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286" r:id="rId3"/>
    <p:sldId id="264" r:id="rId4"/>
    <p:sldId id="293" r:id="rId5"/>
    <p:sldId id="294" r:id="rId6"/>
    <p:sldId id="295" r:id="rId7"/>
    <p:sldId id="296" r:id="rId8"/>
    <p:sldId id="263" r:id="rId9"/>
    <p:sldId id="258" r:id="rId10"/>
    <p:sldId id="297" r:id="rId11"/>
    <p:sldId id="260" r:id="rId12"/>
    <p:sldId id="259" r:id="rId13"/>
    <p:sldId id="298" r:id="rId14"/>
    <p:sldId id="265" r:id="rId15"/>
    <p:sldId id="271" r:id="rId16"/>
    <p:sldId id="272" r:id="rId17"/>
    <p:sldId id="279" r:id="rId18"/>
    <p:sldId id="266" r:id="rId19"/>
    <p:sldId id="267" r:id="rId20"/>
    <p:sldId id="281" r:id="rId21"/>
    <p:sldId id="268" r:id="rId22"/>
    <p:sldId id="269" r:id="rId23"/>
    <p:sldId id="270" r:id="rId24"/>
    <p:sldId id="282" r:id="rId25"/>
    <p:sldId id="283" r:id="rId26"/>
    <p:sldId id="274" r:id="rId27"/>
    <p:sldId id="275" r:id="rId28"/>
    <p:sldId id="276" r:id="rId29"/>
    <p:sldId id="277" r:id="rId30"/>
    <p:sldId id="278" r:id="rId31"/>
    <p:sldId id="280" r:id="rId32"/>
    <p:sldId id="284" r:id="rId33"/>
    <p:sldId id="299" r:id="rId34"/>
    <p:sldId id="300" r:id="rId35"/>
    <p:sldId id="289" r:id="rId36"/>
    <p:sldId id="28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EDCA7B-3E5E-B84F-93F7-E52DE5AA87F3}">
          <p14:sldIdLst>
            <p14:sldId id="256"/>
            <p14:sldId id="286"/>
            <p14:sldId id="264"/>
            <p14:sldId id="293"/>
            <p14:sldId id="294"/>
            <p14:sldId id="295"/>
            <p14:sldId id="296"/>
          </p14:sldIdLst>
        </p14:section>
        <p14:section name="Untitled Section" id="{AE51D9AF-93A2-2447-836D-3310E3086903}">
          <p14:sldIdLst>
            <p14:sldId id="263"/>
            <p14:sldId id="258"/>
            <p14:sldId id="297"/>
            <p14:sldId id="260"/>
            <p14:sldId id="259"/>
            <p14:sldId id="298"/>
            <p14:sldId id="265"/>
            <p14:sldId id="271"/>
            <p14:sldId id="272"/>
            <p14:sldId id="279"/>
            <p14:sldId id="266"/>
            <p14:sldId id="267"/>
            <p14:sldId id="281"/>
            <p14:sldId id="268"/>
            <p14:sldId id="269"/>
            <p14:sldId id="270"/>
            <p14:sldId id="282"/>
            <p14:sldId id="283"/>
            <p14:sldId id="274"/>
            <p14:sldId id="275"/>
            <p14:sldId id="276"/>
            <p14:sldId id="277"/>
            <p14:sldId id="278"/>
            <p14:sldId id="280"/>
            <p14:sldId id="284"/>
            <p14:sldId id="299"/>
            <p14:sldId id="300"/>
            <p14:sldId id="289"/>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5" autoAdjust="0"/>
    <p:restoredTop sz="69874" autoAdjust="0"/>
  </p:normalViewPr>
  <p:slideViewPr>
    <p:cSldViewPr snapToGrid="0" snapToObjects="1">
      <p:cViewPr>
        <p:scale>
          <a:sx n="67" d="100"/>
          <a:sy n="67" d="100"/>
        </p:scale>
        <p:origin x="-3528"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EBE3E-A5B8-8E43-9CE8-A26420D9FA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738D2A95-D8A6-104D-9B7D-5E879B5DAFB1}">
      <dgm:prSet phldrT="[Text]" custT="1"/>
      <dgm:spPr/>
      <dgm:t>
        <a:bodyPr/>
        <a:lstStyle/>
        <a:p>
          <a:r>
            <a:rPr lang="en-US" sz="1600" b="1" dirty="0" smtClean="0">
              <a:solidFill>
                <a:srgbClr val="0D0D0D"/>
              </a:solidFill>
            </a:rPr>
            <a:t>IOM Recommendations</a:t>
          </a:r>
          <a:endParaRPr lang="en-US" sz="1600" b="1" dirty="0">
            <a:solidFill>
              <a:srgbClr val="0D0D0D"/>
            </a:solidFill>
          </a:endParaRPr>
        </a:p>
      </dgm:t>
    </dgm:pt>
    <dgm:pt modelId="{803222F8-AE06-304C-AE54-750BB6273361}" type="parTrans" cxnId="{E75BCB02-8F16-CC45-BBEA-B1977A12F36A}">
      <dgm:prSet/>
      <dgm:spPr/>
      <dgm:t>
        <a:bodyPr/>
        <a:lstStyle/>
        <a:p>
          <a:endParaRPr lang="en-US"/>
        </a:p>
      </dgm:t>
    </dgm:pt>
    <dgm:pt modelId="{FCF50B69-5172-A747-B951-786647A20DFC}" type="sibTrans" cxnId="{E75BCB02-8F16-CC45-BBEA-B1977A12F36A}">
      <dgm:prSet/>
      <dgm:spPr/>
      <dgm:t>
        <a:bodyPr/>
        <a:lstStyle/>
        <a:p>
          <a:endParaRPr lang="en-US"/>
        </a:p>
      </dgm:t>
    </dgm:pt>
    <dgm:pt modelId="{45702128-7737-F54A-B24F-426297011BF8}">
      <dgm:prSet phldrT="[Text]" custT="1"/>
      <dgm:spPr/>
      <dgm:t>
        <a:bodyPr/>
        <a:lstStyle/>
        <a:p>
          <a:r>
            <a:rPr lang="en-US" sz="1600" dirty="0" smtClean="0">
              <a:solidFill>
                <a:srgbClr val="0D0D0D"/>
              </a:solidFill>
            </a:rPr>
            <a:t>1 - Medicare support at current aggregate - pay for performance - incentivize innovation</a:t>
          </a:r>
          <a:endParaRPr lang="en-US" sz="1600" dirty="0">
            <a:solidFill>
              <a:srgbClr val="0D0D0D"/>
            </a:solidFill>
          </a:endParaRPr>
        </a:p>
      </dgm:t>
    </dgm:pt>
    <dgm:pt modelId="{09AE7F24-EF10-2644-BBD9-ECB624BF809F}" type="parTrans" cxnId="{CEC2AB40-3387-7E48-A5E5-4C97B78B468D}">
      <dgm:prSet/>
      <dgm:spPr/>
      <dgm:t>
        <a:bodyPr/>
        <a:lstStyle/>
        <a:p>
          <a:endParaRPr lang="en-US"/>
        </a:p>
      </dgm:t>
    </dgm:pt>
    <dgm:pt modelId="{CC8C2135-ABFC-8A47-BEBB-39EB806DA8B1}" type="sibTrans" cxnId="{CEC2AB40-3387-7E48-A5E5-4C97B78B468D}">
      <dgm:prSet/>
      <dgm:spPr/>
      <dgm:t>
        <a:bodyPr/>
        <a:lstStyle/>
        <a:p>
          <a:endParaRPr lang="en-US"/>
        </a:p>
      </dgm:t>
    </dgm:pt>
    <dgm:pt modelId="{B71DF7BF-BF54-F449-BF8A-7CB32CA54973}">
      <dgm:prSet phldrT="[Text]" custT="1"/>
      <dgm:spPr/>
      <dgm:t>
        <a:bodyPr/>
        <a:lstStyle/>
        <a:p>
          <a:r>
            <a:rPr lang="en-US" sz="1600" dirty="0" smtClean="0">
              <a:solidFill>
                <a:srgbClr val="0D0D0D"/>
              </a:solidFill>
            </a:rPr>
            <a:t>2 - GME Policy Council (HHS)</a:t>
          </a:r>
          <a:endParaRPr lang="en-US" sz="1600" dirty="0">
            <a:solidFill>
              <a:srgbClr val="0D0D0D"/>
            </a:solidFill>
          </a:endParaRPr>
        </a:p>
      </dgm:t>
    </dgm:pt>
    <dgm:pt modelId="{99B4D37F-A25E-DF45-B3E6-6B2A4252E793}" type="parTrans" cxnId="{00972DFC-7C35-1A40-9B62-7C086CC8A184}">
      <dgm:prSet/>
      <dgm:spPr/>
      <dgm:t>
        <a:bodyPr/>
        <a:lstStyle/>
        <a:p>
          <a:endParaRPr lang="en-US"/>
        </a:p>
      </dgm:t>
    </dgm:pt>
    <dgm:pt modelId="{F92F2E85-AC8A-2F4D-99D8-E1747FEA742C}" type="sibTrans" cxnId="{00972DFC-7C35-1A40-9B62-7C086CC8A184}">
      <dgm:prSet/>
      <dgm:spPr/>
      <dgm:t>
        <a:bodyPr/>
        <a:lstStyle/>
        <a:p>
          <a:endParaRPr lang="en-US"/>
        </a:p>
      </dgm:t>
    </dgm:pt>
    <dgm:pt modelId="{15EA177A-E39B-D448-A52D-F03C2D44D1C0}">
      <dgm:prSet phldrT="[Text]" custT="1"/>
      <dgm:spPr/>
      <dgm:t>
        <a:bodyPr/>
        <a:lstStyle/>
        <a:p>
          <a:r>
            <a:rPr lang="en-US" sz="1600" dirty="0" smtClean="0">
              <a:solidFill>
                <a:srgbClr val="0D0D0D"/>
              </a:solidFill>
            </a:rPr>
            <a:t>3 - Single GME fund bifurcated: Operational  and Transformation Fund</a:t>
          </a:r>
          <a:endParaRPr lang="en-US" sz="1600" dirty="0">
            <a:solidFill>
              <a:srgbClr val="0D0D0D"/>
            </a:solidFill>
          </a:endParaRPr>
        </a:p>
      </dgm:t>
    </dgm:pt>
    <dgm:pt modelId="{0FCFC8EC-FE8D-724D-A758-90503D2E1DF8}" type="parTrans" cxnId="{1231115E-0B1F-B648-A999-3A03406A90F4}">
      <dgm:prSet/>
      <dgm:spPr/>
      <dgm:t>
        <a:bodyPr/>
        <a:lstStyle/>
        <a:p>
          <a:endParaRPr lang="en-US"/>
        </a:p>
      </dgm:t>
    </dgm:pt>
    <dgm:pt modelId="{45AC2441-C790-6841-B1D8-2ED5A8804559}" type="sibTrans" cxnId="{1231115E-0B1F-B648-A999-3A03406A90F4}">
      <dgm:prSet/>
      <dgm:spPr/>
      <dgm:t>
        <a:bodyPr/>
        <a:lstStyle/>
        <a:p>
          <a:endParaRPr lang="en-US"/>
        </a:p>
      </dgm:t>
    </dgm:pt>
    <dgm:pt modelId="{BD43FCE6-5BD8-5646-85B2-A2220E0208A7}">
      <dgm:prSet phldrT="[Text]" custT="1"/>
      <dgm:spPr/>
      <dgm:t>
        <a:bodyPr/>
        <a:lstStyle/>
        <a:p>
          <a:r>
            <a:rPr lang="en-US" sz="1600" dirty="0" smtClean="0">
              <a:solidFill>
                <a:srgbClr val="0D0D0D"/>
              </a:solidFill>
            </a:rPr>
            <a:t>4 - National PRA with Pay for Performance methodology</a:t>
          </a:r>
          <a:endParaRPr lang="en-US" sz="1600" dirty="0">
            <a:solidFill>
              <a:srgbClr val="0D0D0D"/>
            </a:solidFill>
          </a:endParaRPr>
        </a:p>
      </dgm:t>
    </dgm:pt>
    <dgm:pt modelId="{16366625-97F0-3B48-ADEB-16FEADCB4F1F}" type="parTrans" cxnId="{D5AED227-FC9F-4947-B5C9-4BE9ED7BAD41}">
      <dgm:prSet/>
      <dgm:spPr/>
      <dgm:t>
        <a:bodyPr/>
        <a:lstStyle/>
        <a:p>
          <a:endParaRPr lang="en-US"/>
        </a:p>
      </dgm:t>
    </dgm:pt>
    <dgm:pt modelId="{58BA053C-DFCF-264A-BF06-57B7A13F5A1A}" type="sibTrans" cxnId="{D5AED227-FC9F-4947-B5C9-4BE9ED7BAD41}">
      <dgm:prSet/>
      <dgm:spPr/>
      <dgm:t>
        <a:bodyPr/>
        <a:lstStyle/>
        <a:p>
          <a:endParaRPr lang="en-US"/>
        </a:p>
      </dgm:t>
    </dgm:pt>
    <dgm:pt modelId="{40B11800-4EB3-AD4A-AFD7-A34740F7A4F2}">
      <dgm:prSet custT="1"/>
      <dgm:spPr/>
      <dgm:t>
        <a:bodyPr/>
        <a:lstStyle/>
        <a:p>
          <a:pPr rtl="0"/>
          <a:r>
            <a:rPr lang="en-US" sz="1600" b="1" dirty="0" smtClean="0">
              <a:solidFill>
                <a:srgbClr val="0D0D0D"/>
              </a:solidFill>
              <a:effectLst/>
              <a:latin typeface="+mn-lt"/>
              <a:ea typeface="+mn-ea"/>
              <a:cs typeface="+mn-cs"/>
            </a:rPr>
            <a:t>Effects</a:t>
          </a:r>
          <a:r>
            <a:rPr lang="en-US" sz="1600" b="1" baseline="0" dirty="0" smtClean="0">
              <a:solidFill>
                <a:srgbClr val="0D0D0D"/>
              </a:solidFill>
              <a:effectLst/>
              <a:latin typeface="+mn-lt"/>
              <a:ea typeface="+mn-ea"/>
              <a:cs typeface="+mn-cs"/>
            </a:rPr>
            <a:t> (Real or Potential)</a:t>
          </a:r>
        </a:p>
      </dgm:t>
    </dgm:pt>
    <dgm:pt modelId="{5782AE99-7A39-E54B-A5CD-3E3E75BDCEF2}" type="parTrans" cxnId="{34F8CBCB-0BB4-6441-9618-45CA658D84FA}">
      <dgm:prSet/>
      <dgm:spPr/>
      <dgm:t>
        <a:bodyPr/>
        <a:lstStyle/>
        <a:p>
          <a:endParaRPr lang="en-US"/>
        </a:p>
      </dgm:t>
    </dgm:pt>
    <dgm:pt modelId="{46F2E0ED-AF25-2541-9BAE-AB2AD3567E1F}" type="sibTrans" cxnId="{34F8CBCB-0BB4-6441-9618-45CA658D84FA}">
      <dgm:prSet/>
      <dgm:spPr/>
      <dgm:t>
        <a:bodyPr/>
        <a:lstStyle/>
        <a:p>
          <a:endParaRPr lang="en-US"/>
        </a:p>
      </dgm:t>
    </dgm:pt>
    <dgm:pt modelId="{1CEA4BCF-7EEF-F444-9F5E-47501E1C6303}">
      <dgm:prSet custT="1"/>
      <dgm:spPr/>
      <dgm:t>
        <a:bodyPr/>
        <a:lstStyle/>
        <a:p>
          <a:pPr rtl="0"/>
          <a:r>
            <a:rPr lang="en-US" sz="1400" baseline="0" dirty="0" smtClean="0">
              <a:solidFill>
                <a:srgbClr val="0D0D0D"/>
              </a:solidFill>
            </a:rPr>
            <a:t>Identification of “Priority” specialties and geographic consideration</a:t>
          </a:r>
        </a:p>
      </dgm:t>
    </dgm:pt>
    <dgm:pt modelId="{5B85DF6D-5BCF-BE41-9AC8-465E0AFAF31A}" type="parTrans" cxnId="{2ACFE7F0-8528-C64E-831F-A823D7AAAD91}">
      <dgm:prSet/>
      <dgm:spPr/>
      <dgm:t>
        <a:bodyPr/>
        <a:lstStyle/>
        <a:p>
          <a:endParaRPr lang="en-US"/>
        </a:p>
      </dgm:t>
    </dgm:pt>
    <dgm:pt modelId="{1F8CA6E0-37EF-524D-9D49-59E712A7777C}" type="sibTrans" cxnId="{2ACFE7F0-8528-C64E-831F-A823D7AAAD91}">
      <dgm:prSet/>
      <dgm:spPr/>
      <dgm:t>
        <a:bodyPr/>
        <a:lstStyle/>
        <a:p>
          <a:endParaRPr lang="en-US"/>
        </a:p>
      </dgm:t>
    </dgm:pt>
    <dgm:pt modelId="{A1025D3D-95DE-EF45-A871-12CC1A7F65C0}">
      <dgm:prSet custT="1"/>
      <dgm:spPr/>
      <dgm:t>
        <a:bodyPr/>
        <a:lstStyle/>
        <a:p>
          <a:pPr rtl="0"/>
          <a:r>
            <a:rPr lang="en-US" sz="1400" baseline="0" dirty="0" smtClean="0">
              <a:solidFill>
                <a:srgbClr val="0D0D0D"/>
              </a:solidFill>
            </a:rPr>
            <a:t>Increased infrastructure required</a:t>
          </a:r>
        </a:p>
      </dgm:t>
    </dgm:pt>
    <dgm:pt modelId="{EBDAA908-2956-364B-90E4-28B37A793BD3}" type="parTrans" cxnId="{6263AC52-C9F3-EF41-AD01-07CB1F70A052}">
      <dgm:prSet/>
      <dgm:spPr/>
      <dgm:t>
        <a:bodyPr/>
        <a:lstStyle/>
        <a:p>
          <a:endParaRPr lang="en-US"/>
        </a:p>
      </dgm:t>
    </dgm:pt>
    <dgm:pt modelId="{B30DD216-5D1B-B544-85FA-41202CB7F1BA}" type="sibTrans" cxnId="{6263AC52-C9F3-EF41-AD01-07CB1F70A052}">
      <dgm:prSet/>
      <dgm:spPr/>
      <dgm:t>
        <a:bodyPr/>
        <a:lstStyle/>
        <a:p>
          <a:endParaRPr lang="en-US"/>
        </a:p>
      </dgm:t>
    </dgm:pt>
    <dgm:pt modelId="{FD3F6D5C-B152-8149-B032-4FFD90DED0AC}">
      <dgm:prSet custT="1"/>
      <dgm:spPr/>
      <dgm:t>
        <a:bodyPr/>
        <a:lstStyle/>
        <a:p>
          <a:pPr rtl="0"/>
          <a:r>
            <a:rPr lang="en-US" sz="1400" baseline="0" dirty="0" smtClean="0">
              <a:solidFill>
                <a:srgbClr val="0D0D0D"/>
              </a:solidFill>
            </a:rPr>
            <a:t>Benchmarking and reporting metrics</a:t>
          </a:r>
        </a:p>
      </dgm:t>
    </dgm:pt>
    <dgm:pt modelId="{1510ECAC-C896-2543-9F8F-5B815E3A7D80}" type="parTrans" cxnId="{4912FE97-A20D-084C-B32D-3407011934F4}">
      <dgm:prSet/>
      <dgm:spPr/>
      <dgm:t>
        <a:bodyPr/>
        <a:lstStyle/>
        <a:p>
          <a:endParaRPr lang="en-US"/>
        </a:p>
      </dgm:t>
    </dgm:pt>
    <dgm:pt modelId="{8A5BD1AE-1D22-7D4A-97B9-3B11F1F71EE1}" type="sibTrans" cxnId="{4912FE97-A20D-084C-B32D-3407011934F4}">
      <dgm:prSet/>
      <dgm:spPr/>
      <dgm:t>
        <a:bodyPr/>
        <a:lstStyle/>
        <a:p>
          <a:endParaRPr lang="en-US"/>
        </a:p>
      </dgm:t>
    </dgm:pt>
    <dgm:pt modelId="{92E8ECB9-CB30-FE41-B26C-CDF52D5DB295}">
      <dgm:prSet custT="1"/>
      <dgm:spPr/>
      <dgm:t>
        <a:bodyPr/>
        <a:lstStyle/>
        <a:p>
          <a:pPr rtl="0"/>
          <a:r>
            <a:rPr lang="en-US" sz="1400" baseline="0" dirty="0" smtClean="0">
              <a:solidFill>
                <a:srgbClr val="0D0D0D"/>
              </a:solidFill>
            </a:rPr>
            <a:t>Increased accountability for outcomes could reduce funding due to “missed” metrics</a:t>
          </a:r>
        </a:p>
      </dgm:t>
    </dgm:pt>
    <dgm:pt modelId="{A5FB5A26-B994-434F-9F68-4ADABC03D42B}" type="parTrans" cxnId="{B87BB4FA-C5AC-C447-A9B3-CD401FE1EB74}">
      <dgm:prSet/>
      <dgm:spPr/>
      <dgm:t>
        <a:bodyPr/>
        <a:lstStyle/>
        <a:p>
          <a:endParaRPr lang="en-US"/>
        </a:p>
      </dgm:t>
    </dgm:pt>
    <dgm:pt modelId="{2ADDEDAD-BF0D-814B-BBE0-6AF7D33D862F}" type="sibTrans" cxnId="{B87BB4FA-C5AC-C447-A9B3-CD401FE1EB74}">
      <dgm:prSet/>
      <dgm:spPr/>
      <dgm:t>
        <a:bodyPr/>
        <a:lstStyle/>
        <a:p>
          <a:endParaRPr lang="en-US"/>
        </a:p>
      </dgm:t>
    </dgm:pt>
    <dgm:pt modelId="{AEB24A79-4113-8846-9707-86E61446571C}">
      <dgm:prSet custT="1"/>
      <dgm:spPr/>
      <dgm:t>
        <a:bodyPr/>
        <a:lstStyle/>
        <a:p>
          <a:pPr rtl="0"/>
          <a:r>
            <a:rPr lang="en-US" sz="1400" baseline="0" dirty="0" smtClean="0">
              <a:solidFill>
                <a:srgbClr val="0D0D0D"/>
              </a:solidFill>
            </a:rPr>
            <a:t>“National PRA” could level the payment across the nation</a:t>
          </a:r>
          <a:endParaRPr lang="en-US" sz="1400" dirty="0" smtClean="0">
            <a:solidFill>
              <a:srgbClr val="0D0D0D"/>
            </a:solidFill>
          </a:endParaRPr>
        </a:p>
      </dgm:t>
    </dgm:pt>
    <dgm:pt modelId="{E03B7E01-FC19-2E4A-BE4A-4711AE339ABF}" type="parTrans" cxnId="{65FBC2B4-3A82-FE4C-957C-F4B4DDB7B95C}">
      <dgm:prSet/>
      <dgm:spPr/>
      <dgm:t>
        <a:bodyPr/>
        <a:lstStyle/>
        <a:p>
          <a:endParaRPr lang="en-US"/>
        </a:p>
      </dgm:t>
    </dgm:pt>
    <dgm:pt modelId="{11831045-40ED-D548-8095-4DBC2F75680F}" type="sibTrans" cxnId="{65FBC2B4-3A82-FE4C-957C-F4B4DDB7B95C}">
      <dgm:prSet/>
      <dgm:spPr/>
      <dgm:t>
        <a:bodyPr/>
        <a:lstStyle/>
        <a:p>
          <a:endParaRPr lang="en-US"/>
        </a:p>
      </dgm:t>
    </dgm:pt>
    <dgm:pt modelId="{FD3438B8-4266-E84E-9525-B2A358770F37}">
      <dgm:prSet custT="1"/>
      <dgm:spPr/>
      <dgm:t>
        <a:bodyPr/>
        <a:lstStyle/>
        <a:p>
          <a:pPr rtl="0"/>
          <a:r>
            <a:rPr lang="en-US" sz="1400" baseline="0" dirty="0" smtClean="0">
              <a:solidFill>
                <a:srgbClr val="0D0D0D"/>
              </a:solidFill>
            </a:rPr>
            <a:t>Institutions could potentially realize additional revenue</a:t>
          </a:r>
          <a:endParaRPr lang="en-US" sz="1400" dirty="0" smtClean="0">
            <a:solidFill>
              <a:srgbClr val="0D0D0D"/>
            </a:solidFill>
          </a:endParaRPr>
        </a:p>
      </dgm:t>
    </dgm:pt>
    <dgm:pt modelId="{748A13E3-88B6-EF47-9031-6E2097F52BFB}" type="parTrans" cxnId="{37ED3B89-0C03-1B42-B7A2-7A7C364371C8}">
      <dgm:prSet/>
      <dgm:spPr/>
      <dgm:t>
        <a:bodyPr/>
        <a:lstStyle/>
        <a:p>
          <a:endParaRPr lang="en-US"/>
        </a:p>
      </dgm:t>
    </dgm:pt>
    <dgm:pt modelId="{6CC08E5D-A7E5-FC42-9D7B-CD32D5EFBF09}" type="sibTrans" cxnId="{37ED3B89-0C03-1B42-B7A2-7A7C364371C8}">
      <dgm:prSet/>
      <dgm:spPr/>
      <dgm:t>
        <a:bodyPr/>
        <a:lstStyle/>
        <a:p>
          <a:endParaRPr lang="en-US"/>
        </a:p>
      </dgm:t>
    </dgm:pt>
    <dgm:pt modelId="{633AE42B-06A6-7043-B52C-F5AD54198EBC}" type="pres">
      <dgm:prSet presAssocID="{971EBE3E-A5B8-8E43-9CE8-A26420D9FAEC}" presName="Name0" presStyleCnt="0">
        <dgm:presLayoutVars>
          <dgm:chMax val="7"/>
          <dgm:chPref val="7"/>
          <dgm:dir/>
        </dgm:presLayoutVars>
      </dgm:prSet>
      <dgm:spPr/>
      <dgm:t>
        <a:bodyPr/>
        <a:lstStyle/>
        <a:p>
          <a:endParaRPr lang="en-US"/>
        </a:p>
      </dgm:t>
    </dgm:pt>
    <dgm:pt modelId="{69B596A3-087B-8F49-89DC-B363E1F21280}" type="pres">
      <dgm:prSet presAssocID="{971EBE3E-A5B8-8E43-9CE8-A26420D9FAEC}" presName="Name1" presStyleCnt="0"/>
      <dgm:spPr/>
    </dgm:pt>
    <dgm:pt modelId="{FE01AF07-DC98-5A4F-B0F8-B0C13860F6A3}" type="pres">
      <dgm:prSet presAssocID="{971EBE3E-A5B8-8E43-9CE8-A26420D9FAEC}" presName="cycle" presStyleCnt="0"/>
      <dgm:spPr/>
    </dgm:pt>
    <dgm:pt modelId="{AC1E9444-8B08-744F-8D98-AF812D5CBD0C}" type="pres">
      <dgm:prSet presAssocID="{971EBE3E-A5B8-8E43-9CE8-A26420D9FAEC}" presName="srcNode" presStyleLbl="node1" presStyleIdx="0" presStyleCnt="2"/>
      <dgm:spPr/>
    </dgm:pt>
    <dgm:pt modelId="{2CCE8590-B7B1-344F-B712-D8B16A10EB39}" type="pres">
      <dgm:prSet presAssocID="{971EBE3E-A5B8-8E43-9CE8-A26420D9FAEC}" presName="conn" presStyleLbl="parChTrans1D2" presStyleIdx="0" presStyleCnt="1"/>
      <dgm:spPr/>
      <dgm:t>
        <a:bodyPr/>
        <a:lstStyle/>
        <a:p>
          <a:endParaRPr lang="en-US"/>
        </a:p>
      </dgm:t>
    </dgm:pt>
    <dgm:pt modelId="{B46F4BDF-2BCD-CF47-BA81-B51D765ECDF7}" type="pres">
      <dgm:prSet presAssocID="{971EBE3E-A5B8-8E43-9CE8-A26420D9FAEC}" presName="extraNode" presStyleLbl="node1" presStyleIdx="0" presStyleCnt="2"/>
      <dgm:spPr/>
    </dgm:pt>
    <dgm:pt modelId="{31AF3F21-E6F2-054D-9167-3CC40292AD03}" type="pres">
      <dgm:prSet presAssocID="{971EBE3E-A5B8-8E43-9CE8-A26420D9FAEC}" presName="dstNode" presStyleLbl="node1" presStyleIdx="0" presStyleCnt="2"/>
      <dgm:spPr/>
    </dgm:pt>
    <dgm:pt modelId="{BFB57045-BD61-454D-9BEA-0A1B1962F3D4}" type="pres">
      <dgm:prSet presAssocID="{738D2A95-D8A6-104D-9B7D-5E879B5DAFB1}" presName="text_1" presStyleLbl="node1" presStyleIdx="0" presStyleCnt="2" custScaleY="124626">
        <dgm:presLayoutVars>
          <dgm:bulletEnabled val="1"/>
        </dgm:presLayoutVars>
      </dgm:prSet>
      <dgm:spPr/>
      <dgm:t>
        <a:bodyPr/>
        <a:lstStyle/>
        <a:p>
          <a:endParaRPr lang="en-US"/>
        </a:p>
      </dgm:t>
    </dgm:pt>
    <dgm:pt modelId="{FC899CAB-587B-D648-B4C1-3EFF1C97AF32}" type="pres">
      <dgm:prSet presAssocID="{738D2A95-D8A6-104D-9B7D-5E879B5DAFB1}" presName="accent_1" presStyleCnt="0"/>
      <dgm:spPr/>
    </dgm:pt>
    <dgm:pt modelId="{2B32AEB6-7D08-0540-86AD-02F6D8B8C8FF}" type="pres">
      <dgm:prSet presAssocID="{738D2A95-D8A6-104D-9B7D-5E879B5DAFB1}" presName="accentRepeatNode" presStyleLbl="solidFgAcc1" presStyleIdx="0" presStyleCnt="2"/>
      <dgm:spPr/>
    </dgm:pt>
    <dgm:pt modelId="{7232EA58-9F06-8643-8521-722650C91BDF}" type="pres">
      <dgm:prSet presAssocID="{40B11800-4EB3-AD4A-AFD7-A34740F7A4F2}" presName="text_2" presStyleLbl="node1" presStyleIdx="1" presStyleCnt="2" custScaleY="126595">
        <dgm:presLayoutVars>
          <dgm:bulletEnabled val="1"/>
        </dgm:presLayoutVars>
      </dgm:prSet>
      <dgm:spPr/>
      <dgm:t>
        <a:bodyPr/>
        <a:lstStyle/>
        <a:p>
          <a:endParaRPr lang="en-US"/>
        </a:p>
      </dgm:t>
    </dgm:pt>
    <dgm:pt modelId="{37BB078A-E762-8B4E-83E6-7432F8A9E5F3}" type="pres">
      <dgm:prSet presAssocID="{40B11800-4EB3-AD4A-AFD7-A34740F7A4F2}" presName="accent_2" presStyleCnt="0"/>
      <dgm:spPr/>
    </dgm:pt>
    <dgm:pt modelId="{F93162A0-C2D4-854D-8D2D-8E5A839B21BF}" type="pres">
      <dgm:prSet presAssocID="{40B11800-4EB3-AD4A-AFD7-A34740F7A4F2}" presName="accentRepeatNode" presStyleLbl="solidFgAcc1" presStyleIdx="1" presStyleCnt="2"/>
      <dgm:spPr/>
    </dgm:pt>
  </dgm:ptLst>
  <dgm:cxnLst>
    <dgm:cxn modelId="{B87BB4FA-C5AC-C447-A9B3-CD401FE1EB74}" srcId="{40B11800-4EB3-AD4A-AFD7-A34740F7A4F2}" destId="{92E8ECB9-CB30-FE41-B26C-CDF52D5DB295}" srcOrd="3" destOrd="0" parTransId="{A5FB5A26-B994-434F-9F68-4ADABC03D42B}" sibTransId="{2ADDEDAD-BF0D-814B-BBE0-6AF7D33D862F}"/>
    <dgm:cxn modelId="{D5AED227-FC9F-4947-B5C9-4BE9ED7BAD41}" srcId="{738D2A95-D8A6-104D-9B7D-5E879B5DAFB1}" destId="{BD43FCE6-5BD8-5646-85B2-A2220E0208A7}" srcOrd="3" destOrd="0" parTransId="{16366625-97F0-3B48-ADEB-16FEADCB4F1F}" sibTransId="{58BA053C-DFCF-264A-BF06-57B7A13F5A1A}"/>
    <dgm:cxn modelId="{4889FDE9-C026-1E45-97FE-126EAA7C2B1B}" type="presOf" srcId="{45702128-7737-F54A-B24F-426297011BF8}" destId="{BFB57045-BD61-454D-9BEA-0A1B1962F3D4}" srcOrd="0" destOrd="1" presId="urn:microsoft.com/office/officeart/2008/layout/VerticalCurvedList"/>
    <dgm:cxn modelId="{20917C7C-7CA1-4740-8B62-43B3AEE1C3A7}" type="presOf" srcId="{CC8C2135-ABFC-8A47-BEBB-39EB806DA8B1}" destId="{2CCE8590-B7B1-344F-B712-D8B16A10EB39}" srcOrd="0" destOrd="0" presId="urn:microsoft.com/office/officeart/2008/layout/VerticalCurvedList"/>
    <dgm:cxn modelId="{65FBC2B4-3A82-FE4C-957C-F4B4DDB7B95C}" srcId="{40B11800-4EB3-AD4A-AFD7-A34740F7A4F2}" destId="{AEB24A79-4113-8846-9707-86E61446571C}" srcOrd="4" destOrd="0" parTransId="{E03B7E01-FC19-2E4A-BE4A-4711AE339ABF}" sibTransId="{11831045-40ED-D548-8095-4DBC2F75680F}"/>
    <dgm:cxn modelId="{00972DFC-7C35-1A40-9B62-7C086CC8A184}" srcId="{738D2A95-D8A6-104D-9B7D-5E879B5DAFB1}" destId="{B71DF7BF-BF54-F449-BF8A-7CB32CA54973}" srcOrd="1" destOrd="0" parTransId="{99B4D37F-A25E-DF45-B3E6-6B2A4252E793}" sibTransId="{F92F2E85-AC8A-2F4D-99D8-E1747FEA742C}"/>
    <dgm:cxn modelId="{D13C28C4-955B-0A4C-8DDF-186A66B4F7E2}" type="presOf" srcId="{A1025D3D-95DE-EF45-A871-12CC1A7F65C0}" destId="{7232EA58-9F06-8643-8521-722650C91BDF}" srcOrd="0" destOrd="2" presId="urn:microsoft.com/office/officeart/2008/layout/VerticalCurvedList"/>
    <dgm:cxn modelId="{969C392D-06C3-8040-94C7-A2EAFA0C40C5}" type="presOf" srcId="{738D2A95-D8A6-104D-9B7D-5E879B5DAFB1}" destId="{BFB57045-BD61-454D-9BEA-0A1B1962F3D4}" srcOrd="0" destOrd="0" presId="urn:microsoft.com/office/officeart/2008/layout/VerticalCurvedList"/>
    <dgm:cxn modelId="{2EF9222C-6161-D246-BD63-087AAF219776}" type="presOf" srcId="{B71DF7BF-BF54-F449-BF8A-7CB32CA54973}" destId="{BFB57045-BD61-454D-9BEA-0A1B1962F3D4}" srcOrd="0" destOrd="2" presId="urn:microsoft.com/office/officeart/2008/layout/VerticalCurvedList"/>
    <dgm:cxn modelId="{2ACFE7F0-8528-C64E-831F-A823D7AAAD91}" srcId="{40B11800-4EB3-AD4A-AFD7-A34740F7A4F2}" destId="{1CEA4BCF-7EEF-F444-9F5E-47501E1C6303}" srcOrd="0" destOrd="0" parTransId="{5B85DF6D-5BCF-BE41-9AC8-465E0AFAF31A}" sibTransId="{1F8CA6E0-37EF-524D-9D49-59E712A7777C}"/>
    <dgm:cxn modelId="{0E237F25-F0CC-7846-996F-46FD92113148}" type="presOf" srcId="{971EBE3E-A5B8-8E43-9CE8-A26420D9FAEC}" destId="{633AE42B-06A6-7043-B52C-F5AD54198EBC}" srcOrd="0" destOrd="0" presId="urn:microsoft.com/office/officeart/2008/layout/VerticalCurvedList"/>
    <dgm:cxn modelId="{4912FE97-A20D-084C-B32D-3407011934F4}" srcId="{40B11800-4EB3-AD4A-AFD7-A34740F7A4F2}" destId="{FD3F6D5C-B152-8149-B032-4FFD90DED0AC}" srcOrd="2" destOrd="0" parTransId="{1510ECAC-C896-2543-9F8F-5B815E3A7D80}" sibTransId="{8A5BD1AE-1D22-7D4A-97B9-3B11F1F71EE1}"/>
    <dgm:cxn modelId="{1231115E-0B1F-B648-A999-3A03406A90F4}" srcId="{738D2A95-D8A6-104D-9B7D-5E879B5DAFB1}" destId="{15EA177A-E39B-D448-A52D-F03C2D44D1C0}" srcOrd="2" destOrd="0" parTransId="{0FCFC8EC-FE8D-724D-A758-90503D2E1DF8}" sibTransId="{45AC2441-C790-6841-B1D8-2ED5A8804559}"/>
    <dgm:cxn modelId="{B2571880-F8FD-CE4F-9CD5-BBD708881505}" type="presOf" srcId="{FD3F6D5C-B152-8149-B032-4FFD90DED0AC}" destId="{7232EA58-9F06-8643-8521-722650C91BDF}" srcOrd="0" destOrd="3" presId="urn:microsoft.com/office/officeart/2008/layout/VerticalCurvedList"/>
    <dgm:cxn modelId="{CCB6DA4C-420A-754C-8BEF-81885B7CEAC5}" type="presOf" srcId="{AEB24A79-4113-8846-9707-86E61446571C}" destId="{7232EA58-9F06-8643-8521-722650C91BDF}" srcOrd="0" destOrd="5" presId="urn:microsoft.com/office/officeart/2008/layout/VerticalCurvedList"/>
    <dgm:cxn modelId="{E75BCB02-8F16-CC45-BBEA-B1977A12F36A}" srcId="{971EBE3E-A5B8-8E43-9CE8-A26420D9FAEC}" destId="{738D2A95-D8A6-104D-9B7D-5E879B5DAFB1}" srcOrd="0" destOrd="0" parTransId="{803222F8-AE06-304C-AE54-750BB6273361}" sibTransId="{FCF50B69-5172-A747-B951-786647A20DFC}"/>
    <dgm:cxn modelId="{6263AC52-C9F3-EF41-AD01-07CB1F70A052}" srcId="{40B11800-4EB3-AD4A-AFD7-A34740F7A4F2}" destId="{A1025D3D-95DE-EF45-A871-12CC1A7F65C0}" srcOrd="1" destOrd="0" parTransId="{EBDAA908-2956-364B-90E4-28B37A793BD3}" sibTransId="{B30DD216-5D1B-B544-85FA-41202CB7F1BA}"/>
    <dgm:cxn modelId="{37ED3B89-0C03-1B42-B7A2-7A7C364371C8}" srcId="{40B11800-4EB3-AD4A-AFD7-A34740F7A4F2}" destId="{FD3438B8-4266-E84E-9525-B2A358770F37}" srcOrd="5" destOrd="0" parTransId="{748A13E3-88B6-EF47-9031-6E2097F52BFB}" sibTransId="{6CC08E5D-A7E5-FC42-9D7B-CD32D5EFBF09}"/>
    <dgm:cxn modelId="{1C0FCEA6-05DC-C944-ADB8-5FB4436B02D5}" type="presOf" srcId="{92E8ECB9-CB30-FE41-B26C-CDF52D5DB295}" destId="{7232EA58-9F06-8643-8521-722650C91BDF}" srcOrd="0" destOrd="4" presId="urn:microsoft.com/office/officeart/2008/layout/VerticalCurvedList"/>
    <dgm:cxn modelId="{1B0F027D-E75F-D342-97F5-F224FD3C8268}" type="presOf" srcId="{BD43FCE6-5BD8-5646-85B2-A2220E0208A7}" destId="{BFB57045-BD61-454D-9BEA-0A1B1962F3D4}" srcOrd="0" destOrd="4" presId="urn:microsoft.com/office/officeart/2008/layout/VerticalCurvedList"/>
    <dgm:cxn modelId="{449C434A-B87D-204B-8CC1-F7F5AF9E0F80}" type="presOf" srcId="{FD3438B8-4266-E84E-9525-B2A358770F37}" destId="{7232EA58-9F06-8643-8521-722650C91BDF}" srcOrd="0" destOrd="6" presId="urn:microsoft.com/office/officeart/2008/layout/VerticalCurvedList"/>
    <dgm:cxn modelId="{34F8CBCB-0BB4-6441-9618-45CA658D84FA}" srcId="{971EBE3E-A5B8-8E43-9CE8-A26420D9FAEC}" destId="{40B11800-4EB3-AD4A-AFD7-A34740F7A4F2}" srcOrd="1" destOrd="0" parTransId="{5782AE99-7A39-E54B-A5CD-3E3E75BDCEF2}" sibTransId="{46F2E0ED-AF25-2541-9BAE-AB2AD3567E1F}"/>
    <dgm:cxn modelId="{D2FCC9CA-0F83-5C4B-BD66-EEDF4367B227}" type="presOf" srcId="{15EA177A-E39B-D448-A52D-F03C2D44D1C0}" destId="{BFB57045-BD61-454D-9BEA-0A1B1962F3D4}" srcOrd="0" destOrd="3" presId="urn:microsoft.com/office/officeart/2008/layout/VerticalCurvedList"/>
    <dgm:cxn modelId="{B961A078-8D98-BF4D-9387-897270A8B158}" type="presOf" srcId="{1CEA4BCF-7EEF-F444-9F5E-47501E1C6303}" destId="{7232EA58-9F06-8643-8521-722650C91BDF}" srcOrd="0" destOrd="1" presId="urn:microsoft.com/office/officeart/2008/layout/VerticalCurvedList"/>
    <dgm:cxn modelId="{6ED32D83-D269-1D4F-8B9C-E42E5A8C6448}" type="presOf" srcId="{40B11800-4EB3-AD4A-AFD7-A34740F7A4F2}" destId="{7232EA58-9F06-8643-8521-722650C91BDF}" srcOrd="0" destOrd="0" presId="urn:microsoft.com/office/officeart/2008/layout/VerticalCurvedList"/>
    <dgm:cxn modelId="{CEC2AB40-3387-7E48-A5E5-4C97B78B468D}" srcId="{738D2A95-D8A6-104D-9B7D-5E879B5DAFB1}" destId="{45702128-7737-F54A-B24F-426297011BF8}" srcOrd="0" destOrd="0" parTransId="{09AE7F24-EF10-2644-BBD9-ECB624BF809F}" sibTransId="{CC8C2135-ABFC-8A47-BEBB-39EB806DA8B1}"/>
    <dgm:cxn modelId="{85C8CCB2-31F8-BE4D-824A-73C51735EA98}" type="presParOf" srcId="{633AE42B-06A6-7043-B52C-F5AD54198EBC}" destId="{69B596A3-087B-8F49-89DC-B363E1F21280}" srcOrd="0" destOrd="0" presId="urn:microsoft.com/office/officeart/2008/layout/VerticalCurvedList"/>
    <dgm:cxn modelId="{B015A436-D809-B941-B988-A998B7EFF926}" type="presParOf" srcId="{69B596A3-087B-8F49-89DC-B363E1F21280}" destId="{FE01AF07-DC98-5A4F-B0F8-B0C13860F6A3}" srcOrd="0" destOrd="0" presId="urn:microsoft.com/office/officeart/2008/layout/VerticalCurvedList"/>
    <dgm:cxn modelId="{61E2126C-25C0-244B-882D-2570D6ADF307}" type="presParOf" srcId="{FE01AF07-DC98-5A4F-B0F8-B0C13860F6A3}" destId="{AC1E9444-8B08-744F-8D98-AF812D5CBD0C}" srcOrd="0" destOrd="0" presId="urn:microsoft.com/office/officeart/2008/layout/VerticalCurvedList"/>
    <dgm:cxn modelId="{E6CFAEEB-D344-B54D-92C1-91C94F6480EB}" type="presParOf" srcId="{FE01AF07-DC98-5A4F-B0F8-B0C13860F6A3}" destId="{2CCE8590-B7B1-344F-B712-D8B16A10EB39}" srcOrd="1" destOrd="0" presId="urn:microsoft.com/office/officeart/2008/layout/VerticalCurvedList"/>
    <dgm:cxn modelId="{F5402EFA-3518-5A41-8F01-6E1002D2A79B}" type="presParOf" srcId="{FE01AF07-DC98-5A4F-B0F8-B0C13860F6A3}" destId="{B46F4BDF-2BCD-CF47-BA81-B51D765ECDF7}" srcOrd="2" destOrd="0" presId="urn:microsoft.com/office/officeart/2008/layout/VerticalCurvedList"/>
    <dgm:cxn modelId="{EBD18887-C51C-774D-80C0-C0879491850E}" type="presParOf" srcId="{FE01AF07-DC98-5A4F-B0F8-B0C13860F6A3}" destId="{31AF3F21-E6F2-054D-9167-3CC40292AD03}" srcOrd="3" destOrd="0" presId="urn:microsoft.com/office/officeart/2008/layout/VerticalCurvedList"/>
    <dgm:cxn modelId="{BECF9B61-16B2-3F4B-AA25-F4CDC19711A6}" type="presParOf" srcId="{69B596A3-087B-8F49-89DC-B363E1F21280}" destId="{BFB57045-BD61-454D-9BEA-0A1B1962F3D4}" srcOrd="1" destOrd="0" presId="urn:microsoft.com/office/officeart/2008/layout/VerticalCurvedList"/>
    <dgm:cxn modelId="{93E60D62-FF0C-5040-B7BA-EF7CAC54ED8E}" type="presParOf" srcId="{69B596A3-087B-8F49-89DC-B363E1F21280}" destId="{FC899CAB-587B-D648-B4C1-3EFF1C97AF32}" srcOrd="2" destOrd="0" presId="urn:microsoft.com/office/officeart/2008/layout/VerticalCurvedList"/>
    <dgm:cxn modelId="{CA5FDE82-DAB8-8C4A-9534-0D9B1415C4EB}" type="presParOf" srcId="{FC899CAB-587B-D648-B4C1-3EFF1C97AF32}" destId="{2B32AEB6-7D08-0540-86AD-02F6D8B8C8FF}" srcOrd="0" destOrd="0" presId="urn:microsoft.com/office/officeart/2008/layout/VerticalCurvedList"/>
    <dgm:cxn modelId="{9B1A7F52-FDB5-BE40-97F2-6F70E54587FC}" type="presParOf" srcId="{69B596A3-087B-8F49-89DC-B363E1F21280}" destId="{7232EA58-9F06-8643-8521-722650C91BDF}" srcOrd="3" destOrd="0" presId="urn:microsoft.com/office/officeart/2008/layout/VerticalCurvedList"/>
    <dgm:cxn modelId="{7344B02D-35CD-4D43-A862-8BB4996086B5}" type="presParOf" srcId="{69B596A3-087B-8F49-89DC-B363E1F21280}" destId="{37BB078A-E762-8B4E-83E6-7432F8A9E5F3}" srcOrd="4" destOrd="0" presId="urn:microsoft.com/office/officeart/2008/layout/VerticalCurvedList"/>
    <dgm:cxn modelId="{43D1CB53-0473-B04A-8B8B-FEB42307D1BD}" type="presParOf" srcId="{37BB078A-E762-8B4E-83E6-7432F8A9E5F3}" destId="{F93162A0-C2D4-854D-8D2D-8E5A839B21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EBE3E-A5B8-8E43-9CE8-A26420D9FA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45702128-7737-F54A-B24F-426297011BF8}">
      <dgm:prSet phldrT="[Text]" custT="1"/>
      <dgm:spPr/>
      <dgm:t>
        <a:bodyPr/>
        <a:lstStyle/>
        <a:p>
          <a:r>
            <a:rPr lang="en-US" sz="1600" dirty="0" smtClean="0">
              <a:solidFill>
                <a:srgbClr val="0D0D0D"/>
              </a:solidFill>
            </a:rPr>
            <a:t>3 - Single GME fund bifurcated: Operational  and Transformation Fund</a:t>
          </a:r>
          <a:endParaRPr lang="en-US" sz="1600" dirty="0">
            <a:solidFill>
              <a:schemeClr val="tx2"/>
            </a:solidFill>
          </a:endParaRPr>
        </a:p>
      </dgm:t>
    </dgm:pt>
    <dgm:pt modelId="{CC8C2135-ABFC-8A47-BEBB-39EB806DA8B1}" type="sibTrans" cxnId="{CEC2AB40-3387-7E48-A5E5-4C97B78B468D}">
      <dgm:prSet/>
      <dgm:spPr/>
      <dgm:t>
        <a:bodyPr/>
        <a:lstStyle/>
        <a:p>
          <a:endParaRPr lang="en-US"/>
        </a:p>
      </dgm:t>
    </dgm:pt>
    <dgm:pt modelId="{09AE7F24-EF10-2644-BBD9-ECB624BF809F}" type="parTrans" cxnId="{CEC2AB40-3387-7E48-A5E5-4C97B78B468D}">
      <dgm:prSet/>
      <dgm:spPr/>
      <dgm:t>
        <a:bodyPr/>
        <a:lstStyle/>
        <a:p>
          <a:endParaRPr lang="en-US"/>
        </a:p>
      </dgm:t>
    </dgm:pt>
    <dgm:pt modelId="{FA430A3E-10B1-184C-A3BD-47EE00404F32}">
      <dgm:prSet phldrT="[Text]" custT="1"/>
      <dgm:spPr/>
      <dgm:t>
        <a:bodyPr/>
        <a:lstStyle/>
        <a:p>
          <a:r>
            <a:rPr lang="en-US" sz="1600" b="1" dirty="0" smtClean="0">
              <a:solidFill>
                <a:schemeClr val="tx2"/>
              </a:solidFill>
            </a:rPr>
            <a:t>IOM Recommendations</a:t>
          </a:r>
          <a:endParaRPr lang="en-US" sz="1600" dirty="0">
            <a:solidFill>
              <a:schemeClr val="tx2"/>
            </a:solidFill>
          </a:endParaRPr>
        </a:p>
      </dgm:t>
    </dgm:pt>
    <dgm:pt modelId="{7CA331D9-A0ED-744B-A6DF-D0744EE8CF7A}" type="parTrans" cxnId="{85DB1C22-FACD-FC40-82A8-A0DCACAC4E9C}">
      <dgm:prSet/>
      <dgm:spPr/>
      <dgm:t>
        <a:bodyPr/>
        <a:lstStyle/>
        <a:p>
          <a:endParaRPr lang="en-US"/>
        </a:p>
      </dgm:t>
    </dgm:pt>
    <dgm:pt modelId="{27FE07BF-45FE-234A-9699-1F785C633993}" type="sibTrans" cxnId="{85DB1C22-FACD-FC40-82A8-A0DCACAC4E9C}">
      <dgm:prSet/>
      <dgm:spPr/>
      <dgm:t>
        <a:bodyPr/>
        <a:lstStyle/>
        <a:p>
          <a:endParaRPr lang="en-US"/>
        </a:p>
      </dgm:t>
    </dgm:pt>
    <dgm:pt modelId="{2E061F2E-BB72-4446-B02C-0917C632CDE7}">
      <dgm:prSet custT="1"/>
      <dgm:spPr/>
      <dgm:t>
        <a:bodyPr/>
        <a:lstStyle/>
        <a:p>
          <a:pPr rtl="0"/>
          <a:r>
            <a:rPr lang="en-US" sz="1600" b="1" dirty="0" smtClean="0">
              <a:solidFill>
                <a:schemeClr val="tx2"/>
              </a:solidFill>
              <a:effectLst/>
              <a:latin typeface="+mn-lt"/>
              <a:ea typeface="+mn-ea"/>
              <a:cs typeface="+mn-cs"/>
            </a:rPr>
            <a:t>Effects</a:t>
          </a:r>
          <a:r>
            <a:rPr lang="en-US" sz="1600" b="1" baseline="0" dirty="0" smtClean="0">
              <a:solidFill>
                <a:schemeClr val="tx2"/>
              </a:solidFill>
              <a:effectLst/>
              <a:latin typeface="+mn-lt"/>
              <a:ea typeface="+mn-ea"/>
              <a:cs typeface="+mn-cs"/>
            </a:rPr>
            <a:t> (Real or Potential)</a:t>
          </a:r>
          <a:endParaRPr lang="en-US" sz="1600" dirty="0">
            <a:solidFill>
              <a:schemeClr val="tx2"/>
            </a:solidFill>
          </a:endParaRPr>
        </a:p>
      </dgm:t>
    </dgm:pt>
    <dgm:pt modelId="{70BB0F6C-7C1C-F540-BF6C-B5005605C24A}" type="parTrans" cxnId="{14D51051-B85D-204B-AF8F-ACAD62970A3A}">
      <dgm:prSet/>
      <dgm:spPr/>
      <dgm:t>
        <a:bodyPr/>
        <a:lstStyle/>
        <a:p>
          <a:endParaRPr lang="en-US"/>
        </a:p>
      </dgm:t>
    </dgm:pt>
    <dgm:pt modelId="{F4F8137C-4DD5-2141-A110-EF35069A4271}" type="sibTrans" cxnId="{14D51051-B85D-204B-AF8F-ACAD62970A3A}">
      <dgm:prSet/>
      <dgm:spPr/>
      <dgm:t>
        <a:bodyPr/>
        <a:lstStyle/>
        <a:p>
          <a:endParaRPr lang="en-US"/>
        </a:p>
      </dgm:t>
    </dgm:pt>
    <dgm:pt modelId="{003D9185-F554-2E48-A8E0-745EE5443B11}">
      <dgm:prSet custT="1"/>
      <dgm:spPr/>
      <dgm:t>
        <a:bodyPr/>
        <a:lstStyle/>
        <a:p>
          <a:pPr rtl="0"/>
          <a:r>
            <a:rPr lang="en-US" sz="1400" baseline="0" dirty="0" smtClean="0">
              <a:solidFill>
                <a:schemeClr val="tx2"/>
              </a:solidFill>
            </a:rPr>
            <a:t>Funding methodologies reward performance and reflect workforce needs</a:t>
          </a:r>
        </a:p>
      </dgm:t>
    </dgm:pt>
    <dgm:pt modelId="{4E546EC9-22D3-4446-8791-38AA430B0577}" type="parTrans" cxnId="{092D0DC8-8450-2440-AAF3-4C14C753A048}">
      <dgm:prSet/>
      <dgm:spPr/>
      <dgm:t>
        <a:bodyPr/>
        <a:lstStyle/>
        <a:p>
          <a:endParaRPr lang="en-US"/>
        </a:p>
      </dgm:t>
    </dgm:pt>
    <dgm:pt modelId="{AD5CD04A-FE7F-6E43-B781-C71B7D522857}" type="sibTrans" cxnId="{092D0DC8-8450-2440-AAF3-4C14C753A048}">
      <dgm:prSet/>
      <dgm:spPr/>
      <dgm:t>
        <a:bodyPr/>
        <a:lstStyle/>
        <a:p>
          <a:endParaRPr lang="en-US"/>
        </a:p>
      </dgm:t>
    </dgm:pt>
    <dgm:pt modelId="{32BE035A-E848-7043-9B75-33225F2DC9C0}">
      <dgm:prSet custT="1"/>
      <dgm:spPr/>
      <dgm:t>
        <a:bodyPr/>
        <a:lstStyle/>
        <a:p>
          <a:pPr rtl="0"/>
          <a:r>
            <a:rPr lang="en-US" sz="1400" baseline="0" dirty="0" smtClean="0">
              <a:solidFill>
                <a:schemeClr val="tx2"/>
              </a:solidFill>
            </a:rPr>
            <a:t>Change how Medicare determines training slots eligibility for funding</a:t>
          </a:r>
        </a:p>
      </dgm:t>
    </dgm:pt>
    <dgm:pt modelId="{29C7790C-077F-2F41-8741-0C70E2D63F89}" type="parTrans" cxnId="{D116FF95-495F-FA45-AFE6-905524B20553}">
      <dgm:prSet/>
      <dgm:spPr/>
      <dgm:t>
        <a:bodyPr/>
        <a:lstStyle/>
        <a:p>
          <a:endParaRPr lang="en-US"/>
        </a:p>
      </dgm:t>
    </dgm:pt>
    <dgm:pt modelId="{F0DB5C80-9435-EA4E-9684-35F9E36BAF4D}" type="sibTrans" cxnId="{D116FF95-495F-FA45-AFE6-905524B20553}">
      <dgm:prSet/>
      <dgm:spPr/>
      <dgm:t>
        <a:bodyPr/>
        <a:lstStyle/>
        <a:p>
          <a:endParaRPr lang="en-US"/>
        </a:p>
      </dgm:t>
    </dgm:pt>
    <dgm:pt modelId="{7AEEB98A-8167-CC40-82B7-DE231BFE7728}">
      <dgm:prSet custT="1"/>
      <dgm:spPr/>
      <dgm:t>
        <a:bodyPr/>
        <a:lstStyle/>
        <a:p>
          <a:pPr rtl="0"/>
          <a:r>
            <a:rPr lang="en-US" sz="1400" baseline="0" dirty="0" smtClean="0">
              <a:solidFill>
                <a:schemeClr val="tx2"/>
              </a:solidFill>
            </a:rPr>
            <a:t>Potential benefit of additional funding</a:t>
          </a:r>
        </a:p>
      </dgm:t>
    </dgm:pt>
    <dgm:pt modelId="{78C01225-D99B-DC41-8C8F-88A4B2F4F611}" type="parTrans" cxnId="{D48A2DB8-F441-E94A-AD90-D3E0E354AB19}">
      <dgm:prSet/>
      <dgm:spPr/>
      <dgm:t>
        <a:bodyPr/>
        <a:lstStyle/>
        <a:p>
          <a:endParaRPr lang="en-US"/>
        </a:p>
      </dgm:t>
    </dgm:pt>
    <dgm:pt modelId="{0BAEBF57-A684-5C49-8125-DA989ACDBAD0}" type="sibTrans" cxnId="{D48A2DB8-F441-E94A-AD90-D3E0E354AB19}">
      <dgm:prSet/>
      <dgm:spPr/>
      <dgm:t>
        <a:bodyPr/>
        <a:lstStyle/>
        <a:p>
          <a:endParaRPr lang="en-US"/>
        </a:p>
      </dgm:t>
    </dgm:pt>
    <dgm:pt modelId="{A54BD6B3-9DBB-D047-BE35-7D4E2D0B1857}">
      <dgm:prSet custT="1"/>
      <dgm:spPr/>
      <dgm:t>
        <a:bodyPr/>
        <a:lstStyle/>
        <a:p>
          <a:pPr rtl="0"/>
          <a:r>
            <a:rPr lang="en-US" sz="1400" baseline="0" dirty="0" smtClean="0">
              <a:solidFill>
                <a:schemeClr val="tx2"/>
              </a:solidFill>
            </a:rPr>
            <a:t>Delinking Medicare inpatient volume:</a:t>
          </a:r>
        </a:p>
      </dgm:t>
    </dgm:pt>
    <dgm:pt modelId="{B47757C5-54EB-4A4F-8DE6-D45BA748A72C}" type="parTrans" cxnId="{EE14BD89-DCE8-8748-B7C4-0C9428DAFC10}">
      <dgm:prSet/>
      <dgm:spPr/>
      <dgm:t>
        <a:bodyPr/>
        <a:lstStyle/>
        <a:p>
          <a:endParaRPr lang="en-US"/>
        </a:p>
      </dgm:t>
    </dgm:pt>
    <dgm:pt modelId="{CB115D8E-C31E-BA45-B63C-A96D2FD55D02}" type="sibTrans" cxnId="{EE14BD89-DCE8-8748-B7C4-0C9428DAFC10}">
      <dgm:prSet/>
      <dgm:spPr/>
      <dgm:t>
        <a:bodyPr/>
        <a:lstStyle/>
        <a:p>
          <a:endParaRPr lang="en-US"/>
        </a:p>
      </dgm:t>
    </dgm:pt>
    <dgm:pt modelId="{FABAEB3E-DE15-E74F-ADA7-0283A6B88756}">
      <dgm:prSet custT="1"/>
      <dgm:spPr/>
      <dgm:t>
        <a:bodyPr/>
        <a:lstStyle/>
        <a:p>
          <a:pPr rtl="0"/>
          <a:r>
            <a:rPr lang="en-US" sz="1400" baseline="0" dirty="0" smtClean="0">
              <a:solidFill>
                <a:schemeClr val="tx2"/>
              </a:solidFill>
            </a:rPr>
            <a:t>allows for the development of other training sites that act as the primary resource</a:t>
          </a:r>
          <a:endParaRPr lang="en-US" sz="1400" dirty="0" smtClean="0">
            <a:solidFill>
              <a:schemeClr val="tx2"/>
            </a:solidFill>
          </a:endParaRPr>
        </a:p>
      </dgm:t>
    </dgm:pt>
    <dgm:pt modelId="{C29D5D74-2EE5-1E4A-8148-90098BC6921E}" type="parTrans" cxnId="{F6C9B559-630B-794C-816C-81184D12E7B3}">
      <dgm:prSet/>
      <dgm:spPr/>
      <dgm:t>
        <a:bodyPr/>
        <a:lstStyle/>
        <a:p>
          <a:endParaRPr lang="en-US"/>
        </a:p>
      </dgm:t>
    </dgm:pt>
    <dgm:pt modelId="{B592D328-414F-C441-94C4-08F5FB2C3667}" type="sibTrans" cxnId="{F6C9B559-630B-794C-816C-81184D12E7B3}">
      <dgm:prSet/>
      <dgm:spPr/>
      <dgm:t>
        <a:bodyPr/>
        <a:lstStyle/>
        <a:p>
          <a:endParaRPr lang="en-US"/>
        </a:p>
      </dgm:t>
    </dgm:pt>
    <dgm:pt modelId="{9ECB9D29-086E-ED44-976D-8DABAA12BCD3}">
      <dgm:prSet custT="1"/>
      <dgm:spPr/>
      <dgm:t>
        <a:bodyPr/>
        <a:lstStyle/>
        <a:p>
          <a:r>
            <a:rPr lang="en-US" sz="1600" dirty="0" smtClean="0">
              <a:solidFill>
                <a:srgbClr val="0D0D0D"/>
              </a:solidFill>
            </a:rPr>
            <a:t>4 - National PRA with Pay for Performance methodology</a:t>
          </a:r>
          <a:endParaRPr lang="en-US" sz="1600" dirty="0">
            <a:solidFill>
              <a:srgbClr val="0D0D0D"/>
            </a:solidFill>
          </a:endParaRPr>
        </a:p>
      </dgm:t>
    </dgm:pt>
    <dgm:pt modelId="{9C5ED258-0E2B-074B-93CF-2AD4F2F03D74}" type="parTrans" cxnId="{CA534A6C-EEEC-F548-B2A4-4BB983E51353}">
      <dgm:prSet/>
      <dgm:spPr/>
      <dgm:t>
        <a:bodyPr/>
        <a:lstStyle/>
        <a:p>
          <a:endParaRPr lang="en-US"/>
        </a:p>
      </dgm:t>
    </dgm:pt>
    <dgm:pt modelId="{CD729F63-FACD-6E4D-842F-72268002E107}" type="sibTrans" cxnId="{CA534A6C-EEEC-F548-B2A4-4BB983E51353}">
      <dgm:prSet/>
      <dgm:spPr/>
      <dgm:t>
        <a:bodyPr/>
        <a:lstStyle/>
        <a:p>
          <a:endParaRPr lang="en-US"/>
        </a:p>
      </dgm:t>
    </dgm:pt>
    <dgm:pt modelId="{D3BB8DC4-E739-FE45-B06C-BD66F07FE158}">
      <dgm:prSet custT="1"/>
      <dgm:spPr/>
      <dgm:t>
        <a:bodyPr/>
        <a:lstStyle/>
        <a:p>
          <a:pPr rtl="0"/>
          <a:r>
            <a:rPr lang="en-US" sz="1400" baseline="0" dirty="0" smtClean="0">
              <a:solidFill>
                <a:schemeClr val="tx2"/>
              </a:solidFill>
            </a:rPr>
            <a:t>may affect how hospitals must submit cost reports</a:t>
          </a:r>
        </a:p>
      </dgm:t>
    </dgm:pt>
    <dgm:pt modelId="{75368AAD-EDAB-4F4B-BD8E-35D7A0B4EFC1}" type="parTrans" cxnId="{9233172C-4336-7A4A-8B25-CDB2DDE3EDDC}">
      <dgm:prSet/>
      <dgm:spPr/>
      <dgm:t>
        <a:bodyPr/>
        <a:lstStyle/>
        <a:p>
          <a:endParaRPr lang="en-US"/>
        </a:p>
      </dgm:t>
    </dgm:pt>
    <dgm:pt modelId="{C0AF2D97-30D6-F345-AD50-CA913819E83C}" type="sibTrans" cxnId="{9233172C-4336-7A4A-8B25-CDB2DDE3EDDC}">
      <dgm:prSet/>
      <dgm:spPr/>
      <dgm:t>
        <a:bodyPr/>
        <a:lstStyle/>
        <a:p>
          <a:endParaRPr lang="en-US"/>
        </a:p>
      </dgm:t>
    </dgm:pt>
    <dgm:pt modelId="{633AE42B-06A6-7043-B52C-F5AD54198EBC}" type="pres">
      <dgm:prSet presAssocID="{971EBE3E-A5B8-8E43-9CE8-A26420D9FAEC}" presName="Name0" presStyleCnt="0">
        <dgm:presLayoutVars>
          <dgm:chMax val="7"/>
          <dgm:chPref val="7"/>
          <dgm:dir/>
        </dgm:presLayoutVars>
      </dgm:prSet>
      <dgm:spPr/>
      <dgm:t>
        <a:bodyPr/>
        <a:lstStyle/>
        <a:p>
          <a:endParaRPr lang="en-US"/>
        </a:p>
      </dgm:t>
    </dgm:pt>
    <dgm:pt modelId="{69B596A3-087B-8F49-89DC-B363E1F21280}" type="pres">
      <dgm:prSet presAssocID="{971EBE3E-A5B8-8E43-9CE8-A26420D9FAEC}" presName="Name1" presStyleCnt="0"/>
      <dgm:spPr/>
    </dgm:pt>
    <dgm:pt modelId="{FE01AF07-DC98-5A4F-B0F8-B0C13860F6A3}" type="pres">
      <dgm:prSet presAssocID="{971EBE3E-A5B8-8E43-9CE8-A26420D9FAEC}" presName="cycle" presStyleCnt="0"/>
      <dgm:spPr/>
    </dgm:pt>
    <dgm:pt modelId="{AC1E9444-8B08-744F-8D98-AF812D5CBD0C}" type="pres">
      <dgm:prSet presAssocID="{971EBE3E-A5B8-8E43-9CE8-A26420D9FAEC}" presName="srcNode" presStyleLbl="node1" presStyleIdx="0" presStyleCnt="2"/>
      <dgm:spPr/>
    </dgm:pt>
    <dgm:pt modelId="{2CCE8590-B7B1-344F-B712-D8B16A10EB39}" type="pres">
      <dgm:prSet presAssocID="{971EBE3E-A5B8-8E43-9CE8-A26420D9FAEC}" presName="conn" presStyleLbl="parChTrans1D2" presStyleIdx="0" presStyleCnt="1"/>
      <dgm:spPr/>
      <dgm:t>
        <a:bodyPr/>
        <a:lstStyle/>
        <a:p>
          <a:endParaRPr lang="en-US"/>
        </a:p>
      </dgm:t>
    </dgm:pt>
    <dgm:pt modelId="{B46F4BDF-2BCD-CF47-BA81-B51D765ECDF7}" type="pres">
      <dgm:prSet presAssocID="{971EBE3E-A5B8-8E43-9CE8-A26420D9FAEC}" presName="extraNode" presStyleLbl="node1" presStyleIdx="0" presStyleCnt="2"/>
      <dgm:spPr/>
    </dgm:pt>
    <dgm:pt modelId="{31AF3F21-E6F2-054D-9167-3CC40292AD03}" type="pres">
      <dgm:prSet presAssocID="{971EBE3E-A5B8-8E43-9CE8-A26420D9FAEC}" presName="dstNode" presStyleLbl="node1" presStyleIdx="0" presStyleCnt="2"/>
      <dgm:spPr/>
    </dgm:pt>
    <dgm:pt modelId="{F8A1236C-914D-6642-A9F7-BA9127144188}" type="pres">
      <dgm:prSet presAssocID="{FA430A3E-10B1-184C-A3BD-47EE00404F32}" presName="text_1" presStyleLbl="node1" presStyleIdx="0" presStyleCnt="2" custScaleY="124626">
        <dgm:presLayoutVars>
          <dgm:bulletEnabled val="1"/>
        </dgm:presLayoutVars>
      </dgm:prSet>
      <dgm:spPr/>
      <dgm:t>
        <a:bodyPr/>
        <a:lstStyle/>
        <a:p>
          <a:endParaRPr lang="en-US"/>
        </a:p>
      </dgm:t>
    </dgm:pt>
    <dgm:pt modelId="{F06D1756-2866-E94F-9EDA-C81D4098C2F2}" type="pres">
      <dgm:prSet presAssocID="{FA430A3E-10B1-184C-A3BD-47EE00404F32}" presName="accent_1" presStyleCnt="0"/>
      <dgm:spPr/>
    </dgm:pt>
    <dgm:pt modelId="{0F708630-7D61-E145-B0D5-B05C72B90F02}" type="pres">
      <dgm:prSet presAssocID="{FA430A3E-10B1-184C-A3BD-47EE00404F32}" presName="accentRepeatNode" presStyleLbl="solidFgAcc1" presStyleIdx="0" presStyleCnt="2"/>
      <dgm:spPr/>
    </dgm:pt>
    <dgm:pt modelId="{DCB5ACEC-D1EA-7745-B377-733BBB139024}" type="pres">
      <dgm:prSet presAssocID="{2E061F2E-BB72-4446-B02C-0917C632CDE7}" presName="text_2" presStyleLbl="node1" presStyleIdx="1" presStyleCnt="2" custScaleY="124172">
        <dgm:presLayoutVars>
          <dgm:bulletEnabled val="1"/>
        </dgm:presLayoutVars>
      </dgm:prSet>
      <dgm:spPr/>
      <dgm:t>
        <a:bodyPr/>
        <a:lstStyle/>
        <a:p>
          <a:endParaRPr lang="en-US"/>
        </a:p>
      </dgm:t>
    </dgm:pt>
    <dgm:pt modelId="{8CBAE61A-025F-1145-B298-95B42D4ABCC9}" type="pres">
      <dgm:prSet presAssocID="{2E061F2E-BB72-4446-B02C-0917C632CDE7}" presName="accent_2" presStyleCnt="0"/>
      <dgm:spPr/>
    </dgm:pt>
    <dgm:pt modelId="{FC5A61F2-DDCC-1F42-8EF1-F0C318EB850E}" type="pres">
      <dgm:prSet presAssocID="{2E061F2E-BB72-4446-B02C-0917C632CDE7}" presName="accentRepeatNode" presStyleLbl="solidFgAcc1" presStyleIdx="1" presStyleCnt="2"/>
      <dgm:spPr/>
    </dgm:pt>
  </dgm:ptLst>
  <dgm:cxnLst>
    <dgm:cxn modelId="{95BE420A-6B3C-F84A-9EA6-CEFB1FC59BE1}" type="presOf" srcId="{A54BD6B3-9DBB-D047-BE35-7D4E2D0B1857}" destId="{DCB5ACEC-D1EA-7745-B377-733BBB139024}" srcOrd="0" destOrd="4" presId="urn:microsoft.com/office/officeart/2008/layout/VerticalCurvedList"/>
    <dgm:cxn modelId="{85DB1C22-FACD-FC40-82A8-A0DCACAC4E9C}" srcId="{971EBE3E-A5B8-8E43-9CE8-A26420D9FAEC}" destId="{FA430A3E-10B1-184C-A3BD-47EE00404F32}" srcOrd="0" destOrd="0" parTransId="{7CA331D9-A0ED-744B-A6DF-D0744EE8CF7A}" sibTransId="{27FE07BF-45FE-234A-9699-1F785C633993}"/>
    <dgm:cxn modelId="{CA534A6C-EEEC-F548-B2A4-4BB983E51353}" srcId="{FA430A3E-10B1-184C-A3BD-47EE00404F32}" destId="{9ECB9D29-086E-ED44-976D-8DABAA12BCD3}" srcOrd="1" destOrd="0" parTransId="{9C5ED258-0E2B-074B-93CF-2AD4F2F03D74}" sibTransId="{CD729F63-FACD-6E4D-842F-72268002E107}"/>
    <dgm:cxn modelId="{14D51051-B85D-204B-AF8F-ACAD62970A3A}" srcId="{971EBE3E-A5B8-8E43-9CE8-A26420D9FAEC}" destId="{2E061F2E-BB72-4446-B02C-0917C632CDE7}" srcOrd="1" destOrd="0" parTransId="{70BB0F6C-7C1C-F540-BF6C-B5005605C24A}" sibTransId="{F4F8137C-4DD5-2141-A110-EF35069A4271}"/>
    <dgm:cxn modelId="{0434E4A1-FE43-5047-BF07-940A2571156D}" type="presOf" srcId="{D3BB8DC4-E739-FE45-B06C-BD66F07FE158}" destId="{DCB5ACEC-D1EA-7745-B377-733BBB139024}" srcOrd="0" destOrd="5" presId="urn:microsoft.com/office/officeart/2008/layout/VerticalCurvedList"/>
    <dgm:cxn modelId="{CEC2AB40-3387-7E48-A5E5-4C97B78B468D}" srcId="{FA430A3E-10B1-184C-A3BD-47EE00404F32}" destId="{45702128-7737-F54A-B24F-426297011BF8}" srcOrd="0" destOrd="0" parTransId="{09AE7F24-EF10-2644-BBD9-ECB624BF809F}" sibTransId="{CC8C2135-ABFC-8A47-BEBB-39EB806DA8B1}"/>
    <dgm:cxn modelId="{0637E120-DF1A-A04C-AF9B-1A08EEDF09F1}" type="presOf" srcId="{CC8C2135-ABFC-8A47-BEBB-39EB806DA8B1}" destId="{2CCE8590-B7B1-344F-B712-D8B16A10EB39}" srcOrd="0" destOrd="0" presId="urn:microsoft.com/office/officeart/2008/layout/VerticalCurvedList"/>
    <dgm:cxn modelId="{513C81A2-706C-7149-B297-861DB1C8F74A}" type="presOf" srcId="{FABAEB3E-DE15-E74F-ADA7-0283A6B88756}" destId="{DCB5ACEC-D1EA-7745-B377-733BBB139024}" srcOrd="0" destOrd="6" presId="urn:microsoft.com/office/officeart/2008/layout/VerticalCurvedList"/>
    <dgm:cxn modelId="{63D107C6-C377-2543-90DF-DA653CD8A80A}" type="presOf" srcId="{9ECB9D29-086E-ED44-976D-8DABAA12BCD3}" destId="{F8A1236C-914D-6642-A9F7-BA9127144188}" srcOrd="0" destOrd="2" presId="urn:microsoft.com/office/officeart/2008/layout/VerticalCurvedList"/>
    <dgm:cxn modelId="{7A5AEA41-F7D9-1748-BE46-4CE47A0295F9}" type="presOf" srcId="{FA430A3E-10B1-184C-A3BD-47EE00404F32}" destId="{F8A1236C-914D-6642-A9F7-BA9127144188}" srcOrd="0" destOrd="0" presId="urn:microsoft.com/office/officeart/2008/layout/VerticalCurvedList"/>
    <dgm:cxn modelId="{0FEF62EC-0594-514A-8D9F-A70FA3716CFE}" type="presOf" srcId="{971EBE3E-A5B8-8E43-9CE8-A26420D9FAEC}" destId="{633AE42B-06A6-7043-B52C-F5AD54198EBC}" srcOrd="0" destOrd="0" presId="urn:microsoft.com/office/officeart/2008/layout/VerticalCurvedList"/>
    <dgm:cxn modelId="{43348868-2E00-9C41-A22F-C791F878F445}" type="presOf" srcId="{32BE035A-E848-7043-9B75-33225F2DC9C0}" destId="{DCB5ACEC-D1EA-7745-B377-733BBB139024}" srcOrd="0" destOrd="2" presId="urn:microsoft.com/office/officeart/2008/layout/VerticalCurvedList"/>
    <dgm:cxn modelId="{9233172C-4336-7A4A-8B25-CDB2DDE3EDDC}" srcId="{A54BD6B3-9DBB-D047-BE35-7D4E2D0B1857}" destId="{D3BB8DC4-E739-FE45-B06C-BD66F07FE158}" srcOrd="0" destOrd="0" parTransId="{75368AAD-EDAB-4F4B-BD8E-35D7A0B4EFC1}" sibTransId="{C0AF2D97-30D6-F345-AD50-CA913819E83C}"/>
    <dgm:cxn modelId="{27186FCC-7C76-E94C-AC98-6AC380500C7C}" type="presOf" srcId="{2E061F2E-BB72-4446-B02C-0917C632CDE7}" destId="{DCB5ACEC-D1EA-7745-B377-733BBB139024}" srcOrd="0" destOrd="0" presId="urn:microsoft.com/office/officeart/2008/layout/VerticalCurvedList"/>
    <dgm:cxn modelId="{092D0DC8-8450-2440-AAF3-4C14C753A048}" srcId="{2E061F2E-BB72-4446-B02C-0917C632CDE7}" destId="{003D9185-F554-2E48-A8E0-745EE5443B11}" srcOrd="0" destOrd="0" parTransId="{4E546EC9-22D3-4446-8791-38AA430B0577}" sibTransId="{AD5CD04A-FE7F-6E43-B781-C71B7D522857}"/>
    <dgm:cxn modelId="{D48A2DB8-F441-E94A-AD90-D3E0E354AB19}" srcId="{2E061F2E-BB72-4446-B02C-0917C632CDE7}" destId="{7AEEB98A-8167-CC40-82B7-DE231BFE7728}" srcOrd="2" destOrd="0" parTransId="{78C01225-D99B-DC41-8C8F-88A4B2F4F611}" sibTransId="{0BAEBF57-A684-5C49-8125-DA989ACDBAD0}"/>
    <dgm:cxn modelId="{F6C9B559-630B-794C-816C-81184D12E7B3}" srcId="{A54BD6B3-9DBB-D047-BE35-7D4E2D0B1857}" destId="{FABAEB3E-DE15-E74F-ADA7-0283A6B88756}" srcOrd="1" destOrd="0" parTransId="{C29D5D74-2EE5-1E4A-8148-90098BC6921E}" sibTransId="{B592D328-414F-C441-94C4-08F5FB2C3667}"/>
    <dgm:cxn modelId="{D116FF95-495F-FA45-AFE6-905524B20553}" srcId="{2E061F2E-BB72-4446-B02C-0917C632CDE7}" destId="{32BE035A-E848-7043-9B75-33225F2DC9C0}" srcOrd="1" destOrd="0" parTransId="{29C7790C-077F-2F41-8741-0C70E2D63F89}" sibTransId="{F0DB5C80-9435-EA4E-9684-35F9E36BAF4D}"/>
    <dgm:cxn modelId="{26EB850A-26EA-284B-B293-D10CD765F1B0}" type="presOf" srcId="{45702128-7737-F54A-B24F-426297011BF8}" destId="{F8A1236C-914D-6642-A9F7-BA9127144188}" srcOrd="0" destOrd="1" presId="urn:microsoft.com/office/officeart/2008/layout/VerticalCurvedList"/>
    <dgm:cxn modelId="{4B0A07E4-D5FD-404F-A065-495EF83DA59D}" type="presOf" srcId="{7AEEB98A-8167-CC40-82B7-DE231BFE7728}" destId="{DCB5ACEC-D1EA-7745-B377-733BBB139024}" srcOrd="0" destOrd="3" presId="urn:microsoft.com/office/officeart/2008/layout/VerticalCurvedList"/>
    <dgm:cxn modelId="{EE14BD89-DCE8-8748-B7C4-0C9428DAFC10}" srcId="{2E061F2E-BB72-4446-B02C-0917C632CDE7}" destId="{A54BD6B3-9DBB-D047-BE35-7D4E2D0B1857}" srcOrd="3" destOrd="0" parTransId="{B47757C5-54EB-4A4F-8DE6-D45BA748A72C}" sibTransId="{CB115D8E-C31E-BA45-B63C-A96D2FD55D02}"/>
    <dgm:cxn modelId="{503444DF-2E43-5B41-949B-7B227513790A}" type="presOf" srcId="{003D9185-F554-2E48-A8E0-745EE5443B11}" destId="{DCB5ACEC-D1EA-7745-B377-733BBB139024}" srcOrd="0" destOrd="1" presId="urn:microsoft.com/office/officeart/2008/layout/VerticalCurvedList"/>
    <dgm:cxn modelId="{416B39CA-6E41-6149-8471-E02421D56952}" type="presParOf" srcId="{633AE42B-06A6-7043-B52C-F5AD54198EBC}" destId="{69B596A3-087B-8F49-89DC-B363E1F21280}" srcOrd="0" destOrd="0" presId="urn:microsoft.com/office/officeart/2008/layout/VerticalCurvedList"/>
    <dgm:cxn modelId="{106C7C0E-E1A7-5549-9F01-9D8A62BD8BA3}" type="presParOf" srcId="{69B596A3-087B-8F49-89DC-B363E1F21280}" destId="{FE01AF07-DC98-5A4F-B0F8-B0C13860F6A3}" srcOrd="0" destOrd="0" presId="urn:microsoft.com/office/officeart/2008/layout/VerticalCurvedList"/>
    <dgm:cxn modelId="{A36F47D5-9E0E-F34E-B8C3-AEB2D2186A82}" type="presParOf" srcId="{FE01AF07-DC98-5A4F-B0F8-B0C13860F6A3}" destId="{AC1E9444-8B08-744F-8D98-AF812D5CBD0C}" srcOrd="0" destOrd="0" presId="urn:microsoft.com/office/officeart/2008/layout/VerticalCurvedList"/>
    <dgm:cxn modelId="{617AA329-84B4-A74B-B6CF-917ED8F4BB2C}" type="presParOf" srcId="{FE01AF07-DC98-5A4F-B0F8-B0C13860F6A3}" destId="{2CCE8590-B7B1-344F-B712-D8B16A10EB39}" srcOrd="1" destOrd="0" presId="urn:microsoft.com/office/officeart/2008/layout/VerticalCurvedList"/>
    <dgm:cxn modelId="{061F9C27-AD20-B443-8C30-38BA4BCB6DD4}" type="presParOf" srcId="{FE01AF07-DC98-5A4F-B0F8-B0C13860F6A3}" destId="{B46F4BDF-2BCD-CF47-BA81-B51D765ECDF7}" srcOrd="2" destOrd="0" presId="urn:microsoft.com/office/officeart/2008/layout/VerticalCurvedList"/>
    <dgm:cxn modelId="{503753A3-4A13-0149-8A9F-F37586C13CD5}" type="presParOf" srcId="{FE01AF07-DC98-5A4F-B0F8-B0C13860F6A3}" destId="{31AF3F21-E6F2-054D-9167-3CC40292AD03}" srcOrd="3" destOrd="0" presId="urn:microsoft.com/office/officeart/2008/layout/VerticalCurvedList"/>
    <dgm:cxn modelId="{4F4A155C-5B6A-3141-AB7E-DCCA3A66E8FC}" type="presParOf" srcId="{69B596A3-087B-8F49-89DC-B363E1F21280}" destId="{F8A1236C-914D-6642-A9F7-BA9127144188}" srcOrd="1" destOrd="0" presId="urn:microsoft.com/office/officeart/2008/layout/VerticalCurvedList"/>
    <dgm:cxn modelId="{35D05A27-CCC9-B440-9DB5-729280017698}" type="presParOf" srcId="{69B596A3-087B-8F49-89DC-B363E1F21280}" destId="{F06D1756-2866-E94F-9EDA-C81D4098C2F2}" srcOrd="2" destOrd="0" presId="urn:microsoft.com/office/officeart/2008/layout/VerticalCurvedList"/>
    <dgm:cxn modelId="{B6FA330A-BED1-894B-AF5C-467C172A8092}" type="presParOf" srcId="{F06D1756-2866-E94F-9EDA-C81D4098C2F2}" destId="{0F708630-7D61-E145-B0D5-B05C72B90F02}" srcOrd="0" destOrd="0" presId="urn:microsoft.com/office/officeart/2008/layout/VerticalCurvedList"/>
    <dgm:cxn modelId="{DA6D7A3E-B665-864F-ABFC-1B4EA35E72E7}" type="presParOf" srcId="{69B596A3-087B-8F49-89DC-B363E1F21280}" destId="{DCB5ACEC-D1EA-7745-B377-733BBB139024}" srcOrd="3" destOrd="0" presId="urn:microsoft.com/office/officeart/2008/layout/VerticalCurvedList"/>
    <dgm:cxn modelId="{8B4C4209-73A1-B348-86D2-D0485D9DECD5}" type="presParOf" srcId="{69B596A3-087B-8F49-89DC-B363E1F21280}" destId="{8CBAE61A-025F-1145-B298-95B42D4ABCC9}" srcOrd="4" destOrd="0" presId="urn:microsoft.com/office/officeart/2008/layout/VerticalCurvedList"/>
    <dgm:cxn modelId="{D51F89B3-74D1-CA41-8375-1FC61B1534E2}" type="presParOf" srcId="{8CBAE61A-025F-1145-B298-95B42D4ABCC9}" destId="{FC5A61F2-DDCC-1F42-8EF1-F0C318EB85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EBE3E-A5B8-8E43-9CE8-A26420D9FA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738D2A95-D8A6-104D-9B7D-5E879B5DAFB1}">
      <dgm:prSet phldrT="[Text]" custT="1"/>
      <dgm:spPr/>
      <dgm:t>
        <a:bodyPr/>
        <a:lstStyle/>
        <a:p>
          <a:r>
            <a:rPr lang="en-US" sz="1600" b="1" dirty="0" smtClean="0">
              <a:solidFill>
                <a:srgbClr val="0D0D0D"/>
              </a:solidFill>
            </a:rPr>
            <a:t>IOM Recommendation</a:t>
          </a:r>
          <a:endParaRPr lang="en-US" sz="1600" b="1" dirty="0">
            <a:solidFill>
              <a:srgbClr val="0D0D0D"/>
            </a:solidFill>
          </a:endParaRPr>
        </a:p>
      </dgm:t>
    </dgm:pt>
    <dgm:pt modelId="{803222F8-AE06-304C-AE54-750BB6273361}" type="parTrans" cxnId="{E75BCB02-8F16-CC45-BBEA-B1977A12F36A}">
      <dgm:prSet/>
      <dgm:spPr/>
      <dgm:t>
        <a:bodyPr/>
        <a:lstStyle/>
        <a:p>
          <a:endParaRPr lang="en-US"/>
        </a:p>
      </dgm:t>
    </dgm:pt>
    <dgm:pt modelId="{FCF50B69-5172-A747-B951-786647A20DFC}" type="sibTrans" cxnId="{E75BCB02-8F16-CC45-BBEA-B1977A12F36A}">
      <dgm:prSet/>
      <dgm:spPr/>
      <dgm:t>
        <a:bodyPr/>
        <a:lstStyle/>
        <a:p>
          <a:endParaRPr lang="en-US"/>
        </a:p>
      </dgm:t>
    </dgm:pt>
    <dgm:pt modelId="{45702128-7737-F54A-B24F-426297011BF8}">
      <dgm:prSet phldrT="[Text]" custT="1"/>
      <dgm:spPr/>
      <dgm:t>
        <a:bodyPr/>
        <a:lstStyle/>
        <a:p>
          <a:r>
            <a:rPr lang="en-US" sz="1600" dirty="0" smtClean="0">
              <a:solidFill>
                <a:srgbClr val="0D0D0D"/>
              </a:solidFill>
            </a:rPr>
            <a:t>2 - GME Policy Council for policy issues and management of funding</a:t>
          </a:r>
          <a:endParaRPr lang="en-US" sz="1600" dirty="0">
            <a:solidFill>
              <a:srgbClr val="0D0D0D"/>
            </a:solidFill>
          </a:endParaRPr>
        </a:p>
      </dgm:t>
    </dgm:pt>
    <dgm:pt modelId="{09AE7F24-EF10-2644-BBD9-ECB624BF809F}" type="parTrans" cxnId="{CEC2AB40-3387-7E48-A5E5-4C97B78B468D}">
      <dgm:prSet/>
      <dgm:spPr/>
      <dgm:t>
        <a:bodyPr/>
        <a:lstStyle/>
        <a:p>
          <a:endParaRPr lang="en-US"/>
        </a:p>
      </dgm:t>
    </dgm:pt>
    <dgm:pt modelId="{CC8C2135-ABFC-8A47-BEBB-39EB806DA8B1}" type="sibTrans" cxnId="{CEC2AB40-3387-7E48-A5E5-4C97B78B468D}">
      <dgm:prSet/>
      <dgm:spPr/>
      <dgm:t>
        <a:bodyPr/>
        <a:lstStyle/>
        <a:p>
          <a:endParaRPr lang="en-US"/>
        </a:p>
      </dgm:t>
    </dgm:pt>
    <dgm:pt modelId="{51FAE2D7-65E0-324F-A780-95FEDBBC2293}">
      <dgm:prSet/>
      <dgm:spPr/>
      <dgm:t>
        <a:bodyPr/>
        <a:lstStyle/>
        <a:p>
          <a:r>
            <a:rPr lang="en-US" b="0" dirty="0" smtClean="0">
              <a:solidFill>
                <a:srgbClr val="0D0D0D"/>
              </a:solidFill>
            </a:rPr>
            <a:t>Sponsors</a:t>
          </a:r>
          <a:r>
            <a:rPr lang="en-US" b="0" baseline="0" dirty="0" smtClean="0">
              <a:solidFill>
                <a:srgbClr val="0D0D0D"/>
              </a:solidFill>
            </a:rPr>
            <a:t> will have to increase infrastructure for data collection, reporting, auditing. </a:t>
          </a:r>
          <a:endParaRPr lang="en-US" b="0" dirty="0" smtClean="0">
            <a:solidFill>
              <a:srgbClr val="0D0D0D"/>
            </a:solidFill>
          </a:endParaRPr>
        </a:p>
      </dgm:t>
    </dgm:pt>
    <dgm:pt modelId="{52B5F5E6-42F6-4645-9871-2FF5B37124C0}">
      <dgm:prSet/>
      <dgm:spPr/>
      <dgm:t>
        <a:bodyPr/>
        <a:lstStyle/>
        <a:p>
          <a:r>
            <a:rPr lang="en-US" b="0" baseline="0" dirty="0" smtClean="0">
              <a:solidFill>
                <a:srgbClr val="0D0D0D"/>
              </a:solidFill>
            </a:rPr>
            <a:t>Trainees location, care characteristics upon graduation), and quality of care</a:t>
          </a:r>
        </a:p>
      </dgm:t>
    </dgm:pt>
    <dgm:pt modelId="{18403A8C-696A-924B-A1AB-A6C245B732EA}">
      <dgm:prSet/>
      <dgm:spPr/>
      <dgm:t>
        <a:bodyPr/>
        <a:lstStyle/>
        <a:p>
          <a:r>
            <a:rPr lang="en-US" b="0" baseline="0" dirty="0" smtClean="0">
              <a:solidFill>
                <a:srgbClr val="0D0D0D"/>
              </a:solidFill>
            </a:rPr>
            <a:t>Specialty and demographic characteristics of funded trainees</a:t>
          </a:r>
        </a:p>
      </dgm:t>
    </dgm:pt>
    <dgm:pt modelId="{3AE877D2-61D1-2347-91DF-7C9AD91E8989}">
      <dgm:prSet/>
      <dgm:spPr/>
      <dgm:t>
        <a:bodyPr/>
        <a:lstStyle/>
        <a:p>
          <a:r>
            <a:rPr lang="en-US" b="0" baseline="0" dirty="0" smtClean="0">
              <a:solidFill>
                <a:srgbClr val="0D0D0D"/>
              </a:solidFill>
            </a:rPr>
            <a:t>Extent to which residents are trained in community-based settings</a:t>
          </a:r>
        </a:p>
      </dgm:t>
    </dgm:pt>
    <dgm:pt modelId="{79D5920E-F343-8944-94B2-112060356F48}">
      <dgm:prSet/>
      <dgm:spPr/>
      <dgm:t>
        <a:bodyPr/>
        <a:lstStyle/>
        <a:p>
          <a:r>
            <a:rPr lang="en-US" b="0" baseline="0" dirty="0" smtClean="0">
              <a:solidFill>
                <a:srgbClr val="0D0D0D"/>
              </a:solidFill>
            </a:rPr>
            <a:t>How public funds are used for educational purposes and public reporting</a:t>
          </a:r>
        </a:p>
      </dgm:t>
    </dgm:pt>
    <dgm:pt modelId="{89BD5EEE-C43A-0B47-B5B9-CDE2F11B8041}">
      <dgm:prSet/>
      <dgm:spPr/>
      <dgm:t>
        <a:bodyPr/>
        <a:lstStyle/>
        <a:p>
          <a:r>
            <a:rPr lang="en-US" b="0" baseline="0" dirty="0" smtClean="0">
              <a:solidFill>
                <a:srgbClr val="0D0D0D"/>
              </a:solidFill>
            </a:rPr>
            <a:t>Financial impact of training</a:t>
          </a:r>
        </a:p>
      </dgm:t>
    </dgm:pt>
    <dgm:pt modelId="{AB05F412-B197-9142-A352-FB8895CB6180}">
      <dgm:prSet/>
      <dgm:spPr/>
      <dgm:t>
        <a:bodyPr/>
        <a:lstStyle/>
        <a:p>
          <a:r>
            <a:rPr lang="en-US" b="0" dirty="0" smtClean="0">
              <a:solidFill>
                <a:srgbClr val="0D0D0D"/>
              </a:solidFill>
            </a:rPr>
            <a:t>With </a:t>
          </a:r>
          <a:r>
            <a:rPr lang="en-US" b="0" baseline="0" dirty="0" smtClean="0">
              <a:solidFill>
                <a:srgbClr val="0D0D0D"/>
              </a:solidFill>
            </a:rPr>
            <a:t>little informative data on M/M financing and outcomes, we have no idea what to expect:</a:t>
          </a:r>
        </a:p>
      </dgm:t>
    </dgm:pt>
    <dgm:pt modelId="{6F9BD1AD-629B-854B-BD1B-560B715B9600}" type="sibTrans" cxnId="{35280D42-C97D-7445-8F7E-03CE6BF1C5E2}">
      <dgm:prSet/>
      <dgm:spPr/>
      <dgm:t>
        <a:bodyPr/>
        <a:lstStyle/>
        <a:p>
          <a:endParaRPr lang="en-US"/>
        </a:p>
      </dgm:t>
    </dgm:pt>
    <dgm:pt modelId="{468C6F50-B820-CC42-BFD3-AC2B16FEC4CB}" type="parTrans" cxnId="{35280D42-C97D-7445-8F7E-03CE6BF1C5E2}">
      <dgm:prSet/>
      <dgm:spPr/>
      <dgm:t>
        <a:bodyPr/>
        <a:lstStyle/>
        <a:p>
          <a:endParaRPr lang="en-US"/>
        </a:p>
      </dgm:t>
    </dgm:pt>
    <dgm:pt modelId="{4FD51FE8-44D8-3A44-835D-877037EDE851}" type="sibTrans" cxnId="{CCC64593-B083-1440-BB43-E5C5CDB04D02}">
      <dgm:prSet/>
      <dgm:spPr/>
      <dgm:t>
        <a:bodyPr/>
        <a:lstStyle/>
        <a:p>
          <a:endParaRPr lang="en-US"/>
        </a:p>
      </dgm:t>
    </dgm:pt>
    <dgm:pt modelId="{5ED01AE8-7AFF-8F44-8EFF-790B9308CAEE}" type="parTrans" cxnId="{CCC64593-B083-1440-BB43-E5C5CDB04D02}">
      <dgm:prSet/>
      <dgm:spPr/>
      <dgm:t>
        <a:bodyPr/>
        <a:lstStyle/>
        <a:p>
          <a:endParaRPr lang="en-US"/>
        </a:p>
      </dgm:t>
    </dgm:pt>
    <dgm:pt modelId="{559E106A-D5AF-044E-9B27-60FEE44C7A88}" type="sibTrans" cxnId="{1F8FED29-8675-1D4A-B1FF-4E0D0483557C}">
      <dgm:prSet/>
      <dgm:spPr/>
      <dgm:t>
        <a:bodyPr/>
        <a:lstStyle/>
        <a:p>
          <a:endParaRPr lang="en-US"/>
        </a:p>
      </dgm:t>
    </dgm:pt>
    <dgm:pt modelId="{C73790A4-F024-FC4E-92B8-BA78E9D6837E}" type="parTrans" cxnId="{1F8FED29-8675-1D4A-B1FF-4E0D0483557C}">
      <dgm:prSet/>
      <dgm:spPr/>
      <dgm:t>
        <a:bodyPr/>
        <a:lstStyle/>
        <a:p>
          <a:endParaRPr lang="en-US"/>
        </a:p>
      </dgm:t>
    </dgm:pt>
    <dgm:pt modelId="{78033B92-F6F5-7C49-B83C-D7BD5CF55159}" type="sibTrans" cxnId="{85A2168B-5C30-2144-AD6F-7D959247D9D5}">
      <dgm:prSet/>
      <dgm:spPr/>
      <dgm:t>
        <a:bodyPr/>
        <a:lstStyle/>
        <a:p>
          <a:endParaRPr lang="en-US"/>
        </a:p>
      </dgm:t>
    </dgm:pt>
    <dgm:pt modelId="{D27BAC99-DFE5-024B-9792-1A9C9E378713}" type="parTrans" cxnId="{85A2168B-5C30-2144-AD6F-7D959247D9D5}">
      <dgm:prSet/>
      <dgm:spPr/>
      <dgm:t>
        <a:bodyPr/>
        <a:lstStyle/>
        <a:p>
          <a:endParaRPr lang="en-US"/>
        </a:p>
      </dgm:t>
    </dgm:pt>
    <dgm:pt modelId="{4447B728-AA11-A340-8331-67CB5D837841}" type="sibTrans" cxnId="{E78C6985-4CDA-084A-A981-29A97E7E716C}">
      <dgm:prSet/>
      <dgm:spPr/>
      <dgm:t>
        <a:bodyPr/>
        <a:lstStyle/>
        <a:p>
          <a:endParaRPr lang="en-US"/>
        </a:p>
      </dgm:t>
    </dgm:pt>
    <dgm:pt modelId="{14251AD6-FCC0-6346-A069-C6E4337D69E5}" type="parTrans" cxnId="{E78C6985-4CDA-084A-A981-29A97E7E716C}">
      <dgm:prSet/>
      <dgm:spPr/>
      <dgm:t>
        <a:bodyPr/>
        <a:lstStyle/>
        <a:p>
          <a:endParaRPr lang="en-US"/>
        </a:p>
      </dgm:t>
    </dgm:pt>
    <dgm:pt modelId="{2BD4C95B-93B2-CA49-9A20-6B2EF6C25068}">
      <dgm:prSet/>
      <dgm:spPr/>
      <dgm:t>
        <a:bodyPr/>
        <a:lstStyle/>
        <a:p>
          <a:pPr rtl="0"/>
          <a:r>
            <a:rPr lang="en-US" b="1" dirty="0" smtClean="0">
              <a:solidFill>
                <a:srgbClr val="0D0D0D"/>
              </a:solidFill>
              <a:effectLst/>
              <a:latin typeface="+mn-lt"/>
              <a:ea typeface="+mn-ea"/>
              <a:cs typeface="+mn-cs"/>
            </a:rPr>
            <a:t>Effects</a:t>
          </a:r>
          <a:r>
            <a:rPr lang="en-US" b="1" baseline="0" dirty="0" smtClean="0">
              <a:solidFill>
                <a:srgbClr val="0D0D0D"/>
              </a:solidFill>
              <a:effectLst/>
              <a:latin typeface="+mn-lt"/>
              <a:ea typeface="+mn-ea"/>
              <a:cs typeface="+mn-cs"/>
            </a:rPr>
            <a:t> (Real or Potential)</a:t>
          </a:r>
        </a:p>
      </dgm:t>
    </dgm:pt>
    <dgm:pt modelId="{C9B27118-1C85-F743-9104-67CC310E08CE}" type="sibTrans" cxnId="{9326231D-162E-2B4B-8E7A-4536D459BB2F}">
      <dgm:prSet/>
      <dgm:spPr/>
      <dgm:t>
        <a:bodyPr/>
        <a:lstStyle/>
        <a:p>
          <a:endParaRPr lang="en-US"/>
        </a:p>
      </dgm:t>
    </dgm:pt>
    <dgm:pt modelId="{D780DB67-1E41-AB4B-B5B3-EC12727F9EC4}" type="parTrans" cxnId="{9326231D-162E-2B4B-8E7A-4536D459BB2F}">
      <dgm:prSet/>
      <dgm:spPr/>
      <dgm:t>
        <a:bodyPr/>
        <a:lstStyle/>
        <a:p>
          <a:endParaRPr lang="en-US"/>
        </a:p>
      </dgm:t>
    </dgm:pt>
    <dgm:pt modelId="{AAA51C87-6695-044D-9A01-1A8BB0EC7FB5}" type="sibTrans" cxnId="{15E5F615-B510-424C-B9D3-61B40698FE7A}">
      <dgm:prSet/>
      <dgm:spPr/>
      <dgm:t>
        <a:bodyPr/>
        <a:lstStyle/>
        <a:p>
          <a:endParaRPr lang="en-US"/>
        </a:p>
      </dgm:t>
    </dgm:pt>
    <dgm:pt modelId="{20BF8B2E-2420-9148-809B-B73EE2EB11B4}" type="parTrans" cxnId="{15E5F615-B510-424C-B9D3-61B40698FE7A}">
      <dgm:prSet/>
      <dgm:spPr/>
      <dgm:t>
        <a:bodyPr/>
        <a:lstStyle/>
        <a:p>
          <a:endParaRPr lang="en-US"/>
        </a:p>
      </dgm:t>
    </dgm:pt>
    <dgm:pt modelId="{2CB86A42-B83B-FC45-B54B-75FB70F99B39}" type="sibTrans" cxnId="{E1B34C45-C440-0245-AD3C-832AB3E34A1C}">
      <dgm:prSet/>
      <dgm:spPr/>
      <dgm:t>
        <a:bodyPr/>
        <a:lstStyle/>
        <a:p>
          <a:endParaRPr lang="en-US"/>
        </a:p>
      </dgm:t>
    </dgm:pt>
    <dgm:pt modelId="{963899BE-E534-4847-A588-C15936A60500}" type="parTrans" cxnId="{E1B34C45-C440-0245-AD3C-832AB3E34A1C}">
      <dgm:prSet/>
      <dgm:spPr/>
      <dgm:t>
        <a:bodyPr/>
        <a:lstStyle/>
        <a:p>
          <a:endParaRPr lang="en-US"/>
        </a:p>
      </dgm:t>
    </dgm:pt>
    <dgm:pt modelId="{633AE42B-06A6-7043-B52C-F5AD54198EBC}" type="pres">
      <dgm:prSet presAssocID="{971EBE3E-A5B8-8E43-9CE8-A26420D9FAEC}" presName="Name0" presStyleCnt="0">
        <dgm:presLayoutVars>
          <dgm:chMax val="7"/>
          <dgm:chPref val="7"/>
          <dgm:dir/>
        </dgm:presLayoutVars>
      </dgm:prSet>
      <dgm:spPr/>
      <dgm:t>
        <a:bodyPr/>
        <a:lstStyle/>
        <a:p>
          <a:endParaRPr lang="en-US"/>
        </a:p>
      </dgm:t>
    </dgm:pt>
    <dgm:pt modelId="{69B596A3-087B-8F49-89DC-B363E1F21280}" type="pres">
      <dgm:prSet presAssocID="{971EBE3E-A5B8-8E43-9CE8-A26420D9FAEC}" presName="Name1" presStyleCnt="0"/>
      <dgm:spPr/>
    </dgm:pt>
    <dgm:pt modelId="{FE01AF07-DC98-5A4F-B0F8-B0C13860F6A3}" type="pres">
      <dgm:prSet presAssocID="{971EBE3E-A5B8-8E43-9CE8-A26420D9FAEC}" presName="cycle" presStyleCnt="0"/>
      <dgm:spPr/>
    </dgm:pt>
    <dgm:pt modelId="{AC1E9444-8B08-744F-8D98-AF812D5CBD0C}" type="pres">
      <dgm:prSet presAssocID="{971EBE3E-A5B8-8E43-9CE8-A26420D9FAEC}" presName="srcNode" presStyleLbl="node1" presStyleIdx="0" presStyleCnt="2"/>
      <dgm:spPr/>
    </dgm:pt>
    <dgm:pt modelId="{2CCE8590-B7B1-344F-B712-D8B16A10EB39}" type="pres">
      <dgm:prSet presAssocID="{971EBE3E-A5B8-8E43-9CE8-A26420D9FAEC}" presName="conn" presStyleLbl="parChTrans1D2" presStyleIdx="0" presStyleCnt="1"/>
      <dgm:spPr/>
      <dgm:t>
        <a:bodyPr/>
        <a:lstStyle/>
        <a:p>
          <a:endParaRPr lang="en-US"/>
        </a:p>
      </dgm:t>
    </dgm:pt>
    <dgm:pt modelId="{B46F4BDF-2BCD-CF47-BA81-B51D765ECDF7}" type="pres">
      <dgm:prSet presAssocID="{971EBE3E-A5B8-8E43-9CE8-A26420D9FAEC}" presName="extraNode" presStyleLbl="node1" presStyleIdx="0" presStyleCnt="2"/>
      <dgm:spPr/>
    </dgm:pt>
    <dgm:pt modelId="{31AF3F21-E6F2-054D-9167-3CC40292AD03}" type="pres">
      <dgm:prSet presAssocID="{971EBE3E-A5B8-8E43-9CE8-A26420D9FAEC}" presName="dstNode" presStyleLbl="node1" presStyleIdx="0" presStyleCnt="2"/>
      <dgm:spPr/>
    </dgm:pt>
    <dgm:pt modelId="{F926108B-6FFA-7048-81FA-AC9FC98A8013}" type="pres">
      <dgm:prSet presAssocID="{738D2A95-D8A6-104D-9B7D-5E879B5DAFB1}" presName="text_1" presStyleLbl="node1" presStyleIdx="0" presStyleCnt="2" custScaleY="124991">
        <dgm:presLayoutVars>
          <dgm:bulletEnabled val="1"/>
        </dgm:presLayoutVars>
      </dgm:prSet>
      <dgm:spPr/>
      <dgm:t>
        <a:bodyPr/>
        <a:lstStyle/>
        <a:p>
          <a:endParaRPr lang="en-US"/>
        </a:p>
      </dgm:t>
    </dgm:pt>
    <dgm:pt modelId="{71E7F6EC-87CE-0E44-A67B-E3C73090FA35}" type="pres">
      <dgm:prSet presAssocID="{738D2A95-D8A6-104D-9B7D-5E879B5DAFB1}" presName="accent_1" presStyleCnt="0"/>
      <dgm:spPr/>
    </dgm:pt>
    <dgm:pt modelId="{2B32AEB6-7D08-0540-86AD-02F6D8B8C8FF}" type="pres">
      <dgm:prSet presAssocID="{738D2A95-D8A6-104D-9B7D-5E879B5DAFB1}" presName="accentRepeatNode" presStyleLbl="solidFgAcc1" presStyleIdx="0" presStyleCnt="2"/>
      <dgm:spPr/>
    </dgm:pt>
    <dgm:pt modelId="{16E473F0-A8E9-094E-BD11-8BD62BF0788D}" type="pres">
      <dgm:prSet presAssocID="{2BD4C95B-93B2-CA49-9A20-6B2EF6C25068}" presName="text_2" presStyleLbl="node1" presStyleIdx="1" presStyleCnt="2" custScaleY="123022">
        <dgm:presLayoutVars>
          <dgm:bulletEnabled val="1"/>
        </dgm:presLayoutVars>
      </dgm:prSet>
      <dgm:spPr/>
      <dgm:t>
        <a:bodyPr/>
        <a:lstStyle/>
        <a:p>
          <a:endParaRPr lang="en-US"/>
        </a:p>
      </dgm:t>
    </dgm:pt>
    <dgm:pt modelId="{36856538-EBE2-A642-B8D3-0FD6AB1DB19F}" type="pres">
      <dgm:prSet presAssocID="{2BD4C95B-93B2-CA49-9A20-6B2EF6C25068}" presName="accent_2" presStyleCnt="0"/>
      <dgm:spPr/>
    </dgm:pt>
    <dgm:pt modelId="{4352E8F5-BAE4-1442-8D53-E0C095D3B3E7}" type="pres">
      <dgm:prSet presAssocID="{2BD4C95B-93B2-CA49-9A20-6B2EF6C25068}" presName="accentRepeatNode" presStyleLbl="solidFgAcc1" presStyleIdx="1" presStyleCnt="2"/>
      <dgm:spPr/>
    </dgm:pt>
  </dgm:ptLst>
  <dgm:cxnLst>
    <dgm:cxn modelId="{6E2AD3BD-6085-D749-8278-36E959CF9B1E}" type="presOf" srcId="{738D2A95-D8A6-104D-9B7D-5E879B5DAFB1}" destId="{F926108B-6FFA-7048-81FA-AC9FC98A8013}" srcOrd="0" destOrd="0" presId="urn:microsoft.com/office/officeart/2008/layout/VerticalCurvedList"/>
    <dgm:cxn modelId="{8904351B-5DEF-8248-B419-FAC1974CAD11}" type="presOf" srcId="{AB05F412-B197-9142-A352-FB8895CB6180}" destId="{16E473F0-A8E9-094E-BD11-8BD62BF0788D}" srcOrd="0" destOrd="1" presId="urn:microsoft.com/office/officeart/2008/layout/VerticalCurvedList"/>
    <dgm:cxn modelId="{0AB368B1-1291-434B-8B5F-F8BBAFDF8E39}" type="presOf" srcId="{18403A8C-696A-924B-A1AB-A6C245B732EA}" destId="{16E473F0-A8E9-094E-BD11-8BD62BF0788D}" srcOrd="0" destOrd="5" presId="urn:microsoft.com/office/officeart/2008/layout/VerticalCurvedList"/>
    <dgm:cxn modelId="{E75BCB02-8F16-CC45-BBEA-B1977A12F36A}" srcId="{971EBE3E-A5B8-8E43-9CE8-A26420D9FAEC}" destId="{738D2A95-D8A6-104D-9B7D-5E879B5DAFB1}" srcOrd="0" destOrd="0" parTransId="{803222F8-AE06-304C-AE54-750BB6273361}" sibTransId="{FCF50B69-5172-A747-B951-786647A20DFC}"/>
    <dgm:cxn modelId="{94032E17-E68C-1E40-BEE6-DB925964023D}" type="presOf" srcId="{89BD5EEE-C43A-0B47-B5B9-CDE2F11B8041}" destId="{16E473F0-A8E9-094E-BD11-8BD62BF0788D}" srcOrd="0" destOrd="2" presId="urn:microsoft.com/office/officeart/2008/layout/VerticalCurvedList"/>
    <dgm:cxn modelId="{5E8C0525-3261-F04C-9E5B-FBE776E1A060}" type="presOf" srcId="{971EBE3E-A5B8-8E43-9CE8-A26420D9FAEC}" destId="{633AE42B-06A6-7043-B52C-F5AD54198EBC}" srcOrd="0" destOrd="0" presId="urn:microsoft.com/office/officeart/2008/layout/VerticalCurvedList"/>
    <dgm:cxn modelId="{9326231D-162E-2B4B-8E7A-4536D459BB2F}" srcId="{971EBE3E-A5B8-8E43-9CE8-A26420D9FAEC}" destId="{2BD4C95B-93B2-CA49-9A20-6B2EF6C25068}" srcOrd="1" destOrd="0" parTransId="{D780DB67-1E41-AB4B-B5B3-EC12727F9EC4}" sibTransId="{C9B27118-1C85-F743-9104-67CC310E08CE}"/>
    <dgm:cxn modelId="{CEC2AB40-3387-7E48-A5E5-4C97B78B468D}" srcId="{738D2A95-D8A6-104D-9B7D-5E879B5DAFB1}" destId="{45702128-7737-F54A-B24F-426297011BF8}" srcOrd="0" destOrd="0" parTransId="{09AE7F24-EF10-2644-BBD9-ECB624BF809F}" sibTransId="{CC8C2135-ABFC-8A47-BEBB-39EB806DA8B1}"/>
    <dgm:cxn modelId="{E78C6985-4CDA-084A-A981-29A97E7E716C}" srcId="{AB05F412-B197-9142-A352-FB8895CB6180}" destId="{89BD5EEE-C43A-0B47-B5B9-CDE2F11B8041}" srcOrd="0" destOrd="0" parTransId="{14251AD6-FCC0-6346-A069-C6E4337D69E5}" sibTransId="{4447B728-AA11-A340-8331-67CB5D837841}"/>
    <dgm:cxn modelId="{688A2A78-5AD0-C041-837D-3DD8EFE38343}" type="presOf" srcId="{51FAE2D7-65E0-324F-A780-95FEDBBC2293}" destId="{16E473F0-A8E9-094E-BD11-8BD62BF0788D}" srcOrd="0" destOrd="7" presId="urn:microsoft.com/office/officeart/2008/layout/VerticalCurvedList"/>
    <dgm:cxn modelId="{15E5F615-B510-424C-B9D3-61B40698FE7A}" srcId="{2BD4C95B-93B2-CA49-9A20-6B2EF6C25068}" destId="{51FAE2D7-65E0-324F-A780-95FEDBBC2293}" srcOrd="1" destOrd="0" parTransId="{20BF8B2E-2420-9148-809B-B73EE2EB11B4}" sibTransId="{AAA51C87-6695-044D-9A01-1A8BB0EC7FB5}"/>
    <dgm:cxn modelId="{897D2354-9DC9-B948-B172-FAF5ACA1A8F5}" type="presOf" srcId="{CC8C2135-ABFC-8A47-BEBB-39EB806DA8B1}" destId="{2CCE8590-B7B1-344F-B712-D8B16A10EB39}" srcOrd="0" destOrd="0" presId="urn:microsoft.com/office/officeart/2008/layout/VerticalCurvedList"/>
    <dgm:cxn modelId="{1F8FED29-8675-1D4A-B1FF-4E0D0483557C}" srcId="{AB05F412-B197-9142-A352-FB8895CB6180}" destId="{3AE877D2-61D1-2347-91DF-7C9AD91E8989}" srcOrd="2" destOrd="0" parTransId="{C73790A4-F024-FC4E-92B8-BA78E9D6837E}" sibTransId="{559E106A-D5AF-044E-9B27-60FEE44C7A88}"/>
    <dgm:cxn modelId="{A222918B-2450-B040-AF94-AC617A3A8CD3}" type="presOf" srcId="{2BD4C95B-93B2-CA49-9A20-6B2EF6C25068}" destId="{16E473F0-A8E9-094E-BD11-8BD62BF0788D}" srcOrd="0" destOrd="0" presId="urn:microsoft.com/office/officeart/2008/layout/VerticalCurvedList"/>
    <dgm:cxn modelId="{85A2168B-5C30-2144-AD6F-7D959247D9D5}" srcId="{AB05F412-B197-9142-A352-FB8895CB6180}" destId="{79D5920E-F343-8944-94B2-112060356F48}" srcOrd="1" destOrd="0" parTransId="{D27BAC99-DFE5-024B-9792-1A9C9E378713}" sibTransId="{78033B92-F6F5-7C49-B83C-D7BD5CF55159}"/>
    <dgm:cxn modelId="{DF1931AD-CC17-F743-8A2B-51BEB38FD5C5}" type="presOf" srcId="{79D5920E-F343-8944-94B2-112060356F48}" destId="{16E473F0-A8E9-094E-BD11-8BD62BF0788D}" srcOrd="0" destOrd="3" presId="urn:microsoft.com/office/officeart/2008/layout/VerticalCurvedList"/>
    <dgm:cxn modelId="{FD51F340-D7B4-644A-B2BB-FAF63FA80CBB}" type="presOf" srcId="{52B5F5E6-42F6-4645-9871-2FF5B37124C0}" destId="{16E473F0-A8E9-094E-BD11-8BD62BF0788D}" srcOrd="0" destOrd="6" presId="urn:microsoft.com/office/officeart/2008/layout/VerticalCurvedList"/>
    <dgm:cxn modelId="{CCC64593-B083-1440-BB43-E5C5CDB04D02}" srcId="{AB05F412-B197-9142-A352-FB8895CB6180}" destId="{18403A8C-696A-924B-A1AB-A6C245B732EA}" srcOrd="3" destOrd="0" parTransId="{5ED01AE8-7AFF-8F44-8EFF-790B9308CAEE}" sibTransId="{4FD51FE8-44D8-3A44-835D-877037EDE851}"/>
    <dgm:cxn modelId="{35280D42-C97D-7445-8F7E-03CE6BF1C5E2}" srcId="{AB05F412-B197-9142-A352-FB8895CB6180}" destId="{52B5F5E6-42F6-4645-9871-2FF5B37124C0}" srcOrd="4" destOrd="0" parTransId="{468C6F50-B820-CC42-BFD3-AC2B16FEC4CB}" sibTransId="{6F9BD1AD-629B-854B-BD1B-560B715B9600}"/>
    <dgm:cxn modelId="{3B3BF41B-7EF9-D646-81D3-83B9F29354BA}" type="presOf" srcId="{45702128-7737-F54A-B24F-426297011BF8}" destId="{F926108B-6FFA-7048-81FA-AC9FC98A8013}" srcOrd="0" destOrd="1" presId="urn:microsoft.com/office/officeart/2008/layout/VerticalCurvedList"/>
    <dgm:cxn modelId="{E1B34C45-C440-0245-AD3C-832AB3E34A1C}" srcId="{2BD4C95B-93B2-CA49-9A20-6B2EF6C25068}" destId="{AB05F412-B197-9142-A352-FB8895CB6180}" srcOrd="0" destOrd="0" parTransId="{963899BE-E534-4847-A588-C15936A60500}" sibTransId="{2CB86A42-B83B-FC45-B54B-75FB70F99B39}"/>
    <dgm:cxn modelId="{8C45EA15-2A00-4042-B561-20C8972F4A18}" type="presOf" srcId="{3AE877D2-61D1-2347-91DF-7C9AD91E8989}" destId="{16E473F0-A8E9-094E-BD11-8BD62BF0788D}" srcOrd="0" destOrd="4" presId="urn:microsoft.com/office/officeart/2008/layout/VerticalCurvedList"/>
    <dgm:cxn modelId="{0747A904-3FCD-364C-83B7-5C297F468A49}" type="presParOf" srcId="{633AE42B-06A6-7043-B52C-F5AD54198EBC}" destId="{69B596A3-087B-8F49-89DC-B363E1F21280}" srcOrd="0" destOrd="0" presId="urn:microsoft.com/office/officeart/2008/layout/VerticalCurvedList"/>
    <dgm:cxn modelId="{013542B3-4673-474B-826D-7834CDD0CF35}" type="presParOf" srcId="{69B596A3-087B-8F49-89DC-B363E1F21280}" destId="{FE01AF07-DC98-5A4F-B0F8-B0C13860F6A3}" srcOrd="0" destOrd="0" presId="urn:microsoft.com/office/officeart/2008/layout/VerticalCurvedList"/>
    <dgm:cxn modelId="{2D3A13C9-2340-764C-ABCC-D494B2B8877B}" type="presParOf" srcId="{FE01AF07-DC98-5A4F-B0F8-B0C13860F6A3}" destId="{AC1E9444-8B08-744F-8D98-AF812D5CBD0C}" srcOrd="0" destOrd="0" presId="urn:microsoft.com/office/officeart/2008/layout/VerticalCurvedList"/>
    <dgm:cxn modelId="{94096B14-717A-884E-BEA6-58148E7494F3}" type="presParOf" srcId="{FE01AF07-DC98-5A4F-B0F8-B0C13860F6A3}" destId="{2CCE8590-B7B1-344F-B712-D8B16A10EB39}" srcOrd="1" destOrd="0" presId="urn:microsoft.com/office/officeart/2008/layout/VerticalCurvedList"/>
    <dgm:cxn modelId="{D6A1D584-B043-594B-B084-5E7B03B43AAF}" type="presParOf" srcId="{FE01AF07-DC98-5A4F-B0F8-B0C13860F6A3}" destId="{B46F4BDF-2BCD-CF47-BA81-B51D765ECDF7}" srcOrd="2" destOrd="0" presId="urn:microsoft.com/office/officeart/2008/layout/VerticalCurvedList"/>
    <dgm:cxn modelId="{A8AFE328-19F2-6444-8F7E-0E8966044F42}" type="presParOf" srcId="{FE01AF07-DC98-5A4F-B0F8-B0C13860F6A3}" destId="{31AF3F21-E6F2-054D-9167-3CC40292AD03}" srcOrd="3" destOrd="0" presId="urn:microsoft.com/office/officeart/2008/layout/VerticalCurvedList"/>
    <dgm:cxn modelId="{7F87B89D-E1B9-4948-8A02-CDFABB0A6D44}" type="presParOf" srcId="{69B596A3-087B-8F49-89DC-B363E1F21280}" destId="{F926108B-6FFA-7048-81FA-AC9FC98A8013}" srcOrd="1" destOrd="0" presId="urn:microsoft.com/office/officeart/2008/layout/VerticalCurvedList"/>
    <dgm:cxn modelId="{1793D71B-008A-B044-B4D4-9AA19EC348DC}" type="presParOf" srcId="{69B596A3-087B-8F49-89DC-B363E1F21280}" destId="{71E7F6EC-87CE-0E44-A67B-E3C73090FA35}" srcOrd="2" destOrd="0" presId="urn:microsoft.com/office/officeart/2008/layout/VerticalCurvedList"/>
    <dgm:cxn modelId="{7CA9A37E-C35B-554E-883B-54C5D546D414}" type="presParOf" srcId="{71E7F6EC-87CE-0E44-A67B-E3C73090FA35}" destId="{2B32AEB6-7D08-0540-86AD-02F6D8B8C8FF}" srcOrd="0" destOrd="0" presId="urn:microsoft.com/office/officeart/2008/layout/VerticalCurvedList"/>
    <dgm:cxn modelId="{82051641-E9E0-7142-A9BD-00DFD090B545}" type="presParOf" srcId="{69B596A3-087B-8F49-89DC-B363E1F21280}" destId="{16E473F0-A8E9-094E-BD11-8BD62BF0788D}" srcOrd="3" destOrd="0" presId="urn:microsoft.com/office/officeart/2008/layout/VerticalCurvedList"/>
    <dgm:cxn modelId="{36BF87D8-EBC8-B843-AEF9-13586704660E}" type="presParOf" srcId="{69B596A3-087B-8F49-89DC-B363E1F21280}" destId="{36856538-EBE2-A642-B8D3-0FD6AB1DB19F}" srcOrd="4" destOrd="0" presId="urn:microsoft.com/office/officeart/2008/layout/VerticalCurvedList"/>
    <dgm:cxn modelId="{895F91FD-236A-C848-BF6E-A14D2E2457D6}" type="presParOf" srcId="{36856538-EBE2-A642-B8D3-0FD6AB1DB19F}" destId="{4352E8F5-BAE4-1442-8D53-E0C095D3B3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EBE3E-A5B8-8E43-9CE8-A26420D9FA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738D2A95-D8A6-104D-9B7D-5E879B5DAFB1}">
      <dgm:prSet phldrT="[Text]" custT="1"/>
      <dgm:spPr/>
      <dgm:t>
        <a:bodyPr/>
        <a:lstStyle/>
        <a:p>
          <a:r>
            <a:rPr lang="en-US" sz="1600" b="1" dirty="0" smtClean="0">
              <a:solidFill>
                <a:srgbClr val="0D0D0D"/>
              </a:solidFill>
            </a:rPr>
            <a:t>IOM Recommendations</a:t>
          </a:r>
          <a:endParaRPr lang="en-US" sz="1600" b="1" dirty="0">
            <a:solidFill>
              <a:srgbClr val="0D0D0D"/>
            </a:solidFill>
          </a:endParaRPr>
        </a:p>
      </dgm:t>
    </dgm:pt>
    <dgm:pt modelId="{803222F8-AE06-304C-AE54-750BB6273361}" type="parTrans" cxnId="{E75BCB02-8F16-CC45-BBEA-B1977A12F36A}">
      <dgm:prSet/>
      <dgm:spPr/>
      <dgm:t>
        <a:bodyPr/>
        <a:lstStyle/>
        <a:p>
          <a:endParaRPr lang="en-US"/>
        </a:p>
      </dgm:t>
    </dgm:pt>
    <dgm:pt modelId="{FCF50B69-5172-A747-B951-786647A20DFC}" type="sibTrans" cxnId="{E75BCB02-8F16-CC45-BBEA-B1977A12F36A}">
      <dgm:prSet/>
      <dgm:spPr/>
      <dgm:t>
        <a:bodyPr/>
        <a:lstStyle/>
        <a:p>
          <a:endParaRPr lang="en-US"/>
        </a:p>
      </dgm:t>
    </dgm:pt>
    <dgm:pt modelId="{45702128-7737-F54A-B24F-426297011BF8}">
      <dgm:prSet phldrT="[Text]" custT="1"/>
      <dgm:spPr/>
      <dgm:t>
        <a:bodyPr/>
        <a:lstStyle/>
        <a:p>
          <a:r>
            <a:rPr lang="en-US" sz="1400" dirty="0" smtClean="0">
              <a:solidFill>
                <a:srgbClr val="0D0D0D"/>
              </a:solidFill>
            </a:rPr>
            <a:t>2 - GME Policy Council for policy issues and management of funding</a:t>
          </a:r>
          <a:endParaRPr lang="en-US" sz="1400" dirty="0">
            <a:solidFill>
              <a:srgbClr val="0D0D0D"/>
            </a:solidFill>
          </a:endParaRPr>
        </a:p>
      </dgm:t>
    </dgm:pt>
    <dgm:pt modelId="{CC8C2135-ABFC-8A47-BEBB-39EB806DA8B1}" type="sibTrans" cxnId="{CEC2AB40-3387-7E48-A5E5-4C97B78B468D}">
      <dgm:prSet/>
      <dgm:spPr/>
      <dgm:t>
        <a:bodyPr/>
        <a:lstStyle/>
        <a:p>
          <a:endParaRPr lang="en-US"/>
        </a:p>
      </dgm:t>
    </dgm:pt>
    <dgm:pt modelId="{09AE7F24-EF10-2644-BBD9-ECB624BF809F}" type="parTrans" cxnId="{CEC2AB40-3387-7E48-A5E5-4C97B78B468D}">
      <dgm:prSet/>
      <dgm:spPr/>
      <dgm:t>
        <a:bodyPr/>
        <a:lstStyle/>
        <a:p>
          <a:endParaRPr lang="en-US"/>
        </a:p>
      </dgm:t>
    </dgm:pt>
    <dgm:pt modelId="{42C82739-9032-4144-80DC-F7B91ABAAAF9}">
      <dgm:prSet custT="1"/>
      <dgm:spPr/>
      <dgm:t>
        <a:bodyPr/>
        <a:lstStyle/>
        <a:p>
          <a:pPr rtl="0"/>
          <a:r>
            <a:rPr lang="en-US" sz="1600" b="1" dirty="0" smtClean="0">
              <a:solidFill>
                <a:srgbClr val="0D0D0D"/>
              </a:solidFill>
              <a:effectLst/>
              <a:latin typeface="+mn-lt"/>
              <a:ea typeface="+mn-ea"/>
              <a:cs typeface="+mn-cs"/>
            </a:rPr>
            <a:t>Effects</a:t>
          </a:r>
          <a:r>
            <a:rPr lang="en-US" sz="1600" b="1" baseline="0" dirty="0" smtClean="0">
              <a:solidFill>
                <a:srgbClr val="0D0D0D"/>
              </a:solidFill>
              <a:effectLst/>
              <a:latin typeface="+mn-lt"/>
              <a:ea typeface="+mn-ea"/>
              <a:cs typeface="+mn-cs"/>
            </a:rPr>
            <a:t> (Real or Potential)</a:t>
          </a:r>
        </a:p>
      </dgm:t>
    </dgm:pt>
    <dgm:pt modelId="{EBFD6659-2707-D649-A70A-8ABBF7D44AE9}" type="parTrans" cxnId="{791CA35D-EAE7-6244-BD29-041521B77D47}">
      <dgm:prSet/>
      <dgm:spPr/>
      <dgm:t>
        <a:bodyPr/>
        <a:lstStyle/>
        <a:p>
          <a:endParaRPr lang="en-US"/>
        </a:p>
      </dgm:t>
    </dgm:pt>
    <dgm:pt modelId="{A24891D4-494A-7D4C-9FE5-E0F61AE6AA1B}" type="sibTrans" cxnId="{791CA35D-EAE7-6244-BD29-041521B77D47}">
      <dgm:prSet/>
      <dgm:spPr/>
      <dgm:t>
        <a:bodyPr/>
        <a:lstStyle/>
        <a:p>
          <a:endParaRPr lang="en-US"/>
        </a:p>
      </dgm:t>
    </dgm:pt>
    <dgm:pt modelId="{52470810-9AF0-B443-8D66-457857518AE7}">
      <dgm:prSet/>
      <dgm:spPr/>
      <dgm:t>
        <a:bodyPr/>
        <a:lstStyle/>
        <a:p>
          <a:r>
            <a:rPr lang="en-US" sz="1000" b="0" baseline="0" dirty="0" smtClean="0">
              <a:solidFill>
                <a:srgbClr val="0D0D0D"/>
              </a:solidFill>
            </a:rPr>
            <a:t>Single entity to have authority and/or explicit responsibility for overseeing the public’s investment in GME</a:t>
          </a:r>
        </a:p>
      </dgm:t>
    </dgm:pt>
    <dgm:pt modelId="{FAC3F109-E371-094D-AE75-3295D8C62F6A}" type="parTrans" cxnId="{69AB70EF-647C-0B4D-B18E-A85A2F378790}">
      <dgm:prSet/>
      <dgm:spPr/>
      <dgm:t>
        <a:bodyPr/>
        <a:lstStyle/>
        <a:p>
          <a:endParaRPr lang="en-US"/>
        </a:p>
      </dgm:t>
    </dgm:pt>
    <dgm:pt modelId="{3DF24FD9-F026-F647-A0CF-456D8B4DF5AD}" type="sibTrans" cxnId="{69AB70EF-647C-0B4D-B18E-A85A2F378790}">
      <dgm:prSet/>
      <dgm:spPr/>
      <dgm:t>
        <a:bodyPr/>
        <a:lstStyle/>
        <a:p>
          <a:endParaRPr lang="en-US"/>
        </a:p>
      </dgm:t>
    </dgm:pt>
    <dgm:pt modelId="{EE5546E1-A5C9-9F40-BA74-14BDE4B01C34}">
      <dgm:prSet/>
      <dgm:spPr/>
      <dgm:t>
        <a:bodyPr/>
        <a:lstStyle/>
        <a:p>
          <a:r>
            <a:rPr lang="en-US" sz="1000" b="0" baseline="0" dirty="0" smtClean="0">
              <a:solidFill>
                <a:srgbClr val="0D0D0D"/>
              </a:solidFill>
            </a:rPr>
            <a:t>New Federal infrastructure for would:</a:t>
          </a:r>
        </a:p>
      </dgm:t>
    </dgm:pt>
    <dgm:pt modelId="{47B1D637-52F8-9545-850A-63FA9ACC2B88}" type="parTrans" cxnId="{5D211958-252A-9143-A90B-107FA7ABED09}">
      <dgm:prSet/>
      <dgm:spPr/>
      <dgm:t>
        <a:bodyPr/>
        <a:lstStyle/>
        <a:p>
          <a:endParaRPr lang="en-US"/>
        </a:p>
      </dgm:t>
    </dgm:pt>
    <dgm:pt modelId="{7C14A02E-D0E8-9C42-A48E-5F65BE65ED60}" type="sibTrans" cxnId="{5D211958-252A-9143-A90B-107FA7ABED09}">
      <dgm:prSet/>
      <dgm:spPr/>
      <dgm:t>
        <a:bodyPr/>
        <a:lstStyle/>
        <a:p>
          <a:endParaRPr lang="en-US"/>
        </a:p>
      </dgm:t>
    </dgm:pt>
    <dgm:pt modelId="{53C9927F-3BB8-4A47-BBEB-E1BAEA725A22}">
      <dgm:prSet/>
      <dgm:spPr/>
      <dgm:t>
        <a:bodyPr/>
        <a:lstStyle/>
        <a:p>
          <a:r>
            <a:rPr lang="en-US" sz="1000" b="0" baseline="0" dirty="0" smtClean="0">
              <a:solidFill>
                <a:srgbClr val="0D0D0D"/>
              </a:solidFill>
            </a:rPr>
            <a:t>Require resources, authority, and conflict of interest protection to develop objective guidance</a:t>
          </a:r>
        </a:p>
      </dgm:t>
    </dgm:pt>
    <dgm:pt modelId="{546A914D-04F0-A540-B405-2DBBF0835589}" type="parTrans" cxnId="{BFB0E0FD-1FA5-BD46-9B06-1F053ABC8A3E}">
      <dgm:prSet/>
      <dgm:spPr/>
      <dgm:t>
        <a:bodyPr/>
        <a:lstStyle/>
        <a:p>
          <a:endParaRPr lang="en-US"/>
        </a:p>
      </dgm:t>
    </dgm:pt>
    <dgm:pt modelId="{8E4D106C-FBF1-6F42-8FA1-5EEBA31EE7D2}" type="sibTrans" cxnId="{BFB0E0FD-1FA5-BD46-9B06-1F053ABC8A3E}">
      <dgm:prSet/>
      <dgm:spPr/>
      <dgm:t>
        <a:bodyPr/>
        <a:lstStyle/>
        <a:p>
          <a:endParaRPr lang="en-US"/>
        </a:p>
      </dgm:t>
    </dgm:pt>
    <dgm:pt modelId="{B5C70C67-47A9-AC49-9B13-467AE23A305E}">
      <dgm:prSet/>
      <dgm:spPr/>
      <dgm:t>
        <a:bodyPr/>
        <a:lstStyle/>
        <a:p>
          <a:r>
            <a:rPr lang="en-US" sz="1000" b="0" baseline="0" dirty="0" smtClean="0">
              <a:solidFill>
                <a:srgbClr val="0D0D0D"/>
              </a:solidFill>
            </a:rPr>
            <a:t>New payment methodologies including pay-for-performance measures</a:t>
          </a:r>
        </a:p>
      </dgm:t>
    </dgm:pt>
    <dgm:pt modelId="{5C7E19E1-F66A-CF4F-8046-4C6CFA90E03B}" type="parTrans" cxnId="{5C56E34E-BF6D-2741-8ABC-50CC9BC4CC9C}">
      <dgm:prSet/>
      <dgm:spPr/>
      <dgm:t>
        <a:bodyPr/>
        <a:lstStyle/>
        <a:p>
          <a:endParaRPr lang="en-US"/>
        </a:p>
      </dgm:t>
    </dgm:pt>
    <dgm:pt modelId="{880FF39D-CB36-994D-B153-393D506D0DBD}" type="sibTrans" cxnId="{5C56E34E-BF6D-2741-8ABC-50CC9BC4CC9C}">
      <dgm:prSet/>
      <dgm:spPr/>
      <dgm:t>
        <a:bodyPr/>
        <a:lstStyle/>
        <a:p>
          <a:endParaRPr lang="en-US"/>
        </a:p>
      </dgm:t>
    </dgm:pt>
    <dgm:pt modelId="{93A8A41D-E3A3-814F-8EF0-EB82EAA187D1}">
      <dgm:prSet/>
      <dgm:spPr/>
      <dgm:t>
        <a:bodyPr/>
        <a:lstStyle/>
        <a:p>
          <a:r>
            <a:rPr lang="en-US" sz="1000" b="0" baseline="0" dirty="0" smtClean="0">
              <a:solidFill>
                <a:srgbClr val="0D0D0D"/>
              </a:solidFill>
            </a:rPr>
            <a:t>Establish transparent processes and public reporting</a:t>
          </a:r>
        </a:p>
      </dgm:t>
    </dgm:pt>
    <dgm:pt modelId="{E7729534-CAC1-5F4D-B404-568C0FAD0BB8}" type="parTrans" cxnId="{759228F2-19EE-6846-99E4-07D89BFB38F8}">
      <dgm:prSet/>
      <dgm:spPr/>
      <dgm:t>
        <a:bodyPr/>
        <a:lstStyle/>
        <a:p>
          <a:endParaRPr lang="en-US"/>
        </a:p>
      </dgm:t>
    </dgm:pt>
    <dgm:pt modelId="{A6F8B99C-7817-C44E-BC78-B6A3760F2306}" type="sibTrans" cxnId="{759228F2-19EE-6846-99E4-07D89BFB38F8}">
      <dgm:prSet/>
      <dgm:spPr/>
      <dgm:t>
        <a:bodyPr/>
        <a:lstStyle/>
        <a:p>
          <a:endParaRPr lang="en-US"/>
        </a:p>
      </dgm:t>
    </dgm:pt>
    <dgm:pt modelId="{A22AE511-D565-C640-BAD5-F0AE2CDF6FA1}">
      <dgm:prSet/>
      <dgm:spPr/>
      <dgm:t>
        <a:bodyPr/>
        <a:lstStyle/>
        <a:p>
          <a:r>
            <a:rPr lang="en-US" sz="1000" b="0" baseline="0" dirty="0" smtClean="0">
              <a:solidFill>
                <a:srgbClr val="0D0D0D"/>
              </a:solidFill>
            </a:rPr>
            <a:t>Work to develop collaborations between federal agencies and private accreditation and certification organizations</a:t>
          </a:r>
        </a:p>
      </dgm:t>
    </dgm:pt>
    <dgm:pt modelId="{E4C438F7-BD9D-1541-BBF6-F9686FE3B711}" type="parTrans" cxnId="{C85610C5-117D-7645-98A1-A23D3929488C}">
      <dgm:prSet/>
      <dgm:spPr/>
      <dgm:t>
        <a:bodyPr/>
        <a:lstStyle/>
        <a:p>
          <a:endParaRPr lang="en-US"/>
        </a:p>
      </dgm:t>
    </dgm:pt>
    <dgm:pt modelId="{BA5DA9B0-5AB1-2B4C-BADF-1D4B133E230C}" type="sibTrans" cxnId="{C85610C5-117D-7645-98A1-A23D3929488C}">
      <dgm:prSet/>
      <dgm:spPr/>
      <dgm:t>
        <a:bodyPr/>
        <a:lstStyle/>
        <a:p>
          <a:endParaRPr lang="en-US"/>
        </a:p>
      </dgm:t>
    </dgm:pt>
    <dgm:pt modelId="{93D4F166-C15E-B146-8C09-615E05E603D1}">
      <dgm:prSet/>
      <dgm:spPr/>
      <dgm:t>
        <a:bodyPr/>
        <a:lstStyle/>
        <a:p>
          <a:r>
            <a:rPr lang="en-US" sz="1000" b="0" baseline="0" dirty="0" smtClean="0">
              <a:solidFill>
                <a:srgbClr val="0D0D0D"/>
              </a:solidFill>
            </a:rPr>
            <a:t>Would have to be funded from Medicare GME, so could potentially reduce available training funds</a:t>
          </a:r>
        </a:p>
      </dgm:t>
    </dgm:pt>
    <dgm:pt modelId="{6F585788-0AF3-9841-9427-7B69BA95A100}" type="parTrans" cxnId="{A9EB1C98-D46E-DF48-B1B7-C8F20543F7E7}">
      <dgm:prSet/>
      <dgm:spPr/>
      <dgm:t>
        <a:bodyPr/>
        <a:lstStyle/>
        <a:p>
          <a:endParaRPr lang="en-US"/>
        </a:p>
      </dgm:t>
    </dgm:pt>
    <dgm:pt modelId="{3E3BD0B2-F0C8-BD40-AFF1-924F22997E99}" type="sibTrans" cxnId="{A9EB1C98-D46E-DF48-B1B7-C8F20543F7E7}">
      <dgm:prSet/>
      <dgm:spPr/>
      <dgm:t>
        <a:bodyPr/>
        <a:lstStyle/>
        <a:p>
          <a:endParaRPr lang="en-US"/>
        </a:p>
      </dgm:t>
    </dgm:pt>
    <dgm:pt modelId="{4ECE4B38-13A9-2147-B20A-D7C3FB20A7A5}">
      <dgm:prSet/>
      <dgm:spPr/>
      <dgm:t>
        <a:bodyPr/>
        <a:lstStyle/>
        <a:p>
          <a:r>
            <a:rPr lang="en-US" sz="1000" b="0" baseline="0" dirty="0" smtClean="0">
              <a:solidFill>
                <a:srgbClr val="0D0D0D"/>
              </a:solidFill>
            </a:rPr>
            <a:t>Explicit authority to develop and implement</a:t>
          </a:r>
        </a:p>
      </dgm:t>
    </dgm:pt>
    <dgm:pt modelId="{51C897B5-71C1-EB41-8C8C-6D558D04E4E2}" type="parTrans" cxnId="{F94DF135-4DFC-2F4B-B5F2-43747086936E}">
      <dgm:prSet/>
      <dgm:spPr/>
      <dgm:t>
        <a:bodyPr/>
        <a:lstStyle/>
        <a:p>
          <a:endParaRPr lang="en-US"/>
        </a:p>
      </dgm:t>
    </dgm:pt>
    <dgm:pt modelId="{BB19E4C5-A596-9A47-9DB2-97613F6CEDB8}" type="sibTrans" cxnId="{F94DF135-4DFC-2F4B-B5F2-43747086936E}">
      <dgm:prSet/>
      <dgm:spPr/>
      <dgm:t>
        <a:bodyPr/>
        <a:lstStyle/>
        <a:p>
          <a:endParaRPr lang="en-US"/>
        </a:p>
      </dgm:t>
    </dgm:pt>
    <dgm:pt modelId="{633AE42B-06A6-7043-B52C-F5AD54198EBC}" type="pres">
      <dgm:prSet presAssocID="{971EBE3E-A5B8-8E43-9CE8-A26420D9FAEC}" presName="Name0" presStyleCnt="0">
        <dgm:presLayoutVars>
          <dgm:chMax val="7"/>
          <dgm:chPref val="7"/>
          <dgm:dir/>
        </dgm:presLayoutVars>
      </dgm:prSet>
      <dgm:spPr/>
      <dgm:t>
        <a:bodyPr/>
        <a:lstStyle/>
        <a:p>
          <a:endParaRPr lang="en-US"/>
        </a:p>
      </dgm:t>
    </dgm:pt>
    <dgm:pt modelId="{69B596A3-087B-8F49-89DC-B363E1F21280}" type="pres">
      <dgm:prSet presAssocID="{971EBE3E-A5B8-8E43-9CE8-A26420D9FAEC}" presName="Name1" presStyleCnt="0"/>
      <dgm:spPr/>
    </dgm:pt>
    <dgm:pt modelId="{FE01AF07-DC98-5A4F-B0F8-B0C13860F6A3}" type="pres">
      <dgm:prSet presAssocID="{971EBE3E-A5B8-8E43-9CE8-A26420D9FAEC}" presName="cycle" presStyleCnt="0"/>
      <dgm:spPr/>
    </dgm:pt>
    <dgm:pt modelId="{AC1E9444-8B08-744F-8D98-AF812D5CBD0C}" type="pres">
      <dgm:prSet presAssocID="{971EBE3E-A5B8-8E43-9CE8-A26420D9FAEC}" presName="srcNode" presStyleLbl="node1" presStyleIdx="0" presStyleCnt="2"/>
      <dgm:spPr/>
    </dgm:pt>
    <dgm:pt modelId="{2CCE8590-B7B1-344F-B712-D8B16A10EB39}" type="pres">
      <dgm:prSet presAssocID="{971EBE3E-A5B8-8E43-9CE8-A26420D9FAEC}" presName="conn" presStyleLbl="parChTrans1D2" presStyleIdx="0" presStyleCnt="1"/>
      <dgm:spPr/>
      <dgm:t>
        <a:bodyPr/>
        <a:lstStyle/>
        <a:p>
          <a:endParaRPr lang="en-US"/>
        </a:p>
      </dgm:t>
    </dgm:pt>
    <dgm:pt modelId="{B46F4BDF-2BCD-CF47-BA81-B51D765ECDF7}" type="pres">
      <dgm:prSet presAssocID="{971EBE3E-A5B8-8E43-9CE8-A26420D9FAEC}" presName="extraNode" presStyleLbl="node1" presStyleIdx="0" presStyleCnt="2"/>
      <dgm:spPr/>
    </dgm:pt>
    <dgm:pt modelId="{31AF3F21-E6F2-054D-9167-3CC40292AD03}" type="pres">
      <dgm:prSet presAssocID="{971EBE3E-A5B8-8E43-9CE8-A26420D9FAEC}" presName="dstNode" presStyleLbl="node1" presStyleIdx="0" presStyleCnt="2"/>
      <dgm:spPr/>
    </dgm:pt>
    <dgm:pt modelId="{3332A5D3-43CC-A044-85E3-7F6776D7D3B4}" type="pres">
      <dgm:prSet presAssocID="{738D2A95-D8A6-104D-9B7D-5E879B5DAFB1}" presName="text_1" presStyleLbl="node1" presStyleIdx="0" presStyleCnt="2" custScaleY="124991">
        <dgm:presLayoutVars>
          <dgm:bulletEnabled val="1"/>
        </dgm:presLayoutVars>
      </dgm:prSet>
      <dgm:spPr/>
      <dgm:t>
        <a:bodyPr/>
        <a:lstStyle/>
        <a:p>
          <a:endParaRPr lang="en-US"/>
        </a:p>
      </dgm:t>
    </dgm:pt>
    <dgm:pt modelId="{9BC78382-78BB-9A48-8C23-0A1ECC926562}" type="pres">
      <dgm:prSet presAssocID="{738D2A95-D8A6-104D-9B7D-5E879B5DAFB1}" presName="accent_1" presStyleCnt="0"/>
      <dgm:spPr/>
    </dgm:pt>
    <dgm:pt modelId="{2B32AEB6-7D08-0540-86AD-02F6D8B8C8FF}" type="pres">
      <dgm:prSet presAssocID="{738D2A95-D8A6-104D-9B7D-5E879B5DAFB1}" presName="accentRepeatNode" presStyleLbl="solidFgAcc1" presStyleIdx="0" presStyleCnt="2"/>
      <dgm:spPr/>
    </dgm:pt>
    <dgm:pt modelId="{B6242684-ACB8-1347-B4BA-34E88373C62A}" type="pres">
      <dgm:prSet presAssocID="{42C82739-9032-4144-80DC-F7B91ABAAAF9}" presName="text_2" presStyleLbl="node1" presStyleIdx="1" presStyleCnt="2" custScaleY="126595">
        <dgm:presLayoutVars>
          <dgm:bulletEnabled val="1"/>
        </dgm:presLayoutVars>
      </dgm:prSet>
      <dgm:spPr/>
      <dgm:t>
        <a:bodyPr/>
        <a:lstStyle/>
        <a:p>
          <a:endParaRPr lang="en-US"/>
        </a:p>
      </dgm:t>
    </dgm:pt>
    <dgm:pt modelId="{23FA49DF-2A4E-A447-83ED-1A9EAED1C07C}" type="pres">
      <dgm:prSet presAssocID="{42C82739-9032-4144-80DC-F7B91ABAAAF9}" presName="accent_2" presStyleCnt="0"/>
      <dgm:spPr/>
    </dgm:pt>
    <dgm:pt modelId="{8CCD4F19-295B-8A41-91AB-6AA8A100E3CD}" type="pres">
      <dgm:prSet presAssocID="{42C82739-9032-4144-80DC-F7B91ABAAAF9}" presName="accentRepeatNode" presStyleLbl="solidFgAcc1" presStyleIdx="1" presStyleCnt="2"/>
      <dgm:spPr/>
    </dgm:pt>
  </dgm:ptLst>
  <dgm:cxnLst>
    <dgm:cxn modelId="{94C695DB-D37D-FE4E-ACF6-13093732FF95}" type="presOf" srcId="{A22AE511-D565-C640-BAD5-F0AE2CDF6FA1}" destId="{B6242684-ACB8-1347-B4BA-34E88373C62A}" srcOrd="0" destOrd="7" presId="urn:microsoft.com/office/officeart/2008/layout/VerticalCurvedList"/>
    <dgm:cxn modelId="{EC312FC6-1E77-B548-AC7B-C6937EBE663B}" type="presOf" srcId="{738D2A95-D8A6-104D-9B7D-5E879B5DAFB1}" destId="{3332A5D3-43CC-A044-85E3-7F6776D7D3B4}" srcOrd="0" destOrd="0" presId="urn:microsoft.com/office/officeart/2008/layout/VerticalCurvedList"/>
    <dgm:cxn modelId="{E75BCB02-8F16-CC45-BBEA-B1977A12F36A}" srcId="{971EBE3E-A5B8-8E43-9CE8-A26420D9FAEC}" destId="{738D2A95-D8A6-104D-9B7D-5E879B5DAFB1}" srcOrd="0" destOrd="0" parTransId="{803222F8-AE06-304C-AE54-750BB6273361}" sibTransId="{FCF50B69-5172-A747-B951-786647A20DFC}"/>
    <dgm:cxn modelId="{5C56E34E-BF6D-2741-8ABC-50CC9BC4CC9C}" srcId="{4ECE4B38-13A9-2147-B20A-D7C3FB20A7A5}" destId="{B5C70C67-47A9-AC49-9B13-467AE23A305E}" srcOrd="0" destOrd="0" parTransId="{5C7E19E1-F66A-CF4F-8046-4C6CFA90E03B}" sibTransId="{880FF39D-CB36-994D-B153-393D506D0DBD}"/>
    <dgm:cxn modelId="{9DD4266A-0E27-D048-B855-10B688C47699}" type="presOf" srcId="{52470810-9AF0-B443-8D66-457857518AE7}" destId="{B6242684-ACB8-1347-B4BA-34E88373C62A}" srcOrd="0" destOrd="1" presId="urn:microsoft.com/office/officeart/2008/layout/VerticalCurvedList"/>
    <dgm:cxn modelId="{CEC2AB40-3387-7E48-A5E5-4C97B78B468D}" srcId="{738D2A95-D8A6-104D-9B7D-5E879B5DAFB1}" destId="{45702128-7737-F54A-B24F-426297011BF8}" srcOrd="0" destOrd="0" parTransId="{09AE7F24-EF10-2644-BBD9-ECB624BF809F}" sibTransId="{CC8C2135-ABFC-8A47-BEBB-39EB806DA8B1}"/>
    <dgm:cxn modelId="{42B978FF-06E7-8B4D-B6A1-6D401B1B7C42}" type="presOf" srcId="{B5C70C67-47A9-AC49-9B13-467AE23A305E}" destId="{B6242684-ACB8-1347-B4BA-34E88373C62A}" srcOrd="0" destOrd="5" presId="urn:microsoft.com/office/officeart/2008/layout/VerticalCurvedList"/>
    <dgm:cxn modelId="{BFB0E0FD-1FA5-BD46-9B06-1F053ABC8A3E}" srcId="{EE5546E1-A5C9-9F40-BA74-14BDE4B01C34}" destId="{53C9927F-3BB8-4A47-BBEB-E1BAEA725A22}" srcOrd="0" destOrd="0" parTransId="{546A914D-04F0-A540-B405-2DBBF0835589}" sibTransId="{8E4D106C-FBF1-6F42-8FA1-5EEBA31EE7D2}"/>
    <dgm:cxn modelId="{988A44D5-6918-2846-A3C5-6906A54EA95C}" type="presOf" srcId="{CC8C2135-ABFC-8A47-BEBB-39EB806DA8B1}" destId="{2CCE8590-B7B1-344F-B712-D8B16A10EB39}" srcOrd="0" destOrd="0" presId="urn:microsoft.com/office/officeart/2008/layout/VerticalCurvedList"/>
    <dgm:cxn modelId="{52D2D556-14A1-6646-BC99-F85BD542496B}" type="presOf" srcId="{971EBE3E-A5B8-8E43-9CE8-A26420D9FAEC}" destId="{633AE42B-06A6-7043-B52C-F5AD54198EBC}" srcOrd="0" destOrd="0" presId="urn:microsoft.com/office/officeart/2008/layout/VerticalCurvedList"/>
    <dgm:cxn modelId="{C12575BA-A222-6145-9CDD-11FE9866CDD0}" type="presOf" srcId="{EE5546E1-A5C9-9F40-BA74-14BDE4B01C34}" destId="{B6242684-ACB8-1347-B4BA-34E88373C62A}" srcOrd="0" destOrd="2" presId="urn:microsoft.com/office/officeart/2008/layout/VerticalCurvedList"/>
    <dgm:cxn modelId="{32B8A43A-8F46-9848-A11F-CA182A56E499}" type="presOf" srcId="{53C9927F-3BB8-4A47-BBEB-E1BAEA725A22}" destId="{B6242684-ACB8-1347-B4BA-34E88373C62A}" srcOrd="0" destOrd="3" presId="urn:microsoft.com/office/officeart/2008/layout/VerticalCurvedList"/>
    <dgm:cxn modelId="{759228F2-19EE-6846-99E4-07D89BFB38F8}" srcId="{4ECE4B38-13A9-2147-B20A-D7C3FB20A7A5}" destId="{93A8A41D-E3A3-814F-8EF0-EB82EAA187D1}" srcOrd="1" destOrd="0" parTransId="{E7729534-CAC1-5F4D-B404-568C0FAD0BB8}" sibTransId="{A6F8B99C-7817-C44E-BC78-B6A3760F2306}"/>
    <dgm:cxn modelId="{C85610C5-117D-7645-98A1-A23D3929488C}" srcId="{4ECE4B38-13A9-2147-B20A-D7C3FB20A7A5}" destId="{A22AE511-D565-C640-BAD5-F0AE2CDF6FA1}" srcOrd="2" destOrd="0" parTransId="{E4C438F7-BD9D-1541-BBF6-F9686FE3B711}" sibTransId="{BA5DA9B0-5AB1-2B4C-BADF-1D4B133E230C}"/>
    <dgm:cxn modelId="{1AA67D7A-3E58-AF43-985D-2E1769B0FA51}" type="presOf" srcId="{93D4F166-C15E-B146-8C09-615E05E603D1}" destId="{B6242684-ACB8-1347-B4BA-34E88373C62A}" srcOrd="0" destOrd="8" presId="urn:microsoft.com/office/officeart/2008/layout/VerticalCurvedList"/>
    <dgm:cxn modelId="{99420A12-A5D3-204C-9CE1-15D5098E3324}" type="presOf" srcId="{93A8A41D-E3A3-814F-8EF0-EB82EAA187D1}" destId="{B6242684-ACB8-1347-B4BA-34E88373C62A}" srcOrd="0" destOrd="6" presId="urn:microsoft.com/office/officeart/2008/layout/VerticalCurvedList"/>
    <dgm:cxn modelId="{5D211958-252A-9143-A90B-107FA7ABED09}" srcId="{42C82739-9032-4144-80DC-F7B91ABAAAF9}" destId="{EE5546E1-A5C9-9F40-BA74-14BDE4B01C34}" srcOrd="1" destOrd="0" parTransId="{47B1D637-52F8-9545-850A-63FA9ACC2B88}" sibTransId="{7C14A02E-D0E8-9C42-A48E-5F65BE65ED60}"/>
    <dgm:cxn modelId="{A9EB1C98-D46E-DF48-B1B7-C8F20543F7E7}" srcId="{42C82739-9032-4144-80DC-F7B91ABAAAF9}" destId="{93D4F166-C15E-B146-8C09-615E05E603D1}" srcOrd="2" destOrd="0" parTransId="{6F585788-0AF3-9841-9427-7B69BA95A100}" sibTransId="{3E3BD0B2-F0C8-BD40-AFF1-924F22997E99}"/>
    <dgm:cxn modelId="{791CA35D-EAE7-6244-BD29-041521B77D47}" srcId="{971EBE3E-A5B8-8E43-9CE8-A26420D9FAEC}" destId="{42C82739-9032-4144-80DC-F7B91ABAAAF9}" srcOrd="1" destOrd="0" parTransId="{EBFD6659-2707-D649-A70A-8ABBF7D44AE9}" sibTransId="{A24891D4-494A-7D4C-9FE5-E0F61AE6AA1B}"/>
    <dgm:cxn modelId="{86E3B782-01D5-8E49-BF12-73A15BB56A6E}" type="presOf" srcId="{4ECE4B38-13A9-2147-B20A-D7C3FB20A7A5}" destId="{B6242684-ACB8-1347-B4BA-34E88373C62A}" srcOrd="0" destOrd="4" presId="urn:microsoft.com/office/officeart/2008/layout/VerticalCurvedList"/>
    <dgm:cxn modelId="{38835B33-B031-324A-AB1F-FBF7F849B7DC}" type="presOf" srcId="{42C82739-9032-4144-80DC-F7B91ABAAAF9}" destId="{B6242684-ACB8-1347-B4BA-34E88373C62A}" srcOrd="0" destOrd="0" presId="urn:microsoft.com/office/officeart/2008/layout/VerticalCurvedList"/>
    <dgm:cxn modelId="{69AB70EF-647C-0B4D-B18E-A85A2F378790}" srcId="{42C82739-9032-4144-80DC-F7B91ABAAAF9}" destId="{52470810-9AF0-B443-8D66-457857518AE7}" srcOrd="0" destOrd="0" parTransId="{FAC3F109-E371-094D-AE75-3295D8C62F6A}" sibTransId="{3DF24FD9-F026-F647-A0CF-456D8B4DF5AD}"/>
    <dgm:cxn modelId="{EFB6C10D-5425-1B47-AB90-C28481FC847C}" type="presOf" srcId="{45702128-7737-F54A-B24F-426297011BF8}" destId="{3332A5D3-43CC-A044-85E3-7F6776D7D3B4}" srcOrd="0" destOrd="1" presId="urn:microsoft.com/office/officeart/2008/layout/VerticalCurvedList"/>
    <dgm:cxn modelId="{F94DF135-4DFC-2F4B-B5F2-43747086936E}" srcId="{EE5546E1-A5C9-9F40-BA74-14BDE4B01C34}" destId="{4ECE4B38-13A9-2147-B20A-D7C3FB20A7A5}" srcOrd="1" destOrd="0" parTransId="{51C897B5-71C1-EB41-8C8C-6D558D04E4E2}" sibTransId="{BB19E4C5-A596-9A47-9DB2-97613F6CEDB8}"/>
    <dgm:cxn modelId="{7D987D4E-3BDA-354A-B95D-FA5522C7FB82}" type="presParOf" srcId="{633AE42B-06A6-7043-B52C-F5AD54198EBC}" destId="{69B596A3-087B-8F49-89DC-B363E1F21280}" srcOrd="0" destOrd="0" presId="urn:microsoft.com/office/officeart/2008/layout/VerticalCurvedList"/>
    <dgm:cxn modelId="{3E1F850A-C790-054A-B4C0-A28F93D31FAB}" type="presParOf" srcId="{69B596A3-087B-8F49-89DC-B363E1F21280}" destId="{FE01AF07-DC98-5A4F-B0F8-B0C13860F6A3}" srcOrd="0" destOrd="0" presId="urn:microsoft.com/office/officeart/2008/layout/VerticalCurvedList"/>
    <dgm:cxn modelId="{C14C54E0-EC99-9841-8B6D-2559F3E7D03E}" type="presParOf" srcId="{FE01AF07-DC98-5A4F-B0F8-B0C13860F6A3}" destId="{AC1E9444-8B08-744F-8D98-AF812D5CBD0C}" srcOrd="0" destOrd="0" presId="urn:microsoft.com/office/officeart/2008/layout/VerticalCurvedList"/>
    <dgm:cxn modelId="{EC4A9D3C-A54A-7049-964A-7D573B041E71}" type="presParOf" srcId="{FE01AF07-DC98-5A4F-B0F8-B0C13860F6A3}" destId="{2CCE8590-B7B1-344F-B712-D8B16A10EB39}" srcOrd="1" destOrd="0" presId="urn:microsoft.com/office/officeart/2008/layout/VerticalCurvedList"/>
    <dgm:cxn modelId="{074863B4-689B-1648-BA2E-C1FC9FDD5BCE}" type="presParOf" srcId="{FE01AF07-DC98-5A4F-B0F8-B0C13860F6A3}" destId="{B46F4BDF-2BCD-CF47-BA81-B51D765ECDF7}" srcOrd="2" destOrd="0" presId="urn:microsoft.com/office/officeart/2008/layout/VerticalCurvedList"/>
    <dgm:cxn modelId="{165C7717-A190-1247-80BA-9B4AA5601605}" type="presParOf" srcId="{FE01AF07-DC98-5A4F-B0F8-B0C13860F6A3}" destId="{31AF3F21-E6F2-054D-9167-3CC40292AD03}" srcOrd="3" destOrd="0" presId="urn:microsoft.com/office/officeart/2008/layout/VerticalCurvedList"/>
    <dgm:cxn modelId="{E762BEA2-FB3B-7040-9C0B-096402D10220}" type="presParOf" srcId="{69B596A3-087B-8F49-89DC-B363E1F21280}" destId="{3332A5D3-43CC-A044-85E3-7F6776D7D3B4}" srcOrd="1" destOrd="0" presId="urn:microsoft.com/office/officeart/2008/layout/VerticalCurvedList"/>
    <dgm:cxn modelId="{14F5277A-ED3C-AD48-9D71-57A4DEBB3E3B}" type="presParOf" srcId="{69B596A3-087B-8F49-89DC-B363E1F21280}" destId="{9BC78382-78BB-9A48-8C23-0A1ECC926562}" srcOrd="2" destOrd="0" presId="urn:microsoft.com/office/officeart/2008/layout/VerticalCurvedList"/>
    <dgm:cxn modelId="{E4AC1AD1-4A57-F440-B6C1-DCB83D9D7D50}" type="presParOf" srcId="{9BC78382-78BB-9A48-8C23-0A1ECC926562}" destId="{2B32AEB6-7D08-0540-86AD-02F6D8B8C8FF}" srcOrd="0" destOrd="0" presId="urn:microsoft.com/office/officeart/2008/layout/VerticalCurvedList"/>
    <dgm:cxn modelId="{07053026-B0B8-B04F-80DA-88193A6C73A9}" type="presParOf" srcId="{69B596A3-087B-8F49-89DC-B363E1F21280}" destId="{B6242684-ACB8-1347-B4BA-34E88373C62A}" srcOrd="3" destOrd="0" presId="urn:microsoft.com/office/officeart/2008/layout/VerticalCurvedList"/>
    <dgm:cxn modelId="{F98E56B1-C541-674E-B800-E0577D9BFA60}" type="presParOf" srcId="{69B596A3-087B-8F49-89DC-B363E1F21280}" destId="{23FA49DF-2A4E-A447-83ED-1A9EAED1C07C}" srcOrd="4" destOrd="0" presId="urn:microsoft.com/office/officeart/2008/layout/VerticalCurvedList"/>
    <dgm:cxn modelId="{AD489659-D011-4640-AC4D-06AA60A22B1D}" type="presParOf" srcId="{23FA49DF-2A4E-A447-83ED-1A9EAED1C07C}" destId="{8CCD4F19-295B-8A41-91AB-6AA8A100E3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1EBE3E-A5B8-8E43-9CE8-A26420D9FA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738D2A95-D8A6-104D-9B7D-5E879B5DAFB1}">
      <dgm:prSet phldrT="[Text]" custT="1"/>
      <dgm:spPr/>
      <dgm:t>
        <a:bodyPr/>
        <a:lstStyle/>
        <a:p>
          <a:r>
            <a:rPr lang="en-US" sz="1600" b="1" dirty="0" smtClean="0">
              <a:solidFill>
                <a:schemeClr val="tx2">
                  <a:lumMod val="95000"/>
                  <a:lumOff val="5000"/>
                </a:schemeClr>
              </a:solidFill>
            </a:rPr>
            <a:t>IOM Recommendations</a:t>
          </a:r>
          <a:endParaRPr lang="en-US" sz="1600" b="1" dirty="0">
            <a:solidFill>
              <a:schemeClr val="tx2">
                <a:lumMod val="95000"/>
                <a:lumOff val="5000"/>
              </a:schemeClr>
            </a:solidFill>
          </a:endParaRPr>
        </a:p>
      </dgm:t>
    </dgm:pt>
    <dgm:pt modelId="{803222F8-AE06-304C-AE54-750BB6273361}" type="parTrans" cxnId="{E75BCB02-8F16-CC45-BBEA-B1977A12F36A}">
      <dgm:prSet/>
      <dgm:spPr/>
      <dgm:t>
        <a:bodyPr/>
        <a:lstStyle/>
        <a:p>
          <a:endParaRPr lang="en-US"/>
        </a:p>
      </dgm:t>
    </dgm:pt>
    <dgm:pt modelId="{FCF50B69-5172-A747-B951-786647A20DFC}" type="sibTrans" cxnId="{E75BCB02-8F16-CC45-BBEA-B1977A12F36A}">
      <dgm:prSet/>
      <dgm:spPr/>
      <dgm:t>
        <a:bodyPr/>
        <a:lstStyle/>
        <a:p>
          <a:endParaRPr lang="en-US"/>
        </a:p>
      </dgm:t>
    </dgm:pt>
    <dgm:pt modelId="{45702128-7737-F54A-B24F-426297011BF8}">
      <dgm:prSet phldrT="[Text]" custT="1"/>
      <dgm:spPr/>
      <dgm:t>
        <a:bodyPr/>
        <a:lstStyle/>
        <a:p>
          <a:r>
            <a:rPr lang="en-US" sz="1400" dirty="0" smtClean="0">
              <a:solidFill>
                <a:schemeClr val="tx2">
                  <a:lumMod val="95000"/>
                  <a:lumOff val="5000"/>
                </a:schemeClr>
              </a:solidFill>
            </a:rPr>
            <a:t>1 - Medicare support at current aggregate - pay for performance - incentivize innovation</a:t>
          </a:r>
          <a:endParaRPr lang="en-US" sz="1400" dirty="0">
            <a:solidFill>
              <a:schemeClr val="tx2">
                <a:lumMod val="95000"/>
                <a:lumOff val="5000"/>
              </a:schemeClr>
            </a:solidFill>
          </a:endParaRPr>
        </a:p>
      </dgm:t>
    </dgm:pt>
    <dgm:pt modelId="{09AE7F24-EF10-2644-BBD9-ECB624BF809F}" type="parTrans" cxnId="{CEC2AB40-3387-7E48-A5E5-4C97B78B468D}">
      <dgm:prSet/>
      <dgm:spPr/>
      <dgm:t>
        <a:bodyPr/>
        <a:lstStyle/>
        <a:p>
          <a:endParaRPr lang="en-US"/>
        </a:p>
      </dgm:t>
    </dgm:pt>
    <dgm:pt modelId="{CC8C2135-ABFC-8A47-BEBB-39EB806DA8B1}" type="sibTrans" cxnId="{CEC2AB40-3387-7E48-A5E5-4C97B78B468D}">
      <dgm:prSet/>
      <dgm:spPr/>
      <dgm:t>
        <a:bodyPr/>
        <a:lstStyle/>
        <a:p>
          <a:endParaRPr lang="en-US"/>
        </a:p>
      </dgm:t>
    </dgm:pt>
    <dgm:pt modelId="{AA2F2062-6375-6C44-8E68-4DECF193B078}">
      <dgm:prSet phldrT="[Text]" custT="1"/>
      <dgm:spPr/>
      <dgm:t>
        <a:bodyPr/>
        <a:lstStyle/>
        <a:p>
          <a:r>
            <a:rPr lang="en-US" sz="1400" dirty="0" smtClean="0">
              <a:solidFill>
                <a:schemeClr val="tx2">
                  <a:lumMod val="95000"/>
                  <a:lumOff val="5000"/>
                </a:schemeClr>
              </a:solidFill>
            </a:rPr>
            <a:t>2 - GME Policy Council for policy issues and management of funding</a:t>
          </a:r>
          <a:endParaRPr lang="en-US" sz="1400" dirty="0">
            <a:solidFill>
              <a:schemeClr val="tx2">
                <a:lumMod val="95000"/>
                <a:lumOff val="5000"/>
              </a:schemeClr>
            </a:solidFill>
          </a:endParaRPr>
        </a:p>
      </dgm:t>
    </dgm:pt>
    <dgm:pt modelId="{26D3981A-E760-9641-98D1-E9761C93E343}" type="parTrans" cxnId="{F03B234C-EFBC-5448-8307-A03F271D46FA}">
      <dgm:prSet/>
      <dgm:spPr/>
      <dgm:t>
        <a:bodyPr/>
        <a:lstStyle/>
        <a:p>
          <a:endParaRPr lang="en-US"/>
        </a:p>
      </dgm:t>
    </dgm:pt>
    <dgm:pt modelId="{7F1EA9DD-7B09-5F47-926A-7905D248FBBB}" type="sibTrans" cxnId="{F03B234C-EFBC-5448-8307-A03F271D46FA}">
      <dgm:prSet/>
      <dgm:spPr/>
      <dgm:t>
        <a:bodyPr/>
        <a:lstStyle/>
        <a:p>
          <a:endParaRPr lang="en-US"/>
        </a:p>
      </dgm:t>
    </dgm:pt>
    <dgm:pt modelId="{7BBB5C9A-F23F-7A4F-AFE9-4CDEAAB467C2}">
      <dgm:prSet phldrT="[Text]" custT="1"/>
      <dgm:spPr/>
      <dgm:t>
        <a:bodyPr/>
        <a:lstStyle/>
        <a:p>
          <a:r>
            <a:rPr lang="en-US" sz="1400" dirty="0" smtClean="0">
              <a:solidFill>
                <a:schemeClr val="tx2">
                  <a:lumMod val="95000"/>
                  <a:lumOff val="5000"/>
                </a:schemeClr>
              </a:solidFill>
            </a:rPr>
            <a:t>3 - GME Fund w/ Operational  fund and Transformation Fund</a:t>
          </a:r>
          <a:endParaRPr lang="en-US" sz="1400" dirty="0">
            <a:solidFill>
              <a:schemeClr val="tx2">
                <a:lumMod val="95000"/>
                <a:lumOff val="5000"/>
              </a:schemeClr>
            </a:solidFill>
          </a:endParaRPr>
        </a:p>
      </dgm:t>
    </dgm:pt>
    <dgm:pt modelId="{CF0DAC10-53E6-3A4B-8492-1E86B4F56D7F}" type="parTrans" cxnId="{CFE03F80-A1F2-9048-8930-ABF9DA27E8F4}">
      <dgm:prSet/>
      <dgm:spPr/>
      <dgm:t>
        <a:bodyPr/>
        <a:lstStyle/>
        <a:p>
          <a:endParaRPr lang="en-US"/>
        </a:p>
      </dgm:t>
    </dgm:pt>
    <dgm:pt modelId="{8D479BBF-2180-CC41-B0DC-15B5DF4FD154}" type="sibTrans" cxnId="{CFE03F80-A1F2-9048-8930-ABF9DA27E8F4}">
      <dgm:prSet/>
      <dgm:spPr/>
      <dgm:t>
        <a:bodyPr/>
        <a:lstStyle/>
        <a:p>
          <a:endParaRPr lang="en-US"/>
        </a:p>
      </dgm:t>
    </dgm:pt>
    <dgm:pt modelId="{A8AC5A62-7766-6441-B235-05874E490D70}">
      <dgm:prSet phldrT="[Text]" custT="1"/>
      <dgm:spPr/>
      <dgm:t>
        <a:bodyPr/>
        <a:lstStyle/>
        <a:p>
          <a:r>
            <a:rPr lang="en-US" sz="1400" dirty="0" smtClean="0">
              <a:solidFill>
                <a:schemeClr val="tx2">
                  <a:lumMod val="95000"/>
                  <a:lumOff val="5000"/>
                </a:schemeClr>
              </a:solidFill>
            </a:rPr>
            <a:t>4 - Eliminate IME, set a national PRA, distribute Operation funds to Sponsor, Performance-based payment using data from Transformation Fund </a:t>
          </a:r>
          <a:endParaRPr lang="en-US" sz="1400" dirty="0">
            <a:solidFill>
              <a:schemeClr val="tx2">
                <a:lumMod val="95000"/>
                <a:lumOff val="5000"/>
              </a:schemeClr>
            </a:solidFill>
          </a:endParaRPr>
        </a:p>
      </dgm:t>
    </dgm:pt>
    <dgm:pt modelId="{C74028D3-E550-2643-AF3E-C5C3D53BCED0}" type="parTrans" cxnId="{C297B654-7FAC-AB43-A88E-7B62404911F7}">
      <dgm:prSet/>
      <dgm:spPr/>
      <dgm:t>
        <a:bodyPr/>
        <a:lstStyle/>
        <a:p>
          <a:endParaRPr lang="en-US"/>
        </a:p>
      </dgm:t>
    </dgm:pt>
    <dgm:pt modelId="{D5BB2D60-7705-944E-8341-D983BDD94411}" type="sibTrans" cxnId="{C297B654-7FAC-AB43-A88E-7B62404911F7}">
      <dgm:prSet/>
      <dgm:spPr/>
      <dgm:t>
        <a:bodyPr/>
        <a:lstStyle/>
        <a:p>
          <a:endParaRPr lang="en-US"/>
        </a:p>
      </dgm:t>
    </dgm:pt>
    <dgm:pt modelId="{447C9431-DF7E-AC4B-9DE8-E4CB4922AB14}">
      <dgm:prSet custT="1"/>
      <dgm:spPr/>
      <dgm:t>
        <a:bodyPr/>
        <a:lstStyle/>
        <a:p>
          <a:pPr rtl="0"/>
          <a:r>
            <a:rPr lang="en-US" sz="1600" b="1" dirty="0" smtClean="0">
              <a:solidFill>
                <a:srgbClr val="0D0D0D"/>
              </a:solidFill>
              <a:effectLst/>
              <a:latin typeface="+mn-lt"/>
              <a:ea typeface="+mn-ea"/>
              <a:cs typeface="+mn-cs"/>
            </a:rPr>
            <a:t>Effects</a:t>
          </a:r>
          <a:r>
            <a:rPr lang="en-US" sz="1600" b="1" baseline="0" dirty="0" smtClean="0">
              <a:solidFill>
                <a:srgbClr val="0D0D0D"/>
              </a:solidFill>
              <a:effectLst/>
              <a:latin typeface="+mn-lt"/>
              <a:ea typeface="+mn-ea"/>
              <a:cs typeface="+mn-cs"/>
            </a:rPr>
            <a:t> (Real or Potential)</a:t>
          </a:r>
        </a:p>
      </dgm:t>
    </dgm:pt>
    <dgm:pt modelId="{6673F58E-61FE-DB44-83A6-8AE6EDEF5543}" type="parTrans" cxnId="{164DD854-B6CC-E748-A75F-C4B3AF9A6FDC}">
      <dgm:prSet/>
      <dgm:spPr/>
      <dgm:t>
        <a:bodyPr/>
        <a:lstStyle/>
        <a:p>
          <a:endParaRPr lang="en-US"/>
        </a:p>
      </dgm:t>
    </dgm:pt>
    <dgm:pt modelId="{268AC9C0-7956-1E48-A56F-42890534BAE8}" type="sibTrans" cxnId="{164DD854-B6CC-E748-A75F-C4B3AF9A6FDC}">
      <dgm:prSet/>
      <dgm:spPr/>
      <dgm:t>
        <a:bodyPr/>
        <a:lstStyle/>
        <a:p>
          <a:endParaRPr lang="en-US"/>
        </a:p>
      </dgm:t>
    </dgm:pt>
    <dgm:pt modelId="{1B74BF76-352B-6747-92F5-F052F9A23C1C}">
      <dgm:prSet/>
      <dgm:spPr/>
      <dgm:t>
        <a:bodyPr/>
        <a:lstStyle/>
        <a:p>
          <a:pPr rtl="0"/>
          <a:r>
            <a:rPr lang="en-US" sz="1300" baseline="0" dirty="0" smtClean="0">
              <a:solidFill>
                <a:srgbClr val="0D0D0D"/>
              </a:solidFill>
            </a:rPr>
            <a:t>Focus on primary care</a:t>
          </a:r>
        </a:p>
      </dgm:t>
    </dgm:pt>
    <dgm:pt modelId="{5E1B13AF-D2B7-294F-BD62-935813718A5E}" type="parTrans" cxnId="{D26BDA47-0DB8-EE49-8DAC-4E3A2ECC23AE}">
      <dgm:prSet/>
      <dgm:spPr/>
      <dgm:t>
        <a:bodyPr/>
        <a:lstStyle/>
        <a:p>
          <a:endParaRPr lang="en-US"/>
        </a:p>
      </dgm:t>
    </dgm:pt>
    <dgm:pt modelId="{BEA4D373-9477-6643-A7D0-7CB5B7EC49BE}" type="sibTrans" cxnId="{D26BDA47-0DB8-EE49-8DAC-4E3A2ECC23AE}">
      <dgm:prSet/>
      <dgm:spPr/>
      <dgm:t>
        <a:bodyPr/>
        <a:lstStyle/>
        <a:p>
          <a:endParaRPr lang="en-US"/>
        </a:p>
      </dgm:t>
    </dgm:pt>
    <dgm:pt modelId="{0597284E-7096-054C-A085-557C53480DCA}">
      <dgm:prSet/>
      <dgm:spPr/>
      <dgm:t>
        <a:bodyPr/>
        <a:lstStyle/>
        <a:p>
          <a:pPr rtl="0"/>
          <a:r>
            <a:rPr lang="en-US" sz="1300" baseline="0" dirty="0" smtClean="0">
              <a:solidFill>
                <a:srgbClr val="0D0D0D"/>
              </a:solidFill>
            </a:rPr>
            <a:t>Increased infrastructure requirements by Federal Government and Institution</a:t>
          </a:r>
        </a:p>
      </dgm:t>
    </dgm:pt>
    <dgm:pt modelId="{CC03FB33-911B-EF49-A5F8-3C8DC177F54E}" type="parTrans" cxnId="{3C9DC49F-A14F-864B-B63C-4FC40B1B42EA}">
      <dgm:prSet/>
      <dgm:spPr/>
      <dgm:t>
        <a:bodyPr/>
        <a:lstStyle/>
        <a:p>
          <a:endParaRPr lang="en-US"/>
        </a:p>
      </dgm:t>
    </dgm:pt>
    <dgm:pt modelId="{FEE87D09-A70F-1A4E-9FB3-D75E8BF72156}" type="sibTrans" cxnId="{3C9DC49F-A14F-864B-B63C-4FC40B1B42EA}">
      <dgm:prSet/>
      <dgm:spPr/>
      <dgm:t>
        <a:bodyPr/>
        <a:lstStyle/>
        <a:p>
          <a:endParaRPr lang="en-US"/>
        </a:p>
      </dgm:t>
    </dgm:pt>
    <dgm:pt modelId="{8E6513F3-F256-3D45-A014-D7C252773F52}">
      <dgm:prSet/>
      <dgm:spPr/>
      <dgm:t>
        <a:bodyPr/>
        <a:lstStyle/>
        <a:p>
          <a:pPr rtl="0"/>
          <a:r>
            <a:rPr lang="en-US" sz="1300" baseline="0" dirty="0" smtClean="0">
              <a:solidFill>
                <a:srgbClr val="0D0D0D"/>
              </a:solidFill>
            </a:rPr>
            <a:t>Performance-based payments rely metrics not yet developed</a:t>
          </a:r>
        </a:p>
      </dgm:t>
    </dgm:pt>
    <dgm:pt modelId="{194D702B-5C59-C442-86BD-6989CCFCD44D}" type="parTrans" cxnId="{F54521EF-F3FB-234E-B040-945837AE456B}">
      <dgm:prSet/>
      <dgm:spPr/>
      <dgm:t>
        <a:bodyPr/>
        <a:lstStyle/>
        <a:p>
          <a:endParaRPr lang="en-US"/>
        </a:p>
      </dgm:t>
    </dgm:pt>
    <dgm:pt modelId="{91688778-4089-8F4A-B4ED-A1FC8729DEF8}" type="sibTrans" cxnId="{F54521EF-F3FB-234E-B040-945837AE456B}">
      <dgm:prSet/>
      <dgm:spPr/>
      <dgm:t>
        <a:bodyPr/>
        <a:lstStyle/>
        <a:p>
          <a:endParaRPr lang="en-US"/>
        </a:p>
      </dgm:t>
    </dgm:pt>
    <dgm:pt modelId="{D8742CE3-4254-1049-B004-807E19D27641}">
      <dgm:prSet/>
      <dgm:spPr/>
      <dgm:t>
        <a:bodyPr/>
        <a:lstStyle/>
        <a:p>
          <a:pPr rtl="0"/>
          <a:r>
            <a:rPr lang="en-US" sz="1300" baseline="0" dirty="0" smtClean="0">
              <a:solidFill>
                <a:srgbClr val="0D0D0D"/>
              </a:solidFill>
            </a:rPr>
            <a:t>Increased accountability for outcomes could result in reductions of funding due to “missed” metrics</a:t>
          </a:r>
        </a:p>
      </dgm:t>
    </dgm:pt>
    <dgm:pt modelId="{63CA4E58-78FF-3549-A9BD-6C76A6B06906}" type="parTrans" cxnId="{89EF56F9-43E3-4F45-943B-B66365A7BB0B}">
      <dgm:prSet/>
      <dgm:spPr/>
      <dgm:t>
        <a:bodyPr/>
        <a:lstStyle/>
        <a:p>
          <a:endParaRPr lang="en-US"/>
        </a:p>
      </dgm:t>
    </dgm:pt>
    <dgm:pt modelId="{6AE1F128-8275-484F-AD05-18129FB5DA6E}" type="sibTrans" cxnId="{89EF56F9-43E3-4F45-943B-B66365A7BB0B}">
      <dgm:prSet/>
      <dgm:spPr/>
      <dgm:t>
        <a:bodyPr/>
        <a:lstStyle/>
        <a:p>
          <a:endParaRPr lang="en-US"/>
        </a:p>
      </dgm:t>
    </dgm:pt>
    <dgm:pt modelId="{8174BE05-FD60-A04C-92C5-D3D022A0156B}">
      <dgm:prSet/>
      <dgm:spPr/>
      <dgm:t>
        <a:bodyPr/>
        <a:lstStyle/>
        <a:p>
          <a:pPr rtl="0"/>
          <a:r>
            <a:rPr lang="en-US" sz="1300" baseline="0" dirty="0" smtClean="0">
              <a:solidFill>
                <a:srgbClr val="0D0D0D"/>
              </a:solidFill>
            </a:rPr>
            <a:t>National PRA</a:t>
          </a:r>
          <a:endParaRPr lang="en-US" sz="1300" dirty="0" smtClean="0">
            <a:solidFill>
              <a:srgbClr val="0D0D0D"/>
            </a:solidFill>
          </a:endParaRPr>
        </a:p>
      </dgm:t>
    </dgm:pt>
    <dgm:pt modelId="{77C90DBD-4DB3-604D-8220-BE0BD441E6A5}" type="parTrans" cxnId="{B412AB33-9C42-9D4B-828C-760F668D7D79}">
      <dgm:prSet/>
      <dgm:spPr/>
      <dgm:t>
        <a:bodyPr/>
        <a:lstStyle/>
        <a:p>
          <a:endParaRPr lang="en-US"/>
        </a:p>
      </dgm:t>
    </dgm:pt>
    <dgm:pt modelId="{86BA51C9-6F91-0A44-A655-D13C828EBA1B}" type="sibTrans" cxnId="{B412AB33-9C42-9D4B-828C-760F668D7D79}">
      <dgm:prSet/>
      <dgm:spPr/>
      <dgm:t>
        <a:bodyPr/>
        <a:lstStyle/>
        <a:p>
          <a:endParaRPr lang="en-US"/>
        </a:p>
      </dgm:t>
    </dgm:pt>
    <dgm:pt modelId="{37B9E917-9E89-924E-BCF7-A7092A897AA6}">
      <dgm:prSet/>
      <dgm:spPr/>
      <dgm:t>
        <a:bodyPr/>
        <a:lstStyle/>
        <a:p>
          <a:pPr rtl="0"/>
          <a:r>
            <a:rPr lang="en-US" sz="1300" baseline="0" dirty="0" smtClean="0">
              <a:solidFill>
                <a:srgbClr val="0D0D0D"/>
              </a:solidFill>
            </a:rPr>
            <a:t>Sponsors could potentially realize additional revenue</a:t>
          </a:r>
          <a:endParaRPr lang="en-US" sz="1300" dirty="0" smtClean="0">
            <a:solidFill>
              <a:srgbClr val="0D0D0D"/>
            </a:solidFill>
          </a:endParaRPr>
        </a:p>
      </dgm:t>
    </dgm:pt>
    <dgm:pt modelId="{009EC27D-125A-174A-BCAA-ACC78483E51B}" type="parTrans" cxnId="{F95B2462-2B15-BA4D-A633-DEC1FD34A31C}">
      <dgm:prSet/>
      <dgm:spPr/>
      <dgm:t>
        <a:bodyPr/>
        <a:lstStyle/>
        <a:p>
          <a:endParaRPr lang="en-US"/>
        </a:p>
      </dgm:t>
    </dgm:pt>
    <dgm:pt modelId="{AF48BE1C-A3E3-0842-9E0A-3C4C61EF2F8B}" type="sibTrans" cxnId="{F95B2462-2B15-BA4D-A633-DEC1FD34A31C}">
      <dgm:prSet/>
      <dgm:spPr/>
      <dgm:t>
        <a:bodyPr/>
        <a:lstStyle/>
        <a:p>
          <a:endParaRPr lang="en-US"/>
        </a:p>
      </dgm:t>
    </dgm:pt>
    <dgm:pt modelId="{633AE42B-06A6-7043-B52C-F5AD54198EBC}" type="pres">
      <dgm:prSet presAssocID="{971EBE3E-A5B8-8E43-9CE8-A26420D9FAEC}" presName="Name0" presStyleCnt="0">
        <dgm:presLayoutVars>
          <dgm:chMax val="7"/>
          <dgm:chPref val="7"/>
          <dgm:dir/>
        </dgm:presLayoutVars>
      </dgm:prSet>
      <dgm:spPr/>
      <dgm:t>
        <a:bodyPr/>
        <a:lstStyle/>
        <a:p>
          <a:endParaRPr lang="en-US"/>
        </a:p>
      </dgm:t>
    </dgm:pt>
    <dgm:pt modelId="{69B596A3-087B-8F49-89DC-B363E1F21280}" type="pres">
      <dgm:prSet presAssocID="{971EBE3E-A5B8-8E43-9CE8-A26420D9FAEC}" presName="Name1" presStyleCnt="0"/>
      <dgm:spPr/>
    </dgm:pt>
    <dgm:pt modelId="{FE01AF07-DC98-5A4F-B0F8-B0C13860F6A3}" type="pres">
      <dgm:prSet presAssocID="{971EBE3E-A5B8-8E43-9CE8-A26420D9FAEC}" presName="cycle" presStyleCnt="0"/>
      <dgm:spPr/>
    </dgm:pt>
    <dgm:pt modelId="{AC1E9444-8B08-744F-8D98-AF812D5CBD0C}" type="pres">
      <dgm:prSet presAssocID="{971EBE3E-A5B8-8E43-9CE8-A26420D9FAEC}" presName="srcNode" presStyleLbl="node1" presStyleIdx="0" presStyleCnt="2"/>
      <dgm:spPr/>
    </dgm:pt>
    <dgm:pt modelId="{2CCE8590-B7B1-344F-B712-D8B16A10EB39}" type="pres">
      <dgm:prSet presAssocID="{971EBE3E-A5B8-8E43-9CE8-A26420D9FAEC}" presName="conn" presStyleLbl="parChTrans1D2" presStyleIdx="0" presStyleCnt="1"/>
      <dgm:spPr/>
      <dgm:t>
        <a:bodyPr/>
        <a:lstStyle/>
        <a:p>
          <a:endParaRPr lang="en-US"/>
        </a:p>
      </dgm:t>
    </dgm:pt>
    <dgm:pt modelId="{B46F4BDF-2BCD-CF47-BA81-B51D765ECDF7}" type="pres">
      <dgm:prSet presAssocID="{971EBE3E-A5B8-8E43-9CE8-A26420D9FAEC}" presName="extraNode" presStyleLbl="node1" presStyleIdx="0" presStyleCnt="2"/>
      <dgm:spPr/>
    </dgm:pt>
    <dgm:pt modelId="{31AF3F21-E6F2-054D-9167-3CC40292AD03}" type="pres">
      <dgm:prSet presAssocID="{971EBE3E-A5B8-8E43-9CE8-A26420D9FAEC}" presName="dstNode" presStyleLbl="node1" presStyleIdx="0" presStyleCnt="2"/>
      <dgm:spPr/>
    </dgm:pt>
    <dgm:pt modelId="{B18151EA-7930-204F-AC3E-3FA1D883AAF9}" type="pres">
      <dgm:prSet presAssocID="{738D2A95-D8A6-104D-9B7D-5E879B5DAFB1}" presName="text_1" presStyleLbl="node1" presStyleIdx="0" presStyleCnt="2" custScaleY="124626">
        <dgm:presLayoutVars>
          <dgm:bulletEnabled val="1"/>
        </dgm:presLayoutVars>
      </dgm:prSet>
      <dgm:spPr/>
      <dgm:t>
        <a:bodyPr/>
        <a:lstStyle/>
        <a:p>
          <a:endParaRPr lang="en-US"/>
        </a:p>
      </dgm:t>
    </dgm:pt>
    <dgm:pt modelId="{BA141FBC-76DF-9343-9900-341BF96B2B08}" type="pres">
      <dgm:prSet presAssocID="{738D2A95-D8A6-104D-9B7D-5E879B5DAFB1}" presName="accent_1" presStyleCnt="0"/>
      <dgm:spPr/>
    </dgm:pt>
    <dgm:pt modelId="{2B32AEB6-7D08-0540-86AD-02F6D8B8C8FF}" type="pres">
      <dgm:prSet presAssocID="{738D2A95-D8A6-104D-9B7D-5E879B5DAFB1}" presName="accentRepeatNode" presStyleLbl="solidFgAcc1" presStyleIdx="0" presStyleCnt="2"/>
      <dgm:spPr/>
    </dgm:pt>
    <dgm:pt modelId="{9E572162-C38F-6942-BE3B-5A7EBCC7F97D}" type="pres">
      <dgm:prSet presAssocID="{447C9431-DF7E-AC4B-9DE8-E4CB4922AB14}" presName="text_2" presStyleLbl="node1" presStyleIdx="1" presStyleCnt="2" custScaleY="126595">
        <dgm:presLayoutVars>
          <dgm:bulletEnabled val="1"/>
        </dgm:presLayoutVars>
      </dgm:prSet>
      <dgm:spPr/>
      <dgm:t>
        <a:bodyPr/>
        <a:lstStyle/>
        <a:p>
          <a:endParaRPr lang="en-US"/>
        </a:p>
      </dgm:t>
    </dgm:pt>
    <dgm:pt modelId="{892FF55F-CBD1-7447-9F93-C6CB55052AAF}" type="pres">
      <dgm:prSet presAssocID="{447C9431-DF7E-AC4B-9DE8-E4CB4922AB14}" presName="accent_2" presStyleCnt="0"/>
      <dgm:spPr/>
    </dgm:pt>
    <dgm:pt modelId="{E9EFF3A9-D2B6-D148-BA98-7AEB35A6E5FD}" type="pres">
      <dgm:prSet presAssocID="{447C9431-DF7E-AC4B-9DE8-E4CB4922AB14}" presName="accentRepeatNode" presStyleLbl="solidFgAcc1" presStyleIdx="1" presStyleCnt="2"/>
      <dgm:spPr/>
    </dgm:pt>
  </dgm:ptLst>
  <dgm:cxnLst>
    <dgm:cxn modelId="{B412AB33-9C42-9D4B-828C-760F668D7D79}" srcId="{447C9431-DF7E-AC4B-9DE8-E4CB4922AB14}" destId="{8174BE05-FD60-A04C-92C5-D3D022A0156B}" srcOrd="4" destOrd="0" parTransId="{77C90DBD-4DB3-604D-8220-BE0BD441E6A5}" sibTransId="{86BA51C9-6F91-0A44-A655-D13C828EBA1B}"/>
    <dgm:cxn modelId="{D26BDA47-0DB8-EE49-8DAC-4E3A2ECC23AE}" srcId="{447C9431-DF7E-AC4B-9DE8-E4CB4922AB14}" destId="{1B74BF76-352B-6747-92F5-F052F9A23C1C}" srcOrd="0" destOrd="0" parTransId="{5E1B13AF-D2B7-294F-BD62-935813718A5E}" sibTransId="{BEA4D373-9477-6643-A7D0-7CB5B7EC49BE}"/>
    <dgm:cxn modelId="{B05B6708-3402-6E49-831F-E40DE7339128}" type="presOf" srcId="{0597284E-7096-054C-A085-557C53480DCA}" destId="{9E572162-C38F-6942-BE3B-5A7EBCC7F97D}" srcOrd="0" destOrd="2" presId="urn:microsoft.com/office/officeart/2008/layout/VerticalCurvedList"/>
    <dgm:cxn modelId="{95C9D540-D010-3B4E-A272-D75F0723B143}" type="presOf" srcId="{D8742CE3-4254-1049-B004-807E19D27641}" destId="{9E572162-C38F-6942-BE3B-5A7EBCC7F97D}" srcOrd="0" destOrd="4" presId="urn:microsoft.com/office/officeart/2008/layout/VerticalCurvedList"/>
    <dgm:cxn modelId="{ADE17C14-4677-B34B-8416-0986AEB55848}" type="presOf" srcId="{45702128-7737-F54A-B24F-426297011BF8}" destId="{B18151EA-7930-204F-AC3E-3FA1D883AAF9}" srcOrd="0" destOrd="1" presId="urn:microsoft.com/office/officeart/2008/layout/VerticalCurvedList"/>
    <dgm:cxn modelId="{164DD854-B6CC-E748-A75F-C4B3AF9A6FDC}" srcId="{971EBE3E-A5B8-8E43-9CE8-A26420D9FAEC}" destId="{447C9431-DF7E-AC4B-9DE8-E4CB4922AB14}" srcOrd="1" destOrd="0" parTransId="{6673F58E-61FE-DB44-83A6-8AE6EDEF5543}" sibTransId="{268AC9C0-7956-1E48-A56F-42890534BAE8}"/>
    <dgm:cxn modelId="{043A0AAF-6998-3D49-B9FB-261E3E99B9DA}" type="presOf" srcId="{447C9431-DF7E-AC4B-9DE8-E4CB4922AB14}" destId="{9E572162-C38F-6942-BE3B-5A7EBCC7F97D}" srcOrd="0" destOrd="0" presId="urn:microsoft.com/office/officeart/2008/layout/VerticalCurvedList"/>
    <dgm:cxn modelId="{C297B654-7FAC-AB43-A88E-7B62404911F7}" srcId="{738D2A95-D8A6-104D-9B7D-5E879B5DAFB1}" destId="{A8AC5A62-7766-6441-B235-05874E490D70}" srcOrd="3" destOrd="0" parTransId="{C74028D3-E550-2643-AF3E-C5C3D53BCED0}" sibTransId="{D5BB2D60-7705-944E-8341-D983BDD94411}"/>
    <dgm:cxn modelId="{C8A816B5-7D74-D64F-81D5-897D66ED0736}" type="presOf" srcId="{7BBB5C9A-F23F-7A4F-AFE9-4CDEAAB467C2}" destId="{B18151EA-7930-204F-AC3E-3FA1D883AAF9}" srcOrd="0" destOrd="3" presId="urn:microsoft.com/office/officeart/2008/layout/VerticalCurvedList"/>
    <dgm:cxn modelId="{5E91F317-6B3C-EF40-A7E4-D76A440B89A7}" type="presOf" srcId="{971EBE3E-A5B8-8E43-9CE8-A26420D9FAEC}" destId="{633AE42B-06A6-7043-B52C-F5AD54198EBC}" srcOrd="0" destOrd="0" presId="urn:microsoft.com/office/officeart/2008/layout/VerticalCurvedList"/>
    <dgm:cxn modelId="{F54521EF-F3FB-234E-B040-945837AE456B}" srcId="{447C9431-DF7E-AC4B-9DE8-E4CB4922AB14}" destId="{8E6513F3-F256-3D45-A014-D7C252773F52}" srcOrd="2" destOrd="0" parTransId="{194D702B-5C59-C442-86BD-6989CCFCD44D}" sibTransId="{91688778-4089-8F4A-B4ED-A1FC8729DEF8}"/>
    <dgm:cxn modelId="{F95B2462-2B15-BA4D-A633-DEC1FD34A31C}" srcId="{447C9431-DF7E-AC4B-9DE8-E4CB4922AB14}" destId="{37B9E917-9E89-924E-BCF7-A7092A897AA6}" srcOrd="5" destOrd="0" parTransId="{009EC27D-125A-174A-BCAA-ACC78483E51B}" sibTransId="{AF48BE1C-A3E3-0842-9E0A-3C4C61EF2F8B}"/>
    <dgm:cxn modelId="{3BD6EC5E-70CE-0748-AF17-48FCAEF320AB}" type="presOf" srcId="{738D2A95-D8A6-104D-9B7D-5E879B5DAFB1}" destId="{B18151EA-7930-204F-AC3E-3FA1D883AAF9}" srcOrd="0" destOrd="0" presId="urn:microsoft.com/office/officeart/2008/layout/VerticalCurvedList"/>
    <dgm:cxn modelId="{1265E658-02B9-0B41-932A-FA360362EDC6}" type="presOf" srcId="{37B9E917-9E89-924E-BCF7-A7092A897AA6}" destId="{9E572162-C38F-6942-BE3B-5A7EBCC7F97D}" srcOrd="0" destOrd="6" presId="urn:microsoft.com/office/officeart/2008/layout/VerticalCurvedList"/>
    <dgm:cxn modelId="{E75BCB02-8F16-CC45-BBEA-B1977A12F36A}" srcId="{971EBE3E-A5B8-8E43-9CE8-A26420D9FAEC}" destId="{738D2A95-D8A6-104D-9B7D-5E879B5DAFB1}" srcOrd="0" destOrd="0" parTransId="{803222F8-AE06-304C-AE54-750BB6273361}" sibTransId="{FCF50B69-5172-A747-B951-786647A20DFC}"/>
    <dgm:cxn modelId="{CFE03F80-A1F2-9048-8930-ABF9DA27E8F4}" srcId="{738D2A95-D8A6-104D-9B7D-5E879B5DAFB1}" destId="{7BBB5C9A-F23F-7A4F-AFE9-4CDEAAB467C2}" srcOrd="2" destOrd="0" parTransId="{CF0DAC10-53E6-3A4B-8492-1E86B4F56D7F}" sibTransId="{8D479BBF-2180-CC41-B0DC-15B5DF4FD154}"/>
    <dgm:cxn modelId="{D90AD7BB-4712-4941-989A-AB620A63DF08}" type="presOf" srcId="{A8AC5A62-7766-6441-B235-05874E490D70}" destId="{B18151EA-7930-204F-AC3E-3FA1D883AAF9}" srcOrd="0" destOrd="4" presId="urn:microsoft.com/office/officeart/2008/layout/VerticalCurvedList"/>
    <dgm:cxn modelId="{3C9DC49F-A14F-864B-B63C-4FC40B1B42EA}" srcId="{447C9431-DF7E-AC4B-9DE8-E4CB4922AB14}" destId="{0597284E-7096-054C-A085-557C53480DCA}" srcOrd="1" destOrd="0" parTransId="{CC03FB33-911B-EF49-A5F8-3C8DC177F54E}" sibTransId="{FEE87D09-A70F-1A4E-9FB3-D75E8BF72156}"/>
    <dgm:cxn modelId="{BEF60046-BD01-8F41-AC7E-D38826B3072C}" type="presOf" srcId="{8174BE05-FD60-A04C-92C5-D3D022A0156B}" destId="{9E572162-C38F-6942-BE3B-5A7EBCC7F97D}" srcOrd="0" destOrd="5" presId="urn:microsoft.com/office/officeart/2008/layout/VerticalCurvedList"/>
    <dgm:cxn modelId="{89EF56F9-43E3-4F45-943B-B66365A7BB0B}" srcId="{447C9431-DF7E-AC4B-9DE8-E4CB4922AB14}" destId="{D8742CE3-4254-1049-B004-807E19D27641}" srcOrd="3" destOrd="0" parTransId="{63CA4E58-78FF-3549-A9BD-6C76A6B06906}" sibTransId="{6AE1F128-8275-484F-AD05-18129FB5DA6E}"/>
    <dgm:cxn modelId="{68F597D5-EFE3-1B4E-928F-680A17D2B3D3}" type="presOf" srcId="{AA2F2062-6375-6C44-8E68-4DECF193B078}" destId="{B18151EA-7930-204F-AC3E-3FA1D883AAF9}" srcOrd="0" destOrd="2" presId="urn:microsoft.com/office/officeart/2008/layout/VerticalCurvedList"/>
    <dgm:cxn modelId="{A1F83B05-6204-7F4C-8B72-11B23DFB971A}" type="presOf" srcId="{1B74BF76-352B-6747-92F5-F052F9A23C1C}" destId="{9E572162-C38F-6942-BE3B-5A7EBCC7F97D}" srcOrd="0" destOrd="1" presId="urn:microsoft.com/office/officeart/2008/layout/VerticalCurvedList"/>
    <dgm:cxn modelId="{F03B234C-EFBC-5448-8307-A03F271D46FA}" srcId="{738D2A95-D8A6-104D-9B7D-5E879B5DAFB1}" destId="{AA2F2062-6375-6C44-8E68-4DECF193B078}" srcOrd="1" destOrd="0" parTransId="{26D3981A-E760-9641-98D1-E9761C93E343}" sibTransId="{7F1EA9DD-7B09-5F47-926A-7905D248FBBB}"/>
    <dgm:cxn modelId="{CF8F8EC3-2E7F-7A4A-B706-3D252EF8F391}" type="presOf" srcId="{8E6513F3-F256-3D45-A014-D7C252773F52}" destId="{9E572162-C38F-6942-BE3B-5A7EBCC7F97D}" srcOrd="0" destOrd="3" presId="urn:microsoft.com/office/officeart/2008/layout/VerticalCurvedList"/>
    <dgm:cxn modelId="{CEC2AB40-3387-7E48-A5E5-4C97B78B468D}" srcId="{738D2A95-D8A6-104D-9B7D-5E879B5DAFB1}" destId="{45702128-7737-F54A-B24F-426297011BF8}" srcOrd="0" destOrd="0" parTransId="{09AE7F24-EF10-2644-BBD9-ECB624BF809F}" sibTransId="{CC8C2135-ABFC-8A47-BEBB-39EB806DA8B1}"/>
    <dgm:cxn modelId="{0F33E586-49BF-C746-957C-ABE28A7995D9}" type="presOf" srcId="{CC8C2135-ABFC-8A47-BEBB-39EB806DA8B1}" destId="{2CCE8590-B7B1-344F-B712-D8B16A10EB39}" srcOrd="0" destOrd="0" presId="urn:microsoft.com/office/officeart/2008/layout/VerticalCurvedList"/>
    <dgm:cxn modelId="{9BEB1C8B-37E8-5B46-B194-5112C5EB08EC}" type="presParOf" srcId="{633AE42B-06A6-7043-B52C-F5AD54198EBC}" destId="{69B596A3-087B-8F49-89DC-B363E1F21280}" srcOrd="0" destOrd="0" presId="urn:microsoft.com/office/officeart/2008/layout/VerticalCurvedList"/>
    <dgm:cxn modelId="{B9FBAA5A-36EE-C049-A04B-736F2D2AE20D}" type="presParOf" srcId="{69B596A3-087B-8F49-89DC-B363E1F21280}" destId="{FE01AF07-DC98-5A4F-B0F8-B0C13860F6A3}" srcOrd="0" destOrd="0" presId="urn:microsoft.com/office/officeart/2008/layout/VerticalCurvedList"/>
    <dgm:cxn modelId="{97EFA072-B1B1-A84E-BC5D-D7AF937DA1B7}" type="presParOf" srcId="{FE01AF07-DC98-5A4F-B0F8-B0C13860F6A3}" destId="{AC1E9444-8B08-744F-8D98-AF812D5CBD0C}" srcOrd="0" destOrd="0" presId="urn:microsoft.com/office/officeart/2008/layout/VerticalCurvedList"/>
    <dgm:cxn modelId="{9B310A9D-1DD4-4842-AF48-0FC7AD8F80BD}" type="presParOf" srcId="{FE01AF07-DC98-5A4F-B0F8-B0C13860F6A3}" destId="{2CCE8590-B7B1-344F-B712-D8B16A10EB39}" srcOrd="1" destOrd="0" presId="urn:microsoft.com/office/officeart/2008/layout/VerticalCurvedList"/>
    <dgm:cxn modelId="{D70C5333-0821-584B-9E4D-867896606F80}" type="presParOf" srcId="{FE01AF07-DC98-5A4F-B0F8-B0C13860F6A3}" destId="{B46F4BDF-2BCD-CF47-BA81-B51D765ECDF7}" srcOrd="2" destOrd="0" presId="urn:microsoft.com/office/officeart/2008/layout/VerticalCurvedList"/>
    <dgm:cxn modelId="{0F76D2B2-D2D0-8549-992C-ADB624A7DBA0}" type="presParOf" srcId="{FE01AF07-DC98-5A4F-B0F8-B0C13860F6A3}" destId="{31AF3F21-E6F2-054D-9167-3CC40292AD03}" srcOrd="3" destOrd="0" presId="urn:microsoft.com/office/officeart/2008/layout/VerticalCurvedList"/>
    <dgm:cxn modelId="{4E2BDA00-E3AB-1044-B504-417233FF10D2}" type="presParOf" srcId="{69B596A3-087B-8F49-89DC-B363E1F21280}" destId="{B18151EA-7930-204F-AC3E-3FA1D883AAF9}" srcOrd="1" destOrd="0" presId="urn:microsoft.com/office/officeart/2008/layout/VerticalCurvedList"/>
    <dgm:cxn modelId="{C1AFDACE-511B-0D48-92B1-2F98EF3FA5D9}" type="presParOf" srcId="{69B596A3-087B-8F49-89DC-B363E1F21280}" destId="{BA141FBC-76DF-9343-9900-341BF96B2B08}" srcOrd="2" destOrd="0" presId="urn:microsoft.com/office/officeart/2008/layout/VerticalCurvedList"/>
    <dgm:cxn modelId="{AB34B4C6-55C9-7249-A223-D2D5F706FF87}" type="presParOf" srcId="{BA141FBC-76DF-9343-9900-341BF96B2B08}" destId="{2B32AEB6-7D08-0540-86AD-02F6D8B8C8FF}" srcOrd="0" destOrd="0" presId="urn:microsoft.com/office/officeart/2008/layout/VerticalCurvedList"/>
    <dgm:cxn modelId="{33CDF43B-BB26-314E-9AA5-05BBC2271E3D}" type="presParOf" srcId="{69B596A3-087B-8F49-89DC-B363E1F21280}" destId="{9E572162-C38F-6942-BE3B-5A7EBCC7F97D}" srcOrd="3" destOrd="0" presId="urn:microsoft.com/office/officeart/2008/layout/VerticalCurvedList"/>
    <dgm:cxn modelId="{69D17C8A-F398-DD40-A114-4898D12871B9}" type="presParOf" srcId="{69B596A3-087B-8F49-89DC-B363E1F21280}" destId="{892FF55F-CBD1-7447-9F93-C6CB55052AAF}" srcOrd="4" destOrd="0" presId="urn:microsoft.com/office/officeart/2008/layout/VerticalCurvedList"/>
    <dgm:cxn modelId="{DC07FC43-2DB0-8348-A3A1-682F809F5C57}" type="presParOf" srcId="{892FF55F-CBD1-7447-9F93-C6CB55052AAF}" destId="{E9EFF3A9-D2B6-D148-BA98-7AEB35A6E5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1EBE3E-A5B8-8E43-9CE8-A26420D9FAE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40EF307-7B26-2540-A592-BABDA75B3D4C}">
      <dgm:prSet phldrT="[Text]" custT="1"/>
      <dgm:spPr/>
      <dgm:t>
        <a:bodyPr/>
        <a:lstStyle/>
        <a:p>
          <a:r>
            <a:rPr lang="en-US" sz="1600" b="1" dirty="0" smtClean="0">
              <a:solidFill>
                <a:srgbClr val="0D0D0D"/>
              </a:solidFill>
            </a:rPr>
            <a:t>IOM Recommendations</a:t>
          </a:r>
          <a:endParaRPr lang="en-US" sz="1600" b="1" dirty="0">
            <a:solidFill>
              <a:srgbClr val="0D0D0D"/>
            </a:solidFill>
          </a:endParaRPr>
        </a:p>
      </dgm:t>
    </dgm:pt>
    <dgm:pt modelId="{6E3944B2-AC12-EE46-BB72-7E12DD4EB0F3}" type="parTrans" cxnId="{ED05A138-5769-A245-871A-320F7A28DFAE}">
      <dgm:prSet/>
      <dgm:spPr/>
      <dgm:t>
        <a:bodyPr/>
        <a:lstStyle/>
        <a:p>
          <a:endParaRPr lang="en-US"/>
        </a:p>
      </dgm:t>
    </dgm:pt>
    <dgm:pt modelId="{379170CE-5951-1C4E-A454-94FA1936F596}" type="sibTrans" cxnId="{ED05A138-5769-A245-871A-320F7A28DFAE}">
      <dgm:prSet/>
      <dgm:spPr/>
      <dgm:t>
        <a:bodyPr/>
        <a:lstStyle/>
        <a:p>
          <a:endParaRPr lang="en-US"/>
        </a:p>
      </dgm:t>
    </dgm:pt>
    <dgm:pt modelId="{AF166D19-5DA6-3A43-9E02-9B0EEA40C912}">
      <dgm:prSet phldrT="[Text]" custT="1"/>
      <dgm:spPr/>
      <dgm:t>
        <a:bodyPr/>
        <a:lstStyle/>
        <a:p>
          <a:r>
            <a:rPr lang="en-US" sz="1400" dirty="0" smtClean="0">
              <a:solidFill>
                <a:srgbClr val="0D0D0D"/>
              </a:solidFill>
            </a:rPr>
            <a:t>2 - GME Policy Council for policy issues and management of funding</a:t>
          </a:r>
          <a:endParaRPr lang="en-US" sz="1400" dirty="0">
            <a:solidFill>
              <a:srgbClr val="0D0D0D"/>
            </a:solidFill>
          </a:endParaRPr>
        </a:p>
      </dgm:t>
    </dgm:pt>
    <dgm:pt modelId="{339EF741-0ABC-614F-AE7E-EF70A7B19475}" type="parTrans" cxnId="{DE3E8E21-8300-C645-99BB-DC3B8D1C673A}">
      <dgm:prSet/>
      <dgm:spPr/>
      <dgm:t>
        <a:bodyPr/>
        <a:lstStyle/>
        <a:p>
          <a:endParaRPr lang="en-US"/>
        </a:p>
      </dgm:t>
    </dgm:pt>
    <dgm:pt modelId="{648B8131-B5EB-DD44-BF8D-F43B78715BD1}" type="sibTrans" cxnId="{DE3E8E21-8300-C645-99BB-DC3B8D1C673A}">
      <dgm:prSet/>
      <dgm:spPr/>
      <dgm:t>
        <a:bodyPr/>
        <a:lstStyle/>
        <a:p>
          <a:endParaRPr lang="en-US"/>
        </a:p>
      </dgm:t>
    </dgm:pt>
    <dgm:pt modelId="{A4F12CF2-4685-5F49-9A0D-01E2F8AD2612}">
      <dgm:prSet custT="1"/>
      <dgm:spPr/>
      <dgm:t>
        <a:bodyPr/>
        <a:lstStyle/>
        <a:p>
          <a:pPr rtl="0"/>
          <a:r>
            <a:rPr lang="en-US" sz="1600" b="1" dirty="0" smtClean="0">
              <a:solidFill>
                <a:srgbClr val="0D0D0D"/>
              </a:solidFill>
              <a:effectLst/>
              <a:latin typeface="+mn-lt"/>
              <a:ea typeface="+mn-ea"/>
              <a:cs typeface="+mn-cs"/>
            </a:rPr>
            <a:t>Effects</a:t>
          </a:r>
          <a:r>
            <a:rPr lang="en-US" sz="1600" b="1" baseline="0" dirty="0" smtClean="0">
              <a:solidFill>
                <a:srgbClr val="0D0D0D"/>
              </a:solidFill>
              <a:effectLst/>
              <a:latin typeface="+mn-lt"/>
              <a:ea typeface="+mn-ea"/>
              <a:cs typeface="+mn-cs"/>
            </a:rPr>
            <a:t> (Real or Potential)</a:t>
          </a:r>
        </a:p>
      </dgm:t>
    </dgm:pt>
    <dgm:pt modelId="{BC30B09B-32FE-EF4E-84CF-45B9AE810B99}" type="parTrans" cxnId="{0E63A8ED-8E40-7043-B9A8-F405B9B4627F}">
      <dgm:prSet/>
      <dgm:spPr/>
      <dgm:t>
        <a:bodyPr/>
        <a:lstStyle/>
        <a:p>
          <a:endParaRPr lang="en-US"/>
        </a:p>
      </dgm:t>
    </dgm:pt>
    <dgm:pt modelId="{692C59A6-233A-4141-81DA-8DC90EC7FBE1}" type="sibTrans" cxnId="{0E63A8ED-8E40-7043-B9A8-F405B9B4627F}">
      <dgm:prSet/>
      <dgm:spPr/>
      <dgm:t>
        <a:bodyPr/>
        <a:lstStyle/>
        <a:p>
          <a:endParaRPr lang="en-US"/>
        </a:p>
      </dgm:t>
    </dgm:pt>
    <dgm:pt modelId="{7DFFC4EE-92FB-A343-8A2F-43AD84ACF966}">
      <dgm:prSet/>
      <dgm:spPr/>
      <dgm:t>
        <a:bodyPr/>
        <a:lstStyle/>
        <a:p>
          <a:pPr rtl="0"/>
          <a:r>
            <a:rPr lang="en-US" sz="1000" baseline="0" dirty="0" smtClean="0">
              <a:solidFill>
                <a:srgbClr val="0D0D0D"/>
              </a:solidFill>
            </a:rPr>
            <a:t>Dramatic change from how GME has been funded for 50+ years</a:t>
          </a:r>
          <a:endParaRPr lang="en-US" sz="1000" b="1" baseline="0" dirty="0" smtClean="0">
            <a:solidFill>
              <a:srgbClr val="0D0D0D"/>
            </a:solidFill>
            <a:effectLst/>
            <a:latin typeface="+mn-lt"/>
            <a:ea typeface="+mn-ea"/>
            <a:cs typeface="+mn-cs"/>
          </a:endParaRPr>
        </a:p>
      </dgm:t>
    </dgm:pt>
    <dgm:pt modelId="{2A3B1022-F9DF-DD44-BC99-88581A38620D}" type="parTrans" cxnId="{E16814A7-F1F6-8E42-9E57-4E3FCB170190}">
      <dgm:prSet/>
      <dgm:spPr/>
      <dgm:t>
        <a:bodyPr/>
        <a:lstStyle/>
        <a:p>
          <a:endParaRPr lang="en-US"/>
        </a:p>
      </dgm:t>
    </dgm:pt>
    <dgm:pt modelId="{60AD17CF-D9C6-7B49-8F8E-38A419B856D8}" type="sibTrans" cxnId="{E16814A7-F1F6-8E42-9E57-4E3FCB170190}">
      <dgm:prSet/>
      <dgm:spPr/>
      <dgm:t>
        <a:bodyPr/>
        <a:lstStyle/>
        <a:p>
          <a:endParaRPr lang="en-US"/>
        </a:p>
      </dgm:t>
    </dgm:pt>
    <dgm:pt modelId="{21970638-CCEB-764E-9340-72040291779D}">
      <dgm:prSet/>
      <dgm:spPr/>
      <dgm:t>
        <a:bodyPr/>
        <a:lstStyle/>
        <a:p>
          <a:pPr rtl="0"/>
          <a:r>
            <a:rPr lang="en-US" sz="1000" baseline="0" dirty="0" smtClean="0">
              <a:solidFill>
                <a:srgbClr val="0D0D0D"/>
              </a:solidFill>
            </a:rPr>
            <a:t>Reform is disruptive</a:t>
          </a:r>
        </a:p>
      </dgm:t>
    </dgm:pt>
    <dgm:pt modelId="{4651E163-FF37-6445-A4B6-6973BC096650}" type="parTrans" cxnId="{DED55C1B-6E39-E941-91CC-438C8AD69A3B}">
      <dgm:prSet/>
      <dgm:spPr/>
      <dgm:t>
        <a:bodyPr/>
        <a:lstStyle/>
        <a:p>
          <a:endParaRPr lang="en-US"/>
        </a:p>
      </dgm:t>
    </dgm:pt>
    <dgm:pt modelId="{86C470AA-6BA7-EB41-ACB9-13E19FF945E1}" type="sibTrans" cxnId="{DED55C1B-6E39-E941-91CC-438C8AD69A3B}">
      <dgm:prSet/>
      <dgm:spPr/>
      <dgm:t>
        <a:bodyPr/>
        <a:lstStyle/>
        <a:p>
          <a:endParaRPr lang="en-US"/>
        </a:p>
      </dgm:t>
    </dgm:pt>
    <dgm:pt modelId="{7D5C9092-5A48-F542-B023-8ECE477D86A1}">
      <dgm:prSet/>
      <dgm:spPr/>
      <dgm:t>
        <a:bodyPr/>
        <a:lstStyle/>
        <a:p>
          <a:pPr rtl="0"/>
          <a:r>
            <a:rPr lang="en-US" sz="1000" baseline="0" dirty="0" smtClean="0">
              <a:solidFill>
                <a:srgbClr val="0D0D0D"/>
              </a:solidFill>
            </a:rPr>
            <a:t>Sudden changes in funding could:</a:t>
          </a:r>
        </a:p>
      </dgm:t>
    </dgm:pt>
    <dgm:pt modelId="{4903DFEE-B351-6C47-B326-0D7BFF64200A}" type="parTrans" cxnId="{32985B32-8769-3040-9835-B971F85E136D}">
      <dgm:prSet/>
      <dgm:spPr/>
      <dgm:t>
        <a:bodyPr/>
        <a:lstStyle/>
        <a:p>
          <a:endParaRPr lang="en-US"/>
        </a:p>
      </dgm:t>
    </dgm:pt>
    <dgm:pt modelId="{CA8EAE6E-7165-BE46-AD45-315B0EED24A8}" type="sibTrans" cxnId="{32985B32-8769-3040-9835-B971F85E136D}">
      <dgm:prSet/>
      <dgm:spPr/>
      <dgm:t>
        <a:bodyPr/>
        <a:lstStyle/>
        <a:p>
          <a:endParaRPr lang="en-US"/>
        </a:p>
      </dgm:t>
    </dgm:pt>
    <dgm:pt modelId="{BB683F1E-9D2A-F74A-80A7-F20A99AD0E79}">
      <dgm:prSet/>
      <dgm:spPr/>
      <dgm:t>
        <a:bodyPr/>
        <a:lstStyle/>
        <a:p>
          <a:pPr rtl="0"/>
          <a:r>
            <a:rPr lang="en-US" sz="1000" baseline="0" dirty="0" smtClean="0">
              <a:solidFill>
                <a:srgbClr val="0D0D0D"/>
              </a:solidFill>
            </a:rPr>
            <a:t>Disrupt a hospital’s financial viability</a:t>
          </a:r>
        </a:p>
      </dgm:t>
    </dgm:pt>
    <dgm:pt modelId="{F6C2FCAE-B1C7-8D4E-AE61-7D2C66CA7D26}" type="parTrans" cxnId="{A9EAEDC3-3EBA-F24B-B652-B517DB32528E}">
      <dgm:prSet/>
      <dgm:spPr/>
      <dgm:t>
        <a:bodyPr/>
        <a:lstStyle/>
        <a:p>
          <a:endParaRPr lang="en-US"/>
        </a:p>
      </dgm:t>
    </dgm:pt>
    <dgm:pt modelId="{E9677698-21CD-D849-9FE9-9F52FEE61240}" type="sibTrans" cxnId="{A9EAEDC3-3EBA-F24B-B652-B517DB32528E}">
      <dgm:prSet/>
      <dgm:spPr/>
      <dgm:t>
        <a:bodyPr/>
        <a:lstStyle/>
        <a:p>
          <a:endParaRPr lang="en-US"/>
        </a:p>
      </dgm:t>
    </dgm:pt>
    <dgm:pt modelId="{9854682E-27A9-3747-8304-1EB81CFC217A}">
      <dgm:prSet/>
      <dgm:spPr/>
      <dgm:t>
        <a:bodyPr/>
        <a:lstStyle/>
        <a:p>
          <a:pPr rtl="0"/>
          <a:r>
            <a:rPr lang="en-US" sz="1000" baseline="0" dirty="0" smtClean="0">
              <a:solidFill>
                <a:srgbClr val="0D0D0D"/>
              </a:solidFill>
            </a:rPr>
            <a:t>Undermine the capacity to prepare for the new GME financing system</a:t>
          </a:r>
        </a:p>
      </dgm:t>
    </dgm:pt>
    <dgm:pt modelId="{12D059CC-5635-2F40-BDCF-5DF61BEB8A93}" type="parTrans" cxnId="{8A9D4B55-1B87-C645-A086-D26D527193AA}">
      <dgm:prSet/>
      <dgm:spPr/>
      <dgm:t>
        <a:bodyPr/>
        <a:lstStyle/>
        <a:p>
          <a:endParaRPr lang="en-US"/>
        </a:p>
      </dgm:t>
    </dgm:pt>
    <dgm:pt modelId="{2850B1C2-274D-E04C-A35B-0DCFCEF52EFA}" type="sibTrans" cxnId="{8A9D4B55-1B87-C645-A086-D26D527193AA}">
      <dgm:prSet/>
      <dgm:spPr/>
      <dgm:t>
        <a:bodyPr/>
        <a:lstStyle/>
        <a:p>
          <a:endParaRPr lang="en-US"/>
        </a:p>
      </dgm:t>
    </dgm:pt>
    <dgm:pt modelId="{CC06A9E9-3C6E-B543-98E1-6CD6F120D00D}">
      <dgm:prSet/>
      <dgm:spPr/>
      <dgm:t>
        <a:bodyPr/>
        <a:lstStyle/>
        <a:p>
          <a:pPr rtl="0"/>
          <a:r>
            <a:rPr lang="en-US" sz="1000" baseline="0" smtClean="0">
              <a:solidFill>
                <a:srgbClr val="0D0D0D"/>
              </a:solidFill>
            </a:rPr>
            <a:t>Negatively impact the Sponsor’s essential missions</a:t>
          </a:r>
          <a:endParaRPr lang="en-US" sz="1000" baseline="0" dirty="0" smtClean="0">
            <a:solidFill>
              <a:srgbClr val="0D0D0D"/>
            </a:solidFill>
          </a:endParaRPr>
        </a:p>
      </dgm:t>
    </dgm:pt>
    <dgm:pt modelId="{A9672480-2F1F-1D43-8761-0A1C5C6D15C8}" type="parTrans" cxnId="{C195736A-7430-3F47-AFA8-9ED253E515FB}">
      <dgm:prSet/>
      <dgm:spPr/>
      <dgm:t>
        <a:bodyPr/>
        <a:lstStyle/>
        <a:p>
          <a:endParaRPr lang="en-US"/>
        </a:p>
      </dgm:t>
    </dgm:pt>
    <dgm:pt modelId="{C2A31E4F-87CD-D742-9C41-E1D6FAA7669E}" type="sibTrans" cxnId="{C195736A-7430-3F47-AFA8-9ED253E515FB}">
      <dgm:prSet/>
      <dgm:spPr/>
      <dgm:t>
        <a:bodyPr/>
        <a:lstStyle/>
        <a:p>
          <a:endParaRPr lang="en-US"/>
        </a:p>
      </dgm:t>
    </dgm:pt>
    <dgm:pt modelId="{C7D92E00-F96E-FD4F-BE9E-09A12D664C24}">
      <dgm:prSet/>
      <dgm:spPr/>
      <dgm:t>
        <a:bodyPr/>
        <a:lstStyle/>
        <a:p>
          <a:pPr rtl="0"/>
          <a:r>
            <a:rPr lang="en-US" sz="1000" baseline="0" dirty="0" smtClean="0">
              <a:solidFill>
                <a:srgbClr val="0D0D0D"/>
              </a:solidFill>
            </a:rPr>
            <a:t>Could affect long-term commitments to trainees w/ existing agreements and affiliated training sites</a:t>
          </a:r>
          <a:endParaRPr lang="en-US" sz="1000" dirty="0">
            <a:solidFill>
              <a:srgbClr val="0D0D0D"/>
            </a:solidFill>
          </a:endParaRPr>
        </a:p>
      </dgm:t>
    </dgm:pt>
    <dgm:pt modelId="{27BD6CE2-1B62-4845-8014-CA1B4D47B55D}" type="parTrans" cxnId="{5FA4FB3B-15D3-264C-815B-347970EC0377}">
      <dgm:prSet/>
      <dgm:spPr/>
      <dgm:t>
        <a:bodyPr/>
        <a:lstStyle/>
        <a:p>
          <a:endParaRPr lang="en-US"/>
        </a:p>
      </dgm:t>
    </dgm:pt>
    <dgm:pt modelId="{BA6075FD-922B-7146-9555-19229D838AAE}" type="sibTrans" cxnId="{5FA4FB3B-15D3-264C-815B-347970EC0377}">
      <dgm:prSet/>
      <dgm:spPr/>
      <dgm:t>
        <a:bodyPr/>
        <a:lstStyle/>
        <a:p>
          <a:endParaRPr lang="en-US"/>
        </a:p>
      </dgm:t>
    </dgm:pt>
    <dgm:pt modelId="{633AE42B-06A6-7043-B52C-F5AD54198EBC}" type="pres">
      <dgm:prSet presAssocID="{971EBE3E-A5B8-8E43-9CE8-A26420D9FAEC}" presName="Name0" presStyleCnt="0">
        <dgm:presLayoutVars>
          <dgm:chMax val="7"/>
          <dgm:chPref val="7"/>
          <dgm:dir/>
        </dgm:presLayoutVars>
      </dgm:prSet>
      <dgm:spPr/>
      <dgm:t>
        <a:bodyPr/>
        <a:lstStyle/>
        <a:p>
          <a:endParaRPr lang="en-US"/>
        </a:p>
      </dgm:t>
    </dgm:pt>
    <dgm:pt modelId="{69B596A3-087B-8F49-89DC-B363E1F21280}" type="pres">
      <dgm:prSet presAssocID="{971EBE3E-A5B8-8E43-9CE8-A26420D9FAEC}" presName="Name1" presStyleCnt="0"/>
      <dgm:spPr/>
    </dgm:pt>
    <dgm:pt modelId="{FE01AF07-DC98-5A4F-B0F8-B0C13860F6A3}" type="pres">
      <dgm:prSet presAssocID="{971EBE3E-A5B8-8E43-9CE8-A26420D9FAEC}" presName="cycle" presStyleCnt="0"/>
      <dgm:spPr/>
    </dgm:pt>
    <dgm:pt modelId="{AC1E9444-8B08-744F-8D98-AF812D5CBD0C}" type="pres">
      <dgm:prSet presAssocID="{971EBE3E-A5B8-8E43-9CE8-A26420D9FAEC}" presName="srcNode" presStyleLbl="node1" presStyleIdx="0" presStyleCnt="2"/>
      <dgm:spPr/>
    </dgm:pt>
    <dgm:pt modelId="{2CCE8590-B7B1-344F-B712-D8B16A10EB39}" type="pres">
      <dgm:prSet presAssocID="{971EBE3E-A5B8-8E43-9CE8-A26420D9FAEC}" presName="conn" presStyleLbl="parChTrans1D2" presStyleIdx="0" presStyleCnt="1"/>
      <dgm:spPr/>
      <dgm:t>
        <a:bodyPr/>
        <a:lstStyle/>
        <a:p>
          <a:endParaRPr lang="en-US"/>
        </a:p>
      </dgm:t>
    </dgm:pt>
    <dgm:pt modelId="{B46F4BDF-2BCD-CF47-BA81-B51D765ECDF7}" type="pres">
      <dgm:prSet presAssocID="{971EBE3E-A5B8-8E43-9CE8-A26420D9FAEC}" presName="extraNode" presStyleLbl="node1" presStyleIdx="0" presStyleCnt="2"/>
      <dgm:spPr/>
    </dgm:pt>
    <dgm:pt modelId="{31AF3F21-E6F2-054D-9167-3CC40292AD03}" type="pres">
      <dgm:prSet presAssocID="{971EBE3E-A5B8-8E43-9CE8-A26420D9FAEC}" presName="dstNode" presStyleLbl="node1" presStyleIdx="0" presStyleCnt="2"/>
      <dgm:spPr/>
    </dgm:pt>
    <dgm:pt modelId="{C447A9FA-E667-0641-A012-8AAB2A080AED}" type="pres">
      <dgm:prSet presAssocID="{A40EF307-7B26-2540-A592-BABDA75B3D4C}" presName="text_1" presStyleLbl="node1" presStyleIdx="0" presStyleCnt="2" custScaleY="127415">
        <dgm:presLayoutVars>
          <dgm:bulletEnabled val="1"/>
        </dgm:presLayoutVars>
      </dgm:prSet>
      <dgm:spPr/>
      <dgm:t>
        <a:bodyPr/>
        <a:lstStyle/>
        <a:p>
          <a:endParaRPr lang="en-US"/>
        </a:p>
      </dgm:t>
    </dgm:pt>
    <dgm:pt modelId="{E55F9260-7C0F-F241-B031-14A8FD35DE6B}" type="pres">
      <dgm:prSet presAssocID="{A40EF307-7B26-2540-A592-BABDA75B3D4C}" presName="accent_1" presStyleCnt="0"/>
      <dgm:spPr/>
    </dgm:pt>
    <dgm:pt modelId="{7B6E5375-003F-1448-B876-6C7B1674E774}" type="pres">
      <dgm:prSet presAssocID="{A40EF307-7B26-2540-A592-BABDA75B3D4C}" presName="accentRepeatNode" presStyleLbl="solidFgAcc1" presStyleIdx="0" presStyleCnt="2"/>
      <dgm:spPr/>
    </dgm:pt>
    <dgm:pt modelId="{E0AF85E3-F2C8-0A49-9EA4-137D40AF5BA2}" type="pres">
      <dgm:prSet presAssocID="{A4F12CF2-4685-5F49-9A0D-01E2F8AD2612}" presName="text_2" presStyleLbl="node1" presStyleIdx="1" presStyleCnt="2" custScaleY="124172">
        <dgm:presLayoutVars>
          <dgm:bulletEnabled val="1"/>
        </dgm:presLayoutVars>
      </dgm:prSet>
      <dgm:spPr/>
      <dgm:t>
        <a:bodyPr/>
        <a:lstStyle/>
        <a:p>
          <a:endParaRPr lang="en-US"/>
        </a:p>
      </dgm:t>
    </dgm:pt>
    <dgm:pt modelId="{ECAA14A6-8B23-6445-B2F6-095F6A717920}" type="pres">
      <dgm:prSet presAssocID="{A4F12CF2-4685-5F49-9A0D-01E2F8AD2612}" presName="accent_2" presStyleCnt="0"/>
      <dgm:spPr/>
    </dgm:pt>
    <dgm:pt modelId="{7ED4E59F-BD46-CE46-98B2-E2E7BD048724}" type="pres">
      <dgm:prSet presAssocID="{A4F12CF2-4685-5F49-9A0D-01E2F8AD2612}" presName="accentRepeatNode" presStyleLbl="solidFgAcc1" presStyleIdx="1" presStyleCnt="2"/>
      <dgm:spPr/>
    </dgm:pt>
  </dgm:ptLst>
  <dgm:cxnLst>
    <dgm:cxn modelId="{941C00A9-2523-8546-8193-23F9059350DE}" type="presOf" srcId="{9854682E-27A9-3747-8304-1EB81CFC217A}" destId="{E0AF85E3-F2C8-0A49-9EA4-137D40AF5BA2}" srcOrd="0" destOrd="5" presId="urn:microsoft.com/office/officeart/2008/layout/VerticalCurvedList"/>
    <dgm:cxn modelId="{C195736A-7430-3F47-AFA8-9ED253E515FB}" srcId="{7D5C9092-5A48-F542-B023-8ECE477D86A1}" destId="{CC06A9E9-3C6E-B543-98E1-6CD6F120D00D}" srcOrd="2" destOrd="0" parTransId="{A9672480-2F1F-1D43-8761-0A1C5C6D15C8}" sibTransId="{C2A31E4F-87CD-D742-9C41-E1D6FAA7669E}"/>
    <dgm:cxn modelId="{ED05A138-5769-A245-871A-320F7A28DFAE}" srcId="{971EBE3E-A5B8-8E43-9CE8-A26420D9FAEC}" destId="{A40EF307-7B26-2540-A592-BABDA75B3D4C}" srcOrd="0" destOrd="0" parTransId="{6E3944B2-AC12-EE46-BB72-7E12DD4EB0F3}" sibTransId="{379170CE-5951-1C4E-A454-94FA1936F596}"/>
    <dgm:cxn modelId="{5647C4A1-5C2C-0A44-A849-3B8205F94BD1}" type="presOf" srcId="{971EBE3E-A5B8-8E43-9CE8-A26420D9FAEC}" destId="{633AE42B-06A6-7043-B52C-F5AD54198EBC}" srcOrd="0" destOrd="0" presId="urn:microsoft.com/office/officeart/2008/layout/VerticalCurvedList"/>
    <dgm:cxn modelId="{DB3ED052-DD41-F848-BCF2-5C6C19B12972}" type="presOf" srcId="{21970638-CCEB-764E-9340-72040291779D}" destId="{E0AF85E3-F2C8-0A49-9EA4-137D40AF5BA2}" srcOrd="0" destOrd="2" presId="urn:microsoft.com/office/officeart/2008/layout/VerticalCurvedList"/>
    <dgm:cxn modelId="{5FA4FB3B-15D3-264C-815B-347970EC0377}" srcId="{A4F12CF2-4685-5F49-9A0D-01E2F8AD2612}" destId="{C7D92E00-F96E-FD4F-BE9E-09A12D664C24}" srcOrd="3" destOrd="0" parTransId="{27BD6CE2-1B62-4845-8014-CA1B4D47B55D}" sibTransId="{BA6075FD-922B-7146-9555-19229D838AAE}"/>
    <dgm:cxn modelId="{0E63A8ED-8E40-7043-B9A8-F405B9B4627F}" srcId="{971EBE3E-A5B8-8E43-9CE8-A26420D9FAEC}" destId="{A4F12CF2-4685-5F49-9A0D-01E2F8AD2612}" srcOrd="1" destOrd="0" parTransId="{BC30B09B-32FE-EF4E-84CF-45B9AE810B99}" sibTransId="{692C59A6-233A-4141-81DA-8DC90EC7FBE1}"/>
    <dgm:cxn modelId="{1398E818-CE1F-994B-9D46-39EC477DA405}" type="presOf" srcId="{A40EF307-7B26-2540-A592-BABDA75B3D4C}" destId="{C447A9FA-E667-0641-A012-8AAB2A080AED}" srcOrd="0" destOrd="0" presId="urn:microsoft.com/office/officeart/2008/layout/VerticalCurvedList"/>
    <dgm:cxn modelId="{8A9D4B55-1B87-C645-A086-D26D527193AA}" srcId="{7D5C9092-5A48-F542-B023-8ECE477D86A1}" destId="{9854682E-27A9-3747-8304-1EB81CFC217A}" srcOrd="1" destOrd="0" parTransId="{12D059CC-5635-2F40-BDCF-5DF61BEB8A93}" sibTransId="{2850B1C2-274D-E04C-A35B-0DCFCEF52EFA}"/>
    <dgm:cxn modelId="{C2DB8B9D-BDFB-CF47-986C-43075BF13F20}" type="presOf" srcId="{A4F12CF2-4685-5F49-9A0D-01E2F8AD2612}" destId="{E0AF85E3-F2C8-0A49-9EA4-137D40AF5BA2}" srcOrd="0" destOrd="0" presId="urn:microsoft.com/office/officeart/2008/layout/VerticalCurvedList"/>
    <dgm:cxn modelId="{08986B4E-5640-7845-A43E-83CBB57A1CC2}" type="presOf" srcId="{BB683F1E-9D2A-F74A-80A7-F20A99AD0E79}" destId="{E0AF85E3-F2C8-0A49-9EA4-137D40AF5BA2}" srcOrd="0" destOrd="4" presId="urn:microsoft.com/office/officeart/2008/layout/VerticalCurvedList"/>
    <dgm:cxn modelId="{40250662-4F03-7A4A-9160-31B21820E5A8}" type="presOf" srcId="{648B8131-B5EB-DD44-BF8D-F43B78715BD1}" destId="{2CCE8590-B7B1-344F-B712-D8B16A10EB39}" srcOrd="0" destOrd="0" presId="urn:microsoft.com/office/officeart/2008/layout/VerticalCurvedList"/>
    <dgm:cxn modelId="{DE3E8E21-8300-C645-99BB-DC3B8D1C673A}" srcId="{A40EF307-7B26-2540-A592-BABDA75B3D4C}" destId="{AF166D19-5DA6-3A43-9E02-9B0EEA40C912}" srcOrd="0" destOrd="0" parTransId="{339EF741-0ABC-614F-AE7E-EF70A7B19475}" sibTransId="{648B8131-B5EB-DD44-BF8D-F43B78715BD1}"/>
    <dgm:cxn modelId="{C2347715-9502-7649-B502-38AA862CCDAD}" type="presOf" srcId="{C7D92E00-F96E-FD4F-BE9E-09A12D664C24}" destId="{E0AF85E3-F2C8-0A49-9EA4-137D40AF5BA2}" srcOrd="0" destOrd="7" presId="urn:microsoft.com/office/officeart/2008/layout/VerticalCurvedList"/>
    <dgm:cxn modelId="{B89A93C2-C331-AA4E-83C7-E07E2B6D57C6}" type="presOf" srcId="{AF166D19-5DA6-3A43-9E02-9B0EEA40C912}" destId="{C447A9FA-E667-0641-A012-8AAB2A080AED}" srcOrd="0" destOrd="1" presId="urn:microsoft.com/office/officeart/2008/layout/VerticalCurvedList"/>
    <dgm:cxn modelId="{5A364DDA-B334-9C41-806D-66BD91B5BCFD}" type="presOf" srcId="{CC06A9E9-3C6E-B543-98E1-6CD6F120D00D}" destId="{E0AF85E3-F2C8-0A49-9EA4-137D40AF5BA2}" srcOrd="0" destOrd="6" presId="urn:microsoft.com/office/officeart/2008/layout/VerticalCurvedList"/>
    <dgm:cxn modelId="{32985B32-8769-3040-9835-B971F85E136D}" srcId="{A4F12CF2-4685-5F49-9A0D-01E2F8AD2612}" destId="{7D5C9092-5A48-F542-B023-8ECE477D86A1}" srcOrd="2" destOrd="0" parTransId="{4903DFEE-B351-6C47-B326-0D7BFF64200A}" sibTransId="{CA8EAE6E-7165-BE46-AD45-315B0EED24A8}"/>
    <dgm:cxn modelId="{E16814A7-F1F6-8E42-9E57-4E3FCB170190}" srcId="{A4F12CF2-4685-5F49-9A0D-01E2F8AD2612}" destId="{7DFFC4EE-92FB-A343-8A2F-43AD84ACF966}" srcOrd="0" destOrd="0" parTransId="{2A3B1022-F9DF-DD44-BC99-88581A38620D}" sibTransId="{60AD17CF-D9C6-7B49-8F8E-38A419B856D8}"/>
    <dgm:cxn modelId="{A9EAEDC3-3EBA-F24B-B652-B517DB32528E}" srcId="{7D5C9092-5A48-F542-B023-8ECE477D86A1}" destId="{BB683F1E-9D2A-F74A-80A7-F20A99AD0E79}" srcOrd="0" destOrd="0" parTransId="{F6C2FCAE-B1C7-8D4E-AE61-7D2C66CA7D26}" sibTransId="{E9677698-21CD-D849-9FE9-9F52FEE61240}"/>
    <dgm:cxn modelId="{DED55C1B-6E39-E941-91CC-438C8AD69A3B}" srcId="{A4F12CF2-4685-5F49-9A0D-01E2F8AD2612}" destId="{21970638-CCEB-764E-9340-72040291779D}" srcOrd="1" destOrd="0" parTransId="{4651E163-FF37-6445-A4B6-6973BC096650}" sibTransId="{86C470AA-6BA7-EB41-ACB9-13E19FF945E1}"/>
    <dgm:cxn modelId="{267A2F50-DA4A-1E42-A408-2577F7E1D51E}" type="presOf" srcId="{7DFFC4EE-92FB-A343-8A2F-43AD84ACF966}" destId="{E0AF85E3-F2C8-0A49-9EA4-137D40AF5BA2}" srcOrd="0" destOrd="1" presId="urn:microsoft.com/office/officeart/2008/layout/VerticalCurvedList"/>
    <dgm:cxn modelId="{7A194496-0691-8D4B-98CD-83E11E4FD9E7}" type="presOf" srcId="{7D5C9092-5A48-F542-B023-8ECE477D86A1}" destId="{E0AF85E3-F2C8-0A49-9EA4-137D40AF5BA2}" srcOrd="0" destOrd="3" presId="urn:microsoft.com/office/officeart/2008/layout/VerticalCurvedList"/>
    <dgm:cxn modelId="{BE18FACD-E122-A347-B2CA-F0F430A80701}" type="presParOf" srcId="{633AE42B-06A6-7043-B52C-F5AD54198EBC}" destId="{69B596A3-087B-8F49-89DC-B363E1F21280}" srcOrd="0" destOrd="0" presId="urn:microsoft.com/office/officeart/2008/layout/VerticalCurvedList"/>
    <dgm:cxn modelId="{DDF40904-B536-8F4B-84B4-2BB8064B438B}" type="presParOf" srcId="{69B596A3-087B-8F49-89DC-B363E1F21280}" destId="{FE01AF07-DC98-5A4F-B0F8-B0C13860F6A3}" srcOrd="0" destOrd="0" presId="urn:microsoft.com/office/officeart/2008/layout/VerticalCurvedList"/>
    <dgm:cxn modelId="{BF5E3C4C-1689-1049-93AE-7167135FC967}" type="presParOf" srcId="{FE01AF07-DC98-5A4F-B0F8-B0C13860F6A3}" destId="{AC1E9444-8B08-744F-8D98-AF812D5CBD0C}" srcOrd="0" destOrd="0" presId="urn:microsoft.com/office/officeart/2008/layout/VerticalCurvedList"/>
    <dgm:cxn modelId="{70AC5934-5BB5-0F48-A87A-7013DA365767}" type="presParOf" srcId="{FE01AF07-DC98-5A4F-B0F8-B0C13860F6A3}" destId="{2CCE8590-B7B1-344F-B712-D8B16A10EB39}" srcOrd="1" destOrd="0" presId="urn:microsoft.com/office/officeart/2008/layout/VerticalCurvedList"/>
    <dgm:cxn modelId="{CE9F018A-DB71-D743-808B-D19A246FF2B3}" type="presParOf" srcId="{FE01AF07-DC98-5A4F-B0F8-B0C13860F6A3}" destId="{B46F4BDF-2BCD-CF47-BA81-B51D765ECDF7}" srcOrd="2" destOrd="0" presId="urn:microsoft.com/office/officeart/2008/layout/VerticalCurvedList"/>
    <dgm:cxn modelId="{10BEE8B4-8018-CC4A-87DB-10615688D6C4}" type="presParOf" srcId="{FE01AF07-DC98-5A4F-B0F8-B0C13860F6A3}" destId="{31AF3F21-E6F2-054D-9167-3CC40292AD03}" srcOrd="3" destOrd="0" presId="urn:microsoft.com/office/officeart/2008/layout/VerticalCurvedList"/>
    <dgm:cxn modelId="{F0E6208F-24A5-5A4D-B0B6-80AEE24D01FD}" type="presParOf" srcId="{69B596A3-087B-8F49-89DC-B363E1F21280}" destId="{C447A9FA-E667-0641-A012-8AAB2A080AED}" srcOrd="1" destOrd="0" presId="urn:microsoft.com/office/officeart/2008/layout/VerticalCurvedList"/>
    <dgm:cxn modelId="{4BB15CE7-AC88-4648-963E-8E1522639A4C}" type="presParOf" srcId="{69B596A3-087B-8F49-89DC-B363E1F21280}" destId="{E55F9260-7C0F-F241-B031-14A8FD35DE6B}" srcOrd="2" destOrd="0" presId="urn:microsoft.com/office/officeart/2008/layout/VerticalCurvedList"/>
    <dgm:cxn modelId="{FFCE6337-F64B-C142-A0B8-E186CD802DD3}" type="presParOf" srcId="{E55F9260-7C0F-F241-B031-14A8FD35DE6B}" destId="{7B6E5375-003F-1448-B876-6C7B1674E774}" srcOrd="0" destOrd="0" presId="urn:microsoft.com/office/officeart/2008/layout/VerticalCurvedList"/>
    <dgm:cxn modelId="{237EA4D4-7F0E-7B44-9514-84BDA1353DF7}" type="presParOf" srcId="{69B596A3-087B-8F49-89DC-B363E1F21280}" destId="{E0AF85E3-F2C8-0A49-9EA4-137D40AF5BA2}" srcOrd="3" destOrd="0" presId="urn:microsoft.com/office/officeart/2008/layout/VerticalCurvedList"/>
    <dgm:cxn modelId="{3CDD9E14-FC6B-B442-96C0-8758840F0F22}" type="presParOf" srcId="{69B596A3-087B-8F49-89DC-B363E1F21280}" destId="{ECAA14A6-8B23-6445-B2F6-095F6A717920}" srcOrd="4" destOrd="0" presId="urn:microsoft.com/office/officeart/2008/layout/VerticalCurvedList"/>
    <dgm:cxn modelId="{AA444FB9-72C5-7144-8BCA-C1431B5B67B9}" type="presParOf" srcId="{ECAA14A6-8B23-6445-B2F6-095F6A717920}" destId="{7ED4E59F-BD46-CE46-98B2-E2E7BD04872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8590-B7B1-344F-B712-D8B16A10EB39}">
      <dsp:nvSpPr>
        <dsp:cNvPr id="0" name=""/>
        <dsp:cNvSpPr/>
      </dsp:nvSpPr>
      <dsp:spPr>
        <a:xfrm>
          <a:off x="-6143780" y="-947354"/>
          <a:ext cx="7371186" cy="7371186"/>
        </a:xfrm>
        <a:prstGeom prst="blockArc">
          <a:avLst>
            <a:gd name="adj1" fmla="val 18900000"/>
            <a:gd name="adj2" fmla="val 2700000"/>
            <a:gd name="adj3" fmla="val 29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B57045-BD61-454D-9BEA-0A1B1962F3D4}">
      <dsp:nvSpPr>
        <dsp:cNvPr id="0" name=""/>
        <dsp:cNvSpPr/>
      </dsp:nvSpPr>
      <dsp:spPr>
        <a:xfrm>
          <a:off x="1006713" y="589730"/>
          <a:ext cx="7193998" cy="19497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a:lnSpc>
              <a:spcPct val="90000"/>
            </a:lnSpc>
            <a:spcBef>
              <a:spcPct val="0"/>
            </a:spcBef>
            <a:spcAft>
              <a:spcPct val="35000"/>
            </a:spcAft>
          </a:pPr>
          <a:r>
            <a:rPr lang="en-US" sz="1600" b="1" kern="1200" dirty="0" smtClean="0">
              <a:solidFill>
                <a:srgbClr val="0D0D0D"/>
              </a:solidFill>
            </a:rPr>
            <a:t>IOM Recommendations</a:t>
          </a:r>
          <a:endParaRPr lang="en-US" sz="1600" b="1" kern="1200" dirty="0">
            <a:solidFill>
              <a:srgbClr val="0D0D0D"/>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1 - Medicare support at current aggregate - pay for performance - incentivize innovation</a:t>
          </a:r>
          <a:endParaRPr lang="en-US" sz="1600" kern="1200" dirty="0">
            <a:solidFill>
              <a:srgbClr val="0D0D0D"/>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2 - GME Policy Council (HHS)</a:t>
          </a:r>
          <a:endParaRPr lang="en-US" sz="1600" kern="1200" dirty="0">
            <a:solidFill>
              <a:srgbClr val="0D0D0D"/>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3 - Single GME fund bifurcated: Operational  and Transformation Fund</a:t>
          </a:r>
          <a:endParaRPr lang="en-US" sz="1600" kern="1200" dirty="0">
            <a:solidFill>
              <a:srgbClr val="0D0D0D"/>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4 - National PRA with Pay for Performance methodology</a:t>
          </a:r>
          <a:endParaRPr lang="en-US" sz="1600" kern="1200" dirty="0">
            <a:solidFill>
              <a:srgbClr val="0D0D0D"/>
            </a:solidFill>
          </a:endParaRPr>
        </a:p>
      </dsp:txBody>
      <dsp:txXfrm>
        <a:off x="1006713" y="589730"/>
        <a:ext cx="7193998" cy="1949798"/>
      </dsp:txXfrm>
    </dsp:sp>
    <dsp:sp modelId="{2B32AEB6-7D08-0540-86AD-02F6D8B8C8FF}">
      <dsp:nvSpPr>
        <dsp:cNvPr id="0" name=""/>
        <dsp:cNvSpPr/>
      </dsp:nvSpPr>
      <dsp:spPr>
        <a:xfrm>
          <a:off x="28888" y="586804"/>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32EA58-9F06-8643-8521-722650C91BDF}">
      <dsp:nvSpPr>
        <dsp:cNvPr id="0" name=""/>
        <dsp:cNvSpPr/>
      </dsp:nvSpPr>
      <dsp:spPr>
        <a:xfrm>
          <a:off x="1006713" y="2921546"/>
          <a:ext cx="7193998" cy="198060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rtl="0">
            <a:lnSpc>
              <a:spcPct val="90000"/>
            </a:lnSpc>
            <a:spcBef>
              <a:spcPct val="0"/>
            </a:spcBef>
            <a:spcAft>
              <a:spcPct val="35000"/>
            </a:spcAft>
          </a:pPr>
          <a:r>
            <a:rPr lang="en-US" sz="1600" b="1" kern="1200" dirty="0" smtClean="0">
              <a:solidFill>
                <a:srgbClr val="0D0D0D"/>
              </a:solidFill>
              <a:effectLst/>
              <a:latin typeface="+mn-lt"/>
              <a:ea typeface="+mn-ea"/>
              <a:cs typeface="+mn-cs"/>
            </a:rPr>
            <a:t>Effects</a:t>
          </a:r>
          <a:r>
            <a:rPr lang="en-US" sz="1600" b="1" kern="1200" baseline="0" dirty="0" smtClean="0">
              <a:solidFill>
                <a:srgbClr val="0D0D0D"/>
              </a:solidFill>
              <a:effectLst/>
              <a:latin typeface="+mn-lt"/>
              <a:ea typeface="+mn-ea"/>
              <a:cs typeface="+mn-cs"/>
            </a:rPr>
            <a:t> (Real or Potential)</a:t>
          </a:r>
        </a:p>
        <a:p>
          <a:pPr marL="114300" lvl="1" indent="-114300" algn="l" defTabSz="622300" rtl="0">
            <a:lnSpc>
              <a:spcPct val="90000"/>
            </a:lnSpc>
            <a:spcBef>
              <a:spcPct val="0"/>
            </a:spcBef>
            <a:spcAft>
              <a:spcPct val="15000"/>
            </a:spcAft>
            <a:buChar char="••"/>
          </a:pPr>
          <a:r>
            <a:rPr lang="en-US" sz="1400" kern="1200" baseline="0" dirty="0" smtClean="0">
              <a:solidFill>
                <a:srgbClr val="0D0D0D"/>
              </a:solidFill>
            </a:rPr>
            <a:t>Identification of “Priority” specialties and geographic consideration</a:t>
          </a:r>
        </a:p>
        <a:p>
          <a:pPr marL="114300" lvl="1" indent="-114300" algn="l" defTabSz="622300" rtl="0">
            <a:lnSpc>
              <a:spcPct val="90000"/>
            </a:lnSpc>
            <a:spcBef>
              <a:spcPct val="0"/>
            </a:spcBef>
            <a:spcAft>
              <a:spcPct val="15000"/>
            </a:spcAft>
            <a:buChar char="••"/>
          </a:pPr>
          <a:r>
            <a:rPr lang="en-US" sz="1400" kern="1200" baseline="0" dirty="0" smtClean="0">
              <a:solidFill>
                <a:srgbClr val="0D0D0D"/>
              </a:solidFill>
            </a:rPr>
            <a:t>Increased infrastructure required</a:t>
          </a:r>
        </a:p>
        <a:p>
          <a:pPr marL="114300" lvl="1" indent="-114300" algn="l" defTabSz="622300" rtl="0">
            <a:lnSpc>
              <a:spcPct val="90000"/>
            </a:lnSpc>
            <a:spcBef>
              <a:spcPct val="0"/>
            </a:spcBef>
            <a:spcAft>
              <a:spcPct val="15000"/>
            </a:spcAft>
            <a:buChar char="••"/>
          </a:pPr>
          <a:r>
            <a:rPr lang="en-US" sz="1400" kern="1200" baseline="0" dirty="0" smtClean="0">
              <a:solidFill>
                <a:srgbClr val="0D0D0D"/>
              </a:solidFill>
            </a:rPr>
            <a:t>Benchmarking and reporting metrics</a:t>
          </a:r>
        </a:p>
        <a:p>
          <a:pPr marL="114300" lvl="1" indent="-114300" algn="l" defTabSz="622300" rtl="0">
            <a:lnSpc>
              <a:spcPct val="90000"/>
            </a:lnSpc>
            <a:spcBef>
              <a:spcPct val="0"/>
            </a:spcBef>
            <a:spcAft>
              <a:spcPct val="15000"/>
            </a:spcAft>
            <a:buChar char="••"/>
          </a:pPr>
          <a:r>
            <a:rPr lang="en-US" sz="1400" kern="1200" baseline="0" dirty="0" smtClean="0">
              <a:solidFill>
                <a:srgbClr val="0D0D0D"/>
              </a:solidFill>
            </a:rPr>
            <a:t>Increased accountability for outcomes could reduce funding due to “missed” metrics</a:t>
          </a:r>
        </a:p>
        <a:p>
          <a:pPr marL="114300" lvl="1" indent="-114300" algn="l" defTabSz="622300" rtl="0">
            <a:lnSpc>
              <a:spcPct val="90000"/>
            </a:lnSpc>
            <a:spcBef>
              <a:spcPct val="0"/>
            </a:spcBef>
            <a:spcAft>
              <a:spcPct val="15000"/>
            </a:spcAft>
            <a:buChar char="••"/>
          </a:pPr>
          <a:r>
            <a:rPr lang="en-US" sz="1400" kern="1200" baseline="0" dirty="0" smtClean="0">
              <a:solidFill>
                <a:srgbClr val="0D0D0D"/>
              </a:solidFill>
            </a:rPr>
            <a:t>“National PRA” could level the payment across the nation</a:t>
          </a:r>
          <a:endParaRPr lang="en-US" sz="1400" kern="1200" dirty="0" smtClean="0">
            <a:solidFill>
              <a:srgbClr val="0D0D0D"/>
            </a:solidFill>
          </a:endParaRPr>
        </a:p>
        <a:p>
          <a:pPr marL="114300" lvl="1" indent="-114300" algn="l" defTabSz="622300" rtl="0">
            <a:lnSpc>
              <a:spcPct val="90000"/>
            </a:lnSpc>
            <a:spcBef>
              <a:spcPct val="0"/>
            </a:spcBef>
            <a:spcAft>
              <a:spcPct val="15000"/>
            </a:spcAft>
            <a:buChar char="••"/>
          </a:pPr>
          <a:r>
            <a:rPr lang="en-US" sz="1400" kern="1200" baseline="0" dirty="0" smtClean="0">
              <a:solidFill>
                <a:srgbClr val="0D0D0D"/>
              </a:solidFill>
            </a:rPr>
            <a:t>Institutions could potentially realize additional revenue</a:t>
          </a:r>
          <a:endParaRPr lang="en-US" sz="1400" kern="1200" dirty="0" smtClean="0">
            <a:solidFill>
              <a:srgbClr val="0D0D0D"/>
            </a:solidFill>
          </a:endParaRPr>
        </a:p>
      </dsp:txBody>
      <dsp:txXfrm>
        <a:off x="1006713" y="2921546"/>
        <a:ext cx="7193998" cy="1980604"/>
      </dsp:txXfrm>
    </dsp:sp>
    <dsp:sp modelId="{F93162A0-C2D4-854D-8D2D-8E5A839B21BF}">
      <dsp:nvSpPr>
        <dsp:cNvPr id="0" name=""/>
        <dsp:cNvSpPr/>
      </dsp:nvSpPr>
      <dsp:spPr>
        <a:xfrm>
          <a:off x="28888" y="2934023"/>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8590-B7B1-344F-B712-D8B16A10EB39}">
      <dsp:nvSpPr>
        <dsp:cNvPr id="0" name=""/>
        <dsp:cNvSpPr/>
      </dsp:nvSpPr>
      <dsp:spPr>
        <a:xfrm>
          <a:off x="-6143780" y="-947354"/>
          <a:ext cx="7371186" cy="7371186"/>
        </a:xfrm>
        <a:prstGeom prst="blockArc">
          <a:avLst>
            <a:gd name="adj1" fmla="val 18900000"/>
            <a:gd name="adj2" fmla="val 2700000"/>
            <a:gd name="adj3" fmla="val 29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A1236C-914D-6642-A9F7-BA9127144188}">
      <dsp:nvSpPr>
        <dsp:cNvPr id="0" name=""/>
        <dsp:cNvSpPr/>
      </dsp:nvSpPr>
      <dsp:spPr>
        <a:xfrm>
          <a:off x="1006713" y="589730"/>
          <a:ext cx="7193998" cy="19497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solidFill>
            </a:rPr>
            <a:t>IOM Recommendations</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3 - Single GME fund bifurcated: Operational  and Transformation Fund</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4 - National PRA with Pay for Performance methodology</a:t>
          </a:r>
          <a:endParaRPr lang="en-US" sz="1600" kern="1200" dirty="0">
            <a:solidFill>
              <a:srgbClr val="0D0D0D"/>
            </a:solidFill>
          </a:endParaRPr>
        </a:p>
      </dsp:txBody>
      <dsp:txXfrm>
        <a:off x="1006713" y="589730"/>
        <a:ext cx="7193998" cy="1949798"/>
      </dsp:txXfrm>
    </dsp:sp>
    <dsp:sp modelId="{0F708630-7D61-E145-B0D5-B05C72B90F02}">
      <dsp:nvSpPr>
        <dsp:cNvPr id="0" name=""/>
        <dsp:cNvSpPr/>
      </dsp:nvSpPr>
      <dsp:spPr>
        <a:xfrm>
          <a:off x="28888" y="586804"/>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B5ACEC-D1EA-7745-B377-733BBB139024}">
      <dsp:nvSpPr>
        <dsp:cNvPr id="0" name=""/>
        <dsp:cNvSpPr/>
      </dsp:nvSpPr>
      <dsp:spPr>
        <a:xfrm>
          <a:off x="1006713" y="2940500"/>
          <a:ext cx="7193998" cy="19426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rtl="0">
            <a:lnSpc>
              <a:spcPct val="90000"/>
            </a:lnSpc>
            <a:spcBef>
              <a:spcPct val="0"/>
            </a:spcBef>
            <a:spcAft>
              <a:spcPct val="35000"/>
            </a:spcAft>
          </a:pPr>
          <a:r>
            <a:rPr lang="en-US" sz="1600" b="1" kern="1200" dirty="0" smtClean="0">
              <a:solidFill>
                <a:schemeClr val="tx2"/>
              </a:solidFill>
              <a:effectLst/>
              <a:latin typeface="+mn-lt"/>
              <a:ea typeface="+mn-ea"/>
              <a:cs typeface="+mn-cs"/>
            </a:rPr>
            <a:t>Effects</a:t>
          </a:r>
          <a:r>
            <a:rPr lang="en-US" sz="1600" b="1" kern="1200" baseline="0" dirty="0" smtClean="0">
              <a:solidFill>
                <a:schemeClr val="tx2"/>
              </a:solidFill>
              <a:effectLst/>
              <a:latin typeface="+mn-lt"/>
              <a:ea typeface="+mn-ea"/>
              <a:cs typeface="+mn-cs"/>
            </a:rPr>
            <a:t> (Real or Potential)</a:t>
          </a:r>
          <a:endParaRPr lang="en-US" sz="1600" kern="1200" dirty="0">
            <a:solidFill>
              <a:schemeClr val="tx2"/>
            </a:solidFill>
          </a:endParaRPr>
        </a:p>
        <a:p>
          <a:pPr marL="114300" lvl="1" indent="-114300" algn="l" defTabSz="622300" rtl="0">
            <a:lnSpc>
              <a:spcPct val="90000"/>
            </a:lnSpc>
            <a:spcBef>
              <a:spcPct val="0"/>
            </a:spcBef>
            <a:spcAft>
              <a:spcPct val="15000"/>
            </a:spcAft>
            <a:buChar char="••"/>
          </a:pPr>
          <a:r>
            <a:rPr lang="en-US" sz="1400" kern="1200" baseline="0" dirty="0" smtClean="0">
              <a:solidFill>
                <a:schemeClr val="tx2"/>
              </a:solidFill>
            </a:rPr>
            <a:t>Funding methodologies reward performance and reflect workforce needs</a:t>
          </a:r>
        </a:p>
        <a:p>
          <a:pPr marL="114300" lvl="1" indent="-114300" algn="l" defTabSz="622300" rtl="0">
            <a:lnSpc>
              <a:spcPct val="90000"/>
            </a:lnSpc>
            <a:spcBef>
              <a:spcPct val="0"/>
            </a:spcBef>
            <a:spcAft>
              <a:spcPct val="15000"/>
            </a:spcAft>
            <a:buChar char="••"/>
          </a:pPr>
          <a:r>
            <a:rPr lang="en-US" sz="1400" kern="1200" baseline="0" dirty="0" smtClean="0">
              <a:solidFill>
                <a:schemeClr val="tx2"/>
              </a:solidFill>
            </a:rPr>
            <a:t>Change how Medicare determines training slots eligibility for funding</a:t>
          </a:r>
        </a:p>
        <a:p>
          <a:pPr marL="114300" lvl="1" indent="-114300" algn="l" defTabSz="622300" rtl="0">
            <a:lnSpc>
              <a:spcPct val="90000"/>
            </a:lnSpc>
            <a:spcBef>
              <a:spcPct val="0"/>
            </a:spcBef>
            <a:spcAft>
              <a:spcPct val="15000"/>
            </a:spcAft>
            <a:buChar char="••"/>
          </a:pPr>
          <a:r>
            <a:rPr lang="en-US" sz="1400" kern="1200" baseline="0" dirty="0" smtClean="0">
              <a:solidFill>
                <a:schemeClr val="tx2"/>
              </a:solidFill>
            </a:rPr>
            <a:t>Potential benefit of additional funding</a:t>
          </a:r>
        </a:p>
        <a:p>
          <a:pPr marL="114300" lvl="1" indent="-114300" algn="l" defTabSz="622300" rtl="0">
            <a:lnSpc>
              <a:spcPct val="90000"/>
            </a:lnSpc>
            <a:spcBef>
              <a:spcPct val="0"/>
            </a:spcBef>
            <a:spcAft>
              <a:spcPct val="15000"/>
            </a:spcAft>
            <a:buChar char="••"/>
          </a:pPr>
          <a:r>
            <a:rPr lang="en-US" sz="1400" kern="1200" baseline="0" dirty="0" smtClean="0">
              <a:solidFill>
                <a:schemeClr val="tx2"/>
              </a:solidFill>
            </a:rPr>
            <a:t>Delinking Medicare inpatient volume:</a:t>
          </a:r>
        </a:p>
        <a:p>
          <a:pPr marL="228600" lvl="2" indent="-114300" algn="l" defTabSz="622300" rtl="0">
            <a:lnSpc>
              <a:spcPct val="90000"/>
            </a:lnSpc>
            <a:spcBef>
              <a:spcPct val="0"/>
            </a:spcBef>
            <a:spcAft>
              <a:spcPct val="15000"/>
            </a:spcAft>
            <a:buChar char="••"/>
          </a:pPr>
          <a:r>
            <a:rPr lang="en-US" sz="1400" kern="1200" baseline="0" dirty="0" smtClean="0">
              <a:solidFill>
                <a:schemeClr val="tx2"/>
              </a:solidFill>
            </a:rPr>
            <a:t>may affect how hospitals must submit cost reports</a:t>
          </a:r>
        </a:p>
        <a:p>
          <a:pPr marL="228600" lvl="2" indent="-114300" algn="l" defTabSz="622300" rtl="0">
            <a:lnSpc>
              <a:spcPct val="90000"/>
            </a:lnSpc>
            <a:spcBef>
              <a:spcPct val="0"/>
            </a:spcBef>
            <a:spcAft>
              <a:spcPct val="15000"/>
            </a:spcAft>
            <a:buChar char="••"/>
          </a:pPr>
          <a:r>
            <a:rPr lang="en-US" sz="1400" kern="1200" baseline="0" dirty="0" smtClean="0">
              <a:solidFill>
                <a:schemeClr val="tx2"/>
              </a:solidFill>
            </a:rPr>
            <a:t>allows for the development of other training sites that act as the primary resource</a:t>
          </a:r>
          <a:endParaRPr lang="en-US" sz="1400" kern="1200" dirty="0" smtClean="0">
            <a:solidFill>
              <a:schemeClr val="tx2"/>
            </a:solidFill>
          </a:endParaRPr>
        </a:p>
      </dsp:txBody>
      <dsp:txXfrm>
        <a:off x="1006713" y="2940500"/>
        <a:ext cx="7193998" cy="1942696"/>
      </dsp:txXfrm>
    </dsp:sp>
    <dsp:sp modelId="{FC5A61F2-DDCC-1F42-8EF1-F0C318EB850E}">
      <dsp:nvSpPr>
        <dsp:cNvPr id="0" name=""/>
        <dsp:cNvSpPr/>
      </dsp:nvSpPr>
      <dsp:spPr>
        <a:xfrm>
          <a:off x="28888" y="2934023"/>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8590-B7B1-344F-B712-D8B16A10EB39}">
      <dsp:nvSpPr>
        <dsp:cNvPr id="0" name=""/>
        <dsp:cNvSpPr/>
      </dsp:nvSpPr>
      <dsp:spPr>
        <a:xfrm>
          <a:off x="-6143780" y="-947354"/>
          <a:ext cx="7371186" cy="7371186"/>
        </a:xfrm>
        <a:prstGeom prst="blockArc">
          <a:avLst>
            <a:gd name="adj1" fmla="val 18900000"/>
            <a:gd name="adj2" fmla="val 2700000"/>
            <a:gd name="adj3" fmla="val 29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26108B-6FFA-7048-81FA-AC9FC98A8013}">
      <dsp:nvSpPr>
        <dsp:cNvPr id="0" name=""/>
        <dsp:cNvSpPr/>
      </dsp:nvSpPr>
      <dsp:spPr>
        <a:xfrm>
          <a:off x="1006713" y="586875"/>
          <a:ext cx="7193998" cy="19555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a:lnSpc>
              <a:spcPct val="90000"/>
            </a:lnSpc>
            <a:spcBef>
              <a:spcPct val="0"/>
            </a:spcBef>
            <a:spcAft>
              <a:spcPct val="35000"/>
            </a:spcAft>
          </a:pPr>
          <a:r>
            <a:rPr lang="en-US" sz="1600" b="1" kern="1200" dirty="0" smtClean="0">
              <a:solidFill>
                <a:srgbClr val="0D0D0D"/>
              </a:solidFill>
            </a:rPr>
            <a:t>IOM Recommendation</a:t>
          </a:r>
          <a:endParaRPr lang="en-US" sz="1600" b="1" kern="1200" dirty="0">
            <a:solidFill>
              <a:srgbClr val="0D0D0D"/>
            </a:solidFill>
          </a:endParaRPr>
        </a:p>
        <a:p>
          <a:pPr marL="171450" lvl="1" indent="-171450" algn="l" defTabSz="711200">
            <a:lnSpc>
              <a:spcPct val="90000"/>
            </a:lnSpc>
            <a:spcBef>
              <a:spcPct val="0"/>
            </a:spcBef>
            <a:spcAft>
              <a:spcPct val="15000"/>
            </a:spcAft>
            <a:buChar char="••"/>
          </a:pPr>
          <a:r>
            <a:rPr lang="en-US" sz="1600" kern="1200" dirty="0" smtClean="0">
              <a:solidFill>
                <a:srgbClr val="0D0D0D"/>
              </a:solidFill>
            </a:rPr>
            <a:t>2 - GME Policy Council for policy issues and management of funding</a:t>
          </a:r>
          <a:endParaRPr lang="en-US" sz="1600" kern="1200" dirty="0">
            <a:solidFill>
              <a:srgbClr val="0D0D0D"/>
            </a:solidFill>
          </a:endParaRPr>
        </a:p>
      </dsp:txBody>
      <dsp:txXfrm>
        <a:off x="1006713" y="586875"/>
        <a:ext cx="7193998" cy="1955509"/>
      </dsp:txXfrm>
    </dsp:sp>
    <dsp:sp modelId="{2B32AEB6-7D08-0540-86AD-02F6D8B8C8FF}">
      <dsp:nvSpPr>
        <dsp:cNvPr id="0" name=""/>
        <dsp:cNvSpPr/>
      </dsp:nvSpPr>
      <dsp:spPr>
        <a:xfrm>
          <a:off x="28888" y="586804"/>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E473F0-A8E9-094E-BD11-8BD62BF0788D}">
      <dsp:nvSpPr>
        <dsp:cNvPr id="0" name=""/>
        <dsp:cNvSpPr/>
      </dsp:nvSpPr>
      <dsp:spPr>
        <a:xfrm>
          <a:off x="1006713" y="2949496"/>
          <a:ext cx="7193998" cy="192470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rtl="0">
            <a:lnSpc>
              <a:spcPct val="90000"/>
            </a:lnSpc>
            <a:spcBef>
              <a:spcPct val="0"/>
            </a:spcBef>
            <a:spcAft>
              <a:spcPct val="35000"/>
            </a:spcAft>
          </a:pPr>
          <a:r>
            <a:rPr lang="en-US" sz="1600" b="1" kern="1200" dirty="0" smtClean="0">
              <a:solidFill>
                <a:srgbClr val="0D0D0D"/>
              </a:solidFill>
              <a:effectLst/>
              <a:latin typeface="+mn-lt"/>
              <a:ea typeface="+mn-ea"/>
              <a:cs typeface="+mn-cs"/>
            </a:rPr>
            <a:t>Effects</a:t>
          </a:r>
          <a:r>
            <a:rPr lang="en-US" sz="1600" b="1" kern="1200" baseline="0" dirty="0" smtClean="0">
              <a:solidFill>
                <a:srgbClr val="0D0D0D"/>
              </a:solidFill>
              <a:effectLst/>
              <a:latin typeface="+mn-lt"/>
              <a:ea typeface="+mn-ea"/>
              <a:cs typeface="+mn-cs"/>
            </a:rPr>
            <a:t> (Real or Potential)</a:t>
          </a:r>
        </a:p>
        <a:p>
          <a:pPr marL="114300" lvl="1" indent="-114300" algn="l" defTabSz="533400">
            <a:lnSpc>
              <a:spcPct val="90000"/>
            </a:lnSpc>
            <a:spcBef>
              <a:spcPct val="0"/>
            </a:spcBef>
            <a:spcAft>
              <a:spcPct val="15000"/>
            </a:spcAft>
            <a:buChar char="••"/>
          </a:pPr>
          <a:r>
            <a:rPr lang="en-US" sz="1200" b="0" kern="1200" dirty="0" smtClean="0">
              <a:solidFill>
                <a:srgbClr val="0D0D0D"/>
              </a:solidFill>
            </a:rPr>
            <a:t>With </a:t>
          </a:r>
          <a:r>
            <a:rPr lang="en-US" sz="1200" b="0" kern="1200" baseline="0" dirty="0" smtClean="0">
              <a:solidFill>
                <a:srgbClr val="0D0D0D"/>
              </a:solidFill>
            </a:rPr>
            <a:t>little informative data on M/M financing and outcomes, we have no idea what to expect:</a:t>
          </a:r>
        </a:p>
        <a:p>
          <a:pPr marL="228600" lvl="2" indent="-114300" algn="l" defTabSz="533400">
            <a:lnSpc>
              <a:spcPct val="90000"/>
            </a:lnSpc>
            <a:spcBef>
              <a:spcPct val="0"/>
            </a:spcBef>
            <a:spcAft>
              <a:spcPct val="15000"/>
            </a:spcAft>
            <a:buChar char="••"/>
          </a:pPr>
          <a:r>
            <a:rPr lang="en-US" sz="1200" b="0" kern="1200" baseline="0" dirty="0" smtClean="0">
              <a:solidFill>
                <a:srgbClr val="0D0D0D"/>
              </a:solidFill>
            </a:rPr>
            <a:t>Financial impact of training</a:t>
          </a:r>
        </a:p>
        <a:p>
          <a:pPr marL="228600" lvl="2" indent="-114300" algn="l" defTabSz="533400">
            <a:lnSpc>
              <a:spcPct val="90000"/>
            </a:lnSpc>
            <a:spcBef>
              <a:spcPct val="0"/>
            </a:spcBef>
            <a:spcAft>
              <a:spcPct val="15000"/>
            </a:spcAft>
            <a:buChar char="••"/>
          </a:pPr>
          <a:r>
            <a:rPr lang="en-US" sz="1200" b="0" kern="1200" baseline="0" dirty="0" smtClean="0">
              <a:solidFill>
                <a:srgbClr val="0D0D0D"/>
              </a:solidFill>
            </a:rPr>
            <a:t>How public funds are used for educational purposes and public reporting</a:t>
          </a:r>
        </a:p>
        <a:p>
          <a:pPr marL="228600" lvl="2" indent="-114300" algn="l" defTabSz="533400">
            <a:lnSpc>
              <a:spcPct val="90000"/>
            </a:lnSpc>
            <a:spcBef>
              <a:spcPct val="0"/>
            </a:spcBef>
            <a:spcAft>
              <a:spcPct val="15000"/>
            </a:spcAft>
            <a:buChar char="••"/>
          </a:pPr>
          <a:r>
            <a:rPr lang="en-US" sz="1200" b="0" kern="1200" baseline="0" dirty="0" smtClean="0">
              <a:solidFill>
                <a:srgbClr val="0D0D0D"/>
              </a:solidFill>
            </a:rPr>
            <a:t>Extent to which residents are trained in community-based settings</a:t>
          </a:r>
        </a:p>
        <a:p>
          <a:pPr marL="228600" lvl="2" indent="-114300" algn="l" defTabSz="533400">
            <a:lnSpc>
              <a:spcPct val="90000"/>
            </a:lnSpc>
            <a:spcBef>
              <a:spcPct val="0"/>
            </a:spcBef>
            <a:spcAft>
              <a:spcPct val="15000"/>
            </a:spcAft>
            <a:buChar char="••"/>
          </a:pPr>
          <a:r>
            <a:rPr lang="en-US" sz="1200" b="0" kern="1200" baseline="0" dirty="0" smtClean="0">
              <a:solidFill>
                <a:srgbClr val="0D0D0D"/>
              </a:solidFill>
            </a:rPr>
            <a:t>Specialty and demographic characteristics of funded trainees</a:t>
          </a:r>
        </a:p>
        <a:p>
          <a:pPr marL="228600" lvl="2" indent="-114300" algn="l" defTabSz="533400">
            <a:lnSpc>
              <a:spcPct val="90000"/>
            </a:lnSpc>
            <a:spcBef>
              <a:spcPct val="0"/>
            </a:spcBef>
            <a:spcAft>
              <a:spcPct val="15000"/>
            </a:spcAft>
            <a:buChar char="••"/>
          </a:pPr>
          <a:r>
            <a:rPr lang="en-US" sz="1200" b="0" kern="1200" baseline="0" dirty="0" smtClean="0">
              <a:solidFill>
                <a:srgbClr val="0D0D0D"/>
              </a:solidFill>
            </a:rPr>
            <a:t>Trainees location, care characteristics upon graduation), and quality of care</a:t>
          </a:r>
        </a:p>
        <a:p>
          <a:pPr marL="114300" lvl="1" indent="-114300" algn="l" defTabSz="533400">
            <a:lnSpc>
              <a:spcPct val="90000"/>
            </a:lnSpc>
            <a:spcBef>
              <a:spcPct val="0"/>
            </a:spcBef>
            <a:spcAft>
              <a:spcPct val="15000"/>
            </a:spcAft>
            <a:buChar char="••"/>
          </a:pPr>
          <a:r>
            <a:rPr lang="en-US" sz="1200" b="0" kern="1200" dirty="0" smtClean="0">
              <a:solidFill>
                <a:srgbClr val="0D0D0D"/>
              </a:solidFill>
            </a:rPr>
            <a:t>Sponsors</a:t>
          </a:r>
          <a:r>
            <a:rPr lang="en-US" sz="1200" b="0" kern="1200" baseline="0" dirty="0" smtClean="0">
              <a:solidFill>
                <a:srgbClr val="0D0D0D"/>
              </a:solidFill>
            </a:rPr>
            <a:t> will have to increase infrastructure for data collection, reporting, auditing. </a:t>
          </a:r>
          <a:endParaRPr lang="en-US" sz="1200" b="0" kern="1200" dirty="0" smtClean="0">
            <a:solidFill>
              <a:srgbClr val="0D0D0D"/>
            </a:solidFill>
          </a:endParaRPr>
        </a:p>
      </dsp:txBody>
      <dsp:txXfrm>
        <a:off x="1006713" y="2949496"/>
        <a:ext cx="7193998" cy="1924704"/>
      </dsp:txXfrm>
    </dsp:sp>
    <dsp:sp modelId="{4352E8F5-BAE4-1442-8D53-E0C095D3B3E7}">
      <dsp:nvSpPr>
        <dsp:cNvPr id="0" name=""/>
        <dsp:cNvSpPr/>
      </dsp:nvSpPr>
      <dsp:spPr>
        <a:xfrm>
          <a:off x="28888" y="2934023"/>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8590-B7B1-344F-B712-D8B16A10EB39}">
      <dsp:nvSpPr>
        <dsp:cNvPr id="0" name=""/>
        <dsp:cNvSpPr/>
      </dsp:nvSpPr>
      <dsp:spPr>
        <a:xfrm>
          <a:off x="-6143780" y="-947354"/>
          <a:ext cx="7371186" cy="7371186"/>
        </a:xfrm>
        <a:prstGeom prst="blockArc">
          <a:avLst>
            <a:gd name="adj1" fmla="val 18900000"/>
            <a:gd name="adj2" fmla="val 2700000"/>
            <a:gd name="adj3" fmla="val 29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32A5D3-43CC-A044-85E3-7F6776D7D3B4}">
      <dsp:nvSpPr>
        <dsp:cNvPr id="0" name=""/>
        <dsp:cNvSpPr/>
      </dsp:nvSpPr>
      <dsp:spPr>
        <a:xfrm>
          <a:off x="1006713" y="586875"/>
          <a:ext cx="7193998" cy="19555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a:lnSpc>
              <a:spcPct val="90000"/>
            </a:lnSpc>
            <a:spcBef>
              <a:spcPct val="0"/>
            </a:spcBef>
            <a:spcAft>
              <a:spcPct val="35000"/>
            </a:spcAft>
          </a:pPr>
          <a:r>
            <a:rPr lang="en-US" sz="1600" b="1" kern="1200" dirty="0" smtClean="0">
              <a:solidFill>
                <a:srgbClr val="0D0D0D"/>
              </a:solidFill>
            </a:rPr>
            <a:t>IOM Recommendations</a:t>
          </a:r>
          <a:endParaRPr lang="en-US" sz="1600" b="1" kern="1200" dirty="0">
            <a:solidFill>
              <a:srgbClr val="0D0D0D"/>
            </a:solidFill>
          </a:endParaRPr>
        </a:p>
        <a:p>
          <a:pPr marL="114300" lvl="1" indent="-114300" algn="l" defTabSz="622300">
            <a:lnSpc>
              <a:spcPct val="90000"/>
            </a:lnSpc>
            <a:spcBef>
              <a:spcPct val="0"/>
            </a:spcBef>
            <a:spcAft>
              <a:spcPct val="15000"/>
            </a:spcAft>
            <a:buChar char="••"/>
          </a:pPr>
          <a:r>
            <a:rPr lang="en-US" sz="1400" kern="1200" dirty="0" smtClean="0">
              <a:solidFill>
                <a:srgbClr val="0D0D0D"/>
              </a:solidFill>
            </a:rPr>
            <a:t>2 - GME Policy Council for policy issues and management of funding</a:t>
          </a:r>
          <a:endParaRPr lang="en-US" sz="1400" kern="1200" dirty="0">
            <a:solidFill>
              <a:srgbClr val="0D0D0D"/>
            </a:solidFill>
          </a:endParaRPr>
        </a:p>
      </dsp:txBody>
      <dsp:txXfrm>
        <a:off x="1006713" y="586875"/>
        <a:ext cx="7193998" cy="1955509"/>
      </dsp:txXfrm>
    </dsp:sp>
    <dsp:sp modelId="{2B32AEB6-7D08-0540-86AD-02F6D8B8C8FF}">
      <dsp:nvSpPr>
        <dsp:cNvPr id="0" name=""/>
        <dsp:cNvSpPr/>
      </dsp:nvSpPr>
      <dsp:spPr>
        <a:xfrm>
          <a:off x="28888" y="586804"/>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242684-ACB8-1347-B4BA-34E88373C62A}">
      <dsp:nvSpPr>
        <dsp:cNvPr id="0" name=""/>
        <dsp:cNvSpPr/>
      </dsp:nvSpPr>
      <dsp:spPr>
        <a:xfrm>
          <a:off x="1006713" y="2921546"/>
          <a:ext cx="7193998" cy="198060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rtl="0">
            <a:lnSpc>
              <a:spcPct val="90000"/>
            </a:lnSpc>
            <a:spcBef>
              <a:spcPct val="0"/>
            </a:spcBef>
            <a:spcAft>
              <a:spcPct val="35000"/>
            </a:spcAft>
          </a:pPr>
          <a:r>
            <a:rPr lang="en-US" sz="1600" b="1" kern="1200" dirty="0" smtClean="0">
              <a:solidFill>
                <a:srgbClr val="0D0D0D"/>
              </a:solidFill>
              <a:effectLst/>
              <a:latin typeface="+mn-lt"/>
              <a:ea typeface="+mn-ea"/>
              <a:cs typeface="+mn-cs"/>
            </a:rPr>
            <a:t>Effects</a:t>
          </a:r>
          <a:r>
            <a:rPr lang="en-US" sz="1600" b="1" kern="1200" baseline="0" dirty="0" smtClean="0">
              <a:solidFill>
                <a:srgbClr val="0D0D0D"/>
              </a:solidFill>
              <a:effectLst/>
              <a:latin typeface="+mn-lt"/>
              <a:ea typeface="+mn-ea"/>
              <a:cs typeface="+mn-cs"/>
            </a:rPr>
            <a:t> (Real or Potential)</a:t>
          </a:r>
        </a:p>
        <a:p>
          <a:pPr marL="57150" lvl="1" indent="-57150" algn="l" defTabSz="444500">
            <a:lnSpc>
              <a:spcPct val="90000"/>
            </a:lnSpc>
            <a:spcBef>
              <a:spcPct val="0"/>
            </a:spcBef>
            <a:spcAft>
              <a:spcPct val="15000"/>
            </a:spcAft>
            <a:buChar char="••"/>
          </a:pPr>
          <a:r>
            <a:rPr lang="en-US" sz="1000" b="0" kern="1200" baseline="0" dirty="0" smtClean="0">
              <a:solidFill>
                <a:srgbClr val="0D0D0D"/>
              </a:solidFill>
            </a:rPr>
            <a:t>Single entity to have authority and/or explicit responsibility for overseeing the public’s investment in GME</a:t>
          </a:r>
        </a:p>
        <a:p>
          <a:pPr marL="57150" lvl="1" indent="-57150" algn="l" defTabSz="444500">
            <a:lnSpc>
              <a:spcPct val="90000"/>
            </a:lnSpc>
            <a:spcBef>
              <a:spcPct val="0"/>
            </a:spcBef>
            <a:spcAft>
              <a:spcPct val="15000"/>
            </a:spcAft>
            <a:buChar char="••"/>
          </a:pPr>
          <a:r>
            <a:rPr lang="en-US" sz="1000" b="0" kern="1200" baseline="0" dirty="0" smtClean="0">
              <a:solidFill>
                <a:srgbClr val="0D0D0D"/>
              </a:solidFill>
            </a:rPr>
            <a:t>New Federal infrastructure for would:</a:t>
          </a:r>
        </a:p>
        <a:p>
          <a:pPr marL="114300" lvl="2" indent="-57150" algn="l" defTabSz="444500">
            <a:lnSpc>
              <a:spcPct val="90000"/>
            </a:lnSpc>
            <a:spcBef>
              <a:spcPct val="0"/>
            </a:spcBef>
            <a:spcAft>
              <a:spcPct val="15000"/>
            </a:spcAft>
            <a:buChar char="••"/>
          </a:pPr>
          <a:r>
            <a:rPr lang="en-US" sz="1000" b="0" kern="1200" baseline="0" dirty="0" smtClean="0">
              <a:solidFill>
                <a:srgbClr val="0D0D0D"/>
              </a:solidFill>
            </a:rPr>
            <a:t>Require resources, authority, and conflict of interest protection to develop objective guidance</a:t>
          </a:r>
        </a:p>
        <a:p>
          <a:pPr marL="114300" lvl="2" indent="-57150" algn="l" defTabSz="444500">
            <a:lnSpc>
              <a:spcPct val="90000"/>
            </a:lnSpc>
            <a:spcBef>
              <a:spcPct val="0"/>
            </a:spcBef>
            <a:spcAft>
              <a:spcPct val="15000"/>
            </a:spcAft>
            <a:buChar char="••"/>
          </a:pPr>
          <a:r>
            <a:rPr lang="en-US" sz="1000" b="0" kern="1200" baseline="0" dirty="0" smtClean="0">
              <a:solidFill>
                <a:srgbClr val="0D0D0D"/>
              </a:solidFill>
            </a:rPr>
            <a:t>Explicit authority to develop and implement</a:t>
          </a:r>
        </a:p>
        <a:p>
          <a:pPr marL="171450" lvl="3" indent="-57150" algn="l" defTabSz="444500">
            <a:lnSpc>
              <a:spcPct val="90000"/>
            </a:lnSpc>
            <a:spcBef>
              <a:spcPct val="0"/>
            </a:spcBef>
            <a:spcAft>
              <a:spcPct val="15000"/>
            </a:spcAft>
            <a:buChar char="••"/>
          </a:pPr>
          <a:r>
            <a:rPr lang="en-US" sz="1000" b="0" kern="1200" baseline="0" dirty="0" smtClean="0">
              <a:solidFill>
                <a:srgbClr val="0D0D0D"/>
              </a:solidFill>
            </a:rPr>
            <a:t>New payment methodologies including pay-for-performance measures</a:t>
          </a:r>
        </a:p>
        <a:p>
          <a:pPr marL="171450" lvl="3" indent="-57150" algn="l" defTabSz="444500">
            <a:lnSpc>
              <a:spcPct val="90000"/>
            </a:lnSpc>
            <a:spcBef>
              <a:spcPct val="0"/>
            </a:spcBef>
            <a:spcAft>
              <a:spcPct val="15000"/>
            </a:spcAft>
            <a:buChar char="••"/>
          </a:pPr>
          <a:r>
            <a:rPr lang="en-US" sz="1000" b="0" kern="1200" baseline="0" dirty="0" smtClean="0">
              <a:solidFill>
                <a:srgbClr val="0D0D0D"/>
              </a:solidFill>
            </a:rPr>
            <a:t>Establish transparent processes and public reporting</a:t>
          </a:r>
        </a:p>
        <a:p>
          <a:pPr marL="171450" lvl="3" indent="-57150" algn="l" defTabSz="444500">
            <a:lnSpc>
              <a:spcPct val="90000"/>
            </a:lnSpc>
            <a:spcBef>
              <a:spcPct val="0"/>
            </a:spcBef>
            <a:spcAft>
              <a:spcPct val="15000"/>
            </a:spcAft>
            <a:buChar char="••"/>
          </a:pPr>
          <a:r>
            <a:rPr lang="en-US" sz="1000" b="0" kern="1200" baseline="0" dirty="0" smtClean="0">
              <a:solidFill>
                <a:srgbClr val="0D0D0D"/>
              </a:solidFill>
            </a:rPr>
            <a:t>Work to develop collaborations between federal agencies and private accreditation and certification organizations</a:t>
          </a:r>
        </a:p>
        <a:p>
          <a:pPr marL="57150" lvl="1" indent="-57150" algn="l" defTabSz="444500">
            <a:lnSpc>
              <a:spcPct val="90000"/>
            </a:lnSpc>
            <a:spcBef>
              <a:spcPct val="0"/>
            </a:spcBef>
            <a:spcAft>
              <a:spcPct val="15000"/>
            </a:spcAft>
            <a:buChar char="••"/>
          </a:pPr>
          <a:r>
            <a:rPr lang="en-US" sz="1000" b="0" kern="1200" baseline="0" dirty="0" smtClean="0">
              <a:solidFill>
                <a:srgbClr val="0D0D0D"/>
              </a:solidFill>
            </a:rPr>
            <a:t>Would have to be funded from Medicare GME, so could potentially reduce available training funds</a:t>
          </a:r>
        </a:p>
      </dsp:txBody>
      <dsp:txXfrm>
        <a:off x="1006713" y="2921546"/>
        <a:ext cx="7193998" cy="1980604"/>
      </dsp:txXfrm>
    </dsp:sp>
    <dsp:sp modelId="{8CCD4F19-295B-8A41-91AB-6AA8A100E3CD}">
      <dsp:nvSpPr>
        <dsp:cNvPr id="0" name=""/>
        <dsp:cNvSpPr/>
      </dsp:nvSpPr>
      <dsp:spPr>
        <a:xfrm>
          <a:off x="28888" y="2934023"/>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8590-B7B1-344F-B712-D8B16A10EB39}">
      <dsp:nvSpPr>
        <dsp:cNvPr id="0" name=""/>
        <dsp:cNvSpPr/>
      </dsp:nvSpPr>
      <dsp:spPr>
        <a:xfrm>
          <a:off x="-6143780" y="-947354"/>
          <a:ext cx="7371186" cy="7371186"/>
        </a:xfrm>
        <a:prstGeom prst="blockArc">
          <a:avLst>
            <a:gd name="adj1" fmla="val 18900000"/>
            <a:gd name="adj2" fmla="val 2700000"/>
            <a:gd name="adj3" fmla="val 29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8151EA-7930-204F-AC3E-3FA1D883AAF9}">
      <dsp:nvSpPr>
        <dsp:cNvPr id="0" name=""/>
        <dsp:cNvSpPr/>
      </dsp:nvSpPr>
      <dsp:spPr>
        <a:xfrm>
          <a:off x="1006713" y="589730"/>
          <a:ext cx="7193998" cy="19497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lumMod val="95000"/>
                  <a:lumOff val="5000"/>
                </a:schemeClr>
              </a:solidFill>
            </a:rPr>
            <a:t>IOM Recommendations</a:t>
          </a:r>
          <a:endParaRPr lang="en-US" sz="1600" b="1" kern="1200" dirty="0">
            <a:solidFill>
              <a:schemeClr val="tx2">
                <a:lumMod val="95000"/>
                <a:lumOff val="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2">
                  <a:lumMod val="95000"/>
                  <a:lumOff val="5000"/>
                </a:schemeClr>
              </a:solidFill>
            </a:rPr>
            <a:t>1 - Medicare support at current aggregate - pay for performance - incentivize innovation</a:t>
          </a:r>
          <a:endParaRPr lang="en-US" sz="1400" kern="1200" dirty="0">
            <a:solidFill>
              <a:schemeClr val="tx2">
                <a:lumMod val="95000"/>
                <a:lumOff val="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2">
                  <a:lumMod val="95000"/>
                  <a:lumOff val="5000"/>
                </a:schemeClr>
              </a:solidFill>
            </a:rPr>
            <a:t>2 - GME Policy Council for policy issues and management of funding</a:t>
          </a:r>
          <a:endParaRPr lang="en-US" sz="1400" kern="1200" dirty="0">
            <a:solidFill>
              <a:schemeClr val="tx2">
                <a:lumMod val="95000"/>
                <a:lumOff val="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2">
                  <a:lumMod val="95000"/>
                  <a:lumOff val="5000"/>
                </a:schemeClr>
              </a:solidFill>
            </a:rPr>
            <a:t>3 - GME Fund w/ Operational  fund and Transformation Fund</a:t>
          </a:r>
          <a:endParaRPr lang="en-US" sz="1400" kern="1200" dirty="0">
            <a:solidFill>
              <a:schemeClr val="tx2">
                <a:lumMod val="95000"/>
                <a:lumOff val="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2">
                  <a:lumMod val="95000"/>
                  <a:lumOff val="5000"/>
                </a:schemeClr>
              </a:solidFill>
            </a:rPr>
            <a:t>4 - Eliminate IME, set a national PRA, distribute Operation funds to Sponsor, Performance-based payment using data from Transformation Fund </a:t>
          </a:r>
          <a:endParaRPr lang="en-US" sz="1400" kern="1200" dirty="0">
            <a:solidFill>
              <a:schemeClr val="tx2">
                <a:lumMod val="95000"/>
                <a:lumOff val="5000"/>
              </a:schemeClr>
            </a:solidFill>
          </a:endParaRPr>
        </a:p>
      </dsp:txBody>
      <dsp:txXfrm>
        <a:off x="1006713" y="589730"/>
        <a:ext cx="7193998" cy="1949798"/>
      </dsp:txXfrm>
    </dsp:sp>
    <dsp:sp modelId="{2B32AEB6-7D08-0540-86AD-02F6D8B8C8FF}">
      <dsp:nvSpPr>
        <dsp:cNvPr id="0" name=""/>
        <dsp:cNvSpPr/>
      </dsp:nvSpPr>
      <dsp:spPr>
        <a:xfrm>
          <a:off x="28888" y="586804"/>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572162-C38F-6942-BE3B-5A7EBCC7F97D}">
      <dsp:nvSpPr>
        <dsp:cNvPr id="0" name=""/>
        <dsp:cNvSpPr/>
      </dsp:nvSpPr>
      <dsp:spPr>
        <a:xfrm>
          <a:off x="1006713" y="2921546"/>
          <a:ext cx="7193998" cy="198060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rtl="0">
            <a:lnSpc>
              <a:spcPct val="90000"/>
            </a:lnSpc>
            <a:spcBef>
              <a:spcPct val="0"/>
            </a:spcBef>
            <a:spcAft>
              <a:spcPct val="35000"/>
            </a:spcAft>
          </a:pPr>
          <a:r>
            <a:rPr lang="en-US" sz="1600" b="1" kern="1200" dirty="0" smtClean="0">
              <a:solidFill>
                <a:srgbClr val="0D0D0D"/>
              </a:solidFill>
              <a:effectLst/>
              <a:latin typeface="+mn-lt"/>
              <a:ea typeface="+mn-ea"/>
              <a:cs typeface="+mn-cs"/>
            </a:rPr>
            <a:t>Effects</a:t>
          </a:r>
          <a:r>
            <a:rPr lang="en-US" sz="1600" b="1" kern="1200" baseline="0" dirty="0" smtClean="0">
              <a:solidFill>
                <a:srgbClr val="0D0D0D"/>
              </a:solidFill>
              <a:effectLst/>
              <a:latin typeface="+mn-lt"/>
              <a:ea typeface="+mn-ea"/>
              <a:cs typeface="+mn-cs"/>
            </a:rPr>
            <a:t> (Real or Potential)</a:t>
          </a:r>
        </a:p>
        <a:p>
          <a:pPr marL="114300" lvl="1" indent="-114300" algn="l" defTabSz="577850" rtl="0">
            <a:lnSpc>
              <a:spcPct val="90000"/>
            </a:lnSpc>
            <a:spcBef>
              <a:spcPct val="0"/>
            </a:spcBef>
            <a:spcAft>
              <a:spcPct val="15000"/>
            </a:spcAft>
            <a:buChar char="••"/>
          </a:pPr>
          <a:r>
            <a:rPr lang="en-US" sz="1300" kern="1200" baseline="0" dirty="0" smtClean="0">
              <a:solidFill>
                <a:srgbClr val="0D0D0D"/>
              </a:solidFill>
            </a:rPr>
            <a:t>Focus on primary care</a:t>
          </a:r>
        </a:p>
        <a:p>
          <a:pPr marL="114300" lvl="1" indent="-114300" algn="l" defTabSz="577850" rtl="0">
            <a:lnSpc>
              <a:spcPct val="90000"/>
            </a:lnSpc>
            <a:spcBef>
              <a:spcPct val="0"/>
            </a:spcBef>
            <a:spcAft>
              <a:spcPct val="15000"/>
            </a:spcAft>
            <a:buChar char="••"/>
          </a:pPr>
          <a:r>
            <a:rPr lang="en-US" sz="1300" kern="1200" baseline="0" dirty="0" smtClean="0">
              <a:solidFill>
                <a:srgbClr val="0D0D0D"/>
              </a:solidFill>
            </a:rPr>
            <a:t>Increased infrastructure requirements by Federal Government and Institution</a:t>
          </a:r>
        </a:p>
        <a:p>
          <a:pPr marL="114300" lvl="1" indent="-114300" algn="l" defTabSz="577850" rtl="0">
            <a:lnSpc>
              <a:spcPct val="90000"/>
            </a:lnSpc>
            <a:spcBef>
              <a:spcPct val="0"/>
            </a:spcBef>
            <a:spcAft>
              <a:spcPct val="15000"/>
            </a:spcAft>
            <a:buChar char="••"/>
          </a:pPr>
          <a:r>
            <a:rPr lang="en-US" sz="1300" kern="1200" baseline="0" dirty="0" smtClean="0">
              <a:solidFill>
                <a:srgbClr val="0D0D0D"/>
              </a:solidFill>
            </a:rPr>
            <a:t>Performance-based payments rely metrics not yet developed</a:t>
          </a:r>
        </a:p>
        <a:p>
          <a:pPr marL="114300" lvl="1" indent="-114300" algn="l" defTabSz="577850" rtl="0">
            <a:lnSpc>
              <a:spcPct val="90000"/>
            </a:lnSpc>
            <a:spcBef>
              <a:spcPct val="0"/>
            </a:spcBef>
            <a:spcAft>
              <a:spcPct val="15000"/>
            </a:spcAft>
            <a:buChar char="••"/>
          </a:pPr>
          <a:r>
            <a:rPr lang="en-US" sz="1300" kern="1200" baseline="0" dirty="0" smtClean="0">
              <a:solidFill>
                <a:srgbClr val="0D0D0D"/>
              </a:solidFill>
            </a:rPr>
            <a:t>Increased accountability for outcomes could result in reductions of funding due to “missed” metrics</a:t>
          </a:r>
        </a:p>
        <a:p>
          <a:pPr marL="114300" lvl="1" indent="-114300" algn="l" defTabSz="577850" rtl="0">
            <a:lnSpc>
              <a:spcPct val="90000"/>
            </a:lnSpc>
            <a:spcBef>
              <a:spcPct val="0"/>
            </a:spcBef>
            <a:spcAft>
              <a:spcPct val="15000"/>
            </a:spcAft>
            <a:buChar char="••"/>
          </a:pPr>
          <a:r>
            <a:rPr lang="en-US" sz="1300" kern="1200" baseline="0" dirty="0" smtClean="0">
              <a:solidFill>
                <a:srgbClr val="0D0D0D"/>
              </a:solidFill>
            </a:rPr>
            <a:t>National PRA</a:t>
          </a:r>
          <a:endParaRPr lang="en-US" sz="1300" kern="1200" dirty="0" smtClean="0">
            <a:solidFill>
              <a:srgbClr val="0D0D0D"/>
            </a:solidFill>
          </a:endParaRPr>
        </a:p>
        <a:p>
          <a:pPr marL="114300" lvl="1" indent="-114300" algn="l" defTabSz="577850" rtl="0">
            <a:lnSpc>
              <a:spcPct val="90000"/>
            </a:lnSpc>
            <a:spcBef>
              <a:spcPct val="0"/>
            </a:spcBef>
            <a:spcAft>
              <a:spcPct val="15000"/>
            </a:spcAft>
            <a:buChar char="••"/>
          </a:pPr>
          <a:r>
            <a:rPr lang="en-US" sz="1300" kern="1200" baseline="0" dirty="0" smtClean="0">
              <a:solidFill>
                <a:srgbClr val="0D0D0D"/>
              </a:solidFill>
            </a:rPr>
            <a:t>Sponsors could potentially realize additional revenue</a:t>
          </a:r>
          <a:endParaRPr lang="en-US" sz="1300" kern="1200" dirty="0" smtClean="0">
            <a:solidFill>
              <a:srgbClr val="0D0D0D"/>
            </a:solidFill>
          </a:endParaRPr>
        </a:p>
      </dsp:txBody>
      <dsp:txXfrm>
        <a:off x="1006713" y="2921546"/>
        <a:ext cx="7193998" cy="1980604"/>
      </dsp:txXfrm>
    </dsp:sp>
    <dsp:sp modelId="{E9EFF3A9-D2B6-D148-BA98-7AEB35A6E5FD}">
      <dsp:nvSpPr>
        <dsp:cNvPr id="0" name=""/>
        <dsp:cNvSpPr/>
      </dsp:nvSpPr>
      <dsp:spPr>
        <a:xfrm>
          <a:off x="28888" y="2934023"/>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8590-B7B1-344F-B712-D8B16A10EB39}">
      <dsp:nvSpPr>
        <dsp:cNvPr id="0" name=""/>
        <dsp:cNvSpPr/>
      </dsp:nvSpPr>
      <dsp:spPr>
        <a:xfrm>
          <a:off x="-6143780" y="-947354"/>
          <a:ext cx="7371186" cy="7371186"/>
        </a:xfrm>
        <a:prstGeom prst="blockArc">
          <a:avLst>
            <a:gd name="adj1" fmla="val 18900000"/>
            <a:gd name="adj2" fmla="val 2700000"/>
            <a:gd name="adj3" fmla="val 29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47A9FA-E667-0641-A012-8AAB2A080AED}">
      <dsp:nvSpPr>
        <dsp:cNvPr id="0" name=""/>
        <dsp:cNvSpPr/>
      </dsp:nvSpPr>
      <dsp:spPr>
        <a:xfrm>
          <a:off x="1006713" y="567913"/>
          <a:ext cx="7193998" cy="19934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a:lnSpc>
              <a:spcPct val="90000"/>
            </a:lnSpc>
            <a:spcBef>
              <a:spcPct val="0"/>
            </a:spcBef>
            <a:spcAft>
              <a:spcPct val="35000"/>
            </a:spcAft>
          </a:pPr>
          <a:r>
            <a:rPr lang="en-US" sz="1600" b="1" kern="1200" dirty="0" smtClean="0">
              <a:solidFill>
                <a:srgbClr val="0D0D0D"/>
              </a:solidFill>
            </a:rPr>
            <a:t>IOM Recommendations</a:t>
          </a:r>
          <a:endParaRPr lang="en-US" sz="1600" b="1" kern="1200" dirty="0">
            <a:solidFill>
              <a:srgbClr val="0D0D0D"/>
            </a:solidFill>
          </a:endParaRPr>
        </a:p>
        <a:p>
          <a:pPr marL="114300" lvl="1" indent="-114300" algn="l" defTabSz="622300">
            <a:lnSpc>
              <a:spcPct val="90000"/>
            </a:lnSpc>
            <a:spcBef>
              <a:spcPct val="0"/>
            </a:spcBef>
            <a:spcAft>
              <a:spcPct val="15000"/>
            </a:spcAft>
            <a:buChar char="••"/>
          </a:pPr>
          <a:r>
            <a:rPr lang="en-US" sz="1400" kern="1200" dirty="0" smtClean="0">
              <a:solidFill>
                <a:srgbClr val="0D0D0D"/>
              </a:solidFill>
            </a:rPr>
            <a:t>2 - GME Policy Council for policy issues and management of funding</a:t>
          </a:r>
          <a:endParaRPr lang="en-US" sz="1400" kern="1200" dirty="0">
            <a:solidFill>
              <a:srgbClr val="0D0D0D"/>
            </a:solidFill>
          </a:endParaRPr>
        </a:p>
      </dsp:txBody>
      <dsp:txXfrm>
        <a:off x="1006713" y="567913"/>
        <a:ext cx="7193998" cy="1993433"/>
      </dsp:txXfrm>
    </dsp:sp>
    <dsp:sp modelId="{7B6E5375-003F-1448-B876-6C7B1674E774}">
      <dsp:nvSpPr>
        <dsp:cNvPr id="0" name=""/>
        <dsp:cNvSpPr/>
      </dsp:nvSpPr>
      <dsp:spPr>
        <a:xfrm>
          <a:off x="28888" y="586804"/>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AF85E3-F2C8-0A49-9EA4-137D40AF5BA2}">
      <dsp:nvSpPr>
        <dsp:cNvPr id="0" name=""/>
        <dsp:cNvSpPr/>
      </dsp:nvSpPr>
      <dsp:spPr>
        <a:xfrm>
          <a:off x="1006713" y="2940500"/>
          <a:ext cx="7193998" cy="19426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1838" tIns="40640" rIns="40640" bIns="40640" numCol="1" spcCol="1270" anchor="t" anchorCtr="0">
          <a:noAutofit/>
        </a:bodyPr>
        <a:lstStyle/>
        <a:p>
          <a:pPr lvl="0" algn="l" defTabSz="711200" rtl="0">
            <a:lnSpc>
              <a:spcPct val="90000"/>
            </a:lnSpc>
            <a:spcBef>
              <a:spcPct val="0"/>
            </a:spcBef>
            <a:spcAft>
              <a:spcPct val="35000"/>
            </a:spcAft>
          </a:pPr>
          <a:r>
            <a:rPr lang="en-US" sz="1600" b="1" kern="1200" dirty="0" smtClean="0">
              <a:solidFill>
                <a:srgbClr val="0D0D0D"/>
              </a:solidFill>
              <a:effectLst/>
              <a:latin typeface="+mn-lt"/>
              <a:ea typeface="+mn-ea"/>
              <a:cs typeface="+mn-cs"/>
            </a:rPr>
            <a:t>Effects</a:t>
          </a:r>
          <a:r>
            <a:rPr lang="en-US" sz="1600" b="1" kern="1200" baseline="0" dirty="0" smtClean="0">
              <a:solidFill>
                <a:srgbClr val="0D0D0D"/>
              </a:solidFill>
              <a:effectLst/>
              <a:latin typeface="+mn-lt"/>
              <a:ea typeface="+mn-ea"/>
              <a:cs typeface="+mn-cs"/>
            </a:rPr>
            <a:t> (Real or Potential)</a:t>
          </a:r>
        </a:p>
        <a:p>
          <a:pPr marL="57150" lvl="1" indent="-57150" algn="l" defTabSz="444500" rtl="0">
            <a:lnSpc>
              <a:spcPct val="90000"/>
            </a:lnSpc>
            <a:spcBef>
              <a:spcPct val="0"/>
            </a:spcBef>
            <a:spcAft>
              <a:spcPct val="15000"/>
            </a:spcAft>
            <a:buChar char="••"/>
          </a:pPr>
          <a:r>
            <a:rPr lang="en-US" sz="1000" kern="1200" baseline="0" dirty="0" smtClean="0">
              <a:solidFill>
                <a:srgbClr val="0D0D0D"/>
              </a:solidFill>
            </a:rPr>
            <a:t>Dramatic change from how GME has been funded for 50+ years</a:t>
          </a:r>
          <a:endParaRPr lang="en-US" sz="1000" b="1" kern="1200" baseline="0" dirty="0" smtClean="0">
            <a:solidFill>
              <a:srgbClr val="0D0D0D"/>
            </a:solidFill>
            <a:effectLst/>
            <a:latin typeface="+mn-lt"/>
            <a:ea typeface="+mn-ea"/>
            <a:cs typeface="+mn-cs"/>
          </a:endParaRPr>
        </a:p>
        <a:p>
          <a:pPr marL="57150" lvl="1" indent="-57150" algn="l" defTabSz="444500" rtl="0">
            <a:lnSpc>
              <a:spcPct val="90000"/>
            </a:lnSpc>
            <a:spcBef>
              <a:spcPct val="0"/>
            </a:spcBef>
            <a:spcAft>
              <a:spcPct val="15000"/>
            </a:spcAft>
            <a:buChar char="••"/>
          </a:pPr>
          <a:r>
            <a:rPr lang="en-US" sz="1000" kern="1200" baseline="0" dirty="0" smtClean="0">
              <a:solidFill>
                <a:srgbClr val="0D0D0D"/>
              </a:solidFill>
            </a:rPr>
            <a:t>Reform is disruptive</a:t>
          </a:r>
        </a:p>
        <a:p>
          <a:pPr marL="57150" lvl="1" indent="-57150" algn="l" defTabSz="444500" rtl="0">
            <a:lnSpc>
              <a:spcPct val="90000"/>
            </a:lnSpc>
            <a:spcBef>
              <a:spcPct val="0"/>
            </a:spcBef>
            <a:spcAft>
              <a:spcPct val="15000"/>
            </a:spcAft>
            <a:buChar char="••"/>
          </a:pPr>
          <a:r>
            <a:rPr lang="en-US" sz="1000" kern="1200" baseline="0" dirty="0" smtClean="0">
              <a:solidFill>
                <a:srgbClr val="0D0D0D"/>
              </a:solidFill>
            </a:rPr>
            <a:t>Sudden changes in funding could:</a:t>
          </a:r>
        </a:p>
        <a:p>
          <a:pPr marL="114300" lvl="2" indent="-57150" algn="l" defTabSz="444500" rtl="0">
            <a:lnSpc>
              <a:spcPct val="90000"/>
            </a:lnSpc>
            <a:spcBef>
              <a:spcPct val="0"/>
            </a:spcBef>
            <a:spcAft>
              <a:spcPct val="15000"/>
            </a:spcAft>
            <a:buChar char="••"/>
          </a:pPr>
          <a:r>
            <a:rPr lang="en-US" sz="1000" kern="1200" baseline="0" dirty="0" smtClean="0">
              <a:solidFill>
                <a:srgbClr val="0D0D0D"/>
              </a:solidFill>
            </a:rPr>
            <a:t>Disrupt a hospital’s financial viability</a:t>
          </a:r>
        </a:p>
        <a:p>
          <a:pPr marL="114300" lvl="2" indent="-57150" algn="l" defTabSz="444500" rtl="0">
            <a:lnSpc>
              <a:spcPct val="90000"/>
            </a:lnSpc>
            <a:spcBef>
              <a:spcPct val="0"/>
            </a:spcBef>
            <a:spcAft>
              <a:spcPct val="15000"/>
            </a:spcAft>
            <a:buChar char="••"/>
          </a:pPr>
          <a:r>
            <a:rPr lang="en-US" sz="1000" kern="1200" baseline="0" dirty="0" smtClean="0">
              <a:solidFill>
                <a:srgbClr val="0D0D0D"/>
              </a:solidFill>
            </a:rPr>
            <a:t>Undermine the capacity to prepare for the new GME financing system</a:t>
          </a:r>
        </a:p>
        <a:p>
          <a:pPr marL="114300" lvl="2" indent="-57150" algn="l" defTabSz="444500" rtl="0">
            <a:lnSpc>
              <a:spcPct val="90000"/>
            </a:lnSpc>
            <a:spcBef>
              <a:spcPct val="0"/>
            </a:spcBef>
            <a:spcAft>
              <a:spcPct val="15000"/>
            </a:spcAft>
            <a:buChar char="••"/>
          </a:pPr>
          <a:r>
            <a:rPr lang="en-US" sz="1000" kern="1200" baseline="0" smtClean="0">
              <a:solidFill>
                <a:srgbClr val="0D0D0D"/>
              </a:solidFill>
            </a:rPr>
            <a:t>Negatively impact the Sponsor’s essential missions</a:t>
          </a:r>
          <a:endParaRPr lang="en-US" sz="1000" kern="1200" baseline="0" dirty="0" smtClean="0">
            <a:solidFill>
              <a:srgbClr val="0D0D0D"/>
            </a:solidFill>
          </a:endParaRPr>
        </a:p>
        <a:p>
          <a:pPr marL="57150" lvl="1" indent="-57150" algn="l" defTabSz="444500" rtl="0">
            <a:lnSpc>
              <a:spcPct val="90000"/>
            </a:lnSpc>
            <a:spcBef>
              <a:spcPct val="0"/>
            </a:spcBef>
            <a:spcAft>
              <a:spcPct val="15000"/>
            </a:spcAft>
            <a:buChar char="••"/>
          </a:pPr>
          <a:r>
            <a:rPr lang="en-US" sz="1000" kern="1200" baseline="0" dirty="0" smtClean="0">
              <a:solidFill>
                <a:srgbClr val="0D0D0D"/>
              </a:solidFill>
            </a:rPr>
            <a:t>Could affect long-term commitments to trainees w/ existing agreements and affiliated training sites</a:t>
          </a:r>
          <a:endParaRPr lang="en-US" sz="1000" kern="1200" dirty="0">
            <a:solidFill>
              <a:srgbClr val="0D0D0D"/>
            </a:solidFill>
          </a:endParaRPr>
        </a:p>
      </dsp:txBody>
      <dsp:txXfrm>
        <a:off x="1006713" y="2940500"/>
        <a:ext cx="7193998" cy="1942696"/>
      </dsp:txXfrm>
    </dsp:sp>
    <dsp:sp modelId="{7ED4E59F-BD46-CE46-98B2-E2E7BD048724}">
      <dsp:nvSpPr>
        <dsp:cNvPr id="0" name=""/>
        <dsp:cNvSpPr/>
      </dsp:nvSpPr>
      <dsp:spPr>
        <a:xfrm>
          <a:off x="28888" y="2934023"/>
          <a:ext cx="1955650" cy="195565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1B4C3F-3325-5647-8530-7AE49754EC04}" type="datetimeFigureOut">
              <a:rPr lang="en-US" smtClean="0"/>
              <a:t>10/23/14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8B28FD-A52E-944C-8058-83802DF5DC6A}" type="slidenum">
              <a:rPr lang="en-US" smtClean="0"/>
              <a:t>‹#›</a:t>
            </a:fld>
            <a:endParaRPr lang="en-US"/>
          </a:p>
        </p:txBody>
      </p:sp>
    </p:spTree>
    <p:extLst>
      <p:ext uri="{BB962C8B-B14F-4D97-AF65-F5344CB8AC3E}">
        <p14:creationId xmlns:p14="http://schemas.microsoft.com/office/powerpoint/2010/main" val="661748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10413-9EAA-1244-A5DD-4DA52DE763E9}" type="datetimeFigureOut">
              <a:rPr lang="en-US" smtClean="0"/>
              <a:t>10/23/14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B4D59-6EFE-324A-B550-0C8714FF1D8D}" type="slidenum">
              <a:rPr lang="en-US" smtClean="0"/>
              <a:t>‹#›</a:t>
            </a:fld>
            <a:endParaRPr lang="en-US"/>
          </a:p>
        </p:txBody>
      </p:sp>
    </p:spTree>
    <p:extLst>
      <p:ext uri="{BB962C8B-B14F-4D97-AF65-F5344CB8AC3E}">
        <p14:creationId xmlns:p14="http://schemas.microsoft.com/office/powerpoint/2010/main" val="3746055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a:t>
            </a:fld>
            <a:endParaRPr lang="en-US"/>
          </a:p>
        </p:txBody>
      </p:sp>
    </p:spTree>
    <p:extLst>
      <p:ext uri="{BB962C8B-B14F-4D97-AF65-F5344CB8AC3E}">
        <p14:creationId xmlns:p14="http://schemas.microsoft.com/office/powerpoint/2010/main" val="259428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10</a:t>
            </a:fld>
            <a:endParaRPr lang="en-US"/>
          </a:p>
        </p:txBody>
      </p:sp>
    </p:spTree>
    <p:extLst>
      <p:ext uri="{BB962C8B-B14F-4D97-AF65-F5344CB8AC3E}">
        <p14:creationId xmlns:p14="http://schemas.microsoft.com/office/powerpoint/2010/main" val="164130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11</a:t>
            </a:fld>
            <a:endParaRPr lang="en-US"/>
          </a:p>
        </p:txBody>
      </p:sp>
    </p:spTree>
    <p:extLst>
      <p:ext uri="{BB962C8B-B14F-4D97-AF65-F5344CB8AC3E}">
        <p14:creationId xmlns:p14="http://schemas.microsoft.com/office/powerpoint/2010/main" val="164130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12</a:t>
            </a:fld>
            <a:endParaRPr lang="en-US"/>
          </a:p>
        </p:txBody>
      </p:sp>
    </p:spTree>
    <p:extLst>
      <p:ext uri="{BB962C8B-B14F-4D97-AF65-F5344CB8AC3E}">
        <p14:creationId xmlns:p14="http://schemas.microsoft.com/office/powerpoint/2010/main" val="132418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13</a:t>
            </a:fld>
            <a:endParaRPr lang="en-US"/>
          </a:p>
        </p:txBody>
      </p:sp>
    </p:spTree>
    <p:extLst>
      <p:ext uri="{BB962C8B-B14F-4D97-AF65-F5344CB8AC3E}">
        <p14:creationId xmlns:p14="http://schemas.microsoft.com/office/powerpoint/2010/main" val="132418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3B4D59-6EFE-324A-B550-0C8714FF1D8D}" type="slidenum">
              <a:rPr lang="en-US" smtClean="0"/>
              <a:t>14</a:t>
            </a:fld>
            <a:endParaRPr lang="en-US"/>
          </a:p>
        </p:txBody>
      </p:sp>
    </p:spTree>
    <p:extLst>
      <p:ext uri="{BB962C8B-B14F-4D97-AF65-F5344CB8AC3E}">
        <p14:creationId xmlns:p14="http://schemas.microsoft.com/office/powerpoint/2010/main" val="132418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15</a:t>
            </a:fld>
            <a:endParaRPr lang="en-US"/>
          </a:p>
        </p:txBody>
      </p:sp>
    </p:spTree>
    <p:extLst>
      <p:ext uri="{BB962C8B-B14F-4D97-AF65-F5344CB8AC3E}">
        <p14:creationId xmlns:p14="http://schemas.microsoft.com/office/powerpoint/2010/main" val="376024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16</a:t>
            </a:fld>
            <a:endParaRPr lang="en-US"/>
          </a:p>
        </p:txBody>
      </p:sp>
    </p:spTree>
    <p:extLst>
      <p:ext uri="{BB962C8B-B14F-4D97-AF65-F5344CB8AC3E}">
        <p14:creationId xmlns:p14="http://schemas.microsoft.com/office/powerpoint/2010/main" val="217798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17</a:t>
            </a:fld>
            <a:endParaRPr lang="en-US"/>
          </a:p>
        </p:txBody>
      </p:sp>
    </p:spTree>
    <p:extLst>
      <p:ext uri="{BB962C8B-B14F-4D97-AF65-F5344CB8AC3E}">
        <p14:creationId xmlns:p14="http://schemas.microsoft.com/office/powerpoint/2010/main" val="366635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18</a:t>
            </a:fld>
            <a:endParaRPr lang="en-US"/>
          </a:p>
        </p:txBody>
      </p:sp>
    </p:spTree>
    <p:extLst>
      <p:ext uri="{BB962C8B-B14F-4D97-AF65-F5344CB8AC3E}">
        <p14:creationId xmlns:p14="http://schemas.microsoft.com/office/powerpoint/2010/main" val="208767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3400" b="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19</a:t>
            </a:fld>
            <a:endParaRPr lang="en-US"/>
          </a:p>
        </p:txBody>
      </p:sp>
    </p:spTree>
    <p:extLst>
      <p:ext uri="{BB962C8B-B14F-4D97-AF65-F5344CB8AC3E}">
        <p14:creationId xmlns:p14="http://schemas.microsoft.com/office/powerpoint/2010/main" val="42996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a:t>
            </a:fld>
            <a:endParaRPr lang="en-US"/>
          </a:p>
        </p:txBody>
      </p:sp>
    </p:spTree>
    <p:extLst>
      <p:ext uri="{BB962C8B-B14F-4D97-AF65-F5344CB8AC3E}">
        <p14:creationId xmlns:p14="http://schemas.microsoft.com/office/powerpoint/2010/main" val="3476252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US" b="0" dirty="0"/>
          </a:p>
        </p:txBody>
      </p:sp>
      <p:sp>
        <p:nvSpPr>
          <p:cNvPr id="4" name="Slide Number Placeholder 3"/>
          <p:cNvSpPr>
            <a:spLocks noGrp="1"/>
          </p:cNvSpPr>
          <p:nvPr>
            <p:ph type="sldNum" sz="quarter" idx="10"/>
          </p:nvPr>
        </p:nvSpPr>
        <p:spPr/>
        <p:txBody>
          <a:bodyPr/>
          <a:lstStyle/>
          <a:p>
            <a:fld id="{BE3B4D59-6EFE-324A-B550-0C8714FF1D8D}" type="slidenum">
              <a:rPr lang="en-US" smtClean="0"/>
              <a:t>20</a:t>
            </a:fld>
            <a:endParaRPr lang="en-US"/>
          </a:p>
        </p:txBody>
      </p:sp>
    </p:spTree>
    <p:extLst>
      <p:ext uri="{BB962C8B-B14F-4D97-AF65-F5344CB8AC3E}">
        <p14:creationId xmlns:p14="http://schemas.microsoft.com/office/powerpoint/2010/main" val="429966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21</a:t>
            </a:fld>
            <a:endParaRPr lang="en-US"/>
          </a:p>
        </p:txBody>
      </p:sp>
    </p:spTree>
    <p:extLst>
      <p:ext uri="{BB962C8B-B14F-4D97-AF65-F5344CB8AC3E}">
        <p14:creationId xmlns:p14="http://schemas.microsoft.com/office/powerpoint/2010/main" val="186790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320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22</a:t>
            </a:fld>
            <a:endParaRPr lang="en-US"/>
          </a:p>
        </p:txBody>
      </p:sp>
    </p:spTree>
    <p:extLst>
      <p:ext uri="{BB962C8B-B14F-4D97-AF65-F5344CB8AC3E}">
        <p14:creationId xmlns:p14="http://schemas.microsoft.com/office/powerpoint/2010/main" val="334299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23</a:t>
            </a:fld>
            <a:endParaRPr lang="en-US"/>
          </a:p>
        </p:txBody>
      </p:sp>
    </p:spTree>
    <p:extLst>
      <p:ext uri="{BB962C8B-B14F-4D97-AF65-F5344CB8AC3E}">
        <p14:creationId xmlns:p14="http://schemas.microsoft.com/office/powerpoint/2010/main" val="379792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3B4D59-6EFE-324A-B550-0C8714FF1D8D}" type="slidenum">
              <a:rPr lang="en-US" smtClean="0"/>
              <a:t>24</a:t>
            </a:fld>
            <a:endParaRPr lang="en-US"/>
          </a:p>
        </p:txBody>
      </p:sp>
    </p:spTree>
    <p:extLst>
      <p:ext uri="{BB962C8B-B14F-4D97-AF65-F5344CB8AC3E}">
        <p14:creationId xmlns:p14="http://schemas.microsoft.com/office/powerpoint/2010/main" val="132418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25</a:t>
            </a:fld>
            <a:endParaRPr lang="en-US"/>
          </a:p>
        </p:txBody>
      </p:sp>
    </p:spTree>
    <p:extLst>
      <p:ext uri="{BB962C8B-B14F-4D97-AF65-F5344CB8AC3E}">
        <p14:creationId xmlns:p14="http://schemas.microsoft.com/office/powerpoint/2010/main" val="847369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26</a:t>
            </a:fld>
            <a:endParaRPr lang="en-US"/>
          </a:p>
        </p:txBody>
      </p:sp>
    </p:spTree>
    <p:extLst>
      <p:ext uri="{BB962C8B-B14F-4D97-AF65-F5344CB8AC3E}">
        <p14:creationId xmlns:p14="http://schemas.microsoft.com/office/powerpoint/2010/main" val="847369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27</a:t>
            </a:fld>
            <a:endParaRPr lang="en-US"/>
          </a:p>
        </p:txBody>
      </p:sp>
    </p:spTree>
    <p:extLst>
      <p:ext uri="{BB962C8B-B14F-4D97-AF65-F5344CB8AC3E}">
        <p14:creationId xmlns:p14="http://schemas.microsoft.com/office/powerpoint/2010/main" val="847369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28</a:t>
            </a:fld>
            <a:endParaRPr lang="en-US"/>
          </a:p>
        </p:txBody>
      </p:sp>
    </p:spTree>
    <p:extLst>
      <p:ext uri="{BB962C8B-B14F-4D97-AF65-F5344CB8AC3E}">
        <p14:creationId xmlns:p14="http://schemas.microsoft.com/office/powerpoint/2010/main" val="847369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29</a:t>
            </a:fld>
            <a:endParaRPr lang="en-US"/>
          </a:p>
        </p:txBody>
      </p:sp>
    </p:spTree>
    <p:extLst>
      <p:ext uri="{BB962C8B-B14F-4D97-AF65-F5344CB8AC3E}">
        <p14:creationId xmlns:p14="http://schemas.microsoft.com/office/powerpoint/2010/main" val="8473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3</a:t>
            </a:fld>
            <a:endParaRPr lang="en-US"/>
          </a:p>
        </p:txBody>
      </p:sp>
    </p:spTree>
    <p:extLst>
      <p:ext uri="{BB962C8B-B14F-4D97-AF65-F5344CB8AC3E}">
        <p14:creationId xmlns:p14="http://schemas.microsoft.com/office/powerpoint/2010/main" val="322766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30</a:t>
            </a:fld>
            <a:endParaRPr lang="en-US"/>
          </a:p>
        </p:txBody>
      </p:sp>
    </p:spTree>
    <p:extLst>
      <p:ext uri="{BB962C8B-B14F-4D97-AF65-F5344CB8AC3E}">
        <p14:creationId xmlns:p14="http://schemas.microsoft.com/office/powerpoint/2010/main" val="847369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31</a:t>
            </a:fld>
            <a:endParaRPr lang="en-US"/>
          </a:p>
        </p:txBody>
      </p:sp>
    </p:spTree>
    <p:extLst>
      <p:ext uri="{BB962C8B-B14F-4D97-AF65-F5344CB8AC3E}">
        <p14:creationId xmlns:p14="http://schemas.microsoft.com/office/powerpoint/2010/main" val="298074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32</a:t>
            </a:fld>
            <a:endParaRPr lang="en-US"/>
          </a:p>
        </p:txBody>
      </p:sp>
    </p:spTree>
    <p:extLst>
      <p:ext uri="{BB962C8B-B14F-4D97-AF65-F5344CB8AC3E}">
        <p14:creationId xmlns:p14="http://schemas.microsoft.com/office/powerpoint/2010/main" val="3028660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33</a:t>
            </a:fld>
            <a:endParaRPr lang="en-US"/>
          </a:p>
        </p:txBody>
      </p:sp>
    </p:spTree>
    <p:extLst>
      <p:ext uri="{BB962C8B-B14F-4D97-AF65-F5344CB8AC3E}">
        <p14:creationId xmlns:p14="http://schemas.microsoft.com/office/powerpoint/2010/main" val="852161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34</a:t>
            </a:fld>
            <a:endParaRPr lang="en-US"/>
          </a:p>
        </p:txBody>
      </p:sp>
    </p:spTree>
    <p:extLst>
      <p:ext uri="{BB962C8B-B14F-4D97-AF65-F5344CB8AC3E}">
        <p14:creationId xmlns:p14="http://schemas.microsoft.com/office/powerpoint/2010/main" val="2420331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900" b="1">
                <a:solidFill>
                  <a:schemeClr val="tx1"/>
                </a:solidFill>
                <a:latin typeface="Comic Sans MS" charset="0"/>
                <a:ea typeface="ＭＳ Ｐゴシック" charset="0"/>
              </a:defRPr>
            </a:lvl1pPr>
            <a:lvl2pPr marL="728971" indent="-280374">
              <a:defRPr sz="1900" b="1">
                <a:solidFill>
                  <a:schemeClr val="tx1"/>
                </a:solidFill>
                <a:latin typeface="Comic Sans MS" charset="0"/>
                <a:ea typeface="ＭＳ Ｐゴシック" charset="0"/>
              </a:defRPr>
            </a:lvl2pPr>
            <a:lvl3pPr marL="1121493" indent="-224299">
              <a:defRPr sz="1900" b="1">
                <a:solidFill>
                  <a:schemeClr val="tx1"/>
                </a:solidFill>
                <a:latin typeface="Comic Sans MS" charset="0"/>
                <a:ea typeface="ＭＳ Ｐゴシック" charset="0"/>
              </a:defRPr>
            </a:lvl3pPr>
            <a:lvl4pPr marL="1570091" indent="-224299">
              <a:defRPr sz="1900" b="1">
                <a:solidFill>
                  <a:schemeClr val="tx1"/>
                </a:solidFill>
                <a:latin typeface="Comic Sans MS" charset="0"/>
                <a:ea typeface="ＭＳ Ｐゴシック" charset="0"/>
              </a:defRPr>
            </a:lvl4pPr>
            <a:lvl5pPr marL="2018687" indent="-224299">
              <a:defRPr sz="1900" b="1">
                <a:solidFill>
                  <a:schemeClr val="tx1"/>
                </a:solidFill>
                <a:latin typeface="Comic Sans MS" charset="0"/>
                <a:ea typeface="ＭＳ Ｐゴシック" charset="0"/>
              </a:defRPr>
            </a:lvl5pPr>
            <a:lvl6pPr marL="2467284" indent="-224299" algn="ctr" eaLnBrk="0" fontAlgn="base" hangingPunct="0">
              <a:spcBef>
                <a:spcPct val="0"/>
              </a:spcBef>
              <a:spcAft>
                <a:spcPct val="0"/>
              </a:spcAft>
              <a:defRPr sz="1900" b="1">
                <a:solidFill>
                  <a:schemeClr val="tx1"/>
                </a:solidFill>
                <a:latin typeface="Comic Sans MS" charset="0"/>
                <a:ea typeface="ＭＳ Ｐゴシック" charset="0"/>
              </a:defRPr>
            </a:lvl6pPr>
            <a:lvl7pPr marL="2915882" indent="-224299" algn="ctr" eaLnBrk="0" fontAlgn="base" hangingPunct="0">
              <a:spcBef>
                <a:spcPct val="0"/>
              </a:spcBef>
              <a:spcAft>
                <a:spcPct val="0"/>
              </a:spcAft>
              <a:defRPr sz="1900" b="1">
                <a:solidFill>
                  <a:schemeClr val="tx1"/>
                </a:solidFill>
                <a:latin typeface="Comic Sans MS" charset="0"/>
                <a:ea typeface="ＭＳ Ｐゴシック" charset="0"/>
              </a:defRPr>
            </a:lvl7pPr>
            <a:lvl8pPr marL="3364479" indent="-224299" algn="ctr" eaLnBrk="0" fontAlgn="base" hangingPunct="0">
              <a:spcBef>
                <a:spcPct val="0"/>
              </a:spcBef>
              <a:spcAft>
                <a:spcPct val="0"/>
              </a:spcAft>
              <a:defRPr sz="1900" b="1">
                <a:solidFill>
                  <a:schemeClr val="tx1"/>
                </a:solidFill>
                <a:latin typeface="Comic Sans MS" charset="0"/>
                <a:ea typeface="ＭＳ Ｐゴシック" charset="0"/>
              </a:defRPr>
            </a:lvl8pPr>
            <a:lvl9pPr marL="3813076" indent="-224299" algn="ctr" eaLnBrk="0" fontAlgn="base" hangingPunct="0">
              <a:spcBef>
                <a:spcPct val="0"/>
              </a:spcBef>
              <a:spcAft>
                <a:spcPct val="0"/>
              </a:spcAft>
              <a:defRPr sz="1900" b="1">
                <a:solidFill>
                  <a:schemeClr val="tx1"/>
                </a:solidFill>
                <a:latin typeface="Comic Sans MS" charset="0"/>
                <a:ea typeface="ＭＳ Ｐゴシック" charset="0"/>
              </a:defRPr>
            </a:lvl9pPr>
          </a:lstStyle>
          <a:p>
            <a:fld id="{1FDF6888-9096-0B45-BC92-371B5D9B5FC4}" type="slidenum">
              <a:rPr lang="en-US" sz="1200" b="0">
                <a:latin typeface="Arial" charset="0"/>
                <a:cs typeface="ＭＳ Ｐゴシック" charset="0"/>
              </a:rPr>
              <a:pPr/>
              <a:t>35</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900" b="1">
                <a:solidFill>
                  <a:schemeClr val="tx1"/>
                </a:solidFill>
                <a:latin typeface="Comic Sans MS" pitchFamily="66" charset="0"/>
              </a:defRPr>
            </a:lvl1pPr>
            <a:lvl2pPr marL="727749" indent="-279666">
              <a:defRPr sz="1900" b="1">
                <a:solidFill>
                  <a:schemeClr val="tx1"/>
                </a:solidFill>
                <a:latin typeface="Comic Sans MS" pitchFamily="66" charset="0"/>
              </a:defRPr>
            </a:lvl2pPr>
            <a:lvl3pPr marL="1120208" indent="-224042">
              <a:defRPr sz="1900" b="1">
                <a:solidFill>
                  <a:schemeClr val="tx1"/>
                </a:solidFill>
                <a:latin typeface="Comic Sans MS" pitchFamily="66" charset="0"/>
              </a:defRPr>
            </a:lvl3pPr>
            <a:lvl4pPr marL="1569836" indent="-224042">
              <a:defRPr sz="1900" b="1">
                <a:solidFill>
                  <a:schemeClr val="tx1"/>
                </a:solidFill>
                <a:latin typeface="Comic Sans MS" pitchFamily="66" charset="0"/>
              </a:defRPr>
            </a:lvl4pPr>
            <a:lvl5pPr marL="2017919" indent="-224042">
              <a:defRPr sz="1900" b="1">
                <a:solidFill>
                  <a:schemeClr val="tx1"/>
                </a:solidFill>
                <a:latin typeface="Comic Sans MS" pitchFamily="66" charset="0"/>
              </a:defRPr>
            </a:lvl5pPr>
            <a:lvl6pPr marL="2462911" indent="-224042" eaLnBrk="0" fontAlgn="base" hangingPunct="0">
              <a:spcBef>
                <a:spcPct val="0"/>
              </a:spcBef>
              <a:spcAft>
                <a:spcPct val="0"/>
              </a:spcAft>
              <a:defRPr sz="1900" b="1">
                <a:solidFill>
                  <a:schemeClr val="tx1"/>
                </a:solidFill>
                <a:latin typeface="Comic Sans MS" pitchFamily="66" charset="0"/>
              </a:defRPr>
            </a:lvl6pPr>
            <a:lvl7pPr marL="2907904" indent="-224042" eaLnBrk="0" fontAlgn="base" hangingPunct="0">
              <a:spcBef>
                <a:spcPct val="0"/>
              </a:spcBef>
              <a:spcAft>
                <a:spcPct val="0"/>
              </a:spcAft>
              <a:defRPr sz="1900" b="1">
                <a:solidFill>
                  <a:schemeClr val="tx1"/>
                </a:solidFill>
                <a:latin typeface="Comic Sans MS" pitchFamily="66" charset="0"/>
              </a:defRPr>
            </a:lvl7pPr>
            <a:lvl8pPr marL="3352897" indent="-224042" eaLnBrk="0" fontAlgn="base" hangingPunct="0">
              <a:spcBef>
                <a:spcPct val="0"/>
              </a:spcBef>
              <a:spcAft>
                <a:spcPct val="0"/>
              </a:spcAft>
              <a:defRPr sz="1900" b="1">
                <a:solidFill>
                  <a:schemeClr val="tx1"/>
                </a:solidFill>
                <a:latin typeface="Comic Sans MS" pitchFamily="66" charset="0"/>
              </a:defRPr>
            </a:lvl8pPr>
            <a:lvl9pPr marL="3797890" indent="-224042" eaLnBrk="0" fontAlgn="base" hangingPunct="0">
              <a:spcBef>
                <a:spcPct val="0"/>
              </a:spcBef>
              <a:spcAft>
                <a:spcPct val="0"/>
              </a:spcAft>
              <a:defRPr sz="1900" b="1">
                <a:solidFill>
                  <a:schemeClr val="tx1"/>
                </a:solidFill>
                <a:latin typeface="Comic Sans MS" pitchFamily="66" charset="0"/>
              </a:defRPr>
            </a:lvl9pPr>
          </a:lstStyle>
          <a:p>
            <a:fld id="{9129184A-7905-46FE-B64C-5A711B8ECC18}" type="slidenum">
              <a:rPr lang="en-US" altLang="en-US" sz="1200" b="0">
                <a:latin typeface="Arial" charset="0"/>
              </a:rPr>
              <a:pPr/>
              <a:t>36</a:t>
            </a:fld>
            <a:endParaRPr lang="en-US" altLang="en-US" sz="1200" b="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4</a:t>
            </a:fld>
            <a:endParaRPr lang="en-US"/>
          </a:p>
        </p:txBody>
      </p:sp>
    </p:spTree>
    <p:extLst>
      <p:ext uri="{BB962C8B-B14F-4D97-AF65-F5344CB8AC3E}">
        <p14:creationId xmlns:p14="http://schemas.microsoft.com/office/powerpoint/2010/main" val="138064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5</a:t>
            </a:fld>
            <a:endParaRPr lang="en-US"/>
          </a:p>
        </p:txBody>
      </p:sp>
    </p:spTree>
    <p:extLst>
      <p:ext uri="{BB962C8B-B14F-4D97-AF65-F5344CB8AC3E}">
        <p14:creationId xmlns:p14="http://schemas.microsoft.com/office/powerpoint/2010/main" val="138064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6</a:t>
            </a:fld>
            <a:endParaRPr lang="en-US"/>
          </a:p>
        </p:txBody>
      </p:sp>
    </p:spTree>
    <p:extLst>
      <p:ext uri="{BB962C8B-B14F-4D97-AF65-F5344CB8AC3E}">
        <p14:creationId xmlns:p14="http://schemas.microsoft.com/office/powerpoint/2010/main" val="138064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7</a:t>
            </a:fld>
            <a:endParaRPr lang="en-US"/>
          </a:p>
        </p:txBody>
      </p:sp>
    </p:spTree>
    <p:extLst>
      <p:ext uri="{BB962C8B-B14F-4D97-AF65-F5344CB8AC3E}">
        <p14:creationId xmlns:p14="http://schemas.microsoft.com/office/powerpoint/2010/main" val="138064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B4D59-6EFE-324A-B550-0C8714FF1D8D}" type="slidenum">
              <a:rPr lang="en-US" smtClean="0"/>
              <a:t>8</a:t>
            </a:fld>
            <a:endParaRPr lang="en-US"/>
          </a:p>
        </p:txBody>
      </p:sp>
    </p:spTree>
    <p:extLst>
      <p:ext uri="{BB962C8B-B14F-4D97-AF65-F5344CB8AC3E}">
        <p14:creationId xmlns:p14="http://schemas.microsoft.com/office/powerpoint/2010/main" val="167079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BE3B4D59-6EFE-324A-B550-0C8714FF1D8D}" type="slidenum">
              <a:rPr lang="en-US" smtClean="0"/>
              <a:t>9</a:t>
            </a:fld>
            <a:endParaRPr lang="en-US"/>
          </a:p>
        </p:txBody>
      </p:sp>
    </p:spTree>
    <p:extLst>
      <p:ext uri="{BB962C8B-B14F-4D97-AF65-F5344CB8AC3E}">
        <p14:creationId xmlns:p14="http://schemas.microsoft.com/office/powerpoint/2010/main" val="164130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EFF6FC1B-4D50-EF44-A71C-0ECE1036F6A9}" type="slidenum">
              <a:rPr lang="en-US" smtClean="0"/>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EFF6FC1B-4D50-EF44-A71C-0ECE1036F6A9}" type="slidenum">
              <a:rPr lang="en-US" smtClean="0"/>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
        <p:nvSpPr>
          <p:cNvPr id="5"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Tree>
    <p:extLst>
      <p:ext uri="{BB962C8B-B14F-4D97-AF65-F5344CB8AC3E}">
        <p14:creationId xmlns:p14="http://schemas.microsoft.com/office/powerpoint/2010/main" val="15373751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EFF6FC1B-4D50-EF44-A71C-0ECE1036F6A9}"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EFF6FC1B-4D50-EF44-A71C-0ECE1036F6A9}" type="slidenum">
              <a:rPr lang="en-US" smtClean="0"/>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- 2014</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3591" y="1746373"/>
            <a:ext cx="6138009" cy="2405841"/>
          </a:xfrm>
        </p:spPr>
        <p:txBody>
          <a:bodyPr>
            <a:normAutofit/>
          </a:bodyPr>
          <a:lstStyle/>
          <a:p>
            <a:pPr algn="l"/>
            <a:r>
              <a:rPr lang="en-US" sz="3000" b="1" dirty="0" smtClean="0"/>
              <a:t>The Institute of Medicine Report:</a:t>
            </a:r>
            <a:r>
              <a:rPr lang="en-US" sz="3000" dirty="0" smtClean="0"/>
              <a:t/>
            </a:r>
            <a:br>
              <a:rPr lang="en-US" sz="3000" dirty="0" smtClean="0"/>
            </a:br>
            <a:r>
              <a:rPr lang="en-US" sz="3000" dirty="0" smtClean="0"/>
              <a:t>Graduate Medical Education That </a:t>
            </a:r>
            <a:br>
              <a:rPr lang="en-US" sz="3000" dirty="0" smtClean="0"/>
            </a:br>
            <a:r>
              <a:rPr lang="en-US" sz="3000" dirty="0" smtClean="0"/>
              <a:t>Meets</a:t>
            </a:r>
            <a:r>
              <a:rPr lang="en-US" sz="3000" dirty="0"/>
              <a:t> </a:t>
            </a:r>
            <a:r>
              <a:rPr lang="en-US" sz="3000" dirty="0" smtClean="0"/>
              <a:t>the Nation’s Health Needs</a:t>
            </a:r>
            <a:r>
              <a:rPr lang="en-US" sz="2500" baseline="30000" dirty="0" smtClean="0"/>
              <a:t>1</a:t>
            </a:r>
            <a:endParaRPr lang="en-US" sz="2500" dirty="0"/>
          </a:p>
        </p:txBody>
      </p:sp>
      <p:sp>
        <p:nvSpPr>
          <p:cNvPr id="3" name="Subtitle 2"/>
          <p:cNvSpPr>
            <a:spLocks noGrp="1"/>
          </p:cNvSpPr>
          <p:nvPr>
            <p:ph type="subTitle" idx="1"/>
          </p:nvPr>
        </p:nvSpPr>
        <p:spPr/>
        <p:txBody>
          <a:bodyPr/>
          <a:lstStyle/>
          <a:p>
            <a:r>
              <a:rPr lang="en-US" sz="1800" b="1" dirty="0" smtClean="0"/>
              <a:t>Presented By:</a:t>
            </a:r>
          </a:p>
          <a:p>
            <a:r>
              <a:rPr lang="en-US" dirty="0"/>
              <a:t>	</a:t>
            </a:r>
            <a:r>
              <a:rPr lang="en-US" sz="2000" dirty="0" smtClean="0"/>
              <a:t>Donna L. Lamb, MBA, BSN</a:t>
            </a:r>
          </a:p>
          <a:p>
            <a:r>
              <a:rPr lang="en-US" sz="2000" dirty="0"/>
              <a:t>	</a:t>
            </a:r>
            <a:r>
              <a:rPr lang="en-US" sz="2000" dirty="0" smtClean="0"/>
              <a:t>Consultant</a:t>
            </a:r>
          </a:p>
          <a:p>
            <a:r>
              <a:rPr lang="en-US" sz="2000" dirty="0" smtClean="0"/>
              <a:t>	</a:t>
            </a:r>
            <a:r>
              <a:rPr lang="en-US" sz="1600" b="1" dirty="0" smtClean="0"/>
              <a:t>Partners in Medical Education</a:t>
            </a:r>
          </a:p>
          <a:p>
            <a:r>
              <a:rPr lang="en-US" sz="2000" dirty="0" smtClean="0"/>
              <a:t>	</a:t>
            </a:r>
            <a:r>
              <a:rPr lang="en-US" sz="1600" dirty="0" smtClean="0"/>
              <a:t>October 23, 2014</a:t>
            </a:r>
            <a:endParaRPr lang="en-US" sz="1600" dirty="0"/>
          </a:p>
        </p:txBody>
      </p:sp>
    </p:spTree>
    <p:extLst>
      <p:ext uri="{BB962C8B-B14F-4D97-AF65-F5344CB8AC3E}">
        <p14:creationId xmlns:p14="http://schemas.microsoft.com/office/powerpoint/2010/main" val="2017425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Report</a:t>
            </a:r>
            <a:r>
              <a:rPr lang="en-US" sz="1200" dirty="0" smtClean="0">
                <a:hlinkClick r:id="" action="ppaction://noaction"/>
              </a:rPr>
              <a:t>http://www.iom.edu/Reports/2014/Graduate-Medical-Education-That-Meets-the-Nations-Health-Needs.aspx</a:t>
            </a:r>
            <a:endParaRPr lang="en-US" sz="1200" dirty="0"/>
          </a:p>
        </p:txBody>
      </p:sp>
      <p:sp>
        <p:nvSpPr>
          <p:cNvPr id="3" name="Content Placeholder 2"/>
          <p:cNvSpPr>
            <a:spLocks noGrp="1"/>
          </p:cNvSpPr>
          <p:nvPr>
            <p:ph idx="1"/>
          </p:nvPr>
        </p:nvSpPr>
        <p:spPr>
          <a:xfrm>
            <a:off x="457200" y="1828222"/>
            <a:ext cx="8229600" cy="3886200"/>
          </a:xfrm>
        </p:spPr>
        <p:txBody>
          <a:bodyPr>
            <a:normAutofit/>
          </a:bodyPr>
          <a:lstStyle/>
          <a:p>
            <a:r>
              <a:rPr lang="en-US" dirty="0" smtClean="0"/>
              <a:t>Conceptual approach to the study: </a:t>
            </a:r>
            <a:r>
              <a:rPr lang="en-US" i="1" dirty="0" smtClean="0"/>
              <a:t>“A good </a:t>
            </a:r>
            <a:br>
              <a:rPr lang="en-US" i="1" dirty="0" smtClean="0"/>
            </a:br>
            <a:r>
              <a:rPr lang="en-US" i="1" dirty="0" smtClean="0"/>
              <a:t>system of GME…supports nation’s health </a:t>
            </a:r>
            <a:br>
              <a:rPr lang="en-US" i="1" dirty="0" smtClean="0"/>
            </a:br>
            <a:r>
              <a:rPr lang="en-US" i="1" dirty="0" smtClean="0"/>
              <a:t>and health care goals…which are well </a:t>
            </a:r>
            <a:br>
              <a:rPr lang="en-US" i="1" dirty="0" smtClean="0"/>
            </a:br>
            <a:r>
              <a:rPr lang="en-US" i="1" dirty="0" smtClean="0"/>
              <a:t>represented by the “Triple Aim</a:t>
            </a:r>
            <a:r>
              <a:rPr lang="en-US" i="1" baseline="30000" dirty="0" smtClean="0"/>
              <a:t>5</a:t>
            </a:r>
            <a:r>
              <a:rPr lang="en-US" i="1" dirty="0" smtClean="0"/>
              <a:t>.”</a:t>
            </a:r>
          </a:p>
          <a:p>
            <a:endParaRPr lang="en-US" sz="2200" dirty="0" smtClean="0"/>
          </a:p>
          <a:p>
            <a:r>
              <a:rPr lang="en-US" dirty="0" smtClean="0"/>
              <a:t>Triple Aim</a:t>
            </a:r>
          </a:p>
          <a:p>
            <a:pPr lvl="1"/>
            <a:r>
              <a:rPr lang="en-US" dirty="0" smtClean="0"/>
              <a:t>Improve patient experience</a:t>
            </a:r>
          </a:p>
          <a:p>
            <a:pPr lvl="1"/>
            <a:r>
              <a:rPr lang="en-US" dirty="0" smtClean="0"/>
              <a:t>Improve population health</a:t>
            </a:r>
          </a:p>
          <a:p>
            <a:pPr lvl="1"/>
            <a:r>
              <a:rPr lang="en-US" dirty="0" smtClean="0"/>
              <a:t>Reduce the per capita cost of care</a:t>
            </a:r>
          </a:p>
          <a:p>
            <a:endParaRPr lang="en-US" sz="2200" dirty="0" smtClean="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10</a:t>
            </a:fld>
            <a:endParaRPr lang="en-US"/>
          </a:p>
        </p:txBody>
      </p:sp>
    </p:spTree>
    <p:extLst>
      <p:ext uri="{BB962C8B-B14F-4D97-AF65-F5344CB8AC3E}">
        <p14:creationId xmlns:p14="http://schemas.microsoft.com/office/powerpoint/2010/main" val="2246291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Charge to IOM Committee</a:t>
            </a:r>
            <a:endParaRPr lang="en-US" sz="4000" dirty="0"/>
          </a:p>
        </p:txBody>
      </p:sp>
      <p:sp>
        <p:nvSpPr>
          <p:cNvPr id="3" name="Content Placeholder 2"/>
          <p:cNvSpPr>
            <a:spLocks noGrp="1"/>
          </p:cNvSpPr>
          <p:nvPr>
            <p:ph idx="1"/>
          </p:nvPr>
        </p:nvSpPr>
        <p:spPr>
          <a:xfrm>
            <a:off x="457200" y="1600200"/>
            <a:ext cx="8229600" cy="4737516"/>
          </a:xfrm>
        </p:spPr>
        <p:txBody>
          <a:bodyPr>
            <a:normAutofit/>
          </a:bodyPr>
          <a:lstStyle/>
          <a:p>
            <a:pPr marL="0" indent="0">
              <a:buNone/>
            </a:pPr>
            <a:r>
              <a:rPr lang="en-US" dirty="0" smtClean="0"/>
              <a:t>Recommendations for policies to improve GME, with emphasis on training physicians</a:t>
            </a:r>
            <a:r>
              <a:rPr lang="en-US" baseline="30000" dirty="0" smtClean="0"/>
              <a:t>4</a:t>
            </a:r>
            <a:r>
              <a:rPr lang="en-US" dirty="0" smtClean="0"/>
              <a:t>:</a:t>
            </a:r>
          </a:p>
          <a:p>
            <a:endParaRPr lang="en-US" dirty="0" smtClean="0"/>
          </a:p>
          <a:p>
            <a:r>
              <a:rPr lang="en-US" dirty="0" smtClean="0"/>
              <a:t>Physician workforce</a:t>
            </a:r>
          </a:p>
          <a:p>
            <a:r>
              <a:rPr lang="en-US" dirty="0" smtClean="0"/>
              <a:t>Financing and governance</a:t>
            </a:r>
          </a:p>
          <a:p>
            <a:r>
              <a:rPr lang="en-US" dirty="0" smtClean="0"/>
              <a:t>Residency pipeline</a:t>
            </a:r>
          </a:p>
          <a:p>
            <a:r>
              <a:rPr lang="en-US" dirty="0" smtClean="0"/>
              <a:t>Geographic distribution</a:t>
            </a:r>
          </a:p>
          <a:p>
            <a:r>
              <a:rPr lang="en-US" dirty="0" smtClean="0"/>
              <a:t>Types of training sites</a:t>
            </a:r>
          </a:p>
          <a:p>
            <a:r>
              <a:rPr lang="en-US" dirty="0" smtClean="0"/>
              <a:t>Statutes and regulations</a:t>
            </a:r>
          </a:p>
          <a:p>
            <a:r>
              <a:rPr lang="en-US" dirty="0" smtClean="0"/>
              <a:t>Alternative training sites</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11</a:t>
            </a:fld>
            <a:endParaRPr lang="en-US"/>
          </a:p>
        </p:txBody>
      </p:sp>
      <p:pic>
        <p:nvPicPr>
          <p:cNvPr id="6" name="Picture 5" descr="http://golfeventcoach.com/wp-content/uploads/2011/11/committee.jpg"/>
          <p:cNvPicPr/>
          <p:nvPr/>
        </p:nvPicPr>
        <p:blipFill>
          <a:blip r:embed="rId3">
            <a:extLst>
              <a:ext uri="{28A0092B-C50C-407E-A947-70E740481C1C}">
                <a14:useLocalDpi xmlns:a14="http://schemas.microsoft.com/office/drawing/2010/main" val="0"/>
              </a:ext>
            </a:extLst>
          </a:blip>
          <a:srcRect/>
          <a:stretch>
            <a:fillRect/>
          </a:stretch>
        </p:blipFill>
        <p:spPr bwMode="auto">
          <a:xfrm>
            <a:off x="5797859" y="3345715"/>
            <a:ext cx="2363120" cy="1557690"/>
          </a:xfrm>
          <a:prstGeom prst="rect">
            <a:avLst/>
          </a:prstGeom>
          <a:noFill/>
          <a:extLst/>
        </p:spPr>
      </p:pic>
    </p:spTree>
    <p:extLst>
      <p:ext uri="{BB962C8B-B14F-4D97-AF65-F5344CB8AC3E}">
        <p14:creationId xmlns:p14="http://schemas.microsoft.com/office/powerpoint/2010/main" val="699007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Scope of Question</a:t>
            </a:r>
            <a:endParaRPr lang="en-US" sz="1200" dirty="0"/>
          </a:p>
        </p:txBody>
      </p:sp>
      <p:sp>
        <p:nvSpPr>
          <p:cNvPr id="3" name="Content Placeholder 2"/>
          <p:cNvSpPr>
            <a:spLocks noGrp="1"/>
          </p:cNvSpPr>
          <p:nvPr>
            <p:ph idx="1"/>
          </p:nvPr>
        </p:nvSpPr>
        <p:spPr/>
        <p:txBody>
          <a:bodyPr>
            <a:normAutofit/>
          </a:bodyPr>
          <a:lstStyle/>
          <a:p>
            <a:r>
              <a:rPr lang="en-US" dirty="0" smtClean="0"/>
              <a:t>Initial question: </a:t>
            </a:r>
          </a:p>
          <a:p>
            <a:pPr marL="0" indent="0">
              <a:buNone/>
            </a:pPr>
            <a:endParaRPr lang="en-US" i="1" dirty="0"/>
          </a:p>
          <a:p>
            <a:pPr marL="0" indent="0">
              <a:buNone/>
            </a:pPr>
            <a:r>
              <a:rPr lang="en-US" i="1" dirty="0" smtClean="0"/>
              <a:t>“To what extent is the current GME system producing an appropriately balanced physician work-force ready to provide high-quality, patient-centered, and affordable health care?”</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12</a:t>
            </a:fld>
            <a:endParaRPr lang="en-US"/>
          </a:p>
        </p:txBody>
      </p:sp>
    </p:spTree>
    <p:extLst>
      <p:ext uri="{BB962C8B-B14F-4D97-AF65-F5344CB8AC3E}">
        <p14:creationId xmlns:p14="http://schemas.microsoft.com/office/powerpoint/2010/main" val="19840181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Scope of Question</a:t>
            </a:r>
            <a:endParaRPr lang="en-US" sz="1200" dirty="0"/>
          </a:p>
        </p:txBody>
      </p:sp>
      <p:sp>
        <p:nvSpPr>
          <p:cNvPr id="3" name="Content Placeholder 2"/>
          <p:cNvSpPr>
            <a:spLocks noGrp="1"/>
          </p:cNvSpPr>
          <p:nvPr>
            <p:ph idx="1"/>
          </p:nvPr>
        </p:nvSpPr>
        <p:spPr/>
        <p:txBody>
          <a:bodyPr>
            <a:normAutofit/>
          </a:bodyPr>
          <a:lstStyle/>
          <a:p>
            <a:pPr marL="0" indent="0">
              <a:buNone/>
            </a:pPr>
            <a:endParaRPr lang="en-US" i="1" dirty="0" smtClean="0"/>
          </a:p>
          <a:p>
            <a:pPr marL="0" indent="0">
              <a:buNone/>
            </a:pPr>
            <a:r>
              <a:rPr lang="en-US" i="1" dirty="0" smtClean="0"/>
              <a:t>Revised </a:t>
            </a:r>
            <a:r>
              <a:rPr lang="en-US" i="1" dirty="0"/>
              <a:t>question focused on “…secure and predictable funding…</a:t>
            </a:r>
            <a:r>
              <a:rPr lang="en-US" i="1" dirty="0" smtClean="0"/>
              <a:t>” </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13</a:t>
            </a:fld>
            <a:endParaRPr lang="en-US"/>
          </a:p>
        </p:txBody>
      </p:sp>
    </p:spTree>
    <p:extLst>
      <p:ext uri="{BB962C8B-B14F-4D97-AF65-F5344CB8AC3E}">
        <p14:creationId xmlns:p14="http://schemas.microsoft.com/office/powerpoint/2010/main" val="2330216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of the Committee</a:t>
            </a:r>
            <a:r>
              <a:rPr lang="en-US" baseline="30000" dirty="0" smtClean="0"/>
              <a:t>6</a:t>
            </a:r>
            <a:endParaRPr lang="en-US" sz="1200" dirty="0"/>
          </a:p>
        </p:txBody>
      </p:sp>
      <p:sp>
        <p:nvSpPr>
          <p:cNvPr id="3" name="Content Placeholder 2"/>
          <p:cNvSpPr>
            <a:spLocks noGrp="1"/>
          </p:cNvSpPr>
          <p:nvPr>
            <p:ph idx="1"/>
          </p:nvPr>
        </p:nvSpPr>
        <p:spPr>
          <a:xfrm>
            <a:off x="457200" y="1828800"/>
            <a:ext cx="8229600" cy="4679479"/>
          </a:xfrm>
        </p:spPr>
        <p:txBody>
          <a:bodyPr>
            <a:normAutofit/>
          </a:bodyPr>
          <a:lstStyle/>
          <a:p>
            <a:pPr marL="457200" indent="-457200">
              <a:buFont typeface="+mj-lt"/>
              <a:buAutoNum type="arabicPeriod"/>
            </a:pPr>
            <a:r>
              <a:rPr lang="en-US" sz="2800" dirty="0" smtClean="0"/>
              <a:t>Encourage production of physician workforce aligned with the Triple Aim</a:t>
            </a:r>
          </a:p>
          <a:p>
            <a:pPr marL="457200" indent="-457200">
              <a:buFont typeface="+mj-lt"/>
              <a:buAutoNum type="arabicPeriod"/>
            </a:pPr>
            <a:r>
              <a:rPr lang="en-US" sz="2800" dirty="0" smtClean="0"/>
              <a:t>Encourage innovation</a:t>
            </a:r>
          </a:p>
          <a:p>
            <a:pPr marL="457200" indent="-457200">
              <a:buFont typeface="+mj-lt"/>
              <a:buAutoNum type="arabicPeriod"/>
            </a:pPr>
            <a:r>
              <a:rPr lang="en-US" sz="2800" dirty="0" smtClean="0"/>
              <a:t>Transparency and accountability</a:t>
            </a:r>
          </a:p>
          <a:p>
            <a:pPr marL="457200" indent="-457200">
              <a:buFont typeface="+mj-lt"/>
              <a:buAutoNum type="arabicPeriod"/>
            </a:pPr>
            <a:r>
              <a:rPr lang="en-US" sz="2800" dirty="0" smtClean="0"/>
              <a:t>Clarify and strengthen public policy and oversight of public funding</a:t>
            </a:r>
          </a:p>
          <a:p>
            <a:pPr marL="457200" indent="-457200">
              <a:buFont typeface="+mj-lt"/>
              <a:buAutoNum type="arabicPeriod"/>
            </a:pPr>
            <a:r>
              <a:rPr lang="en-US" sz="2800" dirty="0" smtClean="0"/>
              <a:t>Establish strategic plan for funds</a:t>
            </a:r>
          </a:p>
          <a:p>
            <a:pPr marL="457200" indent="-457200">
              <a:buFont typeface="+mj-lt"/>
              <a:buAutoNum type="arabicPeriod"/>
            </a:pPr>
            <a:r>
              <a:rPr lang="en-US" sz="2800" dirty="0" smtClean="0"/>
              <a:t>Mitigate the effects of transition from the current system to a reformed system</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14</a:t>
            </a:fld>
            <a:endParaRPr lang="en-US"/>
          </a:p>
        </p:txBody>
      </p:sp>
    </p:spTree>
    <p:extLst>
      <p:ext uri="{BB962C8B-B14F-4D97-AF65-F5344CB8AC3E}">
        <p14:creationId xmlns:p14="http://schemas.microsoft.com/office/powerpoint/2010/main" val="15691961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of Recommendations</a:t>
            </a:r>
            <a:endParaRPr lang="en-US" dirty="0"/>
          </a:p>
        </p:txBody>
      </p:sp>
      <p:sp>
        <p:nvSpPr>
          <p:cNvPr id="3" name="Content Placeholder 2"/>
          <p:cNvSpPr>
            <a:spLocks noGrp="1"/>
          </p:cNvSpPr>
          <p:nvPr>
            <p:ph idx="1"/>
          </p:nvPr>
        </p:nvSpPr>
        <p:spPr/>
        <p:txBody>
          <a:bodyPr>
            <a:normAutofit/>
          </a:bodyPr>
          <a:lstStyle/>
          <a:p>
            <a:r>
              <a:rPr lang="en-US" dirty="0" smtClean="0"/>
              <a:t>U.S. model of physician training DOES produce high-quality clinicians</a:t>
            </a:r>
          </a:p>
          <a:p>
            <a:r>
              <a:rPr lang="en-US" dirty="0" smtClean="0"/>
              <a:t>Capacity has expanded without addressing areas of need</a:t>
            </a:r>
          </a:p>
          <a:p>
            <a:r>
              <a:rPr lang="en-US" dirty="0" smtClean="0"/>
              <a:t>Graduates not ready to practice effectively</a:t>
            </a:r>
          </a:p>
          <a:p>
            <a:r>
              <a:rPr lang="en-US" dirty="0" smtClean="0"/>
              <a:t>&gt; $15 B in federal funding with minimal accountability</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15</a:t>
            </a:fld>
            <a:endParaRPr lang="en-US"/>
          </a:p>
        </p:txBody>
      </p:sp>
      <p:pic>
        <p:nvPicPr>
          <p:cNvPr id="6" name="Picture 5" descr="http://www.socialmedia.ie/wp-content/uploads/2012/05/revis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7148" y="4542515"/>
            <a:ext cx="1858285" cy="1858285"/>
          </a:xfrm>
          <a:prstGeom prst="rect">
            <a:avLst/>
          </a:prstGeom>
          <a:noFill/>
          <a:ln>
            <a:noFill/>
          </a:ln>
        </p:spPr>
      </p:pic>
    </p:spTree>
    <p:extLst>
      <p:ext uri="{BB962C8B-B14F-4D97-AF65-F5344CB8AC3E}">
        <p14:creationId xmlns:p14="http://schemas.microsoft.com/office/powerpoint/2010/main" val="38327109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Overarching Goals of Recommendations</a:t>
            </a:r>
            <a:endParaRPr lang="en-US" dirty="0"/>
          </a:p>
        </p:txBody>
      </p:sp>
      <p:sp>
        <p:nvSpPr>
          <p:cNvPr id="3" name="Content Placeholder 2"/>
          <p:cNvSpPr>
            <a:spLocks noGrp="1"/>
          </p:cNvSpPr>
          <p:nvPr>
            <p:ph idx="1"/>
          </p:nvPr>
        </p:nvSpPr>
        <p:spPr/>
        <p:txBody>
          <a:bodyPr>
            <a:normAutofit/>
          </a:bodyPr>
          <a:lstStyle/>
          <a:p>
            <a:r>
              <a:rPr lang="en-US" dirty="0" smtClean="0"/>
              <a:t>Roadmap for reform of the Medicare GME payment system over a 10-year transition period</a:t>
            </a:r>
          </a:p>
          <a:p>
            <a:r>
              <a:rPr lang="en-US" dirty="0" smtClean="0"/>
              <a:t>Development of infrastructure for strategic investment in physician workforce</a:t>
            </a:r>
          </a:p>
          <a:p>
            <a:r>
              <a:rPr lang="en-US" dirty="0" smtClean="0"/>
              <a:t>Reassessment of GME funding after 10-year period</a:t>
            </a:r>
          </a:p>
          <a:p>
            <a:r>
              <a:rPr lang="en-US" dirty="0" smtClean="0"/>
              <a:t>Congressional review of Medicare law and regulation, to enable funding reform to move forward</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16</a:t>
            </a:fld>
            <a:endParaRPr lang="en-US"/>
          </a:p>
        </p:txBody>
      </p:sp>
    </p:spTree>
    <p:extLst>
      <p:ext uri="{BB962C8B-B14F-4D97-AF65-F5344CB8AC3E}">
        <p14:creationId xmlns:p14="http://schemas.microsoft.com/office/powerpoint/2010/main" val="6676355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caracaschroniclesee.files.wordpress.com/2011/04/pasar-la-pagin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608" y="4708880"/>
            <a:ext cx="2149119" cy="2149119"/>
          </a:xfrm>
          <a:prstGeom prst="rect">
            <a:avLst/>
          </a:prstGeom>
          <a:noFill/>
          <a:ln>
            <a:noFill/>
          </a:ln>
        </p:spPr>
      </p:pic>
      <p:sp>
        <p:nvSpPr>
          <p:cNvPr id="2" name="Title 1"/>
          <p:cNvSpPr>
            <a:spLocks noGrp="1"/>
          </p:cNvSpPr>
          <p:nvPr>
            <p:ph type="title"/>
          </p:nvPr>
        </p:nvSpPr>
        <p:spPr/>
        <p:txBody>
          <a:bodyPr>
            <a:normAutofit/>
          </a:bodyPr>
          <a:lstStyle/>
          <a:p>
            <a:r>
              <a:rPr lang="en-US" dirty="0" smtClean="0"/>
              <a:t>5 Recommendations for Reforming GME Governance and Financing</a:t>
            </a:r>
            <a:endParaRPr lang="en-US" dirty="0"/>
          </a:p>
        </p:txBody>
      </p:sp>
      <p:sp>
        <p:nvSpPr>
          <p:cNvPr id="6" name="Content Placeholder 5"/>
          <p:cNvSpPr>
            <a:spLocks noGrp="1"/>
          </p:cNvSpPr>
          <p:nvPr>
            <p:ph idx="1"/>
          </p:nvPr>
        </p:nvSpPr>
        <p:spPr/>
        <p:txBody>
          <a:bodyPr/>
          <a:lstStyle/>
          <a:p>
            <a:pPr marL="0" indent="0">
              <a:buNone/>
            </a:pPr>
            <a:r>
              <a:rPr lang="en-US" dirty="0" smtClean="0"/>
              <a:t>Focused on:</a:t>
            </a:r>
          </a:p>
          <a:p>
            <a:pPr marL="685800" lvl="1" indent="-228600">
              <a:buFont typeface="+mj-lt"/>
              <a:buAutoNum type="arabicPeriod"/>
            </a:pPr>
            <a:r>
              <a:rPr lang="en-US" dirty="0"/>
              <a:t>Investing strategically</a:t>
            </a:r>
          </a:p>
          <a:p>
            <a:pPr marL="685800" lvl="1" indent="-228600">
              <a:buFont typeface="+mj-lt"/>
              <a:buAutoNum type="arabicPeriod"/>
            </a:pPr>
            <a:r>
              <a:rPr lang="en-US" dirty="0"/>
              <a:t>Building the infrastructure to facilitate strategic investment</a:t>
            </a:r>
          </a:p>
          <a:p>
            <a:pPr marL="685800" lvl="1" indent="-228600">
              <a:buFont typeface="+mj-lt"/>
              <a:buAutoNum type="arabicPeriod"/>
            </a:pPr>
            <a:r>
              <a:rPr lang="en-US" dirty="0"/>
              <a:t>Establishment of a two-part Medicare GME fund</a:t>
            </a:r>
          </a:p>
          <a:p>
            <a:pPr marL="685800" lvl="1" indent="-228600">
              <a:buFont typeface="+mj-lt"/>
              <a:buAutoNum type="arabicPeriod"/>
            </a:pPr>
            <a:r>
              <a:rPr lang="en-US" dirty="0"/>
              <a:t>Modernization of the Medicare GME payment methodology</a:t>
            </a:r>
          </a:p>
          <a:p>
            <a:pPr marL="685800" lvl="1" indent="-228600">
              <a:buFont typeface="+mj-lt"/>
              <a:buAutoNum type="arabicPeriod"/>
            </a:pPr>
            <a:r>
              <a:rPr lang="en-US" dirty="0"/>
              <a:t>Medicaid GME</a:t>
            </a:r>
          </a:p>
          <a:p>
            <a:pPr marL="0" indent="0">
              <a:buNone/>
            </a:pP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4" name="Slide Number Placeholder 3"/>
          <p:cNvSpPr>
            <a:spLocks noGrp="1"/>
          </p:cNvSpPr>
          <p:nvPr>
            <p:ph type="sldNum" sz="quarter" idx="10"/>
          </p:nvPr>
        </p:nvSpPr>
        <p:spPr/>
        <p:txBody>
          <a:bodyPr/>
          <a:lstStyle/>
          <a:p>
            <a:fld id="{EFF6FC1B-4D50-EF44-A71C-0ECE1036F6A9}" type="slidenum">
              <a:rPr lang="en-US" smtClean="0"/>
              <a:t>17</a:t>
            </a:fld>
            <a:endParaRPr lang="en-US"/>
          </a:p>
        </p:txBody>
      </p:sp>
    </p:spTree>
    <p:extLst>
      <p:ext uri="{BB962C8B-B14F-4D97-AF65-F5344CB8AC3E}">
        <p14:creationId xmlns:p14="http://schemas.microsoft.com/office/powerpoint/2010/main" val="41863789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Recommendation 1: </a:t>
            </a:r>
            <a:br>
              <a:rPr lang="en-US" sz="3600" b="1" dirty="0" smtClean="0"/>
            </a:br>
            <a:r>
              <a:rPr lang="en-US" sz="3600" b="1" dirty="0" smtClean="0"/>
              <a:t>Strategic Investment</a:t>
            </a:r>
            <a:endParaRPr lang="en-US" sz="3600" b="1" dirty="0"/>
          </a:p>
        </p:txBody>
      </p:sp>
      <p:sp>
        <p:nvSpPr>
          <p:cNvPr id="3" name="Content Placeholder 2"/>
          <p:cNvSpPr>
            <a:spLocks noGrp="1"/>
          </p:cNvSpPr>
          <p:nvPr>
            <p:ph idx="1"/>
          </p:nvPr>
        </p:nvSpPr>
        <p:spPr>
          <a:xfrm>
            <a:off x="457200" y="1951142"/>
            <a:ext cx="8229600" cy="4729498"/>
          </a:xfrm>
        </p:spPr>
        <p:txBody>
          <a:bodyPr>
            <a:normAutofit/>
          </a:bodyPr>
          <a:lstStyle/>
          <a:p>
            <a:pPr marL="0" lvl="0" indent="0">
              <a:lnSpc>
                <a:spcPct val="150000"/>
              </a:lnSpc>
              <a:spcBef>
                <a:spcPts val="0"/>
              </a:spcBef>
              <a:buNone/>
            </a:pPr>
            <a:r>
              <a:rPr lang="en-US" dirty="0" smtClean="0"/>
              <a:t>“Maintain </a:t>
            </a:r>
            <a:r>
              <a:rPr lang="en-US" dirty="0"/>
              <a:t>Medicare </a:t>
            </a:r>
            <a:r>
              <a:rPr lang="en-US" dirty="0" smtClean="0"/>
              <a:t>GME </a:t>
            </a:r>
            <a:r>
              <a:rPr lang="en-US" dirty="0"/>
              <a:t>support at the current aggregate amount (i.e., the total of </a:t>
            </a:r>
            <a:r>
              <a:rPr lang="en-US" dirty="0" smtClean="0"/>
              <a:t>IME </a:t>
            </a:r>
            <a:r>
              <a:rPr lang="en-US" dirty="0"/>
              <a:t>and </a:t>
            </a:r>
            <a:r>
              <a:rPr lang="en-US" dirty="0" smtClean="0"/>
              <a:t>DGME </a:t>
            </a:r>
            <a:r>
              <a:rPr lang="en-US" dirty="0"/>
              <a:t>education expenditures in an agreed-on base year, adjusted annually for inflation) while taking essential steps to modernize GME payment methods based on performance, to ensure program oversight and accountability, and to incentivize innovation in the content and financing of GME. </a:t>
            </a:r>
            <a:r>
              <a:rPr lang="en-US" dirty="0" smtClean="0"/>
              <a:t>The </a:t>
            </a:r>
            <a:r>
              <a:rPr lang="en-US" dirty="0"/>
              <a:t>current Medicare GME payment system should be phased out</a:t>
            </a:r>
            <a:r>
              <a:rPr lang="en-US" dirty="0" smtClean="0"/>
              <a:t>.”</a:t>
            </a:r>
            <a:endParaRPr lang="en-US" dirty="0"/>
          </a:p>
          <a:p>
            <a:pPr marL="0" indent="0">
              <a:lnSpc>
                <a:spcPct val="150000"/>
              </a:lnSpc>
              <a:spcBef>
                <a:spcPts val="0"/>
              </a:spcBef>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18</a:t>
            </a:fld>
            <a:endParaRPr lang="en-US"/>
          </a:p>
        </p:txBody>
      </p:sp>
    </p:spTree>
    <p:extLst>
      <p:ext uri="{BB962C8B-B14F-4D97-AF65-F5344CB8AC3E}">
        <p14:creationId xmlns:p14="http://schemas.microsoft.com/office/powerpoint/2010/main" val="6063593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Recommendation 2: </a:t>
            </a:r>
            <a:br>
              <a:rPr lang="en-US" sz="3600" b="1" dirty="0" smtClean="0"/>
            </a:br>
            <a:r>
              <a:rPr lang="en-US" sz="3600" b="1" dirty="0" smtClean="0"/>
              <a:t>Build Infrastructure</a:t>
            </a:r>
            <a:endParaRPr lang="en-US" sz="3600" b="1" dirty="0"/>
          </a:p>
        </p:txBody>
      </p:sp>
      <p:sp>
        <p:nvSpPr>
          <p:cNvPr id="3" name="Content Placeholder 2"/>
          <p:cNvSpPr>
            <a:spLocks noGrp="1"/>
          </p:cNvSpPr>
          <p:nvPr>
            <p:ph idx="1"/>
          </p:nvPr>
        </p:nvSpPr>
        <p:spPr>
          <a:xfrm>
            <a:off x="457200" y="1990200"/>
            <a:ext cx="8229600" cy="4339461"/>
          </a:xfrm>
        </p:spPr>
        <p:txBody>
          <a:bodyPr>
            <a:normAutofit fontScale="47500" lnSpcReduction="20000"/>
          </a:bodyPr>
          <a:lstStyle/>
          <a:p>
            <a:pPr marL="0" lvl="0" indent="0">
              <a:buNone/>
            </a:pPr>
            <a:r>
              <a:rPr lang="en-US" sz="5000" dirty="0"/>
              <a:t>Build a </a:t>
            </a:r>
            <a:r>
              <a:rPr lang="en-US" sz="5000" dirty="0" smtClean="0"/>
              <a:t>GME policy </a:t>
            </a:r>
            <a:r>
              <a:rPr lang="en-US" sz="5000" dirty="0"/>
              <a:t>and financing infrastructure</a:t>
            </a:r>
            <a:r>
              <a:rPr lang="en-US" sz="5000" dirty="0" smtClean="0"/>
              <a:t>.</a:t>
            </a:r>
            <a:endParaRPr lang="en-US" sz="5000" dirty="0"/>
          </a:p>
          <a:p>
            <a:pPr marL="0" lvl="0" indent="0">
              <a:buNone/>
            </a:pPr>
            <a:endParaRPr lang="en-US" sz="2100" dirty="0"/>
          </a:p>
          <a:p>
            <a:pPr marL="0" lvl="0" indent="0">
              <a:buNone/>
            </a:pPr>
            <a:r>
              <a:rPr lang="en-US" sz="4500" dirty="0" smtClean="0"/>
              <a:t>2a</a:t>
            </a:r>
            <a:r>
              <a:rPr lang="en-US" sz="4500" dirty="0"/>
              <a:t>. Create a GME Policy Council in the Office of the Secretary of the U.S. Department of Health and Human Services. Council members should be appointed by the Secretary and provided with sufficient funding, staff, and technical resources to fulfill the responsibilities listed below:</a:t>
            </a:r>
          </a:p>
          <a:p>
            <a:pPr lvl="1"/>
            <a:r>
              <a:rPr lang="en-US" sz="3400" dirty="0"/>
              <a:t>Development and oversight of a strategic plan for Medicare GME financing; </a:t>
            </a:r>
          </a:p>
          <a:p>
            <a:pPr lvl="1"/>
            <a:r>
              <a:rPr lang="en-US" sz="3400" dirty="0"/>
              <a:t>Research and policy development regarding the sufficiency, geographic distribution, and specialty configuration of the physician workforce; </a:t>
            </a:r>
          </a:p>
          <a:p>
            <a:pPr lvl="1"/>
            <a:r>
              <a:rPr lang="en-US" sz="3400" dirty="0"/>
              <a:t>Development of future federal policies concerning the distribution and use of Medicare GME funds; </a:t>
            </a:r>
          </a:p>
          <a:p>
            <a:pPr lvl="1"/>
            <a:r>
              <a:rPr lang="en-US" sz="3400" dirty="0"/>
              <a:t>Convening, coordinating, and promoting collaboration between and among federal agencies and private accreditation and certification organizations; and </a:t>
            </a:r>
          </a:p>
          <a:p>
            <a:pPr lvl="1"/>
            <a:r>
              <a:rPr lang="en-US" sz="3400" dirty="0"/>
              <a:t>Provision of annual progress reports to Congress and the Executive Branch on the state of GME. </a:t>
            </a:r>
          </a:p>
          <a:p>
            <a:pPr lvl="2"/>
            <a:endParaRPr lang="en-US" sz="2800"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19</a:t>
            </a:fld>
            <a:endParaRPr lang="en-US"/>
          </a:p>
        </p:txBody>
      </p:sp>
    </p:spTree>
    <p:extLst>
      <p:ext uri="{BB962C8B-B14F-4D97-AF65-F5344CB8AC3E}">
        <p14:creationId xmlns:p14="http://schemas.microsoft.com/office/powerpoint/2010/main" val="765686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Your Presenter…</a:t>
            </a:r>
            <a:endParaRPr lang="en-US" dirty="0"/>
          </a:p>
        </p:txBody>
      </p:sp>
      <p:sp>
        <p:nvSpPr>
          <p:cNvPr id="3" name="Content Placeholder 2"/>
          <p:cNvSpPr>
            <a:spLocks noGrp="1"/>
          </p:cNvSpPr>
          <p:nvPr>
            <p:ph idx="1"/>
          </p:nvPr>
        </p:nvSpPr>
        <p:spPr>
          <a:xfrm>
            <a:off x="4191000" y="1828800"/>
            <a:ext cx="4495800" cy="4419600"/>
          </a:xfrm>
        </p:spPr>
        <p:txBody>
          <a:bodyPr/>
          <a:lstStyle/>
          <a:p>
            <a:pPr marL="0" indent="0" algn="ctr">
              <a:buNone/>
            </a:pPr>
            <a:r>
              <a:rPr lang="en-US" sz="2000" b="1" dirty="0" smtClean="0">
                <a:solidFill>
                  <a:schemeClr val="tx1">
                    <a:lumMod val="90000"/>
                    <a:lumOff val="10000"/>
                  </a:schemeClr>
                </a:solidFill>
              </a:rPr>
              <a:t>Donna L. Lamb, MBA, BSN</a:t>
            </a:r>
          </a:p>
          <a:p>
            <a:endParaRPr lang="en-US" sz="1400" dirty="0" smtClean="0">
              <a:solidFill>
                <a:schemeClr val="tx1">
                  <a:lumMod val="90000"/>
                  <a:lumOff val="10000"/>
                </a:schemeClr>
              </a:solidFill>
            </a:endParaRPr>
          </a:p>
          <a:p>
            <a:r>
              <a:rPr lang="en-US" sz="1400" dirty="0" smtClean="0">
                <a:solidFill>
                  <a:schemeClr val="tx1">
                    <a:lumMod val="90000"/>
                    <a:lumOff val="10000"/>
                  </a:schemeClr>
                </a:solidFill>
              </a:rPr>
              <a:t>Over 30 years experience in healthcare as a registered nurse, legal consultant, and healthcare executive </a:t>
            </a:r>
            <a:br>
              <a:rPr lang="en-US" sz="1400" dirty="0" smtClean="0">
                <a:solidFill>
                  <a:schemeClr val="tx1">
                    <a:lumMod val="90000"/>
                    <a:lumOff val="10000"/>
                  </a:schemeClr>
                </a:solidFill>
              </a:rPr>
            </a:br>
            <a:endParaRPr lang="en-US" sz="1400" dirty="0" smtClean="0">
              <a:solidFill>
                <a:schemeClr val="tx1">
                  <a:lumMod val="90000"/>
                  <a:lumOff val="10000"/>
                </a:schemeClr>
              </a:solidFill>
            </a:endParaRPr>
          </a:p>
          <a:p>
            <a:r>
              <a:rPr lang="en-US" sz="1400" dirty="0" smtClean="0">
                <a:solidFill>
                  <a:schemeClr val="tx1">
                    <a:lumMod val="90000"/>
                    <a:lumOff val="10000"/>
                  </a:schemeClr>
                </a:solidFill>
              </a:rPr>
              <a:t>Former Regional Vice President and Director of the GME Office in large and small academic community hospitals</a:t>
            </a:r>
          </a:p>
          <a:p>
            <a:endParaRPr lang="en-US" sz="1400" dirty="0" smtClean="0">
              <a:solidFill>
                <a:schemeClr val="tx1">
                  <a:lumMod val="90000"/>
                  <a:lumOff val="10000"/>
                </a:schemeClr>
              </a:solidFill>
            </a:endParaRPr>
          </a:p>
          <a:p>
            <a:r>
              <a:rPr lang="en-US" sz="1400" dirty="0" smtClean="0">
                <a:solidFill>
                  <a:schemeClr val="tx1">
                    <a:lumMod val="90000"/>
                    <a:lumOff val="10000"/>
                  </a:schemeClr>
                </a:solidFill>
              </a:rPr>
              <a:t>Former Designated Institutional Official and Chair of Graduate Medical Education Committee(s) </a:t>
            </a:r>
          </a:p>
          <a:p>
            <a:endParaRPr lang="en-US" sz="1400" dirty="0" smtClean="0">
              <a:solidFill>
                <a:schemeClr val="tx1">
                  <a:lumMod val="90000"/>
                  <a:lumOff val="10000"/>
                </a:schemeClr>
              </a:solidFill>
            </a:endParaRPr>
          </a:p>
          <a:p>
            <a:r>
              <a:rPr lang="en-US" sz="1400" dirty="0" smtClean="0">
                <a:solidFill>
                  <a:schemeClr val="tx1">
                    <a:lumMod val="90000"/>
                    <a:lumOff val="10000"/>
                  </a:schemeClr>
                </a:solidFill>
              </a:rPr>
              <a:t>Experience with allopathic and osteopathic programs</a:t>
            </a:r>
          </a:p>
          <a:p>
            <a:endParaRPr lang="en-US" sz="1400" dirty="0">
              <a:solidFill>
                <a:schemeClr val="tx1">
                  <a:lumMod val="90000"/>
                  <a:lumOff val="10000"/>
                </a:schemeClr>
              </a:solidFill>
            </a:endParaRPr>
          </a:p>
          <a:p>
            <a:r>
              <a:rPr lang="en-US" sz="1400" dirty="0" smtClean="0">
                <a:solidFill>
                  <a:schemeClr val="tx1">
                    <a:lumMod val="90000"/>
                    <a:lumOff val="10000"/>
                  </a:schemeClr>
                </a:solidFill>
              </a:rPr>
              <a:t>Pursuing doctoral studies in health sciences with concentration in leadership</a:t>
            </a:r>
          </a:p>
          <a:p>
            <a:pPr marL="0" indent="0">
              <a:buNone/>
            </a:pPr>
            <a:endParaRPr lang="en-US" sz="2000" b="1" dirty="0">
              <a:solidFill>
                <a:schemeClr val="tx1">
                  <a:lumMod val="90000"/>
                  <a:lumOff val="10000"/>
                </a:schemeClr>
              </a:solidFill>
            </a:endParaRPr>
          </a:p>
          <a:p>
            <a:endParaRPr lang="en-US" sz="2000" b="1" dirty="0">
              <a:solidFill>
                <a:schemeClr val="tx1">
                  <a:lumMod val="90000"/>
                  <a:lumOff val="10000"/>
                </a:schemeClr>
              </a:solidFill>
            </a:endParaRP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a:t>
            </a:fld>
            <a:endParaRPr lang="en-US" altLang="en-US" dirty="0"/>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7" name="Picture 6" descr="15BA247D-74CE-4142-BF46-290CFC0107CF-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55" y="1974398"/>
            <a:ext cx="2613468" cy="3658853"/>
          </a:xfrm>
          <a:prstGeom prst="rect">
            <a:avLst/>
          </a:prstGeom>
        </p:spPr>
      </p:pic>
    </p:spTree>
    <p:extLst>
      <p:ext uri="{BB962C8B-B14F-4D97-AF65-F5344CB8AC3E}">
        <p14:creationId xmlns:p14="http://schemas.microsoft.com/office/powerpoint/2010/main" val="3528579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Recommendation 2: </a:t>
            </a:r>
            <a:br>
              <a:rPr lang="en-US" sz="3600" b="1" dirty="0" smtClean="0"/>
            </a:br>
            <a:r>
              <a:rPr lang="en-US" sz="3600" b="1" dirty="0" smtClean="0"/>
              <a:t>Build Infrastructure</a:t>
            </a:r>
            <a:endParaRPr lang="en-US" sz="3600" b="1" dirty="0"/>
          </a:p>
        </p:txBody>
      </p:sp>
      <p:sp>
        <p:nvSpPr>
          <p:cNvPr id="3" name="Content Placeholder 2"/>
          <p:cNvSpPr>
            <a:spLocks noGrp="1"/>
          </p:cNvSpPr>
          <p:nvPr>
            <p:ph idx="1"/>
          </p:nvPr>
        </p:nvSpPr>
        <p:spPr>
          <a:xfrm>
            <a:off x="457200" y="1882627"/>
            <a:ext cx="8229600" cy="4155540"/>
          </a:xfrm>
        </p:spPr>
        <p:txBody>
          <a:bodyPr>
            <a:normAutofit fontScale="55000" lnSpcReduction="20000"/>
          </a:bodyPr>
          <a:lstStyle/>
          <a:p>
            <a:pPr marL="0" lvl="0" indent="0">
              <a:buNone/>
            </a:pPr>
            <a:r>
              <a:rPr lang="en-US" sz="5000" dirty="0"/>
              <a:t>Build a </a:t>
            </a:r>
            <a:r>
              <a:rPr lang="en-US" sz="5000" dirty="0" smtClean="0"/>
              <a:t>GME policy </a:t>
            </a:r>
            <a:r>
              <a:rPr lang="en-US" sz="5000" dirty="0"/>
              <a:t>and financing infrastructure</a:t>
            </a:r>
            <a:r>
              <a:rPr lang="en-US" sz="5000" dirty="0" smtClean="0"/>
              <a:t>.</a:t>
            </a:r>
            <a:endParaRPr lang="en-US" sz="5000" dirty="0"/>
          </a:p>
          <a:p>
            <a:pPr marL="0" lvl="0" indent="0">
              <a:buNone/>
            </a:pPr>
            <a:endParaRPr lang="en-US" sz="2100" dirty="0"/>
          </a:p>
          <a:p>
            <a:pPr lvl="2"/>
            <a:endParaRPr lang="en-US" sz="2800" dirty="0"/>
          </a:p>
          <a:p>
            <a:pPr marL="114300" indent="0">
              <a:buNone/>
            </a:pPr>
            <a:r>
              <a:rPr lang="en-US" sz="4500" dirty="0" smtClean="0"/>
              <a:t>2b</a:t>
            </a:r>
            <a:r>
              <a:rPr lang="en-US" sz="4500" dirty="0"/>
              <a:t>. Establish a GME Center within the Centers for Medicare &amp; Medicaid Services with the following responsibilities in accordance with and fully responsive to the ongoing guidance of the GME Policy Council:</a:t>
            </a:r>
          </a:p>
          <a:p>
            <a:pPr lvl="1"/>
            <a:r>
              <a:rPr lang="en-US" sz="3500" dirty="0"/>
              <a:t>Management of the operational aspects of GME Medicare funding; </a:t>
            </a:r>
          </a:p>
          <a:p>
            <a:pPr lvl="1"/>
            <a:r>
              <a:rPr lang="en-US" sz="3500" dirty="0"/>
              <a:t>Management of the GME Transformation Fund (see Recommendation 3), including solicitation and oversight of </a:t>
            </a:r>
            <a:r>
              <a:rPr lang="en-US" sz="3500" dirty="0" smtClean="0"/>
              <a:t>demonstrations</a:t>
            </a:r>
            <a:r>
              <a:rPr lang="en-US" sz="3500" dirty="0"/>
              <a:t>; and </a:t>
            </a:r>
          </a:p>
          <a:p>
            <a:pPr lvl="1"/>
            <a:r>
              <a:rPr lang="en-US" sz="3500" dirty="0"/>
              <a:t>Data collection and detailed reporting to ensure transparency in the distribution and use of Medicare GME funds</a:t>
            </a:r>
            <a:r>
              <a:rPr lang="en-US" sz="3500" dirty="0" smtClean="0"/>
              <a:t>.</a:t>
            </a:r>
            <a:endParaRPr lang="en-US" sz="3500"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20</a:t>
            </a:fld>
            <a:endParaRPr lang="en-US"/>
          </a:p>
        </p:txBody>
      </p:sp>
    </p:spTree>
    <p:extLst>
      <p:ext uri="{BB962C8B-B14F-4D97-AF65-F5344CB8AC3E}">
        <p14:creationId xmlns:p14="http://schemas.microsoft.com/office/powerpoint/2010/main" val="1480863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t>Recommendation 3: </a:t>
            </a:r>
            <a:br>
              <a:rPr lang="en-US" sz="3000" b="1" dirty="0" smtClean="0"/>
            </a:br>
            <a:r>
              <a:rPr lang="en-US" sz="3000" b="1" dirty="0" smtClean="0"/>
              <a:t>Two-part Medicare GME Fund</a:t>
            </a:r>
            <a:endParaRPr lang="en-US" sz="3000" b="1" dirty="0"/>
          </a:p>
        </p:txBody>
      </p:sp>
      <p:sp>
        <p:nvSpPr>
          <p:cNvPr id="3" name="Content Placeholder 2"/>
          <p:cNvSpPr>
            <a:spLocks noGrp="1"/>
          </p:cNvSpPr>
          <p:nvPr>
            <p:ph idx="1"/>
          </p:nvPr>
        </p:nvSpPr>
        <p:spPr>
          <a:xfrm>
            <a:off x="457200" y="1926097"/>
            <a:ext cx="8229600" cy="4931903"/>
          </a:xfrm>
        </p:spPr>
        <p:txBody>
          <a:bodyPr>
            <a:normAutofit/>
          </a:bodyPr>
          <a:lstStyle/>
          <a:p>
            <a:pPr marL="0" lvl="0" indent="0">
              <a:buNone/>
            </a:pPr>
            <a:r>
              <a:rPr lang="en-US" dirty="0"/>
              <a:t>Create one Medicare </a:t>
            </a:r>
            <a:r>
              <a:rPr lang="en-US" dirty="0" smtClean="0"/>
              <a:t>GME </a:t>
            </a:r>
            <a:r>
              <a:rPr lang="en-US" dirty="0"/>
              <a:t>fund with two subsidiary funds:</a:t>
            </a:r>
          </a:p>
          <a:p>
            <a:pPr lvl="1"/>
            <a:r>
              <a:rPr lang="en-US" dirty="0"/>
              <a:t>3a.  A </a:t>
            </a:r>
            <a:r>
              <a:rPr lang="en-US" i="1" dirty="0"/>
              <a:t>GME Operational Fund </a:t>
            </a:r>
            <a:r>
              <a:rPr lang="en-US" dirty="0"/>
              <a:t>to distribute ongoing </a:t>
            </a:r>
            <a:r>
              <a:rPr lang="en-US" dirty="0" smtClean="0"/>
              <a:t/>
            </a:r>
            <a:br>
              <a:rPr lang="en-US" dirty="0" smtClean="0"/>
            </a:br>
            <a:r>
              <a:rPr lang="en-US" dirty="0" smtClean="0"/>
              <a:t>support </a:t>
            </a:r>
            <a:r>
              <a:rPr lang="en-US" dirty="0"/>
              <a:t>for residency training positions </a:t>
            </a:r>
            <a:r>
              <a:rPr lang="en-US" dirty="0" smtClean="0"/>
              <a:t/>
            </a:r>
            <a:br>
              <a:rPr lang="en-US" dirty="0" smtClean="0"/>
            </a:br>
            <a:r>
              <a:rPr lang="en-US" dirty="0" smtClean="0"/>
              <a:t>that </a:t>
            </a:r>
            <a:r>
              <a:rPr lang="en-US" dirty="0"/>
              <a:t>are currently approved and funded. </a:t>
            </a:r>
            <a:r>
              <a:rPr lang="en-US" dirty="0" smtClean="0"/>
              <a:t/>
            </a:r>
            <a:br>
              <a:rPr lang="en-US" dirty="0" smtClean="0"/>
            </a:br>
            <a:endParaRPr lang="en-US" dirty="0"/>
          </a:p>
          <a:p>
            <a:pPr lvl="1"/>
            <a:r>
              <a:rPr lang="en-US" dirty="0"/>
              <a:t>3b.  A </a:t>
            </a:r>
            <a:r>
              <a:rPr lang="en-US" i="1" dirty="0"/>
              <a:t>GME Transformation Fund </a:t>
            </a:r>
            <a:r>
              <a:rPr lang="en-US" dirty="0"/>
              <a:t>to finance </a:t>
            </a:r>
            <a:r>
              <a:rPr lang="en-US" dirty="0" smtClean="0"/>
              <a:t/>
            </a:r>
            <a:br>
              <a:rPr lang="en-US" dirty="0" smtClean="0"/>
            </a:br>
            <a:r>
              <a:rPr lang="en-US" dirty="0" smtClean="0"/>
              <a:t>initiatives to </a:t>
            </a:r>
            <a:r>
              <a:rPr lang="en-US" dirty="0"/>
              <a:t>develop and evaluate innovative </a:t>
            </a:r>
            <a:r>
              <a:rPr lang="en-US" dirty="0" smtClean="0"/>
              <a:t/>
            </a:r>
            <a:br>
              <a:rPr lang="en-US" dirty="0" smtClean="0"/>
            </a:br>
            <a:r>
              <a:rPr lang="en-US" dirty="0" smtClean="0"/>
              <a:t>GME </a:t>
            </a:r>
            <a:r>
              <a:rPr lang="en-US" dirty="0"/>
              <a:t>programs, </a:t>
            </a:r>
            <a:r>
              <a:rPr lang="en-US" dirty="0" smtClean="0"/>
              <a:t>to </a:t>
            </a:r>
            <a:r>
              <a:rPr lang="en-US" dirty="0"/>
              <a:t>determine and validate </a:t>
            </a:r>
            <a:r>
              <a:rPr lang="en-US" dirty="0" smtClean="0"/>
              <a:t/>
            </a:r>
            <a:br>
              <a:rPr lang="en-US" dirty="0" smtClean="0"/>
            </a:br>
            <a:r>
              <a:rPr lang="en-US" dirty="0" smtClean="0"/>
              <a:t>appropriate </a:t>
            </a:r>
            <a:r>
              <a:rPr lang="en-US" dirty="0"/>
              <a:t>GME </a:t>
            </a:r>
            <a:r>
              <a:rPr lang="en-US" dirty="0" smtClean="0"/>
              <a:t>performance </a:t>
            </a:r>
            <a:r>
              <a:rPr lang="en-US" dirty="0"/>
              <a:t>measures, </a:t>
            </a:r>
            <a:r>
              <a:rPr lang="en-US" dirty="0" smtClean="0"/>
              <a:t/>
            </a:r>
            <a:br>
              <a:rPr lang="en-US" dirty="0" smtClean="0"/>
            </a:br>
            <a:r>
              <a:rPr lang="en-US" dirty="0" smtClean="0"/>
              <a:t>to </a:t>
            </a:r>
            <a:r>
              <a:rPr lang="en-US" dirty="0"/>
              <a:t>pilot alternative GME </a:t>
            </a:r>
            <a:r>
              <a:rPr lang="en-US" dirty="0" smtClean="0"/>
              <a:t>payment </a:t>
            </a:r>
            <a:r>
              <a:rPr lang="en-US" dirty="0"/>
              <a:t>methods, and to award new Medicare-funded </a:t>
            </a:r>
            <a:r>
              <a:rPr lang="en-US" dirty="0" smtClean="0"/>
              <a:t>GME </a:t>
            </a:r>
            <a:r>
              <a:rPr lang="en-US" dirty="0"/>
              <a:t>training positions in priority disciplines </a:t>
            </a:r>
            <a:r>
              <a:rPr lang="en-US" dirty="0" smtClean="0"/>
              <a:t/>
            </a:r>
            <a:br>
              <a:rPr lang="en-US" dirty="0" smtClean="0"/>
            </a:br>
            <a:r>
              <a:rPr lang="en-US" dirty="0" smtClean="0"/>
              <a:t>and </a:t>
            </a:r>
            <a:r>
              <a:rPr lang="en-US" dirty="0"/>
              <a:t>geographic areas.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21</a:t>
            </a:fld>
            <a:endParaRPr lang="en-US"/>
          </a:p>
        </p:txBody>
      </p:sp>
      <p:pic>
        <p:nvPicPr>
          <p:cNvPr id="6" name="irc_mi" descr="http://www.unternehmer.de/wp-content/uploads/2011/12/Fotolia_10056568_XS-225x2251.jpg"/>
          <p:cNvPicPr/>
          <p:nvPr/>
        </p:nvPicPr>
        <p:blipFill>
          <a:blip r:embed="rId3">
            <a:extLst>
              <a:ext uri="{28A0092B-C50C-407E-A947-70E740481C1C}">
                <a14:useLocalDpi xmlns:a14="http://schemas.microsoft.com/office/drawing/2010/main" val="0"/>
              </a:ext>
            </a:extLst>
          </a:blip>
          <a:srcRect/>
          <a:stretch>
            <a:fillRect/>
          </a:stretch>
        </p:blipFill>
        <p:spPr bwMode="auto">
          <a:xfrm>
            <a:off x="6670244" y="2705100"/>
            <a:ext cx="2168956" cy="2168956"/>
          </a:xfrm>
          <a:prstGeom prst="rect">
            <a:avLst/>
          </a:prstGeom>
          <a:noFill/>
          <a:ln>
            <a:noFill/>
          </a:ln>
        </p:spPr>
      </p:pic>
    </p:spTree>
    <p:extLst>
      <p:ext uri="{BB962C8B-B14F-4D97-AF65-F5344CB8AC3E}">
        <p14:creationId xmlns:p14="http://schemas.microsoft.com/office/powerpoint/2010/main" val="33672374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Recommendation 4: </a:t>
            </a:r>
            <a:br>
              <a:rPr lang="en-US" sz="3200" b="1" dirty="0" smtClean="0"/>
            </a:br>
            <a:r>
              <a:rPr lang="en-US" sz="3200" b="1" dirty="0" smtClean="0"/>
              <a:t>Modernize Payment Methodology</a:t>
            </a:r>
            <a:endParaRPr lang="en-US" sz="3200" b="1" dirty="0"/>
          </a:p>
        </p:txBody>
      </p:sp>
      <p:sp>
        <p:nvSpPr>
          <p:cNvPr id="3" name="Content Placeholder 2"/>
          <p:cNvSpPr>
            <a:spLocks noGrp="1"/>
          </p:cNvSpPr>
          <p:nvPr>
            <p:ph idx="1"/>
          </p:nvPr>
        </p:nvSpPr>
        <p:spPr>
          <a:xfrm>
            <a:off x="457200" y="1917744"/>
            <a:ext cx="8229600" cy="4940256"/>
          </a:xfrm>
        </p:spPr>
        <p:txBody>
          <a:bodyPr>
            <a:normAutofit/>
          </a:bodyPr>
          <a:lstStyle/>
          <a:p>
            <a:pPr marL="0" lvl="0" indent="0">
              <a:buNone/>
            </a:pPr>
            <a:r>
              <a:rPr lang="en-US" dirty="0"/>
              <a:t>Modernize Medicare </a:t>
            </a:r>
            <a:r>
              <a:rPr lang="en-US" dirty="0" smtClean="0"/>
              <a:t>GME </a:t>
            </a:r>
            <a:r>
              <a:rPr lang="en-US" dirty="0"/>
              <a:t>payment methodology. </a:t>
            </a:r>
            <a:endParaRPr lang="en-US" sz="3600" dirty="0"/>
          </a:p>
          <a:p>
            <a:pPr lvl="1"/>
            <a:r>
              <a:rPr lang="en-US" dirty="0"/>
              <a:t>4a.  Replace the separate </a:t>
            </a:r>
            <a:r>
              <a:rPr lang="en-US" dirty="0" smtClean="0"/>
              <a:t>IME and DGME funding </a:t>
            </a:r>
            <a:r>
              <a:rPr lang="en-US" dirty="0"/>
              <a:t>streams with one payment to organizations sponsoring GME programs, based on a national per-resident amount (PRA) (with a geographic adjustment).  </a:t>
            </a:r>
            <a:endParaRPr lang="en-US" sz="3200" dirty="0"/>
          </a:p>
          <a:p>
            <a:pPr lvl="1"/>
            <a:r>
              <a:rPr lang="en-US" dirty="0"/>
              <a:t>4b.  Set the PRA to equal the total value of the GME Operational Fund divided by the current number of full-time equivalent Medicare-funded training slots. </a:t>
            </a:r>
            <a:endParaRPr lang="en-US" sz="3200" dirty="0"/>
          </a:p>
          <a:p>
            <a:pPr lvl="1"/>
            <a:r>
              <a:rPr lang="en-US" dirty="0"/>
              <a:t>4c.  Redirect the funding stream so that GME operational funds are distributed directly to GME sponsoring organizations. </a:t>
            </a:r>
            <a:endParaRPr lang="en-US" sz="3200" dirty="0"/>
          </a:p>
          <a:p>
            <a:pPr lvl="1"/>
            <a:r>
              <a:rPr lang="en-US" dirty="0"/>
              <a:t>4d.  Implement performance-based payments using information from Transformation Fund pilot payments. </a:t>
            </a:r>
            <a:endParaRPr lang="en-US" sz="32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22</a:t>
            </a:fld>
            <a:endParaRPr lang="en-US"/>
          </a:p>
        </p:txBody>
      </p:sp>
    </p:spTree>
    <p:extLst>
      <p:ext uri="{BB962C8B-B14F-4D97-AF65-F5344CB8AC3E}">
        <p14:creationId xmlns:p14="http://schemas.microsoft.com/office/powerpoint/2010/main" val="266753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5: </a:t>
            </a:r>
            <a:br>
              <a:rPr lang="en-US" dirty="0" smtClean="0"/>
            </a:br>
            <a:r>
              <a:rPr lang="en-US" dirty="0" smtClean="0"/>
              <a:t>Medicaid GME</a:t>
            </a:r>
            <a:endParaRPr lang="en-US" dirty="0"/>
          </a:p>
        </p:txBody>
      </p:sp>
      <p:sp>
        <p:nvSpPr>
          <p:cNvPr id="3" name="Content Placeholder 2"/>
          <p:cNvSpPr>
            <a:spLocks noGrp="1"/>
          </p:cNvSpPr>
          <p:nvPr>
            <p:ph idx="1"/>
          </p:nvPr>
        </p:nvSpPr>
        <p:spPr/>
        <p:txBody>
          <a:bodyPr/>
          <a:lstStyle/>
          <a:p>
            <a:pPr marL="0" indent="0">
              <a:buNone/>
            </a:pPr>
            <a:r>
              <a:rPr lang="en-US" dirty="0"/>
              <a:t>Medicaid </a:t>
            </a:r>
            <a:r>
              <a:rPr lang="en-US" dirty="0" smtClean="0"/>
              <a:t>GME </a:t>
            </a:r>
            <a:r>
              <a:rPr lang="en-US" dirty="0"/>
              <a:t>funding should remain at the state’s discretion. However, </a:t>
            </a:r>
            <a:r>
              <a:rPr lang="en-US" dirty="0" smtClean="0"/>
              <a:t>Congress </a:t>
            </a:r>
            <a:r>
              <a:rPr lang="en-US" dirty="0"/>
              <a:t>should mandate the same level of transparency and accountability in Medicaid GME as it will require under the changes in Medicare GME herein proposed. </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23</a:t>
            </a:fld>
            <a:endParaRPr lang="en-US"/>
          </a:p>
        </p:txBody>
      </p:sp>
      <p:pic>
        <p:nvPicPr>
          <p:cNvPr id="6" name="irc_mi" descr="http://2.bp.blogspot.com/-uFNq_SjiBOc/TknpRiCRbkI/AAAAAAAAHGY/FAEioqTr3Qg/s700/deal+agreement+docume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1809" y="3980982"/>
            <a:ext cx="3026280" cy="2267417"/>
          </a:xfrm>
          <a:prstGeom prst="rect">
            <a:avLst/>
          </a:prstGeom>
          <a:noFill/>
          <a:ln>
            <a:noFill/>
          </a:ln>
        </p:spPr>
      </p:pic>
    </p:spTree>
    <p:extLst>
      <p:ext uri="{BB962C8B-B14F-4D97-AF65-F5344CB8AC3E}">
        <p14:creationId xmlns:p14="http://schemas.microsoft.com/office/powerpoint/2010/main" val="376752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 to Reality</a:t>
            </a:r>
            <a:endParaRPr lang="en-US" sz="1200"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24</a:t>
            </a:fld>
            <a:endParaRPr lang="en-US"/>
          </a:p>
        </p:txBody>
      </p:sp>
    </p:spTree>
    <p:extLst>
      <p:ext uri="{BB962C8B-B14F-4D97-AF65-F5344CB8AC3E}">
        <p14:creationId xmlns:p14="http://schemas.microsoft.com/office/powerpoint/2010/main" val="8670020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274638"/>
            <a:ext cx="8573430" cy="1325562"/>
          </a:xfrm>
        </p:spPr>
        <p:txBody>
          <a:bodyPr>
            <a:normAutofit/>
          </a:bodyPr>
          <a:lstStyle/>
          <a:p>
            <a:r>
              <a:rPr lang="en-US" dirty="0" smtClean="0"/>
              <a:t>Recommendations to Reality</a:t>
            </a:r>
            <a:br>
              <a:rPr lang="en-US" dirty="0" smtClean="0"/>
            </a:br>
            <a:r>
              <a:rPr lang="en-US" sz="3100" dirty="0" smtClean="0"/>
              <a:t>Funding Goal #1 Physician Workforce</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7206404"/>
              </p:ext>
            </p:extLst>
          </p:nvPr>
        </p:nvGraphicFramePr>
        <p:xfrm>
          <a:off x="457200" y="1230224"/>
          <a:ext cx="8229600" cy="547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25</a:t>
            </a:fld>
            <a:endParaRPr lang="en-US"/>
          </a:p>
        </p:txBody>
      </p:sp>
    </p:spTree>
    <p:extLst>
      <p:ext uri="{BB962C8B-B14F-4D97-AF65-F5344CB8AC3E}">
        <p14:creationId xmlns:p14="http://schemas.microsoft.com/office/powerpoint/2010/main" val="25748028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274638"/>
            <a:ext cx="8573430" cy="1325562"/>
          </a:xfrm>
        </p:spPr>
        <p:txBody>
          <a:bodyPr>
            <a:normAutofit fontScale="90000"/>
          </a:bodyPr>
          <a:lstStyle/>
          <a:p>
            <a:r>
              <a:rPr lang="en-US" dirty="0" smtClean="0"/>
              <a:t>Recommendations to Reality</a:t>
            </a:r>
            <a:br>
              <a:rPr lang="en-US" dirty="0" smtClean="0"/>
            </a:br>
            <a:r>
              <a:rPr lang="en-US" sz="3100" dirty="0" smtClean="0"/>
              <a:t>Funding Goal #2 Innovative GME Programming</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8657653"/>
              </p:ext>
            </p:extLst>
          </p:nvPr>
        </p:nvGraphicFramePr>
        <p:xfrm>
          <a:off x="457200" y="1230224"/>
          <a:ext cx="8229600" cy="547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26</a:t>
            </a:fld>
            <a:endParaRPr lang="en-US"/>
          </a:p>
        </p:txBody>
      </p:sp>
    </p:spTree>
    <p:extLst>
      <p:ext uri="{BB962C8B-B14F-4D97-AF65-F5344CB8AC3E}">
        <p14:creationId xmlns:p14="http://schemas.microsoft.com/office/powerpoint/2010/main" val="12350403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430803"/>
            <a:ext cx="8573430" cy="1325562"/>
          </a:xfrm>
        </p:spPr>
        <p:txBody>
          <a:bodyPr>
            <a:normAutofit fontScale="90000"/>
          </a:bodyPr>
          <a:lstStyle/>
          <a:p>
            <a:r>
              <a:rPr lang="en-US" dirty="0" smtClean="0"/>
              <a:t>Recommendations to Reality</a:t>
            </a:r>
            <a:br>
              <a:rPr lang="en-US" dirty="0" smtClean="0"/>
            </a:br>
            <a:r>
              <a:rPr lang="en-US" sz="3100" dirty="0" smtClean="0"/>
              <a:t>Funding Goal #3 Transparency </a:t>
            </a:r>
            <a:br>
              <a:rPr lang="en-US" sz="3100" dirty="0" smtClean="0"/>
            </a:br>
            <a:r>
              <a:rPr lang="en-US" sz="3100" dirty="0" smtClean="0"/>
              <a:t>and Accountability</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682801"/>
              </p:ext>
            </p:extLst>
          </p:nvPr>
        </p:nvGraphicFramePr>
        <p:xfrm>
          <a:off x="457200" y="1230224"/>
          <a:ext cx="8229600" cy="547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27</a:t>
            </a:fld>
            <a:endParaRPr lang="en-US"/>
          </a:p>
        </p:txBody>
      </p:sp>
    </p:spTree>
    <p:extLst>
      <p:ext uri="{BB962C8B-B14F-4D97-AF65-F5344CB8AC3E}">
        <p14:creationId xmlns:p14="http://schemas.microsoft.com/office/powerpoint/2010/main" val="9598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420392"/>
            <a:ext cx="8573430" cy="1325562"/>
          </a:xfrm>
        </p:spPr>
        <p:txBody>
          <a:bodyPr>
            <a:normAutofit fontScale="90000"/>
          </a:bodyPr>
          <a:lstStyle/>
          <a:p>
            <a:r>
              <a:rPr lang="en-US" dirty="0" smtClean="0"/>
              <a:t>Recommendations to Reality</a:t>
            </a:r>
            <a:br>
              <a:rPr lang="en-US" dirty="0" smtClean="0"/>
            </a:br>
            <a:r>
              <a:rPr lang="en-US" sz="3100" dirty="0" smtClean="0"/>
              <a:t>Funding Goal #4 Public Policy and </a:t>
            </a:r>
            <a:br>
              <a:rPr lang="en-US" sz="3100" dirty="0" smtClean="0"/>
            </a:br>
            <a:r>
              <a:rPr lang="en-US" sz="3100" dirty="0" smtClean="0"/>
              <a:t>Strategic Investment</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7683545"/>
              </p:ext>
            </p:extLst>
          </p:nvPr>
        </p:nvGraphicFramePr>
        <p:xfrm>
          <a:off x="457200" y="1230224"/>
          <a:ext cx="8229600" cy="547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28</a:t>
            </a:fld>
            <a:endParaRPr lang="en-US"/>
          </a:p>
        </p:txBody>
      </p:sp>
    </p:spTree>
    <p:extLst>
      <p:ext uri="{BB962C8B-B14F-4D97-AF65-F5344CB8AC3E}">
        <p14:creationId xmlns:p14="http://schemas.microsoft.com/office/powerpoint/2010/main" val="325106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274638"/>
            <a:ext cx="8573430" cy="1325562"/>
          </a:xfrm>
        </p:spPr>
        <p:txBody>
          <a:bodyPr>
            <a:normAutofit/>
          </a:bodyPr>
          <a:lstStyle/>
          <a:p>
            <a:r>
              <a:rPr lang="en-US" dirty="0" smtClean="0"/>
              <a:t>Recommendations to Reality</a:t>
            </a:r>
            <a:br>
              <a:rPr lang="en-US" dirty="0" smtClean="0"/>
            </a:br>
            <a:r>
              <a:rPr lang="en-US" sz="3100" dirty="0" smtClean="0"/>
              <a:t>Funding Goal #5 Public Fund Utilization</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0649591"/>
              </p:ext>
            </p:extLst>
          </p:nvPr>
        </p:nvGraphicFramePr>
        <p:xfrm>
          <a:off x="457200" y="1230224"/>
          <a:ext cx="8229600" cy="547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29</a:t>
            </a:fld>
            <a:endParaRPr lang="en-US"/>
          </a:p>
        </p:txBody>
      </p:sp>
    </p:spTree>
    <p:extLst>
      <p:ext uri="{BB962C8B-B14F-4D97-AF65-F5344CB8AC3E}">
        <p14:creationId xmlns:p14="http://schemas.microsoft.com/office/powerpoint/2010/main" val="183365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040" y="4488712"/>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Primary Objectives of Webinar</a:t>
            </a:r>
            <a:endParaRPr lang="en-US" dirty="0"/>
          </a:p>
        </p:txBody>
      </p:sp>
      <p:sp>
        <p:nvSpPr>
          <p:cNvPr id="3" name="Content Placeholder 2"/>
          <p:cNvSpPr>
            <a:spLocks noGrp="1"/>
          </p:cNvSpPr>
          <p:nvPr>
            <p:ph idx="1"/>
          </p:nvPr>
        </p:nvSpPr>
        <p:spPr>
          <a:xfrm>
            <a:off x="457200" y="1683488"/>
            <a:ext cx="8229600" cy="4750678"/>
          </a:xfrm>
        </p:spPr>
        <p:txBody>
          <a:bodyPr>
            <a:normAutofit/>
          </a:bodyPr>
          <a:lstStyle/>
          <a:p>
            <a:pPr marL="514350" lvl="0" indent="-514350">
              <a:buFont typeface="+mj-lt"/>
              <a:buAutoNum type="arabicPeriod"/>
            </a:pPr>
            <a:r>
              <a:rPr lang="en-US" sz="2200" dirty="0"/>
              <a:t>Gain a broad understanding of the </a:t>
            </a:r>
            <a:r>
              <a:rPr lang="en-US" sz="2200" dirty="0" smtClean="0"/>
              <a:t>report released by the Institute of Medicine (IOM)</a:t>
            </a:r>
            <a:endParaRPr lang="en-US" sz="2200" dirty="0"/>
          </a:p>
          <a:p>
            <a:pPr marL="514350" lvl="0" indent="-514350">
              <a:buFont typeface="+mj-lt"/>
              <a:buAutoNum type="arabicPeriod"/>
            </a:pPr>
            <a:r>
              <a:rPr lang="en-US" sz="2200" dirty="0" smtClean="0"/>
              <a:t>Identify major recommendations made in the report and the </a:t>
            </a:r>
            <a:r>
              <a:rPr lang="en-US" sz="2200" dirty="0"/>
              <a:t>potential effect on </a:t>
            </a:r>
            <a:r>
              <a:rPr lang="en-US" sz="2200" dirty="0" smtClean="0"/>
              <a:t>GME </a:t>
            </a:r>
          </a:p>
          <a:p>
            <a:pPr marL="514350" lvl="0" indent="-514350">
              <a:buFont typeface="+mj-lt"/>
              <a:buAutoNum type="arabicPeriod"/>
            </a:pPr>
            <a:r>
              <a:rPr lang="en-US" sz="2200" dirty="0" smtClean="0"/>
              <a:t>Broadly outline </a:t>
            </a:r>
            <a:r>
              <a:rPr lang="en-US" sz="2200" dirty="0"/>
              <a:t>actions required </a:t>
            </a:r>
            <a:r>
              <a:rPr lang="en-US" sz="2200" dirty="0" smtClean="0"/>
              <a:t>for </a:t>
            </a:r>
            <a:r>
              <a:rPr lang="en-US" sz="2200" dirty="0"/>
              <a:t>recommendations to become a </a:t>
            </a:r>
            <a:r>
              <a:rPr lang="en-US" sz="2200" dirty="0" smtClean="0"/>
              <a:t>reality</a:t>
            </a:r>
          </a:p>
          <a:p>
            <a:pPr marL="514350" lvl="0" indent="-514350">
              <a:buFont typeface="+mj-lt"/>
              <a:buAutoNum type="arabicPeriod"/>
            </a:pPr>
            <a:r>
              <a:rPr lang="en-US" sz="2200" dirty="0" smtClean="0"/>
              <a:t>Identify </a:t>
            </a:r>
            <a:r>
              <a:rPr lang="en-US" sz="2200" dirty="0"/>
              <a:t>key </a:t>
            </a:r>
            <a:r>
              <a:rPr lang="en-US" sz="2200" dirty="0" smtClean="0"/>
              <a:t>information/actions attendees should begin to consider now as you contemplate the potential affects of changes in funding</a:t>
            </a:r>
            <a:endParaRPr lang="en-US" sz="2200"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3</a:t>
            </a:fld>
            <a:endParaRPr lang="en-US"/>
          </a:p>
        </p:txBody>
      </p:sp>
    </p:spTree>
    <p:extLst>
      <p:ext uri="{BB962C8B-B14F-4D97-AF65-F5344CB8AC3E}">
        <p14:creationId xmlns:p14="http://schemas.microsoft.com/office/powerpoint/2010/main" val="19493567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274638"/>
            <a:ext cx="8573430" cy="1325562"/>
          </a:xfrm>
        </p:spPr>
        <p:txBody>
          <a:bodyPr>
            <a:normAutofit/>
          </a:bodyPr>
          <a:lstStyle/>
          <a:p>
            <a:r>
              <a:rPr lang="en-US" dirty="0" smtClean="0"/>
              <a:t>Recommendations to Reality</a:t>
            </a:r>
            <a:br>
              <a:rPr lang="en-US" dirty="0" smtClean="0"/>
            </a:br>
            <a:r>
              <a:rPr lang="en-US" sz="3100" dirty="0" smtClean="0"/>
              <a:t>Funding Goal #6 Transition</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144950"/>
              </p:ext>
            </p:extLst>
          </p:nvPr>
        </p:nvGraphicFramePr>
        <p:xfrm>
          <a:off x="457200" y="1230224"/>
          <a:ext cx="8229600" cy="547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30</a:t>
            </a:fld>
            <a:endParaRPr lang="en-US"/>
          </a:p>
        </p:txBody>
      </p:sp>
    </p:spTree>
    <p:extLst>
      <p:ext uri="{BB962C8B-B14F-4D97-AF65-F5344CB8AC3E}">
        <p14:creationId xmlns:p14="http://schemas.microsoft.com/office/powerpoint/2010/main" val="2008745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Thought Processes</a:t>
            </a:r>
            <a:endParaRPr lang="en-US" dirty="0"/>
          </a:p>
        </p:txBody>
      </p:sp>
      <p:sp>
        <p:nvSpPr>
          <p:cNvPr id="3" name="Content Placeholder 2"/>
          <p:cNvSpPr>
            <a:spLocks noGrp="1"/>
          </p:cNvSpPr>
          <p:nvPr>
            <p:ph idx="1"/>
          </p:nvPr>
        </p:nvSpPr>
        <p:spPr>
          <a:xfrm>
            <a:off x="457200" y="1828800"/>
            <a:ext cx="8229600" cy="4118123"/>
          </a:xfrm>
        </p:spPr>
        <p:txBody>
          <a:bodyPr>
            <a:normAutofit fontScale="92500" lnSpcReduction="10000"/>
          </a:bodyPr>
          <a:lstStyle/>
          <a:p>
            <a:r>
              <a:rPr lang="en-US" dirty="0" smtClean="0"/>
              <a:t>Alignment of organizational culture, mission, and metrics with your GME culture, mission, and metrics</a:t>
            </a:r>
          </a:p>
          <a:p>
            <a:r>
              <a:rPr lang="en-US" dirty="0" smtClean="0"/>
              <a:t>Identify real cost of GME to your Institution</a:t>
            </a:r>
          </a:p>
          <a:p>
            <a:r>
              <a:rPr lang="en-US" dirty="0" smtClean="0"/>
              <a:t>Clearly link the GME funding stream to identifiable educational activities and operations</a:t>
            </a:r>
          </a:p>
          <a:p>
            <a:r>
              <a:rPr lang="en-US" dirty="0" smtClean="0"/>
              <a:t>Is the physician workforce consistent with the needs of the community you serve</a:t>
            </a:r>
          </a:p>
          <a:p>
            <a:r>
              <a:rPr lang="en-US" dirty="0" smtClean="0"/>
              <a:t>What metrics does your institution use to measure success, efficiency, and outcomes - are they measured longitudinally</a:t>
            </a:r>
          </a:p>
          <a:p>
            <a:r>
              <a:rPr lang="en-US" dirty="0" smtClean="0"/>
              <a:t>How do your GME programs support the Triple Aim</a:t>
            </a:r>
          </a:p>
          <a:p>
            <a:r>
              <a:rPr lang="en-US" dirty="0" smtClean="0"/>
              <a:t>How is the institution using the GME division, leadership, faculty, and residents to strategically plan and innovate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31</a:t>
            </a:fld>
            <a:endParaRPr lang="en-US" dirty="0"/>
          </a:p>
        </p:txBody>
      </p:sp>
      <p:pic>
        <p:nvPicPr>
          <p:cNvPr id="7" name="irc_mi" descr="http://myup.weboldala.net/files/dzjir6enuwx16prtshbj.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4570" y="293469"/>
            <a:ext cx="1461848" cy="1535331"/>
          </a:xfrm>
          <a:prstGeom prst="rect">
            <a:avLst/>
          </a:prstGeom>
          <a:noFill/>
          <a:ln>
            <a:noFill/>
          </a:ln>
        </p:spPr>
      </p:pic>
    </p:spTree>
    <p:extLst>
      <p:ext uri="{BB962C8B-B14F-4D97-AF65-F5344CB8AC3E}">
        <p14:creationId xmlns:p14="http://schemas.microsoft.com/office/powerpoint/2010/main" val="3900630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49332"/>
            <a:ext cx="8229600" cy="4599068"/>
          </a:xfrm>
        </p:spPr>
        <p:txBody>
          <a:bodyPr/>
          <a:lstStyle/>
          <a:p>
            <a:pPr marL="457200" indent="-457200">
              <a:buFont typeface="+mj-lt"/>
              <a:buAutoNum type="arabicPeriod"/>
            </a:pPr>
            <a:r>
              <a:rPr lang="en-US" sz="1800" i="1" dirty="0"/>
              <a:t>Graduate medical education that meets the nation’s health needs</a:t>
            </a:r>
            <a:r>
              <a:rPr lang="en-US" sz="1800" dirty="0"/>
              <a:t>. (2014). Institute of Medicine. Washington, DC: National Academies Press</a:t>
            </a:r>
            <a:r>
              <a:rPr lang="en-US" sz="1800" dirty="0" smtClean="0"/>
              <a:t>.</a:t>
            </a:r>
          </a:p>
          <a:p>
            <a:pPr marL="457200" indent="-457200">
              <a:buFont typeface="+mj-lt"/>
              <a:buAutoNum type="arabicPeriod"/>
            </a:pPr>
            <a:r>
              <a:rPr lang="en-US" sz="1800" dirty="0" err="1"/>
              <a:t>Iglehart</a:t>
            </a:r>
            <a:r>
              <a:rPr lang="en-US" sz="1800" dirty="0"/>
              <a:t>, J. (2011). The Uncertain Future of Medicare and Graduate Medical Education. </a:t>
            </a:r>
            <a:r>
              <a:rPr lang="en-US" sz="1800" i="1" dirty="0"/>
              <a:t>New England Journal of Medicine</a:t>
            </a:r>
            <a:r>
              <a:rPr lang="en-US" sz="1800" dirty="0"/>
              <a:t>, </a:t>
            </a:r>
            <a:r>
              <a:rPr lang="en-US" sz="1800" i="1" dirty="0"/>
              <a:t>365</a:t>
            </a:r>
            <a:r>
              <a:rPr lang="en-US" sz="1800" dirty="0"/>
              <a:t>(14), 1340–45.</a:t>
            </a:r>
          </a:p>
          <a:p>
            <a:pPr marL="457200" indent="-457200">
              <a:buFont typeface="+mj-lt"/>
              <a:buAutoNum type="arabicPeriod"/>
            </a:pPr>
            <a:r>
              <a:rPr lang="en-US" sz="1800" dirty="0"/>
              <a:t>Berwick, D., Nolan, T., &amp; Whittington, J. (2008). The Triple Aim: Care, Health, and Cost. </a:t>
            </a:r>
            <a:r>
              <a:rPr lang="en-US" sz="1800" i="1" dirty="0"/>
              <a:t>Health Affairs</a:t>
            </a:r>
            <a:r>
              <a:rPr lang="en-US" sz="1800" dirty="0"/>
              <a:t>, </a:t>
            </a:r>
            <a:r>
              <a:rPr lang="en-US" sz="1800" i="1" dirty="0"/>
              <a:t>27</a:t>
            </a:r>
            <a:r>
              <a:rPr lang="en-US" sz="1800" dirty="0"/>
              <a:t>(3), 759–69.</a:t>
            </a:r>
          </a:p>
          <a:p>
            <a:pPr marL="457200" indent="-457200">
              <a:buFont typeface="+mj-lt"/>
              <a:buAutoNum type="arabicPeriod"/>
            </a:pPr>
            <a:r>
              <a:rPr lang="en-US" sz="1800" dirty="0"/>
              <a:t>McCarthy, D., &amp; Klein, S. (2010). </a:t>
            </a:r>
            <a:r>
              <a:rPr lang="en-US" sz="1800" i="1" dirty="0"/>
              <a:t>The Triple Aim Journey: Improving Population Health and Patients’ Experience of Care, While Reducing Costs</a:t>
            </a:r>
            <a:r>
              <a:rPr lang="en-US" sz="1800" dirty="0"/>
              <a:t> (No. 1421 Vol. 48). </a:t>
            </a:r>
            <a:endParaRPr lang="en-US" sz="1800" dirty="0" smtClean="0"/>
          </a:p>
          <a:p>
            <a:pPr marL="457200" indent="-457200">
              <a:buFont typeface="+mj-lt"/>
              <a:buAutoNum type="arabicPeriod"/>
            </a:pPr>
            <a:r>
              <a:rPr lang="en-US" sz="1800" dirty="0"/>
              <a:t>O’Rourke, K. (2014). IOM Report Calls for Overhaul of Graduate Medical Education. </a:t>
            </a:r>
            <a:r>
              <a:rPr lang="en-US" sz="1800" i="1" dirty="0"/>
              <a:t>The Journal of the American Medical Association</a:t>
            </a:r>
            <a:r>
              <a:rPr lang="en-US" sz="1800" dirty="0"/>
              <a:t>, </a:t>
            </a:r>
            <a:r>
              <a:rPr lang="en-US" sz="1800" i="1" dirty="0"/>
              <a:t>312</a:t>
            </a:r>
            <a:r>
              <a:rPr lang="en-US" sz="1800" dirty="0"/>
              <a:t>(9), 880–1.</a:t>
            </a:r>
          </a:p>
          <a:p>
            <a:pPr marL="457200" indent="-457200">
              <a:buFont typeface="+mj-lt"/>
              <a:buAutoNum type="arabicPeriod"/>
            </a:pPr>
            <a:r>
              <a:rPr lang="en-US" sz="1800" dirty="0"/>
              <a:t>Key Points: Response to Institute of Medicine (IOM) Report, “Graduate Medical Education That Meets the Nation’s Health Needs.” (2014). American Association of Medical Colleges (AAMC).</a:t>
            </a:r>
          </a:p>
          <a:p>
            <a:pPr marL="0" indent="0">
              <a:buNone/>
            </a:pPr>
            <a:endParaRPr lang="en-US" dirty="0" smtClean="0"/>
          </a:p>
          <a:p>
            <a:pPr marL="45720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32</a:t>
            </a:fld>
            <a:endParaRPr lang="en-US"/>
          </a:p>
        </p:txBody>
      </p:sp>
    </p:spTree>
    <p:extLst>
      <p:ext uri="{BB962C8B-B14F-4D97-AF65-F5344CB8AC3E}">
        <p14:creationId xmlns:p14="http://schemas.microsoft.com/office/powerpoint/2010/main" val="210873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3596"/>
          </a:xfrm>
        </p:spPr>
        <p:txBody>
          <a:bodyPr/>
          <a:lstStyle/>
          <a:p>
            <a:r>
              <a:rPr lang="en-US" dirty="0" smtClean="0"/>
              <a:t>Foundational Support</a:t>
            </a:r>
            <a:endParaRPr lang="en-US" dirty="0"/>
          </a:p>
        </p:txBody>
      </p:sp>
      <p:sp>
        <p:nvSpPr>
          <p:cNvPr id="3" name="Content Placeholder 2"/>
          <p:cNvSpPr>
            <a:spLocks noGrp="1"/>
          </p:cNvSpPr>
          <p:nvPr>
            <p:ph idx="1"/>
          </p:nvPr>
        </p:nvSpPr>
        <p:spPr>
          <a:xfrm>
            <a:off x="457200" y="1440796"/>
            <a:ext cx="8229600" cy="4807604"/>
          </a:xfrm>
        </p:spPr>
        <p:txBody>
          <a:bodyPr/>
          <a:lstStyle/>
          <a:p>
            <a:pPr>
              <a:buFont typeface="+mj-lt"/>
              <a:buAutoNum type="arabicPeriod"/>
            </a:pPr>
            <a:r>
              <a:rPr lang="en-US" sz="1800" dirty="0" smtClean="0"/>
              <a:t>ABIM Foundation</a:t>
            </a:r>
          </a:p>
          <a:p>
            <a:pPr>
              <a:buFont typeface="+mj-lt"/>
              <a:buAutoNum type="arabicPeriod"/>
            </a:pPr>
            <a:r>
              <a:rPr lang="en-US" sz="1800" dirty="0" smtClean="0"/>
              <a:t>Aetna Foundation</a:t>
            </a:r>
          </a:p>
          <a:p>
            <a:pPr>
              <a:buFont typeface="+mj-lt"/>
              <a:buAutoNum type="arabicPeriod"/>
            </a:pPr>
            <a:r>
              <a:rPr lang="en-US" sz="1800" dirty="0" smtClean="0"/>
              <a:t>California Endowment</a:t>
            </a:r>
          </a:p>
          <a:p>
            <a:pPr>
              <a:buFont typeface="+mj-lt"/>
              <a:buAutoNum type="arabicPeriod"/>
            </a:pPr>
            <a:r>
              <a:rPr lang="en-US" sz="1800" dirty="0" smtClean="0"/>
              <a:t>California </a:t>
            </a:r>
            <a:r>
              <a:rPr lang="en-US" sz="1800" dirty="0"/>
              <a:t>HealthCare </a:t>
            </a:r>
            <a:r>
              <a:rPr lang="en-US" sz="1800" dirty="0" smtClean="0"/>
              <a:t>Foundation</a:t>
            </a:r>
            <a:endParaRPr lang="en-US" sz="1800" dirty="0"/>
          </a:p>
          <a:p>
            <a:pPr>
              <a:buFont typeface="+mj-lt"/>
              <a:buAutoNum type="arabicPeriod"/>
            </a:pPr>
            <a:r>
              <a:rPr lang="en-US" sz="1800" dirty="0" smtClean="0"/>
              <a:t>Commonwealth Fund</a:t>
            </a:r>
            <a:endParaRPr lang="en-US" sz="1800" dirty="0"/>
          </a:p>
          <a:p>
            <a:pPr>
              <a:buFont typeface="+mj-lt"/>
              <a:buAutoNum type="arabicPeriod"/>
            </a:pPr>
            <a:r>
              <a:rPr lang="en-US" sz="1800" dirty="0" smtClean="0"/>
              <a:t>East </a:t>
            </a:r>
            <a:r>
              <a:rPr lang="en-US" sz="1800" dirty="0"/>
              <a:t>Bay Community </a:t>
            </a:r>
            <a:r>
              <a:rPr lang="en-US" sz="1800" dirty="0" smtClean="0"/>
              <a:t>Fund</a:t>
            </a:r>
            <a:endParaRPr lang="en-US" sz="1800" dirty="0"/>
          </a:p>
          <a:p>
            <a:pPr>
              <a:buFont typeface="+mj-lt"/>
              <a:buAutoNum type="arabicPeriod"/>
            </a:pPr>
            <a:r>
              <a:rPr lang="en-US" sz="1800" dirty="0" smtClean="0"/>
              <a:t>Health </a:t>
            </a:r>
            <a:r>
              <a:rPr lang="en-US" sz="1800" dirty="0"/>
              <a:t>Resources and Services </a:t>
            </a:r>
            <a:r>
              <a:rPr lang="en-US" sz="1800" dirty="0" smtClean="0"/>
              <a:t>Administration</a:t>
            </a:r>
            <a:endParaRPr lang="en-US" sz="1800" dirty="0"/>
          </a:p>
          <a:p>
            <a:pPr>
              <a:buFont typeface="+mj-lt"/>
              <a:buAutoNum type="arabicPeriod"/>
            </a:pPr>
            <a:r>
              <a:rPr lang="en-US" sz="1800" dirty="0" smtClean="0"/>
              <a:t>Jewish </a:t>
            </a:r>
            <a:r>
              <a:rPr lang="en-US" sz="1800" dirty="0"/>
              <a:t>Healthcare </a:t>
            </a:r>
            <a:r>
              <a:rPr lang="en-US" sz="1800" dirty="0" smtClean="0"/>
              <a:t>Foundation</a:t>
            </a:r>
            <a:endParaRPr lang="en-US" sz="1800" dirty="0"/>
          </a:p>
          <a:p>
            <a:pPr>
              <a:buFont typeface="+mj-lt"/>
              <a:buAutoNum type="arabicPeriod"/>
            </a:pPr>
            <a:r>
              <a:rPr lang="en-US" sz="1800" dirty="0" smtClean="0"/>
              <a:t>Josiah </a:t>
            </a:r>
            <a:r>
              <a:rPr lang="en-US" sz="1800" dirty="0"/>
              <a:t>Macy Jr. </a:t>
            </a:r>
            <a:r>
              <a:rPr lang="en-US" sz="1800" dirty="0" smtClean="0"/>
              <a:t>Foundation</a:t>
            </a:r>
            <a:endParaRPr lang="en-US" sz="1800" dirty="0"/>
          </a:p>
          <a:p>
            <a:pPr>
              <a:buFont typeface="+mj-lt"/>
              <a:buAutoNum type="arabicPeriod"/>
            </a:pPr>
            <a:r>
              <a:rPr lang="en-US" sz="1800" dirty="0" smtClean="0"/>
              <a:t>Kaiser </a:t>
            </a:r>
            <a:r>
              <a:rPr lang="en-US" sz="1800" dirty="0"/>
              <a:t>Permanente Institute for Health </a:t>
            </a:r>
            <a:r>
              <a:rPr lang="en-US" sz="1800" dirty="0" smtClean="0"/>
              <a:t>Policy</a:t>
            </a:r>
            <a:endParaRPr lang="en-US" sz="1800" dirty="0"/>
          </a:p>
          <a:p>
            <a:pPr>
              <a:buFont typeface="+mj-lt"/>
              <a:buAutoNum type="arabicPeriod"/>
            </a:pPr>
            <a:r>
              <a:rPr lang="en-US" sz="1800" dirty="0" smtClean="0"/>
              <a:t>Missouri </a:t>
            </a:r>
            <a:r>
              <a:rPr lang="en-US" sz="1800" dirty="0"/>
              <a:t>Foundation for </a:t>
            </a:r>
            <a:r>
              <a:rPr lang="en-US" sz="1800" dirty="0" smtClean="0"/>
              <a:t>Health</a:t>
            </a:r>
            <a:endParaRPr lang="en-US" sz="1800" dirty="0"/>
          </a:p>
          <a:p>
            <a:pPr>
              <a:buFont typeface="+mj-lt"/>
              <a:buAutoNum type="arabicPeriod"/>
            </a:pPr>
            <a:r>
              <a:rPr lang="en-US" sz="1800" dirty="0" smtClean="0"/>
              <a:t>Robert </a:t>
            </a:r>
            <a:r>
              <a:rPr lang="en-US" sz="1800" dirty="0"/>
              <a:t>Wood Johnson </a:t>
            </a:r>
            <a:r>
              <a:rPr lang="en-US" sz="1800" dirty="0" smtClean="0"/>
              <a:t>Foundation</a:t>
            </a:r>
            <a:endParaRPr lang="en-US" sz="1800" dirty="0"/>
          </a:p>
          <a:p>
            <a:pPr>
              <a:buFont typeface="+mj-lt"/>
              <a:buAutoNum type="arabicPeriod"/>
            </a:pPr>
            <a:r>
              <a:rPr lang="en-US" sz="1800" dirty="0" smtClean="0"/>
              <a:t>UnitedHealth </a:t>
            </a:r>
            <a:r>
              <a:rPr lang="en-US" sz="1800" dirty="0"/>
              <a:t>Group </a:t>
            </a:r>
            <a:r>
              <a:rPr lang="en-US" sz="1800" dirty="0" smtClean="0"/>
              <a:t>Foundation</a:t>
            </a:r>
          </a:p>
          <a:p>
            <a:pPr>
              <a:buFont typeface="+mj-lt"/>
              <a:buAutoNum type="arabicPeriod"/>
            </a:pPr>
            <a:r>
              <a:rPr lang="en-US" sz="1800" dirty="0" smtClean="0"/>
              <a:t>U.S</a:t>
            </a:r>
            <a:r>
              <a:rPr lang="en-US" sz="1800" dirty="0"/>
              <a:t>. Department of Veterans Affairs. </a:t>
            </a:r>
          </a:p>
          <a:p>
            <a:pPr marL="0" indent="0">
              <a:buNone/>
            </a:pPr>
            <a:endParaRPr lang="en-US" dirty="0" smtClean="0"/>
          </a:p>
          <a:p>
            <a:pPr marL="45720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33</a:t>
            </a:fld>
            <a:endParaRPr lang="en-US"/>
          </a:p>
        </p:txBody>
      </p:sp>
    </p:spTree>
    <p:extLst>
      <p:ext uri="{BB962C8B-B14F-4D97-AF65-F5344CB8AC3E}">
        <p14:creationId xmlns:p14="http://schemas.microsoft.com/office/powerpoint/2010/main" val="240494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3596"/>
          </a:xfrm>
        </p:spPr>
        <p:txBody>
          <a:bodyPr/>
          <a:lstStyle/>
          <a:p>
            <a:r>
              <a:rPr lang="en-US" dirty="0" smtClean="0"/>
              <a:t>Congressional Support</a:t>
            </a:r>
            <a:endParaRPr lang="en-US" dirty="0"/>
          </a:p>
        </p:txBody>
      </p:sp>
      <p:sp>
        <p:nvSpPr>
          <p:cNvPr id="3" name="Content Placeholder 2"/>
          <p:cNvSpPr>
            <a:spLocks noGrp="1"/>
          </p:cNvSpPr>
          <p:nvPr>
            <p:ph idx="1"/>
          </p:nvPr>
        </p:nvSpPr>
        <p:spPr>
          <a:xfrm>
            <a:off x="457200" y="1440796"/>
            <a:ext cx="8229600" cy="4807604"/>
          </a:xfrm>
        </p:spPr>
        <p:txBody>
          <a:bodyPr/>
          <a:lstStyle/>
          <a:p>
            <a:pPr marL="0" indent="0">
              <a:buNone/>
            </a:pPr>
            <a:r>
              <a:rPr lang="en-US" sz="1800" dirty="0" smtClean="0"/>
              <a:t>U.S. </a:t>
            </a:r>
            <a:r>
              <a:rPr lang="en-US" sz="1800" dirty="0"/>
              <a:t>Senators </a:t>
            </a:r>
            <a:endParaRPr lang="en-US" sz="1800" dirty="0" smtClean="0"/>
          </a:p>
          <a:p>
            <a:pPr>
              <a:buFont typeface="Arial"/>
              <a:buChar char="•"/>
            </a:pPr>
            <a:r>
              <a:rPr lang="en-US" sz="1800" dirty="0" smtClean="0"/>
              <a:t>Michael </a:t>
            </a:r>
            <a:r>
              <a:rPr lang="en-US" sz="1800" dirty="0" err="1"/>
              <a:t>Bennet</a:t>
            </a:r>
            <a:r>
              <a:rPr lang="en-US" sz="1800" dirty="0"/>
              <a:t> (D-CO</a:t>
            </a:r>
            <a:r>
              <a:rPr lang="en-US" sz="1800" dirty="0" smtClean="0"/>
              <a:t>)</a:t>
            </a:r>
            <a:endParaRPr lang="en-US" sz="1800" dirty="0"/>
          </a:p>
          <a:p>
            <a:pPr>
              <a:buFont typeface="Arial"/>
              <a:buChar char="•"/>
            </a:pPr>
            <a:r>
              <a:rPr lang="en-US" sz="1800" dirty="0" smtClean="0"/>
              <a:t>Mike </a:t>
            </a:r>
            <a:r>
              <a:rPr lang="en-US" sz="1800" dirty="0"/>
              <a:t>Crapo (R-ID</a:t>
            </a:r>
            <a:r>
              <a:rPr lang="en-US" sz="1800" dirty="0" smtClean="0"/>
              <a:t>)</a:t>
            </a:r>
          </a:p>
          <a:p>
            <a:pPr>
              <a:buFont typeface="Arial"/>
              <a:buChar char="•"/>
            </a:pPr>
            <a:r>
              <a:rPr lang="en-US" sz="1800" dirty="0" smtClean="0"/>
              <a:t>Charles </a:t>
            </a:r>
            <a:r>
              <a:rPr lang="en-US" sz="1800" dirty="0"/>
              <a:t>Grassley (R-IA</a:t>
            </a:r>
            <a:r>
              <a:rPr lang="en-US" sz="1800" dirty="0" smtClean="0"/>
              <a:t>)</a:t>
            </a:r>
          </a:p>
          <a:p>
            <a:pPr>
              <a:buFont typeface="Arial"/>
              <a:buChar char="•"/>
            </a:pPr>
            <a:r>
              <a:rPr lang="en-US" sz="1800" dirty="0" smtClean="0"/>
              <a:t>Bill </a:t>
            </a:r>
            <a:r>
              <a:rPr lang="en-US" sz="1800" dirty="0"/>
              <a:t>Nelson (D-FL</a:t>
            </a:r>
            <a:r>
              <a:rPr lang="en-US" sz="1800" dirty="0" smtClean="0"/>
              <a:t>)</a:t>
            </a:r>
          </a:p>
          <a:p>
            <a:pPr>
              <a:buFont typeface="Arial"/>
              <a:buChar char="•"/>
            </a:pPr>
            <a:r>
              <a:rPr lang="en-US" sz="1800" dirty="0" smtClean="0"/>
              <a:t>Jack </a:t>
            </a:r>
            <a:r>
              <a:rPr lang="en-US" sz="1800" dirty="0"/>
              <a:t>Reed (D-RI</a:t>
            </a:r>
            <a:r>
              <a:rPr lang="en-US" sz="1800" dirty="0" smtClean="0"/>
              <a:t>)</a:t>
            </a:r>
          </a:p>
          <a:p>
            <a:pPr>
              <a:buFont typeface="Arial"/>
              <a:buChar char="•"/>
            </a:pPr>
            <a:r>
              <a:rPr lang="en-US" sz="1800" dirty="0" smtClean="0"/>
              <a:t>Charles </a:t>
            </a:r>
            <a:r>
              <a:rPr lang="en-US" sz="1800" dirty="0"/>
              <a:t>E. Schumer (D-NY</a:t>
            </a:r>
            <a:r>
              <a:rPr lang="en-US" sz="1800" dirty="0" smtClean="0"/>
              <a:t>)</a:t>
            </a:r>
            <a:endParaRPr lang="en-US" sz="1800" dirty="0"/>
          </a:p>
          <a:p>
            <a:pPr>
              <a:buFont typeface="Arial"/>
              <a:buChar char="•"/>
            </a:pPr>
            <a:r>
              <a:rPr lang="en-US" sz="1800" dirty="0" smtClean="0"/>
              <a:t>Mark </a:t>
            </a:r>
            <a:r>
              <a:rPr lang="en-US" sz="1800" dirty="0"/>
              <a:t>Udall (D-CO</a:t>
            </a:r>
            <a:r>
              <a:rPr lang="en-US" sz="1800" dirty="0" smtClean="0"/>
              <a:t>)</a:t>
            </a:r>
            <a:endParaRPr lang="en-US" sz="1800" dirty="0"/>
          </a:p>
          <a:p>
            <a:pPr>
              <a:buFont typeface="Arial"/>
              <a:buChar char="•"/>
            </a:pPr>
            <a:r>
              <a:rPr lang="en-US" sz="1800" dirty="0" smtClean="0"/>
              <a:t>Thomas </a:t>
            </a:r>
            <a:r>
              <a:rPr lang="en-US" sz="1800" dirty="0"/>
              <a:t>Udall (D- NM) </a:t>
            </a:r>
            <a:endParaRPr lang="en-US" sz="1800" dirty="0" smtClean="0"/>
          </a:p>
          <a:p>
            <a:pPr marL="0" indent="0">
              <a:buNone/>
            </a:pPr>
            <a:r>
              <a:rPr lang="en-US" sz="1800" dirty="0"/>
              <a:t>F</a:t>
            </a:r>
            <a:r>
              <a:rPr lang="en-US" sz="1800" dirty="0" smtClean="0"/>
              <a:t>ormer U.S. Senators </a:t>
            </a:r>
          </a:p>
          <a:p>
            <a:r>
              <a:rPr lang="en-US" sz="1800" dirty="0" smtClean="0"/>
              <a:t>Jeff </a:t>
            </a:r>
            <a:r>
              <a:rPr lang="en-US" sz="1800" dirty="0"/>
              <a:t>Bingaman (D-NM</a:t>
            </a:r>
            <a:r>
              <a:rPr lang="en-US" sz="1800" dirty="0" smtClean="0"/>
              <a:t>)</a:t>
            </a:r>
            <a:endParaRPr lang="en-US" sz="1800" dirty="0"/>
          </a:p>
          <a:p>
            <a:r>
              <a:rPr lang="en-US" sz="1800" dirty="0" smtClean="0"/>
              <a:t>John </a:t>
            </a:r>
            <a:r>
              <a:rPr lang="en-US" sz="1800" dirty="0"/>
              <a:t>Kerry (D-MA</a:t>
            </a:r>
            <a:r>
              <a:rPr lang="en-US" sz="1800" dirty="0" smtClean="0"/>
              <a:t>)</a:t>
            </a:r>
            <a:endParaRPr lang="en-US" sz="1800" dirty="0"/>
          </a:p>
          <a:p>
            <a:r>
              <a:rPr lang="en-US" sz="1800" dirty="0" smtClean="0"/>
              <a:t>Jon </a:t>
            </a:r>
            <a:r>
              <a:rPr lang="en-US" sz="1800" dirty="0" err="1"/>
              <a:t>Kyl</a:t>
            </a:r>
            <a:r>
              <a:rPr lang="en-US" sz="1800" dirty="0"/>
              <a:t> (R-AZ). </a:t>
            </a:r>
          </a:p>
          <a:p>
            <a:pPr marL="0" indent="0">
              <a:buNone/>
            </a:pPr>
            <a:endParaRPr lang="en-US" dirty="0" smtClean="0"/>
          </a:p>
          <a:p>
            <a:pPr marL="45720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Presented by Partners in Medical Education, </a:t>
            </a:r>
            <a:r>
              <a:rPr lang="en-US" dirty="0" err="1" smtClean="0"/>
              <a:t>Inc</a:t>
            </a:r>
            <a:r>
              <a:rPr lang="en-US" dirty="0" smtClean="0"/>
              <a:t> - 2014</a:t>
            </a:r>
            <a:endParaRPr lang="en-US" dirty="0"/>
          </a:p>
        </p:txBody>
      </p:sp>
      <p:sp>
        <p:nvSpPr>
          <p:cNvPr id="5" name="Slide Number Placeholder 4"/>
          <p:cNvSpPr>
            <a:spLocks noGrp="1"/>
          </p:cNvSpPr>
          <p:nvPr>
            <p:ph type="sldNum" sz="quarter" idx="10"/>
          </p:nvPr>
        </p:nvSpPr>
        <p:spPr/>
        <p:txBody>
          <a:bodyPr/>
          <a:lstStyle/>
          <a:p>
            <a:fld id="{EFF6FC1B-4D50-EF44-A71C-0ECE1036F6A9}" type="slidenum">
              <a:rPr lang="en-US" smtClean="0"/>
              <a:t>34</a:t>
            </a:fld>
            <a:endParaRPr lang="en-US"/>
          </a:p>
        </p:txBody>
      </p:sp>
    </p:spTree>
    <p:extLst>
      <p:ext uri="{BB962C8B-B14F-4D97-AF65-F5344CB8AC3E}">
        <p14:creationId xmlns:p14="http://schemas.microsoft.com/office/powerpoint/2010/main" val="2245025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04800" y="855663"/>
            <a:ext cx="4319588" cy="5410200"/>
          </a:xfrm>
        </p:spPr>
        <p:txBody>
          <a:bodyPr/>
          <a:lstStyle/>
          <a:p>
            <a:pPr algn="ctr" eaLnBrk="1" hangingPunct="1">
              <a:lnSpc>
                <a:spcPct val="80000"/>
              </a:lnSpc>
              <a:buFont typeface="Wingdings" charset="0"/>
              <a:buNone/>
            </a:pPr>
            <a:r>
              <a:rPr lang="en-US" sz="1800" b="1" i="1" dirty="0">
                <a:ea typeface="ＭＳ Ｐゴシック" charset="0"/>
              </a:rPr>
              <a:t> </a:t>
            </a:r>
          </a:p>
          <a:p>
            <a:pPr algn="ctr" eaLnBrk="1" hangingPunct="1">
              <a:lnSpc>
                <a:spcPct val="80000"/>
              </a:lnSpc>
              <a:buFont typeface="Wingdings" charset="0"/>
              <a:buNone/>
            </a:pPr>
            <a:r>
              <a:rPr lang="en-US" sz="1800" b="1" dirty="0">
                <a:solidFill>
                  <a:srgbClr val="00A600"/>
                </a:solidFill>
                <a:ea typeface="ＭＳ Ｐゴシック" charset="0"/>
              </a:rPr>
              <a:t>  Upcoming Live </a:t>
            </a:r>
            <a:r>
              <a:rPr lang="en-US" sz="1800" b="1" dirty="0" smtClean="0">
                <a:solidFill>
                  <a:srgbClr val="00A600"/>
                </a:solidFill>
                <a:ea typeface="ＭＳ Ｐゴシック" charset="0"/>
              </a:rPr>
              <a:t>Webinars</a:t>
            </a:r>
            <a:endParaRPr lang="en-US" sz="1600" b="1" dirty="0" smtClean="0">
              <a:solidFill>
                <a:srgbClr val="00A600"/>
              </a:solidFill>
              <a:ea typeface="ＭＳ Ｐゴシック" charset="0"/>
            </a:endParaRPr>
          </a:p>
          <a:p>
            <a:pPr algn="ctr" eaLnBrk="1" hangingPunct="1">
              <a:lnSpc>
                <a:spcPct val="80000"/>
              </a:lnSpc>
              <a:buFont typeface="Wingdings" charset="0"/>
              <a:buNone/>
            </a:pPr>
            <a:endParaRPr lang="en-US" sz="1200" dirty="0" smtClean="0">
              <a:ea typeface="ＭＳ Ｐゴシック" charset="0"/>
            </a:endParaRPr>
          </a:p>
          <a:p>
            <a:pPr algn="ctr" eaLnBrk="1" hangingPunct="1">
              <a:lnSpc>
                <a:spcPct val="80000"/>
              </a:lnSpc>
              <a:buFont typeface="Wingdings" charset="0"/>
              <a:buNone/>
            </a:pPr>
            <a:endParaRPr lang="en-US" sz="1200" dirty="0" smtClean="0">
              <a:ea typeface="ＭＳ Ｐゴシック" charset="0"/>
            </a:endParaRPr>
          </a:p>
          <a:p>
            <a:pPr algn="ctr" eaLnBrk="1" hangingPunct="1">
              <a:lnSpc>
                <a:spcPct val="80000"/>
              </a:lnSpc>
              <a:buNone/>
            </a:pPr>
            <a:r>
              <a:rPr lang="en-US" sz="1500" b="1" dirty="0" smtClean="0">
                <a:ea typeface="ＭＳ Ｐゴシック" charset="0"/>
              </a:rPr>
              <a:t>Unified Accreditation System</a:t>
            </a:r>
          </a:p>
          <a:p>
            <a:pPr algn="ctr" eaLnBrk="1" hangingPunct="1">
              <a:lnSpc>
                <a:spcPct val="80000"/>
              </a:lnSpc>
              <a:buNone/>
            </a:pPr>
            <a:r>
              <a:rPr lang="en-US" sz="1200" dirty="0" smtClean="0">
                <a:ea typeface="ＭＳ Ｐゴシック" charset="0"/>
              </a:rPr>
              <a:t>Thursday, </a:t>
            </a:r>
            <a:r>
              <a:rPr lang="en-US" sz="1200" dirty="0">
                <a:ea typeface="ＭＳ Ｐゴシック" charset="0"/>
              </a:rPr>
              <a:t>October </a:t>
            </a:r>
            <a:r>
              <a:rPr lang="en-US" sz="1200" dirty="0" smtClean="0">
                <a:ea typeface="ＭＳ Ｐゴシック" charset="0"/>
              </a:rPr>
              <a:t>30, </a:t>
            </a:r>
            <a:r>
              <a:rPr lang="en-US" sz="1200" dirty="0">
                <a:ea typeface="ＭＳ Ｐゴシック" charset="0"/>
              </a:rPr>
              <a:t>2014</a:t>
            </a:r>
          </a:p>
          <a:p>
            <a:pPr algn="ctr" eaLnBrk="1" hangingPunct="1">
              <a:lnSpc>
                <a:spcPct val="80000"/>
              </a:lnSpc>
              <a:buNone/>
            </a:pPr>
            <a:r>
              <a:rPr lang="en-US" sz="1200" dirty="0">
                <a:ea typeface="ＭＳ Ｐゴシック" charset="0"/>
              </a:rPr>
              <a:t>12:00 pm – 1</a:t>
            </a:r>
            <a:r>
              <a:rPr lang="en-US" sz="1200" dirty="0" smtClean="0">
                <a:ea typeface="ＭＳ Ｐゴシック" charset="0"/>
              </a:rPr>
              <a:t>:00 </a:t>
            </a:r>
            <a:r>
              <a:rPr lang="en-US" sz="1200" dirty="0">
                <a:ea typeface="ＭＳ Ｐゴシック" charset="0"/>
              </a:rPr>
              <a:t>pm </a:t>
            </a:r>
            <a:r>
              <a:rPr lang="en-US" sz="1200" dirty="0" smtClean="0">
                <a:ea typeface="ＭＳ Ｐゴシック" charset="0"/>
              </a:rPr>
              <a:t>EST</a:t>
            </a:r>
          </a:p>
          <a:p>
            <a:pPr algn="ctr" eaLnBrk="1" hangingPunct="1">
              <a:lnSpc>
                <a:spcPct val="80000"/>
              </a:lnSpc>
              <a:buNone/>
            </a:pPr>
            <a:endParaRPr lang="en-US" sz="1200" dirty="0">
              <a:ea typeface="ＭＳ Ｐゴシック" charset="0"/>
            </a:endParaRPr>
          </a:p>
          <a:p>
            <a:pPr algn="ctr" eaLnBrk="1" hangingPunct="1">
              <a:lnSpc>
                <a:spcPct val="80000"/>
              </a:lnSpc>
              <a:buFont typeface="Wingdings" charset="0"/>
              <a:buNone/>
            </a:pPr>
            <a:endParaRPr lang="en-US" sz="1200" dirty="0" smtClean="0">
              <a:ea typeface="ＭＳ Ｐゴシック" charset="0"/>
            </a:endParaRPr>
          </a:p>
          <a:p>
            <a:pPr algn="ctr" eaLnBrk="1" hangingPunct="1">
              <a:lnSpc>
                <a:spcPct val="80000"/>
              </a:lnSpc>
              <a:buNone/>
            </a:pPr>
            <a:r>
              <a:rPr lang="en-US" sz="1500" b="1" dirty="0" smtClean="0">
                <a:ea typeface="ＭＳ Ｐゴシック" charset="0"/>
              </a:rPr>
              <a:t>“Meet the Experts” – Fall Freebie</a:t>
            </a:r>
            <a:endParaRPr lang="en-US" sz="1500" b="1" dirty="0">
              <a:ea typeface="ＭＳ Ｐゴシック" charset="0"/>
            </a:endParaRPr>
          </a:p>
          <a:p>
            <a:pPr algn="ctr" eaLnBrk="1" hangingPunct="1">
              <a:lnSpc>
                <a:spcPct val="80000"/>
              </a:lnSpc>
              <a:buNone/>
            </a:pPr>
            <a:r>
              <a:rPr lang="en-US" sz="1200" dirty="0" smtClean="0">
                <a:ea typeface="ＭＳ Ｐゴシック" charset="0"/>
              </a:rPr>
              <a:t>Thursday, November 6, </a:t>
            </a:r>
            <a:r>
              <a:rPr lang="en-US" sz="1200" dirty="0">
                <a:ea typeface="ＭＳ Ｐゴシック" charset="0"/>
              </a:rPr>
              <a:t>2014</a:t>
            </a:r>
          </a:p>
          <a:p>
            <a:pPr algn="ctr" eaLnBrk="1" hangingPunct="1">
              <a:lnSpc>
                <a:spcPct val="80000"/>
              </a:lnSpc>
              <a:buNone/>
            </a:pPr>
            <a:r>
              <a:rPr lang="en-US" sz="1200" dirty="0">
                <a:ea typeface="ＭＳ Ｐゴシック" charset="0"/>
              </a:rPr>
              <a:t>12:00 pm – 1</a:t>
            </a:r>
            <a:r>
              <a:rPr lang="en-US" sz="1200" dirty="0" smtClean="0">
                <a:ea typeface="ＭＳ Ｐゴシック" charset="0"/>
              </a:rPr>
              <a:t>:00 </a:t>
            </a:r>
            <a:r>
              <a:rPr lang="en-US" sz="1200" dirty="0">
                <a:ea typeface="ＭＳ Ｐゴシック" charset="0"/>
              </a:rPr>
              <a:t>pm </a:t>
            </a:r>
            <a:r>
              <a:rPr lang="en-US" sz="1200" dirty="0" smtClean="0">
                <a:ea typeface="ＭＳ Ｐゴシック" charset="0"/>
              </a:rPr>
              <a:t>EST</a:t>
            </a:r>
          </a:p>
          <a:p>
            <a:pPr algn="ctr" eaLnBrk="1" hangingPunct="1">
              <a:lnSpc>
                <a:spcPct val="80000"/>
              </a:lnSpc>
              <a:buNone/>
            </a:pPr>
            <a:endParaRPr lang="en-US" sz="1200" dirty="0" smtClean="0">
              <a:ea typeface="ＭＳ Ｐゴシック" charset="0"/>
            </a:endParaRPr>
          </a:p>
          <a:p>
            <a:pPr algn="ctr" eaLnBrk="1" hangingPunct="1">
              <a:lnSpc>
                <a:spcPct val="80000"/>
              </a:lnSpc>
              <a:buNone/>
            </a:pPr>
            <a:endParaRPr lang="en-US" sz="1200" dirty="0" smtClean="0">
              <a:ea typeface="ＭＳ Ｐゴシック" charset="0"/>
            </a:endParaRPr>
          </a:p>
          <a:p>
            <a:pPr algn="ctr">
              <a:lnSpc>
                <a:spcPct val="80000"/>
              </a:lnSpc>
              <a:buNone/>
            </a:pPr>
            <a:r>
              <a:rPr lang="en-US" sz="1500" b="1" dirty="0" smtClean="0">
                <a:ea typeface="ＭＳ Ｐゴシック" charset="0"/>
              </a:rPr>
              <a:t>Annual Institutional Review (AIR)</a:t>
            </a:r>
            <a:endParaRPr lang="en-US" sz="1500" b="1" dirty="0">
              <a:ea typeface="ＭＳ Ｐゴシック" charset="0"/>
            </a:endParaRPr>
          </a:p>
          <a:p>
            <a:pPr algn="ctr">
              <a:lnSpc>
                <a:spcPct val="80000"/>
              </a:lnSpc>
              <a:buNone/>
            </a:pPr>
            <a:r>
              <a:rPr lang="en-US" sz="1200" dirty="0" smtClean="0">
                <a:ea typeface="ＭＳ Ｐゴシック" charset="0"/>
              </a:rPr>
              <a:t>Tuesday, </a:t>
            </a:r>
            <a:r>
              <a:rPr lang="en-US" sz="1200" dirty="0">
                <a:ea typeface="ＭＳ Ｐゴシック" charset="0"/>
              </a:rPr>
              <a:t>November </a:t>
            </a:r>
            <a:r>
              <a:rPr lang="en-US" sz="1200" dirty="0" smtClean="0">
                <a:ea typeface="ＭＳ Ｐゴシック" charset="0"/>
              </a:rPr>
              <a:t>18, </a:t>
            </a:r>
            <a:r>
              <a:rPr lang="en-US" sz="1200" dirty="0">
                <a:ea typeface="ＭＳ Ｐゴシック" charset="0"/>
              </a:rPr>
              <a:t>2014</a:t>
            </a:r>
          </a:p>
          <a:p>
            <a:pPr algn="ctr">
              <a:lnSpc>
                <a:spcPct val="80000"/>
              </a:lnSpc>
              <a:buNone/>
            </a:pPr>
            <a:r>
              <a:rPr lang="en-US" sz="1200" dirty="0">
                <a:ea typeface="ＭＳ Ｐゴシック" charset="0"/>
              </a:rPr>
              <a:t>12:00 pm – 1</a:t>
            </a:r>
            <a:r>
              <a:rPr lang="en-US" sz="1200" dirty="0" smtClean="0">
                <a:ea typeface="ＭＳ Ｐゴシック" charset="0"/>
              </a:rPr>
              <a:t>:30 </a:t>
            </a:r>
            <a:r>
              <a:rPr lang="en-US" sz="1200" dirty="0">
                <a:ea typeface="ＭＳ Ｐゴシック" charset="0"/>
              </a:rPr>
              <a:t>pm </a:t>
            </a:r>
            <a:r>
              <a:rPr lang="en-US" sz="1200" dirty="0" smtClean="0">
                <a:ea typeface="ＭＳ Ｐゴシック" charset="0"/>
              </a:rPr>
              <a:t>EST</a:t>
            </a:r>
          </a:p>
          <a:p>
            <a:pPr algn="ctr">
              <a:lnSpc>
                <a:spcPct val="80000"/>
              </a:lnSpc>
              <a:buNone/>
            </a:pPr>
            <a:endParaRPr lang="en-US" sz="1200" dirty="0" smtClean="0">
              <a:ea typeface="ＭＳ Ｐゴシック" charset="0"/>
            </a:endParaRPr>
          </a:p>
          <a:p>
            <a:pPr algn="ctr">
              <a:lnSpc>
                <a:spcPct val="80000"/>
              </a:lnSpc>
              <a:buNone/>
            </a:pPr>
            <a:endParaRPr lang="en-US" sz="1200" dirty="0">
              <a:ea typeface="ＭＳ Ｐゴシック" charset="0"/>
            </a:endParaRPr>
          </a:p>
          <a:p>
            <a:pPr algn="ctr">
              <a:lnSpc>
                <a:spcPct val="80000"/>
              </a:lnSpc>
              <a:buNone/>
            </a:pPr>
            <a:r>
              <a:rPr lang="en-US" sz="1500" b="1" dirty="0" smtClean="0">
                <a:ea typeface="ＭＳ Ｐゴシック" charset="0"/>
              </a:rPr>
              <a:t>Self-Study Visits</a:t>
            </a:r>
            <a:endParaRPr lang="en-US" sz="1500" b="1" dirty="0">
              <a:ea typeface="ＭＳ Ｐゴシック" charset="0"/>
            </a:endParaRPr>
          </a:p>
          <a:p>
            <a:pPr algn="ctr">
              <a:lnSpc>
                <a:spcPct val="80000"/>
              </a:lnSpc>
              <a:buNone/>
            </a:pPr>
            <a:r>
              <a:rPr lang="en-US" sz="1200" dirty="0">
                <a:ea typeface="ＭＳ Ｐゴシック" charset="0"/>
              </a:rPr>
              <a:t>Thursday, </a:t>
            </a:r>
            <a:r>
              <a:rPr lang="en-US" sz="1200" dirty="0" smtClean="0">
                <a:ea typeface="ＭＳ Ｐゴシック" charset="0"/>
              </a:rPr>
              <a:t>December 4, </a:t>
            </a:r>
            <a:r>
              <a:rPr lang="en-US" sz="1200" dirty="0">
                <a:ea typeface="ＭＳ Ｐゴシック" charset="0"/>
              </a:rPr>
              <a:t>2014</a:t>
            </a:r>
          </a:p>
          <a:p>
            <a:pPr algn="ctr">
              <a:lnSpc>
                <a:spcPct val="80000"/>
              </a:lnSpc>
              <a:buNone/>
            </a:pPr>
            <a:r>
              <a:rPr lang="en-US" sz="1200" dirty="0">
                <a:ea typeface="ＭＳ Ｐゴシック" charset="0"/>
              </a:rPr>
              <a:t>12:00 pm – 1</a:t>
            </a:r>
            <a:r>
              <a:rPr lang="en-US" sz="1200" dirty="0" smtClean="0">
                <a:ea typeface="ＭＳ Ｐゴシック" charset="0"/>
              </a:rPr>
              <a:t>:30 </a:t>
            </a:r>
            <a:r>
              <a:rPr lang="en-US" sz="1200" dirty="0">
                <a:ea typeface="ＭＳ Ｐゴシック" charset="0"/>
              </a:rPr>
              <a:t>pm </a:t>
            </a:r>
            <a:r>
              <a:rPr lang="en-US" sz="1200" dirty="0" smtClean="0">
                <a:ea typeface="ＭＳ Ｐゴシック" charset="0"/>
              </a:rPr>
              <a:t>EST</a:t>
            </a:r>
            <a:endParaRPr lang="en-US" sz="1200" dirty="0">
              <a:ea typeface="ＭＳ Ｐゴシック" charset="0"/>
            </a:endParaRPr>
          </a:p>
          <a:p>
            <a:pPr algn="ctr" eaLnBrk="1" hangingPunct="1">
              <a:lnSpc>
                <a:spcPct val="80000"/>
              </a:lnSpc>
              <a:buFont typeface="Wingdings" charset="0"/>
              <a:buNone/>
            </a:pPr>
            <a:endParaRPr lang="en-US" sz="1600" dirty="0">
              <a:solidFill>
                <a:srgbClr val="FF0000"/>
              </a:solidFill>
              <a:ea typeface="ＭＳ Ｐゴシック" charset="0"/>
            </a:endParaRPr>
          </a:p>
          <a:p>
            <a:pPr algn="ctr" eaLnBrk="1" hangingPunct="1">
              <a:lnSpc>
                <a:spcPct val="80000"/>
              </a:lnSpc>
              <a:buFont typeface="Wingdings" charset="0"/>
              <a:buNone/>
            </a:pPr>
            <a:r>
              <a:rPr lang="en-US" sz="1600" dirty="0">
                <a:solidFill>
                  <a:srgbClr val="FF0000"/>
                </a:solidFill>
                <a:ea typeface="ＭＳ Ｐゴシック" charset="0"/>
              </a:rPr>
              <a:t>Visit our website to see our full schedule!</a:t>
            </a:r>
            <a:r>
              <a:rPr lang="en-US" sz="1500" dirty="0">
                <a:ea typeface="ＭＳ Ｐゴシック" charset="0"/>
              </a:rPr>
              <a:t/>
            </a:r>
            <a:br>
              <a:rPr lang="en-US" sz="1500" dirty="0">
                <a:ea typeface="ＭＳ Ｐゴシック" charset="0"/>
              </a:rPr>
            </a:br>
            <a:endParaRPr lang="en-US" sz="1500" dirty="0">
              <a:ea typeface="ＭＳ Ｐゴシック" charset="0"/>
            </a:endParaRPr>
          </a:p>
          <a:p>
            <a:pPr algn="ctr">
              <a:lnSpc>
                <a:spcPct val="80000"/>
              </a:lnSpc>
              <a:buFont typeface="Wingdings" charset="0"/>
              <a:buNone/>
            </a:pPr>
            <a:r>
              <a:rPr lang="en-US" sz="1500" b="1" dirty="0" err="1">
                <a:ea typeface="ＭＳ Ｐゴシック" charset="0"/>
              </a:rPr>
              <a:t>www.PartnersInMedEd.com</a:t>
            </a:r>
            <a:endParaRPr lang="en-US" sz="1500" b="1" dirty="0">
              <a:ea typeface="ＭＳ Ｐゴシック" charset="0"/>
            </a:endParaRPr>
          </a:p>
          <a:p>
            <a:pPr algn="ctr" eaLnBrk="1" hangingPunct="1">
              <a:lnSpc>
                <a:spcPct val="80000"/>
              </a:lnSpc>
              <a:buFont typeface="Wingdings" charset="0"/>
              <a:buNone/>
            </a:pPr>
            <a:endParaRPr lang="en-US" sz="1600" b="1" dirty="0">
              <a:ea typeface="ＭＳ Ｐゴシック" charset="0"/>
            </a:endParaRPr>
          </a:p>
        </p:txBody>
      </p:sp>
      <p:sp>
        <p:nvSpPr>
          <p:cNvPr id="31748"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Lucida Bright" charset="0"/>
                <a:ea typeface="ＭＳ Ｐゴシック" charset="0"/>
                <a:cs typeface="Lucida Bright" charset="0"/>
              </a:defRPr>
            </a:lvl1pPr>
            <a:lvl2pPr>
              <a:defRPr sz="2800">
                <a:solidFill>
                  <a:schemeClr val="tx1"/>
                </a:solidFill>
                <a:latin typeface="Lucida Bright" charset="0"/>
                <a:ea typeface="ＭＳ Ｐゴシック" charset="0"/>
              </a:defRPr>
            </a:lvl2pPr>
            <a:lvl3pPr>
              <a:defRPr sz="2400">
                <a:solidFill>
                  <a:schemeClr val="tx1"/>
                </a:solidFill>
                <a:latin typeface="Lucida Bright" charset="0"/>
                <a:ea typeface="ＭＳ Ｐゴシック" charset="0"/>
              </a:defRPr>
            </a:lvl3pPr>
            <a:lvl4pPr>
              <a:defRPr sz="2000">
                <a:solidFill>
                  <a:schemeClr val="tx1"/>
                </a:solidFill>
                <a:latin typeface="Lucida Bright" charset="0"/>
                <a:ea typeface="ＭＳ Ｐゴシック" charset="0"/>
              </a:defRPr>
            </a:lvl4pPr>
            <a:lvl5pPr>
              <a:defRPr sz="2000">
                <a:solidFill>
                  <a:schemeClr val="tx1"/>
                </a:solidFill>
                <a:latin typeface="Lucida Bright" charset="0"/>
                <a:ea typeface="ＭＳ Ｐゴシック" charset="0"/>
              </a:defRPr>
            </a:lvl5pPr>
            <a:lvl6pPr eaLnBrk="0" hangingPunct="0">
              <a:buFont typeface="Wingdings" charset="0"/>
              <a:defRPr sz="2000">
                <a:solidFill>
                  <a:schemeClr val="tx1"/>
                </a:solidFill>
                <a:latin typeface="Lucida Bright" charset="0"/>
                <a:ea typeface="ＭＳ Ｐゴシック" charset="0"/>
              </a:defRPr>
            </a:lvl6pPr>
            <a:lvl7pPr eaLnBrk="0" hangingPunct="0">
              <a:buFont typeface="Wingdings" charset="0"/>
              <a:defRPr sz="2000">
                <a:solidFill>
                  <a:schemeClr val="tx1"/>
                </a:solidFill>
                <a:latin typeface="Lucida Bright" charset="0"/>
                <a:ea typeface="ＭＳ Ｐゴシック" charset="0"/>
              </a:defRPr>
            </a:lvl7pPr>
            <a:lvl8pPr eaLnBrk="0" hangingPunct="0">
              <a:buFont typeface="Wingdings" charset="0"/>
              <a:defRPr sz="2000">
                <a:solidFill>
                  <a:schemeClr val="tx1"/>
                </a:solidFill>
                <a:latin typeface="Lucida Bright" charset="0"/>
                <a:ea typeface="ＭＳ Ｐゴシック" charset="0"/>
              </a:defRPr>
            </a:lvl8pPr>
            <a:lvl9pPr eaLnBrk="0" hangingPunct="0">
              <a:buFont typeface="Wingdings" charset="0"/>
              <a:defRPr sz="2000">
                <a:solidFill>
                  <a:schemeClr val="tx1"/>
                </a:solidFill>
                <a:latin typeface="Lucida Bright" charset="0"/>
                <a:ea typeface="ＭＳ Ｐゴシック" charset="0"/>
              </a:defRPr>
            </a:lvl9pPr>
          </a:lstStyle>
          <a:p>
            <a:pPr marL="342900" indent="-342900" algn="ctr" eaLnBrk="1" hangingPunct="1">
              <a:lnSpc>
                <a:spcPct val="80000"/>
              </a:lnSpc>
              <a:spcBef>
                <a:spcPct val="20000"/>
              </a:spcBef>
              <a:buClr>
                <a:schemeClr val="bg2"/>
              </a:buClr>
              <a:buSzPct val="75000"/>
              <a:buFont typeface="Wingdings" charset="0"/>
              <a:buNone/>
            </a:pPr>
            <a:endParaRPr lang="en-US" sz="1800" i="1"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800" b="1" i="1" dirty="0">
                <a:latin typeface="Arial"/>
                <a:cs typeface="Arial"/>
              </a:rPr>
              <a:t>   </a:t>
            </a:r>
            <a:r>
              <a:rPr lang="en-US" sz="1800" b="1" dirty="0" smtClean="0">
                <a:solidFill>
                  <a:srgbClr val="00A600"/>
                </a:solidFill>
                <a:latin typeface="Arial"/>
                <a:cs typeface="Arial"/>
              </a:rPr>
              <a:t>On</a:t>
            </a:r>
            <a:r>
              <a:rPr lang="en-US" sz="1800" b="1" dirty="0">
                <a:solidFill>
                  <a:srgbClr val="00A600"/>
                </a:solidFill>
                <a:latin typeface="Arial"/>
                <a:cs typeface="Arial"/>
              </a:rPr>
              <a:t>-Demand Webinars</a:t>
            </a:r>
            <a:endParaRPr lang="en-US" sz="1600" b="1" dirty="0">
              <a:solidFill>
                <a:srgbClr val="00A600"/>
              </a:solidFill>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endParaRPr lang="en-US" sz="14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smtClean="0">
                <a:latin typeface="Arial"/>
                <a:cs typeface="Arial"/>
              </a:rPr>
              <a:t>Self-Study Visits</a:t>
            </a: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Introduction </a:t>
            </a:r>
            <a:r>
              <a:rPr lang="en-US" sz="1500" dirty="0" smtClean="0">
                <a:latin typeface="Arial"/>
                <a:cs typeface="Arial"/>
              </a:rPr>
              <a:t>to </a:t>
            </a:r>
            <a:r>
              <a:rPr lang="en-US" sz="1500" dirty="0">
                <a:latin typeface="Arial"/>
                <a:cs typeface="Arial"/>
              </a:rPr>
              <a:t>GME for </a:t>
            </a: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New Program Coordinators</a:t>
            </a: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Navigating NAS:  Keep Your </a:t>
            </a: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Eyes on the Dashboard</a:t>
            </a: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Annual Program Evaluation</a:t>
            </a: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Annual Institutional Review</a:t>
            </a: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GME Financing – The Basics</a:t>
            </a: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r>
              <a:rPr lang="en-US" sz="1500" dirty="0">
                <a:latin typeface="Arial"/>
                <a:cs typeface="Arial"/>
              </a:rPr>
              <a:t>GMEC – What</a:t>
            </a:r>
            <a:r>
              <a:rPr lang="ja-JP" altLang="en-US" sz="1500" dirty="0">
                <a:latin typeface="Arial"/>
                <a:cs typeface="Arial"/>
              </a:rPr>
              <a:t>’</a:t>
            </a:r>
            <a:r>
              <a:rPr lang="en-US" altLang="ja-JP" sz="1500" dirty="0">
                <a:latin typeface="Arial"/>
                <a:cs typeface="Arial"/>
              </a:rPr>
              <a:t>s New?</a:t>
            </a: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endParaRPr lang="en-US" sz="1500" i="1" dirty="0">
              <a:latin typeface="Arial"/>
              <a:cs typeface="Arial"/>
            </a:endParaRPr>
          </a:p>
          <a:p>
            <a:pPr marL="342900" indent="-342900"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p:txBody>
      </p:sp>
      <p:sp>
        <p:nvSpPr>
          <p:cNvPr id="31749" name="TextBox 1"/>
          <p:cNvSpPr txBox="1">
            <a:spLocks noChangeArrowheads="1"/>
          </p:cNvSpPr>
          <p:nvPr/>
        </p:nvSpPr>
        <p:spPr bwMode="auto">
          <a:xfrm>
            <a:off x="2257818" y="490538"/>
            <a:ext cx="4773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Lucida Bright" charset="0"/>
                <a:ea typeface="ＭＳ Ｐゴシック" charset="0"/>
                <a:cs typeface="Lucida Bright" charset="0"/>
              </a:defRPr>
            </a:lvl1pPr>
            <a:lvl2pPr>
              <a:defRPr sz="2800">
                <a:solidFill>
                  <a:schemeClr val="tx1"/>
                </a:solidFill>
                <a:latin typeface="Lucida Bright" charset="0"/>
                <a:ea typeface="ＭＳ Ｐゴシック" charset="0"/>
              </a:defRPr>
            </a:lvl2pPr>
            <a:lvl3pPr>
              <a:defRPr sz="2400">
                <a:solidFill>
                  <a:schemeClr val="tx1"/>
                </a:solidFill>
                <a:latin typeface="Lucida Bright" charset="0"/>
                <a:ea typeface="ＭＳ Ｐゴシック" charset="0"/>
              </a:defRPr>
            </a:lvl3pPr>
            <a:lvl4pPr>
              <a:defRPr sz="2000">
                <a:solidFill>
                  <a:schemeClr val="tx1"/>
                </a:solidFill>
                <a:latin typeface="Lucida Bright" charset="0"/>
                <a:ea typeface="ＭＳ Ｐゴシック" charset="0"/>
              </a:defRPr>
            </a:lvl4pPr>
            <a:lvl5pPr>
              <a:defRPr sz="2000">
                <a:solidFill>
                  <a:schemeClr val="tx1"/>
                </a:solidFill>
                <a:latin typeface="Lucida Bright" charset="0"/>
                <a:ea typeface="ＭＳ Ｐゴシック" charset="0"/>
              </a:defRPr>
            </a:lvl5pPr>
            <a:lvl6pPr eaLnBrk="0" hangingPunct="0">
              <a:buFont typeface="Wingdings" charset="0"/>
              <a:defRPr sz="2000">
                <a:solidFill>
                  <a:schemeClr val="tx1"/>
                </a:solidFill>
                <a:latin typeface="Lucida Bright" charset="0"/>
                <a:ea typeface="ＭＳ Ｐゴシック" charset="0"/>
              </a:defRPr>
            </a:lvl6pPr>
            <a:lvl7pPr eaLnBrk="0" hangingPunct="0">
              <a:buFont typeface="Wingdings" charset="0"/>
              <a:defRPr sz="2000">
                <a:solidFill>
                  <a:schemeClr val="tx1"/>
                </a:solidFill>
                <a:latin typeface="Lucida Bright" charset="0"/>
                <a:ea typeface="ＭＳ Ｐゴシック" charset="0"/>
              </a:defRPr>
            </a:lvl7pPr>
            <a:lvl8pPr eaLnBrk="0" hangingPunct="0">
              <a:buFont typeface="Wingdings" charset="0"/>
              <a:defRPr sz="2000">
                <a:solidFill>
                  <a:schemeClr val="tx1"/>
                </a:solidFill>
                <a:latin typeface="Lucida Bright" charset="0"/>
                <a:ea typeface="ＭＳ Ｐゴシック" charset="0"/>
              </a:defRPr>
            </a:lvl8pPr>
            <a:lvl9pPr eaLnBrk="0" hangingPunct="0">
              <a:buFont typeface="Wingdings" charset="0"/>
              <a:defRPr sz="2000">
                <a:solidFill>
                  <a:schemeClr val="tx1"/>
                </a:solidFill>
                <a:latin typeface="Lucida Bright" charset="0"/>
                <a:ea typeface="ＭＳ Ｐゴシック" charset="0"/>
              </a:defRPr>
            </a:lvl9pPr>
          </a:lstStyle>
          <a:p>
            <a:r>
              <a:rPr lang="en-US" sz="2800" b="1" dirty="0">
                <a:latin typeface="Arial"/>
                <a:cs typeface="Arial"/>
              </a:rPr>
              <a:t>Partners’ Online Education</a:t>
            </a:r>
          </a:p>
        </p:txBody>
      </p:sp>
      <p:pic>
        <p:nvPicPr>
          <p:cNvPr id="31752" name="Picture 2" descr="V:\Marketing\PME Graphics &amp; Logo as of 2013\Passport_Icon_12_24_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638800"/>
            <a:ext cx="6921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29200" y="5711200"/>
            <a:ext cx="2743200" cy="918200"/>
          </a:xfrm>
          <a:prstGeom prst="rect">
            <a:avLst/>
          </a:prstGeom>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smtClean="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smtClean="0"/>
              <a:t>our Education Passports</a:t>
            </a:r>
          </a:p>
          <a:p>
            <a:pPr marL="342900" indent="-342900" algn="r" eaLnBrk="1" hangingPunct="1">
              <a:lnSpc>
                <a:spcPct val="80000"/>
              </a:lnSpc>
              <a:spcBef>
                <a:spcPct val="20000"/>
              </a:spcBef>
              <a:buClr>
                <a:schemeClr val="bg2"/>
              </a:buClr>
              <a:buSzPct val="75000"/>
              <a:buFont typeface="Wingdings" charset="0"/>
              <a:buNone/>
            </a:pPr>
            <a:r>
              <a:rPr lang="en-US" sz="1400" i="1" dirty="0" smtClean="0"/>
              <a:t>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smtClean="0"/>
              <a:t>724-864-7320</a:t>
            </a:r>
            <a:endParaRPr lang="en-US" sz="1400" i="1" dirty="0"/>
          </a:p>
        </p:txBody>
      </p:sp>
      <p:pic>
        <p:nvPicPr>
          <p:cNvPr id="5" name="Picture 4" descr="Media-Play-02-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990600"/>
            <a:ext cx="685800" cy="685800"/>
          </a:xfrm>
          <a:prstGeom prst="rect">
            <a:avLst/>
          </a:prstGeom>
        </p:spPr>
      </p:pic>
      <p:pic>
        <p:nvPicPr>
          <p:cNvPr id="6" name="Picture 5" descr="Calendar-256-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066800"/>
            <a:ext cx="691823" cy="691823"/>
          </a:xfrm>
          <a:prstGeom prst="rect">
            <a:avLst/>
          </a:prstGeom>
        </p:spPr>
      </p:pic>
    </p:spTree>
    <p:extLst>
      <p:ext uri="{BB962C8B-B14F-4D97-AF65-F5344CB8AC3E}">
        <p14:creationId xmlns:p14="http://schemas.microsoft.com/office/powerpoint/2010/main" val="3491112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743200"/>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t>www.PartnersInMedEd.com</a:t>
            </a:r>
          </a:p>
          <a:p>
            <a:pPr eaLnBrk="1" hangingPunct="1">
              <a:lnSpc>
                <a:spcPct val="80000"/>
              </a:lnSpc>
              <a:buFont typeface="Wingdings" pitchFamily="2" charset="2"/>
              <a:buNone/>
              <a:defRPr/>
            </a:pPr>
            <a:endParaRPr lang="en-US" b="1" dirty="0" smtClean="0"/>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6"/>
          <p:cNvSpPr>
            <a:spLocks noGrp="1"/>
          </p:cNvSpPr>
          <p:nvPr>
            <p:ph type="sldNum" sz="quarter" idx="10"/>
          </p:nvPr>
        </p:nvSpPr>
        <p:spPr>
          <a:xfrm>
            <a:off x="4038600" y="6248400"/>
            <a:ext cx="4800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fld id="{B7FCC81F-0BA6-464E-B6C0-7DCE60B05898}" type="slidenum">
              <a:rPr lang="en-US" altLang="en-US" sz="1000">
                <a:latin typeface="Arial Black" pitchFamily="34" charset="0"/>
                <a:ea typeface="ＭＳ Ｐゴシック" pitchFamily="34" charset="-128"/>
                <a:cs typeface="Lucida Bright" pitchFamily="18" charset="0"/>
              </a:rPr>
              <a:pPr>
                <a:spcBef>
                  <a:spcPct val="0"/>
                </a:spcBef>
                <a:buClrTx/>
                <a:buSzTx/>
                <a:buFontTx/>
                <a:buNone/>
              </a:pPr>
              <a:t>36</a:t>
            </a:fld>
            <a:endParaRPr lang="en-US" altLang="en-US" sz="1000">
              <a:latin typeface="Arial Black" pitchFamily="34" charset="0"/>
              <a:ea typeface="ＭＳ Ｐゴシック" pitchFamily="34" charset="-128"/>
              <a:cs typeface="Lucida Bright" pitchFamily="18" charset="0"/>
            </a:endParaRPr>
          </a:p>
        </p:txBody>
      </p:sp>
      <p:pic>
        <p:nvPicPr>
          <p:cNvPr id="35845" name="Picture 5" descr="http://us.cdn1.123rf.com/168nwm/coramax/coramax1212/coramax121200323/17075723-3d-people--man-person-and-a-but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95800"/>
            <a:ext cx="237966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Footer Placeholder 3"/>
          <p:cNvSpPr txBox="1">
            <a:spLocks/>
          </p:cNvSpPr>
          <p:nvPr/>
        </p:nvSpPr>
        <p:spPr bwMode="auto">
          <a:xfrm>
            <a:off x="2514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b="0">
                <a:latin typeface="Times New Roman" pitchFamily="18" charset="0"/>
                <a:cs typeface="Times New Roman" pitchFamily="18" charset="0"/>
              </a:rPr>
              <a:t>Presented by Partners in Medical Education 2014</a:t>
            </a:r>
          </a:p>
        </p:txBody>
      </p:sp>
    </p:spTree>
    <p:extLst>
      <p:ext uri="{BB962C8B-B14F-4D97-AF65-F5344CB8AC3E}">
        <p14:creationId xmlns:p14="http://schemas.microsoft.com/office/powerpoint/2010/main" val="593341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145"/>
          </a:xfrm>
        </p:spPr>
        <p:txBody>
          <a:bodyPr/>
          <a:lstStyle/>
          <a:p>
            <a:r>
              <a:rPr lang="en-US" dirty="0" smtClean="0"/>
              <a:t>Brief History of GME Funding</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4</a:t>
            </a:fld>
            <a:endParaRPr lang="en-US"/>
          </a:p>
        </p:txBody>
      </p:sp>
      <p:sp>
        <p:nvSpPr>
          <p:cNvPr id="6" name="Content Placeholder 5"/>
          <p:cNvSpPr>
            <a:spLocks noGrp="1"/>
          </p:cNvSpPr>
          <p:nvPr>
            <p:ph idx="1"/>
          </p:nvPr>
        </p:nvSpPr>
        <p:spPr>
          <a:xfrm>
            <a:off x="457200" y="1516628"/>
            <a:ext cx="8229600" cy="4503172"/>
          </a:xfrm>
        </p:spPr>
        <p:txBody>
          <a:bodyPr/>
          <a:lstStyle/>
          <a:p>
            <a:r>
              <a:rPr lang="en-US" sz="3200" dirty="0" smtClean="0"/>
              <a:t>1965</a:t>
            </a:r>
          </a:p>
          <a:p>
            <a:pPr lvl="1"/>
            <a:r>
              <a:rPr lang="en-US" sz="2400" dirty="0" smtClean="0"/>
              <a:t>Inception of Medicare</a:t>
            </a:r>
            <a:endParaRPr lang="en-US" dirty="0"/>
          </a:p>
          <a:p>
            <a:pPr lvl="1"/>
            <a:endParaRPr lang="en-US" sz="2400" dirty="0" smtClean="0"/>
          </a:p>
          <a:p>
            <a:pPr lvl="1"/>
            <a:r>
              <a:rPr lang="en-US" sz="2400" dirty="0" smtClean="0"/>
              <a:t>Funding Mechanisms</a:t>
            </a:r>
          </a:p>
          <a:p>
            <a:pPr lvl="2"/>
            <a:r>
              <a:rPr lang="en-US" sz="2200" dirty="0" smtClean="0"/>
              <a:t>Mandatory</a:t>
            </a:r>
          </a:p>
          <a:p>
            <a:pPr lvl="2"/>
            <a:r>
              <a:rPr lang="en-US" sz="2200" dirty="0" smtClean="0"/>
              <a:t>Discretionary</a:t>
            </a:r>
          </a:p>
          <a:p>
            <a:pPr lvl="1"/>
            <a:endParaRPr lang="en-US" sz="2400" dirty="0"/>
          </a:p>
          <a:p>
            <a:pPr lvl="1"/>
            <a:r>
              <a:rPr lang="en-US" sz="2400" dirty="0" smtClean="0"/>
              <a:t>Categories of Payment</a:t>
            </a:r>
          </a:p>
          <a:p>
            <a:pPr lvl="2"/>
            <a:r>
              <a:rPr lang="en-US" sz="2200" dirty="0" smtClean="0"/>
              <a:t>Direct</a:t>
            </a:r>
          </a:p>
          <a:p>
            <a:pPr lvl="2"/>
            <a:r>
              <a:rPr lang="en-US" sz="2200" dirty="0" smtClean="0"/>
              <a:t>Indirect</a:t>
            </a:r>
          </a:p>
          <a:p>
            <a:pPr lvl="1"/>
            <a:endParaRPr lang="en-US" sz="2400" dirty="0"/>
          </a:p>
          <a:p>
            <a:pPr lvl="1"/>
            <a:endParaRPr lang="en-US" sz="2400" dirty="0" smtClean="0"/>
          </a:p>
        </p:txBody>
      </p:sp>
    </p:spTree>
    <p:extLst>
      <p:ext uri="{BB962C8B-B14F-4D97-AF65-F5344CB8AC3E}">
        <p14:creationId xmlns:p14="http://schemas.microsoft.com/office/powerpoint/2010/main" val="3017257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145"/>
          </a:xfrm>
        </p:spPr>
        <p:txBody>
          <a:bodyPr/>
          <a:lstStyle/>
          <a:p>
            <a:r>
              <a:rPr lang="en-US" dirty="0" smtClean="0"/>
              <a:t>Brief History of GME Funding</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5</a:t>
            </a:fld>
            <a:endParaRPr lang="en-US"/>
          </a:p>
        </p:txBody>
      </p:sp>
      <p:sp>
        <p:nvSpPr>
          <p:cNvPr id="6" name="Content Placeholder 5"/>
          <p:cNvSpPr>
            <a:spLocks noGrp="1"/>
          </p:cNvSpPr>
          <p:nvPr>
            <p:ph idx="1"/>
          </p:nvPr>
        </p:nvSpPr>
        <p:spPr>
          <a:xfrm>
            <a:off x="457200" y="1516628"/>
            <a:ext cx="8229600" cy="4503172"/>
          </a:xfrm>
        </p:spPr>
        <p:txBody>
          <a:bodyPr/>
          <a:lstStyle/>
          <a:p>
            <a:r>
              <a:rPr lang="en-US" sz="3200" dirty="0" smtClean="0"/>
              <a:t>1997</a:t>
            </a:r>
          </a:p>
          <a:p>
            <a:pPr lvl="1"/>
            <a:r>
              <a:rPr lang="en-US" sz="2400" dirty="0" smtClean="0"/>
              <a:t>Caps implemented on the number of Medicare-supported training slots</a:t>
            </a:r>
            <a:endParaRPr lang="en-US" dirty="0"/>
          </a:p>
          <a:p>
            <a:pPr lvl="1"/>
            <a:endParaRPr lang="en-US" sz="2400" dirty="0" smtClean="0"/>
          </a:p>
          <a:p>
            <a:pPr lvl="1"/>
            <a:r>
              <a:rPr lang="en-US" sz="2400" dirty="0" smtClean="0"/>
              <a:t>Unintentional consequences</a:t>
            </a:r>
          </a:p>
          <a:p>
            <a:pPr lvl="2"/>
            <a:r>
              <a:rPr lang="en-US" sz="2200" dirty="0" smtClean="0"/>
              <a:t>Geography</a:t>
            </a:r>
          </a:p>
          <a:p>
            <a:pPr lvl="2"/>
            <a:r>
              <a:rPr lang="en-US" sz="2200" dirty="0" smtClean="0"/>
              <a:t>Cost of training “above the cap”</a:t>
            </a:r>
          </a:p>
          <a:p>
            <a:pPr lvl="2"/>
            <a:r>
              <a:rPr lang="en-US" sz="2200" dirty="0" smtClean="0"/>
              <a:t>Linking payments to Medicare inpatient volume</a:t>
            </a:r>
            <a:endParaRPr lang="en-US" sz="2200" dirty="0"/>
          </a:p>
          <a:p>
            <a:pPr lvl="1"/>
            <a:endParaRPr lang="en-US" sz="2400" dirty="0" smtClean="0"/>
          </a:p>
        </p:txBody>
      </p:sp>
    </p:spTree>
    <p:extLst>
      <p:ext uri="{BB962C8B-B14F-4D97-AF65-F5344CB8AC3E}">
        <p14:creationId xmlns:p14="http://schemas.microsoft.com/office/powerpoint/2010/main" val="34318457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145"/>
          </a:xfrm>
        </p:spPr>
        <p:txBody>
          <a:bodyPr/>
          <a:lstStyle/>
          <a:p>
            <a:r>
              <a:rPr lang="en-US" dirty="0" smtClean="0"/>
              <a:t>Brief History of GME Funding</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6</a:t>
            </a:fld>
            <a:endParaRPr lang="en-US"/>
          </a:p>
        </p:txBody>
      </p:sp>
      <p:sp>
        <p:nvSpPr>
          <p:cNvPr id="6" name="Content Placeholder 5"/>
          <p:cNvSpPr>
            <a:spLocks noGrp="1"/>
          </p:cNvSpPr>
          <p:nvPr>
            <p:ph idx="1"/>
          </p:nvPr>
        </p:nvSpPr>
        <p:spPr>
          <a:xfrm>
            <a:off x="457200" y="1516628"/>
            <a:ext cx="8229600" cy="4503172"/>
          </a:xfrm>
        </p:spPr>
        <p:txBody>
          <a:bodyPr/>
          <a:lstStyle/>
          <a:p>
            <a:r>
              <a:rPr lang="en-US" sz="3200" dirty="0" smtClean="0"/>
              <a:t>2010</a:t>
            </a:r>
          </a:p>
          <a:p>
            <a:pPr lvl="1"/>
            <a:r>
              <a:rPr lang="en-US" sz="2400" dirty="0" smtClean="0"/>
              <a:t>Affordable Care Act (ACA) Amendments</a:t>
            </a:r>
          </a:p>
          <a:p>
            <a:pPr lvl="2"/>
            <a:r>
              <a:rPr lang="en-US" sz="2400" kern="1200" dirty="0"/>
              <a:t>S</a:t>
            </a:r>
            <a:r>
              <a:rPr lang="en-US" sz="2400" kern="1200" dirty="0" smtClean="0"/>
              <a:t>ection </a:t>
            </a:r>
            <a:r>
              <a:rPr lang="en-US" sz="2400" kern="1200" dirty="0"/>
              <a:t>1886(h)(4)(E) </a:t>
            </a:r>
            <a:r>
              <a:rPr lang="en-US" sz="2400" kern="1200" dirty="0" smtClean="0"/>
              <a:t>for </a:t>
            </a:r>
            <a:r>
              <a:rPr lang="en-US" sz="2400" b="1" kern="1200" dirty="0"/>
              <a:t>direct </a:t>
            </a:r>
            <a:r>
              <a:rPr lang="en-US" sz="2400" b="1" kern="1200" dirty="0" smtClean="0"/>
              <a:t>GM</a:t>
            </a:r>
            <a:r>
              <a:rPr lang="en-US" sz="2400" kern="1200" dirty="0" smtClean="0"/>
              <a:t>E</a:t>
            </a:r>
          </a:p>
          <a:p>
            <a:pPr lvl="3"/>
            <a:r>
              <a:rPr lang="en-US" sz="2200" kern="1200" dirty="0" smtClean="0"/>
              <a:t>Non-patient care activities in non-provider settings</a:t>
            </a:r>
          </a:p>
          <a:p>
            <a:pPr lvl="3"/>
            <a:endParaRPr lang="en-US" sz="2200" kern="1200" dirty="0" smtClean="0"/>
          </a:p>
          <a:p>
            <a:pPr lvl="2"/>
            <a:r>
              <a:rPr lang="en-US" sz="2400" kern="1200" dirty="0"/>
              <a:t>S</a:t>
            </a:r>
            <a:r>
              <a:rPr lang="en-US" sz="2400" kern="1200" dirty="0" smtClean="0"/>
              <a:t>ection </a:t>
            </a:r>
            <a:r>
              <a:rPr lang="en-US" sz="2400" kern="1200" dirty="0"/>
              <a:t>1886(d)(5)(B)(iv</a:t>
            </a:r>
            <a:r>
              <a:rPr lang="en-US" sz="2400" kern="1200" dirty="0" smtClean="0"/>
              <a:t>) for </a:t>
            </a:r>
            <a:r>
              <a:rPr lang="en-US" sz="2400" b="1" kern="1200" dirty="0" smtClean="0"/>
              <a:t>IME </a:t>
            </a:r>
            <a:r>
              <a:rPr lang="en-US" sz="2400" kern="1200" dirty="0" smtClean="0"/>
              <a:t>purposes</a:t>
            </a:r>
          </a:p>
          <a:p>
            <a:pPr lvl="3"/>
            <a:r>
              <a:rPr lang="en-US" sz="2000" kern="1200" dirty="0" smtClean="0"/>
              <a:t>Patient care activities in non-provider settings</a:t>
            </a:r>
            <a:endParaRPr lang="en-US" sz="2000" dirty="0" smtClean="0"/>
          </a:p>
        </p:txBody>
      </p:sp>
    </p:spTree>
    <p:extLst>
      <p:ext uri="{BB962C8B-B14F-4D97-AF65-F5344CB8AC3E}">
        <p14:creationId xmlns:p14="http://schemas.microsoft.com/office/powerpoint/2010/main" val="591537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145"/>
          </a:xfrm>
        </p:spPr>
        <p:txBody>
          <a:bodyPr/>
          <a:lstStyle/>
          <a:p>
            <a:r>
              <a:rPr lang="en-US" dirty="0" smtClean="0"/>
              <a:t>Brief History of GME Funding</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7</a:t>
            </a:fld>
            <a:endParaRPr lang="en-US"/>
          </a:p>
        </p:txBody>
      </p:sp>
      <p:sp>
        <p:nvSpPr>
          <p:cNvPr id="6" name="Content Placeholder 5"/>
          <p:cNvSpPr>
            <a:spLocks noGrp="1"/>
          </p:cNvSpPr>
          <p:nvPr>
            <p:ph idx="1"/>
          </p:nvPr>
        </p:nvSpPr>
        <p:spPr>
          <a:xfrm>
            <a:off x="457200" y="1155783"/>
            <a:ext cx="8229600" cy="5245017"/>
          </a:xfrm>
        </p:spPr>
        <p:txBody>
          <a:bodyPr/>
          <a:lstStyle/>
          <a:p>
            <a:r>
              <a:rPr lang="en-US" sz="3200" dirty="0" smtClean="0"/>
              <a:t>2011</a:t>
            </a:r>
          </a:p>
          <a:p>
            <a:pPr lvl="1"/>
            <a:r>
              <a:rPr lang="en-US" sz="2800" dirty="0" smtClean="0"/>
              <a:t>Slot Redistribution</a:t>
            </a:r>
          </a:p>
          <a:p>
            <a:pPr lvl="2"/>
            <a:r>
              <a:rPr lang="en-US" sz="2600" dirty="0" smtClean="0"/>
              <a:t>5503</a:t>
            </a:r>
          </a:p>
          <a:p>
            <a:pPr lvl="3"/>
            <a:r>
              <a:rPr lang="en-US" sz="2400" dirty="0" smtClean="0"/>
              <a:t>Reduction of “excess” slots</a:t>
            </a:r>
            <a:endParaRPr lang="en-US" sz="2400" dirty="0"/>
          </a:p>
          <a:p>
            <a:pPr lvl="2"/>
            <a:r>
              <a:rPr lang="en-US" sz="2600" dirty="0" smtClean="0"/>
              <a:t>5506</a:t>
            </a:r>
          </a:p>
          <a:p>
            <a:pPr lvl="3"/>
            <a:r>
              <a:rPr lang="en-US" sz="2400" dirty="0" smtClean="0"/>
              <a:t>Redistribution of slots from closed teaching hospitals</a:t>
            </a:r>
            <a:endParaRPr lang="en-US" sz="2400" dirty="0"/>
          </a:p>
          <a:p>
            <a:r>
              <a:rPr lang="en-US" sz="3200" dirty="0" smtClean="0"/>
              <a:t>2012</a:t>
            </a:r>
          </a:p>
          <a:p>
            <a:pPr lvl="1"/>
            <a:r>
              <a:rPr lang="en-US" sz="2800" dirty="0" smtClean="0"/>
              <a:t>Revised application for 5506</a:t>
            </a:r>
          </a:p>
          <a:p>
            <a:pPr lvl="1"/>
            <a:r>
              <a:rPr lang="en-US" sz="2800" dirty="0" smtClean="0"/>
              <a:t>Link to FY 2013 Inpatient Prospective Payment System Final Rule</a:t>
            </a:r>
          </a:p>
          <a:p>
            <a:pPr lvl="1"/>
            <a:endParaRPr lang="en-US" sz="2800" dirty="0" smtClean="0"/>
          </a:p>
        </p:txBody>
      </p:sp>
    </p:spTree>
    <p:extLst>
      <p:ext uri="{BB962C8B-B14F-4D97-AF65-F5344CB8AC3E}">
        <p14:creationId xmlns:p14="http://schemas.microsoft.com/office/powerpoint/2010/main" val="33236850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OM_GME_hi res cover.jpg"/>
          <p:cNvPicPr>
            <a:picLocks noGrp="1" noChangeAspect="1"/>
          </p:cNvPicPr>
          <p:nvPr>
            <p:ph idx="1"/>
          </p:nvPr>
        </p:nvPicPr>
        <p:blipFill>
          <a:blip r:embed="rId3">
            <a:extLst>
              <a:ext uri="{28A0092B-C50C-407E-A947-70E740481C1C}">
                <a14:useLocalDpi xmlns:a14="http://schemas.microsoft.com/office/drawing/2010/main" val="0"/>
              </a:ext>
            </a:extLst>
          </a:blip>
          <a:srcRect l="-46189" r="-46189"/>
          <a:stretch>
            <a:fillRect/>
          </a:stretch>
        </p:blipFill>
        <p:spPr>
          <a:xfrm>
            <a:off x="823250" y="427705"/>
            <a:ext cx="7727372" cy="6025150"/>
          </a:xfrm>
          <a:ln>
            <a:noFill/>
          </a:ln>
        </p:spPr>
      </p:pic>
      <p:sp>
        <p:nvSpPr>
          <p:cNvPr id="9" name="TextBox 8"/>
          <p:cNvSpPr txBox="1"/>
          <p:nvPr/>
        </p:nvSpPr>
        <p:spPr>
          <a:xfrm>
            <a:off x="166565" y="5932804"/>
            <a:ext cx="8957463" cy="307777"/>
          </a:xfrm>
          <a:prstGeom prst="rect">
            <a:avLst/>
          </a:prstGeom>
          <a:noFill/>
        </p:spPr>
        <p:txBody>
          <a:bodyPr wrap="square" rtlCol="0">
            <a:spAutoFit/>
          </a:bodyPr>
          <a:lstStyle/>
          <a:p>
            <a:pPr algn="ctr"/>
            <a:r>
              <a:rPr lang="en-US" sz="1400" dirty="0" smtClean="0"/>
              <a:t>http://</a:t>
            </a:r>
            <a:r>
              <a:rPr lang="en-US" sz="1400" dirty="0" err="1" smtClean="0"/>
              <a:t>www.iom.edu</a:t>
            </a:r>
            <a:r>
              <a:rPr lang="en-US" sz="1400" dirty="0" smtClean="0"/>
              <a:t>/Reports/2014/Graduate-Medical-Education-That-Meets-the-Nations-Health-Needs.aspx</a:t>
            </a:r>
            <a:endParaRPr lang="en-US" sz="1400" dirty="0"/>
          </a:p>
        </p:txBody>
      </p:sp>
      <p:sp>
        <p:nvSpPr>
          <p:cNvPr id="2" name="Footer Placeholder 1"/>
          <p:cNvSpPr>
            <a:spLocks noGrp="1"/>
          </p:cNvSpPr>
          <p:nvPr>
            <p:ph type="ftr" sz="quarter" idx="11"/>
          </p:nvPr>
        </p:nvSpPr>
        <p:spPr/>
        <p:txBody>
          <a:bodyPr/>
          <a:lstStyle/>
          <a:p>
            <a:r>
              <a:rPr lang="en-US" smtClean="0"/>
              <a:t>Presented by Partners in Medical Education, Inc - 2014</a:t>
            </a:r>
            <a:endParaRPr lang="en-US"/>
          </a:p>
        </p:txBody>
      </p:sp>
      <p:sp>
        <p:nvSpPr>
          <p:cNvPr id="3" name="Slide Number Placeholder 2"/>
          <p:cNvSpPr>
            <a:spLocks noGrp="1"/>
          </p:cNvSpPr>
          <p:nvPr>
            <p:ph type="sldNum" sz="quarter" idx="10"/>
          </p:nvPr>
        </p:nvSpPr>
        <p:spPr/>
        <p:txBody>
          <a:bodyPr/>
          <a:lstStyle/>
          <a:p>
            <a:fld id="{EFF6FC1B-4D50-EF44-A71C-0ECE1036F6A9}" type="slidenum">
              <a:rPr lang="en-US" smtClean="0"/>
              <a:t>8</a:t>
            </a:fld>
            <a:endParaRPr lang="en-US"/>
          </a:p>
        </p:txBody>
      </p:sp>
    </p:spTree>
    <p:extLst>
      <p:ext uri="{BB962C8B-B14F-4D97-AF65-F5344CB8AC3E}">
        <p14:creationId xmlns:p14="http://schemas.microsoft.com/office/powerpoint/2010/main" val="8493918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285"/>
            <a:ext cx="8229600" cy="1371600"/>
          </a:xfrm>
        </p:spPr>
        <p:txBody>
          <a:bodyPr>
            <a:normAutofit/>
          </a:bodyPr>
          <a:lstStyle/>
          <a:p>
            <a:r>
              <a:rPr lang="en-US" dirty="0" smtClean="0"/>
              <a:t>Overview of Report</a:t>
            </a:r>
            <a:br>
              <a:rPr lang="en-US" dirty="0" smtClean="0"/>
            </a:br>
            <a:r>
              <a:rPr lang="en-US" dirty="0"/>
              <a:t/>
            </a:r>
            <a:br>
              <a:rPr lang="en-US" dirty="0"/>
            </a:br>
            <a:r>
              <a:rPr lang="en-US" sz="1200" dirty="0" smtClean="0">
                <a:hlinkClick r:id="" action="ppaction://noaction"/>
              </a:rPr>
              <a:t>http://www.iom.edu/Reports/2014/Graduate-Medical-Education-That-Meets-the-Nations-Health-Needs.aspx</a:t>
            </a:r>
            <a:endParaRPr lang="en-US" sz="1200" dirty="0"/>
          </a:p>
        </p:txBody>
      </p:sp>
      <p:sp>
        <p:nvSpPr>
          <p:cNvPr id="3" name="Content Placeholder 2"/>
          <p:cNvSpPr>
            <a:spLocks noGrp="1"/>
          </p:cNvSpPr>
          <p:nvPr>
            <p:ph idx="1"/>
          </p:nvPr>
        </p:nvSpPr>
        <p:spPr>
          <a:xfrm>
            <a:off x="457200" y="2142236"/>
            <a:ext cx="8229600" cy="4106164"/>
          </a:xfrm>
        </p:spPr>
        <p:txBody>
          <a:bodyPr>
            <a:normAutofit/>
          </a:bodyPr>
          <a:lstStyle/>
          <a:p>
            <a:r>
              <a:rPr lang="en-US" dirty="0" smtClean="0"/>
              <a:t>2012 Institute of Medicine (IOM) committee</a:t>
            </a:r>
          </a:p>
          <a:p>
            <a:endParaRPr lang="en-US" dirty="0" smtClean="0"/>
          </a:p>
          <a:p>
            <a:r>
              <a:rPr lang="en-US" dirty="0" smtClean="0"/>
              <a:t>Backed by 12 private foundations</a:t>
            </a:r>
            <a:r>
              <a:rPr lang="en-US" baseline="30000" dirty="0" smtClean="0"/>
              <a:t>2</a:t>
            </a:r>
            <a:r>
              <a:rPr lang="en-US" dirty="0" smtClean="0"/>
              <a:t> and </a:t>
            </a:r>
            <a:br>
              <a:rPr lang="en-US" dirty="0" smtClean="0"/>
            </a:br>
            <a:r>
              <a:rPr lang="en-US" dirty="0" smtClean="0"/>
              <a:t>11 U.S. Senators</a:t>
            </a:r>
            <a:r>
              <a:rPr lang="en-US" baseline="30000" dirty="0"/>
              <a:t>3</a:t>
            </a:r>
            <a:endParaRPr lang="en-US" dirty="0" smtClean="0"/>
          </a:p>
          <a:p>
            <a:endParaRPr lang="en-US" dirty="0" smtClean="0"/>
          </a:p>
          <a:p>
            <a:r>
              <a:rPr lang="en-US" dirty="0" smtClean="0"/>
              <a:t>21-member panel </a:t>
            </a:r>
          </a:p>
          <a:p>
            <a:pPr lvl="1"/>
            <a:r>
              <a:rPr lang="en-US" dirty="0" smtClean="0"/>
              <a:t>Studied a range of issues</a:t>
            </a:r>
          </a:p>
          <a:p>
            <a:endParaRPr lang="en-US" dirty="0" smtClean="0"/>
          </a:p>
          <a:p>
            <a:r>
              <a:rPr lang="en-US" dirty="0" smtClean="0"/>
              <a:t>Organization of the report</a:t>
            </a:r>
          </a:p>
        </p:txBody>
      </p:sp>
      <p:sp>
        <p:nvSpPr>
          <p:cNvPr id="4" name="Footer Placeholder 3"/>
          <p:cNvSpPr>
            <a:spLocks noGrp="1"/>
          </p:cNvSpPr>
          <p:nvPr>
            <p:ph type="ftr" sz="quarter" idx="11"/>
          </p:nvPr>
        </p:nvSpPr>
        <p:spPr/>
        <p:txBody>
          <a:bodyPr/>
          <a:lstStyle/>
          <a:p>
            <a:r>
              <a:rPr lang="en-US" smtClean="0"/>
              <a:t>Presented by Partners in Medical Education, Inc - 2014</a:t>
            </a:r>
            <a:endParaRPr lang="en-US"/>
          </a:p>
        </p:txBody>
      </p:sp>
      <p:sp>
        <p:nvSpPr>
          <p:cNvPr id="5" name="Slide Number Placeholder 4"/>
          <p:cNvSpPr>
            <a:spLocks noGrp="1"/>
          </p:cNvSpPr>
          <p:nvPr>
            <p:ph type="sldNum" sz="quarter" idx="10"/>
          </p:nvPr>
        </p:nvSpPr>
        <p:spPr/>
        <p:txBody>
          <a:bodyPr/>
          <a:lstStyle/>
          <a:p>
            <a:fld id="{EFF6FC1B-4D50-EF44-A71C-0ECE1036F6A9}" type="slidenum">
              <a:rPr lang="en-US" smtClean="0"/>
              <a:t>9</a:t>
            </a:fld>
            <a:endParaRPr lang="en-US"/>
          </a:p>
        </p:txBody>
      </p:sp>
      <p:pic>
        <p:nvPicPr>
          <p:cNvPr id="7" name="irc_mi" descr="http://us.cdn4.123rf.com/168nwm/kanchokostov/kanchokostov1111/kanchokostov111100002/11135362-study.jpg"/>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39496"/>
            <a:ext cx="1939140" cy="1939140"/>
          </a:xfrm>
          <a:prstGeom prst="rect">
            <a:avLst/>
          </a:prstGeom>
          <a:noFill/>
          <a:ln>
            <a:noFill/>
          </a:ln>
        </p:spPr>
      </p:pic>
    </p:spTree>
    <p:extLst>
      <p:ext uri="{BB962C8B-B14F-4D97-AF65-F5344CB8AC3E}">
        <p14:creationId xmlns:p14="http://schemas.microsoft.com/office/powerpoint/2010/main" val="29094856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PMESlidesExample.thmx</Template>
  <TotalTime>2451</TotalTime>
  <Words>2653</Words>
  <Application>Microsoft Macintosh PowerPoint</Application>
  <PresentationFormat>On-screen Show (4:3)</PresentationFormat>
  <Paragraphs>426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PMESlidesExample</vt:lpstr>
      <vt:lpstr>The Institute of Medicine Report: Graduate Medical Education That  Meets the Nation’s Health Needs1</vt:lpstr>
      <vt:lpstr>Introducing Your Presenter…</vt:lpstr>
      <vt:lpstr>Primary Objectives of Webinar</vt:lpstr>
      <vt:lpstr>Brief History of GME Funding</vt:lpstr>
      <vt:lpstr>Brief History of GME Funding</vt:lpstr>
      <vt:lpstr>Brief History of GME Funding</vt:lpstr>
      <vt:lpstr>Brief History of GME Funding</vt:lpstr>
      <vt:lpstr>PowerPoint Presentation</vt:lpstr>
      <vt:lpstr>Overview of Report  http://www.iom.edu/Reports/2014/Graduate-Medical-Education-That-Meets-the-Nations-Health-Needs.aspx</vt:lpstr>
      <vt:lpstr>Overview of Reporthttp://www.iom.edu/Reports/2014/Graduate-Medical-Education-That-Meets-the-Nations-Health-Needs.aspx</vt:lpstr>
      <vt:lpstr>Charge to IOM Committee</vt:lpstr>
      <vt:lpstr>Scope of Question</vt:lpstr>
      <vt:lpstr>Scope of Question</vt:lpstr>
      <vt:lpstr>Goals of the Committee6</vt:lpstr>
      <vt:lpstr>Premise of Recommendations</vt:lpstr>
      <vt:lpstr>Overarching Goals of Recommendations</vt:lpstr>
      <vt:lpstr>5 Recommendations for Reforming GME Governance and Financing</vt:lpstr>
      <vt:lpstr>Recommendation 1:  Strategic Investment</vt:lpstr>
      <vt:lpstr>Recommendation 2:  Build Infrastructure</vt:lpstr>
      <vt:lpstr>Recommendation 2:  Build Infrastructure</vt:lpstr>
      <vt:lpstr>Recommendation 3:  Two-part Medicare GME Fund</vt:lpstr>
      <vt:lpstr>Recommendation 4:  Modernize Payment Methodology</vt:lpstr>
      <vt:lpstr>Recommendation 5:  Medicaid GME</vt:lpstr>
      <vt:lpstr>Recommendations to Reality</vt:lpstr>
      <vt:lpstr>Recommendations to Reality Funding Goal #1 Physician Workforce</vt:lpstr>
      <vt:lpstr>Recommendations to Reality Funding Goal #2 Innovative GME Programming</vt:lpstr>
      <vt:lpstr>Recommendations to Reality Funding Goal #3 Transparency  and Accountability</vt:lpstr>
      <vt:lpstr>Recommendations to Reality Funding Goal #4 Public Policy and  Strategic Investment</vt:lpstr>
      <vt:lpstr>Recommendations to Reality Funding Goal #5 Public Fund Utilization</vt:lpstr>
      <vt:lpstr>Recommendations to Reality Funding Goal #6 Transition</vt:lpstr>
      <vt:lpstr>Institutional Thought Processes</vt:lpstr>
      <vt:lpstr>References</vt:lpstr>
      <vt:lpstr>Foundational Support</vt:lpstr>
      <vt:lpstr>Congressional Support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Lamb</dc:creator>
  <cp:lastModifiedBy>Alexander Mielnicki</cp:lastModifiedBy>
  <cp:revision>286</cp:revision>
  <cp:lastPrinted>2014-10-22T02:59:50Z</cp:lastPrinted>
  <dcterms:created xsi:type="dcterms:W3CDTF">2014-10-04T17:38:49Z</dcterms:created>
  <dcterms:modified xsi:type="dcterms:W3CDTF">2014-10-23T20:22:04Z</dcterms:modified>
</cp:coreProperties>
</file>