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75" r:id="rId4"/>
    <p:sldId id="257" r:id="rId5"/>
    <p:sldId id="258" r:id="rId6"/>
    <p:sldId id="259" r:id="rId7"/>
    <p:sldId id="260" r:id="rId8"/>
    <p:sldId id="261" r:id="rId9"/>
    <p:sldId id="276" r:id="rId10"/>
    <p:sldId id="264" r:id="rId11"/>
    <p:sldId id="265" r:id="rId12"/>
    <p:sldId id="266" r:id="rId13"/>
    <p:sldId id="267" r:id="rId14"/>
    <p:sldId id="268" r:id="rId15"/>
    <p:sldId id="277" r:id="rId16"/>
    <p:sldId id="270" r:id="rId17"/>
    <p:sldId id="271" r:id="rId18"/>
    <p:sldId id="272" r:id="rId19"/>
    <p:sldId id="273" r:id="rId20"/>
    <p:sldId id="274" r:id="rId21"/>
    <p:sldId id="281" r:id="rId22"/>
    <p:sldId id="279" r:id="rId23"/>
    <p:sldId id="280" r:id="rId24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358" autoAdjust="0"/>
  </p:normalViewPr>
  <p:slideViewPr>
    <p:cSldViewPr>
      <p:cViewPr>
        <p:scale>
          <a:sx n="76" d="100"/>
          <a:sy n="76" d="100"/>
        </p:scale>
        <p:origin x="-2544" y="-9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65E3E-360D-0C48-98B9-E4E195B4997F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50C0-24F6-EE48-BA9A-D3555E119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79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A3992-434F-4139-951F-A949D8E6FEA3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C0A2-C921-4D23-B6D9-FD57A25A2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795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278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fld id="{3E1CCDC1-E464-1A4D-9CC5-8EBEB158BE74}" type="slidenum">
              <a:rPr lang="en-US" sz="1200" b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en-US" sz="12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8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Minutes, Resident</a:t>
            </a:r>
            <a:r>
              <a:rPr lang="en-US" baseline="0" dirty="0" smtClean="0"/>
              <a:t> and Faculty Scholarly Activity, Annual Improvement Activities, Procedure Logs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94285-E65E-4BBF-8E4A-705ACBC399D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7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838" indent="-288015"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058" indent="-230412"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2882" indent="-230412"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3704" indent="-230412"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527" indent="-230412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351" indent="-230412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174" indent="-230412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6997" indent="-230412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3DF2C5D-CF14-1B43-9F4E-D52E20BF646A}" type="slidenum">
              <a:rPr lang="en-US" sz="1200" b="0">
                <a:latin typeface="Arial" charset="0"/>
                <a:cs typeface="ＭＳ Ｐゴシック" charset="0"/>
              </a:rPr>
              <a:pPr>
                <a:defRPr/>
              </a:pPr>
              <a:t>22</a:t>
            </a:fld>
            <a:endParaRPr lang="en-US" sz="1200" b="0">
              <a:latin typeface="Arial" charset="0"/>
              <a:cs typeface="ＭＳ Ｐゴシック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669D6792-3325-9248-83C3-C0AB317AEECE}" type="slidenum">
              <a:rPr lang="en-US" sz="1200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23</a:t>
            </a:fld>
            <a:endParaRPr lang="en-US" sz="12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Arial" charset="0"/>
                <a:cs typeface="ＭＳ Ｐゴシック" charset="0"/>
              </a:rPr>
              <a:t>Partners in Medical Education, Inc.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95E4810-2197-E842-8F46-F4752CB389B2}" type="slidenum">
              <a:rPr lang="en-US" sz="1200" b="0">
                <a:latin typeface="Arial" charset="0"/>
                <a:cs typeface="ＭＳ Ｐゴシック" charset="0"/>
              </a:rPr>
              <a:pPr/>
              <a:t>3</a:t>
            </a:fld>
            <a:endParaRPr lang="en-US" sz="1200" b="0">
              <a:latin typeface="Arial" charset="0"/>
              <a:cs typeface="ＭＳ Ｐゴシック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33652" indent="-233652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DC0A2-C921-4D23-B6D9-FD57A25A21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5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Arial" charset="0"/>
                <a:cs typeface="ＭＳ Ｐゴシック" charset="0"/>
              </a:rPr>
              <a:t>Partners in Medical Education, Inc.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95E4810-2197-E842-8F46-F4752CB389B2}" type="slidenum">
              <a:rPr lang="en-US" sz="1200" b="0">
                <a:latin typeface="Arial" charset="0"/>
                <a:cs typeface="ＭＳ Ｐゴシック" charset="0"/>
              </a:rPr>
              <a:pPr/>
              <a:t>9</a:t>
            </a:fld>
            <a:endParaRPr lang="en-US" sz="1200" b="0">
              <a:latin typeface="Arial" charset="0"/>
              <a:cs typeface="ＭＳ Ｐゴシック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33652" indent="-233652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4CCC1C5-C8E1-8741-975E-8C788C04162A}" type="slidenum">
              <a:rPr lang="en-US" sz="1200" b="0">
                <a:latin typeface="Arial" charset="0"/>
              </a:rPr>
              <a:pPr/>
              <a:t>13</a:t>
            </a:fld>
            <a:endParaRPr lang="en-US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Arial" charset="0"/>
              </a:rPr>
              <a:t>Partners in Medical Education, Inc.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B09D42C-01E3-1149-8793-6A8138305668}" type="slidenum">
              <a:rPr lang="en-US" sz="1200" b="0">
                <a:latin typeface="Arial" charset="0"/>
              </a:rPr>
              <a:pPr/>
              <a:t>14</a:t>
            </a:fld>
            <a:endParaRPr lang="en-US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b="0">
                <a:latin typeface="Arial" charset="0"/>
                <a:cs typeface="ＭＳ Ｐゴシック" charset="0"/>
              </a:rPr>
              <a:t>Partners in Medical Education, Inc.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8968" indent="-288065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52258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13162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74065" indent="-230452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3496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95872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56775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917678" indent="-230452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95E4810-2197-E842-8F46-F4752CB389B2}" type="slidenum">
              <a:rPr lang="en-US" sz="1200" b="0">
                <a:latin typeface="Arial" charset="0"/>
                <a:cs typeface="ＭＳ Ｐゴシック" charset="0"/>
              </a:rPr>
              <a:pPr/>
              <a:t>15</a:t>
            </a:fld>
            <a:endParaRPr lang="en-US" sz="1200" b="0">
              <a:latin typeface="Arial" charset="0"/>
              <a:cs typeface="ＭＳ Ｐゴシック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33652" indent="-233652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Categorization:</a:t>
            </a:r>
            <a:r>
              <a:rPr lang="en-US" baseline="0" dirty="0" smtClean="0"/>
              <a:t>  Core, detail, outcome  (structure, detail, process, resource)</a:t>
            </a:r>
          </a:p>
          <a:p>
            <a:r>
              <a:rPr lang="en-US" baseline="0" dirty="0" smtClean="0"/>
              <a:t>CPR’s  - call rooms, EMR, library, PD, faculty, </a:t>
            </a:r>
          </a:p>
          <a:p>
            <a:r>
              <a:rPr lang="en-US" baseline="0" dirty="0" smtClean="0"/>
              <a:t>Specialty-Specific – Additional requirements for PD, specific requirements for curriculum, </a:t>
            </a:r>
          </a:p>
          <a:p>
            <a:r>
              <a:rPr lang="en-US" baseline="0" dirty="0" smtClean="0"/>
              <a:t>Institutional requirements – No more SPI’s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94285-E65E-4BBF-8E4A-705ACBC399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FTE cap</a:t>
            </a:r>
          </a:p>
          <a:p>
            <a:r>
              <a:rPr lang="en-US" dirty="0" smtClean="0"/>
              <a:t>Rotation assignments</a:t>
            </a:r>
          </a:p>
          <a:p>
            <a:r>
              <a:rPr lang="en-US" dirty="0" smtClean="0"/>
              <a:t>Non-patient care rotations</a:t>
            </a:r>
          </a:p>
          <a:p>
            <a:r>
              <a:rPr lang="en-US" dirty="0" smtClean="0"/>
              <a:t>IME and DGME formula</a:t>
            </a:r>
          </a:p>
          <a:p>
            <a:r>
              <a:rPr lang="en-US" dirty="0" smtClean="0"/>
              <a:t>New for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94285-E65E-4BBF-8E4A-705ACBC399D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6729A6-4506-4A3F-80B8-E5B30E2147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35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23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F866-5C56-4FDE-925D-BE21BF674C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37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91548-A120-4C61-9630-7C46B1B7DA5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2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1A0D2-CA7F-4618-89FC-AD60D925B2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00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414E-516E-4E04-8BC7-C54E4E6784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80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8893-5150-42B7-B962-3D225C6489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51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963-987E-4AF2-959B-64D9D7B411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59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987B-1DC4-4535-B6A6-C8A087E9FD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403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 Black" pitchFamily="34" charset="0"/>
              </a:defRPr>
            </a:lvl1pPr>
          </a:lstStyle>
          <a:p>
            <a:pPr>
              <a:defRPr/>
            </a:pPr>
            <a:fld id="{A443075E-27A5-4A29-BFF5-49B31BE13E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 b="0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2514600" y="6400800"/>
            <a:ext cx="40386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000" b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“Meet the Experts”</a:t>
            </a:r>
            <a:br>
              <a:rPr lang="en-US" dirty="0" smtClean="0"/>
            </a:br>
            <a:r>
              <a:rPr lang="en-US" sz="2000" dirty="0" smtClean="0"/>
              <a:t>Fall Freebie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b="1" dirty="0" smtClean="0"/>
              <a:t>Biggest GME Mistakes of 2014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dirty="0">
                <a:latin typeface="Lucida Bright" charset="0"/>
                <a:ea typeface="ＭＳ Ｐゴシック" charset="0"/>
                <a:cs typeface="ＭＳ Ｐゴシック" charset="0"/>
              </a:rPr>
              <a:t>PARTNERS IN MEDICAL EDUCATION, INC</a:t>
            </a:r>
            <a:r>
              <a:rPr lang="en-US" sz="2000" dirty="0">
                <a:latin typeface="Lucida Bright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1500" dirty="0" smtClean="0">
                <a:latin typeface="Lucida Bright" charset="0"/>
                <a:ea typeface="ＭＳ Ｐゴシック" charset="0"/>
                <a:cs typeface="ＭＳ Ｐゴシック" charset="0"/>
              </a:rPr>
              <a:t>Co-Presented </a:t>
            </a:r>
            <a:r>
              <a:rPr lang="en-US" sz="1500" dirty="0">
                <a:latin typeface="Lucida Bright" charset="0"/>
                <a:ea typeface="ＭＳ Ｐゴシック" charset="0"/>
                <a:cs typeface="ＭＳ Ｐゴシック" charset="0"/>
              </a:rPr>
              <a:t>by</a:t>
            </a:r>
            <a:r>
              <a:rPr lang="en-US" sz="1500" dirty="0" smtClean="0">
                <a:latin typeface="Lucida Bright" charset="0"/>
                <a:ea typeface="ＭＳ Ｐゴシック" charset="0"/>
                <a:cs typeface="ＭＳ Ｐゴシック" charset="0"/>
              </a:rPr>
              <a:t>:</a:t>
            </a:r>
          </a:p>
          <a:p>
            <a:r>
              <a:rPr lang="en-US" sz="1500" dirty="0">
                <a:latin typeface="Lucida Bright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500" dirty="0" smtClean="0">
                <a:latin typeface="Lucida Bright" charset="0"/>
                <a:ea typeface="ＭＳ Ｐゴシック" charset="0"/>
                <a:cs typeface="ＭＳ Ｐゴシック" charset="0"/>
              </a:rPr>
              <a:t>Catherine Henderson, </a:t>
            </a:r>
            <a:r>
              <a:rPr lang="en-US" sz="1500" dirty="0" err="1" smtClean="0">
                <a:latin typeface="Lucida Bright" charset="0"/>
                <a:ea typeface="ＭＳ Ｐゴシック" charset="0"/>
                <a:cs typeface="ＭＳ Ｐゴシック" charset="0"/>
              </a:rPr>
              <a:t>DrPH</a:t>
            </a:r>
            <a:r>
              <a:rPr lang="en-US" sz="1500" dirty="0" smtClean="0">
                <a:latin typeface="Lucida Bright" charset="0"/>
                <a:ea typeface="ＭＳ Ｐゴシック" charset="0"/>
                <a:cs typeface="ＭＳ Ｐゴシック" charset="0"/>
              </a:rPr>
              <a:t>, LFACHE</a:t>
            </a:r>
            <a:endParaRPr lang="en-US" sz="15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r>
              <a:rPr lang="en-US" sz="1500" dirty="0" smtClean="0">
                <a:latin typeface="Lucida Bright" charset="0"/>
                <a:ea typeface="ＭＳ Ｐゴシック" charset="0"/>
                <a:cs typeface="ＭＳ Ｐゴシック" charset="0"/>
              </a:rPr>
              <a:t>	Christine </a:t>
            </a:r>
            <a:r>
              <a:rPr lang="en-US" sz="1500" dirty="0" err="1">
                <a:latin typeface="Lucida Bright" charset="0"/>
                <a:ea typeface="ＭＳ Ｐゴシック" charset="0"/>
                <a:cs typeface="ＭＳ Ｐゴシック" charset="0"/>
              </a:rPr>
              <a:t>Redovan</a:t>
            </a:r>
            <a:r>
              <a:rPr lang="en-US" sz="1500" dirty="0">
                <a:latin typeface="Lucida Bright" charset="0"/>
                <a:ea typeface="ＭＳ Ｐゴシック" charset="0"/>
                <a:cs typeface="ＭＳ Ｐゴシック" charset="0"/>
              </a:rPr>
              <a:t>, MBA</a:t>
            </a:r>
          </a:p>
          <a:p>
            <a:r>
              <a:rPr lang="en-US" sz="1500" dirty="0" smtClean="0">
                <a:latin typeface="Lucida Bright" charset="0"/>
                <a:ea typeface="ＭＳ Ｐゴシック" charset="0"/>
                <a:cs typeface="ＭＳ Ｐゴシック" charset="0"/>
              </a:rPr>
              <a:t>	Candace C. </a:t>
            </a:r>
            <a:r>
              <a:rPr lang="en-US" sz="1500" dirty="0" err="1" smtClean="0">
                <a:latin typeface="Lucida Bright" charset="0"/>
                <a:ea typeface="ＭＳ Ｐゴシック" charset="0"/>
                <a:cs typeface="ＭＳ Ｐゴシック" charset="0"/>
              </a:rPr>
              <a:t>DeMaris</a:t>
            </a:r>
            <a:r>
              <a:rPr lang="en-US" sz="1500" dirty="0" smtClean="0">
                <a:latin typeface="Lucida Bright" charset="0"/>
                <a:ea typeface="ＭＳ Ｐゴシック" charset="0"/>
                <a:cs typeface="ＭＳ Ｐゴシック" charset="0"/>
              </a:rPr>
              <a:t>, MAIS</a:t>
            </a:r>
            <a:endParaRPr lang="en-US" sz="1500" dirty="0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54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Lucida Bright" charset="0"/>
                <a:ea typeface="ＭＳ Ｐゴシック" charset="0"/>
                <a:cs typeface="Lucida Bright" charset="0"/>
              </a:rPr>
              <a:t>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Do you have them?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Are they updated…</a:t>
            </a:r>
          </a:p>
          <a:p>
            <a:pPr marL="914400" lvl="1" indent="-514350"/>
            <a:r>
              <a:rPr lang="en-US">
                <a:latin typeface="Lucida Bright" charset="0"/>
                <a:ea typeface="ＭＳ Ｐゴシック" charset="0"/>
              </a:rPr>
              <a:t>…to reflect current requirements</a:t>
            </a:r>
          </a:p>
          <a:p>
            <a:pPr marL="914400" lvl="1" indent="-514350"/>
            <a:r>
              <a:rPr lang="en-US">
                <a:latin typeface="Lucida Bright" charset="0"/>
                <a:ea typeface="ＭＳ Ｐゴシック" charset="0"/>
              </a:rPr>
              <a:t>…with new PD or DIO signatures</a:t>
            </a:r>
          </a:p>
          <a:p>
            <a:pPr marL="914400" lvl="1" indent="-514350"/>
            <a:r>
              <a:rPr lang="en-US">
                <a:latin typeface="Lucida Bright" charset="0"/>
                <a:ea typeface="ＭＳ Ｐゴシック" charset="0"/>
              </a:rPr>
              <a:t>…with a date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Do they contradict GME policy?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Did you post the new ones?</a:t>
            </a:r>
          </a:p>
          <a:p>
            <a:pPr>
              <a:buFont typeface="Wingdings" charset="0"/>
              <a:buAutoNum type="arabicPeriod"/>
            </a:pPr>
            <a:endParaRPr lang="en-US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AutoNum type="arabicPeriod"/>
            </a:pPr>
            <a:endParaRPr lang="en-US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8" name="Picture 7" descr="http://www.familygroupfolders.com/static_assets/organiz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90800"/>
            <a:ext cx="2204623" cy="1440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86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Lucida Bright" charset="0"/>
                <a:ea typeface="ＭＳ Ｐゴシック" charset="0"/>
                <a:cs typeface="Lucida Bright" charset="0"/>
              </a:rPr>
              <a:t>Resident Forums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Required by ACGME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Open to all residents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Ability to meet without administration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Resident concerns brought to GMEC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Follow through with response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906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Lucida Bright" charset="0"/>
                <a:ea typeface="ＭＳ Ｐゴシック" charset="0"/>
                <a:cs typeface="Lucida Bright" charset="0"/>
              </a:rPr>
              <a:t>Follow Up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GMEC Minutes and Action Plans</a:t>
            </a:r>
          </a:p>
          <a:p>
            <a:pPr lvl="1"/>
            <a:r>
              <a:rPr lang="en-US">
                <a:latin typeface="Lucida Bright" charset="0"/>
                <a:ea typeface="ＭＳ Ｐゴシック" charset="0"/>
              </a:rPr>
              <a:t> Ensure accountability and follow up</a:t>
            </a:r>
          </a:p>
          <a:p>
            <a:pPr lvl="1"/>
            <a:r>
              <a:rPr lang="en-US">
                <a:latin typeface="Lucida Bright" charset="0"/>
                <a:ea typeface="ＭＳ Ｐゴシック" charset="0"/>
              </a:rPr>
              <a:t> Who, what, when</a:t>
            </a:r>
          </a:p>
          <a:p>
            <a:pPr lvl="1"/>
            <a:r>
              <a:rPr lang="en-US">
                <a:latin typeface="Lucida Bright" charset="0"/>
                <a:ea typeface="ＭＳ Ｐゴシック" charset="0"/>
              </a:rPr>
              <a:t> Use a tracking system</a:t>
            </a:r>
          </a:p>
          <a:p>
            <a:r>
              <a:rPr lang="en-US">
                <a:latin typeface="Lucida Bright" charset="0"/>
                <a:ea typeface="ＭＳ Ｐゴシック" charset="0"/>
                <a:cs typeface="ＭＳ Ｐゴシック" charset="0"/>
              </a:rPr>
              <a:t>Citation Responses</a:t>
            </a:r>
          </a:p>
          <a:p>
            <a:pPr lvl="1"/>
            <a:r>
              <a:rPr lang="en-US">
                <a:latin typeface="Lucida Bright" charset="0"/>
                <a:ea typeface="ＭＳ Ｐゴシック" charset="0"/>
              </a:rPr>
              <a:t> What you did</a:t>
            </a:r>
          </a:p>
          <a:p>
            <a:pPr lvl="1"/>
            <a:r>
              <a:rPr lang="en-US">
                <a:latin typeface="Lucida Bright" charset="0"/>
                <a:ea typeface="ＭＳ Ｐゴシック" charset="0"/>
              </a:rPr>
              <a:t> How you are monitoring</a:t>
            </a:r>
          </a:p>
          <a:p>
            <a:pPr lvl="1"/>
            <a:r>
              <a:rPr lang="en-US">
                <a:latin typeface="Lucida Bright" charset="0"/>
                <a:ea typeface="ＭＳ Ｐゴシック" charset="0"/>
              </a:rPr>
              <a:t> Status today</a:t>
            </a:r>
          </a:p>
          <a:p>
            <a:endParaRPr lang="en-US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8" name="irc_mi" descr="http://www.legaltells.com/blog/wp-content/uploads/2011/06/Consistenc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0"/>
            <a:ext cx="1986588" cy="1695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75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Lucida Bright"/>
                <a:ea typeface="ＭＳ Ｐゴシック" charset="0"/>
                <a:cs typeface="Lucida Bright"/>
              </a:rPr>
              <a:t>Communication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DIO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GMEC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PD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C-Suite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Residents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Coordinators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GME Office</a:t>
            </a:r>
          </a:p>
        </p:txBody>
      </p:sp>
      <p:sp>
        <p:nvSpPr>
          <p:cNvPr id="12292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Be consistent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 the phone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Speak up at meetings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Confirm and clarify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 use texting language in emails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F91548-A120-4C61-9630-7C46B1B7DA5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21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Lucida Bright" charset="0"/>
                <a:ea typeface="ＭＳ Ｐゴシック" charset="0"/>
                <a:cs typeface="Lucida Bright" charset="0"/>
              </a:rPr>
              <a:t>Asking For Help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GME is a team sport</a:t>
            </a:r>
          </a:p>
          <a:p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Don’t be afraid or intimidated</a:t>
            </a:r>
          </a:p>
          <a:p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No question is too silly/stupid/basic</a:t>
            </a:r>
          </a:p>
          <a:p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We have all been in the same </a:t>
            </a:r>
            <a:r>
              <a:rPr lang="en-US" dirty="0" smtClean="0">
                <a:latin typeface="Lucida Bright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Lucida Bright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Lucida Bright" charset="0"/>
                <a:ea typeface="ＭＳ Ｐゴシック" charset="0"/>
                <a:cs typeface="ＭＳ Ｐゴシック" charset="0"/>
              </a:rPr>
              <a:t>position </a:t>
            </a:r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at one time or another</a:t>
            </a:r>
          </a:p>
          <a:p>
            <a:r>
              <a:rPr lang="en-US" dirty="0">
                <a:latin typeface="Lucida Bright" charset="0"/>
                <a:ea typeface="ＭＳ Ｐゴシック" charset="0"/>
                <a:cs typeface="ＭＳ Ｐゴシック" charset="0"/>
              </a:rPr>
              <a:t>Questioning is learning</a:t>
            </a:r>
          </a:p>
          <a:p>
            <a:endParaRPr lang="en-US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8" name="irc_mi" descr="http://www.mentalhelp.net/images/root/friedmantal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62400"/>
            <a:ext cx="2281555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758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5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5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500" b="1" dirty="0" smtClean="0">
                <a:latin typeface="Lucida Bright"/>
                <a:ea typeface="ＭＳ Ｐゴシック" charset="0"/>
                <a:cs typeface="Lucida Bright"/>
              </a:rPr>
              <a:t>Biggest GME Mistakes</a:t>
            </a:r>
            <a:r>
              <a:rPr lang="en-US" sz="3500" b="1" dirty="0">
                <a:latin typeface="Lucida Bright"/>
                <a:ea typeface="ＭＳ Ｐゴシック" charset="0"/>
                <a:cs typeface="Lucida Bright"/>
              </a:rPr>
              <a:t/>
            </a:r>
            <a:br>
              <a:rPr lang="en-US" sz="3500" b="1" dirty="0">
                <a:latin typeface="Lucida Bright"/>
                <a:ea typeface="ＭＳ Ｐゴシック" charset="0"/>
                <a:cs typeface="Lucida Bright"/>
              </a:rPr>
            </a:br>
            <a:r>
              <a:rPr lang="en-US" sz="3000" b="1" dirty="0">
                <a:latin typeface="Lucida Bright"/>
                <a:ea typeface="ＭＳ Ｐゴシック" charset="0"/>
                <a:cs typeface="Lucida Bright"/>
              </a:rPr>
              <a:t>Part </a:t>
            </a:r>
            <a:r>
              <a:rPr lang="en-US" sz="3000" b="1" dirty="0" smtClean="0">
                <a:latin typeface="Lucida Bright"/>
                <a:ea typeface="ＭＳ Ｐゴシック" charset="0"/>
                <a:cs typeface="Lucida Bright"/>
              </a:rPr>
              <a:t>3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50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35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19600"/>
            <a:ext cx="6019800" cy="2057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800" dirty="0" smtClean="0">
                <a:latin typeface="Lucida Bright" charset="0"/>
                <a:ea typeface="ＭＳ Ｐゴシック" charset="0"/>
                <a:cs typeface="ＭＳ Ｐゴシック" charset="0"/>
              </a:rPr>
              <a:t>Candace C. </a:t>
            </a:r>
            <a:r>
              <a:rPr lang="en-US" sz="1800" dirty="0" err="1" smtClean="0">
                <a:latin typeface="Lucida Bright" charset="0"/>
                <a:ea typeface="ＭＳ Ｐゴシック" charset="0"/>
                <a:cs typeface="ＭＳ Ｐゴシック" charset="0"/>
              </a:rPr>
              <a:t>DeMaris</a:t>
            </a:r>
            <a:r>
              <a:rPr lang="en-US" sz="1800" dirty="0" smtClean="0">
                <a:latin typeface="Lucida Bright" charset="0"/>
                <a:ea typeface="ＭＳ Ｐゴシック" charset="0"/>
                <a:cs typeface="ＭＳ Ｐゴシック" charset="0"/>
              </a:rPr>
              <a:t>, MAIS</a:t>
            </a:r>
            <a:endParaRPr lang="en-US" sz="18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Lucida Bright" charset="0"/>
                <a:ea typeface="ＭＳ Ｐゴシック" charset="0"/>
                <a:cs typeface="ＭＳ Ｐゴシック" charset="0"/>
              </a:rPr>
              <a:t>GME Consultant</a:t>
            </a:r>
          </a:p>
        </p:txBody>
      </p:sp>
      <p:pic>
        <p:nvPicPr>
          <p:cNvPr id="4" name="Picture 3" descr="http://caracaschroniclesee.files.wordpress.com/2011/04/pasar-la-pagin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581650"/>
            <a:ext cx="1276350" cy="127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29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Bright"/>
                <a:cs typeface="Lucida Bright"/>
              </a:rPr>
              <a:t>Not paying attention to the </a:t>
            </a:r>
            <a:br>
              <a:rPr lang="en-US" dirty="0" smtClean="0">
                <a:latin typeface="Lucida Bright"/>
                <a:cs typeface="Lucida Bright"/>
              </a:rPr>
            </a:br>
            <a:r>
              <a:rPr lang="en-US" dirty="0" smtClean="0">
                <a:latin typeface="Lucida Bright"/>
                <a:cs typeface="Lucida Bright"/>
              </a:rPr>
              <a:t>ACGME Requirements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76962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Common, Specialty-Specific, Institutional</a:t>
            </a:r>
          </a:p>
          <a:p>
            <a:r>
              <a:rPr lang="en-US" dirty="0" smtClean="0"/>
              <a:t>Must vs. Should</a:t>
            </a:r>
          </a:p>
          <a:p>
            <a:r>
              <a:rPr lang="en-US" dirty="0" smtClean="0"/>
              <a:t>Core, Detail, Outcome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Mistakes from the field…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6" name="yui_3_3_0_1_13639834580005237" descr="http://ts2.mm.bing.net/th?id=H.4770210653668361&amp;amp;pid=15.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1366837" cy="1673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296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19200"/>
            <a:ext cx="6019800" cy="399256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addition to the ACGME requirements…</a:t>
            </a:r>
          </a:p>
          <a:p>
            <a:pPr marL="400050" lvl="1" indent="0">
              <a:buNone/>
            </a:pPr>
            <a:r>
              <a:rPr lang="en-US" dirty="0" smtClean="0"/>
              <a:t>Glossary of Terms</a:t>
            </a:r>
          </a:p>
          <a:p>
            <a:pPr marL="400050" lvl="1" indent="0">
              <a:buNone/>
            </a:pPr>
            <a:r>
              <a:rPr lang="en-US" dirty="0" smtClean="0"/>
              <a:t>Policies and Procedures</a:t>
            </a:r>
          </a:p>
          <a:p>
            <a:pPr marL="400050" lvl="1" indent="0">
              <a:buNone/>
            </a:pPr>
            <a:r>
              <a:rPr lang="en-US" dirty="0" smtClean="0"/>
              <a:t>FAQ’s </a:t>
            </a:r>
          </a:p>
          <a:p>
            <a:pPr marL="400050" lvl="1" indent="0">
              <a:buNone/>
            </a:pPr>
            <a:r>
              <a:rPr lang="en-US" dirty="0" smtClean="0"/>
              <a:t>RRC Bulletins</a:t>
            </a:r>
          </a:p>
          <a:p>
            <a:pPr marL="400050" lvl="1" indent="0">
              <a:buNone/>
            </a:pPr>
            <a:r>
              <a:rPr lang="en-US" dirty="0" smtClean="0"/>
              <a:t>E-Communications</a:t>
            </a:r>
          </a:p>
          <a:p>
            <a:pPr marL="400050" lvl="1" indent="0">
              <a:buNone/>
            </a:pPr>
            <a:r>
              <a:rPr lang="en-US" dirty="0" smtClean="0"/>
              <a:t>“Revised for Comment”</a:t>
            </a:r>
          </a:p>
          <a:p>
            <a:pPr marL="400050" lvl="1" indent="0">
              <a:buNone/>
            </a:pPr>
            <a:r>
              <a:rPr lang="en-US" dirty="0" smtClean="0"/>
              <a:t>Slides for Faculty Development</a:t>
            </a:r>
          </a:p>
          <a:p>
            <a:pPr marL="400050" lvl="1" indent="0">
              <a:buNone/>
            </a:pPr>
            <a:r>
              <a:rPr lang="en-US" dirty="0" err="1" smtClean="0"/>
              <a:t>WebADS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Resident Survey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5" name="irc_mi" descr="http://c69282.r82.cf3.rackcdn.com/3d_man_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2" t="2653" r="29219" b="12345"/>
          <a:stretch/>
        </p:blipFill>
        <p:spPr bwMode="auto">
          <a:xfrm>
            <a:off x="609600" y="2743200"/>
            <a:ext cx="1483591" cy="1905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370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Lucida Bright"/>
                <a:cs typeface="Lucida Bright"/>
              </a:rPr>
              <a:t>Not paying attention to </a:t>
            </a:r>
            <a:br>
              <a:rPr lang="en-US" dirty="0" smtClean="0">
                <a:latin typeface="Lucida Bright"/>
                <a:cs typeface="Lucida Bright"/>
              </a:rPr>
            </a:br>
            <a:r>
              <a:rPr lang="en-US" dirty="0" smtClean="0">
                <a:latin typeface="Lucida Bright"/>
                <a:cs typeface="Lucida Bright"/>
              </a:rPr>
              <a:t>CMS rules and regulations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Laws</a:t>
            </a:r>
          </a:p>
          <a:p>
            <a:r>
              <a:rPr lang="en-US" dirty="0" smtClean="0"/>
              <a:t>Administrative Rules</a:t>
            </a:r>
          </a:p>
          <a:p>
            <a:r>
              <a:rPr lang="en-US" dirty="0" smtClean="0"/>
              <a:t>Fiscal Intermediary interpretation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Mistakes from the field…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6" name="irc_mi" descr="http://www.christianfilmdatabase.com/wp-content/themes/reviewit/lib/scripts/timthumb.php?src=http://www.christianfilmdatabase.com/wp-content/uploads/2013/02/long-photo-checklist.jpg&amp;h=238&amp;w=540&amp;zc=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2420303" cy="1066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196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>
                <a:latin typeface="Lucida Bright"/>
                <a:cs typeface="Lucida Bright"/>
              </a:rPr>
              <a:t>No documentation or </a:t>
            </a:r>
            <a:br>
              <a:rPr lang="en-US" dirty="0" smtClean="0">
                <a:latin typeface="Lucida Bright"/>
                <a:cs typeface="Lucida Bright"/>
              </a:rPr>
            </a:br>
            <a:r>
              <a:rPr lang="en-US" dirty="0" smtClean="0">
                <a:latin typeface="Lucida Bright"/>
                <a:cs typeface="Lucida Bright"/>
              </a:rPr>
              <a:t>inadequate documentation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“Not documented” means “not done”</a:t>
            </a:r>
          </a:p>
          <a:p>
            <a:r>
              <a:rPr lang="en-US" dirty="0" smtClean="0"/>
              <a:t>No data is a data point!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6" name="Picture 5" descr="http://us.cdn4.123rf.com/168nwm/3dmask/3dmask1212/3dmask121200011/16991482-3d-white-people-examines-files-isolated-white-background-3d-ima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57600"/>
            <a:ext cx="1890713" cy="220532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64462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 dirty="0">
                <a:latin typeface="Lucida Bright" charset="0"/>
                <a:ea typeface="MS PGothic" charset="0"/>
              </a:rPr>
              <a:t>Partners</a:t>
            </a:r>
            <a:r>
              <a:rPr lang="en-US" sz="1100" b="1" baseline="100000" dirty="0">
                <a:latin typeface="Lucida Bright" charset="0"/>
                <a:ea typeface="MS PGothic" charset="0"/>
              </a:rPr>
              <a:t>®</a:t>
            </a:r>
            <a:r>
              <a:rPr lang="en-US" sz="2800" b="1" dirty="0">
                <a:latin typeface="Lucida Bright" charset="0"/>
                <a:ea typeface="MS PGothic" charset="0"/>
              </a:rPr>
              <a:t> Consulting Team</a:t>
            </a:r>
            <a:endParaRPr lang="en-US" sz="2400" b="1" i="1" dirty="0">
              <a:latin typeface="Lucida Bright" charset="0"/>
              <a:ea typeface="MS PGothic" charset="0"/>
            </a:endParaRPr>
          </a:p>
        </p:txBody>
      </p:sp>
      <p:sp>
        <p:nvSpPr>
          <p:cNvPr id="41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fld id="{EA9A2239-43A3-9743-88C9-67FDB5FA6259}" type="slidenum">
              <a:rPr lang="en-US" sz="1200" b="0">
                <a:latin typeface="Arial Black" charset="0"/>
              </a:rPr>
              <a:pPr/>
              <a:t>2</a:t>
            </a:fld>
            <a:endParaRPr lang="en-US" sz="1200" b="0">
              <a:latin typeface="Arial Black" charset="0"/>
            </a:endParaRPr>
          </a:p>
        </p:txBody>
      </p:sp>
      <p:sp>
        <p:nvSpPr>
          <p:cNvPr id="410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Presented by Partners in Medical Education, Inc. - 2014</a:t>
            </a:r>
            <a:endParaRPr lang="en-US" sz="1000" b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186768"/>
            <a:ext cx="2743200" cy="2985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Catherine </a:t>
            </a:r>
            <a:endParaRPr lang="en-US" sz="1400" dirty="0" smtClean="0">
              <a:solidFill>
                <a:srgbClr val="336600"/>
              </a:solidFill>
              <a:latin typeface="Lucida Bright" pitchFamily="18" charset="0"/>
              <a:ea typeface="+mn-ea"/>
              <a:cs typeface="+mn-cs"/>
            </a:endParaRPr>
          </a:p>
          <a:p>
            <a:pPr algn="ctr">
              <a:defRPr/>
            </a:pPr>
            <a:r>
              <a:rPr lang="en-US" sz="1400" dirty="0" smtClean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Henderson</a:t>
            </a:r>
            <a:r>
              <a:rPr lang="en-US" sz="1400" dirty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, </a:t>
            </a:r>
            <a:r>
              <a:rPr lang="en-US" sz="1400" dirty="0" err="1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DrPH</a:t>
            </a:r>
            <a:r>
              <a:rPr lang="en-US" sz="1400" dirty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, LFACHE</a:t>
            </a:r>
          </a:p>
          <a:p>
            <a:pPr algn="ctr">
              <a:defRPr/>
            </a:pPr>
            <a:r>
              <a:rPr lang="en-US" sz="1400" dirty="0">
                <a:solidFill>
                  <a:srgbClr val="003300"/>
                </a:solidFill>
                <a:latin typeface="Lucida Bright" pitchFamily="18" charset="0"/>
                <a:ea typeface="+mn-ea"/>
                <a:cs typeface="+mn-cs"/>
              </a:rPr>
              <a:t>Consultant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3300"/>
                </a:solidFill>
                <a:latin typeface="Lucida Bright" pitchFamily="18" charset="0"/>
                <a:ea typeface="+mn-ea"/>
                <a:cs typeface="+mn-cs"/>
              </a:rPr>
              <a:t>25+ years experience in GME, nursing leadership, hospital administration, and medical staff development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3300"/>
                </a:solidFill>
                <a:latin typeface="Lucida Bright" pitchFamily="18" charset="0"/>
                <a:ea typeface="+mn-ea"/>
                <a:cs typeface="+mn-cs"/>
              </a:rPr>
              <a:t>Assisted over 30 institutions, and 100 programs in 36 specialties, improve GME quality and accreditation outcomes. </a:t>
            </a:r>
          </a:p>
          <a:p>
            <a:pPr>
              <a:defRPr/>
            </a:pPr>
            <a:endParaRPr lang="en-US" sz="1400" dirty="0">
              <a:solidFill>
                <a:srgbClr val="003300"/>
              </a:solidFill>
              <a:latin typeface="Lucida Bright" pitchFamily="18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3186768"/>
            <a:ext cx="2514600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Christine </a:t>
            </a:r>
            <a:endParaRPr lang="en-US" sz="1400" dirty="0" smtClean="0">
              <a:solidFill>
                <a:srgbClr val="336600"/>
              </a:solidFill>
              <a:latin typeface="Lucida Bright" pitchFamily="18" charset="0"/>
              <a:ea typeface="+mn-ea"/>
              <a:cs typeface="+mn-cs"/>
            </a:endParaRPr>
          </a:p>
          <a:p>
            <a:pPr algn="ctr">
              <a:defRPr/>
            </a:pPr>
            <a:r>
              <a:rPr lang="en-US" sz="1400" dirty="0" err="1" smtClean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Redovan</a:t>
            </a:r>
            <a:r>
              <a:rPr lang="en-US" sz="1400" dirty="0">
                <a:solidFill>
                  <a:srgbClr val="336600"/>
                </a:solidFill>
                <a:latin typeface="Lucida Bright" pitchFamily="18" charset="0"/>
                <a:ea typeface="+mn-ea"/>
                <a:cs typeface="+mn-cs"/>
              </a:rPr>
              <a:t>, MBA</a:t>
            </a:r>
          </a:p>
          <a:p>
            <a:pPr algn="ctr">
              <a:defRPr/>
            </a:pPr>
            <a:r>
              <a:rPr lang="en-US" sz="1400" dirty="0">
                <a:solidFill>
                  <a:srgbClr val="003300"/>
                </a:solidFill>
                <a:latin typeface="Lucida Bright" pitchFamily="18" charset="0"/>
                <a:ea typeface="+mn-ea"/>
                <a:cs typeface="+mn-cs"/>
              </a:rPr>
              <a:t>Consultant</a:t>
            </a:r>
          </a:p>
          <a:p>
            <a:pPr>
              <a:defRPr/>
            </a:pPr>
            <a:endParaRPr lang="en-US" sz="1400" dirty="0">
              <a:solidFill>
                <a:srgbClr val="003300"/>
              </a:solidFill>
              <a:latin typeface="Lucida Bright" pitchFamily="18" charset="0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3300"/>
                </a:solidFill>
                <a:latin typeface="Lucida Bright" pitchFamily="18" charset="0"/>
                <a:ea typeface="+mn-ea"/>
                <a:cs typeface="+mn-cs"/>
              </a:rPr>
              <a:t>10+ years GME Operations, Accreditation and Management success</a:t>
            </a:r>
            <a:br>
              <a:rPr lang="en-US" sz="1200" dirty="0">
                <a:solidFill>
                  <a:srgbClr val="003300"/>
                </a:solidFill>
                <a:latin typeface="Lucida Bright" pitchFamily="18" charset="0"/>
                <a:ea typeface="+mn-ea"/>
                <a:cs typeface="+mn-cs"/>
              </a:rPr>
            </a:br>
            <a:endParaRPr lang="en-US" sz="1200" dirty="0">
              <a:solidFill>
                <a:srgbClr val="003300"/>
              </a:solidFill>
              <a:latin typeface="Lucida Bright" pitchFamily="18" charset="0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3300"/>
                </a:solidFill>
                <a:latin typeface="Lucida Bright" pitchFamily="18" charset="0"/>
                <a:ea typeface="+mn-ea"/>
                <a:cs typeface="+mn-cs"/>
              </a:rPr>
              <a:t>Focused on continual readiness and offering timely and useful GME resources</a:t>
            </a:r>
          </a:p>
          <a:p>
            <a:pPr>
              <a:defRPr/>
            </a:pPr>
            <a:endParaRPr lang="en-US" sz="1400" dirty="0">
              <a:solidFill>
                <a:srgbClr val="003300"/>
              </a:solidFill>
              <a:latin typeface="Lucida Bright" pitchFamily="18" charset="0"/>
              <a:ea typeface="+mn-ea"/>
              <a:cs typeface="+mn-cs"/>
            </a:endParaRPr>
          </a:p>
        </p:txBody>
      </p:sp>
      <p:pic>
        <p:nvPicPr>
          <p:cNvPr id="4103" name="Picture 8" descr="C:\Users\Pamala\AppData\Local\Microsoft\Windows\Temporary Internet Files\Content.Outlook\ML79IV1G\Kay_12_28_12cr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066800"/>
            <a:ext cx="14986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4" descr="Christine Redov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1066800"/>
            <a:ext cx="1428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6" descr="Candace DeMari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066800"/>
            <a:ext cx="1428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Box 1"/>
          <p:cNvSpPr txBox="1">
            <a:spLocks noChangeArrowheads="1"/>
          </p:cNvSpPr>
          <p:nvPr/>
        </p:nvSpPr>
        <p:spPr bwMode="auto">
          <a:xfrm>
            <a:off x="6146800" y="3186768"/>
            <a:ext cx="2540000" cy="2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1400" dirty="0">
                <a:solidFill>
                  <a:srgbClr val="336600"/>
                </a:solidFill>
                <a:latin typeface="Lucida Bright" charset="0"/>
              </a:rPr>
              <a:t>Candace </a:t>
            </a:r>
            <a:endParaRPr lang="en-US" sz="1400" dirty="0" smtClean="0">
              <a:solidFill>
                <a:srgbClr val="336600"/>
              </a:solidFill>
              <a:latin typeface="Lucida Bright" charset="0"/>
            </a:endParaRPr>
          </a:p>
          <a:p>
            <a:pPr algn="ctr"/>
            <a:r>
              <a:rPr lang="en-US" sz="1400" dirty="0" err="1" smtClean="0">
                <a:solidFill>
                  <a:srgbClr val="336600"/>
                </a:solidFill>
                <a:latin typeface="Lucida Bright" charset="0"/>
              </a:rPr>
              <a:t>DeMaris</a:t>
            </a:r>
            <a:r>
              <a:rPr lang="en-US" sz="1400" dirty="0">
                <a:solidFill>
                  <a:srgbClr val="336600"/>
                </a:solidFill>
                <a:latin typeface="Lucida Bright" charset="0"/>
              </a:rPr>
              <a:t>, MAIS</a:t>
            </a:r>
          </a:p>
          <a:p>
            <a:pPr algn="ctr"/>
            <a:r>
              <a:rPr lang="en-US" sz="1400" dirty="0">
                <a:solidFill>
                  <a:srgbClr val="003300"/>
                </a:solidFill>
                <a:latin typeface="Lucida Bright" charset="0"/>
              </a:rPr>
              <a:t>Consultant</a:t>
            </a:r>
          </a:p>
          <a:p>
            <a:endParaRPr lang="en-US" sz="1400" dirty="0">
              <a:solidFill>
                <a:srgbClr val="003300"/>
              </a:solidFill>
              <a:latin typeface="Lucida Bright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>
                <a:solidFill>
                  <a:srgbClr val="003300"/>
                </a:solidFill>
                <a:latin typeface="Lucida Bright" charset="0"/>
              </a:rPr>
              <a:t>25+ years experience throughout the spectrum of Medical Education </a:t>
            </a:r>
          </a:p>
          <a:p>
            <a:pPr>
              <a:buFont typeface="Arial" charset="0"/>
              <a:buChar char="•"/>
            </a:pPr>
            <a:endParaRPr lang="en-US" sz="1200" dirty="0">
              <a:solidFill>
                <a:srgbClr val="003300"/>
              </a:solidFill>
              <a:latin typeface="Lucida Bright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>
                <a:solidFill>
                  <a:srgbClr val="003300"/>
                </a:solidFill>
                <a:latin typeface="Lucida Bright" charset="0"/>
              </a:rPr>
              <a:t>Expertise in the area of GME finances – including the financial feasibility of  starting new programs and demonstrating the value of established programs</a:t>
            </a:r>
          </a:p>
        </p:txBody>
      </p:sp>
    </p:spTree>
    <p:extLst>
      <p:ext uri="{BB962C8B-B14F-4D97-AF65-F5344CB8AC3E}">
        <p14:creationId xmlns:p14="http://schemas.microsoft.com/office/powerpoint/2010/main" val="33262140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Bright"/>
                <a:cs typeface="Lucida Bright"/>
              </a:rPr>
              <a:t>No documentation or</a:t>
            </a:r>
            <a:br>
              <a:rPr lang="en-US" dirty="0" smtClean="0">
                <a:latin typeface="Lucida Bright"/>
                <a:cs typeface="Lucida Bright"/>
              </a:rPr>
            </a:br>
            <a:r>
              <a:rPr lang="en-US" dirty="0" smtClean="0">
                <a:latin typeface="Lucida Bright"/>
                <a:cs typeface="Lucida Bright"/>
              </a:rPr>
              <a:t>inadequate documentation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Consider…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Minutes</a:t>
            </a:r>
          </a:p>
          <a:p>
            <a:r>
              <a:rPr lang="en-US" dirty="0" smtClean="0"/>
              <a:t>Annual </a:t>
            </a:r>
            <a:r>
              <a:rPr lang="en-US" dirty="0"/>
              <a:t>Improvement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Schedules</a:t>
            </a:r>
          </a:p>
          <a:p>
            <a:r>
              <a:rPr lang="en-US" dirty="0" smtClean="0"/>
              <a:t>Resident Clinical Experience, Evaluations, Performance, Corrective Action</a:t>
            </a:r>
          </a:p>
          <a:p>
            <a:r>
              <a:rPr lang="en-US" dirty="0" smtClean="0"/>
              <a:t>Scholarly Activity</a:t>
            </a:r>
          </a:p>
          <a:p>
            <a:r>
              <a:rPr lang="en-US" dirty="0"/>
              <a:t>Agreements with Participating Sites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24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762000"/>
            <a:ext cx="411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55663"/>
            <a:ext cx="4319588" cy="541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 i="1" dirty="0">
                <a:latin typeface="Lucida Bright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solidFill>
                  <a:srgbClr val="00A600"/>
                </a:solidFill>
                <a:latin typeface="Lucida Bright" charset="0"/>
                <a:ea typeface="ＭＳ Ｐゴシック" charset="0"/>
                <a:cs typeface="ＭＳ Ｐゴシック" charset="0"/>
              </a:rPr>
              <a:t>  Upcoming Live Webinars</a:t>
            </a:r>
            <a:endParaRPr lang="en-US" sz="1600" b="1" dirty="0">
              <a:solidFill>
                <a:srgbClr val="00A600"/>
              </a:solidFill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Lucida Bright" charset="0"/>
                <a:ea typeface="ＭＳ Ｐゴシック" charset="0"/>
                <a:cs typeface="ＭＳ Ｐゴシック" charset="0"/>
              </a:rPr>
              <a:t>Annual Institutional Review (AIR)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latin typeface="Lucida Bright" charset="0"/>
                <a:ea typeface="ＭＳ Ｐゴシック" charset="0"/>
                <a:cs typeface="ＭＳ Ｐゴシック" charset="0"/>
              </a:rPr>
              <a:t>Tuesday, November 18, 2014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latin typeface="Lucida Bright" charset="0"/>
                <a:ea typeface="ＭＳ Ｐゴシック" charset="0"/>
                <a:cs typeface="ＭＳ Ｐゴシック" charset="0"/>
              </a:rPr>
              <a:t>12:00 pm – 1:30 pm EST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endParaRPr lang="en-US" sz="1200" dirty="0" smtClean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Lucida Bright" charset="0"/>
                <a:ea typeface="ＭＳ Ｐゴシック" charset="0"/>
                <a:cs typeface="ＭＳ Ｐゴシック" charset="0"/>
              </a:rPr>
              <a:t>Self-Study Visits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latin typeface="Lucida Bright" charset="0"/>
                <a:ea typeface="ＭＳ Ｐゴシック" charset="0"/>
                <a:cs typeface="ＭＳ Ｐゴシック" charset="0"/>
              </a:rPr>
              <a:t>Thursday, December 4, 2014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latin typeface="Lucida Bright" charset="0"/>
                <a:ea typeface="ＭＳ Ｐゴシック" charset="0"/>
                <a:cs typeface="ＭＳ Ｐゴシック" charset="0"/>
              </a:rPr>
              <a:t>12:00 pm – 1:30 pm EST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endParaRPr lang="en-US" sz="1500" b="1" dirty="0" smtClean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endParaRPr lang="en-US" sz="1500" b="1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Lucida Bright" charset="0"/>
                <a:ea typeface="ＭＳ Ｐゴシック" charset="0"/>
                <a:cs typeface="ＭＳ Ｐゴシック" charset="0"/>
              </a:rPr>
              <a:t>Program Accreditation Under NAS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latin typeface="Lucida Bright" charset="0"/>
                <a:ea typeface="ＭＳ Ｐゴシック" charset="0"/>
                <a:cs typeface="ＭＳ Ｐゴシック" charset="0"/>
              </a:rPr>
              <a:t>Wednesday, December 10, 2014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200" dirty="0">
                <a:latin typeface="Lucida Bright" charset="0"/>
                <a:ea typeface="ＭＳ Ｐゴシック" charset="0"/>
                <a:cs typeface="ＭＳ Ｐゴシック" charset="0"/>
              </a:rPr>
              <a:t>12:00 pm – 1:30 pm </a:t>
            </a:r>
            <a:r>
              <a:rPr lang="en-US" sz="1200" dirty="0" smtClean="0">
                <a:latin typeface="Lucida Bright" charset="0"/>
                <a:ea typeface="ＭＳ Ｐゴシック" charset="0"/>
                <a:cs typeface="ＭＳ Ｐゴシック" charset="0"/>
              </a:rPr>
              <a:t>EST</a:t>
            </a:r>
          </a:p>
          <a:p>
            <a:pPr algn="ctr">
              <a:lnSpc>
                <a:spcPct val="80000"/>
              </a:lnSpc>
              <a:buFont typeface="Wingdings" charset="0"/>
              <a:buNone/>
            </a:pPr>
            <a:endParaRPr lang="en-US" sz="12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600" dirty="0">
              <a:solidFill>
                <a:srgbClr val="FF0000"/>
              </a:solidFill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00"/>
                </a:solidFill>
                <a:latin typeface="Lucida Bright" charset="0"/>
                <a:ea typeface="ＭＳ Ｐゴシック" charset="0"/>
                <a:cs typeface="ＭＳ Ｐゴシック" charset="0"/>
              </a:rPr>
              <a:t>Visit our website to see our full schedule!</a:t>
            </a:r>
            <a:r>
              <a:rPr lang="en-US" sz="1500" dirty="0">
                <a:latin typeface="Lucida Bright" charset="0"/>
                <a:ea typeface="ＭＳ Ｐゴシック" charset="0"/>
                <a:cs typeface="ＭＳ Ｐゴシック" charset="0"/>
              </a:rPr>
              <a:t/>
            </a:r>
            <a:br>
              <a:rPr lang="en-US" sz="1500" dirty="0">
                <a:latin typeface="Lucida Bright" charset="0"/>
                <a:ea typeface="ＭＳ Ｐゴシック" charset="0"/>
                <a:cs typeface="ＭＳ Ｐゴシック" charset="0"/>
              </a:rPr>
            </a:br>
            <a:endParaRPr lang="en-US" sz="15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>
              <a:lnSpc>
                <a:spcPct val="80000"/>
              </a:lnSpc>
              <a:buFont typeface="Wingdings" charset="0"/>
              <a:buNone/>
            </a:pPr>
            <a:r>
              <a:rPr lang="en-US" sz="1500" b="1" dirty="0" err="1">
                <a:latin typeface="Lucida Bright" charset="0"/>
                <a:ea typeface="ＭＳ Ｐゴシック" charset="0"/>
                <a:cs typeface="ＭＳ Ｐゴシック" charset="0"/>
              </a:rPr>
              <a:t>www.PartnersInMedEd.com</a:t>
            </a:r>
            <a:endParaRPr lang="en-US" sz="1500" b="1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1600" b="1" dirty="0">
              <a:latin typeface="Lucida Brigh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498" name="Rectangle 3"/>
          <p:cNvSpPr txBox="1">
            <a:spLocks noChangeArrowheads="1"/>
          </p:cNvSpPr>
          <p:nvPr/>
        </p:nvSpPr>
        <p:spPr bwMode="auto">
          <a:xfrm>
            <a:off x="4953000" y="828675"/>
            <a:ext cx="40386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ea typeface="ＭＳ Ｐゴシック" charset="0"/>
                <a:cs typeface="ＭＳ Ｐゴシック" charset="0"/>
              </a:rPr>
              <a:t>On</a:t>
            </a:r>
            <a:r>
              <a:rPr lang="en-US" sz="1800" dirty="0" smtClean="0">
                <a:solidFill>
                  <a:srgbClr val="00A600"/>
                </a:solidFill>
                <a:latin typeface="Arial" charset="0"/>
                <a:ea typeface="ＭＳ Ｐゴシック" charset="0"/>
                <a:cs typeface="ＭＳ Ｐゴシック" charset="0"/>
              </a:rPr>
              <a:t>-  Demand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ea typeface="ＭＳ Ｐゴシック" charset="0"/>
                <a:cs typeface="ＭＳ Ｐゴシック" charset="0"/>
              </a:rPr>
              <a:t>Webinars</a:t>
            </a:r>
            <a:endParaRPr lang="en-US" sz="1600" dirty="0">
              <a:solidFill>
                <a:srgbClr val="00A6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Self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-Study Visits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Lucida Bright"/>
              <a:ea typeface="ＭＳ Ｐゴシック" charset="0"/>
              <a:cs typeface="Lucida Brigh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Introduction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to GME for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New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Program Coordinators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Lucida Bright"/>
              <a:ea typeface="ＭＳ Ｐゴシック" charset="0"/>
              <a:cs typeface="Lucida Brigh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Navigating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NAS:  Keep Your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Eyes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on the Dashboard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Lucida Bright"/>
              <a:ea typeface="ＭＳ Ｐゴシック" charset="0"/>
              <a:cs typeface="Lucida Brigh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Annual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Program Evaluation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Lucida Bright"/>
              <a:ea typeface="ＭＳ Ｐゴシック" charset="0"/>
              <a:cs typeface="Lucida Brigh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Annual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Institutional Review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Lucida Bright"/>
              <a:ea typeface="ＭＳ Ｐゴシック" charset="0"/>
              <a:cs typeface="Lucida Brigh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GME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Financing – The Basics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Lucida Bright"/>
              <a:ea typeface="ＭＳ Ｐゴシック" charset="0"/>
              <a:cs typeface="Lucida Brigh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 smtClean="0">
                <a:latin typeface="Lucida Bright"/>
                <a:ea typeface="ＭＳ Ｐゴシック" charset="0"/>
                <a:cs typeface="Lucida Bright"/>
              </a:rPr>
              <a:t>		GMEC </a:t>
            </a:r>
            <a:r>
              <a:rPr lang="en-US" sz="1500" dirty="0">
                <a:latin typeface="Lucida Bright"/>
                <a:ea typeface="ＭＳ Ｐゴシック" charset="0"/>
                <a:cs typeface="Lucida Bright"/>
              </a:rPr>
              <a:t>– What</a:t>
            </a:r>
            <a:r>
              <a:rPr lang="ja-JP" altLang="en-US" sz="1500" dirty="0">
                <a:latin typeface="Lucida Bright"/>
                <a:ea typeface="ＭＳ Ｐゴシック" charset="0"/>
                <a:cs typeface="Lucida Bright"/>
              </a:rPr>
              <a:t>’</a:t>
            </a:r>
            <a:r>
              <a:rPr lang="en-US" altLang="ja-JP" sz="1500" dirty="0">
                <a:latin typeface="Lucida Bright"/>
                <a:cs typeface="Lucida Bright"/>
              </a:rPr>
              <a:t>s New?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106499" name="TextBox 1"/>
          <p:cNvSpPr txBox="1">
            <a:spLocks noChangeArrowheads="1"/>
          </p:cNvSpPr>
          <p:nvPr/>
        </p:nvSpPr>
        <p:spPr bwMode="auto">
          <a:xfrm>
            <a:off x="2257425" y="490538"/>
            <a:ext cx="4773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Partners’ Online Education</a:t>
            </a:r>
          </a:p>
        </p:txBody>
      </p:sp>
      <p:pic>
        <p:nvPicPr>
          <p:cNvPr id="106500" name="Picture 2" descr="V:\Marketing\PME Graphics &amp; Logo as of 2013\Passport_Icon_12_24_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38800"/>
            <a:ext cx="69215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1" name="Rectangle 3"/>
          <p:cNvSpPr>
            <a:spLocks noChangeArrowheads="1"/>
          </p:cNvSpPr>
          <p:nvPr/>
        </p:nvSpPr>
        <p:spPr bwMode="auto">
          <a:xfrm>
            <a:off x="5029200" y="5711825"/>
            <a:ext cx="27432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/>
              <a:t>our Education Passports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/>
              <a:t>can save you time &amp; money!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/>
              <a:t>724-864-7320</a:t>
            </a:r>
          </a:p>
        </p:txBody>
      </p:sp>
      <p:pic>
        <p:nvPicPr>
          <p:cNvPr id="106502" name="Picture 4" descr="Media-Play-02-2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3" name="Picture 5" descr="Calendar-256-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59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743200"/>
            <a:ext cx="7010400" cy="2895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Lucida Bright" pitchFamily="18" charset="0"/>
                <a:ea typeface="ＭＳ Ｐゴシック" pitchFamily="-106" charset="-128"/>
                <a:cs typeface="ＭＳ Ｐゴシック" pitchFamily="-106" charset="-128"/>
              </a:rPr>
              <a:t>    Partners in Medical Education, Inc. provides comprehensive consulting services to the GME community.  For more information, contact us at: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latin typeface="Lucida Bright" pitchFamily="18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Lucida Bright" pitchFamily="18" charset="0"/>
                <a:ea typeface="ＭＳ Ｐゴシック" pitchFamily="-106" charset="-128"/>
                <a:cs typeface="ＭＳ Ｐゴシック" pitchFamily="-106" charset="-128"/>
              </a:rPr>
              <a:t>Phone:  724-864-7320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Lucida Bright" pitchFamily="18" charset="0"/>
                <a:ea typeface="ＭＳ Ｐゴシック" pitchFamily="-106" charset="-128"/>
                <a:cs typeface="ＭＳ Ｐゴシック" pitchFamily="-106" charset="-128"/>
              </a:rPr>
              <a:t>Fax: 724-864-6153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Lucida Bright" pitchFamily="18" charset="0"/>
                <a:ea typeface="ＭＳ Ｐゴシック" pitchFamily="-106" charset="-128"/>
                <a:cs typeface="ＭＳ Ｐゴシック" pitchFamily="-106" charset="-128"/>
              </a:rPr>
              <a:t>Email: </a:t>
            </a:r>
            <a:r>
              <a:rPr lang="en-US" sz="2000" b="1" dirty="0">
                <a:latin typeface="Lucida Bright" pitchFamily="18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000" b="1" dirty="0" smtClean="0">
                <a:latin typeface="Lucida Bright" pitchFamily="18" charset="0"/>
                <a:ea typeface="ＭＳ Ｐゴシック" pitchFamily="-106" charset="-128"/>
                <a:cs typeface="ＭＳ Ｐゴシック" pitchFamily="-106" charset="-128"/>
              </a:rPr>
              <a:t>nfo@PartnersInMedEd.com</a:t>
            </a:r>
            <a:endParaRPr lang="en-US" sz="2000" b="1" dirty="0">
              <a:latin typeface="Lucida Bright" pitchFamily="18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Lucida Bright" pitchFamily="18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Lucida Bright" pitchFamily="18" charset="0"/>
                <a:ea typeface="ＭＳ Ｐゴシック" pitchFamily="-106" charset="-128"/>
                <a:cs typeface="ＭＳ Ｐゴシック" pitchFamily="-106" charset="-128"/>
              </a:rPr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>
              <a:latin typeface="Lucida Bright" pitchFamily="18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8547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fld id="{53B5857D-4B37-0B4B-996A-132EB1492D90}" type="slidenum">
              <a:rPr lang="en-US" sz="1000" b="0">
                <a:solidFill>
                  <a:srgbClr val="003300"/>
                </a:solidFill>
                <a:latin typeface="Arial Black" charset="0"/>
              </a:rPr>
              <a:pPr/>
              <a:t>23</a:t>
            </a:fld>
            <a:endParaRPr lang="en-US" sz="1000" b="0">
              <a:solidFill>
                <a:srgbClr val="003300"/>
              </a:solidFill>
              <a:latin typeface="Arial Black" charset="0"/>
            </a:endParaRPr>
          </a:p>
        </p:txBody>
      </p:sp>
      <p:sp>
        <p:nvSpPr>
          <p:cNvPr id="1085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b="0">
                <a:solidFill>
                  <a:srgbClr val="003300"/>
                </a:solidFill>
                <a:latin typeface="Arial" charset="0"/>
              </a:rPr>
              <a:t>Presented by Partners in Medical Education, Inc. - 2014</a:t>
            </a:r>
          </a:p>
        </p:txBody>
      </p:sp>
      <p:pic>
        <p:nvPicPr>
          <p:cNvPr id="108548" name="Picture 2" descr="V:\Marketing\PME Graphics &amp; Logo as of 2013\PME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41388"/>
            <a:ext cx="3471863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49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5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5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500" b="1" dirty="0" smtClean="0">
                <a:latin typeface="Lucida Bright"/>
                <a:ea typeface="ＭＳ Ｐゴシック" charset="0"/>
                <a:cs typeface="Lucida Bright"/>
              </a:rPr>
              <a:t>Biggest GME Mistakes</a:t>
            </a:r>
            <a:r>
              <a:rPr lang="en-US" sz="3500" b="1" dirty="0">
                <a:latin typeface="Lucida Bright"/>
                <a:ea typeface="ＭＳ Ｐゴシック" charset="0"/>
                <a:cs typeface="Lucida Bright"/>
              </a:rPr>
              <a:t/>
            </a:r>
            <a:br>
              <a:rPr lang="en-US" sz="3500" b="1" dirty="0">
                <a:latin typeface="Lucida Bright"/>
                <a:ea typeface="ＭＳ Ｐゴシック" charset="0"/>
                <a:cs typeface="Lucida Bright"/>
              </a:rPr>
            </a:br>
            <a:r>
              <a:rPr lang="en-US" sz="3000" b="1" dirty="0">
                <a:latin typeface="Lucida Bright"/>
                <a:ea typeface="ＭＳ Ｐゴシック" charset="0"/>
                <a:cs typeface="Lucida Bright"/>
              </a:rPr>
              <a:t>Part 1</a:t>
            </a:r>
            <a:r>
              <a:rPr lang="en-US" sz="3500" dirty="0">
                <a:solidFill>
                  <a:schemeClr val="bg1"/>
                </a:solidFill>
                <a:latin typeface="Lucida Bright"/>
                <a:ea typeface="ＭＳ Ｐゴシック" charset="0"/>
                <a:cs typeface="Lucida Bright"/>
              </a:rPr>
              <a:t/>
            </a:r>
            <a:br>
              <a:rPr lang="en-US" sz="3500" dirty="0">
                <a:solidFill>
                  <a:schemeClr val="bg1"/>
                </a:solidFill>
                <a:latin typeface="Lucida Bright"/>
                <a:ea typeface="ＭＳ Ｐゴシック" charset="0"/>
                <a:cs typeface="Lucida Bright"/>
              </a:rPr>
            </a:br>
            <a:endParaRPr lang="en-US" sz="35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19600"/>
            <a:ext cx="6019800" cy="2057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800" dirty="0" smtClean="0">
                <a:latin typeface="Lucida Bright" charset="0"/>
                <a:ea typeface="ＭＳ Ｐゴシック" charset="0"/>
                <a:cs typeface="ＭＳ Ｐゴシック" charset="0"/>
              </a:rPr>
              <a:t>Catherine Henderson, </a:t>
            </a:r>
            <a:r>
              <a:rPr lang="en-US" sz="1800" dirty="0" err="1" smtClean="0">
                <a:latin typeface="Lucida Bright" charset="0"/>
                <a:ea typeface="ＭＳ Ｐゴシック" charset="0"/>
                <a:cs typeface="ＭＳ Ｐゴシック" charset="0"/>
              </a:rPr>
              <a:t>DrPH</a:t>
            </a:r>
            <a:r>
              <a:rPr lang="en-US" sz="1800" dirty="0" smtClean="0">
                <a:latin typeface="Lucida Bright" charset="0"/>
                <a:ea typeface="ＭＳ Ｐゴシック" charset="0"/>
                <a:cs typeface="ＭＳ Ｐゴシック" charset="0"/>
              </a:rPr>
              <a:t>, LFACHE</a:t>
            </a:r>
            <a:endParaRPr lang="en-US" sz="18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Lucida Bright" charset="0"/>
                <a:ea typeface="ＭＳ Ｐゴシック" charset="0"/>
                <a:cs typeface="ＭＳ Ｐゴシック" charset="0"/>
              </a:rPr>
              <a:t>GME Consultant</a:t>
            </a:r>
          </a:p>
        </p:txBody>
      </p:sp>
      <p:pic>
        <p:nvPicPr>
          <p:cNvPr id="4" name="Picture 3" descr="http://caracaschroniclesee.files.wordpress.com/2011/04/pasar-la-pagin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581650"/>
            <a:ext cx="1276350" cy="127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4306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/>
                <a:cs typeface="Lucida Bright"/>
              </a:rPr>
              <a:t>Failure to Take ACGME Online Surveys Seriously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“Residents didn’t understand the question.”</a:t>
            </a:r>
          </a:p>
          <a:p>
            <a:pPr marL="0" indent="0">
              <a:buNone/>
            </a:pPr>
            <a:r>
              <a:rPr lang="en-US" dirty="0" smtClean="0"/>
              <a:t>“The results aren’t right!”</a:t>
            </a:r>
          </a:p>
          <a:p>
            <a:pPr marL="0" indent="0">
              <a:buNone/>
            </a:pPr>
            <a:r>
              <a:rPr lang="en-US" dirty="0" smtClean="0"/>
              <a:t>“That’s just a few unhappy residents. They’re out to get us.”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 you SURE the findings are not valid?  SHOULD the residents understand the questions? </a:t>
            </a:r>
          </a:p>
          <a:p>
            <a:r>
              <a:rPr lang="en-US" dirty="0" smtClean="0"/>
              <a:t>The surveys are key indicators in NAS</a:t>
            </a:r>
          </a:p>
          <a:p>
            <a:r>
              <a:rPr lang="en-US" dirty="0" smtClean="0"/>
              <a:t>What to do about negative surveys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9" name="irc_mi" descr="http://xpramudono.files.wordpress.com/2012/02/doro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0"/>
            <a:ext cx="1743075" cy="1743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49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/>
                <a:cs typeface="Lucida Bright"/>
              </a:rPr>
              <a:t>Lack of Program Director Involvement in the Annual Update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we do without Program Coordinators?!</a:t>
            </a:r>
          </a:p>
          <a:p>
            <a:r>
              <a:rPr lang="en-US" dirty="0" smtClean="0"/>
              <a:t>Is the ADS update a Program Coordinator responsibility?</a:t>
            </a:r>
          </a:p>
          <a:p>
            <a:r>
              <a:rPr lang="en-US" dirty="0" smtClean="0"/>
              <a:t>The changing role of the ADS update</a:t>
            </a:r>
          </a:p>
          <a:p>
            <a:r>
              <a:rPr lang="en-US" dirty="0" smtClean="0"/>
              <a:t>Showcase your program.  This is NOT just filling out a form!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8" name="irc_mi" descr="http://us.cdn2.123rf.com/168nwm/coramax/coramax1208/coramax120801451/14815492-3d-people--man-person-with-a-folder-businessma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91000"/>
            <a:ext cx="1823331" cy="1703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081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/>
                <a:cs typeface="Lucida Bright"/>
              </a:rPr>
              <a:t>Failure to Keep Up </a:t>
            </a:r>
            <a:br>
              <a:rPr lang="en-US" dirty="0" smtClean="0">
                <a:latin typeface="Lucida Bright"/>
                <a:cs typeface="Lucida Bright"/>
              </a:rPr>
            </a:br>
            <a:r>
              <a:rPr lang="en-US" dirty="0" smtClean="0">
                <a:latin typeface="Lucida Bright"/>
                <a:cs typeface="Lucida Bright"/>
              </a:rPr>
              <a:t>with the Changes 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jobs do you have?</a:t>
            </a:r>
          </a:p>
          <a:p>
            <a:r>
              <a:rPr lang="en-US" dirty="0" smtClean="0"/>
              <a:t>The importance of lifelong learning – especially now</a:t>
            </a:r>
          </a:p>
          <a:p>
            <a:r>
              <a:rPr lang="en-US" dirty="0" smtClean="0"/>
              <a:t>Why waste time and energy working to comply perfectly with outdated requirements?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9" name="irc_mi" descr="http://us.cdn4.123rf.com/168nwm/coramax/coramax1301/coramax130100279/17229678-3d-people--man-person-jumping-over-a-hurdle-obstacle-titled-goal--businessma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91000"/>
            <a:ext cx="1785938" cy="1625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795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/>
                <a:cs typeface="Lucida Bright"/>
              </a:rPr>
              <a:t>Feeling Relieved: the General Competencies Went Away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Sorry.  They didn’t.</a:t>
            </a:r>
          </a:p>
          <a:p>
            <a:r>
              <a:rPr lang="en-US" dirty="0" smtClean="0"/>
              <a:t>The six general competencies are the foundation for the NAS milestone assessments.</a:t>
            </a:r>
          </a:p>
          <a:p>
            <a:r>
              <a:rPr lang="en-US" dirty="0" smtClean="0"/>
              <a:t>How skilled are your faculty in teaching and evaluating the competencies?</a:t>
            </a:r>
          </a:p>
          <a:p>
            <a:r>
              <a:rPr lang="en-US" dirty="0" smtClean="0"/>
              <a:t>How much do your resident evaluations tell you?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34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right"/>
                <a:cs typeface="Lucida Bright"/>
              </a:rPr>
              <a:t>Ignoring the Self-Study Requirements</a:t>
            </a:r>
            <a:endParaRPr lang="en-US" dirty="0">
              <a:latin typeface="Lucida Bright"/>
              <a:cs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“We aren’t due for years!”</a:t>
            </a:r>
          </a:p>
          <a:p>
            <a:pPr marL="0" indent="0">
              <a:buNone/>
            </a:pPr>
            <a:r>
              <a:rPr lang="en-US" dirty="0" smtClean="0"/>
              <a:t>“I’m waiting until ALL the requirements are announced.”</a:t>
            </a:r>
          </a:p>
          <a:p>
            <a:pPr marL="0" indent="0">
              <a:buNone/>
            </a:pPr>
            <a:r>
              <a:rPr lang="en-US" dirty="0" smtClean="0"/>
              <a:t>“What’s a ‘self-study’?”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u="sng" dirty="0" smtClean="0"/>
              <a:t>now!</a:t>
            </a:r>
          </a:p>
          <a:p>
            <a:r>
              <a:rPr lang="en-US" dirty="0" smtClean="0"/>
              <a:t>The relationship of the APE </a:t>
            </a:r>
            <a:br>
              <a:rPr lang="en-US" dirty="0" smtClean="0"/>
            </a:br>
            <a:r>
              <a:rPr lang="en-US" dirty="0" smtClean="0"/>
              <a:t>and the Self-Study</a:t>
            </a:r>
          </a:p>
          <a:p>
            <a:r>
              <a:rPr lang="en-US" dirty="0" smtClean="0"/>
              <a:t>Why the long view is important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6F12-8E82-4115-80AF-CEF0A45228D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- 2014</a:t>
            </a:r>
            <a:endParaRPr lang="en-US" dirty="0" smtClean="0"/>
          </a:p>
        </p:txBody>
      </p:sp>
      <p:pic>
        <p:nvPicPr>
          <p:cNvPr id="8" name="irc_mi" descr="http://start-newbusiness.com/wp-content/uploads/2010/06/04_how_to_start_new_busines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1709738" cy="1709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06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5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5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500" b="1" dirty="0" smtClean="0">
                <a:latin typeface="Lucida Bright"/>
                <a:ea typeface="ＭＳ Ｐゴシック" charset="0"/>
                <a:cs typeface="Lucida Bright"/>
              </a:rPr>
              <a:t>Biggest GME Mistakes</a:t>
            </a:r>
            <a:r>
              <a:rPr lang="en-US" sz="3500" b="1" dirty="0">
                <a:latin typeface="Lucida Bright"/>
                <a:ea typeface="ＭＳ Ｐゴシック" charset="0"/>
                <a:cs typeface="Lucida Bright"/>
              </a:rPr>
              <a:t/>
            </a:r>
            <a:br>
              <a:rPr lang="en-US" sz="3500" b="1" dirty="0">
                <a:latin typeface="Lucida Bright"/>
                <a:ea typeface="ＭＳ Ｐゴシック" charset="0"/>
                <a:cs typeface="Lucida Bright"/>
              </a:rPr>
            </a:br>
            <a:r>
              <a:rPr lang="en-US" sz="3000" b="1" dirty="0">
                <a:latin typeface="Lucida Bright"/>
                <a:ea typeface="ＭＳ Ｐゴシック" charset="0"/>
                <a:cs typeface="Lucida Bright"/>
              </a:rPr>
              <a:t>Part </a:t>
            </a:r>
            <a:r>
              <a:rPr lang="en-US" sz="3000" b="1" dirty="0" smtClean="0">
                <a:latin typeface="Lucida Bright"/>
                <a:ea typeface="ＭＳ Ｐゴシック" charset="0"/>
                <a:cs typeface="Lucida Bright"/>
              </a:rPr>
              <a:t>2</a:t>
            </a:r>
            <a:r>
              <a:rPr lang="en-US" sz="3500" dirty="0">
                <a:solidFill>
                  <a:schemeClr val="bg1"/>
                </a:solidFill>
                <a:latin typeface="Lucida Bright"/>
                <a:ea typeface="ＭＳ Ｐゴシック" charset="0"/>
                <a:cs typeface="Lucida Bright"/>
              </a:rPr>
              <a:t/>
            </a:r>
            <a:br>
              <a:rPr lang="en-US" sz="3500" dirty="0">
                <a:solidFill>
                  <a:schemeClr val="bg1"/>
                </a:solidFill>
                <a:latin typeface="Lucida Bright"/>
                <a:ea typeface="ＭＳ Ｐゴシック" charset="0"/>
                <a:cs typeface="Lucida Bright"/>
              </a:rPr>
            </a:br>
            <a:endParaRPr lang="en-US" sz="35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19600"/>
            <a:ext cx="6019800" cy="2057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800" dirty="0" smtClean="0">
                <a:latin typeface="Lucida Bright" charset="0"/>
                <a:ea typeface="ＭＳ Ｐゴシック" charset="0"/>
                <a:cs typeface="ＭＳ Ｐゴシック" charset="0"/>
              </a:rPr>
              <a:t>Christine </a:t>
            </a:r>
            <a:r>
              <a:rPr lang="en-US" sz="1800" dirty="0" err="1" smtClean="0">
                <a:latin typeface="Lucida Bright" charset="0"/>
                <a:ea typeface="ＭＳ Ｐゴシック" charset="0"/>
                <a:cs typeface="ＭＳ Ｐゴシック" charset="0"/>
              </a:rPr>
              <a:t>Redovan</a:t>
            </a:r>
            <a:r>
              <a:rPr lang="en-US" sz="1800" dirty="0" smtClean="0">
                <a:latin typeface="Lucida Bright" charset="0"/>
                <a:ea typeface="ＭＳ Ｐゴシック" charset="0"/>
                <a:cs typeface="ＭＳ Ｐゴシック" charset="0"/>
              </a:rPr>
              <a:t>, MBA</a:t>
            </a:r>
            <a:endParaRPr lang="en-US" sz="1800" dirty="0">
              <a:latin typeface="Lucida Brigh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Lucida Bright" charset="0"/>
                <a:ea typeface="ＭＳ Ｐゴシック" charset="0"/>
                <a:cs typeface="ＭＳ Ｐゴシック" charset="0"/>
              </a:rPr>
              <a:t>GME Consultant</a:t>
            </a:r>
          </a:p>
        </p:txBody>
      </p:sp>
      <p:pic>
        <p:nvPicPr>
          <p:cNvPr id="4" name="Picture 3" descr="http://caracaschroniclesee.files.wordpress.com/2011/04/pasar-la-pagin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581650"/>
            <a:ext cx="1276350" cy="127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29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MESlidesExample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PMESlidesExample.thmx</Template>
  <TotalTime>1348</TotalTime>
  <Words>1143</Words>
  <Application>Microsoft Macintosh PowerPoint</Application>
  <PresentationFormat>On-screen Show (4:3)</PresentationFormat>
  <Paragraphs>266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PMESlidesExample</vt:lpstr>
      <vt:lpstr>“Meet the Experts” Fall Freebie Biggest GME Mistakes of 2014</vt:lpstr>
      <vt:lpstr> </vt:lpstr>
      <vt:lpstr> Biggest GME Mistakes Part 1 </vt:lpstr>
      <vt:lpstr>Failure to Take ACGME Online Surveys Seriously</vt:lpstr>
      <vt:lpstr>Lack of Program Director Involvement in the Annual Update</vt:lpstr>
      <vt:lpstr>Failure to Keep Up  with the Changes </vt:lpstr>
      <vt:lpstr>Feeling Relieved: the General Competencies Went Away</vt:lpstr>
      <vt:lpstr>Ignoring the Self-Study Requirements</vt:lpstr>
      <vt:lpstr> Biggest GME Mistakes Part 2 </vt:lpstr>
      <vt:lpstr>Policies</vt:lpstr>
      <vt:lpstr>Resident Forums</vt:lpstr>
      <vt:lpstr>Follow Up</vt:lpstr>
      <vt:lpstr>Communication</vt:lpstr>
      <vt:lpstr>Asking For Help</vt:lpstr>
      <vt:lpstr> Biggest GME Mistakes Part 3 </vt:lpstr>
      <vt:lpstr>Not paying attention to the  ACGME Requirements</vt:lpstr>
      <vt:lpstr>PowerPoint Presentation</vt:lpstr>
      <vt:lpstr> Not paying attention to  CMS rules and regulations</vt:lpstr>
      <vt:lpstr>   No documentation or  inadequate documentation</vt:lpstr>
      <vt:lpstr>No documentation or inadequate documentation</vt:lpstr>
      <vt:lpstr>PowerPoint Presentation</vt:lpstr>
      <vt:lpstr>PowerPoint Presentation</vt:lpstr>
      <vt:lpstr>PowerPoint Presentation</vt:lpstr>
    </vt:vector>
  </TitlesOfParts>
  <Company>Partners in Medical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 Couch</dc:creator>
  <cp:lastModifiedBy>Alexander Mielnicki</cp:lastModifiedBy>
  <cp:revision>17</cp:revision>
  <dcterms:created xsi:type="dcterms:W3CDTF">2014-08-14T18:51:58Z</dcterms:created>
  <dcterms:modified xsi:type="dcterms:W3CDTF">2014-11-05T15:30:29Z</dcterms:modified>
</cp:coreProperties>
</file>