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E2D78A1-B240-4A6A-816B-75AC1A85F32D}">
  <a:tblStyle styleId="{2E2D78A1-B240-4A6A-816B-75AC1A85F3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1V>
      <a:tcStyle>
        <a:tcBdr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2"/>
          </a:solidFill>
        </a:fill>
      </a:tcStyle>
    </a:firstRow>
  </a:tblStyle>
  <a:tblStyle styleId="{7110CA29-9D24-435B-89F7-BA32E15ADEC4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B5F0C31-B259-4AF7-ADB3-F5CFF26CF1F9}" styleName="Table_2"/>
  <a:tblStyle styleId="{2ED1A34F-0CA1-4FAA-9AAC-201FF660B7CE}" styleName="Table_3"/>
  <a:tblStyle styleId="{16806D62-298A-4594-B898-14D101112C57}" styleName="Table_4"/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Alex--Can you jazz up this table?
-Heather Peters Harvey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Make a graphic out of this slide
-Heather Peters Harvey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9549F-E874-A548-B82B-C2AEE53CA2BC}" type="doc">
      <dgm:prSet loTypeId="urn:microsoft.com/office/officeart/2005/8/layout/process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AD7D06C-0338-6043-ACBC-9F63C68A6DA9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8A556141-C805-E24C-8D7B-00F263B72594}" type="parTrans" cxnId="{822D8213-CEAD-AC40-BCD8-3860122BF0C9}">
      <dgm:prSet/>
      <dgm:spPr/>
      <dgm:t>
        <a:bodyPr/>
        <a:lstStyle/>
        <a:p>
          <a:endParaRPr lang="en-US"/>
        </a:p>
      </dgm:t>
    </dgm:pt>
    <dgm:pt modelId="{2BD1DC70-9AA1-1944-B76B-2457C97A4141}" type="sibTrans" cxnId="{822D8213-CEAD-AC40-BCD8-3860122BF0C9}">
      <dgm:prSet/>
      <dgm:spPr/>
      <dgm:t>
        <a:bodyPr/>
        <a:lstStyle/>
        <a:p>
          <a:endParaRPr lang="en-US"/>
        </a:p>
      </dgm:t>
    </dgm:pt>
    <dgm:pt modelId="{69A2FA21-D937-794D-8166-82BB39B678E9}">
      <dgm:prSet phldrT="[Text]"/>
      <dgm:spPr/>
      <dgm:t>
        <a:bodyPr/>
        <a:lstStyle/>
        <a:p>
          <a:pPr rtl="0"/>
          <a:r>
            <a:rPr lang="en-US" u="none" strike="noStrike" cap="none" baseline="0" dirty="0" smtClean="0">
              <a:rtl val="0"/>
            </a:rPr>
            <a:t>Evaluate OB/GYN resident’s communication/professionalism skills</a:t>
          </a:r>
          <a:endParaRPr lang="en-US" dirty="0"/>
        </a:p>
      </dgm:t>
    </dgm:pt>
    <dgm:pt modelId="{892F5C4D-065E-0C4B-8B36-42FA22493D5B}" type="parTrans" cxnId="{05A2E15E-8058-EB44-B8CF-F7B0E2594C01}">
      <dgm:prSet/>
      <dgm:spPr/>
      <dgm:t>
        <a:bodyPr/>
        <a:lstStyle/>
        <a:p>
          <a:endParaRPr lang="en-US"/>
        </a:p>
      </dgm:t>
    </dgm:pt>
    <dgm:pt modelId="{F5FBBEC0-B4C2-B544-A27F-04C542F1A132}" type="sibTrans" cxnId="{05A2E15E-8058-EB44-B8CF-F7B0E2594C01}">
      <dgm:prSet/>
      <dgm:spPr/>
      <dgm:t>
        <a:bodyPr/>
        <a:lstStyle/>
        <a:p>
          <a:endParaRPr lang="en-US"/>
        </a:p>
      </dgm:t>
    </dgm:pt>
    <dgm:pt modelId="{673AB478-9255-7746-A7C3-C0C6189C2695}">
      <dgm:prSet phldrT="[Text]"/>
      <dgm:spPr/>
      <dgm:t>
        <a:bodyPr/>
        <a:lstStyle/>
        <a:p>
          <a:r>
            <a:rPr lang="en-US" dirty="0" smtClean="0"/>
            <a:t>Where?</a:t>
          </a:r>
          <a:endParaRPr lang="en-US" dirty="0"/>
        </a:p>
      </dgm:t>
    </dgm:pt>
    <dgm:pt modelId="{16EEB586-CD8B-C440-A623-76D6111D3267}" type="parTrans" cxnId="{CA94A1ED-A4EA-6B40-8CCA-3A09499CF0D9}">
      <dgm:prSet/>
      <dgm:spPr/>
      <dgm:t>
        <a:bodyPr/>
        <a:lstStyle/>
        <a:p>
          <a:endParaRPr lang="en-US"/>
        </a:p>
      </dgm:t>
    </dgm:pt>
    <dgm:pt modelId="{6ACDAB98-2BD1-7144-9620-5387AC58F661}" type="sibTrans" cxnId="{CA94A1ED-A4EA-6B40-8CCA-3A09499CF0D9}">
      <dgm:prSet/>
      <dgm:spPr/>
      <dgm:t>
        <a:bodyPr/>
        <a:lstStyle/>
        <a:p>
          <a:endParaRPr lang="en-US"/>
        </a:p>
      </dgm:t>
    </dgm:pt>
    <dgm:pt modelId="{FADF1FEB-60CE-8543-919B-D1DA6DFFB9C0}">
      <dgm:prSet phldrT="[Text]"/>
      <dgm:spPr/>
      <dgm:t>
        <a:bodyPr/>
        <a:lstStyle/>
        <a:p>
          <a:pPr rtl="0"/>
          <a:r>
            <a:rPr lang="en-US" u="none" strike="noStrike" cap="none" baseline="0" dirty="0" smtClean="0">
              <a:rtl val="0"/>
            </a:rPr>
            <a:t>In the patient room or at the bedside</a:t>
          </a:r>
          <a:endParaRPr lang="en-US" dirty="0"/>
        </a:p>
      </dgm:t>
    </dgm:pt>
    <dgm:pt modelId="{FA886299-4F59-E340-ABC5-61C49C3C66D5}" type="parTrans" cxnId="{B4832F3A-B986-0F48-8586-3135B4E7B9EB}">
      <dgm:prSet/>
      <dgm:spPr/>
      <dgm:t>
        <a:bodyPr/>
        <a:lstStyle/>
        <a:p>
          <a:endParaRPr lang="en-US"/>
        </a:p>
      </dgm:t>
    </dgm:pt>
    <dgm:pt modelId="{4344CB6C-3FAD-004B-A4BC-7630FF2C40A9}" type="sibTrans" cxnId="{B4832F3A-B986-0F48-8586-3135B4E7B9EB}">
      <dgm:prSet/>
      <dgm:spPr/>
      <dgm:t>
        <a:bodyPr/>
        <a:lstStyle/>
        <a:p>
          <a:endParaRPr lang="en-US"/>
        </a:p>
      </dgm:t>
    </dgm:pt>
    <dgm:pt modelId="{E928469B-138A-CA44-8821-88C55094BD37}">
      <dgm:prSet phldrT="[Text]"/>
      <dgm:spPr/>
      <dgm:t>
        <a:bodyPr/>
        <a:lstStyle/>
        <a:p>
          <a:r>
            <a:rPr lang="en-US" dirty="0" smtClean="0"/>
            <a:t>Tracking?</a:t>
          </a:r>
          <a:endParaRPr lang="en-US" dirty="0"/>
        </a:p>
      </dgm:t>
    </dgm:pt>
    <dgm:pt modelId="{A53F0C45-0DDF-F14D-B9DA-EC30F06EA6F5}" type="parTrans" cxnId="{20BE787D-180D-EC46-8160-50733F75A030}">
      <dgm:prSet/>
      <dgm:spPr/>
      <dgm:t>
        <a:bodyPr/>
        <a:lstStyle/>
        <a:p>
          <a:endParaRPr lang="en-US"/>
        </a:p>
      </dgm:t>
    </dgm:pt>
    <dgm:pt modelId="{D1B480F7-0AA1-EC4D-8E56-91AA392E1D54}" type="sibTrans" cxnId="{20BE787D-180D-EC46-8160-50733F75A030}">
      <dgm:prSet/>
      <dgm:spPr/>
      <dgm:t>
        <a:bodyPr/>
        <a:lstStyle/>
        <a:p>
          <a:endParaRPr lang="en-US"/>
        </a:p>
      </dgm:t>
    </dgm:pt>
    <dgm:pt modelId="{BA3849E9-CD4E-0945-9294-B87A598A50FC}">
      <dgm:prSet phldrT="[Text]"/>
      <dgm:spPr/>
      <dgm:t>
        <a:bodyPr/>
        <a:lstStyle/>
        <a:p>
          <a:pPr rtl="0"/>
          <a:r>
            <a:rPr lang="en-US" u="none" strike="noStrike" cap="none" baseline="0" dirty="0" smtClean="0">
              <a:rtl val="0"/>
            </a:rPr>
            <a:t>Administrative staff; tracked on the program’s website</a:t>
          </a:r>
          <a:endParaRPr lang="en-US" dirty="0"/>
        </a:p>
      </dgm:t>
    </dgm:pt>
    <dgm:pt modelId="{89EC2978-E20E-4149-BD6C-C34706951941}" type="parTrans" cxnId="{B32FA869-A322-7548-857D-2590B7E3F7E0}">
      <dgm:prSet/>
      <dgm:spPr/>
      <dgm:t>
        <a:bodyPr/>
        <a:lstStyle/>
        <a:p>
          <a:endParaRPr lang="en-US"/>
        </a:p>
      </dgm:t>
    </dgm:pt>
    <dgm:pt modelId="{EC13BA07-7902-D94D-A19A-91EB7B531E25}" type="sibTrans" cxnId="{B32FA869-A322-7548-857D-2590B7E3F7E0}">
      <dgm:prSet/>
      <dgm:spPr/>
      <dgm:t>
        <a:bodyPr/>
        <a:lstStyle/>
        <a:p>
          <a:endParaRPr lang="en-US"/>
        </a:p>
      </dgm:t>
    </dgm:pt>
    <dgm:pt modelId="{068DFF61-E81F-0B4D-8EF2-06327A2F7548}">
      <dgm:prSet phldrT="[Text]"/>
      <dgm:spPr/>
      <dgm:t>
        <a:bodyPr/>
        <a:lstStyle/>
        <a:p>
          <a:r>
            <a:rPr lang="en-US" dirty="0" smtClean="0"/>
            <a:t>Other Uses:</a:t>
          </a:r>
          <a:endParaRPr lang="en-US" dirty="0"/>
        </a:p>
      </dgm:t>
    </dgm:pt>
    <dgm:pt modelId="{14F4FD90-DADD-5340-9476-7DAD056C74D8}" type="parTrans" cxnId="{42A3702F-7F7D-DC48-8B10-19B4D30BE05E}">
      <dgm:prSet/>
      <dgm:spPr/>
      <dgm:t>
        <a:bodyPr/>
        <a:lstStyle/>
        <a:p>
          <a:endParaRPr lang="en-US"/>
        </a:p>
      </dgm:t>
    </dgm:pt>
    <dgm:pt modelId="{A9D5F0CB-2D84-6049-B47B-1C5BAC44DB3D}" type="sibTrans" cxnId="{42A3702F-7F7D-DC48-8B10-19B4D30BE05E}">
      <dgm:prSet/>
      <dgm:spPr/>
      <dgm:t>
        <a:bodyPr/>
        <a:lstStyle/>
        <a:p>
          <a:endParaRPr lang="en-US"/>
        </a:p>
      </dgm:t>
    </dgm:pt>
    <dgm:pt modelId="{B067B53A-58EB-A347-82F8-B37121213955}">
      <dgm:prSet phldrT="[Text]"/>
      <dgm:spPr/>
      <dgm:t>
        <a:bodyPr/>
        <a:lstStyle/>
        <a:p>
          <a:pPr rtl="0"/>
          <a:r>
            <a:rPr lang="en-US" u="none" strike="noStrike" cap="none" baseline="0" dirty="0" smtClean="0">
              <a:rtl val="0"/>
            </a:rPr>
            <a:t>SCC Program; Ortho Program</a:t>
          </a:r>
          <a:endParaRPr lang="en-US" dirty="0"/>
        </a:p>
      </dgm:t>
    </dgm:pt>
    <dgm:pt modelId="{28EAE409-697D-F54C-A8DE-6AB1740F74D4}" type="parTrans" cxnId="{234CBBAB-339B-9E4E-9FDE-EB3B18C7A0B8}">
      <dgm:prSet/>
      <dgm:spPr/>
      <dgm:t>
        <a:bodyPr/>
        <a:lstStyle/>
        <a:p>
          <a:endParaRPr lang="en-US"/>
        </a:p>
      </dgm:t>
    </dgm:pt>
    <dgm:pt modelId="{46EEBF88-A996-F34F-85D8-6AED9E3A3A24}" type="sibTrans" cxnId="{234CBBAB-339B-9E4E-9FDE-EB3B18C7A0B8}">
      <dgm:prSet/>
      <dgm:spPr/>
      <dgm:t>
        <a:bodyPr/>
        <a:lstStyle/>
        <a:p>
          <a:endParaRPr lang="en-US"/>
        </a:p>
      </dgm:t>
    </dgm:pt>
    <dgm:pt modelId="{1A668E3B-F920-6D4A-9BDD-8CBC957BF748}" type="pres">
      <dgm:prSet presAssocID="{12A9549F-E874-A548-B82B-C2AEE53CA2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15137B-6FEC-6F48-A6BE-3AE6546C72AE}" type="pres">
      <dgm:prSet presAssocID="{068DFF61-E81F-0B4D-8EF2-06327A2F7548}" presName="boxAndChildren" presStyleCnt="0"/>
      <dgm:spPr/>
    </dgm:pt>
    <dgm:pt modelId="{C4E04ED4-9610-D94B-8BD5-BF8229FC14A2}" type="pres">
      <dgm:prSet presAssocID="{068DFF61-E81F-0B4D-8EF2-06327A2F7548}" presName="parentTextBox" presStyleLbl="node1" presStyleIdx="0" presStyleCnt="4"/>
      <dgm:spPr/>
      <dgm:t>
        <a:bodyPr/>
        <a:lstStyle/>
        <a:p>
          <a:endParaRPr lang="en-US"/>
        </a:p>
      </dgm:t>
    </dgm:pt>
    <dgm:pt modelId="{18B05441-6EF6-5F4C-AAD2-8649BDA8A39B}" type="pres">
      <dgm:prSet presAssocID="{068DFF61-E81F-0B4D-8EF2-06327A2F7548}" presName="entireBox" presStyleLbl="node1" presStyleIdx="0" presStyleCnt="4"/>
      <dgm:spPr/>
      <dgm:t>
        <a:bodyPr/>
        <a:lstStyle/>
        <a:p>
          <a:endParaRPr lang="en-US"/>
        </a:p>
      </dgm:t>
    </dgm:pt>
    <dgm:pt modelId="{187B8D7E-3719-0D4A-90D6-4D6D3E3EFD17}" type="pres">
      <dgm:prSet presAssocID="{068DFF61-E81F-0B4D-8EF2-06327A2F7548}" presName="descendantBox" presStyleCnt="0"/>
      <dgm:spPr/>
    </dgm:pt>
    <dgm:pt modelId="{6F72D0C5-345B-0444-81A3-7F492B84F29B}" type="pres">
      <dgm:prSet presAssocID="{B067B53A-58EB-A347-82F8-B3712121395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57C7D-A30A-0643-B184-AD4973ADC21A}" type="pres">
      <dgm:prSet presAssocID="{D1B480F7-0AA1-EC4D-8E56-91AA392E1D54}" presName="sp" presStyleCnt="0"/>
      <dgm:spPr/>
    </dgm:pt>
    <dgm:pt modelId="{3F338877-B215-2445-A7C1-9BB69128955B}" type="pres">
      <dgm:prSet presAssocID="{E928469B-138A-CA44-8821-88C55094BD37}" presName="arrowAndChildren" presStyleCnt="0"/>
      <dgm:spPr/>
    </dgm:pt>
    <dgm:pt modelId="{6A7C28EB-976A-C348-9103-5F4899A3DD0E}" type="pres">
      <dgm:prSet presAssocID="{E928469B-138A-CA44-8821-88C55094BD37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B2B8CC64-C56F-904A-9CE7-3EDCE6EF49EF}" type="pres">
      <dgm:prSet presAssocID="{E928469B-138A-CA44-8821-88C55094BD37}" presName="arrow" presStyleLbl="node1" presStyleIdx="1" presStyleCnt="4"/>
      <dgm:spPr/>
      <dgm:t>
        <a:bodyPr/>
        <a:lstStyle/>
        <a:p>
          <a:endParaRPr lang="en-US"/>
        </a:p>
      </dgm:t>
    </dgm:pt>
    <dgm:pt modelId="{33D087BB-6CD3-1C4F-B5F4-3C99BDA86A86}" type="pres">
      <dgm:prSet presAssocID="{E928469B-138A-CA44-8821-88C55094BD37}" presName="descendantArrow" presStyleCnt="0"/>
      <dgm:spPr/>
    </dgm:pt>
    <dgm:pt modelId="{20A90418-AFBC-9541-9D43-CA6FB9E42159}" type="pres">
      <dgm:prSet presAssocID="{BA3849E9-CD4E-0945-9294-B87A598A50FC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A4D18-215E-B443-B73C-6864A1B18498}" type="pres">
      <dgm:prSet presAssocID="{6ACDAB98-2BD1-7144-9620-5387AC58F661}" presName="sp" presStyleCnt="0"/>
      <dgm:spPr/>
    </dgm:pt>
    <dgm:pt modelId="{FE57A0C9-0255-A642-AA0D-CEB3FF212C95}" type="pres">
      <dgm:prSet presAssocID="{673AB478-9255-7746-A7C3-C0C6189C2695}" presName="arrowAndChildren" presStyleCnt="0"/>
      <dgm:spPr/>
    </dgm:pt>
    <dgm:pt modelId="{A9EA8B4C-B8E6-034C-B628-7877A50D40F7}" type="pres">
      <dgm:prSet presAssocID="{673AB478-9255-7746-A7C3-C0C6189C269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868C2A8-D822-024A-AF6E-390BE7131CA2}" type="pres">
      <dgm:prSet presAssocID="{673AB478-9255-7746-A7C3-C0C6189C2695}" presName="arrow" presStyleLbl="node1" presStyleIdx="2" presStyleCnt="4"/>
      <dgm:spPr/>
      <dgm:t>
        <a:bodyPr/>
        <a:lstStyle/>
        <a:p>
          <a:endParaRPr lang="en-US"/>
        </a:p>
      </dgm:t>
    </dgm:pt>
    <dgm:pt modelId="{E8383D0E-2124-B34A-A55E-4B41048B7E20}" type="pres">
      <dgm:prSet presAssocID="{673AB478-9255-7746-A7C3-C0C6189C2695}" presName="descendantArrow" presStyleCnt="0"/>
      <dgm:spPr/>
    </dgm:pt>
    <dgm:pt modelId="{475DC744-36BD-4349-A779-819F0C1DBBD2}" type="pres">
      <dgm:prSet presAssocID="{FADF1FEB-60CE-8543-919B-D1DA6DFFB9C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21300-C562-B241-875C-2D5308198036}" type="pres">
      <dgm:prSet presAssocID="{2BD1DC70-9AA1-1944-B76B-2457C97A4141}" presName="sp" presStyleCnt="0"/>
      <dgm:spPr/>
    </dgm:pt>
    <dgm:pt modelId="{EB7FB6D1-0998-F64B-A923-1F45A5499D76}" type="pres">
      <dgm:prSet presAssocID="{6AD7D06C-0338-6043-ACBC-9F63C68A6DA9}" presName="arrowAndChildren" presStyleCnt="0"/>
      <dgm:spPr/>
    </dgm:pt>
    <dgm:pt modelId="{8E9009D4-E8BD-3E4D-87CD-C6759BF2EEF1}" type="pres">
      <dgm:prSet presAssocID="{6AD7D06C-0338-6043-ACBC-9F63C68A6DA9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F89258F-A93A-B44F-90E4-7C549D69B5FF}" type="pres">
      <dgm:prSet presAssocID="{6AD7D06C-0338-6043-ACBC-9F63C68A6DA9}" presName="arrow" presStyleLbl="node1" presStyleIdx="3" presStyleCnt="4"/>
      <dgm:spPr/>
      <dgm:t>
        <a:bodyPr/>
        <a:lstStyle/>
        <a:p>
          <a:endParaRPr lang="en-US"/>
        </a:p>
      </dgm:t>
    </dgm:pt>
    <dgm:pt modelId="{DDC5E2AE-A3D6-A847-BA47-E87600809B14}" type="pres">
      <dgm:prSet presAssocID="{6AD7D06C-0338-6043-ACBC-9F63C68A6DA9}" presName="descendantArrow" presStyleCnt="0"/>
      <dgm:spPr/>
    </dgm:pt>
    <dgm:pt modelId="{A25A2778-E8CB-BE46-8B51-A527650B4088}" type="pres">
      <dgm:prSet presAssocID="{69A2FA21-D937-794D-8166-82BB39B678E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50CD5-5AA8-2C4B-996F-EF2918841DF7}" type="presOf" srcId="{BA3849E9-CD4E-0945-9294-B87A598A50FC}" destId="{20A90418-AFBC-9541-9D43-CA6FB9E42159}" srcOrd="0" destOrd="0" presId="urn:microsoft.com/office/officeart/2005/8/layout/process4"/>
    <dgm:cxn modelId="{8B9C5682-0190-7D4D-B40B-54F0B98FFF0A}" type="presOf" srcId="{068DFF61-E81F-0B4D-8EF2-06327A2F7548}" destId="{C4E04ED4-9610-D94B-8BD5-BF8229FC14A2}" srcOrd="0" destOrd="0" presId="urn:microsoft.com/office/officeart/2005/8/layout/process4"/>
    <dgm:cxn modelId="{822D8213-CEAD-AC40-BCD8-3860122BF0C9}" srcId="{12A9549F-E874-A548-B82B-C2AEE53CA2BC}" destId="{6AD7D06C-0338-6043-ACBC-9F63C68A6DA9}" srcOrd="0" destOrd="0" parTransId="{8A556141-C805-E24C-8D7B-00F263B72594}" sibTransId="{2BD1DC70-9AA1-1944-B76B-2457C97A4141}"/>
    <dgm:cxn modelId="{CA94A1ED-A4EA-6B40-8CCA-3A09499CF0D9}" srcId="{12A9549F-E874-A548-B82B-C2AEE53CA2BC}" destId="{673AB478-9255-7746-A7C3-C0C6189C2695}" srcOrd="1" destOrd="0" parTransId="{16EEB586-CD8B-C440-A623-76D6111D3267}" sibTransId="{6ACDAB98-2BD1-7144-9620-5387AC58F661}"/>
    <dgm:cxn modelId="{CE63DEA3-F6A6-6644-B54A-8BAAE9A26070}" type="presOf" srcId="{E928469B-138A-CA44-8821-88C55094BD37}" destId="{6A7C28EB-976A-C348-9103-5F4899A3DD0E}" srcOrd="0" destOrd="0" presId="urn:microsoft.com/office/officeart/2005/8/layout/process4"/>
    <dgm:cxn modelId="{42A3702F-7F7D-DC48-8B10-19B4D30BE05E}" srcId="{12A9549F-E874-A548-B82B-C2AEE53CA2BC}" destId="{068DFF61-E81F-0B4D-8EF2-06327A2F7548}" srcOrd="3" destOrd="0" parTransId="{14F4FD90-DADD-5340-9476-7DAD056C74D8}" sibTransId="{A9D5F0CB-2D84-6049-B47B-1C5BAC44DB3D}"/>
    <dgm:cxn modelId="{B32FA869-A322-7548-857D-2590B7E3F7E0}" srcId="{E928469B-138A-CA44-8821-88C55094BD37}" destId="{BA3849E9-CD4E-0945-9294-B87A598A50FC}" srcOrd="0" destOrd="0" parTransId="{89EC2978-E20E-4149-BD6C-C34706951941}" sibTransId="{EC13BA07-7902-D94D-A19A-91EB7B531E25}"/>
    <dgm:cxn modelId="{A891E257-A923-7B4C-BB62-8DC8C80898E5}" type="presOf" srcId="{FADF1FEB-60CE-8543-919B-D1DA6DFFB9C0}" destId="{475DC744-36BD-4349-A779-819F0C1DBBD2}" srcOrd="0" destOrd="0" presId="urn:microsoft.com/office/officeart/2005/8/layout/process4"/>
    <dgm:cxn modelId="{234CBBAB-339B-9E4E-9FDE-EB3B18C7A0B8}" srcId="{068DFF61-E81F-0B4D-8EF2-06327A2F7548}" destId="{B067B53A-58EB-A347-82F8-B37121213955}" srcOrd="0" destOrd="0" parTransId="{28EAE409-697D-F54C-A8DE-6AB1740F74D4}" sibTransId="{46EEBF88-A996-F34F-85D8-6AED9E3A3A24}"/>
    <dgm:cxn modelId="{05A2E15E-8058-EB44-B8CF-F7B0E2594C01}" srcId="{6AD7D06C-0338-6043-ACBC-9F63C68A6DA9}" destId="{69A2FA21-D937-794D-8166-82BB39B678E9}" srcOrd="0" destOrd="0" parTransId="{892F5C4D-065E-0C4B-8B36-42FA22493D5B}" sibTransId="{F5FBBEC0-B4C2-B544-A27F-04C542F1A132}"/>
    <dgm:cxn modelId="{D055E3FD-148D-664E-A8B1-7B5EF329D860}" type="presOf" srcId="{B067B53A-58EB-A347-82F8-B37121213955}" destId="{6F72D0C5-345B-0444-81A3-7F492B84F29B}" srcOrd="0" destOrd="0" presId="urn:microsoft.com/office/officeart/2005/8/layout/process4"/>
    <dgm:cxn modelId="{E4D4BD85-49A1-C345-AF8A-1F6E38C4EA26}" type="presOf" srcId="{673AB478-9255-7746-A7C3-C0C6189C2695}" destId="{2868C2A8-D822-024A-AF6E-390BE7131CA2}" srcOrd="1" destOrd="0" presId="urn:microsoft.com/office/officeart/2005/8/layout/process4"/>
    <dgm:cxn modelId="{20BE787D-180D-EC46-8160-50733F75A030}" srcId="{12A9549F-E874-A548-B82B-C2AEE53CA2BC}" destId="{E928469B-138A-CA44-8821-88C55094BD37}" srcOrd="2" destOrd="0" parTransId="{A53F0C45-0DDF-F14D-B9DA-EC30F06EA6F5}" sibTransId="{D1B480F7-0AA1-EC4D-8E56-91AA392E1D54}"/>
    <dgm:cxn modelId="{86EA81F0-B291-B143-B2EA-73FB73BE3E68}" type="presOf" srcId="{69A2FA21-D937-794D-8166-82BB39B678E9}" destId="{A25A2778-E8CB-BE46-8B51-A527650B4088}" srcOrd="0" destOrd="0" presId="urn:microsoft.com/office/officeart/2005/8/layout/process4"/>
    <dgm:cxn modelId="{B4832F3A-B986-0F48-8586-3135B4E7B9EB}" srcId="{673AB478-9255-7746-A7C3-C0C6189C2695}" destId="{FADF1FEB-60CE-8543-919B-D1DA6DFFB9C0}" srcOrd="0" destOrd="0" parTransId="{FA886299-4F59-E340-ABC5-61C49C3C66D5}" sibTransId="{4344CB6C-3FAD-004B-A4BC-7630FF2C40A9}"/>
    <dgm:cxn modelId="{C2107C75-9879-5A46-A181-93D07C4ACB88}" type="presOf" srcId="{6AD7D06C-0338-6043-ACBC-9F63C68A6DA9}" destId="{AF89258F-A93A-B44F-90E4-7C549D69B5FF}" srcOrd="1" destOrd="0" presId="urn:microsoft.com/office/officeart/2005/8/layout/process4"/>
    <dgm:cxn modelId="{56E436A4-FC69-3B45-9533-7EB81F6131D0}" type="presOf" srcId="{673AB478-9255-7746-A7C3-C0C6189C2695}" destId="{A9EA8B4C-B8E6-034C-B628-7877A50D40F7}" srcOrd="0" destOrd="0" presId="urn:microsoft.com/office/officeart/2005/8/layout/process4"/>
    <dgm:cxn modelId="{417850EB-170E-1747-A56A-A5FA16516A19}" type="presOf" srcId="{068DFF61-E81F-0B4D-8EF2-06327A2F7548}" destId="{18B05441-6EF6-5F4C-AAD2-8649BDA8A39B}" srcOrd="1" destOrd="0" presId="urn:microsoft.com/office/officeart/2005/8/layout/process4"/>
    <dgm:cxn modelId="{BEBB69E7-217F-4C49-B235-FC5F9A48F4FB}" type="presOf" srcId="{12A9549F-E874-A548-B82B-C2AEE53CA2BC}" destId="{1A668E3B-F920-6D4A-9BDD-8CBC957BF748}" srcOrd="0" destOrd="0" presId="urn:microsoft.com/office/officeart/2005/8/layout/process4"/>
    <dgm:cxn modelId="{E9F1AA6A-9894-8B4C-8CDF-182FE1B886CA}" type="presOf" srcId="{E928469B-138A-CA44-8821-88C55094BD37}" destId="{B2B8CC64-C56F-904A-9CE7-3EDCE6EF49EF}" srcOrd="1" destOrd="0" presId="urn:microsoft.com/office/officeart/2005/8/layout/process4"/>
    <dgm:cxn modelId="{9590F7FF-E045-1F42-BE04-557D972FEAC5}" type="presOf" srcId="{6AD7D06C-0338-6043-ACBC-9F63C68A6DA9}" destId="{8E9009D4-E8BD-3E4D-87CD-C6759BF2EEF1}" srcOrd="0" destOrd="0" presId="urn:microsoft.com/office/officeart/2005/8/layout/process4"/>
    <dgm:cxn modelId="{D9D02739-C5A5-184E-AB36-F46A3B1E0ACD}" type="presParOf" srcId="{1A668E3B-F920-6D4A-9BDD-8CBC957BF748}" destId="{9915137B-6FEC-6F48-A6BE-3AE6546C72AE}" srcOrd="0" destOrd="0" presId="urn:microsoft.com/office/officeart/2005/8/layout/process4"/>
    <dgm:cxn modelId="{CA93131D-8EF9-7341-BE66-3770686ECAEC}" type="presParOf" srcId="{9915137B-6FEC-6F48-A6BE-3AE6546C72AE}" destId="{C4E04ED4-9610-D94B-8BD5-BF8229FC14A2}" srcOrd="0" destOrd="0" presId="urn:microsoft.com/office/officeart/2005/8/layout/process4"/>
    <dgm:cxn modelId="{6CED7547-50B0-C144-8F28-EF9195EA18E9}" type="presParOf" srcId="{9915137B-6FEC-6F48-A6BE-3AE6546C72AE}" destId="{18B05441-6EF6-5F4C-AAD2-8649BDA8A39B}" srcOrd="1" destOrd="0" presId="urn:microsoft.com/office/officeart/2005/8/layout/process4"/>
    <dgm:cxn modelId="{0A7EF91F-DD24-954F-84F5-87F262B4D950}" type="presParOf" srcId="{9915137B-6FEC-6F48-A6BE-3AE6546C72AE}" destId="{187B8D7E-3719-0D4A-90D6-4D6D3E3EFD17}" srcOrd="2" destOrd="0" presId="urn:microsoft.com/office/officeart/2005/8/layout/process4"/>
    <dgm:cxn modelId="{9B501943-3659-2640-AB43-3F7BA0ABC6AD}" type="presParOf" srcId="{187B8D7E-3719-0D4A-90D6-4D6D3E3EFD17}" destId="{6F72D0C5-345B-0444-81A3-7F492B84F29B}" srcOrd="0" destOrd="0" presId="urn:microsoft.com/office/officeart/2005/8/layout/process4"/>
    <dgm:cxn modelId="{D8805C4C-162D-2A46-B794-4E6A67DFBE58}" type="presParOf" srcId="{1A668E3B-F920-6D4A-9BDD-8CBC957BF748}" destId="{5C357C7D-A30A-0643-B184-AD4973ADC21A}" srcOrd="1" destOrd="0" presId="urn:microsoft.com/office/officeart/2005/8/layout/process4"/>
    <dgm:cxn modelId="{034431DB-251F-D24F-A462-57B23A5C985E}" type="presParOf" srcId="{1A668E3B-F920-6D4A-9BDD-8CBC957BF748}" destId="{3F338877-B215-2445-A7C1-9BB69128955B}" srcOrd="2" destOrd="0" presId="urn:microsoft.com/office/officeart/2005/8/layout/process4"/>
    <dgm:cxn modelId="{74645F1C-506D-2D43-981C-3E3A9476826D}" type="presParOf" srcId="{3F338877-B215-2445-A7C1-9BB69128955B}" destId="{6A7C28EB-976A-C348-9103-5F4899A3DD0E}" srcOrd="0" destOrd="0" presId="urn:microsoft.com/office/officeart/2005/8/layout/process4"/>
    <dgm:cxn modelId="{D30BD16B-E1A3-2847-9ECA-6EB206558667}" type="presParOf" srcId="{3F338877-B215-2445-A7C1-9BB69128955B}" destId="{B2B8CC64-C56F-904A-9CE7-3EDCE6EF49EF}" srcOrd="1" destOrd="0" presId="urn:microsoft.com/office/officeart/2005/8/layout/process4"/>
    <dgm:cxn modelId="{15251D0A-E745-EC4E-9D1E-AB9584C84E86}" type="presParOf" srcId="{3F338877-B215-2445-A7C1-9BB69128955B}" destId="{33D087BB-6CD3-1C4F-B5F4-3C99BDA86A86}" srcOrd="2" destOrd="0" presId="urn:microsoft.com/office/officeart/2005/8/layout/process4"/>
    <dgm:cxn modelId="{AB292D8A-F0BC-3540-9DEC-1E1EABA78014}" type="presParOf" srcId="{33D087BB-6CD3-1C4F-B5F4-3C99BDA86A86}" destId="{20A90418-AFBC-9541-9D43-CA6FB9E42159}" srcOrd="0" destOrd="0" presId="urn:microsoft.com/office/officeart/2005/8/layout/process4"/>
    <dgm:cxn modelId="{F38EF980-1C6D-EC47-A33E-749D9C7E62C9}" type="presParOf" srcId="{1A668E3B-F920-6D4A-9BDD-8CBC957BF748}" destId="{982A4D18-215E-B443-B73C-6864A1B18498}" srcOrd="3" destOrd="0" presId="urn:microsoft.com/office/officeart/2005/8/layout/process4"/>
    <dgm:cxn modelId="{C9B6D1E6-BFEC-FF4C-80DC-CD1B319A26A3}" type="presParOf" srcId="{1A668E3B-F920-6D4A-9BDD-8CBC957BF748}" destId="{FE57A0C9-0255-A642-AA0D-CEB3FF212C95}" srcOrd="4" destOrd="0" presId="urn:microsoft.com/office/officeart/2005/8/layout/process4"/>
    <dgm:cxn modelId="{63FBA8E0-C095-C549-94C3-D8E0C9A0F162}" type="presParOf" srcId="{FE57A0C9-0255-A642-AA0D-CEB3FF212C95}" destId="{A9EA8B4C-B8E6-034C-B628-7877A50D40F7}" srcOrd="0" destOrd="0" presId="urn:microsoft.com/office/officeart/2005/8/layout/process4"/>
    <dgm:cxn modelId="{78F346A4-F3EB-CF45-8385-CFA63C748F3B}" type="presParOf" srcId="{FE57A0C9-0255-A642-AA0D-CEB3FF212C95}" destId="{2868C2A8-D822-024A-AF6E-390BE7131CA2}" srcOrd="1" destOrd="0" presId="urn:microsoft.com/office/officeart/2005/8/layout/process4"/>
    <dgm:cxn modelId="{6066D2AC-4AB0-A449-B399-8385C76DA87B}" type="presParOf" srcId="{FE57A0C9-0255-A642-AA0D-CEB3FF212C95}" destId="{E8383D0E-2124-B34A-A55E-4B41048B7E20}" srcOrd="2" destOrd="0" presId="urn:microsoft.com/office/officeart/2005/8/layout/process4"/>
    <dgm:cxn modelId="{E4CE9175-59E6-1B4F-9A6E-6182C8D8B0D7}" type="presParOf" srcId="{E8383D0E-2124-B34A-A55E-4B41048B7E20}" destId="{475DC744-36BD-4349-A779-819F0C1DBBD2}" srcOrd="0" destOrd="0" presId="urn:microsoft.com/office/officeart/2005/8/layout/process4"/>
    <dgm:cxn modelId="{1EA6D5F2-EC3D-7F49-A26F-9AB53ECF1BCC}" type="presParOf" srcId="{1A668E3B-F920-6D4A-9BDD-8CBC957BF748}" destId="{07C21300-C562-B241-875C-2D5308198036}" srcOrd="5" destOrd="0" presId="urn:microsoft.com/office/officeart/2005/8/layout/process4"/>
    <dgm:cxn modelId="{B19A681D-585C-B041-B84B-24C759E391B1}" type="presParOf" srcId="{1A668E3B-F920-6D4A-9BDD-8CBC957BF748}" destId="{EB7FB6D1-0998-F64B-A923-1F45A5499D76}" srcOrd="6" destOrd="0" presId="urn:microsoft.com/office/officeart/2005/8/layout/process4"/>
    <dgm:cxn modelId="{439DCB55-E6CF-2F47-90B7-4D6AD28F267F}" type="presParOf" srcId="{EB7FB6D1-0998-F64B-A923-1F45A5499D76}" destId="{8E9009D4-E8BD-3E4D-87CD-C6759BF2EEF1}" srcOrd="0" destOrd="0" presId="urn:microsoft.com/office/officeart/2005/8/layout/process4"/>
    <dgm:cxn modelId="{9CC577AE-5890-7C4D-9A56-2B2A3624BA99}" type="presParOf" srcId="{EB7FB6D1-0998-F64B-A923-1F45A5499D76}" destId="{AF89258F-A93A-B44F-90E4-7C549D69B5FF}" srcOrd="1" destOrd="0" presId="urn:microsoft.com/office/officeart/2005/8/layout/process4"/>
    <dgm:cxn modelId="{4FD598BD-3EAE-FD45-A820-E95B3E496113}" type="presParOf" srcId="{EB7FB6D1-0998-F64B-A923-1F45A5499D76}" destId="{DDC5E2AE-A3D6-A847-BA47-E87600809B14}" srcOrd="2" destOrd="0" presId="urn:microsoft.com/office/officeart/2005/8/layout/process4"/>
    <dgm:cxn modelId="{2F3890B5-2574-024B-A2B8-6479C29E955C}" type="presParOf" srcId="{DDC5E2AE-A3D6-A847-BA47-E87600809B14}" destId="{A25A2778-E8CB-BE46-8B51-A527650B40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4B68F-6B82-264A-BDED-DDB314B8471F}" type="doc">
      <dgm:prSet loTypeId="urn:microsoft.com/office/officeart/2005/8/layout/radial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3FD95D-D2CB-4943-991D-95CEACB35A61}">
      <dgm:prSet phldrT="[Text]"/>
      <dgm:spPr/>
      <dgm:t>
        <a:bodyPr/>
        <a:lstStyle/>
        <a:p>
          <a:r>
            <a:rPr lang="en-US" dirty="0" smtClean="0"/>
            <a:t>Clinical Competency Committee</a:t>
          </a:r>
          <a:endParaRPr lang="en-US" dirty="0"/>
        </a:p>
      </dgm:t>
    </dgm:pt>
    <dgm:pt modelId="{E5FD6BFD-6981-484F-847E-2298250EC93A}" type="parTrans" cxnId="{9013549D-5B32-ED4E-9193-414D244A7BB8}">
      <dgm:prSet/>
      <dgm:spPr/>
      <dgm:t>
        <a:bodyPr/>
        <a:lstStyle/>
        <a:p>
          <a:endParaRPr lang="en-US"/>
        </a:p>
      </dgm:t>
    </dgm:pt>
    <dgm:pt modelId="{0A403171-8781-D144-873D-B4FF1EA4D50F}" type="sibTrans" cxnId="{9013549D-5B32-ED4E-9193-414D244A7BB8}">
      <dgm:prSet/>
      <dgm:spPr/>
      <dgm:t>
        <a:bodyPr/>
        <a:lstStyle/>
        <a:p>
          <a:endParaRPr lang="en-US"/>
        </a:p>
      </dgm:t>
    </dgm:pt>
    <dgm:pt modelId="{906B2C32-D5AD-D246-9672-D4C0D372F474}">
      <dgm:prSet phldrT="[Text]"/>
      <dgm:spPr/>
      <dgm:t>
        <a:bodyPr/>
        <a:lstStyle/>
        <a:p>
          <a:r>
            <a:rPr lang="en-US" dirty="0" smtClean="0"/>
            <a:t>Case Logs</a:t>
          </a:r>
          <a:endParaRPr lang="en-US" dirty="0"/>
        </a:p>
      </dgm:t>
    </dgm:pt>
    <dgm:pt modelId="{9BEE4249-7E02-1743-97CC-7524E8F677EA}" type="parTrans" cxnId="{B64D4BB4-D705-5547-B3B2-BF7E058A83E4}">
      <dgm:prSet/>
      <dgm:spPr/>
      <dgm:t>
        <a:bodyPr/>
        <a:lstStyle/>
        <a:p>
          <a:endParaRPr lang="en-US"/>
        </a:p>
      </dgm:t>
    </dgm:pt>
    <dgm:pt modelId="{E31C7031-28D2-C441-96B9-680A2D825112}" type="sibTrans" cxnId="{B64D4BB4-D705-5547-B3B2-BF7E058A83E4}">
      <dgm:prSet/>
      <dgm:spPr/>
      <dgm:t>
        <a:bodyPr/>
        <a:lstStyle/>
        <a:p>
          <a:endParaRPr lang="en-US"/>
        </a:p>
      </dgm:t>
    </dgm:pt>
    <dgm:pt modelId="{48821B52-3DE2-6948-BCBA-28EEE657791E}">
      <dgm:prSet phldrT="[Text]"/>
      <dgm:spPr/>
      <dgm:t>
        <a:bodyPr/>
        <a:lstStyle/>
        <a:p>
          <a:r>
            <a:rPr lang="en-US" dirty="0" smtClean="0"/>
            <a:t>Patient/Family Evaluations</a:t>
          </a:r>
          <a:endParaRPr lang="en-US" dirty="0"/>
        </a:p>
      </dgm:t>
    </dgm:pt>
    <dgm:pt modelId="{52570854-AED6-8F43-ADA2-92CF2085A4D8}" type="parTrans" cxnId="{C99F0A20-5F65-7749-8359-44DEC810D78B}">
      <dgm:prSet/>
      <dgm:spPr/>
      <dgm:t>
        <a:bodyPr/>
        <a:lstStyle/>
        <a:p>
          <a:endParaRPr lang="en-US"/>
        </a:p>
      </dgm:t>
    </dgm:pt>
    <dgm:pt modelId="{96D14C15-ADED-D944-BBA9-5829E52F975D}" type="sibTrans" cxnId="{C99F0A20-5F65-7749-8359-44DEC810D78B}">
      <dgm:prSet/>
      <dgm:spPr/>
      <dgm:t>
        <a:bodyPr/>
        <a:lstStyle/>
        <a:p>
          <a:endParaRPr lang="en-US"/>
        </a:p>
      </dgm:t>
    </dgm:pt>
    <dgm:pt modelId="{81F6024D-291E-694C-BA31-E80974886805}">
      <dgm:prSet phldrT="[Text]"/>
      <dgm:spPr/>
      <dgm:t>
        <a:bodyPr/>
        <a:lstStyle/>
        <a:p>
          <a:endParaRPr lang="en-US" b="1" dirty="0" smtClean="0"/>
        </a:p>
        <a:p>
          <a:r>
            <a:rPr lang="en-US" b="1" dirty="0" smtClean="0"/>
            <a:t>Direct </a:t>
          </a:r>
          <a:r>
            <a:rPr lang="en-US" b="1" dirty="0" smtClean="0"/>
            <a:t>Observations:</a:t>
          </a:r>
          <a:endParaRPr lang="en-US" b="1" dirty="0"/>
        </a:p>
      </dgm:t>
    </dgm:pt>
    <dgm:pt modelId="{6B693425-B010-6F43-A387-EBB5C9F68ABA}" type="parTrans" cxnId="{2DABCCEF-F99F-FD4C-A112-7541B435D380}">
      <dgm:prSet/>
      <dgm:spPr/>
      <dgm:t>
        <a:bodyPr/>
        <a:lstStyle/>
        <a:p>
          <a:endParaRPr lang="en-US"/>
        </a:p>
      </dgm:t>
    </dgm:pt>
    <dgm:pt modelId="{8816C9CE-39B7-2A4F-82A1-BCBFED1D8342}" type="sibTrans" cxnId="{2DABCCEF-F99F-FD4C-A112-7541B435D380}">
      <dgm:prSet/>
      <dgm:spPr/>
      <dgm:t>
        <a:bodyPr/>
        <a:lstStyle/>
        <a:p>
          <a:endParaRPr lang="en-US"/>
        </a:p>
      </dgm:t>
    </dgm:pt>
    <dgm:pt modelId="{13B06EDC-75AD-9C49-A773-BAB1630BD12E}">
      <dgm:prSet phldrT="[Text]"/>
      <dgm:spPr/>
      <dgm:t>
        <a:bodyPr/>
        <a:lstStyle/>
        <a:p>
          <a:r>
            <a:rPr lang="en-US" dirty="0" smtClean="0"/>
            <a:t>Faculty Review</a:t>
          </a:r>
          <a:endParaRPr lang="en-US" dirty="0"/>
        </a:p>
      </dgm:t>
    </dgm:pt>
    <dgm:pt modelId="{7FA149BC-3EF5-0040-B312-E18D2AE41648}" type="parTrans" cxnId="{262940C3-1B87-1240-A4BC-75ECC8DAEB24}">
      <dgm:prSet/>
      <dgm:spPr/>
      <dgm:t>
        <a:bodyPr/>
        <a:lstStyle/>
        <a:p>
          <a:endParaRPr lang="en-US"/>
        </a:p>
      </dgm:t>
    </dgm:pt>
    <dgm:pt modelId="{DBDD45D7-BEA9-5046-998F-472201FEF17B}" type="sibTrans" cxnId="{262940C3-1B87-1240-A4BC-75ECC8DAEB24}">
      <dgm:prSet/>
      <dgm:spPr/>
      <dgm:t>
        <a:bodyPr/>
        <a:lstStyle/>
        <a:p>
          <a:endParaRPr lang="en-US"/>
        </a:p>
      </dgm:t>
    </dgm:pt>
    <dgm:pt modelId="{23F61C9E-61C7-1746-8C2D-3FD61E35940C}">
      <dgm:prSet phldrT="[Text]"/>
      <dgm:spPr/>
      <dgm:t>
        <a:bodyPr/>
        <a:lstStyle/>
        <a:p>
          <a:r>
            <a:rPr lang="en-US" dirty="0" smtClean="0"/>
            <a:t>End-of-Rotation Evaluations</a:t>
          </a:r>
          <a:endParaRPr lang="en-US" dirty="0"/>
        </a:p>
      </dgm:t>
    </dgm:pt>
    <dgm:pt modelId="{8EBC02B6-FC56-FE4D-91FB-8818622E6908}" type="parTrans" cxnId="{3F073952-72F9-5F40-91B5-DFE1C8174857}">
      <dgm:prSet/>
      <dgm:spPr/>
      <dgm:t>
        <a:bodyPr/>
        <a:lstStyle/>
        <a:p>
          <a:endParaRPr lang="en-US"/>
        </a:p>
      </dgm:t>
    </dgm:pt>
    <dgm:pt modelId="{26303000-7515-3B47-A028-EC644069D5B0}" type="sibTrans" cxnId="{3F073952-72F9-5F40-91B5-DFE1C8174857}">
      <dgm:prSet/>
      <dgm:spPr/>
      <dgm:t>
        <a:bodyPr/>
        <a:lstStyle/>
        <a:p>
          <a:endParaRPr lang="en-US"/>
        </a:p>
      </dgm:t>
    </dgm:pt>
    <dgm:pt modelId="{BBD87916-9EA6-2E4E-A06C-A3FC6ABD4A70}">
      <dgm:prSet phldrT="[Text]"/>
      <dgm:spPr/>
      <dgm:t>
        <a:bodyPr/>
        <a:lstStyle/>
        <a:p>
          <a:r>
            <a:rPr lang="en-US" dirty="0" smtClean="0"/>
            <a:t>Competency Evaluations</a:t>
          </a:r>
          <a:endParaRPr lang="en-US" dirty="0"/>
        </a:p>
      </dgm:t>
    </dgm:pt>
    <dgm:pt modelId="{B8397DAE-83BA-1640-80F8-EB16463CA655}" type="parTrans" cxnId="{E0823B37-CEDC-A14D-ABB6-6A0A73BF3C79}">
      <dgm:prSet/>
      <dgm:spPr/>
      <dgm:t>
        <a:bodyPr/>
        <a:lstStyle/>
        <a:p>
          <a:endParaRPr lang="en-US"/>
        </a:p>
      </dgm:t>
    </dgm:pt>
    <dgm:pt modelId="{8FB5B3D3-3B87-AF4D-8E69-29208B68FA41}" type="sibTrans" cxnId="{E0823B37-CEDC-A14D-ABB6-6A0A73BF3C79}">
      <dgm:prSet/>
      <dgm:spPr/>
      <dgm:t>
        <a:bodyPr/>
        <a:lstStyle/>
        <a:p>
          <a:endParaRPr lang="en-US"/>
        </a:p>
      </dgm:t>
    </dgm:pt>
    <dgm:pt modelId="{CD7626AF-236A-3C4B-B76C-16C258A97EA5}">
      <dgm:prSet phldrT="[Text]"/>
      <dgm:spPr/>
      <dgm:t>
        <a:bodyPr/>
        <a:lstStyle/>
        <a:p>
          <a:r>
            <a:rPr lang="en-US" dirty="0" smtClean="0"/>
            <a:t>Medical Team Evaluations</a:t>
          </a:r>
          <a:endParaRPr lang="en-US" dirty="0"/>
        </a:p>
      </dgm:t>
    </dgm:pt>
    <dgm:pt modelId="{A2619E89-FC3A-E149-8F82-F26267931612}" type="parTrans" cxnId="{288B1714-4AC6-5C4D-817E-75C7C8E37D5E}">
      <dgm:prSet/>
      <dgm:spPr/>
      <dgm:t>
        <a:bodyPr/>
        <a:lstStyle/>
        <a:p>
          <a:endParaRPr lang="en-US"/>
        </a:p>
      </dgm:t>
    </dgm:pt>
    <dgm:pt modelId="{D0D7F850-D8CA-3248-BAE6-808D626F11E6}" type="sibTrans" cxnId="{288B1714-4AC6-5C4D-817E-75C7C8E37D5E}">
      <dgm:prSet/>
      <dgm:spPr/>
      <dgm:t>
        <a:bodyPr/>
        <a:lstStyle/>
        <a:p>
          <a:endParaRPr lang="en-US"/>
        </a:p>
      </dgm:t>
    </dgm:pt>
    <dgm:pt modelId="{835CCEBB-2775-C44B-B727-5E0BFC3D24A9}">
      <dgm:prSet phldrT="[Text]"/>
      <dgm:spPr/>
      <dgm:t>
        <a:bodyPr/>
        <a:lstStyle/>
        <a:p>
          <a:r>
            <a:rPr lang="en-US" dirty="0" smtClean="0"/>
            <a:t>Resident Evaluations</a:t>
          </a:r>
          <a:endParaRPr lang="en-US" dirty="0"/>
        </a:p>
      </dgm:t>
    </dgm:pt>
    <dgm:pt modelId="{BDDF7383-2F9E-B149-A34A-F8D98AD04EBF}" type="parTrans" cxnId="{5F46CCEE-C607-EC4F-A431-8491C437DEBB}">
      <dgm:prSet/>
      <dgm:spPr/>
      <dgm:t>
        <a:bodyPr/>
        <a:lstStyle/>
        <a:p>
          <a:endParaRPr lang="en-US"/>
        </a:p>
      </dgm:t>
    </dgm:pt>
    <dgm:pt modelId="{9D74EC4F-6CDE-024B-837C-4B65C84BA1FC}" type="sibTrans" cxnId="{5F46CCEE-C607-EC4F-A431-8491C437DEBB}">
      <dgm:prSet/>
      <dgm:spPr/>
      <dgm:t>
        <a:bodyPr/>
        <a:lstStyle/>
        <a:p>
          <a:endParaRPr lang="en-US"/>
        </a:p>
      </dgm:t>
    </dgm:pt>
    <dgm:pt modelId="{A03DD7AB-E66A-0644-B479-72E12BD14FC6}">
      <dgm:prSet phldrT="[Text]"/>
      <dgm:spPr/>
      <dgm:t>
        <a:bodyPr/>
        <a:lstStyle/>
        <a:p>
          <a:r>
            <a:rPr lang="en-US" dirty="0" smtClean="0"/>
            <a:t>Operative Evaluations</a:t>
          </a:r>
          <a:endParaRPr lang="en-US" dirty="0"/>
        </a:p>
      </dgm:t>
    </dgm:pt>
    <dgm:pt modelId="{75D20B60-72C6-5945-B0D6-F0EFAAB56E71}" type="parTrans" cxnId="{228D5119-72E8-9B49-B307-EAEC45DB2367}">
      <dgm:prSet/>
      <dgm:spPr/>
      <dgm:t>
        <a:bodyPr/>
        <a:lstStyle/>
        <a:p>
          <a:endParaRPr lang="en-US"/>
        </a:p>
      </dgm:t>
    </dgm:pt>
    <dgm:pt modelId="{597A8F91-81E9-9348-A5B2-659693BBC765}" type="sibTrans" cxnId="{228D5119-72E8-9B49-B307-EAEC45DB2367}">
      <dgm:prSet/>
      <dgm:spPr/>
      <dgm:t>
        <a:bodyPr/>
        <a:lstStyle/>
        <a:p>
          <a:endParaRPr lang="en-US"/>
        </a:p>
      </dgm:t>
    </dgm:pt>
    <dgm:pt modelId="{B7E34B82-396A-B34F-B709-C04E3847261F}">
      <dgm:prSet phldrT="[Text]"/>
      <dgm:spPr/>
      <dgm:t>
        <a:bodyPr/>
        <a:lstStyle/>
        <a:p>
          <a:r>
            <a:rPr lang="en-US" dirty="0" smtClean="0"/>
            <a:t>Communication/Professionalism</a:t>
          </a:r>
          <a:endParaRPr lang="en-US" dirty="0"/>
        </a:p>
      </dgm:t>
    </dgm:pt>
    <dgm:pt modelId="{A3211019-0DEB-C04A-A8CF-26D09A164701}" type="parTrans" cxnId="{F199F0DE-298B-004A-8788-0CFF4E2129AD}">
      <dgm:prSet/>
      <dgm:spPr/>
      <dgm:t>
        <a:bodyPr/>
        <a:lstStyle/>
        <a:p>
          <a:endParaRPr lang="en-US"/>
        </a:p>
      </dgm:t>
    </dgm:pt>
    <dgm:pt modelId="{3250C781-18AC-5E4A-98BE-CAC576EB48C9}" type="sibTrans" cxnId="{F199F0DE-298B-004A-8788-0CFF4E2129AD}">
      <dgm:prSet/>
      <dgm:spPr/>
      <dgm:t>
        <a:bodyPr/>
        <a:lstStyle/>
        <a:p>
          <a:endParaRPr lang="en-US"/>
        </a:p>
      </dgm:t>
    </dgm:pt>
    <dgm:pt modelId="{860E5CB1-A15F-9F43-882B-3B11A38604D0}">
      <dgm:prSet phldrT="[Text]"/>
      <dgm:spPr/>
      <dgm:t>
        <a:bodyPr/>
        <a:lstStyle/>
        <a:p>
          <a:r>
            <a:rPr lang="en-US" dirty="0" smtClean="0"/>
            <a:t>SCOs</a:t>
          </a:r>
          <a:endParaRPr lang="en-US" dirty="0"/>
        </a:p>
      </dgm:t>
    </dgm:pt>
    <dgm:pt modelId="{1122F710-C42E-3641-B9D1-FC94541AF41C}" type="parTrans" cxnId="{5A679560-1EE9-3D46-B6B9-1C42AD77177C}">
      <dgm:prSet/>
      <dgm:spPr/>
      <dgm:t>
        <a:bodyPr/>
        <a:lstStyle/>
        <a:p>
          <a:endParaRPr lang="en-US"/>
        </a:p>
      </dgm:t>
    </dgm:pt>
    <dgm:pt modelId="{AF73F75F-A28F-7844-9C24-EFD5F51D360C}" type="sibTrans" cxnId="{5A679560-1EE9-3D46-B6B9-1C42AD77177C}">
      <dgm:prSet/>
      <dgm:spPr/>
      <dgm:t>
        <a:bodyPr/>
        <a:lstStyle/>
        <a:p>
          <a:endParaRPr lang="en-US"/>
        </a:p>
      </dgm:t>
    </dgm:pt>
    <dgm:pt modelId="{A9D16882-0EE6-1E43-B4E1-BD88F028F9F8}" type="pres">
      <dgm:prSet presAssocID="{2104B68F-6B82-264A-BDED-DDB314B847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AF8C1-BBB6-E442-B0D6-D0704A2A0779}" type="pres">
      <dgm:prSet presAssocID="{733FD95D-D2CB-4943-991D-95CEACB35A61}" presName="centerShape" presStyleLbl="node0" presStyleIdx="0" presStyleCnt="1" custScaleX="128395" custScaleY="128395"/>
      <dgm:spPr/>
      <dgm:t>
        <a:bodyPr/>
        <a:lstStyle/>
        <a:p>
          <a:endParaRPr lang="en-US"/>
        </a:p>
      </dgm:t>
    </dgm:pt>
    <dgm:pt modelId="{DB245780-2517-1F4D-B4DF-6471268DB615}" type="pres">
      <dgm:prSet presAssocID="{9BEE4249-7E02-1743-97CC-7524E8F677EA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44BCA4A4-0A83-DD45-BE7F-D50DB9A6E9B6}" type="pres">
      <dgm:prSet presAssocID="{906B2C32-D5AD-D246-9672-D4C0D372F47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D0C22-631F-8E43-82BE-6A197DEB92B2}" type="pres">
      <dgm:prSet presAssocID="{7FA149BC-3EF5-0040-B312-E18D2AE41648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3CDE559F-76BF-9D4D-95A1-E62213887F43}" type="pres">
      <dgm:prSet presAssocID="{13B06EDC-75AD-9C49-A773-BAB1630BD1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C8428-123E-4B43-B855-B9CD0364F7D8}" type="pres">
      <dgm:prSet presAssocID="{8EBC02B6-FC56-FE4D-91FB-8818622E6908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DAF0753A-1AEB-FE4D-8531-5DFDF0F98D58}" type="pres">
      <dgm:prSet presAssocID="{23F61C9E-61C7-1746-8C2D-3FD61E35940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AA989-412A-0846-88A8-6289179568DE}" type="pres">
      <dgm:prSet presAssocID="{B8397DAE-83BA-1640-80F8-EB16463CA655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FA05F955-33B9-5349-BBCA-BEF960690248}" type="pres">
      <dgm:prSet presAssocID="{BBD87916-9EA6-2E4E-A06C-A3FC6ABD4A7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9A866-A19B-404F-AD9B-9D6453D15D8E}" type="pres">
      <dgm:prSet presAssocID="{A2619E89-FC3A-E149-8F82-F26267931612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90E75DAE-0373-C04C-A30E-05619615EDA4}" type="pres">
      <dgm:prSet presAssocID="{CD7626AF-236A-3C4B-B76C-16C258A97EA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0C6DB-DB2B-0543-8E5B-460EDA6DC96D}" type="pres">
      <dgm:prSet presAssocID="{BDDF7383-2F9E-B149-A34A-F8D98AD04EBF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FB2DA97A-FE6B-F740-855B-B28DAFCAB0BE}" type="pres">
      <dgm:prSet presAssocID="{835CCEBB-2775-C44B-B727-5E0BFC3D24A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A85EA-C33F-8C4A-B72C-2DEA95352ED1}" type="pres">
      <dgm:prSet presAssocID="{52570854-AED6-8F43-ADA2-92CF2085A4D8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99A69DBB-20E3-0E49-B439-62C0F69D3F26}" type="pres">
      <dgm:prSet presAssocID="{48821B52-3DE2-6948-BCBA-28EEE657791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D2E63-2ACB-D345-8534-EC8CBFCA875E}" type="pres">
      <dgm:prSet presAssocID="{6B693425-B010-6F43-A387-EBB5C9F68ABA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47A70CB0-7410-1E4D-8576-0312235DC164}" type="pres">
      <dgm:prSet presAssocID="{81F6024D-291E-694C-BA31-E80974886805}" presName="node" presStyleLbl="node1" presStyleIdx="7" presStyleCnt="8" custScaleX="185089" custScaleY="162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D0F08-9A70-5743-BCF4-AADF2384E234}" type="presOf" srcId="{CD7626AF-236A-3C4B-B76C-16C258A97EA5}" destId="{90E75DAE-0373-C04C-A30E-05619615EDA4}" srcOrd="0" destOrd="0" presId="urn:microsoft.com/office/officeart/2005/8/layout/radial4"/>
    <dgm:cxn modelId="{228D5119-72E8-9B49-B307-EAEC45DB2367}" srcId="{81F6024D-291E-694C-BA31-E80974886805}" destId="{A03DD7AB-E66A-0644-B479-72E12BD14FC6}" srcOrd="0" destOrd="0" parTransId="{75D20B60-72C6-5945-B0D6-F0EFAAB56E71}" sibTransId="{597A8F91-81E9-9348-A5B2-659693BBC765}"/>
    <dgm:cxn modelId="{5F46CCEE-C607-EC4F-A431-8491C437DEBB}" srcId="{733FD95D-D2CB-4943-991D-95CEACB35A61}" destId="{835CCEBB-2775-C44B-B727-5E0BFC3D24A9}" srcOrd="5" destOrd="0" parTransId="{BDDF7383-2F9E-B149-A34A-F8D98AD04EBF}" sibTransId="{9D74EC4F-6CDE-024B-837C-4B65C84BA1FC}"/>
    <dgm:cxn modelId="{30F245AC-BE85-1F42-8503-F78B295D4ADA}" type="presOf" srcId="{B7E34B82-396A-B34F-B709-C04E3847261F}" destId="{47A70CB0-7410-1E4D-8576-0312235DC164}" srcOrd="0" destOrd="2" presId="urn:microsoft.com/office/officeart/2005/8/layout/radial4"/>
    <dgm:cxn modelId="{20A9803B-EFAF-CA4E-AFCF-DCF09EC4F868}" type="presOf" srcId="{906B2C32-D5AD-D246-9672-D4C0D372F474}" destId="{44BCA4A4-0A83-DD45-BE7F-D50DB9A6E9B6}" srcOrd="0" destOrd="0" presId="urn:microsoft.com/office/officeart/2005/8/layout/radial4"/>
    <dgm:cxn modelId="{A74BEAD8-A8AF-6548-9615-89F99862C5DB}" type="presOf" srcId="{733FD95D-D2CB-4943-991D-95CEACB35A61}" destId="{F2AAF8C1-BBB6-E442-B0D6-D0704A2A0779}" srcOrd="0" destOrd="0" presId="urn:microsoft.com/office/officeart/2005/8/layout/radial4"/>
    <dgm:cxn modelId="{CF7D0887-D98C-0E4B-87AE-E1B422463D58}" type="presOf" srcId="{48821B52-3DE2-6948-BCBA-28EEE657791E}" destId="{99A69DBB-20E3-0E49-B439-62C0F69D3F26}" srcOrd="0" destOrd="0" presId="urn:microsoft.com/office/officeart/2005/8/layout/radial4"/>
    <dgm:cxn modelId="{E0823B37-CEDC-A14D-ABB6-6A0A73BF3C79}" srcId="{733FD95D-D2CB-4943-991D-95CEACB35A61}" destId="{BBD87916-9EA6-2E4E-A06C-A3FC6ABD4A70}" srcOrd="3" destOrd="0" parTransId="{B8397DAE-83BA-1640-80F8-EB16463CA655}" sibTransId="{8FB5B3D3-3B87-AF4D-8E69-29208B68FA41}"/>
    <dgm:cxn modelId="{03531FA3-FE73-254B-92B0-3BDC272DD52E}" type="presOf" srcId="{8EBC02B6-FC56-FE4D-91FB-8818622E6908}" destId="{345C8428-123E-4B43-B855-B9CD0364F7D8}" srcOrd="0" destOrd="0" presId="urn:microsoft.com/office/officeart/2005/8/layout/radial4"/>
    <dgm:cxn modelId="{B1343E58-02B6-B143-BBB5-B3AD4760AA0A}" type="presOf" srcId="{BBD87916-9EA6-2E4E-A06C-A3FC6ABD4A70}" destId="{FA05F955-33B9-5349-BBCA-BEF960690248}" srcOrd="0" destOrd="0" presId="urn:microsoft.com/office/officeart/2005/8/layout/radial4"/>
    <dgm:cxn modelId="{6AD2FF5B-15E2-8A47-ADCD-1E6F2989C388}" type="presOf" srcId="{BDDF7383-2F9E-B149-A34A-F8D98AD04EBF}" destId="{C970C6DB-DB2B-0543-8E5B-460EDA6DC96D}" srcOrd="0" destOrd="0" presId="urn:microsoft.com/office/officeart/2005/8/layout/radial4"/>
    <dgm:cxn modelId="{6A9FDA57-9C5A-5449-B746-4193FF60903D}" type="presOf" srcId="{860E5CB1-A15F-9F43-882B-3B11A38604D0}" destId="{47A70CB0-7410-1E4D-8576-0312235DC164}" srcOrd="0" destOrd="3" presId="urn:microsoft.com/office/officeart/2005/8/layout/radial4"/>
    <dgm:cxn modelId="{BE0DDAFC-5107-CA41-A10F-5827DDFF7B7E}" type="presOf" srcId="{2104B68F-6B82-264A-BDED-DDB314B8471F}" destId="{A9D16882-0EE6-1E43-B4E1-BD88F028F9F8}" srcOrd="0" destOrd="0" presId="urn:microsoft.com/office/officeart/2005/8/layout/radial4"/>
    <dgm:cxn modelId="{1968C1FA-9551-6F4E-8156-6D8B17DA169E}" type="presOf" srcId="{6B693425-B010-6F43-A387-EBB5C9F68ABA}" destId="{9DAD2E63-2ACB-D345-8534-EC8CBFCA875E}" srcOrd="0" destOrd="0" presId="urn:microsoft.com/office/officeart/2005/8/layout/radial4"/>
    <dgm:cxn modelId="{D63D7B50-B405-EE4F-82A6-2211C91D27A4}" type="presOf" srcId="{A03DD7AB-E66A-0644-B479-72E12BD14FC6}" destId="{47A70CB0-7410-1E4D-8576-0312235DC164}" srcOrd="0" destOrd="1" presId="urn:microsoft.com/office/officeart/2005/8/layout/radial4"/>
    <dgm:cxn modelId="{E510534A-C354-6E48-9F6C-B1E9C68A3C1D}" type="presOf" srcId="{B8397DAE-83BA-1640-80F8-EB16463CA655}" destId="{D52AA989-412A-0846-88A8-6289179568DE}" srcOrd="0" destOrd="0" presId="urn:microsoft.com/office/officeart/2005/8/layout/radial4"/>
    <dgm:cxn modelId="{D7DE938C-7841-3D46-8E54-8EB88D0E6DBE}" type="presOf" srcId="{9BEE4249-7E02-1743-97CC-7524E8F677EA}" destId="{DB245780-2517-1F4D-B4DF-6471268DB615}" srcOrd="0" destOrd="0" presId="urn:microsoft.com/office/officeart/2005/8/layout/radial4"/>
    <dgm:cxn modelId="{262940C3-1B87-1240-A4BC-75ECC8DAEB24}" srcId="{733FD95D-D2CB-4943-991D-95CEACB35A61}" destId="{13B06EDC-75AD-9C49-A773-BAB1630BD12E}" srcOrd="1" destOrd="0" parTransId="{7FA149BC-3EF5-0040-B312-E18D2AE41648}" sibTransId="{DBDD45D7-BEA9-5046-998F-472201FEF17B}"/>
    <dgm:cxn modelId="{9013549D-5B32-ED4E-9193-414D244A7BB8}" srcId="{2104B68F-6B82-264A-BDED-DDB314B8471F}" destId="{733FD95D-D2CB-4943-991D-95CEACB35A61}" srcOrd="0" destOrd="0" parTransId="{E5FD6BFD-6981-484F-847E-2298250EC93A}" sibTransId="{0A403171-8781-D144-873D-B4FF1EA4D50F}"/>
    <dgm:cxn modelId="{2DABCCEF-F99F-FD4C-A112-7541B435D380}" srcId="{733FD95D-D2CB-4943-991D-95CEACB35A61}" destId="{81F6024D-291E-694C-BA31-E80974886805}" srcOrd="7" destOrd="0" parTransId="{6B693425-B010-6F43-A387-EBB5C9F68ABA}" sibTransId="{8816C9CE-39B7-2A4F-82A1-BCBFED1D8342}"/>
    <dgm:cxn modelId="{3F073952-72F9-5F40-91B5-DFE1C8174857}" srcId="{733FD95D-D2CB-4943-991D-95CEACB35A61}" destId="{23F61C9E-61C7-1746-8C2D-3FD61E35940C}" srcOrd="2" destOrd="0" parTransId="{8EBC02B6-FC56-FE4D-91FB-8818622E6908}" sibTransId="{26303000-7515-3B47-A028-EC644069D5B0}"/>
    <dgm:cxn modelId="{5DB52EEB-839E-E04A-9B1A-17179B47552B}" type="presOf" srcId="{23F61C9E-61C7-1746-8C2D-3FD61E35940C}" destId="{DAF0753A-1AEB-FE4D-8531-5DFDF0F98D58}" srcOrd="0" destOrd="0" presId="urn:microsoft.com/office/officeart/2005/8/layout/radial4"/>
    <dgm:cxn modelId="{FC860E81-8429-2E4B-9AC0-B27686F257CE}" type="presOf" srcId="{81F6024D-291E-694C-BA31-E80974886805}" destId="{47A70CB0-7410-1E4D-8576-0312235DC164}" srcOrd="0" destOrd="0" presId="urn:microsoft.com/office/officeart/2005/8/layout/radial4"/>
    <dgm:cxn modelId="{01BB540E-B5E2-4B4B-9894-20B4CDC0FB1B}" type="presOf" srcId="{835CCEBB-2775-C44B-B727-5E0BFC3D24A9}" destId="{FB2DA97A-FE6B-F740-855B-B28DAFCAB0BE}" srcOrd="0" destOrd="0" presId="urn:microsoft.com/office/officeart/2005/8/layout/radial4"/>
    <dgm:cxn modelId="{C99F0A20-5F65-7749-8359-44DEC810D78B}" srcId="{733FD95D-D2CB-4943-991D-95CEACB35A61}" destId="{48821B52-3DE2-6948-BCBA-28EEE657791E}" srcOrd="6" destOrd="0" parTransId="{52570854-AED6-8F43-ADA2-92CF2085A4D8}" sibTransId="{96D14C15-ADED-D944-BBA9-5829E52F975D}"/>
    <dgm:cxn modelId="{5A679560-1EE9-3D46-B6B9-1C42AD77177C}" srcId="{81F6024D-291E-694C-BA31-E80974886805}" destId="{860E5CB1-A15F-9F43-882B-3B11A38604D0}" srcOrd="2" destOrd="0" parTransId="{1122F710-C42E-3641-B9D1-FC94541AF41C}" sibTransId="{AF73F75F-A28F-7844-9C24-EFD5F51D360C}"/>
    <dgm:cxn modelId="{6B8E0D8E-F361-D046-99F0-B63B0FBC5942}" type="presOf" srcId="{13B06EDC-75AD-9C49-A773-BAB1630BD12E}" destId="{3CDE559F-76BF-9D4D-95A1-E62213887F43}" srcOrd="0" destOrd="0" presId="urn:microsoft.com/office/officeart/2005/8/layout/radial4"/>
    <dgm:cxn modelId="{288B1714-4AC6-5C4D-817E-75C7C8E37D5E}" srcId="{733FD95D-D2CB-4943-991D-95CEACB35A61}" destId="{CD7626AF-236A-3C4B-B76C-16C258A97EA5}" srcOrd="4" destOrd="0" parTransId="{A2619E89-FC3A-E149-8F82-F26267931612}" sibTransId="{D0D7F850-D8CA-3248-BAE6-808D626F11E6}"/>
    <dgm:cxn modelId="{C2BE92EA-A0AE-FE47-A814-1E8870818421}" type="presOf" srcId="{7FA149BC-3EF5-0040-B312-E18D2AE41648}" destId="{641D0C22-631F-8E43-82BE-6A197DEB92B2}" srcOrd="0" destOrd="0" presId="urn:microsoft.com/office/officeart/2005/8/layout/radial4"/>
    <dgm:cxn modelId="{B64D4BB4-D705-5547-B3B2-BF7E058A83E4}" srcId="{733FD95D-D2CB-4943-991D-95CEACB35A61}" destId="{906B2C32-D5AD-D246-9672-D4C0D372F474}" srcOrd="0" destOrd="0" parTransId="{9BEE4249-7E02-1743-97CC-7524E8F677EA}" sibTransId="{E31C7031-28D2-C441-96B9-680A2D825112}"/>
    <dgm:cxn modelId="{9DEA27F5-9429-B348-97F4-0D3294BD2C66}" type="presOf" srcId="{52570854-AED6-8F43-ADA2-92CF2085A4D8}" destId="{581A85EA-C33F-8C4A-B72C-2DEA95352ED1}" srcOrd="0" destOrd="0" presId="urn:microsoft.com/office/officeart/2005/8/layout/radial4"/>
    <dgm:cxn modelId="{525DB7C6-8BE0-8445-BC8D-6F7876ADC104}" type="presOf" srcId="{A2619E89-FC3A-E149-8F82-F26267931612}" destId="{E649A866-A19B-404F-AD9B-9D6453D15D8E}" srcOrd="0" destOrd="0" presId="urn:microsoft.com/office/officeart/2005/8/layout/radial4"/>
    <dgm:cxn modelId="{F199F0DE-298B-004A-8788-0CFF4E2129AD}" srcId="{81F6024D-291E-694C-BA31-E80974886805}" destId="{B7E34B82-396A-B34F-B709-C04E3847261F}" srcOrd="1" destOrd="0" parTransId="{A3211019-0DEB-C04A-A8CF-26D09A164701}" sibTransId="{3250C781-18AC-5E4A-98BE-CAC576EB48C9}"/>
    <dgm:cxn modelId="{10DA7CDF-BC29-F948-8C5F-63488F81F751}" type="presParOf" srcId="{A9D16882-0EE6-1E43-B4E1-BD88F028F9F8}" destId="{F2AAF8C1-BBB6-E442-B0D6-D0704A2A0779}" srcOrd="0" destOrd="0" presId="urn:microsoft.com/office/officeart/2005/8/layout/radial4"/>
    <dgm:cxn modelId="{BBB1EF93-21F6-AD4C-BD04-7B784B701621}" type="presParOf" srcId="{A9D16882-0EE6-1E43-B4E1-BD88F028F9F8}" destId="{DB245780-2517-1F4D-B4DF-6471268DB615}" srcOrd="1" destOrd="0" presId="urn:microsoft.com/office/officeart/2005/8/layout/radial4"/>
    <dgm:cxn modelId="{9A2F33A2-2E4C-7B4E-93EF-70EE85A37576}" type="presParOf" srcId="{A9D16882-0EE6-1E43-B4E1-BD88F028F9F8}" destId="{44BCA4A4-0A83-DD45-BE7F-D50DB9A6E9B6}" srcOrd="2" destOrd="0" presId="urn:microsoft.com/office/officeart/2005/8/layout/radial4"/>
    <dgm:cxn modelId="{D2ECBFA6-B0AE-E74A-8FB9-82F1CF9C9F2D}" type="presParOf" srcId="{A9D16882-0EE6-1E43-B4E1-BD88F028F9F8}" destId="{641D0C22-631F-8E43-82BE-6A197DEB92B2}" srcOrd="3" destOrd="0" presId="urn:microsoft.com/office/officeart/2005/8/layout/radial4"/>
    <dgm:cxn modelId="{2FF12C04-7C4E-F34B-B3AE-E0F9D6891C94}" type="presParOf" srcId="{A9D16882-0EE6-1E43-B4E1-BD88F028F9F8}" destId="{3CDE559F-76BF-9D4D-95A1-E62213887F43}" srcOrd="4" destOrd="0" presId="urn:microsoft.com/office/officeart/2005/8/layout/radial4"/>
    <dgm:cxn modelId="{A39A475D-EC98-9A46-9E01-D553D9687691}" type="presParOf" srcId="{A9D16882-0EE6-1E43-B4E1-BD88F028F9F8}" destId="{345C8428-123E-4B43-B855-B9CD0364F7D8}" srcOrd="5" destOrd="0" presId="urn:microsoft.com/office/officeart/2005/8/layout/radial4"/>
    <dgm:cxn modelId="{018266FF-C1ED-4641-B928-74B0832B5C9E}" type="presParOf" srcId="{A9D16882-0EE6-1E43-B4E1-BD88F028F9F8}" destId="{DAF0753A-1AEB-FE4D-8531-5DFDF0F98D58}" srcOrd="6" destOrd="0" presId="urn:microsoft.com/office/officeart/2005/8/layout/radial4"/>
    <dgm:cxn modelId="{E84E7155-FA41-2645-9667-6E6193991B0E}" type="presParOf" srcId="{A9D16882-0EE6-1E43-B4E1-BD88F028F9F8}" destId="{D52AA989-412A-0846-88A8-6289179568DE}" srcOrd="7" destOrd="0" presId="urn:microsoft.com/office/officeart/2005/8/layout/radial4"/>
    <dgm:cxn modelId="{11CB2580-BD18-A041-A8C1-0A6FA466C5C9}" type="presParOf" srcId="{A9D16882-0EE6-1E43-B4E1-BD88F028F9F8}" destId="{FA05F955-33B9-5349-BBCA-BEF960690248}" srcOrd="8" destOrd="0" presId="urn:microsoft.com/office/officeart/2005/8/layout/radial4"/>
    <dgm:cxn modelId="{DDCD4C9D-8024-9549-A6AC-08B807FAB53E}" type="presParOf" srcId="{A9D16882-0EE6-1E43-B4E1-BD88F028F9F8}" destId="{E649A866-A19B-404F-AD9B-9D6453D15D8E}" srcOrd="9" destOrd="0" presId="urn:microsoft.com/office/officeart/2005/8/layout/radial4"/>
    <dgm:cxn modelId="{DADB1044-ABE2-6C43-AAFC-9CAB8EB25C5C}" type="presParOf" srcId="{A9D16882-0EE6-1E43-B4E1-BD88F028F9F8}" destId="{90E75DAE-0373-C04C-A30E-05619615EDA4}" srcOrd="10" destOrd="0" presId="urn:microsoft.com/office/officeart/2005/8/layout/radial4"/>
    <dgm:cxn modelId="{4CD01C3A-FF8F-6A43-B902-F5F501C3FEF4}" type="presParOf" srcId="{A9D16882-0EE6-1E43-B4E1-BD88F028F9F8}" destId="{C970C6DB-DB2B-0543-8E5B-460EDA6DC96D}" srcOrd="11" destOrd="0" presId="urn:microsoft.com/office/officeart/2005/8/layout/radial4"/>
    <dgm:cxn modelId="{95644639-B604-DD46-84CB-85B0A006B0EC}" type="presParOf" srcId="{A9D16882-0EE6-1E43-B4E1-BD88F028F9F8}" destId="{FB2DA97A-FE6B-F740-855B-B28DAFCAB0BE}" srcOrd="12" destOrd="0" presId="urn:microsoft.com/office/officeart/2005/8/layout/radial4"/>
    <dgm:cxn modelId="{A823D4CD-3D35-AB43-A3B4-4A7611F8F9F3}" type="presParOf" srcId="{A9D16882-0EE6-1E43-B4E1-BD88F028F9F8}" destId="{581A85EA-C33F-8C4A-B72C-2DEA95352ED1}" srcOrd="13" destOrd="0" presId="urn:microsoft.com/office/officeart/2005/8/layout/radial4"/>
    <dgm:cxn modelId="{FDA6B2E0-566C-2747-B283-77957C64C214}" type="presParOf" srcId="{A9D16882-0EE6-1E43-B4E1-BD88F028F9F8}" destId="{99A69DBB-20E3-0E49-B439-62C0F69D3F26}" srcOrd="14" destOrd="0" presId="urn:microsoft.com/office/officeart/2005/8/layout/radial4"/>
    <dgm:cxn modelId="{ACE47C91-0EA2-4746-8E6B-EAD86D4B476B}" type="presParOf" srcId="{A9D16882-0EE6-1E43-B4E1-BD88F028F9F8}" destId="{9DAD2E63-2ACB-D345-8534-EC8CBFCA875E}" srcOrd="15" destOrd="0" presId="urn:microsoft.com/office/officeart/2005/8/layout/radial4"/>
    <dgm:cxn modelId="{8E310612-D1E8-5740-99D4-A840DEC38959}" type="presParOf" srcId="{A9D16882-0EE6-1E43-B4E1-BD88F028F9F8}" destId="{47A70CB0-7410-1E4D-8576-0312235DC16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D700F8-658B-F541-8A55-B2F893847CD2}" type="doc">
      <dgm:prSet loTypeId="urn:microsoft.com/office/officeart/2005/8/layout/list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3EA0CBB-73C3-154C-8A64-73F9EDBCA2A8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67630FA6-4E73-5846-9133-1AED4CBE2817}" type="parTrans" cxnId="{7B30EEE5-3EE7-DA45-8713-48B2680E003A}">
      <dgm:prSet/>
      <dgm:spPr/>
      <dgm:t>
        <a:bodyPr/>
        <a:lstStyle/>
        <a:p>
          <a:endParaRPr lang="en-US"/>
        </a:p>
      </dgm:t>
    </dgm:pt>
    <dgm:pt modelId="{B8918F9D-4DE8-174B-B437-6DAEFD7E9EDB}" type="sibTrans" cxnId="{7B30EEE5-3EE7-DA45-8713-48B2680E003A}">
      <dgm:prSet/>
      <dgm:spPr/>
      <dgm:t>
        <a:bodyPr/>
        <a:lstStyle/>
        <a:p>
          <a:endParaRPr lang="en-US"/>
        </a:p>
      </dgm:t>
    </dgm:pt>
    <dgm:pt modelId="{4F3EAA79-D72A-C443-80D7-BCC7467AC2BC}">
      <dgm:prSet phldrT="[Text]"/>
      <dgm:spPr/>
      <dgm:t>
        <a:bodyPr/>
        <a:lstStyle/>
        <a:p>
          <a:r>
            <a:rPr lang="en-US" dirty="0" smtClean="0"/>
            <a:t>Who</a:t>
          </a:r>
        </a:p>
      </dgm:t>
    </dgm:pt>
    <dgm:pt modelId="{C12A9AEB-0F43-4643-9646-8866B38B5AA3}" type="parTrans" cxnId="{355A49EC-7A4F-F944-8B8C-A748E523D4F7}">
      <dgm:prSet/>
      <dgm:spPr/>
      <dgm:t>
        <a:bodyPr/>
        <a:lstStyle/>
        <a:p>
          <a:endParaRPr lang="en-US"/>
        </a:p>
      </dgm:t>
    </dgm:pt>
    <dgm:pt modelId="{0F229B42-8963-194F-8CCF-9CC910EA0598}" type="sibTrans" cxnId="{355A49EC-7A4F-F944-8B8C-A748E523D4F7}">
      <dgm:prSet/>
      <dgm:spPr/>
      <dgm:t>
        <a:bodyPr/>
        <a:lstStyle/>
        <a:p>
          <a:endParaRPr lang="en-US"/>
        </a:p>
      </dgm:t>
    </dgm:pt>
    <dgm:pt modelId="{4BCCD067-6630-1E4D-B7BA-DA46FA1A52BF}">
      <dgm:prSet phldrT="[Text]"/>
      <dgm:spPr/>
      <dgm:t>
        <a:bodyPr/>
        <a:lstStyle/>
        <a:p>
          <a:r>
            <a:rPr lang="en-US" b="0" i="0" u="none" strike="noStrike" cap="none" baseline="0" smtClean="0">
              <a:latin typeface="Arial"/>
              <a:ea typeface="Arial"/>
              <a:cs typeface="Arial"/>
              <a:sym typeface="Arial"/>
              <a:rtl val="0"/>
            </a:rPr>
            <a:t>will we incorporate this data into our milestone assessment process?</a:t>
          </a:r>
          <a:endParaRPr lang="en-US" dirty="0"/>
        </a:p>
      </dgm:t>
    </dgm:pt>
    <dgm:pt modelId="{3D95EEAD-4606-A34A-BFDF-6076E0854D5D}" type="parTrans" cxnId="{A45E3F99-CB78-4D45-8AA0-D4AE8065E546}">
      <dgm:prSet/>
      <dgm:spPr/>
      <dgm:t>
        <a:bodyPr/>
        <a:lstStyle/>
        <a:p>
          <a:endParaRPr lang="en-US"/>
        </a:p>
      </dgm:t>
    </dgm:pt>
    <dgm:pt modelId="{882487EC-E9EA-2F48-AF50-F2392BD87FCA}" type="sibTrans" cxnId="{A45E3F99-CB78-4D45-8AA0-D4AE8065E546}">
      <dgm:prSet/>
      <dgm:spPr/>
      <dgm:t>
        <a:bodyPr/>
        <a:lstStyle/>
        <a:p>
          <a:endParaRPr lang="en-US"/>
        </a:p>
      </dgm:t>
    </dgm:pt>
    <dgm:pt modelId="{1E874468-B523-3740-8F8B-15EC8438E9CA}">
      <dgm:prSet phldrT="[Text]"/>
      <dgm:spPr/>
      <dgm:t>
        <a:bodyPr/>
        <a:lstStyle/>
        <a:p>
          <a:r>
            <a:rPr lang="en-US" b="0" i="0" u="none" strike="noStrike" cap="none" baseline="0" smtClean="0">
              <a:latin typeface="Arial"/>
              <a:ea typeface="Arial"/>
              <a:cs typeface="Arial"/>
              <a:sym typeface="Arial"/>
              <a:rtl val="0"/>
            </a:rPr>
            <a:t>will we get buy-in from the faculty?</a:t>
          </a:r>
          <a:endParaRPr lang="en-US" dirty="0"/>
        </a:p>
      </dgm:t>
    </dgm:pt>
    <dgm:pt modelId="{41255A8C-B316-1E4C-92DD-D08EF5E35151}" type="parTrans" cxnId="{0F2631CD-E0E6-6646-9BE5-C2999B3A186F}">
      <dgm:prSet/>
      <dgm:spPr/>
      <dgm:t>
        <a:bodyPr/>
        <a:lstStyle/>
        <a:p>
          <a:endParaRPr lang="en-US"/>
        </a:p>
      </dgm:t>
    </dgm:pt>
    <dgm:pt modelId="{E7F3107E-B23F-AF4D-B103-45554D85FF28}" type="sibTrans" cxnId="{0F2631CD-E0E6-6646-9BE5-C2999B3A186F}">
      <dgm:prSet/>
      <dgm:spPr/>
      <dgm:t>
        <a:bodyPr/>
        <a:lstStyle/>
        <a:p>
          <a:endParaRPr lang="en-US"/>
        </a:p>
      </dgm:t>
    </dgm:pt>
    <dgm:pt modelId="{F68799E7-9E32-3540-ACC8-8BB5A7A176DC}">
      <dgm:prSet phldrT="[Text]"/>
      <dgm:spPr/>
      <dgm:t>
        <a:bodyPr/>
        <a:lstStyle/>
        <a:p>
          <a:r>
            <a:rPr lang="en-US" b="0" i="0" u="none" strike="noStrike" cap="none" baseline="0" smtClean="0">
              <a:latin typeface="Arial"/>
              <a:ea typeface="Arial"/>
              <a:cs typeface="Arial"/>
              <a:sym typeface="Arial"/>
              <a:rtl val="0"/>
            </a:rPr>
            <a:t>will we find the time?</a:t>
          </a:r>
          <a:endParaRPr lang="en-US" dirty="0"/>
        </a:p>
      </dgm:t>
    </dgm:pt>
    <dgm:pt modelId="{A90FF563-1349-7F4D-9639-4AE1B3503950}" type="parTrans" cxnId="{8EB5AF53-F11A-4B48-8EB3-91F207CE3CAB}">
      <dgm:prSet/>
      <dgm:spPr/>
      <dgm:t>
        <a:bodyPr/>
        <a:lstStyle/>
        <a:p>
          <a:endParaRPr lang="en-US"/>
        </a:p>
      </dgm:t>
    </dgm:pt>
    <dgm:pt modelId="{2B281839-DBF6-2948-BDFE-0734D5E95712}" type="sibTrans" cxnId="{8EB5AF53-F11A-4B48-8EB3-91F207CE3CAB}">
      <dgm:prSet/>
      <dgm:spPr/>
      <dgm:t>
        <a:bodyPr/>
        <a:lstStyle/>
        <a:p>
          <a:endParaRPr lang="en-US"/>
        </a:p>
      </dgm:t>
    </dgm:pt>
    <dgm:pt modelId="{D76DC6F2-72A3-104B-9F29-7E7A7A208855}">
      <dgm:prSet phldrT="[Text]"/>
      <dgm:spPr/>
      <dgm:t>
        <a:bodyPr/>
        <a:lstStyle/>
        <a:p>
          <a:pPr rtl="0"/>
          <a:r>
            <a:rPr lang="en-US" b="0" i="0" u="none" strike="noStrike" cap="none" baseline="0" smtClean="0">
              <a:latin typeface="Arial"/>
              <a:ea typeface="Arial"/>
              <a:cs typeface="Arial"/>
              <a:sym typeface="Arial"/>
              <a:rtl val="0"/>
            </a:rPr>
            <a:t>will we track compliance?</a:t>
          </a:r>
          <a:endParaRPr lang="en-US" dirty="0"/>
        </a:p>
      </dgm:t>
    </dgm:pt>
    <dgm:pt modelId="{DBD53AE1-5C55-6C41-8014-9B9440E55D83}" type="parTrans" cxnId="{137CADCF-8C0D-B44C-BAAA-D1D5273F9C37}">
      <dgm:prSet/>
      <dgm:spPr/>
      <dgm:t>
        <a:bodyPr/>
        <a:lstStyle/>
        <a:p>
          <a:endParaRPr lang="en-US"/>
        </a:p>
      </dgm:t>
    </dgm:pt>
    <dgm:pt modelId="{7A6466B5-FFFF-4645-B098-C07B128E71C7}" type="sibTrans" cxnId="{137CADCF-8C0D-B44C-BAAA-D1D5273F9C37}">
      <dgm:prSet/>
      <dgm:spPr/>
      <dgm:t>
        <a:bodyPr/>
        <a:lstStyle/>
        <a:p>
          <a:endParaRPr lang="en-US"/>
        </a:p>
      </dgm:t>
    </dgm:pt>
    <dgm:pt modelId="{C9C636EC-E064-AE42-A01C-FD7F08B746B0}">
      <dgm:prSet phldrT="[Text]"/>
      <dgm:spPr/>
      <dgm:t>
        <a:bodyPr/>
        <a:lstStyle/>
        <a:p>
          <a:pPr rtl="0"/>
          <a:r>
            <a:rPr lang="en-US" b="0" i="0" u="none" strike="noStrike" cap="none" baseline="0" smtClean="0">
              <a:latin typeface="Arial"/>
              <a:ea typeface="Arial"/>
              <a:cs typeface="Arial"/>
              <a:sym typeface="Arial"/>
              <a:rtl val="0"/>
            </a:rPr>
            <a:t>will we use the data?</a:t>
          </a:r>
          <a:endParaRPr lang="en-US" dirty="0"/>
        </a:p>
      </dgm:t>
    </dgm:pt>
    <dgm:pt modelId="{764B4606-4F1F-B144-9FF5-2B65191A8C96}" type="parTrans" cxnId="{C7B870F9-D624-F143-942F-28F1706C4E4A}">
      <dgm:prSet/>
      <dgm:spPr/>
      <dgm:t>
        <a:bodyPr/>
        <a:lstStyle/>
        <a:p>
          <a:endParaRPr lang="en-US"/>
        </a:p>
      </dgm:t>
    </dgm:pt>
    <dgm:pt modelId="{85FDA614-992E-E14A-A1D2-44BE979C07BB}" type="sibTrans" cxnId="{C7B870F9-D624-F143-942F-28F1706C4E4A}">
      <dgm:prSet/>
      <dgm:spPr/>
      <dgm:t>
        <a:bodyPr/>
        <a:lstStyle/>
        <a:p>
          <a:endParaRPr lang="en-US"/>
        </a:p>
      </dgm:t>
    </dgm:pt>
    <dgm:pt modelId="{17130C80-52D2-5442-9777-F62479AE8DAB}">
      <dgm:prSet phldrT="[Text]"/>
      <dgm:spPr/>
      <dgm:t>
        <a:bodyPr/>
        <a:lstStyle/>
        <a:p>
          <a:pPr rtl="0"/>
          <a:r>
            <a:rPr lang="en-US" b="0" i="0" u="none" strike="noStrike" cap="none" baseline="0" dirty="0" smtClean="0">
              <a:latin typeface="Arial"/>
              <a:ea typeface="Arial"/>
              <a:cs typeface="Arial"/>
              <a:sym typeface="Arial"/>
              <a:rtl val="0"/>
            </a:rPr>
            <a:t>will track compliance?</a:t>
          </a:r>
          <a:endParaRPr lang="en-US" dirty="0" smtClean="0"/>
        </a:p>
      </dgm:t>
    </dgm:pt>
    <dgm:pt modelId="{CDACF154-0ACE-A941-8552-F8375A9D7FBD}" type="parTrans" cxnId="{09617D84-0F39-824D-8D88-A5D3EA15E4A5}">
      <dgm:prSet/>
      <dgm:spPr/>
      <dgm:t>
        <a:bodyPr/>
        <a:lstStyle/>
        <a:p>
          <a:endParaRPr lang="en-US"/>
        </a:p>
      </dgm:t>
    </dgm:pt>
    <dgm:pt modelId="{9BAE5C81-1F1F-A048-B00D-EEB498D5F258}" type="sibTrans" cxnId="{09617D84-0F39-824D-8D88-A5D3EA15E4A5}">
      <dgm:prSet/>
      <dgm:spPr/>
      <dgm:t>
        <a:bodyPr/>
        <a:lstStyle/>
        <a:p>
          <a:endParaRPr lang="en-US"/>
        </a:p>
      </dgm:t>
    </dgm:pt>
    <dgm:pt modelId="{DE78565A-2325-ED4B-A0F6-68F03E780F1A}" type="pres">
      <dgm:prSet presAssocID="{85D700F8-658B-F541-8A55-B2F893847C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24990-F989-D946-A822-2D2298F0F938}" type="pres">
      <dgm:prSet presAssocID="{03EA0CBB-73C3-154C-8A64-73F9EDBCA2A8}" presName="parentLin" presStyleCnt="0"/>
      <dgm:spPr/>
    </dgm:pt>
    <dgm:pt modelId="{982BF901-68C3-CD48-A249-94BBABC759AF}" type="pres">
      <dgm:prSet presAssocID="{03EA0CBB-73C3-154C-8A64-73F9EDBCA2A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6DF6E82-F5BA-6A4F-9CDA-F3BCB74FA2CC}" type="pres">
      <dgm:prSet presAssocID="{03EA0CBB-73C3-154C-8A64-73F9EDBCA2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4D3D3-81CD-364A-9BF4-E4011C5CE2DB}" type="pres">
      <dgm:prSet presAssocID="{03EA0CBB-73C3-154C-8A64-73F9EDBCA2A8}" presName="negativeSpace" presStyleCnt="0"/>
      <dgm:spPr/>
    </dgm:pt>
    <dgm:pt modelId="{1C60EB5F-6800-8F42-BF27-11FDC3F984B6}" type="pres">
      <dgm:prSet presAssocID="{03EA0CBB-73C3-154C-8A64-73F9EDBCA2A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9EF50-5BD6-A540-A476-BAC594C86195}" type="pres">
      <dgm:prSet presAssocID="{B8918F9D-4DE8-174B-B437-6DAEFD7E9EDB}" presName="spaceBetweenRectangles" presStyleCnt="0"/>
      <dgm:spPr/>
    </dgm:pt>
    <dgm:pt modelId="{B8CC60F5-E3EA-324A-8A6D-C819BD203D4B}" type="pres">
      <dgm:prSet presAssocID="{4F3EAA79-D72A-C443-80D7-BCC7467AC2BC}" presName="parentLin" presStyleCnt="0"/>
      <dgm:spPr/>
    </dgm:pt>
    <dgm:pt modelId="{0CDB33FA-9057-B748-82A8-E75750406A08}" type="pres">
      <dgm:prSet presAssocID="{4F3EAA79-D72A-C443-80D7-BCC7467AC2B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0A517E9-2DD0-C944-B1DC-AFCA74579707}" type="pres">
      <dgm:prSet presAssocID="{4F3EAA79-D72A-C443-80D7-BCC7467AC2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9CB4F-08E3-CE4A-95DB-B2B722090882}" type="pres">
      <dgm:prSet presAssocID="{4F3EAA79-D72A-C443-80D7-BCC7467AC2BC}" presName="negativeSpace" presStyleCnt="0"/>
      <dgm:spPr/>
    </dgm:pt>
    <dgm:pt modelId="{3423E9AA-B17E-E94C-8D43-1BE2D203B742}" type="pres">
      <dgm:prSet presAssocID="{4F3EAA79-D72A-C443-80D7-BCC7467AC2B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FA962-923E-474E-A60F-2FD1487C2F6B}" type="presOf" srcId="{D76DC6F2-72A3-104B-9F29-7E7A7A208855}" destId="{1C60EB5F-6800-8F42-BF27-11FDC3F984B6}" srcOrd="0" destOrd="3" presId="urn:microsoft.com/office/officeart/2005/8/layout/list1"/>
    <dgm:cxn modelId="{8EB5AF53-F11A-4B48-8EB3-91F207CE3CAB}" srcId="{03EA0CBB-73C3-154C-8A64-73F9EDBCA2A8}" destId="{F68799E7-9E32-3540-ACC8-8BB5A7A176DC}" srcOrd="2" destOrd="0" parTransId="{A90FF563-1349-7F4D-9639-4AE1B3503950}" sibTransId="{2B281839-DBF6-2948-BDFE-0734D5E95712}"/>
    <dgm:cxn modelId="{0F2631CD-E0E6-6646-9BE5-C2999B3A186F}" srcId="{03EA0CBB-73C3-154C-8A64-73F9EDBCA2A8}" destId="{1E874468-B523-3740-8F8B-15EC8438E9CA}" srcOrd="1" destOrd="0" parTransId="{41255A8C-B316-1E4C-92DD-D08EF5E35151}" sibTransId="{E7F3107E-B23F-AF4D-B103-45554D85FF28}"/>
    <dgm:cxn modelId="{8575B166-B476-EE4B-A12D-6221D85D0475}" type="presOf" srcId="{03EA0CBB-73C3-154C-8A64-73F9EDBCA2A8}" destId="{E6DF6E82-F5BA-6A4F-9CDA-F3BCB74FA2CC}" srcOrd="1" destOrd="0" presId="urn:microsoft.com/office/officeart/2005/8/layout/list1"/>
    <dgm:cxn modelId="{C0752EE3-E63E-FF44-A42C-8019A853D2C7}" type="presOf" srcId="{F68799E7-9E32-3540-ACC8-8BB5A7A176DC}" destId="{1C60EB5F-6800-8F42-BF27-11FDC3F984B6}" srcOrd="0" destOrd="2" presId="urn:microsoft.com/office/officeart/2005/8/layout/list1"/>
    <dgm:cxn modelId="{6AEAE47D-65F2-6245-96FF-641C10663E21}" type="presOf" srcId="{1E874468-B523-3740-8F8B-15EC8438E9CA}" destId="{1C60EB5F-6800-8F42-BF27-11FDC3F984B6}" srcOrd="0" destOrd="1" presId="urn:microsoft.com/office/officeart/2005/8/layout/list1"/>
    <dgm:cxn modelId="{C3FE6653-A349-BA44-BE94-613EEFB1A75A}" type="presOf" srcId="{4F3EAA79-D72A-C443-80D7-BCC7467AC2BC}" destId="{90A517E9-2DD0-C944-B1DC-AFCA74579707}" srcOrd="1" destOrd="0" presId="urn:microsoft.com/office/officeart/2005/8/layout/list1"/>
    <dgm:cxn modelId="{20CE95E3-AD3C-F544-BE2B-502A02338710}" type="presOf" srcId="{17130C80-52D2-5442-9777-F62479AE8DAB}" destId="{3423E9AA-B17E-E94C-8D43-1BE2D203B742}" srcOrd="0" destOrd="0" presId="urn:microsoft.com/office/officeart/2005/8/layout/list1"/>
    <dgm:cxn modelId="{179A7428-60AA-464D-9C2C-82B5CED2DAEB}" type="presOf" srcId="{03EA0CBB-73C3-154C-8A64-73F9EDBCA2A8}" destId="{982BF901-68C3-CD48-A249-94BBABC759AF}" srcOrd="0" destOrd="0" presId="urn:microsoft.com/office/officeart/2005/8/layout/list1"/>
    <dgm:cxn modelId="{C2660CA2-6463-BE44-8D33-CBB8C20A1B38}" type="presOf" srcId="{4F3EAA79-D72A-C443-80D7-BCC7467AC2BC}" destId="{0CDB33FA-9057-B748-82A8-E75750406A08}" srcOrd="0" destOrd="0" presId="urn:microsoft.com/office/officeart/2005/8/layout/list1"/>
    <dgm:cxn modelId="{09617D84-0F39-824D-8D88-A5D3EA15E4A5}" srcId="{4F3EAA79-D72A-C443-80D7-BCC7467AC2BC}" destId="{17130C80-52D2-5442-9777-F62479AE8DAB}" srcOrd="0" destOrd="0" parTransId="{CDACF154-0ACE-A941-8552-F8375A9D7FBD}" sibTransId="{9BAE5C81-1F1F-A048-B00D-EEB498D5F258}"/>
    <dgm:cxn modelId="{355A49EC-7A4F-F944-8B8C-A748E523D4F7}" srcId="{85D700F8-658B-F541-8A55-B2F893847CD2}" destId="{4F3EAA79-D72A-C443-80D7-BCC7467AC2BC}" srcOrd="1" destOrd="0" parTransId="{C12A9AEB-0F43-4643-9646-8866B38B5AA3}" sibTransId="{0F229B42-8963-194F-8CCF-9CC910EA0598}"/>
    <dgm:cxn modelId="{C7B870F9-D624-F143-942F-28F1706C4E4A}" srcId="{03EA0CBB-73C3-154C-8A64-73F9EDBCA2A8}" destId="{C9C636EC-E064-AE42-A01C-FD7F08B746B0}" srcOrd="4" destOrd="0" parTransId="{764B4606-4F1F-B144-9FF5-2B65191A8C96}" sibTransId="{85FDA614-992E-E14A-A1D2-44BE979C07BB}"/>
    <dgm:cxn modelId="{137CADCF-8C0D-B44C-BAAA-D1D5273F9C37}" srcId="{03EA0CBB-73C3-154C-8A64-73F9EDBCA2A8}" destId="{D76DC6F2-72A3-104B-9F29-7E7A7A208855}" srcOrd="3" destOrd="0" parTransId="{DBD53AE1-5C55-6C41-8014-9B9440E55D83}" sibTransId="{7A6466B5-FFFF-4645-B098-C07B128E71C7}"/>
    <dgm:cxn modelId="{EE25C97F-BDC7-6744-92DD-D2CDEE2F2BFC}" type="presOf" srcId="{C9C636EC-E064-AE42-A01C-FD7F08B746B0}" destId="{1C60EB5F-6800-8F42-BF27-11FDC3F984B6}" srcOrd="0" destOrd="4" presId="urn:microsoft.com/office/officeart/2005/8/layout/list1"/>
    <dgm:cxn modelId="{924CA3C0-0090-3C45-BE1A-D6859E75C9BD}" type="presOf" srcId="{85D700F8-658B-F541-8A55-B2F893847CD2}" destId="{DE78565A-2325-ED4B-A0F6-68F03E780F1A}" srcOrd="0" destOrd="0" presId="urn:microsoft.com/office/officeart/2005/8/layout/list1"/>
    <dgm:cxn modelId="{7B30EEE5-3EE7-DA45-8713-48B2680E003A}" srcId="{85D700F8-658B-F541-8A55-B2F893847CD2}" destId="{03EA0CBB-73C3-154C-8A64-73F9EDBCA2A8}" srcOrd="0" destOrd="0" parTransId="{67630FA6-4E73-5846-9133-1AED4CBE2817}" sibTransId="{B8918F9D-4DE8-174B-B437-6DAEFD7E9EDB}"/>
    <dgm:cxn modelId="{A45E3F99-CB78-4D45-8AA0-D4AE8065E546}" srcId="{03EA0CBB-73C3-154C-8A64-73F9EDBCA2A8}" destId="{4BCCD067-6630-1E4D-B7BA-DA46FA1A52BF}" srcOrd="0" destOrd="0" parTransId="{3D95EEAD-4606-A34A-BFDF-6076E0854D5D}" sibTransId="{882487EC-E9EA-2F48-AF50-F2392BD87FCA}"/>
    <dgm:cxn modelId="{ECBF6FB7-B5CF-9145-8D8E-5D4067CA4B2F}" type="presOf" srcId="{4BCCD067-6630-1E4D-B7BA-DA46FA1A52BF}" destId="{1C60EB5F-6800-8F42-BF27-11FDC3F984B6}" srcOrd="0" destOrd="0" presId="urn:microsoft.com/office/officeart/2005/8/layout/list1"/>
    <dgm:cxn modelId="{8E6195C7-9818-2A40-A8FF-522A1CCD1D2A}" type="presParOf" srcId="{DE78565A-2325-ED4B-A0F6-68F03E780F1A}" destId="{99A24990-F989-D946-A822-2D2298F0F938}" srcOrd="0" destOrd="0" presId="urn:microsoft.com/office/officeart/2005/8/layout/list1"/>
    <dgm:cxn modelId="{9F2F34B7-B23D-0341-ACA5-F3BB129387E0}" type="presParOf" srcId="{99A24990-F989-D946-A822-2D2298F0F938}" destId="{982BF901-68C3-CD48-A249-94BBABC759AF}" srcOrd="0" destOrd="0" presId="urn:microsoft.com/office/officeart/2005/8/layout/list1"/>
    <dgm:cxn modelId="{499CBFEF-1944-534D-8678-290ABF5780D4}" type="presParOf" srcId="{99A24990-F989-D946-A822-2D2298F0F938}" destId="{E6DF6E82-F5BA-6A4F-9CDA-F3BCB74FA2CC}" srcOrd="1" destOrd="0" presId="urn:microsoft.com/office/officeart/2005/8/layout/list1"/>
    <dgm:cxn modelId="{F7B6F92D-9FB4-2048-AA52-4F420ACAB59D}" type="presParOf" srcId="{DE78565A-2325-ED4B-A0F6-68F03E780F1A}" destId="{5054D3D3-81CD-364A-9BF4-E4011C5CE2DB}" srcOrd="1" destOrd="0" presId="urn:microsoft.com/office/officeart/2005/8/layout/list1"/>
    <dgm:cxn modelId="{DF265E9A-88A2-3446-9F34-DB72C0A3B80F}" type="presParOf" srcId="{DE78565A-2325-ED4B-A0F6-68F03E780F1A}" destId="{1C60EB5F-6800-8F42-BF27-11FDC3F984B6}" srcOrd="2" destOrd="0" presId="urn:microsoft.com/office/officeart/2005/8/layout/list1"/>
    <dgm:cxn modelId="{E24AB938-CFF0-7C41-B123-A66F66FC3375}" type="presParOf" srcId="{DE78565A-2325-ED4B-A0F6-68F03E780F1A}" destId="{B999EF50-5BD6-A540-A476-BAC594C86195}" srcOrd="3" destOrd="0" presId="urn:microsoft.com/office/officeart/2005/8/layout/list1"/>
    <dgm:cxn modelId="{1B167B50-0498-C440-8BEF-15BB3250B8E2}" type="presParOf" srcId="{DE78565A-2325-ED4B-A0F6-68F03E780F1A}" destId="{B8CC60F5-E3EA-324A-8A6D-C819BD203D4B}" srcOrd="4" destOrd="0" presId="urn:microsoft.com/office/officeart/2005/8/layout/list1"/>
    <dgm:cxn modelId="{79F90E22-B457-AE45-B03A-5AE33640C929}" type="presParOf" srcId="{B8CC60F5-E3EA-324A-8A6D-C819BD203D4B}" destId="{0CDB33FA-9057-B748-82A8-E75750406A08}" srcOrd="0" destOrd="0" presId="urn:microsoft.com/office/officeart/2005/8/layout/list1"/>
    <dgm:cxn modelId="{938A2E4E-0D82-8B42-9233-D84EE36190B2}" type="presParOf" srcId="{B8CC60F5-E3EA-324A-8A6D-C819BD203D4B}" destId="{90A517E9-2DD0-C944-B1DC-AFCA74579707}" srcOrd="1" destOrd="0" presId="urn:microsoft.com/office/officeart/2005/8/layout/list1"/>
    <dgm:cxn modelId="{BF76F6D2-BC89-B74E-A802-6DD302E2B8A4}" type="presParOf" srcId="{DE78565A-2325-ED4B-A0F6-68F03E780F1A}" destId="{0829CB4F-08E3-CE4A-95DB-B2B722090882}" srcOrd="5" destOrd="0" presId="urn:microsoft.com/office/officeart/2005/8/layout/list1"/>
    <dgm:cxn modelId="{6B852E03-E440-7847-B5B7-BB068EBABC8F}" type="presParOf" srcId="{DE78565A-2325-ED4B-A0F6-68F03E780F1A}" destId="{3423E9AA-B17E-E94C-8D43-1BE2D203B74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05441-6EF6-5F4C-AAD2-8649BDA8A39B}">
      <dsp:nvSpPr>
        <dsp:cNvPr id="0" name=""/>
        <dsp:cNvSpPr/>
      </dsp:nvSpPr>
      <dsp:spPr>
        <a:xfrm>
          <a:off x="0" y="3475058"/>
          <a:ext cx="7162089" cy="76025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Other Uses:</a:t>
          </a:r>
          <a:endParaRPr lang="en-US" sz="1400" kern="1200" dirty="0"/>
        </a:p>
      </dsp:txBody>
      <dsp:txXfrm>
        <a:off x="0" y="3475058"/>
        <a:ext cx="7162089" cy="410539"/>
      </dsp:txXfrm>
    </dsp:sp>
    <dsp:sp modelId="{6F72D0C5-345B-0444-81A3-7F492B84F29B}">
      <dsp:nvSpPr>
        <dsp:cNvPr id="0" name=""/>
        <dsp:cNvSpPr/>
      </dsp:nvSpPr>
      <dsp:spPr>
        <a:xfrm>
          <a:off x="0" y="3870392"/>
          <a:ext cx="7162089" cy="3497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cap="none" baseline="0" dirty="0" smtClean="0">
              <a:rtl val="0"/>
            </a:rPr>
            <a:t>SCC Program; Ortho Program</a:t>
          </a:r>
          <a:endParaRPr lang="en-US" sz="1800" kern="1200" dirty="0"/>
        </a:p>
      </dsp:txBody>
      <dsp:txXfrm>
        <a:off x="0" y="3870392"/>
        <a:ext cx="7162089" cy="349718"/>
      </dsp:txXfrm>
    </dsp:sp>
    <dsp:sp modelId="{B2B8CC64-C56F-904A-9CE7-3EDCE6EF49EF}">
      <dsp:nvSpPr>
        <dsp:cNvPr id="0" name=""/>
        <dsp:cNvSpPr/>
      </dsp:nvSpPr>
      <dsp:spPr>
        <a:xfrm rot="10800000">
          <a:off x="0" y="2317185"/>
          <a:ext cx="7162089" cy="1169276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247944"/>
                <a:satOff val="-25000"/>
                <a:lumOff val="1320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47944"/>
                <a:satOff val="-25000"/>
                <a:lumOff val="1320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47944"/>
                <a:satOff val="-25000"/>
                <a:lumOff val="132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Tracking?</a:t>
          </a:r>
          <a:endParaRPr lang="en-US" sz="1400" kern="1200" dirty="0"/>
        </a:p>
      </dsp:txBody>
      <dsp:txXfrm rot="-10800000">
        <a:off x="0" y="2317185"/>
        <a:ext cx="7162089" cy="410416"/>
      </dsp:txXfrm>
    </dsp:sp>
    <dsp:sp modelId="{20A90418-AFBC-9541-9D43-CA6FB9E42159}">
      <dsp:nvSpPr>
        <dsp:cNvPr id="0" name=""/>
        <dsp:cNvSpPr/>
      </dsp:nvSpPr>
      <dsp:spPr>
        <a:xfrm>
          <a:off x="0" y="2727602"/>
          <a:ext cx="7162089" cy="3496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cap="none" baseline="0" dirty="0" smtClean="0">
              <a:rtl val="0"/>
            </a:rPr>
            <a:t>Administrative staff; tracked on the program’s website</a:t>
          </a:r>
          <a:endParaRPr lang="en-US" sz="1800" kern="1200" dirty="0"/>
        </a:p>
      </dsp:txBody>
      <dsp:txXfrm>
        <a:off x="0" y="2727602"/>
        <a:ext cx="7162089" cy="349613"/>
      </dsp:txXfrm>
    </dsp:sp>
    <dsp:sp modelId="{2868C2A8-D822-024A-AF6E-390BE7131CA2}">
      <dsp:nvSpPr>
        <dsp:cNvPr id="0" name=""/>
        <dsp:cNvSpPr/>
      </dsp:nvSpPr>
      <dsp:spPr>
        <a:xfrm rot="10800000">
          <a:off x="0" y="1159313"/>
          <a:ext cx="7162089" cy="1169276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495888"/>
                <a:satOff val="-50001"/>
                <a:lumOff val="2640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95888"/>
                <a:satOff val="-50001"/>
                <a:lumOff val="2640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95888"/>
                <a:satOff val="-50001"/>
                <a:lumOff val="26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Where?</a:t>
          </a:r>
          <a:endParaRPr lang="en-US" sz="1400" kern="1200" dirty="0"/>
        </a:p>
      </dsp:txBody>
      <dsp:txXfrm rot="-10800000">
        <a:off x="0" y="1159313"/>
        <a:ext cx="7162089" cy="410416"/>
      </dsp:txXfrm>
    </dsp:sp>
    <dsp:sp modelId="{475DC744-36BD-4349-A779-819F0C1DBBD2}">
      <dsp:nvSpPr>
        <dsp:cNvPr id="0" name=""/>
        <dsp:cNvSpPr/>
      </dsp:nvSpPr>
      <dsp:spPr>
        <a:xfrm>
          <a:off x="0" y="1569729"/>
          <a:ext cx="7162089" cy="3496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cap="none" baseline="0" dirty="0" smtClean="0">
              <a:rtl val="0"/>
            </a:rPr>
            <a:t>In the patient room or at the bedside</a:t>
          </a:r>
          <a:endParaRPr lang="en-US" sz="1800" kern="1200" dirty="0"/>
        </a:p>
      </dsp:txBody>
      <dsp:txXfrm>
        <a:off x="0" y="1569729"/>
        <a:ext cx="7162089" cy="349613"/>
      </dsp:txXfrm>
    </dsp:sp>
    <dsp:sp modelId="{AF89258F-A93A-B44F-90E4-7C549D69B5FF}">
      <dsp:nvSpPr>
        <dsp:cNvPr id="0" name=""/>
        <dsp:cNvSpPr/>
      </dsp:nvSpPr>
      <dsp:spPr>
        <a:xfrm rot="10800000">
          <a:off x="0" y="1440"/>
          <a:ext cx="7162089" cy="1169276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743832"/>
                <a:satOff val="-75001"/>
                <a:lumOff val="396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743832"/>
                <a:satOff val="-75001"/>
                <a:lumOff val="396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743832"/>
                <a:satOff val="-75001"/>
                <a:lumOff val="39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Why?</a:t>
          </a:r>
          <a:endParaRPr lang="en-US" sz="1400" kern="1200" dirty="0"/>
        </a:p>
      </dsp:txBody>
      <dsp:txXfrm rot="-10800000">
        <a:off x="0" y="1440"/>
        <a:ext cx="7162089" cy="410416"/>
      </dsp:txXfrm>
    </dsp:sp>
    <dsp:sp modelId="{A25A2778-E8CB-BE46-8B51-A527650B4088}">
      <dsp:nvSpPr>
        <dsp:cNvPr id="0" name=""/>
        <dsp:cNvSpPr/>
      </dsp:nvSpPr>
      <dsp:spPr>
        <a:xfrm>
          <a:off x="0" y="411856"/>
          <a:ext cx="7162089" cy="3496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cap="none" baseline="0" dirty="0" smtClean="0">
              <a:rtl val="0"/>
            </a:rPr>
            <a:t>Evaluate OB/GYN resident’s communication/professionalism skills</a:t>
          </a:r>
          <a:endParaRPr lang="en-US" sz="1800" kern="1200" dirty="0"/>
        </a:p>
      </dsp:txBody>
      <dsp:txXfrm>
        <a:off x="0" y="411856"/>
        <a:ext cx="7162089" cy="349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AF8C1-BBB6-E442-B0D6-D0704A2A0779}">
      <dsp:nvSpPr>
        <dsp:cNvPr id="0" name=""/>
        <dsp:cNvSpPr/>
      </dsp:nvSpPr>
      <dsp:spPr>
        <a:xfrm>
          <a:off x="2858355" y="2424279"/>
          <a:ext cx="2186786" cy="21867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Clinical Competency Committee</a:t>
          </a:r>
          <a:endParaRPr lang="en-US" sz="2100" kern="1200" dirty="0"/>
        </a:p>
      </dsp:txBody>
      <dsp:txXfrm>
        <a:off x="3178602" y="2744526"/>
        <a:ext cx="1546292" cy="1546292"/>
      </dsp:txXfrm>
    </dsp:sp>
    <dsp:sp modelId="{DB245780-2517-1F4D-B4DF-6471268DB615}">
      <dsp:nvSpPr>
        <dsp:cNvPr id="0" name=""/>
        <dsp:cNvSpPr/>
      </dsp:nvSpPr>
      <dsp:spPr>
        <a:xfrm rot="10800000">
          <a:off x="710426" y="3274970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CA4A4-0A83-DD45-BE7F-D50DB9A6E9B6}">
      <dsp:nvSpPr>
        <dsp:cNvPr id="0" name=""/>
        <dsp:cNvSpPr/>
      </dsp:nvSpPr>
      <dsp:spPr>
        <a:xfrm>
          <a:off x="114316" y="3040784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Case Logs</a:t>
          </a:r>
          <a:endParaRPr lang="en-US" sz="1500" kern="1200" dirty="0"/>
        </a:p>
      </dsp:txBody>
      <dsp:txXfrm>
        <a:off x="142251" y="3068719"/>
        <a:ext cx="1136349" cy="897905"/>
      </dsp:txXfrm>
    </dsp:sp>
    <dsp:sp modelId="{641D0C22-631F-8E43-82BE-6A197DEB92B2}">
      <dsp:nvSpPr>
        <dsp:cNvPr id="0" name=""/>
        <dsp:cNvSpPr/>
      </dsp:nvSpPr>
      <dsp:spPr>
        <a:xfrm rot="12342857">
          <a:off x="930912" y="2308960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07091"/>
                <a:satOff val="-10714"/>
                <a:lumOff val="544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107091"/>
                <a:satOff val="-10714"/>
                <a:lumOff val="544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107091"/>
                <a:satOff val="-10714"/>
                <a:lumOff val="5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E559F-76BF-9D4D-95A1-E62213887F43}">
      <dsp:nvSpPr>
        <dsp:cNvPr id="0" name=""/>
        <dsp:cNvSpPr/>
      </dsp:nvSpPr>
      <dsp:spPr>
        <a:xfrm>
          <a:off x="435308" y="1634427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06262"/>
                <a:satOff val="-10714"/>
                <a:lumOff val="56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06262"/>
                <a:satOff val="-10714"/>
                <a:lumOff val="56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06262"/>
                <a:satOff val="-10714"/>
                <a:lumOff val="5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Faculty Review</a:t>
          </a:r>
          <a:endParaRPr lang="en-US" sz="1500" kern="1200" dirty="0"/>
        </a:p>
      </dsp:txBody>
      <dsp:txXfrm>
        <a:off x="463243" y="1662362"/>
        <a:ext cx="1136349" cy="897905"/>
      </dsp:txXfrm>
    </dsp:sp>
    <dsp:sp modelId="{345C8428-123E-4B43-B855-B9CD0364F7D8}">
      <dsp:nvSpPr>
        <dsp:cNvPr id="0" name=""/>
        <dsp:cNvSpPr/>
      </dsp:nvSpPr>
      <dsp:spPr>
        <a:xfrm rot="13885714">
          <a:off x="1548698" y="1534280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14182"/>
                <a:satOff val="-21429"/>
                <a:lumOff val="1088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214182"/>
                <a:satOff val="-21429"/>
                <a:lumOff val="1088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214182"/>
                <a:satOff val="-21429"/>
                <a:lumOff val="10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0753A-1AEB-FE4D-8531-5DFDF0F98D58}">
      <dsp:nvSpPr>
        <dsp:cNvPr id="0" name=""/>
        <dsp:cNvSpPr/>
      </dsp:nvSpPr>
      <dsp:spPr>
        <a:xfrm>
          <a:off x="1334707" y="506617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12523"/>
                <a:satOff val="-21429"/>
                <a:lumOff val="1131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2523"/>
                <a:satOff val="-21429"/>
                <a:lumOff val="1131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2523"/>
                <a:satOff val="-21429"/>
                <a:lumOff val="11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End-of-Rotation Evaluations</a:t>
          </a:r>
          <a:endParaRPr lang="en-US" sz="1500" kern="1200" dirty="0"/>
        </a:p>
      </dsp:txBody>
      <dsp:txXfrm>
        <a:off x="1362642" y="534552"/>
        <a:ext cx="1136349" cy="897905"/>
      </dsp:txXfrm>
    </dsp:sp>
    <dsp:sp modelId="{D52AA989-412A-0846-88A8-6289179568DE}">
      <dsp:nvSpPr>
        <dsp:cNvPr id="0" name=""/>
        <dsp:cNvSpPr/>
      </dsp:nvSpPr>
      <dsp:spPr>
        <a:xfrm rot="15428571">
          <a:off x="2441425" y="1104366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321273"/>
                <a:satOff val="-32143"/>
                <a:lumOff val="16334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321273"/>
                <a:satOff val="-32143"/>
                <a:lumOff val="16334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321273"/>
                <a:satOff val="-32143"/>
                <a:lumOff val="16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5F955-33B9-5349-BBCA-BEF960690248}">
      <dsp:nvSpPr>
        <dsp:cNvPr id="0" name=""/>
        <dsp:cNvSpPr/>
      </dsp:nvSpPr>
      <dsp:spPr>
        <a:xfrm>
          <a:off x="2634376" y="-119270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18785"/>
                <a:satOff val="-32143"/>
                <a:lumOff val="1697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318785"/>
                <a:satOff val="-32143"/>
                <a:lumOff val="1697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318785"/>
                <a:satOff val="-32143"/>
                <a:lumOff val="169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Competency Evaluations</a:t>
          </a:r>
          <a:endParaRPr lang="en-US" sz="1500" kern="1200" dirty="0"/>
        </a:p>
      </dsp:txBody>
      <dsp:txXfrm>
        <a:off x="2662311" y="-91335"/>
        <a:ext cx="1136349" cy="897905"/>
      </dsp:txXfrm>
    </dsp:sp>
    <dsp:sp modelId="{E649A866-A19B-404F-AD9B-9D6453D15D8E}">
      <dsp:nvSpPr>
        <dsp:cNvPr id="0" name=""/>
        <dsp:cNvSpPr/>
      </dsp:nvSpPr>
      <dsp:spPr>
        <a:xfrm rot="16971429">
          <a:off x="3432278" y="1104366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428364"/>
                <a:satOff val="-42858"/>
                <a:lumOff val="2177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428364"/>
                <a:satOff val="-42858"/>
                <a:lumOff val="2177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428364"/>
                <a:satOff val="-42858"/>
                <a:lumOff val="21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75DAE-0373-C04C-A30E-05619615EDA4}">
      <dsp:nvSpPr>
        <dsp:cNvPr id="0" name=""/>
        <dsp:cNvSpPr/>
      </dsp:nvSpPr>
      <dsp:spPr>
        <a:xfrm>
          <a:off x="4076900" y="-119270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425047"/>
                <a:satOff val="-42858"/>
                <a:lumOff val="226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25047"/>
                <a:satOff val="-42858"/>
                <a:lumOff val="226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25047"/>
                <a:satOff val="-42858"/>
                <a:lumOff val="22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Medical Team Evaluations</a:t>
          </a:r>
          <a:endParaRPr lang="en-US" sz="1500" kern="1200" dirty="0"/>
        </a:p>
      </dsp:txBody>
      <dsp:txXfrm>
        <a:off x="4104835" y="-91335"/>
        <a:ext cx="1136349" cy="897905"/>
      </dsp:txXfrm>
    </dsp:sp>
    <dsp:sp modelId="{C970C6DB-DB2B-0543-8E5B-460EDA6DC96D}">
      <dsp:nvSpPr>
        <dsp:cNvPr id="0" name=""/>
        <dsp:cNvSpPr/>
      </dsp:nvSpPr>
      <dsp:spPr>
        <a:xfrm rot="18514286">
          <a:off x="4325005" y="1534280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535455"/>
                <a:satOff val="-53572"/>
                <a:lumOff val="27224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535455"/>
                <a:satOff val="-53572"/>
                <a:lumOff val="27224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535455"/>
                <a:satOff val="-53572"/>
                <a:lumOff val="27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DA97A-FE6B-F740-855B-B28DAFCAB0BE}">
      <dsp:nvSpPr>
        <dsp:cNvPr id="0" name=""/>
        <dsp:cNvSpPr/>
      </dsp:nvSpPr>
      <dsp:spPr>
        <a:xfrm>
          <a:off x="5376569" y="506617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31309"/>
                <a:satOff val="-53572"/>
                <a:lumOff val="2829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31309"/>
                <a:satOff val="-53572"/>
                <a:lumOff val="2829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31309"/>
                <a:satOff val="-53572"/>
                <a:lumOff val="282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Resident Evaluations</a:t>
          </a:r>
          <a:endParaRPr lang="en-US" sz="1500" kern="1200" dirty="0"/>
        </a:p>
      </dsp:txBody>
      <dsp:txXfrm>
        <a:off x="5404504" y="534552"/>
        <a:ext cx="1136349" cy="897905"/>
      </dsp:txXfrm>
    </dsp:sp>
    <dsp:sp modelId="{581A85EA-C33F-8C4A-B72C-2DEA95352ED1}">
      <dsp:nvSpPr>
        <dsp:cNvPr id="0" name=""/>
        <dsp:cNvSpPr/>
      </dsp:nvSpPr>
      <dsp:spPr>
        <a:xfrm rot="20057143">
          <a:off x="4942792" y="2308960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642546"/>
                <a:satOff val="-64287"/>
                <a:lumOff val="32668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642546"/>
                <a:satOff val="-64287"/>
                <a:lumOff val="32668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642546"/>
                <a:satOff val="-64287"/>
                <a:lumOff val="326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69DBB-20E3-0E49-B439-62C0F69D3F26}">
      <dsp:nvSpPr>
        <dsp:cNvPr id="0" name=""/>
        <dsp:cNvSpPr/>
      </dsp:nvSpPr>
      <dsp:spPr>
        <a:xfrm>
          <a:off x="6275968" y="1634427"/>
          <a:ext cx="1192219" cy="953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637570"/>
                <a:satOff val="-64287"/>
                <a:lumOff val="3395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637570"/>
                <a:satOff val="-64287"/>
                <a:lumOff val="3395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637570"/>
                <a:satOff val="-64287"/>
                <a:lumOff val="339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Patient/Family Evaluations</a:t>
          </a:r>
          <a:endParaRPr lang="en-US" sz="1500" kern="1200" dirty="0"/>
        </a:p>
      </dsp:txBody>
      <dsp:txXfrm>
        <a:off x="6303903" y="1662362"/>
        <a:ext cx="1136349" cy="897905"/>
      </dsp:txXfrm>
    </dsp:sp>
    <dsp:sp modelId="{9DAD2E63-2ACB-D345-8534-EC8CBFCA875E}">
      <dsp:nvSpPr>
        <dsp:cNvPr id="0" name=""/>
        <dsp:cNvSpPr/>
      </dsp:nvSpPr>
      <dsp:spPr>
        <a:xfrm>
          <a:off x="5163277" y="3274970"/>
          <a:ext cx="2029792" cy="4854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749637"/>
                <a:satOff val="-75001"/>
                <a:lumOff val="3811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749637"/>
                <a:satOff val="-75001"/>
                <a:lumOff val="3811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749637"/>
                <a:satOff val="-75001"/>
                <a:lumOff val="38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70CB0-7410-1E4D-8576-0312235DC164}">
      <dsp:nvSpPr>
        <dsp:cNvPr id="0" name=""/>
        <dsp:cNvSpPr/>
      </dsp:nvSpPr>
      <dsp:spPr>
        <a:xfrm>
          <a:off x="6089736" y="2744847"/>
          <a:ext cx="2206667" cy="1545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743832"/>
                <a:satOff val="-75001"/>
                <a:lumOff val="396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743832"/>
                <a:satOff val="-75001"/>
                <a:lumOff val="396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743832"/>
                <a:satOff val="-75001"/>
                <a:lumOff val="39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Direct </a:t>
          </a:r>
          <a:r>
            <a:rPr lang="en-US" sz="1500" b="1" kern="1200" dirty="0" smtClean="0"/>
            <a:t>Observations: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Operative Evaluations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Communication/Professionalism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SCOs</a:t>
          </a:r>
          <a:endParaRPr lang="en-US" sz="1200" kern="1200" dirty="0"/>
        </a:p>
      </dsp:txBody>
      <dsp:txXfrm>
        <a:off x="6135007" y="2790118"/>
        <a:ext cx="2116125" cy="1455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EB5F-6800-8F42-BF27-11FDC3F984B6}">
      <dsp:nvSpPr>
        <dsp:cNvPr id="0" name=""/>
        <dsp:cNvSpPr/>
      </dsp:nvSpPr>
      <dsp:spPr>
        <a:xfrm>
          <a:off x="0" y="388274"/>
          <a:ext cx="7632741" cy="275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86" tIns="479044" rIns="59238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u="none" strike="noStrike" kern="1200" cap="none" baseline="0" smtClean="0">
              <a:latin typeface="Arial"/>
              <a:ea typeface="Arial"/>
              <a:cs typeface="Arial"/>
              <a:sym typeface="Arial"/>
              <a:rtl val="0"/>
            </a:rPr>
            <a:t>will we incorporate this data into our milestone assessment process?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u="none" strike="noStrike" kern="1200" cap="none" baseline="0" smtClean="0">
              <a:latin typeface="Arial"/>
              <a:ea typeface="Arial"/>
              <a:cs typeface="Arial"/>
              <a:sym typeface="Arial"/>
              <a:rtl val="0"/>
            </a:rPr>
            <a:t>will we get buy-in from the faculty?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u="none" strike="noStrike" kern="1200" cap="none" baseline="0" smtClean="0">
              <a:latin typeface="Arial"/>
              <a:ea typeface="Arial"/>
              <a:cs typeface="Arial"/>
              <a:sym typeface="Arial"/>
              <a:rtl val="0"/>
            </a:rPr>
            <a:t>will we find the time?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u="none" strike="noStrike" kern="1200" cap="none" baseline="0" smtClean="0">
              <a:latin typeface="Arial"/>
              <a:ea typeface="Arial"/>
              <a:cs typeface="Arial"/>
              <a:sym typeface="Arial"/>
              <a:rtl val="0"/>
            </a:rPr>
            <a:t>will we track compliance?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u="none" strike="noStrike" kern="1200" cap="none" baseline="0" smtClean="0">
              <a:latin typeface="Arial"/>
              <a:ea typeface="Arial"/>
              <a:cs typeface="Arial"/>
              <a:sym typeface="Arial"/>
              <a:rtl val="0"/>
            </a:rPr>
            <a:t>will we use the data?</a:t>
          </a:r>
          <a:endParaRPr lang="en-US" sz="2300" kern="1200" dirty="0"/>
        </a:p>
      </dsp:txBody>
      <dsp:txXfrm>
        <a:off x="0" y="388274"/>
        <a:ext cx="7632741" cy="2753100"/>
      </dsp:txXfrm>
    </dsp:sp>
    <dsp:sp modelId="{E6DF6E82-F5BA-6A4F-9CDA-F3BCB74FA2CC}">
      <dsp:nvSpPr>
        <dsp:cNvPr id="0" name=""/>
        <dsp:cNvSpPr/>
      </dsp:nvSpPr>
      <dsp:spPr>
        <a:xfrm>
          <a:off x="381637" y="48794"/>
          <a:ext cx="5342918" cy="678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</a:t>
          </a:r>
          <a:endParaRPr lang="en-US" sz="2300" kern="1200" dirty="0"/>
        </a:p>
      </dsp:txBody>
      <dsp:txXfrm>
        <a:off x="414781" y="81938"/>
        <a:ext cx="5276630" cy="612672"/>
      </dsp:txXfrm>
    </dsp:sp>
    <dsp:sp modelId="{3423E9AA-B17E-E94C-8D43-1BE2D203B742}">
      <dsp:nvSpPr>
        <dsp:cNvPr id="0" name=""/>
        <dsp:cNvSpPr/>
      </dsp:nvSpPr>
      <dsp:spPr>
        <a:xfrm>
          <a:off x="0" y="3605055"/>
          <a:ext cx="7632741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86" tIns="479044" rIns="59238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u="none" strike="noStrike" kern="1200" cap="none" baseline="0" dirty="0" smtClean="0">
              <a:latin typeface="Arial"/>
              <a:ea typeface="Arial"/>
              <a:cs typeface="Arial"/>
              <a:sym typeface="Arial"/>
              <a:rtl val="0"/>
            </a:rPr>
            <a:t>will track compliance?</a:t>
          </a:r>
          <a:endParaRPr lang="en-US" sz="2300" kern="1200" dirty="0" smtClean="0"/>
        </a:p>
      </dsp:txBody>
      <dsp:txXfrm>
        <a:off x="0" y="3605055"/>
        <a:ext cx="7632741" cy="978075"/>
      </dsp:txXfrm>
    </dsp:sp>
    <dsp:sp modelId="{90A517E9-2DD0-C944-B1DC-AFCA74579707}">
      <dsp:nvSpPr>
        <dsp:cNvPr id="0" name=""/>
        <dsp:cNvSpPr/>
      </dsp:nvSpPr>
      <dsp:spPr>
        <a:xfrm>
          <a:off x="381637" y="3265575"/>
          <a:ext cx="5342918" cy="678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Who</a:t>
          </a:r>
        </a:p>
      </dsp:txBody>
      <dsp:txXfrm>
        <a:off x="414781" y="3298719"/>
        <a:ext cx="527663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6678-3A12-D943-A90B-DE960715693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DCF8-93F3-7E45-A9B3-7CB440C2E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92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984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819" indent="-28569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798" indent="-22855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917" indent="-22855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037" indent="-22855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155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274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394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512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819" indent="-28569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798" indent="-22855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917" indent="-22855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037" indent="-22855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155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274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394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512" indent="-22855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>
              <a:sym typeface="Arial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>
              <a:sym typeface="A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>
              <a:sym typeface="A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>
              <a:sym typeface="Arial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lang="en-US"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ym typeface="Arial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/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/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821" indent="-28570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801" indent="-22856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923" indent="-22856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042" indent="-22856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162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284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404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524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39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6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726" indent="-285664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655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716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6777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3838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0902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7962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023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5B6FEE-2AB2-5B47-AC53-121814AAC44F}" type="slidenum">
              <a:rPr lang="en-US" sz="1200" b="0">
                <a:latin typeface="Arial" charset="0"/>
              </a:rPr>
              <a:pPr>
                <a:defRPr/>
              </a:pPr>
              <a:t>40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4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Inc.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729A6-4506-4A3F-80B8-E5B30E2147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3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1548-A120-4C61-9630-7C46B1B7D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2342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A0D2-CA7F-4618-89FC-AD60D925B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0051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414E-516E-4E04-8BC7-C54E4E678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80391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8893-5150-42B7-B962-3D225C648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5133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9963-987E-4AF2-959B-64D9D7B41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5934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87B-1DC4-4535-B6A6-C8A087E9F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0362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</a:defRPr>
            </a:lvl1pPr>
          </a:lstStyle>
          <a:p>
            <a:pPr>
              <a:defRPr/>
            </a:pPr>
            <a:fld id="{A443075E-27A5-4A29-BFF5-49B31BE13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- 2014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798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2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42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</a:t>
            </a:r>
            <a:br>
              <a:rPr lang="en-US" sz="3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Why? What? How?</a:t>
            </a:r>
            <a:r>
              <a:rPr lang="en-US" sz="42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42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February 19, 2015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2895600" y="4419600"/>
            <a:ext cx="6019798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PARTNERS IN MEDICAL EDUCATION, INC</a:t>
            </a:r>
            <a:r>
              <a:rPr lang="en-US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Heather Peters, M.Ed., PhD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Christine Redovan, MBA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GME Consultants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ACGME Expectations in NAS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Observation and documentation of residents </a:t>
            </a:r>
            <a:r>
              <a:rPr lang="en-US" sz="2500" dirty="0">
                <a:solidFill>
                  <a:schemeClr val="dk1"/>
                </a:solidFill>
                <a:ea typeface="Arial"/>
                <a:sym typeface="Arial"/>
                <a:rtl val="0"/>
              </a:rPr>
              <a:t/>
            </a:r>
            <a:br>
              <a:rPr lang="en-US" sz="2500" dirty="0">
                <a:solidFill>
                  <a:schemeClr val="dk1"/>
                </a:solidFill>
                <a:ea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clinical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skills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Introduced in Outcomes Project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Refined in Next Accreditation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System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Programs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must know the resident is </a:t>
            </a:r>
            <a:r>
              <a:rPr lang="en-US" sz="2100" dirty="0">
                <a:solidFill>
                  <a:schemeClr val="dk1"/>
                </a:solidFill>
                <a:ea typeface="Arial"/>
                <a:sym typeface="Arial"/>
                <a:rtl val="0"/>
              </a:rPr>
              <a:t/>
            </a:r>
            <a:br>
              <a:rPr lang="en-US" sz="2100" dirty="0">
                <a:solidFill>
                  <a:schemeClr val="dk1"/>
                </a:solidFill>
                <a:ea typeface="Arial"/>
                <a:sym typeface="Arial"/>
                <a:rtl val="0"/>
              </a:rPr>
            </a:b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competent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must know the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resident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“do”.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10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6" name="irc_mi" descr="http://elmiracielos.files.wordpress.com/2012/12/fotolia_38544923_x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50" y="3883384"/>
            <a:ext cx="2492196" cy="206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 &amp; Milestones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▪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Milestones are part of NAS*:</a:t>
            </a:r>
          </a:p>
          <a:p>
            <a:pPr marL="742950" marR="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Provide a rich descriptive, developmental framework for clinical competency committees</a:t>
            </a:r>
          </a:p>
          <a:p>
            <a:pPr marL="742950" marR="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Guide curriculum development of the residency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fellowship</a:t>
            </a:r>
          </a:p>
          <a:p>
            <a:pPr marL="742950" marR="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Support better assessment practices</a:t>
            </a:r>
          </a:p>
          <a:p>
            <a:pPr marL="742950" marR="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Enhance opportunities for early identification of struggling residents and fellows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http://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www.acgme.org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acgmeweb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tabid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/430/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ProgramandInstitutionalAccreditation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/ </a:t>
            </a:r>
            <a:b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</a:t>
            </a:r>
            <a:r>
              <a:rPr lang="en-US" sz="1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NextAccreditationSystem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Milestones.aspx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11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 &amp; Milestones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Milestones </a:t>
            </a:r>
            <a:r>
              <a:rPr lang="en-US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are suited for direct observation </a:t>
            </a:r>
            <a:r>
              <a:rPr lang="en-US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evaluation</a:t>
            </a:r>
          </a:p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Anchored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behavioral descriptors that allow us to use observation as an assessment of the behavior we are evaluating</a:t>
            </a:r>
          </a:p>
          <a:p>
            <a:pPr marL="1460500" lvl="2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12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6" name="irc_mi" descr="http://gallery.mailchimp.com/144cc0441b805033c4e12dd92/images/two_puzzle_pieces_coming_together_pc_1600_cl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46" y="4460972"/>
            <a:ext cx="3380954" cy="190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953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Observations are critical and essential for </a:t>
            </a: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evaluation</a:t>
            </a:r>
          </a:p>
          <a:p>
            <a:pPr marL="4953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895350"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only 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way to </a:t>
            </a:r>
            <a:r>
              <a:rPr lang="en-US" sz="2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really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know if a resident can </a:t>
            </a: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perform 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 </a:t>
            </a: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expected</a:t>
            </a:r>
          </a:p>
          <a:p>
            <a:pPr marL="895350"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895350"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Feedback 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resident is </a:t>
            </a: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timely</a:t>
            </a:r>
          </a:p>
          <a:p>
            <a:pPr marL="895350"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895350"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Opportunity 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correct poor </a:t>
            </a: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performance 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 the time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</a:pPr>
            <a:endParaRPr sz="25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13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6" name="Picture 5" descr="http://www.coeforict.org/wp-content/uploads/2009/08/What-Your-Faculty-Need-to-Know1-300x2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85" y="3821114"/>
            <a:ext cx="2385927" cy="2020085"/>
          </a:xfrm>
          <a:prstGeom prst="rect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457200" y="1914081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Documentation </a:t>
            </a:r>
            <a:r>
              <a:rPr lang="en-US" sz="25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observation is critical and essential for </a:t>
            </a: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accreditation</a:t>
            </a:r>
          </a:p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ACGME expectation</a:t>
            </a: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 expectation</a:t>
            </a: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Resident expectation</a:t>
            </a: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09650" lvl="1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Public </a:t>
            </a:r>
            <a:r>
              <a:rPr lang="en-US" sz="25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expectation 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14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7" name="irc_mi" descr="http://us.cdn2.123rf.com/168nwm/johan2011/johan20111203/johan2011120300003/12703576-3d-little-human-character-holding-a-blank-notepad-and-a-blue-pencil-textured-paper-copy-space-peo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64" y="3174365"/>
            <a:ext cx="2019764" cy="201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6120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Family Medicine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15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8472"/>
            <a:ext cx="8458200" cy="5341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16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50" y="1223014"/>
            <a:ext cx="8476130" cy="55487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5"/>
          <p:cNvSpPr txBox="1">
            <a:spLocks noGrp="1"/>
          </p:cNvSpPr>
          <p:nvPr>
            <p:ph type="title"/>
          </p:nvPr>
        </p:nvSpPr>
        <p:spPr>
          <a:xfrm>
            <a:off x="457200" y="26120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Internal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Medicine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Surgery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17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01273"/>
            <a:ext cx="7924799" cy="500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Benefits of Direct Observation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Allows residents to demonstrate application of what they learned to patient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care</a:t>
            </a:r>
          </a:p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Framed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around descriptions of expected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behaviors</a:t>
            </a:r>
          </a:p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Confirmation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basic and advanced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skills</a:t>
            </a:r>
          </a:p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Opportunity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immediate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feedback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correction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</a:pPr>
            <a:endParaRPr sz="25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18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Questions</a:t>
            </a:r>
          </a:p>
        </p:txBody>
      </p:sp>
      <p:pic>
        <p:nvPicPr>
          <p:cNvPr id="5" name="Picture 4" descr="http://newhorizons123tv.com/wp-content/uploads/2010/09/doub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94" y="2789764"/>
            <a:ext cx="2817368" cy="2388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6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19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Lucida Brigh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92820"/>
            <a:ext cx="8534400" cy="83405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 dirty="0">
                <a:ea typeface="ＭＳ Ｐゴシック" charset="0"/>
              </a:rPr>
              <a:t>Introducing Your </a:t>
            </a:r>
            <a:r>
              <a:rPr lang="en-US" sz="3600" b="1" dirty="0" smtClean="0">
                <a:ea typeface="ＭＳ Ｐゴシック" charset="0"/>
              </a:rPr>
              <a:t>Presenters…</a:t>
            </a:r>
            <a:endParaRPr lang="en-US" sz="3600" b="1" i="1" dirty="0"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40" y="3755410"/>
            <a:ext cx="38335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336600"/>
                </a:solidFill>
                <a:ea typeface="+mn-ea"/>
              </a:rPr>
              <a:t>Heather Peters, </a:t>
            </a:r>
            <a:r>
              <a:rPr lang="en-US" sz="1200" b="1" dirty="0" err="1" smtClean="0">
                <a:solidFill>
                  <a:srgbClr val="336600"/>
                </a:solidFill>
                <a:ea typeface="+mn-ea"/>
              </a:rPr>
              <a:t>M.Ed</a:t>
            </a:r>
            <a:r>
              <a:rPr lang="en-US" sz="1200" b="1" dirty="0" smtClean="0">
                <a:solidFill>
                  <a:srgbClr val="336600"/>
                </a:solidFill>
                <a:ea typeface="+mn-ea"/>
              </a:rPr>
              <a:t>, </a:t>
            </a:r>
            <a:r>
              <a:rPr lang="en-US" sz="1200" b="1" dirty="0" err="1" smtClean="0">
                <a:solidFill>
                  <a:srgbClr val="336600"/>
                </a:solidFill>
                <a:ea typeface="+mn-ea"/>
              </a:rPr>
              <a:t>Ph.D</a:t>
            </a:r>
            <a:endParaRPr lang="en-US" sz="1200" b="1" dirty="0">
              <a:solidFill>
                <a:srgbClr val="336600"/>
              </a:solidFill>
              <a:ea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ea typeface="+mn-ea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Seasoned speaker at ACGME &amp; sub-specialty national </a:t>
            </a:r>
            <a:r>
              <a:rPr lang="en-US" sz="1200" dirty="0" smtClean="0"/>
              <a:t>meetings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3 </a:t>
            </a:r>
            <a:r>
              <a:rPr lang="en-US" sz="1200" dirty="0"/>
              <a:t>decades in education; Masters of Education in curriculum &amp; evaluations, </a:t>
            </a:r>
            <a:r>
              <a:rPr lang="en-US" sz="1200" dirty="0" smtClean="0"/>
              <a:t>PhD </a:t>
            </a:r>
            <a:r>
              <a:rPr lang="en-US" sz="1200" dirty="0"/>
              <a:t>concentration in </a:t>
            </a:r>
            <a:r>
              <a:rPr lang="en-US" sz="1200" dirty="0" smtClean="0"/>
              <a:t>post-secondary </a:t>
            </a:r>
            <a:r>
              <a:rPr lang="en-US" sz="1200" dirty="0"/>
              <a:t>education &amp; adult learning theories</a:t>
            </a:r>
            <a:endParaRPr lang="en-US" sz="1200" dirty="0">
              <a:solidFill>
                <a:srgbClr val="003300"/>
              </a:solidFill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1588304" y="1481751"/>
            <a:ext cx="1627179" cy="2197905"/>
          </a:xfrm>
          <a:prstGeom prst="rect">
            <a:avLst/>
          </a:prstGeom>
        </p:spPr>
      </p:pic>
      <p:sp>
        <p:nvSpPr>
          <p:cNvPr id="10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1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13" name="Picture 2" descr="http://www.partnersinmeded.com/img/chr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95" y="1481751"/>
            <a:ext cx="1648112" cy="21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2802" y="3755410"/>
            <a:ext cx="415315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336600"/>
                </a:solidFill>
                <a:ea typeface="+mn-ea"/>
              </a:rPr>
              <a:t>Christine </a:t>
            </a:r>
            <a:r>
              <a:rPr lang="en-US" sz="1200" b="1" dirty="0" err="1" smtClean="0">
                <a:solidFill>
                  <a:srgbClr val="336600"/>
                </a:solidFill>
                <a:ea typeface="+mn-ea"/>
              </a:rPr>
              <a:t>Redovan</a:t>
            </a:r>
            <a:r>
              <a:rPr lang="en-US" sz="1200" b="1" dirty="0" smtClean="0">
                <a:solidFill>
                  <a:srgbClr val="336600"/>
                </a:solidFill>
                <a:ea typeface="+mn-ea"/>
              </a:rPr>
              <a:t>, MBA</a:t>
            </a:r>
            <a:endParaRPr lang="en-US" sz="1200" b="1" dirty="0">
              <a:solidFill>
                <a:srgbClr val="336600"/>
              </a:solidFill>
              <a:ea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ea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/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/>
              <a:t>Accreditation and Management success for both ACGME &amp; AOA Programs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/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/>
              <a:t>Focused on continual readiness and offering timely and useful GME resources</a:t>
            </a:r>
          </a:p>
        </p:txBody>
      </p:sp>
    </p:spTree>
    <p:extLst>
      <p:ext uri="{BB962C8B-B14F-4D97-AF65-F5344CB8AC3E}">
        <p14:creationId xmlns:p14="http://schemas.microsoft.com/office/powerpoint/2010/main" val="41993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Real-life samples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 in GME</a:t>
            </a:r>
          </a:p>
        </p:txBody>
      </p:sp>
      <p:sp>
        <p:nvSpPr>
          <p:cNvPr id="6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7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20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57200" y="651900"/>
            <a:ext cx="5331598" cy="285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2871900" y="3116100"/>
            <a:ext cx="5814900" cy="290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621775" y="1621591"/>
            <a:ext cx="4406698" cy="91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Examples of Direct Observation Forms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155175" y="4090330"/>
            <a:ext cx="4041900" cy="91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Challenges to Direct Observation Processes</a:t>
            </a:r>
          </a:p>
        </p:txBody>
      </p:sp>
      <p:sp>
        <p:nvSpPr>
          <p:cNvPr id="10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1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21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Examples of Direct Observation Forms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idx="1"/>
          </p:nvPr>
        </p:nvSpPr>
        <p:spPr>
          <a:xfrm>
            <a:off x="457200" y="16381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Structured Clinical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Observations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Communication and Professionalism Skills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Observations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Surgical Observations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Characteristics of ideal direct observations:</a:t>
            </a:r>
          </a:p>
          <a:p>
            <a:pPr marL="85725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single occurrence</a:t>
            </a:r>
          </a:p>
          <a:p>
            <a:pPr marL="85725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immediate feedback</a:t>
            </a:r>
          </a:p>
        </p:txBody>
      </p:sp>
      <p:sp>
        <p:nvSpPr>
          <p:cNvPr id="6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7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22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SCO (Structured Clinical Observation)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23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 amt="89000"/>
          </a:blip>
          <a:srcRect/>
          <a:stretch/>
        </p:blipFill>
        <p:spPr>
          <a:xfrm>
            <a:off x="364725" y="1676400"/>
            <a:ext cx="8229598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381999" cy="137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Communication &amp; Professionalism Skills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24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8924768"/>
              </p:ext>
            </p:extLst>
          </p:nvPr>
        </p:nvGraphicFramePr>
        <p:xfrm>
          <a:off x="1035559" y="1841471"/>
          <a:ext cx="7162089" cy="423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Surgical Observations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25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 amt="89000"/>
          </a:blip>
          <a:srcRect/>
          <a:stretch/>
        </p:blipFill>
        <p:spPr>
          <a:xfrm>
            <a:off x="381000" y="1638300"/>
            <a:ext cx="816381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>
            <a:off x="543436" y="1219200"/>
            <a:ext cx="82296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7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26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Other Direct Observation Ideas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idx="1"/>
          </p:nvPr>
        </p:nvSpPr>
        <p:spPr>
          <a:xfrm>
            <a:off x="381000" y="165852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0" indent="-381000" rtl="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dirty="0">
                <a:solidFill>
                  <a:schemeClr val="dk1"/>
                </a:solidFill>
                <a:rtl val="0"/>
              </a:rPr>
              <a:t>Internal Medicine--CEX/Mini </a:t>
            </a:r>
            <a:r>
              <a:rPr lang="en-US" sz="2400" dirty="0" smtClean="0">
                <a:solidFill>
                  <a:schemeClr val="dk1"/>
                </a:solidFill>
                <a:rtl val="0"/>
              </a:rPr>
              <a:t>CEX</a:t>
            </a:r>
          </a:p>
          <a:p>
            <a:pPr marL="457200" lvl="0" indent="-381000" rtl="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■"/>
            </a:pPr>
            <a:endParaRPr lang="en-US" sz="2400" dirty="0">
              <a:solidFill>
                <a:schemeClr val="dk1"/>
              </a:solidFill>
              <a:rtl val="0"/>
            </a:endParaRPr>
          </a:p>
          <a:p>
            <a:pPr marL="457200" lvl="0" indent="-381000" rtl="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dirty="0">
                <a:solidFill>
                  <a:schemeClr val="dk1"/>
                </a:solidFill>
                <a:rtl val="0"/>
              </a:rPr>
              <a:t>Emergency Medicine--First specialty to see the need for immediate feedback so developed some of the first Direct Observation tools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27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idx="1"/>
          </p:nvPr>
        </p:nvSpPr>
        <p:spPr>
          <a:xfrm>
            <a:off x="457200" y="1503550"/>
            <a:ext cx="8229600" cy="9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 Processes that could be tweaked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086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086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086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i="1" dirty="0">
              <a:rtl val="0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endParaRPr lang="en-US" sz="1800" i="1" dirty="0">
              <a:sym typeface="Arial"/>
              <a:rtl val="0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0" i="1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My </a:t>
            </a:r>
            <a:r>
              <a:rPr lang="en-US" sz="18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“a-ha” thoughts</a:t>
            </a:r>
          </a:p>
        </p:txBody>
      </p:sp>
      <p:sp>
        <p:nvSpPr>
          <p:cNvPr id="340" name="Shape 340"/>
          <p:cNvSpPr/>
          <p:nvPr/>
        </p:nvSpPr>
        <p:spPr>
          <a:xfrm>
            <a:off x="1516825" y="733350"/>
            <a:ext cx="6092952" cy="770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Brainstorming</a:t>
            </a:r>
          </a:p>
        </p:txBody>
      </p:sp>
      <p:sp>
        <p:nvSpPr>
          <p:cNvPr id="341" name="Shape 341"/>
          <p:cNvSpPr/>
          <p:nvPr/>
        </p:nvSpPr>
        <p:spPr>
          <a:xfrm>
            <a:off x="2055850" y="4478825"/>
            <a:ext cx="2562192" cy="1947346"/>
          </a:xfrm>
          <a:prstGeom prst="cloud">
            <a:avLst/>
          </a:prstGeom>
          <a:solidFill>
            <a:srgbClr val="1D3A00">
              <a:alpha val="8627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3466375" y="2531475"/>
            <a:ext cx="2363688" cy="1947346"/>
          </a:xfrm>
          <a:prstGeom prst="cloud">
            <a:avLst/>
          </a:prstGeom>
          <a:solidFill>
            <a:srgbClr val="1D3A00">
              <a:alpha val="8627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5937975" y="1655949"/>
            <a:ext cx="2562192" cy="2055886"/>
          </a:xfrm>
          <a:prstGeom prst="cloud">
            <a:avLst/>
          </a:prstGeom>
          <a:solidFill>
            <a:srgbClr val="1D3A00">
              <a:alpha val="8627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04175" y="2017525"/>
            <a:ext cx="2363688" cy="1694303"/>
          </a:xfrm>
          <a:prstGeom prst="cloud">
            <a:avLst/>
          </a:prstGeom>
          <a:solidFill>
            <a:srgbClr val="1D3A00">
              <a:alpha val="8627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5" name="Shape 345"/>
          <p:cNvSpPr/>
          <p:nvPr/>
        </p:nvSpPr>
        <p:spPr>
          <a:xfrm flipH="1">
            <a:off x="5362621" y="4301054"/>
            <a:ext cx="2685958" cy="1947346"/>
          </a:xfrm>
          <a:prstGeom prst="cloud">
            <a:avLst/>
          </a:prstGeom>
          <a:solidFill>
            <a:srgbClr val="1D3A00">
              <a:alpha val="8627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2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28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722325" y="3255300"/>
            <a:ext cx="7772400" cy="11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Observations &amp; Milestones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Faculty Development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Time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Compliance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 Data Effectively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2092396"/>
            <a:ext cx="7772400" cy="1102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60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29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419600"/>
            <a:ext cx="3809998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Goals &amp; Objectives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idx="1"/>
          </p:nvPr>
        </p:nvSpPr>
        <p:spPr>
          <a:xfrm>
            <a:off x="838200" y="1696046"/>
            <a:ext cx="75438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Understand the importance of direct observation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Learn the use of direct observations in resident evaluation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Utilize templates to develop your own direct observation tools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us.cdn3.123rf.com/168nwm/andresr/andresr1003/andresr100301254/6680873-3d-houder-een-notebook-gea-soleerd-op-een-witte-achtergro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3" y="4277180"/>
            <a:ext cx="1351614" cy="180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Observations &amp; Milestones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idx="1"/>
          </p:nvPr>
        </p:nvSpPr>
        <p:spPr>
          <a:xfrm>
            <a:off x="457200" y="1491800"/>
            <a:ext cx="8229600" cy="248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do we integrate direct observation data into milestones assessment?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 at CCC Meeting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Align with milestone scale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Align with a specific milestone </a:t>
            </a:r>
            <a:r>
              <a:rPr lang="en-US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subcompetency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Incorporate evaluations into milestone scores in your residency management program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30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4953000" y="3808934"/>
            <a:ext cx="3733800" cy="2270398"/>
          </a:xfrm>
          <a:prstGeom prst="wedgeEllipseCallout">
            <a:avLst>
              <a:gd name="adj1" fmla="val -93587"/>
              <a:gd name="adj2" fmla="val -4585"/>
            </a:avLst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will we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adapt our direct observations into our milestone assessment process...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ft Arrow 16"/>
          <p:cNvSpPr/>
          <p:nvPr/>
        </p:nvSpPr>
        <p:spPr>
          <a:xfrm rot="16200000">
            <a:off x="4069391" y="5060063"/>
            <a:ext cx="607486" cy="48540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264D00"/>
          </a:solidFill>
        </p:spPr>
        <p:style>
          <a:lnRef idx="0">
            <a:schemeClr val="accent2">
              <a:shade val="90000"/>
              <a:hueOff val="749637"/>
              <a:satOff val="-75001"/>
              <a:lumOff val="38113"/>
              <a:alphaOff val="0"/>
            </a:schemeClr>
          </a:lnRef>
          <a:fillRef idx="3">
            <a:schemeClr val="accent2">
              <a:shade val="90000"/>
              <a:hueOff val="749637"/>
              <a:satOff val="-75001"/>
              <a:lumOff val="38113"/>
              <a:alphaOff val="0"/>
            </a:schemeClr>
          </a:fillRef>
          <a:effectRef idx="2">
            <a:schemeClr val="accent2">
              <a:shade val="90000"/>
              <a:hueOff val="749637"/>
              <a:satOff val="-75001"/>
              <a:lumOff val="381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1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31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2164133"/>
              </p:ext>
            </p:extLst>
          </p:nvPr>
        </p:nvGraphicFramePr>
        <p:xfrm>
          <a:off x="410475" y="588057"/>
          <a:ext cx="8410721" cy="449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337695" y="5606009"/>
            <a:ext cx="2062864" cy="792951"/>
            <a:chOff x="6850572" y="3161688"/>
            <a:chExt cx="1192219" cy="996070"/>
          </a:xfrm>
          <a:solidFill>
            <a:schemeClr val="bg2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6850572" y="3161688"/>
              <a:ext cx="1192219" cy="9537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43832"/>
                <a:satOff val="-75001"/>
                <a:lumOff val="39614"/>
                <a:alphaOff val="0"/>
              </a:schemeClr>
            </a:fillRef>
            <a:effectRef idx="2">
              <a:schemeClr val="accent2">
                <a:shade val="80000"/>
                <a:hueOff val="743832"/>
                <a:satOff val="-75001"/>
                <a:lumOff val="396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878507" y="3259853"/>
              <a:ext cx="1136349" cy="8979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Assessment of Milestones</a:t>
              </a:r>
              <a:endParaRPr lang="en-US" sz="20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3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Challenges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idx="1"/>
          </p:nvPr>
        </p:nvSpPr>
        <p:spPr>
          <a:xfrm>
            <a:off x="457200" y="1215625"/>
            <a:ext cx="8229600" cy="2405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Faculty development: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Faculty needs to understand form and process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Faculty needs to be encouraged to perform observations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Faculty needs to provide immediate feedback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32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8" name="Picture 7" descr="http://us.cdn4.123rf.com/168nwm/coramax/coramax1209/coramax120900276/15298070-3d-people--man-person--proud-hopeful-business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81" y="3858232"/>
            <a:ext cx="1884631" cy="247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/>
          <p:nvPr/>
        </p:nvSpPr>
        <p:spPr>
          <a:xfrm>
            <a:off x="4548725" y="3486901"/>
            <a:ext cx="3952800" cy="2761499"/>
          </a:xfrm>
          <a:prstGeom prst="cloudCallout">
            <a:avLst>
              <a:gd name="adj1" fmla="val -95042"/>
              <a:gd name="adj2" fmla="val -1708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will we get buy-in from faculty….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Challenges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idx="1"/>
          </p:nvPr>
        </p:nvSpPr>
        <p:spPr>
          <a:xfrm>
            <a:off x="457200" y="1537800"/>
            <a:ext cx="8229600" cy="166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Time: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Time spent in patient room, at the bedside or in the OR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Time for feedback immediately following observation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33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1595458" y="3273381"/>
            <a:ext cx="2638799" cy="1371598"/>
          </a:xfrm>
          <a:prstGeom prst="wedgeRectCallout">
            <a:avLst>
              <a:gd name="adj1" fmla="val 87405"/>
              <a:gd name="adj2" fmla="val 11476"/>
            </a:avLst>
          </a:prstGeom>
          <a:solidFill>
            <a:srgbClr val="336600">
              <a:alpha val="55686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will we find the time...</a:t>
            </a:r>
          </a:p>
        </p:txBody>
      </p:sp>
      <p:pic>
        <p:nvPicPr>
          <p:cNvPr id="8" name="irc_mi" descr="http://us.cdn3.123rf.com/168nwm/anatolymas/anatolymas1011/anatolymas101100003/8196489-3d-small-people-start-pressing-the-button-on-a-stop-watch-3d-image-isolated-white-backgrou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97" y="3472133"/>
            <a:ext cx="2046225" cy="249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1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Compliance: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Frequent reminders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Easily accessible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Tracked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Rewarded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34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5056800" y="1752600"/>
            <a:ext cx="3161700" cy="1746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336600">
              <a:alpha val="55690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</a:rPr>
              <a:t>Who will track compliance?</a:t>
            </a:r>
          </a:p>
        </p:txBody>
      </p:sp>
      <p:sp>
        <p:nvSpPr>
          <p:cNvPr id="413" name="Shape 413"/>
          <p:cNvSpPr/>
          <p:nvPr/>
        </p:nvSpPr>
        <p:spPr>
          <a:xfrm>
            <a:off x="5056800" y="3499500"/>
            <a:ext cx="2054699" cy="24441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</a:rPr>
              <a:t>How will they track compliance?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Challenges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idx="1"/>
          </p:nvPr>
        </p:nvSpPr>
        <p:spPr>
          <a:xfrm>
            <a:off x="457200" y="1611975"/>
            <a:ext cx="8229600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 the Data Effectively: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Milestone Assessment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Feedback to residents/fellows (summary report) on a regular basis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" name="irc_mi" descr="http://givemelife.co.nz/userfiles/image/3D%20Man%20Think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4" y="4348391"/>
            <a:ext cx="1561800" cy="190680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4206901" y="3182427"/>
            <a:ext cx="4479899" cy="2531400"/>
          </a:xfrm>
          <a:prstGeom prst="cloudCallout">
            <a:avLst>
              <a:gd name="adj1" fmla="val -82779"/>
              <a:gd name="adj2" fmla="val 10161"/>
            </a:avLst>
          </a:prstGeom>
          <a:solidFill>
            <a:schemeClr val="dk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will we ensure that we use the data effectively in our program...</a:t>
            </a:r>
          </a:p>
        </p:txBody>
      </p:sp>
      <p:sp>
        <p:nvSpPr>
          <p:cNvPr id="8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9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35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Reviewing </a:t>
            </a:r>
            <a:r>
              <a:rPr lang="en-US" sz="3600" i="0" u="none" strike="noStrike" cap="none" baseline="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rtl val="0"/>
              </a:rPr>
              <a:t>Key</a:t>
            </a:r>
            <a:r>
              <a:rPr lang="en-US" sz="36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Questions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572685"/>
              </p:ext>
            </p:extLst>
          </p:nvPr>
        </p:nvGraphicFramePr>
        <p:xfrm>
          <a:off x="622435" y="1357799"/>
          <a:ext cx="7632741" cy="463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6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36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Questions</a:t>
            </a:r>
          </a:p>
        </p:txBody>
      </p:sp>
      <p:pic>
        <p:nvPicPr>
          <p:cNvPr id="5" name="Picture 4" descr="http://newhorizons123tv.com/wp-content/uploads/2010/09/doub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94" y="2789764"/>
            <a:ext cx="2817368" cy="2388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6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37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Summary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idx="1"/>
          </p:nvPr>
        </p:nvSpPr>
        <p:spPr>
          <a:xfrm>
            <a:off x="609600" y="1408800"/>
            <a:ext cx="8229600" cy="34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we covered today: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8001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Understanding the importance of direct observation</a:t>
            </a:r>
          </a:p>
          <a:p>
            <a:pPr marL="800100" marR="0" lvl="0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Learned the use of direct observations in resident evaluation</a:t>
            </a:r>
          </a:p>
          <a:p>
            <a:pPr marL="800100" marR="0" lvl="0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Various templates of direct observations</a:t>
            </a:r>
          </a:p>
          <a:p>
            <a:pPr marL="800100" marR="0" lvl="0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Reviewed the challenges associated with direct observations</a:t>
            </a:r>
          </a:p>
          <a:p>
            <a:pPr marL="342900" marR="0" lvl="0" indent="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6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38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Discussion of Generation Silent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to Generation Millennial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Tuesday, March 10,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Ask Partners – Spring Freebie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March 19</a:t>
            </a:r>
            <a:r>
              <a:rPr lang="en-US" sz="1200" b="0" dirty="0">
                <a:latin typeface="Arial" charset="0"/>
                <a:cs typeface="Arial" charset="0"/>
              </a:rPr>
              <a:t>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</a:t>
            </a:r>
            <a:r>
              <a:rPr lang="en-US" sz="1200" b="0" dirty="0" smtClean="0">
                <a:latin typeface="Arial" charset="0"/>
                <a:cs typeface="Arial" charset="0"/>
              </a:rPr>
              <a:t>:00pm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AOA: Program Readiness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April 2,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</a:t>
            </a:r>
            <a:r>
              <a:rPr lang="en-US" sz="1200" b="0" dirty="0" smtClean="0">
                <a:latin typeface="Arial" charset="0"/>
                <a:cs typeface="Arial" charset="0"/>
              </a:rPr>
              <a:t>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500" dirty="0" smtClean="0">
                <a:latin typeface="Arial" charset="0"/>
                <a:cs typeface="Arial" charset="0"/>
              </a:rPr>
              <a:t>CLER Pathways to Excellence –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500" dirty="0" smtClean="0">
                <a:latin typeface="Arial" charset="0"/>
                <a:cs typeface="Arial" charset="0"/>
              </a:rPr>
              <a:t>Applied to Your Institution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200" b="0" dirty="0">
                <a:latin typeface="Arial" charset="0"/>
                <a:cs typeface="Arial" charset="0"/>
              </a:rPr>
              <a:t>Thursday, April </a:t>
            </a:r>
            <a:r>
              <a:rPr lang="en-US" sz="1200" b="0" dirty="0" smtClean="0">
                <a:latin typeface="Arial" charset="0"/>
                <a:cs typeface="Arial" charset="0"/>
              </a:rPr>
              <a:t>16,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Visit our website to see the rest of our Spring 2015 Schedule!</a:t>
            </a:r>
            <a:r>
              <a:rPr lang="en-US" sz="1500" dirty="0">
                <a:latin typeface="Arial" charset="0"/>
                <a:cs typeface="Arial" charset="0"/>
              </a:rPr>
              <a:t/>
            </a:r>
            <a:br>
              <a:rPr lang="en-US" sz="1500" dirty="0">
                <a:latin typeface="Arial" charset="0"/>
                <a:cs typeface="Arial" charset="0"/>
              </a:rPr>
            </a:b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>
                <a:latin typeface="Arial" charset="0"/>
                <a:cs typeface="Arial" charset="0"/>
              </a:rPr>
              <a:t>www.PartnersInMedEd.com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pic>
        <p:nvPicPr>
          <p:cNvPr id="130052" name="Picture 2" descr="V:\Marketing\PME Graphics &amp; Logo as of 2013\Passport_Icon_12_24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692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4811132" y="533400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5" descr="Calendar-256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14400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4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39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Direct Observation?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83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 provides an opportunity to observe directly what is happening in a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setting.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sym typeface="Arial"/>
                <a:rtl val="0"/>
              </a:rPr>
              <a:t>The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sym typeface="Arial"/>
                <a:rtl val="0"/>
              </a:rPr>
              <a:t>number of households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sym typeface="Arial"/>
                <a:rtl val="0"/>
              </a:rPr>
              <a:t>recycling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>
                <a:solidFill>
                  <a:schemeClr val="dk1"/>
                </a:solidFill>
              </a:rPr>
              <a:t>How parents deal with unruly </a:t>
            </a:r>
            <a:r>
              <a:rPr lang="en-US" sz="2500" dirty="0" smtClean="0">
                <a:solidFill>
                  <a:schemeClr val="dk1"/>
                </a:solidFill>
              </a:rPr>
              <a:t>toddlers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>
                <a:solidFill>
                  <a:schemeClr val="dk1"/>
                </a:solidFill>
              </a:rPr>
              <a:t>The suturing technique of a PGY </a:t>
            </a:r>
            <a:r>
              <a:rPr lang="en-US" sz="2500" dirty="0" smtClean="0">
                <a:solidFill>
                  <a:schemeClr val="dk1"/>
                </a:solidFill>
              </a:rPr>
              <a:t>1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>
                <a:solidFill>
                  <a:schemeClr val="dk1"/>
                </a:solidFill>
              </a:rPr>
              <a:t>The ability of a resident to </a:t>
            </a:r>
            <a:r>
              <a:rPr lang="en-US" sz="2500" dirty="0" smtClean="0">
                <a:solidFill>
                  <a:schemeClr val="dk1"/>
                </a:solidFill>
              </a:rPr>
              <a:t/>
            </a:r>
            <a:br>
              <a:rPr lang="en-US" sz="2500" dirty="0" smtClean="0">
                <a:solidFill>
                  <a:schemeClr val="dk1"/>
                </a:solidFill>
              </a:rPr>
            </a:br>
            <a:r>
              <a:rPr lang="en-US" sz="2500" dirty="0" smtClean="0">
                <a:solidFill>
                  <a:schemeClr val="dk1"/>
                </a:solidFill>
              </a:rPr>
              <a:t>inform </a:t>
            </a:r>
            <a:r>
              <a:rPr lang="en-US" sz="2500" dirty="0">
                <a:solidFill>
                  <a:schemeClr val="dk1"/>
                </a:solidFill>
              </a:rPr>
              <a:t>a patient of the risks </a:t>
            </a:r>
            <a:r>
              <a:rPr lang="en-US" sz="2500" dirty="0" smtClean="0">
                <a:solidFill>
                  <a:schemeClr val="dk1"/>
                </a:solidFill>
              </a:rPr>
              <a:t/>
            </a:r>
            <a:br>
              <a:rPr lang="en-US" sz="2500" dirty="0" smtClean="0">
                <a:solidFill>
                  <a:schemeClr val="dk1"/>
                </a:solidFill>
              </a:rPr>
            </a:br>
            <a:r>
              <a:rPr lang="en-US" sz="2500" dirty="0" smtClean="0">
                <a:solidFill>
                  <a:schemeClr val="dk1"/>
                </a:solidFill>
              </a:rPr>
              <a:t>associated </a:t>
            </a:r>
            <a:r>
              <a:rPr lang="en-US" sz="2500" dirty="0">
                <a:solidFill>
                  <a:schemeClr val="dk1"/>
                </a:solidFill>
              </a:rPr>
              <a:t>with a medication </a:t>
            </a:r>
            <a:r>
              <a:rPr lang="en-US" sz="2500" dirty="0" smtClean="0">
                <a:solidFill>
                  <a:schemeClr val="dk1"/>
                </a:solidFill>
              </a:rPr>
              <a:t/>
            </a:r>
            <a:br>
              <a:rPr lang="en-US" sz="2500" dirty="0" smtClean="0">
                <a:solidFill>
                  <a:schemeClr val="dk1"/>
                </a:solidFill>
              </a:rPr>
            </a:br>
            <a:r>
              <a:rPr lang="en-US" sz="2500" dirty="0" smtClean="0">
                <a:solidFill>
                  <a:schemeClr val="dk1"/>
                </a:solidFill>
              </a:rPr>
              <a:t>or </a:t>
            </a:r>
            <a:r>
              <a:rPr lang="en-US" sz="2500" dirty="0">
                <a:solidFill>
                  <a:schemeClr val="dk1"/>
                </a:solidFill>
              </a:rPr>
              <a:t>procedure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4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6" name="Picture 5" descr="http://www.socialmedia.ie/wp-content/uploads/2012/05/rev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99" y="3791138"/>
            <a:ext cx="2107601" cy="210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724-864-7320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Info@PartnersInMedEd.com</a:t>
            </a: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  <p:pic>
        <p:nvPicPr>
          <p:cNvPr id="131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7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40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658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450797"/>
            <a:ext cx="8229600" cy="901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Observation is Everywhere!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83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5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graphicFrame>
        <p:nvGraphicFramePr>
          <p:cNvPr id="108" name="Shape 108"/>
          <p:cNvGraphicFramePr/>
          <p:nvPr/>
        </p:nvGraphicFramePr>
        <p:xfrm>
          <a:off x="762000" y="1468079"/>
          <a:ext cx="7620000" cy="48148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FFF9F"/>
                    </a:gs>
                    <a:gs pos="35000">
                      <a:srgbClr val="E7FFBB"/>
                    </a:gs>
                    <a:gs pos="100000">
                      <a:srgbClr val="F5FFE7"/>
                    </a:gs>
                  </a:gsLst>
                  <a:lin ang="16200000" scaled="0"/>
                </a:gradFill>
                <a:tableStyleId>{2E2D78A1-B240-4A6A-816B-75AC1A85F32D}</a:tableStyleId>
              </a:tblPr>
              <a:tblGrid>
                <a:gridCol w="3714750"/>
                <a:gridCol w="3905250"/>
              </a:tblGrid>
              <a:tr h="64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Observation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Setting</a:t>
                      </a:r>
                    </a:p>
                  </a:txBody>
                  <a:tcPr marL="91450" marR="91450" marT="45725" marB="45725"/>
                </a:tc>
              </a:tr>
              <a:tr h="110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Resident greets and establishes rapport with patient (professionalism); Resident explains to patient associated risks of prescribed medication (communication)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Clinic</a:t>
                      </a:r>
                    </a:p>
                  </a:txBody>
                  <a:tcPr marL="91450" marR="91450" marT="45725" marB="45725"/>
                </a:tc>
              </a:tr>
              <a:tr h="90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Resident is able to fully close surgical incision (patient care); Resident respects surgical site (patient care, professionalism)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Operating Room</a:t>
                      </a:r>
                    </a:p>
                  </a:txBody>
                  <a:tcPr marL="91450" marR="91450" marT="45725" marB="45725"/>
                </a:tc>
              </a:tr>
              <a:tr h="145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Resident includes patient in care plan (professionalism, communication); Resident  presents complete patient information during hand-off (professionalism, communication, medical knowledge)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Hospital Floor</a:t>
                      </a:r>
                    </a:p>
                  </a:txBody>
                  <a:tcPr marL="91450" marR="91450" marT="45725" marB="45725"/>
                </a:tc>
              </a:tr>
              <a:tr h="69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rtl val="0"/>
                        </a:rPr>
                        <a:t>Resident does not talk loudly about patients (professionalism)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rtl val="0"/>
                        </a:rPr>
                        <a:t>Cafeteria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idx="1"/>
          </p:nvPr>
        </p:nvSpPr>
        <p:spPr>
          <a:xfrm>
            <a:off x="381000" y="1603641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8300" indent="-342900"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you want direct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information</a:t>
            </a:r>
          </a:p>
          <a:p>
            <a:pPr marL="368300" indent="-342900">
              <a:buClr>
                <a:schemeClr val="dk1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68350" lvl="1" indent="-342900"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% of households </a:t>
            </a:r>
            <a:r>
              <a:rPr lang="en-US" sz="25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actually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participating </a:t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recycling</a:t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68350" lvl="1" indent="-342900"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ability of the resident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</a:t>
            </a:r>
            <a:r>
              <a:rPr lang="en-US" sz="25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fully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explain risks and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answer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patient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</a:t>
            </a:r>
          </a:p>
          <a:p>
            <a:pPr marL="768350" lvl="1" indent="-342900">
              <a:buClr>
                <a:schemeClr val="dk1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68350" lvl="1" indent="-342900">
              <a:buClr>
                <a:schemeClr val="dk1"/>
              </a:buClr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actual </a:t>
            </a:r>
            <a:r>
              <a:rPr lang="en-US" sz="25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skill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of the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resident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suturing</a:t>
            </a:r>
          </a:p>
          <a:p>
            <a:pPr indent="-342900"/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6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pic>
        <p:nvPicPr>
          <p:cNvPr id="6" name="irc_mi" descr="http://blogs.extremeexperts.com/wp-content/uploads/2013/01/Wh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80" y="3769951"/>
            <a:ext cx="2556881" cy="2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you are trying to understand on ongoing behavior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process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1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actual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process of parents dealing with a toddler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having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tantrum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1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process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resident uses during patient hand-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1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steps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the resident follows in suturing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7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7" name="Shape 115"/>
          <p:cNvSpPr txBox="1">
            <a:spLocks/>
          </p:cNvSpPr>
          <p:nvPr/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Why?</a:t>
            </a:r>
            <a:endParaRPr lang="en-US" sz="3600" b="1" dirty="0">
              <a:solidFill>
                <a:schemeClr val="dk1"/>
              </a:solidFill>
            </a:endParaRPr>
          </a:p>
        </p:txBody>
      </p:sp>
      <p:pic>
        <p:nvPicPr>
          <p:cNvPr id="8" name="irc_mi" descr="http://us.cdn3.123rf.com/168nwm/amasterpics123/amasterpics1231301/amasterpics123130100003/17437645-3d-man-looking-at-red-question-mark-in-his-hand-and-thinking-over-white-backgrou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49" y="4460618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there is physical evidence or outcomes that can be readily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seen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Counting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number of houses with recycle bins at the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curb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patient </a:t>
            </a:r>
            <a:r>
              <a:rPr lang="en-US" sz="21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signs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the consent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incision was </a:t>
            </a:r>
            <a:r>
              <a:rPr lang="en-US" sz="21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closed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properly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8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7" name="Shape 115"/>
          <p:cNvSpPr txBox="1">
            <a:spLocks/>
          </p:cNvSpPr>
          <p:nvPr/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Why?</a:t>
            </a:r>
            <a:endParaRPr lang="en-US" sz="3600" b="1" dirty="0">
              <a:solidFill>
                <a:schemeClr val="dk1"/>
              </a:solidFill>
            </a:endParaRPr>
          </a:p>
        </p:txBody>
      </p:sp>
      <p:pic>
        <p:nvPicPr>
          <p:cNvPr id="8" name="irc_mi" descr="http://us.cdn1.123rf.com/168nwm/cherezoff/cherezoff1211/cherezoff121100004/16201491-3d-human-with-a-pointer-isolated-on-white-background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6858"/>
            <a:ext cx="1847658" cy="223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written or other data collection does not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provide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“good”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answers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Communication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skills </a:t>
            </a: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Interactions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with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others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Treatment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the surgical incision </a:t>
            </a: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Evaluation </a:t>
            </a:r>
            <a:r>
              <a:rPr lang="en-US" sz="2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system errors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 Partners in Medical Education, Inc. - 2015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9</a:t>
            </a:fld>
            <a:endParaRPr lang="en-US" sz="10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7" name="Shape 115"/>
          <p:cNvSpPr txBox="1">
            <a:spLocks/>
          </p:cNvSpPr>
          <p:nvPr/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Why?</a:t>
            </a:r>
            <a:endParaRPr lang="en-US" sz="3600" b="1" dirty="0">
              <a:solidFill>
                <a:schemeClr val="dk1"/>
              </a:solidFill>
            </a:endParaRPr>
          </a:p>
        </p:txBody>
      </p:sp>
      <p:pic>
        <p:nvPicPr>
          <p:cNvPr id="8" name="Picture 7" descr="http://us.cdn1.123rf.com/168nwm/coramax/coramax1212/coramax121200130/16921663-3d-people--man-person-with-pencil-and-a-rul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68" y="3631005"/>
            <a:ext cx="2178491" cy="1983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PMESlidesExampl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PMESlidesExample.thmx</Template>
  <TotalTime>119</TotalTime>
  <Words>1782</Words>
  <Application>Microsoft Macintosh PowerPoint</Application>
  <PresentationFormat>On-screen Show (4:3)</PresentationFormat>
  <Paragraphs>450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PMESlidesExample</vt:lpstr>
      <vt:lpstr> Direct Observation Why? What? How?  February 19, 2015  </vt:lpstr>
      <vt:lpstr> </vt:lpstr>
      <vt:lpstr>Goals &amp; Objectives</vt:lpstr>
      <vt:lpstr>What is Direct Observation?</vt:lpstr>
      <vt:lpstr>Direct Observation is Everywhere!</vt:lpstr>
      <vt:lpstr>Why?</vt:lpstr>
      <vt:lpstr>PowerPoint Presentation</vt:lpstr>
      <vt:lpstr>PowerPoint Presentation</vt:lpstr>
      <vt:lpstr>PowerPoint Presentation</vt:lpstr>
      <vt:lpstr>ACGME Expectations in NAS</vt:lpstr>
      <vt:lpstr>Direct Observation &amp; Milestones</vt:lpstr>
      <vt:lpstr>Direct Observation &amp; Milestones</vt:lpstr>
      <vt:lpstr>Direct Observation</vt:lpstr>
      <vt:lpstr>Direct Observation</vt:lpstr>
      <vt:lpstr>Family Medicine</vt:lpstr>
      <vt:lpstr>Internal Medicine</vt:lpstr>
      <vt:lpstr>Surgery</vt:lpstr>
      <vt:lpstr>Benefits of Direct Observation</vt:lpstr>
      <vt:lpstr>Questions</vt:lpstr>
      <vt:lpstr>Real-life samples</vt:lpstr>
      <vt:lpstr>PowerPoint Presentation</vt:lpstr>
      <vt:lpstr>Examples of Direct Observation Forms</vt:lpstr>
      <vt:lpstr>SCO (Structured Clinical Observation)</vt:lpstr>
      <vt:lpstr>Communication &amp; Professionalism Skills</vt:lpstr>
      <vt:lpstr>Surgical Observations</vt:lpstr>
      <vt:lpstr>PowerPoint Presentation</vt:lpstr>
      <vt:lpstr>Other Direct Observation Ideas</vt:lpstr>
      <vt:lpstr>PowerPoint Presentation</vt:lpstr>
      <vt:lpstr>Direct Observations &amp; Milestones Faculty Development Time Compliance Use Data Effectively</vt:lpstr>
      <vt:lpstr>Direct Observations &amp; Milestones</vt:lpstr>
      <vt:lpstr>PowerPoint Presentation</vt:lpstr>
      <vt:lpstr>Challenges</vt:lpstr>
      <vt:lpstr>Challenges</vt:lpstr>
      <vt:lpstr>Challenges</vt:lpstr>
      <vt:lpstr>Challenges</vt:lpstr>
      <vt:lpstr>Reviewing Key Questions</vt:lpstr>
      <vt:lpstr>Questions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Direct Observation Why? What? How?  February 19, 2015  </dc:title>
  <cp:lastModifiedBy>Alexander Mielnicki</cp:lastModifiedBy>
  <cp:revision>11</cp:revision>
  <dcterms:modified xsi:type="dcterms:W3CDTF">2015-02-18T16:28:36Z</dcterms:modified>
</cp:coreProperties>
</file>