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53"/>
  </p:notesMasterIdLst>
  <p:handoutMasterIdLst>
    <p:handoutMasterId r:id="rId54"/>
  </p:handoutMasterIdLst>
  <p:sldIdLst>
    <p:sldId id="256" r:id="rId2"/>
    <p:sldId id="322" r:id="rId3"/>
    <p:sldId id="272" r:id="rId4"/>
    <p:sldId id="273" r:id="rId5"/>
    <p:sldId id="257" r:id="rId6"/>
    <p:sldId id="263" r:id="rId7"/>
    <p:sldId id="271" r:id="rId8"/>
    <p:sldId id="301" r:id="rId9"/>
    <p:sldId id="277" r:id="rId10"/>
    <p:sldId id="289" r:id="rId11"/>
    <p:sldId id="290" r:id="rId12"/>
    <p:sldId id="291" r:id="rId13"/>
    <p:sldId id="292" r:id="rId14"/>
    <p:sldId id="304" r:id="rId15"/>
    <p:sldId id="323" r:id="rId16"/>
    <p:sldId id="305" r:id="rId17"/>
    <p:sldId id="324" r:id="rId18"/>
    <p:sldId id="307" r:id="rId19"/>
    <p:sldId id="325" r:id="rId20"/>
    <p:sldId id="308" r:id="rId21"/>
    <p:sldId id="326" r:id="rId22"/>
    <p:sldId id="293" r:id="rId23"/>
    <p:sldId id="287" r:id="rId24"/>
    <p:sldId id="278" r:id="rId25"/>
    <p:sldId id="279" r:id="rId26"/>
    <p:sldId id="296" r:id="rId27"/>
    <p:sldId id="297" r:id="rId28"/>
    <p:sldId id="300" r:id="rId29"/>
    <p:sldId id="312" r:id="rId30"/>
    <p:sldId id="286" r:id="rId31"/>
    <p:sldId id="313" r:id="rId32"/>
    <p:sldId id="309" r:id="rId33"/>
    <p:sldId id="314" r:id="rId34"/>
    <p:sldId id="310" r:id="rId35"/>
    <p:sldId id="316" r:id="rId36"/>
    <p:sldId id="311" r:id="rId37"/>
    <p:sldId id="298" r:id="rId38"/>
    <p:sldId id="299" r:id="rId39"/>
    <p:sldId id="281" r:id="rId40"/>
    <p:sldId id="283" r:id="rId41"/>
    <p:sldId id="282" r:id="rId42"/>
    <p:sldId id="284" r:id="rId43"/>
    <p:sldId id="285" r:id="rId44"/>
    <p:sldId id="317" r:id="rId45"/>
    <p:sldId id="319" r:id="rId46"/>
    <p:sldId id="320" r:id="rId47"/>
    <p:sldId id="321" r:id="rId48"/>
    <p:sldId id="275" r:id="rId49"/>
    <p:sldId id="276" r:id="rId50"/>
    <p:sldId id="328" r:id="rId51"/>
    <p:sldId id="327"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4009" autoAdjust="0"/>
  </p:normalViewPr>
  <p:slideViewPr>
    <p:cSldViewPr snapToGrid="0">
      <p:cViewPr varScale="1">
        <p:scale>
          <a:sx n="117" d="100"/>
          <a:sy n="117" d="100"/>
        </p:scale>
        <p:origin x="-120" y="-5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EBF99-8F98-3247-B665-9BA48A67BA88}" type="datetimeFigureOut">
              <a:rPr lang="en-US" smtClean="0"/>
              <a:t>3/5/15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F367F9-DD2D-CF4D-A94E-3E9E5A608E43}" type="slidenum">
              <a:rPr lang="en-US" smtClean="0"/>
              <a:t>‹#›</a:t>
            </a:fld>
            <a:endParaRPr lang="en-US"/>
          </a:p>
        </p:txBody>
      </p:sp>
    </p:spTree>
    <p:extLst>
      <p:ext uri="{BB962C8B-B14F-4D97-AF65-F5344CB8AC3E}">
        <p14:creationId xmlns:p14="http://schemas.microsoft.com/office/powerpoint/2010/main" val="161198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B3C7A-042F-40A8-A279-C7F6940108C6}" type="datetimeFigureOut">
              <a:rPr lang="en-US" smtClean="0"/>
              <a:t>3/5/15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1269-15AE-4457-9714-1F0F3970AC87}" type="slidenum">
              <a:rPr lang="en-US" smtClean="0"/>
              <a:t>‹#›</a:t>
            </a:fld>
            <a:endParaRPr lang="en-US" dirty="0"/>
          </a:p>
        </p:txBody>
      </p:sp>
    </p:spTree>
    <p:extLst>
      <p:ext uri="{BB962C8B-B14F-4D97-AF65-F5344CB8AC3E}">
        <p14:creationId xmlns:p14="http://schemas.microsoft.com/office/powerpoint/2010/main" val="33721843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31269-15AE-4457-9714-1F0F3970AC87}" type="slidenum">
              <a:rPr lang="en-US" smtClean="0"/>
              <a:t>1</a:t>
            </a:fld>
            <a:endParaRPr lang="en-US" dirty="0"/>
          </a:p>
        </p:txBody>
      </p:sp>
    </p:spTree>
    <p:extLst>
      <p:ext uri="{BB962C8B-B14F-4D97-AF65-F5344CB8AC3E}">
        <p14:creationId xmlns:p14="http://schemas.microsoft.com/office/powerpoint/2010/main" val="119654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29057" indent="-280406">
              <a:defRPr sz="2000" b="1">
                <a:solidFill>
                  <a:schemeClr val="tx1"/>
                </a:solidFill>
                <a:latin typeface="Comic Sans MS" charset="0"/>
                <a:ea typeface="ＭＳ Ｐゴシック" charset="0"/>
              </a:defRPr>
            </a:lvl2pPr>
            <a:lvl3pPr marL="1121626" indent="-224325">
              <a:defRPr sz="2000" b="1">
                <a:solidFill>
                  <a:schemeClr val="tx1"/>
                </a:solidFill>
                <a:latin typeface="Comic Sans MS" charset="0"/>
                <a:ea typeface="ＭＳ Ｐゴシック" charset="0"/>
              </a:defRPr>
            </a:lvl3pPr>
            <a:lvl4pPr marL="1570276" indent="-224325">
              <a:defRPr sz="2000" b="1">
                <a:solidFill>
                  <a:schemeClr val="tx1"/>
                </a:solidFill>
                <a:latin typeface="Comic Sans MS" charset="0"/>
                <a:ea typeface="ＭＳ Ｐゴシック" charset="0"/>
              </a:defRPr>
            </a:lvl4pPr>
            <a:lvl5pPr marL="2018927" indent="-224325">
              <a:defRPr sz="2000" b="1">
                <a:solidFill>
                  <a:schemeClr val="tx1"/>
                </a:solidFill>
                <a:latin typeface="Comic Sans MS" charset="0"/>
                <a:ea typeface="ＭＳ Ｐゴシック" charset="0"/>
              </a:defRPr>
            </a:lvl5pPr>
            <a:lvl6pPr marL="2467577" indent="-224325" algn="ctr" eaLnBrk="0" fontAlgn="base" hangingPunct="0">
              <a:spcBef>
                <a:spcPct val="0"/>
              </a:spcBef>
              <a:spcAft>
                <a:spcPct val="0"/>
              </a:spcAft>
              <a:defRPr sz="2000" b="1">
                <a:solidFill>
                  <a:schemeClr val="tx1"/>
                </a:solidFill>
                <a:latin typeface="Comic Sans MS" charset="0"/>
                <a:ea typeface="ＭＳ Ｐゴシック" charset="0"/>
              </a:defRPr>
            </a:lvl6pPr>
            <a:lvl7pPr marL="2916227" indent="-224325" algn="ctr" eaLnBrk="0" fontAlgn="base" hangingPunct="0">
              <a:spcBef>
                <a:spcPct val="0"/>
              </a:spcBef>
              <a:spcAft>
                <a:spcPct val="0"/>
              </a:spcAft>
              <a:defRPr sz="2000" b="1">
                <a:solidFill>
                  <a:schemeClr val="tx1"/>
                </a:solidFill>
                <a:latin typeface="Comic Sans MS" charset="0"/>
                <a:ea typeface="ＭＳ Ｐゴシック" charset="0"/>
              </a:defRPr>
            </a:lvl7pPr>
            <a:lvl8pPr marL="3364878" indent="-224325" algn="ctr" eaLnBrk="0" fontAlgn="base" hangingPunct="0">
              <a:spcBef>
                <a:spcPct val="0"/>
              </a:spcBef>
              <a:spcAft>
                <a:spcPct val="0"/>
              </a:spcAft>
              <a:defRPr sz="2000" b="1">
                <a:solidFill>
                  <a:schemeClr val="tx1"/>
                </a:solidFill>
                <a:latin typeface="Comic Sans MS" charset="0"/>
                <a:ea typeface="ＭＳ Ｐゴシック" charset="0"/>
              </a:defRPr>
            </a:lvl8pPr>
            <a:lvl9pPr marL="3813528" indent="-224325"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29057" indent="-280406">
              <a:defRPr sz="2000" b="1">
                <a:solidFill>
                  <a:schemeClr val="tx1"/>
                </a:solidFill>
                <a:latin typeface="Comic Sans MS" charset="0"/>
                <a:ea typeface="ＭＳ Ｐゴシック" charset="0"/>
              </a:defRPr>
            </a:lvl2pPr>
            <a:lvl3pPr marL="1121626" indent="-224325">
              <a:defRPr sz="2000" b="1">
                <a:solidFill>
                  <a:schemeClr val="tx1"/>
                </a:solidFill>
                <a:latin typeface="Comic Sans MS" charset="0"/>
                <a:ea typeface="ＭＳ Ｐゴシック" charset="0"/>
              </a:defRPr>
            </a:lvl3pPr>
            <a:lvl4pPr marL="1570276" indent="-224325">
              <a:defRPr sz="2000" b="1">
                <a:solidFill>
                  <a:schemeClr val="tx1"/>
                </a:solidFill>
                <a:latin typeface="Comic Sans MS" charset="0"/>
                <a:ea typeface="ＭＳ Ｐゴシック" charset="0"/>
              </a:defRPr>
            </a:lvl4pPr>
            <a:lvl5pPr marL="2018927" indent="-224325">
              <a:defRPr sz="2000" b="1">
                <a:solidFill>
                  <a:schemeClr val="tx1"/>
                </a:solidFill>
                <a:latin typeface="Comic Sans MS" charset="0"/>
                <a:ea typeface="ＭＳ Ｐゴシック" charset="0"/>
              </a:defRPr>
            </a:lvl5pPr>
            <a:lvl6pPr marL="2467577" indent="-224325" algn="ctr" eaLnBrk="0" fontAlgn="base" hangingPunct="0">
              <a:spcBef>
                <a:spcPct val="0"/>
              </a:spcBef>
              <a:spcAft>
                <a:spcPct val="0"/>
              </a:spcAft>
              <a:defRPr sz="2000" b="1">
                <a:solidFill>
                  <a:schemeClr val="tx1"/>
                </a:solidFill>
                <a:latin typeface="Comic Sans MS" charset="0"/>
                <a:ea typeface="ＭＳ Ｐゴシック" charset="0"/>
              </a:defRPr>
            </a:lvl6pPr>
            <a:lvl7pPr marL="2916227" indent="-224325" algn="ctr" eaLnBrk="0" fontAlgn="base" hangingPunct="0">
              <a:spcBef>
                <a:spcPct val="0"/>
              </a:spcBef>
              <a:spcAft>
                <a:spcPct val="0"/>
              </a:spcAft>
              <a:defRPr sz="2000" b="1">
                <a:solidFill>
                  <a:schemeClr val="tx1"/>
                </a:solidFill>
                <a:latin typeface="Comic Sans MS" charset="0"/>
                <a:ea typeface="ＭＳ Ｐゴシック" charset="0"/>
              </a:defRPr>
            </a:lvl7pPr>
            <a:lvl8pPr marL="3364878" indent="-224325" algn="ctr" eaLnBrk="0" fontAlgn="base" hangingPunct="0">
              <a:spcBef>
                <a:spcPct val="0"/>
              </a:spcBef>
              <a:spcAft>
                <a:spcPct val="0"/>
              </a:spcAft>
              <a:defRPr sz="2000" b="1">
                <a:solidFill>
                  <a:schemeClr val="tx1"/>
                </a:solidFill>
                <a:latin typeface="Comic Sans MS" charset="0"/>
                <a:ea typeface="ＭＳ Ｐゴシック" charset="0"/>
              </a:defRPr>
            </a:lvl8pPr>
            <a:lvl9pPr marL="3813528" indent="-224325"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fld id="{86E05EB7-0B42-C44C-86D7-0F16084FC890}" type="slidenum">
              <a:rPr lang="en-US" sz="1200" b="0">
                <a:solidFill>
                  <a:srgbClr val="000000"/>
                </a:solidFill>
                <a:latin typeface="Arial" charset="0"/>
              </a:rPr>
              <a:pPr>
                <a:defRPr/>
              </a:pPr>
              <a:t>2</a:t>
            </a:fld>
            <a:endParaRPr lang="en-US" sz="1200" b="0">
              <a:solidFill>
                <a:srgbClr val="000000"/>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31269-15AE-4457-9714-1F0F3970AC87}" type="slidenum">
              <a:rPr lang="en-US" smtClean="0"/>
              <a:t>4</a:t>
            </a:fld>
            <a:endParaRPr lang="en-US" dirty="0"/>
          </a:p>
        </p:txBody>
      </p:sp>
    </p:spTree>
    <p:extLst>
      <p:ext uri="{BB962C8B-B14F-4D97-AF65-F5344CB8AC3E}">
        <p14:creationId xmlns:p14="http://schemas.microsoft.com/office/powerpoint/2010/main" val="15066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smtClean="0">
                <a:solidFill>
                  <a:srgbClr val="FFFFFF"/>
                </a:solidFill>
                <a:effectLst/>
                <a:latin typeface="Arial" panose="020B0604020202020204" pitchFamily="34" charset="0"/>
              </a:rPr>
              <a:t>Baby Boomers are often regarded as ‘stuck in their ways’ and because of their age, it is sometimes perceived that they are simply waiting for retirement.</a:t>
            </a:r>
            <a:endParaRPr lang="en-US" dirty="0"/>
          </a:p>
        </p:txBody>
      </p:sp>
      <p:sp>
        <p:nvSpPr>
          <p:cNvPr id="4" name="Slide Number Placeholder 3"/>
          <p:cNvSpPr>
            <a:spLocks noGrp="1"/>
          </p:cNvSpPr>
          <p:nvPr>
            <p:ph type="sldNum" sz="quarter" idx="10"/>
          </p:nvPr>
        </p:nvSpPr>
        <p:spPr/>
        <p:txBody>
          <a:bodyPr/>
          <a:lstStyle/>
          <a:p>
            <a:fld id="{E7131269-15AE-4457-9714-1F0F3970AC87}" type="slidenum">
              <a:rPr lang="en-US" smtClean="0"/>
              <a:t>7</a:t>
            </a:fld>
            <a:endParaRPr lang="en-US" dirty="0"/>
          </a:p>
        </p:txBody>
      </p:sp>
    </p:spTree>
    <p:extLst>
      <p:ext uri="{BB962C8B-B14F-4D97-AF65-F5344CB8AC3E}">
        <p14:creationId xmlns:p14="http://schemas.microsoft.com/office/powerpoint/2010/main" val="231463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31269-15AE-4457-9714-1F0F3970AC87}" type="slidenum">
              <a:rPr lang="en-US" smtClean="0"/>
              <a:t>30</a:t>
            </a:fld>
            <a:endParaRPr lang="en-US" dirty="0"/>
          </a:p>
        </p:txBody>
      </p:sp>
    </p:spTree>
    <p:extLst>
      <p:ext uri="{BB962C8B-B14F-4D97-AF65-F5344CB8AC3E}">
        <p14:creationId xmlns:p14="http://schemas.microsoft.com/office/powerpoint/2010/main" val="70867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31269-15AE-4457-9714-1F0F3970AC87}" type="slidenum">
              <a:rPr lang="en-US" smtClean="0"/>
              <a:t>37</a:t>
            </a:fld>
            <a:endParaRPr lang="en-US" dirty="0"/>
          </a:p>
        </p:txBody>
      </p:sp>
    </p:spTree>
    <p:extLst>
      <p:ext uri="{BB962C8B-B14F-4D97-AF65-F5344CB8AC3E}">
        <p14:creationId xmlns:p14="http://schemas.microsoft.com/office/powerpoint/2010/main" val="429459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900" b="1">
                <a:solidFill>
                  <a:schemeClr val="tx1"/>
                </a:solidFill>
                <a:latin typeface="Comic Sans MS" charset="0"/>
                <a:ea typeface="ＭＳ Ｐゴシック" charset="0"/>
              </a:defRPr>
            </a:lvl1pPr>
            <a:lvl2pPr marL="728930" indent="-280358">
              <a:defRPr sz="1900" b="1">
                <a:solidFill>
                  <a:schemeClr val="tx1"/>
                </a:solidFill>
                <a:latin typeface="Comic Sans MS" charset="0"/>
                <a:ea typeface="ＭＳ Ｐゴシック" charset="0"/>
              </a:defRPr>
            </a:lvl2pPr>
            <a:lvl3pPr marL="1121431" indent="-224287">
              <a:defRPr sz="1900" b="1">
                <a:solidFill>
                  <a:schemeClr val="tx1"/>
                </a:solidFill>
                <a:latin typeface="Comic Sans MS" charset="0"/>
                <a:ea typeface="ＭＳ Ｐゴシック" charset="0"/>
              </a:defRPr>
            </a:lvl3pPr>
            <a:lvl4pPr marL="1570004" indent="-224287">
              <a:defRPr sz="1900" b="1">
                <a:solidFill>
                  <a:schemeClr val="tx1"/>
                </a:solidFill>
                <a:latin typeface="Comic Sans MS" charset="0"/>
                <a:ea typeface="ＭＳ Ｐゴシック" charset="0"/>
              </a:defRPr>
            </a:lvl4pPr>
            <a:lvl5pPr marL="2018575" indent="-224287">
              <a:defRPr sz="1900" b="1">
                <a:solidFill>
                  <a:schemeClr val="tx1"/>
                </a:solidFill>
                <a:latin typeface="Comic Sans MS" charset="0"/>
                <a:ea typeface="ＭＳ Ｐゴシック" charset="0"/>
              </a:defRPr>
            </a:lvl5pPr>
            <a:lvl6pPr marL="2467147" indent="-224287" algn="ctr" eaLnBrk="0" fontAlgn="base" hangingPunct="0">
              <a:spcBef>
                <a:spcPct val="0"/>
              </a:spcBef>
              <a:spcAft>
                <a:spcPct val="0"/>
              </a:spcAft>
              <a:defRPr sz="1900" b="1">
                <a:solidFill>
                  <a:schemeClr val="tx1"/>
                </a:solidFill>
                <a:latin typeface="Comic Sans MS" charset="0"/>
                <a:ea typeface="ＭＳ Ｐゴシック" charset="0"/>
              </a:defRPr>
            </a:lvl6pPr>
            <a:lvl7pPr marL="2915721" indent="-224287" algn="ctr" eaLnBrk="0" fontAlgn="base" hangingPunct="0">
              <a:spcBef>
                <a:spcPct val="0"/>
              </a:spcBef>
              <a:spcAft>
                <a:spcPct val="0"/>
              </a:spcAft>
              <a:defRPr sz="1900" b="1">
                <a:solidFill>
                  <a:schemeClr val="tx1"/>
                </a:solidFill>
                <a:latin typeface="Comic Sans MS" charset="0"/>
                <a:ea typeface="ＭＳ Ｐゴシック" charset="0"/>
              </a:defRPr>
            </a:lvl7pPr>
            <a:lvl8pPr marL="3364293" indent="-224287" algn="ctr" eaLnBrk="0" fontAlgn="base" hangingPunct="0">
              <a:spcBef>
                <a:spcPct val="0"/>
              </a:spcBef>
              <a:spcAft>
                <a:spcPct val="0"/>
              </a:spcAft>
              <a:defRPr sz="1900" b="1">
                <a:solidFill>
                  <a:schemeClr val="tx1"/>
                </a:solidFill>
                <a:latin typeface="Comic Sans MS" charset="0"/>
                <a:ea typeface="ＭＳ Ｐゴシック" charset="0"/>
              </a:defRPr>
            </a:lvl8pPr>
            <a:lvl9pPr marL="3812865" indent="-224287" algn="ctr" eaLnBrk="0" fontAlgn="base" hangingPunct="0">
              <a:spcBef>
                <a:spcPct val="0"/>
              </a:spcBef>
              <a:spcAft>
                <a:spcPct val="0"/>
              </a:spcAft>
              <a:defRPr sz="1900" b="1">
                <a:solidFill>
                  <a:schemeClr val="tx1"/>
                </a:solidFill>
                <a:latin typeface="Comic Sans MS" charset="0"/>
                <a:ea typeface="ＭＳ Ｐゴシック" charset="0"/>
              </a:defRPr>
            </a:lvl9pPr>
          </a:lstStyle>
          <a:p>
            <a:pPr>
              <a:defRPr/>
            </a:pPr>
            <a:fld id="{68FF6551-6882-C24A-AC22-DBB91030D49F}" type="slidenum">
              <a:rPr lang="en-US" sz="1200" b="0">
                <a:latin typeface="Arial" charset="0"/>
                <a:cs typeface="ＭＳ Ｐゴシック" charset="0"/>
              </a:rPr>
              <a:pPr>
                <a:defRPr/>
              </a:pPr>
              <a:t>50</a:t>
            </a:fld>
            <a:endParaRPr lang="en-US" sz="1200" b="0">
              <a:latin typeface="Arial" charset="0"/>
              <a:cs typeface="ＭＳ Ｐゴシック" charset="0"/>
            </a:endParaRPr>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extLst>
      <p:ext uri="{BB962C8B-B14F-4D97-AF65-F5344CB8AC3E}">
        <p14:creationId xmlns:p14="http://schemas.microsoft.com/office/powerpoint/2010/main" val="89846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29057" indent="-280406">
              <a:defRPr sz="2000" b="1">
                <a:solidFill>
                  <a:schemeClr val="tx1"/>
                </a:solidFill>
                <a:latin typeface="Comic Sans MS" charset="0"/>
                <a:ea typeface="ＭＳ Ｐゴシック" charset="0"/>
              </a:defRPr>
            </a:lvl2pPr>
            <a:lvl3pPr marL="1121626" indent="-224325">
              <a:defRPr sz="2000" b="1">
                <a:solidFill>
                  <a:schemeClr val="tx1"/>
                </a:solidFill>
                <a:latin typeface="Comic Sans MS" charset="0"/>
                <a:ea typeface="ＭＳ Ｐゴシック" charset="0"/>
              </a:defRPr>
            </a:lvl3pPr>
            <a:lvl4pPr marL="1570276" indent="-224325">
              <a:defRPr sz="2000" b="1">
                <a:solidFill>
                  <a:schemeClr val="tx1"/>
                </a:solidFill>
                <a:latin typeface="Comic Sans MS" charset="0"/>
                <a:ea typeface="ＭＳ Ｐゴシック" charset="0"/>
              </a:defRPr>
            </a:lvl4pPr>
            <a:lvl5pPr marL="2018927" indent="-224325">
              <a:defRPr sz="2000" b="1">
                <a:solidFill>
                  <a:schemeClr val="tx1"/>
                </a:solidFill>
                <a:latin typeface="Comic Sans MS" charset="0"/>
                <a:ea typeface="ＭＳ Ｐゴシック" charset="0"/>
              </a:defRPr>
            </a:lvl5pPr>
            <a:lvl6pPr marL="2467577" indent="-224325" algn="ctr" eaLnBrk="0" fontAlgn="base" hangingPunct="0">
              <a:spcBef>
                <a:spcPct val="0"/>
              </a:spcBef>
              <a:spcAft>
                <a:spcPct val="0"/>
              </a:spcAft>
              <a:defRPr sz="2000" b="1">
                <a:solidFill>
                  <a:schemeClr val="tx1"/>
                </a:solidFill>
                <a:latin typeface="Comic Sans MS" charset="0"/>
                <a:ea typeface="ＭＳ Ｐゴシック" charset="0"/>
              </a:defRPr>
            </a:lvl6pPr>
            <a:lvl7pPr marL="2916227" indent="-224325" algn="ctr" eaLnBrk="0" fontAlgn="base" hangingPunct="0">
              <a:spcBef>
                <a:spcPct val="0"/>
              </a:spcBef>
              <a:spcAft>
                <a:spcPct val="0"/>
              </a:spcAft>
              <a:defRPr sz="2000" b="1">
                <a:solidFill>
                  <a:schemeClr val="tx1"/>
                </a:solidFill>
                <a:latin typeface="Comic Sans MS" charset="0"/>
                <a:ea typeface="ＭＳ Ｐゴシック" charset="0"/>
              </a:defRPr>
            </a:lvl7pPr>
            <a:lvl8pPr marL="3364878" indent="-224325" algn="ctr" eaLnBrk="0" fontAlgn="base" hangingPunct="0">
              <a:spcBef>
                <a:spcPct val="0"/>
              </a:spcBef>
              <a:spcAft>
                <a:spcPct val="0"/>
              </a:spcAft>
              <a:defRPr sz="2000" b="1">
                <a:solidFill>
                  <a:schemeClr val="tx1"/>
                </a:solidFill>
                <a:latin typeface="Comic Sans MS" charset="0"/>
                <a:ea typeface="ＭＳ Ｐゴシック" charset="0"/>
              </a:defRPr>
            </a:lvl8pPr>
            <a:lvl9pPr marL="3813528" indent="-224325"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fld id="{24567932-37CD-E047-9813-4F6C99613057}" type="slidenum">
              <a:rPr lang="en-US" sz="1200" b="0">
                <a:latin typeface="Arial" charset="0"/>
              </a:rPr>
              <a:pPr>
                <a:defRPr/>
              </a:pPr>
              <a:t>51</a:t>
            </a:fld>
            <a:endParaRPr lang="en-US" sz="1200" b="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fld id="{6D22F896-40B5-4ADD-8801-0D06FADFA095}" type="slidenum">
              <a:rPr lang="en-US" smtClean="0"/>
              <a:t>‹#›</a:t>
            </a:fld>
            <a:endParaRPr lang="en-US" dirty="0"/>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34343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fld id="{6D22F896-40B5-4ADD-8801-0D06FADFA095}" type="slidenum">
              <a:rPr lang="en-US" smtClean="0"/>
              <a:t>‹#›</a:t>
            </a:fld>
            <a:endParaRPr lang="en-US" dirty="0"/>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97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
        <p:nvSpPr>
          <p:cNvPr id="5" name="Rectangle 3"/>
          <p:cNvSpPr>
            <a:spLocks noGrp="1" noChangeArrowheads="1"/>
          </p:cNvSpPr>
          <p:nvPr>
            <p:ph type="sldNum" sz="quarter" idx="11"/>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373751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fld id="{6D22F896-40B5-4ADD-8801-0D06FADFA095}" type="slidenum">
              <a:rPr lang="en-US" smtClean="0"/>
              <a:t>‹#›</a:t>
            </a:fld>
            <a:endParaRPr lang="en-US" dirty="0"/>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12382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fld id="{6D22F896-40B5-4ADD-8801-0D06FADFA095}" type="slidenum">
              <a:rPr lang="en-US" smtClean="0"/>
              <a:t>‹#›</a:t>
            </a:fld>
            <a:endParaRPr lang="en-US" dirty="0"/>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5040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fld id="{6D22F896-40B5-4ADD-8801-0D06FADFA095}" type="slidenum">
              <a:rPr lang="en-US" smtClean="0"/>
              <a:t>‹#›</a:t>
            </a:fld>
            <a:endParaRPr lang="en-US" dirty="0"/>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262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fld id="{6D22F896-40B5-4ADD-8801-0D06FADFA095}" type="slidenum">
              <a:rPr lang="en-US" smtClean="0"/>
              <a:t>‹#›</a:t>
            </a:fld>
            <a:endParaRPr lang="en-US" dirty="0"/>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14795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6D22F896-40B5-4ADD-8801-0D06FADFA095}" type="slidenum">
              <a:rPr lang="en-US" smtClean="0"/>
              <a:t>‹#›</a:t>
            </a:fld>
            <a:endParaRPr lang="en-US" dirty="0"/>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24859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fld id="{6D22F896-40B5-4ADD-8801-0D06FADFA095}" type="slidenum">
              <a:rPr lang="en-US" smtClean="0"/>
              <a:t>‹#›</a:t>
            </a:fld>
            <a:endParaRPr lang="en-US" dirty="0"/>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extLst>
      <p:ext uri="{BB962C8B-B14F-4D97-AF65-F5344CB8AC3E}">
        <p14:creationId xmlns:p14="http://schemas.microsoft.com/office/powerpoint/2010/main" val="2624036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fld id="{6D22F896-40B5-4ADD-8801-0D06FADFA095}" type="slidenum">
              <a:rPr lang="en-US" smtClean="0"/>
              <a:pPr/>
              <a:t>‹#›</a:t>
            </a:fld>
            <a:endParaRPr lang="en-US" dirty="0"/>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r>
              <a:rPr lang="en-US" smtClean="0"/>
              <a:t>Presented by Partners in Medical Education, Inc. - 2015</a:t>
            </a: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amanet.org/training/articles/The-Myth-of-Generational-Differences-in-the-Workplace.aspx" TargetMode="External"/><Relationship Id="rId4" Type="http://schemas.openxmlformats.org/officeDocument/2006/relationships/hyperlink" Target="http://carrerapartners.com.au/insights/31/" TargetMode="External"/><Relationship Id="rId5" Type="http://schemas.openxmlformats.org/officeDocument/2006/relationships/hyperlink" Target="http://www.sciencedaily.com/releases/2014/07/140714100350.htm" TargetMode="External"/><Relationship Id="rId6" Type="http://schemas.openxmlformats.org/officeDocument/2006/relationships/hyperlink" Target="http://www.sciencedaily.com/releases/2012/05/120529144342.htm" TargetMode="External"/><Relationship Id="rId7" Type="http://schemas.openxmlformats.org/officeDocument/2006/relationships/hyperlink" Target="http://biz.colostate.edu/mti/tips/pages/InteractionAmongTheGenerations.aspx" TargetMode="External"/><Relationship Id="rId1" Type="http://schemas.openxmlformats.org/officeDocument/2006/relationships/slideLayout" Target="../slideLayouts/slideLayout2.xml"/><Relationship Id="rId2" Type="http://schemas.openxmlformats.org/officeDocument/2006/relationships/hyperlink" Target="https://www.youtube.com/watch?v=Qb1n5aZHwk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forbes.com/pictures/fgdi45eiihi/dont-take-it-personally-2/" TargetMode="External"/><Relationship Id="rId4" Type="http://schemas.openxmlformats.org/officeDocument/2006/relationships/hyperlink" Target="http://www.un.org/staffdevelopment/pdf/Designing%20Recruitment,%20Selection%20&amp;%20Talent%20Management%20Model%20tailored%20to%20meet%20UNJSPF's%20Business%20Development%20Needs.pdf" TargetMode="External"/><Relationship Id="rId5" Type="http://schemas.openxmlformats.org/officeDocument/2006/relationships/hyperlink" Target="http://www.amanet.org/training/articles/Leading-the-Four-Generations-at-Work.aspx" TargetMode="External"/><Relationship Id="rId6" Type="http://schemas.openxmlformats.org/officeDocument/2006/relationships/hyperlink" Target="http://www.dbtselfhelp.com/html/interpersonal_effectiveness1.html" TargetMode="External"/><Relationship Id="rId1" Type="http://schemas.openxmlformats.org/officeDocument/2006/relationships/slideLayout" Target="../slideLayouts/slideLayout2.xml"/><Relationship Id="rId2" Type="http://schemas.openxmlformats.org/officeDocument/2006/relationships/hyperlink" Target="http://www.charmmdfoundation.org/resource-library/effective-communication/checklist-communicating-different-generatio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3" Type="http://schemas.openxmlformats.org/officeDocument/2006/relationships/hyperlink" Target="http://www.PartnersInMedEd.com" TargetMode="External"/><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76"/>
          <p:cNvSpPr txBox="1">
            <a:spLocks noGrp="1"/>
          </p:cNvSpPr>
          <p:nvPr>
            <p:ph type="ctrTitle"/>
          </p:nvPr>
        </p:nvSpPr>
        <p:spPr>
          <a:xfrm>
            <a:off x="2971800" y="1698317"/>
            <a:ext cx="6019798" cy="24383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rgbClr val="FFFFFF"/>
              </a:buClr>
              <a:buSzPct val="25000"/>
              <a:buFont typeface="Arial"/>
              <a:buNone/>
            </a:pPr>
            <a:r>
              <a:rPr lang="en-US" sz="4200" b="1" i="0" u="none" strike="noStrike" cap="none" baseline="0" dirty="0">
                <a:solidFill>
                  <a:srgbClr val="FFFFFF"/>
                </a:solidFill>
                <a:latin typeface="Arial"/>
                <a:ea typeface="Arial"/>
                <a:cs typeface="Arial"/>
                <a:sym typeface="Arial"/>
                <a:rtl val="0"/>
              </a:rPr>
              <a:t/>
            </a:r>
            <a:br>
              <a:rPr lang="en-US" sz="4200" b="1" i="0" u="none" strike="noStrike" cap="none" baseline="0" dirty="0">
                <a:solidFill>
                  <a:srgbClr val="FFFFFF"/>
                </a:solidFill>
                <a:latin typeface="Arial"/>
                <a:ea typeface="Arial"/>
                <a:cs typeface="Arial"/>
                <a:sym typeface="Arial"/>
                <a:rtl val="0"/>
              </a:rPr>
            </a:br>
            <a:r>
              <a:rPr lang="en-US" sz="3600" b="1" i="0" u="none" strike="noStrike" cap="none" baseline="0" dirty="0" smtClean="0">
                <a:solidFill>
                  <a:srgbClr val="FFFFFF"/>
                </a:solidFill>
                <a:latin typeface="Arial"/>
                <a:ea typeface="Arial"/>
                <a:cs typeface="Arial"/>
                <a:sym typeface="Arial"/>
                <a:rtl val="0"/>
              </a:rPr>
              <a:t>Discussion of Generation Silent</a:t>
            </a:r>
            <a:r>
              <a:rPr lang="en-US" sz="3600" b="1" i="0" u="none" strike="noStrike" cap="none" dirty="0" smtClean="0">
                <a:solidFill>
                  <a:srgbClr val="FFFFFF"/>
                </a:solidFill>
                <a:latin typeface="Arial"/>
                <a:ea typeface="Arial"/>
                <a:cs typeface="Arial"/>
                <a:sym typeface="Arial"/>
                <a:rtl val="0"/>
              </a:rPr>
              <a:t> to Millennial</a:t>
            </a:r>
            <a:br>
              <a:rPr lang="en-US" sz="3600" b="1" i="0" u="none" strike="noStrike" cap="none" dirty="0" smtClean="0">
                <a:solidFill>
                  <a:srgbClr val="FFFFFF"/>
                </a:solidFill>
                <a:latin typeface="Arial"/>
                <a:ea typeface="Arial"/>
                <a:cs typeface="Arial"/>
                <a:sym typeface="Arial"/>
                <a:rtl val="0"/>
              </a:rPr>
            </a:br>
            <a:r>
              <a:rPr lang="en-US" sz="2400" i="1" dirty="0" smtClean="0">
                <a:ea typeface="Arial"/>
                <a:sym typeface="Arial"/>
                <a:rtl val="0"/>
              </a:rPr>
              <a:t>Making or Breaking Relationships Between Faculty &amp; Residents</a:t>
            </a:r>
            <a:r>
              <a:rPr lang="en-US" sz="2600" b="0" i="1" u="none" strike="noStrike" cap="none" baseline="0" dirty="0">
                <a:solidFill>
                  <a:schemeClr val="lt1"/>
                </a:solidFill>
                <a:ea typeface="Arial"/>
                <a:sym typeface="Arial"/>
                <a:rtl val="0"/>
              </a:rPr>
              <a:t/>
            </a:r>
            <a:br>
              <a:rPr lang="en-US" sz="2600" b="0" i="1" u="none" strike="noStrike" cap="none" baseline="0" dirty="0">
                <a:solidFill>
                  <a:schemeClr val="lt1"/>
                </a:solidFill>
                <a:ea typeface="Arial"/>
                <a:sym typeface="Arial"/>
                <a:rtl val="0"/>
              </a:rPr>
            </a:br>
            <a:endParaRPr lang="en-US" sz="2600" b="0" i="1" u="none" strike="noStrike" cap="none" baseline="0" dirty="0">
              <a:solidFill>
                <a:schemeClr val="lt1"/>
              </a:solidFill>
              <a:ea typeface="Arial"/>
              <a:sym typeface="Arial"/>
              <a:rtl val="0"/>
            </a:endParaRPr>
          </a:p>
        </p:txBody>
      </p:sp>
      <p:sp>
        <p:nvSpPr>
          <p:cNvPr id="12" name="Shape 77"/>
          <p:cNvSpPr txBox="1">
            <a:spLocks noGrp="1"/>
          </p:cNvSpPr>
          <p:nvPr>
            <p:ph type="subTitle" idx="1"/>
          </p:nvPr>
        </p:nvSpPr>
        <p:spPr>
          <a:xfrm>
            <a:off x="2895600" y="4419600"/>
            <a:ext cx="6019798" cy="2057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ymbol"/>
              <a:buNone/>
            </a:pPr>
            <a:r>
              <a:rPr lang="en-US" sz="2100" b="1" i="0" u="none" strike="noStrike" cap="none" baseline="0" dirty="0">
                <a:solidFill>
                  <a:schemeClr val="dk1"/>
                </a:solidFill>
                <a:latin typeface="Arial"/>
                <a:ea typeface="Arial"/>
                <a:cs typeface="Arial"/>
                <a:sym typeface="Arial"/>
                <a:rtl val="0"/>
              </a:rPr>
              <a:t>PARTNERS IN MEDICAL EDUCATION, INC</a:t>
            </a:r>
            <a:r>
              <a:rPr lang="en-US" sz="2100" b="0" i="0" u="none" strike="noStrike" cap="none" baseline="0" dirty="0">
                <a:solidFill>
                  <a:schemeClr val="dk1"/>
                </a:solidFill>
                <a:latin typeface="Arial"/>
                <a:ea typeface="Arial"/>
                <a:cs typeface="Arial"/>
                <a:sym typeface="Arial"/>
                <a:rtl val="0"/>
              </a:rPr>
              <a:t>.</a:t>
            </a:r>
          </a:p>
          <a:p>
            <a:pPr marL="0" marR="0" lvl="0" indent="0" algn="l" rtl="0">
              <a:lnSpc>
                <a:spcPct val="100000"/>
              </a:lnSpc>
              <a:spcBef>
                <a:spcPts val="360"/>
              </a:spcBef>
              <a:spcAft>
                <a:spcPts val="0"/>
              </a:spcAft>
              <a:buClr>
                <a:schemeClr val="lt2"/>
              </a:buClr>
              <a:buSzPct val="25000"/>
              <a:buFont typeface="Noto Symbol"/>
              <a:buNone/>
            </a:pPr>
            <a:r>
              <a:rPr lang="en-US" sz="1800" b="0" i="0" u="none" strike="noStrike" cap="none" baseline="0" dirty="0">
                <a:solidFill>
                  <a:schemeClr val="dk1"/>
                </a:solidFill>
                <a:latin typeface="Arial"/>
                <a:ea typeface="Arial"/>
                <a:cs typeface="Arial"/>
                <a:sym typeface="Arial"/>
                <a:rtl val="0"/>
              </a:rPr>
              <a:t>Presented by:</a:t>
            </a:r>
          </a:p>
          <a:p>
            <a:pPr marL="0" marR="0" lvl="0" indent="0" algn="l" rtl="0">
              <a:lnSpc>
                <a:spcPct val="100000"/>
              </a:lnSpc>
              <a:spcBef>
                <a:spcPts val="360"/>
              </a:spcBef>
              <a:spcAft>
                <a:spcPts val="0"/>
              </a:spcAft>
              <a:buClr>
                <a:schemeClr val="lt2"/>
              </a:buClr>
              <a:buSzPct val="25000"/>
              <a:buFont typeface="Noto Symbol"/>
              <a:buNone/>
            </a:pPr>
            <a:r>
              <a:rPr lang="en-US" sz="1800" b="0" i="0" u="none" strike="noStrike" cap="none" baseline="0" dirty="0" smtClean="0">
                <a:solidFill>
                  <a:schemeClr val="dk1"/>
                </a:solidFill>
                <a:latin typeface="Arial"/>
                <a:ea typeface="Arial"/>
                <a:cs typeface="Arial"/>
                <a:sym typeface="Arial"/>
                <a:rtl val="0"/>
              </a:rPr>
              <a:t>Diane</a:t>
            </a:r>
            <a:r>
              <a:rPr lang="en-US" sz="1800" b="0" i="0" u="none" strike="noStrike" cap="none" dirty="0" smtClean="0">
                <a:solidFill>
                  <a:schemeClr val="dk1"/>
                </a:solidFill>
                <a:latin typeface="Arial"/>
                <a:ea typeface="Arial"/>
                <a:cs typeface="Arial"/>
                <a:sym typeface="Arial"/>
                <a:rtl val="0"/>
              </a:rPr>
              <a:t> Dean, RN-BC, LPC, CEG</a:t>
            </a:r>
            <a:endParaRPr lang="en-US" sz="1800" b="0" i="0" u="none" strike="noStrike" cap="none" baseline="0" dirty="0">
              <a:solidFill>
                <a:schemeClr val="dk1"/>
              </a:solidFill>
              <a:latin typeface="Arial"/>
              <a:ea typeface="Arial"/>
              <a:cs typeface="Arial"/>
              <a:sym typeface="Arial"/>
              <a:rtl val="0"/>
            </a:endParaRPr>
          </a:p>
        </p:txBody>
      </p:sp>
    </p:spTree>
    <p:extLst>
      <p:ext uri="{BB962C8B-B14F-4D97-AF65-F5344CB8AC3E}">
        <p14:creationId xmlns:p14="http://schemas.microsoft.com/office/powerpoint/2010/main" val="715601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b="1" dirty="0" smtClean="0"/>
              <a:t>Traditionalists – 1925-1946 (ages 69-90)</a:t>
            </a:r>
            <a:endParaRPr lang="en-US" sz="3300" b="1" dirty="0"/>
          </a:p>
        </p:txBody>
      </p:sp>
      <p:sp>
        <p:nvSpPr>
          <p:cNvPr id="3" name="Content Placeholder 2"/>
          <p:cNvSpPr>
            <a:spLocks noGrp="1"/>
          </p:cNvSpPr>
          <p:nvPr>
            <p:ph sz="half" idx="1"/>
          </p:nvPr>
        </p:nvSpPr>
        <p:spPr/>
        <p:txBody>
          <a:bodyPr>
            <a:normAutofit/>
          </a:bodyPr>
          <a:lstStyle/>
          <a:p>
            <a:r>
              <a:rPr lang="en-US" sz="2400" dirty="0" smtClean="0"/>
              <a:t>believe </a:t>
            </a:r>
            <a:r>
              <a:rPr lang="en-US" sz="2400" dirty="0"/>
              <a:t>in conformity, </a:t>
            </a:r>
            <a:r>
              <a:rPr lang="en-US" sz="2400" dirty="0" smtClean="0"/>
              <a:t>     authority </a:t>
            </a:r>
            <a:r>
              <a:rPr lang="en-US" sz="2400" dirty="0"/>
              <a:t>and rules</a:t>
            </a:r>
          </a:p>
          <a:p>
            <a:r>
              <a:rPr lang="en-US" sz="2400" dirty="0" smtClean="0"/>
              <a:t>black/white &amp; right/wrong</a:t>
            </a:r>
            <a:endParaRPr lang="en-US" sz="2400" dirty="0"/>
          </a:p>
          <a:p>
            <a:r>
              <a:rPr lang="en-US" sz="2400" dirty="0" smtClean="0"/>
              <a:t>loyalty, discipline, logic, details</a:t>
            </a:r>
            <a:endParaRPr lang="en-US" sz="2400" dirty="0"/>
          </a:p>
          <a:p>
            <a:r>
              <a:rPr lang="en-US" sz="2400" dirty="0" smtClean="0"/>
              <a:t>don’t like conflict</a:t>
            </a:r>
            <a:endParaRPr lang="en-US" sz="2400" dirty="0"/>
          </a:p>
          <a:p>
            <a:r>
              <a:rPr lang="en-US" sz="2400" dirty="0" smtClean="0"/>
              <a:t>seek </a:t>
            </a:r>
            <a:r>
              <a:rPr lang="en-US" sz="2400" dirty="0"/>
              <a:t>out technological advancements</a:t>
            </a:r>
          </a:p>
          <a:p>
            <a:r>
              <a:rPr lang="en-US" sz="2400" dirty="0" smtClean="0"/>
              <a:t>hierarchical structure</a:t>
            </a:r>
            <a:endParaRPr lang="en-US" sz="2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t="4628" b="4628"/>
          <a:stretch>
            <a:fillRect/>
          </a:stretch>
        </p:blipFill>
        <p:spPr/>
      </p:pic>
      <p:sp>
        <p:nvSpPr>
          <p:cNvPr id="4" name="Slide Number Placeholder 3"/>
          <p:cNvSpPr>
            <a:spLocks noGrp="1"/>
          </p:cNvSpPr>
          <p:nvPr>
            <p:ph type="sldNum" sz="quarter" idx="11"/>
          </p:nvPr>
        </p:nvSpPr>
        <p:spPr/>
        <p:txBody>
          <a:bodyPr/>
          <a:lstStyle/>
          <a:p>
            <a:fld id="{6D22F896-40B5-4ADD-8801-0D06FADFA095}" type="slidenum">
              <a:rPr lang="en-US" smtClean="0"/>
              <a:t>10</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3008639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b="1" dirty="0" smtClean="0"/>
              <a:t>Baby Boomers – 1946-1964 (ages 51-69)</a:t>
            </a:r>
            <a:endParaRPr lang="en-US" sz="3300" b="1" dirty="0"/>
          </a:p>
        </p:txBody>
      </p:sp>
      <p:sp>
        <p:nvSpPr>
          <p:cNvPr id="3" name="Content Placeholder 2"/>
          <p:cNvSpPr>
            <a:spLocks noGrp="1"/>
          </p:cNvSpPr>
          <p:nvPr>
            <p:ph sz="half" idx="1"/>
          </p:nvPr>
        </p:nvSpPr>
        <p:spPr/>
        <p:txBody>
          <a:bodyPr>
            <a:normAutofit fontScale="92500" lnSpcReduction="10000"/>
          </a:bodyPr>
          <a:lstStyle/>
          <a:p>
            <a:r>
              <a:rPr lang="en-US" dirty="0" smtClean="0"/>
              <a:t>strong, long work ethic</a:t>
            </a:r>
          </a:p>
          <a:p>
            <a:r>
              <a:rPr lang="en-US" dirty="0" smtClean="0"/>
              <a:t>long term career / loyalty </a:t>
            </a:r>
            <a:r>
              <a:rPr lang="en-US" dirty="0"/>
              <a:t>to their employer</a:t>
            </a:r>
          </a:p>
          <a:p>
            <a:r>
              <a:rPr lang="en-US" dirty="0" smtClean="0"/>
              <a:t>enmeshed with work – self and work are fused </a:t>
            </a:r>
            <a:endParaRPr lang="en-US" dirty="0"/>
          </a:p>
          <a:p>
            <a:r>
              <a:rPr lang="en-US" dirty="0" smtClean="0"/>
              <a:t>commitment </a:t>
            </a:r>
            <a:r>
              <a:rPr lang="en-US" dirty="0"/>
              <a:t>to quality </a:t>
            </a:r>
          </a:p>
          <a:p>
            <a:r>
              <a:rPr lang="en-US" dirty="0" smtClean="0"/>
              <a:t>find solutions </a:t>
            </a:r>
            <a:endParaRPr lang="en-US" dirty="0"/>
          </a:p>
          <a:p>
            <a:r>
              <a:rPr lang="en-US" dirty="0" smtClean="0"/>
              <a:t>be </a:t>
            </a:r>
            <a:r>
              <a:rPr lang="en-US" dirty="0"/>
              <a:t>in charge and </a:t>
            </a:r>
            <a:r>
              <a:rPr lang="en-US" dirty="0" smtClean="0"/>
              <a:t>respect </a:t>
            </a:r>
            <a:r>
              <a:rPr lang="en-US" dirty="0"/>
              <a:t>authority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t="13915" b="13915"/>
          <a:stretch>
            <a:fillRect/>
          </a:stretch>
        </p:blipFill>
        <p:spPr/>
      </p:pic>
      <p:sp>
        <p:nvSpPr>
          <p:cNvPr id="4" name="Slide Number Placeholder 3"/>
          <p:cNvSpPr>
            <a:spLocks noGrp="1"/>
          </p:cNvSpPr>
          <p:nvPr>
            <p:ph type="sldNum" sz="quarter" idx="11"/>
          </p:nvPr>
        </p:nvSpPr>
        <p:spPr/>
        <p:txBody>
          <a:bodyPr/>
          <a:lstStyle/>
          <a:p>
            <a:fld id="{6D22F896-40B5-4ADD-8801-0D06FADFA095}" type="slidenum">
              <a:rPr lang="en-US" smtClean="0"/>
              <a:t>11</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20476528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33245" y="2599858"/>
            <a:ext cx="3492500" cy="2324100"/>
          </a:xfrm>
          <a:prstGeom prst="rect">
            <a:avLst/>
          </a:prstGeom>
        </p:spPr>
      </p:pic>
      <p:sp>
        <p:nvSpPr>
          <p:cNvPr id="2" name="Title 1"/>
          <p:cNvSpPr>
            <a:spLocks noGrp="1"/>
          </p:cNvSpPr>
          <p:nvPr>
            <p:ph type="title"/>
          </p:nvPr>
        </p:nvSpPr>
        <p:spPr/>
        <p:txBody>
          <a:bodyPr/>
          <a:lstStyle/>
          <a:p>
            <a:r>
              <a:rPr lang="en-US" dirty="0" smtClean="0"/>
              <a:t>Gen X – 1965-1980 (age </a:t>
            </a:r>
            <a:r>
              <a:rPr lang="en-US" dirty="0" smtClean="0"/>
              <a:t>35</a:t>
            </a:r>
            <a:r>
              <a:rPr lang="en-US" dirty="0" smtClean="0"/>
              <a:t>-50)</a:t>
            </a:r>
            <a:endParaRPr lang="en-US" dirty="0"/>
          </a:p>
        </p:txBody>
      </p:sp>
      <p:sp>
        <p:nvSpPr>
          <p:cNvPr id="3" name="Content Placeholder 2"/>
          <p:cNvSpPr>
            <a:spLocks noGrp="1"/>
          </p:cNvSpPr>
          <p:nvPr>
            <p:ph idx="1"/>
          </p:nvPr>
        </p:nvSpPr>
        <p:spPr/>
        <p:txBody>
          <a:bodyPr>
            <a:normAutofit lnSpcReduction="10000"/>
          </a:bodyPr>
          <a:lstStyle/>
          <a:p>
            <a:r>
              <a:rPr lang="en-US" dirty="0" smtClean="0"/>
              <a:t> quality over </a:t>
            </a:r>
            <a:r>
              <a:rPr lang="en-US" dirty="0"/>
              <a:t>quantity</a:t>
            </a:r>
          </a:p>
          <a:p>
            <a:r>
              <a:rPr lang="en-US" dirty="0" smtClean="0"/>
              <a:t> very </a:t>
            </a:r>
            <a:r>
              <a:rPr lang="en-US" dirty="0"/>
              <a:t>productive</a:t>
            </a:r>
          </a:p>
          <a:p>
            <a:r>
              <a:rPr lang="en-US" dirty="0" smtClean="0"/>
              <a:t> multitask</a:t>
            </a:r>
            <a:endParaRPr lang="en-US" dirty="0"/>
          </a:p>
          <a:p>
            <a:r>
              <a:rPr lang="en-US" dirty="0"/>
              <a:t> </a:t>
            </a:r>
            <a:r>
              <a:rPr lang="en-US" dirty="0" smtClean="0"/>
              <a:t>balance </a:t>
            </a:r>
            <a:r>
              <a:rPr lang="en-US" dirty="0"/>
              <a:t>work and </a:t>
            </a:r>
            <a:r>
              <a:rPr lang="en-US" dirty="0" smtClean="0"/>
              <a:t>life</a:t>
            </a:r>
            <a:endParaRPr lang="en-US" dirty="0"/>
          </a:p>
          <a:p>
            <a:r>
              <a:rPr lang="en-US" dirty="0"/>
              <a:t> </a:t>
            </a:r>
            <a:r>
              <a:rPr lang="en-US" dirty="0" smtClean="0"/>
              <a:t>free agents /marketable </a:t>
            </a:r>
            <a:r>
              <a:rPr lang="en-US" dirty="0"/>
              <a:t>commodities</a:t>
            </a:r>
          </a:p>
          <a:p>
            <a:r>
              <a:rPr lang="en-US" dirty="0" smtClean="0"/>
              <a:t> comfortable </a:t>
            </a:r>
            <a:r>
              <a:rPr lang="en-US" dirty="0"/>
              <a:t>with </a:t>
            </a:r>
            <a:r>
              <a:rPr lang="en-US" dirty="0" smtClean="0"/>
              <a:t>authority </a:t>
            </a:r>
            <a:endParaRPr lang="en-US" dirty="0"/>
          </a:p>
          <a:p>
            <a:r>
              <a:rPr lang="en-US" dirty="0"/>
              <a:t> </a:t>
            </a:r>
            <a:r>
              <a:rPr lang="en-US" dirty="0" smtClean="0"/>
              <a:t>technically </a:t>
            </a:r>
            <a:r>
              <a:rPr lang="en-US" dirty="0"/>
              <a:t>competent</a:t>
            </a:r>
          </a:p>
          <a:p>
            <a:r>
              <a:rPr lang="en-US" dirty="0"/>
              <a:t> </a:t>
            </a:r>
            <a:r>
              <a:rPr lang="en-US" dirty="0" smtClean="0"/>
              <a:t>value </a:t>
            </a:r>
            <a:r>
              <a:rPr lang="en-US" dirty="0"/>
              <a:t>diversity</a:t>
            </a:r>
          </a:p>
          <a:p>
            <a:r>
              <a:rPr lang="en-US" dirty="0"/>
              <a:t> </a:t>
            </a:r>
            <a:r>
              <a:rPr lang="en-US" dirty="0" smtClean="0"/>
              <a:t>enjoy independence </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12</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087899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00" b="1" dirty="0" smtClean="0"/>
              <a:t>Gen Y – 1981-1994 (ages 22-35)</a:t>
            </a:r>
            <a:endParaRPr lang="en-US" sz="3300" b="1" dirty="0"/>
          </a:p>
        </p:txBody>
      </p:sp>
      <p:sp>
        <p:nvSpPr>
          <p:cNvPr id="3" name="Content Placeholder 2"/>
          <p:cNvSpPr>
            <a:spLocks noGrp="1"/>
          </p:cNvSpPr>
          <p:nvPr>
            <p:ph sz="half" idx="1"/>
          </p:nvPr>
        </p:nvSpPr>
        <p:spPr/>
        <p:txBody>
          <a:bodyPr>
            <a:normAutofit fontScale="85000" lnSpcReduction="10000"/>
          </a:bodyPr>
          <a:lstStyle/>
          <a:p>
            <a:r>
              <a:rPr lang="en-US" dirty="0"/>
              <a:t>w</a:t>
            </a:r>
            <a:r>
              <a:rPr lang="en-US" dirty="0" smtClean="0"/>
              <a:t>ork to effect </a:t>
            </a:r>
            <a:r>
              <a:rPr lang="en-US" dirty="0"/>
              <a:t>change and making </a:t>
            </a:r>
            <a:r>
              <a:rPr lang="en-US" dirty="0" smtClean="0"/>
              <a:t>a difference</a:t>
            </a:r>
            <a:endParaRPr lang="en-US" dirty="0"/>
          </a:p>
          <a:p>
            <a:r>
              <a:rPr lang="en-US" dirty="0" smtClean="0"/>
              <a:t>express </a:t>
            </a:r>
            <a:r>
              <a:rPr lang="en-US" dirty="0"/>
              <a:t>themselves rather than defining themselves through work</a:t>
            </a:r>
          </a:p>
          <a:p>
            <a:r>
              <a:rPr lang="en-US" dirty="0" smtClean="0"/>
              <a:t>multitasking </a:t>
            </a:r>
            <a:r>
              <a:rPr lang="en-US" dirty="0"/>
              <a:t>all the time</a:t>
            </a:r>
          </a:p>
          <a:p>
            <a:r>
              <a:rPr lang="en-US" dirty="0" smtClean="0"/>
              <a:t>actively involved</a:t>
            </a:r>
            <a:endParaRPr lang="en-US" dirty="0"/>
          </a:p>
          <a:p>
            <a:r>
              <a:rPr lang="en-US" dirty="0"/>
              <a:t>f</a:t>
            </a:r>
            <a:r>
              <a:rPr lang="en-US" dirty="0" smtClean="0"/>
              <a:t>lexible/relaxed </a:t>
            </a:r>
            <a:endParaRPr lang="en-US" dirty="0"/>
          </a:p>
          <a:p>
            <a:r>
              <a:rPr lang="en-US" dirty="0" smtClean="0"/>
              <a:t>teamwork</a:t>
            </a:r>
            <a:endParaRPr lang="en-US" dirty="0"/>
          </a:p>
          <a:p>
            <a:r>
              <a:rPr lang="en-US" dirty="0" smtClean="0"/>
              <a:t>balanced work / life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t="23756" b="23756"/>
          <a:stretch>
            <a:fillRect/>
          </a:stretch>
        </p:blipFill>
        <p:spPr/>
      </p:pic>
      <p:sp>
        <p:nvSpPr>
          <p:cNvPr id="4" name="Slide Number Placeholder 3"/>
          <p:cNvSpPr>
            <a:spLocks noGrp="1"/>
          </p:cNvSpPr>
          <p:nvPr>
            <p:ph type="sldNum" sz="quarter" idx="11"/>
          </p:nvPr>
        </p:nvSpPr>
        <p:spPr/>
        <p:txBody>
          <a:bodyPr/>
          <a:lstStyle/>
          <a:p>
            <a:fld id="{6D22F896-40B5-4ADD-8801-0D06FADFA095}" type="slidenum">
              <a:rPr lang="en-US" smtClean="0"/>
              <a:t>13</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593338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 Traditionalist</a:t>
            </a:r>
            <a:endParaRPr lang="en-US" dirty="0"/>
          </a:p>
        </p:txBody>
      </p:sp>
      <p:sp>
        <p:nvSpPr>
          <p:cNvPr id="3" name="Content Placeholder 2"/>
          <p:cNvSpPr>
            <a:spLocks noGrp="1"/>
          </p:cNvSpPr>
          <p:nvPr>
            <p:ph idx="1"/>
          </p:nvPr>
        </p:nvSpPr>
        <p:spPr/>
        <p:txBody>
          <a:bodyPr>
            <a:normAutofit/>
          </a:bodyPr>
          <a:lstStyle/>
          <a:p>
            <a:r>
              <a:rPr lang="en-US" dirty="0">
                <a:solidFill>
                  <a:srgbClr val="00A600"/>
                </a:solidFill>
              </a:rPr>
              <a:t>Privacy: </a:t>
            </a:r>
            <a:r>
              <a:rPr lang="en-US" dirty="0" smtClean="0"/>
              <a:t>Don't </a:t>
            </a:r>
            <a:r>
              <a:rPr lang="en-US" dirty="0"/>
              <a:t>expect </a:t>
            </a:r>
            <a:r>
              <a:rPr lang="en-US" dirty="0" smtClean="0"/>
              <a:t>them to </a:t>
            </a:r>
            <a:r>
              <a:rPr lang="en-US" dirty="0"/>
              <a:t>share their inner thoughts.</a:t>
            </a:r>
          </a:p>
          <a:p>
            <a:r>
              <a:rPr lang="en-US" dirty="0">
                <a:solidFill>
                  <a:srgbClr val="00A600"/>
                </a:solidFill>
              </a:rPr>
              <a:t>Hard Work: </a:t>
            </a:r>
            <a:r>
              <a:rPr lang="en-US" dirty="0"/>
              <a:t>They believe in paying their </a:t>
            </a:r>
            <a:r>
              <a:rPr lang="en-US" dirty="0" smtClean="0"/>
              <a:t>dues. Irritated with </a:t>
            </a:r>
            <a:r>
              <a:rPr lang="en-US" dirty="0" smtClean="0"/>
              <a:t>‘</a:t>
            </a:r>
            <a:r>
              <a:rPr lang="en-US" dirty="0" smtClean="0"/>
              <a:t>wasted time.’ Career and self are enmeshed. </a:t>
            </a:r>
          </a:p>
          <a:p>
            <a:r>
              <a:rPr lang="en-US" dirty="0" smtClean="0">
                <a:solidFill>
                  <a:srgbClr val="00A600"/>
                </a:solidFill>
              </a:rPr>
              <a:t>Trust</a:t>
            </a:r>
            <a:r>
              <a:rPr lang="en-US" dirty="0">
                <a:solidFill>
                  <a:srgbClr val="00A600"/>
                </a:solidFill>
              </a:rPr>
              <a:t>: </a:t>
            </a:r>
            <a:r>
              <a:rPr lang="en-US" dirty="0" smtClean="0"/>
              <a:t>Keep </a:t>
            </a:r>
            <a:r>
              <a:rPr lang="en-US" dirty="0" smtClean="0"/>
              <a:t>their word. </a:t>
            </a:r>
            <a:endParaRPr lang="en-US" dirty="0"/>
          </a:p>
          <a:p>
            <a:r>
              <a:rPr lang="en-US" dirty="0">
                <a:solidFill>
                  <a:srgbClr val="00A600"/>
                </a:solidFill>
              </a:rPr>
              <a:t>Formality: </a:t>
            </a:r>
            <a:r>
              <a:rPr lang="en-US" dirty="0" smtClean="0"/>
              <a:t>A </a:t>
            </a:r>
            <a:r>
              <a:rPr lang="en-US" dirty="0"/>
              <a:t>formal communication </a:t>
            </a:r>
            <a:r>
              <a:rPr lang="en-US" dirty="0" smtClean="0"/>
              <a:t/>
            </a:r>
            <a:br>
              <a:rPr lang="en-US" dirty="0" smtClean="0"/>
            </a:br>
            <a:r>
              <a:rPr lang="en-US" dirty="0" smtClean="0"/>
              <a:t>style </a:t>
            </a:r>
            <a:r>
              <a:rPr lang="en-US" dirty="0"/>
              <a:t>is </a:t>
            </a:r>
            <a:r>
              <a:rPr lang="en-US" dirty="0" smtClean="0"/>
              <a:t>preferred, and formal </a:t>
            </a:r>
            <a:r>
              <a:rPr lang="en-US" dirty="0"/>
              <a:t>dress </a:t>
            </a:r>
            <a:r>
              <a:rPr lang="en-US" dirty="0" smtClean="0"/>
              <a:t/>
            </a:r>
            <a:br>
              <a:rPr lang="en-US" dirty="0" smtClean="0"/>
            </a:br>
            <a:r>
              <a:rPr lang="en-US" dirty="0" smtClean="0"/>
              <a:t>and </a:t>
            </a:r>
            <a:r>
              <a:rPr lang="en-US" dirty="0"/>
              <a:t>organizational structures.</a:t>
            </a:r>
          </a:p>
          <a:p>
            <a:pPr marL="0" indent="0">
              <a:buNone/>
            </a:pP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Picture 5" descr="http://www.4sitevideo.com/wp-content/uploads/2012/01/handshak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0327" y="4086733"/>
            <a:ext cx="1891461" cy="2064686"/>
          </a:xfrm>
          <a:prstGeom prst="rect">
            <a:avLst/>
          </a:prstGeom>
          <a:noFill/>
          <a:ln>
            <a:noFill/>
          </a:ln>
        </p:spPr>
      </p:pic>
    </p:spTree>
    <p:extLst>
      <p:ext uri="{BB962C8B-B14F-4D97-AF65-F5344CB8AC3E}">
        <p14:creationId xmlns:p14="http://schemas.microsoft.com/office/powerpoint/2010/main" val="23760506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 Traditionalist</a:t>
            </a:r>
            <a:endParaRPr lang="en-US" dirty="0"/>
          </a:p>
        </p:txBody>
      </p:sp>
      <p:sp>
        <p:nvSpPr>
          <p:cNvPr id="3" name="Content Placeholder 2"/>
          <p:cNvSpPr>
            <a:spLocks noGrp="1"/>
          </p:cNvSpPr>
          <p:nvPr>
            <p:ph idx="1"/>
          </p:nvPr>
        </p:nvSpPr>
        <p:spPr/>
        <p:txBody>
          <a:bodyPr>
            <a:normAutofit/>
          </a:bodyPr>
          <a:lstStyle/>
          <a:p>
            <a:r>
              <a:rPr lang="en-US" dirty="0" smtClean="0">
                <a:solidFill>
                  <a:srgbClr val="00A600"/>
                </a:solidFill>
              </a:rPr>
              <a:t>Authority </a:t>
            </a:r>
            <a:r>
              <a:rPr lang="en-US" dirty="0">
                <a:solidFill>
                  <a:srgbClr val="00A600"/>
                </a:solidFill>
              </a:rPr>
              <a:t>and institutional leadership: </a:t>
            </a:r>
            <a:r>
              <a:rPr lang="en-US" dirty="0"/>
              <a:t>Traditionalists have a great deal of respect for authority.</a:t>
            </a:r>
          </a:p>
          <a:p>
            <a:r>
              <a:rPr lang="en-US" dirty="0">
                <a:solidFill>
                  <a:srgbClr val="00A600"/>
                </a:solidFill>
              </a:rPr>
              <a:t>Social Order: </a:t>
            </a:r>
            <a:r>
              <a:rPr lang="en-US" dirty="0" smtClean="0"/>
              <a:t>May be seen as biased, </a:t>
            </a:r>
            <a:r>
              <a:rPr lang="en-US" dirty="0" smtClean="0"/>
              <a:t>prejudiced, racist </a:t>
            </a:r>
            <a:r>
              <a:rPr lang="en-US" dirty="0"/>
              <a:t>or </a:t>
            </a:r>
            <a:r>
              <a:rPr lang="en-US" dirty="0" smtClean="0"/>
              <a:t>sexist.</a:t>
            </a:r>
            <a:endParaRPr lang="en-US" dirty="0"/>
          </a:p>
          <a:p>
            <a:r>
              <a:rPr lang="en-US" dirty="0">
                <a:solidFill>
                  <a:srgbClr val="00A600"/>
                </a:solidFill>
              </a:rPr>
              <a:t>Things: </a:t>
            </a:r>
            <a:r>
              <a:rPr lang="en-US" dirty="0"/>
              <a:t>This group loves their stuff and they won't get rid of it. </a:t>
            </a:r>
            <a:r>
              <a:rPr lang="en-US" dirty="0" smtClean="0"/>
              <a:t>“Pack rats” but remember the depression and going without.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Picture 5" descr="http://www.referenceforbusiness.com/photos/supervision-7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7772" y="4525536"/>
            <a:ext cx="2653023" cy="1888269"/>
          </a:xfrm>
          <a:prstGeom prst="rect">
            <a:avLst/>
          </a:prstGeom>
          <a:noFill/>
          <a:ln>
            <a:noFill/>
          </a:ln>
        </p:spPr>
      </p:pic>
    </p:spTree>
    <p:extLst>
      <p:ext uri="{BB962C8B-B14F-4D97-AF65-F5344CB8AC3E}">
        <p14:creationId xmlns:p14="http://schemas.microsoft.com/office/powerpoint/2010/main" val="11824516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 Baby Boomers</a:t>
            </a:r>
            <a:endParaRPr lang="en-US" dirty="0"/>
          </a:p>
        </p:txBody>
      </p:sp>
      <p:sp>
        <p:nvSpPr>
          <p:cNvPr id="3" name="Content Placeholder 2"/>
          <p:cNvSpPr>
            <a:spLocks noGrp="1"/>
          </p:cNvSpPr>
          <p:nvPr>
            <p:ph idx="1"/>
          </p:nvPr>
        </p:nvSpPr>
        <p:spPr/>
        <p:txBody>
          <a:bodyPr>
            <a:normAutofit/>
          </a:bodyPr>
          <a:lstStyle/>
          <a:p>
            <a:r>
              <a:rPr lang="en-US" dirty="0">
                <a:solidFill>
                  <a:srgbClr val="00A600"/>
                </a:solidFill>
              </a:rPr>
              <a:t>Competition: </a:t>
            </a:r>
            <a:r>
              <a:rPr lang="en-US" dirty="0" smtClean="0"/>
              <a:t>Value </a:t>
            </a:r>
            <a:r>
              <a:rPr lang="en-US" dirty="0"/>
              <a:t>peer competition and can be </a:t>
            </a:r>
            <a:r>
              <a:rPr lang="en-US" dirty="0" smtClean="0"/>
              <a:t>seen as egocentric</a:t>
            </a:r>
            <a:r>
              <a:rPr lang="en-US" dirty="0"/>
              <a:t>.</a:t>
            </a:r>
          </a:p>
          <a:p>
            <a:r>
              <a:rPr lang="en-US" dirty="0">
                <a:solidFill>
                  <a:srgbClr val="00A600"/>
                </a:solidFill>
              </a:rPr>
              <a:t>Change: </a:t>
            </a:r>
            <a:r>
              <a:rPr lang="en-US" dirty="0" smtClean="0"/>
              <a:t>Thrive </a:t>
            </a:r>
            <a:r>
              <a:rPr lang="en-US" dirty="0"/>
              <a:t>for possibilities and constant change.</a:t>
            </a:r>
          </a:p>
          <a:p>
            <a:r>
              <a:rPr lang="en-US" dirty="0">
                <a:solidFill>
                  <a:srgbClr val="00A600"/>
                </a:solidFill>
              </a:rPr>
              <a:t>Hard Work: </a:t>
            </a:r>
            <a:r>
              <a:rPr lang="en-US" dirty="0"/>
              <a:t>Boomers started the "workaholic" trend. </a:t>
            </a:r>
            <a:r>
              <a:rPr lang="en-US" dirty="0" smtClean="0"/>
              <a:t>View </a:t>
            </a:r>
            <a:r>
              <a:rPr lang="en-US" dirty="0"/>
              <a:t>it as necessary for moving to the next level of </a:t>
            </a:r>
            <a:r>
              <a:rPr lang="en-US" dirty="0" smtClean="0"/>
              <a:t>success. </a:t>
            </a:r>
            <a:endParaRPr lang="en-US" dirty="0"/>
          </a:p>
          <a:p>
            <a:r>
              <a:rPr lang="en-US" dirty="0">
                <a:solidFill>
                  <a:srgbClr val="00A600"/>
                </a:solidFill>
              </a:rPr>
              <a:t>Success: </a:t>
            </a:r>
            <a:r>
              <a:rPr lang="en-US" dirty="0" smtClean="0"/>
              <a:t>Climbing </a:t>
            </a:r>
            <a:r>
              <a:rPr lang="en-US" dirty="0"/>
              <a:t>the ladder of success.</a:t>
            </a:r>
          </a:p>
          <a:p>
            <a:r>
              <a:rPr lang="en-US" dirty="0">
                <a:solidFill>
                  <a:srgbClr val="00A600"/>
                </a:solidFill>
              </a:rPr>
              <a:t>Body Language: </a:t>
            </a:r>
            <a:r>
              <a:rPr lang="en-US" dirty="0" smtClean="0">
                <a:solidFill>
                  <a:srgbClr val="00A600"/>
                </a:solidFill>
              </a:rPr>
              <a:t>“</a:t>
            </a:r>
            <a:r>
              <a:rPr lang="en-US" dirty="0" smtClean="0"/>
              <a:t>Show me” </a:t>
            </a:r>
            <a:r>
              <a:rPr lang="en-US" dirty="0"/>
              <a:t>generation </a:t>
            </a:r>
            <a:r>
              <a:rPr lang="en-US" dirty="0" smtClean="0"/>
              <a:t/>
            </a:r>
            <a:br>
              <a:rPr lang="en-US" dirty="0" smtClean="0"/>
            </a:br>
            <a:r>
              <a:rPr lang="en-US" dirty="0" smtClean="0"/>
              <a:t>and body </a:t>
            </a:r>
            <a:r>
              <a:rPr lang="en-US" dirty="0"/>
              <a:t>language is important.</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D22F896-40B5-4ADD-8801-0D06FADFA095}"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irc_mi" descr="http://us.cdn2.123rf.com/168nwm/coramax/coramax1208/coramax120800629/14801436-3d-people--human-character-person-with-helmet-and-ball-american-football-player-3d-render.jpg"/>
          <p:cNvPicPr/>
          <p:nvPr/>
        </p:nvPicPr>
        <p:blipFill>
          <a:blip r:embed="rId2">
            <a:extLst>
              <a:ext uri="{28A0092B-C50C-407E-A947-70E740481C1C}">
                <a14:useLocalDpi xmlns:a14="http://schemas.microsoft.com/office/drawing/2010/main" val="0"/>
              </a:ext>
            </a:extLst>
          </a:blip>
          <a:srcRect/>
          <a:stretch>
            <a:fillRect/>
          </a:stretch>
        </p:blipFill>
        <p:spPr bwMode="auto">
          <a:xfrm>
            <a:off x="6611051" y="4537624"/>
            <a:ext cx="2191237" cy="1656471"/>
          </a:xfrm>
          <a:prstGeom prst="rect">
            <a:avLst/>
          </a:prstGeom>
          <a:noFill/>
          <a:ln>
            <a:noFill/>
          </a:ln>
        </p:spPr>
      </p:pic>
    </p:spTree>
    <p:extLst>
      <p:ext uri="{BB962C8B-B14F-4D97-AF65-F5344CB8AC3E}">
        <p14:creationId xmlns:p14="http://schemas.microsoft.com/office/powerpoint/2010/main" val="33896736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 Baby Boomers</a:t>
            </a:r>
            <a:endParaRPr lang="en-US" dirty="0"/>
          </a:p>
        </p:txBody>
      </p:sp>
      <p:sp>
        <p:nvSpPr>
          <p:cNvPr id="3" name="Content Placeholder 2"/>
          <p:cNvSpPr>
            <a:spLocks noGrp="1"/>
          </p:cNvSpPr>
          <p:nvPr>
            <p:ph idx="1"/>
          </p:nvPr>
        </p:nvSpPr>
        <p:spPr/>
        <p:txBody>
          <a:bodyPr>
            <a:normAutofit/>
          </a:bodyPr>
          <a:lstStyle/>
          <a:p>
            <a:r>
              <a:rPr lang="en-US" dirty="0" smtClean="0">
                <a:solidFill>
                  <a:srgbClr val="00A600"/>
                </a:solidFill>
              </a:rPr>
              <a:t>Teamwork</a:t>
            </a:r>
            <a:r>
              <a:rPr lang="en-US" dirty="0">
                <a:solidFill>
                  <a:srgbClr val="00A600"/>
                </a:solidFill>
              </a:rPr>
              <a:t>: </a:t>
            </a:r>
            <a:r>
              <a:rPr lang="en-US" dirty="0" smtClean="0"/>
              <a:t>Eager </a:t>
            </a:r>
            <a:r>
              <a:rPr lang="en-US" dirty="0"/>
              <a:t>to get rid of the command and control style </a:t>
            </a:r>
            <a:r>
              <a:rPr lang="en-US" dirty="0" smtClean="0"/>
              <a:t> </a:t>
            </a:r>
            <a:endParaRPr lang="en-US" dirty="0"/>
          </a:p>
          <a:p>
            <a:r>
              <a:rPr lang="en-US" dirty="0">
                <a:solidFill>
                  <a:srgbClr val="00A600"/>
                </a:solidFill>
              </a:rPr>
              <a:t>Anti Rules and Regulations: </a:t>
            </a:r>
            <a:r>
              <a:rPr lang="en-US" dirty="0"/>
              <a:t>They don't appreciate rules for the sake of having rules and they will challenge the system.</a:t>
            </a:r>
          </a:p>
          <a:p>
            <a:r>
              <a:rPr lang="en-US" dirty="0">
                <a:solidFill>
                  <a:srgbClr val="00A600"/>
                </a:solidFill>
              </a:rPr>
              <a:t>Inclusion: </a:t>
            </a:r>
            <a:r>
              <a:rPr lang="en-US" dirty="0"/>
              <a:t>This generation will accept people on an equal basis as long as they can </a:t>
            </a:r>
            <a:r>
              <a:rPr lang="en-US" dirty="0" smtClean="0"/>
              <a:t>perform. </a:t>
            </a:r>
            <a:endParaRPr lang="en-US" dirty="0"/>
          </a:p>
          <a:p>
            <a:r>
              <a:rPr lang="en-US" dirty="0">
                <a:solidFill>
                  <a:srgbClr val="00A600"/>
                </a:solidFill>
              </a:rPr>
              <a:t>Will Fight For A </a:t>
            </a:r>
            <a:r>
              <a:rPr lang="en-US" dirty="0" smtClean="0">
                <a:solidFill>
                  <a:srgbClr val="00A600"/>
                </a:solidFill>
              </a:rPr>
              <a:t>Cause </a:t>
            </a:r>
            <a:endParaRPr lang="en-US" dirty="0">
              <a:solidFill>
                <a:srgbClr val="00A6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D22F896-40B5-4ADD-8801-0D06FADFA095}"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Picture 5" descr="http://paperworknightmare.com/wp-content/uploads/2012/09/google-vs-apple-tuesda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6770" y="4786616"/>
            <a:ext cx="2175564" cy="1557913"/>
          </a:xfrm>
          <a:prstGeom prst="rect">
            <a:avLst/>
          </a:prstGeom>
          <a:noFill/>
          <a:ln>
            <a:noFill/>
          </a:ln>
        </p:spPr>
      </p:pic>
    </p:spTree>
    <p:extLst>
      <p:ext uri="{BB962C8B-B14F-4D97-AF65-F5344CB8AC3E}">
        <p14:creationId xmlns:p14="http://schemas.microsoft.com/office/powerpoint/2010/main" val="6806564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 Gen Xers</a:t>
            </a:r>
            <a:endParaRPr lang="en-US" dirty="0"/>
          </a:p>
        </p:txBody>
      </p:sp>
      <p:sp>
        <p:nvSpPr>
          <p:cNvPr id="3" name="Content Placeholder 2"/>
          <p:cNvSpPr>
            <a:spLocks noGrp="1"/>
          </p:cNvSpPr>
          <p:nvPr>
            <p:ph idx="1"/>
          </p:nvPr>
        </p:nvSpPr>
        <p:spPr/>
        <p:txBody>
          <a:bodyPr>
            <a:normAutofit/>
          </a:bodyPr>
          <a:lstStyle/>
          <a:p>
            <a:r>
              <a:rPr lang="en-US" dirty="0">
                <a:solidFill>
                  <a:srgbClr val="00A600"/>
                </a:solidFill>
              </a:rPr>
              <a:t>Entrepreneurial Spirit: </a:t>
            </a:r>
            <a:r>
              <a:rPr lang="en-US" dirty="0" smtClean="0"/>
              <a:t>Invest </a:t>
            </a:r>
            <a:r>
              <a:rPr lang="en-US" dirty="0"/>
              <a:t>in their own development rather than in their organization's. </a:t>
            </a:r>
            <a:r>
              <a:rPr lang="en-US" dirty="0" smtClean="0"/>
              <a:t> Cautious </a:t>
            </a:r>
            <a:r>
              <a:rPr lang="en-US" dirty="0"/>
              <a:t>about investing in relationships with </a:t>
            </a:r>
            <a:r>
              <a:rPr lang="en-US" dirty="0" smtClean="0"/>
              <a:t>employers, as they have been unreliable.   </a:t>
            </a:r>
            <a:endParaRPr lang="en-US" dirty="0"/>
          </a:p>
          <a:p>
            <a:r>
              <a:rPr lang="en-US" dirty="0">
                <a:solidFill>
                  <a:srgbClr val="00A600"/>
                </a:solidFill>
              </a:rPr>
              <a:t>Loyalty: </a:t>
            </a:r>
            <a:r>
              <a:rPr lang="en-US" dirty="0"/>
              <a:t>To an Xer, this may mean two-weeks notice.</a:t>
            </a:r>
          </a:p>
          <a:p>
            <a:r>
              <a:rPr lang="en-US" dirty="0">
                <a:solidFill>
                  <a:srgbClr val="00A600"/>
                </a:solidFill>
              </a:rPr>
              <a:t>Independence and Creativity: </a:t>
            </a:r>
            <a:r>
              <a:rPr lang="en-US" dirty="0" smtClean="0"/>
              <a:t>Prefer </a:t>
            </a:r>
            <a:r>
              <a:rPr lang="en-US" dirty="0"/>
              <a:t>managing </a:t>
            </a:r>
            <a:r>
              <a:rPr lang="en-US" dirty="0" smtClean="0"/>
              <a:t/>
            </a:r>
            <a:br>
              <a:rPr lang="en-US" dirty="0" smtClean="0"/>
            </a:br>
            <a:r>
              <a:rPr lang="en-US" dirty="0" smtClean="0"/>
              <a:t>their </a:t>
            </a:r>
            <a:r>
              <a:rPr lang="en-US" dirty="0"/>
              <a:t>own time and solving their own problems </a:t>
            </a:r>
            <a:r>
              <a:rPr lang="en-US" dirty="0" smtClean="0"/>
              <a:t/>
            </a:r>
            <a:br>
              <a:rPr lang="en-US" dirty="0" smtClean="0"/>
            </a:br>
            <a:r>
              <a:rPr lang="en-US" dirty="0" smtClean="0"/>
              <a:t>rather </a:t>
            </a:r>
            <a:r>
              <a:rPr lang="en-US" dirty="0"/>
              <a:t>than having them managed </a:t>
            </a:r>
            <a:r>
              <a:rPr lang="en-US" dirty="0" smtClean="0"/>
              <a:t/>
            </a:r>
            <a:br>
              <a:rPr lang="en-US" dirty="0" smtClean="0"/>
            </a:br>
            <a:r>
              <a:rPr lang="en-US" dirty="0" smtClean="0"/>
              <a:t>by </a:t>
            </a:r>
            <a:r>
              <a:rPr lang="en-US" dirty="0"/>
              <a:t>a supervisor. </a:t>
            </a:r>
            <a:endParaRPr lang="en-US" dirty="0" smtClean="0"/>
          </a:p>
        </p:txBody>
      </p:sp>
      <p:sp>
        <p:nvSpPr>
          <p:cNvPr id="4" name="Slide Number Placeholder 3"/>
          <p:cNvSpPr>
            <a:spLocks noGrp="1"/>
          </p:cNvSpPr>
          <p:nvPr>
            <p:ph type="sldNum" sz="quarter" idx="10"/>
          </p:nvPr>
        </p:nvSpPr>
        <p:spPr/>
        <p:txBody>
          <a:bodyPr/>
          <a:lstStyle/>
          <a:p>
            <a:fld id="{6D22F896-40B5-4ADD-8801-0D06FADFA095}"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32174598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 Gen Xers</a:t>
            </a:r>
            <a:endParaRPr lang="en-US" dirty="0"/>
          </a:p>
        </p:txBody>
      </p:sp>
      <p:sp>
        <p:nvSpPr>
          <p:cNvPr id="3" name="Content Placeholder 2"/>
          <p:cNvSpPr>
            <a:spLocks noGrp="1"/>
          </p:cNvSpPr>
          <p:nvPr>
            <p:ph idx="1"/>
          </p:nvPr>
        </p:nvSpPr>
        <p:spPr/>
        <p:txBody>
          <a:bodyPr>
            <a:normAutofit/>
          </a:bodyPr>
          <a:lstStyle/>
          <a:p>
            <a:r>
              <a:rPr lang="en-US" dirty="0" smtClean="0">
                <a:solidFill>
                  <a:srgbClr val="00A600"/>
                </a:solidFill>
              </a:rPr>
              <a:t>Information</a:t>
            </a:r>
            <a:r>
              <a:rPr lang="en-US" dirty="0">
                <a:solidFill>
                  <a:srgbClr val="00A600"/>
                </a:solidFill>
              </a:rPr>
              <a:t>: </a:t>
            </a:r>
            <a:r>
              <a:rPr lang="en-US" dirty="0"/>
              <a:t>They </a:t>
            </a:r>
            <a:r>
              <a:rPr lang="en-US" dirty="0" smtClean="0"/>
              <a:t>love </a:t>
            </a:r>
            <a:r>
              <a:rPr lang="en-US" dirty="0"/>
              <a:t>plenty of it.</a:t>
            </a:r>
          </a:p>
          <a:p>
            <a:r>
              <a:rPr lang="en-US" dirty="0">
                <a:solidFill>
                  <a:srgbClr val="00A600"/>
                </a:solidFill>
              </a:rPr>
              <a:t>Feedback: </a:t>
            </a:r>
            <a:r>
              <a:rPr lang="en-US" dirty="0" smtClean="0"/>
              <a:t>Needs </a:t>
            </a:r>
            <a:r>
              <a:rPr lang="en-US" dirty="0"/>
              <a:t>continuous feedback and they use </a:t>
            </a:r>
            <a:r>
              <a:rPr lang="en-US" dirty="0" smtClean="0"/>
              <a:t>it </a:t>
            </a:r>
            <a:r>
              <a:rPr lang="en-US" dirty="0"/>
              <a:t>to adapt to new situations. </a:t>
            </a:r>
            <a:endParaRPr lang="en-US" dirty="0" smtClean="0"/>
          </a:p>
          <a:p>
            <a:r>
              <a:rPr lang="en-US" dirty="0" smtClean="0">
                <a:solidFill>
                  <a:srgbClr val="00A600"/>
                </a:solidFill>
              </a:rPr>
              <a:t>Flexible</a:t>
            </a:r>
            <a:r>
              <a:rPr lang="en-US" dirty="0">
                <a:solidFill>
                  <a:srgbClr val="00A600"/>
                </a:solidFill>
              </a:rPr>
              <a:t>.</a:t>
            </a:r>
          </a:p>
          <a:p>
            <a:r>
              <a:rPr lang="en-US" dirty="0">
                <a:solidFill>
                  <a:srgbClr val="00A600"/>
                </a:solidFill>
              </a:rPr>
              <a:t>Quality of </a:t>
            </a:r>
            <a:r>
              <a:rPr lang="en-US" dirty="0" err="1">
                <a:solidFill>
                  <a:srgbClr val="00A600"/>
                </a:solidFill>
              </a:rPr>
              <a:t>Worklife</a:t>
            </a:r>
            <a:r>
              <a:rPr lang="en-US" dirty="0">
                <a:solidFill>
                  <a:srgbClr val="00A600"/>
                </a:solidFill>
              </a:rPr>
              <a:t>: </a:t>
            </a:r>
            <a:r>
              <a:rPr lang="en-US" dirty="0" smtClean="0"/>
              <a:t>Focus on efficiency so </a:t>
            </a:r>
            <a:r>
              <a:rPr lang="en-US" dirty="0" smtClean="0"/>
              <a:t/>
            </a:r>
            <a:br>
              <a:rPr lang="en-US" dirty="0" smtClean="0"/>
            </a:br>
            <a:r>
              <a:rPr lang="en-US" dirty="0" smtClean="0"/>
              <a:t>that </a:t>
            </a:r>
            <a:r>
              <a:rPr lang="en-US" dirty="0"/>
              <a:t>they have time for fun. </a:t>
            </a:r>
            <a:r>
              <a:rPr lang="en-US" dirty="0" smtClean="0"/>
              <a:t>Working </a:t>
            </a:r>
            <a:r>
              <a:rPr lang="en-US" dirty="0"/>
              <a:t>hard </a:t>
            </a:r>
            <a:r>
              <a:rPr lang="en-US" dirty="0" smtClean="0"/>
              <a:t/>
            </a:r>
            <a:br>
              <a:rPr lang="en-US" dirty="0" smtClean="0"/>
            </a:br>
            <a:r>
              <a:rPr lang="en-US" dirty="0" smtClean="0"/>
              <a:t>so </a:t>
            </a:r>
            <a:r>
              <a:rPr lang="en-US" dirty="0"/>
              <a:t>that they can have more time to balance </a:t>
            </a:r>
            <a:r>
              <a:rPr lang="en-US" dirty="0"/>
              <a:t/>
            </a:r>
            <a:br>
              <a:rPr lang="en-US" dirty="0"/>
            </a:br>
            <a:r>
              <a:rPr lang="en-US" dirty="0" smtClean="0"/>
              <a:t>work </a:t>
            </a:r>
            <a:r>
              <a:rPr lang="en-US" dirty="0"/>
              <a:t>and life responsibilities</a:t>
            </a:r>
            <a:r>
              <a:rPr lang="en-US" dirty="0" smtClean="0"/>
              <a:t>.</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19</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Picture 5" descr="http://us.123rf.com/400wm/400/400/digitalgenetics/digitalgenetics1011/digitalgenetics101100168/8161351-3d-man-sitting-at-his-desk--work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6496" y="4211958"/>
            <a:ext cx="1658187" cy="1658187"/>
          </a:xfrm>
          <a:prstGeom prst="rect">
            <a:avLst/>
          </a:prstGeom>
          <a:noFill/>
          <a:ln>
            <a:noFill/>
          </a:ln>
        </p:spPr>
      </p:pic>
    </p:spTree>
    <p:extLst>
      <p:ext uri="{BB962C8B-B14F-4D97-AF65-F5344CB8AC3E}">
        <p14:creationId xmlns:p14="http://schemas.microsoft.com/office/powerpoint/2010/main" val="20306948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381000"/>
            <a:ext cx="8229600" cy="1371600"/>
          </a:xfrm>
        </p:spPr>
        <p:txBody>
          <a:bodyPr/>
          <a:lstStyle/>
          <a:p>
            <a:pPr eaLnBrk="1" hangingPunct="1"/>
            <a:r>
              <a:rPr lang="en-US">
                <a:latin typeface="Lucida Bright" charset="0"/>
                <a:ea typeface="ＭＳ Ｐゴシック" charset="0"/>
                <a:cs typeface="ＭＳ Ｐゴシック" charset="0"/>
              </a:rPr>
              <a:t> </a:t>
            </a:r>
          </a:p>
        </p:txBody>
      </p:sp>
      <p:sp>
        <p:nvSpPr>
          <p:cNvPr id="60418" name="Rectangle 3"/>
          <p:cNvSpPr>
            <a:spLocks noGrp="1" noChangeArrowheads="1"/>
          </p:cNvSpPr>
          <p:nvPr>
            <p:ph idx="1"/>
          </p:nvPr>
        </p:nvSpPr>
        <p:spPr>
          <a:xfrm>
            <a:off x="304800" y="838200"/>
            <a:ext cx="8534400" cy="2209800"/>
          </a:xfrm>
        </p:spPr>
        <p:txBody>
          <a:bodyPr/>
          <a:lstStyle/>
          <a:p>
            <a:pPr algn="ctr" eaLnBrk="1" hangingPunct="1">
              <a:lnSpc>
                <a:spcPct val="90000"/>
              </a:lnSpc>
              <a:buFont typeface="Wingdings" charset="0"/>
              <a:buNone/>
            </a:pPr>
            <a:r>
              <a:rPr lang="en-US" sz="3600" b="1" dirty="0">
                <a:ea typeface="ＭＳ Ｐゴシック" charset="0"/>
              </a:rPr>
              <a:t>Introducing Your Presenter…</a:t>
            </a:r>
            <a:endParaRPr lang="en-US" sz="3600" b="1" i="1" dirty="0">
              <a:ea typeface="ＭＳ Ｐゴシック" charset="0"/>
            </a:endParaRPr>
          </a:p>
        </p:txBody>
      </p:sp>
      <p:sp>
        <p:nvSpPr>
          <p:cNvPr id="12" name="TextBox 11"/>
          <p:cNvSpPr txBox="1"/>
          <p:nvPr/>
        </p:nvSpPr>
        <p:spPr>
          <a:xfrm>
            <a:off x="3473607" y="1752600"/>
            <a:ext cx="5232121" cy="3785652"/>
          </a:xfrm>
          <a:prstGeom prst="rect">
            <a:avLst/>
          </a:prstGeom>
          <a:noFill/>
        </p:spPr>
        <p:txBody>
          <a:bodyPr wrap="square">
            <a:spAutoFit/>
          </a:bodyPr>
          <a:lstStyle/>
          <a:p>
            <a:pPr>
              <a:defRPr/>
            </a:pPr>
            <a:r>
              <a:rPr lang="en-US" b="1" dirty="0" smtClean="0">
                <a:solidFill>
                  <a:srgbClr val="336600"/>
                </a:solidFill>
                <a:latin typeface="Arial"/>
                <a:ea typeface="+mn-ea"/>
                <a:cs typeface="Arial"/>
              </a:rPr>
              <a:t>Diane Dean, RN-BC, LPC, CEG</a:t>
            </a:r>
            <a:endParaRPr lang="en-US" b="1" dirty="0">
              <a:solidFill>
                <a:srgbClr val="336600"/>
              </a:solidFill>
              <a:latin typeface="Arial"/>
              <a:ea typeface="+mn-ea"/>
              <a:cs typeface="Arial"/>
            </a:endParaRPr>
          </a:p>
          <a:p>
            <a:pPr>
              <a:defRPr/>
            </a:pPr>
            <a:r>
              <a:rPr lang="en-US" dirty="0">
                <a:solidFill>
                  <a:srgbClr val="003300"/>
                </a:solidFill>
                <a:latin typeface="Arial"/>
                <a:ea typeface="+mn-ea"/>
                <a:cs typeface="Arial"/>
              </a:rPr>
              <a:t>GME Consultant</a:t>
            </a:r>
          </a:p>
          <a:p>
            <a:pPr marL="171450" indent="-171450">
              <a:buFont typeface="Arial" pitchFamily="34" charset="0"/>
              <a:buChar char="•"/>
              <a:defRPr/>
            </a:pPr>
            <a:endParaRPr lang="en-US" sz="1200" dirty="0">
              <a:solidFill>
                <a:srgbClr val="003300"/>
              </a:solidFill>
              <a:latin typeface="Lucida Bright" pitchFamily="18" charset="0"/>
              <a:ea typeface="+mn-ea"/>
              <a:cs typeface="+mn-cs"/>
            </a:endParaRPr>
          </a:p>
          <a:p>
            <a:pPr marL="171450" indent="-171450">
              <a:buFont typeface="Arial" pitchFamily="34" charset="0"/>
              <a:buChar char="•"/>
              <a:defRPr/>
            </a:pPr>
            <a:r>
              <a:rPr lang="en-US" sz="1600" dirty="0">
                <a:latin typeface="Arial"/>
                <a:cs typeface="Arial"/>
              </a:rPr>
              <a:t>P</a:t>
            </a:r>
            <a:r>
              <a:rPr lang="en-US" sz="1600" dirty="0" smtClean="0">
                <a:latin typeface="Arial"/>
                <a:cs typeface="Arial"/>
              </a:rPr>
              <a:t>rofessional </a:t>
            </a:r>
            <a:r>
              <a:rPr lang="en-US" sz="1600" dirty="0">
                <a:latin typeface="Arial"/>
                <a:cs typeface="Arial"/>
              </a:rPr>
              <a:t>registered nurse, licensed professional counselor, &amp; professionally-trained coach.  </a:t>
            </a:r>
            <a:endParaRPr lang="en-US" sz="1600" dirty="0" smtClean="0">
              <a:latin typeface="Arial"/>
              <a:cs typeface="Arial"/>
            </a:endParaRPr>
          </a:p>
          <a:p>
            <a:pPr marL="171450" indent="-171450">
              <a:buFont typeface="Arial" pitchFamily="34" charset="0"/>
              <a:buChar char="•"/>
              <a:defRPr/>
            </a:pPr>
            <a:endParaRPr lang="en-US" sz="1600" dirty="0" smtClean="0">
              <a:latin typeface="Arial"/>
              <a:cs typeface="Arial"/>
            </a:endParaRPr>
          </a:p>
          <a:p>
            <a:pPr marL="171450" indent="-171450">
              <a:buFont typeface="Arial" pitchFamily="34" charset="0"/>
              <a:buChar char="•"/>
              <a:defRPr/>
            </a:pPr>
            <a:r>
              <a:rPr lang="en-US" sz="1600" dirty="0">
                <a:latin typeface="Arial"/>
                <a:cs typeface="Arial"/>
              </a:rPr>
              <a:t>S</a:t>
            </a:r>
            <a:r>
              <a:rPr lang="en-US" sz="1600" dirty="0" smtClean="0">
                <a:latin typeface="Arial"/>
                <a:cs typeface="Arial"/>
              </a:rPr>
              <a:t>peaks </a:t>
            </a:r>
            <a:r>
              <a:rPr lang="en-US" sz="1600" dirty="0">
                <a:latin typeface="Arial"/>
                <a:cs typeface="Arial"/>
              </a:rPr>
              <a:t>and writes on various conventional and non-conventional health topics. </a:t>
            </a:r>
            <a:endParaRPr lang="en-US" sz="1600" dirty="0" smtClean="0">
              <a:latin typeface="Arial"/>
              <a:cs typeface="Arial"/>
            </a:endParaRPr>
          </a:p>
          <a:p>
            <a:pPr marL="171450" indent="-171450">
              <a:buFont typeface="Arial" pitchFamily="34" charset="0"/>
              <a:buChar char="•"/>
              <a:defRPr/>
            </a:pPr>
            <a:endParaRPr lang="en-US" sz="1600" dirty="0" smtClean="0">
              <a:latin typeface="Arial"/>
              <a:cs typeface="Arial"/>
            </a:endParaRPr>
          </a:p>
          <a:p>
            <a:pPr marL="171450" indent="-171450">
              <a:buFont typeface="Arial" pitchFamily="34" charset="0"/>
              <a:buChar char="•"/>
              <a:defRPr/>
            </a:pPr>
            <a:r>
              <a:rPr lang="en-US" sz="1600" dirty="0">
                <a:latin typeface="Arial"/>
                <a:cs typeface="Arial"/>
              </a:rPr>
              <a:t>S</a:t>
            </a:r>
            <a:r>
              <a:rPr lang="en-US" sz="1600" dirty="0" smtClean="0">
                <a:latin typeface="Arial"/>
                <a:cs typeface="Arial"/>
              </a:rPr>
              <a:t>pecialties </a:t>
            </a:r>
            <a:r>
              <a:rPr lang="en-US" sz="1600" dirty="0">
                <a:latin typeface="Arial"/>
                <a:cs typeface="Arial"/>
              </a:rPr>
              <a:t>include communication, energy management, confidence and emotional </a:t>
            </a:r>
            <a:r>
              <a:rPr lang="en-US" sz="1600" dirty="0" smtClean="0">
                <a:latin typeface="Arial"/>
                <a:cs typeface="Arial"/>
              </a:rPr>
              <a:t>intelligence.</a:t>
            </a:r>
          </a:p>
          <a:p>
            <a:pPr marL="171450" indent="-171450">
              <a:buFont typeface="Arial" pitchFamily="34" charset="0"/>
              <a:buChar char="•"/>
              <a:defRPr/>
            </a:pPr>
            <a:endParaRPr lang="en-US" sz="1600" dirty="0" smtClean="0">
              <a:latin typeface="Arial"/>
              <a:cs typeface="Arial"/>
            </a:endParaRPr>
          </a:p>
          <a:p>
            <a:pPr marL="171450" indent="-171450">
              <a:buFont typeface="Arial" pitchFamily="34" charset="0"/>
              <a:buChar char="•"/>
              <a:defRPr/>
            </a:pPr>
            <a:r>
              <a:rPr lang="en-US" sz="1600" dirty="0" smtClean="0">
                <a:latin typeface="Arial"/>
                <a:cs typeface="Arial"/>
              </a:rPr>
              <a:t>Guides and </a:t>
            </a:r>
            <a:r>
              <a:rPr lang="en-US" sz="1600" dirty="0">
                <a:latin typeface="Arial"/>
                <a:cs typeface="Arial"/>
              </a:rPr>
              <a:t>coordinated medical, nursing, and counseling student experiences throughout her career.</a:t>
            </a:r>
            <a:endParaRPr lang="en-US" sz="1200" dirty="0">
              <a:solidFill>
                <a:srgbClr val="003300"/>
              </a:solidFill>
              <a:latin typeface="Arial"/>
              <a:cs typeface="Arial"/>
            </a:endParaRPr>
          </a:p>
        </p:txBody>
      </p:sp>
      <p:pic>
        <p:nvPicPr>
          <p:cNvPr id="3" name="Picture 2" descr="DianeDe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457" y="1950144"/>
            <a:ext cx="2085694" cy="3118216"/>
          </a:xfrm>
          <a:prstGeom prst="rect">
            <a:avLst/>
          </a:prstGeom>
        </p:spPr>
      </p:pic>
      <p:sp>
        <p:nvSpPr>
          <p:cNvPr id="4" name="Footer Placeholder 3"/>
          <p:cNvSpPr>
            <a:spLocks noGrp="1"/>
          </p:cNvSpPr>
          <p:nvPr>
            <p:ph type="ftr" sz="quarter" idx="11"/>
          </p:nvPr>
        </p:nvSpPr>
        <p:spPr/>
        <p:txBody>
          <a:bodyPr/>
          <a:lstStyle/>
          <a:p>
            <a:r>
              <a:rPr lang="en-US" smtClean="0"/>
              <a:t>Presented by Partners in Medical Education, Inc. - 2015</a:t>
            </a:r>
            <a:endParaRPr lang="en-US" dirty="0"/>
          </a:p>
        </p:txBody>
      </p:sp>
      <p:sp>
        <p:nvSpPr>
          <p:cNvPr id="5" name="Slide Number Placeholder 4"/>
          <p:cNvSpPr>
            <a:spLocks noGrp="1"/>
          </p:cNvSpPr>
          <p:nvPr>
            <p:ph type="sldNum" sz="quarter" idx="10"/>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9803354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 Gen </a:t>
            </a:r>
            <a:r>
              <a:rPr lang="en-US" dirty="0" err="1" smtClean="0"/>
              <a:t>Yers</a:t>
            </a:r>
            <a:endParaRPr lang="en-US" dirty="0"/>
          </a:p>
        </p:txBody>
      </p:sp>
      <p:sp>
        <p:nvSpPr>
          <p:cNvPr id="3" name="Content Placeholder 2"/>
          <p:cNvSpPr>
            <a:spLocks noGrp="1"/>
          </p:cNvSpPr>
          <p:nvPr>
            <p:ph idx="1"/>
          </p:nvPr>
        </p:nvSpPr>
        <p:spPr/>
        <p:txBody>
          <a:bodyPr>
            <a:normAutofit/>
          </a:bodyPr>
          <a:lstStyle/>
          <a:p>
            <a:r>
              <a:rPr lang="en-US" dirty="0">
                <a:solidFill>
                  <a:srgbClr val="00A600"/>
                </a:solidFill>
              </a:rPr>
              <a:t>Positive Reinforcement: </a:t>
            </a:r>
            <a:r>
              <a:rPr lang="en-US" dirty="0" smtClean="0"/>
              <a:t>Value </a:t>
            </a:r>
            <a:r>
              <a:rPr lang="en-US" dirty="0"/>
              <a:t>positive reinforcement at accelerated rates compared to older generations.</a:t>
            </a:r>
          </a:p>
          <a:p>
            <a:r>
              <a:rPr lang="en-US" dirty="0">
                <a:solidFill>
                  <a:srgbClr val="00A600"/>
                </a:solidFill>
              </a:rPr>
              <a:t>Autonomy: </a:t>
            </a:r>
            <a:r>
              <a:rPr lang="en-US" dirty="0" smtClean="0"/>
              <a:t>Want </a:t>
            </a:r>
            <a:r>
              <a:rPr lang="en-US" dirty="0"/>
              <a:t>more input into how they are learning and the independence to do it.</a:t>
            </a:r>
          </a:p>
          <a:p>
            <a:r>
              <a:rPr lang="en-US" dirty="0">
                <a:solidFill>
                  <a:srgbClr val="00A600"/>
                </a:solidFill>
              </a:rPr>
              <a:t>Positive Attitudes: </a:t>
            </a:r>
            <a:r>
              <a:rPr lang="en-US" dirty="0" smtClean="0">
                <a:solidFill>
                  <a:srgbClr val="00A600"/>
                </a:solidFill>
              </a:rPr>
              <a:t> </a:t>
            </a:r>
            <a:r>
              <a:rPr lang="en-US" dirty="0" smtClean="0"/>
              <a:t>Grew </a:t>
            </a:r>
            <a:r>
              <a:rPr lang="en-US" dirty="0"/>
              <a:t>up during tranquil </a:t>
            </a:r>
            <a:r>
              <a:rPr lang="en-US" dirty="0" smtClean="0"/>
              <a:t>times - have </a:t>
            </a:r>
            <a:r>
              <a:rPr lang="en-US" dirty="0"/>
              <a:t>a very optimistic outlook on life in general</a:t>
            </a:r>
            <a:r>
              <a:rPr lang="en-US" dirty="0" smtClean="0"/>
              <a:t>.</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20</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7083483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 Gen </a:t>
            </a:r>
            <a:r>
              <a:rPr lang="en-US" dirty="0" err="1" smtClean="0"/>
              <a:t>Yers</a:t>
            </a:r>
            <a:endParaRPr lang="en-US" dirty="0"/>
          </a:p>
        </p:txBody>
      </p:sp>
      <p:sp>
        <p:nvSpPr>
          <p:cNvPr id="3" name="Content Placeholder 2"/>
          <p:cNvSpPr>
            <a:spLocks noGrp="1"/>
          </p:cNvSpPr>
          <p:nvPr>
            <p:ph idx="1"/>
          </p:nvPr>
        </p:nvSpPr>
        <p:spPr/>
        <p:txBody>
          <a:bodyPr>
            <a:normAutofit/>
          </a:bodyPr>
          <a:lstStyle/>
          <a:p>
            <a:r>
              <a:rPr lang="en-US" dirty="0" smtClean="0">
                <a:solidFill>
                  <a:srgbClr val="00A600"/>
                </a:solidFill>
              </a:rPr>
              <a:t>Diversity</a:t>
            </a:r>
            <a:r>
              <a:rPr lang="en-US" dirty="0">
                <a:solidFill>
                  <a:srgbClr val="00A600"/>
                </a:solidFill>
              </a:rPr>
              <a:t>: </a:t>
            </a:r>
            <a:r>
              <a:rPr lang="en-US" dirty="0" smtClean="0"/>
              <a:t>Grew </a:t>
            </a:r>
            <a:r>
              <a:rPr lang="en-US" dirty="0"/>
              <a:t>up with </a:t>
            </a:r>
            <a:r>
              <a:rPr lang="en-US" dirty="0" smtClean="0"/>
              <a:t>exposure </a:t>
            </a:r>
            <a:r>
              <a:rPr lang="en-US" dirty="0"/>
              <a:t>to it in their community </a:t>
            </a:r>
            <a:r>
              <a:rPr lang="en-US" dirty="0" smtClean="0"/>
              <a:t>or through media. </a:t>
            </a:r>
            <a:endParaRPr lang="en-US" dirty="0"/>
          </a:p>
          <a:p>
            <a:r>
              <a:rPr lang="en-US" dirty="0">
                <a:solidFill>
                  <a:srgbClr val="00A600"/>
                </a:solidFill>
              </a:rPr>
              <a:t>Money: </a:t>
            </a:r>
            <a:r>
              <a:rPr lang="en-US" dirty="0"/>
              <a:t>This group is used to making and spending money.</a:t>
            </a:r>
          </a:p>
          <a:p>
            <a:r>
              <a:rPr lang="en-US" dirty="0">
                <a:solidFill>
                  <a:srgbClr val="00A600"/>
                </a:solidFill>
              </a:rPr>
              <a:t>Technology: </a:t>
            </a:r>
            <a:r>
              <a:rPr lang="en-US" dirty="0"/>
              <a:t>Technology is valued </a:t>
            </a:r>
            <a:r>
              <a:rPr lang="en-US" dirty="0" smtClean="0"/>
              <a:t/>
            </a:r>
            <a:br>
              <a:rPr lang="en-US" dirty="0" smtClean="0"/>
            </a:br>
            <a:r>
              <a:rPr lang="en-US" dirty="0" smtClean="0"/>
              <a:t>and </a:t>
            </a:r>
            <a:r>
              <a:rPr lang="en-US" dirty="0"/>
              <a:t>is used as a tool for multi-tasking.</a:t>
            </a:r>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irc_mi" descr="http://www.deviantart.com/download/217183202/3d_person_with_ipad_by_larundel-d3lazmq.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9573" y="3746885"/>
            <a:ext cx="2731178" cy="1930573"/>
          </a:xfrm>
          <a:prstGeom prst="rect">
            <a:avLst/>
          </a:prstGeom>
          <a:noFill/>
          <a:ln>
            <a:noFill/>
          </a:ln>
        </p:spPr>
      </p:pic>
    </p:spTree>
    <p:extLst>
      <p:ext uri="{BB962C8B-B14F-4D97-AF65-F5344CB8AC3E}">
        <p14:creationId xmlns:p14="http://schemas.microsoft.com/office/powerpoint/2010/main" val="995878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Motivators</a:t>
            </a:r>
            <a:endParaRPr lang="en-US" b="1" dirty="0"/>
          </a:p>
        </p:txBody>
      </p:sp>
      <p:sp>
        <p:nvSpPr>
          <p:cNvPr id="3" name="Content Placeholder 2"/>
          <p:cNvSpPr>
            <a:spLocks noGrp="1"/>
          </p:cNvSpPr>
          <p:nvPr>
            <p:ph sz="half" idx="1"/>
          </p:nvPr>
        </p:nvSpPr>
        <p:spPr>
          <a:xfrm>
            <a:off x="457200" y="2133600"/>
            <a:ext cx="6136048" cy="3886200"/>
          </a:xfrm>
        </p:spPr>
        <p:txBody>
          <a:bodyPr/>
          <a:lstStyle/>
          <a:p>
            <a:r>
              <a:rPr lang="en-US" sz="2400" dirty="0" smtClean="0">
                <a:solidFill>
                  <a:srgbClr val="00A600"/>
                </a:solidFill>
              </a:rPr>
              <a:t>Traditionalists </a:t>
            </a:r>
            <a:r>
              <a:rPr lang="en-US" sz="2400" dirty="0" smtClean="0"/>
              <a:t>– inherent satisfaction that the job was done well</a:t>
            </a:r>
          </a:p>
          <a:p>
            <a:r>
              <a:rPr lang="en-US" sz="2400" dirty="0" smtClean="0">
                <a:solidFill>
                  <a:srgbClr val="00A600"/>
                </a:solidFill>
              </a:rPr>
              <a:t>Baby Boomers </a:t>
            </a:r>
            <a:r>
              <a:rPr lang="en-US" sz="2400" dirty="0" smtClean="0"/>
              <a:t>– $,title, recognition</a:t>
            </a:r>
          </a:p>
          <a:p>
            <a:r>
              <a:rPr lang="en-US" sz="2400" dirty="0" smtClean="0">
                <a:solidFill>
                  <a:srgbClr val="00A600"/>
                </a:solidFill>
              </a:rPr>
              <a:t>Gen X </a:t>
            </a:r>
            <a:r>
              <a:rPr lang="en-US" sz="2400" dirty="0" smtClean="0"/>
              <a:t>– feedback is the best reward</a:t>
            </a:r>
          </a:p>
          <a:p>
            <a:r>
              <a:rPr lang="en-US" sz="2400" dirty="0" smtClean="0">
                <a:solidFill>
                  <a:srgbClr val="00A600"/>
                </a:solidFill>
              </a:rPr>
              <a:t>Gen Y </a:t>
            </a:r>
            <a:r>
              <a:rPr lang="en-US" sz="2400" dirty="0" smtClean="0"/>
              <a:t>– meaningful work</a:t>
            </a:r>
            <a:endParaRPr lang="en-US" sz="2400" dirty="0"/>
          </a:p>
        </p:txBody>
      </p:sp>
      <p:sp>
        <p:nvSpPr>
          <p:cNvPr id="4" name="Slide Number Placeholder 3"/>
          <p:cNvSpPr>
            <a:spLocks noGrp="1"/>
          </p:cNvSpPr>
          <p:nvPr>
            <p:ph type="sldNum" sz="quarter" idx="11"/>
          </p:nvPr>
        </p:nvSpPr>
        <p:spPr/>
        <p:txBody>
          <a:bodyPr/>
          <a:lstStyle/>
          <a:p>
            <a:fld id="{6D22F896-40B5-4ADD-8801-0D06FADFA095}" type="slidenum">
              <a:rPr lang="en-US" smtClean="0"/>
              <a:t>22</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pic>
        <p:nvPicPr>
          <p:cNvPr id="8" name="irc_mi" descr="https://encrypted-tbn0.gstatic.com/images?q=tbn:ANd9GcS5yK8djLterrbNzaqnh-teukGgS3CHMnUQ2NOZG39LzkXyjReZ"/>
          <p:cNvPicPr/>
          <p:nvPr/>
        </p:nvPicPr>
        <p:blipFill>
          <a:blip r:embed="rId2">
            <a:extLst>
              <a:ext uri="{28A0092B-C50C-407E-A947-70E740481C1C}">
                <a14:useLocalDpi xmlns:a14="http://schemas.microsoft.com/office/drawing/2010/main" val="0"/>
              </a:ext>
            </a:extLst>
          </a:blip>
          <a:srcRect/>
          <a:stretch>
            <a:fillRect/>
          </a:stretch>
        </p:blipFill>
        <p:spPr bwMode="auto">
          <a:xfrm>
            <a:off x="6259786" y="3363718"/>
            <a:ext cx="2066016" cy="2615017"/>
          </a:xfrm>
          <a:prstGeom prst="rect">
            <a:avLst/>
          </a:prstGeom>
          <a:noFill/>
          <a:ln>
            <a:noFill/>
          </a:ln>
        </p:spPr>
      </p:pic>
    </p:spTree>
    <p:extLst>
      <p:ext uri="{BB962C8B-B14F-4D97-AF65-F5344CB8AC3E}">
        <p14:creationId xmlns:p14="http://schemas.microsoft.com/office/powerpoint/2010/main" val="31629490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Things to Consider</a:t>
            </a:r>
            <a:endParaRPr lang="en-US" b="1" dirty="0"/>
          </a:p>
        </p:txBody>
      </p:sp>
      <p:sp>
        <p:nvSpPr>
          <p:cNvPr id="9" name="Content Placeholder 8"/>
          <p:cNvSpPr>
            <a:spLocks noGrp="1"/>
          </p:cNvSpPr>
          <p:nvPr>
            <p:ph sz="half" idx="1"/>
          </p:nvPr>
        </p:nvSpPr>
        <p:spPr/>
        <p:txBody>
          <a:bodyPr>
            <a:normAutofit fontScale="92500"/>
          </a:bodyPr>
          <a:lstStyle/>
          <a:p>
            <a:r>
              <a:rPr lang="en-US" dirty="0" smtClean="0"/>
              <a:t>When They Grew Up</a:t>
            </a:r>
          </a:p>
          <a:p>
            <a:r>
              <a:rPr lang="en-US" dirty="0" smtClean="0"/>
              <a:t>Values</a:t>
            </a:r>
          </a:p>
          <a:p>
            <a:r>
              <a:rPr lang="en-US" dirty="0" smtClean="0"/>
              <a:t>Work Ethic</a:t>
            </a:r>
          </a:p>
          <a:p>
            <a:r>
              <a:rPr lang="en-US" dirty="0" smtClean="0"/>
              <a:t>Communication Style</a:t>
            </a:r>
          </a:p>
          <a:p>
            <a:r>
              <a:rPr lang="en-US" dirty="0" smtClean="0"/>
              <a:t>Leadership Style</a:t>
            </a:r>
          </a:p>
          <a:p>
            <a:r>
              <a:rPr lang="en-US" dirty="0" smtClean="0"/>
              <a:t>Feedback and Rewards</a:t>
            </a:r>
          </a:p>
          <a:p>
            <a:r>
              <a:rPr lang="en-US" dirty="0" smtClean="0"/>
              <a:t>Interactive Style</a:t>
            </a:r>
          </a:p>
          <a:p>
            <a:r>
              <a:rPr lang="en-US" dirty="0" smtClean="0"/>
              <a:t>Family/Work Balance</a:t>
            </a:r>
            <a:endParaRPr lang="en-US" dirty="0"/>
          </a:p>
        </p:txBody>
      </p:sp>
      <p:sp>
        <p:nvSpPr>
          <p:cNvPr id="4" name="Slide Number Placeholder 3"/>
          <p:cNvSpPr>
            <a:spLocks noGrp="1"/>
          </p:cNvSpPr>
          <p:nvPr>
            <p:ph type="sldNum" sz="quarter" idx="11"/>
          </p:nvPr>
        </p:nvSpPr>
        <p:spPr/>
        <p:txBody>
          <a:bodyPr/>
          <a:lstStyle/>
          <a:p>
            <a:fld id="{6D22F896-40B5-4ADD-8801-0D06FADFA095}" type="slidenum">
              <a:rPr lang="en-US" smtClean="0"/>
              <a:t>23</a:t>
            </a:fld>
            <a:endParaRPr lang="en-US" dirty="0"/>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dirty="0"/>
          </a:p>
        </p:txBody>
      </p:sp>
      <p:pic>
        <p:nvPicPr>
          <p:cNvPr id="8" name="irc_mi" descr="http://us.cdn1.123rf.com/168nwm/cherezoff/cherezoff1211/cherezoff121100004/16201491-3d-human-with-a-pointer-isolated-on-white-background.jpg"/>
          <p:cNvPicPr/>
          <p:nvPr/>
        </p:nvPicPr>
        <p:blipFill>
          <a:blip r:embed="rId2">
            <a:extLst>
              <a:ext uri="{BEBA8EAE-BF5A-486C-A8C5-ECC9F3942E4B}">
                <a14:imgProps xmlns:a14="http://schemas.microsoft.com/office/drawing/2010/main">
                  <a14:imgLayer r:embed="rId3">
                    <a14:imgEffect>
                      <a14:brightnessContrast contrast="-46000"/>
                    </a14:imgEffect>
                  </a14:imgLayer>
                </a14:imgProps>
              </a:ext>
              <a:ext uri="{28A0092B-C50C-407E-A947-70E740481C1C}">
                <a14:useLocalDpi xmlns:a14="http://schemas.microsoft.com/office/drawing/2010/main" val="0"/>
              </a:ext>
            </a:extLst>
          </a:blip>
          <a:srcRect/>
          <a:stretch>
            <a:fillRect/>
          </a:stretch>
        </p:blipFill>
        <p:spPr bwMode="auto">
          <a:xfrm>
            <a:off x="6178712" y="3540767"/>
            <a:ext cx="2179656" cy="2634404"/>
          </a:xfrm>
          <a:prstGeom prst="rect">
            <a:avLst/>
          </a:prstGeom>
          <a:noFill/>
          <a:ln>
            <a:noFill/>
          </a:ln>
        </p:spPr>
      </p:pic>
    </p:spTree>
    <p:extLst>
      <p:ext uri="{BB962C8B-B14F-4D97-AF65-F5344CB8AC3E}">
        <p14:creationId xmlns:p14="http://schemas.microsoft.com/office/powerpoint/2010/main" val="22916285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00" b="1" dirty="0" smtClean="0"/>
              <a:t>Generations and Communication</a:t>
            </a:r>
            <a:endParaRPr lang="en-US" sz="3300" b="1" dirty="0"/>
          </a:p>
        </p:txBody>
      </p:sp>
      <p:sp>
        <p:nvSpPr>
          <p:cNvPr id="3" name="Content Placeholder 2"/>
          <p:cNvSpPr>
            <a:spLocks noGrp="1"/>
          </p:cNvSpPr>
          <p:nvPr>
            <p:ph sz="half" idx="1"/>
          </p:nvPr>
        </p:nvSpPr>
        <p:spPr/>
        <p:txBody>
          <a:bodyPr>
            <a:normAutofit fontScale="92500" lnSpcReduction="20000"/>
          </a:bodyPr>
          <a:lstStyle/>
          <a:p>
            <a:r>
              <a:rPr lang="en-US" dirty="0" smtClean="0"/>
              <a:t>Write</a:t>
            </a:r>
          </a:p>
          <a:p>
            <a:r>
              <a:rPr lang="en-US" dirty="0" smtClean="0"/>
              <a:t>Talk</a:t>
            </a:r>
          </a:p>
          <a:p>
            <a:r>
              <a:rPr lang="en-US" dirty="0" smtClean="0"/>
              <a:t>Email</a:t>
            </a:r>
          </a:p>
          <a:p>
            <a:r>
              <a:rPr lang="en-US" dirty="0" smtClean="0"/>
              <a:t>Text</a:t>
            </a: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“express themselves”</a:t>
            </a:r>
          </a:p>
          <a:p>
            <a:r>
              <a:rPr lang="en-US" dirty="0" smtClean="0"/>
              <a:t>“value teamwork”</a:t>
            </a:r>
          </a:p>
          <a:p>
            <a:r>
              <a:rPr lang="en-US" dirty="0" smtClean="0"/>
              <a:t>“multi-task”</a:t>
            </a:r>
          </a:p>
          <a:p>
            <a:r>
              <a:rPr lang="en-US" dirty="0" smtClean="0"/>
              <a:t>“comfortable with authority”</a:t>
            </a:r>
          </a:p>
          <a:p>
            <a:r>
              <a:rPr lang="en-US" dirty="0" smtClean="0"/>
              <a:t>“technologically efficient”</a:t>
            </a:r>
          </a:p>
          <a:p>
            <a:r>
              <a:rPr lang="en-US" dirty="0" smtClean="0"/>
              <a:t>“respect authority”</a:t>
            </a:r>
          </a:p>
          <a:p>
            <a:r>
              <a:rPr lang="en-US" dirty="0" smtClean="0"/>
              <a:t>“strong/long work ethic”</a:t>
            </a:r>
          </a:p>
          <a:p>
            <a:r>
              <a:rPr lang="en-US" dirty="0" smtClean="0"/>
              <a:t>“commitment to quality”</a:t>
            </a:r>
            <a:endParaRPr lang="en-US" dirty="0"/>
          </a:p>
        </p:txBody>
      </p:sp>
      <p:sp>
        <p:nvSpPr>
          <p:cNvPr id="4" name="Slide Number Placeholder 3"/>
          <p:cNvSpPr>
            <a:spLocks noGrp="1"/>
          </p:cNvSpPr>
          <p:nvPr>
            <p:ph type="sldNum" sz="quarter" idx="11"/>
          </p:nvPr>
        </p:nvSpPr>
        <p:spPr/>
        <p:txBody>
          <a:bodyPr/>
          <a:lstStyle/>
          <a:p>
            <a:fld id="{6D22F896-40B5-4ADD-8801-0D06FADFA095}" type="slidenum">
              <a:rPr lang="en-US" smtClean="0"/>
              <a:t>24</a:t>
            </a:fld>
            <a:endParaRPr lang="en-US" dirty="0"/>
          </a:p>
        </p:txBody>
      </p:sp>
      <p:sp>
        <p:nvSpPr>
          <p:cNvPr id="6" name="Footer Placeholder 5"/>
          <p:cNvSpPr>
            <a:spLocks noGrp="1"/>
          </p:cNvSpPr>
          <p:nvPr>
            <p:ph type="ftr" sz="quarter" idx="10"/>
          </p:nvPr>
        </p:nvSpPr>
        <p:spPr/>
        <p:txBody>
          <a:bodyPr/>
          <a:lstStyle/>
          <a:p>
            <a:r>
              <a:rPr lang="en-US" dirty="0" smtClean="0"/>
              <a:t>Presented by Partners in Medical Education, Inc. - 2015</a:t>
            </a:r>
            <a:endParaRPr lang="en-US" dirty="0"/>
          </a:p>
        </p:txBody>
      </p:sp>
    </p:spTree>
    <p:extLst>
      <p:ext uri="{BB962C8B-B14F-4D97-AF65-F5344CB8AC3E}">
        <p14:creationId xmlns:p14="http://schemas.microsoft.com/office/powerpoint/2010/main" val="15003933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Debunking Generational Myths – </a:t>
            </a:r>
            <a:br>
              <a:rPr lang="en-US" dirty="0" smtClean="0"/>
            </a:br>
            <a:r>
              <a:rPr lang="en-US" dirty="0" smtClean="0"/>
              <a:t>Baby Boomers</a:t>
            </a:r>
            <a:endParaRPr lang="en-US" dirty="0"/>
          </a:p>
        </p:txBody>
      </p:sp>
      <p:sp>
        <p:nvSpPr>
          <p:cNvPr id="3" name="Content Placeholder 2"/>
          <p:cNvSpPr>
            <a:spLocks noGrp="1"/>
          </p:cNvSpPr>
          <p:nvPr>
            <p:ph idx="1"/>
          </p:nvPr>
        </p:nvSpPr>
        <p:spPr/>
        <p:txBody>
          <a:bodyPr/>
          <a:lstStyle/>
          <a:p>
            <a:endParaRPr lang="en-US" dirty="0" smtClean="0">
              <a:solidFill>
                <a:srgbClr val="FF0000"/>
              </a:solidFill>
            </a:endParaRPr>
          </a:p>
          <a:p>
            <a:r>
              <a:rPr lang="en-US" dirty="0" smtClean="0">
                <a:solidFill>
                  <a:srgbClr val="00A600"/>
                </a:solidFill>
              </a:rPr>
              <a:t>“technologically illiterate” </a:t>
            </a:r>
            <a:r>
              <a:rPr lang="en-US" dirty="0" smtClean="0"/>
              <a:t>- 60</a:t>
            </a:r>
            <a:r>
              <a:rPr lang="en-US" dirty="0"/>
              <a:t>% of Baby Boomers actively search for and consume social media content such as blogs, videos and forums</a:t>
            </a:r>
            <a:r>
              <a:rPr lang="en-US" dirty="0" smtClean="0"/>
              <a:t>.</a:t>
            </a:r>
          </a:p>
          <a:p>
            <a:pPr lvl="1"/>
            <a:r>
              <a:rPr lang="en-US" dirty="0"/>
              <a:t>47% of Boomers are active on social </a:t>
            </a:r>
            <a:r>
              <a:rPr lang="en-US" dirty="0" smtClean="0"/>
              <a:t>media</a:t>
            </a:r>
          </a:p>
          <a:p>
            <a:pPr lvl="1"/>
            <a:r>
              <a:rPr lang="en-US" dirty="0"/>
              <a:t>Boomers are more likely to communicate through social platforms for news, politics and shopping. </a:t>
            </a:r>
            <a:endParaRPr lang="en-US" dirty="0" smtClean="0"/>
          </a:p>
          <a:p>
            <a:pPr lvl="1"/>
            <a:r>
              <a:rPr lang="en-US" dirty="0" smtClean="0"/>
              <a:t>They </a:t>
            </a:r>
            <a:r>
              <a:rPr lang="en-US" dirty="0"/>
              <a:t>are less likely to share personal information and photos.</a:t>
            </a:r>
          </a:p>
        </p:txBody>
      </p:sp>
      <p:sp>
        <p:nvSpPr>
          <p:cNvPr id="4" name="Slide Number Placeholder 3"/>
          <p:cNvSpPr>
            <a:spLocks noGrp="1"/>
          </p:cNvSpPr>
          <p:nvPr>
            <p:ph type="sldNum" sz="quarter" idx="10"/>
          </p:nvPr>
        </p:nvSpPr>
        <p:spPr/>
        <p:txBody>
          <a:bodyPr/>
          <a:lstStyle/>
          <a:p>
            <a:fld id="{6D22F896-40B5-4ADD-8801-0D06FADFA095}" type="slidenum">
              <a:rPr lang="en-US" smtClean="0"/>
              <a:t>25</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6870587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00" b="1" dirty="0" smtClean="0"/>
              <a:t>Debunking Generational Myths – Gen X</a:t>
            </a:r>
            <a:endParaRPr lang="en-US" sz="3300" b="1" dirty="0"/>
          </a:p>
        </p:txBody>
      </p:sp>
      <p:sp>
        <p:nvSpPr>
          <p:cNvPr id="3" name="Content Placeholder 2"/>
          <p:cNvSpPr>
            <a:spLocks noGrp="1"/>
          </p:cNvSpPr>
          <p:nvPr>
            <p:ph sz="half" idx="1"/>
          </p:nvPr>
        </p:nvSpPr>
        <p:spPr>
          <a:xfrm>
            <a:off x="457199" y="2133600"/>
            <a:ext cx="7458177" cy="3886200"/>
          </a:xfrm>
        </p:spPr>
        <p:txBody>
          <a:bodyPr/>
          <a:lstStyle/>
          <a:p>
            <a:r>
              <a:rPr lang="en-US" sz="2000" dirty="0" smtClean="0">
                <a:solidFill>
                  <a:srgbClr val="00A600"/>
                </a:solidFill>
              </a:rPr>
              <a:t>“cynical </a:t>
            </a:r>
            <a:r>
              <a:rPr lang="en-US" sz="2000" dirty="0">
                <a:solidFill>
                  <a:srgbClr val="00A600"/>
                </a:solidFill>
              </a:rPr>
              <a:t>and jaded” </a:t>
            </a:r>
            <a:r>
              <a:rPr lang="en-US" sz="2000" dirty="0" smtClean="0"/>
              <a:t>– they are realistic </a:t>
            </a:r>
            <a:r>
              <a:rPr lang="en-US" sz="2000" dirty="0"/>
              <a:t>about the problems they face and they work hard to solve them</a:t>
            </a:r>
            <a:r>
              <a:rPr lang="en-US" sz="2000" dirty="0" smtClean="0"/>
              <a:t>.</a:t>
            </a:r>
          </a:p>
          <a:p>
            <a:endParaRPr lang="en-US" sz="2000" dirty="0" smtClean="0"/>
          </a:p>
          <a:p>
            <a:r>
              <a:rPr lang="en-US" sz="2000" dirty="0" smtClean="0">
                <a:solidFill>
                  <a:srgbClr val="00A600"/>
                </a:solidFill>
              </a:rPr>
              <a:t>“money hungry” </a:t>
            </a:r>
            <a:r>
              <a:rPr lang="en-US" sz="2000" dirty="0" smtClean="0"/>
              <a:t>– no fee-free education and many families were dual income and had to be in workforce</a:t>
            </a:r>
            <a:endParaRPr lang="en-US" sz="2000" dirty="0"/>
          </a:p>
        </p:txBody>
      </p:sp>
      <p:sp>
        <p:nvSpPr>
          <p:cNvPr id="4" name="Slide Number Placeholder 3"/>
          <p:cNvSpPr>
            <a:spLocks noGrp="1"/>
          </p:cNvSpPr>
          <p:nvPr>
            <p:ph type="sldNum" sz="quarter" idx="11"/>
          </p:nvPr>
        </p:nvSpPr>
        <p:spPr/>
        <p:txBody>
          <a:bodyPr/>
          <a:lstStyle/>
          <a:p>
            <a:fld id="{6D22F896-40B5-4ADD-8801-0D06FADFA095}" type="slidenum">
              <a:rPr lang="en-US" smtClean="0"/>
              <a:t>26</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pic>
        <p:nvPicPr>
          <p:cNvPr id="8" name="irc_mi" descr="http://picture.pixmac.com/4/3d-human-dollar-symbol-blue-pixmac-picture-70108337.jpg"/>
          <p:cNvPicPr/>
          <p:nvPr/>
        </p:nvPicPr>
        <p:blipFill rotWithShape="1">
          <a:blip r:embed="rId2" cstate="print">
            <a:extLst>
              <a:ext uri="{28A0092B-C50C-407E-A947-70E740481C1C}">
                <a14:useLocalDpi xmlns:a14="http://schemas.microsoft.com/office/drawing/2010/main" val="0"/>
              </a:ext>
            </a:extLst>
          </a:blip>
          <a:srcRect b="2879"/>
          <a:stretch/>
        </p:blipFill>
        <p:spPr bwMode="auto">
          <a:xfrm>
            <a:off x="6352513" y="3908002"/>
            <a:ext cx="1899728" cy="19143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52467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Debunking Generational Myths – Gen 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A600"/>
                </a:solidFill>
              </a:rPr>
              <a:t>“entitled” </a:t>
            </a:r>
            <a:r>
              <a:rPr lang="en-US" dirty="0" smtClean="0"/>
              <a:t>– Have good work-life balance. Not </a:t>
            </a:r>
            <a:r>
              <a:rPr lang="en-US" dirty="0"/>
              <a:t>afraid to speak up for what they want and leave if they are not getting it</a:t>
            </a:r>
            <a:r>
              <a:rPr lang="en-US" dirty="0" smtClean="0"/>
              <a:t>.</a:t>
            </a:r>
          </a:p>
          <a:p>
            <a:r>
              <a:rPr lang="en-US" dirty="0" smtClean="0">
                <a:solidFill>
                  <a:srgbClr val="00A600"/>
                </a:solidFill>
              </a:rPr>
              <a:t>“job hopper” </a:t>
            </a:r>
            <a:r>
              <a:rPr lang="en-US" dirty="0" smtClean="0"/>
              <a:t>- The </a:t>
            </a:r>
            <a:r>
              <a:rPr lang="en-US" dirty="0"/>
              <a:t>Bureau of Labor Statistics found that the average preferred tenure for a Gen Y worker is </a:t>
            </a:r>
            <a:r>
              <a:rPr lang="en-US" dirty="0">
                <a:solidFill>
                  <a:srgbClr val="00A600"/>
                </a:solidFill>
              </a:rPr>
              <a:t>4.7 years</a:t>
            </a:r>
            <a:r>
              <a:rPr lang="en-US" dirty="0"/>
              <a:t>. </a:t>
            </a:r>
            <a:r>
              <a:rPr lang="en-US" dirty="0" smtClean="0"/>
              <a:t>Current tenure </a:t>
            </a:r>
            <a:r>
              <a:rPr lang="en-US" dirty="0"/>
              <a:t>rate sits at 1.5 years is due to their expectations not being met. </a:t>
            </a:r>
            <a:r>
              <a:rPr lang="en-US" dirty="0" smtClean="0"/>
              <a:t>Do </a:t>
            </a:r>
            <a:r>
              <a:rPr lang="en-US" dirty="0"/>
              <a:t>not want to change jobs frequently, but </a:t>
            </a:r>
            <a:r>
              <a:rPr lang="en-US" dirty="0" smtClean="0"/>
              <a:t>will </a:t>
            </a:r>
            <a:r>
              <a:rPr lang="en-US" dirty="0"/>
              <a:t>if they have to</a:t>
            </a:r>
            <a:r>
              <a:rPr lang="en-US" dirty="0" smtClean="0"/>
              <a:t>.</a:t>
            </a:r>
          </a:p>
          <a:p>
            <a:r>
              <a:rPr lang="en-US" dirty="0" smtClean="0">
                <a:solidFill>
                  <a:srgbClr val="00A600"/>
                </a:solidFill>
              </a:rPr>
              <a:t>“high salary expectations”</a:t>
            </a:r>
            <a:r>
              <a:rPr lang="en-US" dirty="0" smtClean="0">
                <a:solidFill>
                  <a:srgbClr val="FF0000"/>
                </a:solidFill>
              </a:rPr>
              <a:t> </a:t>
            </a:r>
            <a:r>
              <a:rPr lang="en-US" dirty="0" smtClean="0"/>
              <a:t>- tend </a:t>
            </a:r>
            <a:r>
              <a:rPr lang="en-US" dirty="0"/>
              <a:t>to look for benefits such as mentoring, </a:t>
            </a:r>
            <a:r>
              <a:rPr lang="en-US" dirty="0" smtClean="0"/>
              <a:t>training, </a:t>
            </a:r>
            <a:r>
              <a:rPr lang="en-US" dirty="0"/>
              <a:t>career progression and flexibility.</a:t>
            </a:r>
          </a:p>
        </p:txBody>
      </p:sp>
      <p:sp>
        <p:nvSpPr>
          <p:cNvPr id="4" name="Slide Number Placeholder 3"/>
          <p:cNvSpPr>
            <a:spLocks noGrp="1"/>
          </p:cNvSpPr>
          <p:nvPr>
            <p:ph type="sldNum" sz="quarter" idx="10"/>
          </p:nvPr>
        </p:nvSpPr>
        <p:spPr/>
        <p:txBody>
          <a:bodyPr/>
          <a:lstStyle/>
          <a:p>
            <a:fld id="{6D22F896-40B5-4ADD-8801-0D06FADFA095}" type="slidenum">
              <a:rPr lang="en-US" smtClean="0"/>
              <a:t>27</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813489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 with Traditionalists</a:t>
            </a:r>
            <a:endParaRPr lang="en-US" dirty="0"/>
          </a:p>
        </p:txBody>
      </p:sp>
      <p:sp>
        <p:nvSpPr>
          <p:cNvPr id="3" name="Content Placeholder 2"/>
          <p:cNvSpPr>
            <a:spLocks noGrp="1"/>
          </p:cNvSpPr>
          <p:nvPr>
            <p:ph idx="1"/>
          </p:nvPr>
        </p:nvSpPr>
        <p:spPr/>
        <p:txBody>
          <a:bodyPr/>
          <a:lstStyle/>
          <a:p>
            <a:r>
              <a:rPr lang="en-US" dirty="0" smtClean="0"/>
              <a:t>The </a:t>
            </a:r>
            <a:r>
              <a:rPr lang="en-US" dirty="0">
                <a:solidFill>
                  <a:srgbClr val="00A600"/>
                </a:solidFill>
              </a:rPr>
              <a:t>"silent </a:t>
            </a:r>
            <a:r>
              <a:rPr lang="en-US" dirty="0" smtClean="0">
                <a:solidFill>
                  <a:srgbClr val="00A600"/>
                </a:solidFill>
              </a:rPr>
              <a:t>generation”: </a:t>
            </a:r>
            <a:r>
              <a:rPr lang="en-US" dirty="0"/>
              <a:t>Don't expect members of this generation to share their thoughts immediately.</a:t>
            </a:r>
          </a:p>
          <a:p>
            <a:r>
              <a:rPr lang="en-US" dirty="0" smtClean="0"/>
              <a:t>Keep their word. </a:t>
            </a:r>
            <a:r>
              <a:rPr lang="en-US" dirty="0" smtClean="0">
                <a:solidFill>
                  <a:srgbClr val="00A600"/>
                </a:solidFill>
              </a:rPr>
              <a:t>Focus </a:t>
            </a:r>
            <a:r>
              <a:rPr lang="en-US" dirty="0">
                <a:solidFill>
                  <a:srgbClr val="00A600"/>
                </a:solidFill>
              </a:rPr>
              <a:t>on words </a:t>
            </a:r>
            <a:r>
              <a:rPr lang="en-US" dirty="0"/>
              <a:t>rather than body language or inferences.</a:t>
            </a:r>
          </a:p>
          <a:p>
            <a:r>
              <a:rPr lang="en-US" dirty="0">
                <a:solidFill>
                  <a:srgbClr val="00A600"/>
                </a:solidFill>
              </a:rPr>
              <a:t>Face to face or written </a:t>
            </a:r>
            <a:r>
              <a:rPr lang="en-US" dirty="0"/>
              <a:t>communication is preferred.</a:t>
            </a:r>
          </a:p>
          <a:p>
            <a:r>
              <a:rPr lang="en-US" dirty="0">
                <a:solidFill>
                  <a:srgbClr val="00A600"/>
                </a:solidFill>
              </a:rPr>
              <a:t>Don't waste </a:t>
            </a:r>
            <a:r>
              <a:rPr lang="en-US" dirty="0"/>
              <a:t>their </a:t>
            </a:r>
            <a:r>
              <a:rPr lang="en-US" dirty="0" smtClean="0"/>
              <a:t>time.</a:t>
            </a:r>
            <a:endParaRPr lang="en-US" dirty="0"/>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28</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irc_mi" descr="http://us.cdn1.123rf.com/168nwm/digitalgenetics/digitalgenetics1012/digitalgenetics101200011/8475663-concept-de-man-et-le-chronometre-3d.jpg"/>
          <p:cNvPicPr/>
          <p:nvPr/>
        </p:nvPicPr>
        <p:blipFill>
          <a:blip r:embed="rId2">
            <a:extLst>
              <a:ext uri="{28A0092B-C50C-407E-A947-70E740481C1C}">
                <a14:useLocalDpi xmlns:a14="http://schemas.microsoft.com/office/drawing/2010/main" val="0"/>
              </a:ext>
            </a:extLst>
          </a:blip>
          <a:srcRect/>
          <a:stretch>
            <a:fillRect/>
          </a:stretch>
        </p:blipFill>
        <p:spPr bwMode="auto">
          <a:xfrm>
            <a:off x="6046249" y="4458304"/>
            <a:ext cx="1884548" cy="1884548"/>
          </a:xfrm>
          <a:prstGeom prst="rect">
            <a:avLst/>
          </a:prstGeom>
          <a:noFill/>
          <a:ln>
            <a:noFill/>
          </a:ln>
        </p:spPr>
      </p:pic>
    </p:spTree>
    <p:extLst>
      <p:ext uri="{BB962C8B-B14F-4D97-AF65-F5344CB8AC3E}">
        <p14:creationId xmlns:p14="http://schemas.microsoft.com/office/powerpoint/2010/main" val="13503573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 with Traditionalists</a:t>
            </a:r>
            <a:endParaRPr lang="en-US" dirty="0"/>
          </a:p>
        </p:txBody>
      </p:sp>
      <p:sp>
        <p:nvSpPr>
          <p:cNvPr id="3" name="Content Placeholder 2"/>
          <p:cNvSpPr>
            <a:spLocks noGrp="1"/>
          </p:cNvSpPr>
          <p:nvPr>
            <p:ph idx="1"/>
          </p:nvPr>
        </p:nvSpPr>
        <p:spPr/>
        <p:txBody>
          <a:bodyPr>
            <a:normAutofit/>
          </a:bodyPr>
          <a:lstStyle/>
          <a:p>
            <a:r>
              <a:rPr lang="en-US" dirty="0"/>
              <a:t>Use </a:t>
            </a:r>
            <a:r>
              <a:rPr lang="en-US" dirty="0">
                <a:solidFill>
                  <a:srgbClr val="00A600"/>
                </a:solidFill>
              </a:rPr>
              <a:t>testimonials </a:t>
            </a:r>
            <a:r>
              <a:rPr lang="en-US" dirty="0"/>
              <a:t>and expert endorsements.</a:t>
            </a:r>
          </a:p>
          <a:p>
            <a:r>
              <a:rPr lang="en-US" dirty="0">
                <a:solidFill>
                  <a:srgbClr val="00A600"/>
                </a:solidFill>
              </a:rPr>
              <a:t>Do not rush </a:t>
            </a:r>
            <a:r>
              <a:rPr lang="en-US" dirty="0"/>
              <a:t>or pressure </a:t>
            </a:r>
            <a:r>
              <a:rPr lang="en-US" dirty="0" smtClean="0"/>
              <a:t>them.  </a:t>
            </a:r>
            <a:endParaRPr lang="en-US" dirty="0"/>
          </a:p>
          <a:p>
            <a:r>
              <a:rPr lang="en-US" dirty="0"/>
              <a:t>Offer them </a:t>
            </a:r>
            <a:r>
              <a:rPr lang="en-US" dirty="0">
                <a:solidFill>
                  <a:srgbClr val="00A600"/>
                </a:solidFill>
              </a:rPr>
              <a:t>time with others. </a:t>
            </a:r>
            <a:r>
              <a:rPr lang="en-US" dirty="0" smtClean="0">
                <a:solidFill>
                  <a:srgbClr val="00A600"/>
                </a:solidFill>
              </a:rPr>
              <a:t> </a:t>
            </a:r>
            <a:endParaRPr lang="en-US" dirty="0">
              <a:solidFill>
                <a:srgbClr val="00A600"/>
              </a:solidFill>
            </a:endParaRPr>
          </a:p>
          <a:p>
            <a:r>
              <a:rPr lang="en-US" dirty="0"/>
              <a:t>Promote </a:t>
            </a:r>
            <a:r>
              <a:rPr lang="en-US" dirty="0">
                <a:solidFill>
                  <a:srgbClr val="00A600"/>
                </a:solidFill>
              </a:rPr>
              <a:t>patriotism</a:t>
            </a:r>
            <a:r>
              <a:rPr lang="en-US" dirty="0"/>
              <a:t>, teamwork and doing more with less.</a:t>
            </a:r>
          </a:p>
          <a:p>
            <a:r>
              <a:rPr lang="en-US" dirty="0"/>
              <a:t>Use the rules of conduct, respect for authority and a </a:t>
            </a:r>
            <a:r>
              <a:rPr lang="en-US" dirty="0">
                <a:solidFill>
                  <a:srgbClr val="00A600"/>
                </a:solidFill>
              </a:rPr>
              <a:t>top-down chain of command approach.</a:t>
            </a:r>
          </a:p>
          <a:p>
            <a:r>
              <a:rPr lang="en-US" dirty="0"/>
              <a:t>Provide </a:t>
            </a:r>
            <a:r>
              <a:rPr lang="en-US" dirty="0">
                <a:solidFill>
                  <a:srgbClr val="00A600"/>
                </a:solidFill>
              </a:rPr>
              <a:t>detailed directions </a:t>
            </a:r>
            <a:r>
              <a:rPr lang="en-US" dirty="0"/>
              <a:t>on how to do something.</a:t>
            </a:r>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29</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7609640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84"/>
          <p:cNvPicPr preferRelativeResize="0"/>
          <p:nvPr/>
        </p:nvPicPr>
        <p:blipFill rotWithShape="1">
          <a:blip r:embed="rId2">
            <a:alphaModFix/>
          </a:blip>
          <a:srcRect/>
          <a:stretch/>
        </p:blipFill>
        <p:spPr>
          <a:xfrm>
            <a:off x="2680229" y="4602277"/>
            <a:ext cx="3809998" cy="2433637"/>
          </a:xfrm>
          <a:prstGeom prst="rect">
            <a:avLst/>
          </a:prstGeom>
          <a:noFill/>
          <a:ln>
            <a:noFill/>
          </a:ln>
        </p:spPr>
      </p:pic>
      <p:sp>
        <p:nvSpPr>
          <p:cNvPr id="2" name="Title 1"/>
          <p:cNvSpPr>
            <a:spLocks noGrp="1"/>
          </p:cNvSpPr>
          <p:nvPr>
            <p:ph type="title"/>
          </p:nvPr>
        </p:nvSpPr>
        <p:spPr/>
        <p:txBody>
          <a:bodyPr/>
          <a:lstStyle/>
          <a:p>
            <a:r>
              <a:rPr lang="en-US" dirty="0" smtClean="0"/>
              <a:t>Goals &amp; Objectives</a:t>
            </a:r>
            <a:endParaRPr lang="en-US" dirty="0"/>
          </a:p>
        </p:txBody>
      </p:sp>
      <p:sp>
        <p:nvSpPr>
          <p:cNvPr id="3" name="Content Placeholder 2"/>
          <p:cNvSpPr>
            <a:spLocks noGrp="1"/>
          </p:cNvSpPr>
          <p:nvPr>
            <p:ph idx="1"/>
          </p:nvPr>
        </p:nvSpPr>
        <p:spPr>
          <a:xfrm>
            <a:off x="526785" y="1550773"/>
            <a:ext cx="8229600" cy="3886200"/>
          </a:xfrm>
        </p:spPr>
        <p:txBody>
          <a:bodyPr/>
          <a:lstStyle/>
          <a:p>
            <a:pPr marL="0" marR="0" indent="0">
              <a:lnSpc>
                <a:spcPct val="107000"/>
              </a:lnSpc>
              <a:spcBef>
                <a:spcPts val="0"/>
              </a:spcBef>
              <a:spcAft>
                <a:spcPts val="800"/>
              </a:spcAft>
              <a:buNone/>
            </a:pPr>
            <a:r>
              <a:rPr lang="en-US" sz="2000" dirty="0">
                <a:ea typeface="Calibri" panose="020F0502020204030204" pitchFamily="34" charset="0"/>
              </a:rPr>
              <a:t>Attendees will:</a:t>
            </a:r>
          </a:p>
          <a:p>
            <a:pPr marL="342900" marR="0" lvl="0" indent="-342900">
              <a:lnSpc>
                <a:spcPct val="107000"/>
              </a:lnSpc>
              <a:spcBef>
                <a:spcPts val="0"/>
              </a:spcBef>
              <a:spcAft>
                <a:spcPts val="0"/>
              </a:spcAft>
              <a:buFont typeface="+mj-lt"/>
              <a:buAutoNum type="arabicPeriod"/>
            </a:pPr>
            <a:r>
              <a:rPr lang="en-US" sz="2000" dirty="0">
                <a:ea typeface="Calibri" panose="020F0502020204030204" pitchFamily="34" charset="0"/>
              </a:rPr>
              <a:t>Recognize and articulate their own generational biases</a:t>
            </a:r>
          </a:p>
          <a:p>
            <a:pPr marL="342900" marR="0" lvl="0" indent="-342900">
              <a:lnSpc>
                <a:spcPct val="107000"/>
              </a:lnSpc>
              <a:spcBef>
                <a:spcPts val="0"/>
              </a:spcBef>
              <a:spcAft>
                <a:spcPts val="0"/>
              </a:spcAft>
              <a:buFont typeface="+mj-lt"/>
              <a:buAutoNum type="arabicPeriod"/>
            </a:pPr>
            <a:r>
              <a:rPr lang="en-US" sz="2000" dirty="0">
                <a:ea typeface="Calibri" panose="020F0502020204030204" pitchFamily="34" charset="0"/>
              </a:rPr>
              <a:t>Be able to name the four generations, their basic values and their motivators</a:t>
            </a:r>
          </a:p>
          <a:p>
            <a:pPr marL="342900" marR="0" lvl="0" indent="-342900">
              <a:lnSpc>
                <a:spcPct val="107000"/>
              </a:lnSpc>
              <a:spcBef>
                <a:spcPts val="0"/>
              </a:spcBef>
              <a:spcAft>
                <a:spcPts val="0"/>
              </a:spcAft>
              <a:buFont typeface="+mj-lt"/>
              <a:buAutoNum type="arabicPeriod"/>
            </a:pPr>
            <a:r>
              <a:rPr lang="en-US" sz="2000" dirty="0">
                <a:ea typeface="Calibri" panose="020F0502020204030204" pitchFamily="34" charset="0"/>
              </a:rPr>
              <a:t>Understand how generational communication </a:t>
            </a:r>
            <a:r>
              <a:rPr lang="en-US" sz="2000" dirty="0" smtClean="0">
                <a:ea typeface="Calibri" panose="020F0502020204030204" pitchFamily="34" charset="0"/>
              </a:rPr>
              <a:t>differences </a:t>
            </a:r>
            <a:r>
              <a:rPr lang="en-US" sz="2000" dirty="0">
                <a:ea typeface="Calibri" panose="020F0502020204030204" pitchFamily="34" charset="0"/>
              </a:rPr>
              <a:t>may manifest in the workplace</a:t>
            </a:r>
          </a:p>
          <a:p>
            <a:pPr marL="342900" marR="0" lvl="0" indent="-342900">
              <a:lnSpc>
                <a:spcPct val="107000"/>
              </a:lnSpc>
              <a:spcBef>
                <a:spcPts val="0"/>
              </a:spcBef>
              <a:spcAft>
                <a:spcPts val="0"/>
              </a:spcAft>
              <a:buFont typeface="+mj-lt"/>
              <a:buAutoNum type="arabicPeriod"/>
            </a:pPr>
            <a:r>
              <a:rPr lang="en-US" sz="2000" dirty="0">
                <a:ea typeface="Calibri" panose="020F0502020204030204" pitchFamily="34" charset="0"/>
              </a:rPr>
              <a:t>Identify the tenets of effective communication, regardless of generation</a:t>
            </a:r>
          </a:p>
          <a:p>
            <a:pPr marL="342900" marR="0" lvl="0" indent="-342900">
              <a:lnSpc>
                <a:spcPct val="107000"/>
              </a:lnSpc>
              <a:spcBef>
                <a:spcPts val="0"/>
              </a:spcBef>
              <a:spcAft>
                <a:spcPts val="800"/>
              </a:spcAft>
              <a:buFont typeface="+mj-lt"/>
              <a:buAutoNum type="arabicPeriod"/>
            </a:pPr>
            <a:r>
              <a:rPr lang="en-US" sz="2000" dirty="0">
                <a:ea typeface="Calibri" panose="020F0502020204030204" pitchFamily="34" charset="0"/>
              </a:rPr>
              <a:t>Articulate communication strategies specific to each generation</a:t>
            </a:r>
          </a:p>
          <a:p>
            <a:pPr marL="0" indent="0">
              <a:buNone/>
            </a:pPr>
            <a:endParaRPr lang="en-US" sz="2000" dirty="0"/>
          </a:p>
        </p:txBody>
      </p:sp>
      <p:sp>
        <p:nvSpPr>
          <p:cNvPr id="4" name="Slide Number Placeholder 3"/>
          <p:cNvSpPr>
            <a:spLocks noGrp="1"/>
          </p:cNvSpPr>
          <p:nvPr>
            <p:ph type="sldNum" sz="quarter" idx="10"/>
          </p:nvPr>
        </p:nvSpPr>
        <p:spPr/>
        <p:txBody>
          <a:bodyPr/>
          <a:lstStyle/>
          <a:p>
            <a:fld id="{6D22F896-40B5-4ADD-8801-0D06FADFA095}" type="slidenum">
              <a:rPr lang="en-US" smtClean="0"/>
              <a:t>3</a:t>
            </a:fld>
            <a:endParaRPr lang="en-US" dirty="0"/>
          </a:p>
        </p:txBody>
      </p:sp>
      <p:sp>
        <p:nvSpPr>
          <p:cNvPr id="6" name="Footer Placeholder 5"/>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39142944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 with </a:t>
            </a:r>
            <a:r>
              <a:rPr lang="en-US" dirty="0" smtClean="0"/>
              <a:t/>
            </a:r>
            <a:br>
              <a:rPr lang="en-US" dirty="0" smtClean="0"/>
            </a:br>
            <a:r>
              <a:rPr lang="en-US" dirty="0" smtClean="0"/>
              <a:t>Baby </a:t>
            </a:r>
            <a:r>
              <a:rPr lang="en-US" dirty="0" smtClean="0"/>
              <a:t>Boomers</a:t>
            </a:r>
            <a:endParaRPr lang="en-US" dirty="0"/>
          </a:p>
        </p:txBody>
      </p:sp>
      <p:sp>
        <p:nvSpPr>
          <p:cNvPr id="3" name="Content Placeholder 2"/>
          <p:cNvSpPr>
            <a:spLocks noGrp="1"/>
          </p:cNvSpPr>
          <p:nvPr>
            <p:ph idx="1"/>
          </p:nvPr>
        </p:nvSpPr>
        <p:spPr/>
        <p:txBody>
          <a:bodyPr/>
          <a:lstStyle/>
          <a:p>
            <a:r>
              <a:rPr lang="en-US" dirty="0" smtClean="0"/>
              <a:t>Boomers </a:t>
            </a:r>
            <a:r>
              <a:rPr lang="en-US" dirty="0"/>
              <a:t>are the </a:t>
            </a:r>
            <a:r>
              <a:rPr lang="en-US" dirty="0">
                <a:solidFill>
                  <a:srgbClr val="00A600"/>
                </a:solidFill>
              </a:rPr>
              <a:t>"show me" </a:t>
            </a:r>
            <a:r>
              <a:rPr lang="en-US" dirty="0" smtClean="0"/>
              <a:t>generation; </a:t>
            </a:r>
            <a:r>
              <a:rPr lang="en-US" dirty="0"/>
              <a:t>body language is important when communicating.</a:t>
            </a:r>
          </a:p>
          <a:p>
            <a:r>
              <a:rPr lang="en-US" dirty="0"/>
              <a:t>Speak in an </a:t>
            </a:r>
            <a:r>
              <a:rPr lang="en-US" dirty="0">
                <a:solidFill>
                  <a:srgbClr val="00A600"/>
                </a:solidFill>
              </a:rPr>
              <a:t>open, direct style </a:t>
            </a:r>
            <a:r>
              <a:rPr lang="en-US" dirty="0"/>
              <a:t>but avoid controlling language.</a:t>
            </a:r>
          </a:p>
          <a:p>
            <a:r>
              <a:rPr lang="en-US" dirty="0">
                <a:solidFill>
                  <a:srgbClr val="00A600"/>
                </a:solidFill>
              </a:rPr>
              <a:t>Answer questions thoroughly </a:t>
            </a:r>
            <a:r>
              <a:rPr lang="en-US" dirty="0"/>
              <a:t>and expect to be pressed for the details.</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30</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irc_mi" descr="http://us.cdn2.123rf.com/168nwm/coramax/coramax1208/coramax120801451/14815492-3d-people--man-person-with-a-folder-businessman.jpg"/>
          <p:cNvPicPr/>
          <p:nvPr/>
        </p:nvPicPr>
        <p:blipFill>
          <a:blip r:embed="rId3">
            <a:extLst>
              <a:ext uri="{28A0092B-C50C-407E-A947-70E740481C1C}">
                <a14:useLocalDpi xmlns:a14="http://schemas.microsoft.com/office/drawing/2010/main" val="0"/>
              </a:ext>
            </a:extLst>
          </a:blip>
          <a:srcRect/>
          <a:stretch>
            <a:fillRect/>
          </a:stretch>
        </p:blipFill>
        <p:spPr bwMode="auto">
          <a:xfrm>
            <a:off x="5948552" y="4279518"/>
            <a:ext cx="2246989" cy="2099568"/>
          </a:xfrm>
          <a:prstGeom prst="rect">
            <a:avLst/>
          </a:prstGeom>
          <a:noFill/>
          <a:ln>
            <a:noFill/>
          </a:ln>
        </p:spPr>
      </p:pic>
    </p:spTree>
    <p:extLst>
      <p:ext uri="{BB962C8B-B14F-4D97-AF65-F5344CB8AC3E}">
        <p14:creationId xmlns:p14="http://schemas.microsoft.com/office/powerpoint/2010/main" val="10201121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 </a:t>
            </a:r>
            <a:r>
              <a:rPr lang="en-US" dirty="0" smtClean="0"/>
              <a:t>with</a:t>
            </a:r>
            <a:br>
              <a:rPr lang="en-US" dirty="0" smtClean="0"/>
            </a:br>
            <a:r>
              <a:rPr lang="en-US" dirty="0" smtClean="0"/>
              <a:t>Baby Boomers</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00A600"/>
                </a:solidFill>
              </a:rPr>
              <a:t>Provide knowledge</a:t>
            </a:r>
            <a:r>
              <a:rPr lang="en-US" dirty="0"/>
              <a:t>. This group likes to understand the big picture</a:t>
            </a:r>
            <a:r>
              <a:rPr lang="en-US" dirty="0" smtClean="0"/>
              <a:t>.</a:t>
            </a:r>
            <a:r>
              <a:rPr lang="en-US" dirty="0"/>
              <a:t> </a:t>
            </a:r>
          </a:p>
          <a:p>
            <a:r>
              <a:rPr lang="en-US" dirty="0">
                <a:solidFill>
                  <a:srgbClr val="00A600"/>
                </a:solidFill>
              </a:rPr>
              <a:t>Provide choices</a:t>
            </a:r>
            <a:r>
              <a:rPr lang="en-US" dirty="0"/>
              <a:t>. This group likes to weigh their options.  </a:t>
            </a:r>
          </a:p>
          <a:p>
            <a:r>
              <a:rPr lang="en-US" dirty="0">
                <a:solidFill>
                  <a:srgbClr val="00A600"/>
                </a:solidFill>
              </a:rPr>
              <a:t>Discuss technology</a:t>
            </a:r>
            <a:r>
              <a:rPr lang="en-US" dirty="0"/>
              <a:t>. This group spends the most on technological products.</a:t>
            </a:r>
          </a:p>
          <a:p>
            <a:r>
              <a:rPr lang="en-US" dirty="0"/>
              <a:t>Talk about their </a:t>
            </a:r>
            <a:r>
              <a:rPr lang="en-US" dirty="0">
                <a:solidFill>
                  <a:srgbClr val="00A600"/>
                </a:solidFill>
              </a:rPr>
              <a:t>well-being</a:t>
            </a:r>
            <a:r>
              <a:rPr lang="en-US" dirty="0"/>
              <a:t>. </a:t>
            </a:r>
            <a:r>
              <a:rPr lang="en-US" dirty="0" smtClean="0"/>
              <a:t> </a:t>
            </a:r>
            <a:endParaRPr lang="en-US" dirty="0"/>
          </a:p>
          <a:p>
            <a:r>
              <a:rPr lang="en-US" dirty="0"/>
              <a:t>Speak less about the past and </a:t>
            </a:r>
            <a:r>
              <a:rPr lang="en-US" dirty="0">
                <a:solidFill>
                  <a:srgbClr val="00A600"/>
                </a:solidFill>
              </a:rPr>
              <a:t>more about the future.</a:t>
            </a:r>
          </a:p>
          <a:p>
            <a:r>
              <a:rPr lang="en-US" dirty="0"/>
              <a:t>Consider communicating via social media. Baby boomers use Facebook, LinkedIn, have smartphones, and tablets. They rarely use these devices for texting.</a:t>
            </a:r>
          </a:p>
          <a:p>
            <a:r>
              <a:rPr lang="en-US" dirty="0"/>
              <a:t>Focus on their </a:t>
            </a:r>
            <a:r>
              <a:rPr lang="en-US" dirty="0">
                <a:solidFill>
                  <a:srgbClr val="00A600"/>
                </a:solidFill>
              </a:rPr>
              <a:t>achievements </a:t>
            </a:r>
            <a:r>
              <a:rPr lang="en-US" dirty="0" smtClean="0">
                <a:solidFill>
                  <a:srgbClr val="00A600"/>
                </a:solidFill>
              </a:rPr>
              <a:t>and goals.</a:t>
            </a:r>
            <a:endParaRPr lang="en-US" dirty="0">
              <a:solidFill>
                <a:srgbClr val="00A600"/>
              </a:solidFill>
            </a:endParaRPr>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31</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4011886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 with </a:t>
            </a:r>
            <a:r>
              <a:rPr lang="en-US" dirty="0" smtClean="0"/>
              <a:t/>
            </a:r>
            <a:br>
              <a:rPr lang="en-US" dirty="0" smtClean="0"/>
            </a:br>
            <a:r>
              <a:rPr lang="en-US" dirty="0" smtClean="0"/>
              <a:t>Gen </a:t>
            </a:r>
            <a:r>
              <a:rPr lang="en-US" dirty="0" smtClean="0"/>
              <a:t>Xers</a:t>
            </a:r>
            <a:endParaRPr lang="en-US" dirty="0"/>
          </a:p>
        </p:txBody>
      </p:sp>
      <p:sp>
        <p:nvSpPr>
          <p:cNvPr id="3" name="Content Placeholder 2"/>
          <p:cNvSpPr>
            <a:spLocks noGrp="1"/>
          </p:cNvSpPr>
          <p:nvPr>
            <p:ph idx="1"/>
          </p:nvPr>
        </p:nvSpPr>
        <p:spPr/>
        <p:txBody>
          <a:bodyPr/>
          <a:lstStyle/>
          <a:p>
            <a:endParaRPr lang="en-US" dirty="0" smtClean="0"/>
          </a:p>
          <a:p>
            <a:r>
              <a:rPr lang="en-US" dirty="0" smtClean="0"/>
              <a:t>Use </a:t>
            </a:r>
            <a:r>
              <a:rPr lang="en-US" dirty="0">
                <a:solidFill>
                  <a:srgbClr val="00A600"/>
                </a:solidFill>
              </a:rPr>
              <a:t>email</a:t>
            </a:r>
            <a:r>
              <a:rPr lang="en-US" dirty="0">
                <a:solidFill>
                  <a:srgbClr val="FF0000"/>
                </a:solidFill>
              </a:rPr>
              <a:t> </a:t>
            </a:r>
            <a:r>
              <a:rPr lang="en-US" dirty="0"/>
              <a:t>as a primary communication tool.</a:t>
            </a:r>
          </a:p>
          <a:p>
            <a:r>
              <a:rPr lang="en-US" dirty="0"/>
              <a:t>Talk in </a:t>
            </a:r>
            <a:r>
              <a:rPr lang="en-US" dirty="0">
                <a:solidFill>
                  <a:srgbClr val="00A600"/>
                </a:solidFill>
              </a:rPr>
              <a:t>short </a:t>
            </a:r>
            <a:r>
              <a:rPr lang="en-US" dirty="0" smtClean="0">
                <a:solidFill>
                  <a:srgbClr val="00A600"/>
                </a:solidFill>
              </a:rPr>
              <a:t>sentences </a:t>
            </a:r>
            <a:r>
              <a:rPr lang="en-US" dirty="0" smtClean="0"/>
              <a:t>to </a:t>
            </a:r>
            <a:r>
              <a:rPr lang="en-US" dirty="0"/>
              <a:t>keep their attention.</a:t>
            </a:r>
          </a:p>
          <a:p>
            <a:r>
              <a:rPr lang="en-US" dirty="0"/>
              <a:t>Ask them for their </a:t>
            </a:r>
            <a:r>
              <a:rPr lang="en-US" dirty="0">
                <a:solidFill>
                  <a:srgbClr val="00A600"/>
                </a:solidFill>
              </a:rPr>
              <a:t>feedback</a:t>
            </a:r>
            <a:r>
              <a:rPr lang="en-US" dirty="0"/>
              <a:t> and provide them with regular feedback</a:t>
            </a:r>
            <a:r>
              <a:rPr lang="en-US" dirty="0" smtClean="0"/>
              <a:t>. Feedback and more feedback.</a:t>
            </a:r>
            <a:endParaRPr lang="en-US" dirty="0"/>
          </a:p>
          <a:p>
            <a:r>
              <a:rPr lang="en-US" dirty="0">
                <a:solidFill>
                  <a:srgbClr val="00A600"/>
                </a:solidFill>
              </a:rPr>
              <a:t>Share information </a:t>
            </a:r>
            <a:r>
              <a:rPr lang="en-US" dirty="0" smtClean="0"/>
              <a:t>regularly; keep them in the loop. </a:t>
            </a:r>
            <a:endParaRPr lang="en-US" dirty="0"/>
          </a:p>
          <a:p>
            <a:r>
              <a:rPr lang="en-US" dirty="0"/>
              <a:t>Use an </a:t>
            </a:r>
            <a:r>
              <a:rPr lang="en-US" dirty="0">
                <a:solidFill>
                  <a:srgbClr val="00A600"/>
                </a:solidFill>
              </a:rPr>
              <a:t>informal communication style.</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D22F896-40B5-4ADD-8801-0D06FADFA095}" type="slidenum">
              <a:rPr lang="en-US" smtClean="0"/>
              <a:t>32</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7610641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 with </a:t>
            </a:r>
            <a:r>
              <a:rPr lang="en-US" dirty="0" smtClean="0"/>
              <a:t/>
            </a:r>
            <a:br>
              <a:rPr lang="en-US" dirty="0" smtClean="0"/>
            </a:br>
            <a:r>
              <a:rPr lang="en-US" dirty="0" smtClean="0"/>
              <a:t>Gen </a:t>
            </a:r>
            <a:r>
              <a:rPr lang="en-US" dirty="0" smtClean="0"/>
              <a:t>Xers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Promote </a:t>
            </a:r>
            <a:r>
              <a:rPr lang="en-US" dirty="0">
                <a:solidFill>
                  <a:srgbClr val="00A600"/>
                </a:solidFill>
              </a:rPr>
              <a:t>quality</a:t>
            </a:r>
            <a:r>
              <a:rPr lang="en-US" dirty="0">
                <a:solidFill>
                  <a:srgbClr val="FF0000"/>
                </a:solidFill>
              </a:rPr>
              <a:t>.</a:t>
            </a:r>
          </a:p>
          <a:p>
            <a:r>
              <a:rPr lang="en-US" dirty="0"/>
              <a:t>Share </a:t>
            </a:r>
            <a:r>
              <a:rPr lang="en-US" dirty="0">
                <a:solidFill>
                  <a:srgbClr val="00A600"/>
                </a:solidFill>
              </a:rPr>
              <a:t>images and </a:t>
            </a:r>
            <a:r>
              <a:rPr lang="en-US" dirty="0" smtClean="0">
                <a:solidFill>
                  <a:srgbClr val="00A600"/>
                </a:solidFill>
              </a:rPr>
              <a:t>graphics </a:t>
            </a:r>
            <a:r>
              <a:rPr lang="en-US" dirty="0" smtClean="0"/>
              <a:t>for credibility. </a:t>
            </a:r>
            <a:endParaRPr lang="en-US" dirty="0"/>
          </a:p>
          <a:p>
            <a:r>
              <a:rPr lang="en-US" dirty="0">
                <a:solidFill>
                  <a:srgbClr val="00A600"/>
                </a:solidFill>
              </a:rPr>
              <a:t>Involve their friends </a:t>
            </a:r>
            <a:r>
              <a:rPr lang="en-US" dirty="0"/>
              <a:t>in the experience and decision making.</a:t>
            </a:r>
          </a:p>
          <a:p>
            <a:r>
              <a:rPr lang="en-US" dirty="0"/>
              <a:t>Let this group make their decision at </a:t>
            </a:r>
            <a:r>
              <a:rPr lang="en-US" dirty="0">
                <a:solidFill>
                  <a:srgbClr val="00A600"/>
                </a:solidFill>
              </a:rPr>
              <a:t>their own pace</a:t>
            </a:r>
            <a:r>
              <a:rPr lang="en-US" dirty="0"/>
              <a:t>. Don’t use hard selling techniques.</a:t>
            </a:r>
          </a:p>
          <a:p>
            <a:r>
              <a:rPr lang="en-US" dirty="0">
                <a:solidFill>
                  <a:srgbClr val="00A600"/>
                </a:solidFill>
              </a:rPr>
              <a:t>Deliver </a:t>
            </a:r>
            <a:r>
              <a:rPr lang="en-US" dirty="0"/>
              <a:t>what you </a:t>
            </a:r>
            <a:r>
              <a:rPr lang="en-US" dirty="0" smtClean="0"/>
              <a:t>promise.</a:t>
            </a:r>
            <a:endParaRPr lang="en-US" dirty="0"/>
          </a:p>
          <a:p>
            <a:r>
              <a:rPr lang="en-US" dirty="0" smtClean="0">
                <a:solidFill>
                  <a:srgbClr val="00A600"/>
                </a:solidFill>
              </a:rPr>
              <a:t>Ask </a:t>
            </a:r>
            <a:r>
              <a:rPr lang="en-US" dirty="0" smtClean="0"/>
              <a:t>or suggest vs. tell. </a:t>
            </a:r>
            <a:endParaRPr lang="en-US" dirty="0"/>
          </a:p>
          <a:p>
            <a:r>
              <a:rPr lang="en-US" dirty="0"/>
              <a:t>Approach </a:t>
            </a:r>
            <a:r>
              <a:rPr lang="en-US" dirty="0" smtClean="0"/>
              <a:t>from a </a:t>
            </a:r>
            <a:r>
              <a:rPr lang="en-US" dirty="0" smtClean="0">
                <a:solidFill>
                  <a:srgbClr val="00A600"/>
                </a:solidFill>
              </a:rPr>
              <a:t>global perspective</a:t>
            </a:r>
            <a:r>
              <a:rPr lang="en-US" dirty="0" smtClean="0"/>
              <a:t>. </a:t>
            </a:r>
            <a:endParaRPr lang="en-US" dirty="0"/>
          </a:p>
          <a:p>
            <a:r>
              <a:rPr lang="en-US" dirty="0" smtClean="0">
                <a:solidFill>
                  <a:srgbClr val="00A600"/>
                </a:solidFill>
              </a:rPr>
              <a:t>Be direct. </a:t>
            </a:r>
          </a:p>
          <a:p>
            <a:r>
              <a:rPr lang="en-US" dirty="0" smtClean="0"/>
              <a:t>Let </a:t>
            </a:r>
            <a:r>
              <a:rPr lang="en-US" dirty="0"/>
              <a:t>them get to </a:t>
            </a:r>
            <a:r>
              <a:rPr lang="en-US" dirty="0">
                <a:solidFill>
                  <a:srgbClr val="00A600"/>
                </a:solidFill>
              </a:rPr>
              <a:t>know you and trust you.</a:t>
            </a:r>
          </a:p>
          <a:p>
            <a:r>
              <a:rPr lang="en-US" dirty="0" smtClean="0"/>
              <a:t>Provide </a:t>
            </a:r>
            <a:r>
              <a:rPr lang="en-US" dirty="0" smtClean="0">
                <a:solidFill>
                  <a:srgbClr val="00A600"/>
                </a:solidFill>
              </a:rPr>
              <a:t>options. </a:t>
            </a:r>
            <a:endParaRPr lang="en-US" dirty="0">
              <a:solidFill>
                <a:srgbClr val="00A600"/>
              </a:solidFill>
            </a:endParaRPr>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33</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irc_mi" descr="http://konnektive.com/wp-content/uploads/2012/07/Fotolia_49311387_S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1414" y="4028983"/>
            <a:ext cx="2295525" cy="2295525"/>
          </a:xfrm>
          <a:prstGeom prst="rect">
            <a:avLst/>
          </a:prstGeom>
          <a:noFill/>
          <a:ln>
            <a:noFill/>
          </a:ln>
        </p:spPr>
      </p:pic>
    </p:spTree>
    <p:extLst>
      <p:ext uri="{BB962C8B-B14F-4D97-AF65-F5344CB8AC3E}">
        <p14:creationId xmlns:p14="http://schemas.microsoft.com/office/powerpoint/2010/main" val="7411956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 with </a:t>
            </a:r>
            <a:r>
              <a:rPr lang="en-US" dirty="0" smtClean="0"/>
              <a:t/>
            </a:r>
            <a:br>
              <a:rPr lang="en-US" dirty="0" smtClean="0"/>
            </a:br>
            <a:r>
              <a:rPr lang="en-US" dirty="0" smtClean="0"/>
              <a:t>Gen </a:t>
            </a:r>
            <a:r>
              <a:rPr lang="en-US" dirty="0" err="1" smtClean="0"/>
              <a:t>Yers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Use </a:t>
            </a:r>
            <a:r>
              <a:rPr lang="en-US" dirty="0">
                <a:solidFill>
                  <a:srgbClr val="00A600"/>
                </a:solidFill>
              </a:rPr>
              <a:t>action words </a:t>
            </a:r>
            <a:r>
              <a:rPr lang="en-US" dirty="0"/>
              <a:t>and </a:t>
            </a:r>
            <a:r>
              <a:rPr lang="en-US" dirty="0">
                <a:solidFill>
                  <a:srgbClr val="00A600"/>
                </a:solidFill>
              </a:rPr>
              <a:t>challenge </a:t>
            </a:r>
            <a:r>
              <a:rPr lang="en-US" dirty="0" smtClean="0">
                <a:solidFill>
                  <a:srgbClr val="00A600"/>
                </a:solidFill>
              </a:rPr>
              <a:t>them.</a:t>
            </a:r>
            <a:endParaRPr lang="en-US" dirty="0">
              <a:solidFill>
                <a:srgbClr val="00A600"/>
              </a:solidFill>
            </a:endParaRPr>
          </a:p>
          <a:p>
            <a:r>
              <a:rPr lang="en-US" dirty="0" smtClean="0">
                <a:solidFill>
                  <a:srgbClr val="00A600"/>
                </a:solidFill>
              </a:rPr>
              <a:t>Don’t talk </a:t>
            </a:r>
            <a:r>
              <a:rPr lang="en-US" dirty="0">
                <a:solidFill>
                  <a:srgbClr val="00A600"/>
                </a:solidFill>
              </a:rPr>
              <a:t>down </a:t>
            </a:r>
            <a:r>
              <a:rPr lang="en-US" dirty="0"/>
              <a:t>to them</a:t>
            </a:r>
            <a:r>
              <a:rPr lang="en-US" dirty="0" smtClean="0"/>
              <a:t>.</a:t>
            </a:r>
            <a:endParaRPr lang="en-US" dirty="0"/>
          </a:p>
          <a:p>
            <a:r>
              <a:rPr lang="en-US" dirty="0"/>
              <a:t>Seek their </a:t>
            </a:r>
            <a:r>
              <a:rPr lang="en-US" dirty="0">
                <a:solidFill>
                  <a:srgbClr val="00A600"/>
                </a:solidFill>
              </a:rPr>
              <a:t>feedback</a:t>
            </a:r>
            <a:r>
              <a:rPr lang="en-US" dirty="0"/>
              <a:t> </a:t>
            </a:r>
            <a:r>
              <a:rPr lang="en-US" dirty="0" smtClean="0"/>
              <a:t>and </a:t>
            </a:r>
            <a:r>
              <a:rPr lang="en-US" dirty="0"/>
              <a:t>provide them with regular feedback.</a:t>
            </a:r>
          </a:p>
          <a:p>
            <a:r>
              <a:rPr lang="en-US" dirty="0"/>
              <a:t>Use </a:t>
            </a:r>
            <a:r>
              <a:rPr lang="en-US" dirty="0">
                <a:solidFill>
                  <a:srgbClr val="00A600"/>
                </a:solidFill>
              </a:rPr>
              <a:t>humor </a:t>
            </a:r>
            <a:r>
              <a:rPr lang="en-US" dirty="0"/>
              <a:t>and create a fun learning environment. </a:t>
            </a:r>
            <a:r>
              <a:rPr lang="en-US" dirty="0" smtClean="0"/>
              <a:t> </a:t>
            </a:r>
            <a:endParaRPr lang="en-US" dirty="0"/>
          </a:p>
          <a:p>
            <a:r>
              <a:rPr lang="en-US" dirty="0"/>
              <a:t>Encourage them to </a:t>
            </a:r>
            <a:r>
              <a:rPr lang="en-US" dirty="0">
                <a:solidFill>
                  <a:srgbClr val="00A600"/>
                </a:solidFill>
              </a:rPr>
              <a:t>take risks </a:t>
            </a:r>
            <a:r>
              <a:rPr lang="en-US" dirty="0"/>
              <a:t>and break the rules so that they can explore new ways of learning.</a:t>
            </a:r>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34</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25820950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Communicating with </a:t>
            </a:r>
            <a:r>
              <a:rPr lang="en-US" dirty="0" smtClean="0"/>
              <a:t/>
            </a:r>
            <a:br>
              <a:rPr lang="en-US" dirty="0" smtClean="0"/>
            </a:br>
            <a:r>
              <a:rPr lang="en-US" dirty="0" smtClean="0"/>
              <a:t>Gen </a:t>
            </a:r>
            <a:r>
              <a:rPr lang="en-US" dirty="0" err="1" smtClean="0"/>
              <a:t>Yers</a:t>
            </a:r>
            <a:endParaRPr lang="en-US" dirty="0"/>
          </a:p>
        </p:txBody>
      </p:sp>
      <p:sp>
        <p:nvSpPr>
          <p:cNvPr id="3" name="Content Placeholder 2"/>
          <p:cNvSpPr>
            <a:spLocks noGrp="1"/>
          </p:cNvSpPr>
          <p:nvPr>
            <p:ph idx="1"/>
          </p:nvPr>
        </p:nvSpPr>
        <p:spPr/>
        <p:txBody>
          <a:bodyPr>
            <a:normAutofit/>
          </a:bodyPr>
          <a:lstStyle/>
          <a:p>
            <a:r>
              <a:rPr lang="en-US" dirty="0"/>
              <a:t>Consider </a:t>
            </a:r>
            <a:r>
              <a:rPr lang="en-US" dirty="0" smtClean="0"/>
              <a:t>using </a:t>
            </a:r>
            <a:r>
              <a:rPr lang="en-US" dirty="0" smtClean="0">
                <a:solidFill>
                  <a:srgbClr val="00A600"/>
                </a:solidFill>
              </a:rPr>
              <a:t>electronics:</a:t>
            </a:r>
            <a:r>
              <a:rPr lang="en-US" dirty="0" smtClean="0"/>
              <a:t> instant </a:t>
            </a:r>
            <a:r>
              <a:rPr lang="en-US" dirty="0"/>
              <a:t>messaging, text and email, video conferencing, blogs, and social networks.</a:t>
            </a:r>
          </a:p>
          <a:p>
            <a:r>
              <a:rPr lang="en-US" dirty="0" smtClean="0"/>
              <a:t>Find </a:t>
            </a:r>
            <a:r>
              <a:rPr lang="en-US" dirty="0"/>
              <a:t>a way to </a:t>
            </a:r>
            <a:r>
              <a:rPr lang="en-US" dirty="0">
                <a:solidFill>
                  <a:srgbClr val="00A600"/>
                </a:solidFill>
              </a:rPr>
              <a:t>get them involved </a:t>
            </a:r>
            <a:r>
              <a:rPr lang="en-US" dirty="0"/>
              <a:t>and feeling valued.</a:t>
            </a:r>
          </a:p>
          <a:p>
            <a:r>
              <a:rPr lang="en-US" dirty="0"/>
              <a:t>Share how what you do will be an </a:t>
            </a:r>
            <a:r>
              <a:rPr lang="en-US" dirty="0">
                <a:solidFill>
                  <a:srgbClr val="00A600"/>
                </a:solidFill>
              </a:rPr>
              <a:t>ethical solution </a:t>
            </a:r>
            <a:r>
              <a:rPr lang="en-US" dirty="0"/>
              <a:t>to help their community.</a:t>
            </a:r>
          </a:p>
          <a:p>
            <a:r>
              <a:rPr lang="en-US" dirty="0"/>
              <a:t>Be </a:t>
            </a:r>
            <a:r>
              <a:rPr lang="en-US" dirty="0">
                <a:solidFill>
                  <a:srgbClr val="00A600"/>
                </a:solidFill>
              </a:rPr>
              <a:t>transparent. </a:t>
            </a:r>
          </a:p>
          <a:p>
            <a:r>
              <a:rPr lang="en-US" dirty="0"/>
              <a:t>Invite groups of </a:t>
            </a:r>
            <a:r>
              <a:rPr lang="en-US" dirty="0">
                <a:solidFill>
                  <a:srgbClr val="00A600"/>
                </a:solidFill>
              </a:rPr>
              <a:t>friends </a:t>
            </a:r>
            <a:r>
              <a:rPr lang="en-US" dirty="0"/>
              <a:t>to get involved.</a:t>
            </a:r>
          </a:p>
          <a:p>
            <a:r>
              <a:rPr lang="en-US" dirty="0"/>
              <a:t>Offer valuable information that will help them solve their problems.</a:t>
            </a:r>
          </a:p>
          <a:p>
            <a:endParaRPr lang="en-US" dirty="0"/>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35</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39428672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 for Communicating Across Generations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Use </a:t>
            </a:r>
            <a:r>
              <a:rPr lang="en-US" dirty="0" smtClean="0">
                <a:solidFill>
                  <a:srgbClr val="00A600"/>
                </a:solidFill>
              </a:rPr>
              <a:t>multiple communication devices.</a:t>
            </a:r>
          </a:p>
          <a:p>
            <a:pPr marL="457200" indent="-457200">
              <a:buFont typeface="+mj-lt"/>
              <a:buAutoNum type="arabicPeriod"/>
            </a:pPr>
            <a:r>
              <a:rPr lang="en-US" dirty="0" smtClean="0">
                <a:solidFill>
                  <a:schemeClr val="tx1">
                    <a:lumMod val="75000"/>
                    <a:lumOff val="25000"/>
                  </a:schemeClr>
                </a:solidFill>
              </a:rPr>
              <a:t>Individualize</a:t>
            </a:r>
            <a:r>
              <a:rPr lang="en-US" dirty="0" smtClean="0">
                <a:solidFill>
                  <a:srgbClr val="FF0000"/>
                </a:solidFill>
              </a:rPr>
              <a:t> </a:t>
            </a:r>
            <a:r>
              <a:rPr lang="en-US" dirty="0" smtClean="0"/>
              <a:t>your approach.</a:t>
            </a:r>
          </a:p>
          <a:p>
            <a:pPr marL="457200" indent="-457200">
              <a:buFont typeface="+mj-lt"/>
              <a:buAutoNum type="arabicPeriod"/>
            </a:pPr>
            <a:r>
              <a:rPr lang="en-US" dirty="0" smtClean="0">
                <a:solidFill>
                  <a:srgbClr val="00A600"/>
                </a:solidFill>
              </a:rPr>
              <a:t>Ask</a:t>
            </a:r>
            <a:r>
              <a:rPr lang="en-US" dirty="0" smtClean="0"/>
              <a:t>, don’t assume.</a:t>
            </a:r>
          </a:p>
          <a:p>
            <a:pPr marL="457200" indent="-457200">
              <a:buFont typeface="+mj-lt"/>
              <a:buAutoNum type="arabicPeriod"/>
            </a:pPr>
            <a:r>
              <a:rPr lang="en-US" dirty="0" smtClean="0"/>
              <a:t>Be willing to </a:t>
            </a:r>
            <a:r>
              <a:rPr lang="en-US" dirty="0" smtClean="0">
                <a:solidFill>
                  <a:srgbClr val="00A600"/>
                </a:solidFill>
              </a:rPr>
              <a:t>teach</a:t>
            </a:r>
            <a:r>
              <a:rPr lang="en-US" dirty="0" smtClean="0"/>
              <a:t>.  And to </a:t>
            </a:r>
            <a:r>
              <a:rPr lang="en-US" dirty="0" smtClean="0">
                <a:solidFill>
                  <a:srgbClr val="00A600"/>
                </a:solidFill>
              </a:rPr>
              <a:t>learn.</a:t>
            </a:r>
          </a:p>
          <a:p>
            <a:pPr marL="457200" indent="-457200">
              <a:buFont typeface="+mj-lt"/>
              <a:buAutoNum type="arabicPeriod"/>
            </a:pPr>
            <a:r>
              <a:rPr lang="en-US" dirty="0" smtClean="0"/>
              <a:t>Understand their </a:t>
            </a:r>
            <a:r>
              <a:rPr lang="en-US" dirty="0" smtClean="0">
                <a:solidFill>
                  <a:srgbClr val="00A600"/>
                </a:solidFill>
              </a:rPr>
              <a:t>values and motivators.</a:t>
            </a:r>
          </a:p>
          <a:p>
            <a:pPr marL="457200" indent="-457200">
              <a:buFont typeface="+mj-lt"/>
              <a:buAutoNum type="arabicPeriod"/>
            </a:pPr>
            <a:r>
              <a:rPr lang="en-US" dirty="0" smtClean="0"/>
              <a:t>Don’t take it </a:t>
            </a:r>
            <a:r>
              <a:rPr lang="en-US" dirty="0" smtClean="0">
                <a:solidFill>
                  <a:srgbClr val="00A600"/>
                </a:solidFill>
              </a:rPr>
              <a:t>personally</a:t>
            </a:r>
            <a:r>
              <a:rPr lang="en-US" dirty="0" smtClean="0">
                <a:solidFill>
                  <a:schemeClr val="accent5"/>
                </a:solidFill>
              </a:rPr>
              <a:t>.</a:t>
            </a:r>
            <a:endParaRPr lang="en-US" dirty="0">
              <a:solidFill>
                <a:schemeClr val="accent5"/>
              </a:solidFill>
            </a:endParaRPr>
          </a:p>
        </p:txBody>
      </p:sp>
      <p:sp>
        <p:nvSpPr>
          <p:cNvPr id="4" name="Slide Number Placeholder 3"/>
          <p:cNvSpPr>
            <a:spLocks noGrp="1"/>
          </p:cNvSpPr>
          <p:nvPr>
            <p:ph type="sldNum" sz="quarter" idx="10"/>
          </p:nvPr>
        </p:nvSpPr>
        <p:spPr/>
        <p:txBody>
          <a:bodyPr/>
          <a:lstStyle/>
          <a:p>
            <a:fld id="{6D22F896-40B5-4ADD-8801-0D06FADFA095}" type="slidenum">
              <a:rPr lang="en-US" smtClean="0"/>
              <a:t>36</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Picture 5" descr="C:\Users\Pamala\AppData\Local\Microsoft\Windows\Temporary Internet Files\Content.Outlook\ML79IV1G\photo (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680" y="4472492"/>
            <a:ext cx="2719275" cy="1625204"/>
          </a:xfrm>
          <a:prstGeom prst="rect">
            <a:avLst/>
          </a:prstGeom>
          <a:noFill/>
          <a:ln>
            <a:noFill/>
          </a:ln>
        </p:spPr>
      </p:pic>
    </p:spTree>
    <p:extLst>
      <p:ext uri="{BB962C8B-B14F-4D97-AF65-F5344CB8AC3E}">
        <p14:creationId xmlns:p14="http://schemas.microsoft.com/office/powerpoint/2010/main" val="5950827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a:t>
            </a:r>
            <a:r>
              <a:rPr lang="en-US" b="1" dirty="0" smtClean="0"/>
              <a:t>We </a:t>
            </a:r>
            <a:r>
              <a:rPr lang="en-US" b="1" dirty="0" smtClean="0"/>
              <a:t>Communicate</a:t>
            </a:r>
            <a:endParaRPr lang="en-US" b="1" dirty="0"/>
          </a:p>
        </p:txBody>
      </p:sp>
      <p:sp>
        <p:nvSpPr>
          <p:cNvPr id="3" name="Content Placeholder 2"/>
          <p:cNvSpPr>
            <a:spLocks noGrp="1"/>
          </p:cNvSpPr>
          <p:nvPr>
            <p:ph sz="half" idx="1"/>
          </p:nvPr>
        </p:nvSpPr>
        <p:spPr>
          <a:xfrm>
            <a:off x="457199" y="2133600"/>
            <a:ext cx="8510662" cy="3886200"/>
          </a:xfrm>
        </p:spPr>
        <p:txBody>
          <a:bodyPr/>
          <a:lstStyle/>
          <a:p>
            <a:r>
              <a:rPr lang="en-US" sz="2200" dirty="0" smtClean="0"/>
              <a:t>To meet an objective </a:t>
            </a:r>
            <a:r>
              <a:rPr lang="en-US" sz="2200" dirty="0" smtClean="0">
                <a:solidFill>
                  <a:srgbClr val="00A600"/>
                </a:solidFill>
              </a:rPr>
              <a:t>(objective effectiveness)</a:t>
            </a:r>
          </a:p>
          <a:p>
            <a:r>
              <a:rPr lang="en-US" sz="2200" dirty="0" smtClean="0"/>
              <a:t>To </a:t>
            </a:r>
            <a:r>
              <a:rPr lang="en-US" sz="2200" dirty="0" smtClean="0"/>
              <a:t>maintain/improve </a:t>
            </a:r>
            <a:r>
              <a:rPr lang="en-US" sz="2200" dirty="0" smtClean="0"/>
              <a:t>a relationship </a:t>
            </a:r>
            <a:r>
              <a:rPr lang="en-US" sz="2200" dirty="0" smtClean="0">
                <a:solidFill>
                  <a:srgbClr val="00A600"/>
                </a:solidFill>
              </a:rPr>
              <a:t>(relationship effectiveness)</a:t>
            </a:r>
          </a:p>
          <a:p>
            <a:r>
              <a:rPr lang="en-US" sz="2200" dirty="0" smtClean="0"/>
              <a:t>To </a:t>
            </a:r>
            <a:r>
              <a:rPr lang="en-US" sz="2200" dirty="0" smtClean="0"/>
              <a:t>maintain/improve </a:t>
            </a:r>
            <a:r>
              <a:rPr lang="en-US" sz="2200" dirty="0" smtClean="0"/>
              <a:t>self-respect </a:t>
            </a:r>
            <a:r>
              <a:rPr lang="en-US" sz="2200" dirty="0" smtClean="0">
                <a:solidFill>
                  <a:srgbClr val="00A600"/>
                </a:solidFill>
              </a:rPr>
              <a:t>(self-respect effectiveness)</a:t>
            </a:r>
          </a:p>
          <a:p>
            <a:pPr marL="0" indent="0">
              <a:buNone/>
            </a:pPr>
            <a:endParaRPr lang="en-US" sz="2200" dirty="0"/>
          </a:p>
        </p:txBody>
      </p:sp>
      <p:sp>
        <p:nvSpPr>
          <p:cNvPr id="4" name="Slide Number Placeholder 3"/>
          <p:cNvSpPr>
            <a:spLocks noGrp="1"/>
          </p:cNvSpPr>
          <p:nvPr>
            <p:ph type="sldNum" sz="quarter" idx="11"/>
          </p:nvPr>
        </p:nvSpPr>
        <p:spPr/>
        <p:txBody>
          <a:bodyPr/>
          <a:lstStyle/>
          <a:p>
            <a:fld id="{6D22F896-40B5-4ADD-8801-0D06FADFA095}" type="slidenum">
              <a:rPr lang="en-US" smtClean="0"/>
              <a:t>37</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pic>
        <p:nvPicPr>
          <p:cNvPr id="8" name="irc_mi" descr="http://eyeshareinfo.com/wp-content/uploads/2013/01/3d-people-talking-empty-speech-bubbles-FREE-Depositphotos-2959278-383x313px-260612.jpg"/>
          <p:cNvPicPr/>
          <p:nvPr/>
        </p:nvPicPr>
        <p:blipFill>
          <a:blip r:embed="rId3">
            <a:extLst>
              <a:ext uri="{28A0092B-C50C-407E-A947-70E740481C1C}">
                <a14:useLocalDpi xmlns:a14="http://schemas.microsoft.com/office/drawing/2010/main" val="0"/>
              </a:ext>
            </a:extLst>
          </a:blip>
          <a:srcRect/>
          <a:stretch>
            <a:fillRect/>
          </a:stretch>
        </p:blipFill>
        <p:spPr bwMode="auto">
          <a:xfrm>
            <a:off x="3305450" y="3876518"/>
            <a:ext cx="2774836" cy="2267729"/>
          </a:xfrm>
          <a:prstGeom prst="rect">
            <a:avLst/>
          </a:prstGeom>
          <a:noFill/>
          <a:ln>
            <a:noFill/>
          </a:ln>
        </p:spPr>
      </p:pic>
    </p:spTree>
    <p:extLst>
      <p:ext uri="{BB962C8B-B14F-4D97-AF65-F5344CB8AC3E}">
        <p14:creationId xmlns:p14="http://schemas.microsoft.com/office/powerpoint/2010/main" val="2852874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Things </a:t>
            </a:r>
            <a:r>
              <a:rPr lang="en-US" b="1" dirty="0" smtClean="0"/>
              <a:t>That </a:t>
            </a:r>
            <a:r>
              <a:rPr lang="en-US" b="1" dirty="0" smtClean="0"/>
              <a:t>Get </a:t>
            </a:r>
            <a:r>
              <a:rPr lang="en-US" b="1" dirty="0"/>
              <a:t>i</a:t>
            </a:r>
            <a:r>
              <a:rPr lang="en-US" b="1" dirty="0" smtClean="0"/>
              <a:t>n </a:t>
            </a:r>
            <a:r>
              <a:rPr lang="en-US" b="1" dirty="0" smtClean="0"/>
              <a:t>the Way</a:t>
            </a:r>
            <a:endParaRPr lang="en-US" b="1" dirty="0"/>
          </a:p>
        </p:txBody>
      </p:sp>
      <p:sp>
        <p:nvSpPr>
          <p:cNvPr id="3" name="Content Placeholder 2"/>
          <p:cNvSpPr>
            <a:spLocks noGrp="1"/>
          </p:cNvSpPr>
          <p:nvPr>
            <p:ph sz="half" idx="1"/>
          </p:nvPr>
        </p:nvSpPr>
        <p:spPr/>
        <p:txBody>
          <a:bodyPr/>
          <a:lstStyle/>
          <a:p>
            <a:r>
              <a:rPr lang="en-US" dirty="0" smtClean="0"/>
              <a:t>Worry thoughts</a:t>
            </a:r>
          </a:p>
          <a:p>
            <a:r>
              <a:rPr lang="en-US" dirty="0" smtClean="0"/>
              <a:t>Emotions</a:t>
            </a:r>
          </a:p>
          <a:p>
            <a:r>
              <a:rPr lang="en-US" dirty="0" smtClean="0"/>
              <a:t>Lack of skill</a:t>
            </a:r>
          </a:p>
          <a:p>
            <a:r>
              <a:rPr lang="en-US" dirty="0" smtClean="0"/>
              <a:t>Indecision</a:t>
            </a:r>
          </a:p>
          <a:p>
            <a:r>
              <a:rPr lang="en-US" dirty="0" smtClean="0"/>
              <a:t>Environment</a:t>
            </a:r>
            <a:endParaRPr lang="en-US" dirty="0"/>
          </a:p>
        </p:txBody>
      </p:sp>
      <p:sp>
        <p:nvSpPr>
          <p:cNvPr id="4" name="Slide Number Placeholder 3"/>
          <p:cNvSpPr>
            <a:spLocks noGrp="1"/>
          </p:cNvSpPr>
          <p:nvPr>
            <p:ph type="sldNum" sz="quarter" idx="11"/>
          </p:nvPr>
        </p:nvSpPr>
        <p:spPr/>
        <p:txBody>
          <a:bodyPr/>
          <a:lstStyle/>
          <a:p>
            <a:fld id="{6D22F896-40B5-4ADD-8801-0D06FADFA095}" type="slidenum">
              <a:rPr lang="en-US" smtClean="0"/>
              <a:t>38</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pic>
        <p:nvPicPr>
          <p:cNvPr id="8" name="yui_3_5_1_5_1374701744182_1517" descr="http://francaisdefrance.files.wordpress.com/2012/03/interdict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3243" y="2623366"/>
            <a:ext cx="2041072" cy="2041072"/>
          </a:xfrm>
          <a:prstGeom prst="rect">
            <a:avLst/>
          </a:prstGeom>
          <a:noFill/>
          <a:ln>
            <a:noFill/>
          </a:ln>
        </p:spPr>
      </p:pic>
    </p:spTree>
    <p:extLst>
      <p:ext uri="{BB962C8B-B14F-4D97-AF65-F5344CB8AC3E}">
        <p14:creationId xmlns:p14="http://schemas.microsoft.com/office/powerpoint/2010/main" val="28940691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500" b="1" dirty="0" smtClean="0"/>
              <a:t>Universal Communication Strategies</a:t>
            </a:r>
            <a:endParaRPr lang="en-US" sz="3500" b="1" dirty="0"/>
          </a:p>
        </p:txBody>
      </p:sp>
      <p:sp>
        <p:nvSpPr>
          <p:cNvPr id="3" name="Content Placeholder 2"/>
          <p:cNvSpPr>
            <a:spLocks noGrp="1"/>
          </p:cNvSpPr>
          <p:nvPr>
            <p:ph sz="half" idx="1"/>
          </p:nvPr>
        </p:nvSpPr>
        <p:spPr>
          <a:xfrm>
            <a:off x="717720" y="2133600"/>
            <a:ext cx="4038600" cy="3886200"/>
          </a:xfrm>
        </p:spPr>
        <p:txBody>
          <a:bodyPr/>
          <a:lstStyle/>
          <a:p>
            <a:r>
              <a:rPr lang="en-US" dirty="0" smtClean="0"/>
              <a:t>“I statements”</a:t>
            </a:r>
          </a:p>
          <a:p>
            <a:r>
              <a:rPr lang="en-US" dirty="0" smtClean="0"/>
              <a:t>Validation</a:t>
            </a:r>
          </a:p>
          <a:p>
            <a:r>
              <a:rPr lang="en-US" dirty="0" smtClean="0"/>
              <a:t>Active Listening</a:t>
            </a:r>
          </a:p>
          <a:p>
            <a:r>
              <a:rPr lang="en-US" dirty="0" smtClean="0"/>
              <a:t>Dialogue</a:t>
            </a:r>
          </a:p>
          <a:p>
            <a:r>
              <a:rPr lang="en-US" dirty="0" smtClean="0"/>
              <a:t>“DEAR MAN”</a:t>
            </a:r>
            <a:endParaRPr lang="en-US" dirty="0"/>
          </a:p>
        </p:txBody>
      </p:sp>
      <p:sp>
        <p:nvSpPr>
          <p:cNvPr id="4" name="Slide Number Placeholder 3"/>
          <p:cNvSpPr>
            <a:spLocks noGrp="1"/>
          </p:cNvSpPr>
          <p:nvPr>
            <p:ph type="sldNum" sz="quarter" idx="11"/>
          </p:nvPr>
        </p:nvSpPr>
        <p:spPr/>
        <p:txBody>
          <a:bodyPr/>
          <a:lstStyle/>
          <a:p>
            <a:fld id="{6D22F896-40B5-4ADD-8801-0D06FADFA095}" type="slidenum">
              <a:rPr lang="en-US" smtClean="0"/>
              <a:t>39</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pic>
        <p:nvPicPr>
          <p:cNvPr id="8" name="Picture 7" descr="C:\Users\Pamala\Desktop\Wie-Sie-Ihre-Marke-erfolgreich-schuetzen_normal_galler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576" y="2481081"/>
            <a:ext cx="2052271" cy="2612228"/>
          </a:xfrm>
          <a:prstGeom prst="rect">
            <a:avLst/>
          </a:prstGeom>
          <a:noFill/>
          <a:ln>
            <a:noFill/>
          </a:ln>
        </p:spPr>
      </p:pic>
    </p:spTree>
    <p:extLst>
      <p:ext uri="{BB962C8B-B14F-4D97-AF65-F5344CB8AC3E}">
        <p14:creationId xmlns:p14="http://schemas.microsoft.com/office/powerpoint/2010/main" val="32656586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are the Generations?</a:t>
            </a:r>
            <a:endParaRPr lang="en-US" b="1"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l="4448" r="4448"/>
          <a:stretch>
            <a:fillRect/>
          </a:stretch>
        </p:blipFill>
        <p:spPr>
          <a:xfrm>
            <a:off x="405011" y="2203192"/>
            <a:ext cx="3604514" cy="3468495"/>
          </a:xfrm>
        </p:spPr>
      </p:pic>
      <p:sp>
        <p:nvSpPr>
          <p:cNvPr id="6" name="Content Placeholder 5"/>
          <p:cNvSpPr>
            <a:spLocks noGrp="1"/>
          </p:cNvSpPr>
          <p:nvPr>
            <p:ph sz="half" idx="2"/>
          </p:nvPr>
        </p:nvSpPr>
        <p:spPr>
          <a:xfrm>
            <a:off x="4201238" y="1971519"/>
            <a:ext cx="4540469" cy="3599316"/>
          </a:xfrm>
        </p:spPr>
        <p:txBody>
          <a:bodyPr/>
          <a:lstStyle/>
          <a:p>
            <a:endParaRPr lang="en-US" sz="2000" dirty="0" smtClean="0"/>
          </a:p>
          <a:p>
            <a:r>
              <a:rPr lang="en-US" sz="2000" dirty="0" smtClean="0"/>
              <a:t>GI Generation – Born before 1922</a:t>
            </a:r>
          </a:p>
          <a:p>
            <a:r>
              <a:rPr lang="en-US" sz="2000" dirty="0" err="1" smtClean="0"/>
              <a:t>Silents</a:t>
            </a:r>
            <a:r>
              <a:rPr lang="en-US" sz="2000" dirty="0" smtClean="0"/>
              <a:t>/Traditionalists/Veterans – 1922-1945</a:t>
            </a:r>
          </a:p>
          <a:p>
            <a:r>
              <a:rPr lang="en-US" sz="2000" dirty="0" smtClean="0"/>
              <a:t>Baby Boomers – 1946-1964</a:t>
            </a:r>
          </a:p>
          <a:p>
            <a:r>
              <a:rPr lang="en-US" sz="2000" dirty="0" smtClean="0"/>
              <a:t>Generation X – 1965-1980</a:t>
            </a:r>
          </a:p>
          <a:p>
            <a:r>
              <a:rPr lang="en-US" sz="2000" dirty="0" smtClean="0"/>
              <a:t>Generation Y – 1981-2000+</a:t>
            </a:r>
          </a:p>
          <a:p>
            <a:r>
              <a:rPr lang="en-US" sz="2000" dirty="0" smtClean="0"/>
              <a:t>Generation Z – children/teens</a:t>
            </a:r>
            <a:endParaRPr lang="en-US" sz="2000" dirty="0"/>
          </a:p>
        </p:txBody>
      </p:sp>
      <p:sp>
        <p:nvSpPr>
          <p:cNvPr id="4" name="Slide Number Placeholder 3"/>
          <p:cNvSpPr>
            <a:spLocks noGrp="1"/>
          </p:cNvSpPr>
          <p:nvPr>
            <p:ph type="sldNum" sz="quarter" idx="11"/>
          </p:nvPr>
        </p:nvSpPr>
        <p:spPr/>
        <p:txBody>
          <a:bodyPr/>
          <a:lstStyle/>
          <a:p>
            <a:fld id="{6D22F896-40B5-4ADD-8801-0D06FADFA095}" type="slidenum">
              <a:rPr lang="en-US" smtClean="0"/>
              <a:t>4</a:t>
            </a:fld>
            <a:endParaRPr lang="en-US" dirty="0"/>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38203887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Listening for…</a:t>
            </a:r>
            <a:endParaRPr lang="en-US" dirty="0"/>
          </a:p>
        </p:txBody>
      </p:sp>
      <p:sp>
        <p:nvSpPr>
          <p:cNvPr id="3" name="Content Placeholder 2"/>
          <p:cNvSpPr>
            <a:spLocks noGrp="1"/>
          </p:cNvSpPr>
          <p:nvPr>
            <p:ph idx="1"/>
          </p:nvPr>
        </p:nvSpPr>
        <p:spPr/>
        <p:txBody>
          <a:bodyPr/>
          <a:lstStyle/>
          <a:p>
            <a:r>
              <a:rPr lang="en-US" dirty="0" smtClean="0"/>
              <a:t>Values</a:t>
            </a:r>
          </a:p>
          <a:p>
            <a:r>
              <a:rPr lang="en-US" dirty="0" smtClean="0"/>
              <a:t>Strengths</a:t>
            </a:r>
          </a:p>
          <a:p>
            <a:r>
              <a:rPr lang="en-US" dirty="0" smtClean="0"/>
              <a:t>Resources</a:t>
            </a:r>
          </a:p>
          <a:p>
            <a:r>
              <a:rPr lang="en-US" dirty="0" smtClean="0"/>
              <a:t>Need for Referral</a:t>
            </a:r>
          </a:p>
          <a:p>
            <a:r>
              <a:rPr lang="en-US" dirty="0" smtClean="0"/>
              <a:t>Patterns</a:t>
            </a:r>
          </a:p>
          <a:p>
            <a:r>
              <a:rPr lang="en-US" dirty="0" smtClean="0"/>
              <a:t>Coachable?</a:t>
            </a:r>
          </a:p>
          <a:p>
            <a:r>
              <a:rPr lang="en-US" dirty="0" smtClean="0"/>
              <a:t>What’s Missing?</a:t>
            </a:r>
          </a:p>
          <a:p>
            <a:pPr marL="0" indent="0">
              <a:buNone/>
            </a:pP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40</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6" name="irc_mi" descr="http://www.zpicaudit.com/wp-content/uploads/2010/03/Stethoscope-and-Checklis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7162" y="2825174"/>
            <a:ext cx="2730550" cy="2048971"/>
          </a:xfrm>
          <a:prstGeom prst="rect">
            <a:avLst/>
          </a:prstGeom>
          <a:noFill/>
          <a:ln>
            <a:noFill/>
          </a:ln>
        </p:spPr>
      </p:pic>
    </p:spTree>
    <p:extLst>
      <p:ext uri="{BB962C8B-B14F-4D97-AF65-F5344CB8AC3E}">
        <p14:creationId xmlns:p14="http://schemas.microsoft.com/office/powerpoint/2010/main" val="149869273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sp>
        <p:nvSpPr>
          <p:cNvPr id="3" name="Content Placeholder 2"/>
          <p:cNvSpPr>
            <a:spLocks noGrp="1"/>
          </p:cNvSpPr>
          <p:nvPr>
            <p:ph idx="1"/>
          </p:nvPr>
        </p:nvSpPr>
        <p:spPr/>
        <p:txBody>
          <a:bodyPr/>
          <a:lstStyle/>
          <a:p>
            <a:r>
              <a:rPr lang="en-US" dirty="0" smtClean="0"/>
              <a:t>Helping the other person feel understood</a:t>
            </a:r>
          </a:p>
          <a:p>
            <a:r>
              <a:rPr lang="en-US" dirty="0" smtClean="0"/>
              <a:t>Find the golden nugget and agree with that</a:t>
            </a:r>
          </a:p>
          <a:p>
            <a:r>
              <a:rPr lang="en-US" dirty="0" smtClean="0"/>
              <a:t>“It makes sense that you….”</a:t>
            </a:r>
          </a:p>
          <a:p>
            <a:r>
              <a:rPr lang="en-US" dirty="0" smtClean="0"/>
              <a:t>“You feel ____________.”</a:t>
            </a:r>
          </a:p>
          <a:p>
            <a:r>
              <a:rPr lang="en-US" dirty="0" smtClean="0"/>
              <a:t>“That really upset you.”</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41</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79088617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Monologue vs Dialogue</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42</a:t>
            </a:fld>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dirty="0"/>
          </a:p>
        </p:txBody>
      </p:sp>
      <p:pic>
        <p:nvPicPr>
          <p:cNvPr id="7" name="irc_mi" descr="http://www.mentalhelp.net/images/root/friedmantalk.jpg"/>
          <p:cNvPicPr/>
          <p:nvPr/>
        </p:nvPicPr>
        <p:blipFill>
          <a:blip r:embed="rId2">
            <a:extLst>
              <a:ext uri="{28A0092B-C50C-407E-A947-70E740481C1C}">
                <a14:useLocalDpi xmlns:a14="http://schemas.microsoft.com/office/drawing/2010/main" val="0"/>
              </a:ext>
            </a:extLst>
          </a:blip>
          <a:srcRect/>
          <a:stretch>
            <a:fillRect/>
          </a:stretch>
        </p:blipFill>
        <p:spPr bwMode="auto">
          <a:xfrm>
            <a:off x="2432560" y="2224370"/>
            <a:ext cx="4248460" cy="3192553"/>
          </a:xfrm>
          <a:prstGeom prst="rect">
            <a:avLst/>
          </a:prstGeom>
          <a:noFill/>
          <a:ln>
            <a:noFill/>
          </a:ln>
        </p:spPr>
      </p:pic>
    </p:spTree>
    <p:extLst>
      <p:ext uri="{BB962C8B-B14F-4D97-AF65-F5344CB8AC3E}">
        <p14:creationId xmlns:p14="http://schemas.microsoft.com/office/powerpoint/2010/main" val="28370426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DEAR MAN</a:t>
            </a:r>
            <a:endParaRPr lang="en-US" dirty="0"/>
          </a:p>
        </p:txBody>
      </p:sp>
      <p:sp>
        <p:nvSpPr>
          <p:cNvPr id="3" name="Content Placeholder 2"/>
          <p:cNvSpPr>
            <a:spLocks noGrp="1"/>
          </p:cNvSpPr>
          <p:nvPr>
            <p:ph idx="1"/>
          </p:nvPr>
        </p:nvSpPr>
        <p:spPr/>
        <p:txBody>
          <a:bodyPr/>
          <a:lstStyle/>
          <a:p>
            <a:r>
              <a:rPr lang="en-US" b="1" dirty="0" smtClean="0">
                <a:solidFill>
                  <a:srgbClr val="00A600"/>
                </a:solidFill>
              </a:rPr>
              <a:t>D</a:t>
            </a:r>
            <a:r>
              <a:rPr lang="en-US" dirty="0" smtClean="0"/>
              <a:t>escribe – facts only</a:t>
            </a:r>
          </a:p>
          <a:p>
            <a:r>
              <a:rPr lang="en-US" b="1" dirty="0" smtClean="0">
                <a:solidFill>
                  <a:srgbClr val="00A600"/>
                </a:solidFill>
              </a:rPr>
              <a:t>E</a:t>
            </a:r>
            <a:r>
              <a:rPr lang="en-US" dirty="0" smtClean="0"/>
              <a:t>xpress – emotions </a:t>
            </a:r>
          </a:p>
          <a:p>
            <a:r>
              <a:rPr lang="en-US" b="1" dirty="0" smtClean="0">
                <a:solidFill>
                  <a:srgbClr val="00A600"/>
                </a:solidFill>
              </a:rPr>
              <a:t>A</a:t>
            </a:r>
            <a:r>
              <a:rPr lang="en-US" dirty="0" smtClean="0"/>
              <a:t>ssert – needs, wants, appreciations</a:t>
            </a:r>
          </a:p>
          <a:p>
            <a:r>
              <a:rPr lang="en-US" b="1" dirty="0" smtClean="0">
                <a:solidFill>
                  <a:srgbClr val="00A600"/>
                </a:solidFill>
              </a:rPr>
              <a:t>R</a:t>
            </a:r>
            <a:r>
              <a:rPr lang="en-US" dirty="0" smtClean="0"/>
              <a:t>einforce – what’s in it for them?</a:t>
            </a:r>
          </a:p>
          <a:p>
            <a:r>
              <a:rPr lang="en-US" dirty="0" smtClean="0"/>
              <a:t>(easy) </a:t>
            </a:r>
            <a:r>
              <a:rPr lang="en-US" b="1" dirty="0" smtClean="0">
                <a:solidFill>
                  <a:srgbClr val="00A600"/>
                </a:solidFill>
              </a:rPr>
              <a:t>M</a:t>
            </a:r>
            <a:r>
              <a:rPr lang="en-US" dirty="0" smtClean="0"/>
              <a:t>anner</a:t>
            </a:r>
          </a:p>
          <a:p>
            <a:r>
              <a:rPr lang="en-US" b="1" dirty="0" smtClean="0">
                <a:solidFill>
                  <a:srgbClr val="00A600"/>
                </a:solidFill>
              </a:rPr>
              <a:t>A</a:t>
            </a:r>
            <a:r>
              <a:rPr lang="en-US" dirty="0" smtClean="0"/>
              <a:t>ppear confident</a:t>
            </a:r>
          </a:p>
          <a:p>
            <a:r>
              <a:rPr lang="en-US" b="1" dirty="0" smtClean="0">
                <a:solidFill>
                  <a:srgbClr val="00A600"/>
                </a:solidFill>
              </a:rPr>
              <a:t>N</a:t>
            </a:r>
            <a:r>
              <a:rPr lang="en-US" dirty="0" smtClean="0"/>
              <a:t>egotiate</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43</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7332732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Jennifer Deal</a:t>
            </a:r>
            <a:endParaRPr lang="en-US" dirty="0"/>
          </a:p>
        </p:txBody>
      </p:sp>
      <p:sp>
        <p:nvSpPr>
          <p:cNvPr id="3" name="Content Placeholder 2"/>
          <p:cNvSpPr>
            <a:spLocks noGrp="1"/>
          </p:cNvSpPr>
          <p:nvPr>
            <p:ph idx="1"/>
          </p:nvPr>
        </p:nvSpPr>
        <p:spPr>
          <a:xfrm>
            <a:off x="457200" y="1942224"/>
            <a:ext cx="8229600" cy="3886200"/>
          </a:xfrm>
        </p:spPr>
        <p:txBody>
          <a:bodyPr/>
          <a:lstStyle/>
          <a:p>
            <a:r>
              <a:rPr lang="en-US" sz="2200" dirty="0"/>
              <a:t>Her findings, based on </a:t>
            </a:r>
            <a:r>
              <a:rPr lang="en-US" sz="2200" dirty="0">
                <a:solidFill>
                  <a:srgbClr val="00A600"/>
                </a:solidFill>
              </a:rPr>
              <a:t>seven years of research </a:t>
            </a:r>
            <a:r>
              <a:rPr lang="en-US" sz="2200" dirty="0"/>
              <a:t>in which she surveyed more than 3,000 corporate leaders, are presented in her book, </a:t>
            </a:r>
            <a:r>
              <a:rPr lang="en-US" sz="2200" i="1" dirty="0"/>
              <a:t>Retiring the Generation Gap: How Employees Young &amp; Old Can Find Common Ground</a:t>
            </a:r>
            <a:r>
              <a:rPr lang="en-US" sz="2200" dirty="0"/>
              <a:t>(</a:t>
            </a:r>
            <a:r>
              <a:rPr lang="en-US" sz="2200" dirty="0" err="1"/>
              <a:t>Jossey</a:t>
            </a:r>
            <a:r>
              <a:rPr lang="en-US" sz="2200" dirty="0"/>
              <a:t>-Bass). </a:t>
            </a:r>
            <a:endParaRPr lang="en-US" sz="2200" dirty="0" smtClean="0"/>
          </a:p>
          <a:p>
            <a:endParaRPr lang="en-US" sz="2200" dirty="0" smtClean="0"/>
          </a:p>
          <a:p>
            <a:r>
              <a:rPr lang="en-US" sz="2200" dirty="0"/>
              <a:t>“Our research shows that when you hold the stereotypes up to the light, they don’t cast much of a shadow,” says Deal. “Everyone wants to be able to trust their supervisors, no one really likes change, we all like feedback, and the number of hours you put in at work depends more on your level in the organization than on your age.” </a:t>
            </a:r>
          </a:p>
        </p:txBody>
      </p:sp>
      <p:sp>
        <p:nvSpPr>
          <p:cNvPr id="4" name="Slide Number Placeholder 3"/>
          <p:cNvSpPr>
            <a:spLocks noGrp="1"/>
          </p:cNvSpPr>
          <p:nvPr>
            <p:ph type="sldNum" sz="quarter" idx="10"/>
          </p:nvPr>
        </p:nvSpPr>
        <p:spPr/>
        <p:txBody>
          <a:bodyPr/>
          <a:lstStyle/>
          <a:p>
            <a:fld id="{6D22F896-40B5-4ADD-8801-0D06FADFA095}" type="slidenum">
              <a:rPr lang="en-US" smtClean="0"/>
              <a:t>44</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7639158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solidFill>
                  <a:srgbClr val="00A600"/>
                </a:solidFill>
              </a:rPr>
              <a:t>All generations have similar values</a:t>
            </a:r>
            <a:r>
              <a:rPr lang="en-US" dirty="0"/>
              <a:t>. For example, family tops the list for all of the generations. The most striking result of the research, Deal says, is how similar the generations are in the values that matter most.</a:t>
            </a:r>
            <a:br>
              <a:rPr lang="en-US" dirty="0"/>
            </a:br>
            <a:r>
              <a:rPr lang="en-US" dirty="0"/>
              <a:t/>
            </a:r>
            <a:br>
              <a:rPr lang="en-US" dirty="0"/>
            </a:br>
            <a:endParaRPr lang="en-US" dirty="0"/>
          </a:p>
          <a:p>
            <a:r>
              <a:rPr lang="en-US" b="1" dirty="0">
                <a:solidFill>
                  <a:srgbClr val="00A600"/>
                </a:solidFill>
              </a:rPr>
              <a:t>Everyone wants respect</a:t>
            </a:r>
            <a:r>
              <a:rPr lang="en-US" b="1" dirty="0"/>
              <a:t>.</a:t>
            </a:r>
            <a:r>
              <a:rPr lang="en-US" dirty="0"/>
              <a:t> Everyone wants respect, but the generations don’t define it in the same way. In the study, older individuals talked about respect in terms of “giving my opinions the weight I believe they deserve,” while younger respondents characterized respect as “listen to me, pay attention to what I have to say.”</a:t>
            </a:r>
            <a:br>
              <a:rPr lang="en-US" dirty="0"/>
            </a:br>
            <a:r>
              <a:rPr lang="en-US" dirty="0"/>
              <a:t/>
            </a:r>
            <a:br>
              <a:rPr lang="en-US" dirty="0"/>
            </a:br>
            <a:endParaRPr lang="en-US" dirty="0"/>
          </a:p>
          <a:p>
            <a:r>
              <a:rPr lang="en-US" b="1" dirty="0">
                <a:solidFill>
                  <a:srgbClr val="00A600"/>
                </a:solidFill>
              </a:rPr>
              <a:t>Leaders must be trustworthy</a:t>
            </a:r>
            <a:r>
              <a:rPr lang="en-US" dirty="0"/>
              <a:t>. Different generations do not have notably different expectations of their leaders. Above all else, people of all generations want leaders they can trust.</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45</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81968523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solidFill>
                  <a:srgbClr val="00A600"/>
                </a:solidFill>
              </a:rPr>
              <a:t>Nobody likes change</a:t>
            </a:r>
            <a:r>
              <a:rPr lang="en-US" b="1" dirty="0"/>
              <a:t>.</a:t>
            </a:r>
            <a:r>
              <a:rPr lang="en-US" dirty="0"/>
              <a:t> The stereotype is that older people resist change while younger people embrace it. These assumptions don’t stand up under the research, which found that people from all generations are uncomfortable with change. Resistance to change has nothing to do with age; it has to do with how much you stand to gain or lose as a result of the change.</a:t>
            </a:r>
            <a:br>
              <a:rPr lang="en-US" dirty="0"/>
            </a:br>
            <a:r>
              <a:rPr lang="en-US" dirty="0"/>
              <a:t/>
            </a:r>
            <a:br>
              <a:rPr lang="en-US" dirty="0"/>
            </a:br>
            <a:endParaRPr lang="en-US" dirty="0"/>
          </a:p>
          <a:p>
            <a:r>
              <a:rPr lang="en-US" b="1" dirty="0">
                <a:solidFill>
                  <a:srgbClr val="00A600"/>
                </a:solidFill>
              </a:rPr>
              <a:t>Loyalty depends on context</a:t>
            </a:r>
            <a:r>
              <a:rPr lang="en-US" b="1" dirty="0"/>
              <a:t>.</a:t>
            </a:r>
            <a:r>
              <a:rPr lang="en-US" dirty="0"/>
              <a:t> It is said that younger generations are not as loyal to their organizations as older workers. But the research shows, for example, that the amount of time a worker puts in each day has more to do with his or her level in the organization than with age. The higher the level, the more hours worked.</a:t>
            </a:r>
            <a:br>
              <a:rPr lang="en-US" dirty="0"/>
            </a:br>
            <a:r>
              <a:rPr lang="en-US" dirty="0"/>
              <a:t/>
            </a:r>
            <a:br>
              <a:rPr lang="en-US" dirty="0"/>
            </a:br>
            <a:endParaRPr lang="en-US" dirty="0"/>
          </a:p>
          <a:p>
            <a:r>
              <a:rPr lang="en-US" b="1" dirty="0">
                <a:solidFill>
                  <a:srgbClr val="00A600"/>
                </a:solidFill>
              </a:rPr>
              <a:t>Everyone wants to learn</a:t>
            </a:r>
            <a:r>
              <a:rPr lang="en-US" b="1" dirty="0"/>
              <a:t>.</a:t>
            </a:r>
            <a:r>
              <a:rPr lang="en-US" dirty="0"/>
              <a:t> Learning and development were among the issues brought up most frequently by people of all generations. Everyone wants to learn and to ensure they have the training to do their job well.</a:t>
            </a:r>
            <a:br>
              <a:rPr lang="en-US" dirty="0"/>
            </a:br>
            <a:r>
              <a:rPr lang="en-US" dirty="0"/>
              <a:t/>
            </a:r>
            <a:br>
              <a:rPr lang="en-US" dirty="0"/>
            </a:br>
            <a:endParaRPr lang="en-US" dirty="0"/>
          </a:p>
          <a:p>
            <a:r>
              <a:rPr lang="en-US" b="1" dirty="0">
                <a:solidFill>
                  <a:srgbClr val="00A600"/>
                </a:solidFill>
              </a:rPr>
              <a:t>Everyone likes feedback</a:t>
            </a:r>
            <a:r>
              <a:rPr lang="en-US" b="1" dirty="0">
                <a:solidFill>
                  <a:schemeClr val="accent5"/>
                </a:solidFill>
              </a:rPr>
              <a:t>.</a:t>
            </a:r>
            <a:r>
              <a:rPr lang="en-US" dirty="0"/>
              <a:t> According to the research, everyone wants to know how they are doing and to learn how they can do better.</a:t>
            </a:r>
          </a:p>
          <a:p>
            <a:endParaRPr lang="en-US" dirty="0"/>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46</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2755919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r>
              <a:rPr lang="en-US" dirty="0" smtClean="0"/>
              <a:t>Don’t forget about our </a:t>
            </a:r>
            <a:r>
              <a:rPr lang="en-US" dirty="0" smtClean="0">
                <a:solidFill>
                  <a:srgbClr val="00A600"/>
                </a:solidFill>
              </a:rPr>
              <a:t>commonalities</a:t>
            </a:r>
            <a:r>
              <a:rPr lang="en-US" dirty="0" smtClean="0"/>
              <a:t>, while acknowledging our differences</a:t>
            </a:r>
          </a:p>
          <a:p>
            <a:r>
              <a:rPr lang="en-US" dirty="0" smtClean="0"/>
              <a:t>Generational differences don’t necessarily trump our </a:t>
            </a:r>
            <a:r>
              <a:rPr lang="en-US" dirty="0" smtClean="0">
                <a:solidFill>
                  <a:srgbClr val="00A600"/>
                </a:solidFill>
              </a:rPr>
              <a:t>individual behavior styles, emotional intelligence, intelligence, </a:t>
            </a:r>
            <a:r>
              <a:rPr lang="en-US" dirty="0" smtClean="0"/>
              <a:t>etc.</a:t>
            </a:r>
          </a:p>
          <a:p>
            <a:r>
              <a:rPr lang="en-US" dirty="0" smtClean="0"/>
              <a:t>Be sensitive to differences</a:t>
            </a:r>
          </a:p>
          <a:p>
            <a:r>
              <a:rPr lang="en-US" dirty="0" smtClean="0"/>
              <a:t>Be interpersonally effective, </a:t>
            </a:r>
            <a:r>
              <a:rPr lang="en-US" dirty="0"/>
              <a:t/>
            </a:r>
            <a:br>
              <a:rPr lang="en-US" dirty="0"/>
            </a:br>
            <a:r>
              <a:rPr lang="en-US" dirty="0" smtClean="0"/>
              <a:t>regardless </a:t>
            </a:r>
            <a:r>
              <a:rPr lang="en-US" dirty="0" smtClean="0"/>
              <a:t>of generational differences</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47</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264389737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normAutofit fontScale="92500" lnSpcReduction="20000"/>
          </a:bodyPr>
          <a:lstStyle/>
          <a:p>
            <a:r>
              <a:rPr lang="en-US" dirty="0">
                <a:hlinkClick r:id="rId2"/>
              </a:rPr>
              <a:t>https://</a:t>
            </a:r>
            <a:r>
              <a:rPr lang="en-US" dirty="0" smtClean="0">
                <a:hlinkClick r:id="rId2"/>
              </a:rPr>
              <a:t>www.youtube.com/watch?v=Qb1n5aZHwks</a:t>
            </a:r>
            <a:endParaRPr lang="en-US" dirty="0" smtClean="0"/>
          </a:p>
          <a:p>
            <a:r>
              <a:rPr lang="en-US" dirty="0">
                <a:hlinkClick r:id="rId3"/>
              </a:rPr>
              <a:t>http://</a:t>
            </a:r>
            <a:r>
              <a:rPr lang="en-US" dirty="0" smtClean="0">
                <a:hlinkClick r:id="rId3"/>
              </a:rPr>
              <a:t>www.amanet.org/training/articles/The-Myth-of-Generational-Differences-in-the-Workplace.aspx</a:t>
            </a:r>
            <a:endParaRPr lang="en-US" dirty="0" smtClean="0"/>
          </a:p>
          <a:p>
            <a:r>
              <a:rPr lang="en-US" dirty="0">
                <a:hlinkClick r:id="rId4"/>
              </a:rPr>
              <a:t>http://carrerapartners.com.au/insights/31</a:t>
            </a:r>
            <a:r>
              <a:rPr lang="en-US" dirty="0" smtClean="0">
                <a:hlinkClick r:id="rId4"/>
              </a:rPr>
              <a:t>/</a:t>
            </a:r>
            <a:endParaRPr lang="en-US" dirty="0" smtClean="0"/>
          </a:p>
          <a:p>
            <a:r>
              <a:rPr lang="en-US" dirty="0">
                <a:hlinkClick r:id="rId5"/>
              </a:rPr>
              <a:t>http://</a:t>
            </a:r>
            <a:r>
              <a:rPr lang="en-US" dirty="0" smtClean="0">
                <a:hlinkClick r:id="rId5"/>
              </a:rPr>
              <a:t>www.sciencedaily.com/releases/2014/07/140714100350.htm</a:t>
            </a:r>
            <a:endParaRPr lang="en-US" dirty="0" smtClean="0"/>
          </a:p>
          <a:p>
            <a:r>
              <a:rPr lang="en-US" dirty="0">
                <a:hlinkClick r:id="rId6"/>
              </a:rPr>
              <a:t>http://</a:t>
            </a:r>
            <a:r>
              <a:rPr lang="en-US" dirty="0" smtClean="0">
                <a:hlinkClick r:id="rId6"/>
              </a:rPr>
              <a:t>www.sciencedaily.com/releases/2012/05/120529144342.htm</a:t>
            </a:r>
            <a:endParaRPr lang="en-US" dirty="0" smtClean="0"/>
          </a:p>
          <a:p>
            <a:r>
              <a:rPr lang="en-US" dirty="0">
                <a:hlinkClick r:id="rId7"/>
              </a:rPr>
              <a:t>http://</a:t>
            </a:r>
            <a:r>
              <a:rPr lang="en-US" dirty="0" smtClean="0">
                <a:hlinkClick r:id="rId7"/>
              </a:rPr>
              <a:t>biz.colostate.edu/mti/tips/pages/InteractionAmongTheGenerations.aspx</a:t>
            </a:r>
            <a:endParaRPr lang="en-US" dirty="0" smtClean="0"/>
          </a:p>
          <a:p>
            <a:r>
              <a:rPr lang="en-US" dirty="0"/>
              <a:t>http://xyzuniversity.com/2013/07/communication-across-generations-making-it-work/</a:t>
            </a:r>
          </a:p>
        </p:txBody>
      </p:sp>
      <p:sp>
        <p:nvSpPr>
          <p:cNvPr id="5" name="Slide Number Placeholder 4"/>
          <p:cNvSpPr>
            <a:spLocks noGrp="1"/>
          </p:cNvSpPr>
          <p:nvPr>
            <p:ph type="sldNum" sz="quarter" idx="10"/>
          </p:nvPr>
        </p:nvSpPr>
        <p:spPr/>
        <p:txBody>
          <a:bodyPr/>
          <a:lstStyle/>
          <a:p>
            <a:fld id="{6D22F896-40B5-4ADD-8801-0D06FADFA095}" type="slidenum">
              <a:rPr lang="en-US" smtClean="0"/>
              <a:t>48</a:t>
            </a:fld>
            <a:endParaRPr lang="en-US" dirty="0"/>
          </a:p>
        </p:txBody>
      </p:sp>
      <p:sp>
        <p:nvSpPr>
          <p:cNvPr id="3" name="Footer Placeholder 2"/>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67360223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hlinkClick r:id="rId2"/>
              </a:rPr>
              <a:t>http://</a:t>
            </a:r>
            <a:r>
              <a:rPr lang="en-US" dirty="0" smtClean="0">
                <a:hlinkClick r:id="rId2"/>
              </a:rPr>
              <a:t>www.charmmdfoundation.org/resource-library/effective-communication/checklist-communicating-different-generations</a:t>
            </a:r>
            <a:endParaRPr lang="en-US" dirty="0" smtClean="0"/>
          </a:p>
          <a:p>
            <a:r>
              <a:rPr lang="en-US" dirty="0">
                <a:hlinkClick r:id="rId3"/>
              </a:rPr>
              <a:t>http://www.forbes.com/pictures/fgdi45eiihi/dont-take-it-personally-2</a:t>
            </a:r>
            <a:r>
              <a:rPr lang="en-US" dirty="0" smtClean="0">
                <a:hlinkClick r:id="rId3"/>
              </a:rPr>
              <a:t>/</a:t>
            </a:r>
            <a:endParaRPr lang="en-US" dirty="0" smtClean="0"/>
          </a:p>
          <a:p>
            <a:r>
              <a:rPr lang="en-US" dirty="0">
                <a:hlinkClick r:id="rId4"/>
              </a:rPr>
              <a:t>http://www.un.org/staffdevelopment/pdf/Designing%20Recruitment,%20Selection%20&amp;%</a:t>
            </a:r>
            <a:r>
              <a:rPr lang="en-US" dirty="0" smtClean="0">
                <a:hlinkClick r:id="rId4"/>
              </a:rPr>
              <a:t>20Talent%20Management%20Model%20tailored%20to%20meet%20UNJSPF%27s%20Business%20Development%20Needs.pdf</a:t>
            </a:r>
            <a:endParaRPr lang="en-US" dirty="0" smtClean="0"/>
          </a:p>
          <a:p>
            <a:r>
              <a:rPr lang="en-US" dirty="0">
                <a:hlinkClick r:id="rId5"/>
              </a:rPr>
              <a:t>http://</a:t>
            </a:r>
            <a:r>
              <a:rPr lang="en-US" dirty="0" smtClean="0">
                <a:hlinkClick r:id="rId5"/>
              </a:rPr>
              <a:t>www.amanet.org/training/articles/Leading-the-Four-Generations-at-Work.aspx</a:t>
            </a:r>
            <a:endParaRPr lang="en-US" dirty="0" smtClean="0"/>
          </a:p>
          <a:p>
            <a:r>
              <a:rPr lang="en-US" dirty="0">
                <a:hlinkClick r:id="rId6"/>
              </a:rPr>
              <a:t>http://</a:t>
            </a:r>
            <a:r>
              <a:rPr lang="en-US" dirty="0" smtClean="0">
                <a:hlinkClick r:id="rId6"/>
              </a:rPr>
              <a:t>www.dbtselfhelp.com/html/interpersonal_effectiveness1.html</a:t>
            </a:r>
            <a:endParaRPr lang="en-US" dirty="0" smtClean="0"/>
          </a:p>
          <a:p>
            <a:r>
              <a:rPr lang="en-US" dirty="0"/>
              <a:t>https://www.youtube.com/watch?v=CKzwmdu05_s</a:t>
            </a:r>
          </a:p>
        </p:txBody>
      </p:sp>
      <p:sp>
        <p:nvSpPr>
          <p:cNvPr id="4" name="Slide Number Placeholder 3"/>
          <p:cNvSpPr>
            <a:spLocks noGrp="1"/>
          </p:cNvSpPr>
          <p:nvPr>
            <p:ph type="sldNum" sz="quarter" idx="10"/>
          </p:nvPr>
        </p:nvSpPr>
        <p:spPr/>
        <p:txBody>
          <a:bodyPr/>
          <a:lstStyle/>
          <a:p>
            <a:fld id="{6D22F896-40B5-4ADD-8801-0D06FADFA095}" type="slidenum">
              <a:rPr lang="en-US" smtClean="0"/>
              <a:t>49</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28041898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“Apple”</a:t>
            </a:r>
            <a:endParaRPr lang="en-US" b="1" dirty="0"/>
          </a:p>
        </p:txBody>
      </p:sp>
      <p:sp>
        <p:nvSpPr>
          <p:cNvPr id="3" name="Content Placeholder 2"/>
          <p:cNvSpPr>
            <a:spLocks noGrp="1"/>
          </p:cNvSpPr>
          <p:nvPr>
            <p:ph sz="half"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fld id="{6D22F896-40B5-4ADD-8801-0D06FADFA095}" type="slidenum">
              <a:rPr lang="en-US" smtClean="0"/>
              <a:t>5</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pic>
        <p:nvPicPr>
          <p:cNvPr id="7" name="Picture 6" descr="iPhone6-34FR-SpGry_iPhone6plus-34FL-SpGry_Homescreen-PRI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171" y="1963934"/>
            <a:ext cx="2540967" cy="3712988"/>
          </a:xfrm>
          <a:prstGeom prst="rect">
            <a:avLst/>
          </a:prstGeom>
        </p:spPr>
      </p:pic>
      <p:pic>
        <p:nvPicPr>
          <p:cNvPr id="9" name="Picture 8"/>
          <p:cNvPicPr>
            <a:picLocks noChangeAspect="1"/>
          </p:cNvPicPr>
          <p:nvPr/>
        </p:nvPicPr>
        <p:blipFill>
          <a:blip r:embed="rId3"/>
          <a:stretch>
            <a:fillRect/>
          </a:stretch>
        </p:blipFill>
        <p:spPr>
          <a:xfrm>
            <a:off x="5145795" y="2468200"/>
            <a:ext cx="2604315" cy="2799290"/>
          </a:xfrm>
          <a:prstGeom prst="rect">
            <a:avLst/>
          </a:prstGeom>
        </p:spPr>
      </p:pic>
    </p:spTree>
    <p:extLst>
      <p:ext uri="{BB962C8B-B14F-4D97-AF65-F5344CB8AC3E}">
        <p14:creationId xmlns:p14="http://schemas.microsoft.com/office/powerpoint/2010/main" val="37421757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txBox="1">
            <a:spLocks noChangeArrowheads="1"/>
          </p:cNvSpPr>
          <p:nvPr/>
        </p:nvSpPr>
        <p:spPr bwMode="auto">
          <a:xfrm>
            <a:off x="304800" y="855663"/>
            <a:ext cx="43195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sz="1600" dirty="0">
              <a:solidFill>
                <a:srgbClr val="00A600"/>
              </a:solidFill>
              <a:latin typeface="Arial" charset="0"/>
              <a:cs typeface="Arial" charset="0"/>
            </a:endParaRPr>
          </a:p>
          <a:p>
            <a:pPr algn="ctr">
              <a:lnSpc>
                <a:spcPct val="80000"/>
              </a:lnSpc>
              <a:spcBef>
                <a:spcPct val="20000"/>
              </a:spcBef>
              <a:buClr>
                <a:schemeClr val="bg2"/>
              </a:buClr>
              <a:buSzPct val="75000"/>
              <a:buFont typeface="Wingdings" charset="0"/>
              <a:buNone/>
            </a:pPr>
            <a:endParaRPr lang="en-US" sz="1200" dirty="0" smtClean="0">
              <a:latin typeface="Arial" charset="0"/>
              <a:cs typeface="Arial" charset="0"/>
            </a:endParaRPr>
          </a:p>
          <a:p>
            <a:pPr algn="ctr">
              <a:lnSpc>
                <a:spcPct val="80000"/>
              </a:lnSpc>
              <a:spcBef>
                <a:spcPct val="20000"/>
              </a:spcBef>
              <a:buClr>
                <a:schemeClr val="bg2"/>
              </a:buClr>
              <a:buSzPct val="75000"/>
              <a:buFont typeface="Wingdings" charset="0"/>
              <a:buNone/>
            </a:pPr>
            <a:endParaRPr lang="en-US" sz="1200" b="0" dirty="0">
              <a:latin typeface="Arial" charset="0"/>
              <a:cs typeface="Arial" charset="0"/>
            </a:endParaRPr>
          </a:p>
          <a:p>
            <a:pPr algn="ctr">
              <a:lnSpc>
                <a:spcPct val="80000"/>
              </a:lnSpc>
              <a:spcBef>
                <a:spcPct val="20000"/>
              </a:spcBef>
              <a:buClr>
                <a:schemeClr val="bg2"/>
              </a:buClr>
              <a:buSzPct val="75000"/>
              <a:buFont typeface="Wingdings" charset="0"/>
              <a:buNone/>
            </a:pPr>
            <a:r>
              <a:rPr lang="en-US" sz="1500" dirty="0" smtClean="0">
                <a:latin typeface="Arial" charset="0"/>
                <a:cs typeface="Arial" charset="0"/>
              </a:rPr>
              <a:t>Ask Partners – Spring Freebie</a:t>
            </a:r>
            <a:endParaRPr lang="en-US" sz="15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Thursday, </a:t>
            </a:r>
            <a:r>
              <a:rPr lang="en-US" sz="1200" b="0" dirty="0" smtClean="0">
                <a:latin typeface="Arial" charset="0"/>
                <a:cs typeface="Arial" charset="0"/>
              </a:rPr>
              <a:t>March 19</a:t>
            </a:r>
            <a:r>
              <a:rPr lang="en-US" sz="1200" b="0" dirty="0">
                <a:latin typeface="Arial" charset="0"/>
                <a:cs typeface="Arial" charset="0"/>
              </a:rPr>
              <a:t>, 2015</a:t>
            </a: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12:00pm – 1</a:t>
            </a:r>
            <a:r>
              <a:rPr lang="en-US" sz="1200" b="0" dirty="0" smtClean="0">
                <a:latin typeface="Arial" charset="0"/>
                <a:cs typeface="Arial" charset="0"/>
              </a:rPr>
              <a:t>:00pm EST</a:t>
            </a:r>
          </a:p>
          <a:p>
            <a:pPr algn="ctr">
              <a:lnSpc>
                <a:spcPct val="80000"/>
              </a:lnSpc>
              <a:spcBef>
                <a:spcPct val="20000"/>
              </a:spcBef>
              <a:buClr>
                <a:schemeClr val="bg2"/>
              </a:buClr>
              <a:buSzPct val="75000"/>
              <a:buFont typeface="Wingdings" charset="0"/>
              <a:buNone/>
            </a:pPr>
            <a:endParaRPr lang="en-US" sz="1200" b="0" dirty="0">
              <a:latin typeface="Arial" charset="0"/>
              <a:cs typeface="Arial" charset="0"/>
            </a:endParaRPr>
          </a:p>
          <a:p>
            <a:pPr algn="ctr">
              <a:lnSpc>
                <a:spcPct val="80000"/>
              </a:lnSpc>
              <a:spcBef>
                <a:spcPct val="20000"/>
              </a:spcBef>
              <a:buClr>
                <a:schemeClr val="bg2"/>
              </a:buClr>
              <a:buSzPct val="75000"/>
              <a:buFont typeface="Wingdings" charset="0"/>
              <a:buNone/>
            </a:pPr>
            <a:r>
              <a:rPr lang="en-US" sz="1500" dirty="0" smtClean="0">
                <a:latin typeface="Arial" charset="0"/>
                <a:cs typeface="Arial" charset="0"/>
              </a:rPr>
              <a:t>AOA: Program Readiness</a:t>
            </a:r>
            <a:endParaRPr lang="en-US" sz="15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Thursday, </a:t>
            </a:r>
            <a:r>
              <a:rPr lang="en-US" sz="1200" b="0" dirty="0" smtClean="0">
                <a:latin typeface="Arial" charset="0"/>
                <a:cs typeface="Arial" charset="0"/>
              </a:rPr>
              <a:t>April 2, </a:t>
            </a:r>
            <a:r>
              <a:rPr lang="en-US" sz="1200" b="0" dirty="0">
                <a:latin typeface="Arial" charset="0"/>
                <a:cs typeface="Arial" charset="0"/>
              </a:rPr>
              <a:t>2015</a:t>
            </a:r>
          </a:p>
          <a:p>
            <a:pPr algn="ctr">
              <a:lnSpc>
                <a:spcPct val="80000"/>
              </a:lnSpc>
              <a:spcBef>
                <a:spcPct val="20000"/>
              </a:spcBef>
              <a:buClr>
                <a:schemeClr val="bg2"/>
              </a:buClr>
              <a:buSzPct val="75000"/>
              <a:buFont typeface="Wingdings" charset="0"/>
              <a:buNone/>
            </a:pPr>
            <a:r>
              <a:rPr lang="en-US" sz="1200" b="0" dirty="0">
                <a:latin typeface="Arial" charset="0"/>
                <a:cs typeface="Arial" charset="0"/>
              </a:rPr>
              <a:t>12:00pm – 1</a:t>
            </a:r>
            <a:r>
              <a:rPr lang="en-US" sz="1200" b="0" dirty="0" smtClean="0">
                <a:latin typeface="Arial" charset="0"/>
                <a:cs typeface="Arial" charset="0"/>
              </a:rPr>
              <a:t>:30pm </a:t>
            </a:r>
            <a:r>
              <a:rPr lang="en-US" sz="1200" b="0" dirty="0" smtClean="0">
                <a:latin typeface="Arial" charset="0"/>
                <a:cs typeface="Arial" charset="0"/>
              </a:rPr>
              <a:t>EST</a:t>
            </a:r>
          </a:p>
          <a:p>
            <a:pPr algn="ctr">
              <a:lnSpc>
                <a:spcPct val="80000"/>
              </a:lnSpc>
              <a:spcBef>
                <a:spcPct val="20000"/>
              </a:spcBef>
              <a:buClr>
                <a:schemeClr val="bg2"/>
              </a:buClr>
              <a:buSzPct val="75000"/>
              <a:buFont typeface="Wingdings" charset="0"/>
              <a:buNone/>
            </a:pPr>
            <a:endParaRPr lang="en-US" sz="1200" b="0" dirty="0">
              <a:latin typeface="Arial" charset="0"/>
              <a:cs typeface="Arial" charset="0"/>
            </a:endParaRPr>
          </a:p>
          <a:p>
            <a:pPr algn="ctr">
              <a:lnSpc>
                <a:spcPct val="80000"/>
              </a:lnSpc>
              <a:spcBef>
                <a:spcPct val="20000"/>
              </a:spcBef>
              <a:buClr>
                <a:schemeClr val="bg2"/>
              </a:buClr>
              <a:buSzPct val="75000"/>
            </a:pPr>
            <a:r>
              <a:rPr lang="en-US" sz="1500" dirty="0">
                <a:latin typeface="Arial" charset="0"/>
                <a:cs typeface="Arial" charset="0"/>
              </a:rPr>
              <a:t>CLER Pathways to Excellence – </a:t>
            </a:r>
          </a:p>
          <a:p>
            <a:pPr algn="ctr">
              <a:lnSpc>
                <a:spcPct val="80000"/>
              </a:lnSpc>
              <a:spcBef>
                <a:spcPct val="20000"/>
              </a:spcBef>
              <a:buClr>
                <a:schemeClr val="bg2"/>
              </a:buClr>
              <a:buSzPct val="75000"/>
            </a:pPr>
            <a:r>
              <a:rPr lang="en-US" sz="1500" dirty="0">
                <a:latin typeface="Arial" charset="0"/>
                <a:cs typeface="Arial" charset="0"/>
              </a:rPr>
              <a:t>Applied to Your Institution</a:t>
            </a:r>
          </a:p>
          <a:p>
            <a:pPr algn="ctr">
              <a:lnSpc>
                <a:spcPct val="80000"/>
              </a:lnSpc>
              <a:spcBef>
                <a:spcPct val="20000"/>
              </a:spcBef>
              <a:buClr>
                <a:schemeClr val="bg2"/>
              </a:buClr>
              <a:buSzPct val="75000"/>
            </a:pPr>
            <a:r>
              <a:rPr lang="en-US" sz="1200" b="0" dirty="0">
                <a:latin typeface="Arial" charset="0"/>
                <a:cs typeface="Arial" charset="0"/>
              </a:rPr>
              <a:t>Thursday, April 16, 2015</a:t>
            </a:r>
          </a:p>
          <a:p>
            <a:pPr algn="ctr">
              <a:lnSpc>
                <a:spcPct val="80000"/>
              </a:lnSpc>
              <a:spcBef>
                <a:spcPct val="20000"/>
              </a:spcBef>
              <a:buClr>
                <a:schemeClr val="bg2"/>
              </a:buClr>
              <a:buSzPct val="75000"/>
            </a:pPr>
            <a:r>
              <a:rPr lang="en-US" sz="1200" b="0" dirty="0">
                <a:latin typeface="Arial" charset="0"/>
                <a:cs typeface="Arial" charset="0"/>
              </a:rPr>
              <a:t>12:00pm – 1:30pm EST</a:t>
            </a:r>
          </a:p>
          <a:p>
            <a:pPr algn="ctr">
              <a:lnSpc>
                <a:spcPct val="80000"/>
              </a:lnSpc>
              <a:spcBef>
                <a:spcPct val="20000"/>
              </a:spcBef>
              <a:buClr>
                <a:schemeClr val="bg2"/>
              </a:buClr>
              <a:buSzPct val="75000"/>
            </a:pPr>
            <a:endParaRPr lang="en-US" sz="1500" dirty="0" smtClean="0">
              <a:latin typeface="Arial" charset="0"/>
              <a:cs typeface="Arial" charset="0"/>
            </a:endParaRPr>
          </a:p>
          <a:p>
            <a:pPr algn="ctr">
              <a:lnSpc>
                <a:spcPct val="80000"/>
              </a:lnSpc>
              <a:spcBef>
                <a:spcPct val="20000"/>
              </a:spcBef>
              <a:buClr>
                <a:schemeClr val="bg2"/>
              </a:buClr>
              <a:buSzPct val="75000"/>
            </a:pPr>
            <a:r>
              <a:rPr lang="en-US" sz="1500" dirty="0" smtClean="0">
                <a:latin typeface="Arial" charset="0"/>
                <a:cs typeface="Arial" charset="0"/>
              </a:rPr>
              <a:t>ACGME Application </a:t>
            </a:r>
          </a:p>
          <a:p>
            <a:pPr algn="ctr">
              <a:lnSpc>
                <a:spcPct val="80000"/>
              </a:lnSpc>
              <a:spcBef>
                <a:spcPct val="20000"/>
              </a:spcBef>
              <a:buClr>
                <a:schemeClr val="bg2"/>
              </a:buClr>
              <a:buSzPct val="75000"/>
            </a:pPr>
            <a:r>
              <a:rPr lang="en-US" sz="1500" dirty="0" smtClean="0">
                <a:latin typeface="Arial" charset="0"/>
                <a:cs typeface="Arial" charset="0"/>
              </a:rPr>
              <a:t>Development for Programs</a:t>
            </a:r>
            <a:endParaRPr lang="en-US" sz="1500" dirty="0">
              <a:latin typeface="Arial" charset="0"/>
              <a:cs typeface="Arial" charset="0"/>
            </a:endParaRPr>
          </a:p>
          <a:p>
            <a:pPr algn="ctr">
              <a:lnSpc>
                <a:spcPct val="80000"/>
              </a:lnSpc>
              <a:spcBef>
                <a:spcPct val="20000"/>
              </a:spcBef>
              <a:buClr>
                <a:schemeClr val="bg2"/>
              </a:buClr>
              <a:buSzPct val="75000"/>
            </a:pPr>
            <a:r>
              <a:rPr lang="en-US" sz="1200" b="0" dirty="0" smtClean="0">
                <a:latin typeface="Arial" charset="0"/>
                <a:cs typeface="Arial" charset="0"/>
              </a:rPr>
              <a:t>Tuesday, May 19, </a:t>
            </a:r>
            <a:r>
              <a:rPr lang="en-US" sz="1200" b="0" dirty="0">
                <a:latin typeface="Arial" charset="0"/>
                <a:cs typeface="Arial" charset="0"/>
              </a:rPr>
              <a:t>2015</a:t>
            </a:r>
          </a:p>
          <a:p>
            <a:pPr algn="ctr">
              <a:lnSpc>
                <a:spcPct val="80000"/>
              </a:lnSpc>
              <a:spcBef>
                <a:spcPct val="20000"/>
              </a:spcBef>
              <a:buClr>
                <a:schemeClr val="bg2"/>
              </a:buClr>
              <a:buSzPct val="75000"/>
            </a:pPr>
            <a:r>
              <a:rPr lang="en-US" sz="1200" b="0" dirty="0">
                <a:latin typeface="Arial" charset="0"/>
                <a:cs typeface="Arial" charset="0"/>
              </a:rPr>
              <a:t>12:00pm – 1:30pm </a:t>
            </a:r>
            <a:r>
              <a:rPr lang="en-US" sz="1200" b="0" dirty="0" smtClean="0">
                <a:latin typeface="Arial" charset="0"/>
                <a:cs typeface="Arial" charset="0"/>
              </a:rPr>
              <a:t>EST</a:t>
            </a:r>
          </a:p>
          <a:p>
            <a:pPr algn="ctr" eaLnBrk="1" hangingPunct="1">
              <a:lnSpc>
                <a:spcPct val="80000"/>
              </a:lnSpc>
              <a:spcBef>
                <a:spcPct val="20000"/>
              </a:spcBef>
              <a:buClr>
                <a:schemeClr val="bg2"/>
              </a:buClr>
              <a:buSzPct val="75000"/>
              <a:buFont typeface="Wingdings" charset="0"/>
              <a:buNone/>
            </a:pPr>
            <a:endParaRPr lang="en-US" sz="16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600" dirty="0">
                <a:solidFill>
                  <a:srgbClr val="FF0000"/>
                </a:solidFill>
                <a:latin typeface="Arial" charset="0"/>
                <a:cs typeface="Arial" charset="0"/>
              </a:rPr>
              <a:t>Visit our website to see the rest of our Spring 2015 Schedule!</a:t>
            </a:r>
            <a:r>
              <a:rPr lang="en-US" sz="1500" dirty="0">
                <a:latin typeface="Arial" charset="0"/>
                <a:cs typeface="Arial" charset="0"/>
              </a:rPr>
              <a:t/>
            </a:r>
            <a:br>
              <a:rPr lang="en-US" sz="1500" dirty="0">
                <a:latin typeface="Arial" charset="0"/>
                <a:cs typeface="Arial" charset="0"/>
              </a:rPr>
            </a:br>
            <a:endParaRPr lang="en-US" sz="1500" dirty="0">
              <a:latin typeface="Arial" charset="0"/>
              <a:cs typeface="Arial" charset="0"/>
            </a:endParaRPr>
          </a:p>
          <a:p>
            <a:pPr algn="ctr">
              <a:lnSpc>
                <a:spcPct val="80000"/>
              </a:lnSpc>
              <a:spcBef>
                <a:spcPct val="20000"/>
              </a:spcBef>
              <a:buClr>
                <a:schemeClr val="bg2"/>
              </a:buClr>
              <a:buSzPct val="75000"/>
              <a:buFont typeface="Wingdings" charset="0"/>
              <a:buNone/>
            </a:pPr>
            <a:r>
              <a:rPr lang="en-US" sz="1500" dirty="0" err="1">
                <a:latin typeface="Arial" charset="0"/>
                <a:cs typeface="Arial" charset="0"/>
              </a:rPr>
              <a:t>www.PartnersInMedEd.com</a:t>
            </a: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600" dirty="0">
              <a:latin typeface="Arial" charset="0"/>
              <a:cs typeface="Arial" charset="0"/>
            </a:endParaRPr>
          </a:p>
        </p:txBody>
      </p:sp>
      <p:sp>
        <p:nvSpPr>
          <p:cNvPr id="130050"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Self-Study Visits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Introduction to GME for </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Program Coordinators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Milestones &amp; CCCs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GME Financing – The Basics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Single Accreditation System</a:t>
            </a: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The IOM Report</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Institutional Requirements: What’s New?</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30051"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r>
              <a:rPr lang="en-US" sz="2800">
                <a:latin typeface="Arial" charset="0"/>
              </a:rPr>
              <a:t>Partners’ Online Education</a:t>
            </a:r>
          </a:p>
        </p:txBody>
      </p:sp>
      <p:pic>
        <p:nvPicPr>
          <p:cNvPr id="130052" name="Picture 2" descr="V:\Marketing\PME Graphics &amp; Logo as of 2013\Passport_Icon_12_24_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334000"/>
            <a:ext cx="6921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3"/>
          <p:cNvSpPr>
            <a:spLocks noChangeArrowheads="1"/>
          </p:cNvSpPr>
          <p:nvPr/>
        </p:nvSpPr>
        <p:spPr bwMode="auto">
          <a:xfrm>
            <a:off x="4811132" y="533400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t>
            </a:r>
            <a:r>
              <a:rPr lang="en-US" sz="1400" i="1" dirty="0" smtClean="0"/>
              <a:t>&amp; money</a:t>
            </a:r>
            <a:r>
              <a:rPr lang="en-US" sz="1400" i="1" dirty="0"/>
              <a:t>!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30054" name="Picture 4" descr="Media-Play-02-25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5" descr="Calendar-256-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650" y="914400"/>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410"/>
          <p:cNvSpPr txBox="1"/>
          <p:nvPr/>
        </p:nvSpPr>
        <p:spPr>
          <a:xfrm>
            <a:off x="2819400" y="6248400"/>
            <a:ext cx="3733800" cy="457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dk1"/>
                </a:solidFill>
                <a:latin typeface="Arial"/>
                <a:ea typeface="Arial"/>
                <a:cs typeface="Arial"/>
                <a:sym typeface="Arial"/>
                <a:rtl val="0"/>
              </a:rPr>
              <a:t>Presented by Partners in Medical Education, Inc. - 2015</a:t>
            </a:r>
          </a:p>
        </p:txBody>
      </p:sp>
      <p:sp>
        <p:nvSpPr>
          <p:cNvPr id="14" name="Shape 411"/>
          <p:cNvSpPr txBox="1"/>
          <p:nvPr/>
        </p:nvSpPr>
        <p:spPr>
          <a:xfrm>
            <a:off x="67056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000" b="0" i="0" u="none" strike="noStrike" cap="none" baseline="0">
                <a:solidFill>
                  <a:schemeClr val="dk1"/>
                </a:solidFill>
                <a:latin typeface="Arial Black"/>
                <a:ea typeface="Arial Black"/>
                <a:cs typeface="Arial Black"/>
                <a:sym typeface="Arial Black"/>
                <a:rtl val="0"/>
              </a:rPr>
              <a:t>50</a:t>
            </a:fld>
            <a:endParaRPr lang="en-US" sz="1000" b="0" i="0" u="none" strike="noStrike" cap="none" baseline="0" dirty="0">
              <a:solidFill>
                <a:schemeClr val="dk1"/>
              </a:solidFill>
              <a:latin typeface="Arial Black"/>
              <a:ea typeface="Arial Black"/>
              <a:cs typeface="Arial Black"/>
              <a:sym typeface="Arial Black"/>
              <a:rtl val="0"/>
            </a:endParaRPr>
          </a:p>
        </p:txBody>
      </p:sp>
    </p:spTree>
    <p:extLst>
      <p:ext uri="{BB962C8B-B14F-4D97-AF65-F5344CB8AC3E}">
        <p14:creationId xmlns:p14="http://schemas.microsoft.com/office/powerpoint/2010/main" val="1346642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type="body" idx="1"/>
          </p:nvPr>
        </p:nvSpPr>
        <p:spPr>
          <a:xfrm>
            <a:off x="1066800" y="2384967"/>
            <a:ext cx="7010400" cy="2895600"/>
          </a:xfrm>
        </p:spPr>
        <p:txBody>
          <a:bodyPr/>
          <a:lstStyle/>
          <a:p>
            <a:pPr algn="ctr" eaLnBrk="1" hangingPunct="1">
              <a:lnSpc>
                <a:spcPct val="80000"/>
              </a:lnSpc>
              <a:buFont typeface="Wingdings" pitchFamily="2" charset="2"/>
              <a:buNone/>
              <a:defRPr/>
            </a:pPr>
            <a:r>
              <a:rPr lang="en-US" sz="2000" b="1" dirty="0" smtClean="0"/>
              <a:t>    Partners in Medical Education, Inc. provides comprehensive consulting services to the GME community.  For more information, contact us at:</a:t>
            </a:r>
          </a:p>
          <a:p>
            <a:pPr algn="ctr" eaLnBrk="1" hangingPunct="1">
              <a:lnSpc>
                <a:spcPct val="80000"/>
              </a:lnSpc>
              <a:buFont typeface="Wingdings" pitchFamily="2" charset="2"/>
              <a:buNone/>
              <a:defRPr/>
            </a:pPr>
            <a:endParaRPr lang="en-US" sz="2000" b="1" dirty="0" smtClean="0"/>
          </a:p>
          <a:p>
            <a:pPr algn="ctr" eaLnBrk="1" hangingPunct="1">
              <a:lnSpc>
                <a:spcPct val="80000"/>
              </a:lnSpc>
              <a:buFont typeface="Wingdings" pitchFamily="2" charset="2"/>
              <a:buNone/>
              <a:defRPr/>
            </a:pPr>
            <a:r>
              <a:rPr lang="en-US" sz="2000" b="1" dirty="0" smtClean="0"/>
              <a:t>724-864-7320</a:t>
            </a:r>
          </a:p>
          <a:p>
            <a:pPr algn="ctr">
              <a:lnSpc>
                <a:spcPct val="80000"/>
              </a:lnSpc>
              <a:buFont typeface="Wingdings" pitchFamily="2" charset="2"/>
              <a:buNone/>
              <a:defRPr/>
            </a:pPr>
            <a:r>
              <a:rPr lang="en-US" sz="2000" b="1" dirty="0" smtClean="0"/>
              <a:t>Info@PartnersInMedEd.com</a:t>
            </a:r>
            <a:endParaRPr lang="en-US" sz="2000" b="1" dirty="0"/>
          </a:p>
          <a:p>
            <a:pPr algn="ctr" eaLnBrk="1" hangingPunct="1">
              <a:lnSpc>
                <a:spcPct val="80000"/>
              </a:lnSpc>
              <a:buFont typeface="Wingdings" pitchFamily="2" charset="2"/>
              <a:buNone/>
              <a:defRPr/>
            </a:pPr>
            <a:endParaRPr lang="en-US" sz="2000" b="1" dirty="0" smtClean="0">
              <a:solidFill>
                <a:schemeClr val="accent2">
                  <a:lumMod val="75000"/>
                </a:schemeClr>
              </a:solidFill>
            </a:endParaRPr>
          </a:p>
          <a:p>
            <a:pPr algn="ctr" eaLnBrk="1" hangingPunct="1">
              <a:lnSpc>
                <a:spcPct val="80000"/>
              </a:lnSpc>
              <a:buFont typeface="Wingdings" pitchFamily="2" charset="2"/>
              <a:buNone/>
              <a:defRPr/>
            </a:pPr>
            <a:r>
              <a:rPr lang="en-US" sz="2000" b="1" dirty="0" smtClean="0">
                <a:hlinkClick r:id="rId3"/>
              </a:rPr>
              <a:t>www.PartnersInMedEd.com</a:t>
            </a:r>
            <a:endParaRPr lang="en-US" sz="2000" b="1" dirty="0" smtClean="0"/>
          </a:p>
          <a:p>
            <a:pPr algn="ctr" eaLnBrk="1" hangingPunct="1">
              <a:lnSpc>
                <a:spcPct val="80000"/>
              </a:lnSpc>
              <a:buFont typeface="Wingdings" pitchFamily="2" charset="2"/>
              <a:buNone/>
              <a:defRPr/>
            </a:pPr>
            <a:endParaRPr lang="en-US" sz="2000" b="1" dirty="0"/>
          </a:p>
          <a:p>
            <a:pPr algn="ctr" eaLnBrk="1" hangingPunct="1">
              <a:lnSpc>
                <a:spcPct val="80000"/>
              </a:lnSpc>
              <a:buFont typeface="Wingdings" pitchFamily="2" charset="2"/>
              <a:buNone/>
              <a:defRPr/>
            </a:pPr>
            <a:endParaRPr lang="en-US" sz="1500" i="1" dirty="0" smtClean="0"/>
          </a:p>
          <a:p>
            <a:pPr algn="ctr" eaLnBrk="1" hangingPunct="1">
              <a:lnSpc>
                <a:spcPct val="80000"/>
              </a:lnSpc>
              <a:buFont typeface="Wingdings" pitchFamily="2" charset="2"/>
              <a:buNone/>
              <a:defRPr/>
            </a:pPr>
            <a:r>
              <a:rPr lang="en-US" sz="1500" i="1" dirty="0" smtClean="0"/>
              <a:t>Presented By:</a:t>
            </a:r>
          </a:p>
          <a:p>
            <a:pPr algn="ctr" eaLnBrk="1" hangingPunct="1">
              <a:lnSpc>
                <a:spcPct val="80000"/>
              </a:lnSpc>
              <a:buFont typeface="Wingdings" pitchFamily="2" charset="2"/>
              <a:buNone/>
              <a:defRPr/>
            </a:pPr>
            <a:r>
              <a:rPr lang="en-US" sz="1500" b="1" dirty="0" smtClean="0"/>
              <a:t>Diane Dean, RN-BC, LPC, CEG</a:t>
            </a:r>
          </a:p>
          <a:p>
            <a:pPr algn="ctr">
              <a:lnSpc>
                <a:spcPct val="80000"/>
              </a:lnSpc>
              <a:buNone/>
              <a:defRPr/>
            </a:pPr>
            <a:r>
              <a:rPr lang="en-US" sz="1500" dirty="0"/>
              <a:t>Epiphany! Counseling &amp; Wellness </a:t>
            </a:r>
            <a:r>
              <a:rPr lang="en-US" sz="1500" dirty="0" smtClean="0"/>
              <a:t>Center</a:t>
            </a:r>
          </a:p>
          <a:p>
            <a:pPr algn="ctr">
              <a:lnSpc>
                <a:spcPct val="80000"/>
              </a:lnSpc>
              <a:buNone/>
              <a:defRPr/>
            </a:pPr>
            <a:r>
              <a:rPr lang="en-US" sz="1500" dirty="0" smtClean="0"/>
              <a:t>724-387-1650</a:t>
            </a:r>
            <a:endParaRPr lang="en-US" sz="1500" dirty="0" smtClean="0"/>
          </a:p>
          <a:p>
            <a:pPr eaLnBrk="1" hangingPunct="1">
              <a:lnSpc>
                <a:spcPct val="80000"/>
              </a:lnSpc>
              <a:buFont typeface="Wingdings" pitchFamily="2" charset="2"/>
              <a:buNone/>
              <a:defRPr/>
            </a:pPr>
            <a:endParaRPr lang="en-US" sz="2800" b="1" dirty="0" smtClean="0"/>
          </a:p>
        </p:txBody>
      </p:sp>
      <p:pic>
        <p:nvPicPr>
          <p:cNvPr id="1320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14400"/>
            <a:ext cx="30876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Presented by Partners in Medical Education, Inc. - 2015</a:t>
            </a:r>
            <a:endParaRPr lang="en-US" dirty="0"/>
          </a:p>
        </p:txBody>
      </p:sp>
      <p:sp>
        <p:nvSpPr>
          <p:cNvPr id="3" name="Slide Number Placeholder 2"/>
          <p:cNvSpPr>
            <a:spLocks noGrp="1"/>
          </p:cNvSpPr>
          <p:nvPr>
            <p:ph type="sldNum" sz="quarter" idx="10"/>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21213610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Egocentrism</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sz="3600" dirty="0" smtClean="0"/>
          </a:p>
          <a:p>
            <a:pPr marL="0" indent="0" algn="ctr">
              <a:buNone/>
            </a:pPr>
            <a:r>
              <a:rPr lang="en-US" sz="3600" dirty="0" smtClean="0"/>
              <a:t>“Each </a:t>
            </a:r>
            <a:r>
              <a:rPr lang="en-US" sz="3600" dirty="0"/>
              <a:t>generation imagines itself to be more intelligent than the one that went before it, and wiser than the one that comes after it</a:t>
            </a:r>
            <a:r>
              <a:rPr lang="en-US" sz="3600" dirty="0" smtClean="0"/>
              <a:t>.”</a:t>
            </a:r>
            <a:endParaRPr lang="en-US" sz="3600" dirty="0"/>
          </a:p>
          <a:p>
            <a:pPr marL="0" indent="0" algn="ctr">
              <a:buNone/>
            </a:pPr>
            <a:r>
              <a:rPr lang="en-US" sz="3600" dirty="0">
                <a:solidFill>
                  <a:srgbClr val="00A600"/>
                </a:solidFill>
              </a:rPr>
              <a:t>George Orwell</a:t>
            </a:r>
          </a:p>
          <a:p>
            <a:pPr marL="0" indent="0">
              <a:buNone/>
            </a:pPr>
            <a:endParaRPr lang="en-US" dirty="0">
              <a:solidFill>
                <a:srgbClr val="FF0000"/>
              </a:solidFill>
            </a:endParaRPr>
          </a:p>
          <a:p>
            <a:pPr marL="0"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6</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36887495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smtClean="0"/>
              <a:t>What Have You Heard About _________?</a:t>
            </a:r>
            <a:endParaRPr lang="en-US" sz="3000" b="1" dirty="0"/>
          </a:p>
        </p:txBody>
      </p:sp>
      <p:sp>
        <p:nvSpPr>
          <p:cNvPr id="5" name="Content Placeholder 4"/>
          <p:cNvSpPr>
            <a:spLocks noGrp="1"/>
          </p:cNvSpPr>
          <p:nvPr>
            <p:ph sz="half" idx="1"/>
          </p:nvPr>
        </p:nvSpPr>
        <p:spPr/>
        <p:txBody>
          <a:bodyPr/>
          <a:lstStyle/>
          <a:p>
            <a:r>
              <a:rPr lang="en-US" sz="2000" dirty="0" smtClean="0"/>
              <a:t>Baby Boomers are stuck in their ways</a:t>
            </a:r>
          </a:p>
          <a:p>
            <a:r>
              <a:rPr lang="en-US" sz="2000" dirty="0" smtClean="0"/>
              <a:t>Baby Boomers are just waiting to retire</a:t>
            </a:r>
          </a:p>
          <a:p>
            <a:r>
              <a:rPr lang="en-US" sz="2000" dirty="0" smtClean="0"/>
              <a:t>Gen </a:t>
            </a:r>
            <a:r>
              <a:rPr lang="en-US" sz="2000" dirty="0" err="1" smtClean="0"/>
              <a:t>Xers</a:t>
            </a:r>
            <a:r>
              <a:rPr lang="en-US" sz="2000" dirty="0" smtClean="0"/>
              <a:t> </a:t>
            </a:r>
            <a:r>
              <a:rPr lang="en-US" sz="2000" dirty="0" smtClean="0"/>
              <a:t>are cynical and jaded</a:t>
            </a:r>
          </a:p>
          <a:p>
            <a:r>
              <a:rPr lang="en-US" sz="2000" dirty="0" smtClean="0"/>
              <a:t>Gen </a:t>
            </a:r>
            <a:r>
              <a:rPr lang="en-US" sz="2000" dirty="0" err="1" smtClean="0"/>
              <a:t>Xers</a:t>
            </a:r>
            <a:r>
              <a:rPr lang="en-US" sz="2000" dirty="0" smtClean="0"/>
              <a:t> </a:t>
            </a:r>
            <a:r>
              <a:rPr lang="en-US" sz="2000" dirty="0" smtClean="0"/>
              <a:t>simply care only about money</a:t>
            </a:r>
          </a:p>
          <a:p>
            <a:r>
              <a:rPr lang="en-US" sz="2000" dirty="0" smtClean="0"/>
              <a:t>Gen </a:t>
            </a:r>
            <a:r>
              <a:rPr lang="en-US" sz="2000" dirty="0" err="1" smtClean="0"/>
              <a:t>Yers</a:t>
            </a:r>
            <a:r>
              <a:rPr lang="en-US" sz="2000" dirty="0" smtClean="0"/>
              <a:t> </a:t>
            </a:r>
            <a:r>
              <a:rPr lang="en-US" sz="2000" dirty="0" smtClean="0"/>
              <a:t>are arrogant and impatient</a:t>
            </a:r>
            <a:endParaRPr lang="en-US" sz="2000" dirty="0"/>
          </a:p>
        </p:txBody>
      </p:sp>
      <p:sp>
        <p:nvSpPr>
          <p:cNvPr id="6" name="Content Placeholder 5"/>
          <p:cNvSpPr>
            <a:spLocks noGrp="1"/>
          </p:cNvSpPr>
          <p:nvPr>
            <p:ph sz="half" idx="2"/>
          </p:nvPr>
        </p:nvSpPr>
        <p:spPr/>
        <p:txBody>
          <a:bodyPr/>
          <a:lstStyle/>
          <a:p>
            <a:r>
              <a:rPr lang="en-US" sz="2000" dirty="0" smtClean="0"/>
              <a:t>Gen </a:t>
            </a:r>
            <a:r>
              <a:rPr lang="en-US" sz="2000" dirty="0" err="1" smtClean="0"/>
              <a:t>Yers</a:t>
            </a:r>
            <a:r>
              <a:rPr lang="en-US" sz="2000" dirty="0" smtClean="0"/>
              <a:t> </a:t>
            </a:r>
            <a:r>
              <a:rPr lang="en-US" sz="2000" dirty="0" smtClean="0"/>
              <a:t>are job hoppers</a:t>
            </a:r>
          </a:p>
          <a:p>
            <a:r>
              <a:rPr lang="en-US" sz="2000" dirty="0" smtClean="0"/>
              <a:t>Millennials don’t know how to communicate</a:t>
            </a:r>
          </a:p>
          <a:p>
            <a:r>
              <a:rPr lang="en-US" sz="2000" dirty="0" smtClean="0"/>
              <a:t>Traditionalists are “old school”</a:t>
            </a:r>
          </a:p>
          <a:p>
            <a:r>
              <a:rPr lang="en-US" sz="2000" dirty="0" smtClean="0"/>
              <a:t>Baby Boomers work too hard</a:t>
            </a:r>
          </a:p>
          <a:p>
            <a:endParaRPr lang="en-US" sz="2000" dirty="0"/>
          </a:p>
        </p:txBody>
      </p:sp>
      <p:sp>
        <p:nvSpPr>
          <p:cNvPr id="4" name="Slide Number Placeholder 3"/>
          <p:cNvSpPr>
            <a:spLocks noGrp="1"/>
          </p:cNvSpPr>
          <p:nvPr>
            <p:ph type="sldNum" sz="quarter" idx="11"/>
          </p:nvPr>
        </p:nvSpPr>
        <p:spPr/>
        <p:txBody>
          <a:bodyPr/>
          <a:lstStyle/>
          <a:p>
            <a:fld id="{6D22F896-40B5-4ADD-8801-0D06FADFA095}" type="slidenum">
              <a:rPr lang="en-US" smtClean="0"/>
              <a:t>7</a:t>
            </a:fld>
            <a:endParaRPr lang="en-US" dirty="0"/>
          </a:p>
        </p:txBody>
      </p:sp>
      <p:sp>
        <p:nvSpPr>
          <p:cNvPr id="3" name="Footer Placeholder 2"/>
          <p:cNvSpPr>
            <a:spLocks noGrp="1"/>
          </p:cNvSpPr>
          <p:nvPr>
            <p:ph type="ftr" sz="quarter" idx="10"/>
          </p:nvPr>
        </p:nvSpPr>
        <p:spPr/>
        <p:txBody>
          <a:bodyPr/>
          <a:lstStyle/>
          <a:p>
            <a:r>
              <a:rPr lang="en-US" smtClean="0"/>
              <a:t>Presented by Partners in Medical Education, Inc. - 2015</a:t>
            </a:r>
            <a:endParaRPr lang="en-US" dirty="0"/>
          </a:p>
        </p:txBody>
      </p:sp>
      <p:pic>
        <p:nvPicPr>
          <p:cNvPr id="7" name="irc_mi" descr="http://www.de-la-salle.cepeo.on.ca/uploads/images/megaphone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438" y="4417269"/>
            <a:ext cx="1506100" cy="2009222"/>
          </a:xfrm>
          <a:prstGeom prst="rect">
            <a:avLst/>
          </a:prstGeom>
          <a:noFill/>
          <a:ln>
            <a:noFill/>
          </a:ln>
        </p:spPr>
      </p:pic>
    </p:spTree>
    <p:extLst>
      <p:ext uri="{BB962C8B-B14F-4D97-AF65-F5344CB8AC3E}">
        <p14:creationId xmlns:p14="http://schemas.microsoft.com/office/powerpoint/2010/main" val="2573206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500" b="1" dirty="0" smtClean="0"/>
              <a:t>Generational Issues in the Workplace</a:t>
            </a:r>
            <a:endParaRPr lang="en-US" sz="3500" b="1" dirty="0"/>
          </a:p>
        </p:txBody>
      </p:sp>
      <p:sp>
        <p:nvSpPr>
          <p:cNvPr id="3" name="Content Placeholder 2"/>
          <p:cNvSpPr>
            <a:spLocks noGrp="1"/>
          </p:cNvSpPr>
          <p:nvPr>
            <p:ph sz="half" idx="1"/>
          </p:nvPr>
        </p:nvSpPr>
        <p:spPr/>
        <p:txBody>
          <a:bodyPr>
            <a:normAutofit/>
          </a:bodyPr>
          <a:lstStyle/>
          <a:p>
            <a:r>
              <a:rPr lang="en-US" sz="4000" dirty="0" smtClean="0"/>
              <a:t>What do you see?</a:t>
            </a:r>
            <a:endParaRPr lang="en-US" sz="40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t="13915" b="13915"/>
          <a:stretch>
            <a:fillRect/>
          </a:stretch>
        </p:blipFill>
        <p:spPr/>
      </p:pic>
      <p:sp>
        <p:nvSpPr>
          <p:cNvPr id="4" name="Slide Number Placeholder 3"/>
          <p:cNvSpPr>
            <a:spLocks noGrp="1"/>
          </p:cNvSpPr>
          <p:nvPr>
            <p:ph type="sldNum" sz="quarter" idx="11"/>
          </p:nvPr>
        </p:nvSpPr>
        <p:spPr/>
        <p:txBody>
          <a:bodyPr/>
          <a:lstStyle/>
          <a:p>
            <a:fld id="{6D22F896-40B5-4ADD-8801-0D06FADFA095}" type="slidenum">
              <a:rPr lang="en-US" smtClean="0"/>
              <a:t>8</a:t>
            </a:fld>
            <a:endParaRPr lang="en-US" dirty="0"/>
          </a:p>
        </p:txBody>
      </p:sp>
      <p:sp>
        <p:nvSpPr>
          <p:cNvPr id="5" name="Footer Placeholder 4"/>
          <p:cNvSpPr>
            <a:spLocks noGrp="1"/>
          </p:cNvSpPr>
          <p:nvPr>
            <p:ph type="ftr" sz="quarter" idx="10"/>
          </p:nvPr>
        </p:nvSpPr>
        <p:spPr/>
        <p:txBody>
          <a:bodyPr/>
          <a:lstStyle/>
          <a:p>
            <a:r>
              <a:rPr lang="en-US" smtClean="0"/>
              <a:t>Presented by Partners in Medical Education, Inc. - 2015</a:t>
            </a:r>
            <a:endParaRPr lang="en-US" dirty="0"/>
          </a:p>
        </p:txBody>
      </p:sp>
    </p:spTree>
    <p:extLst>
      <p:ext uri="{BB962C8B-B14F-4D97-AF65-F5344CB8AC3E}">
        <p14:creationId xmlns:p14="http://schemas.microsoft.com/office/powerpoint/2010/main" val="18603686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Generations and Emotional Intelligence</a:t>
            </a:r>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Presented by Partners in Medical Education, Inc. - 2015</a:t>
            </a:r>
            <a:endParaRPr lang="en-US" dirty="0"/>
          </a:p>
        </p:txBody>
      </p:sp>
      <p:pic>
        <p:nvPicPr>
          <p:cNvPr id="7" name="irc_mi" descr="http://givemelife.co.nz/userfiles/image/3D%20Man%20Think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882" y="2189250"/>
            <a:ext cx="2904625" cy="3546268"/>
          </a:xfrm>
          <a:prstGeom prst="rect">
            <a:avLst/>
          </a:prstGeom>
          <a:noFill/>
          <a:ln>
            <a:noFill/>
          </a:ln>
        </p:spPr>
      </p:pic>
    </p:spTree>
    <p:extLst>
      <p:ext uri="{BB962C8B-B14F-4D97-AF65-F5344CB8AC3E}">
        <p14:creationId xmlns:p14="http://schemas.microsoft.com/office/powerpoint/2010/main" val="40184039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MESlidesExample">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PMESlidesExample.thmx</Template>
  <TotalTime>8500</TotalTime>
  <Words>2902</Words>
  <Application>Microsoft Macintosh PowerPoint</Application>
  <PresentationFormat>On-screen Show (4:3)</PresentationFormat>
  <Paragraphs>468</Paragraphs>
  <Slides>51</Slides>
  <Notes>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PMESlidesExample</vt:lpstr>
      <vt:lpstr> Discussion of Generation Silent to Millennial Making or Breaking Relationships Between Faculty &amp; Residents </vt:lpstr>
      <vt:lpstr> </vt:lpstr>
      <vt:lpstr>Goals &amp; Objectives</vt:lpstr>
      <vt:lpstr>What are the Generations?</vt:lpstr>
      <vt:lpstr>“Apple”</vt:lpstr>
      <vt:lpstr> Egocentrism</vt:lpstr>
      <vt:lpstr>What Have You Heard About _________?</vt:lpstr>
      <vt:lpstr>Generational Issues in the Workplace</vt:lpstr>
      <vt:lpstr>Generations and Emotional Intelligence</vt:lpstr>
      <vt:lpstr>Traditionalists – 1925-1946 (ages 69-90)</vt:lpstr>
      <vt:lpstr>Baby Boomers – 1946-1964 (ages 51-69)</vt:lpstr>
      <vt:lpstr>Gen X – 1965-1980 (age 35-50)</vt:lpstr>
      <vt:lpstr>Gen Y – 1981-1994 (ages 22-35)</vt:lpstr>
      <vt:lpstr>Values - Traditionalist</vt:lpstr>
      <vt:lpstr>Values - Traditionalist</vt:lpstr>
      <vt:lpstr>Values – Baby Boomers</vt:lpstr>
      <vt:lpstr>Values – Baby Boomers</vt:lpstr>
      <vt:lpstr>Values – Gen Xers</vt:lpstr>
      <vt:lpstr>Values – Gen Xers</vt:lpstr>
      <vt:lpstr>Values – Gen Yers</vt:lpstr>
      <vt:lpstr>Values – Gen Yers</vt:lpstr>
      <vt:lpstr>Motivators</vt:lpstr>
      <vt:lpstr>Things to Consider</vt:lpstr>
      <vt:lpstr>Generations and Communication</vt:lpstr>
      <vt:lpstr>Debunking Generational Myths –  Baby Boomers</vt:lpstr>
      <vt:lpstr>Debunking Generational Myths – Gen X</vt:lpstr>
      <vt:lpstr>Debunking Generational Myths – Gen Y</vt:lpstr>
      <vt:lpstr>Tips for Communicating with Traditionalists</vt:lpstr>
      <vt:lpstr>Tips for Communicating with Traditionalists</vt:lpstr>
      <vt:lpstr>Tips for Communicating with  Baby Boomers</vt:lpstr>
      <vt:lpstr>Tips for Communicating with Baby Boomers</vt:lpstr>
      <vt:lpstr>Tips for Communicating with  Gen Xers</vt:lpstr>
      <vt:lpstr>Tips for Communicating with  Gen Xers</vt:lpstr>
      <vt:lpstr>Tips for Communicating with  Gen Yers</vt:lpstr>
      <vt:lpstr>Tips for Communicating with  Gen Yers</vt:lpstr>
      <vt:lpstr>General Tips for Communicating Across Generations</vt:lpstr>
      <vt:lpstr>Why We Communicate</vt:lpstr>
      <vt:lpstr>Things That Get in the Way</vt:lpstr>
      <vt:lpstr>Universal Communication Strategies</vt:lpstr>
      <vt:lpstr>Active Listening for…</vt:lpstr>
      <vt:lpstr>Validation</vt:lpstr>
      <vt:lpstr>Monologue vs Dialogue</vt:lpstr>
      <vt:lpstr>DEAR MAN</vt:lpstr>
      <vt:lpstr>Jennifer Deal</vt:lpstr>
      <vt:lpstr>Summary of Findings</vt:lpstr>
      <vt:lpstr>Summary of Findings</vt:lpstr>
      <vt:lpstr>Take Away</vt:lpstr>
      <vt:lpstr>References</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Change Consciously</dc:title>
  <dc:creator>Diane Dean</dc:creator>
  <cp:lastModifiedBy>Alexander Mielnicki</cp:lastModifiedBy>
  <cp:revision>58</cp:revision>
  <dcterms:created xsi:type="dcterms:W3CDTF">2014-11-20T14:25:36Z</dcterms:created>
  <dcterms:modified xsi:type="dcterms:W3CDTF">2015-03-07T02:43:26Z</dcterms:modified>
</cp:coreProperties>
</file>