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306" r:id="rId3"/>
    <p:sldId id="257" r:id="rId4"/>
    <p:sldId id="285" r:id="rId5"/>
    <p:sldId id="270" r:id="rId6"/>
    <p:sldId id="268" r:id="rId7"/>
    <p:sldId id="278" r:id="rId8"/>
    <p:sldId id="282" r:id="rId9"/>
    <p:sldId id="281" r:id="rId10"/>
    <p:sldId id="280" r:id="rId11"/>
    <p:sldId id="308" r:id="rId12"/>
    <p:sldId id="309" r:id="rId13"/>
    <p:sldId id="310" r:id="rId14"/>
    <p:sldId id="322" r:id="rId15"/>
    <p:sldId id="279" r:id="rId16"/>
    <p:sldId id="314" r:id="rId17"/>
    <p:sldId id="304" r:id="rId18"/>
    <p:sldId id="315" r:id="rId19"/>
    <p:sldId id="305" r:id="rId20"/>
    <p:sldId id="327" r:id="rId21"/>
    <p:sldId id="265" r:id="rId22"/>
    <p:sldId id="316" r:id="rId23"/>
    <p:sldId id="290" r:id="rId24"/>
    <p:sldId id="317" r:id="rId25"/>
    <p:sldId id="291" r:id="rId26"/>
    <p:sldId id="323" r:id="rId27"/>
    <p:sldId id="324" r:id="rId28"/>
    <p:sldId id="329" r:id="rId29"/>
    <p:sldId id="333" r:id="rId30"/>
    <p:sldId id="334" r:id="rId31"/>
    <p:sldId id="336" r:id="rId32"/>
    <p:sldId id="337" r:id="rId33"/>
    <p:sldId id="332" r:id="rId34"/>
    <p:sldId id="338" r:id="rId35"/>
    <p:sldId id="342" r:id="rId36"/>
    <p:sldId id="296" r:id="rId37"/>
    <p:sldId id="298" r:id="rId38"/>
    <p:sldId id="341" r:id="rId39"/>
    <p:sldId id="343" r:id="rId40"/>
    <p:sldId id="286" r:id="rId41"/>
    <p:sldId id="300" r:id="rId42"/>
    <p:sldId id="312" r:id="rId43"/>
    <p:sldId id="299" r:id="rId44"/>
    <p:sldId id="344" r:id="rId45"/>
    <p:sldId id="307" r:id="rId46"/>
  </p:sldIdLst>
  <p:sldSz cx="9144000" cy="6858000" type="screen4x3"/>
  <p:notesSz cx="7077075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97" autoAdjust="0"/>
  </p:normalViewPr>
  <p:slideViewPr>
    <p:cSldViewPr>
      <p:cViewPr varScale="1">
        <p:scale>
          <a:sx n="164" d="100"/>
          <a:sy n="164" d="100"/>
        </p:scale>
        <p:origin x="-2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47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E66B6-2FC6-4183-AF91-65A4DBAB5BEF}" type="datetimeFigureOut">
              <a:rPr lang="en-US" smtClean="0"/>
              <a:pPr/>
              <a:t>4/15/15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3813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913813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CA129-CF5F-43BB-96DC-0C6158ED17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912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/>
            </a:lvl1pPr>
          </a:lstStyle>
          <a:p>
            <a:fld id="{E09D14FC-C715-4D24-90F6-5E40DB3FAACB}" type="datetimeFigureOut">
              <a:rPr lang="en-US" smtClean="0"/>
              <a:pPr/>
              <a:t>4/15/15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64" tIns="47032" rIns="94064" bIns="470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8018"/>
            <a:ext cx="5661660" cy="4223385"/>
          </a:xfrm>
          <a:prstGeom prst="rect">
            <a:avLst/>
          </a:prstGeom>
        </p:spPr>
        <p:txBody>
          <a:bodyPr vert="horz" lIns="94064" tIns="47032" rIns="94064" bIns="4703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/>
            </a:lvl1pPr>
          </a:lstStyle>
          <a:p>
            <a:fld id="{C93C51D6-505B-4535-B03C-9AF3908EE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5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06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22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77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Black hole effect – can’t fix if don’t now.  </a:t>
            </a:r>
          </a:p>
        </p:txBody>
      </p:sp>
      <p:sp>
        <p:nvSpPr>
          <p:cNvPr id="58372" name="Footer Placeholder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50008" indent="-288465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53859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15402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76945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38489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3000032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61576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923119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altLang="en-US" sz="1200" b="0">
                <a:latin typeface="Arial" charset="0"/>
              </a:rPr>
              <a:t>Partners in Medical Education, Inc.</a:t>
            </a:r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50008" indent="-288465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53859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15402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76945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38489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3000032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61576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923119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BAB6C330-1A0A-4997-ADD8-7F70F7D22E35}" type="slidenum">
              <a:rPr lang="en-US" altLang="en-US" sz="1200" b="0">
                <a:latin typeface="Arial" charset="0"/>
              </a:rPr>
              <a:pPr/>
              <a:t>16</a:t>
            </a:fld>
            <a:endParaRPr lang="en-US" alt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Disparities</a:t>
            </a:r>
            <a:r>
              <a:rPr lang="en-US" baseline="0" dirty="0" smtClean="0"/>
              <a:t> – Multicultural training goes beyond the use of translators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5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(common</a:t>
            </a:r>
            <a:r>
              <a:rPr lang="en-US" altLang="en-US" baseline="0" dirty="0" smtClean="0"/>
              <a:t> role was as an implementer) -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Resident QI involvement leads to substantial improvement</a:t>
            </a:r>
            <a:endParaRPr lang="en-US" altLang="en-US" dirty="0" smtClean="0"/>
          </a:p>
        </p:txBody>
      </p:sp>
      <p:sp>
        <p:nvSpPr>
          <p:cNvPr id="59396" name="Footer Placeholder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50008" indent="-288465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53859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15402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76945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38489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3000032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61576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923119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altLang="en-US" sz="1200" b="0">
                <a:latin typeface="Arial" charset="0"/>
              </a:rPr>
              <a:t>Partners in Medical Education, Inc.</a:t>
            </a: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50008" indent="-288465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53859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15402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76945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38489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3000032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61576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923119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895BC2CA-6504-4159-9726-CCB6D02DFB50}" type="slidenum">
              <a:rPr lang="en-US" altLang="en-US" sz="1200" b="0">
                <a:latin typeface="Arial" charset="0"/>
              </a:rPr>
              <a:pPr/>
              <a:t>18</a:t>
            </a:fld>
            <a:endParaRPr lang="en-US" alt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08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29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0420" name="Footer Placeholder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50008" indent="-288465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53859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15402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76945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38489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3000032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61576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923119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altLang="en-US" sz="1200" b="0">
                <a:latin typeface="Arial" charset="0"/>
              </a:rPr>
              <a:t>Partners in Medical Education, Inc.</a:t>
            </a:r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50008" indent="-288465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53859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15402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76945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38489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3000032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61576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923119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CC67C4D1-C3C4-4EE9-817A-742BDFDB9CA6}" type="slidenum">
              <a:rPr lang="en-US" altLang="en-US" sz="1200" b="0">
                <a:latin typeface="Arial" charset="0"/>
              </a:rPr>
              <a:pPr/>
              <a:t>22</a:t>
            </a:fld>
            <a:endParaRPr lang="en-US" alt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94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Power through the last 2 hours.  Never ask for exceptions</a:t>
            </a:r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50008" indent="-288465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53859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15402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76945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38489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3000032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61576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923119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altLang="en-US" sz="1200" b="0">
                <a:latin typeface="Arial" charset="0"/>
              </a:rPr>
              <a:t>Partners in Medical Education, Inc.</a:t>
            </a:r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50008" indent="-288465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53859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15402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76945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38489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3000032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61576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923119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2AAB8CD5-689E-43CD-A769-7EE75D9E2C16}" type="slidenum">
              <a:rPr lang="en-US" altLang="en-US" sz="1200" b="0">
                <a:latin typeface="Arial" charset="0"/>
              </a:rPr>
              <a:pPr/>
              <a:t>24</a:t>
            </a:fld>
            <a:endParaRPr lang="en-US" alt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3825" indent="-286086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4346" indent="-228868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2086" indent="-228868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9824" indent="-228868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7563" indent="-22886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5302" indent="-22886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33040" indent="-22886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90779" indent="-22886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200" b="0" dirty="0">
                <a:solidFill>
                  <a:prstClr val="black"/>
                </a:solidFill>
                <a:latin typeface="Arial" charset="0"/>
              </a:rPr>
              <a:t>Partners in Medical Education, Inc.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3825" indent="-286086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4346" indent="-228868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2086" indent="-228868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9824" indent="-228868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7563" indent="-22886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5302" indent="-22886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33040" indent="-22886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90779" indent="-22886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6019960-2ACD-4D4E-950E-42C106D3AFC4}" type="slidenum">
              <a:rPr lang="en-US" sz="1200" b="0">
                <a:solidFill>
                  <a:prstClr val="black"/>
                </a:solidFill>
                <a:latin typeface="Arial" charset="0"/>
              </a:rPr>
              <a:pPr/>
              <a:t>2</a:t>
            </a:fld>
            <a:endParaRPr lang="en-US" sz="1200" b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17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2468" name="Footer Placeholder 3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Partners in Medical Education, Inc.</a:t>
            </a:r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9EAE03-A9EC-476D-A699-697A84C47991}" type="slidenum">
              <a:rPr lang="en-US" altLang="en-US" smtClean="0">
                <a:latin typeface="Arial" charset="0"/>
              </a:rPr>
              <a:pPr/>
              <a:t>26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CLER</a:t>
            </a:r>
            <a:r>
              <a:rPr lang="en-US" baseline="0" dirty="0" smtClean="0"/>
              <a:t> Evaluation Committee p</a:t>
            </a:r>
            <a:r>
              <a:rPr lang="en-US" dirty="0" smtClean="0"/>
              <a:t>rovides oversight and guidance on CLER program development</a:t>
            </a:r>
          </a:p>
          <a:p>
            <a:r>
              <a:rPr lang="en-US" dirty="0" smtClean="0"/>
              <a:t>Experts in patient safety, health care quality, fatigue mitigation, </a:t>
            </a:r>
            <a:r>
              <a:rPr lang="en-US" dirty="0" err="1" smtClean="0"/>
              <a:t>hopsital</a:t>
            </a:r>
            <a:r>
              <a:rPr lang="en-US" dirty="0" smtClean="0"/>
              <a:t> administration, patient advocacy and GME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71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537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82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177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109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9850" indent="-288404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53616" indent="-230724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15063" indent="-230724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76508" indent="-230724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37954" indent="-230724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99402" indent="-230724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60848" indent="-230724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922294" indent="-230724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8FF6551-6882-C24A-AC22-DBB91030D49F}" type="slidenum">
              <a:rPr lang="en-US" sz="1200" b="0">
                <a:latin typeface="Arial" charset="0"/>
                <a:cs typeface="ＭＳ Ｐゴシック" charset="0"/>
              </a:rPr>
              <a:pPr>
                <a:defRPr/>
              </a:pPr>
              <a:t>44</a:t>
            </a:fld>
            <a:endParaRPr lang="en-US" sz="1200" b="0">
              <a:latin typeface="Arial" charset="0"/>
              <a:cs typeface="ＭＳ Ｐゴシック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3263"/>
            <a:ext cx="4692650" cy="3519487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4626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3866" indent="-286102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4410" indent="-228882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2175" indent="-228882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9938" indent="-228882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7702" indent="-22888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5466" indent="-22888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33231" indent="-22888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90994" indent="-22888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A8FF7B1F-E1DF-406F-808D-8EEA69DEE646}" type="slidenum">
              <a:rPr lang="en-US" sz="1200" b="0">
                <a:latin typeface="Arial" charset="0"/>
              </a:rPr>
              <a:pPr/>
              <a:t>45</a:t>
            </a:fld>
            <a:endParaRPr lang="en-US" sz="1200" b="0" dirty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44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78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6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159748" name="Footer Placeholder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9981" indent="-288454">
              <a:defRPr sz="21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53817" indent="-230763">
              <a:defRPr sz="21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15343" indent="-230763">
              <a:defRPr sz="21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76870" indent="-230763">
              <a:defRPr sz="21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38396" indent="-230763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99923" indent="-230763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61450" indent="-230763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922976" indent="-230763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altLang="en-US" sz="1200" b="0" dirty="0">
                <a:latin typeface="Arial" charset="0"/>
              </a:rPr>
              <a:t>Partners in Medical Education, Inc.</a:t>
            </a:r>
          </a:p>
        </p:txBody>
      </p:sp>
      <p:sp>
        <p:nvSpPr>
          <p:cNvPr id="1597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9981" indent="-288454">
              <a:defRPr sz="21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53817" indent="-230763">
              <a:defRPr sz="21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15343" indent="-230763">
              <a:defRPr sz="21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76870" indent="-230763">
              <a:defRPr sz="21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38396" indent="-230763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99923" indent="-230763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61450" indent="-230763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922976" indent="-230763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4C17BD90-8A4C-431D-B736-CB193644E9FF}" type="slidenum">
              <a:rPr lang="en-US" altLang="en-US" sz="1200" b="0">
                <a:latin typeface="Arial" charset="0"/>
              </a:rPr>
              <a:pPr/>
              <a:t>5</a:t>
            </a:fld>
            <a:endParaRPr lang="en-US" altLang="en-US" sz="1200" b="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9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Early</a:t>
            </a:r>
            <a:r>
              <a:rPr lang="en-US" baseline="0" dirty="0" smtClean="0"/>
              <a:t> findings:  the DIO and CEO do communicate.  Many CEOs attend GMEC meetings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53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86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Early finding -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Nurses &amp; leadership are engaged with GME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67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</p:grpSp>
      </p:grpSp>
      <p:sp>
        <p:nvSpPr>
          <p:cNvPr id="348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48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-111" charset="2"/>
              <a:buNone/>
              <a:defRPr sz="3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91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AF36-504C-4D93-80C9-41164B271A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1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AF36-504C-4D93-80C9-41164B271A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4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AF36-504C-4D93-80C9-41164B271A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6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AF36-504C-4D93-80C9-41164B271A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7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AF36-504C-4D93-80C9-41164B271A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AF36-504C-4D93-80C9-41164B271A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3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AF36-504C-4D93-80C9-41164B271A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3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AF36-504C-4D93-80C9-41164B271A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1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AF36-504C-4D93-80C9-41164B271A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3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AF36-504C-4D93-80C9-41164B271A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2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latin typeface="Arial" charset="0"/>
              </a:defRPr>
            </a:lvl1pPr>
          </a:lstStyle>
          <a:p>
            <a:r>
              <a:rPr lang="en-US" smtClean="0"/>
              <a:t>Presented by Partners in Medical Education, Inc. 2015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latin typeface="Arial Black" pitchFamily="34" charset="0"/>
              </a:defRPr>
            </a:lvl1pPr>
          </a:lstStyle>
          <a:p>
            <a:fld id="{D7F2AF36-504C-4D93-80C9-41164B271AF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38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latin typeface="Arial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Lucida Bright" pitchFamily="18" charset="0"/>
          <a:ea typeface="ＭＳ Ｐゴシック" pitchFamily="-106" charset="-128"/>
          <a:cs typeface="Lucida Bright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Lucida Bright" pitchFamily="18" charset="0"/>
          <a:ea typeface="ＭＳ Ｐゴシック" pitchFamily="-106" charset="-128"/>
          <a:cs typeface="Lucida Bright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Lucida Bright" pitchFamily="18" charset="0"/>
          <a:ea typeface="ＭＳ Ｐゴシック" pitchFamily="-111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Lucida Bright" pitchFamily="18" charset="0"/>
          <a:ea typeface="ＭＳ Ｐゴシック" pitchFamily="-111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Lucida Bright" pitchFamily="18" charset="0"/>
          <a:ea typeface="ＭＳ Ｐゴシック" pitchFamily="-111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Lucida Bright" pitchFamily="18" charset="0"/>
          <a:ea typeface="ＭＳ Ｐゴシック" pitchFamily="-111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828800"/>
            <a:ext cx="6629400" cy="16002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CLER PATHWAYS TO EXCELLENCE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419600"/>
            <a:ext cx="6019800" cy="1752600"/>
          </a:xfrm>
        </p:spPr>
        <p:txBody>
          <a:bodyPr/>
          <a:lstStyle/>
          <a:p>
            <a:r>
              <a:rPr lang="en-US" sz="1800" dirty="0"/>
              <a:t>Presented by:  </a:t>
            </a:r>
          </a:p>
          <a:p>
            <a:r>
              <a:rPr lang="en-US" sz="2000" dirty="0"/>
              <a:t>Candace DeMaris, MAIS</a:t>
            </a:r>
          </a:p>
          <a:p>
            <a:r>
              <a:rPr lang="en-US" sz="2000" dirty="0"/>
              <a:t>Consultant</a:t>
            </a:r>
          </a:p>
          <a:p>
            <a:r>
              <a:rPr lang="en-US" sz="2400" dirty="0"/>
              <a:t>Partners in Medical Education, Inc.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352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Applied to YOUR Institution</a:t>
            </a:r>
            <a:endParaRPr lang="en-US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3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the CLER Visit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76400"/>
            <a:ext cx="6553200" cy="4495800"/>
          </a:xfrm>
        </p:spPr>
        <p:txBody>
          <a:bodyPr>
            <a:normAutofit fontScale="85000" lnSpcReduction="20000"/>
          </a:bodyPr>
          <a:lstStyle/>
          <a:p>
            <a:pPr marL="346075" indent="-346075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Written report to DIO in 3-4 weeks</a:t>
            </a:r>
          </a:p>
          <a:p>
            <a:pPr marL="346075" indent="-346075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6075" indent="-346075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DIO is invited to respond (optional)</a:t>
            </a:r>
          </a:p>
          <a:p>
            <a:pPr marL="346075" indent="-346075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6075" indent="-346075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CLER visit report  to CLER Evaluation Committee</a:t>
            </a:r>
          </a:p>
          <a:p>
            <a:pPr marL="346075" indent="-346075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6075" indent="-346075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Final report from CLER Evaluation Committee is forwarded to the Sponsoring Institution</a:t>
            </a:r>
          </a:p>
          <a:p>
            <a:pPr marL="346075" indent="-346075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6075" indent="-346075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Aggregated, de-identified data shared publically to inform future accreditation policies, procedures and requirements</a:t>
            </a:r>
          </a:p>
          <a:p>
            <a:pPr marL="346075" indent="-346075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yui_3_5_1_5_1363192992997_4310" descr="http://www.digitalparalegalservices.com/wp-content/uploads/2010/11/Fotolia_9747346_XS2-300x3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52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CLER for Multi-Program Institutions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38862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SI with at least 1 participating site that has 3 or more core programs</a:t>
            </a:r>
          </a:p>
          <a:p>
            <a:pPr>
              <a:spcBef>
                <a:spcPct val="0"/>
              </a:spcBef>
            </a:pPr>
            <a:endParaRPr lang="en-US" alt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Cycle 1 is nearing completion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Visited 298 institutions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Gathered 25,000 pieces of information from audience response system</a:t>
            </a:r>
          </a:p>
          <a:p>
            <a:pPr lvl="1">
              <a:spcBef>
                <a:spcPct val="0"/>
              </a:spcBef>
            </a:pP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CLER Evaluation Committee reviewing optional institutional responses</a:t>
            </a:r>
          </a:p>
          <a:p>
            <a:pPr lvl="1">
              <a:spcBef>
                <a:spcPct val="0"/>
              </a:spcBef>
            </a:pP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National data released Summer 2015</a:t>
            </a:r>
          </a:p>
          <a:p>
            <a:pPr lvl="2">
              <a:spcBef>
                <a:spcPct val="0"/>
              </a:spcBef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3">
              <a:spcBef>
                <a:spcPct val="0"/>
              </a:spcBef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None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2A8F7DDC-8BCC-49C1-B8EE-4F6837A5A32A}" type="slidenum">
              <a:rPr lang="en-US" altLang="en-US" sz="1000" b="0" smtClean="0">
                <a:solidFill>
                  <a:srgbClr val="003300"/>
                </a:solidFill>
                <a:latin typeface="Arial Black" pitchFamily="34" charset="0"/>
              </a:rPr>
              <a:pPr/>
              <a:t>11</a:t>
            </a:fld>
            <a:endParaRPr lang="en-US" altLang="en-US" sz="1000" b="0" smtClean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1843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altLang="en-US" sz="1000" b="0" smtClean="0">
                <a:solidFill>
                  <a:srgbClr val="003300"/>
                </a:solidFill>
                <a:latin typeface="Arial" charset="0"/>
              </a:rPr>
              <a:t>Presented by Partners in Medical Education, Inc. 2015</a:t>
            </a:r>
            <a:endParaRPr lang="en-US" altLang="en-US" sz="1000" b="0" smtClean="0">
              <a:solidFill>
                <a:srgbClr val="003300"/>
              </a:solidFill>
              <a:latin typeface="Arial" charset="0"/>
            </a:endParaRPr>
          </a:p>
        </p:txBody>
      </p:sp>
      <p:pic>
        <p:nvPicPr>
          <p:cNvPr id="18438" name="irc_mi" descr="http://kr.cdn1.123rf.com/168nwm/coramax/coramax1208/coramax120800862/14802323-3d-people--human-character-reading-book-3d-render-illust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578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32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/>
          <a:p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CLER for Multi-Program Institutions</a:t>
            </a:r>
            <a:endParaRPr lang="en-US" alt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3886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Cycle 2 is underway!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Revisit Cycle 1 participating site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Sample visits to multiple participating sites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Protocol aligns with Pathways document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Overall flow is similar to Cycle 1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3 pilots March - May</a:t>
            </a:r>
          </a:p>
          <a:p>
            <a:pPr lvl="2">
              <a:spcBef>
                <a:spcPct val="0"/>
              </a:spcBef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New questions</a:t>
            </a:r>
          </a:p>
          <a:p>
            <a:pPr lvl="2">
              <a:spcBef>
                <a:spcPct val="0"/>
              </a:spcBef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Modified volunteer program</a:t>
            </a:r>
          </a:p>
          <a:p>
            <a:pPr lvl="2">
              <a:spcBef>
                <a:spcPct val="0"/>
              </a:spcBef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Sub-protocols for patients, governance, operating room in development</a:t>
            </a:r>
          </a:p>
          <a:p>
            <a:pPr lvl="2">
              <a:spcBef>
                <a:spcPct val="0"/>
              </a:spcBef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Testing of pathway feedback (request from CEO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s):   </a:t>
            </a:r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Where are we along the CLER pathways?</a:t>
            </a:r>
          </a:p>
          <a:p>
            <a:pPr lvl="1">
              <a:spcBef>
                <a:spcPct val="0"/>
              </a:spcBef>
              <a:buNone/>
            </a:pP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0"/>
              </a:spcBef>
            </a:pPr>
            <a:endParaRPr lang="en-US" altLang="ja-JP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D9691072-5C5D-4E33-BA32-173F3BC7588B}" type="slidenum">
              <a:rPr lang="en-US" altLang="en-US" sz="1000" b="0" smtClean="0">
                <a:solidFill>
                  <a:srgbClr val="003300"/>
                </a:solidFill>
                <a:latin typeface="Arial Black" pitchFamily="34" charset="0"/>
              </a:rPr>
              <a:pPr/>
              <a:t>12</a:t>
            </a:fld>
            <a:endParaRPr lang="en-US" altLang="en-US" sz="1000" b="0" smtClean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1946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altLang="en-US" sz="1000" b="0" smtClean="0">
                <a:solidFill>
                  <a:srgbClr val="003300"/>
                </a:solidFill>
                <a:latin typeface="Arial" charset="0"/>
              </a:rPr>
              <a:t>Presented by Partners in Medical Education, Inc. 2015</a:t>
            </a:r>
            <a:endParaRPr lang="en-US" altLang="en-US" sz="1000" b="0" smtClean="0">
              <a:solidFill>
                <a:srgbClr val="0033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078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685800"/>
          </a:xfrm>
        </p:spPr>
        <p:txBody>
          <a:bodyPr/>
          <a:lstStyle/>
          <a:p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CLER for Small and </a:t>
            </a:r>
            <a:b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Single Program Institutions</a:t>
            </a:r>
            <a:endParaRPr lang="en-US" altLang="en-US" sz="36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86200"/>
          </a:xfrm>
        </p:spPr>
        <p:txBody>
          <a:bodyPr/>
          <a:lstStyle/>
          <a:p>
            <a:pPr lvl="1">
              <a:defRPr/>
            </a:pPr>
            <a:r>
              <a:rPr lang="en-US" sz="2200" dirty="0" smtClean="0">
                <a:latin typeface="Times New Roman" pitchFamily="18" charset="0"/>
                <a:ea typeface="ＭＳ Ｐゴシック" pitchFamily="-106" charset="-128"/>
                <a:cs typeface="Times New Roman" pitchFamily="18" charset="0"/>
              </a:rPr>
              <a:t>(+/- 400 institutions)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2 or less core programs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Includes institutional sponsors of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3 or more programs but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no one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participating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hospital has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3 core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programs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Will include institutions that enter the single accreditation system as they receive institutional accreditation (programs with pre-accreditation status are not subject to CLER)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Protocols under development to adapt for a range of sizes and environments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Planned pilot testing in summer, full roll-out later in 2015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en-US" dirty="0">
              <a:ea typeface="ＭＳ Ｐゴシック" pitchFamily="-111" charset="-128"/>
            </a:endParaRPr>
          </a:p>
        </p:txBody>
      </p:sp>
      <p:sp>
        <p:nvSpPr>
          <p:cNvPr id="2048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FB33C349-BE22-4EE6-B6FE-A793749C8C1E}" type="slidenum">
              <a:rPr lang="en-US" altLang="en-US" sz="1000" b="0" smtClean="0">
                <a:solidFill>
                  <a:srgbClr val="003300"/>
                </a:solidFill>
                <a:latin typeface="Arial Black" pitchFamily="34" charset="0"/>
              </a:rPr>
              <a:pPr/>
              <a:t>13</a:t>
            </a:fld>
            <a:endParaRPr lang="en-US" altLang="en-US" sz="1000" b="0" smtClean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2048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altLang="en-US" sz="1000" b="0" smtClean="0">
                <a:solidFill>
                  <a:srgbClr val="003300"/>
                </a:solidFill>
                <a:latin typeface="Arial" charset="0"/>
              </a:rPr>
              <a:t>Presented by Partners in Medical Education, Inc. 2015</a:t>
            </a:r>
            <a:endParaRPr lang="en-US" altLang="en-US" sz="1000" b="0" smtClean="0">
              <a:solidFill>
                <a:srgbClr val="0033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83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1828800"/>
            <a:ext cx="5791200" cy="1905000"/>
          </a:xfrm>
        </p:spPr>
        <p:txBody>
          <a:bodyPr/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6 CLER Focus Areas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 Focus Areas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1 - Patient Safety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4958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ccess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systems for reporting errors, adverse events, unsafe conditions, and near misses in a protected manner that is free from reprisal; and,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Opportunities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contribute to root cause analysis or other similar risk-reduction processes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smtClean="0">
                <a:latin typeface="Times New Roman" pitchFamily="18" charset="0"/>
                <a:cs typeface="Times New Roman" pitchFamily="18" charset="0"/>
              </a:rPr>
              <a:t>Think about:  </a:t>
            </a:r>
          </a:p>
          <a:p>
            <a:pPr marL="0" indent="0"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What are the patient safety priorities of the hospital?  </a:t>
            </a:r>
          </a:p>
          <a:p>
            <a:pPr marL="0" indent="0"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Is the reporting system difficult to use?</a:t>
            </a:r>
          </a:p>
          <a:p>
            <a:pPr marL="0" indent="0"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Is there feedback to the reporter of a event?</a:t>
            </a:r>
          </a:p>
          <a:p>
            <a:pPr marL="0" indent="0"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Is there teaching around near errors and near misses?</a:t>
            </a:r>
          </a:p>
          <a:p>
            <a:pPr marL="0" indent="0"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Are residents/fellows involved in RCA?  </a:t>
            </a:r>
          </a:p>
          <a:p>
            <a:pPr marL="0" indent="0"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Do residents participate on inter-professional teams to promote patient safety?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irc_mi" descr="http://content.presentermedia.com/files/clipart/00006000/6807/doctor_bandaging_up_patient_image_500_clr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29000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9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>Early Observations</a:t>
            </a:r>
            <a:r>
              <a:rPr lang="en-US" altLang="en-US" b="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3600" b="0" dirty="0" smtClean="0">
                <a:latin typeface="Times New Roman" pitchFamily="18" charset="0"/>
                <a:cs typeface="Times New Roman" pitchFamily="18" charset="0"/>
              </a:rPr>
              <a:t>Patient Safety</a:t>
            </a:r>
            <a:endParaRPr lang="en-US" alt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755650" y="1752600"/>
            <a:ext cx="7854950" cy="44196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Most common education is during orientation</a:t>
            </a:r>
          </a:p>
          <a:p>
            <a:pPr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 general, residents experienced events but not reported through systems</a:t>
            </a:r>
          </a:p>
          <a:p>
            <a:pPr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 general, events were not tracked</a:t>
            </a:r>
          </a:p>
          <a:p>
            <a:pPr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Lack of prioritization of based on risk to patients</a:t>
            </a:r>
          </a:p>
          <a:p>
            <a:pPr lvl="1">
              <a:defRPr/>
            </a:pPr>
            <a:endParaRPr lang="en-US" altLang="en-US" dirty="0">
              <a:ea typeface="ＭＳ Ｐゴシック" pitchFamily="34" charset="-128"/>
            </a:endParaRPr>
          </a:p>
          <a:p>
            <a:pPr marL="457200" lvl="1" indent="0">
              <a:buFont typeface="Wingdings" pitchFamily="2" charset="2"/>
              <a:buNone/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2662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altLang="en-US" sz="1000" b="0" smtClean="0">
                <a:solidFill>
                  <a:srgbClr val="003300"/>
                </a:solidFill>
                <a:latin typeface="Arial" charset="0"/>
              </a:rPr>
              <a:t>Presented by Partners in Medical Education, Inc. 2015</a:t>
            </a:r>
            <a:endParaRPr lang="en-US" altLang="en-US" sz="1000" b="0" smtClean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04427408-4C61-4918-BFAB-BAE380371851}" type="slidenum">
              <a:rPr lang="en-US" altLang="en-US" sz="1000" b="0" smtClean="0">
                <a:solidFill>
                  <a:srgbClr val="003300"/>
                </a:solidFill>
                <a:latin typeface="Arial Black" pitchFamily="34" charset="0"/>
              </a:rPr>
              <a:pPr/>
              <a:t>16</a:t>
            </a:fld>
            <a:endParaRPr lang="en-US" altLang="en-US" sz="1000" b="0" smtClean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26630" name="yui_3_5_1_5_1363183911402_4503" descr="http://us.cdn2.123rf.com/168nwm/coramax/coramax1208/coramax120800184/14767020-3d-people-icon-with-binocular-on-white-background--3d-render-illustr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4918710"/>
            <a:ext cx="1219200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317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 Focus Areas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Health Care Quality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5029200"/>
          </a:xfrm>
        </p:spPr>
        <p:txBody>
          <a:bodyPr>
            <a:normAutofit fontScale="40000" lnSpcReduction="20000"/>
          </a:bodyPr>
          <a:lstStyle/>
          <a:p>
            <a:pPr marL="514350" indent="-457200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 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data to improve systems of care, reduce health care disparities, and improve patient outcomes; and </a:t>
            </a:r>
          </a:p>
          <a:p>
            <a:pPr marL="514350" indent="-457200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participate in quality improvement 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initiatives</a:t>
            </a:r>
          </a:p>
          <a:p>
            <a:pPr marL="514350" indent="-457200"/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6000" i="1" u="sng" dirty="0" smtClean="0">
                <a:latin typeface="Times New Roman" pitchFamily="18" charset="0"/>
                <a:cs typeface="Times New Roman" pitchFamily="18" charset="0"/>
              </a:rPr>
              <a:t>Think about:  </a:t>
            </a:r>
            <a:endParaRPr lang="en-US" sz="44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200" i="1" dirty="0">
                <a:latin typeface="Times New Roman" pitchFamily="18" charset="0"/>
                <a:cs typeface="Times New Roman" pitchFamily="18" charset="0"/>
              </a:rPr>
              <a:t>How is the hospital assessed on clinical quality? </a:t>
            </a:r>
          </a:p>
          <a:p>
            <a:pPr marL="0" indent="0">
              <a:buNone/>
            </a:pPr>
            <a:r>
              <a:rPr lang="en-US" sz="4200" i="1" dirty="0">
                <a:latin typeface="Times New Roman" pitchFamily="18" charset="0"/>
                <a:cs typeface="Times New Roman" pitchFamily="18" charset="0"/>
              </a:rPr>
              <a:t>How do you know that the hospital is “successful” ? </a:t>
            </a:r>
          </a:p>
          <a:p>
            <a:pPr marL="0" indent="0">
              <a:buNone/>
            </a:pPr>
            <a:r>
              <a:rPr lang="en-US" sz="4200" i="1" dirty="0">
                <a:latin typeface="Times New Roman" pitchFamily="18" charset="0"/>
                <a:cs typeface="Times New Roman" pitchFamily="18" charset="0"/>
              </a:rPr>
              <a:t>Have you shared your quality strategic plan with the residents and faculty?  </a:t>
            </a:r>
          </a:p>
          <a:p>
            <a:pPr marL="0" indent="0">
              <a:buNone/>
            </a:pPr>
            <a:r>
              <a:rPr lang="en-US" sz="4200" i="1" dirty="0">
                <a:latin typeface="Times New Roman" pitchFamily="18" charset="0"/>
                <a:cs typeface="Times New Roman" pitchFamily="18" charset="0"/>
              </a:rPr>
              <a:t>Are GME </a:t>
            </a:r>
            <a:r>
              <a:rPr lang="en-US" sz="4200" i="1" dirty="0" smtClean="0">
                <a:latin typeface="Times New Roman" pitchFamily="18" charset="0"/>
                <a:cs typeface="Times New Roman" pitchFamily="18" charset="0"/>
              </a:rPr>
              <a:t>leaders, </a:t>
            </a:r>
            <a:r>
              <a:rPr lang="en-US" sz="4200" i="1" dirty="0">
                <a:latin typeface="Times New Roman" pitchFamily="18" charset="0"/>
                <a:cs typeface="Times New Roman" pitchFamily="18" charset="0"/>
              </a:rPr>
              <a:t>faculty, and residents integrated into the hospital’s quality improvement activities?  </a:t>
            </a:r>
          </a:p>
          <a:p>
            <a:pPr marL="0" indent="0">
              <a:buNone/>
            </a:pPr>
            <a:r>
              <a:rPr lang="en-US" sz="4200" i="1" dirty="0">
                <a:latin typeface="Times New Roman" pitchFamily="18" charset="0"/>
                <a:cs typeface="Times New Roman" pitchFamily="18" charset="0"/>
              </a:rPr>
              <a:t>Are hospital </a:t>
            </a:r>
            <a:r>
              <a:rPr lang="en-US" sz="4200" i="1" dirty="0" smtClean="0">
                <a:latin typeface="Times New Roman" pitchFamily="18" charset="0"/>
                <a:cs typeface="Times New Roman" pitchFamily="18" charset="0"/>
              </a:rPr>
              <a:t>leaders </a:t>
            </a:r>
            <a:r>
              <a:rPr lang="en-US" sz="4200" i="1" dirty="0">
                <a:latin typeface="Times New Roman" pitchFamily="18" charset="0"/>
                <a:cs typeface="Times New Roman" pitchFamily="18" charset="0"/>
              </a:rPr>
              <a:t>integrated into the residents’ quality improvement </a:t>
            </a:r>
            <a:r>
              <a:rPr lang="en-US" sz="4200" i="1" dirty="0" smtClean="0">
                <a:latin typeface="Times New Roman" pitchFamily="18" charset="0"/>
                <a:cs typeface="Times New Roman" pitchFamily="18" charset="0"/>
              </a:rPr>
              <a:t>activities?</a:t>
            </a:r>
          </a:p>
          <a:p>
            <a:pPr marL="0" indent="0">
              <a:buNone/>
            </a:pPr>
            <a:r>
              <a:rPr lang="en-US" sz="4200" i="1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4200" i="1" dirty="0">
                <a:latin typeface="Times New Roman" pitchFamily="18" charset="0"/>
                <a:cs typeface="Times New Roman" pitchFamily="18" charset="0"/>
              </a:rPr>
              <a:t>do residents learn </a:t>
            </a:r>
            <a:r>
              <a:rPr lang="en-US" sz="4200" i="1" dirty="0" smtClean="0">
                <a:latin typeface="Times New Roman" pitchFamily="18" charset="0"/>
                <a:cs typeface="Times New Roman" pitchFamily="18" charset="0"/>
              </a:rPr>
              <a:t> to identify </a:t>
            </a:r>
            <a:r>
              <a:rPr lang="en-US" sz="4200" i="1" dirty="0">
                <a:latin typeface="Times New Roman" pitchFamily="18" charset="0"/>
                <a:cs typeface="Times New Roman" pitchFamily="18" charset="0"/>
              </a:rPr>
              <a:t>opportunities for reducing health care disparities?</a:t>
            </a:r>
          </a:p>
          <a:p>
            <a:pPr marL="0" indent="0">
              <a:buNone/>
            </a:pPr>
            <a:r>
              <a:rPr lang="en-US" sz="4200" i="1" dirty="0">
                <a:latin typeface="Times New Roman" pitchFamily="18" charset="0"/>
                <a:cs typeface="Times New Roman" pitchFamily="18" charset="0"/>
              </a:rPr>
              <a:t>Do residents use data to improve systems of care?</a:t>
            </a:r>
          </a:p>
          <a:p>
            <a:pPr marL="0" indent="0">
              <a:buNone/>
            </a:pPr>
            <a:r>
              <a:rPr lang="en-US" sz="4200" i="1" dirty="0">
                <a:latin typeface="Times New Roman" pitchFamily="18" charset="0"/>
                <a:cs typeface="Times New Roman" pitchFamily="18" charset="0"/>
              </a:rPr>
              <a:t>Do residents receive data to show their own personal clinical effectiveness?  </a:t>
            </a:r>
          </a:p>
          <a:p>
            <a:pPr marL="0" indent="0">
              <a:buNone/>
            </a:pPr>
            <a:r>
              <a:rPr lang="en-US" sz="4200" i="1" dirty="0">
                <a:latin typeface="Times New Roman" pitchFamily="18" charset="0"/>
                <a:cs typeface="Times New Roman" pitchFamily="18" charset="0"/>
              </a:rPr>
              <a:t>Is there an interdisciplinary team approach to QI?</a:t>
            </a:r>
          </a:p>
          <a:p>
            <a:pPr marL="0" indent="0">
              <a:buNone/>
            </a:pPr>
            <a:r>
              <a:rPr lang="en-US" sz="4200" i="1" dirty="0">
                <a:latin typeface="Times New Roman" pitchFamily="18" charset="0"/>
                <a:cs typeface="Times New Roman" pitchFamily="18" charset="0"/>
              </a:rPr>
              <a:t>Are residents involved in QI committee work</a:t>
            </a:r>
            <a:r>
              <a:rPr lang="en-US" sz="42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yui_3_3_0_1_13639834580005237" descr="http://ts2.mm.bing.net/th?id=H.4770210653668361&amp;amp;pid=15.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800600"/>
            <a:ext cx="12954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2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610600" cy="762000"/>
          </a:xfrm>
        </p:spPr>
        <p:txBody>
          <a:bodyPr/>
          <a:lstStyle/>
          <a:p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>Early Observations - </a:t>
            </a:r>
            <a:r>
              <a:rPr lang="en-US" altLang="en-US" sz="3600" b="0" dirty="0" smtClean="0">
                <a:latin typeface="Times New Roman" pitchFamily="18" charset="0"/>
                <a:cs typeface="Times New Roman" pitchFamily="18" charset="0"/>
              </a:rPr>
              <a:t>Healthcare Quality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alt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854950" cy="4694238"/>
          </a:xfrm>
        </p:spPr>
        <p:txBody>
          <a:bodyPr/>
          <a:lstStyle/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Most residents believed they knew SI’s priorities in health care quality</a:t>
            </a:r>
          </a:p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Most common alignment around </a:t>
            </a:r>
          </a:p>
          <a:p>
            <a:pPr lvl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Quality regulatory measures</a:t>
            </a:r>
          </a:p>
          <a:p>
            <a:pPr lvl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Value-based purchasing</a:t>
            </a:r>
          </a:p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Majority of residents on QI project</a:t>
            </a:r>
          </a:p>
          <a:p>
            <a:pPr lvl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Related to program or institutional requirement</a:t>
            </a:r>
          </a:p>
          <a:p>
            <a:pPr lvl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Common role was as an implementer</a:t>
            </a:r>
          </a:p>
          <a:p>
            <a:pPr lvl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Occasionally an agent of change that leads to sustainable improvement.</a:t>
            </a:r>
          </a:p>
          <a:p>
            <a:pPr lvl="1"/>
            <a:endParaRPr lang="en-US" altLang="en-US" dirty="0" smtClean="0"/>
          </a:p>
          <a:p>
            <a:pPr lvl="1">
              <a:buFont typeface="Wingdings" pitchFamily="2" charset="2"/>
              <a:buNone/>
            </a:pPr>
            <a:endParaRPr lang="en-US" altLang="en-US" dirty="0" smtClean="0"/>
          </a:p>
        </p:txBody>
      </p:sp>
      <p:sp>
        <p:nvSpPr>
          <p:cNvPr id="2765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altLang="en-US" sz="1000" b="0" smtClean="0">
                <a:solidFill>
                  <a:srgbClr val="003300"/>
                </a:solidFill>
                <a:latin typeface="Arial" charset="0"/>
              </a:rPr>
              <a:t>Presented by Partners in Medical Education, Inc. 2015</a:t>
            </a:r>
            <a:endParaRPr lang="en-US" altLang="en-US" sz="1000" b="0" smtClean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2765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CD4F69D2-FC14-46F7-BDF2-A8C4B454FECE}" type="slidenum">
              <a:rPr lang="en-US" altLang="en-US" sz="1000" b="0" smtClean="0">
                <a:solidFill>
                  <a:srgbClr val="003300"/>
                </a:solidFill>
                <a:latin typeface="Arial Black" pitchFamily="34" charset="0"/>
              </a:rPr>
              <a:pPr/>
              <a:t>18</a:t>
            </a:fld>
            <a:endParaRPr lang="en-US" altLang="en-US" sz="1000" b="0" smtClean="0">
              <a:solidFill>
                <a:srgbClr val="0033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63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us.cdn1.123rf.com/168nwm/pixdesign123/pixdesign1231305/pixdesign123130500125/19982959-3d-white-people-as-do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591050"/>
            <a:ext cx="18097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 Focus Areas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3 - Transitions of Care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52600"/>
            <a:ext cx="6781800" cy="441960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acilitate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development for core faculty members and residents/fellows regarding effective transitions of care; and,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nsure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participating sites engage residents/fellows in standardized transitions of care consistent with the setting and type of patient care. </a:t>
            </a:r>
          </a:p>
          <a:p>
            <a:pPr marL="0" indent="0">
              <a:buNone/>
            </a:pPr>
            <a:r>
              <a:rPr lang="en-US" sz="2400" i="1" u="sng" dirty="0" smtClean="0">
                <a:latin typeface="Times New Roman" pitchFamily="18" charset="0"/>
                <a:cs typeface="Times New Roman" pitchFamily="18" charset="0"/>
              </a:rPr>
              <a:t>Think about:</a:t>
            </a:r>
          </a:p>
          <a:p>
            <a:pPr marL="0" indent="0"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Describe the a hand-off procedure. 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How does the sponsoring institution facilitate professional development for residents and faculty about transitions of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care?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How integrated is the EMR between inpatient and outpatient settings?  </a:t>
            </a:r>
          </a:p>
          <a:p>
            <a:pPr marL="0" indent="0">
              <a:buNone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Are lab results and imaging studies readily available and current?  </a:t>
            </a:r>
          </a:p>
          <a:p>
            <a:pPr marL="0" indent="0">
              <a:buNone/>
            </a:pPr>
            <a:endParaRPr lang="en-US" sz="2000" i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67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534400" cy="2209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 smtClean="0">
                <a:latin typeface="Lucida Bright" pitchFamily="18" charset="0"/>
              </a:rPr>
              <a:t>Introducing Your Presenter…</a:t>
            </a:r>
            <a:endParaRPr lang="en-US" sz="3600" b="1" i="1" dirty="0" smtClean="0">
              <a:latin typeface="Lucida Bright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1752600"/>
            <a:ext cx="5105400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336600"/>
                </a:solidFill>
                <a:latin typeface="Lucida Bright" pitchFamily="18" charset="0"/>
              </a:rPr>
              <a:t>Candace DeMaris, MAIS</a:t>
            </a:r>
            <a:endParaRPr lang="en-US" sz="2000" b="1" dirty="0">
              <a:solidFill>
                <a:srgbClr val="336600"/>
              </a:solidFill>
              <a:latin typeface="Lucida Bright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3300"/>
                </a:solidFill>
                <a:latin typeface="Lucida Bright" pitchFamily="18" charset="0"/>
              </a:rPr>
              <a:t>GME Consultant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200" b="1" dirty="0">
              <a:solidFill>
                <a:srgbClr val="003300"/>
              </a:solidFill>
              <a:latin typeface="Lucida Bright" pitchFamily="18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3300"/>
                </a:solidFill>
                <a:latin typeface="Lucida Bright" pitchFamily="18" charset="0"/>
              </a:rPr>
              <a:t>25+ years experience </a:t>
            </a:r>
            <a:r>
              <a:rPr lang="en-US" sz="1600" dirty="0" smtClean="0">
                <a:solidFill>
                  <a:srgbClr val="003300"/>
                </a:solidFill>
                <a:latin typeface="Lucida Bright" pitchFamily="18" charset="0"/>
              </a:rPr>
              <a:t>throughout the spectrum of medical education:  from undergraduate to GME, primary care to surgical specialties, in academic medical centers and community based-teaching hospitals.</a:t>
            </a:r>
            <a:endParaRPr lang="en-US" sz="1600" dirty="0">
              <a:solidFill>
                <a:srgbClr val="003300"/>
              </a:solidFill>
              <a:latin typeface="Lucida Bright" pitchFamily="18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003300"/>
              </a:solidFill>
              <a:latin typeface="Lucida Bright" pitchFamily="18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3300"/>
                </a:solidFill>
                <a:latin typeface="Lucida Bright" pitchFamily="18" charset="0"/>
              </a:rPr>
              <a:t>Expertise in both institutional and program requirements and the area of GME finances – including maximizing CMS reimbursement, assessing the financial feasibility of  starting new programs and demonstrating the value of established programs</a:t>
            </a:r>
            <a:endParaRPr lang="en-US" sz="1600" dirty="0">
              <a:solidFill>
                <a:srgbClr val="003300"/>
              </a:solidFill>
              <a:latin typeface="Lucida Bright" pitchFamily="18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200" b="1" dirty="0">
              <a:solidFill>
                <a:srgbClr val="003300"/>
              </a:solidFill>
            </a:endParaRPr>
          </a:p>
        </p:txBody>
      </p:sp>
      <p:pic>
        <p:nvPicPr>
          <p:cNvPr id="4105" name="Picture 9" descr="Margie Kleppi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79" y="1828800"/>
            <a:ext cx="190499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856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Early Observations – </a:t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b="0" dirty="0" smtClean="0">
                <a:latin typeface="Times New Roman" pitchFamily="18" charset="0"/>
                <a:cs typeface="Times New Roman" pitchFamily="18" charset="0"/>
              </a:rPr>
              <a:t>Transitions of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Lack of standardized, institutional approach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Really good handoffs when nursing is involved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 Focus Areas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4 - Supervision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6324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upervision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residents/fellows consistent with institutional and program-specific policies; and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echanisms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which residents/fellows can report inadequate supervision in a protected manner that is free from reprisal.  </a:t>
            </a:r>
          </a:p>
          <a:p>
            <a:pPr marL="0" indent="0">
              <a:buNone/>
            </a:pPr>
            <a:r>
              <a:rPr lang="en-US" sz="2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Think about:  </a:t>
            </a:r>
          </a:p>
          <a:p>
            <a:pPr marL="0" indent="0">
              <a:buNone/>
            </a:pP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Does the sponsoring institution establish and monitor policies for effective supervision of residents 24/7?</a:t>
            </a:r>
          </a:p>
          <a:p>
            <a:pPr marL="0" indent="0">
              <a:buNone/>
            </a:pP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Is there adequate supervision whenever residents on duty?</a:t>
            </a:r>
          </a:p>
          <a:p>
            <a:pPr marL="0" indent="0">
              <a:buNone/>
            </a:pP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Do all residents have a protected mechanism to report inadequate supervision?  Do they use it?</a:t>
            </a:r>
          </a:p>
          <a:p>
            <a:pPr marL="0" indent="0">
              <a:buNone/>
            </a:pP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Have any patient safety concerns resulted from inadequate supervision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How does hospital staff know which residents can perform what procedures with indirect supervision?</a:t>
            </a:r>
          </a:p>
          <a:p>
            <a:pPr marL="0" indent="0">
              <a:buNone/>
            </a:pP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Are resident entries in the medical record reviewed and approved by faculty?</a:t>
            </a:r>
          </a:p>
          <a:p>
            <a:pPr marL="0" indent="0">
              <a:buNone/>
            </a:pP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 descr="http://www.referenceforbusiness.com/photos/supervision-7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0"/>
            <a:ext cx="22098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94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Early Observations - </a:t>
            </a:r>
            <a:r>
              <a:rPr lang="en-US" altLang="en-US" sz="3600" b="0" dirty="0" smtClean="0">
                <a:latin typeface="Times New Roman" pitchFamily="18" charset="0"/>
                <a:cs typeface="Times New Roman" pitchFamily="18" charset="0"/>
              </a:rPr>
              <a:t>Supervision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755650" y="1752600"/>
            <a:ext cx="7854950" cy="4694238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Continue to see challenges in under and over supervision</a:t>
            </a:r>
          </a:p>
          <a:p>
            <a:pPr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Disconnect between residents and safety leaders perceptions</a:t>
            </a:r>
          </a:p>
          <a:p>
            <a:pPr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Majority of concerns related to nights and weekends</a:t>
            </a:r>
          </a:p>
          <a:p>
            <a:pPr lvl="1">
              <a:defRPr/>
            </a:pPr>
            <a:endParaRPr lang="en-US" altLang="en-US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457200" lvl="1" indent="0">
              <a:buFont typeface="Wingdings" pitchFamily="2" charset="2"/>
              <a:buNone/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2867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altLang="en-US" sz="1000" b="0" smtClean="0">
                <a:solidFill>
                  <a:srgbClr val="003300"/>
                </a:solidFill>
                <a:latin typeface="Arial" charset="0"/>
              </a:rPr>
              <a:t>Presented by Partners in Medical Education, Inc. 2015</a:t>
            </a:r>
            <a:endParaRPr lang="en-US" altLang="en-US" sz="1000" b="0" smtClean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2867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A479576C-19AC-43E9-80EF-B0AAD04CD00C}" type="slidenum">
              <a:rPr lang="en-US" altLang="en-US" sz="1000" b="0" smtClean="0">
                <a:solidFill>
                  <a:srgbClr val="003300"/>
                </a:solidFill>
                <a:latin typeface="Arial Black" pitchFamily="34" charset="0"/>
              </a:rPr>
              <a:pPr/>
              <a:t>22</a:t>
            </a:fld>
            <a:endParaRPr lang="en-US" altLang="en-US" sz="1000" b="0" smtClean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28678" name="irc_mi" descr="http://us.cdn1.123rf.com/168nwm/alexmas/alexmas1202/alexmas120200014/12612679-two-friends-standing-next-to-an-embrace-3d-image-isolated-white-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24400"/>
            <a:ext cx="16002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81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taceyreid.com/news/wp-content/uploads/2011/12/andresr24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10000"/>
            <a:ext cx="1133076" cy="15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 Focus Areas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5 - Duty Hours, Fatigue Management, 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and Fatigue Mitigation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7620000" cy="4267200"/>
          </a:xfrm>
        </p:spPr>
        <p:txBody>
          <a:bodyPr>
            <a:noAutofit/>
          </a:bodyPr>
          <a:lstStyle/>
          <a:p>
            <a:pPr lvl="0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resident/fellow duty hours consistent with the Common and specialty/subspecialty-specific Program Requirements across all programs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 of care and learning and working environments that facilitate fatigue management and mitigation for residents/fellows; and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educational program for residents/fellows and core faculty members in fatigue management and mitigation. </a:t>
            </a:r>
            <a:endParaRPr lang="en-US" sz="1800" i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i="1" u="sng" dirty="0" smtClean="0">
                <a:latin typeface="Times New Roman" pitchFamily="18" charset="0"/>
                <a:cs typeface="Times New Roman" pitchFamily="18" charset="0"/>
              </a:rPr>
              <a:t>Think about:  </a:t>
            </a:r>
          </a:p>
          <a:p>
            <a:pPr marL="0" indent="0">
              <a:buNone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Is there institutional oversight and monitoring of duty hours across all programs?  How?</a:t>
            </a:r>
          </a:p>
          <a:p>
            <a:pPr marL="0" indent="0">
              <a:buNone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Is there education for residents and faculty about fatigue?</a:t>
            </a:r>
          </a:p>
          <a:p>
            <a:pPr marL="0" indent="0">
              <a:buNone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How is duty hour compliance?</a:t>
            </a:r>
          </a:p>
          <a:p>
            <a:pPr marL="0" indent="0">
              <a:buNone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What services or facilities are available to residents who are too fatigued to return home safely?  Do residents use it?</a:t>
            </a:r>
          </a:p>
          <a:p>
            <a:pPr marL="0" indent="0">
              <a:buNone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Do residents report hours at-home work on the EMR?</a:t>
            </a:r>
            <a:endParaRPr lang="en-US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Early Observations – </a:t>
            </a:r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400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b="0" smtClean="0">
                <a:latin typeface="Times New Roman" pitchFamily="18" charset="0"/>
                <a:cs typeface="Times New Roman" pitchFamily="18" charset="0"/>
              </a:rPr>
              <a:t>Fatigue Management</a:t>
            </a:r>
            <a:endParaRPr lang="en-US" altLang="en-US" sz="36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854950" cy="4694238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Generally never ask for exceptions</a:t>
            </a:r>
          </a:p>
          <a:p>
            <a:pPr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“Power through” the last 2 hours</a:t>
            </a:r>
          </a:p>
          <a:p>
            <a:pPr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Caffeine used the most to mitigate fatigue</a:t>
            </a:r>
          </a:p>
          <a:p>
            <a:pPr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No one using strategic naps</a:t>
            </a:r>
          </a:p>
          <a:p>
            <a:pPr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Alternative rides home were offered, but not used</a:t>
            </a:r>
          </a:p>
          <a:p>
            <a:pPr lvl="1">
              <a:defRPr/>
            </a:pPr>
            <a:endParaRPr lang="en-US" altLang="en-US" dirty="0">
              <a:ea typeface="ＭＳ Ｐゴシック" pitchFamily="34" charset="-128"/>
            </a:endParaRPr>
          </a:p>
          <a:p>
            <a:pPr marL="457200" lvl="1" indent="0">
              <a:buFont typeface="Wingdings" pitchFamily="2" charset="2"/>
              <a:buNone/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2970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altLang="en-US" sz="1000" b="0" smtClean="0">
                <a:solidFill>
                  <a:srgbClr val="003300"/>
                </a:solidFill>
                <a:latin typeface="Arial" charset="0"/>
              </a:rPr>
              <a:t>Presented by Partners in Medical Education, Inc. 2015</a:t>
            </a:r>
            <a:endParaRPr lang="en-US" altLang="en-US" sz="1000" b="0" smtClean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2970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C8E34855-4DCA-45D4-AC51-BE0D4999EC3A}" type="slidenum">
              <a:rPr lang="en-US" altLang="en-US" sz="1000" b="0" smtClean="0">
                <a:solidFill>
                  <a:srgbClr val="003300"/>
                </a:solidFill>
                <a:latin typeface="Arial Black" pitchFamily="34" charset="0"/>
              </a:rPr>
              <a:pPr/>
              <a:t>24</a:t>
            </a:fld>
            <a:endParaRPr lang="en-US" altLang="en-US" sz="1000" b="0" smtClean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29702" name="irc_mi" descr="http://us.cdn3.123rf.com/168nwm/andresr/andresr1003/andresr100301251/6680885-3d-person-lying-on-a-pilates-ball-isolated-over-a-white-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953000"/>
            <a:ext cx="1676400" cy="14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80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 Focus Areas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6 - Professionalism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752600"/>
            <a:ext cx="6705600" cy="44196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residents’/fellows’ and core faculty members’ fulfillment of educational and professional responsibilities, including scholarly pursuits; </a:t>
            </a:r>
          </a:p>
          <a:p>
            <a:pPr lvl="0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 completion of required documentation by residents/fellows; and, identification of resident/fellow mistreatment.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i="1" u="sng" dirty="0" smtClean="0">
                <a:latin typeface="Times New Roman" pitchFamily="18" charset="0"/>
                <a:cs typeface="Times New Roman" pitchFamily="18" charset="0"/>
              </a:rPr>
              <a:t>Think about:</a:t>
            </a:r>
          </a:p>
          <a:p>
            <a:pPr marL="0" indent="0">
              <a:buNone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Is the behavior of residents and faculty monitored?</a:t>
            </a:r>
          </a:p>
          <a:p>
            <a:pPr marL="0" indent="0">
              <a:buNone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Is there truthfulness in scholarly activities?</a:t>
            </a:r>
          </a:p>
          <a:p>
            <a:pPr marL="0" indent="0">
              <a:buNone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Is program and institutional data accurately reported to the ACGME?</a:t>
            </a:r>
          </a:p>
          <a:p>
            <a:pPr marL="0" indent="0">
              <a:buNone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Are duty hours reported accurately?</a:t>
            </a:r>
          </a:p>
          <a:p>
            <a:pPr marL="0" indent="0">
              <a:buNone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Is documentation of patient care honest?</a:t>
            </a:r>
          </a:p>
          <a:p>
            <a:pPr marL="0" indent="0">
              <a:buNone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Is there integrity during test-taking?</a:t>
            </a:r>
          </a:p>
          <a:p>
            <a:pPr marL="0" indent="0">
              <a:buNone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Have you witnessed, reported, or experienced mistreatment?</a:t>
            </a:r>
            <a:endParaRPr lang="en-US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 descr="http://www.4sitevideo.com/wp-content/uploads/2012/01/handshak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1371600" cy="13341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>Early Observations - </a:t>
            </a:r>
            <a:r>
              <a:rPr lang="en-US" altLang="en-US" sz="3600" b="0" dirty="0" smtClean="0">
                <a:latin typeface="Times New Roman" pitchFamily="18" charset="0"/>
                <a:cs typeface="Times New Roman" pitchFamily="18" charset="0"/>
              </a:rPr>
              <a:t>Professionalism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755650" y="1752600"/>
            <a:ext cx="7854950" cy="4694238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 general, residents do not compromise their professional integrity</a:t>
            </a:r>
          </a:p>
          <a:p>
            <a:pPr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C-Suite recalled a professionalism incident in GME</a:t>
            </a:r>
          </a:p>
          <a:p>
            <a:pPr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Recurring incidents of disruptive behavior reported on some individuals</a:t>
            </a:r>
          </a:p>
          <a:p>
            <a:pPr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Disrespectful behavior is not tolerated</a:t>
            </a:r>
          </a:p>
          <a:p>
            <a:pPr lvl="1">
              <a:buNone/>
              <a:defRPr/>
            </a:pPr>
            <a:endParaRPr lang="en-US" altLang="en-US" dirty="0">
              <a:ea typeface="ＭＳ Ｐゴシック" pitchFamily="34" charset="-128"/>
            </a:endParaRPr>
          </a:p>
          <a:p>
            <a:pPr marL="457200" lvl="1" indent="0">
              <a:buFont typeface="Wingdings" pitchFamily="2" charset="2"/>
              <a:buNone/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0724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ea typeface="MS PGothic" pitchFamily="34" charset="-128"/>
              </a:rPr>
              <a:t>Presented by Partners in Medical Education, Inc. 2015</a:t>
            </a:r>
            <a:endParaRPr lang="en-US" altLang="en-US" smtClean="0">
              <a:ea typeface="MS PGothic" pitchFamily="34" charset="-128"/>
            </a:endParaRPr>
          </a:p>
        </p:txBody>
      </p:sp>
      <p:sp>
        <p:nvSpPr>
          <p:cNvPr id="3072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C106F81-9158-4F19-AFFF-0CDD6C1DF513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pic>
        <p:nvPicPr>
          <p:cNvPr id="30726" name="irc_mi" descr="http://us.cdn3.123rf.com/168nwm/digitalgenetics/digitalgenetics1011/digitalgenetics101100402/8164601-3d-man-businessman-wondering-how-many-times-he-will-be-download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495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981200"/>
            <a:ext cx="7467600" cy="2209800"/>
          </a:xfrm>
        </p:spPr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CLER Pathways to Excellence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14478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 Shot 2015-04-15 at 9.34.5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33400"/>
            <a:ext cx="4691568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CLER Pathways to Excellence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38862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 for evaluating the clinical learning environment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 for promoting discussions and actions that will optimize the clinical learning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09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Goals and Objectives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371600"/>
            <a:ext cx="7772400" cy="464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Review the basic tenants of CLER, including the 6 focus areas and “flow” of a CLER visit.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Provide updates for small and single sponsoring institutions and Cycle 2 for multi-program sponsors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Discuss the CLER Pathways to Excellence document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Identify actions that can be taken along the CLER pathways that will optimize the clinical learning environment at your institution.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irc_mi" descr="http://www.legaltells.com/blog/wp-content/uploads/2011/06/Consistenc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181600"/>
            <a:ext cx="18288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8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CLER Pathways to Excellence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862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Based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on…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Expert input from the CLER Evaluation Committee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Selected literature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Input from field staff from the first 100 CLER visits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Focus groups of DIOs and CMOs from teaching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institutions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Common threads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Faculty modeling and mentorship</a:t>
            </a:r>
          </a:p>
          <a:p>
            <a:pPr lvl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Interprofessional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teams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Partnership between GME and executive leadership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46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CLER Pathways to Excellence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 AREAS</a:t>
            </a:r>
          </a:p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PATHWAYS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believed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essential to creating an optimal clinical learning environment</a:t>
            </a:r>
          </a:p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assessed from low to high along a continuum of resident and faculty engagement within the learning environment.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51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CLER Pathways to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Not all pathways are assessed on every CLER visit, but all items provide valuable guidance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Will evolve over time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rc_mi" descr="https://encrypted-tbn3.gstatic.com/images?q=tbn:ANd9GcSKM7P6ehkLfPfaomCXhD4xMS0YnRrrJ_WARmaKhvpXaNLWWmkIAQ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38600"/>
            <a:ext cx="1991094" cy="19859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819400" y="6248400"/>
            <a:ext cx="3733800" cy="457200"/>
          </a:xfrm>
        </p:spPr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fld id="{D7F2AF36-504C-4D93-80C9-41164B271AF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49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4" name="Picture 3" descr="Screen Shot 2015-04-15 at 9.38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33400"/>
            <a:ext cx="4951629" cy="5722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 descr="Screen Shot 2015-04-15 at 9.40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0"/>
            <a:ext cx="6898443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2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981200"/>
            <a:ext cx="7467600" cy="2209800"/>
          </a:xfrm>
        </p:spPr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Applied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Institution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can you do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“Optional” Documents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>
            <a:normAutofit fontScale="55000" lnSpcReduction="20000"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Organizational chart (showing the relationship of the sponsoring institution and the participating site)</a:t>
            </a:r>
          </a:p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Quality strategic plan</a:t>
            </a:r>
          </a:p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Policies</a:t>
            </a:r>
          </a:p>
          <a:p>
            <a:pPr lvl="1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Duty Hours</a:t>
            </a:r>
          </a:p>
          <a:p>
            <a:pPr lvl="1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Transitions in Care</a:t>
            </a:r>
          </a:p>
          <a:p>
            <a:pPr lvl="1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Supervision</a:t>
            </a:r>
          </a:p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Annual report to the governing body</a:t>
            </a:r>
          </a:p>
          <a:p>
            <a:pPr marL="0" indent="0"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Have available…</a:t>
            </a:r>
          </a:p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Evidence of resident engagement in QI and PS</a:t>
            </a:r>
          </a:p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Other information related to the 6 focus areas and evidence of periodic reporting to the CEO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irc_mi" descr="http://4.bp.blogspot.com/-6I_d7Ye2elE/ToWjUXpuXVI/AAAAAAAAFZc/Rea8Udzm3Wo/s1600/office_worker_hard_at_work_1600_clr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24200"/>
            <a:ext cx="2004377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can you do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Take an critical look…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267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Review the Pathways document and written report together. 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Look for alignment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Beliefs and perceptions vs. fact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Organize a multi-disciplinary workgroup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Conduct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your own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interviews, walk-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arounds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and observations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Inventory your own activities around the 6 focus areas and estimate your position along each of the pathways</a:t>
            </a: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8" name="irc_mi" descr="http://www.webolutions.com/images/events/eventphoto_1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86400"/>
            <a:ext cx="13716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can you do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Picture 6" descr="Screen Shot 2015-04-15 at 9.42.44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32166"/>
            <a:ext cx="4308993" cy="5851377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47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can you do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workplan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including measureable outcomes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Assign accountabilities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Share progress with your CEO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The underlying principle of the CLER is that safe health care settings are  necessary to prepare residents to be safe health care practitioners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altLang="en-US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ACGME Manual of Policies &amp; Procedures</a:t>
            </a:r>
          </a:p>
          <a:p>
            <a:pPr marL="0" indent="0">
              <a:buNone/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				effective July 1, 2013</a:t>
            </a:r>
          </a:p>
          <a:p>
            <a:pPr marL="0" indent="0">
              <a:buNone/>
            </a:pPr>
            <a:endParaRPr lang="en-US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“The Sponsoring Institution and its ACGME-accredited programs must only assign residents/fellows to learning and working environments that facilitate patient safety and health care quality.”</a:t>
            </a:r>
          </a:p>
          <a:p>
            <a:pPr marL="0" indent="0">
              <a:buNone/>
            </a:pPr>
            <a:r>
              <a:rPr lang="en-US" altLang="en-US" sz="2100" dirty="0" smtClean="0">
                <a:latin typeface="Times New Roman" pitchFamily="18" charset="0"/>
                <a:cs typeface="Times New Roman" pitchFamily="18" charset="0"/>
              </a:rPr>
              <a:t>				ACGME Institutional Requirements I.A.4</a:t>
            </a:r>
            <a:endParaRPr lang="en-US" altLang="en-US" sz="21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en-US" sz="2100" dirty="0">
                <a:latin typeface="Times New Roman" pitchFamily="18" charset="0"/>
                <a:cs typeface="Times New Roman" pitchFamily="18" charset="0"/>
              </a:rPr>
              <a:t>				effective July 1, 2013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http://lh3.ggpht.com/-_QqUhW9yTLA/S2ig8oxwe0I/AAAAAAAAAWQ/i4o7__bYrOw/Public-Speakin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5105400"/>
            <a:ext cx="1509712" cy="15360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69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Why the C-Suite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Engaged in CLER Visits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905000"/>
            <a:ext cx="6172200" cy="41148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team of surveyors 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be in-house for several days.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Surveyors 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interview senior leadership.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findings 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impact your hospital operations.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After July 1, 2014, the findings related to your hospital </a:t>
            </a:r>
            <a:r>
              <a:rPr lang="en-US" altLang="en-US" sz="2800" b="1" i="1" u="sng" dirty="0" smtClean="0">
                <a:latin typeface="Times New Roman" pitchFamily="18" charset="0"/>
                <a:cs typeface="Times New Roman" pitchFamily="18" charset="0"/>
              </a:rPr>
              <a:t>could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impact ACGME accreditation status of the sponsoring institution and its programs.</a:t>
            </a:r>
          </a:p>
          <a:p>
            <a:pPr lvl="1"/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2052" name="Picture 4" descr="http://us.cdn2.123rf.com/168nwm/coramax/coramax1212/coramax121200077/16896960-3d-personas--hombres-persona-con-un-signo-de-interrogac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06700"/>
            <a:ext cx="199616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can you do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7315200" cy="518286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CLER is about opening conversations…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within GME</a:t>
            </a:r>
          </a:p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between GME and hospitals</a:t>
            </a:r>
          </a:p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between interested organizations:  NCICLE (AAMC, ACCME, ACGME, AHA, AIAMC, AHME, IHI, LCME, and others)</a:t>
            </a:r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ACD87826-473D-46F6-9804-7C2134B9FCED}" type="slidenum">
              <a:rPr lang="en-US" altLang="en-US" sz="1000" b="0" smtClean="0">
                <a:solidFill>
                  <a:srgbClr val="003300"/>
                </a:solidFill>
                <a:latin typeface="Arial Black" pitchFamily="34" charset="0"/>
              </a:rPr>
              <a:pPr/>
              <a:t>42</a:t>
            </a:fld>
            <a:endParaRPr lang="en-US" altLang="en-US" sz="1000" b="0" smtClean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22533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altLang="en-US" sz="1000" b="0" smtClean="0">
                <a:solidFill>
                  <a:srgbClr val="003300"/>
                </a:solidFill>
                <a:latin typeface="Arial" charset="0"/>
              </a:rPr>
              <a:t>Presented by Partners in Medical Education, Inc. 2015</a:t>
            </a:r>
            <a:endParaRPr lang="en-US" altLang="en-US" sz="1000" b="0" smtClean="0">
              <a:solidFill>
                <a:srgbClr val="003300"/>
              </a:solidFill>
              <a:latin typeface="Arial" charset="0"/>
            </a:endParaRPr>
          </a:p>
        </p:txBody>
      </p:sp>
      <p:pic>
        <p:nvPicPr>
          <p:cNvPr id="22534" name="irc_mi" descr="http://pauldunay.com/wp-content/uploads/2012/10/Get-Personal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95800"/>
            <a:ext cx="2181225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335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://us.cdn4.123rf.com/168nwm/anatolymas/anatolymas1210/anatolymas121000004/16038162-3d-small-person--manager-sits-at-a-desk-with-a-laptop-and-phone-3d-image-isolated-white-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0600"/>
            <a:ext cx="19700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Final Thoughts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20800"/>
            <a:ext cx="7924800" cy="441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Think continuous readiness.  </a:t>
            </a: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CLER is a QI activity.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ACGME does want to help your hospital improve – for the sake of the residents that train there.</a:t>
            </a:r>
          </a:p>
          <a:p>
            <a:pPr algn="ctr">
              <a:buNone/>
            </a:pP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“…safe health care settings are  necessary to prepare residents to be safe health care practitioners.”</a:t>
            </a: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3"/>
          <p:cNvSpPr txBox="1">
            <a:spLocks noChangeArrowheads="1"/>
          </p:cNvSpPr>
          <p:nvPr/>
        </p:nvSpPr>
        <p:spPr bwMode="auto">
          <a:xfrm>
            <a:off x="304800" y="855663"/>
            <a:ext cx="431958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endParaRPr lang="en-US" sz="1600" dirty="0">
              <a:solidFill>
                <a:srgbClr val="00A60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 smtClean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400" dirty="0" smtClean="0">
                <a:latin typeface="Arial" charset="0"/>
                <a:cs typeface="Arial" charset="0"/>
              </a:rPr>
              <a:t>ACGME Application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400" dirty="0" smtClean="0">
                <a:latin typeface="Arial" charset="0"/>
                <a:cs typeface="Arial" charset="0"/>
              </a:rPr>
              <a:t>Development for Programs</a:t>
            </a:r>
            <a:endParaRPr lang="en-US" sz="140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200" b="0" dirty="0" smtClean="0">
                <a:latin typeface="Arial" charset="0"/>
                <a:cs typeface="Arial" charset="0"/>
              </a:rPr>
              <a:t>Tuesday, May 19, </a:t>
            </a:r>
            <a:r>
              <a:rPr lang="en-US" sz="1200" b="0" dirty="0">
                <a:latin typeface="Arial" charset="0"/>
                <a:cs typeface="Arial" charset="0"/>
              </a:rPr>
              <a:t>2015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200" b="0" dirty="0">
                <a:latin typeface="Arial" charset="0"/>
                <a:cs typeface="Arial" charset="0"/>
              </a:rPr>
              <a:t>12:00pm – 1:30pm </a:t>
            </a:r>
            <a:r>
              <a:rPr lang="en-US" sz="1200" b="0" dirty="0" smtClean="0">
                <a:latin typeface="Arial" charset="0"/>
                <a:cs typeface="Arial" charset="0"/>
              </a:rPr>
              <a:t>EST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200" b="0" dirty="0" smtClean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dirty="0" smtClean="0">
                <a:latin typeface="Arial" charset="0"/>
                <a:cs typeface="Arial" charset="0"/>
              </a:rPr>
              <a:t>Making Physicians Better: Professionalism </a:t>
            </a:r>
            <a:endParaRPr lang="en-US" sz="1400" dirty="0" smtClean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dirty="0" smtClean="0">
                <a:latin typeface="Arial" charset="0"/>
                <a:cs typeface="Arial" charset="0"/>
              </a:rPr>
              <a:t>&amp; </a:t>
            </a:r>
            <a:r>
              <a:rPr lang="en-US" sz="1400" dirty="0" smtClean="0">
                <a:latin typeface="Arial" charset="0"/>
                <a:cs typeface="Arial" charset="0"/>
              </a:rPr>
              <a:t>It’s Role in Patient Care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 smtClean="0">
                <a:latin typeface="Arial" charset="0"/>
                <a:cs typeface="Arial" charset="0"/>
              </a:rPr>
              <a:t>Thursday, June 4, 2015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 smtClean="0">
                <a:latin typeface="Arial" charset="0"/>
                <a:cs typeface="Arial" charset="0"/>
              </a:rPr>
              <a:t>12</a:t>
            </a:r>
            <a:r>
              <a:rPr lang="en-US" sz="1200" b="0" dirty="0">
                <a:latin typeface="Arial" charset="0"/>
                <a:cs typeface="Arial" charset="0"/>
              </a:rPr>
              <a:t>:00pm – 1:30pm EST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200" b="0" dirty="0" smtClean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dirty="0" smtClean="0">
                <a:latin typeface="Arial" charset="0"/>
                <a:cs typeface="Arial" charset="0"/>
              </a:rPr>
              <a:t>Self-Study Visits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 smtClean="0">
                <a:latin typeface="Arial" charset="0"/>
                <a:cs typeface="Arial" charset="0"/>
              </a:rPr>
              <a:t>Tuesday, July 7, </a:t>
            </a:r>
            <a:r>
              <a:rPr lang="en-US" sz="1200" b="0" dirty="0">
                <a:latin typeface="Arial" charset="0"/>
                <a:cs typeface="Arial" charset="0"/>
              </a:rPr>
              <a:t>2015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>
                <a:latin typeface="Arial" charset="0"/>
                <a:cs typeface="Arial" charset="0"/>
              </a:rPr>
              <a:t>12:00pm – 1:30pm </a:t>
            </a:r>
            <a:r>
              <a:rPr lang="en-US" sz="1200" b="0" dirty="0" smtClean="0">
                <a:latin typeface="Arial" charset="0"/>
                <a:cs typeface="Arial" charset="0"/>
              </a:rPr>
              <a:t>EST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400" b="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dirty="0" smtClean="0">
                <a:latin typeface="Arial" charset="0"/>
                <a:cs typeface="Arial" charset="0"/>
              </a:rPr>
              <a:t>Your CLER Report: From Paper to Practice</a:t>
            </a:r>
            <a:endParaRPr lang="en-US" sz="140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>
                <a:latin typeface="Arial" charset="0"/>
                <a:cs typeface="Arial" charset="0"/>
              </a:rPr>
              <a:t>Thursday, </a:t>
            </a:r>
            <a:r>
              <a:rPr lang="en-US" sz="1200" b="0" dirty="0" smtClean="0">
                <a:latin typeface="Arial" charset="0"/>
                <a:cs typeface="Arial" charset="0"/>
              </a:rPr>
              <a:t>July 23, </a:t>
            </a:r>
            <a:r>
              <a:rPr lang="en-US" sz="1200" b="0" dirty="0">
                <a:latin typeface="Arial" charset="0"/>
                <a:cs typeface="Arial" charset="0"/>
              </a:rPr>
              <a:t>2015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>
                <a:latin typeface="Arial" charset="0"/>
                <a:cs typeface="Arial" charset="0"/>
              </a:rPr>
              <a:t>12:00pm – 1:30pm EST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6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Our Summer/Fall 2015 Education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Schedule – COMING SOON!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 err="1" smtClean="0">
                <a:latin typeface="Arial" charset="0"/>
                <a:cs typeface="Arial" charset="0"/>
              </a:rPr>
              <a:t>www.PartnersInMedEd.com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130050" name="Rectangle 3"/>
          <p:cNvSpPr txBox="1">
            <a:spLocks noChangeArrowheads="1"/>
          </p:cNvSpPr>
          <p:nvPr/>
        </p:nvSpPr>
        <p:spPr bwMode="auto">
          <a:xfrm>
            <a:off x="4953000" y="828675"/>
            <a:ext cx="4038600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600" dirty="0">
              <a:solidFill>
                <a:srgbClr val="00A6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4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Self-Study Visits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Introduction to GME for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New Program Coordinators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Milestones &amp; CCCs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GME Financing – The Basics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Single Accreditation System</a:t>
            </a: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ja-JP" sz="1500" dirty="0">
                <a:latin typeface="Arial" charset="0"/>
                <a:cs typeface="Arial" charset="0"/>
              </a:rPr>
              <a:t>The IOM Report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ja-JP" sz="1500" dirty="0">
                <a:latin typeface="Arial" charset="0"/>
                <a:cs typeface="Arial" charset="0"/>
              </a:rPr>
              <a:t>Institutional Requirements: What’s New?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130051" name="TextBox 1"/>
          <p:cNvSpPr txBox="1">
            <a:spLocks noChangeArrowheads="1"/>
          </p:cNvSpPr>
          <p:nvPr/>
        </p:nvSpPr>
        <p:spPr bwMode="auto">
          <a:xfrm>
            <a:off x="2257425" y="490538"/>
            <a:ext cx="4773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>
                <a:latin typeface="Arial" charset="0"/>
              </a:rPr>
              <a:t>Partners’ Online Education</a:t>
            </a:r>
          </a:p>
        </p:txBody>
      </p:sp>
      <p:sp>
        <p:nvSpPr>
          <p:cNvPr id="130053" name="Rectangle 3"/>
          <p:cNvSpPr>
            <a:spLocks noChangeArrowheads="1"/>
          </p:cNvSpPr>
          <p:nvPr/>
        </p:nvSpPr>
        <p:spPr bwMode="auto">
          <a:xfrm>
            <a:off x="4811132" y="5334000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how our Educational Passports can save you time </a:t>
            </a:r>
            <a:r>
              <a:rPr lang="en-US" sz="1400" i="1" dirty="0" smtClean="0"/>
              <a:t>&amp; money</a:t>
            </a:r>
            <a:r>
              <a:rPr lang="en-US" sz="1400" i="1" dirty="0"/>
              <a:t>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30054" name="Picture 4" descr="Media-Play-02-25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hape 411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44</a:t>
            </a:fld>
            <a:endParaRPr lang="en-US" sz="1000" b="0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  <p:pic>
        <p:nvPicPr>
          <p:cNvPr id="2" name="Picture 1" descr="Calendar-Date-2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685800" cy="685800"/>
          </a:xfrm>
          <a:prstGeom prst="rect">
            <a:avLst/>
          </a:prstGeom>
        </p:spPr>
      </p:pic>
      <p:pic>
        <p:nvPicPr>
          <p:cNvPr id="3" name="Picture 2" descr="InstCustomIconLarg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24800" y="5638800"/>
            <a:ext cx="457200" cy="457200"/>
          </a:xfrm>
          <a:prstGeom prst="rect">
            <a:avLst/>
          </a:prstGeom>
        </p:spPr>
      </p:pic>
      <p:pic>
        <p:nvPicPr>
          <p:cNvPr id="5" name="Picture 4" descr="InstIconLarg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8200" y="5791200"/>
            <a:ext cx="457200" cy="457200"/>
          </a:xfrm>
          <a:prstGeom prst="rect">
            <a:avLst/>
          </a:prstGeom>
        </p:spPr>
      </p:pic>
      <p:pic>
        <p:nvPicPr>
          <p:cNvPr id="6" name="Picture 5" descr="InstPlusIconLarg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5800" y="5257800"/>
            <a:ext cx="457200" cy="4572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6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2590800"/>
            <a:ext cx="6858000" cy="2895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/>
              <a:t>    </a:t>
            </a:r>
            <a:r>
              <a:rPr lang="en-US" sz="2000" b="1" smtClean="0">
                <a:latin typeface="Lucida Bright" pitchFamily="18" charset="0"/>
              </a:rPr>
              <a:t>Partners in Medical Education, Inc. provides comprehensive consulting services to the GME community.  For more information, contact us at: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smtClean="0">
              <a:latin typeface="Lucida Bright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>
                <a:latin typeface="Lucida Bright" pitchFamily="18" charset="0"/>
              </a:rPr>
              <a:t>724-864-7320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>
                <a:latin typeface="Lucida Bright" pitchFamily="18" charset="0"/>
                <a:hlinkClick r:id="rId3"/>
              </a:rPr>
              <a:t>Info@PartnersinMedEd.com</a:t>
            </a:r>
            <a:endParaRPr lang="en-US" sz="2000" b="1" smtClean="0">
              <a:latin typeface="Lucida Bright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>
                <a:latin typeface="Lucida Bright" pitchFamily="18" charset="0"/>
              </a:rPr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smtClean="0">
              <a:latin typeface="Lucida Bright" pitchFamily="18" charset="0"/>
            </a:endParaRPr>
          </a:p>
        </p:txBody>
      </p:sp>
      <p:pic>
        <p:nvPicPr>
          <p:cNvPr id="27653" name="Picture 6" descr="C:\Users\Pamala\AppData\Local\Microsoft\Windows\Temporary Internet Files\Content.Outlook\ML79IV1G\PME_logo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14388"/>
            <a:ext cx="31242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819400" y="6248400"/>
            <a:ext cx="3733800" cy="457200"/>
          </a:xfrm>
        </p:spPr>
        <p:txBody>
          <a:bodyPr/>
          <a:lstStyle/>
          <a:p>
            <a:r>
              <a:rPr lang="en-US" dirty="0" smtClean="0"/>
              <a:t>Presented by Partners in Medical Education, Inc. 2015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fld id="{D7F2AF36-504C-4D93-80C9-41164B271AF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43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What We Know About CLER Visits</a:t>
            </a:r>
          </a:p>
        </p:txBody>
      </p:sp>
      <p:sp>
        <p:nvSpPr>
          <p:cNvPr id="74756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933950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Approximately every 18-24 months</a:t>
            </a:r>
          </a:p>
          <a:p>
            <a:pPr marL="457200" lvl="1" indent="0">
              <a:buNone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Scheduled on short notice, but no less than 10 days </a:t>
            </a:r>
          </a:p>
          <a:p>
            <a:pPr eaLnBrk="1" hangingPunct="1"/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2-6 surveyors</a:t>
            </a:r>
          </a:p>
          <a:p>
            <a:pPr eaLnBrk="1" hangingPunct="1"/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1-5 days on site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irc_mi" descr="http://main.makeuseoflimited.netdna-cdn.com/wp-content/uploads/2012/12/3D-Man-Presenting-Intro-Ima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81400"/>
            <a:ext cx="1905000" cy="17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2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 General Questions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6553200" cy="51054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Who/what form the institutional infrastructure designed to address the six focus areas?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integrated is the GME leadership and faculty in institutional efforts across the six focus areas?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integrated are the residents and fellows?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How does the sponsoring institution determine its success of its efforts to integrate residents into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six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focus areas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What are the areas the hospital has identified for improvement?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irc_mi" descr="http://stmary.wcdsb.ca/_images/Question-Ma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267200"/>
            <a:ext cx="1557337" cy="17097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2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During the CLER Visit…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71600"/>
            <a:ext cx="6400800" cy="4572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Interviews</a:t>
            </a:r>
          </a:p>
          <a:p>
            <a:pPr marL="0" indent="0">
              <a:buNone/>
            </a:pPr>
            <a:endParaRPr lang="en-US" sz="4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7200" dirty="0" smtClean="0">
                <a:latin typeface="Times New Roman" pitchFamily="18" charset="0"/>
                <a:cs typeface="Times New Roman" pitchFamily="18" charset="0"/>
              </a:rPr>
              <a:t>Senior Leadership (Hospital C-Suite):  </a:t>
            </a:r>
          </a:p>
          <a:p>
            <a:pPr lvl="1"/>
            <a:r>
              <a:rPr lang="en-US" altLang="en-US" sz="7200" dirty="0" smtClean="0">
                <a:latin typeface="Times New Roman" pitchFamily="18" charset="0"/>
                <a:cs typeface="Times New Roman" pitchFamily="18" charset="0"/>
              </a:rPr>
              <a:t>CEO </a:t>
            </a:r>
            <a:r>
              <a:rPr lang="en-US" altLang="en-US" sz="7200" b="1" i="1" u="sng" dirty="0" smtClean="0">
                <a:latin typeface="Times New Roman" pitchFamily="18" charset="0"/>
                <a:cs typeface="Times New Roman" pitchFamily="18" charset="0"/>
              </a:rPr>
              <a:t>required</a:t>
            </a:r>
            <a:r>
              <a:rPr lang="en-US" altLang="en-US" sz="7200" dirty="0" smtClean="0">
                <a:latin typeface="Times New Roman" pitchFamily="18" charset="0"/>
                <a:cs typeface="Times New Roman" pitchFamily="18" charset="0"/>
              </a:rPr>
              <a:t> - no designees.  </a:t>
            </a:r>
            <a:r>
              <a:rPr lang="en-US" altLang="en-US" sz="7200" i="1" dirty="0" smtClean="0">
                <a:latin typeface="Times New Roman" pitchFamily="18" charset="0"/>
                <a:cs typeface="Times New Roman" pitchFamily="18" charset="0"/>
              </a:rPr>
              <a:t>Must attend opening and closing sessions.</a:t>
            </a:r>
          </a:p>
          <a:p>
            <a:pPr lvl="1"/>
            <a:r>
              <a:rPr lang="en-US" altLang="en-US" sz="7200" dirty="0" smtClean="0">
                <a:latin typeface="Times New Roman" pitchFamily="18" charset="0"/>
                <a:cs typeface="Times New Roman" pitchFamily="18" charset="0"/>
              </a:rPr>
              <a:t>CMO, CNO requested (designees allowed)</a:t>
            </a:r>
          </a:p>
          <a:p>
            <a:pPr lvl="1"/>
            <a:r>
              <a:rPr lang="en-US" altLang="en-US" sz="7200" dirty="0" smtClean="0">
                <a:latin typeface="Times New Roman" pitchFamily="18" charset="0"/>
                <a:cs typeface="Times New Roman" pitchFamily="18" charset="0"/>
              </a:rPr>
              <a:t>CQO – Two meetings</a:t>
            </a:r>
          </a:p>
          <a:p>
            <a:pPr lvl="1"/>
            <a:r>
              <a:rPr lang="en-US" altLang="en-US" sz="7200" dirty="0" smtClean="0">
                <a:latin typeface="Times New Roman" pitchFamily="18" charset="0"/>
                <a:cs typeface="Times New Roman" pitchFamily="18" charset="0"/>
              </a:rPr>
              <a:t>COO, CFO optional (at request of CEO)</a:t>
            </a:r>
          </a:p>
          <a:p>
            <a:pPr lvl="1"/>
            <a:r>
              <a:rPr lang="en-US" altLang="en-US" sz="7200" dirty="0" smtClean="0">
                <a:latin typeface="Times New Roman" pitchFamily="18" charset="0"/>
                <a:cs typeface="Times New Roman" pitchFamily="18" charset="0"/>
              </a:rPr>
              <a:t>Others, for example,  the CMIO or Risk Management officer</a:t>
            </a:r>
          </a:p>
          <a:p>
            <a:pPr lvl="1"/>
            <a:endParaRPr lang="en-US" alt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7200" dirty="0" smtClean="0">
                <a:latin typeface="Times New Roman" pitchFamily="18" charset="0"/>
                <a:cs typeface="Times New Roman" pitchFamily="18" charset="0"/>
              </a:rPr>
              <a:t>GME Leadership</a:t>
            </a:r>
            <a:endParaRPr lang="en-US" altLang="en-US" sz="7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en-US" sz="7200" dirty="0">
                <a:latin typeface="Times New Roman" pitchFamily="18" charset="0"/>
                <a:cs typeface="Times New Roman" pitchFamily="18" charset="0"/>
              </a:rPr>
              <a:t>DIO </a:t>
            </a:r>
            <a:r>
              <a:rPr lang="en-US" altLang="en-US" sz="7200" b="1" i="1" u="sng" dirty="0">
                <a:latin typeface="Times New Roman" pitchFamily="18" charset="0"/>
                <a:cs typeface="Times New Roman" pitchFamily="18" charset="0"/>
              </a:rPr>
              <a:t>required</a:t>
            </a:r>
            <a:r>
              <a:rPr lang="en-US" altLang="en-US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dirty="0" smtClean="0">
                <a:latin typeface="Times New Roman" pitchFamily="18" charset="0"/>
                <a:cs typeface="Times New Roman" pitchFamily="18" charset="0"/>
              </a:rPr>
              <a:t> - no designees.  Associate/Deputy DIO optional</a:t>
            </a:r>
            <a:endParaRPr lang="en-US" altLang="en-US" sz="7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en-US" sz="7200" dirty="0">
                <a:latin typeface="Times New Roman" pitchFamily="18" charset="0"/>
                <a:cs typeface="Times New Roman" pitchFamily="18" charset="0"/>
              </a:rPr>
              <a:t>GMEC Chair</a:t>
            </a:r>
          </a:p>
          <a:p>
            <a:pPr lvl="1"/>
            <a:r>
              <a:rPr lang="en-US" altLang="en-US" sz="7200" dirty="0">
                <a:latin typeface="Times New Roman" pitchFamily="18" charset="0"/>
                <a:cs typeface="Times New Roman" pitchFamily="18" charset="0"/>
              </a:rPr>
              <a:t>Resident Member of </a:t>
            </a:r>
            <a:r>
              <a:rPr lang="en-US" altLang="en-US" sz="7200" dirty="0" smtClean="0">
                <a:latin typeface="Times New Roman" pitchFamily="18" charset="0"/>
                <a:cs typeface="Times New Roman" pitchFamily="18" charset="0"/>
              </a:rPr>
              <a:t>GMEC</a:t>
            </a:r>
          </a:p>
          <a:p>
            <a:pPr lvl="1"/>
            <a:endParaRPr lang="en-US" altLang="en-US" sz="7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altLang="en-US" sz="6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**UPDATE** </a:t>
            </a:r>
            <a:r>
              <a:rPr lang="en-US" altLang="en-US" sz="6400" dirty="0">
                <a:latin typeface="Times New Roman" pitchFamily="18" charset="0"/>
                <a:cs typeface="Times New Roman" pitchFamily="18" charset="0"/>
              </a:rPr>
              <a:t>4 passes allowed - failure to </a:t>
            </a:r>
            <a:r>
              <a:rPr lang="en-US" altLang="en-US" sz="6400" dirty="0" smtClean="0">
                <a:latin typeface="Times New Roman" pitchFamily="18" charset="0"/>
                <a:cs typeface="Times New Roman" pitchFamily="18" charset="0"/>
              </a:rPr>
              <a:t>schedule </a:t>
            </a:r>
            <a:r>
              <a:rPr lang="en-US" altLang="en-US" sz="6400" dirty="0">
                <a:latin typeface="Times New Roman" pitchFamily="18" charset="0"/>
                <a:cs typeface="Times New Roman" pitchFamily="18" charset="0"/>
              </a:rPr>
              <a:t>within the cycle will </a:t>
            </a:r>
            <a:r>
              <a:rPr lang="en-US" altLang="en-US" sz="6400" dirty="0" smtClean="0">
                <a:latin typeface="Times New Roman" pitchFamily="18" charset="0"/>
                <a:cs typeface="Times New Roman" pitchFamily="18" charset="0"/>
              </a:rPr>
              <a:t>result </a:t>
            </a:r>
            <a:r>
              <a:rPr lang="en-US" altLang="en-US" sz="6400" dirty="0">
                <a:latin typeface="Times New Roman" pitchFamily="18" charset="0"/>
                <a:cs typeface="Times New Roman" pitchFamily="18" charset="0"/>
              </a:rPr>
              <a:t>in recommendation for </a:t>
            </a:r>
            <a:r>
              <a:rPr lang="en-US" altLang="en-US" sz="6400" dirty="0" smtClean="0">
                <a:latin typeface="Times New Roman" pitchFamily="18" charset="0"/>
                <a:cs typeface="Times New Roman" pitchFamily="18" charset="0"/>
              </a:rPr>
              <a:t>administrative </a:t>
            </a:r>
            <a:r>
              <a:rPr lang="en-US" altLang="en-US" sz="6400" dirty="0">
                <a:latin typeface="Times New Roman" pitchFamily="18" charset="0"/>
                <a:cs typeface="Times New Roman" pitchFamily="18" charset="0"/>
              </a:rPr>
              <a:t>probation.</a:t>
            </a:r>
          </a:p>
          <a:p>
            <a:pPr lvl="1"/>
            <a:endParaRPr lang="en-US" alt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en-US" altLang="en-US" sz="2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6" name="Picture 4" descr="http://us.cdn4.123rf.com/168nwm/coramax/coramax1208/coramax120801392/14815562-3d-people--men--person-at-a-office-business-partn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184343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09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During the CLER Visit…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Interviews – continued</a:t>
            </a:r>
          </a:p>
          <a:p>
            <a:pPr>
              <a:buNone/>
            </a:pPr>
            <a:endParaRPr lang="en-US" alt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Core Faculty</a:t>
            </a:r>
            <a:endParaRPr lang="en-US" altLang="en-US" sz="2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Broad range of core programs and larger fellowships</a:t>
            </a:r>
          </a:p>
          <a:p>
            <a:pPr lvl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No program directors (separate meeting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600" dirty="0">
                <a:latin typeface="Times New Roman" pitchFamily="18" charset="0"/>
                <a:cs typeface="Times New Roman" pitchFamily="18" charset="0"/>
              </a:rPr>
              <a:t>Program </a:t>
            </a: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Directors</a:t>
            </a:r>
            <a:endParaRPr lang="en-US" altLang="en-US" sz="2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Majority of core programs and larger fellowships</a:t>
            </a:r>
          </a:p>
          <a:p>
            <a:pPr lvl="1"/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Designees allowed</a:t>
            </a:r>
          </a:p>
          <a:p>
            <a:pPr lvl="1"/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Resident/Fellow </a:t>
            </a:r>
            <a:r>
              <a:rPr lang="en-US" altLang="en-US" sz="2600" dirty="0">
                <a:latin typeface="Times New Roman" pitchFamily="18" charset="0"/>
                <a:cs typeface="Times New Roman" pitchFamily="18" charset="0"/>
              </a:rPr>
              <a:t>Group Meeting</a:t>
            </a:r>
          </a:p>
          <a:p>
            <a:pPr lvl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Peer selected (PGY 2 &amp; higher)</a:t>
            </a:r>
          </a:p>
          <a:p>
            <a:pPr lvl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Broad range of core programs and larger fellowships</a:t>
            </a:r>
          </a:p>
          <a:p>
            <a:pPr lvl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Significant portion of training at participating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site</a:t>
            </a:r>
          </a:p>
          <a:p>
            <a:pPr lvl="1"/>
            <a:endParaRPr lang="en-US" altLang="en-US" sz="2000" dirty="0"/>
          </a:p>
          <a:p>
            <a:pPr lvl="1"/>
            <a:endParaRPr lang="en-US" altLang="en-US" sz="2200" dirty="0"/>
          </a:p>
          <a:p>
            <a:pPr lvl="1"/>
            <a:endParaRPr lang="en-US" altLang="en-US" sz="22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 descr="http://us.cdn3.123rf.com/168nwm/coramax/coramax1212/coramax121200028/16850517-3d-personnes--hommes-personne-a-la-table-de-conference-et-une-reunion-d-39-affaires-dossi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05200"/>
            <a:ext cx="207084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5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During the CLER Visit…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3434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Use of audience response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system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Walking tours and interviews with hospital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staff and others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Unannounced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Resident escorts</a:t>
            </a: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After-hours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visits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Frequent team “huddles”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Exit debriefing of strengths and opportunities for improvement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http://www.loyaltyandretention.com/wp-content/uploads/2012/10/Team-Huddle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" t="1721" r="1732" b="4619"/>
          <a:stretch/>
        </p:blipFill>
        <p:spPr bwMode="auto">
          <a:xfrm>
            <a:off x="5105400" y="3429000"/>
            <a:ext cx="2057400" cy="1808480"/>
          </a:xfrm>
          <a:prstGeom prst="rect">
            <a:avLst/>
          </a:prstGeom>
          <a:noFill/>
          <a:extLst/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9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tchingPME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MatchingPME</Template>
  <TotalTime>4027</TotalTime>
  <Words>2939</Words>
  <Application>Microsoft Macintosh PowerPoint</Application>
  <PresentationFormat>On-screen Show (4:3)</PresentationFormat>
  <Paragraphs>492</Paragraphs>
  <Slides>45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MatchingPME</vt:lpstr>
      <vt:lpstr>CLER PATHWAYS TO EXCELLENCE </vt:lpstr>
      <vt:lpstr> </vt:lpstr>
      <vt:lpstr>Goals and Objectives</vt:lpstr>
      <vt:lpstr>PowerPoint Presentation</vt:lpstr>
      <vt:lpstr>What We Know About CLER Visits</vt:lpstr>
      <vt:lpstr>5 General Questions</vt:lpstr>
      <vt:lpstr>During the CLER Visit…</vt:lpstr>
      <vt:lpstr>During the CLER Visit…</vt:lpstr>
      <vt:lpstr>During the CLER Visit…</vt:lpstr>
      <vt:lpstr>After the CLER Visit</vt:lpstr>
      <vt:lpstr>CLER for Multi-Program Institutions</vt:lpstr>
      <vt:lpstr>CLER for Multi-Program Institutions</vt:lpstr>
      <vt:lpstr> CLER for Small and  Single Program Institutions</vt:lpstr>
      <vt:lpstr>6 CLER Focus Areas</vt:lpstr>
      <vt:lpstr>6 Focus Areas 1 - Patient Safety</vt:lpstr>
      <vt:lpstr>Early Observations - Patient Safety</vt:lpstr>
      <vt:lpstr>6 Focus Areas 2 – Health Care Quality</vt:lpstr>
      <vt:lpstr>Early Observations - Healthcare Quality </vt:lpstr>
      <vt:lpstr>6 Focus Areas 3 - Transitions of Care</vt:lpstr>
      <vt:lpstr>Early Observations –  Transitions of Care</vt:lpstr>
      <vt:lpstr>6 Focus Areas 4 - Supervision</vt:lpstr>
      <vt:lpstr>Early Observations - Supervision</vt:lpstr>
      <vt:lpstr>6 Focus Areas 5 - Duty Hours, Fatigue Management,  and Fatigue Mitigation</vt:lpstr>
      <vt:lpstr>Early Observations –  Fatigue Management</vt:lpstr>
      <vt:lpstr>6 Focus Areas 6 - Professionalism</vt:lpstr>
      <vt:lpstr>Early Observations - Professionalism</vt:lpstr>
      <vt:lpstr>CLER Pathways to Excellence</vt:lpstr>
      <vt:lpstr>PowerPoint Presentation</vt:lpstr>
      <vt:lpstr>CLER Pathways to Excellence</vt:lpstr>
      <vt:lpstr>CLER Pathways to Excellence</vt:lpstr>
      <vt:lpstr>CLER Pathways to Excellence</vt:lpstr>
      <vt:lpstr>CLER Pathways to Excellence</vt:lpstr>
      <vt:lpstr>PowerPoint Presentation</vt:lpstr>
      <vt:lpstr>PowerPoint Presentation</vt:lpstr>
      <vt:lpstr>Applied toYOUR Institution</vt:lpstr>
      <vt:lpstr>What can you do Now? “Optional” Documents</vt:lpstr>
      <vt:lpstr>What can you do Now? Take an critical look…</vt:lpstr>
      <vt:lpstr>What can you do Now?</vt:lpstr>
      <vt:lpstr>What can you do Now?</vt:lpstr>
      <vt:lpstr>Why the C-Suite MUST Be  Engaged in CLER Visits</vt:lpstr>
      <vt:lpstr>What can you do Now?</vt:lpstr>
      <vt:lpstr>CLER is about opening conversations…</vt:lpstr>
      <vt:lpstr>Final Thoughts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C-Suite Involvement in CLER</dc:title>
  <dc:creator>Candace</dc:creator>
  <cp:lastModifiedBy>Alexander Mielnicki</cp:lastModifiedBy>
  <cp:revision>207</cp:revision>
  <dcterms:created xsi:type="dcterms:W3CDTF">2013-08-12T21:11:02Z</dcterms:created>
  <dcterms:modified xsi:type="dcterms:W3CDTF">2015-04-15T14:08:47Z</dcterms:modified>
</cp:coreProperties>
</file>