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1"/>
  </p:notesMasterIdLst>
  <p:handoutMasterIdLst>
    <p:handoutMasterId r:id="rId92"/>
  </p:handoutMasterIdLst>
  <p:sldIdLst>
    <p:sldId id="262" r:id="rId2"/>
    <p:sldId id="285" r:id="rId3"/>
    <p:sldId id="286" r:id="rId4"/>
    <p:sldId id="287" r:id="rId5"/>
    <p:sldId id="290" r:id="rId6"/>
    <p:sldId id="343" r:id="rId7"/>
    <p:sldId id="327" r:id="rId8"/>
    <p:sldId id="277" r:id="rId9"/>
    <p:sldId id="295" r:id="rId10"/>
    <p:sldId id="278" r:id="rId11"/>
    <p:sldId id="296" r:id="rId12"/>
    <p:sldId id="283" r:id="rId13"/>
    <p:sldId id="284" r:id="rId14"/>
    <p:sldId id="298" r:id="rId15"/>
    <p:sldId id="271" r:id="rId16"/>
    <p:sldId id="258" r:id="rId17"/>
    <p:sldId id="299" r:id="rId18"/>
    <p:sldId id="261" r:id="rId19"/>
    <p:sldId id="272" r:id="rId20"/>
    <p:sldId id="273" r:id="rId21"/>
    <p:sldId id="348" r:id="rId22"/>
    <p:sldId id="259" r:id="rId23"/>
    <p:sldId id="274" r:id="rId24"/>
    <p:sldId id="275" r:id="rId25"/>
    <p:sldId id="276" r:id="rId26"/>
    <p:sldId id="291" r:id="rId27"/>
    <p:sldId id="279" r:id="rId28"/>
    <p:sldId id="312" r:id="rId29"/>
    <p:sldId id="280" r:id="rId30"/>
    <p:sldId id="293" r:id="rId31"/>
    <p:sldId id="344" r:id="rId32"/>
    <p:sldId id="294" r:id="rId33"/>
    <p:sldId id="300" r:id="rId34"/>
    <p:sldId id="345" r:id="rId35"/>
    <p:sldId id="301" r:id="rId36"/>
    <p:sldId id="313" r:id="rId37"/>
    <p:sldId id="315" r:id="rId38"/>
    <p:sldId id="314" r:id="rId39"/>
    <p:sldId id="316" r:id="rId40"/>
    <p:sldId id="302" r:id="rId41"/>
    <p:sldId id="303" r:id="rId42"/>
    <p:sldId id="304" r:id="rId43"/>
    <p:sldId id="346" r:id="rId44"/>
    <p:sldId id="305" r:id="rId45"/>
    <p:sldId id="317" r:id="rId46"/>
    <p:sldId id="306" r:id="rId47"/>
    <p:sldId id="318" r:id="rId48"/>
    <p:sldId id="319" r:id="rId49"/>
    <p:sldId id="307" r:id="rId50"/>
    <p:sldId id="308" r:id="rId51"/>
    <p:sldId id="320" r:id="rId52"/>
    <p:sldId id="347" r:id="rId53"/>
    <p:sldId id="309" r:id="rId54"/>
    <p:sldId id="321" r:id="rId55"/>
    <p:sldId id="329" r:id="rId56"/>
    <p:sldId id="330" r:id="rId57"/>
    <p:sldId id="328" r:id="rId58"/>
    <p:sldId id="332" r:id="rId59"/>
    <p:sldId id="331" r:id="rId60"/>
    <p:sldId id="311" r:id="rId61"/>
    <p:sldId id="323" r:id="rId62"/>
    <p:sldId id="349" r:id="rId63"/>
    <p:sldId id="350" r:id="rId64"/>
    <p:sldId id="324" r:id="rId65"/>
    <p:sldId id="335" r:id="rId66"/>
    <p:sldId id="325" r:id="rId67"/>
    <p:sldId id="333" r:id="rId68"/>
    <p:sldId id="326" r:id="rId69"/>
    <p:sldId id="337" r:id="rId70"/>
    <p:sldId id="342" r:id="rId71"/>
    <p:sldId id="288" r:id="rId72"/>
    <p:sldId id="351" r:id="rId73"/>
    <p:sldId id="263" r:id="rId74"/>
    <p:sldId id="264" r:id="rId75"/>
    <p:sldId id="265" r:id="rId76"/>
    <p:sldId id="266" r:id="rId77"/>
    <p:sldId id="267" r:id="rId78"/>
    <p:sldId id="268" r:id="rId79"/>
    <p:sldId id="269" r:id="rId80"/>
    <p:sldId id="270" r:id="rId81"/>
    <p:sldId id="289" r:id="rId82"/>
    <p:sldId id="341" r:id="rId83"/>
    <p:sldId id="339" r:id="rId84"/>
    <p:sldId id="352" r:id="rId85"/>
    <p:sldId id="336" r:id="rId86"/>
    <p:sldId id="338" r:id="rId87"/>
    <p:sldId id="340" r:id="rId88"/>
    <p:sldId id="353" r:id="rId89"/>
    <p:sldId id="354" r:id="rId9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8" autoAdjust="0"/>
  </p:normalViewPr>
  <p:slideViewPr>
    <p:cSldViewPr>
      <p:cViewPr>
        <p:scale>
          <a:sx n="112" d="100"/>
          <a:sy n="112" d="100"/>
        </p:scale>
        <p:origin x="-234" y="300"/>
      </p:cViewPr>
      <p:guideLst>
        <p:guide orient="horz" pos="2160"/>
        <p:guide pos="2880"/>
      </p:guideLst>
    </p:cSldViewPr>
  </p:slideViewPr>
  <p:outlineViewPr>
    <p:cViewPr>
      <p:scale>
        <a:sx n="33" d="100"/>
        <a:sy n="33" d="100"/>
      </p:scale>
      <p:origin x="0" y="4914"/>
    </p:cViewPr>
  </p:outlineViewPr>
  <p:notesTextViewPr>
    <p:cViewPr>
      <p:scale>
        <a:sx n="100" d="100"/>
        <a:sy n="100" d="100"/>
      </p:scale>
      <p:origin x="0" y="0"/>
    </p:cViewPr>
  </p:notesTextViewPr>
  <p:notesViewPr>
    <p:cSldViewPr>
      <p:cViewPr varScale="1">
        <p:scale>
          <a:sx n="68" d="100"/>
          <a:sy n="68" d="100"/>
        </p:scale>
        <p:origin x="-325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B6DA8C8-13F8-4F6D-ADCC-4840C5B05991}" type="datetimeFigureOut">
              <a:rPr lang="en-US" smtClean="0"/>
              <a:pPr/>
              <a:t>5/18/2015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969DBA-29C9-4FC7-9B11-FE1D94CEA0A7}" type="slidenum">
              <a:rPr lang="en-US" smtClean="0"/>
              <a:pPr/>
              <a:t>‹#›</a:t>
            </a:fld>
            <a:endParaRPr lang="en-US"/>
          </a:p>
        </p:txBody>
      </p:sp>
    </p:spTree>
    <p:extLst>
      <p:ext uri="{BB962C8B-B14F-4D97-AF65-F5344CB8AC3E}">
        <p14:creationId xmlns:p14="http://schemas.microsoft.com/office/powerpoint/2010/main" val="3747782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4B3536-40AA-4CBF-9CAF-BC54CE5060E0}" type="datetimeFigureOut">
              <a:rPr lang="en-US" smtClean="0"/>
              <a:pPr/>
              <a:t>5/18/2015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4E7827-066D-4197-87FE-34DB4C5D01AA}" type="slidenum">
              <a:rPr lang="en-US" smtClean="0"/>
              <a:pPr/>
              <a:t>‹#›</a:t>
            </a:fld>
            <a:endParaRPr lang="en-US"/>
          </a:p>
        </p:txBody>
      </p:sp>
    </p:spTree>
    <p:extLst>
      <p:ext uri="{BB962C8B-B14F-4D97-AF65-F5344CB8AC3E}">
        <p14:creationId xmlns:p14="http://schemas.microsoft.com/office/powerpoint/2010/main" val="14468071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74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75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77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78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80</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81</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42726" indent="-285664">
              <a:defRPr sz="2000" b="1">
                <a:solidFill>
                  <a:schemeClr val="tx1"/>
                </a:solidFill>
                <a:latin typeface="Comic Sans MS" charset="0"/>
                <a:ea typeface="ＭＳ Ｐゴシック" charset="0"/>
              </a:defRPr>
            </a:lvl2pPr>
            <a:lvl3pPr marL="1142657" indent="-228532">
              <a:defRPr sz="2000" b="1">
                <a:solidFill>
                  <a:schemeClr val="tx1"/>
                </a:solidFill>
                <a:latin typeface="Comic Sans MS" charset="0"/>
                <a:ea typeface="ＭＳ Ｐゴシック" charset="0"/>
              </a:defRPr>
            </a:lvl3pPr>
            <a:lvl4pPr marL="1599720" indent="-228532">
              <a:defRPr sz="2000" b="1">
                <a:solidFill>
                  <a:schemeClr val="tx1"/>
                </a:solidFill>
                <a:latin typeface="Comic Sans MS" charset="0"/>
                <a:ea typeface="ＭＳ Ｐゴシック" charset="0"/>
              </a:defRPr>
            </a:lvl4pPr>
            <a:lvl5pPr marL="2056781" indent="-228532">
              <a:defRPr sz="2000" b="1">
                <a:solidFill>
                  <a:schemeClr val="tx1"/>
                </a:solidFill>
                <a:latin typeface="Comic Sans MS" charset="0"/>
                <a:ea typeface="ＭＳ Ｐゴシック" charset="0"/>
              </a:defRPr>
            </a:lvl5pPr>
            <a:lvl6pPr marL="2513843" indent="-228532" algn="ctr" eaLnBrk="0" fontAlgn="base" hangingPunct="0">
              <a:spcBef>
                <a:spcPct val="0"/>
              </a:spcBef>
              <a:spcAft>
                <a:spcPct val="0"/>
              </a:spcAft>
              <a:defRPr sz="2000" b="1">
                <a:solidFill>
                  <a:schemeClr val="tx1"/>
                </a:solidFill>
                <a:latin typeface="Comic Sans MS" charset="0"/>
                <a:ea typeface="ＭＳ Ｐゴシック" charset="0"/>
              </a:defRPr>
            </a:lvl6pPr>
            <a:lvl7pPr marL="2970908" indent="-228532" algn="ctr" eaLnBrk="0" fontAlgn="base" hangingPunct="0">
              <a:spcBef>
                <a:spcPct val="0"/>
              </a:spcBef>
              <a:spcAft>
                <a:spcPct val="0"/>
              </a:spcAft>
              <a:defRPr sz="2000" b="1">
                <a:solidFill>
                  <a:schemeClr val="tx1"/>
                </a:solidFill>
                <a:latin typeface="Comic Sans MS" charset="0"/>
                <a:ea typeface="ＭＳ Ｐゴシック" charset="0"/>
              </a:defRPr>
            </a:lvl7pPr>
            <a:lvl8pPr marL="3427970" indent="-228532" algn="ctr" eaLnBrk="0" fontAlgn="base" hangingPunct="0">
              <a:spcBef>
                <a:spcPct val="0"/>
              </a:spcBef>
              <a:spcAft>
                <a:spcPct val="0"/>
              </a:spcAft>
              <a:defRPr sz="2000" b="1">
                <a:solidFill>
                  <a:schemeClr val="tx1"/>
                </a:solidFill>
                <a:latin typeface="Comic Sans MS" charset="0"/>
                <a:ea typeface="ＭＳ Ｐゴシック" charset="0"/>
              </a:defRPr>
            </a:lvl8pPr>
            <a:lvl9pPr marL="3885032" indent="-228532"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fld id="{68FF6551-6882-C24A-AC22-DBB91030D49F}" type="slidenum">
              <a:rPr lang="en-US" sz="1200" b="0">
                <a:latin typeface="Arial" charset="0"/>
                <a:cs typeface="ＭＳ Ｐゴシック" charset="0"/>
              </a:rPr>
              <a:pPr>
                <a:defRPr/>
              </a:pPr>
              <a:t>88</a:t>
            </a:fld>
            <a:endParaRPr lang="en-US" sz="1200" b="0">
              <a:latin typeface="Arial" charset="0"/>
              <a:cs typeface="ＭＳ Ｐゴシック" charset="0"/>
            </a:endParaRPr>
          </a:p>
        </p:txBody>
      </p:sp>
      <p:sp>
        <p:nvSpPr>
          <p:cNvPr id="61443" name="Rectangle 2"/>
          <p:cNvSpPr>
            <a:spLocks noGrp="1" noRot="1" noChangeAspect="1" noChangeArrowheads="1" noTextEdit="1"/>
          </p:cNvSpPr>
          <p:nvPr>
            <p:ph type="sldImg"/>
          </p:nvPr>
        </p:nvSpPr>
        <p:spPr>
          <a:xfrm>
            <a:off x="1181100" y="696913"/>
            <a:ext cx="4648200" cy="3486150"/>
          </a:xfrm>
          <a:ln/>
        </p:spPr>
      </p:sp>
      <p:sp>
        <p:nvSpPr>
          <p:cNvPr id="614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89846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000" b="1">
                <a:solidFill>
                  <a:schemeClr val="tx1"/>
                </a:solidFill>
                <a:latin typeface="Comic Sans MS" pitchFamily="66" charset="0"/>
              </a:defRPr>
            </a:lvl1pPr>
            <a:lvl2pPr marL="736799" indent="-283384">
              <a:defRPr sz="2000" b="1">
                <a:solidFill>
                  <a:schemeClr val="tx1"/>
                </a:solidFill>
                <a:latin typeface="Comic Sans MS" pitchFamily="66" charset="0"/>
              </a:defRPr>
            </a:lvl2pPr>
            <a:lvl3pPr marL="1133538" indent="-226708">
              <a:defRPr sz="2000" b="1">
                <a:solidFill>
                  <a:schemeClr val="tx1"/>
                </a:solidFill>
                <a:latin typeface="Comic Sans MS" pitchFamily="66" charset="0"/>
              </a:defRPr>
            </a:lvl3pPr>
            <a:lvl4pPr marL="1586954" indent="-226708">
              <a:defRPr sz="2000" b="1">
                <a:solidFill>
                  <a:schemeClr val="tx1"/>
                </a:solidFill>
                <a:latin typeface="Comic Sans MS" pitchFamily="66" charset="0"/>
              </a:defRPr>
            </a:lvl4pPr>
            <a:lvl5pPr marL="2040369" indent="-226708">
              <a:defRPr sz="2000" b="1">
                <a:solidFill>
                  <a:schemeClr val="tx1"/>
                </a:solidFill>
                <a:latin typeface="Comic Sans MS" pitchFamily="66" charset="0"/>
              </a:defRPr>
            </a:lvl5pPr>
            <a:lvl6pPr marL="2493784" indent="-226708" algn="ctr" eaLnBrk="0" fontAlgn="base" hangingPunct="0">
              <a:spcBef>
                <a:spcPct val="0"/>
              </a:spcBef>
              <a:spcAft>
                <a:spcPct val="0"/>
              </a:spcAft>
              <a:defRPr sz="2000" b="1">
                <a:solidFill>
                  <a:schemeClr val="tx1"/>
                </a:solidFill>
                <a:latin typeface="Comic Sans MS" pitchFamily="66" charset="0"/>
              </a:defRPr>
            </a:lvl6pPr>
            <a:lvl7pPr marL="2947199" indent="-226708" algn="ctr" eaLnBrk="0" fontAlgn="base" hangingPunct="0">
              <a:spcBef>
                <a:spcPct val="0"/>
              </a:spcBef>
              <a:spcAft>
                <a:spcPct val="0"/>
              </a:spcAft>
              <a:defRPr sz="2000" b="1">
                <a:solidFill>
                  <a:schemeClr val="tx1"/>
                </a:solidFill>
                <a:latin typeface="Comic Sans MS" pitchFamily="66" charset="0"/>
              </a:defRPr>
            </a:lvl7pPr>
            <a:lvl8pPr marL="3400615" indent="-226708" algn="ctr" eaLnBrk="0" fontAlgn="base" hangingPunct="0">
              <a:spcBef>
                <a:spcPct val="0"/>
              </a:spcBef>
              <a:spcAft>
                <a:spcPct val="0"/>
              </a:spcAft>
              <a:defRPr sz="2000" b="1">
                <a:solidFill>
                  <a:schemeClr val="tx1"/>
                </a:solidFill>
                <a:latin typeface="Comic Sans MS" pitchFamily="66" charset="0"/>
              </a:defRPr>
            </a:lvl8pPr>
            <a:lvl9pPr marL="3854030" indent="-226708" algn="ctr" eaLnBrk="0" fontAlgn="base" hangingPunct="0">
              <a:spcBef>
                <a:spcPct val="0"/>
              </a:spcBef>
              <a:spcAft>
                <a:spcPct val="0"/>
              </a:spcAft>
              <a:defRPr sz="2000" b="1">
                <a:solidFill>
                  <a:schemeClr val="tx1"/>
                </a:solidFill>
                <a:latin typeface="Comic Sans MS" pitchFamily="66" charset="0"/>
              </a:defRPr>
            </a:lvl9pPr>
          </a:lstStyle>
          <a:p>
            <a:fld id="{A8FF7B1F-E1DF-406F-808D-8EEA69DEE646}" type="slidenum">
              <a:rPr lang="en-US" sz="1200" b="0">
                <a:latin typeface="Arial" charset="0"/>
              </a:rPr>
              <a:pPr/>
              <a:t>89</a:t>
            </a:fld>
            <a:endParaRPr lang="en-US" sz="1200" b="0" dirty="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E7827-066D-4197-87FE-34DB4C5D01A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fld id="{5DEB43E6-C11D-40B0-A9F7-306D14ED0C6A}" type="slidenum">
              <a:rPr lang="en-US" smtClean="0"/>
              <a:pPr/>
              <a:t>‹#›</a:t>
            </a:fld>
            <a:endParaRPr lang="en-US"/>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2015</a:t>
            </a:r>
            <a:endParaRPr lang="en-US"/>
          </a:p>
        </p:txBody>
      </p:sp>
    </p:spTree>
    <p:extLst>
      <p:ext uri="{BB962C8B-B14F-4D97-AF65-F5344CB8AC3E}">
        <p14:creationId xmlns:p14="http://schemas.microsoft.com/office/powerpoint/2010/main" val="343435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fld id="{5DEB43E6-C11D-40B0-A9F7-306D14ED0C6A}" type="slidenum">
              <a:rPr lang="en-US" smtClean="0"/>
              <a:pPr/>
              <a:t>‹#›</a:t>
            </a:fld>
            <a:endParaRPr lang="en-US"/>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2015</a:t>
            </a:r>
            <a:endParaRPr lang="en-US"/>
          </a:p>
        </p:txBody>
      </p:sp>
    </p:spTree>
    <p:extLst>
      <p:ext uri="{BB962C8B-B14F-4D97-AF65-F5344CB8AC3E}">
        <p14:creationId xmlns:p14="http://schemas.microsoft.com/office/powerpoint/2010/main" val="29723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2015</a:t>
            </a:r>
            <a:endParaRPr lang="en-US"/>
          </a:p>
        </p:txBody>
      </p:sp>
      <p:sp>
        <p:nvSpPr>
          <p:cNvPr id="5" name="Rectangle 3"/>
          <p:cNvSpPr>
            <a:spLocks noGrp="1" noChangeArrowheads="1"/>
          </p:cNvSpPr>
          <p:nvPr>
            <p:ph type="sldNum" sz="quarter" idx="11"/>
          </p:nvPr>
        </p:nvSpPr>
        <p:spPr>
          <a:ln/>
        </p:spPr>
        <p:txBody>
          <a:bodyPr/>
          <a:lstStyle>
            <a:lvl1pPr>
              <a:defRPr/>
            </a:lvl1pPr>
          </a:lstStyle>
          <a:p>
            <a:fld id="{5DEB43E6-C11D-40B0-A9F7-306D14ED0C6A}" type="slidenum">
              <a:rPr lang="en-US" smtClean="0"/>
              <a:pPr/>
              <a:t>‹#›</a:t>
            </a:fld>
            <a:endParaRPr lang="en-US"/>
          </a:p>
        </p:txBody>
      </p:sp>
    </p:spTree>
    <p:extLst>
      <p:ext uri="{BB962C8B-B14F-4D97-AF65-F5344CB8AC3E}">
        <p14:creationId xmlns:p14="http://schemas.microsoft.com/office/powerpoint/2010/main" val="15373751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fld id="{5DEB43E6-C11D-40B0-A9F7-306D14ED0C6A}" type="slidenum">
              <a:rPr lang="en-US" smtClean="0"/>
              <a:pPr/>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2015</a:t>
            </a:r>
            <a:endParaRPr lang="en-US"/>
          </a:p>
        </p:txBody>
      </p:sp>
    </p:spTree>
    <p:extLst>
      <p:ext uri="{BB962C8B-B14F-4D97-AF65-F5344CB8AC3E}">
        <p14:creationId xmlns:p14="http://schemas.microsoft.com/office/powerpoint/2010/main" val="12382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fld id="{5DEB43E6-C11D-40B0-A9F7-306D14ED0C6A}" type="slidenum">
              <a:rPr lang="en-US" smtClean="0"/>
              <a:pPr/>
              <a:t>‹#›</a:t>
            </a:fld>
            <a:endParaRPr lang="en-US"/>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2015</a:t>
            </a:r>
            <a:endParaRPr lang="en-US"/>
          </a:p>
        </p:txBody>
      </p:sp>
    </p:spTree>
    <p:extLst>
      <p:ext uri="{BB962C8B-B14F-4D97-AF65-F5344CB8AC3E}">
        <p14:creationId xmlns:p14="http://schemas.microsoft.com/office/powerpoint/2010/main" val="250400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fld id="{5DEB43E6-C11D-40B0-A9F7-306D14ED0C6A}" type="slidenum">
              <a:rPr lang="en-US" smtClean="0"/>
              <a:pPr/>
              <a:t>‹#›</a:t>
            </a:fld>
            <a:endParaRPr lang="en-US"/>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2015</a:t>
            </a:r>
            <a:endParaRPr lang="en-US"/>
          </a:p>
        </p:txBody>
      </p:sp>
    </p:spTree>
    <p:extLst>
      <p:ext uri="{BB962C8B-B14F-4D97-AF65-F5344CB8AC3E}">
        <p14:creationId xmlns:p14="http://schemas.microsoft.com/office/powerpoint/2010/main" val="22628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fld id="{5DEB43E6-C11D-40B0-A9F7-306D14ED0C6A}" type="slidenum">
              <a:rPr lang="en-US" smtClean="0"/>
              <a:pPr/>
              <a:t>‹#›</a:t>
            </a:fld>
            <a:endParaRPr lang="en-US"/>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2015</a:t>
            </a:r>
            <a:endParaRPr lang="en-US"/>
          </a:p>
        </p:txBody>
      </p:sp>
    </p:spTree>
    <p:extLst>
      <p:ext uri="{BB962C8B-B14F-4D97-AF65-F5344CB8AC3E}">
        <p14:creationId xmlns:p14="http://schemas.microsoft.com/office/powerpoint/2010/main" val="14795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5DEB43E6-C11D-40B0-A9F7-306D14ED0C6A}" type="slidenum">
              <a:rPr lang="en-US" smtClean="0"/>
              <a:pPr/>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2015</a:t>
            </a:r>
            <a:endParaRPr lang="en-US"/>
          </a:p>
        </p:txBody>
      </p:sp>
    </p:spTree>
    <p:extLst>
      <p:ext uri="{BB962C8B-B14F-4D97-AF65-F5344CB8AC3E}">
        <p14:creationId xmlns:p14="http://schemas.microsoft.com/office/powerpoint/2010/main" val="224859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5DEB43E6-C11D-40B0-A9F7-306D14ED0C6A}" type="slidenum">
              <a:rPr lang="en-US" smtClean="0"/>
              <a:pPr/>
              <a:t>‹#›</a:t>
            </a:fld>
            <a:endParaRPr lang="en-US"/>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2015</a:t>
            </a:r>
            <a:endParaRPr lang="en-US"/>
          </a:p>
        </p:txBody>
      </p:sp>
    </p:spTree>
    <p:extLst>
      <p:ext uri="{BB962C8B-B14F-4D97-AF65-F5344CB8AC3E}">
        <p14:creationId xmlns:p14="http://schemas.microsoft.com/office/powerpoint/2010/main" val="262403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fld id="{5DEB43E6-C11D-40B0-A9F7-306D14ED0C6A}" type="slidenum">
              <a:rPr lang="en-US" smtClean="0"/>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2015</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acgme.org/"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mschwab@acgme.org" TargetMode="External"/><Relationship Id="rId2" Type="http://schemas.openxmlformats.org/officeDocument/2006/relationships/hyperlink" Target="mailto:acgmecommunications@acgme.org"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ilto:webADS@acgme.org"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9.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b="1" dirty="0" smtClean="0"/>
              <a:t>ACGME Application Development for Osteopathic Programs</a:t>
            </a:r>
            <a:endParaRPr lang="en-US" b="1" dirty="0"/>
          </a:p>
        </p:txBody>
      </p:sp>
      <p:sp>
        <p:nvSpPr>
          <p:cNvPr id="4" name="Subtitle 3"/>
          <p:cNvSpPr>
            <a:spLocks noGrp="1"/>
          </p:cNvSpPr>
          <p:nvPr>
            <p:ph type="subTitle" idx="1"/>
          </p:nvPr>
        </p:nvSpPr>
        <p:spPr/>
        <p:txBody>
          <a:bodyPr/>
          <a:lstStyle/>
          <a:p>
            <a:r>
              <a:rPr lang="en-US" sz="2000" b="1" dirty="0" smtClean="0"/>
              <a:t>Presented By:</a:t>
            </a:r>
          </a:p>
          <a:p>
            <a:r>
              <a:rPr lang="en-US" sz="2000" dirty="0" smtClean="0"/>
              <a:t>Pamela A. </a:t>
            </a:r>
            <a:r>
              <a:rPr lang="en-US" sz="2000" dirty="0" err="1" smtClean="0"/>
              <a:t>Billick</a:t>
            </a:r>
            <a:r>
              <a:rPr lang="en-US" sz="2000" dirty="0" smtClean="0"/>
              <a:t>, MSLS</a:t>
            </a:r>
          </a:p>
          <a:p>
            <a:r>
              <a:rPr lang="en-US" sz="2000" dirty="0" smtClean="0"/>
              <a:t>Partners in Medical Education, Inc.</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
            </a:r>
            <a:br>
              <a:rPr lang="en-US" dirty="0" smtClean="0"/>
            </a:br>
            <a:r>
              <a:rPr lang="en-US" dirty="0" smtClean="0"/>
              <a:t>These are a MUST for programs applying for Initial Accreditation:</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smtClean="0"/>
              <a:t>(Core) Requirements </a:t>
            </a:r>
            <a:r>
              <a:rPr lang="en-US" dirty="0" smtClean="0"/>
              <a:t>– Statements that define structure, resource, or process elements essential to every GME program.</a:t>
            </a:r>
          </a:p>
          <a:p>
            <a:r>
              <a:rPr lang="en-US" b="1" dirty="0" smtClean="0"/>
              <a:t>(Detail) Requirements </a:t>
            </a:r>
            <a:r>
              <a:rPr lang="en-US" dirty="0" smtClean="0"/>
              <a:t>– Statements that describe a specific structure, resource, or process, for achieving compliance with a Core Requirement.</a:t>
            </a:r>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10</a:t>
            </a:fld>
            <a:endParaRPr lang="en-US"/>
          </a:p>
        </p:txBody>
      </p:sp>
      <p:pic>
        <p:nvPicPr>
          <p:cNvPr id="6" name="Picture 5" descr="C:\Users\Pamala\AppData\Local\Microsoft\Windows\Temporary Internet Files\Content.Outlook\ML79IV1G\pho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572000"/>
            <a:ext cx="1649730" cy="1428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 Detail Requirements</a:t>
            </a:r>
            <a:br>
              <a:rPr lang="en-US" dirty="0" smtClean="0"/>
            </a:br>
            <a:r>
              <a:rPr lang="en-US" dirty="0" smtClean="0"/>
              <a:t>CPR II</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II.A.4.g) prepare and submit all information required and requested by the ACGME. </a:t>
            </a:r>
            <a:r>
              <a:rPr lang="en-US" baseline="30000" dirty="0" smtClean="0">
                <a:solidFill>
                  <a:srgbClr val="FF0000"/>
                </a:solidFill>
              </a:rPr>
              <a:t>(Core) </a:t>
            </a:r>
            <a:endParaRPr lang="en-US" dirty="0" smtClean="0">
              <a:solidFill>
                <a:srgbClr val="FF0000"/>
              </a:solidFill>
            </a:endParaRPr>
          </a:p>
          <a:p>
            <a:endParaRPr lang="en-US" dirty="0" smtClean="0"/>
          </a:p>
          <a:p>
            <a:r>
              <a:rPr lang="en-US" dirty="0" smtClean="0"/>
              <a:t>II.A.4.g).(1) This includes but is not limited to the program application forms and annual program updates to the ADS, and ensure that the information submitted is accurate and complete. </a:t>
            </a:r>
            <a:r>
              <a:rPr lang="en-US" baseline="30000" dirty="0" smtClean="0">
                <a:solidFill>
                  <a:srgbClr val="FF0000"/>
                </a:solidFill>
              </a:rPr>
              <a:t>(Core) </a:t>
            </a:r>
            <a:endParaRPr lang="en-US" dirty="0" smtClean="0">
              <a:solidFill>
                <a:srgbClr val="FF0000"/>
              </a:solidFill>
            </a:endParaRPr>
          </a:p>
          <a:p>
            <a:endParaRPr lang="en-US" dirty="0" smtClean="0"/>
          </a:p>
          <a:p>
            <a:r>
              <a:rPr lang="en-US" dirty="0" smtClean="0"/>
              <a:t>II.A.4.h) ensure compliance with grievance and due process procedures as set forth in the Institutional Requirements and implemented by the sponsoring institution; </a:t>
            </a:r>
            <a:r>
              <a:rPr lang="en-US" baseline="30000" dirty="0" smtClean="0">
                <a:solidFill>
                  <a:srgbClr val="FF0000"/>
                </a:solidFill>
              </a:rPr>
              <a:t>(Detail) </a:t>
            </a:r>
            <a:endParaRPr lang="en-US" dirty="0" smtClean="0">
              <a:solidFill>
                <a:srgbClr val="FF0000"/>
              </a:solidFill>
            </a:endParaRPr>
          </a:p>
          <a:p>
            <a:endParaRPr lang="en-US" dirty="0" smtClean="0"/>
          </a:p>
          <a:p>
            <a:r>
              <a:rPr lang="en-US" dirty="0" smtClean="0"/>
              <a:t>II.A.4.i) provide verification of residency education for all residents, including those who leave the program prior to completion; </a:t>
            </a:r>
            <a:r>
              <a:rPr lang="en-US" baseline="30000" dirty="0" smtClean="0">
                <a:solidFill>
                  <a:srgbClr val="FF0000"/>
                </a:solidFill>
              </a:rPr>
              <a:t>(Detail) </a:t>
            </a:r>
            <a:endParaRPr lang="en-US" dirty="0" smtClean="0">
              <a:solidFill>
                <a:srgbClr val="FF0000"/>
              </a:solidFill>
            </a:endParaRP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Accreditation</a:t>
            </a:r>
            <a:endParaRPr lang="en-US" dirty="0"/>
          </a:p>
        </p:txBody>
      </p:sp>
      <p:sp>
        <p:nvSpPr>
          <p:cNvPr id="3" name="Content Placeholder 2"/>
          <p:cNvSpPr>
            <a:spLocks noGrp="1"/>
          </p:cNvSpPr>
          <p:nvPr>
            <p:ph idx="1"/>
          </p:nvPr>
        </p:nvSpPr>
        <p:spPr/>
        <p:txBody>
          <a:bodyPr/>
          <a:lstStyle/>
          <a:p>
            <a:r>
              <a:rPr lang="en-US" dirty="0" smtClean="0"/>
              <a:t>Outcome Requirements – Only applies to programs after Initial Accreditation achieved</a:t>
            </a:r>
          </a:p>
          <a:p>
            <a:r>
              <a:rPr lang="en-US" dirty="0" smtClean="0"/>
              <a:t>Programs under Initial Accreditation do NOT have Outcomes to review.</a:t>
            </a:r>
          </a:p>
          <a:p>
            <a:pPr lvl="1"/>
            <a:r>
              <a:rPr lang="en-US" dirty="0" smtClean="0"/>
              <a:t>In ~ 2 years, then Outcomes</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12</a:t>
            </a:fld>
            <a:endParaRPr lang="en-US"/>
          </a:p>
        </p:txBody>
      </p:sp>
      <p:pic>
        <p:nvPicPr>
          <p:cNvPr id="6" name="yui_3_5_1_5_1363125155109_1599" descr="http://cnps2.edublogs.org/files/2012/03/andresr25805-1kfo7y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191000"/>
            <a:ext cx="1228725" cy="1638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Requirements</a:t>
            </a:r>
            <a:endParaRPr lang="en-US" dirty="0"/>
          </a:p>
        </p:txBody>
      </p:sp>
      <p:sp>
        <p:nvSpPr>
          <p:cNvPr id="3" name="Content Placeholder 2"/>
          <p:cNvSpPr>
            <a:spLocks noGrp="1"/>
          </p:cNvSpPr>
          <p:nvPr>
            <p:ph idx="1"/>
          </p:nvPr>
        </p:nvSpPr>
        <p:spPr/>
        <p:txBody>
          <a:bodyPr/>
          <a:lstStyle/>
          <a:p>
            <a:r>
              <a:rPr lang="en-US" dirty="0" smtClean="0"/>
              <a:t>“The devil is in the details.”</a:t>
            </a:r>
          </a:p>
          <a:p>
            <a:r>
              <a:rPr lang="en-US" dirty="0" smtClean="0"/>
              <a:t>Initially it will appear that the requirements look</a:t>
            </a:r>
            <a:br>
              <a:rPr lang="en-US" dirty="0" smtClean="0"/>
            </a:br>
            <a:r>
              <a:rPr lang="en-US" dirty="0" smtClean="0"/>
              <a:t>easy to meet.</a:t>
            </a:r>
          </a:p>
          <a:p>
            <a:r>
              <a:rPr lang="en-US" dirty="0" smtClean="0"/>
              <a:t>Read them word by word.</a:t>
            </a:r>
          </a:p>
          <a:p>
            <a:r>
              <a:rPr lang="en-US" dirty="0" smtClean="0"/>
              <a:t>Any “should, shall or must” = MUST</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13</a:t>
            </a:fld>
            <a:endParaRPr lang="en-US"/>
          </a:p>
        </p:txBody>
      </p:sp>
      <p:pic>
        <p:nvPicPr>
          <p:cNvPr id="6" name="irc_mi" descr="http://us.cdn1.123rf.com/168nwm/cherezoff/cherezoff1211/cherezoff121100004/16201491-3d-human-with-a-pointer-isolated-on-white-background.jpg"/>
          <p:cNvPicPr/>
          <p:nvPr/>
        </p:nvPicPr>
        <p:blipFill>
          <a:blip r:embed="rId3">
            <a:extLst>
              <a:ext uri="{BEBA8EAE-BF5A-486C-A8C5-ECC9F3942E4B}">
                <a14:imgProps xmlns:a14="http://schemas.microsoft.com/office/drawing/2010/main">
                  <a14:imgLayer r:embed="rId4">
                    <a14:imgEffect>
                      <a14:brightnessContrast contrast="-46000"/>
                    </a14:imgEffect>
                  </a14:imgLayer>
                </a14:imgProps>
              </a:ext>
              <a:ext uri="{28A0092B-C50C-407E-A947-70E740481C1C}">
                <a14:useLocalDpi xmlns:a14="http://schemas.microsoft.com/office/drawing/2010/main" val="0"/>
              </a:ext>
            </a:extLst>
          </a:blip>
          <a:srcRect/>
          <a:stretch>
            <a:fillRect/>
          </a:stretch>
        </p:blipFill>
        <p:spPr bwMode="auto">
          <a:xfrm>
            <a:off x="6477000" y="3810000"/>
            <a:ext cx="1607684" cy="1943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Should – Must = MUST CPR</a:t>
            </a:r>
            <a:endParaRPr lang="en-US" dirty="0"/>
          </a:p>
        </p:txBody>
      </p:sp>
      <p:sp>
        <p:nvSpPr>
          <p:cNvPr id="3" name="Content Placeholder 2"/>
          <p:cNvSpPr>
            <a:spLocks noGrp="1"/>
          </p:cNvSpPr>
          <p:nvPr>
            <p:ph idx="1"/>
          </p:nvPr>
        </p:nvSpPr>
        <p:spPr/>
        <p:txBody>
          <a:bodyPr/>
          <a:lstStyle/>
          <a:p>
            <a:endParaRPr lang="en-US" dirty="0" smtClean="0"/>
          </a:p>
          <a:p>
            <a:r>
              <a:rPr lang="en-US" dirty="0" smtClean="0"/>
              <a:t>II.B.5.a) The faculty </a:t>
            </a:r>
            <a:r>
              <a:rPr lang="en-US" dirty="0" smtClean="0">
                <a:solidFill>
                  <a:srgbClr val="FF0000"/>
                </a:solidFill>
              </a:rPr>
              <a:t>must</a:t>
            </a:r>
            <a:r>
              <a:rPr lang="en-US" dirty="0" smtClean="0"/>
              <a:t> regularly participate in organized clinical discussions, rounds, journal clubs, and conferences. </a:t>
            </a:r>
            <a:r>
              <a:rPr lang="en-US" baseline="30000" dirty="0" smtClean="0"/>
              <a:t>(Detail) </a:t>
            </a:r>
            <a:endParaRPr lang="en-US" dirty="0" smtClean="0"/>
          </a:p>
          <a:p>
            <a:r>
              <a:rPr lang="en-US" dirty="0" smtClean="0"/>
              <a:t>II.B.5.b) Some members of the faculty </a:t>
            </a:r>
            <a:r>
              <a:rPr lang="en-US" dirty="0" smtClean="0">
                <a:solidFill>
                  <a:srgbClr val="FF0000"/>
                </a:solidFill>
              </a:rPr>
              <a:t>should</a:t>
            </a:r>
            <a:r>
              <a:rPr lang="en-US" dirty="0" smtClean="0"/>
              <a:t> also demonstrate scholarship by one or more of the following </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ADS Entry - Common Data Required for your program applications include:</a:t>
            </a:r>
            <a:endParaRPr lang="en-US" dirty="0"/>
          </a:p>
        </p:txBody>
      </p:sp>
      <p:sp>
        <p:nvSpPr>
          <p:cNvPr id="3" name="Content Placeholder 2"/>
          <p:cNvSpPr>
            <a:spLocks noGrp="1"/>
          </p:cNvSpPr>
          <p:nvPr>
            <p:ph idx="1"/>
          </p:nvPr>
        </p:nvSpPr>
        <p:spPr/>
        <p:txBody>
          <a:bodyPr>
            <a:normAutofit/>
          </a:bodyPr>
          <a:lstStyle/>
          <a:p>
            <a:r>
              <a:rPr lang="en-US" dirty="0" smtClean="0"/>
              <a:t>Data similar to the AOA Institutional Review </a:t>
            </a:r>
          </a:p>
          <a:p>
            <a:r>
              <a:rPr lang="en-US" dirty="0" smtClean="0"/>
              <a:t>Program Review forms &amp; Crosswalks</a:t>
            </a:r>
          </a:p>
          <a:p>
            <a:r>
              <a:rPr lang="en-US" dirty="0" smtClean="0"/>
              <a:t>Core Competency Summation</a:t>
            </a:r>
          </a:p>
          <a:p>
            <a:r>
              <a:rPr lang="en-US" dirty="0" smtClean="0"/>
              <a:t>Updated faculty CVs</a:t>
            </a:r>
          </a:p>
          <a:p>
            <a:r>
              <a:rPr lang="en-US" dirty="0" smtClean="0"/>
              <a:t>ADS input  - Accreditation Data System</a:t>
            </a:r>
          </a:p>
          <a:p>
            <a:r>
              <a:rPr lang="en-US" dirty="0" smtClean="0"/>
              <a:t>Word document attachment – program specific</a:t>
            </a:r>
          </a:p>
          <a:p>
            <a:r>
              <a:rPr lang="en-US" dirty="0" smtClean="0"/>
              <a:t>Attachments uploaded</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Demographics</a:t>
            </a:r>
            <a:endParaRPr lang="en-US" dirty="0"/>
          </a:p>
        </p:txBody>
      </p:sp>
      <p:sp>
        <p:nvSpPr>
          <p:cNvPr id="3" name="Content Placeholder 2"/>
          <p:cNvSpPr>
            <a:spLocks noGrp="1"/>
          </p:cNvSpPr>
          <p:nvPr>
            <p:ph idx="1"/>
          </p:nvPr>
        </p:nvSpPr>
        <p:spPr/>
        <p:txBody>
          <a:bodyPr>
            <a:normAutofit/>
          </a:bodyPr>
          <a:lstStyle/>
          <a:p>
            <a:r>
              <a:rPr lang="en-US" dirty="0" smtClean="0"/>
              <a:t>Date of First Class</a:t>
            </a:r>
          </a:p>
          <a:p>
            <a:r>
              <a:rPr lang="en-US" dirty="0" smtClean="0"/>
              <a:t>Title of Program &amp; Address</a:t>
            </a:r>
          </a:p>
          <a:p>
            <a:r>
              <a:rPr lang="en-US" dirty="0" smtClean="0"/>
              <a:t>Name of Program Director &amp; Coordinator with </a:t>
            </a:r>
            <a:br>
              <a:rPr lang="en-US" dirty="0" smtClean="0"/>
            </a:br>
            <a:r>
              <a:rPr lang="en-US" dirty="0" smtClean="0"/>
              <a:t>email addresses</a:t>
            </a:r>
          </a:p>
          <a:p>
            <a:r>
              <a:rPr lang="en-US" dirty="0" smtClean="0"/>
              <a:t>Number of requested positions </a:t>
            </a:r>
            <a:br>
              <a:rPr lang="en-US" dirty="0" smtClean="0"/>
            </a:br>
            <a:r>
              <a:rPr lang="en-US" dirty="0" smtClean="0"/>
              <a:t>(complement, slots) – In total</a:t>
            </a:r>
          </a:p>
          <a:p>
            <a:r>
              <a:rPr lang="en-US" dirty="0" smtClean="0"/>
              <a:t>Sponsoring Institution &amp; DIO</a:t>
            </a:r>
          </a:p>
          <a:p>
            <a:r>
              <a:rPr lang="en-US" dirty="0" smtClean="0"/>
              <a:t>Affiliated medical school</a:t>
            </a:r>
          </a:p>
          <a:p>
            <a:r>
              <a:rPr lang="en-US" dirty="0" smtClean="0"/>
              <a:t>Participating Sites &amp; Type of Relationship</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16</a:t>
            </a:fld>
            <a:endParaRPr lang="en-US"/>
          </a:p>
        </p:txBody>
      </p:sp>
      <p:pic>
        <p:nvPicPr>
          <p:cNvPr id="6" name="irc_mi" descr="http://www.cmsne.org/Documents/CaseStudies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038600"/>
            <a:ext cx="1676400" cy="167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Educational Rationale</a:t>
            </a:r>
            <a:endParaRPr lang="en-US" dirty="0"/>
          </a:p>
        </p:txBody>
      </p:sp>
      <p:sp>
        <p:nvSpPr>
          <p:cNvPr id="3" name="Content Placeholder 2"/>
          <p:cNvSpPr>
            <a:spLocks noGrp="1"/>
          </p:cNvSpPr>
          <p:nvPr>
            <p:ph idx="1"/>
          </p:nvPr>
        </p:nvSpPr>
        <p:spPr/>
        <p:txBody>
          <a:bodyPr/>
          <a:lstStyle/>
          <a:p>
            <a:r>
              <a:rPr lang="en-US" dirty="0" smtClean="0"/>
              <a:t>The Participating Site meets what educational purpose?  </a:t>
            </a:r>
          </a:p>
          <a:p>
            <a:r>
              <a:rPr lang="en-US" dirty="0" smtClean="0"/>
              <a:t>Brief</a:t>
            </a:r>
          </a:p>
          <a:p>
            <a:pPr lvl="1"/>
            <a:r>
              <a:rPr lang="en-US" dirty="0" smtClean="0"/>
              <a:t>i.e.,  “St. Elsewhere Hospital is the only Level 1 Trauma program in the city of Liberty Square and our Emergency Medicine Residents meet (1) month of their of critical care requirement in the 2</a:t>
            </a:r>
            <a:r>
              <a:rPr lang="en-US" baseline="30000" dirty="0" smtClean="0"/>
              <a:t>nd</a:t>
            </a:r>
            <a:r>
              <a:rPr lang="en-US" dirty="0" smtClean="0"/>
              <a:t> year of training.”</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Status</a:t>
            </a:r>
            <a:endParaRPr lang="en-US" dirty="0"/>
          </a:p>
        </p:txBody>
      </p:sp>
      <p:sp>
        <p:nvSpPr>
          <p:cNvPr id="3" name="Content Placeholder 2"/>
          <p:cNvSpPr>
            <a:spLocks noGrp="1"/>
          </p:cNvSpPr>
          <p:nvPr>
            <p:ph idx="1"/>
          </p:nvPr>
        </p:nvSpPr>
        <p:spPr/>
        <p:txBody>
          <a:bodyPr>
            <a:normAutofit/>
          </a:bodyPr>
          <a:lstStyle/>
          <a:p>
            <a:r>
              <a:rPr lang="en-US" dirty="0" smtClean="0"/>
              <a:t>10 Digit ACGME Program ID# - </a:t>
            </a:r>
            <a:r>
              <a:rPr lang="en-US" dirty="0" smtClean="0">
                <a:solidFill>
                  <a:srgbClr val="FF0000"/>
                </a:solidFill>
              </a:rPr>
              <a:t>N/A</a:t>
            </a:r>
          </a:p>
          <a:p>
            <a:r>
              <a:rPr lang="en-US" dirty="0" smtClean="0"/>
              <a:t>Effective date – </a:t>
            </a:r>
            <a:r>
              <a:rPr lang="en-US" dirty="0" smtClean="0">
                <a:solidFill>
                  <a:srgbClr val="FF0000"/>
                </a:solidFill>
              </a:rPr>
              <a:t>N/A</a:t>
            </a:r>
          </a:p>
          <a:p>
            <a:r>
              <a:rPr lang="en-US" dirty="0" smtClean="0"/>
              <a:t>Accreditation Status – </a:t>
            </a:r>
            <a:r>
              <a:rPr lang="en-US" dirty="0" smtClean="0">
                <a:solidFill>
                  <a:srgbClr val="FF0000"/>
                </a:solidFill>
              </a:rPr>
              <a:t>N/A</a:t>
            </a:r>
          </a:p>
          <a:p>
            <a:r>
              <a:rPr lang="en-US" dirty="0" smtClean="0"/>
              <a:t>Original Accreditation date – </a:t>
            </a:r>
            <a:r>
              <a:rPr lang="en-US" dirty="0" smtClean="0">
                <a:solidFill>
                  <a:srgbClr val="FF0000"/>
                </a:solidFill>
              </a:rPr>
              <a:t>N/A</a:t>
            </a:r>
          </a:p>
          <a:p>
            <a:r>
              <a:rPr lang="en-US" dirty="0" smtClean="0"/>
              <a:t>Accredited length of training – </a:t>
            </a:r>
            <a:r>
              <a:rPr lang="en-US" dirty="0" smtClean="0">
                <a:solidFill>
                  <a:srgbClr val="FF0000"/>
                </a:solidFill>
              </a:rPr>
              <a:t>N/A</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Participating Sites</a:t>
            </a:r>
            <a:endParaRPr lang="en-US" dirty="0"/>
          </a:p>
        </p:txBody>
      </p:sp>
      <p:sp>
        <p:nvSpPr>
          <p:cNvPr id="6" name="Content Placeholder 5"/>
          <p:cNvSpPr>
            <a:spLocks noGrp="1"/>
          </p:cNvSpPr>
          <p:nvPr>
            <p:ph idx="1"/>
          </p:nvPr>
        </p:nvSpPr>
        <p:spPr/>
        <p:txBody>
          <a:bodyPr>
            <a:normAutofit/>
          </a:bodyPr>
          <a:lstStyle/>
          <a:p>
            <a:r>
              <a:rPr lang="en-US" dirty="0" smtClean="0"/>
              <a:t>Detail on your Sponsoring Institution (SI)</a:t>
            </a:r>
          </a:p>
          <a:p>
            <a:pPr lvl="1"/>
            <a:r>
              <a:rPr lang="en-US" dirty="0" smtClean="0"/>
              <a:t>Type of Institution</a:t>
            </a:r>
          </a:p>
          <a:p>
            <a:pPr lvl="2"/>
            <a:r>
              <a:rPr lang="en-US" b="1" dirty="0" smtClean="0"/>
              <a:t>General/Teaching Hospital or Community Hospital</a:t>
            </a:r>
          </a:p>
          <a:p>
            <a:pPr lvl="2"/>
            <a:r>
              <a:rPr lang="en-US" b="1" dirty="0" smtClean="0"/>
              <a:t>Academic Medical Center/Medical School or Independent Academic Medical Center </a:t>
            </a:r>
          </a:p>
          <a:p>
            <a:pPr lvl="2"/>
            <a:r>
              <a:rPr lang="en-US" b="1" dirty="0" smtClean="0"/>
              <a:t>Consortium</a:t>
            </a:r>
          </a:p>
          <a:p>
            <a:pPr lvl="2"/>
            <a:r>
              <a:rPr lang="en-US" dirty="0" smtClean="0"/>
              <a:t>Ambulatory Care Clinic/Office</a:t>
            </a:r>
          </a:p>
          <a:p>
            <a:pPr lvl="2"/>
            <a:r>
              <a:rPr lang="en-US" dirty="0" smtClean="0"/>
              <a:t>Federally Qualified Health Center (FQHC)</a:t>
            </a:r>
          </a:p>
          <a:p>
            <a:pPr lvl="2"/>
            <a:r>
              <a:rPr lang="en-US" dirty="0" smtClean="0"/>
              <a:t>Specialty or Children’s Hospital</a:t>
            </a:r>
          </a:p>
          <a:p>
            <a:pPr lvl="2"/>
            <a:r>
              <a:rPr lang="en-US" dirty="0" smtClean="0"/>
              <a:t>Pathology Lab/Medical Examiner’s Office or Other</a:t>
            </a:r>
          </a:p>
        </p:txBody>
      </p:sp>
      <p:sp>
        <p:nvSpPr>
          <p:cNvPr id="3" name="Footer Placeholder 2"/>
          <p:cNvSpPr>
            <a:spLocks noGrp="1"/>
          </p:cNvSpPr>
          <p:nvPr>
            <p:ph type="ftr" sz="quarter" idx="11"/>
          </p:nvPr>
        </p:nvSpPr>
        <p:spPr/>
        <p:txBody>
          <a:bodyPr/>
          <a:lstStyle/>
          <a:p>
            <a:r>
              <a:rPr lang="en-US" smtClean="0"/>
              <a:t>Presented by Partners in Medical Education, Inc. 2015</a:t>
            </a:r>
            <a:endParaRPr lang="en-US"/>
          </a:p>
        </p:txBody>
      </p:sp>
      <p:sp>
        <p:nvSpPr>
          <p:cNvPr id="4" name="Slide Number Placeholder 3"/>
          <p:cNvSpPr>
            <a:spLocks noGrp="1"/>
          </p:cNvSpPr>
          <p:nvPr>
            <p:ph type="sldNum" sz="quarter" idx="10"/>
          </p:nvPr>
        </p:nvSpPr>
        <p:spPr/>
        <p:txBody>
          <a:bodyPr/>
          <a:lstStyle/>
          <a:p>
            <a:fld id="{5DEB43E6-C11D-40B0-A9F7-306D14ED0C6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Presenter…..</a:t>
            </a:r>
            <a:endParaRPr lang="en-US" dirty="0"/>
          </a:p>
        </p:txBody>
      </p:sp>
      <p:sp>
        <p:nvSpPr>
          <p:cNvPr id="5" name="Text Placeholder 4"/>
          <p:cNvSpPr>
            <a:spLocks noGrp="1"/>
          </p:cNvSpPr>
          <p:nvPr>
            <p:ph type="body" sz="quarter" idx="3"/>
          </p:nvPr>
        </p:nvSpPr>
        <p:spPr/>
        <p:txBody>
          <a:bodyPr/>
          <a:lstStyle/>
          <a:p>
            <a:r>
              <a:rPr lang="en-US" dirty="0" smtClean="0"/>
              <a:t>Pamela A. Billick, MSLS</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Ten years experience in osteopathic undergraduate medical education and graduate medical education</a:t>
            </a:r>
          </a:p>
          <a:p>
            <a:r>
              <a:rPr lang="en-US" dirty="0" smtClean="0"/>
              <a:t>Speaker at ACOFP</a:t>
            </a:r>
          </a:p>
          <a:p>
            <a:r>
              <a:rPr lang="en-US" dirty="0" smtClean="0"/>
              <a:t>GME Administrator at St. John Medical Center, Westlake, OH (Cleveland)</a:t>
            </a:r>
          </a:p>
          <a:p>
            <a:r>
              <a:rPr lang="en-US" dirty="0" smtClean="0"/>
              <a:t>Former physician recruiter, practice administrator  &amp; medical librarian</a:t>
            </a:r>
            <a:endParaRPr lang="en-US" dirty="0"/>
          </a:p>
        </p:txBody>
      </p:sp>
      <p:pic>
        <p:nvPicPr>
          <p:cNvPr id="7" name="Picture 6" descr="Billick, Pamela -SJMC GME_7077 =5x7 © Joe Glick Photography_p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52600"/>
            <a:ext cx="2936082" cy="4114800"/>
          </a:xfrm>
          <a:prstGeom prst="rect">
            <a:avLst/>
          </a:prstGeom>
        </p:spPr>
      </p:pic>
      <p:sp>
        <p:nvSpPr>
          <p:cNvPr id="8" name="Footer Placeholder 7"/>
          <p:cNvSpPr>
            <a:spLocks noGrp="1"/>
          </p:cNvSpPr>
          <p:nvPr>
            <p:ph type="ftr" sz="quarter" idx="10"/>
          </p:nvPr>
        </p:nvSpPr>
        <p:spPr/>
        <p:txBody>
          <a:bodyPr/>
          <a:lstStyle/>
          <a:p>
            <a:r>
              <a:rPr lang="en-US" smtClean="0"/>
              <a:t>Presented by Partners in Medical Education, Inc. 2015</a:t>
            </a:r>
            <a:endParaRPr lang="en-US"/>
          </a:p>
        </p:txBody>
      </p:sp>
      <p:sp>
        <p:nvSpPr>
          <p:cNvPr id="9" name="Slide Number Placeholder 8"/>
          <p:cNvSpPr>
            <a:spLocks noGrp="1"/>
          </p:cNvSpPr>
          <p:nvPr>
            <p:ph type="sldNum" sz="quarter" idx="11"/>
          </p:nvPr>
        </p:nvSpPr>
        <p:spPr/>
        <p:txBody>
          <a:bodyPr/>
          <a:lstStyle/>
          <a:p>
            <a:fld id="{5DEB43E6-C11D-40B0-A9F7-306D14ED0C6A}"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Entity Recognized by:</a:t>
            </a:r>
            <a:endParaRPr lang="en-US" dirty="0"/>
          </a:p>
        </p:txBody>
      </p:sp>
      <p:sp>
        <p:nvSpPr>
          <p:cNvPr id="3" name="Content Placeholder 2"/>
          <p:cNvSpPr>
            <a:spLocks noGrp="1"/>
          </p:cNvSpPr>
          <p:nvPr>
            <p:ph idx="1"/>
          </p:nvPr>
        </p:nvSpPr>
        <p:spPr/>
        <p:txBody>
          <a:bodyPr>
            <a:normAutofit/>
          </a:bodyPr>
          <a:lstStyle/>
          <a:p>
            <a:r>
              <a:rPr lang="en-US" b="1" dirty="0" smtClean="0"/>
              <a:t>Joint Commission</a:t>
            </a:r>
          </a:p>
          <a:p>
            <a:r>
              <a:rPr lang="en-US" dirty="0" smtClean="0"/>
              <a:t>Community Health Accreditation Program (CHAP)</a:t>
            </a:r>
          </a:p>
          <a:p>
            <a:r>
              <a:rPr lang="en-US" dirty="0" smtClean="0"/>
              <a:t>Accreditation Commission for Health Care (ACHC)</a:t>
            </a:r>
          </a:p>
          <a:p>
            <a:r>
              <a:rPr lang="en-US" dirty="0" smtClean="0"/>
              <a:t>Healthcare Facilities Accreditation Program (HFAP)</a:t>
            </a:r>
          </a:p>
          <a:p>
            <a:r>
              <a:rPr lang="en-US" dirty="0" smtClean="0"/>
              <a:t>Medicare Direct – CMS</a:t>
            </a:r>
          </a:p>
          <a:p>
            <a:r>
              <a:rPr lang="en-US" dirty="0" smtClean="0"/>
              <a:t>State regulatory commission</a:t>
            </a:r>
          </a:p>
          <a:p>
            <a:r>
              <a:rPr lang="en-US" dirty="0" smtClean="0"/>
              <a:t>None or Other</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20</a:t>
            </a:fld>
            <a:endParaRPr lang="en-US"/>
          </a:p>
        </p:txBody>
      </p:sp>
      <p:pic>
        <p:nvPicPr>
          <p:cNvPr id="6" name="irc_mi" descr="http://www.upwardly.me/Portals/0/Media/Green%20Check%20Mark%20-%20Cropp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648200"/>
            <a:ext cx="1490436" cy="14173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Application:  Program Director &amp; Faculty </a:t>
            </a:r>
            <a:endParaRPr lang="en-US" dirty="0"/>
          </a:p>
        </p:txBody>
      </p:sp>
      <p:sp>
        <p:nvSpPr>
          <p:cNvPr id="4" name="Footer Placeholder 3"/>
          <p:cNvSpPr>
            <a:spLocks noGrp="1"/>
          </p:cNvSpPr>
          <p:nvPr>
            <p:ph type="ftr" sz="quarter" idx="10"/>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1"/>
          </p:nvPr>
        </p:nvSpPr>
        <p:spPr/>
        <p:txBody>
          <a:bodyPr/>
          <a:lstStyle/>
          <a:p>
            <a:fld id="{5DEB43E6-C11D-40B0-A9F7-306D14ED0C6A}" type="slidenum">
              <a:rPr lang="en-US" smtClean="0"/>
              <a:pPr/>
              <a:t>21</a:t>
            </a:fld>
            <a:endParaRPr lang="en-US"/>
          </a:p>
        </p:txBody>
      </p:sp>
      <p:pic>
        <p:nvPicPr>
          <p:cNvPr id="6" name="Picture 5" descr="http://getinstantpayments.com/3dpeople/images/3d-male-character.jpg"/>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3352800" cy="23530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Director Information</a:t>
            </a:r>
            <a:endParaRPr lang="en-US" dirty="0"/>
          </a:p>
        </p:txBody>
      </p:sp>
      <p:sp>
        <p:nvSpPr>
          <p:cNvPr id="3" name="Content Placeholder 2"/>
          <p:cNvSpPr>
            <a:spLocks noGrp="1"/>
          </p:cNvSpPr>
          <p:nvPr>
            <p:ph idx="1"/>
          </p:nvPr>
        </p:nvSpPr>
        <p:spPr/>
        <p:txBody>
          <a:bodyPr>
            <a:normAutofit/>
          </a:bodyPr>
          <a:lstStyle/>
          <a:p>
            <a:r>
              <a:rPr lang="en-US" dirty="0" smtClean="0"/>
              <a:t>Date first appointed as PD = Date of First Class</a:t>
            </a:r>
          </a:p>
          <a:p>
            <a:r>
              <a:rPr lang="en-US" dirty="0" smtClean="0"/>
              <a:t>Number of hours per week</a:t>
            </a:r>
          </a:p>
          <a:p>
            <a:pPr lvl="1"/>
            <a:r>
              <a:rPr lang="en-US" dirty="0" smtClean="0"/>
              <a:t>Clinical Supervision, Administration, Research, Didactics/Teaching</a:t>
            </a:r>
          </a:p>
          <a:p>
            <a:r>
              <a:rPr lang="en-US" dirty="0" smtClean="0"/>
              <a:t>Certification details</a:t>
            </a:r>
          </a:p>
          <a:p>
            <a:pPr lvl="1"/>
            <a:r>
              <a:rPr lang="en-US" dirty="0" smtClean="0"/>
              <a:t>In what specialty</a:t>
            </a:r>
          </a:p>
          <a:p>
            <a:pPr lvl="1"/>
            <a:r>
              <a:rPr lang="en-US" dirty="0" smtClean="0"/>
              <a:t>Original year</a:t>
            </a:r>
          </a:p>
          <a:p>
            <a:pPr lvl="1"/>
            <a:r>
              <a:rPr lang="en-US" dirty="0" smtClean="0"/>
              <a:t>Re-certification year</a:t>
            </a:r>
          </a:p>
          <a:p>
            <a:r>
              <a:rPr lang="en-US" dirty="0" smtClean="0"/>
              <a:t>Include CV</a:t>
            </a:r>
          </a:p>
          <a:p>
            <a:pPr lvl="1"/>
            <a:endParaRPr lang="en-US" dirty="0" smtClean="0"/>
          </a:p>
          <a:p>
            <a:pPr lvl="1"/>
            <a:endParaRPr lang="en-US" dirty="0"/>
          </a:p>
          <a:p>
            <a:pPr lvl="1"/>
            <a:endParaRPr lang="en-US" dirty="0" smtClean="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Faculty Information required for the Physician Faculty Roster</a:t>
            </a:r>
            <a:endParaRPr lang="en-US" dirty="0"/>
          </a:p>
        </p:txBody>
      </p:sp>
      <p:sp>
        <p:nvSpPr>
          <p:cNvPr id="3" name="Content Placeholder 2"/>
          <p:cNvSpPr>
            <a:spLocks noGrp="1"/>
          </p:cNvSpPr>
          <p:nvPr>
            <p:ph idx="1"/>
          </p:nvPr>
        </p:nvSpPr>
        <p:spPr/>
        <p:txBody>
          <a:bodyPr/>
          <a:lstStyle/>
          <a:p>
            <a:r>
              <a:rPr lang="en-US" dirty="0" smtClean="0"/>
              <a:t>Board Certification status</a:t>
            </a:r>
          </a:p>
          <a:p>
            <a:r>
              <a:rPr lang="en-US" dirty="0" smtClean="0"/>
              <a:t>No. of Years Teaching in Specialty – as reported by the faculty member</a:t>
            </a:r>
          </a:p>
          <a:p>
            <a:r>
              <a:rPr lang="en-US" dirty="0" smtClean="0"/>
              <a:t>Hours per week</a:t>
            </a:r>
          </a:p>
          <a:p>
            <a:r>
              <a:rPr lang="en-US" dirty="0" smtClean="0"/>
              <a:t>Scholarly activity</a:t>
            </a:r>
          </a:p>
          <a:p>
            <a:r>
              <a:rPr lang="en-US" dirty="0" smtClean="0"/>
              <a:t>CV</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23</a:t>
            </a:fld>
            <a:endParaRPr lang="en-US"/>
          </a:p>
        </p:txBody>
      </p:sp>
      <p:pic>
        <p:nvPicPr>
          <p:cNvPr id="6" name="irc_mi" descr="http://gisurgery.musc.edu/images/checkList.jpg"/>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962400"/>
            <a:ext cx="2514600" cy="188539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Detailed Board Certification Information</a:t>
            </a:r>
            <a:endParaRPr lang="en-US" dirty="0"/>
          </a:p>
        </p:txBody>
      </p:sp>
      <p:sp>
        <p:nvSpPr>
          <p:cNvPr id="3" name="Content Placeholder 2"/>
          <p:cNvSpPr>
            <a:spLocks noGrp="1"/>
          </p:cNvSpPr>
          <p:nvPr>
            <p:ph idx="1"/>
          </p:nvPr>
        </p:nvSpPr>
        <p:spPr/>
        <p:txBody>
          <a:bodyPr>
            <a:normAutofit/>
          </a:bodyPr>
          <a:lstStyle/>
          <a:p>
            <a:r>
              <a:rPr lang="en-US" dirty="0" smtClean="0"/>
              <a:t>Specialty/Field i.e., Internal Medicine</a:t>
            </a:r>
          </a:p>
          <a:p>
            <a:r>
              <a:rPr lang="en-US" dirty="0" smtClean="0"/>
              <a:t>Certification: </a:t>
            </a:r>
          </a:p>
          <a:p>
            <a:pPr lvl="1"/>
            <a:r>
              <a:rPr lang="en-US" dirty="0" smtClean="0"/>
              <a:t>ABMS or AOA</a:t>
            </a:r>
          </a:p>
          <a:p>
            <a:pPr lvl="1"/>
            <a:r>
              <a:rPr lang="en-US" dirty="0" smtClean="0"/>
              <a:t>ABIM or AOBIM</a:t>
            </a:r>
          </a:p>
          <a:p>
            <a:r>
              <a:rPr lang="en-US" dirty="0" smtClean="0"/>
              <a:t>Original Certification Year</a:t>
            </a:r>
          </a:p>
          <a:p>
            <a:r>
              <a:rPr lang="en-US" dirty="0" smtClean="0"/>
              <a:t>Certification Status</a:t>
            </a:r>
          </a:p>
          <a:p>
            <a:r>
              <a:rPr lang="en-US" dirty="0" smtClean="0"/>
              <a:t>Re-certification Year </a:t>
            </a:r>
            <a:endParaRPr lang="en-US" dirty="0" smtClean="0">
              <a:solidFill>
                <a:srgbClr val="FF0000"/>
              </a:solidFill>
            </a:endParaRPr>
          </a:p>
          <a:p>
            <a:pPr lvl="1"/>
            <a:endParaRPr lang="en-US" dirty="0" smtClean="0"/>
          </a:p>
          <a:p>
            <a:pPr lvl="1">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Hours Per Week Spent On:</a:t>
            </a:r>
            <a:endParaRPr lang="en-US" dirty="0"/>
          </a:p>
        </p:txBody>
      </p:sp>
      <p:sp>
        <p:nvSpPr>
          <p:cNvPr id="3" name="Content Placeholder 2"/>
          <p:cNvSpPr>
            <a:spLocks noGrp="1"/>
          </p:cNvSpPr>
          <p:nvPr>
            <p:ph idx="1"/>
          </p:nvPr>
        </p:nvSpPr>
        <p:spPr/>
        <p:txBody>
          <a:bodyPr/>
          <a:lstStyle/>
          <a:p>
            <a:r>
              <a:rPr lang="en-US" dirty="0" smtClean="0"/>
              <a:t>Clinical Supervision</a:t>
            </a:r>
          </a:p>
          <a:p>
            <a:r>
              <a:rPr lang="en-US" dirty="0" smtClean="0"/>
              <a:t>Administration</a:t>
            </a:r>
          </a:p>
          <a:p>
            <a:r>
              <a:rPr lang="en-US" dirty="0" smtClean="0"/>
              <a:t>Didactic Teaching</a:t>
            </a:r>
          </a:p>
          <a:p>
            <a:r>
              <a:rPr lang="en-US" dirty="0" smtClean="0"/>
              <a:t>Research</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25</a:t>
            </a:fld>
            <a:endParaRPr lang="en-US"/>
          </a:p>
        </p:txBody>
      </p:sp>
      <p:pic>
        <p:nvPicPr>
          <p:cNvPr id="6" name="irc_mi" descr="http://actcsvr04.gohosting.com.au/%7Enoworri1/wp-content/uploads/2012/03/shutterstock_858220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743200"/>
            <a:ext cx="2762250" cy="27284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Information</a:t>
            </a:r>
            <a:endParaRPr lang="en-US" dirty="0"/>
          </a:p>
        </p:txBody>
      </p:sp>
      <p:sp>
        <p:nvSpPr>
          <p:cNvPr id="3" name="Content Placeholder 2"/>
          <p:cNvSpPr>
            <a:spLocks noGrp="1"/>
          </p:cNvSpPr>
          <p:nvPr>
            <p:ph idx="1"/>
          </p:nvPr>
        </p:nvSpPr>
        <p:spPr/>
        <p:txBody>
          <a:bodyPr/>
          <a:lstStyle/>
          <a:p>
            <a:r>
              <a:rPr lang="en-US" dirty="0" smtClean="0"/>
              <a:t>Academic Appointments – past 10 years</a:t>
            </a:r>
          </a:p>
          <a:p>
            <a:r>
              <a:rPr lang="en-US" dirty="0" smtClean="0"/>
              <a:t>Concise Summary of Role in Program </a:t>
            </a:r>
          </a:p>
          <a:p>
            <a:pPr lvl="1"/>
            <a:r>
              <a:rPr lang="en-US" dirty="0" smtClean="0"/>
              <a:t>“Dr. Smith is responsible for the clinical supervision on the Internal Medicine hospital Resident Service and participates as faculty on the Clinical Competency Committee.”</a:t>
            </a:r>
          </a:p>
          <a:p>
            <a:r>
              <a:rPr lang="en-US" dirty="0" smtClean="0"/>
              <a:t>Scholarly Activity Listing</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ctr"/>
            <a:r>
              <a:rPr lang="en-US" sz="3600" b="1" dirty="0" smtClean="0"/>
              <a:t>Scholarly Activity – Common Requirements (CPR II.B.5)</a:t>
            </a:r>
            <a:endParaRPr lang="en-US" sz="3600" b="1" dirty="0"/>
          </a:p>
        </p:txBody>
      </p:sp>
      <p:sp>
        <p:nvSpPr>
          <p:cNvPr id="4" name="Text Placeholder 3"/>
          <p:cNvSpPr>
            <a:spLocks noGrp="1"/>
          </p:cNvSpPr>
          <p:nvPr>
            <p:ph type="body" idx="1"/>
          </p:nvPr>
        </p:nvSpPr>
        <p:spPr/>
        <p:txBody>
          <a:bodyPr/>
          <a:lstStyle/>
          <a:p>
            <a:r>
              <a:rPr lang="en-US" dirty="0" smtClean="0"/>
              <a:t>Core requirement:</a:t>
            </a:r>
            <a:endParaRPr lang="en-US" dirty="0"/>
          </a:p>
        </p:txBody>
      </p:sp>
      <p:sp>
        <p:nvSpPr>
          <p:cNvPr id="3" name="Content Placeholder 2"/>
          <p:cNvSpPr>
            <a:spLocks noGrp="1"/>
          </p:cNvSpPr>
          <p:nvPr>
            <p:ph sz="half" idx="2"/>
          </p:nvPr>
        </p:nvSpPr>
        <p:spPr/>
        <p:txBody>
          <a:bodyPr/>
          <a:lstStyle/>
          <a:p>
            <a:r>
              <a:rPr lang="en-US" dirty="0" smtClean="0"/>
              <a:t>Environment of inquiry</a:t>
            </a:r>
            <a:br>
              <a:rPr lang="en-US" dirty="0" smtClean="0"/>
            </a:br>
            <a:r>
              <a:rPr lang="en-US" dirty="0" smtClean="0"/>
              <a:t>&amp; scholarship</a:t>
            </a:r>
          </a:p>
          <a:p>
            <a:r>
              <a:rPr lang="en-US" dirty="0" smtClean="0"/>
              <a:t>With an active research component</a:t>
            </a:r>
            <a:endParaRPr lang="en-US" dirty="0"/>
          </a:p>
        </p:txBody>
      </p:sp>
      <p:sp>
        <p:nvSpPr>
          <p:cNvPr id="5" name="Text Placeholder 4"/>
          <p:cNvSpPr>
            <a:spLocks noGrp="1"/>
          </p:cNvSpPr>
          <p:nvPr>
            <p:ph type="body" sz="quarter" idx="3"/>
          </p:nvPr>
        </p:nvSpPr>
        <p:spPr/>
        <p:txBody>
          <a:bodyPr/>
          <a:lstStyle/>
          <a:p>
            <a:r>
              <a:rPr lang="en-US" dirty="0" smtClean="0"/>
              <a:t>Detail requirement:</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Faculty MUST regularly participate in organized clinical discussions, rounds, journal clubs &amp; conferences.</a:t>
            </a:r>
          </a:p>
          <a:p>
            <a:r>
              <a:rPr lang="en-US" dirty="0" smtClean="0"/>
              <a:t>Some faculty should demonstrate peer-reviewed funding, original research, review articles, chapters</a:t>
            </a:r>
          </a:p>
          <a:p>
            <a:r>
              <a:rPr lang="en-US" dirty="0" smtClean="0"/>
              <a:t>Presentations at local, regional, national meetings</a:t>
            </a:r>
          </a:p>
          <a:p>
            <a:r>
              <a:rPr lang="en-US" dirty="0" smtClean="0"/>
              <a:t>Participate in national committees or educational organizations.  </a:t>
            </a:r>
            <a:endParaRPr lang="en-US" dirty="0"/>
          </a:p>
        </p:txBody>
      </p:sp>
      <p:sp>
        <p:nvSpPr>
          <p:cNvPr id="7" name="Footer Placeholder 6"/>
          <p:cNvSpPr>
            <a:spLocks noGrp="1"/>
          </p:cNvSpPr>
          <p:nvPr>
            <p:ph type="ftr" sz="quarter" idx="10"/>
          </p:nvPr>
        </p:nvSpPr>
        <p:spPr/>
        <p:txBody>
          <a:bodyPr/>
          <a:lstStyle/>
          <a:p>
            <a:r>
              <a:rPr lang="en-US" smtClean="0"/>
              <a:t>Presented by Partners in Medical Education, Inc. 2015</a:t>
            </a:r>
            <a:endParaRPr lang="en-US"/>
          </a:p>
        </p:txBody>
      </p:sp>
      <p:sp>
        <p:nvSpPr>
          <p:cNvPr id="8" name="Slide Number Placeholder 7"/>
          <p:cNvSpPr>
            <a:spLocks noGrp="1"/>
          </p:cNvSpPr>
          <p:nvPr>
            <p:ph type="sldNum" sz="quarter" idx="11"/>
          </p:nvPr>
        </p:nvSpPr>
        <p:spPr/>
        <p:txBody>
          <a:bodyPr/>
          <a:lstStyle/>
          <a:p>
            <a:fld id="{5DEB43E6-C11D-40B0-A9F7-306D14ED0C6A}" type="slidenum">
              <a:rPr lang="en-US" smtClean="0"/>
              <a:pPr/>
              <a:t>27</a:t>
            </a:fld>
            <a:endParaRPr lang="en-US"/>
          </a:p>
        </p:txBody>
      </p:sp>
      <p:pic>
        <p:nvPicPr>
          <p:cNvPr id="9" name="Picture 8" descr="http://ak6.picdn.net/shutterstock/videos/870859/preview/stock-footage--d-man-reading-a-book-sitting-against-a-white-background.jpg"/>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114800"/>
            <a:ext cx="3048000" cy="17069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Scholarly Activity – Emergency Medicine  (EM PR II.B.6.d)</a:t>
            </a:r>
            <a:endParaRPr lang="en-US" dirty="0"/>
          </a:p>
        </p:txBody>
      </p:sp>
      <p:sp>
        <p:nvSpPr>
          <p:cNvPr id="3" name="Content Placeholder 2"/>
          <p:cNvSpPr>
            <a:spLocks noGrp="1"/>
          </p:cNvSpPr>
          <p:nvPr>
            <p:ph idx="1"/>
          </p:nvPr>
        </p:nvSpPr>
        <p:spPr/>
        <p:txBody>
          <a:bodyPr/>
          <a:lstStyle/>
          <a:p>
            <a:r>
              <a:rPr lang="en-US" b="1" dirty="0" smtClean="0"/>
              <a:t>All</a:t>
            </a:r>
            <a:r>
              <a:rPr lang="en-US" dirty="0" smtClean="0"/>
              <a:t> core physician faculty members must be </a:t>
            </a:r>
            <a:r>
              <a:rPr lang="en-US" b="1" dirty="0" smtClean="0"/>
              <a:t>involved </a:t>
            </a:r>
            <a:r>
              <a:rPr lang="en-US" dirty="0" smtClean="0"/>
              <a:t>in scholarly activity.</a:t>
            </a:r>
          </a:p>
          <a:p>
            <a:pPr lvl="1"/>
            <a:r>
              <a:rPr lang="en-US" dirty="0" smtClean="0"/>
              <a:t>At a minimum, </a:t>
            </a:r>
            <a:r>
              <a:rPr lang="en-US" b="1" dirty="0" smtClean="0"/>
              <a:t>each</a:t>
            </a:r>
            <a:r>
              <a:rPr lang="en-US" dirty="0" smtClean="0"/>
              <a:t> individual core physician faculty member must produce at least </a:t>
            </a:r>
            <a:r>
              <a:rPr lang="en-US" b="1" dirty="0" smtClean="0"/>
              <a:t>one</a:t>
            </a:r>
            <a:r>
              <a:rPr lang="en-US" dirty="0" smtClean="0"/>
              <a:t> piece of scholarly activity per year (</a:t>
            </a:r>
            <a:r>
              <a:rPr lang="en-US" b="1" dirty="0" smtClean="0"/>
              <a:t>averaged over the past five years</a:t>
            </a:r>
            <a:r>
              <a:rPr lang="en-US" dirty="0" smtClean="0"/>
              <a:t>).</a:t>
            </a:r>
          </a:p>
          <a:p>
            <a:pPr lvl="2"/>
            <a:r>
              <a:rPr lang="en-US" dirty="0" smtClean="0"/>
              <a:t>At minimum, this must include </a:t>
            </a:r>
            <a:r>
              <a:rPr lang="en-US" b="1" dirty="0" smtClean="0"/>
              <a:t>one scientific peer-reviewed </a:t>
            </a:r>
            <a:r>
              <a:rPr lang="en-US" dirty="0" smtClean="0"/>
              <a:t>publication for every five core physician faculty members per year (averaged over the previous five-year period).</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 of Faculty CV Scholarly Works in ADS </a:t>
            </a:r>
            <a:endParaRPr lang="en-US" dirty="0"/>
          </a:p>
        </p:txBody>
      </p:sp>
      <p:sp>
        <p:nvSpPr>
          <p:cNvPr id="3" name="Content Placeholder 2"/>
          <p:cNvSpPr>
            <a:spLocks noGrp="1"/>
          </p:cNvSpPr>
          <p:nvPr>
            <p:ph idx="1"/>
          </p:nvPr>
        </p:nvSpPr>
        <p:spPr/>
        <p:txBody>
          <a:bodyPr>
            <a:normAutofit/>
          </a:bodyPr>
          <a:lstStyle/>
          <a:p>
            <a:r>
              <a:rPr lang="en-US" dirty="0" smtClean="0"/>
              <a:t>Current Professional Activities/Committees (limit 10)</a:t>
            </a:r>
          </a:p>
          <a:p>
            <a:r>
              <a:rPr lang="en-US" dirty="0" smtClean="0"/>
              <a:t>Most representative Peer Reviewed Publications/Journal Articles from last 5 years (limit 10)</a:t>
            </a:r>
          </a:p>
          <a:p>
            <a:r>
              <a:rPr lang="en-US" dirty="0" smtClean="0"/>
              <a:t>Selected Review Articles, Chapters or Textbooks from last 5 years (limit 10)</a:t>
            </a:r>
          </a:p>
          <a:p>
            <a:r>
              <a:rPr lang="en-US" dirty="0" smtClean="0"/>
              <a:t>Participation in Local, Regional, &amp; National Activities/Presentations/Abstracts, Grants from last 5 years </a:t>
            </a:r>
            <a:br>
              <a:rPr lang="en-US" dirty="0" smtClean="0"/>
            </a:br>
            <a:r>
              <a:rPr lang="en-US" dirty="0" smtClean="0"/>
              <a:t>(limit 10)</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&amp; Objectives</a:t>
            </a:r>
            <a:endParaRPr lang="en-US" dirty="0"/>
          </a:p>
        </p:txBody>
      </p:sp>
      <p:sp>
        <p:nvSpPr>
          <p:cNvPr id="3" name="Content Placeholder 2"/>
          <p:cNvSpPr>
            <a:spLocks noGrp="1"/>
          </p:cNvSpPr>
          <p:nvPr>
            <p:ph idx="1"/>
          </p:nvPr>
        </p:nvSpPr>
        <p:spPr/>
        <p:txBody>
          <a:bodyPr>
            <a:normAutofit/>
          </a:bodyPr>
          <a:lstStyle/>
          <a:p>
            <a:r>
              <a:rPr lang="en-US" dirty="0" smtClean="0"/>
              <a:t>Some principles to keep in mind when reading the ACGME standards</a:t>
            </a:r>
          </a:p>
          <a:p>
            <a:r>
              <a:rPr lang="en-US" dirty="0" smtClean="0"/>
              <a:t>Identify the common data required for the </a:t>
            </a:r>
            <a:br>
              <a:rPr lang="en-US" dirty="0" smtClean="0"/>
            </a:br>
            <a:r>
              <a:rPr lang="en-US" dirty="0" smtClean="0"/>
              <a:t>program applications</a:t>
            </a:r>
          </a:p>
          <a:p>
            <a:r>
              <a:rPr lang="en-US" dirty="0" smtClean="0"/>
              <a:t>Identify the Common Requirements that </a:t>
            </a:r>
            <a:br>
              <a:rPr lang="en-US" dirty="0" smtClean="0"/>
            </a:br>
            <a:r>
              <a:rPr lang="en-US" dirty="0" smtClean="0"/>
              <a:t>are different from the AOA standards</a:t>
            </a:r>
          </a:p>
          <a:p>
            <a:r>
              <a:rPr lang="en-US" dirty="0" smtClean="0"/>
              <a:t>Highlight some specialty program </a:t>
            </a:r>
            <a:br>
              <a:rPr lang="en-US" dirty="0" smtClean="0"/>
            </a:br>
            <a:r>
              <a:rPr lang="en-US" dirty="0" smtClean="0"/>
              <a:t>application issues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67200"/>
            <a:ext cx="2943225" cy="2207148"/>
          </a:xfrm>
          <a:prstGeom prst="rect">
            <a:avLst/>
          </a:prstGeom>
          <a:noFill/>
          <a:ln>
            <a:noFill/>
          </a:ln>
          <a:effectLst/>
          <a:extLst/>
        </p:spPr>
      </p:pic>
      <p:sp>
        <p:nvSpPr>
          <p:cNvPr id="5" name="Footer Placeholder 4"/>
          <p:cNvSpPr>
            <a:spLocks noGrp="1"/>
          </p:cNvSpPr>
          <p:nvPr>
            <p:ph type="ftr" sz="quarter" idx="11"/>
          </p:nvPr>
        </p:nvSpPr>
        <p:spPr/>
        <p:txBody>
          <a:bodyPr/>
          <a:lstStyle/>
          <a:p>
            <a:r>
              <a:rPr lang="en-US" smtClean="0"/>
              <a:t>Presented by Partners in Medical Education, Inc. 2015</a:t>
            </a:r>
            <a:endParaRPr lang="en-US"/>
          </a:p>
        </p:txBody>
      </p:sp>
      <p:sp>
        <p:nvSpPr>
          <p:cNvPr id="6" name="Slide Number Placeholder 5"/>
          <p:cNvSpPr>
            <a:spLocks noGrp="1"/>
          </p:cNvSpPr>
          <p:nvPr>
            <p:ph type="sldNum" sz="quarter" idx="10"/>
          </p:nvPr>
        </p:nvSpPr>
        <p:spPr/>
        <p:txBody>
          <a:bodyPr/>
          <a:lstStyle/>
          <a:p>
            <a:fld id="{5DEB43E6-C11D-40B0-A9F7-306D14ED0C6A}"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Non-Physician Faculty Roster</a:t>
            </a:r>
            <a:endParaRPr lang="en-US" dirty="0"/>
          </a:p>
        </p:txBody>
      </p:sp>
      <p:sp>
        <p:nvSpPr>
          <p:cNvPr id="3" name="Content Placeholder 2"/>
          <p:cNvSpPr>
            <a:spLocks noGrp="1"/>
          </p:cNvSpPr>
          <p:nvPr>
            <p:ph idx="1"/>
          </p:nvPr>
        </p:nvSpPr>
        <p:spPr/>
        <p:txBody>
          <a:bodyPr/>
          <a:lstStyle/>
          <a:p>
            <a:r>
              <a:rPr lang="en-US" dirty="0" smtClean="0"/>
              <a:t>These may include Advance Practice Nurses, Behavioral Psychologists, PhD Educator </a:t>
            </a:r>
            <a:r>
              <a:rPr lang="en-US" b="1" dirty="0" smtClean="0"/>
              <a:t>who have significant teaching responsibilities. </a:t>
            </a:r>
          </a:p>
          <a:p>
            <a:r>
              <a:rPr lang="en-US" dirty="0" smtClean="0"/>
              <a:t>Degree</a:t>
            </a:r>
          </a:p>
          <a:p>
            <a:r>
              <a:rPr lang="en-US" dirty="0" smtClean="0"/>
              <a:t>Specialty/Field</a:t>
            </a:r>
          </a:p>
          <a:p>
            <a:r>
              <a:rPr lang="en-US" dirty="0" smtClean="0"/>
              <a:t>No. of Years Teaching in this Specialty</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30</a:t>
            </a:fld>
            <a:endParaRPr lang="en-US"/>
          </a:p>
        </p:txBody>
      </p:sp>
      <p:pic>
        <p:nvPicPr>
          <p:cNvPr id="6" name="irc_mi" descr="https://encrypted-tbn2.gstatic.com/images?q=tbn:ANd9GcQg9yT04ipMNKoY31dDLFadwfimdJ0rwLkyv-yQmdgJ8pCbA-2-"/>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382256" cy="1771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Application: Essay Style Questions Ahead</a:t>
            </a:r>
            <a:endParaRPr lang="en-US" dirty="0"/>
          </a:p>
        </p:txBody>
      </p:sp>
      <p:sp>
        <p:nvSpPr>
          <p:cNvPr id="3" name="Footer Placeholder 2"/>
          <p:cNvSpPr>
            <a:spLocks noGrp="1"/>
          </p:cNvSpPr>
          <p:nvPr>
            <p:ph type="ftr" sz="quarter" idx="10"/>
          </p:nvPr>
        </p:nvSpPr>
        <p:spPr/>
        <p:txBody>
          <a:bodyPr/>
          <a:lstStyle/>
          <a:p>
            <a:r>
              <a:rPr lang="en-US" smtClean="0"/>
              <a:t>Presented by Partners in Medical Education, Inc. 2015</a:t>
            </a:r>
            <a:endParaRPr lang="en-US"/>
          </a:p>
        </p:txBody>
      </p:sp>
      <p:sp>
        <p:nvSpPr>
          <p:cNvPr id="4" name="Slide Number Placeholder 3"/>
          <p:cNvSpPr>
            <a:spLocks noGrp="1"/>
          </p:cNvSpPr>
          <p:nvPr>
            <p:ph type="sldNum" sz="quarter" idx="11"/>
          </p:nvPr>
        </p:nvSpPr>
        <p:spPr/>
        <p:txBody>
          <a:bodyPr/>
          <a:lstStyle/>
          <a:p>
            <a:fld id="{5DEB43E6-C11D-40B0-A9F7-306D14ED0C6A}" type="slidenum">
              <a:rPr lang="en-US" smtClean="0"/>
              <a:pPr/>
              <a:t>31</a:t>
            </a:fld>
            <a:endParaRPr lang="en-US"/>
          </a:p>
        </p:txBody>
      </p:sp>
      <p:pic>
        <p:nvPicPr>
          <p:cNvPr id="6" name="Picture 5" descr="http://www.hilariobarcelata.com/fotos/12_7_2010_zV_pencil_notepa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828800"/>
            <a:ext cx="2616200" cy="1962150"/>
          </a:xfrm>
          <a:prstGeom prst="rect">
            <a:avLst/>
          </a:prstGeom>
          <a:noFill/>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Resources</a:t>
            </a:r>
            <a:br>
              <a:rPr lang="en-US" dirty="0" smtClean="0"/>
            </a:br>
            <a:r>
              <a:rPr lang="en-US" dirty="0" smtClean="0"/>
              <a:t>CPR II &amp; PR II</a:t>
            </a:r>
            <a:endParaRPr lang="en-US" dirty="0"/>
          </a:p>
        </p:txBody>
      </p:sp>
      <p:sp>
        <p:nvSpPr>
          <p:cNvPr id="3" name="Content Placeholder 2"/>
          <p:cNvSpPr>
            <a:spLocks noGrp="1"/>
          </p:cNvSpPr>
          <p:nvPr>
            <p:ph idx="1"/>
          </p:nvPr>
        </p:nvSpPr>
        <p:spPr/>
        <p:txBody>
          <a:bodyPr/>
          <a:lstStyle/>
          <a:p>
            <a:r>
              <a:rPr lang="en-US" dirty="0" smtClean="0"/>
              <a:t>How will the program ensure that faculty (physician &amp; non-physician) have sufficient time to supervise &amp; teach residents?  Mention time spent in activities as conferences, rounds, journals clubs, etc if relevant.</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32</a:t>
            </a:fld>
            <a:endParaRPr lang="en-US"/>
          </a:p>
        </p:txBody>
      </p:sp>
      <p:pic>
        <p:nvPicPr>
          <p:cNvPr id="7" name="irc_mi" descr="http://us.cdn2.123rf.com/168nwm/digitalgenetics/digitalgenetics1202/digitalgenetics120200081/12385084-3d-man-business-man-working-hard.jpg"/>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267200"/>
            <a:ext cx="1743075" cy="1743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Resources</a:t>
            </a:r>
            <a:endParaRPr lang="en-US" dirty="0"/>
          </a:p>
        </p:txBody>
      </p:sp>
      <p:sp>
        <p:nvSpPr>
          <p:cNvPr id="3" name="Content Placeholder 2"/>
          <p:cNvSpPr>
            <a:spLocks noGrp="1"/>
          </p:cNvSpPr>
          <p:nvPr>
            <p:ph idx="1"/>
          </p:nvPr>
        </p:nvSpPr>
        <p:spPr/>
        <p:txBody>
          <a:bodyPr>
            <a:normAutofit/>
          </a:bodyPr>
          <a:lstStyle/>
          <a:p>
            <a:r>
              <a:rPr lang="en-US" dirty="0" smtClean="0"/>
              <a:t>Read both the CPR II &amp; the PR II to identify what is required in the essay responses and use the </a:t>
            </a:r>
            <a:br>
              <a:rPr lang="en-US" dirty="0" smtClean="0"/>
            </a:br>
            <a:r>
              <a:rPr lang="en-US" dirty="0" smtClean="0"/>
              <a:t>ACGME language.</a:t>
            </a:r>
          </a:p>
          <a:p>
            <a:r>
              <a:rPr lang="en-US" dirty="0" smtClean="0"/>
              <a:t>The program responses should correlate &amp; support the responses on the Institutional application.</a:t>
            </a:r>
          </a:p>
          <a:p>
            <a:pPr lvl="1"/>
            <a:r>
              <a:rPr lang="en-US" dirty="0" smtClean="0"/>
              <a:t>“Describe the process that the SI will use to ensure that it provides in support of the programs &amp; include references to financial support, time &amp; other resources for PD, </a:t>
            </a:r>
            <a:br>
              <a:rPr lang="en-US" dirty="0" smtClean="0"/>
            </a:br>
            <a:r>
              <a:rPr lang="en-US" dirty="0" smtClean="0"/>
              <a:t>programs &amp; PC.”  </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Resources</a:t>
            </a:r>
            <a:br>
              <a:rPr lang="en-US" dirty="0" smtClean="0"/>
            </a:br>
            <a:r>
              <a:rPr lang="en-US" dirty="0" smtClean="0"/>
              <a:t>CPR II &amp; PR II</a:t>
            </a:r>
            <a:endParaRPr lang="en-US" dirty="0"/>
          </a:p>
        </p:txBody>
      </p:sp>
      <p:sp>
        <p:nvSpPr>
          <p:cNvPr id="3" name="Content Placeholder 2"/>
          <p:cNvSpPr>
            <a:spLocks noGrp="1"/>
          </p:cNvSpPr>
          <p:nvPr>
            <p:ph idx="1"/>
          </p:nvPr>
        </p:nvSpPr>
        <p:spPr/>
        <p:txBody>
          <a:bodyPr/>
          <a:lstStyle/>
          <a:p>
            <a:r>
              <a:rPr lang="en-US" dirty="0" smtClean="0">
                <a:solidFill>
                  <a:srgbClr val="00B0F0"/>
                </a:solidFill>
              </a:rPr>
              <a:t>How</a:t>
            </a:r>
            <a:r>
              <a:rPr lang="en-US" dirty="0" smtClean="0"/>
              <a:t> will the program ensure that </a:t>
            </a:r>
            <a:r>
              <a:rPr lang="en-US" dirty="0" smtClean="0">
                <a:solidFill>
                  <a:srgbClr val="00B0F0"/>
                </a:solidFill>
              </a:rPr>
              <a:t>faculty</a:t>
            </a:r>
            <a:r>
              <a:rPr lang="en-US" dirty="0" smtClean="0"/>
              <a:t> (physician &amp; non-physician) have sufficient </a:t>
            </a:r>
            <a:r>
              <a:rPr lang="en-US" dirty="0" smtClean="0">
                <a:solidFill>
                  <a:srgbClr val="00B0F0"/>
                </a:solidFill>
              </a:rPr>
              <a:t>time</a:t>
            </a:r>
            <a:r>
              <a:rPr lang="en-US" dirty="0" smtClean="0"/>
              <a:t> to </a:t>
            </a:r>
            <a:r>
              <a:rPr lang="en-US" dirty="0" smtClean="0">
                <a:solidFill>
                  <a:srgbClr val="00B0F0"/>
                </a:solidFill>
              </a:rPr>
              <a:t>supervise &amp; teach </a:t>
            </a:r>
            <a:r>
              <a:rPr lang="en-US" dirty="0" smtClean="0"/>
              <a:t>residents?  Mention time spent in activities as conferences, rounds, journals clubs, etc if relevant.</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34</a:t>
            </a:fld>
            <a:endParaRPr lang="en-US"/>
          </a:p>
        </p:txBody>
      </p:sp>
      <p:pic>
        <p:nvPicPr>
          <p:cNvPr id="6" name="irc_mi" descr="http://fc06.deviantart.net/fs70/f/2011/276/f/0/3d_person_spy_glass_by_larundel-d4bp9d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191000"/>
            <a:ext cx="1981200" cy="1981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Response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Family Medicine program will </a:t>
            </a:r>
            <a:r>
              <a:rPr lang="en-US" dirty="0" smtClean="0">
                <a:solidFill>
                  <a:srgbClr val="00B0F0"/>
                </a:solidFill>
              </a:rPr>
              <a:t>ensure that the faculty will have sufficient time to the educational program to fulfill their supervisory &amp; teaching responsibilities</a:t>
            </a:r>
            <a:r>
              <a:rPr lang="en-US" dirty="0" smtClean="0"/>
              <a:t>; to demonstrate a strong interest in the education of residents; and administer and maintain an educational environment conducive to educating residents in each of the ACGME competency areas. (FM PR II.B.1.a)</a:t>
            </a:r>
          </a:p>
          <a:p>
            <a:r>
              <a:rPr lang="en-US" dirty="0" smtClean="0">
                <a:solidFill>
                  <a:srgbClr val="00B0F0"/>
                </a:solidFill>
              </a:rPr>
              <a:t>There is one core family medicine physician faculty member, in addition to the PD, for every six residents in the program. (FM PF II.B.6) and FM physician faculty will have a specific time commitment to patient care (II.B.8)</a:t>
            </a:r>
          </a:p>
          <a:p>
            <a:r>
              <a:rPr lang="en-US" dirty="0" smtClean="0">
                <a:solidFill>
                  <a:srgbClr val="00B0F0"/>
                </a:solidFill>
              </a:rPr>
              <a:t>The FM physician core faculty member will dedicate at least 24 hours/week in the program, exclusive of patient care</a:t>
            </a:r>
            <a:br>
              <a:rPr lang="en-US" dirty="0" smtClean="0">
                <a:solidFill>
                  <a:srgbClr val="00B0F0"/>
                </a:solidFill>
              </a:rPr>
            </a:br>
            <a:r>
              <a:rPr lang="en-US" dirty="0" smtClean="0">
                <a:solidFill>
                  <a:srgbClr val="00B0F0"/>
                </a:solidFill>
              </a:rPr>
              <a:t>without residents</a:t>
            </a:r>
            <a:r>
              <a:rPr lang="en-US" dirty="0" smtClean="0"/>
              <a:t>. </a:t>
            </a:r>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 Example Response</a:t>
            </a:r>
            <a:endParaRPr lang="en-US" dirty="0"/>
          </a:p>
        </p:txBody>
      </p:sp>
      <p:sp>
        <p:nvSpPr>
          <p:cNvPr id="3" name="Content Placeholder 2"/>
          <p:cNvSpPr>
            <a:spLocks noGrp="1"/>
          </p:cNvSpPr>
          <p:nvPr>
            <p:ph idx="1"/>
          </p:nvPr>
        </p:nvSpPr>
        <p:spPr>
          <a:xfrm>
            <a:off x="533400" y="1600200"/>
            <a:ext cx="8229600" cy="4525963"/>
          </a:xfrm>
        </p:spPr>
        <p:txBody>
          <a:bodyPr>
            <a:noAutofit/>
          </a:bodyPr>
          <a:lstStyle/>
          <a:p>
            <a:r>
              <a:rPr lang="en-US" sz="2000" dirty="0" smtClean="0"/>
              <a:t>The job description &amp; the faculty member’s contract ensures the protected time for the clinical supervision (~15 hrs), didactic teaching (~3 hrs), administration (~3 hrs), and research (~3 hrs).</a:t>
            </a:r>
          </a:p>
          <a:p>
            <a:r>
              <a:rPr lang="en-US" sz="2000" dirty="0" smtClean="0"/>
              <a:t>The faculty are expected to attend the program conferences and actively participate and attendance is taken.  Schedules of made 6-9 months in advance so faculty can plan for the protected time.</a:t>
            </a:r>
          </a:p>
          <a:p>
            <a:r>
              <a:rPr lang="en-US" sz="2000" dirty="0" smtClean="0"/>
              <a:t>The weekly FM didactics includes the topics as outlined in the AFMRD (American FM Residency Directors) curriculum &amp; presented by a FM Attending and attended by FM faculty &amp; residents.</a:t>
            </a:r>
          </a:p>
          <a:p>
            <a:r>
              <a:rPr lang="en-US" sz="2000" dirty="0" smtClean="0"/>
              <a:t>The monthly journal club is organized and led by a junior resident and attended by all faculty &amp; residents.</a:t>
            </a:r>
            <a:endParaRPr lang="en-US" sz="2000"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Resources</a:t>
            </a:r>
            <a:endParaRPr lang="en-US" dirty="0"/>
          </a:p>
        </p:txBody>
      </p:sp>
      <p:sp>
        <p:nvSpPr>
          <p:cNvPr id="3" name="Content Placeholder 2"/>
          <p:cNvSpPr>
            <a:spLocks noGrp="1"/>
          </p:cNvSpPr>
          <p:nvPr>
            <p:ph idx="1"/>
          </p:nvPr>
        </p:nvSpPr>
        <p:spPr/>
        <p:txBody>
          <a:bodyPr/>
          <a:lstStyle/>
          <a:p>
            <a:r>
              <a:rPr lang="en-US" dirty="0" smtClean="0"/>
              <a:t>Briefly describe the </a:t>
            </a:r>
            <a:r>
              <a:rPr lang="en-US" dirty="0" smtClean="0">
                <a:solidFill>
                  <a:srgbClr val="00B0F0"/>
                </a:solidFill>
              </a:rPr>
              <a:t>educational &amp; clinical resources available for resident education</a:t>
            </a:r>
            <a:r>
              <a:rPr lang="en-US" dirty="0" smtClean="0"/>
              <a:t>.</a:t>
            </a:r>
          </a:p>
          <a:p>
            <a:pPr lvl="1"/>
            <a:r>
              <a:rPr lang="en-US" dirty="0" smtClean="0"/>
              <a:t>This will differ by program:</a:t>
            </a:r>
          </a:p>
          <a:p>
            <a:pPr lvl="2"/>
            <a:r>
              <a:rPr lang="en-US" dirty="0" smtClean="0"/>
              <a:t>FM (PR II.D) – Patient population &amp; FMP site</a:t>
            </a:r>
          </a:p>
          <a:p>
            <a:pPr lvl="2"/>
            <a:r>
              <a:rPr lang="en-US" dirty="0" smtClean="0"/>
              <a:t>EM (PR II.D) -  Office space for core physician faculty &amp; residents &amp; instructional space</a:t>
            </a:r>
          </a:p>
          <a:p>
            <a:pPr lvl="2"/>
            <a:r>
              <a:rPr lang="en-US" dirty="0" smtClean="0"/>
              <a:t>IM (PR II.D) – Hospital support services </a:t>
            </a:r>
            <a:br>
              <a:rPr lang="en-US" dirty="0" smtClean="0"/>
            </a:br>
            <a:r>
              <a:rPr lang="en-US" dirty="0" smtClean="0"/>
              <a:t>(bronchoscopy, imaging studies)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37</a:t>
            </a:fld>
            <a:endParaRPr lang="en-US"/>
          </a:p>
        </p:txBody>
      </p:sp>
      <p:pic>
        <p:nvPicPr>
          <p:cNvPr id="6" name="irc_mi" descr="http://us.cdn4.123rf.com/168nwm/kanchokostov/kanchokostov1111/kanchokostov111100002/11135362-study.jpg"/>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419600"/>
            <a:ext cx="1952625" cy="1952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Response to educational &amp; clinical resources</a:t>
            </a:r>
            <a:endParaRPr lang="en-US" dirty="0"/>
          </a:p>
        </p:txBody>
      </p:sp>
      <p:sp>
        <p:nvSpPr>
          <p:cNvPr id="3" name="Content Placeholder 2"/>
          <p:cNvSpPr>
            <a:spLocks noGrp="1"/>
          </p:cNvSpPr>
          <p:nvPr>
            <p:ph idx="1"/>
          </p:nvPr>
        </p:nvSpPr>
        <p:spPr/>
        <p:txBody>
          <a:bodyPr>
            <a:normAutofit/>
          </a:bodyPr>
          <a:lstStyle/>
          <a:p>
            <a:r>
              <a:rPr lang="en-US" dirty="0" smtClean="0"/>
              <a:t>The program’s </a:t>
            </a:r>
            <a:r>
              <a:rPr lang="en-US" dirty="0" smtClean="0">
                <a:solidFill>
                  <a:srgbClr val="00B0F0"/>
                </a:solidFill>
              </a:rPr>
              <a:t>educational resources for resident education includes</a:t>
            </a:r>
            <a:r>
              <a:rPr lang="en-US" dirty="0" smtClean="0"/>
              <a:t>, but not limited, to the </a:t>
            </a:r>
            <a:br>
              <a:rPr lang="en-US" dirty="0" smtClean="0"/>
            </a:br>
            <a:r>
              <a:rPr lang="en-US" dirty="0" smtClean="0"/>
              <a:t>following resources:</a:t>
            </a:r>
          </a:p>
          <a:p>
            <a:pPr lvl="1"/>
            <a:r>
              <a:rPr lang="en-US" dirty="0" smtClean="0"/>
              <a:t>Onsite library with the services of a part-time librarian and full access to electronic databases;</a:t>
            </a:r>
          </a:p>
          <a:p>
            <a:pPr lvl="1"/>
            <a:r>
              <a:rPr lang="en-US" dirty="0" smtClean="0"/>
              <a:t>Hospital license to </a:t>
            </a:r>
            <a:r>
              <a:rPr lang="en-US" dirty="0" err="1" smtClean="0"/>
              <a:t>UpToDate</a:t>
            </a:r>
            <a:r>
              <a:rPr lang="en-US" dirty="0" smtClean="0"/>
              <a:t>;</a:t>
            </a:r>
          </a:p>
          <a:p>
            <a:pPr lvl="1"/>
            <a:r>
              <a:rPr lang="en-US" dirty="0" smtClean="0"/>
              <a:t>Didactic </a:t>
            </a:r>
            <a:r>
              <a:rPr lang="en-US" dirty="0" err="1" smtClean="0"/>
              <a:t>powerpoints</a:t>
            </a:r>
            <a:r>
              <a:rPr lang="en-US" dirty="0" smtClean="0"/>
              <a:t> available online via New Innovations for the Residents to review or when Resident is not available to attend the lecture;</a:t>
            </a:r>
          </a:p>
          <a:p>
            <a:pPr lvl="1"/>
            <a:r>
              <a:rPr lang="en-US" dirty="0" smtClean="0"/>
              <a:t>Subscription to the STFM (Society of Teachers of Family Medicine) Resource Library;</a:t>
            </a:r>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Response Cont’d</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License to Challenger, an online educational curriculum by program &amp; level of training. The curriculum includes pre &amp; post tests and assessment results.</a:t>
            </a:r>
          </a:p>
          <a:p>
            <a:pPr lvl="1"/>
            <a:r>
              <a:rPr lang="en-US" dirty="0" smtClean="0"/>
              <a:t>Stipend allowance provided to Residents.</a:t>
            </a:r>
          </a:p>
          <a:p>
            <a:r>
              <a:rPr lang="en-US" dirty="0" smtClean="0"/>
              <a:t>The program’s </a:t>
            </a:r>
            <a:r>
              <a:rPr lang="en-US" dirty="0" smtClean="0">
                <a:solidFill>
                  <a:srgbClr val="00B0F0"/>
                </a:solidFill>
              </a:rPr>
              <a:t>clinical resources for resident education </a:t>
            </a:r>
            <a:r>
              <a:rPr lang="en-US" dirty="0" smtClean="0"/>
              <a:t>include, but not limited, to the following resources:</a:t>
            </a:r>
          </a:p>
          <a:p>
            <a:pPr lvl="1"/>
            <a:r>
              <a:rPr lang="en-US" dirty="0" smtClean="0"/>
              <a:t>Exam rooms, simulation lab or access to a </a:t>
            </a:r>
            <a:r>
              <a:rPr lang="en-US" dirty="0" err="1" smtClean="0"/>
              <a:t>sim</a:t>
            </a:r>
            <a:r>
              <a:rPr lang="en-US" dirty="0" smtClean="0"/>
              <a:t> lab, procedure skills lab, wet lab</a:t>
            </a:r>
          </a:p>
          <a:p>
            <a:pPr lvl="1"/>
            <a:endParaRPr lang="en-US" dirty="0" smtClean="0"/>
          </a:p>
          <a:p>
            <a:r>
              <a:rPr lang="en-US" b="1" dirty="0" smtClean="0"/>
              <a:t>Again, the resources will depend upon the specific program requirements!</a:t>
            </a:r>
            <a:endParaRPr lang="en-US" b="1"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Single Accreditation System (SAS)</a:t>
            </a:r>
            <a:br>
              <a:rPr lang="en-US" dirty="0" smtClean="0"/>
            </a:br>
            <a:r>
              <a:rPr lang="en-US" dirty="0" smtClean="0"/>
              <a:t> Implementation Timeline</a:t>
            </a:r>
            <a:endParaRPr lang="en-US" dirty="0"/>
          </a:p>
        </p:txBody>
      </p:sp>
      <p:sp>
        <p:nvSpPr>
          <p:cNvPr id="3" name="Content Placeholder 2"/>
          <p:cNvSpPr>
            <a:spLocks noGrp="1"/>
          </p:cNvSpPr>
          <p:nvPr>
            <p:ph idx="1"/>
          </p:nvPr>
        </p:nvSpPr>
        <p:spPr/>
        <p:txBody>
          <a:bodyPr>
            <a:normAutofit lnSpcReduction="10000"/>
          </a:bodyPr>
          <a:lstStyle/>
          <a:p>
            <a:r>
              <a:rPr lang="en-US" dirty="0" smtClean="0"/>
              <a:t>April 1, 2015</a:t>
            </a:r>
          </a:p>
          <a:p>
            <a:pPr lvl="1"/>
            <a:r>
              <a:rPr lang="en-US" dirty="0" smtClean="0"/>
              <a:t>Sponsoring Institution (SI) can submit Intent to Apply for Institutional Accreditation– Receives login</a:t>
            </a:r>
          </a:p>
          <a:p>
            <a:pPr lvl="1"/>
            <a:r>
              <a:rPr lang="en-US" dirty="0" smtClean="0"/>
              <a:t>SI can begin Institutional Application – Upon submission, “pre-accreditation status.”</a:t>
            </a:r>
          </a:p>
          <a:p>
            <a:r>
              <a:rPr lang="en-US" dirty="0" smtClean="0"/>
              <a:t>July 1, 2015</a:t>
            </a:r>
          </a:p>
          <a:p>
            <a:pPr lvl="1"/>
            <a:r>
              <a:rPr lang="en-US" dirty="0" smtClean="0"/>
              <a:t>Programs can submit Program Application – Upon submission, “pre-accreditation status.”</a:t>
            </a:r>
          </a:p>
          <a:p>
            <a:r>
              <a:rPr lang="en-US" dirty="0" smtClean="0"/>
              <a:t>June 30, 2020</a:t>
            </a:r>
          </a:p>
          <a:p>
            <a:pPr lvl="1"/>
            <a:r>
              <a:rPr lang="en-US" dirty="0" smtClean="0"/>
              <a:t>Programs must achieve  ACGME Initial Accreditation  &amp; AOA no longer accredits programs</a:t>
            </a:r>
          </a:p>
          <a:p>
            <a:pPr lvl="1"/>
            <a:endParaRPr lang="en-US" dirty="0" smtClean="0"/>
          </a:p>
          <a:p>
            <a:pPr lvl="1"/>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Residents</a:t>
            </a:r>
            <a:endParaRPr lang="en-US" dirty="0"/>
          </a:p>
        </p:txBody>
      </p:sp>
      <p:sp>
        <p:nvSpPr>
          <p:cNvPr id="3" name="Content Placeholder 2"/>
          <p:cNvSpPr>
            <a:spLocks noGrp="1"/>
          </p:cNvSpPr>
          <p:nvPr>
            <p:ph idx="1"/>
          </p:nvPr>
        </p:nvSpPr>
        <p:spPr/>
        <p:txBody>
          <a:bodyPr/>
          <a:lstStyle/>
          <a:p>
            <a:r>
              <a:rPr lang="en-US" dirty="0" smtClean="0"/>
              <a:t>Number of Positions</a:t>
            </a:r>
          </a:p>
          <a:p>
            <a:r>
              <a:rPr lang="en-US" dirty="0" smtClean="0"/>
              <a:t>Actively Enrolled Residents</a:t>
            </a:r>
          </a:p>
          <a:p>
            <a:pPr lvl="1"/>
            <a:r>
              <a:rPr lang="en-US" dirty="0" smtClean="0"/>
              <a:t>Name, start date, expected completion, year in program, years of prior GME in ACGME program, specialty, medical school, date of med school graduation.</a:t>
            </a:r>
          </a:p>
          <a:p>
            <a:pPr lvl="1"/>
            <a:r>
              <a:rPr lang="en-US" dirty="0" smtClean="0"/>
              <a:t>Transfers, Preliminary</a:t>
            </a:r>
          </a:p>
          <a:p>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40</a:t>
            </a:fld>
            <a:endParaRPr lang="en-US"/>
          </a:p>
        </p:txBody>
      </p:sp>
      <p:pic>
        <p:nvPicPr>
          <p:cNvPr id="6" name="Picture 5" descr="http://www.co.mendocino.ca.us/hr/images/4642101517_6c4d9d30a3.jpg"/>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81450"/>
            <a:ext cx="2641600" cy="1981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a:t>
            </a:r>
            <a:r>
              <a:rPr lang="en-US" dirty="0" err="1" smtClean="0"/>
              <a:t>Faculty:Resident</a:t>
            </a:r>
            <a:r>
              <a:rPr lang="en-US" dirty="0" smtClean="0"/>
              <a:t> Ratio</a:t>
            </a:r>
            <a:endParaRPr lang="en-US" dirty="0"/>
          </a:p>
        </p:txBody>
      </p:sp>
      <p:sp>
        <p:nvSpPr>
          <p:cNvPr id="3" name="Content Placeholder 2"/>
          <p:cNvSpPr>
            <a:spLocks noGrp="1"/>
          </p:cNvSpPr>
          <p:nvPr>
            <p:ph idx="1"/>
          </p:nvPr>
        </p:nvSpPr>
        <p:spPr/>
        <p:txBody>
          <a:bodyPr/>
          <a:lstStyle/>
          <a:p>
            <a:r>
              <a:rPr lang="en-US" dirty="0" smtClean="0"/>
              <a:t>Purpose: to assure there’s enough faculty &amp; core faculty for the number of residents.</a:t>
            </a:r>
          </a:p>
          <a:p>
            <a:r>
              <a:rPr lang="en-US" dirty="0" smtClean="0"/>
              <a:t>Actual ratio = </a:t>
            </a:r>
            <a:r>
              <a:rPr lang="en-US" dirty="0" smtClean="0">
                <a:solidFill>
                  <a:srgbClr val="00B0F0"/>
                </a:solidFill>
              </a:rPr>
              <a:t>All</a:t>
            </a:r>
            <a:r>
              <a:rPr lang="en-US" dirty="0" smtClean="0"/>
              <a:t> faculty to </a:t>
            </a:r>
            <a:r>
              <a:rPr lang="en-US" dirty="0" smtClean="0">
                <a:solidFill>
                  <a:srgbClr val="00B0F0"/>
                </a:solidFill>
              </a:rPr>
              <a:t>all</a:t>
            </a:r>
            <a:r>
              <a:rPr lang="en-US" dirty="0" smtClean="0"/>
              <a:t> residents in the program</a:t>
            </a:r>
          </a:p>
          <a:p>
            <a:r>
              <a:rPr lang="en-US" dirty="0" smtClean="0"/>
              <a:t>Reduced ratio = </a:t>
            </a:r>
            <a:r>
              <a:rPr lang="en-US" dirty="0" smtClean="0">
                <a:solidFill>
                  <a:srgbClr val="00B0F0"/>
                </a:solidFill>
              </a:rPr>
              <a:t>Core faculty </a:t>
            </a:r>
            <a:r>
              <a:rPr lang="en-US" dirty="0" smtClean="0"/>
              <a:t>per 1 resident</a:t>
            </a:r>
          </a:p>
          <a:p>
            <a:pPr lvl="1"/>
            <a:r>
              <a:rPr lang="en-US" dirty="0" smtClean="0"/>
              <a:t>EM requires 1 core faculty for every 3 residents</a:t>
            </a:r>
          </a:p>
          <a:p>
            <a:pPr lvl="1"/>
            <a:r>
              <a:rPr lang="en-US" dirty="0" smtClean="0"/>
              <a:t>1:3 is the reduced ratio</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“Cheat Sheets” Selected Topics Across Program Requirements</a:t>
            </a:r>
            <a:endParaRPr lang="en-US" dirty="0"/>
          </a:p>
        </p:txBody>
      </p:sp>
      <p:sp>
        <p:nvSpPr>
          <p:cNvPr id="3" name="Content Placeholder 2"/>
          <p:cNvSpPr>
            <a:spLocks noGrp="1"/>
          </p:cNvSpPr>
          <p:nvPr>
            <p:ph idx="1"/>
          </p:nvPr>
        </p:nvSpPr>
        <p:spPr/>
        <p:txBody>
          <a:bodyPr>
            <a:normAutofit/>
          </a:bodyPr>
          <a:lstStyle/>
          <a:p>
            <a:r>
              <a:rPr lang="en-US" dirty="0" smtClean="0"/>
              <a:t>Under  Program &amp; Institutional Accreditation tab-</a:t>
            </a:r>
          </a:p>
          <a:p>
            <a:pPr lvl="1"/>
            <a:r>
              <a:rPr lang="en-US" dirty="0" smtClean="0"/>
              <a:t>Select Institutions-Select Institutional Review-Scroll down on left side to Selected Topics Across Program Requirements-PDFs on</a:t>
            </a:r>
          </a:p>
          <a:p>
            <a:pPr lvl="2"/>
            <a:r>
              <a:rPr lang="en-US" dirty="0" smtClean="0"/>
              <a:t> Number of Faculty</a:t>
            </a:r>
          </a:p>
          <a:p>
            <a:pPr lvl="2"/>
            <a:r>
              <a:rPr lang="en-US" dirty="0" smtClean="0"/>
              <a:t>Expected Time for PD, PC, &amp; Faculty</a:t>
            </a:r>
          </a:p>
          <a:p>
            <a:pPr lvl="2"/>
            <a:r>
              <a:rPr lang="en-US" dirty="0" smtClean="0"/>
              <a:t>Faculty Scholarly Activity</a:t>
            </a:r>
          </a:p>
          <a:p>
            <a:pPr lvl="2"/>
            <a:r>
              <a:rPr lang="en-US" dirty="0" smtClean="0"/>
              <a:t>Resident/Fellow S.A.</a:t>
            </a:r>
          </a:p>
          <a:p>
            <a:pPr lvl="2"/>
            <a:r>
              <a:rPr lang="en-US" dirty="0" smtClean="0"/>
              <a:t>Duty Hours</a:t>
            </a:r>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Applications: </a:t>
            </a:r>
            <a:br>
              <a:rPr lang="en-US" dirty="0" smtClean="0"/>
            </a:br>
            <a:r>
              <a:rPr lang="en-US" dirty="0" smtClean="0"/>
              <a:t>Continues with a series of essay Questions</a:t>
            </a:r>
            <a:br>
              <a:rPr lang="en-US" dirty="0" smtClean="0"/>
            </a:br>
            <a:endParaRPr lang="en-US" dirty="0"/>
          </a:p>
        </p:txBody>
      </p:sp>
      <p:sp>
        <p:nvSpPr>
          <p:cNvPr id="3" name="Footer Placeholder 2"/>
          <p:cNvSpPr>
            <a:spLocks noGrp="1"/>
          </p:cNvSpPr>
          <p:nvPr>
            <p:ph type="ftr" sz="quarter" idx="10"/>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1"/>
          </p:nvPr>
        </p:nvSpPr>
        <p:spPr/>
        <p:txBody>
          <a:bodyPr/>
          <a:lstStyle/>
          <a:p>
            <a:fld id="{5DEB43E6-C11D-40B0-A9F7-306D14ED0C6A}" type="slidenum">
              <a:rPr lang="en-US" smtClean="0"/>
              <a:pPr/>
              <a:t>43</a:t>
            </a:fld>
            <a:endParaRPr lang="en-US"/>
          </a:p>
        </p:txBody>
      </p:sp>
      <p:pic>
        <p:nvPicPr>
          <p:cNvPr id="6" name="irc_mi" descr="http://www.de-la-salle.cepeo.on.ca/uploads/images/career%20crusing2.jpg"/>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447800"/>
            <a:ext cx="3371849" cy="25288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Resident Appointments</a:t>
            </a:r>
            <a:br>
              <a:rPr lang="en-US" dirty="0" smtClean="0"/>
            </a:br>
            <a:r>
              <a:rPr lang="en-US" dirty="0" smtClean="0"/>
              <a:t> CPR IV.A.1, 2, 3 </a:t>
            </a:r>
            <a:br>
              <a:rPr lang="en-US" dirty="0" smtClean="0"/>
            </a:br>
            <a:endParaRPr lang="en-US" dirty="0"/>
          </a:p>
        </p:txBody>
      </p:sp>
      <p:sp>
        <p:nvSpPr>
          <p:cNvPr id="3" name="Content Placeholder 2"/>
          <p:cNvSpPr>
            <a:spLocks noGrp="1"/>
          </p:cNvSpPr>
          <p:nvPr>
            <p:ph idx="1"/>
          </p:nvPr>
        </p:nvSpPr>
        <p:spPr/>
        <p:txBody>
          <a:bodyPr/>
          <a:lstStyle/>
          <a:p>
            <a:r>
              <a:rPr lang="en-US" dirty="0" smtClean="0"/>
              <a:t>Describe how the residents will be informed about their assignments &amp; duties during residency. </a:t>
            </a:r>
          </a:p>
          <a:p>
            <a:pPr lvl="1"/>
            <a:r>
              <a:rPr lang="en-US" dirty="0" smtClean="0"/>
              <a:t>The response must confirm that there are skills &amp; competencies for EACH assignment &amp; for EACH year;</a:t>
            </a:r>
          </a:p>
          <a:p>
            <a:pPr lvl="1"/>
            <a:r>
              <a:rPr lang="en-US" dirty="0" smtClean="0"/>
              <a:t>And, that these will be readily available (hard copy, electronically, listserv) to all residents.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44</a:t>
            </a:fld>
            <a:endParaRPr lang="en-US"/>
          </a:p>
        </p:txBody>
      </p:sp>
      <p:pic>
        <p:nvPicPr>
          <p:cNvPr id="6" name="irc_mi" descr="http://www.improvestaff.com/wp-content/uploads/2012/08/Finish-rac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343400"/>
            <a:ext cx="2362200" cy="202692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Response</a:t>
            </a:r>
            <a:endParaRPr lang="en-US" dirty="0"/>
          </a:p>
        </p:txBody>
      </p:sp>
      <p:sp>
        <p:nvSpPr>
          <p:cNvPr id="3" name="Content Placeholder 2"/>
          <p:cNvSpPr>
            <a:spLocks noGrp="1"/>
          </p:cNvSpPr>
          <p:nvPr>
            <p:ph idx="1"/>
          </p:nvPr>
        </p:nvSpPr>
        <p:spPr/>
        <p:txBody>
          <a:bodyPr/>
          <a:lstStyle/>
          <a:p>
            <a:r>
              <a:rPr lang="en-US" dirty="0" smtClean="0"/>
              <a:t>Residents are given a hard copy of the competency-based goals &amp; objectives for each assignment at each educational level at orientation and electronically prior to their assignments.</a:t>
            </a:r>
          </a:p>
          <a:p>
            <a:r>
              <a:rPr lang="en-US" dirty="0" smtClean="0"/>
              <a:t>Assignments &amp; schedules are made </a:t>
            </a:r>
            <a:br>
              <a:rPr lang="en-US" dirty="0" smtClean="0"/>
            </a:br>
            <a:r>
              <a:rPr lang="en-US" dirty="0" smtClean="0"/>
              <a:t>a year in advance with resident input. </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Appointments  CPR III.D.</a:t>
            </a:r>
            <a:endParaRPr lang="en-US" dirty="0"/>
          </a:p>
        </p:txBody>
      </p:sp>
      <p:sp>
        <p:nvSpPr>
          <p:cNvPr id="3" name="Content Placeholder 2"/>
          <p:cNvSpPr>
            <a:spLocks noGrp="1"/>
          </p:cNvSpPr>
          <p:nvPr>
            <p:ph idx="1"/>
          </p:nvPr>
        </p:nvSpPr>
        <p:spPr/>
        <p:txBody>
          <a:bodyPr/>
          <a:lstStyle/>
          <a:p>
            <a:r>
              <a:rPr lang="en-US" dirty="0" smtClean="0"/>
              <a:t>Will there be other learners (such as residents from other specialties, subspecialty fellows, NP, PhD, or MD/DO students) in the program, sharing educational or clinical experiences with the residents?  If yes, describe the impact those other learners will have on the </a:t>
            </a:r>
            <a:br>
              <a:rPr lang="en-US" dirty="0" smtClean="0"/>
            </a:br>
            <a:r>
              <a:rPr lang="en-US" dirty="0" smtClean="0"/>
              <a:t>program’s residents.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46</a:t>
            </a:fld>
            <a:endParaRPr lang="en-US"/>
          </a:p>
        </p:txBody>
      </p:sp>
      <p:pic>
        <p:nvPicPr>
          <p:cNvPr id="6" name="irc_mi" descr="http://us.cdn2.123rf.com/168nwm/coramax/coramax1208/coramax120801451/14815492-3d-people--man-person-with-a-folder-businessman.jpg"/>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1819275" cy="162750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Fellow “Learner” Example Response</a:t>
            </a:r>
            <a:endParaRPr lang="en-US" dirty="0"/>
          </a:p>
        </p:txBody>
      </p:sp>
      <p:sp>
        <p:nvSpPr>
          <p:cNvPr id="3" name="Content Placeholder 2"/>
          <p:cNvSpPr>
            <a:spLocks noGrp="1"/>
          </p:cNvSpPr>
          <p:nvPr>
            <p:ph idx="1"/>
          </p:nvPr>
        </p:nvSpPr>
        <p:spPr/>
        <p:txBody>
          <a:bodyPr>
            <a:normAutofit/>
          </a:bodyPr>
          <a:lstStyle/>
          <a:p>
            <a:r>
              <a:rPr lang="en-US" dirty="0" smtClean="0"/>
              <a:t>There are subspecialty fellows in GYN Oncology and Colon &amp; Rectum who occasionally assist their Attending Physician in the operating room and consult on a case.  The Fellows are from the academic medical center sponsoring their own fellowship programs.  We encourage appropriate consulting between the fellows &amp; our residents when on the patient unit.  The fellows do not participate formally in our educational programming. </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“Lerner” Example Response</a:t>
            </a:r>
            <a:endParaRPr lang="en-US" dirty="0"/>
          </a:p>
        </p:txBody>
      </p:sp>
      <p:sp>
        <p:nvSpPr>
          <p:cNvPr id="3" name="Content Placeholder 2"/>
          <p:cNvSpPr>
            <a:spLocks noGrp="1"/>
          </p:cNvSpPr>
          <p:nvPr>
            <p:ph idx="1"/>
          </p:nvPr>
        </p:nvSpPr>
        <p:spPr/>
        <p:txBody>
          <a:bodyPr/>
          <a:lstStyle/>
          <a:p>
            <a:r>
              <a:rPr lang="en-US" dirty="0" smtClean="0"/>
              <a:t>Third year osteopathic students participate as part of the team on our hospital Resident Service and General Surgery rotations.</a:t>
            </a:r>
          </a:p>
          <a:p>
            <a:r>
              <a:rPr lang="en-US" dirty="0" smtClean="0"/>
              <a:t>There are typically 2 students on the Resident Service and 1 student, with a Resident, on the </a:t>
            </a:r>
            <a:br>
              <a:rPr lang="en-US" dirty="0" smtClean="0"/>
            </a:br>
            <a:r>
              <a:rPr lang="en-US" dirty="0" smtClean="0"/>
              <a:t>General Surgery service.</a:t>
            </a:r>
          </a:p>
          <a:p>
            <a:r>
              <a:rPr lang="en-US" dirty="0" smtClean="0"/>
              <a:t>The students are supervised &amp; </a:t>
            </a:r>
            <a:br>
              <a:rPr lang="en-US" dirty="0" smtClean="0"/>
            </a:br>
            <a:r>
              <a:rPr lang="en-US" dirty="0" smtClean="0"/>
              <a:t>evaluated by the Supervising Resident.</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48</a:t>
            </a:fld>
            <a:endParaRPr lang="en-US"/>
          </a:p>
        </p:txBody>
      </p:sp>
      <p:pic>
        <p:nvPicPr>
          <p:cNvPr id="6" name="irc_mi" descr="http://www.fluenceportland.com/wp-content/uploads/2011/07/bright-ide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267200"/>
            <a:ext cx="1371600" cy="182704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Appointments</a:t>
            </a:r>
            <a:endParaRPr lang="en-US" dirty="0"/>
          </a:p>
        </p:txBody>
      </p:sp>
      <p:sp>
        <p:nvSpPr>
          <p:cNvPr id="3" name="Content Placeholder 2"/>
          <p:cNvSpPr>
            <a:spLocks noGrp="1"/>
          </p:cNvSpPr>
          <p:nvPr>
            <p:ph idx="1"/>
          </p:nvPr>
        </p:nvSpPr>
        <p:spPr/>
        <p:txBody>
          <a:bodyPr/>
          <a:lstStyle/>
          <a:p>
            <a:r>
              <a:rPr lang="en-US" dirty="0" smtClean="0"/>
              <a:t>“Describe how the program will handle complaints or </a:t>
            </a:r>
            <a:r>
              <a:rPr lang="en-US" dirty="0" smtClean="0">
                <a:solidFill>
                  <a:srgbClr val="00B0F0"/>
                </a:solidFill>
              </a:rPr>
              <a:t>concerns the residents </a:t>
            </a:r>
            <a:r>
              <a:rPr lang="en-US" dirty="0" smtClean="0"/>
              <a:t>raise with faculty or the PD.”</a:t>
            </a:r>
          </a:p>
          <a:p>
            <a:r>
              <a:rPr lang="en-US" dirty="0" smtClean="0"/>
              <a:t>“The answer MUST describe the </a:t>
            </a:r>
            <a:r>
              <a:rPr lang="en-US" dirty="0" smtClean="0">
                <a:solidFill>
                  <a:srgbClr val="00B0F0"/>
                </a:solidFill>
              </a:rPr>
              <a:t>mechanism</a:t>
            </a:r>
            <a:r>
              <a:rPr lang="en-US" dirty="0" smtClean="0"/>
              <a:t> by which individual residents can address concerns in a </a:t>
            </a:r>
            <a:r>
              <a:rPr lang="en-US" dirty="0" smtClean="0">
                <a:solidFill>
                  <a:srgbClr val="00B0F0"/>
                </a:solidFill>
              </a:rPr>
              <a:t>confidential </a:t>
            </a:r>
            <a:r>
              <a:rPr lang="en-US" dirty="0" smtClean="0"/>
              <a:t>&amp; protected manner as well as steps taken to </a:t>
            </a:r>
            <a:r>
              <a:rPr lang="en-US" dirty="0" smtClean="0">
                <a:solidFill>
                  <a:srgbClr val="00B0F0"/>
                </a:solidFill>
              </a:rPr>
              <a:t>minimize fear </a:t>
            </a:r>
            <a:r>
              <a:rPr lang="en-US" dirty="0" smtClean="0"/>
              <a:t>of intimidation or retaliation.”</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49</a:t>
            </a:fld>
            <a:endParaRPr lang="en-US"/>
          </a:p>
        </p:txBody>
      </p:sp>
      <p:pic>
        <p:nvPicPr>
          <p:cNvPr id="6" name="Picture 5" descr="http://1.bp.blogspot.com/-54ZRjuaT2Us/TruHWwRO73I/AAAAAAAABhY/CAN0f3B-4Aw/s1600/Contratos+arrendamiento+casas.jpg"/>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724400"/>
            <a:ext cx="1857375" cy="14662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Sponsoring Institution &amp; Program Implementation Timeline</a:t>
            </a:r>
            <a:endParaRPr lang="en-US" dirty="0"/>
          </a:p>
        </p:txBody>
      </p:sp>
      <p:sp>
        <p:nvSpPr>
          <p:cNvPr id="3" name="Content Placeholder 2"/>
          <p:cNvSpPr>
            <a:spLocks noGrp="1"/>
          </p:cNvSpPr>
          <p:nvPr>
            <p:ph idx="1"/>
          </p:nvPr>
        </p:nvSpPr>
        <p:spPr/>
        <p:txBody>
          <a:bodyPr>
            <a:normAutofit/>
          </a:bodyPr>
          <a:lstStyle/>
          <a:p>
            <a:r>
              <a:rPr lang="en-US" dirty="0" smtClean="0"/>
              <a:t>Regardless of when applying, start early!</a:t>
            </a:r>
          </a:p>
          <a:p>
            <a:r>
              <a:rPr lang="en-US" dirty="0" smtClean="0"/>
              <a:t>Each level of the application process, </a:t>
            </a:r>
            <a:br>
              <a:rPr lang="en-US" dirty="0" smtClean="0"/>
            </a:br>
            <a:r>
              <a:rPr lang="en-US" dirty="0" smtClean="0"/>
              <a:t>drills down deeper into the specifics.</a:t>
            </a:r>
          </a:p>
          <a:p>
            <a:r>
              <a:rPr lang="en-US" dirty="0" smtClean="0"/>
              <a:t>Put forth your best effort in your first </a:t>
            </a:r>
            <a:br>
              <a:rPr lang="en-US" dirty="0" smtClean="0"/>
            </a:br>
            <a:r>
              <a:rPr lang="en-US" dirty="0" smtClean="0"/>
              <a:t>applications even though you will be </a:t>
            </a:r>
            <a:br>
              <a:rPr lang="en-US" dirty="0" smtClean="0"/>
            </a:br>
            <a:r>
              <a:rPr lang="en-US" dirty="0" smtClean="0"/>
              <a:t>able to re-submit multiple times </a:t>
            </a:r>
            <a:br>
              <a:rPr lang="en-US" dirty="0" smtClean="0"/>
            </a:br>
            <a:r>
              <a:rPr lang="en-US" dirty="0" smtClean="0"/>
              <a:t>without additional fees.</a:t>
            </a:r>
          </a:p>
          <a:p>
            <a:r>
              <a:rPr lang="en-US" dirty="0" smtClean="0"/>
              <a:t>Team effort required: DIO, PD, PC, Residents, Staff </a:t>
            </a:r>
            <a:endParaRPr lang="en-US" dirty="0"/>
          </a:p>
        </p:txBody>
      </p:sp>
      <p:pic>
        <p:nvPicPr>
          <p:cNvPr id="4" name="irc_mi" descr="http://us.cdn3.123rf.com/168nwm/anatolymas/anatolymas1011/anatolymas101100003/8196489-3d-small-people-start-pressing-the-button-on-a-stop-watch-3d-image-isolated-white-background.jpg"/>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438400"/>
            <a:ext cx="1695450" cy="2064026"/>
          </a:xfrm>
          <a:prstGeom prst="rect">
            <a:avLst/>
          </a:prstGeom>
          <a:noFill/>
          <a:ln>
            <a:noFill/>
          </a:ln>
        </p:spPr>
      </p:pic>
      <p:sp>
        <p:nvSpPr>
          <p:cNvPr id="5" name="Footer Placeholder 4"/>
          <p:cNvSpPr>
            <a:spLocks noGrp="1"/>
          </p:cNvSpPr>
          <p:nvPr>
            <p:ph type="ftr" sz="quarter" idx="11"/>
          </p:nvPr>
        </p:nvSpPr>
        <p:spPr/>
        <p:txBody>
          <a:bodyPr/>
          <a:lstStyle/>
          <a:p>
            <a:r>
              <a:rPr lang="en-US" smtClean="0"/>
              <a:t>Presented by Partners in Medical Education, Inc. 2015</a:t>
            </a:r>
            <a:endParaRPr lang="en-US"/>
          </a:p>
        </p:txBody>
      </p:sp>
      <p:sp>
        <p:nvSpPr>
          <p:cNvPr id="6" name="Slide Number Placeholder 5"/>
          <p:cNvSpPr>
            <a:spLocks noGrp="1"/>
          </p:cNvSpPr>
          <p:nvPr>
            <p:ph type="sldNum" sz="quarter" idx="10"/>
          </p:nvPr>
        </p:nvSpPr>
        <p:spPr/>
        <p:txBody>
          <a:bodyPr/>
          <a:lstStyle/>
          <a:p>
            <a:fld id="{5DEB43E6-C11D-40B0-A9F7-306D14ED0C6A}"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to SI Application Questions</a:t>
            </a:r>
            <a:endParaRPr lang="en-US" dirty="0"/>
          </a:p>
        </p:txBody>
      </p:sp>
      <p:sp>
        <p:nvSpPr>
          <p:cNvPr id="3" name="Content Placeholder 2"/>
          <p:cNvSpPr>
            <a:spLocks noGrp="1"/>
          </p:cNvSpPr>
          <p:nvPr>
            <p:ph idx="1"/>
          </p:nvPr>
        </p:nvSpPr>
        <p:spPr/>
        <p:txBody>
          <a:bodyPr/>
          <a:lstStyle/>
          <a:p>
            <a:r>
              <a:rPr lang="en-US" dirty="0" smtClean="0"/>
              <a:t>Describe how the SI will identify and monitor resident/fellow mistreatment in the learning and </a:t>
            </a:r>
            <a:br>
              <a:rPr lang="en-US" dirty="0" smtClean="0"/>
            </a:br>
            <a:r>
              <a:rPr lang="en-US" dirty="0" smtClean="0"/>
              <a:t>working environment and how it will address such treatment when it is identified.</a:t>
            </a:r>
          </a:p>
          <a:p>
            <a:r>
              <a:rPr lang="en-US" dirty="0" smtClean="0"/>
              <a:t>Describe the mechanisms by which residents/fellows will be able to report inadequate supervision in a protected manner that will be free from reprisal.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Resident Complaints </a:t>
            </a:r>
            <a:br>
              <a:rPr lang="en-US" dirty="0" smtClean="0"/>
            </a:br>
            <a:r>
              <a:rPr lang="en-US" dirty="0" smtClean="0"/>
              <a:t>Example Response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Residents at St. Elsewhere have a </a:t>
            </a:r>
            <a:r>
              <a:rPr lang="en-US" dirty="0" smtClean="0">
                <a:solidFill>
                  <a:srgbClr val="00B0F0"/>
                </a:solidFill>
              </a:rPr>
              <a:t>mechanism</a:t>
            </a:r>
            <a:r>
              <a:rPr lang="en-US" dirty="0" smtClean="0"/>
              <a:t> to bring concerns &amp; provide feedback </a:t>
            </a:r>
            <a:r>
              <a:rPr lang="en-US" dirty="0" smtClean="0">
                <a:solidFill>
                  <a:srgbClr val="00B0F0"/>
                </a:solidFill>
              </a:rPr>
              <a:t>without intimidation </a:t>
            </a:r>
            <a:r>
              <a:rPr lang="en-US" dirty="0" smtClean="0"/>
              <a:t>or retaliation and in a </a:t>
            </a:r>
            <a:r>
              <a:rPr lang="en-US" dirty="0" smtClean="0">
                <a:solidFill>
                  <a:srgbClr val="00B0F0"/>
                </a:solidFill>
              </a:rPr>
              <a:t>confidential</a:t>
            </a:r>
            <a:r>
              <a:rPr lang="en-US" dirty="0" smtClean="0"/>
              <a:t> manner through a </a:t>
            </a:r>
            <a:r>
              <a:rPr lang="en-US" dirty="0" smtClean="0">
                <a:solidFill>
                  <a:srgbClr val="00B0F0"/>
                </a:solidFill>
              </a:rPr>
              <a:t>variety of pathways</a:t>
            </a:r>
            <a:r>
              <a:rPr lang="en-US" dirty="0" smtClean="0"/>
              <a:t>.</a:t>
            </a:r>
          </a:p>
          <a:p>
            <a:r>
              <a:rPr lang="en-US" dirty="0" smtClean="0"/>
              <a:t>The chain of command reporting structure follows a clinical &amp; administrative line of authority at each level and formulates a mutually agreeable plan of action.  If no response is received from the next line of authority, then the expectation is that notification is taken to the next higher level of authority.</a:t>
            </a:r>
          </a:p>
          <a:p>
            <a:r>
              <a:rPr lang="en-US" dirty="0" smtClean="0"/>
              <a:t>The levels are:  Resident to Chief; Chief to Program Director; PD to DIO; DIO to Chief Medical Officer.</a:t>
            </a:r>
          </a:p>
          <a:p>
            <a:r>
              <a:rPr lang="en-US" dirty="0" smtClean="0"/>
              <a:t>Other pathways may include the Resident Forum, GME Administrator, Anonymous surveys, the Compliance hotline at 1-800-xxx-xxxx .</a:t>
            </a:r>
          </a:p>
          <a:p>
            <a:r>
              <a:rPr lang="en-US" dirty="0" smtClean="0"/>
              <a:t>Implementation of any of the pathways will not result in punitive action toward the initiating  Resident and will remain confidential. </a:t>
            </a:r>
          </a:p>
          <a:p>
            <a:endParaRPr lang="en-US" dirty="0" smtClean="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Application:  Evaluation</a:t>
            </a:r>
            <a:br>
              <a:rPr lang="en-US" dirty="0" smtClean="0"/>
            </a:br>
            <a:endParaRPr lang="en-US" dirty="0"/>
          </a:p>
        </p:txBody>
      </p:sp>
      <p:sp>
        <p:nvSpPr>
          <p:cNvPr id="4" name="Footer Placeholder 3"/>
          <p:cNvSpPr>
            <a:spLocks noGrp="1"/>
          </p:cNvSpPr>
          <p:nvPr>
            <p:ph type="ftr" sz="quarter" idx="10"/>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1"/>
          </p:nvPr>
        </p:nvSpPr>
        <p:spPr/>
        <p:txBody>
          <a:bodyPr/>
          <a:lstStyle/>
          <a:p>
            <a:fld id="{5DEB43E6-C11D-40B0-A9F7-306D14ED0C6A}" type="slidenum">
              <a:rPr lang="en-US" smtClean="0"/>
              <a:pPr/>
              <a:t>52</a:t>
            </a:fld>
            <a:endParaRPr lang="en-US"/>
          </a:p>
        </p:txBody>
      </p:sp>
      <p:pic>
        <p:nvPicPr>
          <p:cNvPr id="6" name="irc_mi" descr="http://www.showplans.com/wp-content/uploads/2013/03/stockfresh_496611_3d-small-people-clients_sizeS_f00c2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600200"/>
            <a:ext cx="2970657" cy="21526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r>
              <a:rPr lang="en-US" dirty="0" smtClean="0"/>
              <a:t>Drop down tables are very similar to the AOA Core Competency Assessment tools with core competencies used in the PD Annual Evaluation reports.</a:t>
            </a:r>
          </a:p>
          <a:p>
            <a:r>
              <a:rPr lang="en-US" dirty="0" smtClean="0"/>
              <a:t>On ADS, this is a series of drop down boxes to select the assessment method (s) &amp; evaluator (s).</a:t>
            </a:r>
          </a:p>
          <a:p>
            <a:r>
              <a:rPr lang="en-US" dirty="0" smtClean="0">
                <a:solidFill>
                  <a:srgbClr val="00B050"/>
                </a:solidFill>
              </a:rPr>
              <a:t>Include at least two assessment methods</a:t>
            </a:r>
            <a:br>
              <a:rPr lang="en-US" dirty="0" smtClean="0">
                <a:solidFill>
                  <a:srgbClr val="00B050"/>
                </a:solidFill>
              </a:rPr>
            </a:br>
            <a:r>
              <a:rPr lang="en-US" dirty="0" smtClean="0">
                <a:solidFill>
                  <a:srgbClr val="00B050"/>
                </a:solidFill>
              </a:rPr>
              <a:t>per core competency.</a:t>
            </a:r>
          </a:p>
          <a:p>
            <a:endParaRPr lang="en-US" dirty="0" smtClean="0">
              <a:solidFill>
                <a:srgbClr val="FF0000"/>
              </a:solidFill>
            </a:endParaRPr>
          </a:p>
          <a:p>
            <a:endParaRPr lang="en-US" dirty="0" smtClean="0">
              <a:solidFill>
                <a:srgbClr val="FF0000"/>
              </a:solidFill>
            </a:endParaRP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cont’d</a:t>
            </a:r>
            <a:endParaRPr lang="en-US" dirty="0"/>
          </a:p>
        </p:txBody>
      </p:sp>
      <p:sp>
        <p:nvSpPr>
          <p:cNvPr id="3" name="Content Placeholder 2"/>
          <p:cNvSpPr>
            <a:spLocks noGrp="1"/>
          </p:cNvSpPr>
          <p:nvPr>
            <p:ph idx="1"/>
          </p:nvPr>
        </p:nvSpPr>
        <p:spPr/>
        <p:txBody>
          <a:bodyPr/>
          <a:lstStyle/>
          <a:p>
            <a:r>
              <a:rPr lang="en-US" b="1" dirty="0" smtClean="0"/>
              <a:t>When a specific assessment method is selected, be prepared to attach a copy of the evaluation form as a sample for that assessment!</a:t>
            </a:r>
          </a:p>
          <a:p>
            <a:r>
              <a:rPr lang="en-US" dirty="0" smtClean="0"/>
              <a:t>List any other assessment method not available on the drop down….opportunity to highlight a new </a:t>
            </a:r>
            <a:br>
              <a:rPr lang="en-US" dirty="0" smtClean="0"/>
            </a:br>
            <a:r>
              <a:rPr lang="en-US" dirty="0" smtClean="0"/>
              <a:t>evaluation tool!</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Methods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Direct observation</a:t>
            </a:r>
          </a:p>
          <a:p>
            <a:r>
              <a:rPr lang="en-US" dirty="0" smtClean="0"/>
              <a:t>In-Training (in-service) exam</a:t>
            </a:r>
          </a:p>
          <a:p>
            <a:r>
              <a:rPr lang="en-US" dirty="0" smtClean="0"/>
              <a:t>In-house exams, quiz</a:t>
            </a:r>
          </a:p>
          <a:p>
            <a:r>
              <a:rPr lang="en-US" dirty="0" smtClean="0"/>
              <a:t>Objective structured clinical exam (OSCE)</a:t>
            </a:r>
          </a:p>
          <a:p>
            <a:r>
              <a:rPr lang="en-US" dirty="0" smtClean="0"/>
              <a:t>Oral exam</a:t>
            </a:r>
          </a:p>
          <a:p>
            <a:r>
              <a:rPr lang="en-US" dirty="0" smtClean="0"/>
              <a:t>Record/chart review – Practice/billing audit</a:t>
            </a:r>
          </a:p>
          <a:p>
            <a:r>
              <a:rPr lang="en-US" dirty="0" smtClean="0"/>
              <a:t>Case logs or procedure logs</a:t>
            </a:r>
          </a:p>
          <a:p>
            <a:r>
              <a:rPr lang="en-US" dirty="0" smtClean="0"/>
              <a:t>Review of patient outcomes</a:t>
            </a:r>
          </a:p>
          <a:p>
            <a:r>
              <a:rPr lang="en-US" dirty="0" smtClean="0"/>
              <a:t>Simulations - SIMS</a:t>
            </a:r>
          </a:p>
          <a:p>
            <a:r>
              <a:rPr lang="en-US" dirty="0" smtClean="0"/>
              <a:t>Structured case discussions</a:t>
            </a:r>
          </a:p>
          <a:p>
            <a:r>
              <a:rPr lang="en-US" dirty="0" smtClean="0"/>
              <a:t>Digitally recorded assessment or procedure or patient encounter</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55</a:t>
            </a:fld>
            <a:endParaRPr lang="en-US"/>
          </a:p>
        </p:txBody>
      </p:sp>
      <p:pic>
        <p:nvPicPr>
          <p:cNvPr id="6" name="irc_mi" descr="http://www.reportingonhealth.org/files/u47/Medical_Transcription.jpg"/>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438400"/>
            <a:ext cx="2083374" cy="20383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Evaluators</a:t>
            </a:r>
            <a:endParaRPr lang="en-US" dirty="0"/>
          </a:p>
        </p:txBody>
      </p:sp>
      <p:sp>
        <p:nvSpPr>
          <p:cNvPr id="3" name="Content Placeholder 2"/>
          <p:cNvSpPr>
            <a:spLocks noGrp="1"/>
          </p:cNvSpPr>
          <p:nvPr>
            <p:ph idx="1"/>
          </p:nvPr>
        </p:nvSpPr>
        <p:spPr/>
        <p:txBody>
          <a:bodyPr>
            <a:normAutofit/>
          </a:bodyPr>
          <a:lstStyle/>
          <a:p>
            <a:r>
              <a:rPr lang="en-US" dirty="0" smtClean="0"/>
              <a:t>Program Director</a:t>
            </a:r>
          </a:p>
          <a:p>
            <a:r>
              <a:rPr lang="en-US" dirty="0" smtClean="0"/>
              <a:t>Faculty Member</a:t>
            </a:r>
          </a:p>
          <a:p>
            <a:r>
              <a:rPr lang="en-US" dirty="0" smtClean="0"/>
              <a:t>Consultants</a:t>
            </a:r>
          </a:p>
          <a:p>
            <a:r>
              <a:rPr lang="en-US" dirty="0" smtClean="0"/>
              <a:t>Peer Resident</a:t>
            </a:r>
          </a:p>
          <a:p>
            <a:r>
              <a:rPr lang="en-US" dirty="0" smtClean="0"/>
              <a:t>Allied Health Professional</a:t>
            </a:r>
          </a:p>
          <a:p>
            <a:r>
              <a:rPr lang="en-US" dirty="0" smtClean="0"/>
              <a:t>Nurse</a:t>
            </a:r>
          </a:p>
          <a:p>
            <a:r>
              <a:rPr lang="en-US" dirty="0" smtClean="0"/>
              <a:t>Junior Resident/Medical Student</a:t>
            </a:r>
          </a:p>
          <a:p>
            <a:r>
              <a:rPr lang="en-US" dirty="0" smtClean="0"/>
              <a:t>Self</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56</a:t>
            </a:fld>
            <a:endParaRPr lang="en-US"/>
          </a:p>
        </p:txBody>
      </p:sp>
      <p:pic>
        <p:nvPicPr>
          <p:cNvPr id="6" name="irc_mi" descr="http://eyeshareinfo.com/wp-content/uploads/2013/01/3d-people-talking-empty-speech-bubbles-FREE-Depositphotos-2959278-383x313px-260612.jpg"/>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57400"/>
            <a:ext cx="2743200" cy="224187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Multisource Assessment –</a:t>
            </a:r>
            <a:br>
              <a:rPr lang="en-US" dirty="0" smtClean="0"/>
            </a:br>
            <a:r>
              <a:rPr lang="en-US" dirty="0" smtClean="0"/>
              <a:t>“multiple evaluators”</a:t>
            </a:r>
            <a:endParaRPr lang="en-US" dirty="0"/>
          </a:p>
        </p:txBody>
      </p:sp>
      <p:sp>
        <p:nvSpPr>
          <p:cNvPr id="3" name="Content Placeholder 2"/>
          <p:cNvSpPr>
            <a:spLocks noGrp="1"/>
          </p:cNvSpPr>
          <p:nvPr>
            <p:ph idx="1"/>
          </p:nvPr>
        </p:nvSpPr>
        <p:spPr/>
        <p:txBody>
          <a:bodyPr>
            <a:normAutofit lnSpcReduction="10000"/>
          </a:bodyPr>
          <a:lstStyle/>
          <a:p>
            <a:r>
              <a:rPr lang="en-US" dirty="0" smtClean="0"/>
              <a:t>Rating of performance or development from multiple points of view: supervisor, peer, subordinate, </a:t>
            </a:r>
            <a:br>
              <a:rPr lang="en-US" dirty="0" smtClean="0"/>
            </a:br>
            <a:r>
              <a:rPr lang="en-US" dirty="0" smtClean="0"/>
              <a:t>patient &amp; self. </a:t>
            </a:r>
          </a:p>
          <a:p>
            <a:r>
              <a:rPr lang="en-US" dirty="0" smtClean="0"/>
              <a:t>Can be a 360-degree assessment if all relevant raters, including self are included.</a:t>
            </a:r>
          </a:p>
          <a:p>
            <a:r>
              <a:rPr lang="en-US" dirty="0" smtClean="0"/>
              <a:t>Typically done with the core competencies of Interpersonal &amp; Communication skills, Professionalism &amp; System-based practice.</a:t>
            </a:r>
          </a:p>
          <a:p>
            <a:r>
              <a:rPr lang="en-US" dirty="0" smtClean="0"/>
              <a:t>Medical Knowledge &amp; Patient Care – Reserved for </a:t>
            </a:r>
            <a:br>
              <a:rPr lang="en-US" dirty="0" smtClean="0"/>
            </a:br>
            <a:r>
              <a:rPr lang="en-US" dirty="0" smtClean="0"/>
              <a:t>PD &amp; Faculty</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Formative Evaluations</a:t>
            </a:r>
            <a:br>
              <a:rPr lang="en-US" dirty="0" smtClean="0"/>
            </a:br>
            <a:r>
              <a:rPr lang="en-US" dirty="0" smtClean="0"/>
              <a:t>CPR V.A.2</a:t>
            </a:r>
            <a:endParaRPr lang="en-US" dirty="0"/>
          </a:p>
        </p:txBody>
      </p:sp>
      <p:sp>
        <p:nvSpPr>
          <p:cNvPr id="3" name="Content Placeholder 2"/>
          <p:cNvSpPr>
            <a:spLocks noGrp="1"/>
          </p:cNvSpPr>
          <p:nvPr>
            <p:ph idx="1"/>
          </p:nvPr>
        </p:nvSpPr>
        <p:spPr/>
        <p:txBody>
          <a:bodyPr>
            <a:normAutofit/>
          </a:bodyPr>
          <a:lstStyle/>
          <a:p>
            <a:r>
              <a:rPr lang="en-US" dirty="0" smtClean="0"/>
              <a:t>“Snapshots” of learning &amp; progressive performance improvement at completion of the assignment </a:t>
            </a:r>
          </a:p>
          <a:p>
            <a:r>
              <a:rPr lang="en-US" dirty="0" smtClean="0"/>
              <a:t>Objective assessments in each core competency  &amp; specialty-specific Milestone</a:t>
            </a:r>
          </a:p>
          <a:p>
            <a:r>
              <a:rPr lang="en-US" dirty="0" smtClean="0"/>
              <a:t>Use of multiple evaluators </a:t>
            </a:r>
            <a:r>
              <a:rPr lang="en-US" dirty="0" smtClean="0">
                <a:solidFill>
                  <a:srgbClr val="FF0000"/>
                </a:solidFill>
              </a:rPr>
              <a:t>(detail)</a:t>
            </a:r>
          </a:p>
          <a:p>
            <a:r>
              <a:rPr lang="en-US" dirty="0" smtClean="0"/>
              <a:t>Provide Resident with documented semiannual evaluation of performance with feedback.</a:t>
            </a:r>
          </a:p>
          <a:p>
            <a:r>
              <a:rPr lang="en-US" dirty="0" smtClean="0"/>
              <a:t>Examples: Rotation evaluations, </a:t>
            </a:r>
            <a:br>
              <a:rPr lang="en-US" dirty="0" smtClean="0"/>
            </a:br>
            <a:r>
              <a:rPr lang="en-US" dirty="0" smtClean="0"/>
              <a:t>direct observation, Milestones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58</a:t>
            </a:fld>
            <a:endParaRPr lang="en-US"/>
          </a:p>
        </p:txBody>
      </p:sp>
      <p:pic>
        <p:nvPicPr>
          <p:cNvPr id="6" name="irc_mi" descr="http://gksnr175.com/wp-content/uploads/2013/08/shutterstock_1017830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953000"/>
            <a:ext cx="1738973" cy="114126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Summative Evaluation</a:t>
            </a:r>
            <a:br>
              <a:rPr lang="en-US" dirty="0" smtClean="0"/>
            </a:br>
            <a:r>
              <a:rPr lang="en-US" dirty="0" smtClean="0"/>
              <a:t>CPR V.A.3</a:t>
            </a:r>
            <a:endParaRPr lang="en-US" dirty="0"/>
          </a:p>
        </p:txBody>
      </p:sp>
      <p:sp>
        <p:nvSpPr>
          <p:cNvPr id="3" name="Content Placeholder 2"/>
          <p:cNvSpPr>
            <a:spLocks noGrp="1"/>
          </p:cNvSpPr>
          <p:nvPr>
            <p:ph idx="1"/>
          </p:nvPr>
        </p:nvSpPr>
        <p:spPr/>
        <p:txBody>
          <a:bodyPr>
            <a:normAutofit/>
          </a:bodyPr>
          <a:lstStyle/>
          <a:p>
            <a:r>
              <a:rPr lang="en-US" dirty="0" smtClean="0"/>
              <a:t>“The PD MUST provide a summative evaluation for each resident upon completion of the program.”</a:t>
            </a:r>
          </a:p>
          <a:p>
            <a:r>
              <a:rPr lang="en-US" dirty="0" smtClean="0"/>
              <a:t>Outcomes – “To ensure the practice of core professional activities w/o supervision”</a:t>
            </a:r>
          </a:p>
          <a:p>
            <a:r>
              <a:rPr lang="en-US" dirty="0" smtClean="0"/>
              <a:t>Used for accountability – permanent record</a:t>
            </a:r>
          </a:p>
          <a:p>
            <a:r>
              <a:rPr lang="en-US" dirty="0" smtClean="0"/>
              <a:t>The focus is on the Milestones - MUST be used as </a:t>
            </a:r>
            <a:r>
              <a:rPr lang="en-US" b="1" dirty="0" smtClean="0"/>
              <a:t>one</a:t>
            </a:r>
            <a:r>
              <a:rPr lang="en-US" dirty="0" smtClean="0"/>
              <a:t> of the tools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Pre-Accreditation Status</a:t>
            </a:r>
            <a:endParaRPr lang="en-US" dirty="0"/>
          </a:p>
        </p:txBody>
      </p:sp>
      <p:sp>
        <p:nvSpPr>
          <p:cNvPr id="3" name="Content Placeholder 2"/>
          <p:cNvSpPr>
            <a:spLocks noGrp="1"/>
          </p:cNvSpPr>
          <p:nvPr>
            <p:ph idx="1"/>
          </p:nvPr>
        </p:nvSpPr>
        <p:spPr/>
        <p:txBody>
          <a:bodyPr>
            <a:normAutofit/>
          </a:bodyPr>
          <a:lstStyle/>
          <a:p>
            <a:r>
              <a:rPr lang="en-US" dirty="0" smtClean="0"/>
              <a:t>Acknowledged instantly after submitting your application</a:t>
            </a:r>
          </a:p>
          <a:p>
            <a:r>
              <a:rPr lang="en-US" dirty="0" smtClean="0"/>
              <a:t>Your program will be in the data system to use</a:t>
            </a:r>
          </a:p>
          <a:p>
            <a:pPr lvl="1"/>
            <a:r>
              <a:rPr lang="en-US" dirty="0" smtClean="0"/>
              <a:t>ADS annual update (Fall)</a:t>
            </a:r>
          </a:p>
          <a:p>
            <a:pPr lvl="1"/>
            <a:r>
              <a:rPr lang="en-US" dirty="0" smtClean="0"/>
              <a:t>Case logs</a:t>
            </a:r>
          </a:p>
          <a:p>
            <a:pPr lvl="1"/>
            <a:r>
              <a:rPr lang="en-US" dirty="0" smtClean="0"/>
              <a:t>Resident survey (Feb/March)</a:t>
            </a:r>
          </a:p>
          <a:p>
            <a:pPr lvl="1"/>
            <a:r>
              <a:rPr lang="en-US" dirty="0" smtClean="0"/>
              <a:t>Faculty survey</a:t>
            </a:r>
          </a:p>
          <a:p>
            <a:pPr lvl="1"/>
            <a:r>
              <a:rPr lang="en-US" dirty="0" smtClean="0"/>
              <a:t>Milestones (semi-annual)</a:t>
            </a:r>
          </a:p>
          <a:p>
            <a:r>
              <a:rPr lang="en-US" dirty="0" smtClean="0"/>
              <a:t>Review of the application will take months</a:t>
            </a:r>
          </a:p>
          <a:p>
            <a:r>
              <a:rPr lang="en-US" dirty="0" smtClean="0"/>
              <a:t>Site visit scheduled</a:t>
            </a:r>
          </a:p>
          <a:p>
            <a:endParaRPr lang="en-US" dirty="0"/>
          </a:p>
        </p:txBody>
      </p:sp>
      <p:pic>
        <p:nvPicPr>
          <p:cNvPr id="4" name="Picture 3" descr="http://us.cdn4.123rf.com/168nwm/3dmask/3dmask1212/3dmask121200011/16991482-3d-white-people-examines-files-isolated-white-background-3d-image.jpg"/>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267200"/>
            <a:ext cx="1647930" cy="1922145"/>
          </a:xfrm>
          <a:prstGeom prst="rect">
            <a:avLst/>
          </a:prstGeom>
          <a:noFill/>
          <a:ln>
            <a:noFill/>
          </a:ln>
          <a:extLst/>
        </p:spPr>
      </p:pic>
      <p:sp>
        <p:nvSpPr>
          <p:cNvPr id="5" name="Footer Placeholder 4"/>
          <p:cNvSpPr>
            <a:spLocks noGrp="1"/>
          </p:cNvSpPr>
          <p:nvPr>
            <p:ph type="ftr" sz="quarter" idx="11"/>
          </p:nvPr>
        </p:nvSpPr>
        <p:spPr/>
        <p:txBody>
          <a:bodyPr/>
          <a:lstStyle/>
          <a:p>
            <a:r>
              <a:rPr lang="en-US" smtClean="0"/>
              <a:t>Presented by Partners in Medical Education, Inc. 2015</a:t>
            </a:r>
            <a:endParaRPr lang="en-US"/>
          </a:p>
        </p:txBody>
      </p:sp>
      <p:sp>
        <p:nvSpPr>
          <p:cNvPr id="6" name="Slide Number Placeholder 5"/>
          <p:cNvSpPr>
            <a:spLocks noGrp="1"/>
          </p:cNvSpPr>
          <p:nvPr>
            <p:ph type="sldNum" sz="quarter" idx="10"/>
          </p:nvPr>
        </p:nvSpPr>
        <p:spPr/>
        <p:txBody>
          <a:bodyPr/>
          <a:lstStyle/>
          <a:p>
            <a:fld id="{5DEB43E6-C11D-40B0-A9F7-306D14ED0C6A}"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cont’d</a:t>
            </a:r>
            <a:endParaRPr lang="en-US" dirty="0"/>
          </a:p>
        </p:txBody>
      </p:sp>
      <p:sp>
        <p:nvSpPr>
          <p:cNvPr id="3" name="Content Placeholder 2"/>
          <p:cNvSpPr>
            <a:spLocks noGrp="1"/>
          </p:cNvSpPr>
          <p:nvPr>
            <p:ph idx="1"/>
          </p:nvPr>
        </p:nvSpPr>
        <p:spPr/>
        <p:txBody>
          <a:bodyPr/>
          <a:lstStyle/>
          <a:p>
            <a:r>
              <a:rPr lang="en-US" dirty="0" smtClean="0"/>
              <a:t>“Will the program have a system in place to evaluate the resident’s abilities to determine whether they may take on progressive authority and responsibilities </a:t>
            </a:r>
            <a:br>
              <a:rPr lang="en-US" dirty="0" smtClean="0"/>
            </a:br>
            <a:r>
              <a:rPr lang="en-US" dirty="0" smtClean="0"/>
              <a:t>in patient care?”</a:t>
            </a:r>
          </a:p>
          <a:p>
            <a:pPr lvl="1"/>
            <a:r>
              <a:rPr lang="en-US" dirty="0" smtClean="0"/>
              <a:t>YES</a:t>
            </a:r>
          </a:p>
          <a:p>
            <a:r>
              <a:rPr lang="en-US" dirty="0" smtClean="0"/>
              <a:t>“Does the program have a </a:t>
            </a:r>
            <a:br>
              <a:rPr lang="en-US" dirty="0" smtClean="0"/>
            </a:br>
            <a:r>
              <a:rPr lang="en-US" dirty="0" smtClean="0"/>
              <a:t>Clinical Competency Committee?”</a:t>
            </a:r>
          </a:p>
          <a:p>
            <a:pPr lvl="1"/>
            <a:r>
              <a:rPr lang="en-US" dirty="0" smtClean="0"/>
              <a:t>YES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60</a:t>
            </a:fld>
            <a:endParaRPr lang="en-US"/>
          </a:p>
        </p:txBody>
      </p:sp>
      <p:pic>
        <p:nvPicPr>
          <p:cNvPr id="6" name="irc_mi" descr="http://medisystemtv.ca/wp-content/uploads/bigstock-D-Small-People-Survey-3256745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62400"/>
            <a:ext cx="1824990" cy="20574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Cont’d – Example Response</a:t>
            </a:r>
            <a:endParaRPr lang="en-US" dirty="0"/>
          </a:p>
        </p:txBody>
      </p:sp>
      <p:sp>
        <p:nvSpPr>
          <p:cNvPr id="3" name="Content Placeholder 2"/>
          <p:cNvSpPr>
            <a:spLocks noGrp="1"/>
          </p:cNvSpPr>
          <p:nvPr>
            <p:ph idx="1"/>
          </p:nvPr>
        </p:nvSpPr>
        <p:spPr/>
        <p:txBody>
          <a:bodyPr/>
          <a:lstStyle/>
          <a:p>
            <a:r>
              <a:rPr lang="en-US" dirty="0" smtClean="0"/>
              <a:t>“Describe the system which ensures that faculty will complete written evaluations of residents/fellows in a timely manner following each rotation or </a:t>
            </a:r>
            <a:br>
              <a:rPr lang="en-US" dirty="0" smtClean="0"/>
            </a:br>
            <a:r>
              <a:rPr lang="en-US" dirty="0" smtClean="0"/>
              <a:t>educational experience.”</a:t>
            </a:r>
          </a:p>
          <a:p>
            <a:pPr lvl="1"/>
            <a:r>
              <a:rPr lang="en-US" dirty="0" smtClean="0"/>
              <a:t>All faculty receive an evaluation electronically via New Innovations one week prior to the end of the rotation.  The faculty is given 10 days to respond.  If there is no response, the Program Director contacts the physician faculty. </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86200"/>
            <a:ext cx="7772400" cy="1362075"/>
          </a:xfrm>
        </p:spPr>
        <p:txBody>
          <a:bodyPr>
            <a:normAutofit fontScale="90000"/>
          </a:bodyPr>
          <a:lstStyle/>
          <a:p>
            <a:r>
              <a:rPr lang="en-US" dirty="0" smtClean="0"/>
              <a:t>Common program requirements: duty hrs, patient safety &amp; learning environment</a:t>
            </a:r>
            <a:endParaRPr lang="en-US" dirty="0"/>
          </a:p>
        </p:txBody>
      </p:sp>
      <p:sp>
        <p:nvSpPr>
          <p:cNvPr id="4" name="Footer Placeholder 3"/>
          <p:cNvSpPr>
            <a:spLocks noGrp="1"/>
          </p:cNvSpPr>
          <p:nvPr>
            <p:ph type="ftr" sz="quarter" idx="10"/>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1"/>
          </p:nvPr>
        </p:nvSpPr>
        <p:spPr/>
        <p:txBody>
          <a:bodyPr/>
          <a:lstStyle/>
          <a:p>
            <a:fld id="{5DEB43E6-C11D-40B0-A9F7-306D14ED0C6A}" type="slidenum">
              <a:rPr lang="en-US" smtClean="0"/>
              <a:pPr/>
              <a:t>62</a:t>
            </a:fld>
            <a:endParaRPr lang="en-US"/>
          </a:p>
        </p:txBody>
      </p:sp>
      <p:pic>
        <p:nvPicPr>
          <p:cNvPr id="6" name="irc_mi" descr="http://www.pspgamesthemes.com/psp-images/2012/04/psp-wallpapers/First-Aid.jpg"/>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00200"/>
            <a:ext cx="3230245" cy="183023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 VI.D. 1-6</a:t>
            </a:r>
            <a:endParaRPr lang="en-US" dirty="0"/>
          </a:p>
        </p:txBody>
      </p:sp>
      <p:sp>
        <p:nvSpPr>
          <p:cNvPr id="3" name="Content Placeholder 2"/>
          <p:cNvSpPr>
            <a:spLocks noGrp="1"/>
          </p:cNvSpPr>
          <p:nvPr>
            <p:ph idx="1"/>
          </p:nvPr>
        </p:nvSpPr>
        <p:spPr/>
        <p:txBody>
          <a:bodyPr/>
          <a:lstStyle/>
          <a:p>
            <a:r>
              <a:rPr lang="en-US" dirty="0" smtClean="0"/>
              <a:t>VI.D.1-2  Supervision of Residents</a:t>
            </a:r>
          </a:p>
          <a:p>
            <a:r>
              <a:rPr lang="en-US" dirty="0" smtClean="0"/>
              <a:t>VI.D.3-5  Levels of Supervision</a:t>
            </a:r>
          </a:p>
          <a:p>
            <a:pPr lvl="1"/>
            <a:r>
              <a:rPr lang="en-US" dirty="0" smtClean="0"/>
              <a:t>Direct Supervision – supervising physician is physically present with resident &amp; patient</a:t>
            </a:r>
          </a:p>
          <a:p>
            <a:pPr lvl="1"/>
            <a:r>
              <a:rPr lang="en-US" dirty="0" smtClean="0"/>
              <a:t>Indirect Supervision:</a:t>
            </a:r>
          </a:p>
          <a:p>
            <a:pPr lvl="2"/>
            <a:r>
              <a:rPr lang="en-US" dirty="0" smtClean="0"/>
              <a:t>With direct supervision immediately available</a:t>
            </a:r>
          </a:p>
          <a:p>
            <a:pPr lvl="2"/>
            <a:r>
              <a:rPr lang="en-US" dirty="0" smtClean="0"/>
              <a:t>With direct supervision available</a:t>
            </a:r>
          </a:p>
          <a:p>
            <a:pPr lvl="1"/>
            <a:r>
              <a:rPr lang="en-US" dirty="0" smtClean="0"/>
              <a:t>Oversight – supervising physician available after </a:t>
            </a:r>
            <a:br>
              <a:rPr lang="en-US" dirty="0" smtClean="0"/>
            </a:br>
            <a:r>
              <a:rPr lang="en-US" dirty="0" smtClean="0"/>
              <a:t>care is delivered.</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Duty Hours, Patient Safety &amp; Learning Environment</a:t>
            </a:r>
            <a:endParaRPr lang="en-US" dirty="0"/>
          </a:p>
        </p:txBody>
      </p:sp>
      <p:sp>
        <p:nvSpPr>
          <p:cNvPr id="3" name="Content Placeholder 2"/>
          <p:cNvSpPr>
            <a:spLocks noGrp="1"/>
          </p:cNvSpPr>
          <p:nvPr>
            <p:ph idx="1"/>
          </p:nvPr>
        </p:nvSpPr>
        <p:spPr/>
        <p:txBody>
          <a:bodyPr/>
          <a:lstStyle/>
          <a:p>
            <a:r>
              <a:rPr lang="en-US" dirty="0" smtClean="0"/>
              <a:t>“Briefly describe your back up system when clinical care needs exceed the residents’ ability.”</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64</a:t>
            </a:fld>
            <a:endParaRPr lang="en-US"/>
          </a:p>
        </p:txBody>
      </p:sp>
      <p:pic>
        <p:nvPicPr>
          <p:cNvPr id="6" name="irc_mi" descr="https://formazione.cripionieri.it/graphics/imgs/sys/omino_firm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429000"/>
            <a:ext cx="2319139" cy="250888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Response – Backup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Resident are assigned patient care responsibilities commensurate with the individual’s level of training, experience and capability as assessed by supervising faculty, program director and DIO.”   </a:t>
            </a:r>
          </a:p>
          <a:p>
            <a:r>
              <a:rPr lang="en-US" dirty="0" smtClean="0"/>
              <a:t>In all matters of an individual patient’s care, residents are supervised by the Attending physician.  When the clinical care exceeds the residents’ ability, the supervisory authority is expressed as a chain of command:  PGY1 to Supervising Resident; Supervising Resident to Attending Physician.  </a:t>
            </a:r>
          </a:p>
          <a:p>
            <a:r>
              <a:rPr lang="en-US" dirty="0" smtClean="0"/>
              <a:t>There is always an on-call Attending Physician responsible for providing necessary supervision &amp; assistance.  The ultimate back-up is the 24/7 Hospitalist service.</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Duty Hours, Patient Safety &amp; Learning Environment</a:t>
            </a:r>
            <a:endParaRPr lang="en-US" dirty="0"/>
          </a:p>
        </p:txBody>
      </p:sp>
      <p:sp>
        <p:nvSpPr>
          <p:cNvPr id="3" name="Content Placeholder 2"/>
          <p:cNvSpPr>
            <a:spLocks noGrp="1"/>
          </p:cNvSpPr>
          <p:nvPr>
            <p:ph idx="1"/>
          </p:nvPr>
        </p:nvSpPr>
        <p:spPr/>
        <p:txBody>
          <a:bodyPr/>
          <a:lstStyle/>
          <a:p>
            <a:r>
              <a:rPr lang="en-US" dirty="0" smtClean="0"/>
              <a:t>“Briefly describe how clinical assignments are designed to minimize the number of transitions in patient care.”</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66</a:t>
            </a:fld>
            <a:endParaRPr lang="en-US"/>
          </a:p>
        </p:txBody>
      </p:sp>
      <p:pic>
        <p:nvPicPr>
          <p:cNvPr id="6" name="irc_mi" descr="http://us.cdn2.123rf.com/168nwm/johan2011/johan20111203/johan2011120300003/12703576-3d-little-human-character-holding-a-blank-notepad-and-a-blue-pencil-textured-paper-copy-space-people.jpg"/>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05200"/>
            <a:ext cx="2324100" cy="23241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Response - Transitions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order to minimize the number of transitions in patient care during clinical assignments, the patient’s continuity of care remains with the admitting Resident.  When a Resident admits a patient, the Resident follows that patient throughout the patient’s hospital stay.  If the patient is transferred to another unit, the same admitting Resident will follow that patient.</a:t>
            </a:r>
          </a:p>
          <a:p>
            <a:r>
              <a:rPr lang="en-US" dirty="0" smtClean="0"/>
              <a:t>On the hospital’s Resident Service, the same Intern is on with the same Senior Resident for a full week and every day the same Attending Physician is on for the full week.  There is a night time handoff to a Resident and Intern who help manage and maintain patient safety and address concerns throughout the night.  The same Resident &amp; Intern are on night time duty for the full week not exceeding six consecutive nights. A separate intern will perform a cross-cover night shift on each Saturday of the month.</a:t>
            </a:r>
          </a:p>
          <a:p>
            <a:r>
              <a:rPr lang="en-US" dirty="0" smtClean="0"/>
              <a:t>To assist in transition of care, the Resident Service has established a patient list that is used as a patient handoff tool.  This list is used to minimize medication errors or duplicate labs.  This list is updated multiple times per day.</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Duty Hours, Patient Safety &amp; Learning Environment</a:t>
            </a:r>
            <a:endParaRPr lang="en-US" dirty="0"/>
          </a:p>
        </p:txBody>
      </p:sp>
      <p:sp>
        <p:nvSpPr>
          <p:cNvPr id="3" name="Content Placeholder 2"/>
          <p:cNvSpPr>
            <a:spLocks noGrp="1"/>
          </p:cNvSpPr>
          <p:nvPr>
            <p:ph idx="1"/>
          </p:nvPr>
        </p:nvSpPr>
        <p:spPr/>
        <p:txBody>
          <a:bodyPr/>
          <a:lstStyle/>
          <a:p>
            <a:r>
              <a:rPr lang="en-US" dirty="0" smtClean="0"/>
              <a:t>“Briefly describe how the program director and faculty evaluate the resident’s abilities to determine progressive authority and responsibility, conditional independence &amp; a supervisory role </a:t>
            </a:r>
            <a:r>
              <a:rPr lang="en-US" smtClean="0"/>
              <a:t>in patient </a:t>
            </a:r>
            <a:r>
              <a:rPr lang="en-US" dirty="0" smtClean="0"/>
              <a:t>care.”</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68</a:t>
            </a:fld>
            <a:endParaRPr lang="en-US"/>
          </a:p>
        </p:txBody>
      </p:sp>
      <p:pic>
        <p:nvPicPr>
          <p:cNvPr id="6" name="Picture 5" descr="http://us.cdn1.123rf.com/168nwm/coramax/coramax1212/coramax121200130/16921663-3d-people--man-person-with-pencil-and-a-ruler.jpg"/>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86200"/>
            <a:ext cx="2362200" cy="215128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Response – Progressive Ability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core clinical faculty will evaluate the residents, and assess their progress and advise the program director regarding resident progress in the Clinical Competency Committee meetings. </a:t>
            </a:r>
          </a:p>
          <a:p>
            <a:r>
              <a:rPr lang="en-US" dirty="0" smtClean="0"/>
              <a:t> In these meetings there will be a detailed review of all the resident’s evaluations with objective data including procedure logs and 360 degree evaluations.  </a:t>
            </a:r>
          </a:p>
          <a:p>
            <a:r>
              <a:rPr lang="en-US" dirty="0" smtClean="0"/>
              <a:t>Based upon these evaluations, the core competencies and the progress in the specialty-specific Milestones, Residents will be advanced to the next level of responsibility and supervision. </a:t>
            </a:r>
          </a:p>
          <a:p>
            <a:r>
              <a:rPr lang="en-US" dirty="0" smtClean="0"/>
              <a:t>The educational goals and objectives for each rotation and level are clearly outlined for the resident. </a:t>
            </a:r>
          </a:p>
          <a:p>
            <a:r>
              <a:rPr lang="en-US" dirty="0" smtClean="0"/>
              <a:t>Any deficiencies identified by the Clinical Competency Committee will be included in a resident development plan with appropriate follow-up by the program director. </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of the Requirements</a:t>
            </a:r>
            <a:endParaRPr lang="en-US" dirty="0"/>
          </a:p>
        </p:txBody>
      </p:sp>
      <p:sp>
        <p:nvSpPr>
          <p:cNvPr id="3" name="Content Placeholder 2"/>
          <p:cNvSpPr>
            <a:spLocks noGrp="1"/>
          </p:cNvSpPr>
          <p:nvPr>
            <p:ph idx="1"/>
          </p:nvPr>
        </p:nvSpPr>
        <p:spPr/>
        <p:txBody>
          <a:bodyPr/>
          <a:lstStyle/>
          <a:p>
            <a:r>
              <a:rPr lang="en-US" dirty="0" smtClean="0"/>
              <a:t>I.  Institutions</a:t>
            </a:r>
          </a:p>
          <a:p>
            <a:r>
              <a:rPr lang="en-US" dirty="0" smtClean="0"/>
              <a:t>II. Program Personnel &amp; Resources</a:t>
            </a:r>
          </a:p>
          <a:p>
            <a:r>
              <a:rPr lang="en-US" dirty="0" smtClean="0"/>
              <a:t>III. Resident Appointments</a:t>
            </a:r>
          </a:p>
          <a:p>
            <a:r>
              <a:rPr lang="en-US" dirty="0" smtClean="0"/>
              <a:t>IV. Educational Program</a:t>
            </a:r>
          </a:p>
          <a:p>
            <a:r>
              <a:rPr lang="en-US" dirty="0" smtClean="0"/>
              <a:t>V.  Evaluation</a:t>
            </a:r>
          </a:p>
          <a:p>
            <a:r>
              <a:rPr lang="en-US" dirty="0" smtClean="0"/>
              <a:t>VI. Duty Hours </a:t>
            </a:r>
            <a:endParaRPr lang="en-US" dirty="0"/>
          </a:p>
        </p:txBody>
      </p:sp>
      <p:pic>
        <p:nvPicPr>
          <p:cNvPr id="5" name="irc_mi" descr="http://us.cdn2.123rf.com/168nwm/coramax/coramax1212/coramax121200172/16930992-persone-3d--lista-uomo-persona-e-controllo-con-varie-domande-dove-chi-perche-quando-come.jpg"/>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352800"/>
            <a:ext cx="2888304" cy="2424112"/>
          </a:xfrm>
          <a:prstGeom prst="rect">
            <a:avLst/>
          </a:prstGeom>
          <a:noFill/>
          <a:ln>
            <a:noFill/>
          </a:ln>
        </p:spPr>
      </p:pic>
      <p:sp>
        <p:nvSpPr>
          <p:cNvPr id="2" name="Footer Placeholder 1"/>
          <p:cNvSpPr>
            <a:spLocks noGrp="1"/>
          </p:cNvSpPr>
          <p:nvPr>
            <p:ph type="ftr" sz="quarter" idx="11"/>
          </p:nvPr>
        </p:nvSpPr>
        <p:spPr/>
        <p:txBody>
          <a:bodyPr/>
          <a:lstStyle/>
          <a:p>
            <a:r>
              <a:rPr lang="en-US" smtClean="0"/>
              <a:t>Presented by Partners in Medical Education, Inc. 2015</a:t>
            </a:r>
            <a:endParaRPr lang="en-US"/>
          </a:p>
        </p:txBody>
      </p:sp>
      <p:sp>
        <p:nvSpPr>
          <p:cNvPr id="6" name="Slide Number Placeholder 5"/>
          <p:cNvSpPr>
            <a:spLocks noGrp="1"/>
          </p:cNvSpPr>
          <p:nvPr>
            <p:ph type="sldNum" sz="quarter" idx="10"/>
          </p:nvPr>
        </p:nvSpPr>
        <p:spPr/>
        <p:txBody>
          <a:bodyPr/>
          <a:lstStyle/>
          <a:p>
            <a:fld id="{5DEB43E6-C11D-40B0-A9F7-306D14ED0C6A}"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Hour Questions</a:t>
            </a:r>
            <a:endParaRPr lang="en-US" dirty="0"/>
          </a:p>
        </p:txBody>
      </p:sp>
      <p:sp>
        <p:nvSpPr>
          <p:cNvPr id="3" name="Content Placeholder 2"/>
          <p:cNvSpPr>
            <a:spLocks noGrp="1"/>
          </p:cNvSpPr>
          <p:nvPr>
            <p:ph idx="1"/>
          </p:nvPr>
        </p:nvSpPr>
        <p:spPr/>
        <p:txBody>
          <a:bodyPr/>
          <a:lstStyle/>
          <a:p>
            <a:r>
              <a:rPr lang="en-US" dirty="0" smtClean="0"/>
              <a:t>Straight forward – yes, no or check marks</a:t>
            </a:r>
          </a:p>
          <a:p>
            <a:r>
              <a:rPr lang="en-US" dirty="0" smtClean="0"/>
              <a:t>Remember verification of the program answers will be from the Resident Survey</a:t>
            </a:r>
          </a:p>
          <a:p>
            <a:r>
              <a:rPr lang="en-US" dirty="0" smtClean="0"/>
              <a:t>Question :  “What percentage of your residents will use the EMR system to improve the health in a </a:t>
            </a:r>
            <a:br>
              <a:rPr lang="en-US" dirty="0" smtClean="0"/>
            </a:br>
            <a:r>
              <a:rPr lang="en-US" dirty="0" smtClean="0"/>
              <a:t>population of patients?”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70</a:t>
            </a:fld>
            <a:endParaRPr lang="en-US"/>
          </a:p>
        </p:txBody>
      </p:sp>
      <p:pic>
        <p:nvPicPr>
          <p:cNvPr id="6" name="irc_mi" descr="http://riesterer.org/wp-content/uploads/So-viele-Fragen2-300x225.jpg"/>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495800"/>
            <a:ext cx="2544949" cy="190849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 of Citations Associated with Withhold of Accreditation</a:t>
            </a:r>
            <a:endParaRPr lang="en-US" dirty="0"/>
          </a:p>
        </p:txBody>
      </p:sp>
      <p:sp>
        <p:nvSpPr>
          <p:cNvPr id="3" name="Content Placeholder 2"/>
          <p:cNvSpPr>
            <a:spLocks noGrp="1"/>
          </p:cNvSpPr>
          <p:nvPr>
            <p:ph idx="1"/>
          </p:nvPr>
        </p:nvSpPr>
        <p:spPr/>
        <p:txBody>
          <a:bodyPr>
            <a:normAutofit/>
          </a:bodyPr>
          <a:lstStyle/>
          <a:p>
            <a:r>
              <a:rPr lang="en-US" dirty="0" smtClean="0"/>
              <a:t>Per IM-RC “Transitioning to the SAS: Welcome and Update from the RC for IM”</a:t>
            </a:r>
          </a:p>
          <a:p>
            <a:pPr lvl="1"/>
            <a:r>
              <a:rPr lang="en-US" dirty="0" smtClean="0"/>
              <a:t>CVs not complete</a:t>
            </a:r>
          </a:p>
          <a:p>
            <a:pPr lvl="1"/>
            <a:r>
              <a:rPr lang="en-US" dirty="0" smtClean="0"/>
              <a:t>Scholarly Activity (SA) cannot be determined</a:t>
            </a:r>
          </a:p>
          <a:p>
            <a:r>
              <a:rPr lang="en-US" dirty="0" smtClean="0"/>
              <a:t>Per FM-RC</a:t>
            </a:r>
          </a:p>
          <a:p>
            <a:pPr lvl="1"/>
            <a:r>
              <a:rPr lang="en-US" dirty="0" smtClean="0"/>
              <a:t>1,650 continuity patient visits</a:t>
            </a:r>
          </a:p>
          <a:p>
            <a:pPr lvl="1"/>
            <a:r>
              <a:rPr lang="en-US" dirty="0" smtClean="0"/>
              <a:t>Omissions &amp; unnecessary information</a:t>
            </a:r>
          </a:p>
          <a:p>
            <a:pPr lvl="1"/>
            <a:r>
              <a:rPr lang="en-US" dirty="0" smtClean="0"/>
              <a:t>FM faculty will role model care of inpatient children</a:t>
            </a:r>
            <a:br>
              <a:rPr lang="en-US" dirty="0" smtClean="0"/>
            </a:br>
            <a:r>
              <a:rPr lang="en-US" dirty="0" smtClean="0"/>
              <a:t>(including newborn)</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 of Citations Associated with Withhold of Accreditation</a:t>
            </a:r>
            <a:endParaRPr lang="en-US" dirty="0"/>
          </a:p>
        </p:txBody>
      </p:sp>
      <p:sp>
        <p:nvSpPr>
          <p:cNvPr id="3" name="Content Placeholder 2"/>
          <p:cNvSpPr>
            <a:spLocks noGrp="1"/>
          </p:cNvSpPr>
          <p:nvPr>
            <p:ph idx="1"/>
          </p:nvPr>
        </p:nvSpPr>
        <p:spPr/>
        <p:txBody>
          <a:bodyPr>
            <a:normAutofit/>
          </a:bodyPr>
          <a:lstStyle/>
          <a:p>
            <a:r>
              <a:rPr lang="en-US" dirty="0" smtClean="0"/>
              <a:t>Avoid data discrepancies</a:t>
            </a:r>
          </a:p>
          <a:p>
            <a:r>
              <a:rPr lang="en-US" dirty="0" smtClean="0"/>
              <a:t>Sections left blank</a:t>
            </a:r>
          </a:p>
          <a:p>
            <a:r>
              <a:rPr lang="en-US" dirty="0" smtClean="0"/>
              <a:t>Required attachments not provided (</a:t>
            </a:r>
            <a:r>
              <a:rPr lang="en-US" dirty="0" err="1" smtClean="0"/>
              <a:t>e.g</a:t>
            </a:r>
            <a:r>
              <a:rPr lang="en-US" dirty="0" smtClean="0"/>
              <a:t>, block diagram, evaluation templates, sample goals &amp; objectives, supervision policy)</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72</a:t>
            </a:fld>
            <a:endParaRPr lang="en-US"/>
          </a:p>
        </p:txBody>
      </p:sp>
      <p:pic>
        <p:nvPicPr>
          <p:cNvPr id="6" name="irc_mi" descr="http://www.satisfactionsecrets.com/wp-content/uploads/2011/12/man-with-stop-sign-0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114800"/>
            <a:ext cx="2143125" cy="21431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057400"/>
            <a:ext cx="6553200" cy="2209800"/>
          </a:xfrm>
        </p:spPr>
        <p:txBody>
          <a:bodyPr>
            <a:noAutofit/>
          </a:bodyPr>
          <a:lstStyle/>
          <a:p>
            <a:r>
              <a:rPr lang="en-US" sz="3000" b="1" dirty="0" smtClean="0"/>
              <a:t>Common Program Requirements that are new to</a:t>
            </a:r>
            <a:br>
              <a:rPr lang="en-US" sz="3000" b="1" dirty="0" smtClean="0"/>
            </a:br>
            <a:r>
              <a:rPr lang="en-US" sz="3000" b="1" dirty="0" smtClean="0"/>
              <a:t>AOA programs coming </a:t>
            </a:r>
            <a:br>
              <a:rPr lang="en-US" sz="3000" b="1" dirty="0" smtClean="0"/>
            </a:br>
            <a:r>
              <a:rPr lang="en-US" sz="3000" b="1" dirty="0" smtClean="0"/>
              <a:t>under Single Accreditation System</a:t>
            </a:r>
            <a:br>
              <a:rPr lang="en-US" sz="3000" b="1" dirty="0" smtClean="0"/>
            </a:br>
            <a:endParaRPr lang="en-US" sz="3000" b="1"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Clinical Competency Committee (CCC) </a:t>
            </a:r>
            <a:br>
              <a:rPr lang="en-US" b="1" dirty="0" smtClean="0"/>
            </a:br>
            <a:r>
              <a:rPr lang="en-US" b="1" dirty="0" smtClean="0"/>
              <a:t>CPR V.A.</a:t>
            </a:r>
            <a:endParaRPr lang="en-US"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Competency Committee</a:t>
            </a:r>
            <a:br>
              <a:rPr lang="en-US" dirty="0" smtClean="0"/>
            </a:br>
            <a:r>
              <a:rPr lang="en-US" dirty="0" smtClean="0"/>
              <a:t>(CCC) CPR V.A.</a:t>
            </a:r>
            <a:endParaRPr lang="en-US" dirty="0"/>
          </a:p>
        </p:txBody>
      </p:sp>
      <p:sp>
        <p:nvSpPr>
          <p:cNvPr id="3" name="Content Placeholder 2"/>
          <p:cNvSpPr>
            <a:spLocks noGrp="1"/>
          </p:cNvSpPr>
          <p:nvPr>
            <p:ph idx="1"/>
          </p:nvPr>
        </p:nvSpPr>
        <p:spPr/>
        <p:txBody>
          <a:bodyPr/>
          <a:lstStyle/>
          <a:p>
            <a:r>
              <a:rPr lang="en-US" dirty="0" smtClean="0"/>
              <a:t>Appointed by the Program Director</a:t>
            </a:r>
          </a:p>
          <a:p>
            <a:r>
              <a:rPr lang="en-US" dirty="0" smtClean="0"/>
              <a:t>Minimum of 3 program faculty</a:t>
            </a:r>
          </a:p>
          <a:p>
            <a:pPr lvl="1"/>
            <a:r>
              <a:rPr lang="en-US" dirty="0" smtClean="0"/>
              <a:t>Others eligible include faculty from other programs OR non-physician members</a:t>
            </a:r>
          </a:p>
          <a:p>
            <a:r>
              <a:rPr lang="en-US" dirty="0" smtClean="0"/>
              <a:t>MUST have a written description of the responsibilities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Competency Committee Responsibilities</a:t>
            </a:r>
            <a:endParaRPr lang="en-US" dirty="0"/>
          </a:p>
        </p:txBody>
      </p:sp>
      <p:sp>
        <p:nvSpPr>
          <p:cNvPr id="3" name="Content Placeholder 2"/>
          <p:cNvSpPr>
            <a:spLocks noGrp="1"/>
          </p:cNvSpPr>
          <p:nvPr>
            <p:ph idx="1"/>
          </p:nvPr>
        </p:nvSpPr>
        <p:spPr/>
        <p:txBody>
          <a:bodyPr/>
          <a:lstStyle/>
          <a:p>
            <a:r>
              <a:rPr lang="en-US" dirty="0" smtClean="0"/>
              <a:t>Review all resident evaluations semi-annually</a:t>
            </a:r>
          </a:p>
          <a:p>
            <a:r>
              <a:rPr lang="en-US" dirty="0" smtClean="0"/>
              <a:t>Prepare &amp; assure the reporting of Milestones evaluations of each resident semi-annually</a:t>
            </a:r>
          </a:p>
          <a:p>
            <a:r>
              <a:rPr lang="en-US" dirty="0" smtClean="0"/>
              <a:t>Advise the PD of resident progress, </a:t>
            </a:r>
            <a:br>
              <a:rPr lang="en-US" dirty="0" smtClean="0"/>
            </a:br>
            <a:r>
              <a:rPr lang="en-US" dirty="0" smtClean="0"/>
              <a:t>promotion, remediation or dismissal</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76</a:t>
            </a:fld>
            <a:endParaRPr lang="en-US"/>
          </a:p>
        </p:txBody>
      </p:sp>
      <p:pic>
        <p:nvPicPr>
          <p:cNvPr id="6" name="Picture 5" descr="http://golfeventcoach.com/wp-content/uploads/2011/11/committee.jpg"/>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19600"/>
            <a:ext cx="2217603" cy="1461770"/>
          </a:xfrm>
          <a:prstGeom prst="rect">
            <a:avLst/>
          </a:prstGeom>
          <a:noFill/>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133600"/>
            <a:ext cx="6019800" cy="2209800"/>
          </a:xfrm>
        </p:spPr>
        <p:txBody>
          <a:bodyPr>
            <a:normAutofit fontScale="90000"/>
          </a:bodyPr>
          <a:lstStyle/>
          <a:p>
            <a:r>
              <a:rPr lang="en-US" b="1" dirty="0" smtClean="0"/>
              <a:t>Program Evaluation Committee (PEC)</a:t>
            </a:r>
            <a:br>
              <a:rPr lang="en-US" b="1" dirty="0" smtClean="0"/>
            </a:br>
            <a:r>
              <a:rPr lang="en-US" b="1" dirty="0" smtClean="0"/>
              <a:t>CPR V.C.</a:t>
            </a:r>
            <a:br>
              <a:rPr lang="en-US" b="1" dirty="0" smtClean="0"/>
            </a:br>
            <a:endParaRPr lang="en-US"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Evaluation Committee (PEC)</a:t>
            </a:r>
            <a:br>
              <a:rPr lang="en-US" dirty="0" smtClean="0"/>
            </a:br>
            <a:r>
              <a:rPr lang="en-US" dirty="0" smtClean="0"/>
              <a:t>CPR V.C.</a:t>
            </a:r>
            <a:endParaRPr lang="en-US" dirty="0"/>
          </a:p>
        </p:txBody>
      </p:sp>
      <p:sp>
        <p:nvSpPr>
          <p:cNvPr id="3" name="Content Placeholder 2"/>
          <p:cNvSpPr>
            <a:spLocks noGrp="1"/>
          </p:cNvSpPr>
          <p:nvPr>
            <p:ph idx="1"/>
          </p:nvPr>
        </p:nvSpPr>
        <p:spPr/>
        <p:txBody>
          <a:bodyPr/>
          <a:lstStyle/>
          <a:p>
            <a:r>
              <a:rPr lang="en-US" dirty="0" smtClean="0"/>
              <a:t>Appointed by the Program Director</a:t>
            </a:r>
          </a:p>
          <a:p>
            <a:r>
              <a:rPr lang="en-US" dirty="0" smtClean="0"/>
              <a:t>Minimum of 2 program faculty and SHOULD include at least 1 resident</a:t>
            </a:r>
          </a:p>
          <a:p>
            <a:r>
              <a:rPr lang="en-US" dirty="0" smtClean="0"/>
              <a:t>MUST have a written description of its responsibilities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78</a:t>
            </a:fld>
            <a:endParaRPr lang="en-US"/>
          </a:p>
        </p:txBody>
      </p:sp>
      <p:pic>
        <p:nvPicPr>
          <p:cNvPr id="6" name="Picture 5" descr="3d People - Human Character, Person . Leadership And Team At.. Royalty ..."/>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267200"/>
            <a:ext cx="2514600" cy="1884817"/>
          </a:xfrm>
          <a:prstGeom prst="rect">
            <a:avLst/>
          </a:prstGeom>
          <a:noFill/>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Evaluation Committee Responsibilities</a:t>
            </a:r>
            <a:endParaRPr lang="en-US" dirty="0"/>
          </a:p>
        </p:txBody>
      </p:sp>
      <p:sp>
        <p:nvSpPr>
          <p:cNvPr id="3" name="Content Placeholder 2"/>
          <p:cNvSpPr>
            <a:spLocks noGrp="1"/>
          </p:cNvSpPr>
          <p:nvPr>
            <p:ph idx="1"/>
          </p:nvPr>
        </p:nvSpPr>
        <p:spPr/>
        <p:txBody>
          <a:bodyPr>
            <a:normAutofit/>
          </a:bodyPr>
          <a:lstStyle/>
          <a:p>
            <a:r>
              <a:rPr lang="en-US" dirty="0" smtClean="0"/>
              <a:t>Planning, developing, implementing, &amp; evaluating educational activities of the program</a:t>
            </a:r>
          </a:p>
          <a:p>
            <a:r>
              <a:rPr lang="en-US" dirty="0" smtClean="0"/>
              <a:t>Reviewing &amp; making recommendations for revision of competency-based curriculum goals &amp; objectives</a:t>
            </a:r>
          </a:p>
          <a:p>
            <a:r>
              <a:rPr lang="en-US" dirty="0" smtClean="0"/>
              <a:t>Addressing areas of non-compliance with </a:t>
            </a:r>
            <a:br>
              <a:rPr lang="en-US" dirty="0" smtClean="0"/>
            </a:br>
            <a:r>
              <a:rPr lang="en-US" dirty="0" smtClean="0"/>
              <a:t>ACGME standards</a:t>
            </a:r>
          </a:p>
          <a:p>
            <a:r>
              <a:rPr lang="en-US" dirty="0" smtClean="0"/>
              <a:t>Reviewing the program annually </a:t>
            </a:r>
            <a:br>
              <a:rPr lang="en-US" dirty="0" smtClean="0"/>
            </a:br>
            <a:r>
              <a:rPr lang="en-US" dirty="0" smtClean="0"/>
              <a:t>using evaluations of faculty, </a:t>
            </a:r>
            <a:br>
              <a:rPr lang="en-US" dirty="0" smtClean="0"/>
            </a:br>
            <a:r>
              <a:rPr lang="en-US" dirty="0" smtClean="0"/>
              <a:t>residents &amp; others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79</a:t>
            </a:fld>
            <a:endParaRPr lang="en-US"/>
          </a:p>
        </p:txBody>
      </p:sp>
      <p:pic>
        <p:nvPicPr>
          <p:cNvPr id="6" name="Picture 5" descr="http://images.freepicturesweb.com/img1/01/01/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419600"/>
            <a:ext cx="2514600" cy="1571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Program Requirements</a:t>
            </a:r>
            <a:endParaRPr lang="en-US" dirty="0"/>
          </a:p>
        </p:txBody>
      </p:sp>
      <p:sp>
        <p:nvSpPr>
          <p:cNvPr id="3" name="Content Placeholder 2"/>
          <p:cNvSpPr>
            <a:spLocks noGrp="1"/>
          </p:cNvSpPr>
          <p:nvPr>
            <p:ph idx="1"/>
          </p:nvPr>
        </p:nvSpPr>
        <p:spPr/>
        <p:txBody>
          <a:bodyPr/>
          <a:lstStyle/>
          <a:p>
            <a:r>
              <a:rPr lang="en-US" dirty="0" smtClean="0"/>
              <a:t>Helpful hint when reading the individual specialty program requirements….</a:t>
            </a:r>
          </a:p>
          <a:p>
            <a:pPr lvl="1"/>
            <a:r>
              <a:rPr lang="en-US" dirty="0" smtClean="0"/>
              <a:t>Within each specialty requirement document, the </a:t>
            </a:r>
            <a:r>
              <a:rPr lang="en-US" b="1" dirty="0" smtClean="0"/>
              <a:t>boldface print </a:t>
            </a:r>
            <a:r>
              <a:rPr lang="en-US" dirty="0" smtClean="0"/>
              <a:t>requirements are the Common requirements;</a:t>
            </a:r>
          </a:p>
          <a:p>
            <a:pPr lvl="1"/>
            <a:r>
              <a:rPr lang="en-US" dirty="0" smtClean="0"/>
              <a:t>The non-boldface print are the specialty program requirements unique to each specialty.</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 of the PEC is the Annual Program Evaluation (APE) – CPR V.C.2</a:t>
            </a:r>
            <a:endParaRPr lang="en-US" dirty="0"/>
          </a:p>
        </p:txBody>
      </p:sp>
      <p:sp>
        <p:nvSpPr>
          <p:cNvPr id="3" name="Content Placeholder 2"/>
          <p:cNvSpPr>
            <a:spLocks noGrp="1"/>
          </p:cNvSpPr>
          <p:nvPr>
            <p:ph idx="1"/>
          </p:nvPr>
        </p:nvSpPr>
        <p:spPr/>
        <p:txBody>
          <a:bodyPr/>
          <a:lstStyle/>
          <a:p>
            <a:r>
              <a:rPr lang="en-US" dirty="0" smtClean="0"/>
              <a:t>Formal, annual document</a:t>
            </a:r>
          </a:p>
          <a:p>
            <a:r>
              <a:rPr lang="en-US" dirty="0" smtClean="0"/>
              <a:t>Evaluation of the curriculum</a:t>
            </a:r>
          </a:p>
          <a:p>
            <a:r>
              <a:rPr lang="en-US" dirty="0" smtClean="0"/>
              <a:t>Written plan of action to improve performance</a:t>
            </a:r>
          </a:p>
          <a:p>
            <a:r>
              <a:rPr lang="en-US" dirty="0" smtClean="0"/>
              <a:t>Delineate how program performance &amp; quality will be measured &amp; monitored</a:t>
            </a:r>
          </a:p>
          <a:p>
            <a:r>
              <a:rPr lang="en-US" dirty="0" smtClean="0"/>
              <a:t>MUST be approved by the teaching faculty &amp; documented in meeting minutes </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Differences for AOA programs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Program Director Support - Protected time to perform the administrative duties</a:t>
            </a:r>
          </a:p>
          <a:p>
            <a:r>
              <a:rPr lang="en-US" dirty="0" smtClean="0"/>
              <a:t>Increased Administrative requirements for faculty – CCC &amp; PEC </a:t>
            </a:r>
          </a:p>
          <a:p>
            <a:r>
              <a:rPr lang="en-US" dirty="0" smtClean="0"/>
              <a:t>Implementing Milestones</a:t>
            </a:r>
          </a:p>
          <a:p>
            <a:r>
              <a:rPr lang="en-US" dirty="0" smtClean="0"/>
              <a:t>Dedicated, program-specific Program Coordinators</a:t>
            </a:r>
          </a:p>
          <a:p>
            <a:r>
              <a:rPr lang="en-US" dirty="0" smtClean="0"/>
              <a:t>Scholarly activity for key clinical faculty (KCF) &amp; tracking</a:t>
            </a:r>
          </a:p>
          <a:p>
            <a:r>
              <a:rPr lang="en-US" dirty="0" smtClean="0"/>
              <a:t>Duty Hours changes &amp; fatigue mitigation education</a:t>
            </a:r>
          </a:p>
          <a:p>
            <a:r>
              <a:rPr lang="en-US" dirty="0" smtClean="0"/>
              <a:t>FM faculty:  maternity, deliveries, inpatient children &amp; adults</a:t>
            </a:r>
          </a:p>
          <a:p>
            <a:r>
              <a:rPr lang="en-US" dirty="0" smtClean="0"/>
              <a:t>360 degree evaluations</a:t>
            </a:r>
          </a:p>
          <a:p>
            <a:r>
              <a:rPr lang="en-US" dirty="0" err="1" smtClean="0"/>
              <a:t>Interprofessional</a:t>
            </a:r>
            <a:r>
              <a:rPr lang="en-US" dirty="0" smtClean="0"/>
              <a:t> teams </a:t>
            </a:r>
          </a:p>
          <a:p>
            <a:r>
              <a:rPr lang="en-US" dirty="0" smtClean="0"/>
              <a:t>Volume of initial information into ADS </a:t>
            </a: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for AOA Programs</a:t>
            </a:r>
            <a:endParaRPr lang="en-US" dirty="0"/>
          </a:p>
        </p:txBody>
      </p:sp>
      <p:sp>
        <p:nvSpPr>
          <p:cNvPr id="3" name="Content Placeholder 2"/>
          <p:cNvSpPr>
            <a:spLocks noGrp="1"/>
          </p:cNvSpPr>
          <p:nvPr>
            <p:ph idx="1"/>
          </p:nvPr>
        </p:nvSpPr>
        <p:spPr/>
        <p:txBody>
          <a:bodyPr/>
          <a:lstStyle/>
          <a:p>
            <a:r>
              <a:rPr lang="en-US" dirty="0" smtClean="0"/>
              <a:t>Osteopathic programs have always worked in </a:t>
            </a:r>
            <a:br>
              <a:rPr lang="en-US" dirty="0" smtClean="0"/>
            </a:br>
            <a:r>
              <a:rPr lang="en-US" dirty="0" smtClean="0"/>
              <a:t>a team environment within the overall supervision </a:t>
            </a:r>
            <a:br>
              <a:rPr lang="en-US" dirty="0" smtClean="0"/>
            </a:br>
            <a:r>
              <a:rPr lang="en-US" dirty="0" smtClean="0"/>
              <a:t>of a GME office.</a:t>
            </a:r>
          </a:p>
          <a:p>
            <a:r>
              <a:rPr lang="en-US" dirty="0" smtClean="0"/>
              <a:t>Data collected is the basically the same &amp; now will be entered directly into the source and can be easily updated &amp; edited.</a:t>
            </a:r>
          </a:p>
          <a:p>
            <a:r>
              <a:rPr lang="en-US" dirty="0" smtClean="0"/>
              <a:t>Formal Annual Program Evaluation (APE)</a:t>
            </a:r>
          </a:p>
          <a:p>
            <a:r>
              <a:rPr lang="en-US" dirty="0" smtClean="0"/>
              <a:t>Resources of the ACGME website</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a:t>
            </a:r>
            <a:endParaRPr lang="en-US" dirty="0"/>
          </a:p>
        </p:txBody>
      </p:sp>
      <p:sp>
        <p:nvSpPr>
          <p:cNvPr id="3" name="Content Placeholder 2"/>
          <p:cNvSpPr>
            <a:spLocks noGrp="1"/>
          </p:cNvSpPr>
          <p:nvPr>
            <p:ph idx="1"/>
          </p:nvPr>
        </p:nvSpPr>
        <p:spPr/>
        <p:txBody>
          <a:bodyPr>
            <a:normAutofit/>
          </a:bodyPr>
          <a:lstStyle/>
          <a:p>
            <a:r>
              <a:rPr lang="en-US" dirty="0" smtClean="0"/>
              <a:t>Start early</a:t>
            </a:r>
          </a:p>
          <a:p>
            <a:r>
              <a:rPr lang="en-US" dirty="0" smtClean="0"/>
              <a:t>Divide and conquer</a:t>
            </a:r>
          </a:p>
          <a:p>
            <a:r>
              <a:rPr lang="en-US" dirty="0" smtClean="0"/>
              <a:t>Engage your Team:  DIO, PD &amp; PC, </a:t>
            </a:r>
            <a:br>
              <a:rPr lang="en-US" dirty="0" smtClean="0"/>
            </a:br>
            <a:r>
              <a:rPr lang="en-US" dirty="0" smtClean="0"/>
              <a:t>Faculty, Residents, &amp; GME!</a:t>
            </a:r>
          </a:p>
          <a:p>
            <a:r>
              <a:rPr lang="en-US" dirty="0" smtClean="0">
                <a:hlinkClick r:id="rId2"/>
              </a:rPr>
              <a:t>www.acgme.org</a:t>
            </a:r>
            <a:r>
              <a:rPr lang="en-US" dirty="0" smtClean="0"/>
              <a:t> website will be your </a:t>
            </a:r>
            <a:br>
              <a:rPr lang="en-US" dirty="0" smtClean="0"/>
            </a:br>
            <a:r>
              <a:rPr lang="en-US" dirty="0" smtClean="0"/>
              <a:t>Favorite and your Friend</a:t>
            </a:r>
          </a:p>
          <a:p>
            <a:r>
              <a:rPr lang="en-US" dirty="0" smtClean="0"/>
              <a:t>Collaborate &amp; Verify </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83</a:t>
            </a:fld>
            <a:endParaRPr lang="en-US"/>
          </a:p>
        </p:txBody>
      </p:sp>
      <p:pic>
        <p:nvPicPr>
          <p:cNvPr id="6" name="irc_mi" descr="http://blogs.msdn.com/cfs-file.ashx/__key/communityserver-blogs-components-weblogfiles/00-00-01-18-52-metablogapi/1738.CLIPART_5F00_OF_5F00_87116_5F00_SMJPG_5F00_093931F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505200"/>
            <a:ext cx="2552700" cy="25527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Faculty to update cv using ACGME scholarly </a:t>
            </a:r>
            <a:r>
              <a:rPr lang="en-US" dirty="0"/>
              <a:t/>
            </a:r>
            <a:br>
              <a:rPr lang="en-US" dirty="0"/>
            </a:br>
            <a:r>
              <a:rPr lang="en-US" dirty="0" smtClean="0"/>
              <a:t>activity categories.</a:t>
            </a:r>
          </a:p>
          <a:p>
            <a:r>
              <a:rPr lang="en-US" dirty="0" smtClean="0"/>
              <a:t>Go to your specific program’s ACGME website &amp; download the program’s Word document.</a:t>
            </a:r>
          </a:p>
          <a:p>
            <a:r>
              <a:rPr lang="en-US" dirty="0" smtClean="0"/>
              <a:t>When your SI submits the Institutional Application, you will receive your program’s login to begin in ADS.</a:t>
            </a:r>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eCommunications</a:t>
            </a:r>
            <a:endParaRPr lang="en-US" dirty="0"/>
          </a:p>
        </p:txBody>
      </p:sp>
      <p:sp>
        <p:nvSpPr>
          <p:cNvPr id="3" name="Content Placeholder 2"/>
          <p:cNvSpPr>
            <a:spLocks noGrp="1"/>
          </p:cNvSpPr>
          <p:nvPr>
            <p:ph idx="1"/>
          </p:nvPr>
        </p:nvSpPr>
        <p:spPr/>
        <p:txBody>
          <a:bodyPr>
            <a:normAutofit/>
          </a:bodyPr>
          <a:lstStyle/>
          <a:p>
            <a:r>
              <a:rPr lang="en-US" dirty="0" smtClean="0">
                <a:hlinkClick r:id="rId2"/>
              </a:rPr>
              <a:t>acgmecommunications@acgme.org</a:t>
            </a:r>
            <a:endParaRPr lang="en-US" dirty="0" smtClean="0"/>
          </a:p>
          <a:p>
            <a:pPr lvl="1"/>
            <a:r>
              <a:rPr lang="en-US" dirty="0" smtClean="0"/>
              <a:t>To sign up for the ACGME listserv &amp; </a:t>
            </a:r>
            <a:r>
              <a:rPr lang="en-US" dirty="0" err="1" smtClean="0"/>
              <a:t>eCommunications</a:t>
            </a:r>
            <a:r>
              <a:rPr lang="en-US" dirty="0" smtClean="0"/>
              <a:t> send email to </a:t>
            </a:r>
            <a:r>
              <a:rPr lang="en-US" dirty="0" smtClean="0">
                <a:hlinkClick r:id="rId3"/>
              </a:rPr>
              <a:t>mschwab@acgme.org</a:t>
            </a:r>
            <a:endParaRPr lang="en-US" dirty="0" smtClean="0"/>
          </a:p>
          <a:p>
            <a:pPr lvl="1"/>
            <a:r>
              <a:rPr lang="en-US" dirty="0" smtClean="0"/>
              <a:t>“Please sign up the following staff for listserv &amp; </a:t>
            </a:r>
            <a:r>
              <a:rPr lang="en-US" dirty="0" err="1" smtClean="0"/>
              <a:t>eCommunications</a:t>
            </a:r>
            <a:r>
              <a:rPr lang="en-US" dirty="0" smtClean="0"/>
              <a:t>.  We are an osteopathic GME applying </a:t>
            </a:r>
            <a:br>
              <a:rPr lang="en-US" dirty="0" smtClean="0"/>
            </a:br>
            <a:r>
              <a:rPr lang="en-US" dirty="0" smtClean="0"/>
              <a:t>under SAS.”</a:t>
            </a:r>
          </a:p>
          <a:p>
            <a:pPr lvl="1"/>
            <a:r>
              <a:rPr lang="en-US" dirty="0" smtClean="0"/>
              <a:t>Once your program is integrated into ACGME, may receive duplicate </a:t>
            </a:r>
            <a:r>
              <a:rPr lang="en-US" dirty="0" err="1" smtClean="0"/>
              <a:t>eCommunications</a:t>
            </a:r>
            <a:r>
              <a:rPr lang="en-US" dirty="0" smtClean="0"/>
              <a:t>.  Just let her know &amp; you’ll be removed from her 2ndry list.</a:t>
            </a:r>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 webads.com</a:t>
            </a:r>
            <a:endParaRPr lang="en-US" dirty="0"/>
          </a:p>
        </p:txBody>
      </p:sp>
      <p:sp>
        <p:nvSpPr>
          <p:cNvPr id="3" name="Content Placeholder 2"/>
          <p:cNvSpPr>
            <a:spLocks noGrp="1"/>
          </p:cNvSpPr>
          <p:nvPr>
            <p:ph idx="1"/>
          </p:nvPr>
        </p:nvSpPr>
        <p:spPr/>
        <p:txBody>
          <a:bodyPr/>
          <a:lstStyle/>
          <a:p>
            <a:r>
              <a:rPr lang="en-US" dirty="0" smtClean="0">
                <a:hlinkClick r:id="rId2"/>
              </a:rPr>
              <a:t>webADS@acgme.org</a:t>
            </a:r>
            <a:endParaRPr lang="en-US" dirty="0" smtClean="0"/>
          </a:p>
          <a:p>
            <a:r>
              <a:rPr lang="en-US" dirty="0" smtClean="0"/>
              <a:t>Designate as a safe email address otherwise it may go into your junk email box</a:t>
            </a:r>
          </a:p>
          <a:p>
            <a:endParaRPr lang="en-US" dirty="0" smtClean="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86</a:t>
            </a:fld>
            <a:endParaRPr lang="en-US"/>
          </a:p>
        </p:txBody>
      </p:sp>
      <p:pic>
        <p:nvPicPr>
          <p:cNvPr id="6" name="Picture 5" descr="http://lh4.ggpht.com/-u87jiUjoQ_Q/S3sJjEDY-aI/AAAAAAAAFac/fSwIHQGYSdU/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657600"/>
            <a:ext cx="1843088" cy="245745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www.acgme.org</a:t>
            </a:r>
          </a:p>
          <a:p>
            <a:r>
              <a:rPr lang="en-US" dirty="0" smtClean="0"/>
              <a:t>Single Accreditation System for AOA-Approved Programs on ACGME home page – FAQs &amp; webinars (no charge)</a:t>
            </a:r>
          </a:p>
          <a:p>
            <a:r>
              <a:rPr lang="en-US" dirty="0" smtClean="0"/>
              <a:t>Program and Institutional Accreditation tab – Common Program Requirements – FAQs</a:t>
            </a:r>
          </a:p>
          <a:p>
            <a:r>
              <a:rPr lang="en-US" dirty="0" smtClean="0"/>
              <a:t>Program &amp; Institutional Accreditation tab-</a:t>
            </a:r>
          </a:p>
          <a:p>
            <a:pPr lvl="1"/>
            <a:r>
              <a:rPr lang="en-US" dirty="0" smtClean="0"/>
              <a:t>Select Institutions-Select Institutional Review-Scroll down on left side to Selected Topics Across Program </a:t>
            </a:r>
            <a:r>
              <a:rPr lang="en-US" smtClean="0"/>
              <a:t>Requirements-PDFs </a:t>
            </a:r>
            <a:endParaRPr lang="en-US" dirty="0" smtClean="0"/>
          </a:p>
          <a:p>
            <a:r>
              <a:rPr lang="en-US" dirty="0" smtClean="0"/>
              <a:t>Program and Institutional Accreditation tab – Internal Medicine – FAQs (for both IM &amp; subs)</a:t>
            </a:r>
          </a:p>
          <a:p>
            <a:r>
              <a:rPr lang="en-US" dirty="0" smtClean="0"/>
              <a:t>Program &amp; Institutional Accreditation tab – Graduate Medical Education – Policies – Glossary of Terms</a:t>
            </a:r>
          </a:p>
          <a:p>
            <a:r>
              <a:rPr lang="en-US" dirty="0" smtClean="0"/>
              <a:t>Executive Directors of each RC – upper right corner of each program web page </a:t>
            </a:r>
            <a:endParaRPr lang="en-US" dirty="0"/>
          </a:p>
        </p:txBody>
      </p:sp>
      <p:sp>
        <p:nvSpPr>
          <p:cNvPr id="4" name="Footer Placeholder 3"/>
          <p:cNvSpPr>
            <a:spLocks noGrp="1"/>
          </p:cNvSpPr>
          <p:nvPr>
            <p:ph type="ftr" sz="quarter" idx="11"/>
          </p:nvPr>
        </p:nvSpPr>
        <p:spPr/>
        <p:txBody>
          <a:bodyPr/>
          <a:lstStyle/>
          <a:p>
            <a:r>
              <a:rPr lang="en-US" dirty="0" smtClean="0"/>
              <a:t>Presented by Partners in Medical Education, Inc. 2015</a:t>
            </a:r>
            <a:endParaRPr lang="en-US" dirty="0"/>
          </a:p>
        </p:txBody>
      </p:sp>
      <p:sp>
        <p:nvSpPr>
          <p:cNvPr id="5" name="Slide Number Placeholder 4"/>
          <p:cNvSpPr>
            <a:spLocks noGrp="1"/>
          </p:cNvSpPr>
          <p:nvPr>
            <p:ph type="sldNum" sz="quarter" idx="10"/>
          </p:nvPr>
        </p:nvSpPr>
        <p:spPr/>
        <p:txBody>
          <a:bodyPr/>
          <a:lstStyle/>
          <a:p>
            <a:fld id="{5DEB43E6-C11D-40B0-A9F7-306D14ED0C6A}"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txBox="1">
            <a:spLocks noChangeArrowheads="1"/>
          </p:cNvSpPr>
          <p:nvPr/>
        </p:nvSpPr>
        <p:spPr bwMode="auto">
          <a:xfrm>
            <a:off x="304800" y="855663"/>
            <a:ext cx="4319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endParaRPr lang="en-US" sz="1600" dirty="0">
              <a:solidFill>
                <a:srgbClr val="00A600"/>
              </a:solidFill>
              <a:latin typeface="Arial" charset="0"/>
              <a:cs typeface="Arial" charset="0"/>
            </a:endParaRPr>
          </a:p>
          <a:p>
            <a:pPr algn="ctr">
              <a:lnSpc>
                <a:spcPct val="80000"/>
              </a:lnSpc>
              <a:spcBef>
                <a:spcPct val="20000"/>
              </a:spcBef>
              <a:buClr>
                <a:schemeClr val="bg2"/>
              </a:buClr>
              <a:buSzPct val="75000"/>
            </a:pPr>
            <a:endParaRPr lang="en-US" sz="1500" dirty="0" smtClean="0">
              <a:latin typeface="Arial" charset="0"/>
              <a:cs typeface="Arial" charset="0"/>
            </a:endParaRPr>
          </a:p>
          <a:p>
            <a:pPr algn="ctr">
              <a:lnSpc>
                <a:spcPct val="80000"/>
              </a:lnSpc>
              <a:spcBef>
                <a:spcPct val="20000"/>
              </a:spcBef>
              <a:buClr>
                <a:schemeClr val="bg2"/>
              </a:buClr>
              <a:buSzPct val="75000"/>
            </a:pPr>
            <a:endParaRPr lang="en-US" sz="1200" b="0" dirty="0" smtClean="0">
              <a:latin typeface="Arial" charset="0"/>
              <a:cs typeface="Arial" charset="0"/>
            </a:endParaRPr>
          </a:p>
          <a:p>
            <a:pPr algn="ctr">
              <a:lnSpc>
                <a:spcPct val="80000"/>
              </a:lnSpc>
              <a:spcBef>
                <a:spcPct val="20000"/>
              </a:spcBef>
              <a:buClr>
                <a:schemeClr val="bg2"/>
              </a:buClr>
              <a:buSzPct val="75000"/>
            </a:pPr>
            <a:endParaRPr lang="en-US" sz="1200" b="0" dirty="0" smtClean="0">
              <a:latin typeface="Arial" charset="0"/>
              <a:cs typeface="Arial" charset="0"/>
            </a:endParaRPr>
          </a:p>
          <a:p>
            <a:pPr algn="ctr">
              <a:lnSpc>
                <a:spcPct val="80000"/>
              </a:lnSpc>
              <a:spcBef>
                <a:spcPct val="20000"/>
              </a:spcBef>
              <a:buClr>
                <a:schemeClr val="bg2"/>
              </a:buClr>
              <a:buSzPct val="75000"/>
              <a:buFont typeface="Wingdings" charset="0"/>
              <a:buNone/>
            </a:pPr>
            <a:r>
              <a:rPr lang="en-US" sz="1400" dirty="0" smtClean="0">
                <a:latin typeface="Arial" charset="0"/>
                <a:cs typeface="Arial" charset="0"/>
              </a:rPr>
              <a:t>Making Physicians Better: Professionalism </a:t>
            </a:r>
          </a:p>
          <a:p>
            <a:pPr algn="ctr">
              <a:lnSpc>
                <a:spcPct val="80000"/>
              </a:lnSpc>
              <a:spcBef>
                <a:spcPct val="20000"/>
              </a:spcBef>
              <a:buClr>
                <a:schemeClr val="bg2"/>
              </a:buClr>
              <a:buSzPct val="75000"/>
              <a:buFont typeface="Wingdings" charset="0"/>
              <a:buNone/>
            </a:pPr>
            <a:r>
              <a:rPr lang="en-US" sz="1400" dirty="0" smtClean="0">
                <a:latin typeface="Arial" charset="0"/>
                <a:cs typeface="Arial" charset="0"/>
              </a:rPr>
              <a:t>&amp; It’s Role in Patient Care</a:t>
            </a:r>
          </a:p>
          <a:p>
            <a:pPr algn="ctr">
              <a:lnSpc>
                <a:spcPct val="80000"/>
              </a:lnSpc>
              <a:spcBef>
                <a:spcPct val="20000"/>
              </a:spcBef>
              <a:buClr>
                <a:schemeClr val="bg2"/>
              </a:buClr>
              <a:buSzPct val="75000"/>
              <a:buFont typeface="Wingdings" charset="0"/>
              <a:buNone/>
            </a:pPr>
            <a:r>
              <a:rPr lang="en-US" sz="1200" b="0" dirty="0" smtClean="0">
                <a:latin typeface="Arial" charset="0"/>
                <a:cs typeface="Arial" charset="0"/>
              </a:rPr>
              <a:t>Thursday, June 4, 2015</a:t>
            </a:r>
          </a:p>
          <a:p>
            <a:pPr algn="ctr">
              <a:lnSpc>
                <a:spcPct val="80000"/>
              </a:lnSpc>
              <a:spcBef>
                <a:spcPct val="20000"/>
              </a:spcBef>
              <a:buClr>
                <a:schemeClr val="bg2"/>
              </a:buClr>
              <a:buSzPct val="75000"/>
              <a:buFont typeface="Wingdings" charset="0"/>
              <a:buNone/>
            </a:pPr>
            <a:r>
              <a:rPr lang="en-US" sz="1200" b="0" dirty="0" smtClean="0">
                <a:latin typeface="Arial" charset="0"/>
                <a:cs typeface="Arial" charset="0"/>
              </a:rPr>
              <a:t>12</a:t>
            </a:r>
            <a:r>
              <a:rPr lang="en-US" sz="1200" b="0" dirty="0">
                <a:latin typeface="Arial" charset="0"/>
                <a:cs typeface="Arial" charset="0"/>
              </a:rPr>
              <a:t>:00pm – 1:30pm EST</a:t>
            </a:r>
          </a:p>
          <a:p>
            <a:pPr algn="ctr">
              <a:lnSpc>
                <a:spcPct val="80000"/>
              </a:lnSpc>
              <a:spcBef>
                <a:spcPct val="20000"/>
              </a:spcBef>
              <a:buClr>
                <a:schemeClr val="bg2"/>
              </a:buClr>
              <a:buSzPct val="75000"/>
            </a:pPr>
            <a:endParaRPr lang="en-US" sz="1200" b="0" dirty="0" smtClean="0">
              <a:latin typeface="Arial" charset="0"/>
              <a:cs typeface="Arial" charset="0"/>
            </a:endParaRPr>
          </a:p>
          <a:p>
            <a:pPr algn="ctr">
              <a:lnSpc>
                <a:spcPct val="80000"/>
              </a:lnSpc>
              <a:spcBef>
                <a:spcPct val="20000"/>
              </a:spcBef>
              <a:buClr>
                <a:schemeClr val="bg2"/>
              </a:buClr>
              <a:buSzPct val="75000"/>
            </a:pPr>
            <a:endParaRPr lang="en-US" sz="1200" b="0" dirty="0" smtClean="0">
              <a:latin typeface="Arial" charset="0"/>
              <a:cs typeface="Arial" charset="0"/>
            </a:endParaRPr>
          </a:p>
          <a:p>
            <a:pPr algn="ctr">
              <a:lnSpc>
                <a:spcPct val="80000"/>
              </a:lnSpc>
              <a:spcBef>
                <a:spcPct val="20000"/>
              </a:spcBef>
              <a:buClr>
                <a:schemeClr val="bg2"/>
              </a:buClr>
              <a:buSzPct val="75000"/>
              <a:buFont typeface="Wingdings" charset="0"/>
              <a:buNone/>
            </a:pPr>
            <a:r>
              <a:rPr lang="en-US" sz="1400" dirty="0" smtClean="0">
                <a:latin typeface="Arial" charset="0"/>
                <a:cs typeface="Arial" charset="0"/>
              </a:rPr>
              <a:t>Self-Study Visits</a:t>
            </a:r>
          </a:p>
          <a:p>
            <a:pPr algn="ctr">
              <a:lnSpc>
                <a:spcPct val="80000"/>
              </a:lnSpc>
              <a:spcBef>
                <a:spcPct val="20000"/>
              </a:spcBef>
              <a:buClr>
                <a:schemeClr val="bg2"/>
              </a:buClr>
              <a:buSzPct val="75000"/>
              <a:buFont typeface="Wingdings" charset="0"/>
              <a:buNone/>
            </a:pPr>
            <a:r>
              <a:rPr lang="en-US" sz="1200" b="0" dirty="0" smtClean="0">
                <a:latin typeface="Arial" charset="0"/>
                <a:cs typeface="Arial" charset="0"/>
              </a:rPr>
              <a:t>Tuesday, July 7, </a:t>
            </a:r>
            <a:r>
              <a:rPr lang="en-US" sz="1200" b="0" dirty="0">
                <a:latin typeface="Arial" charset="0"/>
                <a:cs typeface="Arial" charset="0"/>
              </a:rPr>
              <a:t>2015</a:t>
            </a: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12:00pm – 1:30pm </a:t>
            </a:r>
            <a:r>
              <a:rPr lang="en-US" sz="1200" b="0" dirty="0" smtClean="0">
                <a:latin typeface="Arial" charset="0"/>
                <a:cs typeface="Arial" charset="0"/>
              </a:rPr>
              <a:t>EST</a:t>
            </a:r>
          </a:p>
          <a:p>
            <a:pPr algn="ctr">
              <a:lnSpc>
                <a:spcPct val="80000"/>
              </a:lnSpc>
              <a:spcBef>
                <a:spcPct val="20000"/>
              </a:spcBef>
              <a:buClr>
                <a:schemeClr val="bg2"/>
              </a:buClr>
              <a:buSzPct val="75000"/>
              <a:buFont typeface="Wingdings" charset="0"/>
              <a:buNone/>
            </a:pPr>
            <a:endParaRPr lang="en-US" sz="1400" b="0" dirty="0" smtClean="0">
              <a:latin typeface="Arial" charset="0"/>
              <a:cs typeface="Arial" charset="0"/>
            </a:endParaRPr>
          </a:p>
          <a:p>
            <a:pPr algn="ctr">
              <a:lnSpc>
                <a:spcPct val="80000"/>
              </a:lnSpc>
              <a:spcBef>
                <a:spcPct val="20000"/>
              </a:spcBef>
              <a:buClr>
                <a:schemeClr val="bg2"/>
              </a:buClr>
              <a:buSzPct val="75000"/>
              <a:buFont typeface="Wingdings" charset="0"/>
              <a:buNone/>
            </a:pPr>
            <a:endParaRPr lang="en-US" sz="1400" b="0" dirty="0">
              <a:latin typeface="Arial" charset="0"/>
              <a:cs typeface="Arial" charset="0"/>
            </a:endParaRPr>
          </a:p>
          <a:p>
            <a:pPr algn="ctr">
              <a:lnSpc>
                <a:spcPct val="80000"/>
              </a:lnSpc>
              <a:spcBef>
                <a:spcPct val="20000"/>
              </a:spcBef>
              <a:buClr>
                <a:schemeClr val="bg2"/>
              </a:buClr>
              <a:buSzPct val="75000"/>
              <a:buFont typeface="Wingdings" charset="0"/>
              <a:buNone/>
            </a:pPr>
            <a:r>
              <a:rPr lang="en-US" sz="1400" dirty="0" smtClean="0">
                <a:latin typeface="Arial" charset="0"/>
                <a:cs typeface="Arial" charset="0"/>
              </a:rPr>
              <a:t>Your CLER Report: From Paper to Practice</a:t>
            </a:r>
            <a:endParaRPr lang="en-US" sz="1400" dirty="0">
              <a:latin typeface="Arial" charset="0"/>
              <a:cs typeface="Arial" charset="0"/>
            </a:endParaRP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Thursday, </a:t>
            </a:r>
            <a:r>
              <a:rPr lang="en-US" sz="1200" b="0" dirty="0" smtClean="0">
                <a:latin typeface="Arial" charset="0"/>
                <a:cs typeface="Arial" charset="0"/>
              </a:rPr>
              <a:t>July 23, </a:t>
            </a:r>
            <a:r>
              <a:rPr lang="en-US" sz="1200" b="0" dirty="0">
                <a:latin typeface="Arial" charset="0"/>
                <a:cs typeface="Arial" charset="0"/>
              </a:rPr>
              <a:t>2015</a:t>
            </a: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12:00pm – 1:30pm EST</a:t>
            </a:r>
          </a:p>
          <a:p>
            <a:pPr algn="ctr" eaLnBrk="1" hangingPunct="1">
              <a:lnSpc>
                <a:spcPct val="80000"/>
              </a:lnSpc>
              <a:spcBef>
                <a:spcPct val="20000"/>
              </a:spcBef>
              <a:buClr>
                <a:schemeClr val="bg2"/>
              </a:buClr>
              <a:buSzPct val="75000"/>
              <a:buFont typeface="Wingdings" charset="0"/>
              <a:buNone/>
            </a:pPr>
            <a:endParaRPr lang="en-US" sz="16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600" dirty="0" smtClean="0">
                <a:solidFill>
                  <a:srgbClr val="FF0000"/>
                </a:solidFill>
                <a:latin typeface="Arial" charset="0"/>
                <a:cs typeface="Arial" charset="0"/>
              </a:rPr>
              <a:t>Our Summer/Fall 2015 Education</a:t>
            </a:r>
          </a:p>
          <a:p>
            <a:pPr algn="ctr" eaLnBrk="1" hangingPunct="1">
              <a:lnSpc>
                <a:spcPct val="80000"/>
              </a:lnSpc>
              <a:spcBef>
                <a:spcPct val="20000"/>
              </a:spcBef>
              <a:buClr>
                <a:schemeClr val="bg2"/>
              </a:buClr>
              <a:buSzPct val="75000"/>
              <a:buFont typeface="Wingdings" charset="0"/>
              <a:buNone/>
            </a:pPr>
            <a:r>
              <a:rPr lang="en-US" sz="1600" dirty="0" smtClean="0">
                <a:solidFill>
                  <a:srgbClr val="FF0000"/>
                </a:solidFill>
                <a:latin typeface="Arial" charset="0"/>
                <a:cs typeface="Arial" charset="0"/>
              </a:rPr>
              <a:t>Schedule – AVAILABLE NOW!</a:t>
            </a:r>
          </a:p>
          <a:p>
            <a:pPr algn="ctr">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a:lnSpc>
                <a:spcPct val="80000"/>
              </a:lnSpc>
              <a:spcBef>
                <a:spcPct val="20000"/>
              </a:spcBef>
              <a:buClr>
                <a:schemeClr val="bg2"/>
              </a:buClr>
              <a:buSzPct val="75000"/>
              <a:buFont typeface="Wingdings" charset="0"/>
              <a:buNone/>
            </a:pPr>
            <a:r>
              <a:rPr lang="en-US" sz="1500" dirty="0" err="1" smtClean="0">
                <a:latin typeface="Arial" charset="0"/>
                <a:cs typeface="Arial" charset="0"/>
              </a:rPr>
              <a:t>www.PartnersInMedEd.com</a:t>
            </a:r>
            <a:endParaRPr lang="en-US" sz="1600" dirty="0">
              <a:latin typeface="Arial" charset="0"/>
              <a:cs typeface="Arial" charset="0"/>
            </a:endParaRPr>
          </a:p>
        </p:txBody>
      </p:sp>
      <p:sp>
        <p:nvSpPr>
          <p:cNvPr id="130050" name="Rectangle 3"/>
          <p:cNvSpPr txBox="1">
            <a:spLocks noChangeArrowheads="1"/>
          </p:cNvSpPr>
          <p:nvPr/>
        </p:nvSpPr>
        <p:spPr bwMode="auto">
          <a:xfrm>
            <a:off x="4953000" y="828675"/>
            <a:ext cx="4038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Self-Study Visits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Introduction to GME for </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New Program Coordinators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Milestones &amp; CCCs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GME Financing – The Basics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Single Accreditation System</a:t>
            </a: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The IOM Report</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Institutional Requirements: What’s New?</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130051" name="TextBox 1"/>
          <p:cNvSpPr txBox="1">
            <a:spLocks noChangeArrowheads="1"/>
          </p:cNvSpPr>
          <p:nvPr/>
        </p:nvSpPr>
        <p:spPr bwMode="auto">
          <a:xfrm>
            <a:off x="2257425" y="490538"/>
            <a:ext cx="477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r>
              <a:rPr lang="en-US" sz="2800">
                <a:latin typeface="Arial" charset="0"/>
              </a:rPr>
              <a:t>Partners’ Online Education</a:t>
            </a:r>
          </a:p>
        </p:txBody>
      </p:sp>
      <p:sp>
        <p:nvSpPr>
          <p:cNvPr id="130053" name="Rectangle 3"/>
          <p:cNvSpPr>
            <a:spLocks noChangeArrowheads="1"/>
          </p:cNvSpPr>
          <p:nvPr/>
        </p:nvSpPr>
        <p:spPr bwMode="auto">
          <a:xfrm>
            <a:off x="4811132" y="533400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t>
            </a:r>
            <a:r>
              <a:rPr lang="en-US" sz="1400" i="1" dirty="0" smtClean="0"/>
              <a:t>&amp; money</a:t>
            </a:r>
            <a:r>
              <a:rPr lang="en-US" sz="1400" i="1" dirty="0"/>
              <a:t>!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30054" name="Picture 4" descr="Media-Play-02-25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alendar-Date-25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990600"/>
            <a:ext cx="685800" cy="685800"/>
          </a:xfrm>
          <a:prstGeom prst="rect">
            <a:avLst/>
          </a:prstGeom>
        </p:spPr>
      </p:pic>
      <p:pic>
        <p:nvPicPr>
          <p:cNvPr id="3" name="Picture 2" descr="InstCustomIconLarg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24800" y="5638800"/>
            <a:ext cx="457200" cy="457200"/>
          </a:xfrm>
          <a:prstGeom prst="rect">
            <a:avLst/>
          </a:prstGeom>
        </p:spPr>
      </p:pic>
      <p:pic>
        <p:nvPicPr>
          <p:cNvPr id="5" name="Picture 4" descr="InstIconLarg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458200" y="5791200"/>
            <a:ext cx="457200" cy="457200"/>
          </a:xfrm>
          <a:prstGeom prst="rect">
            <a:avLst/>
          </a:prstGeom>
        </p:spPr>
      </p:pic>
      <p:pic>
        <p:nvPicPr>
          <p:cNvPr id="6" name="Picture 5" descr="InstPlusIconLarg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305800" y="5257800"/>
            <a:ext cx="457200" cy="457200"/>
          </a:xfrm>
          <a:prstGeom prst="rect">
            <a:avLst/>
          </a:prstGeom>
        </p:spPr>
      </p:pic>
      <p:sp>
        <p:nvSpPr>
          <p:cNvPr id="15" name="Footer Placeholder 3"/>
          <p:cNvSpPr>
            <a:spLocks noGrp="1"/>
          </p:cNvSpPr>
          <p:nvPr>
            <p:ph type="ftr" sz="quarter" idx="11"/>
          </p:nvPr>
        </p:nvSpPr>
        <p:spPr>
          <a:xfrm>
            <a:off x="2514600" y="6400800"/>
            <a:ext cx="4038600" cy="304800"/>
          </a:xfrm>
        </p:spPr>
        <p:txBody>
          <a:bodyPr/>
          <a:lstStyle/>
          <a:p>
            <a:r>
              <a:rPr lang="en-US" dirty="0" smtClean="0"/>
              <a:t>Presented by Partners in Medical Education, Inc. 2015</a:t>
            </a:r>
            <a:endParaRPr lang="en-US" dirty="0"/>
          </a:p>
        </p:txBody>
      </p:sp>
      <p:sp>
        <p:nvSpPr>
          <p:cNvPr id="16" name="Slide Number Placeholder 4"/>
          <p:cNvSpPr>
            <a:spLocks noGrp="1"/>
          </p:cNvSpPr>
          <p:nvPr>
            <p:ph type="sldNum" sz="quarter" idx="10"/>
          </p:nvPr>
        </p:nvSpPr>
        <p:spPr>
          <a:xfrm>
            <a:off x="6705600" y="6248400"/>
            <a:ext cx="2133600" cy="457200"/>
          </a:xfrm>
        </p:spPr>
        <p:txBody>
          <a:bodyPr/>
          <a:lstStyle/>
          <a:p>
            <a:fld id="{5DEB43E6-C11D-40B0-A9F7-306D14ED0C6A}" type="slidenum">
              <a:rPr lang="en-US" smtClean="0"/>
              <a:pPr/>
              <a:t>88</a:t>
            </a:fld>
            <a:endParaRPr lang="en-US"/>
          </a:p>
        </p:txBody>
      </p:sp>
    </p:spTree>
    <p:extLst>
      <p:ext uri="{BB962C8B-B14F-4D97-AF65-F5344CB8AC3E}">
        <p14:creationId xmlns:p14="http://schemas.microsoft.com/office/powerpoint/2010/main" val="10277612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idx="1"/>
          </p:nvPr>
        </p:nvSpPr>
        <p:spPr>
          <a:xfrm>
            <a:off x="1028700" y="2590800"/>
            <a:ext cx="6858000" cy="2895600"/>
          </a:xfrm>
        </p:spPr>
        <p:txBody>
          <a:bodyPr/>
          <a:lstStyle/>
          <a:p>
            <a:pPr algn="ctr" eaLnBrk="1" hangingPunct="1">
              <a:lnSpc>
                <a:spcPct val="80000"/>
              </a:lnSpc>
              <a:buFont typeface="Wingdings" pitchFamily="2" charset="2"/>
              <a:buNone/>
            </a:pPr>
            <a:r>
              <a:rPr lang="en-US" sz="2000" b="1" smtClean="0"/>
              <a:t>    </a:t>
            </a:r>
            <a:r>
              <a:rPr lang="en-US" sz="2000" b="1" smtClean="0">
                <a:latin typeface="Lucida Bright" pitchFamily="18" charset="0"/>
              </a:rPr>
              <a:t>Partners in Medical Education, Inc. provides comprehensive consulting services to the GME community.  For more information, contact us at:</a:t>
            </a:r>
          </a:p>
          <a:p>
            <a:pPr algn="ctr" eaLnBrk="1" hangingPunct="1">
              <a:lnSpc>
                <a:spcPct val="80000"/>
              </a:lnSpc>
              <a:buFont typeface="Wingdings" pitchFamily="2" charset="2"/>
              <a:buNone/>
            </a:pPr>
            <a:endParaRPr lang="en-US" sz="2000" b="1" smtClean="0">
              <a:latin typeface="Lucida Bright" pitchFamily="18" charset="0"/>
            </a:endParaRPr>
          </a:p>
          <a:p>
            <a:pPr algn="ctr" eaLnBrk="1" hangingPunct="1">
              <a:lnSpc>
                <a:spcPct val="80000"/>
              </a:lnSpc>
              <a:buFont typeface="Wingdings" pitchFamily="2" charset="2"/>
              <a:buNone/>
            </a:pPr>
            <a:r>
              <a:rPr lang="en-US" sz="2000" b="1" smtClean="0">
                <a:latin typeface="Lucida Bright" pitchFamily="18" charset="0"/>
              </a:rPr>
              <a:t>724-864-7320</a:t>
            </a:r>
          </a:p>
          <a:p>
            <a:pPr algn="ctr" eaLnBrk="1" hangingPunct="1">
              <a:lnSpc>
                <a:spcPct val="80000"/>
              </a:lnSpc>
              <a:buFont typeface="Wingdings" pitchFamily="2" charset="2"/>
              <a:buNone/>
            </a:pPr>
            <a:r>
              <a:rPr lang="en-US" sz="2000" b="1" smtClean="0">
                <a:latin typeface="Lucida Bright" pitchFamily="18" charset="0"/>
                <a:hlinkClick r:id="rId3"/>
              </a:rPr>
              <a:t>Info@PartnersinMedEd.com</a:t>
            </a:r>
            <a:endParaRPr lang="en-US" sz="2000" b="1" smtClean="0">
              <a:latin typeface="Lucida Bright" pitchFamily="18" charset="0"/>
            </a:endParaRPr>
          </a:p>
          <a:p>
            <a:pPr algn="ctr" eaLnBrk="1" hangingPunct="1">
              <a:lnSpc>
                <a:spcPct val="80000"/>
              </a:lnSpc>
              <a:buFont typeface="Wingdings" pitchFamily="2" charset="2"/>
              <a:buNone/>
            </a:pPr>
            <a:r>
              <a:rPr lang="en-US" sz="2000" b="1" smtClean="0">
                <a:latin typeface="Lucida Bright" pitchFamily="18" charset="0"/>
              </a:rPr>
              <a:t>www.PartnersInMedEd.com</a:t>
            </a:r>
          </a:p>
          <a:p>
            <a:pPr eaLnBrk="1" hangingPunct="1">
              <a:lnSpc>
                <a:spcPct val="80000"/>
              </a:lnSpc>
              <a:buFont typeface="Wingdings" pitchFamily="2" charset="2"/>
              <a:buNone/>
            </a:pPr>
            <a:endParaRPr lang="en-US" sz="2800" b="1" smtClean="0">
              <a:latin typeface="Lucida Bright" pitchFamily="18" charset="0"/>
            </a:endParaRPr>
          </a:p>
        </p:txBody>
      </p:sp>
      <p:pic>
        <p:nvPicPr>
          <p:cNvPr id="27653" name="Picture 6" descr="C:\Users\Pamala\AppData\Local\Microsoft\Windows\Temporary Internet Files\Content.Outlook\ML79IV1G\PME_log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814388"/>
            <a:ext cx="31242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2514600" y="6400800"/>
            <a:ext cx="4038600" cy="304800"/>
          </a:xfrm>
        </p:spPr>
        <p:txBody>
          <a:bodyPr/>
          <a:lstStyle/>
          <a:p>
            <a:r>
              <a:rPr lang="en-US" dirty="0" smtClean="0"/>
              <a:t>Presented by Partners in Medical Education, Inc. 2015</a:t>
            </a:r>
            <a:endParaRPr lang="en-US" dirty="0"/>
          </a:p>
        </p:txBody>
      </p:sp>
      <p:sp>
        <p:nvSpPr>
          <p:cNvPr id="9" name="Slide Number Placeholder 4"/>
          <p:cNvSpPr>
            <a:spLocks noGrp="1"/>
          </p:cNvSpPr>
          <p:nvPr>
            <p:ph type="sldNum" sz="quarter" idx="10"/>
          </p:nvPr>
        </p:nvSpPr>
        <p:spPr>
          <a:xfrm>
            <a:off x="6705600" y="6248400"/>
            <a:ext cx="2133600" cy="457200"/>
          </a:xfrm>
        </p:spPr>
        <p:txBody>
          <a:bodyPr/>
          <a:lstStyle/>
          <a:p>
            <a:fld id="{5DEB43E6-C11D-40B0-A9F7-306D14ED0C6A}" type="slidenum">
              <a:rPr lang="en-US" smtClean="0"/>
              <a:pPr/>
              <a:t>89</a:t>
            </a:fld>
            <a:endParaRPr lang="en-US"/>
          </a:p>
        </p:txBody>
      </p:sp>
    </p:spTree>
    <p:extLst>
      <p:ext uri="{BB962C8B-B14F-4D97-AF65-F5344CB8AC3E}">
        <p14:creationId xmlns:p14="http://schemas.microsoft.com/office/powerpoint/2010/main" val="3463257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&amp; IM Requirements</a:t>
            </a:r>
            <a:br>
              <a:rPr lang="en-US" dirty="0" smtClean="0"/>
            </a:br>
            <a:r>
              <a:rPr lang="en-US" dirty="0" smtClean="0"/>
              <a:t>PR IM</a:t>
            </a:r>
            <a:endParaRPr lang="en-US" dirty="0"/>
          </a:p>
        </p:txBody>
      </p:sp>
      <p:sp>
        <p:nvSpPr>
          <p:cNvPr id="3" name="Content Placeholder 2"/>
          <p:cNvSpPr>
            <a:spLocks noGrp="1"/>
          </p:cNvSpPr>
          <p:nvPr>
            <p:ph idx="1"/>
          </p:nvPr>
        </p:nvSpPr>
        <p:spPr/>
        <p:txBody>
          <a:bodyPr>
            <a:normAutofit/>
          </a:bodyPr>
          <a:lstStyle/>
          <a:p>
            <a:pPr marL="0" lvl="0" indent="0" fontAlgn="base">
              <a:spcBef>
                <a:spcPct val="0"/>
              </a:spcBef>
              <a:spcAft>
                <a:spcPct val="0"/>
              </a:spcAft>
              <a:buNone/>
            </a:pPr>
            <a:r>
              <a:rPr lang="en-US" b="1" dirty="0" smtClean="0">
                <a:solidFill>
                  <a:srgbClr val="000000"/>
                </a:solidFill>
                <a:latin typeface="Arial" pitchFamily="34" charset="0"/>
                <a:ea typeface="Calibri" pitchFamily="34" charset="0"/>
                <a:cs typeface="Arial" pitchFamily="34" charset="0"/>
              </a:rPr>
              <a:t>II.A.3. Qualifications of the program director</a:t>
            </a:r>
            <a:br>
              <a:rPr lang="en-US" b="1" dirty="0" smtClean="0">
                <a:solidFill>
                  <a:srgbClr val="000000"/>
                </a:solidFill>
                <a:latin typeface="Arial" pitchFamily="34" charset="0"/>
                <a:ea typeface="Calibri" pitchFamily="34" charset="0"/>
                <a:cs typeface="Arial" pitchFamily="34" charset="0"/>
              </a:rPr>
            </a:br>
            <a:r>
              <a:rPr lang="en-US" b="1" dirty="0" smtClean="0">
                <a:solidFill>
                  <a:srgbClr val="000000"/>
                </a:solidFill>
                <a:latin typeface="Arial" pitchFamily="34" charset="0"/>
                <a:ea typeface="Calibri" pitchFamily="34" charset="0"/>
                <a:cs typeface="Arial" pitchFamily="34" charset="0"/>
              </a:rPr>
              <a:t>must include: </a:t>
            </a:r>
            <a:endParaRPr lang="en-US" sz="800" dirty="0" smtClean="0">
              <a:latin typeface="Arial" pitchFamily="34" charset="0"/>
              <a:cs typeface="Arial" pitchFamily="34" charset="0"/>
            </a:endParaRPr>
          </a:p>
          <a:p>
            <a:pPr marL="0" lvl="0" indent="0" eaLnBrk="0" fontAlgn="base" hangingPunct="0">
              <a:spcBef>
                <a:spcPct val="0"/>
              </a:spcBef>
              <a:spcAft>
                <a:spcPct val="0"/>
              </a:spcAft>
              <a:buNone/>
            </a:pPr>
            <a:r>
              <a:rPr lang="en-US" b="1" dirty="0" smtClean="0">
                <a:solidFill>
                  <a:srgbClr val="000000"/>
                </a:solidFill>
                <a:latin typeface="Arial" pitchFamily="34" charset="0"/>
                <a:ea typeface="Calibri" pitchFamily="34" charset="0"/>
                <a:cs typeface="Arial" pitchFamily="34" charset="0"/>
              </a:rPr>
              <a:t>II.A.3.a) requisite specialty expertise and documented educational and administrative experience acceptable to the Review Committee; </a:t>
            </a:r>
            <a:r>
              <a:rPr lang="en-US" sz="800" baseline="30000" dirty="0" smtClean="0">
                <a:solidFill>
                  <a:srgbClr val="000000"/>
                </a:solidFill>
                <a:latin typeface="Arial" pitchFamily="34" charset="0"/>
                <a:ea typeface="Calibri" pitchFamily="34" charset="0"/>
                <a:cs typeface="Arial" pitchFamily="34" charset="0"/>
              </a:rPr>
              <a:t>(Core) </a:t>
            </a:r>
            <a:endParaRPr lang="en-US" sz="800" dirty="0" smtClean="0">
              <a:latin typeface="Arial" pitchFamily="34" charset="0"/>
              <a:cs typeface="Arial" pitchFamily="34" charset="0"/>
            </a:endParaRPr>
          </a:p>
          <a:p>
            <a:pPr marL="0" lvl="0" indent="0" eaLnBrk="0" fontAlgn="base" hangingPunct="0">
              <a:spcBef>
                <a:spcPct val="0"/>
              </a:spcBef>
              <a:spcAft>
                <a:spcPct val="0"/>
              </a:spcAft>
              <a:buNone/>
            </a:pPr>
            <a:r>
              <a:rPr lang="en-US" dirty="0" smtClean="0">
                <a:solidFill>
                  <a:srgbClr val="000000"/>
                </a:solidFill>
                <a:latin typeface="Arial" pitchFamily="34" charset="0"/>
                <a:ea typeface="Calibri" pitchFamily="34" charset="0"/>
                <a:cs typeface="Arial" pitchFamily="34" charset="0"/>
              </a:rPr>
              <a:t>II.A.3.a).(1) which includes at least five years of participation as an active faculty member in an ACGME-accredited internal medicine residency program, and </a:t>
            </a:r>
            <a:r>
              <a:rPr lang="en-US" sz="800" baseline="30000" dirty="0" smtClean="0">
                <a:solidFill>
                  <a:srgbClr val="000000"/>
                </a:solidFill>
                <a:latin typeface="Arial" pitchFamily="34" charset="0"/>
                <a:ea typeface="Calibri" pitchFamily="34" charset="0"/>
                <a:cs typeface="Arial" pitchFamily="34" charset="0"/>
              </a:rPr>
              <a:t>(Detail) </a:t>
            </a:r>
            <a:endParaRPr lang="en-US" sz="800" dirty="0" smtClean="0">
              <a:latin typeface="Arial" pitchFamily="34" charset="0"/>
              <a:cs typeface="Arial" pitchFamily="34" charset="0"/>
            </a:endParaRPr>
          </a:p>
          <a:p>
            <a:pPr marL="0" lvl="0" indent="0" eaLnBrk="0" fontAlgn="base" hangingPunct="0">
              <a:spcBef>
                <a:spcPct val="0"/>
              </a:spcBef>
              <a:spcAft>
                <a:spcPct val="0"/>
              </a:spcAft>
              <a:buNone/>
            </a:pPr>
            <a:r>
              <a:rPr lang="en-US" dirty="0" smtClean="0">
                <a:solidFill>
                  <a:srgbClr val="000000"/>
                </a:solidFill>
                <a:latin typeface="Arial" pitchFamily="34" charset="0"/>
                <a:ea typeface="Calibri" pitchFamily="34" charset="0"/>
                <a:cs typeface="Arial" pitchFamily="34" charset="0"/>
              </a:rPr>
              <a:t>II.A.3.a).(2) at least three years of graduate medical education administrative experience prior to appointment </a:t>
            </a:r>
            <a:endParaRPr lang="en-US" sz="800" dirty="0" smtClean="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smtClean="0"/>
              <a:t>Presented by Partners in Medical Education, Inc. 2015</a:t>
            </a:r>
            <a:endParaRPr lang="en-US"/>
          </a:p>
        </p:txBody>
      </p:sp>
      <p:sp>
        <p:nvSpPr>
          <p:cNvPr id="5" name="Slide Number Placeholder 4"/>
          <p:cNvSpPr>
            <a:spLocks noGrp="1"/>
          </p:cNvSpPr>
          <p:nvPr>
            <p:ph type="sldNum" sz="quarter" idx="10"/>
          </p:nvPr>
        </p:nvSpPr>
        <p:spPr/>
        <p:txBody>
          <a:bodyPr/>
          <a:lstStyle/>
          <a:p>
            <a:fld id="{5DEB43E6-C11D-40B0-A9F7-306D14ED0C6A}" type="slidenum">
              <a:rPr lang="en-US" smtClean="0"/>
              <a:pPr/>
              <a:t>9</a:t>
            </a:fld>
            <a:endParaRPr lang="en-US"/>
          </a:p>
        </p:txBody>
      </p:sp>
    </p:spTree>
  </p:cSld>
  <p:clrMapOvr>
    <a:masterClrMapping/>
  </p:clrMapOvr>
</p:sld>
</file>

<file path=ppt/theme/theme1.xml><?xml version="1.0" encoding="utf-8"?>
<a:theme xmlns:a="http://schemas.openxmlformats.org/drawingml/2006/main" name="PMESlidesExampl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PMESlidesExample.thmx</Template>
  <TotalTime>3388</TotalTime>
  <Words>4978</Words>
  <Application>Microsoft Office PowerPoint</Application>
  <PresentationFormat>On-screen Show (4:3)</PresentationFormat>
  <Paragraphs>736</Paragraphs>
  <Slides>89</Slides>
  <Notes>70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PMESlidesExample</vt:lpstr>
      <vt:lpstr>ACGME Application Development for Osteopathic Programs</vt:lpstr>
      <vt:lpstr>Your Presenter…..</vt:lpstr>
      <vt:lpstr>Goals &amp; Objectives</vt:lpstr>
      <vt:lpstr>Single Accreditation System (SAS)  Implementation Timeline</vt:lpstr>
      <vt:lpstr>Sponsoring Institution &amp; Program Implementation Timeline</vt:lpstr>
      <vt:lpstr>Pre-Accreditation Status</vt:lpstr>
      <vt:lpstr>Organization of the Requirements</vt:lpstr>
      <vt:lpstr>Common Program Requirements</vt:lpstr>
      <vt:lpstr>Common &amp; IM Requirements PR IM</vt:lpstr>
      <vt:lpstr> These are a MUST for programs applying for Initial Accreditation: </vt:lpstr>
      <vt:lpstr>Core – Detail Requirements CPR II</vt:lpstr>
      <vt:lpstr>Initial Accreditation</vt:lpstr>
      <vt:lpstr>Program Requirements</vt:lpstr>
      <vt:lpstr>Should – Must = MUST CPR</vt:lpstr>
      <vt:lpstr>ADS Entry - Common Data Required for your program applications include:</vt:lpstr>
      <vt:lpstr>Basic Demographics</vt:lpstr>
      <vt:lpstr>Brief Educational Rationale</vt:lpstr>
      <vt:lpstr>Accreditation Status</vt:lpstr>
      <vt:lpstr>Participating Sites</vt:lpstr>
      <vt:lpstr>Healthcare Entity Recognized by:</vt:lpstr>
      <vt:lpstr>Common Application:  Program Director &amp; Faculty </vt:lpstr>
      <vt:lpstr>Program Director Information</vt:lpstr>
      <vt:lpstr>Faculty Information required for the Physician Faculty Roster</vt:lpstr>
      <vt:lpstr>Detailed Board Certification Information</vt:lpstr>
      <vt:lpstr>Average Hours Per Week Spent On:</vt:lpstr>
      <vt:lpstr>Faculty Information</vt:lpstr>
      <vt:lpstr>Scholarly Activity – Common Requirements (CPR II.B.5)</vt:lpstr>
      <vt:lpstr>Scholarly Activity – Emergency Medicine  (EM PR II.B.6.d)</vt:lpstr>
      <vt:lpstr>Organization of Faculty CV Scholarly Works in ADS </vt:lpstr>
      <vt:lpstr>Non-Physician Faculty Roster</vt:lpstr>
      <vt:lpstr>Common Application: Essay Style Questions Ahead</vt:lpstr>
      <vt:lpstr>Program Resources CPR II &amp; PR II</vt:lpstr>
      <vt:lpstr>Program Resources</vt:lpstr>
      <vt:lpstr>Program Resources CPR II &amp; PR II</vt:lpstr>
      <vt:lpstr>Example Response</vt:lpstr>
      <vt:lpstr>Cont’d Example Response</vt:lpstr>
      <vt:lpstr>Program Resources</vt:lpstr>
      <vt:lpstr>Example Response to educational &amp; clinical resources</vt:lpstr>
      <vt:lpstr>Example Response Cont’d</vt:lpstr>
      <vt:lpstr>Residents</vt:lpstr>
      <vt:lpstr>Physician Faculty:Resident Ratio</vt:lpstr>
      <vt:lpstr>“Cheat Sheets” Selected Topics Across Program Requirements</vt:lpstr>
      <vt:lpstr>Common Applications:  Continues with a series of essay Questions </vt:lpstr>
      <vt:lpstr>Resident Appointments  CPR IV.A.1, 2, 3  </vt:lpstr>
      <vt:lpstr>Example Response</vt:lpstr>
      <vt:lpstr>Resident Appointments  CPR III.D.</vt:lpstr>
      <vt:lpstr>Fellow “Learner” Example Response</vt:lpstr>
      <vt:lpstr>Student “Lerner” Example Response</vt:lpstr>
      <vt:lpstr>Resident Appointments</vt:lpstr>
      <vt:lpstr>Similar to SI Application Questions</vt:lpstr>
      <vt:lpstr>Resident Complaints  Example Response</vt:lpstr>
      <vt:lpstr>Common Application:  Evaluation </vt:lpstr>
      <vt:lpstr>Evaluation</vt:lpstr>
      <vt:lpstr>Evaluation cont’d</vt:lpstr>
      <vt:lpstr>Assessment Methods</vt:lpstr>
      <vt:lpstr>Evaluators</vt:lpstr>
      <vt:lpstr>Multisource Assessment – “multiple evaluators”</vt:lpstr>
      <vt:lpstr>Formative Evaluations CPR V.A.2</vt:lpstr>
      <vt:lpstr>Summative Evaluation CPR V.A.3</vt:lpstr>
      <vt:lpstr>Evaluation cont’d</vt:lpstr>
      <vt:lpstr>Evaluation Cont’d – Example Response</vt:lpstr>
      <vt:lpstr>Common program requirements: duty hrs, patient safety &amp; learning environment</vt:lpstr>
      <vt:lpstr>CPR VI.D. 1-6</vt:lpstr>
      <vt:lpstr>Duty Hours, Patient Safety &amp; Learning Environment</vt:lpstr>
      <vt:lpstr>Example Response – Backup</vt:lpstr>
      <vt:lpstr>Duty Hours, Patient Safety &amp; Learning Environment</vt:lpstr>
      <vt:lpstr>Example Response - Transitions</vt:lpstr>
      <vt:lpstr>Duty Hours, Patient Safety &amp; Learning Environment</vt:lpstr>
      <vt:lpstr>Example Response – Progressive Ability</vt:lpstr>
      <vt:lpstr>Duty Hour Questions</vt:lpstr>
      <vt:lpstr>Cause of Citations Associated with Withhold of Accreditation</vt:lpstr>
      <vt:lpstr>Cause of Citations Associated with Withhold of Accreditation</vt:lpstr>
      <vt:lpstr>Common Program Requirements that are new to AOA programs coming  under Single Accreditation System </vt:lpstr>
      <vt:lpstr>Clinical Competency Committee (CCC)  CPR V.A.</vt:lpstr>
      <vt:lpstr>Clinical Competency Committee (CCC) CPR V.A.</vt:lpstr>
      <vt:lpstr>Clinical Competency Committee Responsibilities</vt:lpstr>
      <vt:lpstr>Program Evaluation Committee (PEC) CPR V.C. </vt:lpstr>
      <vt:lpstr>Program Evaluation Committee (PEC) CPR V.C.</vt:lpstr>
      <vt:lpstr>Program Evaluation Committee Responsibilities</vt:lpstr>
      <vt:lpstr>Product of the PEC is the Annual Program Evaluation (APE) – CPR V.C.2</vt:lpstr>
      <vt:lpstr>Possible Differences for AOA programs</vt:lpstr>
      <vt:lpstr>Advantages for AOA Programs</vt:lpstr>
      <vt:lpstr>Summation</vt:lpstr>
      <vt:lpstr>Next Steps…</vt:lpstr>
      <vt:lpstr>eCommunications</vt:lpstr>
      <vt:lpstr>Caution: webads.com</vt:lpstr>
      <vt:lpstr>Resources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dc:creator>
  <cp:lastModifiedBy>Alexander Mielnicki</cp:lastModifiedBy>
  <cp:revision>502</cp:revision>
  <dcterms:created xsi:type="dcterms:W3CDTF">2015-04-19T18:11:22Z</dcterms:created>
  <dcterms:modified xsi:type="dcterms:W3CDTF">2015-05-18T17:36:25Z</dcterms:modified>
</cp:coreProperties>
</file>