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98" r:id="rId5"/>
    <p:sldId id="321" r:id="rId6"/>
    <p:sldId id="297" r:id="rId7"/>
    <p:sldId id="307" r:id="rId8"/>
    <p:sldId id="322" r:id="rId9"/>
    <p:sldId id="308" r:id="rId10"/>
    <p:sldId id="260" r:id="rId11"/>
    <p:sldId id="261" r:id="rId12"/>
    <p:sldId id="262" r:id="rId13"/>
    <p:sldId id="264" r:id="rId14"/>
    <p:sldId id="299" r:id="rId15"/>
    <p:sldId id="301" r:id="rId16"/>
    <p:sldId id="302" r:id="rId17"/>
    <p:sldId id="311" r:id="rId18"/>
    <p:sldId id="317" r:id="rId19"/>
    <p:sldId id="313" r:id="rId20"/>
    <p:sldId id="316" r:id="rId21"/>
    <p:sldId id="314" r:id="rId22"/>
    <p:sldId id="315" r:id="rId23"/>
    <p:sldId id="300" r:id="rId24"/>
    <p:sldId id="318" r:id="rId25"/>
    <p:sldId id="319" r:id="rId26"/>
    <p:sldId id="303" r:id="rId27"/>
    <p:sldId id="304" r:id="rId28"/>
    <p:sldId id="305" r:id="rId29"/>
    <p:sldId id="306" r:id="rId30"/>
    <p:sldId id="320" r:id="rId31"/>
    <p:sldId id="309" r:id="rId32"/>
    <p:sldId id="310" r:id="rId33"/>
    <p:sldId id="323" r:id="rId34"/>
    <p:sldId id="324" r:id="rId35"/>
    <p:sldId id="325" r:id="rId36"/>
    <p:sldId id="266" r:id="rId37"/>
    <p:sldId id="267" r:id="rId38"/>
    <p:sldId id="327" r:id="rId39"/>
    <p:sldId id="328" r:id="rId40"/>
    <p:sldId id="329" r:id="rId41"/>
    <p:sldId id="330" r:id="rId42"/>
    <p:sldId id="332" r:id="rId43"/>
    <p:sldId id="273" r:id="rId44"/>
    <p:sldId id="333" r:id="rId45"/>
    <p:sldId id="296" r:id="rId46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2D78A1-B240-4A6A-816B-75AC1A85F32D}">
  <a:tblStyle styleId="{2E2D78A1-B240-4A6A-816B-75AC1A85F32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1V>
      <a:tcStyle>
        <a:tcBdr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lastCol>
      <a:tcTxStyle b="on" i="off"/>
      <a:tcStyle>
        <a:tcBdr>
          <a:lef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lastCol>
    <a:firstCol>
      <a:tcTxStyle b="on" i="off"/>
      <a:tcStyle>
        <a:tcBdr>
          <a:lef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firstCol>
    <a:lastRow>
      <a:tcTxStyle b="on" i="off"/>
      <a:tcStyle>
        <a:tcBdr>
          <a:lef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2"/>
          </a:solidFill>
        </a:fill>
      </a:tcStyle>
    </a:firstRow>
  </a:tblStyle>
  <a:tblStyle styleId="{7110CA29-9D24-435B-89F7-BA32E15ADEC4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B5F0C31-B259-4AF7-ADB3-F5CFF26CF1F9}" styleName="Table_2"/>
  <a:tblStyle styleId="{2ED1A34F-0CA1-4FAA-9AAC-201FF660B7CE}" styleName="Table_3"/>
  <a:tblStyle styleId="{16806D62-298A-4594-B898-14D101112C57}" styleName="Table_4"/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/>
    <p:restoredTop sz="94667"/>
  </p:normalViewPr>
  <p:slideViewPr>
    <p:cSldViewPr snapToGrid="0" snapToObjects="1">
      <p:cViewPr varScale="1">
        <p:scale>
          <a:sx n="115" d="100"/>
          <a:sy n="115" d="100"/>
        </p:scale>
        <p:origin x="216" y="1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A6678-3A12-D943-A90B-DE960715693D}" type="datetimeFigureOut">
              <a:rPr lang="en-US" smtClean="0"/>
              <a:pPr/>
              <a:t>7/6/15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DCF8-93F3-7E45-A9B3-7CB440C2E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924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99841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14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23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27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29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36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37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8742" indent="-287978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1913" indent="-230383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2678" indent="-230383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3441" indent="-230383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4205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4972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55737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16501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8FF6551-6882-C24A-AC22-DBB91030D49F}" type="slidenum">
              <a:rPr lang="en-US" sz="1200" b="0">
                <a:latin typeface="Arial" charset="0"/>
                <a:cs typeface="ＭＳ Ｐゴシック" charset="0"/>
              </a:rPr>
              <a:pPr>
                <a:defRPr/>
              </a:pPr>
              <a:t>44</a:t>
            </a:fld>
            <a:endParaRPr lang="en-US" sz="1200" b="0">
              <a:latin typeface="Arial" charset="0"/>
              <a:cs typeface="ＭＳ Ｐゴシック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726" indent="-285664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2655" indent="-22853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99716" indent="-22853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6777" indent="-22853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3838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0902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7962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5023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B5B6FEE-2AB2-5B47-AC53-121814AAC44F}" type="slidenum">
              <a:rPr lang="en-US" sz="1200" b="0">
                <a:latin typeface="Arial" charset="0"/>
              </a:rPr>
              <a:pPr>
                <a:defRPr/>
              </a:pPr>
              <a:t>45</a:t>
            </a:fld>
            <a:endParaRPr lang="en-US" sz="1200" b="0" dirty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 smtClean="0"/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74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0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970337" y="8829675"/>
            <a:ext cx="3038398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Partners in Medical Education, Inc.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13</a:t>
            </a:fld>
            <a:endParaRPr lang="en-US" sz="1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dirty="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dirty="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dirty="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dirty="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dirty="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dirty="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dirty="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dirty="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dirty="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dirty="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dirty="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dirty="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6729A6-4506-4A3F-80B8-E5B30E2147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- 2014</a:t>
            </a:r>
          </a:p>
        </p:txBody>
      </p:sp>
    </p:spTree>
    <p:extLst>
      <p:ext uri="{BB962C8B-B14F-4D97-AF65-F5344CB8AC3E}">
        <p14:creationId xmlns:p14="http://schemas.microsoft.com/office/powerpoint/2010/main" val="343435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7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91548-A120-4C61-9630-7C46B1B7DA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- 2014</a:t>
            </a:r>
          </a:p>
        </p:txBody>
      </p:sp>
    </p:spTree>
    <p:extLst>
      <p:ext uri="{BB962C8B-B14F-4D97-AF65-F5344CB8AC3E}">
        <p14:creationId xmlns:p14="http://schemas.microsoft.com/office/powerpoint/2010/main" val="123823421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1A0D2-CA7F-4618-89FC-AD60D925B2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- 2014</a:t>
            </a:r>
          </a:p>
        </p:txBody>
      </p:sp>
    </p:spTree>
    <p:extLst>
      <p:ext uri="{BB962C8B-B14F-4D97-AF65-F5344CB8AC3E}">
        <p14:creationId xmlns:p14="http://schemas.microsoft.com/office/powerpoint/2010/main" val="250400519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F414E-516E-4E04-8BC7-C54E4E6784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- 2014</a:t>
            </a:r>
          </a:p>
        </p:txBody>
      </p:sp>
    </p:spTree>
    <p:extLst>
      <p:ext uri="{BB962C8B-B14F-4D97-AF65-F5344CB8AC3E}">
        <p14:creationId xmlns:p14="http://schemas.microsoft.com/office/powerpoint/2010/main" val="226280391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8893-5150-42B7-B962-3D225C6489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- 2014</a:t>
            </a:r>
          </a:p>
        </p:txBody>
      </p:sp>
    </p:spTree>
    <p:extLst>
      <p:ext uri="{BB962C8B-B14F-4D97-AF65-F5344CB8AC3E}">
        <p14:creationId xmlns:p14="http://schemas.microsoft.com/office/powerpoint/2010/main" val="147951337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49963-987E-4AF2-959B-64D9D7B411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- 2014</a:t>
            </a:r>
          </a:p>
        </p:txBody>
      </p:sp>
    </p:spTree>
    <p:extLst>
      <p:ext uri="{BB962C8B-B14F-4D97-AF65-F5344CB8AC3E}">
        <p14:creationId xmlns:p14="http://schemas.microsoft.com/office/powerpoint/2010/main" val="22485934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987B-1DC4-4535-B6A6-C8A087E9FD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- 2014</a:t>
            </a:r>
          </a:p>
        </p:txBody>
      </p:sp>
    </p:spTree>
    <p:extLst>
      <p:ext uri="{BB962C8B-B14F-4D97-AF65-F5344CB8AC3E}">
        <p14:creationId xmlns:p14="http://schemas.microsoft.com/office/powerpoint/2010/main" val="262403625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 Black" pitchFamily="34" charset="0"/>
              </a:defRPr>
            </a:lvl1pPr>
          </a:lstStyle>
          <a:p>
            <a:pPr>
              <a:defRPr/>
            </a:pPr>
            <a:fld id="{A443075E-27A5-4A29-BFF5-49B31BE13E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dirty="0" smtClean="0">
                <a:latin typeface="Times New Roman" pitchFamily="18" charset="0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dirty="0" smtClean="0">
                <a:latin typeface="Times New Roman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dirty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dirty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dirty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dirty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dirty="0" smtClean="0">
                <a:latin typeface="Times New Roman" pitchFamily="18" charset="0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dirty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dirty="0" smtClean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- 2014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WOT_en.svg" TargetMode="External"/><Relationship Id="rId4" Type="http://schemas.openxmlformats.org/officeDocument/2006/relationships/hyperlink" Target="http://en.wikipedia.org/wiki/en:Creative_Commons" TargetMode="External"/><Relationship Id="rId5" Type="http://schemas.openxmlformats.org/officeDocument/2006/relationships/hyperlink" Target="http://creativecommons.org/licenses/by-sa/2.5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2971800" y="1828800"/>
            <a:ext cx="6019798" cy="243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2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2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500" b="1" i="0" u="none" strike="noStrike" cap="none" baseline="0" dirty="0" smtClean="0">
                <a:solidFill>
                  <a:srgbClr val="FFFFFF"/>
                </a:solidFill>
                <a:ea typeface="Arial"/>
                <a:sym typeface="Arial"/>
              </a:rPr>
              <a:t>Sel</a:t>
            </a:r>
            <a:r>
              <a:rPr lang="en-US" sz="4500" b="1" dirty="0" smtClean="0">
                <a:ea typeface="Arial"/>
                <a:sym typeface="Arial"/>
              </a:rPr>
              <a:t>f-Study</a:t>
            </a:r>
            <a:r>
              <a:rPr lang="en-US" sz="4500" b="1" i="0" u="none" strike="noStrike" cap="none" baseline="0" dirty="0">
                <a:solidFill>
                  <a:srgbClr val="FFFFFF"/>
                </a:solidFill>
                <a:ea typeface="Arial"/>
                <a:sym typeface="Arial"/>
              </a:rPr>
              <a:t/>
            </a:r>
            <a:br>
              <a:rPr lang="en-US" sz="4500" b="1" i="0" u="none" strike="noStrike" cap="none" baseline="0" dirty="0">
                <a:solidFill>
                  <a:srgbClr val="FFFFFF"/>
                </a:solidFill>
                <a:ea typeface="Arial"/>
                <a:sym typeface="Arial"/>
              </a:rPr>
            </a:br>
            <a:r>
              <a:rPr lang="en-US" sz="4500" b="1" i="0" u="none" strike="noStrike" cap="none" baseline="0" dirty="0">
                <a:solidFill>
                  <a:srgbClr val="FFFFFF"/>
                </a:solidFill>
                <a:ea typeface="Arial"/>
                <a:sym typeface="Arial"/>
              </a:rPr>
              <a:t>Why? What? How?</a:t>
            </a:r>
            <a:br>
              <a:rPr lang="en-US" sz="4500" b="1" i="0" u="none" strike="noStrike" cap="none" baseline="0" dirty="0">
                <a:solidFill>
                  <a:srgbClr val="FFFFFF"/>
                </a:solidFill>
                <a:ea typeface="Arial"/>
                <a:sym typeface="Arial"/>
              </a:rPr>
            </a:br>
            <a:r>
              <a:rPr lang="en-US" sz="2400" b="1" i="1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1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July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7, 2015</a:t>
            </a:r>
            <a:r>
              <a:rPr lang="en-US" sz="2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2895600" y="4419600"/>
            <a:ext cx="6019798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 IN MEDICAL EDUCATION, INC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Christine 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Redovan, MBA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GME 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endParaRPr lang="en-US" sz="1400" dirty="0">
              <a:solidFill>
                <a:schemeClr val="dk1"/>
              </a:solidFill>
              <a:ea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619356"/>
            <a:ext cx="8229600" cy="917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ea typeface="Arial"/>
                <a:sym typeface="Arial"/>
              </a:rPr>
              <a:t>Self-Study Starts with APE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idx="1"/>
          </p:nvPr>
        </p:nvSpPr>
        <p:spPr>
          <a:xfrm>
            <a:off x="381000" y="1603641"/>
            <a:ext cx="8229600" cy="4644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dirty="0" smtClean="0"/>
              <a:t>Performed </a:t>
            </a:r>
            <a:r>
              <a:rPr lang="en-US" sz="2800" dirty="0"/>
              <a:t>by Program Evaluation </a:t>
            </a:r>
            <a:r>
              <a:rPr lang="en-US" sz="2800" dirty="0" smtClean="0"/>
              <a:t>Committee (PEC) </a:t>
            </a:r>
            <a:endParaRPr lang="en-US" sz="2800" dirty="0"/>
          </a:p>
          <a:p>
            <a:r>
              <a:rPr lang="en-US" sz="2800" dirty="0"/>
              <a:t>Required to </a:t>
            </a:r>
            <a:r>
              <a:rPr lang="en-US" sz="2800" dirty="0" smtClean="0"/>
              <a:t>document formal, systematic evaluation of the curriculum… </a:t>
            </a:r>
          </a:p>
          <a:p>
            <a:r>
              <a:rPr lang="en-US" sz="2800" dirty="0" smtClean="0"/>
              <a:t>Must review</a:t>
            </a:r>
          </a:p>
          <a:p>
            <a:pPr lvl="1"/>
            <a:r>
              <a:rPr lang="en-US" dirty="0" smtClean="0"/>
              <a:t>Resident performance, Faculty development </a:t>
            </a:r>
            <a:endParaRPr lang="en-US" dirty="0"/>
          </a:p>
          <a:p>
            <a:pPr lvl="1"/>
            <a:r>
              <a:rPr lang="en-US" dirty="0"/>
              <a:t>Graduate </a:t>
            </a:r>
            <a:r>
              <a:rPr lang="en-US" dirty="0" smtClean="0"/>
              <a:t>performance, Program quality </a:t>
            </a:r>
            <a:endParaRPr lang="en-US" dirty="0"/>
          </a:p>
          <a:p>
            <a:r>
              <a:rPr lang="en-US" sz="2800" dirty="0" smtClean="0"/>
              <a:t>Results </a:t>
            </a:r>
            <a:r>
              <a:rPr lang="en-US" sz="2800" dirty="0"/>
              <a:t>in written action plan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at least </a:t>
            </a:r>
            <a:r>
              <a:rPr lang="en-US" sz="2800" dirty="0"/>
              <a:t>one performance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improvement </a:t>
            </a:r>
            <a:r>
              <a:rPr lang="en-US" sz="2800" dirty="0" smtClean="0"/>
              <a:t>initiative</a:t>
            </a: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10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" name="irc_mi" descr="http://blogs.msdn.com/blogfiles/willy-peter_schaub/WindowsLiveWriter/MVPGlobalSummitfromaRangersperspective_D4A9/CLIPART_OF_15186_SM_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26020"/>
            <a:ext cx="2155800" cy="21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idx="1"/>
          </p:nvPr>
        </p:nvSpPr>
        <p:spPr>
          <a:xfrm>
            <a:off x="381000" y="1517073"/>
            <a:ext cx="8229600" cy="48560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 smtClean="0"/>
              <a:t>Summary information from previous APE’s</a:t>
            </a:r>
          </a:p>
          <a:p>
            <a:r>
              <a:rPr lang="en-US" dirty="0" smtClean="0"/>
              <a:t>Citations</a:t>
            </a:r>
            <a:r>
              <a:rPr lang="en-US" dirty="0"/>
              <a:t>, actions taken, results </a:t>
            </a:r>
          </a:p>
          <a:p>
            <a:r>
              <a:rPr lang="en-US" dirty="0"/>
              <a:t>“Areas of Improvement” noted by ACGME </a:t>
            </a:r>
          </a:p>
          <a:p>
            <a:r>
              <a:rPr lang="en-US" dirty="0"/>
              <a:t>Annual changes (rotations, didactics, sites) </a:t>
            </a:r>
          </a:p>
          <a:p>
            <a:r>
              <a:rPr lang="en-US" dirty="0"/>
              <a:t>Rotation schedule/block diagram </a:t>
            </a:r>
            <a:endParaRPr lang="en-US" dirty="0" smtClean="0"/>
          </a:p>
          <a:p>
            <a:r>
              <a:rPr lang="en-US" dirty="0" smtClean="0"/>
              <a:t>ADS data – Resident &amp; Faculty qualifications, turnover, scholarly activity</a:t>
            </a:r>
            <a:endParaRPr lang="en-US" dirty="0"/>
          </a:p>
          <a:p>
            <a:r>
              <a:rPr lang="en-US" dirty="0" smtClean="0"/>
              <a:t>Resident </a:t>
            </a:r>
            <a:r>
              <a:rPr lang="en-US" dirty="0"/>
              <a:t>&amp; faculty surveys (ACGME &amp; internal) </a:t>
            </a:r>
          </a:p>
          <a:p>
            <a:r>
              <a:rPr lang="en-US" dirty="0"/>
              <a:t>Resident files (quality of documentation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Curriculum; Procedure logs; Patient numbers</a:t>
            </a:r>
          </a:p>
          <a:p>
            <a:r>
              <a:rPr lang="en-US" dirty="0" smtClean="0"/>
              <a:t>ACGME program and institutional standards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11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Shape 115"/>
          <p:cNvSpPr txBox="1">
            <a:spLocks/>
          </p:cNvSpPr>
          <p:nvPr/>
        </p:nvSpPr>
        <p:spPr>
          <a:xfrm>
            <a:off x="457200" y="619356"/>
            <a:ext cx="8229600" cy="917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Data to Consider in APE</a:t>
            </a:r>
            <a:endParaRPr lang="en-US" sz="36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dirty="0" smtClean="0"/>
              <a:t>Program </a:t>
            </a:r>
            <a:r>
              <a:rPr lang="en-US" sz="2800" dirty="0"/>
              <a:t>aims </a:t>
            </a:r>
          </a:p>
          <a:p>
            <a:r>
              <a:rPr lang="en-US" sz="2800" dirty="0" smtClean="0"/>
              <a:t>SWOT analysis </a:t>
            </a:r>
            <a:endParaRPr lang="en-US" sz="2800" dirty="0"/>
          </a:p>
          <a:p>
            <a:r>
              <a:rPr lang="en-US" sz="2800" dirty="0" smtClean="0"/>
              <a:t>Action plan results from previous APE &amp;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Self-study</a:t>
            </a:r>
            <a:endParaRPr lang="en-US" sz="2800" dirty="0"/>
          </a:p>
          <a:p>
            <a:r>
              <a:rPr lang="en-US" sz="2800" dirty="0" smtClean="0"/>
              <a:t>Tracking all of this data is just as important as gathering the information</a:t>
            </a:r>
          </a:p>
          <a:p>
            <a:pPr lvl="1"/>
            <a:r>
              <a:rPr lang="en-US" sz="2400" dirty="0" smtClean="0"/>
              <a:t>Do you know what you have?</a:t>
            </a:r>
          </a:p>
          <a:p>
            <a:pPr lvl="1"/>
            <a:r>
              <a:rPr lang="en-US" sz="2400" dirty="0" smtClean="0"/>
              <a:t>Do you know what you don’t have? 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12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" name="Shape 115"/>
          <p:cNvSpPr txBox="1">
            <a:spLocks/>
          </p:cNvSpPr>
          <p:nvPr/>
        </p:nvSpPr>
        <p:spPr>
          <a:xfrm>
            <a:off x="457200" y="619356"/>
            <a:ext cx="8229600" cy="917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Additional Data for APE</a:t>
            </a:r>
            <a:endParaRPr lang="en-US" sz="3600" b="1" dirty="0">
              <a:solidFill>
                <a:schemeClr val="dk1"/>
              </a:solidFill>
            </a:endParaRPr>
          </a:p>
        </p:txBody>
      </p:sp>
      <p:pic>
        <p:nvPicPr>
          <p:cNvPr id="8" name="irc_mi" descr="http://us.cdn1.123rf.com/168nwm/cherezoff/cherezoff1211/cherezoff121100004/16201491-3d-human-with-a-pointer-isolated-on-white-background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8" y="4822661"/>
            <a:ext cx="1574993" cy="1654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ACGME Expectations </a:t>
            </a:r>
            <a:r>
              <a:rPr lang="en-US" dirty="0" smtClean="0">
                <a:solidFill>
                  <a:schemeClr val="dk1"/>
                </a:solidFill>
                <a:ea typeface="Arial"/>
                <a:sym typeface="Arial"/>
              </a:rPr>
              <a:t>for Self-Study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rPr lang="en-US" sz="6600" dirty="0" smtClean="0">
                <a:solidFill>
                  <a:schemeClr val="dk1"/>
                </a:solidFill>
                <a:ea typeface="Arial"/>
                <a:sym typeface="Arial"/>
              </a:rPr>
              <a:t>8 Step Process</a:t>
            </a:r>
            <a:endParaRPr sz="6600" b="0" i="0" u="none" strike="noStrike" cap="none" baseline="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None/>
            </a:pPr>
            <a:r>
              <a:rPr lang="en-US" sz="1000" dirty="0">
                <a:solidFill>
                  <a:schemeClr val="dk1"/>
                </a:solidFill>
                <a:ea typeface="Arial"/>
                <a:sym typeface="Arial"/>
              </a:rPr>
              <a:t>http://www.acgme.org/acgmeweb/tabid/473/ProgramandInstitutionalAccreditation/Self-Study.aspx</a:t>
            </a:r>
            <a:endParaRPr sz="1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13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" name="irc_mi" descr="http://ec.l.thumbs.canstockphoto.com/canstock44009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27449"/>
            <a:ext cx="1791048" cy="179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457200" y="1634837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ea typeface="Arial"/>
                <a:sym typeface="Arial"/>
              </a:rPr>
              <a:t> </a:t>
            </a: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Assemble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ea typeface="Arial"/>
                <a:sym typeface="Arial"/>
              </a:rPr>
              <a:t>the self-study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ea typeface="Arial"/>
                <a:sym typeface="Arial"/>
              </a:rPr>
              <a:t> group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None/>
            </a:pPr>
            <a:endParaRPr lang="en-US" sz="3200" baseline="0" dirty="0">
              <a:solidFill>
                <a:schemeClr val="dk1"/>
              </a:solidFill>
              <a:ea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ea typeface="Arial"/>
                <a:sym typeface="Arial"/>
              </a:rPr>
              <a:t> Membership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 PEC, coordinator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 Residents, chair, department leaders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ea typeface="Arial"/>
                <a:sym typeface="Arial"/>
              </a:rPr>
              <a:t> CCC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ea typeface="Arial"/>
                <a:sym typeface="Arial"/>
              </a:rPr>
              <a:t> member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baseline="0" dirty="0" smtClean="0">
                <a:solidFill>
                  <a:schemeClr val="dk1"/>
                </a:solidFill>
                <a:ea typeface="Arial"/>
                <a:sym typeface="Arial"/>
              </a:rPr>
              <a:t> Others as appropriate</a:t>
            </a:r>
            <a:endParaRPr lang="en-US" sz="3200" b="0" i="0" u="none" strike="noStrike" cap="none" baseline="0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14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" name="irc_mi" descr="http://tweakyourbiz.com/technology/files/7-Of-The-Best-Plug-Ins-To-Enhance-A-WordPress-Blo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13320"/>
            <a:ext cx="1777681" cy="1679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3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457200" y="1648690"/>
            <a:ext cx="8229600" cy="41979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15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" name="Shape 156"/>
          <p:cNvSpPr txBox="1">
            <a:spLocks/>
          </p:cNvSpPr>
          <p:nvPr/>
        </p:nvSpPr>
        <p:spPr bwMode="auto">
          <a:xfrm>
            <a:off x="571500" y="1648690"/>
            <a:ext cx="8229600" cy="452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 Engage in Discussion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sym typeface="Arial"/>
              </a:rPr>
              <a:t>  Program Aims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sym typeface="Arial"/>
              </a:rPr>
              <a:t> Key expectations of the program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</a:rPr>
              <a:t> How you differentiate your program</a:t>
            </a:r>
            <a:endParaRPr lang="en-US" sz="3200" dirty="0" smtClean="0">
              <a:solidFill>
                <a:schemeClr val="dk1"/>
              </a:solidFill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</a:rPr>
              <a:t>Types of trainees recruited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Type of career trained for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</a:rPr>
              <a:t>Patient population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Changeable over time in </a:t>
            </a: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/>
            </a:r>
            <a:b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response </a:t>
            </a: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to factors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</p:txBody>
      </p:sp>
      <p:pic>
        <p:nvPicPr>
          <p:cNvPr id="7" name="Picture 6" descr="http://flikie.s3.amazonaws.com/ImageStorage/75/755cf6a16a124c7eb72b7693a8742b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89735"/>
            <a:ext cx="1933514" cy="1719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457200" y="1648691"/>
            <a:ext cx="8229600" cy="4371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ea typeface="Arial"/>
                <a:sym typeface="Arial"/>
              </a:rPr>
              <a:t>Examine Opportunities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ea typeface="Arial"/>
                <a:sym typeface="Arial"/>
              </a:rPr>
              <a:t> and Threats (and strengths and weaknesses)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endParaRPr lang="en-US" sz="3200" baseline="0" dirty="0">
              <a:solidFill>
                <a:schemeClr val="dk1"/>
              </a:solidFill>
              <a:ea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Assess the programs environment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endParaRPr lang="en-US" sz="3200" b="0" i="0" u="none" strike="noStrike" cap="none" baseline="0" dirty="0">
              <a:solidFill>
                <a:schemeClr val="dk1"/>
              </a:solidFill>
              <a:ea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SWOT is helpful in brainstorming and examining each area</a:t>
            </a:r>
            <a:endParaRPr lang="en-US" sz="3200" b="0" i="0" u="none" strike="noStrike" cap="none" baseline="0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16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" name="Picture 5" descr="http://www.socialmedia.ie/wp-content/uploads/2012/05/revis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26623"/>
            <a:ext cx="1875263" cy="1875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45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709"/>
            <a:ext cx="8229600" cy="4468091"/>
          </a:xfrm>
        </p:spPr>
        <p:txBody>
          <a:bodyPr/>
          <a:lstStyle/>
          <a:p>
            <a:r>
              <a:rPr lang="en-US" dirty="0"/>
              <a:t>SWOT is a strategic planning tool </a:t>
            </a:r>
          </a:p>
          <a:p>
            <a:r>
              <a:rPr lang="en-US" dirty="0" smtClean="0"/>
              <a:t>Helpful for taking </a:t>
            </a:r>
            <a:r>
              <a:rPr lang="en-US" dirty="0"/>
              <a:t>advantage of your strengths and opportunities </a:t>
            </a:r>
          </a:p>
          <a:p>
            <a:r>
              <a:rPr lang="en-US" dirty="0" smtClean="0"/>
              <a:t>Helpful for eliminating </a:t>
            </a:r>
            <a:r>
              <a:rPr lang="en-US" dirty="0"/>
              <a:t>weaknesses and minimize threats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Will provide action items for the self-study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improvement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Allows for brainstorming and identification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concerns </a:t>
            </a:r>
            <a:r>
              <a:rPr lang="en-US" dirty="0" smtClean="0"/>
              <a:t>without blame</a:t>
            </a:r>
          </a:p>
          <a:p>
            <a:r>
              <a:rPr lang="en-US" dirty="0" smtClean="0"/>
              <a:t>Depends on being truthful and honest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your assessments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376" y="4501376"/>
            <a:ext cx="1899424" cy="18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55" y="235527"/>
            <a:ext cx="5196994" cy="5846618"/>
          </a:xfrm>
        </p:spPr>
      </p:pic>
      <p:sp>
        <p:nvSpPr>
          <p:cNvPr id="10" name="TextBox 9"/>
          <p:cNvSpPr txBox="1"/>
          <p:nvPr/>
        </p:nvSpPr>
        <p:spPr>
          <a:xfrm>
            <a:off x="224311" y="6026819"/>
            <a:ext cx="8614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commons.wikimedia.org/wiki/File:SWOT_en.svg</a:t>
            </a:r>
            <a:r>
              <a:rPr lang="en-US" sz="1200" dirty="0" smtClean="0"/>
              <a:t>. Permission: </a:t>
            </a:r>
            <a:r>
              <a:rPr lang="en-US" sz="1200" dirty="0">
                <a:hlinkClick r:id="rId4" tooltip="w:en:Creative Commons"/>
              </a:rPr>
              <a:t>Creative Commons</a:t>
            </a:r>
            <a:r>
              <a:rPr lang="en-US" sz="1200" dirty="0"/>
              <a:t> </a:t>
            </a:r>
            <a:r>
              <a:rPr lang="en-US" sz="1200" dirty="0">
                <a:hlinkClick r:id="rId5"/>
              </a:rPr>
              <a:t>Attribution-Share Alike 2.5 Generic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33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273"/>
            <a:ext cx="8229600" cy="4426527"/>
          </a:xfrm>
        </p:spPr>
        <p:txBody>
          <a:bodyPr/>
          <a:lstStyle/>
          <a:p>
            <a:r>
              <a:rPr lang="en-US" sz="3200" u="sng" dirty="0" smtClean="0"/>
              <a:t>S</a:t>
            </a:r>
            <a:r>
              <a:rPr lang="en-US" sz="3200" dirty="0" smtClean="0"/>
              <a:t>trengths are internal factors that are in your control.</a:t>
            </a:r>
          </a:p>
          <a:p>
            <a:endParaRPr lang="en-US" sz="3200" dirty="0" smtClean="0"/>
          </a:p>
          <a:p>
            <a:pPr lvl="1"/>
            <a:r>
              <a:rPr lang="en-US" sz="2800" dirty="0" smtClean="0"/>
              <a:t> At the core of your program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 Something you, students or the hospital values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 What do you do well?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pic>
        <p:nvPicPr>
          <p:cNvPr id="6" name="Picture 5" descr="http://lh4.ggpht.com/-53Z3te-IWfg/S3sHKaAzwnI/AAAAAAAAE7I/abc1qjdWPQ4/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04" y="2332927"/>
            <a:ext cx="1429796" cy="1906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0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4419600"/>
            <a:ext cx="3809998" cy="243363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Goals &amp; Objectives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idx="1"/>
          </p:nvPr>
        </p:nvSpPr>
        <p:spPr>
          <a:xfrm>
            <a:off x="838200" y="1696046"/>
            <a:ext cx="75438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rationale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behind a self-study</a:t>
            </a: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500" dirty="0" smtClean="0">
                <a:solidFill>
                  <a:schemeClr val="dk1"/>
                </a:solidFill>
                <a:ea typeface="Arial"/>
                <a:sym typeface="Arial"/>
              </a:rPr>
              <a:t>Relate self-study to program improvement (APE)</a:t>
            </a:r>
            <a:endParaRPr lang="en-US"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500" dirty="0" smtClean="0">
                <a:solidFill>
                  <a:schemeClr val="dk1"/>
                </a:solidFill>
                <a:ea typeface="Arial"/>
                <a:sym typeface="Arial"/>
              </a:rPr>
              <a:t>Incorporate the ACGME 8 steps for self-study into the process</a:t>
            </a: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Noto Symbol"/>
              <a:buChar char="■"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Utilize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SWOT analysis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further understanding and identification of program strengths, weaknesses, opportunities and threats</a:t>
            </a:r>
            <a:endParaRPr lang="en-US"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2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273"/>
            <a:ext cx="8229600" cy="4426527"/>
          </a:xfrm>
        </p:spPr>
        <p:txBody>
          <a:bodyPr/>
          <a:lstStyle/>
          <a:p>
            <a:r>
              <a:rPr lang="en-US" sz="2800" u="sng" dirty="0" smtClean="0"/>
              <a:t>W</a:t>
            </a:r>
            <a:r>
              <a:rPr lang="en-US" sz="2800" dirty="0" smtClean="0"/>
              <a:t>eaknesses are internal factors that are in your control.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An existing, missing or potential element that is preventing you from reaching full program success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What systems do you need to change?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What knowledge or skills are you lacking?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pic>
        <p:nvPicPr>
          <p:cNvPr id="6" name="irc_mi" descr="http://farm4.staticflickr.com/3404/4642101067_4d4e46c09c_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045686"/>
            <a:ext cx="1476375" cy="147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1637877"/>
            <a:ext cx="8229600" cy="4426527"/>
          </a:xfrm>
        </p:spPr>
        <p:txBody>
          <a:bodyPr/>
          <a:lstStyle/>
          <a:p>
            <a:r>
              <a:rPr lang="en-US" sz="3200" u="sng" dirty="0" smtClean="0"/>
              <a:t>O</a:t>
            </a:r>
            <a:r>
              <a:rPr lang="en-US" sz="3200" dirty="0" smtClean="0"/>
              <a:t>pportunities are external factors that are </a:t>
            </a:r>
            <a:r>
              <a:rPr lang="en-US" sz="3200" i="1" dirty="0" smtClean="0"/>
              <a:t>not</a:t>
            </a:r>
            <a:r>
              <a:rPr lang="en-US" sz="3200" dirty="0" smtClean="0"/>
              <a:t> in your control.</a:t>
            </a:r>
          </a:p>
          <a:p>
            <a:pPr marL="0" indent="0">
              <a:buNone/>
            </a:pPr>
            <a:endParaRPr lang="en-US" sz="3200" dirty="0" smtClean="0"/>
          </a:p>
          <a:p>
            <a:pPr lvl="1"/>
            <a:r>
              <a:rPr lang="en-US" sz="2800" dirty="0" smtClean="0"/>
              <a:t> Anything that you can use to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give </a:t>
            </a:r>
            <a:r>
              <a:rPr lang="en-US" sz="2800" dirty="0" smtClean="0"/>
              <a:t>your program an advantage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Who could you collaborate with?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pic>
        <p:nvPicPr>
          <p:cNvPr id="6" name="irc_mi" descr="http://coreybradshaw.files.wordpress.com/2012/12/people-manageme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39" y="2930490"/>
            <a:ext cx="2474679" cy="162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1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273"/>
            <a:ext cx="8229600" cy="4426527"/>
          </a:xfrm>
        </p:spPr>
        <p:txBody>
          <a:bodyPr/>
          <a:lstStyle/>
          <a:p>
            <a:r>
              <a:rPr lang="en-US" sz="2800" u="sng" dirty="0" smtClean="0"/>
              <a:t>T</a:t>
            </a:r>
            <a:r>
              <a:rPr lang="en-US" sz="2800" dirty="0" smtClean="0"/>
              <a:t>hreats are external factors that are </a:t>
            </a:r>
            <a:r>
              <a:rPr lang="en-US" sz="2800" i="1" dirty="0" smtClean="0"/>
              <a:t>not</a:t>
            </a:r>
            <a:r>
              <a:rPr lang="en-US" sz="2800" dirty="0" smtClean="0"/>
              <a:t> in your control.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 Anything that could erode a strength of  your program or cause harm to your program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What will the impact of reduced GME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funding </a:t>
            </a:r>
            <a:r>
              <a:rPr lang="en-US" sz="2400" dirty="0" smtClean="0"/>
              <a:t>have on your program?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pic>
        <p:nvPicPr>
          <p:cNvPr id="6" name="irc_mi" descr="http://scheierassociates.com/wp-content/uploads/2012/10/bigstock-D-Small-People-Mystery-Shop-321667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69" y="3982150"/>
            <a:ext cx="1460461" cy="249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8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Aggregate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analyze data to generate a longitudinal assessment of the programs improvement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500" baseline="0" dirty="0" smtClean="0">
                <a:solidFill>
                  <a:schemeClr val="dk1"/>
                </a:solidFill>
                <a:ea typeface="Arial"/>
                <a:sym typeface="Arial"/>
              </a:rPr>
              <a:t>Use</a:t>
            </a:r>
            <a:r>
              <a:rPr lang="en-US" sz="2500" dirty="0" smtClean="0">
                <a:solidFill>
                  <a:schemeClr val="dk1"/>
                </a:solidFill>
                <a:ea typeface="Arial"/>
                <a:sym typeface="Arial"/>
              </a:rPr>
              <a:t> of APE to assess the program strengths and improvement opportunities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Pick</a:t>
            </a:r>
            <a:r>
              <a:rPr lang="en-US" sz="2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key information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100" baseline="0" dirty="0" smtClean="0">
                <a:solidFill>
                  <a:schemeClr val="dk1"/>
                </a:solidFill>
                <a:ea typeface="Arial"/>
                <a:sym typeface="Arial"/>
              </a:rPr>
              <a:t>Use</a:t>
            </a:r>
            <a:r>
              <a:rPr lang="en-US" sz="2100" dirty="0" smtClean="0">
                <a:solidFill>
                  <a:schemeClr val="dk1"/>
                </a:solidFill>
                <a:ea typeface="Arial"/>
                <a:sym typeface="Arial"/>
              </a:rPr>
              <a:t> action plans to track and update progress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Surveys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500" dirty="0" smtClean="0">
                <a:solidFill>
                  <a:schemeClr val="dk1"/>
                </a:solidFill>
                <a:ea typeface="Arial"/>
                <a:sym typeface="Arial"/>
              </a:rPr>
              <a:t>Milestones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CLER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results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500" baseline="0" dirty="0" smtClean="0">
                <a:solidFill>
                  <a:schemeClr val="dk1"/>
                </a:solidFill>
                <a:ea typeface="Arial"/>
                <a:sym typeface="Arial"/>
              </a:rPr>
              <a:t>Letters</a:t>
            </a:r>
            <a:r>
              <a:rPr lang="en-US" sz="2500" dirty="0" smtClean="0">
                <a:solidFill>
                  <a:schemeClr val="dk1"/>
                </a:solidFill>
                <a:ea typeface="Arial"/>
                <a:sym typeface="Arial"/>
              </a:rPr>
              <a:t> of Notification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information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23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0458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 Sample Aggregate Template </a:t>
            </a:r>
            <a:endParaRPr lang="en-US" dirty="0"/>
          </a:p>
        </p:txBody>
      </p:sp>
      <p:pic>
        <p:nvPicPr>
          <p:cNvPr id="6" name="Content Placeholder 5" descr="SSProgramEvalTemplate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98" b="97849" l="17511" r="82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614" y="554182"/>
            <a:ext cx="11117602" cy="59851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Action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669473"/>
            <a:ext cx="7541762" cy="4578927"/>
          </a:xfrm>
        </p:spPr>
      </p:pic>
    </p:spTree>
    <p:extLst>
      <p:ext uri="{BB962C8B-B14F-4D97-AF65-F5344CB8AC3E}">
        <p14:creationId xmlns:p14="http://schemas.microsoft.com/office/powerpoint/2010/main" val="29576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Obtain stakeholder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input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 Meetings; Retreats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ea typeface="Arial"/>
                <a:sym typeface="Arial"/>
              </a:rPr>
              <a:t> Surveys</a:t>
            </a:r>
            <a:endParaRPr lang="en-US" sz="3200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 Recent graduates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ea typeface="Arial"/>
                <a:sym typeface="Arial"/>
              </a:rPr>
              <a:t> Faculty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dirty="0" smtClean="0">
                <a:solidFill>
                  <a:schemeClr val="dk1"/>
                </a:solidFill>
                <a:ea typeface="Arial"/>
                <a:sym typeface="Arial"/>
              </a:rPr>
              <a:t> Residents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ea typeface="Arial"/>
                <a:sym typeface="Arial"/>
              </a:rPr>
              <a:t> Others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ea typeface="Arial"/>
                <a:sym typeface="Arial"/>
              </a:rPr>
              <a:t> essential to the program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800" dirty="0" smtClean="0">
                <a:solidFill>
                  <a:schemeClr val="dk1"/>
                </a:solidFill>
                <a:ea typeface="Arial"/>
                <a:sym typeface="Arial"/>
              </a:rPr>
              <a:t>Other specialties that interact with residents </a:t>
            </a:r>
            <a:endParaRPr lang="en-US" sz="2800" b="0" i="0" u="none" strike="noStrike" cap="none" baseline="0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26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" name="irc_mi" descr="http://us.cdn2.123rf.com/168nwm/coramax/coramax1212/coramax121200172/16930992-persone-3d--lista-uomo-persona-e-controllo-con-varie-domande-dove-chi-perche-quando-com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27" y="2244168"/>
            <a:ext cx="2650273" cy="22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6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381000" y="1648692"/>
            <a:ext cx="8229600" cy="42949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ea typeface="Arial"/>
                <a:sym typeface="Arial"/>
              </a:rPr>
              <a:t>Interpret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ea typeface="Arial"/>
                <a:sym typeface="Arial"/>
              </a:rPr>
              <a:t> the data and aggregate the self-study findings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800" baseline="0" dirty="0" smtClean="0">
                <a:solidFill>
                  <a:schemeClr val="dk1"/>
                </a:solidFill>
                <a:ea typeface="Arial"/>
                <a:sym typeface="Arial"/>
              </a:rPr>
              <a:t>Must Include: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Working set of program aims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baseline="0" dirty="0" smtClean="0">
                <a:solidFill>
                  <a:schemeClr val="dk1"/>
                </a:solidFill>
                <a:ea typeface="Arial"/>
                <a:sym typeface="Arial"/>
              </a:rPr>
              <a:t>List</a:t>
            </a: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 of key program strengths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baseline="0" dirty="0" smtClean="0">
                <a:solidFill>
                  <a:schemeClr val="dk1"/>
                </a:solidFill>
                <a:ea typeface="Arial"/>
                <a:sym typeface="Arial"/>
              </a:rPr>
              <a:t>Prioritize</a:t>
            </a: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 self-identified areas for improvement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000" dirty="0" smtClean="0">
                <a:solidFill>
                  <a:schemeClr val="dk1"/>
                </a:solidFill>
                <a:ea typeface="Arial"/>
                <a:sym typeface="Arial"/>
              </a:rPr>
              <a:t>Select a few for active follow-up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000" baseline="0" dirty="0" smtClean="0">
                <a:solidFill>
                  <a:schemeClr val="dk1"/>
                </a:solidFill>
                <a:ea typeface="Arial"/>
                <a:sym typeface="Arial"/>
              </a:rPr>
              <a:t>Define</a:t>
            </a:r>
            <a:r>
              <a:rPr lang="en-US" sz="2000" dirty="0" smtClean="0">
                <a:solidFill>
                  <a:schemeClr val="dk1"/>
                </a:solidFill>
                <a:ea typeface="Arial"/>
                <a:sym typeface="Arial"/>
              </a:rPr>
              <a:t> specific program improvements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baseline="0" dirty="0" smtClean="0">
                <a:solidFill>
                  <a:schemeClr val="dk1"/>
                </a:solidFill>
                <a:ea typeface="Arial"/>
                <a:sym typeface="Arial"/>
              </a:rPr>
              <a:t>Opportunities</a:t>
            </a: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 that may enhance the program and plans to take advantage of them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baseline="0" dirty="0" smtClean="0">
                <a:solidFill>
                  <a:schemeClr val="dk1"/>
                </a:solidFill>
                <a:ea typeface="Arial"/>
                <a:sym typeface="Arial"/>
              </a:rPr>
              <a:t>Threats</a:t>
            </a: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 and plans to mitigate their impact</a:t>
            </a:r>
            <a:endParaRPr lang="en-US" sz="2400" baseline="0" dirty="0">
              <a:solidFill>
                <a:schemeClr val="dk1"/>
              </a:solidFill>
              <a:ea typeface="Arial"/>
              <a:sym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endParaRPr lang="en-US" sz="21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27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937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11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sz="half" idx="1"/>
          </p:nvPr>
        </p:nvSpPr>
        <p:spPr>
          <a:xfrm>
            <a:off x="457200" y="15240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findings with stakeholders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Share with faculty, residents, leaders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findings of your self-study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baseline="0" dirty="0" smtClean="0">
                <a:solidFill>
                  <a:schemeClr val="dk1"/>
                </a:solidFill>
                <a:ea typeface="Arial"/>
                <a:sym typeface="Arial"/>
              </a:rPr>
              <a:t>Revise</a:t>
            </a: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 aims based on feedback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 of priority improvements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baseline="0" dirty="0" smtClean="0">
                <a:solidFill>
                  <a:schemeClr val="dk1"/>
                </a:solidFill>
                <a:ea typeface="Arial"/>
                <a:sym typeface="Arial"/>
              </a:rPr>
              <a:t>Gain</a:t>
            </a: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 support and buy-in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28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" name="irc_mi" descr="http://elmiracielos.files.wordpress.com/2012/12/fotolia_38544923_x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939636"/>
            <a:ext cx="3240232" cy="3144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8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193964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8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571500" y="1413164"/>
            <a:ext cx="8229600" cy="46966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dirty="0" smtClean="0">
                <a:solidFill>
                  <a:schemeClr val="dk1"/>
                </a:solidFill>
                <a:ea typeface="Arial"/>
                <a:sym typeface="Arial"/>
              </a:rPr>
              <a:t>Develop a succinct self-study document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dirty="0" smtClean="0">
                <a:solidFill>
                  <a:schemeClr val="dk1"/>
                </a:solidFill>
                <a:ea typeface="Arial"/>
                <a:sym typeface="Arial"/>
              </a:rPr>
              <a:t>Upload to ADS; Use template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None/>
            </a:pPr>
            <a:endParaRPr lang="en-US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dirty="0" smtClean="0">
                <a:solidFill>
                  <a:schemeClr val="dk1"/>
                </a:solidFill>
                <a:ea typeface="Arial"/>
                <a:sym typeface="Arial"/>
              </a:rPr>
              <a:t>Key Areas: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 Program Description &amp; Aims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Activities to advance the aims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 Environmental Context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dirty="0">
                <a:solidFill>
                  <a:schemeClr val="dk1"/>
                </a:solidFill>
                <a:ea typeface="Arial"/>
                <a:sym typeface="Arial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Opportunities &amp; Threats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dirty="0">
                <a:solidFill>
                  <a:schemeClr val="dk1"/>
                </a:solidFill>
                <a:ea typeface="Arial"/>
                <a:sym typeface="Arial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Annual Program Evaluation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dirty="0">
                <a:solidFill>
                  <a:schemeClr val="dk1"/>
                </a:solidFill>
                <a:ea typeface="Arial"/>
                <a:sym typeface="Arial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Self-study Process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400" dirty="0">
                <a:solidFill>
                  <a:schemeClr val="dk1"/>
                </a:solidFill>
                <a:ea typeface="Arial"/>
                <a:sym typeface="Arial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ea typeface="Arial"/>
                <a:sym typeface="Arial"/>
              </a:rPr>
              <a:t>Optional – learnings during the self-study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None/>
            </a:pPr>
            <a:endParaRPr lang="en-US" sz="2400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2800" dirty="0" smtClean="0">
                <a:solidFill>
                  <a:schemeClr val="dk1"/>
                </a:solidFill>
                <a:ea typeface="Arial"/>
                <a:sym typeface="Arial"/>
              </a:rPr>
              <a:t>Do NOT include areas for improvement!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None/>
            </a:pPr>
            <a:endParaRPr lang="en-US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endParaRPr lang="en-US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endParaRPr lang="en-US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lang="en-US" sz="25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29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" name="irc_mi" descr="http://www.reportingonhealth.org/files/u47/Medical_Transcrip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92" y="2178178"/>
            <a:ext cx="2268849" cy="2219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0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ea typeface="Arial"/>
                <a:sym typeface="Arial"/>
              </a:rPr>
              <a:t>Overview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458198" cy="483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640"/>
              </a:spcBef>
              <a:buSzPct val="100000"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sym typeface="Arial"/>
              </a:rPr>
              <a:t>No accreditation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sym typeface="Arial"/>
              </a:rPr>
              <a:t> cycle lengths in NAS</a:t>
            </a:r>
          </a:p>
          <a:p>
            <a:pPr marL="457200" indent="-457200">
              <a:spcBef>
                <a:spcPts val="640"/>
              </a:spcBef>
              <a:buSzPct val="100000"/>
            </a:pPr>
            <a:r>
              <a:rPr lang="en-US" sz="2500" dirty="0" smtClean="0">
                <a:solidFill>
                  <a:schemeClr val="dk1"/>
                </a:solidFill>
              </a:rPr>
              <a:t>Accreditation assigned each year after review of annual program update information</a:t>
            </a:r>
          </a:p>
          <a:p>
            <a:pPr marL="457200" indent="-457200">
              <a:spcBef>
                <a:spcPts val="640"/>
              </a:spcBef>
              <a:buSzPct val="100000"/>
            </a:pPr>
            <a:r>
              <a:rPr lang="en-US" sz="2500" dirty="0" smtClean="0">
                <a:solidFill>
                  <a:schemeClr val="dk1"/>
                </a:solidFill>
              </a:rPr>
              <a:t>Focused or full site visits scheduled as needed</a:t>
            </a:r>
          </a:p>
          <a:p>
            <a:pPr marL="457200" indent="-457200">
              <a:spcBef>
                <a:spcPts val="640"/>
              </a:spcBef>
              <a:buSzPct val="100000"/>
            </a:pPr>
            <a:r>
              <a:rPr lang="en-US" sz="2500" dirty="0" smtClean="0">
                <a:solidFill>
                  <a:schemeClr val="dk1"/>
                </a:solidFill>
              </a:rPr>
              <a:t>Every ten years programs and institutions perform </a:t>
            </a:r>
            <a:r>
              <a:rPr lang="en-US" sz="2500" dirty="0" smtClean="0">
                <a:solidFill>
                  <a:schemeClr val="dk1"/>
                </a:solidFill>
              </a:rPr>
              <a:t/>
            </a:r>
            <a:br>
              <a:rPr lang="en-US" sz="2500" dirty="0" smtClean="0">
                <a:solidFill>
                  <a:schemeClr val="dk1"/>
                </a:solidFill>
              </a:rPr>
            </a:br>
            <a:r>
              <a:rPr lang="en-US" sz="2500" dirty="0" smtClean="0">
                <a:solidFill>
                  <a:schemeClr val="dk1"/>
                </a:solidFill>
              </a:rPr>
              <a:t>a </a:t>
            </a:r>
            <a:r>
              <a:rPr lang="en-US" sz="2500" dirty="0" smtClean="0">
                <a:solidFill>
                  <a:schemeClr val="dk1"/>
                </a:solidFill>
              </a:rPr>
              <a:t>self-study </a:t>
            </a:r>
          </a:p>
          <a:p>
            <a:pPr marL="457200" indent="-457200">
              <a:spcBef>
                <a:spcPts val="640"/>
              </a:spcBef>
              <a:buSzPct val="100000"/>
            </a:pPr>
            <a:r>
              <a:rPr lang="en-US" sz="2500" dirty="0" smtClean="0">
                <a:solidFill>
                  <a:schemeClr val="dk1"/>
                </a:solidFill>
                <a:ea typeface="Arial"/>
                <a:sym typeface="Arial"/>
              </a:rPr>
              <a:t>Every ten years ACGME performs full site </a:t>
            </a:r>
            <a:r>
              <a:rPr lang="en-US" sz="2500" dirty="0">
                <a:solidFill>
                  <a:schemeClr val="dk1"/>
                </a:solidFill>
                <a:ea typeface="Arial"/>
                <a:sym typeface="Arial"/>
              </a:rPr>
              <a:t/>
            </a:r>
            <a:br>
              <a:rPr lang="en-US" sz="25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2500" dirty="0" smtClean="0">
                <a:solidFill>
                  <a:schemeClr val="dk1"/>
                </a:solidFill>
                <a:ea typeface="Arial"/>
                <a:sym typeface="Arial"/>
              </a:rPr>
              <a:t>visit </a:t>
            </a:r>
            <a:r>
              <a:rPr lang="en-US" sz="2500" dirty="0" smtClean="0">
                <a:solidFill>
                  <a:schemeClr val="dk1"/>
                </a:solidFill>
                <a:ea typeface="Arial"/>
                <a:sym typeface="Arial"/>
              </a:rPr>
              <a:t>of program</a:t>
            </a: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3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" name="Picture 5" descr="http://ccindiananews.files.wordpress.com/2011/01/logo.jpg?w=300&amp;h=2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23" y="4768559"/>
            <a:ext cx="1973677" cy="1479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Self-Study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14" y="1690254"/>
            <a:ext cx="3420498" cy="4426527"/>
          </a:xfrm>
        </p:spPr>
      </p:pic>
    </p:spTree>
    <p:extLst>
      <p:ext uri="{BB962C8B-B14F-4D97-AF65-F5344CB8AC3E}">
        <p14:creationId xmlns:p14="http://schemas.microsoft.com/office/powerpoint/2010/main" val="6076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Self-Study Improvements at the Accreditation Site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5782"/>
            <a:ext cx="8229600" cy="4094018"/>
          </a:xfrm>
        </p:spPr>
        <p:txBody>
          <a:bodyPr/>
          <a:lstStyle/>
          <a:p>
            <a:r>
              <a:rPr lang="en-US" sz="3600" dirty="0" smtClean="0"/>
              <a:t>Upload summary of  improvements*</a:t>
            </a:r>
          </a:p>
          <a:p>
            <a:r>
              <a:rPr lang="en-US" sz="3600" dirty="0" smtClean="0"/>
              <a:t>Approximately 1200 words </a:t>
            </a:r>
          </a:p>
          <a:p>
            <a:r>
              <a:rPr lang="en-US" sz="3600" dirty="0" smtClean="0"/>
              <a:t>Only include information about those improvements that you achieved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*Template will be forthcoming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Self-Study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0309"/>
            <a:ext cx="8229600" cy="4468091"/>
          </a:xfrm>
        </p:spPr>
        <p:txBody>
          <a:bodyPr/>
          <a:lstStyle/>
          <a:p>
            <a:r>
              <a:rPr lang="en-US" dirty="0" smtClean="0"/>
              <a:t>The self-study visitor will provide verbal feedback.</a:t>
            </a:r>
          </a:p>
          <a:p>
            <a:r>
              <a:rPr lang="en-US" dirty="0" smtClean="0"/>
              <a:t>Self-study visitors will be different field staff from the site visitor that conducts the accreditation visit. </a:t>
            </a:r>
          </a:p>
          <a:p>
            <a:r>
              <a:rPr lang="en-US" dirty="0" smtClean="0"/>
              <a:t>A written report is provided to the program and the RC</a:t>
            </a:r>
          </a:p>
          <a:p>
            <a:r>
              <a:rPr lang="en-US" dirty="0" smtClean="0"/>
              <a:t>For now, the report will NOT be used in making accreditation decisions</a:t>
            </a:r>
          </a:p>
          <a:p>
            <a:r>
              <a:rPr lang="en-US" dirty="0" smtClean="0"/>
              <a:t>Eventually we expect to receive feedback from the RC’s how effective the self-study was and the programs ability to meet their aims and identified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Pilot Program</a:t>
            </a:r>
            <a:br>
              <a:rPr lang="en-US" dirty="0" smtClean="0"/>
            </a:br>
            <a:r>
              <a:rPr lang="en-US" dirty="0" smtClean="0"/>
              <a:t>Three Evaluations*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Needs Evaluation</a:t>
            </a:r>
          </a:p>
          <a:p>
            <a:pPr marL="457200" indent="-457200">
              <a:buAutoNum type="arabicParenR"/>
            </a:pPr>
            <a:r>
              <a:rPr lang="en-US" dirty="0" smtClean="0"/>
              <a:t>Program director information and learning needs</a:t>
            </a:r>
          </a:p>
          <a:p>
            <a:pPr marL="457200" indent="-457200">
              <a:buAutoNum type="arabicParenR"/>
            </a:pPr>
            <a:r>
              <a:rPr lang="en-US" dirty="0" smtClean="0"/>
              <a:t>Review Committee and ACGME staff learning needs</a:t>
            </a:r>
          </a:p>
          <a:p>
            <a:pPr marL="457200" indent="-457200">
              <a:buAutoNum type="arabicParenR"/>
            </a:pPr>
            <a:r>
              <a:rPr lang="en-US" dirty="0" smtClean="0"/>
              <a:t>Tools and resources to assist programs in conducting their self-study</a:t>
            </a:r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sz="1100" dirty="0" smtClean="0"/>
              <a:t>* Philibert, I &amp; Nasca, T. (2015). The program self-study and the 10-year site visit:  Rationale for a new approach. </a:t>
            </a:r>
            <a:r>
              <a:rPr lang="en-US" sz="1100" i="1" dirty="0" smtClean="0"/>
              <a:t>The Journal of Graduate Medical Education (7)</a:t>
            </a:r>
            <a:r>
              <a:rPr lang="en-US" sz="1100" dirty="0" smtClean="0"/>
              <a:t>2, 310- 312. DOI: http://dx.doi.org/10.4300/JGME-07-02-52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Pilot Program</a:t>
            </a:r>
            <a:br>
              <a:rPr lang="en-US" dirty="0" smtClean="0"/>
            </a:br>
            <a:r>
              <a:rPr lang="en-US" dirty="0" smtClean="0"/>
              <a:t>Three Evaluations*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Process Evaluation</a:t>
            </a:r>
          </a:p>
          <a:p>
            <a:pPr marL="457200" indent="-457200">
              <a:buAutoNum type="arabicParenR"/>
            </a:pPr>
            <a:r>
              <a:rPr lang="en-US" dirty="0" smtClean="0"/>
              <a:t>Self-study process (for best practices)</a:t>
            </a:r>
          </a:p>
          <a:p>
            <a:pPr marL="457200" indent="-457200">
              <a:buAutoNum type="arabicParenR"/>
            </a:pPr>
            <a:r>
              <a:rPr lang="en-US" dirty="0" smtClean="0"/>
              <a:t>Self-study pilot visit (for best practices)</a:t>
            </a:r>
          </a:p>
          <a:p>
            <a:pPr marL="457200" indent="-457200">
              <a:buAutoNum type="arabicParenR"/>
            </a:pPr>
            <a:r>
              <a:rPr lang="en-US" dirty="0" smtClean="0"/>
              <a:t>10-year site visit (for best practices)</a:t>
            </a:r>
          </a:p>
          <a:p>
            <a:pPr marL="457200" indent="-457200">
              <a:buAutoNum type="arabicParenR"/>
            </a:pPr>
            <a:r>
              <a:rPr lang="en-US" dirty="0" smtClean="0"/>
              <a:t>Adequacy of the delay between self-study and 10-year site visit (process component)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sz="1100" dirty="0" smtClean="0"/>
              <a:t>* Philibert, I &amp; Nasca, T. (2015). The program self-study and the 10-year site visit:  Rationale for a new approach. </a:t>
            </a:r>
            <a:r>
              <a:rPr lang="en-US" sz="1100" i="1" dirty="0" smtClean="0"/>
              <a:t>The Journal of Graduate Medical Education (7)</a:t>
            </a:r>
            <a:r>
              <a:rPr lang="en-US" sz="1100" dirty="0" smtClean="0"/>
              <a:t>2, 310- 312. DOI: http://dx.doi.org/10.4300/JGME-07-02-52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 Pilot Program</a:t>
            </a:r>
            <a:br>
              <a:rPr lang="en-US" dirty="0" smtClean="0"/>
            </a:br>
            <a:r>
              <a:rPr lang="en-US" dirty="0" smtClean="0"/>
              <a:t>Three Evaluations*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3. Outcomes </a:t>
            </a:r>
            <a:r>
              <a:rPr lang="en-US" dirty="0" smtClean="0"/>
              <a:t>Evaluation</a:t>
            </a:r>
          </a:p>
          <a:p>
            <a:pPr marL="457200" indent="-457200">
              <a:buAutoNum type="arabicParenR"/>
            </a:pPr>
            <a:r>
              <a:rPr lang="en-US" dirty="0" smtClean="0"/>
              <a:t>Improvement in all programs</a:t>
            </a:r>
          </a:p>
          <a:p>
            <a:pPr marL="457200" indent="-457200">
              <a:buAutoNum type="arabicParenR"/>
            </a:pPr>
            <a:r>
              <a:rPr lang="en-US" dirty="0" smtClean="0"/>
              <a:t>Improvement for programs with a self-study pilot visit versus those without the added visit</a:t>
            </a:r>
          </a:p>
          <a:p>
            <a:pPr marL="457200" indent="-457200">
              <a:buAutoNum type="arabicParenR"/>
            </a:pPr>
            <a:r>
              <a:rPr lang="en-US" dirty="0" smtClean="0"/>
              <a:t>Adequacy of the delay between self-study and 10-year site visit (outcome component)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sz="1100" dirty="0" smtClean="0"/>
              <a:t>* Philibert, I &amp; Nasca, T. (2015). The program self-study and the 10-year site visit:  Rationale for a new approach. </a:t>
            </a:r>
            <a:r>
              <a:rPr lang="en-US" sz="1100" i="1" dirty="0" smtClean="0"/>
              <a:t>The Journal of Graduate Medical Education (7)</a:t>
            </a:r>
            <a:r>
              <a:rPr lang="en-US" sz="1100" dirty="0" smtClean="0"/>
              <a:t>2, 310- 312. DOI: http://dx.doi.org/10.4300/JGME-07-02-52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ea typeface="Arial"/>
                <a:sym typeface="Arial"/>
              </a:rPr>
              <a:t>Part 2 – AIMS &amp; SWOT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idx="1"/>
          </p:nvPr>
        </p:nvSpPr>
        <p:spPr>
          <a:xfrm>
            <a:off x="457200" y="1793587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09600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3200" dirty="0" smtClean="0">
                <a:solidFill>
                  <a:srgbClr val="000000"/>
                </a:solidFill>
                <a:ea typeface="Arial"/>
                <a:sym typeface="Arial"/>
              </a:rPr>
              <a:t>Develop a working set of program aims</a:t>
            </a:r>
          </a:p>
          <a:p>
            <a:pPr marL="15240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endParaRPr lang="en-US" sz="3200" dirty="0" smtClean="0">
              <a:solidFill>
                <a:srgbClr val="000000"/>
              </a:solidFill>
              <a:ea typeface="Arial"/>
              <a:sym typeface="Arial"/>
            </a:endParaRPr>
          </a:p>
          <a:p>
            <a:pPr marL="609600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3200" b="0" i="0" u="none" strike="noStrike" cap="none" dirty="0" smtClean="0">
                <a:solidFill>
                  <a:srgbClr val="000000"/>
                </a:solidFill>
                <a:ea typeface="Arial"/>
                <a:sym typeface="Arial"/>
              </a:rPr>
              <a:t>Begin SWOT analysis</a:t>
            </a:r>
          </a:p>
          <a:p>
            <a:pPr marL="15240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endParaRPr lang="en-US" sz="3200" b="0" i="0" u="none" strike="noStrike" cap="none" dirty="0" smtClean="0">
              <a:solidFill>
                <a:srgbClr val="000000"/>
              </a:solidFill>
              <a:ea typeface="Arial"/>
              <a:sym typeface="Arial"/>
            </a:endParaRPr>
          </a:p>
          <a:p>
            <a:pPr marL="609600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r>
              <a:rPr lang="en-US" sz="3200" dirty="0" smtClean="0">
                <a:solidFill>
                  <a:srgbClr val="000000"/>
                </a:solidFill>
                <a:ea typeface="Arial"/>
                <a:sym typeface="Arial"/>
              </a:rPr>
              <a:t>Data, discussion and prioritization of SWOT items</a:t>
            </a:r>
            <a:endParaRPr lang="en-US" sz="3200" b="0" i="0" u="none" strike="noStrike" cap="none" dirty="0" smtClean="0">
              <a:solidFill>
                <a:srgbClr val="000000"/>
              </a:solidFill>
              <a:ea typeface="Arial"/>
              <a:sym typeface="Arial"/>
            </a:endParaRPr>
          </a:p>
          <a:p>
            <a:pPr marL="609600" indent="-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</a:pPr>
            <a:endParaRPr lang="en-US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endParaRPr lang="en-US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36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" name="irc_mi" descr="http://gallery.mailchimp.com/144cc0441b805033c4e12dd92/images/two_puzzle_pieces_coming_together_pc_1600_cl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35" y="4910284"/>
            <a:ext cx="2799063" cy="1566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Aims</a:t>
            </a:r>
            <a:endParaRPr lang="en-US" sz="36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600" dirty="0">
                <a:solidFill>
                  <a:schemeClr val="dk1"/>
                </a:solidFill>
                <a:sym typeface="Arial"/>
              </a:rPr>
              <a:t>Key expectations of the </a:t>
            </a:r>
            <a:r>
              <a:rPr lang="en-US" sz="3600" dirty="0" smtClean="0">
                <a:solidFill>
                  <a:schemeClr val="dk1"/>
                </a:solidFill>
                <a:sym typeface="Arial"/>
              </a:rPr>
              <a:t>program… </a:t>
            </a:r>
            <a:endParaRPr lang="en-US" sz="3600" dirty="0">
              <a:solidFill>
                <a:schemeClr val="dk1"/>
              </a:solidFill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600" dirty="0" smtClean="0">
                <a:solidFill>
                  <a:schemeClr val="dk1"/>
                </a:solidFill>
              </a:rPr>
              <a:t>How </a:t>
            </a:r>
            <a:r>
              <a:rPr lang="en-US" sz="3600" dirty="0">
                <a:solidFill>
                  <a:schemeClr val="dk1"/>
                </a:solidFill>
              </a:rPr>
              <a:t>you differentiate your </a:t>
            </a:r>
            <a:r>
              <a:rPr lang="en-US" sz="3600" dirty="0" smtClean="0">
                <a:solidFill>
                  <a:schemeClr val="dk1"/>
                </a:solidFill>
              </a:rPr>
              <a:t>program…</a:t>
            </a:r>
            <a:endParaRPr lang="en-US" sz="3600" dirty="0">
              <a:solidFill>
                <a:schemeClr val="dk1"/>
              </a:solidFill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600" dirty="0">
                <a:solidFill>
                  <a:schemeClr val="dk1"/>
                </a:solidFill>
                <a:ea typeface="Arial"/>
              </a:rPr>
              <a:t>Types of trainees </a:t>
            </a:r>
            <a:r>
              <a:rPr lang="en-US" sz="3600" dirty="0" smtClean="0">
                <a:solidFill>
                  <a:schemeClr val="dk1"/>
                </a:solidFill>
                <a:ea typeface="Arial"/>
              </a:rPr>
              <a:t>recruited…</a:t>
            </a:r>
            <a:endParaRPr lang="en-US" sz="3600" dirty="0">
              <a:solidFill>
                <a:schemeClr val="dk1"/>
              </a:solidFill>
              <a:ea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600" dirty="0">
                <a:solidFill>
                  <a:schemeClr val="dk1"/>
                </a:solidFill>
                <a:ea typeface="Arial"/>
                <a:sym typeface="Arial"/>
              </a:rPr>
              <a:t>Type of career trained </a:t>
            </a:r>
            <a:r>
              <a:rPr lang="en-US" sz="3600" dirty="0" smtClean="0">
                <a:solidFill>
                  <a:schemeClr val="dk1"/>
                </a:solidFill>
                <a:ea typeface="Arial"/>
                <a:sym typeface="Arial"/>
              </a:rPr>
              <a:t>for…</a:t>
            </a:r>
            <a:endParaRPr lang="en-US" sz="3600" dirty="0">
              <a:solidFill>
                <a:schemeClr val="dk1"/>
              </a:solidFill>
              <a:ea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</a:pPr>
            <a:r>
              <a:rPr lang="en-US" sz="3600" dirty="0">
                <a:solidFill>
                  <a:schemeClr val="dk1"/>
                </a:solidFill>
                <a:ea typeface="Arial"/>
              </a:rPr>
              <a:t>Patient </a:t>
            </a:r>
            <a:r>
              <a:rPr lang="en-US" sz="3600" dirty="0" smtClean="0">
                <a:solidFill>
                  <a:schemeClr val="dk1"/>
                </a:solidFill>
                <a:ea typeface="Arial"/>
              </a:rPr>
              <a:t>population… </a:t>
            </a:r>
            <a:endParaRPr lang="en-US" sz="3600" dirty="0">
              <a:solidFill>
                <a:schemeClr val="dk1"/>
              </a:solidFill>
              <a:ea typeface="Arial"/>
            </a:endParaRPr>
          </a:p>
          <a:p>
            <a:pPr marL="15240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endParaRPr lang="en-US" sz="2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37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" name="irc_mi" descr="http://us.cdn2.123rf.com/168nwm/johan2011/johan20111203/johan2011120300003/12703576-3d-little-human-character-holding-a-blank-notepad-and-a-blue-pencil-textured-paper-copy-space-peop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17" y="4228636"/>
            <a:ext cx="2019764" cy="2019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273"/>
            <a:ext cx="8229600" cy="4426527"/>
          </a:xfrm>
        </p:spPr>
        <p:txBody>
          <a:bodyPr/>
          <a:lstStyle/>
          <a:p>
            <a:r>
              <a:rPr lang="en-US" sz="3200" u="sng" dirty="0" smtClean="0"/>
              <a:t>S</a:t>
            </a:r>
            <a:r>
              <a:rPr lang="en-US" sz="3200" dirty="0" smtClean="0"/>
              <a:t>trengths are internal factors that are in your control.</a:t>
            </a:r>
          </a:p>
          <a:p>
            <a:pPr lvl="1"/>
            <a:r>
              <a:rPr lang="en-US" dirty="0" smtClean="0"/>
              <a:t>What is the unique thing about your program?</a:t>
            </a:r>
          </a:p>
          <a:p>
            <a:pPr lvl="1"/>
            <a:r>
              <a:rPr lang="en-US" dirty="0" smtClean="0"/>
              <a:t>What are the things that </a:t>
            </a:r>
            <a:r>
              <a:rPr lang="en-US" i="1" dirty="0" smtClean="0"/>
              <a:t>other</a:t>
            </a:r>
            <a:r>
              <a:rPr lang="en-US" dirty="0" smtClean="0"/>
              <a:t> people say you do well?</a:t>
            </a:r>
          </a:p>
          <a:p>
            <a:pPr lvl="1"/>
            <a:r>
              <a:rPr lang="en-US" dirty="0" smtClean="0"/>
              <a:t>How long have you been in the business of education?</a:t>
            </a:r>
          </a:p>
          <a:p>
            <a:pPr lvl="1"/>
            <a:r>
              <a:rPr lang="en-US" dirty="0" smtClean="0"/>
              <a:t>What makes you better than other programs for the education of residents?</a:t>
            </a:r>
          </a:p>
          <a:p>
            <a:pPr lvl="1"/>
            <a:r>
              <a:rPr lang="en-US" dirty="0" smtClean="0"/>
              <a:t>What are the advantages you have over your competition?</a:t>
            </a:r>
          </a:p>
          <a:p>
            <a:pPr lvl="1"/>
            <a:r>
              <a:rPr lang="en-US" dirty="0" smtClean="0"/>
              <a:t>What are your program competencies?  What knowledge, skills and attitudes do you have that can help your program succeed?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273"/>
            <a:ext cx="8229600" cy="4426527"/>
          </a:xfrm>
        </p:spPr>
        <p:txBody>
          <a:bodyPr/>
          <a:lstStyle/>
          <a:p>
            <a:r>
              <a:rPr lang="en-US" sz="2800" u="sng" dirty="0" smtClean="0"/>
              <a:t>W</a:t>
            </a:r>
            <a:r>
              <a:rPr lang="en-US" sz="2800" dirty="0" smtClean="0"/>
              <a:t>eaknesses are internal factors that are in your control.</a:t>
            </a:r>
          </a:p>
          <a:p>
            <a:pPr lvl="1"/>
            <a:r>
              <a:rPr lang="en-US" dirty="0" smtClean="0"/>
              <a:t>What areas do your competitors have an advantage on?</a:t>
            </a:r>
          </a:p>
          <a:p>
            <a:pPr lvl="1"/>
            <a:r>
              <a:rPr lang="en-US" dirty="0" smtClean="0"/>
              <a:t>Are you lacking in knowledge or skills?</a:t>
            </a:r>
          </a:p>
          <a:p>
            <a:pPr lvl="1"/>
            <a:r>
              <a:rPr lang="en-US" dirty="0" smtClean="0"/>
              <a:t>Do you have enough investment to continue the program?</a:t>
            </a:r>
          </a:p>
          <a:p>
            <a:pPr lvl="1"/>
            <a:r>
              <a:rPr lang="en-US" dirty="0" smtClean="0"/>
              <a:t>Is your patient base too low?  Are there procedures or diagnoses that residents do not obtain easily?</a:t>
            </a:r>
          </a:p>
          <a:p>
            <a:pPr lvl="1"/>
            <a:r>
              <a:rPr lang="en-US" dirty="0" smtClean="0"/>
              <a:t>Are you reaching the program goals, aims &amp; outcomes?</a:t>
            </a:r>
          </a:p>
          <a:p>
            <a:pPr lvl="1"/>
            <a:r>
              <a:rPr lang="en-US" dirty="0" smtClean="0"/>
              <a:t>In what ways are you not efficient? </a:t>
            </a:r>
          </a:p>
          <a:p>
            <a:pPr lvl="1"/>
            <a:r>
              <a:rPr lang="en-US" dirty="0" smtClean="0"/>
              <a:t>Where are you wasting resources?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pPr lvl="1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pic>
        <p:nvPicPr>
          <p:cNvPr id="6" name="irc_mi" descr="http://xpramudono.files.wordpress.com/2012/02/doro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41127"/>
            <a:ext cx="1735873" cy="173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ea typeface="Arial"/>
                <a:sym typeface="Arial"/>
              </a:rPr>
              <a:t>Self-Study Site Visit Definition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458198" cy="483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“The </a:t>
            </a:r>
            <a:r>
              <a:rPr lang="en-US" sz="2800" dirty="0">
                <a:latin typeface="+mn-lt"/>
              </a:rPr>
              <a:t>10 Year Self Study site visit is </a:t>
            </a:r>
            <a:r>
              <a:rPr lang="en-US" sz="2800" dirty="0" smtClean="0">
                <a:latin typeface="+mn-lt"/>
              </a:rPr>
              <a:t>based </a:t>
            </a:r>
            <a:r>
              <a:rPr lang="en-US" sz="2800" dirty="0">
                <a:latin typeface="+mn-lt"/>
              </a:rPr>
              <a:t>on a comprehensive </a:t>
            </a:r>
            <a:r>
              <a:rPr lang="en-US" sz="2800" dirty="0" smtClean="0">
                <a:latin typeface="+mn-lt"/>
              </a:rPr>
              <a:t>self-study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which </a:t>
            </a:r>
            <a:r>
              <a:rPr lang="en-US" sz="2800" dirty="0">
                <a:latin typeface="+mn-lt"/>
              </a:rPr>
              <a:t>includes a description of how the program or sponsoring </a:t>
            </a:r>
            <a:r>
              <a:rPr lang="en-US" sz="2800" dirty="0" smtClean="0">
                <a:latin typeface="+mn-lt"/>
              </a:rPr>
              <a:t>institution creates </a:t>
            </a:r>
            <a:r>
              <a:rPr lang="en-US" sz="2800" dirty="0">
                <a:latin typeface="+mn-lt"/>
              </a:rPr>
              <a:t>an effective learning and working environment, and how this leads to </a:t>
            </a:r>
            <a:r>
              <a:rPr lang="en-US" sz="2800" dirty="0" smtClean="0">
                <a:latin typeface="+mn-lt"/>
              </a:rPr>
              <a:t>desired </a:t>
            </a:r>
            <a:r>
              <a:rPr lang="en-US" sz="2800" dirty="0">
                <a:latin typeface="+mn-lt"/>
              </a:rPr>
              <a:t>educational outcomes, and an analysis of strengths, </a:t>
            </a:r>
            <a:r>
              <a:rPr lang="en-US" sz="2800" dirty="0" smtClean="0">
                <a:latin typeface="+mn-lt"/>
              </a:rPr>
              <a:t>weaknesses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and </a:t>
            </a:r>
            <a:r>
              <a:rPr lang="en-US" sz="2800" dirty="0">
                <a:latin typeface="+mn-lt"/>
              </a:rPr>
              <a:t>plans </a:t>
            </a:r>
            <a:r>
              <a:rPr lang="en-US" sz="2800" dirty="0" smtClean="0">
                <a:latin typeface="+mn-lt"/>
              </a:rPr>
              <a:t>for improvement</a:t>
            </a:r>
            <a:r>
              <a:rPr lang="en-US" sz="2800" dirty="0" smtClean="0">
                <a:latin typeface="+mn-lt"/>
              </a:rPr>
              <a:t>.”</a:t>
            </a:r>
            <a:endParaRPr lang="en-US" sz="2800" dirty="0">
              <a:latin typeface="+mn-lt"/>
            </a:endParaRPr>
          </a:p>
          <a:p>
            <a:pPr marL="0" indent="0">
              <a:spcBef>
                <a:spcPts val="640"/>
              </a:spcBef>
              <a:buSzPct val="100000"/>
              <a:buNone/>
            </a:pPr>
            <a:endParaRPr lang="en-US" b="0" i="0" u="none" strike="noStrike" cap="none" baseline="0" dirty="0" smtClean="0">
              <a:solidFill>
                <a:schemeClr val="dk1"/>
              </a:solidFill>
              <a:ea typeface="Arial"/>
              <a:sym typeface="Arial"/>
            </a:endParaRPr>
          </a:p>
          <a:p>
            <a:pPr marL="0" indent="0">
              <a:spcBef>
                <a:spcPts val="640"/>
              </a:spcBef>
              <a:buSzPct val="100000"/>
              <a:buNone/>
            </a:pPr>
            <a:r>
              <a:rPr lang="en-US" sz="1200" dirty="0" smtClean="0">
                <a:solidFill>
                  <a:schemeClr val="dk1"/>
                </a:solidFill>
                <a:ea typeface="Arial"/>
                <a:sym typeface="Arial"/>
              </a:rPr>
              <a:t>ACGME Policies and Procedure Manual, Section 17.30(a), February 7, 2015</a:t>
            </a:r>
            <a:endParaRPr sz="1200" b="0" i="0" u="none" strike="noStrike" cap="none" baseline="0" dirty="0">
              <a:solidFill>
                <a:schemeClr val="dk1"/>
              </a:solidFill>
              <a:ea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4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851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273"/>
            <a:ext cx="8229600" cy="4426527"/>
          </a:xfrm>
        </p:spPr>
        <p:txBody>
          <a:bodyPr/>
          <a:lstStyle/>
          <a:p>
            <a:r>
              <a:rPr lang="en-US" sz="3200" u="sng" dirty="0" smtClean="0"/>
              <a:t>O</a:t>
            </a:r>
            <a:r>
              <a:rPr lang="en-US" sz="3200" dirty="0" smtClean="0"/>
              <a:t>pportunities are external factors that are </a:t>
            </a:r>
            <a:r>
              <a:rPr lang="en-US" sz="3200" i="1" dirty="0" smtClean="0"/>
              <a:t>not</a:t>
            </a:r>
            <a:r>
              <a:rPr lang="en-US" sz="3200" dirty="0" smtClean="0"/>
              <a:t> in your control.</a:t>
            </a:r>
          </a:p>
          <a:p>
            <a:pPr lvl="1"/>
            <a:r>
              <a:rPr lang="en-US" sz="1800" dirty="0" smtClean="0"/>
              <a:t>What external changes will bring your opportunities?</a:t>
            </a:r>
          </a:p>
          <a:p>
            <a:pPr lvl="1"/>
            <a:r>
              <a:rPr lang="en-US" sz="1800" dirty="0" smtClean="0"/>
              <a:t>What are the current ongoing trends? Positive or  negative?</a:t>
            </a:r>
          </a:p>
          <a:p>
            <a:pPr lvl="1"/>
            <a:r>
              <a:rPr lang="en-US" sz="1800" dirty="0" smtClean="0"/>
              <a:t>What are the social and economic conditions?</a:t>
            </a:r>
          </a:p>
          <a:p>
            <a:pPr lvl="1"/>
            <a:r>
              <a:rPr lang="en-US" sz="1800" dirty="0" smtClean="0"/>
              <a:t>Is your reputation helping you to get finance easier?</a:t>
            </a:r>
          </a:p>
          <a:p>
            <a:pPr lvl="1"/>
            <a:r>
              <a:rPr lang="en-US" sz="1800" dirty="0" smtClean="0"/>
              <a:t>What real opportunities are present today?</a:t>
            </a:r>
          </a:p>
          <a:p>
            <a:pPr lvl="1"/>
            <a:r>
              <a:rPr lang="en-US" sz="1800" dirty="0" smtClean="0"/>
              <a:t>Is there anything that is going on around you that may be useful?</a:t>
            </a:r>
          </a:p>
          <a:p>
            <a:pPr lvl="1"/>
            <a:r>
              <a:rPr lang="en-US" sz="1800" dirty="0" smtClean="0"/>
              <a:t>What are some best practices that you can incorporate?</a:t>
            </a:r>
          </a:p>
          <a:p>
            <a:pPr lvl="1"/>
            <a:r>
              <a:rPr lang="en-US" sz="1800" dirty="0" smtClean="0"/>
              <a:t>What can you do today that is not being done?</a:t>
            </a:r>
          </a:p>
          <a:p>
            <a:pPr lvl="1"/>
            <a:r>
              <a:rPr lang="en-US" sz="1800" dirty="0" smtClean="0"/>
              <a:t>Who can support you and how?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273"/>
            <a:ext cx="8229600" cy="4426527"/>
          </a:xfrm>
        </p:spPr>
        <p:txBody>
          <a:bodyPr/>
          <a:lstStyle/>
          <a:p>
            <a:r>
              <a:rPr lang="en-US" sz="2800" u="sng" dirty="0" smtClean="0"/>
              <a:t>T</a:t>
            </a:r>
            <a:r>
              <a:rPr lang="en-US" sz="2800" dirty="0" smtClean="0"/>
              <a:t>hreats are external factors that are </a:t>
            </a:r>
            <a:r>
              <a:rPr lang="en-US" sz="2800" i="1" dirty="0" smtClean="0"/>
              <a:t>not</a:t>
            </a:r>
            <a:r>
              <a:rPr lang="en-US" sz="2800" dirty="0" smtClean="0"/>
              <a:t> in your control.</a:t>
            </a:r>
          </a:p>
          <a:p>
            <a:pPr lvl="1"/>
            <a:r>
              <a:rPr lang="en-US" sz="1600" dirty="0" smtClean="0"/>
              <a:t>What are the negative aspects in the current market?</a:t>
            </a:r>
          </a:p>
          <a:p>
            <a:pPr lvl="1"/>
            <a:r>
              <a:rPr lang="en-US" sz="1600" dirty="0" smtClean="0"/>
              <a:t>Are your key staff members and workers satisfied with their wages and other benefits?</a:t>
            </a:r>
          </a:p>
          <a:p>
            <a:pPr lvl="1"/>
            <a:r>
              <a:rPr lang="en-US" sz="1600" dirty="0" smtClean="0"/>
              <a:t>Do you see them being poached by your rivals?</a:t>
            </a:r>
          </a:p>
          <a:p>
            <a:pPr lvl="1"/>
            <a:r>
              <a:rPr lang="en-US" sz="1600" dirty="0" smtClean="0"/>
              <a:t>Do you see a change in resident recruitment?</a:t>
            </a:r>
          </a:p>
          <a:p>
            <a:pPr lvl="1"/>
            <a:r>
              <a:rPr lang="en-US" sz="1600" dirty="0" smtClean="0"/>
              <a:t>Are any new government regulations going to affect you?</a:t>
            </a:r>
          </a:p>
          <a:p>
            <a:pPr lvl="1"/>
            <a:r>
              <a:rPr lang="en-US" sz="1600" dirty="0" smtClean="0"/>
              <a:t>What are the chances of a natural disaster affecting your program?</a:t>
            </a:r>
          </a:p>
          <a:p>
            <a:pPr lvl="1"/>
            <a:r>
              <a:rPr lang="en-US" sz="1600" dirty="0" smtClean="0"/>
              <a:t>Will political instability hurt you?</a:t>
            </a:r>
          </a:p>
          <a:p>
            <a:pPr lvl="1"/>
            <a:r>
              <a:rPr lang="en-US" sz="1600" dirty="0" smtClean="0"/>
              <a:t>What might cause you problems in the future and how?</a:t>
            </a:r>
          </a:p>
          <a:p>
            <a:pPr lvl="1"/>
            <a:r>
              <a:rPr lang="en-US" sz="1600" dirty="0" smtClean="0"/>
              <a:t>What is your competition doing that might cause difficulties for you?</a:t>
            </a:r>
          </a:p>
          <a:p>
            <a:pPr lvl="1"/>
            <a:r>
              <a:rPr lang="en-US" sz="1600" dirty="0" smtClean="0"/>
              <a:t>Do your residents stay in the organization or do they work elsewhere? 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r>
              <a:rPr lang="en-US" dirty="0" smtClean="0"/>
              <a:t>Self-study is an important component of NAS and is a required activity</a:t>
            </a:r>
          </a:p>
          <a:p>
            <a:r>
              <a:rPr lang="en-US" dirty="0" smtClean="0"/>
              <a:t>Based on recognizing program improvements that go above and beyond minimum standards</a:t>
            </a:r>
          </a:p>
          <a:p>
            <a:r>
              <a:rPr lang="en-US" dirty="0" smtClean="0"/>
              <a:t>The process is dynamic and changeable</a:t>
            </a:r>
          </a:p>
          <a:p>
            <a:r>
              <a:rPr lang="en-US" dirty="0" smtClean="0"/>
              <a:t>Worth doing even if your self-study is not due for a while</a:t>
            </a:r>
          </a:p>
          <a:p>
            <a:pPr lvl="1"/>
            <a:r>
              <a:rPr lang="en-US" dirty="0" smtClean="0"/>
              <a:t>Do a SWOT; work on your program aims; obtain stakeholder input</a:t>
            </a:r>
          </a:p>
          <a:p>
            <a:r>
              <a:rPr lang="en-US" dirty="0" smtClean="0"/>
              <a:t>Self-study is built off APE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APE </a:t>
            </a:r>
            <a:r>
              <a:rPr lang="en-US" dirty="0" smtClean="0"/>
              <a:t>process/report extremely important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pic>
        <p:nvPicPr>
          <p:cNvPr id="6" name="irc_mi" descr="http://ultimate-summit.com/images/man_with_exclamation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73" y="5057775"/>
            <a:ext cx="134302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dirty="0"/>
              <a:t>Questions</a:t>
            </a:r>
          </a:p>
        </p:txBody>
      </p:sp>
      <p:pic>
        <p:nvPicPr>
          <p:cNvPr id="5" name="Picture 4" descr="http://newhorizons123tv.com/wp-content/uploads/2010/09/doubt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94" y="2789764"/>
            <a:ext cx="2817368" cy="23880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4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6" name="Shape 4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43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 txBox="1">
            <a:spLocks noChangeArrowheads="1"/>
          </p:cNvSpPr>
          <p:nvPr/>
        </p:nvSpPr>
        <p:spPr bwMode="auto">
          <a:xfrm>
            <a:off x="304800" y="855663"/>
            <a:ext cx="4319588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Your CLER Report: From Paper to Practice</a:t>
            </a:r>
            <a:endParaRPr lang="en-US" sz="14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Thursday, </a:t>
            </a:r>
            <a:r>
              <a:rPr lang="en-US" sz="1200" b="0" dirty="0" smtClean="0">
                <a:latin typeface="Arial" charset="0"/>
                <a:cs typeface="Arial" charset="0"/>
              </a:rPr>
              <a:t>July 23,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Annual Institutional Review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Thursday</a:t>
            </a:r>
            <a:r>
              <a:rPr lang="en-US" sz="1200" b="0" dirty="0">
                <a:latin typeface="Arial" charset="0"/>
                <a:cs typeface="Arial" charset="0"/>
              </a:rPr>
              <a:t>, A</a:t>
            </a:r>
            <a:r>
              <a:rPr lang="en-US" sz="1200" b="0" dirty="0" smtClean="0">
                <a:latin typeface="Arial" charset="0"/>
                <a:cs typeface="Arial" charset="0"/>
              </a:rPr>
              <a:t>ugust 20,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M</a:t>
            </a:r>
            <a:r>
              <a:rPr lang="en-US" sz="1400" dirty="0" smtClean="0">
                <a:latin typeface="Arial" charset="0"/>
                <a:cs typeface="Arial" charset="0"/>
              </a:rPr>
              <a:t>ilestones &amp; CCCs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Thursday</a:t>
            </a:r>
            <a:r>
              <a:rPr lang="en-US" sz="1200" b="0" dirty="0">
                <a:latin typeface="Arial" charset="0"/>
                <a:cs typeface="Arial" charset="0"/>
              </a:rPr>
              <a:t>, </a:t>
            </a:r>
            <a:r>
              <a:rPr lang="en-US" sz="1200" b="0" dirty="0" smtClean="0">
                <a:latin typeface="Arial" charset="0"/>
                <a:cs typeface="Arial" charset="0"/>
              </a:rPr>
              <a:t>September 10,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400" dirty="0" smtClean="0">
                <a:latin typeface="Arial" charset="0"/>
                <a:cs typeface="Arial" charset="0"/>
              </a:rPr>
              <a:t>Special Review Process</a:t>
            </a:r>
            <a:endParaRPr lang="en-US" sz="14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200" b="0" dirty="0">
                <a:latin typeface="Arial" charset="0"/>
                <a:cs typeface="Arial" charset="0"/>
              </a:rPr>
              <a:t>Thursday, September </a:t>
            </a:r>
            <a:r>
              <a:rPr lang="en-US" sz="1200" b="0" dirty="0" smtClean="0">
                <a:latin typeface="Arial" charset="0"/>
                <a:cs typeface="Arial" charset="0"/>
              </a:rPr>
              <a:t>24,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  <a:endParaRPr lang="en-US" sz="1200" b="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Our Summer/Fall 2015 Education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Schedule – AVAILABLE NOW!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err="1" smtClean="0">
                <a:latin typeface="Arial" charset="0"/>
                <a:cs typeface="Arial" charset="0"/>
              </a:rPr>
              <a:t>www.PartnersInMedEd.com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30050" name="Rectangle 3"/>
          <p:cNvSpPr txBox="1">
            <a:spLocks noChangeArrowheads="1"/>
          </p:cNvSpPr>
          <p:nvPr/>
        </p:nvSpPr>
        <p:spPr bwMode="auto">
          <a:xfrm>
            <a:off x="4953000" y="828675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30051" name="TextBox 1"/>
          <p:cNvSpPr txBox="1">
            <a:spLocks noChangeArrowheads="1"/>
          </p:cNvSpPr>
          <p:nvPr/>
        </p:nvSpPr>
        <p:spPr bwMode="auto">
          <a:xfrm>
            <a:off x="2257425" y="490538"/>
            <a:ext cx="477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>
                <a:latin typeface="Arial" charset="0"/>
              </a:rPr>
              <a:t>Partners’ Online Education</a:t>
            </a:r>
          </a:p>
        </p:txBody>
      </p:sp>
      <p:sp>
        <p:nvSpPr>
          <p:cNvPr id="130053" name="Rectangle 3"/>
          <p:cNvSpPr>
            <a:spLocks noChangeArrowheads="1"/>
          </p:cNvSpPr>
          <p:nvPr/>
        </p:nvSpPr>
        <p:spPr bwMode="auto">
          <a:xfrm>
            <a:off x="4811132" y="533400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</a:t>
            </a:r>
            <a:r>
              <a:rPr lang="en-US" sz="1400" i="1" dirty="0" smtClean="0"/>
              <a:t>&amp; money</a:t>
            </a:r>
            <a:r>
              <a:rPr lang="en-US" sz="1400" i="1" dirty="0"/>
              <a:t>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30054" name="Picture 4" descr="Media-Play-02-2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lendar-Date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685800" cy="685800"/>
          </a:xfrm>
          <a:prstGeom prst="rect">
            <a:avLst/>
          </a:prstGeom>
        </p:spPr>
      </p:pic>
      <p:pic>
        <p:nvPicPr>
          <p:cNvPr id="3" name="Picture 2" descr="InstCustomIconL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4800" y="5638800"/>
            <a:ext cx="457200" cy="457200"/>
          </a:xfrm>
          <a:prstGeom prst="rect">
            <a:avLst/>
          </a:prstGeom>
        </p:spPr>
      </p:pic>
      <p:pic>
        <p:nvPicPr>
          <p:cNvPr id="5" name="Picture 4" descr="Inst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5791200"/>
            <a:ext cx="457200" cy="457200"/>
          </a:xfrm>
          <a:prstGeom prst="rect">
            <a:avLst/>
          </a:prstGeom>
        </p:spPr>
      </p:pic>
      <p:pic>
        <p:nvPicPr>
          <p:cNvPr id="6" name="Picture 5" descr="InstPlus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5800" y="5257800"/>
            <a:ext cx="457200" cy="457200"/>
          </a:xfrm>
          <a:prstGeom prst="rect">
            <a:avLst/>
          </a:prstGeom>
        </p:spPr>
      </p:pic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5DEB43E6-C11D-40B0-A9F7-306D14ED0C6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4" name="Shape 4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010400" cy="2895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Partners in Medical Education, Inc. provides comprehensive consulting services to the GME community.  For more information, contact us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724-864-7320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Info@PartnersInMedEd.com</a:t>
            </a: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</p:txBody>
      </p:sp>
      <p:pic>
        <p:nvPicPr>
          <p:cNvPr id="131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0876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10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7" name="Shape 411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45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658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self-study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89" y="1648691"/>
            <a:ext cx="8683421" cy="4752109"/>
          </a:xfrm>
        </p:spPr>
        <p:txBody>
          <a:bodyPr/>
          <a:lstStyle/>
          <a:p>
            <a:r>
              <a:rPr lang="en-US" sz="2800" dirty="0" smtClean="0"/>
              <a:t>It’s a process</a:t>
            </a:r>
          </a:p>
          <a:p>
            <a:pPr lvl="1"/>
            <a:r>
              <a:rPr lang="en-US" sz="2400" dirty="0" smtClean="0"/>
              <a:t>Allows assessment of compliance with accreditation standards</a:t>
            </a:r>
          </a:p>
          <a:p>
            <a:pPr lvl="1"/>
            <a:r>
              <a:rPr lang="en-US" sz="2400" dirty="0" smtClean="0"/>
              <a:t>Determines how you can change policies, procedures and practices</a:t>
            </a:r>
          </a:p>
          <a:p>
            <a:pPr lvl="1"/>
            <a:r>
              <a:rPr lang="en-US" sz="2400" dirty="0" smtClean="0"/>
              <a:t>Can reinforce maintenance of existing practices that work</a:t>
            </a:r>
            <a:endParaRPr lang="en-US" sz="2400" dirty="0"/>
          </a:p>
          <a:p>
            <a:r>
              <a:rPr lang="en-US" sz="2800" dirty="0" smtClean="0"/>
              <a:t>It’s a document</a:t>
            </a:r>
          </a:p>
          <a:p>
            <a:pPr lvl="1"/>
            <a:r>
              <a:rPr lang="en-US" sz="2400" dirty="0" smtClean="0"/>
              <a:t>Provides evidence of assessment and improvement</a:t>
            </a:r>
          </a:p>
          <a:p>
            <a:pPr lvl="1"/>
            <a:r>
              <a:rPr lang="en-US" sz="2400" dirty="0" smtClean="0"/>
              <a:t>Serves as a historical document</a:t>
            </a:r>
          </a:p>
          <a:p>
            <a:pPr lvl="1"/>
            <a:r>
              <a:rPr lang="en-US" sz="2400" dirty="0" smtClean="0"/>
              <a:t>Meets current required accreditation standards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self-study?</a:t>
            </a:r>
            <a:endParaRPr lang="en-US" sz="3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8229600" cy="483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None/>
            </a:pPr>
            <a:r>
              <a:rPr lang="en-US" dirty="0" smtClean="0"/>
              <a:t>“The </a:t>
            </a:r>
            <a:r>
              <a:rPr lang="en-US" dirty="0"/>
              <a:t>self-study is an objective, comprehensive evaluation of the residency or fellowship program, with the aim of improving it. Underlying the self-study is a longitudinal evaluation of the program and its learning environment, facilitated through sequential annual program evaluations that focus on the required components, with an emphasis on program strengths and “self-identified” areas for improvement (“self-identified” is used to distinguish this dimension of the self-study from areas for improvement the Review Committee identifies during accreditation reviews</a:t>
            </a:r>
            <a:r>
              <a:rPr lang="en-US" dirty="0" smtClean="0"/>
              <a:t>).”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None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None/>
            </a:pPr>
            <a:r>
              <a:rPr lang="en-US" sz="1050" dirty="0">
                <a:solidFill>
                  <a:schemeClr val="dk1"/>
                </a:solidFill>
                <a:ea typeface="Arial"/>
                <a:sym typeface="Arial"/>
              </a:rPr>
              <a:t>http://www.acgme.org/acgmeweb/tabid/473/ProgramandInstitutionalAccreditation/Self-Study.aspx</a:t>
            </a:r>
            <a:endParaRPr sz="10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819400" y="62484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- 2015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705600" y="6248400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 Black"/>
                <a:buNone/>
              </a:pPr>
              <a:t>6</a:t>
            </a:fld>
            <a:endParaRPr lang="en-US" sz="1000" b="0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475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Self-Study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691"/>
            <a:ext cx="8229600" cy="459970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As we know it today (July 2015):</a:t>
            </a:r>
          </a:p>
          <a:p>
            <a:r>
              <a:rPr lang="en-US" dirty="0" smtClean="0"/>
              <a:t>Every 10 years</a:t>
            </a:r>
          </a:p>
          <a:p>
            <a:r>
              <a:rPr lang="en-US" dirty="0" smtClean="0"/>
              <a:t>Approximately 12-18 month process (self-study to visit)</a:t>
            </a:r>
          </a:p>
          <a:p>
            <a:pPr lvl="1"/>
            <a:r>
              <a:rPr lang="en-US" dirty="0" smtClean="0"/>
              <a:t>12 months to complete the self-study</a:t>
            </a:r>
          </a:p>
          <a:p>
            <a:pPr lvl="1"/>
            <a:r>
              <a:rPr lang="en-US" dirty="0" smtClean="0"/>
              <a:t>Upload by end of the month it is due (see LON)</a:t>
            </a:r>
          </a:p>
          <a:p>
            <a:pPr lvl="1"/>
            <a:r>
              <a:rPr lang="en-US" dirty="0" smtClean="0"/>
              <a:t>Short turnaround for self-study visit</a:t>
            </a:r>
          </a:p>
          <a:p>
            <a:r>
              <a:rPr lang="en-US" dirty="0" smtClean="0"/>
              <a:t>Separate and distinct from 10 year accreditation visit (12-18 months after the self-study has been submitted)</a:t>
            </a:r>
          </a:p>
          <a:p>
            <a:r>
              <a:rPr lang="en-US" dirty="0" smtClean="0"/>
              <a:t>Current pilot project with phase I NAS programs that were due for self-study this year to assess ACGME process and results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A8893-5150-42B7-B962-3D225C64899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- 2014</a:t>
            </a:r>
          </a:p>
        </p:txBody>
      </p:sp>
      <p:pic>
        <p:nvPicPr>
          <p:cNvPr id="6" name="Picture 5" descr="SSSampleTim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Self-Study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724400"/>
          </a:xfrm>
        </p:spPr>
        <p:txBody>
          <a:bodyPr/>
          <a:lstStyle/>
          <a:p>
            <a:r>
              <a:rPr lang="en-US" dirty="0" smtClean="0"/>
              <a:t>Core and subspecialty programs reviewed together</a:t>
            </a:r>
          </a:p>
          <a:p>
            <a:r>
              <a:rPr lang="en-US" dirty="0" smtClean="0"/>
              <a:t>Focus on improvement </a:t>
            </a:r>
          </a:p>
          <a:p>
            <a:r>
              <a:rPr lang="en-US" dirty="0" smtClean="0"/>
              <a:t>Uses existing data already collected; identifies data that should be collected</a:t>
            </a:r>
          </a:p>
          <a:p>
            <a:r>
              <a:rPr lang="en-US" dirty="0" smtClean="0"/>
              <a:t>Forces consideration of all resources available – internal and external</a:t>
            </a:r>
          </a:p>
          <a:p>
            <a:r>
              <a:rPr lang="en-US" dirty="0" smtClean="0"/>
              <a:t>Evaluates strengths &amp; weaknesses (areas for improvement) [which is not new to us]</a:t>
            </a:r>
          </a:p>
          <a:p>
            <a:r>
              <a:rPr lang="en-US" dirty="0" smtClean="0"/>
              <a:t>Introduces new concepts of:</a:t>
            </a:r>
          </a:p>
          <a:p>
            <a:pPr lvl="1"/>
            <a:r>
              <a:rPr lang="en-US" dirty="0" smtClean="0"/>
              <a:t>Program Aims</a:t>
            </a:r>
          </a:p>
          <a:p>
            <a:pPr lvl="1"/>
            <a:r>
              <a:rPr lang="en-US" dirty="0" smtClean="0"/>
              <a:t>Opportunities and Threats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 Black"/>
                <a:buNone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pic>
        <p:nvPicPr>
          <p:cNvPr id="6" name="irc_mi" descr="http://www.virtence.com/wp-content/uploads/2011/01/Fotolia_22252184_X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32" y="4404734"/>
            <a:ext cx="1843668" cy="1843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0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SlidesExample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PMESlidesExample.thmx</Template>
  <TotalTime>922</TotalTime>
  <Words>2753</Words>
  <Application>Microsoft Macintosh PowerPoint</Application>
  <PresentationFormat>On-screen Show (4:3)</PresentationFormat>
  <Paragraphs>520</Paragraphs>
  <Slides>45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 Black</vt:lpstr>
      <vt:lpstr>ＭＳ Ｐゴシック</vt:lpstr>
      <vt:lpstr>Noto Symbol</vt:lpstr>
      <vt:lpstr>Times New Roman</vt:lpstr>
      <vt:lpstr>Wingdings</vt:lpstr>
      <vt:lpstr>Arial</vt:lpstr>
      <vt:lpstr>PMESlidesExample</vt:lpstr>
      <vt:lpstr> Self-Study Why? What? How?  July 7, 2015  </vt:lpstr>
      <vt:lpstr>Goals &amp; Objectives</vt:lpstr>
      <vt:lpstr>Overview</vt:lpstr>
      <vt:lpstr>Self-Study Site Visit Definition</vt:lpstr>
      <vt:lpstr>What is a self-study</vt:lpstr>
      <vt:lpstr>What is a self-study?</vt:lpstr>
      <vt:lpstr>The Self-Study </vt:lpstr>
      <vt:lpstr>PowerPoint Presentation</vt:lpstr>
      <vt:lpstr>The Self-Study  </vt:lpstr>
      <vt:lpstr>Self-Study Starts with APE</vt:lpstr>
      <vt:lpstr>PowerPoint Presentation</vt:lpstr>
      <vt:lpstr>PowerPoint Presentation</vt:lpstr>
      <vt:lpstr>ACGME Expectations for Self-Study</vt:lpstr>
      <vt:lpstr>Step 1</vt:lpstr>
      <vt:lpstr>Step 2</vt:lpstr>
      <vt:lpstr>Step 3</vt:lpstr>
      <vt:lpstr>SWOT Analysis</vt:lpstr>
      <vt:lpstr>PowerPoint Presentation</vt:lpstr>
      <vt:lpstr>SWOT</vt:lpstr>
      <vt:lpstr>SWOT</vt:lpstr>
      <vt:lpstr>SWOT</vt:lpstr>
      <vt:lpstr>SWOT</vt:lpstr>
      <vt:lpstr>Step 4</vt:lpstr>
      <vt:lpstr>APE Sample Aggregate Template </vt:lpstr>
      <vt:lpstr>Sample Action Plan</vt:lpstr>
      <vt:lpstr>Step 5</vt:lpstr>
      <vt:lpstr>Step 6</vt:lpstr>
      <vt:lpstr>Step 7</vt:lpstr>
      <vt:lpstr>Step 8</vt:lpstr>
      <vt:lpstr>Self-Study Template</vt:lpstr>
      <vt:lpstr>The Self-Study Improvements at the Accreditation Site Visit</vt:lpstr>
      <vt:lpstr>After the Self-Study Visit</vt:lpstr>
      <vt:lpstr>ACGME Pilot Program Three Evaluations*</vt:lpstr>
      <vt:lpstr>ACGME Pilot Program Three Evaluations*</vt:lpstr>
      <vt:lpstr>ACGME Pilot Program Three Evaluations*</vt:lpstr>
      <vt:lpstr>Part 2 – AIMS &amp; SWOT</vt:lpstr>
      <vt:lpstr>Program Aims</vt:lpstr>
      <vt:lpstr>SWOT</vt:lpstr>
      <vt:lpstr>SWOT</vt:lpstr>
      <vt:lpstr>SWOT</vt:lpstr>
      <vt:lpstr>SWOT</vt:lpstr>
      <vt:lpstr>In Summary….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Observation Why? What? How?  February 19, 2015</dc:title>
  <dc:creator>christine</dc:creator>
  <cp:lastModifiedBy>Mielnicki, Alexander</cp:lastModifiedBy>
  <cp:revision>96</cp:revision>
  <dcterms:modified xsi:type="dcterms:W3CDTF">2015-07-06T15:09:26Z</dcterms:modified>
</cp:coreProperties>
</file>