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1"/>
    <p:sldMasterId id="2147483684" r:id="rId2"/>
  </p:sldMasterIdLst>
  <p:notesMasterIdLst>
    <p:notesMasterId r:id="rId67"/>
  </p:notesMasterIdLst>
  <p:handoutMasterIdLst>
    <p:handoutMasterId r:id="rId68"/>
  </p:handoutMasterIdLst>
  <p:sldIdLst>
    <p:sldId id="256" r:id="rId3"/>
    <p:sldId id="325" r:id="rId4"/>
    <p:sldId id="271" r:id="rId5"/>
    <p:sldId id="272" r:id="rId6"/>
    <p:sldId id="287" r:id="rId7"/>
    <p:sldId id="273" r:id="rId8"/>
    <p:sldId id="257" r:id="rId9"/>
    <p:sldId id="303" r:id="rId10"/>
    <p:sldId id="320" r:id="rId11"/>
    <p:sldId id="294" r:id="rId12"/>
    <p:sldId id="279" r:id="rId13"/>
    <p:sldId id="269" r:id="rId14"/>
    <p:sldId id="263" r:id="rId15"/>
    <p:sldId id="290" r:id="rId16"/>
    <p:sldId id="265" r:id="rId17"/>
    <p:sldId id="266" r:id="rId18"/>
    <p:sldId id="267" r:id="rId19"/>
    <p:sldId id="346" r:id="rId20"/>
    <p:sldId id="318" r:id="rId21"/>
    <p:sldId id="281" r:id="rId22"/>
    <p:sldId id="321" r:id="rId23"/>
    <p:sldId id="293" r:id="rId24"/>
    <p:sldId id="328" r:id="rId25"/>
    <p:sldId id="330" r:id="rId26"/>
    <p:sldId id="331" r:id="rId27"/>
    <p:sldId id="332" r:id="rId28"/>
    <p:sldId id="333" r:id="rId29"/>
    <p:sldId id="329" r:id="rId30"/>
    <p:sldId id="270" r:id="rId31"/>
    <p:sldId id="295" r:id="rId32"/>
    <p:sldId id="286" r:id="rId33"/>
    <p:sldId id="258" r:id="rId34"/>
    <p:sldId id="319" r:id="rId35"/>
    <p:sldId id="322" r:id="rId36"/>
    <p:sldId id="323" r:id="rId37"/>
    <p:sldId id="324" r:id="rId38"/>
    <p:sldId id="301" r:id="rId39"/>
    <p:sldId id="308" r:id="rId40"/>
    <p:sldId id="334" r:id="rId41"/>
    <p:sldId id="309" r:id="rId42"/>
    <p:sldId id="307" r:id="rId43"/>
    <p:sldId id="314" r:id="rId44"/>
    <p:sldId id="285" r:id="rId45"/>
    <p:sldId id="300" r:id="rId46"/>
    <p:sldId id="299" r:id="rId47"/>
    <p:sldId id="315" r:id="rId48"/>
    <p:sldId id="296" r:id="rId49"/>
    <p:sldId id="341" r:id="rId50"/>
    <p:sldId id="335" r:id="rId51"/>
    <p:sldId id="289" r:id="rId52"/>
    <p:sldId id="336" r:id="rId53"/>
    <p:sldId id="339" r:id="rId54"/>
    <p:sldId id="316" r:id="rId55"/>
    <p:sldId id="338" r:id="rId56"/>
    <p:sldId id="340" r:id="rId57"/>
    <p:sldId id="317" r:id="rId58"/>
    <p:sldId id="291" r:id="rId59"/>
    <p:sldId id="343" r:id="rId60"/>
    <p:sldId id="344" r:id="rId61"/>
    <p:sldId id="345" r:id="rId62"/>
    <p:sldId id="347" r:id="rId63"/>
    <p:sldId id="342" r:id="rId64"/>
    <p:sldId id="326" r:id="rId65"/>
    <p:sldId id="32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21" autoAdjust="0"/>
    <p:restoredTop sz="70286" autoAdjust="0"/>
  </p:normalViewPr>
  <p:slideViewPr>
    <p:cSldViewPr snapToGrid="0">
      <p:cViewPr varScale="1">
        <p:scale>
          <a:sx n="81" d="100"/>
          <a:sy n="81" d="100"/>
        </p:scale>
        <p:origin x="-2472" y="-90"/>
      </p:cViewPr>
      <p:guideLst>
        <p:guide orient="horz" pos="2160"/>
        <p:guide pos="2880"/>
      </p:guideLst>
    </p:cSldViewPr>
  </p:slideViewPr>
  <p:outlineViewPr>
    <p:cViewPr>
      <p:scale>
        <a:sx n="33" d="100"/>
        <a:sy n="33" d="100"/>
      </p:scale>
      <p:origin x="0" y="-40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Sheet1!$C$3</c:f>
              <c:strCache>
                <c:ptCount val="1"/>
                <c:pt idx="0">
                  <c:v>Yes</c:v>
                </c:pt>
              </c:strCache>
            </c:strRef>
          </c:tx>
          <c:invertIfNegative val="0"/>
          <c:cat>
            <c:strRef>
              <c:f>Sheet1!$A$4:$B$7</c:f>
              <c:strCache>
                <c:ptCount val="4"/>
                <c:pt idx="0">
                  <c:v>Medicine</c:v>
                </c:pt>
                <c:pt idx="1">
                  <c:v>Surgery</c:v>
                </c:pt>
                <c:pt idx="2">
                  <c:v>Family Medicine</c:v>
                </c:pt>
                <c:pt idx="3">
                  <c:v>ObGyn</c:v>
                </c:pt>
              </c:strCache>
            </c:strRef>
          </c:cat>
          <c:val>
            <c:numRef>
              <c:f>Sheet1!$C$4:$C$7</c:f>
            </c:numRef>
          </c:val>
        </c:ser>
        <c:ser>
          <c:idx val="1"/>
          <c:order val="1"/>
          <c:tx>
            <c:strRef>
              <c:f>Sheet1!$D$3</c:f>
              <c:strCache>
                <c:ptCount val="1"/>
                <c:pt idx="0">
                  <c:v>No</c:v>
                </c:pt>
              </c:strCache>
            </c:strRef>
          </c:tx>
          <c:invertIfNegative val="0"/>
          <c:cat>
            <c:strRef>
              <c:f>Sheet1!$A$4:$B$7</c:f>
              <c:strCache>
                <c:ptCount val="4"/>
                <c:pt idx="0">
                  <c:v>Medicine</c:v>
                </c:pt>
                <c:pt idx="1">
                  <c:v>Surgery</c:v>
                </c:pt>
                <c:pt idx="2">
                  <c:v>Family Medicine</c:v>
                </c:pt>
                <c:pt idx="3">
                  <c:v>ObGyn</c:v>
                </c:pt>
              </c:strCache>
            </c:strRef>
          </c:cat>
          <c:val>
            <c:numRef>
              <c:f>Sheet1!$D$4:$D$7</c:f>
            </c:numRef>
          </c:val>
        </c:ser>
        <c:ser>
          <c:idx val="2"/>
          <c:order val="2"/>
          <c:tx>
            <c:strRef>
              <c:f>Sheet1!$E$3</c:f>
              <c:strCache>
                <c:ptCount val="1"/>
                <c:pt idx="0">
                  <c:v>Yes</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Sheet1!$A$4:$B$7</c:f>
              <c:strCache>
                <c:ptCount val="4"/>
                <c:pt idx="0">
                  <c:v>Medicine</c:v>
                </c:pt>
                <c:pt idx="1">
                  <c:v>Surgery</c:v>
                </c:pt>
                <c:pt idx="2">
                  <c:v>Family Medicine</c:v>
                </c:pt>
                <c:pt idx="3">
                  <c:v>ObGyn</c:v>
                </c:pt>
              </c:strCache>
            </c:strRef>
          </c:cat>
          <c:val>
            <c:numRef>
              <c:f>Sheet1!$E$4:$E$7</c:f>
              <c:numCache>
                <c:formatCode>0%</c:formatCode>
                <c:ptCount val="4"/>
                <c:pt idx="0">
                  <c:v>0.91666666666666596</c:v>
                </c:pt>
                <c:pt idx="1">
                  <c:v>1</c:v>
                </c:pt>
                <c:pt idx="2">
                  <c:v>1</c:v>
                </c:pt>
                <c:pt idx="3">
                  <c:v>1</c:v>
                </c:pt>
              </c:numCache>
            </c:numRef>
          </c:val>
        </c:ser>
        <c:ser>
          <c:idx val="3"/>
          <c:order val="3"/>
          <c:tx>
            <c:strRef>
              <c:f>Sheet1!$F$3</c:f>
              <c:strCache>
                <c:ptCount val="1"/>
                <c:pt idx="0">
                  <c:v>No</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Sheet1!$A$4:$B$7</c:f>
              <c:strCache>
                <c:ptCount val="4"/>
                <c:pt idx="0">
                  <c:v>Medicine</c:v>
                </c:pt>
                <c:pt idx="1">
                  <c:v>Surgery</c:v>
                </c:pt>
                <c:pt idx="2">
                  <c:v>Family Medicine</c:v>
                </c:pt>
                <c:pt idx="3">
                  <c:v>ObGyn</c:v>
                </c:pt>
              </c:strCache>
            </c:strRef>
          </c:cat>
          <c:val>
            <c:numRef>
              <c:f>Sheet1!$F$4:$F$7</c:f>
              <c:numCache>
                <c:formatCode>General</c:formatCode>
                <c:ptCount val="4"/>
                <c:pt idx="0" formatCode="0%">
                  <c:v>8.3333333333333301E-2</c:v>
                </c:pt>
              </c:numCache>
            </c:numRef>
          </c:val>
        </c:ser>
        <c:dLbls>
          <c:showLegendKey val="0"/>
          <c:showVal val="0"/>
          <c:showCatName val="0"/>
          <c:showSerName val="0"/>
          <c:showPercent val="0"/>
          <c:showBubbleSize val="0"/>
        </c:dLbls>
        <c:gapWidth val="150"/>
        <c:shape val="cylinder"/>
        <c:axId val="187966976"/>
        <c:axId val="187968512"/>
        <c:axId val="0"/>
      </c:bar3DChart>
      <c:catAx>
        <c:axId val="187966976"/>
        <c:scaling>
          <c:orientation val="minMax"/>
        </c:scaling>
        <c:delete val="0"/>
        <c:axPos val="b"/>
        <c:numFmt formatCode="General" sourceLinked="0"/>
        <c:majorTickMark val="out"/>
        <c:minorTickMark val="none"/>
        <c:tickLblPos val="nextTo"/>
        <c:txPr>
          <a:bodyPr/>
          <a:lstStyle/>
          <a:p>
            <a:pPr>
              <a:defRPr b="1"/>
            </a:pPr>
            <a:endParaRPr lang="en-US"/>
          </a:p>
        </c:txPr>
        <c:crossAx val="187968512"/>
        <c:crosses val="autoZero"/>
        <c:auto val="1"/>
        <c:lblAlgn val="ctr"/>
        <c:lblOffset val="100"/>
        <c:noMultiLvlLbl val="0"/>
      </c:catAx>
      <c:valAx>
        <c:axId val="187968512"/>
        <c:scaling>
          <c:orientation val="minMax"/>
          <c:min val="0"/>
        </c:scaling>
        <c:delete val="0"/>
        <c:axPos val="l"/>
        <c:majorGridlines/>
        <c:numFmt formatCode="0%" sourceLinked="1"/>
        <c:majorTickMark val="out"/>
        <c:minorTickMark val="none"/>
        <c:tickLblPos val="nextTo"/>
        <c:crossAx val="187966976"/>
        <c:crosses val="autoZero"/>
        <c:crossBetween val="between"/>
      </c:valAx>
    </c:plotArea>
    <c:legend>
      <c:legendPos val="r"/>
      <c:layout/>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5C9F-FCD6-4993-9528-4311BF84B060}" type="doc">
      <dgm:prSet loTypeId="urn:microsoft.com/office/officeart/2008/layout/AscendingPictureAccentProcess" loCatId="process" qsTypeId="urn:microsoft.com/office/officeart/2005/8/quickstyle/simple4" qsCatId="simple" csTypeId="urn:microsoft.com/office/officeart/2005/8/colors/colorful1" csCatId="colorful" phldr="1"/>
      <dgm:spPr/>
      <dgm:t>
        <a:bodyPr/>
        <a:lstStyle/>
        <a:p>
          <a:endParaRPr lang="en-US"/>
        </a:p>
      </dgm:t>
    </dgm:pt>
    <dgm:pt modelId="{AB1508C4-962A-456C-9EFB-7744E7A6850E}">
      <dgm:prSet phldrT="[Text]"/>
      <dgm:spPr/>
      <dgm:t>
        <a:bodyPr/>
        <a:lstStyle/>
        <a:p>
          <a:r>
            <a:rPr lang="en-US" b="1" dirty="0" smtClean="0"/>
            <a:t>CCC</a:t>
          </a:r>
          <a:endParaRPr lang="en-US" b="1" dirty="0"/>
        </a:p>
      </dgm:t>
    </dgm:pt>
    <dgm:pt modelId="{2228883B-4DCC-4D74-AFD0-B6D0AFC41D97}" type="parTrans" cxnId="{9D92BF6C-C70E-4372-9CE8-102B09C068E5}">
      <dgm:prSet/>
      <dgm:spPr/>
      <dgm:t>
        <a:bodyPr/>
        <a:lstStyle/>
        <a:p>
          <a:endParaRPr lang="en-US"/>
        </a:p>
      </dgm:t>
    </dgm:pt>
    <dgm:pt modelId="{0DD5DE82-B95D-4528-A702-A258F5E2C4C0}" type="sibTrans" cxnId="{9D92BF6C-C70E-4372-9CE8-102B09C068E5}">
      <dgm:prSet/>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Closeup of hand holding pencil and sketching" title="Sample Picture"/>
        </a:ext>
      </dgm:extLst>
    </dgm:pt>
    <dgm:pt modelId="{C439EFA3-ACE9-4C38-B298-4238E6E66A25}">
      <dgm:prSet phldrT="[Text]"/>
      <dgm:spPr/>
      <dgm:t>
        <a:bodyPr/>
        <a:lstStyle/>
        <a:p>
          <a:r>
            <a:rPr lang="en-US" b="1" dirty="0" smtClean="0"/>
            <a:t>PEC</a:t>
          </a:r>
          <a:endParaRPr lang="en-US" b="1" dirty="0"/>
        </a:p>
      </dgm:t>
    </dgm:pt>
    <dgm:pt modelId="{B2A4E454-63C8-4F5E-9A0E-B5946C12C4D5}" type="parTrans" cxnId="{E5C3E95D-1AA4-4834-866B-0747BAC89A42}">
      <dgm:prSet/>
      <dgm:spPr/>
      <dgm:t>
        <a:bodyPr/>
        <a:lstStyle/>
        <a:p>
          <a:endParaRPr lang="en-US"/>
        </a:p>
      </dgm:t>
    </dgm:pt>
    <dgm:pt modelId="{4ED2BF27-E356-4271-BA0C-541D11CE4E57}" type="sibTrans" cxnId="{E5C3E95D-1AA4-4834-866B-0747BAC89A42}">
      <dgm:prSet/>
      <dgm:spPr>
        <a:blipFill rotWithShape="1">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descr="Closeup of hands holding magnifier and pen" title="Sample Picture"/>
        </a:ext>
      </dgm:extLst>
    </dgm:pt>
    <dgm:pt modelId="{77BA099B-FABA-4EDB-8759-5E2C45E01008}">
      <dgm:prSet phldrT="[Text]"/>
      <dgm:spPr/>
      <dgm:t>
        <a:bodyPr/>
        <a:lstStyle/>
        <a:p>
          <a:r>
            <a:rPr lang="en-US" b="1" dirty="0" smtClean="0"/>
            <a:t>APE</a:t>
          </a:r>
          <a:endParaRPr lang="en-US" b="1" dirty="0"/>
        </a:p>
      </dgm:t>
    </dgm:pt>
    <dgm:pt modelId="{4C46E7D0-91BB-4252-A54B-DE010D9F9F06}" type="parTrans" cxnId="{AC839F40-C05E-41CD-9415-03F68BE022EB}">
      <dgm:prSet/>
      <dgm:spPr/>
      <dgm:t>
        <a:bodyPr/>
        <a:lstStyle/>
        <a:p>
          <a:endParaRPr lang="en-US"/>
        </a:p>
      </dgm:t>
    </dgm:pt>
    <dgm:pt modelId="{EE4C2868-C8D1-438D-84C2-1764E0A268CC}" type="sibTrans" cxnId="{AC839F40-C05E-41CD-9415-03F68BE022EB}">
      <dgm:prSet/>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up of hand plugging cables into computer" title="Sample Picture"/>
        </a:ext>
      </dgm:extLst>
    </dgm:pt>
    <dgm:pt modelId="{2F80060B-2178-4C39-88DE-E22E8C663FD1}">
      <dgm:prSet phldrT="[Text]"/>
      <dgm:spPr/>
      <dgm:t>
        <a:bodyPr/>
        <a:lstStyle/>
        <a:p>
          <a:r>
            <a:rPr lang="en-US" b="1" dirty="0" smtClean="0"/>
            <a:t>AIR</a:t>
          </a:r>
          <a:endParaRPr lang="en-US" b="1" dirty="0"/>
        </a:p>
      </dgm:t>
    </dgm:pt>
    <dgm:pt modelId="{8B1FFC24-0A78-4047-BFB1-2046A9542B6F}" type="parTrans" cxnId="{1D8ECA4B-E737-4CD8-ACFC-DE18A28E6C07}">
      <dgm:prSet/>
      <dgm:spPr/>
      <dgm:t>
        <a:bodyPr/>
        <a:lstStyle/>
        <a:p>
          <a:endParaRPr lang="en-US"/>
        </a:p>
      </dgm:t>
    </dgm:pt>
    <dgm:pt modelId="{24613E54-F040-4D87-9E02-F9F71F79060E}" type="sibTrans" cxnId="{1D8ECA4B-E737-4CD8-ACFC-DE18A28E6C07}">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Closeup of hand holding pen and pointing to data in column chart" title="Sample Picture"/>
        </a:ext>
      </dgm:extLst>
    </dgm:pt>
    <dgm:pt modelId="{9EC1C1B4-2F90-4494-92B7-0BA481B4F3DB}">
      <dgm:prSet/>
      <dgm:spPr/>
      <dgm:t>
        <a:bodyPr/>
        <a:lstStyle/>
        <a:p>
          <a:r>
            <a:rPr lang="en-US" b="1" dirty="0" smtClean="0"/>
            <a:t>Special Reviews</a:t>
          </a:r>
          <a:endParaRPr lang="en-US" b="1" dirty="0"/>
        </a:p>
      </dgm:t>
    </dgm:pt>
    <dgm:pt modelId="{5AB29A63-A336-4D97-B212-E9B4AF7F28A1}" type="parTrans" cxnId="{25E4EA41-9DE3-4380-8011-8752FEECA203}">
      <dgm:prSet/>
      <dgm:spPr/>
      <dgm:t>
        <a:bodyPr/>
        <a:lstStyle/>
        <a:p>
          <a:endParaRPr lang="en-US"/>
        </a:p>
      </dgm:t>
    </dgm:pt>
    <dgm:pt modelId="{2A9704EE-4978-4A58-BF1E-4B5A9B35EC80}" type="sibTrans" cxnId="{25E4EA41-9DE3-4380-8011-8752FEECA203}">
      <dgm:prSet/>
      <dgm:spPr>
        <a:blipFill rotWithShape="1">
          <a:blip xmlns:r="http://schemas.openxmlformats.org/officeDocument/2006/relationships" r:embed="rId5"/>
          <a:stretch>
            <a:fillRect/>
          </a:stretch>
        </a:blipFill>
      </dgm:spPr>
      <dgm:t>
        <a:bodyPr/>
        <a:lstStyle/>
        <a:p>
          <a:endParaRPr lang="en-US"/>
        </a:p>
      </dgm:t>
      <dgm:extLst>
        <a:ext uri="{E40237B7-FDA0-4F09-8148-C483321AD2D9}">
          <dgm14:cNvPr xmlns:dgm14="http://schemas.microsoft.com/office/drawing/2010/diagram" id="0" name="" descr="Closeup of finger pushing power button" title="Sample Picture"/>
        </a:ext>
      </dgm:extLst>
    </dgm:pt>
    <dgm:pt modelId="{28102DFD-5914-47DE-A80F-58C721024B80}" type="pres">
      <dgm:prSet presAssocID="{0FA85C9F-FCD6-4993-9528-4311BF84B060}" presName="Name0" presStyleCnt="0">
        <dgm:presLayoutVars>
          <dgm:chMax val="7"/>
          <dgm:chPref val="7"/>
          <dgm:dir/>
        </dgm:presLayoutVars>
      </dgm:prSet>
      <dgm:spPr/>
      <dgm:t>
        <a:bodyPr/>
        <a:lstStyle/>
        <a:p>
          <a:endParaRPr lang="en-US"/>
        </a:p>
      </dgm:t>
    </dgm:pt>
    <dgm:pt modelId="{173C0D5B-2D86-456D-A251-8B716EB11AFA}" type="pres">
      <dgm:prSet presAssocID="{0FA85C9F-FCD6-4993-9528-4311BF84B060}" presName="dot1" presStyleLbl="alignNode1" presStyleIdx="0" presStyleCnt="15"/>
      <dgm:spPr/>
      <dgm:t>
        <a:bodyPr/>
        <a:lstStyle/>
        <a:p>
          <a:endParaRPr lang="en-US"/>
        </a:p>
      </dgm:t>
    </dgm:pt>
    <dgm:pt modelId="{8DC00181-D81A-4F72-A6D3-399EA3C15E73}" type="pres">
      <dgm:prSet presAssocID="{0FA85C9F-FCD6-4993-9528-4311BF84B060}" presName="dot2" presStyleLbl="alignNode1" presStyleIdx="1" presStyleCnt="15"/>
      <dgm:spPr/>
      <dgm:t>
        <a:bodyPr/>
        <a:lstStyle/>
        <a:p>
          <a:endParaRPr lang="en-US"/>
        </a:p>
      </dgm:t>
    </dgm:pt>
    <dgm:pt modelId="{226876B2-78A7-408C-8E45-1C8F63D543CB}" type="pres">
      <dgm:prSet presAssocID="{0FA85C9F-FCD6-4993-9528-4311BF84B060}" presName="dot3" presStyleLbl="alignNode1" presStyleIdx="2" presStyleCnt="15"/>
      <dgm:spPr/>
      <dgm:t>
        <a:bodyPr/>
        <a:lstStyle/>
        <a:p>
          <a:endParaRPr lang="en-US"/>
        </a:p>
      </dgm:t>
    </dgm:pt>
    <dgm:pt modelId="{23B56457-2346-4EA1-A1AC-1DD61A1D74A4}" type="pres">
      <dgm:prSet presAssocID="{0FA85C9F-FCD6-4993-9528-4311BF84B060}" presName="dot4" presStyleLbl="alignNode1" presStyleIdx="3" presStyleCnt="15"/>
      <dgm:spPr/>
      <dgm:t>
        <a:bodyPr/>
        <a:lstStyle/>
        <a:p>
          <a:endParaRPr lang="en-US"/>
        </a:p>
      </dgm:t>
    </dgm:pt>
    <dgm:pt modelId="{1C728761-B222-436F-8742-41E3FE1663C6}" type="pres">
      <dgm:prSet presAssocID="{0FA85C9F-FCD6-4993-9528-4311BF84B060}" presName="dot5" presStyleLbl="alignNode1" presStyleIdx="4" presStyleCnt="15"/>
      <dgm:spPr/>
      <dgm:t>
        <a:bodyPr/>
        <a:lstStyle/>
        <a:p>
          <a:endParaRPr lang="en-US"/>
        </a:p>
      </dgm:t>
    </dgm:pt>
    <dgm:pt modelId="{3D62AC57-7E65-4F55-B2C5-DE2DA495D972}" type="pres">
      <dgm:prSet presAssocID="{0FA85C9F-FCD6-4993-9528-4311BF84B060}" presName="dot6" presStyleLbl="alignNode1" presStyleIdx="5" presStyleCnt="15"/>
      <dgm:spPr/>
      <dgm:t>
        <a:bodyPr/>
        <a:lstStyle/>
        <a:p>
          <a:endParaRPr lang="en-US"/>
        </a:p>
      </dgm:t>
    </dgm:pt>
    <dgm:pt modelId="{55818819-EAC3-4B37-A758-623F7E9412F6}" type="pres">
      <dgm:prSet presAssocID="{0FA85C9F-FCD6-4993-9528-4311BF84B060}" presName="dot7" presStyleLbl="alignNode1" presStyleIdx="6" presStyleCnt="15"/>
      <dgm:spPr/>
      <dgm:t>
        <a:bodyPr/>
        <a:lstStyle/>
        <a:p>
          <a:endParaRPr lang="en-US"/>
        </a:p>
      </dgm:t>
    </dgm:pt>
    <dgm:pt modelId="{39E6420D-4C99-4A8E-B833-9FE8E1353E87}" type="pres">
      <dgm:prSet presAssocID="{0FA85C9F-FCD6-4993-9528-4311BF84B060}" presName="dot8" presStyleLbl="alignNode1" presStyleIdx="7" presStyleCnt="15"/>
      <dgm:spPr/>
      <dgm:t>
        <a:bodyPr/>
        <a:lstStyle/>
        <a:p>
          <a:endParaRPr lang="en-US"/>
        </a:p>
      </dgm:t>
    </dgm:pt>
    <dgm:pt modelId="{B9F44449-A2CF-46FB-A980-E172ECF811A0}" type="pres">
      <dgm:prSet presAssocID="{0FA85C9F-FCD6-4993-9528-4311BF84B060}" presName="dotArrow1" presStyleLbl="alignNode1" presStyleIdx="8" presStyleCnt="15"/>
      <dgm:spPr/>
      <dgm:t>
        <a:bodyPr/>
        <a:lstStyle/>
        <a:p>
          <a:endParaRPr lang="en-US"/>
        </a:p>
      </dgm:t>
    </dgm:pt>
    <dgm:pt modelId="{E648252E-CAA2-455A-A82D-AC6BB7541290}" type="pres">
      <dgm:prSet presAssocID="{0FA85C9F-FCD6-4993-9528-4311BF84B060}" presName="dotArrow2" presStyleLbl="alignNode1" presStyleIdx="9" presStyleCnt="15"/>
      <dgm:spPr/>
      <dgm:t>
        <a:bodyPr/>
        <a:lstStyle/>
        <a:p>
          <a:endParaRPr lang="en-US"/>
        </a:p>
      </dgm:t>
    </dgm:pt>
    <dgm:pt modelId="{714104D8-930A-4A1F-B402-2BE77935EFCA}" type="pres">
      <dgm:prSet presAssocID="{0FA85C9F-FCD6-4993-9528-4311BF84B060}" presName="dotArrow3" presStyleLbl="alignNode1" presStyleIdx="10" presStyleCnt="15"/>
      <dgm:spPr/>
      <dgm:t>
        <a:bodyPr/>
        <a:lstStyle/>
        <a:p>
          <a:endParaRPr lang="en-US"/>
        </a:p>
      </dgm:t>
    </dgm:pt>
    <dgm:pt modelId="{3F3A5ABE-0386-4878-B907-72E8EB073835}" type="pres">
      <dgm:prSet presAssocID="{0FA85C9F-FCD6-4993-9528-4311BF84B060}" presName="dotArrow4" presStyleLbl="alignNode1" presStyleIdx="11" presStyleCnt="15"/>
      <dgm:spPr/>
      <dgm:t>
        <a:bodyPr/>
        <a:lstStyle/>
        <a:p>
          <a:endParaRPr lang="en-US"/>
        </a:p>
      </dgm:t>
    </dgm:pt>
    <dgm:pt modelId="{66B157D2-617F-4600-81C1-54D22E05BD4D}" type="pres">
      <dgm:prSet presAssocID="{0FA85C9F-FCD6-4993-9528-4311BF84B060}" presName="dotArrow5" presStyleLbl="alignNode1" presStyleIdx="12" presStyleCnt="15"/>
      <dgm:spPr/>
      <dgm:t>
        <a:bodyPr/>
        <a:lstStyle/>
        <a:p>
          <a:endParaRPr lang="en-US"/>
        </a:p>
      </dgm:t>
    </dgm:pt>
    <dgm:pt modelId="{416A2F15-73F9-46F3-AD47-B996F5DC5F04}" type="pres">
      <dgm:prSet presAssocID="{0FA85C9F-FCD6-4993-9528-4311BF84B060}" presName="dotArrow6" presStyleLbl="alignNode1" presStyleIdx="13" presStyleCnt="15"/>
      <dgm:spPr/>
      <dgm:t>
        <a:bodyPr/>
        <a:lstStyle/>
        <a:p>
          <a:endParaRPr lang="en-US"/>
        </a:p>
      </dgm:t>
    </dgm:pt>
    <dgm:pt modelId="{DA7AAD41-5E68-49D8-BAB9-31F95DE8BA53}" type="pres">
      <dgm:prSet presAssocID="{0FA85C9F-FCD6-4993-9528-4311BF84B060}" presName="dotArrow7" presStyleLbl="alignNode1" presStyleIdx="14" presStyleCnt="15"/>
      <dgm:spPr/>
      <dgm:t>
        <a:bodyPr/>
        <a:lstStyle/>
        <a:p>
          <a:endParaRPr lang="en-US"/>
        </a:p>
      </dgm:t>
    </dgm:pt>
    <dgm:pt modelId="{AFAE8CB1-BD31-4AB5-813F-04CE280D7BC3}" type="pres">
      <dgm:prSet presAssocID="{AB1508C4-962A-456C-9EFB-7744E7A6850E}" presName="parTx1" presStyleLbl="node1" presStyleIdx="0" presStyleCnt="5"/>
      <dgm:spPr/>
      <dgm:t>
        <a:bodyPr/>
        <a:lstStyle/>
        <a:p>
          <a:endParaRPr lang="en-US"/>
        </a:p>
      </dgm:t>
    </dgm:pt>
    <dgm:pt modelId="{7A566C52-34DA-42C8-B174-71CC7A781691}" type="pres">
      <dgm:prSet presAssocID="{0DD5DE82-B95D-4528-A702-A258F5E2C4C0}" presName="picture1" presStyleCnt="0"/>
      <dgm:spPr/>
      <dgm:t>
        <a:bodyPr/>
        <a:lstStyle/>
        <a:p>
          <a:endParaRPr lang="en-US"/>
        </a:p>
      </dgm:t>
    </dgm:pt>
    <dgm:pt modelId="{1BDDF1A7-8F9A-491D-B616-D31125DA6177}" type="pres">
      <dgm:prSet presAssocID="{0DD5DE82-B95D-4528-A702-A258F5E2C4C0}" presName="imageRepeatNode" presStyleLbl="fgImgPlace1" presStyleIdx="0" presStyleCnt="5"/>
      <dgm:spPr/>
      <dgm:t>
        <a:bodyPr/>
        <a:lstStyle/>
        <a:p>
          <a:endParaRPr lang="en-US"/>
        </a:p>
      </dgm:t>
    </dgm:pt>
    <dgm:pt modelId="{25CE29FA-35B5-4976-AE6F-6E275956B89D}" type="pres">
      <dgm:prSet presAssocID="{C439EFA3-ACE9-4C38-B298-4238E6E66A25}" presName="parTx2" presStyleLbl="node1" presStyleIdx="1" presStyleCnt="5"/>
      <dgm:spPr/>
      <dgm:t>
        <a:bodyPr/>
        <a:lstStyle/>
        <a:p>
          <a:endParaRPr lang="en-US"/>
        </a:p>
      </dgm:t>
    </dgm:pt>
    <dgm:pt modelId="{303E2316-F5E0-4CA7-9B70-76FC5CD2449E}" type="pres">
      <dgm:prSet presAssocID="{4ED2BF27-E356-4271-BA0C-541D11CE4E57}" presName="picture2" presStyleCnt="0"/>
      <dgm:spPr/>
      <dgm:t>
        <a:bodyPr/>
        <a:lstStyle/>
        <a:p>
          <a:endParaRPr lang="en-US"/>
        </a:p>
      </dgm:t>
    </dgm:pt>
    <dgm:pt modelId="{E7155B03-8DE3-4B3E-A115-8567A0C88F58}" type="pres">
      <dgm:prSet presAssocID="{4ED2BF27-E356-4271-BA0C-541D11CE4E57}" presName="imageRepeatNode" presStyleLbl="fgImgPlace1" presStyleIdx="1" presStyleCnt="5"/>
      <dgm:spPr/>
      <dgm:t>
        <a:bodyPr/>
        <a:lstStyle/>
        <a:p>
          <a:endParaRPr lang="en-US"/>
        </a:p>
      </dgm:t>
    </dgm:pt>
    <dgm:pt modelId="{4BD86202-302F-4E2F-AFBB-306A3A126EF3}" type="pres">
      <dgm:prSet presAssocID="{77BA099B-FABA-4EDB-8759-5E2C45E01008}" presName="parTx3" presStyleLbl="node1" presStyleIdx="2" presStyleCnt="5"/>
      <dgm:spPr/>
      <dgm:t>
        <a:bodyPr/>
        <a:lstStyle/>
        <a:p>
          <a:endParaRPr lang="en-US"/>
        </a:p>
      </dgm:t>
    </dgm:pt>
    <dgm:pt modelId="{D7317E7B-4A4D-48AC-8D09-7E398136BB1D}" type="pres">
      <dgm:prSet presAssocID="{EE4C2868-C8D1-438D-84C2-1764E0A268CC}" presName="picture3" presStyleCnt="0"/>
      <dgm:spPr/>
      <dgm:t>
        <a:bodyPr/>
        <a:lstStyle/>
        <a:p>
          <a:endParaRPr lang="en-US"/>
        </a:p>
      </dgm:t>
    </dgm:pt>
    <dgm:pt modelId="{49CE950B-4F82-48D2-AF26-10C2170F8BB6}" type="pres">
      <dgm:prSet presAssocID="{EE4C2868-C8D1-438D-84C2-1764E0A268CC}" presName="imageRepeatNode" presStyleLbl="fgImgPlace1" presStyleIdx="2" presStyleCnt="5"/>
      <dgm:spPr/>
      <dgm:t>
        <a:bodyPr/>
        <a:lstStyle/>
        <a:p>
          <a:endParaRPr lang="en-US"/>
        </a:p>
      </dgm:t>
    </dgm:pt>
    <dgm:pt modelId="{3CB024B6-9ADA-4791-840C-10E1649A79BC}" type="pres">
      <dgm:prSet presAssocID="{2F80060B-2178-4C39-88DE-E22E8C663FD1}" presName="parTx4" presStyleLbl="node1" presStyleIdx="3" presStyleCnt="5"/>
      <dgm:spPr/>
      <dgm:t>
        <a:bodyPr/>
        <a:lstStyle/>
        <a:p>
          <a:endParaRPr lang="en-US"/>
        </a:p>
      </dgm:t>
    </dgm:pt>
    <dgm:pt modelId="{2F0C9074-A70C-4A20-A870-EA6037EF202B}" type="pres">
      <dgm:prSet presAssocID="{24613E54-F040-4D87-9E02-F9F71F79060E}" presName="picture4" presStyleCnt="0"/>
      <dgm:spPr/>
    </dgm:pt>
    <dgm:pt modelId="{6BFFBD56-1663-40C9-A9CA-11AB837289A3}" type="pres">
      <dgm:prSet presAssocID="{24613E54-F040-4D87-9E02-F9F71F79060E}" presName="imageRepeatNode" presStyleLbl="fgImgPlace1" presStyleIdx="3" presStyleCnt="5"/>
      <dgm:spPr/>
      <dgm:t>
        <a:bodyPr/>
        <a:lstStyle/>
        <a:p>
          <a:endParaRPr lang="en-US"/>
        </a:p>
      </dgm:t>
    </dgm:pt>
    <dgm:pt modelId="{C216F5ED-BDAB-44F7-AF91-2D51C9AA5392}" type="pres">
      <dgm:prSet presAssocID="{9EC1C1B4-2F90-4494-92B7-0BA481B4F3DB}" presName="parTx5" presStyleLbl="node1" presStyleIdx="4" presStyleCnt="5"/>
      <dgm:spPr/>
      <dgm:t>
        <a:bodyPr/>
        <a:lstStyle/>
        <a:p>
          <a:endParaRPr lang="en-US"/>
        </a:p>
      </dgm:t>
    </dgm:pt>
    <dgm:pt modelId="{751283B5-7901-4BD3-AF47-EF5C8E04B493}" type="pres">
      <dgm:prSet presAssocID="{2A9704EE-4978-4A58-BF1E-4B5A9B35EC80}" presName="picture5" presStyleCnt="0"/>
      <dgm:spPr/>
    </dgm:pt>
    <dgm:pt modelId="{7F2C8ECC-05CD-491B-A326-EC92223D128B}" type="pres">
      <dgm:prSet presAssocID="{2A9704EE-4978-4A58-BF1E-4B5A9B35EC80}" presName="imageRepeatNode" presStyleLbl="fgImgPlace1" presStyleIdx="4" presStyleCnt="5"/>
      <dgm:spPr/>
      <dgm:t>
        <a:bodyPr/>
        <a:lstStyle/>
        <a:p>
          <a:endParaRPr lang="en-US"/>
        </a:p>
      </dgm:t>
    </dgm:pt>
  </dgm:ptLst>
  <dgm:cxnLst>
    <dgm:cxn modelId="{9D92BF6C-C70E-4372-9CE8-102B09C068E5}" srcId="{0FA85C9F-FCD6-4993-9528-4311BF84B060}" destId="{AB1508C4-962A-456C-9EFB-7744E7A6850E}" srcOrd="0" destOrd="0" parTransId="{2228883B-4DCC-4D74-AFD0-B6D0AFC41D97}" sibTransId="{0DD5DE82-B95D-4528-A702-A258F5E2C4C0}"/>
    <dgm:cxn modelId="{0F6ACE17-416E-4C30-99F8-4E599BB07AB7}" type="presOf" srcId="{AB1508C4-962A-456C-9EFB-7744E7A6850E}" destId="{AFAE8CB1-BD31-4AB5-813F-04CE280D7BC3}" srcOrd="0" destOrd="0" presId="urn:microsoft.com/office/officeart/2008/layout/AscendingPictureAccentProcess"/>
    <dgm:cxn modelId="{BB9EC792-1630-427B-A3FB-6C8262E3A32F}" type="presOf" srcId="{77BA099B-FABA-4EDB-8759-5E2C45E01008}" destId="{4BD86202-302F-4E2F-AFBB-306A3A126EF3}" srcOrd="0" destOrd="0" presId="urn:microsoft.com/office/officeart/2008/layout/AscendingPictureAccentProcess"/>
    <dgm:cxn modelId="{0260487A-6EC1-4478-98DA-DF720DDB3EAD}" type="presOf" srcId="{9EC1C1B4-2F90-4494-92B7-0BA481B4F3DB}" destId="{C216F5ED-BDAB-44F7-AF91-2D51C9AA5392}" srcOrd="0" destOrd="0" presId="urn:microsoft.com/office/officeart/2008/layout/AscendingPictureAccentProcess"/>
    <dgm:cxn modelId="{FDB55360-06DD-4BA1-B8DE-53842CDD4CD5}" type="presOf" srcId="{24613E54-F040-4D87-9E02-F9F71F79060E}" destId="{6BFFBD56-1663-40C9-A9CA-11AB837289A3}" srcOrd="0" destOrd="0" presId="urn:microsoft.com/office/officeart/2008/layout/AscendingPictureAccentProcess"/>
    <dgm:cxn modelId="{1D8ECA4B-E737-4CD8-ACFC-DE18A28E6C07}" srcId="{0FA85C9F-FCD6-4993-9528-4311BF84B060}" destId="{2F80060B-2178-4C39-88DE-E22E8C663FD1}" srcOrd="3" destOrd="0" parTransId="{8B1FFC24-0A78-4047-BFB1-2046A9542B6F}" sibTransId="{24613E54-F040-4D87-9E02-F9F71F79060E}"/>
    <dgm:cxn modelId="{AC839F40-C05E-41CD-9415-03F68BE022EB}" srcId="{0FA85C9F-FCD6-4993-9528-4311BF84B060}" destId="{77BA099B-FABA-4EDB-8759-5E2C45E01008}" srcOrd="2" destOrd="0" parTransId="{4C46E7D0-91BB-4252-A54B-DE010D9F9F06}" sibTransId="{EE4C2868-C8D1-438D-84C2-1764E0A268CC}"/>
    <dgm:cxn modelId="{0D149A30-00B5-445C-AC13-E43F22C20510}" type="presOf" srcId="{EE4C2868-C8D1-438D-84C2-1764E0A268CC}" destId="{49CE950B-4F82-48D2-AF26-10C2170F8BB6}" srcOrd="0" destOrd="0" presId="urn:microsoft.com/office/officeart/2008/layout/AscendingPictureAccentProcess"/>
    <dgm:cxn modelId="{D8199A15-32F4-4E1C-B2A3-C3D5372F4FE7}" type="presOf" srcId="{0DD5DE82-B95D-4528-A702-A258F5E2C4C0}" destId="{1BDDF1A7-8F9A-491D-B616-D31125DA6177}" srcOrd="0" destOrd="0" presId="urn:microsoft.com/office/officeart/2008/layout/AscendingPictureAccentProcess"/>
    <dgm:cxn modelId="{6B800B08-6C8F-48EF-B36A-2B443E105517}" type="presOf" srcId="{C439EFA3-ACE9-4C38-B298-4238E6E66A25}" destId="{25CE29FA-35B5-4976-AE6F-6E275956B89D}" srcOrd="0" destOrd="0" presId="urn:microsoft.com/office/officeart/2008/layout/AscendingPictureAccentProcess"/>
    <dgm:cxn modelId="{AE10CDB2-7441-4A96-BB22-72C2CFAF64C8}" type="presOf" srcId="{0FA85C9F-FCD6-4993-9528-4311BF84B060}" destId="{28102DFD-5914-47DE-A80F-58C721024B80}" srcOrd="0" destOrd="0" presId="urn:microsoft.com/office/officeart/2008/layout/AscendingPictureAccentProcess"/>
    <dgm:cxn modelId="{E5C3E95D-1AA4-4834-866B-0747BAC89A42}" srcId="{0FA85C9F-FCD6-4993-9528-4311BF84B060}" destId="{C439EFA3-ACE9-4C38-B298-4238E6E66A25}" srcOrd="1" destOrd="0" parTransId="{B2A4E454-63C8-4F5E-9A0E-B5946C12C4D5}" sibTransId="{4ED2BF27-E356-4271-BA0C-541D11CE4E57}"/>
    <dgm:cxn modelId="{8E0D4F76-28EB-4F02-BBC9-06573362391D}" type="presOf" srcId="{4ED2BF27-E356-4271-BA0C-541D11CE4E57}" destId="{E7155B03-8DE3-4B3E-A115-8567A0C88F58}" srcOrd="0" destOrd="0" presId="urn:microsoft.com/office/officeart/2008/layout/AscendingPictureAccentProcess"/>
    <dgm:cxn modelId="{6E4C3F0A-7646-4DEC-9494-E3D708E3D499}" type="presOf" srcId="{2F80060B-2178-4C39-88DE-E22E8C663FD1}" destId="{3CB024B6-9ADA-4791-840C-10E1649A79BC}" srcOrd="0" destOrd="0" presId="urn:microsoft.com/office/officeart/2008/layout/AscendingPictureAccentProcess"/>
    <dgm:cxn modelId="{25E4EA41-9DE3-4380-8011-8752FEECA203}" srcId="{0FA85C9F-FCD6-4993-9528-4311BF84B060}" destId="{9EC1C1B4-2F90-4494-92B7-0BA481B4F3DB}" srcOrd="4" destOrd="0" parTransId="{5AB29A63-A336-4D97-B212-E9B4AF7F28A1}" sibTransId="{2A9704EE-4978-4A58-BF1E-4B5A9B35EC80}"/>
    <dgm:cxn modelId="{ED4F65E9-8AC7-46A4-B34B-87094F460FE6}" type="presOf" srcId="{2A9704EE-4978-4A58-BF1E-4B5A9B35EC80}" destId="{7F2C8ECC-05CD-491B-A326-EC92223D128B}" srcOrd="0" destOrd="0" presId="urn:microsoft.com/office/officeart/2008/layout/AscendingPictureAccentProcess"/>
    <dgm:cxn modelId="{EECAF0A1-7881-4803-85B3-2EB76D50C87E}" type="presParOf" srcId="{28102DFD-5914-47DE-A80F-58C721024B80}" destId="{173C0D5B-2D86-456D-A251-8B716EB11AFA}" srcOrd="0" destOrd="0" presId="urn:microsoft.com/office/officeart/2008/layout/AscendingPictureAccentProcess"/>
    <dgm:cxn modelId="{75B01563-13EC-4B93-B6CC-1DE3A12050F1}" type="presParOf" srcId="{28102DFD-5914-47DE-A80F-58C721024B80}" destId="{8DC00181-D81A-4F72-A6D3-399EA3C15E73}" srcOrd="1" destOrd="0" presId="urn:microsoft.com/office/officeart/2008/layout/AscendingPictureAccentProcess"/>
    <dgm:cxn modelId="{B2CFE184-1741-4154-962F-86D8CDF39166}" type="presParOf" srcId="{28102DFD-5914-47DE-A80F-58C721024B80}" destId="{226876B2-78A7-408C-8E45-1C8F63D543CB}" srcOrd="2" destOrd="0" presId="urn:microsoft.com/office/officeart/2008/layout/AscendingPictureAccentProcess"/>
    <dgm:cxn modelId="{62F90423-4F4B-4E34-A49D-74036D3B7EA7}" type="presParOf" srcId="{28102DFD-5914-47DE-A80F-58C721024B80}" destId="{23B56457-2346-4EA1-A1AC-1DD61A1D74A4}" srcOrd="3" destOrd="0" presId="urn:microsoft.com/office/officeart/2008/layout/AscendingPictureAccentProcess"/>
    <dgm:cxn modelId="{9396B31E-B60C-4E1D-9EA5-4F7C9B8B6AF5}" type="presParOf" srcId="{28102DFD-5914-47DE-A80F-58C721024B80}" destId="{1C728761-B222-436F-8742-41E3FE1663C6}" srcOrd="4" destOrd="0" presId="urn:microsoft.com/office/officeart/2008/layout/AscendingPictureAccentProcess"/>
    <dgm:cxn modelId="{94CA940F-9C9A-4A17-9DC3-9A5ED7422B1D}" type="presParOf" srcId="{28102DFD-5914-47DE-A80F-58C721024B80}" destId="{3D62AC57-7E65-4F55-B2C5-DE2DA495D972}" srcOrd="5" destOrd="0" presId="urn:microsoft.com/office/officeart/2008/layout/AscendingPictureAccentProcess"/>
    <dgm:cxn modelId="{CBAAF6C5-64BF-42F9-A89E-F7AA28D6465A}" type="presParOf" srcId="{28102DFD-5914-47DE-A80F-58C721024B80}" destId="{55818819-EAC3-4B37-A758-623F7E9412F6}" srcOrd="6" destOrd="0" presId="urn:microsoft.com/office/officeart/2008/layout/AscendingPictureAccentProcess"/>
    <dgm:cxn modelId="{92AC479A-509B-4F90-989E-FCFF72DF7369}" type="presParOf" srcId="{28102DFD-5914-47DE-A80F-58C721024B80}" destId="{39E6420D-4C99-4A8E-B833-9FE8E1353E87}" srcOrd="7" destOrd="0" presId="urn:microsoft.com/office/officeart/2008/layout/AscendingPictureAccentProcess"/>
    <dgm:cxn modelId="{F88D6E8A-9D23-4188-BABE-41A12B9C4BD7}" type="presParOf" srcId="{28102DFD-5914-47DE-A80F-58C721024B80}" destId="{B9F44449-A2CF-46FB-A980-E172ECF811A0}" srcOrd="8" destOrd="0" presId="urn:microsoft.com/office/officeart/2008/layout/AscendingPictureAccentProcess"/>
    <dgm:cxn modelId="{30798C3A-D690-4B7E-94B6-D8757042E4CF}" type="presParOf" srcId="{28102DFD-5914-47DE-A80F-58C721024B80}" destId="{E648252E-CAA2-455A-A82D-AC6BB7541290}" srcOrd="9" destOrd="0" presId="urn:microsoft.com/office/officeart/2008/layout/AscendingPictureAccentProcess"/>
    <dgm:cxn modelId="{018793AA-1F87-4E54-8EAC-73B0E778E627}" type="presParOf" srcId="{28102DFD-5914-47DE-A80F-58C721024B80}" destId="{714104D8-930A-4A1F-B402-2BE77935EFCA}" srcOrd="10" destOrd="0" presId="urn:microsoft.com/office/officeart/2008/layout/AscendingPictureAccentProcess"/>
    <dgm:cxn modelId="{1997B261-CFC6-4A61-BAE0-22204C2131AB}" type="presParOf" srcId="{28102DFD-5914-47DE-A80F-58C721024B80}" destId="{3F3A5ABE-0386-4878-B907-72E8EB073835}" srcOrd="11" destOrd="0" presId="urn:microsoft.com/office/officeart/2008/layout/AscendingPictureAccentProcess"/>
    <dgm:cxn modelId="{AAA77B64-591F-4863-9233-5683B8544BD7}" type="presParOf" srcId="{28102DFD-5914-47DE-A80F-58C721024B80}" destId="{66B157D2-617F-4600-81C1-54D22E05BD4D}" srcOrd="12" destOrd="0" presId="urn:microsoft.com/office/officeart/2008/layout/AscendingPictureAccentProcess"/>
    <dgm:cxn modelId="{F60C3B3B-B323-40BD-88B1-1D94132B41D6}" type="presParOf" srcId="{28102DFD-5914-47DE-A80F-58C721024B80}" destId="{416A2F15-73F9-46F3-AD47-B996F5DC5F04}" srcOrd="13" destOrd="0" presId="urn:microsoft.com/office/officeart/2008/layout/AscendingPictureAccentProcess"/>
    <dgm:cxn modelId="{B386FA11-DDA0-46AD-A150-AEDA1AAF733D}" type="presParOf" srcId="{28102DFD-5914-47DE-A80F-58C721024B80}" destId="{DA7AAD41-5E68-49D8-BAB9-31F95DE8BA53}" srcOrd="14" destOrd="0" presId="urn:microsoft.com/office/officeart/2008/layout/AscendingPictureAccentProcess"/>
    <dgm:cxn modelId="{F304BF97-E3B7-4310-99C4-547973CA623B}" type="presParOf" srcId="{28102DFD-5914-47DE-A80F-58C721024B80}" destId="{AFAE8CB1-BD31-4AB5-813F-04CE280D7BC3}" srcOrd="15" destOrd="0" presId="urn:microsoft.com/office/officeart/2008/layout/AscendingPictureAccentProcess"/>
    <dgm:cxn modelId="{CE86C7C4-86A1-493E-8270-73A00EEDA6D5}" type="presParOf" srcId="{28102DFD-5914-47DE-A80F-58C721024B80}" destId="{7A566C52-34DA-42C8-B174-71CC7A781691}" srcOrd="16" destOrd="0" presId="urn:microsoft.com/office/officeart/2008/layout/AscendingPictureAccentProcess"/>
    <dgm:cxn modelId="{669758F3-65C5-428E-8ECD-C6FDE0B900DF}" type="presParOf" srcId="{7A566C52-34DA-42C8-B174-71CC7A781691}" destId="{1BDDF1A7-8F9A-491D-B616-D31125DA6177}" srcOrd="0" destOrd="0" presId="urn:microsoft.com/office/officeart/2008/layout/AscendingPictureAccentProcess"/>
    <dgm:cxn modelId="{EFBE2F48-1C45-469F-BCBA-1606F9BFD883}" type="presParOf" srcId="{28102DFD-5914-47DE-A80F-58C721024B80}" destId="{25CE29FA-35B5-4976-AE6F-6E275956B89D}" srcOrd="17" destOrd="0" presId="urn:microsoft.com/office/officeart/2008/layout/AscendingPictureAccentProcess"/>
    <dgm:cxn modelId="{428088F7-15F0-4D2E-BE1C-2955254F0F98}" type="presParOf" srcId="{28102DFD-5914-47DE-A80F-58C721024B80}" destId="{303E2316-F5E0-4CA7-9B70-76FC5CD2449E}" srcOrd="18" destOrd="0" presId="urn:microsoft.com/office/officeart/2008/layout/AscendingPictureAccentProcess"/>
    <dgm:cxn modelId="{1AF2CD45-DFA2-4699-B65D-A366EF58B37F}" type="presParOf" srcId="{303E2316-F5E0-4CA7-9B70-76FC5CD2449E}" destId="{E7155B03-8DE3-4B3E-A115-8567A0C88F58}" srcOrd="0" destOrd="0" presId="urn:microsoft.com/office/officeart/2008/layout/AscendingPictureAccentProcess"/>
    <dgm:cxn modelId="{EC25F8ED-A202-4100-8AB0-FD3C341578CC}" type="presParOf" srcId="{28102DFD-5914-47DE-A80F-58C721024B80}" destId="{4BD86202-302F-4E2F-AFBB-306A3A126EF3}" srcOrd="19" destOrd="0" presId="urn:microsoft.com/office/officeart/2008/layout/AscendingPictureAccentProcess"/>
    <dgm:cxn modelId="{4C2F539E-DAC9-42E4-BA62-83784CCECFE5}" type="presParOf" srcId="{28102DFD-5914-47DE-A80F-58C721024B80}" destId="{D7317E7B-4A4D-48AC-8D09-7E398136BB1D}" srcOrd="20" destOrd="0" presId="urn:microsoft.com/office/officeart/2008/layout/AscendingPictureAccentProcess"/>
    <dgm:cxn modelId="{673CA812-6633-4681-AD9C-B89E31F95E52}" type="presParOf" srcId="{D7317E7B-4A4D-48AC-8D09-7E398136BB1D}" destId="{49CE950B-4F82-48D2-AF26-10C2170F8BB6}" srcOrd="0" destOrd="0" presId="urn:microsoft.com/office/officeart/2008/layout/AscendingPictureAccentProcess"/>
    <dgm:cxn modelId="{2DA1237A-1D19-4A6E-9BB4-8CEE0EDC41F9}" type="presParOf" srcId="{28102DFD-5914-47DE-A80F-58C721024B80}" destId="{3CB024B6-9ADA-4791-840C-10E1649A79BC}" srcOrd="21" destOrd="0" presId="urn:microsoft.com/office/officeart/2008/layout/AscendingPictureAccentProcess"/>
    <dgm:cxn modelId="{6243EBDF-A33F-4C6D-8C34-B000F7CEFDD0}" type="presParOf" srcId="{28102DFD-5914-47DE-A80F-58C721024B80}" destId="{2F0C9074-A70C-4A20-A870-EA6037EF202B}" srcOrd="22" destOrd="0" presId="urn:microsoft.com/office/officeart/2008/layout/AscendingPictureAccentProcess"/>
    <dgm:cxn modelId="{615DB14B-0F49-417B-824D-B16C8B9DB031}" type="presParOf" srcId="{2F0C9074-A70C-4A20-A870-EA6037EF202B}" destId="{6BFFBD56-1663-40C9-A9CA-11AB837289A3}" srcOrd="0" destOrd="0" presId="urn:microsoft.com/office/officeart/2008/layout/AscendingPictureAccentProcess"/>
    <dgm:cxn modelId="{D7B7A9CB-3B3A-4F9C-9F4D-3BB2E10C8BCA}" type="presParOf" srcId="{28102DFD-5914-47DE-A80F-58C721024B80}" destId="{C216F5ED-BDAB-44F7-AF91-2D51C9AA5392}" srcOrd="23" destOrd="0" presId="urn:microsoft.com/office/officeart/2008/layout/AscendingPictureAccentProcess"/>
    <dgm:cxn modelId="{C1AC9CC7-49B6-4309-85BC-826AD7A3BC1F}" type="presParOf" srcId="{28102DFD-5914-47DE-A80F-58C721024B80}" destId="{751283B5-7901-4BD3-AF47-EF5C8E04B493}" srcOrd="24" destOrd="0" presId="urn:microsoft.com/office/officeart/2008/layout/AscendingPictureAccentProcess"/>
    <dgm:cxn modelId="{2852EEE8-E89D-4E9D-9864-C2B1AC2335D5}" type="presParOf" srcId="{751283B5-7901-4BD3-AF47-EF5C8E04B493}" destId="{7F2C8ECC-05CD-491B-A326-EC92223D128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11DA3-CB86-4B33-AD94-CFAFBD9BC442}"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n-US"/>
        </a:p>
      </dgm:t>
    </dgm:pt>
    <dgm:pt modelId="{DBC29028-84A4-4AEA-8797-31ABFA181D26}">
      <dgm:prSet phldrT="[Text]" custT="1"/>
      <dgm:spPr/>
      <dgm:t>
        <a:bodyPr/>
        <a:lstStyle/>
        <a:p>
          <a:r>
            <a:rPr lang="en-US" sz="2400" b="1" dirty="0" smtClean="0"/>
            <a:t>AIR</a:t>
          </a:r>
          <a:endParaRPr lang="en-US" sz="2400" b="1" dirty="0"/>
        </a:p>
      </dgm:t>
    </dgm:pt>
    <dgm:pt modelId="{CE4B8B51-6603-43D5-A869-D59725658A51}" type="parTrans" cxnId="{A8D738DF-A868-4B8A-80CF-0E53E15D4F77}">
      <dgm:prSet/>
      <dgm:spPr/>
      <dgm:t>
        <a:bodyPr/>
        <a:lstStyle/>
        <a:p>
          <a:endParaRPr lang="en-US"/>
        </a:p>
      </dgm:t>
    </dgm:pt>
    <dgm:pt modelId="{29811738-D401-475C-AD99-8CB6CB66A00A}" type="sibTrans" cxnId="{A8D738DF-A868-4B8A-80CF-0E53E15D4F77}">
      <dgm:prSet/>
      <dgm:spPr/>
      <dgm:t>
        <a:bodyPr/>
        <a:lstStyle/>
        <a:p>
          <a:endParaRPr lang="en-US"/>
        </a:p>
      </dgm:t>
    </dgm:pt>
    <dgm:pt modelId="{619DBEC2-5DCF-45C6-8F6C-8D5D22D211AC}">
      <dgm:prSet phldrT="[Text]" custT="1"/>
      <dgm:spPr/>
      <dgm:t>
        <a:bodyPr/>
        <a:lstStyle/>
        <a:p>
          <a:r>
            <a:rPr lang="en-US" sz="2000" b="1" dirty="0" smtClean="0"/>
            <a:t>APE</a:t>
          </a:r>
          <a:endParaRPr lang="en-US" sz="2000" b="1" dirty="0"/>
        </a:p>
      </dgm:t>
    </dgm:pt>
    <dgm:pt modelId="{4AD38DB4-EEA3-4399-8EC3-CC4669B6C241}" type="parTrans" cxnId="{549DCA35-6503-4963-A6E7-BE465D3FFC6E}">
      <dgm:prSet/>
      <dgm:spPr/>
      <dgm:t>
        <a:bodyPr/>
        <a:lstStyle/>
        <a:p>
          <a:endParaRPr lang="en-US"/>
        </a:p>
      </dgm:t>
    </dgm:pt>
    <dgm:pt modelId="{E1ABEDFC-724C-47F2-B507-846B502E8CB3}" type="sibTrans" cxnId="{549DCA35-6503-4963-A6E7-BE465D3FFC6E}">
      <dgm:prSet/>
      <dgm:spPr/>
      <dgm:t>
        <a:bodyPr/>
        <a:lstStyle/>
        <a:p>
          <a:endParaRPr lang="en-US"/>
        </a:p>
      </dgm:t>
    </dgm:pt>
    <dgm:pt modelId="{2F4128A1-7C9B-40A5-8295-CFA9E3F2F418}">
      <dgm:prSet phldrT="[Text]" custT="1"/>
      <dgm:spPr/>
      <dgm:t>
        <a:bodyPr/>
        <a:lstStyle/>
        <a:p>
          <a:r>
            <a:rPr lang="en-US" sz="1200" b="1" dirty="0" smtClean="0"/>
            <a:t>PEC Meeting</a:t>
          </a:r>
          <a:endParaRPr lang="en-US" sz="1200" b="1" dirty="0"/>
        </a:p>
      </dgm:t>
    </dgm:pt>
    <dgm:pt modelId="{D0D0C618-D34F-4B78-89BC-2246647654A0}" type="parTrans" cxnId="{DFF2D0C5-4561-406B-A2B6-8A42D2A2B802}">
      <dgm:prSet/>
      <dgm:spPr/>
      <dgm:t>
        <a:bodyPr/>
        <a:lstStyle/>
        <a:p>
          <a:endParaRPr lang="en-US"/>
        </a:p>
      </dgm:t>
    </dgm:pt>
    <dgm:pt modelId="{3C066CC6-EB5B-4CB6-933F-2E57D0B1298D}" type="sibTrans" cxnId="{DFF2D0C5-4561-406B-A2B6-8A42D2A2B802}">
      <dgm:prSet/>
      <dgm:spPr/>
      <dgm:t>
        <a:bodyPr/>
        <a:lstStyle/>
        <a:p>
          <a:endParaRPr lang="en-US"/>
        </a:p>
      </dgm:t>
    </dgm:pt>
    <dgm:pt modelId="{E6A9EFD3-27BD-4905-A7E4-F60BB0D4CB4B}">
      <dgm:prSet phldrT="[Text]" custT="1"/>
      <dgm:spPr/>
      <dgm:t>
        <a:bodyPr/>
        <a:lstStyle/>
        <a:p>
          <a:r>
            <a:rPr lang="en-US" sz="2000" b="1" dirty="0" smtClean="0"/>
            <a:t>APE</a:t>
          </a:r>
          <a:endParaRPr lang="en-US" sz="2000" b="1" dirty="0"/>
        </a:p>
      </dgm:t>
    </dgm:pt>
    <dgm:pt modelId="{9A5E03B9-B4D0-4BB2-BBF6-B5A310E10EC5}" type="parTrans" cxnId="{A2D115C7-BA8C-4151-872A-156FA7418C26}">
      <dgm:prSet/>
      <dgm:spPr/>
      <dgm:t>
        <a:bodyPr/>
        <a:lstStyle/>
        <a:p>
          <a:endParaRPr lang="en-US"/>
        </a:p>
      </dgm:t>
    </dgm:pt>
    <dgm:pt modelId="{79936E4F-9755-4658-8974-F35A6BD0C86B}" type="sibTrans" cxnId="{A2D115C7-BA8C-4151-872A-156FA7418C26}">
      <dgm:prSet/>
      <dgm:spPr/>
      <dgm:t>
        <a:bodyPr/>
        <a:lstStyle/>
        <a:p>
          <a:endParaRPr lang="en-US"/>
        </a:p>
      </dgm:t>
    </dgm:pt>
    <dgm:pt modelId="{F86E049B-782F-4369-A4B4-38F2C29D0A96}">
      <dgm:prSet phldrT="[Text]" custT="1"/>
      <dgm:spPr/>
      <dgm:t>
        <a:bodyPr/>
        <a:lstStyle/>
        <a:p>
          <a:r>
            <a:rPr lang="en-US" sz="1200" b="1" dirty="0" smtClean="0"/>
            <a:t>PEC Meeting</a:t>
          </a:r>
          <a:endParaRPr lang="en-US" sz="1200" b="1" dirty="0"/>
        </a:p>
      </dgm:t>
    </dgm:pt>
    <dgm:pt modelId="{ABA1F91F-5FFB-43A3-91E9-43B5BC7C0C93}" type="parTrans" cxnId="{7CD0B9B3-D13C-4567-839B-527768773390}">
      <dgm:prSet/>
      <dgm:spPr/>
      <dgm:t>
        <a:bodyPr/>
        <a:lstStyle/>
        <a:p>
          <a:endParaRPr lang="en-US"/>
        </a:p>
      </dgm:t>
    </dgm:pt>
    <dgm:pt modelId="{1F97A8B3-7936-4164-9167-5EAF61CEA66D}" type="sibTrans" cxnId="{7CD0B9B3-D13C-4567-839B-527768773390}">
      <dgm:prSet/>
      <dgm:spPr/>
      <dgm:t>
        <a:bodyPr/>
        <a:lstStyle/>
        <a:p>
          <a:endParaRPr lang="en-US"/>
        </a:p>
      </dgm:t>
    </dgm:pt>
    <dgm:pt modelId="{075977A4-204B-45DE-BA5E-9F3A4C39FCD1}">
      <dgm:prSet phldrT="[Text]" custT="1"/>
      <dgm:spPr/>
      <dgm:t>
        <a:bodyPr/>
        <a:lstStyle/>
        <a:p>
          <a:r>
            <a:rPr lang="en-US" sz="2000" b="1" dirty="0" smtClean="0"/>
            <a:t>APE</a:t>
          </a:r>
          <a:endParaRPr lang="en-US" sz="2000" b="1" dirty="0"/>
        </a:p>
      </dgm:t>
    </dgm:pt>
    <dgm:pt modelId="{7B7A4675-2934-408A-8211-B1B924F0897A}" type="parTrans" cxnId="{218B8C3A-98C8-43CC-BA52-A7A82043E5FA}">
      <dgm:prSet/>
      <dgm:spPr/>
      <dgm:t>
        <a:bodyPr/>
        <a:lstStyle/>
        <a:p>
          <a:endParaRPr lang="en-US"/>
        </a:p>
      </dgm:t>
    </dgm:pt>
    <dgm:pt modelId="{E91FC7B3-86FC-49B9-AFDA-36C1E5D80E8C}" type="sibTrans" cxnId="{218B8C3A-98C8-43CC-BA52-A7A82043E5FA}">
      <dgm:prSet/>
      <dgm:spPr/>
      <dgm:t>
        <a:bodyPr/>
        <a:lstStyle/>
        <a:p>
          <a:endParaRPr lang="en-US"/>
        </a:p>
      </dgm:t>
    </dgm:pt>
    <dgm:pt modelId="{EA69240C-2C2E-4992-B422-AD2221437846}">
      <dgm:prSet phldrT="[Text]" custT="1"/>
      <dgm:spPr/>
      <dgm:t>
        <a:bodyPr/>
        <a:lstStyle/>
        <a:p>
          <a:r>
            <a:rPr lang="en-US" sz="2000" b="1" dirty="0" smtClean="0"/>
            <a:t>APE</a:t>
          </a:r>
          <a:endParaRPr lang="en-US" sz="2000" b="1" dirty="0"/>
        </a:p>
      </dgm:t>
    </dgm:pt>
    <dgm:pt modelId="{BD64E11B-8CA9-44B2-9C92-7FD62ADCB682}" type="parTrans" cxnId="{00EC786C-DD8D-4CE0-B0BA-4EB0E370C8FA}">
      <dgm:prSet/>
      <dgm:spPr/>
      <dgm:t>
        <a:bodyPr/>
        <a:lstStyle/>
        <a:p>
          <a:endParaRPr lang="en-US"/>
        </a:p>
      </dgm:t>
    </dgm:pt>
    <dgm:pt modelId="{1C6E2963-6B34-4DD2-BC6F-D2F2DDCF1044}" type="sibTrans" cxnId="{00EC786C-DD8D-4CE0-B0BA-4EB0E370C8FA}">
      <dgm:prSet/>
      <dgm:spPr/>
      <dgm:t>
        <a:bodyPr/>
        <a:lstStyle/>
        <a:p>
          <a:endParaRPr lang="en-US"/>
        </a:p>
      </dgm:t>
    </dgm:pt>
    <dgm:pt modelId="{5E08E221-3F53-4C72-A1D2-D632192F1521}">
      <dgm:prSet phldrT="[Text]" custT="1"/>
      <dgm:spPr/>
      <dgm:t>
        <a:bodyPr/>
        <a:lstStyle/>
        <a:p>
          <a:r>
            <a:rPr lang="en-US" sz="2000" b="1" dirty="0" smtClean="0"/>
            <a:t>APE</a:t>
          </a:r>
          <a:endParaRPr lang="en-US" sz="2000" b="1" dirty="0"/>
        </a:p>
      </dgm:t>
    </dgm:pt>
    <dgm:pt modelId="{ECBA7C9F-981D-4A7E-8C2F-A0C9F131F19C}" type="parTrans" cxnId="{77749F6F-03CA-4C65-9C7C-700F39EC137C}">
      <dgm:prSet/>
      <dgm:spPr/>
      <dgm:t>
        <a:bodyPr/>
        <a:lstStyle/>
        <a:p>
          <a:endParaRPr lang="en-US"/>
        </a:p>
      </dgm:t>
    </dgm:pt>
    <dgm:pt modelId="{E9ABF95C-8F60-45A5-B45C-3C987CEEA025}" type="sibTrans" cxnId="{77749F6F-03CA-4C65-9C7C-700F39EC137C}">
      <dgm:prSet/>
      <dgm:spPr/>
      <dgm:t>
        <a:bodyPr/>
        <a:lstStyle/>
        <a:p>
          <a:endParaRPr lang="en-US"/>
        </a:p>
      </dgm:t>
    </dgm:pt>
    <dgm:pt modelId="{28566922-1F1D-480A-A06C-136064AD74FB}">
      <dgm:prSet phldrT="[Text]" custT="1"/>
      <dgm:spPr/>
      <dgm:t>
        <a:bodyPr/>
        <a:lstStyle/>
        <a:p>
          <a:r>
            <a:rPr lang="en-US" sz="1200" b="1" dirty="0" smtClean="0"/>
            <a:t>PEC Meeting</a:t>
          </a:r>
          <a:endParaRPr lang="en-US" sz="1200" b="1" dirty="0"/>
        </a:p>
      </dgm:t>
    </dgm:pt>
    <dgm:pt modelId="{C2CFF252-3F9E-456F-B206-7A52836FD4FF}" type="parTrans" cxnId="{47B16EBE-9103-4E9B-9DD7-2D9DE72C6F62}">
      <dgm:prSet/>
      <dgm:spPr/>
      <dgm:t>
        <a:bodyPr/>
        <a:lstStyle/>
        <a:p>
          <a:endParaRPr lang="en-US"/>
        </a:p>
      </dgm:t>
    </dgm:pt>
    <dgm:pt modelId="{C635375A-BAEE-42EF-A6AC-82545923FE28}" type="sibTrans" cxnId="{47B16EBE-9103-4E9B-9DD7-2D9DE72C6F62}">
      <dgm:prSet/>
      <dgm:spPr/>
      <dgm:t>
        <a:bodyPr/>
        <a:lstStyle/>
        <a:p>
          <a:endParaRPr lang="en-US"/>
        </a:p>
      </dgm:t>
    </dgm:pt>
    <dgm:pt modelId="{9BEE3FE6-40D2-4ED6-BA21-291723E66ACF}">
      <dgm:prSet phldrT="[Text]" custT="1"/>
      <dgm:spPr/>
      <dgm:t>
        <a:bodyPr/>
        <a:lstStyle/>
        <a:p>
          <a:r>
            <a:rPr lang="en-US" sz="1200" b="1" dirty="0" smtClean="0"/>
            <a:t>PEC Meeting</a:t>
          </a:r>
          <a:endParaRPr lang="en-US" sz="1200" b="1" dirty="0"/>
        </a:p>
      </dgm:t>
    </dgm:pt>
    <dgm:pt modelId="{7FBDAB79-D9DD-472B-8E74-B4697802E3B8}" type="parTrans" cxnId="{89EF0FB3-09A9-45B5-9A70-6FFD3E5744A2}">
      <dgm:prSet/>
      <dgm:spPr/>
      <dgm:t>
        <a:bodyPr/>
        <a:lstStyle/>
        <a:p>
          <a:endParaRPr lang="en-US"/>
        </a:p>
      </dgm:t>
    </dgm:pt>
    <dgm:pt modelId="{AB112A81-5D6D-4513-888D-FC08D34A706A}" type="sibTrans" cxnId="{89EF0FB3-09A9-45B5-9A70-6FFD3E5744A2}">
      <dgm:prSet/>
      <dgm:spPr/>
      <dgm:t>
        <a:bodyPr/>
        <a:lstStyle/>
        <a:p>
          <a:endParaRPr lang="en-US"/>
        </a:p>
      </dgm:t>
    </dgm:pt>
    <dgm:pt modelId="{FEAE2441-D2CE-4840-B17D-7F8B94318B19}">
      <dgm:prSet phldrT="[Text]" custT="1"/>
      <dgm:spPr/>
      <dgm:t>
        <a:bodyPr/>
        <a:lstStyle/>
        <a:p>
          <a:r>
            <a:rPr lang="en-US" sz="1200" b="1" dirty="0" smtClean="0"/>
            <a:t>PEC Meeting</a:t>
          </a:r>
          <a:endParaRPr lang="en-US" sz="1200" b="1" dirty="0"/>
        </a:p>
      </dgm:t>
    </dgm:pt>
    <dgm:pt modelId="{EDB05043-C36A-444E-9977-677F0C417A35}" type="parTrans" cxnId="{3A4CA3C3-2BB3-49A3-8F1D-7A5854300E94}">
      <dgm:prSet/>
      <dgm:spPr/>
      <dgm:t>
        <a:bodyPr/>
        <a:lstStyle/>
        <a:p>
          <a:endParaRPr lang="en-US"/>
        </a:p>
      </dgm:t>
    </dgm:pt>
    <dgm:pt modelId="{1C2245B1-047C-4F6E-BAC3-FCD86F5DB724}" type="sibTrans" cxnId="{3A4CA3C3-2BB3-49A3-8F1D-7A5854300E94}">
      <dgm:prSet/>
      <dgm:spPr/>
      <dgm:t>
        <a:bodyPr/>
        <a:lstStyle/>
        <a:p>
          <a:endParaRPr lang="en-US"/>
        </a:p>
      </dgm:t>
    </dgm:pt>
    <dgm:pt modelId="{F926120D-13F2-4411-83D9-D7BF3EA722BA}">
      <dgm:prSet phldrT="[Text]" custT="1"/>
      <dgm:spPr/>
      <dgm:t>
        <a:bodyPr/>
        <a:lstStyle/>
        <a:p>
          <a:r>
            <a:rPr lang="en-US" sz="1200" b="1" dirty="0" smtClean="0"/>
            <a:t>PEC Meeting</a:t>
          </a:r>
          <a:endParaRPr lang="en-US" sz="1200" b="1" dirty="0"/>
        </a:p>
      </dgm:t>
    </dgm:pt>
    <dgm:pt modelId="{ABCD59F7-5A6E-4A82-B2DF-05656406E6FA}" type="parTrans" cxnId="{ED99DBA4-E4C0-492B-8201-590503CF823A}">
      <dgm:prSet/>
      <dgm:spPr/>
      <dgm:t>
        <a:bodyPr/>
        <a:lstStyle/>
        <a:p>
          <a:endParaRPr lang="en-US"/>
        </a:p>
      </dgm:t>
    </dgm:pt>
    <dgm:pt modelId="{10C4DA71-7E06-481A-BD1D-45A2A1CB2CBD}" type="sibTrans" cxnId="{ED99DBA4-E4C0-492B-8201-590503CF823A}">
      <dgm:prSet/>
      <dgm:spPr/>
      <dgm:t>
        <a:bodyPr/>
        <a:lstStyle/>
        <a:p>
          <a:endParaRPr lang="en-US"/>
        </a:p>
      </dgm:t>
    </dgm:pt>
    <dgm:pt modelId="{28DDBCA0-322A-4397-8401-0D9756AF8671}">
      <dgm:prSet phldrT="[Text]" custT="1"/>
      <dgm:spPr/>
      <dgm:t>
        <a:bodyPr/>
        <a:lstStyle/>
        <a:p>
          <a:r>
            <a:rPr lang="en-US" sz="1200" b="1" dirty="0" smtClean="0"/>
            <a:t>PEC Meeting</a:t>
          </a:r>
          <a:endParaRPr lang="en-US" sz="1200" b="1" dirty="0"/>
        </a:p>
      </dgm:t>
    </dgm:pt>
    <dgm:pt modelId="{17597787-BB44-4183-BC35-999E8732B0C4}" type="parTrans" cxnId="{1C93EBD3-CCD6-4670-81BD-806F490D6DAA}">
      <dgm:prSet/>
      <dgm:spPr/>
      <dgm:t>
        <a:bodyPr/>
        <a:lstStyle/>
        <a:p>
          <a:endParaRPr lang="en-US"/>
        </a:p>
      </dgm:t>
    </dgm:pt>
    <dgm:pt modelId="{C5CA28BB-E014-438D-A5B0-5483AF6F1C12}" type="sibTrans" cxnId="{1C93EBD3-CCD6-4670-81BD-806F490D6DAA}">
      <dgm:prSet/>
      <dgm:spPr/>
      <dgm:t>
        <a:bodyPr/>
        <a:lstStyle/>
        <a:p>
          <a:endParaRPr lang="en-US"/>
        </a:p>
      </dgm:t>
    </dgm:pt>
    <dgm:pt modelId="{73BBFA86-B940-4B41-B0E9-802FBA24F416}">
      <dgm:prSet phldrT="[Text]" custT="1"/>
      <dgm:spPr/>
      <dgm:t>
        <a:bodyPr/>
        <a:lstStyle/>
        <a:p>
          <a:r>
            <a:rPr lang="en-US" sz="1200" b="1" dirty="0" smtClean="0"/>
            <a:t>PEC Meeting</a:t>
          </a:r>
          <a:endParaRPr lang="en-US" sz="1200" b="1" dirty="0"/>
        </a:p>
      </dgm:t>
    </dgm:pt>
    <dgm:pt modelId="{DE78767D-6959-457D-B272-E5D6C9B7A83D}" type="parTrans" cxnId="{144A2457-3D5A-4CC6-8EF0-7CFFC6DD3C17}">
      <dgm:prSet/>
      <dgm:spPr/>
      <dgm:t>
        <a:bodyPr/>
        <a:lstStyle/>
        <a:p>
          <a:endParaRPr lang="en-US"/>
        </a:p>
      </dgm:t>
    </dgm:pt>
    <dgm:pt modelId="{D6BB3D7B-8E10-4FD0-8208-7B0638CF4A4F}" type="sibTrans" cxnId="{144A2457-3D5A-4CC6-8EF0-7CFFC6DD3C17}">
      <dgm:prSet/>
      <dgm:spPr/>
      <dgm:t>
        <a:bodyPr/>
        <a:lstStyle/>
        <a:p>
          <a:endParaRPr lang="en-US"/>
        </a:p>
      </dgm:t>
    </dgm:pt>
    <dgm:pt modelId="{F81E1585-C75A-449A-AEEC-29FB528C0431}" type="pres">
      <dgm:prSet presAssocID="{8DF11DA3-CB86-4B33-AD94-CFAFBD9BC442}" presName="hierChild1" presStyleCnt="0">
        <dgm:presLayoutVars>
          <dgm:chPref val="1"/>
          <dgm:dir/>
          <dgm:animOne val="branch"/>
          <dgm:animLvl val="lvl"/>
          <dgm:resizeHandles/>
        </dgm:presLayoutVars>
      </dgm:prSet>
      <dgm:spPr/>
      <dgm:t>
        <a:bodyPr/>
        <a:lstStyle/>
        <a:p>
          <a:endParaRPr lang="en-US"/>
        </a:p>
      </dgm:t>
    </dgm:pt>
    <dgm:pt modelId="{F1BFD1BD-02AB-4C71-A455-8CEC5612AEAA}" type="pres">
      <dgm:prSet presAssocID="{DBC29028-84A4-4AEA-8797-31ABFA181D26}" presName="hierRoot1" presStyleCnt="0"/>
      <dgm:spPr/>
    </dgm:pt>
    <dgm:pt modelId="{E3EFAFC6-1326-4434-8070-F9CBD8301AE0}" type="pres">
      <dgm:prSet presAssocID="{DBC29028-84A4-4AEA-8797-31ABFA181D26}" presName="composite" presStyleCnt="0"/>
      <dgm:spPr/>
    </dgm:pt>
    <dgm:pt modelId="{A7DF84ED-6CD5-48BA-807E-1DFA75650A99}" type="pres">
      <dgm:prSet presAssocID="{DBC29028-84A4-4AEA-8797-31ABFA181D26}" presName="background" presStyleLbl="node0" presStyleIdx="0" presStyleCnt="1"/>
      <dgm:spPr/>
    </dgm:pt>
    <dgm:pt modelId="{867D7AA7-A9EE-4083-B50E-C13AA469DE76}" type="pres">
      <dgm:prSet presAssocID="{DBC29028-84A4-4AEA-8797-31ABFA181D26}" presName="text" presStyleLbl="fgAcc0" presStyleIdx="0" presStyleCnt="1" custScaleX="176883" custScaleY="135394">
        <dgm:presLayoutVars>
          <dgm:chPref val="3"/>
        </dgm:presLayoutVars>
      </dgm:prSet>
      <dgm:spPr/>
      <dgm:t>
        <a:bodyPr/>
        <a:lstStyle/>
        <a:p>
          <a:endParaRPr lang="en-US"/>
        </a:p>
      </dgm:t>
    </dgm:pt>
    <dgm:pt modelId="{AC20B376-A933-4388-B560-4E172BDBB519}" type="pres">
      <dgm:prSet presAssocID="{DBC29028-84A4-4AEA-8797-31ABFA181D26}" presName="hierChild2" presStyleCnt="0"/>
      <dgm:spPr/>
    </dgm:pt>
    <dgm:pt modelId="{43B7BDA1-2CC8-409C-903B-5C1B3D2946C5}" type="pres">
      <dgm:prSet presAssocID="{4AD38DB4-EEA3-4399-8EC3-CC4669B6C241}" presName="Name10" presStyleLbl="parChTrans1D2" presStyleIdx="0" presStyleCnt="5"/>
      <dgm:spPr/>
      <dgm:t>
        <a:bodyPr/>
        <a:lstStyle/>
        <a:p>
          <a:endParaRPr lang="en-US"/>
        </a:p>
      </dgm:t>
    </dgm:pt>
    <dgm:pt modelId="{2B15B87E-66AF-4448-B230-2428CB3ECE3D}" type="pres">
      <dgm:prSet presAssocID="{619DBEC2-5DCF-45C6-8F6C-8D5D22D211AC}" presName="hierRoot2" presStyleCnt="0"/>
      <dgm:spPr/>
    </dgm:pt>
    <dgm:pt modelId="{75BE8210-CE9C-4099-A484-89E3C947184C}" type="pres">
      <dgm:prSet presAssocID="{619DBEC2-5DCF-45C6-8F6C-8D5D22D211AC}" presName="composite2" presStyleCnt="0"/>
      <dgm:spPr/>
    </dgm:pt>
    <dgm:pt modelId="{B28415AE-44AA-4F6F-9489-BDEEEFC83472}" type="pres">
      <dgm:prSet presAssocID="{619DBEC2-5DCF-45C6-8F6C-8D5D22D211AC}" presName="background2" presStyleLbl="node2" presStyleIdx="0" presStyleCnt="5"/>
      <dgm:spPr/>
    </dgm:pt>
    <dgm:pt modelId="{0F2FC56A-E054-40F9-A41E-A5D8507B8F0D}" type="pres">
      <dgm:prSet presAssocID="{619DBEC2-5DCF-45C6-8F6C-8D5D22D211AC}" presName="text2" presStyleLbl="fgAcc2" presStyleIdx="0" presStyleCnt="5">
        <dgm:presLayoutVars>
          <dgm:chPref val="3"/>
        </dgm:presLayoutVars>
      </dgm:prSet>
      <dgm:spPr/>
      <dgm:t>
        <a:bodyPr/>
        <a:lstStyle/>
        <a:p>
          <a:endParaRPr lang="en-US"/>
        </a:p>
      </dgm:t>
    </dgm:pt>
    <dgm:pt modelId="{697A576B-D7C7-45D6-A1EA-FBD020C81A1A}" type="pres">
      <dgm:prSet presAssocID="{619DBEC2-5DCF-45C6-8F6C-8D5D22D211AC}" presName="hierChild3" presStyleCnt="0"/>
      <dgm:spPr/>
    </dgm:pt>
    <dgm:pt modelId="{4DE9C284-DF56-42D4-B23A-E4C7D0C4E27A}" type="pres">
      <dgm:prSet presAssocID="{D0D0C618-D34F-4B78-89BC-2246647654A0}" presName="Name17" presStyleLbl="parChTrans1D3" presStyleIdx="0" presStyleCnt="8"/>
      <dgm:spPr/>
      <dgm:t>
        <a:bodyPr/>
        <a:lstStyle/>
        <a:p>
          <a:endParaRPr lang="en-US"/>
        </a:p>
      </dgm:t>
    </dgm:pt>
    <dgm:pt modelId="{4EE3F3BA-940C-4033-A405-A8B1A73EF0A5}" type="pres">
      <dgm:prSet presAssocID="{2F4128A1-7C9B-40A5-8295-CFA9E3F2F418}" presName="hierRoot3" presStyleCnt="0"/>
      <dgm:spPr/>
    </dgm:pt>
    <dgm:pt modelId="{D2679B50-E1A9-447F-8A48-A35795446A35}" type="pres">
      <dgm:prSet presAssocID="{2F4128A1-7C9B-40A5-8295-CFA9E3F2F418}" presName="composite3" presStyleCnt="0"/>
      <dgm:spPr/>
    </dgm:pt>
    <dgm:pt modelId="{91595305-D9D4-4D2D-B8CB-EB18CB0F6B5D}" type="pres">
      <dgm:prSet presAssocID="{2F4128A1-7C9B-40A5-8295-CFA9E3F2F418}" presName="background3" presStyleLbl="node3" presStyleIdx="0" presStyleCnt="8"/>
      <dgm:spPr/>
    </dgm:pt>
    <dgm:pt modelId="{05F0E439-0D3A-40DD-80E5-04EDFD024BBE}" type="pres">
      <dgm:prSet presAssocID="{2F4128A1-7C9B-40A5-8295-CFA9E3F2F418}" presName="text3" presStyleLbl="fgAcc3" presStyleIdx="0" presStyleCnt="8" custScaleX="57073">
        <dgm:presLayoutVars>
          <dgm:chPref val="3"/>
        </dgm:presLayoutVars>
      </dgm:prSet>
      <dgm:spPr/>
      <dgm:t>
        <a:bodyPr/>
        <a:lstStyle/>
        <a:p>
          <a:endParaRPr lang="en-US"/>
        </a:p>
      </dgm:t>
    </dgm:pt>
    <dgm:pt modelId="{DDF48CBE-8BB7-4195-88CE-C17D1056EA3F}" type="pres">
      <dgm:prSet presAssocID="{2F4128A1-7C9B-40A5-8295-CFA9E3F2F418}" presName="hierChild4" presStyleCnt="0"/>
      <dgm:spPr/>
    </dgm:pt>
    <dgm:pt modelId="{C7A2FE61-D26E-41EF-83DD-9698C45DD609}" type="pres">
      <dgm:prSet presAssocID="{C2CFF252-3F9E-456F-B206-7A52836FD4FF}" presName="Name17" presStyleLbl="parChTrans1D3" presStyleIdx="1" presStyleCnt="8"/>
      <dgm:spPr/>
      <dgm:t>
        <a:bodyPr/>
        <a:lstStyle/>
        <a:p>
          <a:endParaRPr lang="en-US"/>
        </a:p>
      </dgm:t>
    </dgm:pt>
    <dgm:pt modelId="{E8044C84-45CE-4CCF-B972-95C643D2EF46}" type="pres">
      <dgm:prSet presAssocID="{28566922-1F1D-480A-A06C-136064AD74FB}" presName="hierRoot3" presStyleCnt="0"/>
      <dgm:spPr/>
    </dgm:pt>
    <dgm:pt modelId="{0C9984CB-9ADF-4D6D-87D8-F1472D7B3B72}" type="pres">
      <dgm:prSet presAssocID="{28566922-1F1D-480A-A06C-136064AD74FB}" presName="composite3" presStyleCnt="0"/>
      <dgm:spPr/>
    </dgm:pt>
    <dgm:pt modelId="{086B072C-0F88-4DA9-9900-326DBF3B7967}" type="pres">
      <dgm:prSet presAssocID="{28566922-1F1D-480A-A06C-136064AD74FB}" presName="background3" presStyleLbl="node3" presStyleIdx="1" presStyleCnt="8"/>
      <dgm:spPr/>
      <dgm:t>
        <a:bodyPr/>
        <a:lstStyle/>
        <a:p>
          <a:endParaRPr lang="en-US"/>
        </a:p>
      </dgm:t>
    </dgm:pt>
    <dgm:pt modelId="{FE67927E-B3E8-4856-8FFE-0619A7CD5CF7}" type="pres">
      <dgm:prSet presAssocID="{28566922-1F1D-480A-A06C-136064AD74FB}" presName="text3" presStyleLbl="fgAcc3" presStyleIdx="1" presStyleCnt="8" custScaleX="57073">
        <dgm:presLayoutVars>
          <dgm:chPref val="3"/>
        </dgm:presLayoutVars>
      </dgm:prSet>
      <dgm:spPr/>
      <dgm:t>
        <a:bodyPr/>
        <a:lstStyle/>
        <a:p>
          <a:endParaRPr lang="en-US"/>
        </a:p>
      </dgm:t>
    </dgm:pt>
    <dgm:pt modelId="{BB1E381A-377A-4B2D-8C28-21DA3AFBC24B}" type="pres">
      <dgm:prSet presAssocID="{28566922-1F1D-480A-A06C-136064AD74FB}" presName="hierChild4" presStyleCnt="0"/>
      <dgm:spPr/>
    </dgm:pt>
    <dgm:pt modelId="{8E5F55C4-2E32-4E20-8E73-448117344FB1}" type="pres">
      <dgm:prSet presAssocID="{9A5E03B9-B4D0-4BB2-BBF6-B5A310E10EC5}" presName="Name10" presStyleLbl="parChTrans1D2" presStyleIdx="1" presStyleCnt="5"/>
      <dgm:spPr/>
      <dgm:t>
        <a:bodyPr/>
        <a:lstStyle/>
        <a:p>
          <a:endParaRPr lang="en-US"/>
        </a:p>
      </dgm:t>
    </dgm:pt>
    <dgm:pt modelId="{F252EBA4-6C8A-4E34-94DB-35D78A8413F4}" type="pres">
      <dgm:prSet presAssocID="{E6A9EFD3-27BD-4905-A7E4-F60BB0D4CB4B}" presName="hierRoot2" presStyleCnt="0"/>
      <dgm:spPr/>
    </dgm:pt>
    <dgm:pt modelId="{D119D929-CC57-4CF9-A01E-09E76586CC3B}" type="pres">
      <dgm:prSet presAssocID="{E6A9EFD3-27BD-4905-A7E4-F60BB0D4CB4B}" presName="composite2" presStyleCnt="0"/>
      <dgm:spPr/>
    </dgm:pt>
    <dgm:pt modelId="{BDF3BD67-02C4-40B9-89AC-B44B6B066710}" type="pres">
      <dgm:prSet presAssocID="{E6A9EFD3-27BD-4905-A7E4-F60BB0D4CB4B}" presName="background2" presStyleLbl="node2" presStyleIdx="1" presStyleCnt="5"/>
      <dgm:spPr/>
    </dgm:pt>
    <dgm:pt modelId="{269DD5EF-C68E-4649-B424-CD8D24148971}" type="pres">
      <dgm:prSet presAssocID="{E6A9EFD3-27BD-4905-A7E4-F60BB0D4CB4B}" presName="text2" presStyleLbl="fgAcc2" presStyleIdx="1" presStyleCnt="5">
        <dgm:presLayoutVars>
          <dgm:chPref val="3"/>
        </dgm:presLayoutVars>
      </dgm:prSet>
      <dgm:spPr/>
      <dgm:t>
        <a:bodyPr/>
        <a:lstStyle/>
        <a:p>
          <a:endParaRPr lang="en-US"/>
        </a:p>
      </dgm:t>
    </dgm:pt>
    <dgm:pt modelId="{0F58FC79-6268-443F-84C2-DB19BBD7BB94}" type="pres">
      <dgm:prSet presAssocID="{E6A9EFD3-27BD-4905-A7E4-F60BB0D4CB4B}" presName="hierChild3" presStyleCnt="0"/>
      <dgm:spPr/>
    </dgm:pt>
    <dgm:pt modelId="{2C632A72-25AF-46FD-89D3-9FF31E3E865F}" type="pres">
      <dgm:prSet presAssocID="{ABA1F91F-5FFB-43A3-91E9-43B5BC7C0C93}" presName="Name17" presStyleLbl="parChTrans1D3" presStyleIdx="2" presStyleCnt="8"/>
      <dgm:spPr/>
      <dgm:t>
        <a:bodyPr/>
        <a:lstStyle/>
        <a:p>
          <a:endParaRPr lang="en-US"/>
        </a:p>
      </dgm:t>
    </dgm:pt>
    <dgm:pt modelId="{792C1159-AC86-4070-B390-1CDC71ABA369}" type="pres">
      <dgm:prSet presAssocID="{F86E049B-782F-4369-A4B4-38F2C29D0A96}" presName="hierRoot3" presStyleCnt="0"/>
      <dgm:spPr/>
    </dgm:pt>
    <dgm:pt modelId="{48C4270A-120F-48DF-8448-9FC93BE387A1}" type="pres">
      <dgm:prSet presAssocID="{F86E049B-782F-4369-A4B4-38F2C29D0A96}" presName="composite3" presStyleCnt="0"/>
      <dgm:spPr/>
    </dgm:pt>
    <dgm:pt modelId="{EF37C207-3723-41FF-9B43-4C42527C0254}" type="pres">
      <dgm:prSet presAssocID="{F86E049B-782F-4369-A4B4-38F2C29D0A96}" presName="background3" presStyleLbl="node3" presStyleIdx="2" presStyleCnt="8"/>
      <dgm:spPr/>
    </dgm:pt>
    <dgm:pt modelId="{2FE4BE02-6119-4B55-A926-281FBB71F913}" type="pres">
      <dgm:prSet presAssocID="{F86E049B-782F-4369-A4B4-38F2C29D0A96}" presName="text3" presStyleLbl="fgAcc3" presStyleIdx="2" presStyleCnt="8" custScaleX="57159">
        <dgm:presLayoutVars>
          <dgm:chPref val="3"/>
        </dgm:presLayoutVars>
      </dgm:prSet>
      <dgm:spPr/>
      <dgm:t>
        <a:bodyPr/>
        <a:lstStyle/>
        <a:p>
          <a:endParaRPr lang="en-US"/>
        </a:p>
      </dgm:t>
    </dgm:pt>
    <dgm:pt modelId="{7038E397-DA74-403C-88E5-93963767A7E9}" type="pres">
      <dgm:prSet presAssocID="{F86E049B-782F-4369-A4B4-38F2C29D0A96}" presName="hierChild4" presStyleCnt="0"/>
      <dgm:spPr/>
    </dgm:pt>
    <dgm:pt modelId="{D4D7F89C-11C2-4380-A711-D90EC5F38AC6}" type="pres">
      <dgm:prSet presAssocID="{7B7A4675-2934-408A-8211-B1B924F0897A}" presName="Name10" presStyleLbl="parChTrans1D2" presStyleIdx="2" presStyleCnt="5"/>
      <dgm:spPr/>
      <dgm:t>
        <a:bodyPr/>
        <a:lstStyle/>
        <a:p>
          <a:endParaRPr lang="en-US"/>
        </a:p>
      </dgm:t>
    </dgm:pt>
    <dgm:pt modelId="{DA03A7D9-0FD7-4D05-A212-7CB6E7A6A7EF}" type="pres">
      <dgm:prSet presAssocID="{075977A4-204B-45DE-BA5E-9F3A4C39FCD1}" presName="hierRoot2" presStyleCnt="0"/>
      <dgm:spPr/>
    </dgm:pt>
    <dgm:pt modelId="{31D21866-27CB-4419-98D4-6F9268A482CD}" type="pres">
      <dgm:prSet presAssocID="{075977A4-204B-45DE-BA5E-9F3A4C39FCD1}" presName="composite2" presStyleCnt="0"/>
      <dgm:spPr/>
    </dgm:pt>
    <dgm:pt modelId="{2F2F986E-7FB3-4719-9AAD-9BC3E47A47BC}" type="pres">
      <dgm:prSet presAssocID="{075977A4-204B-45DE-BA5E-9F3A4C39FCD1}" presName="background2" presStyleLbl="node2" presStyleIdx="2" presStyleCnt="5"/>
      <dgm:spPr/>
    </dgm:pt>
    <dgm:pt modelId="{F154362A-9437-4326-9043-5CBE69031718}" type="pres">
      <dgm:prSet presAssocID="{075977A4-204B-45DE-BA5E-9F3A4C39FCD1}" presName="text2" presStyleLbl="fgAcc2" presStyleIdx="2" presStyleCnt="5">
        <dgm:presLayoutVars>
          <dgm:chPref val="3"/>
        </dgm:presLayoutVars>
      </dgm:prSet>
      <dgm:spPr/>
      <dgm:t>
        <a:bodyPr/>
        <a:lstStyle/>
        <a:p>
          <a:endParaRPr lang="en-US"/>
        </a:p>
      </dgm:t>
    </dgm:pt>
    <dgm:pt modelId="{1F9D2357-3A9D-47B0-82B2-2D82BE11DAD4}" type="pres">
      <dgm:prSet presAssocID="{075977A4-204B-45DE-BA5E-9F3A4C39FCD1}" presName="hierChild3" presStyleCnt="0"/>
      <dgm:spPr/>
    </dgm:pt>
    <dgm:pt modelId="{ED9DDDD3-6B8D-4DC5-9AAF-065589F3BE1A}" type="pres">
      <dgm:prSet presAssocID="{7FBDAB79-D9DD-472B-8E74-B4697802E3B8}" presName="Name17" presStyleLbl="parChTrans1D3" presStyleIdx="3" presStyleCnt="8"/>
      <dgm:spPr/>
      <dgm:t>
        <a:bodyPr/>
        <a:lstStyle/>
        <a:p>
          <a:endParaRPr lang="en-US"/>
        </a:p>
      </dgm:t>
    </dgm:pt>
    <dgm:pt modelId="{8E64A445-F0E9-4A32-8060-E3943461801A}" type="pres">
      <dgm:prSet presAssocID="{9BEE3FE6-40D2-4ED6-BA21-291723E66ACF}" presName="hierRoot3" presStyleCnt="0"/>
      <dgm:spPr/>
    </dgm:pt>
    <dgm:pt modelId="{ECB75B96-F82C-4FFD-949A-44FC6AF9B60A}" type="pres">
      <dgm:prSet presAssocID="{9BEE3FE6-40D2-4ED6-BA21-291723E66ACF}" presName="composite3" presStyleCnt="0"/>
      <dgm:spPr/>
    </dgm:pt>
    <dgm:pt modelId="{2CA605AD-D203-4336-8DEF-68BE454BEAAA}" type="pres">
      <dgm:prSet presAssocID="{9BEE3FE6-40D2-4ED6-BA21-291723E66ACF}" presName="background3" presStyleLbl="node3" presStyleIdx="3" presStyleCnt="8"/>
      <dgm:spPr/>
      <dgm:t>
        <a:bodyPr/>
        <a:lstStyle/>
        <a:p>
          <a:endParaRPr lang="en-US"/>
        </a:p>
      </dgm:t>
    </dgm:pt>
    <dgm:pt modelId="{74F5B05A-52EE-4953-9D4A-0D58CF38A125}" type="pres">
      <dgm:prSet presAssocID="{9BEE3FE6-40D2-4ED6-BA21-291723E66ACF}" presName="text3" presStyleLbl="fgAcc3" presStyleIdx="3" presStyleCnt="8" custScaleX="57245">
        <dgm:presLayoutVars>
          <dgm:chPref val="3"/>
        </dgm:presLayoutVars>
      </dgm:prSet>
      <dgm:spPr/>
      <dgm:t>
        <a:bodyPr/>
        <a:lstStyle/>
        <a:p>
          <a:endParaRPr lang="en-US"/>
        </a:p>
      </dgm:t>
    </dgm:pt>
    <dgm:pt modelId="{76E4AA6C-6E86-4507-98C4-3748497A6B28}" type="pres">
      <dgm:prSet presAssocID="{9BEE3FE6-40D2-4ED6-BA21-291723E66ACF}" presName="hierChild4" presStyleCnt="0"/>
      <dgm:spPr/>
    </dgm:pt>
    <dgm:pt modelId="{DDC43724-AED1-4606-9517-967234D69FC8}" type="pres">
      <dgm:prSet presAssocID="{EDB05043-C36A-444E-9977-677F0C417A35}" presName="Name17" presStyleLbl="parChTrans1D3" presStyleIdx="4" presStyleCnt="8"/>
      <dgm:spPr/>
      <dgm:t>
        <a:bodyPr/>
        <a:lstStyle/>
        <a:p>
          <a:endParaRPr lang="en-US"/>
        </a:p>
      </dgm:t>
    </dgm:pt>
    <dgm:pt modelId="{04E1E35D-D3D7-4670-ADA6-FC226FA24F29}" type="pres">
      <dgm:prSet presAssocID="{FEAE2441-D2CE-4840-B17D-7F8B94318B19}" presName="hierRoot3" presStyleCnt="0"/>
      <dgm:spPr/>
    </dgm:pt>
    <dgm:pt modelId="{42DF4336-4A4A-49C3-B0D2-AAD3B4A32EF1}" type="pres">
      <dgm:prSet presAssocID="{FEAE2441-D2CE-4840-B17D-7F8B94318B19}" presName="composite3" presStyleCnt="0"/>
      <dgm:spPr/>
    </dgm:pt>
    <dgm:pt modelId="{F8221EE1-F35D-4292-8779-893078375823}" type="pres">
      <dgm:prSet presAssocID="{FEAE2441-D2CE-4840-B17D-7F8B94318B19}" presName="background3" presStyleLbl="node3" presStyleIdx="4" presStyleCnt="8"/>
      <dgm:spPr/>
    </dgm:pt>
    <dgm:pt modelId="{28138F03-9580-44F5-B85E-50A9B3086BF2}" type="pres">
      <dgm:prSet presAssocID="{FEAE2441-D2CE-4840-B17D-7F8B94318B19}" presName="text3" presStyleLbl="fgAcc3" presStyleIdx="4" presStyleCnt="8" custScaleX="57418">
        <dgm:presLayoutVars>
          <dgm:chPref val="3"/>
        </dgm:presLayoutVars>
      </dgm:prSet>
      <dgm:spPr/>
      <dgm:t>
        <a:bodyPr/>
        <a:lstStyle/>
        <a:p>
          <a:endParaRPr lang="en-US"/>
        </a:p>
      </dgm:t>
    </dgm:pt>
    <dgm:pt modelId="{FDC9AF45-7CD9-4025-8689-3A8041604765}" type="pres">
      <dgm:prSet presAssocID="{FEAE2441-D2CE-4840-B17D-7F8B94318B19}" presName="hierChild4" presStyleCnt="0"/>
      <dgm:spPr/>
    </dgm:pt>
    <dgm:pt modelId="{85C20CA8-6810-4B96-A3CD-93DB9E07D86C}" type="pres">
      <dgm:prSet presAssocID="{ABCD59F7-5A6E-4A82-B2DF-05656406E6FA}" presName="Name17" presStyleLbl="parChTrans1D3" presStyleIdx="5" presStyleCnt="8"/>
      <dgm:spPr/>
      <dgm:t>
        <a:bodyPr/>
        <a:lstStyle/>
        <a:p>
          <a:endParaRPr lang="en-US"/>
        </a:p>
      </dgm:t>
    </dgm:pt>
    <dgm:pt modelId="{94197C5F-2CBA-4DB0-B23C-02102B85F892}" type="pres">
      <dgm:prSet presAssocID="{F926120D-13F2-4411-83D9-D7BF3EA722BA}" presName="hierRoot3" presStyleCnt="0"/>
      <dgm:spPr/>
    </dgm:pt>
    <dgm:pt modelId="{53FE5C3F-BA38-484E-9296-4A3D3EE4F37F}" type="pres">
      <dgm:prSet presAssocID="{F926120D-13F2-4411-83D9-D7BF3EA722BA}" presName="composite3" presStyleCnt="0"/>
      <dgm:spPr/>
    </dgm:pt>
    <dgm:pt modelId="{9CE2A72B-14E6-45F9-AC5C-5F6EB6FE304A}" type="pres">
      <dgm:prSet presAssocID="{F926120D-13F2-4411-83D9-D7BF3EA722BA}" presName="background3" presStyleLbl="node3" presStyleIdx="5" presStyleCnt="8"/>
      <dgm:spPr/>
    </dgm:pt>
    <dgm:pt modelId="{0953972B-4811-4502-812E-691588139411}" type="pres">
      <dgm:prSet presAssocID="{F926120D-13F2-4411-83D9-D7BF3EA722BA}" presName="text3" presStyleLbl="fgAcc3" presStyleIdx="5" presStyleCnt="8" custScaleX="57592">
        <dgm:presLayoutVars>
          <dgm:chPref val="3"/>
        </dgm:presLayoutVars>
      </dgm:prSet>
      <dgm:spPr/>
      <dgm:t>
        <a:bodyPr/>
        <a:lstStyle/>
        <a:p>
          <a:endParaRPr lang="en-US"/>
        </a:p>
      </dgm:t>
    </dgm:pt>
    <dgm:pt modelId="{1C09B5D3-B668-47E4-A71B-204970903060}" type="pres">
      <dgm:prSet presAssocID="{F926120D-13F2-4411-83D9-D7BF3EA722BA}" presName="hierChild4" presStyleCnt="0"/>
      <dgm:spPr/>
    </dgm:pt>
    <dgm:pt modelId="{40C97B14-8339-41E4-A334-6E84FC21E762}" type="pres">
      <dgm:prSet presAssocID="{BD64E11B-8CA9-44B2-9C92-7FD62ADCB682}" presName="Name10" presStyleLbl="parChTrans1D2" presStyleIdx="3" presStyleCnt="5"/>
      <dgm:spPr/>
      <dgm:t>
        <a:bodyPr/>
        <a:lstStyle/>
        <a:p>
          <a:endParaRPr lang="en-US"/>
        </a:p>
      </dgm:t>
    </dgm:pt>
    <dgm:pt modelId="{F873CAE1-873B-4820-A11D-9487FBBC13F9}" type="pres">
      <dgm:prSet presAssocID="{EA69240C-2C2E-4992-B422-AD2221437846}" presName="hierRoot2" presStyleCnt="0"/>
      <dgm:spPr/>
    </dgm:pt>
    <dgm:pt modelId="{81E98742-3944-4688-A628-0BEA4AAB97EE}" type="pres">
      <dgm:prSet presAssocID="{EA69240C-2C2E-4992-B422-AD2221437846}" presName="composite2" presStyleCnt="0"/>
      <dgm:spPr/>
    </dgm:pt>
    <dgm:pt modelId="{A66C3A3D-6906-4FB6-BA55-7B828850036D}" type="pres">
      <dgm:prSet presAssocID="{EA69240C-2C2E-4992-B422-AD2221437846}" presName="background2" presStyleLbl="node2" presStyleIdx="3" presStyleCnt="5"/>
      <dgm:spPr/>
    </dgm:pt>
    <dgm:pt modelId="{C8FA85CC-91C3-441A-9FC9-C9A8419827B0}" type="pres">
      <dgm:prSet presAssocID="{EA69240C-2C2E-4992-B422-AD2221437846}" presName="text2" presStyleLbl="fgAcc2" presStyleIdx="3" presStyleCnt="5" custLinFactNeighborX="1863">
        <dgm:presLayoutVars>
          <dgm:chPref val="3"/>
        </dgm:presLayoutVars>
      </dgm:prSet>
      <dgm:spPr/>
      <dgm:t>
        <a:bodyPr/>
        <a:lstStyle/>
        <a:p>
          <a:endParaRPr lang="en-US"/>
        </a:p>
      </dgm:t>
    </dgm:pt>
    <dgm:pt modelId="{3CCB870E-E010-4152-836F-E48D1C3FA12B}" type="pres">
      <dgm:prSet presAssocID="{EA69240C-2C2E-4992-B422-AD2221437846}" presName="hierChild3" presStyleCnt="0"/>
      <dgm:spPr/>
    </dgm:pt>
    <dgm:pt modelId="{578AF186-60FF-4971-B9D5-4DB110508F7F}" type="pres">
      <dgm:prSet presAssocID="{17597787-BB44-4183-BC35-999E8732B0C4}" presName="Name17" presStyleLbl="parChTrans1D3" presStyleIdx="6" presStyleCnt="8"/>
      <dgm:spPr/>
      <dgm:t>
        <a:bodyPr/>
        <a:lstStyle/>
        <a:p>
          <a:endParaRPr lang="en-US"/>
        </a:p>
      </dgm:t>
    </dgm:pt>
    <dgm:pt modelId="{1C696403-DEC1-49C9-B39E-1DB57EE489E6}" type="pres">
      <dgm:prSet presAssocID="{28DDBCA0-322A-4397-8401-0D9756AF8671}" presName="hierRoot3" presStyleCnt="0"/>
      <dgm:spPr/>
    </dgm:pt>
    <dgm:pt modelId="{D3388FDF-F134-4459-88E8-59AAFBB5DECE}" type="pres">
      <dgm:prSet presAssocID="{28DDBCA0-322A-4397-8401-0D9756AF8671}" presName="composite3" presStyleCnt="0"/>
      <dgm:spPr/>
    </dgm:pt>
    <dgm:pt modelId="{6018C51A-399A-4409-A69B-CDA65BB31B39}" type="pres">
      <dgm:prSet presAssocID="{28DDBCA0-322A-4397-8401-0D9756AF8671}" presName="background3" presStyleLbl="node3" presStyleIdx="6" presStyleCnt="8"/>
      <dgm:spPr/>
    </dgm:pt>
    <dgm:pt modelId="{BAC6912E-5ECB-4E2B-9869-AB1C7AB06D49}" type="pres">
      <dgm:prSet presAssocID="{28DDBCA0-322A-4397-8401-0D9756AF8671}" presName="text3" presStyleLbl="fgAcc3" presStyleIdx="6" presStyleCnt="8" custScaleX="57767">
        <dgm:presLayoutVars>
          <dgm:chPref val="3"/>
        </dgm:presLayoutVars>
      </dgm:prSet>
      <dgm:spPr/>
      <dgm:t>
        <a:bodyPr/>
        <a:lstStyle/>
        <a:p>
          <a:endParaRPr lang="en-US"/>
        </a:p>
      </dgm:t>
    </dgm:pt>
    <dgm:pt modelId="{B53F720F-CBCD-4BB5-B52F-FAD8CEC0FB49}" type="pres">
      <dgm:prSet presAssocID="{28DDBCA0-322A-4397-8401-0D9756AF8671}" presName="hierChild4" presStyleCnt="0"/>
      <dgm:spPr/>
    </dgm:pt>
    <dgm:pt modelId="{3E92977E-AE3F-43AA-9B73-9D697F1FF41A}" type="pres">
      <dgm:prSet presAssocID="{ECBA7C9F-981D-4A7E-8C2F-A0C9F131F19C}" presName="Name10" presStyleLbl="parChTrans1D2" presStyleIdx="4" presStyleCnt="5"/>
      <dgm:spPr/>
      <dgm:t>
        <a:bodyPr/>
        <a:lstStyle/>
        <a:p>
          <a:endParaRPr lang="en-US"/>
        </a:p>
      </dgm:t>
    </dgm:pt>
    <dgm:pt modelId="{544C8E9F-564E-4CAB-98C2-C959A80ED402}" type="pres">
      <dgm:prSet presAssocID="{5E08E221-3F53-4C72-A1D2-D632192F1521}" presName="hierRoot2" presStyleCnt="0"/>
      <dgm:spPr/>
    </dgm:pt>
    <dgm:pt modelId="{7BFB7244-A6B1-4704-9335-803450AD24F1}" type="pres">
      <dgm:prSet presAssocID="{5E08E221-3F53-4C72-A1D2-D632192F1521}" presName="composite2" presStyleCnt="0"/>
      <dgm:spPr/>
    </dgm:pt>
    <dgm:pt modelId="{67F74D7D-025E-4CF4-8C41-85CB5CA1DDC0}" type="pres">
      <dgm:prSet presAssocID="{5E08E221-3F53-4C72-A1D2-D632192F1521}" presName="background2" presStyleLbl="node2" presStyleIdx="4" presStyleCnt="5"/>
      <dgm:spPr/>
    </dgm:pt>
    <dgm:pt modelId="{D22AEDBE-3527-4C64-B1FD-260C2B00AA97}" type="pres">
      <dgm:prSet presAssocID="{5E08E221-3F53-4C72-A1D2-D632192F1521}" presName="text2" presStyleLbl="fgAcc2" presStyleIdx="4" presStyleCnt="5">
        <dgm:presLayoutVars>
          <dgm:chPref val="3"/>
        </dgm:presLayoutVars>
      </dgm:prSet>
      <dgm:spPr/>
      <dgm:t>
        <a:bodyPr/>
        <a:lstStyle/>
        <a:p>
          <a:endParaRPr lang="en-US"/>
        </a:p>
      </dgm:t>
    </dgm:pt>
    <dgm:pt modelId="{19E2B713-9FD8-491F-9B95-88CD7B924968}" type="pres">
      <dgm:prSet presAssocID="{5E08E221-3F53-4C72-A1D2-D632192F1521}" presName="hierChild3" presStyleCnt="0"/>
      <dgm:spPr/>
    </dgm:pt>
    <dgm:pt modelId="{DBB8FF7C-96D8-4E1A-AA8C-28F641282740}" type="pres">
      <dgm:prSet presAssocID="{DE78767D-6959-457D-B272-E5D6C9B7A83D}" presName="Name17" presStyleLbl="parChTrans1D3" presStyleIdx="7" presStyleCnt="8"/>
      <dgm:spPr/>
      <dgm:t>
        <a:bodyPr/>
        <a:lstStyle/>
        <a:p>
          <a:endParaRPr lang="en-US"/>
        </a:p>
      </dgm:t>
    </dgm:pt>
    <dgm:pt modelId="{E1009633-0C0C-4804-9123-92D2247DC0EA}" type="pres">
      <dgm:prSet presAssocID="{73BBFA86-B940-4B41-B0E9-802FBA24F416}" presName="hierRoot3" presStyleCnt="0"/>
      <dgm:spPr/>
    </dgm:pt>
    <dgm:pt modelId="{A2C0879C-8929-4CD7-B14B-B5171A62B716}" type="pres">
      <dgm:prSet presAssocID="{73BBFA86-B940-4B41-B0E9-802FBA24F416}" presName="composite3" presStyleCnt="0"/>
      <dgm:spPr/>
    </dgm:pt>
    <dgm:pt modelId="{03421593-3C8F-4D2B-88CE-ED8194FE78CF}" type="pres">
      <dgm:prSet presAssocID="{73BBFA86-B940-4B41-B0E9-802FBA24F416}" presName="background3" presStyleLbl="node3" presStyleIdx="7" presStyleCnt="8"/>
      <dgm:spPr/>
    </dgm:pt>
    <dgm:pt modelId="{B82FEAE6-8054-4B39-BDF1-BC1A06519776}" type="pres">
      <dgm:prSet presAssocID="{73BBFA86-B940-4B41-B0E9-802FBA24F416}" presName="text3" presStyleLbl="fgAcc3" presStyleIdx="7" presStyleCnt="8" custScaleX="57855">
        <dgm:presLayoutVars>
          <dgm:chPref val="3"/>
        </dgm:presLayoutVars>
      </dgm:prSet>
      <dgm:spPr/>
      <dgm:t>
        <a:bodyPr/>
        <a:lstStyle/>
        <a:p>
          <a:endParaRPr lang="en-US"/>
        </a:p>
      </dgm:t>
    </dgm:pt>
    <dgm:pt modelId="{24836352-C892-4EEE-8FDC-A1C146162928}" type="pres">
      <dgm:prSet presAssocID="{73BBFA86-B940-4B41-B0E9-802FBA24F416}" presName="hierChild4" presStyleCnt="0"/>
      <dgm:spPr/>
    </dgm:pt>
  </dgm:ptLst>
  <dgm:cxnLst>
    <dgm:cxn modelId="{ED99DBA4-E4C0-492B-8201-590503CF823A}" srcId="{075977A4-204B-45DE-BA5E-9F3A4C39FCD1}" destId="{F926120D-13F2-4411-83D9-D7BF3EA722BA}" srcOrd="2" destOrd="0" parTransId="{ABCD59F7-5A6E-4A82-B2DF-05656406E6FA}" sibTransId="{10C4DA71-7E06-481A-BD1D-45A2A1CB2CBD}"/>
    <dgm:cxn modelId="{7CD0B9B3-D13C-4567-839B-527768773390}" srcId="{E6A9EFD3-27BD-4905-A7E4-F60BB0D4CB4B}" destId="{F86E049B-782F-4369-A4B4-38F2C29D0A96}" srcOrd="0" destOrd="0" parTransId="{ABA1F91F-5FFB-43A3-91E9-43B5BC7C0C93}" sibTransId="{1F97A8B3-7936-4164-9167-5EAF61CEA66D}"/>
    <dgm:cxn modelId="{8E0DA1D9-3ACB-476B-AA70-A90853B2259A}" type="presOf" srcId="{2F4128A1-7C9B-40A5-8295-CFA9E3F2F418}" destId="{05F0E439-0D3A-40DD-80E5-04EDFD024BBE}" srcOrd="0" destOrd="0" presId="urn:microsoft.com/office/officeart/2005/8/layout/hierarchy1"/>
    <dgm:cxn modelId="{88CEF9A0-1E1A-40F8-BAD6-7E486734BBF5}" type="presOf" srcId="{FEAE2441-D2CE-4840-B17D-7F8B94318B19}" destId="{28138F03-9580-44F5-B85E-50A9B3086BF2}" srcOrd="0" destOrd="0" presId="urn:microsoft.com/office/officeart/2005/8/layout/hierarchy1"/>
    <dgm:cxn modelId="{F116BBFC-7697-4AA8-96F9-DF00597073E8}" type="presOf" srcId="{8DF11DA3-CB86-4B33-AD94-CFAFBD9BC442}" destId="{F81E1585-C75A-449A-AEEC-29FB528C0431}" srcOrd="0" destOrd="0" presId="urn:microsoft.com/office/officeart/2005/8/layout/hierarchy1"/>
    <dgm:cxn modelId="{3F6C0857-56CD-4B94-8B74-ADF9D7537BF2}" type="presOf" srcId="{D0D0C618-D34F-4B78-89BC-2246647654A0}" destId="{4DE9C284-DF56-42D4-B23A-E4C7D0C4E27A}" srcOrd="0" destOrd="0" presId="urn:microsoft.com/office/officeart/2005/8/layout/hierarchy1"/>
    <dgm:cxn modelId="{2876B34F-2F89-4A57-AE19-ECA780282331}" type="presOf" srcId="{17597787-BB44-4183-BC35-999E8732B0C4}" destId="{578AF186-60FF-4971-B9D5-4DB110508F7F}" srcOrd="0" destOrd="0" presId="urn:microsoft.com/office/officeart/2005/8/layout/hierarchy1"/>
    <dgm:cxn modelId="{F3CCEE09-BD5C-4BD6-AD10-885E8C48E8F0}" type="presOf" srcId="{73BBFA86-B940-4B41-B0E9-802FBA24F416}" destId="{B82FEAE6-8054-4B39-BDF1-BC1A06519776}" srcOrd="0" destOrd="0" presId="urn:microsoft.com/office/officeart/2005/8/layout/hierarchy1"/>
    <dgm:cxn modelId="{315CEA1D-3129-4FF6-869A-E83D6914F6ED}" type="presOf" srcId="{DE78767D-6959-457D-B272-E5D6C9B7A83D}" destId="{DBB8FF7C-96D8-4E1A-AA8C-28F641282740}" srcOrd="0" destOrd="0" presId="urn:microsoft.com/office/officeart/2005/8/layout/hierarchy1"/>
    <dgm:cxn modelId="{DFF2D0C5-4561-406B-A2B6-8A42D2A2B802}" srcId="{619DBEC2-5DCF-45C6-8F6C-8D5D22D211AC}" destId="{2F4128A1-7C9B-40A5-8295-CFA9E3F2F418}" srcOrd="0" destOrd="0" parTransId="{D0D0C618-D34F-4B78-89BC-2246647654A0}" sibTransId="{3C066CC6-EB5B-4CB6-933F-2E57D0B1298D}"/>
    <dgm:cxn modelId="{00EC786C-DD8D-4CE0-B0BA-4EB0E370C8FA}" srcId="{DBC29028-84A4-4AEA-8797-31ABFA181D26}" destId="{EA69240C-2C2E-4992-B422-AD2221437846}" srcOrd="3" destOrd="0" parTransId="{BD64E11B-8CA9-44B2-9C92-7FD62ADCB682}" sibTransId="{1C6E2963-6B34-4DD2-BC6F-D2F2DDCF1044}"/>
    <dgm:cxn modelId="{3A4CA3C3-2BB3-49A3-8F1D-7A5854300E94}" srcId="{075977A4-204B-45DE-BA5E-9F3A4C39FCD1}" destId="{FEAE2441-D2CE-4840-B17D-7F8B94318B19}" srcOrd="1" destOrd="0" parTransId="{EDB05043-C36A-444E-9977-677F0C417A35}" sibTransId="{1C2245B1-047C-4F6E-BAC3-FCD86F5DB724}"/>
    <dgm:cxn modelId="{89EF0FB3-09A9-45B5-9A70-6FFD3E5744A2}" srcId="{075977A4-204B-45DE-BA5E-9F3A4C39FCD1}" destId="{9BEE3FE6-40D2-4ED6-BA21-291723E66ACF}" srcOrd="0" destOrd="0" parTransId="{7FBDAB79-D9DD-472B-8E74-B4697802E3B8}" sibTransId="{AB112A81-5D6D-4513-888D-FC08D34A706A}"/>
    <dgm:cxn modelId="{77749F6F-03CA-4C65-9C7C-700F39EC137C}" srcId="{DBC29028-84A4-4AEA-8797-31ABFA181D26}" destId="{5E08E221-3F53-4C72-A1D2-D632192F1521}" srcOrd="4" destOrd="0" parTransId="{ECBA7C9F-981D-4A7E-8C2F-A0C9F131F19C}" sibTransId="{E9ABF95C-8F60-45A5-B45C-3C987CEEA025}"/>
    <dgm:cxn modelId="{1AC37F2C-A429-47F4-AB52-F49FE5936177}" type="presOf" srcId="{F86E049B-782F-4369-A4B4-38F2C29D0A96}" destId="{2FE4BE02-6119-4B55-A926-281FBB71F913}" srcOrd="0" destOrd="0" presId="urn:microsoft.com/office/officeart/2005/8/layout/hierarchy1"/>
    <dgm:cxn modelId="{04468BB6-656F-4C48-9D21-93F08EDBFB3A}" type="presOf" srcId="{ABA1F91F-5FFB-43A3-91E9-43B5BC7C0C93}" destId="{2C632A72-25AF-46FD-89D3-9FF31E3E865F}" srcOrd="0" destOrd="0" presId="urn:microsoft.com/office/officeart/2005/8/layout/hierarchy1"/>
    <dgm:cxn modelId="{144A2457-3D5A-4CC6-8EF0-7CFFC6DD3C17}" srcId="{5E08E221-3F53-4C72-A1D2-D632192F1521}" destId="{73BBFA86-B940-4B41-B0E9-802FBA24F416}" srcOrd="0" destOrd="0" parTransId="{DE78767D-6959-457D-B272-E5D6C9B7A83D}" sibTransId="{D6BB3D7B-8E10-4FD0-8208-7B0638CF4A4F}"/>
    <dgm:cxn modelId="{2743FE6C-6902-4425-AD60-D5BEEB552F88}" type="presOf" srcId="{ABCD59F7-5A6E-4A82-B2DF-05656406E6FA}" destId="{85C20CA8-6810-4B96-A3CD-93DB9E07D86C}" srcOrd="0" destOrd="0" presId="urn:microsoft.com/office/officeart/2005/8/layout/hierarchy1"/>
    <dgm:cxn modelId="{37F6D4C5-D4BC-4632-AD92-2DB43513123B}" type="presOf" srcId="{BD64E11B-8CA9-44B2-9C92-7FD62ADCB682}" destId="{40C97B14-8339-41E4-A334-6E84FC21E762}" srcOrd="0" destOrd="0" presId="urn:microsoft.com/office/officeart/2005/8/layout/hierarchy1"/>
    <dgm:cxn modelId="{218B8C3A-98C8-43CC-BA52-A7A82043E5FA}" srcId="{DBC29028-84A4-4AEA-8797-31ABFA181D26}" destId="{075977A4-204B-45DE-BA5E-9F3A4C39FCD1}" srcOrd="2" destOrd="0" parTransId="{7B7A4675-2934-408A-8211-B1B924F0897A}" sibTransId="{E91FC7B3-86FC-49B9-AFDA-36C1E5D80E8C}"/>
    <dgm:cxn modelId="{57111AB3-12EE-41A9-BD71-E4E133F4FB53}" type="presOf" srcId="{7B7A4675-2934-408A-8211-B1B924F0897A}" destId="{D4D7F89C-11C2-4380-A711-D90EC5F38AC6}" srcOrd="0" destOrd="0" presId="urn:microsoft.com/office/officeart/2005/8/layout/hierarchy1"/>
    <dgm:cxn modelId="{7AEE0F36-497F-40D3-8519-CCC19B21393E}" type="presOf" srcId="{EDB05043-C36A-444E-9977-677F0C417A35}" destId="{DDC43724-AED1-4606-9517-967234D69FC8}" srcOrd="0" destOrd="0" presId="urn:microsoft.com/office/officeart/2005/8/layout/hierarchy1"/>
    <dgm:cxn modelId="{A1DE5DA9-9516-43FD-80B5-AF73F00B9031}" type="presOf" srcId="{9A5E03B9-B4D0-4BB2-BBF6-B5A310E10EC5}" destId="{8E5F55C4-2E32-4E20-8E73-448117344FB1}" srcOrd="0" destOrd="0" presId="urn:microsoft.com/office/officeart/2005/8/layout/hierarchy1"/>
    <dgm:cxn modelId="{E2800C30-75E1-48EC-A74E-7315130F330C}" type="presOf" srcId="{7FBDAB79-D9DD-472B-8E74-B4697802E3B8}" destId="{ED9DDDD3-6B8D-4DC5-9AAF-065589F3BE1A}" srcOrd="0" destOrd="0" presId="urn:microsoft.com/office/officeart/2005/8/layout/hierarchy1"/>
    <dgm:cxn modelId="{106C012B-C08A-4CDF-B2BA-B2D70F53927D}" type="presOf" srcId="{28566922-1F1D-480A-A06C-136064AD74FB}" destId="{FE67927E-B3E8-4856-8FFE-0619A7CD5CF7}" srcOrd="0" destOrd="0" presId="urn:microsoft.com/office/officeart/2005/8/layout/hierarchy1"/>
    <dgm:cxn modelId="{90B7E1E5-30D6-4D99-8B59-24082D3617C5}" type="presOf" srcId="{EA69240C-2C2E-4992-B422-AD2221437846}" destId="{C8FA85CC-91C3-441A-9FC9-C9A8419827B0}" srcOrd="0" destOrd="0" presId="urn:microsoft.com/office/officeart/2005/8/layout/hierarchy1"/>
    <dgm:cxn modelId="{5A5A9699-EC06-41F0-B95B-7FB207C3BD16}" type="presOf" srcId="{ECBA7C9F-981D-4A7E-8C2F-A0C9F131F19C}" destId="{3E92977E-AE3F-43AA-9B73-9D697F1FF41A}" srcOrd="0" destOrd="0" presId="urn:microsoft.com/office/officeart/2005/8/layout/hierarchy1"/>
    <dgm:cxn modelId="{A3ECCD30-80CF-4816-8213-836F39CA0B6D}" type="presOf" srcId="{28DDBCA0-322A-4397-8401-0D9756AF8671}" destId="{BAC6912E-5ECB-4E2B-9869-AB1C7AB06D49}" srcOrd="0" destOrd="0" presId="urn:microsoft.com/office/officeart/2005/8/layout/hierarchy1"/>
    <dgm:cxn modelId="{48A03D9A-0D21-4F43-9426-01F2326DA931}" type="presOf" srcId="{075977A4-204B-45DE-BA5E-9F3A4C39FCD1}" destId="{F154362A-9437-4326-9043-5CBE69031718}" srcOrd="0" destOrd="0" presId="urn:microsoft.com/office/officeart/2005/8/layout/hierarchy1"/>
    <dgm:cxn modelId="{1C93EBD3-CCD6-4670-81BD-806F490D6DAA}" srcId="{EA69240C-2C2E-4992-B422-AD2221437846}" destId="{28DDBCA0-322A-4397-8401-0D9756AF8671}" srcOrd="0" destOrd="0" parTransId="{17597787-BB44-4183-BC35-999E8732B0C4}" sibTransId="{C5CA28BB-E014-438D-A5B0-5483AF6F1C12}"/>
    <dgm:cxn modelId="{549DCA35-6503-4963-A6E7-BE465D3FFC6E}" srcId="{DBC29028-84A4-4AEA-8797-31ABFA181D26}" destId="{619DBEC2-5DCF-45C6-8F6C-8D5D22D211AC}" srcOrd="0" destOrd="0" parTransId="{4AD38DB4-EEA3-4399-8EC3-CC4669B6C241}" sibTransId="{E1ABEDFC-724C-47F2-B507-846B502E8CB3}"/>
    <dgm:cxn modelId="{F17FAB98-2788-4066-A66A-D8C8F7D9FD9F}" type="presOf" srcId="{5E08E221-3F53-4C72-A1D2-D632192F1521}" destId="{D22AEDBE-3527-4C64-B1FD-260C2B00AA97}" srcOrd="0" destOrd="0" presId="urn:microsoft.com/office/officeart/2005/8/layout/hierarchy1"/>
    <dgm:cxn modelId="{2CE29592-EB7B-4381-8373-D202FE00DD1F}" type="presOf" srcId="{C2CFF252-3F9E-456F-B206-7A52836FD4FF}" destId="{C7A2FE61-D26E-41EF-83DD-9698C45DD609}" srcOrd="0" destOrd="0" presId="urn:microsoft.com/office/officeart/2005/8/layout/hierarchy1"/>
    <dgm:cxn modelId="{6A90AE44-94F1-4057-A1B5-6FC9236036A5}" type="presOf" srcId="{619DBEC2-5DCF-45C6-8F6C-8D5D22D211AC}" destId="{0F2FC56A-E054-40F9-A41E-A5D8507B8F0D}" srcOrd="0" destOrd="0" presId="urn:microsoft.com/office/officeart/2005/8/layout/hierarchy1"/>
    <dgm:cxn modelId="{47B16EBE-9103-4E9B-9DD7-2D9DE72C6F62}" srcId="{619DBEC2-5DCF-45C6-8F6C-8D5D22D211AC}" destId="{28566922-1F1D-480A-A06C-136064AD74FB}" srcOrd="1" destOrd="0" parTransId="{C2CFF252-3F9E-456F-B206-7A52836FD4FF}" sibTransId="{C635375A-BAEE-42EF-A6AC-82545923FE28}"/>
    <dgm:cxn modelId="{4256BFAB-05E6-4AFA-9A47-19F9B10EF4AB}" type="presOf" srcId="{4AD38DB4-EEA3-4399-8EC3-CC4669B6C241}" destId="{43B7BDA1-2CC8-409C-903B-5C1B3D2946C5}" srcOrd="0" destOrd="0" presId="urn:microsoft.com/office/officeart/2005/8/layout/hierarchy1"/>
    <dgm:cxn modelId="{EBF5FD87-47B6-4406-B13B-A755E5964218}" type="presOf" srcId="{DBC29028-84A4-4AEA-8797-31ABFA181D26}" destId="{867D7AA7-A9EE-4083-B50E-C13AA469DE76}" srcOrd="0" destOrd="0" presId="urn:microsoft.com/office/officeart/2005/8/layout/hierarchy1"/>
    <dgm:cxn modelId="{A8D738DF-A868-4B8A-80CF-0E53E15D4F77}" srcId="{8DF11DA3-CB86-4B33-AD94-CFAFBD9BC442}" destId="{DBC29028-84A4-4AEA-8797-31ABFA181D26}" srcOrd="0" destOrd="0" parTransId="{CE4B8B51-6603-43D5-A869-D59725658A51}" sibTransId="{29811738-D401-475C-AD99-8CB6CB66A00A}"/>
    <dgm:cxn modelId="{E4C1E3DE-583E-4007-AEAF-A48624F4D259}" type="presOf" srcId="{E6A9EFD3-27BD-4905-A7E4-F60BB0D4CB4B}" destId="{269DD5EF-C68E-4649-B424-CD8D24148971}" srcOrd="0" destOrd="0" presId="urn:microsoft.com/office/officeart/2005/8/layout/hierarchy1"/>
    <dgm:cxn modelId="{A3D7D403-CBAA-490E-A205-F46426C8D408}" type="presOf" srcId="{F926120D-13F2-4411-83D9-D7BF3EA722BA}" destId="{0953972B-4811-4502-812E-691588139411}" srcOrd="0" destOrd="0" presId="urn:microsoft.com/office/officeart/2005/8/layout/hierarchy1"/>
    <dgm:cxn modelId="{A65E3F0A-506B-4CCB-B209-EBC38E149D7D}" type="presOf" srcId="{9BEE3FE6-40D2-4ED6-BA21-291723E66ACF}" destId="{74F5B05A-52EE-4953-9D4A-0D58CF38A125}" srcOrd="0" destOrd="0" presId="urn:microsoft.com/office/officeart/2005/8/layout/hierarchy1"/>
    <dgm:cxn modelId="{A2D115C7-BA8C-4151-872A-156FA7418C26}" srcId="{DBC29028-84A4-4AEA-8797-31ABFA181D26}" destId="{E6A9EFD3-27BD-4905-A7E4-F60BB0D4CB4B}" srcOrd="1" destOrd="0" parTransId="{9A5E03B9-B4D0-4BB2-BBF6-B5A310E10EC5}" sibTransId="{79936E4F-9755-4658-8974-F35A6BD0C86B}"/>
    <dgm:cxn modelId="{728BF1EC-B545-4484-A50B-E4C8E9B8D6CE}" type="presParOf" srcId="{F81E1585-C75A-449A-AEEC-29FB528C0431}" destId="{F1BFD1BD-02AB-4C71-A455-8CEC5612AEAA}" srcOrd="0" destOrd="0" presId="urn:microsoft.com/office/officeart/2005/8/layout/hierarchy1"/>
    <dgm:cxn modelId="{8E74226B-8B17-4E57-A0FF-D835950ACEA9}" type="presParOf" srcId="{F1BFD1BD-02AB-4C71-A455-8CEC5612AEAA}" destId="{E3EFAFC6-1326-4434-8070-F9CBD8301AE0}" srcOrd="0" destOrd="0" presId="urn:microsoft.com/office/officeart/2005/8/layout/hierarchy1"/>
    <dgm:cxn modelId="{CA88B33A-466C-424F-A08E-F598A70B0890}" type="presParOf" srcId="{E3EFAFC6-1326-4434-8070-F9CBD8301AE0}" destId="{A7DF84ED-6CD5-48BA-807E-1DFA75650A99}" srcOrd="0" destOrd="0" presId="urn:microsoft.com/office/officeart/2005/8/layout/hierarchy1"/>
    <dgm:cxn modelId="{0E29B516-5F55-41D3-B108-984F98E7C404}" type="presParOf" srcId="{E3EFAFC6-1326-4434-8070-F9CBD8301AE0}" destId="{867D7AA7-A9EE-4083-B50E-C13AA469DE76}" srcOrd="1" destOrd="0" presId="urn:microsoft.com/office/officeart/2005/8/layout/hierarchy1"/>
    <dgm:cxn modelId="{9A740876-C533-4BBB-9606-081DED836A1F}" type="presParOf" srcId="{F1BFD1BD-02AB-4C71-A455-8CEC5612AEAA}" destId="{AC20B376-A933-4388-B560-4E172BDBB519}" srcOrd="1" destOrd="0" presId="urn:microsoft.com/office/officeart/2005/8/layout/hierarchy1"/>
    <dgm:cxn modelId="{6DDBB545-A45B-4BB9-A552-CCB290E91629}" type="presParOf" srcId="{AC20B376-A933-4388-B560-4E172BDBB519}" destId="{43B7BDA1-2CC8-409C-903B-5C1B3D2946C5}" srcOrd="0" destOrd="0" presId="urn:microsoft.com/office/officeart/2005/8/layout/hierarchy1"/>
    <dgm:cxn modelId="{FD67D465-F18F-44E7-A2E0-0512729EB0CB}" type="presParOf" srcId="{AC20B376-A933-4388-B560-4E172BDBB519}" destId="{2B15B87E-66AF-4448-B230-2428CB3ECE3D}" srcOrd="1" destOrd="0" presId="urn:microsoft.com/office/officeart/2005/8/layout/hierarchy1"/>
    <dgm:cxn modelId="{C417B092-15C5-4079-8CBA-9492D337DA6A}" type="presParOf" srcId="{2B15B87E-66AF-4448-B230-2428CB3ECE3D}" destId="{75BE8210-CE9C-4099-A484-89E3C947184C}" srcOrd="0" destOrd="0" presId="urn:microsoft.com/office/officeart/2005/8/layout/hierarchy1"/>
    <dgm:cxn modelId="{8B3C174A-C3CB-40B1-AE41-9C78317D2554}" type="presParOf" srcId="{75BE8210-CE9C-4099-A484-89E3C947184C}" destId="{B28415AE-44AA-4F6F-9489-BDEEEFC83472}" srcOrd="0" destOrd="0" presId="urn:microsoft.com/office/officeart/2005/8/layout/hierarchy1"/>
    <dgm:cxn modelId="{543AB70F-6EC5-440C-A243-5E7ABC33E328}" type="presParOf" srcId="{75BE8210-CE9C-4099-A484-89E3C947184C}" destId="{0F2FC56A-E054-40F9-A41E-A5D8507B8F0D}" srcOrd="1" destOrd="0" presId="urn:microsoft.com/office/officeart/2005/8/layout/hierarchy1"/>
    <dgm:cxn modelId="{41AA6966-CCEB-455B-94EA-FA845809C989}" type="presParOf" srcId="{2B15B87E-66AF-4448-B230-2428CB3ECE3D}" destId="{697A576B-D7C7-45D6-A1EA-FBD020C81A1A}" srcOrd="1" destOrd="0" presId="urn:microsoft.com/office/officeart/2005/8/layout/hierarchy1"/>
    <dgm:cxn modelId="{CABD42E6-362A-4178-A874-10696070674D}" type="presParOf" srcId="{697A576B-D7C7-45D6-A1EA-FBD020C81A1A}" destId="{4DE9C284-DF56-42D4-B23A-E4C7D0C4E27A}" srcOrd="0" destOrd="0" presId="urn:microsoft.com/office/officeart/2005/8/layout/hierarchy1"/>
    <dgm:cxn modelId="{2E8920DB-7D7F-43DA-81FC-A1ED2ED713AD}" type="presParOf" srcId="{697A576B-D7C7-45D6-A1EA-FBD020C81A1A}" destId="{4EE3F3BA-940C-4033-A405-A8B1A73EF0A5}" srcOrd="1" destOrd="0" presId="urn:microsoft.com/office/officeart/2005/8/layout/hierarchy1"/>
    <dgm:cxn modelId="{C252CD6E-80DF-4AE2-91DF-9C1034A2A4F8}" type="presParOf" srcId="{4EE3F3BA-940C-4033-A405-A8B1A73EF0A5}" destId="{D2679B50-E1A9-447F-8A48-A35795446A35}" srcOrd="0" destOrd="0" presId="urn:microsoft.com/office/officeart/2005/8/layout/hierarchy1"/>
    <dgm:cxn modelId="{8E462DCB-2E0E-48C8-9C99-9729B0C7E4DB}" type="presParOf" srcId="{D2679B50-E1A9-447F-8A48-A35795446A35}" destId="{91595305-D9D4-4D2D-B8CB-EB18CB0F6B5D}" srcOrd="0" destOrd="0" presId="urn:microsoft.com/office/officeart/2005/8/layout/hierarchy1"/>
    <dgm:cxn modelId="{F3B2C52F-55DE-4715-821B-C68910DE3440}" type="presParOf" srcId="{D2679B50-E1A9-447F-8A48-A35795446A35}" destId="{05F0E439-0D3A-40DD-80E5-04EDFD024BBE}" srcOrd="1" destOrd="0" presId="urn:microsoft.com/office/officeart/2005/8/layout/hierarchy1"/>
    <dgm:cxn modelId="{7A69DEFE-35A1-49D8-BB60-A9773243E354}" type="presParOf" srcId="{4EE3F3BA-940C-4033-A405-A8B1A73EF0A5}" destId="{DDF48CBE-8BB7-4195-88CE-C17D1056EA3F}" srcOrd="1" destOrd="0" presId="urn:microsoft.com/office/officeart/2005/8/layout/hierarchy1"/>
    <dgm:cxn modelId="{9D0E86F2-A4E9-4DC1-ADF5-AE145AD227B5}" type="presParOf" srcId="{697A576B-D7C7-45D6-A1EA-FBD020C81A1A}" destId="{C7A2FE61-D26E-41EF-83DD-9698C45DD609}" srcOrd="2" destOrd="0" presId="urn:microsoft.com/office/officeart/2005/8/layout/hierarchy1"/>
    <dgm:cxn modelId="{0D7A4366-4C97-464C-A609-6B5C1EEF0D6A}" type="presParOf" srcId="{697A576B-D7C7-45D6-A1EA-FBD020C81A1A}" destId="{E8044C84-45CE-4CCF-B972-95C643D2EF46}" srcOrd="3" destOrd="0" presId="urn:microsoft.com/office/officeart/2005/8/layout/hierarchy1"/>
    <dgm:cxn modelId="{C99FEDAA-5552-4B66-9114-A26CD5E60A34}" type="presParOf" srcId="{E8044C84-45CE-4CCF-B972-95C643D2EF46}" destId="{0C9984CB-9ADF-4D6D-87D8-F1472D7B3B72}" srcOrd="0" destOrd="0" presId="urn:microsoft.com/office/officeart/2005/8/layout/hierarchy1"/>
    <dgm:cxn modelId="{BEFBF850-9F81-42FF-BEDD-E4B0ACEC11C1}" type="presParOf" srcId="{0C9984CB-9ADF-4D6D-87D8-F1472D7B3B72}" destId="{086B072C-0F88-4DA9-9900-326DBF3B7967}" srcOrd="0" destOrd="0" presId="urn:microsoft.com/office/officeart/2005/8/layout/hierarchy1"/>
    <dgm:cxn modelId="{995E4C96-C061-4E66-888C-6B7D4411F20B}" type="presParOf" srcId="{0C9984CB-9ADF-4D6D-87D8-F1472D7B3B72}" destId="{FE67927E-B3E8-4856-8FFE-0619A7CD5CF7}" srcOrd="1" destOrd="0" presId="urn:microsoft.com/office/officeart/2005/8/layout/hierarchy1"/>
    <dgm:cxn modelId="{46F91916-35D5-449D-A069-435D3F8C4A7E}" type="presParOf" srcId="{E8044C84-45CE-4CCF-B972-95C643D2EF46}" destId="{BB1E381A-377A-4B2D-8C28-21DA3AFBC24B}" srcOrd="1" destOrd="0" presId="urn:microsoft.com/office/officeart/2005/8/layout/hierarchy1"/>
    <dgm:cxn modelId="{9E784F29-BA28-46F9-97D0-209C550AD6F9}" type="presParOf" srcId="{AC20B376-A933-4388-B560-4E172BDBB519}" destId="{8E5F55C4-2E32-4E20-8E73-448117344FB1}" srcOrd="2" destOrd="0" presId="urn:microsoft.com/office/officeart/2005/8/layout/hierarchy1"/>
    <dgm:cxn modelId="{6DCA53DE-8616-4E94-A706-1D5433DE1E24}" type="presParOf" srcId="{AC20B376-A933-4388-B560-4E172BDBB519}" destId="{F252EBA4-6C8A-4E34-94DB-35D78A8413F4}" srcOrd="3" destOrd="0" presId="urn:microsoft.com/office/officeart/2005/8/layout/hierarchy1"/>
    <dgm:cxn modelId="{FE1DBA44-D36B-4E7F-9A19-80DE97ED6717}" type="presParOf" srcId="{F252EBA4-6C8A-4E34-94DB-35D78A8413F4}" destId="{D119D929-CC57-4CF9-A01E-09E76586CC3B}" srcOrd="0" destOrd="0" presId="urn:microsoft.com/office/officeart/2005/8/layout/hierarchy1"/>
    <dgm:cxn modelId="{FB9197F8-4872-47C7-B5A4-636D9C8F4596}" type="presParOf" srcId="{D119D929-CC57-4CF9-A01E-09E76586CC3B}" destId="{BDF3BD67-02C4-40B9-89AC-B44B6B066710}" srcOrd="0" destOrd="0" presId="urn:microsoft.com/office/officeart/2005/8/layout/hierarchy1"/>
    <dgm:cxn modelId="{92194584-7833-4501-872B-230D38D0B00F}" type="presParOf" srcId="{D119D929-CC57-4CF9-A01E-09E76586CC3B}" destId="{269DD5EF-C68E-4649-B424-CD8D24148971}" srcOrd="1" destOrd="0" presId="urn:microsoft.com/office/officeart/2005/8/layout/hierarchy1"/>
    <dgm:cxn modelId="{4507B1F9-F06C-4A3E-9019-CF002C199029}" type="presParOf" srcId="{F252EBA4-6C8A-4E34-94DB-35D78A8413F4}" destId="{0F58FC79-6268-443F-84C2-DB19BBD7BB94}" srcOrd="1" destOrd="0" presId="urn:microsoft.com/office/officeart/2005/8/layout/hierarchy1"/>
    <dgm:cxn modelId="{49E03771-8EFD-4A18-BCA6-B1E11AD625B2}" type="presParOf" srcId="{0F58FC79-6268-443F-84C2-DB19BBD7BB94}" destId="{2C632A72-25AF-46FD-89D3-9FF31E3E865F}" srcOrd="0" destOrd="0" presId="urn:microsoft.com/office/officeart/2005/8/layout/hierarchy1"/>
    <dgm:cxn modelId="{2BD1AB2D-A991-4DD6-B354-AA25D0CA169C}" type="presParOf" srcId="{0F58FC79-6268-443F-84C2-DB19BBD7BB94}" destId="{792C1159-AC86-4070-B390-1CDC71ABA369}" srcOrd="1" destOrd="0" presId="urn:microsoft.com/office/officeart/2005/8/layout/hierarchy1"/>
    <dgm:cxn modelId="{5617360E-7C8C-4D36-8445-EC8ED3D15A1C}" type="presParOf" srcId="{792C1159-AC86-4070-B390-1CDC71ABA369}" destId="{48C4270A-120F-48DF-8448-9FC93BE387A1}" srcOrd="0" destOrd="0" presId="urn:microsoft.com/office/officeart/2005/8/layout/hierarchy1"/>
    <dgm:cxn modelId="{8A6330AF-BAA0-4E8A-8C8A-BEE140B2D110}" type="presParOf" srcId="{48C4270A-120F-48DF-8448-9FC93BE387A1}" destId="{EF37C207-3723-41FF-9B43-4C42527C0254}" srcOrd="0" destOrd="0" presId="urn:microsoft.com/office/officeart/2005/8/layout/hierarchy1"/>
    <dgm:cxn modelId="{FA1D1224-EC1E-467B-BDB1-5A206C90C403}" type="presParOf" srcId="{48C4270A-120F-48DF-8448-9FC93BE387A1}" destId="{2FE4BE02-6119-4B55-A926-281FBB71F913}" srcOrd="1" destOrd="0" presId="urn:microsoft.com/office/officeart/2005/8/layout/hierarchy1"/>
    <dgm:cxn modelId="{F7B48CCF-305D-4690-AB09-22220DFABFA3}" type="presParOf" srcId="{792C1159-AC86-4070-B390-1CDC71ABA369}" destId="{7038E397-DA74-403C-88E5-93963767A7E9}" srcOrd="1" destOrd="0" presId="urn:microsoft.com/office/officeart/2005/8/layout/hierarchy1"/>
    <dgm:cxn modelId="{C9D7907D-83CE-45FB-86B9-FA07AE2DA6B2}" type="presParOf" srcId="{AC20B376-A933-4388-B560-4E172BDBB519}" destId="{D4D7F89C-11C2-4380-A711-D90EC5F38AC6}" srcOrd="4" destOrd="0" presId="urn:microsoft.com/office/officeart/2005/8/layout/hierarchy1"/>
    <dgm:cxn modelId="{C71C1FF7-CEBF-4CC0-AEDA-CC1913F857F4}" type="presParOf" srcId="{AC20B376-A933-4388-B560-4E172BDBB519}" destId="{DA03A7D9-0FD7-4D05-A212-7CB6E7A6A7EF}" srcOrd="5" destOrd="0" presId="urn:microsoft.com/office/officeart/2005/8/layout/hierarchy1"/>
    <dgm:cxn modelId="{D0841F8E-C646-4A17-A805-885176A331D9}" type="presParOf" srcId="{DA03A7D9-0FD7-4D05-A212-7CB6E7A6A7EF}" destId="{31D21866-27CB-4419-98D4-6F9268A482CD}" srcOrd="0" destOrd="0" presId="urn:microsoft.com/office/officeart/2005/8/layout/hierarchy1"/>
    <dgm:cxn modelId="{3DDECE0E-13C1-4B5F-AC7E-D2CF236E7DF3}" type="presParOf" srcId="{31D21866-27CB-4419-98D4-6F9268A482CD}" destId="{2F2F986E-7FB3-4719-9AAD-9BC3E47A47BC}" srcOrd="0" destOrd="0" presId="urn:microsoft.com/office/officeart/2005/8/layout/hierarchy1"/>
    <dgm:cxn modelId="{0E22E23F-DE14-498F-820A-D5CD6AAF30E1}" type="presParOf" srcId="{31D21866-27CB-4419-98D4-6F9268A482CD}" destId="{F154362A-9437-4326-9043-5CBE69031718}" srcOrd="1" destOrd="0" presId="urn:microsoft.com/office/officeart/2005/8/layout/hierarchy1"/>
    <dgm:cxn modelId="{352A698D-8BBA-478A-9384-EC4A9AF8FDC3}" type="presParOf" srcId="{DA03A7D9-0FD7-4D05-A212-7CB6E7A6A7EF}" destId="{1F9D2357-3A9D-47B0-82B2-2D82BE11DAD4}" srcOrd="1" destOrd="0" presId="urn:microsoft.com/office/officeart/2005/8/layout/hierarchy1"/>
    <dgm:cxn modelId="{C086AF36-F7D2-44BB-B869-9C2C5CB822CA}" type="presParOf" srcId="{1F9D2357-3A9D-47B0-82B2-2D82BE11DAD4}" destId="{ED9DDDD3-6B8D-4DC5-9AAF-065589F3BE1A}" srcOrd="0" destOrd="0" presId="urn:microsoft.com/office/officeart/2005/8/layout/hierarchy1"/>
    <dgm:cxn modelId="{7D68CE92-9A57-4360-978B-B06CA77FF3A3}" type="presParOf" srcId="{1F9D2357-3A9D-47B0-82B2-2D82BE11DAD4}" destId="{8E64A445-F0E9-4A32-8060-E3943461801A}" srcOrd="1" destOrd="0" presId="urn:microsoft.com/office/officeart/2005/8/layout/hierarchy1"/>
    <dgm:cxn modelId="{F7EE4251-4C1C-4228-BCF4-FC775B412E4E}" type="presParOf" srcId="{8E64A445-F0E9-4A32-8060-E3943461801A}" destId="{ECB75B96-F82C-4FFD-949A-44FC6AF9B60A}" srcOrd="0" destOrd="0" presId="urn:microsoft.com/office/officeart/2005/8/layout/hierarchy1"/>
    <dgm:cxn modelId="{D4F8CB4E-EA7F-4308-BAD0-98D9AE40648B}" type="presParOf" srcId="{ECB75B96-F82C-4FFD-949A-44FC6AF9B60A}" destId="{2CA605AD-D203-4336-8DEF-68BE454BEAAA}" srcOrd="0" destOrd="0" presId="urn:microsoft.com/office/officeart/2005/8/layout/hierarchy1"/>
    <dgm:cxn modelId="{CAC3A095-3FD2-4170-9B5B-141DC99F132F}" type="presParOf" srcId="{ECB75B96-F82C-4FFD-949A-44FC6AF9B60A}" destId="{74F5B05A-52EE-4953-9D4A-0D58CF38A125}" srcOrd="1" destOrd="0" presId="urn:microsoft.com/office/officeart/2005/8/layout/hierarchy1"/>
    <dgm:cxn modelId="{E7EBCC64-A352-4624-8EC3-A34BA4E17211}" type="presParOf" srcId="{8E64A445-F0E9-4A32-8060-E3943461801A}" destId="{76E4AA6C-6E86-4507-98C4-3748497A6B28}" srcOrd="1" destOrd="0" presId="urn:microsoft.com/office/officeart/2005/8/layout/hierarchy1"/>
    <dgm:cxn modelId="{BF50B76B-36C8-466A-A233-850529A266F6}" type="presParOf" srcId="{1F9D2357-3A9D-47B0-82B2-2D82BE11DAD4}" destId="{DDC43724-AED1-4606-9517-967234D69FC8}" srcOrd="2" destOrd="0" presId="urn:microsoft.com/office/officeart/2005/8/layout/hierarchy1"/>
    <dgm:cxn modelId="{3C4CB23D-7213-4300-97D4-2172FC0BB40D}" type="presParOf" srcId="{1F9D2357-3A9D-47B0-82B2-2D82BE11DAD4}" destId="{04E1E35D-D3D7-4670-ADA6-FC226FA24F29}" srcOrd="3" destOrd="0" presId="urn:microsoft.com/office/officeart/2005/8/layout/hierarchy1"/>
    <dgm:cxn modelId="{4EC922D3-650E-45CD-8CA4-99FE82CE9224}" type="presParOf" srcId="{04E1E35D-D3D7-4670-ADA6-FC226FA24F29}" destId="{42DF4336-4A4A-49C3-B0D2-AAD3B4A32EF1}" srcOrd="0" destOrd="0" presId="urn:microsoft.com/office/officeart/2005/8/layout/hierarchy1"/>
    <dgm:cxn modelId="{473C97AE-C1EF-401F-82E6-346A33DD1442}" type="presParOf" srcId="{42DF4336-4A4A-49C3-B0D2-AAD3B4A32EF1}" destId="{F8221EE1-F35D-4292-8779-893078375823}" srcOrd="0" destOrd="0" presId="urn:microsoft.com/office/officeart/2005/8/layout/hierarchy1"/>
    <dgm:cxn modelId="{2D2ED63C-6FFE-4E3A-8B89-E2E38C3B0281}" type="presParOf" srcId="{42DF4336-4A4A-49C3-B0D2-AAD3B4A32EF1}" destId="{28138F03-9580-44F5-B85E-50A9B3086BF2}" srcOrd="1" destOrd="0" presId="urn:microsoft.com/office/officeart/2005/8/layout/hierarchy1"/>
    <dgm:cxn modelId="{421C5C88-03AB-4DA6-9959-80425C500205}" type="presParOf" srcId="{04E1E35D-D3D7-4670-ADA6-FC226FA24F29}" destId="{FDC9AF45-7CD9-4025-8689-3A8041604765}" srcOrd="1" destOrd="0" presId="urn:microsoft.com/office/officeart/2005/8/layout/hierarchy1"/>
    <dgm:cxn modelId="{7723A57D-7FE5-4140-84B8-60C22BBE4AA9}" type="presParOf" srcId="{1F9D2357-3A9D-47B0-82B2-2D82BE11DAD4}" destId="{85C20CA8-6810-4B96-A3CD-93DB9E07D86C}" srcOrd="4" destOrd="0" presId="urn:microsoft.com/office/officeart/2005/8/layout/hierarchy1"/>
    <dgm:cxn modelId="{EF113A45-67AD-41AC-98F0-08AEAE0F8B33}" type="presParOf" srcId="{1F9D2357-3A9D-47B0-82B2-2D82BE11DAD4}" destId="{94197C5F-2CBA-4DB0-B23C-02102B85F892}" srcOrd="5" destOrd="0" presId="urn:microsoft.com/office/officeart/2005/8/layout/hierarchy1"/>
    <dgm:cxn modelId="{2670EA70-9D36-4E08-A95D-98A0D77A7CBC}" type="presParOf" srcId="{94197C5F-2CBA-4DB0-B23C-02102B85F892}" destId="{53FE5C3F-BA38-484E-9296-4A3D3EE4F37F}" srcOrd="0" destOrd="0" presId="urn:microsoft.com/office/officeart/2005/8/layout/hierarchy1"/>
    <dgm:cxn modelId="{F036A082-97E2-48CB-B6B5-BF8D6022CBBF}" type="presParOf" srcId="{53FE5C3F-BA38-484E-9296-4A3D3EE4F37F}" destId="{9CE2A72B-14E6-45F9-AC5C-5F6EB6FE304A}" srcOrd="0" destOrd="0" presId="urn:microsoft.com/office/officeart/2005/8/layout/hierarchy1"/>
    <dgm:cxn modelId="{EF2AE746-7BF6-4130-8F56-0F049DE0AFDC}" type="presParOf" srcId="{53FE5C3F-BA38-484E-9296-4A3D3EE4F37F}" destId="{0953972B-4811-4502-812E-691588139411}" srcOrd="1" destOrd="0" presId="urn:microsoft.com/office/officeart/2005/8/layout/hierarchy1"/>
    <dgm:cxn modelId="{31B6AFCC-AB07-418C-A2B9-3E8267E72841}" type="presParOf" srcId="{94197C5F-2CBA-4DB0-B23C-02102B85F892}" destId="{1C09B5D3-B668-47E4-A71B-204970903060}" srcOrd="1" destOrd="0" presId="urn:microsoft.com/office/officeart/2005/8/layout/hierarchy1"/>
    <dgm:cxn modelId="{F205C7FC-799B-4A5F-88A3-995BEF3C6E50}" type="presParOf" srcId="{AC20B376-A933-4388-B560-4E172BDBB519}" destId="{40C97B14-8339-41E4-A334-6E84FC21E762}" srcOrd="6" destOrd="0" presId="urn:microsoft.com/office/officeart/2005/8/layout/hierarchy1"/>
    <dgm:cxn modelId="{0742939C-10CC-453F-B3BD-31FF5B996117}" type="presParOf" srcId="{AC20B376-A933-4388-B560-4E172BDBB519}" destId="{F873CAE1-873B-4820-A11D-9487FBBC13F9}" srcOrd="7" destOrd="0" presId="urn:microsoft.com/office/officeart/2005/8/layout/hierarchy1"/>
    <dgm:cxn modelId="{D289865A-5983-4DD4-BBDF-4094B64752F4}" type="presParOf" srcId="{F873CAE1-873B-4820-A11D-9487FBBC13F9}" destId="{81E98742-3944-4688-A628-0BEA4AAB97EE}" srcOrd="0" destOrd="0" presId="urn:microsoft.com/office/officeart/2005/8/layout/hierarchy1"/>
    <dgm:cxn modelId="{96BC0DEF-726C-4A3F-A325-7E7B8C1F7234}" type="presParOf" srcId="{81E98742-3944-4688-A628-0BEA4AAB97EE}" destId="{A66C3A3D-6906-4FB6-BA55-7B828850036D}" srcOrd="0" destOrd="0" presId="urn:microsoft.com/office/officeart/2005/8/layout/hierarchy1"/>
    <dgm:cxn modelId="{1A377FBB-2E04-4C29-A4A8-C69DEB7B57FE}" type="presParOf" srcId="{81E98742-3944-4688-A628-0BEA4AAB97EE}" destId="{C8FA85CC-91C3-441A-9FC9-C9A8419827B0}" srcOrd="1" destOrd="0" presId="urn:microsoft.com/office/officeart/2005/8/layout/hierarchy1"/>
    <dgm:cxn modelId="{D9C654C9-D47C-49EB-898A-3754443D3A38}" type="presParOf" srcId="{F873CAE1-873B-4820-A11D-9487FBBC13F9}" destId="{3CCB870E-E010-4152-836F-E48D1C3FA12B}" srcOrd="1" destOrd="0" presId="urn:microsoft.com/office/officeart/2005/8/layout/hierarchy1"/>
    <dgm:cxn modelId="{D2BAB20E-29FE-4732-AD1D-63B30DCE3DE3}" type="presParOf" srcId="{3CCB870E-E010-4152-836F-E48D1C3FA12B}" destId="{578AF186-60FF-4971-B9D5-4DB110508F7F}" srcOrd="0" destOrd="0" presId="urn:microsoft.com/office/officeart/2005/8/layout/hierarchy1"/>
    <dgm:cxn modelId="{8CB4F994-0200-41B9-BCDA-3845A197AAAC}" type="presParOf" srcId="{3CCB870E-E010-4152-836F-E48D1C3FA12B}" destId="{1C696403-DEC1-49C9-B39E-1DB57EE489E6}" srcOrd="1" destOrd="0" presId="urn:microsoft.com/office/officeart/2005/8/layout/hierarchy1"/>
    <dgm:cxn modelId="{0DA4F574-4657-473E-AB51-F59FCC15D17B}" type="presParOf" srcId="{1C696403-DEC1-49C9-B39E-1DB57EE489E6}" destId="{D3388FDF-F134-4459-88E8-59AAFBB5DECE}" srcOrd="0" destOrd="0" presId="urn:microsoft.com/office/officeart/2005/8/layout/hierarchy1"/>
    <dgm:cxn modelId="{35279127-4D7E-4788-BF8B-80029A25087A}" type="presParOf" srcId="{D3388FDF-F134-4459-88E8-59AAFBB5DECE}" destId="{6018C51A-399A-4409-A69B-CDA65BB31B39}" srcOrd="0" destOrd="0" presId="urn:microsoft.com/office/officeart/2005/8/layout/hierarchy1"/>
    <dgm:cxn modelId="{C5853AFC-00FE-42F9-B0F5-7C8E67ACF3D4}" type="presParOf" srcId="{D3388FDF-F134-4459-88E8-59AAFBB5DECE}" destId="{BAC6912E-5ECB-4E2B-9869-AB1C7AB06D49}" srcOrd="1" destOrd="0" presId="urn:microsoft.com/office/officeart/2005/8/layout/hierarchy1"/>
    <dgm:cxn modelId="{6B7FB260-E6FC-4191-9966-4F79849B7498}" type="presParOf" srcId="{1C696403-DEC1-49C9-B39E-1DB57EE489E6}" destId="{B53F720F-CBCD-4BB5-B52F-FAD8CEC0FB49}" srcOrd="1" destOrd="0" presId="urn:microsoft.com/office/officeart/2005/8/layout/hierarchy1"/>
    <dgm:cxn modelId="{9E07542F-D791-4BD5-8805-E17282AA0373}" type="presParOf" srcId="{AC20B376-A933-4388-B560-4E172BDBB519}" destId="{3E92977E-AE3F-43AA-9B73-9D697F1FF41A}" srcOrd="8" destOrd="0" presId="urn:microsoft.com/office/officeart/2005/8/layout/hierarchy1"/>
    <dgm:cxn modelId="{FAE4119E-0EB4-452D-AB30-64F750C94CBB}" type="presParOf" srcId="{AC20B376-A933-4388-B560-4E172BDBB519}" destId="{544C8E9F-564E-4CAB-98C2-C959A80ED402}" srcOrd="9" destOrd="0" presId="urn:microsoft.com/office/officeart/2005/8/layout/hierarchy1"/>
    <dgm:cxn modelId="{DCE1E477-264D-40D6-B40E-85356F18C336}" type="presParOf" srcId="{544C8E9F-564E-4CAB-98C2-C959A80ED402}" destId="{7BFB7244-A6B1-4704-9335-803450AD24F1}" srcOrd="0" destOrd="0" presId="urn:microsoft.com/office/officeart/2005/8/layout/hierarchy1"/>
    <dgm:cxn modelId="{4C4B81B8-9EDE-45A0-89B0-BAC0A2E48001}" type="presParOf" srcId="{7BFB7244-A6B1-4704-9335-803450AD24F1}" destId="{67F74D7D-025E-4CF4-8C41-85CB5CA1DDC0}" srcOrd="0" destOrd="0" presId="urn:microsoft.com/office/officeart/2005/8/layout/hierarchy1"/>
    <dgm:cxn modelId="{3FDB56F9-AE59-4323-AA64-AF07A7684E5A}" type="presParOf" srcId="{7BFB7244-A6B1-4704-9335-803450AD24F1}" destId="{D22AEDBE-3527-4C64-B1FD-260C2B00AA97}" srcOrd="1" destOrd="0" presId="urn:microsoft.com/office/officeart/2005/8/layout/hierarchy1"/>
    <dgm:cxn modelId="{D3D010F2-215F-4E10-83B4-302EE980DA23}" type="presParOf" srcId="{544C8E9F-564E-4CAB-98C2-C959A80ED402}" destId="{19E2B713-9FD8-491F-9B95-88CD7B924968}" srcOrd="1" destOrd="0" presId="urn:microsoft.com/office/officeart/2005/8/layout/hierarchy1"/>
    <dgm:cxn modelId="{AD252E2D-2F26-4758-9737-C02C821F0960}" type="presParOf" srcId="{19E2B713-9FD8-491F-9B95-88CD7B924968}" destId="{DBB8FF7C-96D8-4E1A-AA8C-28F641282740}" srcOrd="0" destOrd="0" presId="urn:microsoft.com/office/officeart/2005/8/layout/hierarchy1"/>
    <dgm:cxn modelId="{4A38C776-8C5A-4FF6-8A8F-C3787785BC4A}" type="presParOf" srcId="{19E2B713-9FD8-491F-9B95-88CD7B924968}" destId="{E1009633-0C0C-4804-9123-92D2247DC0EA}" srcOrd="1" destOrd="0" presId="urn:microsoft.com/office/officeart/2005/8/layout/hierarchy1"/>
    <dgm:cxn modelId="{56435B24-7C17-46C2-A088-F76664079431}" type="presParOf" srcId="{E1009633-0C0C-4804-9123-92D2247DC0EA}" destId="{A2C0879C-8929-4CD7-B14B-B5171A62B716}" srcOrd="0" destOrd="0" presId="urn:microsoft.com/office/officeart/2005/8/layout/hierarchy1"/>
    <dgm:cxn modelId="{20531083-9558-4509-9CA4-3A328FD0FDD7}" type="presParOf" srcId="{A2C0879C-8929-4CD7-B14B-B5171A62B716}" destId="{03421593-3C8F-4D2B-88CE-ED8194FE78CF}" srcOrd="0" destOrd="0" presId="urn:microsoft.com/office/officeart/2005/8/layout/hierarchy1"/>
    <dgm:cxn modelId="{87E0C08D-343D-4E0D-9630-47730CD751CB}" type="presParOf" srcId="{A2C0879C-8929-4CD7-B14B-B5171A62B716}" destId="{B82FEAE6-8054-4B39-BDF1-BC1A06519776}" srcOrd="1" destOrd="0" presId="urn:microsoft.com/office/officeart/2005/8/layout/hierarchy1"/>
    <dgm:cxn modelId="{799A60DB-6BB8-4A67-92DE-8C7AB4071196}" type="presParOf" srcId="{E1009633-0C0C-4804-9123-92D2247DC0EA}" destId="{24836352-C892-4EEE-8FDC-A1C14616292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83760C-88ED-4E84-9B98-E1F330AD1C92}" type="doc">
      <dgm:prSet loTypeId="urn:microsoft.com/office/officeart/2005/8/layout/cycle8" loCatId="cycle" qsTypeId="urn:microsoft.com/office/officeart/2005/8/quickstyle/3d3" qsCatId="3D" csTypeId="urn:microsoft.com/office/officeart/2005/8/colors/colorful4" csCatId="colorful" phldr="1"/>
      <dgm:spPr/>
    </dgm:pt>
    <dgm:pt modelId="{B80D2391-3009-4DC3-9774-7A009C2BD227}">
      <dgm:prSet phldrT="[Text]" custT="1"/>
      <dgm:spPr/>
      <dgm:t>
        <a:bodyPr/>
        <a:lstStyle/>
        <a:p>
          <a:r>
            <a:rPr lang="en-US" sz="1600" b="1" dirty="0" smtClean="0"/>
            <a:t>Plan</a:t>
          </a:r>
          <a:endParaRPr lang="en-US" sz="1600" b="1" dirty="0"/>
        </a:p>
      </dgm:t>
    </dgm:pt>
    <dgm:pt modelId="{05D46A64-A7B5-449E-82F0-4AF9CD3B9A9A}" type="parTrans" cxnId="{A41096F5-9B90-49E5-8038-3A105C5984F2}">
      <dgm:prSet/>
      <dgm:spPr/>
      <dgm:t>
        <a:bodyPr/>
        <a:lstStyle/>
        <a:p>
          <a:endParaRPr lang="en-US"/>
        </a:p>
      </dgm:t>
    </dgm:pt>
    <dgm:pt modelId="{EF352DCD-038D-47C8-A6D2-153DDE952D04}" type="sibTrans" cxnId="{A41096F5-9B90-49E5-8038-3A105C5984F2}">
      <dgm:prSet/>
      <dgm:spPr/>
      <dgm:t>
        <a:bodyPr/>
        <a:lstStyle/>
        <a:p>
          <a:endParaRPr lang="en-US"/>
        </a:p>
      </dgm:t>
    </dgm:pt>
    <dgm:pt modelId="{A7851A54-A613-4638-9996-207B79655855}">
      <dgm:prSet phldrT="[Text]" custT="1"/>
      <dgm:spPr/>
      <dgm:t>
        <a:bodyPr/>
        <a:lstStyle/>
        <a:p>
          <a:pPr algn="l"/>
          <a:r>
            <a:rPr lang="en-US" sz="1600" b="1" dirty="0" smtClean="0">
              <a:solidFill>
                <a:schemeClr val="tx1"/>
              </a:solidFill>
            </a:rPr>
            <a:t>Check/Study</a:t>
          </a:r>
          <a:endParaRPr lang="en-US" sz="1600" b="1" dirty="0">
            <a:solidFill>
              <a:schemeClr val="tx1"/>
            </a:solidFill>
          </a:endParaRPr>
        </a:p>
      </dgm:t>
    </dgm:pt>
    <dgm:pt modelId="{EC56CC67-DF1B-4416-87F3-04B0182906CB}" type="parTrans" cxnId="{74181C15-63E7-4162-99A4-630F4D18A56D}">
      <dgm:prSet/>
      <dgm:spPr/>
      <dgm:t>
        <a:bodyPr/>
        <a:lstStyle/>
        <a:p>
          <a:endParaRPr lang="en-US"/>
        </a:p>
      </dgm:t>
    </dgm:pt>
    <dgm:pt modelId="{E2639545-8EEF-42FC-8906-164BF13724B0}" type="sibTrans" cxnId="{74181C15-63E7-4162-99A4-630F4D18A56D}">
      <dgm:prSet/>
      <dgm:spPr/>
      <dgm:t>
        <a:bodyPr/>
        <a:lstStyle/>
        <a:p>
          <a:endParaRPr lang="en-US"/>
        </a:p>
      </dgm:t>
    </dgm:pt>
    <dgm:pt modelId="{E0E65C57-5B66-43FF-B76F-16536418984E}">
      <dgm:prSet phldrT="[Text]" custT="1"/>
      <dgm:spPr/>
      <dgm:t>
        <a:bodyPr/>
        <a:lstStyle/>
        <a:p>
          <a:pPr algn="r"/>
          <a:r>
            <a:rPr lang="en-US" sz="1600" b="1" dirty="0" smtClean="0">
              <a:solidFill>
                <a:schemeClr val="tx1"/>
              </a:solidFill>
            </a:rPr>
            <a:t>Act</a:t>
          </a:r>
          <a:endParaRPr lang="en-US" sz="1600" b="1" dirty="0">
            <a:solidFill>
              <a:schemeClr val="tx1"/>
            </a:solidFill>
          </a:endParaRPr>
        </a:p>
      </dgm:t>
    </dgm:pt>
    <dgm:pt modelId="{B0B25DA7-25E5-44A5-A1D8-42E8FCA27E05}" type="parTrans" cxnId="{B3C3505B-E7EE-42BD-BA32-E5E43BAC9591}">
      <dgm:prSet/>
      <dgm:spPr/>
      <dgm:t>
        <a:bodyPr/>
        <a:lstStyle/>
        <a:p>
          <a:endParaRPr lang="en-US"/>
        </a:p>
      </dgm:t>
    </dgm:pt>
    <dgm:pt modelId="{D0D50A4C-7A5A-4CBF-BE68-236C5AA05966}" type="sibTrans" cxnId="{B3C3505B-E7EE-42BD-BA32-E5E43BAC9591}">
      <dgm:prSet/>
      <dgm:spPr/>
      <dgm:t>
        <a:bodyPr/>
        <a:lstStyle/>
        <a:p>
          <a:endParaRPr lang="en-US"/>
        </a:p>
      </dgm:t>
    </dgm:pt>
    <dgm:pt modelId="{6A829E1F-DBA9-4820-BAEB-2E6588BE1419}">
      <dgm:prSet custT="1"/>
      <dgm:spPr/>
      <dgm:t>
        <a:bodyPr/>
        <a:lstStyle/>
        <a:p>
          <a:r>
            <a:rPr lang="en-US" sz="800" dirty="0" smtClean="0"/>
            <a:t>Program demonstration that scholarly activity is promoted</a:t>
          </a:r>
          <a:endParaRPr lang="en-US" sz="800" dirty="0"/>
        </a:p>
      </dgm:t>
    </dgm:pt>
    <dgm:pt modelId="{76F1F428-D5E9-403C-AFFF-B029FD0C9DBA}" type="parTrans" cxnId="{4A1383D9-52D1-4235-A77C-1F7C03E411F1}">
      <dgm:prSet/>
      <dgm:spPr/>
      <dgm:t>
        <a:bodyPr/>
        <a:lstStyle/>
        <a:p>
          <a:endParaRPr lang="en-US"/>
        </a:p>
      </dgm:t>
    </dgm:pt>
    <dgm:pt modelId="{D1CF24DD-07E4-43F9-A6FE-0C0463B0E83F}" type="sibTrans" cxnId="{4A1383D9-52D1-4235-A77C-1F7C03E411F1}">
      <dgm:prSet/>
      <dgm:spPr/>
      <dgm:t>
        <a:bodyPr/>
        <a:lstStyle/>
        <a:p>
          <a:endParaRPr lang="en-US"/>
        </a:p>
      </dgm:t>
    </dgm:pt>
    <dgm:pt modelId="{89A5988D-9767-46E7-934E-D80C910002A2}">
      <dgm:prSet custT="1"/>
      <dgm:spPr/>
      <dgm:t>
        <a:bodyPr/>
        <a:lstStyle/>
        <a:p>
          <a:r>
            <a:rPr lang="en-US" sz="800" dirty="0" smtClean="0"/>
            <a:t>Institution expects each resident to be engaged in scholarly activity</a:t>
          </a:r>
          <a:endParaRPr lang="en-US" sz="800" dirty="0"/>
        </a:p>
      </dgm:t>
    </dgm:pt>
    <dgm:pt modelId="{D484A580-9EFF-4F8C-9D1A-D811DC0C4DD7}" type="parTrans" cxnId="{E0345B1D-5222-4C62-AA34-E06655CBEC91}">
      <dgm:prSet/>
      <dgm:spPr/>
      <dgm:t>
        <a:bodyPr/>
        <a:lstStyle/>
        <a:p>
          <a:endParaRPr lang="en-US"/>
        </a:p>
      </dgm:t>
    </dgm:pt>
    <dgm:pt modelId="{9E6BB76E-313A-4766-A4D6-47A04ABA577C}" type="sibTrans" cxnId="{E0345B1D-5222-4C62-AA34-E06655CBEC91}">
      <dgm:prSet/>
      <dgm:spPr/>
      <dgm:t>
        <a:bodyPr/>
        <a:lstStyle/>
        <a:p>
          <a:endParaRPr lang="en-US"/>
        </a:p>
      </dgm:t>
    </dgm:pt>
    <dgm:pt modelId="{6486A351-3519-4FFA-94CB-2446267E1CE7}">
      <dgm:prSet phldrT="[Text]" custT="1"/>
      <dgm:spPr/>
      <dgm:t>
        <a:bodyPr/>
        <a:lstStyle/>
        <a:p>
          <a:r>
            <a:rPr lang="en-US" sz="800" dirty="0" smtClean="0"/>
            <a:t>Institution set criteria for resident scholarly activity</a:t>
          </a:r>
          <a:endParaRPr lang="en-US" sz="800" dirty="0"/>
        </a:p>
      </dgm:t>
    </dgm:pt>
    <dgm:pt modelId="{444771A6-5C9D-4DCC-9836-C84C04C24B57}" type="parTrans" cxnId="{02CCB691-A788-4734-B913-10C8DEE21641}">
      <dgm:prSet/>
      <dgm:spPr/>
      <dgm:t>
        <a:bodyPr/>
        <a:lstStyle/>
        <a:p>
          <a:endParaRPr lang="en-US"/>
        </a:p>
      </dgm:t>
    </dgm:pt>
    <dgm:pt modelId="{6BBABEEB-6130-4D75-BC0B-F29D5BE5F14C}" type="sibTrans" cxnId="{02CCB691-A788-4734-B913-10C8DEE21641}">
      <dgm:prSet/>
      <dgm:spPr/>
      <dgm:t>
        <a:bodyPr/>
        <a:lstStyle/>
        <a:p>
          <a:endParaRPr lang="en-US"/>
        </a:p>
      </dgm:t>
    </dgm:pt>
    <dgm:pt modelId="{0F2F4965-9CFD-4260-98A6-C0F7616EEAC2}">
      <dgm:prSet phldrT="[Text]" custT="1"/>
      <dgm:spPr/>
      <dgm:t>
        <a:bodyPr/>
        <a:lstStyle/>
        <a:p>
          <a:r>
            <a:rPr lang="en-US" sz="800" dirty="0" smtClean="0"/>
            <a:t>Program submitted data indicating % of residents who met criteria</a:t>
          </a:r>
          <a:endParaRPr lang="en-US" sz="800" dirty="0"/>
        </a:p>
      </dgm:t>
    </dgm:pt>
    <dgm:pt modelId="{02DA9D92-A909-4A88-A28B-8365BADCB8BE}" type="parTrans" cxnId="{995AFCDC-48DF-4056-8C7D-8EA54506044B}">
      <dgm:prSet/>
      <dgm:spPr/>
      <dgm:t>
        <a:bodyPr/>
        <a:lstStyle/>
        <a:p>
          <a:endParaRPr lang="en-US"/>
        </a:p>
      </dgm:t>
    </dgm:pt>
    <dgm:pt modelId="{9D3375F8-546D-46BF-AAC3-BA4DD28E33AE}" type="sibTrans" cxnId="{995AFCDC-48DF-4056-8C7D-8EA54506044B}">
      <dgm:prSet/>
      <dgm:spPr/>
      <dgm:t>
        <a:bodyPr/>
        <a:lstStyle/>
        <a:p>
          <a:endParaRPr lang="en-US"/>
        </a:p>
      </dgm:t>
    </dgm:pt>
    <dgm:pt modelId="{854AFF8A-C156-4DAC-9ECD-612060B9AF7F}">
      <dgm:prSet custT="1"/>
      <dgm:spPr/>
      <dgm:t>
        <a:bodyPr/>
        <a:lstStyle/>
        <a:p>
          <a:pPr algn="r"/>
          <a:r>
            <a:rPr lang="en-US" sz="800" dirty="0" smtClean="0">
              <a:solidFill>
                <a:schemeClr val="tx1"/>
              </a:solidFill>
            </a:rPr>
            <a:t>Majority of scholarly activity was produced in the final years of training</a:t>
          </a:r>
          <a:endParaRPr lang="en-US" sz="800" dirty="0">
            <a:solidFill>
              <a:schemeClr val="tx1"/>
            </a:solidFill>
          </a:endParaRPr>
        </a:p>
      </dgm:t>
    </dgm:pt>
    <dgm:pt modelId="{2096A6A9-3772-4443-BB72-C45AAEFF6838}" type="parTrans" cxnId="{76FADFBF-755A-43A9-8710-369021346ACC}">
      <dgm:prSet/>
      <dgm:spPr/>
      <dgm:t>
        <a:bodyPr/>
        <a:lstStyle/>
        <a:p>
          <a:endParaRPr lang="en-US"/>
        </a:p>
      </dgm:t>
    </dgm:pt>
    <dgm:pt modelId="{76DD8A3C-0698-4125-86A0-E93D13695432}" type="sibTrans" cxnId="{76FADFBF-755A-43A9-8710-369021346ACC}">
      <dgm:prSet/>
      <dgm:spPr/>
      <dgm:t>
        <a:bodyPr/>
        <a:lstStyle/>
        <a:p>
          <a:endParaRPr lang="en-US"/>
        </a:p>
      </dgm:t>
    </dgm:pt>
    <dgm:pt modelId="{6CB1661B-82DF-4439-A87E-BD95A65B6247}">
      <dgm:prSet custT="1"/>
      <dgm:spPr/>
      <dgm:t>
        <a:bodyPr/>
        <a:lstStyle/>
        <a:p>
          <a:pPr algn="r"/>
          <a:r>
            <a:rPr lang="en-US" sz="800" dirty="0" smtClean="0">
              <a:solidFill>
                <a:schemeClr val="tx1"/>
              </a:solidFill>
            </a:rPr>
            <a:t>Unrealistic to expect residents in first year of training to produce research</a:t>
          </a:r>
          <a:endParaRPr lang="en-US" sz="800" dirty="0">
            <a:solidFill>
              <a:schemeClr val="tx1"/>
            </a:solidFill>
          </a:endParaRPr>
        </a:p>
      </dgm:t>
    </dgm:pt>
    <dgm:pt modelId="{C1C679E2-D4A0-4F69-9556-0B53C89300B3}" type="parTrans" cxnId="{A7EC3B9F-4B07-41C8-BB59-B82374FB930A}">
      <dgm:prSet/>
      <dgm:spPr/>
      <dgm:t>
        <a:bodyPr/>
        <a:lstStyle/>
        <a:p>
          <a:endParaRPr lang="en-US"/>
        </a:p>
      </dgm:t>
    </dgm:pt>
    <dgm:pt modelId="{03DF4E2A-B1F9-4E73-8D1A-AC5488CE717D}" type="sibTrans" cxnId="{A7EC3B9F-4B07-41C8-BB59-B82374FB930A}">
      <dgm:prSet/>
      <dgm:spPr/>
      <dgm:t>
        <a:bodyPr/>
        <a:lstStyle/>
        <a:p>
          <a:endParaRPr lang="en-US"/>
        </a:p>
      </dgm:t>
    </dgm:pt>
    <dgm:pt modelId="{BC025260-B635-487C-A017-25FC86B2394F}">
      <dgm:prSet phldrT="[Text]"/>
      <dgm:spPr/>
      <dgm:t>
        <a:bodyPr/>
        <a:lstStyle/>
        <a:p>
          <a:pPr algn="l"/>
          <a:endParaRPr lang="en-US" sz="900" dirty="0"/>
        </a:p>
      </dgm:t>
    </dgm:pt>
    <dgm:pt modelId="{DCE6C107-FEC5-4479-8865-DF6340C271C4}" type="parTrans" cxnId="{34743DBC-9F7D-46EA-8FA2-13230D6DAF33}">
      <dgm:prSet/>
      <dgm:spPr/>
      <dgm:t>
        <a:bodyPr/>
        <a:lstStyle/>
        <a:p>
          <a:endParaRPr lang="en-US"/>
        </a:p>
      </dgm:t>
    </dgm:pt>
    <dgm:pt modelId="{2B9F7177-B0BC-4A71-B4D9-728ED7A0C54C}" type="sibTrans" cxnId="{34743DBC-9F7D-46EA-8FA2-13230D6DAF33}">
      <dgm:prSet/>
      <dgm:spPr/>
      <dgm:t>
        <a:bodyPr/>
        <a:lstStyle/>
        <a:p>
          <a:endParaRPr lang="en-US"/>
        </a:p>
      </dgm:t>
    </dgm:pt>
    <dgm:pt modelId="{CA861137-9EFE-4BF8-9C62-E25DC4FAE1F2}">
      <dgm:prSet phldrT="[Text]" custT="1"/>
      <dgm:spPr/>
      <dgm:t>
        <a:bodyPr/>
        <a:lstStyle/>
        <a:p>
          <a:pPr algn="r"/>
          <a:r>
            <a:rPr lang="en-US" sz="800" dirty="0" smtClean="0">
              <a:solidFill>
                <a:schemeClr val="tx1"/>
              </a:solidFill>
            </a:rPr>
            <a:t>Revamp performance indicator to track scholarly activity over course of residency</a:t>
          </a:r>
          <a:endParaRPr lang="en-US" sz="800" dirty="0">
            <a:solidFill>
              <a:schemeClr val="tx1"/>
            </a:solidFill>
          </a:endParaRPr>
        </a:p>
      </dgm:t>
    </dgm:pt>
    <dgm:pt modelId="{F7412585-29C2-4668-8620-160FB1D35EE1}" type="parTrans" cxnId="{AD370DA1-9896-4385-A866-DD899D049E73}">
      <dgm:prSet/>
      <dgm:spPr/>
      <dgm:t>
        <a:bodyPr/>
        <a:lstStyle/>
        <a:p>
          <a:endParaRPr lang="en-US"/>
        </a:p>
      </dgm:t>
    </dgm:pt>
    <dgm:pt modelId="{AADDF276-DE47-46F9-8EDA-883DD427777A}" type="sibTrans" cxnId="{AD370DA1-9896-4385-A866-DD899D049E73}">
      <dgm:prSet/>
      <dgm:spPr/>
      <dgm:t>
        <a:bodyPr/>
        <a:lstStyle/>
        <a:p>
          <a:endParaRPr lang="en-US"/>
        </a:p>
      </dgm:t>
    </dgm:pt>
    <dgm:pt modelId="{AB7EA845-071D-4AD1-973C-3EB035121494}">
      <dgm:prSet phldrT="[Text]" custT="1"/>
      <dgm:spPr/>
      <dgm:t>
        <a:bodyPr/>
        <a:lstStyle/>
        <a:p>
          <a:r>
            <a:rPr lang="en-US" sz="1600" b="1" dirty="0" smtClean="0"/>
            <a:t>Do</a:t>
          </a:r>
          <a:endParaRPr lang="en-US" sz="1600" b="1" dirty="0"/>
        </a:p>
      </dgm:t>
    </dgm:pt>
    <dgm:pt modelId="{227AA9A2-B421-4038-BEE5-36EDC3B615E3}" type="sibTrans" cxnId="{C12B0600-8484-4780-806C-9990B78AB888}">
      <dgm:prSet/>
      <dgm:spPr/>
      <dgm:t>
        <a:bodyPr/>
        <a:lstStyle/>
        <a:p>
          <a:endParaRPr lang="en-US"/>
        </a:p>
      </dgm:t>
    </dgm:pt>
    <dgm:pt modelId="{D51947AF-60E3-4A30-80A9-FC1624468791}" type="parTrans" cxnId="{C12B0600-8484-4780-806C-9990B78AB888}">
      <dgm:prSet/>
      <dgm:spPr/>
      <dgm:t>
        <a:bodyPr/>
        <a:lstStyle/>
        <a:p>
          <a:endParaRPr lang="en-US"/>
        </a:p>
      </dgm:t>
    </dgm:pt>
    <dgm:pt modelId="{91073615-D676-477E-8C3F-1E3FF41F260C}" type="pres">
      <dgm:prSet presAssocID="{0E83760C-88ED-4E84-9B98-E1F330AD1C92}" presName="compositeShape" presStyleCnt="0">
        <dgm:presLayoutVars>
          <dgm:chMax val="7"/>
          <dgm:dir/>
          <dgm:resizeHandles val="exact"/>
        </dgm:presLayoutVars>
      </dgm:prSet>
      <dgm:spPr/>
    </dgm:pt>
    <dgm:pt modelId="{13CDF2CE-D8C9-4BEA-8EC0-1FC8CACAB86C}" type="pres">
      <dgm:prSet presAssocID="{0E83760C-88ED-4E84-9B98-E1F330AD1C92}" presName="wedge1" presStyleLbl="node1" presStyleIdx="0" presStyleCnt="4"/>
      <dgm:spPr/>
      <dgm:t>
        <a:bodyPr/>
        <a:lstStyle/>
        <a:p>
          <a:endParaRPr lang="en-US"/>
        </a:p>
      </dgm:t>
    </dgm:pt>
    <dgm:pt modelId="{410DAA77-5FD8-4800-AD40-F9728489A761}" type="pres">
      <dgm:prSet presAssocID="{0E83760C-88ED-4E84-9B98-E1F330AD1C92}" presName="dummy1a" presStyleCnt="0"/>
      <dgm:spPr/>
    </dgm:pt>
    <dgm:pt modelId="{A7962FB8-FBBA-42BC-9466-34EA99246DA2}" type="pres">
      <dgm:prSet presAssocID="{0E83760C-88ED-4E84-9B98-E1F330AD1C92}" presName="dummy1b" presStyleCnt="0"/>
      <dgm:spPr/>
    </dgm:pt>
    <dgm:pt modelId="{5D5FBD7A-447F-45BD-88BC-7FB2FB7715B9}" type="pres">
      <dgm:prSet presAssocID="{0E83760C-88ED-4E84-9B98-E1F330AD1C92}" presName="wedge1Tx" presStyleLbl="node1" presStyleIdx="0" presStyleCnt="4">
        <dgm:presLayoutVars>
          <dgm:chMax val="0"/>
          <dgm:chPref val="0"/>
          <dgm:bulletEnabled val="1"/>
        </dgm:presLayoutVars>
      </dgm:prSet>
      <dgm:spPr/>
      <dgm:t>
        <a:bodyPr/>
        <a:lstStyle/>
        <a:p>
          <a:endParaRPr lang="en-US"/>
        </a:p>
      </dgm:t>
    </dgm:pt>
    <dgm:pt modelId="{ED148E66-BDE0-4807-B602-EE513195CA4C}" type="pres">
      <dgm:prSet presAssocID="{0E83760C-88ED-4E84-9B98-E1F330AD1C92}" presName="wedge2" presStyleLbl="node1" presStyleIdx="1" presStyleCnt="4"/>
      <dgm:spPr/>
      <dgm:t>
        <a:bodyPr/>
        <a:lstStyle/>
        <a:p>
          <a:endParaRPr lang="en-US"/>
        </a:p>
      </dgm:t>
    </dgm:pt>
    <dgm:pt modelId="{303CA13A-F0DF-4B77-BFE8-4EAFB4A958BA}" type="pres">
      <dgm:prSet presAssocID="{0E83760C-88ED-4E84-9B98-E1F330AD1C92}" presName="dummy2a" presStyleCnt="0"/>
      <dgm:spPr/>
    </dgm:pt>
    <dgm:pt modelId="{52F3C782-EB35-47EB-AB56-87AD11C3A230}" type="pres">
      <dgm:prSet presAssocID="{0E83760C-88ED-4E84-9B98-E1F330AD1C92}" presName="dummy2b" presStyleCnt="0"/>
      <dgm:spPr/>
    </dgm:pt>
    <dgm:pt modelId="{7E132756-8BA1-4412-B2D0-A053845A063C}" type="pres">
      <dgm:prSet presAssocID="{0E83760C-88ED-4E84-9B98-E1F330AD1C92}" presName="wedge2Tx" presStyleLbl="node1" presStyleIdx="1" presStyleCnt="4">
        <dgm:presLayoutVars>
          <dgm:chMax val="0"/>
          <dgm:chPref val="0"/>
          <dgm:bulletEnabled val="1"/>
        </dgm:presLayoutVars>
      </dgm:prSet>
      <dgm:spPr/>
      <dgm:t>
        <a:bodyPr/>
        <a:lstStyle/>
        <a:p>
          <a:endParaRPr lang="en-US"/>
        </a:p>
      </dgm:t>
    </dgm:pt>
    <dgm:pt modelId="{83EA15FE-58FB-49E4-BDA9-479658D55C01}" type="pres">
      <dgm:prSet presAssocID="{0E83760C-88ED-4E84-9B98-E1F330AD1C92}" presName="wedge3" presStyleLbl="node1" presStyleIdx="2" presStyleCnt="4"/>
      <dgm:spPr/>
      <dgm:t>
        <a:bodyPr/>
        <a:lstStyle/>
        <a:p>
          <a:endParaRPr lang="en-US"/>
        </a:p>
      </dgm:t>
    </dgm:pt>
    <dgm:pt modelId="{1DD450AE-7E13-4276-B7BA-4BC9A6A5A02C}" type="pres">
      <dgm:prSet presAssocID="{0E83760C-88ED-4E84-9B98-E1F330AD1C92}" presName="dummy3a" presStyleCnt="0"/>
      <dgm:spPr/>
    </dgm:pt>
    <dgm:pt modelId="{7532677D-5A0C-4CB9-8F83-37BEA7F208FE}" type="pres">
      <dgm:prSet presAssocID="{0E83760C-88ED-4E84-9B98-E1F330AD1C92}" presName="dummy3b" presStyleCnt="0"/>
      <dgm:spPr/>
    </dgm:pt>
    <dgm:pt modelId="{3B73114E-F3DF-4732-A508-A1845D6EB136}" type="pres">
      <dgm:prSet presAssocID="{0E83760C-88ED-4E84-9B98-E1F330AD1C92}" presName="wedge3Tx" presStyleLbl="node1" presStyleIdx="2" presStyleCnt="4">
        <dgm:presLayoutVars>
          <dgm:chMax val="0"/>
          <dgm:chPref val="0"/>
          <dgm:bulletEnabled val="1"/>
        </dgm:presLayoutVars>
      </dgm:prSet>
      <dgm:spPr/>
      <dgm:t>
        <a:bodyPr/>
        <a:lstStyle/>
        <a:p>
          <a:endParaRPr lang="en-US"/>
        </a:p>
      </dgm:t>
    </dgm:pt>
    <dgm:pt modelId="{5E550D60-E2C0-4948-B54F-7846A6B19730}" type="pres">
      <dgm:prSet presAssocID="{0E83760C-88ED-4E84-9B98-E1F330AD1C92}" presName="wedge4" presStyleLbl="node1" presStyleIdx="3" presStyleCnt="4"/>
      <dgm:spPr/>
      <dgm:t>
        <a:bodyPr/>
        <a:lstStyle/>
        <a:p>
          <a:endParaRPr lang="en-US"/>
        </a:p>
      </dgm:t>
    </dgm:pt>
    <dgm:pt modelId="{2F76C9CD-5282-4713-947E-02C197D95B41}" type="pres">
      <dgm:prSet presAssocID="{0E83760C-88ED-4E84-9B98-E1F330AD1C92}" presName="dummy4a" presStyleCnt="0"/>
      <dgm:spPr/>
    </dgm:pt>
    <dgm:pt modelId="{F6CC760E-CEFF-446A-A32F-7736D83D6398}" type="pres">
      <dgm:prSet presAssocID="{0E83760C-88ED-4E84-9B98-E1F330AD1C92}" presName="dummy4b" presStyleCnt="0"/>
      <dgm:spPr/>
    </dgm:pt>
    <dgm:pt modelId="{84E9FF50-E016-4C17-BA07-C8E0B8F1559E}" type="pres">
      <dgm:prSet presAssocID="{0E83760C-88ED-4E84-9B98-E1F330AD1C92}" presName="wedge4Tx" presStyleLbl="node1" presStyleIdx="3" presStyleCnt="4">
        <dgm:presLayoutVars>
          <dgm:chMax val="0"/>
          <dgm:chPref val="0"/>
          <dgm:bulletEnabled val="1"/>
        </dgm:presLayoutVars>
      </dgm:prSet>
      <dgm:spPr/>
      <dgm:t>
        <a:bodyPr/>
        <a:lstStyle/>
        <a:p>
          <a:endParaRPr lang="en-US"/>
        </a:p>
      </dgm:t>
    </dgm:pt>
    <dgm:pt modelId="{25F656E6-31F9-4C18-8989-F88CE780FD7E}" type="pres">
      <dgm:prSet presAssocID="{EF352DCD-038D-47C8-A6D2-153DDE952D04}" presName="arrowWedge1" presStyleLbl="fgSibTrans2D1" presStyleIdx="0" presStyleCnt="4"/>
      <dgm:spPr/>
    </dgm:pt>
    <dgm:pt modelId="{555DD920-E85C-47A2-B00C-8E2E1CA35987}" type="pres">
      <dgm:prSet presAssocID="{227AA9A2-B421-4038-BEE5-36EDC3B615E3}" presName="arrowWedge2" presStyleLbl="fgSibTrans2D1" presStyleIdx="1" presStyleCnt="4"/>
      <dgm:spPr/>
    </dgm:pt>
    <dgm:pt modelId="{B2B1C2DE-F2F0-4492-8928-C6B7EFF5FD6F}" type="pres">
      <dgm:prSet presAssocID="{E2639545-8EEF-42FC-8906-164BF13724B0}" presName="arrowWedge3" presStyleLbl="fgSibTrans2D1" presStyleIdx="2" presStyleCnt="4"/>
      <dgm:spPr/>
    </dgm:pt>
    <dgm:pt modelId="{40A93FC3-BA7F-4F6A-968A-EFB3FA1D1175}" type="pres">
      <dgm:prSet presAssocID="{D0D50A4C-7A5A-4CBF-BE68-236C5AA05966}" presName="arrowWedge4" presStyleLbl="fgSibTrans2D1" presStyleIdx="3" presStyleCnt="4"/>
      <dgm:spPr/>
    </dgm:pt>
  </dgm:ptLst>
  <dgm:cxnLst>
    <dgm:cxn modelId="{74181C15-63E7-4162-99A4-630F4D18A56D}" srcId="{0E83760C-88ED-4E84-9B98-E1F330AD1C92}" destId="{A7851A54-A613-4638-9996-207B79655855}" srcOrd="2" destOrd="0" parTransId="{EC56CC67-DF1B-4416-87F3-04B0182906CB}" sibTransId="{E2639545-8EEF-42FC-8906-164BF13724B0}"/>
    <dgm:cxn modelId="{FBEDD0DA-4709-40B8-AE0D-CBBE5562C06D}" type="presOf" srcId="{854AFF8A-C156-4DAC-9ECD-612060B9AF7F}" destId="{83EA15FE-58FB-49E4-BDA9-479658D55C01}" srcOrd="0" destOrd="1" presId="urn:microsoft.com/office/officeart/2005/8/layout/cycle8"/>
    <dgm:cxn modelId="{C12B0600-8484-4780-806C-9990B78AB888}" srcId="{0E83760C-88ED-4E84-9B98-E1F330AD1C92}" destId="{AB7EA845-071D-4AD1-973C-3EB035121494}" srcOrd="1" destOrd="0" parTransId="{D51947AF-60E3-4A30-80A9-FC1624468791}" sibTransId="{227AA9A2-B421-4038-BEE5-36EDC3B615E3}"/>
    <dgm:cxn modelId="{B1DA2969-74E2-44D0-932F-830EAAC43C37}" type="presOf" srcId="{B80D2391-3009-4DC3-9774-7A009C2BD227}" destId="{5D5FBD7A-447F-45BD-88BC-7FB2FB7715B9}" srcOrd="1" destOrd="0" presId="urn:microsoft.com/office/officeart/2005/8/layout/cycle8"/>
    <dgm:cxn modelId="{17D9A674-45F5-45E6-8EC4-C3DB6DCFA643}" type="presOf" srcId="{A7851A54-A613-4638-9996-207B79655855}" destId="{83EA15FE-58FB-49E4-BDA9-479658D55C01}" srcOrd="0" destOrd="0" presId="urn:microsoft.com/office/officeart/2005/8/layout/cycle8"/>
    <dgm:cxn modelId="{0ACB0257-4C54-477F-933F-0B6E78EFB5FB}" type="presOf" srcId="{E0E65C57-5B66-43FF-B76F-16536418984E}" destId="{84E9FF50-E016-4C17-BA07-C8E0B8F1559E}" srcOrd="1" destOrd="0" presId="urn:microsoft.com/office/officeart/2005/8/layout/cycle8"/>
    <dgm:cxn modelId="{B3C3505B-E7EE-42BD-BA32-E5E43BAC9591}" srcId="{0E83760C-88ED-4E84-9B98-E1F330AD1C92}" destId="{E0E65C57-5B66-43FF-B76F-16536418984E}" srcOrd="3" destOrd="0" parTransId="{B0B25DA7-25E5-44A5-A1D8-42E8FCA27E05}" sibTransId="{D0D50A4C-7A5A-4CBF-BE68-236C5AA05966}"/>
    <dgm:cxn modelId="{531CAFE9-C139-4F02-9E89-911CD6DDEC8D}" type="presOf" srcId="{6CB1661B-82DF-4439-A87E-BD95A65B6247}" destId="{3B73114E-F3DF-4732-A508-A1845D6EB136}" srcOrd="1" destOrd="2" presId="urn:microsoft.com/office/officeart/2005/8/layout/cycle8"/>
    <dgm:cxn modelId="{213F1B19-54DE-4F1D-BE07-CC254D3E5AF9}" type="presOf" srcId="{6486A351-3519-4FFA-94CB-2446267E1CE7}" destId="{7E132756-8BA1-4412-B2D0-A053845A063C}" srcOrd="1" destOrd="1" presId="urn:microsoft.com/office/officeart/2005/8/layout/cycle8"/>
    <dgm:cxn modelId="{A7EC3B9F-4B07-41C8-BB59-B82374FB930A}" srcId="{A7851A54-A613-4638-9996-207B79655855}" destId="{6CB1661B-82DF-4439-A87E-BD95A65B6247}" srcOrd="1" destOrd="0" parTransId="{C1C679E2-D4A0-4F69-9556-0B53C89300B3}" sibTransId="{03DF4E2A-B1F9-4E73-8D1A-AC5488CE717D}"/>
    <dgm:cxn modelId="{2DB33F8B-19BC-49D2-8B18-395C6B6F6F9D}" type="presOf" srcId="{0E83760C-88ED-4E84-9B98-E1F330AD1C92}" destId="{91073615-D676-477E-8C3F-1E3FF41F260C}" srcOrd="0" destOrd="0" presId="urn:microsoft.com/office/officeart/2005/8/layout/cycle8"/>
    <dgm:cxn modelId="{995AFCDC-48DF-4056-8C7D-8EA54506044B}" srcId="{AB7EA845-071D-4AD1-973C-3EB035121494}" destId="{0F2F4965-9CFD-4260-98A6-C0F7616EEAC2}" srcOrd="1" destOrd="0" parTransId="{02DA9D92-A909-4A88-A28B-8365BADCB8BE}" sibTransId="{9D3375F8-546D-46BF-AAC3-BA4DD28E33AE}"/>
    <dgm:cxn modelId="{02CCB691-A788-4734-B913-10C8DEE21641}" srcId="{AB7EA845-071D-4AD1-973C-3EB035121494}" destId="{6486A351-3519-4FFA-94CB-2446267E1CE7}" srcOrd="0" destOrd="0" parTransId="{444771A6-5C9D-4DCC-9836-C84C04C24B57}" sibTransId="{6BBABEEB-6130-4D75-BC0B-F29D5BE5F14C}"/>
    <dgm:cxn modelId="{2FF83760-1AFC-47F3-936B-E504FE3C3565}" type="presOf" srcId="{0F2F4965-9CFD-4260-98A6-C0F7616EEAC2}" destId="{7E132756-8BA1-4412-B2D0-A053845A063C}" srcOrd="1" destOrd="2" presId="urn:microsoft.com/office/officeart/2005/8/layout/cycle8"/>
    <dgm:cxn modelId="{09A459A8-95CC-4F20-A403-3A9F6F7524BA}" type="presOf" srcId="{AB7EA845-071D-4AD1-973C-3EB035121494}" destId="{7E132756-8BA1-4412-B2D0-A053845A063C}" srcOrd="1" destOrd="0" presId="urn:microsoft.com/office/officeart/2005/8/layout/cycle8"/>
    <dgm:cxn modelId="{5B217B1E-0A97-4786-BAE8-566D81B23C23}" type="presOf" srcId="{6CB1661B-82DF-4439-A87E-BD95A65B6247}" destId="{83EA15FE-58FB-49E4-BDA9-479658D55C01}" srcOrd="0" destOrd="2" presId="urn:microsoft.com/office/officeart/2005/8/layout/cycle8"/>
    <dgm:cxn modelId="{4A1383D9-52D1-4235-A77C-1F7C03E411F1}" srcId="{B80D2391-3009-4DC3-9774-7A009C2BD227}" destId="{6A829E1F-DBA9-4820-BAEB-2E6588BE1419}" srcOrd="0" destOrd="0" parTransId="{76F1F428-D5E9-403C-AFFF-B029FD0C9DBA}" sibTransId="{D1CF24DD-07E4-43F9-A6FE-0C0463B0E83F}"/>
    <dgm:cxn modelId="{91DB1F0E-C9A2-4BAA-B852-1FFA6D3ED3D7}" type="presOf" srcId="{BC025260-B635-487C-A017-25FC86B2394F}" destId="{84E9FF50-E016-4C17-BA07-C8E0B8F1559E}" srcOrd="1" destOrd="2" presId="urn:microsoft.com/office/officeart/2005/8/layout/cycle8"/>
    <dgm:cxn modelId="{8EF074E9-1A0E-4A05-94BA-B9EBA87FF53F}" type="presOf" srcId="{B80D2391-3009-4DC3-9774-7A009C2BD227}" destId="{13CDF2CE-D8C9-4BEA-8EC0-1FC8CACAB86C}" srcOrd="0" destOrd="0" presId="urn:microsoft.com/office/officeart/2005/8/layout/cycle8"/>
    <dgm:cxn modelId="{76FADFBF-755A-43A9-8710-369021346ACC}" srcId="{A7851A54-A613-4638-9996-207B79655855}" destId="{854AFF8A-C156-4DAC-9ECD-612060B9AF7F}" srcOrd="0" destOrd="0" parTransId="{2096A6A9-3772-4443-BB72-C45AAEFF6838}" sibTransId="{76DD8A3C-0698-4125-86A0-E93D13695432}"/>
    <dgm:cxn modelId="{CA1EB4AB-E8EC-4596-A419-672798641E24}" type="presOf" srcId="{854AFF8A-C156-4DAC-9ECD-612060B9AF7F}" destId="{3B73114E-F3DF-4732-A508-A1845D6EB136}" srcOrd="1" destOrd="1" presId="urn:microsoft.com/office/officeart/2005/8/layout/cycle8"/>
    <dgm:cxn modelId="{E0345B1D-5222-4C62-AA34-E06655CBEC91}" srcId="{B80D2391-3009-4DC3-9774-7A009C2BD227}" destId="{89A5988D-9767-46E7-934E-D80C910002A2}" srcOrd="1" destOrd="0" parTransId="{D484A580-9EFF-4F8C-9D1A-D811DC0C4DD7}" sibTransId="{9E6BB76E-313A-4766-A4D6-47A04ABA577C}"/>
    <dgm:cxn modelId="{08BB1D7D-8BBE-4A71-B045-BD1ED372802C}" type="presOf" srcId="{AB7EA845-071D-4AD1-973C-3EB035121494}" destId="{ED148E66-BDE0-4807-B602-EE513195CA4C}" srcOrd="0" destOrd="0" presId="urn:microsoft.com/office/officeart/2005/8/layout/cycle8"/>
    <dgm:cxn modelId="{EFAF4FE9-5F5C-431A-B98B-9FDFF0551A0B}" type="presOf" srcId="{0F2F4965-9CFD-4260-98A6-C0F7616EEAC2}" destId="{ED148E66-BDE0-4807-B602-EE513195CA4C}" srcOrd="0" destOrd="2" presId="urn:microsoft.com/office/officeart/2005/8/layout/cycle8"/>
    <dgm:cxn modelId="{AD370DA1-9896-4385-A866-DD899D049E73}" srcId="{E0E65C57-5B66-43FF-B76F-16536418984E}" destId="{CA861137-9EFE-4BF8-9C62-E25DC4FAE1F2}" srcOrd="0" destOrd="0" parTransId="{F7412585-29C2-4668-8620-160FB1D35EE1}" sibTransId="{AADDF276-DE47-46F9-8EDA-883DD427777A}"/>
    <dgm:cxn modelId="{9F0201E7-5FC5-43A1-B1F2-C3653BC56F02}" type="presOf" srcId="{CA861137-9EFE-4BF8-9C62-E25DC4FAE1F2}" destId="{84E9FF50-E016-4C17-BA07-C8E0B8F1559E}" srcOrd="1" destOrd="1" presId="urn:microsoft.com/office/officeart/2005/8/layout/cycle8"/>
    <dgm:cxn modelId="{D0639CA1-830B-4AA9-B387-DE67B0A1248C}" type="presOf" srcId="{A7851A54-A613-4638-9996-207B79655855}" destId="{3B73114E-F3DF-4732-A508-A1845D6EB136}" srcOrd="1" destOrd="0" presId="urn:microsoft.com/office/officeart/2005/8/layout/cycle8"/>
    <dgm:cxn modelId="{76D0828A-D309-40B5-B9FD-A48EC7250144}" type="presOf" srcId="{CA861137-9EFE-4BF8-9C62-E25DC4FAE1F2}" destId="{5E550D60-E2C0-4948-B54F-7846A6B19730}" srcOrd="0" destOrd="1" presId="urn:microsoft.com/office/officeart/2005/8/layout/cycle8"/>
    <dgm:cxn modelId="{4FBE5582-E0F1-45FE-9E18-53241183D88C}" type="presOf" srcId="{BC025260-B635-487C-A017-25FC86B2394F}" destId="{5E550D60-E2C0-4948-B54F-7846A6B19730}" srcOrd="0" destOrd="2" presId="urn:microsoft.com/office/officeart/2005/8/layout/cycle8"/>
    <dgm:cxn modelId="{DC56A2AE-5CBB-4306-B22F-7C67D5A775CC}" type="presOf" srcId="{6486A351-3519-4FFA-94CB-2446267E1CE7}" destId="{ED148E66-BDE0-4807-B602-EE513195CA4C}" srcOrd="0" destOrd="1" presId="urn:microsoft.com/office/officeart/2005/8/layout/cycle8"/>
    <dgm:cxn modelId="{9E89AF4D-2604-4681-AA8F-435827F1580B}" type="presOf" srcId="{89A5988D-9767-46E7-934E-D80C910002A2}" destId="{5D5FBD7A-447F-45BD-88BC-7FB2FB7715B9}" srcOrd="1" destOrd="2" presId="urn:microsoft.com/office/officeart/2005/8/layout/cycle8"/>
    <dgm:cxn modelId="{66A1DB9B-06CF-4413-B00C-8FE1DA9C698E}" type="presOf" srcId="{E0E65C57-5B66-43FF-B76F-16536418984E}" destId="{5E550D60-E2C0-4948-B54F-7846A6B19730}" srcOrd="0" destOrd="0" presId="urn:microsoft.com/office/officeart/2005/8/layout/cycle8"/>
    <dgm:cxn modelId="{A41096F5-9B90-49E5-8038-3A105C5984F2}" srcId="{0E83760C-88ED-4E84-9B98-E1F330AD1C92}" destId="{B80D2391-3009-4DC3-9774-7A009C2BD227}" srcOrd="0" destOrd="0" parTransId="{05D46A64-A7B5-449E-82F0-4AF9CD3B9A9A}" sibTransId="{EF352DCD-038D-47C8-A6D2-153DDE952D04}"/>
    <dgm:cxn modelId="{74E959F5-551B-4887-9F9B-42DD1898FEE1}" type="presOf" srcId="{6A829E1F-DBA9-4820-BAEB-2E6588BE1419}" destId="{13CDF2CE-D8C9-4BEA-8EC0-1FC8CACAB86C}" srcOrd="0" destOrd="1" presId="urn:microsoft.com/office/officeart/2005/8/layout/cycle8"/>
    <dgm:cxn modelId="{29610DF9-A8C8-4E69-9C7E-9BC16C448D02}" type="presOf" srcId="{6A829E1F-DBA9-4820-BAEB-2E6588BE1419}" destId="{5D5FBD7A-447F-45BD-88BC-7FB2FB7715B9}" srcOrd="1" destOrd="1" presId="urn:microsoft.com/office/officeart/2005/8/layout/cycle8"/>
    <dgm:cxn modelId="{34743DBC-9F7D-46EA-8FA2-13230D6DAF33}" srcId="{E0E65C57-5B66-43FF-B76F-16536418984E}" destId="{BC025260-B635-487C-A017-25FC86B2394F}" srcOrd="1" destOrd="0" parTransId="{DCE6C107-FEC5-4479-8865-DF6340C271C4}" sibTransId="{2B9F7177-B0BC-4A71-B4D9-728ED7A0C54C}"/>
    <dgm:cxn modelId="{427365D8-CEDA-463F-9904-1470B5D5019A}" type="presOf" srcId="{89A5988D-9767-46E7-934E-D80C910002A2}" destId="{13CDF2CE-D8C9-4BEA-8EC0-1FC8CACAB86C}" srcOrd="0" destOrd="2" presId="urn:microsoft.com/office/officeart/2005/8/layout/cycle8"/>
    <dgm:cxn modelId="{68C7A584-D4D4-4139-8E77-195D9EC56110}" type="presParOf" srcId="{91073615-D676-477E-8C3F-1E3FF41F260C}" destId="{13CDF2CE-D8C9-4BEA-8EC0-1FC8CACAB86C}" srcOrd="0" destOrd="0" presId="urn:microsoft.com/office/officeart/2005/8/layout/cycle8"/>
    <dgm:cxn modelId="{DBDC8FC7-BF3A-490E-9851-D51EF359EE84}" type="presParOf" srcId="{91073615-D676-477E-8C3F-1E3FF41F260C}" destId="{410DAA77-5FD8-4800-AD40-F9728489A761}" srcOrd="1" destOrd="0" presId="urn:microsoft.com/office/officeart/2005/8/layout/cycle8"/>
    <dgm:cxn modelId="{DF947C5F-FB6C-4DD8-B90B-495C1B93D84E}" type="presParOf" srcId="{91073615-D676-477E-8C3F-1E3FF41F260C}" destId="{A7962FB8-FBBA-42BC-9466-34EA99246DA2}" srcOrd="2" destOrd="0" presId="urn:microsoft.com/office/officeart/2005/8/layout/cycle8"/>
    <dgm:cxn modelId="{B336086D-28A7-4790-999B-D28CA10D4579}" type="presParOf" srcId="{91073615-D676-477E-8C3F-1E3FF41F260C}" destId="{5D5FBD7A-447F-45BD-88BC-7FB2FB7715B9}" srcOrd="3" destOrd="0" presId="urn:microsoft.com/office/officeart/2005/8/layout/cycle8"/>
    <dgm:cxn modelId="{86C7B25F-BB00-46C9-8599-3119AAF389E8}" type="presParOf" srcId="{91073615-D676-477E-8C3F-1E3FF41F260C}" destId="{ED148E66-BDE0-4807-B602-EE513195CA4C}" srcOrd="4" destOrd="0" presId="urn:microsoft.com/office/officeart/2005/8/layout/cycle8"/>
    <dgm:cxn modelId="{D67FFAC0-F8BB-4299-9521-B314C642F471}" type="presParOf" srcId="{91073615-D676-477E-8C3F-1E3FF41F260C}" destId="{303CA13A-F0DF-4B77-BFE8-4EAFB4A958BA}" srcOrd="5" destOrd="0" presId="urn:microsoft.com/office/officeart/2005/8/layout/cycle8"/>
    <dgm:cxn modelId="{FEA3B0E3-760D-4BD1-9497-E1555C53C3B9}" type="presParOf" srcId="{91073615-D676-477E-8C3F-1E3FF41F260C}" destId="{52F3C782-EB35-47EB-AB56-87AD11C3A230}" srcOrd="6" destOrd="0" presId="urn:microsoft.com/office/officeart/2005/8/layout/cycle8"/>
    <dgm:cxn modelId="{EA287716-D9E2-4686-81E5-BBF17D66BF91}" type="presParOf" srcId="{91073615-D676-477E-8C3F-1E3FF41F260C}" destId="{7E132756-8BA1-4412-B2D0-A053845A063C}" srcOrd="7" destOrd="0" presId="urn:microsoft.com/office/officeart/2005/8/layout/cycle8"/>
    <dgm:cxn modelId="{738B4AF0-82E6-4A09-A66C-3BA389D40362}" type="presParOf" srcId="{91073615-D676-477E-8C3F-1E3FF41F260C}" destId="{83EA15FE-58FB-49E4-BDA9-479658D55C01}" srcOrd="8" destOrd="0" presId="urn:microsoft.com/office/officeart/2005/8/layout/cycle8"/>
    <dgm:cxn modelId="{AC7A3701-24F1-41D0-B12E-8384E69CD091}" type="presParOf" srcId="{91073615-D676-477E-8C3F-1E3FF41F260C}" destId="{1DD450AE-7E13-4276-B7BA-4BC9A6A5A02C}" srcOrd="9" destOrd="0" presId="urn:microsoft.com/office/officeart/2005/8/layout/cycle8"/>
    <dgm:cxn modelId="{DAE7AB6D-DC28-47A8-A2E7-91D4729C5DC3}" type="presParOf" srcId="{91073615-D676-477E-8C3F-1E3FF41F260C}" destId="{7532677D-5A0C-4CB9-8F83-37BEA7F208FE}" srcOrd="10" destOrd="0" presId="urn:microsoft.com/office/officeart/2005/8/layout/cycle8"/>
    <dgm:cxn modelId="{8178630B-DFCB-4C98-BF8B-410D327128F6}" type="presParOf" srcId="{91073615-D676-477E-8C3F-1E3FF41F260C}" destId="{3B73114E-F3DF-4732-A508-A1845D6EB136}" srcOrd="11" destOrd="0" presId="urn:microsoft.com/office/officeart/2005/8/layout/cycle8"/>
    <dgm:cxn modelId="{9CB8D6E1-5695-47AA-A466-F7B3A2AF3984}" type="presParOf" srcId="{91073615-D676-477E-8C3F-1E3FF41F260C}" destId="{5E550D60-E2C0-4948-B54F-7846A6B19730}" srcOrd="12" destOrd="0" presId="urn:microsoft.com/office/officeart/2005/8/layout/cycle8"/>
    <dgm:cxn modelId="{D845368E-4045-411E-935D-D728A21D1BB6}" type="presParOf" srcId="{91073615-D676-477E-8C3F-1E3FF41F260C}" destId="{2F76C9CD-5282-4713-947E-02C197D95B41}" srcOrd="13" destOrd="0" presId="urn:microsoft.com/office/officeart/2005/8/layout/cycle8"/>
    <dgm:cxn modelId="{5EB09307-5975-4721-A33B-12AEBDC509A3}" type="presParOf" srcId="{91073615-D676-477E-8C3F-1E3FF41F260C}" destId="{F6CC760E-CEFF-446A-A32F-7736D83D6398}" srcOrd="14" destOrd="0" presId="urn:microsoft.com/office/officeart/2005/8/layout/cycle8"/>
    <dgm:cxn modelId="{A09FA8C9-39DA-4C61-AC8B-52D27994A0EC}" type="presParOf" srcId="{91073615-D676-477E-8C3F-1E3FF41F260C}" destId="{84E9FF50-E016-4C17-BA07-C8E0B8F1559E}" srcOrd="15" destOrd="0" presId="urn:microsoft.com/office/officeart/2005/8/layout/cycle8"/>
    <dgm:cxn modelId="{E5D54AF9-841B-4941-88AC-C24833021EA5}" type="presParOf" srcId="{91073615-D676-477E-8C3F-1E3FF41F260C}" destId="{25F656E6-31F9-4C18-8989-F88CE780FD7E}" srcOrd="16" destOrd="0" presId="urn:microsoft.com/office/officeart/2005/8/layout/cycle8"/>
    <dgm:cxn modelId="{1CDDED64-7795-4B3E-A895-28A0DF8A67FB}" type="presParOf" srcId="{91073615-D676-477E-8C3F-1E3FF41F260C}" destId="{555DD920-E85C-47A2-B00C-8E2E1CA35987}" srcOrd="17" destOrd="0" presId="urn:microsoft.com/office/officeart/2005/8/layout/cycle8"/>
    <dgm:cxn modelId="{7D2246A9-D8E5-4675-A2E0-DD0AF2BD2ABA}" type="presParOf" srcId="{91073615-D676-477E-8C3F-1E3FF41F260C}" destId="{B2B1C2DE-F2F0-4492-8928-C6B7EFF5FD6F}" srcOrd="18" destOrd="0" presId="urn:microsoft.com/office/officeart/2005/8/layout/cycle8"/>
    <dgm:cxn modelId="{01148F66-7D0A-469F-B567-BB6AA715F8EF}" type="presParOf" srcId="{91073615-D676-477E-8C3F-1E3FF41F260C}" destId="{40A93FC3-BA7F-4F6A-968A-EFB3FA1D1175}"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0D5B-2D86-456D-A251-8B716EB11AFA}">
      <dsp:nvSpPr>
        <dsp:cNvPr id="0" name=""/>
        <dsp:cNvSpPr/>
      </dsp:nvSpPr>
      <dsp:spPr>
        <a:xfrm>
          <a:off x="2344291" y="4002379"/>
          <a:ext cx="75421" cy="7542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C00181-D81A-4F72-A6D3-399EA3C15E73}">
      <dsp:nvSpPr>
        <dsp:cNvPr id="0" name=""/>
        <dsp:cNvSpPr/>
      </dsp:nvSpPr>
      <dsp:spPr>
        <a:xfrm>
          <a:off x="2177099" y="4070328"/>
          <a:ext cx="75421" cy="7542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26876B2-78A7-408C-8E45-1C8F63D543CB}">
      <dsp:nvSpPr>
        <dsp:cNvPr id="0" name=""/>
        <dsp:cNvSpPr/>
      </dsp:nvSpPr>
      <dsp:spPr>
        <a:xfrm>
          <a:off x="2006215" y="4126499"/>
          <a:ext cx="75421" cy="754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B56457-2346-4EA1-A1AC-1DD61A1D74A4}">
      <dsp:nvSpPr>
        <dsp:cNvPr id="0" name=""/>
        <dsp:cNvSpPr/>
      </dsp:nvSpPr>
      <dsp:spPr>
        <a:xfrm>
          <a:off x="1832694" y="4169987"/>
          <a:ext cx="75421" cy="7542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728761-B222-436F-8742-41E3FE1663C6}">
      <dsp:nvSpPr>
        <dsp:cNvPr id="0" name=""/>
        <dsp:cNvSpPr/>
      </dsp:nvSpPr>
      <dsp:spPr>
        <a:xfrm>
          <a:off x="3256728" y="3344633"/>
          <a:ext cx="75421" cy="7542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62AC57-7E65-4F55-B2C5-DE2DA495D972}">
      <dsp:nvSpPr>
        <dsp:cNvPr id="0" name=""/>
        <dsp:cNvSpPr/>
      </dsp:nvSpPr>
      <dsp:spPr>
        <a:xfrm>
          <a:off x="3124345" y="3478719"/>
          <a:ext cx="75421" cy="7542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5818819-EAC3-4B37-A758-623F7E9412F6}">
      <dsp:nvSpPr>
        <dsp:cNvPr id="0" name=""/>
        <dsp:cNvSpPr/>
      </dsp:nvSpPr>
      <dsp:spPr>
        <a:xfrm>
          <a:off x="3804717" y="2529245"/>
          <a:ext cx="75421" cy="7542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E6420D-4C99-4A8E-B833-9FE8E1353E87}">
      <dsp:nvSpPr>
        <dsp:cNvPr id="0" name=""/>
        <dsp:cNvSpPr/>
      </dsp:nvSpPr>
      <dsp:spPr>
        <a:xfrm>
          <a:off x="4099018" y="1535831"/>
          <a:ext cx="75421" cy="754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F44449-A2CF-46FB-A980-E172ECF811A0}">
      <dsp:nvSpPr>
        <dsp:cNvPr id="0" name=""/>
        <dsp:cNvSpPr/>
      </dsp:nvSpPr>
      <dsp:spPr>
        <a:xfrm>
          <a:off x="3951868" y="360766"/>
          <a:ext cx="75421" cy="7542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48252E-CAA2-455A-A82D-AC6BB7541290}">
      <dsp:nvSpPr>
        <dsp:cNvPr id="0" name=""/>
        <dsp:cNvSpPr/>
      </dsp:nvSpPr>
      <dsp:spPr>
        <a:xfrm>
          <a:off x="4061571" y="276056"/>
          <a:ext cx="75421" cy="7542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4104D8-930A-4A1F-B402-2BE77935EFCA}">
      <dsp:nvSpPr>
        <dsp:cNvPr id="0" name=""/>
        <dsp:cNvSpPr/>
      </dsp:nvSpPr>
      <dsp:spPr>
        <a:xfrm>
          <a:off x="4171274" y="190894"/>
          <a:ext cx="75421" cy="7542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3A5ABE-0386-4878-B907-72E8EB073835}">
      <dsp:nvSpPr>
        <dsp:cNvPr id="0" name=""/>
        <dsp:cNvSpPr/>
      </dsp:nvSpPr>
      <dsp:spPr>
        <a:xfrm>
          <a:off x="4281505" y="276056"/>
          <a:ext cx="75421" cy="7542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157D2-617F-4600-81C1-54D22E05BD4D}">
      <dsp:nvSpPr>
        <dsp:cNvPr id="0" name=""/>
        <dsp:cNvSpPr/>
      </dsp:nvSpPr>
      <dsp:spPr>
        <a:xfrm>
          <a:off x="4391208" y="360766"/>
          <a:ext cx="75421" cy="754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6A2F15-73F9-46F3-AD47-B996F5DC5F04}">
      <dsp:nvSpPr>
        <dsp:cNvPr id="0" name=""/>
        <dsp:cNvSpPr/>
      </dsp:nvSpPr>
      <dsp:spPr>
        <a:xfrm>
          <a:off x="4171274" y="370279"/>
          <a:ext cx="75421" cy="7542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7AAD41-5E68-49D8-BAB9-31F95DE8BA53}">
      <dsp:nvSpPr>
        <dsp:cNvPr id="0" name=""/>
        <dsp:cNvSpPr/>
      </dsp:nvSpPr>
      <dsp:spPr>
        <a:xfrm>
          <a:off x="4171274" y="549664"/>
          <a:ext cx="75421" cy="7542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AE8CB1-BD31-4AB5-813F-04CE280D7BC3}">
      <dsp:nvSpPr>
        <dsp:cNvPr id="0" name=""/>
        <dsp:cNvSpPr/>
      </dsp:nvSpPr>
      <dsp:spPr>
        <a:xfrm>
          <a:off x="1413658" y="4314604"/>
          <a:ext cx="1624981" cy="4357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954"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CCC</a:t>
          </a:r>
          <a:endParaRPr lang="en-US" sz="1200" b="1" kern="1200" dirty="0"/>
        </a:p>
      </dsp:txBody>
      <dsp:txXfrm>
        <a:off x="1434931" y="4335877"/>
        <a:ext cx="1582435" cy="393233"/>
      </dsp:txXfrm>
    </dsp:sp>
    <dsp:sp modelId="{1BDDF1A7-8F9A-491D-B616-D31125DA6177}">
      <dsp:nvSpPr>
        <dsp:cNvPr id="0" name=""/>
        <dsp:cNvSpPr/>
      </dsp:nvSpPr>
      <dsp:spPr>
        <a:xfrm>
          <a:off x="962978" y="3887658"/>
          <a:ext cx="753683" cy="75332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CE29FA-35B5-4976-AE6F-6E275956B89D}">
      <dsp:nvSpPr>
        <dsp:cNvPr id="0" name=""/>
        <dsp:cNvSpPr/>
      </dsp:nvSpPr>
      <dsp:spPr>
        <a:xfrm>
          <a:off x="2841385" y="3799550"/>
          <a:ext cx="1624981" cy="43577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954"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PEC</a:t>
          </a:r>
          <a:endParaRPr lang="en-US" sz="1200" b="1" kern="1200" dirty="0"/>
        </a:p>
      </dsp:txBody>
      <dsp:txXfrm>
        <a:off x="2862658" y="3820823"/>
        <a:ext cx="1582435" cy="393233"/>
      </dsp:txXfrm>
    </dsp:sp>
    <dsp:sp modelId="{E7155B03-8DE3-4B3E-A115-8567A0C88F58}">
      <dsp:nvSpPr>
        <dsp:cNvPr id="0" name=""/>
        <dsp:cNvSpPr/>
      </dsp:nvSpPr>
      <dsp:spPr>
        <a:xfrm>
          <a:off x="2390704" y="3372604"/>
          <a:ext cx="753683" cy="753327"/>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D86202-302F-4E2F-AFBB-306A3A126EF3}">
      <dsp:nvSpPr>
        <dsp:cNvPr id="0" name=""/>
        <dsp:cNvSpPr/>
      </dsp:nvSpPr>
      <dsp:spPr>
        <a:xfrm>
          <a:off x="3615637" y="3055282"/>
          <a:ext cx="1624981" cy="4357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954"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APE</a:t>
          </a:r>
          <a:endParaRPr lang="en-US" sz="1200" b="1" kern="1200" dirty="0"/>
        </a:p>
      </dsp:txBody>
      <dsp:txXfrm>
        <a:off x="3636910" y="3076555"/>
        <a:ext cx="1582435" cy="393233"/>
      </dsp:txXfrm>
    </dsp:sp>
    <dsp:sp modelId="{49CE950B-4F82-48D2-AF26-10C2170F8BB6}">
      <dsp:nvSpPr>
        <dsp:cNvPr id="0" name=""/>
        <dsp:cNvSpPr/>
      </dsp:nvSpPr>
      <dsp:spPr>
        <a:xfrm>
          <a:off x="3164957" y="2628336"/>
          <a:ext cx="753683" cy="753327"/>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B024B6-9ADA-4791-840C-10E1649A79BC}">
      <dsp:nvSpPr>
        <dsp:cNvPr id="0" name=""/>
        <dsp:cNvSpPr/>
      </dsp:nvSpPr>
      <dsp:spPr>
        <a:xfrm>
          <a:off x="4020168" y="2098561"/>
          <a:ext cx="1624981" cy="43577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954"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AIR</a:t>
          </a:r>
          <a:endParaRPr lang="en-US" sz="1200" b="1" kern="1200" dirty="0"/>
        </a:p>
      </dsp:txBody>
      <dsp:txXfrm>
        <a:off x="4041441" y="2119834"/>
        <a:ext cx="1582435" cy="393233"/>
      </dsp:txXfrm>
    </dsp:sp>
    <dsp:sp modelId="{6BFFBD56-1663-40C9-A9CA-11AB837289A3}">
      <dsp:nvSpPr>
        <dsp:cNvPr id="0" name=""/>
        <dsp:cNvSpPr/>
      </dsp:nvSpPr>
      <dsp:spPr>
        <a:xfrm>
          <a:off x="3569488" y="1671614"/>
          <a:ext cx="753683" cy="753327"/>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216F5ED-BDAB-44F7-AF91-2D51C9AA5392}">
      <dsp:nvSpPr>
        <dsp:cNvPr id="0" name=""/>
        <dsp:cNvSpPr/>
      </dsp:nvSpPr>
      <dsp:spPr>
        <a:xfrm>
          <a:off x="4245377" y="1124625"/>
          <a:ext cx="1624981" cy="43577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954"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Special Reviews</a:t>
          </a:r>
          <a:endParaRPr lang="en-US" sz="1200" b="1" kern="1200" dirty="0"/>
        </a:p>
      </dsp:txBody>
      <dsp:txXfrm>
        <a:off x="4266650" y="1145898"/>
        <a:ext cx="1582435" cy="393233"/>
      </dsp:txXfrm>
    </dsp:sp>
    <dsp:sp modelId="{7F2C8ECC-05CD-491B-A326-EC92223D128B}">
      <dsp:nvSpPr>
        <dsp:cNvPr id="0" name=""/>
        <dsp:cNvSpPr/>
      </dsp:nvSpPr>
      <dsp:spPr>
        <a:xfrm>
          <a:off x="3794696" y="697679"/>
          <a:ext cx="753683" cy="753327"/>
        </a:xfrm>
        <a:prstGeom prst="ellipse">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8FF7C-96D8-4E1A-AA8C-28F641282740}">
      <dsp:nvSpPr>
        <dsp:cNvPr id="0" name=""/>
        <dsp:cNvSpPr/>
      </dsp:nvSpPr>
      <dsp:spPr>
        <a:xfrm>
          <a:off x="8187896" y="3063481"/>
          <a:ext cx="91440" cy="379243"/>
        </a:xfrm>
        <a:custGeom>
          <a:avLst/>
          <a:gdLst/>
          <a:ahLst/>
          <a:cxnLst/>
          <a:rect l="0" t="0" r="0" b="0"/>
          <a:pathLst>
            <a:path>
              <a:moveTo>
                <a:pt x="45720" y="0"/>
              </a:moveTo>
              <a:lnTo>
                <a:pt x="4572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2977E-AE3F-43AA-9B73-9D697F1FF41A}">
      <dsp:nvSpPr>
        <dsp:cNvPr id="0" name=""/>
        <dsp:cNvSpPr/>
      </dsp:nvSpPr>
      <dsp:spPr>
        <a:xfrm>
          <a:off x="4562553" y="1856205"/>
          <a:ext cx="3671063" cy="379243"/>
        </a:xfrm>
        <a:custGeom>
          <a:avLst/>
          <a:gdLst/>
          <a:ahLst/>
          <a:cxnLst/>
          <a:rect l="0" t="0" r="0" b="0"/>
          <a:pathLst>
            <a:path>
              <a:moveTo>
                <a:pt x="0" y="0"/>
              </a:moveTo>
              <a:lnTo>
                <a:pt x="0" y="258443"/>
              </a:lnTo>
              <a:lnTo>
                <a:pt x="3671063" y="258443"/>
              </a:lnTo>
              <a:lnTo>
                <a:pt x="3671063" y="3792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AF186-60FF-4971-B9D5-4DB110508F7F}">
      <dsp:nvSpPr>
        <dsp:cNvPr id="0" name=""/>
        <dsp:cNvSpPr/>
      </dsp:nvSpPr>
      <dsp:spPr>
        <a:xfrm>
          <a:off x="6594132" y="3063481"/>
          <a:ext cx="91440" cy="379243"/>
        </a:xfrm>
        <a:custGeom>
          <a:avLst/>
          <a:gdLst/>
          <a:ahLst/>
          <a:cxnLst/>
          <a:rect l="0" t="0" r="0" b="0"/>
          <a:pathLst>
            <a:path>
              <a:moveTo>
                <a:pt x="70013" y="0"/>
              </a:moveTo>
              <a:lnTo>
                <a:pt x="70013" y="258443"/>
              </a:lnTo>
              <a:lnTo>
                <a:pt x="45720" y="258443"/>
              </a:lnTo>
              <a:lnTo>
                <a:pt x="4572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97B14-8339-41E4-A334-6E84FC21E762}">
      <dsp:nvSpPr>
        <dsp:cNvPr id="0" name=""/>
        <dsp:cNvSpPr/>
      </dsp:nvSpPr>
      <dsp:spPr>
        <a:xfrm>
          <a:off x="4562553" y="1856205"/>
          <a:ext cx="2101592" cy="379243"/>
        </a:xfrm>
        <a:custGeom>
          <a:avLst/>
          <a:gdLst/>
          <a:ahLst/>
          <a:cxnLst/>
          <a:rect l="0" t="0" r="0" b="0"/>
          <a:pathLst>
            <a:path>
              <a:moveTo>
                <a:pt x="0" y="0"/>
              </a:moveTo>
              <a:lnTo>
                <a:pt x="0" y="258443"/>
              </a:lnTo>
              <a:lnTo>
                <a:pt x="2101592" y="258443"/>
              </a:lnTo>
              <a:lnTo>
                <a:pt x="2101592" y="3792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20CA8-6810-4B96-A3CD-93DB9E07D86C}">
      <dsp:nvSpPr>
        <dsp:cNvPr id="0" name=""/>
        <dsp:cNvSpPr/>
      </dsp:nvSpPr>
      <dsp:spPr>
        <a:xfrm>
          <a:off x="4560571" y="3063481"/>
          <a:ext cx="1037371" cy="379243"/>
        </a:xfrm>
        <a:custGeom>
          <a:avLst/>
          <a:gdLst/>
          <a:ahLst/>
          <a:cxnLst/>
          <a:rect l="0" t="0" r="0" b="0"/>
          <a:pathLst>
            <a:path>
              <a:moveTo>
                <a:pt x="0" y="0"/>
              </a:moveTo>
              <a:lnTo>
                <a:pt x="0" y="258443"/>
              </a:lnTo>
              <a:lnTo>
                <a:pt x="1037371" y="258443"/>
              </a:lnTo>
              <a:lnTo>
                <a:pt x="1037371"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43724-AED1-4606-9517-967234D69FC8}">
      <dsp:nvSpPr>
        <dsp:cNvPr id="0" name=""/>
        <dsp:cNvSpPr/>
      </dsp:nvSpPr>
      <dsp:spPr>
        <a:xfrm>
          <a:off x="4512588" y="3063481"/>
          <a:ext cx="91440" cy="379243"/>
        </a:xfrm>
        <a:custGeom>
          <a:avLst/>
          <a:gdLst/>
          <a:ahLst/>
          <a:cxnLst/>
          <a:rect l="0" t="0" r="0" b="0"/>
          <a:pathLst>
            <a:path>
              <a:moveTo>
                <a:pt x="47982" y="0"/>
              </a:moveTo>
              <a:lnTo>
                <a:pt x="47982" y="258443"/>
              </a:lnTo>
              <a:lnTo>
                <a:pt x="45720" y="258443"/>
              </a:lnTo>
              <a:lnTo>
                <a:pt x="4572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DDDD3-6B8D-4DC5-9AAF-065589F3BE1A}">
      <dsp:nvSpPr>
        <dsp:cNvPr id="0" name=""/>
        <dsp:cNvSpPr/>
      </dsp:nvSpPr>
      <dsp:spPr>
        <a:xfrm>
          <a:off x="3520936" y="3063481"/>
          <a:ext cx="1039634" cy="379243"/>
        </a:xfrm>
        <a:custGeom>
          <a:avLst/>
          <a:gdLst/>
          <a:ahLst/>
          <a:cxnLst/>
          <a:rect l="0" t="0" r="0" b="0"/>
          <a:pathLst>
            <a:path>
              <a:moveTo>
                <a:pt x="1039634" y="0"/>
              </a:moveTo>
              <a:lnTo>
                <a:pt x="1039634" y="258443"/>
              </a:lnTo>
              <a:lnTo>
                <a:pt x="0" y="258443"/>
              </a:lnTo>
              <a:lnTo>
                <a:pt x="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7F89C-11C2-4380-A711-D90EC5F38AC6}">
      <dsp:nvSpPr>
        <dsp:cNvPr id="0" name=""/>
        <dsp:cNvSpPr/>
      </dsp:nvSpPr>
      <dsp:spPr>
        <a:xfrm>
          <a:off x="4514851" y="1856205"/>
          <a:ext cx="91440" cy="379243"/>
        </a:xfrm>
        <a:custGeom>
          <a:avLst/>
          <a:gdLst/>
          <a:ahLst/>
          <a:cxnLst/>
          <a:rect l="0" t="0" r="0" b="0"/>
          <a:pathLst>
            <a:path>
              <a:moveTo>
                <a:pt x="47702" y="0"/>
              </a:moveTo>
              <a:lnTo>
                <a:pt x="47702" y="258443"/>
              </a:lnTo>
              <a:lnTo>
                <a:pt x="45720" y="258443"/>
              </a:lnTo>
              <a:lnTo>
                <a:pt x="45720" y="3792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32A72-25AF-46FD-89D3-9FF31E3E865F}">
      <dsp:nvSpPr>
        <dsp:cNvPr id="0" name=""/>
        <dsp:cNvSpPr/>
      </dsp:nvSpPr>
      <dsp:spPr>
        <a:xfrm>
          <a:off x="2439533" y="3063481"/>
          <a:ext cx="91440" cy="379243"/>
        </a:xfrm>
        <a:custGeom>
          <a:avLst/>
          <a:gdLst/>
          <a:ahLst/>
          <a:cxnLst/>
          <a:rect l="0" t="0" r="0" b="0"/>
          <a:pathLst>
            <a:path>
              <a:moveTo>
                <a:pt x="45720" y="0"/>
              </a:moveTo>
              <a:lnTo>
                <a:pt x="4572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F55C4-2E32-4E20-8E73-448117344FB1}">
      <dsp:nvSpPr>
        <dsp:cNvPr id="0" name=""/>
        <dsp:cNvSpPr/>
      </dsp:nvSpPr>
      <dsp:spPr>
        <a:xfrm>
          <a:off x="2485253" y="1856205"/>
          <a:ext cx="2077299" cy="379243"/>
        </a:xfrm>
        <a:custGeom>
          <a:avLst/>
          <a:gdLst/>
          <a:ahLst/>
          <a:cxnLst/>
          <a:rect l="0" t="0" r="0" b="0"/>
          <a:pathLst>
            <a:path>
              <a:moveTo>
                <a:pt x="2077299" y="0"/>
              </a:moveTo>
              <a:lnTo>
                <a:pt x="2077299" y="258443"/>
              </a:lnTo>
              <a:lnTo>
                <a:pt x="0" y="258443"/>
              </a:lnTo>
              <a:lnTo>
                <a:pt x="0" y="3792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2FE61-D26E-41EF-83DD-9698C45DD609}">
      <dsp:nvSpPr>
        <dsp:cNvPr id="0" name=""/>
        <dsp:cNvSpPr/>
      </dsp:nvSpPr>
      <dsp:spPr>
        <a:xfrm>
          <a:off x="891489" y="3063481"/>
          <a:ext cx="517000" cy="379243"/>
        </a:xfrm>
        <a:custGeom>
          <a:avLst/>
          <a:gdLst/>
          <a:ahLst/>
          <a:cxnLst/>
          <a:rect l="0" t="0" r="0" b="0"/>
          <a:pathLst>
            <a:path>
              <a:moveTo>
                <a:pt x="0" y="0"/>
              </a:moveTo>
              <a:lnTo>
                <a:pt x="0" y="258443"/>
              </a:lnTo>
              <a:lnTo>
                <a:pt x="517000" y="258443"/>
              </a:lnTo>
              <a:lnTo>
                <a:pt x="51700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9C284-DF56-42D4-B23A-E4C7D0C4E27A}">
      <dsp:nvSpPr>
        <dsp:cNvPr id="0" name=""/>
        <dsp:cNvSpPr/>
      </dsp:nvSpPr>
      <dsp:spPr>
        <a:xfrm>
          <a:off x="374488" y="3063481"/>
          <a:ext cx="517000" cy="379243"/>
        </a:xfrm>
        <a:custGeom>
          <a:avLst/>
          <a:gdLst/>
          <a:ahLst/>
          <a:cxnLst/>
          <a:rect l="0" t="0" r="0" b="0"/>
          <a:pathLst>
            <a:path>
              <a:moveTo>
                <a:pt x="517000" y="0"/>
              </a:moveTo>
              <a:lnTo>
                <a:pt x="517000" y="258443"/>
              </a:lnTo>
              <a:lnTo>
                <a:pt x="0" y="258443"/>
              </a:lnTo>
              <a:lnTo>
                <a:pt x="0" y="3792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7BDA1-2CC8-409C-903B-5C1B3D2946C5}">
      <dsp:nvSpPr>
        <dsp:cNvPr id="0" name=""/>
        <dsp:cNvSpPr/>
      </dsp:nvSpPr>
      <dsp:spPr>
        <a:xfrm>
          <a:off x="891489" y="1856205"/>
          <a:ext cx="3671063" cy="379243"/>
        </a:xfrm>
        <a:custGeom>
          <a:avLst/>
          <a:gdLst/>
          <a:ahLst/>
          <a:cxnLst/>
          <a:rect l="0" t="0" r="0" b="0"/>
          <a:pathLst>
            <a:path>
              <a:moveTo>
                <a:pt x="3671063" y="0"/>
              </a:moveTo>
              <a:lnTo>
                <a:pt x="3671063" y="258443"/>
              </a:lnTo>
              <a:lnTo>
                <a:pt x="0" y="258443"/>
              </a:lnTo>
              <a:lnTo>
                <a:pt x="0" y="3792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F84ED-6CD5-48BA-807E-1DFA75650A99}">
      <dsp:nvSpPr>
        <dsp:cNvPr id="0" name=""/>
        <dsp:cNvSpPr/>
      </dsp:nvSpPr>
      <dsp:spPr>
        <a:xfrm>
          <a:off x="3409285" y="735098"/>
          <a:ext cx="2306534" cy="11211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7D7AA7-A9EE-4083-B50E-C13AA469DE76}">
      <dsp:nvSpPr>
        <dsp:cNvPr id="0" name=""/>
        <dsp:cNvSpPr/>
      </dsp:nvSpPr>
      <dsp:spPr>
        <a:xfrm>
          <a:off x="3554173" y="872741"/>
          <a:ext cx="2306534" cy="1121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AIR</a:t>
          </a:r>
          <a:endParaRPr lang="en-US" sz="2400" b="1" kern="1200" dirty="0"/>
        </a:p>
      </dsp:txBody>
      <dsp:txXfrm>
        <a:off x="3587009" y="905577"/>
        <a:ext cx="2240862" cy="1055435"/>
      </dsp:txXfrm>
    </dsp:sp>
    <dsp:sp modelId="{B28415AE-44AA-4F6F-9489-BDEEEFC83472}">
      <dsp:nvSpPr>
        <dsp:cNvPr id="0" name=""/>
        <dsp:cNvSpPr/>
      </dsp:nvSpPr>
      <dsp:spPr>
        <a:xfrm>
          <a:off x="239494" y="2235448"/>
          <a:ext cx="1303989" cy="8280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F2FC56A-E054-40F9-A41E-A5D8507B8F0D}">
      <dsp:nvSpPr>
        <dsp:cNvPr id="0" name=""/>
        <dsp:cNvSpPr/>
      </dsp:nvSpPr>
      <dsp:spPr>
        <a:xfrm>
          <a:off x="384382" y="2373092"/>
          <a:ext cx="1303989" cy="8280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APE</a:t>
          </a:r>
          <a:endParaRPr lang="en-US" sz="2000" b="1" kern="1200" dirty="0"/>
        </a:p>
      </dsp:txBody>
      <dsp:txXfrm>
        <a:off x="408634" y="2397344"/>
        <a:ext cx="1255485" cy="779529"/>
      </dsp:txXfrm>
    </dsp:sp>
    <dsp:sp modelId="{91595305-D9D4-4D2D-B8CB-EB18CB0F6B5D}">
      <dsp:nvSpPr>
        <dsp:cNvPr id="0" name=""/>
        <dsp:cNvSpPr/>
      </dsp:nvSpPr>
      <dsp:spPr>
        <a:xfrm>
          <a:off x="2376" y="3442725"/>
          <a:ext cx="744225"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F0E439-0D3A-40DD-80E5-04EDFD024BBE}">
      <dsp:nvSpPr>
        <dsp:cNvPr id="0" name=""/>
        <dsp:cNvSpPr/>
      </dsp:nvSpPr>
      <dsp:spPr>
        <a:xfrm>
          <a:off x="147263" y="3580368"/>
          <a:ext cx="744225"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169061" y="3602166"/>
        <a:ext cx="700629" cy="784437"/>
      </dsp:txXfrm>
    </dsp:sp>
    <dsp:sp modelId="{086B072C-0F88-4DA9-9900-326DBF3B7967}">
      <dsp:nvSpPr>
        <dsp:cNvPr id="0" name=""/>
        <dsp:cNvSpPr/>
      </dsp:nvSpPr>
      <dsp:spPr>
        <a:xfrm>
          <a:off x="1036376" y="3442725"/>
          <a:ext cx="744225"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67927E-B3E8-4856-8FFE-0619A7CD5CF7}">
      <dsp:nvSpPr>
        <dsp:cNvPr id="0" name=""/>
        <dsp:cNvSpPr/>
      </dsp:nvSpPr>
      <dsp:spPr>
        <a:xfrm>
          <a:off x="1181264" y="3580368"/>
          <a:ext cx="744225"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1203062" y="3602166"/>
        <a:ext cx="700629" cy="784437"/>
      </dsp:txXfrm>
    </dsp:sp>
    <dsp:sp modelId="{BDF3BD67-02C4-40B9-89AC-B44B6B066710}">
      <dsp:nvSpPr>
        <dsp:cNvPr id="0" name=""/>
        <dsp:cNvSpPr/>
      </dsp:nvSpPr>
      <dsp:spPr>
        <a:xfrm>
          <a:off x="1833259" y="2235448"/>
          <a:ext cx="1303989" cy="8280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9DD5EF-C68E-4649-B424-CD8D24148971}">
      <dsp:nvSpPr>
        <dsp:cNvPr id="0" name=""/>
        <dsp:cNvSpPr/>
      </dsp:nvSpPr>
      <dsp:spPr>
        <a:xfrm>
          <a:off x="1978146" y="2373092"/>
          <a:ext cx="1303989" cy="8280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APE</a:t>
          </a:r>
          <a:endParaRPr lang="en-US" sz="2000" b="1" kern="1200" dirty="0"/>
        </a:p>
      </dsp:txBody>
      <dsp:txXfrm>
        <a:off x="2002398" y="2397344"/>
        <a:ext cx="1255485" cy="779529"/>
      </dsp:txXfrm>
    </dsp:sp>
    <dsp:sp modelId="{EF37C207-3723-41FF-9B43-4C42527C0254}">
      <dsp:nvSpPr>
        <dsp:cNvPr id="0" name=""/>
        <dsp:cNvSpPr/>
      </dsp:nvSpPr>
      <dsp:spPr>
        <a:xfrm>
          <a:off x="2112580" y="3442725"/>
          <a:ext cx="745347"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E4BE02-6119-4B55-A926-281FBB71F913}">
      <dsp:nvSpPr>
        <dsp:cNvPr id="0" name=""/>
        <dsp:cNvSpPr/>
      </dsp:nvSpPr>
      <dsp:spPr>
        <a:xfrm>
          <a:off x="2257467" y="3580368"/>
          <a:ext cx="745347"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2279297" y="3602198"/>
        <a:ext cx="701687" cy="784373"/>
      </dsp:txXfrm>
    </dsp:sp>
    <dsp:sp modelId="{2F2F986E-7FB3-4719-9AAD-9BC3E47A47BC}">
      <dsp:nvSpPr>
        <dsp:cNvPr id="0" name=""/>
        <dsp:cNvSpPr/>
      </dsp:nvSpPr>
      <dsp:spPr>
        <a:xfrm>
          <a:off x="3908576" y="2235448"/>
          <a:ext cx="1303989" cy="8280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54362A-9437-4326-9043-5CBE69031718}">
      <dsp:nvSpPr>
        <dsp:cNvPr id="0" name=""/>
        <dsp:cNvSpPr/>
      </dsp:nvSpPr>
      <dsp:spPr>
        <a:xfrm>
          <a:off x="4053464" y="2373092"/>
          <a:ext cx="1303989" cy="8280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APE</a:t>
          </a:r>
          <a:endParaRPr lang="en-US" sz="2000" b="1" kern="1200" dirty="0"/>
        </a:p>
      </dsp:txBody>
      <dsp:txXfrm>
        <a:off x="4077716" y="2397344"/>
        <a:ext cx="1255485" cy="779529"/>
      </dsp:txXfrm>
    </dsp:sp>
    <dsp:sp modelId="{2CA605AD-D203-4336-8DEF-68BE454BEAAA}">
      <dsp:nvSpPr>
        <dsp:cNvPr id="0" name=""/>
        <dsp:cNvSpPr/>
      </dsp:nvSpPr>
      <dsp:spPr>
        <a:xfrm>
          <a:off x="3147702" y="3442725"/>
          <a:ext cx="746468"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4F5B05A-52EE-4953-9D4A-0D58CF38A125}">
      <dsp:nvSpPr>
        <dsp:cNvPr id="0" name=""/>
        <dsp:cNvSpPr/>
      </dsp:nvSpPr>
      <dsp:spPr>
        <a:xfrm>
          <a:off x="3292590" y="3580368"/>
          <a:ext cx="746468"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3314453" y="3602231"/>
        <a:ext cx="702742" cy="784307"/>
      </dsp:txXfrm>
    </dsp:sp>
    <dsp:sp modelId="{F8221EE1-F35D-4292-8779-893078375823}">
      <dsp:nvSpPr>
        <dsp:cNvPr id="0" name=""/>
        <dsp:cNvSpPr/>
      </dsp:nvSpPr>
      <dsp:spPr>
        <a:xfrm>
          <a:off x="4183946" y="3442725"/>
          <a:ext cx="748724"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8138F03-9580-44F5-B85E-50A9B3086BF2}">
      <dsp:nvSpPr>
        <dsp:cNvPr id="0" name=""/>
        <dsp:cNvSpPr/>
      </dsp:nvSpPr>
      <dsp:spPr>
        <a:xfrm>
          <a:off x="4328834" y="3580368"/>
          <a:ext cx="748724"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4350763" y="3602297"/>
        <a:ext cx="704866" cy="784175"/>
      </dsp:txXfrm>
    </dsp:sp>
    <dsp:sp modelId="{9CE2A72B-14E6-45F9-AC5C-5F6EB6FE304A}">
      <dsp:nvSpPr>
        <dsp:cNvPr id="0" name=""/>
        <dsp:cNvSpPr/>
      </dsp:nvSpPr>
      <dsp:spPr>
        <a:xfrm>
          <a:off x="5222446" y="3442725"/>
          <a:ext cx="750993"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53972B-4811-4502-812E-691588139411}">
      <dsp:nvSpPr>
        <dsp:cNvPr id="0" name=""/>
        <dsp:cNvSpPr/>
      </dsp:nvSpPr>
      <dsp:spPr>
        <a:xfrm>
          <a:off x="5367333" y="3580368"/>
          <a:ext cx="750993"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5389329" y="3602364"/>
        <a:ext cx="707001" cy="784041"/>
      </dsp:txXfrm>
    </dsp:sp>
    <dsp:sp modelId="{A66C3A3D-6906-4FB6-BA55-7B828850036D}">
      <dsp:nvSpPr>
        <dsp:cNvPr id="0" name=""/>
        <dsp:cNvSpPr/>
      </dsp:nvSpPr>
      <dsp:spPr>
        <a:xfrm>
          <a:off x="6012151" y="2235448"/>
          <a:ext cx="1303989" cy="8280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FA85CC-91C3-441A-9FC9-C9A8419827B0}">
      <dsp:nvSpPr>
        <dsp:cNvPr id="0" name=""/>
        <dsp:cNvSpPr/>
      </dsp:nvSpPr>
      <dsp:spPr>
        <a:xfrm>
          <a:off x="6157038" y="2373092"/>
          <a:ext cx="1303989" cy="8280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APE</a:t>
          </a:r>
          <a:endParaRPr lang="en-US" sz="2000" b="1" kern="1200" dirty="0"/>
        </a:p>
      </dsp:txBody>
      <dsp:txXfrm>
        <a:off x="6181290" y="2397344"/>
        <a:ext cx="1255485" cy="779529"/>
      </dsp:txXfrm>
    </dsp:sp>
    <dsp:sp modelId="{6018C51A-399A-4409-A69B-CDA65BB31B39}">
      <dsp:nvSpPr>
        <dsp:cNvPr id="0" name=""/>
        <dsp:cNvSpPr/>
      </dsp:nvSpPr>
      <dsp:spPr>
        <a:xfrm>
          <a:off x="6263214" y="3442725"/>
          <a:ext cx="753275"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C6912E-5ECB-4E2B-9869-AB1C7AB06D49}">
      <dsp:nvSpPr>
        <dsp:cNvPr id="0" name=""/>
        <dsp:cNvSpPr/>
      </dsp:nvSpPr>
      <dsp:spPr>
        <a:xfrm>
          <a:off x="6408102" y="3580368"/>
          <a:ext cx="753275"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6430165" y="3602431"/>
        <a:ext cx="709149" cy="783907"/>
      </dsp:txXfrm>
    </dsp:sp>
    <dsp:sp modelId="{67F74D7D-025E-4CF4-8C41-85CB5CA1DDC0}">
      <dsp:nvSpPr>
        <dsp:cNvPr id="0" name=""/>
        <dsp:cNvSpPr/>
      </dsp:nvSpPr>
      <dsp:spPr>
        <a:xfrm>
          <a:off x="7581622" y="2235448"/>
          <a:ext cx="1303989" cy="8280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2AEDBE-3527-4C64-B1FD-260C2B00AA97}">
      <dsp:nvSpPr>
        <dsp:cNvPr id="0" name=""/>
        <dsp:cNvSpPr/>
      </dsp:nvSpPr>
      <dsp:spPr>
        <a:xfrm>
          <a:off x="7726509" y="2373092"/>
          <a:ext cx="1303989" cy="8280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APE</a:t>
          </a:r>
          <a:endParaRPr lang="en-US" sz="2000" b="1" kern="1200" dirty="0"/>
        </a:p>
      </dsp:txBody>
      <dsp:txXfrm>
        <a:off x="7750761" y="2397344"/>
        <a:ext cx="1255485" cy="779529"/>
      </dsp:txXfrm>
    </dsp:sp>
    <dsp:sp modelId="{03421593-3C8F-4D2B-88CE-ED8194FE78CF}">
      <dsp:nvSpPr>
        <dsp:cNvPr id="0" name=""/>
        <dsp:cNvSpPr/>
      </dsp:nvSpPr>
      <dsp:spPr>
        <a:xfrm>
          <a:off x="7856405" y="3442725"/>
          <a:ext cx="754422" cy="8280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2FEAE6-8054-4B39-BDF1-BC1A06519776}">
      <dsp:nvSpPr>
        <dsp:cNvPr id="0" name=""/>
        <dsp:cNvSpPr/>
      </dsp:nvSpPr>
      <dsp:spPr>
        <a:xfrm>
          <a:off x="8001293" y="3580368"/>
          <a:ext cx="754422" cy="8280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PEC Meeting</a:t>
          </a:r>
          <a:endParaRPr lang="en-US" sz="1200" b="1" kern="1200" dirty="0"/>
        </a:p>
      </dsp:txBody>
      <dsp:txXfrm>
        <a:off x="8023389" y="3602464"/>
        <a:ext cx="710230" cy="783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DF2CE-D8C9-4BEA-8EC0-1FC8CACAB86C}">
      <dsp:nvSpPr>
        <dsp:cNvPr id="0" name=""/>
        <dsp:cNvSpPr/>
      </dsp:nvSpPr>
      <dsp:spPr>
        <a:xfrm>
          <a:off x="1217378" y="260151"/>
          <a:ext cx="3545486" cy="3545486"/>
        </a:xfrm>
        <a:prstGeom prst="pie">
          <a:avLst>
            <a:gd name="adj1" fmla="val 16200000"/>
            <a:gd name="adj2" fmla="val 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l" defTabSz="711200">
            <a:lnSpc>
              <a:spcPct val="90000"/>
            </a:lnSpc>
            <a:spcBef>
              <a:spcPct val="0"/>
            </a:spcBef>
            <a:spcAft>
              <a:spcPct val="35000"/>
            </a:spcAft>
          </a:pPr>
          <a:r>
            <a:rPr lang="en-US" sz="1600" b="1" kern="1200" dirty="0" smtClean="0"/>
            <a:t>Plan</a:t>
          </a:r>
          <a:endParaRPr lang="en-US" sz="1600" b="1" kern="1200" dirty="0"/>
        </a:p>
        <a:p>
          <a:pPr marL="57150" lvl="1" indent="-57150" algn="l" defTabSz="355600">
            <a:lnSpc>
              <a:spcPct val="90000"/>
            </a:lnSpc>
            <a:spcBef>
              <a:spcPct val="0"/>
            </a:spcBef>
            <a:spcAft>
              <a:spcPct val="15000"/>
            </a:spcAft>
            <a:buChar char="••"/>
          </a:pPr>
          <a:r>
            <a:rPr lang="en-US" sz="800" kern="1200" dirty="0" smtClean="0"/>
            <a:t>Program demonstration that scholarly activity is promoted</a:t>
          </a:r>
          <a:endParaRPr lang="en-US" sz="800" kern="1200" dirty="0"/>
        </a:p>
        <a:p>
          <a:pPr marL="57150" lvl="1" indent="-57150" algn="l" defTabSz="355600">
            <a:lnSpc>
              <a:spcPct val="90000"/>
            </a:lnSpc>
            <a:spcBef>
              <a:spcPct val="0"/>
            </a:spcBef>
            <a:spcAft>
              <a:spcPct val="15000"/>
            </a:spcAft>
            <a:buChar char="••"/>
          </a:pPr>
          <a:r>
            <a:rPr lang="en-US" sz="800" kern="1200" dirty="0" smtClean="0"/>
            <a:t>Institution expects each resident to be engaged in scholarly activity</a:t>
          </a:r>
          <a:endParaRPr lang="en-US" sz="800" kern="1200" dirty="0"/>
        </a:p>
      </dsp:txBody>
      <dsp:txXfrm>
        <a:off x="3099441" y="994996"/>
        <a:ext cx="1308453" cy="970787"/>
      </dsp:txXfrm>
    </dsp:sp>
    <dsp:sp modelId="{ED148E66-BDE0-4807-B602-EE513195CA4C}">
      <dsp:nvSpPr>
        <dsp:cNvPr id="0" name=""/>
        <dsp:cNvSpPr/>
      </dsp:nvSpPr>
      <dsp:spPr>
        <a:xfrm>
          <a:off x="1217378" y="379178"/>
          <a:ext cx="3545486" cy="3545486"/>
        </a:xfrm>
        <a:prstGeom prst="pie">
          <a:avLst>
            <a:gd name="adj1" fmla="val 0"/>
            <a:gd name="adj2" fmla="val 5400000"/>
          </a:avLst>
        </a:prstGeom>
        <a:solidFill>
          <a:schemeClr val="accent4">
            <a:hueOff val="-1200000"/>
            <a:satOff val="-16959"/>
            <a:lumOff val="23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l" defTabSz="711200">
            <a:lnSpc>
              <a:spcPct val="90000"/>
            </a:lnSpc>
            <a:spcBef>
              <a:spcPct val="0"/>
            </a:spcBef>
            <a:spcAft>
              <a:spcPct val="35000"/>
            </a:spcAft>
          </a:pPr>
          <a:r>
            <a:rPr lang="en-US" sz="1600" b="1" kern="1200" dirty="0" smtClean="0"/>
            <a:t>Do</a:t>
          </a:r>
          <a:endParaRPr lang="en-US" sz="1600" b="1" kern="1200" dirty="0"/>
        </a:p>
        <a:p>
          <a:pPr marL="57150" lvl="1" indent="-57150" algn="l" defTabSz="355600">
            <a:lnSpc>
              <a:spcPct val="90000"/>
            </a:lnSpc>
            <a:spcBef>
              <a:spcPct val="0"/>
            </a:spcBef>
            <a:spcAft>
              <a:spcPct val="15000"/>
            </a:spcAft>
            <a:buChar char="••"/>
          </a:pPr>
          <a:r>
            <a:rPr lang="en-US" sz="800" kern="1200" dirty="0" smtClean="0"/>
            <a:t>Institution set criteria for resident scholarly activity</a:t>
          </a:r>
          <a:endParaRPr lang="en-US" sz="800" kern="1200" dirty="0"/>
        </a:p>
        <a:p>
          <a:pPr marL="57150" lvl="1" indent="-57150" algn="l" defTabSz="355600">
            <a:lnSpc>
              <a:spcPct val="90000"/>
            </a:lnSpc>
            <a:spcBef>
              <a:spcPct val="0"/>
            </a:spcBef>
            <a:spcAft>
              <a:spcPct val="15000"/>
            </a:spcAft>
            <a:buChar char="••"/>
          </a:pPr>
          <a:r>
            <a:rPr lang="en-US" sz="800" kern="1200" dirty="0" smtClean="0"/>
            <a:t>Program submitted data indicating % of residents who met criteria</a:t>
          </a:r>
          <a:endParaRPr lang="en-US" sz="800" kern="1200" dirty="0"/>
        </a:p>
      </dsp:txBody>
      <dsp:txXfrm>
        <a:off x="3099441" y="2219033"/>
        <a:ext cx="1308453" cy="970787"/>
      </dsp:txXfrm>
    </dsp:sp>
    <dsp:sp modelId="{83EA15FE-58FB-49E4-BDA9-479658D55C01}">
      <dsp:nvSpPr>
        <dsp:cNvPr id="0" name=""/>
        <dsp:cNvSpPr/>
      </dsp:nvSpPr>
      <dsp:spPr>
        <a:xfrm>
          <a:off x="1098351" y="379178"/>
          <a:ext cx="3545486" cy="3545486"/>
        </a:xfrm>
        <a:prstGeom prst="pie">
          <a:avLst>
            <a:gd name="adj1" fmla="val 5400000"/>
            <a:gd name="adj2" fmla="val 10800000"/>
          </a:avLst>
        </a:prstGeom>
        <a:solidFill>
          <a:schemeClr val="accent4">
            <a:hueOff val="-2400000"/>
            <a:satOff val="-33919"/>
            <a:lumOff val="46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rPr>
            <a:t>Check/Study</a:t>
          </a:r>
          <a:endParaRPr lang="en-US" sz="1600" b="1" kern="1200" dirty="0">
            <a:solidFill>
              <a:schemeClr val="tx1"/>
            </a:solidFill>
          </a:endParaRPr>
        </a:p>
        <a:p>
          <a:pPr marL="57150" lvl="1" indent="-57150" algn="r" defTabSz="355600">
            <a:lnSpc>
              <a:spcPct val="90000"/>
            </a:lnSpc>
            <a:spcBef>
              <a:spcPct val="0"/>
            </a:spcBef>
            <a:spcAft>
              <a:spcPct val="15000"/>
            </a:spcAft>
            <a:buChar char="••"/>
          </a:pPr>
          <a:r>
            <a:rPr lang="en-US" sz="800" kern="1200" dirty="0" smtClean="0">
              <a:solidFill>
                <a:schemeClr val="tx1"/>
              </a:solidFill>
            </a:rPr>
            <a:t>Majority of scholarly activity was produced in the final years of training</a:t>
          </a:r>
          <a:endParaRPr lang="en-US" sz="800" kern="1200" dirty="0">
            <a:solidFill>
              <a:schemeClr val="tx1"/>
            </a:solidFill>
          </a:endParaRPr>
        </a:p>
        <a:p>
          <a:pPr marL="57150" lvl="1" indent="-57150" algn="r" defTabSz="355600">
            <a:lnSpc>
              <a:spcPct val="90000"/>
            </a:lnSpc>
            <a:spcBef>
              <a:spcPct val="0"/>
            </a:spcBef>
            <a:spcAft>
              <a:spcPct val="15000"/>
            </a:spcAft>
            <a:buChar char="••"/>
          </a:pPr>
          <a:r>
            <a:rPr lang="en-US" sz="800" kern="1200" dirty="0" smtClean="0">
              <a:solidFill>
                <a:schemeClr val="tx1"/>
              </a:solidFill>
            </a:rPr>
            <a:t>Unrealistic to expect residents in first year of training to produce research</a:t>
          </a:r>
          <a:endParaRPr lang="en-US" sz="800" kern="1200" dirty="0">
            <a:solidFill>
              <a:schemeClr val="tx1"/>
            </a:solidFill>
          </a:endParaRPr>
        </a:p>
      </dsp:txBody>
      <dsp:txXfrm>
        <a:off x="1453322" y="2219033"/>
        <a:ext cx="1308453" cy="970787"/>
      </dsp:txXfrm>
    </dsp:sp>
    <dsp:sp modelId="{5E550D60-E2C0-4948-B54F-7846A6B19730}">
      <dsp:nvSpPr>
        <dsp:cNvPr id="0" name=""/>
        <dsp:cNvSpPr/>
      </dsp:nvSpPr>
      <dsp:spPr>
        <a:xfrm>
          <a:off x="1098351" y="260151"/>
          <a:ext cx="3545486" cy="3545486"/>
        </a:xfrm>
        <a:prstGeom prst="pie">
          <a:avLst>
            <a:gd name="adj1" fmla="val 10800000"/>
            <a:gd name="adj2" fmla="val 16200000"/>
          </a:avLst>
        </a:prstGeom>
        <a:solidFill>
          <a:schemeClr val="accent4">
            <a:hueOff val="-3600000"/>
            <a:satOff val="-50878"/>
            <a:lumOff val="694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lvl="0" algn="r" defTabSz="711200">
            <a:lnSpc>
              <a:spcPct val="90000"/>
            </a:lnSpc>
            <a:spcBef>
              <a:spcPct val="0"/>
            </a:spcBef>
            <a:spcAft>
              <a:spcPct val="35000"/>
            </a:spcAft>
          </a:pPr>
          <a:r>
            <a:rPr lang="en-US" sz="1600" b="1" kern="1200" dirty="0" smtClean="0">
              <a:solidFill>
                <a:schemeClr val="tx1"/>
              </a:solidFill>
            </a:rPr>
            <a:t>Act</a:t>
          </a:r>
          <a:endParaRPr lang="en-US" sz="1600" b="1" kern="1200" dirty="0">
            <a:solidFill>
              <a:schemeClr val="tx1"/>
            </a:solidFill>
          </a:endParaRPr>
        </a:p>
        <a:p>
          <a:pPr marL="57150" lvl="1" indent="-57150" algn="r" defTabSz="355600">
            <a:lnSpc>
              <a:spcPct val="90000"/>
            </a:lnSpc>
            <a:spcBef>
              <a:spcPct val="0"/>
            </a:spcBef>
            <a:spcAft>
              <a:spcPct val="15000"/>
            </a:spcAft>
            <a:buChar char="••"/>
          </a:pPr>
          <a:r>
            <a:rPr lang="en-US" sz="800" kern="1200" dirty="0" smtClean="0">
              <a:solidFill>
                <a:schemeClr val="tx1"/>
              </a:solidFill>
            </a:rPr>
            <a:t>Revamp performance indicator to track scholarly activity over course of residency</a:t>
          </a:r>
          <a:endParaRPr lang="en-US" sz="800" kern="1200" dirty="0">
            <a:solidFill>
              <a:schemeClr val="tx1"/>
            </a:solidFill>
          </a:endParaRPr>
        </a:p>
        <a:p>
          <a:pPr marL="57150" lvl="1" indent="-57150" algn="l" defTabSz="400050">
            <a:lnSpc>
              <a:spcPct val="90000"/>
            </a:lnSpc>
            <a:spcBef>
              <a:spcPct val="0"/>
            </a:spcBef>
            <a:spcAft>
              <a:spcPct val="15000"/>
            </a:spcAft>
            <a:buChar char="••"/>
          </a:pPr>
          <a:endParaRPr lang="en-US" sz="900" kern="1200" dirty="0"/>
        </a:p>
      </dsp:txBody>
      <dsp:txXfrm>
        <a:off x="1453322" y="994996"/>
        <a:ext cx="1308453" cy="970787"/>
      </dsp:txXfrm>
    </dsp:sp>
    <dsp:sp modelId="{25F656E6-31F9-4C18-8989-F88CE780FD7E}">
      <dsp:nvSpPr>
        <dsp:cNvPr id="0" name=""/>
        <dsp:cNvSpPr/>
      </dsp:nvSpPr>
      <dsp:spPr>
        <a:xfrm>
          <a:off x="997896" y="40669"/>
          <a:ext cx="3984451" cy="3984451"/>
        </a:xfrm>
        <a:prstGeom prst="circularArrow">
          <a:avLst>
            <a:gd name="adj1" fmla="val 5085"/>
            <a:gd name="adj2" fmla="val 327528"/>
            <a:gd name="adj3" fmla="val 21272472"/>
            <a:gd name="adj4" fmla="val 162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5DD920-E85C-47A2-B00C-8E2E1CA35987}">
      <dsp:nvSpPr>
        <dsp:cNvPr id="0" name=""/>
        <dsp:cNvSpPr/>
      </dsp:nvSpPr>
      <dsp:spPr>
        <a:xfrm>
          <a:off x="997896" y="159696"/>
          <a:ext cx="3984451" cy="3984451"/>
        </a:xfrm>
        <a:prstGeom prst="circularArrow">
          <a:avLst>
            <a:gd name="adj1" fmla="val 5085"/>
            <a:gd name="adj2" fmla="val 327528"/>
            <a:gd name="adj3" fmla="val 5072472"/>
            <a:gd name="adj4" fmla="val 0"/>
            <a:gd name="adj5" fmla="val 5932"/>
          </a:avLst>
        </a:prstGeom>
        <a:solidFill>
          <a:schemeClr val="accent4">
            <a:hueOff val="-1200000"/>
            <a:satOff val="-16959"/>
            <a:lumOff val="231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B1C2DE-F2F0-4492-8928-C6B7EFF5FD6F}">
      <dsp:nvSpPr>
        <dsp:cNvPr id="0" name=""/>
        <dsp:cNvSpPr/>
      </dsp:nvSpPr>
      <dsp:spPr>
        <a:xfrm>
          <a:off x="878869" y="159696"/>
          <a:ext cx="3984451" cy="3984451"/>
        </a:xfrm>
        <a:prstGeom prst="circularArrow">
          <a:avLst>
            <a:gd name="adj1" fmla="val 5085"/>
            <a:gd name="adj2" fmla="val 327528"/>
            <a:gd name="adj3" fmla="val 10472472"/>
            <a:gd name="adj4" fmla="val 5400000"/>
            <a:gd name="adj5" fmla="val 5932"/>
          </a:avLst>
        </a:prstGeom>
        <a:solidFill>
          <a:schemeClr val="accent4">
            <a:hueOff val="-2400000"/>
            <a:satOff val="-33919"/>
            <a:lumOff val="4627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0A93FC3-BA7F-4F6A-968A-EFB3FA1D1175}">
      <dsp:nvSpPr>
        <dsp:cNvPr id="0" name=""/>
        <dsp:cNvSpPr/>
      </dsp:nvSpPr>
      <dsp:spPr>
        <a:xfrm>
          <a:off x="878869" y="40669"/>
          <a:ext cx="3984451" cy="3984451"/>
        </a:xfrm>
        <a:prstGeom prst="circularArrow">
          <a:avLst>
            <a:gd name="adj1" fmla="val 5085"/>
            <a:gd name="adj2" fmla="val 327528"/>
            <a:gd name="adj3" fmla="val 15872472"/>
            <a:gd name="adj4" fmla="val 10800000"/>
            <a:gd name="adj5" fmla="val 5932"/>
          </a:avLst>
        </a:prstGeom>
        <a:solidFill>
          <a:schemeClr val="accent4">
            <a:hueOff val="-3600000"/>
            <a:satOff val="-50878"/>
            <a:lumOff val="6941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AB9049-CCD9-4575-893D-FDF98263FFE6}" type="datetimeFigureOut">
              <a:rPr lang="en-US" smtClean="0"/>
              <a:t>8/19/2015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63247C-7E2F-43F3-8B1B-D8DDEE068ACA}" type="slidenum">
              <a:rPr lang="en-US" smtClean="0"/>
              <a:t>‹#›</a:t>
            </a:fld>
            <a:endParaRPr lang="en-US"/>
          </a:p>
        </p:txBody>
      </p:sp>
    </p:spTree>
    <p:extLst>
      <p:ext uri="{BB962C8B-B14F-4D97-AF65-F5344CB8AC3E}">
        <p14:creationId xmlns:p14="http://schemas.microsoft.com/office/powerpoint/2010/main" val="33476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CB73A8-3D35-42D8-B1E7-2FDA0B5896B7}" type="datetimeFigureOut">
              <a:rPr lang="en-US" smtClean="0"/>
              <a:t>8/19/2015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5B6BD7-C4B7-4AEE-A7E0-1496887923C0}" type="slidenum">
              <a:rPr lang="en-US" smtClean="0"/>
              <a:t>‹#›</a:t>
            </a:fld>
            <a:endParaRPr lang="en-US"/>
          </a:p>
        </p:txBody>
      </p:sp>
    </p:spTree>
    <p:extLst>
      <p:ext uri="{BB962C8B-B14F-4D97-AF65-F5344CB8AC3E}">
        <p14:creationId xmlns:p14="http://schemas.microsoft.com/office/powerpoint/2010/main" val="19205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5B6BD7-C4B7-4AEE-A7E0-1496887923C0}" type="slidenum">
              <a:rPr lang="en-US" smtClean="0"/>
              <a:t>1</a:t>
            </a:fld>
            <a:endParaRPr lang="en-US"/>
          </a:p>
        </p:txBody>
      </p:sp>
    </p:spTree>
    <p:extLst>
      <p:ext uri="{BB962C8B-B14F-4D97-AF65-F5344CB8AC3E}">
        <p14:creationId xmlns:p14="http://schemas.microsoft.com/office/powerpoint/2010/main" val="167989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10</a:t>
            </a:fld>
            <a:endParaRPr lang="en-US"/>
          </a:p>
        </p:txBody>
      </p:sp>
    </p:spTree>
    <p:extLst>
      <p:ext uri="{BB962C8B-B14F-4D97-AF65-F5344CB8AC3E}">
        <p14:creationId xmlns:p14="http://schemas.microsoft.com/office/powerpoint/2010/main" val="412432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11</a:t>
            </a:fld>
            <a:endParaRPr lang="en-US"/>
          </a:p>
        </p:txBody>
      </p:sp>
    </p:spTree>
    <p:extLst>
      <p:ext uri="{BB962C8B-B14F-4D97-AF65-F5344CB8AC3E}">
        <p14:creationId xmlns:p14="http://schemas.microsoft.com/office/powerpoint/2010/main" val="186220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12</a:t>
            </a:fld>
            <a:endParaRPr lang="en-US"/>
          </a:p>
        </p:txBody>
      </p:sp>
    </p:spTree>
    <p:extLst>
      <p:ext uri="{BB962C8B-B14F-4D97-AF65-F5344CB8AC3E}">
        <p14:creationId xmlns:p14="http://schemas.microsoft.com/office/powerpoint/2010/main" val="227843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13</a:t>
            </a:fld>
            <a:endParaRPr lang="en-US"/>
          </a:p>
        </p:txBody>
      </p:sp>
    </p:spTree>
    <p:extLst>
      <p:ext uri="{BB962C8B-B14F-4D97-AF65-F5344CB8AC3E}">
        <p14:creationId xmlns:p14="http://schemas.microsoft.com/office/powerpoint/2010/main" val="107662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14</a:t>
            </a:fld>
            <a:endParaRPr lang="en-US"/>
          </a:p>
        </p:txBody>
      </p:sp>
    </p:spTree>
    <p:extLst>
      <p:ext uri="{BB962C8B-B14F-4D97-AF65-F5344CB8AC3E}">
        <p14:creationId xmlns:p14="http://schemas.microsoft.com/office/powerpoint/2010/main" val="75211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15</a:t>
            </a:fld>
            <a:endParaRPr lang="en-US"/>
          </a:p>
        </p:txBody>
      </p:sp>
    </p:spTree>
    <p:extLst>
      <p:ext uri="{BB962C8B-B14F-4D97-AF65-F5344CB8AC3E}">
        <p14:creationId xmlns:p14="http://schemas.microsoft.com/office/powerpoint/2010/main" val="165520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16</a:t>
            </a:fld>
            <a:endParaRPr lang="en-US"/>
          </a:p>
        </p:txBody>
      </p:sp>
    </p:spTree>
    <p:extLst>
      <p:ext uri="{BB962C8B-B14F-4D97-AF65-F5344CB8AC3E}">
        <p14:creationId xmlns:p14="http://schemas.microsoft.com/office/powerpoint/2010/main" val="142052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17</a:t>
            </a:fld>
            <a:endParaRPr lang="en-US"/>
          </a:p>
        </p:txBody>
      </p:sp>
    </p:spTree>
    <p:extLst>
      <p:ext uri="{BB962C8B-B14F-4D97-AF65-F5344CB8AC3E}">
        <p14:creationId xmlns:p14="http://schemas.microsoft.com/office/powerpoint/2010/main" val="106502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18</a:t>
            </a:fld>
            <a:endParaRPr lang="en-US"/>
          </a:p>
        </p:txBody>
      </p:sp>
    </p:spTree>
    <p:extLst>
      <p:ext uri="{BB962C8B-B14F-4D97-AF65-F5344CB8AC3E}">
        <p14:creationId xmlns:p14="http://schemas.microsoft.com/office/powerpoint/2010/main" val="106502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19</a:t>
            </a:fld>
            <a:endParaRPr lang="en-US"/>
          </a:p>
        </p:txBody>
      </p:sp>
    </p:spTree>
    <p:extLst>
      <p:ext uri="{BB962C8B-B14F-4D97-AF65-F5344CB8AC3E}">
        <p14:creationId xmlns:p14="http://schemas.microsoft.com/office/powerpoint/2010/main" val="286803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2813" indent="-285697">
              <a:defRPr sz="2000" b="1">
                <a:solidFill>
                  <a:schemeClr val="tx1"/>
                </a:solidFill>
                <a:latin typeface="Comic Sans MS" charset="0"/>
                <a:ea typeface="ＭＳ Ｐゴシック" charset="0"/>
              </a:defRPr>
            </a:lvl2pPr>
            <a:lvl3pPr marL="1142789" indent="-228558">
              <a:defRPr sz="2000" b="1">
                <a:solidFill>
                  <a:schemeClr val="tx1"/>
                </a:solidFill>
                <a:latin typeface="Comic Sans MS" charset="0"/>
                <a:ea typeface="ＭＳ Ｐゴシック" charset="0"/>
              </a:defRPr>
            </a:lvl3pPr>
            <a:lvl4pPr marL="1599905" indent="-228558">
              <a:defRPr sz="2000" b="1">
                <a:solidFill>
                  <a:schemeClr val="tx1"/>
                </a:solidFill>
                <a:latin typeface="Comic Sans MS" charset="0"/>
                <a:ea typeface="ＭＳ Ｐゴシック" charset="0"/>
              </a:defRPr>
            </a:lvl4pPr>
            <a:lvl5pPr marL="2057022" indent="-228558">
              <a:defRPr sz="2000" b="1">
                <a:solidFill>
                  <a:schemeClr val="tx1"/>
                </a:solidFill>
                <a:latin typeface="Comic Sans MS" charset="0"/>
                <a:ea typeface="ＭＳ Ｐゴシック" charset="0"/>
              </a:defRPr>
            </a:lvl5pPr>
            <a:lvl6pPr marL="2514137" indent="-228558" algn="ctr" eaLnBrk="0" fontAlgn="base" hangingPunct="0">
              <a:spcBef>
                <a:spcPct val="0"/>
              </a:spcBef>
              <a:spcAft>
                <a:spcPct val="0"/>
              </a:spcAft>
              <a:defRPr sz="2000" b="1">
                <a:solidFill>
                  <a:schemeClr val="tx1"/>
                </a:solidFill>
                <a:latin typeface="Comic Sans MS" charset="0"/>
                <a:ea typeface="ＭＳ Ｐゴシック" charset="0"/>
              </a:defRPr>
            </a:lvl6pPr>
            <a:lvl7pPr marL="2971252" indent="-228558" algn="ctr" eaLnBrk="0" fontAlgn="base" hangingPunct="0">
              <a:spcBef>
                <a:spcPct val="0"/>
              </a:spcBef>
              <a:spcAft>
                <a:spcPct val="0"/>
              </a:spcAft>
              <a:defRPr sz="2000" b="1">
                <a:solidFill>
                  <a:schemeClr val="tx1"/>
                </a:solidFill>
                <a:latin typeface="Comic Sans MS" charset="0"/>
                <a:ea typeface="ＭＳ Ｐゴシック" charset="0"/>
              </a:defRPr>
            </a:lvl7pPr>
            <a:lvl8pPr marL="3428368" indent="-228558" algn="ctr" eaLnBrk="0" fontAlgn="base" hangingPunct="0">
              <a:spcBef>
                <a:spcPct val="0"/>
              </a:spcBef>
              <a:spcAft>
                <a:spcPct val="0"/>
              </a:spcAft>
              <a:defRPr sz="2000" b="1">
                <a:solidFill>
                  <a:schemeClr val="tx1"/>
                </a:solidFill>
                <a:latin typeface="Comic Sans MS" charset="0"/>
                <a:ea typeface="ＭＳ Ｐゴシック" charset="0"/>
              </a:defRPr>
            </a:lvl8pPr>
            <a:lvl9pPr marL="3885484" indent="-228558"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2813" indent="-285697">
              <a:defRPr sz="2000" b="1">
                <a:solidFill>
                  <a:schemeClr val="tx1"/>
                </a:solidFill>
                <a:latin typeface="Comic Sans MS" charset="0"/>
                <a:ea typeface="ＭＳ Ｐゴシック" charset="0"/>
              </a:defRPr>
            </a:lvl2pPr>
            <a:lvl3pPr marL="1142789" indent="-228558">
              <a:defRPr sz="2000" b="1">
                <a:solidFill>
                  <a:schemeClr val="tx1"/>
                </a:solidFill>
                <a:latin typeface="Comic Sans MS" charset="0"/>
                <a:ea typeface="ＭＳ Ｐゴシック" charset="0"/>
              </a:defRPr>
            </a:lvl3pPr>
            <a:lvl4pPr marL="1599905" indent="-228558">
              <a:defRPr sz="2000" b="1">
                <a:solidFill>
                  <a:schemeClr val="tx1"/>
                </a:solidFill>
                <a:latin typeface="Comic Sans MS" charset="0"/>
                <a:ea typeface="ＭＳ Ｐゴシック" charset="0"/>
              </a:defRPr>
            </a:lvl4pPr>
            <a:lvl5pPr marL="2057022" indent="-228558">
              <a:defRPr sz="2000" b="1">
                <a:solidFill>
                  <a:schemeClr val="tx1"/>
                </a:solidFill>
                <a:latin typeface="Comic Sans MS" charset="0"/>
                <a:ea typeface="ＭＳ Ｐゴシック" charset="0"/>
              </a:defRPr>
            </a:lvl5pPr>
            <a:lvl6pPr marL="2514137" indent="-228558" algn="ctr" eaLnBrk="0" fontAlgn="base" hangingPunct="0">
              <a:spcBef>
                <a:spcPct val="0"/>
              </a:spcBef>
              <a:spcAft>
                <a:spcPct val="0"/>
              </a:spcAft>
              <a:defRPr sz="2000" b="1">
                <a:solidFill>
                  <a:schemeClr val="tx1"/>
                </a:solidFill>
                <a:latin typeface="Comic Sans MS" charset="0"/>
                <a:ea typeface="ＭＳ Ｐゴシック" charset="0"/>
              </a:defRPr>
            </a:lvl6pPr>
            <a:lvl7pPr marL="2971252" indent="-228558" algn="ctr" eaLnBrk="0" fontAlgn="base" hangingPunct="0">
              <a:spcBef>
                <a:spcPct val="0"/>
              </a:spcBef>
              <a:spcAft>
                <a:spcPct val="0"/>
              </a:spcAft>
              <a:defRPr sz="2000" b="1">
                <a:solidFill>
                  <a:schemeClr val="tx1"/>
                </a:solidFill>
                <a:latin typeface="Comic Sans MS" charset="0"/>
                <a:ea typeface="ＭＳ Ｐゴシック" charset="0"/>
              </a:defRPr>
            </a:lvl7pPr>
            <a:lvl8pPr marL="3428368" indent="-228558" algn="ctr" eaLnBrk="0" fontAlgn="base" hangingPunct="0">
              <a:spcBef>
                <a:spcPct val="0"/>
              </a:spcBef>
              <a:spcAft>
                <a:spcPct val="0"/>
              </a:spcAft>
              <a:defRPr sz="2000" b="1">
                <a:solidFill>
                  <a:schemeClr val="tx1"/>
                </a:solidFill>
                <a:latin typeface="Comic Sans MS" charset="0"/>
                <a:ea typeface="ＭＳ Ｐゴシック" charset="0"/>
              </a:defRPr>
            </a:lvl8pPr>
            <a:lvl9pPr marL="3885484" indent="-228558"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2</a:t>
            </a:fld>
            <a:endParaRPr lang="en-US" sz="1200" b="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95039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20</a:t>
            </a:fld>
            <a:endParaRPr lang="en-US"/>
          </a:p>
        </p:txBody>
      </p:sp>
    </p:spTree>
    <p:extLst>
      <p:ext uri="{BB962C8B-B14F-4D97-AF65-F5344CB8AC3E}">
        <p14:creationId xmlns:p14="http://schemas.microsoft.com/office/powerpoint/2010/main" val="15792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21</a:t>
            </a:fld>
            <a:endParaRPr lang="en-US"/>
          </a:p>
        </p:txBody>
      </p:sp>
    </p:spTree>
    <p:extLst>
      <p:ext uri="{BB962C8B-B14F-4D97-AF65-F5344CB8AC3E}">
        <p14:creationId xmlns:p14="http://schemas.microsoft.com/office/powerpoint/2010/main" val="285788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22</a:t>
            </a:fld>
            <a:endParaRPr lang="en-US"/>
          </a:p>
        </p:txBody>
      </p:sp>
    </p:spTree>
    <p:extLst>
      <p:ext uri="{BB962C8B-B14F-4D97-AF65-F5344CB8AC3E}">
        <p14:creationId xmlns:p14="http://schemas.microsoft.com/office/powerpoint/2010/main" val="481403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23</a:t>
            </a:fld>
            <a:endParaRPr lang="en-US"/>
          </a:p>
        </p:txBody>
      </p:sp>
    </p:spTree>
    <p:extLst>
      <p:ext uri="{BB962C8B-B14F-4D97-AF65-F5344CB8AC3E}">
        <p14:creationId xmlns:p14="http://schemas.microsoft.com/office/powerpoint/2010/main" val="318060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24</a:t>
            </a:fld>
            <a:endParaRPr lang="en-US"/>
          </a:p>
        </p:txBody>
      </p:sp>
    </p:spTree>
    <p:extLst>
      <p:ext uri="{BB962C8B-B14F-4D97-AF65-F5344CB8AC3E}">
        <p14:creationId xmlns:p14="http://schemas.microsoft.com/office/powerpoint/2010/main" val="3196464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25</a:t>
            </a:fld>
            <a:endParaRPr lang="en-US"/>
          </a:p>
        </p:txBody>
      </p:sp>
    </p:spTree>
    <p:extLst>
      <p:ext uri="{BB962C8B-B14F-4D97-AF65-F5344CB8AC3E}">
        <p14:creationId xmlns:p14="http://schemas.microsoft.com/office/powerpoint/2010/main" val="6895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26</a:t>
            </a:fld>
            <a:endParaRPr lang="en-US"/>
          </a:p>
        </p:txBody>
      </p:sp>
    </p:spTree>
    <p:extLst>
      <p:ext uri="{BB962C8B-B14F-4D97-AF65-F5344CB8AC3E}">
        <p14:creationId xmlns:p14="http://schemas.microsoft.com/office/powerpoint/2010/main" val="342301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27</a:t>
            </a:fld>
            <a:endParaRPr lang="en-US"/>
          </a:p>
        </p:txBody>
      </p:sp>
    </p:spTree>
    <p:extLst>
      <p:ext uri="{BB962C8B-B14F-4D97-AF65-F5344CB8AC3E}">
        <p14:creationId xmlns:p14="http://schemas.microsoft.com/office/powerpoint/2010/main" val="2009314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28</a:t>
            </a:fld>
            <a:endParaRPr lang="en-US"/>
          </a:p>
        </p:txBody>
      </p:sp>
    </p:spTree>
    <p:extLst>
      <p:ext uri="{BB962C8B-B14F-4D97-AF65-F5344CB8AC3E}">
        <p14:creationId xmlns:p14="http://schemas.microsoft.com/office/powerpoint/2010/main" val="176135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29</a:t>
            </a:fld>
            <a:endParaRPr lang="en-US"/>
          </a:p>
        </p:txBody>
      </p:sp>
    </p:spTree>
    <p:extLst>
      <p:ext uri="{BB962C8B-B14F-4D97-AF65-F5344CB8AC3E}">
        <p14:creationId xmlns:p14="http://schemas.microsoft.com/office/powerpoint/2010/main" val="872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a:t>
            </a:fld>
            <a:endParaRPr lang="en-US"/>
          </a:p>
        </p:txBody>
      </p:sp>
    </p:spTree>
    <p:extLst>
      <p:ext uri="{BB962C8B-B14F-4D97-AF65-F5344CB8AC3E}">
        <p14:creationId xmlns:p14="http://schemas.microsoft.com/office/powerpoint/2010/main" val="561717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30</a:t>
            </a:fld>
            <a:endParaRPr lang="en-US"/>
          </a:p>
        </p:txBody>
      </p:sp>
    </p:spTree>
    <p:extLst>
      <p:ext uri="{BB962C8B-B14F-4D97-AF65-F5344CB8AC3E}">
        <p14:creationId xmlns:p14="http://schemas.microsoft.com/office/powerpoint/2010/main" val="3083647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31</a:t>
            </a:fld>
            <a:endParaRPr lang="en-US"/>
          </a:p>
        </p:txBody>
      </p:sp>
    </p:spTree>
    <p:extLst>
      <p:ext uri="{BB962C8B-B14F-4D97-AF65-F5344CB8AC3E}">
        <p14:creationId xmlns:p14="http://schemas.microsoft.com/office/powerpoint/2010/main" val="28454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32</a:t>
            </a:fld>
            <a:endParaRPr lang="en-US"/>
          </a:p>
        </p:txBody>
      </p:sp>
    </p:spTree>
    <p:extLst>
      <p:ext uri="{BB962C8B-B14F-4D97-AF65-F5344CB8AC3E}">
        <p14:creationId xmlns:p14="http://schemas.microsoft.com/office/powerpoint/2010/main" val="2903749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33</a:t>
            </a:fld>
            <a:endParaRPr lang="en-US"/>
          </a:p>
        </p:txBody>
      </p:sp>
    </p:spTree>
    <p:extLst>
      <p:ext uri="{BB962C8B-B14F-4D97-AF65-F5344CB8AC3E}">
        <p14:creationId xmlns:p14="http://schemas.microsoft.com/office/powerpoint/2010/main" val="1789581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34</a:t>
            </a:fld>
            <a:endParaRPr lang="en-US"/>
          </a:p>
        </p:txBody>
      </p:sp>
    </p:spTree>
    <p:extLst>
      <p:ext uri="{BB962C8B-B14F-4D97-AF65-F5344CB8AC3E}">
        <p14:creationId xmlns:p14="http://schemas.microsoft.com/office/powerpoint/2010/main" val="4106789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35</a:t>
            </a:fld>
            <a:endParaRPr lang="en-US"/>
          </a:p>
        </p:txBody>
      </p:sp>
    </p:spTree>
    <p:extLst>
      <p:ext uri="{BB962C8B-B14F-4D97-AF65-F5344CB8AC3E}">
        <p14:creationId xmlns:p14="http://schemas.microsoft.com/office/powerpoint/2010/main" val="823651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36</a:t>
            </a:fld>
            <a:endParaRPr lang="en-US"/>
          </a:p>
        </p:txBody>
      </p:sp>
    </p:spTree>
    <p:extLst>
      <p:ext uri="{BB962C8B-B14F-4D97-AF65-F5344CB8AC3E}">
        <p14:creationId xmlns:p14="http://schemas.microsoft.com/office/powerpoint/2010/main" val="2151080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37</a:t>
            </a:fld>
            <a:endParaRPr lang="en-US"/>
          </a:p>
        </p:txBody>
      </p:sp>
    </p:spTree>
    <p:extLst>
      <p:ext uri="{BB962C8B-B14F-4D97-AF65-F5344CB8AC3E}">
        <p14:creationId xmlns:p14="http://schemas.microsoft.com/office/powerpoint/2010/main" val="4275848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38</a:t>
            </a:fld>
            <a:endParaRPr lang="en-US"/>
          </a:p>
        </p:txBody>
      </p:sp>
    </p:spTree>
    <p:extLst>
      <p:ext uri="{BB962C8B-B14F-4D97-AF65-F5344CB8AC3E}">
        <p14:creationId xmlns:p14="http://schemas.microsoft.com/office/powerpoint/2010/main" val="1512908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39</a:t>
            </a:fld>
            <a:endParaRPr lang="en-US"/>
          </a:p>
        </p:txBody>
      </p:sp>
    </p:spTree>
    <p:extLst>
      <p:ext uri="{BB962C8B-B14F-4D97-AF65-F5344CB8AC3E}">
        <p14:creationId xmlns:p14="http://schemas.microsoft.com/office/powerpoint/2010/main" val="184967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a:t>
            </a:fld>
            <a:endParaRPr lang="en-US"/>
          </a:p>
        </p:txBody>
      </p:sp>
    </p:spTree>
    <p:extLst>
      <p:ext uri="{BB962C8B-B14F-4D97-AF65-F5344CB8AC3E}">
        <p14:creationId xmlns:p14="http://schemas.microsoft.com/office/powerpoint/2010/main" val="1350359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40</a:t>
            </a:fld>
            <a:endParaRPr lang="en-US"/>
          </a:p>
        </p:txBody>
      </p:sp>
    </p:spTree>
    <p:extLst>
      <p:ext uri="{BB962C8B-B14F-4D97-AF65-F5344CB8AC3E}">
        <p14:creationId xmlns:p14="http://schemas.microsoft.com/office/powerpoint/2010/main" val="1031399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41</a:t>
            </a:fld>
            <a:endParaRPr lang="en-US"/>
          </a:p>
        </p:txBody>
      </p:sp>
    </p:spTree>
    <p:extLst>
      <p:ext uri="{BB962C8B-B14F-4D97-AF65-F5344CB8AC3E}">
        <p14:creationId xmlns:p14="http://schemas.microsoft.com/office/powerpoint/2010/main" val="1672496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42</a:t>
            </a:fld>
            <a:endParaRPr lang="en-US"/>
          </a:p>
        </p:txBody>
      </p:sp>
    </p:spTree>
    <p:extLst>
      <p:ext uri="{BB962C8B-B14F-4D97-AF65-F5344CB8AC3E}">
        <p14:creationId xmlns:p14="http://schemas.microsoft.com/office/powerpoint/2010/main" val="3302262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43</a:t>
            </a:fld>
            <a:endParaRPr lang="en-US"/>
          </a:p>
        </p:txBody>
      </p:sp>
    </p:spTree>
    <p:extLst>
      <p:ext uri="{BB962C8B-B14F-4D97-AF65-F5344CB8AC3E}">
        <p14:creationId xmlns:p14="http://schemas.microsoft.com/office/powerpoint/2010/main" val="585931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44</a:t>
            </a:fld>
            <a:endParaRPr lang="en-US"/>
          </a:p>
        </p:txBody>
      </p:sp>
    </p:spTree>
    <p:extLst>
      <p:ext uri="{BB962C8B-B14F-4D97-AF65-F5344CB8AC3E}">
        <p14:creationId xmlns:p14="http://schemas.microsoft.com/office/powerpoint/2010/main" val="3138514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45</a:t>
            </a:fld>
            <a:endParaRPr lang="en-US"/>
          </a:p>
        </p:txBody>
      </p:sp>
    </p:spTree>
    <p:extLst>
      <p:ext uri="{BB962C8B-B14F-4D97-AF65-F5344CB8AC3E}">
        <p14:creationId xmlns:p14="http://schemas.microsoft.com/office/powerpoint/2010/main" val="3367261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46</a:t>
            </a:fld>
            <a:endParaRPr lang="en-US"/>
          </a:p>
        </p:txBody>
      </p:sp>
    </p:spTree>
    <p:extLst>
      <p:ext uri="{BB962C8B-B14F-4D97-AF65-F5344CB8AC3E}">
        <p14:creationId xmlns:p14="http://schemas.microsoft.com/office/powerpoint/2010/main" val="465854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47</a:t>
            </a:fld>
            <a:endParaRPr lang="en-US"/>
          </a:p>
        </p:txBody>
      </p:sp>
    </p:spTree>
    <p:extLst>
      <p:ext uri="{BB962C8B-B14F-4D97-AF65-F5344CB8AC3E}">
        <p14:creationId xmlns:p14="http://schemas.microsoft.com/office/powerpoint/2010/main" val="3673003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48</a:t>
            </a:fld>
            <a:endParaRPr lang="en-US"/>
          </a:p>
        </p:txBody>
      </p:sp>
    </p:spTree>
    <p:extLst>
      <p:ext uri="{BB962C8B-B14F-4D97-AF65-F5344CB8AC3E}">
        <p14:creationId xmlns:p14="http://schemas.microsoft.com/office/powerpoint/2010/main" val="2336017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49</a:t>
            </a:fld>
            <a:endParaRPr lang="en-US"/>
          </a:p>
        </p:txBody>
      </p:sp>
    </p:spTree>
    <p:extLst>
      <p:ext uri="{BB962C8B-B14F-4D97-AF65-F5344CB8AC3E}">
        <p14:creationId xmlns:p14="http://schemas.microsoft.com/office/powerpoint/2010/main" val="380635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a:t>
            </a:fld>
            <a:endParaRPr lang="en-US"/>
          </a:p>
        </p:txBody>
      </p:sp>
    </p:spTree>
    <p:extLst>
      <p:ext uri="{BB962C8B-B14F-4D97-AF65-F5344CB8AC3E}">
        <p14:creationId xmlns:p14="http://schemas.microsoft.com/office/powerpoint/2010/main" val="179004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50</a:t>
            </a:fld>
            <a:endParaRPr lang="en-US"/>
          </a:p>
        </p:txBody>
      </p:sp>
    </p:spTree>
    <p:extLst>
      <p:ext uri="{BB962C8B-B14F-4D97-AF65-F5344CB8AC3E}">
        <p14:creationId xmlns:p14="http://schemas.microsoft.com/office/powerpoint/2010/main" val="2049854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51</a:t>
            </a:fld>
            <a:endParaRPr lang="en-US"/>
          </a:p>
        </p:txBody>
      </p:sp>
    </p:spTree>
    <p:extLst>
      <p:ext uri="{BB962C8B-B14F-4D97-AF65-F5344CB8AC3E}">
        <p14:creationId xmlns:p14="http://schemas.microsoft.com/office/powerpoint/2010/main" val="652868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52</a:t>
            </a:fld>
            <a:endParaRPr lang="en-US"/>
          </a:p>
        </p:txBody>
      </p:sp>
    </p:spTree>
    <p:extLst>
      <p:ext uri="{BB962C8B-B14F-4D97-AF65-F5344CB8AC3E}">
        <p14:creationId xmlns:p14="http://schemas.microsoft.com/office/powerpoint/2010/main" val="440525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53</a:t>
            </a:fld>
            <a:endParaRPr lang="en-US"/>
          </a:p>
        </p:txBody>
      </p:sp>
    </p:spTree>
    <p:extLst>
      <p:ext uri="{BB962C8B-B14F-4D97-AF65-F5344CB8AC3E}">
        <p14:creationId xmlns:p14="http://schemas.microsoft.com/office/powerpoint/2010/main" val="3743159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54</a:t>
            </a:fld>
            <a:endParaRPr lang="en-US"/>
          </a:p>
        </p:txBody>
      </p:sp>
    </p:spTree>
    <p:extLst>
      <p:ext uri="{BB962C8B-B14F-4D97-AF65-F5344CB8AC3E}">
        <p14:creationId xmlns:p14="http://schemas.microsoft.com/office/powerpoint/2010/main" val="1338830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55</a:t>
            </a:fld>
            <a:endParaRPr lang="en-US"/>
          </a:p>
        </p:txBody>
      </p:sp>
    </p:spTree>
    <p:extLst>
      <p:ext uri="{BB962C8B-B14F-4D97-AF65-F5344CB8AC3E}">
        <p14:creationId xmlns:p14="http://schemas.microsoft.com/office/powerpoint/2010/main" val="1850879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56</a:t>
            </a:fld>
            <a:endParaRPr lang="en-US"/>
          </a:p>
        </p:txBody>
      </p:sp>
    </p:spTree>
    <p:extLst>
      <p:ext uri="{BB962C8B-B14F-4D97-AF65-F5344CB8AC3E}">
        <p14:creationId xmlns:p14="http://schemas.microsoft.com/office/powerpoint/2010/main" val="2721271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57</a:t>
            </a:fld>
            <a:endParaRPr lang="en-US"/>
          </a:p>
        </p:txBody>
      </p:sp>
    </p:spTree>
    <p:extLst>
      <p:ext uri="{BB962C8B-B14F-4D97-AF65-F5344CB8AC3E}">
        <p14:creationId xmlns:p14="http://schemas.microsoft.com/office/powerpoint/2010/main" val="879443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58</a:t>
            </a:fld>
            <a:endParaRPr lang="en-US"/>
          </a:p>
        </p:txBody>
      </p:sp>
    </p:spTree>
    <p:extLst>
      <p:ext uri="{BB962C8B-B14F-4D97-AF65-F5344CB8AC3E}">
        <p14:creationId xmlns:p14="http://schemas.microsoft.com/office/powerpoint/2010/main" val="2207483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59</a:t>
            </a:fld>
            <a:endParaRPr lang="en-US"/>
          </a:p>
        </p:txBody>
      </p:sp>
    </p:spTree>
    <p:extLst>
      <p:ext uri="{BB962C8B-B14F-4D97-AF65-F5344CB8AC3E}">
        <p14:creationId xmlns:p14="http://schemas.microsoft.com/office/powerpoint/2010/main" val="25736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6</a:t>
            </a:fld>
            <a:endParaRPr lang="en-US"/>
          </a:p>
        </p:txBody>
      </p:sp>
    </p:spTree>
    <p:extLst>
      <p:ext uri="{BB962C8B-B14F-4D97-AF65-F5344CB8AC3E}">
        <p14:creationId xmlns:p14="http://schemas.microsoft.com/office/powerpoint/2010/main" val="9006974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60</a:t>
            </a:fld>
            <a:endParaRPr lang="en-US"/>
          </a:p>
        </p:txBody>
      </p:sp>
    </p:spTree>
    <p:extLst>
      <p:ext uri="{BB962C8B-B14F-4D97-AF65-F5344CB8AC3E}">
        <p14:creationId xmlns:p14="http://schemas.microsoft.com/office/powerpoint/2010/main" val="2596935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152768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62</a:t>
            </a:fld>
            <a:endParaRPr lang="en-US"/>
          </a:p>
        </p:txBody>
      </p:sp>
    </p:spTree>
    <p:extLst>
      <p:ext uri="{BB962C8B-B14F-4D97-AF65-F5344CB8AC3E}">
        <p14:creationId xmlns:p14="http://schemas.microsoft.com/office/powerpoint/2010/main" val="29193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8742" indent="-287978">
              <a:defRPr sz="2000" b="1">
                <a:solidFill>
                  <a:schemeClr val="tx1"/>
                </a:solidFill>
                <a:latin typeface="Comic Sans MS" charset="0"/>
                <a:ea typeface="ＭＳ Ｐゴシック" charset="0"/>
              </a:defRPr>
            </a:lvl2pPr>
            <a:lvl3pPr marL="1151913" indent="-230383">
              <a:defRPr sz="2000" b="1">
                <a:solidFill>
                  <a:schemeClr val="tx1"/>
                </a:solidFill>
                <a:latin typeface="Comic Sans MS" charset="0"/>
                <a:ea typeface="ＭＳ Ｐゴシック" charset="0"/>
              </a:defRPr>
            </a:lvl3pPr>
            <a:lvl4pPr marL="1612678" indent="-230383">
              <a:defRPr sz="2000" b="1">
                <a:solidFill>
                  <a:schemeClr val="tx1"/>
                </a:solidFill>
                <a:latin typeface="Comic Sans MS" charset="0"/>
                <a:ea typeface="ＭＳ Ｐゴシック" charset="0"/>
              </a:defRPr>
            </a:lvl4pPr>
            <a:lvl5pPr marL="2073441" indent="-230383">
              <a:defRPr sz="2000" b="1">
                <a:solidFill>
                  <a:schemeClr val="tx1"/>
                </a:solidFill>
                <a:latin typeface="Comic Sans MS" charset="0"/>
                <a:ea typeface="ＭＳ Ｐゴシック" charset="0"/>
              </a:defRPr>
            </a:lvl5pPr>
            <a:lvl6pPr marL="2534205" indent="-230383" algn="ctr" eaLnBrk="0" fontAlgn="base" hangingPunct="0">
              <a:spcBef>
                <a:spcPct val="0"/>
              </a:spcBef>
              <a:spcAft>
                <a:spcPct val="0"/>
              </a:spcAft>
              <a:defRPr sz="2000" b="1">
                <a:solidFill>
                  <a:schemeClr val="tx1"/>
                </a:solidFill>
                <a:latin typeface="Comic Sans MS" charset="0"/>
                <a:ea typeface="ＭＳ Ｐゴシック" charset="0"/>
              </a:defRPr>
            </a:lvl6pPr>
            <a:lvl7pPr marL="2994972" indent="-230383" algn="ctr" eaLnBrk="0" fontAlgn="base" hangingPunct="0">
              <a:spcBef>
                <a:spcPct val="0"/>
              </a:spcBef>
              <a:spcAft>
                <a:spcPct val="0"/>
              </a:spcAft>
              <a:defRPr sz="2000" b="1">
                <a:solidFill>
                  <a:schemeClr val="tx1"/>
                </a:solidFill>
                <a:latin typeface="Comic Sans MS" charset="0"/>
                <a:ea typeface="ＭＳ Ｐゴシック" charset="0"/>
              </a:defRPr>
            </a:lvl7pPr>
            <a:lvl8pPr marL="3455737" indent="-230383" algn="ctr" eaLnBrk="0" fontAlgn="base" hangingPunct="0">
              <a:spcBef>
                <a:spcPct val="0"/>
              </a:spcBef>
              <a:spcAft>
                <a:spcPct val="0"/>
              </a:spcAft>
              <a:defRPr sz="2000" b="1">
                <a:solidFill>
                  <a:schemeClr val="tx1"/>
                </a:solidFill>
                <a:latin typeface="Comic Sans MS" charset="0"/>
                <a:ea typeface="ＭＳ Ｐゴシック" charset="0"/>
              </a:defRPr>
            </a:lvl8pPr>
            <a:lvl9pPr marL="3916501" indent="-230383"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68FF6551-6882-C24A-AC22-DBB91030D49F}" type="slidenum">
              <a:rPr lang="en-US" sz="1200" b="0">
                <a:latin typeface="Arial" charset="0"/>
                <a:cs typeface="ＭＳ Ｐゴシック" charset="0"/>
              </a:rPr>
              <a:pPr>
                <a:defRPr/>
              </a:pPr>
              <a:t>63</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xfrm>
            <a:off x="1196975" y="701675"/>
            <a:ext cx="4683125" cy="3511550"/>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139754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000" b="1">
                <a:solidFill>
                  <a:schemeClr val="tx1"/>
                </a:solidFill>
                <a:latin typeface="Comic Sans MS" pitchFamily="66" charset="0"/>
              </a:defRPr>
            </a:lvl1pPr>
            <a:lvl2pPr marL="743866" indent="-286102">
              <a:defRPr sz="2000" b="1">
                <a:solidFill>
                  <a:schemeClr val="tx1"/>
                </a:solidFill>
                <a:latin typeface="Comic Sans MS" pitchFamily="66" charset="0"/>
              </a:defRPr>
            </a:lvl2pPr>
            <a:lvl3pPr marL="1144410" indent="-228882">
              <a:defRPr sz="2000" b="1">
                <a:solidFill>
                  <a:schemeClr val="tx1"/>
                </a:solidFill>
                <a:latin typeface="Comic Sans MS" pitchFamily="66" charset="0"/>
              </a:defRPr>
            </a:lvl3pPr>
            <a:lvl4pPr marL="1602175" indent="-228882">
              <a:defRPr sz="2000" b="1">
                <a:solidFill>
                  <a:schemeClr val="tx1"/>
                </a:solidFill>
                <a:latin typeface="Comic Sans MS" pitchFamily="66" charset="0"/>
              </a:defRPr>
            </a:lvl4pPr>
            <a:lvl5pPr marL="2059938" indent="-228882">
              <a:defRPr sz="2000" b="1">
                <a:solidFill>
                  <a:schemeClr val="tx1"/>
                </a:solidFill>
                <a:latin typeface="Comic Sans MS" pitchFamily="66" charset="0"/>
              </a:defRPr>
            </a:lvl5pPr>
            <a:lvl6pPr marL="2517702" indent="-228882" algn="ctr" eaLnBrk="0" fontAlgn="base" hangingPunct="0">
              <a:spcBef>
                <a:spcPct val="0"/>
              </a:spcBef>
              <a:spcAft>
                <a:spcPct val="0"/>
              </a:spcAft>
              <a:defRPr sz="2000" b="1">
                <a:solidFill>
                  <a:schemeClr val="tx1"/>
                </a:solidFill>
                <a:latin typeface="Comic Sans MS" pitchFamily="66" charset="0"/>
              </a:defRPr>
            </a:lvl6pPr>
            <a:lvl7pPr marL="2975466" indent="-228882" algn="ctr" eaLnBrk="0" fontAlgn="base" hangingPunct="0">
              <a:spcBef>
                <a:spcPct val="0"/>
              </a:spcBef>
              <a:spcAft>
                <a:spcPct val="0"/>
              </a:spcAft>
              <a:defRPr sz="2000" b="1">
                <a:solidFill>
                  <a:schemeClr val="tx1"/>
                </a:solidFill>
                <a:latin typeface="Comic Sans MS" pitchFamily="66" charset="0"/>
              </a:defRPr>
            </a:lvl7pPr>
            <a:lvl8pPr marL="3433231" indent="-228882" algn="ctr" eaLnBrk="0" fontAlgn="base" hangingPunct="0">
              <a:spcBef>
                <a:spcPct val="0"/>
              </a:spcBef>
              <a:spcAft>
                <a:spcPct val="0"/>
              </a:spcAft>
              <a:defRPr sz="2000" b="1">
                <a:solidFill>
                  <a:schemeClr val="tx1"/>
                </a:solidFill>
                <a:latin typeface="Comic Sans MS" pitchFamily="66" charset="0"/>
              </a:defRPr>
            </a:lvl8pPr>
            <a:lvl9pPr marL="3890994" indent="-228882" algn="ctr" eaLnBrk="0" fontAlgn="base" hangingPunct="0">
              <a:spcBef>
                <a:spcPct val="0"/>
              </a:spcBef>
              <a:spcAft>
                <a:spcPct val="0"/>
              </a:spcAft>
              <a:defRPr sz="2000" b="1">
                <a:solidFill>
                  <a:schemeClr val="tx1"/>
                </a:solidFill>
                <a:latin typeface="Comic Sans MS" pitchFamily="66" charset="0"/>
              </a:defRPr>
            </a:lvl9pPr>
          </a:lstStyle>
          <a:p>
            <a:fld id="{A8FF7B1F-E1DF-406F-808D-8EEA69DEE646}" type="slidenum">
              <a:rPr lang="en-US" sz="1200" b="0">
                <a:latin typeface="Arial" charset="0"/>
              </a:rPr>
              <a:pPr/>
              <a:t>64</a:t>
            </a:fld>
            <a:endParaRPr lang="en-US" sz="1200" b="0" dirty="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2627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7</a:t>
            </a:fld>
            <a:endParaRPr lang="en-US"/>
          </a:p>
        </p:txBody>
      </p:sp>
    </p:spTree>
    <p:extLst>
      <p:ext uri="{BB962C8B-B14F-4D97-AF65-F5344CB8AC3E}">
        <p14:creationId xmlns:p14="http://schemas.microsoft.com/office/powerpoint/2010/main" val="283988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8</a:t>
            </a:fld>
            <a:endParaRPr lang="en-US"/>
          </a:p>
        </p:txBody>
      </p:sp>
    </p:spTree>
    <p:extLst>
      <p:ext uri="{BB962C8B-B14F-4D97-AF65-F5344CB8AC3E}">
        <p14:creationId xmlns:p14="http://schemas.microsoft.com/office/powerpoint/2010/main" val="357554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B6BD7-C4B7-4AEE-A7E0-1496887923C0}" type="slidenum">
              <a:rPr lang="en-US" smtClean="0"/>
              <a:t>9</a:t>
            </a:fld>
            <a:endParaRPr lang="en-US"/>
          </a:p>
        </p:txBody>
      </p:sp>
    </p:spTree>
    <p:extLst>
      <p:ext uri="{BB962C8B-B14F-4D97-AF65-F5344CB8AC3E}">
        <p14:creationId xmlns:p14="http://schemas.microsoft.com/office/powerpoint/2010/main" val="16073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E50D0EB3-EE4E-49D4-BFA9-C8B2713E5364}"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87533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5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06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76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9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19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95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7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68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83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69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E50D0EB3-EE4E-49D4-BFA9-C8B2713E5364}"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784639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363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black">
                    <a:tint val="75000"/>
                  </a:prstClr>
                </a:solidFill>
              </a:rPr>
              <a:pPr/>
              <a:t>8/19/2015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Freeform 4"/>
          <p:cNvSpPr/>
          <p:nvPr/>
        </p:nvSpPr>
        <p:spPr>
          <a:xfrm rot="5400000">
            <a:off x="6585846" y="3853320"/>
            <a:ext cx="1285105" cy="2831944"/>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3256005" y="4626739"/>
            <a:ext cx="2909276"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rot="5400000">
            <a:off x="1283217" y="3663725"/>
            <a:ext cx="1590871" cy="2909277"/>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rot="10800000" flipH="1">
            <a:off x="624013" y="2766945"/>
            <a:ext cx="263199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flipH="1">
            <a:off x="2978720" y="2766944"/>
            <a:ext cx="2909276"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rot="5400000">
            <a:off x="6278634" y="1810696"/>
            <a:ext cx="1573429" cy="2909277"/>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rot="10800000" flipH="1">
            <a:off x="5887997" y="905193"/>
            <a:ext cx="263199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reeform 11"/>
          <p:cNvSpPr/>
          <p:nvPr/>
        </p:nvSpPr>
        <p:spPr>
          <a:xfrm>
            <a:off x="3256006" y="905193"/>
            <a:ext cx="2909276"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624015" y="905193"/>
            <a:ext cx="2909276"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943525" y="1039913"/>
            <a:ext cx="517790" cy="1015663"/>
          </a:xfrm>
          <a:prstGeom prst="rect">
            <a:avLst/>
          </a:prstGeom>
          <a:noFill/>
        </p:spPr>
        <p:txBody>
          <a:bodyPr wrap="square" lIns="0" tIns="0" rIns="0" bIns="0" rtlCol="0" anchor="ctr">
            <a:spAutoFit/>
          </a:bodyPr>
          <a:lstStyle/>
          <a:p>
            <a:pPr algn="ctr"/>
            <a:r>
              <a:rPr lang="en-US" sz="6600" smtClean="0">
                <a:solidFill>
                  <a:srgbClr val="5B9BD5">
                    <a:lumMod val="75000"/>
                  </a:srgbClr>
                </a:solidFill>
              </a:rPr>
              <a:t>1</a:t>
            </a:r>
            <a:endParaRPr lang="en-US" sz="6600">
              <a:solidFill>
                <a:srgbClr val="5B9BD5">
                  <a:lumMod val="75000"/>
                </a:srgbClr>
              </a:solidFill>
            </a:endParaRPr>
          </a:p>
        </p:txBody>
      </p:sp>
      <p:cxnSp>
        <p:nvCxnSpPr>
          <p:cNvPr id="16" name="Straight Connector 15"/>
          <p:cNvCxnSpPr/>
          <p:nvPr/>
        </p:nvCxnSpPr>
        <p:spPr>
          <a:xfrm>
            <a:off x="1454171" y="1068857"/>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57914" y="1039913"/>
            <a:ext cx="578228" cy="1015663"/>
          </a:xfrm>
          <a:prstGeom prst="rect">
            <a:avLst/>
          </a:prstGeom>
          <a:noFill/>
        </p:spPr>
        <p:txBody>
          <a:bodyPr wrap="square" lIns="0" tIns="0" rIns="0" bIns="0" rtlCol="0" anchor="ctr">
            <a:spAutoFit/>
          </a:bodyPr>
          <a:lstStyle/>
          <a:p>
            <a:pPr algn="ctr"/>
            <a:r>
              <a:rPr lang="en-US" sz="6600" smtClean="0">
                <a:solidFill>
                  <a:srgbClr val="A5A5A5">
                    <a:lumMod val="75000"/>
                  </a:srgbClr>
                </a:solidFill>
              </a:rPr>
              <a:t>2</a:t>
            </a:r>
            <a:endParaRPr lang="en-US" sz="6600">
              <a:solidFill>
                <a:srgbClr val="A5A5A5">
                  <a:lumMod val="75000"/>
                </a:srgbClr>
              </a:solidFill>
            </a:endParaRPr>
          </a:p>
        </p:txBody>
      </p:sp>
      <p:cxnSp>
        <p:nvCxnSpPr>
          <p:cNvPr id="19" name="Straight Connector 18"/>
          <p:cNvCxnSpPr/>
          <p:nvPr/>
        </p:nvCxnSpPr>
        <p:spPr>
          <a:xfrm>
            <a:off x="4136141" y="1068857"/>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65280" y="1039913"/>
            <a:ext cx="578228" cy="1015663"/>
          </a:xfrm>
          <a:prstGeom prst="rect">
            <a:avLst/>
          </a:prstGeom>
          <a:noFill/>
        </p:spPr>
        <p:txBody>
          <a:bodyPr wrap="square" lIns="0" tIns="0" rIns="0" bIns="0" rtlCol="0" anchor="ctr">
            <a:spAutoFit/>
          </a:bodyPr>
          <a:lstStyle/>
          <a:p>
            <a:pPr algn="ctr"/>
            <a:r>
              <a:rPr lang="en-US" sz="6600" smtClean="0">
                <a:solidFill>
                  <a:srgbClr val="70AD47">
                    <a:lumMod val="75000"/>
                  </a:srgbClr>
                </a:solidFill>
              </a:rPr>
              <a:t>3</a:t>
            </a:r>
            <a:endParaRPr lang="en-US" sz="6600">
              <a:solidFill>
                <a:srgbClr val="70AD47">
                  <a:lumMod val="75000"/>
                </a:srgbClr>
              </a:solidFill>
            </a:endParaRPr>
          </a:p>
        </p:txBody>
      </p:sp>
      <p:cxnSp>
        <p:nvCxnSpPr>
          <p:cNvPr id="22" name="Straight Connector 21"/>
          <p:cNvCxnSpPr/>
          <p:nvPr/>
        </p:nvCxnSpPr>
        <p:spPr>
          <a:xfrm>
            <a:off x="6743508" y="1068857"/>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6112" y="2897752"/>
            <a:ext cx="517790" cy="1015663"/>
          </a:xfrm>
          <a:prstGeom prst="rect">
            <a:avLst/>
          </a:prstGeom>
          <a:noFill/>
        </p:spPr>
        <p:txBody>
          <a:bodyPr wrap="square" lIns="0" tIns="0" rIns="0" bIns="0" rtlCol="0" anchor="ctr">
            <a:spAutoFit/>
          </a:bodyPr>
          <a:lstStyle/>
          <a:p>
            <a:pPr algn="ctr"/>
            <a:r>
              <a:rPr lang="en-US" sz="6600" smtClean="0">
                <a:solidFill>
                  <a:srgbClr val="70AD47">
                    <a:lumMod val="75000"/>
                  </a:srgbClr>
                </a:solidFill>
              </a:rPr>
              <a:t>6</a:t>
            </a:r>
            <a:endParaRPr lang="en-US" sz="6600">
              <a:solidFill>
                <a:srgbClr val="70AD47">
                  <a:lumMod val="75000"/>
                </a:srgbClr>
              </a:solidFill>
            </a:endParaRPr>
          </a:p>
        </p:txBody>
      </p:sp>
      <p:cxnSp>
        <p:nvCxnSpPr>
          <p:cNvPr id="25" name="Straight Connector 24"/>
          <p:cNvCxnSpPr/>
          <p:nvPr/>
        </p:nvCxnSpPr>
        <p:spPr>
          <a:xfrm>
            <a:off x="1206758" y="2926695"/>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0542" y="2897752"/>
            <a:ext cx="578228" cy="1015663"/>
          </a:xfrm>
          <a:prstGeom prst="rect">
            <a:avLst/>
          </a:prstGeom>
          <a:noFill/>
        </p:spPr>
        <p:txBody>
          <a:bodyPr wrap="square" lIns="0" tIns="0" rIns="0" bIns="0" rtlCol="0" anchor="ctr">
            <a:spAutoFit/>
          </a:bodyPr>
          <a:lstStyle/>
          <a:p>
            <a:pPr algn="ctr"/>
            <a:r>
              <a:rPr lang="en-US" sz="6600" smtClean="0">
                <a:solidFill>
                  <a:srgbClr val="A5A5A5">
                    <a:lumMod val="75000"/>
                  </a:srgbClr>
                </a:solidFill>
              </a:rPr>
              <a:t>5</a:t>
            </a:r>
            <a:endParaRPr lang="en-US" sz="6600">
              <a:solidFill>
                <a:srgbClr val="A5A5A5">
                  <a:lumMod val="75000"/>
                </a:srgbClr>
              </a:solidFill>
            </a:endParaRPr>
          </a:p>
        </p:txBody>
      </p:sp>
      <p:cxnSp>
        <p:nvCxnSpPr>
          <p:cNvPr id="28" name="Straight Connector 27"/>
          <p:cNvCxnSpPr/>
          <p:nvPr/>
        </p:nvCxnSpPr>
        <p:spPr>
          <a:xfrm>
            <a:off x="3808769" y="2926695"/>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37908" y="2897752"/>
            <a:ext cx="578228" cy="1015663"/>
          </a:xfrm>
          <a:prstGeom prst="rect">
            <a:avLst/>
          </a:prstGeom>
          <a:noFill/>
        </p:spPr>
        <p:txBody>
          <a:bodyPr wrap="square" lIns="0" tIns="0" rIns="0" bIns="0" rtlCol="0" anchor="ctr">
            <a:spAutoFit/>
          </a:bodyPr>
          <a:lstStyle/>
          <a:p>
            <a:pPr algn="ctr"/>
            <a:r>
              <a:rPr lang="en-US" sz="6600" smtClean="0">
                <a:solidFill>
                  <a:srgbClr val="5B9BD5">
                    <a:lumMod val="75000"/>
                  </a:srgbClr>
                </a:solidFill>
              </a:rPr>
              <a:t>4</a:t>
            </a:r>
            <a:endParaRPr lang="en-US" sz="6600">
              <a:solidFill>
                <a:srgbClr val="5B9BD5">
                  <a:lumMod val="75000"/>
                </a:srgbClr>
              </a:solidFill>
            </a:endParaRPr>
          </a:p>
        </p:txBody>
      </p:sp>
      <p:cxnSp>
        <p:nvCxnSpPr>
          <p:cNvPr id="31" name="Straight Connector 30"/>
          <p:cNvCxnSpPr/>
          <p:nvPr/>
        </p:nvCxnSpPr>
        <p:spPr>
          <a:xfrm>
            <a:off x="6416136" y="292669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3525" y="4759503"/>
            <a:ext cx="517790" cy="1015663"/>
          </a:xfrm>
          <a:prstGeom prst="rect">
            <a:avLst/>
          </a:prstGeom>
          <a:noFill/>
        </p:spPr>
        <p:txBody>
          <a:bodyPr wrap="square" lIns="0" tIns="0" rIns="0" bIns="0" rtlCol="0" anchor="ctr">
            <a:spAutoFit/>
          </a:bodyPr>
          <a:lstStyle/>
          <a:p>
            <a:pPr algn="ctr"/>
            <a:r>
              <a:rPr lang="en-US" sz="6600" smtClean="0">
                <a:solidFill>
                  <a:srgbClr val="5B9BD5">
                    <a:lumMod val="75000"/>
                  </a:srgbClr>
                </a:solidFill>
              </a:rPr>
              <a:t>7</a:t>
            </a:r>
            <a:endParaRPr lang="en-US" sz="6600">
              <a:solidFill>
                <a:srgbClr val="5B9BD5">
                  <a:lumMod val="75000"/>
                </a:srgbClr>
              </a:solidFill>
            </a:endParaRPr>
          </a:p>
        </p:txBody>
      </p:sp>
      <p:cxnSp>
        <p:nvCxnSpPr>
          <p:cNvPr id="34" name="Straight Connector 33"/>
          <p:cNvCxnSpPr/>
          <p:nvPr/>
        </p:nvCxnSpPr>
        <p:spPr>
          <a:xfrm>
            <a:off x="1454171" y="478844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57914" y="4759503"/>
            <a:ext cx="578228" cy="1015663"/>
          </a:xfrm>
          <a:prstGeom prst="rect">
            <a:avLst/>
          </a:prstGeom>
          <a:noFill/>
        </p:spPr>
        <p:txBody>
          <a:bodyPr wrap="square" lIns="0" tIns="0" rIns="0" bIns="0" rtlCol="0" anchor="ctr">
            <a:spAutoFit/>
          </a:bodyPr>
          <a:lstStyle/>
          <a:p>
            <a:pPr algn="ctr"/>
            <a:r>
              <a:rPr lang="en-US" sz="6600" smtClean="0">
                <a:solidFill>
                  <a:srgbClr val="A5A5A5">
                    <a:lumMod val="75000"/>
                  </a:srgbClr>
                </a:solidFill>
              </a:rPr>
              <a:t>8</a:t>
            </a:r>
            <a:endParaRPr lang="en-US" sz="6600">
              <a:solidFill>
                <a:srgbClr val="A5A5A5">
                  <a:lumMod val="75000"/>
                </a:srgbClr>
              </a:solidFill>
            </a:endParaRPr>
          </a:p>
        </p:txBody>
      </p:sp>
      <p:cxnSp>
        <p:nvCxnSpPr>
          <p:cNvPr id="37" name="Straight Connector 36"/>
          <p:cNvCxnSpPr/>
          <p:nvPr/>
        </p:nvCxnSpPr>
        <p:spPr>
          <a:xfrm>
            <a:off x="4136141" y="4788446"/>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65280" y="4759503"/>
            <a:ext cx="578228" cy="1015663"/>
          </a:xfrm>
          <a:prstGeom prst="rect">
            <a:avLst/>
          </a:prstGeom>
          <a:noFill/>
        </p:spPr>
        <p:txBody>
          <a:bodyPr wrap="square" lIns="0" tIns="0" rIns="0" bIns="0" rtlCol="0" anchor="ctr">
            <a:spAutoFit/>
          </a:bodyPr>
          <a:lstStyle/>
          <a:p>
            <a:pPr algn="ctr"/>
            <a:r>
              <a:rPr lang="en-US" sz="6600" smtClean="0">
                <a:solidFill>
                  <a:srgbClr val="70AD47">
                    <a:lumMod val="75000"/>
                  </a:srgbClr>
                </a:solidFill>
              </a:rPr>
              <a:t>9</a:t>
            </a:r>
            <a:endParaRPr lang="en-US" sz="6600">
              <a:solidFill>
                <a:srgbClr val="70AD47">
                  <a:lumMod val="75000"/>
                </a:srgbClr>
              </a:solidFill>
            </a:endParaRPr>
          </a:p>
        </p:txBody>
      </p:sp>
      <p:cxnSp>
        <p:nvCxnSpPr>
          <p:cNvPr id="40" name="Straight Connector 39"/>
          <p:cNvCxnSpPr/>
          <p:nvPr/>
        </p:nvCxnSpPr>
        <p:spPr>
          <a:xfrm>
            <a:off x="6743508" y="4788446"/>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tint val="75000"/>
                  </a:prstClr>
                </a:solidFill>
              </a:rPr>
              <a:pPr/>
              <a:t>‹#›</a:t>
            </a:fld>
            <a:endParaRPr lang="en-US" dirty="0">
              <a:solidFill>
                <a:prstClr val="black">
                  <a:tint val="75000"/>
                </a:prstClr>
              </a:solidFill>
            </a:endParaRPr>
          </a:p>
        </p:txBody>
      </p:sp>
      <p:sp>
        <p:nvSpPr>
          <p:cNvPr id="44" name="Text Placeholder 43"/>
          <p:cNvSpPr>
            <a:spLocks noGrp="1"/>
          </p:cNvSpPr>
          <p:nvPr>
            <p:ph type="body" sz="quarter" idx="13" hasCustomPrompt="1"/>
          </p:nvPr>
        </p:nvSpPr>
        <p:spPr>
          <a:xfrm>
            <a:off x="1577740" y="1068856"/>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6" name="Text Placeholder 43"/>
          <p:cNvSpPr>
            <a:spLocks noGrp="1"/>
          </p:cNvSpPr>
          <p:nvPr>
            <p:ph type="body" sz="quarter" idx="14" hasCustomPrompt="1"/>
          </p:nvPr>
        </p:nvSpPr>
        <p:spPr>
          <a:xfrm>
            <a:off x="4259711" y="1068856"/>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7" name="Text Placeholder 43"/>
          <p:cNvSpPr>
            <a:spLocks noGrp="1"/>
          </p:cNvSpPr>
          <p:nvPr>
            <p:ph type="body" sz="quarter" idx="15" hasCustomPrompt="1"/>
          </p:nvPr>
        </p:nvSpPr>
        <p:spPr>
          <a:xfrm>
            <a:off x="6867077" y="1068856"/>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8" name="Text Placeholder 43"/>
          <p:cNvSpPr>
            <a:spLocks noGrp="1"/>
          </p:cNvSpPr>
          <p:nvPr>
            <p:ph type="body" sz="quarter" idx="16" hasCustomPrompt="1"/>
          </p:nvPr>
        </p:nvSpPr>
        <p:spPr>
          <a:xfrm>
            <a:off x="6539706" y="2926693"/>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49" name="Text Placeholder 43"/>
          <p:cNvSpPr>
            <a:spLocks noGrp="1"/>
          </p:cNvSpPr>
          <p:nvPr>
            <p:ph type="body" sz="quarter" idx="17" hasCustomPrompt="1"/>
          </p:nvPr>
        </p:nvSpPr>
        <p:spPr>
          <a:xfrm>
            <a:off x="3932338" y="2926693"/>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0" name="Text Placeholder 43"/>
          <p:cNvSpPr>
            <a:spLocks noGrp="1"/>
          </p:cNvSpPr>
          <p:nvPr>
            <p:ph type="body" sz="quarter" idx="18" hasCustomPrompt="1"/>
          </p:nvPr>
        </p:nvSpPr>
        <p:spPr>
          <a:xfrm>
            <a:off x="1330328" y="2926693"/>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1" name="Text Placeholder 43"/>
          <p:cNvSpPr>
            <a:spLocks noGrp="1"/>
          </p:cNvSpPr>
          <p:nvPr>
            <p:ph type="body" sz="quarter" idx="19" hasCustomPrompt="1"/>
          </p:nvPr>
        </p:nvSpPr>
        <p:spPr>
          <a:xfrm>
            <a:off x="1577740" y="4788445"/>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2" name="Text Placeholder 43"/>
          <p:cNvSpPr>
            <a:spLocks noGrp="1"/>
          </p:cNvSpPr>
          <p:nvPr>
            <p:ph type="body" sz="quarter" idx="20" hasCustomPrompt="1"/>
          </p:nvPr>
        </p:nvSpPr>
        <p:spPr>
          <a:xfrm>
            <a:off x="4259711" y="4788445"/>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
        <p:nvSpPr>
          <p:cNvPr id="53" name="Text Placeholder 43"/>
          <p:cNvSpPr>
            <a:spLocks noGrp="1"/>
          </p:cNvSpPr>
          <p:nvPr>
            <p:ph type="body" sz="quarter" idx="21" hasCustomPrompt="1"/>
          </p:nvPr>
        </p:nvSpPr>
        <p:spPr>
          <a:xfrm>
            <a:off x="6867077" y="4788445"/>
            <a:ext cx="157734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smtClean="0"/>
              <a:t>Add process step here</a:t>
            </a:r>
          </a:p>
        </p:txBody>
      </p:sp>
    </p:spTree>
    <p:extLst>
      <p:ext uri="{BB962C8B-B14F-4D97-AF65-F5344CB8AC3E}">
        <p14:creationId xmlns:p14="http://schemas.microsoft.com/office/powerpoint/2010/main" val="167178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
        <p:nvSpPr>
          <p:cNvPr id="5"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Tree>
    <p:extLst>
      <p:ext uri="{BB962C8B-B14F-4D97-AF65-F5344CB8AC3E}">
        <p14:creationId xmlns:p14="http://schemas.microsoft.com/office/powerpoint/2010/main" val="21033187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5973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9399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11225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43211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06785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E50D0EB3-EE4E-49D4-BFA9-C8B2713E5364}"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35211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E50D0EB3-EE4E-49D4-BFA9-C8B2713E5364}"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9872310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DF769-D9AF-45DC-B693-00E3D9788C4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D0EB3-EE4E-49D4-BFA9-C8B2713E53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1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2.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8.xml"/><Relationship Id="rId7" Type="http://schemas.openxmlformats.org/officeDocument/2006/relationships/diagramColors" Target="../diagrams/colors3.xml"/><Relationship Id="rId12" Type="http://schemas.openxmlformats.org/officeDocument/2006/relationships/image" Target="../media/image19.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diagramQuickStyle" Target="../diagrams/quickStyle3.xml"/><Relationship Id="rId11" Type="http://schemas.openxmlformats.org/officeDocument/2006/relationships/package" Target="../embeddings/Microsoft_Excel_Worksheet4.xlsx"/><Relationship Id="rId5" Type="http://schemas.openxmlformats.org/officeDocument/2006/relationships/diagramLayout" Target="../diagrams/layout3.xml"/><Relationship Id="rId10" Type="http://schemas.openxmlformats.org/officeDocument/2006/relationships/image" Target="../media/image18.emf"/><Relationship Id="rId4" Type="http://schemas.openxmlformats.org/officeDocument/2006/relationships/diagramData" Target="../diagrams/data3.xml"/><Relationship Id="rId9" Type="http://schemas.openxmlformats.org/officeDocument/2006/relationships/package" Target="../embeddings/Microsoft_Excel_Worksheet3.xlsx"/></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package" Target="../embeddings/Microsoft_Excel_Worksheet5.xlsx"/></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package" Target="../embeddings/Microsoft_Excel_Worksheet6.xls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package" Target="../embeddings/Microsoft_Excel_Worksheet7.xls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package" Target="../embeddings/Microsoft_Excel_Worksheet8.xls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package" Target="../embeddings/Microsoft_Excel_Worksheet9.xlsx"/></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package" Target="../embeddings/Microsoft_Excel_Worksheet10.xlsx"/><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Annual Institutional Review (AIR)</a:t>
            </a:r>
            <a:endParaRPr lang="en-US" b="1" dirty="0"/>
          </a:p>
        </p:txBody>
      </p:sp>
      <p:sp>
        <p:nvSpPr>
          <p:cNvPr id="3" name="Subtitle 2"/>
          <p:cNvSpPr>
            <a:spLocks noGrp="1"/>
          </p:cNvSpPr>
          <p:nvPr>
            <p:ph type="subTitle" idx="1"/>
          </p:nvPr>
        </p:nvSpPr>
        <p:spPr/>
        <p:txBody>
          <a:bodyPr/>
          <a:lstStyle/>
          <a:p>
            <a:r>
              <a:rPr lang="en-US" sz="2000" b="1" dirty="0">
                <a:latin typeface="Lucida Bright" charset="0"/>
                <a:ea typeface="ＭＳ Ｐゴシック" charset="0"/>
                <a:cs typeface="ＭＳ Ｐゴシック" charset="0"/>
              </a:rPr>
              <a:t>PARTNERS IN MEDICAL EDUCATION, INC</a:t>
            </a:r>
            <a:r>
              <a:rPr lang="en-US" sz="2000" dirty="0">
                <a:latin typeface="Lucida Bright" charset="0"/>
                <a:ea typeface="ＭＳ Ｐゴシック" charset="0"/>
                <a:cs typeface="ＭＳ Ｐゴシック" charset="0"/>
              </a:rPr>
              <a:t>.</a:t>
            </a:r>
          </a:p>
          <a:p>
            <a:r>
              <a:rPr lang="en-US" sz="2000" dirty="0">
                <a:latin typeface="Lucida Bright" charset="0"/>
                <a:ea typeface="ＭＳ Ｐゴシック" charset="0"/>
                <a:cs typeface="ＭＳ Ｐゴシック" charset="0"/>
              </a:rPr>
              <a:t>Presented by:</a:t>
            </a:r>
          </a:p>
          <a:p>
            <a:r>
              <a:rPr lang="en-US" sz="2000" dirty="0">
                <a:latin typeface="Lucida Bright" charset="0"/>
                <a:ea typeface="ＭＳ Ｐゴシック" charset="0"/>
                <a:cs typeface="ＭＳ Ｐゴシック" charset="0"/>
              </a:rPr>
              <a:t>Lauren McGuire, MBA, C-TAGME</a:t>
            </a:r>
          </a:p>
        </p:txBody>
      </p:sp>
    </p:spTree>
    <p:extLst>
      <p:ext uri="{BB962C8B-B14F-4D97-AF65-F5344CB8AC3E}">
        <p14:creationId xmlns:p14="http://schemas.microsoft.com/office/powerpoint/2010/main" val="409717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Institutional Review Questionnaire</a:t>
            </a:r>
            <a:endParaRPr lang="en-US" b="1" dirty="0"/>
          </a:p>
        </p:txBody>
      </p:sp>
      <p:sp>
        <p:nvSpPr>
          <p:cNvPr id="3" name="Content Placeholder 2"/>
          <p:cNvSpPr>
            <a:spLocks noGrp="1"/>
          </p:cNvSpPr>
          <p:nvPr>
            <p:ph idx="1"/>
          </p:nvPr>
        </p:nvSpPr>
        <p:spPr>
          <a:xfrm>
            <a:off x="628650" y="2026784"/>
            <a:ext cx="7886700" cy="3704544"/>
          </a:xfrm>
        </p:spPr>
        <p:txBody>
          <a:bodyPr>
            <a:normAutofit fontScale="85000" lnSpcReduction="20000"/>
          </a:bodyPr>
          <a:lstStyle/>
          <a:p>
            <a:pPr marL="0" indent="0">
              <a:buNone/>
            </a:pPr>
            <a:endParaRPr lang="en-US" b="1" dirty="0" smtClean="0"/>
          </a:p>
          <a:p>
            <a:pPr marL="0" indent="0">
              <a:buNone/>
            </a:pPr>
            <a:r>
              <a:rPr lang="en-US" b="1" dirty="0" smtClean="0"/>
              <a:t>Attachment </a:t>
            </a:r>
            <a:r>
              <a:rPr lang="en-US" b="1" dirty="0"/>
              <a:t>6 (I.B.5.a-b)</a:t>
            </a:r>
            <a:endParaRPr lang="en-US" dirty="0"/>
          </a:p>
          <a:p>
            <a:pPr marL="0" indent="0">
              <a:buNone/>
            </a:pPr>
            <a:r>
              <a:rPr lang="en-US" dirty="0"/>
              <a:t>A copy of the two most recent written executive summaries of the Annual Institutional Reviews as presented to the governing body.</a:t>
            </a:r>
          </a:p>
          <a:p>
            <a:pPr marL="0" indent="0">
              <a:buNone/>
            </a:pPr>
            <a:endParaRPr lang="en-US" dirty="0"/>
          </a:p>
          <a:p>
            <a:pPr marL="0" indent="0">
              <a:buNone/>
            </a:pPr>
            <a:r>
              <a:rPr lang="en-US" b="1" dirty="0"/>
              <a:t>Attachment 7 (I.B.6.a.1)</a:t>
            </a:r>
            <a:endParaRPr lang="en-US" dirty="0"/>
          </a:p>
          <a:p>
            <a:pPr marL="0" indent="0">
              <a:buNone/>
            </a:pPr>
            <a:r>
              <a:rPr lang="en-US" dirty="0"/>
              <a:t>A copy of GMEC Special Review Protocol</a:t>
            </a:r>
          </a:p>
          <a:p>
            <a:endParaRPr lang="en-US" b="1" dirty="0" smtClean="0"/>
          </a:p>
          <a:p>
            <a:pPr marL="0" indent="0">
              <a:buNone/>
            </a:pPr>
            <a:r>
              <a:rPr lang="en-US" b="1" dirty="0" smtClean="0"/>
              <a:t>Attachment </a:t>
            </a:r>
            <a:r>
              <a:rPr lang="en-US" b="1" dirty="0"/>
              <a:t>8 (I.B.6.a.2)</a:t>
            </a:r>
            <a:endParaRPr lang="en-US" dirty="0"/>
          </a:p>
          <a:p>
            <a:pPr marL="0" indent="0">
              <a:buNone/>
            </a:pPr>
            <a:r>
              <a:rPr lang="en-US" dirty="0"/>
              <a:t>A copy of any Special Review reports that have been conducted by the GMEC in the past two years. </a:t>
            </a:r>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10</a:t>
            </a:fld>
            <a:endParaRPr lang="en-US"/>
          </a:p>
        </p:txBody>
      </p:sp>
    </p:spTree>
    <p:extLst>
      <p:ext uri="{BB962C8B-B14F-4D97-AF65-F5344CB8AC3E}">
        <p14:creationId xmlns:p14="http://schemas.microsoft.com/office/powerpoint/2010/main" val="208720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Your APEs Should Feed Your AIR</a:t>
            </a:r>
            <a:endParaRPr lang="en-US"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5096" y="2226469"/>
            <a:ext cx="2173309" cy="3263504"/>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629150" y="2700894"/>
            <a:ext cx="3886200" cy="2789078"/>
          </a:xfrm>
        </p:spPr>
        <p:txBody>
          <a:bodyPr/>
          <a:lstStyle/>
          <a:p>
            <a:r>
              <a:rPr lang="en-US" dirty="0" smtClean="0"/>
              <a:t>Apply a lean approach when collecting data</a:t>
            </a:r>
          </a:p>
          <a:p>
            <a:endParaRPr lang="en-US" dirty="0"/>
          </a:p>
          <a:p>
            <a:r>
              <a:rPr lang="en-US" dirty="0" smtClean="0"/>
              <a:t>Start by </a:t>
            </a:r>
            <a:r>
              <a:rPr lang="en-US" dirty="0"/>
              <a:t> </a:t>
            </a:r>
            <a:r>
              <a:rPr lang="en-US" dirty="0" smtClean="0"/>
              <a:t>                        an APE form</a:t>
            </a:r>
            <a:endParaRPr lang="en-US" dirty="0"/>
          </a:p>
        </p:txBody>
      </p:sp>
      <p:sp>
        <p:nvSpPr>
          <p:cNvPr id="3" name="TextBox 2"/>
          <p:cNvSpPr txBox="1"/>
          <p:nvPr/>
        </p:nvSpPr>
        <p:spPr>
          <a:xfrm>
            <a:off x="5062265" y="4089129"/>
            <a:ext cx="1643335" cy="415498"/>
          </a:xfrm>
          <a:prstGeom prst="rect">
            <a:avLst/>
          </a:prstGeom>
          <a:noFill/>
        </p:spPr>
        <p:txBody>
          <a:bodyPr wrap="none" rtlCol="0">
            <a:spAutoFit/>
          </a:bodyPr>
          <a:lstStyle/>
          <a:p>
            <a:r>
              <a:rPr lang="en-US" sz="2100" dirty="0"/>
              <a:t>standardizing</a:t>
            </a:r>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1"/>
          </p:nvPr>
        </p:nvSpPr>
        <p:spPr/>
        <p:txBody>
          <a:bodyPr/>
          <a:lstStyle/>
          <a:p>
            <a:fld id="{E50D0EB3-EE4E-49D4-BFA9-C8B2713E5364}" type="slidenum">
              <a:rPr lang="en-US" smtClean="0"/>
              <a:t>11</a:t>
            </a:fld>
            <a:endParaRPr lang="en-US"/>
          </a:p>
        </p:txBody>
      </p:sp>
    </p:spTree>
    <p:extLst>
      <p:ext uri="{BB962C8B-B14F-4D97-AF65-F5344CB8AC3E}">
        <p14:creationId xmlns:p14="http://schemas.microsoft.com/office/powerpoint/2010/main" val="386561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Standardize?</a:t>
            </a:r>
            <a:endParaRPr lang="en-US"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3106" y="2226469"/>
            <a:ext cx="2797289" cy="3263504"/>
          </a:xfrm>
        </p:spPr>
      </p:pic>
      <p:sp>
        <p:nvSpPr>
          <p:cNvPr id="4" name="Content Placeholder 3"/>
          <p:cNvSpPr>
            <a:spLocks noGrp="1"/>
          </p:cNvSpPr>
          <p:nvPr>
            <p:ph sz="half" idx="2"/>
          </p:nvPr>
        </p:nvSpPr>
        <p:spPr/>
        <p:txBody>
          <a:bodyPr>
            <a:normAutofit fontScale="92500" lnSpcReduction="20000"/>
          </a:bodyPr>
          <a:lstStyle/>
          <a:p>
            <a:endParaRPr lang="en-US" dirty="0" smtClean="0"/>
          </a:p>
          <a:p>
            <a:r>
              <a:rPr lang="en-US" dirty="0" smtClean="0"/>
              <a:t>Avoid Common Citations at Program Level</a:t>
            </a:r>
          </a:p>
          <a:p>
            <a:endParaRPr lang="en-US" dirty="0" smtClean="0"/>
          </a:p>
          <a:p>
            <a:r>
              <a:rPr lang="en-US" dirty="0"/>
              <a:t>Institutional oversight</a:t>
            </a:r>
          </a:p>
          <a:p>
            <a:endParaRPr lang="en-US" dirty="0"/>
          </a:p>
          <a:p>
            <a:r>
              <a:rPr lang="en-US" dirty="0"/>
              <a:t>Develop a formal system to help programs improve </a:t>
            </a:r>
          </a:p>
          <a:p>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1"/>
          </p:nvPr>
        </p:nvSpPr>
        <p:spPr/>
        <p:txBody>
          <a:bodyPr/>
          <a:lstStyle/>
          <a:p>
            <a:fld id="{E50D0EB3-EE4E-49D4-BFA9-C8B2713E5364}" type="slidenum">
              <a:rPr lang="en-US" smtClean="0"/>
              <a:t>12</a:t>
            </a:fld>
            <a:endParaRPr lang="en-US"/>
          </a:p>
        </p:txBody>
      </p:sp>
    </p:spTree>
    <p:extLst>
      <p:ext uri="{BB962C8B-B14F-4D97-AF65-F5344CB8AC3E}">
        <p14:creationId xmlns:p14="http://schemas.microsoft.com/office/powerpoint/2010/main" val="1314592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Performance indicators </a:t>
            </a:r>
            <a:r>
              <a:rPr lang="en-US" b="1" u="sng" dirty="0" smtClean="0"/>
              <a:t>must</a:t>
            </a:r>
            <a:r>
              <a:rPr lang="en-US" b="1" dirty="0" smtClean="0"/>
              <a:t> the AIR include?</a:t>
            </a:r>
            <a:endParaRPr lang="en-US" b="1" dirty="0"/>
          </a:p>
        </p:txBody>
      </p:sp>
      <p:sp>
        <p:nvSpPr>
          <p:cNvPr id="3" name="Content Placeholder 2"/>
          <p:cNvSpPr>
            <a:spLocks noGrp="1"/>
          </p:cNvSpPr>
          <p:nvPr>
            <p:ph idx="1"/>
          </p:nvPr>
        </p:nvSpPr>
        <p:spPr>
          <a:xfrm>
            <a:off x="628650" y="2440781"/>
            <a:ext cx="7886700" cy="3263504"/>
          </a:xfrm>
        </p:spPr>
        <p:txBody>
          <a:bodyPr>
            <a:normAutofit lnSpcReduction="10000"/>
          </a:bodyPr>
          <a:lstStyle/>
          <a:p>
            <a:pPr marL="385763" indent="-385763">
              <a:buAutoNum type="alphaLcParenR"/>
            </a:pPr>
            <a:r>
              <a:rPr lang="en-US" dirty="0" smtClean="0"/>
              <a:t>results of the most recent institutional self-study visit</a:t>
            </a:r>
          </a:p>
          <a:p>
            <a:pPr marL="385763" indent="-385763">
              <a:buAutoNum type="alphaLcParenR"/>
            </a:pPr>
            <a:r>
              <a:rPr lang="en-US" dirty="0" smtClean="0"/>
              <a:t>results of ACGME resident and faculty surveys</a:t>
            </a:r>
          </a:p>
          <a:p>
            <a:pPr marL="385763" indent="-385763">
              <a:buAutoNum type="alphaLcParenR"/>
            </a:pPr>
            <a:r>
              <a:rPr lang="en-US" dirty="0" smtClean="0"/>
              <a:t>programs’ accreditation statuses and self-study visits</a:t>
            </a:r>
          </a:p>
          <a:p>
            <a:pPr marL="385763" indent="-385763">
              <a:buAutoNum type="alphaLcParenR"/>
            </a:pPr>
            <a:r>
              <a:rPr lang="en-US" dirty="0"/>
              <a:t>p</a:t>
            </a:r>
            <a:r>
              <a:rPr lang="en-US" dirty="0" smtClean="0"/>
              <a:t>rograms’ board pass rates</a:t>
            </a:r>
          </a:p>
          <a:p>
            <a:pPr marL="385763" indent="-385763">
              <a:buAutoNum type="alphaLcParenR"/>
            </a:pPr>
            <a:r>
              <a:rPr lang="en-US" dirty="0"/>
              <a:t>t</a:t>
            </a:r>
            <a:r>
              <a:rPr lang="en-US" dirty="0" smtClean="0"/>
              <a:t>racking of resident and faculty scholarly activity</a:t>
            </a:r>
          </a:p>
          <a:p>
            <a:pPr marL="385763" indent="-385763">
              <a:buAutoNum type="alphaLcParenR"/>
            </a:pPr>
            <a:r>
              <a:rPr lang="en-US" dirty="0"/>
              <a:t>d</a:t>
            </a:r>
            <a:r>
              <a:rPr lang="en-US" dirty="0" smtClean="0"/>
              <a:t>ocumentation of sufficient Faculty development</a:t>
            </a:r>
          </a:p>
          <a:p>
            <a:pPr marL="385763" indent="-385763">
              <a:buAutoNum type="alphaLcParenR"/>
            </a:pPr>
            <a:r>
              <a:rPr lang="en-US" dirty="0" smtClean="0"/>
              <a:t>a, b, and c</a:t>
            </a:r>
          </a:p>
          <a:p>
            <a:pPr marL="385763" indent="-385763">
              <a:buAutoNum type="alphaLcParenR"/>
            </a:pPr>
            <a:r>
              <a:rPr lang="en-US" dirty="0"/>
              <a:t>a</a:t>
            </a:r>
            <a:r>
              <a:rPr lang="en-US" dirty="0" smtClean="0"/>
              <a:t>ll of the above</a:t>
            </a:r>
            <a:endParaRPr lang="en-US" dirty="0"/>
          </a:p>
        </p:txBody>
      </p:sp>
      <p:sp>
        <p:nvSpPr>
          <p:cNvPr id="4" name="Flowchart: Process 3"/>
          <p:cNvSpPr/>
          <p:nvPr/>
        </p:nvSpPr>
        <p:spPr>
          <a:xfrm>
            <a:off x="623402" y="4781755"/>
            <a:ext cx="2103614" cy="510435"/>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fld id="{E50D0EB3-EE4E-49D4-BFA9-C8B2713E5364}" type="slidenum">
              <a:rPr lang="en-US" smtClean="0"/>
              <a:t>13</a:t>
            </a:fld>
            <a:endParaRPr lang="en-US"/>
          </a:p>
        </p:txBody>
      </p:sp>
    </p:spTree>
    <p:extLst>
      <p:ext uri="{BB962C8B-B14F-4D97-AF65-F5344CB8AC3E}">
        <p14:creationId xmlns:p14="http://schemas.microsoft.com/office/powerpoint/2010/main" val="21258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Minimum AIR Performance Criteria</a:t>
            </a:r>
            <a:endParaRPr lang="en-US" b="1" dirty="0"/>
          </a:p>
        </p:txBody>
      </p:sp>
      <p:sp>
        <p:nvSpPr>
          <p:cNvPr id="3" name="Content Placeholder 2"/>
          <p:cNvSpPr>
            <a:spLocks noGrp="1"/>
          </p:cNvSpPr>
          <p:nvPr>
            <p:ph sz="half" idx="1"/>
          </p:nvPr>
        </p:nvSpPr>
        <p:spPr>
          <a:xfrm>
            <a:off x="628650" y="2125266"/>
            <a:ext cx="5101849" cy="3613950"/>
          </a:xfrm>
        </p:spPr>
        <p:txBody>
          <a:bodyPr>
            <a:normAutofit fontScale="70000" lnSpcReduction="20000"/>
          </a:bodyPr>
          <a:lstStyle/>
          <a:p>
            <a:pPr>
              <a:spcAft>
                <a:spcPts val="450"/>
              </a:spcAft>
            </a:pPr>
            <a:r>
              <a:rPr lang="en-US" dirty="0" smtClean="0"/>
              <a:t>Results of the most recent institutional self-study visit </a:t>
            </a:r>
            <a:endParaRPr lang="en-US" dirty="0"/>
          </a:p>
          <a:p>
            <a:pPr lvl="1"/>
            <a:r>
              <a:rPr lang="en-US" dirty="0" smtClean="0"/>
              <a:t>References the institutional 10 year-self study</a:t>
            </a:r>
          </a:p>
          <a:p>
            <a:pPr lvl="1"/>
            <a:endParaRPr lang="en-US" dirty="0" smtClean="0"/>
          </a:p>
          <a:p>
            <a:r>
              <a:rPr lang="en-US" dirty="0" smtClean="0"/>
              <a:t>Results of ACGME Faculty and Resident Surveys</a:t>
            </a:r>
          </a:p>
          <a:p>
            <a:pPr lvl="1"/>
            <a:r>
              <a:rPr lang="en-US" dirty="0" smtClean="0"/>
              <a:t>Utilize the data from the ACGME surveys to identify areas for improvement</a:t>
            </a:r>
          </a:p>
          <a:p>
            <a:pPr lvl="1"/>
            <a:endParaRPr lang="en-US" dirty="0" smtClean="0"/>
          </a:p>
          <a:p>
            <a:r>
              <a:rPr lang="en-US" dirty="0" smtClean="0"/>
              <a:t>Programs</a:t>
            </a:r>
            <a:r>
              <a:rPr lang="en-US" dirty="0"/>
              <a:t>’ accreditation statuses and self-study </a:t>
            </a:r>
            <a:r>
              <a:rPr lang="en-US" dirty="0" smtClean="0"/>
              <a:t>visits</a:t>
            </a:r>
          </a:p>
          <a:p>
            <a:pPr lvl="1"/>
            <a:r>
              <a:rPr lang="en-US" dirty="0" smtClean="0"/>
              <a:t>Maintain oversight</a:t>
            </a:r>
            <a:endParaRPr lang="en-US" dirty="0"/>
          </a:p>
          <a:p>
            <a:pPr lvl="1"/>
            <a:endParaRPr lang="en-US" dirty="0"/>
          </a:p>
          <a:p>
            <a:pPr lvl="1"/>
            <a:endParaRPr lang="en-US" dirty="0"/>
          </a:p>
          <a:p>
            <a:pPr lvl="1"/>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4878" y="2517061"/>
            <a:ext cx="2620472" cy="2699087"/>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1"/>
          </p:nvPr>
        </p:nvSpPr>
        <p:spPr/>
        <p:txBody>
          <a:bodyPr/>
          <a:lstStyle/>
          <a:p>
            <a:fld id="{E50D0EB3-EE4E-49D4-BFA9-C8B2713E5364}" type="slidenum">
              <a:rPr lang="en-US" smtClean="0"/>
              <a:t>14</a:t>
            </a:fld>
            <a:endParaRPr lang="en-US"/>
          </a:p>
        </p:txBody>
      </p:sp>
    </p:spTree>
    <p:extLst>
      <p:ext uri="{BB962C8B-B14F-4D97-AF65-F5344CB8AC3E}">
        <p14:creationId xmlns:p14="http://schemas.microsoft.com/office/powerpoint/2010/main" val="65194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are considered good performance indicators?</a:t>
            </a:r>
            <a:endParaRPr lang="en-US" b="1"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694532"/>
            <a:ext cx="3886200" cy="2327378"/>
          </a:xfrm>
        </p:spPr>
      </p:pic>
      <p:sp>
        <p:nvSpPr>
          <p:cNvPr id="5" name="Content Placeholder 4"/>
          <p:cNvSpPr>
            <a:spLocks noGrp="1"/>
          </p:cNvSpPr>
          <p:nvPr>
            <p:ph sz="half" idx="2"/>
          </p:nvPr>
        </p:nvSpPr>
        <p:spPr>
          <a:xfrm>
            <a:off x="4629150" y="2694532"/>
            <a:ext cx="3886200" cy="2795441"/>
          </a:xfrm>
        </p:spPr>
        <p:txBody>
          <a:bodyPr>
            <a:normAutofit fontScale="77500" lnSpcReduction="20000"/>
          </a:bodyPr>
          <a:lstStyle/>
          <a:p>
            <a:r>
              <a:rPr lang="en-US" dirty="0" smtClean="0"/>
              <a:t>Established targets</a:t>
            </a:r>
          </a:p>
          <a:p>
            <a:endParaRPr lang="en-US" dirty="0" smtClean="0"/>
          </a:p>
          <a:p>
            <a:r>
              <a:rPr lang="en-US" dirty="0" smtClean="0"/>
              <a:t>Measureable outcomes</a:t>
            </a:r>
          </a:p>
          <a:p>
            <a:endParaRPr lang="en-US" dirty="0" smtClean="0"/>
          </a:p>
          <a:p>
            <a:r>
              <a:rPr lang="en-US" dirty="0" smtClean="0"/>
              <a:t>Demonstrates program effectiveness</a:t>
            </a:r>
          </a:p>
          <a:p>
            <a:endParaRPr lang="en-US" dirty="0" smtClean="0"/>
          </a:p>
          <a:p>
            <a:r>
              <a:rPr lang="en-US" dirty="0" smtClean="0"/>
              <a:t>Inspires Action</a:t>
            </a:r>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15</a:t>
            </a:fld>
            <a:endParaRPr lang="en-US"/>
          </a:p>
        </p:txBody>
      </p:sp>
    </p:spTree>
    <p:extLst>
      <p:ext uri="{BB962C8B-B14F-4D97-AF65-F5344CB8AC3E}">
        <p14:creationId xmlns:p14="http://schemas.microsoft.com/office/powerpoint/2010/main" val="100492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Choosing SMART Indicators</a:t>
            </a:r>
            <a:endParaRPr lang="en-US" b="1" dirty="0"/>
          </a:p>
        </p:txBody>
      </p:sp>
      <p:sp>
        <p:nvSpPr>
          <p:cNvPr id="4" name="Content Placeholder 3"/>
          <p:cNvSpPr>
            <a:spLocks noGrp="1"/>
          </p:cNvSpPr>
          <p:nvPr>
            <p:ph sz="half" idx="1"/>
          </p:nvPr>
        </p:nvSpPr>
        <p:spPr>
          <a:xfrm>
            <a:off x="4629150" y="2593771"/>
            <a:ext cx="3886200" cy="2896202"/>
          </a:xfrm>
        </p:spPr>
        <p:txBody>
          <a:bodyPr/>
          <a:lstStyle/>
          <a:p>
            <a:pPr>
              <a:buFont typeface="Wingdings" panose="05000000000000000000" pitchFamily="2" charset="2"/>
              <a:buChar char="ü"/>
            </a:pPr>
            <a:r>
              <a:rPr lang="en-US" sz="3300" b="1" dirty="0"/>
              <a:t>  S</a:t>
            </a:r>
            <a:r>
              <a:rPr lang="en-US" dirty="0" smtClean="0"/>
              <a:t>pecific</a:t>
            </a:r>
          </a:p>
          <a:p>
            <a:pPr>
              <a:buFont typeface="Wingdings" panose="05000000000000000000" pitchFamily="2" charset="2"/>
              <a:buChar char="ü"/>
            </a:pPr>
            <a:r>
              <a:rPr lang="en-US" sz="3300" b="1" dirty="0"/>
              <a:t>  M</a:t>
            </a:r>
            <a:r>
              <a:rPr lang="en-US" dirty="0" smtClean="0"/>
              <a:t>easurable</a:t>
            </a:r>
          </a:p>
          <a:p>
            <a:pPr>
              <a:buFont typeface="Wingdings" panose="05000000000000000000" pitchFamily="2" charset="2"/>
              <a:buChar char="ü"/>
            </a:pPr>
            <a:r>
              <a:rPr lang="en-US" sz="3300" b="1" dirty="0"/>
              <a:t>  A</a:t>
            </a:r>
            <a:r>
              <a:rPr lang="en-US" dirty="0" smtClean="0"/>
              <a:t>ttainable</a:t>
            </a:r>
          </a:p>
          <a:p>
            <a:pPr>
              <a:buFont typeface="Wingdings" panose="05000000000000000000" pitchFamily="2" charset="2"/>
              <a:buChar char="ü"/>
            </a:pPr>
            <a:r>
              <a:rPr lang="en-US" sz="3300" b="1" dirty="0"/>
              <a:t>  R</a:t>
            </a:r>
            <a:r>
              <a:rPr lang="en-US" dirty="0" smtClean="0"/>
              <a:t>elevant</a:t>
            </a:r>
          </a:p>
          <a:p>
            <a:pPr>
              <a:buFont typeface="Wingdings" panose="05000000000000000000" pitchFamily="2" charset="2"/>
              <a:buChar char="ü"/>
            </a:pPr>
            <a:r>
              <a:rPr lang="en-US" sz="3300" b="1" dirty="0"/>
              <a:t>  T</a:t>
            </a:r>
            <a:r>
              <a:rPr lang="en-US" dirty="0" smtClean="0"/>
              <a:t>imeframe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493" y="2373767"/>
            <a:ext cx="2143125" cy="2857500"/>
          </a:xfrm>
          <a:prstGeom prst="rect">
            <a:avLst/>
          </a:prstGeom>
        </p:spPr>
      </p:pic>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E50D0EB3-EE4E-49D4-BFA9-C8B2713E5364}" type="slidenum">
              <a:rPr lang="en-US" smtClean="0"/>
              <a:t>16</a:t>
            </a:fld>
            <a:endParaRPr lang="en-US"/>
          </a:p>
        </p:txBody>
      </p:sp>
    </p:spTree>
    <p:extLst>
      <p:ext uri="{BB962C8B-B14F-4D97-AF65-F5344CB8AC3E}">
        <p14:creationId xmlns:p14="http://schemas.microsoft.com/office/powerpoint/2010/main" val="4157816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Applying SMART to </a:t>
            </a:r>
            <a:r>
              <a:rPr lang="en-US" b="1" dirty="0" smtClean="0"/>
              <a:t>Performance </a:t>
            </a:r>
            <a:r>
              <a:rPr lang="en-US" b="1" dirty="0"/>
              <a:t>Indicators: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4517881"/>
              </p:ext>
            </p:extLst>
          </p:nvPr>
        </p:nvGraphicFramePr>
        <p:xfrm>
          <a:off x="628651" y="2511979"/>
          <a:ext cx="7886701" cy="3384730"/>
        </p:xfrm>
        <a:graphic>
          <a:graphicData uri="http://schemas.openxmlformats.org/drawingml/2006/table">
            <a:tbl>
              <a:tblPr firstRow="1" firstCol="1" bandRow="1"/>
              <a:tblGrid>
                <a:gridCol w="1705105"/>
                <a:gridCol w="1271336"/>
                <a:gridCol w="1293419"/>
                <a:gridCol w="1225593"/>
                <a:gridCol w="1293419"/>
                <a:gridCol w="1097829"/>
              </a:tblGrid>
              <a:tr h="1320737">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Specific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is the purpose of the target area?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Measure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Quantify how the indicator will be considered successful</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Attainability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Is this Indicator realistic?  How is it achieved?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Will the results demonstrate the effectiveness of the program?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Timeframe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When will the results be available?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2015035">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Board Pass Rate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r>
            </a:tbl>
          </a:graphicData>
        </a:graphic>
      </p:graphicFrame>
      <p:sp>
        <p:nvSpPr>
          <p:cNvPr id="2" name="TextBox 1"/>
          <p:cNvSpPr txBox="1"/>
          <p:nvPr/>
        </p:nvSpPr>
        <p:spPr>
          <a:xfrm>
            <a:off x="2378280" y="4569379"/>
            <a:ext cx="1195430" cy="507831"/>
          </a:xfrm>
          <a:prstGeom prst="rect">
            <a:avLst/>
          </a:prstGeom>
          <a:noFill/>
        </p:spPr>
        <p:txBody>
          <a:bodyPr wrap="square" rtlCol="0">
            <a:spAutoFit/>
          </a:bodyPr>
          <a:lstStyle/>
          <a:p>
            <a:pPr algn="ctr"/>
            <a:r>
              <a:rPr lang="en-US" sz="1350" dirty="0"/>
              <a:t>Graduate Performance</a:t>
            </a:r>
          </a:p>
        </p:txBody>
      </p:sp>
      <p:sp>
        <p:nvSpPr>
          <p:cNvPr id="3" name="TextBox 2"/>
          <p:cNvSpPr txBox="1"/>
          <p:nvPr/>
        </p:nvSpPr>
        <p:spPr>
          <a:xfrm>
            <a:off x="3672856" y="4117572"/>
            <a:ext cx="1184370" cy="1633909"/>
          </a:xfrm>
          <a:prstGeom prst="rect">
            <a:avLst/>
          </a:prstGeom>
          <a:noFill/>
        </p:spPr>
        <p:txBody>
          <a:bodyPr wrap="square" rtlCol="0">
            <a:spAutoFit/>
          </a:bodyPr>
          <a:lstStyle/>
          <a:p>
            <a:pPr algn="ctr">
              <a:lnSpc>
                <a:spcPct val="107000"/>
              </a:lnSpc>
            </a:pPr>
            <a:r>
              <a:rPr lang="en-US" sz="1350" dirty="0">
                <a:latin typeface="Calibri" panose="020F0502020204030204" pitchFamily="34" charset="0"/>
                <a:ea typeface="Calibri" panose="020F0502020204030204" pitchFamily="34" charset="0"/>
                <a:cs typeface="Times New Roman" panose="02020603050405020304" pitchFamily="18" charset="0"/>
              </a:rPr>
              <a:t>According to specialty requirements</a:t>
            </a:r>
          </a:p>
          <a:p>
            <a:pPr algn="ctr">
              <a:lnSpc>
                <a:spcPct val="107000"/>
              </a:lnSpc>
            </a:pPr>
            <a:r>
              <a:rPr lang="en-US" sz="1350" dirty="0">
                <a:latin typeface="Calibri" panose="020F0502020204030204" pitchFamily="34" charset="0"/>
                <a:ea typeface="Calibri" panose="020F0502020204030204" pitchFamily="34" charset="0"/>
                <a:cs typeface="Times New Roman" panose="02020603050405020304" pitchFamily="18" charset="0"/>
              </a:rPr>
              <a:t>(i.e. Internal Medicine 80%)</a:t>
            </a:r>
          </a:p>
          <a:p>
            <a:endParaRPr lang="en-US" sz="1350" dirty="0"/>
          </a:p>
        </p:txBody>
      </p:sp>
      <p:sp>
        <p:nvSpPr>
          <p:cNvPr id="4" name="TextBox 3"/>
          <p:cNvSpPr txBox="1"/>
          <p:nvPr/>
        </p:nvSpPr>
        <p:spPr>
          <a:xfrm>
            <a:off x="5102604" y="4569379"/>
            <a:ext cx="824218" cy="715581"/>
          </a:xfrm>
          <a:prstGeom prst="rect">
            <a:avLst/>
          </a:prstGeom>
          <a:noFill/>
        </p:spPr>
        <p:txBody>
          <a:bodyPr wrap="square" rtlCol="0">
            <a:spAutoFit/>
          </a:bodyPr>
          <a:lstStyle/>
          <a:p>
            <a:r>
              <a:rPr lang="en-US" sz="1350" dirty="0">
                <a:latin typeface="Calibri" panose="020F0502020204030204" pitchFamily="34" charset="0"/>
                <a:ea typeface="Calibri" panose="020F0502020204030204" pitchFamily="34" charset="0"/>
                <a:cs typeface="Times New Roman" panose="02020603050405020304" pitchFamily="18" charset="0"/>
              </a:rPr>
              <a:t>National Standard</a:t>
            </a:r>
          </a:p>
          <a:p>
            <a:endParaRPr lang="en-US" sz="1350" dirty="0"/>
          </a:p>
        </p:txBody>
      </p:sp>
      <p:sp>
        <p:nvSpPr>
          <p:cNvPr id="6" name="TextBox 5"/>
          <p:cNvSpPr txBox="1"/>
          <p:nvPr/>
        </p:nvSpPr>
        <p:spPr>
          <a:xfrm>
            <a:off x="6109283" y="3990538"/>
            <a:ext cx="1296100" cy="1754326"/>
          </a:xfrm>
          <a:prstGeom prst="rect">
            <a:avLst/>
          </a:prstGeom>
          <a:noFill/>
        </p:spPr>
        <p:txBody>
          <a:bodyPr wrap="square" rtlCol="0">
            <a:spAutoFit/>
          </a:bodyPr>
          <a:lstStyle/>
          <a:p>
            <a:pPr algn="ctr"/>
            <a:r>
              <a:rPr lang="en-US" sz="1350" dirty="0">
                <a:latin typeface="Calibri" panose="020F0502020204030204" pitchFamily="34" charset="0"/>
                <a:ea typeface="Calibri" panose="020F0502020204030204" pitchFamily="34" charset="0"/>
                <a:cs typeface="Times New Roman" panose="02020603050405020304" pitchFamily="18" charset="0"/>
              </a:rPr>
              <a:t>Pass Rate will indicate how well the program prepared graduate to meet national standards</a:t>
            </a:r>
            <a:endParaRPr lang="en-US" sz="1350" dirty="0"/>
          </a:p>
        </p:txBody>
      </p:sp>
      <p:sp>
        <p:nvSpPr>
          <p:cNvPr id="8" name="TextBox 7"/>
          <p:cNvSpPr txBox="1"/>
          <p:nvPr/>
        </p:nvSpPr>
        <p:spPr>
          <a:xfrm>
            <a:off x="7594135" y="4465504"/>
            <a:ext cx="679508" cy="923330"/>
          </a:xfrm>
          <a:prstGeom prst="rect">
            <a:avLst/>
          </a:prstGeom>
          <a:noFill/>
        </p:spPr>
        <p:txBody>
          <a:bodyPr wrap="square" rtlCol="0">
            <a:spAutoFit/>
          </a:bodyPr>
          <a:lstStyle/>
          <a:p>
            <a:pPr algn="ctr"/>
            <a:r>
              <a:rPr lang="en-US" sz="1350" dirty="0">
                <a:latin typeface="Calibri" panose="020F0502020204030204" pitchFamily="34" charset="0"/>
                <a:ea typeface="Calibri" panose="020F0502020204030204" pitchFamily="34" charset="0"/>
                <a:cs typeface="Times New Roman" panose="02020603050405020304" pitchFamily="18" charset="0"/>
              </a:rPr>
              <a:t>On a Yearly Basis</a:t>
            </a:r>
          </a:p>
          <a:p>
            <a:pPr algn="ctr"/>
            <a:endParaRPr lang="en-US" sz="1350" dirty="0"/>
          </a:p>
        </p:txBody>
      </p:sp>
      <p:sp>
        <p:nvSpPr>
          <p:cNvPr id="9" name="Footer Placeholder 8"/>
          <p:cNvSpPr>
            <a:spLocks noGrp="1"/>
          </p:cNvSpPr>
          <p:nvPr>
            <p:ph type="ftr" sz="quarter" idx="11"/>
          </p:nvPr>
        </p:nvSpPr>
        <p:spPr/>
        <p:txBody>
          <a:bodyPr/>
          <a:lstStyle/>
          <a:p>
            <a:r>
              <a:rPr lang="en-US" smtClean="0"/>
              <a:t>Presented by Partners in Medical Education, Inc. - 2015</a:t>
            </a:r>
            <a:endParaRPr lang="en-US"/>
          </a:p>
        </p:txBody>
      </p:sp>
      <p:sp>
        <p:nvSpPr>
          <p:cNvPr id="10" name="Slide Number Placeholder 9"/>
          <p:cNvSpPr>
            <a:spLocks noGrp="1"/>
          </p:cNvSpPr>
          <p:nvPr>
            <p:ph type="sldNum" sz="quarter" idx="10"/>
          </p:nvPr>
        </p:nvSpPr>
        <p:spPr/>
        <p:txBody>
          <a:bodyPr/>
          <a:lstStyle/>
          <a:p>
            <a:fld id="{E50D0EB3-EE4E-49D4-BFA9-C8B2713E5364}" type="slidenum">
              <a:rPr lang="en-US" smtClean="0"/>
              <a:t>17</a:t>
            </a:fld>
            <a:endParaRPr lang="en-US"/>
          </a:p>
        </p:txBody>
      </p:sp>
    </p:spTree>
    <p:extLst>
      <p:ext uri="{BB962C8B-B14F-4D97-AF65-F5344CB8AC3E}">
        <p14:creationId xmlns:p14="http://schemas.microsoft.com/office/powerpoint/2010/main" val="225504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Applying SMART to </a:t>
            </a:r>
            <a:r>
              <a:rPr lang="en-US" b="1" dirty="0" smtClean="0"/>
              <a:t>Performance </a:t>
            </a:r>
            <a:r>
              <a:rPr lang="en-US" b="1" dirty="0"/>
              <a:t>Indicators: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2993391"/>
              </p:ext>
            </p:extLst>
          </p:nvPr>
        </p:nvGraphicFramePr>
        <p:xfrm>
          <a:off x="628651" y="2511979"/>
          <a:ext cx="7886701" cy="3384730"/>
        </p:xfrm>
        <a:graphic>
          <a:graphicData uri="http://schemas.openxmlformats.org/drawingml/2006/table">
            <a:tbl>
              <a:tblPr firstRow="1" firstCol="1" bandRow="1"/>
              <a:tblGrid>
                <a:gridCol w="1705105"/>
                <a:gridCol w="1271336"/>
                <a:gridCol w="1293419"/>
                <a:gridCol w="1225593"/>
                <a:gridCol w="1293419"/>
                <a:gridCol w="1097829"/>
              </a:tblGrid>
              <a:tr h="1320737">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Specific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is the purpose of the target area?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Measure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Quantify how the indicator will be considered successful</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Attainability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Is this Indicator realistic?  How is it achieved?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Will the results demonstrate the effectiveness of the program?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Timeframe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When will the results be available?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2015035">
                <a:tc>
                  <a:txBody>
                    <a:bodyPr/>
                    <a:lstStyle/>
                    <a:p>
                      <a:pPr marL="0" marR="0" algn="ctr">
                        <a:lnSpc>
                          <a:spcPct val="107000"/>
                        </a:lnSpc>
                        <a:spcBef>
                          <a:spcPts val="0"/>
                        </a:spcBef>
                        <a:spcAft>
                          <a:spcPts val="0"/>
                        </a:spcAft>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Faculty Development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r>
            </a:tbl>
          </a:graphicData>
        </a:graphic>
      </p:graphicFrame>
      <p:sp>
        <p:nvSpPr>
          <p:cNvPr id="2" name="TextBox 1"/>
          <p:cNvSpPr txBox="1"/>
          <p:nvPr/>
        </p:nvSpPr>
        <p:spPr>
          <a:xfrm>
            <a:off x="2378280" y="4569379"/>
            <a:ext cx="1195430" cy="923330"/>
          </a:xfrm>
          <a:prstGeom prst="rect">
            <a:avLst/>
          </a:prstGeom>
          <a:noFill/>
        </p:spPr>
        <p:txBody>
          <a:bodyPr wrap="square" rtlCol="0">
            <a:spAutoFit/>
          </a:bodyPr>
          <a:lstStyle/>
          <a:p>
            <a:pPr algn="ctr"/>
            <a:r>
              <a:rPr lang="en-US" sz="1350" dirty="0" smtClean="0"/>
              <a:t>Systematic approach to improving faculty skills</a:t>
            </a:r>
            <a:endParaRPr lang="en-US" sz="1350" dirty="0"/>
          </a:p>
        </p:txBody>
      </p:sp>
      <p:sp>
        <p:nvSpPr>
          <p:cNvPr id="3" name="TextBox 2"/>
          <p:cNvSpPr txBox="1"/>
          <p:nvPr/>
        </p:nvSpPr>
        <p:spPr>
          <a:xfrm>
            <a:off x="3672856" y="4547546"/>
            <a:ext cx="1184370" cy="966996"/>
          </a:xfrm>
          <a:prstGeom prst="rect">
            <a:avLst/>
          </a:prstGeom>
          <a:noFill/>
        </p:spPr>
        <p:txBody>
          <a:bodyPr wrap="square" rtlCol="0">
            <a:spAutoFit/>
          </a:bodyPr>
          <a:lstStyle/>
          <a:p>
            <a:pPr algn="ctr">
              <a:lnSpc>
                <a:spcPct val="107000"/>
              </a:lnSpc>
            </a:pPr>
            <a:r>
              <a:rPr lang="en-US" sz="1350" dirty="0" smtClean="0">
                <a:latin typeface="Calibri" panose="020F0502020204030204" pitchFamily="34" charset="0"/>
                <a:ea typeface="Calibri" panose="020F0502020204030204" pitchFamily="34" charset="0"/>
                <a:cs typeface="Times New Roman" panose="02020603050405020304" pitchFamily="18" charset="0"/>
              </a:rPr>
              <a:t>CME credits or hours attended</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p>
        </p:txBody>
      </p:sp>
      <p:sp>
        <p:nvSpPr>
          <p:cNvPr id="4" name="TextBox 3"/>
          <p:cNvSpPr txBox="1"/>
          <p:nvPr/>
        </p:nvSpPr>
        <p:spPr>
          <a:xfrm>
            <a:off x="5009880" y="3990538"/>
            <a:ext cx="1099401" cy="1962076"/>
          </a:xfrm>
          <a:prstGeom prst="rect">
            <a:avLst/>
          </a:prstGeom>
          <a:noFill/>
        </p:spPr>
        <p:txBody>
          <a:bodyPr wrap="square" rtlCol="0">
            <a:spAutoFit/>
          </a:bodyPr>
          <a:lstStyle/>
          <a:p>
            <a:pPr algn="ctr"/>
            <a:r>
              <a:rPr lang="en-US" sz="1350" dirty="0" smtClean="0">
                <a:latin typeface="Calibri" panose="020F0502020204030204" pitchFamily="34" charset="0"/>
                <a:ea typeface="Calibri" panose="020F0502020204030204" pitchFamily="34" charset="0"/>
                <a:cs typeface="Times New Roman" panose="02020603050405020304" pitchFamily="18" charset="0"/>
              </a:rPr>
              <a:t>Institutional financial support ; CME required for other agencies/</a:t>
            </a:r>
          </a:p>
          <a:p>
            <a:pPr algn="ctr"/>
            <a:r>
              <a:rPr lang="en-US" sz="1350" dirty="0" smtClean="0">
                <a:latin typeface="Calibri" panose="020F0502020204030204" pitchFamily="34" charset="0"/>
                <a:ea typeface="Calibri" panose="020F0502020204030204" pitchFamily="34" charset="0"/>
                <a:cs typeface="Times New Roman" panose="02020603050405020304" pitchFamily="18" charset="0"/>
              </a:rPr>
              <a:t>programs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p>
        </p:txBody>
      </p:sp>
      <p:sp>
        <p:nvSpPr>
          <p:cNvPr id="6" name="TextBox 5"/>
          <p:cNvSpPr txBox="1"/>
          <p:nvPr/>
        </p:nvSpPr>
        <p:spPr>
          <a:xfrm>
            <a:off x="6109281" y="4257755"/>
            <a:ext cx="1296100" cy="1338828"/>
          </a:xfrm>
          <a:prstGeom prst="rect">
            <a:avLst/>
          </a:prstGeom>
          <a:noFill/>
        </p:spPr>
        <p:txBody>
          <a:bodyPr wrap="square" rtlCol="0">
            <a:spAutoFit/>
          </a:bodyPr>
          <a:lstStyle/>
          <a:p>
            <a:pPr algn="ctr"/>
            <a:r>
              <a:rPr lang="en-US" sz="1350" dirty="0" smtClean="0">
                <a:latin typeface="Calibri" panose="020F0502020204030204" pitchFamily="34" charset="0"/>
                <a:ea typeface="Calibri" panose="020F0502020204030204" pitchFamily="34" charset="0"/>
                <a:cs typeface="Times New Roman" panose="02020603050405020304" pitchFamily="18" charset="0"/>
              </a:rPr>
              <a:t>Demonstrate commitment and supportive environment for faculty development</a:t>
            </a:r>
            <a:endParaRPr lang="en-US" sz="1350" dirty="0"/>
          </a:p>
        </p:txBody>
      </p:sp>
      <p:sp>
        <p:nvSpPr>
          <p:cNvPr id="8" name="TextBox 7"/>
          <p:cNvSpPr txBox="1"/>
          <p:nvPr/>
        </p:nvSpPr>
        <p:spPr>
          <a:xfrm>
            <a:off x="7594135" y="4465504"/>
            <a:ext cx="679508" cy="923330"/>
          </a:xfrm>
          <a:prstGeom prst="rect">
            <a:avLst/>
          </a:prstGeom>
          <a:noFill/>
        </p:spPr>
        <p:txBody>
          <a:bodyPr wrap="square" rtlCol="0">
            <a:spAutoFit/>
          </a:bodyPr>
          <a:lstStyle/>
          <a:p>
            <a:pPr algn="ctr"/>
            <a:r>
              <a:rPr lang="en-US" sz="1350" dirty="0">
                <a:latin typeface="Calibri" panose="020F0502020204030204" pitchFamily="34" charset="0"/>
                <a:ea typeface="Calibri" panose="020F0502020204030204" pitchFamily="34" charset="0"/>
                <a:cs typeface="Times New Roman" panose="02020603050405020304" pitchFamily="18" charset="0"/>
              </a:rPr>
              <a:t>On a Yearly Basis</a:t>
            </a:r>
          </a:p>
          <a:p>
            <a:pPr algn="ctr"/>
            <a:endParaRPr lang="en-US" sz="1350" dirty="0"/>
          </a:p>
        </p:txBody>
      </p:sp>
      <p:sp>
        <p:nvSpPr>
          <p:cNvPr id="9" name="Footer Placeholder 8"/>
          <p:cNvSpPr>
            <a:spLocks noGrp="1"/>
          </p:cNvSpPr>
          <p:nvPr>
            <p:ph type="ftr" sz="quarter" idx="11"/>
          </p:nvPr>
        </p:nvSpPr>
        <p:spPr/>
        <p:txBody>
          <a:bodyPr/>
          <a:lstStyle/>
          <a:p>
            <a:r>
              <a:rPr lang="en-US" smtClean="0"/>
              <a:t>Presented by Partners in Medical Education, Inc. - 2015</a:t>
            </a:r>
            <a:endParaRPr lang="en-US"/>
          </a:p>
        </p:txBody>
      </p:sp>
      <p:sp>
        <p:nvSpPr>
          <p:cNvPr id="10" name="Slide Number Placeholder 9"/>
          <p:cNvSpPr>
            <a:spLocks noGrp="1"/>
          </p:cNvSpPr>
          <p:nvPr>
            <p:ph type="sldNum" sz="quarter" idx="10"/>
          </p:nvPr>
        </p:nvSpPr>
        <p:spPr/>
        <p:txBody>
          <a:bodyPr/>
          <a:lstStyle/>
          <a:p>
            <a:fld id="{E50D0EB3-EE4E-49D4-BFA9-C8B2713E5364}" type="slidenum">
              <a:rPr lang="en-US" smtClean="0"/>
              <a:t>18</a:t>
            </a:fld>
            <a:endParaRPr lang="en-US"/>
          </a:p>
        </p:txBody>
      </p:sp>
    </p:spTree>
    <p:extLst>
      <p:ext uri="{BB962C8B-B14F-4D97-AF65-F5344CB8AC3E}">
        <p14:creationId xmlns:p14="http://schemas.microsoft.com/office/powerpoint/2010/main" val="30085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56" y="3311962"/>
            <a:ext cx="2107734" cy="1580801"/>
          </a:xfrm>
          <a:prstGeom prst="rect">
            <a:avLst/>
          </a:prstGeom>
        </p:spPr>
      </p:pic>
      <p:sp>
        <p:nvSpPr>
          <p:cNvPr id="7" name="TextBox 6"/>
          <p:cNvSpPr txBox="1"/>
          <p:nvPr/>
        </p:nvSpPr>
        <p:spPr>
          <a:xfrm>
            <a:off x="550528" y="1343536"/>
            <a:ext cx="3208789" cy="1615827"/>
          </a:xfrm>
          <a:prstGeom prst="rect">
            <a:avLst/>
          </a:prstGeom>
          <a:noFill/>
        </p:spPr>
        <p:txBody>
          <a:bodyPr wrap="square" rtlCol="0">
            <a:spAutoFit/>
          </a:bodyPr>
          <a:lstStyle/>
          <a:p>
            <a:pPr algn="ctr"/>
            <a:r>
              <a:rPr lang="en-US" sz="3300" dirty="0"/>
              <a:t>Performance Indicators Worksheet</a:t>
            </a:r>
          </a:p>
        </p:txBody>
      </p:sp>
      <p:pic>
        <p:nvPicPr>
          <p:cNvPr id="2" name="Picture 1"/>
          <p:cNvPicPr>
            <a:picLocks noChangeAspect="1"/>
          </p:cNvPicPr>
          <p:nvPr/>
        </p:nvPicPr>
        <p:blipFill>
          <a:blip r:embed="rId4"/>
          <a:stretch>
            <a:fillRect/>
          </a:stretch>
        </p:blipFill>
        <p:spPr>
          <a:xfrm>
            <a:off x="5100190" y="1140379"/>
            <a:ext cx="3430712" cy="4555223"/>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19</a:t>
            </a:fld>
            <a:endParaRPr lang="en-US"/>
          </a:p>
        </p:txBody>
      </p:sp>
    </p:spTree>
    <p:extLst>
      <p:ext uri="{BB962C8B-B14F-4D97-AF65-F5344CB8AC3E}">
        <p14:creationId xmlns:p14="http://schemas.microsoft.com/office/powerpoint/2010/main" val="34281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a:latin typeface="Lucida Bright" charset="0"/>
                <a:ea typeface="ＭＳ Ｐゴシック" charset="0"/>
                <a:cs typeface="ＭＳ Ｐゴシック" charset="0"/>
              </a:rPr>
              <a:t> </a:t>
            </a:r>
          </a:p>
        </p:txBody>
      </p:sp>
      <p:sp>
        <p:nvSpPr>
          <p:cNvPr id="60418"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charset="0"/>
              <a:buNone/>
            </a:pPr>
            <a:r>
              <a:rPr lang="en-US" sz="3600" b="1">
                <a:latin typeface="Lucida Bright" charset="0"/>
                <a:ea typeface="ＭＳ Ｐゴシック" charset="0"/>
                <a:cs typeface="ＭＳ Ｐゴシック" charset="0"/>
              </a:rPr>
              <a:t>Introducing Your Presenter…</a:t>
            </a:r>
            <a:endParaRPr lang="en-US" sz="3600" b="1" i="1">
              <a:latin typeface="Lucida Bright" charset="0"/>
              <a:ea typeface="ＭＳ Ｐゴシック" charset="0"/>
              <a:cs typeface="ＭＳ Ｐゴシック" charset="0"/>
            </a:endParaRPr>
          </a:p>
        </p:txBody>
      </p:sp>
      <p:sp>
        <p:nvSpPr>
          <p:cNvPr id="12" name="TextBox 11"/>
          <p:cNvSpPr txBox="1"/>
          <p:nvPr/>
        </p:nvSpPr>
        <p:spPr>
          <a:xfrm>
            <a:off x="3465870" y="1710267"/>
            <a:ext cx="5268907" cy="5616922"/>
          </a:xfrm>
          <a:prstGeom prst="rect">
            <a:avLst/>
          </a:prstGeom>
          <a:noFill/>
        </p:spPr>
        <p:txBody>
          <a:bodyPr wrap="square">
            <a:spAutoFit/>
          </a:bodyPr>
          <a:lstStyle/>
          <a:p>
            <a:pPr>
              <a:defRPr/>
            </a:pPr>
            <a:r>
              <a:rPr lang="en-US" sz="2400" b="1" dirty="0" smtClean="0">
                <a:solidFill>
                  <a:srgbClr val="336600"/>
                </a:solidFill>
                <a:latin typeface="Lucida Bright" pitchFamily="18" charset="0"/>
                <a:ea typeface="+mn-ea"/>
                <a:cs typeface="+mn-cs"/>
              </a:rPr>
              <a:t>Lauren McGuire, MBA, C-TAGME</a:t>
            </a:r>
          </a:p>
          <a:p>
            <a:pPr>
              <a:defRPr/>
            </a:pPr>
            <a:endParaRPr lang="en-US" sz="2400" b="1" dirty="0">
              <a:solidFill>
                <a:srgbClr val="336600"/>
              </a:solidFill>
              <a:latin typeface="Lucida Bright" pitchFamily="18" charset="0"/>
            </a:endParaRPr>
          </a:p>
          <a:p>
            <a:pPr marL="342900" indent="-342900">
              <a:buFont typeface="Arial"/>
              <a:buChar char="•"/>
            </a:pPr>
            <a:r>
              <a:rPr lang="en-US" sz="2100" dirty="0" smtClean="0"/>
              <a:t>Administrative </a:t>
            </a:r>
            <a:r>
              <a:rPr lang="en-US" sz="2100" dirty="0"/>
              <a:t>Director </a:t>
            </a:r>
            <a:r>
              <a:rPr lang="en-US" sz="2100" dirty="0" smtClean="0"/>
              <a:t>of </a:t>
            </a:r>
            <a:r>
              <a:rPr lang="en-US" sz="2100" dirty="0"/>
              <a:t>Undergraduate and Graduate Medical </a:t>
            </a:r>
            <a:r>
              <a:rPr lang="en-US" sz="2100" dirty="0" smtClean="0"/>
              <a:t>Education</a:t>
            </a:r>
          </a:p>
          <a:p>
            <a:pPr marL="342900" indent="-342900">
              <a:buFont typeface="Arial"/>
              <a:buChar char="•"/>
            </a:pPr>
            <a:endParaRPr lang="en-US" sz="2100" dirty="0" smtClean="0"/>
          </a:p>
          <a:p>
            <a:pPr marL="342900" indent="-342900">
              <a:buFont typeface="Arial"/>
              <a:buChar char="•"/>
            </a:pPr>
            <a:r>
              <a:rPr lang="en-US" sz="2100" dirty="0" smtClean="0"/>
              <a:t>Hands-</a:t>
            </a:r>
            <a:r>
              <a:rPr lang="en-US" sz="2100" dirty="0"/>
              <a:t>o</a:t>
            </a:r>
            <a:r>
              <a:rPr lang="en-US" sz="2100" dirty="0" smtClean="0"/>
              <a:t>n experience obtaining </a:t>
            </a:r>
            <a:r>
              <a:rPr lang="en-US" sz="2100" dirty="0"/>
              <a:t>and </a:t>
            </a:r>
            <a:r>
              <a:rPr lang="en-US" sz="2100" dirty="0" smtClean="0"/>
              <a:t>maintaining accreditation</a:t>
            </a:r>
          </a:p>
          <a:p>
            <a:pPr marL="342900" indent="-342900">
              <a:buFont typeface="Arial"/>
              <a:buChar char="•"/>
            </a:pPr>
            <a:endParaRPr lang="en-US" sz="2100" dirty="0" smtClean="0"/>
          </a:p>
          <a:p>
            <a:pPr marL="342900" indent="-342900">
              <a:buFont typeface="Arial"/>
              <a:buChar char="•"/>
            </a:pPr>
            <a:r>
              <a:rPr lang="en-US" sz="2100" dirty="0" smtClean="0"/>
              <a:t>In-depth understanding to complete </a:t>
            </a:r>
            <a:r>
              <a:rPr lang="en-US" sz="2100" dirty="0"/>
              <a:t>and review I</a:t>
            </a:r>
            <a:r>
              <a:rPr lang="en-US" sz="2100" dirty="0" smtClean="0"/>
              <a:t>nstitutional/Program </a:t>
            </a:r>
            <a:r>
              <a:rPr lang="en-US" sz="2100" dirty="0"/>
              <a:t>site visit </a:t>
            </a:r>
            <a:r>
              <a:rPr lang="en-US" sz="2100" dirty="0" smtClean="0"/>
              <a:t>documentation in addition to coordinating and preparing </a:t>
            </a:r>
            <a:r>
              <a:rPr lang="en-US" sz="2100" dirty="0"/>
              <a:t>for site </a:t>
            </a:r>
            <a:r>
              <a:rPr lang="en-US" sz="2100" dirty="0" smtClean="0"/>
              <a:t>visits </a:t>
            </a:r>
            <a:endParaRPr lang="en-US" sz="2100" dirty="0"/>
          </a:p>
          <a:p>
            <a:r>
              <a:rPr lang="en-US" sz="2400" dirty="0"/>
              <a:t> </a:t>
            </a:r>
          </a:p>
          <a:p>
            <a:pPr marL="342900" indent="-342900">
              <a:buFont typeface="Arial"/>
              <a:buChar char="•"/>
              <a:defRPr/>
            </a:pPr>
            <a:endParaRPr lang="en-US" sz="2400" b="1" dirty="0">
              <a:solidFill>
                <a:srgbClr val="336600"/>
              </a:solidFill>
              <a:latin typeface="Lucida Bright" pitchFamily="18" charset="0"/>
              <a:ea typeface="+mn-ea"/>
              <a:cs typeface="+mn-cs"/>
            </a:endParaRP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342900" indent="-342900">
              <a:buFont typeface="Arial"/>
              <a:buChar char="•"/>
            </a:pPr>
            <a:endParaRPr lang="en-US" sz="2000" dirty="0">
              <a:solidFill>
                <a:srgbClr val="003300"/>
              </a:solidFill>
              <a:latin typeface="Comic Sans MS" pitchFamily="66" charset="0"/>
            </a:endParaRPr>
          </a:p>
        </p:txBody>
      </p:sp>
      <p:sp>
        <p:nvSpPr>
          <p:cNvPr id="8"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- 2015</a:t>
            </a:r>
            <a:endParaRPr lang="en-US" dirty="0"/>
          </a:p>
        </p:txBody>
      </p:sp>
      <p:sp>
        <p:nvSpPr>
          <p:cNvPr id="9" name="Slide Number Placeholder 4"/>
          <p:cNvSpPr>
            <a:spLocks noGrp="1"/>
          </p:cNvSpPr>
          <p:nvPr>
            <p:ph type="sldNum" sz="quarter" idx="10"/>
          </p:nvPr>
        </p:nvSpPr>
        <p:spPr>
          <a:xfrm>
            <a:off x="6705600" y="6248400"/>
            <a:ext cx="2133600" cy="457200"/>
          </a:xfrm>
        </p:spPr>
        <p:txBody>
          <a:bodyPr/>
          <a:lstStyle/>
          <a:p>
            <a:fld id="{50BA86D3-FB04-4FF7-BC95-9F2C7A56F826}" type="slidenum">
              <a:rPr lang="en-US" smtClean="0"/>
              <a:t>2</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40" y="2136056"/>
            <a:ext cx="2635045" cy="3293806"/>
          </a:xfrm>
          <a:prstGeom prst="rect">
            <a:avLst/>
          </a:prstGeom>
        </p:spPr>
      </p:pic>
    </p:spTree>
    <p:extLst>
      <p:ext uri="{BB962C8B-B14F-4D97-AF65-F5344CB8AC3E}">
        <p14:creationId xmlns:p14="http://schemas.microsoft.com/office/powerpoint/2010/main" val="14862228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GMEC Defined Criteria and Parameters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862049045"/>
              </p:ext>
            </p:extLst>
          </p:nvPr>
        </p:nvGraphicFramePr>
        <p:xfrm>
          <a:off x="628651" y="2125267"/>
          <a:ext cx="7717291" cy="3670468"/>
        </p:xfrm>
        <a:graphic>
          <a:graphicData uri="http://schemas.openxmlformats.org/drawingml/2006/table">
            <a:tbl>
              <a:tblPr firstRow="1" firstCol="1" bandRow="1"/>
              <a:tblGrid>
                <a:gridCol w="3015257"/>
                <a:gridCol w="1491342"/>
                <a:gridCol w="1605346"/>
                <a:gridCol w="1605346"/>
              </a:tblGrid>
              <a:tr h="634202">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Times New Roman" panose="02020603050405020304" pitchFamily="18" charset="0"/>
                        </a:rPr>
                        <a:t> </a:t>
                      </a: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076B4"/>
                    </a:solidFill>
                  </a:tcPr>
                </a:tc>
                <a:tc>
                  <a:txBody>
                    <a:bodyPr/>
                    <a:lstStyle/>
                    <a:p>
                      <a:pPr marL="0" marR="0" algn="ctr">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GREEN</a:t>
                      </a:r>
                      <a:endParaRPr lang="en-US" sz="1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YELLOW</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RED</a:t>
                      </a:r>
                      <a:endParaRPr lang="en-US" sz="1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r>
              <a:tr h="863985">
                <a:tc>
                  <a:txBody>
                    <a:bodyPr/>
                    <a:lstStyle/>
                    <a:p>
                      <a:pPr marL="0" marR="0">
                        <a:lnSpc>
                          <a:spcPct val="107000"/>
                        </a:lnSpc>
                        <a:spcBef>
                          <a:spcPts val="0"/>
                        </a:spcBef>
                        <a:spcAft>
                          <a:spcPts val="0"/>
                        </a:spcAft>
                      </a:pPr>
                      <a:r>
                        <a:rPr lang="en-US" sz="1500" b="1" dirty="0">
                          <a:solidFill>
                            <a:srgbClr val="000000"/>
                          </a:solidFill>
                          <a:effectLst/>
                          <a:latin typeface="Times New Roman" panose="02020603050405020304" pitchFamily="18" charset="0"/>
                          <a:ea typeface="Times New Roman" panose="02020603050405020304" pitchFamily="18" charset="0"/>
                        </a:rPr>
                        <a:t>Accreditation Status</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Continued</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Warning</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Probation</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704669">
                <a:tc>
                  <a:txBody>
                    <a:bodyPr/>
                    <a:lstStyle/>
                    <a:p>
                      <a:pPr marL="0" marR="0">
                        <a:lnSpc>
                          <a:spcPct val="107000"/>
                        </a:lnSpc>
                        <a:spcBef>
                          <a:spcPts val="0"/>
                        </a:spcBef>
                        <a:spcAft>
                          <a:spcPts val="0"/>
                        </a:spcAft>
                      </a:pPr>
                      <a:r>
                        <a:rPr lang="en-US" sz="1500" b="1" dirty="0">
                          <a:solidFill>
                            <a:srgbClr val="000000"/>
                          </a:solidFill>
                          <a:effectLst/>
                          <a:latin typeface="Times New Roman" panose="02020603050405020304" pitchFamily="18" charset="0"/>
                          <a:ea typeface="Times New Roman" panose="02020603050405020304" pitchFamily="18" charset="0"/>
                        </a:rPr>
                        <a:t>Citations</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100% Resolved</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1-3 Unresolved</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&gt;3 Unresolved</a:t>
                      </a:r>
                      <a:endParaRPr lang="en-US" sz="18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1467612">
                <a:tc>
                  <a:txBody>
                    <a:bodyPr/>
                    <a:lstStyle/>
                    <a:p>
                      <a:pPr marL="0" marR="0">
                        <a:lnSpc>
                          <a:spcPct val="107000"/>
                        </a:lnSpc>
                        <a:spcBef>
                          <a:spcPts val="0"/>
                        </a:spcBef>
                        <a:spcAft>
                          <a:spcPts val="0"/>
                        </a:spcAft>
                      </a:pPr>
                      <a:r>
                        <a:rPr lang="en-US" sz="1500" b="1" dirty="0">
                          <a:solidFill>
                            <a:srgbClr val="000000"/>
                          </a:solidFill>
                          <a:effectLst/>
                          <a:latin typeface="Times New Roman" panose="02020603050405020304" pitchFamily="18" charset="0"/>
                          <a:ea typeface="Times New Roman" panose="02020603050405020304" pitchFamily="18" charset="0"/>
                        </a:rPr>
                        <a:t>ACGME Resident Survey</a:t>
                      </a:r>
                      <a:r>
                        <a:rPr lang="en-US" sz="1500" dirty="0">
                          <a:solidFill>
                            <a:srgbClr val="000000"/>
                          </a:solidFill>
                          <a:effectLst/>
                          <a:latin typeface="Times New Roman" panose="02020603050405020304" pitchFamily="18" charset="0"/>
                          <a:ea typeface="Times New Roman" panose="02020603050405020304" pitchFamily="18" charset="0"/>
                        </a:rPr>
                        <a:t>                 </a:t>
                      </a:r>
                      <a:endParaRPr lang="en-US" sz="1500" dirty="0" smtClean="0">
                        <a:solidFill>
                          <a:srgbClr val="000000"/>
                        </a:solidFill>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500" dirty="0" smtClean="0">
                          <a:solidFill>
                            <a:srgbClr val="000000"/>
                          </a:solidFill>
                          <a:effectLst/>
                          <a:latin typeface="Times New Roman" panose="02020603050405020304" pitchFamily="18" charset="0"/>
                          <a:ea typeface="Times New Roman" panose="02020603050405020304" pitchFamily="18" charset="0"/>
                        </a:rPr>
                        <a:t>If Improving or Meets</a:t>
                      </a:r>
                      <a:r>
                        <a:rPr lang="en-US" sz="1500" baseline="0" dirty="0" smtClean="0">
                          <a:solidFill>
                            <a:srgbClr val="000000"/>
                          </a:solidFill>
                          <a:effectLst/>
                          <a:latin typeface="Times New Roman" panose="02020603050405020304" pitchFamily="18" charset="0"/>
                          <a:ea typeface="Times New Roman" panose="02020603050405020304" pitchFamily="18" charset="0"/>
                        </a:rPr>
                        <a:t> National Average </a:t>
                      </a:r>
                      <a:r>
                        <a:rPr lang="en-US" sz="1500" baseline="0" dirty="0" smtClean="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n-US" sz="1500" dirty="0" smtClean="0">
                          <a:solidFill>
                            <a:srgbClr val="000000"/>
                          </a:solidFill>
                          <a:effectLst/>
                          <a:latin typeface="Times New Roman" panose="02020603050405020304" pitchFamily="18" charset="0"/>
                          <a:ea typeface="Times New Roman" panose="02020603050405020304" pitchFamily="18" charset="0"/>
                        </a:rPr>
                        <a:t> </a:t>
                      </a:r>
                      <a:r>
                        <a:rPr lang="en-US" sz="1500" dirty="0">
                          <a:solidFill>
                            <a:srgbClr val="000000"/>
                          </a:solidFill>
                          <a:effectLst/>
                          <a:latin typeface="Times New Roman" panose="02020603050405020304" pitchFamily="18" charset="0"/>
                          <a:ea typeface="Times New Roman" panose="02020603050405020304" pitchFamily="18" charset="0"/>
                        </a:rPr>
                        <a:t>No Flag         </a:t>
                      </a:r>
                      <a:endParaRPr lang="en-US" sz="1500" dirty="0" smtClean="0">
                        <a:solidFill>
                          <a:srgbClr val="000000"/>
                        </a:solidFill>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500" dirty="0" smtClean="0">
                          <a:solidFill>
                            <a:srgbClr val="000000"/>
                          </a:solidFill>
                          <a:effectLst/>
                          <a:latin typeface="Times New Roman" panose="02020603050405020304" pitchFamily="18" charset="0"/>
                          <a:ea typeface="Times New Roman" panose="02020603050405020304" pitchFamily="18" charset="0"/>
                        </a:rPr>
                        <a:t>If Yello</a:t>
                      </a:r>
                      <a:r>
                        <a:rPr lang="en-US" sz="1500" baseline="0" dirty="0" smtClean="0">
                          <a:solidFill>
                            <a:srgbClr val="000000"/>
                          </a:solidFill>
                          <a:effectLst/>
                          <a:latin typeface="Times New Roman" panose="02020603050405020304" pitchFamily="18" charset="0"/>
                          <a:ea typeface="Times New Roman" panose="02020603050405020304" pitchFamily="18" charset="0"/>
                        </a:rPr>
                        <a:t>w and Red Values are found, only counts as one flag on institutional dashboard</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Score of </a:t>
                      </a:r>
                    </a:p>
                    <a:p>
                      <a:pPr marL="0" marR="0" algn="ctr">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4.5 or Higher</a:t>
                      </a:r>
                      <a:endParaRPr lang="en-US" sz="1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Score of </a:t>
                      </a:r>
                    </a:p>
                    <a:p>
                      <a:pPr marL="0" marR="0" algn="ctr">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4.0 - 4.4</a:t>
                      </a:r>
                      <a:endParaRPr lang="en-US" sz="1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Times New Roman" panose="02020603050405020304" pitchFamily="18" charset="0"/>
                        </a:rPr>
                        <a:t>Score lower</a:t>
                      </a:r>
                      <a:r>
                        <a:rPr lang="en-US" sz="1800" baseline="0" dirty="0" smtClean="0">
                          <a:solidFill>
                            <a:srgbClr val="000000"/>
                          </a:solidFill>
                          <a:effectLst/>
                          <a:latin typeface="Times New Roman" panose="02020603050405020304" pitchFamily="18" charset="0"/>
                          <a:ea typeface="Times New Roman" panose="02020603050405020304" pitchFamily="18" charset="0"/>
                        </a:rPr>
                        <a:t> than 4.0</a:t>
                      </a:r>
                      <a:endParaRPr lang="en-US" sz="18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bl>
          </a:graphicData>
        </a:graphic>
      </p:graphicFrame>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20</a:t>
            </a:fld>
            <a:endParaRPr lang="en-US"/>
          </a:p>
        </p:txBody>
      </p:sp>
    </p:spTree>
    <p:extLst>
      <p:ext uri="{BB962C8B-B14F-4D97-AF65-F5344CB8AC3E}">
        <p14:creationId xmlns:p14="http://schemas.microsoft.com/office/powerpoint/2010/main" val="174163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Using the PDCA Cycle</a:t>
            </a:r>
            <a:endParaRPr lang="en-US" b="1"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066" y="2226469"/>
            <a:ext cx="3242066" cy="3481796"/>
          </a:xfrm>
        </p:spPr>
      </p:pic>
      <p:sp>
        <p:nvSpPr>
          <p:cNvPr id="6" name="Content Placeholder 5"/>
          <p:cNvSpPr>
            <a:spLocks noGrp="1"/>
          </p:cNvSpPr>
          <p:nvPr>
            <p:ph sz="half" idx="2"/>
          </p:nvPr>
        </p:nvSpPr>
        <p:spPr>
          <a:xfrm>
            <a:off x="4629150" y="2226469"/>
            <a:ext cx="3886200" cy="3607730"/>
          </a:xfrm>
        </p:spPr>
        <p:txBody>
          <a:bodyPr>
            <a:normAutofit fontScale="70000" lnSpcReduction="20000"/>
          </a:bodyPr>
          <a:lstStyle/>
          <a:p>
            <a:r>
              <a:rPr lang="en-US" dirty="0" smtClean="0"/>
              <a:t>Plan: align program activities with goals of institution</a:t>
            </a:r>
          </a:p>
          <a:p>
            <a:endParaRPr lang="en-US" dirty="0" smtClean="0"/>
          </a:p>
          <a:p>
            <a:r>
              <a:rPr lang="en-US" dirty="0" smtClean="0"/>
              <a:t>Do: collect and analyze data</a:t>
            </a:r>
          </a:p>
          <a:p>
            <a:endParaRPr lang="en-US" dirty="0" smtClean="0"/>
          </a:p>
          <a:p>
            <a:r>
              <a:rPr lang="en-US" dirty="0" smtClean="0"/>
              <a:t>Check/Study: Did the results match the goals?  What changes should be made for next year?</a:t>
            </a:r>
          </a:p>
          <a:p>
            <a:endParaRPr lang="en-US" dirty="0" smtClean="0"/>
          </a:p>
          <a:p>
            <a:r>
              <a:rPr lang="en-US" dirty="0" smtClean="0"/>
              <a:t>Act: improvement?</a:t>
            </a:r>
            <a:endParaRPr lang="en-US" dirty="0"/>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21</a:t>
            </a:fld>
            <a:endParaRPr lang="en-US"/>
          </a:p>
        </p:txBody>
      </p:sp>
    </p:spTree>
    <p:extLst>
      <p:ext uri="{BB962C8B-B14F-4D97-AF65-F5344CB8AC3E}">
        <p14:creationId xmlns:p14="http://schemas.microsoft.com/office/powerpoint/2010/main" val="1758618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Criteria and parameters do not have to be set it stone</a:t>
            </a:r>
          </a:p>
          <a:p>
            <a:endParaRPr lang="en-US" dirty="0" smtClean="0"/>
          </a:p>
          <a:p>
            <a:r>
              <a:rPr lang="en-US" dirty="0" smtClean="0"/>
              <a:t>Agree upon </a:t>
            </a:r>
            <a:r>
              <a:rPr lang="en-US" dirty="0"/>
              <a:t>indicators in a working PowerPoint format during a GMEC</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11868777"/>
              </p:ext>
            </p:extLst>
          </p:nvPr>
        </p:nvGraphicFramePr>
        <p:xfrm>
          <a:off x="5478037" y="928252"/>
          <a:ext cx="3362092" cy="4962339"/>
        </p:xfrm>
        <a:graphic>
          <a:graphicData uri="http://schemas.openxmlformats.org/presentationml/2006/ole">
            <mc:AlternateContent xmlns:mc="http://schemas.openxmlformats.org/markup-compatibility/2006">
              <mc:Choice xmlns:v="urn:schemas-microsoft-com:vml" Requires="v">
                <p:oleObj spid="_x0000_s9305" name="Worksheet" r:id="rId4" imgW="8661600" imgH="16370465" progId="Excel.Sheet.12">
                  <p:embed/>
                </p:oleObj>
              </mc:Choice>
              <mc:Fallback>
                <p:oleObj name="Worksheet" r:id="rId4" imgW="8661600" imgH="16370465" progId="Excel.Sheet.12">
                  <p:embed/>
                  <p:pic>
                    <p:nvPicPr>
                      <p:cNvPr id="0" name=""/>
                      <p:cNvPicPr/>
                      <p:nvPr/>
                    </p:nvPicPr>
                    <p:blipFill>
                      <a:blip r:embed="rId5"/>
                      <a:stretch>
                        <a:fillRect/>
                      </a:stretch>
                    </p:blipFill>
                    <p:spPr>
                      <a:xfrm>
                        <a:off x="5478037" y="928252"/>
                        <a:ext cx="3362092" cy="4962339"/>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E50D0EB3-EE4E-49D4-BFA9-C8B2713E5364}" type="slidenum">
              <a:rPr lang="en-US" smtClean="0"/>
              <a:t>22</a:t>
            </a:fld>
            <a:endParaRPr lang="en-US"/>
          </a:p>
        </p:txBody>
      </p:sp>
    </p:spTree>
    <p:extLst>
      <p:ext uri="{BB962C8B-B14F-4D97-AF65-F5344CB8AC3E}">
        <p14:creationId xmlns:p14="http://schemas.microsoft.com/office/powerpoint/2010/main" val="337309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PDCA Application</a:t>
            </a:r>
            <a:endParaRPr lang="en-US" dirty="0"/>
          </a:p>
        </p:txBody>
      </p:sp>
      <p:sp>
        <p:nvSpPr>
          <p:cNvPr id="5" name="Slide Number Placeholder 4"/>
          <p:cNvSpPr>
            <a:spLocks noGrp="1"/>
          </p:cNvSpPr>
          <p:nvPr>
            <p:ph type="sldNum" sz="quarter" idx="11"/>
          </p:nvPr>
        </p:nvSpPr>
        <p:spPr/>
        <p:txBody>
          <a:bodyPr/>
          <a:lstStyle/>
          <a:p>
            <a:fld id="{E50D0EB3-EE4E-49D4-BFA9-C8B2713E5364}" type="slidenum">
              <a:rPr lang="en-US" smtClean="0"/>
              <a:t>23</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42626485"/>
              </p:ext>
            </p:extLst>
          </p:nvPr>
        </p:nvGraphicFramePr>
        <p:xfrm>
          <a:off x="327991" y="2017643"/>
          <a:ext cx="8358809" cy="3309161"/>
        </p:xfrm>
        <a:graphic>
          <a:graphicData uri="http://schemas.openxmlformats.org/drawingml/2006/table">
            <a:tbl>
              <a:tblPr/>
              <a:tblGrid>
                <a:gridCol w="2386483"/>
                <a:gridCol w="1835756"/>
                <a:gridCol w="1921425"/>
                <a:gridCol w="2215145"/>
              </a:tblGrid>
              <a:tr h="1243925">
                <a:tc>
                  <a:txBody>
                    <a:bodyPr/>
                    <a:lstStyle/>
                    <a:p>
                      <a:pPr algn="l" rtl="0" fontAlgn="ctr"/>
                      <a:r>
                        <a:rPr lang="en-US" sz="1700" b="0" i="0" u="none" strike="noStrike" dirty="0">
                          <a:solidFill>
                            <a:srgbClr val="000000"/>
                          </a:solidFill>
                          <a:effectLst/>
                          <a:latin typeface="Palatino Linotype" panose="02040502050505030304" pitchFamily="18" charset="0"/>
                        </a:rPr>
                        <a:t>Resident Scholarly Activity </a:t>
                      </a:r>
                      <a:r>
                        <a:rPr lang="en-US" sz="1700" b="0" i="0" u="none" strike="noStrike" dirty="0">
                          <a:solidFill>
                            <a:srgbClr val="FF0000"/>
                          </a:solidFill>
                          <a:effectLst/>
                          <a:latin typeface="Palatino Linotype" panose="02040502050505030304" pitchFamily="18" charset="0"/>
                        </a:rPr>
                        <a:t>(for Graduates)</a:t>
                      </a:r>
                      <a:endParaRPr lang="en-US" sz="1700" b="0" i="0" u="none" strike="noStrike" dirty="0">
                        <a:solidFill>
                          <a:srgbClr val="000000"/>
                        </a:solidFill>
                        <a:effectLst/>
                        <a:latin typeface="Palatino Linotype" panose="0204050205050503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rowSpan="2">
                  <a:txBody>
                    <a:bodyPr/>
                    <a:lstStyle/>
                    <a:p>
                      <a:pPr algn="ctr" rtl="0" fontAlgn="ctr"/>
                      <a:r>
                        <a:rPr lang="en-US" sz="1700" b="0" i="0" u="none" strike="sngStrike">
                          <a:solidFill>
                            <a:srgbClr val="FF0000"/>
                          </a:solidFill>
                          <a:effectLst/>
                          <a:latin typeface="Palatino Linotype" panose="02040502050505030304" pitchFamily="18" charset="0"/>
                        </a:rPr>
                        <a:t>50-100%</a:t>
                      </a:r>
                      <a:br>
                        <a:rPr lang="en-US" sz="1700" b="0" i="0" u="none" strike="sngStrike">
                          <a:solidFill>
                            <a:srgbClr val="FF0000"/>
                          </a:solidFill>
                          <a:effectLst/>
                          <a:latin typeface="Palatino Linotype" panose="02040502050505030304" pitchFamily="18" charset="0"/>
                        </a:rPr>
                      </a:br>
                      <a:r>
                        <a:rPr lang="en-US" sz="1700" b="0" i="0" u="none" strike="noStrike">
                          <a:solidFill>
                            <a:srgbClr val="FF0000"/>
                          </a:solidFill>
                          <a:effectLst/>
                          <a:latin typeface="Palatino Linotype" panose="02040502050505030304" pitchFamily="18" charset="0"/>
                        </a:rPr>
                        <a:t>At least 1 point/Graduate over the length of the training program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rowSpan="2">
                  <a:txBody>
                    <a:bodyPr/>
                    <a:lstStyle/>
                    <a:p>
                      <a:pPr algn="ctr" rtl="0" fontAlgn="ctr"/>
                      <a:r>
                        <a:rPr lang="en-US" sz="1700" b="0" i="0" u="none" strike="sngStrike">
                          <a:solidFill>
                            <a:srgbClr val="FF0000"/>
                          </a:solidFill>
                          <a:effectLst/>
                          <a:latin typeface="Palatino Linotype" panose="02040502050505030304" pitchFamily="18" charset="0"/>
                        </a:rPr>
                        <a:t>10-49%</a:t>
                      </a:r>
                      <a:endParaRPr lang="en-US" sz="1700" b="0" i="0" u="none" strike="noStrike">
                        <a:solidFill>
                          <a:srgbClr val="FF0000"/>
                        </a:solidFill>
                        <a:effectLst/>
                        <a:latin typeface="Palatino Linotype" panose="0204050205050503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rowSpan="2">
                  <a:txBody>
                    <a:bodyPr/>
                    <a:lstStyle/>
                    <a:p>
                      <a:pPr algn="ctr" rtl="0" fontAlgn="ctr"/>
                      <a:r>
                        <a:rPr lang="en-US" sz="1700" b="0" i="0" u="none" strike="sngStrike" dirty="0">
                          <a:solidFill>
                            <a:srgbClr val="FF0000"/>
                          </a:solidFill>
                          <a:effectLst/>
                          <a:latin typeface="Palatino Linotype" panose="02040502050505030304" pitchFamily="18" charset="0"/>
                        </a:rPr>
                        <a:t>&lt;10%</a:t>
                      </a:r>
                      <a:br>
                        <a:rPr lang="en-US" sz="1700" b="0" i="0" u="none" strike="sngStrike" dirty="0">
                          <a:solidFill>
                            <a:srgbClr val="FF0000"/>
                          </a:solidFill>
                          <a:effectLst/>
                          <a:latin typeface="Palatino Linotype" panose="02040502050505030304" pitchFamily="18" charset="0"/>
                        </a:rPr>
                      </a:br>
                      <a:r>
                        <a:rPr lang="en-US" sz="1700" b="0" i="0" u="none" strike="noStrike" dirty="0">
                          <a:solidFill>
                            <a:srgbClr val="FF0000"/>
                          </a:solidFill>
                          <a:effectLst/>
                          <a:latin typeface="Palatino Linotype" panose="02040502050505030304" pitchFamily="18" charset="0"/>
                        </a:rPr>
                        <a:t>Less than 1 point/Graduate over the length of the training program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2065236">
                <a:tc>
                  <a:txBody>
                    <a:bodyPr/>
                    <a:lstStyle/>
                    <a:p>
                      <a:pPr algn="l" rtl="0" fontAlgn="ctr"/>
                      <a:r>
                        <a:rPr lang="en-US" sz="1300" b="0" i="0" u="none" strike="noStrike" dirty="0">
                          <a:solidFill>
                            <a:srgbClr val="000000"/>
                          </a:solidFill>
                          <a:effectLst/>
                          <a:latin typeface="Palatino Linotype" panose="02040502050505030304" pitchFamily="18" charset="0"/>
                        </a:rPr>
                        <a:t>Research (PubMed ID), Posters (presented at national meetings), Abstracts, Textbook/Chapter, Participation in IRB Approved Research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6E5"/>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768420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65922"/>
          </a:xfrm>
        </p:spPr>
        <p:txBody>
          <a:bodyPr/>
          <a:lstStyle/>
          <a:p>
            <a:pPr algn="ctr"/>
            <a:r>
              <a:rPr lang="en-US" sz="2000" b="1" dirty="0" smtClean="0"/>
              <a:t>Last Year’s Resident Scholarly Activity Criteria…</a:t>
            </a:r>
            <a:endParaRPr lang="en-US" sz="2000" b="1" dirty="0"/>
          </a:p>
        </p:txBody>
      </p:sp>
      <p:sp>
        <p:nvSpPr>
          <p:cNvPr id="5" name="Slide Number Placeholder 4"/>
          <p:cNvSpPr>
            <a:spLocks noGrp="1"/>
          </p:cNvSpPr>
          <p:nvPr>
            <p:ph type="sldNum" sz="quarter" idx="11"/>
          </p:nvPr>
        </p:nvSpPr>
        <p:spPr/>
        <p:txBody>
          <a:bodyPr/>
          <a:lstStyle/>
          <a:p>
            <a:fld id="{E50D0EB3-EE4E-49D4-BFA9-C8B2713E5364}" type="slidenum">
              <a:rPr lang="en-US" smtClean="0"/>
              <a:t>24</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
        <p:nvSpPr>
          <p:cNvPr id="3" name="Freeform 2"/>
          <p:cNvSpPr/>
          <p:nvPr/>
        </p:nvSpPr>
        <p:spPr>
          <a:xfrm>
            <a:off x="-1828801" y="1292087"/>
            <a:ext cx="8816009" cy="8718333"/>
          </a:xfrm>
          <a:custGeom>
            <a:avLst/>
            <a:gdLst>
              <a:gd name="connsiteX0" fmla="*/ 2168387 w 4336774"/>
              <a:gd name="connsiteY0" fmla="*/ 0 h 4336774"/>
              <a:gd name="connsiteX1" fmla="*/ 4336774 w 4336774"/>
              <a:gd name="connsiteY1" fmla="*/ 2168387 h 4336774"/>
              <a:gd name="connsiteX2" fmla="*/ 2168387 w 4336774"/>
              <a:gd name="connsiteY2" fmla="*/ 2168387 h 4336774"/>
              <a:gd name="connsiteX3" fmla="*/ 2168387 w 4336774"/>
              <a:gd name="connsiteY3" fmla="*/ 0 h 4336774"/>
            </a:gdLst>
            <a:ahLst/>
            <a:cxnLst>
              <a:cxn ang="0">
                <a:pos x="connsiteX0" y="connsiteY0"/>
              </a:cxn>
              <a:cxn ang="0">
                <a:pos x="connsiteX1" y="connsiteY1"/>
              </a:cxn>
              <a:cxn ang="0">
                <a:pos x="connsiteX2" y="connsiteY2"/>
              </a:cxn>
              <a:cxn ang="0">
                <a:pos x="connsiteX3" y="connsiteY3"/>
              </a:cxn>
            </a:cxnLst>
            <a:rect l="l" t="t" r="r" b="b"/>
            <a:pathLst>
              <a:path w="4336774" h="4336774">
                <a:moveTo>
                  <a:pt x="2168387" y="0"/>
                </a:moveTo>
                <a:cubicBezTo>
                  <a:pt x="3365954" y="0"/>
                  <a:pt x="4336774" y="970820"/>
                  <a:pt x="4336774" y="2168387"/>
                </a:cubicBezTo>
                <a:lnTo>
                  <a:pt x="2168387" y="2168387"/>
                </a:lnTo>
                <a:lnTo>
                  <a:pt x="216838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323695" tIns="920438" rIns="455783" bIns="2272066" numCol="1" spcCol="1270" anchor="t" anchorCtr="0">
            <a:noAutofit/>
          </a:bodyPr>
          <a:lstStyle/>
          <a:p>
            <a:pPr marL="0" lvl="1" algn="l" defTabSz="577850">
              <a:lnSpc>
                <a:spcPct val="90000"/>
              </a:lnSpc>
              <a:spcBef>
                <a:spcPct val="0"/>
              </a:spcBef>
              <a:spcAft>
                <a:spcPct val="15000"/>
              </a:spcAft>
            </a:pPr>
            <a:endParaRPr lang="en-US" sz="1300" kern="1200" dirty="0"/>
          </a:p>
        </p:txBody>
      </p:sp>
      <p:sp>
        <p:nvSpPr>
          <p:cNvPr id="15" name="TextBox 14"/>
          <p:cNvSpPr txBox="1"/>
          <p:nvPr/>
        </p:nvSpPr>
        <p:spPr>
          <a:xfrm>
            <a:off x="2892286" y="2832004"/>
            <a:ext cx="2852531" cy="2246769"/>
          </a:xfrm>
          <a:prstGeom prst="rect">
            <a:avLst/>
          </a:prstGeom>
          <a:noFill/>
        </p:spPr>
        <p:txBody>
          <a:bodyPr wrap="square" rtlCol="0">
            <a:spAutoFit/>
          </a:bodyPr>
          <a:lstStyle/>
          <a:p>
            <a:r>
              <a:rPr lang="en-US" sz="2000" dirty="0" smtClean="0">
                <a:solidFill>
                  <a:schemeClr val="bg1"/>
                </a:solidFill>
              </a:rPr>
              <a:t>Program demonstration that scholarly activity is promoted</a:t>
            </a:r>
          </a:p>
          <a:p>
            <a:endParaRPr lang="en-US" sz="2000" dirty="0">
              <a:solidFill>
                <a:schemeClr val="bg1"/>
              </a:solidFill>
            </a:endParaRPr>
          </a:p>
          <a:p>
            <a:r>
              <a:rPr lang="en-US" sz="2000" dirty="0" smtClean="0">
                <a:solidFill>
                  <a:schemeClr val="bg1"/>
                </a:solidFill>
              </a:rPr>
              <a:t>Institution expects each resident to be engaged in scholarly activity</a:t>
            </a:r>
            <a:endParaRPr lang="en-US" sz="2000" dirty="0">
              <a:solidFill>
                <a:schemeClr val="bg1"/>
              </a:solidFill>
            </a:endParaRPr>
          </a:p>
        </p:txBody>
      </p:sp>
      <p:sp>
        <p:nvSpPr>
          <p:cNvPr id="16" name="TextBox 15"/>
          <p:cNvSpPr txBox="1"/>
          <p:nvPr/>
        </p:nvSpPr>
        <p:spPr>
          <a:xfrm>
            <a:off x="6033052" y="1903344"/>
            <a:ext cx="2266122" cy="1107996"/>
          </a:xfrm>
          <a:prstGeom prst="rect">
            <a:avLst/>
          </a:prstGeom>
          <a:noFill/>
        </p:spPr>
        <p:txBody>
          <a:bodyPr wrap="square" rtlCol="0">
            <a:spAutoFit/>
          </a:bodyPr>
          <a:lstStyle/>
          <a:p>
            <a:r>
              <a:rPr lang="en-US" sz="6600" b="1" dirty="0" smtClean="0"/>
              <a:t>Plan</a:t>
            </a:r>
            <a:endParaRPr lang="en-US" sz="6600" b="1" dirty="0"/>
          </a:p>
        </p:txBody>
      </p:sp>
    </p:spTree>
    <p:extLst>
      <p:ext uri="{BB962C8B-B14F-4D97-AF65-F5344CB8AC3E}">
        <p14:creationId xmlns:p14="http://schemas.microsoft.com/office/powerpoint/2010/main" val="414977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65922"/>
          </a:xfrm>
        </p:spPr>
        <p:txBody>
          <a:bodyPr/>
          <a:lstStyle/>
          <a:p>
            <a:pPr algn="ctr"/>
            <a:r>
              <a:rPr lang="en-US" sz="2000" b="1" dirty="0" smtClean="0"/>
              <a:t>Last Year’s Resident Scholarly Activity Criteria…</a:t>
            </a:r>
            <a:endParaRPr lang="en-US" sz="2000" b="1" dirty="0"/>
          </a:p>
        </p:txBody>
      </p:sp>
      <p:sp>
        <p:nvSpPr>
          <p:cNvPr id="5" name="Slide Number Placeholder 4"/>
          <p:cNvSpPr>
            <a:spLocks noGrp="1"/>
          </p:cNvSpPr>
          <p:nvPr>
            <p:ph type="sldNum" sz="quarter" idx="11"/>
          </p:nvPr>
        </p:nvSpPr>
        <p:spPr/>
        <p:txBody>
          <a:bodyPr/>
          <a:lstStyle/>
          <a:p>
            <a:fld id="{E50D0EB3-EE4E-49D4-BFA9-C8B2713E5364}" type="slidenum">
              <a:rPr lang="en-US" smtClean="0"/>
              <a:t>25</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
        <p:nvSpPr>
          <p:cNvPr id="4" name="Freeform 3"/>
          <p:cNvSpPr/>
          <p:nvPr/>
        </p:nvSpPr>
        <p:spPr>
          <a:xfrm>
            <a:off x="0" y="-3106441"/>
            <a:ext cx="8660425" cy="8746434"/>
          </a:xfrm>
          <a:custGeom>
            <a:avLst/>
            <a:gdLst>
              <a:gd name="connsiteX0" fmla="*/ 4336774 w 4336774"/>
              <a:gd name="connsiteY0" fmla="*/ 2168387 h 4336774"/>
              <a:gd name="connsiteX1" fmla="*/ 2168387 w 4336774"/>
              <a:gd name="connsiteY1" fmla="*/ 4336774 h 4336774"/>
              <a:gd name="connsiteX2" fmla="*/ 2168387 w 4336774"/>
              <a:gd name="connsiteY2" fmla="*/ 2168387 h 4336774"/>
              <a:gd name="connsiteX3" fmla="*/ 4336774 w 4336774"/>
              <a:gd name="connsiteY3" fmla="*/ 2168387 h 4336774"/>
            </a:gdLst>
            <a:ahLst/>
            <a:cxnLst>
              <a:cxn ang="0">
                <a:pos x="connsiteX0" y="connsiteY0"/>
              </a:cxn>
              <a:cxn ang="0">
                <a:pos x="connsiteX1" y="connsiteY1"/>
              </a:cxn>
              <a:cxn ang="0">
                <a:pos x="connsiteX2" y="connsiteY2"/>
              </a:cxn>
              <a:cxn ang="0">
                <a:pos x="connsiteX3" y="connsiteY3"/>
              </a:cxn>
            </a:cxnLst>
            <a:rect l="l" t="t" r="r" b="b"/>
            <a:pathLst>
              <a:path w="4336774" h="4336774">
                <a:moveTo>
                  <a:pt x="4336774" y="2168387"/>
                </a:moveTo>
                <a:cubicBezTo>
                  <a:pt x="4336774" y="3365954"/>
                  <a:pt x="3365954" y="4336774"/>
                  <a:pt x="2168387" y="4336774"/>
                </a:cubicBezTo>
                <a:lnTo>
                  <a:pt x="2168387" y="2168387"/>
                </a:lnTo>
                <a:lnTo>
                  <a:pt x="4336774" y="216838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200000"/>
              <a:satOff val="-16959"/>
              <a:lumOff val="23137"/>
              <a:alphaOff val="0"/>
            </a:schemeClr>
          </a:fillRef>
          <a:effectRef idx="2">
            <a:schemeClr val="accent4">
              <a:hueOff val="-1200000"/>
              <a:satOff val="-16959"/>
              <a:lumOff val="23137"/>
              <a:alphaOff val="0"/>
            </a:schemeClr>
          </a:effectRef>
          <a:fontRef idx="minor">
            <a:schemeClr val="lt1"/>
          </a:fontRef>
        </p:style>
        <p:txBody>
          <a:bodyPr spcFirstLastPara="0" vert="horz" wrap="square" lIns="2323695" tIns="2272066" rIns="455783" bIns="920438" numCol="1" spcCol="1270" anchor="ctr" anchorCtr="0">
            <a:noAutofit/>
          </a:bodyPr>
          <a:lstStyle/>
          <a:p>
            <a:pPr lvl="0" algn="ctr" defTabSz="755650">
              <a:lnSpc>
                <a:spcPct val="90000"/>
              </a:lnSpc>
              <a:spcBef>
                <a:spcPct val="0"/>
              </a:spcBef>
              <a:spcAft>
                <a:spcPct val="35000"/>
              </a:spcAft>
            </a:pPr>
            <a:endParaRPr lang="en-US" sz="1700" kern="1200"/>
          </a:p>
        </p:txBody>
      </p:sp>
      <p:sp>
        <p:nvSpPr>
          <p:cNvPr id="15" name="TextBox 14"/>
          <p:cNvSpPr txBox="1"/>
          <p:nvPr/>
        </p:nvSpPr>
        <p:spPr>
          <a:xfrm>
            <a:off x="7160447" y="5140404"/>
            <a:ext cx="2266122" cy="1107996"/>
          </a:xfrm>
          <a:prstGeom prst="rect">
            <a:avLst/>
          </a:prstGeom>
          <a:noFill/>
        </p:spPr>
        <p:txBody>
          <a:bodyPr wrap="square" rtlCol="0">
            <a:spAutoFit/>
          </a:bodyPr>
          <a:lstStyle/>
          <a:p>
            <a:r>
              <a:rPr lang="en-US" sz="6600" b="1" dirty="0" smtClean="0"/>
              <a:t>Do</a:t>
            </a:r>
            <a:endParaRPr lang="en-US" sz="6600" b="1" dirty="0"/>
          </a:p>
        </p:txBody>
      </p:sp>
      <p:sp>
        <p:nvSpPr>
          <p:cNvPr id="16" name="TextBox 15"/>
          <p:cNvSpPr txBox="1"/>
          <p:nvPr/>
        </p:nvSpPr>
        <p:spPr>
          <a:xfrm>
            <a:off x="4661452" y="1824561"/>
            <a:ext cx="2852531" cy="2862322"/>
          </a:xfrm>
          <a:prstGeom prst="rect">
            <a:avLst/>
          </a:prstGeom>
          <a:noFill/>
        </p:spPr>
        <p:txBody>
          <a:bodyPr wrap="square" rtlCol="0">
            <a:spAutoFit/>
          </a:bodyPr>
          <a:lstStyle/>
          <a:p>
            <a:r>
              <a:rPr lang="en-US" sz="2000" dirty="0" smtClean="0">
                <a:solidFill>
                  <a:schemeClr val="bg1"/>
                </a:solidFill>
              </a:rPr>
              <a:t>Institution set parameters for resident scholarly activity</a:t>
            </a:r>
          </a:p>
          <a:p>
            <a:endParaRPr lang="en-US" sz="2000" dirty="0">
              <a:solidFill>
                <a:schemeClr val="bg1"/>
              </a:solidFill>
            </a:endParaRPr>
          </a:p>
          <a:p>
            <a:r>
              <a:rPr lang="en-US" sz="2000" dirty="0" smtClean="0">
                <a:solidFill>
                  <a:schemeClr val="bg1"/>
                </a:solidFill>
              </a:rPr>
              <a:t>Program submitted data  indicating what percentage of their residents had met criteria</a:t>
            </a:r>
            <a:endParaRPr lang="en-US" sz="2000" dirty="0">
              <a:solidFill>
                <a:schemeClr val="bg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798579481"/>
              </p:ext>
            </p:extLst>
          </p:nvPr>
        </p:nvGraphicFramePr>
        <p:xfrm>
          <a:off x="188843" y="1619803"/>
          <a:ext cx="3954943" cy="3309161"/>
        </p:xfrm>
        <a:graphic>
          <a:graphicData uri="http://schemas.openxmlformats.org/drawingml/2006/table">
            <a:tbl>
              <a:tblPr/>
              <a:tblGrid>
                <a:gridCol w="2235403"/>
                <a:gridCol w="1719540"/>
              </a:tblGrid>
              <a:tr h="1243925">
                <a:tc>
                  <a:txBody>
                    <a:bodyPr/>
                    <a:lstStyle/>
                    <a:p>
                      <a:pPr algn="l" rtl="0" fontAlgn="ctr"/>
                      <a:r>
                        <a:rPr lang="en-US" sz="1800" b="1" i="0" u="none" strike="noStrike" dirty="0">
                          <a:solidFill>
                            <a:srgbClr val="000000"/>
                          </a:solidFill>
                          <a:effectLst/>
                          <a:latin typeface="Palatino Linotype" panose="02040502050505030304" pitchFamily="18" charset="0"/>
                        </a:rPr>
                        <a:t>Resident Scholarly </a:t>
                      </a:r>
                      <a:r>
                        <a:rPr lang="en-US" sz="1800" b="1" i="0" u="none" strike="noStrike" dirty="0" smtClean="0">
                          <a:solidFill>
                            <a:srgbClr val="000000"/>
                          </a:solidFill>
                          <a:effectLst/>
                          <a:latin typeface="Palatino Linotype" panose="02040502050505030304" pitchFamily="18" charset="0"/>
                        </a:rPr>
                        <a:t>Activity</a:t>
                      </a:r>
                      <a:endParaRPr lang="en-US" sz="1800" b="1" i="0" u="none" strike="noStrike" dirty="0">
                        <a:solidFill>
                          <a:srgbClr val="000000"/>
                        </a:solidFill>
                        <a:effectLst/>
                        <a:latin typeface="Palatino Linotype" panose="0204050205050503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rowSpan="2">
                  <a:txBody>
                    <a:bodyPr/>
                    <a:lstStyle/>
                    <a:p>
                      <a:pPr algn="ctr" rtl="0" fontAlgn="ctr"/>
                      <a:r>
                        <a:rPr lang="en-US" sz="1800" b="0" i="0" u="none" strike="noStrike" baseline="0" dirty="0" smtClean="0">
                          <a:solidFill>
                            <a:schemeClr val="tx2"/>
                          </a:solidFill>
                          <a:effectLst/>
                          <a:latin typeface="Palatino Linotype" panose="02040502050505030304" pitchFamily="18" charset="0"/>
                        </a:rPr>
                        <a:t>50-100</a:t>
                      </a:r>
                      <a:r>
                        <a:rPr lang="en-US" sz="1800" b="0" i="0" u="none" strike="noStrike" baseline="0" dirty="0">
                          <a:solidFill>
                            <a:schemeClr val="tx2"/>
                          </a:solidFill>
                          <a:effectLst/>
                          <a:latin typeface="Palatino Linotype" panose="02040502050505030304" pitchFamily="18" charset="0"/>
                        </a:rPr>
                        <a:t>%</a:t>
                      </a:r>
                      <a:r>
                        <a:rPr lang="en-US" sz="1800" b="0" i="0" u="none" strike="sngStrike" dirty="0">
                          <a:solidFill>
                            <a:srgbClr val="FF0000"/>
                          </a:solidFill>
                          <a:effectLst/>
                          <a:latin typeface="Palatino Linotype" panose="02040502050505030304" pitchFamily="18" charset="0"/>
                        </a:rPr>
                        <a:t/>
                      </a:r>
                      <a:br>
                        <a:rPr lang="en-US" sz="1800" b="0" i="0" u="none" strike="sngStrike" dirty="0">
                          <a:solidFill>
                            <a:srgbClr val="FF0000"/>
                          </a:solidFill>
                          <a:effectLst/>
                          <a:latin typeface="Palatino Linotype" panose="02040502050505030304" pitchFamily="18" charset="0"/>
                        </a:rPr>
                      </a:br>
                      <a:endParaRPr lang="en-US" sz="1800" b="0" i="0" u="none" strike="noStrike" dirty="0">
                        <a:solidFill>
                          <a:srgbClr val="FF0000"/>
                        </a:solidFill>
                        <a:effectLst/>
                        <a:latin typeface="Palatino Linotype" panose="0204050205050503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2065236">
                <a:tc>
                  <a:txBody>
                    <a:bodyPr/>
                    <a:lstStyle/>
                    <a:p>
                      <a:pPr algn="l" rtl="0" fontAlgn="ctr"/>
                      <a:r>
                        <a:rPr lang="en-US" sz="1800" b="0" i="0" u="none" strike="noStrike" dirty="0">
                          <a:solidFill>
                            <a:srgbClr val="000000"/>
                          </a:solidFill>
                          <a:effectLst/>
                          <a:latin typeface="Palatino Linotype" panose="02040502050505030304" pitchFamily="18" charset="0"/>
                        </a:rPr>
                        <a:t>Research (PubMed ID), Posters (presented at national meetings), Abstracts, Textbook/Chapter, Participation in IRB Approved Research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6E5"/>
                    </a:solidFill>
                  </a:tcPr>
                </a:tc>
                <a:tc vMerge="1">
                  <a:txBody>
                    <a:bodyPr/>
                    <a:lstStyle/>
                    <a:p>
                      <a:endParaRPr lang="en-US"/>
                    </a:p>
                  </a:txBody>
                  <a:tcPr/>
                </a:tc>
              </a:tr>
            </a:tbl>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07730108"/>
              </p:ext>
            </p:extLst>
          </p:nvPr>
        </p:nvGraphicFramePr>
        <p:xfrm>
          <a:off x="2425212" y="1653111"/>
          <a:ext cx="1709466" cy="307704"/>
        </p:xfrm>
        <a:graphic>
          <a:graphicData uri="http://schemas.openxmlformats.org/presentationml/2006/ole">
            <mc:AlternateContent xmlns:mc="http://schemas.openxmlformats.org/markup-compatibility/2006">
              <mc:Choice xmlns:v="urn:schemas-microsoft-com:vml" Requires="v">
                <p:oleObj spid="_x0000_s11338" name="Worksheet" r:id="rId4" imgW="1905120" imgH="343035" progId="Excel.Sheet.12">
                  <p:embed/>
                </p:oleObj>
              </mc:Choice>
              <mc:Fallback>
                <p:oleObj name="Worksheet" r:id="rId4" imgW="1905120" imgH="343035" progId="Excel.Sheet.12">
                  <p:embed/>
                  <p:pic>
                    <p:nvPicPr>
                      <p:cNvPr id="0" name=""/>
                      <p:cNvPicPr/>
                      <p:nvPr/>
                    </p:nvPicPr>
                    <p:blipFill>
                      <a:blip r:embed="rId5"/>
                      <a:stretch>
                        <a:fillRect/>
                      </a:stretch>
                    </p:blipFill>
                    <p:spPr>
                      <a:xfrm>
                        <a:off x="2425212" y="1653111"/>
                        <a:ext cx="1709466" cy="307704"/>
                      </a:xfrm>
                      <a:prstGeom prst="rect">
                        <a:avLst/>
                      </a:prstGeom>
                    </p:spPr>
                  </p:pic>
                </p:oleObj>
              </mc:Fallback>
            </mc:AlternateContent>
          </a:graphicData>
        </a:graphic>
      </p:graphicFrame>
    </p:spTree>
    <p:extLst>
      <p:ext uri="{BB962C8B-B14F-4D97-AF65-F5344CB8AC3E}">
        <p14:creationId xmlns:p14="http://schemas.microsoft.com/office/powerpoint/2010/main" val="1763442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65922"/>
          </a:xfrm>
        </p:spPr>
        <p:txBody>
          <a:bodyPr/>
          <a:lstStyle/>
          <a:p>
            <a:pPr algn="ctr"/>
            <a:r>
              <a:rPr lang="en-US" sz="2000" b="1" dirty="0" smtClean="0"/>
              <a:t>Last Year’s Resident Scholarly Activity Criteria…</a:t>
            </a:r>
            <a:endParaRPr lang="en-US" sz="2000" b="1" dirty="0"/>
          </a:p>
        </p:txBody>
      </p:sp>
      <p:sp>
        <p:nvSpPr>
          <p:cNvPr id="5" name="Slide Number Placeholder 4"/>
          <p:cNvSpPr>
            <a:spLocks noGrp="1"/>
          </p:cNvSpPr>
          <p:nvPr>
            <p:ph type="sldNum" sz="quarter" idx="11"/>
          </p:nvPr>
        </p:nvSpPr>
        <p:spPr/>
        <p:txBody>
          <a:bodyPr/>
          <a:lstStyle/>
          <a:p>
            <a:fld id="{E50D0EB3-EE4E-49D4-BFA9-C8B2713E5364}" type="slidenum">
              <a:rPr lang="en-US" smtClean="0"/>
              <a:t>26</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
        <p:nvSpPr>
          <p:cNvPr id="9" name="Freeform 8"/>
          <p:cNvSpPr/>
          <p:nvPr/>
        </p:nvSpPr>
        <p:spPr>
          <a:xfrm>
            <a:off x="2170199" y="-3200400"/>
            <a:ext cx="8766002" cy="9104244"/>
          </a:xfrm>
          <a:custGeom>
            <a:avLst/>
            <a:gdLst>
              <a:gd name="connsiteX0" fmla="*/ 2168387 w 4336774"/>
              <a:gd name="connsiteY0" fmla="*/ 4336774 h 4336774"/>
              <a:gd name="connsiteX1" fmla="*/ 0 w 4336774"/>
              <a:gd name="connsiteY1" fmla="*/ 2168387 h 4336774"/>
              <a:gd name="connsiteX2" fmla="*/ 2168387 w 4336774"/>
              <a:gd name="connsiteY2" fmla="*/ 2168387 h 4336774"/>
              <a:gd name="connsiteX3" fmla="*/ 2168387 w 4336774"/>
              <a:gd name="connsiteY3" fmla="*/ 4336774 h 4336774"/>
            </a:gdLst>
            <a:ahLst/>
            <a:cxnLst>
              <a:cxn ang="0">
                <a:pos x="connsiteX0" y="connsiteY0"/>
              </a:cxn>
              <a:cxn ang="0">
                <a:pos x="connsiteX1" y="connsiteY1"/>
              </a:cxn>
              <a:cxn ang="0">
                <a:pos x="connsiteX2" y="connsiteY2"/>
              </a:cxn>
              <a:cxn ang="0">
                <a:pos x="connsiteX3" y="connsiteY3"/>
              </a:cxn>
            </a:cxnLst>
            <a:rect l="l" t="t" r="r" b="b"/>
            <a:pathLst>
              <a:path w="4336774" h="4336774">
                <a:moveTo>
                  <a:pt x="2168387" y="4336774"/>
                </a:moveTo>
                <a:cubicBezTo>
                  <a:pt x="970820" y="4336774"/>
                  <a:pt x="0" y="3365954"/>
                  <a:pt x="0" y="2168387"/>
                </a:cubicBezTo>
                <a:lnTo>
                  <a:pt x="2168387" y="2168387"/>
                </a:lnTo>
                <a:lnTo>
                  <a:pt x="2168387" y="433677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400000"/>
              <a:satOff val="-33919"/>
              <a:lumOff val="46275"/>
              <a:alphaOff val="0"/>
            </a:schemeClr>
          </a:fillRef>
          <a:effectRef idx="2">
            <a:schemeClr val="accent4">
              <a:hueOff val="-2400000"/>
              <a:satOff val="-33919"/>
              <a:lumOff val="46275"/>
              <a:alphaOff val="0"/>
            </a:schemeClr>
          </a:effectRef>
          <a:fontRef idx="minor">
            <a:schemeClr val="lt1"/>
          </a:fontRef>
        </p:style>
        <p:txBody>
          <a:bodyPr spcFirstLastPara="0" vert="horz" wrap="square" lIns="455784" tIns="2272066" rIns="2323694" bIns="920438"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15" name="TextBox 14"/>
          <p:cNvSpPr txBox="1"/>
          <p:nvPr/>
        </p:nvSpPr>
        <p:spPr>
          <a:xfrm>
            <a:off x="0" y="4429542"/>
            <a:ext cx="4084827" cy="2123658"/>
          </a:xfrm>
          <a:prstGeom prst="rect">
            <a:avLst/>
          </a:prstGeom>
          <a:noFill/>
        </p:spPr>
        <p:txBody>
          <a:bodyPr wrap="square" rtlCol="0">
            <a:spAutoFit/>
          </a:bodyPr>
          <a:lstStyle/>
          <a:p>
            <a:r>
              <a:rPr lang="en-US" sz="6600" b="1" dirty="0" smtClean="0"/>
              <a:t>Check/</a:t>
            </a:r>
          </a:p>
          <a:p>
            <a:r>
              <a:rPr lang="en-US" sz="6600" b="1" dirty="0" smtClean="0"/>
              <a:t>Study</a:t>
            </a:r>
            <a:endParaRPr lang="en-US" sz="6600" b="1" dirty="0"/>
          </a:p>
        </p:txBody>
      </p:sp>
      <p:sp>
        <p:nvSpPr>
          <p:cNvPr id="16" name="TextBox 15"/>
          <p:cNvSpPr txBox="1"/>
          <p:nvPr/>
        </p:nvSpPr>
        <p:spPr>
          <a:xfrm>
            <a:off x="3700669" y="1473374"/>
            <a:ext cx="2852531" cy="3170099"/>
          </a:xfrm>
          <a:prstGeom prst="rect">
            <a:avLst/>
          </a:prstGeom>
          <a:noFill/>
        </p:spPr>
        <p:txBody>
          <a:bodyPr wrap="square" rtlCol="0">
            <a:spAutoFit/>
          </a:bodyPr>
          <a:lstStyle/>
          <a:p>
            <a:r>
              <a:rPr lang="en-US" sz="2000" dirty="0" smtClean="0"/>
              <a:t>Majority of scholarly activity was produced in the final years of training</a:t>
            </a:r>
          </a:p>
          <a:p>
            <a:endParaRPr lang="en-US" sz="2000" dirty="0"/>
          </a:p>
          <a:p>
            <a:r>
              <a:rPr lang="en-US" sz="2000" dirty="0" smtClean="0"/>
              <a:t>Unrealistic to expect the residents in their first year of training would be producing research</a:t>
            </a:r>
            <a:endParaRPr lang="en-US" sz="2000" dirty="0"/>
          </a:p>
        </p:txBody>
      </p:sp>
    </p:spTree>
    <p:extLst>
      <p:ext uri="{BB962C8B-B14F-4D97-AF65-F5344CB8AC3E}">
        <p14:creationId xmlns:p14="http://schemas.microsoft.com/office/powerpoint/2010/main" val="405175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65922"/>
          </a:xfrm>
        </p:spPr>
        <p:txBody>
          <a:bodyPr/>
          <a:lstStyle/>
          <a:p>
            <a:pPr algn="ctr"/>
            <a:r>
              <a:rPr lang="en-US" sz="2000" b="1" dirty="0" smtClean="0"/>
              <a:t>Last Year’s Resident Scholarly Activity Criteria…</a:t>
            </a:r>
            <a:endParaRPr lang="en-US" sz="2000" b="1" dirty="0"/>
          </a:p>
        </p:txBody>
      </p:sp>
      <p:sp>
        <p:nvSpPr>
          <p:cNvPr id="5" name="Slide Number Placeholder 4"/>
          <p:cNvSpPr>
            <a:spLocks noGrp="1"/>
          </p:cNvSpPr>
          <p:nvPr>
            <p:ph type="sldNum" sz="quarter" idx="11"/>
          </p:nvPr>
        </p:nvSpPr>
        <p:spPr/>
        <p:txBody>
          <a:bodyPr/>
          <a:lstStyle/>
          <a:p>
            <a:fld id="{E50D0EB3-EE4E-49D4-BFA9-C8B2713E5364}" type="slidenum">
              <a:rPr lang="en-US" smtClean="0"/>
              <a:t>27</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
        <p:nvSpPr>
          <p:cNvPr id="10" name="Freeform 9"/>
          <p:cNvSpPr/>
          <p:nvPr/>
        </p:nvSpPr>
        <p:spPr>
          <a:xfrm>
            <a:off x="1998075" y="1272210"/>
            <a:ext cx="8199473" cy="8875642"/>
          </a:xfrm>
          <a:custGeom>
            <a:avLst/>
            <a:gdLst>
              <a:gd name="connsiteX0" fmla="*/ 0 w 4336774"/>
              <a:gd name="connsiteY0" fmla="*/ 2168387 h 4336774"/>
              <a:gd name="connsiteX1" fmla="*/ 2168387 w 4336774"/>
              <a:gd name="connsiteY1" fmla="*/ 0 h 4336774"/>
              <a:gd name="connsiteX2" fmla="*/ 2168387 w 4336774"/>
              <a:gd name="connsiteY2" fmla="*/ 2168387 h 4336774"/>
              <a:gd name="connsiteX3" fmla="*/ 0 w 4336774"/>
              <a:gd name="connsiteY3" fmla="*/ 2168387 h 4336774"/>
            </a:gdLst>
            <a:ahLst/>
            <a:cxnLst>
              <a:cxn ang="0">
                <a:pos x="connsiteX0" y="connsiteY0"/>
              </a:cxn>
              <a:cxn ang="0">
                <a:pos x="connsiteX1" y="connsiteY1"/>
              </a:cxn>
              <a:cxn ang="0">
                <a:pos x="connsiteX2" y="connsiteY2"/>
              </a:cxn>
              <a:cxn ang="0">
                <a:pos x="connsiteX3" y="connsiteY3"/>
              </a:cxn>
            </a:cxnLst>
            <a:rect l="l" t="t" r="r" b="b"/>
            <a:pathLst>
              <a:path w="4336774" h="4336774">
                <a:moveTo>
                  <a:pt x="0" y="2168387"/>
                </a:moveTo>
                <a:cubicBezTo>
                  <a:pt x="0" y="970820"/>
                  <a:pt x="970820" y="0"/>
                  <a:pt x="2168387" y="0"/>
                </a:cubicBezTo>
                <a:lnTo>
                  <a:pt x="2168387" y="2168387"/>
                </a:lnTo>
                <a:lnTo>
                  <a:pt x="0" y="216838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600000"/>
              <a:satOff val="-50878"/>
              <a:lumOff val="69412"/>
              <a:alphaOff val="0"/>
            </a:schemeClr>
          </a:fillRef>
          <a:effectRef idx="2">
            <a:schemeClr val="accent4">
              <a:hueOff val="-3600000"/>
              <a:satOff val="-50878"/>
              <a:lumOff val="69412"/>
              <a:alphaOff val="0"/>
            </a:schemeClr>
          </a:effectRef>
          <a:fontRef idx="minor">
            <a:schemeClr val="lt1"/>
          </a:fontRef>
        </p:style>
        <p:txBody>
          <a:bodyPr spcFirstLastPara="0" vert="horz" wrap="square" lIns="455784" tIns="920438" rIns="2323694" bIns="2272066"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15" name="TextBox 14"/>
          <p:cNvSpPr txBox="1"/>
          <p:nvPr/>
        </p:nvSpPr>
        <p:spPr>
          <a:xfrm>
            <a:off x="779525" y="1272210"/>
            <a:ext cx="2266122" cy="1107996"/>
          </a:xfrm>
          <a:prstGeom prst="rect">
            <a:avLst/>
          </a:prstGeom>
          <a:noFill/>
        </p:spPr>
        <p:txBody>
          <a:bodyPr wrap="square" rtlCol="0">
            <a:spAutoFit/>
          </a:bodyPr>
          <a:lstStyle/>
          <a:p>
            <a:r>
              <a:rPr lang="en-US" sz="6600" b="1" dirty="0" smtClean="0"/>
              <a:t>Act</a:t>
            </a:r>
            <a:endParaRPr lang="en-US" sz="6600" b="1" dirty="0"/>
          </a:p>
        </p:txBody>
      </p:sp>
      <p:sp>
        <p:nvSpPr>
          <p:cNvPr id="17" name="TextBox 16"/>
          <p:cNvSpPr txBox="1"/>
          <p:nvPr/>
        </p:nvSpPr>
        <p:spPr>
          <a:xfrm>
            <a:off x="3385929" y="2232156"/>
            <a:ext cx="2852531" cy="3477875"/>
          </a:xfrm>
          <a:prstGeom prst="rect">
            <a:avLst/>
          </a:prstGeom>
          <a:noFill/>
        </p:spPr>
        <p:txBody>
          <a:bodyPr wrap="square" rtlCol="0">
            <a:spAutoFit/>
          </a:bodyPr>
          <a:lstStyle/>
          <a:p>
            <a:r>
              <a:rPr lang="en-US" sz="2000" dirty="0" smtClean="0"/>
              <a:t>Revamp performance indicator to report scholarly activity of </a:t>
            </a:r>
            <a:r>
              <a:rPr lang="en-US" sz="2000" b="1" dirty="0" smtClean="0"/>
              <a:t>graduates.</a:t>
            </a:r>
          </a:p>
          <a:p>
            <a:endParaRPr lang="en-US" sz="2000" b="1" dirty="0"/>
          </a:p>
          <a:p>
            <a:r>
              <a:rPr lang="en-US" sz="2000" dirty="0" smtClean="0"/>
              <a:t>Track scholarly activity over course of residency to demonstrate overall program promotion of scholarly activity.</a:t>
            </a:r>
            <a:endParaRPr lang="en-US" sz="2000" dirty="0"/>
          </a:p>
        </p:txBody>
      </p:sp>
    </p:spTree>
    <p:extLst>
      <p:ext uri="{BB962C8B-B14F-4D97-AF65-F5344CB8AC3E}">
        <p14:creationId xmlns:p14="http://schemas.microsoft.com/office/powerpoint/2010/main" val="303637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2000" b="1" dirty="0" smtClean="0"/>
              <a:t>PDCA Cycle Applied to Resident Scholarly Activity Indicator</a:t>
            </a:r>
            <a:endParaRPr lang="en-US" sz="2000" b="1" dirty="0"/>
          </a:p>
        </p:txBody>
      </p:sp>
      <p:sp>
        <p:nvSpPr>
          <p:cNvPr id="5" name="Slide Number Placeholder 4"/>
          <p:cNvSpPr>
            <a:spLocks noGrp="1"/>
          </p:cNvSpPr>
          <p:nvPr>
            <p:ph type="sldNum" sz="quarter" idx="11"/>
          </p:nvPr>
        </p:nvSpPr>
        <p:spPr/>
        <p:txBody>
          <a:bodyPr/>
          <a:lstStyle/>
          <a:p>
            <a:fld id="{E50D0EB3-EE4E-49D4-BFA9-C8B2713E5364}" type="slidenum">
              <a:rPr lang="en-US" smtClean="0"/>
              <a:t>28</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graphicFrame>
        <p:nvGraphicFramePr>
          <p:cNvPr id="7" name="Diagram 6"/>
          <p:cNvGraphicFramePr/>
          <p:nvPr>
            <p:extLst>
              <p:ext uri="{D42A27DB-BD31-4B8C-83A1-F6EECF244321}">
                <p14:modId xmlns:p14="http://schemas.microsoft.com/office/powerpoint/2010/main" val="4018075293"/>
              </p:ext>
            </p:extLst>
          </p:nvPr>
        </p:nvGraphicFramePr>
        <p:xfrm>
          <a:off x="-655984" y="1737691"/>
          <a:ext cx="5897217" cy="4220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16494188"/>
              </p:ext>
            </p:extLst>
          </p:nvPr>
        </p:nvGraphicFramePr>
        <p:xfrm>
          <a:off x="4412974" y="2007704"/>
          <a:ext cx="4581939" cy="3975653"/>
        </p:xfrm>
        <a:graphic>
          <a:graphicData uri="http://schemas.openxmlformats.org/drawingml/2006/table">
            <a:tbl>
              <a:tblPr/>
              <a:tblGrid>
                <a:gridCol w="1698629"/>
                <a:gridCol w="1477558"/>
                <a:gridCol w="1405752"/>
              </a:tblGrid>
              <a:tr h="1695622">
                <a:tc>
                  <a:txBody>
                    <a:bodyPr/>
                    <a:lstStyle/>
                    <a:p>
                      <a:pPr algn="l" rtl="0" fontAlgn="ctr"/>
                      <a:r>
                        <a:rPr lang="en-US" sz="1700" b="0" i="0" u="none" strike="noStrike" dirty="0">
                          <a:solidFill>
                            <a:schemeClr val="tx1"/>
                          </a:solidFill>
                          <a:effectLst/>
                          <a:latin typeface="Palatino Linotype" panose="02040502050505030304" pitchFamily="18" charset="0"/>
                        </a:rPr>
                        <a:t>Resident Scholarly Activity (for Graduates)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6E5"/>
                    </a:solidFill>
                  </a:tcPr>
                </a:tc>
                <a:tc rowSpan="2">
                  <a:txBody>
                    <a:bodyPr/>
                    <a:lstStyle/>
                    <a:p>
                      <a:pPr algn="ctr" rtl="0" fontAlgn="ctr"/>
                      <a:r>
                        <a:rPr lang="en-US" sz="1200" b="0" i="0" u="none" strike="noStrike" dirty="0" smtClean="0">
                          <a:solidFill>
                            <a:schemeClr val="tx1"/>
                          </a:solidFill>
                          <a:effectLst/>
                          <a:latin typeface="Palatino Linotype" panose="02040502050505030304" pitchFamily="18" charset="0"/>
                        </a:rPr>
                        <a:t>At </a:t>
                      </a:r>
                      <a:r>
                        <a:rPr lang="en-US" sz="1200" b="0" i="0" u="none" strike="noStrike" dirty="0">
                          <a:solidFill>
                            <a:schemeClr val="tx1"/>
                          </a:solidFill>
                          <a:effectLst/>
                          <a:latin typeface="Palatino Linotype" panose="02040502050505030304" pitchFamily="18" charset="0"/>
                        </a:rPr>
                        <a:t>least 1 point/Graduate over the length of the training program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rowSpan="2">
                  <a:txBody>
                    <a:bodyPr/>
                    <a:lstStyle/>
                    <a:p>
                      <a:pPr algn="ctr" rtl="0" fontAlgn="ctr"/>
                      <a:r>
                        <a:rPr lang="en-US" sz="1200" b="0" i="0" u="none" strike="noStrike" dirty="0" smtClean="0">
                          <a:solidFill>
                            <a:schemeClr val="tx1"/>
                          </a:solidFill>
                          <a:effectLst/>
                          <a:latin typeface="Palatino Linotype" panose="02040502050505030304" pitchFamily="18" charset="0"/>
                        </a:rPr>
                        <a:t>Less </a:t>
                      </a:r>
                      <a:r>
                        <a:rPr lang="en-US" sz="1200" b="0" i="0" u="none" strike="noStrike" dirty="0">
                          <a:solidFill>
                            <a:schemeClr val="tx1"/>
                          </a:solidFill>
                          <a:effectLst/>
                          <a:latin typeface="Palatino Linotype" panose="02040502050505030304" pitchFamily="18" charset="0"/>
                        </a:rPr>
                        <a:t>than 1 point/Graduate over the length of the training program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2280031">
                <a:tc>
                  <a:txBody>
                    <a:bodyPr/>
                    <a:lstStyle/>
                    <a:p>
                      <a:pPr algn="l" rtl="0" fontAlgn="ctr"/>
                      <a:r>
                        <a:rPr lang="en-US" sz="1300" b="0" i="0" u="none" strike="noStrike" dirty="0">
                          <a:solidFill>
                            <a:schemeClr val="tx1"/>
                          </a:solidFill>
                          <a:effectLst/>
                          <a:latin typeface="Palatino Linotype" panose="02040502050505030304" pitchFamily="18" charset="0"/>
                        </a:rPr>
                        <a:t>Research (PubMed ID), Posters (presented at national meetings), Abstracts, Textbook/Chapter, Participation in IRB Approved Research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6E5"/>
                    </a:solidFill>
                  </a:tcPr>
                </a:tc>
                <a:tc vMerge="1">
                  <a:txBody>
                    <a:bodyPr/>
                    <a:lstStyle/>
                    <a:p>
                      <a:endParaRPr lang="en-US"/>
                    </a:p>
                  </a:txBody>
                  <a:tcPr/>
                </a:tc>
                <a:tc vMerge="1">
                  <a:txBody>
                    <a:bodyPr/>
                    <a:lstStyle/>
                    <a:p>
                      <a:endParaRPr lang="en-US"/>
                    </a:p>
                  </a:txBody>
                  <a:tcPr/>
                </a:tc>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4463815"/>
              </p:ext>
            </p:extLst>
          </p:nvPr>
        </p:nvGraphicFramePr>
        <p:xfrm>
          <a:off x="6092687" y="2025100"/>
          <a:ext cx="1490867" cy="328572"/>
        </p:xfrm>
        <a:graphic>
          <a:graphicData uri="http://schemas.openxmlformats.org/presentationml/2006/ole">
            <mc:AlternateContent xmlns:mc="http://schemas.openxmlformats.org/markup-compatibility/2006">
              <mc:Choice xmlns:v="urn:schemas-microsoft-com:vml" Requires="v">
                <p:oleObj spid="_x0000_s12435" name="Worksheet" r:id="rId9" imgW="1905120" imgH="343035" progId="Excel.Sheet.12">
                  <p:embed/>
                </p:oleObj>
              </mc:Choice>
              <mc:Fallback>
                <p:oleObj name="Worksheet" r:id="rId9" imgW="1905120" imgH="343035" progId="Excel.Sheet.12">
                  <p:embed/>
                  <p:pic>
                    <p:nvPicPr>
                      <p:cNvPr id="0" name=""/>
                      <p:cNvPicPr/>
                      <p:nvPr/>
                    </p:nvPicPr>
                    <p:blipFill>
                      <a:blip r:embed="rId10"/>
                      <a:stretch>
                        <a:fillRect/>
                      </a:stretch>
                    </p:blipFill>
                    <p:spPr>
                      <a:xfrm>
                        <a:off x="6092687" y="2025100"/>
                        <a:ext cx="1490867" cy="32857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21576315"/>
              </p:ext>
            </p:extLst>
          </p:nvPr>
        </p:nvGraphicFramePr>
        <p:xfrm>
          <a:off x="7581589" y="2012676"/>
          <a:ext cx="1413324" cy="360874"/>
        </p:xfrm>
        <a:graphic>
          <a:graphicData uri="http://schemas.openxmlformats.org/presentationml/2006/ole">
            <mc:AlternateContent xmlns:mc="http://schemas.openxmlformats.org/markup-compatibility/2006">
              <mc:Choice xmlns:v="urn:schemas-microsoft-com:vml" Requires="v">
                <p:oleObj spid="_x0000_s12436" name="Worksheet" r:id="rId11" imgW="2298780" imgH="343035" progId="Excel.Sheet.12">
                  <p:embed/>
                </p:oleObj>
              </mc:Choice>
              <mc:Fallback>
                <p:oleObj name="Worksheet" r:id="rId11" imgW="2298780" imgH="343035" progId="Excel.Sheet.12">
                  <p:embed/>
                  <p:pic>
                    <p:nvPicPr>
                      <p:cNvPr id="0" name=""/>
                      <p:cNvPicPr/>
                      <p:nvPr/>
                    </p:nvPicPr>
                    <p:blipFill>
                      <a:blip r:embed="rId12"/>
                      <a:stretch>
                        <a:fillRect/>
                      </a:stretch>
                    </p:blipFill>
                    <p:spPr>
                      <a:xfrm>
                        <a:off x="7581589" y="2012676"/>
                        <a:ext cx="1413324" cy="360874"/>
                      </a:xfrm>
                      <a:prstGeom prst="rect">
                        <a:avLst/>
                      </a:prstGeom>
                    </p:spPr>
                  </p:pic>
                </p:oleObj>
              </mc:Fallback>
            </mc:AlternateContent>
          </a:graphicData>
        </a:graphic>
      </p:graphicFrame>
    </p:spTree>
    <p:extLst>
      <p:ext uri="{BB962C8B-B14F-4D97-AF65-F5344CB8AC3E}">
        <p14:creationId xmlns:p14="http://schemas.microsoft.com/office/powerpoint/2010/main" val="287355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Design an </a:t>
            </a:r>
            <a:r>
              <a:rPr lang="en-US" b="1" dirty="0"/>
              <a:t>I</a:t>
            </a:r>
            <a:r>
              <a:rPr lang="en-US" b="1" dirty="0" smtClean="0"/>
              <a:t>nstitutional Dashboard</a:t>
            </a:r>
            <a:endParaRPr lang="en-US" b="1" dirty="0"/>
          </a:p>
        </p:txBody>
      </p:sp>
      <p:sp>
        <p:nvSpPr>
          <p:cNvPr id="3" name="Content Placeholder 2"/>
          <p:cNvSpPr>
            <a:spLocks noGrp="1"/>
          </p:cNvSpPr>
          <p:nvPr>
            <p:ph sz="half" idx="1"/>
          </p:nvPr>
        </p:nvSpPr>
        <p:spPr>
          <a:xfrm>
            <a:off x="628650" y="2226469"/>
            <a:ext cx="5133851" cy="3263504"/>
          </a:xfrm>
        </p:spPr>
        <p:txBody>
          <a:bodyPr>
            <a:normAutofit fontScale="70000" lnSpcReduction="20000"/>
          </a:bodyPr>
          <a:lstStyle/>
          <a:p>
            <a:pPr>
              <a:spcAft>
                <a:spcPts val="900"/>
              </a:spcAft>
            </a:pPr>
            <a:r>
              <a:rPr lang="en-US" dirty="0" smtClean="0"/>
              <a:t>Provides a visual to identify </a:t>
            </a:r>
            <a:r>
              <a:rPr lang="en-US" dirty="0"/>
              <a:t>t</a:t>
            </a:r>
            <a:r>
              <a:rPr lang="en-US" dirty="0" smtClean="0"/>
              <a:t>rends </a:t>
            </a:r>
          </a:p>
          <a:p>
            <a:pPr>
              <a:spcAft>
                <a:spcPts val="900"/>
              </a:spcAft>
            </a:pPr>
            <a:r>
              <a:rPr lang="en-US" dirty="0" smtClean="0"/>
              <a:t>Track </a:t>
            </a:r>
            <a:r>
              <a:rPr lang="en-US" dirty="0"/>
              <a:t>progress over years at institutional and program </a:t>
            </a:r>
            <a:r>
              <a:rPr lang="en-US" dirty="0" smtClean="0"/>
              <a:t>levels</a:t>
            </a:r>
          </a:p>
          <a:p>
            <a:r>
              <a:rPr lang="en-US" dirty="0"/>
              <a:t>Use c</a:t>
            </a:r>
            <a:r>
              <a:rPr lang="en-US" dirty="0" smtClean="0"/>
              <a:t>olor coding to indicate if goals are met</a:t>
            </a:r>
          </a:p>
          <a:p>
            <a:pPr lvl="1">
              <a:spcAft>
                <a:spcPts val="900"/>
              </a:spcAft>
            </a:pPr>
            <a:r>
              <a:rPr lang="en-US" dirty="0" smtClean="0"/>
              <a:t>conditional </a:t>
            </a:r>
            <a:r>
              <a:rPr lang="en-US" dirty="0"/>
              <a:t>formatting in excel spreadsheet </a:t>
            </a:r>
            <a:endParaRPr lang="en-US" dirty="0" smtClean="0"/>
          </a:p>
          <a:p>
            <a:pPr>
              <a:spcAft>
                <a:spcPts val="900"/>
              </a:spcAft>
            </a:pPr>
            <a:r>
              <a:rPr lang="en-US" dirty="0" smtClean="0"/>
              <a:t>Develop data driven </a:t>
            </a:r>
            <a:r>
              <a:rPr lang="en-US" dirty="0"/>
              <a:t>a</a:t>
            </a:r>
            <a:r>
              <a:rPr lang="en-US" dirty="0" smtClean="0"/>
              <a:t>ction plans (Special Reviews)</a:t>
            </a:r>
          </a:p>
          <a:p>
            <a:pPr>
              <a:spcAft>
                <a:spcPts val="900"/>
              </a:spcAft>
            </a:pPr>
            <a:r>
              <a:rPr lang="en-US" dirty="0" smtClean="0"/>
              <a:t>Demonstrates GMEC oversight</a:t>
            </a:r>
          </a:p>
          <a:p>
            <a:pPr marL="0" indent="0">
              <a:buNone/>
            </a:pPr>
            <a:endParaRPr lang="en-US" dirty="0"/>
          </a:p>
          <a:p>
            <a:endParaRPr lang="en-US" dirty="0"/>
          </a:p>
        </p:txBody>
      </p:sp>
      <p:pic>
        <p:nvPicPr>
          <p:cNvPr id="9218" name="Picture 2" descr="https://ga-core.s3.amazonaws.com/production/uploads/program/default_image/334/Data-Driven-UX-Design-S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94426" y="2321168"/>
            <a:ext cx="3159923" cy="236518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E50D0EB3-EE4E-49D4-BFA9-C8B2713E5364}" type="slidenum">
              <a:rPr lang="en-US" smtClean="0"/>
              <a:t>29</a:t>
            </a:fld>
            <a:endParaRPr lang="en-US"/>
          </a:p>
        </p:txBody>
      </p:sp>
    </p:spTree>
    <p:extLst>
      <p:ext uri="{BB962C8B-B14F-4D97-AF65-F5344CB8AC3E}">
        <p14:creationId xmlns:p14="http://schemas.microsoft.com/office/powerpoint/2010/main" val="163259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legaltells.com/blog/wp-content/uploads/2011/06/Consistenc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79900"/>
            <a:ext cx="2362200" cy="1968500"/>
          </a:xfrm>
          <a:prstGeom prst="rect">
            <a:avLst/>
          </a:prstGeom>
          <a:noFill/>
          <a:ln>
            <a:noFill/>
          </a:ln>
        </p:spPr>
      </p:pic>
      <p:sp>
        <p:nvSpPr>
          <p:cNvPr id="2" name="Title 1"/>
          <p:cNvSpPr>
            <a:spLocks noGrp="1"/>
          </p:cNvSpPr>
          <p:nvPr>
            <p:ph type="title"/>
          </p:nvPr>
        </p:nvSpPr>
        <p:spPr/>
        <p:txBody>
          <a:bodyPr/>
          <a:lstStyle/>
          <a:p>
            <a:r>
              <a:rPr lang="en-US" dirty="0" smtClean="0"/>
              <a:t>Webinar Objectives</a:t>
            </a:r>
            <a:endParaRPr lang="en-US" dirty="0"/>
          </a:p>
        </p:txBody>
      </p:sp>
      <p:sp>
        <p:nvSpPr>
          <p:cNvPr id="3" name="Content Placeholder 2"/>
          <p:cNvSpPr>
            <a:spLocks noGrp="1"/>
          </p:cNvSpPr>
          <p:nvPr>
            <p:ph idx="1"/>
          </p:nvPr>
        </p:nvSpPr>
        <p:spPr>
          <a:xfrm>
            <a:off x="228600" y="1828800"/>
            <a:ext cx="8686800" cy="3886200"/>
          </a:xfrm>
        </p:spPr>
        <p:txBody>
          <a:bodyPr>
            <a:normAutofit/>
          </a:bodyPr>
          <a:lstStyle/>
          <a:p>
            <a:r>
              <a:rPr lang="en-US" dirty="0" smtClean="0"/>
              <a:t>Define and understand the Annual Institutional Review (AIR)</a:t>
            </a:r>
          </a:p>
          <a:p>
            <a:r>
              <a:rPr lang="en-US" dirty="0" smtClean="0"/>
              <a:t>Interpret the minimum requirements of an AIR to streamline your program and institutional reviews</a:t>
            </a:r>
          </a:p>
          <a:p>
            <a:r>
              <a:rPr lang="en-US" dirty="0" smtClean="0"/>
              <a:t>Design the AIR to improve performance across your residency programs</a:t>
            </a:r>
          </a:p>
          <a:p>
            <a:r>
              <a:rPr lang="en-US" dirty="0"/>
              <a:t>Determine the role of the GMEC</a:t>
            </a:r>
          </a:p>
          <a:p>
            <a:r>
              <a:rPr lang="en-US" dirty="0" smtClean="0"/>
              <a:t>Utilize data collected from the AIR to approach </a:t>
            </a:r>
            <a:br>
              <a:rPr lang="en-US" dirty="0" smtClean="0"/>
            </a:br>
            <a:r>
              <a:rPr lang="en-US" dirty="0" smtClean="0"/>
              <a:t>Special Reviews</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3</a:t>
            </a:fld>
            <a:endParaRPr lang="en-US"/>
          </a:p>
        </p:txBody>
      </p:sp>
    </p:spTree>
    <p:extLst>
      <p:ext uri="{BB962C8B-B14F-4D97-AF65-F5344CB8AC3E}">
        <p14:creationId xmlns:p14="http://schemas.microsoft.com/office/powerpoint/2010/main" val="1742837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Sample Institutional Dashboard</a:t>
            </a:r>
            <a:endParaRPr lang="en-US" b="1" dirty="0"/>
          </a:p>
        </p:txBody>
      </p:sp>
      <p:pic>
        <p:nvPicPr>
          <p:cNvPr id="5" name="Content Placeholder 4"/>
          <p:cNvPicPr>
            <a:picLocks noGrp="1" noChangeAspect="1"/>
          </p:cNvPicPr>
          <p:nvPr>
            <p:ph idx="1"/>
          </p:nvPr>
        </p:nvPicPr>
        <p:blipFill>
          <a:blip r:embed="rId3"/>
          <a:stretch>
            <a:fillRect/>
          </a:stretch>
        </p:blipFill>
        <p:spPr>
          <a:xfrm>
            <a:off x="457200" y="2349354"/>
            <a:ext cx="8229600" cy="3454692"/>
          </a:xfrm>
          <a:prstGeom prst="rect">
            <a:avLst/>
          </a:prstGeom>
        </p:spPr>
      </p:pic>
      <p:sp>
        <p:nvSpPr>
          <p:cNvPr id="6" name="Rectangle 5"/>
          <p:cNvSpPr/>
          <p:nvPr/>
        </p:nvSpPr>
        <p:spPr>
          <a:xfrm>
            <a:off x="389462" y="4481209"/>
            <a:ext cx="8187856" cy="4234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7700673" y="3778130"/>
            <a:ext cx="657677" cy="200969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0"/>
          </p:nvPr>
        </p:nvSpPr>
        <p:spPr/>
        <p:txBody>
          <a:bodyPr/>
          <a:lstStyle/>
          <a:p>
            <a:fld id="{E50D0EB3-EE4E-49D4-BFA9-C8B2713E5364}" type="slidenum">
              <a:rPr lang="en-US" smtClean="0"/>
              <a:t>30</a:t>
            </a:fld>
            <a:endParaRPr lang="en-US"/>
          </a:p>
        </p:txBody>
      </p:sp>
    </p:spTree>
    <p:extLst>
      <p:ext uri="{BB962C8B-B14F-4D97-AF65-F5344CB8AC3E}">
        <p14:creationId xmlns:p14="http://schemas.microsoft.com/office/powerpoint/2010/main" val="33255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34" y="857251"/>
            <a:ext cx="7886700" cy="994172"/>
          </a:xfrm>
        </p:spPr>
        <p:txBody>
          <a:bodyPr/>
          <a:lstStyle/>
          <a:p>
            <a:pPr algn="ctr"/>
            <a:r>
              <a:rPr lang="en-US" b="1" dirty="0" smtClean="0"/>
              <a:t>Sample Institutional Dashboard</a:t>
            </a:r>
            <a:br>
              <a:rPr lang="en-US" b="1" dirty="0" smtClean="0"/>
            </a:br>
            <a:r>
              <a:rPr lang="en-US" sz="2100" b="1" dirty="0"/>
              <a:t>Program Comparison by Academic Year</a:t>
            </a:r>
          </a:p>
        </p:txBody>
      </p:sp>
      <p:graphicFrame>
        <p:nvGraphicFramePr>
          <p:cNvPr id="3" name="Object 2"/>
          <p:cNvGraphicFramePr>
            <a:graphicFrameLocks noChangeAspect="1"/>
          </p:cNvGraphicFramePr>
          <p:nvPr>
            <p:extLst>
              <p:ext uri="{D42A27DB-BD31-4B8C-83A1-F6EECF244321}">
                <p14:modId xmlns:p14="http://schemas.microsoft.com/office/powerpoint/2010/main" val="552728747"/>
              </p:ext>
            </p:extLst>
          </p:nvPr>
        </p:nvGraphicFramePr>
        <p:xfrm>
          <a:off x="628650" y="1851422"/>
          <a:ext cx="7985667" cy="4081686"/>
        </p:xfrm>
        <a:graphic>
          <a:graphicData uri="http://schemas.openxmlformats.org/presentationml/2006/ole">
            <mc:AlternateContent xmlns:mc="http://schemas.openxmlformats.org/markup-compatibility/2006">
              <mc:Choice xmlns:v="urn:schemas-microsoft-com:vml" Requires="v">
                <p:oleObj spid="_x0000_s5286" name="Worksheet" r:id="rId4" imgW="13207860" imgH="10559967" progId="Excel.Sheet.12">
                  <p:embed/>
                </p:oleObj>
              </mc:Choice>
              <mc:Fallback>
                <p:oleObj name="Worksheet" r:id="rId4" imgW="13207860" imgH="10559967" progId="Excel.Sheet.12">
                  <p:embed/>
                  <p:pic>
                    <p:nvPicPr>
                      <p:cNvPr id="0" name=""/>
                      <p:cNvPicPr/>
                      <p:nvPr/>
                    </p:nvPicPr>
                    <p:blipFill>
                      <a:blip r:embed="rId5"/>
                      <a:stretch>
                        <a:fillRect/>
                      </a:stretch>
                    </p:blipFill>
                    <p:spPr>
                      <a:xfrm>
                        <a:off x="628650" y="1851422"/>
                        <a:ext cx="7985667" cy="4081686"/>
                      </a:xfrm>
                      <a:prstGeom prst="rect">
                        <a:avLst/>
                      </a:prstGeom>
                    </p:spPr>
                  </p:pic>
                </p:oleObj>
              </mc:Fallback>
            </mc:AlternateContent>
          </a:graphicData>
        </a:graphic>
      </p:graphicFrame>
      <p:sp>
        <p:nvSpPr>
          <p:cNvPr id="4" name="Rectangle 3"/>
          <p:cNvSpPr/>
          <p:nvPr/>
        </p:nvSpPr>
        <p:spPr>
          <a:xfrm>
            <a:off x="7660888" y="2680475"/>
            <a:ext cx="627257" cy="325263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568713" y="3675720"/>
            <a:ext cx="8045605" cy="5436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57559" y="3221313"/>
            <a:ext cx="8045605" cy="5436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E50D0EB3-EE4E-49D4-BFA9-C8B2713E5364}" type="slidenum">
              <a:rPr lang="en-US" smtClean="0"/>
              <a:t>31</a:t>
            </a:fld>
            <a:endParaRPr lang="en-US"/>
          </a:p>
        </p:txBody>
      </p:sp>
    </p:spTree>
    <p:extLst>
      <p:ext uri="{BB962C8B-B14F-4D97-AF65-F5344CB8AC3E}">
        <p14:creationId xmlns:p14="http://schemas.microsoft.com/office/powerpoint/2010/main" val="38325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700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Templates are Essential</a:t>
            </a:r>
            <a:endParaRPr lang="en-US" b="1"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8576" y="2226469"/>
            <a:ext cx="3226348" cy="3263504"/>
          </a:xfrm>
        </p:spPr>
      </p:pic>
      <p:sp>
        <p:nvSpPr>
          <p:cNvPr id="2" name="Content Placeholder 1"/>
          <p:cNvSpPr>
            <a:spLocks noGrp="1"/>
          </p:cNvSpPr>
          <p:nvPr>
            <p:ph sz="half" idx="2"/>
          </p:nvPr>
        </p:nvSpPr>
        <p:spPr/>
        <p:txBody>
          <a:bodyPr>
            <a:normAutofit fontScale="85000" lnSpcReduction="20000"/>
          </a:bodyPr>
          <a:lstStyle/>
          <a:p>
            <a:pPr>
              <a:spcBef>
                <a:spcPts val="0"/>
              </a:spcBef>
              <a:spcAft>
                <a:spcPts val="900"/>
              </a:spcAft>
            </a:pPr>
            <a:r>
              <a:rPr lang="en-US" dirty="0"/>
              <a:t>Avoid confusion between objective and the </a:t>
            </a:r>
            <a:r>
              <a:rPr lang="en-US" dirty="0" smtClean="0"/>
              <a:t>questions</a:t>
            </a:r>
          </a:p>
          <a:p>
            <a:pPr>
              <a:spcBef>
                <a:spcPts val="0"/>
              </a:spcBef>
              <a:spcAft>
                <a:spcPts val="900"/>
              </a:spcAft>
            </a:pPr>
            <a:endParaRPr lang="en-US" dirty="0"/>
          </a:p>
          <a:p>
            <a:pPr>
              <a:spcBef>
                <a:spcPts val="0"/>
              </a:spcBef>
              <a:spcAft>
                <a:spcPts val="900"/>
              </a:spcAft>
            </a:pPr>
            <a:r>
              <a:rPr lang="en-US" dirty="0"/>
              <a:t>Collect enough data but do not </a:t>
            </a:r>
            <a:r>
              <a:rPr lang="en-US" dirty="0" smtClean="0"/>
              <a:t>over-complicated</a:t>
            </a:r>
          </a:p>
          <a:p>
            <a:pPr>
              <a:spcBef>
                <a:spcPts val="0"/>
              </a:spcBef>
              <a:spcAft>
                <a:spcPts val="900"/>
              </a:spcAft>
            </a:pPr>
            <a:endParaRPr lang="en-US" dirty="0"/>
          </a:p>
          <a:p>
            <a:pPr>
              <a:spcBef>
                <a:spcPts val="0"/>
              </a:spcBef>
              <a:spcAft>
                <a:spcPts val="900"/>
              </a:spcAft>
            </a:pPr>
            <a:r>
              <a:rPr lang="en-US" dirty="0"/>
              <a:t>Standardize metrics for programs across institution</a:t>
            </a:r>
          </a:p>
          <a:p>
            <a:pPr marL="0" indent="0">
              <a:buNone/>
            </a:pPr>
            <a:endParaRPr lang="en-US" dirty="0"/>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E50D0EB3-EE4E-49D4-BFA9-C8B2713E5364}" type="slidenum">
              <a:rPr lang="en-US" smtClean="0"/>
              <a:t>32</a:t>
            </a:fld>
            <a:endParaRPr lang="en-US"/>
          </a:p>
        </p:txBody>
      </p:sp>
    </p:spTree>
    <p:extLst>
      <p:ext uri="{BB962C8B-B14F-4D97-AF65-F5344CB8AC3E}">
        <p14:creationId xmlns:p14="http://schemas.microsoft.com/office/powerpoint/2010/main" val="1333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8650" y="931647"/>
            <a:ext cx="3788154" cy="3180247"/>
          </a:xfrm>
        </p:spPr>
        <p:txBody>
          <a:bodyPr/>
          <a:lstStyle/>
          <a:p>
            <a:pPr algn="ctr"/>
            <a:r>
              <a:rPr lang="en-US" b="1" dirty="0" smtClean="0"/>
              <a:t>Using a Template to Analyze ACGME Surveys Across Programs</a:t>
            </a:r>
            <a:endParaRPr lang="en-US" b="1" dirty="0"/>
          </a:p>
        </p:txBody>
      </p:sp>
      <p:pic>
        <p:nvPicPr>
          <p:cNvPr id="13" name="Content Placeholder 12"/>
          <p:cNvPicPr>
            <a:picLocks noGrp="1" noChangeAspect="1"/>
          </p:cNvPicPr>
          <p:nvPr>
            <p:ph idx="1"/>
          </p:nvPr>
        </p:nvPicPr>
        <p:blipFill>
          <a:blip r:embed="rId3"/>
          <a:stretch>
            <a:fillRect/>
          </a:stretch>
        </p:blipFill>
        <p:spPr>
          <a:xfrm>
            <a:off x="5020811" y="955537"/>
            <a:ext cx="3795995" cy="4955918"/>
          </a:xfrm>
          <a:prstGeom prst="rect">
            <a:avLst/>
          </a:prstGeom>
        </p:spPr>
      </p:pic>
      <p:pic>
        <p:nvPicPr>
          <p:cNvPr id="4" name="Content Placeholder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860" y="4111894"/>
            <a:ext cx="2107734" cy="1580801"/>
          </a:xfrm>
          <a:prstGeom prst="rect">
            <a:avLst/>
          </a:prstGeom>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E50D0EB3-EE4E-49D4-BFA9-C8B2713E5364}" type="slidenum">
              <a:rPr lang="en-US" smtClean="0"/>
              <a:t>33</a:t>
            </a:fld>
            <a:endParaRPr lang="en-US"/>
          </a:p>
        </p:txBody>
      </p:sp>
    </p:spTree>
    <p:extLst>
      <p:ext uri="{BB962C8B-B14F-4D97-AF65-F5344CB8AC3E}">
        <p14:creationId xmlns:p14="http://schemas.microsoft.com/office/powerpoint/2010/main" val="18617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78741714"/>
              </p:ext>
            </p:extLst>
          </p:nvPr>
        </p:nvGraphicFramePr>
        <p:xfrm>
          <a:off x="80200" y="1359054"/>
          <a:ext cx="8965935" cy="4106437"/>
        </p:xfrm>
        <a:graphic>
          <a:graphicData uri="http://schemas.openxmlformats.org/presentationml/2006/ole">
            <mc:AlternateContent xmlns:mc="http://schemas.openxmlformats.org/markup-compatibility/2006">
              <mc:Choice xmlns:v="urn:schemas-microsoft-com:vml" Requires="v">
                <p:oleObj spid="_x0000_s6252" name="Worksheet" r:id="rId4" imgW="8845740" imgH="4051495" progId="Excel.Sheet.12">
                  <p:embed/>
                </p:oleObj>
              </mc:Choice>
              <mc:Fallback>
                <p:oleObj name="Worksheet" r:id="rId4" imgW="8845740" imgH="4051495" progId="Excel.Sheet.12">
                  <p:embed/>
                  <p:pic>
                    <p:nvPicPr>
                      <p:cNvPr id="0" name=""/>
                      <p:cNvPicPr/>
                      <p:nvPr/>
                    </p:nvPicPr>
                    <p:blipFill>
                      <a:blip r:embed="rId5"/>
                      <a:stretch>
                        <a:fillRect/>
                      </a:stretch>
                    </p:blipFill>
                    <p:spPr>
                      <a:xfrm>
                        <a:off x="80200" y="1359054"/>
                        <a:ext cx="8965935" cy="4106437"/>
                      </a:xfrm>
                      <a:prstGeom prst="rect">
                        <a:avLst/>
                      </a:prstGeom>
                    </p:spPr>
                  </p:pic>
                </p:oleObj>
              </mc:Fallback>
            </mc:AlternateContent>
          </a:graphicData>
        </a:graphic>
      </p:graphicFrame>
      <p:sp>
        <p:nvSpPr>
          <p:cNvPr id="5" name="Right Arrow 4"/>
          <p:cNvSpPr/>
          <p:nvPr/>
        </p:nvSpPr>
        <p:spPr>
          <a:xfrm>
            <a:off x="3771900" y="1509597"/>
            <a:ext cx="1388327" cy="3763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0200" y="2906287"/>
            <a:ext cx="5322566" cy="25592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34</a:t>
            </a:fld>
            <a:endParaRPr lang="en-US"/>
          </a:p>
        </p:txBody>
      </p:sp>
    </p:spTree>
    <p:extLst>
      <p:ext uri="{BB962C8B-B14F-4D97-AF65-F5344CB8AC3E}">
        <p14:creationId xmlns:p14="http://schemas.microsoft.com/office/powerpoint/2010/main" val="10562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xit" presetSubtype="0" fill="hold" grpId="1" nodeType="afterEffect">
                                  <p:stCondLst>
                                    <p:cond delay="500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55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41488608"/>
              </p:ext>
            </p:extLst>
          </p:nvPr>
        </p:nvGraphicFramePr>
        <p:xfrm>
          <a:off x="1112335" y="2412846"/>
          <a:ext cx="7083812" cy="1639229"/>
        </p:xfrm>
        <a:graphic>
          <a:graphicData uri="http://schemas.openxmlformats.org/presentationml/2006/ole">
            <mc:AlternateContent xmlns:mc="http://schemas.openxmlformats.org/markup-compatibility/2006">
              <mc:Choice xmlns:v="urn:schemas-microsoft-com:vml" Requires="v">
                <p:oleObj spid="_x0000_s7276" name="Worksheet" r:id="rId4" imgW="5486400" imgH="926844" progId="Excel.Sheet.12">
                  <p:embed/>
                </p:oleObj>
              </mc:Choice>
              <mc:Fallback>
                <p:oleObj name="Worksheet" r:id="rId4" imgW="5486400" imgH="926844" progId="Excel.Sheet.12">
                  <p:embed/>
                  <p:pic>
                    <p:nvPicPr>
                      <p:cNvPr id="0" name=""/>
                      <p:cNvPicPr/>
                      <p:nvPr/>
                    </p:nvPicPr>
                    <p:blipFill>
                      <a:blip r:embed="rId5"/>
                      <a:stretch>
                        <a:fillRect/>
                      </a:stretch>
                    </p:blipFill>
                    <p:spPr>
                      <a:xfrm>
                        <a:off x="1112335" y="2412846"/>
                        <a:ext cx="7083812" cy="1639229"/>
                      </a:xfrm>
                      <a:prstGeom prst="rect">
                        <a:avLst/>
                      </a:prstGeom>
                    </p:spPr>
                  </p:pic>
                </p:oleObj>
              </mc:Fallback>
            </mc:AlternateContent>
          </a:graphicData>
        </a:graphic>
      </p:graphicFrame>
      <p:sp>
        <p:nvSpPr>
          <p:cNvPr id="3" name="Title 2"/>
          <p:cNvSpPr>
            <a:spLocks noGrp="1"/>
          </p:cNvSpPr>
          <p:nvPr>
            <p:ph type="title"/>
          </p:nvPr>
        </p:nvSpPr>
        <p:spPr/>
        <p:txBody>
          <a:bodyPr/>
          <a:lstStyle/>
          <a:p>
            <a:pPr algn="ctr"/>
            <a:r>
              <a:rPr lang="en-US" b="1" dirty="0" smtClean="0"/>
              <a:t>Grade Scale/</a:t>
            </a:r>
            <a:br>
              <a:rPr lang="en-US" b="1" dirty="0" smtClean="0"/>
            </a:br>
            <a:r>
              <a:rPr lang="en-US" b="1" dirty="0" smtClean="0"/>
              <a:t>Conditional Formatting</a:t>
            </a:r>
            <a:endParaRPr lang="en-US" b="1" dirty="0"/>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E50D0EB3-EE4E-49D4-BFA9-C8B2713E5364}" type="slidenum">
              <a:rPr lang="en-US" smtClean="0"/>
              <a:t>35</a:t>
            </a:fld>
            <a:endParaRPr lang="en-US"/>
          </a:p>
        </p:txBody>
      </p:sp>
    </p:spTree>
    <p:extLst>
      <p:ext uri="{BB962C8B-B14F-4D97-AF65-F5344CB8AC3E}">
        <p14:creationId xmlns:p14="http://schemas.microsoft.com/office/powerpoint/2010/main" val="1296603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06639396"/>
              </p:ext>
            </p:extLst>
          </p:nvPr>
        </p:nvGraphicFramePr>
        <p:xfrm>
          <a:off x="266628" y="1752135"/>
          <a:ext cx="8632046" cy="3178098"/>
        </p:xfrm>
        <a:graphic>
          <a:graphicData uri="http://schemas.openxmlformats.org/presentationml/2006/ole">
            <mc:AlternateContent xmlns:mc="http://schemas.openxmlformats.org/markup-compatibility/2006">
              <mc:Choice xmlns:v="urn:schemas-microsoft-com:vml" Requires="v">
                <p:oleObj spid="_x0000_s8299" name="Worksheet" r:id="rId4" imgW="8845740" imgH="2533808" progId="Excel.Sheet.12">
                  <p:embed/>
                </p:oleObj>
              </mc:Choice>
              <mc:Fallback>
                <p:oleObj name="Worksheet" r:id="rId4" imgW="8845740" imgH="2533808" progId="Excel.Sheet.12">
                  <p:embed/>
                  <p:pic>
                    <p:nvPicPr>
                      <p:cNvPr id="0" name=""/>
                      <p:cNvPicPr/>
                      <p:nvPr/>
                    </p:nvPicPr>
                    <p:blipFill>
                      <a:blip r:embed="rId5"/>
                      <a:stretch>
                        <a:fillRect/>
                      </a:stretch>
                    </p:blipFill>
                    <p:spPr>
                      <a:xfrm>
                        <a:off x="266628" y="1752135"/>
                        <a:ext cx="8632046" cy="3178098"/>
                      </a:xfrm>
                      <a:prstGeom prst="rect">
                        <a:avLst/>
                      </a:prstGeom>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36</a:t>
            </a:fld>
            <a:endParaRPr lang="en-US"/>
          </a:p>
        </p:txBody>
      </p:sp>
    </p:spTree>
    <p:extLst>
      <p:ext uri="{BB962C8B-B14F-4D97-AF65-F5344CB8AC3E}">
        <p14:creationId xmlns:p14="http://schemas.microsoft.com/office/powerpoint/2010/main" val="3351766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An </a:t>
            </a:r>
            <a:r>
              <a:rPr lang="en-US" b="1" dirty="0"/>
              <a:t>E</a:t>
            </a:r>
            <a:r>
              <a:rPr lang="en-US" b="1" dirty="0" smtClean="0"/>
              <a:t>xample of When to Use Templates: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144388033"/>
              </p:ext>
            </p:extLst>
          </p:nvPr>
        </p:nvGraphicFramePr>
        <p:xfrm>
          <a:off x="376354" y="2415886"/>
          <a:ext cx="8138996" cy="3041241"/>
        </p:xfrm>
        <a:graphic>
          <a:graphicData uri="http://schemas.openxmlformats.org/drawingml/2006/table">
            <a:tbl>
              <a:tblPr/>
              <a:tblGrid>
                <a:gridCol w="2323725"/>
                <a:gridCol w="1787480"/>
                <a:gridCol w="1870897"/>
                <a:gridCol w="2156894"/>
              </a:tblGrid>
              <a:tr h="373115">
                <a:tc>
                  <a:txBody>
                    <a:bodyPr/>
                    <a:lstStyle/>
                    <a:p>
                      <a:pPr algn="l" fontAlgn="t"/>
                      <a:r>
                        <a:rPr lang="en-US" sz="1400" b="0" i="0" u="none" strike="noStrike" dirty="0">
                          <a:solidFill>
                            <a:srgbClr val="000000"/>
                          </a:solidFill>
                          <a:effectLst/>
                          <a:latin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076B4"/>
                    </a:solidFill>
                  </a:tcPr>
                </a:tc>
                <a:tc>
                  <a:txBody>
                    <a:bodyPr/>
                    <a:lstStyle/>
                    <a:p>
                      <a:pPr algn="ctr" rtl="0" fontAlgn="ctr"/>
                      <a:r>
                        <a:rPr lang="en-US" sz="2100" b="1" i="0" u="none" strike="noStrike">
                          <a:solidFill>
                            <a:srgbClr val="000000"/>
                          </a:solidFill>
                          <a:effectLst/>
                          <a:latin typeface="Palatino Linotype" panose="02040502050505030304" pitchFamily="18" charset="0"/>
                        </a:rPr>
                        <a:t>GREEN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2100" b="1" i="0" u="none" strike="noStrike" dirty="0" smtClean="0">
                          <a:solidFill>
                            <a:srgbClr val="000000"/>
                          </a:solidFill>
                          <a:effectLst/>
                          <a:latin typeface="Palatino Linotype" panose="02040502050505030304" pitchFamily="18" charset="0"/>
                        </a:rPr>
                        <a:t>YELLOW</a:t>
                      </a:r>
                      <a:endParaRPr lang="en-US" sz="2100" b="1" i="0" u="none" strike="noStrike" dirty="0">
                        <a:solidFill>
                          <a:srgbClr val="000000"/>
                        </a:solidFill>
                        <a:effectLst/>
                        <a:latin typeface="Palatino Linotype" panose="0204050205050503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2100" b="1" i="0" u="none" strike="noStrike" dirty="0">
                          <a:solidFill>
                            <a:srgbClr val="000000"/>
                          </a:solidFill>
                          <a:effectLst/>
                          <a:latin typeface="Palatino Linotype" panose="02040502050505030304" pitchFamily="18" charset="0"/>
                        </a:rPr>
                        <a:t>RED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r>
              <a:tr h="739190">
                <a:tc>
                  <a:txBody>
                    <a:bodyPr/>
                    <a:lstStyle/>
                    <a:p>
                      <a:pPr algn="l" rtl="0" fontAlgn="ctr"/>
                      <a:r>
                        <a:rPr lang="en-US" sz="1500" b="0" i="0" u="none" strike="noStrike">
                          <a:solidFill>
                            <a:srgbClr val="000000"/>
                          </a:solidFill>
                          <a:effectLst/>
                          <a:latin typeface="Palatino Linotype" panose="02040502050505030304" pitchFamily="18" charset="0"/>
                        </a:rPr>
                        <a:t>Faculty Scholarly Activity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AECF2"/>
                    </a:solidFill>
                  </a:tcPr>
                </a:tc>
                <a:tc rowSpan="2">
                  <a:txBody>
                    <a:bodyPr/>
                    <a:lstStyle/>
                    <a:p>
                      <a:pPr algn="ctr" rtl="0" fontAlgn="ctr"/>
                      <a:r>
                        <a:rPr lang="en-US" sz="1500" b="0" i="0" u="none" strike="noStrike" dirty="0">
                          <a:solidFill>
                            <a:srgbClr val="000000"/>
                          </a:solidFill>
                          <a:effectLst/>
                          <a:latin typeface="Palatino Linotype" panose="02040502050505030304" pitchFamily="18" charset="0"/>
                        </a:rPr>
                        <a:t>Collective Program Total Average </a:t>
                      </a:r>
                      <a:r>
                        <a:rPr lang="en-US" sz="1500" b="0" i="0" u="none" strike="noStrike" dirty="0">
                          <a:solidFill>
                            <a:srgbClr val="000000"/>
                          </a:solidFill>
                          <a:effectLst/>
                          <a:latin typeface="Calibri" panose="020F0502020204030204" pitchFamily="34" charset="0"/>
                        </a:rPr>
                        <a:t>≥</a:t>
                      </a:r>
                      <a:r>
                        <a:rPr lang="en-US" sz="1500" b="0" i="0" u="none" strike="noStrike" dirty="0">
                          <a:solidFill>
                            <a:srgbClr val="000000"/>
                          </a:solidFill>
                          <a:effectLst/>
                          <a:latin typeface="Palatino Linotype" panose="02040502050505030304" pitchFamily="18" charset="0"/>
                        </a:rPr>
                        <a:t>2 points/Core Faculty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rowSpan="2">
                  <a:txBody>
                    <a:bodyPr/>
                    <a:lstStyle/>
                    <a:p>
                      <a:pPr algn="ctr" rtl="0" fontAlgn="ctr"/>
                      <a:r>
                        <a:rPr lang="en-US" sz="1500" b="0" i="0" u="none" strike="noStrike" dirty="0">
                          <a:solidFill>
                            <a:srgbClr val="000000"/>
                          </a:solidFill>
                          <a:effectLst/>
                          <a:latin typeface="Palatino Linotype" panose="02040502050505030304" pitchFamily="18" charset="0"/>
                        </a:rPr>
                        <a:t>Collective Program Total 1-1.9 points/ Core Faculty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rowSpan="2">
                  <a:txBody>
                    <a:bodyPr/>
                    <a:lstStyle/>
                    <a:p>
                      <a:pPr algn="ctr" rtl="0" fontAlgn="ctr"/>
                      <a:r>
                        <a:rPr lang="en-US" sz="1500" b="0" i="0" u="none" strike="noStrike" dirty="0">
                          <a:solidFill>
                            <a:srgbClr val="000000"/>
                          </a:solidFill>
                          <a:effectLst/>
                          <a:latin typeface="Palatino Linotype" panose="02040502050505030304" pitchFamily="18" charset="0"/>
                        </a:rPr>
                        <a:t>Collective Program Total &lt; 1 point/Core Faculty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1928936">
                <a:tc>
                  <a:txBody>
                    <a:bodyPr/>
                    <a:lstStyle/>
                    <a:p>
                      <a:pPr algn="l" rtl="0" fontAlgn="ctr"/>
                      <a:r>
                        <a:rPr lang="en-US" sz="1500" b="0" i="0" u="none" strike="noStrike" dirty="0">
                          <a:solidFill>
                            <a:srgbClr val="000000"/>
                          </a:solidFill>
                          <a:effectLst/>
                          <a:latin typeface="Palatino Linotype" panose="02040502050505030304" pitchFamily="18" charset="0"/>
                        </a:rPr>
                        <a:t>Core Faculty Participation in at least one: Research (PubMed ID), Posters (presented at national meetings), Abstracts, Grants, Textbook/Chapters, Peer Review Role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CF2"/>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37</a:t>
            </a:fld>
            <a:endParaRPr lang="en-US"/>
          </a:p>
        </p:txBody>
      </p:sp>
    </p:spTree>
    <p:extLst>
      <p:ext uri="{BB962C8B-B14F-4D97-AF65-F5344CB8AC3E}">
        <p14:creationId xmlns:p14="http://schemas.microsoft.com/office/powerpoint/2010/main" val="531406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80507"/>
              </p:ext>
            </p:extLst>
          </p:nvPr>
        </p:nvGraphicFramePr>
        <p:xfrm>
          <a:off x="97973" y="857249"/>
          <a:ext cx="8959761" cy="6084782"/>
        </p:xfrm>
        <a:graphic>
          <a:graphicData uri="http://schemas.openxmlformats.org/drawingml/2006/table">
            <a:tbl>
              <a:tblPr/>
              <a:tblGrid>
                <a:gridCol w="1028515"/>
                <a:gridCol w="461320"/>
                <a:gridCol w="198130"/>
                <a:gridCol w="461320"/>
                <a:gridCol w="198130"/>
                <a:gridCol w="461320"/>
                <a:gridCol w="198130"/>
                <a:gridCol w="461320"/>
                <a:gridCol w="198130"/>
                <a:gridCol w="650385"/>
                <a:gridCol w="930201"/>
                <a:gridCol w="446196"/>
                <a:gridCol w="584212"/>
                <a:gridCol w="816764"/>
                <a:gridCol w="198130"/>
                <a:gridCol w="1106033"/>
                <a:gridCol w="561525"/>
              </a:tblGrid>
              <a:tr h="123437">
                <a:tc>
                  <a:txBody>
                    <a:bodyPr/>
                    <a:lstStyle/>
                    <a:p>
                      <a:pPr algn="l" fontAlgn="ctr"/>
                      <a:endParaRPr lang="en-US" sz="800" b="0" i="0" u="none" strike="noStrike" dirty="0">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r>
              <a:tr h="123763">
                <a:tc gridSpan="17">
                  <a:txBody>
                    <a:bodyPr/>
                    <a:lstStyle/>
                    <a:p>
                      <a:pPr algn="ctr" fontAlgn="b"/>
                      <a:r>
                        <a:rPr lang="en-US" sz="800" b="1" i="0" u="none" strike="noStrike">
                          <a:solidFill>
                            <a:srgbClr val="000000"/>
                          </a:solidFill>
                          <a:effectLst/>
                          <a:latin typeface="Calibri"/>
                        </a:rPr>
                        <a:t>Metrics for Scholarly Activity for Core Faculty</a:t>
                      </a:r>
                    </a:p>
                  </a:txBody>
                  <a:tcPr marL="3299" marR="3299" marT="32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437">
                <a:tc>
                  <a:txBody>
                    <a:bodyPr/>
                    <a:lstStyle/>
                    <a:p>
                      <a:pPr algn="l" fontAlgn="ctr"/>
                      <a:r>
                        <a:rPr lang="en-US" sz="800" b="1" i="0" u="none" strike="noStrike">
                          <a:solidFill>
                            <a:srgbClr val="000000"/>
                          </a:solidFill>
                          <a:effectLst/>
                          <a:latin typeface="Calibri"/>
                        </a:rPr>
                        <a:t>Position</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en-US" sz="800" b="1" i="0" u="none" strike="noStrike">
                          <a:solidFill>
                            <a:srgbClr val="000000"/>
                          </a:solidFill>
                          <a:effectLst/>
                          <a:latin typeface="Calibri"/>
                        </a:rPr>
                        <a:t>Fail</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Calibri"/>
                        </a:rPr>
                        <a:t>Pass</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Calibri"/>
                        </a:rPr>
                        <a:t>Commendation for Program</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3437">
                <a:tc>
                  <a:txBody>
                    <a:bodyPr/>
                    <a:lstStyle/>
                    <a:p>
                      <a:pPr algn="l" fontAlgn="ctr"/>
                      <a:r>
                        <a:rPr lang="en-US" sz="800" b="0" i="0" u="none" strike="noStrike">
                          <a:solidFill>
                            <a:srgbClr val="000000"/>
                          </a:solidFill>
                          <a:effectLst/>
                          <a:latin typeface="Calibri"/>
                        </a:rPr>
                        <a:t>Faculty (FTE)</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en-US" sz="800" b="1" i="0" u="none" strike="noStrike">
                          <a:solidFill>
                            <a:srgbClr val="000000"/>
                          </a:solidFill>
                          <a:effectLst/>
                          <a:latin typeface="Calibri"/>
                        </a:rPr>
                        <a:t>Average &lt;2 points/Faculty Member</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7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Calibri"/>
                        </a:rPr>
                        <a:t>Average 2 pts/Faculty Member</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Calibri"/>
                        </a:rPr>
                        <a:t>Average ≥5 pts/Faculty Member</a:t>
                      </a:r>
                    </a:p>
                  </a:txBody>
                  <a:tcPr marL="3299" marR="3299" marT="32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C72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3437">
                <a:tc>
                  <a:txBody>
                    <a:bodyPr/>
                    <a:lstStyle/>
                    <a:p>
                      <a:pPr algn="l" fontAlgn="ctr"/>
                      <a:r>
                        <a:rPr lang="en-US" sz="800" b="0"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16">
                  <a:txBody>
                    <a:bodyPr/>
                    <a:lstStyle/>
                    <a:p>
                      <a:pPr algn="l" fontAlgn="ctr"/>
                      <a:r>
                        <a:rPr lang="en-US" sz="800" b="1" i="0" u="none" strike="noStrike">
                          <a:solidFill>
                            <a:srgbClr val="000000"/>
                          </a:solidFill>
                          <a:effectLst/>
                          <a:latin typeface="Calibri"/>
                        </a:rPr>
                        <a:t>One point given for documented activity in each of the following activities </a:t>
                      </a:r>
                      <a:r>
                        <a:rPr lang="en-US" sz="800" b="1" i="0" u="sng" strike="noStrike">
                          <a:solidFill>
                            <a:srgbClr val="000000"/>
                          </a:solidFill>
                          <a:effectLst/>
                          <a:latin typeface="Calibri"/>
                        </a:rPr>
                        <a:t>over the length of the review cycle</a:t>
                      </a:r>
                      <a:r>
                        <a:rPr lang="en-US" sz="800" b="1" i="0" u="none" strike="noStrike">
                          <a:solidFill>
                            <a:srgbClr val="000000"/>
                          </a:solidFill>
                          <a:effectLst/>
                          <a:latin typeface="Calibri"/>
                        </a:rPr>
                        <a:t>:</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437">
                <a:tc>
                  <a:txBody>
                    <a:bodyPr/>
                    <a:lstStyle/>
                    <a:p>
                      <a:pPr algn="l" fontAlgn="ctr"/>
                      <a:r>
                        <a:rPr lang="en-US" sz="800" b="0"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15">
                  <a:txBody>
                    <a:bodyPr/>
                    <a:lstStyle/>
                    <a:p>
                      <a:pPr algn="l" fontAlgn="ctr"/>
                      <a:r>
                        <a:rPr lang="en-US" sz="800" b="0" i="0" u="none" strike="noStrike">
                          <a:solidFill>
                            <a:srgbClr val="000000"/>
                          </a:solidFill>
                          <a:effectLst/>
                          <a:latin typeface="Calibri"/>
                        </a:rPr>
                        <a:t>Grants</a:t>
                      </a:r>
                    </a:p>
                  </a:txBody>
                  <a:tcPr marL="89089" marR="3299" marT="3299"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3299" marR="3299" marT="3299" marB="0" anchor="ctr">
                    <a:lnL>
                      <a:noFill/>
                    </a:lnL>
                    <a:lnR w="12700" cap="flat" cmpd="sng" algn="ctr">
                      <a:solidFill>
                        <a:srgbClr val="000000"/>
                      </a:solidFill>
                      <a:prstDash val="solid"/>
                      <a:round/>
                      <a:headEnd type="none" w="med" len="med"/>
                      <a:tailEnd type="none" w="med" len="med"/>
                    </a:lnR>
                    <a:lnT>
                      <a:noFill/>
                    </a:lnT>
                    <a:lnB>
                      <a:noFill/>
                    </a:lnB>
                  </a:tcPr>
                </a:tc>
              </a:tr>
              <a:tr h="123437">
                <a:tc>
                  <a:txBody>
                    <a:bodyPr/>
                    <a:lstStyle/>
                    <a:p>
                      <a:pPr algn="l" fontAlgn="ctr"/>
                      <a:r>
                        <a:rPr lang="en-US" sz="800" b="0"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15">
                  <a:txBody>
                    <a:bodyPr/>
                    <a:lstStyle/>
                    <a:p>
                      <a:pPr algn="l" fontAlgn="ctr"/>
                      <a:r>
                        <a:rPr lang="en-US" sz="800" b="0" i="0" u="none" strike="noStrike">
                          <a:solidFill>
                            <a:srgbClr val="000000"/>
                          </a:solidFill>
                          <a:effectLst/>
                          <a:latin typeface="Calibri"/>
                        </a:rPr>
                        <a:t>Publications</a:t>
                      </a:r>
                    </a:p>
                  </a:txBody>
                  <a:tcPr marL="89089" marR="3299" marT="3299"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3299" marR="3299" marT="3299" marB="0" anchor="ctr">
                    <a:lnL>
                      <a:noFill/>
                    </a:lnL>
                    <a:lnR w="12700" cap="flat" cmpd="sng" algn="ctr">
                      <a:solidFill>
                        <a:srgbClr val="000000"/>
                      </a:solidFill>
                      <a:prstDash val="solid"/>
                      <a:round/>
                      <a:headEnd type="none" w="med" len="med"/>
                      <a:tailEnd type="none" w="med" len="med"/>
                    </a:lnR>
                    <a:lnT>
                      <a:noFill/>
                    </a:lnT>
                    <a:lnB>
                      <a:noFill/>
                    </a:lnB>
                  </a:tcPr>
                </a:tc>
              </a:tr>
              <a:tr h="123437">
                <a:tc>
                  <a:txBody>
                    <a:bodyPr/>
                    <a:lstStyle/>
                    <a:p>
                      <a:pPr algn="l" fontAlgn="ctr"/>
                      <a:r>
                        <a:rPr lang="en-US" sz="800" b="0"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15">
                  <a:txBody>
                    <a:bodyPr/>
                    <a:lstStyle/>
                    <a:p>
                      <a:pPr algn="l" fontAlgn="ctr"/>
                      <a:r>
                        <a:rPr lang="en-US" sz="800" b="0" i="0" u="none" strike="noStrike">
                          <a:solidFill>
                            <a:srgbClr val="000000"/>
                          </a:solidFill>
                          <a:effectLst/>
                          <a:latin typeface="Calibri"/>
                        </a:rPr>
                        <a:t>Selected chapters, text books</a:t>
                      </a:r>
                    </a:p>
                  </a:txBody>
                  <a:tcPr marL="89089" marR="3299" marT="3299"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3299" marR="3299" marT="3299" marB="0" anchor="ctr">
                    <a:lnL>
                      <a:noFill/>
                    </a:lnL>
                    <a:lnR w="12700" cap="flat" cmpd="sng" algn="ctr">
                      <a:solidFill>
                        <a:srgbClr val="000000"/>
                      </a:solidFill>
                      <a:prstDash val="solid"/>
                      <a:round/>
                      <a:headEnd type="none" w="med" len="med"/>
                      <a:tailEnd type="none" w="med" len="med"/>
                    </a:lnR>
                    <a:lnT>
                      <a:noFill/>
                    </a:lnT>
                    <a:lnB>
                      <a:noFill/>
                    </a:lnB>
                  </a:tcPr>
                </a:tc>
              </a:tr>
              <a:tr h="123437">
                <a:tc>
                  <a:txBody>
                    <a:bodyPr/>
                    <a:lstStyle/>
                    <a:p>
                      <a:pPr algn="l" fontAlgn="ctr"/>
                      <a:r>
                        <a:rPr lang="en-US" sz="800" b="0"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15">
                  <a:txBody>
                    <a:bodyPr/>
                    <a:lstStyle/>
                    <a:p>
                      <a:pPr algn="l" fontAlgn="ctr"/>
                      <a:r>
                        <a:rPr lang="en-US" sz="800" b="0" i="0" u="none" strike="noStrike">
                          <a:solidFill>
                            <a:srgbClr val="000000"/>
                          </a:solidFill>
                          <a:effectLst/>
                          <a:latin typeface="Calibri"/>
                        </a:rPr>
                        <a:t>Presentation at local, regional or national meeting</a:t>
                      </a:r>
                    </a:p>
                  </a:txBody>
                  <a:tcPr marL="89089" marR="3299" marT="3299"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3299" marR="3299" marT="3299" marB="0" anchor="ctr">
                    <a:lnL>
                      <a:noFill/>
                    </a:lnL>
                    <a:lnR w="12700" cap="flat" cmpd="sng" algn="ctr">
                      <a:solidFill>
                        <a:srgbClr val="000000"/>
                      </a:solidFill>
                      <a:prstDash val="solid"/>
                      <a:round/>
                      <a:headEnd type="none" w="med" len="med"/>
                      <a:tailEnd type="none" w="med" len="med"/>
                    </a:lnR>
                    <a:lnT>
                      <a:noFill/>
                    </a:lnT>
                    <a:lnB>
                      <a:noFill/>
                    </a:lnB>
                  </a:tcPr>
                </a:tc>
              </a:tr>
              <a:tr h="123437">
                <a:tc>
                  <a:txBody>
                    <a:bodyPr/>
                    <a:lstStyle/>
                    <a:p>
                      <a:pPr algn="l" fontAlgn="b"/>
                      <a:r>
                        <a:rPr lang="en-US" sz="800" b="0" i="0" u="none" strike="noStrike">
                          <a:solidFill>
                            <a:srgbClr val="000000"/>
                          </a:solidFill>
                          <a:effectLst/>
                          <a:latin typeface="Calibri"/>
                        </a:rPr>
                        <a:t> </a:t>
                      </a:r>
                    </a:p>
                  </a:txBody>
                  <a:tcPr marL="3299" marR="3299" marT="32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15">
                  <a:txBody>
                    <a:bodyPr/>
                    <a:lstStyle/>
                    <a:p>
                      <a:pPr algn="l" fontAlgn="ctr"/>
                      <a:r>
                        <a:rPr lang="en-US" sz="800" b="0" i="0" u="none" strike="noStrike">
                          <a:solidFill>
                            <a:srgbClr val="000000"/>
                          </a:solidFill>
                          <a:effectLst/>
                          <a:latin typeface="Calibri"/>
                        </a:rPr>
                        <a:t>Education related service on national committees</a:t>
                      </a:r>
                    </a:p>
                  </a:txBody>
                  <a:tcPr marL="89089" marR="3299" marT="329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3299" marR="3299" marT="329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3437">
                <a:tc>
                  <a:txBody>
                    <a:bodyPr/>
                    <a:lstStyle/>
                    <a:p>
                      <a:pPr algn="l" fontAlgn="b"/>
                      <a:endParaRPr lang="en-US" sz="800" b="0" i="0" u="none" strike="noStrike">
                        <a:solidFill>
                          <a:srgbClr val="000000"/>
                        </a:solidFill>
                        <a:effectLst/>
                        <a:latin typeface="Calibri"/>
                      </a:endParaRPr>
                    </a:p>
                  </a:txBody>
                  <a:tcPr marL="3299" marR="3299" marT="32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8908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r>
              <a:tr h="123437">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a:noFill/>
                    </a:lnT>
                    <a:lnB w="12700" cap="flat" cmpd="sng" algn="ctr">
                      <a:solidFill>
                        <a:srgbClr val="000000"/>
                      </a:solidFill>
                      <a:prstDash val="solid"/>
                      <a:round/>
                      <a:headEnd type="none" w="med" len="med"/>
                      <a:tailEnd type="none" w="med" len="med"/>
                    </a:lnB>
                  </a:tcPr>
                </a:tc>
              </a:tr>
              <a:tr h="156745">
                <a:tc gridSpan="17">
                  <a:txBody>
                    <a:bodyPr/>
                    <a:lstStyle/>
                    <a:p>
                      <a:pPr algn="ctr" fontAlgn="ctr"/>
                      <a:r>
                        <a:rPr lang="en-US" sz="800" b="1" i="0" u="none" strike="noStrike">
                          <a:solidFill>
                            <a:srgbClr val="000000"/>
                          </a:solidFill>
                          <a:effectLst/>
                          <a:latin typeface="Calibri"/>
                        </a:rPr>
                        <a:t>Faculty Scholarly Activity that Occurred During  Academic Year  7/1/2014-6/30/2015</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7508">
                <a:tc>
                  <a:txBody>
                    <a:bodyPr/>
                    <a:lstStyle/>
                    <a:p>
                      <a:pPr algn="l" fontAlgn="ctr"/>
                      <a:r>
                        <a:rPr lang="en-US" sz="800" b="1" i="0" u="none" strike="noStrike">
                          <a:solidFill>
                            <a:srgbClr val="000000"/>
                          </a:solidFill>
                          <a:effectLst/>
                          <a:latin typeface="Calibri"/>
                        </a:rPr>
                        <a:t>Definitions:</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en-US" sz="800" b="1" i="0" u="none" strike="noStrike" dirty="0">
                          <a:solidFill>
                            <a:srgbClr val="000000"/>
                          </a:solidFill>
                          <a:effectLst/>
                          <a:latin typeface="Calibri"/>
                        </a:rPr>
                        <a:t>Pub Med Ids (assigned by PubMed) for articles published in the previous academic year.  List up to 4.   Pub Med ID (PMID) is an unique number assigned to each PubMed record.  This is generally an 8 character numeric number.  The PubMed Central reference number (PMCID) is different from the PubMed reference number (PMID).  PubMed Central is an index of full-text papers, while PubMed is an index of abstracts.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Number of abstracts, posters, and presentations given at international, national, or regional meetings in the previous academic year</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Number of other presentations given (grand rounds, invited professorships), materials developed (such as computer-based modules), or work presented in non-peer review publications in the previous academic year.  Articles without PMIDs should be counted in this section.  This will include publication which are peer reviewed but not recognized by the National Library of Medicine.</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Number of chapters or textbooks published in the previous academic year</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Number of grants for which faculty member had a leadership role (PI, Co-PI, or site director) in the previous academic year</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Had an active leadership role (such as serving on committees or governing boards) in national medical organizations or served as reviewer or editorial board member for a peer-reviewed journal in the previous academic year</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In the previous academic year, held responsibility for seminars, conference series, or course coordination (such as arrangement of presentations and speakers, organization of materials, assessment of participants' performance) for any didactic training within the sponsoring institution or program. This includes training modules for medical students, residents, fellows and other health professionals. This does not include single presentations such as individual lectures or conferences.</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a:rPr>
                        <a:t>Total Scholarly Activity pts accrued per Faculty Member based on metrics</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992">
                <a:tc>
                  <a:txBody>
                    <a:bodyPr/>
                    <a:lstStyle/>
                    <a:p>
                      <a:pPr algn="l" fontAlgn="ctr"/>
                      <a:r>
                        <a:rPr lang="en-US" sz="800" b="1" i="0" u="none" strike="noStrike">
                          <a:solidFill>
                            <a:srgbClr val="000000"/>
                          </a:solidFill>
                          <a:effectLst/>
                          <a:latin typeface="Calibri"/>
                        </a:rPr>
                        <a:t>Core Faculty Member</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PMID 1</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PMID 2</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PMID 3</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PMID 4</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Conference Presentations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Other Presentations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Chapters / Textbooks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Grant Leadership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Leadership or Peer-Review Role (Y/N)</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Teaching Formal Courses (Y/N)</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437">
                <a:tc>
                  <a:txBody>
                    <a:bodyPr/>
                    <a:lstStyle/>
                    <a:p>
                      <a:pPr algn="l" fontAlgn="ctr"/>
                      <a:r>
                        <a:rPr lang="en-US" sz="800" b="1" i="0" u="none" strike="noStrike">
                          <a:solidFill>
                            <a:srgbClr val="0000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Calibri"/>
                        </a:rPr>
                        <a:t> </a:t>
                      </a:r>
                    </a:p>
                  </a:txBody>
                  <a:tcPr marL="3299" marR="3299" marT="3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37">
                <a:tc>
                  <a:txBody>
                    <a:bodyPr/>
                    <a:lstStyle/>
                    <a:p>
                      <a:pPr algn="l" fontAlgn="ctr"/>
                      <a:endParaRPr lang="en-US" sz="800" b="0" i="0" u="none" strike="noStrike">
                        <a:solidFill>
                          <a:srgbClr val="000000"/>
                        </a:solidFill>
                        <a:effectLst/>
                        <a:latin typeface="Calibri"/>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Arial"/>
                      </a:endParaRPr>
                    </a:p>
                  </a:txBody>
                  <a:tcPr marL="3299" marR="3299" marT="32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Arial"/>
                      </a:endParaRPr>
                    </a:p>
                  </a:txBody>
                  <a:tcPr marL="3299" marR="3299" marT="32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dirty="0">
                          <a:solidFill>
                            <a:srgbClr val="006100"/>
                          </a:solidFill>
                          <a:effectLst/>
                          <a:latin typeface="Calibri"/>
                        </a:rPr>
                        <a:t> </a:t>
                      </a:r>
                    </a:p>
                  </a:txBody>
                  <a:tcPr marL="3299" marR="3299" marT="3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38</a:t>
            </a:fld>
            <a:endParaRPr lang="en-US"/>
          </a:p>
        </p:txBody>
      </p:sp>
    </p:spTree>
    <p:extLst>
      <p:ext uri="{BB962C8B-B14F-4D97-AF65-F5344CB8AC3E}">
        <p14:creationId xmlns:p14="http://schemas.microsoft.com/office/powerpoint/2010/main" val="2205711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50D0EB3-EE4E-49D4-BFA9-C8B2713E5364}" type="slidenum">
              <a:rPr lang="en-US" smtClean="0"/>
              <a:t>39</a:t>
            </a:fld>
            <a:endParaRPr lang="en-US"/>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58048043"/>
              </p:ext>
            </p:extLst>
          </p:nvPr>
        </p:nvGraphicFramePr>
        <p:xfrm>
          <a:off x="498475" y="631825"/>
          <a:ext cx="8147050" cy="5594350"/>
        </p:xfrm>
        <a:graphic>
          <a:graphicData uri="http://schemas.openxmlformats.org/presentationml/2006/ole">
            <mc:AlternateContent xmlns:mc="http://schemas.openxmlformats.org/markup-compatibility/2006">
              <mc:Choice xmlns:v="urn:schemas-microsoft-com:vml" Requires="v">
                <p:oleObj spid="_x0000_s13380" name="Worksheet" r:id="rId4" imgW="8146980" imgH="5594613" progId="Excel.Sheet.12">
                  <p:embed/>
                </p:oleObj>
              </mc:Choice>
              <mc:Fallback>
                <p:oleObj name="Worksheet" r:id="rId4" imgW="8146980" imgH="5594613" progId="Excel.Sheet.12">
                  <p:embed/>
                  <p:pic>
                    <p:nvPicPr>
                      <p:cNvPr id="0" name=""/>
                      <p:cNvPicPr/>
                      <p:nvPr/>
                    </p:nvPicPr>
                    <p:blipFill>
                      <a:blip r:embed="rId5"/>
                      <a:stretch>
                        <a:fillRect/>
                      </a:stretch>
                    </p:blipFill>
                    <p:spPr>
                      <a:xfrm>
                        <a:off x="498475" y="631825"/>
                        <a:ext cx="8147050" cy="5594350"/>
                      </a:xfrm>
                      <a:prstGeom prst="rect">
                        <a:avLst/>
                      </a:prstGeom>
                    </p:spPr>
                  </p:pic>
                </p:oleObj>
              </mc:Fallback>
            </mc:AlternateContent>
          </a:graphicData>
        </a:graphic>
      </p:graphicFrame>
    </p:spTree>
    <p:extLst>
      <p:ext uri="{BB962C8B-B14F-4D97-AF65-F5344CB8AC3E}">
        <p14:creationId xmlns:p14="http://schemas.microsoft.com/office/powerpoint/2010/main" val="4136691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2139553"/>
            <a:ext cx="5171654" cy="2918222"/>
          </a:xfrm>
        </p:spPr>
        <p:txBody>
          <a:bodyPr>
            <a:normAutofit fontScale="90000"/>
          </a:bodyPr>
          <a:lstStyle/>
          <a:p>
            <a:r>
              <a:rPr lang="en-US" dirty="0"/>
              <a:t>Define and understand </a:t>
            </a:r>
            <a:r>
              <a:rPr lang="en-US" dirty="0" smtClean="0"/>
              <a:t>the Annual </a:t>
            </a:r>
            <a:r>
              <a:rPr lang="en-US" dirty="0"/>
              <a:t>Institutional Review (AIR)</a:t>
            </a:r>
            <a:br>
              <a:rPr lang="en-US" dirty="0"/>
            </a:b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542" y="1801113"/>
            <a:ext cx="3040256" cy="3595103"/>
          </a:xfrm>
          <a:prstGeom prst="rect">
            <a:avLst/>
          </a:prstGeom>
        </p:spPr>
      </p:pic>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4</a:t>
            </a:fld>
            <a:endParaRPr lang="en-US"/>
          </a:p>
        </p:txBody>
      </p:sp>
    </p:spTree>
    <p:extLst>
      <p:ext uri="{BB962C8B-B14F-4D97-AF65-F5344CB8AC3E}">
        <p14:creationId xmlns:p14="http://schemas.microsoft.com/office/powerpoint/2010/main" val="3301007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Another Example of a Template</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197254747"/>
              </p:ext>
            </p:extLst>
          </p:nvPr>
        </p:nvGraphicFramePr>
        <p:xfrm>
          <a:off x="676894" y="2861211"/>
          <a:ext cx="7810994" cy="1905990"/>
        </p:xfrm>
        <a:graphic>
          <a:graphicData uri="http://schemas.openxmlformats.org/drawingml/2006/table">
            <a:tbl>
              <a:tblPr/>
              <a:tblGrid>
                <a:gridCol w="2230856"/>
                <a:gridCol w="1715120"/>
                <a:gridCol w="1790081"/>
                <a:gridCol w="2074937"/>
              </a:tblGrid>
              <a:tr h="525272">
                <a:tc>
                  <a:txBody>
                    <a:bodyPr/>
                    <a:lstStyle/>
                    <a:p>
                      <a:pPr algn="l" fontAlgn="t"/>
                      <a:r>
                        <a:rPr lang="en-US" sz="1400" b="0" i="0" u="none" strike="noStrike" dirty="0">
                          <a:solidFill>
                            <a:srgbClr val="000000"/>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076B4"/>
                    </a:solidFill>
                  </a:tcPr>
                </a:tc>
                <a:tc>
                  <a:txBody>
                    <a:bodyPr/>
                    <a:lstStyle/>
                    <a:p>
                      <a:pPr algn="ctr" rtl="0" fontAlgn="ctr"/>
                      <a:r>
                        <a:rPr lang="en-US" sz="2100" b="1" i="0" u="none" strike="noStrike">
                          <a:solidFill>
                            <a:srgbClr val="000000"/>
                          </a:solidFill>
                          <a:effectLst/>
                          <a:latin typeface="Palatino Linotype"/>
                        </a:rPr>
                        <a:t>GREEN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2100" b="1" i="0" u="none" strike="noStrike" dirty="0" smtClean="0">
                          <a:solidFill>
                            <a:srgbClr val="000000"/>
                          </a:solidFill>
                          <a:effectLst/>
                          <a:latin typeface="Palatino Linotype"/>
                        </a:rPr>
                        <a:t>YELLOW</a:t>
                      </a:r>
                      <a:endParaRPr lang="en-US" sz="2100" b="1" i="0" u="none" strike="noStrike" dirty="0">
                        <a:solidFill>
                          <a:srgbClr val="000000"/>
                        </a:solidFill>
                        <a:effectLst/>
                        <a:latin typeface="Palatino Linotype"/>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2100" b="1" i="0" u="none" strike="noStrike" dirty="0">
                          <a:solidFill>
                            <a:srgbClr val="000000"/>
                          </a:solidFill>
                          <a:effectLst/>
                          <a:latin typeface="Palatino Linotype"/>
                        </a:rPr>
                        <a:t>RED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r>
              <a:tr h="1380718">
                <a:tc>
                  <a:txBody>
                    <a:bodyPr/>
                    <a:lstStyle/>
                    <a:p>
                      <a:pPr algn="l" rtl="0" fontAlgn="ctr"/>
                      <a:r>
                        <a:rPr lang="en-US" sz="1800" b="0" i="0" u="none" strike="noStrike" dirty="0">
                          <a:solidFill>
                            <a:srgbClr val="000000"/>
                          </a:solidFill>
                          <a:effectLst/>
                          <a:latin typeface="Palatino Linotype"/>
                        </a:rPr>
                        <a:t>Board Pass Rate</a:t>
                      </a:r>
                      <a:br>
                        <a:rPr lang="en-US" sz="1800" b="0" i="0" u="none" strike="noStrike" dirty="0">
                          <a:solidFill>
                            <a:srgbClr val="000000"/>
                          </a:solidFill>
                          <a:effectLst/>
                          <a:latin typeface="Palatino Linotype"/>
                        </a:rPr>
                      </a:br>
                      <a:r>
                        <a:rPr lang="en-US" sz="1800" b="0" i="0" u="none" strike="noStrike" dirty="0">
                          <a:solidFill>
                            <a:srgbClr val="000000"/>
                          </a:solidFill>
                          <a:effectLst/>
                          <a:latin typeface="Palatino Linotype"/>
                        </a:rPr>
                        <a:t>Dependent on each Specialty's Requirements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ctr"/>
                      <a:r>
                        <a:rPr lang="en-US" sz="1800" b="0" i="0" u="none" strike="noStrike" dirty="0">
                          <a:solidFill>
                            <a:srgbClr val="000000"/>
                          </a:solidFill>
                          <a:effectLst/>
                          <a:latin typeface="Cambria"/>
                        </a:rPr>
                        <a:t>Meets Requirements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ctr"/>
                      <a:r>
                        <a:rPr lang="en-US" sz="1800" b="0" i="0" u="none" strike="noStrike">
                          <a:solidFill>
                            <a:srgbClr val="000000"/>
                          </a:solidFill>
                          <a:effectLst/>
                          <a:latin typeface="Palatino Linotype"/>
                        </a:rPr>
                        <a:t>Demonstrates Progress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ctr"/>
                      <a:r>
                        <a:rPr lang="en-US" sz="1800" b="0" i="0" u="none" strike="noStrike" dirty="0">
                          <a:solidFill>
                            <a:srgbClr val="000000"/>
                          </a:solidFill>
                          <a:effectLst/>
                          <a:latin typeface="Palatino Linotype"/>
                        </a:rPr>
                        <a:t>Not Meeting Requirements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bl>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40</a:t>
            </a:fld>
            <a:endParaRPr lang="en-US"/>
          </a:p>
        </p:txBody>
      </p:sp>
    </p:spTree>
    <p:extLst>
      <p:ext uri="{BB962C8B-B14F-4D97-AF65-F5344CB8AC3E}">
        <p14:creationId xmlns:p14="http://schemas.microsoft.com/office/powerpoint/2010/main" val="1335611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5031303"/>
              </p:ext>
            </p:extLst>
          </p:nvPr>
        </p:nvGraphicFramePr>
        <p:xfrm>
          <a:off x="961900" y="857251"/>
          <a:ext cx="7365672" cy="5325344"/>
        </p:xfrm>
        <a:graphic>
          <a:graphicData uri="http://schemas.openxmlformats.org/drawingml/2006/table">
            <a:tbl>
              <a:tblPr/>
              <a:tblGrid>
                <a:gridCol w="3793826"/>
                <a:gridCol w="1307659"/>
                <a:gridCol w="1210795"/>
                <a:gridCol w="1053392"/>
              </a:tblGrid>
              <a:tr h="211928">
                <a:tc>
                  <a:txBody>
                    <a:bodyPr/>
                    <a:lstStyle/>
                    <a:p>
                      <a:pPr algn="l" fontAlgn="b"/>
                      <a:endParaRPr lang="en-US" sz="1400" b="0" i="0" u="none" strike="noStrike" dirty="0">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r>
              <a:tr h="211928">
                <a:tc>
                  <a:txBody>
                    <a:bodyPr/>
                    <a:lstStyle/>
                    <a:p>
                      <a:pPr algn="l" fontAlgn="b"/>
                      <a:r>
                        <a:rPr lang="en-US" sz="1400" b="1" i="0" u="none" strike="noStrike">
                          <a:solidFill>
                            <a:srgbClr val="000000"/>
                          </a:solidFill>
                          <a:effectLst/>
                          <a:latin typeface="Calibri"/>
                        </a:rPr>
                        <a:t>Family Medicine ABFM Board Scores</a:t>
                      </a: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r>
              <a:tr h="211928">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r>
              <a:tr h="211928">
                <a:tc gridSpan="2">
                  <a:txBody>
                    <a:bodyPr/>
                    <a:lstStyle/>
                    <a:p>
                      <a:pPr algn="l" fontAlgn="b"/>
                      <a:r>
                        <a:rPr lang="en-US" sz="1400" b="1" i="0" u="none" strike="noStrike">
                          <a:solidFill>
                            <a:srgbClr val="000000"/>
                          </a:solidFill>
                          <a:effectLst/>
                          <a:latin typeface="Calibri"/>
                        </a:rPr>
                        <a:t>ACGME Board Pass Rate Requirement for Program Specialty:</a:t>
                      </a:r>
                    </a:p>
                  </a:txBody>
                  <a:tcPr marL="6188" marR="6188" marT="6188"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r>
              <a:tr h="1245404">
                <a:tc gridSpan="4">
                  <a:txBody>
                    <a:bodyPr/>
                    <a:lstStyle/>
                    <a:p>
                      <a:pPr algn="l" fontAlgn="t"/>
                      <a:r>
                        <a:rPr lang="en-US" sz="1400" b="0" i="0" u="none" strike="noStrike">
                          <a:solidFill>
                            <a:srgbClr val="000000"/>
                          </a:solidFill>
                          <a:effectLst/>
                          <a:latin typeface="Calibri"/>
                        </a:rPr>
                        <a:t>At least 95 percent of a program's eligible graduates from the preceding five years must have taken the American Board of Family Medicine (ABFM) certifying examination for Family Medicine.</a:t>
                      </a:r>
                      <a:br>
                        <a:rPr lang="en-US" sz="1400" b="0" i="0" u="none" strike="noStrike">
                          <a:solidFill>
                            <a:srgbClr val="000000"/>
                          </a:solidFill>
                          <a:effectLst/>
                          <a:latin typeface="Calibri"/>
                        </a:rPr>
                      </a:br>
                      <a:r>
                        <a:rPr lang="en-US" sz="1400" b="0" i="0" u="none" strike="noStrike">
                          <a:solidFill>
                            <a:srgbClr val="000000"/>
                          </a:solidFill>
                          <a:effectLst/>
                          <a:latin typeface="Calibri"/>
                        </a:rPr>
                        <a:t/>
                      </a:r>
                      <a:br>
                        <a:rPr lang="en-US" sz="1400" b="0" i="0" u="none" strike="noStrike">
                          <a:solidFill>
                            <a:srgbClr val="000000"/>
                          </a:solidFill>
                          <a:effectLst/>
                          <a:latin typeface="Calibri"/>
                        </a:rPr>
                      </a:br>
                      <a:r>
                        <a:rPr lang="en-US" sz="1400" b="0" i="0" u="none" strike="noStrike">
                          <a:solidFill>
                            <a:srgbClr val="000000"/>
                          </a:solidFill>
                          <a:effectLst/>
                          <a:latin typeface="Calibri"/>
                        </a:rPr>
                        <a:t>At least 90 percent of a program's graduates from the preceding five years who take the ABFM cerifying examination for family medicine for the first time must pass.</a:t>
                      </a:r>
                    </a:p>
                  </a:txBody>
                  <a:tcPr marL="6188" marR="6188" marT="6188"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11928">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w="6350" cap="flat" cmpd="sng" algn="ctr">
                      <a:solidFill>
                        <a:srgbClr val="000000"/>
                      </a:solidFill>
                      <a:prstDash val="solid"/>
                      <a:round/>
                      <a:headEnd type="none" w="med" len="med"/>
                      <a:tailEnd type="none" w="med" len="med"/>
                    </a:lnB>
                  </a:tcPr>
                </a:tc>
              </a:tr>
              <a:tr h="829148">
                <a:tc>
                  <a:txBody>
                    <a:bodyPr/>
                    <a:lstStyle/>
                    <a:p>
                      <a:pPr algn="ctr" fontAlgn="ctr"/>
                      <a:r>
                        <a:rPr lang="en-US" sz="1400" b="1" i="0" u="none" strike="noStrike">
                          <a:solidFill>
                            <a:srgbClr val="000000"/>
                          </a:solidFill>
                          <a:effectLst/>
                          <a:latin typeface="Calibri"/>
                        </a:rPr>
                        <a:t>Academic Year</a:t>
                      </a:r>
                    </a:p>
                  </a:txBody>
                  <a:tcPr marL="6188" marR="6188" marT="6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 of Graduates</a:t>
                      </a:r>
                    </a:p>
                  </a:txBody>
                  <a:tcPr marL="6188" marR="6188" marT="6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 Who Took Exam</a:t>
                      </a:r>
                      <a:br>
                        <a:rPr lang="en-US" sz="1400" b="1" i="0" u="none" strike="noStrike">
                          <a:solidFill>
                            <a:srgbClr val="000000"/>
                          </a:solidFill>
                          <a:effectLst/>
                          <a:latin typeface="Calibri"/>
                        </a:rPr>
                      </a:br>
                      <a:r>
                        <a:rPr lang="en-US" sz="1400" b="1" i="0" u="none" strike="noStrike">
                          <a:solidFill>
                            <a:srgbClr val="000000"/>
                          </a:solidFill>
                          <a:effectLst/>
                          <a:latin typeface="Calibri"/>
                        </a:rPr>
                        <a:t>(First Time Takers)</a:t>
                      </a:r>
                    </a:p>
                  </a:txBody>
                  <a:tcPr marL="6188" marR="6188" marT="6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 Pass Rate</a:t>
                      </a:r>
                    </a:p>
                  </a:txBody>
                  <a:tcPr marL="6188" marR="6188" marT="6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r>
                        <a:rPr lang="en-US" sz="1400" b="0" i="0" u="none" strike="noStrike">
                          <a:solidFill>
                            <a:srgbClr val="000000"/>
                          </a:solidFill>
                          <a:effectLst/>
                          <a:latin typeface="Calibri"/>
                        </a:rPr>
                        <a:t>2014-2015</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r>
                        <a:rPr lang="en-US" sz="1400" b="0" i="0" u="none" strike="noStrike">
                          <a:solidFill>
                            <a:srgbClr val="000000"/>
                          </a:solidFill>
                          <a:effectLst/>
                          <a:latin typeface="Calibri"/>
                        </a:rPr>
                        <a:t>2013-2014</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r>
                        <a:rPr lang="en-US" sz="1400" b="0" i="0" u="none" strike="noStrike">
                          <a:solidFill>
                            <a:srgbClr val="000000"/>
                          </a:solidFill>
                          <a:effectLst/>
                          <a:latin typeface="Calibri"/>
                        </a:rPr>
                        <a:t>2012-2013</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r>
                        <a:rPr lang="en-US" sz="1400" b="0" i="0" u="none" strike="noStrike">
                          <a:solidFill>
                            <a:srgbClr val="000000"/>
                          </a:solidFill>
                          <a:effectLst/>
                          <a:latin typeface="Calibri"/>
                        </a:rPr>
                        <a:t>2011-2012</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r>
                        <a:rPr lang="en-US" sz="1400" b="0" i="0" u="none" strike="noStrike">
                          <a:solidFill>
                            <a:srgbClr val="000000"/>
                          </a:solidFill>
                          <a:effectLst/>
                          <a:latin typeface="Calibri"/>
                        </a:rPr>
                        <a:t>2010-2011</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6188" marR="6188" marT="6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928">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w="6350" cap="flat" cmpd="sng" algn="ctr">
                      <a:solidFill>
                        <a:srgbClr val="000000"/>
                      </a:solidFill>
                      <a:prstDash val="solid"/>
                      <a:round/>
                      <a:headEnd type="none" w="med" len="med"/>
                      <a:tailEnd type="none" w="med" len="med"/>
                    </a:lnT>
                    <a:lnB>
                      <a:noFill/>
                    </a:lnB>
                  </a:tcPr>
                </a:tc>
              </a:tr>
              <a:tr h="366188">
                <a:tc>
                  <a:txBody>
                    <a:bodyPr/>
                    <a:lstStyle/>
                    <a:p>
                      <a:pPr algn="r" fontAlgn="b"/>
                      <a:r>
                        <a:rPr lang="en-US" sz="1400" b="1" i="0" u="none" strike="noStrike" dirty="0">
                          <a:solidFill>
                            <a:srgbClr val="000000"/>
                          </a:solidFill>
                          <a:effectLst/>
                          <a:latin typeface="Calibri"/>
                        </a:rPr>
                        <a:t>% of Graduates Who Took Exam in 5-Year Period:</a:t>
                      </a:r>
                    </a:p>
                  </a:txBody>
                  <a:tcPr marL="6188" marR="6188" marT="618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ctr" fontAlgn="ctr"/>
                      <a:r>
                        <a:rPr lang="en-US" sz="1400" b="1" i="0" u="none" strike="noStrike">
                          <a:solidFill>
                            <a:srgbClr val="000000"/>
                          </a:solidFill>
                          <a:effectLst/>
                          <a:latin typeface="Calibri"/>
                        </a:rPr>
                        <a:t>100.0%</a:t>
                      </a:r>
                    </a:p>
                  </a:txBody>
                  <a:tcPr marL="6188" marR="6188" marT="6188" marB="0" anchor="ctr">
                    <a:lnL>
                      <a:noFill/>
                    </a:lnL>
                    <a:lnR>
                      <a:noFill/>
                    </a:lnR>
                    <a:lnT>
                      <a:noFill/>
                    </a:lnT>
                    <a:lnB>
                      <a:noFill/>
                    </a:lnB>
                  </a:tcPr>
                </a:tc>
                <a:tc>
                  <a:txBody>
                    <a:bodyPr/>
                    <a:lstStyle/>
                    <a:p>
                      <a:pPr algn="ctr"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r>
              <a:tr h="211928">
                <a:tc>
                  <a:txBody>
                    <a:bodyPr/>
                    <a:lstStyle/>
                    <a:p>
                      <a:pPr algn="r" fontAlgn="b"/>
                      <a:r>
                        <a:rPr lang="en-US" sz="1400" b="1" i="0" u="none" strike="noStrike" dirty="0">
                          <a:solidFill>
                            <a:srgbClr val="000000"/>
                          </a:solidFill>
                          <a:effectLst/>
                          <a:latin typeface="Calibri"/>
                        </a:rPr>
                        <a:t>Program 5-Year Average Pass Rate:</a:t>
                      </a: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ctr" fontAlgn="ctr"/>
                      <a:r>
                        <a:rPr lang="en-US" sz="1400" b="1" i="0" u="none" strike="noStrike">
                          <a:solidFill>
                            <a:srgbClr val="000000"/>
                          </a:solidFill>
                          <a:effectLst/>
                          <a:latin typeface="Calibri"/>
                        </a:rPr>
                        <a:t>100.0%</a:t>
                      </a:r>
                    </a:p>
                  </a:txBody>
                  <a:tcPr marL="6188" marR="6188" marT="6188" marB="0" anchor="ctr">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6188" marR="6188" marT="6188" marB="0" anchor="b">
                    <a:lnL>
                      <a:noFill/>
                    </a:lnL>
                    <a:lnR>
                      <a:noFill/>
                    </a:lnR>
                    <a:lnT>
                      <a:noFill/>
                    </a:lnT>
                    <a:lnB>
                      <a:noFill/>
                    </a:lnB>
                  </a:tcPr>
                </a:tc>
              </a:tr>
              <a:tr h="211928">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6188" marR="6188" marT="6188"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6188" marR="6188" marT="6188" marB="0" anchor="b">
                    <a:lnL>
                      <a:noFill/>
                    </a:lnL>
                    <a:lnR>
                      <a:noFill/>
                    </a:lnR>
                    <a:lnT>
                      <a:noFill/>
                    </a:lnT>
                    <a:lnB>
                      <a:noFill/>
                    </a:lnB>
                  </a:tcPr>
                </a:tc>
              </a:tr>
            </a:tbl>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41</a:t>
            </a:fld>
            <a:endParaRPr lang="en-US"/>
          </a:p>
        </p:txBody>
      </p:sp>
    </p:spTree>
    <p:extLst>
      <p:ext uri="{BB962C8B-B14F-4D97-AF65-F5344CB8AC3E}">
        <p14:creationId xmlns:p14="http://schemas.microsoft.com/office/powerpoint/2010/main" val="571712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Special Review Requirements</a:t>
            </a:r>
            <a:endParaRPr lang="en-US" b="1" dirty="0"/>
          </a:p>
        </p:txBody>
      </p:sp>
      <p:sp>
        <p:nvSpPr>
          <p:cNvPr id="5" name="Content Placeholder 4"/>
          <p:cNvSpPr>
            <a:spLocks noGrp="1"/>
          </p:cNvSpPr>
          <p:nvPr>
            <p:ph sz="half" idx="1"/>
          </p:nvPr>
        </p:nvSpPr>
        <p:spPr/>
        <p:txBody>
          <a:bodyPr>
            <a:normAutofit fontScale="70000" lnSpcReduction="20000"/>
          </a:bodyPr>
          <a:lstStyle/>
          <a:p>
            <a:r>
              <a:rPr lang="en-US" dirty="0"/>
              <a:t>The GMEC must demonstrate effective oversight of underperforming programs through a Special Review </a:t>
            </a:r>
            <a:r>
              <a:rPr lang="en-US" dirty="0" smtClean="0"/>
              <a:t>Process</a:t>
            </a:r>
          </a:p>
          <a:p>
            <a:endParaRPr lang="en-US" dirty="0"/>
          </a:p>
          <a:p>
            <a:r>
              <a:rPr lang="en-US" dirty="0"/>
              <a:t>Utilize data collected from the AIR to approach Special </a:t>
            </a:r>
            <a:r>
              <a:rPr lang="en-US" dirty="0" smtClean="0"/>
              <a:t>Reviews</a:t>
            </a:r>
          </a:p>
          <a:p>
            <a:endParaRPr lang="en-US" dirty="0"/>
          </a:p>
          <a:p>
            <a:r>
              <a:rPr lang="en-US" dirty="0" smtClean="0"/>
              <a:t>The Special Review process must include a protocol</a:t>
            </a:r>
            <a:endParaRPr lang="en-US" dirty="0"/>
          </a:p>
          <a:p>
            <a:endParaRPr lang="en-US" dirty="0"/>
          </a:p>
        </p:txBody>
      </p:sp>
      <p:pic>
        <p:nvPicPr>
          <p:cNvPr id="6" name="Content Placeholder 5"/>
          <p:cNvPicPr>
            <a:picLocks noGrp="1" noChangeAspect="1"/>
          </p:cNvPicPr>
          <p:nvPr>
            <p:ph sz="half" idx="2"/>
          </p:nvPr>
        </p:nvPicPr>
        <p:blipFill>
          <a:blip r:embed="rId3"/>
          <a:stretch>
            <a:fillRect/>
          </a:stretch>
        </p:blipFill>
        <p:spPr>
          <a:xfrm>
            <a:off x="5459396" y="2461018"/>
            <a:ext cx="2669537" cy="2970329"/>
          </a:xfrm>
          <a:prstGeom prst="rect">
            <a:avLst/>
          </a:prstGeom>
        </p:spPr>
      </p:pic>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42</a:t>
            </a:fld>
            <a:endParaRPr lang="en-US"/>
          </a:p>
        </p:txBody>
      </p:sp>
    </p:spTree>
    <p:extLst>
      <p:ext uri="{BB962C8B-B14F-4D97-AF65-F5344CB8AC3E}">
        <p14:creationId xmlns:p14="http://schemas.microsoft.com/office/powerpoint/2010/main" val="2418115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Special Review Protocol</a:t>
            </a:r>
            <a:endParaRPr lang="en-US" b="1" dirty="0"/>
          </a:p>
        </p:txBody>
      </p:sp>
      <p:sp>
        <p:nvSpPr>
          <p:cNvPr id="2" name="Content Placeholder 1"/>
          <p:cNvSpPr>
            <a:spLocks noGrp="1"/>
          </p:cNvSpPr>
          <p:nvPr>
            <p:ph idx="1"/>
          </p:nvPr>
        </p:nvSpPr>
        <p:spPr/>
        <p:txBody>
          <a:bodyPr>
            <a:normAutofit fontScale="92500"/>
          </a:bodyPr>
          <a:lstStyle/>
          <a:p>
            <a:pPr>
              <a:spcBef>
                <a:spcPts val="0"/>
              </a:spcBef>
              <a:spcAft>
                <a:spcPts val="900"/>
              </a:spcAft>
            </a:pPr>
            <a:r>
              <a:rPr lang="en-US" dirty="0" smtClean="0"/>
              <a:t>Revamp your old Internal Review Protocol!</a:t>
            </a:r>
          </a:p>
          <a:p>
            <a:pPr>
              <a:spcBef>
                <a:spcPts val="0"/>
              </a:spcBef>
              <a:spcAft>
                <a:spcPts val="900"/>
              </a:spcAft>
            </a:pPr>
            <a:r>
              <a:rPr lang="en-US" dirty="0"/>
              <a:t>Establishes criteria for identifying </a:t>
            </a:r>
            <a:r>
              <a:rPr lang="en-US" dirty="0" smtClean="0"/>
              <a:t>underperforming programs</a:t>
            </a:r>
          </a:p>
          <a:p>
            <a:pPr>
              <a:spcBef>
                <a:spcPts val="0"/>
              </a:spcBef>
              <a:spcAft>
                <a:spcPts val="900"/>
              </a:spcAft>
            </a:pPr>
            <a:r>
              <a:rPr lang="en-US" dirty="0" smtClean="0"/>
              <a:t>Determine who will serve on the special review committee(s)</a:t>
            </a:r>
          </a:p>
          <a:p>
            <a:pPr>
              <a:spcBef>
                <a:spcPts val="0"/>
              </a:spcBef>
              <a:spcAft>
                <a:spcPts val="900"/>
              </a:spcAft>
            </a:pPr>
            <a:r>
              <a:rPr lang="en-US" dirty="0"/>
              <a:t>Results in a report that describes the quality improvement goals, the corrective actions, and the process for GMEC monitoring of outcomes.</a:t>
            </a:r>
          </a:p>
          <a:p>
            <a:endParaRPr lang="en-US" dirty="0" smtClean="0"/>
          </a:p>
          <a:p>
            <a:r>
              <a:rPr lang="en-US" dirty="0" smtClean="0"/>
              <a:t>Use a template</a:t>
            </a:r>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43</a:t>
            </a:fld>
            <a:endParaRPr lang="en-US"/>
          </a:p>
        </p:txBody>
      </p:sp>
    </p:spTree>
    <p:extLst>
      <p:ext uri="{BB962C8B-B14F-4D97-AF65-F5344CB8AC3E}">
        <p14:creationId xmlns:p14="http://schemas.microsoft.com/office/powerpoint/2010/main" val="13135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Example of Types of Special Reviews</a:t>
            </a:r>
            <a:endParaRPr lang="en-US" b="1"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7832" y="2402323"/>
            <a:ext cx="3868344" cy="2641289"/>
          </a:xfrm>
        </p:spPr>
      </p:pic>
      <p:sp>
        <p:nvSpPr>
          <p:cNvPr id="8" name="Content Placeholder 7"/>
          <p:cNvSpPr>
            <a:spLocks noGrp="1"/>
          </p:cNvSpPr>
          <p:nvPr>
            <p:ph sz="half" idx="2"/>
          </p:nvPr>
        </p:nvSpPr>
        <p:spPr>
          <a:xfrm>
            <a:off x="4347376" y="2402323"/>
            <a:ext cx="4167974" cy="3087649"/>
          </a:xfrm>
        </p:spPr>
        <p:txBody>
          <a:bodyPr>
            <a:noAutofit/>
          </a:bodyPr>
          <a:lstStyle/>
          <a:p>
            <a:pPr lvl="1"/>
            <a:r>
              <a:rPr lang="en-US" sz="2100" dirty="0"/>
              <a:t>Full Special Review</a:t>
            </a:r>
          </a:p>
          <a:p>
            <a:pPr lvl="2"/>
            <a:r>
              <a:rPr lang="en-US" sz="2100" dirty="0"/>
              <a:t>There are ≥3 Red</a:t>
            </a:r>
          </a:p>
          <a:p>
            <a:pPr marL="685800" lvl="2" indent="0">
              <a:buNone/>
            </a:pPr>
            <a:r>
              <a:rPr lang="en-US" sz="2100" dirty="0"/>
              <a:t>	</a:t>
            </a:r>
          </a:p>
          <a:p>
            <a:pPr lvl="1"/>
            <a:r>
              <a:rPr lang="en-US" sz="2100" dirty="0"/>
              <a:t>Limited Special Review</a:t>
            </a:r>
          </a:p>
          <a:p>
            <a:pPr lvl="2"/>
            <a:r>
              <a:rPr lang="en-US" sz="2100" dirty="0"/>
              <a:t>There are ≥4 Yellow</a:t>
            </a:r>
          </a:p>
          <a:p>
            <a:pPr marL="685800" lvl="2" indent="0">
              <a:buNone/>
            </a:pPr>
            <a:endParaRPr lang="en-US" sz="2100" dirty="0"/>
          </a:p>
          <a:p>
            <a:pPr lvl="1"/>
            <a:r>
              <a:rPr lang="en-US" sz="2100" dirty="0"/>
              <a:t>Focused Special Review</a:t>
            </a:r>
          </a:p>
          <a:p>
            <a:pPr lvl="2"/>
            <a:r>
              <a:rPr lang="en-US" sz="2100" dirty="0"/>
              <a:t>There are any Combination of ≥4 Yellow and Red</a:t>
            </a:r>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44</a:t>
            </a:fld>
            <a:endParaRPr lang="en-US"/>
          </a:p>
        </p:txBody>
      </p:sp>
    </p:spTree>
    <p:extLst>
      <p:ext uri="{BB962C8B-B14F-4D97-AF65-F5344CB8AC3E}">
        <p14:creationId xmlns:p14="http://schemas.microsoft.com/office/powerpoint/2010/main" val="1253452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sz="half" idx="1"/>
          </p:nvPr>
        </p:nvPicPr>
        <p:blipFill rotWithShape="1">
          <a:blip r:embed="rId4"/>
          <a:srcRect r="2172"/>
          <a:stretch/>
        </p:blipFill>
        <p:spPr>
          <a:xfrm>
            <a:off x="1424671" y="1084068"/>
            <a:ext cx="5696321" cy="3643481"/>
          </a:xfrm>
          <a:prstGeom prst="rect">
            <a:avLst/>
          </a:prstGeom>
        </p:spPr>
      </p:pic>
      <p:sp>
        <p:nvSpPr>
          <p:cNvPr id="10" name="Flowchart: Process 9"/>
          <p:cNvSpPr/>
          <p:nvPr/>
        </p:nvSpPr>
        <p:spPr>
          <a:xfrm>
            <a:off x="1121135" y="3361912"/>
            <a:ext cx="6100638" cy="38166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2" name="Object 1"/>
          <p:cNvGraphicFramePr>
            <a:graphicFrameLocks noChangeAspect="1"/>
          </p:cNvGraphicFramePr>
          <p:nvPr>
            <p:extLst>
              <p:ext uri="{D42A27DB-BD31-4B8C-83A1-F6EECF244321}">
                <p14:modId xmlns:p14="http://schemas.microsoft.com/office/powerpoint/2010/main" val="1504629493"/>
              </p:ext>
            </p:extLst>
          </p:nvPr>
        </p:nvGraphicFramePr>
        <p:xfrm>
          <a:off x="1691555" y="4949020"/>
          <a:ext cx="5162550" cy="928688"/>
        </p:xfrm>
        <a:graphic>
          <a:graphicData uri="http://schemas.openxmlformats.org/presentationml/2006/ole">
            <mc:AlternateContent xmlns:mc="http://schemas.openxmlformats.org/markup-compatibility/2006">
              <mc:Choice xmlns:v="urn:schemas-microsoft-com:vml" Requires="v">
                <p:oleObj spid="_x0000_s4265" name="Worksheet" r:id="rId5" imgW="6883380" imgH="1238498" progId="Excel.Sheet.12">
                  <p:embed/>
                </p:oleObj>
              </mc:Choice>
              <mc:Fallback>
                <p:oleObj name="Worksheet" r:id="rId5" imgW="6883380" imgH="1238498" progId="Excel.Sheet.12">
                  <p:embed/>
                  <p:pic>
                    <p:nvPicPr>
                      <p:cNvPr id="0" name=""/>
                      <p:cNvPicPr/>
                      <p:nvPr/>
                    </p:nvPicPr>
                    <p:blipFill>
                      <a:blip r:embed="rId6"/>
                      <a:stretch>
                        <a:fillRect/>
                      </a:stretch>
                    </p:blipFill>
                    <p:spPr>
                      <a:xfrm>
                        <a:off x="1691555" y="4949020"/>
                        <a:ext cx="5162550" cy="928688"/>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45</a:t>
            </a:fld>
            <a:endParaRPr lang="en-US"/>
          </a:p>
        </p:txBody>
      </p:sp>
    </p:spTree>
    <p:extLst>
      <p:ext uri="{BB962C8B-B14F-4D97-AF65-F5344CB8AC3E}">
        <p14:creationId xmlns:p14="http://schemas.microsoft.com/office/powerpoint/2010/main" val="18453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118" y="3287121"/>
            <a:ext cx="2107734" cy="1580801"/>
          </a:xfrm>
          <a:prstGeom prst="rect">
            <a:avLst/>
          </a:prstGeom>
        </p:spPr>
      </p:pic>
      <p:sp>
        <p:nvSpPr>
          <p:cNvPr id="7" name="TextBox 6"/>
          <p:cNvSpPr txBox="1"/>
          <p:nvPr/>
        </p:nvSpPr>
        <p:spPr>
          <a:xfrm>
            <a:off x="616591" y="1719219"/>
            <a:ext cx="3208789" cy="1615827"/>
          </a:xfrm>
          <a:prstGeom prst="rect">
            <a:avLst/>
          </a:prstGeom>
          <a:noFill/>
        </p:spPr>
        <p:txBody>
          <a:bodyPr wrap="square" rtlCol="0">
            <a:spAutoFit/>
          </a:bodyPr>
          <a:lstStyle/>
          <a:p>
            <a:pPr algn="ctr"/>
            <a:r>
              <a:rPr lang="en-US" sz="3300" dirty="0"/>
              <a:t>Special Review Report Template</a:t>
            </a:r>
          </a:p>
        </p:txBody>
      </p:sp>
      <p:pic>
        <p:nvPicPr>
          <p:cNvPr id="2" name="Picture 1"/>
          <p:cNvPicPr>
            <a:picLocks noChangeAspect="1"/>
          </p:cNvPicPr>
          <p:nvPr/>
        </p:nvPicPr>
        <p:blipFill rotWithShape="1">
          <a:blip r:embed="rId4"/>
          <a:srcRect l="6846" r="10774"/>
          <a:stretch/>
        </p:blipFill>
        <p:spPr>
          <a:xfrm>
            <a:off x="4076333" y="1104630"/>
            <a:ext cx="4609618" cy="4738826"/>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46</a:t>
            </a:fld>
            <a:endParaRPr lang="en-US"/>
          </a:p>
        </p:txBody>
      </p:sp>
    </p:spTree>
    <p:extLst>
      <p:ext uri="{BB962C8B-B14F-4D97-AF65-F5344CB8AC3E}">
        <p14:creationId xmlns:p14="http://schemas.microsoft.com/office/powerpoint/2010/main" val="31528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Role of the GMEC and the Special Review</a:t>
            </a:r>
            <a:endParaRPr lang="en-US" b="1" dirty="0"/>
          </a:p>
        </p:txBody>
      </p:sp>
      <p:sp>
        <p:nvSpPr>
          <p:cNvPr id="5" name="Content Placeholder 4"/>
          <p:cNvSpPr>
            <a:spLocks noGrp="1"/>
          </p:cNvSpPr>
          <p:nvPr>
            <p:ph sz="half" idx="1"/>
          </p:nvPr>
        </p:nvSpPr>
        <p:spPr/>
        <p:txBody>
          <a:bodyPr>
            <a:normAutofit fontScale="62500" lnSpcReduction="20000"/>
          </a:bodyPr>
          <a:lstStyle/>
          <a:p>
            <a:pPr>
              <a:lnSpc>
                <a:spcPct val="200000"/>
              </a:lnSpc>
            </a:pPr>
            <a:r>
              <a:rPr lang="en-US" dirty="0" smtClean="0"/>
              <a:t>Involve GMEC in action plan oversight</a:t>
            </a:r>
          </a:p>
          <a:p>
            <a:pPr>
              <a:lnSpc>
                <a:spcPct val="200000"/>
              </a:lnSpc>
            </a:pPr>
            <a:r>
              <a:rPr lang="en-US" dirty="0" smtClean="0"/>
              <a:t>Provide Systematic Feedback</a:t>
            </a:r>
          </a:p>
          <a:p>
            <a:pPr>
              <a:lnSpc>
                <a:spcPct val="200000"/>
              </a:lnSpc>
            </a:pPr>
            <a:r>
              <a:rPr lang="en-US" dirty="0" smtClean="0"/>
              <a:t>Identify Effective Programs </a:t>
            </a:r>
            <a:r>
              <a:rPr lang="en-US" dirty="0" smtClean="0">
                <a:sym typeface="Wingdings" panose="05000000000000000000" pitchFamily="2" charset="2"/>
              </a:rPr>
              <a:t> </a:t>
            </a:r>
            <a:r>
              <a:rPr lang="en-US" dirty="0" smtClean="0"/>
              <a:t>who is doing well </a:t>
            </a:r>
          </a:p>
          <a:p>
            <a:pPr>
              <a:lnSpc>
                <a:spcPct val="200000"/>
              </a:lnSpc>
            </a:pPr>
            <a:r>
              <a:rPr lang="en-US" dirty="0" smtClean="0"/>
              <a:t>Help </a:t>
            </a:r>
            <a:r>
              <a:rPr lang="en-US" dirty="0"/>
              <a:t>programs to continue to </a:t>
            </a:r>
            <a:r>
              <a:rPr lang="en-US" dirty="0" smtClean="0"/>
              <a:t>improve</a:t>
            </a:r>
            <a:endParaRPr lang="en-US" dirty="0"/>
          </a:p>
          <a:p>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6091" y="2596841"/>
            <a:ext cx="3332720" cy="2207927"/>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1"/>
          </p:nvPr>
        </p:nvSpPr>
        <p:spPr/>
        <p:txBody>
          <a:bodyPr/>
          <a:lstStyle/>
          <a:p>
            <a:fld id="{E50D0EB3-EE4E-49D4-BFA9-C8B2713E5364}" type="slidenum">
              <a:rPr lang="en-US" smtClean="0"/>
              <a:t>47</a:t>
            </a:fld>
            <a:endParaRPr lang="en-US"/>
          </a:p>
        </p:txBody>
      </p:sp>
    </p:spTree>
    <p:extLst>
      <p:ext uri="{BB962C8B-B14F-4D97-AF65-F5344CB8AC3E}">
        <p14:creationId xmlns:p14="http://schemas.microsoft.com/office/powerpoint/2010/main" val="3195999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AIR Report</a:t>
            </a:r>
            <a:endParaRPr lang="en-US" dirty="0"/>
          </a:p>
        </p:txBody>
      </p:sp>
      <p:sp>
        <p:nvSpPr>
          <p:cNvPr id="3" name="Content Placeholder 2"/>
          <p:cNvSpPr>
            <a:spLocks noGrp="1"/>
          </p:cNvSpPr>
          <p:nvPr>
            <p:ph sz="half" idx="1"/>
          </p:nvPr>
        </p:nvSpPr>
        <p:spPr/>
        <p:txBody>
          <a:bodyPr/>
          <a:lstStyle/>
          <a:p>
            <a:r>
              <a:rPr lang="en-US" dirty="0" smtClean="0"/>
              <a:t>Compile APE and AIR Data</a:t>
            </a:r>
          </a:p>
          <a:p>
            <a:r>
              <a:rPr lang="en-US" dirty="0" smtClean="0"/>
              <a:t>Use graphs to provide visuals</a:t>
            </a:r>
          </a:p>
          <a:p>
            <a:r>
              <a:rPr lang="en-US" dirty="0" smtClean="0"/>
              <a:t>GMEC must review and approve</a:t>
            </a:r>
          </a:p>
          <a:p>
            <a:r>
              <a:rPr lang="en-US" dirty="0" smtClean="0"/>
              <a:t>Attach to Executive Summary</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6068" y="2449902"/>
            <a:ext cx="3308230" cy="3308230"/>
          </a:xfrm>
        </p:spPr>
      </p:pic>
      <p:sp>
        <p:nvSpPr>
          <p:cNvPr id="5" name="Slide Number Placeholder 4"/>
          <p:cNvSpPr>
            <a:spLocks noGrp="1"/>
          </p:cNvSpPr>
          <p:nvPr>
            <p:ph type="sldNum" sz="quarter" idx="11"/>
          </p:nvPr>
        </p:nvSpPr>
        <p:spPr/>
        <p:txBody>
          <a:bodyPr/>
          <a:lstStyle/>
          <a:p>
            <a:fld id="{E50D0EB3-EE4E-49D4-BFA9-C8B2713E5364}" type="slidenum">
              <a:rPr lang="en-US" smtClean="0"/>
              <a:t>48</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484018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Executive Summary 101</a:t>
            </a:r>
            <a:endParaRPr lang="en-US" b="1" dirty="0"/>
          </a:p>
        </p:txBody>
      </p:sp>
      <p:sp>
        <p:nvSpPr>
          <p:cNvPr id="9" name="Text Placeholder 8"/>
          <p:cNvSpPr>
            <a:spLocks noGrp="1"/>
          </p:cNvSpPr>
          <p:nvPr>
            <p:ph type="body" idx="1"/>
          </p:nvPr>
        </p:nvSpPr>
        <p:spPr/>
        <p:txBody>
          <a:bodyPr/>
          <a:lstStyle/>
          <a:p>
            <a:pPr algn="ctr"/>
            <a:r>
              <a:rPr lang="en-US" dirty="0" smtClean="0"/>
              <a:t>DON’T	</a:t>
            </a:r>
            <a:endParaRPr lang="en-US" dirty="0"/>
          </a:p>
        </p:txBody>
      </p:sp>
      <p:sp>
        <p:nvSpPr>
          <p:cNvPr id="10" name="Content Placeholder 9"/>
          <p:cNvSpPr>
            <a:spLocks noGrp="1"/>
          </p:cNvSpPr>
          <p:nvPr>
            <p:ph sz="half" idx="2"/>
          </p:nvPr>
        </p:nvSpPr>
        <p:spPr/>
        <p:txBody>
          <a:bodyPr/>
          <a:lstStyle/>
          <a:p>
            <a:pPr>
              <a:spcBef>
                <a:spcPts val="0"/>
              </a:spcBef>
              <a:spcAft>
                <a:spcPts val="2400"/>
              </a:spcAft>
            </a:pPr>
            <a:r>
              <a:rPr lang="en-US" dirty="0" smtClean="0"/>
              <a:t>Abstract, introduction, preface, highlights</a:t>
            </a:r>
          </a:p>
          <a:p>
            <a:pPr>
              <a:spcBef>
                <a:spcPts val="0"/>
              </a:spcBef>
              <a:spcAft>
                <a:spcPts val="2400"/>
              </a:spcAft>
            </a:pPr>
            <a:r>
              <a:rPr lang="en-US" dirty="0" smtClean="0"/>
              <a:t>≤ 4 pages </a:t>
            </a:r>
          </a:p>
          <a:p>
            <a:pPr>
              <a:spcBef>
                <a:spcPts val="0"/>
              </a:spcBef>
              <a:spcAft>
                <a:spcPts val="2400"/>
              </a:spcAft>
            </a:pPr>
            <a:r>
              <a:rPr lang="en-US" dirty="0" smtClean="0"/>
              <a:t>Use complicated GME terms</a:t>
            </a:r>
          </a:p>
          <a:p>
            <a:pPr>
              <a:spcBef>
                <a:spcPts val="0"/>
              </a:spcBef>
              <a:spcAft>
                <a:spcPts val="2400"/>
              </a:spcAft>
            </a:pPr>
            <a:r>
              <a:rPr lang="en-US" dirty="0" smtClean="0"/>
              <a:t>Do not bore with minutiae</a:t>
            </a:r>
            <a:endParaRPr lang="en-US" dirty="0"/>
          </a:p>
        </p:txBody>
      </p:sp>
      <p:sp>
        <p:nvSpPr>
          <p:cNvPr id="11" name="Text Placeholder 10"/>
          <p:cNvSpPr>
            <a:spLocks noGrp="1"/>
          </p:cNvSpPr>
          <p:nvPr>
            <p:ph type="body" sz="quarter" idx="3"/>
          </p:nvPr>
        </p:nvSpPr>
        <p:spPr/>
        <p:txBody>
          <a:bodyPr/>
          <a:lstStyle/>
          <a:p>
            <a:pPr algn="ctr"/>
            <a:r>
              <a:rPr lang="en-US" dirty="0" smtClean="0"/>
              <a:t>DO</a:t>
            </a:r>
            <a:endParaRPr lang="en-US" dirty="0"/>
          </a:p>
        </p:txBody>
      </p:sp>
      <p:sp>
        <p:nvSpPr>
          <p:cNvPr id="12" name="Content Placeholder 11"/>
          <p:cNvSpPr>
            <a:spLocks noGrp="1"/>
          </p:cNvSpPr>
          <p:nvPr>
            <p:ph sz="quarter" idx="4"/>
          </p:nvPr>
        </p:nvSpPr>
        <p:spPr/>
        <p:txBody>
          <a:bodyPr/>
          <a:lstStyle/>
          <a:p>
            <a:pPr>
              <a:spcBef>
                <a:spcPts val="0"/>
              </a:spcBef>
              <a:spcAft>
                <a:spcPts val="2400"/>
              </a:spcAft>
            </a:pPr>
            <a:r>
              <a:rPr lang="en-US" dirty="0" smtClean="0"/>
              <a:t>Miniature version of AIR Report</a:t>
            </a:r>
          </a:p>
          <a:p>
            <a:pPr>
              <a:spcBef>
                <a:spcPts val="0"/>
              </a:spcBef>
              <a:spcAft>
                <a:spcPts val="2400"/>
              </a:spcAft>
            </a:pPr>
            <a:r>
              <a:rPr lang="en-US" dirty="0" smtClean="0"/>
              <a:t>2 pages</a:t>
            </a:r>
          </a:p>
          <a:p>
            <a:pPr>
              <a:spcBef>
                <a:spcPts val="0"/>
              </a:spcBef>
              <a:spcAft>
                <a:spcPts val="2400"/>
              </a:spcAft>
            </a:pPr>
            <a:r>
              <a:rPr lang="en-US" dirty="0" smtClean="0"/>
              <a:t>Be clear, concise and provide relevant information about GME</a:t>
            </a:r>
          </a:p>
          <a:p>
            <a:pPr>
              <a:spcBef>
                <a:spcPts val="0"/>
              </a:spcBef>
              <a:spcAft>
                <a:spcPts val="2400"/>
              </a:spcAft>
            </a:pPr>
            <a:r>
              <a:rPr lang="en-US" dirty="0" smtClean="0"/>
              <a:t>Grab the reader’s attention</a:t>
            </a:r>
            <a:endParaRPr lang="en-US" dirty="0"/>
          </a:p>
        </p:txBody>
      </p:sp>
      <p:sp>
        <p:nvSpPr>
          <p:cNvPr id="5" name="Slide Number Placeholder 4"/>
          <p:cNvSpPr>
            <a:spLocks noGrp="1"/>
          </p:cNvSpPr>
          <p:nvPr>
            <p:ph type="sldNum" sz="quarter" idx="11"/>
          </p:nvPr>
        </p:nvSpPr>
        <p:spPr/>
        <p:txBody>
          <a:bodyPr/>
          <a:lstStyle/>
          <a:p>
            <a:fld id="{E50D0EB3-EE4E-49D4-BFA9-C8B2713E5364}" type="slidenum">
              <a:rPr lang="en-US" smtClean="0"/>
              <a:t>49</a:t>
            </a:fld>
            <a:endParaRPr lang="en-US"/>
          </a:p>
        </p:txBody>
      </p:sp>
      <p:sp>
        <p:nvSpPr>
          <p:cNvPr id="6" name="Footer Placeholder 5"/>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580739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44058"/>
            <a:ext cx="7886700" cy="855302"/>
          </a:xfrm>
        </p:spPr>
        <p:txBody>
          <a:bodyPr/>
          <a:lstStyle/>
          <a:p>
            <a:pPr algn="ctr"/>
            <a:r>
              <a:rPr lang="en-US" sz="3600" b="1" dirty="0" smtClean="0"/>
              <a:t>Annual Institutional Review (AIR)</a:t>
            </a:r>
            <a:endParaRPr lang="en-US" sz="3600" b="1" dirty="0"/>
          </a:p>
        </p:txBody>
      </p:sp>
      <p:sp>
        <p:nvSpPr>
          <p:cNvPr id="5" name="Content Placeholder 4"/>
          <p:cNvSpPr>
            <a:spLocks noGrp="1"/>
          </p:cNvSpPr>
          <p:nvPr>
            <p:ph sz="half" idx="1"/>
          </p:nvPr>
        </p:nvSpPr>
        <p:spPr>
          <a:xfrm>
            <a:off x="674175" y="1875560"/>
            <a:ext cx="1171575" cy="3780219"/>
          </a:xfrm>
        </p:spPr>
        <p:txBody>
          <a:bodyPr>
            <a:noAutofit/>
          </a:bodyPr>
          <a:lstStyle/>
          <a:p>
            <a:r>
              <a:rPr lang="en-US" sz="1650" dirty="0">
                <a:solidFill>
                  <a:srgbClr val="FF0000"/>
                </a:solidFill>
              </a:rPr>
              <a:t>Who</a:t>
            </a:r>
          </a:p>
          <a:p>
            <a:endParaRPr lang="en-US" sz="1650" dirty="0">
              <a:solidFill>
                <a:srgbClr val="FF0000"/>
              </a:solidFill>
            </a:endParaRPr>
          </a:p>
          <a:p>
            <a:endParaRPr lang="en-US" sz="1650" dirty="0">
              <a:solidFill>
                <a:srgbClr val="FF0000"/>
              </a:solidFill>
            </a:endParaRPr>
          </a:p>
          <a:p>
            <a:r>
              <a:rPr lang="en-US" sz="1650" dirty="0">
                <a:solidFill>
                  <a:srgbClr val="FF0000"/>
                </a:solidFill>
              </a:rPr>
              <a:t>What</a:t>
            </a:r>
          </a:p>
          <a:p>
            <a:endParaRPr lang="en-US" sz="1650" dirty="0">
              <a:solidFill>
                <a:srgbClr val="FF0000"/>
              </a:solidFill>
            </a:endParaRPr>
          </a:p>
          <a:p>
            <a:endParaRPr lang="en-US" sz="1650" dirty="0">
              <a:solidFill>
                <a:srgbClr val="FF0000"/>
              </a:solidFill>
            </a:endParaRPr>
          </a:p>
          <a:p>
            <a:endParaRPr lang="en-US" sz="1650" dirty="0">
              <a:solidFill>
                <a:srgbClr val="FF0000"/>
              </a:solidFill>
            </a:endParaRPr>
          </a:p>
          <a:p>
            <a:r>
              <a:rPr lang="en-US" sz="1650" dirty="0">
                <a:solidFill>
                  <a:srgbClr val="FF0000"/>
                </a:solidFill>
              </a:rPr>
              <a:t>Where</a:t>
            </a:r>
          </a:p>
          <a:p>
            <a:endParaRPr lang="en-US" sz="1650" dirty="0">
              <a:solidFill>
                <a:srgbClr val="FF0000"/>
              </a:solidFill>
            </a:endParaRPr>
          </a:p>
          <a:p>
            <a:r>
              <a:rPr lang="en-US" sz="1650" dirty="0">
                <a:solidFill>
                  <a:srgbClr val="FF0000"/>
                </a:solidFill>
              </a:rPr>
              <a:t>When</a:t>
            </a:r>
          </a:p>
          <a:p>
            <a:endParaRPr lang="en-US" sz="1650" dirty="0">
              <a:solidFill>
                <a:srgbClr val="FF0000"/>
              </a:solidFill>
            </a:endParaRPr>
          </a:p>
          <a:p>
            <a:r>
              <a:rPr lang="en-US" sz="1650" dirty="0">
                <a:solidFill>
                  <a:srgbClr val="FF0000"/>
                </a:solidFill>
              </a:rPr>
              <a:t>Why</a:t>
            </a:r>
          </a:p>
        </p:txBody>
      </p:sp>
      <p:sp>
        <p:nvSpPr>
          <p:cNvPr id="6" name="Content Placeholder 5"/>
          <p:cNvSpPr>
            <a:spLocks noGrp="1"/>
          </p:cNvSpPr>
          <p:nvPr>
            <p:ph sz="half" idx="2"/>
          </p:nvPr>
        </p:nvSpPr>
        <p:spPr>
          <a:xfrm>
            <a:off x="1800225" y="1875560"/>
            <a:ext cx="6715125" cy="3352166"/>
          </a:xfrm>
        </p:spPr>
        <p:txBody>
          <a:bodyPr>
            <a:noAutofit/>
          </a:bodyPr>
          <a:lstStyle/>
          <a:p>
            <a:pPr marL="0" indent="0">
              <a:buNone/>
            </a:pPr>
            <a:r>
              <a:rPr lang="en-US" sz="1650" dirty="0"/>
              <a:t>Graduate Medical Education Committee (GMEC) and Designated Institutional Official (DIO)</a:t>
            </a:r>
          </a:p>
          <a:p>
            <a:pPr marL="0" indent="0">
              <a:buNone/>
            </a:pPr>
            <a:endParaRPr lang="en-US" sz="1650" dirty="0"/>
          </a:p>
          <a:p>
            <a:pPr marL="0" indent="0">
              <a:buNone/>
            </a:pPr>
            <a:r>
              <a:rPr lang="en-US" sz="1650" dirty="0"/>
              <a:t>Demonstrate effective oversight of accreditation</a:t>
            </a:r>
          </a:p>
          <a:p>
            <a:pPr marL="0" indent="0">
              <a:buNone/>
            </a:pPr>
            <a:r>
              <a:rPr lang="en-US" sz="1650" dirty="0">
                <a:solidFill>
                  <a:srgbClr val="000000"/>
                </a:solidFill>
                <a:ea typeface="Times New Roman" panose="02020603050405020304" pitchFamily="18" charset="0"/>
                <a:cs typeface="Times New Roman" panose="02020603050405020304" pitchFamily="18" charset="0"/>
              </a:rPr>
              <a:t>Monitoring procedures for action plans resulting from the review</a:t>
            </a:r>
            <a:endParaRPr lang="en-US" sz="1650" dirty="0"/>
          </a:p>
          <a:p>
            <a:pPr marL="0" indent="0">
              <a:buNone/>
            </a:pPr>
            <a:r>
              <a:rPr lang="en-US" sz="1650" dirty="0"/>
              <a:t>Submit an executive summary to the governing body</a:t>
            </a:r>
          </a:p>
          <a:p>
            <a:pPr marL="0" indent="0">
              <a:buNone/>
            </a:pPr>
            <a:endParaRPr lang="en-US" sz="1650" dirty="0"/>
          </a:p>
          <a:p>
            <a:pPr marL="0" indent="0">
              <a:buNone/>
            </a:pPr>
            <a:r>
              <a:rPr lang="en-US" sz="1650" dirty="0"/>
              <a:t>The Sponsoring Institution</a:t>
            </a:r>
          </a:p>
          <a:p>
            <a:endParaRPr lang="en-US" sz="1650" dirty="0"/>
          </a:p>
          <a:p>
            <a:pPr marL="0" indent="0">
              <a:buNone/>
            </a:pPr>
            <a:r>
              <a:rPr lang="en-US" sz="1650" dirty="0"/>
              <a:t>Scheduled at a time that best works for each Sponsoring Institution</a:t>
            </a:r>
          </a:p>
          <a:p>
            <a:pPr marL="0" indent="0">
              <a:buNone/>
            </a:pPr>
            <a:endParaRPr lang="en-US" sz="1650" dirty="0"/>
          </a:p>
          <a:p>
            <a:pPr marL="0" indent="0">
              <a:buNone/>
            </a:pPr>
            <a:r>
              <a:rPr lang="en-US" sz="1650" dirty="0"/>
              <a:t>Results in a report that describes the quality improvement goals, the corrective actions, and the process for GMEC monitoring of outcomes</a:t>
            </a:r>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5</a:t>
            </a:fld>
            <a:endParaRPr lang="en-US"/>
          </a:p>
        </p:txBody>
      </p:sp>
    </p:spTree>
    <p:extLst>
      <p:ext uri="{BB962C8B-B14F-4D97-AF65-F5344CB8AC3E}">
        <p14:creationId xmlns:p14="http://schemas.microsoft.com/office/powerpoint/2010/main" val="629622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AIR Executive Summary</a:t>
            </a:r>
            <a:endParaRPr lang="en-US" b="1" dirty="0"/>
          </a:p>
        </p:txBody>
      </p:sp>
      <p:sp>
        <p:nvSpPr>
          <p:cNvPr id="3" name="Content Placeholder 2"/>
          <p:cNvSpPr>
            <a:spLocks noGrp="1"/>
          </p:cNvSpPr>
          <p:nvPr>
            <p:ph idx="1"/>
          </p:nvPr>
        </p:nvSpPr>
        <p:spPr/>
        <p:txBody>
          <a:bodyPr/>
          <a:lstStyle/>
          <a:p>
            <a:r>
              <a:rPr lang="en-US" dirty="0"/>
              <a:t>D</a:t>
            </a:r>
            <a:r>
              <a:rPr lang="en-US" dirty="0" smtClean="0"/>
              <a:t>etermined </a:t>
            </a:r>
            <a:r>
              <a:rPr lang="en-US" dirty="0"/>
              <a:t>by </a:t>
            </a:r>
            <a:r>
              <a:rPr lang="en-US" dirty="0" smtClean="0"/>
              <a:t>the </a:t>
            </a:r>
            <a:r>
              <a:rPr lang="en-US" dirty="0"/>
              <a:t>GMEC </a:t>
            </a:r>
            <a:endParaRPr lang="en-US" dirty="0" smtClean="0"/>
          </a:p>
          <a:p>
            <a:r>
              <a:rPr lang="en-US" dirty="0" smtClean="0"/>
              <a:t>GMEC </a:t>
            </a:r>
            <a:r>
              <a:rPr lang="en-US" dirty="0"/>
              <a:t>activities that are most important to </a:t>
            </a:r>
            <a:r>
              <a:rPr lang="en-US" dirty="0" smtClean="0"/>
              <a:t>governing body </a:t>
            </a:r>
          </a:p>
          <a:p>
            <a:r>
              <a:rPr lang="en-US" dirty="0" smtClean="0"/>
              <a:t>May include </a:t>
            </a:r>
            <a:r>
              <a:rPr lang="en-US" dirty="0"/>
              <a:t>content </a:t>
            </a:r>
            <a:r>
              <a:rPr lang="en-US" dirty="0" smtClean="0"/>
              <a:t>such as:</a:t>
            </a:r>
          </a:p>
          <a:p>
            <a:pPr lvl="1"/>
            <a:r>
              <a:rPr lang="en-US" dirty="0" smtClean="0"/>
              <a:t>demographic </a:t>
            </a:r>
            <a:r>
              <a:rPr lang="en-US" dirty="0"/>
              <a:t>information regarding </a:t>
            </a:r>
            <a:r>
              <a:rPr lang="en-US" dirty="0" smtClean="0"/>
              <a:t>residency </a:t>
            </a:r>
            <a:r>
              <a:rPr lang="en-US" dirty="0"/>
              <a:t>programs, </a:t>
            </a:r>
            <a:endParaRPr lang="en-US" dirty="0" smtClean="0"/>
          </a:p>
          <a:p>
            <a:pPr lvl="1"/>
            <a:r>
              <a:rPr lang="en-US" dirty="0" smtClean="0"/>
              <a:t>resident </a:t>
            </a:r>
            <a:r>
              <a:rPr lang="en-US" dirty="0"/>
              <a:t>participation in patient safety and quality care </a:t>
            </a:r>
            <a:r>
              <a:rPr lang="en-US" dirty="0" smtClean="0"/>
              <a:t>initiatives</a:t>
            </a:r>
          </a:p>
          <a:p>
            <a:pPr lvl="1"/>
            <a:r>
              <a:rPr lang="en-US" dirty="0" smtClean="0"/>
              <a:t>summaries </a:t>
            </a:r>
            <a:r>
              <a:rPr lang="en-US" dirty="0"/>
              <a:t>of accreditation letters of notification </a:t>
            </a:r>
            <a:endParaRPr lang="en-US" dirty="0" smtClean="0"/>
          </a:p>
          <a:p>
            <a:pPr lvl="1"/>
            <a:r>
              <a:rPr lang="en-US" dirty="0" smtClean="0"/>
              <a:t>Clinical </a:t>
            </a:r>
            <a:r>
              <a:rPr lang="en-US" dirty="0"/>
              <a:t>Learning </a:t>
            </a:r>
            <a:r>
              <a:rPr lang="en-US" dirty="0" smtClean="0"/>
              <a:t>Environment Review </a:t>
            </a:r>
            <a:r>
              <a:rPr lang="en-US" dirty="0"/>
              <a:t>(CLER) reports </a:t>
            </a:r>
            <a:r>
              <a:rPr lang="en-US" dirty="0" smtClean="0"/>
              <a:t>(if </a:t>
            </a:r>
            <a:r>
              <a:rPr lang="en-US" dirty="0"/>
              <a:t>received during the reporting </a:t>
            </a:r>
            <a:r>
              <a:rPr lang="en-US" dirty="0" smtClean="0"/>
              <a:t>period).</a:t>
            </a:r>
            <a:endParaRPr lang="en-US" dirty="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E50D0EB3-EE4E-49D4-BFA9-C8B2713E5364}" type="slidenum">
              <a:rPr lang="en-US" smtClean="0"/>
              <a:t>50</a:t>
            </a:fld>
            <a:endParaRPr lang="en-US"/>
          </a:p>
        </p:txBody>
      </p:sp>
    </p:spTree>
    <p:extLst>
      <p:ext uri="{BB962C8B-B14F-4D97-AF65-F5344CB8AC3E}">
        <p14:creationId xmlns:p14="http://schemas.microsoft.com/office/powerpoint/2010/main" val="3077216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SWOT Analysis?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3963" y="1868177"/>
            <a:ext cx="6771735" cy="4493245"/>
          </a:xfrm>
        </p:spPr>
      </p:pic>
      <p:sp>
        <p:nvSpPr>
          <p:cNvPr id="4" name="Slide Number Placeholder 3"/>
          <p:cNvSpPr>
            <a:spLocks noGrp="1"/>
          </p:cNvSpPr>
          <p:nvPr>
            <p:ph type="sldNum" sz="quarter" idx="10"/>
          </p:nvPr>
        </p:nvSpPr>
        <p:spPr/>
        <p:txBody>
          <a:bodyPr/>
          <a:lstStyle/>
          <a:p>
            <a:fld id="{E50D0EB3-EE4E-49D4-BFA9-C8B2713E5364}"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374009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SWOT Analysis 101</a:t>
            </a:r>
            <a:endParaRPr lang="en-US" sz="2100" dirty="0"/>
          </a:p>
        </p:txBody>
      </p:sp>
      <p:sp>
        <p:nvSpPr>
          <p:cNvPr id="11" name="Text Placeholder 10"/>
          <p:cNvSpPr>
            <a:spLocks noGrp="1"/>
          </p:cNvSpPr>
          <p:nvPr>
            <p:ph type="body" sz="quarter" idx="3"/>
          </p:nvPr>
        </p:nvSpPr>
        <p:spPr>
          <a:xfrm>
            <a:off x="370937" y="1535113"/>
            <a:ext cx="8315863" cy="639762"/>
          </a:xfrm>
        </p:spPr>
        <p:txBody>
          <a:bodyPr/>
          <a:lstStyle/>
          <a:p>
            <a:pPr algn="ctr"/>
            <a:r>
              <a:rPr lang="en-US" dirty="0" smtClean="0"/>
              <a:t>PURPOSE</a:t>
            </a:r>
            <a:endParaRPr lang="en-US" dirty="0"/>
          </a:p>
        </p:txBody>
      </p:sp>
      <p:sp>
        <p:nvSpPr>
          <p:cNvPr id="12" name="Content Placeholder 11"/>
          <p:cNvSpPr>
            <a:spLocks noGrp="1"/>
          </p:cNvSpPr>
          <p:nvPr>
            <p:ph sz="quarter" idx="4"/>
          </p:nvPr>
        </p:nvSpPr>
        <p:spPr>
          <a:xfrm>
            <a:off x="370937" y="2174875"/>
            <a:ext cx="8315864" cy="3951288"/>
          </a:xfrm>
        </p:spPr>
        <p:txBody>
          <a:bodyPr/>
          <a:lstStyle/>
          <a:p>
            <a:pPr>
              <a:spcBef>
                <a:spcPts val="0"/>
              </a:spcBef>
              <a:spcAft>
                <a:spcPts val="2400"/>
              </a:spcAft>
            </a:pPr>
            <a:r>
              <a:rPr lang="en-US" dirty="0"/>
              <a:t>Recognize internal and external influences on GME</a:t>
            </a:r>
          </a:p>
          <a:p>
            <a:pPr>
              <a:spcBef>
                <a:spcPts val="0"/>
              </a:spcBef>
              <a:spcAft>
                <a:spcPts val="2400"/>
              </a:spcAft>
            </a:pPr>
            <a:r>
              <a:rPr lang="en-US" dirty="0" smtClean="0"/>
              <a:t>To provide precise information</a:t>
            </a:r>
          </a:p>
          <a:p>
            <a:pPr>
              <a:spcBef>
                <a:spcPts val="0"/>
              </a:spcBef>
              <a:spcAft>
                <a:spcPts val="2400"/>
              </a:spcAft>
            </a:pPr>
            <a:r>
              <a:rPr lang="en-US" dirty="0" smtClean="0"/>
              <a:t>Develop an action plan for dealing with weaknesses and threats</a:t>
            </a:r>
          </a:p>
          <a:p>
            <a:pPr>
              <a:spcBef>
                <a:spcPts val="0"/>
              </a:spcBef>
              <a:spcAft>
                <a:spcPts val="2400"/>
              </a:spcAft>
            </a:pPr>
            <a:r>
              <a:rPr lang="en-US" dirty="0" smtClean="0"/>
              <a:t>To minimize or eliminate threats</a:t>
            </a:r>
          </a:p>
          <a:p>
            <a:endParaRPr lang="en-US" dirty="0"/>
          </a:p>
        </p:txBody>
      </p:sp>
      <p:sp>
        <p:nvSpPr>
          <p:cNvPr id="5" name="Slide Number Placeholder 4"/>
          <p:cNvSpPr>
            <a:spLocks noGrp="1"/>
          </p:cNvSpPr>
          <p:nvPr>
            <p:ph type="sldNum" sz="quarter" idx="11"/>
          </p:nvPr>
        </p:nvSpPr>
        <p:spPr/>
        <p:txBody>
          <a:bodyPr/>
          <a:lstStyle/>
          <a:p>
            <a:fld id="{E50D0EB3-EE4E-49D4-BFA9-C8B2713E5364}" type="slidenum">
              <a:rPr lang="en-US" smtClean="0"/>
              <a:t>52</a:t>
            </a:fld>
            <a:endParaRPr lang="en-US"/>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68299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SWOT Analysis 101</a:t>
            </a:r>
            <a:endParaRPr lang="en-US" sz="2100" dirty="0"/>
          </a:p>
        </p:txBody>
      </p:sp>
      <p:sp>
        <p:nvSpPr>
          <p:cNvPr id="11" name="Text Placeholder 10"/>
          <p:cNvSpPr>
            <a:spLocks noGrp="1"/>
          </p:cNvSpPr>
          <p:nvPr>
            <p:ph type="body" sz="quarter" idx="3"/>
          </p:nvPr>
        </p:nvSpPr>
        <p:spPr>
          <a:xfrm>
            <a:off x="370937" y="1535113"/>
            <a:ext cx="8315863" cy="639762"/>
          </a:xfrm>
        </p:spPr>
        <p:txBody>
          <a:bodyPr/>
          <a:lstStyle/>
          <a:p>
            <a:pPr algn="ctr"/>
            <a:r>
              <a:rPr lang="en-US" dirty="0" smtClean="0"/>
              <a:t>DO</a:t>
            </a:r>
            <a:endParaRPr lang="en-US" dirty="0"/>
          </a:p>
        </p:txBody>
      </p:sp>
      <p:sp>
        <p:nvSpPr>
          <p:cNvPr id="12" name="Content Placeholder 11"/>
          <p:cNvSpPr>
            <a:spLocks noGrp="1"/>
          </p:cNvSpPr>
          <p:nvPr>
            <p:ph sz="quarter" idx="4"/>
          </p:nvPr>
        </p:nvSpPr>
        <p:spPr>
          <a:xfrm>
            <a:off x="370937" y="2174875"/>
            <a:ext cx="8315864" cy="3951288"/>
          </a:xfrm>
        </p:spPr>
        <p:txBody>
          <a:bodyPr/>
          <a:lstStyle/>
          <a:p>
            <a:r>
              <a:rPr lang="en-US" dirty="0" smtClean="0"/>
              <a:t>Start with the external threats and opportunities first</a:t>
            </a:r>
          </a:p>
          <a:p>
            <a:r>
              <a:rPr lang="en-US" dirty="0" smtClean="0"/>
              <a:t>Be honest about what you don’t know</a:t>
            </a:r>
          </a:p>
          <a:p>
            <a:r>
              <a:rPr lang="en-US" dirty="0" smtClean="0"/>
              <a:t>Identify how GME at your institution is unique</a:t>
            </a:r>
          </a:p>
          <a:p>
            <a:r>
              <a:rPr lang="en-US" dirty="0" smtClean="0"/>
              <a:t>Identify your reference points</a:t>
            </a:r>
          </a:p>
          <a:p>
            <a:r>
              <a:rPr lang="en-US" dirty="0" smtClean="0"/>
              <a:t>Include the organizational culture, structure, climate and leadership in your assessment</a:t>
            </a:r>
          </a:p>
          <a:p>
            <a:r>
              <a:rPr lang="en-US" dirty="0" smtClean="0"/>
              <a:t>Identify how you can utilize resources and innovate</a:t>
            </a:r>
          </a:p>
          <a:p>
            <a:endParaRPr lang="en-US" dirty="0"/>
          </a:p>
        </p:txBody>
      </p:sp>
      <p:sp>
        <p:nvSpPr>
          <p:cNvPr id="5" name="Slide Number Placeholder 4"/>
          <p:cNvSpPr>
            <a:spLocks noGrp="1"/>
          </p:cNvSpPr>
          <p:nvPr>
            <p:ph type="sldNum" sz="quarter" idx="11"/>
          </p:nvPr>
        </p:nvSpPr>
        <p:spPr/>
        <p:txBody>
          <a:bodyPr/>
          <a:lstStyle/>
          <a:p>
            <a:fld id="{E50D0EB3-EE4E-49D4-BFA9-C8B2713E5364}" type="slidenum">
              <a:rPr lang="en-US" smtClean="0"/>
              <a:t>53</a:t>
            </a:fld>
            <a:endParaRPr lang="en-US"/>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648651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SWOT Analysis 101 </a:t>
            </a:r>
            <a:r>
              <a:rPr lang="en-US" sz="2000" b="1" dirty="0" smtClean="0"/>
              <a:t>Cont.</a:t>
            </a:r>
            <a:endParaRPr lang="en-US" sz="2000" dirty="0"/>
          </a:p>
        </p:txBody>
      </p:sp>
      <p:sp>
        <p:nvSpPr>
          <p:cNvPr id="9" name="Text Placeholder 8"/>
          <p:cNvSpPr>
            <a:spLocks noGrp="1"/>
          </p:cNvSpPr>
          <p:nvPr>
            <p:ph type="body" idx="1"/>
          </p:nvPr>
        </p:nvSpPr>
        <p:spPr>
          <a:xfrm>
            <a:off x="457199" y="1535113"/>
            <a:ext cx="8039819" cy="639762"/>
          </a:xfrm>
        </p:spPr>
        <p:txBody>
          <a:bodyPr/>
          <a:lstStyle/>
          <a:p>
            <a:pPr algn="ctr"/>
            <a:r>
              <a:rPr lang="en-US" dirty="0" smtClean="0"/>
              <a:t>DON’T</a:t>
            </a:r>
            <a:endParaRPr lang="en-US" dirty="0"/>
          </a:p>
        </p:txBody>
      </p:sp>
      <p:sp>
        <p:nvSpPr>
          <p:cNvPr id="10" name="Content Placeholder 9"/>
          <p:cNvSpPr>
            <a:spLocks noGrp="1"/>
          </p:cNvSpPr>
          <p:nvPr>
            <p:ph sz="half" idx="2"/>
          </p:nvPr>
        </p:nvSpPr>
        <p:spPr>
          <a:xfrm>
            <a:off x="457199" y="2174875"/>
            <a:ext cx="7634377" cy="3951288"/>
          </a:xfrm>
        </p:spPr>
        <p:txBody>
          <a:bodyPr/>
          <a:lstStyle/>
          <a:p>
            <a:pPr>
              <a:spcBef>
                <a:spcPts val="0"/>
              </a:spcBef>
              <a:spcAft>
                <a:spcPts val="2400"/>
              </a:spcAft>
            </a:pPr>
            <a:r>
              <a:rPr lang="en-US" dirty="0" smtClean="0"/>
              <a:t>Get caught up on your own strengths and weaknesses</a:t>
            </a:r>
          </a:p>
          <a:p>
            <a:pPr>
              <a:spcBef>
                <a:spcPts val="0"/>
              </a:spcBef>
              <a:spcAft>
                <a:spcPts val="2400"/>
              </a:spcAft>
            </a:pPr>
            <a:r>
              <a:rPr lang="en-US" dirty="0" smtClean="0"/>
              <a:t>Focus on just one issue</a:t>
            </a:r>
            <a:endParaRPr lang="en-US" dirty="0"/>
          </a:p>
        </p:txBody>
      </p:sp>
      <p:sp>
        <p:nvSpPr>
          <p:cNvPr id="5" name="Slide Number Placeholder 4"/>
          <p:cNvSpPr>
            <a:spLocks noGrp="1"/>
          </p:cNvSpPr>
          <p:nvPr>
            <p:ph type="sldNum" sz="quarter" idx="11"/>
          </p:nvPr>
        </p:nvSpPr>
        <p:spPr/>
        <p:txBody>
          <a:bodyPr/>
          <a:lstStyle/>
          <a:p>
            <a:fld id="{E50D0EB3-EE4E-49D4-BFA9-C8B2713E5364}" type="slidenum">
              <a:rPr lang="en-US" smtClean="0"/>
              <a:t>54</a:t>
            </a:fld>
            <a:endParaRPr lang="en-US"/>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650159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60" y="3267190"/>
            <a:ext cx="2107734" cy="1580801"/>
          </a:xfrm>
          <a:prstGeom prst="rect">
            <a:avLst/>
          </a:prstGeom>
        </p:spPr>
      </p:pic>
      <p:sp>
        <p:nvSpPr>
          <p:cNvPr id="7" name="TextBox 6"/>
          <p:cNvSpPr txBox="1"/>
          <p:nvPr/>
        </p:nvSpPr>
        <p:spPr>
          <a:xfrm>
            <a:off x="242232" y="1714381"/>
            <a:ext cx="3208789" cy="1615827"/>
          </a:xfrm>
          <a:prstGeom prst="rect">
            <a:avLst/>
          </a:prstGeom>
          <a:noFill/>
        </p:spPr>
        <p:txBody>
          <a:bodyPr wrap="square" rtlCol="0">
            <a:spAutoFit/>
          </a:bodyPr>
          <a:lstStyle/>
          <a:p>
            <a:pPr algn="ctr"/>
            <a:r>
              <a:rPr lang="en-US" sz="3300" dirty="0" smtClean="0"/>
              <a:t>AIR Executive Summary</a:t>
            </a:r>
          </a:p>
          <a:p>
            <a:pPr algn="ctr"/>
            <a:r>
              <a:rPr lang="en-US" sz="3300" dirty="0" smtClean="0"/>
              <a:t>Template</a:t>
            </a:r>
            <a:endParaRPr lang="en-US" sz="3300"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55</a:t>
            </a:fld>
            <a:endParaRPr lang="en-US"/>
          </a:p>
        </p:txBody>
      </p:sp>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53317" y="768206"/>
            <a:ext cx="3852129" cy="4997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AIR Executive Summary </a:t>
            </a:r>
            <a:r>
              <a:rPr lang="en-US" sz="2100" b="1" dirty="0"/>
              <a:t>cont.</a:t>
            </a:r>
            <a:endParaRPr lang="en-US" dirty="0"/>
          </a:p>
        </p:txBody>
      </p:sp>
      <p:pic>
        <p:nvPicPr>
          <p:cNvPr id="6" name="Content Placeholder 5"/>
          <p:cNvPicPr>
            <a:picLocks noGrp="1" noChangeAspect="1"/>
          </p:cNvPicPr>
          <p:nvPr>
            <p:ph sz="half" idx="1"/>
          </p:nvPr>
        </p:nvPicPr>
        <p:blipFill>
          <a:blip r:embed="rId3"/>
          <a:stretch>
            <a:fillRect/>
          </a:stretch>
        </p:blipFill>
        <p:spPr>
          <a:xfrm>
            <a:off x="678185" y="2405020"/>
            <a:ext cx="3606492" cy="3095537"/>
          </a:xfrm>
          <a:prstGeom prst="rect">
            <a:avLst/>
          </a:prstGeom>
        </p:spPr>
      </p:pic>
      <p:graphicFrame>
        <p:nvGraphicFramePr>
          <p:cNvPr id="7" name="Content Placeholder 6"/>
          <p:cNvGraphicFramePr>
            <a:graphicFrameLocks noGrp="1"/>
          </p:cNvGraphicFramePr>
          <p:nvPr>
            <p:ph sz="half" idx="2"/>
          </p:nvPr>
        </p:nvGraphicFramePr>
        <p:xfrm>
          <a:off x="4629150" y="2226469"/>
          <a:ext cx="3886200" cy="3263504"/>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56</a:t>
            </a:fld>
            <a:endParaRPr lang="en-US"/>
          </a:p>
        </p:txBody>
      </p:sp>
    </p:spTree>
    <p:extLst>
      <p:ext uri="{BB962C8B-B14F-4D97-AF65-F5344CB8AC3E}">
        <p14:creationId xmlns:p14="http://schemas.microsoft.com/office/powerpoint/2010/main" val="3435837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7415" y="1579790"/>
            <a:ext cx="3073173" cy="2699317"/>
          </a:xfrm>
        </p:spPr>
        <p:txBody>
          <a:bodyPr/>
          <a:lstStyle/>
          <a:p>
            <a:r>
              <a:rPr lang="en-US" b="1" dirty="0" smtClean="0"/>
              <a:t>Where Do You Begin?</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65" y="1702745"/>
            <a:ext cx="4724060" cy="4054608"/>
          </a:xfrm>
          <a:prstGeom prst="rect">
            <a:avLst/>
          </a:prstGeom>
        </p:spPr>
      </p:pic>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57</a:t>
            </a:fld>
            <a:endParaRPr lang="en-US"/>
          </a:p>
        </p:txBody>
      </p:sp>
    </p:spTree>
    <p:extLst>
      <p:ext uri="{BB962C8B-B14F-4D97-AF65-F5344CB8AC3E}">
        <p14:creationId xmlns:p14="http://schemas.microsoft.com/office/powerpoint/2010/main" val="4062820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 to the Requirements</a:t>
            </a:r>
            <a:endParaRPr lang="en-US" dirty="0"/>
          </a:p>
        </p:txBody>
      </p:sp>
      <p:sp>
        <p:nvSpPr>
          <p:cNvPr id="7" name="Content Placeholder 6"/>
          <p:cNvSpPr>
            <a:spLocks noGrp="1"/>
          </p:cNvSpPr>
          <p:nvPr>
            <p:ph idx="1"/>
          </p:nvPr>
        </p:nvSpPr>
        <p:spPr/>
        <p:txBody>
          <a:bodyPr/>
          <a:lstStyle/>
          <a:p>
            <a:r>
              <a:rPr lang="en-US" dirty="0" smtClean="0"/>
              <a:t>I.B.5.The </a:t>
            </a:r>
            <a:r>
              <a:rPr lang="en-US" dirty="0"/>
              <a:t>GMEC must demonstrate effective </a:t>
            </a:r>
            <a:r>
              <a:rPr lang="en-US" dirty="0" smtClean="0"/>
              <a:t>oversight </a:t>
            </a:r>
            <a:r>
              <a:rPr lang="en-US" dirty="0"/>
              <a:t>of the Sponsoring </a:t>
            </a:r>
            <a:r>
              <a:rPr lang="en-US" dirty="0" smtClean="0"/>
              <a:t>Institution’s </a:t>
            </a:r>
            <a:r>
              <a:rPr lang="en-US" dirty="0"/>
              <a:t>accreditation through an Annual Institutional Review (AIR). </a:t>
            </a:r>
          </a:p>
          <a:p>
            <a:pPr lvl="1"/>
            <a:r>
              <a:rPr lang="en-US" dirty="0"/>
              <a:t>The GMEC must identify </a:t>
            </a:r>
            <a:r>
              <a:rPr lang="en-US" dirty="0" smtClean="0"/>
              <a:t>institutional performance indicators for the AIR which </a:t>
            </a:r>
            <a:r>
              <a:rPr lang="en-US" dirty="0"/>
              <a:t>include:</a:t>
            </a:r>
          </a:p>
          <a:p>
            <a:pPr lvl="2"/>
            <a:r>
              <a:rPr lang="en-US" dirty="0" smtClean="0"/>
              <a:t>I.B.5.a</a:t>
            </a:r>
            <a:r>
              <a:rPr lang="en-US" dirty="0"/>
              <a:t>).(</a:t>
            </a:r>
            <a:r>
              <a:rPr lang="en-US" dirty="0" smtClean="0"/>
              <a:t>1) results of </a:t>
            </a:r>
            <a:r>
              <a:rPr lang="en-US" dirty="0"/>
              <a:t>the most recent institutional </a:t>
            </a:r>
            <a:r>
              <a:rPr lang="en-US" dirty="0" smtClean="0"/>
              <a:t>self-study visit;</a:t>
            </a:r>
          </a:p>
          <a:p>
            <a:pPr lvl="2"/>
            <a:r>
              <a:rPr lang="en-US" dirty="0" smtClean="0"/>
              <a:t>I.B.5.a</a:t>
            </a:r>
            <a:r>
              <a:rPr lang="en-US" dirty="0"/>
              <a:t>).(</a:t>
            </a:r>
            <a:r>
              <a:rPr lang="en-US" dirty="0" smtClean="0"/>
              <a:t>2)results </a:t>
            </a:r>
            <a:r>
              <a:rPr lang="en-US" dirty="0"/>
              <a:t>of ACGME surveys of residents/fellows and </a:t>
            </a:r>
            <a:r>
              <a:rPr lang="en-US" dirty="0" smtClean="0"/>
              <a:t>core faculty members</a:t>
            </a:r>
          </a:p>
          <a:p>
            <a:pPr lvl="2"/>
            <a:r>
              <a:rPr lang="en-US" dirty="0" smtClean="0"/>
              <a:t>I.B.5.a</a:t>
            </a:r>
            <a:r>
              <a:rPr lang="en-US" dirty="0"/>
              <a:t>).(</a:t>
            </a:r>
            <a:r>
              <a:rPr lang="en-US" dirty="0" smtClean="0"/>
              <a:t>3)Notification of each </a:t>
            </a:r>
            <a:r>
              <a:rPr lang="en-US" dirty="0"/>
              <a:t>of its </a:t>
            </a:r>
            <a:r>
              <a:rPr lang="en-US" dirty="0" smtClean="0"/>
              <a:t>ACGME accredited programs’ accreditation statuses and self-study </a:t>
            </a:r>
            <a:r>
              <a:rPr lang="en-US" dirty="0"/>
              <a:t>visits.</a:t>
            </a:r>
          </a:p>
          <a:p>
            <a:endParaRPr lang="en-US" dirty="0"/>
          </a:p>
        </p:txBody>
      </p:sp>
      <p:sp>
        <p:nvSpPr>
          <p:cNvPr id="5" name="Slide Number Placeholder 4"/>
          <p:cNvSpPr>
            <a:spLocks noGrp="1"/>
          </p:cNvSpPr>
          <p:nvPr>
            <p:ph type="sldNum" sz="quarter" idx="10"/>
          </p:nvPr>
        </p:nvSpPr>
        <p:spPr/>
        <p:txBody>
          <a:bodyPr/>
          <a:lstStyle/>
          <a:p>
            <a:fld id="{E50D0EB3-EE4E-49D4-BFA9-C8B2713E5364}" type="slidenum">
              <a:rPr lang="en-US" smtClean="0"/>
              <a:t>58</a:t>
            </a:fld>
            <a:endParaRPr lang="en-US"/>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937376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 to the Requirements </a:t>
            </a:r>
            <a:r>
              <a:rPr lang="en-US" sz="2400" dirty="0" smtClean="0"/>
              <a:t>Cont.</a:t>
            </a:r>
            <a:endParaRPr lang="en-US" sz="2400" dirty="0"/>
          </a:p>
        </p:txBody>
      </p:sp>
      <p:sp>
        <p:nvSpPr>
          <p:cNvPr id="7" name="Content Placeholder 6"/>
          <p:cNvSpPr>
            <a:spLocks noGrp="1"/>
          </p:cNvSpPr>
          <p:nvPr>
            <p:ph idx="1"/>
          </p:nvPr>
        </p:nvSpPr>
        <p:spPr/>
        <p:txBody>
          <a:bodyPr/>
          <a:lstStyle/>
          <a:p>
            <a:pPr>
              <a:spcBef>
                <a:spcPts val="0"/>
              </a:spcBef>
              <a:spcAft>
                <a:spcPts val="2400"/>
              </a:spcAft>
            </a:pPr>
            <a:r>
              <a:rPr lang="en-US" dirty="0" smtClean="0"/>
              <a:t>I.B.5.b) The </a:t>
            </a:r>
            <a:r>
              <a:rPr lang="en-US" dirty="0"/>
              <a:t>AIR must include monitoring </a:t>
            </a:r>
            <a:r>
              <a:rPr lang="en-US" dirty="0" smtClean="0"/>
              <a:t>procedures </a:t>
            </a:r>
            <a:r>
              <a:rPr lang="en-US" dirty="0"/>
              <a:t>for action plans </a:t>
            </a:r>
            <a:r>
              <a:rPr lang="en-US" dirty="0" smtClean="0"/>
              <a:t>resulting </a:t>
            </a:r>
            <a:r>
              <a:rPr lang="en-US" dirty="0"/>
              <a:t>from the review.</a:t>
            </a:r>
          </a:p>
          <a:p>
            <a:pPr>
              <a:spcBef>
                <a:spcPts val="0"/>
              </a:spcBef>
              <a:spcAft>
                <a:spcPts val="2400"/>
              </a:spcAft>
            </a:pPr>
            <a:r>
              <a:rPr lang="en-US" dirty="0" smtClean="0"/>
              <a:t>I.B.5.c) The </a:t>
            </a:r>
            <a:r>
              <a:rPr lang="en-US" dirty="0"/>
              <a:t>DIO must </a:t>
            </a:r>
            <a:r>
              <a:rPr lang="en-US" dirty="0" smtClean="0"/>
              <a:t>submit </a:t>
            </a:r>
            <a:r>
              <a:rPr lang="en-US" dirty="0"/>
              <a:t>a written annual </a:t>
            </a:r>
            <a:r>
              <a:rPr lang="en-US" dirty="0" smtClean="0"/>
              <a:t>executive summary </a:t>
            </a:r>
            <a:r>
              <a:rPr lang="en-US" dirty="0"/>
              <a:t>of the </a:t>
            </a:r>
            <a:r>
              <a:rPr lang="en-US" dirty="0" smtClean="0"/>
              <a:t>AIR to the </a:t>
            </a:r>
            <a:r>
              <a:rPr lang="en-US" dirty="0"/>
              <a:t>Governing Body</a:t>
            </a:r>
          </a:p>
          <a:p>
            <a:endParaRPr lang="en-US" dirty="0"/>
          </a:p>
        </p:txBody>
      </p:sp>
      <p:sp>
        <p:nvSpPr>
          <p:cNvPr id="5" name="Slide Number Placeholder 4"/>
          <p:cNvSpPr>
            <a:spLocks noGrp="1"/>
          </p:cNvSpPr>
          <p:nvPr>
            <p:ph type="sldNum" sz="quarter" idx="10"/>
          </p:nvPr>
        </p:nvSpPr>
        <p:spPr/>
        <p:txBody>
          <a:bodyPr/>
          <a:lstStyle/>
          <a:p>
            <a:fld id="{E50D0EB3-EE4E-49D4-BFA9-C8B2713E5364}" type="slidenum">
              <a:rPr lang="en-US" smtClean="0"/>
              <a:t>59</a:t>
            </a:fld>
            <a:endParaRPr lang="en-US"/>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412015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65" y="1733504"/>
            <a:ext cx="5015593" cy="2139553"/>
          </a:xfrm>
        </p:spPr>
        <p:txBody>
          <a:bodyPr>
            <a:noAutofit/>
          </a:bodyPr>
          <a:lstStyle/>
          <a:p>
            <a:r>
              <a:rPr lang="en-US" sz="3200" dirty="0" smtClean="0"/>
              <a:t>How does the AIR fit </a:t>
            </a:r>
            <a:r>
              <a:rPr lang="en-US" sz="3200" dirty="0"/>
              <a:t>into the ACGME’s Next Accreditation System (NAS</a:t>
            </a:r>
            <a:r>
              <a:rPr lang="en-US" sz="3200" dirty="0" smtClean="0"/>
              <a:t>)?</a:t>
            </a:r>
            <a:r>
              <a:rPr lang="en-US" sz="3200" dirty="0"/>
              <a:t/>
            </a:r>
            <a:br>
              <a:rPr lang="en-US" sz="3200" dirty="0"/>
            </a:br>
            <a:endParaRPr lang="en-US" sz="3200" dirty="0"/>
          </a:p>
        </p:txBody>
      </p:sp>
      <p:graphicFrame>
        <p:nvGraphicFramePr>
          <p:cNvPr id="57" name="Content Placeholder 4" descr="Ascending Picture Accent Process" title="SmartArt"/>
          <p:cNvGraphicFramePr>
            <a:graphicFrameLocks/>
          </p:cNvGraphicFramePr>
          <p:nvPr>
            <p:extLst>
              <p:ext uri="{D42A27DB-BD31-4B8C-83A1-F6EECF244321}">
                <p14:modId xmlns:p14="http://schemas.microsoft.com/office/powerpoint/2010/main" val="3959151731"/>
              </p:ext>
            </p:extLst>
          </p:nvPr>
        </p:nvGraphicFramePr>
        <p:xfrm>
          <a:off x="2609603" y="962758"/>
          <a:ext cx="6833337" cy="494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0"/>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1"/>
          </p:nvPr>
        </p:nvSpPr>
        <p:spPr/>
        <p:txBody>
          <a:bodyPr/>
          <a:lstStyle/>
          <a:p>
            <a:fld id="{E50D0EB3-EE4E-49D4-BFA9-C8B2713E5364}" type="slidenum">
              <a:rPr lang="en-US" smtClean="0"/>
              <a:t>6</a:t>
            </a:fld>
            <a:endParaRPr lang="en-US"/>
          </a:p>
        </p:txBody>
      </p:sp>
    </p:spTree>
    <p:extLst>
      <p:ext uri="{BB962C8B-B14F-4D97-AF65-F5344CB8AC3E}">
        <p14:creationId xmlns:p14="http://schemas.microsoft.com/office/powerpoint/2010/main" val="322550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3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 to the Requirements </a:t>
            </a:r>
            <a:r>
              <a:rPr lang="en-US" sz="2400" dirty="0" smtClean="0"/>
              <a:t>Cont.</a:t>
            </a:r>
            <a:endParaRPr lang="en-US" sz="2400" dirty="0"/>
          </a:p>
        </p:txBody>
      </p:sp>
      <p:sp>
        <p:nvSpPr>
          <p:cNvPr id="7" name="Content Placeholder 6"/>
          <p:cNvSpPr>
            <a:spLocks noGrp="1"/>
          </p:cNvSpPr>
          <p:nvPr>
            <p:ph idx="1"/>
          </p:nvPr>
        </p:nvSpPr>
        <p:spPr/>
        <p:txBody>
          <a:bodyPr/>
          <a:lstStyle/>
          <a:p>
            <a:r>
              <a:rPr lang="en-US" dirty="0"/>
              <a:t>The GMEC must </a:t>
            </a:r>
            <a:r>
              <a:rPr lang="en-US" dirty="0" smtClean="0"/>
              <a:t>demonstrate </a:t>
            </a:r>
            <a:r>
              <a:rPr lang="en-US" dirty="0"/>
              <a:t>effective oversight of </a:t>
            </a:r>
            <a:r>
              <a:rPr lang="en-US" dirty="0" smtClean="0"/>
              <a:t>underperforming Programs through </a:t>
            </a:r>
            <a:r>
              <a:rPr lang="en-US" dirty="0"/>
              <a:t>a Special Review </a:t>
            </a:r>
            <a:r>
              <a:rPr lang="en-US" dirty="0" smtClean="0"/>
              <a:t>process</a:t>
            </a:r>
            <a:endParaRPr lang="en-US" dirty="0"/>
          </a:p>
          <a:p>
            <a:pPr lvl="1"/>
            <a:r>
              <a:rPr lang="en-US" dirty="0" smtClean="0"/>
              <a:t>I.B.6.a)  The Special </a:t>
            </a:r>
            <a:r>
              <a:rPr lang="en-US" dirty="0"/>
              <a:t>Review </a:t>
            </a:r>
            <a:r>
              <a:rPr lang="en-US" dirty="0" smtClean="0"/>
              <a:t>process </a:t>
            </a:r>
            <a:r>
              <a:rPr lang="en-US" dirty="0"/>
              <a:t>must include a protocol </a:t>
            </a:r>
            <a:r>
              <a:rPr lang="en-US" dirty="0" smtClean="0"/>
              <a:t>that:</a:t>
            </a:r>
            <a:endParaRPr lang="en-US" dirty="0"/>
          </a:p>
          <a:p>
            <a:pPr lvl="2"/>
            <a:r>
              <a:rPr lang="en-US" dirty="0" smtClean="0"/>
              <a:t>I.B.6.a</a:t>
            </a:r>
            <a:r>
              <a:rPr lang="en-US" dirty="0"/>
              <a:t>).(</a:t>
            </a:r>
            <a:r>
              <a:rPr lang="en-US" dirty="0" smtClean="0"/>
              <a:t>1) establishes </a:t>
            </a:r>
            <a:r>
              <a:rPr lang="en-US" dirty="0"/>
              <a:t>criteria for identifying underperformance; and</a:t>
            </a:r>
          </a:p>
          <a:p>
            <a:pPr lvl="2"/>
            <a:r>
              <a:rPr lang="en-US" dirty="0" smtClean="0"/>
              <a:t>I.B.6.a</a:t>
            </a:r>
            <a:r>
              <a:rPr lang="en-US" dirty="0"/>
              <a:t>).(</a:t>
            </a:r>
            <a:r>
              <a:rPr lang="en-US" dirty="0" smtClean="0"/>
              <a:t>2) results </a:t>
            </a:r>
            <a:r>
              <a:rPr lang="en-US" dirty="0"/>
              <a:t>in a report that describes the quality improvement </a:t>
            </a:r>
            <a:r>
              <a:rPr lang="en-US" dirty="0" smtClean="0"/>
              <a:t>goals</a:t>
            </a:r>
            <a:r>
              <a:rPr lang="en-US" dirty="0"/>
              <a:t>, the corrective actions, and the process </a:t>
            </a:r>
            <a:r>
              <a:rPr lang="en-US" dirty="0" smtClean="0"/>
              <a:t>for </a:t>
            </a:r>
            <a:r>
              <a:rPr lang="en-US" dirty="0"/>
              <a:t>GMEC </a:t>
            </a:r>
            <a:r>
              <a:rPr lang="en-US" dirty="0" smtClean="0"/>
              <a:t>monitoring </a:t>
            </a:r>
            <a:r>
              <a:rPr lang="en-US" dirty="0"/>
              <a:t>of outcomes</a:t>
            </a:r>
          </a:p>
          <a:p>
            <a:pPr marL="0" indent="0">
              <a:buNone/>
            </a:pPr>
            <a:endParaRPr lang="en-US" dirty="0"/>
          </a:p>
          <a:p>
            <a:endParaRPr lang="en-US" dirty="0"/>
          </a:p>
        </p:txBody>
      </p:sp>
      <p:sp>
        <p:nvSpPr>
          <p:cNvPr id="5" name="Slide Number Placeholder 4"/>
          <p:cNvSpPr>
            <a:spLocks noGrp="1"/>
          </p:cNvSpPr>
          <p:nvPr>
            <p:ph type="sldNum" sz="quarter" idx="10"/>
          </p:nvPr>
        </p:nvSpPr>
        <p:spPr/>
        <p:txBody>
          <a:bodyPr/>
          <a:lstStyle/>
          <a:p>
            <a:fld id="{E50D0EB3-EE4E-49D4-BFA9-C8B2713E5364}" type="slidenum">
              <a:rPr lang="en-US" smtClean="0"/>
              <a:t>60</a:t>
            </a:fld>
            <a:endParaRPr lang="en-US"/>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004954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95678" y="1092302"/>
            <a:ext cx="2068138" cy="957778"/>
          </a:xfrm>
        </p:spPr>
        <p:txBody>
          <a:bodyPr anchor="ctr"/>
          <a:lstStyle/>
          <a:p>
            <a:r>
              <a:rPr lang="en-US" dirty="0" smtClean="0"/>
              <a:t>Start with the minimum requirements: institutional &amp; program self-studies, accreditation status, ACGME surveys</a:t>
            </a:r>
            <a:endParaRPr lang="en-US" dirty="0"/>
          </a:p>
        </p:txBody>
      </p:sp>
      <p:sp>
        <p:nvSpPr>
          <p:cNvPr id="3" name="Text Placeholder 2"/>
          <p:cNvSpPr>
            <a:spLocks noGrp="1"/>
          </p:cNvSpPr>
          <p:nvPr>
            <p:ph type="body" sz="quarter" idx="14"/>
          </p:nvPr>
        </p:nvSpPr>
        <p:spPr/>
        <p:txBody>
          <a:bodyPr anchor="ctr"/>
          <a:lstStyle/>
          <a:p>
            <a:r>
              <a:rPr lang="en-US" dirty="0" smtClean="0"/>
              <a:t>Identify additional performance indicators and set expectations/goals for the programs to achieve</a:t>
            </a:r>
            <a:endParaRPr lang="en-US" dirty="0"/>
          </a:p>
        </p:txBody>
      </p:sp>
      <p:sp>
        <p:nvSpPr>
          <p:cNvPr id="4" name="Text Placeholder 3"/>
          <p:cNvSpPr>
            <a:spLocks noGrp="1"/>
          </p:cNvSpPr>
          <p:nvPr>
            <p:ph type="body" sz="quarter" idx="15"/>
          </p:nvPr>
        </p:nvSpPr>
        <p:spPr>
          <a:xfrm>
            <a:off x="6867076" y="1068856"/>
            <a:ext cx="1737661" cy="957778"/>
          </a:xfrm>
        </p:spPr>
        <p:txBody>
          <a:bodyPr anchor="ctr"/>
          <a:lstStyle/>
          <a:p>
            <a:r>
              <a:rPr lang="en-US" dirty="0" smtClean="0"/>
              <a:t>Standardize the APE to include questions and templates that gather data for all of the performance indicators</a:t>
            </a:r>
            <a:endParaRPr lang="en-US" dirty="0"/>
          </a:p>
        </p:txBody>
      </p:sp>
      <p:sp>
        <p:nvSpPr>
          <p:cNvPr id="5" name="Text Placeholder 4"/>
          <p:cNvSpPr>
            <a:spLocks noGrp="1"/>
          </p:cNvSpPr>
          <p:nvPr>
            <p:ph type="body" sz="quarter" idx="16"/>
          </p:nvPr>
        </p:nvSpPr>
        <p:spPr>
          <a:xfrm>
            <a:off x="1332305" y="2926693"/>
            <a:ext cx="1577340" cy="957778"/>
          </a:xfrm>
        </p:spPr>
        <p:txBody>
          <a:bodyPr anchor="ctr"/>
          <a:lstStyle/>
          <a:p>
            <a:r>
              <a:rPr lang="en-US" dirty="0" smtClean="0"/>
              <a:t>Conduct Special Reviews as necessary</a:t>
            </a:r>
            <a:endParaRPr lang="en-US" dirty="0"/>
          </a:p>
        </p:txBody>
      </p:sp>
      <p:sp>
        <p:nvSpPr>
          <p:cNvPr id="6" name="Text Placeholder 5"/>
          <p:cNvSpPr>
            <a:spLocks noGrp="1"/>
          </p:cNvSpPr>
          <p:nvPr>
            <p:ph type="body" sz="quarter" idx="17"/>
          </p:nvPr>
        </p:nvSpPr>
        <p:spPr/>
        <p:txBody>
          <a:bodyPr anchor="ctr"/>
          <a:lstStyle/>
          <a:p>
            <a:r>
              <a:rPr lang="en-US" dirty="0" smtClean="0"/>
              <a:t>Identify underperforming programs that did not meet set expectations</a:t>
            </a:r>
            <a:endParaRPr lang="en-US" dirty="0"/>
          </a:p>
        </p:txBody>
      </p:sp>
      <p:sp>
        <p:nvSpPr>
          <p:cNvPr id="7" name="Text Placeholder 6"/>
          <p:cNvSpPr>
            <a:spLocks noGrp="1"/>
          </p:cNvSpPr>
          <p:nvPr>
            <p:ph type="body" sz="quarter" idx="18"/>
          </p:nvPr>
        </p:nvSpPr>
        <p:spPr>
          <a:xfrm>
            <a:off x="6691276" y="2931766"/>
            <a:ext cx="1577340" cy="957778"/>
          </a:xfrm>
        </p:spPr>
        <p:txBody>
          <a:bodyPr anchor="ctr"/>
          <a:lstStyle/>
          <a:p>
            <a:r>
              <a:rPr lang="en-US" dirty="0" smtClean="0"/>
              <a:t>Populate an institutional dashboard based on institutional and  APE data</a:t>
            </a:r>
            <a:endParaRPr lang="en-US" dirty="0"/>
          </a:p>
        </p:txBody>
      </p:sp>
      <p:sp>
        <p:nvSpPr>
          <p:cNvPr id="8" name="Text Placeholder 7"/>
          <p:cNvSpPr>
            <a:spLocks noGrp="1"/>
          </p:cNvSpPr>
          <p:nvPr>
            <p:ph type="body" sz="quarter" idx="19"/>
          </p:nvPr>
        </p:nvSpPr>
        <p:spPr/>
        <p:txBody>
          <a:bodyPr anchor="ctr"/>
          <a:lstStyle/>
          <a:p>
            <a:r>
              <a:rPr lang="en-US" dirty="0" smtClean="0"/>
              <a:t>GMEC must monitor ongoing progress of special reviews</a:t>
            </a:r>
            <a:endParaRPr lang="en-US" dirty="0"/>
          </a:p>
        </p:txBody>
      </p:sp>
      <p:sp>
        <p:nvSpPr>
          <p:cNvPr id="9" name="Text Placeholder 8"/>
          <p:cNvSpPr>
            <a:spLocks noGrp="1"/>
          </p:cNvSpPr>
          <p:nvPr>
            <p:ph type="body" sz="quarter" idx="20"/>
          </p:nvPr>
        </p:nvSpPr>
        <p:spPr/>
        <p:txBody>
          <a:bodyPr anchor="ctr"/>
          <a:lstStyle/>
          <a:p>
            <a:r>
              <a:rPr lang="en-US" dirty="0" smtClean="0"/>
              <a:t>DIO submits an Executive Summary of the AIR to the governing body</a:t>
            </a:r>
            <a:endParaRPr lang="en-US" dirty="0"/>
          </a:p>
        </p:txBody>
      </p:sp>
      <p:sp>
        <p:nvSpPr>
          <p:cNvPr id="10" name="Text Placeholder 9"/>
          <p:cNvSpPr>
            <a:spLocks noGrp="1"/>
          </p:cNvSpPr>
          <p:nvPr>
            <p:ph type="body" sz="quarter" idx="21"/>
          </p:nvPr>
        </p:nvSpPr>
        <p:spPr/>
        <p:txBody>
          <a:bodyPr anchor="ctr"/>
          <a:lstStyle/>
          <a:p>
            <a:r>
              <a:rPr lang="en-US" dirty="0" smtClean="0"/>
              <a:t>Review what performance indicators were useful and revamp to improve next year’s results</a:t>
            </a:r>
            <a:endParaRPr lang="en-US" dirty="0"/>
          </a:p>
        </p:txBody>
      </p:sp>
      <p:sp>
        <p:nvSpPr>
          <p:cNvPr id="13" name="Slide Number Placeholder 4"/>
          <p:cNvSpPr txBox="1">
            <a:spLocks/>
          </p:cNvSpPr>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b="0" kern="1200" smtClean="0">
                <a:solidFill>
                  <a:schemeClr val="tx1"/>
                </a:solidFill>
                <a:latin typeface="Arial Blac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0D0EB3-EE4E-49D4-BFA9-C8B2713E5364}" type="slidenum">
              <a:rPr kumimoji="0" lang="en-US" sz="1200" b="0" i="0" u="none" strike="noStrike" kern="1200" cap="none" spc="0" normalizeH="0" baseline="0" noProof="0" smtClean="0">
                <a:ln>
                  <a:noFill/>
                </a:ln>
                <a:solidFill>
                  <a:srgbClr val="003300"/>
                </a:solidFill>
                <a:effectLst/>
                <a:uLnTx/>
                <a:uFillTx/>
                <a:latin typeface="Arial Black"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3300"/>
              </a:solidFill>
              <a:effectLst/>
              <a:uLnTx/>
              <a:uFillTx/>
              <a:latin typeface="Arial Black" pitchFamily="34" charset="0"/>
              <a:ea typeface="+mn-ea"/>
              <a:cs typeface="+mn-cs"/>
            </a:endParaRPr>
          </a:p>
        </p:txBody>
      </p:sp>
      <p:sp>
        <p:nvSpPr>
          <p:cNvPr id="14" name="Footer Placeholder 3"/>
          <p:cNvSpPr txBox="1">
            <a:spLocks/>
          </p:cNvSpPr>
          <p:nvPr/>
        </p:nvSpPr>
        <p:spPr>
          <a:xfrm>
            <a:off x="2514600" y="6400800"/>
            <a:ext cx="4038600" cy="304800"/>
          </a:xfrm>
          <a:prstGeom prst="rect">
            <a:avLst/>
          </a:prstGeom>
          <a:ln/>
        </p:spPr>
        <p:txBody>
          <a:bodyPr/>
          <a:lstStyle>
            <a:defPPr>
              <a:defRPr lang="en-US"/>
            </a:defPPr>
            <a:lvl1pPr marL="0" algn="ctr" defTabSz="914400" rtl="0" eaLnBrk="1" latinLnBrk="0" hangingPunct="1">
              <a:defRPr sz="1000" b="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003300"/>
                </a:solidFill>
                <a:effectLst/>
                <a:uLnTx/>
                <a:uFillTx/>
                <a:latin typeface="Arial"/>
                <a:ea typeface="+mn-ea"/>
                <a:cs typeface="Arial"/>
              </a:rPr>
              <a:t>Presented by Partners in Medical Education, Inc. - 2015</a:t>
            </a:r>
            <a:endParaRPr kumimoji="0" lang="en-US" sz="1000" b="0" i="0" u="none" strike="noStrike" kern="1200" cap="none" spc="0" normalizeH="0" baseline="0" noProof="0">
              <a:ln>
                <a:noFill/>
              </a:ln>
              <a:solidFill>
                <a:srgbClr val="003300"/>
              </a:solidFill>
              <a:effectLst/>
              <a:uLnTx/>
              <a:uFillTx/>
              <a:latin typeface="Arial"/>
              <a:ea typeface="+mn-ea"/>
              <a:cs typeface="Arial"/>
            </a:endParaRPr>
          </a:p>
        </p:txBody>
      </p:sp>
    </p:spTree>
    <p:extLst>
      <p:ext uri="{BB962C8B-B14F-4D97-AF65-F5344CB8AC3E}">
        <p14:creationId xmlns:p14="http://schemas.microsoft.com/office/powerpoint/2010/main" val="4235808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US" b="1" dirty="0" smtClean="0"/>
              <a:t>Words of Caution</a:t>
            </a:r>
            <a:endParaRPr lang="en-US" b="1" dirty="0"/>
          </a:p>
        </p:txBody>
      </p:sp>
      <p:sp>
        <p:nvSpPr>
          <p:cNvPr id="15" name="Content Placeholder 14"/>
          <p:cNvSpPr>
            <a:spLocks noGrp="1"/>
          </p:cNvSpPr>
          <p:nvPr>
            <p:ph sz="half" idx="1"/>
          </p:nvPr>
        </p:nvSpPr>
        <p:spPr/>
        <p:txBody>
          <a:bodyPr/>
          <a:lstStyle/>
          <a:p>
            <a:pPr>
              <a:spcBef>
                <a:spcPts val="0"/>
              </a:spcBef>
              <a:spcAft>
                <a:spcPts val="2400"/>
              </a:spcAft>
            </a:pPr>
            <a:r>
              <a:rPr lang="en-US" dirty="0" smtClean="0"/>
              <a:t>Do not try to be over-achievers too soon</a:t>
            </a:r>
          </a:p>
          <a:p>
            <a:pPr>
              <a:spcBef>
                <a:spcPts val="0"/>
              </a:spcBef>
              <a:spcAft>
                <a:spcPts val="2400"/>
              </a:spcAft>
            </a:pPr>
            <a:r>
              <a:rPr lang="en-US" dirty="0" smtClean="0"/>
              <a:t>Special Reviews require a lot of time!</a:t>
            </a:r>
          </a:p>
          <a:p>
            <a:pPr>
              <a:spcBef>
                <a:spcPts val="0"/>
              </a:spcBef>
              <a:spcAft>
                <a:spcPts val="2400"/>
              </a:spcAft>
            </a:pPr>
            <a:r>
              <a:rPr lang="en-US" dirty="0" smtClean="0"/>
              <a:t>Meet the minimums</a:t>
            </a:r>
          </a:p>
          <a:p>
            <a:pPr>
              <a:spcBef>
                <a:spcPts val="0"/>
              </a:spcBef>
              <a:spcAft>
                <a:spcPts val="2400"/>
              </a:spcAft>
            </a:pPr>
            <a:r>
              <a:rPr lang="en-US" dirty="0" smtClean="0"/>
              <a:t>Follow-up!!!</a:t>
            </a:r>
          </a:p>
          <a:p>
            <a:endParaRPr lang="en-US"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2704" y="2458529"/>
            <a:ext cx="3520992" cy="2343060"/>
          </a:xfrm>
        </p:spPr>
      </p:pic>
      <p:sp>
        <p:nvSpPr>
          <p:cNvPr id="3" name="Slide Number Placeholder 2"/>
          <p:cNvSpPr>
            <a:spLocks noGrp="1"/>
          </p:cNvSpPr>
          <p:nvPr>
            <p:ph type="sldNum" sz="quarter" idx="11"/>
          </p:nvPr>
        </p:nvSpPr>
        <p:spPr/>
        <p:txBody>
          <a:bodyPr/>
          <a:lstStyle/>
          <a:p>
            <a:fld id="{D57F1E4F-1CFF-5643-939E-217C01CDF565}" type="slidenum">
              <a:rPr lang="en-US" smtClean="0"/>
              <a:pPr/>
              <a:t>62</a:t>
            </a:fld>
            <a:endParaRPr lang="en-US" dirty="0"/>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4006776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sz="1600" dirty="0">
              <a:solidFill>
                <a:srgbClr val="00A600"/>
              </a:solidFill>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a:latin typeface="Arial" charset="0"/>
                <a:cs typeface="Arial" charset="0"/>
              </a:rPr>
              <a:t>M</a:t>
            </a:r>
            <a:r>
              <a:rPr lang="en-US" sz="1400" dirty="0" smtClean="0">
                <a:latin typeface="Arial" charset="0"/>
                <a:cs typeface="Arial" charset="0"/>
              </a:rPr>
              <a:t>ilestones &amp; CCCs</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Thursday</a:t>
            </a:r>
            <a:r>
              <a:rPr lang="en-US" sz="1200" b="0" dirty="0">
                <a:latin typeface="Arial" charset="0"/>
                <a:cs typeface="Arial" charset="0"/>
              </a:rPr>
              <a:t>, </a:t>
            </a:r>
            <a:r>
              <a:rPr lang="en-US" sz="1200" b="0" dirty="0" smtClean="0">
                <a:latin typeface="Arial" charset="0"/>
                <a:cs typeface="Arial" charset="0"/>
              </a:rPr>
              <a:t>September 10,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a:t>
            </a:r>
            <a:r>
              <a:rPr lang="en-US" sz="1200" b="0" dirty="0" smtClean="0">
                <a:latin typeface="Arial" charset="0"/>
                <a:cs typeface="Arial" charset="0"/>
              </a:rPr>
              <a:t>EST</a:t>
            </a: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Special Review Process</a:t>
            </a:r>
            <a:endParaRPr lang="en-US" sz="14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Thursday, September </a:t>
            </a:r>
            <a:r>
              <a:rPr lang="en-US" sz="1200" b="0" dirty="0" smtClean="0">
                <a:latin typeface="Arial" charset="0"/>
                <a:cs typeface="Arial" charset="0"/>
              </a:rPr>
              <a:t>24,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EST</a:t>
            </a:r>
          </a:p>
          <a:p>
            <a:pPr algn="ctr">
              <a:lnSpc>
                <a:spcPct val="80000"/>
              </a:lnSpc>
              <a:spcBef>
                <a:spcPct val="20000"/>
              </a:spcBef>
              <a:buClr>
                <a:schemeClr val="bg2"/>
              </a:buClr>
              <a:buSzPct val="75000"/>
              <a:buFont typeface="Wingdings" charset="0"/>
              <a:buNone/>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Keep Your Eyes on the Dashboard</a:t>
            </a:r>
            <a:endParaRPr lang="en-US" sz="14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Thursday, </a:t>
            </a:r>
            <a:r>
              <a:rPr lang="en-US" sz="1200" b="0" dirty="0" smtClean="0">
                <a:latin typeface="Arial" charset="0"/>
                <a:cs typeface="Arial" charset="0"/>
              </a:rPr>
              <a:t>October 15,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a:t>
            </a:r>
            <a:r>
              <a:rPr lang="en-US" sz="1200" b="0" dirty="0" smtClean="0">
                <a:latin typeface="Arial" charset="0"/>
                <a:cs typeface="Arial" charset="0"/>
              </a:rPr>
              <a:t>EST</a:t>
            </a: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r>
              <a:rPr lang="en-US" sz="1400" dirty="0">
                <a:latin typeface="Arial" charset="0"/>
                <a:ea typeface="Arial" charset="0"/>
                <a:cs typeface="Arial" charset="0"/>
              </a:rPr>
              <a:t>Strategies for Resident Engagement </a:t>
            </a:r>
          </a:p>
          <a:p>
            <a:pPr algn="ctr"/>
            <a:r>
              <a:rPr lang="en-US" sz="1400" dirty="0" smtClean="0">
                <a:latin typeface="Arial" charset="0"/>
                <a:ea typeface="Arial" charset="0"/>
                <a:cs typeface="Arial" charset="0"/>
              </a:rPr>
              <a:t>in </a:t>
            </a:r>
            <a:r>
              <a:rPr lang="en-US" sz="1400" dirty="0">
                <a:latin typeface="Arial" charset="0"/>
                <a:ea typeface="Arial" charset="0"/>
                <a:cs typeface="Arial" charset="0"/>
              </a:rPr>
              <a:t>Patient Safety &amp; QI </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Tuesday, </a:t>
            </a:r>
            <a:r>
              <a:rPr lang="en-US" sz="1200" b="0" dirty="0">
                <a:latin typeface="Arial" charset="0"/>
                <a:cs typeface="Arial" charset="0"/>
              </a:rPr>
              <a:t>October </a:t>
            </a:r>
            <a:r>
              <a:rPr lang="en-US" sz="1200" b="0" dirty="0" smtClean="0">
                <a:latin typeface="Arial" charset="0"/>
                <a:cs typeface="Arial" charset="0"/>
              </a:rPr>
              <a:t>27,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a:t>
            </a:r>
            <a:r>
              <a:rPr lang="en-US" sz="1200" b="0" dirty="0" smtClean="0">
                <a:latin typeface="Arial" charset="0"/>
                <a:cs typeface="Arial" charset="0"/>
              </a:rPr>
              <a:t>EST</a:t>
            </a: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6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Our Summer/Fall 2015 Education</a:t>
            </a: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Schedule – AVAILABLE NOW!</a:t>
            </a:r>
          </a:p>
          <a:p>
            <a:pPr algn="ctr">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err="1" smtClean="0">
                <a:latin typeface="Arial" charset="0"/>
                <a:cs typeface="Arial" charset="0"/>
              </a:rPr>
              <a:t>www.PartnersInMedEd.com</a:t>
            </a:r>
            <a:endParaRPr lang="en-US" sz="1600" dirty="0">
              <a:latin typeface="Arial" charset="0"/>
              <a:cs typeface="Arial" charset="0"/>
            </a:endParaRPr>
          </a:p>
        </p:txBody>
      </p:sp>
      <p:sp>
        <p:nvSpPr>
          <p:cNvPr id="130050"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Milestones &amp; CCCs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30051"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r>
              <a:rPr lang="en-US" sz="2800">
                <a:latin typeface="Arial" charset="0"/>
              </a:rPr>
              <a:t>Partners’ Online Education</a:t>
            </a:r>
          </a:p>
        </p:txBody>
      </p:sp>
      <p:sp>
        <p:nvSpPr>
          <p:cNvPr id="130053" name="Rectangle 3"/>
          <p:cNvSpPr>
            <a:spLocks noChangeArrowheads="1"/>
          </p:cNvSpPr>
          <p:nvPr/>
        </p:nvSpPr>
        <p:spPr bwMode="auto">
          <a:xfrm>
            <a:off x="4811132" y="533400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t>
            </a:r>
            <a:r>
              <a:rPr lang="en-US" sz="1400" i="1" dirty="0" smtClean="0"/>
              <a:t>&amp; money</a:t>
            </a:r>
            <a:r>
              <a:rPr lang="en-US" sz="1400" i="1" dirty="0"/>
              <a:t>!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30054" name="Picture 4" descr="Media-Play-02-25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lendar-Date-25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990600"/>
            <a:ext cx="685800" cy="685800"/>
          </a:xfrm>
          <a:prstGeom prst="rect">
            <a:avLst/>
          </a:prstGeom>
        </p:spPr>
      </p:pic>
      <p:pic>
        <p:nvPicPr>
          <p:cNvPr id="3" name="Picture 2" descr="InstCustomIconLar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24800" y="5638800"/>
            <a:ext cx="457200" cy="457200"/>
          </a:xfrm>
          <a:prstGeom prst="rect">
            <a:avLst/>
          </a:prstGeom>
        </p:spPr>
      </p:pic>
      <p:pic>
        <p:nvPicPr>
          <p:cNvPr id="5" name="Picture 4" descr="Inst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58200" y="5791200"/>
            <a:ext cx="457200" cy="457200"/>
          </a:xfrm>
          <a:prstGeom prst="rect">
            <a:avLst/>
          </a:prstGeom>
        </p:spPr>
      </p:pic>
      <p:pic>
        <p:nvPicPr>
          <p:cNvPr id="6" name="Picture 5" descr="InstPlus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05800" y="5257800"/>
            <a:ext cx="457200" cy="457200"/>
          </a:xfrm>
          <a:prstGeom prst="rect">
            <a:avLst/>
          </a:prstGeom>
        </p:spPr>
      </p:pic>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7" name="Slide Number Placeholder 6"/>
          <p:cNvSpPr>
            <a:spLocks noGrp="1"/>
          </p:cNvSpPr>
          <p:nvPr>
            <p:ph type="sldNum" sz="quarter" idx="10"/>
          </p:nvPr>
        </p:nvSpPr>
        <p:spPr/>
        <p:txBody>
          <a:bodyPr/>
          <a:lstStyle/>
          <a:p>
            <a:fld id="{E50D0EB3-EE4E-49D4-BFA9-C8B2713E5364}" type="slidenum">
              <a:rPr lang="en-US" smtClean="0"/>
              <a:t>63</a:t>
            </a:fld>
            <a:endParaRPr lang="en-US"/>
          </a:p>
        </p:txBody>
      </p:sp>
    </p:spTree>
    <p:extLst>
      <p:ext uri="{BB962C8B-B14F-4D97-AF65-F5344CB8AC3E}">
        <p14:creationId xmlns:p14="http://schemas.microsoft.com/office/powerpoint/2010/main" val="147615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1028700" y="2590800"/>
            <a:ext cx="6858000" cy="2895600"/>
          </a:xfrm>
        </p:spPr>
        <p:txBody>
          <a:bodyPr/>
          <a:lstStyle/>
          <a:p>
            <a:pPr algn="ctr" eaLnBrk="1" hangingPunct="1">
              <a:lnSpc>
                <a:spcPct val="80000"/>
              </a:lnSpc>
              <a:buFont typeface="Wingdings" pitchFamily="2" charset="2"/>
              <a:buNone/>
            </a:pPr>
            <a:r>
              <a:rPr lang="en-US" sz="2000" b="1" smtClean="0"/>
              <a:t>    </a:t>
            </a:r>
            <a:r>
              <a:rPr lang="en-US" sz="2000" b="1" smtClean="0">
                <a:latin typeface="Lucida Bright" pitchFamily="18" charset="0"/>
              </a:rPr>
              <a:t>Partners in Medical Education, Inc. provides comprehensive consulting services to the GME community.  For more information, contact us at:</a:t>
            </a:r>
          </a:p>
          <a:p>
            <a:pPr algn="ctr" eaLnBrk="1" hangingPunct="1">
              <a:lnSpc>
                <a:spcPct val="80000"/>
              </a:lnSpc>
              <a:buFont typeface="Wingdings" pitchFamily="2" charset="2"/>
              <a:buNone/>
            </a:pPr>
            <a:endParaRPr lang="en-US" sz="2000" b="1" smtClean="0">
              <a:latin typeface="Lucida Bright" pitchFamily="18" charset="0"/>
            </a:endParaRPr>
          </a:p>
          <a:p>
            <a:pPr algn="ctr" eaLnBrk="1" hangingPunct="1">
              <a:lnSpc>
                <a:spcPct val="80000"/>
              </a:lnSpc>
              <a:buFont typeface="Wingdings" pitchFamily="2" charset="2"/>
              <a:buNone/>
            </a:pPr>
            <a:r>
              <a:rPr lang="en-US" sz="2000" b="1" smtClean="0">
                <a:latin typeface="Lucida Bright" pitchFamily="18" charset="0"/>
              </a:rPr>
              <a:t>724-864-7320</a:t>
            </a:r>
          </a:p>
          <a:p>
            <a:pPr algn="ctr" eaLnBrk="1" hangingPunct="1">
              <a:lnSpc>
                <a:spcPct val="80000"/>
              </a:lnSpc>
              <a:buFont typeface="Wingdings" pitchFamily="2" charset="2"/>
              <a:buNone/>
            </a:pPr>
            <a:r>
              <a:rPr lang="en-US" sz="2000" b="1" smtClean="0">
                <a:latin typeface="Lucida Bright" pitchFamily="18" charset="0"/>
                <a:hlinkClick r:id="rId3"/>
              </a:rPr>
              <a:t>Info@PartnersinMedEd.com</a:t>
            </a:r>
            <a:endParaRPr lang="en-US" sz="2000" b="1" smtClean="0">
              <a:latin typeface="Lucida Bright" pitchFamily="18" charset="0"/>
            </a:endParaRPr>
          </a:p>
          <a:p>
            <a:pPr algn="ctr" eaLnBrk="1" hangingPunct="1">
              <a:lnSpc>
                <a:spcPct val="80000"/>
              </a:lnSpc>
              <a:buFont typeface="Wingdings" pitchFamily="2" charset="2"/>
              <a:buNone/>
            </a:pPr>
            <a:r>
              <a:rPr lang="en-US" sz="2000" b="1" smtClean="0">
                <a:latin typeface="Lucida Bright" pitchFamily="18" charset="0"/>
              </a:rPr>
              <a:t>www.PartnersInMedEd.com</a:t>
            </a:r>
          </a:p>
          <a:p>
            <a:pPr eaLnBrk="1" hangingPunct="1">
              <a:lnSpc>
                <a:spcPct val="80000"/>
              </a:lnSpc>
              <a:buFont typeface="Wingdings" pitchFamily="2" charset="2"/>
              <a:buNone/>
            </a:pPr>
            <a:endParaRPr lang="en-US" sz="2800" b="1" smtClean="0">
              <a:latin typeface="Lucida Bright" pitchFamily="18" charset="0"/>
            </a:endParaRPr>
          </a:p>
        </p:txBody>
      </p:sp>
      <p:pic>
        <p:nvPicPr>
          <p:cNvPr id="27653" name="Picture 6" descr="C:\Users\Pamala\AppData\Local\Microsoft\Windows\Temporary Internet Files\Content.Outlook\ML79IV1G\PME_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14388"/>
            <a:ext cx="3124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E50D0EB3-EE4E-49D4-BFA9-C8B2713E5364}" type="slidenum">
              <a:rPr lang="en-US" smtClean="0"/>
              <a:t>64</a:t>
            </a:fld>
            <a:endParaRPr lang="en-US"/>
          </a:p>
        </p:txBody>
      </p:sp>
    </p:spTree>
    <p:extLst>
      <p:ext uri="{BB962C8B-B14F-4D97-AF65-F5344CB8AC3E}">
        <p14:creationId xmlns:p14="http://schemas.microsoft.com/office/powerpoint/2010/main" val="1139901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10528946"/>
              </p:ext>
            </p:extLst>
          </p:nvPr>
        </p:nvGraphicFramePr>
        <p:xfrm>
          <a:off x="0" y="857250"/>
          <a:ext cx="903287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val 32"/>
          <p:cNvSpPr/>
          <p:nvPr/>
        </p:nvSpPr>
        <p:spPr>
          <a:xfrm>
            <a:off x="2881424" y="2069361"/>
            <a:ext cx="1164265" cy="6804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ln w="0"/>
                <a:solidFill>
                  <a:schemeClr val="tx1"/>
                </a:solidFill>
                <a:effectLst>
                  <a:outerShdw blurRad="38100" dist="19050" dir="2700000" algn="tl" rotWithShape="0">
                    <a:schemeClr val="dk1">
                      <a:alpha val="40000"/>
                    </a:schemeClr>
                  </a:outerShdw>
                </a:effectLst>
              </a:rPr>
              <a:t>Special</a:t>
            </a:r>
          </a:p>
          <a:p>
            <a:pPr algn="ctr"/>
            <a:r>
              <a:rPr lang="en-US" sz="1350" dirty="0">
                <a:ln w="0"/>
                <a:solidFill>
                  <a:schemeClr val="tx1"/>
                </a:solidFill>
                <a:effectLst>
                  <a:outerShdw blurRad="38100" dist="19050" dir="2700000" algn="tl" rotWithShape="0">
                    <a:schemeClr val="dk1">
                      <a:alpha val="40000"/>
                    </a:schemeClr>
                  </a:outerShdw>
                </a:effectLst>
              </a:rPr>
              <a:t>Review</a:t>
            </a:r>
          </a:p>
        </p:txBody>
      </p:sp>
      <p:sp>
        <p:nvSpPr>
          <p:cNvPr id="34" name="Oval 33"/>
          <p:cNvSpPr/>
          <p:nvPr/>
        </p:nvSpPr>
        <p:spPr>
          <a:xfrm>
            <a:off x="5414631" y="1891267"/>
            <a:ext cx="1164265" cy="6804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a:ln w="0"/>
                <a:solidFill>
                  <a:schemeClr val="tx1"/>
                </a:solidFill>
                <a:effectLst>
                  <a:outerShdw blurRad="38100" dist="19050" dir="2700000" algn="tl" rotWithShape="0">
                    <a:schemeClr val="dk1">
                      <a:alpha val="40000"/>
                    </a:schemeClr>
                  </a:outerShdw>
                </a:effectLst>
              </a:rPr>
              <a:t>Special</a:t>
            </a:r>
          </a:p>
          <a:p>
            <a:pPr algn="ctr"/>
            <a:r>
              <a:rPr lang="en-US" sz="1350">
                <a:ln w="0"/>
                <a:solidFill>
                  <a:schemeClr val="tx1"/>
                </a:solidFill>
                <a:effectLst>
                  <a:outerShdw blurRad="38100" dist="19050" dir="2700000" algn="tl" rotWithShape="0">
                    <a:schemeClr val="dk1">
                      <a:alpha val="40000"/>
                    </a:schemeClr>
                  </a:outerShdw>
                </a:effectLst>
              </a:rPr>
              <a:t>Review</a:t>
            </a:r>
          </a:p>
        </p:txBody>
      </p:sp>
      <p:sp>
        <p:nvSpPr>
          <p:cNvPr id="5" name="Title 55"/>
          <p:cNvSpPr txBox="1">
            <a:spLocks/>
          </p:cNvSpPr>
          <p:nvPr/>
        </p:nvSpPr>
        <p:spPr>
          <a:xfrm>
            <a:off x="628650" y="939370"/>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NAS </a:t>
            </a:r>
            <a:r>
              <a:rPr lang="en-US" sz="3300" b="1" dirty="0" smtClean="0"/>
              <a:t>at the </a:t>
            </a:r>
            <a:r>
              <a:rPr lang="en-US" sz="3300" b="1" dirty="0"/>
              <a:t>Institutional Level</a:t>
            </a:r>
          </a:p>
        </p:txBody>
      </p:sp>
      <p:sp>
        <p:nvSpPr>
          <p:cNvPr id="2" name="Footer Placeholder 1"/>
          <p:cNvSpPr>
            <a:spLocks noGrp="1"/>
          </p:cNvSpPr>
          <p:nvPr>
            <p:ph type="ftr" sz="quarter" idx="10"/>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1"/>
          </p:nvPr>
        </p:nvSpPr>
        <p:spPr/>
        <p:txBody>
          <a:bodyPr/>
          <a:lstStyle/>
          <a:p>
            <a:fld id="{E50D0EB3-EE4E-49D4-BFA9-C8B2713E5364}" type="slidenum">
              <a:rPr lang="en-US" smtClean="0"/>
              <a:t>7</a:t>
            </a:fld>
            <a:endParaRPr lang="en-US"/>
          </a:p>
        </p:txBody>
      </p:sp>
    </p:spTree>
    <p:extLst>
      <p:ext uri="{BB962C8B-B14F-4D97-AF65-F5344CB8AC3E}">
        <p14:creationId xmlns:p14="http://schemas.microsoft.com/office/powerpoint/2010/main" val="2678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51" presetClass="path" presetSubtype="0" accel="50000" decel="50000" fill="hold" grpId="1" nodeType="afterEffect">
                                  <p:stCondLst>
                                    <p:cond delay="0"/>
                                  </p:stCondLst>
                                  <p:childTnLst>
                                    <p:animMotion origin="layout" path="M -0.02579 -1.85185E-6 L -0.04675 0.05232 C -0.05144 0.06343 -0.05404 0.07986 -0.05404 0.09722 C -0.05404 0.1169 -0.05144 0.13241 -0.04675 0.14352 L -0.02579 0.19607 " pathEditMode="relative" rAng="0" ptsTypes="AAAAA">
                                      <p:cBhvr>
                                        <p:cTn id="9" dur="2000" fill="hold"/>
                                        <p:tgtEl>
                                          <p:spTgt spid="33"/>
                                        </p:tgtEl>
                                        <p:attrNameLst>
                                          <p:attrName>ppt_x</p:attrName>
                                          <p:attrName>ppt_y</p:attrName>
                                        </p:attrNameLst>
                                      </p:cBhvr>
                                      <p:rCtr x="-1419" y="9792"/>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par>
                          <p:cTn id="14" fill="hold">
                            <p:stCondLst>
                              <p:cond delay="0"/>
                            </p:stCondLst>
                            <p:childTnLst>
                              <p:par>
                                <p:cTn id="15" presetID="58" presetClass="path" presetSubtype="0" accel="50000" decel="50000" fill="hold" grpId="1" nodeType="afterEffect">
                                  <p:stCondLst>
                                    <p:cond delay="0"/>
                                  </p:stCondLst>
                                  <p:childTnLst>
                                    <p:animMotion origin="layout" path="M 0.02135 -0.01227 L 0.06133 0.05463 C 0.07031 0.06875 0.07539 0.08981 0.07539 0.11181 C 0.07539 0.13681 0.07031 0.15671 0.06133 0.17083 L 0.02135 0.23773 " pathEditMode="relative" rAng="0" ptsTypes="AAAAA">
                                      <p:cBhvr>
                                        <p:cTn id="16" dur="2000" fill="hold"/>
                                        <p:tgtEl>
                                          <p:spTgt spid="34"/>
                                        </p:tgtEl>
                                        <p:attrNameLst>
                                          <p:attrName>ppt_x</p:attrName>
                                          <p:attrName>ppt_y</p:attrName>
                                        </p:attrNameLst>
                                      </p:cBhvr>
                                      <p:rCtr x="2695"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p:txBody>
          <a:bodyPr/>
          <a:lstStyle/>
          <a:p>
            <a:pPr algn="ctr"/>
            <a:r>
              <a:rPr lang="en-US" b="1" dirty="0" smtClean="0"/>
              <a:t>NAS at Program Level</a:t>
            </a:r>
            <a:endParaRPr lang="en-US" b="1" dirty="0"/>
          </a:p>
        </p:txBody>
      </p:sp>
      <p:grpSp>
        <p:nvGrpSpPr>
          <p:cNvPr id="58" name="Group 57"/>
          <p:cNvGrpSpPr>
            <a:grpSpLocks/>
          </p:cNvGrpSpPr>
          <p:nvPr/>
        </p:nvGrpSpPr>
        <p:grpSpPr bwMode="auto">
          <a:xfrm>
            <a:off x="1604581" y="2362447"/>
            <a:ext cx="6179694" cy="3250731"/>
            <a:chOff x="32926" y="1193799"/>
            <a:chExt cx="8547488" cy="5142306"/>
          </a:xfrm>
        </p:grpSpPr>
        <p:sp>
          <p:nvSpPr>
            <p:cNvPr id="59" name="Right Triangle 58"/>
            <p:cNvSpPr/>
            <p:nvPr/>
          </p:nvSpPr>
          <p:spPr>
            <a:xfrm rot="16200000">
              <a:off x="3445668" y="-297656"/>
              <a:ext cx="1589088" cy="7772399"/>
            </a:xfrm>
            <a:prstGeom prst="rtTriangl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cxnSp>
          <p:nvCxnSpPr>
            <p:cNvPr id="60" name="Straight Connector 59"/>
            <p:cNvCxnSpPr/>
            <p:nvPr/>
          </p:nvCxnSpPr>
          <p:spPr>
            <a:xfrm flipH="1">
              <a:off x="8075612" y="2755899"/>
              <a:ext cx="12700" cy="16271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a:grpSpLocks/>
            </p:cNvGrpSpPr>
            <p:nvPr/>
          </p:nvGrpSpPr>
          <p:grpSpPr bwMode="auto">
            <a:xfrm>
              <a:off x="7677301" y="1447799"/>
              <a:ext cx="847416" cy="1292225"/>
              <a:chOff x="8008899" y="1515069"/>
              <a:chExt cx="847793" cy="1291600"/>
            </a:xfrm>
          </p:grpSpPr>
          <p:sp>
            <p:nvSpPr>
              <p:cNvPr id="108" name="TextBox 49"/>
              <p:cNvSpPr txBox="1">
                <a:spLocks noChangeArrowheads="1"/>
              </p:cNvSpPr>
              <p:nvPr/>
            </p:nvSpPr>
            <p:spPr bwMode="auto">
              <a:xfrm>
                <a:off x="8008899" y="1515069"/>
                <a:ext cx="847793" cy="1053447"/>
              </a:xfrm>
              <a:prstGeom prst="rect">
                <a:avLst/>
              </a:prstGeom>
              <a:solidFill>
                <a:schemeClr val="accent1">
                  <a:lumMod val="90000"/>
                </a:schemeClr>
              </a:solidFill>
              <a:ln w="9525">
                <a:solidFill>
                  <a:schemeClr val="tx1"/>
                </a:solid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defRPr/>
                </a:pPr>
                <a:r>
                  <a:rPr lang="en-US" altLang="en-US" sz="1200" b="1" dirty="0">
                    <a:solidFill>
                      <a:srgbClr val="000000"/>
                    </a:solidFill>
                    <a:cs typeface="Arial" charset="0"/>
                  </a:rPr>
                  <a:t>Self-</a:t>
                </a:r>
              </a:p>
              <a:p>
                <a:pPr algn="ctr" eaLnBrk="1" hangingPunct="1">
                  <a:spcBef>
                    <a:spcPct val="0"/>
                  </a:spcBef>
                  <a:buClrTx/>
                  <a:buFontTx/>
                  <a:buNone/>
                  <a:defRPr/>
                </a:pPr>
                <a:r>
                  <a:rPr lang="en-US" altLang="en-US" sz="1200" b="1" dirty="0">
                    <a:solidFill>
                      <a:srgbClr val="000000"/>
                    </a:solidFill>
                    <a:cs typeface="Arial" charset="0"/>
                  </a:rPr>
                  <a:t>Study</a:t>
                </a:r>
              </a:p>
              <a:p>
                <a:pPr algn="ctr" eaLnBrk="1" hangingPunct="1">
                  <a:spcBef>
                    <a:spcPct val="0"/>
                  </a:spcBef>
                  <a:buClrTx/>
                  <a:buFontTx/>
                  <a:buNone/>
                  <a:defRPr/>
                </a:pPr>
                <a:r>
                  <a:rPr lang="en-US" altLang="en-US" sz="1200" b="1" dirty="0">
                    <a:solidFill>
                      <a:srgbClr val="000000"/>
                    </a:solidFill>
                    <a:cs typeface="Arial" charset="0"/>
                  </a:rPr>
                  <a:t>VISIT</a:t>
                </a:r>
              </a:p>
            </p:txBody>
          </p:sp>
          <p:cxnSp>
            <p:nvCxnSpPr>
              <p:cNvPr id="109" name="Straight Arrow Connector 108"/>
              <p:cNvCxnSpPr/>
              <p:nvPr/>
            </p:nvCxnSpPr>
            <p:spPr>
              <a:xfrm>
                <a:off x="8426443" y="2438547"/>
                <a:ext cx="6353" cy="3681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TextBox 54"/>
            <p:cNvSpPr txBox="1">
              <a:spLocks noChangeArrowheads="1"/>
            </p:cNvSpPr>
            <p:nvPr/>
          </p:nvSpPr>
          <p:spPr bwMode="auto">
            <a:xfrm>
              <a:off x="2624137" y="3784599"/>
              <a:ext cx="4244975" cy="4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i="1">
                  <a:solidFill>
                    <a:srgbClr val="000000"/>
                  </a:solidFill>
                  <a:cs typeface="Arial" charset="0"/>
                </a:rPr>
                <a:t>Ongoing</a:t>
              </a:r>
              <a:r>
                <a:rPr lang="en-US" altLang="en-US" sz="1350">
                  <a:solidFill>
                    <a:srgbClr val="000000"/>
                  </a:solidFill>
                  <a:cs typeface="Arial" charset="0"/>
                </a:rPr>
                <a:t> Improvement</a:t>
              </a:r>
            </a:p>
          </p:txBody>
        </p:sp>
        <p:sp>
          <p:nvSpPr>
            <p:cNvPr id="63" name="TextBox 1"/>
            <p:cNvSpPr txBox="1">
              <a:spLocks noChangeArrowheads="1"/>
            </p:cNvSpPr>
            <p:nvPr/>
          </p:nvSpPr>
          <p:spPr bwMode="auto">
            <a:xfrm>
              <a:off x="920083" y="5821750"/>
              <a:ext cx="574700" cy="4893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grpSp>
          <p:nvGrpSpPr>
            <p:cNvPr id="64" name="Group 63"/>
            <p:cNvGrpSpPr>
              <a:grpSpLocks/>
            </p:cNvGrpSpPr>
            <p:nvPr/>
          </p:nvGrpSpPr>
          <p:grpSpPr bwMode="auto">
            <a:xfrm>
              <a:off x="7288212" y="2793999"/>
              <a:ext cx="762000" cy="1589088"/>
              <a:chOff x="7620000" y="2895599"/>
              <a:chExt cx="762000" cy="1589089"/>
            </a:xfrm>
          </p:grpSpPr>
          <p:sp>
            <p:nvSpPr>
              <p:cNvPr id="106" name="Rectangle 105"/>
              <p:cNvSpPr/>
              <p:nvPr/>
            </p:nvSpPr>
            <p:spPr>
              <a:xfrm>
                <a:off x="7620000" y="3047999"/>
                <a:ext cx="762000" cy="1436689"/>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sp>
            <p:nvSpPr>
              <p:cNvPr id="107" name="Isosceles Triangle 106"/>
              <p:cNvSpPr/>
              <p:nvPr/>
            </p:nvSpPr>
            <p:spPr>
              <a:xfrm>
                <a:off x="7620000" y="2895599"/>
                <a:ext cx="762000" cy="152400"/>
              </a:xfrm>
              <a:prstGeom prst="triangle">
                <a:avLst>
                  <a:gd name="adj" fmla="val 10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grpSp>
        <p:grpSp>
          <p:nvGrpSpPr>
            <p:cNvPr id="65" name="Group 64"/>
            <p:cNvGrpSpPr>
              <a:grpSpLocks/>
            </p:cNvGrpSpPr>
            <p:nvPr/>
          </p:nvGrpSpPr>
          <p:grpSpPr bwMode="auto">
            <a:xfrm>
              <a:off x="6336929" y="1855563"/>
              <a:ext cx="997320" cy="1055911"/>
              <a:chOff x="8466336" y="1964350"/>
              <a:chExt cx="997588" cy="1054949"/>
            </a:xfrm>
          </p:grpSpPr>
          <p:sp>
            <p:nvSpPr>
              <p:cNvPr id="104" name="TextBox 49"/>
              <p:cNvSpPr txBox="1">
                <a:spLocks noChangeArrowheads="1"/>
              </p:cNvSpPr>
              <p:nvPr/>
            </p:nvSpPr>
            <p:spPr bwMode="auto">
              <a:xfrm>
                <a:off x="8466336" y="1964350"/>
                <a:ext cx="869358" cy="752141"/>
              </a:xfrm>
              <a:prstGeom prst="rect">
                <a:avLst/>
              </a:prstGeom>
              <a:solidFill>
                <a:srgbClr val="FFFF99"/>
              </a:solidFill>
              <a:ln w="9525">
                <a:solidFill>
                  <a:schemeClr val="tx1"/>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200" b="1" dirty="0">
                    <a:solidFill>
                      <a:srgbClr val="000000"/>
                    </a:solidFill>
                    <a:cs typeface="Arial" charset="0"/>
                  </a:rPr>
                  <a:t>Self-</a:t>
                </a:r>
              </a:p>
              <a:p>
                <a:pPr algn="ctr" eaLnBrk="1" hangingPunct="1">
                  <a:spcBef>
                    <a:spcPct val="0"/>
                  </a:spcBef>
                  <a:buClrTx/>
                  <a:buFontTx/>
                  <a:buNone/>
                </a:pPr>
                <a:r>
                  <a:rPr lang="en-US" altLang="en-US" sz="1200" b="1" dirty="0">
                    <a:solidFill>
                      <a:srgbClr val="000000"/>
                    </a:solidFill>
                    <a:cs typeface="Arial" charset="0"/>
                  </a:rPr>
                  <a:t>Study</a:t>
                </a:r>
              </a:p>
            </p:txBody>
          </p:sp>
          <p:cxnSp>
            <p:nvCxnSpPr>
              <p:cNvPr id="105" name="Straight Arrow Connector 104"/>
              <p:cNvCxnSpPr/>
              <p:nvPr/>
            </p:nvCxnSpPr>
            <p:spPr>
              <a:xfrm>
                <a:off x="9252730" y="2808354"/>
                <a:ext cx="211194" cy="210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a:grpSpLocks/>
            </p:cNvGrpSpPr>
            <p:nvPr/>
          </p:nvGrpSpPr>
          <p:grpSpPr bwMode="auto">
            <a:xfrm>
              <a:off x="32926" y="4381488"/>
              <a:ext cx="8547488" cy="1375544"/>
              <a:chOff x="364717" y="4497346"/>
              <a:chExt cx="8546768" cy="1376727"/>
            </a:xfrm>
          </p:grpSpPr>
          <p:grpSp>
            <p:nvGrpSpPr>
              <p:cNvPr id="80" name="Group 79"/>
              <p:cNvGrpSpPr>
                <a:grpSpLocks/>
              </p:cNvGrpSpPr>
              <p:nvPr/>
            </p:nvGrpSpPr>
            <p:grpSpPr bwMode="auto">
              <a:xfrm>
                <a:off x="364717" y="4497346"/>
                <a:ext cx="8092804" cy="1310385"/>
                <a:chOff x="363996" y="3462890"/>
                <a:chExt cx="8093254" cy="1310385"/>
              </a:xfrm>
            </p:grpSpPr>
            <p:cxnSp>
              <p:nvCxnSpPr>
                <p:cNvPr id="90" name="Straight Connector 89"/>
                <p:cNvCxnSpPr/>
                <p:nvPr/>
              </p:nvCxnSpPr>
              <p:spPr>
                <a:xfrm>
                  <a:off x="685075" y="3505226"/>
                  <a:ext cx="77721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102" idx="0"/>
                </p:cNvCxnSpPr>
                <p:nvPr/>
              </p:nvCxnSpPr>
              <p:spPr>
                <a:xfrm>
                  <a:off x="710474" y="3505227"/>
                  <a:ext cx="728" cy="5119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71162" y="3505226"/>
                  <a:ext cx="0" cy="5026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809185" y="3505226"/>
                  <a:ext cx="0" cy="5026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047207" y="3517952"/>
                  <a:ext cx="6350" cy="472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85229"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103" idx="0"/>
                </p:cNvCxnSpPr>
                <p:nvPr/>
              </p:nvCxnSpPr>
              <p:spPr>
                <a:xfrm>
                  <a:off x="1538470" y="3462890"/>
                  <a:ext cx="1" cy="4815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33140"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57019" y="3492500"/>
                  <a:ext cx="0" cy="5154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857096"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19074" y="3492500"/>
                  <a:ext cx="0" cy="5154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431851" y="3505226"/>
                  <a:ext cx="0" cy="4581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25"/>
                <p:cNvSpPr txBox="1">
                  <a:spLocks noChangeArrowheads="1"/>
                </p:cNvSpPr>
                <p:nvPr/>
              </p:nvSpPr>
              <p:spPr bwMode="auto">
                <a:xfrm>
                  <a:off x="363996" y="4017179"/>
                  <a:ext cx="694409" cy="4897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0</a:t>
                  </a:r>
                </a:p>
              </p:txBody>
            </p:sp>
            <p:sp>
              <p:nvSpPr>
                <p:cNvPr id="103" name="TextBox 26"/>
                <p:cNvSpPr txBox="1">
                  <a:spLocks noChangeArrowheads="1"/>
                </p:cNvSpPr>
                <p:nvPr/>
              </p:nvSpPr>
              <p:spPr bwMode="auto">
                <a:xfrm>
                  <a:off x="1215306" y="3944455"/>
                  <a:ext cx="646331" cy="8288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1</a:t>
                  </a:r>
                </a:p>
              </p:txBody>
            </p:sp>
          </p:grpSp>
          <p:sp>
            <p:nvSpPr>
              <p:cNvPr id="81" name="TextBox 26"/>
              <p:cNvSpPr txBox="1">
                <a:spLocks noChangeArrowheads="1"/>
              </p:cNvSpPr>
              <p:nvPr/>
            </p:nvSpPr>
            <p:spPr bwMode="auto">
              <a:xfrm>
                <a:off x="2724851" y="5045253"/>
                <a:ext cx="646295" cy="8288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3</a:t>
                </a:r>
              </a:p>
            </p:txBody>
          </p:sp>
          <p:sp>
            <p:nvSpPr>
              <p:cNvPr id="82" name="TextBox 26"/>
              <p:cNvSpPr txBox="1">
                <a:spLocks noChangeArrowheads="1"/>
              </p:cNvSpPr>
              <p:nvPr/>
            </p:nvSpPr>
            <p:spPr bwMode="auto">
              <a:xfrm>
                <a:off x="3478385" y="5045252"/>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4</a:t>
                </a:r>
              </a:p>
            </p:txBody>
          </p:sp>
          <p:sp>
            <p:nvSpPr>
              <p:cNvPr id="83" name="TextBox 26"/>
              <p:cNvSpPr txBox="1">
                <a:spLocks noChangeArrowheads="1"/>
              </p:cNvSpPr>
              <p:nvPr/>
            </p:nvSpPr>
            <p:spPr bwMode="auto">
              <a:xfrm>
                <a:off x="4248853" y="504366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5</a:t>
                </a:r>
              </a:p>
            </p:txBody>
          </p:sp>
          <p:sp>
            <p:nvSpPr>
              <p:cNvPr id="84" name="TextBox 26"/>
              <p:cNvSpPr txBox="1">
                <a:spLocks noChangeArrowheads="1"/>
              </p:cNvSpPr>
              <p:nvPr/>
            </p:nvSpPr>
            <p:spPr bwMode="auto">
              <a:xfrm>
                <a:off x="5010851" y="5042076"/>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6</a:t>
                </a:r>
              </a:p>
            </p:txBody>
          </p:sp>
          <p:sp>
            <p:nvSpPr>
              <p:cNvPr id="85" name="TextBox 26"/>
              <p:cNvSpPr txBox="1">
                <a:spLocks noChangeArrowheads="1"/>
              </p:cNvSpPr>
              <p:nvPr/>
            </p:nvSpPr>
            <p:spPr bwMode="auto">
              <a:xfrm>
                <a:off x="5734751" y="5033438"/>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7</a:t>
                </a:r>
              </a:p>
            </p:txBody>
          </p:sp>
          <p:sp>
            <p:nvSpPr>
              <p:cNvPr id="86" name="TextBox 26"/>
              <p:cNvSpPr txBox="1">
                <a:spLocks noChangeArrowheads="1"/>
              </p:cNvSpPr>
              <p:nvPr/>
            </p:nvSpPr>
            <p:spPr bwMode="auto">
              <a:xfrm>
                <a:off x="6534853" y="503749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8</a:t>
                </a:r>
              </a:p>
            </p:txBody>
          </p:sp>
          <p:sp>
            <p:nvSpPr>
              <p:cNvPr id="87" name="TextBox 26"/>
              <p:cNvSpPr txBox="1">
                <a:spLocks noChangeArrowheads="1"/>
              </p:cNvSpPr>
              <p:nvPr/>
            </p:nvSpPr>
            <p:spPr bwMode="auto">
              <a:xfrm>
                <a:off x="7296851" y="503705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9</a:t>
                </a:r>
              </a:p>
            </p:txBody>
          </p:sp>
          <p:sp>
            <p:nvSpPr>
              <p:cNvPr id="88" name="TextBox 26"/>
              <p:cNvSpPr txBox="1">
                <a:spLocks noChangeArrowheads="1"/>
              </p:cNvSpPr>
              <p:nvPr/>
            </p:nvSpPr>
            <p:spPr bwMode="auto">
              <a:xfrm>
                <a:off x="8000999" y="4978912"/>
                <a:ext cx="910486" cy="4897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10</a:t>
                </a:r>
              </a:p>
            </p:txBody>
          </p:sp>
          <p:sp>
            <p:nvSpPr>
              <p:cNvPr id="89" name="TextBox 26"/>
              <p:cNvSpPr txBox="1">
                <a:spLocks noChangeArrowheads="1"/>
              </p:cNvSpPr>
              <p:nvPr/>
            </p:nvSpPr>
            <p:spPr bwMode="auto">
              <a:xfrm>
                <a:off x="1962852" y="5033438"/>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2</a:t>
                </a:r>
              </a:p>
            </p:txBody>
          </p:sp>
        </p:grpSp>
        <p:sp>
          <p:nvSpPr>
            <p:cNvPr id="67" name="TextBox 67"/>
            <p:cNvSpPr txBox="1">
              <a:spLocks noChangeArrowheads="1"/>
            </p:cNvSpPr>
            <p:nvPr/>
          </p:nvSpPr>
          <p:spPr bwMode="auto">
            <a:xfrm>
              <a:off x="1654315" y="5846764"/>
              <a:ext cx="574700" cy="4893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sp>
          <p:nvSpPr>
            <p:cNvPr id="68" name="TextBox 68"/>
            <p:cNvSpPr txBox="1">
              <a:spLocks noChangeArrowheads="1"/>
            </p:cNvSpPr>
            <p:nvPr/>
          </p:nvSpPr>
          <p:spPr bwMode="auto">
            <a:xfrm>
              <a:off x="2419894" y="5821751"/>
              <a:ext cx="574700" cy="489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grpSp>
          <p:nvGrpSpPr>
            <p:cNvPr id="69" name="Group 68"/>
            <p:cNvGrpSpPr>
              <a:grpSpLocks/>
            </p:cNvGrpSpPr>
            <p:nvPr/>
          </p:nvGrpSpPr>
          <p:grpSpPr bwMode="auto">
            <a:xfrm>
              <a:off x="3182680" y="5441696"/>
              <a:ext cx="5287423" cy="894409"/>
              <a:chOff x="3514816" y="5557166"/>
              <a:chExt cx="5286360" cy="896587"/>
            </a:xfrm>
          </p:grpSpPr>
          <p:sp>
            <p:nvSpPr>
              <p:cNvPr id="73" name="TextBox 69"/>
              <p:cNvSpPr txBox="1">
                <a:spLocks noChangeArrowheads="1"/>
              </p:cNvSpPr>
              <p:nvPr/>
            </p:nvSpPr>
            <p:spPr bwMode="auto">
              <a:xfrm>
                <a:off x="3514816" y="5932168"/>
                <a:ext cx="574585"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sp>
            <p:nvSpPr>
              <p:cNvPr id="74" name="TextBox 70"/>
              <p:cNvSpPr txBox="1">
                <a:spLocks noChangeArrowheads="1"/>
              </p:cNvSpPr>
              <p:nvPr/>
            </p:nvSpPr>
            <p:spPr bwMode="auto">
              <a:xfrm>
                <a:off x="4252065" y="5963225"/>
                <a:ext cx="574585" cy="4905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sp>
            <p:nvSpPr>
              <p:cNvPr id="75" name="TextBox 71"/>
              <p:cNvSpPr txBox="1">
                <a:spLocks noChangeArrowheads="1"/>
              </p:cNvSpPr>
              <p:nvPr/>
            </p:nvSpPr>
            <p:spPr bwMode="auto">
              <a:xfrm>
                <a:off x="5044674" y="5945098"/>
                <a:ext cx="574585" cy="4905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AE</a:t>
                </a:r>
              </a:p>
            </p:txBody>
          </p:sp>
          <p:sp>
            <p:nvSpPr>
              <p:cNvPr id="76" name="TextBox 72"/>
              <p:cNvSpPr txBox="1">
                <a:spLocks noChangeArrowheads="1"/>
              </p:cNvSpPr>
              <p:nvPr/>
            </p:nvSpPr>
            <p:spPr bwMode="auto">
              <a:xfrm>
                <a:off x="5770444" y="5961968"/>
                <a:ext cx="610877" cy="4905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a:solidFill>
                      <a:srgbClr val="000000"/>
                    </a:solidFill>
                    <a:cs typeface="Arial" charset="0"/>
                  </a:rPr>
                  <a:t>AE</a:t>
                </a:r>
              </a:p>
            </p:txBody>
          </p:sp>
          <p:sp>
            <p:nvSpPr>
              <p:cNvPr id="77" name="TextBox 73"/>
              <p:cNvSpPr txBox="1">
                <a:spLocks noChangeArrowheads="1"/>
              </p:cNvSpPr>
              <p:nvPr/>
            </p:nvSpPr>
            <p:spPr bwMode="auto">
              <a:xfrm>
                <a:off x="6563054" y="5961726"/>
                <a:ext cx="574585" cy="4905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a:solidFill>
                      <a:srgbClr val="000000"/>
                    </a:solidFill>
                    <a:cs typeface="Arial" charset="0"/>
                  </a:rPr>
                  <a:t>AE</a:t>
                </a:r>
              </a:p>
            </p:txBody>
          </p:sp>
          <p:sp>
            <p:nvSpPr>
              <p:cNvPr id="78" name="TextBox 74"/>
              <p:cNvSpPr txBox="1">
                <a:spLocks noChangeArrowheads="1"/>
              </p:cNvSpPr>
              <p:nvPr/>
            </p:nvSpPr>
            <p:spPr bwMode="auto">
              <a:xfrm>
                <a:off x="7332229" y="5960513"/>
                <a:ext cx="574585" cy="4905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a:solidFill>
                      <a:srgbClr val="000000"/>
                    </a:solidFill>
                    <a:cs typeface="Arial" charset="0"/>
                  </a:rPr>
                  <a:t>AE</a:t>
                </a:r>
              </a:p>
            </p:txBody>
          </p:sp>
          <p:sp>
            <p:nvSpPr>
              <p:cNvPr id="79" name="TextBox 75"/>
              <p:cNvSpPr txBox="1">
                <a:spLocks noChangeArrowheads="1"/>
              </p:cNvSpPr>
              <p:nvPr/>
            </p:nvSpPr>
            <p:spPr bwMode="auto">
              <a:xfrm>
                <a:off x="8058929" y="5557166"/>
                <a:ext cx="742247" cy="4905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a:solidFill>
                      <a:srgbClr val="000000"/>
                    </a:solidFill>
                    <a:cs typeface="Arial" charset="0"/>
                  </a:rPr>
                  <a:t>AE</a:t>
                </a:r>
              </a:p>
            </p:txBody>
          </p:sp>
        </p:grpSp>
        <p:grpSp>
          <p:nvGrpSpPr>
            <p:cNvPr id="70" name="Group 69"/>
            <p:cNvGrpSpPr>
              <a:grpSpLocks/>
            </p:cNvGrpSpPr>
            <p:nvPr/>
          </p:nvGrpSpPr>
          <p:grpSpPr bwMode="auto">
            <a:xfrm>
              <a:off x="198438" y="1193799"/>
              <a:ext cx="4629133" cy="2208595"/>
              <a:chOff x="198438" y="1193799"/>
              <a:chExt cx="4629133" cy="2208595"/>
            </a:xfrm>
          </p:grpSpPr>
          <p:sp>
            <p:nvSpPr>
              <p:cNvPr id="71" name="TextBox 17"/>
              <p:cNvSpPr txBox="1"/>
              <p:nvPr/>
            </p:nvSpPr>
            <p:spPr bwMode="auto">
              <a:xfrm>
                <a:off x="363539" y="1219198"/>
                <a:ext cx="4464032" cy="2183196"/>
              </a:xfrm>
              <a:prstGeom prst="rect">
                <a:avLst/>
              </a:prstGeom>
              <a:noFill/>
              <a:ln>
                <a:noFill/>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1350" b="1" dirty="0"/>
                  <a:t>Annual Program Evaluation (PR V.C.)</a:t>
                </a:r>
              </a:p>
              <a:p>
                <a:pPr marL="214313" indent="-214313">
                  <a:buFont typeface="Arial" pitchFamily="34" charset="0"/>
                  <a:buChar char="•"/>
                  <a:defRPr/>
                </a:pPr>
                <a:r>
                  <a:rPr lang="en-US" sz="1350" dirty="0"/>
                  <a:t>Resident performance</a:t>
                </a:r>
              </a:p>
              <a:p>
                <a:pPr marL="214313" indent="-214313">
                  <a:buFont typeface="Arial" pitchFamily="34" charset="0"/>
                  <a:buChar char="•"/>
                  <a:defRPr/>
                </a:pPr>
                <a:r>
                  <a:rPr lang="en-US" sz="1350" dirty="0"/>
                  <a:t>Faculty development</a:t>
                </a:r>
              </a:p>
              <a:p>
                <a:pPr marL="214313" indent="-214313">
                  <a:buFont typeface="Arial" pitchFamily="34" charset="0"/>
                  <a:buChar char="•"/>
                  <a:defRPr/>
                </a:pPr>
                <a:r>
                  <a:rPr lang="en-US" sz="1350" dirty="0"/>
                  <a:t>Graduate performance</a:t>
                </a:r>
              </a:p>
              <a:p>
                <a:pPr marL="214313" indent="-214313">
                  <a:buFont typeface="Arial" pitchFamily="34" charset="0"/>
                  <a:buChar char="•"/>
                  <a:defRPr/>
                </a:pPr>
                <a:r>
                  <a:rPr lang="en-US" sz="1350" dirty="0"/>
                  <a:t>Program quality</a:t>
                </a:r>
              </a:p>
              <a:p>
                <a:pPr marL="214313" indent="-214313">
                  <a:buFont typeface="Arial" pitchFamily="34" charset="0"/>
                  <a:buChar char="•"/>
                  <a:defRPr/>
                </a:pPr>
                <a:r>
                  <a:rPr lang="en-US" sz="1350" dirty="0"/>
                  <a:t>Documented improvement plan</a:t>
                </a:r>
              </a:p>
            </p:txBody>
          </p:sp>
          <p:sp>
            <p:nvSpPr>
              <p:cNvPr id="72" name="Rectangle 71"/>
              <p:cNvSpPr/>
              <p:nvPr/>
            </p:nvSpPr>
            <p:spPr bwMode="auto">
              <a:xfrm>
                <a:off x="198438" y="1193799"/>
                <a:ext cx="4519611" cy="2134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p>
            </p:txBody>
          </p:sp>
        </p:grpSp>
      </p:grpSp>
      <p:sp>
        <p:nvSpPr>
          <p:cNvPr id="111" name="TextBox 110"/>
          <p:cNvSpPr txBox="1"/>
          <p:nvPr/>
        </p:nvSpPr>
        <p:spPr>
          <a:xfrm>
            <a:off x="4990764" y="5654501"/>
            <a:ext cx="4153236" cy="507831"/>
          </a:xfrm>
          <a:prstGeom prst="rect">
            <a:avLst/>
          </a:prstGeom>
          <a:noFill/>
        </p:spPr>
        <p:txBody>
          <a:bodyPr wrap="square" rtlCol="0">
            <a:spAutoFit/>
          </a:bodyPr>
          <a:lstStyle/>
          <a:p>
            <a:r>
              <a:rPr lang="en-US" sz="900" i="1" dirty="0"/>
              <a:t>“The Program Evaluation Committee and the Annual Program Evaluation” PowerPoint</a:t>
            </a:r>
          </a:p>
          <a:p>
            <a:r>
              <a:rPr lang="en-US" sz="900" i="1" dirty="0"/>
              <a:t>2013 Accreditation Council for Graduate Medical Education (ACGME)</a:t>
            </a:r>
          </a:p>
        </p:txBody>
      </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E50D0EB3-EE4E-49D4-BFA9-C8B2713E5364}" type="slidenum">
              <a:rPr lang="en-US" smtClean="0"/>
              <a:t>8</a:t>
            </a:fld>
            <a:endParaRPr lang="en-US"/>
          </a:p>
        </p:txBody>
      </p:sp>
    </p:spTree>
    <p:extLst>
      <p:ext uri="{BB962C8B-B14F-4D97-AF65-F5344CB8AC3E}">
        <p14:creationId xmlns:p14="http://schemas.microsoft.com/office/powerpoint/2010/main" val="161411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p:txBody>
          <a:bodyPr/>
          <a:lstStyle/>
          <a:p>
            <a:pPr algn="ctr"/>
            <a:r>
              <a:rPr lang="en-US" b="1" dirty="0" smtClean="0"/>
              <a:t>NAS at Institutional Level</a:t>
            </a:r>
            <a:endParaRPr lang="en-US" b="1" dirty="0"/>
          </a:p>
        </p:txBody>
      </p:sp>
      <p:grpSp>
        <p:nvGrpSpPr>
          <p:cNvPr id="58" name="Group 57"/>
          <p:cNvGrpSpPr>
            <a:grpSpLocks/>
          </p:cNvGrpSpPr>
          <p:nvPr/>
        </p:nvGrpSpPr>
        <p:grpSpPr bwMode="auto">
          <a:xfrm>
            <a:off x="1604581" y="2378023"/>
            <a:ext cx="6179694" cy="3147425"/>
            <a:chOff x="32926" y="1219198"/>
            <a:chExt cx="8547488" cy="5132436"/>
          </a:xfrm>
        </p:grpSpPr>
        <p:sp>
          <p:nvSpPr>
            <p:cNvPr id="59" name="Right Triangle 58"/>
            <p:cNvSpPr/>
            <p:nvPr/>
          </p:nvSpPr>
          <p:spPr>
            <a:xfrm rot="16200000">
              <a:off x="3445668" y="-297656"/>
              <a:ext cx="1589088" cy="7772399"/>
            </a:xfrm>
            <a:prstGeom prst="rtTriangl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cxnSp>
          <p:nvCxnSpPr>
            <p:cNvPr id="60" name="Straight Connector 59"/>
            <p:cNvCxnSpPr/>
            <p:nvPr/>
          </p:nvCxnSpPr>
          <p:spPr>
            <a:xfrm flipH="1">
              <a:off x="8075612" y="2755899"/>
              <a:ext cx="12700" cy="16271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a:grpSpLocks/>
            </p:cNvGrpSpPr>
            <p:nvPr/>
          </p:nvGrpSpPr>
          <p:grpSpPr bwMode="auto">
            <a:xfrm>
              <a:off x="7677301" y="1447799"/>
              <a:ext cx="847416" cy="1292225"/>
              <a:chOff x="8008899" y="1515069"/>
              <a:chExt cx="847793" cy="1291600"/>
            </a:xfrm>
          </p:grpSpPr>
          <p:sp>
            <p:nvSpPr>
              <p:cNvPr id="108" name="TextBox 49"/>
              <p:cNvSpPr txBox="1">
                <a:spLocks noChangeArrowheads="1"/>
              </p:cNvSpPr>
              <p:nvPr/>
            </p:nvSpPr>
            <p:spPr bwMode="auto">
              <a:xfrm>
                <a:off x="8008899" y="1515069"/>
                <a:ext cx="847793" cy="1053447"/>
              </a:xfrm>
              <a:prstGeom prst="rect">
                <a:avLst/>
              </a:prstGeom>
              <a:solidFill>
                <a:schemeClr val="accent1">
                  <a:lumMod val="90000"/>
                </a:schemeClr>
              </a:solidFill>
              <a:ln w="9525">
                <a:solidFill>
                  <a:schemeClr val="tx1"/>
                </a:solid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defRPr/>
                </a:pPr>
                <a:r>
                  <a:rPr lang="en-US" altLang="en-US" sz="1200" b="1" dirty="0">
                    <a:solidFill>
                      <a:srgbClr val="000000"/>
                    </a:solidFill>
                    <a:cs typeface="Arial" charset="0"/>
                  </a:rPr>
                  <a:t>Self-</a:t>
                </a:r>
              </a:p>
              <a:p>
                <a:pPr algn="ctr" eaLnBrk="1" hangingPunct="1">
                  <a:spcBef>
                    <a:spcPct val="0"/>
                  </a:spcBef>
                  <a:buClrTx/>
                  <a:buFontTx/>
                  <a:buNone/>
                  <a:defRPr/>
                </a:pPr>
                <a:r>
                  <a:rPr lang="en-US" altLang="en-US" sz="1200" b="1" dirty="0">
                    <a:solidFill>
                      <a:srgbClr val="000000"/>
                    </a:solidFill>
                    <a:cs typeface="Arial" charset="0"/>
                  </a:rPr>
                  <a:t>Study</a:t>
                </a:r>
              </a:p>
              <a:p>
                <a:pPr algn="ctr" eaLnBrk="1" hangingPunct="1">
                  <a:spcBef>
                    <a:spcPct val="0"/>
                  </a:spcBef>
                  <a:buClrTx/>
                  <a:buFontTx/>
                  <a:buNone/>
                  <a:defRPr/>
                </a:pPr>
                <a:r>
                  <a:rPr lang="en-US" altLang="en-US" sz="1200" b="1" dirty="0">
                    <a:solidFill>
                      <a:srgbClr val="000000"/>
                    </a:solidFill>
                    <a:cs typeface="Arial" charset="0"/>
                  </a:rPr>
                  <a:t>VISIT</a:t>
                </a:r>
              </a:p>
            </p:txBody>
          </p:sp>
          <p:cxnSp>
            <p:nvCxnSpPr>
              <p:cNvPr id="109" name="Straight Arrow Connector 108"/>
              <p:cNvCxnSpPr/>
              <p:nvPr/>
            </p:nvCxnSpPr>
            <p:spPr>
              <a:xfrm>
                <a:off x="8426443" y="2438547"/>
                <a:ext cx="6353" cy="3681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TextBox 54"/>
            <p:cNvSpPr txBox="1">
              <a:spLocks noChangeArrowheads="1"/>
            </p:cNvSpPr>
            <p:nvPr/>
          </p:nvSpPr>
          <p:spPr bwMode="auto">
            <a:xfrm>
              <a:off x="2624137" y="3784601"/>
              <a:ext cx="4244975" cy="4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i="1">
                  <a:solidFill>
                    <a:srgbClr val="000000"/>
                  </a:solidFill>
                  <a:cs typeface="Arial" charset="0"/>
                </a:rPr>
                <a:t>Ongoing</a:t>
              </a:r>
              <a:r>
                <a:rPr lang="en-US" altLang="en-US" sz="1350">
                  <a:solidFill>
                    <a:srgbClr val="000000"/>
                  </a:solidFill>
                  <a:cs typeface="Arial" charset="0"/>
                </a:rPr>
                <a:t> Improvement</a:t>
              </a:r>
            </a:p>
          </p:txBody>
        </p:sp>
        <p:sp>
          <p:nvSpPr>
            <p:cNvPr id="63" name="TextBox 1"/>
            <p:cNvSpPr txBox="1">
              <a:spLocks noChangeArrowheads="1"/>
            </p:cNvSpPr>
            <p:nvPr/>
          </p:nvSpPr>
          <p:spPr bwMode="auto">
            <a:xfrm>
              <a:off x="860871" y="5862297"/>
              <a:ext cx="654518" cy="489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grpSp>
          <p:nvGrpSpPr>
            <p:cNvPr id="64" name="Group 63"/>
            <p:cNvGrpSpPr>
              <a:grpSpLocks/>
            </p:cNvGrpSpPr>
            <p:nvPr/>
          </p:nvGrpSpPr>
          <p:grpSpPr bwMode="auto">
            <a:xfrm>
              <a:off x="7288212" y="2793999"/>
              <a:ext cx="762000" cy="1589088"/>
              <a:chOff x="7620000" y="2895599"/>
              <a:chExt cx="762000" cy="1589089"/>
            </a:xfrm>
          </p:grpSpPr>
          <p:sp>
            <p:nvSpPr>
              <p:cNvPr id="106" name="Rectangle 105"/>
              <p:cNvSpPr/>
              <p:nvPr/>
            </p:nvSpPr>
            <p:spPr>
              <a:xfrm>
                <a:off x="7620000" y="3047999"/>
                <a:ext cx="762000" cy="1436689"/>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sp>
            <p:nvSpPr>
              <p:cNvPr id="107" name="Isosceles Triangle 106"/>
              <p:cNvSpPr/>
              <p:nvPr/>
            </p:nvSpPr>
            <p:spPr>
              <a:xfrm>
                <a:off x="7620000" y="2895599"/>
                <a:ext cx="762000" cy="152400"/>
              </a:xfrm>
              <a:prstGeom prst="triangle">
                <a:avLst>
                  <a:gd name="adj" fmla="val 10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sz="1350">
                  <a:solidFill>
                    <a:srgbClr val="FFFFFF"/>
                  </a:solidFill>
                </a:endParaRPr>
              </a:p>
            </p:txBody>
          </p:sp>
        </p:grpSp>
        <p:grpSp>
          <p:nvGrpSpPr>
            <p:cNvPr id="65" name="Group 64"/>
            <p:cNvGrpSpPr>
              <a:grpSpLocks/>
            </p:cNvGrpSpPr>
            <p:nvPr/>
          </p:nvGrpSpPr>
          <p:grpSpPr bwMode="auto">
            <a:xfrm>
              <a:off x="6336929" y="1855563"/>
              <a:ext cx="997320" cy="1055911"/>
              <a:chOff x="8466336" y="1964350"/>
              <a:chExt cx="997588" cy="1054949"/>
            </a:xfrm>
          </p:grpSpPr>
          <p:sp>
            <p:nvSpPr>
              <p:cNvPr id="104" name="TextBox 49"/>
              <p:cNvSpPr txBox="1">
                <a:spLocks noChangeArrowheads="1"/>
              </p:cNvSpPr>
              <p:nvPr/>
            </p:nvSpPr>
            <p:spPr bwMode="auto">
              <a:xfrm>
                <a:off x="8466336" y="1964350"/>
                <a:ext cx="869358" cy="752141"/>
              </a:xfrm>
              <a:prstGeom prst="rect">
                <a:avLst/>
              </a:prstGeom>
              <a:solidFill>
                <a:srgbClr val="FFFF99"/>
              </a:solidFill>
              <a:ln w="9525">
                <a:solidFill>
                  <a:schemeClr val="tx1"/>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200" b="1" dirty="0">
                    <a:solidFill>
                      <a:srgbClr val="000000"/>
                    </a:solidFill>
                    <a:cs typeface="Arial" charset="0"/>
                  </a:rPr>
                  <a:t>Self-</a:t>
                </a:r>
              </a:p>
              <a:p>
                <a:pPr algn="ctr" eaLnBrk="1" hangingPunct="1">
                  <a:spcBef>
                    <a:spcPct val="0"/>
                  </a:spcBef>
                  <a:buClrTx/>
                  <a:buFontTx/>
                  <a:buNone/>
                </a:pPr>
                <a:r>
                  <a:rPr lang="en-US" altLang="en-US" sz="1200" b="1" dirty="0">
                    <a:solidFill>
                      <a:srgbClr val="000000"/>
                    </a:solidFill>
                    <a:cs typeface="Arial" charset="0"/>
                  </a:rPr>
                  <a:t>Study</a:t>
                </a:r>
              </a:p>
            </p:txBody>
          </p:sp>
          <p:cxnSp>
            <p:nvCxnSpPr>
              <p:cNvPr id="105" name="Straight Arrow Connector 104"/>
              <p:cNvCxnSpPr/>
              <p:nvPr/>
            </p:nvCxnSpPr>
            <p:spPr>
              <a:xfrm>
                <a:off x="9252730" y="2808354"/>
                <a:ext cx="211194" cy="210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a:grpSpLocks/>
            </p:cNvGrpSpPr>
            <p:nvPr/>
          </p:nvGrpSpPr>
          <p:grpSpPr bwMode="auto">
            <a:xfrm>
              <a:off x="32926" y="4411071"/>
              <a:ext cx="8547488" cy="1345960"/>
              <a:chOff x="364717" y="4526956"/>
              <a:chExt cx="8546768" cy="1347118"/>
            </a:xfrm>
          </p:grpSpPr>
          <p:grpSp>
            <p:nvGrpSpPr>
              <p:cNvPr id="80" name="Group 79"/>
              <p:cNvGrpSpPr>
                <a:grpSpLocks/>
              </p:cNvGrpSpPr>
              <p:nvPr/>
            </p:nvGrpSpPr>
            <p:grpSpPr bwMode="auto">
              <a:xfrm>
                <a:off x="364717" y="4526956"/>
                <a:ext cx="8092804" cy="1335838"/>
                <a:chOff x="363996" y="3492500"/>
                <a:chExt cx="8093254" cy="1335838"/>
              </a:xfrm>
            </p:grpSpPr>
            <p:cxnSp>
              <p:nvCxnSpPr>
                <p:cNvPr id="90" name="Straight Connector 89"/>
                <p:cNvCxnSpPr/>
                <p:nvPr/>
              </p:nvCxnSpPr>
              <p:spPr>
                <a:xfrm>
                  <a:off x="685075" y="3505226"/>
                  <a:ext cx="77721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102" idx="0"/>
                </p:cNvCxnSpPr>
                <p:nvPr/>
              </p:nvCxnSpPr>
              <p:spPr>
                <a:xfrm>
                  <a:off x="710474" y="3505227"/>
                  <a:ext cx="728" cy="5119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71162" y="3505226"/>
                  <a:ext cx="0" cy="5026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809185" y="3505226"/>
                  <a:ext cx="0" cy="5026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047207" y="3517952"/>
                  <a:ext cx="6350" cy="472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85229"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103" idx="0"/>
                </p:cNvCxnSpPr>
                <p:nvPr/>
              </p:nvCxnSpPr>
              <p:spPr>
                <a:xfrm>
                  <a:off x="1523250" y="3517952"/>
                  <a:ext cx="1" cy="4815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33140"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57019" y="3492500"/>
                  <a:ext cx="0" cy="5154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857096" y="3517952"/>
                  <a:ext cx="0" cy="489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19074" y="3492500"/>
                  <a:ext cx="0" cy="5154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431851" y="3505226"/>
                  <a:ext cx="0" cy="4581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25"/>
                <p:cNvSpPr txBox="1">
                  <a:spLocks noChangeArrowheads="1"/>
                </p:cNvSpPr>
                <p:nvPr/>
              </p:nvSpPr>
              <p:spPr bwMode="auto">
                <a:xfrm>
                  <a:off x="363996" y="4017179"/>
                  <a:ext cx="694409" cy="4897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0</a:t>
                  </a:r>
                </a:p>
              </p:txBody>
            </p:sp>
            <p:sp>
              <p:nvSpPr>
                <p:cNvPr id="103" name="TextBox 26"/>
                <p:cNvSpPr txBox="1">
                  <a:spLocks noChangeArrowheads="1"/>
                </p:cNvSpPr>
                <p:nvPr/>
              </p:nvSpPr>
              <p:spPr bwMode="auto">
                <a:xfrm>
                  <a:off x="1200086" y="3999517"/>
                  <a:ext cx="646331"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1</a:t>
                  </a:r>
                </a:p>
              </p:txBody>
            </p:sp>
          </p:grpSp>
          <p:sp>
            <p:nvSpPr>
              <p:cNvPr id="81" name="TextBox 26"/>
              <p:cNvSpPr txBox="1">
                <a:spLocks noChangeArrowheads="1"/>
              </p:cNvSpPr>
              <p:nvPr/>
            </p:nvSpPr>
            <p:spPr bwMode="auto">
              <a:xfrm>
                <a:off x="2724851" y="5045252"/>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3</a:t>
                </a:r>
              </a:p>
            </p:txBody>
          </p:sp>
          <p:sp>
            <p:nvSpPr>
              <p:cNvPr id="82" name="TextBox 26"/>
              <p:cNvSpPr txBox="1">
                <a:spLocks noChangeArrowheads="1"/>
              </p:cNvSpPr>
              <p:nvPr/>
            </p:nvSpPr>
            <p:spPr bwMode="auto">
              <a:xfrm>
                <a:off x="3478385" y="504525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4</a:t>
                </a:r>
              </a:p>
            </p:txBody>
          </p:sp>
          <p:sp>
            <p:nvSpPr>
              <p:cNvPr id="83" name="TextBox 26"/>
              <p:cNvSpPr txBox="1">
                <a:spLocks noChangeArrowheads="1"/>
              </p:cNvSpPr>
              <p:nvPr/>
            </p:nvSpPr>
            <p:spPr bwMode="auto">
              <a:xfrm>
                <a:off x="4248853" y="5043664"/>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5</a:t>
                </a:r>
              </a:p>
            </p:txBody>
          </p:sp>
          <p:sp>
            <p:nvSpPr>
              <p:cNvPr id="84" name="TextBox 26"/>
              <p:cNvSpPr txBox="1">
                <a:spLocks noChangeArrowheads="1"/>
              </p:cNvSpPr>
              <p:nvPr/>
            </p:nvSpPr>
            <p:spPr bwMode="auto">
              <a:xfrm>
                <a:off x="5010851" y="5042076"/>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6</a:t>
                </a:r>
              </a:p>
            </p:txBody>
          </p:sp>
          <p:sp>
            <p:nvSpPr>
              <p:cNvPr id="85" name="TextBox 26"/>
              <p:cNvSpPr txBox="1">
                <a:spLocks noChangeArrowheads="1"/>
              </p:cNvSpPr>
              <p:nvPr/>
            </p:nvSpPr>
            <p:spPr bwMode="auto">
              <a:xfrm>
                <a:off x="5734751" y="5033438"/>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7</a:t>
                </a:r>
              </a:p>
            </p:txBody>
          </p:sp>
          <p:sp>
            <p:nvSpPr>
              <p:cNvPr id="86" name="TextBox 26"/>
              <p:cNvSpPr txBox="1">
                <a:spLocks noChangeArrowheads="1"/>
              </p:cNvSpPr>
              <p:nvPr/>
            </p:nvSpPr>
            <p:spPr bwMode="auto">
              <a:xfrm>
                <a:off x="6534853" y="503749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8</a:t>
                </a:r>
              </a:p>
            </p:txBody>
          </p:sp>
          <p:sp>
            <p:nvSpPr>
              <p:cNvPr id="87" name="TextBox 26"/>
              <p:cNvSpPr txBox="1">
                <a:spLocks noChangeArrowheads="1"/>
              </p:cNvSpPr>
              <p:nvPr/>
            </p:nvSpPr>
            <p:spPr bwMode="auto">
              <a:xfrm>
                <a:off x="7296851" y="5037053"/>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9</a:t>
                </a:r>
              </a:p>
            </p:txBody>
          </p:sp>
          <p:sp>
            <p:nvSpPr>
              <p:cNvPr id="88" name="TextBox 26"/>
              <p:cNvSpPr txBox="1">
                <a:spLocks noChangeArrowheads="1"/>
              </p:cNvSpPr>
              <p:nvPr/>
            </p:nvSpPr>
            <p:spPr bwMode="auto">
              <a:xfrm>
                <a:off x="8000999" y="4978912"/>
                <a:ext cx="910486" cy="4897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10</a:t>
                </a:r>
              </a:p>
            </p:txBody>
          </p:sp>
          <p:sp>
            <p:nvSpPr>
              <p:cNvPr id="89" name="TextBox 26"/>
              <p:cNvSpPr txBox="1">
                <a:spLocks noChangeArrowheads="1"/>
              </p:cNvSpPr>
              <p:nvPr/>
            </p:nvSpPr>
            <p:spPr bwMode="auto">
              <a:xfrm>
                <a:off x="1962852" y="5033438"/>
                <a:ext cx="646295" cy="8288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Yr 2</a:t>
                </a:r>
              </a:p>
            </p:txBody>
          </p:sp>
        </p:grpSp>
        <p:sp>
          <p:nvSpPr>
            <p:cNvPr id="67" name="TextBox 67"/>
            <p:cNvSpPr txBox="1">
              <a:spLocks noChangeArrowheads="1"/>
            </p:cNvSpPr>
            <p:nvPr/>
          </p:nvSpPr>
          <p:spPr bwMode="auto">
            <a:xfrm>
              <a:off x="1620013" y="5851203"/>
              <a:ext cx="654518" cy="489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68" name="TextBox 68"/>
            <p:cNvSpPr txBox="1">
              <a:spLocks noChangeArrowheads="1"/>
            </p:cNvSpPr>
            <p:nvPr/>
          </p:nvSpPr>
          <p:spPr bwMode="auto">
            <a:xfrm>
              <a:off x="2377713" y="5844914"/>
              <a:ext cx="654518" cy="489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grpSp>
          <p:nvGrpSpPr>
            <p:cNvPr id="69" name="Group 68"/>
            <p:cNvGrpSpPr>
              <a:grpSpLocks/>
            </p:cNvGrpSpPr>
            <p:nvPr/>
          </p:nvGrpSpPr>
          <p:grpSpPr bwMode="auto">
            <a:xfrm>
              <a:off x="3135413" y="5481478"/>
              <a:ext cx="5319967" cy="864342"/>
              <a:chOff x="3467558" y="5597046"/>
              <a:chExt cx="5318897" cy="866447"/>
            </a:xfrm>
          </p:grpSpPr>
          <p:sp>
            <p:nvSpPr>
              <p:cNvPr id="73" name="TextBox 69"/>
              <p:cNvSpPr txBox="1">
                <a:spLocks noChangeArrowheads="1"/>
              </p:cNvSpPr>
              <p:nvPr/>
            </p:nvSpPr>
            <p:spPr bwMode="auto">
              <a:xfrm>
                <a:off x="3467558" y="5972964"/>
                <a:ext cx="715399"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4" name="TextBox 70"/>
              <p:cNvSpPr txBox="1">
                <a:spLocks noChangeArrowheads="1"/>
              </p:cNvSpPr>
              <p:nvPr/>
            </p:nvSpPr>
            <p:spPr bwMode="auto">
              <a:xfrm>
                <a:off x="4262785" y="5937997"/>
                <a:ext cx="654387"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5" name="TextBox 71"/>
              <p:cNvSpPr txBox="1">
                <a:spLocks noChangeArrowheads="1"/>
              </p:cNvSpPr>
              <p:nvPr/>
            </p:nvSpPr>
            <p:spPr bwMode="auto">
              <a:xfrm>
                <a:off x="5031268" y="5972964"/>
                <a:ext cx="654387"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6" name="TextBox 72"/>
              <p:cNvSpPr txBox="1">
                <a:spLocks noChangeArrowheads="1"/>
              </p:cNvSpPr>
              <p:nvPr/>
            </p:nvSpPr>
            <p:spPr bwMode="auto">
              <a:xfrm>
                <a:off x="5765483" y="5961371"/>
                <a:ext cx="654387"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7" name="TextBox 73"/>
              <p:cNvSpPr txBox="1">
                <a:spLocks noChangeArrowheads="1"/>
              </p:cNvSpPr>
              <p:nvPr/>
            </p:nvSpPr>
            <p:spPr bwMode="auto">
              <a:xfrm>
                <a:off x="6555801" y="5961371"/>
                <a:ext cx="654387"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8" name="TextBox 74"/>
              <p:cNvSpPr txBox="1">
                <a:spLocks noChangeArrowheads="1"/>
              </p:cNvSpPr>
              <p:nvPr/>
            </p:nvSpPr>
            <p:spPr bwMode="auto">
              <a:xfrm>
                <a:off x="7304480" y="5961371"/>
                <a:ext cx="654387"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sp>
            <p:nvSpPr>
              <p:cNvPr id="79" name="TextBox 75"/>
              <p:cNvSpPr txBox="1">
                <a:spLocks noChangeArrowheads="1"/>
              </p:cNvSpPr>
              <p:nvPr/>
            </p:nvSpPr>
            <p:spPr bwMode="auto">
              <a:xfrm>
                <a:off x="8044209" y="5597046"/>
                <a:ext cx="742246" cy="4905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0"/>
                  </a:spcBef>
                  <a:buClrTx/>
                  <a:buFontTx/>
                  <a:buNone/>
                </a:pPr>
                <a:r>
                  <a:rPr lang="en-US" altLang="en-US" sz="1350" dirty="0">
                    <a:solidFill>
                      <a:srgbClr val="000000"/>
                    </a:solidFill>
                    <a:cs typeface="Arial" charset="0"/>
                  </a:rPr>
                  <a:t>AIR</a:t>
                </a:r>
              </a:p>
            </p:txBody>
          </p:sp>
        </p:grpSp>
        <p:sp>
          <p:nvSpPr>
            <p:cNvPr id="71" name="TextBox 17"/>
            <p:cNvSpPr txBox="1"/>
            <p:nvPr/>
          </p:nvSpPr>
          <p:spPr bwMode="auto">
            <a:xfrm>
              <a:off x="363538" y="1219198"/>
              <a:ext cx="255512" cy="489337"/>
            </a:xfrm>
            <a:prstGeom prst="rect">
              <a:avLst/>
            </a:prstGeom>
            <a:noFill/>
            <a:ln>
              <a:noFill/>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endParaRPr lang="en-US" sz="1350" dirty="0"/>
            </a:p>
          </p:txBody>
        </p:sp>
      </p:gr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E50D0EB3-EE4E-49D4-BFA9-C8B2713E5364}" type="slidenum">
              <a:rPr lang="en-US" smtClean="0"/>
              <a:t>9</a:t>
            </a:fld>
            <a:endParaRPr lang="en-US"/>
          </a:p>
        </p:txBody>
      </p:sp>
    </p:spTree>
    <p:extLst>
      <p:ext uri="{BB962C8B-B14F-4D97-AF65-F5344CB8AC3E}">
        <p14:creationId xmlns:p14="http://schemas.microsoft.com/office/powerpoint/2010/main" val="3099019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3628</Words>
  <Application>Microsoft Office PowerPoint</Application>
  <PresentationFormat>On-screen Show (4:3)</PresentationFormat>
  <Paragraphs>922</Paragraphs>
  <Slides>64</Slides>
  <Notes>64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PMESlidesExample</vt:lpstr>
      <vt:lpstr>Office Theme</vt:lpstr>
      <vt:lpstr>Worksheet</vt:lpstr>
      <vt:lpstr>Annual Institutional Review (AIR)</vt:lpstr>
      <vt:lpstr> </vt:lpstr>
      <vt:lpstr>Webinar Objectives</vt:lpstr>
      <vt:lpstr>Define and understand the Annual Institutional Review (AIR) </vt:lpstr>
      <vt:lpstr>Annual Institutional Review (AIR)</vt:lpstr>
      <vt:lpstr>How does the AIR fit into the ACGME’s Next Accreditation System (NAS)? </vt:lpstr>
      <vt:lpstr>PowerPoint Presentation</vt:lpstr>
      <vt:lpstr>NAS at Program Level</vt:lpstr>
      <vt:lpstr>NAS at Institutional Level</vt:lpstr>
      <vt:lpstr>Institutional Review Questionnaire</vt:lpstr>
      <vt:lpstr>Your APEs Should Feed Your AIR</vt:lpstr>
      <vt:lpstr>Why Standardize?</vt:lpstr>
      <vt:lpstr>What Performance indicators must the AIR include?</vt:lpstr>
      <vt:lpstr>Minimum AIR Performance Criteria</vt:lpstr>
      <vt:lpstr>What are considered good performance indicators?</vt:lpstr>
      <vt:lpstr>Choosing SMART Indicators</vt:lpstr>
      <vt:lpstr>Applying SMART to Performance Indicators:</vt:lpstr>
      <vt:lpstr>Applying SMART to Performance Indicators:</vt:lpstr>
      <vt:lpstr>PowerPoint Presentation</vt:lpstr>
      <vt:lpstr>GMEC Defined Criteria and Parameters</vt:lpstr>
      <vt:lpstr>Using the PDCA Cycle</vt:lpstr>
      <vt:lpstr>PowerPoint Presentation</vt:lpstr>
      <vt:lpstr>Example of PDCA Application</vt:lpstr>
      <vt:lpstr>Last Year’s Resident Scholarly Activity Criteria…</vt:lpstr>
      <vt:lpstr>Last Year’s Resident Scholarly Activity Criteria…</vt:lpstr>
      <vt:lpstr>Last Year’s Resident Scholarly Activity Criteria…</vt:lpstr>
      <vt:lpstr>Last Year’s Resident Scholarly Activity Criteria…</vt:lpstr>
      <vt:lpstr>PDCA Cycle Applied to Resident Scholarly Activity Indicator</vt:lpstr>
      <vt:lpstr>Design an Institutional Dashboard</vt:lpstr>
      <vt:lpstr>Sample Institutional Dashboard</vt:lpstr>
      <vt:lpstr>Sample Institutional Dashboard Program Comparison by Academic Year</vt:lpstr>
      <vt:lpstr>Templates are Essential</vt:lpstr>
      <vt:lpstr>Using a Template to Analyze ACGME Surveys Across Programs</vt:lpstr>
      <vt:lpstr>PowerPoint Presentation</vt:lpstr>
      <vt:lpstr>Grade Scale/ Conditional Formatting</vt:lpstr>
      <vt:lpstr>PowerPoint Presentation</vt:lpstr>
      <vt:lpstr>An Example of When to Use Templates:</vt:lpstr>
      <vt:lpstr>PowerPoint Presentation</vt:lpstr>
      <vt:lpstr>PowerPoint Presentation</vt:lpstr>
      <vt:lpstr>Another Example of a Template</vt:lpstr>
      <vt:lpstr>PowerPoint Presentation</vt:lpstr>
      <vt:lpstr>Special Review Requirements</vt:lpstr>
      <vt:lpstr>Special Review Protocol</vt:lpstr>
      <vt:lpstr>Example of Types of Special Reviews</vt:lpstr>
      <vt:lpstr>PowerPoint Presentation</vt:lpstr>
      <vt:lpstr>PowerPoint Presentation</vt:lpstr>
      <vt:lpstr>The Role of the GMEC and the Special Review</vt:lpstr>
      <vt:lpstr>AIR Report</vt:lpstr>
      <vt:lpstr>Executive Summary 101</vt:lpstr>
      <vt:lpstr>AIR Executive Summary</vt:lpstr>
      <vt:lpstr>Apply the SWOT Analysis?</vt:lpstr>
      <vt:lpstr>SWOT Analysis 101</vt:lpstr>
      <vt:lpstr>SWOT Analysis 101</vt:lpstr>
      <vt:lpstr>SWOT Analysis 101 Cont.</vt:lpstr>
      <vt:lpstr>PowerPoint Presentation</vt:lpstr>
      <vt:lpstr>AIR Executive Summary cont.</vt:lpstr>
      <vt:lpstr>Where Do You Begin?</vt:lpstr>
      <vt:lpstr>Back to the Requirements</vt:lpstr>
      <vt:lpstr>Back to the Requirements Cont.</vt:lpstr>
      <vt:lpstr>Back to the Requirements Cont.</vt:lpstr>
      <vt:lpstr>PowerPoint Presentation</vt:lpstr>
      <vt:lpstr>Words of Caution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2015-08-19T14:41:32Z</dcterms:created>
  <dcterms:modified xsi:type="dcterms:W3CDTF">2015-08-19T14:41:38Z</dcterms:modified>
</cp:coreProperties>
</file>