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2"/>
  </p:notesMasterIdLst>
  <p:sldIdLst>
    <p:sldId id="256" r:id="rId2"/>
    <p:sldId id="295" r:id="rId3"/>
    <p:sldId id="257" r:id="rId4"/>
    <p:sldId id="285" r:id="rId5"/>
    <p:sldId id="258" r:id="rId6"/>
    <p:sldId id="277" r:id="rId7"/>
    <p:sldId id="276" r:id="rId8"/>
    <p:sldId id="286" r:id="rId9"/>
    <p:sldId id="287" r:id="rId10"/>
    <p:sldId id="288" r:id="rId11"/>
    <p:sldId id="261" r:id="rId12"/>
    <p:sldId id="262" r:id="rId13"/>
    <p:sldId id="263" r:id="rId14"/>
    <p:sldId id="265" r:id="rId15"/>
    <p:sldId id="289" r:id="rId16"/>
    <p:sldId id="264" r:id="rId17"/>
    <p:sldId id="283" r:id="rId18"/>
    <p:sldId id="284" r:id="rId19"/>
    <p:sldId id="290" r:id="rId20"/>
    <p:sldId id="260" r:id="rId21"/>
    <p:sldId id="291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96" r:id="rId30"/>
    <p:sldId id="274" r:id="rId31"/>
    <p:sldId id="278" r:id="rId32"/>
    <p:sldId id="279" r:id="rId33"/>
    <p:sldId id="280" r:id="rId34"/>
    <p:sldId id="281" r:id="rId35"/>
    <p:sldId id="282" r:id="rId36"/>
    <p:sldId id="297" r:id="rId37"/>
    <p:sldId id="259" r:id="rId38"/>
    <p:sldId id="292" r:id="rId39"/>
    <p:sldId id="294" r:id="rId40"/>
    <p:sldId id="29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/>
    <p:restoredTop sz="50000" autoAdjust="0"/>
  </p:normalViewPr>
  <p:slideViewPr>
    <p:cSldViewPr>
      <p:cViewPr varScale="1">
        <p:scale>
          <a:sx n="70" d="100"/>
          <a:sy n="70" d="100"/>
        </p:scale>
        <p:origin x="176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65E6F-88FE-4581-8A1C-CB88EF9DE17D}" type="datetimeFigureOut">
              <a:rPr lang="en-US" smtClean="0"/>
              <a:t>9/9/15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A4C9A-7CBD-4553-95DB-1CE8FF16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0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14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80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16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48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75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52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93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91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65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676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6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0" indent="-288061"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46" indent="-230449"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45" indent="-230449"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44" indent="-230449"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42" indent="-230449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40" indent="-230449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39" indent="-230449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37" indent="-230449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>
                <a:solidFill>
                  <a:srgbClr val="000000"/>
                </a:solidFill>
                <a:latin typeface="Arial" charset="0"/>
              </a:rPr>
              <a:t>Partners in Medical Education, Inc.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0" indent="-288061"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46" indent="-230449"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45" indent="-230449"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44" indent="-230449"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42" indent="-230449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40" indent="-230449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39" indent="-230449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37" indent="-230449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01BF835-EE3D-654F-B17A-2E09673C58FC}" type="slidenum">
              <a:rPr lang="en-US" sz="1200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2</a:t>
            </a:fld>
            <a:endParaRPr lang="en-US" sz="12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950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879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59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496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114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044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125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988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875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01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55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51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0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13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81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050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743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785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81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56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708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742" indent="-287978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1913" indent="-230383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2678" indent="-230383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3441" indent="-230383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205" indent="-2303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4972" indent="-2303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5737" indent="-2303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6501" indent="-2303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8FF6551-6882-C24A-AC22-DBB91030D49F}" type="slidenum">
              <a:rPr lang="en-US" sz="1200" b="0">
                <a:latin typeface="Arial" charset="0"/>
                <a:cs typeface="ＭＳ Ｐゴシック" charset="0"/>
              </a:rPr>
              <a:pPr>
                <a:defRPr/>
              </a:pPr>
              <a:t>39</a:t>
            </a:fld>
            <a:endParaRPr lang="en-US" sz="1200" b="0">
              <a:latin typeface="Arial" charset="0"/>
              <a:cs typeface="ＭＳ Ｐゴシック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01675"/>
            <a:ext cx="4683125" cy="35115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208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243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3866" indent="-286102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4410" indent="-228882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2175" indent="-228882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9938" indent="-228882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7702" indent="-22888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5466" indent="-22888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33231" indent="-22888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90994" indent="-22888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8FF7B1F-E1DF-406F-808D-8EEA69DEE646}" type="slidenum">
              <a:rPr lang="en-US" sz="1200" b="0">
                <a:latin typeface="Arial" charset="0"/>
              </a:rPr>
              <a:pPr/>
              <a:t>40</a:t>
            </a:fld>
            <a:endParaRPr lang="en-US" sz="1200" b="0" dirty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1978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79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54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1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91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4C9A-7CBD-4553-95DB-1CE8FF16FA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0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 algn="ctr">
              <a:defRPr sz="4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B4C197D2-F0F1-4855-8DDE-C2199E57E0A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3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 b="1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C197D2-F0F1-4855-8DDE-C2199E57E0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6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197D2-F0F1-4855-8DDE-C2199E57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197D2-F0F1-4855-8DDE-C2199E57E0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197D2-F0F1-4855-8DDE-C2199E57E0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9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197D2-F0F1-4855-8DDE-C2199E57E0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197D2-F0F1-4855-8DDE-C2199E57E0A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197D2-F0F1-4855-8DDE-C2199E57E0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0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197D2-F0F1-4855-8DDE-C2199E57E0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 Black" pitchFamily="34" charset="0"/>
              </a:defRPr>
            </a:lvl1pPr>
          </a:lstStyle>
          <a:p>
            <a:fld id="{B4C197D2-F0F1-4855-8DDE-C2199E57E0A4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sp>
          <p:nvSpPr>
            <p:cNvPr id="103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sp>
          <p:nvSpPr>
            <p:cNvPr id="103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ftr" sz="quarter" idx="3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1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8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6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9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artnersinMedEd.com" TargetMode="External"/><Relationship Id="rId4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828800"/>
            <a:ext cx="6553200" cy="2209800"/>
          </a:xfrm>
        </p:spPr>
        <p:txBody>
          <a:bodyPr/>
          <a:lstStyle/>
          <a:p>
            <a:r>
              <a:rPr lang="en-US" sz="3600" b="1" dirty="0" smtClean="0"/>
              <a:t>Smoothing out the Milestones &amp; CCC Meetings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dirty="0"/>
              <a:t>An Advanced Course in GME </a:t>
            </a:r>
            <a:r>
              <a:rPr lang="en-US" sz="2000" dirty="0" smtClean="0"/>
              <a:t>Evaluations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b="1" dirty="0">
                <a:latin typeface="Lucida Bright" charset="0"/>
                <a:ea typeface="ＭＳ Ｐゴシック" charset="0"/>
                <a:cs typeface="ＭＳ Ｐゴシック" charset="0"/>
              </a:rPr>
              <a:t>PARTNERS IN MEDICAL EDUCATION, INC</a:t>
            </a:r>
            <a:r>
              <a:rPr lang="en-US" sz="2000" dirty="0">
                <a:latin typeface="Lucida Bright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000" dirty="0">
                <a:latin typeface="Lucida Bright" charset="0"/>
                <a:ea typeface="ＭＳ Ｐゴシック" charset="0"/>
                <a:cs typeface="ＭＳ Ｐゴシック" charset="0"/>
              </a:rPr>
              <a:t>Presented by:</a:t>
            </a:r>
          </a:p>
          <a:p>
            <a:r>
              <a:rPr lang="en-US" sz="2000" dirty="0" smtClean="0">
                <a:latin typeface="Lucida Bright" charset="0"/>
                <a:ea typeface="ＭＳ Ｐゴシック" charset="0"/>
                <a:cs typeface="ＭＳ Ｐゴシック" charset="0"/>
              </a:rPr>
              <a:t>Heather Peters, </a:t>
            </a:r>
            <a:r>
              <a:rPr lang="en-US" sz="2000" dirty="0" err="1" smtClean="0">
                <a:latin typeface="Lucida Bright" charset="0"/>
                <a:ea typeface="ＭＳ Ｐゴシック" charset="0"/>
                <a:cs typeface="ＭＳ Ｐゴシック" charset="0"/>
              </a:rPr>
              <a:t>M.Ed</a:t>
            </a:r>
            <a:r>
              <a:rPr lang="en-US" sz="2000" dirty="0" smtClean="0">
                <a:latin typeface="Lucida Bright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000" dirty="0" err="1" smtClean="0">
                <a:latin typeface="Lucida Bright" charset="0"/>
                <a:ea typeface="ＭＳ Ｐゴシック" charset="0"/>
                <a:cs typeface="ＭＳ Ｐゴシック" charset="0"/>
              </a:rPr>
              <a:t>Ph.D</a:t>
            </a:r>
            <a:endParaRPr lang="en-US" sz="20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625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Roles &amp; Responsibilities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77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Roles &amp; Responsibilities: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Director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629400" cy="434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Ultimate arbiter of whether a resident will enter unsupervised practice</a:t>
            </a:r>
          </a:p>
          <a:p>
            <a:r>
              <a:rPr lang="en-US" dirty="0" smtClean="0"/>
              <a:t>CCC</a:t>
            </a:r>
          </a:p>
          <a:p>
            <a:pPr lvl="1"/>
            <a:r>
              <a:rPr lang="en-US" dirty="0" smtClean="0"/>
              <a:t>Chair?</a:t>
            </a:r>
          </a:p>
          <a:p>
            <a:pPr lvl="1"/>
            <a:r>
              <a:rPr lang="en-US" dirty="0" smtClean="0"/>
              <a:t>Member?</a:t>
            </a:r>
          </a:p>
          <a:p>
            <a:pPr lvl="1"/>
            <a:r>
              <a:rPr lang="en-US" dirty="0" smtClean="0"/>
              <a:t>Observer</a:t>
            </a:r>
          </a:p>
          <a:p>
            <a:pPr lvl="1"/>
            <a:r>
              <a:rPr lang="en-US" dirty="0" smtClean="0"/>
              <a:t>Not present?</a:t>
            </a:r>
          </a:p>
          <a:p>
            <a:r>
              <a:rPr lang="en-US" dirty="0" smtClean="0"/>
              <a:t>Appoint CCC members</a:t>
            </a:r>
          </a:p>
          <a:p>
            <a:pPr lvl="1"/>
            <a:r>
              <a:rPr lang="en-US" dirty="0" smtClean="0"/>
              <a:t>Minimum of 3</a:t>
            </a:r>
          </a:p>
          <a:p>
            <a:pPr lvl="1"/>
            <a:r>
              <a:rPr lang="en-US" dirty="0" smtClean="0"/>
              <a:t>Must be MDs</a:t>
            </a:r>
          </a:p>
          <a:p>
            <a:pPr lvl="2"/>
            <a:r>
              <a:rPr lang="en-US" dirty="0" smtClean="0"/>
              <a:t>Small programs can use faculty from other specialties</a:t>
            </a:r>
          </a:p>
          <a:p>
            <a:pPr lvl="2"/>
            <a:r>
              <a:rPr lang="en-US" dirty="0" smtClean="0"/>
              <a:t>Use other health professional’s input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http://www.overgovideo.com/Portals/26849/images/analyze-marketing-strateg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862" y="3033978"/>
            <a:ext cx="1895475" cy="1846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78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Roles &amp; Responsibilities: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Coordinator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Pre-Meeting</a:t>
            </a:r>
          </a:p>
          <a:p>
            <a:pPr lvl="1"/>
            <a:r>
              <a:rPr lang="en-US" dirty="0" smtClean="0"/>
              <a:t>Schedule meeting and location</a:t>
            </a:r>
          </a:p>
          <a:p>
            <a:pPr lvl="1"/>
            <a:r>
              <a:rPr lang="en-US" dirty="0" smtClean="0"/>
              <a:t>Notify attendees</a:t>
            </a:r>
          </a:p>
          <a:p>
            <a:pPr lvl="1"/>
            <a:r>
              <a:rPr lang="en-US" dirty="0" smtClean="0"/>
              <a:t>Aggregating data sources</a:t>
            </a:r>
          </a:p>
          <a:p>
            <a:pPr lvl="1"/>
            <a:r>
              <a:rPr lang="en-US" dirty="0" smtClean="0"/>
              <a:t>Providing information to members prior to meeting</a:t>
            </a:r>
          </a:p>
          <a:p>
            <a:pPr lvl="1"/>
            <a:r>
              <a:rPr lang="en-US" dirty="0" smtClean="0"/>
              <a:t>Summarizing data, preparing “scorecards” or “snapshots”</a:t>
            </a:r>
          </a:p>
          <a:p>
            <a:r>
              <a:rPr lang="en-US" dirty="0" smtClean="0"/>
              <a:t>At the Meeting</a:t>
            </a:r>
          </a:p>
          <a:p>
            <a:pPr lvl="1"/>
            <a:r>
              <a:rPr lang="en-US" dirty="0" smtClean="0"/>
              <a:t>Provide any information needed by committee members</a:t>
            </a:r>
          </a:p>
          <a:p>
            <a:pPr lvl="1"/>
            <a:r>
              <a:rPr lang="en-US" dirty="0" smtClean="0"/>
              <a:t>Take minutes</a:t>
            </a:r>
          </a:p>
          <a:p>
            <a:pPr lvl="1"/>
            <a:r>
              <a:rPr lang="en-US" dirty="0" smtClean="0"/>
              <a:t>Document any necessary information to resident/fellow record</a:t>
            </a:r>
          </a:p>
          <a:p>
            <a:pPr lvl="1"/>
            <a:r>
              <a:rPr lang="en-US" dirty="0" smtClean="0"/>
              <a:t>Record recommendations on each resident/fellow by milestone</a:t>
            </a:r>
          </a:p>
          <a:p>
            <a:r>
              <a:rPr lang="en-US" dirty="0" smtClean="0"/>
              <a:t>Post-Meeting</a:t>
            </a:r>
          </a:p>
          <a:p>
            <a:pPr lvl="1"/>
            <a:r>
              <a:rPr lang="en-US" dirty="0" smtClean="0"/>
              <a:t>Communicate results to program director (if not present)</a:t>
            </a:r>
          </a:p>
          <a:p>
            <a:pPr lvl="1"/>
            <a:r>
              <a:rPr lang="en-US" dirty="0" smtClean="0"/>
              <a:t>Schedule meeting with resident/fellow to review milestone scores with PD/mentor</a:t>
            </a:r>
          </a:p>
          <a:p>
            <a:pPr lvl="1"/>
            <a:r>
              <a:rPr lang="en-US" dirty="0" smtClean="0"/>
              <a:t>With program director, submit Milestone information each resident/fellow to the ACGME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Roles &amp; </a:t>
            </a:r>
            <a:r>
              <a:rPr lang="en-US" sz="3200" dirty="0"/>
              <a:t>Responsibilities: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CCC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Members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 lvl="1"/>
            <a:r>
              <a:rPr lang="en-US" dirty="0" smtClean="0"/>
              <a:t>Committed to confidentiality</a:t>
            </a:r>
          </a:p>
          <a:p>
            <a:pPr lvl="1"/>
            <a:r>
              <a:rPr lang="en-US" dirty="0" smtClean="0"/>
              <a:t>Committed to meeting attendance</a:t>
            </a:r>
          </a:p>
          <a:p>
            <a:pPr lvl="1"/>
            <a:r>
              <a:rPr lang="en-US" dirty="0" smtClean="0"/>
              <a:t>Committed to participating in required professional development around this role</a:t>
            </a:r>
          </a:p>
          <a:p>
            <a:pPr lvl="1"/>
            <a:r>
              <a:rPr lang="en-US" dirty="0" smtClean="0"/>
              <a:t>Committed to preparation in advance of meeting</a:t>
            </a:r>
          </a:p>
          <a:p>
            <a:pPr lvl="1"/>
            <a:r>
              <a:rPr lang="en-US" dirty="0" smtClean="0"/>
              <a:t>Committed to the CCC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 descr="http://www.bestofanalytics.com/wp-content/uploads/2012/01/meeting_cartoon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750949"/>
            <a:ext cx="2117090" cy="159204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8729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to ponder…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the CCC have any other task(s) besides that of evaluating each resident and assigning them milestone scores??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Any others??</a:t>
            </a:r>
          </a:p>
          <a:p>
            <a:pPr lvl="1"/>
            <a:r>
              <a:rPr lang="en-US" dirty="0" smtClean="0"/>
              <a:t>1.</a:t>
            </a:r>
          </a:p>
          <a:p>
            <a:pPr lvl="1"/>
            <a:r>
              <a:rPr lang="en-US" dirty="0" smtClean="0"/>
              <a:t>2.</a:t>
            </a:r>
          </a:p>
          <a:p>
            <a:pPr lvl="1"/>
            <a:r>
              <a:rPr lang="en-US" dirty="0" smtClean="0"/>
              <a:t>3.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Data Compilation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4640"/>
            <a:ext cx="6781800" cy="4225159"/>
          </a:xfrm>
        </p:spPr>
        <p:txBody>
          <a:bodyPr>
            <a:normAutofit/>
          </a:bodyPr>
          <a:lstStyle/>
          <a:p>
            <a:r>
              <a:rPr lang="en-US" dirty="0" smtClean="0"/>
              <a:t>Less is more…as long as the data is meaningful</a:t>
            </a:r>
          </a:p>
          <a:p>
            <a:pPr lvl="1"/>
            <a:r>
              <a:rPr lang="en-US" dirty="0" smtClean="0"/>
              <a:t>Current milestone scores from residency management systems</a:t>
            </a:r>
          </a:p>
          <a:p>
            <a:pPr lvl="1"/>
            <a:r>
              <a:rPr lang="en-US" dirty="0" smtClean="0"/>
              <a:t>In-service exam scores for the entire program</a:t>
            </a:r>
          </a:p>
          <a:p>
            <a:pPr lvl="1"/>
            <a:r>
              <a:rPr lang="en-US" dirty="0" smtClean="0"/>
              <a:t>Professional performance data</a:t>
            </a:r>
          </a:p>
          <a:p>
            <a:pPr lvl="1"/>
            <a:r>
              <a:rPr lang="en-US" dirty="0" smtClean="0"/>
              <a:t>Previous milestone scores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16</a:t>
            </a:fld>
            <a:endParaRPr lang="en-US"/>
          </a:p>
        </p:txBody>
      </p:sp>
      <p:pic>
        <p:nvPicPr>
          <p:cNvPr id="6" name="irc_mi" descr="http://us.cdn2.123rf.com/168nwm/eintracht/eintracht1103/eintracht110300022/9034320-illustration-of-a-business-meeting-with-a-man-presenting-a-flipchart-showing-a-positive-trend--part-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743200"/>
            <a:ext cx="1957387" cy="1957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85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able to pull up on the computer or have reports of the resident’s scores by rotation in case there are questions about the current score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17</a:t>
            </a:fld>
            <a:endParaRPr lang="en-US"/>
          </a:p>
        </p:txBody>
      </p:sp>
      <p:pic>
        <p:nvPicPr>
          <p:cNvPr id="6" name="irc_mi" descr="http://dmcohen01.files.wordpress.com/2012/04/clipart_of_25029_smjpg_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62400"/>
            <a:ext cx="1862138" cy="1862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46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CCC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Copies of the Milestones</a:t>
            </a:r>
            <a:endParaRPr lang="en-US" sz="2800" dirty="0"/>
          </a:p>
          <a:p>
            <a:r>
              <a:rPr lang="en-US" sz="2800" dirty="0" smtClean="0"/>
              <a:t>Description of the of the CCC process &amp; responsibilities</a:t>
            </a:r>
          </a:p>
          <a:p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Partners in Medical Education, Inc. - 2015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18</a:t>
            </a:fld>
            <a:endParaRPr lang="en-US"/>
          </a:p>
        </p:txBody>
      </p:sp>
      <p:pic>
        <p:nvPicPr>
          <p:cNvPr id="6" name="irc_mi" descr="http://us.cdn3.123rf.com/168nwm/coramax/coramax1208/coramax120800924/14802369-3d-people--human-character-reading-newspaper--this-is-a-3d-render-illustratio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8600"/>
            <a:ext cx="2393951" cy="1795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331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Legal Implications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87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5344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b="1">
                <a:latin typeface="Lucida Bright" charset="0"/>
                <a:ea typeface="ＭＳ Ｐゴシック" charset="0"/>
                <a:cs typeface="ＭＳ Ｐゴシック" charset="0"/>
              </a:rPr>
              <a:t>Introducing Your Presenter…</a:t>
            </a:r>
            <a:endParaRPr lang="en-US" sz="3600" b="1" i="1">
              <a:latin typeface="Lucida Brigh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1752600"/>
            <a:ext cx="472440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Heather Peters, </a:t>
            </a:r>
            <a:r>
              <a:rPr lang="en-US" sz="2400" b="1" dirty="0" err="1" smtClean="0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M.Ed</a:t>
            </a:r>
            <a:r>
              <a:rPr lang="en-US" sz="2400" b="1" dirty="0" smtClean="0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, </a:t>
            </a:r>
            <a:r>
              <a:rPr lang="en-US" sz="2400" b="1" dirty="0" err="1" smtClean="0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Ph.D</a:t>
            </a:r>
            <a:endParaRPr lang="en-US" sz="2400" b="1" dirty="0">
              <a:solidFill>
                <a:srgbClr val="336600"/>
              </a:solidFill>
              <a:latin typeface="Lucida Bright" pitchFamily="18" charset="0"/>
              <a:ea typeface="+mn-ea"/>
              <a:cs typeface="+mn-cs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Lucida Bright" pitchFamily="18" charset="0"/>
              <a:ea typeface="+mn-ea"/>
              <a:cs typeface="+mn-cs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GME Director &amp; DIO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Seasoned </a:t>
            </a:r>
            <a:r>
              <a:rPr lang="en-US" dirty="0"/>
              <a:t>speaker at ACGME &amp; sub-specialty national </a:t>
            </a:r>
            <a:r>
              <a:rPr lang="en-US" dirty="0" smtClean="0"/>
              <a:t>meetings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Institutional and Program accreditation experience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3 </a:t>
            </a:r>
            <a:r>
              <a:rPr lang="en-US" dirty="0"/>
              <a:t>decades in education; Masters of Education in curriculum &amp; evaluations, </a:t>
            </a:r>
            <a:r>
              <a:rPr lang="en-US" dirty="0" smtClean="0"/>
              <a:t>PhD </a:t>
            </a:r>
            <a:r>
              <a:rPr lang="en-US" dirty="0"/>
              <a:t>concentration in secondary education &amp; adult learning theories</a:t>
            </a:r>
            <a:endParaRPr lang="en-US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304800"/>
          </a:xfrm>
        </p:spPr>
        <p:txBody>
          <a:bodyPr/>
          <a:lstStyle/>
          <a:p>
            <a:r>
              <a:rPr lang="en-US" dirty="0" smtClean="0"/>
              <a:t>Presented by Partners in Medical Education, Inc. - 2015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05600" y="6248400"/>
            <a:ext cx="2133600" cy="457200"/>
          </a:xfrm>
        </p:spPr>
        <p:txBody>
          <a:bodyPr/>
          <a:lstStyle/>
          <a:p>
            <a:fld id="{50BA86D3-FB04-4FF7-BC95-9F2C7A56F826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 descr="unnamed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0" t="17851" r="26758" b="28518"/>
          <a:stretch/>
        </p:blipFill>
        <p:spPr>
          <a:xfrm>
            <a:off x="838200" y="1981200"/>
            <a:ext cx="2369358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97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happens if…</a:t>
            </a:r>
          </a:p>
          <a:p>
            <a:pPr lvl="1"/>
            <a:r>
              <a:rPr lang="en-US" dirty="0" smtClean="0"/>
              <a:t>Adverse decision reached by CCC</a:t>
            </a:r>
          </a:p>
          <a:p>
            <a:pPr lvl="1"/>
            <a:endParaRPr lang="en-US" dirty="0"/>
          </a:p>
          <a:p>
            <a:r>
              <a:rPr lang="en-US" dirty="0" smtClean="0"/>
              <a:t>University of Missouri v. Horowitz (1978)</a:t>
            </a:r>
          </a:p>
          <a:p>
            <a:pPr lvl="1"/>
            <a:r>
              <a:rPr lang="en-US" dirty="0" smtClean="0"/>
              <a:t>Provided </a:t>
            </a:r>
            <a:r>
              <a:rPr lang="en-US" b="1" u="sng" dirty="0" smtClean="0"/>
              <a:t>notice</a:t>
            </a:r>
            <a:r>
              <a:rPr lang="en-US" dirty="0" smtClean="0"/>
              <a:t> of her deficiencies through private verbal feedback and her rotational evaluations</a:t>
            </a:r>
          </a:p>
          <a:p>
            <a:pPr lvl="1"/>
            <a:r>
              <a:rPr lang="en-US" dirty="0" smtClean="0"/>
              <a:t>Provided an </a:t>
            </a:r>
            <a:r>
              <a:rPr lang="en-US" b="1" u="sng" dirty="0" smtClean="0"/>
              <a:t>opportunity to cure </a:t>
            </a:r>
            <a:r>
              <a:rPr lang="en-US" dirty="0" smtClean="0"/>
              <a:t>deficiencies</a:t>
            </a:r>
          </a:p>
          <a:p>
            <a:pPr lvl="1"/>
            <a:r>
              <a:rPr lang="en-US" b="1" u="sng" dirty="0" smtClean="0"/>
              <a:t>Decision was made carefully and deliberately</a:t>
            </a:r>
          </a:p>
          <a:p>
            <a:r>
              <a:rPr lang="en-US" dirty="0" smtClean="0"/>
              <a:t>University of Michigan v. Ewing (1985)</a:t>
            </a:r>
          </a:p>
          <a:p>
            <a:pPr lvl="1"/>
            <a:r>
              <a:rPr lang="en-US" dirty="0" smtClean="0"/>
              <a:t>Decision-making process was </a:t>
            </a:r>
            <a:r>
              <a:rPr lang="en-US" b="1" u="sng" dirty="0" smtClean="0"/>
              <a:t>conscientious and made with care </a:t>
            </a:r>
            <a:r>
              <a:rPr lang="en-US" dirty="0" smtClean="0"/>
              <a:t>deliberation, citing the regularly called faculty meeting structure</a:t>
            </a:r>
          </a:p>
          <a:p>
            <a:pPr lvl="1"/>
            <a:r>
              <a:rPr lang="en-US" dirty="0" smtClean="0"/>
              <a:t>Faculty rightly reviewed the complainant's </a:t>
            </a:r>
            <a:r>
              <a:rPr lang="en-US" b="1" u="sng" dirty="0" smtClean="0"/>
              <a:t>entire academic record</a:t>
            </a:r>
            <a:r>
              <a:rPr lang="en-US" dirty="0" smtClean="0"/>
              <a:t>, not just a single test, rotation, or incident, to provide context to the decision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Case Studies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45720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Examples </a:t>
            </a:r>
            <a:r>
              <a:rPr lang="en-US" sz="2000" dirty="0"/>
              <a:t>of CCC </a:t>
            </a:r>
            <a:r>
              <a:rPr lang="en-US" sz="2000" dirty="0" smtClean="0"/>
              <a:t>common dilemmas </a:t>
            </a:r>
            <a:r>
              <a:rPr lang="en-US" sz="2000" dirty="0"/>
              <a:t>and situations</a:t>
            </a:r>
          </a:p>
        </p:txBody>
      </p:sp>
    </p:spTree>
    <p:extLst>
      <p:ext uri="{BB962C8B-B14F-4D97-AF65-F5344CB8AC3E}">
        <p14:creationId xmlns:p14="http://schemas.microsoft.com/office/powerpoint/2010/main" val="33237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getinstantpayments.com/3dpeople/images/3d-male-charact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4911427"/>
            <a:ext cx="1905000" cy="13369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PD wants to chair the CCC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>
            <a:noAutofit/>
          </a:bodyPr>
          <a:lstStyle/>
          <a:p>
            <a:r>
              <a:rPr lang="en-US" sz="2000" dirty="0"/>
              <a:t>What do you do if you have too few faculty to form a CCC without the PD? Or the PD really feels the need to sit on the CCC in order to ensure that they are following the ACGME guidelines</a:t>
            </a:r>
            <a:r>
              <a:rPr lang="en-US" sz="2000" dirty="0" smtClean="0"/>
              <a:t>?</a:t>
            </a:r>
          </a:p>
          <a:p>
            <a:r>
              <a:rPr lang="en-US" sz="2000" dirty="0"/>
              <a:t>How might this inhibit the discussion</a:t>
            </a:r>
            <a:r>
              <a:rPr lang="en-US" sz="2000" dirty="0" smtClean="0"/>
              <a:t>?</a:t>
            </a:r>
            <a:endParaRPr lang="en-US" sz="2000" dirty="0"/>
          </a:p>
          <a:p>
            <a:r>
              <a:rPr lang="en-US" sz="2000" dirty="0" smtClean="0"/>
              <a:t>If </a:t>
            </a:r>
            <a:r>
              <a:rPr lang="en-US" sz="2000" dirty="0"/>
              <a:t>you are an anesthesiology program, this is specifically </a:t>
            </a:r>
            <a:r>
              <a:rPr lang="en-US" sz="2000" dirty="0" smtClean="0"/>
              <a:t>precluded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there are too many residents to review at one single meeting?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21"/>
            <a:ext cx="8229600" cy="43656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programs have over 90</a:t>
            </a:r>
          </a:p>
          <a:p>
            <a:pPr lvl="1"/>
            <a:r>
              <a:rPr lang="en-US" sz="2200" dirty="0" smtClean="0"/>
              <a:t>More meetings</a:t>
            </a:r>
          </a:p>
          <a:p>
            <a:pPr lvl="2"/>
            <a:r>
              <a:rPr lang="en-US" dirty="0" smtClean="0"/>
              <a:t>A separate CCC for each PGY cohort</a:t>
            </a:r>
          </a:p>
          <a:p>
            <a:pPr lvl="2"/>
            <a:r>
              <a:rPr lang="en-US" dirty="0" smtClean="0"/>
              <a:t>Organizing the CCCs around specific activities (scholarly activity; PS/QI)</a:t>
            </a:r>
          </a:p>
          <a:p>
            <a:pPr lvl="1"/>
            <a:r>
              <a:rPr lang="en-US" dirty="0" smtClean="0"/>
              <a:t>Have each CCC member review a cohort of resident prior to the meeting and then present their findings to the CCC, soliciting feedback from the group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Innovation and flexibility are acceptable as there are no requirement regarding structure of the CCCs.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 feels the chief residents should be on the CCC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Isn’t their input valuable?</a:t>
            </a:r>
          </a:p>
          <a:p>
            <a:r>
              <a:rPr lang="en-US" dirty="0" smtClean="0"/>
              <a:t>Yes and No</a:t>
            </a:r>
          </a:p>
          <a:p>
            <a:pPr lvl="1"/>
            <a:r>
              <a:rPr lang="en-US" dirty="0" smtClean="0"/>
              <a:t>Weigh their input potential against having too many people on the CC</a:t>
            </a:r>
          </a:p>
          <a:p>
            <a:pPr lvl="1"/>
            <a:r>
              <a:rPr lang="en-US" dirty="0" smtClean="0"/>
              <a:t>Experience and objectivity might be lacking</a:t>
            </a:r>
          </a:p>
          <a:p>
            <a:pPr lvl="1"/>
            <a:r>
              <a:rPr lang="en-US" dirty="0" smtClean="0"/>
              <a:t>Provide useful information in certain areas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8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wants to keep extensive minutes during the CCC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640080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Good idea?</a:t>
            </a:r>
          </a:p>
          <a:p>
            <a:pPr lvl="1"/>
            <a:r>
              <a:rPr lang="en-US" dirty="0" smtClean="0"/>
              <a:t>ACGME is silent on this issue</a:t>
            </a:r>
          </a:p>
          <a:p>
            <a:r>
              <a:rPr lang="en-US" dirty="0" smtClean="0"/>
              <a:t>To remember about CCC Meeting documentation</a:t>
            </a:r>
          </a:p>
          <a:p>
            <a:pPr lvl="1"/>
            <a:r>
              <a:rPr lang="en-US" dirty="0" smtClean="0"/>
              <a:t>A concise summary of each resident’s performance and any action or follow-up items</a:t>
            </a:r>
          </a:p>
          <a:p>
            <a:pPr lvl="1"/>
            <a:r>
              <a:rPr lang="en-US" dirty="0" smtClean="0"/>
              <a:t>Confidential</a:t>
            </a:r>
          </a:p>
          <a:p>
            <a:pPr lvl="1"/>
            <a:r>
              <a:rPr lang="en-US" dirty="0" smtClean="0"/>
              <a:t>Archived for several years</a:t>
            </a:r>
          </a:p>
          <a:p>
            <a:pPr lvl="2"/>
            <a:r>
              <a:rPr lang="en-US" dirty="0" smtClean="0"/>
              <a:t>Consult your Human Resources and Legal experts to understand what should be retained, where it should be archived, and for how long.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25</a:t>
            </a:fld>
            <a:endParaRPr lang="en-US"/>
          </a:p>
        </p:txBody>
      </p:sp>
      <p:pic>
        <p:nvPicPr>
          <p:cNvPr id="7" name="Picture 6" descr="http://www.infomarketeers.nl/wp-content/uploads/2012/06/checklist-pop-28-juni1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589" y="3124200"/>
            <a:ext cx="2158397" cy="21583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50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vs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makes the final decision?</a:t>
            </a:r>
          </a:p>
          <a:p>
            <a:pPr lvl="1"/>
            <a:r>
              <a:rPr lang="en-US" dirty="0" smtClean="0"/>
              <a:t>The program director makes the final decision on resident performance against the specialty-specific milestones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 descr="http://www.4sitevideo.com/wp-content/uploads/2012/01/handshak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94" y="4076700"/>
            <a:ext cx="1728012" cy="18862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88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share or not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first round of CCCs, the decision to share or not share the milestone decisions with the residents were multi-faceted and made sense at the time.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But now…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resident doesn’t agree </a:t>
            </a:r>
            <a:br>
              <a:rPr lang="en-US" dirty="0" smtClean="0"/>
            </a:br>
            <a:r>
              <a:rPr lang="en-US" dirty="0" smtClean="0"/>
              <a:t>with the CCC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now?</a:t>
            </a:r>
          </a:p>
          <a:p>
            <a:pPr lvl="1"/>
            <a:r>
              <a:rPr lang="en-US" dirty="0" smtClean="0"/>
              <a:t>CCC description should include this situation so that the residents and faculty are clear on what a resident should do if he/she disagrees with the CCC or program assessment.</a:t>
            </a:r>
          </a:p>
          <a:p>
            <a:pPr lvl="1"/>
            <a:r>
              <a:rPr lang="en-US" dirty="0" smtClean="0"/>
              <a:t>Questions to ask?</a:t>
            </a:r>
          </a:p>
          <a:p>
            <a:pPr lvl="2"/>
            <a:r>
              <a:rPr lang="en-US" dirty="0" smtClean="0"/>
              <a:t>When can a resident exercise due process and grievance procedures in regards to milestones and the CCC?</a:t>
            </a:r>
          </a:p>
          <a:p>
            <a:pPr lvl="2"/>
            <a:r>
              <a:rPr lang="en-US" dirty="0" smtClean="0"/>
              <a:t>How will we inform residents/faculty of this revision in the program policies?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7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CCC Frustrations Revisited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How to respond?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9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5438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responses to </a:t>
            </a:r>
            <a:r>
              <a:rPr lang="en-US" dirty="0"/>
              <a:t>common complaints about milestones and the CCC process in ways that promote understanding and growth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 </a:t>
            </a:r>
            <a:r>
              <a:rPr lang="en-US" dirty="0"/>
              <a:t>your portfolio of resources for milestones and the CCC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</a:t>
            </a:r>
            <a:r>
              <a:rPr lang="en-US" dirty="0"/>
              <a:t>legal implications of CCC evaluations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</a:t>
            </a:r>
            <a:r>
              <a:rPr lang="en-US" dirty="0"/>
              <a:t>how to reduce the amount of data presented at CCC </a:t>
            </a:r>
            <a:r>
              <a:rPr lang="en-US" dirty="0" smtClean="0"/>
              <a:t>meetings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case studies from real-life CCCs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3</a:t>
            </a:fld>
            <a:endParaRPr lang="en-US"/>
          </a:p>
        </p:txBody>
      </p:sp>
      <p:pic>
        <p:nvPicPr>
          <p:cNvPr id="6" name="irc_mi" descr="http://www.legaltells.com/blog/wp-content/uploads/2011/06/Consistenc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47191"/>
            <a:ext cx="1981200" cy="1534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53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us.cdn4.123rf.com/168nwm/coramax/coramax1209/coramax120900276/15298070-3d-people--man-person--proud-hopeful-businessma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35012"/>
            <a:ext cx="1524000" cy="20002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3124200" y="2209800"/>
            <a:ext cx="5638800" cy="3352800"/>
          </a:xfrm>
          <a:prstGeom prst="cloudCallout">
            <a:avLst>
              <a:gd name="adj1" fmla="val -70414"/>
              <a:gd name="adj2" fmla="val 2018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there </a:t>
            </a:r>
            <a:r>
              <a:rPr lang="en-US" sz="3200" dirty="0"/>
              <a:t>is just too much data to review in a single CCC </a:t>
            </a:r>
            <a:r>
              <a:rPr lang="en-US" sz="3200" dirty="0" smtClean="0"/>
              <a:t>meeting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9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us.cdn3.123rf.com/168nwm/digitalgenetics/digitalgenetics1011/digitalgenetics101100402/8164601-3d-man-businessman-wondering-how-many-times-he-will-be-downloaded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637" y="4477899"/>
            <a:ext cx="1757363" cy="17573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loud Callout 1"/>
          <p:cNvSpPr/>
          <p:nvPr/>
        </p:nvSpPr>
        <p:spPr>
          <a:xfrm>
            <a:off x="228600" y="1447800"/>
            <a:ext cx="6248400" cy="3962400"/>
          </a:xfrm>
          <a:prstGeom prst="cloudCallout">
            <a:avLst>
              <a:gd name="adj1" fmla="val 68895"/>
              <a:gd name="adj2" fmla="val 3171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setting </a:t>
            </a:r>
            <a:r>
              <a:rPr lang="en-US" sz="3200" dirty="0"/>
              <a:t>up meetings for the CCC is too difficult—there are too many schedules to </a:t>
            </a:r>
            <a:r>
              <a:rPr lang="en-US" sz="3200" dirty="0" smtClean="0"/>
              <a:t>coordinate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givemelife.co.nz/userfiles/image/3D%20Man%20Thinki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4" y="4621547"/>
            <a:ext cx="1457325" cy="177925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loud Callout 2"/>
          <p:cNvSpPr/>
          <p:nvPr/>
        </p:nvSpPr>
        <p:spPr>
          <a:xfrm>
            <a:off x="1676400" y="609600"/>
            <a:ext cx="6896100" cy="4114800"/>
          </a:xfrm>
          <a:prstGeom prst="cloudCallout">
            <a:avLst>
              <a:gd name="adj1" fmla="val -49782"/>
              <a:gd name="adj2" fmla="val 5203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I’m </a:t>
            </a:r>
            <a:r>
              <a:rPr lang="en-US" sz="3200" dirty="0"/>
              <a:t>a mentor/advisor, and I feel like my voice isn’t heard regarding my residents. Why can’t I advise the CCC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www.easierinternetmarketing.com/wp-content/uploads/Relaxed-little-mode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7519"/>
            <a:ext cx="1861481" cy="18614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loud Callout 2"/>
          <p:cNvSpPr/>
          <p:nvPr/>
        </p:nvSpPr>
        <p:spPr>
          <a:xfrm>
            <a:off x="2895600" y="2343807"/>
            <a:ext cx="5943600" cy="3886200"/>
          </a:xfrm>
          <a:prstGeom prst="cloudCallout">
            <a:avLst>
              <a:gd name="adj1" fmla="val -65749"/>
              <a:gd name="adj2" fmla="val -5812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Now </a:t>
            </a:r>
            <a:r>
              <a:rPr lang="en-US" sz="2800" dirty="0"/>
              <a:t>that we have a CCC, we, as faculty are ‘off the hook’ because they are responsible for everything </a:t>
            </a:r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152400" y="609600"/>
            <a:ext cx="5715000" cy="3886200"/>
          </a:xfrm>
          <a:prstGeom prst="cloudCallout">
            <a:avLst>
              <a:gd name="adj1" fmla="val -35178"/>
              <a:gd name="adj2" fmla="val 7656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the CCC relies too much on the evaluation system data and doesn’t incorporate other </a:t>
            </a:r>
            <a:r>
              <a:rPr lang="en-US" sz="2800" dirty="0" smtClean="0"/>
              <a:t>evaluations</a:t>
            </a:r>
            <a:endParaRPr lang="en-US" sz="2800" dirty="0"/>
          </a:p>
        </p:txBody>
      </p:sp>
      <p:sp>
        <p:nvSpPr>
          <p:cNvPr id="4" name="Cloud Callout 3"/>
          <p:cNvSpPr/>
          <p:nvPr/>
        </p:nvSpPr>
        <p:spPr>
          <a:xfrm>
            <a:off x="3733800" y="2286000"/>
            <a:ext cx="5029200" cy="3757136"/>
          </a:xfrm>
          <a:prstGeom prst="cloudCallout">
            <a:avLst>
              <a:gd name="adj1" fmla="val 53330"/>
              <a:gd name="adj2" fmla="val 51952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why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can’t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we just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use the milestone scores in the evaluation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system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7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s://www.di-verlag.de/media/content/GFE/Contact_Fotolia_24552579_X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639485"/>
            <a:ext cx="2667000" cy="17613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loud Callout 2"/>
          <p:cNvSpPr/>
          <p:nvPr/>
        </p:nvSpPr>
        <p:spPr>
          <a:xfrm>
            <a:off x="3048000" y="685800"/>
            <a:ext cx="5638800" cy="3886200"/>
          </a:xfrm>
          <a:prstGeom prst="cloudCallout">
            <a:avLst>
              <a:gd name="adj1" fmla="val -66127"/>
              <a:gd name="adj2" fmla="val 5378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the </a:t>
            </a:r>
            <a:r>
              <a:rPr lang="en-US" sz="4000" dirty="0"/>
              <a:t>CCC meetings are </a:t>
            </a:r>
            <a:r>
              <a:rPr lang="en-US" sz="4000" dirty="0" err="1"/>
              <a:t>soooo</a:t>
            </a:r>
            <a:r>
              <a:rPr lang="en-US" sz="4000" dirty="0"/>
              <a:t> </a:t>
            </a:r>
            <a:r>
              <a:rPr lang="en-US" sz="4000" dirty="0" smtClean="0"/>
              <a:t>long</a:t>
            </a:r>
            <a:endParaRPr lang="en-US" sz="4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449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givemelife.co.nz/userfiles/image/3D%20Man%20Thinki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4" y="4621547"/>
            <a:ext cx="1457325" cy="177925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loud Callout 2"/>
          <p:cNvSpPr/>
          <p:nvPr/>
        </p:nvSpPr>
        <p:spPr>
          <a:xfrm>
            <a:off x="1676400" y="609600"/>
            <a:ext cx="6896100" cy="4114800"/>
          </a:xfrm>
          <a:prstGeom prst="cloudCallout">
            <a:avLst>
              <a:gd name="adj1" fmla="val -49782"/>
              <a:gd name="adj2" fmla="val 5203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What do you want to remember from this webinar?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ACGME Guide to the CCC </a:t>
            </a:r>
          </a:p>
          <a:p>
            <a:r>
              <a:rPr lang="en-US" dirty="0" smtClean="0"/>
              <a:t>ACGME Meetings</a:t>
            </a:r>
          </a:p>
          <a:p>
            <a:r>
              <a:rPr lang="en-US" dirty="0" smtClean="0"/>
              <a:t>Specialty Meetings</a:t>
            </a:r>
          </a:p>
          <a:p>
            <a:r>
              <a:rPr lang="en-US" dirty="0" smtClean="0"/>
              <a:t>Toolboxes on Specialty Websites</a:t>
            </a:r>
          </a:p>
          <a:p>
            <a:pPr lvl="1"/>
            <a:r>
              <a:rPr lang="en-US" dirty="0" smtClean="0"/>
              <a:t>APDS</a:t>
            </a:r>
          </a:p>
          <a:p>
            <a:pPr lvl="1"/>
            <a:r>
              <a:rPr lang="en-US" dirty="0" smtClean="0"/>
              <a:t>AAP</a:t>
            </a:r>
          </a:p>
          <a:p>
            <a:pPr lvl="1"/>
            <a:r>
              <a:rPr lang="en-US" dirty="0" smtClean="0"/>
              <a:t>CREOG</a:t>
            </a:r>
          </a:p>
          <a:p>
            <a:pPr lvl="1"/>
            <a:r>
              <a:rPr lang="en-US" dirty="0" smtClean="0"/>
              <a:t>ABIM</a:t>
            </a:r>
          </a:p>
          <a:p>
            <a:r>
              <a:rPr lang="en-US" dirty="0" err="1" smtClean="0"/>
              <a:t>Listserves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37</a:t>
            </a:fld>
            <a:endParaRPr lang="en-US"/>
          </a:p>
        </p:txBody>
      </p:sp>
      <p:pic>
        <p:nvPicPr>
          <p:cNvPr id="6" name="irc_mi" descr="https://encrypted-tbn0.gstatic.com/images?q=tbn:ANd9GcSqK6LHRqrk2W0ZexwYyHz8-Io1wg0TsRtEFsuFdCgudlzKvfc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76804"/>
            <a:ext cx="1890713" cy="21821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22605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Upcoming Webinar: </a:t>
            </a:r>
            <a:br>
              <a:rPr lang="en-US" dirty="0" smtClean="0"/>
            </a:br>
            <a:r>
              <a:rPr lang="en-US" i="1" dirty="0" smtClean="0"/>
              <a:t>Evaluations to Support </a:t>
            </a:r>
            <a:r>
              <a:rPr lang="en-US" i="1" dirty="0"/>
              <a:t>M</a:t>
            </a:r>
            <a:r>
              <a:rPr lang="en-US" i="1" dirty="0" smtClean="0"/>
              <a:t>ilestone </a:t>
            </a:r>
            <a:r>
              <a:rPr lang="en-US" i="1" dirty="0"/>
              <a:t>A</a:t>
            </a:r>
            <a:r>
              <a:rPr lang="en-US" i="1" dirty="0" smtClean="0"/>
              <a:t>ssessments</a:t>
            </a:r>
          </a:p>
          <a:p>
            <a:pPr lvl="1"/>
            <a:r>
              <a:rPr lang="en-US" dirty="0" smtClean="0"/>
              <a:t>November 19</a:t>
            </a:r>
          </a:p>
          <a:p>
            <a:r>
              <a:rPr lang="en-US" dirty="0" smtClean="0"/>
              <a:t>What personal goals will you set for yourself and for your program</a:t>
            </a:r>
          </a:p>
          <a:p>
            <a:pPr lvl="1"/>
            <a:r>
              <a:rPr lang="en-US" dirty="0" smtClean="0"/>
              <a:t>Yourself</a:t>
            </a:r>
          </a:p>
          <a:p>
            <a:pPr lvl="2"/>
            <a:r>
              <a:rPr lang="en-US" dirty="0" smtClean="0"/>
              <a:t>1. </a:t>
            </a:r>
          </a:p>
          <a:p>
            <a:pPr lvl="2"/>
            <a:r>
              <a:rPr lang="en-US" dirty="0" smtClean="0"/>
              <a:t>2. </a:t>
            </a:r>
          </a:p>
          <a:p>
            <a:pPr lvl="1"/>
            <a:r>
              <a:rPr lang="en-US" dirty="0" smtClean="0"/>
              <a:t>Program/CCC</a:t>
            </a:r>
          </a:p>
          <a:p>
            <a:pPr lvl="2"/>
            <a:r>
              <a:rPr lang="en-US" dirty="0" smtClean="0"/>
              <a:t>1. </a:t>
            </a:r>
          </a:p>
          <a:p>
            <a:pPr lvl="2"/>
            <a:r>
              <a:rPr lang="en-US" dirty="0" smtClean="0"/>
              <a:t>2.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01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3"/>
          <p:cNvSpPr txBox="1">
            <a:spLocks noChangeArrowheads="1"/>
          </p:cNvSpPr>
          <p:nvPr/>
        </p:nvSpPr>
        <p:spPr bwMode="auto">
          <a:xfrm>
            <a:off x="304800" y="855663"/>
            <a:ext cx="431958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Upcoming Live Webinars</a:t>
            </a:r>
            <a:endParaRPr 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200" b="0" dirty="0" smtClean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200" b="0" dirty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>Special Review Process</a:t>
            </a:r>
            <a:endParaRPr lang="en-US" sz="1400" dirty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200" b="0" dirty="0">
                <a:latin typeface="Arial" charset="0"/>
                <a:cs typeface="Arial" charset="0"/>
              </a:rPr>
              <a:t>Thursday, September </a:t>
            </a:r>
            <a:r>
              <a:rPr lang="en-US" sz="1200" b="0" dirty="0" smtClean="0">
                <a:latin typeface="Arial" charset="0"/>
                <a:cs typeface="Arial" charset="0"/>
              </a:rPr>
              <a:t>24, </a:t>
            </a:r>
            <a:r>
              <a:rPr lang="en-US" sz="1200" b="0" dirty="0">
                <a:latin typeface="Arial" charset="0"/>
                <a:cs typeface="Arial" charset="0"/>
              </a:rPr>
              <a:t>2015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200" b="0" dirty="0">
                <a:latin typeface="Arial" charset="0"/>
                <a:cs typeface="Arial" charset="0"/>
              </a:rPr>
              <a:t>12:00pm – 1:30pm EST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200" b="0" dirty="0" smtClean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>Keep Your Eyes on the Dashboard</a:t>
            </a:r>
            <a:endParaRPr lang="en-US" sz="1400" dirty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200" b="0" dirty="0">
                <a:latin typeface="Arial" charset="0"/>
                <a:cs typeface="Arial" charset="0"/>
              </a:rPr>
              <a:t>Thursday, </a:t>
            </a:r>
            <a:r>
              <a:rPr lang="en-US" sz="1200" b="0" dirty="0" smtClean="0">
                <a:latin typeface="Arial" charset="0"/>
                <a:cs typeface="Arial" charset="0"/>
              </a:rPr>
              <a:t>October 15, </a:t>
            </a:r>
            <a:r>
              <a:rPr lang="en-US" sz="1200" b="0" dirty="0">
                <a:latin typeface="Arial" charset="0"/>
                <a:cs typeface="Arial" charset="0"/>
              </a:rPr>
              <a:t>2015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200" b="0" dirty="0">
                <a:latin typeface="Arial" charset="0"/>
                <a:cs typeface="Arial" charset="0"/>
              </a:rPr>
              <a:t>12:00pm – 1:30pm </a:t>
            </a:r>
            <a:r>
              <a:rPr lang="en-US" sz="1200" b="0" dirty="0" smtClean="0">
                <a:latin typeface="Arial" charset="0"/>
                <a:cs typeface="Arial" charset="0"/>
              </a:rPr>
              <a:t>EST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200" b="0" dirty="0">
              <a:latin typeface="Arial" charset="0"/>
              <a:cs typeface="Arial" charset="0"/>
            </a:endParaRPr>
          </a:p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Strategies for Resident Engagement </a:t>
            </a:r>
          </a:p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Safety &amp; QI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200" b="0" dirty="0" smtClean="0">
                <a:latin typeface="Arial" charset="0"/>
                <a:cs typeface="Arial" charset="0"/>
              </a:rPr>
              <a:t>Tuesday, </a:t>
            </a:r>
            <a:r>
              <a:rPr lang="en-US" sz="1200" b="0" dirty="0">
                <a:latin typeface="Arial" charset="0"/>
                <a:cs typeface="Arial" charset="0"/>
              </a:rPr>
              <a:t>October </a:t>
            </a:r>
            <a:r>
              <a:rPr lang="en-US" sz="1200" b="0" dirty="0" smtClean="0">
                <a:latin typeface="Arial" charset="0"/>
                <a:cs typeface="Arial" charset="0"/>
              </a:rPr>
              <a:t>27, </a:t>
            </a:r>
            <a:r>
              <a:rPr lang="en-US" sz="1200" b="0" dirty="0">
                <a:latin typeface="Arial" charset="0"/>
                <a:cs typeface="Arial" charset="0"/>
              </a:rPr>
              <a:t>2015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200" b="0" dirty="0">
                <a:latin typeface="Arial" charset="0"/>
                <a:cs typeface="Arial" charset="0"/>
              </a:rPr>
              <a:t>12:00pm – 1:30pm </a:t>
            </a:r>
            <a:r>
              <a:rPr lang="en-US" sz="1200" b="0" dirty="0" smtClean="0">
                <a:latin typeface="Arial" charset="0"/>
                <a:cs typeface="Arial" charset="0"/>
              </a:rPr>
              <a:t>EST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200" b="0" dirty="0">
              <a:latin typeface="Arial" charset="0"/>
              <a:cs typeface="Arial" charset="0"/>
            </a:endParaRPr>
          </a:p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Meet the Experts – Fall Freebie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200" b="0" dirty="0" smtClean="0">
                <a:latin typeface="Arial" charset="0"/>
                <a:cs typeface="Arial" charset="0"/>
              </a:rPr>
              <a:t>Thursday, November 5, </a:t>
            </a:r>
            <a:r>
              <a:rPr lang="en-US" sz="1200" b="0" dirty="0">
                <a:latin typeface="Arial" charset="0"/>
                <a:cs typeface="Arial" charset="0"/>
              </a:rPr>
              <a:t>2015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200" b="0" dirty="0">
                <a:latin typeface="Arial" charset="0"/>
                <a:cs typeface="Arial" charset="0"/>
              </a:rPr>
              <a:t>12:00pm – </a:t>
            </a:r>
            <a:r>
              <a:rPr lang="en-US" sz="1200" b="0" dirty="0" smtClean="0">
                <a:latin typeface="Arial" charset="0"/>
                <a:cs typeface="Arial" charset="0"/>
              </a:rPr>
              <a:t>1:00pm </a:t>
            </a:r>
            <a:r>
              <a:rPr lang="en-US" sz="1200" b="0" dirty="0">
                <a:latin typeface="Arial" charset="0"/>
                <a:cs typeface="Arial" charset="0"/>
              </a:rPr>
              <a:t>EST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Our Summer/Fall 2015 Education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Schedule – AVAILABLE NOW!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err="1" smtClean="0">
                <a:latin typeface="Arial" charset="0"/>
                <a:cs typeface="Arial" charset="0"/>
              </a:rPr>
              <a:t>www.PartnersInMedEd.com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30050" name="Rectangle 3"/>
          <p:cNvSpPr txBox="1">
            <a:spLocks noChangeArrowheads="1"/>
          </p:cNvSpPr>
          <p:nvPr/>
        </p:nvSpPr>
        <p:spPr bwMode="auto">
          <a:xfrm>
            <a:off x="4953000" y="828675"/>
            <a:ext cx="40386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endParaRPr 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Self-Study Visits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Introduction to GME for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New Program Coordinators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Milestones &amp; CCCs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GME Financing – The Basics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Single Accreditation System</a:t>
            </a: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The IOM Report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Institutional Requirements: What’s New?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130051" name="TextBox 1"/>
          <p:cNvSpPr txBox="1">
            <a:spLocks noChangeArrowheads="1"/>
          </p:cNvSpPr>
          <p:nvPr/>
        </p:nvSpPr>
        <p:spPr bwMode="auto">
          <a:xfrm>
            <a:off x="2257425" y="490538"/>
            <a:ext cx="4773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>
                <a:latin typeface="Arial" charset="0"/>
              </a:rPr>
              <a:t>Partners’ Online Education</a:t>
            </a:r>
          </a:p>
        </p:txBody>
      </p:sp>
      <p:sp>
        <p:nvSpPr>
          <p:cNvPr id="130053" name="Rectangle 3"/>
          <p:cNvSpPr>
            <a:spLocks noChangeArrowheads="1"/>
          </p:cNvSpPr>
          <p:nvPr/>
        </p:nvSpPr>
        <p:spPr bwMode="auto">
          <a:xfrm>
            <a:off x="4811132" y="5334000"/>
            <a:ext cx="3037468" cy="8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Contact us today to learn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how our Educational Passports can save you time </a:t>
            </a:r>
            <a:r>
              <a:rPr lang="en-US" sz="1400" i="1" dirty="0" smtClean="0"/>
              <a:t>&amp; money</a:t>
            </a:r>
            <a:r>
              <a:rPr lang="en-US" sz="1400" i="1" dirty="0"/>
              <a:t>!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724-864-7320</a:t>
            </a:r>
          </a:p>
        </p:txBody>
      </p:sp>
      <p:pic>
        <p:nvPicPr>
          <p:cNvPr id="130054" name="Picture 4" descr="Media-Play-02-256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alendar-Date-256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685800" cy="685800"/>
          </a:xfrm>
          <a:prstGeom prst="rect">
            <a:avLst/>
          </a:prstGeom>
        </p:spPr>
      </p:pic>
      <p:pic>
        <p:nvPicPr>
          <p:cNvPr id="3" name="Picture 2" descr="InstCustomIconLarg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24800" y="5638800"/>
            <a:ext cx="457200" cy="457200"/>
          </a:xfrm>
          <a:prstGeom prst="rect">
            <a:avLst/>
          </a:prstGeom>
        </p:spPr>
      </p:pic>
      <p:pic>
        <p:nvPicPr>
          <p:cNvPr id="5" name="Picture 4" descr="InstIconLarg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58200" y="5791200"/>
            <a:ext cx="457200" cy="457200"/>
          </a:xfrm>
          <a:prstGeom prst="rect">
            <a:avLst/>
          </a:prstGeom>
        </p:spPr>
      </p:pic>
      <p:pic>
        <p:nvPicPr>
          <p:cNvPr id="6" name="Picture 5" descr="InstPlusIconLarg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05800" y="5257800"/>
            <a:ext cx="457200" cy="4572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D0EB3-EE4E-49D4-BFA9-C8B2713E536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3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Taking Cognitive Learning Breaks to Assist with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listening not enough?</a:t>
            </a:r>
          </a:p>
          <a:p>
            <a:r>
              <a:rPr lang="en-US" dirty="0"/>
              <a:t>Short term – Longer term</a:t>
            </a:r>
          </a:p>
          <a:p>
            <a:pPr lvl="1"/>
            <a:r>
              <a:rPr lang="en-US" dirty="0" smtClean="0"/>
              <a:t>Auditory learning is only one learning mode</a:t>
            </a:r>
          </a:p>
          <a:p>
            <a:pPr lvl="1"/>
            <a:r>
              <a:rPr lang="en-US" dirty="0" smtClean="0"/>
              <a:t>Visual is another (which PowerPoint is ideal for)</a:t>
            </a:r>
          </a:p>
          <a:p>
            <a:pPr lvl="1"/>
            <a:r>
              <a:rPr lang="en-US" dirty="0" smtClean="0"/>
              <a:t>Kinesthetic a third – taking notes</a:t>
            </a:r>
          </a:p>
          <a:p>
            <a:r>
              <a:rPr lang="en-US" dirty="0" smtClean="0"/>
              <a:t>Processing at a deeper level </a:t>
            </a:r>
            <a:endParaRPr lang="en-US" dirty="0"/>
          </a:p>
          <a:p>
            <a:pPr lvl="1"/>
            <a:r>
              <a:rPr lang="en-US" dirty="0" smtClean="0"/>
              <a:t>Problem-solving</a:t>
            </a:r>
          </a:p>
          <a:p>
            <a:pPr lvl="1"/>
            <a:r>
              <a:rPr lang="en-US" dirty="0" smtClean="0"/>
              <a:t>Listing options</a:t>
            </a:r>
          </a:p>
          <a:p>
            <a:pPr lvl="1"/>
            <a:r>
              <a:rPr lang="en-US" dirty="0" smtClean="0"/>
              <a:t>Brainstorming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http://gandhibhavin.files.wordpress.com/2012/07/succe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395" y="4061520"/>
            <a:ext cx="2764405" cy="207258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3036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2590800"/>
            <a:ext cx="6858000" cy="2895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    </a:t>
            </a:r>
            <a:r>
              <a:rPr lang="en-US" sz="2000" b="1" smtClean="0">
                <a:latin typeface="Lucida Bright" pitchFamily="18" charset="0"/>
              </a:rPr>
              <a:t>Partners in Medical Education, Inc. provides comprehensive consulting services to the GME community.  For more information, contact us at: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Lucida Bright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Lucida Bright" pitchFamily="18" charset="0"/>
              </a:rPr>
              <a:t>724-864-7320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Lucida Bright" pitchFamily="18" charset="0"/>
                <a:hlinkClick r:id="rId3"/>
              </a:rPr>
              <a:t>Info@PartnersinMedEd.com</a:t>
            </a:r>
            <a:endParaRPr lang="en-US" sz="2000" b="1" smtClean="0">
              <a:latin typeface="Lucida Bright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Lucida Bright" pitchFamily="18" charset="0"/>
              </a:rPr>
              <a:t>www.PartnersInMedEd.com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latin typeface="Lucida Bright" pitchFamily="18" charset="0"/>
            </a:endParaRPr>
          </a:p>
        </p:txBody>
      </p:sp>
      <p:pic>
        <p:nvPicPr>
          <p:cNvPr id="27653" name="Picture 6" descr="C:\Users\Pamala\AppData\Local\Microsoft\Windows\Temporary Internet Files\Content.Outlook\ML79IV1G\PME_logo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14388"/>
            <a:ext cx="31242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D0EB3-EE4E-49D4-BFA9-C8B2713E536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Complaints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“there is just too much data to review in a single CCC meeting”</a:t>
            </a:r>
          </a:p>
          <a:p>
            <a:r>
              <a:rPr lang="en-US" dirty="0" smtClean="0"/>
              <a:t>“setting up meetings for CCC is difficult—there are too many schedules to coordinate”</a:t>
            </a:r>
          </a:p>
          <a:p>
            <a:r>
              <a:rPr lang="en-US" dirty="0" smtClean="0"/>
              <a:t>“I’m a mentor/advisor, and I feel like my voice isn’t heard regarding my residents. Why can’t I advise the CCC?”</a:t>
            </a:r>
          </a:p>
          <a:p>
            <a:r>
              <a:rPr lang="en-US" dirty="0" smtClean="0"/>
              <a:t>“Now that we have a CCC, we, as faculty are ‘off the hook’ because they are responsible for everything now”</a:t>
            </a:r>
          </a:p>
          <a:p>
            <a:r>
              <a:rPr lang="en-US" dirty="0" smtClean="0"/>
              <a:t>“the CCC relies too much on the evaluation system data and doesn’t incorporate other evaluations”</a:t>
            </a:r>
          </a:p>
          <a:p>
            <a:r>
              <a:rPr lang="en-US" dirty="0" smtClean="0"/>
              <a:t>“why can’t we just use the milestone scores in the evaluation system”</a:t>
            </a:r>
          </a:p>
          <a:p>
            <a:r>
              <a:rPr lang="en-US" dirty="0" smtClean="0"/>
              <a:t>“the data we get is substandard…scores are too high from certain rotations and there are holes in the data from other rotations”</a:t>
            </a:r>
          </a:p>
          <a:p>
            <a:r>
              <a:rPr lang="en-US" dirty="0" smtClean="0"/>
              <a:t>“the CCC meetings are </a:t>
            </a:r>
            <a:r>
              <a:rPr lang="en-US" dirty="0" err="1" smtClean="0"/>
              <a:t>soooo</a:t>
            </a:r>
            <a:r>
              <a:rPr lang="en-US" dirty="0" smtClean="0"/>
              <a:t> long”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Learners??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Coordinators</a:t>
            </a:r>
          </a:p>
          <a:p>
            <a:r>
              <a:rPr lang="en-US" dirty="0" smtClean="0"/>
              <a:t>GME Staff</a:t>
            </a:r>
          </a:p>
          <a:p>
            <a:r>
              <a:rPr lang="en-US" dirty="0" smtClean="0"/>
              <a:t>DIOs</a:t>
            </a:r>
          </a:p>
          <a:p>
            <a:r>
              <a:rPr lang="en-US" dirty="0" smtClean="0"/>
              <a:t>Program Directors/APDs</a:t>
            </a:r>
          </a:p>
          <a:p>
            <a:r>
              <a:rPr lang="en-US" dirty="0" smtClean="0"/>
              <a:t>Chair of CCCs</a:t>
            </a:r>
          </a:p>
          <a:p>
            <a:r>
              <a:rPr lang="en-US" dirty="0" smtClean="0"/>
              <a:t>CCC Members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http://www.nadinemuller.org.uk/wp-content/uploads/2013/02/Fotolia_45148257_X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14600"/>
            <a:ext cx="2634671" cy="2261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826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of CCCs/Milestones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ost programs have set up CCCs and started to integrate the milestones into their evaluation system</a:t>
            </a:r>
          </a:p>
          <a:p>
            <a:r>
              <a:rPr lang="en-US" dirty="0" smtClean="0"/>
              <a:t>Even for those programs that are not just starting, now is the time to refine the CCCs and review the milestone integration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 descr="http://us.cdn1.123rf.com/168nwm/coramax/coramax1212/coramax121200130/16921663-3d-people--man-person-with-pencil-and-a-rul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60396"/>
            <a:ext cx="2057400" cy="1873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4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Where are you????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Level 1: </a:t>
            </a:r>
            <a:r>
              <a:rPr lang="en-US" dirty="0" smtClean="0"/>
              <a:t>Just starting the process – have a vague understanding of milestones and the duties/responsibilities of the CCC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Level 2: </a:t>
            </a:r>
            <a:r>
              <a:rPr lang="en-US" dirty="0" smtClean="0"/>
              <a:t>Started to integrate milestones into rotation evaluations &amp; have CCC members who are knowledgeable about their responsibilities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Level 3: </a:t>
            </a:r>
            <a:r>
              <a:rPr lang="en-US" dirty="0" smtClean="0"/>
              <a:t>Fully integrated milestones into all evaluations; Developed reduced data report for CCC members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Level 4: </a:t>
            </a:r>
            <a:r>
              <a:rPr lang="en-US" dirty="0" smtClean="0"/>
              <a:t>CCC has made suggestions for improving the data derived from the evaluation process; CCC meetings are focused and efficient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Level 5: </a:t>
            </a:r>
            <a:r>
              <a:rPr lang="en-US" dirty="0"/>
              <a:t>C</a:t>
            </a:r>
            <a:r>
              <a:rPr lang="en-US" dirty="0" smtClean="0"/>
              <a:t>omfortable with the milestones, evaluation integration, and the CCC process; Provide presentations to your institution; CCC members are willing to mentor other CCC members; Considered a role model for milestones &amp; CCCs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7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493236" y="646063"/>
            <a:ext cx="4648200" cy="3124200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693636" y="1217563"/>
            <a:ext cx="4648200" cy="3124200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85800" y="2703463"/>
            <a:ext cx="4648200" cy="3124200"/>
          </a:xfrm>
          <a:prstGeom prst="cloud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57383" y="5827663"/>
            <a:ext cx="5374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 can you get to the next level??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Partners in Medical Education, Inc. - 2015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97D2-F0F1-4855-8DDE-C2199E57E0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3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ESlidesExample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PMESlidesExample</Template>
  <TotalTime>1679</TotalTime>
  <Words>2048</Words>
  <Application>Microsoft Macintosh PowerPoint</Application>
  <PresentationFormat>On-screen Show (4:3)</PresentationFormat>
  <Paragraphs>365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Arial Black</vt:lpstr>
      <vt:lpstr>Calibri</vt:lpstr>
      <vt:lpstr>Comic Sans MS</vt:lpstr>
      <vt:lpstr>Lucida Bright</vt:lpstr>
      <vt:lpstr>ＭＳ Ｐゴシック</vt:lpstr>
      <vt:lpstr>Times New Roman</vt:lpstr>
      <vt:lpstr>Wingdings</vt:lpstr>
      <vt:lpstr>PMESlidesExample</vt:lpstr>
      <vt:lpstr>Smoothing out the Milestones &amp; CCC Meetings An Advanced Course in GME Evaluations</vt:lpstr>
      <vt:lpstr> </vt:lpstr>
      <vt:lpstr>Learning Goals</vt:lpstr>
      <vt:lpstr>Taking Cognitive Learning Breaks to Assist with Retention</vt:lpstr>
      <vt:lpstr>Common Complaints</vt:lpstr>
      <vt:lpstr>Today’s Learners??</vt:lpstr>
      <vt:lpstr>Adoption of CCCs/Milestones</vt:lpstr>
      <vt:lpstr>Where are you????</vt:lpstr>
      <vt:lpstr>PowerPoint Presentation</vt:lpstr>
      <vt:lpstr>Roles &amp; Responsibilities</vt:lpstr>
      <vt:lpstr>Roles &amp; Responsibilities: Program Director</vt:lpstr>
      <vt:lpstr>Roles &amp; Responsibilities: Coordinator</vt:lpstr>
      <vt:lpstr>Roles &amp; Responsibilities: CCC Members</vt:lpstr>
      <vt:lpstr>Thoughts to ponder…</vt:lpstr>
      <vt:lpstr>Data Compilation</vt:lpstr>
      <vt:lpstr>CCC Members</vt:lpstr>
      <vt:lpstr>CCC Coordinator</vt:lpstr>
      <vt:lpstr>New CCC Members</vt:lpstr>
      <vt:lpstr>Legal Implications</vt:lpstr>
      <vt:lpstr>Legal Implications</vt:lpstr>
      <vt:lpstr>Case Studies</vt:lpstr>
      <vt:lpstr>The PD wants to chair the CCC</vt:lpstr>
      <vt:lpstr>What if there are too many residents to review at one single meeting?</vt:lpstr>
      <vt:lpstr>Everyone feels the chief residents should be on the CCC</vt:lpstr>
      <vt:lpstr>Program wants to keep extensive minutes during the CCC</vt:lpstr>
      <vt:lpstr>CCC vs PD</vt:lpstr>
      <vt:lpstr>To share or not to share?</vt:lpstr>
      <vt:lpstr>The resident doesn’t agree  with the CCC</vt:lpstr>
      <vt:lpstr>CCC Frustrations Revisited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What next?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Smoothing out the Milestones and CCC Meetings</dc:title>
  <dc:creator>Heather Harvey</dc:creator>
  <cp:lastModifiedBy>Mielnicki, Alexander</cp:lastModifiedBy>
  <cp:revision>89</cp:revision>
  <dcterms:created xsi:type="dcterms:W3CDTF">2015-08-13T22:38:47Z</dcterms:created>
  <dcterms:modified xsi:type="dcterms:W3CDTF">2015-09-09T14:30:54Z</dcterms:modified>
</cp:coreProperties>
</file>