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6412" r:id="rId1"/>
  </p:sldMasterIdLst>
  <p:notesMasterIdLst>
    <p:notesMasterId r:id="rId16"/>
  </p:notesMasterIdLst>
  <p:sldIdLst>
    <p:sldId id="256" r:id="rId2"/>
    <p:sldId id="301" r:id="rId3"/>
    <p:sldId id="258" r:id="rId4"/>
    <p:sldId id="259" r:id="rId5"/>
    <p:sldId id="274" r:id="rId6"/>
    <p:sldId id="275" r:id="rId7"/>
    <p:sldId id="276" r:id="rId8"/>
    <p:sldId id="277" r:id="rId9"/>
    <p:sldId id="278" r:id="rId10"/>
    <p:sldId id="279" r:id="rId11"/>
    <p:sldId id="281" r:id="rId12"/>
    <p:sldId id="302" r:id="rId13"/>
    <p:sldId id="299" r:id="rId14"/>
    <p:sldId id="300" r:id="rId1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01"/>
    <p:restoredTop sz="94648"/>
  </p:normalViewPr>
  <p:slideViewPr>
    <p:cSldViewPr>
      <p:cViewPr>
        <p:scale>
          <a:sx n="150" d="100"/>
          <a:sy n="150" d="100"/>
        </p:scale>
        <p:origin x="800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748"/>
    </p:cViewPr>
  </p:sorterViewPr>
  <p:notesViewPr>
    <p:cSldViewPr>
      <p:cViewPr varScale="1">
        <p:scale>
          <a:sx n="55" d="100"/>
          <a:sy n="55" d="100"/>
        </p:scale>
        <p:origin x="-2562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BE5FD2-E0C6-446E-97C0-7FD4C74DEC6B}" type="datetimeFigureOut">
              <a:rPr lang="en-US" smtClean="0"/>
              <a:t>5/2/16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44656-7AB6-4215-87A4-1EFA07F5C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1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344656-7AB6-4215-87A4-1EFA07F5C4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24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344656-7AB6-4215-87A4-1EFA07F5C45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41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344656-7AB6-4215-87A4-1EFA07F5C45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95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00" cy="418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5679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00" cy="418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72971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62303" y="1423942"/>
            <a:ext cx="5263034" cy="2387600"/>
          </a:xfrm>
        </p:spPr>
        <p:txBody>
          <a:bodyPr anchor="ctr"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604" y="4495801"/>
            <a:ext cx="7245398" cy="1116242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 Partners in Medical Education, Inc.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743DA7-34FC-504A-B92E-0B05F71BEB3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0211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D05994-BE46-7048-AC8D-587C147F5A3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1367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D05994-BE46-7048-AC8D-587C147F5A3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4356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Presented by Partners in Medical Education, Inc.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8104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170" y="2081894"/>
            <a:ext cx="6115049" cy="2429491"/>
          </a:xfrm>
        </p:spPr>
        <p:txBody>
          <a:bodyPr anchor="ctr"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2169" y="4511385"/>
            <a:ext cx="6115049" cy="514325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 Partners in Medical Education, Inc.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AC1577-D165-894F-A2E8-2E5C1B17494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699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 Partners in Medical Education, Inc.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936355-F024-8C42-A5F5-6F05435583B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1004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989344" y="246466"/>
            <a:ext cx="6526006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 Partners in Medical Education, Inc.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5B5787-11C4-AF40-8375-AA391F8B86D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819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 Partners in Medical Education, Inc.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025EC8-843F-094B-B467-B8DEAEA065F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490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 Partners in Medical Education, Inc.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111FBDE-2D36-6A49-83F8-2BBFB586505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0654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 Partners in Medical Education, Inc.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DE7DD9-96F1-6E43-A8F9-4B502D1EE7D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38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 Partners in Medical Education, Inc.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5E9A17-9C8D-1B4D-8899-8FD1CDB0128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302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9344" y="246466"/>
            <a:ext cx="652600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38058"/>
            <a:ext cx="7886700" cy="4438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433131"/>
            <a:ext cx="20574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A9D05994-BE46-7048-AC8D-587C147F5A3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028950" y="643313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Presented by Partners in Medical Education, Inc.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564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413" r:id="rId1"/>
    <p:sldLayoutId id="2147486414" r:id="rId2"/>
    <p:sldLayoutId id="2147486415" r:id="rId3"/>
    <p:sldLayoutId id="2147486416" r:id="rId4"/>
    <p:sldLayoutId id="2147486417" r:id="rId5"/>
    <p:sldLayoutId id="2147486418" r:id="rId6"/>
    <p:sldLayoutId id="2147486419" r:id="rId7"/>
    <p:sldLayoutId id="2147486420" r:id="rId8"/>
    <p:sldLayoutId id="2147486421" r:id="rId9"/>
    <p:sldLayoutId id="2147486422" r:id="rId10"/>
    <p:sldLayoutId id="214748642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b="1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tnersinmeded.com/" TargetMode="External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8" Type="http://schemas.openxmlformats.org/officeDocument/2006/relationships/image" Target="../media/image13.png"/><Relationship Id="rId9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PartnersinMedEd.com" TargetMode="External"/><Relationship Id="rId4" Type="http://schemas.openxmlformats.org/officeDocument/2006/relationships/hyperlink" Target="http://www.partnersinmeded.com/" TargetMode="External"/><Relationship Id="rId5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</a:t>
            </a:r>
            <a:r>
              <a:rPr lang="en-US" sz="3200" i="1" dirty="0"/>
              <a:t>Proactive</a:t>
            </a:r>
            <a:r>
              <a:rPr lang="en-US" sz="3200" dirty="0"/>
              <a:t> Approach to Supervising Residents Improves Patient Safety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Presented by</a:t>
            </a:r>
          </a:p>
          <a:p>
            <a:r>
              <a:rPr lang="en-US" sz="2400" dirty="0"/>
              <a:t>Franklin J. Medio, PhD</a:t>
            </a:r>
          </a:p>
          <a:p>
            <a:r>
              <a:rPr lang="en-US" dirty="0"/>
              <a:t>Professional Educator &amp; GME Consultant</a:t>
            </a:r>
          </a:p>
        </p:txBody>
      </p:sp>
    </p:spTree>
    <p:extLst>
      <p:ext uri="{BB962C8B-B14F-4D97-AF65-F5344CB8AC3E}">
        <p14:creationId xmlns:p14="http://schemas.microsoft.com/office/powerpoint/2010/main" val="297752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981200"/>
            <a:ext cx="7886700" cy="3062542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800" dirty="0"/>
              <a:t>“What is(are) the WORST THING(S) that can go wrong with this patient, this procedure, this situation…?”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US" sz="2800" dirty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800" dirty="0"/>
              <a:t>“What are the WARNING SIGNALS of a potential problem with this patient’s care…?”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>
              <a:lnSpc>
                <a:spcPct val="100000"/>
              </a:lnSpc>
              <a:defRPr/>
            </a:pPr>
            <a:r>
              <a:rPr lang="en-US" sz="3600" dirty="0"/>
              <a:t>Proactive Approach</a:t>
            </a:r>
            <a:br>
              <a:rPr lang="en-US" sz="3600" dirty="0"/>
            </a:br>
            <a:r>
              <a:rPr lang="en-US" sz="3600" dirty="0"/>
              <a:t>to Faculty Supervision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 Partners in Medical Education, Inc.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pic>
        <p:nvPicPr>
          <p:cNvPr id="11" name="irc_mi" descr="http://thumbs.gograph.com/gg6530319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7248" y="4495800"/>
            <a:ext cx="1929503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3399616" y="6131443"/>
            <a:ext cx="234476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buNone/>
              <a:defRPr/>
            </a:pPr>
            <a:r>
              <a:rPr lang="en-US" sz="800" dirty="0" smtClean="0">
                <a:latin typeface="+mn-lt"/>
              </a:rPr>
              <a:t>FJM. </a:t>
            </a:r>
            <a:r>
              <a:rPr lang="en-US" sz="800" dirty="0">
                <a:latin typeface="+mn-lt"/>
              </a:rPr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356941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spcBef>
                <a:spcPct val="20000"/>
              </a:spcBef>
              <a:buNone/>
              <a:defRPr/>
            </a:pPr>
            <a:r>
              <a:rPr lang="en-US" sz="2800" dirty="0"/>
              <a:t>“As an ADVOCATE for this Resident, I will</a:t>
            </a:r>
            <a:r>
              <a:rPr lang="en-US" sz="2800" dirty="0" smtClean="0"/>
              <a:t>…”</a:t>
            </a:r>
          </a:p>
          <a:p>
            <a:pPr marL="0" lvl="0" indent="0" algn="ctr">
              <a:spcBef>
                <a:spcPct val="20000"/>
              </a:spcBef>
              <a:buNone/>
              <a:defRPr/>
            </a:pPr>
            <a:endParaRPr lang="en-US" sz="2800" dirty="0"/>
          </a:p>
          <a:p>
            <a:pPr marL="0" lvl="0" indent="0" algn="ctr">
              <a:spcBef>
                <a:spcPct val="20000"/>
              </a:spcBef>
              <a:buNone/>
              <a:defRPr/>
            </a:pPr>
            <a:r>
              <a:rPr lang="en-US" i="1" dirty="0"/>
              <a:t>Monitor and Evaluate </a:t>
            </a:r>
            <a:r>
              <a:rPr lang="en-US" dirty="0"/>
              <a:t>the Resident’s Performance</a:t>
            </a:r>
          </a:p>
          <a:p>
            <a:pPr marL="0" lvl="0" indent="0" algn="ctr">
              <a:spcBef>
                <a:spcPct val="20000"/>
              </a:spcBef>
              <a:buNone/>
              <a:defRPr/>
            </a:pPr>
            <a:endParaRPr lang="en-US" dirty="0"/>
          </a:p>
          <a:p>
            <a:pPr marL="0" lvl="0" indent="0" algn="ctr">
              <a:spcBef>
                <a:spcPct val="20000"/>
              </a:spcBef>
              <a:buNone/>
              <a:defRPr/>
            </a:pPr>
            <a:r>
              <a:rPr lang="en-US" i="1" dirty="0"/>
              <a:t>Stop Enabling </a:t>
            </a:r>
            <a:r>
              <a:rPr lang="en-US" dirty="0"/>
              <a:t>Unsatisfactory Performance and Unacceptable Behaviors or Conduct</a:t>
            </a:r>
          </a:p>
          <a:p>
            <a:pPr marL="0" lvl="0" indent="0" algn="ctr">
              <a:spcBef>
                <a:spcPct val="20000"/>
              </a:spcBef>
              <a:buNone/>
              <a:defRPr/>
            </a:pPr>
            <a:endParaRPr lang="en-US" dirty="0"/>
          </a:p>
          <a:p>
            <a:pPr marL="0" lvl="0" indent="0" algn="ctr">
              <a:spcBef>
                <a:spcPct val="20000"/>
              </a:spcBef>
              <a:buNone/>
              <a:defRPr/>
            </a:pPr>
            <a:r>
              <a:rPr lang="en-US" i="1" dirty="0"/>
              <a:t>Help </a:t>
            </a:r>
            <a:r>
              <a:rPr lang="en-US" dirty="0"/>
              <a:t>the Resident Improve by </a:t>
            </a:r>
            <a:r>
              <a:rPr lang="en-US" i="1" dirty="0"/>
              <a:t>Using</a:t>
            </a:r>
          </a:p>
          <a:p>
            <a:pPr marL="0" lvl="0" indent="0" algn="ctr">
              <a:spcBef>
                <a:spcPct val="20000"/>
              </a:spcBef>
              <a:buNone/>
              <a:defRPr/>
            </a:pPr>
            <a:r>
              <a:rPr lang="en-US" i="1" dirty="0"/>
              <a:t>Instructive Feedback </a:t>
            </a:r>
            <a:r>
              <a:rPr lang="en-US" dirty="0"/>
              <a:t>Techniques</a:t>
            </a:r>
          </a:p>
          <a:p>
            <a:pPr marL="0" lvl="0" indent="0" algn="ctr">
              <a:spcBef>
                <a:spcPct val="20000"/>
              </a:spcBef>
              <a:buNone/>
              <a:defRPr/>
            </a:pPr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>
              <a:lnSpc>
                <a:spcPct val="100000"/>
              </a:lnSpc>
              <a:defRPr/>
            </a:pPr>
            <a:r>
              <a:rPr lang="en-US" sz="3600" dirty="0"/>
              <a:t>Proactive Approach</a:t>
            </a:r>
            <a:br>
              <a:rPr lang="en-US" sz="3600" dirty="0"/>
            </a:br>
            <a:r>
              <a:rPr lang="en-US" sz="3600" dirty="0"/>
              <a:t>to Faculty Supervision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 Partners in Medical Education, Inc.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399616" y="6131443"/>
            <a:ext cx="234476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buNone/>
              <a:defRPr/>
            </a:pPr>
            <a:r>
              <a:rPr lang="en-US" sz="800" dirty="0" smtClean="0">
                <a:latin typeface="+mn-lt"/>
              </a:rPr>
              <a:t>FJM. </a:t>
            </a:r>
            <a:r>
              <a:rPr lang="en-US" sz="800" dirty="0">
                <a:latin typeface="+mn-lt"/>
              </a:rPr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40151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/>
              <a:t>Franklin J. Medio, PhD</a:t>
            </a:r>
          </a:p>
          <a:p>
            <a:pPr marL="0" indent="0" algn="ctr">
              <a:buNone/>
            </a:pPr>
            <a:r>
              <a:rPr lang="en-US" sz="3200" dirty="0"/>
              <a:t>Professional Educator &amp; GME Consultant</a:t>
            </a:r>
          </a:p>
          <a:p>
            <a:pPr marL="0" indent="0" algn="ctr">
              <a:buNone/>
            </a:pPr>
            <a:endParaRPr lang="en-US" sz="1800" dirty="0" smtClean="0"/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r>
              <a:rPr lang="en-US" sz="2800" dirty="0"/>
              <a:t>Former Associate Dean  for GME at MUSC</a:t>
            </a:r>
          </a:p>
          <a:p>
            <a:pPr marL="0" indent="0" algn="ctr">
              <a:buNone/>
            </a:pPr>
            <a:r>
              <a:rPr lang="en-US" sz="2800" dirty="0"/>
              <a:t>Charleston, South Carolina</a:t>
            </a:r>
          </a:p>
          <a:p>
            <a:pPr marL="0" indent="0" algn="ctr">
              <a:buNone/>
            </a:pPr>
            <a:r>
              <a:rPr lang="en-US" sz="2800" i="1" dirty="0" err="1"/>
              <a:t>franklinmedio@gmail.com</a:t>
            </a:r>
            <a:endParaRPr lang="en-US" sz="2800" i="1" dirty="0"/>
          </a:p>
          <a:p>
            <a:pPr marL="0" indent="0" algn="ctr">
              <a:buNone/>
            </a:pPr>
            <a:r>
              <a:rPr lang="en-US" sz="2800" i="1" dirty="0"/>
              <a:t>843-270-3413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Webinar </a:t>
            </a:r>
            <a:br>
              <a:rPr lang="en-US" dirty="0" smtClean="0"/>
            </a:br>
            <a:r>
              <a:rPr lang="en-US" dirty="0" smtClean="0"/>
              <a:t>was Presented By: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399616" y="6131443"/>
            <a:ext cx="234476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buNone/>
              <a:defRPr/>
            </a:pPr>
            <a:r>
              <a:rPr lang="en-US" sz="800" dirty="0" smtClean="0">
                <a:latin typeface="+mn-lt"/>
              </a:rPr>
              <a:t>FJM. </a:t>
            </a:r>
            <a:r>
              <a:rPr lang="en-US" sz="800" dirty="0">
                <a:latin typeface="+mn-lt"/>
              </a:rPr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2131673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sldNum" idx="4294967295"/>
          </p:nvPr>
        </p:nvSpPr>
        <p:spPr>
          <a:xfrm>
            <a:off x="6477000" y="6416700"/>
            <a:ext cx="20574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algn="r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lvl="0" algn="r">
                <a:spcBef>
                  <a:spcPts val="0"/>
                </a:spcBef>
                <a:buClr>
                  <a:schemeClr val="dk1"/>
                </a:buClr>
                <a:buSzPct val="25000"/>
                <a:buFont typeface="Arial"/>
                <a:buNone/>
              </a:pPr>
              <a:t>13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213623" y="560388"/>
            <a:ext cx="4319588" cy="493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800" i="1" dirty="0">
                <a:latin typeface="Arial" charset="0"/>
                <a:cs typeface="Arial" charset="0"/>
              </a:rPr>
              <a:t>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800" dirty="0">
                <a:solidFill>
                  <a:srgbClr val="00A600"/>
                </a:solidFill>
                <a:latin typeface="Arial" charset="0"/>
                <a:cs typeface="Arial" charset="0"/>
              </a:rPr>
              <a:t>  Upcoming Live Webinars</a:t>
            </a:r>
            <a:endParaRPr lang="en-US" sz="1600" dirty="0">
              <a:solidFill>
                <a:srgbClr val="00A600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80000"/>
              </a:lnSpc>
              <a:buNone/>
            </a:pPr>
            <a:endParaRPr lang="en-US" altLang="en-US" sz="1200" b="0" dirty="0">
              <a:latin typeface="Arial" charset="0"/>
              <a:cs typeface="Arial" charset="0"/>
            </a:endParaRPr>
          </a:p>
          <a:p>
            <a:pPr algn="ctr">
              <a:lnSpc>
                <a:spcPct val="80000"/>
              </a:lnSpc>
              <a:buNone/>
            </a:pPr>
            <a:endParaRPr lang="en-US" altLang="en-US" sz="1400" b="0" dirty="0">
              <a:latin typeface="Arial" charset="0"/>
            </a:endParaRPr>
          </a:p>
          <a:p>
            <a:pPr algn="ctr"/>
            <a:r>
              <a:rPr lang="en-US" sz="1400" dirty="0">
                <a:latin typeface="+mn-lt"/>
              </a:rPr>
              <a:t>New Institutional Accreditation: </a:t>
            </a:r>
            <a:endParaRPr lang="en-US" sz="1400" dirty="0" smtClean="0">
              <a:latin typeface="+mn-lt"/>
            </a:endParaRPr>
          </a:p>
          <a:p>
            <a:pPr algn="ctr"/>
            <a:r>
              <a:rPr lang="en-US" sz="1400" dirty="0" smtClean="0">
                <a:latin typeface="+mn-lt"/>
              </a:rPr>
              <a:t>Let’s </a:t>
            </a:r>
            <a:r>
              <a:rPr lang="en-US" sz="1400" dirty="0">
                <a:latin typeface="+mn-lt"/>
              </a:rPr>
              <a:t>Get Started!</a:t>
            </a:r>
            <a:r>
              <a:rPr lang="en-US" altLang="en-US" sz="1400" dirty="0" smtClean="0">
                <a:latin typeface="Arial" charset="0"/>
              </a:rPr>
              <a:t> </a:t>
            </a:r>
          </a:p>
          <a:p>
            <a:pPr algn="ctr"/>
            <a:r>
              <a:rPr lang="en-US" altLang="en-US" sz="1400" b="0" dirty="0" smtClean="0">
                <a:latin typeface="Arial" charset="0"/>
              </a:rPr>
              <a:t>Thursday, May 12</a:t>
            </a:r>
            <a:r>
              <a:rPr lang="en-US" altLang="en-US" sz="1400" b="0" dirty="0">
                <a:latin typeface="Arial" charset="0"/>
              </a:rPr>
              <a:t>, 2016</a:t>
            </a:r>
          </a:p>
          <a:p>
            <a:pPr algn="ctr">
              <a:lnSpc>
                <a:spcPct val="80000"/>
              </a:lnSpc>
              <a:buNone/>
            </a:pPr>
            <a:r>
              <a:rPr lang="en-US" altLang="en-US" sz="1400" b="0" dirty="0">
                <a:latin typeface="Arial" charset="0"/>
              </a:rPr>
              <a:t>12:00pm – 1:00pm EST</a:t>
            </a:r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en-US" altLang="en-US" sz="1500" dirty="0" smtClean="0">
              <a:latin typeface="Arial" charset="0"/>
            </a:endParaRPr>
          </a:p>
          <a:p>
            <a:pPr algn="ctr"/>
            <a:r>
              <a:rPr lang="en-US" sz="1400" dirty="0" smtClean="0">
                <a:latin typeface="+mn-lt"/>
              </a:rPr>
              <a:t>Dealing Effectively with the </a:t>
            </a:r>
          </a:p>
          <a:p>
            <a:pPr algn="ctr"/>
            <a:r>
              <a:rPr lang="en-US" sz="1400" dirty="0" smtClean="0">
                <a:latin typeface="+mn-lt"/>
              </a:rPr>
              <a:t>Struggling Medical Learner</a:t>
            </a:r>
            <a:endParaRPr lang="en-US" altLang="en-US" sz="1400" dirty="0">
              <a:latin typeface="+mn-lt"/>
            </a:endParaRPr>
          </a:p>
          <a:p>
            <a:pPr algn="ctr"/>
            <a:r>
              <a:rPr lang="en-US" altLang="en-US" sz="1400" b="0" dirty="0" smtClean="0">
                <a:latin typeface="+mn-lt"/>
              </a:rPr>
              <a:t>Tuesday, </a:t>
            </a:r>
            <a:r>
              <a:rPr lang="en-US" altLang="en-US" sz="1400" b="0" dirty="0">
                <a:latin typeface="+mn-lt"/>
              </a:rPr>
              <a:t>May </a:t>
            </a:r>
            <a:r>
              <a:rPr lang="en-US" altLang="en-US" sz="1400" b="0" dirty="0" smtClean="0">
                <a:latin typeface="+mn-lt"/>
              </a:rPr>
              <a:t>31, </a:t>
            </a:r>
            <a:r>
              <a:rPr lang="en-US" altLang="en-US" sz="1400" b="0" dirty="0">
                <a:latin typeface="+mn-lt"/>
              </a:rPr>
              <a:t>2016</a:t>
            </a:r>
          </a:p>
          <a:p>
            <a:pPr algn="ctr">
              <a:lnSpc>
                <a:spcPct val="80000"/>
              </a:lnSpc>
              <a:buNone/>
            </a:pPr>
            <a:r>
              <a:rPr lang="en-US" altLang="en-US" sz="1400" b="0" dirty="0">
                <a:latin typeface="+mn-lt"/>
              </a:rPr>
              <a:t>12:00pm – 1:00pm EST</a:t>
            </a:r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en-US" altLang="en-US" sz="1500" dirty="0">
              <a:latin typeface="Arial" charset="0"/>
            </a:endParaRPr>
          </a:p>
          <a:p>
            <a:pPr algn="ctr"/>
            <a:r>
              <a:rPr lang="en-US" sz="1400" dirty="0" smtClean="0">
                <a:latin typeface="+mn-lt"/>
              </a:rPr>
              <a:t>Special Review: </a:t>
            </a:r>
          </a:p>
          <a:p>
            <a:pPr algn="ctr"/>
            <a:r>
              <a:rPr lang="en-US" sz="1400" dirty="0" smtClean="0">
                <a:latin typeface="+mn-lt"/>
              </a:rPr>
              <a:t>Required and Useful</a:t>
            </a:r>
            <a:endParaRPr lang="en-US" altLang="en-US" sz="1400" dirty="0">
              <a:latin typeface="+mn-lt"/>
            </a:endParaRPr>
          </a:p>
          <a:p>
            <a:pPr algn="ctr"/>
            <a:r>
              <a:rPr lang="en-US" altLang="en-US" sz="1400" b="0" dirty="0" smtClean="0">
                <a:latin typeface="+mn-lt"/>
              </a:rPr>
              <a:t>Thursday, June 16, </a:t>
            </a:r>
            <a:r>
              <a:rPr lang="en-US" altLang="en-US" sz="1400" b="0" dirty="0">
                <a:latin typeface="+mn-lt"/>
              </a:rPr>
              <a:t>2016</a:t>
            </a:r>
          </a:p>
          <a:p>
            <a:pPr algn="ctr">
              <a:lnSpc>
                <a:spcPct val="80000"/>
              </a:lnSpc>
              <a:buNone/>
            </a:pPr>
            <a:r>
              <a:rPr lang="en-US" altLang="en-US" sz="1400" b="0" dirty="0">
                <a:latin typeface="+mn-lt"/>
              </a:rPr>
              <a:t>12:00pm – 1:00pm </a:t>
            </a:r>
            <a:r>
              <a:rPr lang="en-US" altLang="en-US" sz="1400" b="0" dirty="0" smtClean="0">
                <a:latin typeface="+mn-lt"/>
              </a:rPr>
              <a:t>EST</a:t>
            </a:r>
          </a:p>
          <a:p>
            <a:pPr algn="ctr">
              <a:lnSpc>
                <a:spcPct val="80000"/>
              </a:lnSpc>
              <a:buNone/>
            </a:pPr>
            <a:endParaRPr lang="en-US" altLang="en-US" sz="1400" b="0" dirty="0">
              <a:latin typeface="+mn-lt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en-US" altLang="en-US" sz="1500" dirty="0">
              <a:latin typeface="Arial" charset="0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r>
              <a:rPr lang="en-US" altLang="en-US" sz="1500" dirty="0" smtClean="0">
                <a:latin typeface="Arial" charset="0"/>
                <a:hlinkClick r:id="rId3"/>
              </a:rPr>
              <a:t>www.PartnersInMedEd.com</a:t>
            </a:r>
            <a:endParaRPr lang="en-US" altLang="en-US" sz="1500" dirty="0" smtClean="0">
              <a:latin typeface="Arial" charset="0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en-US" altLang="en-US" sz="1500" dirty="0" smtClean="0">
              <a:latin typeface="Arial" charset="0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en-US" altLang="en-US" sz="1500" dirty="0">
              <a:latin typeface="Arial" charset="0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en-US" altLang="en-US" sz="1500" dirty="0" smtClean="0">
              <a:latin typeface="Arial" charset="0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en-US" altLang="en-US" sz="1500" dirty="0">
              <a:latin typeface="Arial" charset="0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en-US" altLang="en-US" sz="1500" dirty="0">
              <a:latin typeface="Arial" charset="0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r>
              <a:rPr lang="en-US" altLang="en-US" sz="1800" dirty="0" smtClean="0">
                <a:latin typeface="Arial" charset="0"/>
              </a:rPr>
              <a:t>Partners</a:t>
            </a:r>
            <a:r>
              <a:rPr lang="en-US" altLang="en-US" sz="1800" baseline="30000" dirty="0" smtClean="0">
                <a:latin typeface="Arial" charset="0"/>
              </a:rPr>
              <a:t>®</a:t>
            </a:r>
            <a:r>
              <a:rPr lang="en-US" altLang="en-US" sz="1800" dirty="0" smtClean="0">
                <a:latin typeface="Arial" charset="0"/>
              </a:rPr>
              <a:t> Snippets</a:t>
            </a:r>
            <a:endParaRPr lang="en-US" sz="1600" dirty="0">
              <a:latin typeface="Arial" charset="0"/>
              <a:cs typeface="Arial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87995" y="560388"/>
            <a:ext cx="4038600" cy="464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800" i="1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800" i="1" dirty="0">
                <a:latin typeface="Arial" charset="0"/>
                <a:cs typeface="Arial" charset="0"/>
              </a:rPr>
              <a:t>   </a:t>
            </a:r>
            <a:r>
              <a:rPr lang="en-US" sz="1800" dirty="0">
                <a:solidFill>
                  <a:srgbClr val="00A600"/>
                </a:solidFill>
                <a:latin typeface="Arial" charset="0"/>
                <a:cs typeface="Arial" charset="0"/>
              </a:rPr>
              <a:t>On-Demand Webinars</a:t>
            </a:r>
            <a:br>
              <a:rPr lang="en-US" sz="1800" dirty="0">
                <a:solidFill>
                  <a:srgbClr val="00A600"/>
                </a:solidFill>
                <a:latin typeface="Arial" charset="0"/>
                <a:cs typeface="Arial" charset="0"/>
              </a:rPr>
            </a:br>
            <a:endParaRPr lang="en-US" sz="1600" dirty="0">
              <a:solidFill>
                <a:srgbClr val="00A600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4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>
                <a:latin typeface="Arial" charset="0"/>
                <a:cs typeface="Arial" charset="0"/>
              </a:rPr>
              <a:t>Self-Study Visits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>
                <a:latin typeface="Arial" charset="0"/>
                <a:cs typeface="Arial" charset="0"/>
              </a:rPr>
              <a:t>Introduction to GME for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>
                <a:latin typeface="Arial" charset="0"/>
                <a:cs typeface="Arial" charset="0"/>
              </a:rPr>
              <a:t>New Program Coordinators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>
                <a:latin typeface="Arial" charset="0"/>
                <a:cs typeface="Arial" charset="0"/>
              </a:rPr>
              <a:t>Milestones &amp; CCCs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>
                <a:latin typeface="Arial" charset="0"/>
                <a:cs typeface="Arial" charset="0"/>
              </a:rPr>
              <a:t>GME Financing – The Basics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>
                <a:latin typeface="Arial" charset="0"/>
                <a:cs typeface="Arial" charset="0"/>
              </a:rPr>
              <a:t>Single Accreditation System</a:t>
            </a: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altLang="ja-JP" sz="1500" dirty="0">
                <a:latin typeface="Arial" charset="0"/>
                <a:cs typeface="Arial" charset="0"/>
              </a:rPr>
              <a:t>The IOM Report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altLang="ja-JP" sz="1500" dirty="0">
                <a:latin typeface="Arial" charset="0"/>
                <a:cs typeface="Arial" charset="0"/>
              </a:rPr>
              <a:t>Institutional Requirements: What’s New?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i="1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753866" y="5137954"/>
            <a:ext cx="3037468" cy="875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400" i="1" dirty="0"/>
              <a:t>Contact us today to learn 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400" i="1" dirty="0"/>
              <a:t>how our Educational Passports can save you time </a:t>
            </a:r>
            <a:r>
              <a:rPr lang="en-US" sz="1400" i="1" dirty="0" smtClean="0"/>
              <a:t>&amp; money</a:t>
            </a:r>
            <a:r>
              <a:rPr lang="en-US" sz="1400" i="1" dirty="0"/>
              <a:t>! 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400" i="1" dirty="0"/>
              <a:t>724-864-7320</a:t>
            </a:r>
          </a:p>
        </p:txBody>
      </p:sp>
      <p:pic>
        <p:nvPicPr>
          <p:cNvPr id="10" name="Picture 9" descr="Media-Play-02-256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872" y="539377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Calendar-Date-256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560388"/>
            <a:ext cx="685800" cy="685800"/>
          </a:xfrm>
          <a:prstGeom prst="rect">
            <a:avLst/>
          </a:prstGeom>
        </p:spPr>
      </p:pic>
      <p:pic>
        <p:nvPicPr>
          <p:cNvPr id="12" name="Picture 11" descr="InstCustomIconLarge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02615" y="5360619"/>
            <a:ext cx="457200" cy="457200"/>
          </a:xfrm>
          <a:prstGeom prst="rect">
            <a:avLst/>
          </a:prstGeom>
        </p:spPr>
      </p:pic>
      <p:pic>
        <p:nvPicPr>
          <p:cNvPr id="13" name="Picture 12" descr="InstIconLarge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36015" y="5513019"/>
            <a:ext cx="457200" cy="457200"/>
          </a:xfrm>
          <a:prstGeom prst="rect">
            <a:avLst/>
          </a:prstGeom>
        </p:spPr>
      </p:pic>
      <p:pic>
        <p:nvPicPr>
          <p:cNvPr id="14" name="Picture 13" descr="InstPlusIconLarge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83615" y="4979619"/>
            <a:ext cx="457200" cy="4572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467" y="5419725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 Partners in Medical Education, Inc.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88037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sldNum" idx="4294967295"/>
          </p:nvPr>
        </p:nvSpPr>
        <p:spPr>
          <a:xfrm>
            <a:off x="6457950" y="6433130"/>
            <a:ext cx="20574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algn="r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lvl="0" algn="r">
                <a:spcBef>
                  <a:spcPts val="0"/>
                </a:spcBef>
                <a:buClr>
                  <a:schemeClr val="dk1"/>
                </a:buClr>
                <a:buSzPct val="25000"/>
                <a:buFont typeface="Arial"/>
                <a:buNone/>
              </a:pPr>
              <a:t>14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2347079"/>
            <a:ext cx="8001000" cy="3446463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17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sz="9600" b="0" dirty="0" smtClean="0"/>
              <a:t>    </a:t>
            </a:r>
            <a:r>
              <a:rPr lang="en-US" sz="9600" b="1" dirty="0" smtClean="0"/>
              <a:t>Partners in Medical Education, Inc. provides comprehensive consulting services to the GME community.  For more information, contact us at:</a:t>
            </a:r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endParaRPr lang="en-US" sz="9600" b="0" dirty="0" smtClean="0"/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sz="11200" b="1" dirty="0" smtClean="0"/>
              <a:t>724-864-7320</a:t>
            </a:r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sz="8000" b="1" dirty="0" smtClean="0">
                <a:hlinkClick r:id="rId3"/>
              </a:rPr>
              <a:t>Info@PartnersinMedEd.com</a:t>
            </a:r>
            <a:endParaRPr lang="en-US" sz="8000" b="1" dirty="0" smtClean="0"/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sz="8000" b="1" dirty="0" smtClean="0">
                <a:hlinkClick r:id="rId4"/>
              </a:rPr>
              <a:t>www.PartnersInMedEd.com</a:t>
            </a:r>
            <a:endParaRPr lang="en-US" sz="8000" b="1" dirty="0" smtClean="0"/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endParaRPr lang="en-US" sz="2000" b="1" dirty="0" smtClean="0"/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endParaRPr lang="en-US" sz="2000" b="1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endParaRPr lang="en-US" sz="2800" b="0" dirty="0" smtClean="0"/>
          </a:p>
        </p:txBody>
      </p:sp>
      <p:pic>
        <p:nvPicPr>
          <p:cNvPr id="8" name="Picture 6" descr="C:\Users\Pamala\AppData\Local\Microsoft\Windows\Temporary Internet Files\Content.Outlook\ML79IV1G\PME_logo (2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838200"/>
            <a:ext cx="3124200" cy="127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 Partners in Medical Education, Inc.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54498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457200"/>
            <a:ext cx="8382000" cy="762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600" b="1" dirty="0" smtClean="0">
                <a:latin typeface="Lucida Bright" pitchFamily="18" charset="0"/>
              </a:rPr>
              <a:t>Introducing Your Presenter…</a:t>
            </a:r>
            <a:endParaRPr lang="en-US" sz="3600" b="1" i="1" dirty="0" smtClean="0">
              <a:latin typeface="Lucida Bright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09950" y="1243129"/>
            <a:ext cx="51054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latin typeface="Lucida Bright" pitchFamily="18" charset="0"/>
              </a:rPr>
              <a:t>Franklin J. Medio, PhD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 smtClean="0">
                <a:latin typeface="Lucida Bright" pitchFamily="18" charset="0"/>
              </a:rPr>
              <a:t>Professional Educator &amp; GME Consultant</a:t>
            </a:r>
            <a:endParaRPr lang="en-US" sz="1800" b="1" dirty="0">
              <a:latin typeface="Lucida Bright" pitchFamily="18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1200" b="1" dirty="0">
              <a:latin typeface="Lucida Bright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" y="1828800"/>
            <a:ext cx="2249141" cy="2895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55749" y="2286000"/>
            <a:ext cx="5480475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400" b="0" dirty="0">
                <a:latin typeface="+mn-lt"/>
              </a:rPr>
              <a:t>Masters and </a:t>
            </a:r>
            <a:r>
              <a:rPr lang="en-US" sz="1400" b="0" dirty="0" err="1">
                <a:latin typeface="+mn-lt"/>
              </a:rPr>
              <a:t>Ph.D</a:t>
            </a:r>
            <a:r>
              <a:rPr lang="en-US" sz="1400" b="0" dirty="0">
                <a:latin typeface="+mn-lt"/>
              </a:rPr>
              <a:t> in Psychology with specialization in </a:t>
            </a:r>
            <a:endParaRPr lang="en-US" sz="1400" b="0" dirty="0" smtClean="0">
              <a:latin typeface="+mn-lt"/>
            </a:endParaRPr>
          </a:p>
          <a:p>
            <a:r>
              <a:rPr lang="en-US" sz="1400" b="0" dirty="0">
                <a:latin typeface="+mn-lt"/>
              </a:rPr>
              <a:t> </a:t>
            </a:r>
            <a:r>
              <a:rPr lang="en-US" sz="1400" b="0" dirty="0" smtClean="0">
                <a:latin typeface="+mn-lt"/>
              </a:rPr>
              <a:t>     Educational Psychology</a:t>
            </a:r>
          </a:p>
          <a:p>
            <a:endParaRPr lang="en-US" sz="1400" b="0" dirty="0">
              <a:latin typeface="+mn-lt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400" b="0" dirty="0">
                <a:latin typeface="+mn-lt"/>
              </a:rPr>
              <a:t>Former Assoc. Dean for GME at the Medical Univ. of </a:t>
            </a:r>
          </a:p>
          <a:p>
            <a:r>
              <a:rPr lang="en-US" sz="1400" b="0" dirty="0" smtClean="0">
                <a:latin typeface="+mn-lt"/>
              </a:rPr>
              <a:t>      S</a:t>
            </a:r>
            <a:r>
              <a:rPr lang="en-US" sz="1400" b="0" dirty="0">
                <a:latin typeface="+mn-lt"/>
              </a:rPr>
              <a:t>. Carolina, </a:t>
            </a:r>
            <a:r>
              <a:rPr lang="en-US" sz="1400" b="0" dirty="0" smtClean="0">
                <a:latin typeface="+mn-lt"/>
              </a:rPr>
              <a:t>DIO </a:t>
            </a:r>
            <a:r>
              <a:rPr lang="en-US" sz="1400" b="0" dirty="0">
                <a:latin typeface="+mn-lt"/>
              </a:rPr>
              <a:t>&amp; Assoc. Professor, Dept. of Internal </a:t>
            </a:r>
            <a:r>
              <a:rPr lang="en-US" sz="1400" b="0" dirty="0" smtClean="0">
                <a:latin typeface="+mn-lt"/>
              </a:rPr>
              <a:t>Medicine</a:t>
            </a:r>
          </a:p>
          <a:p>
            <a:endParaRPr lang="en-US" sz="1400" b="0" dirty="0">
              <a:latin typeface="+mn-lt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400" b="0" dirty="0">
                <a:latin typeface="+mn-lt"/>
              </a:rPr>
              <a:t>Seasoned National and Regional GME </a:t>
            </a:r>
            <a:r>
              <a:rPr lang="en-US" sz="1400" b="0" dirty="0" smtClean="0">
                <a:latin typeface="+mn-lt"/>
              </a:rPr>
              <a:t>Speaker</a:t>
            </a:r>
            <a:endParaRPr lang="en-US" sz="1400" b="0" dirty="0">
              <a:latin typeface="+mn-lt"/>
            </a:endParaRPr>
          </a:p>
          <a:p>
            <a:r>
              <a:rPr lang="en-US" sz="1400" b="0" dirty="0" smtClean="0">
                <a:latin typeface="+mn-lt"/>
              </a:rPr>
              <a:t>      Prior </a:t>
            </a:r>
            <a:r>
              <a:rPr lang="en-US" sz="1400" b="0" dirty="0">
                <a:latin typeface="+mn-lt"/>
              </a:rPr>
              <a:t>involvement in multiple AAMC educational </a:t>
            </a:r>
            <a:r>
              <a:rPr lang="en-US" sz="1400" b="0" dirty="0" smtClean="0">
                <a:latin typeface="+mn-lt"/>
              </a:rPr>
              <a:t>committees</a:t>
            </a:r>
          </a:p>
          <a:p>
            <a:endParaRPr lang="en-US" sz="1400" b="0" dirty="0">
              <a:latin typeface="+mn-lt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400" b="0" dirty="0">
                <a:latin typeface="+mn-lt"/>
              </a:rPr>
              <a:t>Published author in Medical Education and </a:t>
            </a:r>
            <a:endParaRPr lang="en-US" sz="1400" b="0" dirty="0" smtClean="0">
              <a:latin typeface="+mn-lt"/>
            </a:endParaRPr>
          </a:p>
          <a:p>
            <a:r>
              <a:rPr lang="en-US" sz="1400" b="0" dirty="0" smtClean="0">
                <a:latin typeface="+mn-lt"/>
              </a:rPr>
              <a:t>      Patient-Physician </a:t>
            </a:r>
            <a:r>
              <a:rPr lang="en-US" sz="1400" b="0" dirty="0">
                <a:latin typeface="+mn-lt"/>
              </a:rPr>
              <a:t>Communication</a:t>
            </a:r>
          </a:p>
        </p:txBody>
      </p:sp>
    </p:spTree>
    <p:extLst>
      <p:ext uri="{BB962C8B-B14F-4D97-AF65-F5344CB8AC3E}">
        <p14:creationId xmlns:p14="http://schemas.microsoft.com/office/powerpoint/2010/main" val="178763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Objectives: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001000" cy="4191000"/>
          </a:xfrm>
        </p:spPr>
        <p:txBody>
          <a:bodyPr>
            <a:noAutofit/>
          </a:bodyPr>
          <a:lstStyle/>
          <a:p>
            <a:pPr marL="609600" indent="-609600" algn="ctr">
              <a:buNone/>
            </a:pPr>
            <a:r>
              <a:rPr lang="en-US" sz="1800" dirty="0"/>
              <a:t>At the conclusion of this presentation, participants will be able to:</a:t>
            </a:r>
          </a:p>
          <a:p>
            <a:pPr marL="609600" indent="-609600">
              <a:buNone/>
            </a:pPr>
            <a:endParaRPr lang="en-US" sz="1800" dirty="0"/>
          </a:p>
          <a:p>
            <a:pPr marL="609600" indent="-609600">
              <a:buNone/>
            </a:pPr>
            <a:r>
              <a:rPr lang="en-US" sz="2000" dirty="0"/>
              <a:t>1</a:t>
            </a:r>
            <a:r>
              <a:rPr lang="en-US" sz="2800" dirty="0"/>
              <a:t>.	</a:t>
            </a:r>
            <a:r>
              <a:rPr lang="en-US" sz="2000" dirty="0"/>
              <a:t>Describe the limitations and problems of the traditional </a:t>
            </a:r>
            <a:r>
              <a:rPr lang="en-US" sz="2000" i="1" dirty="0"/>
              <a:t>reactive</a:t>
            </a:r>
            <a:r>
              <a:rPr lang="en-US" sz="2000" dirty="0"/>
              <a:t> approach to faculty supervision.</a:t>
            </a:r>
          </a:p>
          <a:p>
            <a:pPr marL="609600" indent="-609600">
              <a:buNone/>
            </a:pPr>
            <a:endParaRPr lang="en-US" sz="2000" dirty="0"/>
          </a:p>
          <a:p>
            <a:pPr marL="609600" indent="-609600">
              <a:lnSpc>
                <a:spcPct val="110000"/>
              </a:lnSpc>
              <a:spcBef>
                <a:spcPts val="0"/>
              </a:spcBef>
              <a:buFontTx/>
              <a:buAutoNum type="arabicPeriod" startAt="2"/>
            </a:pPr>
            <a:r>
              <a:rPr lang="en-US" sz="2000" dirty="0"/>
              <a:t>Explain the Five-Step Learning Curve and how to use it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/>
              <a:t>         for assessing a resident’s learning needs and determining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/>
              <a:t>         the appropriate level of supervision.</a:t>
            </a:r>
          </a:p>
          <a:p>
            <a:pPr marL="609600" indent="-609600">
              <a:buNone/>
            </a:pPr>
            <a:r>
              <a:rPr lang="en-US" sz="2000" dirty="0" smtClean="0"/>
              <a:t>3</a:t>
            </a:r>
            <a:r>
              <a:rPr lang="en-US" sz="2000" dirty="0"/>
              <a:t>.   	</a:t>
            </a:r>
            <a:r>
              <a:rPr lang="en-US" sz="2000" dirty="0"/>
              <a:t>Describe a </a:t>
            </a:r>
            <a:r>
              <a:rPr lang="en-US" sz="2000" i="1" dirty="0"/>
              <a:t>proactive</a:t>
            </a:r>
            <a:r>
              <a:rPr lang="en-US" sz="2000" dirty="0"/>
              <a:t> approach to faculty supervision that evaluates resident competence &amp; ensures safe patient care</a:t>
            </a:r>
            <a:r>
              <a:rPr lang="en-US" sz="2000" dirty="0" smtClean="0"/>
              <a:t>.</a:t>
            </a:r>
            <a:endParaRPr lang="en-US" dirty="0" smtClean="0"/>
          </a:p>
          <a:p>
            <a:pPr lvl="2"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Lucida Bright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Lucida Bright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Lucida Bright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Lucida Bright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Lucida Bright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Lucida Bright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Lucida Bright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Lucida Bright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Lucida Bright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D00D0C2-2F46-4890-9E78-7A0ECDB290A8}" type="slidenum">
              <a:rPr lang="en-US" altLang="en-US" sz="10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 dirty="0" smtClean="0">
              <a:latin typeface="Arial Black" pitchFamily="34" charset="0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28950" y="6433130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399616" y="6131443"/>
            <a:ext cx="234476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buNone/>
              <a:defRPr/>
            </a:pPr>
            <a:r>
              <a:rPr lang="en-US" sz="800" dirty="0" smtClean="0">
                <a:latin typeface="+mn-lt"/>
              </a:rPr>
              <a:t>FJM. </a:t>
            </a:r>
            <a:r>
              <a:rPr lang="en-US" sz="800" dirty="0">
                <a:latin typeface="+mn-lt"/>
              </a:rPr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351513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Protection of  the Public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5477" y="1752600"/>
            <a:ext cx="6781800" cy="348403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i="1" dirty="0"/>
              <a:t>Ultimate Responsibility </a:t>
            </a:r>
            <a:r>
              <a:rPr lang="en-US" sz="2400" dirty="0"/>
              <a:t>of the Institution, Administrators, and Faculty is Mandated by the Accreditation </a:t>
            </a:r>
            <a:r>
              <a:rPr lang="en-US" sz="2400" dirty="0" smtClean="0"/>
              <a:t>Process</a:t>
            </a:r>
            <a:r>
              <a:rPr lang="en-US" sz="1400" dirty="0"/>
              <a:t>	</a:t>
            </a:r>
          </a:p>
          <a:p>
            <a:pPr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2400" dirty="0"/>
              <a:t>Faculty’s </a:t>
            </a:r>
            <a:r>
              <a:rPr lang="en-US" sz="2400" i="1" dirty="0"/>
              <a:t>Primary Responsibility is to Document</a:t>
            </a:r>
            <a:r>
              <a:rPr lang="en-US" sz="2400" dirty="0"/>
              <a:t> </a:t>
            </a:r>
            <a:r>
              <a:rPr lang="en-US" sz="2400" i="1" dirty="0"/>
              <a:t>and</a:t>
            </a:r>
            <a:r>
              <a:rPr lang="en-US" sz="2400" dirty="0"/>
              <a:t> </a:t>
            </a:r>
            <a:r>
              <a:rPr lang="en-US" sz="2400" i="1" dirty="0"/>
              <a:t>Certify</a:t>
            </a:r>
            <a:r>
              <a:rPr lang="en-US" sz="2400" dirty="0"/>
              <a:t> Each Resident’s Achievements and </a:t>
            </a:r>
            <a:r>
              <a:rPr lang="en-US" sz="2400" dirty="0" smtClean="0"/>
              <a:t>Competence</a:t>
            </a:r>
            <a:endParaRPr lang="en-US" sz="1400" dirty="0"/>
          </a:p>
          <a:p>
            <a:pPr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2400" i="1" dirty="0"/>
              <a:t>Each Day is Equally Important </a:t>
            </a:r>
            <a:r>
              <a:rPr lang="en-US" sz="2400" dirty="0"/>
              <a:t>in the Evaluation of a Resident’s Performance</a:t>
            </a:r>
          </a:p>
          <a:p>
            <a:pPr>
              <a:buFont typeface="Wingdings" pitchFamily="2" charset="2"/>
              <a:buNone/>
              <a:defRPr/>
            </a:pPr>
            <a:endParaRPr lang="en-US" dirty="0"/>
          </a:p>
          <a:p>
            <a:pPr>
              <a:buFont typeface="Wingdings" pitchFamily="2" charset="2"/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Lucida Bright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Lucida Bright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Lucida Bright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Lucida Bright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Lucida Bright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Lucida Bright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Lucida Bright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Lucida Bright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Lucida Bright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E5A4542-97C1-4EA6-8008-AEE5C1B893F6}" type="slidenum">
              <a:rPr lang="en-US" altLang="en-US" sz="10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 dirty="0" smtClean="0">
              <a:latin typeface="Arial Black" pitchFamily="34" charset="0"/>
            </a:endParaRPr>
          </a:p>
        </p:txBody>
      </p:sp>
      <p:pic>
        <p:nvPicPr>
          <p:cNvPr id="6150" name="irc_mi" descr="http://us.cdn3.123rf.com/168nwm/coramax/coramax1208/coramax120801759/14814913-3d-people--men-person-presenting--point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962400"/>
            <a:ext cx="1447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28950" y="6433130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399616" y="6131443"/>
            <a:ext cx="234476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buNone/>
              <a:defRPr/>
            </a:pPr>
            <a:r>
              <a:rPr lang="en-US" sz="800" dirty="0" smtClean="0">
                <a:latin typeface="+mn-lt"/>
              </a:rPr>
              <a:t>FJM. </a:t>
            </a:r>
            <a:r>
              <a:rPr lang="en-US" sz="800" dirty="0">
                <a:latin typeface="+mn-lt"/>
              </a:rPr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382486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981200"/>
            <a:ext cx="8134350" cy="3810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dirty="0" smtClean="0"/>
              <a:t>“</a:t>
            </a:r>
            <a:r>
              <a:rPr lang="en-US" sz="3200" dirty="0"/>
              <a:t>This person should be able to…”</a:t>
            </a:r>
          </a:p>
          <a:p>
            <a:pPr algn="ctr">
              <a:buNone/>
            </a:pPr>
            <a:endParaRPr lang="en-US" sz="3200" dirty="0"/>
          </a:p>
          <a:p>
            <a:pPr algn="ctr">
              <a:buNone/>
            </a:pPr>
            <a:r>
              <a:rPr lang="en-US" sz="3200" dirty="0"/>
              <a:t>“I’ll leave him alone to build his confidence…”</a:t>
            </a:r>
          </a:p>
          <a:p>
            <a:pPr algn="ctr">
              <a:buNone/>
            </a:pPr>
            <a:endParaRPr lang="en-US" sz="3200" dirty="0"/>
          </a:p>
          <a:p>
            <a:pPr algn="ctr">
              <a:buNone/>
            </a:pPr>
            <a:r>
              <a:rPr lang="en-US" sz="3200" dirty="0"/>
              <a:t>“I don’t want to undermine her relationship</a:t>
            </a:r>
          </a:p>
          <a:p>
            <a:pPr algn="ctr">
              <a:buNone/>
            </a:pPr>
            <a:r>
              <a:rPr lang="en-US" sz="3200" dirty="0"/>
              <a:t>with this patient…”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/>
              <a:t>Traditional Reactive Approach</a:t>
            </a:r>
            <a:br>
              <a:rPr lang="en-US" sz="3600" dirty="0"/>
            </a:br>
            <a:r>
              <a:rPr lang="en-US" sz="3600" dirty="0"/>
              <a:t>to Faculty Supervision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3399616" y="6131443"/>
            <a:ext cx="234476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buNone/>
              <a:defRPr/>
            </a:pPr>
            <a:r>
              <a:rPr lang="en-US" sz="800" dirty="0" smtClean="0">
                <a:latin typeface="+mn-lt"/>
              </a:rPr>
              <a:t>FJM. </a:t>
            </a:r>
            <a:r>
              <a:rPr lang="en-US" sz="800" dirty="0">
                <a:latin typeface="+mn-lt"/>
              </a:rPr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157850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lnSpc>
                <a:spcPct val="100000"/>
              </a:lnSpc>
              <a:spcBef>
                <a:spcPct val="20000"/>
              </a:spcBef>
              <a:buNone/>
              <a:defRPr/>
            </a:pPr>
            <a:r>
              <a:rPr lang="en-US" sz="3200" dirty="0"/>
              <a:t>“Call me if you need </a:t>
            </a:r>
            <a:r>
              <a:rPr lang="en-US" sz="3200" dirty="0" smtClean="0"/>
              <a:t>me </a:t>
            </a:r>
          </a:p>
          <a:p>
            <a:pPr marL="0" lvl="0" indent="0" algn="ctr">
              <a:lnSpc>
                <a:spcPct val="100000"/>
              </a:lnSpc>
              <a:spcBef>
                <a:spcPct val="20000"/>
              </a:spcBef>
              <a:buNone/>
              <a:defRPr/>
            </a:pPr>
            <a:r>
              <a:rPr lang="en-US" sz="3200" dirty="0" smtClean="0"/>
              <a:t>(but </a:t>
            </a:r>
            <a:r>
              <a:rPr lang="en-US" sz="3200" dirty="0"/>
              <a:t>you better damn well need me)…”</a:t>
            </a:r>
          </a:p>
          <a:p>
            <a:pPr marL="0" lvl="0" indent="0" algn="ctr">
              <a:lnSpc>
                <a:spcPct val="100000"/>
              </a:lnSpc>
              <a:spcBef>
                <a:spcPct val="20000"/>
              </a:spcBef>
              <a:buNone/>
              <a:defRPr/>
            </a:pPr>
            <a:endParaRPr lang="en-US" sz="3200" dirty="0"/>
          </a:p>
          <a:p>
            <a:pPr marL="0" lvl="0" indent="0" algn="ctr">
              <a:lnSpc>
                <a:spcPct val="100000"/>
              </a:lnSpc>
              <a:spcBef>
                <a:spcPct val="20000"/>
              </a:spcBef>
              <a:buNone/>
              <a:defRPr/>
            </a:pPr>
            <a:r>
              <a:rPr lang="en-US" sz="3200" dirty="0"/>
              <a:t>“I am the safety net in case</a:t>
            </a:r>
          </a:p>
          <a:p>
            <a:pPr marL="0" lvl="0" indent="0" algn="ctr">
              <a:lnSpc>
                <a:spcPct val="100000"/>
              </a:lnSpc>
              <a:spcBef>
                <a:spcPct val="20000"/>
              </a:spcBef>
              <a:buNone/>
              <a:defRPr/>
            </a:pPr>
            <a:r>
              <a:rPr lang="en-US" sz="3200" dirty="0"/>
              <a:t>something goes wrong…”</a:t>
            </a:r>
          </a:p>
          <a:p>
            <a:pPr marL="0" lvl="0" indent="0" algn="ctr">
              <a:lnSpc>
                <a:spcPct val="100000"/>
              </a:lnSpc>
              <a:spcBef>
                <a:spcPct val="20000"/>
              </a:spcBef>
              <a:buNone/>
              <a:defRPr/>
            </a:pPr>
            <a:endParaRPr lang="en-US" sz="3200" dirty="0"/>
          </a:p>
          <a:p>
            <a:pPr marL="0" lvl="0" indent="0" algn="ctr">
              <a:lnSpc>
                <a:spcPct val="100000"/>
              </a:lnSpc>
              <a:spcBef>
                <a:spcPct val="20000"/>
              </a:spcBef>
              <a:buNone/>
              <a:defRPr/>
            </a:pPr>
            <a:r>
              <a:rPr lang="en-US" sz="3200" dirty="0"/>
              <a:t>“I am NOT a babysitter…”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n-US" sz="3600" dirty="0"/>
              <a:t>Traditional Reactive Approach</a:t>
            </a:r>
            <a:br>
              <a:rPr lang="en-US" sz="3600" dirty="0"/>
            </a:br>
            <a:r>
              <a:rPr lang="en-US" sz="3600" dirty="0"/>
              <a:t>to Faculty Supervision</a:t>
            </a:r>
            <a:r>
              <a:rPr lang="en-US" sz="3600" dirty="0">
                <a:solidFill>
                  <a:srgbClr val="FFFF00"/>
                </a:solidFill>
              </a:rPr>
              <a:t/>
            </a:r>
            <a:br>
              <a:rPr lang="en-US" sz="3600" dirty="0">
                <a:solidFill>
                  <a:srgbClr val="FFFF00"/>
                </a:solidFill>
              </a:rPr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 Partners in Medical Education, Inc.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3399616" y="6131443"/>
            <a:ext cx="234476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buNone/>
              <a:defRPr/>
            </a:pPr>
            <a:r>
              <a:rPr lang="en-US" sz="800" dirty="0" smtClean="0">
                <a:latin typeface="+mn-lt"/>
              </a:rPr>
              <a:t>FJM. </a:t>
            </a:r>
            <a:r>
              <a:rPr lang="en-US" sz="800" dirty="0">
                <a:latin typeface="+mn-lt"/>
              </a:rPr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248051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3300" b="1" dirty="0"/>
              <a:t>FACULTY  ORIENTATION FOR CLINICAL ROTATIONS</a:t>
            </a:r>
            <a:endParaRPr lang="en-US" sz="2800" b="1" dirty="0"/>
          </a:p>
          <a:p>
            <a:r>
              <a:rPr lang="en-US" sz="3300" dirty="0"/>
              <a:t>Positive Atmosphere----Attitude and Motivation</a:t>
            </a:r>
          </a:p>
          <a:p>
            <a:endParaRPr lang="en-US" sz="3300" dirty="0"/>
          </a:p>
          <a:p>
            <a:r>
              <a:rPr lang="en-US" sz="3300" dirty="0"/>
              <a:t>Standards, Expectations, and Learning Objectives</a:t>
            </a:r>
          </a:p>
          <a:p>
            <a:endParaRPr lang="en-US" sz="3300" dirty="0"/>
          </a:p>
          <a:p>
            <a:r>
              <a:rPr lang="en-US" sz="3300" dirty="0"/>
              <a:t>Patient Care Duties and Assignments</a:t>
            </a:r>
          </a:p>
          <a:p>
            <a:endParaRPr lang="en-US" sz="3300" dirty="0"/>
          </a:p>
          <a:p>
            <a:r>
              <a:rPr lang="en-US" sz="3300" dirty="0"/>
              <a:t>Evaluation Instruments and Procedures </a:t>
            </a:r>
          </a:p>
          <a:p>
            <a:endParaRPr lang="en-US" sz="3300" dirty="0"/>
          </a:p>
          <a:p>
            <a:r>
              <a:rPr lang="en-US" sz="3300" dirty="0"/>
              <a:t>Professionalism and Adult Learning Skills</a:t>
            </a:r>
          </a:p>
          <a:p>
            <a:endParaRPr lang="en-US" sz="3300" dirty="0"/>
          </a:p>
          <a:p>
            <a:r>
              <a:rPr lang="en-US" sz="3300" dirty="0"/>
              <a:t>Assessment of Prior Clinical Experiences and </a:t>
            </a:r>
            <a:r>
              <a:rPr lang="en-US" sz="3300" dirty="0" smtClean="0"/>
              <a:t>Skills</a:t>
            </a:r>
            <a:endParaRPr lang="en-US" sz="3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Clinical Teaching &amp; Supervision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 Partners in Medical Education, Inc.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pic>
        <p:nvPicPr>
          <p:cNvPr id="7" name="yui_3_3_0_1_13644155333874035" descr="http://sr.photos3.fotosearch.com/bthumb/CSP/CSP871/k871608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505200"/>
            <a:ext cx="1981200" cy="17526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3399616" y="6131443"/>
            <a:ext cx="234476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buNone/>
              <a:defRPr/>
            </a:pPr>
            <a:r>
              <a:rPr lang="en-US" sz="800" dirty="0" smtClean="0">
                <a:latin typeface="+mn-lt"/>
              </a:rPr>
              <a:t>FJM. </a:t>
            </a:r>
            <a:r>
              <a:rPr lang="en-US" sz="800" dirty="0">
                <a:latin typeface="+mn-lt"/>
              </a:rPr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334084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Five-Stage Learning Curve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 Partners in Medical Education, Inc.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" y="1752600"/>
            <a:ext cx="8915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                     </a:t>
            </a:r>
            <a:r>
              <a:rPr lang="en-US" sz="2800" dirty="0" smtClean="0">
                <a:latin typeface="+mn-lt"/>
              </a:rPr>
              <a:t>Master/Expert </a:t>
            </a:r>
            <a:r>
              <a:rPr lang="en-US" sz="2800" dirty="0">
                <a:latin typeface="+mn-lt"/>
              </a:rPr>
              <a:t>(Interdependent)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dirty="0"/>
              <a:t>					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dirty="0"/>
              <a:t>			</a:t>
            </a:r>
            <a:r>
              <a:rPr lang="en-US" sz="2800" dirty="0">
                <a:latin typeface="+mn-lt"/>
              </a:rPr>
              <a:t>Proficient (Cooperative)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dirty="0"/>
              <a:t>		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dirty="0"/>
              <a:t>		</a:t>
            </a:r>
            <a:r>
              <a:rPr lang="en-US" sz="2800" dirty="0">
                <a:latin typeface="+mn-lt"/>
              </a:rPr>
              <a:t>Competent (Independent)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800" dirty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dirty="0">
                <a:latin typeface="+mn-lt"/>
              </a:rPr>
              <a:t>Beginner (Confident)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800" dirty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800" dirty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dirty="0">
                <a:latin typeface="+mn-lt"/>
              </a:rPr>
              <a:t>Novice (Dependent)</a:t>
            </a:r>
          </a:p>
        </p:txBody>
      </p:sp>
      <p:sp>
        <p:nvSpPr>
          <p:cNvPr id="8" name="Up Arrow 7"/>
          <p:cNvSpPr/>
          <p:nvPr/>
        </p:nvSpPr>
        <p:spPr>
          <a:xfrm>
            <a:off x="1143000" y="4495800"/>
            <a:ext cx="381000" cy="6736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9" name="Right Arrow 8"/>
          <p:cNvSpPr/>
          <p:nvPr/>
        </p:nvSpPr>
        <p:spPr>
          <a:xfrm rot="19078387">
            <a:off x="1561670" y="3769845"/>
            <a:ext cx="604886" cy="3448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20729627">
            <a:off x="2630310" y="2984868"/>
            <a:ext cx="760208" cy="3727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21306043">
            <a:off x="3631265" y="2165381"/>
            <a:ext cx="760208" cy="3727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irc_mi" descr="http://www.sustained.ie/wp-content/uploads/2011/12/3d-Featured-slid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48400" y="3575348"/>
            <a:ext cx="2362200" cy="214757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tangle 12"/>
          <p:cNvSpPr/>
          <p:nvPr/>
        </p:nvSpPr>
        <p:spPr>
          <a:xfrm>
            <a:off x="3399616" y="6131443"/>
            <a:ext cx="234476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buNone/>
              <a:defRPr/>
            </a:pPr>
            <a:r>
              <a:rPr lang="en-US" sz="800" dirty="0" smtClean="0">
                <a:latin typeface="+mn-lt"/>
              </a:rPr>
              <a:t>FJM. </a:t>
            </a:r>
            <a:r>
              <a:rPr lang="en-US" sz="800" dirty="0">
                <a:latin typeface="+mn-lt"/>
              </a:rPr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265542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Proactive Approach</a:t>
            </a:r>
            <a:br>
              <a:rPr lang="en-US" dirty="0"/>
            </a:br>
            <a:r>
              <a:rPr lang="en-US" dirty="0"/>
              <a:t>to Faculty Supervision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 Partners in Medical Education, Inc.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2057400"/>
            <a:ext cx="7448550" cy="367214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“Let me SEE what this person knows and can do…”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dirty="0"/>
              <a:t>“I will give INSTRUCTIVE FEEDBACK to build confidence…”</a:t>
            </a:r>
          </a:p>
          <a:p>
            <a:endParaRPr lang="en-US" sz="1800" dirty="0"/>
          </a:p>
          <a:p>
            <a:endParaRPr lang="en-US" sz="1800" dirty="0"/>
          </a:p>
          <a:p>
            <a:r>
              <a:rPr lang="en-US" dirty="0"/>
              <a:t>“I will ensure a POSITIVE RELATIONSHIP with this  patient…”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399616" y="6131443"/>
            <a:ext cx="234476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buNone/>
              <a:defRPr/>
            </a:pPr>
            <a:r>
              <a:rPr lang="en-US" sz="800" dirty="0" smtClean="0">
                <a:latin typeface="+mn-lt"/>
              </a:rPr>
              <a:t>FJM. </a:t>
            </a:r>
            <a:r>
              <a:rPr lang="en-US" sz="800" dirty="0">
                <a:latin typeface="+mn-lt"/>
              </a:rPr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192444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ME-2016 (2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ME-2016" id="{CDBB09D6-2E31-6544-8AD6-22CA05291743}" vid="{98D09D54-364A-314E-A8DE-A1E776F54B8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PME-2016 (2)</Template>
  <TotalTime>6279</TotalTime>
  <Words>674</Words>
  <Application>Microsoft Macintosh PowerPoint</Application>
  <PresentationFormat>On-screen Show (4:3)</PresentationFormat>
  <Paragraphs>202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 Black</vt:lpstr>
      <vt:lpstr>Calibri</vt:lpstr>
      <vt:lpstr>Comic Sans MS</vt:lpstr>
      <vt:lpstr>Lucida Bright</vt:lpstr>
      <vt:lpstr>ＭＳ Ｐゴシック</vt:lpstr>
      <vt:lpstr>Wingdings</vt:lpstr>
      <vt:lpstr>Arial</vt:lpstr>
      <vt:lpstr>PME-2016 (2)</vt:lpstr>
      <vt:lpstr>A Proactive Approach to Supervising Residents Improves Patient Safety</vt:lpstr>
      <vt:lpstr>PowerPoint Presentation</vt:lpstr>
      <vt:lpstr>Objectives:</vt:lpstr>
      <vt:lpstr>Protection of  the Public</vt:lpstr>
      <vt:lpstr>Traditional Reactive Approach to Faculty Supervision</vt:lpstr>
      <vt:lpstr>Traditional Reactive Approach to Faculty Supervision </vt:lpstr>
      <vt:lpstr>Clinical Teaching &amp; Supervision</vt:lpstr>
      <vt:lpstr>Five-Stage Learning Curve</vt:lpstr>
      <vt:lpstr>Proactive Approach to Faculty Supervision</vt:lpstr>
      <vt:lpstr>Proactive Approach to Faculty Supervision</vt:lpstr>
      <vt:lpstr>Proactive Approach to Faculty Supervision</vt:lpstr>
      <vt:lpstr>Today’s Webinar  was Presented By: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GMEC Check-Up:   Is your GMEC meeting its responsibilities?</dc:title>
  <dc:creator>Candace</dc:creator>
  <cp:lastModifiedBy>Microsoft Office User</cp:lastModifiedBy>
  <cp:revision>84</cp:revision>
  <dcterms:created xsi:type="dcterms:W3CDTF">2016-04-07T18:05:07Z</dcterms:created>
  <dcterms:modified xsi:type="dcterms:W3CDTF">2016-05-02T14:46:41Z</dcterms:modified>
</cp:coreProperties>
</file>