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412" r:id="rId1"/>
  </p:sldMasterIdLst>
  <p:notesMasterIdLst>
    <p:notesMasterId r:id="rId25"/>
  </p:notesMasterIdLst>
  <p:sldIdLst>
    <p:sldId id="256" r:id="rId2"/>
    <p:sldId id="291" r:id="rId3"/>
    <p:sldId id="257" r:id="rId4"/>
    <p:sldId id="258" r:id="rId5"/>
    <p:sldId id="297" r:id="rId6"/>
    <p:sldId id="322" r:id="rId7"/>
    <p:sldId id="323" r:id="rId8"/>
    <p:sldId id="324" r:id="rId9"/>
    <p:sldId id="298" r:id="rId10"/>
    <p:sldId id="325" r:id="rId11"/>
    <p:sldId id="326" r:id="rId12"/>
    <p:sldId id="309" r:id="rId13"/>
    <p:sldId id="329" r:id="rId14"/>
    <p:sldId id="318" r:id="rId15"/>
    <p:sldId id="319" r:id="rId16"/>
    <p:sldId id="330" r:id="rId17"/>
    <p:sldId id="300" r:id="rId18"/>
    <p:sldId id="327" r:id="rId19"/>
    <p:sldId id="320" r:id="rId20"/>
    <p:sldId id="321" r:id="rId21"/>
    <p:sldId id="328" r:id="rId22"/>
    <p:sldId id="332" r:id="rId23"/>
    <p:sldId id="333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9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94444" autoAdjust="0"/>
  </p:normalViewPr>
  <p:slideViewPr>
    <p:cSldViewPr>
      <p:cViewPr>
        <p:scale>
          <a:sx n="114" d="100"/>
          <a:sy n="114" d="100"/>
        </p:scale>
        <p:origin x="48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71C9D-A480-F244-A0A7-C21EDA2910E5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F504F-0768-0743-A019-70AF1DAB6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1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101DC-9367-F348-824C-872EF85B0F5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4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425575" y="633413"/>
            <a:ext cx="4225925" cy="31702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7694" y="4015250"/>
            <a:ext cx="5661539" cy="3804043"/>
          </a:xfrm>
          <a:prstGeom prst="rect">
            <a:avLst/>
          </a:prstGeom>
        </p:spPr>
        <p:txBody>
          <a:bodyPr lIns="92166" tIns="92166" rIns="92166" bIns="92166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242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303" y="1423942"/>
            <a:ext cx="5263034" cy="238760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04" y="4495801"/>
            <a:ext cx="7245398" cy="11162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743DA7-34FC-504A-B92E-0B05F71BEB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136702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35688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1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170" y="2081894"/>
            <a:ext cx="6115049" cy="2429491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2169" y="4511385"/>
            <a:ext cx="6115049" cy="5143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AC1577-D165-894F-A2E8-2E5C1B17494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86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936355-F024-8C42-A5F5-6F05435583B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00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5B5787-11C4-AF40-8375-AA391F8B86D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38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25EC8-843F-094B-B467-B8DEAEA065F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49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1FBDE-2D36-6A49-83F8-2BBFB58650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06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7DD9-96F1-6E43-A8F9-4B502D1EE7D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8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E9A17-9C8D-1B4D-8899-8FD1CDB0128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30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  <p:sldLayoutId id="2147486414" r:id="rId2"/>
    <p:sldLayoutId id="2147486415" r:id="rId3"/>
    <p:sldLayoutId id="2147486416" r:id="rId4"/>
    <p:sldLayoutId id="2147486417" r:id="rId5"/>
    <p:sldLayoutId id="2147486418" r:id="rId6"/>
    <p:sldLayoutId id="2147486419" r:id="rId7"/>
    <p:sldLayoutId id="2147486420" r:id="rId8"/>
    <p:sldLayoutId id="2147486421" r:id="rId9"/>
    <p:sldLayoutId id="2147486422" r:id="rId10"/>
    <p:sldLayoutId id="214748642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hyperlink" Target="http://www.partnersinmeded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PartnersInMedEd.com" TargetMode="External"/><Relationship Id="rId3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Received Initial Accreditation?</a:t>
            </a:r>
            <a:br>
              <a:rPr lang="en-US" dirty="0" smtClean="0"/>
            </a:br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Christine Redovan, MBA</a:t>
            </a:r>
          </a:p>
          <a:p>
            <a:r>
              <a:rPr lang="en-US" dirty="0" smtClean="0"/>
              <a:t>GME Consultant</a:t>
            </a:r>
          </a:p>
        </p:txBody>
      </p:sp>
    </p:spTree>
    <p:extLst>
      <p:ext uri="{BB962C8B-B14F-4D97-AF65-F5344CB8AC3E}">
        <p14:creationId xmlns:p14="http://schemas.microsoft.com/office/powerpoint/2010/main" val="17037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783127"/>
            <a:ext cx="7886700" cy="4438905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Scheduling – who, what, where, when, how</a:t>
            </a:r>
          </a:p>
          <a:p>
            <a:pPr lvl="1"/>
            <a:r>
              <a:rPr lang="en-US" dirty="0" smtClean="0"/>
              <a:t>Interview dos and don’ts</a:t>
            </a:r>
          </a:p>
          <a:p>
            <a:pPr lvl="1"/>
            <a:r>
              <a:rPr lang="en-US" dirty="0" smtClean="0"/>
              <a:t>October – January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Further information: aamc.org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6" name="Picture 5" descr="http://www.4sitevideo.com/wp-content/uploads/2012/01/handsha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76600"/>
            <a:ext cx="2605088" cy="25720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7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NRMP -  National Residency Matching Program</a:t>
            </a:r>
          </a:p>
          <a:p>
            <a:pPr lvl="1"/>
            <a:r>
              <a:rPr lang="en-US" dirty="0" smtClean="0"/>
              <a:t>“The Match”</a:t>
            </a:r>
          </a:p>
          <a:p>
            <a:pPr lvl="1"/>
            <a:r>
              <a:rPr lang="en-US" dirty="0" smtClean="0"/>
              <a:t>Used to match students with residency programs, manage slots and rank order lists</a:t>
            </a:r>
          </a:p>
          <a:p>
            <a:pPr lvl="1"/>
            <a:r>
              <a:rPr lang="en-US" dirty="0" smtClean="0"/>
              <a:t>Binding contract between student and program</a:t>
            </a:r>
          </a:p>
          <a:p>
            <a:pPr lvl="1"/>
            <a:r>
              <a:rPr lang="en-US" dirty="0" smtClean="0"/>
              <a:t>Read the policies!</a:t>
            </a:r>
          </a:p>
          <a:p>
            <a:pPr lvl="1"/>
            <a:r>
              <a:rPr lang="en-US" dirty="0" smtClean="0"/>
              <a:t>Firm deadlines…no exceptions. </a:t>
            </a:r>
          </a:p>
          <a:p>
            <a:pPr lvl="1"/>
            <a:r>
              <a:rPr lang="en-US" dirty="0" smtClean="0"/>
              <a:t>Registration -September;  quota changes -January; Rank Order List -February; Match day – March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Further information: http://www.nrmp.org/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7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Evaluation Committee (PEC)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Common Program Requirement V.C.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Composition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 At least 2 faculty  &amp; 1 resident; appointed by program director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 Others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Expectations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 Thorough review of program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 Action plan and documented follow 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Evaluation Committee (PEC)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Meet often; not just once a year</a:t>
            </a:r>
          </a:p>
          <a:p>
            <a:r>
              <a:rPr lang="en-US" altLang="en-US" sz="3600" dirty="0">
                <a:ea typeface="ＭＳ Ｐゴシック" panose="020B0600070205080204" pitchFamily="34" charset="-128"/>
              </a:rPr>
              <a:t>Keep minutes</a:t>
            </a:r>
          </a:p>
          <a:p>
            <a:r>
              <a:rPr lang="en-US" altLang="en-US" sz="3600" dirty="0">
                <a:ea typeface="ＭＳ Ｐゴシック" panose="020B0600070205080204" pitchFamily="34" charset="-128"/>
              </a:rPr>
              <a:t>Annual Program Evaluation (APE) completed at one of the scheduled meetings</a:t>
            </a:r>
          </a:p>
          <a:p>
            <a:r>
              <a:rPr lang="en-US" altLang="en-US" sz="3600" dirty="0">
                <a:ea typeface="ＭＳ Ｐゴシック" panose="020B0600070205080204" pitchFamily="34" charset="-128"/>
              </a:rPr>
              <a:t>Review your action plan regularly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Program Evaluation (APE)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of PEC responsibility (V.C.2)</a:t>
            </a:r>
          </a:p>
          <a:p>
            <a:r>
              <a:rPr lang="en-US" dirty="0" smtClean="0"/>
              <a:t>In addition to thorough review of curriculum, goals, and meeting ACGME requirements:</a:t>
            </a:r>
          </a:p>
          <a:p>
            <a:pPr lvl="1"/>
            <a:r>
              <a:rPr lang="en-US" dirty="0"/>
              <a:t>resident performance; </a:t>
            </a:r>
          </a:p>
          <a:p>
            <a:pPr lvl="1"/>
            <a:r>
              <a:rPr lang="en-US" dirty="0" smtClean="0"/>
              <a:t>faculty </a:t>
            </a:r>
            <a:r>
              <a:rPr lang="en-US" dirty="0"/>
              <a:t>development; </a:t>
            </a:r>
          </a:p>
          <a:p>
            <a:pPr lvl="1"/>
            <a:r>
              <a:rPr lang="en-US" dirty="0" smtClean="0"/>
              <a:t>graduate </a:t>
            </a:r>
            <a:r>
              <a:rPr lang="en-US" dirty="0"/>
              <a:t>performance, including performance of program </a:t>
            </a:r>
            <a:r>
              <a:rPr lang="en-US" dirty="0" smtClean="0"/>
              <a:t>graduates </a:t>
            </a:r>
            <a:r>
              <a:rPr lang="en-US" dirty="0"/>
              <a:t>on the certification examination; 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quality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progress on the previous year’s action </a:t>
            </a:r>
            <a:r>
              <a:rPr lang="en-US" dirty="0" smtClean="0"/>
              <a:t>plan(s)</a:t>
            </a:r>
            <a:endParaRPr lang="en-US" dirty="0"/>
          </a:p>
          <a:p>
            <a:r>
              <a:rPr lang="en-US" dirty="0" smtClean="0"/>
              <a:t>GME Office may provide a template, due date and may review at GMEC.</a:t>
            </a:r>
          </a:p>
        </p:txBody>
      </p:sp>
    </p:spTree>
    <p:extLst>
      <p:ext uri="{BB962C8B-B14F-4D97-AF65-F5344CB8AC3E}">
        <p14:creationId xmlns:p14="http://schemas.microsoft.com/office/powerpoint/2010/main" val="2195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Competency Committee (CCC)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Clinical Competency Committees (CCC)</a:t>
            </a:r>
          </a:p>
          <a:p>
            <a:endParaRPr lang="en-US" altLang="en-US" sz="1000" dirty="0">
              <a:ea typeface="ＭＳ Ｐゴシック" panose="020B0600070205080204" pitchFamily="34" charset="-128"/>
            </a:endParaRPr>
          </a:p>
          <a:p>
            <a:pPr marL="1143000" lvl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Part of Core Program Requirements </a:t>
            </a:r>
            <a:r>
              <a:rPr lang="en-US" altLang="en-US" dirty="0">
                <a:solidFill>
                  <a:srgbClr val="003300"/>
                </a:solidFill>
                <a:ea typeface="ＭＳ Ｐゴシック" panose="020B0600070205080204" pitchFamily="34" charset="-128"/>
              </a:rPr>
              <a:t>(CPR V.A)</a:t>
            </a:r>
          </a:p>
          <a:p>
            <a:pPr marL="1143000" lvl="1">
              <a:spcBef>
                <a:spcPct val="0"/>
              </a:spcBef>
            </a:pPr>
            <a:endParaRPr lang="en-US" altLang="en-US" dirty="0">
              <a:solidFill>
                <a:srgbClr val="003300"/>
              </a:solidFill>
              <a:ea typeface="ＭＳ Ｐゴシック" panose="020B0600070205080204" pitchFamily="34" charset="-128"/>
            </a:endParaRPr>
          </a:p>
          <a:p>
            <a:pPr marL="1143000" lvl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Use existing assessment tools and milestones</a:t>
            </a:r>
          </a:p>
          <a:p>
            <a:pPr marL="1143000" lvl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1143000" lvl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Faculty trained in how to aggregate </a:t>
            </a:r>
          </a:p>
          <a:p>
            <a:pPr marL="1143000"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and interpret data</a:t>
            </a:r>
          </a:p>
          <a:p>
            <a:pPr marL="1143000" lvl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1143000" lvl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Develop a policy with CCC responsibilities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Competency Committee (CCC)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Composition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 At least 3 faculty appointed by program director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 No residents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Meet at least semi-annually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Review resident evaluations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Complete milestone reporting form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Make recommendations to the Program Director about resident progress, including promotion, remediation, and/or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dismissal</a:t>
            </a: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dirty="0" smtClean="0"/>
              <a:t>Further information: Guide to CCC -  </a:t>
            </a:r>
            <a:r>
              <a:rPr lang="en-US" sz="1900" dirty="0"/>
              <a:t>http://www.acgme.org/Portals/0/ACGMEClinicalCompetencyCommitteeGuidebook.pdf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5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ctr"/>
            <a:r>
              <a:rPr lang="en-US" dirty="0" smtClean="0"/>
              <a:t> A few different systems out there – MyEvaluations, MedHub, New Innovations, E*value</a:t>
            </a:r>
          </a:p>
          <a:p>
            <a:pPr marL="0" indent="0" fontAlgn="ctr">
              <a:buNone/>
            </a:pPr>
            <a:endParaRPr lang="en-US" dirty="0" smtClean="0"/>
          </a:p>
          <a:p>
            <a:pPr marL="0" indent="0" fontAlgn="ctr"/>
            <a:r>
              <a:rPr lang="en-US" dirty="0" smtClean="0"/>
              <a:t>Annual, Monthly, Daily activities</a:t>
            </a:r>
          </a:p>
          <a:p>
            <a:pPr marL="457200" lvl="1" indent="0" fontAlgn="ctr"/>
            <a:r>
              <a:rPr lang="en-US" dirty="0" smtClean="0"/>
              <a:t> Evaluations</a:t>
            </a:r>
          </a:p>
          <a:p>
            <a:pPr marL="457200" lvl="1" indent="0" fontAlgn="ctr"/>
            <a:r>
              <a:rPr lang="en-US" dirty="0" smtClean="0"/>
              <a:t> Schedules</a:t>
            </a:r>
          </a:p>
          <a:p>
            <a:pPr marL="457200" lvl="1" indent="0" fontAlgn="ctr"/>
            <a:r>
              <a:rPr lang="en-US" dirty="0" smtClean="0"/>
              <a:t> Goals &amp; Objectives</a:t>
            </a:r>
          </a:p>
          <a:p>
            <a:pPr marL="457200" lvl="1" indent="0" fontAlgn="ctr"/>
            <a:r>
              <a:rPr lang="en-US" dirty="0" smtClean="0"/>
              <a:t> Data updates</a:t>
            </a:r>
          </a:p>
          <a:p>
            <a:pPr marL="457200" lvl="1" indent="0" fontAlgn="ctr"/>
            <a:r>
              <a:rPr lang="en-US" dirty="0" smtClean="0"/>
              <a:t> Module tracking</a:t>
            </a:r>
          </a:p>
          <a:p>
            <a:pPr marL="457200" lvl="1" indent="0" fontAlgn="ctr"/>
            <a:r>
              <a:rPr lang="en-US" dirty="0" smtClean="0"/>
              <a:t> Conference tracking</a:t>
            </a:r>
          </a:p>
          <a:p>
            <a:pPr marL="0" indent="0" font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Residency Management System Activities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pic>
        <p:nvPicPr>
          <p:cNvPr id="7" name="yui_3_5_1_5_1363125155109_4166" descr="http://us.cdn1.123rf.com/168nwm/digitalgenetics/digitalgenetics1011/digitalgenetics101100457/8161343-3d-man-business-meeting-isolated-on-whit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62" y="3505200"/>
            <a:ext cx="2833688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42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ctr"/>
            <a:r>
              <a:rPr lang="en-US" dirty="0" smtClean="0"/>
              <a:t> Read, read, read everything from the ACGME</a:t>
            </a:r>
          </a:p>
          <a:p>
            <a:pPr marL="0" indent="0" fontAlgn="ctr"/>
            <a:r>
              <a:rPr lang="en-US" dirty="0" smtClean="0"/>
              <a:t> ACGME policy manual</a:t>
            </a:r>
          </a:p>
          <a:p>
            <a:pPr marL="0" indent="0" fontAlgn="ctr"/>
            <a:r>
              <a:rPr lang="en-US" dirty="0" smtClean="0"/>
              <a:t> Journal of Graduate Medical Education</a:t>
            </a:r>
          </a:p>
          <a:p>
            <a:pPr marL="0" indent="0" fontAlgn="ctr"/>
            <a:r>
              <a:rPr lang="en-US" dirty="0" smtClean="0"/>
              <a:t> Schedule time to visit the website at least once per        week</a:t>
            </a:r>
          </a:p>
          <a:p>
            <a:pPr marL="0" indent="0" fontAlgn="ctr"/>
            <a:r>
              <a:rPr lang="en-US" dirty="0" smtClean="0"/>
              <a:t> Never hesitate to call them to ask any question</a:t>
            </a:r>
          </a:p>
          <a:p>
            <a:pPr marL="0" indent="0" fontAlgn="ctr"/>
            <a:r>
              <a:rPr lang="en-US" dirty="0" smtClean="0"/>
              <a:t> Annual educational conference </a:t>
            </a:r>
          </a:p>
          <a:p>
            <a:pPr marL="0" indent="0" fontAlgn="ctr">
              <a:buNone/>
            </a:pPr>
            <a:endParaRPr lang="en-US" dirty="0" smtClean="0"/>
          </a:p>
          <a:p>
            <a:pPr marL="0" indent="0" fontAlgn="ctr">
              <a:buNone/>
            </a:pPr>
            <a:r>
              <a:rPr lang="en-US" dirty="0" smtClean="0"/>
              <a:t>Further information: http://www.acgme.org/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ACGME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ctr"/>
            <a:r>
              <a:rPr lang="en-US" dirty="0" smtClean="0"/>
              <a:t> GME Calendar</a:t>
            </a:r>
          </a:p>
          <a:p>
            <a:pPr marL="457200" lvl="1" indent="0" fontAlgn="ctr"/>
            <a:r>
              <a:rPr lang="en-US" dirty="0" smtClean="0"/>
              <a:t> Specific to your program and your institution</a:t>
            </a:r>
          </a:p>
          <a:p>
            <a:pPr marL="457200" lvl="1" indent="0" fontAlgn="ctr"/>
            <a:r>
              <a:rPr lang="en-US" dirty="0" smtClean="0"/>
              <a:t> Start with national/major deadlines</a:t>
            </a:r>
          </a:p>
          <a:p>
            <a:pPr marL="457200" lvl="1" indent="0" fontAlgn="ctr"/>
            <a:r>
              <a:rPr lang="en-US" dirty="0" smtClean="0"/>
              <a:t> Add in your specialty deadlines  </a:t>
            </a:r>
          </a:p>
          <a:p>
            <a:pPr marL="457200" lvl="1" indent="0" fontAlgn="ctr"/>
            <a:r>
              <a:rPr lang="en-US" dirty="0" smtClean="0"/>
              <a:t> Add in your institutional deadlines</a:t>
            </a:r>
          </a:p>
          <a:p>
            <a:pPr marL="457200" lvl="1" indent="0" fontAlgn="ctr"/>
            <a:r>
              <a:rPr lang="en-US" dirty="0" smtClean="0"/>
              <a:t> Add in your program deadlines</a:t>
            </a:r>
          </a:p>
          <a:p>
            <a:pPr marL="457200" lvl="1" indent="0" fontAlgn="ctr"/>
            <a:r>
              <a:rPr lang="en-US" dirty="0" smtClean="0"/>
              <a:t> Add in preparation periods and reminders</a:t>
            </a:r>
          </a:p>
          <a:p>
            <a:pPr marL="0" indent="0" fontAlgn="ctr"/>
            <a:r>
              <a:rPr lang="en-US" dirty="0" smtClean="0"/>
              <a:t> Multi-month wall calendars are helpful</a:t>
            </a:r>
          </a:p>
          <a:p>
            <a:pPr marL="0" indent="0" fontAlgn="ctr"/>
            <a:r>
              <a:rPr lang="en-US" dirty="0" smtClean="0"/>
              <a:t> Seems like GME is always a year ahead of the rest of the world!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it all…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676400" y="457200"/>
            <a:ext cx="784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charset="2"/>
              <a:buNone/>
            </a:pPr>
            <a:r>
              <a:rPr lang="en-US" altLang="en-US" sz="3600" b="1" dirty="0" smtClean="0">
                <a:solidFill>
                  <a:schemeClr val="tx1"/>
                </a:solidFill>
                <a:latin typeface="Lucida Bright" charset="0"/>
                <a:ea typeface="ＭＳ Ｐゴシック" charset="-128"/>
              </a:rPr>
              <a:t>Introducing Your Presenter…</a:t>
            </a:r>
            <a:endParaRPr lang="en-US" altLang="en-US" sz="3600" b="1" i="1" dirty="0">
              <a:solidFill>
                <a:schemeClr val="tx1"/>
              </a:solidFill>
              <a:latin typeface="Lucida Bright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2850" y="1295400"/>
            <a:ext cx="472440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Lucida Bright" pitchFamily="18" charset="0"/>
              </a:rPr>
              <a:t>Christine Redovan, MBA</a:t>
            </a:r>
          </a:p>
          <a:p>
            <a:pPr algn="ctr">
              <a:defRPr/>
            </a:pPr>
            <a:r>
              <a:rPr lang="en-US" sz="2400" dirty="0">
                <a:latin typeface="Lucida Bright" pitchFamily="18" charset="0"/>
              </a:rPr>
              <a:t>GME </a:t>
            </a:r>
            <a:r>
              <a:rPr lang="en-US" sz="2400" dirty="0" smtClean="0">
                <a:latin typeface="Lucida Bright" pitchFamily="18" charset="0"/>
              </a:rPr>
              <a:t>Consultant</a:t>
            </a:r>
          </a:p>
          <a:p>
            <a:pPr algn="ctr">
              <a:defRPr/>
            </a:pPr>
            <a:endParaRPr lang="en-US" dirty="0">
              <a:latin typeface="Lucida Bright" pitchFamily="18" charset="0"/>
            </a:endParaRP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Seasoned Director of Medical Education and GME Operations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Accreditation and Management success for both ACGME &amp; AOA Programs</a:t>
            </a:r>
            <a:br>
              <a:rPr lang="en-US" sz="1600" dirty="0">
                <a:latin typeface="+mn-lt"/>
              </a:rPr>
            </a:b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ACGME-I Accreditation Expert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Successful Continued Accreditation &amp; New Start-Up Implementation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Focused on continual readiness and offering timely and useful GME resources</a:t>
            </a: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+mn-lt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981474"/>
            <a:ext cx="2065338" cy="275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67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Putting it all together</a:t>
            </a: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>
                <a:latin typeface="+mn-lt"/>
              </a:rPr>
              <a:pPr>
                <a:defRPr/>
              </a:pPr>
              <a:t>20</a:t>
            </a:fld>
            <a:endParaRPr lang="en-US" altLang="en-US" dirty="0">
              <a:latin typeface="+mn-lt"/>
            </a:endParaRPr>
          </a:p>
        </p:txBody>
      </p:sp>
      <p:sp>
        <p:nvSpPr>
          <p:cNvPr id="22" name="Teardrop 21"/>
          <p:cNvSpPr/>
          <p:nvPr/>
        </p:nvSpPr>
        <p:spPr bwMode="auto">
          <a:xfrm rot="8100000">
            <a:off x="157704" y="1900381"/>
            <a:ext cx="258245" cy="258313"/>
          </a:xfrm>
          <a:prstGeom prst="teardrop">
            <a:avLst/>
          </a:pr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533169" y="1759668"/>
            <a:ext cx="1898918" cy="1554440"/>
            <a:chOff x="554941" y="1476384"/>
            <a:chExt cx="1898918" cy="1554440"/>
          </a:xfrm>
        </p:grpSpPr>
        <p:sp>
          <p:nvSpPr>
            <p:cNvPr id="24" name="TextBox 23"/>
            <p:cNvSpPr txBox="1"/>
            <p:nvPr/>
          </p:nvSpPr>
          <p:spPr>
            <a:xfrm>
              <a:off x="554941" y="1476384"/>
              <a:ext cx="1898918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F3591F"/>
                  </a:solidFill>
                  <a:latin typeface="+mn-lt"/>
                </a:rPr>
                <a:t>National Data</a:t>
              </a:r>
              <a:endParaRPr lang="en-US" sz="2200" b="1" dirty="0">
                <a:solidFill>
                  <a:srgbClr val="F3591F"/>
                </a:solidFill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4941" y="1830495"/>
              <a:ext cx="1605398" cy="12003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Use benchmark data from ACGME, specialties, and institution for APE and program improvement.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3400" y="3492735"/>
            <a:ext cx="1605398" cy="2528791"/>
            <a:chOff x="549200" y="1350482"/>
            <a:chExt cx="1605398" cy="2243682"/>
          </a:xfrm>
        </p:grpSpPr>
        <p:sp>
          <p:nvSpPr>
            <p:cNvPr id="27" name="TextBox 26"/>
            <p:cNvSpPr txBox="1"/>
            <p:nvPr/>
          </p:nvSpPr>
          <p:spPr>
            <a:xfrm>
              <a:off x="554941" y="1350482"/>
              <a:ext cx="1318631" cy="682690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1AA8FE"/>
                  </a:solidFill>
                  <a:latin typeface="+mn-lt"/>
                </a:rPr>
                <a:t>Program</a:t>
              </a:r>
            </a:p>
            <a:p>
              <a:r>
                <a:rPr lang="en-US" sz="2200" b="1" dirty="0" smtClean="0">
                  <a:solidFill>
                    <a:srgbClr val="1AA8FE"/>
                  </a:solidFill>
                  <a:latin typeface="+mn-lt"/>
                </a:rPr>
                <a:t>Meetings</a:t>
              </a:r>
              <a:endParaRPr lang="en-US" sz="2200" b="1" dirty="0">
                <a:solidFill>
                  <a:srgbClr val="1AA8FE"/>
                </a:solidFill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9200" y="2037630"/>
              <a:ext cx="1605398" cy="155653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Information discussed and updated at PEC meetings feed the APE and action plan progress as well as  aggregate CCC milestone and evaluation data.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29" name="Teardrop 28"/>
          <p:cNvSpPr/>
          <p:nvPr/>
        </p:nvSpPr>
        <p:spPr bwMode="auto">
          <a:xfrm rot="8100000">
            <a:off x="157704" y="3699026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30" name="Teardrop 29"/>
          <p:cNvSpPr/>
          <p:nvPr/>
        </p:nvSpPr>
        <p:spPr bwMode="auto">
          <a:xfrm rot="8100000">
            <a:off x="6682908" y="1958473"/>
            <a:ext cx="258245" cy="258313"/>
          </a:xfrm>
          <a:prstGeom prst="teardrop">
            <a:avLst/>
          </a:prstGeom>
          <a:solidFill>
            <a:srgbClr val="393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7182235" y="1814096"/>
            <a:ext cx="1605398" cy="1267089"/>
            <a:chOff x="554941" y="1476384"/>
            <a:chExt cx="1605398" cy="1267089"/>
          </a:xfrm>
        </p:grpSpPr>
        <p:sp>
          <p:nvSpPr>
            <p:cNvPr id="32" name="TextBox 31"/>
            <p:cNvSpPr txBox="1"/>
            <p:nvPr/>
          </p:nvSpPr>
          <p:spPr>
            <a:xfrm>
              <a:off x="554941" y="1476384"/>
              <a:ext cx="1377941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393950"/>
                  </a:solidFill>
                  <a:latin typeface="+mn-lt"/>
                </a:rPr>
                <a:t>ADS Data</a:t>
              </a:r>
              <a:endParaRPr lang="en-US" sz="2200" b="1" dirty="0">
                <a:solidFill>
                  <a:srgbClr val="393950"/>
                </a:solidFill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4941" y="1912476"/>
              <a:ext cx="1605398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Use selected data from the annual data update to feed your APE.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858000" y="3429000"/>
            <a:ext cx="1981200" cy="1853863"/>
            <a:chOff x="475714" y="1323984"/>
            <a:chExt cx="2059886" cy="1853863"/>
          </a:xfrm>
        </p:grpSpPr>
        <p:sp>
          <p:nvSpPr>
            <p:cNvPr id="35" name="TextBox 34"/>
            <p:cNvSpPr txBox="1"/>
            <p:nvPr/>
          </p:nvSpPr>
          <p:spPr>
            <a:xfrm>
              <a:off x="713393" y="1323984"/>
              <a:ext cx="1672401" cy="76944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A9C500"/>
                  </a:solidFill>
                  <a:latin typeface="+mn-lt"/>
                </a:rPr>
                <a:t>ERAS &amp; </a:t>
              </a:r>
            </a:p>
            <a:p>
              <a:pPr algn="ctr"/>
              <a:r>
                <a:rPr lang="en-US" sz="2200" b="1" dirty="0" smtClean="0">
                  <a:solidFill>
                    <a:srgbClr val="A9C500"/>
                  </a:solidFill>
                  <a:latin typeface="+mn-lt"/>
                </a:rPr>
                <a:t>NRMP Data</a:t>
              </a:r>
              <a:endParaRPr lang="en-US" sz="2200" b="1" dirty="0">
                <a:solidFill>
                  <a:srgbClr val="A9C500"/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75714" y="2162184"/>
              <a:ext cx="2059886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Use statistics from your applicant pool,  ranked applicants and post-match surveys to feed your APE  and program mission.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37" name="Teardrop 36"/>
          <p:cNvSpPr/>
          <p:nvPr/>
        </p:nvSpPr>
        <p:spPr bwMode="auto">
          <a:xfrm rot="8100000">
            <a:off x="6682907" y="3634874"/>
            <a:ext cx="258245" cy="258313"/>
          </a:xfrm>
          <a:prstGeom prst="teardrop">
            <a:avLst/>
          </a:pr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2788920" y="1645920"/>
            <a:ext cx="3566160" cy="3576592"/>
            <a:chOff x="2788920" y="1645920"/>
            <a:chExt cx="3566160" cy="3576592"/>
          </a:xfrm>
        </p:grpSpPr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3733800" y="3657600"/>
              <a:ext cx="2568817" cy="1564912"/>
            </a:xfrm>
            <a:custGeom>
              <a:avLst/>
              <a:gdLst>
                <a:gd name="T0" fmla="*/ 0 w 3135"/>
                <a:gd name="T1" fmla="*/ 1008 h 1907"/>
                <a:gd name="T2" fmla="*/ 34 w 3135"/>
                <a:gd name="T3" fmla="*/ 1037 h 1907"/>
                <a:gd name="T4" fmla="*/ 282 w 3135"/>
                <a:gd name="T5" fmla="*/ 1216 h 1907"/>
                <a:gd name="T6" fmla="*/ 527 w 3135"/>
                <a:gd name="T7" fmla="*/ 1374 h 1907"/>
                <a:gd name="T8" fmla="*/ 747 w 3135"/>
                <a:gd name="T9" fmla="*/ 1500 h 1907"/>
                <a:gd name="T10" fmla="*/ 905 w 3135"/>
                <a:gd name="T11" fmla="*/ 1582 h 1907"/>
                <a:gd name="T12" fmla="*/ 1074 w 3135"/>
                <a:gd name="T13" fmla="*/ 1662 h 1907"/>
                <a:gd name="T14" fmla="*/ 1249 w 3135"/>
                <a:gd name="T15" fmla="*/ 1734 h 1907"/>
                <a:gd name="T16" fmla="*/ 1429 w 3135"/>
                <a:gd name="T17" fmla="*/ 1798 h 1907"/>
                <a:gd name="T18" fmla="*/ 1612 w 3135"/>
                <a:gd name="T19" fmla="*/ 1848 h 1907"/>
                <a:gd name="T20" fmla="*/ 1797 w 3135"/>
                <a:gd name="T21" fmla="*/ 1886 h 1907"/>
                <a:gd name="T22" fmla="*/ 1981 w 3135"/>
                <a:gd name="T23" fmla="*/ 1905 h 1907"/>
                <a:gd name="T24" fmla="*/ 2073 w 3135"/>
                <a:gd name="T25" fmla="*/ 1907 h 1907"/>
                <a:gd name="T26" fmla="*/ 2153 w 3135"/>
                <a:gd name="T27" fmla="*/ 1905 h 1907"/>
                <a:gd name="T28" fmla="*/ 2314 w 3135"/>
                <a:gd name="T29" fmla="*/ 1887 h 1907"/>
                <a:gd name="T30" fmla="*/ 2470 w 3135"/>
                <a:gd name="T31" fmla="*/ 1851 h 1907"/>
                <a:gd name="T32" fmla="*/ 2619 w 3135"/>
                <a:gd name="T33" fmla="*/ 1791 h 1907"/>
                <a:gd name="T34" fmla="*/ 2691 w 3135"/>
                <a:gd name="T35" fmla="*/ 1752 h 1907"/>
                <a:gd name="T36" fmla="*/ 2731 w 3135"/>
                <a:gd name="T37" fmla="*/ 1729 h 1907"/>
                <a:gd name="T38" fmla="*/ 2803 w 3135"/>
                <a:gd name="T39" fmla="*/ 1678 h 1907"/>
                <a:gd name="T40" fmla="*/ 2866 w 3135"/>
                <a:gd name="T41" fmla="*/ 1624 h 1907"/>
                <a:gd name="T42" fmla="*/ 2922 w 3135"/>
                <a:gd name="T43" fmla="*/ 1567 h 1907"/>
                <a:gd name="T44" fmla="*/ 2970 w 3135"/>
                <a:gd name="T45" fmla="*/ 1506 h 1907"/>
                <a:gd name="T46" fmla="*/ 3011 w 3135"/>
                <a:gd name="T47" fmla="*/ 1441 h 1907"/>
                <a:gd name="T48" fmla="*/ 3045 w 3135"/>
                <a:gd name="T49" fmla="*/ 1375 h 1907"/>
                <a:gd name="T50" fmla="*/ 3074 w 3135"/>
                <a:gd name="T51" fmla="*/ 1306 h 1907"/>
                <a:gd name="T52" fmla="*/ 3106 w 3135"/>
                <a:gd name="T53" fmla="*/ 1201 h 1907"/>
                <a:gd name="T54" fmla="*/ 3129 w 3135"/>
                <a:gd name="T55" fmla="*/ 1055 h 1907"/>
                <a:gd name="T56" fmla="*/ 3135 w 3135"/>
                <a:gd name="T57" fmla="*/ 908 h 1907"/>
                <a:gd name="T58" fmla="*/ 3124 w 3135"/>
                <a:gd name="T59" fmla="*/ 763 h 1907"/>
                <a:gd name="T60" fmla="*/ 3103 w 3135"/>
                <a:gd name="T61" fmla="*/ 622 h 1907"/>
                <a:gd name="T62" fmla="*/ 3074 w 3135"/>
                <a:gd name="T63" fmla="*/ 487 h 1907"/>
                <a:gd name="T64" fmla="*/ 3020 w 3135"/>
                <a:gd name="T65" fmla="*/ 305 h 1907"/>
                <a:gd name="T66" fmla="*/ 2915 w 3135"/>
                <a:gd name="T67" fmla="*/ 39 h 1907"/>
                <a:gd name="T68" fmla="*/ 2895 w 3135"/>
                <a:gd name="T69" fmla="*/ 0 h 1907"/>
                <a:gd name="T70" fmla="*/ 2884 w 3135"/>
                <a:gd name="T71" fmla="*/ 26 h 1907"/>
                <a:gd name="T72" fmla="*/ 2796 w 3135"/>
                <a:gd name="T73" fmla="*/ 200 h 1907"/>
                <a:gd name="T74" fmla="*/ 2702 w 3135"/>
                <a:gd name="T75" fmla="*/ 360 h 1907"/>
                <a:gd name="T76" fmla="*/ 2576 w 3135"/>
                <a:gd name="T77" fmla="*/ 542 h 1907"/>
                <a:gd name="T78" fmla="*/ 2462 w 3135"/>
                <a:gd name="T79" fmla="*/ 680 h 1907"/>
                <a:gd name="T80" fmla="*/ 2376 w 3135"/>
                <a:gd name="T81" fmla="*/ 770 h 1907"/>
                <a:gd name="T82" fmla="*/ 2284 w 3135"/>
                <a:gd name="T83" fmla="*/ 855 h 1907"/>
                <a:gd name="T84" fmla="*/ 2184 w 3135"/>
                <a:gd name="T85" fmla="*/ 934 h 1907"/>
                <a:gd name="T86" fmla="*/ 2078 w 3135"/>
                <a:gd name="T87" fmla="*/ 1006 h 1907"/>
                <a:gd name="T88" fmla="*/ 1964 w 3135"/>
                <a:gd name="T89" fmla="*/ 1065 h 1907"/>
                <a:gd name="T90" fmla="*/ 1905 w 3135"/>
                <a:gd name="T91" fmla="*/ 1090 h 1907"/>
                <a:gd name="T92" fmla="*/ 1805 w 3135"/>
                <a:gd name="T93" fmla="*/ 1128 h 1907"/>
                <a:gd name="T94" fmla="*/ 1604 w 3135"/>
                <a:gd name="T95" fmla="*/ 1182 h 1907"/>
                <a:gd name="T96" fmla="*/ 1405 w 3135"/>
                <a:gd name="T97" fmla="*/ 1216 h 1907"/>
                <a:gd name="T98" fmla="*/ 1210 w 3135"/>
                <a:gd name="T99" fmla="*/ 1231 h 1907"/>
                <a:gd name="T100" fmla="*/ 1115 w 3135"/>
                <a:gd name="T101" fmla="*/ 1233 h 1907"/>
                <a:gd name="T102" fmla="*/ 1000 w 3135"/>
                <a:gd name="T103" fmla="*/ 1230 h 1907"/>
                <a:gd name="T104" fmla="*/ 782 w 3135"/>
                <a:gd name="T105" fmla="*/ 1212 h 1907"/>
                <a:gd name="T106" fmla="*/ 582 w 3135"/>
                <a:gd name="T107" fmla="*/ 1181 h 1907"/>
                <a:gd name="T108" fmla="*/ 404 w 3135"/>
                <a:gd name="T109" fmla="*/ 1141 h 1907"/>
                <a:gd name="T110" fmla="*/ 185 w 3135"/>
                <a:gd name="T111" fmla="*/ 1078 h 1907"/>
                <a:gd name="T112" fmla="*/ 16 w 3135"/>
                <a:gd name="T113" fmla="*/ 1015 h 1907"/>
                <a:gd name="T114" fmla="*/ 0 w 3135"/>
                <a:gd name="T115" fmla="*/ 1008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35" h="1907">
                  <a:moveTo>
                    <a:pt x="0" y="1008"/>
                  </a:moveTo>
                  <a:lnTo>
                    <a:pt x="34" y="1037"/>
                  </a:lnTo>
                  <a:lnTo>
                    <a:pt x="282" y="1216"/>
                  </a:lnTo>
                  <a:lnTo>
                    <a:pt x="527" y="1374"/>
                  </a:lnTo>
                  <a:lnTo>
                    <a:pt x="747" y="1500"/>
                  </a:lnTo>
                  <a:lnTo>
                    <a:pt x="905" y="1582"/>
                  </a:lnTo>
                  <a:lnTo>
                    <a:pt x="1074" y="1662"/>
                  </a:lnTo>
                  <a:lnTo>
                    <a:pt x="1249" y="1734"/>
                  </a:lnTo>
                  <a:lnTo>
                    <a:pt x="1429" y="1798"/>
                  </a:lnTo>
                  <a:lnTo>
                    <a:pt x="1612" y="1848"/>
                  </a:lnTo>
                  <a:lnTo>
                    <a:pt x="1797" y="1886"/>
                  </a:lnTo>
                  <a:lnTo>
                    <a:pt x="1981" y="1905"/>
                  </a:lnTo>
                  <a:lnTo>
                    <a:pt x="2073" y="1907"/>
                  </a:lnTo>
                  <a:lnTo>
                    <a:pt x="2153" y="1905"/>
                  </a:lnTo>
                  <a:lnTo>
                    <a:pt x="2314" y="1887"/>
                  </a:lnTo>
                  <a:lnTo>
                    <a:pt x="2470" y="1851"/>
                  </a:lnTo>
                  <a:lnTo>
                    <a:pt x="2619" y="1791"/>
                  </a:lnTo>
                  <a:lnTo>
                    <a:pt x="2691" y="1752"/>
                  </a:lnTo>
                  <a:lnTo>
                    <a:pt x="2731" y="1729"/>
                  </a:lnTo>
                  <a:lnTo>
                    <a:pt x="2803" y="1678"/>
                  </a:lnTo>
                  <a:lnTo>
                    <a:pt x="2866" y="1624"/>
                  </a:lnTo>
                  <a:lnTo>
                    <a:pt x="2922" y="1567"/>
                  </a:lnTo>
                  <a:lnTo>
                    <a:pt x="2970" y="1506"/>
                  </a:lnTo>
                  <a:lnTo>
                    <a:pt x="3011" y="1441"/>
                  </a:lnTo>
                  <a:lnTo>
                    <a:pt x="3045" y="1375"/>
                  </a:lnTo>
                  <a:lnTo>
                    <a:pt x="3074" y="1306"/>
                  </a:lnTo>
                  <a:lnTo>
                    <a:pt x="3106" y="1201"/>
                  </a:lnTo>
                  <a:lnTo>
                    <a:pt x="3129" y="1055"/>
                  </a:lnTo>
                  <a:lnTo>
                    <a:pt x="3135" y="908"/>
                  </a:lnTo>
                  <a:lnTo>
                    <a:pt x="3124" y="763"/>
                  </a:lnTo>
                  <a:lnTo>
                    <a:pt x="3103" y="622"/>
                  </a:lnTo>
                  <a:lnTo>
                    <a:pt x="3074" y="487"/>
                  </a:lnTo>
                  <a:lnTo>
                    <a:pt x="3020" y="305"/>
                  </a:lnTo>
                  <a:lnTo>
                    <a:pt x="2915" y="39"/>
                  </a:lnTo>
                  <a:lnTo>
                    <a:pt x="2895" y="0"/>
                  </a:lnTo>
                  <a:lnTo>
                    <a:pt x="2884" y="26"/>
                  </a:lnTo>
                  <a:lnTo>
                    <a:pt x="2796" y="200"/>
                  </a:lnTo>
                  <a:lnTo>
                    <a:pt x="2702" y="360"/>
                  </a:lnTo>
                  <a:lnTo>
                    <a:pt x="2576" y="542"/>
                  </a:lnTo>
                  <a:lnTo>
                    <a:pt x="2462" y="680"/>
                  </a:lnTo>
                  <a:lnTo>
                    <a:pt x="2376" y="770"/>
                  </a:lnTo>
                  <a:lnTo>
                    <a:pt x="2284" y="855"/>
                  </a:lnTo>
                  <a:lnTo>
                    <a:pt x="2184" y="934"/>
                  </a:lnTo>
                  <a:lnTo>
                    <a:pt x="2078" y="1006"/>
                  </a:lnTo>
                  <a:lnTo>
                    <a:pt x="1964" y="1065"/>
                  </a:lnTo>
                  <a:lnTo>
                    <a:pt x="1905" y="1090"/>
                  </a:lnTo>
                  <a:lnTo>
                    <a:pt x="1805" y="1128"/>
                  </a:lnTo>
                  <a:lnTo>
                    <a:pt x="1604" y="1182"/>
                  </a:lnTo>
                  <a:lnTo>
                    <a:pt x="1405" y="1216"/>
                  </a:lnTo>
                  <a:lnTo>
                    <a:pt x="1210" y="1231"/>
                  </a:lnTo>
                  <a:lnTo>
                    <a:pt x="1115" y="1233"/>
                  </a:lnTo>
                  <a:lnTo>
                    <a:pt x="1000" y="1230"/>
                  </a:lnTo>
                  <a:lnTo>
                    <a:pt x="782" y="1212"/>
                  </a:lnTo>
                  <a:lnTo>
                    <a:pt x="582" y="1181"/>
                  </a:lnTo>
                  <a:lnTo>
                    <a:pt x="404" y="1141"/>
                  </a:lnTo>
                  <a:lnTo>
                    <a:pt x="185" y="1078"/>
                  </a:lnTo>
                  <a:lnTo>
                    <a:pt x="16" y="1015"/>
                  </a:lnTo>
                  <a:lnTo>
                    <a:pt x="0" y="1008"/>
                  </a:lnTo>
                </a:path>
              </a:pathLst>
            </a:custGeom>
            <a:solidFill>
              <a:srgbClr val="A9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365760" bIns="18288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1800" b="1" dirty="0" smtClean="0">
                  <a:solidFill>
                    <a:schemeClr val="bg1"/>
                  </a:solidFill>
                  <a:latin typeface="+mn-lt"/>
                </a:rPr>
                <a:t>Recruitment</a:t>
              </a:r>
              <a:endParaRPr lang="en-US" sz="18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2802043" y="1645920"/>
              <a:ext cx="2572096" cy="1564912"/>
            </a:xfrm>
            <a:custGeom>
              <a:avLst/>
              <a:gdLst>
                <a:gd name="T0" fmla="*/ 240 w 3134"/>
                <a:gd name="T1" fmla="*/ 1908 h 1908"/>
                <a:gd name="T2" fmla="*/ 219 w 3134"/>
                <a:gd name="T3" fmla="*/ 1868 h 1908"/>
                <a:gd name="T4" fmla="*/ 114 w 3134"/>
                <a:gd name="T5" fmla="*/ 1602 h 1908"/>
                <a:gd name="T6" fmla="*/ 61 w 3134"/>
                <a:gd name="T7" fmla="*/ 1420 h 1908"/>
                <a:gd name="T8" fmla="*/ 31 w 3134"/>
                <a:gd name="T9" fmla="*/ 1285 h 1908"/>
                <a:gd name="T10" fmla="*/ 10 w 3134"/>
                <a:gd name="T11" fmla="*/ 1143 h 1908"/>
                <a:gd name="T12" fmla="*/ 0 w 3134"/>
                <a:gd name="T13" fmla="*/ 998 h 1908"/>
                <a:gd name="T14" fmla="*/ 5 w 3134"/>
                <a:gd name="T15" fmla="*/ 852 h 1908"/>
                <a:gd name="T16" fmla="*/ 28 w 3134"/>
                <a:gd name="T17" fmla="*/ 707 h 1908"/>
                <a:gd name="T18" fmla="*/ 61 w 3134"/>
                <a:gd name="T19" fmla="*/ 600 h 1908"/>
                <a:gd name="T20" fmla="*/ 89 w 3134"/>
                <a:gd name="T21" fmla="*/ 532 h 1908"/>
                <a:gd name="T22" fmla="*/ 123 w 3134"/>
                <a:gd name="T23" fmla="*/ 466 h 1908"/>
                <a:gd name="T24" fmla="*/ 164 w 3134"/>
                <a:gd name="T25" fmla="*/ 402 h 1908"/>
                <a:gd name="T26" fmla="*/ 212 w 3134"/>
                <a:gd name="T27" fmla="*/ 340 h 1908"/>
                <a:gd name="T28" fmla="*/ 268 w 3134"/>
                <a:gd name="T29" fmla="*/ 283 h 1908"/>
                <a:gd name="T30" fmla="*/ 332 w 3134"/>
                <a:gd name="T31" fmla="*/ 228 h 1908"/>
                <a:gd name="T32" fmla="*/ 403 w 3134"/>
                <a:gd name="T33" fmla="*/ 178 h 1908"/>
                <a:gd name="T34" fmla="*/ 443 w 3134"/>
                <a:gd name="T35" fmla="*/ 155 h 1908"/>
                <a:gd name="T36" fmla="*/ 492 w 3134"/>
                <a:gd name="T37" fmla="*/ 127 h 1908"/>
                <a:gd name="T38" fmla="*/ 593 w 3134"/>
                <a:gd name="T39" fmla="*/ 82 h 1908"/>
                <a:gd name="T40" fmla="*/ 698 w 3134"/>
                <a:gd name="T41" fmla="*/ 47 h 1908"/>
                <a:gd name="T42" fmla="*/ 805 w 3134"/>
                <a:gd name="T43" fmla="*/ 22 h 1908"/>
                <a:gd name="T44" fmla="*/ 913 w 3134"/>
                <a:gd name="T45" fmla="*/ 7 h 1908"/>
                <a:gd name="T46" fmla="*/ 1024 w 3134"/>
                <a:gd name="T47" fmla="*/ 0 h 1908"/>
                <a:gd name="T48" fmla="*/ 1136 w 3134"/>
                <a:gd name="T49" fmla="*/ 2 h 1908"/>
                <a:gd name="T50" fmla="*/ 1248 w 3134"/>
                <a:gd name="T51" fmla="*/ 11 h 1908"/>
                <a:gd name="T52" fmla="*/ 1418 w 3134"/>
                <a:gd name="T53" fmla="*/ 35 h 1908"/>
                <a:gd name="T54" fmla="*/ 1643 w 3134"/>
                <a:gd name="T55" fmla="*/ 91 h 1908"/>
                <a:gd name="T56" fmla="*/ 1865 w 3134"/>
                <a:gd name="T57" fmla="*/ 165 h 1908"/>
                <a:gd name="T58" fmla="*/ 2079 w 3134"/>
                <a:gd name="T59" fmla="*/ 253 h 1908"/>
                <a:gd name="T60" fmla="*/ 2281 w 3134"/>
                <a:gd name="T61" fmla="*/ 352 h 1908"/>
                <a:gd name="T62" fmla="*/ 2471 w 3134"/>
                <a:gd name="T63" fmla="*/ 454 h 1908"/>
                <a:gd name="T64" fmla="*/ 2724 w 3134"/>
                <a:gd name="T65" fmla="*/ 607 h 1908"/>
                <a:gd name="T66" fmla="*/ 3082 w 3134"/>
                <a:gd name="T67" fmla="*/ 857 h 1908"/>
                <a:gd name="T68" fmla="*/ 3134 w 3134"/>
                <a:gd name="T69" fmla="*/ 899 h 1908"/>
                <a:gd name="T70" fmla="*/ 3103 w 3134"/>
                <a:gd name="T71" fmla="*/ 884 h 1908"/>
                <a:gd name="T72" fmla="*/ 2880 w 3134"/>
                <a:gd name="T73" fmla="*/ 808 h 1908"/>
                <a:gd name="T74" fmla="*/ 2658 w 3134"/>
                <a:gd name="T75" fmla="*/ 748 h 1908"/>
                <a:gd name="T76" fmla="*/ 2458 w 3134"/>
                <a:gd name="T77" fmla="*/ 711 h 1908"/>
                <a:gd name="T78" fmla="*/ 2312 w 3134"/>
                <a:gd name="T79" fmla="*/ 691 h 1908"/>
                <a:gd name="T80" fmla="*/ 2159 w 3134"/>
                <a:gd name="T81" fmla="*/ 678 h 1908"/>
                <a:gd name="T82" fmla="*/ 1997 w 3134"/>
                <a:gd name="T83" fmla="*/ 674 h 1908"/>
                <a:gd name="T84" fmla="*/ 1831 w 3134"/>
                <a:gd name="T85" fmla="*/ 682 h 1908"/>
                <a:gd name="T86" fmla="*/ 1661 w 3134"/>
                <a:gd name="T87" fmla="*/ 702 h 1908"/>
                <a:gd name="T88" fmla="*/ 1489 w 3134"/>
                <a:gd name="T89" fmla="*/ 735 h 1908"/>
                <a:gd name="T90" fmla="*/ 1315 w 3134"/>
                <a:gd name="T91" fmla="*/ 784 h 1908"/>
                <a:gd name="T92" fmla="*/ 1230 w 3134"/>
                <a:gd name="T93" fmla="*/ 817 h 1908"/>
                <a:gd name="T94" fmla="*/ 1170 w 3134"/>
                <a:gd name="T95" fmla="*/ 841 h 1908"/>
                <a:gd name="T96" fmla="*/ 1056 w 3134"/>
                <a:gd name="T97" fmla="*/ 901 h 1908"/>
                <a:gd name="T98" fmla="*/ 950 w 3134"/>
                <a:gd name="T99" fmla="*/ 972 h 1908"/>
                <a:gd name="T100" fmla="*/ 850 w 3134"/>
                <a:gd name="T101" fmla="*/ 1051 h 1908"/>
                <a:gd name="T102" fmla="*/ 758 w 3134"/>
                <a:gd name="T103" fmla="*/ 1137 h 1908"/>
                <a:gd name="T104" fmla="*/ 672 w 3134"/>
                <a:gd name="T105" fmla="*/ 1226 h 1908"/>
                <a:gd name="T106" fmla="*/ 558 w 3134"/>
                <a:gd name="T107" fmla="*/ 1365 h 1908"/>
                <a:gd name="T108" fmla="*/ 433 w 3134"/>
                <a:gd name="T109" fmla="*/ 1547 h 1908"/>
                <a:gd name="T110" fmla="*/ 338 w 3134"/>
                <a:gd name="T111" fmla="*/ 1707 h 1908"/>
                <a:gd name="T112" fmla="*/ 250 w 3134"/>
                <a:gd name="T113" fmla="*/ 1881 h 1908"/>
                <a:gd name="T114" fmla="*/ 240 w 3134"/>
                <a:gd name="T115" fmla="*/ 1908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34" h="1908">
                  <a:moveTo>
                    <a:pt x="240" y="1908"/>
                  </a:moveTo>
                  <a:lnTo>
                    <a:pt x="219" y="1868"/>
                  </a:lnTo>
                  <a:lnTo>
                    <a:pt x="114" y="1602"/>
                  </a:lnTo>
                  <a:lnTo>
                    <a:pt x="61" y="1420"/>
                  </a:lnTo>
                  <a:lnTo>
                    <a:pt x="31" y="1285"/>
                  </a:lnTo>
                  <a:lnTo>
                    <a:pt x="10" y="1143"/>
                  </a:lnTo>
                  <a:lnTo>
                    <a:pt x="0" y="998"/>
                  </a:lnTo>
                  <a:lnTo>
                    <a:pt x="5" y="852"/>
                  </a:lnTo>
                  <a:lnTo>
                    <a:pt x="28" y="707"/>
                  </a:lnTo>
                  <a:lnTo>
                    <a:pt x="61" y="600"/>
                  </a:lnTo>
                  <a:lnTo>
                    <a:pt x="89" y="532"/>
                  </a:lnTo>
                  <a:lnTo>
                    <a:pt x="123" y="466"/>
                  </a:lnTo>
                  <a:lnTo>
                    <a:pt x="164" y="402"/>
                  </a:lnTo>
                  <a:lnTo>
                    <a:pt x="212" y="340"/>
                  </a:lnTo>
                  <a:lnTo>
                    <a:pt x="268" y="283"/>
                  </a:lnTo>
                  <a:lnTo>
                    <a:pt x="332" y="228"/>
                  </a:lnTo>
                  <a:lnTo>
                    <a:pt x="403" y="178"/>
                  </a:lnTo>
                  <a:lnTo>
                    <a:pt x="443" y="155"/>
                  </a:lnTo>
                  <a:lnTo>
                    <a:pt x="492" y="127"/>
                  </a:lnTo>
                  <a:lnTo>
                    <a:pt x="593" y="82"/>
                  </a:lnTo>
                  <a:lnTo>
                    <a:pt x="698" y="47"/>
                  </a:lnTo>
                  <a:lnTo>
                    <a:pt x="805" y="22"/>
                  </a:lnTo>
                  <a:lnTo>
                    <a:pt x="913" y="7"/>
                  </a:lnTo>
                  <a:lnTo>
                    <a:pt x="1024" y="0"/>
                  </a:lnTo>
                  <a:lnTo>
                    <a:pt x="1136" y="2"/>
                  </a:lnTo>
                  <a:lnTo>
                    <a:pt x="1248" y="11"/>
                  </a:lnTo>
                  <a:lnTo>
                    <a:pt x="1418" y="35"/>
                  </a:lnTo>
                  <a:lnTo>
                    <a:pt x="1643" y="91"/>
                  </a:lnTo>
                  <a:lnTo>
                    <a:pt x="1865" y="165"/>
                  </a:lnTo>
                  <a:lnTo>
                    <a:pt x="2079" y="253"/>
                  </a:lnTo>
                  <a:lnTo>
                    <a:pt x="2281" y="352"/>
                  </a:lnTo>
                  <a:lnTo>
                    <a:pt x="2471" y="454"/>
                  </a:lnTo>
                  <a:lnTo>
                    <a:pt x="2724" y="607"/>
                  </a:lnTo>
                  <a:lnTo>
                    <a:pt x="3082" y="857"/>
                  </a:lnTo>
                  <a:lnTo>
                    <a:pt x="3134" y="899"/>
                  </a:lnTo>
                  <a:lnTo>
                    <a:pt x="3103" y="884"/>
                  </a:lnTo>
                  <a:lnTo>
                    <a:pt x="2880" y="808"/>
                  </a:lnTo>
                  <a:lnTo>
                    <a:pt x="2658" y="748"/>
                  </a:lnTo>
                  <a:lnTo>
                    <a:pt x="2458" y="711"/>
                  </a:lnTo>
                  <a:lnTo>
                    <a:pt x="2312" y="691"/>
                  </a:lnTo>
                  <a:lnTo>
                    <a:pt x="2159" y="678"/>
                  </a:lnTo>
                  <a:lnTo>
                    <a:pt x="1997" y="674"/>
                  </a:lnTo>
                  <a:lnTo>
                    <a:pt x="1831" y="682"/>
                  </a:lnTo>
                  <a:lnTo>
                    <a:pt x="1661" y="702"/>
                  </a:lnTo>
                  <a:lnTo>
                    <a:pt x="1489" y="735"/>
                  </a:lnTo>
                  <a:lnTo>
                    <a:pt x="1315" y="784"/>
                  </a:lnTo>
                  <a:lnTo>
                    <a:pt x="1230" y="817"/>
                  </a:lnTo>
                  <a:lnTo>
                    <a:pt x="1170" y="841"/>
                  </a:lnTo>
                  <a:lnTo>
                    <a:pt x="1056" y="901"/>
                  </a:lnTo>
                  <a:lnTo>
                    <a:pt x="950" y="972"/>
                  </a:lnTo>
                  <a:lnTo>
                    <a:pt x="850" y="1051"/>
                  </a:lnTo>
                  <a:lnTo>
                    <a:pt x="758" y="1137"/>
                  </a:lnTo>
                  <a:lnTo>
                    <a:pt x="672" y="1226"/>
                  </a:lnTo>
                  <a:lnTo>
                    <a:pt x="558" y="1365"/>
                  </a:lnTo>
                  <a:lnTo>
                    <a:pt x="433" y="1547"/>
                  </a:lnTo>
                  <a:lnTo>
                    <a:pt x="338" y="1707"/>
                  </a:lnTo>
                  <a:lnTo>
                    <a:pt x="250" y="1881"/>
                  </a:lnTo>
                  <a:lnTo>
                    <a:pt x="240" y="1908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National</a:t>
              </a:r>
              <a:endParaRPr lang="en-US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4790168" y="1659043"/>
              <a:ext cx="1564912" cy="2572096"/>
            </a:xfrm>
            <a:custGeom>
              <a:avLst/>
              <a:gdLst>
                <a:gd name="T0" fmla="*/ 0 w 1907"/>
                <a:gd name="T1" fmla="*/ 239 h 3134"/>
                <a:gd name="T2" fmla="*/ 39 w 1907"/>
                <a:gd name="T3" fmla="*/ 218 h 3134"/>
                <a:gd name="T4" fmla="*/ 306 w 1907"/>
                <a:gd name="T5" fmla="*/ 113 h 3134"/>
                <a:gd name="T6" fmla="*/ 489 w 1907"/>
                <a:gd name="T7" fmla="*/ 60 h 3134"/>
                <a:gd name="T8" fmla="*/ 623 w 1907"/>
                <a:gd name="T9" fmla="*/ 31 h 3134"/>
                <a:gd name="T10" fmla="*/ 764 w 1907"/>
                <a:gd name="T11" fmla="*/ 9 h 3134"/>
                <a:gd name="T12" fmla="*/ 909 w 1907"/>
                <a:gd name="T13" fmla="*/ 0 h 3134"/>
                <a:gd name="T14" fmla="*/ 1057 w 1907"/>
                <a:gd name="T15" fmla="*/ 5 h 3134"/>
                <a:gd name="T16" fmla="*/ 1202 w 1907"/>
                <a:gd name="T17" fmla="*/ 29 h 3134"/>
                <a:gd name="T18" fmla="*/ 1307 w 1907"/>
                <a:gd name="T19" fmla="*/ 61 h 3134"/>
                <a:gd name="T20" fmla="*/ 1376 w 1907"/>
                <a:gd name="T21" fmla="*/ 88 h 3134"/>
                <a:gd name="T22" fmla="*/ 1443 w 1907"/>
                <a:gd name="T23" fmla="*/ 123 h 3134"/>
                <a:gd name="T24" fmla="*/ 1507 w 1907"/>
                <a:gd name="T25" fmla="*/ 165 h 3134"/>
                <a:gd name="T26" fmla="*/ 1568 w 1907"/>
                <a:gd name="T27" fmla="*/ 213 h 3134"/>
                <a:gd name="T28" fmla="*/ 1626 w 1907"/>
                <a:gd name="T29" fmla="*/ 268 h 3134"/>
                <a:gd name="T30" fmla="*/ 1680 w 1907"/>
                <a:gd name="T31" fmla="*/ 332 h 3134"/>
                <a:gd name="T32" fmla="*/ 1731 w 1907"/>
                <a:gd name="T33" fmla="*/ 403 h 3134"/>
                <a:gd name="T34" fmla="*/ 1754 w 1907"/>
                <a:gd name="T35" fmla="*/ 442 h 3134"/>
                <a:gd name="T36" fmla="*/ 1781 w 1907"/>
                <a:gd name="T37" fmla="*/ 491 h 3134"/>
                <a:gd name="T38" fmla="*/ 1825 w 1907"/>
                <a:gd name="T39" fmla="*/ 594 h 3134"/>
                <a:gd name="T40" fmla="*/ 1860 w 1907"/>
                <a:gd name="T41" fmla="*/ 697 h 3134"/>
                <a:gd name="T42" fmla="*/ 1885 w 1907"/>
                <a:gd name="T43" fmla="*/ 805 h 3134"/>
                <a:gd name="T44" fmla="*/ 1901 w 1907"/>
                <a:gd name="T45" fmla="*/ 914 h 3134"/>
                <a:gd name="T46" fmla="*/ 1907 w 1907"/>
                <a:gd name="T47" fmla="*/ 1024 h 3134"/>
                <a:gd name="T48" fmla="*/ 1907 w 1907"/>
                <a:gd name="T49" fmla="*/ 1136 h 3134"/>
                <a:gd name="T50" fmla="*/ 1898 w 1907"/>
                <a:gd name="T51" fmla="*/ 1248 h 3134"/>
                <a:gd name="T52" fmla="*/ 1872 w 1907"/>
                <a:gd name="T53" fmla="*/ 1418 h 3134"/>
                <a:gd name="T54" fmla="*/ 1818 w 1907"/>
                <a:gd name="T55" fmla="*/ 1644 h 3134"/>
                <a:gd name="T56" fmla="*/ 1744 w 1907"/>
                <a:gd name="T57" fmla="*/ 1864 h 3134"/>
                <a:gd name="T58" fmla="*/ 1654 w 1907"/>
                <a:gd name="T59" fmla="*/ 2078 h 3134"/>
                <a:gd name="T60" fmla="*/ 1557 w 1907"/>
                <a:gd name="T61" fmla="*/ 2281 h 3134"/>
                <a:gd name="T62" fmla="*/ 1455 w 1907"/>
                <a:gd name="T63" fmla="*/ 2471 h 3134"/>
                <a:gd name="T64" fmla="*/ 1302 w 1907"/>
                <a:gd name="T65" fmla="*/ 2725 h 3134"/>
                <a:gd name="T66" fmla="*/ 1052 w 1907"/>
                <a:gd name="T67" fmla="*/ 3082 h 3134"/>
                <a:gd name="T68" fmla="*/ 1009 w 1907"/>
                <a:gd name="T69" fmla="*/ 3134 h 3134"/>
                <a:gd name="T70" fmla="*/ 1023 w 1907"/>
                <a:gd name="T71" fmla="*/ 3103 h 3134"/>
                <a:gd name="T72" fmla="*/ 1101 w 1907"/>
                <a:gd name="T73" fmla="*/ 2880 h 3134"/>
                <a:gd name="T74" fmla="*/ 1159 w 1907"/>
                <a:gd name="T75" fmla="*/ 2659 h 3134"/>
                <a:gd name="T76" fmla="*/ 1198 w 1907"/>
                <a:gd name="T77" fmla="*/ 2458 h 3134"/>
                <a:gd name="T78" fmla="*/ 1218 w 1907"/>
                <a:gd name="T79" fmla="*/ 2312 h 3134"/>
                <a:gd name="T80" fmla="*/ 1229 w 1907"/>
                <a:gd name="T81" fmla="*/ 2158 h 3134"/>
                <a:gd name="T82" fmla="*/ 1233 w 1907"/>
                <a:gd name="T83" fmla="*/ 1997 h 3134"/>
                <a:gd name="T84" fmla="*/ 1227 w 1907"/>
                <a:gd name="T85" fmla="*/ 1832 h 3134"/>
                <a:gd name="T86" fmla="*/ 1207 w 1907"/>
                <a:gd name="T87" fmla="*/ 1662 h 3134"/>
                <a:gd name="T88" fmla="*/ 1173 w 1907"/>
                <a:gd name="T89" fmla="*/ 1489 h 3134"/>
                <a:gd name="T90" fmla="*/ 1124 w 1907"/>
                <a:gd name="T91" fmla="*/ 1316 h 3134"/>
                <a:gd name="T92" fmla="*/ 1092 w 1907"/>
                <a:gd name="T93" fmla="*/ 1229 h 3134"/>
                <a:gd name="T94" fmla="*/ 1066 w 1907"/>
                <a:gd name="T95" fmla="*/ 1169 h 3134"/>
                <a:gd name="T96" fmla="*/ 1006 w 1907"/>
                <a:gd name="T97" fmla="*/ 1056 h 3134"/>
                <a:gd name="T98" fmla="*/ 936 w 1907"/>
                <a:gd name="T99" fmla="*/ 949 h 3134"/>
                <a:gd name="T100" fmla="*/ 857 w 1907"/>
                <a:gd name="T101" fmla="*/ 850 h 3134"/>
                <a:gd name="T102" fmla="*/ 772 w 1907"/>
                <a:gd name="T103" fmla="*/ 757 h 3134"/>
                <a:gd name="T104" fmla="*/ 681 w 1907"/>
                <a:gd name="T105" fmla="*/ 673 h 3134"/>
                <a:gd name="T106" fmla="*/ 542 w 1907"/>
                <a:gd name="T107" fmla="*/ 559 h 3134"/>
                <a:gd name="T108" fmla="*/ 362 w 1907"/>
                <a:gd name="T109" fmla="*/ 433 h 3134"/>
                <a:gd name="T110" fmla="*/ 201 w 1907"/>
                <a:gd name="T111" fmla="*/ 338 h 3134"/>
                <a:gd name="T112" fmla="*/ 26 w 1907"/>
                <a:gd name="T113" fmla="*/ 250 h 3134"/>
                <a:gd name="T114" fmla="*/ 0 w 1907"/>
                <a:gd name="T115" fmla="*/ 239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7" h="3134">
                  <a:moveTo>
                    <a:pt x="0" y="239"/>
                  </a:moveTo>
                  <a:lnTo>
                    <a:pt x="39" y="218"/>
                  </a:lnTo>
                  <a:lnTo>
                    <a:pt x="306" y="113"/>
                  </a:lnTo>
                  <a:lnTo>
                    <a:pt x="489" y="60"/>
                  </a:lnTo>
                  <a:lnTo>
                    <a:pt x="623" y="31"/>
                  </a:lnTo>
                  <a:lnTo>
                    <a:pt x="764" y="9"/>
                  </a:lnTo>
                  <a:lnTo>
                    <a:pt x="909" y="0"/>
                  </a:lnTo>
                  <a:lnTo>
                    <a:pt x="1057" y="5"/>
                  </a:lnTo>
                  <a:lnTo>
                    <a:pt x="1202" y="29"/>
                  </a:lnTo>
                  <a:lnTo>
                    <a:pt x="1307" y="61"/>
                  </a:lnTo>
                  <a:lnTo>
                    <a:pt x="1376" y="88"/>
                  </a:lnTo>
                  <a:lnTo>
                    <a:pt x="1443" y="123"/>
                  </a:lnTo>
                  <a:lnTo>
                    <a:pt x="1507" y="165"/>
                  </a:lnTo>
                  <a:lnTo>
                    <a:pt x="1568" y="213"/>
                  </a:lnTo>
                  <a:lnTo>
                    <a:pt x="1626" y="268"/>
                  </a:lnTo>
                  <a:lnTo>
                    <a:pt x="1680" y="332"/>
                  </a:lnTo>
                  <a:lnTo>
                    <a:pt x="1731" y="403"/>
                  </a:lnTo>
                  <a:lnTo>
                    <a:pt x="1754" y="442"/>
                  </a:lnTo>
                  <a:lnTo>
                    <a:pt x="1781" y="491"/>
                  </a:lnTo>
                  <a:lnTo>
                    <a:pt x="1825" y="594"/>
                  </a:lnTo>
                  <a:lnTo>
                    <a:pt x="1860" y="697"/>
                  </a:lnTo>
                  <a:lnTo>
                    <a:pt x="1885" y="805"/>
                  </a:lnTo>
                  <a:lnTo>
                    <a:pt x="1901" y="914"/>
                  </a:lnTo>
                  <a:lnTo>
                    <a:pt x="1907" y="1024"/>
                  </a:lnTo>
                  <a:lnTo>
                    <a:pt x="1907" y="1136"/>
                  </a:lnTo>
                  <a:lnTo>
                    <a:pt x="1898" y="1248"/>
                  </a:lnTo>
                  <a:lnTo>
                    <a:pt x="1872" y="1418"/>
                  </a:lnTo>
                  <a:lnTo>
                    <a:pt x="1818" y="1644"/>
                  </a:lnTo>
                  <a:lnTo>
                    <a:pt x="1744" y="1864"/>
                  </a:lnTo>
                  <a:lnTo>
                    <a:pt x="1654" y="2078"/>
                  </a:lnTo>
                  <a:lnTo>
                    <a:pt x="1557" y="2281"/>
                  </a:lnTo>
                  <a:lnTo>
                    <a:pt x="1455" y="2471"/>
                  </a:lnTo>
                  <a:lnTo>
                    <a:pt x="1302" y="2725"/>
                  </a:lnTo>
                  <a:lnTo>
                    <a:pt x="1052" y="3082"/>
                  </a:lnTo>
                  <a:lnTo>
                    <a:pt x="1009" y="3134"/>
                  </a:lnTo>
                  <a:lnTo>
                    <a:pt x="1023" y="3103"/>
                  </a:lnTo>
                  <a:lnTo>
                    <a:pt x="1101" y="2880"/>
                  </a:lnTo>
                  <a:lnTo>
                    <a:pt x="1159" y="2659"/>
                  </a:lnTo>
                  <a:lnTo>
                    <a:pt x="1198" y="2458"/>
                  </a:lnTo>
                  <a:lnTo>
                    <a:pt x="1218" y="2312"/>
                  </a:lnTo>
                  <a:lnTo>
                    <a:pt x="1229" y="2158"/>
                  </a:lnTo>
                  <a:lnTo>
                    <a:pt x="1233" y="1997"/>
                  </a:lnTo>
                  <a:lnTo>
                    <a:pt x="1227" y="1832"/>
                  </a:lnTo>
                  <a:lnTo>
                    <a:pt x="1207" y="1662"/>
                  </a:lnTo>
                  <a:lnTo>
                    <a:pt x="1173" y="1489"/>
                  </a:lnTo>
                  <a:lnTo>
                    <a:pt x="1124" y="1316"/>
                  </a:lnTo>
                  <a:lnTo>
                    <a:pt x="1092" y="1229"/>
                  </a:lnTo>
                  <a:lnTo>
                    <a:pt x="1066" y="1169"/>
                  </a:lnTo>
                  <a:lnTo>
                    <a:pt x="1006" y="1056"/>
                  </a:lnTo>
                  <a:lnTo>
                    <a:pt x="936" y="949"/>
                  </a:lnTo>
                  <a:lnTo>
                    <a:pt x="857" y="850"/>
                  </a:lnTo>
                  <a:lnTo>
                    <a:pt x="772" y="757"/>
                  </a:lnTo>
                  <a:lnTo>
                    <a:pt x="681" y="673"/>
                  </a:lnTo>
                  <a:lnTo>
                    <a:pt x="542" y="559"/>
                  </a:lnTo>
                  <a:lnTo>
                    <a:pt x="362" y="433"/>
                  </a:lnTo>
                  <a:lnTo>
                    <a:pt x="201" y="338"/>
                  </a:lnTo>
                  <a:lnTo>
                    <a:pt x="26" y="250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3939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182880" rIns="36576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b="1" dirty="0" smtClean="0">
                  <a:solidFill>
                    <a:schemeClr val="bg1"/>
                  </a:solidFill>
                  <a:latin typeface="+mn-lt"/>
                </a:rPr>
                <a:t>ADS</a:t>
              </a:r>
              <a:endParaRPr lang="en-US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2788920" y="2626859"/>
              <a:ext cx="1564912" cy="2568817"/>
            </a:xfrm>
            <a:custGeom>
              <a:avLst/>
              <a:gdLst>
                <a:gd name="T0" fmla="*/ 1908 w 1908"/>
                <a:gd name="T1" fmla="*/ 2894 h 3133"/>
                <a:gd name="T2" fmla="*/ 1869 w 1908"/>
                <a:gd name="T3" fmla="*/ 2915 h 3133"/>
                <a:gd name="T4" fmla="*/ 1602 w 1908"/>
                <a:gd name="T5" fmla="*/ 3020 h 3133"/>
                <a:gd name="T6" fmla="*/ 1419 w 1908"/>
                <a:gd name="T7" fmla="*/ 3073 h 3133"/>
                <a:gd name="T8" fmla="*/ 1286 w 1908"/>
                <a:gd name="T9" fmla="*/ 3103 h 3133"/>
                <a:gd name="T10" fmla="*/ 1144 w 1908"/>
                <a:gd name="T11" fmla="*/ 3124 h 3133"/>
                <a:gd name="T12" fmla="*/ 998 w 1908"/>
                <a:gd name="T13" fmla="*/ 3133 h 3133"/>
                <a:gd name="T14" fmla="*/ 851 w 1908"/>
                <a:gd name="T15" fmla="*/ 3127 h 3133"/>
                <a:gd name="T16" fmla="*/ 706 w 1908"/>
                <a:gd name="T17" fmla="*/ 3104 h 3133"/>
                <a:gd name="T18" fmla="*/ 600 w 1908"/>
                <a:gd name="T19" fmla="*/ 3073 h 3133"/>
                <a:gd name="T20" fmla="*/ 533 w 1908"/>
                <a:gd name="T21" fmla="*/ 3045 h 3133"/>
                <a:gd name="T22" fmla="*/ 465 w 1908"/>
                <a:gd name="T23" fmla="*/ 3010 h 3133"/>
                <a:gd name="T24" fmla="*/ 402 w 1908"/>
                <a:gd name="T25" fmla="*/ 2969 h 3133"/>
                <a:gd name="T26" fmla="*/ 341 w 1908"/>
                <a:gd name="T27" fmla="*/ 2921 h 3133"/>
                <a:gd name="T28" fmla="*/ 282 w 1908"/>
                <a:gd name="T29" fmla="*/ 2866 h 3133"/>
                <a:gd name="T30" fmla="*/ 228 w 1908"/>
                <a:gd name="T31" fmla="*/ 2802 h 3133"/>
                <a:gd name="T32" fmla="*/ 177 w 1908"/>
                <a:gd name="T33" fmla="*/ 2730 h 3133"/>
                <a:gd name="T34" fmla="*/ 154 w 1908"/>
                <a:gd name="T35" fmla="*/ 2691 h 3133"/>
                <a:gd name="T36" fmla="*/ 127 w 1908"/>
                <a:gd name="T37" fmla="*/ 2641 h 3133"/>
                <a:gd name="T38" fmla="*/ 82 w 1908"/>
                <a:gd name="T39" fmla="*/ 2539 h 3133"/>
                <a:gd name="T40" fmla="*/ 48 w 1908"/>
                <a:gd name="T41" fmla="*/ 2435 h 3133"/>
                <a:gd name="T42" fmla="*/ 23 w 1908"/>
                <a:gd name="T43" fmla="*/ 2329 h 3133"/>
                <a:gd name="T44" fmla="*/ 8 w 1908"/>
                <a:gd name="T45" fmla="*/ 2220 h 3133"/>
                <a:gd name="T46" fmla="*/ 0 w 1908"/>
                <a:gd name="T47" fmla="*/ 2109 h 3133"/>
                <a:gd name="T48" fmla="*/ 1 w 1908"/>
                <a:gd name="T49" fmla="*/ 1997 h 3133"/>
                <a:gd name="T50" fmla="*/ 10 w 1908"/>
                <a:gd name="T51" fmla="*/ 1884 h 3133"/>
                <a:gd name="T52" fmla="*/ 35 w 1908"/>
                <a:gd name="T53" fmla="*/ 1715 h 3133"/>
                <a:gd name="T54" fmla="*/ 91 w 1908"/>
                <a:gd name="T55" fmla="*/ 1490 h 3133"/>
                <a:gd name="T56" fmla="*/ 164 w 1908"/>
                <a:gd name="T57" fmla="*/ 1269 h 3133"/>
                <a:gd name="T58" fmla="*/ 254 w 1908"/>
                <a:gd name="T59" fmla="*/ 1055 h 3133"/>
                <a:gd name="T60" fmla="*/ 351 w 1908"/>
                <a:gd name="T61" fmla="*/ 851 h 3133"/>
                <a:gd name="T62" fmla="*/ 454 w 1908"/>
                <a:gd name="T63" fmla="*/ 662 h 3133"/>
                <a:gd name="T64" fmla="*/ 606 w 1908"/>
                <a:gd name="T65" fmla="*/ 409 h 3133"/>
                <a:gd name="T66" fmla="*/ 857 w 1908"/>
                <a:gd name="T67" fmla="*/ 50 h 3133"/>
                <a:gd name="T68" fmla="*/ 899 w 1908"/>
                <a:gd name="T69" fmla="*/ 0 h 3133"/>
                <a:gd name="T70" fmla="*/ 885 w 1908"/>
                <a:gd name="T71" fmla="*/ 30 h 3133"/>
                <a:gd name="T72" fmla="*/ 807 w 1908"/>
                <a:gd name="T73" fmla="*/ 253 h 3133"/>
                <a:gd name="T74" fmla="*/ 749 w 1908"/>
                <a:gd name="T75" fmla="*/ 474 h 3133"/>
                <a:gd name="T76" fmla="*/ 710 w 1908"/>
                <a:gd name="T77" fmla="*/ 675 h 3133"/>
                <a:gd name="T78" fmla="*/ 691 w 1908"/>
                <a:gd name="T79" fmla="*/ 820 h 3133"/>
                <a:gd name="T80" fmla="*/ 679 w 1908"/>
                <a:gd name="T81" fmla="*/ 975 h 3133"/>
                <a:gd name="T82" fmla="*/ 675 w 1908"/>
                <a:gd name="T83" fmla="*/ 1135 h 3133"/>
                <a:gd name="T84" fmla="*/ 682 w 1908"/>
                <a:gd name="T85" fmla="*/ 1301 h 3133"/>
                <a:gd name="T86" fmla="*/ 701 w 1908"/>
                <a:gd name="T87" fmla="*/ 1472 h 3133"/>
                <a:gd name="T88" fmla="*/ 735 w 1908"/>
                <a:gd name="T89" fmla="*/ 1645 h 3133"/>
                <a:gd name="T90" fmla="*/ 784 w 1908"/>
                <a:gd name="T91" fmla="*/ 1817 h 3133"/>
                <a:gd name="T92" fmla="*/ 816 w 1908"/>
                <a:gd name="T93" fmla="*/ 1904 h 3133"/>
                <a:gd name="T94" fmla="*/ 841 w 1908"/>
                <a:gd name="T95" fmla="*/ 1964 h 3133"/>
                <a:gd name="T96" fmla="*/ 902 w 1908"/>
                <a:gd name="T97" fmla="*/ 2078 h 3133"/>
                <a:gd name="T98" fmla="*/ 972 w 1908"/>
                <a:gd name="T99" fmla="*/ 2184 h 3133"/>
                <a:gd name="T100" fmla="*/ 1051 w 1908"/>
                <a:gd name="T101" fmla="*/ 2284 h 3133"/>
                <a:gd name="T102" fmla="*/ 1137 w 1908"/>
                <a:gd name="T103" fmla="*/ 2376 h 3133"/>
                <a:gd name="T104" fmla="*/ 1227 w 1908"/>
                <a:gd name="T105" fmla="*/ 2460 h 3133"/>
                <a:gd name="T106" fmla="*/ 1366 w 1908"/>
                <a:gd name="T107" fmla="*/ 2575 h 3133"/>
                <a:gd name="T108" fmla="*/ 1546 w 1908"/>
                <a:gd name="T109" fmla="*/ 2700 h 3133"/>
                <a:gd name="T110" fmla="*/ 1707 w 1908"/>
                <a:gd name="T111" fmla="*/ 2796 h 3133"/>
                <a:gd name="T112" fmla="*/ 1882 w 1908"/>
                <a:gd name="T113" fmla="*/ 2884 h 3133"/>
                <a:gd name="T114" fmla="*/ 1908 w 1908"/>
                <a:gd name="T115" fmla="*/ 2894 h 3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8" h="3133">
                  <a:moveTo>
                    <a:pt x="1908" y="2894"/>
                  </a:moveTo>
                  <a:lnTo>
                    <a:pt x="1869" y="2915"/>
                  </a:lnTo>
                  <a:lnTo>
                    <a:pt x="1602" y="3020"/>
                  </a:lnTo>
                  <a:lnTo>
                    <a:pt x="1419" y="3073"/>
                  </a:lnTo>
                  <a:lnTo>
                    <a:pt x="1286" y="3103"/>
                  </a:lnTo>
                  <a:lnTo>
                    <a:pt x="1144" y="3124"/>
                  </a:lnTo>
                  <a:lnTo>
                    <a:pt x="998" y="3133"/>
                  </a:lnTo>
                  <a:lnTo>
                    <a:pt x="851" y="3127"/>
                  </a:lnTo>
                  <a:lnTo>
                    <a:pt x="706" y="3104"/>
                  </a:lnTo>
                  <a:lnTo>
                    <a:pt x="600" y="3073"/>
                  </a:lnTo>
                  <a:lnTo>
                    <a:pt x="533" y="3045"/>
                  </a:lnTo>
                  <a:lnTo>
                    <a:pt x="465" y="3010"/>
                  </a:lnTo>
                  <a:lnTo>
                    <a:pt x="402" y="2969"/>
                  </a:lnTo>
                  <a:lnTo>
                    <a:pt x="341" y="2921"/>
                  </a:lnTo>
                  <a:lnTo>
                    <a:pt x="282" y="2866"/>
                  </a:lnTo>
                  <a:lnTo>
                    <a:pt x="228" y="2802"/>
                  </a:lnTo>
                  <a:lnTo>
                    <a:pt x="177" y="2730"/>
                  </a:lnTo>
                  <a:lnTo>
                    <a:pt x="154" y="2691"/>
                  </a:lnTo>
                  <a:lnTo>
                    <a:pt x="127" y="2641"/>
                  </a:lnTo>
                  <a:lnTo>
                    <a:pt x="82" y="2539"/>
                  </a:lnTo>
                  <a:lnTo>
                    <a:pt x="48" y="2435"/>
                  </a:lnTo>
                  <a:lnTo>
                    <a:pt x="23" y="2329"/>
                  </a:lnTo>
                  <a:lnTo>
                    <a:pt x="8" y="2220"/>
                  </a:lnTo>
                  <a:lnTo>
                    <a:pt x="0" y="2109"/>
                  </a:lnTo>
                  <a:lnTo>
                    <a:pt x="1" y="1997"/>
                  </a:lnTo>
                  <a:lnTo>
                    <a:pt x="10" y="1884"/>
                  </a:lnTo>
                  <a:lnTo>
                    <a:pt x="35" y="1715"/>
                  </a:lnTo>
                  <a:lnTo>
                    <a:pt x="91" y="1490"/>
                  </a:lnTo>
                  <a:lnTo>
                    <a:pt x="164" y="1269"/>
                  </a:lnTo>
                  <a:lnTo>
                    <a:pt x="254" y="1055"/>
                  </a:lnTo>
                  <a:lnTo>
                    <a:pt x="351" y="851"/>
                  </a:lnTo>
                  <a:lnTo>
                    <a:pt x="454" y="662"/>
                  </a:lnTo>
                  <a:lnTo>
                    <a:pt x="606" y="409"/>
                  </a:lnTo>
                  <a:lnTo>
                    <a:pt x="857" y="50"/>
                  </a:lnTo>
                  <a:lnTo>
                    <a:pt x="899" y="0"/>
                  </a:lnTo>
                  <a:lnTo>
                    <a:pt x="885" y="30"/>
                  </a:lnTo>
                  <a:lnTo>
                    <a:pt x="807" y="253"/>
                  </a:lnTo>
                  <a:lnTo>
                    <a:pt x="749" y="474"/>
                  </a:lnTo>
                  <a:lnTo>
                    <a:pt x="710" y="675"/>
                  </a:lnTo>
                  <a:lnTo>
                    <a:pt x="691" y="820"/>
                  </a:lnTo>
                  <a:lnTo>
                    <a:pt x="679" y="975"/>
                  </a:lnTo>
                  <a:lnTo>
                    <a:pt x="675" y="1135"/>
                  </a:lnTo>
                  <a:lnTo>
                    <a:pt x="682" y="1301"/>
                  </a:lnTo>
                  <a:lnTo>
                    <a:pt x="701" y="1472"/>
                  </a:lnTo>
                  <a:lnTo>
                    <a:pt x="735" y="1645"/>
                  </a:lnTo>
                  <a:lnTo>
                    <a:pt x="784" y="1817"/>
                  </a:lnTo>
                  <a:lnTo>
                    <a:pt x="816" y="1904"/>
                  </a:lnTo>
                  <a:lnTo>
                    <a:pt x="841" y="1964"/>
                  </a:lnTo>
                  <a:lnTo>
                    <a:pt x="902" y="2078"/>
                  </a:lnTo>
                  <a:lnTo>
                    <a:pt x="972" y="2184"/>
                  </a:lnTo>
                  <a:lnTo>
                    <a:pt x="1051" y="2284"/>
                  </a:lnTo>
                  <a:lnTo>
                    <a:pt x="1137" y="2376"/>
                  </a:lnTo>
                  <a:lnTo>
                    <a:pt x="1227" y="2460"/>
                  </a:lnTo>
                  <a:lnTo>
                    <a:pt x="1366" y="2575"/>
                  </a:lnTo>
                  <a:lnTo>
                    <a:pt x="1546" y="2700"/>
                  </a:lnTo>
                  <a:lnTo>
                    <a:pt x="1707" y="2796"/>
                  </a:lnTo>
                  <a:lnTo>
                    <a:pt x="1882" y="2884"/>
                  </a:lnTo>
                  <a:lnTo>
                    <a:pt x="1908" y="2894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74320" tIns="45720" rIns="91440" bIns="27432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+mn-lt"/>
                </a:rPr>
                <a:t>Program</a:t>
              </a:r>
              <a:endParaRPr lang="en-US" sz="1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657600" y="26670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Residency Program Oversight and Management</a:t>
            </a:r>
            <a:endParaRPr lang="en-US" dirty="0">
              <a:latin typeface="+mn-lt"/>
            </a:endParaRPr>
          </a:p>
        </p:txBody>
      </p:sp>
      <p:sp>
        <p:nvSpPr>
          <p:cNvPr id="4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the time to set up a system that works for you</a:t>
            </a:r>
          </a:p>
          <a:p>
            <a:r>
              <a:rPr lang="en-US" dirty="0" smtClean="0"/>
              <a:t>Ask questions; seek out colleagues for assistance</a:t>
            </a:r>
          </a:p>
          <a:p>
            <a:r>
              <a:rPr lang="en-US" dirty="0" smtClean="0"/>
              <a:t>Schedule time in your week for learning activities</a:t>
            </a:r>
          </a:p>
          <a:p>
            <a:r>
              <a:rPr lang="en-US" dirty="0" smtClean="0"/>
              <a:t>Use required data/activities to feed reports and other activities.  Do once, use as many times as you can!</a:t>
            </a:r>
          </a:p>
          <a:p>
            <a:r>
              <a:rPr lang="en-US" dirty="0" smtClean="0"/>
              <a:t>Always reconfirm with organizations and your GME Office for important dates and deadlines</a:t>
            </a:r>
          </a:p>
          <a:p>
            <a:r>
              <a:rPr lang="en-US" dirty="0" smtClean="0"/>
              <a:t>Enjoy the challenge and excitement of a continuous changing field where no day is exactly like the one before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58197" y="397269"/>
            <a:ext cx="4038600" cy="420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endParaRPr 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/>
            </a:r>
            <a:br>
              <a:rPr lang="en-US" sz="1400" dirty="0" smtClean="0">
                <a:latin typeface="Arial" charset="0"/>
                <a:cs typeface="Arial" charset="0"/>
              </a:rPr>
            </a:br>
            <a:r>
              <a:rPr lang="en-US" sz="1400" dirty="0" smtClean="0">
                <a:latin typeface="Arial" charset="0"/>
                <a:cs typeface="Arial" charset="0"/>
              </a:rPr>
              <a:t>Documentation and Coding to Teaching Physicians</a:t>
            </a:r>
            <a:br>
              <a:rPr lang="en-US" sz="1400" dirty="0" smtClean="0">
                <a:latin typeface="Arial" charset="0"/>
                <a:cs typeface="Arial" charset="0"/>
              </a:rPr>
            </a:br>
            <a:r>
              <a:rPr lang="en-US" sz="1400" dirty="0" smtClean="0">
                <a:latin typeface="Arial" charset="0"/>
                <a:cs typeface="Arial" charset="0"/>
              </a:rPr>
              <a:t/>
            </a:r>
            <a:br>
              <a:rPr lang="en-US" sz="1400" dirty="0" smtClean="0">
                <a:latin typeface="Arial" charset="0"/>
                <a:cs typeface="Arial" charset="0"/>
              </a:rPr>
            </a:br>
            <a:r>
              <a:rPr lang="en-US" sz="1400" dirty="0" smtClean="0">
                <a:latin typeface="Arial" charset="0"/>
                <a:cs typeface="Arial" charset="0"/>
              </a:rPr>
              <a:t>Keeping up with Institutional NAS Requirements</a:t>
            </a:r>
            <a:endParaRPr lang="en-US" sz="14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    </a:t>
            </a:r>
            <a:r>
              <a:rPr lang="en-US" sz="1500" dirty="0" smtClean="0">
                <a:latin typeface="Arial" charset="0"/>
                <a:cs typeface="Arial" charset="0"/>
              </a:rPr>
              <a:t>New Program Accreditation. </a:t>
            </a:r>
            <a:br>
              <a:rPr lang="en-US" sz="1500" dirty="0" smtClean="0">
                <a:latin typeface="Arial" charset="0"/>
                <a:cs typeface="Arial" charset="0"/>
              </a:rPr>
            </a:br>
            <a:r>
              <a:rPr lang="en-US" sz="1500" dirty="0" smtClean="0">
                <a:latin typeface="Arial" charset="0"/>
                <a:cs typeface="Arial" charset="0"/>
              </a:rPr>
              <a:t>Let’s get Started </a:t>
            </a: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Arial" charset="0"/>
                <a:cs typeface="Arial" charset="0"/>
              </a:rPr>
              <a:t>GME Finance – The Basics</a:t>
            </a:r>
            <a:br>
              <a:rPr lang="en-US" sz="1500" dirty="0" smtClean="0">
                <a:latin typeface="Arial" charset="0"/>
                <a:cs typeface="Arial" charset="0"/>
              </a:rPr>
            </a:br>
            <a:r>
              <a:rPr lang="en-US" sz="1500" dirty="0" smtClean="0">
                <a:latin typeface="Arial" charset="0"/>
                <a:cs typeface="Arial" charset="0"/>
              </a:rPr>
              <a:t>(2016 Update)</a:t>
            </a: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Arial" charset="0"/>
                <a:cs typeface="Arial" charset="0"/>
              </a:rPr>
              <a:t>Maximizing Resident Forums</a:t>
            </a: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Arial" charset="0"/>
                <a:cs typeface="Arial" charset="0"/>
              </a:rPr>
              <a:t>What Every Coordinator Needs to Know about NAS </a:t>
            </a: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 smtClean="0">
                <a:latin typeface="Arial" charset="0"/>
                <a:cs typeface="Arial" charset="0"/>
              </a:rPr>
              <a:t>CLER</a:t>
            </a: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60112" y="5293080"/>
            <a:ext cx="3037468" cy="8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Contact us today to learn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how our Educational Passports can save you time &amp; money!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724-864-7320</a:t>
            </a:r>
          </a:p>
        </p:txBody>
      </p:sp>
      <p:pic>
        <p:nvPicPr>
          <p:cNvPr id="10" name="Picture 9" descr="Media-Play-02-256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197" y="398857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lendar-Date-256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64" y="398857"/>
            <a:ext cx="685800" cy="685800"/>
          </a:xfrm>
          <a:prstGeom prst="rect">
            <a:avLst/>
          </a:prstGeom>
        </p:spPr>
      </p:pic>
      <p:pic>
        <p:nvPicPr>
          <p:cNvPr id="12" name="Picture 11" descr="InstCustomIconLarge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5587" y="5436019"/>
            <a:ext cx="457200" cy="457200"/>
          </a:xfrm>
          <a:prstGeom prst="rect">
            <a:avLst/>
          </a:prstGeom>
        </p:spPr>
      </p:pic>
      <p:pic>
        <p:nvPicPr>
          <p:cNvPr id="13" name="Picture 12" descr="InstIconLarge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23769" y="5668275"/>
            <a:ext cx="457200" cy="457200"/>
          </a:xfrm>
          <a:prstGeom prst="rect">
            <a:avLst/>
          </a:prstGeom>
        </p:spPr>
      </p:pic>
      <p:pic>
        <p:nvPicPr>
          <p:cNvPr id="14" name="Picture 13" descr="InstPlusIconLarge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2787" y="5126595"/>
            <a:ext cx="457200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57" y="5258194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hape 79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chemeClr val="dk1"/>
                </a:solidFill>
                <a:sym typeface="Arial"/>
              </a:rPr>
              <a:t>22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330088" y="0"/>
            <a:ext cx="4296012" cy="573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Upcoming Live Webinars</a:t>
            </a:r>
            <a:endParaRPr lang="en-US" altLang="en-US" sz="1500" dirty="0">
              <a:latin typeface="Arial" charset="0"/>
            </a:endParaRPr>
          </a:p>
          <a:p>
            <a:pPr algn="ctr"/>
            <a:r>
              <a:rPr lang="en-US" altLang="en-US" sz="1400" b="0" dirty="0">
                <a:latin typeface="+mn-lt"/>
              </a:rPr>
              <a:t/>
            </a:r>
            <a:br>
              <a:rPr lang="en-US" altLang="en-US" sz="1400" b="0" dirty="0">
                <a:latin typeface="+mn-lt"/>
              </a:rPr>
            </a:br>
            <a:r>
              <a:rPr 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ABC’s of Remediation</a:t>
            </a:r>
            <a:endParaRPr lang="en-US" altLang="en-US" sz="160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marL="0" lvl="0" indent="0" algn="ctr"/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Thursday, </a:t>
            </a:r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January 26, 2017</a:t>
            </a:r>
            <a:endParaRPr lang="en-US" altLang="en-US" sz="1400" b="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marL="0" lvl="0" indent="0" algn="ctr"/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12:00pm – 1:00pm </a:t>
            </a:r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EST</a:t>
            </a:r>
            <a:b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sz="1600" dirty="0">
                <a:solidFill>
                  <a:prstClr val="black"/>
                </a:solidFill>
                <a:ea typeface=""/>
                <a:cs typeface="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The Stress Free Recipe: </a:t>
            </a:r>
            <a:br>
              <a:rPr 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Dealing with Burnout</a:t>
            </a:r>
            <a:endParaRPr lang="en-US" altLang="en-US" sz="160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marL="0" lvl="0" indent="0" algn="ctr"/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Tuesday, February 7, </a:t>
            </a: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2017</a:t>
            </a:r>
          </a:p>
          <a:p>
            <a:pPr marL="0" lvl="0" indent="0" algn="ctr"/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12:00pm – 1:00pm </a:t>
            </a:r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EST</a:t>
            </a:r>
            <a:b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The Forgotten SI: </a:t>
            </a:r>
            <a:br>
              <a:rPr lang="en-US" alt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Single Sponsor Institutions</a:t>
            </a:r>
            <a:endParaRPr lang="en-US" altLang="en-US" sz="160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marL="0" lvl="0" indent="0" algn="ctr"/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Tuesday, February 21, </a:t>
            </a: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2017</a:t>
            </a:r>
          </a:p>
          <a:p>
            <a:pPr algn="ctr"/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12:00pm – 1:00pm </a:t>
            </a:r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EST</a:t>
            </a:r>
            <a:b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sz="1600" dirty="0">
                <a:latin typeface="+mn-lt"/>
              </a:rPr>
              <a:t>Medical Knowledge ✔ Patient Care ✔ Now What?</a:t>
            </a:r>
            <a:br>
              <a:rPr lang="en-US" sz="1600" dirty="0">
                <a:latin typeface="+mn-lt"/>
              </a:rPr>
            </a:br>
            <a:r>
              <a:rPr lang="en-US" altLang="en-US" sz="1400" b="0" dirty="0">
                <a:latin typeface="+mn-lt"/>
              </a:rPr>
              <a:t>Thursday, March 2, 2017</a:t>
            </a:r>
          </a:p>
          <a:p>
            <a:pPr marL="0" lvl="0" indent="0" algn="ctr"/>
            <a:r>
              <a:rPr lang="en-US" altLang="en-US" sz="1400" b="0" dirty="0" smtClean="0">
                <a:latin typeface="+mn-lt"/>
              </a:rPr>
              <a:t>      12:00pm </a:t>
            </a:r>
            <a:r>
              <a:rPr lang="en-US" altLang="en-US" sz="1400" b="0" dirty="0">
                <a:latin typeface="+mn-lt"/>
              </a:rPr>
              <a:t>– 1:00pm EST</a:t>
            </a:r>
            <a:r>
              <a:rPr lang="en-US" altLang="en-US" sz="1200" b="0" dirty="0"/>
              <a:t/>
            </a:r>
            <a:br>
              <a:rPr lang="en-US" altLang="en-US" sz="1200" b="0" dirty="0"/>
            </a:br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/>
            </a:r>
            <a:b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endParaRPr lang="en-US" altLang="en-US" sz="1500" dirty="0">
              <a:latin typeface="+mn-lt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>
                <a:latin typeface="Arial" charset="0"/>
                <a:hlinkClick r:id="rId9"/>
              </a:rPr>
              <a:t>www.PartnersInMedEd.com</a:t>
            </a: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800" dirty="0">
                <a:latin typeface="Arial" charset="0"/>
              </a:rPr>
              <a:t>Partners</a:t>
            </a:r>
            <a:r>
              <a:rPr lang="en-US" altLang="en-US" sz="1800" baseline="30000" dirty="0">
                <a:latin typeface="Arial" charset="0"/>
              </a:rPr>
              <a:t>®</a:t>
            </a:r>
            <a:r>
              <a:rPr lang="en-US" altLang="en-US" sz="1800" dirty="0">
                <a:latin typeface="Arial" charset="0"/>
              </a:rPr>
              <a:t> Snippets</a:t>
            </a:r>
            <a:endParaRPr lang="en-US" sz="1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89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984250" y="2565400"/>
            <a:ext cx="7531100" cy="3327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/>
              <a:t>    </a:t>
            </a:r>
            <a:r>
              <a:rPr lang="en-US" sz="2000" dirty="0"/>
              <a:t>Partners in Medical Education, Inc. provides comprehensive consulting services to the GME community. 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2000" dirty="0">
              <a:solidFill>
                <a:srgbClr val="336600"/>
              </a:solidFill>
              <a:latin typeface="Lucida Bright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b="1" dirty="0" smtClean="0"/>
              <a:t>Christine </a:t>
            </a:r>
            <a:r>
              <a:rPr lang="en-US" sz="2000" b="1" dirty="0" err="1" smtClean="0"/>
              <a:t>Redovan</a:t>
            </a:r>
            <a:r>
              <a:rPr lang="en-US" sz="2000" b="1" dirty="0" smtClean="0"/>
              <a:t>, MBA GME Consultant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dirty="0" smtClean="0"/>
              <a:t>724-864-7320  </a:t>
            </a:r>
            <a:r>
              <a:rPr lang="en-US" sz="2000" dirty="0"/>
              <a:t>|  </a:t>
            </a:r>
            <a:r>
              <a:rPr lang="en-US" sz="2000" dirty="0" smtClean="0">
                <a:solidFill>
                  <a:srgbClr val="FF0000"/>
                </a:solidFill>
                <a:hlinkClick r:id="rId2"/>
              </a:rPr>
              <a:t>Christine@PartnersInMedEd.com</a:t>
            </a:r>
            <a:endParaRPr lang="en-US" sz="2000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/>
              <a:t>www.PartnersInMedEd.com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25" y="484910"/>
            <a:ext cx="3768064" cy="15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79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chemeClr val="dk1"/>
                </a:solidFill>
                <a:sym typeface="Arial"/>
              </a:rPr>
              <a:t>23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5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7886700" cy="3595942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&amp; 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0" y="1794570"/>
            <a:ext cx="78867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rgbClr val="222222"/>
                </a:solidFill>
                <a:latin typeface="arial" panose="020B0604020202020204" pitchFamily="34" charset="0"/>
              </a:rPr>
              <a:t>Understand </a:t>
            </a:r>
            <a:r>
              <a:rPr lang="en-US" sz="3000" b="0" dirty="0">
                <a:solidFill>
                  <a:srgbClr val="222222"/>
                </a:solidFill>
                <a:latin typeface="arial" panose="020B0604020202020204" pitchFamily="34" charset="0"/>
              </a:rPr>
              <a:t>required data for maintenance of accreditation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rgbClr val="222222"/>
                </a:solidFill>
                <a:latin typeface="arial" panose="020B0604020202020204" pitchFamily="34" charset="0"/>
              </a:rPr>
              <a:t>Develop </a:t>
            </a:r>
            <a:r>
              <a:rPr lang="en-US" sz="3000" b="0" dirty="0">
                <a:solidFill>
                  <a:srgbClr val="222222"/>
                </a:solidFill>
                <a:latin typeface="arial" panose="020B0604020202020204" pitchFamily="34" charset="0"/>
              </a:rPr>
              <a:t>a GME calendar of </a:t>
            </a:r>
            <a:r>
              <a:rPr lang="en-US" sz="3000" b="0" dirty="0" smtClean="0">
                <a:solidFill>
                  <a:srgbClr val="222222"/>
                </a:solidFill>
                <a:latin typeface="arial" panose="020B0604020202020204" pitchFamily="34" charset="0"/>
              </a:rPr>
              <a:t>events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rgbClr val="222222"/>
                </a:solidFill>
                <a:latin typeface="arial" panose="020B0604020202020204" pitchFamily="34" charset="0"/>
              </a:rPr>
              <a:t>Utilize </a:t>
            </a:r>
            <a:r>
              <a:rPr lang="en-US" sz="3000" b="0" dirty="0">
                <a:solidFill>
                  <a:srgbClr val="222222"/>
                </a:solidFill>
                <a:latin typeface="arial" panose="020B0604020202020204" pitchFamily="34" charset="0"/>
              </a:rPr>
              <a:t>best practices for multiple uses of data</a:t>
            </a:r>
            <a:endParaRPr lang="en-US" sz="3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rc_mi" descr="http://heartofthematterseminars.files.wordpress.com/2010/04/goals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4577377"/>
            <a:ext cx="3810000" cy="1626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24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2819400"/>
            <a:ext cx="7886700" cy="443890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altLang="en-US" dirty="0" smtClean="0">
                <a:ea typeface="ＭＳ Ｐゴシック" pitchFamily="34" charset="-128"/>
              </a:rPr>
              <a:t>Official ACGME status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May accept MD or DO residents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Valid for two years</a:t>
            </a:r>
          </a:p>
          <a:p>
            <a:r>
              <a:rPr lang="en-US" altLang="en-US" sz="2800" dirty="0" smtClean="0">
                <a:ea typeface="ＭＳ Ｐゴシック" pitchFamily="34" charset="-128"/>
              </a:rPr>
              <a:t>All ACGME programs are required to maintain, report and use specific data</a:t>
            </a:r>
            <a:endParaRPr lang="en-US" altLang="en-US" dirty="0" smtClean="0">
              <a:ea typeface="ＭＳ Ｐゴシック" pitchFamily="34" charset="-12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Accreditation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42447" y="1572029"/>
            <a:ext cx="60198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Zapfino" charset="0"/>
                <a:ea typeface="Zapfino" charset="0"/>
                <a:cs typeface="Zapfino" charset="0"/>
              </a:rPr>
              <a:t>Congratulations</a:t>
            </a:r>
            <a:endParaRPr lang="en-US" sz="3600" dirty="0">
              <a:latin typeface="Zapfino" charset="0"/>
              <a:ea typeface="Zapfino" charset="0"/>
              <a:cs typeface="Zapf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Program; Many Pieces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057400" y="1524000"/>
            <a:ext cx="5410200" cy="4296836"/>
            <a:chOff x="3047362" y="601128"/>
            <a:chExt cx="6097272" cy="5655743"/>
          </a:xfrm>
        </p:grpSpPr>
        <p:sp>
          <p:nvSpPr>
            <p:cNvPr id="11" name="Freeform 10"/>
            <p:cNvSpPr/>
            <p:nvPr/>
          </p:nvSpPr>
          <p:spPr>
            <a:xfrm>
              <a:off x="5079787" y="2294466"/>
              <a:ext cx="2032423" cy="2269068"/>
            </a:xfrm>
            <a:custGeom>
              <a:avLst/>
              <a:gdLst>
                <a:gd name="connsiteX0" fmla="*/ 1016211 w 2032423"/>
                <a:gd name="connsiteY0" fmla="*/ 2269068 h 2269068"/>
                <a:gd name="connsiteX1" fmla="*/ 745699 w 2032423"/>
                <a:gd name="connsiteY1" fmla="*/ 2118063 h 2269068"/>
                <a:gd name="connsiteX2" fmla="*/ 765548 w 2032423"/>
                <a:gd name="connsiteY2" fmla="*/ 2081494 h 2269068"/>
                <a:gd name="connsiteX3" fmla="*/ 787505 w 2032423"/>
                <a:gd name="connsiteY3" fmla="*/ 1972738 h 2269068"/>
                <a:gd name="connsiteX4" fmla="*/ 508103 w 2032423"/>
                <a:gd name="connsiteY4" fmla="*/ 1693336 h 2269068"/>
                <a:gd name="connsiteX5" fmla="*/ 276419 w 2032423"/>
                <a:gd name="connsiteY5" fmla="*/ 1816522 h 2269068"/>
                <a:gd name="connsiteX6" fmla="*/ 259931 w 2032423"/>
                <a:gd name="connsiteY6" fmla="*/ 1846899 h 2269068"/>
                <a:gd name="connsiteX7" fmla="*/ 0 w 2032423"/>
                <a:gd name="connsiteY7" fmla="*/ 1701801 h 2269068"/>
                <a:gd name="connsiteX8" fmla="*/ 0 w 2032423"/>
                <a:gd name="connsiteY8" fmla="*/ 1413937 h 2269068"/>
                <a:gd name="connsiteX9" fmla="*/ 1 w 2032423"/>
                <a:gd name="connsiteY9" fmla="*/ 1413937 h 2269068"/>
                <a:gd name="connsiteX10" fmla="*/ 279403 w 2032423"/>
                <a:gd name="connsiteY10" fmla="*/ 1134535 h 2269068"/>
                <a:gd name="connsiteX11" fmla="*/ 1 w 2032423"/>
                <a:gd name="connsiteY11" fmla="*/ 855133 h 2269068"/>
                <a:gd name="connsiteX12" fmla="*/ 0 w 2032423"/>
                <a:gd name="connsiteY12" fmla="*/ 855133 h 2269068"/>
                <a:gd name="connsiteX13" fmla="*/ 0 w 2032423"/>
                <a:gd name="connsiteY13" fmla="*/ 567267 h 2269068"/>
                <a:gd name="connsiteX14" fmla="*/ 258164 w 2032423"/>
                <a:gd name="connsiteY14" fmla="*/ 423156 h 2269068"/>
                <a:gd name="connsiteX15" fmla="*/ 276415 w 2032423"/>
                <a:gd name="connsiteY15" fmla="*/ 456781 h 2269068"/>
                <a:gd name="connsiteX16" fmla="*/ 508099 w 2032423"/>
                <a:gd name="connsiteY16" fmla="*/ 579967 h 2269068"/>
                <a:gd name="connsiteX17" fmla="*/ 787501 w 2032423"/>
                <a:gd name="connsiteY17" fmla="*/ 300565 h 2269068"/>
                <a:gd name="connsiteX18" fmla="*/ 765544 w 2032423"/>
                <a:gd name="connsiteY18" fmla="*/ 191810 h 2269068"/>
                <a:gd name="connsiteX19" fmla="*/ 743932 w 2032423"/>
                <a:gd name="connsiteY19" fmla="*/ 151992 h 2269068"/>
                <a:gd name="connsiteX20" fmla="*/ 1016212 w 2032423"/>
                <a:gd name="connsiteY20" fmla="*/ 0 h 2269068"/>
                <a:gd name="connsiteX21" fmla="*/ 1286726 w 2032423"/>
                <a:gd name="connsiteY21" fmla="*/ 151006 h 2269068"/>
                <a:gd name="connsiteX22" fmla="*/ 1266875 w 2032423"/>
                <a:gd name="connsiteY22" fmla="*/ 187578 h 2269068"/>
                <a:gd name="connsiteX23" fmla="*/ 1244918 w 2032423"/>
                <a:gd name="connsiteY23" fmla="*/ 296333 h 2269068"/>
                <a:gd name="connsiteX24" fmla="*/ 1524320 w 2032423"/>
                <a:gd name="connsiteY24" fmla="*/ 575735 h 2269068"/>
                <a:gd name="connsiteX25" fmla="*/ 1756005 w 2032423"/>
                <a:gd name="connsiteY25" fmla="*/ 452549 h 2269068"/>
                <a:gd name="connsiteX26" fmla="*/ 1772494 w 2032423"/>
                <a:gd name="connsiteY26" fmla="*/ 422170 h 2269068"/>
                <a:gd name="connsiteX27" fmla="*/ 2032423 w 2032423"/>
                <a:gd name="connsiteY27" fmla="*/ 567267 h 2269068"/>
                <a:gd name="connsiteX28" fmla="*/ 2032423 w 2032423"/>
                <a:gd name="connsiteY28" fmla="*/ 855133 h 2269068"/>
                <a:gd name="connsiteX29" fmla="*/ 1976116 w 2032423"/>
                <a:gd name="connsiteY29" fmla="*/ 860810 h 2269068"/>
                <a:gd name="connsiteX30" fmla="*/ 1753023 w 2032423"/>
                <a:gd name="connsiteY30" fmla="*/ 1134535 h 2269068"/>
                <a:gd name="connsiteX31" fmla="*/ 1976116 w 2032423"/>
                <a:gd name="connsiteY31" fmla="*/ 1408261 h 2269068"/>
                <a:gd name="connsiteX32" fmla="*/ 2032423 w 2032423"/>
                <a:gd name="connsiteY32" fmla="*/ 1413937 h 2269068"/>
                <a:gd name="connsiteX33" fmla="*/ 2032423 w 2032423"/>
                <a:gd name="connsiteY33" fmla="*/ 1701801 h 2269068"/>
                <a:gd name="connsiteX34" fmla="*/ 1772489 w 2032423"/>
                <a:gd name="connsiteY34" fmla="*/ 1846901 h 2269068"/>
                <a:gd name="connsiteX35" fmla="*/ 1756000 w 2032423"/>
                <a:gd name="connsiteY35" fmla="*/ 1816522 h 2269068"/>
                <a:gd name="connsiteX36" fmla="*/ 1524315 w 2032423"/>
                <a:gd name="connsiteY36" fmla="*/ 1693336 h 2269068"/>
                <a:gd name="connsiteX37" fmla="*/ 1244913 w 2032423"/>
                <a:gd name="connsiteY37" fmla="*/ 1972738 h 2269068"/>
                <a:gd name="connsiteX38" fmla="*/ 1266870 w 2032423"/>
                <a:gd name="connsiteY38" fmla="*/ 2081494 h 2269068"/>
                <a:gd name="connsiteX39" fmla="*/ 1286720 w 2032423"/>
                <a:gd name="connsiteY39" fmla="*/ 2118065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032423" h="2269068">
                  <a:moveTo>
                    <a:pt x="1016211" y="2269068"/>
                  </a:moveTo>
                  <a:lnTo>
                    <a:pt x="745699" y="2118063"/>
                  </a:lnTo>
                  <a:lnTo>
                    <a:pt x="765548" y="2081494"/>
                  </a:lnTo>
                  <a:cubicBezTo>
                    <a:pt x="779687" y="2048067"/>
                    <a:pt x="787505" y="2011315"/>
                    <a:pt x="787505" y="1972738"/>
                  </a:cubicBezTo>
                  <a:cubicBezTo>
                    <a:pt x="787505" y="1818429"/>
                    <a:pt x="662412" y="1693336"/>
                    <a:pt x="508103" y="1693336"/>
                  </a:cubicBezTo>
                  <a:cubicBezTo>
                    <a:pt x="411660" y="1693336"/>
                    <a:pt x="326630" y="1742201"/>
                    <a:pt x="276419" y="1816522"/>
                  </a:cubicBezTo>
                  <a:lnTo>
                    <a:pt x="259931" y="1846899"/>
                  </a:lnTo>
                  <a:lnTo>
                    <a:pt x="0" y="1701801"/>
                  </a:lnTo>
                  <a:lnTo>
                    <a:pt x="0" y="1413937"/>
                  </a:lnTo>
                  <a:lnTo>
                    <a:pt x="1" y="1413937"/>
                  </a:lnTo>
                  <a:cubicBezTo>
                    <a:pt x="154310" y="1413937"/>
                    <a:pt x="279403" y="1288844"/>
                    <a:pt x="279403" y="1134535"/>
                  </a:cubicBezTo>
                  <a:cubicBezTo>
                    <a:pt x="279403" y="980226"/>
                    <a:pt x="154310" y="855133"/>
                    <a:pt x="1" y="855133"/>
                  </a:cubicBezTo>
                  <a:lnTo>
                    <a:pt x="0" y="855133"/>
                  </a:lnTo>
                  <a:lnTo>
                    <a:pt x="0" y="567267"/>
                  </a:lnTo>
                  <a:lnTo>
                    <a:pt x="258164" y="423156"/>
                  </a:lnTo>
                  <a:lnTo>
                    <a:pt x="276415" y="456781"/>
                  </a:lnTo>
                  <a:cubicBezTo>
                    <a:pt x="326626" y="531103"/>
                    <a:pt x="411656" y="579967"/>
                    <a:pt x="508099" y="579967"/>
                  </a:cubicBezTo>
                  <a:cubicBezTo>
                    <a:pt x="662408" y="579967"/>
                    <a:pt x="787501" y="454874"/>
                    <a:pt x="787501" y="300565"/>
                  </a:cubicBezTo>
                  <a:cubicBezTo>
                    <a:pt x="787501" y="261988"/>
                    <a:pt x="779683" y="225237"/>
                    <a:pt x="765544" y="191810"/>
                  </a:cubicBezTo>
                  <a:lnTo>
                    <a:pt x="743932" y="151992"/>
                  </a:lnTo>
                  <a:lnTo>
                    <a:pt x="1016212" y="0"/>
                  </a:lnTo>
                  <a:lnTo>
                    <a:pt x="1286726" y="151006"/>
                  </a:lnTo>
                  <a:lnTo>
                    <a:pt x="1266875" y="187578"/>
                  </a:lnTo>
                  <a:cubicBezTo>
                    <a:pt x="1252737" y="221005"/>
                    <a:pt x="1244918" y="257756"/>
                    <a:pt x="1244918" y="296333"/>
                  </a:cubicBezTo>
                  <a:cubicBezTo>
                    <a:pt x="1244918" y="450642"/>
                    <a:pt x="1370011" y="575735"/>
                    <a:pt x="1524320" y="575735"/>
                  </a:cubicBezTo>
                  <a:cubicBezTo>
                    <a:pt x="1620763" y="575735"/>
                    <a:pt x="1705794" y="526871"/>
                    <a:pt x="1756005" y="452549"/>
                  </a:cubicBezTo>
                  <a:lnTo>
                    <a:pt x="1772494" y="422170"/>
                  </a:lnTo>
                  <a:lnTo>
                    <a:pt x="2032423" y="567267"/>
                  </a:lnTo>
                  <a:lnTo>
                    <a:pt x="2032423" y="855133"/>
                  </a:lnTo>
                  <a:lnTo>
                    <a:pt x="1976116" y="860810"/>
                  </a:lnTo>
                  <a:cubicBezTo>
                    <a:pt x="1848798" y="886863"/>
                    <a:pt x="1753023" y="999515"/>
                    <a:pt x="1753023" y="1134535"/>
                  </a:cubicBezTo>
                  <a:cubicBezTo>
                    <a:pt x="1753023" y="1269555"/>
                    <a:pt x="1848798" y="1382207"/>
                    <a:pt x="1976116" y="1408261"/>
                  </a:cubicBezTo>
                  <a:lnTo>
                    <a:pt x="2032423" y="1413937"/>
                  </a:lnTo>
                  <a:lnTo>
                    <a:pt x="2032423" y="1701801"/>
                  </a:lnTo>
                  <a:lnTo>
                    <a:pt x="1772489" y="1846901"/>
                  </a:lnTo>
                  <a:lnTo>
                    <a:pt x="1756000" y="1816522"/>
                  </a:lnTo>
                  <a:cubicBezTo>
                    <a:pt x="1705789" y="1742201"/>
                    <a:pt x="1620758" y="1693336"/>
                    <a:pt x="1524315" y="1693336"/>
                  </a:cubicBezTo>
                  <a:cubicBezTo>
                    <a:pt x="1370006" y="1693336"/>
                    <a:pt x="1244913" y="1818429"/>
                    <a:pt x="1244913" y="1972738"/>
                  </a:cubicBezTo>
                  <a:cubicBezTo>
                    <a:pt x="1244913" y="2011315"/>
                    <a:pt x="1252732" y="2048067"/>
                    <a:pt x="1266870" y="2081494"/>
                  </a:cubicBezTo>
                  <a:lnTo>
                    <a:pt x="1286720" y="21180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Residency Program</a:t>
              </a:r>
              <a:endParaRPr lang="en-US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063578" y="601129"/>
              <a:ext cx="2032423" cy="2269069"/>
            </a:xfrm>
            <a:custGeom>
              <a:avLst/>
              <a:gdLst>
                <a:gd name="connsiteX0" fmla="*/ 1016212 w 2032423"/>
                <a:gd name="connsiteY0" fmla="*/ 0 h 2269069"/>
                <a:gd name="connsiteX1" fmla="*/ 2032423 w 2032423"/>
                <a:gd name="connsiteY1" fmla="*/ 567267 h 2269069"/>
                <a:gd name="connsiteX2" fmla="*/ 2032423 w 2032423"/>
                <a:gd name="connsiteY2" fmla="*/ 856421 h 2269069"/>
                <a:gd name="connsiteX3" fmla="*/ 1988912 w 2032423"/>
                <a:gd name="connsiteY3" fmla="*/ 860808 h 2269069"/>
                <a:gd name="connsiteX4" fmla="*/ 1765819 w 2032423"/>
                <a:gd name="connsiteY4" fmla="*/ 1134533 h 2269069"/>
                <a:gd name="connsiteX5" fmla="*/ 1988912 w 2032423"/>
                <a:gd name="connsiteY5" fmla="*/ 1408259 h 2269069"/>
                <a:gd name="connsiteX6" fmla="*/ 2032423 w 2032423"/>
                <a:gd name="connsiteY6" fmla="*/ 1412645 h 2269069"/>
                <a:gd name="connsiteX7" fmla="*/ 2032423 w 2032423"/>
                <a:gd name="connsiteY7" fmla="*/ 1701801 h 2269069"/>
                <a:gd name="connsiteX8" fmla="*/ 1765438 w 2032423"/>
                <a:gd name="connsiteY8" fmla="*/ 1850837 h 2269069"/>
                <a:gd name="connsiteX9" fmla="*/ 1781762 w 2032423"/>
                <a:gd name="connsiteY9" fmla="*/ 1880911 h 2269069"/>
                <a:gd name="connsiteX10" fmla="*/ 1803719 w 2032423"/>
                <a:gd name="connsiteY10" fmla="*/ 1989667 h 2269069"/>
                <a:gd name="connsiteX11" fmla="*/ 1524317 w 2032423"/>
                <a:gd name="connsiteY11" fmla="*/ 2269069 h 2269069"/>
                <a:gd name="connsiteX12" fmla="*/ 1292633 w 2032423"/>
                <a:gd name="connsiteY12" fmla="*/ 2145883 h 2269069"/>
                <a:gd name="connsiteX13" fmla="*/ 1279670 w 2032423"/>
                <a:gd name="connsiteY13" fmla="*/ 2122001 h 2269069"/>
                <a:gd name="connsiteX14" fmla="*/ 1016211 w 2032423"/>
                <a:gd name="connsiteY14" fmla="*/ 2269068 h 2269069"/>
                <a:gd name="connsiteX15" fmla="*/ 752753 w 2032423"/>
                <a:gd name="connsiteY15" fmla="*/ 2122001 h 2269069"/>
                <a:gd name="connsiteX16" fmla="*/ 739790 w 2032423"/>
                <a:gd name="connsiteY16" fmla="*/ 2145883 h 2269069"/>
                <a:gd name="connsiteX17" fmla="*/ 508105 w 2032423"/>
                <a:gd name="connsiteY17" fmla="*/ 2269069 h 2269069"/>
                <a:gd name="connsiteX18" fmla="*/ 228703 w 2032423"/>
                <a:gd name="connsiteY18" fmla="*/ 1989667 h 2269069"/>
                <a:gd name="connsiteX19" fmla="*/ 250660 w 2032423"/>
                <a:gd name="connsiteY19" fmla="*/ 1880911 h 2269069"/>
                <a:gd name="connsiteX20" fmla="*/ 266984 w 2032423"/>
                <a:gd name="connsiteY20" fmla="*/ 1850836 h 2269069"/>
                <a:gd name="connsiteX21" fmla="*/ 0 w 2032423"/>
                <a:gd name="connsiteY21" fmla="*/ 1701801 h 2269069"/>
                <a:gd name="connsiteX22" fmla="*/ 0 w 2032423"/>
                <a:gd name="connsiteY22" fmla="*/ 567267 h 226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32423" h="2269069">
                  <a:moveTo>
                    <a:pt x="1016212" y="0"/>
                  </a:moveTo>
                  <a:lnTo>
                    <a:pt x="2032423" y="567267"/>
                  </a:lnTo>
                  <a:lnTo>
                    <a:pt x="2032423" y="856421"/>
                  </a:lnTo>
                  <a:lnTo>
                    <a:pt x="1988912" y="860808"/>
                  </a:lnTo>
                  <a:cubicBezTo>
                    <a:pt x="1861594" y="886861"/>
                    <a:pt x="1765819" y="999513"/>
                    <a:pt x="1765819" y="1134533"/>
                  </a:cubicBezTo>
                  <a:cubicBezTo>
                    <a:pt x="1765819" y="1269553"/>
                    <a:pt x="1861594" y="1382205"/>
                    <a:pt x="1988912" y="1408259"/>
                  </a:cubicBezTo>
                  <a:lnTo>
                    <a:pt x="2032423" y="1412645"/>
                  </a:lnTo>
                  <a:lnTo>
                    <a:pt x="2032423" y="1701801"/>
                  </a:lnTo>
                  <a:lnTo>
                    <a:pt x="1765438" y="1850837"/>
                  </a:lnTo>
                  <a:lnTo>
                    <a:pt x="1781762" y="1880911"/>
                  </a:lnTo>
                  <a:cubicBezTo>
                    <a:pt x="1795901" y="1914339"/>
                    <a:pt x="1803719" y="1951090"/>
                    <a:pt x="1803719" y="1989667"/>
                  </a:cubicBezTo>
                  <a:cubicBezTo>
                    <a:pt x="1803719" y="2143976"/>
                    <a:pt x="1678626" y="2269069"/>
                    <a:pt x="1524317" y="2269069"/>
                  </a:cubicBezTo>
                  <a:cubicBezTo>
                    <a:pt x="1427874" y="2269069"/>
                    <a:pt x="1342844" y="2220205"/>
                    <a:pt x="1292633" y="2145883"/>
                  </a:cubicBezTo>
                  <a:lnTo>
                    <a:pt x="1279670" y="2122001"/>
                  </a:lnTo>
                  <a:lnTo>
                    <a:pt x="1016211" y="2269068"/>
                  </a:lnTo>
                  <a:lnTo>
                    <a:pt x="752753" y="2122001"/>
                  </a:lnTo>
                  <a:lnTo>
                    <a:pt x="739790" y="2145883"/>
                  </a:lnTo>
                  <a:cubicBezTo>
                    <a:pt x="689579" y="2220205"/>
                    <a:pt x="604548" y="2269069"/>
                    <a:pt x="508105" y="2269069"/>
                  </a:cubicBezTo>
                  <a:cubicBezTo>
                    <a:pt x="353796" y="2269069"/>
                    <a:pt x="228703" y="2143976"/>
                    <a:pt x="228703" y="1989667"/>
                  </a:cubicBezTo>
                  <a:cubicBezTo>
                    <a:pt x="228703" y="1951090"/>
                    <a:pt x="236522" y="1914339"/>
                    <a:pt x="250660" y="1880911"/>
                  </a:cubicBezTo>
                  <a:lnTo>
                    <a:pt x="266984" y="1850836"/>
                  </a:lnTo>
                  <a:lnTo>
                    <a:pt x="0" y="1701801"/>
                  </a:lnTo>
                  <a:lnTo>
                    <a:pt x="0" y="567267"/>
                  </a:lnTo>
                  <a:close/>
                </a:path>
              </a:pathLst>
            </a:custGeom>
            <a:solidFill>
              <a:srgbClr val="323A4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63573" y="1199509"/>
              <a:ext cx="2032420" cy="107231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</a:rPr>
                <a:t>ACGME</a:t>
              </a:r>
              <a:endParaRPr lang="en-US" sz="2400" b="1" dirty="0">
                <a:solidFill>
                  <a:prstClr val="white"/>
                </a:solidFill>
              </a:endParaRPr>
            </a:p>
            <a:p>
              <a:pPr lvl="0" algn="ctr"/>
              <a:r>
                <a:rPr lang="en-US" sz="1050" dirty="0" smtClean="0">
                  <a:solidFill>
                    <a:prstClr val="white"/>
                  </a:solidFill>
                </a:rPr>
                <a:t>Requirements</a:t>
              </a:r>
            </a:p>
            <a:p>
              <a:pPr algn="ctr"/>
              <a:r>
                <a:rPr lang="en-US" sz="1050" dirty="0" smtClean="0">
                  <a:solidFill>
                    <a:prstClr val="white"/>
                  </a:solidFill>
                </a:rPr>
                <a:t>Data</a:t>
              </a:r>
              <a:endParaRPr 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5829397" y="601128"/>
              <a:ext cx="2299026" cy="2269070"/>
            </a:xfrm>
            <a:custGeom>
              <a:avLst/>
              <a:gdLst>
                <a:gd name="connsiteX0" fmla="*/ 1282815 w 2299026"/>
                <a:gd name="connsiteY0" fmla="*/ 0 h 2269070"/>
                <a:gd name="connsiteX1" fmla="*/ 2299026 w 2299026"/>
                <a:gd name="connsiteY1" fmla="*/ 567267 h 2269070"/>
                <a:gd name="connsiteX2" fmla="*/ 2299026 w 2299026"/>
                <a:gd name="connsiteY2" fmla="*/ 1701801 h 2269070"/>
                <a:gd name="connsiteX3" fmla="*/ 2032042 w 2299026"/>
                <a:gd name="connsiteY3" fmla="*/ 1850837 h 2269070"/>
                <a:gd name="connsiteX4" fmla="*/ 2022606 w 2299026"/>
                <a:gd name="connsiteY4" fmla="*/ 1833452 h 2269070"/>
                <a:gd name="connsiteX5" fmla="*/ 1790921 w 2299026"/>
                <a:gd name="connsiteY5" fmla="*/ 1710266 h 2269070"/>
                <a:gd name="connsiteX6" fmla="*/ 1511519 w 2299026"/>
                <a:gd name="connsiteY6" fmla="*/ 1989668 h 2269070"/>
                <a:gd name="connsiteX7" fmla="*/ 1533476 w 2299026"/>
                <a:gd name="connsiteY7" fmla="*/ 2098424 h 2269070"/>
                <a:gd name="connsiteX8" fmla="*/ 1546273 w 2299026"/>
                <a:gd name="connsiteY8" fmla="*/ 2122001 h 2269070"/>
                <a:gd name="connsiteX9" fmla="*/ 1282814 w 2299026"/>
                <a:gd name="connsiteY9" fmla="*/ 2269068 h 2269070"/>
                <a:gd name="connsiteX10" fmla="*/ 1019358 w 2299026"/>
                <a:gd name="connsiteY10" fmla="*/ 2122002 h 2269070"/>
                <a:gd name="connsiteX11" fmla="*/ 1006395 w 2299026"/>
                <a:gd name="connsiteY11" fmla="*/ 2145884 h 2269070"/>
                <a:gd name="connsiteX12" fmla="*/ 774710 w 2299026"/>
                <a:gd name="connsiteY12" fmla="*/ 2269070 h 2269070"/>
                <a:gd name="connsiteX13" fmla="*/ 495308 w 2299026"/>
                <a:gd name="connsiteY13" fmla="*/ 1989668 h 2269070"/>
                <a:gd name="connsiteX14" fmla="*/ 517265 w 2299026"/>
                <a:gd name="connsiteY14" fmla="*/ 1880912 h 2269070"/>
                <a:gd name="connsiteX15" fmla="*/ 533589 w 2299026"/>
                <a:gd name="connsiteY15" fmla="*/ 1850837 h 2269070"/>
                <a:gd name="connsiteX16" fmla="*/ 266603 w 2299026"/>
                <a:gd name="connsiteY16" fmla="*/ 1701801 h 2269070"/>
                <a:gd name="connsiteX17" fmla="*/ 266603 w 2299026"/>
                <a:gd name="connsiteY17" fmla="*/ 1412646 h 2269070"/>
                <a:gd name="connsiteX18" fmla="*/ 223093 w 2299026"/>
                <a:gd name="connsiteY18" fmla="*/ 1408260 h 2269070"/>
                <a:gd name="connsiteX19" fmla="*/ 0 w 2299026"/>
                <a:gd name="connsiteY19" fmla="*/ 1134534 h 2269070"/>
                <a:gd name="connsiteX20" fmla="*/ 223093 w 2299026"/>
                <a:gd name="connsiteY20" fmla="*/ 860809 h 2269070"/>
                <a:gd name="connsiteX21" fmla="*/ 266603 w 2299026"/>
                <a:gd name="connsiteY21" fmla="*/ 856422 h 2269070"/>
                <a:gd name="connsiteX22" fmla="*/ 266603 w 2299026"/>
                <a:gd name="connsiteY22" fmla="*/ 567267 h 2269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99026" h="2269070">
                  <a:moveTo>
                    <a:pt x="1282815" y="0"/>
                  </a:moveTo>
                  <a:lnTo>
                    <a:pt x="2299026" y="567267"/>
                  </a:lnTo>
                  <a:lnTo>
                    <a:pt x="2299026" y="1701801"/>
                  </a:lnTo>
                  <a:lnTo>
                    <a:pt x="2032042" y="1850837"/>
                  </a:lnTo>
                  <a:lnTo>
                    <a:pt x="2022606" y="1833452"/>
                  </a:lnTo>
                  <a:cubicBezTo>
                    <a:pt x="1972395" y="1759131"/>
                    <a:pt x="1887364" y="1710266"/>
                    <a:pt x="1790921" y="1710266"/>
                  </a:cubicBezTo>
                  <a:cubicBezTo>
                    <a:pt x="1636612" y="1710266"/>
                    <a:pt x="1511519" y="1835359"/>
                    <a:pt x="1511519" y="1989668"/>
                  </a:cubicBezTo>
                  <a:cubicBezTo>
                    <a:pt x="1511519" y="2028245"/>
                    <a:pt x="1519338" y="2064997"/>
                    <a:pt x="1533476" y="2098424"/>
                  </a:cubicBezTo>
                  <a:lnTo>
                    <a:pt x="1546273" y="2122001"/>
                  </a:lnTo>
                  <a:lnTo>
                    <a:pt x="1282814" y="2269068"/>
                  </a:lnTo>
                  <a:lnTo>
                    <a:pt x="1019358" y="2122002"/>
                  </a:lnTo>
                  <a:lnTo>
                    <a:pt x="1006395" y="2145884"/>
                  </a:lnTo>
                  <a:cubicBezTo>
                    <a:pt x="956184" y="2220206"/>
                    <a:pt x="871153" y="2269070"/>
                    <a:pt x="774710" y="2269070"/>
                  </a:cubicBezTo>
                  <a:cubicBezTo>
                    <a:pt x="620401" y="2269070"/>
                    <a:pt x="495308" y="2143977"/>
                    <a:pt x="495308" y="1989668"/>
                  </a:cubicBezTo>
                  <a:cubicBezTo>
                    <a:pt x="495308" y="1951091"/>
                    <a:pt x="503127" y="1914340"/>
                    <a:pt x="517265" y="1880912"/>
                  </a:cubicBezTo>
                  <a:lnTo>
                    <a:pt x="533589" y="1850837"/>
                  </a:lnTo>
                  <a:lnTo>
                    <a:pt x="266603" y="1701801"/>
                  </a:lnTo>
                  <a:lnTo>
                    <a:pt x="266603" y="1412646"/>
                  </a:lnTo>
                  <a:lnTo>
                    <a:pt x="223093" y="1408260"/>
                  </a:lnTo>
                  <a:cubicBezTo>
                    <a:pt x="95775" y="1382206"/>
                    <a:pt x="0" y="1269554"/>
                    <a:pt x="0" y="1134534"/>
                  </a:cubicBezTo>
                  <a:cubicBezTo>
                    <a:pt x="0" y="999514"/>
                    <a:pt x="95775" y="886862"/>
                    <a:pt x="223093" y="860809"/>
                  </a:cubicBezTo>
                  <a:lnTo>
                    <a:pt x="266603" y="856422"/>
                  </a:lnTo>
                  <a:lnTo>
                    <a:pt x="266603" y="567267"/>
                  </a:lnTo>
                  <a:close/>
                </a:path>
              </a:pathLst>
            </a:custGeom>
            <a:solidFill>
              <a:srgbClr val="F3774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5993" y="1325487"/>
              <a:ext cx="2032419" cy="82035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ERAS</a:t>
              </a:r>
              <a:endPara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algn="ctr"/>
              <a:r>
                <a:rPr lang="en-US" sz="1050" dirty="0" smtClean="0">
                  <a:solidFill>
                    <a:prstClr val="white"/>
                  </a:solidFill>
                </a:rPr>
                <a:t>Application Software</a:t>
              </a:r>
              <a:endParaRPr 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32807" y="2294466"/>
              <a:ext cx="2311827" cy="2269068"/>
            </a:xfrm>
            <a:custGeom>
              <a:avLst/>
              <a:gdLst>
                <a:gd name="connsiteX0" fmla="*/ 1295616 w 2311827"/>
                <a:gd name="connsiteY0" fmla="*/ 0 h 2269068"/>
                <a:gd name="connsiteX1" fmla="*/ 2311827 w 2311827"/>
                <a:gd name="connsiteY1" fmla="*/ 567267 h 2269068"/>
                <a:gd name="connsiteX2" fmla="*/ 2311827 w 2311827"/>
                <a:gd name="connsiteY2" fmla="*/ 1701801 h 2269068"/>
                <a:gd name="connsiteX3" fmla="*/ 1295615 w 2311827"/>
                <a:gd name="connsiteY3" fmla="*/ 2269068 h 2269068"/>
                <a:gd name="connsiteX4" fmla="*/ 1026876 w 2311827"/>
                <a:gd name="connsiteY4" fmla="*/ 2119053 h 2269068"/>
                <a:gd name="connsiteX5" fmla="*/ 1044969 w 2311827"/>
                <a:gd name="connsiteY5" fmla="*/ 2085719 h 2269068"/>
                <a:gd name="connsiteX6" fmla="*/ 1066926 w 2311827"/>
                <a:gd name="connsiteY6" fmla="*/ 1976963 h 2269068"/>
                <a:gd name="connsiteX7" fmla="*/ 787524 w 2311827"/>
                <a:gd name="connsiteY7" fmla="*/ 1697561 h 2269068"/>
                <a:gd name="connsiteX8" fmla="*/ 555840 w 2311827"/>
                <a:gd name="connsiteY8" fmla="*/ 1820747 h 2269068"/>
                <a:gd name="connsiteX9" fmla="*/ 541108 w 2311827"/>
                <a:gd name="connsiteY9" fmla="*/ 1847889 h 2269068"/>
                <a:gd name="connsiteX10" fmla="*/ 279404 w 2311827"/>
                <a:gd name="connsiteY10" fmla="*/ 1701801 h 2269068"/>
                <a:gd name="connsiteX11" fmla="*/ 279404 w 2311827"/>
                <a:gd name="connsiteY11" fmla="*/ 1413935 h 2269068"/>
                <a:gd name="connsiteX12" fmla="*/ 279402 w 2311827"/>
                <a:gd name="connsiteY12" fmla="*/ 1413935 h 2269068"/>
                <a:gd name="connsiteX13" fmla="*/ 0 w 2311827"/>
                <a:gd name="connsiteY13" fmla="*/ 1134533 h 2269068"/>
                <a:gd name="connsiteX14" fmla="*/ 279402 w 2311827"/>
                <a:gd name="connsiteY14" fmla="*/ 855131 h 2269068"/>
                <a:gd name="connsiteX15" fmla="*/ 279404 w 2311827"/>
                <a:gd name="connsiteY15" fmla="*/ 855131 h 2269068"/>
                <a:gd name="connsiteX16" fmla="*/ 279404 w 2311827"/>
                <a:gd name="connsiteY16" fmla="*/ 567267 h 2269068"/>
                <a:gd name="connsiteX17" fmla="*/ 539338 w 2311827"/>
                <a:gd name="connsiteY17" fmla="*/ 422167 h 2269068"/>
                <a:gd name="connsiteX18" fmla="*/ 530066 w 2311827"/>
                <a:gd name="connsiteY18" fmla="*/ 405086 h 2269068"/>
                <a:gd name="connsiteX19" fmla="*/ 508109 w 2311827"/>
                <a:gd name="connsiteY19" fmla="*/ 296330 h 2269068"/>
                <a:gd name="connsiteX20" fmla="*/ 787511 w 2311827"/>
                <a:gd name="connsiteY20" fmla="*/ 16928 h 2269068"/>
                <a:gd name="connsiteX21" fmla="*/ 1019196 w 2311827"/>
                <a:gd name="connsiteY21" fmla="*/ 140114 h 2269068"/>
                <a:gd name="connsiteX22" fmla="*/ 1025106 w 2311827"/>
                <a:gd name="connsiteY22" fmla="*/ 151003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311827" h="2269068">
                  <a:moveTo>
                    <a:pt x="1295616" y="0"/>
                  </a:moveTo>
                  <a:lnTo>
                    <a:pt x="2311827" y="567267"/>
                  </a:lnTo>
                  <a:lnTo>
                    <a:pt x="2311827" y="1701801"/>
                  </a:lnTo>
                  <a:lnTo>
                    <a:pt x="1295615" y="2269068"/>
                  </a:lnTo>
                  <a:lnTo>
                    <a:pt x="1026876" y="2119053"/>
                  </a:lnTo>
                  <a:lnTo>
                    <a:pt x="1044969" y="2085719"/>
                  </a:lnTo>
                  <a:cubicBezTo>
                    <a:pt x="1059108" y="2052292"/>
                    <a:pt x="1066926" y="2015541"/>
                    <a:pt x="1066926" y="1976963"/>
                  </a:cubicBezTo>
                  <a:cubicBezTo>
                    <a:pt x="1066926" y="1822654"/>
                    <a:pt x="941833" y="1697561"/>
                    <a:pt x="787524" y="1697561"/>
                  </a:cubicBezTo>
                  <a:cubicBezTo>
                    <a:pt x="691081" y="1697561"/>
                    <a:pt x="606051" y="1746426"/>
                    <a:pt x="555840" y="1820747"/>
                  </a:cubicBezTo>
                  <a:lnTo>
                    <a:pt x="541108" y="1847889"/>
                  </a:lnTo>
                  <a:lnTo>
                    <a:pt x="279404" y="1701801"/>
                  </a:lnTo>
                  <a:lnTo>
                    <a:pt x="279404" y="1413935"/>
                  </a:lnTo>
                  <a:lnTo>
                    <a:pt x="279402" y="1413935"/>
                  </a:lnTo>
                  <a:cubicBezTo>
                    <a:pt x="125093" y="1413935"/>
                    <a:pt x="0" y="1288842"/>
                    <a:pt x="0" y="1134533"/>
                  </a:cubicBezTo>
                  <a:cubicBezTo>
                    <a:pt x="0" y="980224"/>
                    <a:pt x="125093" y="855131"/>
                    <a:pt x="279402" y="855131"/>
                  </a:cubicBezTo>
                  <a:lnTo>
                    <a:pt x="279404" y="855131"/>
                  </a:lnTo>
                  <a:lnTo>
                    <a:pt x="279404" y="567267"/>
                  </a:lnTo>
                  <a:lnTo>
                    <a:pt x="539338" y="422167"/>
                  </a:lnTo>
                  <a:lnTo>
                    <a:pt x="530066" y="405086"/>
                  </a:lnTo>
                  <a:cubicBezTo>
                    <a:pt x="515928" y="371658"/>
                    <a:pt x="508109" y="334907"/>
                    <a:pt x="508109" y="296330"/>
                  </a:cubicBezTo>
                  <a:cubicBezTo>
                    <a:pt x="508109" y="142021"/>
                    <a:pt x="633202" y="16928"/>
                    <a:pt x="787511" y="16928"/>
                  </a:cubicBezTo>
                  <a:cubicBezTo>
                    <a:pt x="883954" y="16928"/>
                    <a:pt x="968985" y="65792"/>
                    <a:pt x="1019196" y="140114"/>
                  </a:cubicBezTo>
                  <a:lnTo>
                    <a:pt x="1025106" y="15100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112210" y="3036455"/>
              <a:ext cx="2032419" cy="82035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schemeClr val="bg2">
                      <a:lumMod val="10000"/>
                    </a:schemeClr>
                  </a:solidFill>
                </a:rPr>
                <a:t>NRMP</a:t>
              </a:r>
              <a:endParaRPr lang="en-US" sz="24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/>
              <a:r>
                <a:rPr lang="en-US" sz="1050" dirty="0" smtClean="0">
                  <a:solidFill>
                    <a:schemeClr val="bg2">
                      <a:lumMod val="10000"/>
                    </a:schemeClr>
                  </a:solidFill>
                </a:rPr>
                <a:t>Matching Software</a:t>
              </a:r>
              <a:endParaRPr lang="en-US" sz="10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6096000" y="3983567"/>
              <a:ext cx="2032423" cy="2273304"/>
            </a:xfrm>
            <a:custGeom>
              <a:avLst/>
              <a:gdLst>
                <a:gd name="connsiteX0" fmla="*/ 1524312 w 2032423"/>
                <a:gd name="connsiteY0" fmla="*/ 2273304 h 2273304"/>
                <a:gd name="connsiteX1" fmla="*/ 1292628 w 2032423"/>
                <a:gd name="connsiteY1" fmla="*/ 2150118 h 2273304"/>
                <a:gd name="connsiteX2" fmla="*/ 1277902 w 2032423"/>
                <a:gd name="connsiteY2" fmla="*/ 2122988 h 2273304"/>
                <a:gd name="connsiteX3" fmla="*/ 1016211 w 2032423"/>
                <a:gd name="connsiteY3" fmla="*/ 2269068 h 2273304"/>
                <a:gd name="connsiteX4" fmla="*/ 750983 w 2032423"/>
                <a:gd name="connsiteY4" fmla="*/ 2121013 h 2273304"/>
                <a:gd name="connsiteX5" fmla="*/ 739777 w 2032423"/>
                <a:gd name="connsiteY5" fmla="*/ 2141658 h 2273304"/>
                <a:gd name="connsiteX6" fmla="*/ 508092 w 2032423"/>
                <a:gd name="connsiteY6" fmla="*/ 2264844 h 2273304"/>
                <a:gd name="connsiteX7" fmla="*/ 228690 w 2032423"/>
                <a:gd name="connsiteY7" fmla="*/ 1985442 h 2273304"/>
                <a:gd name="connsiteX8" fmla="*/ 250647 w 2032423"/>
                <a:gd name="connsiteY8" fmla="*/ 1876687 h 2273304"/>
                <a:gd name="connsiteX9" fmla="*/ 265214 w 2032423"/>
                <a:gd name="connsiteY9" fmla="*/ 1849848 h 2273304"/>
                <a:gd name="connsiteX10" fmla="*/ 0 w 2032423"/>
                <a:gd name="connsiteY10" fmla="*/ 1701801 h 2273304"/>
                <a:gd name="connsiteX11" fmla="*/ 0 w 2032423"/>
                <a:gd name="connsiteY11" fmla="*/ 567267 h 2273304"/>
                <a:gd name="connsiteX12" fmla="*/ 1016212 w 2032423"/>
                <a:gd name="connsiteY12" fmla="*/ 0 h 2273304"/>
                <a:gd name="connsiteX13" fmla="*/ 2032423 w 2032423"/>
                <a:gd name="connsiteY13" fmla="*/ 567267 h 2273304"/>
                <a:gd name="connsiteX14" fmla="*/ 2032423 w 2032423"/>
                <a:gd name="connsiteY14" fmla="*/ 855130 h 2273304"/>
                <a:gd name="connsiteX15" fmla="*/ 1976116 w 2032423"/>
                <a:gd name="connsiteY15" fmla="*/ 860807 h 2273304"/>
                <a:gd name="connsiteX16" fmla="*/ 1753023 w 2032423"/>
                <a:gd name="connsiteY16" fmla="*/ 1134532 h 2273304"/>
                <a:gd name="connsiteX17" fmla="*/ 1976116 w 2032423"/>
                <a:gd name="connsiteY17" fmla="*/ 1408258 h 2273304"/>
                <a:gd name="connsiteX18" fmla="*/ 2032423 w 2032423"/>
                <a:gd name="connsiteY18" fmla="*/ 1413934 h 2273304"/>
                <a:gd name="connsiteX19" fmla="*/ 2032423 w 2032423"/>
                <a:gd name="connsiteY19" fmla="*/ 1701801 h 2273304"/>
                <a:gd name="connsiteX20" fmla="*/ 1763670 w 2032423"/>
                <a:gd name="connsiteY20" fmla="*/ 1851824 h 2273304"/>
                <a:gd name="connsiteX21" fmla="*/ 1781757 w 2032423"/>
                <a:gd name="connsiteY21" fmla="*/ 1885147 h 2273304"/>
                <a:gd name="connsiteX22" fmla="*/ 1803714 w 2032423"/>
                <a:gd name="connsiteY22" fmla="*/ 1993902 h 2273304"/>
                <a:gd name="connsiteX23" fmla="*/ 1524312 w 2032423"/>
                <a:gd name="connsiteY23" fmla="*/ 2273304 h 2273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32423" h="2273304">
                  <a:moveTo>
                    <a:pt x="1524312" y="2273304"/>
                  </a:moveTo>
                  <a:cubicBezTo>
                    <a:pt x="1427869" y="2273304"/>
                    <a:pt x="1342838" y="2224440"/>
                    <a:pt x="1292628" y="2150118"/>
                  </a:cubicBezTo>
                  <a:lnTo>
                    <a:pt x="1277902" y="2122988"/>
                  </a:lnTo>
                  <a:lnTo>
                    <a:pt x="1016211" y="2269068"/>
                  </a:lnTo>
                  <a:lnTo>
                    <a:pt x="750983" y="2121013"/>
                  </a:lnTo>
                  <a:lnTo>
                    <a:pt x="739777" y="2141658"/>
                  </a:lnTo>
                  <a:cubicBezTo>
                    <a:pt x="689566" y="2215980"/>
                    <a:pt x="604535" y="2264844"/>
                    <a:pt x="508092" y="2264844"/>
                  </a:cubicBezTo>
                  <a:cubicBezTo>
                    <a:pt x="353783" y="2264844"/>
                    <a:pt x="228690" y="2139751"/>
                    <a:pt x="228690" y="1985442"/>
                  </a:cubicBezTo>
                  <a:cubicBezTo>
                    <a:pt x="228690" y="1946865"/>
                    <a:pt x="236509" y="1910114"/>
                    <a:pt x="250647" y="1876687"/>
                  </a:cubicBezTo>
                  <a:lnTo>
                    <a:pt x="265214" y="1849848"/>
                  </a:lnTo>
                  <a:lnTo>
                    <a:pt x="0" y="1701801"/>
                  </a:lnTo>
                  <a:lnTo>
                    <a:pt x="0" y="5672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5130"/>
                  </a:lnTo>
                  <a:lnTo>
                    <a:pt x="1976116" y="860807"/>
                  </a:lnTo>
                  <a:cubicBezTo>
                    <a:pt x="1848798" y="886860"/>
                    <a:pt x="1753023" y="999512"/>
                    <a:pt x="1753023" y="1134532"/>
                  </a:cubicBezTo>
                  <a:cubicBezTo>
                    <a:pt x="1753023" y="1269553"/>
                    <a:pt x="1848798" y="1382204"/>
                    <a:pt x="1976116" y="1408258"/>
                  </a:cubicBezTo>
                  <a:lnTo>
                    <a:pt x="2032423" y="1413934"/>
                  </a:lnTo>
                  <a:lnTo>
                    <a:pt x="2032423" y="1701801"/>
                  </a:lnTo>
                  <a:lnTo>
                    <a:pt x="1763670" y="1851824"/>
                  </a:lnTo>
                  <a:lnTo>
                    <a:pt x="1781757" y="1885147"/>
                  </a:lnTo>
                  <a:cubicBezTo>
                    <a:pt x="1795896" y="1918574"/>
                    <a:pt x="1803714" y="1955325"/>
                    <a:pt x="1803714" y="1993902"/>
                  </a:cubicBezTo>
                  <a:cubicBezTo>
                    <a:pt x="1803714" y="2148211"/>
                    <a:pt x="1678621" y="2273304"/>
                    <a:pt x="1524312" y="2273304"/>
                  </a:cubicBezTo>
                  <a:close/>
                </a:path>
              </a:pathLst>
            </a:custGeom>
            <a:solidFill>
              <a:srgbClr val="2DBAA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5993" y="4603703"/>
              <a:ext cx="2032419" cy="103303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RMS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algn="ctr"/>
              <a:r>
                <a:rPr lang="en-US" sz="1050" dirty="0" smtClean="0">
                  <a:solidFill>
                    <a:schemeClr val="bg1"/>
                  </a:solidFill>
                </a:rPr>
                <a:t>Residency </a:t>
              </a:r>
            </a:p>
            <a:p>
              <a:pPr lvl="0" algn="ctr"/>
              <a:r>
                <a:rPr lang="en-US" sz="1050" dirty="0" smtClean="0">
                  <a:solidFill>
                    <a:schemeClr val="bg1"/>
                  </a:solidFill>
                </a:rPr>
                <a:t>Management System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 rot="10800000">
              <a:off x="4063578" y="3987799"/>
              <a:ext cx="2311822" cy="2269072"/>
            </a:xfrm>
            <a:custGeom>
              <a:avLst/>
              <a:gdLst>
                <a:gd name="connsiteX0" fmla="*/ 787510 w 2311822"/>
                <a:gd name="connsiteY0" fmla="*/ 2269072 h 2269072"/>
                <a:gd name="connsiteX1" fmla="*/ 508108 w 2311822"/>
                <a:gd name="connsiteY1" fmla="*/ 1989670 h 2269072"/>
                <a:gd name="connsiteX2" fmla="*/ 530065 w 2311822"/>
                <a:gd name="connsiteY2" fmla="*/ 1880915 h 2269072"/>
                <a:gd name="connsiteX3" fmla="*/ 546389 w 2311822"/>
                <a:gd name="connsiteY3" fmla="*/ 1850840 h 2269072"/>
                <a:gd name="connsiteX4" fmla="*/ 279399 w 2311822"/>
                <a:gd name="connsiteY4" fmla="*/ 1701801 h 2269072"/>
                <a:gd name="connsiteX5" fmla="*/ 279399 w 2311822"/>
                <a:gd name="connsiteY5" fmla="*/ 1413934 h 2269072"/>
                <a:gd name="connsiteX6" fmla="*/ 223093 w 2311822"/>
                <a:gd name="connsiteY6" fmla="*/ 1408258 h 2269072"/>
                <a:gd name="connsiteX7" fmla="*/ 0 w 2311822"/>
                <a:gd name="connsiteY7" fmla="*/ 1134532 h 2269072"/>
                <a:gd name="connsiteX8" fmla="*/ 223093 w 2311822"/>
                <a:gd name="connsiteY8" fmla="*/ 860807 h 2269072"/>
                <a:gd name="connsiteX9" fmla="*/ 279399 w 2311822"/>
                <a:gd name="connsiteY9" fmla="*/ 855131 h 2269072"/>
                <a:gd name="connsiteX10" fmla="*/ 279399 w 2311822"/>
                <a:gd name="connsiteY10" fmla="*/ 567267 h 2269072"/>
                <a:gd name="connsiteX11" fmla="*/ 1295611 w 2311822"/>
                <a:gd name="connsiteY11" fmla="*/ 0 h 2269072"/>
                <a:gd name="connsiteX12" fmla="*/ 2311822 w 2311822"/>
                <a:gd name="connsiteY12" fmla="*/ 567267 h 2269072"/>
                <a:gd name="connsiteX13" fmla="*/ 2311822 w 2311822"/>
                <a:gd name="connsiteY13" fmla="*/ 1701801 h 2269072"/>
                <a:gd name="connsiteX14" fmla="*/ 2046609 w 2311822"/>
                <a:gd name="connsiteY14" fmla="*/ 1849848 h 2269072"/>
                <a:gd name="connsiteX15" fmla="*/ 2035416 w 2311822"/>
                <a:gd name="connsiteY15" fmla="*/ 1829226 h 2269072"/>
                <a:gd name="connsiteX16" fmla="*/ 1803731 w 2311822"/>
                <a:gd name="connsiteY16" fmla="*/ 1706040 h 2269072"/>
                <a:gd name="connsiteX17" fmla="*/ 1524329 w 2311822"/>
                <a:gd name="connsiteY17" fmla="*/ 1985442 h 2269072"/>
                <a:gd name="connsiteX18" fmla="*/ 1546286 w 2311822"/>
                <a:gd name="connsiteY18" fmla="*/ 2094198 h 2269072"/>
                <a:gd name="connsiteX19" fmla="*/ 1560840 w 2311822"/>
                <a:gd name="connsiteY19" fmla="*/ 2121012 h 2269072"/>
                <a:gd name="connsiteX20" fmla="*/ 1295610 w 2311822"/>
                <a:gd name="connsiteY20" fmla="*/ 2269068 h 2269072"/>
                <a:gd name="connsiteX21" fmla="*/ 1032157 w 2311822"/>
                <a:gd name="connsiteY21" fmla="*/ 2122004 h 2269072"/>
                <a:gd name="connsiteX22" fmla="*/ 1019195 w 2311822"/>
                <a:gd name="connsiteY22" fmla="*/ 2145886 h 2269072"/>
                <a:gd name="connsiteX23" fmla="*/ 787510 w 2311822"/>
                <a:gd name="connsiteY23" fmla="*/ 2269072 h 226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11822" h="2269072">
                  <a:moveTo>
                    <a:pt x="787510" y="2269072"/>
                  </a:moveTo>
                  <a:cubicBezTo>
                    <a:pt x="633201" y="2269072"/>
                    <a:pt x="508108" y="2143979"/>
                    <a:pt x="508108" y="1989670"/>
                  </a:cubicBezTo>
                  <a:cubicBezTo>
                    <a:pt x="508108" y="1951093"/>
                    <a:pt x="515927" y="1914342"/>
                    <a:pt x="530065" y="1880915"/>
                  </a:cubicBezTo>
                  <a:lnTo>
                    <a:pt x="546389" y="1850840"/>
                  </a:lnTo>
                  <a:lnTo>
                    <a:pt x="279399" y="1701801"/>
                  </a:lnTo>
                  <a:lnTo>
                    <a:pt x="279399" y="1413934"/>
                  </a:lnTo>
                  <a:lnTo>
                    <a:pt x="223093" y="1408258"/>
                  </a:lnTo>
                  <a:cubicBezTo>
                    <a:pt x="95774" y="1382204"/>
                    <a:pt x="0" y="1269553"/>
                    <a:pt x="0" y="1134532"/>
                  </a:cubicBezTo>
                  <a:cubicBezTo>
                    <a:pt x="0" y="999512"/>
                    <a:pt x="95774" y="886860"/>
                    <a:pt x="223093" y="860807"/>
                  </a:cubicBezTo>
                  <a:lnTo>
                    <a:pt x="279399" y="855131"/>
                  </a:lnTo>
                  <a:lnTo>
                    <a:pt x="279399" y="567267"/>
                  </a:lnTo>
                  <a:lnTo>
                    <a:pt x="1295611" y="0"/>
                  </a:lnTo>
                  <a:lnTo>
                    <a:pt x="2311822" y="567267"/>
                  </a:lnTo>
                  <a:lnTo>
                    <a:pt x="2311822" y="1701801"/>
                  </a:lnTo>
                  <a:lnTo>
                    <a:pt x="2046609" y="1849848"/>
                  </a:lnTo>
                  <a:lnTo>
                    <a:pt x="2035416" y="1829226"/>
                  </a:lnTo>
                  <a:cubicBezTo>
                    <a:pt x="1985205" y="1754905"/>
                    <a:pt x="1900174" y="1706040"/>
                    <a:pt x="1803731" y="1706040"/>
                  </a:cubicBezTo>
                  <a:cubicBezTo>
                    <a:pt x="1649422" y="1706040"/>
                    <a:pt x="1524329" y="1831133"/>
                    <a:pt x="1524329" y="1985442"/>
                  </a:cubicBezTo>
                  <a:cubicBezTo>
                    <a:pt x="1524329" y="2024019"/>
                    <a:pt x="1532148" y="2060771"/>
                    <a:pt x="1546286" y="2094198"/>
                  </a:cubicBezTo>
                  <a:lnTo>
                    <a:pt x="1560840" y="2121012"/>
                  </a:lnTo>
                  <a:lnTo>
                    <a:pt x="1295610" y="2269068"/>
                  </a:lnTo>
                  <a:lnTo>
                    <a:pt x="1032157" y="2122004"/>
                  </a:lnTo>
                  <a:lnTo>
                    <a:pt x="1019195" y="2145886"/>
                  </a:lnTo>
                  <a:cubicBezTo>
                    <a:pt x="968984" y="2220208"/>
                    <a:pt x="883953" y="2269072"/>
                    <a:pt x="787510" y="2269072"/>
                  </a:cubicBezTo>
                  <a:close/>
                </a:path>
              </a:pathLst>
            </a:custGeom>
            <a:solidFill>
              <a:srgbClr val="F1C50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063573" y="4360635"/>
              <a:ext cx="2032419" cy="151917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2400" b="1" dirty="0" smtClean="0">
                  <a:solidFill>
                    <a:schemeClr val="bg2">
                      <a:lumMod val="10000"/>
                    </a:schemeClr>
                  </a:solidFill>
                </a:rPr>
                <a:t>GME Office</a:t>
              </a:r>
              <a:endParaRPr lang="en-US" sz="24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/>
              <a:r>
                <a:rPr lang="en-US" sz="1050" dirty="0" smtClean="0">
                  <a:solidFill>
                    <a:schemeClr val="bg2">
                      <a:lumMod val="10000"/>
                    </a:schemeClr>
                  </a:solidFill>
                </a:rPr>
                <a:t>Education &amp; Oversight</a:t>
              </a:r>
            </a:p>
            <a:p>
              <a:pPr lvl="0" algn="ctr"/>
              <a:r>
                <a:rPr lang="en-US" sz="1050" dirty="0" smtClean="0">
                  <a:solidFill>
                    <a:schemeClr val="bg2">
                      <a:lumMod val="10000"/>
                    </a:schemeClr>
                  </a:solidFill>
                </a:rPr>
                <a:t>Program Support</a:t>
              </a:r>
              <a:endParaRPr lang="en-US" sz="10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047366" y="2294466"/>
              <a:ext cx="2311821" cy="2269068"/>
            </a:xfrm>
            <a:custGeom>
              <a:avLst/>
              <a:gdLst>
                <a:gd name="connsiteX0" fmla="*/ 1016212 w 2311821"/>
                <a:gd name="connsiteY0" fmla="*/ 0 h 2269068"/>
                <a:gd name="connsiteX1" fmla="*/ 1286722 w 2311821"/>
                <a:gd name="connsiteY1" fmla="*/ 151004 h 2269068"/>
                <a:gd name="connsiteX2" fmla="*/ 1266872 w 2311821"/>
                <a:gd name="connsiteY2" fmla="*/ 187574 h 2269068"/>
                <a:gd name="connsiteX3" fmla="*/ 1244915 w 2311821"/>
                <a:gd name="connsiteY3" fmla="*/ 296330 h 2269068"/>
                <a:gd name="connsiteX4" fmla="*/ 1524317 w 2311821"/>
                <a:gd name="connsiteY4" fmla="*/ 575732 h 2269068"/>
                <a:gd name="connsiteX5" fmla="*/ 1756002 w 2311821"/>
                <a:gd name="connsiteY5" fmla="*/ 452546 h 2269068"/>
                <a:gd name="connsiteX6" fmla="*/ 1772490 w 2311821"/>
                <a:gd name="connsiteY6" fmla="*/ 422168 h 2269068"/>
                <a:gd name="connsiteX7" fmla="*/ 2032423 w 2311821"/>
                <a:gd name="connsiteY7" fmla="*/ 567267 h 2269068"/>
                <a:gd name="connsiteX8" fmla="*/ 2032423 w 2311821"/>
                <a:gd name="connsiteY8" fmla="*/ 855131 h 2269068"/>
                <a:gd name="connsiteX9" fmla="*/ 2088728 w 2311821"/>
                <a:gd name="connsiteY9" fmla="*/ 860807 h 2269068"/>
                <a:gd name="connsiteX10" fmla="*/ 2311821 w 2311821"/>
                <a:gd name="connsiteY10" fmla="*/ 1134533 h 2269068"/>
                <a:gd name="connsiteX11" fmla="*/ 2088728 w 2311821"/>
                <a:gd name="connsiteY11" fmla="*/ 1408258 h 2269068"/>
                <a:gd name="connsiteX12" fmla="*/ 2032423 w 2311821"/>
                <a:gd name="connsiteY12" fmla="*/ 1413934 h 2269068"/>
                <a:gd name="connsiteX13" fmla="*/ 2032423 w 2311821"/>
                <a:gd name="connsiteY13" fmla="*/ 1701801 h 2269068"/>
                <a:gd name="connsiteX14" fmla="*/ 1770720 w 2311821"/>
                <a:gd name="connsiteY14" fmla="*/ 1847889 h 2269068"/>
                <a:gd name="connsiteX15" fmla="*/ 1781748 w 2311821"/>
                <a:gd name="connsiteY15" fmla="*/ 1868207 h 2269068"/>
                <a:gd name="connsiteX16" fmla="*/ 1803705 w 2311821"/>
                <a:gd name="connsiteY16" fmla="*/ 1976963 h 2269068"/>
                <a:gd name="connsiteX17" fmla="*/ 1524303 w 2311821"/>
                <a:gd name="connsiteY17" fmla="*/ 2256365 h 2269068"/>
                <a:gd name="connsiteX18" fmla="*/ 1292619 w 2311821"/>
                <a:gd name="connsiteY18" fmla="*/ 2133179 h 2269068"/>
                <a:gd name="connsiteX19" fmla="*/ 1284951 w 2311821"/>
                <a:gd name="connsiteY19" fmla="*/ 2119053 h 2269068"/>
                <a:gd name="connsiteX20" fmla="*/ 1016211 w 2311821"/>
                <a:gd name="connsiteY20" fmla="*/ 2269068 h 2269068"/>
                <a:gd name="connsiteX21" fmla="*/ 0 w 2311821"/>
                <a:gd name="connsiteY21" fmla="*/ 1701801 h 2269068"/>
                <a:gd name="connsiteX22" fmla="*/ 0 w 2311821"/>
                <a:gd name="connsiteY22" fmla="*/ 567267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311821" h="2269068">
                  <a:moveTo>
                    <a:pt x="1016212" y="0"/>
                  </a:moveTo>
                  <a:lnTo>
                    <a:pt x="1286722" y="151004"/>
                  </a:lnTo>
                  <a:lnTo>
                    <a:pt x="1266872" y="187574"/>
                  </a:lnTo>
                  <a:cubicBezTo>
                    <a:pt x="1252734" y="221002"/>
                    <a:pt x="1244915" y="257753"/>
                    <a:pt x="1244915" y="296330"/>
                  </a:cubicBezTo>
                  <a:cubicBezTo>
                    <a:pt x="1244915" y="450639"/>
                    <a:pt x="1370008" y="575732"/>
                    <a:pt x="1524317" y="575732"/>
                  </a:cubicBezTo>
                  <a:cubicBezTo>
                    <a:pt x="1620760" y="575732"/>
                    <a:pt x="1705791" y="526868"/>
                    <a:pt x="1756002" y="452546"/>
                  </a:cubicBezTo>
                  <a:lnTo>
                    <a:pt x="1772490" y="422168"/>
                  </a:lnTo>
                  <a:lnTo>
                    <a:pt x="2032423" y="567267"/>
                  </a:lnTo>
                  <a:lnTo>
                    <a:pt x="2032423" y="855131"/>
                  </a:lnTo>
                  <a:lnTo>
                    <a:pt x="2088728" y="860807"/>
                  </a:lnTo>
                  <a:cubicBezTo>
                    <a:pt x="2216047" y="886861"/>
                    <a:pt x="2311821" y="999513"/>
                    <a:pt x="2311821" y="1134533"/>
                  </a:cubicBezTo>
                  <a:cubicBezTo>
                    <a:pt x="2311821" y="1269553"/>
                    <a:pt x="2216047" y="1382205"/>
                    <a:pt x="2088728" y="1408258"/>
                  </a:cubicBezTo>
                  <a:lnTo>
                    <a:pt x="2032423" y="1413934"/>
                  </a:lnTo>
                  <a:lnTo>
                    <a:pt x="2032423" y="1701801"/>
                  </a:lnTo>
                  <a:lnTo>
                    <a:pt x="1770720" y="1847889"/>
                  </a:lnTo>
                  <a:lnTo>
                    <a:pt x="1781748" y="1868207"/>
                  </a:lnTo>
                  <a:cubicBezTo>
                    <a:pt x="1795887" y="1901635"/>
                    <a:pt x="1803705" y="1938386"/>
                    <a:pt x="1803705" y="1976963"/>
                  </a:cubicBezTo>
                  <a:cubicBezTo>
                    <a:pt x="1803705" y="2131272"/>
                    <a:pt x="1678612" y="2256365"/>
                    <a:pt x="1524303" y="2256365"/>
                  </a:cubicBezTo>
                  <a:cubicBezTo>
                    <a:pt x="1427860" y="2256365"/>
                    <a:pt x="1342830" y="2207501"/>
                    <a:pt x="1292619" y="2133179"/>
                  </a:cubicBezTo>
                  <a:lnTo>
                    <a:pt x="1284951" y="2119053"/>
                  </a:lnTo>
                  <a:lnTo>
                    <a:pt x="1016211" y="2269068"/>
                  </a:lnTo>
                  <a:lnTo>
                    <a:pt x="0" y="1701801"/>
                  </a:lnTo>
                  <a:lnTo>
                    <a:pt x="0" y="567267"/>
                  </a:lnTo>
                  <a:close/>
                </a:path>
              </a:pathLst>
            </a:custGeom>
            <a:solidFill>
              <a:srgbClr val="28B9D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47362" y="2750434"/>
              <a:ext cx="2032419" cy="13571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Specialty Associations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050" dirty="0" smtClean="0">
                  <a:solidFill>
                    <a:schemeClr val="bg1"/>
                  </a:solidFill>
                </a:rPr>
                <a:t>Data &amp; Verification</a:t>
              </a:r>
            </a:p>
            <a:p>
              <a:pPr algn="ctr"/>
              <a:endParaRPr lang="en-US" sz="10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50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Case Logs – monthly</a:t>
            </a:r>
          </a:p>
          <a:p>
            <a:pPr lvl="1"/>
            <a:r>
              <a:rPr lang="en-US" dirty="0" smtClean="0"/>
              <a:t>ACGME log system – or – other system if not required to use ACGME system</a:t>
            </a:r>
          </a:p>
          <a:p>
            <a:r>
              <a:rPr lang="en-US" dirty="0" smtClean="0"/>
              <a:t>Data Update – annual</a:t>
            </a:r>
          </a:p>
          <a:p>
            <a:pPr lvl="1"/>
            <a:r>
              <a:rPr lang="en-US" dirty="0" smtClean="0"/>
              <a:t>June - October</a:t>
            </a:r>
          </a:p>
          <a:p>
            <a:r>
              <a:rPr lang="en-US" dirty="0" smtClean="0"/>
              <a:t>Milestones – semi-annual</a:t>
            </a:r>
          </a:p>
          <a:p>
            <a:pPr lvl="1"/>
            <a:r>
              <a:rPr lang="en-US" dirty="0" smtClean="0"/>
              <a:t>Twice per year; November – December &amp; May - June</a:t>
            </a:r>
          </a:p>
          <a:p>
            <a:r>
              <a:rPr lang="en-US" dirty="0" smtClean="0"/>
              <a:t>Resident Survey – annual</a:t>
            </a:r>
          </a:p>
          <a:p>
            <a:pPr lvl="1"/>
            <a:r>
              <a:rPr lang="en-US" dirty="0" smtClean="0"/>
              <a:t>January - April</a:t>
            </a:r>
          </a:p>
          <a:p>
            <a:r>
              <a:rPr lang="en-US" dirty="0" smtClean="0"/>
              <a:t>Faculty Survey – annual</a:t>
            </a:r>
          </a:p>
          <a:p>
            <a:pPr lvl="1"/>
            <a:r>
              <a:rPr lang="en-US" dirty="0" smtClean="0"/>
              <a:t>January - April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ACGME - ADS Tasks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7" name="Picture 6" descr="http://www.onlineuniversities-weblog.com/50226711/istock_664909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943" y="4572000"/>
            <a:ext cx="2562690" cy="1604963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3799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ADS Tasks – Annual Data Update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Program information</a:t>
            </a:r>
          </a:p>
          <a:p>
            <a:r>
              <a:rPr lang="en-US" dirty="0" smtClean="0"/>
              <a:t>Staff information</a:t>
            </a:r>
          </a:p>
          <a:p>
            <a:r>
              <a:rPr lang="en-US" dirty="0" smtClean="0"/>
              <a:t>Program changes</a:t>
            </a:r>
          </a:p>
          <a:p>
            <a:r>
              <a:rPr lang="en-US" dirty="0" smtClean="0"/>
              <a:t>Citation responses</a:t>
            </a:r>
          </a:p>
          <a:p>
            <a:r>
              <a:rPr lang="en-US" dirty="0" smtClean="0"/>
              <a:t>Participating sites</a:t>
            </a:r>
          </a:p>
          <a:p>
            <a:r>
              <a:rPr lang="en-US" dirty="0" smtClean="0"/>
              <a:t>General questions</a:t>
            </a:r>
          </a:p>
          <a:p>
            <a:r>
              <a:rPr lang="en-US" dirty="0" smtClean="0"/>
              <a:t>Competency table</a:t>
            </a:r>
          </a:p>
          <a:p>
            <a:r>
              <a:rPr lang="en-US" dirty="0" smtClean="0"/>
              <a:t>Block diagram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Resident data</a:t>
            </a:r>
          </a:p>
          <a:p>
            <a:r>
              <a:rPr lang="en-US" dirty="0" smtClean="0"/>
              <a:t>Faculty data</a:t>
            </a:r>
          </a:p>
          <a:p>
            <a:r>
              <a:rPr lang="en-US" dirty="0" smtClean="0"/>
              <a:t>CV’s (one more time!)</a:t>
            </a:r>
          </a:p>
          <a:p>
            <a:r>
              <a:rPr lang="en-US" dirty="0" smtClean="0"/>
              <a:t>Institutions – similar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9" name="irc_mi" descr="http://gisurgery.musc.edu/images/checkLis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19600"/>
            <a:ext cx="26670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9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in nature; data trends</a:t>
            </a:r>
          </a:p>
          <a:p>
            <a:r>
              <a:rPr lang="en-US" dirty="0" smtClean="0"/>
              <a:t>Domains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Duty Hours	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 Faculty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 Educational Content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 Evaluations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 Resources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 Patient Safety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 Teamwork</a:t>
            </a:r>
          </a:p>
          <a:p>
            <a:r>
              <a:rPr lang="en-US" dirty="0" smtClean="0"/>
              <a:t>Further information: http://www.acgme.org/Data-Collection-Systems/Resident-Fellow-and-Faculty-Surveys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 &amp; Faculty Survey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6" name="irc_mi" descr="http://i1088.photobucket.com/albums/i333/Romson/Autoverzekering-afsluiten-als-wanbetal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2495550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9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ERAS® – Electronic Residency Application Service</a:t>
            </a:r>
          </a:p>
          <a:p>
            <a:pPr lvl="1"/>
            <a:r>
              <a:rPr lang="en-US" dirty="0" smtClean="0"/>
              <a:t>Students apply to programs through ERAS</a:t>
            </a:r>
          </a:p>
          <a:p>
            <a:pPr lvl="1"/>
            <a:r>
              <a:rPr lang="en-US" dirty="0" smtClean="0"/>
              <a:t>Register in June; Receive applications September</a:t>
            </a:r>
          </a:p>
          <a:p>
            <a:pPr lvl="1"/>
            <a:r>
              <a:rPr lang="en-US" dirty="0" smtClean="0"/>
              <a:t>Used to screen, sort, review and manage applicants</a:t>
            </a:r>
          </a:p>
          <a:p>
            <a:pPr lvl="1"/>
            <a:r>
              <a:rPr lang="en-US" dirty="0" smtClean="0"/>
              <a:t>Learn the software!  GME office, experienced coordinators, on-line training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Further information - https://www.aamc.org/services/eras/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7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E-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E-2016" id="{CDBB09D6-2E31-6544-8AD6-22CA05291743}" vid="{98D09D54-364A-314E-A8DE-A1E776F54B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7115</TotalTime>
  <Words>1221</Words>
  <Application>Microsoft Macintosh PowerPoint</Application>
  <PresentationFormat>On-screen Show (4:3)</PresentationFormat>
  <Paragraphs>293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Calibri</vt:lpstr>
      <vt:lpstr>Comic Sans MS</vt:lpstr>
      <vt:lpstr>Lucida Bright</vt:lpstr>
      <vt:lpstr>ＭＳ Ｐゴシック</vt:lpstr>
      <vt:lpstr>Wingdings</vt:lpstr>
      <vt:lpstr>Zapfino</vt:lpstr>
      <vt:lpstr>Arial</vt:lpstr>
      <vt:lpstr>Arial</vt:lpstr>
      <vt:lpstr>PME-2016</vt:lpstr>
      <vt:lpstr>Received Initial Accreditation? Now What?</vt:lpstr>
      <vt:lpstr>PowerPoint Presentation</vt:lpstr>
      <vt:lpstr>Goals &amp; Objectives</vt:lpstr>
      <vt:lpstr>Initial Accreditation</vt:lpstr>
      <vt:lpstr>One Program; Many Pieces</vt:lpstr>
      <vt:lpstr>ACGME - ADS Tasks</vt:lpstr>
      <vt:lpstr>ADS Tasks – Annual Data Update</vt:lpstr>
      <vt:lpstr>Resident &amp; Faculty Survey</vt:lpstr>
      <vt:lpstr>Recruitment</vt:lpstr>
      <vt:lpstr>Recruitment</vt:lpstr>
      <vt:lpstr>Recruitment</vt:lpstr>
      <vt:lpstr>Program Evaluation Committee (PEC) </vt:lpstr>
      <vt:lpstr>Program Evaluation Committee (PEC) </vt:lpstr>
      <vt:lpstr>Annual Program Evaluation (APE) </vt:lpstr>
      <vt:lpstr>Clinical Competency Committee (CCC) </vt:lpstr>
      <vt:lpstr>Clinical Competency Committee (CCC) </vt:lpstr>
      <vt:lpstr>Residency Management System Activities</vt:lpstr>
      <vt:lpstr>ACGME</vt:lpstr>
      <vt:lpstr>Keeping track of it all…</vt:lpstr>
      <vt:lpstr>Putting it all together</vt:lpstr>
      <vt:lpstr>Final Thoughts…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Partners</dc:creator>
  <cp:lastModifiedBy>Microsoft Office User</cp:lastModifiedBy>
  <cp:revision>211</cp:revision>
  <dcterms:created xsi:type="dcterms:W3CDTF">2016-04-04T14:18:27Z</dcterms:created>
  <dcterms:modified xsi:type="dcterms:W3CDTF">2017-01-11T18:38:27Z</dcterms:modified>
</cp:coreProperties>
</file>