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1"/>
  </p:notesMasterIdLst>
  <p:sldIdLst>
    <p:sldId id="256" r:id="rId2"/>
    <p:sldId id="294" r:id="rId3"/>
    <p:sldId id="257" r:id="rId4"/>
    <p:sldId id="275" r:id="rId5"/>
    <p:sldId id="298" r:id="rId6"/>
    <p:sldId id="299" r:id="rId7"/>
    <p:sldId id="308" r:id="rId8"/>
    <p:sldId id="307" r:id="rId9"/>
    <p:sldId id="302" r:id="rId10"/>
    <p:sldId id="312" r:id="rId11"/>
    <p:sldId id="313" r:id="rId12"/>
    <p:sldId id="317" r:id="rId13"/>
    <p:sldId id="314" r:id="rId14"/>
    <p:sldId id="315" r:id="rId15"/>
    <p:sldId id="310" r:id="rId16"/>
    <p:sldId id="311" r:id="rId17"/>
    <p:sldId id="303" r:id="rId18"/>
    <p:sldId id="304" r:id="rId19"/>
    <p:sldId id="319" r:id="rId20"/>
    <p:sldId id="305" r:id="rId21"/>
    <p:sldId id="300" r:id="rId22"/>
    <p:sldId id="263" r:id="rId23"/>
    <p:sldId id="306" r:id="rId24"/>
    <p:sldId id="318" r:id="rId25"/>
    <p:sldId id="301" r:id="rId26"/>
    <p:sldId id="278" r:id="rId27"/>
    <p:sldId id="316" r:id="rId28"/>
    <p:sldId id="320" r:id="rId29"/>
    <p:sldId id="297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0"/>
    <p:restoredTop sz="94553"/>
  </p:normalViewPr>
  <p:slideViewPr>
    <p:cSldViewPr snapToGrid="0" snapToObjects="1">
      <p:cViewPr varScale="1">
        <p:scale>
          <a:sx n="98" d="100"/>
          <a:sy n="98" d="100"/>
        </p:scale>
        <p:origin x="200" y="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pPr/>
              <a:t>7/25/17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7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88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ADS Annual Update</a:t>
            </a:r>
            <a:br>
              <a:rPr lang="en-US" dirty="0" smtClean="0"/>
            </a:b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 Christine </a:t>
            </a:r>
            <a:r>
              <a:rPr lang="en-US" dirty="0" smtClean="0"/>
              <a:t>Redovan</a:t>
            </a:r>
            <a:r>
              <a:rPr lang="en-US" dirty="0" smtClean="0"/>
              <a:t>, MBA</a:t>
            </a:r>
          </a:p>
          <a:p>
            <a:r>
              <a:rPr lang="en-US" dirty="0" smtClean="0"/>
              <a:t>GME Consultant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Demographic Information</a:t>
            </a:r>
          </a:p>
          <a:p>
            <a:pPr lvl="1"/>
            <a:r>
              <a:rPr lang="en-US" dirty="0" smtClean="0"/>
              <a:t>Basic demographic information</a:t>
            </a:r>
          </a:p>
          <a:p>
            <a:pPr lvl="1"/>
            <a:r>
              <a:rPr lang="en-US" dirty="0" smtClean="0"/>
              <a:t>PD information</a:t>
            </a:r>
          </a:p>
          <a:p>
            <a:pPr lvl="1"/>
            <a:r>
              <a:rPr lang="en-US" dirty="0" smtClean="0"/>
              <a:t>Coordinator information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Participating Sites</a:t>
            </a:r>
          </a:p>
          <a:p>
            <a:pPr lvl="1"/>
            <a:r>
              <a:rPr lang="en-US" dirty="0" smtClean="0"/>
              <a:t>Confirmation of sites</a:t>
            </a:r>
          </a:p>
          <a:p>
            <a:pPr lvl="2"/>
            <a:r>
              <a:rPr lang="en-US" dirty="0" smtClean="0"/>
              <a:t>Year of training; length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irc_mi" descr="http://srvcallmng.loren.co.il/Portals/1/1%D7%AA%D7%9E%D7%95%D7%A0%D7%AA%20%D7%92%D7%A8%D7%A4%D7%99%D7%9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77" y="2815168"/>
            <a:ext cx="3402673" cy="254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Major Changes</a:t>
            </a:r>
          </a:p>
          <a:p>
            <a:pPr lvl="1"/>
            <a:r>
              <a:rPr lang="en-US" sz="2800" dirty="0" smtClean="0"/>
              <a:t>Use this section to your advantage!</a:t>
            </a:r>
            <a:endParaRPr lang="en-US" sz="2800" dirty="0"/>
          </a:p>
          <a:p>
            <a:pPr lvl="1"/>
            <a:r>
              <a:rPr lang="en-US" sz="2800" dirty="0"/>
              <a:t>Address items where cannot explain elsewhere in update</a:t>
            </a:r>
          </a:p>
          <a:p>
            <a:pPr lvl="1"/>
            <a:r>
              <a:rPr lang="en-US" sz="2800" dirty="0" smtClean="0"/>
              <a:t>Address areas </a:t>
            </a:r>
            <a:r>
              <a:rPr lang="en-US" sz="2800" dirty="0"/>
              <a:t>for i</a:t>
            </a:r>
            <a:r>
              <a:rPr lang="en-US" sz="2800" dirty="0" smtClean="0"/>
              <a:t>mprovement or concerning trends</a:t>
            </a:r>
          </a:p>
          <a:p>
            <a:pPr lvl="1"/>
            <a:r>
              <a:rPr lang="en-US" sz="2800" dirty="0" smtClean="0"/>
              <a:t>Include </a:t>
            </a:r>
            <a:r>
              <a:rPr lang="en-US" sz="2800" dirty="0"/>
              <a:t>changes made in </a:t>
            </a:r>
            <a:r>
              <a:rPr lang="en-US" sz="2800" dirty="0" smtClean="0"/>
              <a:t>response </a:t>
            </a:r>
            <a:r>
              <a:rPr lang="en-US" sz="2800" dirty="0"/>
              <a:t>to </a:t>
            </a:r>
            <a:r>
              <a:rPr lang="en-US" sz="2800" dirty="0" smtClean="0"/>
              <a:t>ACGME resident </a:t>
            </a:r>
            <a:r>
              <a:rPr lang="en-US" sz="2800" dirty="0"/>
              <a:t>or </a:t>
            </a:r>
            <a:r>
              <a:rPr lang="en-US" sz="2800" dirty="0" smtClean="0"/>
              <a:t>faculty surveys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changes that </a:t>
            </a:r>
            <a:r>
              <a:rPr lang="en-US" sz="2800" dirty="0" smtClean="0"/>
              <a:t>have a positive impact on </a:t>
            </a:r>
            <a:r>
              <a:rPr lang="en-US" sz="2800" dirty="0"/>
              <a:t>the </a:t>
            </a:r>
            <a:r>
              <a:rPr lang="en-US" sz="2800" dirty="0" smtClean="0"/>
              <a:t>program</a:t>
            </a:r>
          </a:p>
          <a:p>
            <a:pPr lvl="2"/>
            <a:r>
              <a:rPr lang="en-US" sz="2400" dirty="0" smtClean="0"/>
              <a:t>New faculty, updated facilities, new patient populations, initiatives at program level and any from the institutional level that benefit the program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For Improvement (AFI)</a:t>
            </a:r>
          </a:p>
          <a:p>
            <a:pPr lvl="1"/>
            <a:r>
              <a:rPr lang="en-US" dirty="0" smtClean="0"/>
              <a:t>Will be on RC radar at next annual program review</a:t>
            </a:r>
          </a:p>
          <a:p>
            <a:pPr lvl="1"/>
            <a:r>
              <a:rPr lang="en-US" dirty="0" smtClean="0"/>
              <a:t>Potentially could turn into a citation</a:t>
            </a:r>
          </a:p>
          <a:p>
            <a:pPr lvl="1"/>
            <a:r>
              <a:rPr lang="en-US" dirty="0" smtClean="0"/>
              <a:t>Non-punitive feedback to the program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Not part of a formal response; yet a best practice to address</a:t>
            </a:r>
          </a:p>
          <a:p>
            <a:pPr lvl="1"/>
            <a:r>
              <a:rPr lang="en-US" dirty="0" smtClean="0"/>
              <a:t>Discuss and document in PEC minutes</a:t>
            </a:r>
          </a:p>
          <a:p>
            <a:pPr lvl="1"/>
            <a:r>
              <a:rPr lang="en-US" dirty="0" smtClean="0"/>
              <a:t>Make part of APE action plan</a:t>
            </a:r>
          </a:p>
          <a:p>
            <a:pPr lvl="1"/>
            <a:r>
              <a:rPr lang="en-US" dirty="0" smtClean="0"/>
              <a:t>Demonstrate you are making sure the AFI will not turn into a citation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Veer off course a little…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Citation Responses</a:t>
            </a:r>
          </a:p>
          <a:p>
            <a:pPr lvl="1"/>
            <a:r>
              <a:rPr lang="en-US" sz="3200" dirty="0" smtClean="0"/>
              <a:t>Complete picture of what you did to address</a:t>
            </a:r>
          </a:p>
          <a:p>
            <a:pPr lvl="1"/>
            <a:r>
              <a:rPr lang="en-US" sz="3200" dirty="0" smtClean="0"/>
              <a:t>Include as much supporting documentation as you can</a:t>
            </a:r>
          </a:p>
          <a:p>
            <a:pPr lvl="1"/>
            <a:r>
              <a:rPr lang="en-US" sz="3200" dirty="0" smtClean="0"/>
              <a:t>Will not go away until RC removes them</a:t>
            </a:r>
            <a:endParaRPr lang="en-US" sz="32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Experience and Educational Work</a:t>
            </a:r>
          </a:p>
          <a:p>
            <a:pPr lvl="1"/>
            <a:r>
              <a:rPr lang="en-US" dirty="0" smtClean="0"/>
              <a:t>In addition to the usual questions answered, additional three questions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program director, I attest that the resident/fellow rotations are scheduled to meet the work week limit of 80 hours.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Yes or No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72028"/>
            <a:ext cx="7886700" cy="46049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2. What are your program’s top priorities for improving the learning and working environment for residents/fellows during the current academic year? (Check up to 4 options.)</a:t>
            </a:r>
          </a:p>
          <a:p>
            <a:pPr lvl="1"/>
            <a:r>
              <a:rPr lang="en-US" dirty="0" smtClean="0"/>
              <a:t>Enhancing peer and social support networks for trainees</a:t>
            </a:r>
          </a:p>
          <a:p>
            <a:pPr lvl="1"/>
            <a:r>
              <a:rPr lang="en-US" dirty="0" smtClean="0"/>
              <a:t>Increasing trainee access to medical/dental health services</a:t>
            </a:r>
          </a:p>
          <a:p>
            <a:pPr lvl="1"/>
            <a:r>
              <a:rPr lang="en-US" dirty="0" smtClean="0"/>
              <a:t>Increasing trainee access to counseling/mental health services</a:t>
            </a:r>
          </a:p>
          <a:p>
            <a:pPr lvl="1"/>
            <a:r>
              <a:rPr lang="en-US" dirty="0" smtClean="0"/>
              <a:t>Encouraging trainee healthy lifestyle</a:t>
            </a:r>
          </a:p>
          <a:p>
            <a:pPr lvl="1"/>
            <a:r>
              <a:rPr lang="en-US" dirty="0" smtClean="0"/>
              <a:t>Addressing trainee workload/work compression</a:t>
            </a:r>
          </a:p>
          <a:p>
            <a:pPr lvl="1"/>
            <a:r>
              <a:rPr lang="en-US" dirty="0" smtClean="0"/>
              <a:t>Promoting resilience in trainees</a:t>
            </a:r>
          </a:p>
          <a:p>
            <a:pPr lvl="1"/>
            <a:r>
              <a:rPr lang="en-US" dirty="0" smtClean="0"/>
              <a:t>Teaching relaxation and/or mindfulness</a:t>
            </a:r>
          </a:p>
          <a:p>
            <a:pPr lvl="1"/>
            <a:r>
              <a:rPr lang="en-US" dirty="0" smtClean="0"/>
              <a:t>Improving faculty mentoring and support for trainees</a:t>
            </a:r>
          </a:p>
          <a:p>
            <a:pPr lvl="1"/>
            <a:r>
              <a:rPr lang="en-US" dirty="0" smtClean="0"/>
              <a:t>Offering trainee peer counseling, </a:t>
            </a:r>
            <a:r>
              <a:rPr lang="en-US" dirty="0" smtClean="0"/>
              <a:t>Balint</a:t>
            </a:r>
            <a:r>
              <a:rPr lang="en-US" dirty="0" smtClean="0"/>
              <a:t> or </a:t>
            </a:r>
            <a:r>
              <a:rPr lang="en-US" dirty="0" smtClean="0"/>
              <a:t>Balint</a:t>
            </a:r>
            <a:r>
              <a:rPr lang="en-US" dirty="0" smtClean="0"/>
              <a:t>-like groups</a:t>
            </a:r>
          </a:p>
          <a:p>
            <a:pPr lvl="1"/>
            <a:r>
              <a:rPr lang="en-US" dirty="0" smtClean="0"/>
              <a:t>Other</a:t>
            </a:r>
          </a:p>
          <a:p>
            <a:pPr fontAlgn="ctr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ADS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Briefly describe how the program and sponsoring institution are addressing the priorities identified in the previous question.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ADS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Faculty Roster</a:t>
            </a:r>
          </a:p>
          <a:p>
            <a:pPr lvl="1"/>
            <a:r>
              <a:rPr lang="en-US" sz="2400" dirty="0" smtClean="0"/>
              <a:t>Add/Remove faculty</a:t>
            </a:r>
          </a:p>
          <a:p>
            <a:pPr lvl="1"/>
            <a:r>
              <a:rPr lang="en-US" sz="2400" dirty="0" smtClean="0"/>
              <a:t>Update credentials (boards; license)</a:t>
            </a:r>
          </a:p>
          <a:p>
            <a:pPr lvl="1"/>
            <a:r>
              <a:rPr lang="en-US" sz="2400" dirty="0" smtClean="0"/>
              <a:t>Enter scholarly activity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Resident Roster</a:t>
            </a:r>
          </a:p>
          <a:p>
            <a:pPr lvl="1"/>
            <a:r>
              <a:rPr lang="en-US" sz="2400" dirty="0" smtClean="0"/>
              <a:t>Enter new residents; verify prior training</a:t>
            </a:r>
          </a:p>
          <a:p>
            <a:pPr lvl="1"/>
            <a:r>
              <a:rPr lang="en-US" sz="2400" dirty="0" smtClean="0"/>
              <a:t>Confirm current and graduated residents</a:t>
            </a:r>
          </a:p>
          <a:p>
            <a:pPr lvl="1"/>
            <a:r>
              <a:rPr lang="en-US" sz="2400" dirty="0" smtClean="0"/>
              <a:t>Enter scholarly activity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 and Resident Scholarly Activity </a:t>
            </a:r>
          </a:p>
          <a:p>
            <a:pPr lvl="1"/>
            <a:r>
              <a:rPr lang="en-US" dirty="0" smtClean="0"/>
              <a:t>Use your specialty requirements as a guide to what is required</a:t>
            </a:r>
          </a:p>
          <a:p>
            <a:pPr lvl="1"/>
            <a:r>
              <a:rPr lang="en-US" dirty="0" smtClean="0"/>
              <a:t>Read the definitions of what each category includes</a:t>
            </a:r>
          </a:p>
          <a:p>
            <a:pPr lvl="1"/>
            <a:r>
              <a:rPr lang="en-US" dirty="0" smtClean="0"/>
              <a:t>Pay attention to the time frame</a:t>
            </a:r>
          </a:p>
          <a:p>
            <a:pPr lvl="1"/>
            <a:r>
              <a:rPr lang="en-US" dirty="0" smtClean="0"/>
              <a:t>Expected that all core faculty have some kind of scholarly activity to report</a:t>
            </a:r>
          </a:p>
          <a:p>
            <a:pPr lvl="1"/>
            <a:r>
              <a:rPr lang="en-US" dirty="0" smtClean="0"/>
              <a:t>A lot of faculty? Check out the Henry Ford scholarly </a:t>
            </a:r>
            <a:r>
              <a:rPr lang="en-US" dirty="0"/>
              <a:t>activity monitoring tool - http://</a:t>
            </a:r>
            <a:r>
              <a:rPr lang="en-US" dirty="0"/>
              <a:t>www.henryfordem.com</a:t>
            </a:r>
            <a:r>
              <a:rPr lang="en-US" dirty="0"/>
              <a:t>/</a:t>
            </a:r>
            <a:r>
              <a:rPr lang="en-US" dirty="0"/>
              <a:t>ausam</a:t>
            </a:r>
            <a:r>
              <a:rPr lang="en-US" dirty="0"/>
              <a:t>/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Scholarly Activity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2137" y="5636525"/>
            <a:ext cx="8133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Accreditation Council for Graduate Medical Education. (2016). Program application information. Retrieved from: http</a:t>
            </a:r>
            <a:r>
              <a:rPr lang="en-US" sz="1000" dirty="0">
                <a:latin typeface="+mn-lt"/>
              </a:rPr>
              <a:t>://</a:t>
            </a:r>
            <a:r>
              <a:rPr lang="en-US" sz="1000" dirty="0">
                <a:latin typeface="+mn-lt"/>
              </a:rPr>
              <a:t>www.acgme.org</a:t>
            </a:r>
            <a:r>
              <a:rPr lang="en-US" sz="1000" dirty="0">
                <a:latin typeface="+mn-lt"/>
              </a:rPr>
              <a:t>/What-We-Do/Accreditation/Single-GME-Accreditation-System/AOA-Programs/Application-Information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029"/>
            <a:ext cx="9194246" cy="4064496"/>
          </a:xfrm>
        </p:spPr>
      </p:pic>
    </p:spTree>
    <p:extLst>
      <p:ext uri="{BB962C8B-B14F-4D97-AF65-F5344CB8AC3E}">
        <p14:creationId xmlns:p14="http://schemas.microsoft.com/office/powerpoint/2010/main" val="37177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457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 smtClean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850" y="1295400"/>
            <a:ext cx="4724400" cy="52014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Christine </a:t>
            </a:r>
            <a:r>
              <a:rPr lang="en-US" sz="2400" dirty="0">
                <a:latin typeface="Lucida Bright" pitchFamily="18" charset="0"/>
              </a:rPr>
              <a:t>Redovan</a:t>
            </a:r>
            <a:r>
              <a:rPr lang="en-US" sz="2400" dirty="0">
                <a:latin typeface="Lucida Bright" pitchFamily="18" charset="0"/>
              </a:rPr>
              <a:t>, MBA</a:t>
            </a:r>
          </a:p>
          <a:p>
            <a:pPr algn="ctr">
              <a:defRPr/>
            </a:pPr>
            <a:r>
              <a:rPr lang="en-US" sz="2400" dirty="0">
                <a:latin typeface="Lucida Bright" pitchFamily="18" charset="0"/>
              </a:rPr>
              <a:t>GME </a:t>
            </a:r>
            <a:r>
              <a:rPr lang="en-US" sz="2400" dirty="0" smtClean="0">
                <a:latin typeface="Lucida Bright" pitchFamily="18" charset="0"/>
              </a:rPr>
              <a:t>Consultant</a:t>
            </a:r>
          </a:p>
          <a:p>
            <a:pPr algn="ctr">
              <a:defRPr/>
            </a:pPr>
            <a:endParaRPr lang="en-US" dirty="0">
              <a:latin typeface="Lucida Bright" pitchFamily="18" charset="0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</a:t>
            </a:r>
            <a:r>
              <a:rPr lang="en-US" sz="1600" dirty="0" smtClean="0">
                <a:latin typeface="+mn-lt"/>
              </a:rPr>
              <a:t>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17 years GME experience</a:t>
            </a:r>
            <a:endParaRPr lang="en-US" sz="1600" dirty="0">
              <a:latin typeface="+mn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81474"/>
            <a:ext cx="2065338" cy="27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Block Schedule</a:t>
            </a:r>
          </a:p>
          <a:p>
            <a:pPr lvl="1"/>
            <a:r>
              <a:rPr lang="en-US" sz="2400" dirty="0" smtClean="0"/>
              <a:t>Sample for each year of training</a:t>
            </a:r>
          </a:p>
          <a:p>
            <a:pPr lvl="1"/>
            <a:r>
              <a:rPr lang="en-US" sz="2400" dirty="0" smtClean="0"/>
              <a:t>Follow the ACGME provided template</a:t>
            </a:r>
          </a:p>
          <a:p>
            <a:pPr lvl="1"/>
            <a:r>
              <a:rPr lang="en-US" sz="2400" dirty="0" smtClean="0"/>
              <a:t>Include a key if the rotation name is not descriptive enough </a:t>
            </a:r>
          </a:p>
          <a:p>
            <a:pPr lvl="1"/>
            <a:r>
              <a:rPr lang="en-US" sz="2400" dirty="0" smtClean="0"/>
              <a:t>Include when residents can take vacation</a:t>
            </a:r>
          </a:p>
          <a:p>
            <a:pPr lvl="1"/>
            <a:r>
              <a:rPr lang="en-US" sz="2400" dirty="0" smtClean="0"/>
              <a:t>Use site numbers that ACGME has assigned in ADS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Use the ACGME block </a:t>
            </a:r>
            <a:r>
              <a:rPr lang="en-US" sz="2800" dirty="0"/>
              <a:t>schedule guide </a:t>
            </a:r>
            <a:r>
              <a:rPr lang="en-US" sz="2800" dirty="0" smtClean="0"/>
              <a:t>available at: </a:t>
            </a:r>
          </a:p>
          <a:p>
            <a:pPr marL="0" indent="0">
              <a:buNone/>
            </a:pPr>
            <a:r>
              <a:rPr lang="en-US" sz="1900" dirty="0" smtClean="0"/>
              <a:t>http</a:t>
            </a:r>
            <a:r>
              <a:rPr lang="en-US" sz="1900" dirty="0"/>
              <a:t>://</a:t>
            </a:r>
            <a:r>
              <a:rPr lang="en-US" sz="1900" dirty="0"/>
              <a:t>www.acgme.org</a:t>
            </a:r>
            <a:r>
              <a:rPr lang="en-US" sz="1900" dirty="0"/>
              <a:t>/Portals/0/PDFs/Guide_to_the_Construction_of_the_Block_Diagram_3.30.17.pdf</a:t>
            </a:r>
            <a:endParaRPr lang="en-US" sz="19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RC’s complete in the fall/winter </a:t>
            </a:r>
          </a:p>
          <a:p>
            <a:pPr marL="514350" indent="-514350"/>
            <a:r>
              <a:rPr lang="en-US" dirty="0" smtClean="0"/>
              <a:t>Does the program:</a:t>
            </a:r>
          </a:p>
          <a:p>
            <a:pPr marL="971550" lvl="1" indent="-514350"/>
            <a:r>
              <a:rPr lang="en-US" dirty="0" smtClean="0"/>
              <a:t>Have previous citations?</a:t>
            </a:r>
          </a:p>
          <a:p>
            <a:pPr marL="971550" lvl="1" indent="-514350"/>
            <a:r>
              <a:rPr lang="en-US" dirty="0" smtClean="0"/>
              <a:t>Have annual data issues?</a:t>
            </a:r>
          </a:p>
          <a:p>
            <a:pPr marL="971550" lvl="1" indent="-514350"/>
            <a:r>
              <a:rPr lang="en-US" dirty="0" smtClean="0"/>
              <a:t>On warning or probation?</a:t>
            </a:r>
          </a:p>
          <a:p>
            <a:pPr marL="971550" lvl="1" indent="-514350"/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YES to any	further review/flagged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No to all 		continued accreditation 	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Annual Program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31494" y="4313021"/>
            <a:ext cx="5949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28509" y="5033392"/>
            <a:ext cx="5949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0675" y="5916058"/>
            <a:ext cx="807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Cable, C., </a:t>
            </a:r>
            <a:r>
              <a:rPr lang="en-US" sz="1000" dirty="0" smtClean="0">
                <a:latin typeface="+mn-lt"/>
              </a:rPr>
              <a:t>Vasilias</a:t>
            </a:r>
            <a:r>
              <a:rPr lang="en-US" sz="1000" dirty="0" smtClean="0">
                <a:latin typeface="+mn-lt"/>
              </a:rPr>
              <a:t>, J., Hart, W. (2017, March 13). Update from the review committee for internal medicine [APDIM presentation] retrieved from http://</a:t>
            </a:r>
            <a:r>
              <a:rPr lang="en-US" sz="1000" dirty="0" smtClean="0">
                <a:latin typeface="+mn-lt"/>
              </a:rPr>
              <a:t>www.acgme.org</a:t>
            </a:r>
            <a:r>
              <a:rPr lang="en-US" sz="1000" dirty="0" smtClean="0">
                <a:latin typeface="+mn-lt"/>
              </a:rPr>
              <a:t>/Portals/0/</a:t>
            </a:r>
            <a:r>
              <a:rPr lang="en-US" sz="1000" dirty="0" smtClean="0">
                <a:latin typeface="+mn-lt"/>
              </a:rPr>
              <a:t>PFAssets</a:t>
            </a:r>
            <a:r>
              <a:rPr lang="en-US" sz="1000" dirty="0" smtClean="0">
                <a:latin typeface="+mn-lt"/>
              </a:rPr>
              <a:t>/Presentations/APDIM.RCUpdate.03.13.2017.pdf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097" y="1784733"/>
            <a:ext cx="8355178" cy="41416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Are the flags true/real?</a:t>
            </a:r>
          </a:p>
          <a:p>
            <a:pPr>
              <a:buNone/>
            </a:pPr>
            <a:r>
              <a:rPr lang="en-US" dirty="0" smtClean="0"/>
              <a:t>• Which data elements were flagged?  </a:t>
            </a:r>
          </a:p>
          <a:p>
            <a:r>
              <a:rPr lang="en-US" dirty="0" smtClean="0"/>
              <a:t>How many data elements were flagged? </a:t>
            </a:r>
          </a:p>
          <a:p>
            <a:r>
              <a:rPr lang="en-US" dirty="0" smtClean="0"/>
              <a:t>Are there trends? </a:t>
            </a:r>
          </a:p>
          <a:p>
            <a:r>
              <a:rPr lang="en-US" dirty="0" smtClean="0"/>
              <a:t>Does the program have a citation for this issue? </a:t>
            </a:r>
          </a:p>
          <a:p>
            <a:r>
              <a:rPr lang="en-US" dirty="0" smtClean="0"/>
              <a:t>Does the program have AFIs for this issue in the past? </a:t>
            </a:r>
          </a:p>
          <a:p>
            <a:r>
              <a:rPr lang="en-US" dirty="0" smtClean="0"/>
              <a:t>Are other data elements corroborating?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signal is believed to be true/real, </a:t>
            </a:r>
          </a:p>
          <a:p>
            <a:r>
              <a:rPr lang="en-US" dirty="0" smtClean="0"/>
              <a:t>Is clarifying information or a site visit necessary?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review…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860" y="5926364"/>
            <a:ext cx="781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Cable, C., </a:t>
            </a:r>
            <a:r>
              <a:rPr lang="en-US" sz="1000" dirty="0" smtClean="0">
                <a:latin typeface="+mn-lt"/>
              </a:rPr>
              <a:t>Vasilias</a:t>
            </a:r>
            <a:r>
              <a:rPr lang="en-US" sz="1000" dirty="0" smtClean="0">
                <a:latin typeface="+mn-lt"/>
              </a:rPr>
              <a:t>, J., Hart, W. (2017, March 13). Update from the review committee for internal medicine [APDIM presentation] retrieved from http://</a:t>
            </a:r>
            <a:r>
              <a:rPr lang="en-US" sz="1000" dirty="0" smtClean="0">
                <a:latin typeface="+mn-lt"/>
              </a:rPr>
              <a:t>www.acgme.org</a:t>
            </a:r>
            <a:r>
              <a:rPr lang="en-US" sz="1000" dirty="0" smtClean="0">
                <a:latin typeface="+mn-lt"/>
              </a:rPr>
              <a:t>/Portals/0/</a:t>
            </a:r>
            <a:r>
              <a:rPr lang="en-US" sz="1000" dirty="0" smtClean="0">
                <a:latin typeface="+mn-lt"/>
              </a:rPr>
              <a:t>PFAssets</a:t>
            </a:r>
            <a:r>
              <a:rPr lang="en-US" sz="1000" dirty="0" smtClean="0">
                <a:latin typeface="+mn-lt"/>
              </a:rPr>
              <a:t>/Presentations/APDIM.RCUpdate.03.13.2017.pdf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5097" y="1784733"/>
            <a:ext cx="8355178" cy="4141631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issues with an element/indicator</a:t>
            </a:r>
          </a:p>
          <a:p>
            <a:pPr lvl="1"/>
            <a:r>
              <a:rPr lang="en-US" dirty="0" smtClean="0"/>
              <a:t>Citations</a:t>
            </a:r>
          </a:p>
          <a:p>
            <a:pPr lvl="1"/>
            <a:r>
              <a:rPr lang="en-US" dirty="0" smtClean="0"/>
              <a:t>AFI’s</a:t>
            </a:r>
          </a:p>
          <a:p>
            <a:pPr lvl="1"/>
            <a:r>
              <a:rPr lang="en-US" dirty="0" smtClean="0"/>
              <a:t>Survey results</a:t>
            </a:r>
          </a:p>
          <a:p>
            <a:r>
              <a:rPr lang="en-US" dirty="0" smtClean="0"/>
              <a:t>Duty hour citations and AFI’s + survey indicates service over education + faculty not devoting time to program</a:t>
            </a:r>
          </a:p>
          <a:p>
            <a:r>
              <a:rPr lang="en-US" dirty="0" smtClean="0"/>
              <a:t>Trend is getting worse 2015, 2016 and now 2017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site visit?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860" y="5926364"/>
            <a:ext cx="781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Cable, C., </a:t>
            </a:r>
            <a:r>
              <a:rPr lang="en-US" sz="1000" dirty="0" smtClean="0">
                <a:latin typeface="+mn-lt"/>
              </a:rPr>
              <a:t>Vasilias</a:t>
            </a:r>
            <a:r>
              <a:rPr lang="en-US" sz="1000" dirty="0" smtClean="0">
                <a:latin typeface="+mn-lt"/>
              </a:rPr>
              <a:t>, J., Hart, W. (2017, March 13). Update from the review committee for internal medicine [APDIM presentation] retrieved from http://</a:t>
            </a:r>
            <a:r>
              <a:rPr lang="en-US" sz="1000" dirty="0" smtClean="0">
                <a:latin typeface="+mn-lt"/>
              </a:rPr>
              <a:t>www.acgme.org</a:t>
            </a:r>
            <a:r>
              <a:rPr lang="en-US" sz="1000" dirty="0" smtClean="0">
                <a:latin typeface="+mn-lt"/>
              </a:rPr>
              <a:t>/Portals/0/</a:t>
            </a:r>
            <a:r>
              <a:rPr lang="en-US" sz="1000" dirty="0" smtClean="0">
                <a:latin typeface="+mn-lt"/>
              </a:rPr>
              <a:t>PFAssets</a:t>
            </a:r>
            <a:r>
              <a:rPr lang="en-US" sz="1000" dirty="0" smtClean="0">
                <a:latin typeface="+mn-lt"/>
              </a:rPr>
              <a:t>/Presentations/APDIM.RCUpdate.03.13.2017.pdf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your latest letter of notification and resident survey results available while completing the annual data update</a:t>
            </a:r>
          </a:p>
          <a:p>
            <a:r>
              <a:rPr lang="en-US" dirty="0" smtClean="0"/>
              <a:t>Review your PEC minutes and latest APE for what you have done to address any issues related to letter and surveys</a:t>
            </a:r>
          </a:p>
          <a:p>
            <a:pPr lvl="1"/>
            <a:r>
              <a:rPr lang="en-US" dirty="0" smtClean="0"/>
              <a:t>ADS update is another use for all the data you </a:t>
            </a:r>
            <a:r>
              <a:rPr lang="en-US" dirty="0"/>
              <a:t>collect!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up with the data throughout the year</a:t>
            </a:r>
          </a:p>
          <a:p>
            <a:r>
              <a:rPr lang="en-US" dirty="0"/>
              <a:t>Update when things happen (you will forget!)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aware of “trigger” events that may make your program stand out among others</a:t>
            </a:r>
          </a:p>
          <a:p>
            <a:r>
              <a:rPr lang="en-US" dirty="0" smtClean="0"/>
              <a:t>View your RC update presentations on the ACGME web site</a:t>
            </a:r>
          </a:p>
          <a:p>
            <a:r>
              <a:rPr lang="en-US" dirty="0" smtClean="0"/>
              <a:t>Double, triple, quadruple check all of your resident data.  Once archived, may not be possible to correct.</a:t>
            </a:r>
          </a:p>
          <a:p>
            <a:r>
              <a:rPr lang="en-US" dirty="0" smtClean="0"/>
              <a:t>Call your RC with any questions before submission.</a:t>
            </a:r>
          </a:p>
          <a:p>
            <a:r>
              <a:rPr lang="en-US" dirty="0" smtClean="0"/>
              <a:t>Print/download a copy of your update prior to submission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83127"/>
            <a:ext cx="7886700" cy="4438905"/>
          </a:xfrm>
        </p:spPr>
        <p:txBody>
          <a:bodyPr/>
          <a:lstStyle/>
          <a:p>
            <a:r>
              <a:rPr lang="en-US" dirty="0" smtClean="0"/>
              <a:t>Use of milestones?</a:t>
            </a:r>
          </a:p>
          <a:p>
            <a:r>
              <a:rPr lang="en-US" dirty="0" smtClean="0"/>
              <a:t>Additional data elements?</a:t>
            </a:r>
          </a:p>
          <a:p>
            <a:r>
              <a:rPr lang="en-US" dirty="0" smtClean="0"/>
              <a:t>Survey and other program requirement changes to reflect the new CPR?</a:t>
            </a:r>
          </a:p>
          <a:p>
            <a:pPr marL="228600" lvl="1">
              <a:spcBef>
                <a:spcPts val="1000"/>
              </a:spcBef>
            </a:pPr>
            <a:r>
              <a:rPr lang="en-US" sz="2600" dirty="0" smtClean="0"/>
              <a:t>Inclusion of publication in non-peer reviewed or peer-reviewed non- NLM recognition?</a:t>
            </a:r>
          </a:p>
          <a:p>
            <a:r>
              <a:rPr lang="en-US" dirty="0" smtClean="0"/>
              <a:t>Inclusion of QI leadership, assessment, reporting, supervising, MOC activities?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down the pike?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 descr="../../../../Volumes/douglas/how%20to%20access%20your%20on-demand/clipart/414e4a710a858306f0b51fbcfddf3c6a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82" y="1162756"/>
            <a:ext cx="4825713" cy="527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7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Using #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SocialMedia</a:t>
            </a: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and</a:t>
            </a:r>
            <a:b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Technology in #GME</a:t>
            </a: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Leading </a:t>
            </a: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 Team: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Project Management Basics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What do They Do Up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There in the GME Office?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Breaking Bad News to Residents: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A Five Stage Process for Giving Instructive Feedback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–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What are you Waiting For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GMEC &amp; Program Oversight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Lean Six Sigma for GME Support Staff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28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6741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b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Can I Do That?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Becoming an Integral Member of the GME Education Team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10, 2017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Get the Most Out of Your Resident Interview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August 22, 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APE for New Program &amp; AOA Transitional Programs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September 12, 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12:00pm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The Millennial Learner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September 26,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2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    </a:t>
            </a:r>
            <a:r>
              <a:rPr lang="en-US" sz="2000" dirty="0" smtClean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/>
              <a:t>Partners </a:t>
            </a:r>
            <a:r>
              <a:rPr lang="en-US" sz="2400" b="1" dirty="0"/>
              <a:t>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</a:t>
            </a:r>
            <a:r>
              <a:rPr lang="en-US" sz="2400" b="1" dirty="0"/>
              <a:t>Redovan</a:t>
            </a:r>
            <a:r>
              <a:rPr lang="en-US" sz="2400" b="1" dirty="0"/>
              <a:t>, MBA GME </a:t>
            </a:r>
            <a:r>
              <a:rPr lang="en-US" sz="2400" b="1" dirty="0" smtClean="0"/>
              <a:t>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 smtClean="0"/>
              <a:t>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8"/>
            <a:ext cx="7798658" cy="3389996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data that is required for the ACGME ADS annual program update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Investigate how the ACGME uses this data during the annual program review</a:t>
            </a:r>
          </a:p>
          <a:p>
            <a:endParaRPr lang="en-US" dirty="0" smtClean="0"/>
          </a:p>
          <a:p>
            <a:r>
              <a:rPr lang="en-US" dirty="0" smtClean="0"/>
              <a:t>Discover best practices for completing the annual data update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8" name="Picture 7" descr="../../../../Volumes/douglas/how%20to%20access%20your%20on-demand/clipart/dh-isto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7" y="4649119"/>
            <a:ext cx="3445763" cy="1675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2988178"/>
          </a:xfrm>
        </p:spPr>
        <p:txBody>
          <a:bodyPr/>
          <a:lstStyle/>
          <a:p>
            <a:r>
              <a:rPr lang="en-US" sz="3200" dirty="0" smtClean="0"/>
              <a:t>Introduced in 2013 as part of NAS</a:t>
            </a:r>
          </a:p>
          <a:p>
            <a:pPr lvl="1"/>
            <a:r>
              <a:rPr lang="en-US" sz="2800" dirty="0" smtClean="0"/>
              <a:t>7 Phase I programs in 2013</a:t>
            </a:r>
          </a:p>
          <a:p>
            <a:pPr lvl="1"/>
            <a:r>
              <a:rPr lang="en-US" sz="2800" dirty="0" smtClean="0"/>
              <a:t>20 Phase II programs in 2014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2015-2016 = ALL programs had at least one annual review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0506" y="5625587"/>
            <a:ext cx="86262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Byrne, L., Miller, R.,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Philibert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I., Ling, L., Potts, J.,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Lieh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-Lai, M.,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Nasca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T. (2017).  Program performance in the next accreditation system (NAS):  Results of the 2015-2016 annual data review. 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Journal of Graduate Medical Education, 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(3), 406-410,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10.4300/JGME-D-17-00320.1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3472919"/>
          </a:xfrm>
        </p:spPr>
        <p:txBody>
          <a:bodyPr/>
          <a:lstStyle/>
          <a:p>
            <a:r>
              <a:rPr lang="en-US" sz="3600" dirty="0" smtClean="0"/>
              <a:t>Allows Review Committee’s to:</a:t>
            </a:r>
          </a:p>
          <a:p>
            <a:pPr lvl="1"/>
            <a:r>
              <a:rPr lang="en-US" sz="2800" dirty="0" smtClean="0"/>
              <a:t>Evaluate overall program performance</a:t>
            </a:r>
          </a:p>
          <a:p>
            <a:pPr lvl="1"/>
            <a:r>
              <a:rPr lang="en-US" sz="2800" dirty="0" smtClean="0"/>
              <a:t>Assess trends</a:t>
            </a:r>
          </a:p>
          <a:p>
            <a:pPr lvl="1"/>
            <a:r>
              <a:rPr lang="en-US" sz="2800" dirty="0" smtClean="0"/>
              <a:t>Identify underperforming programs</a:t>
            </a:r>
          </a:p>
          <a:p>
            <a:pPr lvl="1"/>
            <a:r>
              <a:rPr lang="en-US" sz="2800" dirty="0" smtClean="0"/>
              <a:t>Request updates or schedule a site visit</a:t>
            </a:r>
          </a:p>
          <a:p>
            <a:pPr lvl="1"/>
            <a:r>
              <a:rPr lang="en-US" sz="2800" dirty="0" smtClean="0"/>
              <a:t>Issue or remove citations</a:t>
            </a:r>
          </a:p>
          <a:p>
            <a:pPr lvl="1"/>
            <a:r>
              <a:rPr lang="en-US" sz="2800" dirty="0" smtClean="0"/>
              <a:t>Confer an accreditation status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Annual Update?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0506" y="5625587"/>
            <a:ext cx="86262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Byrne, L., Miller, R.,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Philibert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I., Ling, L., Potts, J.,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Lieh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-Lai, M.,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Nasca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T. (2017).  Program performance in the next accreditation system (NAS):  Results of the 2015-2016 annual data review. 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Journal of Graduate Medical Education, 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(3), 406-410,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10.4300/JGME-D-17-00320.1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34729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Program characteristics</a:t>
            </a:r>
          </a:p>
          <a:p>
            <a:r>
              <a:rPr lang="en-US" dirty="0" smtClean="0"/>
              <a:t>Participating teaching sites</a:t>
            </a:r>
          </a:p>
          <a:p>
            <a:r>
              <a:rPr lang="en-US" dirty="0" smtClean="0"/>
              <a:t>Clinical learning and work environment</a:t>
            </a:r>
          </a:p>
          <a:p>
            <a:r>
              <a:rPr lang="en-US" dirty="0" smtClean="0"/>
              <a:t>Changes in residents, faculty and program leadership</a:t>
            </a:r>
          </a:p>
          <a:p>
            <a:r>
              <a:rPr lang="en-US" dirty="0" smtClean="0"/>
              <a:t>Scholarly activities</a:t>
            </a:r>
          </a:p>
          <a:p>
            <a:r>
              <a:rPr lang="en-US" dirty="0" smtClean="0"/>
              <a:t>Faculty and resident surveys</a:t>
            </a:r>
          </a:p>
          <a:p>
            <a:r>
              <a:rPr lang="en-US" dirty="0" smtClean="0"/>
              <a:t>Resident clinical experience</a:t>
            </a:r>
          </a:p>
          <a:p>
            <a:r>
              <a:rPr lang="en-US" dirty="0" smtClean="0"/>
              <a:t>Program performance on specialty board exam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0506" y="5625587"/>
            <a:ext cx="86262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Byrne, L., Miller, R.,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Philibert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I., Ling, L., Potts, J.,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Lieh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-Lai, M.,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Nasca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T. (2017).  Program performance in the next accreditation system (NAS):  Results of the 2015-2016 annual data review. 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Journal of Graduate Medical Education, 9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(3), 406-410,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10.4300/JGME-D-17-00320.1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features of ADS</a:t>
            </a:r>
          </a:p>
          <a:p>
            <a:pPr lvl="1"/>
            <a:r>
              <a:rPr lang="en-US" dirty="0" smtClean="0"/>
              <a:t>DIO annual update summary for all of their programs along with associated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Major changes section includes improvements and other items of significance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Citations automatically now include the last time you updated your response.  </a:t>
            </a:r>
            <a:r>
              <a:rPr lang="en-US" i="1" dirty="0" smtClean="0"/>
              <a:t>Update all the time!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lvl="1"/>
            <a:r>
              <a:rPr lang="en-US" dirty="0" smtClean="0"/>
              <a:t>Download my Data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All boards now report aggregate data to the ACGME.  RC’s are very focused on board data.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Data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3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Hours section renamed Clinical Experience and Educational Work</a:t>
            </a:r>
          </a:p>
          <a:p>
            <a:endParaRPr lang="en-US" dirty="0" smtClean="0"/>
          </a:p>
          <a:p>
            <a:r>
              <a:rPr lang="en-US" dirty="0" smtClean="0"/>
              <a:t>Questions reworded to reflect updated section IV of common program requirements</a:t>
            </a:r>
          </a:p>
          <a:p>
            <a:pPr lvl="1"/>
            <a:r>
              <a:rPr lang="en-US" dirty="0" smtClean="0"/>
              <a:t>Do you use an electronic medical record in your primary teaching hospital?</a:t>
            </a:r>
          </a:p>
          <a:p>
            <a:pPr lvl="1"/>
            <a:r>
              <a:rPr lang="en-US" dirty="0" smtClean="0"/>
              <a:t>If yes, what percent of residents use to improve the health of a specific population?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Three new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Demographic Information</a:t>
            </a:r>
          </a:p>
          <a:p>
            <a:r>
              <a:rPr lang="en-US" dirty="0" smtClean="0"/>
              <a:t>Participating Sites</a:t>
            </a:r>
          </a:p>
          <a:p>
            <a:r>
              <a:rPr lang="en-US" dirty="0" smtClean="0"/>
              <a:t>Major Changes</a:t>
            </a:r>
          </a:p>
          <a:p>
            <a:r>
              <a:rPr lang="en-US" dirty="0" smtClean="0"/>
              <a:t>Citation Responses</a:t>
            </a:r>
          </a:p>
          <a:p>
            <a:r>
              <a:rPr lang="en-US" dirty="0" smtClean="0"/>
              <a:t>Clinical Experience and Educational Work</a:t>
            </a:r>
          </a:p>
          <a:p>
            <a:r>
              <a:rPr lang="en-US" dirty="0" smtClean="0"/>
              <a:t>Faculty and Resident Rosters</a:t>
            </a:r>
          </a:p>
          <a:p>
            <a:r>
              <a:rPr lang="en-US" dirty="0" smtClean="0"/>
              <a:t>Faculty and Resident Scholarly Activity </a:t>
            </a:r>
          </a:p>
          <a:p>
            <a:r>
              <a:rPr lang="en-US" dirty="0" smtClean="0"/>
              <a:t>Block Schedule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1140</TotalTime>
  <Words>1814</Words>
  <Application>Microsoft Macintosh PowerPoint</Application>
  <PresentationFormat>On-screen Show (4:3)</PresentationFormat>
  <Paragraphs>336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Comic Sans MS</vt:lpstr>
      <vt:lpstr>Lucida Bright</vt:lpstr>
      <vt:lpstr>ＭＳ Ｐゴシック</vt:lpstr>
      <vt:lpstr>Times New Roman</vt:lpstr>
      <vt:lpstr>Wingdings</vt:lpstr>
      <vt:lpstr>Arial</vt:lpstr>
      <vt:lpstr>PME-2016</vt:lpstr>
      <vt:lpstr>ADS Annual Update 2017</vt:lpstr>
      <vt:lpstr>PowerPoint Presentation</vt:lpstr>
      <vt:lpstr>Goals and Objectives</vt:lpstr>
      <vt:lpstr>Brief History</vt:lpstr>
      <vt:lpstr>Why an Annual Update?</vt:lpstr>
      <vt:lpstr>Data Reviewed</vt:lpstr>
      <vt:lpstr>Accreditation Data System</vt:lpstr>
      <vt:lpstr>Changes in 2017</vt:lpstr>
      <vt:lpstr>ADS Data</vt:lpstr>
      <vt:lpstr>ADS Data</vt:lpstr>
      <vt:lpstr>ADS Data</vt:lpstr>
      <vt:lpstr>Veer off course a little…</vt:lpstr>
      <vt:lpstr>ADS Data</vt:lpstr>
      <vt:lpstr>ADS Data</vt:lpstr>
      <vt:lpstr>New ADS Questions</vt:lpstr>
      <vt:lpstr>New ADS Questions</vt:lpstr>
      <vt:lpstr>ADS Data</vt:lpstr>
      <vt:lpstr>ADS Data</vt:lpstr>
      <vt:lpstr>Tracking Scholarly Activity</vt:lpstr>
      <vt:lpstr>ADS Data</vt:lpstr>
      <vt:lpstr>During the Annual Program Review</vt:lpstr>
      <vt:lpstr>During the review…</vt:lpstr>
      <vt:lpstr>Why a site visit?</vt:lpstr>
      <vt:lpstr>Tips…</vt:lpstr>
      <vt:lpstr>Tips…</vt:lpstr>
      <vt:lpstr>Coming down the pike?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149</cp:revision>
  <dcterms:created xsi:type="dcterms:W3CDTF">2016-03-20T11:36:31Z</dcterms:created>
  <dcterms:modified xsi:type="dcterms:W3CDTF">2017-07-25T17:10:09Z</dcterms:modified>
</cp:coreProperties>
</file>