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6"/>
  </p:notesMasterIdLst>
  <p:sldIdLst>
    <p:sldId id="256" r:id="rId2"/>
    <p:sldId id="278" r:id="rId3"/>
    <p:sldId id="257" r:id="rId4"/>
    <p:sldId id="273" r:id="rId5"/>
    <p:sldId id="258" r:id="rId6"/>
    <p:sldId id="259" r:id="rId7"/>
    <p:sldId id="260" r:id="rId8"/>
    <p:sldId id="269" r:id="rId9"/>
    <p:sldId id="271" r:id="rId10"/>
    <p:sldId id="261" r:id="rId11"/>
    <p:sldId id="263" r:id="rId12"/>
    <p:sldId id="264" r:id="rId13"/>
    <p:sldId id="265" r:id="rId14"/>
    <p:sldId id="266" r:id="rId15"/>
    <p:sldId id="270" r:id="rId16"/>
    <p:sldId id="268" r:id="rId17"/>
    <p:sldId id="272" r:id="rId18"/>
    <p:sldId id="274" r:id="rId19"/>
    <p:sldId id="276" r:id="rId20"/>
    <p:sldId id="267" r:id="rId21"/>
    <p:sldId id="277" r:id="rId22"/>
    <p:sldId id="275" r:id="rId23"/>
    <p:sldId id="280" r:id="rId24"/>
    <p:sldId id="279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/>
    <p:restoredTop sz="94590"/>
  </p:normalViewPr>
  <p:slideViewPr>
    <p:cSldViewPr snapToGrid="0" snapToObjects="1">
      <p:cViewPr>
        <p:scale>
          <a:sx n="110" d="100"/>
          <a:sy n="110" d="100"/>
        </p:scale>
        <p:origin x="79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D0DC5-1736-F341-9D7B-57E7EA47220B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F564B0-DD34-714B-97FD-FA7CFBC770D6}">
      <dgm:prSet phldrT="[Text]"/>
      <dgm:spPr/>
      <dgm:t>
        <a:bodyPr/>
        <a:lstStyle/>
        <a:p>
          <a:r>
            <a:rPr lang="en-US" dirty="0" smtClean="0"/>
            <a:t>USMLE Scores, Grades, Deans Letter, LORs, personal statement, Interview</a:t>
          </a:r>
          <a:endParaRPr lang="en-US" dirty="0"/>
        </a:p>
      </dgm:t>
    </dgm:pt>
    <dgm:pt modelId="{150B6F29-CEEF-4143-8B9F-1A15D75365E5}" type="parTrans" cxnId="{8C825F75-8298-E64A-A9FF-E361E80C0CF5}">
      <dgm:prSet/>
      <dgm:spPr/>
      <dgm:t>
        <a:bodyPr/>
        <a:lstStyle/>
        <a:p>
          <a:endParaRPr lang="en-US"/>
        </a:p>
      </dgm:t>
    </dgm:pt>
    <dgm:pt modelId="{282FDF7A-F3FA-C64D-8F37-3F68E90976B7}" type="sibTrans" cxnId="{8C825F75-8298-E64A-A9FF-E361E80C0CF5}">
      <dgm:prSet/>
      <dgm:spPr/>
      <dgm:t>
        <a:bodyPr/>
        <a:lstStyle/>
        <a:p>
          <a:endParaRPr lang="en-US"/>
        </a:p>
      </dgm:t>
    </dgm:pt>
    <dgm:pt modelId="{919649D9-276F-D545-AE55-AA8270852BC4}">
      <dgm:prSet phldrT="[Text]"/>
      <dgm:spPr/>
      <dgm:t>
        <a:bodyPr/>
        <a:lstStyle/>
        <a:p>
          <a:r>
            <a:rPr lang="en-US" dirty="0" smtClean="0"/>
            <a:t>PC</a:t>
          </a:r>
          <a:endParaRPr lang="en-US" dirty="0"/>
        </a:p>
      </dgm:t>
    </dgm:pt>
    <dgm:pt modelId="{E094F176-6A3D-7C45-80FE-4617DD762F9F}" type="parTrans" cxnId="{2B9AAF40-FF3F-7140-85C3-E1B5D13EE206}">
      <dgm:prSet/>
      <dgm:spPr/>
      <dgm:t>
        <a:bodyPr/>
        <a:lstStyle/>
        <a:p>
          <a:endParaRPr lang="en-US"/>
        </a:p>
      </dgm:t>
    </dgm:pt>
    <dgm:pt modelId="{BE8AB0B7-CD3E-9A4F-BEB2-84F07797731E}" type="sibTrans" cxnId="{2B9AAF40-FF3F-7140-85C3-E1B5D13EE206}">
      <dgm:prSet/>
      <dgm:spPr/>
      <dgm:t>
        <a:bodyPr/>
        <a:lstStyle/>
        <a:p>
          <a:endParaRPr lang="en-US"/>
        </a:p>
      </dgm:t>
    </dgm:pt>
    <dgm:pt modelId="{0970EC17-AA33-0A4D-8D21-3527170474E8}">
      <dgm:prSet phldrT="[Text]"/>
      <dgm:spPr/>
      <dgm:t>
        <a:bodyPr/>
        <a:lstStyle/>
        <a:p>
          <a:r>
            <a:rPr lang="en-US" dirty="0" smtClean="0"/>
            <a:t>Prof</a:t>
          </a:r>
          <a:endParaRPr lang="en-US" dirty="0"/>
        </a:p>
      </dgm:t>
    </dgm:pt>
    <dgm:pt modelId="{C0624DF9-6429-2649-9F61-976D3D87186E}" type="parTrans" cxnId="{8DAD5305-0557-1A46-8EA2-5D4ACD015F80}">
      <dgm:prSet/>
      <dgm:spPr/>
      <dgm:t>
        <a:bodyPr/>
        <a:lstStyle/>
        <a:p>
          <a:endParaRPr lang="en-US"/>
        </a:p>
      </dgm:t>
    </dgm:pt>
    <dgm:pt modelId="{18D1AE31-C243-DC4B-A96A-5C7608F3B615}" type="sibTrans" cxnId="{8DAD5305-0557-1A46-8EA2-5D4ACD015F80}">
      <dgm:prSet/>
      <dgm:spPr/>
      <dgm:t>
        <a:bodyPr/>
        <a:lstStyle/>
        <a:p>
          <a:endParaRPr lang="en-US"/>
        </a:p>
      </dgm:t>
    </dgm:pt>
    <dgm:pt modelId="{7C86BAC2-EE52-6346-BADD-D2F254D78BC3}">
      <dgm:prSet phldrT="[Text]"/>
      <dgm:spPr/>
      <dgm:t>
        <a:bodyPr/>
        <a:lstStyle/>
        <a:p>
          <a:r>
            <a:rPr lang="en-US" dirty="0" smtClean="0"/>
            <a:t>ICS</a:t>
          </a:r>
          <a:endParaRPr lang="en-US" dirty="0"/>
        </a:p>
      </dgm:t>
    </dgm:pt>
    <dgm:pt modelId="{73825F22-C390-B943-B1E4-4084BF4FE922}" type="parTrans" cxnId="{DBE0785D-2AC8-4E44-98EB-94C0124A2C0E}">
      <dgm:prSet/>
      <dgm:spPr/>
      <dgm:t>
        <a:bodyPr/>
        <a:lstStyle/>
        <a:p>
          <a:endParaRPr lang="en-US"/>
        </a:p>
      </dgm:t>
    </dgm:pt>
    <dgm:pt modelId="{A529E251-2E3D-554A-9442-53305A1513CC}" type="sibTrans" cxnId="{DBE0785D-2AC8-4E44-98EB-94C0124A2C0E}">
      <dgm:prSet/>
      <dgm:spPr/>
      <dgm:t>
        <a:bodyPr/>
        <a:lstStyle/>
        <a:p>
          <a:endParaRPr lang="en-US"/>
        </a:p>
      </dgm:t>
    </dgm:pt>
    <dgm:pt modelId="{F5460316-4A79-374E-9902-093DD25DCCAB}">
      <dgm:prSet phldrT="[Text]"/>
      <dgm:spPr/>
      <dgm:t>
        <a:bodyPr/>
        <a:lstStyle/>
        <a:p>
          <a:r>
            <a:rPr lang="en-US" dirty="0" smtClean="0"/>
            <a:t>PBL</a:t>
          </a:r>
          <a:endParaRPr lang="en-US" dirty="0"/>
        </a:p>
      </dgm:t>
    </dgm:pt>
    <dgm:pt modelId="{2650E1E7-94F2-9B45-9E37-1BC8F830900D}" type="parTrans" cxnId="{3E231CFE-9CA1-664C-B5BE-91F8CC84AF3A}">
      <dgm:prSet/>
      <dgm:spPr/>
      <dgm:t>
        <a:bodyPr/>
        <a:lstStyle/>
        <a:p>
          <a:endParaRPr lang="en-US"/>
        </a:p>
      </dgm:t>
    </dgm:pt>
    <dgm:pt modelId="{5C19805F-D905-B14C-9E7F-2E11182B1190}" type="sibTrans" cxnId="{3E231CFE-9CA1-664C-B5BE-91F8CC84AF3A}">
      <dgm:prSet/>
      <dgm:spPr/>
      <dgm:t>
        <a:bodyPr/>
        <a:lstStyle/>
        <a:p>
          <a:endParaRPr lang="en-US"/>
        </a:p>
      </dgm:t>
    </dgm:pt>
    <dgm:pt modelId="{0583D07F-2CD2-A142-8E7C-52B4E1B55314}">
      <dgm:prSet/>
      <dgm:spPr/>
      <dgm:t>
        <a:bodyPr/>
        <a:lstStyle/>
        <a:p>
          <a:r>
            <a:rPr lang="en-US" dirty="0" smtClean="0"/>
            <a:t>SBP</a:t>
          </a:r>
          <a:endParaRPr lang="en-US" dirty="0"/>
        </a:p>
      </dgm:t>
    </dgm:pt>
    <dgm:pt modelId="{710E7396-8268-774C-9032-300CB4C9F19E}" type="parTrans" cxnId="{1D87A49B-CE77-5B43-9580-0443130DF2DD}">
      <dgm:prSet/>
      <dgm:spPr/>
      <dgm:t>
        <a:bodyPr/>
        <a:lstStyle/>
        <a:p>
          <a:endParaRPr lang="en-US"/>
        </a:p>
      </dgm:t>
    </dgm:pt>
    <dgm:pt modelId="{63317303-3B58-0944-9BCC-A24D446D91EB}" type="sibTrans" cxnId="{1D87A49B-CE77-5B43-9580-0443130DF2DD}">
      <dgm:prSet/>
      <dgm:spPr/>
      <dgm:t>
        <a:bodyPr/>
        <a:lstStyle/>
        <a:p>
          <a:endParaRPr lang="en-US"/>
        </a:p>
      </dgm:t>
    </dgm:pt>
    <dgm:pt modelId="{D0A68F40-A761-1540-82AD-1220207C6908}">
      <dgm:prSet/>
      <dgm:spPr/>
      <dgm:t>
        <a:bodyPr/>
        <a:lstStyle/>
        <a:p>
          <a:r>
            <a:rPr lang="en-US" dirty="0" smtClean="0"/>
            <a:t>MK</a:t>
          </a:r>
          <a:endParaRPr lang="en-US" dirty="0"/>
        </a:p>
      </dgm:t>
    </dgm:pt>
    <dgm:pt modelId="{C6EBBC8F-FD63-8940-9DFF-B517D4C106B2}" type="parTrans" cxnId="{394C59F1-9E79-D240-BF7C-A53E5C7789AC}">
      <dgm:prSet/>
      <dgm:spPr/>
      <dgm:t>
        <a:bodyPr/>
        <a:lstStyle/>
        <a:p>
          <a:endParaRPr lang="en-US"/>
        </a:p>
      </dgm:t>
    </dgm:pt>
    <dgm:pt modelId="{4FF9416E-F016-404F-99DF-84BCBA4F4287}" type="sibTrans" cxnId="{394C59F1-9E79-D240-BF7C-A53E5C7789AC}">
      <dgm:prSet/>
      <dgm:spPr/>
      <dgm:t>
        <a:bodyPr/>
        <a:lstStyle/>
        <a:p>
          <a:endParaRPr lang="en-US"/>
        </a:p>
      </dgm:t>
    </dgm:pt>
    <dgm:pt modelId="{C150D489-A0B6-684E-AF71-83E281648F3D}" type="pres">
      <dgm:prSet presAssocID="{CDCD0DC5-1736-F341-9D7B-57E7EA4722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F51CEA-1C5C-054D-A807-1BB64577051C}" type="pres">
      <dgm:prSet presAssocID="{CDCD0DC5-1736-F341-9D7B-57E7EA47220B}" presName="radial" presStyleCnt="0">
        <dgm:presLayoutVars>
          <dgm:animLvl val="ctr"/>
        </dgm:presLayoutVars>
      </dgm:prSet>
      <dgm:spPr/>
    </dgm:pt>
    <dgm:pt modelId="{BD5BC4AA-5F90-BD41-BF0E-D2BFE18E2D7C}" type="pres">
      <dgm:prSet presAssocID="{4CF564B0-DD34-714B-97FD-FA7CFBC770D6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558CCFE5-E0E9-3D48-9CA0-59C7819A9E49}" type="pres">
      <dgm:prSet presAssocID="{919649D9-276F-D545-AE55-AA8270852BC4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E825B-A8FA-844F-8802-DF824AC8640A}" type="pres">
      <dgm:prSet presAssocID="{0970EC17-AA33-0A4D-8D21-3527170474E8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D604C-6DD1-C649-94B4-570FDD721FEF}" type="pres">
      <dgm:prSet presAssocID="{7C86BAC2-EE52-6346-BADD-D2F254D78BC3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C6B51-BBC6-B249-AD01-84E8698F0010}" type="pres">
      <dgm:prSet presAssocID="{F5460316-4A79-374E-9902-093DD25DCCAB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F4D8D-23BC-F04B-B4DB-26CFC7E5B389}" type="pres">
      <dgm:prSet presAssocID="{0583D07F-2CD2-A142-8E7C-52B4E1B55314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8600F-0B4C-7E41-8F3E-0B880041CF7E}" type="pres">
      <dgm:prSet presAssocID="{D0A68F40-A761-1540-82AD-1220207C6908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F7A58-5193-394D-964D-99D1D03B147B}" type="presOf" srcId="{0583D07F-2CD2-A142-8E7C-52B4E1B55314}" destId="{77EF4D8D-23BC-F04B-B4DB-26CFC7E5B389}" srcOrd="0" destOrd="0" presId="urn:microsoft.com/office/officeart/2005/8/layout/radial3"/>
    <dgm:cxn modelId="{8DAD5305-0557-1A46-8EA2-5D4ACD015F80}" srcId="{4CF564B0-DD34-714B-97FD-FA7CFBC770D6}" destId="{0970EC17-AA33-0A4D-8D21-3527170474E8}" srcOrd="1" destOrd="0" parTransId="{C0624DF9-6429-2649-9F61-976D3D87186E}" sibTransId="{18D1AE31-C243-DC4B-A96A-5C7608F3B615}"/>
    <dgm:cxn modelId="{1D87A49B-CE77-5B43-9580-0443130DF2DD}" srcId="{4CF564B0-DD34-714B-97FD-FA7CFBC770D6}" destId="{0583D07F-2CD2-A142-8E7C-52B4E1B55314}" srcOrd="4" destOrd="0" parTransId="{710E7396-8268-774C-9032-300CB4C9F19E}" sibTransId="{63317303-3B58-0944-9BCC-A24D446D91EB}"/>
    <dgm:cxn modelId="{D45FFE9A-4A4C-1948-B4A9-8D5D675938E7}" type="presOf" srcId="{CDCD0DC5-1736-F341-9D7B-57E7EA47220B}" destId="{C150D489-A0B6-684E-AF71-83E281648F3D}" srcOrd="0" destOrd="0" presId="urn:microsoft.com/office/officeart/2005/8/layout/radial3"/>
    <dgm:cxn modelId="{D32F4D1C-900F-A049-90F9-5E58DDA3A08A}" type="presOf" srcId="{4CF564B0-DD34-714B-97FD-FA7CFBC770D6}" destId="{BD5BC4AA-5F90-BD41-BF0E-D2BFE18E2D7C}" srcOrd="0" destOrd="0" presId="urn:microsoft.com/office/officeart/2005/8/layout/radial3"/>
    <dgm:cxn modelId="{3E231CFE-9CA1-664C-B5BE-91F8CC84AF3A}" srcId="{4CF564B0-DD34-714B-97FD-FA7CFBC770D6}" destId="{F5460316-4A79-374E-9902-093DD25DCCAB}" srcOrd="3" destOrd="0" parTransId="{2650E1E7-94F2-9B45-9E37-1BC8F830900D}" sibTransId="{5C19805F-D905-B14C-9E7F-2E11182B1190}"/>
    <dgm:cxn modelId="{8C825F75-8298-E64A-A9FF-E361E80C0CF5}" srcId="{CDCD0DC5-1736-F341-9D7B-57E7EA47220B}" destId="{4CF564B0-DD34-714B-97FD-FA7CFBC770D6}" srcOrd="0" destOrd="0" parTransId="{150B6F29-CEEF-4143-8B9F-1A15D75365E5}" sibTransId="{282FDF7A-F3FA-C64D-8F37-3F68E90976B7}"/>
    <dgm:cxn modelId="{F3373A3A-220F-EF46-A7FC-87921E9E9A14}" type="presOf" srcId="{919649D9-276F-D545-AE55-AA8270852BC4}" destId="{558CCFE5-E0E9-3D48-9CA0-59C7819A9E49}" srcOrd="0" destOrd="0" presId="urn:microsoft.com/office/officeart/2005/8/layout/radial3"/>
    <dgm:cxn modelId="{D5548064-1F1C-B34B-A1E7-1AD2EBECCD3A}" type="presOf" srcId="{7C86BAC2-EE52-6346-BADD-D2F254D78BC3}" destId="{F6CD604C-6DD1-C649-94B4-570FDD721FEF}" srcOrd="0" destOrd="0" presId="urn:microsoft.com/office/officeart/2005/8/layout/radial3"/>
    <dgm:cxn modelId="{2B9AAF40-FF3F-7140-85C3-E1B5D13EE206}" srcId="{4CF564B0-DD34-714B-97FD-FA7CFBC770D6}" destId="{919649D9-276F-D545-AE55-AA8270852BC4}" srcOrd="0" destOrd="0" parTransId="{E094F176-6A3D-7C45-80FE-4617DD762F9F}" sibTransId="{BE8AB0B7-CD3E-9A4F-BEB2-84F07797731E}"/>
    <dgm:cxn modelId="{DBE0785D-2AC8-4E44-98EB-94C0124A2C0E}" srcId="{4CF564B0-DD34-714B-97FD-FA7CFBC770D6}" destId="{7C86BAC2-EE52-6346-BADD-D2F254D78BC3}" srcOrd="2" destOrd="0" parTransId="{73825F22-C390-B943-B1E4-4084BF4FE922}" sibTransId="{A529E251-2E3D-554A-9442-53305A1513CC}"/>
    <dgm:cxn modelId="{374E4787-AC61-DE4C-A3D5-5911D8AB2550}" type="presOf" srcId="{F5460316-4A79-374E-9902-093DD25DCCAB}" destId="{A80C6B51-BBC6-B249-AD01-84E8698F0010}" srcOrd="0" destOrd="0" presId="urn:microsoft.com/office/officeart/2005/8/layout/radial3"/>
    <dgm:cxn modelId="{FFE62345-D995-6245-A03C-64EAA243FDE4}" type="presOf" srcId="{0970EC17-AA33-0A4D-8D21-3527170474E8}" destId="{EABE825B-A8FA-844F-8802-DF824AC8640A}" srcOrd="0" destOrd="0" presId="urn:microsoft.com/office/officeart/2005/8/layout/radial3"/>
    <dgm:cxn modelId="{394C59F1-9E79-D240-BF7C-A53E5C7789AC}" srcId="{4CF564B0-DD34-714B-97FD-FA7CFBC770D6}" destId="{D0A68F40-A761-1540-82AD-1220207C6908}" srcOrd="5" destOrd="0" parTransId="{C6EBBC8F-FD63-8940-9DFF-B517D4C106B2}" sibTransId="{4FF9416E-F016-404F-99DF-84BCBA4F4287}"/>
    <dgm:cxn modelId="{D1904CAB-E13C-0D43-A2F9-C91A09DB23EE}" type="presOf" srcId="{D0A68F40-A761-1540-82AD-1220207C6908}" destId="{1AF8600F-0B4C-7E41-8F3E-0B880041CF7E}" srcOrd="0" destOrd="0" presId="urn:microsoft.com/office/officeart/2005/8/layout/radial3"/>
    <dgm:cxn modelId="{1777CDD3-74A9-4E46-AD09-81D20F10B56A}" type="presParOf" srcId="{C150D489-A0B6-684E-AF71-83E281648F3D}" destId="{EDF51CEA-1C5C-054D-A807-1BB64577051C}" srcOrd="0" destOrd="0" presId="urn:microsoft.com/office/officeart/2005/8/layout/radial3"/>
    <dgm:cxn modelId="{5FA9B6D4-EDC7-6746-B7DF-E2C215B968EB}" type="presParOf" srcId="{EDF51CEA-1C5C-054D-A807-1BB64577051C}" destId="{BD5BC4AA-5F90-BD41-BF0E-D2BFE18E2D7C}" srcOrd="0" destOrd="0" presId="urn:microsoft.com/office/officeart/2005/8/layout/radial3"/>
    <dgm:cxn modelId="{71A8A8E0-492B-7345-8D96-D978519683E3}" type="presParOf" srcId="{EDF51CEA-1C5C-054D-A807-1BB64577051C}" destId="{558CCFE5-E0E9-3D48-9CA0-59C7819A9E49}" srcOrd="1" destOrd="0" presId="urn:microsoft.com/office/officeart/2005/8/layout/radial3"/>
    <dgm:cxn modelId="{CCC450B7-200F-A444-AB54-9B79B5B30275}" type="presParOf" srcId="{EDF51CEA-1C5C-054D-A807-1BB64577051C}" destId="{EABE825B-A8FA-844F-8802-DF824AC8640A}" srcOrd="2" destOrd="0" presId="urn:microsoft.com/office/officeart/2005/8/layout/radial3"/>
    <dgm:cxn modelId="{05027D01-E6FC-9F44-A502-15B6171753A4}" type="presParOf" srcId="{EDF51CEA-1C5C-054D-A807-1BB64577051C}" destId="{F6CD604C-6DD1-C649-94B4-570FDD721FEF}" srcOrd="3" destOrd="0" presId="urn:microsoft.com/office/officeart/2005/8/layout/radial3"/>
    <dgm:cxn modelId="{58FBB4D4-6343-DB45-87A0-28DD605B46B5}" type="presParOf" srcId="{EDF51CEA-1C5C-054D-A807-1BB64577051C}" destId="{A80C6B51-BBC6-B249-AD01-84E8698F0010}" srcOrd="4" destOrd="0" presId="urn:microsoft.com/office/officeart/2005/8/layout/radial3"/>
    <dgm:cxn modelId="{708A743F-9FAC-1F49-A358-28C28084DA19}" type="presParOf" srcId="{EDF51CEA-1C5C-054D-A807-1BB64577051C}" destId="{77EF4D8D-23BC-F04B-B4DB-26CFC7E5B389}" srcOrd="5" destOrd="0" presId="urn:microsoft.com/office/officeart/2005/8/layout/radial3"/>
    <dgm:cxn modelId="{ACF3DFCB-7FA2-A74C-87CE-D6A95D1F7299}" type="presParOf" srcId="{EDF51CEA-1C5C-054D-A807-1BB64577051C}" destId="{1AF8600F-0B4C-7E41-8F3E-0B880041CF7E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BC4AA-5F90-BD41-BF0E-D2BFE18E2D7C}">
      <dsp:nvSpPr>
        <dsp:cNvPr id="0" name=""/>
        <dsp:cNvSpPr/>
      </dsp:nvSpPr>
      <dsp:spPr>
        <a:xfrm>
          <a:off x="2712318" y="988293"/>
          <a:ext cx="2462063" cy="246206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USMLE Scores, Grades, Deans Letter, LORs, personal statement, Interview</a:t>
          </a:r>
          <a:endParaRPr lang="en-US" sz="1800" kern="1200" dirty="0"/>
        </a:p>
      </dsp:txBody>
      <dsp:txXfrm>
        <a:off x="3072879" y="1348854"/>
        <a:ext cx="1740941" cy="1740941"/>
      </dsp:txXfrm>
    </dsp:sp>
    <dsp:sp modelId="{558CCFE5-E0E9-3D48-9CA0-59C7819A9E49}">
      <dsp:nvSpPr>
        <dsp:cNvPr id="0" name=""/>
        <dsp:cNvSpPr/>
      </dsp:nvSpPr>
      <dsp:spPr>
        <a:xfrm>
          <a:off x="3327834" y="439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PC</a:t>
          </a:r>
          <a:endParaRPr lang="en-US" sz="1800" kern="1200" dirty="0"/>
        </a:p>
      </dsp:txBody>
      <dsp:txXfrm>
        <a:off x="3508114" y="180719"/>
        <a:ext cx="870471" cy="870471"/>
      </dsp:txXfrm>
    </dsp:sp>
    <dsp:sp modelId="{EABE825B-A8FA-844F-8802-DF824AC8640A}">
      <dsp:nvSpPr>
        <dsp:cNvPr id="0" name=""/>
        <dsp:cNvSpPr/>
      </dsp:nvSpPr>
      <dsp:spPr>
        <a:xfrm>
          <a:off x="4716392" y="802124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Prof</a:t>
          </a:r>
          <a:endParaRPr lang="en-US" sz="1800" kern="1200" dirty="0"/>
        </a:p>
      </dsp:txBody>
      <dsp:txXfrm>
        <a:off x="4896672" y="982404"/>
        <a:ext cx="870471" cy="870471"/>
      </dsp:txXfrm>
    </dsp:sp>
    <dsp:sp modelId="{F6CD604C-6DD1-C649-94B4-570FDD721FEF}">
      <dsp:nvSpPr>
        <dsp:cNvPr id="0" name=""/>
        <dsp:cNvSpPr/>
      </dsp:nvSpPr>
      <dsp:spPr>
        <a:xfrm>
          <a:off x="4716392" y="2405493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ICS</a:t>
          </a:r>
          <a:endParaRPr lang="en-US" sz="1800" kern="1200" dirty="0"/>
        </a:p>
      </dsp:txBody>
      <dsp:txXfrm>
        <a:off x="4896672" y="2585773"/>
        <a:ext cx="870471" cy="870471"/>
      </dsp:txXfrm>
    </dsp:sp>
    <dsp:sp modelId="{A80C6B51-BBC6-B249-AD01-84E8698F0010}">
      <dsp:nvSpPr>
        <dsp:cNvPr id="0" name=""/>
        <dsp:cNvSpPr/>
      </dsp:nvSpPr>
      <dsp:spPr>
        <a:xfrm>
          <a:off x="3327834" y="3207178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PBL</a:t>
          </a:r>
          <a:endParaRPr lang="en-US" sz="1800" kern="1200" dirty="0"/>
        </a:p>
      </dsp:txBody>
      <dsp:txXfrm>
        <a:off x="3508114" y="3387458"/>
        <a:ext cx="870471" cy="870471"/>
      </dsp:txXfrm>
    </dsp:sp>
    <dsp:sp modelId="{77EF4D8D-23BC-F04B-B4DB-26CFC7E5B389}">
      <dsp:nvSpPr>
        <dsp:cNvPr id="0" name=""/>
        <dsp:cNvSpPr/>
      </dsp:nvSpPr>
      <dsp:spPr>
        <a:xfrm>
          <a:off x="1939275" y="2405493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SBP</a:t>
          </a:r>
          <a:endParaRPr lang="en-US" sz="1800" kern="1200" dirty="0"/>
        </a:p>
      </dsp:txBody>
      <dsp:txXfrm>
        <a:off x="2119555" y="2585773"/>
        <a:ext cx="870471" cy="870471"/>
      </dsp:txXfrm>
    </dsp:sp>
    <dsp:sp modelId="{1AF8600F-0B4C-7E41-8F3E-0B880041CF7E}">
      <dsp:nvSpPr>
        <dsp:cNvPr id="0" name=""/>
        <dsp:cNvSpPr/>
      </dsp:nvSpPr>
      <dsp:spPr>
        <a:xfrm>
          <a:off x="1939275" y="802124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MK</a:t>
          </a:r>
          <a:endParaRPr lang="en-US" sz="1800" kern="1200" dirty="0"/>
        </a:p>
      </dsp:txBody>
      <dsp:txXfrm>
        <a:off x="2119555" y="982404"/>
        <a:ext cx="870471" cy="870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8/18/17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13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30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300/JGME-D-10-00041.1" TargetMode="External"/><Relationship Id="rId4" Type="http://schemas.openxmlformats.org/officeDocument/2006/relationships/hyperlink" Target="https://doi.org/10.4300/JGME-D-15-00403.1" TargetMode="External"/><Relationship Id="rId5" Type="http://schemas.openxmlformats.org/officeDocument/2006/relationships/hyperlink" Target="https://doi.org/10.4300/JGME-D-14-00236.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4300/JGME-D-15-00501.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the Most Out of Your Resident Interview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Tori Hanlon, MS, CHCP</a:t>
            </a:r>
          </a:p>
          <a:p>
            <a:r>
              <a:rPr lang="en-US" dirty="0" smtClean="0"/>
              <a:t>Consultant, Partners in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program aims to identify applicants who are the “right” fit for your program</a:t>
            </a:r>
          </a:p>
          <a:p>
            <a:pPr lvl="1"/>
            <a:r>
              <a:rPr lang="en-US" dirty="0" smtClean="0"/>
              <a:t>How would you sell your program to someone?</a:t>
            </a:r>
          </a:p>
          <a:p>
            <a:pPr lvl="1"/>
            <a:r>
              <a:rPr lang="en-US" dirty="0" smtClean="0"/>
              <a:t>What is special about your program?</a:t>
            </a:r>
          </a:p>
          <a:p>
            <a:pPr lvl="1"/>
            <a:r>
              <a:rPr lang="en-US" dirty="0" smtClean="0"/>
              <a:t>What kind of residents are you training?</a:t>
            </a:r>
          </a:p>
          <a:p>
            <a:pPr lvl="2"/>
            <a:r>
              <a:rPr lang="en-US" dirty="0" smtClean="0"/>
              <a:t>Where do your residents come from?</a:t>
            </a:r>
          </a:p>
          <a:p>
            <a:pPr lvl="2"/>
            <a:r>
              <a:rPr lang="en-US" dirty="0" smtClean="0"/>
              <a:t>What skills/strengths do residents bring with them?</a:t>
            </a:r>
          </a:p>
          <a:p>
            <a:pPr lvl="1"/>
            <a:r>
              <a:rPr lang="en-US" dirty="0" smtClean="0"/>
              <a:t>What are you training your residents to do when they graduate?</a:t>
            </a:r>
          </a:p>
          <a:p>
            <a:pPr lvl="2"/>
            <a:r>
              <a:rPr lang="en-US" dirty="0" smtClean="0"/>
              <a:t>What kinds of jobs or future training do residents choose after graduation?</a:t>
            </a:r>
          </a:p>
          <a:p>
            <a:pPr lvl="1"/>
            <a:r>
              <a:rPr lang="en-US" dirty="0" smtClean="0"/>
              <a:t>What patient population does your program serve?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119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EPA 1: Gather a history &amp; perform a physical exam</a:t>
            </a:r>
          </a:p>
          <a:p>
            <a:r>
              <a:rPr lang="en-US" dirty="0" smtClean="0"/>
              <a:t>EPA 2: Prioritize a differential diagnosis following a clinical encounter</a:t>
            </a:r>
          </a:p>
          <a:p>
            <a:r>
              <a:rPr lang="en-US" dirty="0" smtClean="0"/>
              <a:t>EPA 3: Recommend &amp; interpret common diagnostic &amp; screening tests</a:t>
            </a:r>
          </a:p>
          <a:p>
            <a:r>
              <a:rPr lang="en-US" dirty="0" smtClean="0"/>
              <a:t>EPA 4: Enter &amp; discuss orders &amp; prescriptions</a:t>
            </a:r>
          </a:p>
          <a:p>
            <a:r>
              <a:rPr lang="en-US" dirty="0" smtClean="0"/>
              <a:t>EPA 5: Document a clinical encounter in the patient record</a:t>
            </a:r>
          </a:p>
          <a:p>
            <a:r>
              <a:rPr lang="en-US" dirty="0" smtClean="0"/>
              <a:t>EPA 6: Provide an oral presentation of a clinical encounter</a:t>
            </a:r>
          </a:p>
          <a:p>
            <a:r>
              <a:rPr lang="en-US" dirty="0" smtClean="0"/>
              <a:t>EPA 7: Form clinical questions &amp; retrieve evidence to advance patient care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68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EPA 8: Give or receive a patient handover to transition care responsibility</a:t>
            </a:r>
          </a:p>
          <a:p>
            <a:r>
              <a:rPr lang="en-US" dirty="0" smtClean="0"/>
              <a:t>EPA 9: Collaborate as a member of an interprofessional team</a:t>
            </a:r>
          </a:p>
          <a:p>
            <a:r>
              <a:rPr lang="en-US" dirty="0" smtClean="0"/>
              <a:t>EPA 10: Recognize a patient requiring urgent or emergent care &amp; initiate evaluation &amp; management</a:t>
            </a:r>
          </a:p>
          <a:p>
            <a:r>
              <a:rPr lang="en-US" dirty="0" smtClean="0"/>
              <a:t>EPA 11: Obtain informed consent for tests and/or procedures</a:t>
            </a:r>
          </a:p>
          <a:p>
            <a:r>
              <a:rPr lang="en-US" dirty="0" smtClean="0"/>
              <a:t>EPA 12: Perform general procedures of a physician</a:t>
            </a:r>
          </a:p>
          <a:p>
            <a:r>
              <a:rPr lang="en-US" dirty="0" smtClean="0"/>
              <a:t>EPA 13: Identify system failures &amp; contribute to a culture of safety &amp; improvement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05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 guide and set expectations of incoming residents</a:t>
            </a:r>
          </a:p>
          <a:p>
            <a:r>
              <a:rPr lang="en-US" dirty="0" smtClean="0"/>
              <a:t>Analyze Milestones data for interns</a:t>
            </a:r>
          </a:p>
          <a:p>
            <a:r>
              <a:rPr lang="en-US" dirty="0" smtClean="0"/>
              <a:t>Focus on Milestones associated with non-cognitive competencies</a:t>
            </a:r>
          </a:p>
          <a:p>
            <a:pPr lvl="1"/>
            <a:r>
              <a:rPr lang="en-US" dirty="0" smtClean="0"/>
              <a:t>Professionalism</a:t>
            </a:r>
          </a:p>
          <a:p>
            <a:pPr lvl="1"/>
            <a:r>
              <a:rPr lang="en-US" dirty="0" smtClean="0"/>
              <a:t>Interpersonal &amp; communication skills</a:t>
            </a:r>
          </a:p>
          <a:p>
            <a:pPr lvl="1"/>
            <a:r>
              <a:rPr lang="en-US" dirty="0" smtClean="0"/>
              <a:t>Practice-based learning &amp; improvement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041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safety</a:t>
            </a:r>
          </a:p>
          <a:p>
            <a:r>
              <a:rPr lang="en-US" dirty="0" smtClean="0"/>
              <a:t>Quality improvement</a:t>
            </a:r>
          </a:p>
          <a:p>
            <a:r>
              <a:rPr lang="en-US" dirty="0" smtClean="0"/>
              <a:t>Supervision &amp; accountability</a:t>
            </a:r>
          </a:p>
          <a:p>
            <a:r>
              <a:rPr lang="en-US" dirty="0" smtClean="0"/>
              <a:t>Professionalism</a:t>
            </a:r>
          </a:p>
          <a:p>
            <a:r>
              <a:rPr lang="en-US" dirty="0" smtClean="0"/>
              <a:t>Well-being</a:t>
            </a:r>
          </a:p>
          <a:p>
            <a:r>
              <a:rPr lang="en-US" dirty="0" smtClean="0"/>
              <a:t>Transitions in care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30478" y="2602778"/>
            <a:ext cx="3180144" cy="38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3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24150"/>
              </p:ext>
            </p:extLst>
          </p:nvPr>
        </p:nvGraphicFramePr>
        <p:xfrm>
          <a:off x="628650" y="2052638"/>
          <a:ext cx="78867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 Interviews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Unstructured Interviews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Standardization (same questions, same opportunities)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standardization in questions</a:t>
                      </a:r>
                      <a:r>
                        <a:rPr lang="en-US" baseline="0" dirty="0" smtClean="0"/>
                        <a:t> and evaluation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Improves reliability and validity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susceptibility to bias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 needed for training interviewers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Little planning needed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allow better assessment of competencies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allow more</a:t>
                      </a:r>
                      <a:r>
                        <a:rPr lang="en-US" baseline="0" dirty="0" smtClean="0"/>
                        <a:t> positive applicant reactions when probing questions are asked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202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165233"/>
              </p:ext>
            </p:extLst>
          </p:nvPr>
        </p:nvGraphicFramePr>
        <p:xfrm>
          <a:off x="628650" y="2066925"/>
          <a:ext cx="78867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Situational Questions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Ask about past behaviors and experiences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Ask what</a:t>
                      </a:r>
                      <a:r>
                        <a:rPr lang="en-US" baseline="0" dirty="0" smtClean="0"/>
                        <a:t> one would do in hypothetical situation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Tend to better measure personality</a:t>
                      </a:r>
                      <a:r>
                        <a:rPr lang="en-US" baseline="0" dirty="0" smtClean="0"/>
                        <a:t> traits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Tend to better measure job knowledge (PC, MK)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Reliable and valid but may have slightly higher validity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Reliable and valid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74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159328"/>
              </p:ext>
            </p:extLst>
          </p:nvPr>
        </p:nvGraphicFramePr>
        <p:xfrm>
          <a:off x="628650" y="1738313"/>
          <a:ext cx="78867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 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Situational Question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“Tell me about a time when you observed, or were a part of a patient safety event, or potential</a:t>
                      </a:r>
                      <a:r>
                        <a:rPr lang="en-US" baseline="0" dirty="0" smtClean="0"/>
                        <a:t> event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 What was the event, what did you do, and what was the outcome?”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“While working on the floors,</a:t>
                      </a:r>
                      <a:r>
                        <a:rPr lang="en-US" baseline="0" dirty="0" smtClean="0"/>
                        <a:t> you suspect another resident may be too fatigued to work and care for patients.  What would you do?”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98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should be job-related</a:t>
            </a:r>
          </a:p>
          <a:p>
            <a:r>
              <a:rPr lang="en-US" dirty="0" smtClean="0"/>
              <a:t>Determine what traits/competencies to measure</a:t>
            </a:r>
          </a:p>
          <a:p>
            <a:r>
              <a:rPr lang="en-US" dirty="0" smtClean="0"/>
              <a:t>Communicate resident selection criteria to interview committee</a:t>
            </a:r>
          </a:p>
          <a:p>
            <a:r>
              <a:rPr lang="en-US" dirty="0" smtClean="0"/>
              <a:t>Avoid potentially discriminatory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590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</a:t>
            </a:r>
          </a:p>
          <a:p>
            <a:r>
              <a:rPr lang="en-US" dirty="0" smtClean="0"/>
              <a:t>Ethnicity</a:t>
            </a:r>
          </a:p>
          <a:p>
            <a:r>
              <a:rPr lang="en-US" dirty="0" smtClean="0"/>
              <a:t>Marital status</a:t>
            </a:r>
          </a:p>
          <a:p>
            <a:r>
              <a:rPr lang="en-US" dirty="0" smtClean="0"/>
              <a:t>Children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Disability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National origin</a:t>
            </a:r>
          </a:p>
          <a:p>
            <a:r>
              <a:rPr lang="en-US" dirty="0" smtClean="0"/>
              <a:t>RANK 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Avoid in Interview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09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Over 11 years working in Medical Education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Bachelor’s in Health Services Administration</a:t>
            </a:r>
            <a:r>
              <a:rPr lang="en-US" sz="1600" dirty="0">
                <a:latin typeface="Lucida Bright" pitchFamily="18" charset="0"/>
              </a:rPr>
              <a:t/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Master’s in Health Administration and Policy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Designated Institutional Official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Experienced in GME at a large academic medical center</a:t>
            </a:r>
            <a:endParaRPr lang="en-US" sz="1600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website</a:t>
            </a:r>
          </a:p>
          <a:p>
            <a:r>
              <a:rPr lang="en-US" dirty="0" smtClean="0"/>
              <a:t>Rank list</a:t>
            </a:r>
          </a:p>
          <a:p>
            <a:r>
              <a:rPr lang="en-US" dirty="0" smtClean="0"/>
              <a:t>Structure of the interview day</a:t>
            </a:r>
          </a:p>
          <a:p>
            <a:r>
              <a:rPr lang="en-US" dirty="0" smtClean="0"/>
              <a:t>Telephone/videoconferencing interviews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9" name="Picture 8" descr="http://www.nadinemuller.org.uk/wp-content/uploads/2013/02/Fotolia_45148257_X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22" y="3773346"/>
            <a:ext cx="3180928" cy="2569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54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5" name="irc_mi" descr="http://myup.weboldala.net/files/dzjir6enuwx16prtshbj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18" y="2046398"/>
            <a:ext cx="4096232" cy="3912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746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Association of American Medical Colleges. (2016, September). </a:t>
            </a:r>
            <a:r>
              <a:rPr lang="en-US" i="1" dirty="0" smtClean="0"/>
              <a:t>Best Practices for Conducting Residency Program Interviews. </a:t>
            </a:r>
            <a:r>
              <a:rPr lang="en-US" dirty="0" smtClean="0"/>
              <a:t>Washington, DC:  Author.</a:t>
            </a:r>
          </a:p>
          <a:p>
            <a:r>
              <a:rPr lang="en-US" dirty="0" smtClean="0"/>
              <a:t>Association of American Medical Colleges. (2014,). </a:t>
            </a:r>
            <a:r>
              <a:rPr lang="en-US" i="1" dirty="0" smtClean="0"/>
              <a:t>Core Entrustable Professional Activities for Entering Residency. </a:t>
            </a:r>
            <a:r>
              <a:rPr lang="en-US" dirty="0" smtClean="0"/>
              <a:t>Washington, DC:  Author.</a:t>
            </a:r>
          </a:p>
          <a:p>
            <a:r>
              <a:rPr lang="en-US" dirty="0" smtClean="0"/>
              <a:t>Ayogu, N., Bortoletto, P. &amp;Hariton, E. (2016). Residency Interviews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Century. </a:t>
            </a:r>
            <a:r>
              <a:rPr lang="en-US" i="1" dirty="0" smtClean="0"/>
              <a:t>Journal of Graduate Medical Education, </a:t>
            </a:r>
            <a:r>
              <a:rPr lang="en-US" dirty="0" smtClean="0"/>
              <a:t>8(3), 322-324. </a:t>
            </a:r>
            <a:r>
              <a:rPr lang="en-US" dirty="0" smtClean="0">
                <a:hlinkClick r:id="rId2"/>
              </a:rPr>
              <a:t>https://doi.org/10.4300/JGME-D-15-00501.1</a:t>
            </a:r>
            <a:endParaRPr lang="en-US" dirty="0" smtClean="0"/>
          </a:p>
          <a:p>
            <a:r>
              <a:rPr lang="en-US" dirty="0" smtClean="0"/>
              <a:t>Brady, D.W., Davis, K.R., Hemphill, R.R. &amp; Santen, S.A. (2010). Potentially Discriminatory Questions During Residency Interviews:  Frequency and Effects on Residents’ Ranking of Programs in the National Resident Matching Program. </a:t>
            </a:r>
            <a:r>
              <a:rPr lang="en-US" i="1" dirty="0" smtClean="0"/>
              <a:t>Journal of Graduate Medical Education, </a:t>
            </a:r>
            <a:r>
              <a:rPr lang="en-US" dirty="0" smtClean="0"/>
              <a:t>2(3), 336-340. </a:t>
            </a:r>
            <a:r>
              <a:rPr lang="en-US" dirty="0" smtClean="0">
                <a:hlinkClick r:id="rId3"/>
              </a:rPr>
              <a:t>https://doi.org/10.4300/JGME-D-10-00041.1</a:t>
            </a:r>
            <a:endParaRPr lang="en-US" dirty="0" smtClean="0"/>
          </a:p>
          <a:p>
            <a:r>
              <a:rPr lang="en-US" dirty="0" smtClean="0"/>
              <a:t>Burkhardt, J.C. (2015). What Can We Learn From Resident Selection Interviews? </a:t>
            </a:r>
            <a:r>
              <a:rPr lang="en-US" i="1" dirty="0" smtClean="0"/>
              <a:t>Journal of Graduate Medical Education, </a:t>
            </a:r>
            <a:r>
              <a:rPr lang="en-US" dirty="0" smtClean="0"/>
              <a:t>7(4), 673-675. </a:t>
            </a:r>
            <a:r>
              <a:rPr lang="en-US" dirty="0" smtClean="0">
                <a:hlinkClick r:id="rId4"/>
              </a:rPr>
              <a:t>https://doi.org/10.4300/JGME-D-15-00403.1</a:t>
            </a:r>
            <a:endParaRPr lang="en-US" dirty="0" smtClean="0"/>
          </a:p>
          <a:p>
            <a:r>
              <a:rPr lang="en-US" dirty="0" smtClean="0"/>
              <a:t>Chiang, S., Houmard, B.S., Kim, S., Manyak, A., Oberoi, S. &amp; Stephenson-Famy, A. (2015). Use of the Interview in Resident Candidate Selection:  A Review of the Literature. </a:t>
            </a:r>
            <a:r>
              <a:rPr lang="en-US" i="1" dirty="0" smtClean="0"/>
              <a:t>Journal of Graduate Medical Education, </a:t>
            </a:r>
            <a:r>
              <a:rPr lang="en-US" dirty="0" smtClean="0"/>
              <a:t>7(4), 539-548. </a:t>
            </a:r>
            <a:r>
              <a:rPr lang="en-US" dirty="0" smtClean="0">
                <a:hlinkClick r:id="rId5"/>
              </a:rPr>
              <a:t>https://doi.org/10.4300/JGME-D-14-00236.1</a:t>
            </a:r>
            <a:endParaRPr lang="en-US" dirty="0" smtClean="0"/>
          </a:p>
          <a:p>
            <a:r>
              <a:rPr lang="en-US" dirty="0" smtClean="0"/>
              <a:t>Cullen, M.J. &amp; Marcus-Blank, B. (2015, February). Using Structured Interview Questions During the Residency Selection Process. PowerPoint presentation at the 2015 ACGME Annual Educational Conference, San Diego, CA.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178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5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Using #SocialMedia and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Technology in #GME</a:t>
            </a: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Leading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the Team: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Project Management Basics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What do They Do Up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There in the GME Office?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Breaking Bad News to Residents: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A Five Stage Process for Giving Instructive Feedback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AOA to ACGME –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What are you Waiting For?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GMEC &amp; Program Oversight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Lean Six Sigma for GME Support Staff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23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6741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</a:t>
            </a:r>
            <a:r>
              <a:rPr lang="en-US" sz="1800" dirty="0" smtClean="0">
                <a:solidFill>
                  <a:srgbClr val="00A600"/>
                </a:solidFill>
                <a:latin typeface="Arial" charset="0"/>
                <a:cs typeface="Arial" charset="0"/>
              </a:rPr>
              <a:t>Webinars</a:t>
            </a:r>
            <a: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  <a:t> </a:t>
            </a:r>
            <a:b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APE for New Program &amp; AOA Transitional Programs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September 12, 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12:00pm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The Millennial Learner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September 26,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Quality Improvement: Are You Meeting the New Requirements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October 10,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 smtClean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2017 Common Program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Requirements Update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October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19,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3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 smtClean="0">
                <a:latin typeface="+mn-lt"/>
              </a:rPr>
              <a:t>Tori Hanlon, MS, CHCP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24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30" y="1738138"/>
            <a:ext cx="8291452" cy="3447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Evaluate interview strategies to identify applicants who are the best fit for your program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best practices for conducting resident interviews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Explore ACGME Requirements and how they can assist programs in the interview process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&amp;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4" y="5000265"/>
            <a:ext cx="3755985" cy="128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431800"/>
            <a:ext cx="6841948" cy="100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9" y="1678938"/>
            <a:ext cx="3208053" cy="1981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9" y="3864681"/>
            <a:ext cx="3195137" cy="2203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92" y="4106552"/>
            <a:ext cx="3207418" cy="1983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94" y="1678938"/>
            <a:ext cx="3205116" cy="23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1027" name="Picture 3" descr="C:\Users\victoriahanlon\Desktop\Perfect resi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57" y="175901"/>
            <a:ext cx="45243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1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2050" name="Picture 2" descr="C:\Users\victoriahanlon\Desktop\Too awe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77" y="914400"/>
            <a:ext cx="6626561" cy="48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3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vs. Best 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3074" name="Picture 2" descr="C:\Users\victoriahanlon\Desktop\The l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1" y="1865832"/>
            <a:ext cx="6382151" cy="42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5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Person-organization fit</a:t>
            </a:r>
          </a:p>
          <a:p>
            <a:pPr lvl="1"/>
            <a:r>
              <a:rPr lang="en-US" dirty="0" smtClean="0"/>
              <a:t>Compatibility between an applicant’s personality, attitudes, work and learning style/preferences, and goals AND the organization’s culture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Person-job fit</a:t>
            </a:r>
          </a:p>
          <a:p>
            <a:pPr lvl="1"/>
            <a:r>
              <a:rPr lang="en-US" dirty="0" smtClean="0"/>
              <a:t>Compatibility between an applicant’s competencies, knowledge, skills, abilities, and other attributes AND the competencies and characteristics required to learn and perform the job successfully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“Fit” Mean?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738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96955"/>
              </p:ext>
            </p:extLst>
          </p:nvPr>
        </p:nvGraphicFramePr>
        <p:xfrm>
          <a:off x="845857" y="1522918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6551" y="197355"/>
            <a:ext cx="6526006" cy="1325563"/>
          </a:xfrm>
        </p:spPr>
        <p:txBody>
          <a:bodyPr/>
          <a:lstStyle/>
          <a:p>
            <a:r>
              <a:rPr lang="en-US" smtClean="0"/>
              <a:t>Assessing Applicants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20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2671</TotalTime>
  <Words>1269</Words>
  <Application>Microsoft Macintosh PowerPoint</Application>
  <PresentationFormat>On-screen Show (4:3)</PresentationFormat>
  <Paragraphs>229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Comic Sans MS</vt:lpstr>
      <vt:lpstr>Lucida Bright</vt:lpstr>
      <vt:lpstr>ＭＳ Ｐゴシック</vt:lpstr>
      <vt:lpstr>Wingdings</vt:lpstr>
      <vt:lpstr>Arial</vt:lpstr>
      <vt:lpstr>PME-2016</vt:lpstr>
      <vt:lpstr>Getting the Most Out of Your Resident Interview</vt:lpstr>
      <vt:lpstr> </vt:lpstr>
      <vt:lpstr>Objectives &amp; Goals</vt:lpstr>
      <vt:lpstr>PowerPoint Presentation</vt:lpstr>
      <vt:lpstr>PowerPoint Presentation</vt:lpstr>
      <vt:lpstr>PowerPoint Presentation</vt:lpstr>
      <vt:lpstr>Best vs. Best Fit</vt:lpstr>
      <vt:lpstr>What Does “Fit” Mean?</vt:lpstr>
      <vt:lpstr>Assessing Applicants</vt:lpstr>
      <vt:lpstr>Self-Study</vt:lpstr>
      <vt:lpstr>EPAs</vt:lpstr>
      <vt:lpstr>EPAs</vt:lpstr>
      <vt:lpstr>Milestones</vt:lpstr>
      <vt:lpstr>CPRs</vt:lpstr>
      <vt:lpstr>Interview Structure</vt:lpstr>
      <vt:lpstr>Interview Questions</vt:lpstr>
      <vt:lpstr>Interview Questions</vt:lpstr>
      <vt:lpstr>Interview Questions</vt:lpstr>
      <vt:lpstr>Areas to Avoid in Interview</vt:lpstr>
      <vt:lpstr>Other Considerations</vt:lpstr>
      <vt:lpstr>Questions?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71</cp:revision>
  <dcterms:created xsi:type="dcterms:W3CDTF">2016-03-20T11:36:31Z</dcterms:created>
  <dcterms:modified xsi:type="dcterms:W3CDTF">2017-08-18T13:06:56Z</dcterms:modified>
</cp:coreProperties>
</file>