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6412" r:id="rId1"/>
  </p:sldMasterIdLst>
  <p:notesMasterIdLst>
    <p:notesMasterId r:id="rId38"/>
  </p:notesMasterIdLst>
  <p:handoutMasterIdLst>
    <p:handoutMasterId r:id="rId39"/>
  </p:handoutMasterIdLst>
  <p:sldIdLst>
    <p:sldId id="256" r:id="rId2"/>
    <p:sldId id="258" r:id="rId3"/>
    <p:sldId id="259" r:id="rId4"/>
    <p:sldId id="309" r:id="rId5"/>
    <p:sldId id="310" r:id="rId6"/>
    <p:sldId id="312" r:id="rId7"/>
    <p:sldId id="313" r:id="rId8"/>
    <p:sldId id="314" r:id="rId9"/>
    <p:sldId id="315" r:id="rId10"/>
    <p:sldId id="316" r:id="rId11"/>
    <p:sldId id="317" r:id="rId12"/>
    <p:sldId id="318" r:id="rId13"/>
    <p:sldId id="319" r:id="rId14"/>
    <p:sldId id="301" r:id="rId15"/>
    <p:sldId id="342" r:id="rId16"/>
    <p:sldId id="330" r:id="rId17"/>
    <p:sldId id="328" r:id="rId18"/>
    <p:sldId id="322" r:id="rId19"/>
    <p:sldId id="329" r:id="rId20"/>
    <p:sldId id="337" r:id="rId21"/>
    <p:sldId id="311" r:id="rId22"/>
    <p:sldId id="257" r:id="rId23"/>
    <p:sldId id="343" r:id="rId24"/>
    <p:sldId id="333" r:id="rId25"/>
    <p:sldId id="334" r:id="rId26"/>
    <p:sldId id="335" r:id="rId27"/>
    <p:sldId id="336" r:id="rId28"/>
    <p:sldId id="340" r:id="rId29"/>
    <p:sldId id="320" r:id="rId30"/>
    <p:sldId id="344" r:id="rId31"/>
    <p:sldId id="339" r:id="rId32"/>
    <p:sldId id="326" r:id="rId33"/>
    <p:sldId id="296" r:id="rId34"/>
    <p:sldId id="297" r:id="rId35"/>
    <p:sldId id="341" r:id="rId36"/>
    <p:sldId id="345" r:id="rId37"/>
  </p:sldIdLst>
  <p:sldSz cx="9144000" cy="6858000" type="screen4x3"/>
  <p:notesSz cx="7102475" cy="9388475"/>
  <p:defaultTextStyle>
    <a:defPPr>
      <a:defRPr lang="en-US"/>
    </a:defPPr>
    <a:lvl1pPr algn="l" rtl="0" eaLnBrk="0" fontAlgn="base" hangingPunct="0">
      <a:spcBef>
        <a:spcPct val="0"/>
      </a:spcBef>
      <a:spcAft>
        <a:spcPct val="0"/>
      </a:spcAft>
      <a:defRPr sz="2000" b="1" kern="1200">
        <a:solidFill>
          <a:schemeClr val="tx1"/>
        </a:solidFill>
        <a:latin typeface="Comic Sans MS" charset="0"/>
        <a:ea typeface="+mn-ea"/>
        <a:cs typeface="+mn-cs"/>
      </a:defRPr>
    </a:lvl1pPr>
    <a:lvl2pPr marL="457200" algn="l" rtl="0" eaLnBrk="0" fontAlgn="base" hangingPunct="0">
      <a:spcBef>
        <a:spcPct val="0"/>
      </a:spcBef>
      <a:spcAft>
        <a:spcPct val="0"/>
      </a:spcAft>
      <a:defRPr sz="2000" b="1" kern="1200">
        <a:solidFill>
          <a:schemeClr val="tx1"/>
        </a:solidFill>
        <a:latin typeface="Comic Sans MS" charset="0"/>
        <a:ea typeface="+mn-ea"/>
        <a:cs typeface="+mn-cs"/>
      </a:defRPr>
    </a:lvl2pPr>
    <a:lvl3pPr marL="914400" algn="l" rtl="0" eaLnBrk="0" fontAlgn="base" hangingPunct="0">
      <a:spcBef>
        <a:spcPct val="0"/>
      </a:spcBef>
      <a:spcAft>
        <a:spcPct val="0"/>
      </a:spcAft>
      <a:defRPr sz="2000" b="1" kern="1200">
        <a:solidFill>
          <a:schemeClr val="tx1"/>
        </a:solidFill>
        <a:latin typeface="Comic Sans MS" charset="0"/>
        <a:ea typeface="+mn-ea"/>
        <a:cs typeface="+mn-cs"/>
      </a:defRPr>
    </a:lvl3pPr>
    <a:lvl4pPr marL="1371600" algn="l" rtl="0" eaLnBrk="0" fontAlgn="base" hangingPunct="0">
      <a:spcBef>
        <a:spcPct val="0"/>
      </a:spcBef>
      <a:spcAft>
        <a:spcPct val="0"/>
      </a:spcAft>
      <a:defRPr sz="2000" b="1" kern="1200">
        <a:solidFill>
          <a:schemeClr val="tx1"/>
        </a:solidFill>
        <a:latin typeface="Comic Sans MS" charset="0"/>
        <a:ea typeface="+mn-ea"/>
        <a:cs typeface="+mn-cs"/>
      </a:defRPr>
    </a:lvl4pPr>
    <a:lvl5pPr marL="1828800" algn="l" rtl="0" eaLnBrk="0" fontAlgn="base" hangingPunct="0">
      <a:spcBef>
        <a:spcPct val="0"/>
      </a:spcBef>
      <a:spcAft>
        <a:spcPct val="0"/>
      </a:spcAft>
      <a:defRPr sz="2000" b="1" kern="1200">
        <a:solidFill>
          <a:schemeClr val="tx1"/>
        </a:solidFill>
        <a:latin typeface="Comic Sans MS" charset="0"/>
        <a:ea typeface="+mn-ea"/>
        <a:cs typeface="+mn-cs"/>
      </a:defRPr>
    </a:lvl5pPr>
    <a:lvl6pPr marL="2286000" algn="l" defTabSz="914400" rtl="0" eaLnBrk="1" latinLnBrk="0" hangingPunct="1">
      <a:defRPr sz="2000" b="1" kern="1200">
        <a:solidFill>
          <a:schemeClr val="tx1"/>
        </a:solidFill>
        <a:latin typeface="Comic Sans MS" charset="0"/>
        <a:ea typeface="+mn-ea"/>
        <a:cs typeface="+mn-cs"/>
      </a:defRPr>
    </a:lvl6pPr>
    <a:lvl7pPr marL="2743200" algn="l" defTabSz="914400" rtl="0" eaLnBrk="1" latinLnBrk="0" hangingPunct="1">
      <a:defRPr sz="2000" b="1" kern="1200">
        <a:solidFill>
          <a:schemeClr val="tx1"/>
        </a:solidFill>
        <a:latin typeface="Comic Sans MS" charset="0"/>
        <a:ea typeface="+mn-ea"/>
        <a:cs typeface="+mn-cs"/>
      </a:defRPr>
    </a:lvl7pPr>
    <a:lvl8pPr marL="3200400" algn="l" defTabSz="914400" rtl="0" eaLnBrk="1" latinLnBrk="0" hangingPunct="1">
      <a:defRPr sz="2000" b="1" kern="1200">
        <a:solidFill>
          <a:schemeClr val="tx1"/>
        </a:solidFill>
        <a:latin typeface="Comic Sans MS" charset="0"/>
        <a:ea typeface="+mn-ea"/>
        <a:cs typeface="+mn-cs"/>
      </a:defRPr>
    </a:lvl8pPr>
    <a:lvl9pPr marL="3657600" algn="l" defTabSz="914400" rtl="0" eaLnBrk="1" latinLnBrk="0" hangingPunct="1">
      <a:defRPr sz="2000" b="1" kern="1200">
        <a:solidFill>
          <a:schemeClr val="tx1"/>
        </a:solidFill>
        <a:latin typeface="Comic Sans M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7B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24" autoAdjust="0"/>
    <p:restoredTop sz="94281" autoAdjust="0"/>
  </p:normalViewPr>
  <p:slideViewPr>
    <p:cSldViewPr snapToGrid="0" snapToObjects="1">
      <p:cViewPr>
        <p:scale>
          <a:sx n="110" d="100"/>
          <a:sy n="110" d="100"/>
        </p:scale>
        <p:origin x="1144" y="-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6" d="100"/>
          <a:sy n="66" d="100"/>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 Id="rId44"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BF09A3-C7DF-439B-A52B-8C7308144637}" type="doc">
      <dgm:prSet loTypeId="urn:microsoft.com/office/officeart/2016/7/layout/VerticalDownArrowProcess" loCatId="process" qsTypeId="urn:microsoft.com/office/officeart/2005/8/quickstyle/simple4" qsCatId="simple" csTypeId="urn:microsoft.com/office/officeart/2005/8/colors/accent6_2" csCatId="accent6" phldr="1"/>
      <dgm:spPr/>
      <dgm:t>
        <a:bodyPr/>
        <a:lstStyle/>
        <a:p>
          <a:endParaRPr lang="en-US"/>
        </a:p>
      </dgm:t>
    </dgm:pt>
    <dgm:pt modelId="{6BC9F12D-3909-4FF7-B43B-9D502DADA3AF}">
      <dgm:prSet/>
      <dgm:spPr/>
      <dgm:t>
        <a:bodyPr/>
        <a:lstStyle/>
        <a:p>
          <a:r>
            <a:rPr lang="en-US" dirty="0"/>
            <a:t>Phase I</a:t>
          </a:r>
        </a:p>
      </dgm:t>
    </dgm:pt>
    <dgm:pt modelId="{8F244B03-9C2D-4B1B-ADDE-A1F1365E59EA}" type="parTrans" cxnId="{C6B49A59-9D9E-46C7-9289-C9BC8F86702A}">
      <dgm:prSet/>
      <dgm:spPr/>
      <dgm:t>
        <a:bodyPr/>
        <a:lstStyle/>
        <a:p>
          <a:endParaRPr lang="en-US"/>
        </a:p>
      </dgm:t>
    </dgm:pt>
    <dgm:pt modelId="{853E10CE-CE5B-4E4D-BFAD-0D0344A7420D}" type="sibTrans" cxnId="{C6B49A59-9D9E-46C7-9289-C9BC8F86702A}">
      <dgm:prSet/>
      <dgm:spPr/>
      <dgm:t>
        <a:bodyPr/>
        <a:lstStyle/>
        <a:p>
          <a:endParaRPr lang="en-US"/>
        </a:p>
      </dgm:t>
    </dgm:pt>
    <dgm:pt modelId="{679C9D1C-E700-4904-B5AB-EE63EE303158}">
      <dgm:prSet/>
      <dgm:spPr/>
      <dgm:t>
        <a:bodyPr/>
        <a:lstStyle/>
        <a:p>
          <a:r>
            <a:rPr lang="en-US" dirty="0"/>
            <a:t>Essentials for aligning with the institutional AIR</a:t>
          </a:r>
        </a:p>
      </dgm:t>
    </dgm:pt>
    <dgm:pt modelId="{4AB4D1FB-57D6-43A1-8BF3-2E33DB644BAE}" type="parTrans" cxnId="{14620DBA-846A-4AC6-9D60-E11A697BB381}">
      <dgm:prSet/>
      <dgm:spPr/>
      <dgm:t>
        <a:bodyPr/>
        <a:lstStyle/>
        <a:p>
          <a:endParaRPr lang="en-US"/>
        </a:p>
      </dgm:t>
    </dgm:pt>
    <dgm:pt modelId="{EF88D1D5-C535-40C3-A6E5-229A7C0607F9}" type="sibTrans" cxnId="{14620DBA-846A-4AC6-9D60-E11A697BB381}">
      <dgm:prSet/>
      <dgm:spPr/>
      <dgm:t>
        <a:bodyPr/>
        <a:lstStyle/>
        <a:p>
          <a:endParaRPr lang="en-US"/>
        </a:p>
      </dgm:t>
    </dgm:pt>
    <dgm:pt modelId="{61294C18-1651-47EA-AA13-095B21FCF818}">
      <dgm:prSet/>
      <dgm:spPr/>
      <dgm:t>
        <a:bodyPr/>
        <a:lstStyle/>
        <a:p>
          <a:r>
            <a:rPr lang="en-US" dirty="0"/>
            <a:t>Phase II</a:t>
          </a:r>
        </a:p>
      </dgm:t>
    </dgm:pt>
    <dgm:pt modelId="{34DF68B5-E32D-4C20-A17F-693FC0653743}" type="parTrans" cxnId="{6C857101-5E20-4042-B0C3-BCBE208846BA}">
      <dgm:prSet/>
      <dgm:spPr/>
      <dgm:t>
        <a:bodyPr/>
        <a:lstStyle/>
        <a:p>
          <a:endParaRPr lang="en-US"/>
        </a:p>
      </dgm:t>
    </dgm:pt>
    <dgm:pt modelId="{EB7BDEAA-3302-46E7-8850-F8F50F7435C1}" type="sibTrans" cxnId="{6C857101-5E20-4042-B0C3-BCBE208846BA}">
      <dgm:prSet/>
      <dgm:spPr/>
      <dgm:t>
        <a:bodyPr/>
        <a:lstStyle/>
        <a:p>
          <a:endParaRPr lang="en-US"/>
        </a:p>
      </dgm:t>
    </dgm:pt>
    <dgm:pt modelId="{02215213-7BCA-42DF-B9E1-F94FDA9B5C29}">
      <dgm:prSet/>
      <dgm:spPr/>
      <dgm:t>
        <a:bodyPr/>
        <a:lstStyle/>
        <a:p>
          <a:r>
            <a:rPr lang="en-US" dirty="0"/>
            <a:t>Mission Statement and SWOT</a:t>
          </a:r>
        </a:p>
      </dgm:t>
    </dgm:pt>
    <dgm:pt modelId="{CC2929FF-AE89-4C19-86F6-0DC555D19335}" type="parTrans" cxnId="{24CDFA6C-67A8-4DC0-8C49-22FC6F20A7B4}">
      <dgm:prSet/>
      <dgm:spPr/>
      <dgm:t>
        <a:bodyPr/>
        <a:lstStyle/>
        <a:p>
          <a:endParaRPr lang="en-US"/>
        </a:p>
      </dgm:t>
    </dgm:pt>
    <dgm:pt modelId="{DD8E6172-516F-4BC9-B1D9-00C970D1B637}" type="sibTrans" cxnId="{24CDFA6C-67A8-4DC0-8C49-22FC6F20A7B4}">
      <dgm:prSet/>
      <dgm:spPr/>
      <dgm:t>
        <a:bodyPr/>
        <a:lstStyle/>
        <a:p>
          <a:endParaRPr lang="en-US"/>
        </a:p>
      </dgm:t>
    </dgm:pt>
    <dgm:pt modelId="{40BE4145-AFCE-4A2A-990B-E307FCC606C2}">
      <dgm:prSet/>
      <dgm:spPr/>
      <dgm:t>
        <a:bodyPr/>
        <a:lstStyle/>
        <a:p>
          <a:r>
            <a:rPr lang="en-US" dirty="0"/>
            <a:t>Phase III</a:t>
          </a:r>
        </a:p>
      </dgm:t>
    </dgm:pt>
    <dgm:pt modelId="{CEC7471B-DCE7-47D5-90CB-7E0BDC16E1C1}" type="parTrans" cxnId="{329FE661-1B12-42B0-A506-1F7551BEA110}">
      <dgm:prSet/>
      <dgm:spPr/>
      <dgm:t>
        <a:bodyPr/>
        <a:lstStyle/>
        <a:p>
          <a:endParaRPr lang="en-US"/>
        </a:p>
      </dgm:t>
    </dgm:pt>
    <dgm:pt modelId="{9CCCAD22-6AA5-48B1-B4F3-4173A791ECCD}" type="sibTrans" cxnId="{329FE661-1B12-42B0-A506-1F7551BEA110}">
      <dgm:prSet/>
      <dgm:spPr/>
      <dgm:t>
        <a:bodyPr/>
        <a:lstStyle/>
        <a:p>
          <a:endParaRPr lang="en-US"/>
        </a:p>
      </dgm:t>
    </dgm:pt>
    <dgm:pt modelId="{2F6BB14D-93A8-4D4E-8E4C-7616FB465C43}">
      <dgm:prSet/>
      <dgm:spPr/>
      <dgm:t>
        <a:bodyPr/>
        <a:lstStyle/>
        <a:p>
          <a:r>
            <a:rPr lang="en-US" dirty="0"/>
            <a:t>Providing more data about each rotation; including internal surveys</a:t>
          </a:r>
        </a:p>
      </dgm:t>
    </dgm:pt>
    <dgm:pt modelId="{830B6716-779A-4BEA-86A7-A72D91309EC3}" type="parTrans" cxnId="{C569A33F-B38F-4515-9FAC-670623B8756E}">
      <dgm:prSet/>
      <dgm:spPr/>
      <dgm:t>
        <a:bodyPr/>
        <a:lstStyle/>
        <a:p>
          <a:endParaRPr lang="en-US"/>
        </a:p>
      </dgm:t>
    </dgm:pt>
    <dgm:pt modelId="{4676BCEA-AA88-43F7-A20D-EA879171046E}" type="sibTrans" cxnId="{C569A33F-B38F-4515-9FAC-670623B8756E}">
      <dgm:prSet/>
      <dgm:spPr/>
      <dgm:t>
        <a:bodyPr/>
        <a:lstStyle/>
        <a:p>
          <a:endParaRPr lang="en-US"/>
        </a:p>
      </dgm:t>
    </dgm:pt>
    <dgm:pt modelId="{CA673D8A-6D2A-42E6-B7E5-678F9D9C309C}">
      <dgm:prSet/>
      <dgm:spPr/>
      <dgm:t>
        <a:bodyPr/>
        <a:lstStyle/>
        <a:p>
          <a:r>
            <a:rPr lang="en-US" dirty="0"/>
            <a:t>Phase IV</a:t>
          </a:r>
        </a:p>
      </dgm:t>
    </dgm:pt>
    <dgm:pt modelId="{9F4CF1CC-A0D5-4961-80EB-97947CE53F91}" type="parTrans" cxnId="{3BC2D93A-E63B-4508-8A08-73DA0016ACF2}">
      <dgm:prSet/>
      <dgm:spPr/>
      <dgm:t>
        <a:bodyPr/>
        <a:lstStyle/>
        <a:p>
          <a:endParaRPr lang="en-US"/>
        </a:p>
      </dgm:t>
    </dgm:pt>
    <dgm:pt modelId="{0532C613-B7BB-49E2-92E8-BAFAC1AF8C73}" type="sibTrans" cxnId="{3BC2D93A-E63B-4508-8A08-73DA0016ACF2}">
      <dgm:prSet/>
      <dgm:spPr/>
      <dgm:t>
        <a:bodyPr/>
        <a:lstStyle/>
        <a:p>
          <a:endParaRPr lang="en-US"/>
        </a:p>
      </dgm:t>
    </dgm:pt>
    <dgm:pt modelId="{20156FB8-99EF-4AB8-90E7-1E55BA32116B}">
      <dgm:prSet/>
      <dgm:spPr/>
      <dgm:t>
        <a:bodyPr/>
        <a:lstStyle/>
        <a:p>
          <a:r>
            <a:rPr lang="en-US" dirty="0"/>
            <a:t>Providing data that is specific to your specialty; starting to track data related to your AIMS</a:t>
          </a:r>
        </a:p>
      </dgm:t>
    </dgm:pt>
    <dgm:pt modelId="{4F845345-90A9-4D3A-84B7-DE0B95EE96AF}" type="parTrans" cxnId="{4EF5189E-83C8-4A10-83EA-6ED3ABE919A6}">
      <dgm:prSet/>
      <dgm:spPr/>
      <dgm:t>
        <a:bodyPr/>
        <a:lstStyle/>
        <a:p>
          <a:endParaRPr lang="en-US"/>
        </a:p>
      </dgm:t>
    </dgm:pt>
    <dgm:pt modelId="{BC2B5D05-DCD7-46B8-8638-3984150E4862}" type="sibTrans" cxnId="{4EF5189E-83C8-4A10-83EA-6ED3ABE919A6}">
      <dgm:prSet/>
      <dgm:spPr/>
      <dgm:t>
        <a:bodyPr/>
        <a:lstStyle/>
        <a:p>
          <a:endParaRPr lang="en-US"/>
        </a:p>
      </dgm:t>
    </dgm:pt>
    <dgm:pt modelId="{CAD8BD86-DC04-4D2C-BC16-35CDE3D7DB53}" type="pres">
      <dgm:prSet presAssocID="{1CBF09A3-C7DF-439B-A52B-8C7308144637}" presName="Name0" presStyleCnt="0">
        <dgm:presLayoutVars>
          <dgm:dir/>
          <dgm:animLvl val="lvl"/>
          <dgm:resizeHandles val="exact"/>
        </dgm:presLayoutVars>
      </dgm:prSet>
      <dgm:spPr/>
      <dgm:t>
        <a:bodyPr/>
        <a:lstStyle/>
        <a:p>
          <a:endParaRPr lang="en-US"/>
        </a:p>
      </dgm:t>
    </dgm:pt>
    <dgm:pt modelId="{75AFCEF8-67B9-4F79-AA20-DF83DBF937A2}" type="pres">
      <dgm:prSet presAssocID="{CA673D8A-6D2A-42E6-B7E5-678F9D9C309C}" presName="boxAndChildren" presStyleCnt="0"/>
      <dgm:spPr/>
      <dgm:t>
        <a:bodyPr/>
        <a:lstStyle/>
        <a:p>
          <a:endParaRPr lang="en-US"/>
        </a:p>
      </dgm:t>
    </dgm:pt>
    <dgm:pt modelId="{9D47F0CE-693F-4234-B3A8-430A0C1980DE}" type="pres">
      <dgm:prSet presAssocID="{CA673D8A-6D2A-42E6-B7E5-678F9D9C309C}" presName="parentTextBox" presStyleLbl="alignNode1" presStyleIdx="0" presStyleCnt="4"/>
      <dgm:spPr/>
      <dgm:t>
        <a:bodyPr/>
        <a:lstStyle/>
        <a:p>
          <a:endParaRPr lang="en-US"/>
        </a:p>
      </dgm:t>
    </dgm:pt>
    <dgm:pt modelId="{B33DF392-0D27-4DDE-BBF5-D270538AB836}" type="pres">
      <dgm:prSet presAssocID="{CA673D8A-6D2A-42E6-B7E5-678F9D9C309C}" presName="descendantBox" presStyleLbl="bgAccFollowNode1" presStyleIdx="0" presStyleCnt="4"/>
      <dgm:spPr/>
      <dgm:t>
        <a:bodyPr/>
        <a:lstStyle/>
        <a:p>
          <a:endParaRPr lang="en-US"/>
        </a:p>
      </dgm:t>
    </dgm:pt>
    <dgm:pt modelId="{C87833F9-F7D3-4392-99E0-191AE03C585F}" type="pres">
      <dgm:prSet presAssocID="{9CCCAD22-6AA5-48B1-B4F3-4173A791ECCD}" presName="sp" presStyleCnt="0"/>
      <dgm:spPr/>
      <dgm:t>
        <a:bodyPr/>
        <a:lstStyle/>
        <a:p>
          <a:endParaRPr lang="en-US"/>
        </a:p>
      </dgm:t>
    </dgm:pt>
    <dgm:pt modelId="{44772517-63C7-40E6-AD8C-A48575591865}" type="pres">
      <dgm:prSet presAssocID="{40BE4145-AFCE-4A2A-990B-E307FCC606C2}" presName="arrowAndChildren" presStyleCnt="0"/>
      <dgm:spPr/>
      <dgm:t>
        <a:bodyPr/>
        <a:lstStyle/>
        <a:p>
          <a:endParaRPr lang="en-US"/>
        </a:p>
      </dgm:t>
    </dgm:pt>
    <dgm:pt modelId="{258EB77A-A1A6-4015-9F94-050899ED6262}" type="pres">
      <dgm:prSet presAssocID="{40BE4145-AFCE-4A2A-990B-E307FCC606C2}" presName="parentTextArrow" presStyleLbl="node1" presStyleIdx="0" presStyleCnt="0"/>
      <dgm:spPr/>
      <dgm:t>
        <a:bodyPr/>
        <a:lstStyle/>
        <a:p>
          <a:endParaRPr lang="en-US"/>
        </a:p>
      </dgm:t>
    </dgm:pt>
    <dgm:pt modelId="{12F37054-891C-4270-818F-E73594717F14}" type="pres">
      <dgm:prSet presAssocID="{40BE4145-AFCE-4A2A-990B-E307FCC606C2}" presName="arrow" presStyleLbl="alignNode1" presStyleIdx="1" presStyleCnt="4"/>
      <dgm:spPr/>
      <dgm:t>
        <a:bodyPr/>
        <a:lstStyle/>
        <a:p>
          <a:endParaRPr lang="en-US"/>
        </a:p>
      </dgm:t>
    </dgm:pt>
    <dgm:pt modelId="{1AB2D018-7E34-4E61-8529-A17501ABC9A0}" type="pres">
      <dgm:prSet presAssocID="{40BE4145-AFCE-4A2A-990B-E307FCC606C2}" presName="descendantArrow" presStyleLbl="bgAccFollowNode1" presStyleIdx="1" presStyleCnt="4"/>
      <dgm:spPr/>
      <dgm:t>
        <a:bodyPr/>
        <a:lstStyle/>
        <a:p>
          <a:endParaRPr lang="en-US"/>
        </a:p>
      </dgm:t>
    </dgm:pt>
    <dgm:pt modelId="{93515226-B170-4E8A-A271-C70CA41B2756}" type="pres">
      <dgm:prSet presAssocID="{EB7BDEAA-3302-46E7-8850-F8F50F7435C1}" presName="sp" presStyleCnt="0"/>
      <dgm:spPr/>
      <dgm:t>
        <a:bodyPr/>
        <a:lstStyle/>
        <a:p>
          <a:endParaRPr lang="en-US"/>
        </a:p>
      </dgm:t>
    </dgm:pt>
    <dgm:pt modelId="{533C92C2-5D33-467D-93C4-AF1E4E44DACD}" type="pres">
      <dgm:prSet presAssocID="{61294C18-1651-47EA-AA13-095B21FCF818}" presName="arrowAndChildren" presStyleCnt="0"/>
      <dgm:spPr/>
      <dgm:t>
        <a:bodyPr/>
        <a:lstStyle/>
        <a:p>
          <a:endParaRPr lang="en-US"/>
        </a:p>
      </dgm:t>
    </dgm:pt>
    <dgm:pt modelId="{05518B7D-508A-48F7-B3A1-EAC94565B0C7}" type="pres">
      <dgm:prSet presAssocID="{61294C18-1651-47EA-AA13-095B21FCF818}" presName="parentTextArrow" presStyleLbl="node1" presStyleIdx="0" presStyleCnt="0"/>
      <dgm:spPr/>
      <dgm:t>
        <a:bodyPr/>
        <a:lstStyle/>
        <a:p>
          <a:endParaRPr lang="en-US"/>
        </a:p>
      </dgm:t>
    </dgm:pt>
    <dgm:pt modelId="{A1E18A18-B2F5-43BE-800E-E018A40BED24}" type="pres">
      <dgm:prSet presAssocID="{61294C18-1651-47EA-AA13-095B21FCF818}" presName="arrow" presStyleLbl="alignNode1" presStyleIdx="2" presStyleCnt="4"/>
      <dgm:spPr/>
      <dgm:t>
        <a:bodyPr/>
        <a:lstStyle/>
        <a:p>
          <a:endParaRPr lang="en-US"/>
        </a:p>
      </dgm:t>
    </dgm:pt>
    <dgm:pt modelId="{C6E06D13-CDE3-41F0-AA1B-D41C2AEEEE2B}" type="pres">
      <dgm:prSet presAssocID="{61294C18-1651-47EA-AA13-095B21FCF818}" presName="descendantArrow" presStyleLbl="bgAccFollowNode1" presStyleIdx="2" presStyleCnt="4"/>
      <dgm:spPr/>
      <dgm:t>
        <a:bodyPr/>
        <a:lstStyle/>
        <a:p>
          <a:endParaRPr lang="en-US"/>
        </a:p>
      </dgm:t>
    </dgm:pt>
    <dgm:pt modelId="{3747E850-1B80-41A1-B6B0-E569BAAE68EC}" type="pres">
      <dgm:prSet presAssocID="{853E10CE-CE5B-4E4D-BFAD-0D0344A7420D}" presName="sp" presStyleCnt="0"/>
      <dgm:spPr/>
      <dgm:t>
        <a:bodyPr/>
        <a:lstStyle/>
        <a:p>
          <a:endParaRPr lang="en-US"/>
        </a:p>
      </dgm:t>
    </dgm:pt>
    <dgm:pt modelId="{C0921BD1-9F7E-49C0-A0AE-6698399284DC}" type="pres">
      <dgm:prSet presAssocID="{6BC9F12D-3909-4FF7-B43B-9D502DADA3AF}" presName="arrowAndChildren" presStyleCnt="0"/>
      <dgm:spPr/>
      <dgm:t>
        <a:bodyPr/>
        <a:lstStyle/>
        <a:p>
          <a:endParaRPr lang="en-US"/>
        </a:p>
      </dgm:t>
    </dgm:pt>
    <dgm:pt modelId="{70A833FA-AC61-4DD9-96DA-E73B79FEC986}" type="pres">
      <dgm:prSet presAssocID="{6BC9F12D-3909-4FF7-B43B-9D502DADA3AF}" presName="parentTextArrow" presStyleLbl="node1" presStyleIdx="0" presStyleCnt="0"/>
      <dgm:spPr/>
      <dgm:t>
        <a:bodyPr/>
        <a:lstStyle/>
        <a:p>
          <a:endParaRPr lang="en-US"/>
        </a:p>
      </dgm:t>
    </dgm:pt>
    <dgm:pt modelId="{2E796D3E-C133-4E5F-BC81-8B266DB295D0}" type="pres">
      <dgm:prSet presAssocID="{6BC9F12D-3909-4FF7-B43B-9D502DADA3AF}" presName="arrow" presStyleLbl="alignNode1" presStyleIdx="3" presStyleCnt="4"/>
      <dgm:spPr/>
      <dgm:t>
        <a:bodyPr/>
        <a:lstStyle/>
        <a:p>
          <a:endParaRPr lang="en-US"/>
        </a:p>
      </dgm:t>
    </dgm:pt>
    <dgm:pt modelId="{12DE3232-2D98-4D5C-90C1-E2550772BF72}" type="pres">
      <dgm:prSet presAssocID="{6BC9F12D-3909-4FF7-B43B-9D502DADA3AF}" presName="descendantArrow" presStyleLbl="bgAccFollowNode1" presStyleIdx="3" presStyleCnt="4"/>
      <dgm:spPr/>
      <dgm:t>
        <a:bodyPr/>
        <a:lstStyle/>
        <a:p>
          <a:endParaRPr lang="en-US"/>
        </a:p>
      </dgm:t>
    </dgm:pt>
  </dgm:ptLst>
  <dgm:cxnLst>
    <dgm:cxn modelId="{C569A33F-B38F-4515-9FAC-670623B8756E}" srcId="{40BE4145-AFCE-4A2A-990B-E307FCC606C2}" destId="{2F6BB14D-93A8-4D4E-8E4C-7616FB465C43}" srcOrd="0" destOrd="0" parTransId="{830B6716-779A-4BEA-86A7-A72D91309EC3}" sibTransId="{4676BCEA-AA88-43F7-A20D-EA879171046E}"/>
    <dgm:cxn modelId="{329FE661-1B12-42B0-A506-1F7551BEA110}" srcId="{1CBF09A3-C7DF-439B-A52B-8C7308144637}" destId="{40BE4145-AFCE-4A2A-990B-E307FCC606C2}" srcOrd="2" destOrd="0" parTransId="{CEC7471B-DCE7-47D5-90CB-7E0BDC16E1C1}" sibTransId="{9CCCAD22-6AA5-48B1-B4F3-4173A791ECCD}"/>
    <dgm:cxn modelId="{6C857101-5E20-4042-B0C3-BCBE208846BA}" srcId="{1CBF09A3-C7DF-439B-A52B-8C7308144637}" destId="{61294C18-1651-47EA-AA13-095B21FCF818}" srcOrd="1" destOrd="0" parTransId="{34DF68B5-E32D-4C20-A17F-693FC0653743}" sibTransId="{EB7BDEAA-3302-46E7-8850-F8F50F7435C1}"/>
    <dgm:cxn modelId="{6A95CE41-F3B8-4BA0-87A0-BC2EDBA7485B}" type="presOf" srcId="{61294C18-1651-47EA-AA13-095B21FCF818}" destId="{A1E18A18-B2F5-43BE-800E-E018A40BED24}" srcOrd="1" destOrd="0" presId="urn:microsoft.com/office/officeart/2016/7/layout/VerticalDownArrowProcess"/>
    <dgm:cxn modelId="{CD537F68-1F28-4594-A734-9B1902DA6BF1}" type="presOf" srcId="{6BC9F12D-3909-4FF7-B43B-9D502DADA3AF}" destId="{2E796D3E-C133-4E5F-BC81-8B266DB295D0}" srcOrd="1" destOrd="0" presId="urn:microsoft.com/office/officeart/2016/7/layout/VerticalDownArrowProcess"/>
    <dgm:cxn modelId="{14620DBA-846A-4AC6-9D60-E11A697BB381}" srcId="{6BC9F12D-3909-4FF7-B43B-9D502DADA3AF}" destId="{679C9D1C-E700-4904-B5AB-EE63EE303158}" srcOrd="0" destOrd="0" parTransId="{4AB4D1FB-57D6-43A1-8BF3-2E33DB644BAE}" sibTransId="{EF88D1D5-C535-40C3-A6E5-229A7C0607F9}"/>
    <dgm:cxn modelId="{24CDFA6C-67A8-4DC0-8C49-22FC6F20A7B4}" srcId="{61294C18-1651-47EA-AA13-095B21FCF818}" destId="{02215213-7BCA-42DF-B9E1-F94FDA9B5C29}" srcOrd="0" destOrd="0" parTransId="{CC2929FF-AE89-4C19-86F6-0DC555D19335}" sibTransId="{DD8E6172-516F-4BC9-B1D9-00C970D1B637}"/>
    <dgm:cxn modelId="{3BC2D93A-E63B-4508-8A08-73DA0016ACF2}" srcId="{1CBF09A3-C7DF-439B-A52B-8C7308144637}" destId="{CA673D8A-6D2A-42E6-B7E5-678F9D9C309C}" srcOrd="3" destOrd="0" parTransId="{9F4CF1CC-A0D5-4961-80EB-97947CE53F91}" sibTransId="{0532C613-B7BB-49E2-92E8-BAFAC1AF8C73}"/>
    <dgm:cxn modelId="{1A8D3FD8-D7BE-411A-ABEA-D3B6524A1CB3}" type="presOf" srcId="{679C9D1C-E700-4904-B5AB-EE63EE303158}" destId="{12DE3232-2D98-4D5C-90C1-E2550772BF72}" srcOrd="0" destOrd="0" presId="urn:microsoft.com/office/officeart/2016/7/layout/VerticalDownArrowProcess"/>
    <dgm:cxn modelId="{A196E685-AA89-4A24-83B2-1E5BF9685C1A}" type="presOf" srcId="{61294C18-1651-47EA-AA13-095B21FCF818}" destId="{05518B7D-508A-48F7-B3A1-EAC94565B0C7}" srcOrd="0" destOrd="0" presId="urn:microsoft.com/office/officeart/2016/7/layout/VerticalDownArrowProcess"/>
    <dgm:cxn modelId="{AD9B262A-9730-4C53-AA18-53F97509B8E0}" type="presOf" srcId="{2F6BB14D-93A8-4D4E-8E4C-7616FB465C43}" destId="{1AB2D018-7E34-4E61-8529-A17501ABC9A0}" srcOrd="0" destOrd="0" presId="urn:microsoft.com/office/officeart/2016/7/layout/VerticalDownArrowProcess"/>
    <dgm:cxn modelId="{43979AB3-46F0-4F5B-908D-FD452B26093D}" type="presOf" srcId="{40BE4145-AFCE-4A2A-990B-E307FCC606C2}" destId="{12F37054-891C-4270-818F-E73594717F14}" srcOrd="1" destOrd="0" presId="urn:microsoft.com/office/officeart/2016/7/layout/VerticalDownArrowProcess"/>
    <dgm:cxn modelId="{651E21E2-A9FA-4642-BFD3-F5C754F9789F}" type="presOf" srcId="{6BC9F12D-3909-4FF7-B43B-9D502DADA3AF}" destId="{70A833FA-AC61-4DD9-96DA-E73B79FEC986}" srcOrd="0" destOrd="0" presId="urn:microsoft.com/office/officeart/2016/7/layout/VerticalDownArrowProcess"/>
    <dgm:cxn modelId="{693B3536-5BBE-4E31-A305-50BD8DF310E5}" type="presOf" srcId="{1CBF09A3-C7DF-439B-A52B-8C7308144637}" destId="{CAD8BD86-DC04-4D2C-BC16-35CDE3D7DB53}" srcOrd="0" destOrd="0" presId="urn:microsoft.com/office/officeart/2016/7/layout/VerticalDownArrowProcess"/>
    <dgm:cxn modelId="{C6B49A59-9D9E-46C7-9289-C9BC8F86702A}" srcId="{1CBF09A3-C7DF-439B-A52B-8C7308144637}" destId="{6BC9F12D-3909-4FF7-B43B-9D502DADA3AF}" srcOrd="0" destOrd="0" parTransId="{8F244B03-9C2D-4B1B-ADDE-A1F1365E59EA}" sibTransId="{853E10CE-CE5B-4E4D-BFAD-0D0344A7420D}"/>
    <dgm:cxn modelId="{4EF5189E-83C8-4A10-83EA-6ED3ABE919A6}" srcId="{CA673D8A-6D2A-42E6-B7E5-678F9D9C309C}" destId="{20156FB8-99EF-4AB8-90E7-1E55BA32116B}" srcOrd="0" destOrd="0" parTransId="{4F845345-90A9-4D3A-84B7-DE0B95EE96AF}" sibTransId="{BC2B5D05-DCD7-46B8-8638-3984150E4862}"/>
    <dgm:cxn modelId="{2B1A3DE2-45B0-40D6-84D8-E363EF3A4C2D}" type="presOf" srcId="{CA673D8A-6D2A-42E6-B7E5-678F9D9C309C}" destId="{9D47F0CE-693F-4234-B3A8-430A0C1980DE}" srcOrd="0" destOrd="0" presId="urn:microsoft.com/office/officeart/2016/7/layout/VerticalDownArrowProcess"/>
    <dgm:cxn modelId="{5F2D8ED5-7323-43A5-AEE3-C01880AF0339}" type="presOf" srcId="{02215213-7BCA-42DF-B9E1-F94FDA9B5C29}" destId="{C6E06D13-CDE3-41F0-AA1B-D41C2AEEEE2B}" srcOrd="0" destOrd="0" presId="urn:microsoft.com/office/officeart/2016/7/layout/VerticalDownArrowProcess"/>
    <dgm:cxn modelId="{DD392A73-8278-4189-B678-636CC69DD97C}" type="presOf" srcId="{40BE4145-AFCE-4A2A-990B-E307FCC606C2}" destId="{258EB77A-A1A6-4015-9F94-050899ED6262}" srcOrd="0" destOrd="0" presId="urn:microsoft.com/office/officeart/2016/7/layout/VerticalDownArrowProcess"/>
    <dgm:cxn modelId="{C928BD69-2876-4199-90A0-B7E516AE9E80}" type="presOf" srcId="{20156FB8-99EF-4AB8-90E7-1E55BA32116B}" destId="{B33DF392-0D27-4DDE-BBF5-D270538AB836}" srcOrd="0" destOrd="0" presId="urn:microsoft.com/office/officeart/2016/7/layout/VerticalDownArrowProcess"/>
    <dgm:cxn modelId="{DBF82105-47AA-4DC4-8696-319E7EBEFF4B}" type="presParOf" srcId="{CAD8BD86-DC04-4D2C-BC16-35CDE3D7DB53}" destId="{75AFCEF8-67B9-4F79-AA20-DF83DBF937A2}" srcOrd="0" destOrd="0" presId="urn:microsoft.com/office/officeart/2016/7/layout/VerticalDownArrowProcess"/>
    <dgm:cxn modelId="{4BC98AE5-E77A-4FCF-8364-AF6FBD60162A}" type="presParOf" srcId="{75AFCEF8-67B9-4F79-AA20-DF83DBF937A2}" destId="{9D47F0CE-693F-4234-B3A8-430A0C1980DE}" srcOrd="0" destOrd="0" presId="urn:microsoft.com/office/officeart/2016/7/layout/VerticalDownArrowProcess"/>
    <dgm:cxn modelId="{9745D77D-FACE-4480-BA42-F0A88DD06516}" type="presParOf" srcId="{75AFCEF8-67B9-4F79-AA20-DF83DBF937A2}" destId="{B33DF392-0D27-4DDE-BBF5-D270538AB836}" srcOrd="1" destOrd="0" presId="urn:microsoft.com/office/officeart/2016/7/layout/VerticalDownArrowProcess"/>
    <dgm:cxn modelId="{CF68979D-0914-481F-929C-F5F121FDF913}" type="presParOf" srcId="{CAD8BD86-DC04-4D2C-BC16-35CDE3D7DB53}" destId="{C87833F9-F7D3-4392-99E0-191AE03C585F}" srcOrd="1" destOrd="0" presId="urn:microsoft.com/office/officeart/2016/7/layout/VerticalDownArrowProcess"/>
    <dgm:cxn modelId="{114C4E20-E4B2-40FD-A7F6-ED0AB4F3D56F}" type="presParOf" srcId="{CAD8BD86-DC04-4D2C-BC16-35CDE3D7DB53}" destId="{44772517-63C7-40E6-AD8C-A48575591865}" srcOrd="2" destOrd="0" presId="urn:microsoft.com/office/officeart/2016/7/layout/VerticalDownArrowProcess"/>
    <dgm:cxn modelId="{37952984-AD56-4A46-AD2A-1FC8A79068BF}" type="presParOf" srcId="{44772517-63C7-40E6-AD8C-A48575591865}" destId="{258EB77A-A1A6-4015-9F94-050899ED6262}" srcOrd="0" destOrd="0" presId="urn:microsoft.com/office/officeart/2016/7/layout/VerticalDownArrowProcess"/>
    <dgm:cxn modelId="{CF2201A5-7492-49A1-9967-188D8FC22354}" type="presParOf" srcId="{44772517-63C7-40E6-AD8C-A48575591865}" destId="{12F37054-891C-4270-818F-E73594717F14}" srcOrd="1" destOrd="0" presId="urn:microsoft.com/office/officeart/2016/7/layout/VerticalDownArrowProcess"/>
    <dgm:cxn modelId="{A3064FFB-89E8-49D7-A1C7-CF08DBC5FB35}" type="presParOf" srcId="{44772517-63C7-40E6-AD8C-A48575591865}" destId="{1AB2D018-7E34-4E61-8529-A17501ABC9A0}" srcOrd="2" destOrd="0" presId="urn:microsoft.com/office/officeart/2016/7/layout/VerticalDownArrowProcess"/>
    <dgm:cxn modelId="{4EBC44F5-EEA6-4443-A6B8-E52DB39EA3BF}" type="presParOf" srcId="{CAD8BD86-DC04-4D2C-BC16-35CDE3D7DB53}" destId="{93515226-B170-4E8A-A271-C70CA41B2756}" srcOrd="3" destOrd="0" presId="urn:microsoft.com/office/officeart/2016/7/layout/VerticalDownArrowProcess"/>
    <dgm:cxn modelId="{1D13F359-65DA-4BCF-9CB7-1F2410D82E12}" type="presParOf" srcId="{CAD8BD86-DC04-4D2C-BC16-35CDE3D7DB53}" destId="{533C92C2-5D33-467D-93C4-AF1E4E44DACD}" srcOrd="4" destOrd="0" presId="urn:microsoft.com/office/officeart/2016/7/layout/VerticalDownArrowProcess"/>
    <dgm:cxn modelId="{4B8A11ED-35FF-4CDC-A16A-820F3F5358C6}" type="presParOf" srcId="{533C92C2-5D33-467D-93C4-AF1E4E44DACD}" destId="{05518B7D-508A-48F7-B3A1-EAC94565B0C7}" srcOrd="0" destOrd="0" presId="urn:microsoft.com/office/officeart/2016/7/layout/VerticalDownArrowProcess"/>
    <dgm:cxn modelId="{CADC2FD5-CFB3-40E8-8CDE-A21E7DF259F8}" type="presParOf" srcId="{533C92C2-5D33-467D-93C4-AF1E4E44DACD}" destId="{A1E18A18-B2F5-43BE-800E-E018A40BED24}" srcOrd="1" destOrd="0" presId="urn:microsoft.com/office/officeart/2016/7/layout/VerticalDownArrowProcess"/>
    <dgm:cxn modelId="{499D9187-560F-4FED-A2F6-4781E6D80932}" type="presParOf" srcId="{533C92C2-5D33-467D-93C4-AF1E4E44DACD}" destId="{C6E06D13-CDE3-41F0-AA1B-D41C2AEEEE2B}" srcOrd="2" destOrd="0" presId="urn:microsoft.com/office/officeart/2016/7/layout/VerticalDownArrowProcess"/>
    <dgm:cxn modelId="{F0150C69-74CA-45F6-82FF-18D9A49EE37A}" type="presParOf" srcId="{CAD8BD86-DC04-4D2C-BC16-35CDE3D7DB53}" destId="{3747E850-1B80-41A1-B6B0-E569BAAE68EC}" srcOrd="5" destOrd="0" presId="urn:microsoft.com/office/officeart/2016/7/layout/VerticalDownArrowProcess"/>
    <dgm:cxn modelId="{D5EEB7A8-39D9-4489-A017-1F06460B4E9A}" type="presParOf" srcId="{CAD8BD86-DC04-4D2C-BC16-35CDE3D7DB53}" destId="{C0921BD1-9F7E-49C0-A0AE-6698399284DC}" srcOrd="6" destOrd="0" presId="urn:microsoft.com/office/officeart/2016/7/layout/VerticalDownArrowProcess"/>
    <dgm:cxn modelId="{1FBB8055-A24D-4F46-9AD2-B87ACDBD8954}" type="presParOf" srcId="{C0921BD1-9F7E-49C0-A0AE-6698399284DC}" destId="{70A833FA-AC61-4DD9-96DA-E73B79FEC986}" srcOrd="0" destOrd="0" presId="urn:microsoft.com/office/officeart/2016/7/layout/VerticalDownArrowProcess"/>
    <dgm:cxn modelId="{A8857CFE-84C1-454D-911E-21537DD1EED2}" type="presParOf" srcId="{C0921BD1-9F7E-49C0-A0AE-6698399284DC}" destId="{2E796D3E-C133-4E5F-BC81-8B266DB295D0}" srcOrd="1" destOrd="0" presId="urn:microsoft.com/office/officeart/2016/7/layout/VerticalDownArrowProcess"/>
    <dgm:cxn modelId="{32BA8427-C97B-4C11-9A66-2465EF864557}" type="presParOf" srcId="{C0921BD1-9F7E-49C0-A0AE-6698399284DC}" destId="{12DE3232-2D98-4D5C-90C1-E2550772BF72}" srcOrd="2" destOrd="0" presId="urn:microsoft.com/office/officeart/2016/7/layout/VerticalDownArrowProcess"/>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20B344-0D60-458E-B772-2962230F580C}" type="doc">
      <dgm:prSet loTypeId="urn:microsoft.com/office/officeart/2005/8/layout/hierarchy2" loCatId="Inbox" qsTypeId="urn:microsoft.com/office/officeart/2005/8/quickstyle/simple4" qsCatId="simple" csTypeId="urn:microsoft.com/office/officeart/2005/8/colors/colorful2" csCatId="colorful" phldr="1"/>
      <dgm:spPr/>
      <dgm:t>
        <a:bodyPr/>
        <a:lstStyle/>
        <a:p>
          <a:endParaRPr lang="en-US"/>
        </a:p>
      </dgm:t>
    </dgm:pt>
    <dgm:pt modelId="{F80FFD9E-40AE-42F4-BE96-3948F7DFD164}">
      <dgm:prSet/>
      <dgm:spPr/>
      <dgm:t>
        <a:bodyPr/>
        <a:lstStyle/>
        <a:p>
          <a:r>
            <a:rPr lang="en-US" dirty="0"/>
            <a:t>Program Description</a:t>
          </a:r>
        </a:p>
      </dgm:t>
    </dgm:pt>
    <dgm:pt modelId="{69BDB9ED-4A16-4096-B007-18F743DD0A1B}" type="parTrans" cxnId="{63E3D7C4-7C9D-48DE-B313-53AC228FDE2F}">
      <dgm:prSet/>
      <dgm:spPr/>
      <dgm:t>
        <a:bodyPr/>
        <a:lstStyle/>
        <a:p>
          <a:endParaRPr lang="en-US"/>
        </a:p>
      </dgm:t>
    </dgm:pt>
    <dgm:pt modelId="{1F9E6F93-EDFC-4C04-AFAA-53F335E267A2}" type="sibTrans" cxnId="{63E3D7C4-7C9D-48DE-B313-53AC228FDE2F}">
      <dgm:prSet/>
      <dgm:spPr/>
      <dgm:t>
        <a:bodyPr/>
        <a:lstStyle/>
        <a:p>
          <a:endParaRPr lang="en-US"/>
        </a:p>
      </dgm:t>
    </dgm:pt>
    <dgm:pt modelId="{722C1454-1DEC-4996-BED8-FCBA5DF93634}">
      <dgm:prSet/>
      <dgm:spPr>
        <a:solidFill>
          <a:schemeClr val="accent6"/>
        </a:solidFill>
      </dgm:spPr>
      <dgm:t>
        <a:bodyPr/>
        <a:lstStyle/>
        <a:p>
          <a:r>
            <a:rPr lang="en-US" dirty="0"/>
            <a:t>Succinct description of the program</a:t>
          </a:r>
        </a:p>
      </dgm:t>
    </dgm:pt>
    <dgm:pt modelId="{4FC2D343-81BC-4C97-BC25-FCCACFAC66E5}" type="parTrans" cxnId="{3EDDD474-E859-4A80-9A9C-71F5C83EC3FA}">
      <dgm:prSet/>
      <dgm:spPr/>
      <dgm:t>
        <a:bodyPr/>
        <a:lstStyle/>
        <a:p>
          <a:endParaRPr lang="en-US" dirty="0"/>
        </a:p>
      </dgm:t>
    </dgm:pt>
    <dgm:pt modelId="{37723652-3F43-470A-867A-F9571BC11F6D}" type="sibTrans" cxnId="{3EDDD474-E859-4A80-9A9C-71F5C83EC3FA}">
      <dgm:prSet/>
      <dgm:spPr/>
      <dgm:t>
        <a:bodyPr/>
        <a:lstStyle/>
        <a:p>
          <a:endParaRPr lang="en-US"/>
        </a:p>
      </dgm:t>
    </dgm:pt>
    <dgm:pt modelId="{F4D0A70F-51C8-47CF-9162-7BFBFC89F1EE}">
      <dgm:prSet/>
      <dgm:spPr/>
      <dgm:t>
        <a:bodyPr/>
        <a:lstStyle/>
        <a:p>
          <a:r>
            <a:rPr lang="en-US" dirty="0"/>
            <a:t>Program AIMS</a:t>
          </a:r>
        </a:p>
      </dgm:t>
    </dgm:pt>
    <dgm:pt modelId="{58679579-E381-41F2-84C7-1793903512FF}" type="parTrans" cxnId="{F7FE8FF0-839D-4137-96A9-9A3D420D6EFA}">
      <dgm:prSet/>
      <dgm:spPr/>
      <dgm:t>
        <a:bodyPr/>
        <a:lstStyle/>
        <a:p>
          <a:endParaRPr lang="en-US"/>
        </a:p>
      </dgm:t>
    </dgm:pt>
    <dgm:pt modelId="{D86F2881-B066-4B91-B699-6A5B48C8C335}" type="sibTrans" cxnId="{F7FE8FF0-839D-4137-96A9-9A3D420D6EFA}">
      <dgm:prSet/>
      <dgm:spPr/>
      <dgm:t>
        <a:bodyPr/>
        <a:lstStyle/>
        <a:p>
          <a:endParaRPr lang="en-US"/>
        </a:p>
      </dgm:t>
    </dgm:pt>
    <dgm:pt modelId="{BE08792C-9322-49F4-A3A8-272A928226F1}">
      <dgm:prSet/>
      <dgm:spPr>
        <a:solidFill>
          <a:schemeClr val="accent6"/>
        </a:solidFill>
      </dgm:spPr>
      <dgm:t>
        <a:bodyPr/>
        <a:lstStyle/>
        <a:p>
          <a:r>
            <a:rPr lang="en-US" dirty="0"/>
            <a:t>Goals of the program</a:t>
          </a:r>
        </a:p>
      </dgm:t>
    </dgm:pt>
    <dgm:pt modelId="{0D156063-1617-4C09-A465-9C7E6BF28439}" type="parTrans" cxnId="{339B7EAC-BC4A-4B20-98A6-0B82570DFC93}">
      <dgm:prSet/>
      <dgm:spPr/>
      <dgm:t>
        <a:bodyPr/>
        <a:lstStyle/>
        <a:p>
          <a:endParaRPr lang="en-US" dirty="0"/>
        </a:p>
      </dgm:t>
    </dgm:pt>
    <dgm:pt modelId="{BDAFD26A-26B9-4E17-82E0-9876D0CE6C56}" type="sibTrans" cxnId="{339B7EAC-BC4A-4B20-98A6-0B82570DFC93}">
      <dgm:prSet/>
      <dgm:spPr/>
      <dgm:t>
        <a:bodyPr/>
        <a:lstStyle/>
        <a:p>
          <a:endParaRPr lang="en-US"/>
        </a:p>
      </dgm:t>
    </dgm:pt>
    <dgm:pt modelId="{2AEEB356-AB5E-4F2E-BA53-B16C6E93D5AD}">
      <dgm:prSet/>
      <dgm:spPr>
        <a:solidFill>
          <a:schemeClr val="accent6"/>
        </a:solidFill>
      </dgm:spPr>
      <dgm:t>
        <a:bodyPr/>
        <a:lstStyle/>
        <a:p>
          <a:r>
            <a:rPr lang="en-US" dirty="0"/>
            <a:t>What does the program strive to “produce”</a:t>
          </a:r>
        </a:p>
      </dgm:t>
    </dgm:pt>
    <dgm:pt modelId="{C4992656-94E2-44AC-AC2E-498063318E4D}" type="parTrans" cxnId="{01F1E7FA-3711-4AC1-BB45-CAE9F8ADBBD8}">
      <dgm:prSet/>
      <dgm:spPr/>
      <dgm:t>
        <a:bodyPr/>
        <a:lstStyle/>
        <a:p>
          <a:endParaRPr lang="en-US" dirty="0"/>
        </a:p>
      </dgm:t>
    </dgm:pt>
    <dgm:pt modelId="{B45D5958-0645-4F04-B54D-1C150B03DFA4}" type="sibTrans" cxnId="{01F1E7FA-3711-4AC1-BB45-CAE9F8ADBBD8}">
      <dgm:prSet/>
      <dgm:spPr/>
      <dgm:t>
        <a:bodyPr/>
        <a:lstStyle/>
        <a:p>
          <a:endParaRPr lang="en-US"/>
        </a:p>
      </dgm:t>
    </dgm:pt>
    <dgm:pt modelId="{77883889-06C9-4699-8403-DE0C5B1CF9B9}">
      <dgm:prSet/>
      <dgm:spPr/>
      <dgm:t>
        <a:bodyPr/>
        <a:lstStyle/>
        <a:p>
          <a:r>
            <a:rPr lang="en-US" dirty="0"/>
            <a:t>Activities in furtherance of the AIMs</a:t>
          </a:r>
        </a:p>
      </dgm:t>
    </dgm:pt>
    <dgm:pt modelId="{5328DCE8-204A-4FEF-BCC7-49F278E392E5}" type="parTrans" cxnId="{B30A7251-7D1C-4595-A6A0-354E6D03FFDD}">
      <dgm:prSet/>
      <dgm:spPr/>
      <dgm:t>
        <a:bodyPr/>
        <a:lstStyle/>
        <a:p>
          <a:endParaRPr lang="en-US"/>
        </a:p>
      </dgm:t>
    </dgm:pt>
    <dgm:pt modelId="{903DD683-B0B3-42FE-8F15-1EE58594D212}" type="sibTrans" cxnId="{B30A7251-7D1C-4595-A6A0-354E6D03FFDD}">
      <dgm:prSet/>
      <dgm:spPr/>
      <dgm:t>
        <a:bodyPr/>
        <a:lstStyle/>
        <a:p>
          <a:endParaRPr lang="en-US"/>
        </a:p>
      </dgm:t>
    </dgm:pt>
    <dgm:pt modelId="{B71EAEC7-195F-4DB3-A418-B9CFD28CD89D}">
      <dgm:prSet/>
      <dgm:spPr>
        <a:solidFill>
          <a:schemeClr val="accent6"/>
        </a:solidFill>
      </dgm:spPr>
      <dgm:t>
        <a:bodyPr/>
        <a:lstStyle/>
        <a:p>
          <a:r>
            <a:rPr lang="en-US" dirty="0"/>
            <a:t>Listing of actions or projects aligned with AIMs</a:t>
          </a:r>
        </a:p>
      </dgm:t>
    </dgm:pt>
    <dgm:pt modelId="{067159E8-0CBA-46FE-8486-F0D9C9C4EB09}" type="parTrans" cxnId="{86FC2E23-2AB3-47C5-9012-4C8F92C41AC7}">
      <dgm:prSet/>
      <dgm:spPr/>
      <dgm:t>
        <a:bodyPr/>
        <a:lstStyle/>
        <a:p>
          <a:endParaRPr lang="en-US" dirty="0"/>
        </a:p>
      </dgm:t>
    </dgm:pt>
    <dgm:pt modelId="{C3A852FA-CE0A-4AF6-9E0D-C1E4EF27E20D}" type="sibTrans" cxnId="{86FC2E23-2AB3-47C5-9012-4C8F92C41AC7}">
      <dgm:prSet/>
      <dgm:spPr/>
      <dgm:t>
        <a:bodyPr/>
        <a:lstStyle/>
        <a:p>
          <a:endParaRPr lang="en-US"/>
        </a:p>
      </dgm:t>
    </dgm:pt>
    <dgm:pt modelId="{9B575B91-5607-4FA2-8599-E794A05D4E77}">
      <dgm:prSet/>
      <dgm:spPr/>
      <dgm:t>
        <a:bodyPr/>
        <a:lstStyle/>
        <a:p>
          <a:r>
            <a:rPr lang="en-US" dirty="0"/>
            <a:t>An environmental assessment</a:t>
          </a:r>
        </a:p>
      </dgm:t>
    </dgm:pt>
    <dgm:pt modelId="{F033BF43-A523-4F11-B0CF-7E52B118B141}" type="parTrans" cxnId="{0A4A87D8-4682-4B24-B6C5-AB7D42DACE8D}">
      <dgm:prSet/>
      <dgm:spPr/>
      <dgm:t>
        <a:bodyPr/>
        <a:lstStyle/>
        <a:p>
          <a:endParaRPr lang="en-US"/>
        </a:p>
      </dgm:t>
    </dgm:pt>
    <dgm:pt modelId="{10DA869A-4F9C-4B5B-B609-3472AFCAF527}" type="sibTrans" cxnId="{0A4A87D8-4682-4B24-B6C5-AB7D42DACE8D}">
      <dgm:prSet/>
      <dgm:spPr/>
      <dgm:t>
        <a:bodyPr/>
        <a:lstStyle/>
        <a:p>
          <a:endParaRPr lang="en-US"/>
        </a:p>
      </dgm:t>
    </dgm:pt>
    <dgm:pt modelId="{F004BCC7-618E-4A05-BE14-BD65F1DE4FA1}">
      <dgm:prSet/>
      <dgm:spPr>
        <a:solidFill>
          <a:schemeClr val="accent6"/>
        </a:solidFill>
      </dgm:spPr>
      <dgm:t>
        <a:bodyPr/>
        <a:lstStyle/>
        <a:p>
          <a:r>
            <a:rPr lang="en-US" dirty="0"/>
            <a:t>SWOT</a:t>
          </a:r>
        </a:p>
      </dgm:t>
    </dgm:pt>
    <dgm:pt modelId="{EED83CC5-A162-4B8C-9BEC-346AA016583B}" type="parTrans" cxnId="{24DE6E5F-65A5-4D0F-86E5-87BFD2D4BB37}">
      <dgm:prSet/>
      <dgm:spPr/>
      <dgm:t>
        <a:bodyPr/>
        <a:lstStyle/>
        <a:p>
          <a:endParaRPr lang="en-US" dirty="0"/>
        </a:p>
      </dgm:t>
    </dgm:pt>
    <dgm:pt modelId="{71E58375-B788-4095-BE18-61C8D2C6C182}" type="sibTrans" cxnId="{24DE6E5F-65A5-4D0F-86E5-87BFD2D4BB37}">
      <dgm:prSet/>
      <dgm:spPr/>
      <dgm:t>
        <a:bodyPr/>
        <a:lstStyle/>
        <a:p>
          <a:endParaRPr lang="en-US"/>
        </a:p>
      </dgm:t>
    </dgm:pt>
    <dgm:pt modelId="{8D502D4B-8FA1-482C-BDAE-DBD5B7536733}" type="pres">
      <dgm:prSet presAssocID="{1D20B344-0D60-458E-B772-2962230F580C}" presName="diagram" presStyleCnt="0">
        <dgm:presLayoutVars>
          <dgm:chPref val="1"/>
          <dgm:dir/>
          <dgm:animOne val="branch"/>
          <dgm:animLvl val="lvl"/>
          <dgm:resizeHandles val="exact"/>
        </dgm:presLayoutVars>
      </dgm:prSet>
      <dgm:spPr/>
      <dgm:t>
        <a:bodyPr/>
        <a:lstStyle/>
        <a:p>
          <a:endParaRPr lang="en-US"/>
        </a:p>
      </dgm:t>
    </dgm:pt>
    <dgm:pt modelId="{C3865108-FCC2-410A-BFFD-B1F68EA63BE4}" type="pres">
      <dgm:prSet presAssocID="{F80FFD9E-40AE-42F4-BE96-3948F7DFD164}" presName="root1" presStyleCnt="0"/>
      <dgm:spPr/>
    </dgm:pt>
    <dgm:pt modelId="{E8EFF901-9E41-475A-BF71-64042E07167A}" type="pres">
      <dgm:prSet presAssocID="{F80FFD9E-40AE-42F4-BE96-3948F7DFD164}" presName="LevelOneTextNode" presStyleLbl="node0" presStyleIdx="0" presStyleCnt="4">
        <dgm:presLayoutVars>
          <dgm:chPref val="3"/>
        </dgm:presLayoutVars>
      </dgm:prSet>
      <dgm:spPr/>
      <dgm:t>
        <a:bodyPr/>
        <a:lstStyle/>
        <a:p>
          <a:endParaRPr lang="en-US"/>
        </a:p>
      </dgm:t>
    </dgm:pt>
    <dgm:pt modelId="{629712BC-A639-4DCF-B13E-DA93B9DFA5CE}" type="pres">
      <dgm:prSet presAssocID="{F80FFD9E-40AE-42F4-BE96-3948F7DFD164}" presName="level2hierChild" presStyleCnt="0"/>
      <dgm:spPr/>
    </dgm:pt>
    <dgm:pt modelId="{9774C03D-4D94-46F1-A604-8B156321116D}" type="pres">
      <dgm:prSet presAssocID="{4FC2D343-81BC-4C97-BC25-FCCACFAC66E5}" presName="conn2-1" presStyleLbl="parChTrans1D2" presStyleIdx="0" presStyleCnt="5"/>
      <dgm:spPr/>
      <dgm:t>
        <a:bodyPr/>
        <a:lstStyle/>
        <a:p>
          <a:endParaRPr lang="en-US"/>
        </a:p>
      </dgm:t>
    </dgm:pt>
    <dgm:pt modelId="{1420E562-7F37-428E-B8A8-E4A60463E27C}" type="pres">
      <dgm:prSet presAssocID="{4FC2D343-81BC-4C97-BC25-FCCACFAC66E5}" presName="connTx" presStyleLbl="parChTrans1D2" presStyleIdx="0" presStyleCnt="5"/>
      <dgm:spPr/>
      <dgm:t>
        <a:bodyPr/>
        <a:lstStyle/>
        <a:p>
          <a:endParaRPr lang="en-US"/>
        </a:p>
      </dgm:t>
    </dgm:pt>
    <dgm:pt modelId="{77D810BC-AFD3-4E71-ACAE-BB56D7B85CF9}" type="pres">
      <dgm:prSet presAssocID="{722C1454-1DEC-4996-BED8-FCBA5DF93634}" presName="root2" presStyleCnt="0"/>
      <dgm:spPr/>
    </dgm:pt>
    <dgm:pt modelId="{F1A69E77-C5D4-44B4-9280-30DA9F3E8289}" type="pres">
      <dgm:prSet presAssocID="{722C1454-1DEC-4996-BED8-FCBA5DF93634}" presName="LevelTwoTextNode" presStyleLbl="node2" presStyleIdx="0" presStyleCnt="5">
        <dgm:presLayoutVars>
          <dgm:chPref val="3"/>
        </dgm:presLayoutVars>
      </dgm:prSet>
      <dgm:spPr/>
      <dgm:t>
        <a:bodyPr/>
        <a:lstStyle/>
        <a:p>
          <a:endParaRPr lang="en-US"/>
        </a:p>
      </dgm:t>
    </dgm:pt>
    <dgm:pt modelId="{D517CBB0-ACFC-4C3B-A297-0EE6DA53B8CA}" type="pres">
      <dgm:prSet presAssocID="{722C1454-1DEC-4996-BED8-FCBA5DF93634}" presName="level3hierChild" presStyleCnt="0"/>
      <dgm:spPr/>
    </dgm:pt>
    <dgm:pt modelId="{246AEDF3-124C-46D9-8E86-43D5D2B7D52F}" type="pres">
      <dgm:prSet presAssocID="{F4D0A70F-51C8-47CF-9162-7BFBFC89F1EE}" presName="root1" presStyleCnt="0"/>
      <dgm:spPr/>
    </dgm:pt>
    <dgm:pt modelId="{E32D8E31-E58B-47C0-88AB-3B5FB025DD36}" type="pres">
      <dgm:prSet presAssocID="{F4D0A70F-51C8-47CF-9162-7BFBFC89F1EE}" presName="LevelOneTextNode" presStyleLbl="node0" presStyleIdx="1" presStyleCnt="4">
        <dgm:presLayoutVars>
          <dgm:chPref val="3"/>
        </dgm:presLayoutVars>
      </dgm:prSet>
      <dgm:spPr/>
      <dgm:t>
        <a:bodyPr/>
        <a:lstStyle/>
        <a:p>
          <a:endParaRPr lang="en-US"/>
        </a:p>
      </dgm:t>
    </dgm:pt>
    <dgm:pt modelId="{815735C4-6641-4B4D-9B88-F8B94052F84E}" type="pres">
      <dgm:prSet presAssocID="{F4D0A70F-51C8-47CF-9162-7BFBFC89F1EE}" presName="level2hierChild" presStyleCnt="0"/>
      <dgm:spPr/>
    </dgm:pt>
    <dgm:pt modelId="{5155495E-4E4E-4584-9FDC-C7E5851969B1}" type="pres">
      <dgm:prSet presAssocID="{0D156063-1617-4C09-A465-9C7E6BF28439}" presName="conn2-1" presStyleLbl="parChTrans1D2" presStyleIdx="1" presStyleCnt="5"/>
      <dgm:spPr/>
      <dgm:t>
        <a:bodyPr/>
        <a:lstStyle/>
        <a:p>
          <a:endParaRPr lang="en-US"/>
        </a:p>
      </dgm:t>
    </dgm:pt>
    <dgm:pt modelId="{A13BE2E4-0072-4B6C-B8C9-3D3A9C03ADF6}" type="pres">
      <dgm:prSet presAssocID="{0D156063-1617-4C09-A465-9C7E6BF28439}" presName="connTx" presStyleLbl="parChTrans1D2" presStyleIdx="1" presStyleCnt="5"/>
      <dgm:spPr/>
      <dgm:t>
        <a:bodyPr/>
        <a:lstStyle/>
        <a:p>
          <a:endParaRPr lang="en-US"/>
        </a:p>
      </dgm:t>
    </dgm:pt>
    <dgm:pt modelId="{31963B6E-3962-4BAB-AD71-E6E14A9FF358}" type="pres">
      <dgm:prSet presAssocID="{BE08792C-9322-49F4-A3A8-272A928226F1}" presName="root2" presStyleCnt="0"/>
      <dgm:spPr/>
    </dgm:pt>
    <dgm:pt modelId="{179C21EF-A9ED-4846-86DD-DB7A6C9C574A}" type="pres">
      <dgm:prSet presAssocID="{BE08792C-9322-49F4-A3A8-272A928226F1}" presName="LevelTwoTextNode" presStyleLbl="node2" presStyleIdx="1" presStyleCnt="5">
        <dgm:presLayoutVars>
          <dgm:chPref val="3"/>
        </dgm:presLayoutVars>
      </dgm:prSet>
      <dgm:spPr/>
      <dgm:t>
        <a:bodyPr/>
        <a:lstStyle/>
        <a:p>
          <a:endParaRPr lang="en-US"/>
        </a:p>
      </dgm:t>
    </dgm:pt>
    <dgm:pt modelId="{5B5848B4-2632-40D7-9C67-55F66F6C7A56}" type="pres">
      <dgm:prSet presAssocID="{BE08792C-9322-49F4-A3A8-272A928226F1}" presName="level3hierChild" presStyleCnt="0"/>
      <dgm:spPr/>
    </dgm:pt>
    <dgm:pt modelId="{511D40F0-C1C1-4317-B58F-D44BE8EAF1A1}" type="pres">
      <dgm:prSet presAssocID="{C4992656-94E2-44AC-AC2E-498063318E4D}" presName="conn2-1" presStyleLbl="parChTrans1D2" presStyleIdx="2" presStyleCnt="5"/>
      <dgm:spPr/>
      <dgm:t>
        <a:bodyPr/>
        <a:lstStyle/>
        <a:p>
          <a:endParaRPr lang="en-US"/>
        </a:p>
      </dgm:t>
    </dgm:pt>
    <dgm:pt modelId="{405D7FED-CFBD-41E2-B8AC-27515E72C679}" type="pres">
      <dgm:prSet presAssocID="{C4992656-94E2-44AC-AC2E-498063318E4D}" presName="connTx" presStyleLbl="parChTrans1D2" presStyleIdx="2" presStyleCnt="5"/>
      <dgm:spPr/>
      <dgm:t>
        <a:bodyPr/>
        <a:lstStyle/>
        <a:p>
          <a:endParaRPr lang="en-US"/>
        </a:p>
      </dgm:t>
    </dgm:pt>
    <dgm:pt modelId="{8C2E50E2-EE43-4772-9A09-29C1E06BABC4}" type="pres">
      <dgm:prSet presAssocID="{2AEEB356-AB5E-4F2E-BA53-B16C6E93D5AD}" presName="root2" presStyleCnt="0"/>
      <dgm:spPr/>
    </dgm:pt>
    <dgm:pt modelId="{C1CB1BD5-20B7-4E01-B005-CD0A7D167704}" type="pres">
      <dgm:prSet presAssocID="{2AEEB356-AB5E-4F2E-BA53-B16C6E93D5AD}" presName="LevelTwoTextNode" presStyleLbl="node2" presStyleIdx="2" presStyleCnt="5">
        <dgm:presLayoutVars>
          <dgm:chPref val="3"/>
        </dgm:presLayoutVars>
      </dgm:prSet>
      <dgm:spPr/>
      <dgm:t>
        <a:bodyPr/>
        <a:lstStyle/>
        <a:p>
          <a:endParaRPr lang="en-US"/>
        </a:p>
      </dgm:t>
    </dgm:pt>
    <dgm:pt modelId="{BB420A02-74CF-4033-B13C-0397FBDB244E}" type="pres">
      <dgm:prSet presAssocID="{2AEEB356-AB5E-4F2E-BA53-B16C6E93D5AD}" presName="level3hierChild" presStyleCnt="0"/>
      <dgm:spPr/>
    </dgm:pt>
    <dgm:pt modelId="{569ECAB7-A9EB-416D-921E-BF32FD720AA9}" type="pres">
      <dgm:prSet presAssocID="{77883889-06C9-4699-8403-DE0C5B1CF9B9}" presName="root1" presStyleCnt="0"/>
      <dgm:spPr/>
    </dgm:pt>
    <dgm:pt modelId="{36D3D2C7-219B-4D42-BBB8-E49306F43244}" type="pres">
      <dgm:prSet presAssocID="{77883889-06C9-4699-8403-DE0C5B1CF9B9}" presName="LevelOneTextNode" presStyleLbl="node0" presStyleIdx="2" presStyleCnt="4">
        <dgm:presLayoutVars>
          <dgm:chPref val="3"/>
        </dgm:presLayoutVars>
      </dgm:prSet>
      <dgm:spPr/>
      <dgm:t>
        <a:bodyPr/>
        <a:lstStyle/>
        <a:p>
          <a:endParaRPr lang="en-US"/>
        </a:p>
      </dgm:t>
    </dgm:pt>
    <dgm:pt modelId="{97E8B388-EF43-453A-B3C1-512B9A0015E5}" type="pres">
      <dgm:prSet presAssocID="{77883889-06C9-4699-8403-DE0C5B1CF9B9}" presName="level2hierChild" presStyleCnt="0"/>
      <dgm:spPr/>
    </dgm:pt>
    <dgm:pt modelId="{F3D6B25E-A342-4EAF-AC63-76F3C3A0B1FE}" type="pres">
      <dgm:prSet presAssocID="{067159E8-0CBA-46FE-8486-F0D9C9C4EB09}" presName="conn2-1" presStyleLbl="parChTrans1D2" presStyleIdx="3" presStyleCnt="5"/>
      <dgm:spPr/>
      <dgm:t>
        <a:bodyPr/>
        <a:lstStyle/>
        <a:p>
          <a:endParaRPr lang="en-US"/>
        </a:p>
      </dgm:t>
    </dgm:pt>
    <dgm:pt modelId="{0C624759-D2E1-4FB6-9696-7AE2223597B5}" type="pres">
      <dgm:prSet presAssocID="{067159E8-0CBA-46FE-8486-F0D9C9C4EB09}" presName="connTx" presStyleLbl="parChTrans1D2" presStyleIdx="3" presStyleCnt="5"/>
      <dgm:spPr/>
      <dgm:t>
        <a:bodyPr/>
        <a:lstStyle/>
        <a:p>
          <a:endParaRPr lang="en-US"/>
        </a:p>
      </dgm:t>
    </dgm:pt>
    <dgm:pt modelId="{1C641CD7-31F0-492B-844D-648CE16151D8}" type="pres">
      <dgm:prSet presAssocID="{B71EAEC7-195F-4DB3-A418-B9CFD28CD89D}" presName="root2" presStyleCnt="0"/>
      <dgm:spPr/>
    </dgm:pt>
    <dgm:pt modelId="{F5822C71-BB57-48EF-95C9-610CB4E5BD3B}" type="pres">
      <dgm:prSet presAssocID="{B71EAEC7-195F-4DB3-A418-B9CFD28CD89D}" presName="LevelTwoTextNode" presStyleLbl="node2" presStyleIdx="3" presStyleCnt="5">
        <dgm:presLayoutVars>
          <dgm:chPref val="3"/>
        </dgm:presLayoutVars>
      </dgm:prSet>
      <dgm:spPr/>
      <dgm:t>
        <a:bodyPr/>
        <a:lstStyle/>
        <a:p>
          <a:endParaRPr lang="en-US"/>
        </a:p>
      </dgm:t>
    </dgm:pt>
    <dgm:pt modelId="{AE6A513B-984E-45C4-A65F-C05AEF32AC10}" type="pres">
      <dgm:prSet presAssocID="{B71EAEC7-195F-4DB3-A418-B9CFD28CD89D}" presName="level3hierChild" presStyleCnt="0"/>
      <dgm:spPr/>
    </dgm:pt>
    <dgm:pt modelId="{9A5D363B-E428-42BD-8596-7DAF8D816987}" type="pres">
      <dgm:prSet presAssocID="{9B575B91-5607-4FA2-8599-E794A05D4E77}" presName="root1" presStyleCnt="0"/>
      <dgm:spPr/>
    </dgm:pt>
    <dgm:pt modelId="{A152A07E-9C3C-4558-A245-B7D00A68E1CC}" type="pres">
      <dgm:prSet presAssocID="{9B575B91-5607-4FA2-8599-E794A05D4E77}" presName="LevelOneTextNode" presStyleLbl="node0" presStyleIdx="3" presStyleCnt="4">
        <dgm:presLayoutVars>
          <dgm:chPref val="3"/>
        </dgm:presLayoutVars>
      </dgm:prSet>
      <dgm:spPr/>
      <dgm:t>
        <a:bodyPr/>
        <a:lstStyle/>
        <a:p>
          <a:endParaRPr lang="en-US"/>
        </a:p>
      </dgm:t>
    </dgm:pt>
    <dgm:pt modelId="{92D46B3E-5176-484B-AD34-D1181717D01B}" type="pres">
      <dgm:prSet presAssocID="{9B575B91-5607-4FA2-8599-E794A05D4E77}" presName="level2hierChild" presStyleCnt="0"/>
      <dgm:spPr/>
    </dgm:pt>
    <dgm:pt modelId="{FB62575B-3805-43CF-969E-24B5023E4992}" type="pres">
      <dgm:prSet presAssocID="{EED83CC5-A162-4B8C-9BEC-346AA016583B}" presName="conn2-1" presStyleLbl="parChTrans1D2" presStyleIdx="4" presStyleCnt="5"/>
      <dgm:spPr/>
      <dgm:t>
        <a:bodyPr/>
        <a:lstStyle/>
        <a:p>
          <a:endParaRPr lang="en-US"/>
        </a:p>
      </dgm:t>
    </dgm:pt>
    <dgm:pt modelId="{89FCE293-E22A-4484-B90E-4D95A7311664}" type="pres">
      <dgm:prSet presAssocID="{EED83CC5-A162-4B8C-9BEC-346AA016583B}" presName="connTx" presStyleLbl="parChTrans1D2" presStyleIdx="4" presStyleCnt="5"/>
      <dgm:spPr/>
      <dgm:t>
        <a:bodyPr/>
        <a:lstStyle/>
        <a:p>
          <a:endParaRPr lang="en-US"/>
        </a:p>
      </dgm:t>
    </dgm:pt>
    <dgm:pt modelId="{1DAC628B-56F5-48A3-9951-01D4CD2C5798}" type="pres">
      <dgm:prSet presAssocID="{F004BCC7-618E-4A05-BE14-BD65F1DE4FA1}" presName="root2" presStyleCnt="0"/>
      <dgm:spPr/>
    </dgm:pt>
    <dgm:pt modelId="{20F7B177-2CD0-4ADE-91F5-4E08FF7DFEB5}" type="pres">
      <dgm:prSet presAssocID="{F004BCC7-618E-4A05-BE14-BD65F1DE4FA1}" presName="LevelTwoTextNode" presStyleLbl="node2" presStyleIdx="4" presStyleCnt="5">
        <dgm:presLayoutVars>
          <dgm:chPref val="3"/>
        </dgm:presLayoutVars>
      </dgm:prSet>
      <dgm:spPr/>
      <dgm:t>
        <a:bodyPr/>
        <a:lstStyle/>
        <a:p>
          <a:endParaRPr lang="en-US"/>
        </a:p>
      </dgm:t>
    </dgm:pt>
    <dgm:pt modelId="{C1A4EC83-DF30-42EE-BB90-9A7266E6F80F}" type="pres">
      <dgm:prSet presAssocID="{F004BCC7-618E-4A05-BE14-BD65F1DE4FA1}" presName="level3hierChild" presStyleCnt="0"/>
      <dgm:spPr/>
    </dgm:pt>
  </dgm:ptLst>
  <dgm:cxnLst>
    <dgm:cxn modelId="{0A4A87D8-4682-4B24-B6C5-AB7D42DACE8D}" srcId="{1D20B344-0D60-458E-B772-2962230F580C}" destId="{9B575B91-5607-4FA2-8599-E794A05D4E77}" srcOrd="3" destOrd="0" parTransId="{F033BF43-A523-4F11-B0CF-7E52B118B141}" sibTransId="{10DA869A-4F9C-4B5B-B609-3472AFCAF527}"/>
    <dgm:cxn modelId="{33708C4E-C8EB-471D-8046-3F7900C20A5C}" type="presOf" srcId="{722C1454-1DEC-4996-BED8-FCBA5DF93634}" destId="{F1A69E77-C5D4-44B4-9280-30DA9F3E8289}" srcOrd="0" destOrd="0" presId="urn:microsoft.com/office/officeart/2005/8/layout/hierarchy2"/>
    <dgm:cxn modelId="{4AA84A02-DCCA-4661-AD2E-AE5AC4E8F518}" type="presOf" srcId="{9B575B91-5607-4FA2-8599-E794A05D4E77}" destId="{A152A07E-9C3C-4558-A245-B7D00A68E1CC}" srcOrd="0" destOrd="0" presId="urn:microsoft.com/office/officeart/2005/8/layout/hierarchy2"/>
    <dgm:cxn modelId="{F16DC04D-B04B-40C7-8F4B-046AD7560B2C}" type="presOf" srcId="{C4992656-94E2-44AC-AC2E-498063318E4D}" destId="{511D40F0-C1C1-4317-B58F-D44BE8EAF1A1}" srcOrd="0" destOrd="0" presId="urn:microsoft.com/office/officeart/2005/8/layout/hierarchy2"/>
    <dgm:cxn modelId="{C14E35E2-D3C3-4E00-91CF-76A5DC25E72A}" type="presOf" srcId="{F004BCC7-618E-4A05-BE14-BD65F1DE4FA1}" destId="{20F7B177-2CD0-4ADE-91F5-4E08FF7DFEB5}" srcOrd="0" destOrd="0" presId="urn:microsoft.com/office/officeart/2005/8/layout/hierarchy2"/>
    <dgm:cxn modelId="{8719F163-E959-4623-8399-1A897A7340F6}" type="presOf" srcId="{EED83CC5-A162-4B8C-9BEC-346AA016583B}" destId="{FB62575B-3805-43CF-969E-24B5023E4992}" srcOrd="0" destOrd="0" presId="urn:microsoft.com/office/officeart/2005/8/layout/hierarchy2"/>
    <dgm:cxn modelId="{3EDDD474-E859-4A80-9A9C-71F5C83EC3FA}" srcId="{F80FFD9E-40AE-42F4-BE96-3948F7DFD164}" destId="{722C1454-1DEC-4996-BED8-FCBA5DF93634}" srcOrd="0" destOrd="0" parTransId="{4FC2D343-81BC-4C97-BC25-FCCACFAC66E5}" sibTransId="{37723652-3F43-470A-867A-F9571BC11F6D}"/>
    <dgm:cxn modelId="{63E3D7C4-7C9D-48DE-B313-53AC228FDE2F}" srcId="{1D20B344-0D60-458E-B772-2962230F580C}" destId="{F80FFD9E-40AE-42F4-BE96-3948F7DFD164}" srcOrd="0" destOrd="0" parTransId="{69BDB9ED-4A16-4096-B007-18F743DD0A1B}" sibTransId="{1F9E6F93-EDFC-4C04-AFAA-53F335E267A2}"/>
    <dgm:cxn modelId="{4077D5A1-E24E-4ED6-A485-0CEA748CD33A}" type="presOf" srcId="{067159E8-0CBA-46FE-8486-F0D9C9C4EB09}" destId="{0C624759-D2E1-4FB6-9696-7AE2223597B5}" srcOrd="1" destOrd="0" presId="urn:microsoft.com/office/officeart/2005/8/layout/hierarchy2"/>
    <dgm:cxn modelId="{52C68009-4AAF-4E1B-A596-76F9D351AE9D}" type="presOf" srcId="{2AEEB356-AB5E-4F2E-BA53-B16C6E93D5AD}" destId="{C1CB1BD5-20B7-4E01-B005-CD0A7D167704}" srcOrd="0" destOrd="0" presId="urn:microsoft.com/office/officeart/2005/8/layout/hierarchy2"/>
    <dgm:cxn modelId="{9CBC2C38-AB0A-47E3-A436-B21FBF656F8A}" type="presOf" srcId="{EED83CC5-A162-4B8C-9BEC-346AA016583B}" destId="{89FCE293-E22A-4484-B90E-4D95A7311664}" srcOrd="1" destOrd="0" presId="urn:microsoft.com/office/officeart/2005/8/layout/hierarchy2"/>
    <dgm:cxn modelId="{549F1E50-BCAE-4EF3-A503-6A769AD6DC61}" type="presOf" srcId="{77883889-06C9-4699-8403-DE0C5B1CF9B9}" destId="{36D3D2C7-219B-4D42-BBB8-E49306F43244}" srcOrd="0" destOrd="0" presId="urn:microsoft.com/office/officeart/2005/8/layout/hierarchy2"/>
    <dgm:cxn modelId="{E79C1B66-4F0B-47B1-BF1F-92D35CA357DC}" type="presOf" srcId="{F80FFD9E-40AE-42F4-BE96-3948F7DFD164}" destId="{E8EFF901-9E41-475A-BF71-64042E07167A}" srcOrd="0" destOrd="0" presId="urn:microsoft.com/office/officeart/2005/8/layout/hierarchy2"/>
    <dgm:cxn modelId="{0F66EA52-5E22-4E17-85A2-C7CBB830AB72}" type="presOf" srcId="{4FC2D343-81BC-4C97-BC25-FCCACFAC66E5}" destId="{1420E562-7F37-428E-B8A8-E4A60463E27C}" srcOrd="1" destOrd="0" presId="urn:microsoft.com/office/officeart/2005/8/layout/hierarchy2"/>
    <dgm:cxn modelId="{339B7EAC-BC4A-4B20-98A6-0B82570DFC93}" srcId="{F4D0A70F-51C8-47CF-9162-7BFBFC89F1EE}" destId="{BE08792C-9322-49F4-A3A8-272A928226F1}" srcOrd="0" destOrd="0" parTransId="{0D156063-1617-4C09-A465-9C7E6BF28439}" sibTransId="{BDAFD26A-26B9-4E17-82E0-9876D0CE6C56}"/>
    <dgm:cxn modelId="{38DD89E8-3710-4F4C-9836-0491CFE21727}" type="presOf" srcId="{0D156063-1617-4C09-A465-9C7E6BF28439}" destId="{A13BE2E4-0072-4B6C-B8C9-3D3A9C03ADF6}" srcOrd="1" destOrd="0" presId="urn:microsoft.com/office/officeart/2005/8/layout/hierarchy2"/>
    <dgm:cxn modelId="{F7FE8FF0-839D-4137-96A9-9A3D420D6EFA}" srcId="{1D20B344-0D60-458E-B772-2962230F580C}" destId="{F4D0A70F-51C8-47CF-9162-7BFBFC89F1EE}" srcOrd="1" destOrd="0" parTransId="{58679579-E381-41F2-84C7-1793903512FF}" sibTransId="{D86F2881-B066-4B91-B699-6A5B48C8C335}"/>
    <dgm:cxn modelId="{9C8BA284-A1C0-4EB4-81FC-07DE9F282DB5}" type="presOf" srcId="{1D20B344-0D60-458E-B772-2962230F580C}" destId="{8D502D4B-8FA1-482C-BDAE-DBD5B7536733}" srcOrd="0" destOrd="0" presId="urn:microsoft.com/office/officeart/2005/8/layout/hierarchy2"/>
    <dgm:cxn modelId="{01F1E7FA-3711-4AC1-BB45-CAE9F8ADBBD8}" srcId="{F4D0A70F-51C8-47CF-9162-7BFBFC89F1EE}" destId="{2AEEB356-AB5E-4F2E-BA53-B16C6E93D5AD}" srcOrd="1" destOrd="0" parTransId="{C4992656-94E2-44AC-AC2E-498063318E4D}" sibTransId="{B45D5958-0645-4F04-B54D-1C150B03DFA4}"/>
    <dgm:cxn modelId="{16BB544F-8763-445D-821D-4222EF83C77C}" type="presOf" srcId="{F4D0A70F-51C8-47CF-9162-7BFBFC89F1EE}" destId="{E32D8E31-E58B-47C0-88AB-3B5FB025DD36}" srcOrd="0" destOrd="0" presId="urn:microsoft.com/office/officeart/2005/8/layout/hierarchy2"/>
    <dgm:cxn modelId="{2ADD1AC0-F347-43AA-9534-FF41B87B24DE}" type="presOf" srcId="{4FC2D343-81BC-4C97-BC25-FCCACFAC66E5}" destId="{9774C03D-4D94-46F1-A604-8B156321116D}" srcOrd="0" destOrd="0" presId="urn:microsoft.com/office/officeart/2005/8/layout/hierarchy2"/>
    <dgm:cxn modelId="{35AABAF3-9A3E-46BC-A83B-3532D2AE8CB2}" type="presOf" srcId="{067159E8-0CBA-46FE-8486-F0D9C9C4EB09}" destId="{F3D6B25E-A342-4EAF-AC63-76F3C3A0B1FE}" srcOrd="0" destOrd="0" presId="urn:microsoft.com/office/officeart/2005/8/layout/hierarchy2"/>
    <dgm:cxn modelId="{62CE9CE1-FAE8-4866-B9C1-3E6328D4A02A}" type="presOf" srcId="{0D156063-1617-4C09-A465-9C7E6BF28439}" destId="{5155495E-4E4E-4584-9FDC-C7E5851969B1}" srcOrd="0" destOrd="0" presId="urn:microsoft.com/office/officeart/2005/8/layout/hierarchy2"/>
    <dgm:cxn modelId="{24DE6E5F-65A5-4D0F-86E5-87BFD2D4BB37}" srcId="{9B575B91-5607-4FA2-8599-E794A05D4E77}" destId="{F004BCC7-618E-4A05-BE14-BD65F1DE4FA1}" srcOrd="0" destOrd="0" parTransId="{EED83CC5-A162-4B8C-9BEC-346AA016583B}" sibTransId="{71E58375-B788-4095-BE18-61C8D2C6C182}"/>
    <dgm:cxn modelId="{CCDCE1B4-1ACC-4F48-B811-909DDE10DFE5}" type="presOf" srcId="{C4992656-94E2-44AC-AC2E-498063318E4D}" destId="{405D7FED-CFBD-41E2-B8AC-27515E72C679}" srcOrd="1" destOrd="0" presId="urn:microsoft.com/office/officeart/2005/8/layout/hierarchy2"/>
    <dgm:cxn modelId="{37D15B67-EE77-4628-A801-AC4BECFC72C2}" type="presOf" srcId="{BE08792C-9322-49F4-A3A8-272A928226F1}" destId="{179C21EF-A9ED-4846-86DD-DB7A6C9C574A}" srcOrd="0" destOrd="0" presId="urn:microsoft.com/office/officeart/2005/8/layout/hierarchy2"/>
    <dgm:cxn modelId="{AC9C66F9-8425-4E3C-844D-D20DD0246B83}" type="presOf" srcId="{B71EAEC7-195F-4DB3-A418-B9CFD28CD89D}" destId="{F5822C71-BB57-48EF-95C9-610CB4E5BD3B}" srcOrd="0" destOrd="0" presId="urn:microsoft.com/office/officeart/2005/8/layout/hierarchy2"/>
    <dgm:cxn modelId="{86FC2E23-2AB3-47C5-9012-4C8F92C41AC7}" srcId="{77883889-06C9-4699-8403-DE0C5B1CF9B9}" destId="{B71EAEC7-195F-4DB3-A418-B9CFD28CD89D}" srcOrd="0" destOrd="0" parTransId="{067159E8-0CBA-46FE-8486-F0D9C9C4EB09}" sibTransId="{C3A852FA-CE0A-4AF6-9E0D-C1E4EF27E20D}"/>
    <dgm:cxn modelId="{B30A7251-7D1C-4595-A6A0-354E6D03FFDD}" srcId="{1D20B344-0D60-458E-B772-2962230F580C}" destId="{77883889-06C9-4699-8403-DE0C5B1CF9B9}" srcOrd="2" destOrd="0" parTransId="{5328DCE8-204A-4FEF-BCC7-49F278E392E5}" sibTransId="{903DD683-B0B3-42FE-8F15-1EE58594D212}"/>
    <dgm:cxn modelId="{6A1D6729-51B3-4130-8A9E-72BAB5AEB8EC}" type="presParOf" srcId="{8D502D4B-8FA1-482C-BDAE-DBD5B7536733}" destId="{C3865108-FCC2-410A-BFFD-B1F68EA63BE4}" srcOrd="0" destOrd="0" presId="urn:microsoft.com/office/officeart/2005/8/layout/hierarchy2"/>
    <dgm:cxn modelId="{B0F712F3-E163-4505-A3A7-924697580177}" type="presParOf" srcId="{C3865108-FCC2-410A-BFFD-B1F68EA63BE4}" destId="{E8EFF901-9E41-475A-BF71-64042E07167A}" srcOrd="0" destOrd="0" presId="urn:microsoft.com/office/officeart/2005/8/layout/hierarchy2"/>
    <dgm:cxn modelId="{45F349CB-FC14-4636-B9D0-EE7273385908}" type="presParOf" srcId="{C3865108-FCC2-410A-BFFD-B1F68EA63BE4}" destId="{629712BC-A639-4DCF-B13E-DA93B9DFA5CE}" srcOrd="1" destOrd="0" presId="urn:microsoft.com/office/officeart/2005/8/layout/hierarchy2"/>
    <dgm:cxn modelId="{08065AB6-25EB-43DB-BA34-ED226D185710}" type="presParOf" srcId="{629712BC-A639-4DCF-B13E-DA93B9DFA5CE}" destId="{9774C03D-4D94-46F1-A604-8B156321116D}" srcOrd="0" destOrd="0" presId="urn:microsoft.com/office/officeart/2005/8/layout/hierarchy2"/>
    <dgm:cxn modelId="{C4E1DBCF-FE71-4541-8146-F69B03E0884A}" type="presParOf" srcId="{9774C03D-4D94-46F1-A604-8B156321116D}" destId="{1420E562-7F37-428E-B8A8-E4A60463E27C}" srcOrd="0" destOrd="0" presId="urn:microsoft.com/office/officeart/2005/8/layout/hierarchy2"/>
    <dgm:cxn modelId="{D62DEB69-9663-4DAF-98D5-5CE603042106}" type="presParOf" srcId="{629712BC-A639-4DCF-B13E-DA93B9DFA5CE}" destId="{77D810BC-AFD3-4E71-ACAE-BB56D7B85CF9}" srcOrd="1" destOrd="0" presId="urn:microsoft.com/office/officeart/2005/8/layout/hierarchy2"/>
    <dgm:cxn modelId="{D7AD9503-9523-4596-96EC-1609AF5B48B7}" type="presParOf" srcId="{77D810BC-AFD3-4E71-ACAE-BB56D7B85CF9}" destId="{F1A69E77-C5D4-44B4-9280-30DA9F3E8289}" srcOrd="0" destOrd="0" presId="urn:microsoft.com/office/officeart/2005/8/layout/hierarchy2"/>
    <dgm:cxn modelId="{3AA40316-4E18-4137-B239-078D6913BC72}" type="presParOf" srcId="{77D810BC-AFD3-4E71-ACAE-BB56D7B85CF9}" destId="{D517CBB0-ACFC-4C3B-A297-0EE6DA53B8CA}" srcOrd="1" destOrd="0" presId="urn:microsoft.com/office/officeart/2005/8/layout/hierarchy2"/>
    <dgm:cxn modelId="{6DD8B13E-D4D7-456D-A303-4278894A28F8}" type="presParOf" srcId="{8D502D4B-8FA1-482C-BDAE-DBD5B7536733}" destId="{246AEDF3-124C-46D9-8E86-43D5D2B7D52F}" srcOrd="1" destOrd="0" presId="urn:microsoft.com/office/officeart/2005/8/layout/hierarchy2"/>
    <dgm:cxn modelId="{D408A111-BFFB-45E7-9473-1C8C453F4A9B}" type="presParOf" srcId="{246AEDF3-124C-46D9-8E86-43D5D2B7D52F}" destId="{E32D8E31-E58B-47C0-88AB-3B5FB025DD36}" srcOrd="0" destOrd="0" presId="urn:microsoft.com/office/officeart/2005/8/layout/hierarchy2"/>
    <dgm:cxn modelId="{369C6978-BD25-4CCE-9C55-B9F321D67183}" type="presParOf" srcId="{246AEDF3-124C-46D9-8E86-43D5D2B7D52F}" destId="{815735C4-6641-4B4D-9B88-F8B94052F84E}" srcOrd="1" destOrd="0" presId="urn:microsoft.com/office/officeart/2005/8/layout/hierarchy2"/>
    <dgm:cxn modelId="{0E5E4C92-0C41-42D2-B5A3-2B356604983E}" type="presParOf" srcId="{815735C4-6641-4B4D-9B88-F8B94052F84E}" destId="{5155495E-4E4E-4584-9FDC-C7E5851969B1}" srcOrd="0" destOrd="0" presId="urn:microsoft.com/office/officeart/2005/8/layout/hierarchy2"/>
    <dgm:cxn modelId="{10D6B267-71F5-46F9-9DB5-8021879D4C93}" type="presParOf" srcId="{5155495E-4E4E-4584-9FDC-C7E5851969B1}" destId="{A13BE2E4-0072-4B6C-B8C9-3D3A9C03ADF6}" srcOrd="0" destOrd="0" presId="urn:microsoft.com/office/officeart/2005/8/layout/hierarchy2"/>
    <dgm:cxn modelId="{2754A854-ACEF-49CE-961B-2BA5B36FDD29}" type="presParOf" srcId="{815735C4-6641-4B4D-9B88-F8B94052F84E}" destId="{31963B6E-3962-4BAB-AD71-E6E14A9FF358}" srcOrd="1" destOrd="0" presId="urn:microsoft.com/office/officeart/2005/8/layout/hierarchy2"/>
    <dgm:cxn modelId="{76630B29-5322-4F15-A5B3-82AAB90F2AAB}" type="presParOf" srcId="{31963B6E-3962-4BAB-AD71-E6E14A9FF358}" destId="{179C21EF-A9ED-4846-86DD-DB7A6C9C574A}" srcOrd="0" destOrd="0" presId="urn:microsoft.com/office/officeart/2005/8/layout/hierarchy2"/>
    <dgm:cxn modelId="{51F125CF-0C19-4BE3-931A-AFBDBB0DCBCA}" type="presParOf" srcId="{31963B6E-3962-4BAB-AD71-E6E14A9FF358}" destId="{5B5848B4-2632-40D7-9C67-55F66F6C7A56}" srcOrd="1" destOrd="0" presId="urn:microsoft.com/office/officeart/2005/8/layout/hierarchy2"/>
    <dgm:cxn modelId="{229F34C5-4EDE-42C3-A925-F99FD9C71740}" type="presParOf" srcId="{815735C4-6641-4B4D-9B88-F8B94052F84E}" destId="{511D40F0-C1C1-4317-B58F-D44BE8EAF1A1}" srcOrd="2" destOrd="0" presId="urn:microsoft.com/office/officeart/2005/8/layout/hierarchy2"/>
    <dgm:cxn modelId="{3AF3B786-E3DA-43B2-BBA3-316DFA7175B6}" type="presParOf" srcId="{511D40F0-C1C1-4317-B58F-D44BE8EAF1A1}" destId="{405D7FED-CFBD-41E2-B8AC-27515E72C679}" srcOrd="0" destOrd="0" presId="urn:microsoft.com/office/officeart/2005/8/layout/hierarchy2"/>
    <dgm:cxn modelId="{EE754473-896A-48D3-A472-3F3B4527F321}" type="presParOf" srcId="{815735C4-6641-4B4D-9B88-F8B94052F84E}" destId="{8C2E50E2-EE43-4772-9A09-29C1E06BABC4}" srcOrd="3" destOrd="0" presId="urn:microsoft.com/office/officeart/2005/8/layout/hierarchy2"/>
    <dgm:cxn modelId="{E4003F0C-82BC-4F12-840A-C1CB95201418}" type="presParOf" srcId="{8C2E50E2-EE43-4772-9A09-29C1E06BABC4}" destId="{C1CB1BD5-20B7-4E01-B005-CD0A7D167704}" srcOrd="0" destOrd="0" presId="urn:microsoft.com/office/officeart/2005/8/layout/hierarchy2"/>
    <dgm:cxn modelId="{20DEBEB4-12A8-418A-AA82-1E194F240DE9}" type="presParOf" srcId="{8C2E50E2-EE43-4772-9A09-29C1E06BABC4}" destId="{BB420A02-74CF-4033-B13C-0397FBDB244E}" srcOrd="1" destOrd="0" presId="urn:microsoft.com/office/officeart/2005/8/layout/hierarchy2"/>
    <dgm:cxn modelId="{D6B4DA85-A86B-403C-B9AF-EC12F1F090D9}" type="presParOf" srcId="{8D502D4B-8FA1-482C-BDAE-DBD5B7536733}" destId="{569ECAB7-A9EB-416D-921E-BF32FD720AA9}" srcOrd="2" destOrd="0" presId="urn:microsoft.com/office/officeart/2005/8/layout/hierarchy2"/>
    <dgm:cxn modelId="{59CBAD6F-FD48-41CD-ADA5-7A64A9EBD6E8}" type="presParOf" srcId="{569ECAB7-A9EB-416D-921E-BF32FD720AA9}" destId="{36D3D2C7-219B-4D42-BBB8-E49306F43244}" srcOrd="0" destOrd="0" presId="urn:microsoft.com/office/officeart/2005/8/layout/hierarchy2"/>
    <dgm:cxn modelId="{377D2A22-9262-42E5-BB83-B559D25F4C7C}" type="presParOf" srcId="{569ECAB7-A9EB-416D-921E-BF32FD720AA9}" destId="{97E8B388-EF43-453A-B3C1-512B9A0015E5}" srcOrd="1" destOrd="0" presId="urn:microsoft.com/office/officeart/2005/8/layout/hierarchy2"/>
    <dgm:cxn modelId="{D751078A-D068-4AB1-B340-8E646C0687A4}" type="presParOf" srcId="{97E8B388-EF43-453A-B3C1-512B9A0015E5}" destId="{F3D6B25E-A342-4EAF-AC63-76F3C3A0B1FE}" srcOrd="0" destOrd="0" presId="urn:microsoft.com/office/officeart/2005/8/layout/hierarchy2"/>
    <dgm:cxn modelId="{2F390F98-55D0-474D-B2BA-60CE9A2B4278}" type="presParOf" srcId="{F3D6B25E-A342-4EAF-AC63-76F3C3A0B1FE}" destId="{0C624759-D2E1-4FB6-9696-7AE2223597B5}" srcOrd="0" destOrd="0" presId="urn:microsoft.com/office/officeart/2005/8/layout/hierarchy2"/>
    <dgm:cxn modelId="{46C6990E-2CD0-43D5-91D9-36543F631868}" type="presParOf" srcId="{97E8B388-EF43-453A-B3C1-512B9A0015E5}" destId="{1C641CD7-31F0-492B-844D-648CE16151D8}" srcOrd="1" destOrd="0" presId="urn:microsoft.com/office/officeart/2005/8/layout/hierarchy2"/>
    <dgm:cxn modelId="{E6661E48-09DA-454F-8453-14410BEA38DC}" type="presParOf" srcId="{1C641CD7-31F0-492B-844D-648CE16151D8}" destId="{F5822C71-BB57-48EF-95C9-610CB4E5BD3B}" srcOrd="0" destOrd="0" presId="urn:microsoft.com/office/officeart/2005/8/layout/hierarchy2"/>
    <dgm:cxn modelId="{9203A83C-06F3-45C0-9E52-CAA58E745570}" type="presParOf" srcId="{1C641CD7-31F0-492B-844D-648CE16151D8}" destId="{AE6A513B-984E-45C4-A65F-C05AEF32AC10}" srcOrd="1" destOrd="0" presId="urn:microsoft.com/office/officeart/2005/8/layout/hierarchy2"/>
    <dgm:cxn modelId="{FC094DE8-84E2-4ABA-848A-39B4FDB6A29D}" type="presParOf" srcId="{8D502D4B-8FA1-482C-BDAE-DBD5B7536733}" destId="{9A5D363B-E428-42BD-8596-7DAF8D816987}" srcOrd="3" destOrd="0" presId="urn:microsoft.com/office/officeart/2005/8/layout/hierarchy2"/>
    <dgm:cxn modelId="{72FF14C9-8395-462C-AF9A-18CD0A684600}" type="presParOf" srcId="{9A5D363B-E428-42BD-8596-7DAF8D816987}" destId="{A152A07E-9C3C-4558-A245-B7D00A68E1CC}" srcOrd="0" destOrd="0" presId="urn:microsoft.com/office/officeart/2005/8/layout/hierarchy2"/>
    <dgm:cxn modelId="{E1460B56-D85C-4E60-953C-12EB9DDB2AB6}" type="presParOf" srcId="{9A5D363B-E428-42BD-8596-7DAF8D816987}" destId="{92D46B3E-5176-484B-AD34-D1181717D01B}" srcOrd="1" destOrd="0" presId="urn:microsoft.com/office/officeart/2005/8/layout/hierarchy2"/>
    <dgm:cxn modelId="{2B54C1DC-B86E-473C-BC01-3B13910CE3CE}" type="presParOf" srcId="{92D46B3E-5176-484B-AD34-D1181717D01B}" destId="{FB62575B-3805-43CF-969E-24B5023E4992}" srcOrd="0" destOrd="0" presId="urn:microsoft.com/office/officeart/2005/8/layout/hierarchy2"/>
    <dgm:cxn modelId="{03B9C6DB-6248-4F4F-B6E9-56B05BA2B80C}" type="presParOf" srcId="{FB62575B-3805-43CF-969E-24B5023E4992}" destId="{89FCE293-E22A-4484-B90E-4D95A7311664}" srcOrd="0" destOrd="0" presId="urn:microsoft.com/office/officeart/2005/8/layout/hierarchy2"/>
    <dgm:cxn modelId="{47E0AAE5-3A42-4299-9276-B3A18F388090}" type="presParOf" srcId="{92D46B3E-5176-484B-AD34-D1181717D01B}" destId="{1DAC628B-56F5-48A3-9951-01D4CD2C5798}" srcOrd="1" destOrd="0" presId="urn:microsoft.com/office/officeart/2005/8/layout/hierarchy2"/>
    <dgm:cxn modelId="{B87381C2-E33B-4BB4-A7FA-8257ED12500D}" type="presParOf" srcId="{1DAC628B-56F5-48A3-9951-01D4CD2C5798}" destId="{20F7B177-2CD0-4ADE-91F5-4E08FF7DFEB5}" srcOrd="0" destOrd="0" presId="urn:microsoft.com/office/officeart/2005/8/layout/hierarchy2"/>
    <dgm:cxn modelId="{E4F1146A-776F-4BF9-B43D-5448C228D422}" type="presParOf" srcId="{1DAC628B-56F5-48A3-9951-01D4CD2C5798}" destId="{C1A4EC83-DF30-42EE-BB90-9A7266E6F80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7F0CE-693F-4234-B3A8-430A0C1980DE}">
      <dsp:nvSpPr>
        <dsp:cNvPr id="0" name=""/>
        <dsp:cNvSpPr/>
      </dsp:nvSpPr>
      <dsp:spPr>
        <a:xfrm>
          <a:off x="0" y="3450549"/>
          <a:ext cx="1436687" cy="754895"/>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2177" tIns="163576" rIns="102177" bIns="163576" numCol="1" spcCol="1270" anchor="ctr" anchorCtr="0">
          <a:noAutofit/>
        </a:bodyPr>
        <a:lstStyle/>
        <a:p>
          <a:pPr lvl="0" algn="ctr" defTabSz="1022350">
            <a:lnSpc>
              <a:spcPct val="90000"/>
            </a:lnSpc>
            <a:spcBef>
              <a:spcPct val="0"/>
            </a:spcBef>
            <a:spcAft>
              <a:spcPct val="35000"/>
            </a:spcAft>
          </a:pPr>
          <a:r>
            <a:rPr lang="en-US" sz="2300" kern="1200" dirty="0"/>
            <a:t>Phase IV</a:t>
          </a:r>
        </a:p>
      </dsp:txBody>
      <dsp:txXfrm>
        <a:off x="0" y="3450549"/>
        <a:ext cx="1436687" cy="754895"/>
      </dsp:txXfrm>
    </dsp:sp>
    <dsp:sp modelId="{B33DF392-0D27-4DDE-BBF5-D270538AB836}">
      <dsp:nvSpPr>
        <dsp:cNvPr id="0" name=""/>
        <dsp:cNvSpPr/>
      </dsp:nvSpPr>
      <dsp:spPr>
        <a:xfrm>
          <a:off x="1436687" y="3450549"/>
          <a:ext cx="4310062" cy="754895"/>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428" tIns="177800" rIns="87428" bIns="177800" numCol="1" spcCol="1270" anchor="ctr" anchorCtr="0">
          <a:noAutofit/>
        </a:bodyPr>
        <a:lstStyle/>
        <a:p>
          <a:pPr lvl="0" algn="l" defTabSz="622300">
            <a:lnSpc>
              <a:spcPct val="90000"/>
            </a:lnSpc>
            <a:spcBef>
              <a:spcPct val="0"/>
            </a:spcBef>
            <a:spcAft>
              <a:spcPct val="35000"/>
            </a:spcAft>
          </a:pPr>
          <a:r>
            <a:rPr lang="en-US" sz="1400" kern="1200" dirty="0"/>
            <a:t>Providing data that is specific to your specialty; starting to track data related to your AIMS</a:t>
          </a:r>
        </a:p>
      </dsp:txBody>
      <dsp:txXfrm>
        <a:off x="1436687" y="3450549"/>
        <a:ext cx="4310062" cy="754895"/>
      </dsp:txXfrm>
    </dsp:sp>
    <dsp:sp modelId="{12F37054-891C-4270-818F-E73594717F14}">
      <dsp:nvSpPr>
        <dsp:cNvPr id="0" name=""/>
        <dsp:cNvSpPr/>
      </dsp:nvSpPr>
      <dsp:spPr>
        <a:xfrm rot="10800000">
          <a:off x="0" y="2300842"/>
          <a:ext cx="1436687" cy="1161029"/>
        </a:xfrm>
        <a:prstGeom prst="upArrowCallout">
          <a:avLst>
            <a:gd name="adj1" fmla="val 5000"/>
            <a:gd name="adj2" fmla="val 10000"/>
            <a:gd name="adj3" fmla="val 15000"/>
            <a:gd name="adj4" fmla="val 64977"/>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2177" tIns="163576" rIns="102177" bIns="163576" numCol="1" spcCol="1270" anchor="ctr" anchorCtr="0">
          <a:noAutofit/>
        </a:bodyPr>
        <a:lstStyle/>
        <a:p>
          <a:pPr lvl="0" algn="ctr" defTabSz="1022350">
            <a:lnSpc>
              <a:spcPct val="90000"/>
            </a:lnSpc>
            <a:spcBef>
              <a:spcPct val="0"/>
            </a:spcBef>
            <a:spcAft>
              <a:spcPct val="35000"/>
            </a:spcAft>
          </a:pPr>
          <a:r>
            <a:rPr lang="en-US" sz="2300" kern="1200" dirty="0"/>
            <a:t>Phase III</a:t>
          </a:r>
        </a:p>
      </dsp:txBody>
      <dsp:txXfrm rot="-10800000">
        <a:off x="0" y="2300842"/>
        <a:ext cx="1436687" cy="754669"/>
      </dsp:txXfrm>
    </dsp:sp>
    <dsp:sp modelId="{1AB2D018-7E34-4E61-8529-A17501ABC9A0}">
      <dsp:nvSpPr>
        <dsp:cNvPr id="0" name=""/>
        <dsp:cNvSpPr/>
      </dsp:nvSpPr>
      <dsp:spPr>
        <a:xfrm>
          <a:off x="1436687" y="2300842"/>
          <a:ext cx="4310062" cy="754669"/>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428" tIns="177800" rIns="87428" bIns="177800" numCol="1" spcCol="1270" anchor="ctr" anchorCtr="0">
          <a:noAutofit/>
        </a:bodyPr>
        <a:lstStyle/>
        <a:p>
          <a:pPr lvl="0" algn="l" defTabSz="622300">
            <a:lnSpc>
              <a:spcPct val="90000"/>
            </a:lnSpc>
            <a:spcBef>
              <a:spcPct val="0"/>
            </a:spcBef>
            <a:spcAft>
              <a:spcPct val="35000"/>
            </a:spcAft>
          </a:pPr>
          <a:r>
            <a:rPr lang="en-US" sz="1400" kern="1200" dirty="0"/>
            <a:t>Providing more data about each rotation; including internal surveys</a:t>
          </a:r>
        </a:p>
      </dsp:txBody>
      <dsp:txXfrm>
        <a:off x="1436687" y="2300842"/>
        <a:ext cx="4310062" cy="754669"/>
      </dsp:txXfrm>
    </dsp:sp>
    <dsp:sp modelId="{A1E18A18-B2F5-43BE-800E-E018A40BED24}">
      <dsp:nvSpPr>
        <dsp:cNvPr id="0" name=""/>
        <dsp:cNvSpPr/>
      </dsp:nvSpPr>
      <dsp:spPr>
        <a:xfrm rot="10800000">
          <a:off x="0" y="1151136"/>
          <a:ext cx="1436687" cy="1161029"/>
        </a:xfrm>
        <a:prstGeom prst="upArrowCallout">
          <a:avLst>
            <a:gd name="adj1" fmla="val 5000"/>
            <a:gd name="adj2" fmla="val 10000"/>
            <a:gd name="adj3" fmla="val 15000"/>
            <a:gd name="adj4" fmla="val 64977"/>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2177" tIns="163576" rIns="102177" bIns="163576" numCol="1" spcCol="1270" anchor="ctr" anchorCtr="0">
          <a:noAutofit/>
        </a:bodyPr>
        <a:lstStyle/>
        <a:p>
          <a:pPr lvl="0" algn="ctr" defTabSz="1022350">
            <a:lnSpc>
              <a:spcPct val="90000"/>
            </a:lnSpc>
            <a:spcBef>
              <a:spcPct val="0"/>
            </a:spcBef>
            <a:spcAft>
              <a:spcPct val="35000"/>
            </a:spcAft>
          </a:pPr>
          <a:r>
            <a:rPr lang="en-US" sz="2300" kern="1200" dirty="0"/>
            <a:t>Phase II</a:t>
          </a:r>
        </a:p>
      </dsp:txBody>
      <dsp:txXfrm rot="-10800000">
        <a:off x="0" y="1151136"/>
        <a:ext cx="1436687" cy="754669"/>
      </dsp:txXfrm>
    </dsp:sp>
    <dsp:sp modelId="{C6E06D13-CDE3-41F0-AA1B-D41C2AEEEE2B}">
      <dsp:nvSpPr>
        <dsp:cNvPr id="0" name=""/>
        <dsp:cNvSpPr/>
      </dsp:nvSpPr>
      <dsp:spPr>
        <a:xfrm>
          <a:off x="1436687" y="1151136"/>
          <a:ext cx="4310062" cy="754669"/>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428" tIns="177800" rIns="87428" bIns="177800" numCol="1" spcCol="1270" anchor="ctr" anchorCtr="0">
          <a:noAutofit/>
        </a:bodyPr>
        <a:lstStyle/>
        <a:p>
          <a:pPr lvl="0" algn="l" defTabSz="622300">
            <a:lnSpc>
              <a:spcPct val="90000"/>
            </a:lnSpc>
            <a:spcBef>
              <a:spcPct val="0"/>
            </a:spcBef>
            <a:spcAft>
              <a:spcPct val="35000"/>
            </a:spcAft>
          </a:pPr>
          <a:r>
            <a:rPr lang="en-US" sz="1400" kern="1200" dirty="0"/>
            <a:t>Mission Statement and SWOT</a:t>
          </a:r>
        </a:p>
      </dsp:txBody>
      <dsp:txXfrm>
        <a:off x="1436687" y="1151136"/>
        <a:ext cx="4310062" cy="754669"/>
      </dsp:txXfrm>
    </dsp:sp>
    <dsp:sp modelId="{2E796D3E-C133-4E5F-BC81-8B266DB295D0}">
      <dsp:nvSpPr>
        <dsp:cNvPr id="0" name=""/>
        <dsp:cNvSpPr/>
      </dsp:nvSpPr>
      <dsp:spPr>
        <a:xfrm rot="10800000">
          <a:off x="0" y="1430"/>
          <a:ext cx="1436687" cy="1161029"/>
        </a:xfrm>
        <a:prstGeom prst="upArrowCallout">
          <a:avLst>
            <a:gd name="adj1" fmla="val 5000"/>
            <a:gd name="adj2" fmla="val 10000"/>
            <a:gd name="adj3" fmla="val 15000"/>
            <a:gd name="adj4" fmla="val 64977"/>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2177" tIns="163576" rIns="102177" bIns="163576" numCol="1" spcCol="1270" anchor="ctr" anchorCtr="0">
          <a:noAutofit/>
        </a:bodyPr>
        <a:lstStyle/>
        <a:p>
          <a:pPr lvl="0" algn="ctr" defTabSz="1022350">
            <a:lnSpc>
              <a:spcPct val="90000"/>
            </a:lnSpc>
            <a:spcBef>
              <a:spcPct val="0"/>
            </a:spcBef>
            <a:spcAft>
              <a:spcPct val="35000"/>
            </a:spcAft>
          </a:pPr>
          <a:r>
            <a:rPr lang="en-US" sz="2300" kern="1200" dirty="0"/>
            <a:t>Phase I</a:t>
          </a:r>
        </a:p>
      </dsp:txBody>
      <dsp:txXfrm rot="-10800000">
        <a:off x="0" y="1430"/>
        <a:ext cx="1436687" cy="754669"/>
      </dsp:txXfrm>
    </dsp:sp>
    <dsp:sp modelId="{12DE3232-2D98-4D5C-90C1-E2550772BF72}">
      <dsp:nvSpPr>
        <dsp:cNvPr id="0" name=""/>
        <dsp:cNvSpPr/>
      </dsp:nvSpPr>
      <dsp:spPr>
        <a:xfrm>
          <a:off x="1436687" y="1430"/>
          <a:ext cx="4310062" cy="754669"/>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428" tIns="177800" rIns="87428" bIns="177800" numCol="1" spcCol="1270" anchor="ctr" anchorCtr="0">
          <a:noAutofit/>
        </a:bodyPr>
        <a:lstStyle/>
        <a:p>
          <a:pPr lvl="0" algn="l" defTabSz="622300">
            <a:lnSpc>
              <a:spcPct val="90000"/>
            </a:lnSpc>
            <a:spcBef>
              <a:spcPct val="0"/>
            </a:spcBef>
            <a:spcAft>
              <a:spcPct val="35000"/>
            </a:spcAft>
          </a:pPr>
          <a:r>
            <a:rPr lang="en-US" sz="1400" kern="1200" dirty="0"/>
            <a:t>Essentials for aligning with the institutional AIR</a:t>
          </a:r>
        </a:p>
      </dsp:txBody>
      <dsp:txXfrm>
        <a:off x="1436687" y="1430"/>
        <a:ext cx="4310062" cy="7546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FF901-9E41-475A-BF71-64042E07167A}">
      <dsp:nvSpPr>
        <dsp:cNvPr id="0" name=""/>
        <dsp:cNvSpPr/>
      </dsp:nvSpPr>
      <dsp:spPr>
        <a:xfrm>
          <a:off x="906012" y="1059"/>
          <a:ext cx="1290363" cy="64518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t>Program Description</a:t>
          </a:r>
        </a:p>
      </dsp:txBody>
      <dsp:txXfrm>
        <a:off x="924909" y="19956"/>
        <a:ext cx="1252569" cy="607387"/>
      </dsp:txXfrm>
    </dsp:sp>
    <dsp:sp modelId="{9774C03D-4D94-46F1-A604-8B156321116D}">
      <dsp:nvSpPr>
        <dsp:cNvPr id="0" name=""/>
        <dsp:cNvSpPr/>
      </dsp:nvSpPr>
      <dsp:spPr>
        <a:xfrm>
          <a:off x="2196376" y="307588"/>
          <a:ext cx="516145" cy="32124"/>
        </a:xfrm>
        <a:custGeom>
          <a:avLst/>
          <a:gdLst/>
          <a:ahLst/>
          <a:cxnLst/>
          <a:rect l="0" t="0" r="0" b="0"/>
          <a:pathLst>
            <a:path>
              <a:moveTo>
                <a:pt x="0" y="16062"/>
              </a:moveTo>
              <a:lnTo>
                <a:pt x="516145" y="16062"/>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441545" y="310746"/>
        <a:ext cx="25807" cy="25807"/>
      </dsp:txXfrm>
    </dsp:sp>
    <dsp:sp modelId="{F1A69E77-C5D4-44B4-9280-30DA9F3E8289}">
      <dsp:nvSpPr>
        <dsp:cNvPr id="0" name=""/>
        <dsp:cNvSpPr/>
      </dsp:nvSpPr>
      <dsp:spPr>
        <a:xfrm>
          <a:off x="2712522" y="1059"/>
          <a:ext cx="1290363" cy="645181"/>
        </a:xfrm>
        <a:prstGeom prst="roundRect">
          <a:avLst>
            <a:gd name="adj" fmla="val 10000"/>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t>Succinct description of the program</a:t>
          </a:r>
        </a:p>
      </dsp:txBody>
      <dsp:txXfrm>
        <a:off x="2731419" y="19956"/>
        <a:ext cx="1252569" cy="607387"/>
      </dsp:txXfrm>
    </dsp:sp>
    <dsp:sp modelId="{E32D8E31-E58B-47C0-88AB-3B5FB025DD36}">
      <dsp:nvSpPr>
        <dsp:cNvPr id="0" name=""/>
        <dsp:cNvSpPr/>
      </dsp:nvSpPr>
      <dsp:spPr>
        <a:xfrm>
          <a:off x="906012" y="1113997"/>
          <a:ext cx="1290363" cy="64518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t>Program AIMS</a:t>
          </a:r>
        </a:p>
      </dsp:txBody>
      <dsp:txXfrm>
        <a:off x="924909" y="1132894"/>
        <a:ext cx="1252569" cy="607387"/>
      </dsp:txXfrm>
    </dsp:sp>
    <dsp:sp modelId="{5155495E-4E4E-4584-9FDC-C7E5851969B1}">
      <dsp:nvSpPr>
        <dsp:cNvPr id="0" name=""/>
        <dsp:cNvSpPr/>
      </dsp:nvSpPr>
      <dsp:spPr>
        <a:xfrm rot="19457599">
          <a:off x="2136631" y="1235037"/>
          <a:ext cx="635635" cy="32124"/>
        </a:xfrm>
        <a:custGeom>
          <a:avLst/>
          <a:gdLst/>
          <a:ahLst/>
          <a:cxnLst/>
          <a:rect l="0" t="0" r="0" b="0"/>
          <a:pathLst>
            <a:path>
              <a:moveTo>
                <a:pt x="0" y="16062"/>
              </a:moveTo>
              <a:lnTo>
                <a:pt x="635635" y="16062"/>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438558" y="1235208"/>
        <a:ext cx="31781" cy="31781"/>
      </dsp:txXfrm>
    </dsp:sp>
    <dsp:sp modelId="{179C21EF-A9ED-4846-86DD-DB7A6C9C574A}">
      <dsp:nvSpPr>
        <dsp:cNvPr id="0" name=""/>
        <dsp:cNvSpPr/>
      </dsp:nvSpPr>
      <dsp:spPr>
        <a:xfrm>
          <a:off x="2712522" y="743018"/>
          <a:ext cx="1290363" cy="645181"/>
        </a:xfrm>
        <a:prstGeom prst="roundRect">
          <a:avLst>
            <a:gd name="adj" fmla="val 10000"/>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t>Goals of the program</a:t>
          </a:r>
        </a:p>
      </dsp:txBody>
      <dsp:txXfrm>
        <a:off x="2731419" y="761915"/>
        <a:ext cx="1252569" cy="607387"/>
      </dsp:txXfrm>
    </dsp:sp>
    <dsp:sp modelId="{511D40F0-C1C1-4317-B58F-D44BE8EAF1A1}">
      <dsp:nvSpPr>
        <dsp:cNvPr id="0" name=""/>
        <dsp:cNvSpPr/>
      </dsp:nvSpPr>
      <dsp:spPr>
        <a:xfrm rot="2142401">
          <a:off x="2136631" y="1606016"/>
          <a:ext cx="635635" cy="32124"/>
        </a:xfrm>
        <a:custGeom>
          <a:avLst/>
          <a:gdLst/>
          <a:ahLst/>
          <a:cxnLst/>
          <a:rect l="0" t="0" r="0" b="0"/>
          <a:pathLst>
            <a:path>
              <a:moveTo>
                <a:pt x="0" y="16062"/>
              </a:moveTo>
              <a:lnTo>
                <a:pt x="635635" y="16062"/>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438558" y="1606187"/>
        <a:ext cx="31781" cy="31781"/>
      </dsp:txXfrm>
    </dsp:sp>
    <dsp:sp modelId="{C1CB1BD5-20B7-4E01-B005-CD0A7D167704}">
      <dsp:nvSpPr>
        <dsp:cNvPr id="0" name=""/>
        <dsp:cNvSpPr/>
      </dsp:nvSpPr>
      <dsp:spPr>
        <a:xfrm>
          <a:off x="2712522" y="1484977"/>
          <a:ext cx="1290363" cy="645181"/>
        </a:xfrm>
        <a:prstGeom prst="roundRect">
          <a:avLst>
            <a:gd name="adj" fmla="val 10000"/>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t>What does the program strive to “produce”</a:t>
          </a:r>
        </a:p>
      </dsp:txBody>
      <dsp:txXfrm>
        <a:off x="2731419" y="1503874"/>
        <a:ext cx="1252569" cy="607387"/>
      </dsp:txXfrm>
    </dsp:sp>
    <dsp:sp modelId="{36D3D2C7-219B-4D42-BBB8-E49306F43244}">
      <dsp:nvSpPr>
        <dsp:cNvPr id="0" name=""/>
        <dsp:cNvSpPr/>
      </dsp:nvSpPr>
      <dsp:spPr>
        <a:xfrm>
          <a:off x="906012" y="2226936"/>
          <a:ext cx="1290363" cy="64518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t>Activities in furtherance of the AIMs</a:t>
          </a:r>
        </a:p>
      </dsp:txBody>
      <dsp:txXfrm>
        <a:off x="924909" y="2245833"/>
        <a:ext cx="1252569" cy="607387"/>
      </dsp:txXfrm>
    </dsp:sp>
    <dsp:sp modelId="{F3D6B25E-A342-4EAF-AC63-76F3C3A0B1FE}">
      <dsp:nvSpPr>
        <dsp:cNvPr id="0" name=""/>
        <dsp:cNvSpPr/>
      </dsp:nvSpPr>
      <dsp:spPr>
        <a:xfrm>
          <a:off x="2196376" y="2533465"/>
          <a:ext cx="516145" cy="32124"/>
        </a:xfrm>
        <a:custGeom>
          <a:avLst/>
          <a:gdLst/>
          <a:ahLst/>
          <a:cxnLst/>
          <a:rect l="0" t="0" r="0" b="0"/>
          <a:pathLst>
            <a:path>
              <a:moveTo>
                <a:pt x="0" y="16062"/>
              </a:moveTo>
              <a:lnTo>
                <a:pt x="516145" y="16062"/>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441545" y="2536624"/>
        <a:ext cx="25807" cy="25807"/>
      </dsp:txXfrm>
    </dsp:sp>
    <dsp:sp modelId="{F5822C71-BB57-48EF-95C9-610CB4E5BD3B}">
      <dsp:nvSpPr>
        <dsp:cNvPr id="0" name=""/>
        <dsp:cNvSpPr/>
      </dsp:nvSpPr>
      <dsp:spPr>
        <a:xfrm>
          <a:off x="2712522" y="2226936"/>
          <a:ext cx="1290363" cy="645181"/>
        </a:xfrm>
        <a:prstGeom prst="roundRect">
          <a:avLst>
            <a:gd name="adj" fmla="val 10000"/>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t>Listing of actions or projects aligned with AIMs</a:t>
          </a:r>
        </a:p>
      </dsp:txBody>
      <dsp:txXfrm>
        <a:off x="2731419" y="2245833"/>
        <a:ext cx="1252569" cy="607387"/>
      </dsp:txXfrm>
    </dsp:sp>
    <dsp:sp modelId="{A152A07E-9C3C-4558-A245-B7D00A68E1CC}">
      <dsp:nvSpPr>
        <dsp:cNvPr id="0" name=""/>
        <dsp:cNvSpPr/>
      </dsp:nvSpPr>
      <dsp:spPr>
        <a:xfrm>
          <a:off x="906012" y="2968895"/>
          <a:ext cx="1290363" cy="64518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t>An environmental assessment</a:t>
          </a:r>
        </a:p>
      </dsp:txBody>
      <dsp:txXfrm>
        <a:off x="924909" y="2987792"/>
        <a:ext cx="1252569" cy="607387"/>
      </dsp:txXfrm>
    </dsp:sp>
    <dsp:sp modelId="{FB62575B-3805-43CF-969E-24B5023E4992}">
      <dsp:nvSpPr>
        <dsp:cNvPr id="0" name=""/>
        <dsp:cNvSpPr/>
      </dsp:nvSpPr>
      <dsp:spPr>
        <a:xfrm>
          <a:off x="2196376" y="3275424"/>
          <a:ext cx="516145" cy="32124"/>
        </a:xfrm>
        <a:custGeom>
          <a:avLst/>
          <a:gdLst/>
          <a:ahLst/>
          <a:cxnLst/>
          <a:rect l="0" t="0" r="0" b="0"/>
          <a:pathLst>
            <a:path>
              <a:moveTo>
                <a:pt x="0" y="16062"/>
              </a:moveTo>
              <a:lnTo>
                <a:pt x="516145" y="16062"/>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441545" y="3278583"/>
        <a:ext cx="25807" cy="25807"/>
      </dsp:txXfrm>
    </dsp:sp>
    <dsp:sp modelId="{20F7B177-2CD0-4ADE-91F5-4E08FF7DFEB5}">
      <dsp:nvSpPr>
        <dsp:cNvPr id="0" name=""/>
        <dsp:cNvSpPr/>
      </dsp:nvSpPr>
      <dsp:spPr>
        <a:xfrm>
          <a:off x="2712522" y="2968895"/>
          <a:ext cx="1290363" cy="645181"/>
        </a:xfrm>
        <a:prstGeom prst="roundRect">
          <a:avLst>
            <a:gd name="adj" fmla="val 10000"/>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t>SWOT</a:t>
          </a:r>
        </a:p>
      </dsp:txBody>
      <dsp:txXfrm>
        <a:off x="2731419" y="2987792"/>
        <a:ext cx="1252569" cy="607387"/>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CE049F73-CE38-4E5A-A275-244F3A41844C}"/>
              </a:ext>
            </a:extLst>
          </p:cNvPr>
          <p:cNvSpPr>
            <a:spLocks noGrp="1"/>
          </p:cNvSpPr>
          <p:nvPr>
            <p:ph type="hdr" sz="quarter"/>
          </p:nvPr>
        </p:nvSpPr>
        <p:spPr>
          <a:xfrm>
            <a:off x="0" y="0"/>
            <a:ext cx="3078383" cy="471348"/>
          </a:xfrm>
          <a:prstGeom prst="rect">
            <a:avLst/>
          </a:prstGeom>
        </p:spPr>
        <p:txBody>
          <a:bodyPr vert="horz" lIns="92464" tIns="46232" rIns="92464" bIns="46232"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E2968F33-64C9-4230-8367-1E6CA9207411}"/>
              </a:ext>
            </a:extLst>
          </p:cNvPr>
          <p:cNvSpPr>
            <a:spLocks noGrp="1"/>
          </p:cNvSpPr>
          <p:nvPr>
            <p:ph type="dt" sz="quarter" idx="1"/>
          </p:nvPr>
        </p:nvSpPr>
        <p:spPr>
          <a:xfrm>
            <a:off x="4022485" y="0"/>
            <a:ext cx="3078383" cy="471348"/>
          </a:xfrm>
          <a:prstGeom prst="rect">
            <a:avLst/>
          </a:prstGeom>
        </p:spPr>
        <p:txBody>
          <a:bodyPr vert="horz" lIns="92464" tIns="46232" rIns="92464" bIns="46232" rtlCol="0"/>
          <a:lstStyle>
            <a:lvl1pPr algn="r">
              <a:defRPr sz="1200"/>
            </a:lvl1pPr>
          </a:lstStyle>
          <a:p>
            <a:fld id="{1468F82A-236A-43F4-915D-E174AAEEDF08}" type="datetimeFigureOut">
              <a:rPr lang="en-US" smtClean="0"/>
              <a:t>9/8/17</a:t>
            </a:fld>
            <a:endParaRPr lang="en-US" dirty="0"/>
          </a:p>
        </p:txBody>
      </p:sp>
      <p:sp>
        <p:nvSpPr>
          <p:cNvPr id="4" name="Footer Placeholder 3">
            <a:extLst>
              <a:ext uri="{FF2B5EF4-FFF2-40B4-BE49-F238E27FC236}">
                <a16:creationId xmlns:a16="http://schemas.microsoft.com/office/drawing/2014/main" xmlns="" id="{42D5856A-CB56-4C1C-8BF3-2144E6698D53}"/>
              </a:ext>
            </a:extLst>
          </p:cNvPr>
          <p:cNvSpPr>
            <a:spLocks noGrp="1"/>
          </p:cNvSpPr>
          <p:nvPr>
            <p:ph type="ftr" sz="quarter" idx="2"/>
          </p:nvPr>
        </p:nvSpPr>
        <p:spPr>
          <a:xfrm>
            <a:off x="0" y="8917128"/>
            <a:ext cx="3078383" cy="471348"/>
          </a:xfrm>
          <a:prstGeom prst="rect">
            <a:avLst/>
          </a:prstGeom>
        </p:spPr>
        <p:txBody>
          <a:bodyPr vert="horz" lIns="92464" tIns="46232" rIns="92464" bIns="4623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267C4E9A-8D86-4EC7-99C5-AEA3DF4F56F2}"/>
              </a:ext>
            </a:extLst>
          </p:cNvPr>
          <p:cNvSpPr>
            <a:spLocks noGrp="1"/>
          </p:cNvSpPr>
          <p:nvPr>
            <p:ph type="sldNum" sz="quarter" idx="3"/>
          </p:nvPr>
        </p:nvSpPr>
        <p:spPr>
          <a:xfrm>
            <a:off x="4022485" y="8917128"/>
            <a:ext cx="3078383" cy="471348"/>
          </a:xfrm>
          <a:prstGeom prst="rect">
            <a:avLst/>
          </a:prstGeom>
        </p:spPr>
        <p:txBody>
          <a:bodyPr vert="horz" lIns="92464" tIns="46232" rIns="92464" bIns="46232" rtlCol="0" anchor="b"/>
          <a:lstStyle>
            <a:lvl1pPr algn="r">
              <a:defRPr sz="1200"/>
            </a:lvl1pPr>
          </a:lstStyle>
          <a:p>
            <a:fld id="{FA271ABC-8841-4326-94E2-F1E9C96CA932}" type="slidenum">
              <a:rPr lang="en-US" smtClean="0"/>
              <a:t>‹#›</a:t>
            </a:fld>
            <a:endParaRPr lang="en-US" dirty="0"/>
          </a:p>
        </p:txBody>
      </p:sp>
    </p:spTree>
    <p:extLst>
      <p:ext uri="{BB962C8B-B14F-4D97-AF65-F5344CB8AC3E}">
        <p14:creationId xmlns:p14="http://schemas.microsoft.com/office/powerpoint/2010/main" val="2549344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383" cy="471348"/>
          </a:xfrm>
          <a:prstGeom prst="rect">
            <a:avLst/>
          </a:prstGeom>
        </p:spPr>
        <p:txBody>
          <a:bodyPr vert="horz" lIns="92464" tIns="46232" rIns="92464" bIns="46232" rtlCol="0"/>
          <a:lstStyle>
            <a:lvl1pPr algn="l">
              <a:defRPr sz="1200"/>
            </a:lvl1pPr>
          </a:lstStyle>
          <a:p>
            <a:endParaRPr lang="en-US" dirty="0"/>
          </a:p>
        </p:txBody>
      </p:sp>
      <p:sp>
        <p:nvSpPr>
          <p:cNvPr id="3" name="Date Placeholder 2"/>
          <p:cNvSpPr>
            <a:spLocks noGrp="1"/>
          </p:cNvSpPr>
          <p:nvPr>
            <p:ph type="dt" idx="1"/>
          </p:nvPr>
        </p:nvSpPr>
        <p:spPr>
          <a:xfrm>
            <a:off x="4022485" y="0"/>
            <a:ext cx="3078383" cy="471348"/>
          </a:xfrm>
          <a:prstGeom prst="rect">
            <a:avLst/>
          </a:prstGeom>
        </p:spPr>
        <p:txBody>
          <a:bodyPr vert="horz" lIns="92464" tIns="46232" rIns="92464" bIns="46232" rtlCol="0"/>
          <a:lstStyle>
            <a:lvl1pPr algn="r">
              <a:defRPr sz="1200"/>
            </a:lvl1pPr>
          </a:lstStyle>
          <a:p>
            <a:fld id="{0ABBE93E-5F7F-184D-A4E8-94CA3862B532}" type="datetimeFigureOut">
              <a:rPr lang="en-US" smtClean="0"/>
              <a:t>9/8/17</a:t>
            </a:fld>
            <a:endParaRPr lang="en-US" dirty="0"/>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2464" tIns="46232" rIns="92464" bIns="46232" rtlCol="0" anchor="ctr"/>
          <a:lstStyle/>
          <a:p>
            <a:endParaRPr lang="en-US" dirty="0"/>
          </a:p>
        </p:txBody>
      </p:sp>
      <p:sp>
        <p:nvSpPr>
          <p:cNvPr id="5" name="Notes Placeholder 4"/>
          <p:cNvSpPr>
            <a:spLocks noGrp="1"/>
          </p:cNvSpPr>
          <p:nvPr>
            <p:ph type="body" sz="quarter" idx="3"/>
          </p:nvPr>
        </p:nvSpPr>
        <p:spPr>
          <a:xfrm>
            <a:off x="710891" y="4517883"/>
            <a:ext cx="5680693" cy="3697033"/>
          </a:xfrm>
          <a:prstGeom prst="rect">
            <a:avLst/>
          </a:prstGeom>
        </p:spPr>
        <p:txBody>
          <a:bodyPr vert="horz" lIns="92464" tIns="46232" rIns="92464" bIns="4623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128"/>
            <a:ext cx="3078383" cy="471348"/>
          </a:xfrm>
          <a:prstGeom prst="rect">
            <a:avLst/>
          </a:prstGeom>
        </p:spPr>
        <p:txBody>
          <a:bodyPr vert="horz" lIns="92464" tIns="46232" rIns="92464" bIns="46232"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2485" y="8917128"/>
            <a:ext cx="3078383" cy="471348"/>
          </a:xfrm>
          <a:prstGeom prst="rect">
            <a:avLst/>
          </a:prstGeom>
        </p:spPr>
        <p:txBody>
          <a:bodyPr vert="horz" lIns="92464" tIns="46232" rIns="92464" bIns="46232" rtlCol="0" anchor="b"/>
          <a:lstStyle>
            <a:lvl1pPr algn="r">
              <a:defRPr sz="1200"/>
            </a:lvl1pPr>
          </a:lstStyle>
          <a:p>
            <a:fld id="{B0D67206-340A-194E-9A97-1CE564B49809}" type="slidenum">
              <a:rPr lang="en-US" smtClean="0"/>
              <a:t>‹#›</a:t>
            </a:fld>
            <a:endParaRPr lang="en-US" dirty="0"/>
          </a:p>
        </p:txBody>
      </p:sp>
    </p:spTree>
    <p:extLst>
      <p:ext uri="{BB962C8B-B14F-4D97-AF65-F5344CB8AC3E}">
        <p14:creationId xmlns:p14="http://schemas.microsoft.com/office/powerpoint/2010/main" val="1041315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100" b="1">
                <a:solidFill>
                  <a:schemeClr val="tx1"/>
                </a:solidFill>
                <a:latin typeface="Comic Sans MS" charset="0"/>
                <a:ea typeface="ＭＳ Ｐゴシック" charset="0"/>
              </a:defRPr>
            </a:lvl1pPr>
            <a:lvl2pPr marL="763483" indent="-293646">
              <a:defRPr sz="2100" b="1">
                <a:solidFill>
                  <a:schemeClr val="tx1"/>
                </a:solidFill>
                <a:latin typeface="Comic Sans MS" charset="0"/>
                <a:ea typeface="ＭＳ Ｐゴシック" charset="0"/>
              </a:defRPr>
            </a:lvl2pPr>
            <a:lvl3pPr marL="1174589" indent="-234918">
              <a:defRPr sz="2100" b="1">
                <a:solidFill>
                  <a:schemeClr val="tx1"/>
                </a:solidFill>
                <a:latin typeface="Comic Sans MS" charset="0"/>
                <a:ea typeface="ＭＳ Ｐゴシック" charset="0"/>
              </a:defRPr>
            </a:lvl3pPr>
            <a:lvl4pPr marL="1644425" indent="-234918">
              <a:defRPr sz="2100" b="1">
                <a:solidFill>
                  <a:schemeClr val="tx1"/>
                </a:solidFill>
                <a:latin typeface="Comic Sans MS" charset="0"/>
                <a:ea typeface="ＭＳ Ｐゴシック" charset="0"/>
              </a:defRPr>
            </a:lvl4pPr>
            <a:lvl5pPr marL="2114261" indent="-234918">
              <a:defRPr sz="2100" b="1">
                <a:solidFill>
                  <a:schemeClr val="tx1"/>
                </a:solidFill>
                <a:latin typeface="Comic Sans MS" charset="0"/>
                <a:ea typeface="ＭＳ Ｐゴシック" charset="0"/>
              </a:defRPr>
            </a:lvl5pPr>
            <a:lvl6pPr marL="2584096" indent="-234918" algn="ctr" eaLnBrk="0" fontAlgn="base" hangingPunct="0">
              <a:spcBef>
                <a:spcPct val="0"/>
              </a:spcBef>
              <a:spcAft>
                <a:spcPct val="0"/>
              </a:spcAft>
              <a:defRPr sz="2100" b="1">
                <a:solidFill>
                  <a:schemeClr val="tx1"/>
                </a:solidFill>
                <a:latin typeface="Comic Sans MS" charset="0"/>
                <a:ea typeface="ＭＳ Ｐゴシック" charset="0"/>
              </a:defRPr>
            </a:lvl6pPr>
            <a:lvl7pPr marL="3053931" indent="-234918" algn="ctr" eaLnBrk="0" fontAlgn="base" hangingPunct="0">
              <a:spcBef>
                <a:spcPct val="0"/>
              </a:spcBef>
              <a:spcAft>
                <a:spcPct val="0"/>
              </a:spcAft>
              <a:defRPr sz="2100" b="1">
                <a:solidFill>
                  <a:schemeClr val="tx1"/>
                </a:solidFill>
                <a:latin typeface="Comic Sans MS" charset="0"/>
                <a:ea typeface="ＭＳ Ｐゴシック" charset="0"/>
              </a:defRPr>
            </a:lvl7pPr>
            <a:lvl8pPr marL="3523768" indent="-234918" algn="ctr" eaLnBrk="0" fontAlgn="base" hangingPunct="0">
              <a:spcBef>
                <a:spcPct val="0"/>
              </a:spcBef>
              <a:spcAft>
                <a:spcPct val="0"/>
              </a:spcAft>
              <a:defRPr sz="2100" b="1">
                <a:solidFill>
                  <a:schemeClr val="tx1"/>
                </a:solidFill>
                <a:latin typeface="Comic Sans MS" charset="0"/>
                <a:ea typeface="ＭＳ Ｐゴシック" charset="0"/>
              </a:defRPr>
            </a:lvl8pPr>
            <a:lvl9pPr marL="3993603" indent="-234918" algn="ctr" eaLnBrk="0" fontAlgn="base" hangingPunct="0">
              <a:spcBef>
                <a:spcPct val="0"/>
              </a:spcBef>
              <a:spcAft>
                <a:spcPct val="0"/>
              </a:spcAft>
              <a:defRPr sz="2100" b="1">
                <a:solidFill>
                  <a:schemeClr val="tx1"/>
                </a:solidFill>
                <a:latin typeface="Comic Sans MS" charset="0"/>
                <a:ea typeface="ＭＳ Ｐゴシック" charset="0"/>
              </a:defRPr>
            </a:lvl9pPr>
          </a:lstStyle>
          <a:p>
            <a:pPr>
              <a:defRPr/>
            </a:pPr>
            <a:r>
              <a:rPr lang="en-US" sz="1200" b="0" dirty="0">
                <a:solidFill>
                  <a:srgbClr val="000000"/>
                </a:solidFill>
                <a:latin typeface="Arial" charset="0"/>
              </a:rPr>
              <a:t>Partners in Medical Education, Inc.</a:t>
            </a:r>
          </a:p>
        </p:txBody>
      </p:sp>
      <p:sp>
        <p:nvSpPr>
          <p:cNvPr id="3584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100" b="1">
                <a:solidFill>
                  <a:schemeClr val="tx1"/>
                </a:solidFill>
                <a:latin typeface="Comic Sans MS" charset="0"/>
                <a:ea typeface="ＭＳ Ｐゴシック" charset="0"/>
              </a:defRPr>
            </a:lvl1pPr>
            <a:lvl2pPr marL="763483" indent="-293646">
              <a:defRPr sz="2100" b="1">
                <a:solidFill>
                  <a:schemeClr val="tx1"/>
                </a:solidFill>
                <a:latin typeface="Comic Sans MS" charset="0"/>
                <a:ea typeface="ＭＳ Ｐゴシック" charset="0"/>
              </a:defRPr>
            </a:lvl2pPr>
            <a:lvl3pPr marL="1174589" indent="-234918">
              <a:defRPr sz="2100" b="1">
                <a:solidFill>
                  <a:schemeClr val="tx1"/>
                </a:solidFill>
                <a:latin typeface="Comic Sans MS" charset="0"/>
                <a:ea typeface="ＭＳ Ｐゴシック" charset="0"/>
              </a:defRPr>
            </a:lvl3pPr>
            <a:lvl4pPr marL="1644425" indent="-234918">
              <a:defRPr sz="2100" b="1">
                <a:solidFill>
                  <a:schemeClr val="tx1"/>
                </a:solidFill>
                <a:latin typeface="Comic Sans MS" charset="0"/>
                <a:ea typeface="ＭＳ Ｐゴシック" charset="0"/>
              </a:defRPr>
            </a:lvl4pPr>
            <a:lvl5pPr marL="2114261" indent="-234918">
              <a:defRPr sz="2100" b="1">
                <a:solidFill>
                  <a:schemeClr val="tx1"/>
                </a:solidFill>
                <a:latin typeface="Comic Sans MS" charset="0"/>
                <a:ea typeface="ＭＳ Ｐゴシック" charset="0"/>
              </a:defRPr>
            </a:lvl5pPr>
            <a:lvl6pPr marL="2584096" indent="-234918" algn="ctr" eaLnBrk="0" fontAlgn="base" hangingPunct="0">
              <a:spcBef>
                <a:spcPct val="0"/>
              </a:spcBef>
              <a:spcAft>
                <a:spcPct val="0"/>
              </a:spcAft>
              <a:defRPr sz="2100" b="1">
                <a:solidFill>
                  <a:schemeClr val="tx1"/>
                </a:solidFill>
                <a:latin typeface="Comic Sans MS" charset="0"/>
                <a:ea typeface="ＭＳ Ｐゴシック" charset="0"/>
              </a:defRPr>
            </a:lvl6pPr>
            <a:lvl7pPr marL="3053931" indent="-234918" algn="ctr" eaLnBrk="0" fontAlgn="base" hangingPunct="0">
              <a:spcBef>
                <a:spcPct val="0"/>
              </a:spcBef>
              <a:spcAft>
                <a:spcPct val="0"/>
              </a:spcAft>
              <a:defRPr sz="2100" b="1">
                <a:solidFill>
                  <a:schemeClr val="tx1"/>
                </a:solidFill>
                <a:latin typeface="Comic Sans MS" charset="0"/>
                <a:ea typeface="ＭＳ Ｐゴシック" charset="0"/>
              </a:defRPr>
            </a:lvl7pPr>
            <a:lvl8pPr marL="3523768" indent="-234918" algn="ctr" eaLnBrk="0" fontAlgn="base" hangingPunct="0">
              <a:spcBef>
                <a:spcPct val="0"/>
              </a:spcBef>
              <a:spcAft>
                <a:spcPct val="0"/>
              </a:spcAft>
              <a:defRPr sz="2100" b="1">
                <a:solidFill>
                  <a:schemeClr val="tx1"/>
                </a:solidFill>
                <a:latin typeface="Comic Sans MS" charset="0"/>
                <a:ea typeface="ＭＳ Ｐゴシック" charset="0"/>
              </a:defRPr>
            </a:lvl8pPr>
            <a:lvl9pPr marL="3993603" indent="-234918" algn="ctr" eaLnBrk="0" fontAlgn="base" hangingPunct="0">
              <a:spcBef>
                <a:spcPct val="0"/>
              </a:spcBef>
              <a:spcAft>
                <a:spcPct val="0"/>
              </a:spcAft>
              <a:defRPr sz="2100" b="1">
                <a:solidFill>
                  <a:schemeClr val="tx1"/>
                </a:solidFill>
                <a:latin typeface="Comic Sans MS" charset="0"/>
                <a:ea typeface="ＭＳ Ｐゴシック" charset="0"/>
              </a:defRPr>
            </a:lvl9pPr>
          </a:lstStyle>
          <a:p>
            <a:pPr>
              <a:defRPr/>
            </a:pPr>
            <a:fld id="{901BF835-EE3D-654F-B17A-2E09673C58FC}" type="slidenum">
              <a:rPr lang="en-US" sz="1200" b="0">
                <a:solidFill>
                  <a:srgbClr val="000000"/>
                </a:solidFill>
                <a:latin typeface="Arial" charset="0"/>
              </a:rPr>
              <a:pPr>
                <a:defRPr/>
              </a:pPr>
              <a:t>2</a:t>
            </a:fld>
            <a:endParaRPr lang="en-US" sz="1200" b="0" dirty="0">
              <a:solidFill>
                <a:srgbClr val="000000"/>
              </a:solidFill>
              <a:latin typeface="Arial" charset="0"/>
            </a:endParaRPr>
          </a:p>
        </p:txBody>
      </p:sp>
      <p:sp>
        <p:nvSpPr>
          <p:cNvPr id="35844" name="Rectangle 2"/>
          <p:cNvSpPr>
            <a:spLocks noGrp="1" noRot="1" noChangeAspect="1" noChangeArrowheads="1" noTextEdit="1"/>
          </p:cNvSpPr>
          <p:nvPr>
            <p:ph type="sldImg"/>
          </p:nvPr>
        </p:nvSpPr>
        <p:spPr>
          <a:ln/>
        </p:spPr>
      </p:sp>
      <p:sp>
        <p:nvSpPr>
          <p:cNvPr id="35845"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717785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D67206-340A-194E-9A97-1CE564B49809}" type="slidenum">
              <a:rPr lang="en-US" smtClean="0"/>
              <a:t>17</a:t>
            </a:fld>
            <a:endParaRPr lang="en-US" dirty="0"/>
          </a:p>
        </p:txBody>
      </p:sp>
    </p:spTree>
    <p:extLst>
      <p:ext uri="{BB962C8B-B14F-4D97-AF65-F5344CB8AC3E}">
        <p14:creationId xmlns:p14="http://schemas.microsoft.com/office/powerpoint/2010/main" val="1649048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D67206-340A-194E-9A97-1CE564B49809}" type="slidenum">
              <a:rPr lang="en-US" smtClean="0"/>
              <a:t>22</a:t>
            </a:fld>
            <a:endParaRPr lang="en-US" dirty="0"/>
          </a:p>
        </p:txBody>
      </p:sp>
    </p:spTree>
    <p:extLst>
      <p:ext uri="{BB962C8B-B14F-4D97-AF65-F5344CB8AC3E}">
        <p14:creationId xmlns:p14="http://schemas.microsoft.com/office/powerpoint/2010/main" val="1547251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ask this question of what will take this program to the next level we are actually asking several questions:</a:t>
            </a:r>
          </a:p>
          <a:p>
            <a:pPr marL="231160" indent="-231160">
              <a:buAutoNum type="arabicPeriod"/>
            </a:pPr>
            <a:r>
              <a:rPr lang="en-US" dirty="0"/>
              <a:t>What does the next level look like</a:t>
            </a:r>
          </a:p>
          <a:p>
            <a:pPr marL="231160" indent="-231160">
              <a:buAutoNum type="arabicPeriod"/>
            </a:pPr>
            <a:r>
              <a:rPr lang="en-US" dirty="0"/>
              <a:t>How do we get there? And when do we expect to get there?</a:t>
            </a:r>
          </a:p>
          <a:p>
            <a:pPr marL="231160" indent="-231160">
              <a:buAutoNum type="arabicPeriod"/>
            </a:pPr>
            <a:r>
              <a:rPr lang="en-US" dirty="0"/>
              <a:t>What help, resources, etc. are needed?</a:t>
            </a:r>
          </a:p>
          <a:p>
            <a:pPr marL="231160" indent="-231160">
              <a:buAutoNum type="arabicPeriod"/>
            </a:pPr>
            <a:endParaRPr lang="en-US" dirty="0"/>
          </a:p>
          <a:p>
            <a:r>
              <a:rPr lang="en-US" dirty="0"/>
              <a:t>The self-study is a catalyst for change</a:t>
            </a:r>
          </a:p>
          <a:p>
            <a:r>
              <a:rPr lang="en-US" dirty="0"/>
              <a:t>The focus is on the long-term and on sustainability</a:t>
            </a:r>
          </a:p>
          <a:p>
            <a:endParaRPr lang="en-US" dirty="0"/>
          </a:p>
          <a:p>
            <a:r>
              <a:rPr lang="en-US" dirty="0"/>
              <a:t>If you have been in GME for any amount of time, you are aware, that as hard as it to get a program up and running and fully accredited, it’s even more of a daunting task to keep that program running in a upward trajectory.</a:t>
            </a:r>
          </a:p>
          <a:p>
            <a:endParaRPr lang="en-US" dirty="0"/>
          </a:p>
        </p:txBody>
      </p:sp>
      <p:sp>
        <p:nvSpPr>
          <p:cNvPr id="4" name="Slide Number Placeholder 3"/>
          <p:cNvSpPr>
            <a:spLocks noGrp="1"/>
          </p:cNvSpPr>
          <p:nvPr>
            <p:ph type="sldNum" sz="quarter" idx="10"/>
          </p:nvPr>
        </p:nvSpPr>
        <p:spPr/>
        <p:txBody>
          <a:bodyPr/>
          <a:lstStyle/>
          <a:p>
            <a:fld id="{0E53AF68-4064-4F12-AD40-7121D9AA001C}" type="slidenum">
              <a:rPr lang="en-US" smtClean="0"/>
              <a:t>31</a:t>
            </a:fld>
            <a:endParaRPr lang="en-US" dirty="0"/>
          </a:p>
        </p:txBody>
      </p:sp>
    </p:spTree>
    <p:extLst>
      <p:ext uri="{BB962C8B-B14F-4D97-AF65-F5344CB8AC3E}">
        <p14:creationId xmlns:p14="http://schemas.microsoft.com/office/powerpoint/2010/main" val="1542250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450975" y="639763"/>
            <a:ext cx="4268788" cy="32019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716989" y="4055019"/>
            <a:ext cx="5735898" cy="3841720"/>
          </a:xfrm>
          <a:prstGeom prst="rect">
            <a:avLst/>
          </a:prstGeom>
        </p:spPr>
        <p:txBody>
          <a:bodyPr lIns="93198" tIns="93198" rIns="93198" bIns="93198" anchor="t" anchorCtr="0">
            <a:noAutofit/>
          </a:bodyPr>
          <a:lstStyle/>
          <a:p>
            <a:endParaRPr/>
          </a:p>
        </p:txBody>
      </p:sp>
    </p:spTree>
    <p:extLst>
      <p:ext uri="{BB962C8B-B14F-4D97-AF65-F5344CB8AC3E}">
        <p14:creationId xmlns:p14="http://schemas.microsoft.com/office/powerpoint/2010/main" val="2012761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today’s webinar.</a:t>
            </a:r>
          </a:p>
          <a:p>
            <a:endParaRPr lang="en-US" dirty="0"/>
          </a:p>
          <a:p>
            <a:r>
              <a:rPr lang="en-US" dirty="0"/>
              <a:t>These are the objectives for today. </a:t>
            </a:r>
          </a:p>
          <a:p>
            <a:endParaRPr lang="en-US" dirty="0"/>
          </a:p>
          <a:p>
            <a:r>
              <a:rPr lang="en-US" dirty="0"/>
              <a:t>We will start off by laying a foundation for the Annual Program Evaluation process. If you are brand new to ACGME and trying to wrap your arms around the APE process, this webinar is definitely for you.</a:t>
            </a:r>
          </a:p>
          <a:p>
            <a:endParaRPr lang="en-US" dirty="0"/>
          </a:p>
          <a:p>
            <a:r>
              <a:rPr lang="en-US" dirty="0"/>
              <a:t>But beyond laying the foundational knowledge, we will also go into the challenges of the APE which means this webinar will also be beneficial to those who have been working on the APE for a couple of years now. </a:t>
            </a:r>
          </a:p>
          <a:p>
            <a:endParaRPr lang="en-US" dirty="0"/>
          </a:p>
          <a:p>
            <a:r>
              <a:rPr lang="en-US" dirty="0"/>
              <a:t>I often hear from people that the action items aspect of the APE is the part of the process that they find most challenging so will spend time looking at the element of the process in depth. </a:t>
            </a:r>
          </a:p>
          <a:p>
            <a:endParaRPr lang="en-US" dirty="0"/>
          </a:p>
          <a:p>
            <a:r>
              <a:rPr lang="en-US" dirty="0"/>
              <a:t>Then there is the driver of the APE, that being the PEC. That group is responsible for the APE and so some discussion of PEC best practices and a possible charter will follow.</a:t>
            </a:r>
          </a:p>
          <a:p>
            <a:endParaRPr lang="en-US" dirty="0"/>
          </a:p>
          <a:p>
            <a:r>
              <a:rPr lang="en-US" dirty="0"/>
              <a:t>Last of all we will do small dip into how the APE informs the AIR or Annual Institutional Review. We are not programs that operate with full autonomy as we are all under a sponsoring institution in the Next Accreditation System. And along with that we will touch very briefly on the Self Study process. By understanding where we want to be in 5 years, will help us develop a better process today.</a:t>
            </a:r>
          </a:p>
        </p:txBody>
      </p:sp>
      <p:sp>
        <p:nvSpPr>
          <p:cNvPr id="4" name="Slide Number Placeholder 3"/>
          <p:cNvSpPr>
            <a:spLocks noGrp="1"/>
          </p:cNvSpPr>
          <p:nvPr>
            <p:ph type="sldNum" sz="quarter" idx="10"/>
          </p:nvPr>
        </p:nvSpPr>
        <p:spPr/>
        <p:txBody>
          <a:bodyPr/>
          <a:lstStyle/>
          <a:p>
            <a:fld id="{B0D67206-340A-194E-9A97-1CE564B49809}" type="slidenum">
              <a:rPr lang="en-US" smtClean="0"/>
              <a:t>3</a:t>
            </a:fld>
            <a:endParaRPr lang="en-US" dirty="0"/>
          </a:p>
        </p:txBody>
      </p:sp>
    </p:spTree>
    <p:extLst>
      <p:ext uri="{BB962C8B-B14F-4D97-AF65-F5344CB8AC3E}">
        <p14:creationId xmlns:p14="http://schemas.microsoft.com/office/powerpoint/2010/main" val="1249711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start with the basics of the APE. </a:t>
            </a:r>
          </a:p>
          <a:p>
            <a:endParaRPr lang="en-US" dirty="0"/>
          </a:p>
          <a:p>
            <a:r>
              <a:rPr lang="en-US" dirty="0"/>
              <a:t>As with any ACGME concept, we base our APEs on the ACGME requirements themselves.</a:t>
            </a:r>
          </a:p>
          <a:p>
            <a:endParaRPr lang="en-US" dirty="0"/>
          </a:p>
          <a:p>
            <a:r>
              <a:rPr lang="en-US" dirty="0"/>
              <a:t>Then we will look at challenges and best practices. </a:t>
            </a:r>
          </a:p>
          <a:p>
            <a:endParaRPr lang="en-US" dirty="0"/>
          </a:p>
          <a:p>
            <a:r>
              <a:rPr lang="en-US" dirty="0"/>
              <a:t>I have provided a template for a 3-year build out for new programs and programs that are transitioning from AOA. </a:t>
            </a:r>
          </a:p>
          <a:p>
            <a:endParaRPr lang="en-US" dirty="0"/>
          </a:p>
          <a:p>
            <a:r>
              <a:rPr lang="en-US" dirty="0"/>
              <a:t>We will spend some time looking at the role of the internal survey for residents and faculty</a:t>
            </a:r>
          </a:p>
          <a:p>
            <a:endParaRPr lang="en-US" dirty="0"/>
          </a:p>
          <a:p>
            <a:r>
              <a:rPr lang="en-US" dirty="0"/>
              <a:t>Next is a some suggestions for scheduling the APE process, which has also been provided as a handout.</a:t>
            </a:r>
          </a:p>
          <a:p>
            <a:endParaRPr lang="en-US" dirty="0"/>
          </a:p>
          <a:p>
            <a:r>
              <a:rPr lang="en-US" dirty="0"/>
              <a:t>Lastly, in this section we will look at 2 tools that can be used during the analysis phase of the APE</a:t>
            </a:r>
          </a:p>
        </p:txBody>
      </p:sp>
      <p:sp>
        <p:nvSpPr>
          <p:cNvPr id="4" name="Slide Number Placeholder 3"/>
          <p:cNvSpPr>
            <a:spLocks noGrp="1"/>
          </p:cNvSpPr>
          <p:nvPr>
            <p:ph type="sldNum" sz="quarter" idx="10"/>
          </p:nvPr>
        </p:nvSpPr>
        <p:spPr/>
        <p:txBody>
          <a:bodyPr/>
          <a:lstStyle/>
          <a:p>
            <a:fld id="{B0D67206-340A-194E-9A97-1CE564B49809}" type="slidenum">
              <a:rPr lang="en-US" smtClean="0"/>
              <a:t>4</a:t>
            </a:fld>
            <a:endParaRPr lang="en-US" dirty="0"/>
          </a:p>
        </p:txBody>
      </p:sp>
    </p:spTree>
    <p:extLst>
      <p:ext uri="{BB962C8B-B14F-4D97-AF65-F5344CB8AC3E}">
        <p14:creationId xmlns:p14="http://schemas.microsoft.com/office/powerpoint/2010/main" val="915703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are the requirements directly from the Common Program Requirements. All specialties follow these same requirements. </a:t>
            </a:r>
          </a:p>
        </p:txBody>
      </p:sp>
      <p:sp>
        <p:nvSpPr>
          <p:cNvPr id="4" name="Slide Number Placeholder 3"/>
          <p:cNvSpPr>
            <a:spLocks noGrp="1"/>
          </p:cNvSpPr>
          <p:nvPr>
            <p:ph type="sldNum" sz="quarter" idx="10"/>
          </p:nvPr>
        </p:nvSpPr>
        <p:spPr/>
        <p:txBody>
          <a:bodyPr/>
          <a:lstStyle/>
          <a:p>
            <a:fld id="{0E53AF68-4064-4F12-AD40-7121D9AA001C}" type="slidenum">
              <a:rPr lang="en-US" smtClean="0"/>
              <a:t>5</a:t>
            </a:fld>
            <a:endParaRPr lang="en-US" dirty="0"/>
          </a:p>
        </p:txBody>
      </p:sp>
    </p:spTree>
    <p:extLst>
      <p:ext uri="{BB962C8B-B14F-4D97-AF65-F5344CB8AC3E}">
        <p14:creationId xmlns:p14="http://schemas.microsoft.com/office/powerpoint/2010/main" val="4039902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start right off with the challenges that are common to the APE process.</a:t>
            </a:r>
          </a:p>
          <a:p>
            <a:endParaRPr lang="en-US" dirty="0"/>
          </a:p>
          <a:p>
            <a:r>
              <a:rPr lang="en-US" dirty="0"/>
              <a:t>So one of the first challenges that needs to be discussed is determining the data that is useful for your program. Data is the foundation for the annual program evaluation process. It’s all about data. If we rely too much on perception and don’t balance that with data, you can get off track very easily. Just as we use data to evaluate how the resident or fellow is performing, we will need data to see how the program is performing. </a:t>
            </a:r>
            <a:r>
              <a:rPr lang="en-US" b="1" dirty="0">
                <a:solidFill>
                  <a:srgbClr val="FFC000"/>
                </a:solidFill>
                <a:highlight>
                  <a:srgbClr val="FFFF00"/>
                </a:highlight>
              </a:rPr>
              <a:t>For a list of possible data points, see the handout provided. We will look more at data points when we look at some APE templates and the AIR.</a:t>
            </a:r>
          </a:p>
          <a:p>
            <a:endParaRPr lang="en-US" b="1" dirty="0">
              <a:solidFill>
                <a:srgbClr val="FFC000"/>
              </a:solidFill>
              <a:highlight>
                <a:srgbClr val="FFFF00"/>
              </a:highlight>
            </a:endParaRPr>
          </a:p>
          <a:p>
            <a:r>
              <a:rPr lang="en-US" b="0" dirty="0">
                <a:solidFill>
                  <a:srgbClr val="FFC000"/>
                </a:solidFill>
                <a:highlight>
                  <a:srgbClr val="FFFF00"/>
                </a:highlight>
              </a:rPr>
              <a:t>Another challenge is providing enough time to gather data (particularly internal survey data). Internal reviews are a required element of the APE process. The requirements state that residents/fellows and faculty have to provide written comments annually. One of the elements required of any new program application is a program evaluation so this is something that ACGME believes is very important. Creating internal surveys is a time-consuming project and the PEC should drive this activity.</a:t>
            </a:r>
          </a:p>
          <a:p>
            <a:endParaRPr lang="en-US" b="0" dirty="0">
              <a:solidFill>
                <a:srgbClr val="FFC000"/>
              </a:solidFill>
              <a:highlight>
                <a:srgbClr val="FFFF00"/>
              </a:highlight>
            </a:endParaRPr>
          </a:p>
          <a:p>
            <a:r>
              <a:rPr lang="en-US" b="0" dirty="0">
                <a:solidFill>
                  <a:srgbClr val="FFC000"/>
                </a:solidFill>
                <a:highlight>
                  <a:srgbClr val="FFFF00"/>
                </a:highlight>
              </a:rPr>
              <a:t>Action items, which we will go into more detail in few slides, has to be followed up throughout the year by the PEC/faculty. If the action plans are only reviewed once a year at the time of the APE, it is difficult to determine if we have made enough progress to consider whether to consider the item resolved or if it needs to be carried over to the next year. I have provided a form that shows how you can track your action items during the year so that small increments can be noted.</a:t>
            </a:r>
          </a:p>
        </p:txBody>
      </p:sp>
      <p:sp>
        <p:nvSpPr>
          <p:cNvPr id="4" name="Slide Number Placeholder 3"/>
          <p:cNvSpPr>
            <a:spLocks noGrp="1"/>
          </p:cNvSpPr>
          <p:nvPr>
            <p:ph type="sldNum" sz="quarter" idx="10"/>
          </p:nvPr>
        </p:nvSpPr>
        <p:spPr/>
        <p:txBody>
          <a:bodyPr/>
          <a:lstStyle/>
          <a:p>
            <a:fld id="{B0D67206-340A-194E-9A97-1CE564B49809}" type="slidenum">
              <a:rPr lang="en-US" smtClean="0"/>
              <a:t>6</a:t>
            </a:fld>
            <a:endParaRPr lang="en-US" dirty="0"/>
          </a:p>
        </p:txBody>
      </p:sp>
    </p:spTree>
    <p:extLst>
      <p:ext uri="{BB962C8B-B14F-4D97-AF65-F5344CB8AC3E}">
        <p14:creationId xmlns:p14="http://schemas.microsoft.com/office/powerpoint/2010/main" val="3444504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160" indent="-231160">
              <a:buFont typeface="+mj-lt"/>
              <a:buAutoNum type="arabicPeriod"/>
            </a:pPr>
            <a:r>
              <a:rPr lang="en-US" dirty="0"/>
              <a:t>Using the APE to highlight successes as well as determine program needs</a:t>
            </a:r>
          </a:p>
          <a:p>
            <a:pPr marL="693481" lvl="1" indent="-231160">
              <a:buFont typeface="+mj-lt"/>
              <a:buAutoNum type="arabicPeriod"/>
            </a:pPr>
            <a:r>
              <a:rPr lang="en-US" dirty="0"/>
              <a:t>If we only focus on the weaknesses and challenges during the APE process, this process will become something that everyone dreads. It’s important to celebrate successes during the APE.</a:t>
            </a:r>
          </a:p>
          <a:p>
            <a:pPr marL="693481" lvl="1" indent="-231160">
              <a:buFont typeface="+mj-lt"/>
              <a:buAutoNum type="arabicPeriod"/>
            </a:pPr>
            <a:endParaRPr lang="en-US" dirty="0"/>
          </a:p>
          <a:p>
            <a:pPr marL="231160" indent="-231160">
              <a:buFont typeface="+mj-lt"/>
              <a:buAutoNum type="arabicPeriod"/>
            </a:pPr>
            <a:r>
              <a:rPr lang="en-US" dirty="0"/>
              <a:t>Involving the entire program (residents, faculty, staff, other departments)</a:t>
            </a:r>
          </a:p>
          <a:p>
            <a:pPr marL="693481" lvl="1" indent="-231160">
              <a:buFont typeface="+mj-lt"/>
              <a:buAutoNum type="arabicPeriod"/>
            </a:pPr>
            <a:r>
              <a:rPr lang="en-US" dirty="0"/>
              <a:t>Use the APE to bring some unity to the entire program. When you have the APE meeting which should become an annual date on the program calendar where everyone is included. Use a didactics time and invite everyone. Any person who interfaces with the trainees. One of the surgery programs I was a faculty for used to have at least 60 people in attendance at the APE.</a:t>
            </a:r>
          </a:p>
          <a:p>
            <a:pPr marL="462321" lvl="1"/>
            <a:endParaRPr lang="en-US" dirty="0"/>
          </a:p>
          <a:p>
            <a:pPr marL="231160" indent="-231160">
              <a:buFont typeface="+mj-lt"/>
              <a:buAutoNum type="arabicPeriod"/>
            </a:pPr>
            <a:r>
              <a:rPr lang="en-US" dirty="0"/>
              <a:t>Creating a mission and key distinguishing AIM statement (we will discuss this more during the Self Study piece) to drive the data collection</a:t>
            </a:r>
          </a:p>
          <a:p>
            <a:pPr marL="693481" lvl="1" indent="-231160">
              <a:buFont typeface="+mj-lt"/>
              <a:buAutoNum type="arabicPeriod"/>
            </a:pPr>
            <a:endParaRPr lang="en-US" dirty="0"/>
          </a:p>
          <a:p>
            <a:pPr marL="231160" indent="-231160">
              <a:buFont typeface="+mj-lt"/>
              <a:buAutoNum type="arabicPeriod"/>
            </a:pPr>
            <a:r>
              <a:rPr lang="en-US" dirty="0"/>
              <a:t>Taking the long view to program improvement</a:t>
            </a:r>
          </a:p>
          <a:p>
            <a:pPr marL="693481" lvl="1" indent="-231160">
              <a:buFont typeface="+mj-lt"/>
              <a:buAutoNum type="arabicPeriod"/>
            </a:pPr>
            <a:r>
              <a:rPr lang="en-US" dirty="0"/>
              <a:t>If we take the long view to program improvement, we won’t get swayed by small setbacks that are bound to happen on an annual basis. Or get disenheartened by the murmurings of one resident or faculty members. </a:t>
            </a:r>
          </a:p>
          <a:p>
            <a:pPr marL="693481" lvl="1" indent="-231160">
              <a:buFont typeface="+mj-lt"/>
              <a:buAutoNum type="arabicPeriod"/>
            </a:pPr>
            <a:endParaRPr lang="en-US" dirty="0"/>
          </a:p>
          <a:p>
            <a:pPr marL="231160" indent="-231160">
              <a:buFont typeface="+mj-lt"/>
              <a:buAutoNum type="arabicPeriod"/>
            </a:pPr>
            <a:r>
              <a:rPr lang="en-US" dirty="0"/>
              <a:t>Following up with the PEC throughout the academic year to ensure that progress is being made on action items</a:t>
            </a:r>
          </a:p>
          <a:p>
            <a:pPr marL="693481" lvl="1" indent="-231160">
              <a:buFont typeface="+mj-lt"/>
              <a:buAutoNum type="arabicPeriod"/>
            </a:pPr>
            <a:r>
              <a:rPr lang="en-US" dirty="0"/>
              <a:t>We touched on this already, but it’s really important to follow up on the action items in the PEC meetings throughout the year. A good way to ensure you do this is use the action plans as the either the first item on the PEC agenda or the entire agenda for the PEC. Either way, it’s important to continually follow up on action plans during the year so that progress is documented.</a:t>
            </a:r>
          </a:p>
          <a:p>
            <a:endParaRPr lang="en-US" dirty="0"/>
          </a:p>
        </p:txBody>
      </p:sp>
      <p:sp>
        <p:nvSpPr>
          <p:cNvPr id="4" name="Slide Number Placeholder 3"/>
          <p:cNvSpPr>
            <a:spLocks noGrp="1"/>
          </p:cNvSpPr>
          <p:nvPr>
            <p:ph type="sldNum" sz="quarter" idx="10"/>
          </p:nvPr>
        </p:nvSpPr>
        <p:spPr/>
        <p:txBody>
          <a:bodyPr/>
          <a:lstStyle/>
          <a:p>
            <a:fld id="{B0D67206-340A-194E-9A97-1CE564B49809}" type="slidenum">
              <a:rPr lang="en-US" smtClean="0"/>
              <a:t>7</a:t>
            </a:fld>
            <a:endParaRPr lang="en-US" dirty="0"/>
          </a:p>
        </p:txBody>
      </p:sp>
    </p:spTree>
    <p:extLst>
      <p:ext uri="{BB962C8B-B14F-4D97-AF65-F5344CB8AC3E}">
        <p14:creationId xmlns:p14="http://schemas.microsoft.com/office/powerpoint/2010/main" val="3698852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year build-out plan</a:t>
            </a:r>
          </a:p>
          <a:p>
            <a:endParaRPr lang="en-US" dirty="0"/>
          </a:p>
          <a:p>
            <a:r>
              <a:rPr lang="en-US" dirty="0"/>
              <a:t>While its not a requirement, and you don’t have to follow this suggestion.</a:t>
            </a:r>
          </a:p>
          <a:p>
            <a:endParaRPr lang="en-US" dirty="0"/>
          </a:p>
          <a:p>
            <a:r>
              <a:rPr lang="en-US" dirty="0"/>
              <a:t>I have provided a set of handouts that details a three-year buildout of annual program evaluations.</a:t>
            </a:r>
          </a:p>
          <a:p>
            <a:endParaRPr lang="en-US" dirty="0"/>
          </a:p>
          <a:p>
            <a:r>
              <a:rPr lang="en-US" dirty="0"/>
              <a:t>It’s tempting to ask programs to dive in and meet every element of a program evaluation, but sometimes it works better to build up over time and feel successful as you master each step along the way. I would posit that the end goal is to embrace the annual program evaluation and not necessarily be able to do everything just perfectly from day one. I would particularly recommend this approach if you are an AOA transition program or if you are a brand new residency program. </a:t>
            </a:r>
          </a:p>
        </p:txBody>
      </p:sp>
      <p:sp>
        <p:nvSpPr>
          <p:cNvPr id="4" name="Slide Number Placeholder 3"/>
          <p:cNvSpPr>
            <a:spLocks noGrp="1"/>
          </p:cNvSpPr>
          <p:nvPr>
            <p:ph type="sldNum" sz="quarter" idx="10"/>
          </p:nvPr>
        </p:nvSpPr>
        <p:spPr/>
        <p:txBody>
          <a:bodyPr/>
          <a:lstStyle/>
          <a:p>
            <a:fld id="{B0D67206-340A-194E-9A97-1CE564B49809}" type="slidenum">
              <a:rPr lang="en-US" smtClean="0"/>
              <a:t>8</a:t>
            </a:fld>
            <a:endParaRPr lang="en-US" dirty="0"/>
          </a:p>
        </p:txBody>
      </p:sp>
    </p:spTree>
    <p:extLst>
      <p:ext uri="{BB962C8B-B14F-4D97-AF65-F5344CB8AC3E}">
        <p14:creationId xmlns:p14="http://schemas.microsoft.com/office/powerpoint/2010/main" val="1999722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Internal Surveys</a:t>
            </a:r>
          </a:p>
          <a:p>
            <a:endParaRPr lang="en-US" dirty="0"/>
          </a:p>
          <a:p>
            <a:pPr defTabSz="924641">
              <a:defRPr/>
            </a:pPr>
            <a:r>
              <a:rPr lang="en-US" dirty="0"/>
              <a:t>Why do internal surveys?</a:t>
            </a:r>
          </a:p>
          <a:p>
            <a:endParaRPr lang="en-US" dirty="0"/>
          </a:p>
          <a:p>
            <a:r>
              <a:rPr lang="en-US" dirty="0"/>
              <a:t>One of the elements of the effective APE is the internal surveys. It is a requirement that residents and faculty provide written comments about the program.  So this is the reason that we need to complete internal surveys. </a:t>
            </a:r>
          </a:p>
          <a:p>
            <a:endParaRPr lang="en-US" sz="1800" dirty="0"/>
          </a:p>
          <a:p>
            <a:r>
              <a:rPr lang="en-US" sz="1800" dirty="0"/>
              <a:t>What should comprise an internal survey?</a:t>
            </a:r>
          </a:p>
          <a:p>
            <a:endParaRPr lang="en-US" sz="1800" dirty="0"/>
          </a:p>
          <a:p>
            <a:r>
              <a:rPr lang="en-US" sz="1800" dirty="0"/>
              <a:t>There are certain elements that should be included in the survey. Those include didactics, participating site evaluation, issues from ACGME surveys</a:t>
            </a:r>
          </a:p>
          <a:p>
            <a:endParaRPr lang="en-US" sz="1800" dirty="0"/>
          </a:p>
          <a:p>
            <a:r>
              <a:rPr lang="en-US" sz="1800" dirty="0"/>
              <a:t>How to trend internal survey data</a:t>
            </a:r>
          </a:p>
          <a:p>
            <a:pPr lvl="1"/>
            <a:r>
              <a:rPr lang="en-US" sz="1500" dirty="0"/>
              <a:t>Be careful who sees “raw comments”: It is important to keep the information/comments on the surveys confidential. Since people can easily be identified by their raw comments, it is important to trend comments before any versions of an APE go out for public consumption. The number of people who see the raw comments should be limited to those in leadership. I once hahatd a program really create a huge issue by distributing their raw program evaluation, with all the original comments. It took years before the residents and the faculty were okay about putting comments on the APE evaluation after that. </a:t>
            </a:r>
          </a:p>
          <a:p>
            <a:pPr lvl="1"/>
            <a:endParaRPr lang="en-US" sz="1500" dirty="0"/>
          </a:p>
          <a:p>
            <a:pPr lvl="1"/>
            <a:r>
              <a:rPr lang="en-US" sz="1500" dirty="0"/>
              <a:t>Don’t get distracted by “one off” comments</a:t>
            </a:r>
          </a:p>
          <a:p>
            <a:pPr lvl="1"/>
            <a:r>
              <a:rPr lang="en-US" sz="1500" dirty="0"/>
              <a:t>Along with trending comments so that they aren’t identifiable is to only include comments that really do reflect a trend. It’s easy to get caught up in the “one off comments” of the grumbler in the group. But remember, one person does not reflect a trend. I often number the amount of times a particular subject is mentioned with a brief descriptor when I am trending comments. For the example I have provided, the idea of lack of supervision was discussed by 5 people. While they each said something different perhaps, the idea is that there is a lack of supervision that is being discussed by 5 people. Then in the analysis stage, you can go back and dig into when and why there is this perception of lack of supervision. </a:t>
            </a:r>
          </a:p>
          <a:p>
            <a:pPr lvl="1"/>
            <a:endParaRPr lang="en-US" sz="1500" dirty="0"/>
          </a:p>
          <a:p>
            <a:pPr lvl="1"/>
            <a:r>
              <a:rPr lang="en-US" sz="1500" dirty="0"/>
              <a:t>Beware of the “soapbox”</a:t>
            </a:r>
          </a:p>
          <a:p>
            <a:pPr lvl="1"/>
            <a:r>
              <a:rPr lang="en-US" sz="1500" dirty="0"/>
              <a:t>Some residents and faculty will use the annual program evaluation as an opportunity to ‘dump’ their frustrations and go on and on in their comments. Or they may call out a particular faculty member or a peer. These comments should not appear in the trended version of the program evaluation data. The leadership should follow up if there seems to be an issue that needs to be investigated. </a:t>
            </a:r>
          </a:p>
          <a:p>
            <a:endParaRPr lang="en-US" dirty="0"/>
          </a:p>
        </p:txBody>
      </p:sp>
      <p:sp>
        <p:nvSpPr>
          <p:cNvPr id="4" name="Slide Number Placeholder 3"/>
          <p:cNvSpPr>
            <a:spLocks noGrp="1"/>
          </p:cNvSpPr>
          <p:nvPr>
            <p:ph type="sldNum" sz="quarter" idx="10"/>
          </p:nvPr>
        </p:nvSpPr>
        <p:spPr/>
        <p:txBody>
          <a:bodyPr/>
          <a:lstStyle/>
          <a:p>
            <a:fld id="{B0D67206-340A-194E-9A97-1CE564B49809}" type="slidenum">
              <a:rPr lang="en-US" smtClean="0"/>
              <a:t>9</a:t>
            </a:fld>
            <a:endParaRPr lang="en-US" dirty="0"/>
          </a:p>
        </p:txBody>
      </p:sp>
    </p:spTree>
    <p:extLst>
      <p:ext uri="{BB962C8B-B14F-4D97-AF65-F5344CB8AC3E}">
        <p14:creationId xmlns:p14="http://schemas.microsoft.com/office/powerpoint/2010/main" val="2791476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Scheduling the annual program evaluation</a:t>
            </a:r>
          </a:p>
          <a:p>
            <a:endParaRPr lang="en-US" dirty="0"/>
          </a:p>
          <a:p>
            <a:r>
              <a:rPr lang="en-US" dirty="0"/>
              <a:t>It takes months to put together an effective, data-driven program evaluation. I have provided the template of the timeline that I followed when I was managing five programs simultaneously. </a:t>
            </a:r>
          </a:p>
          <a:p>
            <a:endParaRPr lang="en-US" dirty="0"/>
          </a:p>
          <a:p>
            <a:r>
              <a:rPr lang="en-US" dirty="0"/>
              <a:t>If we look at the timeline, you can see that it takes about 5 months from the start of the process to when the annual program evaluation takes place. The most time-consuming aspect is the internal surveys. </a:t>
            </a:r>
          </a:p>
        </p:txBody>
      </p:sp>
      <p:sp>
        <p:nvSpPr>
          <p:cNvPr id="4" name="Slide Number Placeholder 3"/>
          <p:cNvSpPr>
            <a:spLocks noGrp="1"/>
          </p:cNvSpPr>
          <p:nvPr>
            <p:ph type="sldNum" sz="quarter" idx="10"/>
          </p:nvPr>
        </p:nvSpPr>
        <p:spPr/>
        <p:txBody>
          <a:bodyPr/>
          <a:lstStyle/>
          <a:p>
            <a:fld id="{B0D67206-340A-194E-9A97-1CE564B49809}" type="slidenum">
              <a:rPr lang="en-US" smtClean="0"/>
              <a:t>10</a:t>
            </a:fld>
            <a:endParaRPr lang="en-US" dirty="0"/>
          </a:p>
        </p:txBody>
      </p:sp>
    </p:spTree>
    <p:extLst>
      <p:ext uri="{BB962C8B-B14F-4D97-AF65-F5344CB8AC3E}">
        <p14:creationId xmlns:p14="http://schemas.microsoft.com/office/powerpoint/2010/main" val="279622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62303" y="1423942"/>
            <a:ext cx="5263034" cy="2387600"/>
          </a:xfrm>
        </p:spPr>
        <p:txBody>
          <a:bodyPr anchor="ctr">
            <a:normAutofit/>
          </a:bodyPr>
          <a:lstStyle>
            <a:lvl1pPr algn="ctr">
              <a:defRPr sz="4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9604" y="4495801"/>
            <a:ext cx="7245398" cy="1116242"/>
          </a:xfrm>
        </p:spPr>
        <p:txBody>
          <a:bodyPr anchor="ct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Footer Placeholder 3"/>
          <p:cNvSpPr>
            <a:spLocks noGrp="1"/>
          </p:cNvSpPr>
          <p:nvPr>
            <p:ph type="ftr" sz="quarter" idx="10"/>
          </p:nvPr>
        </p:nvSpPr>
        <p:spPr/>
        <p:txBody>
          <a:bodyPr/>
          <a:lstStyle/>
          <a:p>
            <a:pPr>
              <a:defRPr/>
            </a:pPr>
            <a:r>
              <a:rPr lang="en-US" dirty="0"/>
              <a:t>Presented by Partners in Medical Education, Inc. 2016</a:t>
            </a:r>
          </a:p>
        </p:txBody>
      </p:sp>
      <p:sp>
        <p:nvSpPr>
          <p:cNvPr id="5" name="Slide Number Placeholder 4"/>
          <p:cNvSpPr>
            <a:spLocks noGrp="1"/>
          </p:cNvSpPr>
          <p:nvPr>
            <p:ph type="sldNum" sz="quarter" idx="11"/>
          </p:nvPr>
        </p:nvSpPr>
        <p:spPr/>
        <p:txBody>
          <a:bodyPr/>
          <a:lstStyle/>
          <a:p>
            <a:pPr>
              <a:defRPr/>
            </a:pPr>
            <a:fld id="{81743DA7-34FC-504A-B92E-0B05F71BEB33}" type="slidenum">
              <a:rPr lang="en-US" altLang="en-US" smtClean="0"/>
              <a:pPr>
                <a:defRPr/>
              </a:pPr>
              <a:t>‹#›</a:t>
            </a:fld>
            <a:endParaRPr lang="en-US" altLang="en-US" dirty="0"/>
          </a:p>
        </p:txBody>
      </p:sp>
    </p:spTree>
    <p:extLst>
      <p:ext uri="{BB962C8B-B14F-4D97-AF65-F5344CB8AC3E}">
        <p14:creationId xmlns:p14="http://schemas.microsoft.com/office/powerpoint/2010/main" val="840211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0"/>
          </p:nvPr>
        </p:nvSpPr>
        <p:spPr/>
        <p:txBody>
          <a:bodyPr/>
          <a:lstStyle/>
          <a:p>
            <a:pPr>
              <a:defRPr/>
            </a:pPr>
            <a:r>
              <a:rPr lang="en-US" dirty="0"/>
              <a:t>Presented by Partners in Medical Education, Inc. 2016</a:t>
            </a:r>
          </a:p>
        </p:txBody>
      </p:sp>
      <p:sp>
        <p:nvSpPr>
          <p:cNvPr id="5" name="Slide Number Placeholder 4"/>
          <p:cNvSpPr>
            <a:spLocks noGrp="1"/>
          </p:cNvSpPr>
          <p:nvPr>
            <p:ph type="sldNum" sz="quarter" idx="11"/>
          </p:nvPr>
        </p:nvSpPr>
        <p:spPr/>
        <p:txBody>
          <a:bodyPr/>
          <a:lstStyle/>
          <a:p>
            <a:pPr>
              <a:defRPr/>
            </a:pPr>
            <a:fld id="{A9D05994-BE46-7048-AC8D-587C147F5A32}" type="slidenum">
              <a:rPr lang="en-US" altLang="en-US" smtClean="0"/>
              <a:pPr>
                <a:defRPr/>
              </a:pPr>
              <a:t>‹#›</a:t>
            </a:fld>
            <a:endParaRPr lang="en-US" altLang="en-US" dirty="0"/>
          </a:p>
        </p:txBody>
      </p:sp>
    </p:spTree>
    <p:extLst>
      <p:ext uri="{BB962C8B-B14F-4D97-AF65-F5344CB8AC3E}">
        <p14:creationId xmlns:p14="http://schemas.microsoft.com/office/powerpoint/2010/main" val="1201367026"/>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0"/>
          </p:nvPr>
        </p:nvSpPr>
        <p:spPr/>
        <p:txBody>
          <a:bodyPr/>
          <a:lstStyle/>
          <a:p>
            <a:pPr>
              <a:defRPr/>
            </a:pPr>
            <a:r>
              <a:rPr lang="en-US" dirty="0"/>
              <a:t>Presented by Partners in Medical Education, Inc. 2016</a:t>
            </a:r>
          </a:p>
        </p:txBody>
      </p:sp>
      <p:sp>
        <p:nvSpPr>
          <p:cNvPr id="5" name="Slide Number Placeholder 4"/>
          <p:cNvSpPr>
            <a:spLocks noGrp="1"/>
          </p:cNvSpPr>
          <p:nvPr>
            <p:ph type="sldNum" sz="quarter" idx="11"/>
          </p:nvPr>
        </p:nvSpPr>
        <p:spPr/>
        <p:txBody>
          <a:bodyPr/>
          <a:lstStyle/>
          <a:p>
            <a:pPr>
              <a:defRPr/>
            </a:pPr>
            <a:fld id="{A9D05994-BE46-7048-AC8D-587C147F5A32}" type="slidenum">
              <a:rPr lang="en-US" altLang="en-US" smtClean="0"/>
              <a:pPr>
                <a:defRPr/>
              </a:pPr>
              <a:t>‹#›</a:t>
            </a:fld>
            <a:endParaRPr lang="en-US" altLang="en-US" dirty="0"/>
          </a:p>
        </p:txBody>
      </p:sp>
    </p:spTree>
    <p:extLst>
      <p:ext uri="{BB962C8B-B14F-4D97-AF65-F5344CB8AC3E}">
        <p14:creationId xmlns:p14="http://schemas.microsoft.com/office/powerpoint/2010/main" val="734356888"/>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600">
                <a:latin typeface="Arial" charset="0"/>
                <a:ea typeface="Arial" charset="0"/>
                <a:cs typeface="Arial" charset="0"/>
              </a:defRPr>
            </a:lvl1pPr>
            <a:lvl2pPr>
              <a:defRPr sz="2200">
                <a:latin typeface="Arial" charset="0"/>
                <a:ea typeface="Arial" charset="0"/>
                <a:cs typeface="Arial" charset="0"/>
              </a:defRPr>
            </a:lvl2pPr>
            <a:lvl3pPr>
              <a:defRPr sz="1800">
                <a:latin typeface="Arial" charset="0"/>
                <a:ea typeface="Arial" charset="0"/>
                <a:cs typeface="Arial" charset="0"/>
              </a:defRPr>
            </a:lvl3pPr>
            <a:lvl4pPr>
              <a:defRPr sz="1400">
                <a:latin typeface="Arial" charset="0"/>
                <a:ea typeface="Arial" charset="0"/>
                <a:cs typeface="Arial" charset="0"/>
              </a:defRPr>
            </a:lvl4pPr>
            <a:lvl5pPr>
              <a:defRPr sz="12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0"/>
          </p:nvPr>
        </p:nvSpPr>
        <p:spPr/>
        <p:txBody>
          <a:bodyPr/>
          <a:lstStyle>
            <a:lvl1pPr>
              <a:defRPr>
                <a:solidFill>
                  <a:schemeClr val="tx1"/>
                </a:solidFill>
              </a:defRPr>
            </a:lvl1pPr>
          </a:lstStyle>
          <a:p>
            <a:pPr>
              <a:defRPr/>
            </a:pPr>
            <a:r>
              <a:rPr lang="en-US" dirty="0"/>
              <a:t>Presented by Partners in Medical Education, Inc. 2016</a:t>
            </a:r>
          </a:p>
        </p:txBody>
      </p:sp>
      <p:sp>
        <p:nvSpPr>
          <p:cNvPr id="6" name="Slide Number Placeholder 5"/>
          <p:cNvSpPr>
            <a:spLocks noGrp="1"/>
          </p:cNvSpPr>
          <p:nvPr>
            <p:ph type="sldNum" sz="quarter" idx="11"/>
          </p:nvPr>
        </p:nvSpPr>
        <p:spPr/>
        <p:txBody>
          <a:bodyPr/>
          <a:lstStyle>
            <a:lvl1pPr>
              <a:defRPr sz="1000"/>
            </a:lvl1pPr>
          </a:lstStyle>
          <a:p>
            <a:pPr>
              <a:defRPr/>
            </a:pPr>
            <a:fld id="{6AD68910-38FE-C240-95D4-C063CA8D3DE6}" type="slidenum">
              <a:rPr lang="en-US" altLang="en-US" smtClean="0"/>
              <a:pPr>
                <a:defRPr/>
              </a:pPr>
              <a:t>‹#›</a:t>
            </a:fld>
            <a:endParaRPr lang="en-US" altLang="en-US" dirty="0"/>
          </a:p>
        </p:txBody>
      </p:sp>
    </p:spTree>
    <p:extLst>
      <p:ext uri="{BB962C8B-B14F-4D97-AF65-F5344CB8AC3E}">
        <p14:creationId xmlns:p14="http://schemas.microsoft.com/office/powerpoint/2010/main" val="1728104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52170" y="2081894"/>
            <a:ext cx="6115049" cy="2429491"/>
          </a:xfrm>
        </p:spPr>
        <p:txBody>
          <a:bodyPr anchor="ctr">
            <a:normAutofit/>
          </a:bodyPr>
          <a:lstStyle>
            <a:lvl1pPr algn="ctr">
              <a:defRPr sz="4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52169" y="4511385"/>
            <a:ext cx="6115049" cy="514325"/>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p>
            <a:pPr>
              <a:defRPr/>
            </a:pPr>
            <a:r>
              <a:rPr lang="en-US" dirty="0"/>
              <a:t>Presented by Partners in Medical Education, Inc. 2016</a:t>
            </a:r>
          </a:p>
        </p:txBody>
      </p:sp>
      <p:sp>
        <p:nvSpPr>
          <p:cNvPr id="5" name="Slide Number Placeholder 4"/>
          <p:cNvSpPr>
            <a:spLocks noGrp="1"/>
          </p:cNvSpPr>
          <p:nvPr>
            <p:ph type="sldNum" sz="quarter" idx="11"/>
          </p:nvPr>
        </p:nvSpPr>
        <p:spPr/>
        <p:txBody>
          <a:bodyPr/>
          <a:lstStyle/>
          <a:p>
            <a:pPr>
              <a:defRPr/>
            </a:pPr>
            <a:fld id="{36AC1577-D165-894F-A2E8-2E5C1B17494C}" type="slidenum">
              <a:rPr lang="en-US" altLang="en-US" smtClean="0"/>
              <a:pPr>
                <a:defRPr/>
              </a:pPr>
              <a:t>‹#›</a:t>
            </a:fld>
            <a:endParaRPr lang="en-US" altLang="en-US" dirty="0"/>
          </a:p>
        </p:txBody>
      </p:sp>
    </p:spTree>
    <p:extLst>
      <p:ext uri="{BB962C8B-B14F-4D97-AF65-F5344CB8AC3E}">
        <p14:creationId xmlns:p14="http://schemas.microsoft.com/office/powerpoint/2010/main" val="1688699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sz="2600">
                <a:latin typeface="Arial" charset="0"/>
                <a:ea typeface="Arial" charset="0"/>
                <a:cs typeface="Arial" charset="0"/>
              </a:defRPr>
            </a:lvl1pPr>
            <a:lvl2pPr>
              <a:defRPr sz="2200">
                <a:latin typeface="Arial" charset="0"/>
                <a:ea typeface="Arial" charset="0"/>
                <a:cs typeface="Arial" charset="0"/>
              </a:defRPr>
            </a:lvl2pPr>
            <a:lvl3pPr>
              <a:defRPr sz="1800">
                <a:latin typeface="Arial" charset="0"/>
                <a:ea typeface="Arial" charset="0"/>
                <a:cs typeface="Arial" charset="0"/>
              </a:defRPr>
            </a:lvl3pPr>
            <a:lvl4pPr>
              <a:defRPr sz="1400">
                <a:latin typeface="Arial" charset="0"/>
                <a:ea typeface="Arial" charset="0"/>
                <a:cs typeface="Arial" charset="0"/>
              </a:defRPr>
            </a:lvl4pPr>
            <a:lvl5pPr>
              <a:defRPr sz="12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sz="2600">
                <a:latin typeface="Arial" charset="0"/>
                <a:ea typeface="Arial" charset="0"/>
                <a:cs typeface="Arial" charset="0"/>
              </a:defRPr>
            </a:lvl1pPr>
            <a:lvl2pPr>
              <a:defRPr sz="2200">
                <a:latin typeface="Arial" charset="0"/>
                <a:ea typeface="Arial" charset="0"/>
                <a:cs typeface="Arial" charset="0"/>
              </a:defRPr>
            </a:lvl2pPr>
            <a:lvl3pPr>
              <a:defRPr sz="1800">
                <a:latin typeface="Arial" charset="0"/>
                <a:ea typeface="Arial" charset="0"/>
                <a:cs typeface="Arial" charset="0"/>
              </a:defRPr>
            </a:lvl3pPr>
            <a:lvl4pPr>
              <a:defRPr sz="1400">
                <a:latin typeface="Arial" charset="0"/>
                <a:ea typeface="Arial" charset="0"/>
                <a:cs typeface="Arial" charset="0"/>
              </a:defRPr>
            </a:lvl4pPr>
            <a:lvl5pPr>
              <a:defRPr sz="12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p>
            <a:pPr>
              <a:defRPr/>
            </a:pPr>
            <a:r>
              <a:rPr lang="en-US" dirty="0"/>
              <a:t>Presented by Partners in Medical Education, Inc. 2016</a:t>
            </a:r>
          </a:p>
        </p:txBody>
      </p:sp>
      <p:sp>
        <p:nvSpPr>
          <p:cNvPr id="6" name="Slide Number Placeholder 5"/>
          <p:cNvSpPr>
            <a:spLocks noGrp="1"/>
          </p:cNvSpPr>
          <p:nvPr>
            <p:ph type="sldNum" sz="quarter" idx="11"/>
          </p:nvPr>
        </p:nvSpPr>
        <p:spPr/>
        <p:txBody>
          <a:bodyPr/>
          <a:lstStyle/>
          <a:p>
            <a:pPr>
              <a:defRPr/>
            </a:pPr>
            <a:fld id="{0F936355-F024-8C42-A5F5-6F05435583B0}" type="slidenum">
              <a:rPr lang="en-US" altLang="en-US" smtClean="0"/>
              <a:pPr>
                <a:defRPr/>
              </a:pPr>
              <a:t>‹#›</a:t>
            </a:fld>
            <a:endParaRPr lang="en-US" altLang="en-US" dirty="0"/>
          </a:p>
        </p:txBody>
      </p:sp>
    </p:spTree>
    <p:extLst>
      <p:ext uri="{BB962C8B-B14F-4D97-AF65-F5344CB8AC3E}">
        <p14:creationId xmlns:p14="http://schemas.microsoft.com/office/powerpoint/2010/main" val="831004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sz="2600">
                <a:latin typeface="Arial" charset="0"/>
                <a:ea typeface="Arial" charset="0"/>
                <a:cs typeface="Arial" charset="0"/>
              </a:defRPr>
            </a:lvl1pPr>
            <a:lvl2pPr>
              <a:defRPr sz="2200">
                <a:latin typeface="Arial" charset="0"/>
                <a:ea typeface="Arial" charset="0"/>
                <a:cs typeface="Arial" charset="0"/>
              </a:defRPr>
            </a:lvl2pPr>
            <a:lvl3pPr>
              <a:defRPr sz="1800">
                <a:latin typeface="Arial" charset="0"/>
                <a:ea typeface="Arial" charset="0"/>
                <a:cs typeface="Arial" charset="0"/>
              </a:defRPr>
            </a:lvl3pPr>
            <a:lvl4pPr>
              <a:defRPr sz="1400">
                <a:latin typeface="Arial" charset="0"/>
                <a:ea typeface="Arial" charset="0"/>
                <a:cs typeface="Arial" charset="0"/>
              </a:defRPr>
            </a:lvl4pPr>
            <a:lvl5pPr>
              <a:defRPr sz="12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sz="2600">
                <a:latin typeface="Arial" charset="0"/>
                <a:ea typeface="Arial" charset="0"/>
                <a:cs typeface="Arial" charset="0"/>
              </a:defRPr>
            </a:lvl1pPr>
            <a:lvl2pPr>
              <a:defRPr sz="2200">
                <a:latin typeface="Arial" charset="0"/>
                <a:ea typeface="Arial" charset="0"/>
                <a:cs typeface="Arial" charset="0"/>
              </a:defRPr>
            </a:lvl2pPr>
            <a:lvl3pPr>
              <a:defRPr sz="1800">
                <a:latin typeface="Arial" charset="0"/>
                <a:ea typeface="Arial" charset="0"/>
                <a:cs typeface="Arial" charset="0"/>
              </a:defRPr>
            </a:lvl3pPr>
            <a:lvl4pPr>
              <a:defRPr sz="1400">
                <a:latin typeface="Arial" charset="0"/>
                <a:ea typeface="Arial" charset="0"/>
                <a:cs typeface="Arial" charset="0"/>
              </a:defRPr>
            </a:lvl4pPr>
            <a:lvl5pPr>
              <a:defRPr sz="12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p:cNvSpPr>
            <a:spLocks noGrp="1"/>
          </p:cNvSpPr>
          <p:nvPr>
            <p:ph type="title"/>
          </p:nvPr>
        </p:nvSpPr>
        <p:spPr>
          <a:xfrm>
            <a:off x="1989344" y="246466"/>
            <a:ext cx="6526006" cy="1325563"/>
          </a:xfrm>
        </p:spPr>
        <p:txBody>
          <a:bodyPr/>
          <a:lstStyle/>
          <a:p>
            <a:r>
              <a:rPr lang="en-US"/>
              <a:t>Click to edit Master title style</a:t>
            </a:r>
            <a:endParaRPr lang="en-US" dirty="0"/>
          </a:p>
        </p:txBody>
      </p:sp>
      <p:sp>
        <p:nvSpPr>
          <p:cNvPr id="2" name="Footer Placeholder 1"/>
          <p:cNvSpPr>
            <a:spLocks noGrp="1"/>
          </p:cNvSpPr>
          <p:nvPr>
            <p:ph type="ftr" sz="quarter" idx="10"/>
          </p:nvPr>
        </p:nvSpPr>
        <p:spPr/>
        <p:txBody>
          <a:bodyPr/>
          <a:lstStyle/>
          <a:p>
            <a:pPr>
              <a:defRPr/>
            </a:pPr>
            <a:r>
              <a:rPr lang="en-US" dirty="0"/>
              <a:t>Presented by Partners in Medical Education, Inc. 2016</a:t>
            </a:r>
          </a:p>
        </p:txBody>
      </p:sp>
      <p:sp>
        <p:nvSpPr>
          <p:cNvPr id="7" name="Slide Number Placeholder 6"/>
          <p:cNvSpPr>
            <a:spLocks noGrp="1"/>
          </p:cNvSpPr>
          <p:nvPr>
            <p:ph type="sldNum" sz="quarter" idx="11"/>
          </p:nvPr>
        </p:nvSpPr>
        <p:spPr/>
        <p:txBody>
          <a:bodyPr/>
          <a:lstStyle/>
          <a:p>
            <a:pPr>
              <a:defRPr/>
            </a:pPr>
            <a:fld id="{E55B5787-11C4-AF40-8375-AA391F8B86DD}" type="slidenum">
              <a:rPr lang="en-US" altLang="en-US" smtClean="0"/>
              <a:pPr>
                <a:defRPr/>
              </a:pPr>
              <a:t>‹#›</a:t>
            </a:fld>
            <a:endParaRPr lang="en-US" altLang="en-US" dirty="0"/>
          </a:p>
        </p:txBody>
      </p:sp>
    </p:spTree>
    <p:extLst>
      <p:ext uri="{BB962C8B-B14F-4D97-AF65-F5344CB8AC3E}">
        <p14:creationId xmlns:p14="http://schemas.microsoft.com/office/powerpoint/2010/main" val="1603819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pPr>
              <a:defRPr/>
            </a:pPr>
            <a:r>
              <a:rPr lang="en-US" dirty="0"/>
              <a:t>Presented by Partners in Medical Education, Inc. 2016</a:t>
            </a:r>
          </a:p>
        </p:txBody>
      </p:sp>
      <p:sp>
        <p:nvSpPr>
          <p:cNvPr id="4" name="Slide Number Placeholder 3"/>
          <p:cNvSpPr>
            <a:spLocks noGrp="1"/>
          </p:cNvSpPr>
          <p:nvPr>
            <p:ph type="sldNum" sz="quarter" idx="11"/>
          </p:nvPr>
        </p:nvSpPr>
        <p:spPr/>
        <p:txBody>
          <a:bodyPr/>
          <a:lstStyle/>
          <a:p>
            <a:pPr>
              <a:defRPr/>
            </a:pPr>
            <a:fld id="{25025EC8-843F-094B-B467-B8DEAEA065F8}" type="slidenum">
              <a:rPr lang="en-US" altLang="en-US" smtClean="0"/>
              <a:pPr>
                <a:defRPr/>
              </a:pPr>
              <a:t>‹#›</a:t>
            </a:fld>
            <a:endParaRPr lang="en-US" altLang="en-US" dirty="0"/>
          </a:p>
        </p:txBody>
      </p:sp>
    </p:spTree>
    <p:extLst>
      <p:ext uri="{BB962C8B-B14F-4D97-AF65-F5344CB8AC3E}">
        <p14:creationId xmlns:p14="http://schemas.microsoft.com/office/powerpoint/2010/main" val="180490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dirty="0"/>
              <a:t>Presented by Partners in Medical Education, Inc. 2016</a:t>
            </a:r>
          </a:p>
        </p:txBody>
      </p:sp>
      <p:sp>
        <p:nvSpPr>
          <p:cNvPr id="3" name="Slide Number Placeholder 2"/>
          <p:cNvSpPr>
            <a:spLocks noGrp="1"/>
          </p:cNvSpPr>
          <p:nvPr>
            <p:ph type="sldNum" sz="quarter" idx="11"/>
          </p:nvPr>
        </p:nvSpPr>
        <p:spPr/>
        <p:txBody>
          <a:bodyPr/>
          <a:lstStyle/>
          <a:p>
            <a:pPr>
              <a:defRPr/>
            </a:pPr>
            <a:fld id="{0111FBDE-2D36-6A49-83F8-2BBFB586505C}" type="slidenum">
              <a:rPr lang="en-US" altLang="en-US" smtClean="0"/>
              <a:pPr>
                <a:defRPr/>
              </a:pPr>
              <a:t>‹#›</a:t>
            </a:fld>
            <a:endParaRPr lang="en-US" altLang="en-US" dirty="0"/>
          </a:p>
        </p:txBody>
      </p:sp>
    </p:spTree>
    <p:extLst>
      <p:ext uri="{BB962C8B-B14F-4D97-AF65-F5344CB8AC3E}">
        <p14:creationId xmlns:p14="http://schemas.microsoft.com/office/powerpoint/2010/main" val="1250654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600">
                <a:latin typeface="Arial" charset="0"/>
                <a:ea typeface="Arial" charset="0"/>
                <a:cs typeface="Arial" charset="0"/>
              </a:defRPr>
            </a:lvl1pPr>
            <a:lvl2pPr>
              <a:defRPr sz="2200">
                <a:latin typeface="Arial" charset="0"/>
                <a:ea typeface="Arial" charset="0"/>
                <a:cs typeface="Arial" charset="0"/>
              </a:defRPr>
            </a:lvl2pPr>
            <a:lvl3pPr>
              <a:defRPr sz="1800">
                <a:latin typeface="Arial" charset="0"/>
                <a:ea typeface="Arial" charset="0"/>
                <a:cs typeface="Arial" charset="0"/>
              </a:defRPr>
            </a:lvl3pPr>
            <a:lvl4pPr>
              <a:defRPr sz="1400">
                <a:latin typeface="Arial" charset="0"/>
                <a:ea typeface="Arial" charset="0"/>
                <a:cs typeface="Arial" charset="0"/>
              </a:defRPr>
            </a:lvl4pPr>
            <a:lvl5pPr>
              <a:defRPr sz="1200">
                <a:latin typeface="Arial" charset="0"/>
                <a:ea typeface="Arial" charset="0"/>
                <a:cs typeface="Arial"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p>
            <a:pPr>
              <a:defRPr/>
            </a:pPr>
            <a:r>
              <a:rPr lang="en-US" dirty="0"/>
              <a:t>Presented by Partners in Medical Education, Inc. 2016</a:t>
            </a:r>
          </a:p>
        </p:txBody>
      </p:sp>
      <p:sp>
        <p:nvSpPr>
          <p:cNvPr id="6" name="Slide Number Placeholder 5"/>
          <p:cNvSpPr>
            <a:spLocks noGrp="1"/>
          </p:cNvSpPr>
          <p:nvPr>
            <p:ph type="sldNum" sz="quarter" idx="11"/>
          </p:nvPr>
        </p:nvSpPr>
        <p:spPr/>
        <p:txBody>
          <a:bodyPr/>
          <a:lstStyle/>
          <a:p>
            <a:pPr>
              <a:defRPr/>
            </a:pPr>
            <a:fld id="{20DE7DD9-96F1-6E43-A8F9-4B502D1EE7DB}" type="slidenum">
              <a:rPr lang="en-US" altLang="en-US" smtClean="0"/>
              <a:pPr>
                <a:defRPr/>
              </a:pPr>
              <a:t>‹#›</a:t>
            </a:fld>
            <a:endParaRPr lang="en-US" altLang="en-US" dirty="0"/>
          </a:p>
        </p:txBody>
      </p:sp>
    </p:spTree>
    <p:extLst>
      <p:ext uri="{BB962C8B-B14F-4D97-AF65-F5344CB8AC3E}">
        <p14:creationId xmlns:p14="http://schemas.microsoft.com/office/powerpoint/2010/main" val="187387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atin typeface="Arial" charset="0"/>
                <a:ea typeface="Arial" charset="0"/>
                <a:cs typeface="Arial"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p>
            <a:pPr>
              <a:defRPr/>
            </a:pPr>
            <a:r>
              <a:rPr lang="en-US" dirty="0"/>
              <a:t>Presented by Partners in Medical Education, Inc. 2016</a:t>
            </a:r>
          </a:p>
        </p:txBody>
      </p:sp>
      <p:sp>
        <p:nvSpPr>
          <p:cNvPr id="6" name="Slide Number Placeholder 5"/>
          <p:cNvSpPr>
            <a:spLocks noGrp="1"/>
          </p:cNvSpPr>
          <p:nvPr>
            <p:ph type="sldNum" sz="quarter" idx="11"/>
          </p:nvPr>
        </p:nvSpPr>
        <p:spPr/>
        <p:txBody>
          <a:bodyPr/>
          <a:lstStyle/>
          <a:p>
            <a:pPr>
              <a:defRPr/>
            </a:pPr>
            <a:fld id="{D65E9A17-9C8D-1B4D-8899-8FD1CDB01285}" type="slidenum">
              <a:rPr lang="en-US" altLang="en-US" smtClean="0"/>
              <a:pPr>
                <a:defRPr/>
              </a:pPr>
              <a:t>‹#›</a:t>
            </a:fld>
            <a:endParaRPr lang="en-US" altLang="en-US" dirty="0"/>
          </a:p>
        </p:txBody>
      </p:sp>
    </p:spTree>
    <p:extLst>
      <p:ext uri="{BB962C8B-B14F-4D97-AF65-F5344CB8AC3E}">
        <p14:creationId xmlns:p14="http://schemas.microsoft.com/office/powerpoint/2010/main" val="12130221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9344" y="246466"/>
            <a:ext cx="6526006"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738058"/>
            <a:ext cx="7886700" cy="44389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4"/>
          </p:nvPr>
        </p:nvSpPr>
        <p:spPr>
          <a:xfrm>
            <a:off x="6457950" y="6433131"/>
            <a:ext cx="2057400" cy="365125"/>
          </a:xfrm>
          <a:prstGeom prst="rect">
            <a:avLst/>
          </a:prstGeom>
        </p:spPr>
        <p:txBody>
          <a:bodyPr anchor="ctr"/>
          <a:lstStyle>
            <a:lvl1pPr algn="r">
              <a:defRPr sz="1000">
                <a:latin typeface="Arial" charset="0"/>
                <a:ea typeface="Arial" charset="0"/>
                <a:cs typeface="Arial" charset="0"/>
              </a:defRPr>
            </a:lvl1pPr>
          </a:lstStyle>
          <a:p>
            <a:pPr>
              <a:defRPr/>
            </a:pPr>
            <a:fld id="{A9D05994-BE46-7048-AC8D-587C147F5A32}" type="slidenum">
              <a:rPr lang="en-US" altLang="en-US" smtClean="0"/>
              <a:pPr>
                <a:defRPr/>
              </a:pPr>
              <a:t>‹#›</a:t>
            </a:fld>
            <a:endParaRPr lang="en-US" altLang="en-US" dirty="0"/>
          </a:p>
        </p:txBody>
      </p:sp>
      <p:sp>
        <p:nvSpPr>
          <p:cNvPr id="4" name="Footer Placeholder 3"/>
          <p:cNvSpPr>
            <a:spLocks noGrp="1"/>
          </p:cNvSpPr>
          <p:nvPr>
            <p:ph type="ftr" sz="quarter" idx="3"/>
          </p:nvPr>
        </p:nvSpPr>
        <p:spPr>
          <a:xfrm>
            <a:off x="3028950" y="6433130"/>
            <a:ext cx="3086100" cy="365125"/>
          </a:xfrm>
          <a:prstGeom prst="rect">
            <a:avLst/>
          </a:prstGeom>
        </p:spPr>
        <p:txBody>
          <a:bodyPr vert="horz" lIns="91440" tIns="45720" rIns="91440" bIns="45720" rtlCol="0" anchor="ctr"/>
          <a:lstStyle>
            <a:lvl1pPr algn="ctr">
              <a:defRPr sz="800" b="0">
                <a:solidFill>
                  <a:schemeClr val="tx1"/>
                </a:solidFill>
                <a:latin typeface="Arial" charset="0"/>
                <a:ea typeface="Arial" charset="0"/>
                <a:cs typeface="Arial" charset="0"/>
              </a:defRPr>
            </a:lvl1pPr>
          </a:lstStyle>
          <a:p>
            <a:pPr>
              <a:defRPr/>
            </a:pPr>
            <a:r>
              <a:rPr lang="en-US" dirty="0"/>
              <a:t>Presented by Partners in Medical Education, Inc. 2016</a:t>
            </a:r>
          </a:p>
        </p:txBody>
      </p:sp>
    </p:spTree>
    <p:extLst>
      <p:ext uri="{BB962C8B-B14F-4D97-AF65-F5344CB8AC3E}">
        <p14:creationId xmlns:p14="http://schemas.microsoft.com/office/powerpoint/2010/main" val="1895564950"/>
      </p:ext>
    </p:extLst>
  </p:cSld>
  <p:clrMap bg1="lt1" tx1="dk1" bg2="lt2" tx2="dk2" accent1="accent1" accent2="accent2" accent3="accent3" accent4="accent4" accent5="accent5" accent6="accent6" hlink="hlink" folHlink="folHlink"/>
  <p:sldLayoutIdLst>
    <p:sldLayoutId id="2147486413" r:id="rId1"/>
    <p:sldLayoutId id="2147486414" r:id="rId2"/>
    <p:sldLayoutId id="2147486415" r:id="rId3"/>
    <p:sldLayoutId id="2147486416" r:id="rId4"/>
    <p:sldLayoutId id="2147486417" r:id="rId5"/>
    <p:sldLayoutId id="2147486418" r:id="rId6"/>
    <p:sldLayoutId id="2147486419" r:id="rId7"/>
    <p:sldLayoutId id="2147486420" r:id="rId8"/>
    <p:sldLayoutId id="2147486421" r:id="rId9"/>
    <p:sldLayoutId id="2147486422" r:id="rId10"/>
    <p:sldLayoutId id="2147486423" r:id="rId11"/>
  </p:sldLayoutIdLst>
  <p:hf hdr="0" dt="0"/>
  <p:txStyles>
    <p:titleStyle>
      <a:lvl1pPr algn="l" defTabSz="914400" rtl="0" eaLnBrk="1" latinLnBrk="0" hangingPunct="1">
        <a:lnSpc>
          <a:spcPct val="90000"/>
        </a:lnSpc>
        <a:spcBef>
          <a:spcPct val="0"/>
        </a:spcBef>
        <a:buNone/>
        <a:defRPr sz="3500" b="1"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hyperlink" Target="http://www.partnersinmeded.com/" TargetMode="External"/><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tori@partnersinmeded.com" TargetMode="External"/><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hyperlink" Target="mailto:info@PartnersInMedEd.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Annual Program Evaluations for </a:t>
            </a:r>
            <a:br>
              <a:rPr lang="en-US" dirty="0"/>
            </a:br>
            <a:r>
              <a:rPr lang="en-US" dirty="0"/>
              <a:t>New Programs and AOA Transition Programs</a:t>
            </a:r>
          </a:p>
        </p:txBody>
      </p:sp>
      <p:sp>
        <p:nvSpPr>
          <p:cNvPr id="3" name="Subtitle 2"/>
          <p:cNvSpPr>
            <a:spLocks noGrp="1"/>
          </p:cNvSpPr>
          <p:nvPr>
            <p:ph type="subTitle" idx="1"/>
          </p:nvPr>
        </p:nvSpPr>
        <p:spPr>
          <a:xfrm>
            <a:off x="139604" y="4513054"/>
            <a:ext cx="7245398" cy="1116242"/>
          </a:xfrm>
        </p:spPr>
        <p:txBody>
          <a:bodyPr>
            <a:normAutofit fontScale="92500" lnSpcReduction="20000"/>
          </a:bodyPr>
          <a:lstStyle/>
          <a:p>
            <a:endParaRPr lang="en-US" sz="2400" dirty="0"/>
          </a:p>
          <a:p>
            <a:r>
              <a:rPr lang="en-US" sz="2400" dirty="0"/>
              <a:t>Heather Peters, M.Ed, Ph.D</a:t>
            </a:r>
          </a:p>
          <a:p>
            <a:r>
              <a:rPr lang="en-US" sz="2400" dirty="0"/>
              <a:t>GME Specialist</a:t>
            </a:r>
          </a:p>
          <a:p>
            <a:endParaRPr lang="en-US" dirty="0"/>
          </a:p>
        </p:txBody>
      </p:sp>
    </p:spTree>
    <p:extLst>
      <p:ext uri="{BB962C8B-B14F-4D97-AF65-F5344CB8AC3E}">
        <p14:creationId xmlns:p14="http://schemas.microsoft.com/office/powerpoint/2010/main" val="579483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CFA1DB-4230-4C0A-8C74-2820382B420B}"/>
              </a:ext>
            </a:extLst>
          </p:cNvPr>
          <p:cNvSpPr>
            <a:spLocks noGrp="1"/>
          </p:cNvSpPr>
          <p:nvPr>
            <p:ph type="title"/>
          </p:nvPr>
        </p:nvSpPr>
        <p:spPr>
          <a:xfrm>
            <a:off x="2162965" y="156325"/>
            <a:ext cx="6526006" cy="1325563"/>
          </a:xfrm>
        </p:spPr>
        <p:txBody>
          <a:bodyPr/>
          <a:lstStyle/>
          <a:p>
            <a:r>
              <a:rPr lang="en-US" smtClean="0"/>
              <a:t>Scheduling</a:t>
            </a:r>
            <a:endParaRPr lang="en-US" dirty="0"/>
          </a:p>
        </p:txBody>
      </p:sp>
      <p:sp>
        <p:nvSpPr>
          <p:cNvPr id="3" name="Content Placeholder 2">
            <a:extLst>
              <a:ext uri="{FF2B5EF4-FFF2-40B4-BE49-F238E27FC236}">
                <a16:creationId xmlns:a16="http://schemas.microsoft.com/office/drawing/2014/main" xmlns="" id="{7AE6D7F4-526C-4A3C-AAC4-0CE7C5F75C4F}"/>
              </a:ext>
            </a:extLst>
          </p:cNvPr>
          <p:cNvSpPr>
            <a:spLocks noGrp="1"/>
          </p:cNvSpPr>
          <p:nvPr>
            <p:ph idx="1"/>
          </p:nvPr>
        </p:nvSpPr>
        <p:spPr/>
        <p:txBody>
          <a:bodyPr>
            <a:normAutofit/>
          </a:bodyPr>
          <a:lstStyle/>
          <a:p>
            <a:r>
              <a:rPr lang="en-US" sz="2400" dirty="0"/>
              <a:t>APEs take several months to put together</a:t>
            </a:r>
          </a:p>
          <a:p>
            <a:r>
              <a:rPr lang="en-US" sz="2400" dirty="0"/>
              <a:t>Someone in your program has to be the “one in charge” (Program Director &amp; Coordinator Team)</a:t>
            </a:r>
          </a:p>
          <a:p>
            <a:r>
              <a:rPr lang="en-US" sz="2400" dirty="0"/>
              <a:t>See sample timeline</a:t>
            </a:r>
          </a:p>
        </p:txBody>
      </p:sp>
      <p:sp>
        <p:nvSpPr>
          <p:cNvPr id="4" name="Footer Placeholder 3">
            <a:extLst>
              <a:ext uri="{FF2B5EF4-FFF2-40B4-BE49-F238E27FC236}">
                <a16:creationId xmlns:a16="http://schemas.microsoft.com/office/drawing/2014/main" xmlns="" id="{7087DC14-F953-42D0-8B09-5B9D53989149}"/>
              </a:ext>
            </a:extLst>
          </p:cNvPr>
          <p:cNvSpPr>
            <a:spLocks noGrp="1"/>
          </p:cNvSpPr>
          <p:nvPr>
            <p:ph type="ftr" sz="quarter" idx="10"/>
          </p:nvPr>
        </p:nvSpPr>
        <p:spPr>
          <a:xfrm>
            <a:off x="3028950" y="6433132"/>
            <a:ext cx="3086100" cy="365125"/>
          </a:xfrm>
        </p:spPr>
        <p:txBody>
          <a:bodyPr/>
          <a:lstStyle/>
          <a:p>
            <a:pPr>
              <a:defRPr/>
            </a:pPr>
            <a:r>
              <a:rPr lang="en-US" dirty="0"/>
              <a:t>Presented by Partners in Medical Education, Inc. 2017</a:t>
            </a:r>
          </a:p>
        </p:txBody>
      </p:sp>
      <p:sp>
        <p:nvSpPr>
          <p:cNvPr id="5" name="Slide Number Placeholder 4"/>
          <p:cNvSpPr>
            <a:spLocks noGrp="1"/>
          </p:cNvSpPr>
          <p:nvPr>
            <p:ph type="sldNum" sz="quarter" idx="11"/>
          </p:nvPr>
        </p:nvSpPr>
        <p:spPr>
          <a:xfrm>
            <a:off x="6457950" y="6433133"/>
            <a:ext cx="2057400" cy="365125"/>
          </a:xfrm>
        </p:spPr>
        <p:txBody>
          <a:bodyPr/>
          <a:lstStyle/>
          <a:p>
            <a:pPr>
              <a:defRPr/>
            </a:pPr>
            <a:r>
              <a:rPr lang="en-US" altLang="en-US" dirty="0" smtClean="0"/>
              <a:t>10</a:t>
            </a:r>
            <a:endParaRPr lang="en-US" altLang="en-US" dirty="0"/>
          </a:p>
        </p:txBody>
      </p:sp>
      <p:pic>
        <p:nvPicPr>
          <p:cNvPr id="6" name="Picture 5"/>
          <p:cNvPicPr/>
          <p:nvPr/>
        </p:nvPicPr>
        <p:blipFill>
          <a:blip r:embed="rId3"/>
          <a:stretch>
            <a:fillRect/>
          </a:stretch>
        </p:blipFill>
        <p:spPr>
          <a:xfrm>
            <a:off x="5915098" y="3601877"/>
            <a:ext cx="2773873" cy="2575086"/>
          </a:xfrm>
          <a:prstGeom prst="rect">
            <a:avLst/>
          </a:prstGeom>
        </p:spPr>
      </p:pic>
    </p:spTree>
    <p:extLst>
      <p:ext uri="{BB962C8B-B14F-4D97-AF65-F5344CB8AC3E}">
        <p14:creationId xmlns:p14="http://schemas.microsoft.com/office/powerpoint/2010/main" val="2949317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AE5E34-D4E9-40CE-9513-E511824F7C8C}"/>
              </a:ext>
            </a:extLst>
          </p:cNvPr>
          <p:cNvSpPr>
            <a:spLocks noGrp="1"/>
          </p:cNvSpPr>
          <p:nvPr>
            <p:ph type="title"/>
          </p:nvPr>
        </p:nvSpPr>
        <p:spPr>
          <a:xfrm>
            <a:off x="1166069" y="459590"/>
            <a:ext cx="5124450" cy="807493"/>
          </a:xfrm>
        </p:spPr>
        <p:txBody>
          <a:bodyPr>
            <a:normAutofit/>
          </a:bodyPr>
          <a:lstStyle/>
          <a:p>
            <a:pPr algn="r"/>
            <a:r>
              <a:rPr lang="en-US" smtClean="0"/>
              <a:t>Tools For The APE</a:t>
            </a:r>
            <a:endParaRPr lang="en-US" dirty="0"/>
          </a:p>
        </p:txBody>
      </p:sp>
      <p:sp>
        <p:nvSpPr>
          <p:cNvPr id="3" name="Content Placeholder 2">
            <a:extLst>
              <a:ext uri="{FF2B5EF4-FFF2-40B4-BE49-F238E27FC236}">
                <a16:creationId xmlns:a16="http://schemas.microsoft.com/office/drawing/2014/main" xmlns="" id="{66969498-7FE1-4D41-B86B-D4523CF401F4}"/>
              </a:ext>
            </a:extLst>
          </p:cNvPr>
          <p:cNvSpPr>
            <a:spLocks noGrp="1"/>
          </p:cNvSpPr>
          <p:nvPr>
            <p:ph idx="1"/>
          </p:nvPr>
        </p:nvSpPr>
        <p:spPr>
          <a:xfrm>
            <a:off x="698500" y="1998285"/>
            <a:ext cx="8015433" cy="3500815"/>
          </a:xfrm>
        </p:spPr>
        <p:txBody>
          <a:bodyPr>
            <a:normAutofit/>
          </a:bodyPr>
          <a:lstStyle/>
          <a:p>
            <a:r>
              <a:rPr lang="en-US" sz="2400" dirty="0"/>
              <a:t>Getting to the Root Cause: </a:t>
            </a:r>
          </a:p>
          <a:p>
            <a:pPr marL="0" indent="0">
              <a:buNone/>
            </a:pPr>
            <a:r>
              <a:rPr lang="en-US" sz="2400" dirty="0"/>
              <a:t>   </a:t>
            </a:r>
            <a:r>
              <a:rPr lang="en-US" sz="2400" b="1" dirty="0"/>
              <a:t>The 5 Whys</a:t>
            </a:r>
          </a:p>
          <a:p>
            <a:r>
              <a:rPr lang="en-US" sz="2400" dirty="0"/>
              <a:t>The Fishbone Diagram (Ishikawa)</a:t>
            </a:r>
          </a:p>
        </p:txBody>
      </p:sp>
      <p:sp>
        <p:nvSpPr>
          <p:cNvPr id="6" name="Footer Placeholder 3">
            <a:extLst>
              <a:ext uri="{FF2B5EF4-FFF2-40B4-BE49-F238E27FC236}">
                <a16:creationId xmlns:a16="http://schemas.microsoft.com/office/drawing/2014/main" xmlns="" id="{9B244667-C89D-4E1B-B3FA-2D5EB56DBEDB}"/>
              </a:ext>
            </a:extLst>
          </p:cNvPr>
          <p:cNvSpPr>
            <a:spLocks noGrp="1"/>
          </p:cNvSpPr>
          <p:nvPr>
            <p:ph type="ftr" sz="quarter" idx="10"/>
          </p:nvPr>
        </p:nvSpPr>
        <p:spPr>
          <a:xfrm>
            <a:off x="3028950" y="6433132"/>
            <a:ext cx="3086100" cy="365125"/>
          </a:xfrm>
        </p:spPr>
        <p:txBody>
          <a:bodyPr/>
          <a:lstStyle/>
          <a:p>
            <a:pPr>
              <a:defRPr/>
            </a:pPr>
            <a:r>
              <a:rPr lang="en-US" dirty="0"/>
              <a:t>Presented by Partners in Medical Education, Inc. 2017</a:t>
            </a:r>
          </a:p>
        </p:txBody>
      </p:sp>
      <p:sp>
        <p:nvSpPr>
          <p:cNvPr id="5" name="Slide Number Placeholder 4"/>
          <p:cNvSpPr>
            <a:spLocks noGrp="1"/>
          </p:cNvSpPr>
          <p:nvPr>
            <p:ph type="sldNum" sz="quarter" idx="11"/>
          </p:nvPr>
        </p:nvSpPr>
        <p:spPr>
          <a:xfrm>
            <a:off x="6457950" y="6433133"/>
            <a:ext cx="2057400" cy="365125"/>
          </a:xfrm>
        </p:spPr>
        <p:txBody>
          <a:bodyPr/>
          <a:lstStyle/>
          <a:p>
            <a:pPr>
              <a:defRPr/>
            </a:pPr>
            <a:r>
              <a:rPr lang="en-US" altLang="en-US" dirty="0" smtClean="0"/>
              <a:t>11</a:t>
            </a:r>
            <a:endParaRPr lang="en-US" altLang="en-US" dirty="0"/>
          </a:p>
        </p:txBody>
      </p:sp>
      <p:pic>
        <p:nvPicPr>
          <p:cNvPr id="7" name="Picture 6" descr="../../../../Volumes/douglas/how%20to%20access%20your%20on-demand/clipart/510f4fe33127806e2"/>
          <p:cNvPicPr/>
          <p:nvPr/>
        </p:nvPicPr>
        <p:blipFill>
          <a:blip r:embed="rId2">
            <a:extLst>
              <a:ext uri="{28A0092B-C50C-407E-A947-70E740481C1C}">
                <a14:useLocalDpi xmlns:a14="http://schemas.microsoft.com/office/drawing/2010/main" val="0"/>
              </a:ext>
            </a:extLst>
          </a:blip>
          <a:srcRect/>
          <a:stretch>
            <a:fillRect/>
          </a:stretch>
        </p:blipFill>
        <p:spPr bwMode="auto">
          <a:xfrm>
            <a:off x="2294665" y="3541798"/>
            <a:ext cx="4603846" cy="2595906"/>
          </a:xfrm>
          <a:prstGeom prst="rect">
            <a:avLst/>
          </a:prstGeom>
          <a:noFill/>
          <a:ln>
            <a:noFill/>
          </a:ln>
        </p:spPr>
      </p:pic>
    </p:spTree>
    <p:extLst>
      <p:ext uri="{BB962C8B-B14F-4D97-AF65-F5344CB8AC3E}">
        <p14:creationId xmlns:p14="http://schemas.microsoft.com/office/powerpoint/2010/main" val="3750733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D0159-C1D8-4C67-9ADF-CAB808599267}"/>
              </a:ext>
            </a:extLst>
          </p:cNvPr>
          <p:cNvSpPr>
            <a:spLocks noGrp="1"/>
          </p:cNvSpPr>
          <p:nvPr>
            <p:ph type="title"/>
          </p:nvPr>
        </p:nvSpPr>
        <p:spPr/>
        <p:txBody>
          <a:bodyPr/>
          <a:lstStyle/>
          <a:p>
            <a:r>
              <a:rPr lang="en-US" dirty="0"/>
              <a:t>Activity 1:</a:t>
            </a:r>
            <a:br>
              <a:rPr lang="en-US" dirty="0"/>
            </a:br>
            <a:r>
              <a:rPr lang="en-US" dirty="0"/>
              <a:t>Practice with the 5 whys</a:t>
            </a:r>
          </a:p>
        </p:txBody>
      </p:sp>
      <p:sp>
        <p:nvSpPr>
          <p:cNvPr id="3" name="Content Placeholder 2">
            <a:extLst>
              <a:ext uri="{FF2B5EF4-FFF2-40B4-BE49-F238E27FC236}">
                <a16:creationId xmlns:a16="http://schemas.microsoft.com/office/drawing/2014/main" xmlns="" id="{2E59C34B-B77D-4F4E-8DFD-0F0CB4ABD6B2}"/>
              </a:ext>
            </a:extLst>
          </p:cNvPr>
          <p:cNvSpPr>
            <a:spLocks noGrp="1"/>
          </p:cNvSpPr>
          <p:nvPr>
            <p:ph idx="1"/>
          </p:nvPr>
        </p:nvSpPr>
        <p:spPr>
          <a:xfrm>
            <a:off x="565151" y="1813329"/>
            <a:ext cx="7598569" cy="3269796"/>
          </a:xfrm>
        </p:spPr>
        <p:txBody>
          <a:bodyPr>
            <a:noAutofit/>
          </a:bodyPr>
          <a:lstStyle/>
          <a:p>
            <a:pPr marL="0" indent="0">
              <a:buNone/>
            </a:pPr>
            <a:r>
              <a:rPr lang="en-US" sz="2400" b="1" dirty="0"/>
              <a:t>Problem Statement:</a:t>
            </a:r>
            <a:r>
              <a:rPr lang="en-US" sz="2400" dirty="0"/>
              <a:t> </a:t>
            </a:r>
          </a:p>
          <a:p>
            <a:pPr marL="0" indent="0">
              <a:buNone/>
            </a:pPr>
            <a:r>
              <a:rPr lang="en-US" sz="2400" b="1" dirty="0" smtClean="0"/>
              <a:t>1</a:t>
            </a:r>
            <a:r>
              <a:rPr lang="en-US" sz="2400" b="1" dirty="0"/>
              <a:t>. Why</a:t>
            </a:r>
            <a:r>
              <a:rPr lang="en-US" sz="2400" dirty="0"/>
              <a:t> </a:t>
            </a:r>
            <a:br>
              <a:rPr lang="en-US" sz="2400" dirty="0"/>
            </a:br>
            <a:endParaRPr lang="en-US" sz="2400" dirty="0"/>
          </a:p>
          <a:p>
            <a:pPr marL="0" indent="0">
              <a:buNone/>
            </a:pPr>
            <a:r>
              <a:rPr lang="en-US" sz="2400" b="1" dirty="0"/>
              <a:t>2. Why</a:t>
            </a:r>
            <a:r>
              <a:rPr lang="en-US" sz="2400" dirty="0"/>
              <a:t> </a:t>
            </a:r>
            <a:br>
              <a:rPr lang="en-US" sz="2400" dirty="0"/>
            </a:br>
            <a:r>
              <a:rPr lang="en-US" sz="2400" dirty="0"/>
              <a:t> </a:t>
            </a:r>
          </a:p>
          <a:p>
            <a:pPr marL="0" indent="0">
              <a:buNone/>
            </a:pPr>
            <a:r>
              <a:rPr lang="en-US" sz="2400" b="1" dirty="0"/>
              <a:t>3. Why</a:t>
            </a:r>
            <a:r>
              <a:rPr lang="en-US" sz="2400" dirty="0"/>
              <a:t> </a:t>
            </a:r>
            <a:br>
              <a:rPr lang="en-US" sz="2400" dirty="0"/>
            </a:br>
            <a:endParaRPr lang="en-US" sz="2400" dirty="0"/>
          </a:p>
          <a:p>
            <a:pPr marL="0" indent="0">
              <a:buNone/>
            </a:pPr>
            <a:r>
              <a:rPr lang="en-US" sz="2400" b="1" dirty="0"/>
              <a:t>4. Why</a:t>
            </a:r>
            <a:r>
              <a:rPr lang="en-US" sz="2400" dirty="0"/>
              <a:t> </a:t>
            </a:r>
            <a:br>
              <a:rPr lang="en-US" sz="2400" dirty="0"/>
            </a:br>
            <a:r>
              <a:rPr lang="en-US" sz="2400" dirty="0" smtClean="0"/>
              <a:t> </a:t>
            </a:r>
            <a:endParaRPr lang="en-US" sz="2400" dirty="0"/>
          </a:p>
          <a:p>
            <a:pPr marL="0" indent="0">
              <a:buNone/>
            </a:pPr>
            <a:r>
              <a:rPr lang="en-US" sz="2400" b="1" dirty="0"/>
              <a:t>5. Why</a:t>
            </a:r>
            <a:r>
              <a:rPr lang="en-US" sz="2400" dirty="0"/>
              <a:t> </a:t>
            </a:r>
          </a:p>
          <a:p>
            <a:pPr marL="0" indent="0">
              <a:buNone/>
            </a:pPr>
            <a:r>
              <a:rPr lang="en-US" sz="2400" dirty="0"/>
              <a:t>   </a:t>
            </a:r>
          </a:p>
        </p:txBody>
      </p:sp>
      <p:sp>
        <p:nvSpPr>
          <p:cNvPr id="4" name="Footer Placeholder 3">
            <a:extLst>
              <a:ext uri="{FF2B5EF4-FFF2-40B4-BE49-F238E27FC236}">
                <a16:creationId xmlns:a16="http://schemas.microsoft.com/office/drawing/2014/main" xmlns="" id="{546D4DED-FBDA-487F-91D2-DDD1407E66D2}"/>
              </a:ext>
            </a:extLst>
          </p:cNvPr>
          <p:cNvSpPr>
            <a:spLocks noGrp="1"/>
          </p:cNvSpPr>
          <p:nvPr>
            <p:ph type="ftr" sz="quarter" idx="10"/>
          </p:nvPr>
        </p:nvSpPr>
        <p:spPr>
          <a:xfrm>
            <a:off x="3028950" y="6433132"/>
            <a:ext cx="3086100" cy="365125"/>
          </a:xfrm>
        </p:spPr>
        <p:txBody>
          <a:bodyPr/>
          <a:lstStyle/>
          <a:p>
            <a:pPr>
              <a:defRPr/>
            </a:pPr>
            <a:r>
              <a:rPr lang="en-US" dirty="0"/>
              <a:t>Presented by Partners in Medical Education, Inc. 2017</a:t>
            </a:r>
          </a:p>
        </p:txBody>
      </p:sp>
      <p:sp>
        <p:nvSpPr>
          <p:cNvPr id="5" name="Slide Number Placeholder 4"/>
          <p:cNvSpPr>
            <a:spLocks noGrp="1"/>
          </p:cNvSpPr>
          <p:nvPr>
            <p:ph type="sldNum" sz="quarter" idx="11"/>
          </p:nvPr>
        </p:nvSpPr>
        <p:spPr>
          <a:xfrm>
            <a:off x="6457950" y="6433133"/>
            <a:ext cx="2057400" cy="365125"/>
          </a:xfrm>
        </p:spPr>
        <p:txBody>
          <a:bodyPr/>
          <a:lstStyle/>
          <a:p>
            <a:pPr>
              <a:defRPr/>
            </a:pPr>
            <a:r>
              <a:rPr lang="en-US" altLang="en-US" dirty="0" smtClean="0"/>
              <a:t>12</a:t>
            </a:r>
            <a:endParaRPr lang="en-US" altLang="en-US" dirty="0"/>
          </a:p>
        </p:txBody>
      </p:sp>
    </p:spTree>
    <p:extLst>
      <p:ext uri="{BB962C8B-B14F-4D97-AF65-F5344CB8AC3E}">
        <p14:creationId xmlns:p14="http://schemas.microsoft.com/office/powerpoint/2010/main" val="276419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90510A-820A-43CE-A915-E7814CDFAE26}"/>
              </a:ext>
            </a:extLst>
          </p:cNvPr>
          <p:cNvSpPr>
            <a:spLocks noGrp="1"/>
          </p:cNvSpPr>
          <p:nvPr>
            <p:ph type="title"/>
          </p:nvPr>
        </p:nvSpPr>
        <p:spPr>
          <a:xfrm>
            <a:off x="2278195" y="404559"/>
            <a:ext cx="4924752" cy="1042203"/>
          </a:xfrm>
        </p:spPr>
        <p:txBody>
          <a:bodyPr>
            <a:noAutofit/>
          </a:bodyPr>
          <a:lstStyle/>
          <a:p>
            <a:pPr algn="ctr"/>
            <a:r>
              <a:rPr lang="en-US" dirty="0" smtClean="0"/>
              <a:t>Practice With The</a:t>
            </a:r>
            <a:br>
              <a:rPr lang="en-US" dirty="0" smtClean="0"/>
            </a:br>
            <a:r>
              <a:rPr lang="en-US" dirty="0" smtClean="0"/>
              <a:t> </a:t>
            </a:r>
            <a:r>
              <a:rPr lang="en-US" dirty="0"/>
              <a:t>“Fishbone diagram”</a:t>
            </a:r>
          </a:p>
        </p:txBody>
      </p:sp>
      <p:grpSp>
        <p:nvGrpSpPr>
          <p:cNvPr id="4" name="Group 3">
            <a:extLst>
              <a:ext uri="{FF2B5EF4-FFF2-40B4-BE49-F238E27FC236}">
                <a16:creationId xmlns:a16="http://schemas.microsoft.com/office/drawing/2014/main" xmlns="" id="{A536E3EC-89DE-4F5A-AF0F-555F3538BC71}"/>
              </a:ext>
            </a:extLst>
          </p:cNvPr>
          <p:cNvGrpSpPr/>
          <p:nvPr/>
        </p:nvGrpSpPr>
        <p:grpSpPr>
          <a:xfrm>
            <a:off x="1503457" y="2551990"/>
            <a:ext cx="5838917" cy="2220458"/>
            <a:chOff x="730980" y="2259654"/>
            <a:chExt cx="7785223" cy="2960610"/>
          </a:xfrm>
        </p:grpSpPr>
        <p:cxnSp>
          <p:nvCxnSpPr>
            <p:cNvPr id="5" name="Straight Connector 4">
              <a:extLst>
                <a:ext uri="{FF2B5EF4-FFF2-40B4-BE49-F238E27FC236}">
                  <a16:creationId xmlns:a16="http://schemas.microsoft.com/office/drawing/2014/main" xmlns="" id="{3A9E1748-8563-4DAD-BBDA-2692618DD8C6}"/>
                </a:ext>
              </a:extLst>
            </p:cNvPr>
            <p:cNvCxnSpPr/>
            <p:nvPr/>
          </p:nvCxnSpPr>
          <p:spPr>
            <a:xfrm>
              <a:off x="5625280" y="2539798"/>
              <a:ext cx="668300" cy="1365961"/>
            </a:xfrm>
            <a:prstGeom prst="line">
              <a:avLst/>
            </a:prstGeom>
            <a:ln w="76200" cap="rnd">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486C755F-D86A-49EF-80E7-CCB46715DF70}"/>
                </a:ext>
              </a:extLst>
            </p:cNvPr>
            <p:cNvCxnSpPr/>
            <p:nvPr/>
          </p:nvCxnSpPr>
          <p:spPr>
            <a:xfrm>
              <a:off x="4140150" y="2423165"/>
              <a:ext cx="781830" cy="1415495"/>
            </a:xfrm>
            <a:prstGeom prst="line">
              <a:avLst/>
            </a:prstGeom>
            <a:ln w="76200" cap="rnd">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01C3358F-A3A1-4CEC-BFDE-063612351F34}"/>
                </a:ext>
              </a:extLst>
            </p:cNvPr>
            <p:cNvCxnSpPr/>
            <p:nvPr/>
          </p:nvCxnSpPr>
          <p:spPr>
            <a:xfrm>
              <a:off x="2478364" y="2539798"/>
              <a:ext cx="995816" cy="1365961"/>
            </a:xfrm>
            <a:prstGeom prst="line">
              <a:avLst/>
            </a:prstGeom>
            <a:ln w="76200" cap="rnd">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67766353-95A2-42E0-9B18-14F259F59D71}"/>
                </a:ext>
              </a:extLst>
            </p:cNvPr>
            <p:cNvCxnSpPr/>
            <p:nvPr/>
          </p:nvCxnSpPr>
          <p:spPr>
            <a:xfrm flipV="1">
              <a:off x="4258101" y="3838660"/>
              <a:ext cx="663879" cy="1183037"/>
            </a:xfrm>
            <a:prstGeom prst="line">
              <a:avLst/>
            </a:prstGeom>
            <a:ln w="76200" cap="rnd">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7BFD6D1A-7F37-468B-9344-D43C89CDB256}"/>
                </a:ext>
              </a:extLst>
            </p:cNvPr>
            <p:cNvCxnSpPr/>
            <p:nvPr/>
          </p:nvCxnSpPr>
          <p:spPr>
            <a:xfrm flipV="1">
              <a:off x="2505431" y="3905759"/>
              <a:ext cx="886911" cy="1213061"/>
            </a:xfrm>
            <a:prstGeom prst="line">
              <a:avLst/>
            </a:prstGeom>
            <a:ln w="76200" cap="rnd">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Freeform 7">
              <a:extLst>
                <a:ext uri="{FF2B5EF4-FFF2-40B4-BE49-F238E27FC236}">
                  <a16:creationId xmlns:a16="http://schemas.microsoft.com/office/drawing/2014/main" xmlns="" id="{4B9692DB-EC57-4C60-BB27-6D9A43C97A93}"/>
                </a:ext>
              </a:extLst>
            </p:cNvPr>
            <p:cNvSpPr>
              <a:spLocks/>
            </p:cNvSpPr>
            <p:nvPr/>
          </p:nvSpPr>
          <p:spPr bwMode="auto">
            <a:xfrm>
              <a:off x="730980" y="2259654"/>
              <a:ext cx="7785223" cy="2960610"/>
            </a:xfrm>
            <a:custGeom>
              <a:avLst/>
              <a:gdLst>
                <a:gd name="connsiteX0" fmla="*/ 6458167 w 7785223"/>
                <a:gd name="connsiteY0" fmla="*/ 833882 h 2960610"/>
                <a:gd name="connsiteX1" fmla="*/ 6206458 w 7785223"/>
                <a:gd name="connsiteY1" fmla="*/ 1085591 h 2960610"/>
                <a:gd name="connsiteX2" fmla="*/ 6458167 w 7785223"/>
                <a:gd name="connsiteY2" fmla="*/ 1337300 h 2960610"/>
                <a:gd name="connsiteX3" fmla="*/ 6709876 w 7785223"/>
                <a:gd name="connsiteY3" fmla="*/ 1085591 h 2960610"/>
                <a:gd name="connsiteX4" fmla="*/ 6458167 w 7785223"/>
                <a:gd name="connsiteY4" fmla="*/ 833882 h 2960610"/>
                <a:gd name="connsiteX5" fmla="*/ 124054 w 7785223"/>
                <a:gd name="connsiteY5" fmla="*/ 0 h 2960610"/>
                <a:gd name="connsiteX6" fmla="*/ 881802 w 7785223"/>
                <a:gd name="connsiteY6" fmla="*/ 766777 h 2960610"/>
                <a:gd name="connsiteX7" fmla="*/ 1232618 w 7785223"/>
                <a:gd name="connsiteY7" fmla="*/ 1485722 h 2960610"/>
                <a:gd name="connsiteX8" fmla="*/ 2569785 w 7785223"/>
                <a:gd name="connsiteY8" fmla="*/ 1533897 h 2960610"/>
                <a:gd name="connsiteX9" fmla="*/ 5704061 w 7785223"/>
                <a:gd name="connsiteY9" fmla="*/ 1488530 h 2960610"/>
                <a:gd name="connsiteX10" fmla="*/ 6184373 w 7785223"/>
                <a:gd name="connsiteY10" fmla="*/ 217410 h 2960610"/>
                <a:gd name="connsiteX11" fmla="*/ 7585117 w 7785223"/>
                <a:gd name="connsiteY11" fmla="*/ 1247424 h 2960610"/>
                <a:gd name="connsiteX12" fmla="*/ 7785223 w 7785223"/>
                <a:gd name="connsiteY12" fmla="*/ 1625797 h 2960610"/>
                <a:gd name="connsiteX13" fmla="*/ 7506128 w 7785223"/>
                <a:gd name="connsiteY13" fmla="*/ 2067231 h 2960610"/>
                <a:gd name="connsiteX14" fmla="*/ 7074320 w 7785223"/>
                <a:gd name="connsiteY14" fmla="*/ 2519175 h 2960610"/>
                <a:gd name="connsiteX15" fmla="*/ 6737299 w 7785223"/>
                <a:gd name="connsiteY15" fmla="*/ 2324735 h 2960610"/>
                <a:gd name="connsiteX16" fmla="*/ 6911075 w 7785223"/>
                <a:gd name="connsiteY16" fmla="*/ 2629534 h 2960610"/>
                <a:gd name="connsiteX17" fmla="*/ 6173841 w 7785223"/>
                <a:gd name="connsiteY17" fmla="*/ 2960610 h 2960610"/>
                <a:gd name="connsiteX18" fmla="*/ 5697534 w 7785223"/>
                <a:gd name="connsiteY18" fmla="*/ 1718745 h 2960610"/>
                <a:gd name="connsiteX19" fmla="*/ 4260900 w 7785223"/>
                <a:gd name="connsiteY19" fmla="*/ 1707212 h 2960610"/>
                <a:gd name="connsiteX20" fmla="*/ 1262370 w 7785223"/>
                <a:gd name="connsiteY20" fmla="*/ 1801983 h 2960610"/>
                <a:gd name="connsiteX21" fmla="*/ 907344 w 7785223"/>
                <a:gd name="connsiteY21" fmla="*/ 2381268 h 2960610"/>
                <a:gd name="connsiteX22" fmla="*/ 192166 w 7785223"/>
                <a:gd name="connsiteY22" fmla="*/ 2960610 h 2960610"/>
                <a:gd name="connsiteX23" fmla="*/ 149596 w 7785223"/>
                <a:gd name="connsiteY23" fmla="*/ 2142715 h 2960610"/>
                <a:gd name="connsiteX24" fmla="*/ 515699 w 7785223"/>
                <a:gd name="connsiteY24" fmla="*/ 1640050 h 2960610"/>
                <a:gd name="connsiteX25" fmla="*/ 4858 w 7785223"/>
                <a:gd name="connsiteY25" fmla="*/ 958471 h 2960610"/>
                <a:gd name="connsiteX26" fmla="*/ 124054 w 7785223"/>
                <a:gd name="connsiteY26" fmla="*/ 0 h 2960610"/>
                <a:gd name="connsiteX0" fmla="*/ 6458167 w 7785223"/>
                <a:gd name="connsiteY0" fmla="*/ 833882 h 2960610"/>
                <a:gd name="connsiteX1" fmla="*/ 6206458 w 7785223"/>
                <a:gd name="connsiteY1" fmla="*/ 1085591 h 2960610"/>
                <a:gd name="connsiteX2" fmla="*/ 6458167 w 7785223"/>
                <a:gd name="connsiteY2" fmla="*/ 1337300 h 2960610"/>
                <a:gd name="connsiteX3" fmla="*/ 6709876 w 7785223"/>
                <a:gd name="connsiteY3" fmla="*/ 1085591 h 2960610"/>
                <a:gd name="connsiteX4" fmla="*/ 6458167 w 7785223"/>
                <a:gd name="connsiteY4" fmla="*/ 833882 h 2960610"/>
                <a:gd name="connsiteX5" fmla="*/ 124054 w 7785223"/>
                <a:gd name="connsiteY5" fmla="*/ 0 h 2960610"/>
                <a:gd name="connsiteX6" fmla="*/ 881802 w 7785223"/>
                <a:gd name="connsiteY6" fmla="*/ 766777 h 2960610"/>
                <a:gd name="connsiteX7" fmla="*/ 1232618 w 7785223"/>
                <a:gd name="connsiteY7" fmla="*/ 1485722 h 2960610"/>
                <a:gd name="connsiteX8" fmla="*/ 2569785 w 7785223"/>
                <a:gd name="connsiteY8" fmla="*/ 1533897 h 2960610"/>
                <a:gd name="connsiteX9" fmla="*/ 5704061 w 7785223"/>
                <a:gd name="connsiteY9" fmla="*/ 1488530 h 2960610"/>
                <a:gd name="connsiteX10" fmla="*/ 6184373 w 7785223"/>
                <a:gd name="connsiteY10" fmla="*/ 217410 h 2960610"/>
                <a:gd name="connsiteX11" fmla="*/ 7585117 w 7785223"/>
                <a:gd name="connsiteY11" fmla="*/ 1247424 h 2960610"/>
                <a:gd name="connsiteX12" fmla="*/ 7785223 w 7785223"/>
                <a:gd name="connsiteY12" fmla="*/ 1625797 h 2960610"/>
                <a:gd name="connsiteX13" fmla="*/ 7506128 w 7785223"/>
                <a:gd name="connsiteY13" fmla="*/ 2067231 h 2960610"/>
                <a:gd name="connsiteX14" fmla="*/ 7074320 w 7785223"/>
                <a:gd name="connsiteY14" fmla="*/ 2519175 h 2960610"/>
                <a:gd name="connsiteX15" fmla="*/ 6737299 w 7785223"/>
                <a:gd name="connsiteY15" fmla="*/ 2324735 h 2960610"/>
                <a:gd name="connsiteX16" fmla="*/ 6911075 w 7785223"/>
                <a:gd name="connsiteY16" fmla="*/ 2629534 h 2960610"/>
                <a:gd name="connsiteX17" fmla="*/ 6173841 w 7785223"/>
                <a:gd name="connsiteY17" fmla="*/ 2960610 h 2960610"/>
                <a:gd name="connsiteX18" fmla="*/ 5697534 w 7785223"/>
                <a:gd name="connsiteY18" fmla="*/ 1718745 h 2960610"/>
                <a:gd name="connsiteX19" fmla="*/ 4260900 w 7785223"/>
                <a:gd name="connsiteY19" fmla="*/ 1707212 h 2960610"/>
                <a:gd name="connsiteX20" fmla="*/ 1262370 w 7785223"/>
                <a:gd name="connsiteY20" fmla="*/ 1801983 h 2960610"/>
                <a:gd name="connsiteX21" fmla="*/ 907344 w 7785223"/>
                <a:gd name="connsiteY21" fmla="*/ 2381268 h 2960610"/>
                <a:gd name="connsiteX22" fmla="*/ 192166 w 7785223"/>
                <a:gd name="connsiteY22" fmla="*/ 2960610 h 2960610"/>
                <a:gd name="connsiteX23" fmla="*/ 149596 w 7785223"/>
                <a:gd name="connsiteY23" fmla="*/ 2142715 h 2960610"/>
                <a:gd name="connsiteX24" fmla="*/ 515699 w 7785223"/>
                <a:gd name="connsiteY24" fmla="*/ 1640050 h 2960610"/>
                <a:gd name="connsiteX25" fmla="*/ 4858 w 7785223"/>
                <a:gd name="connsiteY25" fmla="*/ 958471 h 2960610"/>
                <a:gd name="connsiteX26" fmla="*/ 124054 w 7785223"/>
                <a:gd name="connsiteY26" fmla="*/ 0 h 2960610"/>
                <a:gd name="connsiteX0" fmla="*/ 6458167 w 7785223"/>
                <a:gd name="connsiteY0" fmla="*/ 833882 h 2960610"/>
                <a:gd name="connsiteX1" fmla="*/ 6206458 w 7785223"/>
                <a:gd name="connsiteY1" fmla="*/ 1085591 h 2960610"/>
                <a:gd name="connsiteX2" fmla="*/ 6458167 w 7785223"/>
                <a:gd name="connsiteY2" fmla="*/ 1337300 h 2960610"/>
                <a:gd name="connsiteX3" fmla="*/ 6709876 w 7785223"/>
                <a:gd name="connsiteY3" fmla="*/ 1085591 h 2960610"/>
                <a:gd name="connsiteX4" fmla="*/ 6458167 w 7785223"/>
                <a:gd name="connsiteY4" fmla="*/ 833882 h 2960610"/>
                <a:gd name="connsiteX5" fmla="*/ 124054 w 7785223"/>
                <a:gd name="connsiteY5" fmla="*/ 0 h 2960610"/>
                <a:gd name="connsiteX6" fmla="*/ 881802 w 7785223"/>
                <a:gd name="connsiteY6" fmla="*/ 766777 h 2960610"/>
                <a:gd name="connsiteX7" fmla="*/ 1232618 w 7785223"/>
                <a:gd name="connsiteY7" fmla="*/ 1485722 h 2960610"/>
                <a:gd name="connsiteX8" fmla="*/ 2569785 w 7785223"/>
                <a:gd name="connsiteY8" fmla="*/ 1533897 h 2960610"/>
                <a:gd name="connsiteX9" fmla="*/ 5704061 w 7785223"/>
                <a:gd name="connsiteY9" fmla="*/ 1488530 h 2960610"/>
                <a:gd name="connsiteX10" fmla="*/ 6184373 w 7785223"/>
                <a:gd name="connsiteY10" fmla="*/ 217410 h 2960610"/>
                <a:gd name="connsiteX11" fmla="*/ 7585117 w 7785223"/>
                <a:gd name="connsiteY11" fmla="*/ 1247424 h 2960610"/>
                <a:gd name="connsiteX12" fmla="*/ 7785223 w 7785223"/>
                <a:gd name="connsiteY12" fmla="*/ 1625797 h 2960610"/>
                <a:gd name="connsiteX13" fmla="*/ 7506128 w 7785223"/>
                <a:gd name="connsiteY13" fmla="*/ 2067231 h 2960610"/>
                <a:gd name="connsiteX14" fmla="*/ 7074320 w 7785223"/>
                <a:gd name="connsiteY14" fmla="*/ 2519175 h 2960610"/>
                <a:gd name="connsiteX15" fmla="*/ 6737299 w 7785223"/>
                <a:gd name="connsiteY15" fmla="*/ 2324735 h 2960610"/>
                <a:gd name="connsiteX16" fmla="*/ 6911075 w 7785223"/>
                <a:gd name="connsiteY16" fmla="*/ 2629534 h 2960610"/>
                <a:gd name="connsiteX17" fmla="*/ 6173841 w 7785223"/>
                <a:gd name="connsiteY17" fmla="*/ 2960610 h 2960610"/>
                <a:gd name="connsiteX18" fmla="*/ 5697534 w 7785223"/>
                <a:gd name="connsiteY18" fmla="*/ 1718745 h 2960610"/>
                <a:gd name="connsiteX19" fmla="*/ 4260900 w 7785223"/>
                <a:gd name="connsiteY19" fmla="*/ 1707212 h 2960610"/>
                <a:gd name="connsiteX20" fmla="*/ 1262370 w 7785223"/>
                <a:gd name="connsiteY20" fmla="*/ 1766472 h 2960610"/>
                <a:gd name="connsiteX21" fmla="*/ 907344 w 7785223"/>
                <a:gd name="connsiteY21" fmla="*/ 2381268 h 2960610"/>
                <a:gd name="connsiteX22" fmla="*/ 192166 w 7785223"/>
                <a:gd name="connsiteY22" fmla="*/ 2960610 h 2960610"/>
                <a:gd name="connsiteX23" fmla="*/ 149596 w 7785223"/>
                <a:gd name="connsiteY23" fmla="*/ 2142715 h 2960610"/>
                <a:gd name="connsiteX24" fmla="*/ 515699 w 7785223"/>
                <a:gd name="connsiteY24" fmla="*/ 1640050 h 2960610"/>
                <a:gd name="connsiteX25" fmla="*/ 4858 w 7785223"/>
                <a:gd name="connsiteY25" fmla="*/ 958471 h 2960610"/>
                <a:gd name="connsiteX26" fmla="*/ 124054 w 7785223"/>
                <a:gd name="connsiteY26" fmla="*/ 0 h 2960610"/>
                <a:gd name="connsiteX0" fmla="*/ 6458167 w 7785223"/>
                <a:gd name="connsiteY0" fmla="*/ 833882 h 2960610"/>
                <a:gd name="connsiteX1" fmla="*/ 6206458 w 7785223"/>
                <a:gd name="connsiteY1" fmla="*/ 1085591 h 2960610"/>
                <a:gd name="connsiteX2" fmla="*/ 6458167 w 7785223"/>
                <a:gd name="connsiteY2" fmla="*/ 1337300 h 2960610"/>
                <a:gd name="connsiteX3" fmla="*/ 6709876 w 7785223"/>
                <a:gd name="connsiteY3" fmla="*/ 1085591 h 2960610"/>
                <a:gd name="connsiteX4" fmla="*/ 6458167 w 7785223"/>
                <a:gd name="connsiteY4" fmla="*/ 833882 h 2960610"/>
                <a:gd name="connsiteX5" fmla="*/ 124054 w 7785223"/>
                <a:gd name="connsiteY5" fmla="*/ 0 h 2960610"/>
                <a:gd name="connsiteX6" fmla="*/ 881802 w 7785223"/>
                <a:gd name="connsiteY6" fmla="*/ 766777 h 2960610"/>
                <a:gd name="connsiteX7" fmla="*/ 1232618 w 7785223"/>
                <a:gd name="connsiteY7" fmla="*/ 1485722 h 2960610"/>
                <a:gd name="connsiteX8" fmla="*/ 2569785 w 7785223"/>
                <a:gd name="connsiteY8" fmla="*/ 1533897 h 2960610"/>
                <a:gd name="connsiteX9" fmla="*/ 5704061 w 7785223"/>
                <a:gd name="connsiteY9" fmla="*/ 1488530 h 2960610"/>
                <a:gd name="connsiteX10" fmla="*/ 6184373 w 7785223"/>
                <a:gd name="connsiteY10" fmla="*/ 217410 h 2960610"/>
                <a:gd name="connsiteX11" fmla="*/ 7585117 w 7785223"/>
                <a:gd name="connsiteY11" fmla="*/ 1247424 h 2960610"/>
                <a:gd name="connsiteX12" fmla="*/ 7785223 w 7785223"/>
                <a:gd name="connsiteY12" fmla="*/ 1625797 h 2960610"/>
                <a:gd name="connsiteX13" fmla="*/ 7506128 w 7785223"/>
                <a:gd name="connsiteY13" fmla="*/ 2067231 h 2960610"/>
                <a:gd name="connsiteX14" fmla="*/ 7074320 w 7785223"/>
                <a:gd name="connsiteY14" fmla="*/ 2519175 h 2960610"/>
                <a:gd name="connsiteX15" fmla="*/ 6737299 w 7785223"/>
                <a:gd name="connsiteY15" fmla="*/ 2324735 h 2960610"/>
                <a:gd name="connsiteX16" fmla="*/ 6911075 w 7785223"/>
                <a:gd name="connsiteY16" fmla="*/ 2629534 h 2960610"/>
                <a:gd name="connsiteX17" fmla="*/ 6173841 w 7785223"/>
                <a:gd name="connsiteY17" fmla="*/ 2960610 h 2960610"/>
                <a:gd name="connsiteX18" fmla="*/ 5697534 w 7785223"/>
                <a:gd name="connsiteY18" fmla="*/ 1718745 h 2960610"/>
                <a:gd name="connsiteX19" fmla="*/ 4260900 w 7785223"/>
                <a:gd name="connsiteY19" fmla="*/ 1707212 h 2960610"/>
                <a:gd name="connsiteX20" fmla="*/ 1262370 w 7785223"/>
                <a:gd name="connsiteY20" fmla="*/ 1766472 h 2960610"/>
                <a:gd name="connsiteX21" fmla="*/ 907344 w 7785223"/>
                <a:gd name="connsiteY21" fmla="*/ 2381268 h 2960610"/>
                <a:gd name="connsiteX22" fmla="*/ 192166 w 7785223"/>
                <a:gd name="connsiteY22" fmla="*/ 2960610 h 2960610"/>
                <a:gd name="connsiteX23" fmla="*/ 149596 w 7785223"/>
                <a:gd name="connsiteY23" fmla="*/ 2142715 h 2960610"/>
                <a:gd name="connsiteX24" fmla="*/ 515699 w 7785223"/>
                <a:gd name="connsiteY24" fmla="*/ 1640050 h 2960610"/>
                <a:gd name="connsiteX25" fmla="*/ 4858 w 7785223"/>
                <a:gd name="connsiteY25" fmla="*/ 958471 h 2960610"/>
                <a:gd name="connsiteX26" fmla="*/ 124054 w 7785223"/>
                <a:gd name="connsiteY26" fmla="*/ 0 h 2960610"/>
                <a:gd name="connsiteX0" fmla="*/ 6458167 w 7785223"/>
                <a:gd name="connsiteY0" fmla="*/ 833882 h 2960610"/>
                <a:gd name="connsiteX1" fmla="*/ 6206458 w 7785223"/>
                <a:gd name="connsiteY1" fmla="*/ 1085591 h 2960610"/>
                <a:gd name="connsiteX2" fmla="*/ 6458167 w 7785223"/>
                <a:gd name="connsiteY2" fmla="*/ 1337300 h 2960610"/>
                <a:gd name="connsiteX3" fmla="*/ 6709876 w 7785223"/>
                <a:gd name="connsiteY3" fmla="*/ 1085591 h 2960610"/>
                <a:gd name="connsiteX4" fmla="*/ 6458167 w 7785223"/>
                <a:gd name="connsiteY4" fmla="*/ 833882 h 2960610"/>
                <a:gd name="connsiteX5" fmla="*/ 124054 w 7785223"/>
                <a:gd name="connsiteY5" fmla="*/ 0 h 2960610"/>
                <a:gd name="connsiteX6" fmla="*/ 881802 w 7785223"/>
                <a:gd name="connsiteY6" fmla="*/ 766777 h 2960610"/>
                <a:gd name="connsiteX7" fmla="*/ 1232618 w 7785223"/>
                <a:gd name="connsiteY7" fmla="*/ 1485722 h 2960610"/>
                <a:gd name="connsiteX8" fmla="*/ 2569785 w 7785223"/>
                <a:gd name="connsiteY8" fmla="*/ 1533897 h 2960610"/>
                <a:gd name="connsiteX9" fmla="*/ 5704061 w 7785223"/>
                <a:gd name="connsiteY9" fmla="*/ 1488530 h 2960610"/>
                <a:gd name="connsiteX10" fmla="*/ 6184373 w 7785223"/>
                <a:gd name="connsiteY10" fmla="*/ 217410 h 2960610"/>
                <a:gd name="connsiteX11" fmla="*/ 7585117 w 7785223"/>
                <a:gd name="connsiteY11" fmla="*/ 1247424 h 2960610"/>
                <a:gd name="connsiteX12" fmla="*/ 7785223 w 7785223"/>
                <a:gd name="connsiteY12" fmla="*/ 1625797 h 2960610"/>
                <a:gd name="connsiteX13" fmla="*/ 7506128 w 7785223"/>
                <a:gd name="connsiteY13" fmla="*/ 2067231 h 2960610"/>
                <a:gd name="connsiteX14" fmla="*/ 7074320 w 7785223"/>
                <a:gd name="connsiteY14" fmla="*/ 2519175 h 2960610"/>
                <a:gd name="connsiteX15" fmla="*/ 6737299 w 7785223"/>
                <a:gd name="connsiteY15" fmla="*/ 2324735 h 2960610"/>
                <a:gd name="connsiteX16" fmla="*/ 6911075 w 7785223"/>
                <a:gd name="connsiteY16" fmla="*/ 2629534 h 2960610"/>
                <a:gd name="connsiteX17" fmla="*/ 6173841 w 7785223"/>
                <a:gd name="connsiteY17" fmla="*/ 2960610 h 2960610"/>
                <a:gd name="connsiteX18" fmla="*/ 5697534 w 7785223"/>
                <a:gd name="connsiteY18" fmla="*/ 1718745 h 2960610"/>
                <a:gd name="connsiteX19" fmla="*/ 4260900 w 7785223"/>
                <a:gd name="connsiteY19" fmla="*/ 1707212 h 2960610"/>
                <a:gd name="connsiteX20" fmla="*/ 1262370 w 7785223"/>
                <a:gd name="connsiteY20" fmla="*/ 1766472 h 2960610"/>
                <a:gd name="connsiteX21" fmla="*/ 907344 w 7785223"/>
                <a:gd name="connsiteY21" fmla="*/ 2381268 h 2960610"/>
                <a:gd name="connsiteX22" fmla="*/ 192166 w 7785223"/>
                <a:gd name="connsiteY22" fmla="*/ 2960610 h 2960610"/>
                <a:gd name="connsiteX23" fmla="*/ 149596 w 7785223"/>
                <a:gd name="connsiteY23" fmla="*/ 2142715 h 2960610"/>
                <a:gd name="connsiteX24" fmla="*/ 515699 w 7785223"/>
                <a:gd name="connsiteY24" fmla="*/ 1640050 h 2960610"/>
                <a:gd name="connsiteX25" fmla="*/ 4858 w 7785223"/>
                <a:gd name="connsiteY25" fmla="*/ 958471 h 2960610"/>
                <a:gd name="connsiteX26" fmla="*/ 124054 w 7785223"/>
                <a:gd name="connsiteY26" fmla="*/ 0 h 2960610"/>
                <a:gd name="connsiteX0" fmla="*/ 6458167 w 7785223"/>
                <a:gd name="connsiteY0" fmla="*/ 833882 h 2960610"/>
                <a:gd name="connsiteX1" fmla="*/ 6206458 w 7785223"/>
                <a:gd name="connsiteY1" fmla="*/ 1085591 h 2960610"/>
                <a:gd name="connsiteX2" fmla="*/ 6458167 w 7785223"/>
                <a:gd name="connsiteY2" fmla="*/ 1337300 h 2960610"/>
                <a:gd name="connsiteX3" fmla="*/ 6709876 w 7785223"/>
                <a:gd name="connsiteY3" fmla="*/ 1085591 h 2960610"/>
                <a:gd name="connsiteX4" fmla="*/ 6458167 w 7785223"/>
                <a:gd name="connsiteY4" fmla="*/ 833882 h 2960610"/>
                <a:gd name="connsiteX5" fmla="*/ 124054 w 7785223"/>
                <a:gd name="connsiteY5" fmla="*/ 0 h 2960610"/>
                <a:gd name="connsiteX6" fmla="*/ 881802 w 7785223"/>
                <a:gd name="connsiteY6" fmla="*/ 766777 h 2960610"/>
                <a:gd name="connsiteX7" fmla="*/ 1232618 w 7785223"/>
                <a:gd name="connsiteY7" fmla="*/ 1485722 h 2960610"/>
                <a:gd name="connsiteX8" fmla="*/ 2569785 w 7785223"/>
                <a:gd name="connsiteY8" fmla="*/ 1533897 h 2960610"/>
                <a:gd name="connsiteX9" fmla="*/ 5663118 w 7785223"/>
                <a:gd name="connsiteY9" fmla="*/ 1447586 h 2960610"/>
                <a:gd name="connsiteX10" fmla="*/ 6184373 w 7785223"/>
                <a:gd name="connsiteY10" fmla="*/ 217410 h 2960610"/>
                <a:gd name="connsiteX11" fmla="*/ 7585117 w 7785223"/>
                <a:gd name="connsiteY11" fmla="*/ 1247424 h 2960610"/>
                <a:gd name="connsiteX12" fmla="*/ 7785223 w 7785223"/>
                <a:gd name="connsiteY12" fmla="*/ 1625797 h 2960610"/>
                <a:gd name="connsiteX13" fmla="*/ 7506128 w 7785223"/>
                <a:gd name="connsiteY13" fmla="*/ 2067231 h 2960610"/>
                <a:gd name="connsiteX14" fmla="*/ 7074320 w 7785223"/>
                <a:gd name="connsiteY14" fmla="*/ 2519175 h 2960610"/>
                <a:gd name="connsiteX15" fmla="*/ 6737299 w 7785223"/>
                <a:gd name="connsiteY15" fmla="*/ 2324735 h 2960610"/>
                <a:gd name="connsiteX16" fmla="*/ 6911075 w 7785223"/>
                <a:gd name="connsiteY16" fmla="*/ 2629534 h 2960610"/>
                <a:gd name="connsiteX17" fmla="*/ 6173841 w 7785223"/>
                <a:gd name="connsiteY17" fmla="*/ 2960610 h 2960610"/>
                <a:gd name="connsiteX18" fmla="*/ 5697534 w 7785223"/>
                <a:gd name="connsiteY18" fmla="*/ 1718745 h 2960610"/>
                <a:gd name="connsiteX19" fmla="*/ 4260900 w 7785223"/>
                <a:gd name="connsiteY19" fmla="*/ 1707212 h 2960610"/>
                <a:gd name="connsiteX20" fmla="*/ 1262370 w 7785223"/>
                <a:gd name="connsiteY20" fmla="*/ 1766472 h 2960610"/>
                <a:gd name="connsiteX21" fmla="*/ 907344 w 7785223"/>
                <a:gd name="connsiteY21" fmla="*/ 2381268 h 2960610"/>
                <a:gd name="connsiteX22" fmla="*/ 192166 w 7785223"/>
                <a:gd name="connsiteY22" fmla="*/ 2960610 h 2960610"/>
                <a:gd name="connsiteX23" fmla="*/ 149596 w 7785223"/>
                <a:gd name="connsiteY23" fmla="*/ 2142715 h 2960610"/>
                <a:gd name="connsiteX24" fmla="*/ 515699 w 7785223"/>
                <a:gd name="connsiteY24" fmla="*/ 1640050 h 2960610"/>
                <a:gd name="connsiteX25" fmla="*/ 4858 w 7785223"/>
                <a:gd name="connsiteY25" fmla="*/ 958471 h 2960610"/>
                <a:gd name="connsiteX26" fmla="*/ 124054 w 7785223"/>
                <a:gd name="connsiteY26" fmla="*/ 0 h 2960610"/>
                <a:gd name="connsiteX0" fmla="*/ 6458167 w 7785223"/>
                <a:gd name="connsiteY0" fmla="*/ 833882 h 2960610"/>
                <a:gd name="connsiteX1" fmla="*/ 6206458 w 7785223"/>
                <a:gd name="connsiteY1" fmla="*/ 1085591 h 2960610"/>
                <a:gd name="connsiteX2" fmla="*/ 6458167 w 7785223"/>
                <a:gd name="connsiteY2" fmla="*/ 1337300 h 2960610"/>
                <a:gd name="connsiteX3" fmla="*/ 6709876 w 7785223"/>
                <a:gd name="connsiteY3" fmla="*/ 1085591 h 2960610"/>
                <a:gd name="connsiteX4" fmla="*/ 6458167 w 7785223"/>
                <a:gd name="connsiteY4" fmla="*/ 833882 h 2960610"/>
                <a:gd name="connsiteX5" fmla="*/ 124054 w 7785223"/>
                <a:gd name="connsiteY5" fmla="*/ 0 h 2960610"/>
                <a:gd name="connsiteX6" fmla="*/ 881802 w 7785223"/>
                <a:gd name="connsiteY6" fmla="*/ 766777 h 2960610"/>
                <a:gd name="connsiteX7" fmla="*/ 1232618 w 7785223"/>
                <a:gd name="connsiteY7" fmla="*/ 1485722 h 2960610"/>
                <a:gd name="connsiteX8" fmla="*/ 2569785 w 7785223"/>
                <a:gd name="connsiteY8" fmla="*/ 1533897 h 2960610"/>
                <a:gd name="connsiteX9" fmla="*/ 5663118 w 7785223"/>
                <a:gd name="connsiteY9" fmla="*/ 1447586 h 2960610"/>
                <a:gd name="connsiteX10" fmla="*/ 6184373 w 7785223"/>
                <a:gd name="connsiteY10" fmla="*/ 217410 h 2960610"/>
                <a:gd name="connsiteX11" fmla="*/ 7585117 w 7785223"/>
                <a:gd name="connsiteY11" fmla="*/ 1247424 h 2960610"/>
                <a:gd name="connsiteX12" fmla="*/ 7785223 w 7785223"/>
                <a:gd name="connsiteY12" fmla="*/ 1625797 h 2960610"/>
                <a:gd name="connsiteX13" fmla="*/ 7506128 w 7785223"/>
                <a:gd name="connsiteY13" fmla="*/ 2067231 h 2960610"/>
                <a:gd name="connsiteX14" fmla="*/ 7074320 w 7785223"/>
                <a:gd name="connsiteY14" fmla="*/ 2519175 h 2960610"/>
                <a:gd name="connsiteX15" fmla="*/ 6737299 w 7785223"/>
                <a:gd name="connsiteY15" fmla="*/ 2324735 h 2960610"/>
                <a:gd name="connsiteX16" fmla="*/ 6911075 w 7785223"/>
                <a:gd name="connsiteY16" fmla="*/ 2629534 h 2960610"/>
                <a:gd name="connsiteX17" fmla="*/ 6173841 w 7785223"/>
                <a:gd name="connsiteY17" fmla="*/ 2960610 h 2960610"/>
                <a:gd name="connsiteX18" fmla="*/ 5697534 w 7785223"/>
                <a:gd name="connsiteY18" fmla="*/ 1718745 h 2960610"/>
                <a:gd name="connsiteX19" fmla="*/ 4260900 w 7785223"/>
                <a:gd name="connsiteY19" fmla="*/ 1707212 h 2960610"/>
                <a:gd name="connsiteX20" fmla="*/ 1262370 w 7785223"/>
                <a:gd name="connsiteY20" fmla="*/ 1766472 h 2960610"/>
                <a:gd name="connsiteX21" fmla="*/ 907344 w 7785223"/>
                <a:gd name="connsiteY21" fmla="*/ 2381268 h 2960610"/>
                <a:gd name="connsiteX22" fmla="*/ 192166 w 7785223"/>
                <a:gd name="connsiteY22" fmla="*/ 2960610 h 2960610"/>
                <a:gd name="connsiteX23" fmla="*/ 149596 w 7785223"/>
                <a:gd name="connsiteY23" fmla="*/ 2142715 h 2960610"/>
                <a:gd name="connsiteX24" fmla="*/ 515699 w 7785223"/>
                <a:gd name="connsiteY24" fmla="*/ 1640050 h 2960610"/>
                <a:gd name="connsiteX25" fmla="*/ 4858 w 7785223"/>
                <a:gd name="connsiteY25" fmla="*/ 958471 h 2960610"/>
                <a:gd name="connsiteX26" fmla="*/ 124054 w 7785223"/>
                <a:gd name="connsiteY26" fmla="*/ 0 h 2960610"/>
                <a:gd name="connsiteX0" fmla="*/ 6458167 w 7785223"/>
                <a:gd name="connsiteY0" fmla="*/ 833882 h 2960610"/>
                <a:gd name="connsiteX1" fmla="*/ 6206458 w 7785223"/>
                <a:gd name="connsiteY1" fmla="*/ 1085591 h 2960610"/>
                <a:gd name="connsiteX2" fmla="*/ 6458167 w 7785223"/>
                <a:gd name="connsiteY2" fmla="*/ 1337300 h 2960610"/>
                <a:gd name="connsiteX3" fmla="*/ 6709876 w 7785223"/>
                <a:gd name="connsiteY3" fmla="*/ 1085591 h 2960610"/>
                <a:gd name="connsiteX4" fmla="*/ 6458167 w 7785223"/>
                <a:gd name="connsiteY4" fmla="*/ 833882 h 2960610"/>
                <a:gd name="connsiteX5" fmla="*/ 124054 w 7785223"/>
                <a:gd name="connsiteY5" fmla="*/ 0 h 2960610"/>
                <a:gd name="connsiteX6" fmla="*/ 881802 w 7785223"/>
                <a:gd name="connsiteY6" fmla="*/ 766777 h 2960610"/>
                <a:gd name="connsiteX7" fmla="*/ 1232618 w 7785223"/>
                <a:gd name="connsiteY7" fmla="*/ 1485722 h 2960610"/>
                <a:gd name="connsiteX8" fmla="*/ 2569785 w 7785223"/>
                <a:gd name="connsiteY8" fmla="*/ 1533897 h 2960610"/>
                <a:gd name="connsiteX9" fmla="*/ 5663118 w 7785223"/>
                <a:gd name="connsiteY9" fmla="*/ 1447586 h 2960610"/>
                <a:gd name="connsiteX10" fmla="*/ 6184373 w 7785223"/>
                <a:gd name="connsiteY10" fmla="*/ 217410 h 2960610"/>
                <a:gd name="connsiteX11" fmla="*/ 7585117 w 7785223"/>
                <a:gd name="connsiteY11" fmla="*/ 1247424 h 2960610"/>
                <a:gd name="connsiteX12" fmla="*/ 7785223 w 7785223"/>
                <a:gd name="connsiteY12" fmla="*/ 1625797 h 2960610"/>
                <a:gd name="connsiteX13" fmla="*/ 7506128 w 7785223"/>
                <a:gd name="connsiteY13" fmla="*/ 2067231 h 2960610"/>
                <a:gd name="connsiteX14" fmla="*/ 7074320 w 7785223"/>
                <a:gd name="connsiteY14" fmla="*/ 2519175 h 2960610"/>
                <a:gd name="connsiteX15" fmla="*/ 6737299 w 7785223"/>
                <a:gd name="connsiteY15" fmla="*/ 2324735 h 2960610"/>
                <a:gd name="connsiteX16" fmla="*/ 6911075 w 7785223"/>
                <a:gd name="connsiteY16" fmla="*/ 2629534 h 2960610"/>
                <a:gd name="connsiteX17" fmla="*/ 6173841 w 7785223"/>
                <a:gd name="connsiteY17" fmla="*/ 2960610 h 2960610"/>
                <a:gd name="connsiteX18" fmla="*/ 5697534 w 7785223"/>
                <a:gd name="connsiteY18" fmla="*/ 1718745 h 2960610"/>
                <a:gd name="connsiteX19" fmla="*/ 4260900 w 7785223"/>
                <a:gd name="connsiteY19" fmla="*/ 1707212 h 2960610"/>
                <a:gd name="connsiteX20" fmla="*/ 1262370 w 7785223"/>
                <a:gd name="connsiteY20" fmla="*/ 1766472 h 2960610"/>
                <a:gd name="connsiteX21" fmla="*/ 907344 w 7785223"/>
                <a:gd name="connsiteY21" fmla="*/ 2381268 h 2960610"/>
                <a:gd name="connsiteX22" fmla="*/ 192166 w 7785223"/>
                <a:gd name="connsiteY22" fmla="*/ 2960610 h 2960610"/>
                <a:gd name="connsiteX23" fmla="*/ 149596 w 7785223"/>
                <a:gd name="connsiteY23" fmla="*/ 2142715 h 2960610"/>
                <a:gd name="connsiteX24" fmla="*/ 515699 w 7785223"/>
                <a:gd name="connsiteY24" fmla="*/ 1640050 h 2960610"/>
                <a:gd name="connsiteX25" fmla="*/ 4858 w 7785223"/>
                <a:gd name="connsiteY25" fmla="*/ 958471 h 2960610"/>
                <a:gd name="connsiteX26" fmla="*/ 124054 w 7785223"/>
                <a:gd name="connsiteY26" fmla="*/ 0 h 2960610"/>
                <a:gd name="connsiteX0" fmla="*/ 6458167 w 7785223"/>
                <a:gd name="connsiteY0" fmla="*/ 833882 h 2960610"/>
                <a:gd name="connsiteX1" fmla="*/ 6206458 w 7785223"/>
                <a:gd name="connsiteY1" fmla="*/ 1085591 h 2960610"/>
                <a:gd name="connsiteX2" fmla="*/ 6458167 w 7785223"/>
                <a:gd name="connsiteY2" fmla="*/ 1337300 h 2960610"/>
                <a:gd name="connsiteX3" fmla="*/ 6709876 w 7785223"/>
                <a:gd name="connsiteY3" fmla="*/ 1085591 h 2960610"/>
                <a:gd name="connsiteX4" fmla="*/ 6458167 w 7785223"/>
                <a:gd name="connsiteY4" fmla="*/ 833882 h 2960610"/>
                <a:gd name="connsiteX5" fmla="*/ 124054 w 7785223"/>
                <a:gd name="connsiteY5" fmla="*/ 0 h 2960610"/>
                <a:gd name="connsiteX6" fmla="*/ 881802 w 7785223"/>
                <a:gd name="connsiteY6" fmla="*/ 766777 h 2960610"/>
                <a:gd name="connsiteX7" fmla="*/ 1232618 w 7785223"/>
                <a:gd name="connsiteY7" fmla="*/ 1485722 h 2960610"/>
                <a:gd name="connsiteX8" fmla="*/ 2569785 w 7785223"/>
                <a:gd name="connsiteY8" fmla="*/ 1533897 h 2960610"/>
                <a:gd name="connsiteX9" fmla="*/ 5663118 w 7785223"/>
                <a:gd name="connsiteY9" fmla="*/ 1447586 h 2960610"/>
                <a:gd name="connsiteX10" fmla="*/ 6184373 w 7785223"/>
                <a:gd name="connsiteY10" fmla="*/ 217410 h 2960610"/>
                <a:gd name="connsiteX11" fmla="*/ 7585117 w 7785223"/>
                <a:gd name="connsiteY11" fmla="*/ 1247424 h 2960610"/>
                <a:gd name="connsiteX12" fmla="*/ 7785223 w 7785223"/>
                <a:gd name="connsiteY12" fmla="*/ 1625797 h 2960610"/>
                <a:gd name="connsiteX13" fmla="*/ 7506128 w 7785223"/>
                <a:gd name="connsiteY13" fmla="*/ 2067231 h 2960610"/>
                <a:gd name="connsiteX14" fmla="*/ 7074320 w 7785223"/>
                <a:gd name="connsiteY14" fmla="*/ 2519175 h 2960610"/>
                <a:gd name="connsiteX15" fmla="*/ 6737299 w 7785223"/>
                <a:gd name="connsiteY15" fmla="*/ 2324735 h 2960610"/>
                <a:gd name="connsiteX16" fmla="*/ 6911075 w 7785223"/>
                <a:gd name="connsiteY16" fmla="*/ 2629534 h 2960610"/>
                <a:gd name="connsiteX17" fmla="*/ 6173841 w 7785223"/>
                <a:gd name="connsiteY17" fmla="*/ 2960610 h 2960610"/>
                <a:gd name="connsiteX18" fmla="*/ 5697534 w 7785223"/>
                <a:gd name="connsiteY18" fmla="*/ 1718745 h 2960610"/>
                <a:gd name="connsiteX19" fmla="*/ 4260900 w 7785223"/>
                <a:gd name="connsiteY19" fmla="*/ 1707212 h 2960610"/>
                <a:gd name="connsiteX20" fmla="*/ 1262370 w 7785223"/>
                <a:gd name="connsiteY20" fmla="*/ 1766472 h 2960610"/>
                <a:gd name="connsiteX21" fmla="*/ 907344 w 7785223"/>
                <a:gd name="connsiteY21" fmla="*/ 2381268 h 2960610"/>
                <a:gd name="connsiteX22" fmla="*/ 192166 w 7785223"/>
                <a:gd name="connsiteY22" fmla="*/ 2960610 h 2960610"/>
                <a:gd name="connsiteX23" fmla="*/ 149596 w 7785223"/>
                <a:gd name="connsiteY23" fmla="*/ 2142715 h 2960610"/>
                <a:gd name="connsiteX24" fmla="*/ 515699 w 7785223"/>
                <a:gd name="connsiteY24" fmla="*/ 1640050 h 2960610"/>
                <a:gd name="connsiteX25" fmla="*/ 4858 w 7785223"/>
                <a:gd name="connsiteY25" fmla="*/ 958471 h 2960610"/>
                <a:gd name="connsiteX26" fmla="*/ 124054 w 7785223"/>
                <a:gd name="connsiteY26" fmla="*/ 0 h 2960610"/>
                <a:gd name="connsiteX0" fmla="*/ 6458167 w 7785223"/>
                <a:gd name="connsiteY0" fmla="*/ 833882 h 2960610"/>
                <a:gd name="connsiteX1" fmla="*/ 6206458 w 7785223"/>
                <a:gd name="connsiteY1" fmla="*/ 1085591 h 2960610"/>
                <a:gd name="connsiteX2" fmla="*/ 6458167 w 7785223"/>
                <a:gd name="connsiteY2" fmla="*/ 1337300 h 2960610"/>
                <a:gd name="connsiteX3" fmla="*/ 6709876 w 7785223"/>
                <a:gd name="connsiteY3" fmla="*/ 1085591 h 2960610"/>
                <a:gd name="connsiteX4" fmla="*/ 6458167 w 7785223"/>
                <a:gd name="connsiteY4" fmla="*/ 833882 h 2960610"/>
                <a:gd name="connsiteX5" fmla="*/ 124054 w 7785223"/>
                <a:gd name="connsiteY5" fmla="*/ 0 h 2960610"/>
                <a:gd name="connsiteX6" fmla="*/ 881802 w 7785223"/>
                <a:gd name="connsiteY6" fmla="*/ 766777 h 2960610"/>
                <a:gd name="connsiteX7" fmla="*/ 1232618 w 7785223"/>
                <a:gd name="connsiteY7" fmla="*/ 1485722 h 2960610"/>
                <a:gd name="connsiteX8" fmla="*/ 2569785 w 7785223"/>
                <a:gd name="connsiteY8" fmla="*/ 1533897 h 2960610"/>
                <a:gd name="connsiteX9" fmla="*/ 5663118 w 7785223"/>
                <a:gd name="connsiteY9" fmla="*/ 1447586 h 2960610"/>
                <a:gd name="connsiteX10" fmla="*/ 6184373 w 7785223"/>
                <a:gd name="connsiteY10" fmla="*/ 217410 h 2960610"/>
                <a:gd name="connsiteX11" fmla="*/ 7585117 w 7785223"/>
                <a:gd name="connsiteY11" fmla="*/ 1247424 h 2960610"/>
                <a:gd name="connsiteX12" fmla="*/ 7785223 w 7785223"/>
                <a:gd name="connsiteY12" fmla="*/ 1625797 h 2960610"/>
                <a:gd name="connsiteX13" fmla="*/ 7506128 w 7785223"/>
                <a:gd name="connsiteY13" fmla="*/ 2067231 h 2960610"/>
                <a:gd name="connsiteX14" fmla="*/ 7074320 w 7785223"/>
                <a:gd name="connsiteY14" fmla="*/ 2519175 h 2960610"/>
                <a:gd name="connsiteX15" fmla="*/ 6737299 w 7785223"/>
                <a:gd name="connsiteY15" fmla="*/ 2324735 h 2960610"/>
                <a:gd name="connsiteX16" fmla="*/ 6911075 w 7785223"/>
                <a:gd name="connsiteY16" fmla="*/ 2629534 h 2960610"/>
                <a:gd name="connsiteX17" fmla="*/ 6173841 w 7785223"/>
                <a:gd name="connsiteY17" fmla="*/ 2960610 h 2960610"/>
                <a:gd name="connsiteX18" fmla="*/ 5683886 w 7785223"/>
                <a:gd name="connsiteY18" fmla="*/ 1786984 h 2960610"/>
                <a:gd name="connsiteX19" fmla="*/ 4260900 w 7785223"/>
                <a:gd name="connsiteY19" fmla="*/ 1707212 h 2960610"/>
                <a:gd name="connsiteX20" fmla="*/ 1262370 w 7785223"/>
                <a:gd name="connsiteY20" fmla="*/ 1766472 h 2960610"/>
                <a:gd name="connsiteX21" fmla="*/ 907344 w 7785223"/>
                <a:gd name="connsiteY21" fmla="*/ 2381268 h 2960610"/>
                <a:gd name="connsiteX22" fmla="*/ 192166 w 7785223"/>
                <a:gd name="connsiteY22" fmla="*/ 2960610 h 2960610"/>
                <a:gd name="connsiteX23" fmla="*/ 149596 w 7785223"/>
                <a:gd name="connsiteY23" fmla="*/ 2142715 h 2960610"/>
                <a:gd name="connsiteX24" fmla="*/ 515699 w 7785223"/>
                <a:gd name="connsiteY24" fmla="*/ 1640050 h 2960610"/>
                <a:gd name="connsiteX25" fmla="*/ 4858 w 7785223"/>
                <a:gd name="connsiteY25" fmla="*/ 958471 h 2960610"/>
                <a:gd name="connsiteX26" fmla="*/ 124054 w 7785223"/>
                <a:gd name="connsiteY26" fmla="*/ 0 h 296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85223" h="2960610">
                  <a:moveTo>
                    <a:pt x="6458167" y="833882"/>
                  </a:moveTo>
                  <a:cubicBezTo>
                    <a:pt x="6319152" y="833882"/>
                    <a:pt x="6206458" y="946576"/>
                    <a:pt x="6206458" y="1085591"/>
                  </a:cubicBezTo>
                  <a:cubicBezTo>
                    <a:pt x="6206458" y="1224606"/>
                    <a:pt x="6319152" y="1337300"/>
                    <a:pt x="6458167" y="1337300"/>
                  </a:cubicBezTo>
                  <a:cubicBezTo>
                    <a:pt x="6597182" y="1337300"/>
                    <a:pt x="6709876" y="1224606"/>
                    <a:pt x="6709876" y="1085591"/>
                  </a:cubicBezTo>
                  <a:cubicBezTo>
                    <a:pt x="6709876" y="946576"/>
                    <a:pt x="6597182" y="833882"/>
                    <a:pt x="6458167" y="833882"/>
                  </a:cubicBezTo>
                  <a:close/>
                  <a:moveTo>
                    <a:pt x="124054" y="0"/>
                  </a:moveTo>
                  <a:cubicBezTo>
                    <a:pt x="124054" y="0"/>
                    <a:pt x="694494" y="17040"/>
                    <a:pt x="881802" y="766777"/>
                  </a:cubicBezTo>
                  <a:cubicBezTo>
                    <a:pt x="975349" y="1143344"/>
                    <a:pt x="1108255" y="1399114"/>
                    <a:pt x="1232618" y="1485722"/>
                  </a:cubicBezTo>
                  <a:cubicBezTo>
                    <a:pt x="1356981" y="1572330"/>
                    <a:pt x="1831368" y="1540253"/>
                    <a:pt x="2569785" y="1533897"/>
                  </a:cubicBezTo>
                  <a:cubicBezTo>
                    <a:pt x="3308202" y="1527541"/>
                    <a:pt x="4961056" y="1460173"/>
                    <a:pt x="5663118" y="1447586"/>
                  </a:cubicBezTo>
                  <a:cubicBezTo>
                    <a:pt x="5764083" y="633577"/>
                    <a:pt x="6000518" y="305361"/>
                    <a:pt x="6184373" y="217410"/>
                  </a:cubicBezTo>
                  <a:cubicBezTo>
                    <a:pt x="6504706" y="184050"/>
                    <a:pt x="7316553" y="874307"/>
                    <a:pt x="7585117" y="1247424"/>
                  </a:cubicBezTo>
                  <a:cubicBezTo>
                    <a:pt x="7737800" y="1452337"/>
                    <a:pt x="7785205" y="1625731"/>
                    <a:pt x="7785223" y="1625797"/>
                  </a:cubicBezTo>
                  <a:cubicBezTo>
                    <a:pt x="7785158" y="1625937"/>
                    <a:pt x="7690374" y="1830829"/>
                    <a:pt x="7506128" y="2067231"/>
                  </a:cubicBezTo>
                  <a:cubicBezTo>
                    <a:pt x="7395543" y="2209120"/>
                    <a:pt x="7263894" y="2377287"/>
                    <a:pt x="7074320" y="2519175"/>
                  </a:cubicBezTo>
                  <a:cubicBezTo>
                    <a:pt x="6895320" y="2340543"/>
                    <a:pt x="6737376" y="2324743"/>
                    <a:pt x="6737299" y="2324735"/>
                  </a:cubicBezTo>
                  <a:cubicBezTo>
                    <a:pt x="6737317" y="2324764"/>
                    <a:pt x="6868950" y="2545458"/>
                    <a:pt x="6911075" y="2629534"/>
                  </a:cubicBezTo>
                  <a:cubicBezTo>
                    <a:pt x="6705703" y="2760914"/>
                    <a:pt x="6463469" y="2876528"/>
                    <a:pt x="6173841" y="2960610"/>
                  </a:cubicBezTo>
                  <a:cubicBezTo>
                    <a:pt x="6173686" y="2960472"/>
                    <a:pt x="5712200" y="2625849"/>
                    <a:pt x="5683886" y="1786984"/>
                  </a:cubicBezTo>
                  <a:cubicBezTo>
                    <a:pt x="5351100" y="1778601"/>
                    <a:pt x="4997819" y="1710631"/>
                    <a:pt x="4260900" y="1707212"/>
                  </a:cubicBezTo>
                  <a:cubicBezTo>
                    <a:pt x="3523981" y="1703793"/>
                    <a:pt x="1406504" y="1698533"/>
                    <a:pt x="1262370" y="1766472"/>
                  </a:cubicBezTo>
                  <a:cubicBezTo>
                    <a:pt x="1118236" y="1834411"/>
                    <a:pt x="1130100" y="2066835"/>
                    <a:pt x="907344" y="2381268"/>
                  </a:cubicBezTo>
                  <a:cubicBezTo>
                    <a:pt x="684588" y="2695701"/>
                    <a:pt x="192167" y="2960610"/>
                    <a:pt x="192166" y="2960610"/>
                  </a:cubicBezTo>
                  <a:cubicBezTo>
                    <a:pt x="243251" y="2474985"/>
                    <a:pt x="136825" y="2313110"/>
                    <a:pt x="149596" y="2142715"/>
                  </a:cubicBezTo>
                  <a:cubicBezTo>
                    <a:pt x="175137" y="1836023"/>
                    <a:pt x="515658" y="1640074"/>
                    <a:pt x="515699" y="1640050"/>
                  </a:cubicBezTo>
                  <a:cubicBezTo>
                    <a:pt x="515699" y="1640050"/>
                    <a:pt x="68713" y="1431317"/>
                    <a:pt x="4858" y="958471"/>
                  </a:cubicBezTo>
                  <a:cubicBezTo>
                    <a:pt x="-41969" y="604902"/>
                    <a:pt x="268793" y="481366"/>
                    <a:pt x="124054" y="0"/>
                  </a:cubicBezTo>
                  <a:close/>
                </a:path>
              </a:pathLst>
            </a:custGeom>
            <a:gradFill flip="none" rotWithShape="1">
              <a:gsLst>
                <a:gs pos="100000">
                  <a:srgbClr val="0888C0"/>
                </a:gs>
                <a:gs pos="0">
                  <a:srgbClr val="17385F"/>
                </a:gs>
              </a:gsLst>
              <a:lin ang="16200000" scaled="1"/>
              <a:tileRect/>
            </a:gradFill>
            <a:ln w="10" cap="flat">
              <a:solidFill>
                <a:schemeClr val="bg1">
                  <a:lumMod val="50000"/>
                </a:schemeClr>
              </a:solidFill>
              <a:prstDash val="solid"/>
              <a:miter lim="800000"/>
              <a:headEnd/>
              <a:tailEnd/>
            </a:ln>
            <a:effectLst>
              <a:outerShdw blurRad="50800" dist="38100" dir="5400000" algn="t"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500" dirty="0"/>
            </a:p>
          </p:txBody>
        </p:sp>
      </p:grpSp>
      <p:sp>
        <p:nvSpPr>
          <p:cNvPr id="11" name="TextBox 10">
            <a:extLst>
              <a:ext uri="{FF2B5EF4-FFF2-40B4-BE49-F238E27FC236}">
                <a16:creationId xmlns:a16="http://schemas.microsoft.com/office/drawing/2014/main" xmlns="" id="{5FCDF39D-B905-405A-A865-506C63F09082}"/>
              </a:ext>
            </a:extLst>
          </p:cNvPr>
          <p:cNvSpPr txBox="1"/>
          <p:nvPr/>
        </p:nvSpPr>
        <p:spPr>
          <a:xfrm>
            <a:off x="3119936" y="2733667"/>
            <a:ext cx="840971" cy="553998"/>
          </a:xfrm>
          <a:prstGeom prst="rect">
            <a:avLst/>
          </a:prstGeom>
          <a:noFill/>
        </p:spPr>
        <p:txBody>
          <a:bodyPr wrap="square" lIns="0" tIns="0" rIns="0" bIns="0" rtlCol="0">
            <a:spAutoFit/>
          </a:bodyPr>
          <a:lstStyle/>
          <a:p>
            <a:pPr algn="ctr"/>
            <a:r>
              <a:rPr lang="en-US" sz="1200" dirty="0">
                <a:solidFill>
                  <a:schemeClr val="tx1">
                    <a:lumMod val="75000"/>
                    <a:lumOff val="25000"/>
                  </a:schemeClr>
                </a:solidFill>
              </a:rPr>
              <a:t>Another Sample Text</a:t>
            </a:r>
          </a:p>
        </p:txBody>
      </p:sp>
      <p:cxnSp>
        <p:nvCxnSpPr>
          <p:cNvPr id="12" name="Straight Arrow Connector 11">
            <a:extLst>
              <a:ext uri="{FF2B5EF4-FFF2-40B4-BE49-F238E27FC236}">
                <a16:creationId xmlns:a16="http://schemas.microsoft.com/office/drawing/2014/main" xmlns="" id="{D64AC6BC-3146-4C36-94B8-A58919E45213}"/>
              </a:ext>
            </a:extLst>
          </p:cNvPr>
          <p:cNvCxnSpPr/>
          <p:nvPr/>
        </p:nvCxnSpPr>
        <p:spPr>
          <a:xfrm>
            <a:off x="4006207" y="3102999"/>
            <a:ext cx="361312" cy="18199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945D8BA5-4454-40EA-B1BB-80C58747B98C}"/>
              </a:ext>
            </a:extLst>
          </p:cNvPr>
          <p:cNvSpPr txBox="1"/>
          <p:nvPr/>
        </p:nvSpPr>
        <p:spPr>
          <a:xfrm>
            <a:off x="4320086" y="2733667"/>
            <a:ext cx="840971" cy="553998"/>
          </a:xfrm>
          <a:prstGeom prst="rect">
            <a:avLst/>
          </a:prstGeom>
          <a:noFill/>
        </p:spPr>
        <p:txBody>
          <a:bodyPr wrap="square" lIns="0" tIns="0" rIns="0" bIns="0" rtlCol="0">
            <a:spAutoFit/>
          </a:bodyPr>
          <a:lstStyle/>
          <a:p>
            <a:pPr algn="ctr"/>
            <a:r>
              <a:rPr lang="en-US" sz="1200" dirty="0">
                <a:solidFill>
                  <a:schemeClr val="tx1">
                    <a:lumMod val="75000"/>
                    <a:lumOff val="25000"/>
                  </a:schemeClr>
                </a:solidFill>
              </a:rPr>
              <a:t>Another Sample Text</a:t>
            </a:r>
          </a:p>
        </p:txBody>
      </p:sp>
      <p:cxnSp>
        <p:nvCxnSpPr>
          <p:cNvPr id="14" name="Straight Arrow Connector 13">
            <a:extLst>
              <a:ext uri="{FF2B5EF4-FFF2-40B4-BE49-F238E27FC236}">
                <a16:creationId xmlns:a16="http://schemas.microsoft.com/office/drawing/2014/main" xmlns="" id="{7CA9CFCD-E4C0-493C-95EB-9D38FB2EB4C8}"/>
              </a:ext>
            </a:extLst>
          </p:cNvPr>
          <p:cNvCxnSpPr/>
          <p:nvPr/>
        </p:nvCxnSpPr>
        <p:spPr>
          <a:xfrm>
            <a:off x="5103907" y="3102999"/>
            <a:ext cx="285750" cy="2978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FDED5107-2018-4063-8526-52A4197E0A2B}"/>
              </a:ext>
            </a:extLst>
          </p:cNvPr>
          <p:cNvSpPr txBox="1"/>
          <p:nvPr/>
        </p:nvSpPr>
        <p:spPr>
          <a:xfrm>
            <a:off x="2132106" y="2733667"/>
            <a:ext cx="681889" cy="553998"/>
          </a:xfrm>
          <a:prstGeom prst="rect">
            <a:avLst/>
          </a:prstGeom>
          <a:noFill/>
        </p:spPr>
        <p:txBody>
          <a:bodyPr wrap="square" lIns="0" tIns="0" rIns="0" bIns="0" rtlCol="0">
            <a:spAutoFit/>
          </a:bodyPr>
          <a:lstStyle/>
          <a:p>
            <a:pPr algn="ctr"/>
            <a:r>
              <a:rPr lang="en-US" sz="1200" dirty="0">
                <a:solidFill>
                  <a:schemeClr val="tx1">
                    <a:lumMod val="75000"/>
                    <a:lumOff val="25000"/>
                  </a:schemeClr>
                </a:solidFill>
              </a:rPr>
              <a:t>Another Sample Text</a:t>
            </a:r>
          </a:p>
        </p:txBody>
      </p:sp>
      <p:cxnSp>
        <p:nvCxnSpPr>
          <p:cNvPr id="16" name="Straight Arrow Connector 15">
            <a:extLst>
              <a:ext uri="{FF2B5EF4-FFF2-40B4-BE49-F238E27FC236}">
                <a16:creationId xmlns:a16="http://schemas.microsoft.com/office/drawing/2014/main" xmlns="" id="{7FEC2235-60AA-439E-B857-C6B44287DE74}"/>
              </a:ext>
            </a:extLst>
          </p:cNvPr>
          <p:cNvCxnSpPr/>
          <p:nvPr/>
        </p:nvCxnSpPr>
        <p:spPr>
          <a:xfrm>
            <a:off x="2813996" y="3161709"/>
            <a:ext cx="361312" cy="18199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9DDB181B-98CC-4699-BA12-961BF234FD31}"/>
              </a:ext>
            </a:extLst>
          </p:cNvPr>
          <p:cNvSpPr txBox="1"/>
          <p:nvPr/>
        </p:nvSpPr>
        <p:spPr>
          <a:xfrm>
            <a:off x="3111760" y="4362504"/>
            <a:ext cx="840971" cy="553998"/>
          </a:xfrm>
          <a:prstGeom prst="rect">
            <a:avLst/>
          </a:prstGeom>
          <a:noFill/>
        </p:spPr>
        <p:txBody>
          <a:bodyPr wrap="square" lIns="0" tIns="0" rIns="0" bIns="0" rtlCol="0">
            <a:spAutoFit/>
          </a:bodyPr>
          <a:lstStyle/>
          <a:p>
            <a:pPr algn="ctr"/>
            <a:r>
              <a:rPr lang="en-US" sz="1200" dirty="0">
                <a:solidFill>
                  <a:schemeClr val="tx1">
                    <a:lumMod val="75000"/>
                    <a:lumOff val="25000"/>
                  </a:schemeClr>
                </a:solidFill>
              </a:rPr>
              <a:t>Another Sample Text</a:t>
            </a:r>
          </a:p>
        </p:txBody>
      </p:sp>
      <p:cxnSp>
        <p:nvCxnSpPr>
          <p:cNvPr id="18" name="Straight Arrow Connector 17">
            <a:extLst>
              <a:ext uri="{FF2B5EF4-FFF2-40B4-BE49-F238E27FC236}">
                <a16:creationId xmlns:a16="http://schemas.microsoft.com/office/drawing/2014/main" xmlns="" id="{AE8B61B1-8C02-493F-9226-756BD4365E77}"/>
              </a:ext>
            </a:extLst>
          </p:cNvPr>
          <p:cNvCxnSpPr/>
          <p:nvPr/>
        </p:nvCxnSpPr>
        <p:spPr>
          <a:xfrm flipV="1">
            <a:off x="3911788" y="4160194"/>
            <a:ext cx="408299" cy="27866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75B6C26F-E9A0-40A7-AA5E-35634AC53FF8}"/>
              </a:ext>
            </a:extLst>
          </p:cNvPr>
          <p:cNvSpPr txBox="1"/>
          <p:nvPr/>
        </p:nvSpPr>
        <p:spPr>
          <a:xfrm>
            <a:off x="2222095" y="4069525"/>
            <a:ext cx="681889" cy="553998"/>
          </a:xfrm>
          <a:prstGeom prst="rect">
            <a:avLst/>
          </a:prstGeom>
          <a:noFill/>
        </p:spPr>
        <p:txBody>
          <a:bodyPr wrap="square" lIns="0" tIns="0" rIns="0" bIns="0" rtlCol="0">
            <a:spAutoFit/>
          </a:bodyPr>
          <a:lstStyle/>
          <a:p>
            <a:pPr algn="ctr"/>
            <a:r>
              <a:rPr lang="en-US" sz="1200" dirty="0">
                <a:solidFill>
                  <a:schemeClr val="tx1">
                    <a:lumMod val="75000"/>
                    <a:lumOff val="25000"/>
                  </a:schemeClr>
                </a:solidFill>
              </a:rPr>
              <a:t>Another Sample Text</a:t>
            </a:r>
          </a:p>
        </p:txBody>
      </p:sp>
      <p:cxnSp>
        <p:nvCxnSpPr>
          <p:cNvPr id="20" name="Straight Arrow Connector 19">
            <a:extLst>
              <a:ext uri="{FF2B5EF4-FFF2-40B4-BE49-F238E27FC236}">
                <a16:creationId xmlns:a16="http://schemas.microsoft.com/office/drawing/2014/main" xmlns="" id="{8093B2F3-422F-40A4-A000-C47EB6C483BF}"/>
              </a:ext>
            </a:extLst>
          </p:cNvPr>
          <p:cNvCxnSpPr/>
          <p:nvPr/>
        </p:nvCxnSpPr>
        <p:spPr>
          <a:xfrm flipV="1">
            <a:off x="2865851" y="4069525"/>
            <a:ext cx="361312" cy="9067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26AB5C10-638F-4D9F-99AC-59B7354504C0}"/>
              </a:ext>
            </a:extLst>
          </p:cNvPr>
          <p:cNvSpPr txBox="1"/>
          <p:nvPr/>
        </p:nvSpPr>
        <p:spPr>
          <a:xfrm>
            <a:off x="6489389" y="1911540"/>
            <a:ext cx="1117458" cy="646331"/>
          </a:xfrm>
          <a:prstGeom prst="rect">
            <a:avLst/>
          </a:prstGeom>
          <a:noFill/>
        </p:spPr>
        <p:txBody>
          <a:bodyPr wrap="square" rtlCol="0">
            <a:spAutoFit/>
          </a:bodyPr>
          <a:lstStyle/>
          <a:p>
            <a:pPr algn="ctr"/>
            <a:r>
              <a:rPr lang="en-US" sz="1800" dirty="0">
                <a:solidFill>
                  <a:schemeClr val="tx1">
                    <a:lumMod val="75000"/>
                    <a:lumOff val="25000"/>
                  </a:schemeClr>
                </a:solidFill>
              </a:rPr>
              <a:t>Sample Text</a:t>
            </a:r>
          </a:p>
        </p:txBody>
      </p:sp>
      <p:cxnSp>
        <p:nvCxnSpPr>
          <p:cNvPr id="22" name="Straight Arrow Connector 21">
            <a:extLst>
              <a:ext uri="{FF2B5EF4-FFF2-40B4-BE49-F238E27FC236}">
                <a16:creationId xmlns:a16="http://schemas.microsoft.com/office/drawing/2014/main" xmlns="" id="{4237CEE9-023B-4352-874D-23A817973561}"/>
              </a:ext>
            </a:extLst>
          </p:cNvPr>
          <p:cNvCxnSpPr>
            <a:stCxn id="21" idx="2"/>
          </p:cNvCxnSpPr>
          <p:nvPr/>
        </p:nvCxnSpPr>
        <p:spPr>
          <a:xfrm flipH="1">
            <a:off x="6787508" y="2557871"/>
            <a:ext cx="260610" cy="452795"/>
          </a:xfrm>
          <a:prstGeom prst="straightConnector1">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Rounded Rectangle 17">
            <a:extLst>
              <a:ext uri="{FF2B5EF4-FFF2-40B4-BE49-F238E27FC236}">
                <a16:creationId xmlns:a16="http://schemas.microsoft.com/office/drawing/2014/main" xmlns="" id="{DD23BD67-AD7D-43EF-8A1F-DB92E2E736BF}"/>
              </a:ext>
            </a:extLst>
          </p:cNvPr>
          <p:cNvSpPr/>
          <p:nvPr/>
        </p:nvSpPr>
        <p:spPr>
          <a:xfrm>
            <a:off x="2246407" y="2138433"/>
            <a:ext cx="914400" cy="501555"/>
          </a:xfrm>
          <a:prstGeom prst="roundRect">
            <a:avLst>
              <a:gd name="adj" fmla="val 4267"/>
            </a:avLst>
          </a:prstGeom>
          <a:gradFill>
            <a:gsLst>
              <a:gs pos="63000">
                <a:srgbClr val="BC2922"/>
              </a:gs>
              <a:gs pos="0">
                <a:srgbClr val="950F05"/>
              </a:gs>
              <a:gs pos="100000">
                <a:srgbClr val="F62222"/>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500" dirty="0"/>
              <a:t>Sample</a:t>
            </a:r>
          </a:p>
          <a:p>
            <a:pPr algn="ctr"/>
            <a:r>
              <a:rPr lang="en-US" sz="1500" dirty="0"/>
              <a:t>Text</a:t>
            </a:r>
          </a:p>
        </p:txBody>
      </p:sp>
      <p:sp>
        <p:nvSpPr>
          <p:cNvPr id="24" name="Rounded Rectangle 19">
            <a:extLst>
              <a:ext uri="{FF2B5EF4-FFF2-40B4-BE49-F238E27FC236}">
                <a16:creationId xmlns:a16="http://schemas.microsoft.com/office/drawing/2014/main" xmlns="" id="{FE5EF68F-770C-4E91-B14E-3DF2722BB27A}"/>
              </a:ext>
            </a:extLst>
          </p:cNvPr>
          <p:cNvSpPr/>
          <p:nvPr/>
        </p:nvSpPr>
        <p:spPr>
          <a:xfrm>
            <a:off x="4646707" y="2129902"/>
            <a:ext cx="914400" cy="501555"/>
          </a:xfrm>
          <a:prstGeom prst="roundRect">
            <a:avLst>
              <a:gd name="adj" fmla="val 4267"/>
            </a:avLst>
          </a:prstGeom>
          <a:gradFill>
            <a:gsLst>
              <a:gs pos="63000">
                <a:srgbClr val="BC2922"/>
              </a:gs>
              <a:gs pos="0">
                <a:srgbClr val="950F05"/>
              </a:gs>
              <a:gs pos="100000">
                <a:srgbClr val="F62222"/>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500" dirty="0"/>
              <a:t>Sample</a:t>
            </a:r>
          </a:p>
          <a:p>
            <a:pPr algn="ctr"/>
            <a:r>
              <a:rPr lang="en-US" sz="1500" dirty="0"/>
              <a:t>Text</a:t>
            </a:r>
          </a:p>
        </p:txBody>
      </p:sp>
      <p:sp>
        <p:nvSpPr>
          <p:cNvPr id="25" name="Rounded Rectangle 42">
            <a:extLst>
              <a:ext uri="{FF2B5EF4-FFF2-40B4-BE49-F238E27FC236}">
                <a16:creationId xmlns:a16="http://schemas.microsoft.com/office/drawing/2014/main" xmlns="" id="{05DFECE7-B38E-4D5C-A03A-762BEE9960E5}"/>
              </a:ext>
            </a:extLst>
          </p:cNvPr>
          <p:cNvSpPr/>
          <p:nvPr/>
        </p:nvSpPr>
        <p:spPr>
          <a:xfrm>
            <a:off x="2089223" y="4831157"/>
            <a:ext cx="914400" cy="501555"/>
          </a:xfrm>
          <a:prstGeom prst="roundRect">
            <a:avLst>
              <a:gd name="adj" fmla="val 4267"/>
            </a:avLst>
          </a:prstGeom>
          <a:gradFill>
            <a:gsLst>
              <a:gs pos="63000">
                <a:srgbClr val="BC2922"/>
              </a:gs>
              <a:gs pos="0">
                <a:srgbClr val="950F05"/>
              </a:gs>
              <a:gs pos="100000">
                <a:srgbClr val="F62222"/>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500" dirty="0"/>
              <a:t>Sample</a:t>
            </a:r>
          </a:p>
          <a:p>
            <a:pPr algn="ctr"/>
            <a:r>
              <a:rPr lang="en-US" sz="1500" dirty="0"/>
              <a:t>Text</a:t>
            </a:r>
          </a:p>
        </p:txBody>
      </p:sp>
      <p:sp>
        <p:nvSpPr>
          <p:cNvPr id="26" name="Rounded Rectangle 43">
            <a:extLst>
              <a:ext uri="{FF2B5EF4-FFF2-40B4-BE49-F238E27FC236}">
                <a16:creationId xmlns:a16="http://schemas.microsoft.com/office/drawing/2014/main" xmlns="" id="{1EF441FF-47B0-439F-8776-39628CCAF298}"/>
              </a:ext>
            </a:extLst>
          </p:cNvPr>
          <p:cNvSpPr/>
          <p:nvPr/>
        </p:nvSpPr>
        <p:spPr>
          <a:xfrm>
            <a:off x="3915446" y="4772448"/>
            <a:ext cx="914400" cy="501555"/>
          </a:xfrm>
          <a:prstGeom prst="roundRect">
            <a:avLst>
              <a:gd name="adj" fmla="val 4267"/>
            </a:avLst>
          </a:prstGeom>
          <a:gradFill>
            <a:gsLst>
              <a:gs pos="63000">
                <a:srgbClr val="BC2922"/>
              </a:gs>
              <a:gs pos="0">
                <a:srgbClr val="950F05"/>
              </a:gs>
              <a:gs pos="100000">
                <a:srgbClr val="F62222"/>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500" dirty="0"/>
              <a:t>Sample</a:t>
            </a:r>
          </a:p>
          <a:p>
            <a:pPr algn="ctr"/>
            <a:r>
              <a:rPr lang="en-US" sz="1500" dirty="0"/>
              <a:t>Text</a:t>
            </a:r>
          </a:p>
        </p:txBody>
      </p:sp>
      <p:sp>
        <p:nvSpPr>
          <p:cNvPr id="27" name="Footer Placeholder 3">
            <a:extLst>
              <a:ext uri="{FF2B5EF4-FFF2-40B4-BE49-F238E27FC236}">
                <a16:creationId xmlns:a16="http://schemas.microsoft.com/office/drawing/2014/main" xmlns="" id="{2775B074-0323-4ED8-8E57-AEC0982AFAA2}"/>
              </a:ext>
            </a:extLst>
          </p:cNvPr>
          <p:cNvSpPr>
            <a:spLocks noGrp="1"/>
          </p:cNvSpPr>
          <p:nvPr>
            <p:ph type="ftr" sz="quarter" idx="10"/>
          </p:nvPr>
        </p:nvSpPr>
        <p:spPr>
          <a:xfrm>
            <a:off x="3028950" y="6433132"/>
            <a:ext cx="3086100" cy="365125"/>
          </a:xfrm>
        </p:spPr>
        <p:txBody>
          <a:bodyPr/>
          <a:lstStyle/>
          <a:p>
            <a:pPr>
              <a:defRPr/>
            </a:pPr>
            <a:r>
              <a:rPr lang="en-US" dirty="0"/>
              <a:t>Presented by Partners in Medical Education, Inc. 2017</a:t>
            </a:r>
          </a:p>
        </p:txBody>
      </p:sp>
      <p:sp>
        <p:nvSpPr>
          <p:cNvPr id="28" name="Slide Number Placeholder 4"/>
          <p:cNvSpPr>
            <a:spLocks noGrp="1"/>
          </p:cNvSpPr>
          <p:nvPr>
            <p:ph type="sldNum" sz="quarter" idx="11"/>
          </p:nvPr>
        </p:nvSpPr>
        <p:spPr>
          <a:xfrm>
            <a:off x="6457950" y="6433133"/>
            <a:ext cx="2057400" cy="365125"/>
          </a:xfrm>
        </p:spPr>
        <p:txBody>
          <a:bodyPr/>
          <a:lstStyle/>
          <a:p>
            <a:pPr>
              <a:defRPr/>
            </a:pPr>
            <a:r>
              <a:rPr lang="en-US" altLang="en-US" dirty="0" smtClean="0"/>
              <a:t>13</a:t>
            </a:r>
            <a:endParaRPr lang="en-US" altLang="en-US" dirty="0"/>
          </a:p>
        </p:txBody>
      </p:sp>
    </p:spTree>
    <p:extLst>
      <p:ext uri="{BB962C8B-B14F-4D97-AF65-F5344CB8AC3E}">
        <p14:creationId xmlns:p14="http://schemas.microsoft.com/office/powerpoint/2010/main" val="1636282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0C9BF2AB-7DBE-4BAC-A833-D42E641AA8FF}"/>
              </a:ext>
            </a:extLst>
          </p:cNvPr>
          <p:cNvSpPr>
            <a:spLocks noGrp="1"/>
          </p:cNvSpPr>
          <p:nvPr>
            <p:ph type="title"/>
          </p:nvPr>
        </p:nvSpPr>
        <p:spPr/>
        <p:txBody>
          <a:bodyPr/>
          <a:lstStyle/>
          <a:p>
            <a:r>
              <a:rPr lang="en-US" dirty="0"/>
              <a:t>ACTION PLANS</a:t>
            </a:r>
          </a:p>
        </p:txBody>
      </p:sp>
      <p:sp>
        <p:nvSpPr>
          <p:cNvPr id="4" name="Footer Placeholder 3"/>
          <p:cNvSpPr>
            <a:spLocks noGrp="1"/>
          </p:cNvSpPr>
          <p:nvPr>
            <p:ph type="ftr" sz="quarter" idx="10"/>
          </p:nvPr>
        </p:nvSpPr>
        <p:spPr/>
        <p:txBody>
          <a:bodyPr/>
          <a:lstStyle/>
          <a:p>
            <a:pPr>
              <a:defRPr/>
            </a:pPr>
            <a:r>
              <a:rPr lang="en-US" dirty="0"/>
              <a:t>Presented by Partners in Medical Education, Inc. 2017</a:t>
            </a:r>
          </a:p>
        </p:txBody>
      </p:sp>
      <p:sp>
        <p:nvSpPr>
          <p:cNvPr id="5" name="Slide Number Placeholder 4"/>
          <p:cNvSpPr>
            <a:spLocks noGrp="1"/>
          </p:cNvSpPr>
          <p:nvPr>
            <p:ph type="sldNum" sz="quarter" idx="11"/>
          </p:nvPr>
        </p:nvSpPr>
        <p:spPr/>
        <p:txBody>
          <a:bodyPr/>
          <a:lstStyle/>
          <a:p>
            <a:pPr>
              <a:defRPr/>
            </a:pPr>
            <a:fld id="{6AD68910-38FE-C240-95D4-C063CA8D3DE6}" type="slidenum">
              <a:rPr lang="en-US" altLang="en-US" smtClean="0"/>
              <a:pPr>
                <a:defRPr/>
              </a:pPr>
              <a:t>14</a:t>
            </a:fld>
            <a:endParaRPr lang="en-US" altLang="en-US" dirty="0"/>
          </a:p>
        </p:txBody>
      </p:sp>
    </p:spTree>
    <p:extLst>
      <p:ext uri="{BB962C8B-B14F-4D97-AF65-F5344CB8AC3E}">
        <p14:creationId xmlns:p14="http://schemas.microsoft.com/office/powerpoint/2010/main" val="168081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4148DA-DC2F-4362-AD4C-18E2DA1DD3CE}"/>
              </a:ext>
            </a:extLst>
          </p:cNvPr>
          <p:cNvSpPr>
            <a:spLocks noGrp="1"/>
          </p:cNvSpPr>
          <p:nvPr>
            <p:ph type="title"/>
          </p:nvPr>
        </p:nvSpPr>
        <p:spPr>
          <a:xfrm>
            <a:off x="2107974" y="554360"/>
            <a:ext cx="6701393" cy="608240"/>
          </a:xfrm>
        </p:spPr>
        <p:txBody>
          <a:bodyPr>
            <a:normAutofit/>
          </a:bodyPr>
          <a:lstStyle/>
          <a:p>
            <a:r>
              <a:rPr lang="en-US" smtClean="0"/>
              <a:t>Basics of Action Items</a:t>
            </a:r>
            <a:endParaRPr lang="en-US" dirty="0"/>
          </a:p>
        </p:txBody>
      </p:sp>
      <p:sp>
        <p:nvSpPr>
          <p:cNvPr id="3" name="Content Placeholder 2">
            <a:extLst>
              <a:ext uri="{FF2B5EF4-FFF2-40B4-BE49-F238E27FC236}">
                <a16:creationId xmlns:a16="http://schemas.microsoft.com/office/drawing/2014/main" xmlns="" id="{B9A3CBC3-870E-412B-94CC-E307EBF39C6A}"/>
              </a:ext>
            </a:extLst>
          </p:cNvPr>
          <p:cNvSpPr>
            <a:spLocks noGrp="1"/>
          </p:cNvSpPr>
          <p:nvPr>
            <p:ph idx="1"/>
          </p:nvPr>
        </p:nvSpPr>
        <p:spPr>
          <a:xfrm>
            <a:off x="514351" y="1818596"/>
            <a:ext cx="8156121" cy="2320698"/>
          </a:xfrm>
        </p:spPr>
        <p:txBody>
          <a:bodyPr>
            <a:noAutofit/>
          </a:bodyPr>
          <a:lstStyle/>
          <a:p>
            <a:pPr marL="342900" indent="-342900"/>
            <a:r>
              <a:rPr lang="en-US" sz="2400" dirty="0" smtClean="0"/>
              <a:t>ACGME </a:t>
            </a:r>
            <a:r>
              <a:rPr lang="en-US" sz="2400" dirty="0"/>
              <a:t>Requirements</a:t>
            </a:r>
          </a:p>
          <a:p>
            <a:pPr marL="342900" indent="-342900"/>
            <a:r>
              <a:rPr lang="en-US" sz="2400" dirty="0"/>
              <a:t>Ensuring Robust Action Plans</a:t>
            </a:r>
          </a:p>
          <a:p>
            <a:pPr marL="342900" indent="-342900"/>
            <a:r>
              <a:rPr lang="en-US" sz="2400" dirty="0"/>
              <a:t>Tool: Voice of the…</a:t>
            </a:r>
          </a:p>
          <a:p>
            <a:pPr marL="342900" indent="-342900"/>
            <a:r>
              <a:rPr lang="en-US" sz="2400" dirty="0"/>
              <a:t>Best Practices</a:t>
            </a:r>
          </a:p>
        </p:txBody>
      </p:sp>
      <p:sp>
        <p:nvSpPr>
          <p:cNvPr id="4" name="Footer Placeholder 3"/>
          <p:cNvSpPr>
            <a:spLocks noGrp="1"/>
          </p:cNvSpPr>
          <p:nvPr>
            <p:ph type="ftr" sz="quarter" idx="10"/>
          </p:nvPr>
        </p:nvSpPr>
        <p:spPr>
          <a:xfrm>
            <a:off x="3028950" y="6433130"/>
            <a:ext cx="3086100" cy="365125"/>
          </a:xfrm>
        </p:spPr>
        <p:txBody>
          <a:bodyPr/>
          <a:lstStyle/>
          <a:p>
            <a:r>
              <a:rPr lang="en-US" dirty="0"/>
              <a:t>Presented by Partners in Medical Education, Inc. 2017</a:t>
            </a:r>
          </a:p>
        </p:txBody>
      </p:sp>
      <p:sp>
        <p:nvSpPr>
          <p:cNvPr id="5" name="Slide Number Placeholder 4"/>
          <p:cNvSpPr>
            <a:spLocks noGrp="1"/>
          </p:cNvSpPr>
          <p:nvPr>
            <p:ph type="sldNum" sz="quarter" idx="11"/>
          </p:nvPr>
        </p:nvSpPr>
        <p:spPr>
          <a:xfrm>
            <a:off x="6457950" y="6433133"/>
            <a:ext cx="2057400" cy="365125"/>
          </a:xfrm>
        </p:spPr>
        <p:txBody>
          <a:bodyPr/>
          <a:lstStyle/>
          <a:p>
            <a:pPr>
              <a:defRPr/>
            </a:pPr>
            <a:r>
              <a:rPr lang="en-US" altLang="en-US" dirty="0" smtClean="0"/>
              <a:t>15</a:t>
            </a:r>
            <a:endParaRPr lang="en-US" altLang="en-US" dirty="0"/>
          </a:p>
        </p:txBody>
      </p:sp>
      <p:pic>
        <p:nvPicPr>
          <p:cNvPr id="7" name="Picture 6"/>
          <p:cNvPicPr/>
          <p:nvPr/>
        </p:nvPicPr>
        <p:blipFill>
          <a:blip r:embed="rId2"/>
          <a:stretch>
            <a:fillRect/>
          </a:stretch>
        </p:blipFill>
        <p:spPr>
          <a:xfrm>
            <a:off x="4691675" y="3738623"/>
            <a:ext cx="3978797" cy="2391920"/>
          </a:xfrm>
          <a:prstGeom prst="rect">
            <a:avLst/>
          </a:prstGeom>
        </p:spPr>
      </p:pic>
    </p:spTree>
    <p:extLst>
      <p:ext uri="{BB962C8B-B14F-4D97-AF65-F5344CB8AC3E}">
        <p14:creationId xmlns:p14="http://schemas.microsoft.com/office/powerpoint/2010/main" val="1185733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4148DA-DC2F-4362-AD4C-18E2DA1DD3CE}"/>
              </a:ext>
            </a:extLst>
          </p:cNvPr>
          <p:cNvSpPr>
            <a:spLocks noGrp="1"/>
          </p:cNvSpPr>
          <p:nvPr>
            <p:ph type="title"/>
          </p:nvPr>
        </p:nvSpPr>
        <p:spPr>
          <a:xfrm>
            <a:off x="2038527" y="565935"/>
            <a:ext cx="5692486" cy="608240"/>
          </a:xfrm>
        </p:spPr>
        <p:txBody>
          <a:bodyPr>
            <a:normAutofit/>
          </a:bodyPr>
          <a:lstStyle/>
          <a:p>
            <a:r>
              <a:rPr lang="en-US"/>
              <a:t>ACGME </a:t>
            </a:r>
            <a:r>
              <a:rPr lang="en-US" smtClean="0"/>
              <a:t>Requirements</a:t>
            </a:r>
            <a:endParaRPr lang="en-US" dirty="0"/>
          </a:p>
        </p:txBody>
      </p:sp>
      <p:sp>
        <p:nvSpPr>
          <p:cNvPr id="3" name="Content Placeholder 2">
            <a:extLst>
              <a:ext uri="{FF2B5EF4-FFF2-40B4-BE49-F238E27FC236}">
                <a16:creationId xmlns:a16="http://schemas.microsoft.com/office/drawing/2014/main" xmlns="" id="{B9A3CBC3-870E-412B-94CC-E307EBF39C6A}"/>
              </a:ext>
            </a:extLst>
          </p:cNvPr>
          <p:cNvSpPr>
            <a:spLocks noGrp="1"/>
          </p:cNvSpPr>
          <p:nvPr>
            <p:ph idx="1"/>
          </p:nvPr>
        </p:nvSpPr>
        <p:spPr>
          <a:xfrm>
            <a:off x="514351" y="1818596"/>
            <a:ext cx="8156121" cy="2320698"/>
          </a:xfrm>
        </p:spPr>
        <p:txBody>
          <a:bodyPr>
            <a:noAutofit/>
          </a:bodyPr>
          <a:lstStyle/>
          <a:p>
            <a:pPr marL="0" indent="0">
              <a:buNone/>
            </a:pPr>
            <a:r>
              <a:rPr lang="en-US" sz="2800" dirty="0"/>
              <a:t>V.C. Program Evaluation and Improvement </a:t>
            </a:r>
            <a:r>
              <a:rPr lang="en-US" sz="2800" dirty="0" smtClean="0"/>
              <a:t/>
            </a:r>
            <a:br>
              <a:rPr lang="en-US" sz="2800" dirty="0" smtClean="0"/>
            </a:br>
            <a:endParaRPr lang="en-US" sz="2800" dirty="0"/>
          </a:p>
          <a:p>
            <a:r>
              <a:rPr lang="en-US" sz="2400" dirty="0"/>
              <a:t>The PEC must prepare a written plan of action to document initiatives to improve performance in one or more of the areas listed in section V.C.2., as well as delineate how they will be measured and monitored.</a:t>
            </a:r>
          </a:p>
          <a:p>
            <a:pPr lvl="0"/>
            <a:r>
              <a:rPr lang="en-US" sz="2400" dirty="0"/>
              <a:t>The action plan should be reviewed and approved by the teaching faculty and documented in meeting minutes.</a:t>
            </a:r>
          </a:p>
        </p:txBody>
      </p:sp>
      <p:sp>
        <p:nvSpPr>
          <p:cNvPr id="4" name="Footer Placeholder 3"/>
          <p:cNvSpPr>
            <a:spLocks noGrp="1"/>
          </p:cNvSpPr>
          <p:nvPr>
            <p:ph type="ftr" sz="quarter" idx="10"/>
          </p:nvPr>
        </p:nvSpPr>
        <p:spPr>
          <a:xfrm>
            <a:off x="3028950" y="6433130"/>
            <a:ext cx="3086100" cy="365125"/>
          </a:xfrm>
        </p:spPr>
        <p:txBody>
          <a:bodyPr/>
          <a:lstStyle/>
          <a:p>
            <a:r>
              <a:rPr lang="en-US" dirty="0"/>
              <a:t>Presented by Partners in Medical Education, Inc. 2017</a:t>
            </a:r>
          </a:p>
        </p:txBody>
      </p:sp>
      <p:sp>
        <p:nvSpPr>
          <p:cNvPr id="5" name="Slide Number Placeholder 4"/>
          <p:cNvSpPr>
            <a:spLocks noGrp="1"/>
          </p:cNvSpPr>
          <p:nvPr>
            <p:ph type="sldNum" sz="quarter" idx="11"/>
          </p:nvPr>
        </p:nvSpPr>
        <p:spPr>
          <a:xfrm>
            <a:off x="6457950" y="6433133"/>
            <a:ext cx="2057400" cy="365125"/>
          </a:xfrm>
        </p:spPr>
        <p:txBody>
          <a:bodyPr/>
          <a:lstStyle/>
          <a:p>
            <a:pPr>
              <a:defRPr/>
            </a:pPr>
            <a:r>
              <a:rPr lang="en-US" altLang="en-US" dirty="0" smtClean="0"/>
              <a:t>16</a:t>
            </a:r>
            <a:endParaRPr lang="en-US" altLang="en-US" dirty="0"/>
          </a:p>
        </p:txBody>
      </p:sp>
    </p:spTree>
    <p:extLst>
      <p:ext uri="{BB962C8B-B14F-4D97-AF65-F5344CB8AC3E}">
        <p14:creationId xmlns:p14="http://schemas.microsoft.com/office/powerpoint/2010/main" val="1342773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727131-0038-4754-BD9A-518644FFE374}"/>
              </a:ext>
            </a:extLst>
          </p:cNvPr>
          <p:cNvSpPr>
            <a:spLocks noGrp="1"/>
          </p:cNvSpPr>
          <p:nvPr>
            <p:ph type="title"/>
          </p:nvPr>
        </p:nvSpPr>
        <p:spPr>
          <a:xfrm>
            <a:off x="1989344" y="246466"/>
            <a:ext cx="7027334" cy="1325563"/>
          </a:xfrm>
        </p:spPr>
        <p:txBody>
          <a:bodyPr>
            <a:normAutofit/>
          </a:bodyPr>
          <a:lstStyle/>
          <a:p>
            <a:r>
              <a:rPr lang="en-US" dirty="0" smtClean="0"/>
              <a:t>Ensuring Robust </a:t>
            </a:r>
            <a:r>
              <a:rPr lang="en-US" smtClean="0"/>
              <a:t>Action Plans</a:t>
            </a:r>
            <a:endParaRPr lang="en-US" dirty="0"/>
          </a:p>
        </p:txBody>
      </p:sp>
      <p:sp>
        <p:nvSpPr>
          <p:cNvPr id="3" name="Content Placeholder 2">
            <a:extLst>
              <a:ext uri="{FF2B5EF4-FFF2-40B4-BE49-F238E27FC236}">
                <a16:creationId xmlns:a16="http://schemas.microsoft.com/office/drawing/2014/main" xmlns="" id="{266D6C2C-C7A4-474B-A537-FB78CDDE8BAA}"/>
              </a:ext>
            </a:extLst>
          </p:cNvPr>
          <p:cNvSpPr>
            <a:spLocks noGrp="1"/>
          </p:cNvSpPr>
          <p:nvPr>
            <p:ph idx="1"/>
          </p:nvPr>
        </p:nvSpPr>
        <p:spPr/>
        <p:txBody>
          <a:bodyPr>
            <a:normAutofit lnSpcReduction="10000"/>
          </a:bodyPr>
          <a:lstStyle/>
          <a:p>
            <a:r>
              <a:rPr lang="en-US" sz="2400" dirty="0"/>
              <a:t>The categories of the APE should be reflected in the action plans</a:t>
            </a:r>
          </a:p>
          <a:p>
            <a:pPr lvl="1"/>
            <a:r>
              <a:rPr lang="en-US" sz="2400" dirty="0"/>
              <a:t>Resident performance (milestone data, rotation data, in-training examination data)</a:t>
            </a:r>
          </a:p>
          <a:p>
            <a:pPr lvl="1"/>
            <a:r>
              <a:rPr lang="en-US" sz="2400" dirty="0"/>
              <a:t>Graduate performance (board examination data, alumni surveys, placement of graduates)</a:t>
            </a:r>
          </a:p>
          <a:p>
            <a:pPr lvl="1"/>
            <a:r>
              <a:rPr lang="en-US" sz="2400" dirty="0"/>
              <a:t>Faculty development (faculty surveys, faculty development activities)</a:t>
            </a:r>
          </a:p>
          <a:p>
            <a:pPr lvl="1"/>
            <a:r>
              <a:rPr lang="en-US" sz="2400" dirty="0"/>
              <a:t>Program quality (ACGME surveys, internal surveys)</a:t>
            </a:r>
          </a:p>
          <a:p>
            <a:pPr lvl="1"/>
            <a:endParaRPr lang="en-US" sz="2400" dirty="0"/>
          </a:p>
          <a:p>
            <a:r>
              <a:rPr lang="en-US" sz="2400" dirty="0"/>
              <a:t>Do your actions plans include at least one from each category?</a:t>
            </a:r>
          </a:p>
          <a:p>
            <a:pPr lvl="1"/>
            <a:endParaRPr lang="en-US" dirty="0"/>
          </a:p>
        </p:txBody>
      </p:sp>
      <p:sp>
        <p:nvSpPr>
          <p:cNvPr id="4" name="Footer Placeholder 3"/>
          <p:cNvSpPr>
            <a:spLocks noGrp="1"/>
          </p:cNvSpPr>
          <p:nvPr>
            <p:ph type="ftr" sz="quarter" idx="10"/>
          </p:nvPr>
        </p:nvSpPr>
        <p:spPr>
          <a:xfrm>
            <a:off x="3028950" y="6433130"/>
            <a:ext cx="3086100" cy="365125"/>
          </a:xfrm>
        </p:spPr>
        <p:txBody>
          <a:bodyPr/>
          <a:lstStyle/>
          <a:p>
            <a:r>
              <a:rPr lang="en-US" dirty="0"/>
              <a:t>Presented by Partners in Medical Education, Inc. 2017</a:t>
            </a:r>
          </a:p>
        </p:txBody>
      </p:sp>
      <p:sp>
        <p:nvSpPr>
          <p:cNvPr id="5" name="Slide Number Placeholder 4"/>
          <p:cNvSpPr>
            <a:spLocks noGrp="1"/>
          </p:cNvSpPr>
          <p:nvPr>
            <p:ph type="sldNum" sz="quarter" idx="11"/>
          </p:nvPr>
        </p:nvSpPr>
        <p:spPr>
          <a:xfrm>
            <a:off x="6457950" y="6433133"/>
            <a:ext cx="2057400" cy="365125"/>
          </a:xfrm>
        </p:spPr>
        <p:txBody>
          <a:bodyPr/>
          <a:lstStyle/>
          <a:p>
            <a:pPr>
              <a:defRPr/>
            </a:pPr>
            <a:r>
              <a:rPr lang="en-US" altLang="en-US" dirty="0" smtClean="0"/>
              <a:t>17</a:t>
            </a:r>
            <a:endParaRPr lang="en-US" altLang="en-US" dirty="0"/>
          </a:p>
        </p:txBody>
      </p:sp>
    </p:spTree>
    <p:extLst>
      <p:ext uri="{BB962C8B-B14F-4D97-AF65-F5344CB8AC3E}">
        <p14:creationId xmlns:p14="http://schemas.microsoft.com/office/powerpoint/2010/main" val="17279646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6E43ADA-7F99-4C00-B4DC-587936E7C050}"/>
              </a:ext>
            </a:extLst>
          </p:cNvPr>
          <p:cNvSpPr>
            <a:spLocks noGrp="1"/>
          </p:cNvSpPr>
          <p:nvPr>
            <p:ph type="title"/>
          </p:nvPr>
        </p:nvSpPr>
        <p:spPr/>
        <p:txBody>
          <a:bodyPr/>
          <a:lstStyle/>
          <a:p>
            <a:r>
              <a:rPr lang="en-US" dirty="0"/>
              <a:t>TOOL: Voice of the…</a:t>
            </a:r>
          </a:p>
        </p:txBody>
      </p:sp>
      <p:sp>
        <p:nvSpPr>
          <p:cNvPr id="5" name="Slide Number Placeholder 4">
            <a:extLst>
              <a:ext uri="{FF2B5EF4-FFF2-40B4-BE49-F238E27FC236}">
                <a16:creationId xmlns:a16="http://schemas.microsoft.com/office/drawing/2014/main" xmlns="" id="{5D9AE929-D336-4E22-B38E-789197E756A8}"/>
              </a:ext>
            </a:extLst>
          </p:cNvPr>
          <p:cNvSpPr>
            <a:spLocks noGrp="1"/>
          </p:cNvSpPr>
          <p:nvPr>
            <p:ph type="sldNum" sz="quarter" idx="11"/>
          </p:nvPr>
        </p:nvSpPr>
        <p:spPr/>
        <p:txBody>
          <a:bodyPr/>
          <a:lstStyle/>
          <a:p>
            <a:pPr>
              <a:defRPr/>
            </a:pPr>
            <a:fld id="{6AD68910-38FE-C240-95D4-C063CA8D3DE6}" type="slidenum">
              <a:rPr lang="en-US" altLang="en-US" smtClean="0"/>
              <a:pPr>
                <a:defRPr/>
              </a:pPr>
              <a:t>18</a:t>
            </a:fld>
            <a:endParaRPr lang="en-US" altLang="en-US" dirty="0"/>
          </a:p>
        </p:txBody>
      </p:sp>
      <p:graphicFrame>
        <p:nvGraphicFramePr>
          <p:cNvPr id="6" name="Content Placeholder 3">
            <a:extLst>
              <a:ext uri="{FF2B5EF4-FFF2-40B4-BE49-F238E27FC236}">
                <a16:creationId xmlns:a16="http://schemas.microsoft.com/office/drawing/2014/main" xmlns="" id="{3BA5745C-26B8-4002-8CF3-939514DEBD2A}"/>
              </a:ext>
            </a:extLst>
          </p:cNvPr>
          <p:cNvGraphicFramePr>
            <a:graphicFrameLocks/>
          </p:cNvGraphicFramePr>
          <p:nvPr>
            <p:extLst>
              <p:ext uri="{D42A27DB-BD31-4B8C-83A1-F6EECF244321}">
                <p14:modId xmlns:p14="http://schemas.microsoft.com/office/powerpoint/2010/main" val="863936405"/>
              </p:ext>
            </p:extLst>
          </p:nvPr>
        </p:nvGraphicFramePr>
        <p:xfrm>
          <a:off x="767691" y="1738058"/>
          <a:ext cx="7747659" cy="4381754"/>
        </p:xfrm>
        <a:graphic>
          <a:graphicData uri="http://schemas.openxmlformats.org/drawingml/2006/table">
            <a:tbl>
              <a:tblPr firstRow="1" firstCol="1" bandRow="1">
                <a:tableStyleId>{10A1B5D5-9B99-4C35-A422-299274C87663}</a:tableStyleId>
              </a:tblPr>
              <a:tblGrid>
                <a:gridCol w="2589985">
                  <a:extLst>
                    <a:ext uri="{9D8B030D-6E8A-4147-A177-3AD203B41FA5}">
                      <a16:colId xmlns:a16="http://schemas.microsoft.com/office/drawing/2014/main" xmlns="" val="3967038911"/>
                    </a:ext>
                  </a:extLst>
                </a:gridCol>
                <a:gridCol w="2578837">
                  <a:extLst>
                    <a:ext uri="{9D8B030D-6E8A-4147-A177-3AD203B41FA5}">
                      <a16:colId xmlns:a16="http://schemas.microsoft.com/office/drawing/2014/main" xmlns="" val="2977893744"/>
                    </a:ext>
                  </a:extLst>
                </a:gridCol>
                <a:gridCol w="2578837">
                  <a:extLst>
                    <a:ext uri="{9D8B030D-6E8A-4147-A177-3AD203B41FA5}">
                      <a16:colId xmlns:a16="http://schemas.microsoft.com/office/drawing/2014/main" xmlns="" val="2033090222"/>
                    </a:ext>
                  </a:extLst>
                </a:gridCol>
              </a:tblGrid>
              <a:tr h="611364">
                <a:tc>
                  <a:txBody>
                    <a:bodyPr/>
                    <a:lstStyle/>
                    <a:p>
                      <a:pPr marL="0" marR="0" algn="ctr">
                        <a:lnSpc>
                          <a:spcPct val="107000"/>
                        </a:lnSpc>
                        <a:spcBef>
                          <a:spcPts val="600"/>
                        </a:spcBef>
                        <a:spcAft>
                          <a:spcPts val="0"/>
                        </a:spcAft>
                      </a:pPr>
                      <a:endParaRPr lang="en-US" sz="1200" dirty="0">
                        <a:effectLst/>
                      </a:endParaRPr>
                    </a:p>
                    <a:p>
                      <a:pPr marL="0" marR="0" algn="ctr">
                        <a:lnSpc>
                          <a:spcPct val="107000"/>
                        </a:lnSpc>
                        <a:spcBef>
                          <a:spcPts val="600"/>
                        </a:spcBef>
                        <a:spcAft>
                          <a:spcPts val="0"/>
                        </a:spcAft>
                      </a:pPr>
                      <a:r>
                        <a:rPr lang="en-US" sz="1200" dirty="0">
                          <a:effectLst/>
                        </a:rPr>
                        <a:t>Trainee Comment</a:t>
                      </a:r>
                      <a:endParaRPr lang="en-US" sz="1050" dirty="0">
                        <a:effectLst/>
                      </a:endParaRPr>
                    </a:p>
                    <a:p>
                      <a:pPr marL="0" marR="0" algn="ctr">
                        <a:lnSpc>
                          <a:spcPct val="107000"/>
                        </a:lnSpc>
                        <a:spcBef>
                          <a:spcPts val="0"/>
                        </a:spcBef>
                        <a:spcAft>
                          <a:spcPts val="600"/>
                        </a:spcAft>
                      </a:pPr>
                      <a:r>
                        <a:rPr lang="en-US" sz="1200" dirty="0">
                          <a:effectLst/>
                        </a:rPr>
                        <a:t>(What are they saying?)</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9016" marR="49016" marT="0" marB="0">
                    <a:lnB w="12700" cmpd="sng">
                      <a:noFill/>
                    </a:lnB>
                  </a:tcPr>
                </a:tc>
                <a:tc>
                  <a:txBody>
                    <a:bodyPr/>
                    <a:lstStyle/>
                    <a:p>
                      <a:pPr marL="0" marR="0" algn="ctr">
                        <a:lnSpc>
                          <a:spcPct val="107000"/>
                        </a:lnSpc>
                        <a:spcBef>
                          <a:spcPts val="600"/>
                        </a:spcBef>
                        <a:spcAft>
                          <a:spcPts val="0"/>
                        </a:spcAft>
                      </a:pPr>
                      <a:endParaRPr lang="en-US" sz="1200" dirty="0">
                        <a:effectLst/>
                      </a:endParaRPr>
                    </a:p>
                    <a:p>
                      <a:pPr marL="0" marR="0" algn="ctr">
                        <a:lnSpc>
                          <a:spcPct val="107000"/>
                        </a:lnSpc>
                        <a:spcBef>
                          <a:spcPts val="600"/>
                        </a:spcBef>
                        <a:spcAft>
                          <a:spcPts val="0"/>
                        </a:spcAft>
                      </a:pPr>
                      <a:r>
                        <a:rPr lang="en-US" sz="1200" dirty="0">
                          <a:effectLst/>
                        </a:rPr>
                        <a:t>Gathering More Understanding</a:t>
                      </a:r>
                      <a:endParaRPr lang="en-US" sz="1050" dirty="0">
                        <a:effectLst/>
                      </a:endParaRPr>
                    </a:p>
                    <a:p>
                      <a:pPr marL="0" marR="0" algn="ctr">
                        <a:lnSpc>
                          <a:spcPct val="107000"/>
                        </a:lnSpc>
                        <a:spcBef>
                          <a:spcPts val="0"/>
                        </a:spcBef>
                        <a:spcAft>
                          <a:spcPts val="600"/>
                        </a:spcAft>
                      </a:pPr>
                      <a:r>
                        <a:rPr lang="en-US" sz="1200" dirty="0">
                          <a:effectLst/>
                        </a:rPr>
                        <a:t>(Why are they saying it?)</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9016" marR="49016" marT="0" marB="0"/>
                </a:tc>
                <a:tc>
                  <a:txBody>
                    <a:bodyPr/>
                    <a:lstStyle/>
                    <a:p>
                      <a:pPr marL="0" marR="0" algn="ctr">
                        <a:lnSpc>
                          <a:spcPct val="107000"/>
                        </a:lnSpc>
                        <a:spcBef>
                          <a:spcPts val="600"/>
                        </a:spcBef>
                        <a:spcAft>
                          <a:spcPts val="0"/>
                        </a:spcAft>
                      </a:pPr>
                      <a:endParaRPr lang="en-US" sz="1200" dirty="0">
                        <a:effectLst/>
                      </a:endParaRPr>
                    </a:p>
                    <a:p>
                      <a:pPr marL="0" marR="0" algn="ctr">
                        <a:lnSpc>
                          <a:spcPct val="107000"/>
                        </a:lnSpc>
                        <a:spcBef>
                          <a:spcPts val="600"/>
                        </a:spcBef>
                        <a:spcAft>
                          <a:spcPts val="0"/>
                        </a:spcAft>
                      </a:pPr>
                      <a:r>
                        <a:rPr lang="en-US" sz="1200" dirty="0">
                          <a:effectLst/>
                        </a:rPr>
                        <a:t>Trainee Needs</a:t>
                      </a:r>
                      <a:endParaRPr lang="en-US" sz="1050" dirty="0">
                        <a:effectLst/>
                      </a:endParaRPr>
                    </a:p>
                    <a:p>
                      <a:pPr marL="0" marR="0" algn="ctr">
                        <a:lnSpc>
                          <a:spcPct val="107000"/>
                        </a:lnSpc>
                        <a:spcBef>
                          <a:spcPts val="0"/>
                        </a:spcBef>
                        <a:spcAft>
                          <a:spcPts val="600"/>
                        </a:spcAft>
                      </a:pPr>
                      <a:r>
                        <a:rPr lang="en-US" sz="1200" dirty="0">
                          <a:effectLst/>
                        </a:rPr>
                        <a:t>(What do they want/need?)</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9016" marR="49016" marT="0" marB="0"/>
                </a:tc>
                <a:extLst>
                  <a:ext uri="{0D108BD9-81ED-4DB2-BD59-A6C34878D82A}">
                    <a16:rowId xmlns:a16="http://schemas.microsoft.com/office/drawing/2014/main" xmlns="" val="1902126758"/>
                  </a:ext>
                </a:extLst>
              </a:tr>
              <a:tr h="3164687">
                <a:tc>
                  <a:txBody>
                    <a:bodyPr/>
                    <a:lstStyle/>
                    <a:p>
                      <a:pPr marL="285750" marR="0" indent="-285750" algn="l">
                        <a:lnSpc>
                          <a:spcPct val="107000"/>
                        </a:lnSpc>
                        <a:spcBef>
                          <a:spcPts val="0"/>
                        </a:spcBef>
                        <a:spcAft>
                          <a:spcPts val="0"/>
                        </a:spcAft>
                        <a:buFont typeface="Arial" panose="020B0604020202020204" pitchFamily="34" charset="0"/>
                        <a:buChar char="•"/>
                      </a:pPr>
                      <a:r>
                        <a:rPr lang="en-US" sz="1600" dirty="0">
                          <a:effectLst/>
                        </a:rPr>
                        <a:t> </a:t>
                      </a:r>
                      <a:r>
                        <a:rPr lang="en-US" sz="1400" dirty="0">
                          <a:effectLst/>
                        </a:rPr>
                        <a:t>The residents stated on the program evaluation survey that the supervision is only sufficient “sometimes”</a:t>
                      </a:r>
                    </a:p>
                    <a:p>
                      <a:pPr marL="0" marR="0" algn="l">
                        <a:lnSpc>
                          <a:spcPct val="107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016" marR="49016"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171450" indent="-171450">
                        <a:lnSpc>
                          <a:spcPct val="107000"/>
                        </a:lnSpc>
                        <a:buFont typeface="Arial" charset="0"/>
                        <a:buChar char="•"/>
                      </a:pPr>
                      <a:r>
                        <a:rPr lang="en-US" sz="1200" b="1" dirty="0"/>
                        <a:t>A focus group was held to discuss why the residents stated that supervision was sufficient “sometimes.” Comments made during the focus groups include:</a:t>
                      </a:r>
                    </a:p>
                    <a:p>
                      <a:pPr marL="171450" indent="-171450">
                        <a:lnSpc>
                          <a:spcPct val="107000"/>
                        </a:lnSpc>
                        <a:spcBef>
                          <a:spcPts val="0"/>
                        </a:spcBef>
                        <a:spcAft>
                          <a:spcPts val="0"/>
                        </a:spcAft>
                        <a:buFont typeface="Arial" charset="0"/>
                        <a:buChar char="•"/>
                      </a:pPr>
                      <a:r>
                        <a:rPr lang="en-US" sz="1200" b="1" dirty="0"/>
                        <a:t>Some faculty do not provide supervision and residents are often left on their own; this seems to be faculty that are also more disengaged in teaching overall</a:t>
                      </a:r>
                    </a:p>
                    <a:p>
                      <a:pPr marL="171450" indent="-171450">
                        <a:lnSpc>
                          <a:spcPct val="107000"/>
                        </a:lnSpc>
                        <a:spcBef>
                          <a:spcPts val="0"/>
                        </a:spcBef>
                        <a:spcAft>
                          <a:spcPts val="0"/>
                        </a:spcAft>
                        <a:buFont typeface="Arial" charset="0"/>
                        <a:buChar char="•"/>
                      </a:pPr>
                      <a:r>
                        <a:rPr lang="en-US" sz="1200" b="1" dirty="0"/>
                        <a:t>Some rotations (PICU, NICU and wards) do not have consistent supervision</a:t>
                      </a:r>
                    </a:p>
                    <a:p>
                      <a:pPr marL="171450" indent="-171450">
                        <a:lnSpc>
                          <a:spcPct val="107000"/>
                        </a:lnSpc>
                        <a:spcBef>
                          <a:spcPts val="0"/>
                        </a:spcBef>
                        <a:spcAft>
                          <a:spcPts val="0"/>
                        </a:spcAft>
                        <a:buFont typeface="Arial" charset="0"/>
                        <a:buChar char="•"/>
                      </a:pPr>
                      <a:r>
                        <a:rPr lang="en-US" sz="1200" b="1" dirty="0"/>
                        <a:t>Most of the core faculty provide more than adequate supervision</a:t>
                      </a:r>
                    </a:p>
                    <a:p>
                      <a:pPr marL="0" marR="0">
                        <a:lnSpc>
                          <a:spcPct val="107000"/>
                        </a:lnSpc>
                        <a:spcBef>
                          <a:spcPts val="0"/>
                        </a:spcBef>
                        <a:spcAft>
                          <a:spcPts val="0"/>
                        </a:spcAft>
                      </a:pP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16" marR="49016" marT="0" marB="0">
                    <a:lnL>
                      <a:noFill/>
                    </a:lnL>
                  </a:tcPr>
                </a:tc>
                <a:tc>
                  <a:txBody>
                    <a:bodyPr/>
                    <a:lstStyle/>
                    <a:p>
                      <a:pPr marL="171450" indent="-171450">
                        <a:lnSpc>
                          <a:spcPct val="107000"/>
                        </a:lnSpc>
                        <a:spcBef>
                          <a:spcPts val="0"/>
                        </a:spcBef>
                        <a:spcAft>
                          <a:spcPts val="0"/>
                        </a:spcAft>
                        <a:buFont typeface="Arial" charset="0"/>
                        <a:buChar char="•"/>
                      </a:pPr>
                      <a:r>
                        <a:rPr lang="en-US" sz="1200" b="1" dirty="0"/>
                        <a:t>The residents need supervision that is consistent across rotations and faculty members, whether core or non-core.</a:t>
                      </a:r>
                    </a:p>
                    <a:p>
                      <a:pPr marL="171450" indent="-171450">
                        <a:lnSpc>
                          <a:spcPct val="107000"/>
                        </a:lnSpc>
                        <a:spcBef>
                          <a:spcPts val="0"/>
                        </a:spcBef>
                        <a:spcAft>
                          <a:spcPts val="0"/>
                        </a:spcAft>
                        <a:buFont typeface="Arial" charset="0"/>
                        <a:buChar char="•"/>
                      </a:pPr>
                      <a:r>
                        <a:rPr lang="en-US" sz="1200" b="1" dirty="0"/>
                        <a:t>The supervision policy needs to be reinforced and faculty need to be accountable for patient safety reasons as well as resident well-being reasons. </a:t>
                      </a:r>
                    </a:p>
                    <a:p>
                      <a:pPr marL="0" marR="0" lvl="0" indent="0">
                        <a:lnSpc>
                          <a:spcPct val="107000"/>
                        </a:lnSpc>
                        <a:spcBef>
                          <a:spcPts val="0"/>
                        </a:spcBef>
                        <a:spcAft>
                          <a:spcPts val="0"/>
                        </a:spcAft>
                        <a:buFont typeface="Symbol" panose="05050102010706020507" pitchFamily="18" charset="2"/>
                        <a:buNone/>
                      </a:pP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9016" marR="49016" marT="0" marB="0"/>
                </a:tc>
                <a:extLst>
                  <a:ext uri="{0D108BD9-81ED-4DB2-BD59-A6C34878D82A}">
                    <a16:rowId xmlns:a16="http://schemas.microsoft.com/office/drawing/2014/main" xmlns="" val="4182046021"/>
                  </a:ext>
                </a:extLst>
              </a:tr>
            </a:tbl>
          </a:graphicData>
        </a:graphic>
      </p:graphicFrame>
      <p:sp>
        <p:nvSpPr>
          <p:cNvPr id="8" name="Footer Placeholder 3"/>
          <p:cNvSpPr>
            <a:spLocks noGrp="1"/>
          </p:cNvSpPr>
          <p:nvPr>
            <p:ph type="ftr" sz="quarter" idx="10"/>
          </p:nvPr>
        </p:nvSpPr>
        <p:spPr>
          <a:xfrm>
            <a:off x="3028950" y="6433130"/>
            <a:ext cx="3086100" cy="365125"/>
          </a:xfrm>
        </p:spPr>
        <p:txBody>
          <a:bodyPr/>
          <a:lstStyle/>
          <a:p>
            <a:r>
              <a:rPr lang="en-US" dirty="0"/>
              <a:t>Presented by Partners in Medical Education, Inc. 2017</a:t>
            </a:r>
          </a:p>
        </p:txBody>
      </p:sp>
    </p:spTree>
    <p:extLst>
      <p:ext uri="{BB962C8B-B14F-4D97-AF65-F5344CB8AC3E}">
        <p14:creationId xmlns:p14="http://schemas.microsoft.com/office/powerpoint/2010/main" val="19850581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D8D48B-C87C-43D0-8F2C-04F542B408F2}"/>
              </a:ext>
            </a:extLst>
          </p:cNvPr>
          <p:cNvSpPr>
            <a:spLocks noGrp="1"/>
          </p:cNvSpPr>
          <p:nvPr>
            <p:ph type="title"/>
          </p:nvPr>
        </p:nvSpPr>
        <p:spPr>
          <a:xfrm>
            <a:off x="2170841" y="156325"/>
            <a:ext cx="6526006" cy="1325563"/>
          </a:xfrm>
        </p:spPr>
        <p:txBody>
          <a:bodyPr/>
          <a:lstStyle/>
          <a:p>
            <a:r>
              <a:rPr lang="en-US" dirty="0" smtClean="0"/>
              <a:t>Best Practices</a:t>
            </a:r>
            <a:endParaRPr lang="en-US" dirty="0"/>
          </a:p>
        </p:txBody>
      </p:sp>
      <p:sp>
        <p:nvSpPr>
          <p:cNvPr id="3" name="Content Placeholder 2">
            <a:extLst>
              <a:ext uri="{FF2B5EF4-FFF2-40B4-BE49-F238E27FC236}">
                <a16:creationId xmlns:a16="http://schemas.microsoft.com/office/drawing/2014/main" xmlns="" id="{80FDF93C-3FDF-40FB-9489-F36EAF143FF3}"/>
              </a:ext>
            </a:extLst>
          </p:cNvPr>
          <p:cNvSpPr>
            <a:spLocks noGrp="1"/>
          </p:cNvSpPr>
          <p:nvPr>
            <p:ph idx="1"/>
          </p:nvPr>
        </p:nvSpPr>
        <p:spPr>
          <a:xfrm>
            <a:off x="628650" y="2176787"/>
            <a:ext cx="7886700" cy="4438905"/>
          </a:xfrm>
        </p:spPr>
        <p:txBody>
          <a:bodyPr>
            <a:normAutofit/>
          </a:bodyPr>
          <a:lstStyle/>
          <a:p>
            <a:r>
              <a:rPr lang="en-US" sz="2400" dirty="0"/>
              <a:t>Don’t choose too many – it’s better to make progress on  few items, than accomplish nothing because you are going in too many directions</a:t>
            </a:r>
          </a:p>
          <a:p>
            <a:r>
              <a:rPr lang="en-US" sz="2400" dirty="0"/>
              <a:t>Measurements – it’s essential to think about how to measure success</a:t>
            </a:r>
          </a:p>
          <a:p>
            <a:r>
              <a:rPr lang="en-US" sz="2400" dirty="0"/>
              <a:t>PECs should review the action items throughout the year – use it as your agenda for PEC meetings</a:t>
            </a:r>
          </a:p>
        </p:txBody>
      </p:sp>
      <p:sp>
        <p:nvSpPr>
          <p:cNvPr id="4" name="Footer Placeholder 3"/>
          <p:cNvSpPr>
            <a:spLocks noGrp="1"/>
          </p:cNvSpPr>
          <p:nvPr>
            <p:ph type="ftr" sz="quarter" idx="10"/>
          </p:nvPr>
        </p:nvSpPr>
        <p:spPr>
          <a:xfrm>
            <a:off x="3028950" y="6433130"/>
            <a:ext cx="3086100" cy="365125"/>
          </a:xfrm>
        </p:spPr>
        <p:txBody>
          <a:bodyPr/>
          <a:lstStyle/>
          <a:p>
            <a:r>
              <a:rPr lang="en-US" dirty="0"/>
              <a:t>Presented by Partners in Medical Education, Inc. 2017</a:t>
            </a:r>
          </a:p>
        </p:txBody>
      </p:sp>
      <p:sp>
        <p:nvSpPr>
          <p:cNvPr id="5" name="Slide Number Placeholder 4"/>
          <p:cNvSpPr>
            <a:spLocks noGrp="1"/>
          </p:cNvSpPr>
          <p:nvPr>
            <p:ph type="sldNum" sz="quarter" idx="11"/>
          </p:nvPr>
        </p:nvSpPr>
        <p:spPr>
          <a:xfrm>
            <a:off x="6457950" y="6433133"/>
            <a:ext cx="2057400" cy="365125"/>
          </a:xfrm>
        </p:spPr>
        <p:txBody>
          <a:bodyPr/>
          <a:lstStyle/>
          <a:p>
            <a:pPr>
              <a:defRPr/>
            </a:pPr>
            <a:r>
              <a:rPr lang="en-US" altLang="en-US" dirty="0" smtClean="0"/>
              <a:t>19</a:t>
            </a:r>
            <a:endParaRPr lang="en-US" altLang="en-US" dirty="0"/>
          </a:p>
        </p:txBody>
      </p:sp>
    </p:spTree>
    <p:extLst>
      <p:ext uri="{BB962C8B-B14F-4D97-AF65-F5344CB8AC3E}">
        <p14:creationId xmlns:p14="http://schemas.microsoft.com/office/powerpoint/2010/main" val="36249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r>
              <a:rPr lang="en-US" dirty="0"/>
              <a:t>Presented by Partners in Medical Education, Inc. 2017</a:t>
            </a:r>
          </a:p>
        </p:txBody>
      </p:sp>
      <p:sp>
        <p:nvSpPr>
          <p:cNvPr id="2" name="Slide Number Placeholder 1"/>
          <p:cNvSpPr>
            <a:spLocks noGrp="1"/>
          </p:cNvSpPr>
          <p:nvPr>
            <p:ph type="sldNum" sz="quarter" idx="11"/>
          </p:nvPr>
        </p:nvSpPr>
        <p:spPr/>
        <p:txBody>
          <a:bodyPr/>
          <a:lstStyle/>
          <a:p>
            <a:fld id="{D2073A0A-C37C-6546-844A-15AEA3E0B35D}" type="slidenum">
              <a:rPr lang="en-US" smtClean="0"/>
              <a:t>2</a:t>
            </a:fld>
            <a:endParaRPr lang="en-US" dirty="0"/>
          </a:p>
        </p:txBody>
      </p:sp>
      <p:sp>
        <p:nvSpPr>
          <p:cNvPr id="12" name="TextBox 11"/>
          <p:cNvSpPr txBox="1"/>
          <p:nvPr/>
        </p:nvSpPr>
        <p:spPr>
          <a:xfrm>
            <a:off x="3733800" y="1752600"/>
            <a:ext cx="4724400" cy="3908762"/>
          </a:xfrm>
          <a:prstGeom prst="rect">
            <a:avLst/>
          </a:prstGeom>
          <a:noFill/>
        </p:spPr>
        <p:txBody>
          <a:bodyPr>
            <a:spAutoFit/>
          </a:bodyPr>
          <a:lstStyle/>
          <a:p>
            <a:pPr>
              <a:defRPr/>
            </a:pPr>
            <a:r>
              <a:rPr lang="en-US" sz="2400" b="1" dirty="0">
                <a:solidFill>
                  <a:srgbClr val="336600"/>
                </a:solidFill>
                <a:latin typeface="Arial" charset="0"/>
                <a:ea typeface="Arial" charset="0"/>
                <a:cs typeface="Arial" charset="0"/>
              </a:rPr>
              <a:t>Heather Peters, M.Ed, Ph.D</a:t>
            </a:r>
          </a:p>
          <a:p>
            <a:pPr>
              <a:defRPr/>
            </a:pPr>
            <a:r>
              <a:rPr lang="en-US" sz="2000" dirty="0">
                <a:solidFill>
                  <a:srgbClr val="003300"/>
                </a:solidFill>
                <a:latin typeface="Arial" charset="0"/>
                <a:ea typeface="Arial" charset="0"/>
                <a:cs typeface="Arial" charset="0"/>
              </a:rPr>
              <a:t>GME Consultant</a:t>
            </a:r>
          </a:p>
          <a:p>
            <a:pPr marL="171450" indent="-171450">
              <a:buFont typeface="Arial" pitchFamily="34" charset="0"/>
              <a:buChar char="•"/>
              <a:defRPr/>
            </a:pPr>
            <a:endParaRPr lang="en-US" sz="1200" dirty="0">
              <a:solidFill>
                <a:srgbClr val="003300"/>
              </a:solidFill>
              <a:latin typeface="Arial" charset="0"/>
              <a:ea typeface="Arial" charset="0"/>
              <a:cs typeface="Arial" charset="0"/>
            </a:endParaRPr>
          </a:p>
          <a:p>
            <a:pPr marL="342900" indent="-342900">
              <a:buFont typeface="Arial"/>
              <a:buChar char="•"/>
            </a:pPr>
            <a:r>
              <a:rPr lang="en-US" sz="1600" b="0" dirty="0">
                <a:latin typeface="Arial" charset="0"/>
                <a:ea typeface="Arial" charset="0"/>
                <a:cs typeface="Arial" charset="0"/>
              </a:rPr>
              <a:t>DIO &amp; GME Specialist</a:t>
            </a:r>
          </a:p>
          <a:p>
            <a:pPr marL="342900" indent="-342900">
              <a:buFont typeface="Arial"/>
              <a:buChar char="•"/>
            </a:pPr>
            <a:endParaRPr lang="en-US" sz="1600" b="0" dirty="0">
              <a:latin typeface="Arial" charset="0"/>
              <a:ea typeface="Arial" charset="0"/>
              <a:cs typeface="Arial" charset="0"/>
            </a:endParaRPr>
          </a:p>
          <a:p>
            <a:pPr marL="342900" indent="-342900">
              <a:buFont typeface="Arial"/>
              <a:buChar char="•"/>
            </a:pPr>
            <a:r>
              <a:rPr lang="en-US" sz="1600" b="0" dirty="0">
                <a:latin typeface="Arial" charset="0"/>
                <a:ea typeface="Arial" charset="0"/>
                <a:cs typeface="Arial" charset="0"/>
              </a:rPr>
              <a:t>Seasoned speaker at ACGME &amp; sub-specialty national meetings</a:t>
            </a:r>
          </a:p>
          <a:p>
            <a:pPr marL="342900" indent="-342900">
              <a:buFont typeface="Arial"/>
              <a:buChar char="•"/>
            </a:pPr>
            <a:endParaRPr lang="en-US" sz="1600" b="0" dirty="0">
              <a:latin typeface="Arial" charset="0"/>
              <a:ea typeface="Arial" charset="0"/>
              <a:cs typeface="Arial" charset="0"/>
            </a:endParaRPr>
          </a:p>
          <a:p>
            <a:pPr marL="342900" indent="-342900">
              <a:buFont typeface="Arial"/>
              <a:buChar char="•"/>
            </a:pPr>
            <a:r>
              <a:rPr lang="en-US" sz="1600" b="0" dirty="0">
                <a:latin typeface="Arial" charset="0"/>
                <a:ea typeface="Arial" charset="0"/>
                <a:cs typeface="Arial" charset="0"/>
              </a:rPr>
              <a:t>Institutional and Program accreditation experience</a:t>
            </a:r>
          </a:p>
          <a:p>
            <a:pPr marL="342900" indent="-342900">
              <a:buFont typeface="Arial"/>
              <a:buChar char="•"/>
            </a:pPr>
            <a:endParaRPr lang="en-US" sz="1600" b="0" dirty="0">
              <a:latin typeface="Arial" charset="0"/>
              <a:ea typeface="Arial" charset="0"/>
              <a:cs typeface="Arial" charset="0"/>
            </a:endParaRPr>
          </a:p>
          <a:p>
            <a:pPr marL="342900" indent="-342900">
              <a:buFont typeface="Arial"/>
              <a:buChar char="•"/>
            </a:pPr>
            <a:r>
              <a:rPr lang="en-US" sz="1600" b="0" dirty="0">
                <a:latin typeface="Arial" charset="0"/>
                <a:ea typeface="Arial" charset="0"/>
                <a:cs typeface="Arial" charset="0"/>
              </a:rPr>
              <a:t>3 decades in education; Masters of Education in curriculum &amp; evaluations, PhD concentration in secondary education &amp; adult learning theories</a:t>
            </a:r>
            <a:endParaRPr lang="en-US" sz="1600" b="0" dirty="0">
              <a:solidFill>
                <a:srgbClr val="003300"/>
              </a:solidFill>
              <a:latin typeface="Arial" charset="0"/>
              <a:ea typeface="Arial" charset="0"/>
              <a:cs typeface="Arial" charset="0"/>
            </a:endParaRPr>
          </a:p>
        </p:txBody>
      </p:sp>
      <p:pic>
        <p:nvPicPr>
          <p:cNvPr id="3" name="Picture 2" descr="unnamed.jpg"/>
          <p:cNvPicPr>
            <a:picLocks noChangeAspect="1"/>
          </p:cNvPicPr>
          <p:nvPr/>
        </p:nvPicPr>
        <p:blipFill rotWithShape="1">
          <a:blip r:embed="rId3" cstate="print">
            <a:extLst>
              <a:ext uri="{28A0092B-C50C-407E-A947-70E740481C1C}">
                <a14:useLocalDpi xmlns:a14="http://schemas.microsoft.com/office/drawing/2010/main" val="0"/>
              </a:ext>
            </a:extLst>
          </a:blip>
          <a:srcRect l="13670" t="17851" r="26758" b="28518"/>
          <a:stretch/>
        </p:blipFill>
        <p:spPr>
          <a:xfrm>
            <a:off x="838200" y="1981200"/>
            <a:ext cx="2369358" cy="3200400"/>
          </a:xfrm>
          <a:prstGeom prst="rect">
            <a:avLst/>
          </a:prstGeom>
        </p:spPr>
      </p:pic>
      <p:sp>
        <p:nvSpPr>
          <p:cNvPr id="9" name="Title 2"/>
          <p:cNvSpPr>
            <a:spLocks noGrp="1"/>
          </p:cNvSpPr>
          <p:nvPr>
            <p:ph type="title"/>
          </p:nvPr>
        </p:nvSpPr>
        <p:spPr/>
        <p:txBody>
          <a:bodyPr/>
          <a:lstStyle/>
          <a:p>
            <a:r>
              <a:rPr lang="en-US" altLang="en-US" sz="3200" dirty="0"/>
              <a:t>Introducing Your Presenter…</a:t>
            </a:r>
            <a:endParaRPr lang="en-US" dirty="0"/>
          </a:p>
        </p:txBody>
      </p:sp>
      <p:pic>
        <p:nvPicPr>
          <p:cNvPr id="7" name="Picture 6">
            <a:extLst>
              <a:ext uri="{FF2B5EF4-FFF2-40B4-BE49-F238E27FC236}">
                <a16:creationId xmlns:a16="http://schemas.microsoft.com/office/drawing/2014/main" xmlns="" id="{C327A8CA-DEA5-4160-8CD4-3D7BE6E27C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864499"/>
            <a:ext cx="2369358" cy="3317101"/>
          </a:xfrm>
          <a:prstGeom prst="rect">
            <a:avLst/>
          </a:prstGeom>
        </p:spPr>
      </p:pic>
    </p:spTree>
    <p:extLst>
      <p:ext uri="{BB962C8B-B14F-4D97-AF65-F5344CB8AC3E}">
        <p14:creationId xmlns:p14="http://schemas.microsoft.com/office/powerpoint/2010/main" val="542627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306E6767-7718-4DDD-A563-6DB19A77AA94}"/>
              </a:ext>
            </a:extLst>
          </p:cNvPr>
          <p:cNvSpPr>
            <a:spLocks noGrp="1"/>
          </p:cNvSpPr>
          <p:nvPr>
            <p:ph type="title"/>
          </p:nvPr>
        </p:nvSpPr>
        <p:spPr/>
        <p:txBody>
          <a:bodyPr/>
          <a:lstStyle/>
          <a:p>
            <a:r>
              <a:rPr lang="en-US" dirty="0"/>
              <a:t>Annual Institutional Review</a:t>
            </a:r>
          </a:p>
        </p:txBody>
      </p:sp>
      <p:sp>
        <p:nvSpPr>
          <p:cNvPr id="5" name="Slide Number Placeholder 4">
            <a:extLst>
              <a:ext uri="{FF2B5EF4-FFF2-40B4-BE49-F238E27FC236}">
                <a16:creationId xmlns:a16="http://schemas.microsoft.com/office/drawing/2014/main" xmlns="" id="{8FA7479D-A73E-4304-9535-FEA92666C7D1}"/>
              </a:ext>
            </a:extLst>
          </p:cNvPr>
          <p:cNvSpPr>
            <a:spLocks noGrp="1"/>
          </p:cNvSpPr>
          <p:nvPr>
            <p:ph type="sldNum" sz="quarter" idx="11"/>
          </p:nvPr>
        </p:nvSpPr>
        <p:spPr/>
        <p:txBody>
          <a:bodyPr/>
          <a:lstStyle/>
          <a:p>
            <a:pPr>
              <a:defRPr/>
            </a:pPr>
            <a:fld id="{6AD68910-38FE-C240-95D4-C063CA8D3DE6}" type="slidenum">
              <a:rPr lang="en-US" altLang="en-US" smtClean="0"/>
              <a:pPr>
                <a:defRPr/>
              </a:pPr>
              <a:t>20</a:t>
            </a:fld>
            <a:endParaRPr lang="en-US" altLang="en-US" dirty="0"/>
          </a:p>
        </p:txBody>
      </p:sp>
      <p:sp>
        <p:nvSpPr>
          <p:cNvPr id="8" name="Footer Placeholder 3"/>
          <p:cNvSpPr>
            <a:spLocks noGrp="1"/>
          </p:cNvSpPr>
          <p:nvPr>
            <p:ph type="ftr" sz="quarter" idx="10"/>
          </p:nvPr>
        </p:nvSpPr>
        <p:spPr>
          <a:xfrm>
            <a:off x="3028950" y="6433130"/>
            <a:ext cx="3086100" cy="365125"/>
          </a:xfrm>
        </p:spPr>
        <p:txBody>
          <a:bodyPr/>
          <a:lstStyle/>
          <a:p>
            <a:r>
              <a:rPr lang="en-US" dirty="0"/>
              <a:t>Presented by Partners in Medical Education, Inc. 2017</a:t>
            </a:r>
          </a:p>
        </p:txBody>
      </p:sp>
    </p:spTree>
    <p:extLst>
      <p:ext uri="{BB962C8B-B14F-4D97-AF65-F5344CB8AC3E}">
        <p14:creationId xmlns:p14="http://schemas.microsoft.com/office/powerpoint/2010/main" val="1030392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380094-F10D-448D-AC96-6B3E4DDB2F50}"/>
              </a:ext>
            </a:extLst>
          </p:cNvPr>
          <p:cNvSpPr>
            <a:spLocks noGrp="1"/>
          </p:cNvSpPr>
          <p:nvPr>
            <p:ph type="title"/>
          </p:nvPr>
        </p:nvSpPr>
        <p:spPr>
          <a:xfrm>
            <a:off x="2090173" y="0"/>
            <a:ext cx="6449142" cy="1770289"/>
          </a:xfrm>
        </p:spPr>
        <p:txBody>
          <a:bodyPr anchor="ctr" anchorCtr="1">
            <a:noAutofit/>
          </a:bodyPr>
          <a:lstStyle/>
          <a:p>
            <a:pPr algn="ctr"/>
            <a:r>
              <a:rPr lang="en-US" sz="2800" dirty="0" smtClean="0"/>
              <a:t>AIR</a:t>
            </a:r>
            <a:br>
              <a:rPr lang="en-US" sz="2800" dirty="0" smtClean="0"/>
            </a:br>
            <a:r>
              <a:rPr lang="en-US" sz="2800" dirty="0" smtClean="0"/>
              <a:t> </a:t>
            </a:r>
            <a:r>
              <a:rPr lang="en-US" sz="2800" dirty="0"/>
              <a:t>(ANNUAL INSTITUTIONAL REVIEW)</a:t>
            </a:r>
          </a:p>
        </p:txBody>
      </p:sp>
      <p:graphicFrame>
        <p:nvGraphicFramePr>
          <p:cNvPr id="3" name="Table 2">
            <a:extLst>
              <a:ext uri="{FF2B5EF4-FFF2-40B4-BE49-F238E27FC236}">
                <a16:creationId xmlns:a16="http://schemas.microsoft.com/office/drawing/2014/main" xmlns="" id="{4D4865A0-1DF6-4F6B-985B-7AB8387FE167}"/>
              </a:ext>
            </a:extLst>
          </p:cNvPr>
          <p:cNvGraphicFramePr>
            <a:graphicFrameLocks noGrp="1"/>
          </p:cNvGraphicFramePr>
          <p:nvPr>
            <p:extLst>
              <p:ext uri="{D42A27DB-BD31-4B8C-83A1-F6EECF244321}">
                <p14:modId xmlns:p14="http://schemas.microsoft.com/office/powerpoint/2010/main" val="169400923"/>
              </p:ext>
            </p:extLst>
          </p:nvPr>
        </p:nvGraphicFramePr>
        <p:xfrm>
          <a:off x="577028" y="1681316"/>
          <a:ext cx="7962287" cy="4203288"/>
        </p:xfrm>
        <a:graphic>
          <a:graphicData uri="http://schemas.openxmlformats.org/drawingml/2006/table">
            <a:tbl>
              <a:tblPr>
                <a:tableStyleId>{5C22544A-7EE6-4342-B048-85BDC9FD1C3A}</a:tableStyleId>
              </a:tblPr>
              <a:tblGrid>
                <a:gridCol w="1330006">
                  <a:extLst>
                    <a:ext uri="{9D8B030D-6E8A-4147-A177-3AD203B41FA5}">
                      <a16:colId xmlns:a16="http://schemas.microsoft.com/office/drawing/2014/main" xmlns="" val="784523723"/>
                    </a:ext>
                  </a:extLst>
                </a:gridCol>
                <a:gridCol w="349442">
                  <a:extLst>
                    <a:ext uri="{9D8B030D-6E8A-4147-A177-3AD203B41FA5}">
                      <a16:colId xmlns:a16="http://schemas.microsoft.com/office/drawing/2014/main" xmlns="" val="130235326"/>
                    </a:ext>
                  </a:extLst>
                </a:gridCol>
                <a:gridCol w="342855">
                  <a:extLst>
                    <a:ext uri="{9D8B030D-6E8A-4147-A177-3AD203B41FA5}">
                      <a16:colId xmlns:a16="http://schemas.microsoft.com/office/drawing/2014/main" xmlns="" val="2294408825"/>
                    </a:ext>
                  </a:extLst>
                </a:gridCol>
                <a:gridCol w="342855">
                  <a:extLst>
                    <a:ext uri="{9D8B030D-6E8A-4147-A177-3AD203B41FA5}">
                      <a16:colId xmlns:a16="http://schemas.microsoft.com/office/drawing/2014/main" xmlns="" val="3351626894"/>
                    </a:ext>
                  </a:extLst>
                </a:gridCol>
                <a:gridCol w="575995">
                  <a:extLst>
                    <a:ext uri="{9D8B030D-6E8A-4147-A177-3AD203B41FA5}">
                      <a16:colId xmlns:a16="http://schemas.microsoft.com/office/drawing/2014/main" xmlns="" val="3230173287"/>
                    </a:ext>
                  </a:extLst>
                </a:gridCol>
                <a:gridCol w="582852">
                  <a:extLst>
                    <a:ext uri="{9D8B030D-6E8A-4147-A177-3AD203B41FA5}">
                      <a16:colId xmlns:a16="http://schemas.microsoft.com/office/drawing/2014/main" xmlns="" val="3683230216"/>
                    </a:ext>
                  </a:extLst>
                </a:gridCol>
                <a:gridCol w="315426">
                  <a:extLst>
                    <a:ext uri="{9D8B030D-6E8A-4147-A177-3AD203B41FA5}">
                      <a16:colId xmlns:a16="http://schemas.microsoft.com/office/drawing/2014/main" xmlns="" val="619603841"/>
                    </a:ext>
                  </a:extLst>
                </a:gridCol>
                <a:gridCol w="2160402">
                  <a:extLst>
                    <a:ext uri="{9D8B030D-6E8A-4147-A177-3AD203B41FA5}">
                      <a16:colId xmlns:a16="http://schemas.microsoft.com/office/drawing/2014/main" xmlns="" val="534606848"/>
                    </a:ext>
                  </a:extLst>
                </a:gridCol>
                <a:gridCol w="671725">
                  <a:extLst>
                    <a:ext uri="{9D8B030D-6E8A-4147-A177-3AD203B41FA5}">
                      <a16:colId xmlns:a16="http://schemas.microsoft.com/office/drawing/2014/main" xmlns="" val="1828053354"/>
                    </a:ext>
                  </a:extLst>
                </a:gridCol>
                <a:gridCol w="163958">
                  <a:extLst>
                    <a:ext uri="{9D8B030D-6E8A-4147-A177-3AD203B41FA5}">
                      <a16:colId xmlns:a16="http://schemas.microsoft.com/office/drawing/2014/main" xmlns="" val="3712225544"/>
                    </a:ext>
                  </a:extLst>
                </a:gridCol>
                <a:gridCol w="480892">
                  <a:extLst>
                    <a:ext uri="{9D8B030D-6E8A-4147-A177-3AD203B41FA5}">
                      <a16:colId xmlns:a16="http://schemas.microsoft.com/office/drawing/2014/main" xmlns="" val="3597046164"/>
                    </a:ext>
                  </a:extLst>
                </a:gridCol>
                <a:gridCol w="322425">
                  <a:extLst>
                    <a:ext uri="{9D8B030D-6E8A-4147-A177-3AD203B41FA5}">
                      <a16:colId xmlns:a16="http://schemas.microsoft.com/office/drawing/2014/main" xmlns="" val="3692207468"/>
                    </a:ext>
                  </a:extLst>
                </a:gridCol>
                <a:gridCol w="323454">
                  <a:extLst>
                    <a:ext uri="{9D8B030D-6E8A-4147-A177-3AD203B41FA5}">
                      <a16:colId xmlns:a16="http://schemas.microsoft.com/office/drawing/2014/main" xmlns="" val="3486423472"/>
                    </a:ext>
                  </a:extLst>
                </a:gridCol>
              </a:tblGrid>
              <a:tr h="1074335">
                <a:tc>
                  <a:txBody>
                    <a:bodyPr/>
                    <a:lstStyle/>
                    <a:p>
                      <a:pPr marL="0" marR="0" algn="l">
                        <a:lnSpc>
                          <a:spcPct val="107000"/>
                        </a:lnSpc>
                        <a:spcBef>
                          <a:spcPts val="0"/>
                        </a:spcBef>
                        <a:spcAft>
                          <a:spcPts val="800"/>
                        </a:spcAft>
                      </a:pPr>
                      <a:r>
                        <a:rPr lang="en-US" sz="900" b="1" i="1" dirty="0">
                          <a:effectLst/>
                        </a:rPr>
                        <a:t>List Accredited Programs</a:t>
                      </a:r>
                      <a:endParaRPr lang="en-US" sz="9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800"/>
                        </a:spcAft>
                      </a:pPr>
                      <a:r>
                        <a:rPr lang="en-US" sz="900" b="1" i="1" dirty="0">
                          <a:effectLst/>
                        </a:rPr>
                        <a:t>Trainees Filled/ Approved</a:t>
                      </a:r>
                      <a:endParaRPr lang="en-US" sz="9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800"/>
                        </a:spcAft>
                      </a:pPr>
                      <a:r>
                        <a:rPr lang="en-US" sz="900" b="1" i="1" dirty="0">
                          <a:effectLst/>
                        </a:rPr>
                        <a:t>Match Fill Rate 2016/17 AY</a:t>
                      </a:r>
                      <a:endParaRPr lang="en-US" sz="9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800"/>
                        </a:spcAft>
                      </a:pPr>
                      <a:r>
                        <a:rPr lang="en-US" sz="900" b="1" i="1" dirty="0">
                          <a:effectLst/>
                        </a:rPr>
                        <a:t>% filled</a:t>
                      </a:r>
                      <a:endParaRPr lang="en-US" sz="9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800"/>
                        </a:spcAft>
                      </a:pPr>
                      <a:r>
                        <a:rPr lang="en-US" sz="900" b="1" i="1" dirty="0">
                          <a:effectLst/>
                        </a:rPr>
                        <a:t>Status Effective Date</a:t>
                      </a:r>
                      <a:endParaRPr lang="en-US" sz="9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800"/>
                        </a:spcAft>
                      </a:pPr>
                      <a:r>
                        <a:rPr lang="en-US" sz="900" b="1" i="1" dirty="0">
                          <a:effectLst/>
                        </a:rPr>
                        <a:t>Site Visit Date</a:t>
                      </a:r>
                      <a:endParaRPr lang="en-US" sz="9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800"/>
                        </a:spcAft>
                      </a:pPr>
                      <a:r>
                        <a:rPr lang="en-US" sz="900" b="1" i="1" dirty="0">
                          <a:effectLst/>
                        </a:rPr>
                        <a:t>ACGME Accred Status</a:t>
                      </a:r>
                      <a:endParaRPr lang="en-US" sz="9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800"/>
                        </a:spcAft>
                      </a:pPr>
                      <a:r>
                        <a:rPr lang="en-US" sz="900" b="1" i="1" dirty="0">
                          <a:effectLst/>
                        </a:rPr>
                        <a:t>Decision(s): Program Commended/Areas for Improvement/ Concerning trends</a:t>
                      </a:r>
                      <a:endParaRPr lang="en-US" sz="9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800"/>
                        </a:spcAft>
                      </a:pPr>
                      <a:r>
                        <a:rPr lang="en-US" sz="900" b="1" i="1" dirty="0">
                          <a:effectLst/>
                        </a:rPr>
                        <a:t>Cert Exam Pass Rate (Board report)</a:t>
                      </a:r>
                      <a:endParaRPr lang="en-US" sz="9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800"/>
                        </a:spcAft>
                      </a:pPr>
                      <a:r>
                        <a:rPr lang="en-US" sz="900" b="1" i="1" dirty="0">
                          <a:effectLst/>
                        </a:rPr>
                        <a:t># of Citations</a:t>
                      </a:r>
                      <a:endParaRPr lang="en-US" sz="9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800"/>
                        </a:spcAft>
                      </a:pPr>
                      <a:r>
                        <a:rPr lang="en-US" sz="900" b="1" i="1" dirty="0">
                          <a:effectLst/>
                        </a:rPr>
                        <a:t>ACGME Resident Survey</a:t>
                      </a:r>
                      <a:endParaRPr lang="en-US" sz="9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800"/>
                        </a:spcAft>
                      </a:pPr>
                      <a:r>
                        <a:rPr lang="en-US" sz="900" b="1" i="1" dirty="0">
                          <a:effectLst/>
                        </a:rPr>
                        <a:t>ACGME Faculty Survey</a:t>
                      </a:r>
                      <a:endParaRPr lang="en-US" sz="9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800"/>
                        </a:spcAft>
                      </a:pPr>
                      <a:r>
                        <a:rPr lang="en-US" sz="900" b="1" i="1" dirty="0">
                          <a:effectLst/>
                        </a:rPr>
                        <a:t>Duty Hour Comp: Total # Violations</a:t>
                      </a:r>
                      <a:endParaRPr lang="en-US" sz="9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43834856"/>
                  </a:ext>
                </a:extLst>
              </a:tr>
              <a:tr h="396596">
                <a:tc>
                  <a:txBody>
                    <a:bodyPr/>
                    <a:lstStyle/>
                    <a:p>
                      <a:pPr marL="0" marR="0">
                        <a:lnSpc>
                          <a:spcPct val="107000"/>
                        </a:lnSpc>
                        <a:spcBef>
                          <a:spcPts val="0"/>
                        </a:spcBef>
                        <a:spcAft>
                          <a:spcPts val="0"/>
                        </a:spcAft>
                      </a:pPr>
                      <a:r>
                        <a:rPr lang="en-US" sz="900" dirty="0">
                          <a:effectLst/>
                        </a:rPr>
                        <a:t>  Institution</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900" dirty="0">
                        <a:effectLst/>
                        <a:latin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4/27/2016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900" dirty="0">
                          <a:effectLst/>
                        </a:rPr>
                        <a:t>Not sched</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CA</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0"/>
                        </a:spcAft>
                      </a:pPr>
                      <a:r>
                        <a:rPr lang="en-US" sz="900" dirty="0">
                          <a:effectLst/>
                        </a:rPr>
                        <a:t>Commended; Citation: oversight of Residencies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nSpc>
                          <a:spcPct val="107000"/>
                        </a:lnSpc>
                      </a:pPr>
                      <a:endParaRPr lang="en-US" sz="900" dirty="0">
                        <a:effectLst/>
                        <a:latin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nSpc>
                          <a:spcPct val="107000"/>
                        </a:lnSpc>
                      </a:pPr>
                      <a:endParaRPr lang="en-US" sz="900" dirty="0">
                        <a:effectLst/>
                        <a:latin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nSpc>
                          <a:spcPct val="107000"/>
                        </a:lnSpc>
                      </a:pPr>
                      <a:endParaRPr lang="en-US" sz="900" dirty="0">
                        <a:effectLst/>
                        <a:latin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nSpc>
                          <a:spcPct val="107000"/>
                        </a:lnSpc>
                      </a:pPr>
                      <a:endParaRPr lang="en-US" sz="900" dirty="0">
                        <a:effectLst/>
                        <a:latin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523345057"/>
                  </a:ext>
                </a:extLst>
              </a:tr>
              <a:tr h="396596">
                <a:tc>
                  <a:txBody>
                    <a:bodyPr/>
                    <a:lstStyle/>
                    <a:p>
                      <a:pPr marL="0" marR="0">
                        <a:lnSpc>
                          <a:spcPct val="107000"/>
                        </a:lnSpc>
                        <a:spcBef>
                          <a:spcPts val="0"/>
                        </a:spcBef>
                        <a:spcAft>
                          <a:spcPts val="0"/>
                        </a:spcAft>
                      </a:pPr>
                      <a:r>
                        <a:rPr lang="en-US" sz="900" dirty="0">
                          <a:effectLst/>
                        </a:rPr>
                        <a:t>  Int. Med. - Cat/Prelim</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80/92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97%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100%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1/15/2016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900" dirty="0">
                          <a:effectLst/>
                        </a:rPr>
                        <a:t>Not sched</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CA</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0"/>
                        </a:spcAft>
                      </a:pPr>
                      <a:r>
                        <a:rPr lang="en-US" sz="900" dirty="0">
                          <a:effectLst/>
                        </a:rPr>
                        <a:t>Commended; Citation: concern for duty hr. compliance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900" dirty="0">
                          <a:effectLst/>
                        </a:rPr>
                        <a:t>86%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900" dirty="0">
                          <a:effectLst/>
                        </a:rPr>
                        <a:t>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nSpc>
                          <a:spcPct val="107000"/>
                        </a:lnSpc>
                      </a:pPr>
                      <a:endParaRPr lang="en-US" sz="900" dirty="0">
                        <a:effectLst/>
                        <a:latin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nSpc>
                          <a:spcPct val="107000"/>
                        </a:lnSpc>
                      </a:pPr>
                      <a:endParaRPr lang="en-US" sz="900" dirty="0">
                        <a:effectLst/>
                        <a:latin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900" dirty="0">
                          <a:effectLst/>
                        </a:rPr>
                        <a:t>41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xmlns="" val="1334050511"/>
                  </a:ext>
                </a:extLst>
              </a:tr>
              <a:tr h="220205">
                <a:tc>
                  <a:txBody>
                    <a:bodyPr/>
                    <a:lstStyle/>
                    <a:p>
                      <a:pPr marL="0" marR="0">
                        <a:lnSpc>
                          <a:spcPct val="107000"/>
                        </a:lnSpc>
                        <a:spcBef>
                          <a:spcPts val="0"/>
                        </a:spcBef>
                        <a:spcAft>
                          <a:spcPts val="0"/>
                        </a:spcAft>
                      </a:pPr>
                      <a:r>
                        <a:rPr lang="en-US" sz="900" dirty="0">
                          <a:effectLst/>
                        </a:rPr>
                        <a:t>IM – Endocrinology</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2/3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100%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67%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7/1/2015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900" dirty="0">
                          <a:effectLst/>
                        </a:rPr>
                        <a:t>Not sched</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CA</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0"/>
                        </a:spcAft>
                      </a:pPr>
                      <a:r>
                        <a:rPr lang="en-US" sz="900" dirty="0">
                          <a:effectLst/>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900" dirty="0">
                          <a:effectLst/>
                        </a:rPr>
                        <a:t>100%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900" dirty="0">
                          <a:effectLst/>
                        </a:rPr>
                        <a:t>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nSpc>
                          <a:spcPct val="107000"/>
                        </a:lnSpc>
                      </a:pPr>
                      <a:endParaRPr lang="en-US" sz="900" dirty="0">
                        <a:effectLst/>
                        <a:latin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nSpc>
                          <a:spcPct val="107000"/>
                        </a:lnSpc>
                      </a:pPr>
                      <a:endParaRPr lang="en-US" sz="900" dirty="0">
                        <a:effectLst/>
                        <a:latin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900" dirty="0">
                          <a:effectLst/>
                        </a:rPr>
                        <a:t>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xmlns="" val="2997476972"/>
                  </a:ext>
                </a:extLst>
              </a:tr>
              <a:tr h="396596">
                <a:tc>
                  <a:txBody>
                    <a:bodyPr/>
                    <a:lstStyle/>
                    <a:p>
                      <a:pPr marL="0" marR="0">
                        <a:lnSpc>
                          <a:spcPct val="107000"/>
                        </a:lnSpc>
                        <a:spcBef>
                          <a:spcPts val="0"/>
                        </a:spcBef>
                        <a:spcAft>
                          <a:spcPts val="0"/>
                        </a:spcAft>
                      </a:pPr>
                      <a:r>
                        <a:rPr lang="en-US" sz="900" dirty="0">
                          <a:effectLst/>
                        </a:rPr>
                        <a:t>  IM – Gastroenterology</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6/6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N/A</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100%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7/1/2015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900" dirty="0">
                          <a:effectLst/>
                        </a:rPr>
                        <a:t>Not sched</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CA</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0"/>
                        </a:spcAft>
                      </a:pPr>
                      <a:r>
                        <a:rPr lang="en-US" sz="900" dirty="0">
                          <a:effectLst/>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900" dirty="0">
                          <a:effectLst/>
                        </a:rPr>
                        <a:t>86%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900" dirty="0">
                          <a:effectLst/>
                        </a:rPr>
                        <a:t>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nSpc>
                          <a:spcPct val="107000"/>
                        </a:lnSpc>
                      </a:pPr>
                      <a:endParaRPr lang="en-US" sz="900" dirty="0">
                        <a:effectLst/>
                        <a:latin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nSpc>
                          <a:spcPct val="107000"/>
                        </a:lnSpc>
                      </a:pPr>
                      <a:endParaRPr lang="en-US" sz="900" dirty="0">
                        <a:effectLst/>
                        <a:latin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900" dirty="0">
                          <a:effectLst/>
                        </a:rPr>
                        <a:t>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xmlns="" val="2762627398"/>
                  </a:ext>
                </a:extLst>
              </a:tr>
              <a:tr h="352782">
                <a:tc>
                  <a:txBody>
                    <a:bodyPr/>
                    <a:lstStyle/>
                    <a:p>
                      <a:pPr marL="0" marR="0">
                        <a:lnSpc>
                          <a:spcPct val="107000"/>
                        </a:lnSpc>
                        <a:spcBef>
                          <a:spcPts val="0"/>
                        </a:spcBef>
                        <a:spcAft>
                          <a:spcPts val="0"/>
                        </a:spcAft>
                      </a:pPr>
                      <a:r>
                        <a:rPr lang="en-US" sz="900" dirty="0">
                          <a:effectLst/>
                        </a:rPr>
                        <a:t>  IM – Nephrology</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4/4</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100%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7/1/2015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900" dirty="0">
                          <a:effectLst/>
                        </a:rPr>
                        <a:t>Not sched</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CA</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0"/>
                        </a:spcAft>
                      </a:pPr>
                      <a:r>
                        <a:rPr lang="en-US" sz="900" dirty="0">
                          <a:effectLst/>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900" dirty="0">
                          <a:effectLst/>
                        </a:rPr>
                        <a:t>86%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900" dirty="0">
                          <a:effectLst/>
                        </a:rPr>
                        <a:t>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nSpc>
                          <a:spcPct val="107000"/>
                        </a:lnSpc>
                      </a:pPr>
                      <a:endParaRPr lang="en-US" sz="900" dirty="0">
                        <a:effectLst/>
                        <a:latin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nSpc>
                          <a:spcPct val="107000"/>
                        </a:lnSpc>
                      </a:pPr>
                      <a:endParaRPr lang="en-US" sz="900" dirty="0">
                        <a:effectLst/>
                        <a:latin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900" dirty="0">
                          <a:effectLst/>
                        </a:rPr>
                        <a:t>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xmlns="" val="972480965"/>
                  </a:ext>
                </a:extLst>
              </a:tr>
              <a:tr h="749377">
                <a:tc>
                  <a:txBody>
                    <a:bodyPr/>
                    <a:lstStyle/>
                    <a:p>
                      <a:pPr marL="0" marR="0">
                        <a:lnSpc>
                          <a:spcPct val="107000"/>
                        </a:lnSpc>
                        <a:spcBef>
                          <a:spcPts val="0"/>
                        </a:spcBef>
                        <a:spcAft>
                          <a:spcPts val="0"/>
                        </a:spcAft>
                      </a:pPr>
                      <a:r>
                        <a:rPr lang="en-US" sz="900" dirty="0">
                          <a:effectLst/>
                        </a:rPr>
                        <a:t>  OB/GYN</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17/17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80%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100%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2/19/2016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900" dirty="0">
                          <a:effectLst/>
                        </a:rPr>
                        <a:t>Not sched</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CAW</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0"/>
                        </a:spcAft>
                      </a:pPr>
                      <a:r>
                        <a:rPr lang="en-US" sz="900" dirty="0">
                          <a:effectLst/>
                        </a:rPr>
                        <a:t>Citations: volume-Inadequate experience vh,lh,cystos; evaluation of residents; duty hours; Responsibility of PD</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900" dirty="0">
                          <a:effectLst/>
                        </a:rPr>
                        <a:t>61%/50% </a:t>
                      </a:r>
                    </a:p>
                    <a:p>
                      <a:pPr marL="0" marR="0" algn="ctr">
                        <a:lnSpc>
                          <a:spcPct val="107000"/>
                        </a:lnSpc>
                        <a:spcBef>
                          <a:spcPts val="0"/>
                        </a:spcBef>
                        <a:spcAft>
                          <a:spcPts val="0"/>
                        </a:spcAft>
                      </a:pPr>
                      <a:r>
                        <a:rPr lang="en-US" sz="900" dirty="0">
                          <a:effectLst/>
                        </a:rPr>
                        <a:t>Written/oral</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900" dirty="0">
                          <a:effectLst/>
                        </a:rPr>
                        <a:t>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nSpc>
                          <a:spcPct val="107000"/>
                        </a:lnSpc>
                      </a:pPr>
                      <a:endParaRPr lang="en-US" sz="900" dirty="0">
                        <a:effectLst/>
                        <a:latin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nSpc>
                          <a:spcPct val="107000"/>
                        </a:lnSpc>
                      </a:pPr>
                      <a:endParaRPr lang="en-US" sz="900" dirty="0">
                        <a:effectLst/>
                        <a:latin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900" dirty="0">
                          <a:effectLst/>
                        </a:rPr>
                        <a:t>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xmlns="" val="3832707781"/>
                  </a:ext>
                </a:extLst>
              </a:tr>
              <a:tr h="396596">
                <a:tc>
                  <a:txBody>
                    <a:bodyPr/>
                    <a:lstStyle/>
                    <a:p>
                      <a:pPr marL="0" marR="0">
                        <a:lnSpc>
                          <a:spcPct val="107000"/>
                        </a:lnSpc>
                        <a:spcBef>
                          <a:spcPts val="0"/>
                        </a:spcBef>
                        <a:spcAft>
                          <a:spcPts val="0"/>
                        </a:spcAft>
                      </a:pPr>
                      <a:r>
                        <a:rPr lang="en-US" sz="900" dirty="0">
                          <a:effectLst/>
                        </a:rPr>
                        <a:t>  Ophthalmology</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13/12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100%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108%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3/31/2016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900" dirty="0">
                          <a:effectLst/>
                        </a:rPr>
                        <a:t>2/22/2016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CAW</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0"/>
                        </a:spcAft>
                      </a:pPr>
                      <a:r>
                        <a:rPr lang="en-US" sz="900" dirty="0">
                          <a:effectLst/>
                        </a:rPr>
                        <a:t>Citation: Board scores; Concern for Clinical Experience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900" dirty="0">
                          <a:effectLst/>
                        </a:rPr>
                        <a:t>35%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900" dirty="0">
                          <a:effectLst/>
                        </a:rPr>
                        <a:t>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nSpc>
                          <a:spcPct val="107000"/>
                        </a:lnSpc>
                      </a:pPr>
                      <a:endParaRPr lang="en-US" sz="900" dirty="0">
                        <a:effectLst/>
                        <a:latin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nSpc>
                          <a:spcPct val="107000"/>
                        </a:lnSpc>
                      </a:pPr>
                      <a:endParaRPr lang="en-US" sz="900" dirty="0">
                        <a:effectLst/>
                        <a:latin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900" dirty="0">
                          <a:effectLst/>
                        </a:rPr>
                        <a:t>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xmlns="" val="2088054869"/>
                  </a:ext>
                </a:extLst>
              </a:tr>
              <a:tr h="220205">
                <a:tc>
                  <a:txBody>
                    <a:bodyPr/>
                    <a:lstStyle/>
                    <a:p>
                      <a:pPr marL="0" marR="0">
                        <a:lnSpc>
                          <a:spcPct val="107000"/>
                        </a:lnSpc>
                        <a:spcBef>
                          <a:spcPts val="0"/>
                        </a:spcBef>
                        <a:spcAft>
                          <a:spcPts val="0"/>
                        </a:spcAft>
                      </a:pPr>
                      <a:r>
                        <a:rPr lang="en-US" sz="900" dirty="0">
                          <a:effectLst/>
                        </a:rPr>
                        <a:t>  Pediatrics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29/30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100%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97%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1/28/2016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900" dirty="0">
                          <a:effectLst/>
                        </a:rPr>
                        <a:t>3/18/2015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900" dirty="0">
                          <a:effectLst/>
                        </a:rPr>
                        <a:t>CA</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0"/>
                        </a:spcAft>
                      </a:pPr>
                      <a:r>
                        <a:rPr lang="en-US" sz="900" dirty="0">
                          <a:effectLst/>
                        </a:rPr>
                        <a:t>Citation: Board pass rate 45.45%,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900" dirty="0">
                          <a:effectLst/>
                        </a:rPr>
                        <a:t>45%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900" dirty="0">
                          <a:effectLst/>
                        </a:rPr>
                        <a:t>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nSpc>
                          <a:spcPct val="107000"/>
                        </a:lnSpc>
                      </a:pPr>
                      <a:endParaRPr lang="en-US" sz="900" dirty="0">
                        <a:effectLst/>
                        <a:latin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nSpc>
                          <a:spcPct val="107000"/>
                        </a:lnSpc>
                      </a:pPr>
                      <a:endParaRPr lang="en-US" sz="900" dirty="0">
                        <a:effectLst/>
                        <a:latin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r>
                        <a:rPr lang="en-US" sz="900" dirty="0">
                          <a:effectLst/>
                        </a:rPr>
                        <a:t>13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225" marR="6225" marT="6225" marB="302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xmlns="" val="1078011883"/>
                  </a:ext>
                </a:extLst>
              </a:tr>
            </a:tbl>
          </a:graphicData>
        </a:graphic>
      </p:graphicFrame>
      <p:sp>
        <p:nvSpPr>
          <p:cNvPr id="4" name="Footer Placeholder 3">
            <a:extLst>
              <a:ext uri="{FF2B5EF4-FFF2-40B4-BE49-F238E27FC236}">
                <a16:creationId xmlns:a16="http://schemas.microsoft.com/office/drawing/2014/main" xmlns="" id="{607E1E78-41B2-4321-ACD1-BCD5CA6F1F15}"/>
              </a:ext>
            </a:extLst>
          </p:cNvPr>
          <p:cNvSpPr>
            <a:spLocks noGrp="1"/>
          </p:cNvSpPr>
          <p:nvPr>
            <p:ph type="ftr" sz="quarter" idx="10"/>
          </p:nvPr>
        </p:nvSpPr>
        <p:spPr>
          <a:xfrm>
            <a:off x="3028950" y="6433132"/>
            <a:ext cx="3086100" cy="365125"/>
          </a:xfrm>
        </p:spPr>
        <p:txBody>
          <a:bodyPr/>
          <a:lstStyle/>
          <a:p>
            <a:pPr>
              <a:defRPr/>
            </a:pPr>
            <a:r>
              <a:rPr lang="en-US" dirty="0"/>
              <a:t>Presented by Partners in Medical Education, Inc. 2017</a:t>
            </a:r>
          </a:p>
        </p:txBody>
      </p:sp>
      <p:sp>
        <p:nvSpPr>
          <p:cNvPr id="5" name="Slide Number Placeholder 4"/>
          <p:cNvSpPr>
            <a:spLocks noGrp="1"/>
          </p:cNvSpPr>
          <p:nvPr>
            <p:ph type="sldNum" sz="quarter" idx="11"/>
          </p:nvPr>
        </p:nvSpPr>
        <p:spPr>
          <a:xfrm>
            <a:off x="6457950" y="6433133"/>
            <a:ext cx="2057400" cy="365125"/>
          </a:xfrm>
        </p:spPr>
        <p:txBody>
          <a:bodyPr/>
          <a:lstStyle/>
          <a:p>
            <a:pPr>
              <a:defRPr/>
            </a:pPr>
            <a:r>
              <a:rPr lang="en-US" altLang="en-US" dirty="0" smtClean="0"/>
              <a:t>21</a:t>
            </a:r>
            <a:endParaRPr lang="en-US" altLang="en-US" dirty="0"/>
          </a:p>
        </p:txBody>
      </p:sp>
    </p:spTree>
    <p:extLst>
      <p:ext uri="{BB962C8B-B14F-4D97-AF65-F5344CB8AC3E}">
        <p14:creationId xmlns:p14="http://schemas.microsoft.com/office/powerpoint/2010/main" val="2266386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3297C9-7416-4493-87FD-2B4E716759EA}"/>
              </a:ext>
            </a:extLst>
          </p:cNvPr>
          <p:cNvSpPr>
            <a:spLocks noGrp="1"/>
          </p:cNvSpPr>
          <p:nvPr>
            <p:ph type="title"/>
          </p:nvPr>
        </p:nvSpPr>
        <p:spPr/>
        <p:txBody>
          <a:bodyPr/>
          <a:lstStyle/>
          <a:p>
            <a:r>
              <a:rPr lang="en-US" dirty="0"/>
              <a:t>PEC </a:t>
            </a:r>
            <a:br>
              <a:rPr lang="en-US" dirty="0"/>
            </a:br>
            <a:r>
              <a:rPr lang="en-US" sz="3600" dirty="0"/>
              <a:t>(Program Evaluation Committee) </a:t>
            </a:r>
            <a:endParaRPr lang="en-US" dirty="0"/>
          </a:p>
        </p:txBody>
      </p:sp>
      <p:sp>
        <p:nvSpPr>
          <p:cNvPr id="4" name="Footer Placeholder 3"/>
          <p:cNvSpPr>
            <a:spLocks noGrp="1"/>
          </p:cNvSpPr>
          <p:nvPr>
            <p:ph type="ftr" sz="quarter" idx="10"/>
          </p:nvPr>
        </p:nvSpPr>
        <p:spPr/>
        <p:txBody>
          <a:bodyPr/>
          <a:lstStyle/>
          <a:p>
            <a:pPr>
              <a:defRPr/>
            </a:pPr>
            <a:r>
              <a:rPr lang="en-US" dirty="0"/>
              <a:t>Presented by Partners in Medical Education, Inc. 2017</a:t>
            </a:r>
          </a:p>
        </p:txBody>
      </p:sp>
      <p:sp>
        <p:nvSpPr>
          <p:cNvPr id="5" name="Slide Number Placeholder 4"/>
          <p:cNvSpPr>
            <a:spLocks noGrp="1"/>
          </p:cNvSpPr>
          <p:nvPr>
            <p:ph type="sldNum" sz="quarter" idx="11"/>
          </p:nvPr>
        </p:nvSpPr>
        <p:spPr/>
        <p:txBody>
          <a:bodyPr/>
          <a:lstStyle/>
          <a:p>
            <a:pPr>
              <a:defRPr/>
            </a:pPr>
            <a:fld id="{6AD68910-38FE-C240-95D4-C063CA8D3DE6}" type="slidenum">
              <a:rPr lang="en-US" altLang="en-US" smtClean="0"/>
              <a:pPr>
                <a:defRPr/>
              </a:pPr>
              <a:t>22</a:t>
            </a:fld>
            <a:endParaRPr lang="en-US" altLang="en-US" dirty="0"/>
          </a:p>
        </p:txBody>
      </p:sp>
    </p:spTree>
    <p:extLst>
      <p:ext uri="{BB962C8B-B14F-4D97-AF65-F5344CB8AC3E}">
        <p14:creationId xmlns:p14="http://schemas.microsoft.com/office/powerpoint/2010/main" val="74546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4148DA-DC2F-4362-AD4C-18E2DA1DD3CE}"/>
              </a:ext>
            </a:extLst>
          </p:cNvPr>
          <p:cNvSpPr>
            <a:spLocks noGrp="1"/>
          </p:cNvSpPr>
          <p:nvPr>
            <p:ph type="title"/>
          </p:nvPr>
        </p:nvSpPr>
        <p:spPr>
          <a:xfrm>
            <a:off x="1969078" y="565935"/>
            <a:ext cx="6701393" cy="608240"/>
          </a:xfrm>
        </p:spPr>
        <p:txBody>
          <a:bodyPr>
            <a:normAutofit/>
          </a:bodyPr>
          <a:lstStyle/>
          <a:p>
            <a:r>
              <a:rPr lang="en-US" dirty="0" smtClean="0"/>
              <a:t>Best Practices </a:t>
            </a:r>
            <a:r>
              <a:rPr lang="en-US" dirty="0"/>
              <a:t>of PEC</a:t>
            </a:r>
          </a:p>
        </p:txBody>
      </p:sp>
      <p:sp>
        <p:nvSpPr>
          <p:cNvPr id="3" name="Content Placeholder 2">
            <a:extLst>
              <a:ext uri="{FF2B5EF4-FFF2-40B4-BE49-F238E27FC236}">
                <a16:creationId xmlns:a16="http://schemas.microsoft.com/office/drawing/2014/main" xmlns="" id="{B9A3CBC3-870E-412B-94CC-E307EBF39C6A}"/>
              </a:ext>
            </a:extLst>
          </p:cNvPr>
          <p:cNvSpPr>
            <a:spLocks noGrp="1"/>
          </p:cNvSpPr>
          <p:nvPr>
            <p:ph idx="1"/>
          </p:nvPr>
        </p:nvSpPr>
        <p:spPr>
          <a:xfrm>
            <a:off x="514351" y="1818596"/>
            <a:ext cx="8156121" cy="2320698"/>
          </a:xfrm>
        </p:spPr>
        <p:txBody>
          <a:bodyPr>
            <a:noAutofit/>
          </a:bodyPr>
          <a:lstStyle/>
          <a:p>
            <a:r>
              <a:rPr lang="en-US" sz="2400" dirty="0"/>
              <a:t>ACGME Requirements</a:t>
            </a:r>
          </a:p>
          <a:p>
            <a:r>
              <a:rPr lang="en-US" sz="2400" dirty="0"/>
              <a:t>Purpose of PEC</a:t>
            </a:r>
          </a:p>
          <a:p>
            <a:r>
              <a:rPr lang="en-US" sz="2400" dirty="0"/>
              <a:t>Challenges</a:t>
            </a:r>
          </a:p>
          <a:p>
            <a:r>
              <a:rPr lang="en-US" sz="2400" dirty="0"/>
              <a:t>Best practice for the PEC</a:t>
            </a:r>
            <a:endParaRPr lang="en-US" sz="1800" dirty="0"/>
          </a:p>
        </p:txBody>
      </p:sp>
      <p:sp>
        <p:nvSpPr>
          <p:cNvPr id="4" name="Footer Placeholder 3"/>
          <p:cNvSpPr>
            <a:spLocks noGrp="1"/>
          </p:cNvSpPr>
          <p:nvPr>
            <p:ph type="ftr" sz="quarter" idx="10"/>
          </p:nvPr>
        </p:nvSpPr>
        <p:spPr>
          <a:xfrm>
            <a:off x="3028950" y="6433130"/>
            <a:ext cx="3086100" cy="365125"/>
          </a:xfrm>
        </p:spPr>
        <p:txBody>
          <a:bodyPr/>
          <a:lstStyle/>
          <a:p>
            <a:r>
              <a:rPr lang="en-US" dirty="0"/>
              <a:t>Presented by Partners in Medical Education, Inc. 2017</a:t>
            </a:r>
          </a:p>
        </p:txBody>
      </p:sp>
      <p:sp>
        <p:nvSpPr>
          <p:cNvPr id="5" name="Slide Number Placeholder 4"/>
          <p:cNvSpPr>
            <a:spLocks noGrp="1"/>
          </p:cNvSpPr>
          <p:nvPr>
            <p:ph type="sldNum" sz="quarter" idx="11"/>
          </p:nvPr>
        </p:nvSpPr>
        <p:spPr>
          <a:xfrm>
            <a:off x="6457950" y="6433133"/>
            <a:ext cx="2057400" cy="365125"/>
          </a:xfrm>
        </p:spPr>
        <p:txBody>
          <a:bodyPr/>
          <a:lstStyle/>
          <a:p>
            <a:pPr>
              <a:defRPr/>
            </a:pPr>
            <a:r>
              <a:rPr lang="en-US" altLang="en-US" dirty="0" smtClean="0"/>
              <a:t>23</a:t>
            </a:r>
            <a:endParaRPr lang="en-US" altLang="en-US" dirty="0"/>
          </a:p>
        </p:txBody>
      </p:sp>
      <p:pic>
        <p:nvPicPr>
          <p:cNvPr id="6" name="Picture 5" descr="../../../../Volumes/douglas/how%20to%20access%20your%20on-demand/clipart/be255fb757037e58c"/>
          <p:cNvPicPr/>
          <p:nvPr/>
        </p:nvPicPr>
        <p:blipFill>
          <a:blip r:embed="rId2">
            <a:extLst>
              <a:ext uri="{28A0092B-C50C-407E-A947-70E740481C1C}">
                <a14:useLocalDpi xmlns:a14="http://schemas.microsoft.com/office/drawing/2010/main" val="0"/>
              </a:ext>
            </a:extLst>
          </a:blip>
          <a:srcRect/>
          <a:stretch>
            <a:fillRect/>
          </a:stretch>
        </p:blipFill>
        <p:spPr bwMode="auto">
          <a:xfrm>
            <a:off x="5532699" y="2685327"/>
            <a:ext cx="3356658" cy="3648970"/>
          </a:xfrm>
          <a:prstGeom prst="rect">
            <a:avLst/>
          </a:prstGeom>
          <a:noFill/>
          <a:ln>
            <a:noFill/>
          </a:ln>
        </p:spPr>
      </p:pic>
    </p:spTree>
    <p:extLst>
      <p:ext uri="{BB962C8B-B14F-4D97-AF65-F5344CB8AC3E}">
        <p14:creationId xmlns:p14="http://schemas.microsoft.com/office/powerpoint/2010/main" val="878137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4148DA-DC2F-4362-AD4C-18E2DA1DD3CE}"/>
              </a:ext>
            </a:extLst>
          </p:cNvPr>
          <p:cNvSpPr>
            <a:spLocks noGrp="1"/>
          </p:cNvSpPr>
          <p:nvPr>
            <p:ph type="title"/>
          </p:nvPr>
        </p:nvSpPr>
        <p:spPr>
          <a:xfrm>
            <a:off x="2163042" y="469323"/>
            <a:ext cx="5941867" cy="608240"/>
          </a:xfrm>
        </p:spPr>
        <p:txBody>
          <a:bodyPr>
            <a:normAutofit/>
          </a:bodyPr>
          <a:lstStyle/>
          <a:p>
            <a:r>
              <a:rPr lang="en-US" dirty="0"/>
              <a:t>ACGME </a:t>
            </a:r>
            <a:r>
              <a:rPr lang="en-US" dirty="0" smtClean="0"/>
              <a:t>Requirements</a:t>
            </a:r>
            <a:endParaRPr lang="en-US" dirty="0"/>
          </a:p>
        </p:txBody>
      </p:sp>
      <p:sp>
        <p:nvSpPr>
          <p:cNvPr id="3" name="Content Placeholder 2">
            <a:extLst>
              <a:ext uri="{FF2B5EF4-FFF2-40B4-BE49-F238E27FC236}">
                <a16:creationId xmlns:a16="http://schemas.microsoft.com/office/drawing/2014/main" xmlns="" id="{B9A3CBC3-870E-412B-94CC-E307EBF39C6A}"/>
              </a:ext>
            </a:extLst>
          </p:cNvPr>
          <p:cNvSpPr>
            <a:spLocks noGrp="1"/>
          </p:cNvSpPr>
          <p:nvPr>
            <p:ph idx="1"/>
          </p:nvPr>
        </p:nvSpPr>
        <p:spPr>
          <a:xfrm>
            <a:off x="514351" y="1818594"/>
            <a:ext cx="8248649" cy="4290105"/>
          </a:xfrm>
        </p:spPr>
        <p:txBody>
          <a:bodyPr>
            <a:noAutofit/>
          </a:bodyPr>
          <a:lstStyle/>
          <a:p>
            <a:pPr marL="0" indent="0">
              <a:buNone/>
            </a:pPr>
            <a:r>
              <a:rPr lang="en-US" sz="2100" dirty="0"/>
              <a:t>V.C. Program Evaluation and Improvement </a:t>
            </a:r>
            <a:endParaRPr lang="en-US" sz="1800" dirty="0"/>
          </a:p>
          <a:p>
            <a:r>
              <a:rPr lang="en-US" sz="1800" dirty="0"/>
              <a:t>The Program Evaluation Committee: </a:t>
            </a:r>
          </a:p>
          <a:p>
            <a:pPr lvl="1"/>
            <a:r>
              <a:rPr lang="en-US" sz="1600" dirty="0"/>
              <a:t>The program director must appoint the Program Evaluation Committee (PEC)</a:t>
            </a:r>
            <a:r>
              <a:rPr lang="en-US" sz="700" dirty="0"/>
              <a:t> </a:t>
            </a:r>
            <a:endParaRPr lang="en-US" sz="1600" dirty="0"/>
          </a:p>
          <a:p>
            <a:pPr lvl="1"/>
            <a:r>
              <a:rPr lang="en-US" sz="1600" dirty="0"/>
              <a:t>must be composed of at least two program faculty members and should include at least one resident; </a:t>
            </a:r>
            <a:endParaRPr lang="en-US" sz="2000" dirty="0"/>
          </a:p>
          <a:p>
            <a:pPr lvl="1"/>
            <a:r>
              <a:rPr lang="en-US" sz="1600" dirty="0"/>
              <a:t>must have a written description of its responsibilities; and, should participate actively in: </a:t>
            </a:r>
            <a:endParaRPr lang="en-US" sz="2400" dirty="0"/>
          </a:p>
          <a:p>
            <a:pPr lvl="2"/>
            <a:r>
              <a:rPr lang="en-US" sz="1400" dirty="0"/>
              <a:t>planning, developing, implementing, and evaluating educational activities of the program;</a:t>
            </a:r>
            <a:endParaRPr lang="en-US" sz="1600" dirty="0"/>
          </a:p>
          <a:p>
            <a:pPr lvl="2"/>
            <a:r>
              <a:rPr lang="en-US" sz="1400" dirty="0"/>
              <a:t>reviewing and making recommendations for revision of competency-based curriculum goals and objectives; </a:t>
            </a:r>
            <a:endParaRPr lang="en-US" sz="1600" dirty="0"/>
          </a:p>
          <a:p>
            <a:pPr lvl="2"/>
            <a:r>
              <a:rPr lang="en-US" sz="1400" dirty="0"/>
              <a:t>addressing areas of non-compliance with ACGME standards; and,</a:t>
            </a:r>
            <a:endParaRPr lang="en-US" sz="1600" dirty="0"/>
          </a:p>
          <a:p>
            <a:pPr lvl="2"/>
            <a:r>
              <a:rPr lang="en-US" sz="1400" dirty="0"/>
              <a:t>reviewing the program annually using evaluations of faculty, residents, and others, as specified below.</a:t>
            </a:r>
            <a:endParaRPr lang="en-US" sz="2000" dirty="0"/>
          </a:p>
          <a:p>
            <a:pPr lvl="1"/>
            <a:r>
              <a:rPr lang="en-US" sz="1400" i="1" dirty="0"/>
              <a:t>V.C.3.b) There must be regular meetings during the academic year of the program leadership, including select core faculty members and residents, to review program outcomes and develop, review, and follow-through on program improvement plans. (Detail) </a:t>
            </a:r>
            <a:endParaRPr lang="en-US" sz="2400" dirty="0"/>
          </a:p>
          <a:p>
            <a:pPr lvl="2"/>
            <a:endParaRPr lang="en-US" sz="1350" dirty="0"/>
          </a:p>
        </p:txBody>
      </p:sp>
      <p:sp>
        <p:nvSpPr>
          <p:cNvPr id="4" name="Footer Placeholder 3"/>
          <p:cNvSpPr>
            <a:spLocks noGrp="1"/>
          </p:cNvSpPr>
          <p:nvPr>
            <p:ph type="ftr" sz="quarter" idx="10"/>
          </p:nvPr>
        </p:nvSpPr>
        <p:spPr>
          <a:xfrm>
            <a:off x="3028950" y="6433130"/>
            <a:ext cx="3086100" cy="365125"/>
          </a:xfrm>
        </p:spPr>
        <p:txBody>
          <a:bodyPr/>
          <a:lstStyle/>
          <a:p>
            <a:r>
              <a:rPr lang="en-US" dirty="0"/>
              <a:t>Presented by Partners in Medical Education, Inc. 2017</a:t>
            </a:r>
          </a:p>
        </p:txBody>
      </p:sp>
      <p:sp>
        <p:nvSpPr>
          <p:cNvPr id="5" name="Slide Number Placeholder 4"/>
          <p:cNvSpPr>
            <a:spLocks noGrp="1"/>
          </p:cNvSpPr>
          <p:nvPr>
            <p:ph type="sldNum" sz="quarter" idx="11"/>
          </p:nvPr>
        </p:nvSpPr>
        <p:spPr>
          <a:xfrm>
            <a:off x="6457950" y="6433133"/>
            <a:ext cx="2057400" cy="365125"/>
          </a:xfrm>
        </p:spPr>
        <p:txBody>
          <a:bodyPr/>
          <a:lstStyle/>
          <a:p>
            <a:pPr>
              <a:defRPr/>
            </a:pPr>
            <a:r>
              <a:rPr lang="en-US" altLang="en-US" dirty="0" smtClean="0"/>
              <a:t>24</a:t>
            </a:r>
            <a:endParaRPr lang="en-US" altLang="en-US" dirty="0"/>
          </a:p>
        </p:txBody>
      </p:sp>
    </p:spTree>
    <p:extLst>
      <p:ext uri="{BB962C8B-B14F-4D97-AF65-F5344CB8AC3E}">
        <p14:creationId xmlns:p14="http://schemas.microsoft.com/office/powerpoint/2010/main" val="1518012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6749D3-8B0A-48BF-A11B-8B6768D414EA}"/>
              </a:ext>
            </a:extLst>
          </p:cNvPr>
          <p:cNvSpPr>
            <a:spLocks noGrp="1"/>
          </p:cNvSpPr>
          <p:nvPr>
            <p:ph type="title"/>
          </p:nvPr>
        </p:nvSpPr>
        <p:spPr>
          <a:xfrm>
            <a:off x="2116666" y="156325"/>
            <a:ext cx="6526006" cy="1325563"/>
          </a:xfrm>
        </p:spPr>
        <p:txBody>
          <a:bodyPr/>
          <a:lstStyle/>
          <a:p>
            <a:r>
              <a:rPr lang="en-US" smtClean="0"/>
              <a:t>Purpose of PEC</a:t>
            </a:r>
            <a:endParaRPr lang="en-US" dirty="0"/>
          </a:p>
        </p:txBody>
      </p:sp>
      <p:sp>
        <p:nvSpPr>
          <p:cNvPr id="3" name="Content Placeholder 2">
            <a:extLst>
              <a:ext uri="{FF2B5EF4-FFF2-40B4-BE49-F238E27FC236}">
                <a16:creationId xmlns:a16="http://schemas.microsoft.com/office/drawing/2014/main" xmlns="" id="{63F85B69-D218-406B-A62E-114288C19007}"/>
              </a:ext>
            </a:extLst>
          </p:cNvPr>
          <p:cNvSpPr>
            <a:spLocks noGrp="1"/>
          </p:cNvSpPr>
          <p:nvPr>
            <p:ph idx="1"/>
          </p:nvPr>
        </p:nvSpPr>
        <p:spPr/>
        <p:txBody>
          <a:bodyPr>
            <a:normAutofit/>
          </a:bodyPr>
          <a:lstStyle/>
          <a:p>
            <a:r>
              <a:rPr lang="en-US" sz="2400" dirty="0"/>
              <a:t>Guide the APE</a:t>
            </a:r>
          </a:p>
          <a:p>
            <a:pPr lvl="1"/>
            <a:r>
              <a:rPr lang="en-US" sz="2400" dirty="0"/>
              <a:t>What is in the APE</a:t>
            </a:r>
          </a:p>
          <a:p>
            <a:pPr lvl="1"/>
            <a:r>
              <a:rPr lang="en-US" sz="2400" dirty="0"/>
              <a:t>When/how is it conducted</a:t>
            </a:r>
          </a:p>
          <a:p>
            <a:pPr lvl="1"/>
            <a:r>
              <a:rPr lang="en-US" sz="2400" dirty="0"/>
              <a:t>Reviews the data</a:t>
            </a:r>
          </a:p>
          <a:p>
            <a:r>
              <a:rPr lang="en-US" sz="2400" dirty="0"/>
              <a:t>Follows up on the action items</a:t>
            </a:r>
          </a:p>
          <a:p>
            <a:r>
              <a:rPr lang="en-US" sz="2400" dirty="0"/>
              <a:t>Keeps an eye on the curriculum (goals and objectives, comments from residents about rotations/services, procedural numbers obtained on the rotation)</a:t>
            </a:r>
          </a:p>
          <a:p>
            <a:r>
              <a:rPr lang="en-US" sz="2400" dirty="0"/>
              <a:t>A venue for implementing change</a:t>
            </a:r>
          </a:p>
        </p:txBody>
      </p:sp>
      <p:sp>
        <p:nvSpPr>
          <p:cNvPr id="4" name="Footer Placeholder 3"/>
          <p:cNvSpPr>
            <a:spLocks noGrp="1"/>
          </p:cNvSpPr>
          <p:nvPr>
            <p:ph type="ftr" sz="quarter" idx="10"/>
          </p:nvPr>
        </p:nvSpPr>
        <p:spPr>
          <a:xfrm>
            <a:off x="3028950" y="6433130"/>
            <a:ext cx="3086100" cy="365125"/>
          </a:xfrm>
        </p:spPr>
        <p:txBody>
          <a:bodyPr/>
          <a:lstStyle/>
          <a:p>
            <a:r>
              <a:rPr lang="en-US" dirty="0"/>
              <a:t>Presented by Partners in Medical Education, Inc. 2017</a:t>
            </a:r>
          </a:p>
        </p:txBody>
      </p:sp>
      <p:sp>
        <p:nvSpPr>
          <p:cNvPr id="5" name="Slide Number Placeholder 4"/>
          <p:cNvSpPr>
            <a:spLocks noGrp="1"/>
          </p:cNvSpPr>
          <p:nvPr>
            <p:ph type="sldNum" sz="quarter" idx="11"/>
          </p:nvPr>
        </p:nvSpPr>
        <p:spPr>
          <a:xfrm>
            <a:off x="6457950" y="6433133"/>
            <a:ext cx="2057400" cy="365125"/>
          </a:xfrm>
        </p:spPr>
        <p:txBody>
          <a:bodyPr/>
          <a:lstStyle/>
          <a:p>
            <a:pPr>
              <a:defRPr/>
            </a:pPr>
            <a:r>
              <a:rPr lang="en-US" altLang="en-US" dirty="0" smtClean="0"/>
              <a:t>25</a:t>
            </a:r>
            <a:endParaRPr lang="en-US" altLang="en-US" dirty="0"/>
          </a:p>
        </p:txBody>
      </p:sp>
    </p:spTree>
    <p:extLst>
      <p:ext uri="{BB962C8B-B14F-4D97-AF65-F5344CB8AC3E}">
        <p14:creationId xmlns:p14="http://schemas.microsoft.com/office/powerpoint/2010/main" val="2446817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7A4E8F-E93C-435B-8FFC-02BA04D7465D}"/>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xmlns="" id="{22763C22-E817-43FD-B99A-F9481CA347B6}"/>
              </a:ext>
            </a:extLst>
          </p:cNvPr>
          <p:cNvSpPr>
            <a:spLocks noGrp="1"/>
          </p:cNvSpPr>
          <p:nvPr>
            <p:ph idx="1"/>
          </p:nvPr>
        </p:nvSpPr>
        <p:spPr>
          <a:xfrm>
            <a:off x="628650" y="1994225"/>
            <a:ext cx="7886700" cy="4438905"/>
          </a:xfrm>
        </p:spPr>
        <p:txBody>
          <a:bodyPr>
            <a:normAutofit/>
          </a:bodyPr>
          <a:lstStyle/>
          <a:p>
            <a:r>
              <a:rPr lang="en-US" sz="2400" dirty="0"/>
              <a:t>Too much to do for one meeting a year</a:t>
            </a:r>
          </a:p>
          <a:p>
            <a:r>
              <a:rPr lang="en-US" sz="2400" dirty="0"/>
              <a:t>Can lose focus if not directed</a:t>
            </a:r>
          </a:p>
          <a:p>
            <a:r>
              <a:rPr lang="en-US" sz="2400" dirty="0"/>
              <a:t>Can become a “gripe session”</a:t>
            </a:r>
          </a:p>
          <a:p>
            <a:r>
              <a:rPr lang="en-US" sz="2400" dirty="0"/>
              <a:t>Does not represent the major services</a:t>
            </a:r>
          </a:p>
        </p:txBody>
      </p:sp>
      <p:sp>
        <p:nvSpPr>
          <p:cNvPr id="4" name="Footer Placeholder 3"/>
          <p:cNvSpPr>
            <a:spLocks noGrp="1"/>
          </p:cNvSpPr>
          <p:nvPr>
            <p:ph type="ftr" sz="quarter" idx="10"/>
          </p:nvPr>
        </p:nvSpPr>
        <p:spPr>
          <a:xfrm>
            <a:off x="3028950" y="6433130"/>
            <a:ext cx="3086100" cy="365125"/>
          </a:xfrm>
        </p:spPr>
        <p:txBody>
          <a:bodyPr/>
          <a:lstStyle/>
          <a:p>
            <a:r>
              <a:rPr lang="en-US" dirty="0"/>
              <a:t>Presented by Partners in Medical Education, Inc. 2017</a:t>
            </a:r>
          </a:p>
        </p:txBody>
      </p:sp>
      <p:sp>
        <p:nvSpPr>
          <p:cNvPr id="5" name="Slide Number Placeholder 4"/>
          <p:cNvSpPr>
            <a:spLocks noGrp="1"/>
          </p:cNvSpPr>
          <p:nvPr>
            <p:ph type="sldNum" sz="quarter" idx="11"/>
          </p:nvPr>
        </p:nvSpPr>
        <p:spPr>
          <a:xfrm>
            <a:off x="6457950" y="6433133"/>
            <a:ext cx="2057400" cy="365125"/>
          </a:xfrm>
        </p:spPr>
        <p:txBody>
          <a:bodyPr/>
          <a:lstStyle/>
          <a:p>
            <a:pPr>
              <a:defRPr/>
            </a:pPr>
            <a:r>
              <a:rPr lang="en-US" altLang="en-US" dirty="0" smtClean="0"/>
              <a:t>26</a:t>
            </a:r>
            <a:endParaRPr lang="en-US" altLang="en-US" dirty="0"/>
          </a:p>
        </p:txBody>
      </p:sp>
      <p:pic>
        <p:nvPicPr>
          <p:cNvPr id="6" name="irc_mi" descr="http://bloggers4peace.files.wordpress.com/2013/08/blog-challenge.jpg"/>
          <p:cNvPicPr/>
          <p:nvPr/>
        </p:nvPicPr>
        <p:blipFill>
          <a:blip r:embed="rId2">
            <a:extLst>
              <a:ext uri="{28A0092B-C50C-407E-A947-70E740481C1C}">
                <a14:useLocalDpi xmlns:a14="http://schemas.microsoft.com/office/drawing/2010/main" val="0"/>
              </a:ext>
            </a:extLst>
          </a:blip>
          <a:srcRect/>
          <a:stretch>
            <a:fillRect/>
          </a:stretch>
        </p:blipFill>
        <p:spPr bwMode="auto">
          <a:xfrm>
            <a:off x="1646016" y="4020092"/>
            <a:ext cx="5831229" cy="2264961"/>
          </a:xfrm>
          <a:prstGeom prst="rect">
            <a:avLst/>
          </a:prstGeom>
          <a:noFill/>
          <a:ln>
            <a:noFill/>
          </a:ln>
        </p:spPr>
      </p:pic>
    </p:spTree>
    <p:extLst>
      <p:ext uri="{BB962C8B-B14F-4D97-AF65-F5344CB8AC3E}">
        <p14:creationId xmlns:p14="http://schemas.microsoft.com/office/powerpoint/2010/main" val="1691874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6AA860-CF1F-4083-994D-5EA9E07D37FF}"/>
              </a:ext>
            </a:extLst>
          </p:cNvPr>
          <p:cNvSpPr>
            <a:spLocks noGrp="1"/>
          </p:cNvSpPr>
          <p:nvPr>
            <p:ph type="title"/>
          </p:nvPr>
        </p:nvSpPr>
        <p:spPr>
          <a:xfrm>
            <a:off x="2093516" y="156325"/>
            <a:ext cx="6526006" cy="1325563"/>
          </a:xfrm>
        </p:spPr>
        <p:txBody>
          <a:bodyPr/>
          <a:lstStyle/>
          <a:p>
            <a:r>
              <a:rPr lang="en-US" smtClean="0"/>
              <a:t>Best Practices</a:t>
            </a:r>
            <a:endParaRPr lang="en-US" dirty="0"/>
          </a:p>
        </p:txBody>
      </p:sp>
      <p:sp>
        <p:nvSpPr>
          <p:cNvPr id="3" name="Content Placeholder 2">
            <a:extLst>
              <a:ext uri="{FF2B5EF4-FFF2-40B4-BE49-F238E27FC236}">
                <a16:creationId xmlns:a16="http://schemas.microsoft.com/office/drawing/2014/main" xmlns="" id="{397AD81F-80CD-4305-8699-5F70596F9823}"/>
              </a:ext>
            </a:extLst>
          </p:cNvPr>
          <p:cNvSpPr>
            <a:spLocks noGrp="1"/>
          </p:cNvSpPr>
          <p:nvPr>
            <p:ph idx="1"/>
          </p:nvPr>
        </p:nvSpPr>
        <p:spPr/>
        <p:txBody>
          <a:bodyPr>
            <a:normAutofit/>
          </a:bodyPr>
          <a:lstStyle/>
          <a:p>
            <a:r>
              <a:rPr lang="en-US" sz="2400" dirty="0"/>
              <a:t>Meet as many times a year as necessary to review the curriculum and rotations on a regular basis</a:t>
            </a:r>
          </a:p>
          <a:p>
            <a:r>
              <a:rPr lang="en-US" sz="2400" dirty="0"/>
              <a:t>Have a schedule for the reviews</a:t>
            </a:r>
          </a:p>
          <a:p>
            <a:r>
              <a:rPr lang="en-US" sz="2400" dirty="0"/>
              <a:t>Service chiefs or Rotation directors can attend the meeting that discusses their service/rotation</a:t>
            </a:r>
          </a:p>
          <a:p>
            <a:r>
              <a:rPr lang="en-US" sz="2400" dirty="0"/>
              <a:t>Create a template for reporting on rotations/services so that the data is collected and reviewed consistently</a:t>
            </a:r>
          </a:p>
          <a:p>
            <a:r>
              <a:rPr lang="en-US" sz="2400" dirty="0"/>
              <a:t>Use the action items as the agenda for the meeting or at least the first item on the agenda so that they are looked at frequently</a:t>
            </a:r>
          </a:p>
        </p:txBody>
      </p:sp>
      <p:sp>
        <p:nvSpPr>
          <p:cNvPr id="4" name="Footer Placeholder 3"/>
          <p:cNvSpPr>
            <a:spLocks noGrp="1"/>
          </p:cNvSpPr>
          <p:nvPr>
            <p:ph type="ftr" sz="quarter" idx="10"/>
          </p:nvPr>
        </p:nvSpPr>
        <p:spPr>
          <a:xfrm>
            <a:off x="3028950" y="6433130"/>
            <a:ext cx="3086100" cy="365125"/>
          </a:xfrm>
        </p:spPr>
        <p:txBody>
          <a:bodyPr/>
          <a:lstStyle/>
          <a:p>
            <a:r>
              <a:rPr lang="en-US" dirty="0"/>
              <a:t>Presented by Partners in Medical Education, Inc. 2017</a:t>
            </a:r>
          </a:p>
        </p:txBody>
      </p:sp>
      <p:sp>
        <p:nvSpPr>
          <p:cNvPr id="5" name="Slide Number Placeholder 4"/>
          <p:cNvSpPr>
            <a:spLocks noGrp="1"/>
          </p:cNvSpPr>
          <p:nvPr>
            <p:ph type="sldNum" sz="quarter" idx="11"/>
          </p:nvPr>
        </p:nvSpPr>
        <p:spPr>
          <a:xfrm>
            <a:off x="6457950" y="6433133"/>
            <a:ext cx="2057400" cy="365125"/>
          </a:xfrm>
        </p:spPr>
        <p:txBody>
          <a:bodyPr/>
          <a:lstStyle/>
          <a:p>
            <a:pPr>
              <a:defRPr/>
            </a:pPr>
            <a:r>
              <a:rPr lang="en-US" altLang="en-US" dirty="0" smtClean="0"/>
              <a:t>27</a:t>
            </a:r>
            <a:endParaRPr lang="en-US" altLang="en-US" dirty="0"/>
          </a:p>
        </p:txBody>
      </p:sp>
    </p:spTree>
    <p:extLst>
      <p:ext uri="{BB962C8B-B14F-4D97-AF65-F5344CB8AC3E}">
        <p14:creationId xmlns:p14="http://schemas.microsoft.com/office/powerpoint/2010/main" val="1166977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67BF28F2-E46E-4253-ABD0-0E3C2D0E307A}"/>
              </a:ext>
            </a:extLst>
          </p:cNvPr>
          <p:cNvSpPr>
            <a:spLocks noGrp="1"/>
          </p:cNvSpPr>
          <p:nvPr>
            <p:ph idx="1"/>
          </p:nvPr>
        </p:nvSpPr>
        <p:spPr>
          <a:xfrm>
            <a:off x="628650" y="1953959"/>
            <a:ext cx="8083550" cy="3976942"/>
          </a:xfrm>
        </p:spPr>
        <p:txBody>
          <a:bodyPr>
            <a:normAutofit/>
          </a:bodyPr>
          <a:lstStyle/>
          <a:p>
            <a:r>
              <a:rPr lang="en-US" sz="2400" dirty="0"/>
              <a:t>Written description of Program Evaluation Committee (PEC): </a:t>
            </a:r>
          </a:p>
          <a:p>
            <a:pPr lvl="1"/>
            <a:r>
              <a:rPr lang="en-US" sz="2400" dirty="0"/>
              <a:t>membership, </a:t>
            </a:r>
          </a:p>
          <a:p>
            <a:pPr lvl="1"/>
            <a:r>
              <a:rPr lang="en-US" sz="2400" dirty="0"/>
              <a:t>evaluation and tracking protocols, </a:t>
            </a:r>
          </a:p>
          <a:p>
            <a:pPr lvl="1"/>
            <a:r>
              <a:rPr lang="en-US" sz="2400" dirty="0"/>
              <a:t>resident evaluations of rotations/assignments, </a:t>
            </a:r>
          </a:p>
          <a:p>
            <a:pPr lvl="1"/>
            <a:r>
              <a:rPr lang="en-US" sz="2400" dirty="0"/>
              <a:t>development of written Annual Program Evaluation (APE), and </a:t>
            </a:r>
          </a:p>
          <a:p>
            <a:pPr lvl="1"/>
            <a:r>
              <a:rPr lang="en-US" sz="2400" dirty="0"/>
              <a:t>action plans resulting from the APE</a:t>
            </a:r>
          </a:p>
        </p:txBody>
      </p:sp>
      <p:sp>
        <p:nvSpPr>
          <p:cNvPr id="3" name="Title 2">
            <a:extLst>
              <a:ext uri="{FF2B5EF4-FFF2-40B4-BE49-F238E27FC236}">
                <a16:creationId xmlns:a16="http://schemas.microsoft.com/office/drawing/2014/main" xmlns="" id="{3F07D83C-4EF7-4634-A735-2FD833948D9E}"/>
              </a:ext>
            </a:extLst>
          </p:cNvPr>
          <p:cNvSpPr>
            <a:spLocks noGrp="1"/>
          </p:cNvSpPr>
          <p:nvPr>
            <p:ph type="title"/>
          </p:nvPr>
        </p:nvSpPr>
        <p:spPr>
          <a:xfrm>
            <a:off x="2186194" y="246466"/>
            <a:ext cx="6526006" cy="1325563"/>
          </a:xfrm>
        </p:spPr>
        <p:txBody>
          <a:bodyPr/>
          <a:lstStyle/>
          <a:p>
            <a:r>
              <a:rPr lang="en-US" dirty="0" smtClean="0"/>
              <a:t>Site </a:t>
            </a:r>
            <a:r>
              <a:rPr lang="en-US" smtClean="0"/>
              <a:t>Visit Documentation</a:t>
            </a:r>
            <a:endParaRPr lang="en-US" dirty="0"/>
          </a:p>
        </p:txBody>
      </p:sp>
      <p:sp>
        <p:nvSpPr>
          <p:cNvPr id="5" name="Slide Number Placeholder 4">
            <a:extLst>
              <a:ext uri="{FF2B5EF4-FFF2-40B4-BE49-F238E27FC236}">
                <a16:creationId xmlns:a16="http://schemas.microsoft.com/office/drawing/2014/main" xmlns="" id="{E72C6A3D-27E6-458F-86D2-9CD7420B5C62}"/>
              </a:ext>
            </a:extLst>
          </p:cNvPr>
          <p:cNvSpPr>
            <a:spLocks noGrp="1"/>
          </p:cNvSpPr>
          <p:nvPr>
            <p:ph type="sldNum" sz="quarter" idx="11"/>
          </p:nvPr>
        </p:nvSpPr>
        <p:spPr/>
        <p:txBody>
          <a:bodyPr/>
          <a:lstStyle/>
          <a:p>
            <a:pPr>
              <a:defRPr/>
            </a:pPr>
            <a:r>
              <a:rPr lang="en-US" altLang="en-US" dirty="0" smtClean="0"/>
              <a:t>28</a:t>
            </a:r>
            <a:endParaRPr lang="en-US" altLang="en-US" dirty="0"/>
          </a:p>
        </p:txBody>
      </p:sp>
      <p:sp>
        <p:nvSpPr>
          <p:cNvPr id="6" name="Footer Placeholder 3"/>
          <p:cNvSpPr>
            <a:spLocks noGrp="1"/>
          </p:cNvSpPr>
          <p:nvPr>
            <p:ph type="ftr" sz="quarter" idx="10"/>
          </p:nvPr>
        </p:nvSpPr>
        <p:spPr>
          <a:xfrm>
            <a:off x="3028950" y="6433130"/>
            <a:ext cx="3086100" cy="365125"/>
          </a:xfrm>
        </p:spPr>
        <p:txBody>
          <a:bodyPr/>
          <a:lstStyle/>
          <a:p>
            <a:r>
              <a:rPr lang="en-US" dirty="0"/>
              <a:t>Presented by Partners in Medical Education, Inc. 2017</a:t>
            </a:r>
          </a:p>
        </p:txBody>
      </p:sp>
    </p:spTree>
    <p:extLst>
      <p:ext uri="{BB962C8B-B14F-4D97-AF65-F5344CB8AC3E}">
        <p14:creationId xmlns:p14="http://schemas.microsoft.com/office/powerpoint/2010/main" val="3702498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ACA265-6CDE-40C1-AD72-A4194168BCE5}"/>
              </a:ext>
            </a:extLst>
          </p:cNvPr>
          <p:cNvSpPr>
            <a:spLocks noGrp="1"/>
          </p:cNvSpPr>
          <p:nvPr>
            <p:ph type="title"/>
          </p:nvPr>
        </p:nvSpPr>
        <p:spPr/>
        <p:txBody>
          <a:bodyPr/>
          <a:lstStyle/>
          <a:p>
            <a:r>
              <a:rPr lang="en-US" dirty="0"/>
              <a:t>SELF STUDY</a:t>
            </a:r>
          </a:p>
        </p:txBody>
      </p:sp>
      <p:sp>
        <p:nvSpPr>
          <p:cNvPr id="5" name="Slide Number Placeholder 4">
            <a:extLst>
              <a:ext uri="{FF2B5EF4-FFF2-40B4-BE49-F238E27FC236}">
                <a16:creationId xmlns:a16="http://schemas.microsoft.com/office/drawing/2014/main" xmlns="" id="{76DFF69E-2BC8-4525-A6AA-68843BD2B096}"/>
              </a:ext>
            </a:extLst>
          </p:cNvPr>
          <p:cNvSpPr>
            <a:spLocks noGrp="1"/>
          </p:cNvSpPr>
          <p:nvPr>
            <p:ph type="sldNum" sz="quarter" idx="11"/>
          </p:nvPr>
        </p:nvSpPr>
        <p:spPr/>
        <p:txBody>
          <a:bodyPr/>
          <a:lstStyle/>
          <a:p>
            <a:pPr>
              <a:defRPr/>
            </a:pPr>
            <a:fld id="{36AC1577-D165-894F-A2E8-2E5C1B17494C}" type="slidenum">
              <a:rPr lang="en-US" altLang="en-US" smtClean="0"/>
              <a:pPr>
                <a:defRPr/>
              </a:pPr>
              <a:t>29</a:t>
            </a:fld>
            <a:endParaRPr lang="en-US" altLang="en-US" dirty="0"/>
          </a:p>
        </p:txBody>
      </p:sp>
      <p:sp>
        <p:nvSpPr>
          <p:cNvPr id="6" name="Footer Placeholder 3"/>
          <p:cNvSpPr>
            <a:spLocks noGrp="1"/>
          </p:cNvSpPr>
          <p:nvPr>
            <p:ph type="ftr" sz="quarter" idx="10"/>
          </p:nvPr>
        </p:nvSpPr>
        <p:spPr>
          <a:xfrm>
            <a:off x="3028950" y="6433130"/>
            <a:ext cx="3086100" cy="365125"/>
          </a:xfrm>
        </p:spPr>
        <p:txBody>
          <a:bodyPr/>
          <a:lstStyle/>
          <a:p>
            <a:r>
              <a:rPr lang="en-US" dirty="0"/>
              <a:t>Presented by Partners in Medical Education, Inc. 2017</a:t>
            </a:r>
          </a:p>
        </p:txBody>
      </p:sp>
    </p:spTree>
    <p:extLst>
      <p:ext uri="{BB962C8B-B14F-4D97-AF65-F5344CB8AC3E}">
        <p14:creationId xmlns:p14="http://schemas.microsoft.com/office/powerpoint/2010/main" val="3141024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815828"/>
            <a:ext cx="7886700" cy="4438905"/>
          </a:xfrm>
        </p:spPr>
        <p:txBody>
          <a:bodyPr>
            <a:normAutofit/>
          </a:bodyPr>
          <a:lstStyle/>
          <a:p>
            <a:r>
              <a:rPr lang="en-US" sz="2400" b="1" dirty="0"/>
              <a:t>Discuss</a:t>
            </a:r>
            <a:r>
              <a:rPr lang="en-US" sz="2400" dirty="0"/>
              <a:t> the elements and purpose of the Annual Program Evaluation (APE)</a:t>
            </a:r>
          </a:p>
          <a:p>
            <a:r>
              <a:rPr lang="en-US" sz="2400" b="1" dirty="0"/>
              <a:t>Identify</a:t>
            </a:r>
            <a:r>
              <a:rPr lang="en-US" sz="2400" dirty="0"/>
              <a:t> challenges and best practices for the APE, including creating and monitoring action items</a:t>
            </a:r>
          </a:p>
          <a:p>
            <a:r>
              <a:rPr lang="en-US" sz="2400" b="1" dirty="0"/>
              <a:t>Provide</a:t>
            </a:r>
            <a:r>
              <a:rPr lang="en-US" sz="2400" dirty="0"/>
              <a:t> a charter for the PEC (Program Evaluation Committee) that will provide direction for executing successful Annual Program Evaluation</a:t>
            </a:r>
          </a:p>
          <a:p>
            <a:r>
              <a:rPr lang="en-US" sz="2400" b="1" dirty="0"/>
              <a:t>Demonstrate</a:t>
            </a:r>
            <a:r>
              <a:rPr lang="en-US" sz="2400" dirty="0"/>
              <a:t> how the APE provides information to the Annual Institutional review (AIR) </a:t>
            </a:r>
          </a:p>
        </p:txBody>
      </p:sp>
      <p:sp>
        <p:nvSpPr>
          <p:cNvPr id="3" name="Title 2"/>
          <p:cNvSpPr>
            <a:spLocks noGrp="1"/>
          </p:cNvSpPr>
          <p:nvPr>
            <p:ph type="title"/>
          </p:nvPr>
        </p:nvSpPr>
        <p:spPr>
          <a:xfrm>
            <a:off x="1103729" y="252723"/>
            <a:ext cx="6526006" cy="1325563"/>
          </a:xfrm>
        </p:spPr>
        <p:txBody>
          <a:bodyPr>
            <a:normAutofit/>
          </a:bodyPr>
          <a:lstStyle/>
          <a:p>
            <a:pPr algn="ctr"/>
            <a:r>
              <a:rPr lang="en-US" sz="3600" dirty="0" smtClean="0"/>
              <a:t>Objectives </a:t>
            </a:r>
            <a:r>
              <a:rPr lang="en-US" sz="3600" smtClean="0"/>
              <a:t>&amp; Goals</a:t>
            </a:r>
            <a:endParaRPr lang="en-US" sz="3600" dirty="0"/>
          </a:p>
        </p:txBody>
      </p:sp>
      <p:pic>
        <p:nvPicPr>
          <p:cNvPr id="4" name="irc_mi" descr="http://heartofthematterseminars.files.wordpress.com/2010/04/goals1.jpg"/>
          <p:cNvPicPr/>
          <p:nvPr/>
        </p:nvPicPr>
        <p:blipFill>
          <a:blip r:embed="rId3" cstate="email">
            <a:extLst>
              <a:ext uri="{BEBA8EAE-BF5A-486C-A8C5-ECC9F3942E4B}">
                <a14:imgProps xmlns:a14="http://schemas.microsoft.com/office/drawing/2010/main">
                  <a14:imgLayer r:embed="rId4">
                    <a14:imgEffect>
                      <a14:backgroundRemoval t="10000" b="90000" l="10000" r="90000">
                        <a14:backgroundMark x1="11682" y1="16667" x2="11682" y2="16667"/>
                      </a14:backgroundRemoval>
                    </a14:imgEffect>
                  </a14:imgLayer>
                </a14:imgProps>
              </a:ext>
              <a:ext uri="{28A0092B-C50C-407E-A947-70E740481C1C}">
                <a14:useLocalDpi xmlns:a14="http://schemas.microsoft.com/office/drawing/2010/main" val="0"/>
              </a:ext>
            </a:extLst>
          </a:blip>
          <a:srcRect/>
          <a:stretch>
            <a:fillRect/>
          </a:stretch>
        </p:blipFill>
        <p:spPr bwMode="auto">
          <a:xfrm>
            <a:off x="2799632" y="4681384"/>
            <a:ext cx="3766267" cy="2354415"/>
          </a:xfrm>
          <a:prstGeom prst="rect">
            <a:avLst/>
          </a:prstGeom>
          <a:noFill/>
          <a:ln>
            <a:noFill/>
          </a:ln>
        </p:spPr>
      </p:pic>
      <p:sp>
        <p:nvSpPr>
          <p:cNvPr id="5" name="Footer Placeholder 3"/>
          <p:cNvSpPr>
            <a:spLocks noGrp="1"/>
          </p:cNvSpPr>
          <p:nvPr>
            <p:ph type="ftr" sz="quarter" idx="10"/>
          </p:nvPr>
        </p:nvSpPr>
        <p:spPr>
          <a:xfrm>
            <a:off x="3028950" y="6433132"/>
            <a:ext cx="3086100" cy="365125"/>
          </a:xfrm>
        </p:spPr>
        <p:txBody>
          <a:bodyPr/>
          <a:lstStyle/>
          <a:p>
            <a:pPr>
              <a:defRPr/>
            </a:pPr>
            <a:r>
              <a:rPr lang="en-US" dirty="0"/>
              <a:t>Presented by Partners in Medical Education, Inc. 2017</a:t>
            </a:r>
          </a:p>
        </p:txBody>
      </p:sp>
      <p:sp>
        <p:nvSpPr>
          <p:cNvPr id="6" name="Slide Number Placeholder 4"/>
          <p:cNvSpPr>
            <a:spLocks noGrp="1"/>
          </p:cNvSpPr>
          <p:nvPr>
            <p:ph type="sldNum" sz="quarter" idx="11"/>
          </p:nvPr>
        </p:nvSpPr>
        <p:spPr>
          <a:xfrm>
            <a:off x="6457950" y="6433133"/>
            <a:ext cx="2057400" cy="365125"/>
          </a:xfrm>
        </p:spPr>
        <p:txBody>
          <a:bodyPr/>
          <a:lstStyle/>
          <a:p>
            <a:pPr>
              <a:defRPr/>
            </a:pPr>
            <a:r>
              <a:rPr lang="en-US" altLang="en-US" dirty="0"/>
              <a:t>3</a:t>
            </a:r>
          </a:p>
        </p:txBody>
      </p:sp>
    </p:spTree>
    <p:extLst>
      <p:ext uri="{BB962C8B-B14F-4D97-AF65-F5344CB8AC3E}">
        <p14:creationId xmlns:p14="http://schemas.microsoft.com/office/powerpoint/2010/main" val="733509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67BF28F2-E46E-4253-ABD0-0E3C2D0E307A}"/>
              </a:ext>
            </a:extLst>
          </p:cNvPr>
          <p:cNvSpPr>
            <a:spLocks noGrp="1"/>
          </p:cNvSpPr>
          <p:nvPr>
            <p:ph idx="1"/>
          </p:nvPr>
        </p:nvSpPr>
        <p:spPr>
          <a:xfrm>
            <a:off x="628650" y="1953959"/>
            <a:ext cx="8083550" cy="3976942"/>
          </a:xfrm>
        </p:spPr>
        <p:txBody>
          <a:bodyPr>
            <a:normAutofit/>
          </a:bodyPr>
          <a:lstStyle/>
          <a:p>
            <a:pPr marL="0" indent="0">
              <a:buNone/>
            </a:pPr>
            <a:r>
              <a:rPr lang="en-US" sz="2400" dirty="0"/>
              <a:t>The 10 year Self-Study visit is based on a comprehensive self-study, which includes a description of how the program or sponsoring institution creates an effective learning and working environment, and how this leds to desired educational outcomes, and an analysis of strengths, weaknesses, and plans for improvement</a:t>
            </a:r>
            <a:r>
              <a:rPr lang="en-US" sz="2400" dirty="0" smtClean="0"/>
              <a:t>.</a:t>
            </a:r>
            <a:br>
              <a:rPr lang="en-US" sz="2400" dirty="0" smtClean="0"/>
            </a:br>
            <a:r>
              <a:rPr lang="en-US" sz="2400" dirty="0" smtClean="0"/>
              <a:t/>
            </a:r>
            <a:br>
              <a:rPr lang="en-US" sz="2400" dirty="0" smtClean="0"/>
            </a:br>
            <a:r>
              <a:rPr lang="en-US" sz="2400" b="1" dirty="0"/>
              <a:t>Rationale: </a:t>
            </a:r>
            <a:r>
              <a:rPr lang="en-US" sz="2400" dirty="0"/>
              <a:t>A standards and citation-based approach offers limited benefits for the majority of programs on Continued Accreditation</a:t>
            </a:r>
            <a:r>
              <a:rPr lang="en-US" sz="2400" baseline="30000" dirty="0"/>
              <a:t>1</a:t>
            </a:r>
          </a:p>
          <a:p>
            <a:pPr lvl="0"/>
            <a:endParaRPr lang="en-US" sz="2400" dirty="0"/>
          </a:p>
        </p:txBody>
      </p:sp>
      <p:sp>
        <p:nvSpPr>
          <p:cNvPr id="3" name="Title 2">
            <a:extLst>
              <a:ext uri="{FF2B5EF4-FFF2-40B4-BE49-F238E27FC236}">
                <a16:creationId xmlns:a16="http://schemas.microsoft.com/office/drawing/2014/main" xmlns="" id="{3F07D83C-4EF7-4634-A735-2FD833948D9E}"/>
              </a:ext>
            </a:extLst>
          </p:cNvPr>
          <p:cNvSpPr>
            <a:spLocks noGrp="1"/>
          </p:cNvSpPr>
          <p:nvPr>
            <p:ph type="title"/>
          </p:nvPr>
        </p:nvSpPr>
        <p:spPr>
          <a:xfrm>
            <a:off x="2159428" y="258041"/>
            <a:ext cx="6526006" cy="1325563"/>
          </a:xfrm>
        </p:spPr>
        <p:txBody>
          <a:bodyPr/>
          <a:lstStyle/>
          <a:p>
            <a:r>
              <a:rPr lang="en-US" dirty="0"/>
              <a:t>Purpose</a:t>
            </a:r>
          </a:p>
        </p:txBody>
      </p:sp>
      <p:sp>
        <p:nvSpPr>
          <p:cNvPr id="5" name="Slide Number Placeholder 4">
            <a:extLst>
              <a:ext uri="{FF2B5EF4-FFF2-40B4-BE49-F238E27FC236}">
                <a16:creationId xmlns:a16="http://schemas.microsoft.com/office/drawing/2014/main" xmlns="" id="{E72C6A3D-27E6-458F-86D2-9CD7420B5C62}"/>
              </a:ext>
            </a:extLst>
          </p:cNvPr>
          <p:cNvSpPr>
            <a:spLocks noGrp="1"/>
          </p:cNvSpPr>
          <p:nvPr>
            <p:ph type="sldNum" sz="quarter" idx="11"/>
          </p:nvPr>
        </p:nvSpPr>
        <p:spPr/>
        <p:txBody>
          <a:bodyPr/>
          <a:lstStyle/>
          <a:p>
            <a:pPr>
              <a:defRPr/>
            </a:pPr>
            <a:r>
              <a:rPr lang="en-US" altLang="en-US" dirty="0" smtClean="0"/>
              <a:t>30</a:t>
            </a:r>
            <a:endParaRPr lang="en-US" altLang="en-US" dirty="0"/>
          </a:p>
        </p:txBody>
      </p:sp>
      <p:sp>
        <p:nvSpPr>
          <p:cNvPr id="6" name="Footer Placeholder 3"/>
          <p:cNvSpPr>
            <a:spLocks noGrp="1"/>
          </p:cNvSpPr>
          <p:nvPr>
            <p:ph type="ftr" sz="quarter" idx="10"/>
          </p:nvPr>
        </p:nvSpPr>
        <p:spPr>
          <a:xfrm>
            <a:off x="3028950" y="6433130"/>
            <a:ext cx="3086100" cy="365125"/>
          </a:xfrm>
        </p:spPr>
        <p:txBody>
          <a:bodyPr/>
          <a:lstStyle/>
          <a:p>
            <a:r>
              <a:rPr lang="en-US" dirty="0"/>
              <a:t>Presented by Partners in Medical Education, Inc. 2017</a:t>
            </a:r>
          </a:p>
        </p:txBody>
      </p:sp>
      <p:sp>
        <p:nvSpPr>
          <p:cNvPr id="7" name="TextBox 6">
            <a:extLst>
              <a:ext uri="{FF2B5EF4-FFF2-40B4-BE49-F238E27FC236}">
                <a16:creationId xmlns:a16="http://schemas.microsoft.com/office/drawing/2014/main" xmlns="" id="{094F2D65-502C-41CB-8F38-2FCFE21DD0C4}"/>
              </a:ext>
            </a:extLst>
          </p:cNvPr>
          <p:cNvSpPr txBox="1"/>
          <p:nvPr/>
        </p:nvSpPr>
        <p:spPr>
          <a:xfrm>
            <a:off x="243068" y="5607735"/>
            <a:ext cx="9047760" cy="646331"/>
          </a:xfrm>
          <a:prstGeom prst="rect">
            <a:avLst/>
          </a:prstGeom>
          <a:noFill/>
        </p:spPr>
        <p:txBody>
          <a:bodyPr wrap="square" rtlCol="0">
            <a:spAutoFit/>
          </a:bodyPr>
          <a:lstStyle/>
          <a:p>
            <a:r>
              <a:rPr lang="en-US" sz="1500" baseline="30000" dirty="0">
                <a:latin typeface="+mn-lt"/>
              </a:rPr>
              <a:t>1</a:t>
            </a:r>
            <a:r>
              <a:rPr lang="en-US" sz="1050" dirty="0">
                <a:latin typeface="+mn-lt"/>
              </a:rPr>
              <a:t>Excerpted from: Byrne LM, Miller SM, </a:t>
            </a:r>
            <a:r>
              <a:rPr lang="en-US" sz="1050" dirty="0" err="1">
                <a:latin typeface="+mn-lt"/>
              </a:rPr>
              <a:t>Nasca</a:t>
            </a:r>
            <a:r>
              <a:rPr lang="en-US" sz="1050" dirty="0">
                <a:latin typeface="+mn-lt"/>
              </a:rPr>
              <a:t> TJ. Implementing the Next Accreditation System: Results of the 2014-2015 Annual Data Review. </a:t>
            </a:r>
            <a:r>
              <a:rPr lang="en-US" sz="1050" i="1" dirty="0">
                <a:latin typeface="+mn-lt"/>
              </a:rPr>
              <a:t>J Grad Med Educ</a:t>
            </a:r>
            <a:r>
              <a:rPr lang="en-US" sz="1050" dirty="0">
                <a:latin typeface="+mn-lt"/>
              </a:rPr>
              <a:t>. 2016 Feb;8(1):118-123</a:t>
            </a:r>
          </a:p>
          <a:p>
            <a:endParaRPr lang="en-US" sz="1500" dirty="0"/>
          </a:p>
        </p:txBody>
      </p:sp>
    </p:spTree>
    <p:extLst>
      <p:ext uri="{BB962C8B-B14F-4D97-AF65-F5344CB8AC3E}">
        <p14:creationId xmlns:p14="http://schemas.microsoft.com/office/powerpoint/2010/main" val="1045930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AF0665-963E-4D1A-A0CD-50C21F8990FB}"/>
              </a:ext>
            </a:extLst>
          </p:cNvPr>
          <p:cNvSpPr>
            <a:spLocks noGrp="1"/>
          </p:cNvSpPr>
          <p:nvPr>
            <p:ph type="title"/>
          </p:nvPr>
        </p:nvSpPr>
        <p:spPr>
          <a:xfrm>
            <a:off x="514351" y="1713923"/>
            <a:ext cx="3673928" cy="3746500"/>
          </a:xfrm>
        </p:spPr>
        <p:txBody>
          <a:bodyPr>
            <a:normAutofit/>
          </a:bodyPr>
          <a:lstStyle/>
          <a:p>
            <a:r>
              <a:rPr lang="en-US" sz="2400" b="1" dirty="0"/>
              <a:t>Elements of the self study: </a:t>
            </a:r>
            <a:r>
              <a:rPr lang="en-US" sz="2400" dirty="0"/>
              <a:t/>
            </a:r>
            <a:br>
              <a:rPr lang="en-US" sz="2400" dirty="0"/>
            </a:br>
            <a:r>
              <a:rPr lang="en-US" sz="2400" dirty="0"/>
              <a:t/>
            </a:r>
            <a:br>
              <a:rPr lang="en-US" sz="2400" dirty="0"/>
            </a:br>
            <a:r>
              <a:rPr lang="en-US" sz="2400" dirty="0"/>
              <a:t>A 5 year “look back” and a 5 year “look forward”</a:t>
            </a:r>
            <a:r>
              <a:rPr lang="en-US" dirty="0"/>
              <a:t/>
            </a:r>
            <a:br>
              <a:rPr lang="en-US" dirty="0"/>
            </a:br>
            <a:r>
              <a:rPr lang="en-US" dirty="0"/>
              <a:t/>
            </a:r>
            <a:br>
              <a:rPr lang="en-US" dirty="0"/>
            </a:br>
            <a:r>
              <a:rPr lang="en-US" sz="2000" b="1" i="1" dirty="0"/>
              <a:t>What will take this program to the next level?</a:t>
            </a:r>
            <a:endParaRPr lang="en-US" b="1" i="1" dirty="0"/>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4187684632"/>
              </p:ext>
            </p:extLst>
          </p:nvPr>
        </p:nvGraphicFramePr>
        <p:xfrm>
          <a:off x="3606451" y="1533525"/>
          <a:ext cx="4908899" cy="3615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0"/>
          </p:nvPr>
        </p:nvSpPr>
        <p:spPr>
          <a:xfrm>
            <a:off x="3028950" y="6433130"/>
            <a:ext cx="3086100" cy="365125"/>
          </a:xfrm>
        </p:spPr>
        <p:txBody>
          <a:bodyPr/>
          <a:lstStyle/>
          <a:p>
            <a:r>
              <a:rPr lang="en-US" dirty="0"/>
              <a:t>Presented by Partners in Medical Education, Inc. 2017</a:t>
            </a:r>
          </a:p>
        </p:txBody>
      </p:sp>
      <p:sp>
        <p:nvSpPr>
          <p:cNvPr id="6" name="Slide Number Placeholder 4"/>
          <p:cNvSpPr>
            <a:spLocks noGrp="1"/>
          </p:cNvSpPr>
          <p:nvPr>
            <p:ph type="sldNum" sz="quarter" idx="11"/>
          </p:nvPr>
        </p:nvSpPr>
        <p:spPr>
          <a:xfrm>
            <a:off x="6457950" y="6433133"/>
            <a:ext cx="2057400" cy="365125"/>
          </a:xfrm>
        </p:spPr>
        <p:txBody>
          <a:bodyPr/>
          <a:lstStyle/>
          <a:p>
            <a:pPr>
              <a:defRPr/>
            </a:pPr>
            <a:r>
              <a:rPr lang="en-US" altLang="en-US" dirty="0" smtClean="0"/>
              <a:t>31</a:t>
            </a:r>
            <a:endParaRPr lang="en-US" altLang="en-US" dirty="0"/>
          </a:p>
        </p:txBody>
      </p:sp>
    </p:spTree>
    <p:extLst>
      <p:ext uri="{BB962C8B-B14F-4D97-AF65-F5344CB8AC3E}">
        <p14:creationId xmlns:p14="http://schemas.microsoft.com/office/powerpoint/2010/main" val="230759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6E43ADA-7F99-4C00-B4DC-587936E7C050}"/>
              </a:ext>
            </a:extLst>
          </p:cNvPr>
          <p:cNvSpPr>
            <a:spLocks noGrp="1"/>
          </p:cNvSpPr>
          <p:nvPr>
            <p:ph type="title"/>
          </p:nvPr>
        </p:nvSpPr>
        <p:spPr/>
        <p:txBody>
          <a:bodyPr/>
          <a:lstStyle/>
          <a:p>
            <a:r>
              <a:rPr lang="en-US" dirty="0"/>
              <a:t>Approximate Timeline for Self Study/10 Year Site Visit</a:t>
            </a:r>
          </a:p>
        </p:txBody>
      </p:sp>
      <p:sp>
        <p:nvSpPr>
          <p:cNvPr id="5" name="Slide Number Placeholder 4">
            <a:extLst>
              <a:ext uri="{FF2B5EF4-FFF2-40B4-BE49-F238E27FC236}">
                <a16:creationId xmlns:a16="http://schemas.microsoft.com/office/drawing/2014/main" xmlns="" id="{5D9AE929-D336-4E22-B38E-789197E756A8}"/>
              </a:ext>
            </a:extLst>
          </p:cNvPr>
          <p:cNvSpPr>
            <a:spLocks noGrp="1"/>
          </p:cNvSpPr>
          <p:nvPr>
            <p:ph type="sldNum" sz="quarter" idx="11"/>
          </p:nvPr>
        </p:nvSpPr>
        <p:spPr/>
        <p:txBody>
          <a:bodyPr/>
          <a:lstStyle/>
          <a:p>
            <a:pPr>
              <a:defRPr/>
            </a:pPr>
            <a:fld id="{6AD68910-38FE-C240-95D4-C063CA8D3DE6}" type="slidenum">
              <a:rPr lang="en-US" altLang="en-US" smtClean="0"/>
              <a:pPr>
                <a:defRPr/>
              </a:pPr>
              <a:t>32</a:t>
            </a:fld>
            <a:endParaRPr lang="en-US" altLang="en-US" dirty="0"/>
          </a:p>
        </p:txBody>
      </p:sp>
      <p:graphicFrame>
        <p:nvGraphicFramePr>
          <p:cNvPr id="8" name="Content Placeholder 7">
            <a:extLst>
              <a:ext uri="{FF2B5EF4-FFF2-40B4-BE49-F238E27FC236}">
                <a16:creationId xmlns:a16="http://schemas.microsoft.com/office/drawing/2014/main" xmlns="" id="{CBC18865-508B-4C9D-BB87-87B51CEA05F6}"/>
              </a:ext>
            </a:extLst>
          </p:cNvPr>
          <p:cNvGraphicFramePr>
            <a:graphicFrameLocks noGrp="1"/>
          </p:cNvGraphicFramePr>
          <p:nvPr>
            <p:ph idx="1"/>
            <p:extLst>
              <p:ext uri="{D42A27DB-BD31-4B8C-83A1-F6EECF244321}">
                <p14:modId xmlns:p14="http://schemas.microsoft.com/office/powerpoint/2010/main" val="1480270370"/>
              </p:ext>
            </p:extLst>
          </p:nvPr>
        </p:nvGraphicFramePr>
        <p:xfrm>
          <a:off x="428244" y="1785507"/>
          <a:ext cx="8287512" cy="1483360"/>
        </p:xfrm>
        <a:graphic>
          <a:graphicData uri="http://schemas.openxmlformats.org/drawingml/2006/table">
            <a:tbl>
              <a:tblPr firstRow="1" bandRow="1">
                <a:tableStyleId>{93296810-A885-4BE3-A3E7-6D5BEEA58F35}</a:tableStyleId>
              </a:tblPr>
              <a:tblGrid>
                <a:gridCol w="716280">
                  <a:extLst>
                    <a:ext uri="{9D8B030D-6E8A-4147-A177-3AD203B41FA5}">
                      <a16:colId xmlns:a16="http://schemas.microsoft.com/office/drawing/2014/main" xmlns="" val="3615808725"/>
                    </a:ext>
                  </a:extLst>
                </a:gridCol>
                <a:gridCol w="315468">
                  <a:extLst>
                    <a:ext uri="{9D8B030D-6E8A-4147-A177-3AD203B41FA5}">
                      <a16:colId xmlns:a16="http://schemas.microsoft.com/office/drawing/2014/main" xmlns="" val="1148969746"/>
                    </a:ext>
                  </a:extLst>
                </a:gridCol>
                <a:gridCol w="315468">
                  <a:extLst>
                    <a:ext uri="{9D8B030D-6E8A-4147-A177-3AD203B41FA5}">
                      <a16:colId xmlns:a16="http://schemas.microsoft.com/office/drawing/2014/main" xmlns="" val="1534383031"/>
                    </a:ext>
                  </a:extLst>
                </a:gridCol>
                <a:gridCol w="315468">
                  <a:extLst>
                    <a:ext uri="{9D8B030D-6E8A-4147-A177-3AD203B41FA5}">
                      <a16:colId xmlns:a16="http://schemas.microsoft.com/office/drawing/2014/main" xmlns="" val="3038413593"/>
                    </a:ext>
                  </a:extLst>
                </a:gridCol>
                <a:gridCol w="315468">
                  <a:extLst>
                    <a:ext uri="{9D8B030D-6E8A-4147-A177-3AD203B41FA5}">
                      <a16:colId xmlns:a16="http://schemas.microsoft.com/office/drawing/2014/main" xmlns="" val="685673878"/>
                    </a:ext>
                  </a:extLst>
                </a:gridCol>
                <a:gridCol w="315468">
                  <a:extLst>
                    <a:ext uri="{9D8B030D-6E8A-4147-A177-3AD203B41FA5}">
                      <a16:colId xmlns:a16="http://schemas.microsoft.com/office/drawing/2014/main" xmlns="" val="3593588384"/>
                    </a:ext>
                  </a:extLst>
                </a:gridCol>
                <a:gridCol w="315468">
                  <a:extLst>
                    <a:ext uri="{9D8B030D-6E8A-4147-A177-3AD203B41FA5}">
                      <a16:colId xmlns:a16="http://schemas.microsoft.com/office/drawing/2014/main" xmlns="" val="4044032272"/>
                    </a:ext>
                  </a:extLst>
                </a:gridCol>
                <a:gridCol w="315468">
                  <a:extLst>
                    <a:ext uri="{9D8B030D-6E8A-4147-A177-3AD203B41FA5}">
                      <a16:colId xmlns:a16="http://schemas.microsoft.com/office/drawing/2014/main" xmlns="" val="529445434"/>
                    </a:ext>
                  </a:extLst>
                </a:gridCol>
                <a:gridCol w="315468">
                  <a:extLst>
                    <a:ext uri="{9D8B030D-6E8A-4147-A177-3AD203B41FA5}">
                      <a16:colId xmlns:a16="http://schemas.microsoft.com/office/drawing/2014/main" xmlns="" val="626650739"/>
                    </a:ext>
                  </a:extLst>
                </a:gridCol>
                <a:gridCol w="315468">
                  <a:extLst>
                    <a:ext uri="{9D8B030D-6E8A-4147-A177-3AD203B41FA5}">
                      <a16:colId xmlns:a16="http://schemas.microsoft.com/office/drawing/2014/main" xmlns="" val="3155529780"/>
                    </a:ext>
                  </a:extLst>
                </a:gridCol>
                <a:gridCol w="315468">
                  <a:extLst>
                    <a:ext uri="{9D8B030D-6E8A-4147-A177-3AD203B41FA5}">
                      <a16:colId xmlns:a16="http://schemas.microsoft.com/office/drawing/2014/main" xmlns="" val="3908258847"/>
                    </a:ext>
                  </a:extLst>
                </a:gridCol>
                <a:gridCol w="315468">
                  <a:extLst>
                    <a:ext uri="{9D8B030D-6E8A-4147-A177-3AD203B41FA5}">
                      <a16:colId xmlns:a16="http://schemas.microsoft.com/office/drawing/2014/main" xmlns="" val="1830316144"/>
                    </a:ext>
                  </a:extLst>
                </a:gridCol>
                <a:gridCol w="315468">
                  <a:extLst>
                    <a:ext uri="{9D8B030D-6E8A-4147-A177-3AD203B41FA5}">
                      <a16:colId xmlns:a16="http://schemas.microsoft.com/office/drawing/2014/main" xmlns="" val="1065736860"/>
                    </a:ext>
                  </a:extLst>
                </a:gridCol>
                <a:gridCol w="315468">
                  <a:extLst>
                    <a:ext uri="{9D8B030D-6E8A-4147-A177-3AD203B41FA5}">
                      <a16:colId xmlns:a16="http://schemas.microsoft.com/office/drawing/2014/main" xmlns="" val="447535654"/>
                    </a:ext>
                  </a:extLst>
                </a:gridCol>
                <a:gridCol w="315468">
                  <a:extLst>
                    <a:ext uri="{9D8B030D-6E8A-4147-A177-3AD203B41FA5}">
                      <a16:colId xmlns:a16="http://schemas.microsoft.com/office/drawing/2014/main" xmlns="" val="1260589655"/>
                    </a:ext>
                  </a:extLst>
                </a:gridCol>
                <a:gridCol w="315468">
                  <a:extLst>
                    <a:ext uri="{9D8B030D-6E8A-4147-A177-3AD203B41FA5}">
                      <a16:colId xmlns:a16="http://schemas.microsoft.com/office/drawing/2014/main" xmlns="" val="3448457382"/>
                    </a:ext>
                  </a:extLst>
                </a:gridCol>
                <a:gridCol w="315468">
                  <a:extLst>
                    <a:ext uri="{9D8B030D-6E8A-4147-A177-3AD203B41FA5}">
                      <a16:colId xmlns:a16="http://schemas.microsoft.com/office/drawing/2014/main" xmlns="" val="426891949"/>
                    </a:ext>
                  </a:extLst>
                </a:gridCol>
                <a:gridCol w="315468">
                  <a:extLst>
                    <a:ext uri="{9D8B030D-6E8A-4147-A177-3AD203B41FA5}">
                      <a16:colId xmlns:a16="http://schemas.microsoft.com/office/drawing/2014/main" xmlns="" val="3597463235"/>
                    </a:ext>
                  </a:extLst>
                </a:gridCol>
                <a:gridCol w="315468">
                  <a:extLst>
                    <a:ext uri="{9D8B030D-6E8A-4147-A177-3AD203B41FA5}">
                      <a16:colId xmlns:a16="http://schemas.microsoft.com/office/drawing/2014/main" xmlns="" val="35653846"/>
                    </a:ext>
                  </a:extLst>
                </a:gridCol>
                <a:gridCol w="315468">
                  <a:extLst>
                    <a:ext uri="{9D8B030D-6E8A-4147-A177-3AD203B41FA5}">
                      <a16:colId xmlns:a16="http://schemas.microsoft.com/office/drawing/2014/main" xmlns="" val="1029358873"/>
                    </a:ext>
                  </a:extLst>
                </a:gridCol>
                <a:gridCol w="315468">
                  <a:extLst>
                    <a:ext uri="{9D8B030D-6E8A-4147-A177-3AD203B41FA5}">
                      <a16:colId xmlns:a16="http://schemas.microsoft.com/office/drawing/2014/main" xmlns="" val="3926280534"/>
                    </a:ext>
                  </a:extLst>
                </a:gridCol>
                <a:gridCol w="315468">
                  <a:extLst>
                    <a:ext uri="{9D8B030D-6E8A-4147-A177-3AD203B41FA5}">
                      <a16:colId xmlns:a16="http://schemas.microsoft.com/office/drawing/2014/main" xmlns="" val="3986097807"/>
                    </a:ext>
                  </a:extLst>
                </a:gridCol>
                <a:gridCol w="315468">
                  <a:extLst>
                    <a:ext uri="{9D8B030D-6E8A-4147-A177-3AD203B41FA5}">
                      <a16:colId xmlns:a16="http://schemas.microsoft.com/office/drawing/2014/main" xmlns="" val="173914518"/>
                    </a:ext>
                  </a:extLst>
                </a:gridCol>
                <a:gridCol w="315468">
                  <a:extLst>
                    <a:ext uri="{9D8B030D-6E8A-4147-A177-3AD203B41FA5}">
                      <a16:colId xmlns:a16="http://schemas.microsoft.com/office/drawing/2014/main" xmlns="" val="2729096834"/>
                    </a:ext>
                  </a:extLst>
                </a:gridCol>
                <a:gridCol w="315468">
                  <a:extLst>
                    <a:ext uri="{9D8B030D-6E8A-4147-A177-3AD203B41FA5}">
                      <a16:colId xmlns:a16="http://schemas.microsoft.com/office/drawing/2014/main" xmlns="" val="3860506399"/>
                    </a:ext>
                  </a:extLst>
                </a:gridCol>
              </a:tblGrid>
              <a:tr h="370840">
                <a:tc>
                  <a:txBody>
                    <a:bodyPr/>
                    <a:lstStyle/>
                    <a:p>
                      <a:endParaRPr lang="en-US" dirty="0"/>
                    </a:p>
                  </a:txBody>
                  <a:tcPr/>
                </a:tc>
                <a:tc>
                  <a:txBody>
                    <a:bodyPr/>
                    <a:lstStyle/>
                    <a:p>
                      <a:r>
                        <a:rPr lang="en-US" dirty="0"/>
                        <a:t>J</a:t>
                      </a:r>
                    </a:p>
                  </a:txBody>
                  <a:tcPr/>
                </a:tc>
                <a:tc>
                  <a:txBody>
                    <a:bodyPr/>
                    <a:lstStyle/>
                    <a:p>
                      <a:r>
                        <a:rPr lang="en-US" dirty="0"/>
                        <a:t>F</a:t>
                      </a:r>
                    </a:p>
                  </a:txBody>
                  <a:tcPr/>
                </a:tc>
                <a:tc>
                  <a:txBody>
                    <a:bodyPr/>
                    <a:lstStyle/>
                    <a:p>
                      <a:r>
                        <a:rPr lang="en-US" dirty="0"/>
                        <a:t>M</a:t>
                      </a:r>
                    </a:p>
                  </a:txBody>
                  <a:tcPr/>
                </a:tc>
                <a:tc>
                  <a:txBody>
                    <a:bodyPr/>
                    <a:lstStyle/>
                    <a:p>
                      <a:r>
                        <a:rPr lang="en-US" dirty="0"/>
                        <a:t>A</a:t>
                      </a:r>
                    </a:p>
                  </a:txBody>
                  <a:tcPr/>
                </a:tc>
                <a:tc>
                  <a:txBody>
                    <a:bodyPr/>
                    <a:lstStyle/>
                    <a:p>
                      <a:r>
                        <a:rPr lang="en-US" dirty="0"/>
                        <a:t>M</a:t>
                      </a:r>
                    </a:p>
                  </a:txBody>
                  <a:tcPr/>
                </a:tc>
                <a:tc>
                  <a:txBody>
                    <a:bodyPr/>
                    <a:lstStyle/>
                    <a:p>
                      <a:r>
                        <a:rPr lang="en-US" dirty="0"/>
                        <a:t>J</a:t>
                      </a:r>
                    </a:p>
                  </a:txBody>
                  <a:tcPr/>
                </a:tc>
                <a:tc>
                  <a:txBody>
                    <a:bodyPr/>
                    <a:lstStyle/>
                    <a:p>
                      <a:r>
                        <a:rPr lang="en-US" dirty="0"/>
                        <a:t>J</a:t>
                      </a:r>
                    </a:p>
                  </a:txBody>
                  <a:tcPr/>
                </a:tc>
                <a:tc>
                  <a:txBody>
                    <a:bodyPr/>
                    <a:lstStyle/>
                    <a:p>
                      <a:r>
                        <a:rPr lang="en-US" dirty="0"/>
                        <a:t>A</a:t>
                      </a:r>
                    </a:p>
                  </a:txBody>
                  <a:tcPr/>
                </a:tc>
                <a:tc>
                  <a:txBody>
                    <a:bodyPr/>
                    <a:lstStyle/>
                    <a:p>
                      <a:r>
                        <a:rPr lang="en-US" dirty="0"/>
                        <a:t>S</a:t>
                      </a:r>
                    </a:p>
                  </a:txBody>
                  <a:tcPr/>
                </a:tc>
                <a:tc>
                  <a:txBody>
                    <a:bodyPr/>
                    <a:lstStyle/>
                    <a:p>
                      <a:r>
                        <a:rPr lang="en-US" dirty="0"/>
                        <a:t>O</a:t>
                      </a:r>
                    </a:p>
                  </a:txBody>
                  <a:tcPr/>
                </a:tc>
                <a:tc>
                  <a:txBody>
                    <a:bodyPr/>
                    <a:lstStyle/>
                    <a:p>
                      <a:r>
                        <a:rPr lang="en-US" dirty="0"/>
                        <a:t>N</a:t>
                      </a:r>
                    </a:p>
                  </a:txBody>
                  <a:tcPr/>
                </a:tc>
                <a:tc>
                  <a:txBody>
                    <a:bodyPr/>
                    <a:lstStyle/>
                    <a:p>
                      <a:r>
                        <a:rPr lang="en-US" dirty="0"/>
                        <a:t>D</a:t>
                      </a:r>
                    </a:p>
                  </a:txBody>
                  <a:tcPr/>
                </a:tc>
                <a:tc>
                  <a:txBody>
                    <a:bodyPr/>
                    <a:lstStyle/>
                    <a:p>
                      <a:r>
                        <a:rPr lang="en-US" dirty="0"/>
                        <a:t>J</a:t>
                      </a:r>
                    </a:p>
                  </a:txBody>
                  <a:tcPr/>
                </a:tc>
                <a:tc>
                  <a:txBody>
                    <a:bodyPr/>
                    <a:lstStyle/>
                    <a:p>
                      <a:r>
                        <a:rPr lang="en-US" dirty="0"/>
                        <a:t>F</a:t>
                      </a:r>
                    </a:p>
                  </a:txBody>
                  <a:tcPr/>
                </a:tc>
                <a:tc>
                  <a:txBody>
                    <a:bodyPr/>
                    <a:lstStyle/>
                    <a:p>
                      <a:r>
                        <a:rPr lang="en-US" dirty="0"/>
                        <a:t>M</a:t>
                      </a:r>
                    </a:p>
                  </a:txBody>
                  <a:tcPr/>
                </a:tc>
                <a:tc>
                  <a:txBody>
                    <a:bodyPr/>
                    <a:lstStyle/>
                    <a:p>
                      <a:r>
                        <a:rPr lang="en-US" dirty="0"/>
                        <a:t>A</a:t>
                      </a:r>
                    </a:p>
                  </a:txBody>
                  <a:tcPr/>
                </a:tc>
                <a:tc>
                  <a:txBody>
                    <a:bodyPr/>
                    <a:lstStyle/>
                    <a:p>
                      <a:r>
                        <a:rPr lang="en-US" dirty="0"/>
                        <a:t>M</a:t>
                      </a:r>
                    </a:p>
                  </a:txBody>
                  <a:tcPr/>
                </a:tc>
                <a:tc>
                  <a:txBody>
                    <a:bodyPr/>
                    <a:lstStyle/>
                    <a:p>
                      <a:r>
                        <a:rPr lang="en-US" dirty="0"/>
                        <a:t>J</a:t>
                      </a:r>
                    </a:p>
                  </a:txBody>
                  <a:tcPr/>
                </a:tc>
                <a:tc>
                  <a:txBody>
                    <a:bodyPr/>
                    <a:lstStyle/>
                    <a:p>
                      <a:r>
                        <a:rPr lang="en-US" dirty="0"/>
                        <a:t>J</a:t>
                      </a:r>
                    </a:p>
                  </a:txBody>
                  <a:tcPr/>
                </a:tc>
                <a:tc>
                  <a:txBody>
                    <a:bodyPr/>
                    <a:lstStyle/>
                    <a:p>
                      <a:r>
                        <a:rPr lang="en-US" dirty="0"/>
                        <a:t>A</a:t>
                      </a:r>
                    </a:p>
                  </a:txBody>
                  <a:tcPr/>
                </a:tc>
                <a:tc>
                  <a:txBody>
                    <a:bodyPr/>
                    <a:lstStyle/>
                    <a:p>
                      <a:r>
                        <a:rPr lang="en-US" dirty="0"/>
                        <a:t>S</a:t>
                      </a:r>
                    </a:p>
                  </a:txBody>
                  <a:tcPr/>
                </a:tc>
                <a:tc>
                  <a:txBody>
                    <a:bodyPr/>
                    <a:lstStyle/>
                    <a:p>
                      <a:r>
                        <a:rPr lang="en-US" dirty="0"/>
                        <a:t>O</a:t>
                      </a:r>
                    </a:p>
                  </a:txBody>
                  <a:tcPr/>
                </a:tc>
                <a:tc>
                  <a:txBody>
                    <a:bodyPr/>
                    <a:lstStyle/>
                    <a:p>
                      <a:r>
                        <a:rPr lang="en-US" dirty="0"/>
                        <a:t>N</a:t>
                      </a:r>
                    </a:p>
                  </a:txBody>
                  <a:tcPr/>
                </a:tc>
                <a:tc>
                  <a:txBody>
                    <a:bodyPr/>
                    <a:lstStyle/>
                    <a:p>
                      <a:r>
                        <a:rPr lang="en-US" dirty="0"/>
                        <a:t>D</a:t>
                      </a:r>
                    </a:p>
                  </a:txBody>
                  <a:tcPr/>
                </a:tc>
                <a:extLst>
                  <a:ext uri="{0D108BD9-81ED-4DB2-BD59-A6C34878D82A}">
                    <a16:rowId xmlns:a16="http://schemas.microsoft.com/office/drawing/2014/main" xmlns="" val="4284453858"/>
                  </a:ext>
                </a:extLst>
              </a:tr>
              <a:tr h="370840">
                <a:tc>
                  <a:txBody>
                    <a:bodyPr/>
                    <a:lstStyle/>
                    <a:p>
                      <a:r>
                        <a:rPr lang="en-US" dirty="0"/>
                        <a:t>Ph.1</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779369266"/>
                  </a:ext>
                </a:extLst>
              </a:tr>
              <a:tr h="370840">
                <a:tc>
                  <a:txBody>
                    <a:bodyPr/>
                    <a:lstStyle/>
                    <a:p>
                      <a:r>
                        <a:rPr lang="en-US" dirty="0"/>
                        <a:t>Ph.2</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100075554"/>
                  </a:ext>
                </a:extLst>
              </a:tr>
              <a:tr h="370840">
                <a:tc>
                  <a:txBody>
                    <a:bodyPr/>
                    <a:lstStyle/>
                    <a:p>
                      <a:r>
                        <a:rPr lang="en-US" dirty="0"/>
                        <a:t>Ph.3</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993932719"/>
                  </a:ext>
                </a:extLst>
              </a:tr>
            </a:tbl>
          </a:graphicData>
        </a:graphic>
      </p:graphicFrame>
      <p:sp>
        <p:nvSpPr>
          <p:cNvPr id="9" name="TextBox 8">
            <a:extLst>
              <a:ext uri="{FF2B5EF4-FFF2-40B4-BE49-F238E27FC236}">
                <a16:creationId xmlns:a16="http://schemas.microsoft.com/office/drawing/2014/main" xmlns="" id="{10CFB406-53A4-4791-B19B-2F8A09D19EC3}"/>
              </a:ext>
            </a:extLst>
          </p:cNvPr>
          <p:cNvSpPr txBox="1"/>
          <p:nvPr/>
        </p:nvSpPr>
        <p:spPr>
          <a:xfrm>
            <a:off x="526473" y="3713018"/>
            <a:ext cx="7988877" cy="1015663"/>
          </a:xfrm>
          <a:prstGeom prst="rect">
            <a:avLst/>
          </a:prstGeom>
          <a:noFill/>
        </p:spPr>
        <p:txBody>
          <a:bodyPr wrap="square" rtlCol="0">
            <a:spAutoFit/>
          </a:bodyPr>
          <a:lstStyle/>
          <a:p>
            <a:r>
              <a:rPr lang="en-US" dirty="0">
                <a:latin typeface="+mn-lt"/>
              </a:rPr>
              <a:t>Phase 1: Self Study Process</a:t>
            </a:r>
          </a:p>
          <a:p>
            <a:r>
              <a:rPr lang="en-US" dirty="0">
                <a:latin typeface="+mn-lt"/>
              </a:rPr>
              <a:t>Phase 2: Preparation for 10 Year Site Visit</a:t>
            </a:r>
          </a:p>
          <a:p>
            <a:r>
              <a:rPr lang="en-US" dirty="0">
                <a:latin typeface="+mn-lt"/>
              </a:rPr>
              <a:t>Phase 3: 10 Year Full Accreditation Visit</a:t>
            </a:r>
          </a:p>
        </p:txBody>
      </p:sp>
      <p:sp>
        <p:nvSpPr>
          <p:cNvPr id="10" name="Rectangle: Rounded Corners 9">
            <a:extLst>
              <a:ext uri="{FF2B5EF4-FFF2-40B4-BE49-F238E27FC236}">
                <a16:creationId xmlns:a16="http://schemas.microsoft.com/office/drawing/2014/main" xmlns="" id="{F92EEB59-B076-4870-A6D1-E562BD2B43B8}"/>
              </a:ext>
            </a:extLst>
          </p:cNvPr>
          <p:cNvSpPr/>
          <p:nvPr/>
        </p:nvSpPr>
        <p:spPr>
          <a:xfrm>
            <a:off x="1163782" y="2189018"/>
            <a:ext cx="1865168" cy="338169"/>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xmlns="" id="{E0452CC6-B218-4B3D-90F9-C9DB843038CC}"/>
              </a:ext>
            </a:extLst>
          </p:cNvPr>
          <p:cNvSpPr/>
          <p:nvPr/>
        </p:nvSpPr>
        <p:spPr>
          <a:xfrm>
            <a:off x="3074601" y="2527187"/>
            <a:ext cx="5254406" cy="403511"/>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xmlns="" id="{FFFF64B8-BA5C-4859-B10D-497334E0DEE2}"/>
              </a:ext>
            </a:extLst>
          </p:cNvPr>
          <p:cNvSpPr/>
          <p:nvPr/>
        </p:nvSpPr>
        <p:spPr>
          <a:xfrm>
            <a:off x="8329006" y="2930698"/>
            <a:ext cx="386750" cy="338169"/>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ooter Placeholder 3"/>
          <p:cNvSpPr>
            <a:spLocks noGrp="1"/>
          </p:cNvSpPr>
          <p:nvPr>
            <p:ph type="ftr" sz="quarter" idx="10"/>
          </p:nvPr>
        </p:nvSpPr>
        <p:spPr>
          <a:xfrm>
            <a:off x="3028950" y="6433130"/>
            <a:ext cx="3086100" cy="365125"/>
          </a:xfrm>
        </p:spPr>
        <p:txBody>
          <a:bodyPr/>
          <a:lstStyle/>
          <a:p>
            <a:r>
              <a:rPr lang="en-US" dirty="0"/>
              <a:t>Presented by Partners in Medical Education, Inc. 2017</a:t>
            </a:r>
          </a:p>
        </p:txBody>
      </p:sp>
    </p:spTree>
    <p:extLst>
      <p:ext uri="{BB962C8B-B14F-4D97-AF65-F5344CB8AC3E}">
        <p14:creationId xmlns:p14="http://schemas.microsoft.com/office/powerpoint/2010/main" val="2365362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EBA440F5-74BE-47AF-A646-E89B77ABC6E5}"/>
              </a:ext>
            </a:extLst>
          </p:cNvPr>
          <p:cNvSpPr>
            <a:spLocks noGrp="1"/>
          </p:cNvSpPr>
          <p:nvPr>
            <p:ph type="title"/>
          </p:nvPr>
        </p:nvSpPr>
        <p:spPr>
          <a:xfrm>
            <a:off x="1861313" y="330776"/>
            <a:ext cx="7028688" cy="899139"/>
          </a:xfrm>
        </p:spPr>
        <p:txBody>
          <a:bodyPr>
            <a:noAutofit/>
          </a:bodyPr>
          <a:lstStyle/>
          <a:p>
            <a:pPr algn="ctr"/>
            <a:r>
              <a:rPr lang="en-US" sz="3400" dirty="0"/>
              <a:t>Write down your “aha” thoughts  </a:t>
            </a:r>
          </a:p>
        </p:txBody>
      </p:sp>
      <p:sp>
        <p:nvSpPr>
          <p:cNvPr id="4" name="Footer Placeholder 3"/>
          <p:cNvSpPr>
            <a:spLocks noGrp="1"/>
          </p:cNvSpPr>
          <p:nvPr>
            <p:ph type="ftr" sz="quarter" idx="10"/>
          </p:nvPr>
        </p:nvSpPr>
        <p:spPr>
          <a:xfrm>
            <a:off x="3028950" y="6433132"/>
            <a:ext cx="3086100" cy="365125"/>
          </a:xfrm>
        </p:spPr>
        <p:txBody>
          <a:bodyPr/>
          <a:lstStyle/>
          <a:p>
            <a:pPr>
              <a:defRPr/>
            </a:pPr>
            <a:r>
              <a:rPr lang="en-US" dirty="0"/>
              <a:t>Presented by Partners in Medical Education, Inc. 2017</a:t>
            </a:r>
          </a:p>
        </p:txBody>
      </p:sp>
      <p:sp>
        <p:nvSpPr>
          <p:cNvPr id="6" name="Slide Number Placeholder 4"/>
          <p:cNvSpPr>
            <a:spLocks noGrp="1"/>
          </p:cNvSpPr>
          <p:nvPr>
            <p:ph type="sldNum" sz="quarter" idx="11"/>
          </p:nvPr>
        </p:nvSpPr>
        <p:spPr>
          <a:xfrm>
            <a:off x="6457950" y="6433131"/>
            <a:ext cx="2057400" cy="365125"/>
          </a:xfrm>
        </p:spPr>
        <p:txBody>
          <a:bodyPr/>
          <a:lstStyle/>
          <a:p>
            <a:pPr>
              <a:defRPr/>
            </a:pPr>
            <a:r>
              <a:rPr lang="en-US" altLang="en-US" dirty="0" smtClean="0"/>
              <a:t>33</a:t>
            </a:r>
            <a:endParaRPr lang="en-US" altLang="en-US" dirty="0"/>
          </a:p>
        </p:txBody>
      </p:sp>
      <p:pic>
        <p:nvPicPr>
          <p:cNvPr id="7" name="Picture 6" descr="../../../../Volumes/douglas/how%20to%20access%20your%20on-demand/clipart/b34b88001bbdaea11"/>
          <p:cNvPicPr/>
          <p:nvPr/>
        </p:nvPicPr>
        <p:blipFill>
          <a:blip r:embed="rId2">
            <a:extLst>
              <a:ext uri="{28A0092B-C50C-407E-A947-70E740481C1C}">
                <a14:useLocalDpi xmlns:a14="http://schemas.microsoft.com/office/drawing/2010/main" val="0"/>
              </a:ext>
            </a:extLst>
          </a:blip>
          <a:srcRect/>
          <a:stretch>
            <a:fillRect/>
          </a:stretch>
        </p:blipFill>
        <p:spPr bwMode="auto">
          <a:xfrm>
            <a:off x="2550544" y="1595040"/>
            <a:ext cx="4428226" cy="4838091"/>
          </a:xfrm>
          <a:prstGeom prst="rect">
            <a:avLst/>
          </a:prstGeom>
          <a:noFill/>
          <a:ln>
            <a:noFill/>
          </a:ln>
        </p:spPr>
      </p:pic>
    </p:spTree>
    <p:extLst>
      <p:ext uri="{BB962C8B-B14F-4D97-AF65-F5344CB8AC3E}">
        <p14:creationId xmlns:p14="http://schemas.microsoft.com/office/powerpoint/2010/main" val="2116828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hing, object&#10;&#10;Description generated with high confidence">
            <a:extLst>
              <a:ext uri="{FF2B5EF4-FFF2-40B4-BE49-F238E27FC236}">
                <a16:creationId xmlns:a16="http://schemas.microsoft.com/office/drawing/2014/main" xmlns="" id="{3917D430-DEDC-4542-8204-D663492710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5158" y="1638301"/>
            <a:ext cx="6255814" cy="4691860"/>
          </a:xfrm>
        </p:spPr>
      </p:pic>
      <p:sp>
        <p:nvSpPr>
          <p:cNvPr id="3" name="Footer Placeholder 3"/>
          <p:cNvSpPr>
            <a:spLocks noGrp="1"/>
          </p:cNvSpPr>
          <p:nvPr>
            <p:ph type="ftr" sz="quarter" idx="10"/>
          </p:nvPr>
        </p:nvSpPr>
        <p:spPr>
          <a:xfrm>
            <a:off x="3028950" y="6433132"/>
            <a:ext cx="3086100" cy="365125"/>
          </a:xfrm>
        </p:spPr>
        <p:txBody>
          <a:bodyPr/>
          <a:lstStyle/>
          <a:p>
            <a:pPr>
              <a:defRPr/>
            </a:pPr>
            <a:r>
              <a:rPr lang="en-US" dirty="0"/>
              <a:t>Presented by Partners in Medical Education, Inc. 2017</a:t>
            </a:r>
          </a:p>
        </p:txBody>
      </p:sp>
      <p:sp>
        <p:nvSpPr>
          <p:cNvPr id="4" name="Slide Number Placeholder 4"/>
          <p:cNvSpPr>
            <a:spLocks noGrp="1"/>
          </p:cNvSpPr>
          <p:nvPr>
            <p:ph type="sldNum" sz="quarter" idx="11"/>
          </p:nvPr>
        </p:nvSpPr>
        <p:spPr>
          <a:xfrm>
            <a:off x="6457950" y="6433131"/>
            <a:ext cx="2057400" cy="365125"/>
          </a:xfrm>
        </p:spPr>
        <p:txBody>
          <a:bodyPr/>
          <a:lstStyle/>
          <a:p>
            <a:pPr>
              <a:defRPr/>
            </a:pPr>
            <a:r>
              <a:rPr lang="en-US" altLang="en-US" dirty="0" smtClean="0"/>
              <a:t>34</a:t>
            </a:r>
            <a:endParaRPr lang="en-US" altLang="en-US" dirty="0"/>
          </a:p>
        </p:txBody>
      </p:sp>
    </p:spTree>
    <p:extLst>
      <p:ext uri="{BB962C8B-B14F-4D97-AF65-F5344CB8AC3E}">
        <p14:creationId xmlns:p14="http://schemas.microsoft.com/office/powerpoint/2010/main" val="236777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8" name="Rectangle 3"/>
          <p:cNvSpPr txBox="1">
            <a:spLocks noChangeArrowheads="1"/>
          </p:cNvSpPr>
          <p:nvPr/>
        </p:nvSpPr>
        <p:spPr bwMode="auto">
          <a:xfrm>
            <a:off x="5126073" y="10045"/>
            <a:ext cx="4038600" cy="500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b="1">
                <a:solidFill>
                  <a:schemeClr val="tx1"/>
                </a:solidFill>
                <a:latin typeface="Comic Sans MS" charset="0"/>
                <a:ea typeface="ＭＳ Ｐゴシック" charset="0"/>
                <a:cs typeface="ＭＳ Ｐゴシック" charset="0"/>
              </a:defRPr>
            </a:lvl1pPr>
            <a:lvl2pPr marL="742950" indent="-285750">
              <a:defRPr sz="2000" b="1">
                <a:solidFill>
                  <a:schemeClr val="tx1"/>
                </a:solidFill>
                <a:latin typeface="Comic Sans MS" charset="0"/>
                <a:ea typeface="ＭＳ Ｐゴシック" charset="0"/>
              </a:defRPr>
            </a:lvl2pPr>
            <a:lvl3pPr marL="1143000" indent="-228600">
              <a:defRPr sz="2000" b="1">
                <a:solidFill>
                  <a:schemeClr val="tx1"/>
                </a:solidFill>
                <a:latin typeface="Comic Sans MS" charset="0"/>
                <a:ea typeface="ＭＳ Ｐゴシック" charset="0"/>
              </a:defRPr>
            </a:lvl3pPr>
            <a:lvl4pPr marL="1600200" indent="-228600">
              <a:defRPr sz="2000" b="1">
                <a:solidFill>
                  <a:schemeClr val="tx1"/>
                </a:solidFill>
                <a:latin typeface="Comic Sans MS" charset="0"/>
                <a:ea typeface="ＭＳ Ｐゴシック" charset="0"/>
              </a:defRPr>
            </a:lvl4pPr>
            <a:lvl5pPr marL="2057400" indent="-228600">
              <a:defRPr sz="2000" b="1">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2000" b="1">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2000" b="1">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2000" b="1">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2000" b="1">
                <a:solidFill>
                  <a:schemeClr val="tx1"/>
                </a:solidFill>
                <a:latin typeface="Comic Sans MS" charset="0"/>
                <a:ea typeface="ＭＳ Ｐゴシック" charset="0"/>
              </a:defRPr>
            </a:lvl9pPr>
          </a:lstStyle>
          <a:p>
            <a:pPr algn="ctr" eaLnBrk="1" hangingPunct="1">
              <a:lnSpc>
                <a:spcPct val="80000"/>
              </a:lnSpc>
              <a:spcBef>
                <a:spcPct val="20000"/>
              </a:spcBef>
              <a:buClr>
                <a:schemeClr val="bg2"/>
              </a:buClr>
              <a:buSzPct val="75000"/>
              <a:buFont typeface="Wingdings" charset="0"/>
              <a:buNone/>
            </a:pPr>
            <a:endParaRPr lang="en-US" sz="1800" i="1" dirty="0">
              <a:latin typeface="Arial" charset="0"/>
              <a:cs typeface="Arial" charset="0"/>
            </a:endParaRPr>
          </a:p>
          <a:p>
            <a:pPr algn="ctr" eaLnBrk="1" hangingPunct="1">
              <a:lnSpc>
                <a:spcPct val="80000"/>
              </a:lnSpc>
              <a:spcBef>
                <a:spcPct val="20000"/>
              </a:spcBef>
              <a:buClr>
                <a:schemeClr val="bg2"/>
              </a:buClr>
              <a:buSzPct val="75000"/>
              <a:buFont typeface="Wingdings" charset="0"/>
              <a:buNone/>
            </a:pPr>
            <a:r>
              <a:rPr lang="en-US" sz="1800" i="1" dirty="0">
                <a:latin typeface="Arial" charset="0"/>
                <a:cs typeface="Arial" charset="0"/>
              </a:rPr>
              <a:t>   </a:t>
            </a:r>
            <a:r>
              <a:rPr lang="en-US" sz="1800" dirty="0">
                <a:solidFill>
                  <a:srgbClr val="00A600"/>
                </a:solidFill>
                <a:latin typeface="Arial" charset="0"/>
                <a:cs typeface="Arial" charset="0"/>
              </a:rPr>
              <a:t>On-Demand Webinars</a:t>
            </a:r>
            <a:br>
              <a:rPr lang="en-US" sz="1800" dirty="0">
                <a:solidFill>
                  <a:srgbClr val="00A600"/>
                </a:solidFill>
                <a:latin typeface="Arial" charset="0"/>
                <a:cs typeface="Arial" charset="0"/>
              </a:rPr>
            </a:br>
            <a:endParaRPr lang="en-US" sz="1400" dirty="0">
              <a:solidFill>
                <a:srgbClr val="0070C0"/>
              </a:solidFill>
              <a:latin typeface="Arial" charset="0"/>
              <a:cs typeface="Arial" charset="0"/>
            </a:endParaRPr>
          </a:p>
          <a:p>
            <a:pPr marL="0" indent="0" algn="ctr" eaLnBrk="1" hangingPunct="1">
              <a:lnSpc>
                <a:spcPct val="80000"/>
              </a:lnSpc>
              <a:spcBef>
                <a:spcPct val="20000"/>
              </a:spcBef>
              <a:buClr>
                <a:schemeClr val="tx1"/>
              </a:buClr>
              <a:buSzPct val="150000"/>
            </a:pPr>
            <a:endParaRPr lang="en-US" sz="1400" dirty="0" smtClean="0">
              <a:solidFill>
                <a:srgbClr val="0070C0"/>
              </a:solidFill>
              <a:latin typeface="Arial" charset="0"/>
              <a:cs typeface="Arial" charset="0"/>
            </a:endParaRPr>
          </a:p>
          <a:p>
            <a:pPr marL="0" indent="0" algn="ctr" eaLnBrk="1" hangingPunct="1">
              <a:lnSpc>
                <a:spcPct val="80000"/>
              </a:lnSpc>
              <a:spcBef>
                <a:spcPct val="20000"/>
              </a:spcBef>
              <a:buClr>
                <a:schemeClr val="tx1"/>
              </a:buClr>
              <a:buSzPct val="150000"/>
            </a:pPr>
            <a:r>
              <a:rPr lang="en-US" sz="1400" dirty="0" smtClean="0">
                <a:solidFill>
                  <a:srgbClr val="0070C0"/>
                </a:solidFill>
                <a:latin typeface="Arial" charset="0"/>
                <a:cs typeface="Arial" charset="0"/>
              </a:rPr>
              <a:t>Using #SocialMedia and</a:t>
            </a:r>
            <a:br>
              <a:rPr lang="en-US" sz="1400" dirty="0" smtClean="0">
                <a:solidFill>
                  <a:srgbClr val="0070C0"/>
                </a:solidFill>
                <a:latin typeface="Arial" charset="0"/>
                <a:cs typeface="Arial" charset="0"/>
              </a:rPr>
            </a:br>
            <a:r>
              <a:rPr lang="en-US" sz="1400" dirty="0" smtClean="0">
                <a:solidFill>
                  <a:srgbClr val="0070C0"/>
                </a:solidFill>
                <a:latin typeface="Arial" charset="0"/>
                <a:cs typeface="Arial" charset="0"/>
              </a:rPr>
              <a:t> Technology in #GME</a:t>
            </a:r>
            <a:endParaRPr lang="en-US" sz="1400" dirty="0">
              <a:solidFill>
                <a:srgbClr val="0070C0"/>
              </a:solidFill>
              <a:latin typeface="Arial" charset="0"/>
              <a:cs typeface="Arial" charset="0"/>
            </a:endParaRPr>
          </a:p>
          <a:p>
            <a:pPr marL="0" indent="0" algn="ctr" eaLnBrk="1" hangingPunct="1">
              <a:lnSpc>
                <a:spcPct val="80000"/>
              </a:lnSpc>
              <a:spcBef>
                <a:spcPct val="20000"/>
              </a:spcBef>
              <a:buClr>
                <a:schemeClr val="tx1"/>
              </a:buClr>
              <a:buSzPct val="150000"/>
            </a:pPr>
            <a:endParaRPr lang="en-US" sz="1400" dirty="0">
              <a:solidFill>
                <a:srgbClr val="0070C0"/>
              </a:solidFill>
              <a:latin typeface="Arial" charset="0"/>
              <a:cs typeface="Arial" charset="0"/>
            </a:endParaRPr>
          </a:p>
          <a:p>
            <a:pPr marL="0" indent="0" algn="ctr" eaLnBrk="1" hangingPunct="1">
              <a:lnSpc>
                <a:spcPct val="80000"/>
              </a:lnSpc>
              <a:spcBef>
                <a:spcPct val="20000"/>
              </a:spcBef>
              <a:buClr>
                <a:schemeClr val="tx1"/>
              </a:buClr>
              <a:buSzPct val="150000"/>
            </a:pPr>
            <a:r>
              <a:rPr lang="en-US" sz="1400" dirty="0" smtClean="0">
                <a:solidFill>
                  <a:srgbClr val="0070C0"/>
                </a:solidFill>
                <a:latin typeface="Arial" charset="0"/>
                <a:cs typeface="Arial" charset="0"/>
              </a:rPr>
              <a:t>Leading </a:t>
            </a:r>
            <a:r>
              <a:rPr lang="en-US" sz="1400" dirty="0">
                <a:solidFill>
                  <a:srgbClr val="0070C0"/>
                </a:solidFill>
                <a:latin typeface="Arial" charset="0"/>
                <a:cs typeface="Arial" charset="0"/>
              </a:rPr>
              <a:t>the Team: </a:t>
            </a:r>
            <a:br>
              <a:rPr lang="en-US" sz="1400" dirty="0">
                <a:solidFill>
                  <a:srgbClr val="0070C0"/>
                </a:solidFill>
                <a:latin typeface="Arial" charset="0"/>
                <a:cs typeface="Arial" charset="0"/>
              </a:rPr>
            </a:br>
            <a:r>
              <a:rPr lang="en-US" sz="1400" dirty="0">
                <a:solidFill>
                  <a:srgbClr val="0070C0"/>
                </a:solidFill>
                <a:latin typeface="Arial" charset="0"/>
                <a:cs typeface="Arial" charset="0"/>
              </a:rPr>
              <a:t>Project Management Basics</a:t>
            </a:r>
          </a:p>
          <a:p>
            <a:pPr marL="0" indent="0" algn="ctr" eaLnBrk="1" hangingPunct="1">
              <a:lnSpc>
                <a:spcPct val="80000"/>
              </a:lnSpc>
              <a:spcBef>
                <a:spcPct val="20000"/>
              </a:spcBef>
              <a:buClr>
                <a:schemeClr val="tx1"/>
              </a:buClr>
              <a:buSzPct val="150000"/>
            </a:pPr>
            <a:endParaRPr lang="en-US" sz="1400" dirty="0">
              <a:solidFill>
                <a:srgbClr val="0070C0"/>
              </a:solidFill>
              <a:latin typeface="Arial" charset="0"/>
              <a:cs typeface="Arial" charset="0"/>
            </a:endParaRPr>
          </a:p>
          <a:p>
            <a:pPr marL="0" indent="0" algn="ctr" eaLnBrk="1" hangingPunct="1">
              <a:lnSpc>
                <a:spcPct val="80000"/>
              </a:lnSpc>
              <a:spcBef>
                <a:spcPct val="20000"/>
              </a:spcBef>
              <a:buClr>
                <a:schemeClr val="tx1"/>
              </a:buClr>
              <a:buSzPct val="150000"/>
            </a:pPr>
            <a:r>
              <a:rPr lang="en-US" sz="1400" dirty="0">
                <a:solidFill>
                  <a:srgbClr val="0070C0"/>
                </a:solidFill>
                <a:latin typeface="Arial" charset="0"/>
                <a:cs typeface="Arial" charset="0"/>
              </a:rPr>
              <a:t>What do They Do Up </a:t>
            </a:r>
            <a:br>
              <a:rPr lang="en-US" sz="1400" dirty="0">
                <a:solidFill>
                  <a:srgbClr val="0070C0"/>
                </a:solidFill>
                <a:latin typeface="Arial" charset="0"/>
                <a:cs typeface="Arial" charset="0"/>
              </a:rPr>
            </a:br>
            <a:r>
              <a:rPr lang="en-US" sz="1400" dirty="0">
                <a:solidFill>
                  <a:srgbClr val="0070C0"/>
                </a:solidFill>
                <a:latin typeface="Arial" charset="0"/>
                <a:cs typeface="Arial" charset="0"/>
              </a:rPr>
              <a:t>There in the GME Office?</a:t>
            </a:r>
            <a:br>
              <a:rPr lang="en-US" sz="1400" dirty="0">
                <a:solidFill>
                  <a:srgbClr val="0070C0"/>
                </a:solidFill>
                <a:latin typeface="Arial" charset="0"/>
                <a:cs typeface="Arial" charset="0"/>
              </a:rPr>
            </a:br>
            <a:endParaRPr lang="en-US" sz="1400" dirty="0">
              <a:solidFill>
                <a:srgbClr val="0070C0"/>
              </a:solidFill>
              <a:latin typeface="Arial" charset="0"/>
              <a:cs typeface="Arial" charset="0"/>
            </a:endParaRPr>
          </a:p>
          <a:p>
            <a:pPr marL="0" indent="0" algn="ctr" eaLnBrk="1" hangingPunct="1">
              <a:lnSpc>
                <a:spcPct val="80000"/>
              </a:lnSpc>
              <a:spcBef>
                <a:spcPct val="20000"/>
              </a:spcBef>
              <a:buClr>
                <a:schemeClr val="tx1"/>
              </a:buClr>
              <a:buSzPct val="150000"/>
            </a:pPr>
            <a:r>
              <a:rPr lang="en-US" sz="1500" dirty="0">
                <a:solidFill>
                  <a:srgbClr val="0070C0"/>
                </a:solidFill>
                <a:latin typeface="Arial" charset="0"/>
                <a:cs typeface="Arial" charset="0"/>
              </a:rPr>
              <a:t>    Breaking Bad News to Residents:</a:t>
            </a:r>
            <a:br>
              <a:rPr lang="en-US" sz="1500" dirty="0">
                <a:solidFill>
                  <a:srgbClr val="0070C0"/>
                </a:solidFill>
                <a:latin typeface="Arial" charset="0"/>
                <a:cs typeface="Arial" charset="0"/>
              </a:rPr>
            </a:br>
            <a:r>
              <a:rPr lang="en-US" sz="1500" dirty="0">
                <a:solidFill>
                  <a:srgbClr val="0070C0"/>
                </a:solidFill>
                <a:latin typeface="Arial" charset="0"/>
                <a:cs typeface="Arial" charset="0"/>
              </a:rPr>
              <a:t> A Five Stage Process for Giving Instructive Feedback</a:t>
            </a:r>
            <a:br>
              <a:rPr lang="en-US" sz="1500" dirty="0">
                <a:solidFill>
                  <a:srgbClr val="0070C0"/>
                </a:solidFill>
                <a:latin typeface="Arial" charset="0"/>
                <a:cs typeface="Arial" charset="0"/>
              </a:rPr>
            </a:br>
            <a:r>
              <a:rPr lang="en-US" sz="1500" dirty="0">
                <a:solidFill>
                  <a:srgbClr val="0070C0"/>
                </a:solidFill>
                <a:latin typeface="Arial" charset="0"/>
                <a:cs typeface="Arial" charset="0"/>
              </a:rPr>
              <a:t/>
            </a:r>
            <a:br>
              <a:rPr lang="en-US" sz="1500" dirty="0">
                <a:solidFill>
                  <a:srgbClr val="0070C0"/>
                </a:solidFill>
                <a:latin typeface="Arial" charset="0"/>
                <a:cs typeface="Arial" charset="0"/>
              </a:rPr>
            </a:br>
            <a:r>
              <a:rPr lang="en-US" sz="1500" dirty="0">
                <a:solidFill>
                  <a:srgbClr val="0070C0"/>
                </a:solidFill>
                <a:latin typeface="Arial" charset="0"/>
                <a:cs typeface="Arial" charset="0"/>
              </a:rPr>
              <a:t>AOA to ACGME – </a:t>
            </a:r>
            <a:br>
              <a:rPr lang="en-US" sz="1500" dirty="0">
                <a:solidFill>
                  <a:srgbClr val="0070C0"/>
                </a:solidFill>
                <a:latin typeface="Arial" charset="0"/>
                <a:cs typeface="Arial" charset="0"/>
              </a:rPr>
            </a:br>
            <a:r>
              <a:rPr lang="en-US" sz="1500" dirty="0">
                <a:solidFill>
                  <a:srgbClr val="0070C0"/>
                </a:solidFill>
                <a:latin typeface="Arial" charset="0"/>
                <a:cs typeface="Arial" charset="0"/>
              </a:rPr>
              <a:t>What are you Waiting For?</a:t>
            </a:r>
            <a:br>
              <a:rPr lang="en-US" sz="1500" dirty="0">
                <a:solidFill>
                  <a:srgbClr val="0070C0"/>
                </a:solidFill>
                <a:latin typeface="Arial" charset="0"/>
                <a:cs typeface="Arial" charset="0"/>
              </a:rPr>
            </a:br>
            <a:r>
              <a:rPr lang="en-US" sz="1500" dirty="0">
                <a:solidFill>
                  <a:srgbClr val="0070C0"/>
                </a:solidFill>
                <a:latin typeface="Arial" charset="0"/>
                <a:cs typeface="Arial" charset="0"/>
              </a:rPr>
              <a:t/>
            </a:r>
            <a:br>
              <a:rPr lang="en-US" sz="1500" dirty="0">
                <a:solidFill>
                  <a:srgbClr val="0070C0"/>
                </a:solidFill>
                <a:latin typeface="Arial" charset="0"/>
                <a:cs typeface="Arial" charset="0"/>
              </a:rPr>
            </a:br>
            <a:r>
              <a:rPr lang="en-US" sz="1500" dirty="0" smtClean="0">
                <a:solidFill>
                  <a:srgbClr val="0070C0"/>
                </a:solidFill>
                <a:latin typeface="Arial" charset="0"/>
                <a:cs typeface="Arial" charset="0"/>
              </a:rPr>
              <a:t>GMEC &amp; Program Oversight</a:t>
            </a:r>
          </a:p>
          <a:p>
            <a:pPr marL="0" indent="0" algn="ctr" eaLnBrk="1" hangingPunct="1">
              <a:lnSpc>
                <a:spcPct val="80000"/>
              </a:lnSpc>
              <a:spcBef>
                <a:spcPct val="20000"/>
              </a:spcBef>
              <a:buClr>
                <a:schemeClr val="tx1"/>
              </a:buClr>
              <a:buSzPct val="150000"/>
            </a:pPr>
            <a:endParaRPr lang="en-US" sz="1500" dirty="0">
              <a:solidFill>
                <a:srgbClr val="0070C0"/>
              </a:solidFill>
              <a:latin typeface="Arial" charset="0"/>
              <a:cs typeface="Arial" charset="0"/>
            </a:endParaRPr>
          </a:p>
          <a:p>
            <a:pPr marL="0" indent="0" algn="ctr" eaLnBrk="1" hangingPunct="1">
              <a:lnSpc>
                <a:spcPct val="80000"/>
              </a:lnSpc>
              <a:spcBef>
                <a:spcPct val="20000"/>
              </a:spcBef>
              <a:buClr>
                <a:schemeClr val="tx1"/>
              </a:buClr>
              <a:buSzPct val="150000"/>
            </a:pPr>
            <a:r>
              <a:rPr lang="en-US" sz="1500" dirty="0" smtClean="0">
                <a:solidFill>
                  <a:srgbClr val="0070C0"/>
                </a:solidFill>
                <a:latin typeface="Arial" charset="0"/>
                <a:cs typeface="Arial" charset="0"/>
              </a:rPr>
              <a:t>Lean Six Sigma for GME Support </a:t>
            </a:r>
            <a:r>
              <a:rPr lang="en-US" sz="1500" dirty="0">
                <a:solidFill>
                  <a:srgbClr val="0070C0"/>
                </a:solidFill>
                <a:latin typeface="Arial" charset="0"/>
                <a:cs typeface="Arial" charset="0"/>
              </a:rPr>
              <a:t>Staff</a:t>
            </a:r>
            <a:br>
              <a:rPr lang="en-US" sz="1500" dirty="0">
                <a:solidFill>
                  <a:srgbClr val="0070C0"/>
                </a:solidFill>
                <a:latin typeface="Arial" charset="0"/>
                <a:cs typeface="Arial" charset="0"/>
              </a:rPr>
            </a:br>
            <a:r>
              <a:rPr lang="en-US" sz="1500" dirty="0">
                <a:solidFill>
                  <a:srgbClr val="0070C0"/>
                </a:solidFill>
                <a:latin typeface="Arial" charset="0"/>
                <a:cs typeface="Arial" charset="0"/>
              </a:rPr>
              <a:t/>
            </a:r>
            <a:br>
              <a:rPr lang="en-US" sz="1500" dirty="0">
                <a:solidFill>
                  <a:srgbClr val="0070C0"/>
                </a:solidFill>
                <a:latin typeface="Arial" charset="0"/>
                <a:cs typeface="Arial" charset="0"/>
              </a:rPr>
            </a:br>
            <a:r>
              <a:rPr lang="en-US" sz="1500" dirty="0" smtClean="0">
                <a:solidFill>
                  <a:srgbClr val="0070C0"/>
                </a:solidFill>
                <a:latin typeface="Arial" charset="0"/>
                <a:cs typeface="Arial" charset="0"/>
              </a:rPr>
              <a:t>Initial &amp; Pre-Accreditation:</a:t>
            </a:r>
            <a:br>
              <a:rPr lang="en-US" sz="1500" dirty="0" smtClean="0">
                <a:solidFill>
                  <a:srgbClr val="0070C0"/>
                </a:solidFill>
                <a:latin typeface="Arial" charset="0"/>
                <a:cs typeface="Arial" charset="0"/>
              </a:rPr>
            </a:br>
            <a:r>
              <a:rPr lang="en-US" sz="1500" dirty="0" smtClean="0">
                <a:solidFill>
                  <a:srgbClr val="0070C0"/>
                </a:solidFill>
                <a:latin typeface="Arial" charset="0"/>
                <a:cs typeface="Arial" charset="0"/>
              </a:rPr>
              <a:t> Annual Date Updates</a:t>
            </a:r>
            <a:endParaRPr lang="en-US" sz="1500" dirty="0">
              <a:solidFill>
                <a:srgbClr val="0070C0"/>
              </a:solidFill>
              <a:latin typeface="Arial" charset="0"/>
              <a:cs typeface="Arial" charset="0"/>
            </a:endParaRPr>
          </a:p>
          <a:p>
            <a:pPr marL="0" indent="0" algn="ctr" eaLnBrk="1" hangingPunct="1">
              <a:lnSpc>
                <a:spcPct val="80000"/>
              </a:lnSpc>
              <a:spcBef>
                <a:spcPct val="20000"/>
              </a:spcBef>
              <a:buClr>
                <a:schemeClr val="tx1"/>
              </a:buClr>
              <a:buSzPct val="150000"/>
            </a:pPr>
            <a:endParaRPr lang="en-US" sz="1500" dirty="0">
              <a:solidFill>
                <a:srgbClr val="0070C0"/>
              </a:solidFill>
              <a:latin typeface="Arial" charset="0"/>
              <a:cs typeface="Arial" charset="0"/>
            </a:endParaRPr>
          </a:p>
          <a:p>
            <a:pPr marL="0" indent="0" algn="ctr" eaLnBrk="1" hangingPunct="1">
              <a:lnSpc>
                <a:spcPct val="80000"/>
              </a:lnSpc>
              <a:spcBef>
                <a:spcPct val="20000"/>
              </a:spcBef>
              <a:buClr>
                <a:schemeClr val="bg2"/>
              </a:buClr>
              <a:buSzPct val="75000"/>
            </a:pPr>
            <a:endParaRPr lang="en-US" altLang="ja-JP" sz="1500" dirty="0">
              <a:solidFill>
                <a:srgbClr val="0070C0"/>
              </a:solidFill>
              <a:latin typeface="Arial" charset="0"/>
              <a:cs typeface="Arial" charset="0"/>
            </a:endParaRPr>
          </a:p>
          <a:p>
            <a:pPr marL="0" indent="0" algn="ctr" eaLnBrk="1" hangingPunct="1">
              <a:lnSpc>
                <a:spcPct val="80000"/>
              </a:lnSpc>
              <a:spcBef>
                <a:spcPct val="20000"/>
              </a:spcBef>
              <a:buClr>
                <a:schemeClr val="bg2"/>
              </a:buClr>
              <a:buSzPct val="75000"/>
            </a:pPr>
            <a:endParaRPr lang="en-US" altLang="ja-JP" sz="1500" dirty="0">
              <a:solidFill>
                <a:srgbClr val="0070C0"/>
              </a:solidFill>
              <a:latin typeface="Arial" charset="0"/>
              <a:cs typeface="Arial" charset="0"/>
            </a:endParaRPr>
          </a:p>
          <a:p>
            <a:pPr marL="0" indent="0" algn="ctr" eaLnBrk="1" hangingPunct="1">
              <a:lnSpc>
                <a:spcPct val="80000"/>
              </a:lnSpc>
              <a:spcBef>
                <a:spcPct val="20000"/>
              </a:spcBef>
              <a:buClr>
                <a:schemeClr val="bg2"/>
              </a:buClr>
              <a:buSzPct val="75000"/>
            </a:pPr>
            <a:endParaRPr lang="en-US" altLang="ja-JP" sz="1500" dirty="0">
              <a:solidFill>
                <a:srgbClr val="0070C0"/>
              </a:solidFill>
              <a:latin typeface="Arial" charset="0"/>
              <a:cs typeface="Arial" charset="0"/>
            </a:endParaRPr>
          </a:p>
          <a:p>
            <a:pPr marL="0" indent="0" algn="ctr" eaLnBrk="1" hangingPunct="1">
              <a:lnSpc>
                <a:spcPct val="80000"/>
              </a:lnSpc>
              <a:spcBef>
                <a:spcPct val="20000"/>
              </a:spcBef>
              <a:buClr>
                <a:schemeClr val="bg2"/>
              </a:buClr>
              <a:buSzPct val="75000"/>
            </a:pPr>
            <a:endParaRPr lang="en-US" sz="1500" dirty="0">
              <a:solidFill>
                <a:srgbClr val="0070C0"/>
              </a:solidFill>
              <a:latin typeface="Arial" charset="0"/>
              <a:cs typeface="Arial" charset="0"/>
            </a:endParaRPr>
          </a:p>
          <a:p>
            <a:pPr algn="ctr" eaLnBrk="1" hangingPunct="1">
              <a:lnSpc>
                <a:spcPct val="80000"/>
              </a:lnSpc>
              <a:spcBef>
                <a:spcPct val="20000"/>
              </a:spcBef>
              <a:buClr>
                <a:schemeClr val="bg2"/>
              </a:buClr>
              <a:buSzPct val="75000"/>
              <a:buFont typeface="Arial" charset="0"/>
              <a:buChar char="•"/>
            </a:pPr>
            <a:endParaRPr lang="en-US" altLang="ja-JP" sz="1500" dirty="0">
              <a:latin typeface="Arial" charset="0"/>
              <a:cs typeface="Arial" charset="0"/>
            </a:endParaRPr>
          </a:p>
          <a:p>
            <a:pPr algn="ctr" eaLnBrk="1" hangingPunct="1">
              <a:lnSpc>
                <a:spcPct val="80000"/>
              </a:lnSpc>
              <a:spcBef>
                <a:spcPct val="20000"/>
              </a:spcBef>
              <a:buClr>
                <a:schemeClr val="bg2"/>
              </a:buClr>
              <a:buSzPct val="75000"/>
              <a:buFont typeface="Wingdings" charset="0"/>
              <a:buNone/>
            </a:pPr>
            <a:endParaRPr lang="en-US" altLang="ja-JP" sz="1500" dirty="0">
              <a:latin typeface="Arial" charset="0"/>
              <a:cs typeface="Arial" charset="0"/>
            </a:endParaRPr>
          </a:p>
          <a:p>
            <a:pPr algn="ctr" eaLnBrk="1" hangingPunct="1">
              <a:lnSpc>
                <a:spcPct val="80000"/>
              </a:lnSpc>
              <a:spcBef>
                <a:spcPct val="20000"/>
              </a:spcBef>
              <a:buClr>
                <a:schemeClr val="bg2"/>
              </a:buClr>
              <a:buSzPct val="75000"/>
              <a:buFont typeface="Wingdings" charset="0"/>
              <a:buNone/>
            </a:pPr>
            <a:endParaRPr lang="en-US" altLang="ja-JP" sz="1500" dirty="0">
              <a:latin typeface="Arial" charset="0"/>
              <a:cs typeface="Arial" charset="0"/>
            </a:endParaRPr>
          </a:p>
          <a:p>
            <a:pPr algn="ctr" eaLnBrk="1" hangingPunct="1">
              <a:lnSpc>
                <a:spcPct val="80000"/>
              </a:lnSpc>
              <a:spcBef>
                <a:spcPct val="20000"/>
              </a:spcBef>
              <a:buClr>
                <a:schemeClr val="bg2"/>
              </a:buClr>
              <a:buSzPct val="75000"/>
              <a:buFont typeface="Wingdings" charset="0"/>
              <a:buNone/>
            </a:pPr>
            <a:endParaRPr lang="en-US" altLang="ja-JP" sz="1500" dirty="0">
              <a:latin typeface="Arial" charset="0"/>
              <a:cs typeface="Arial" charset="0"/>
            </a:endParaRPr>
          </a:p>
          <a:p>
            <a:pPr algn="ctr" eaLnBrk="1" hangingPunct="1">
              <a:lnSpc>
                <a:spcPct val="80000"/>
              </a:lnSpc>
              <a:spcBef>
                <a:spcPct val="20000"/>
              </a:spcBef>
              <a:buClr>
                <a:schemeClr val="bg2"/>
              </a:buClr>
              <a:buSzPct val="75000"/>
              <a:buFont typeface="Wingdings" charset="0"/>
              <a:buNone/>
            </a:pPr>
            <a:endParaRPr lang="en-US" altLang="ja-JP" sz="1500" dirty="0">
              <a:latin typeface="Arial" charset="0"/>
              <a:cs typeface="Arial" charset="0"/>
            </a:endParaRPr>
          </a:p>
          <a:p>
            <a:pPr algn="ctr" eaLnBrk="1" hangingPunct="1">
              <a:lnSpc>
                <a:spcPct val="80000"/>
              </a:lnSpc>
              <a:spcBef>
                <a:spcPct val="20000"/>
              </a:spcBef>
              <a:buClr>
                <a:schemeClr val="bg2"/>
              </a:buClr>
              <a:buSzPct val="75000"/>
              <a:buFont typeface="Wingdings" charset="0"/>
              <a:buNone/>
            </a:pPr>
            <a:endParaRPr lang="en-US" altLang="ja-JP" sz="1500" dirty="0">
              <a:latin typeface="Arial" charset="0"/>
              <a:cs typeface="Arial" charset="0"/>
            </a:endParaRPr>
          </a:p>
          <a:p>
            <a:pPr algn="ctr" eaLnBrk="1" hangingPunct="1">
              <a:lnSpc>
                <a:spcPct val="80000"/>
              </a:lnSpc>
              <a:spcBef>
                <a:spcPct val="20000"/>
              </a:spcBef>
              <a:buClr>
                <a:schemeClr val="bg2"/>
              </a:buClr>
              <a:buSzPct val="75000"/>
              <a:buFont typeface="Wingdings" charset="0"/>
              <a:buNone/>
            </a:pPr>
            <a:endParaRPr lang="en-US" sz="1500" dirty="0">
              <a:latin typeface="Arial" charset="0"/>
              <a:cs typeface="Arial" charset="0"/>
            </a:endParaRPr>
          </a:p>
          <a:p>
            <a:pPr algn="ctr" eaLnBrk="1" hangingPunct="1">
              <a:lnSpc>
                <a:spcPct val="80000"/>
              </a:lnSpc>
              <a:spcBef>
                <a:spcPct val="20000"/>
              </a:spcBef>
              <a:buClr>
                <a:schemeClr val="bg2"/>
              </a:buClr>
              <a:buSzPct val="75000"/>
              <a:buFont typeface="Wingdings" charset="0"/>
              <a:buNone/>
            </a:pPr>
            <a:endParaRPr lang="en-US" sz="1500" i="1" dirty="0">
              <a:latin typeface="Arial" charset="0"/>
              <a:cs typeface="Arial" charset="0"/>
            </a:endParaRPr>
          </a:p>
          <a:p>
            <a:pPr algn="ctr" eaLnBrk="1" hangingPunct="1">
              <a:lnSpc>
                <a:spcPct val="80000"/>
              </a:lnSpc>
              <a:spcBef>
                <a:spcPct val="20000"/>
              </a:spcBef>
              <a:buClr>
                <a:schemeClr val="bg2"/>
              </a:buClr>
              <a:buSzPct val="75000"/>
              <a:buFont typeface="Wingdings" charset="0"/>
              <a:buNone/>
            </a:pPr>
            <a:endParaRPr lang="en-US" sz="1500" dirty="0">
              <a:latin typeface="Arial" charset="0"/>
              <a:cs typeface="Arial" charset="0"/>
            </a:endParaRPr>
          </a:p>
        </p:txBody>
      </p:sp>
      <p:sp>
        <p:nvSpPr>
          <p:cNvPr id="9" name="Rectangle 8"/>
          <p:cNvSpPr>
            <a:spLocks noChangeArrowheads="1"/>
          </p:cNvSpPr>
          <p:nvPr/>
        </p:nvSpPr>
        <p:spPr bwMode="auto">
          <a:xfrm>
            <a:off x="4660112" y="5293080"/>
            <a:ext cx="3037468" cy="875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r" eaLnBrk="1" hangingPunct="1">
              <a:lnSpc>
                <a:spcPct val="80000"/>
              </a:lnSpc>
              <a:spcBef>
                <a:spcPct val="20000"/>
              </a:spcBef>
              <a:buClr>
                <a:schemeClr val="bg2"/>
              </a:buClr>
              <a:buSzPct val="75000"/>
              <a:buFont typeface="Wingdings" charset="0"/>
              <a:buNone/>
            </a:pPr>
            <a:r>
              <a:rPr lang="en-US" sz="1400" i="1" dirty="0"/>
              <a:t>Contact us today to learn </a:t>
            </a:r>
          </a:p>
          <a:p>
            <a:pPr marL="342900" indent="-342900" algn="r" eaLnBrk="1" hangingPunct="1">
              <a:lnSpc>
                <a:spcPct val="80000"/>
              </a:lnSpc>
              <a:spcBef>
                <a:spcPct val="20000"/>
              </a:spcBef>
              <a:buClr>
                <a:schemeClr val="bg2"/>
              </a:buClr>
              <a:buSzPct val="75000"/>
              <a:buFont typeface="Wingdings" charset="0"/>
              <a:buNone/>
            </a:pPr>
            <a:r>
              <a:rPr lang="en-US" sz="1400" i="1" dirty="0"/>
              <a:t>how our Educational Passports can save you time &amp; money! </a:t>
            </a:r>
          </a:p>
          <a:p>
            <a:pPr marL="342900" indent="-342900" algn="r" eaLnBrk="1" hangingPunct="1">
              <a:lnSpc>
                <a:spcPct val="80000"/>
              </a:lnSpc>
              <a:spcBef>
                <a:spcPct val="20000"/>
              </a:spcBef>
              <a:buClr>
                <a:schemeClr val="bg2"/>
              </a:buClr>
              <a:buSzPct val="75000"/>
              <a:buFont typeface="Wingdings" charset="0"/>
              <a:buNone/>
            </a:pPr>
            <a:r>
              <a:rPr lang="en-US" sz="1400" i="1" dirty="0"/>
              <a:t>724-864-7320</a:t>
            </a:r>
          </a:p>
        </p:txBody>
      </p:sp>
      <p:pic>
        <p:nvPicPr>
          <p:cNvPr id="10" name="Picture 9" descr="Media-Play-02-256.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58197" y="398857"/>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alendar-Date-256.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352964" y="398857"/>
            <a:ext cx="685800" cy="685800"/>
          </a:xfrm>
          <a:prstGeom prst="rect">
            <a:avLst/>
          </a:prstGeom>
        </p:spPr>
      </p:pic>
      <p:pic>
        <p:nvPicPr>
          <p:cNvPr id="12" name="Picture 11" descr="InstCustomIconLarge.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flipH="1">
            <a:off x="7885587" y="5436019"/>
            <a:ext cx="457200" cy="457200"/>
          </a:xfrm>
          <a:prstGeom prst="rect">
            <a:avLst/>
          </a:prstGeom>
        </p:spPr>
      </p:pic>
      <p:pic>
        <p:nvPicPr>
          <p:cNvPr id="13" name="Picture 12" descr="InstIconLarge.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flipH="1">
            <a:off x="8423769" y="5668275"/>
            <a:ext cx="457200" cy="457200"/>
          </a:xfrm>
          <a:prstGeom prst="rect">
            <a:avLst/>
          </a:prstGeom>
        </p:spPr>
      </p:pic>
      <p:pic>
        <p:nvPicPr>
          <p:cNvPr id="14" name="Picture 13" descr="InstPlusIconLarge.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flipH="1">
            <a:off x="8342787" y="5126595"/>
            <a:ext cx="457200" cy="457200"/>
          </a:xfrm>
          <a:prstGeom prst="rect">
            <a:avLst/>
          </a:prstGeom>
        </p:spPr>
      </p:pic>
      <p:pic>
        <p:nvPicPr>
          <p:cNvPr id="17" name="Picture 16"/>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041057" y="5258194"/>
            <a:ext cx="79216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hape 79"/>
          <p:cNvSpPr txBox="1">
            <a:spLocks noGrp="1"/>
          </p:cNvSpPr>
          <p:nvPr>
            <p:ph type="sldNum" idx="4294967295"/>
          </p:nvPr>
        </p:nvSpPr>
        <p:spPr>
          <a:xfrm>
            <a:off x="6457950" y="6433130"/>
            <a:ext cx="205740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dk1"/>
              </a:buClr>
              <a:buSzPct val="25000"/>
              <a:buFont typeface="Arial"/>
              <a:buNone/>
            </a:pPr>
            <a:r>
              <a:rPr lang="en-US" dirty="0" smtClean="0">
                <a:solidFill>
                  <a:schemeClr val="dk1"/>
                </a:solidFill>
                <a:sym typeface="Arial"/>
              </a:rPr>
              <a:t>35</a:t>
            </a:r>
            <a:endParaRPr lang="en-US" sz="1000" b="1" i="0" u="none" strike="noStrike" cap="none" dirty="0">
              <a:solidFill>
                <a:schemeClr val="dk1"/>
              </a:solidFill>
              <a:latin typeface="Arial"/>
              <a:ea typeface="Arial"/>
              <a:cs typeface="Arial"/>
              <a:sym typeface="Arial"/>
            </a:endParaRPr>
          </a:p>
        </p:txBody>
      </p:sp>
      <p:sp>
        <p:nvSpPr>
          <p:cNvPr id="18" name="Footer Placeholder 2"/>
          <p:cNvSpPr>
            <a:spLocks noGrp="1"/>
          </p:cNvSpPr>
          <p:nvPr>
            <p:ph type="ftr" sz="quarter" idx="10"/>
          </p:nvPr>
        </p:nvSpPr>
        <p:spPr>
          <a:xfrm>
            <a:off x="3028950" y="6433130"/>
            <a:ext cx="3086100" cy="365125"/>
          </a:xfrm>
        </p:spPr>
        <p:txBody>
          <a:bodyPr/>
          <a:lstStyle/>
          <a:p>
            <a:pPr>
              <a:defRPr/>
            </a:pPr>
            <a:r>
              <a:rPr lang="en-US" dirty="0"/>
              <a:t>Presented by Partners in Medical Education, Inc. 2017</a:t>
            </a:r>
          </a:p>
        </p:txBody>
      </p:sp>
      <p:sp>
        <p:nvSpPr>
          <p:cNvPr id="15" name="Rectangle 3"/>
          <p:cNvSpPr txBox="1">
            <a:spLocks noChangeArrowheads="1"/>
          </p:cNvSpPr>
          <p:nvPr/>
        </p:nvSpPr>
        <p:spPr bwMode="auto">
          <a:xfrm>
            <a:off x="1276741" y="10045"/>
            <a:ext cx="4467256" cy="5736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defRPr sz="2000" b="1">
                <a:solidFill>
                  <a:schemeClr val="tx1"/>
                </a:solidFill>
                <a:latin typeface="Comic Sans MS" charset="0"/>
                <a:ea typeface="ＭＳ Ｐゴシック" charset="0"/>
                <a:cs typeface="ＭＳ Ｐゴシック" charset="0"/>
              </a:defRPr>
            </a:lvl1pPr>
            <a:lvl2pPr marL="742950" indent="-285750">
              <a:defRPr sz="2000" b="1">
                <a:solidFill>
                  <a:schemeClr val="tx1"/>
                </a:solidFill>
                <a:latin typeface="Comic Sans MS" charset="0"/>
                <a:ea typeface="ＭＳ Ｐゴシック" charset="0"/>
              </a:defRPr>
            </a:lvl2pPr>
            <a:lvl3pPr marL="1143000" indent="-228600">
              <a:defRPr sz="2000" b="1">
                <a:solidFill>
                  <a:schemeClr val="tx1"/>
                </a:solidFill>
                <a:latin typeface="Comic Sans MS" charset="0"/>
                <a:ea typeface="ＭＳ Ｐゴシック" charset="0"/>
              </a:defRPr>
            </a:lvl3pPr>
            <a:lvl4pPr marL="1600200" indent="-228600">
              <a:defRPr sz="2000" b="1">
                <a:solidFill>
                  <a:schemeClr val="tx1"/>
                </a:solidFill>
                <a:latin typeface="Comic Sans MS" charset="0"/>
                <a:ea typeface="ＭＳ Ｐゴシック" charset="0"/>
              </a:defRPr>
            </a:lvl4pPr>
            <a:lvl5pPr marL="2057400" indent="-228600">
              <a:defRPr sz="2000" b="1">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2000" b="1">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2000" b="1">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2000" b="1">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2000" b="1">
                <a:solidFill>
                  <a:schemeClr val="tx1"/>
                </a:solidFill>
                <a:latin typeface="Comic Sans MS" charset="0"/>
                <a:ea typeface="ＭＳ Ｐゴシック" charset="0"/>
              </a:defRPr>
            </a:lvl9pPr>
          </a:lstStyle>
          <a:p>
            <a:pPr algn="ctr" eaLnBrk="1" hangingPunct="1">
              <a:lnSpc>
                <a:spcPct val="80000"/>
              </a:lnSpc>
              <a:spcBef>
                <a:spcPct val="20000"/>
              </a:spcBef>
              <a:buClr>
                <a:schemeClr val="bg2"/>
              </a:buClr>
              <a:buSzPct val="75000"/>
              <a:buFont typeface="Wingdings" charset="0"/>
              <a:buNone/>
            </a:pPr>
            <a:r>
              <a:rPr lang="en-US" sz="1800" i="1" dirty="0">
                <a:latin typeface="Arial" charset="0"/>
                <a:cs typeface="Arial" charset="0"/>
              </a:rPr>
              <a:t> </a:t>
            </a:r>
          </a:p>
          <a:p>
            <a:pPr algn="ctr" eaLnBrk="1" hangingPunct="1">
              <a:lnSpc>
                <a:spcPct val="80000"/>
              </a:lnSpc>
              <a:spcBef>
                <a:spcPct val="20000"/>
              </a:spcBef>
              <a:buClr>
                <a:schemeClr val="bg2"/>
              </a:buClr>
              <a:buSzPct val="75000"/>
            </a:pPr>
            <a:r>
              <a:rPr lang="en-US" sz="1800" dirty="0">
                <a:solidFill>
                  <a:srgbClr val="00A600"/>
                </a:solidFill>
                <a:latin typeface="Arial" charset="0"/>
                <a:cs typeface="Arial" charset="0"/>
              </a:rPr>
              <a:t>  Upcoming Live </a:t>
            </a:r>
            <a:r>
              <a:rPr lang="en-US" sz="1800" dirty="0" smtClean="0">
                <a:solidFill>
                  <a:srgbClr val="00A600"/>
                </a:solidFill>
                <a:latin typeface="Arial" charset="0"/>
                <a:cs typeface="Arial" charset="0"/>
              </a:rPr>
              <a:t>Webinars</a:t>
            </a:r>
            <a:r>
              <a:rPr lang="en-US" altLang="en-US" sz="1600" dirty="0" smtClean="0">
                <a:solidFill>
                  <a:prstClr val="black"/>
                </a:solidFill>
                <a:ea typeface=""/>
                <a:cs typeface=""/>
              </a:rPr>
              <a:t> </a:t>
            </a:r>
            <a:br>
              <a:rPr lang="en-US" altLang="en-US" sz="1600" dirty="0" smtClean="0">
                <a:solidFill>
                  <a:prstClr val="black"/>
                </a:solidFill>
                <a:ea typeface=""/>
                <a:cs typeface=""/>
              </a:rPr>
            </a:br>
            <a:endParaRPr lang="en-US" altLang="en-US" sz="1600" b="0" dirty="0">
              <a:solidFill>
                <a:prstClr val="black"/>
              </a:solidFill>
              <a:latin typeface="+mn-lt"/>
              <a:ea typeface=""/>
              <a:cs typeface=""/>
            </a:endParaRPr>
          </a:p>
          <a:p>
            <a:pPr algn="ctr" eaLnBrk="1" hangingPunct="1">
              <a:lnSpc>
                <a:spcPct val="80000"/>
              </a:lnSpc>
              <a:spcBef>
                <a:spcPct val="20000"/>
              </a:spcBef>
              <a:buClr>
                <a:schemeClr val="bg2"/>
              </a:buClr>
              <a:buSzPct val="75000"/>
              <a:buFont typeface="Wingdings" charset="0"/>
              <a:buNone/>
            </a:pPr>
            <a:r>
              <a:rPr lang="en-US" altLang="en-US" sz="1600" dirty="0" smtClean="0">
                <a:solidFill>
                  <a:prstClr val="black"/>
                </a:solidFill>
                <a:latin typeface="+mn-lt"/>
                <a:ea typeface=""/>
                <a:cs typeface=""/>
              </a:rPr>
              <a:t>     </a:t>
            </a:r>
            <a:br>
              <a:rPr lang="en-US" altLang="en-US" sz="1600" dirty="0" smtClean="0">
                <a:solidFill>
                  <a:prstClr val="black"/>
                </a:solidFill>
                <a:latin typeface="+mn-lt"/>
                <a:ea typeface=""/>
                <a:cs typeface=""/>
              </a:rPr>
            </a:br>
            <a:r>
              <a:rPr lang="en-US" altLang="en-US" sz="1600" dirty="0" smtClean="0">
                <a:solidFill>
                  <a:prstClr val="black"/>
                </a:solidFill>
                <a:latin typeface="+mn-lt"/>
                <a:ea typeface=""/>
                <a:cs typeface=""/>
              </a:rPr>
              <a:t>The Millennial Learner</a:t>
            </a:r>
            <a:br>
              <a:rPr lang="en-US" altLang="en-US" sz="1600" dirty="0" smtClean="0">
                <a:solidFill>
                  <a:prstClr val="black"/>
                </a:solidFill>
                <a:latin typeface="+mn-lt"/>
                <a:ea typeface=""/>
                <a:cs typeface=""/>
              </a:rPr>
            </a:br>
            <a:r>
              <a:rPr lang="en-US" altLang="en-US" sz="1600" b="0" dirty="0" smtClean="0">
                <a:solidFill>
                  <a:prstClr val="black"/>
                </a:solidFill>
                <a:latin typeface="+mn-lt"/>
                <a:ea typeface=""/>
                <a:cs typeface=""/>
              </a:rPr>
              <a:t>Tuesday</a:t>
            </a:r>
            <a:r>
              <a:rPr lang="en-US" altLang="en-US" sz="1600" b="0" dirty="0">
                <a:solidFill>
                  <a:prstClr val="black"/>
                </a:solidFill>
                <a:latin typeface="+mn-lt"/>
                <a:ea typeface=""/>
                <a:cs typeface=""/>
              </a:rPr>
              <a:t>, </a:t>
            </a:r>
            <a:r>
              <a:rPr lang="en-US" altLang="en-US" sz="1600" b="0" dirty="0" smtClean="0">
                <a:solidFill>
                  <a:prstClr val="black"/>
                </a:solidFill>
                <a:latin typeface="+mn-lt"/>
                <a:ea typeface=""/>
                <a:cs typeface=""/>
              </a:rPr>
              <a:t>September 26, </a:t>
            </a:r>
            <a:r>
              <a:rPr lang="en-US" altLang="en-US" sz="1600" b="0" dirty="0">
                <a:solidFill>
                  <a:prstClr val="black"/>
                </a:solidFill>
                <a:latin typeface="+mn-lt"/>
                <a:ea typeface=""/>
                <a:cs typeface=""/>
              </a:rPr>
              <a:t>2017</a:t>
            </a:r>
          </a:p>
          <a:p>
            <a:pPr algn="ctr" eaLnBrk="1" hangingPunct="1">
              <a:lnSpc>
                <a:spcPct val="80000"/>
              </a:lnSpc>
              <a:spcBef>
                <a:spcPct val="20000"/>
              </a:spcBef>
              <a:buClr>
                <a:schemeClr val="bg2"/>
              </a:buClr>
              <a:buSzPct val="75000"/>
              <a:buFont typeface="Wingdings" charset="0"/>
              <a:buNone/>
            </a:pPr>
            <a:r>
              <a:rPr lang="en-US" altLang="en-US" sz="1600" b="0" dirty="0" smtClean="0">
                <a:solidFill>
                  <a:prstClr val="black"/>
                </a:solidFill>
                <a:latin typeface="+mn-lt"/>
                <a:ea typeface=""/>
                <a:cs typeface=""/>
              </a:rPr>
              <a:t>      12:00pm </a:t>
            </a:r>
            <a:r>
              <a:rPr lang="en-US" altLang="en-US" sz="1600" b="0" dirty="0">
                <a:solidFill>
                  <a:prstClr val="black"/>
                </a:solidFill>
                <a:latin typeface="+mn-lt"/>
                <a:ea typeface=""/>
                <a:cs typeface=""/>
              </a:rPr>
              <a:t>– 1:00pm </a:t>
            </a:r>
            <a:r>
              <a:rPr lang="en-US" altLang="en-US" sz="1600" b="0" dirty="0" smtClean="0">
                <a:solidFill>
                  <a:prstClr val="black"/>
                </a:solidFill>
                <a:latin typeface="+mn-lt"/>
                <a:ea typeface=""/>
                <a:cs typeface=""/>
              </a:rPr>
              <a:t>EST</a:t>
            </a:r>
            <a:br>
              <a:rPr lang="en-US" altLang="en-US" sz="1600" b="0" dirty="0" smtClean="0">
                <a:solidFill>
                  <a:prstClr val="black"/>
                </a:solidFill>
                <a:latin typeface="+mn-lt"/>
                <a:ea typeface=""/>
                <a:cs typeface=""/>
              </a:rPr>
            </a:br>
            <a:r>
              <a:rPr lang="en-US" altLang="en-US" sz="1600" b="0" dirty="0" smtClean="0">
                <a:solidFill>
                  <a:prstClr val="black"/>
                </a:solidFill>
                <a:latin typeface="+mn-lt"/>
                <a:ea typeface=""/>
                <a:cs typeface=""/>
              </a:rPr>
              <a:t/>
            </a:r>
            <a:br>
              <a:rPr lang="en-US" altLang="en-US" sz="1600" b="0" dirty="0" smtClean="0">
                <a:solidFill>
                  <a:prstClr val="black"/>
                </a:solidFill>
                <a:latin typeface="+mn-lt"/>
                <a:ea typeface=""/>
                <a:cs typeface=""/>
              </a:rPr>
            </a:br>
            <a:r>
              <a:rPr lang="en-US" altLang="en-US" sz="1600" dirty="0">
                <a:solidFill>
                  <a:prstClr val="black"/>
                </a:solidFill>
                <a:ea typeface=""/>
                <a:cs typeface=""/>
              </a:rPr>
              <a:t> </a:t>
            </a:r>
            <a:r>
              <a:rPr lang="en-US" altLang="en-US" sz="1600" dirty="0" smtClean="0">
                <a:solidFill>
                  <a:prstClr val="black"/>
                </a:solidFill>
                <a:latin typeface="+mn-lt"/>
                <a:ea typeface=""/>
                <a:cs typeface=""/>
              </a:rPr>
              <a:t>Quality Improvement: Are You Meeting the New Requirements</a:t>
            </a:r>
            <a:r>
              <a:rPr lang="en-US" altLang="en-US" sz="1600" dirty="0">
                <a:solidFill>
                  <a:prstClr val="black"/>
                </a:solidFill>
                <a:latin typeface="+mn-lt"/>
                <a:ea typeface=""/>
                <a:cs typeface=""/>
              </a:rPr>
              <a:t/>
            </a:r>
            <a:br>
              <a:rPr lang="en-US" altLang="en-US" sz="1600" dirty="0">
                <a:solidFill>
                  <a:prstClr val="black"/>
                </a:solidFill>
                <a:latin typeface="+mn-lt"/>
                <a:ea typeface=""/>
                <a:cs typeface=""/>
              </a:rPr>
            </a:br>
            <a:r>
              <a:rPr lang="en-US" altLang="en-US" sz="1600" b="0" dirty="0">
                <a:solidFill>
                  <a:prstClr val="black"/>
                </a:solidFill>
                <a:latin typeface="+mn-lt"/>
                <a:ea typeface=""/>
                <a:cs typeface=""/>
              </a:rPr>
              <a:t>Tuesday, </a:t>
            </a:r>
            <a:r>
              <a:rPr lang="en-US" altLang="en-US" sz="1600" b="0" dirty="0" smtClean="0">
                <a:solidFill>
                  <a:prstClr val="black"/>
                </a:solidFill>
                <a:latin typeface="+mn-lt"/>
                <a:ea typeface=""/>
                <a:cs typeface=""/>
              </a:rPr>
              <a:t>October 10, </a:t>
            </a:r>
            <a:r>
              <a:rPr lang="en-US" altLang="en-US" sz="1600" b="0" dirty="0">
                <a:solidFill>
                  <a:prstClr val="black"/>
                </a:solidFill>
                <a:latin typeface="+mn-lt"/>
                <a:ea typeface=""/>
                <a:cs typeface=""/>
              </a:rPr>
              <a:t>2017</a:t>
            </a:r>
          </a:p>
          <a:p>
            <a:pPr algn="ctr"/>
            <a:r>
              <a:rPr lang="en-US" altLang="en-US" sz="1600" b="0" dirty="0">
                <a:solidFill>
                  <a:prstClr val="black"/>
                </a:solidFill>
                <a:latin typeface="+mn-lt"/>
                <a:ea typeface=""/>
                <a:cs typeface=""/>
              </a:rPr>
              <a:t>      12:00pm – 1:00pm </a:t>
            </a:r>
            <a:r>
              <a:rPr lang="en-US" altLang="en-US" sz="1600" b="0" dirty="0" smtClean="0">
                <a:solidFill>
                  <a:prstClr val="black"/>
                </a:solidFill>
                <a:latin typeface="+mn-lt"/>
                <a:ea typeface=""/>
                <a:cs typeface=""/>
              </a:rPr>
              <a:t>EST</a:t>
            </a:r>
          </a:p>
          <a:p>
            <a:pPr algn="ctr"/>
            <a:endParaRPr lang="en-US" altLang="en-US" sz="1600" b="0" dirty="0" smtClean="0">
              <a:solidFill>
                <a:prstClr val="black"/>
              </a:solidFill>
              <a:latin typeface="+mn-lt"/>
              <a:ea typeface=""/>
              <a:cs typeface=""/>
            </a:endParaRPr>
          </a:p>
          <a:p>
            <a:pPr algn="ctr" eaLnBrk="1" hangingPunct="1">
              <a:lnSpc>
                <a:spcPct val="80000"/>
              </a:lnSpc>
              <a:spcBef>
                <a:spcPct val="20000"/>
              </a:spcBef>
              <a:buClr>
                <a:schemeClr val="bg2"/>
              </a:buClr>
              <a:buSzPct val="75000"/>
              <a:buFont typeface="Wingdings" charset="0"/>
              <a:buNone/>
            </a:pPr>
            <a:r>
              <a:rPr lang="en-US" altLang="en-US" sz="1600" dirty="0" smtClean="0">
                <a:solidFill>
                  <a:prstClr val="black"/>
                </a:solidFill>
                <a:latin typeface="+mn-lt"/>
                <a:ea typeface=""/>
                <a:cs typeface=""/>
              </a:rPr>
              <a:t>      2017 Common Program </a:t>
            </a:r>
            <a:br>
              <a:rPr lang="en-US" altLang="en-US" sz="1600" dirty="0" smtClean="0">
                <a:solidFill>
                  <a:prstClr val="black"/>
                </a:solidFill>
                <a:latin typeface="+mn-lt"/>
                <a:ea typeface=""/>
                <a:cs typeface=""/>
              </a:rPr>
            </a:br>
            <a:r>
              <a:rPr lang="en-US" altLang="en-US" sz="1600" dirty="0" smtClean="0">
                <a:solidFill>
                  <a:prstClr val="black"/>
                </a:solidFill>
                <a:latin typeface="+mn-lt"/>
                <a:ea typeface=""/>
                <a:cs typeface=""/>
              </a:rPr>
              <a:t>Requirements Update</a:t>
            </a:r>
            <a:r>
              <a:rPr lang="en-US" altLang="en-US" sz="1600" dirty="0">
                <a:solidFill>
                  <a:prstClr val="black"/>
                </a:solidFill>
                <a:latin typeface="+mn-lt"/>
                <a:ea typeface=""/>
                <a:cs typeface=""/>
              </a:rPr>
              <a:t/>
            </a:r>
            <a:br>
              <a:rPr lang="en-US" altLang="en-US" sz="1600" dirty="0">
                <a:solidFill>
                  <a:prstClr val="black"/>
                </a:solidFill>
                <a:latin typeface="+mn-lt"/>
                <a:ea typeface=""/>
                <a:cs typeface=""/>
              </a:rPr>
            </a:br>
            <a:r>
              <a:rPr lang="en-US" altLang="en-US" sz="1600" b="0" dirty="0" smtClean="0">
                <a:solidFill>
                  <a:prstClr val="black"/>
                </a:solidFill>
                <a:latin typeface="+mn-lt"/>
                <a:ea typeface=""/>
                <a:cs typeface=""/>
              </a:rPr>
              <a:t>Thursday, </a:t>
            </a:r>
            <a:r>
              <a:rPr lang="en-US" altLang="en-US" sz="1600" b="0" dirty="0">
                <a:solidFill>
                  <a:prstClr val="black"/>
                </a:solidFill>
                <a:latin typeface="+mn-lt"/>
                <a:ea typeface=""/>
                <a:cs typeface=""/>
              </a:rPr>
              <a:t>October </a:t>
            </a:r>
            <a:r>
              <a:rPr lang="en-US" altLang="en-US" sz="1600" b="0" dirty="0" smtClean="0">
                <a:solidFill>
                  <a:prstClr val="black"/>
                </a:solidFill>
                <a:latin typeface="+mn-lt"/>
                <a:ea typeface=""/>
                <a:cs typeface=""/>
              </a:rPr>
              <a:t>19, </a:t>
            </a:r>
            <a:r>
              <a:rPr lang="en-US" altLang="en-US" sz="1600" b="0" dirty="0">
                <a:solidFill>
                  <a:prstClr val="black"/>
                </a:solidFill>
                <a:latin typeface="+mn-lt"/>
                <a:ea typeface=""/>
                <a:cs typeface=""/>
              </a:rPr>
              <a:t>2017</a:t>
            </a:r>
          </a:p>
          <a:p>
            <a:pPr algn="ctr" eaLnBrk="1" hangingPunct="1">
              <a:lnSpc>
                <a:spcPct val="80000"/>
              </a:lnSpc>
              <a:spcBef>
                <a:spcPct val="20000"/>
              </a:spcBef>
              <a:buClr>
                <a:schemeClr val="bg2"/>
              </a:buClr>
              <a:buSzPct val="75000"/>
              <a:buFont typeface="Wingdings" charset="0"/>
              <a:buNone/>
            </a:pPr>
            <a:r>
              <a:rPr lang="en-US" altLang="en-US" sz="1600" b="0" dirty="0">
                <a:solidFill>
                  <a:prstClr val="black"/>
                </a:solidFill>
                <a:latin typeface="+mn-lt"/>
                <a:ea typeface=""/>
                <a:cs typeface=""/>
              </a:rPr>
              <a:t>      12:00pm – 1:00pm </a:t>
            </a:r>
            <a:r>
              <a:rPr lang="en-US" altLang="en-US" sz="1600" b="0" dirty="0" smtClean="0">
                <a:solidFill>
                  <a:prstClr val="black"/>
                </a:solidFill>
                <a:latin typeface="+mn-lt"/>
                <a:ea typeface=""/>
                <a:cs typeface=""/>
              </a:rPr>
              <a:t>EST</a:t>
            </a:r>
            <a:br>
              <a:rPr lang="en-US" altLang="en-US" sz="1600" b="0" dirty="0" smtClean="0">
                <a:solidFill>
                  <a:prstClr val="black"/>
                </a:solidFill>
                <a:latin typeface="+mn-lt"/>
                <a:ea typeface=""/>
                <a:cs typeface=""/>
              </a:rPr>
            </a:br>
            <a:r>
              <a:rPr lang="en-US" altLang="en-US" sz="1600" b="0" dirty="0" smtClean="0">
                <a:solidFill>
                  <a:prstClr val="black"/>
                </a:solidFill>
                <a:latin typeface="+mn-lt"/>
                <a:ea typeface=""/>
                <a:cs typeface=""/>
              </a:rPr>
              <a:t/>
            </a:r>
            <a:br>
              <a:rPr lang="en-US" altLang="en-US" sz="1600" b="0" dirty="0" smtClean="0">
                <a:solidFill>
                  <a:prstClr val="black"/>
                </a:solidFill>
                <a:latin typeface="+mn-lt"/>
                <a:ea typeface=""/>
                <a:cs typeface=""/>
              </a:rPr>
            </a:br>
            <a:r>
              <a:rPr lang="en-US" altLang="en-US" sz="1600" dirty="0" smtClean="0">
                <a:solidFill>
                  <a:prstClr val="black"/>
                </a:solidFill>
                <a:latin typeface="+mn-lt"/>
                <a:ea typeface=""/>
                <a:cs typeface=""/>
              </a:rPr>
              <a:t>Bullying in the Workplace</a:t>
            </a:r>
            <a:r>
              <a:rPr lang="en-US" altLang="en-US" sz="1600" dirty="0">
                <a:solidFill>
                  <a:prstClr val="black"/>
                </a:solidFill>
                <a:latin typeface="+mn-lt"/>
                <a:ea typeface=""/>
                <a:cs typeface=""/>
              </a:rPr>
              <a:t/>
            </a:r>
            <a:br>
              <a:rPr lang="en-US" altLang="en-US" sz="1600" dirty="0">
                <a:solidFill>
                  <a:prstClr val="black"/>
                </a:solidFill>
                <a:latin typeface="+mn-lt"/>
                <a:ea typeface=""/>
                <a:cs typeface=""/>
              </a:rPr>
            </a:br>
            <a:r>
              <a:rPr lang="en-US" altLang="en-US" sz="1600" b="0" dirty="0">
                <a:solidFill>
                  <a:prstClr val="black"/>
                </a:solidFill>
                <a:latin typeface="+mn-lt"/>
                <a:ea typeface=""/>
                <a:cs typeface=""/>
              </a:rPr>
              <a:t>Thursday, </a:t>
            </a:r>
            <a:r>
              <a:rPr lang="en-US" altLang="en-US" sz="1600" b="0" dirty="0" smtClean="0">
                <a:solidFill>
                  <a:prstClr val="black"/>
                </a:solidFill>
                <a:latin typeface="+mn-lt"/>
                <a:ea typeface=""/>
                <a:cs typeface=""/>
              </a:rPr>
              <a:t>November 2, </a:t>
            </a:r>
            <a:r>
              <a:rPr lang="en-US" altLang="en-US" sz="1600" b="0" dirty="0">
                <a:solidFill>
                  <a:prstClr val="black"/>
                </a:solidFill>
                <a:latin typeface="+mn-lt"/>
                <a:ea typeface=""/>
                <a:cs typeface=""/>
              </a:rPr>
              <a:t>2017</a:t>
            </a:r>
          </a:p>
          <a:p>
            <a:pPr algn="ctr"/>
            <a:r>
              <a:rPr lang="en-US" altLang="en-US" sz="1600" b="0" dirty="0">
                <a:solidFill>
                  <a:prstClr val="black"/>
                </a:solidFill>
                <a:latin typeface="+mn-lt"/>
                <a:ea typeface=""/>
                <a:cs typeface=""/>
              </a:rPr>
              <a:t>      12:00pm – 1:00pm EST</a:t>
            </a:r>
          </a:p>
          <a:p>
            <a:pPr algn="ctr"/>
            <a:endParaRPr lang="en-US" altLang="en-US" sz="1600" b="0" dirty="0">
              <a:solidFill>
                <a:prstClr val="black"/>
              </a:solidFill>
              <a:latin typeface="+mn-lt"/>
              <a:ea typeface=""/>
              <a:cs typeface=""/>
            </a:endParaRPr>
          </a:p>
          <a:p>
            <a:pPr algn="ctr"/>
            <a:endParaRPr lang="en-US" altLang="en-US" sz="1500" dirty="0">
              <a:latin typeface="+mn-lt"/>
            </a:endParaRPr>
          </a:p>
          <a:p>
            <a:pPr algn="ctr">
              <a:lnSpc>
                <a:spcPct val="80000"/>
              </a:lnSpc>
              <a:buFont typeface="Wingdings" charset="2"/>
              <a:buNone/>
            </a:pPr>
            <a:r>
              <a:rPr lang="en-US" altLang="en-US" sz="1500" dirty="0">
                <a:latin typeface="Arial" charset="0"/>
                <a:hlinkClick r:id="rId10"/>
              </a:rPr>
              <a:t>www.PartnersInMedEd.com</a:t>
            </a:r>
            <a:endParaRPr lang="en-US" altLang="en-US" sz="1500" dirty="0">
              <a:latin typeface="Arial" charset="0"/>
            </a:endParaRPr>
          </a:p>
          <a:p>
            <a:pPr algn="ctr">
              <a:lnSpc>
                <a:spcPct val="80000"/>
              </a:lnSpc>
              <a:buFont typeface="Wingdings" charset="2"/>
              <a:buNone/>
            </a:pPr>
            <a:endParaRPr lang="en-US" altLang="en-US" sz="1500" dirty="0">
              <a:latin typeface="Arial" charset="0"/>
            </a:endParaRPr>
          </a:p>
          <a:p>
            <a:pPr algn="ctr">
              <a:lnSpc>
                <a:spcPct val="80000"/>
              </a:lnSpc>
              <a:buFont typeface="Wingdings" charset="2"/>
              <a:buNone/>
            </a:pPr>
            <a:endParaRPr lang="en-US" altLang="en-US" sz="1500" dirty="0">
              <a:latin typeface="Arial" charset="0"/>
            </a:endParaRPr>
          </a:p>
          <a:p>
            <a:pPr algn="ctr">
              <a:lnSpc>
                <a:spcPct val="80000"/>
              </a:lnSpc>
              <a:buFont typeface="Wingdings" charset="2"/>
              <a:buNone/>
            </a:pPr>
            <a:r>
              <a:rPr lang="en-US" altLang="en-US" sz="1800" dirty="0">
                <a:latin typeface="Arial" charset="0"/>
              </a:rPr>
              <a:t>Partners</a:t>
            </a:r>
            <a:r>
              <a:rPr lang="en-US" altLang="en-US" sz="1800" baseline="30000" dirty="0">
                <a:latin typeface="Arial" charset="0"/>
              </a:rPr>
              <a:t>®</a:t>
            </a:r>
            <a:r>
              <a:rPr lang="en-US" altLang="en-US" sz="1800" dirty="0">
                <a:latin typeface="Arial" charset="0"/>
              </a:rPr>
              <a:t> Snippets</a:t>
            </a:r>
            <a:endParaRPr lang="en-US" sz="1600" dirty="0">
              <a:latin typeface="Arial" charset="0"/>
              <a:cs typeface="Arial" charset="0"/>
            </a:endParaRPr>
          </a:p>
        </p:txBody>
      </p:sp>
    </p:spTree>
    <p:custDataLst>
      <p:tags r:id="rId1"/>
    </p:custDataLst>
    <p:extLst>
      <p:ext uri="{BB962C8B-B14F-4D97-AF65-F5344CB8AC3E}">
        <p14:creationId xmlns:p14="http://schemas.microsoft.com/office/powerpoint/2010/main" val="20034752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984250" y="2565400"/>
            <a:ext cx="7531100" cy="3327400"/>
          </a:xfrm>
        </p:spPr>
        <p:txBody>
          <a:bodyPr>
            <a:normAutofit fontScale="85000" lnSpcReduction="20000"/>
          </a:bodyPr>
          <a:lstStyle/>
          <a:p>
            <a:pPr algn="ctr" eaLnBrk="1" hangingPunct="1">
              <a:lnSpc>
                <a:spcPct val="80000"/>
              </a:lnSpc>
              <a:buFont typeface="Wingdings" pitchFamily="2" charset="2"/>
              <a:buNone/>
              <a:defRPr/>
            </a:pPr>
            <a:r>
              <a:rPr lang="en-US" sz="2000" b="1" dirty="0"/>
              <a:t>    </a:t>
            </a:r>
            <a:r>
              <a:rPr lang="en-US" sz="2000" dirty="0"/>
              <a:t>Partners in Medical Education, Inc. provides comprehensive </a:t>
            </a:r>
            <a:r>
              <a:rPr lang="en-US" sz="2000" dirty="0" smtClean="0"/>
              <a:t/>
            </a:r>
            <a:br>
              <a:rPr lang="en-US" sz="2000" dirty="0" smtClean="0"/>
            </a:br>
            <a:r>
              <a:rPr lang="en-US" sz="2000" dirty="0" smtClean="0"/>
              <a:t/>
            </a:r>
            <a:br>
              <a:rPr lang="en-US" sz="2000" dirty="0" smtClean="0"/>
            </a:br>
            <a:r>
              <a:rPr lang="en-US" sz="2000" dirty="0" smtClean="0"/>
              <a:t>consulting </a:t>
            </a:r>
            <a:r>
              <a:rPr lang="en-US" sz="2000" dirty="0"/>
              <a:t>services to the GME community.  </a:t>
            </a:r>
          </a:p>
          <a:p>
            <a:pPr algn="ctr">
              <a:lnSpc>
                <a:spcPct val="80000"/>
              </a:lnSpc>
              <a:buNone/>
              <a:defRPr/>
            </a:pPr>
            <a:endParaRPr lang="en-US" sz="2000" dirty="0">
              <a:solidFill>
                <a:srgbClr val="336600"/>
              </a:solidFill>
              <a:latin typeface="Lucida Bright" pitchFamily="18" charset="0"/>
            </a:endParaRPr>
          </a:p>
          <a:p>
            <a:pPr algn="ctr" eaLnBrk="1" hangingPunct="1">
              <a:lnSpc>
                <a:spcPct val="80000"/>
              </a:lnSpc>
              <a:buFont typeface="Wingdings" pitchFamily="2" charset="2"/>
              <a:buNone/>
              <a:defRPr/>
            </a:pPr>
            <a:endParaRPr lang="en-US" sz="2000" b="1" dirty="0"/>
          </a:p>
          <a:p>
            <a:pPr algn="ctr">
              <a:lnSpc>
                <a:spcPct val="80000"/>
              </a:lnSpc>
              <a:buNone/>
              <a:defRPr/>
            </a:pPr>
            <a:r>
              <a:rPr lang="en-US" sz="2000" b="1" dirty="0"/>
              <a:t>Partners in Medical Education</a:t>
            </a:r>
          </a:p>
          <a:p>
            <a:pPr algn="ctr">
              <a:lnSpc>
                <a:spcPct val="80000"/>
              </a:lnSpc>
              <a:buNone/>
              <a:defRPr/>
            </a:pPr>
            <a:r>
              <a:rPr lang="en-US" sz="2000" dirty="0"/>
              <a:t>724-864-7320  |  </a:t>
            </a:r>
            <a:r>
              <a:rPr lang="en-US" sz="2000" dirty="0">
                <a:solidFill>
                  <a:srgbClr val="FF0000"/>
                </a:solidFill>
                <a:hlinkClick r:id="rId2"/>
              </a:rPr>
              <a:t>info@PartnersInMedEd.com</a:t>
            </a:r>
            <a:endParaRPr lang="en-US" sz="2000" dirty="0">
              <a:solidFill>
                <a:srgbClr val="FF0000"/>
              </a:solidFill>
            </a:endParaRPr>
          </a:p>
          <a:p>
            <a:pPr algn="ctr" eaLnBrk="1" hangingPunct="1">
              <a:lnSpc>
                <a:spcPct val="80000"/>
              </a:lnSpc>
              <a:buFont typeface="Wingdings" pitchFamily="2" charset="2"/>
              <a:buNone/>
              <a:defRPr/>
            </a:pPr>
            <a:endParaRPr lang="en-US" sz="2000" b="1" dirty="0"/>
          </a:p>
          <a:p>
            <a:pPr marL="0" indent="0" algn="ctr">
              <a:buNone/>
              <a:defRPr/>
            </a:pPr>
            <a:r>
              <a:rPr lang="en-US" sz="2000" b="1" dirty="0" smtClean="0">
                <a:latin typeface="+mn-lt"/>
              </a:rPr>
              <a:t>Heather Peters, M.Ed, Ph.D</a:t>
            </a:r>
            <a:r>
              <a:rPr lang="en-US" sz="2000" dirty="0" smtClean="0">
                <a:latin typeface="+mn-lt"/>
              </a:rPr>
              <a:t> </a:t>
            </a:r>
            <a:endParaRPr lang="en-US" sz="2000" dirty="0">
              <a:latin typeface="+mn-lt"/>
            </a:endParaRPr>
          </a:p>
          <a:p>
            <a:pPr algn="ctr">
              <a:lnSpc>
                <a:spcPct val="80000"/>
              </a:lnSpc>
              <a:buNone/>
              <a:defRPr/>
            </a:pPr>
            <a:r>
              <a:rPr lang="en-US" sz="2000" dirty="0">
                <a:latin typeface="+mn-lt"/>
              </a:rPr>
              <a:t> </a:t>
            </a:r>
            <a:r>
              <a:rPr lang="en-US" sz="2100" dirty="0" smtClean="0">
                <a:hlinkClick r:id="rId3"/>
              </a:rPr>
              <a:t>heather@partnersinmeded.com</a:t>
            </a:r>
            <a:endParaRPr lang="en-US" sz="2100" dirty="0"/>
          </a:p>
          <a:p>
            <a:pPr marL="0" indent="0">
              <a:buNone/>
            </a:pPr>
            <a:endParaRPr lang="en-US" sz="1800" b="1" dirty="0">
              <a:solidFill>
                <a:srgbClr val="FF0000"/>
              </a:solidFill>
            </a:endParaRPr>
          </a:p>
          <a:p>
            <a:pPr algn="ctr" eaLnBrk="1" hangingPunct="1">
              <a:lnSpc>
                <a:spcPct val="80000"/>
              </a:lnSpc>
              <a:buFont typeface="Wingdings" pitchFamily="2" charset="2"/>
              <a:buNone/>
              <a:defRPr/>
            </a:pPr>
            <a:r>
              <a:rPr lang="en-US" sz="1800" b="1" dirty="0"/>
              <a:t>www.PartnersInMedEd.com</a:t>
            </a:r>
          </a:p>
          <a:p>
            <a:pPr eaLnBrk="1" hangingPunct="1">
              <a:lnSpc>
                <a:spcPct val="80000"/>
              </a:lnSpc>
              <a:buFont typeface="Wingdings" pitchFamily="2" charset="2"/>
              <a:buNone/>
              <a:defRPr/>
            </a:pPr>
            <a:endParaRPr lang="en-US" b="1" dirty="0"/>
          </a:p>
        </p:txBody>
      </p:sp>
      <p:pic>
        <p:nvPicPr>
          <p:cNvPr id="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8925" y="484910"/>
            <a:ext cx="3768064" cy="15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hape 79"/>
          <p:cNvSpPr txBox="1">
            <a:spLocks noGrp="1"/>
          </p:cNvSpPr>
          <p:nvPr>
            <p:ph type="sldNum" idx="4294967295"/>
          </p:nvPr>
        </p:nvSpPr>
        <p:spPr>
          <a:xfrm>
            <a:off x="6457950" y="6433130"/>
            <a:ext cx="205740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dk1"/>
              </a:buClr>
              <a:buSzPct val="25000"/>
              <a:buFont typeface="Arial"/>
              <a:buNone/>
            </a:pPr>
            <a:r>
              <a:rPr lang="en-US" dirty="0" smtClean="0">
                <a:solidFill>
                  <a:schemeClr val="dk1"/>
                </a:solidFill>
                <a:sym typeface="Arial"/>
              </a:rPr>
              <a:t>36</a:t>
            </a:r>
            <a:endParaRPr lang="en-US" sz="1000" b="1" i="0" u="none" strike="noStrike" cap="none" dirty="0">
              <a:solidFill>
                <a:schemeClr val="dk1"/>
              </a:solidFill>
              <a:latin typeface="Arial"/>
              <a:ea typeface="Arial"/>
              <a:cs typeface="Arial"/>
              <a:sym typeface="Arial"/>
            </a:endParaRPr>
          </a:p>
        </p:txBody>
      </p:sp>
      <p:sp>
        <p:nvSpPr>
          <p:cNvPr id="9" name="Footer Placeholder 2"/>
          <p:cNvSpPr>
            <a:spLocks noGrp="1"/>
          </p:cNvSpPr>
          <p:nvPr>
            <p:ph type="ftr" sz="quarter" idx="10"/>
          </p:nvPr>
        </p:nvSpPr>
        <p:spPr>
          <a:xfrm>
            <a:off x="3028950" y="6433130"/>
            <a:ext cx="3086100" cy="365125"/>
          </a:xfrm>
        </p:spPr>
        <p:txBody>
          <a:bodyPr/>
          <a:lstStyle/>
          <a:p>
            <a:pPr>
              <a:defRPr/>
            </a:pPr>
            <a:r>
              <a:rPr lang="en-US" dirty="0"/>
              <a:t>Presented by Partners in Medical Education, Inc. 2017</a:t>
            </a:r>
          </a:p>
        </p:txBody>
      </p:sp>
    </p:spTree>
    <p:extLst>
      <p:ext uri="{BB962C8B-B14F-4D97-AF65-F5344CB8AC3E}">
        <p14:creationId xmlns:p14="http://schemas.microsoft.com/office/powerpoint/2010/main" val="8643001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EEDD9B-F34E-4272-9D57-3D8370BCFB18}"/>
              </a:ext>
            </a:extLst>
          </p:cNvPr>
          <p:cNvSpPr>
            <a:spLocks noGrp="1"/>
          </p:cNvSpPr>
          <p:nvPr>
            <p:ph type="title"/>
          </p:nvPr>
        </p:nvSpPr>
        <p:spPr/>
        <p:txBody>
          <a:bodyPr/>
          <a:lstStyle/>
          <a:p>
            <a:r>
              <a:rPr lang="en-US" dirty="0" smtClean="0"/>
              <a:t>The Basics of The APE</a:t>
            </a:r>
            <a:endParaRPr lang="en-US" dirty="0"/>
          </a:p>
        </p:txBody>
      </p:sp>
      <p:sp>
        <p:nvSpPr>
          <p:cNvPr id="3" name="Content Placeholder 2">
            <a:extLst>
              <a:ext uri="{FF2B5EF4-FFF2-40B4-BE49-F238E27FC236}">
                <a16:creationId xmlns:a16="http://schemas.microsoft.com/office/drawing/2014/main" xmlns="" id="{2EDA353F-CCD9-4688-85A7-1B2695351EAA}"/>
              </a:ext>
            </a:extLst>
          </p:cNvPr>
          <p:cNvSpPr>
            <a:spLocks noGrp="1"/>
          </p:cNvSpPr>
          <p:nvPr>
            <p:ph idx="1"/>
          </p:nvPr>
        </p:nvSpPr>
        <p:spPr>
          <a:xfrm>
            <a:off x="514351" y="2081893"/>
            <a:ext cx="7598569" cy="3118757"/>
          </a:xfrm>
        </p:spPr>
        <p:txBody>
          <a:bodyPr>
            <a:noAutofit/>
          </a:bodyPr>
          <a:lstStyle/>
          <a:p>
            <a:r>
              <a:rPr lang="en-US" sz="2400" dirty="0"/>
              <a:t>ACGME Requirements</a:t>
            </a:r>
          </a:p>
          <a:p>
            <a:r>
              <a:rPr lang="en-US" sz="2400" dirty="0"/>
              <a:t>Challenges to an effective APE</a:t>
            </a:r>
          </a:p>
          <a:p>
            <a:r>
              <a:rPr lang="en-US" sz="2400" dirty="0"/>
              <a:t>Best Practices for the APE</a:t>
            </a:r>
          </a:p>
          <a:p>
            <a:r>
              <a:rPr lang="en-US" sz="2400" dirty="0"/>
              <a:t>A potential 3 build-out plan</a:t>
            </a:r>
          </a:p>
          <a:p>
            <a:r>
              <a:rPr lang="en-US" sz="2400" dirty="0"/>
              <a:t>The purpose of internal surveys</a:t>
            </a:r>
          </a:p>
          <a:p>
            <a:r>
              <a:rPr lang="en-US" sz="2400" dirty="0"/>
              <a:t>Scheduling the APE</a:t>
            </a:r>
          </a:p>
          <a:p>
            <a:r>
              <a:rPr lang="en-US" sz="2400" dirty="0"/>
              <a:t>Tools to assist with the </a:t>
            </a:r>
            <a:r>
              <a:rPr lang="en-US" sz="2400" dirty="0" smtClean="0"/>
              <a:t>analysis</a:t>
            </a:r>
            <a:br>
              <a:rPr lang="en-US" sz="2400" dirty="0" smtClean="0"/>
            </a:br>
            <a:r>
              <a:rPr lang="en-US" sz="2400" dirty="0" smtClean="0"/>
              <a:t> phase </a:t>
            </a:r>
            <a:r>
              <a:rPr lang="en-US" sz="2400" dirty="0"/>
              <a:t>of the APE</a:t>
            </a:r>
          </a:p>
        </p:txBody>
      </p:sp>
      <p:sp>
        <p:nvSpPr>
          <p:cNvPr id="4" name="Footer Placeholder 3">
            <a:extLst>
              <a:ext uri="{FF2B5EF4-FFF2-40B4-BE49-F238E27FC236}">
                <a16:creationId xmlns:a16="http://schemas.microsoft.com/office/drawing/2014/main" xmlns="" id="{FFFA9097-516D-4B08-ABD6-0F0865AF5B46}"/>
              </a:ext>
            </a:extLst>
          </p:cNvPr>
          <p:cNvSpPr>
            <a:spLocks noGrp="1"/>
          </p:cNvSpPr>
          <p:nvPr>
            <p:ph type="ftr" sz="quarter" idx="10"/>
          </p:nvPr>
        </p:nvSpPr>
        <p:spPr>
          <a:xfrm>
            <a:off x="3028950" y="6433132"/>
            <a:ext cx="3086100" cy="365125"/>
          </a:xfrm>
        </p:spPr>
        <p:txBody>
          <a:bodyPr/>
          <a:lstStyle/>
          <a:p>
            <a:pPr>
              <a:defRPr/>
            </a:pPr>
            <a:r>
              <a:rPr lang="en-US" dirty="0"/>
              <a:t>Presented by Partners in Medical Education, Inc. 2017</a:t>
            </a:r>
          </a:p>
        </p:txBody>
      </p:sp>
      <p:sp>
        <p:nvSpPr>
          <p:cNvPr id="5" name="Slide Number Placeholder 4"/>
          <p:cNvSpPr>
            <a:spLocks noGrp="1"/>
          </p:cNvSpPr>
          <p:nvPr>
            <p:ph type="sldNum" sz="quarter" idx="11"/>
          </p:nvPr>
        </p:nvSpPr>
        <p:spPr>
          <a:xfrm>
            <a:off x="6457950" y="6433133"/>
            <a:ext cx="2057400" cy="365125"/>
          </a:xfrm>
        </p:spPr>
        <p:txBody>
          <a:bodyPr/>
          <a:lstStyle/>
          <a:p>
            <a:pPr>
              <a:defRPr/>
            </a:pPr>
            <a:r>
              <a:rPr lang="en-US" altLang="en-US" dirty="0"/>
              <a:t>4</a:t>
            </a:r>
          </a:p>
        </p:txBody>
      </p:sp>
      <p:pic>
        <p:nvPicPr>
          <p:cNvPr id="6" name="Picture 5" descr="../../../../Volumes/douglas/how%20to%20access%20your%20on-demand/clipart/stick_figure_pr"/>
          <p:cNvPicPr/>
          <p:nvPr/>
        </p:nvPicPr>
        <p:blipFill>
          <a:blip r:embed="rId3">
            <a:extLst>
              <a:ext uri="{28A0092B-C50C-407E-A947-70E740481C1C}">
                <a14:useLocalDpi xmlns:a14="http://schemas.microsoft.com/office/drawing/2010/main" val="0"/>
              </a:ext>
            </a:extLst>
          </a:blip>
          <a:srcRect/>
          <a:stretch>
            <a:fillRect/>
          </a:stretch>
        </p:blipFill>
        <p:spPr bwMode="auto">
          <a:xfrm>
            <a:off x="5289631" y="3611302"/>
            <a:ext cx="3636168" cy="2581700"/>
          </a:xfrm>
          <a:prstGeom prst="rect">
            <a:avLst/>
          </a:prstGeom>
          <a:noFill/>
          <a:ln>
            <a:noFill/>
          </a:ln>
        </p:spPr>
      </p:pic>
    </p:spTree>
    <p:extLst>
      <p:ext uri="{BB962C8B-B14F-4D97-AF65-F5344CB8AC3E}">
        <p14:creationId xmlns:p14="http://schemas.microsoft.com/office/powerpoint/2010/main" val="3764300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4148DA-DC2F-4362-AD4C-18E2DA1DD3CE}"/>
              </a:ext>
            </a:extLst>
          </p:cNvPr>
          <p:cNvSpPr>
            <a:spLocks noGrp="1"/>
          </p:cNvSpPr>
          <p:nvPr>
            <p:ph type="title"/>
          </p:nvPr>
        </p:nvSpPr>
        <p:spPr>
          <a:xfrm>
            <a:off x="2085054" y="529260"/>
            <a:ext cx="7598569" cy="608240"/>
          </a:xfrm>
        </p:spPr>
        <p:txBody>
          <a:bodyPr>
            <a:normAutofit/>
          </a:bodyPr>
          <a:lstStyle/>
          <a:p>
            <a:r>
              <a:rPr lang="en-US" dirty="0"/>
              <a:t>ACGME </a:t>
            </a:r>
            <a:r>
              <a:rPr lang="en-US" dirty="0" smtClean="0"/>
              <a:t>Requirements</a:t>
            </a:r>
            <a:endParaRPr lang="en-US" dirty="0"/>
          </a:p>
        </p:txBody>
      </p:sp>
      <p:sp>
        <p:nvSpPr>
          <p:cNvPr id="3" name="Content Placeholder 2">
            <a:extLst>
              <a:ext uri="{FF2B5EF4-FFF2-40B4-BE49-F238E27FC236}">
                <a16:creationId xmlns:a16="http://schemas.microsoft.com/office/drawing/2014/main" xmlns="" id="{B9A3CBC3-870E-412B-94CC-E307EBF39C6A}"/>
              </a:ext>
            </a:extLst>
          </p:cNvPr>
          <p:cNvSpPr>
            <a:spLocks noGrp="1"/>
          </p:cNvSpPr>
          <p:nvPr>
            <p:ph idx="1"/>
          </p:nvPr>
        </p:nvSpPr>
        <p:spPr>
          <a:xfrm>
            <a:off x="514351" y="1843548"/>
            <a:ext cx="8315324" cy="3177488"/>
          </a:xfrm>
        </p:spPr>
        <p:txBody>
          <a:bodyPr>
            <a:noAutofit/>
          </a:bodyPr>
          <a:lstStyle/>
          <a:p>
            <a:pPr marL="0" indent="0">
              <a:buNone/>
            </a:pPr>
            <a:r>
              <a:rPr lang="en-US" sz="2100" b="1" dirty="0"/>
              <a:t>V.C. Program Evaluation and Improvement </a:t>
            </a:r>
            <a:endParaRPr lang="en-US" sz="1800" b="1" dirty="0"/>
          </a:p>
          <a:p>
            <a:pPr marL="0" indent="0">
              <a:buNone/>
            </a:pPr>
            <a:r>
              <a:rPr lang="en-US" sz="1800" dirty="0"/>
              <a:t>The program must monitor and track each of the following areas: </a:t>
            </a:r>
          </a:p>
          <a:p>
            <a:pPr lvl="0"/>
            <a:r>
              <a:rPr lang="en-US" sz="1800" dirty="0"/>
              <a:t>resident performance; </a:t>
            </a:r>
          </a:p>
          <a:p>
            <a:pPr lvl="0"/>
            <a:r>
              <a:rPr lang="en-US" sz="1800" dirty="0"/>
              <a:t>faculty development; </a:t>
            </a:r>
          </a:p>
          <a:p>
            <a:pPr lvl="0"/>
            <a:r>
              <a:rPr lang="en-US" sz="1800" dirty="0"/>
              <a:t>graduate performance, including performance of program graduates on the certification examination; </a:t>
            </a:r>
          </a:p>
          <a:p>
            <a:pPr lvl="0"/>
            <a:r>
              <a:rPr lang="en-US" sz="1800" dirty="0"/>
              <a:t>program quality; and, </a:t>
            </a:r>
          </a:p>
          <a:p>
            <a:pPr lvl="1"/>
            <a:r>
              <a:rPr lang="en-US" sz="1800" dirty="0"/>
              <a:t>Residents and faculty must have the opportunity to evaluate the program confidentially and in writing at least annually, and</a:t>
            </a:r>
          </a:p>
          <a:p>
            <a:pPr lvl="0"/>
            <a:r>
              <a:rPr lang="en-US" sz="1800" dirty="0"/>
              <a:t>The program must use the results of residents’ and faculty members’ assessments of the program together with other program evaluation results to improve the program. </a:t>
            </a:r>
          </a:p>
          <a:p>
            <a:pPr lvl="0"/>
            <a:r>
              <a:rPr lang="en-US" sz="1800" dirty="0"/>
              <a:t>progress on the previous year’s action plan(s).</a:t>
            </a:r>
          </a:p>
        </p:txBody>
      </p:sp>
      <p:sp>
        <p:nvSpPr>
          <p:cNvPr id="4" name="Footer Placeholder 3">
            <a:extLst>
              <a:ext uri="{FF2B5EF4-FFF2-40B4-BE49-F238E27FC236}">
                <a16:creationId xmlns:a16="http://schemas.microsoft.com/office/drawing/2014/main" xmlns="" id="{396762E1-8005-403F-9496-6373B6273C38}"/>
              </a:ext>
            </a:extLst>
          </p:cNvPr>
          <p:cNvSpPr>
            <a:spLocks noGrp="1"/>
          </p:cNvSpPr>
          <p:nvPr>
            <p:ph type="ftr" sz="quarter" idx="10"/>
          </p:nvPr>
        </p:nvSpPr>
        <p:spPr>
          <a:xfrm>
            <a:off x="3028950" y="6433132"/>
            <a:ext cx="3086100" cy="365125"/>
          </a:xfrm>
        </p:spPr>
        <p:txBody>
          <a:bodyPr/>
          <a:lstStyle/>
          <a:p>
            <a:pPr>
              <a:defRPr/>
            </a:pPr>
            <a:r>
              <a:rPr lang="en-US" dirty="0"/>
              <a:t>Presented by Partners in Medical Education, Inc. 2017</a:t>
            </a:r>
          </a:p>
        </p:txBody>
      </p:sp>
      <p:sp>
        <p:nvSpPr>
          <p:cNvPr id="5" name="Slide Number Placeholder 4"/>
          <p:cNvSpPr>
            <a:spLocks noGrp="1"/>
          </p:cNvSpPr>
          <p:nvPr>
            <p:ph type="sldNum" sz="quarter" idx="11"/>
          </p:nvPr>
        </p:nvSpPr>
        <p:spPr>
          <a:xfrm>
            <a:off x="6457950" y="6433133"/>
            <a:ext cx="2057400" cy="365125"/>
          </a:xfrm>
        </p:spPr>
        <p:txBody>
          <a:bodyPr/>
          <a:lstStyle/>
          <a:p>
            <a:pPr>
              <a:defRPr/>
            </a:pPr>
            <a:r>
              <a:rPr lang="en-US" altLang="en-US" dirty="0" smtClean="0"/>
              <a:t>5</a:t>
            </a:r>
            <a:endParaRPr lang="en-US" altLang="en-US" dirty="0"/>
          </a:p>
        </p:txBody>
      </p:sp>
    </p:spTree>
    <p:extLst>
      <p:ext uri="{BB962C8B-B14F-4D97-AF65-F5344CB8AC3E}">
        <p14:creationId xmlns:p14="http://schemas.microsoft.com/office/powerpoint/2010/main" val="375030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B03B87-9CD1-4999-A181-014D9CC02B43}"/>
              </a:ext>
            </a:extLst>
          </p:cNvPr>
          <p:cNvSpPr>
            <a:spLocks noGrp="1"/>
          </p:cNvSpPr>
          <p:nvPr>
            <p:ph type="title"/>
          </p:nvPr>
        </p:nvSpPr>
        <p:spPr>
          <a:xfrm>
            <a:off x="2121670" y="217035"/>
            <a:ext cx="6526006" cy="1325563"/>
          </a:xfrm>
        </p:spPr>
        <p:txBody>
          <a:bodyPr/>
          <a:lstStyle/>
          <a:p>
            <a:r>
              <a:rPr lang="en-US" dirty="0" smtClean="0"/>
              <a:t>Challenges</a:t>
            </a:r>
            <a:endParaRPr lang="en-US" dirty="0"/>
          </a:p>
        </p:txBody>
      </p:sp>
      <p:sp>
        <p:nvSpPr>
          <p:cNvPr id="3" name="Content Placeholder 2">
            <a:extLst>
              <a:ext uri="{FF2B5EF4-FFF2-40B4-BE49-F238E27FC236}">
                <a16:creationId xmlns:a16="http://schemas.microsoft.com/office/drawing/2014/main" xmlns="" id="{349EF6DD-E826-4605-A5C3-4365B0194CA8}"/>
              </a:ext>
            </a:extLst>
          </p:cNvPr>
          <p:cNvSpPr>
            <a:spLocks noGrp="1"/>
          </p:cNvSpPr>
          <p:nvPr>
            <p:ph idx="1"/>
          </p:nvPr>
        </p:nvSpPr>
        <p:spPr>
          <a:xfrm>
            <a:off x="628650" y="1885543"/>
            <a:ext cx="7886700" cy="3541864"/>
          </a:xfrm>
        </p:spPr>
        <p:txBody>
          <a:bodyPr>
            <a:normAutofit/>
          </a:bodyPr>
          <a:lstStyle/>
          <a:p>
            <a:r>
              <a:rPr lang="en-US" sz="2400" dirty="0"/>
              <a:t>Determining the data that is useful for your program</a:t>
            </a:r>
          </a:p>
          <a:p>
            <a:r>
              <a:rPr lang="en-US" sz="2400" dirty="0"/>
              <a:t>Providing enough time to gather data (particularly internal survey data)</a:t>
            </a:r>
          </a:p>
          <a:p>
            <a:r>
              <a:rPr lang="en-US" sz="2400" dirty="0"/>
              <a:t>Changing the format and items collected each year</a:t>
            </a:r>
          </a:p>
          <a:p>
            <a:r>
              <a:rPr lang="en-US" sz="2400" dirty="0"/>
              <a:t>Not following up on action items during the year</a:t>
            </a:r>
          </a:p>
        </p:txBody>
      </p:sp>
      <p:sp>
        <p:nvSpPr>
          <p:cNvPr id="4" name="Footer Placeholder 3">
            <a:extLst>
              <a:ext uri="{FF2B5EF4-FFF2-40B4-BE49-F238E27FC236}">
                <a16:creationId xmlns:a16="http://schemas.microsoft.com/office/drawing/2014/main" xmlns="" id="{ECF9CD8F-BB25-4CBB-8603-DA03ECED1932}"/>
              </a:ext>
            </a:extLst>
          </p:cNvPr>
          <p:cNvSpPr>
            <a:spLocks noGrp="1"/>
          </p:cNvSpPr>
          <p:nvPr>
            <p:ph type="ftr" sz="quarter" idx="10"/>
          </p:nvPr>
        </p:nvSpPr>
        <p:spPr>
          <a:xfrm>
            <a:off x="3028950" y="6433132"/>
            <a:ext cx="3086100" cy="365125"/>
          </a:xfrm>
        </p:spPr>
        <p:txBody>
          <a:bodyPr/>
          <a:lstStyle/>
          <a:p>
            <a:pPr>
              <a:defRPr/>
            </a:pPr>
            <a:r>
              <a:rPr lang="en-US" dirty="0"/>
              <a:t>Presented by Partners in Medical Education, Inc. 2017</a:t>
            </a:r>
          </a:p>
        </p:txBody>
      </p:sp>
      <p:sp>
        <p:nvSpPr>
          <p:cNvPr id="5" name="Slide Number Placeholder 4"/>
          <p:cNvSpPr>
            <a:spLocks noGrp="1"/>
          </p:cNvSpPr>
          <p:nvPr>
            <p:ph type="sldNum" sz="quarter" idx="11"/>
          </p:nvPr>
        </p:nvSpPr>
        <p:spPr>
          <a:xfrm>
            <a:off x="6457950" y="6433133"/>
            <a:ext cx="2057400" cy="365125"/>
          </a:xfrm>
        </p:spPr>
        <p:txBody>
          <a:bodyPr/>
          <a:lstStyle/>
          <a:p>
            <a:pPr>
              <a:defRPr/>
            </a:pPr>
            <a:r>
              <a:rPr lang="en-US" altLang="en-US" dirty="0" smtClean="0"/>
              <a:t>6</a:t>
            </a:r>
            <a:endParaRPr lang="en-US" altLang="en-US" dirty="0"/>
          </a:p>
        </p:txBody>
      </p:sp>
      <p:pic>
        <p:nvPicPr>
          <p:cNvPr id="6" name="irc_mi" descr="http://bloggers4peace.files.wordpress.com/2013/08/blog-challenge.jpg"/>
          <p:cNvPicPr/>
          <p:nvPr/>
        </p:nvPicPr>
        <p:blipFill>
          <a:blip r:embed="rId3">
            <a:extLst>
              <a:ext uri="{28A0092B-C50C-407E-A947-70E740481C1C}">
                <a14:useLocalDpi xmlns:a14="http://schemas.microsoft.com/office/drawing/2010/main" val="0"/>
              </a:ext>
            </a:extLst>
          </a:blip>
          <a:srcRect/>
          <a:stretch>
            <a:fillRect/>
          </a:stretch>
        </p:blipFill>
        <p:spPr bwMode="auto">
          <a:xfrm>
            <a:off x="1646016" y="4020092"/>
            <a:ext cx="5831229" cy="2264961"/>
          </a:xfrm>
          <a:prstGeom prst="rect">
            <a:avLst/>
          </a:prstGeom>
          <a:noFill/>
          <a:ln>
            <a:noFill/>
          </a:ln>
        </p:spPr>
      </p:pic>
    </p:spTree>
    <p:extLst>
      <p:ext uri="{BB962C8B-B14F-4D97-AF65-F5344CB8AC3E}">
        <p14:creationId xmlns:p14="http://schemas.microsoft.com/office/powerpoint/2010/main" val="1197031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1F8707-B356-487D-9FC9-6FFFE39B3A98}"/>
              </a:ext>
            </a:extLst>
          </p:cNvPr>
          <p:cNvSpPr>
            <a:spLocks noGrp="1"/>
          </p:cNvSpPr>
          <p:nvPr>
            <p:ph type="title"/>
          </p:nvPr>
        </p:nvSpPr>
        <p:spPr>
          <a:xfrm>
            <a:off x="2075357" y="402155"/>
            <a:ext cx="4708812" cy="1092200"/>
          </a:xfrm>
        </p:spPr>
        <p:txBody>
          <a:bodyPr/>
          <a:lstStyle/>
          <a:p>
            <a:r>
              <a:rPr lang="en-US" smtClean="0"/>
              <a:t>Best Practices</a:t>
            </a:r>
            <a:endParaRPr lang="en-US" dirty="0"/>
          </a:p>
        </p:txBody>
      </p:sp>
      <p:sp>
        <p:nvSpPr>
          <p:cNvPr id="3" name="Content Placeholder 2">
            <a:extLst>
              <a:ext uri="{FF2B5EF4-FFF2-40B4-BE49-F238E27FC236}">
                <a16:creationId xmlns:a16="http://schemas.microsoft.com/office/drawing/2014/main" xmlns="" id="{6C779D3E-EFFB-4BE2-A2C7-3CD018CAB551}"/>
              </a:ext>
            </a:extLst>
          </p:cNvPr>
          <p:cNvSpPr>
            <a:spLocks noGrp="1"/>
          </p:cNvSpPr>
          <p:nvPr>
            <p:ph idx="1"/>
          </p:nvPr>
        </p:nvSpPr>
        <p:spPr>
          <a:xfrm>
            <a:off x="438151" y="1950358"/>
            <a:ext cx="8464549" cy="3777342"/>
          </a:xfrm>
        </p:spPr>
        <p:txBody>
          <a:bodyPr>
            <a:normAutofit fontScale="92500" lnSpcReduction="10000"/>
          </a:bodyPr>
          <a:lstStyle/>
          <a:p>
            <a:r>
              <a:rPr lang="en-US" dirty="0"/>
              <a:t>Using the APE to highlight successes as well as determine program needs</a:t>
            </a:r>
          </a:p>
          <a:p>
            <a:r>
              <a:rPr lang="en-US" dirty="0"/>
              <a:t>Involving the entire program (residents, faculty, staff, other departments)</a:t>
            </a:r>
          </a:p>
          <a:p>
            <a:r>
              <a:rPr lang="en-US" dirty="0"/>
              <a:t>Creating a mission and key distinguishing AIM statements (we will discuss this more during the Self Study piece) to drive the data collection</a:t>
            </a:r>
          </a:p>
          <a:p>
            <a:r>
              <a:rPr lang="en-US" dirty="0"/>
              <a:t>Taking the long view to program improvement</a:t>
            </a:r>
          </a:p>
          <a:p>
            <a:r>
              <a:rPr lang="en-US" dirty="0"/>
              <a:t>Following up with the PEC throughout the academic year to ensure that progress is being made on action items</a:t>
            </a:r>
          </a:p>
          <a:p>
            <a:endParaRPr lang="en-US" dirty="0"/>
          </a:p>
        </p:txBody>
      </p:sp>
      <p:sp>
        <p:nvSpPr>
          <p:cNvPr id="4" name="Footer Placeholder 3"/>
          <p:cNvSpPr>
            <a:spLocks noGrp="1"/>
          </p:cNvSpPr>
          <p:nvPr>
            <p:ph type="ftr" sz="quarter" idx="10"/>
          </p:nvPr>
        </p:nvSpPr>
        <p:spPr>
          <a:xfrm>
            <a:off x="3028950" y="6433130"/>
            <a:ext cx="3086100" cy="365125"/>
          </a:xfrm>
        </p:spPr>
        <p:txBody>
          <a:bodyPr/>
          <a:lstStyle/>
          <a:p>
            <a:r>
              <a:rPr lang="en-US" dirty="0"/>
              <a:t>Presented by Partners in Medical Education, Inc. 2017</a:t>
            </a:r>
          </a:p>
        </p:txBody>
      </p:sp>
      <p:sp>
        <p:nvSpPr>
          <p:cNvPr id="5" name="Slide Number Placeholder 4"/>
          <p:cNvSpPr>
            <a:spLocks noGrp="1"/>
          </p:cNvSpPr>
          <p:nvPr>
            <p:ph type="sldNum" sz="quarter" idx="11"/>
          </p:nvPr>
        </p:nvSpPr>
        <p:spPr>
          <a:xfrm>
            <a:off x="6457950" y="6433133"/>
            <a:ext cx="2057400" cy="365125"/>
          </a:xfrm>
        </p:spPr>
        <p:txBody>
          <a:bodyPr/>
          <a:lstStyle/>
          <a:p>
            <a:pPr>
              <a:defRPr/>
            </a:pPr>
            <a:r>
              <a:rPr lang="en-US" altLang="en-US" dirty="0" smtClean="0"/>
              <a:t>7</a:t>
            </a:r>
            <a:endParaRPr lang="en-US" altLang="en-US" dirty="0"/>
          </a:p>
        </p:txBody>
      </p:sp>
    </p:spTree>
    <p:extLst>
      <p:ext uri="{BB962C8B-B14F-4D97-AF65-F5344CB8AC3E}">
        <p14:creationId xmlns:p14="http://schemas.microsoft.com/office/powerpoint/2010/main" val="785791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322E4A-EFD3-4A58-8EB9-D92C229CC780}"/>
              </a:ext>
            </a:extLst>
          </p:cNvPr>
          <p:cNvSpPr>
            <a:spLocks noGrp="1"/>
          </p:cNvSpPr>
          <p:nvPr>
            <p:ph type="title"/>
          </p:nvPr>
        </p:nvSpPr>
        <p:spPr>
          <a:xfrm>
            <a:off x="2178051" y="462665"/>
            <a:ext cx="7258049" cy="857250"/>
          </a:xfrm>
        </p:spPr>
        <p:txBody>
          <a:bodyPr>
            <a:normAutofit/>
          </a:bodyPr>
          <a:lstStyle/>
          <a:p>
            <a:r>
              <a:rPr lang="en-US" sz="3600" dirty="0"/>
              <a:t>3 </a:t>
            </a:r>
            <a:r>
              <a:rPr lang="en-US" sz="3600" dirty="0" smtClean="0"/>
              <a:t>Year Build Out Plan</a:t>
            </a:r>
            <a:endParaRPr lang="en-US" sz="3600" dirty="0"/>
          </a:p>
        </p:txBody>
      </p:sp>
      <p:graphicFrame>
        <p:nvGraphicFramePr>
          <p:cNvPr id="20" name="Content Placeholder 2"/>
          <p:cNvGraphicFramePr>
            <a:graphicFrameLocks noGrp="1"/>
          </p:cNvGraphicFramePr>
          <p:nvPr>
            <p:ph idx="1"/>
            <p:extLst>
              <p:ext uri="{D42A27DB-BD31-4B8C-83A1-F6EECF244321}">
                <p14:modId xmlns:p14="http://schemas.microsoft.com/office/powerpoint/2010/main" val="1491743457"/>
              </p:ext>
            </p:extLst>
          </p:nvPr>
        </p:nvGraphicFramePr>
        <p:xfrm>
          <a:off x="1968501" y="1749425"/>
          <a:ext cx="5746750" cy="4206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3">
            <a:extLst>
              <a:ext uri="{FF2B5EF4-FFF2-40B4-BE49-F238E27FC236}">
                <a16:creationId xmlns:a16="http://schemas.microsoft.com/office/drawing/2014/main" xmlns="" id="{A5E0519F-99E7-4D5C-9F13-B4336BBA4F42}"/>
              </a:ext>
            </a:extLst>
          </p:cNvPr>
          <p:cNvSpPr>
            <a:spLocks noGrp="1"/>
          </p:cNvSpPr>
          <p:nvPr>
            <p:ph type="ftr" sz="quarter" idx="10"/>
          </p:nvPr>
        </p:nvSpPr>
        <p:spPr>
          <a:xfrm>
            <a:off x="3028950" y="6433132"/>
            <a:ext cx="3086100" cy="365125"/>
          </a:xfrm>
        </p:spPr>
        <p:txBody>
          <a:bodyPr/>
          <a:lstStyle/>
          <a:p>
            <a:pPr>
              <a:defRPr/>
            </a:pPr>
            <a:r>
              <a:rPr lang="en-US" dirty="0"/>
              <a:t>Presented by Partners in Medical Education, Inc. 2017</a:t>
            </a:r>
          </a:p>
        </p:txBody>
      </p:sp>
      <p:sp>
        <p:nvSpPr>
          <p:cNvPr id="5" name="Slide Number Placeholder 4"/>
          <p:cNvSpPr>
            <a:spLocks noGrp="1"/>
          </p:cNvSpPr>
          <p:nvPr>
            <p:ph type="sldNum" sz="quarter" idx="11"/>
          </p:nvPr>
        </p:nvSpPr>
        <p:spPr>
          <a:xfrm>
            <a:off x="6457950" y="6433133"/>
            <a:ext cx="2057400" cy="365125"/>
          </a:xfrm>
        </p:spPr>
        <p:txBody>
          <a:bodyPr/>
          <a:lstStyle/>
          <a:p>
            <a:pPr>
              <a:defRPr/>
            </a:pPr>
            <a:r>
              <a:rPr lang="en-US" altLang="en-US" dirty="0" smtClean="0"/>
              <a:t>8</a:t>
            </a:r>
            <a:endParaRPr lang="en-US" altLang="en-US" dirty="0"/>
          </a:p>
        </p:txBody>
      </p:sp>
    </p:spTree>
    <p:extLst>
      <p:ext uri="{BB962C8B-B14F-4D97-AF65-F5344CB8AC3E}">
        <p14:creationId xmlns:p14="http://schemas.microsoft.com/office/powerpoint/2010/main" val="1949787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F2649C-DA23-45EE-8489-529C267FFFD4}"/>
              </a:ext>
            </a:extLst>
          </p:cNvPr>
          <p:cNvSpPr>
            <a:spLocks noGrp="1"/>
          </p:cNvSpPr>
          <p:nvPr>
            <p:ph type="title"/>
          </p:nvPr>
        </p:nvSpPr>
        <p:spPr>
          <a:xfrm>
            <a:off x="2257715" y="359351"/>
            <a:ext cx="5551714" cy="1020536"/>
          </a:xfrm>
        </p:spPr>
        <p:txBody>
          <a:bodyPr>
            <a:normAutofit/>
          </a:bodyPr>
          <a:lstStyle/>
          <a:p>
            <a:r>
              <a:rPr lang="en-US" dirty="0" smtClean="0"/>
              <a:t>Internal Surveys</a:t>
            </a:r>
            <a:endParaRPr lang="en-US" dirty="0"/>
          </a:p>
        </p:txBody>
      </p:sp>
      <p:sp>
        <p:nvSpPr>
          <p:cNvPr id="3" name="Content Placeholder 2">
            <a:extLst>
              <a:ext uri="{FF2B5EF4-FFF2-40B4-BE49-F238E27FC236}">
                <a16:creationId xmlns:a16="http://schemas.microsoft.com/office/drawing/2014/main" xmlns="" id="{D0EEBD12-29F4-43B0-B7F9-6D263817C231}"/>
              </a:ext>
            </a:extLst>
          </p:cNvPr>
          <p:cNvSpPr>
            <a:spLocks noGrp="1"/>
          </p:cNvSpPr>
          <p:nvPr>
            <p:ph idx="1"/>
          </p:nvPr>
        </p:nvSpPr>
        <p:spPr>
          <a:xfrm>
            <a:off x="514350" y="1920835"/>
            <a:ext cx="7969249" cy="2409866"/>
          </a:xfrm>
        </p:spPr>
        <p:txBody>
          <a:bodyPr>
            <a:normAutofit/>
          </a:bodyPr>
          <a:lstStyle/>
          <a:p>
            <a:r>
              <a:rPr lang="en-US" sz="2400" dirty="0"/>
              <a:t>Why do internal surveys?</a:t>
            </a:r>
          </a:p>
          <a:p>
            <a:r>
              <a:rPr lang="en-US" sz="2400" dirty="0"/>
              <a:t>What should comprise an internal survey?</a:t>
            </a:r>
          </a:p>
          <a:p>
            <a:r>
              <a:rPr lang="en-US" sz="2400" dirty="0"/>
              <a:t>How to trend internal survey data</a:t>
            </a:r>
          </a:p>
          <a:p>
            <a:pPr lvl="1"/>
            <a:r>
              <a:rPr lang="en-US" sz="1800" dirty="0"/>
              <a:t>Be careful who sees “raw comments”</a:t>
            </a:r>
          </a:p>
          <a:p>
            <a:pPr lvl="1"/>
            <a:r>
              <a:rPr lang="en-US" sz="1800" dirty="0"/>
              <a:t>Don’t get distracted by “one off” comments -- “lack of supervision (5)”</a:t>
            </a:r>
          </a:p>
          <a:p>
            <a:pPr lvl="1"/>
            <a:r>
              <a:rPr lang="en-US" sz="1800" dirty="0"/>
              <a:t>Beware of the “soapbox”</a:t>
            </a:r>
          </a:p>
        </p:txBody>
      </p:sp>
      <p:sp>
        <p:nvSpPr>
          <p:cNvPr id="5" name="Footer Placeholder 3">
            <a:extLst>
              <a:ext uri="{FF2B5EF4-FFF2-40B4-BE49-F238E27FC236}">
                <a16:creationId xmlns:a16="http://schemas.microsoft.com/office/drawing/2014/main" xmlns="" id="{2B0D6941-04DB-4DEA-8D93-FC68713EC327}"/>
              </a:ext>
            </a:extLst>
          </p:cNvPr>
          <p:cNvSpPr>
            <a:spLocks noGrp="1"/>
          </p:cNvSpPr>
          <p:nvPr>
            <p:ph type="ftr" sz="quarter" idx="10"/>
          </p:nvPr>
        </p:nvSpPr>
        <p:spPr>
          <a:xfrm>
            <a:off x="3028950" y="6433132"/>
            <a:ext cx="3086100" cy="365125"/>
          </a:xfrm>
        </p:spPr>
        <p:txBody>
          <a:bodyPr/>
          <a:lstStyle/>
          <a:p>
            <a:pPr>
              <a:defRPr/>
            </a:pPr>
            <a:r>
              <a:rPr lang="en-US" dirty="0"/>
              <a:t>Presented by Partners in Medical Education, Inc. 2017</a:t>
            </a:r>
          </a:p>
        </p:txBody>
      </p:sp>
      <p:sp>
        <p:nvSpPr>
          <p:cNvPr id="6" name="Slide Number Placeholder 4"/>
          <p:cNvSpPr>
            <a:spLocks noGrp="1"/>
          </p:cNvSpPr>
          <p:nvPr>
            <p:ph type="sldNum" sz="quarter" idx="11"/>
          </p:nvPr>
        </p:nvSpPr>
        <p:spPr>
          <a:xfrm>
            <a:off x="6457950" y="6433133"/>
            <a:ext cx="2057400" cy="365125"/>
          </a:xfrm>
        </p:spPr>
        <p:txBody>
          <a:bodyPr/>
          <a:lstStyle/>
          <a:p>
            <a:pPr>
              <a:defRPr/>
            </a:pPr>
            <a:r>
              <a:rPr lang="en-US" altLang="en-US" dirty="0" smtClean="0"/>
              <a:t>9</a:t>
            </a:r>
            <a:endParaRPr lang="en-US" altLang="en-US" dirty="0"/>
          </a:p>
        </p:txBody>
      </p:sp>
      <p:pic>
        <p:nvPicPr>
          <p:cNvPr id="7" name="Picture 6"/>
          <p:cNvPicPr/>
          <p:nvPr/>
        </p:nvPicPr>
        <p:blipFill>
          <a:blip r:embed="rId3"/>
          <a:stretch>
            <a:fillRect/>
          </a:stretch>
        </p:blipFill>
        <p:spPr>
          <a:xfrm>
            <a:off x="6457950" y="3748905"/>
            <a:ext cx="2366134" cy="3013335"/>
          </a:xfrm>
          <a:prstGeom prst="rect">
            <a:avLst/>
          </a:prstGeom>
        </p:spPr>
      </p:pic>
    </p:spTree>
    <p:extLst>
      <p:ext uri="{BB962C8B-B14F-4D97-AF65-F5344CB8AC3E}">
        <p14:creationId xmlns:p14="http://schemas.microsoft.com/office/powerpoint/2010/main" val="24965282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ME-2016">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ME-2016" id="{CDBB09D6-2E31-6544-8AD6-22CA05291743}" vid="{98D09D54-364A-314E-A8DE-A1E776F54B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PME-2016</Template>
  <TotalTime>13382</TotalTime>
  <Words>3873</Words>
  <Application>Microsoft Macintosh PowerPoint</Application>
  <PresentationFormat>On-screen Show (4:3)</PresentationFormat>
  <Paragraphs>546</Paragraphs>
  <Slides>36</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Calibri</vt:lpstr>
      <vt:lpstr>Comic Sans MS</vt:lpstr>
      <vt:lpstr>Lucida Bright</vt:lpstr>
      <vt:lpstr>ＭＳ Ｐゴシック</vt:lpstr>
      <vt:lpstr>Symbol</vt:lpstr>
      <vt:lpstr>Times New Roman</vt:lpstr>
      <vt:lpstr>Wingdings</vt:lpstr>
      <vt:lpstr>Arial</vt:lpstr>
      <vt:lpstr>PME-2016</vt:lpstr>
      <vt:lpstr>Annual Program Evaluations for  New Programs and AOA Transition Programs</vt:lpstr>
      <vt:lpstr>Introducing Your Presenter…</vt:lpstr>
      <vt:lpstr>Objectives &amp; Goals</vt:lpstr>
      <vt:lpstr>The Basics of The APE</vt:lpstr>
      <vt:lpstr>ACGME Requirements</vt:lpstr>
      <vt:lpstr>Challenges</vt:lpstr>
      <vt:lpstr>Best Practices</vt:lpstr>
      <vt:lpstr>3 Year Build Out Plan</vt:lpstr>
      <vt:lpstr>Internal Surveys</vt:lpstr>
      <vt:lpstr>Scheduling</vt:lpstr>
      <vt:lpstr>Tools For The APE</vt:lpstr>
      <vt:lpstr>Activity 1: Practice with the 5 whys</vt:lpstr>
      <vt:lpstr>Practice With The  “Fishbone diagram”</vt:lpstr>
      <vt:lpstr>ACTION PLANS</vt:lpstr>
      <vt:lpstr>Basics of Action Items</vt:lpstr>
      <vt:lpstr>ACGME Requirements</vt:lpstr>
      <vt:lpstr>Ensuring Robust Action Plans</vt:lpstr>
      <vt:lpstr>TOOL: Voice of the…</vt:lpstr>
      <vt:lpstr>Best Practices</vt:lpstr>
      <vt:lpstr>Annual Institutional Review</vt:lpstr>
      <vt:lpstr>AIR  (ANNUAL INSTITUTIONAL REVIEW)</vt:lpstr>
      <vt:lpstr>PEC  (Program Evaluation Committee) </vt:lpstr>
      <vt:lpstr>Best Practices of PEC</vt:lpstr>
      <vt:lpstr>ACGME Requirements</vt:lpstr>
      <vt:lpstr>Purpose of PEC</vt:lpstr>
      <vt:lpstr>Challenges</vt:lpstr>
      <vt:lpstr>Best Practices</vt:lpstr>
      <vt:lpstr>Site Visit Documentation</vt:lpstr>
      <vt:lpstr>SELF STUDY</vt:lpstr>
      <vt:lpstr>Purpose</vt:lpstr>
      <vt:lpstr>Elements of the self study:   A 5 year “look back” and a 5 year “look forward”  What will take this program to the next level?</vt:lpstr>
      <vt:lpstr>Approximate Timeline for Self Study/10 Year Site Visit</vt:lpstr>
      <vt:lpstr>Write down your “aha” thoughts  </vt:lpstr>
      <vt:lpstr>PowerPoint Presentation</vt:lpstr>
      <vt:lpstr>PowerPoint Presentation</vt:lpstr>
      <vt:lpstr>PowerPoint Presentation</vt:lpstr>
    </vt:vector>
  </TitlesOfParts>
  <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99</cp:revision>
  <cp:lastPrinted>2017-08-25T22:09:03Z</cp:lastPrinted>
  <dcterms:created xsi:type="dcterms:W3CDTF">2016-03-20T11:36:31Z</dcterms:created>
  <dcterms:modified xsi:type="dcterms:W3CDTF">2017-09-08T19:35:37Z</dcterms:modified>
</cp:coreProperties>
</file>