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7"/>
  </p:notesMasterIdLst>
  <p:sldIdLst>
    <p:sldId id="256" r:id="rId2"/>
    <p:sldId id="294" r:id="rId3"/>
    <p:sldId id="257" r:id="rId4"/>
    <p:sldId id="321" r:id="rId5"/>
    <p:sldId id="275" r:id="rId6"/>
    <p:sldId id="322" r:id="rId7"/>
    <p:sldId id="298" r:id="rId8"/>
    <p:sldId id="324" r:id="rId9"/>
    <p:sldId id="325" r:id="rId10"/>
    <p:sldId id="299" r:id="rId11"/>
    <p:sldId id="330" r:id="rId12"/>
    <p:sldId id="323" r:id="rId13"/>
    <p:sldId id="308" r:id="rId14"/>
    <p:sldId id="333" r:id="rId15"/>
    <p:sldId id="329" r:id="rId16"/>
    <p:sldId id="332" r:id="rId17"/>
    <p:sldId id="302" r:id="rId18"/>
    <p:sldId id="326" r:id="rId19"/>
    <p:sldId id="331" r:id="rId20"/>
    <p:sldId id="312" r:id="rId21"/>
    <p:sldId id="313" r:id="rId22"/>
    <p:sldId id="305" r:id="rId23"/>
    <p:sldId id="316" r:id="rId24"/>
    <p:sldId id="334" r:id="rId25"/>
    <p:sldId id="297" r:id="rId2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3"/>
    <p:restoredTop sz="93663" autoAdjust="0"/>
  </p:normalViewPr>
  <p:slideViewPr>
    <p:cSldViewPr snapToGrid="0" snapToObjects="1">
      <p:cViewPr varScale="1">
        <p:scale>
          <a:sx n="99" d="100"/>
          <a:sy n="99" d="100"/>
        </p:scale>
        <p:origin x="1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2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“Experienced behavior” was defined as a participant indicating they had experienced one or more of the specific bullying behaviors while “witnessed” and “subjected” were individual questions in the survey.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4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6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2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2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6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2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28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77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2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1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 people are bullied because of their race, religion, gender, sex, sexual orientation, perceived sexual orientation, disability, perceived disability, nationality, or a whole host of other reasons, then that behavior is against the law because it is harassment, and the targets of that behavior have legal recourse.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8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 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 Christine </a:t>
            </a:r>
            <a:r>
              <a:rPr lang="en-US" dirty="0" smtClean="0"/>
              <a:t>Redovan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GME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3472919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Jane is </a:t>
            </a:r>
            <a:r>
              <a:rPr lang="en-US" i="1" dirty="0" smtClean="0"/>
              <a:t>harassed</a:t>
            </a:r>
            <a:r>
              <a:rPr lang="en-US" dirty="0" smtClean="0"/>
              <a:t> by John if he calls her a derogatory name because she is a woman.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Jane is </a:t>
            </a:r>
            <a:r>
              <a:rPr lang="en-US" i="1" dirty="0" smtClean="0"/>
              <a:t>bullied</a:t>
            </a:r>
            <a:r>
              <a:rPr lang="en-US" dirty="0" smtClean="0"/>
              <a:t> by John if he makes fun of her because she is a Cleveland Brown’s fan.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Harassment vs. Bullying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30506" y="5625587"/>
            <a:ext cx="86262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100" b="0" dirty="0" smtClean="0">
                <a:latin typeface="Calibri" pitchFamily="34" charset="0"/>
                <a:cs typeface="Times New Roman" pitchFamily="18" charset="0"/>
              </a:rPr>
              <a:t>Robertson, B. (2016, February 29). What is the difference between harassment, discrimination,  &amp; bullying in California employment law? [Blog post] </a:t>
            </a:r>
            <a:r>
              <a:rPr lang="en-US" sz="1100" b="0" dirty="0">
                <a:latin typeface="Calibri" pitchFamily="34" charset="0"/>
                <a:cs typeface="Times New Roman" pitchFamily="18" charset="0"/>
              </a:rPr>
              <a:t>Retrieved from https://</a:t>
            </a:r>
            <a:r>
              <a:rPr lang="en-US" sz="1100" b="0" dirty="0">
                <a:latin typeface="Calibri" pitchFamily="34" charset="0"/>
                <a:cs typeface="Times New Roman" pitchFamily="18" charset="0"/>
              </a:rPr>
              <a:t>brobertsonlaw.com</a:t>
            </a:r>
            <a:r>
              <a:rPr lang="en-US" sz="1100" b="0" dirty="0">
                <a:latin typeface="Calibri" pitchFamily="34" charset="0"/>
                <a:cs typeface="Times New Roman" pitchFamily="18" charset="0"/>
              </a:rPr>
              <a:t>/difference-harassment-discrimination-</a:t>
            </a:r>
            <a:r>
              <a:rPr lang="en-US" sz="1100" b="0" dirty="0">
                <a:latin typeface="Calibri" pitchFamily="34" charset="0"/>
                <a:cs typeface="Times New Roman" pitchFamily="18" charset="0"/>
              </a:rPr>
              <a:t>california</a:t>
            </a:r>
            <a:r>
              <a:rPr lang="en-US" sz="1100" b="0" dirty="0">
                <a:latin typeface="Calibri" pitchFamily="34" charset="0"/>
                <a:cs typeface="Times New Roman" pitchFamily="18" charset="0"/>
              </a:rPr>
              <a:t>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of a Bully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518"/>
            <a:ext cx="2381250" cy="23907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3281" y="2123518"/>
            <a:ext cx="209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70% Male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548" y="3018640"/>
            <a:ext cx="209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65% Female targets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3047" y="3924690"/>
            <a:ext cx="209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35% Male targets</a:t>
            </a:r>
            <a:endParaRPr lang="en-US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29194" y="2467151"/>
            <a:ext cx="1" cy="49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2046985"/>
            <a:ext cx="2651196" cy="26511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73702" y="2126977"/>
            <a:ext cx="209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0% Female</a:t>
            </a:r>
            <a:endParaRPr lang="en-US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86650" y="2467151"/>
            <a:ext cx="1" cy="49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73701" y="3023399"/>
            <a:ext cx="209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67% Female targets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1234" y="3924690"/>
            <a:ext cx="209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33% Male targets</a:t>
            </a:r>
            <a:endParaRPr lang="en-US" dirty="0">
              <a:latin typeface="+mn-lt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38831" y="5707013"/>
            <a:ext cx="8626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Namie</a:t>
            </a:r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(2017).  2017 workplace bullying institute: US work place bullying survey.  Retrieved from http://</a:t>
            </a:r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www.workplacebullying.org</a:t>
            </a:r>
            <a:r>
              <a:rPr lang="en-US" sz="11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Worldwide problem</a:t>
            </a:r>
          </a:p>
          <a:p>
            <a:r>
              <a:rPr lang="en-US" dirty="0" smtClean="0"/>
              <a:t>Affects targets physically and emotionally</a:t>
            </a:r>
          </a:p>
          <a:p>
            <a:r>
              <a:rPr lang="en-US" dirty="0" smtClean="0"/>
              <a:t>Affects the organization</a:t>
            </a:r>
          </a:p>
          <a:p>
            <a:r>
              <a:rPr lang="en-US" dirty="0" smtClean="0"/>
              <a:t>Not just physicians….nurses, students, residents, ancillary support, administrative support</a:t>
            </a:r>
          </a:p>
          <a:p>
            <a:r>
              <a:rPr lang="en-US" dirty="0" smtClean="0"/>
              <a:t>Widely ignored as part of the medical “culture”</a:t>
            </a:r>
          </a:p>
          <a:p>
            <a:r>
              <a:rPr lang="en-US" dirty="0" smtClean="0"/>
              <a:t>Literature searches indicate bullying is prevalent, on-going and some refer to bullying as an epidemic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 in Medicine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14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9829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Medical student mistreatment first documented, in 1990, by Dr. Silver.  </a:t>
            </a:r>
          </a:p>
          <a:p>
            <a:pPr lvl="1"/>
            <a:r>
              <a:rPr lang="en-US" dirty="0" smtClean="0"/>
              <a:t>46.4% of medical students reported they were abused at some point during their training.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AAMC graduate questionnaire, in 2013, documented 41.2%.</a:t>
            </a:r>
          </a:p>
          <a:p>
            <a:endParaRPr lang="en-US" dirty="0"/>
          </a:p>
          <a:p>
            <a:r>
              <a:rPr lang="en-US" dirty="0" smtClean="0"/>
              <a:t>Little change and continues today.  Does bullying play a part in physician suicide?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Students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730" y="5553612"/>
            <a:ext cx="87962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>
                <a:latin typeface="+mn-lt"/>
              </a:rPr>
              <a:t>Silver, H.K. (1990). Medical student abuse:  Incidence, severity, and significance. </a:t>
            </a:r>
            <a:r>
              <a:rPr lang="en-US" sz="1050" b="0" i="1" dirty="0">
                <a:latin typeface="+mn-lt"/>
              </a:rPr>
              <a:t>JAMA 26:263</a:t>
            </a:r>
            <a:r>
              <a:rPr lang="en-US" sz="1050" b="0" dirty="0">
                <a:latin typeface="+mn-lt"/>
              </a:rPr>
              <a:t>(4), </a:t>
            </a:r>
            <a:r>
              <a:rPr lang="en-US" sz="1050" b="0" dirty="0" smtClean="0">
                <a:latin typeface="+mn-lt"/>
              </a:rPr>
              <a:t>527-532.</a:t>
            </a:r>
          </a:p>
          <a:p>
            <a:endParaRPr lang="en-US" sz="1050" b="0" dirty="0" smtClean="0">
              <a:latin typeface="+mn-lt"/>
            </a:endParaRPr>
          </a:p>
          <a:p>
            <a:r>
              <a:rPr lang="en-US" sz="1050" b="0" dirty="0">
                <a:latin typeface="+mn-lt"/>
              </a:rPr>
              <a:t>Association of American Medical Colleges. (2013). Medical school graduation questionnaire:  All schools summary report 2013.  Available at </a:t>
            </a:r>
            <a:r>
              <a:rPr lang="en-US" sz="1050" b="0" dirty="0">
                <a:latin typeface="+mn-lt"/>
              </a:rPr>
              <a:t>www.aamc.org</a:t>
            </a:r>
            <a:endParaRPr lang="en-US" sz="1050" b="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1400" b="1" dirty="0" smtClean="0"/>
              <a:t>Percentage </a:t>
            </a:r>
            <a:r>
              <a:rPr lang="en-US" sz="1400" b="1" dirty="0"/>
              <a:t>of participants who experienced bullying behaviors, witnessed bullying of colleagues, or were subjected to bullying themselves, and the source of that </a:t>
            </a:r>
            <a:r>
              <a:rPr lang="en-US" sz="1400" b="1" dirty="0" smtClean="0"/>
              <a:t>bullying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Resident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38058"/>
            <a:ext cx="5486400" cy="3356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5881327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Chadaga</a:t>
            </a:r>
            <a:r>
              <a:rPr lang="en-US" sz="1200" b="0" dirty="0">
                <a:latin typeface="+mn-lt"/>
              </a:rPr>
              <a:t> AR, </a:t>
            </a:r>
            <a:r>
              <a:rPr lang="en-US" sz="1200" b="0" dirty="0">
                <a:latin typeface="+mn-lt"/>
              </a:rPr>
              <a:t>Villines</a:t>
            </a:r>
            <a:r>
              <a:rPr lang="en-US" sz="1200" b="0" dirty="0">
                <a:latin typeface="+mn-lt"/>
              </a:rPr>
              <a:t> D, </a:t>
            </a:r>
            <a:r>
              <a:rPr lang="en-US" sz="1200" b="0" dirty="0">
                <a:latin typeface="+mn-lt"/>
              </a:rPr>
              <a:t>Krikorian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A. </a:t>
            </a:r>
            <a:r>
              <a:rPr lang="en-US" sz="1200" b="0" dirty="0">
                <a:latin typeface="+mn-lt"/>
              </a:rPr>
              <a:t>(2016</a:t>
            </a:r>
            <a:r>
              <a:rPr lang="en-US" sz="1200" b="0" dirty="0" smtClean="0">
                <a:latin typeface="+mn-lt"/>
              </a:rPr>
              <a:t>). </a:t>
            </a:r>
            <a:r>
              <a:rPr lang="en-US" sz="1200" b="0" dirty="0">
                <a:latin typeface="+mn-lt"/>
              </a:rPr>
              <a:t>Bullying in the American </a:t>
            </a:r>
            <a:r>
              <a:rPr lang="en-US" sz="1200" b="0" dirty="0" smtClean="0">
                <a:latin typeface="+mn-lt"/>
              </a:rPr>
              <a:t>graduate </a:t>
            </a:r>
            <a:r>
              <a:rPr lang="en-US" sz="1200" b="0" dirty="0">
                <a:latin typeface="+mn-lt"/>
              </a:rPr>
              <a:t>m</a:t>
            </a:r>
            <a:r>
              <a:rPr lang="en-US" sz="1200" b="0" dirty="0" smtClean="0">
                <a:latin typeface="+mn-lt"/>
              </a:rPr>
              <a:t>edical </a:t>
            </a:r>
            <a:r>
              <a:rPr lang="en-US" sz="1200" b="0" dirty="0">
                <a:latin typeface="+mn-lt"/>
              </a:rPr>
              <a:t>e</a:t>
            </a:r>
            <a:r>
              <a:rPr lang="en-US" sz="1200" b="0" dirty="0" smtClean="0">
                <a:latin typeface="+mn-lt"/>
              </a:rPr>
              <a:t>ducation </a:t>
            </a:r>
            <a:r>
              <a:rPr lang="en-US" sz="1200" b="0" dirty="0">
                <a:latin typeface="+mn-lt"/>
              </a:rPr>
              <a:t>s</a:t>
            </a:r>
            <a:r>
              <a:rPr lang="en-US" sz="1200" b="0" dirty="0" smtClean="0">
                <a:latin typeface="+mn-lt"/>
              </a:rPr>
              <a:t>ystem</a:t>
            </a:r>
            <a:r>
              <a:rPr lang="en-US" sz="1200" b="0" dirty="0">
                <a:latin typeface="+mn-lt"/>
              </a:rPr>
              <a:t>: A</a:t>
            </a:r>
          </a:p>
          <a:p>
            <a:r>
              <a:rPr lang="en-US" sz="1200" b="0" dirty="0">
                <a:latin typeface="+mn-lt"/>
              </a:rPr>
              <a:t>n</a:t>
            </a:r>
            <a:r>
              <a:rPr lang="en-US" sz="1200" b="0" dirty="0" smtClean="0">
                <a:latin typeface="+mn-lt"/>
              </a:rPr>
              <a:t>ational cross-sectional </a:t>
            </a:r>
            <a:r>
              <a:rPr lang="en-US" sz="1200" b="0" dirty="0">
                <a:latin typeface="+mn-lt"/>
              </a:rPr>
              <a:t>s</a:t>
            </a:r>
            <a:r>
              <a:rPr lang="en-US" sz="1200" b="0" dirty="0" smtClean="0">
                <a:latin typeface="+mn-lt"/>
              </a:rPr>
              <a:t>urvey</a:t>
            </a:r>
            <a:r>
              <a:rPr lang="en-US" sz="1200" b="0" dirty="0">
                <a:latin typeface="+mn-lt"/>
              </a:rPr>
              <a:t>. </a:t>
            </a:r>
            <a:r>
              <a:rPr lang="en-US" sz="1200" b="0" i="1" dirty="0">
                <a:latin typeface="+mn-lt"/>
              </a:rPr>
              <a:t>PLoS</a:t>
            </a:r>
            <a:r>
              <a:rPr lang="en-US" sz="1200" b="0" i="1" dirty="0">
                <a:latin typeface="+mn-lt"/>
              </a:rPr>
              <a:t> ONE11</a:t>
            </a:r>
            <a:r>
              <a:rPr lang="en-US" sz="1200" b="0" dirty="0">
                <a:latin typeface="+mn-lt"/>
              </a:rPr>
              <a:t>(3</a:t>
            </a:r>
            <a:r>
              <a:rPr lang="en-US" sz="1200" b="0" dirty="0" smtClean="0">
                <a:latin typeface="+mn-lt"/>
              </a:rPr>
              <a:t>),1-14. </a:t>
            </a:r>
            <a:r>
              <a:rPr lang="en-US" sz="1200" b="0" dirty="0" smtClean="0">
                <a:latin typeface="+mn-lt"/>
              </a:rPr>
              <a:t>doi</a:t>
            </a:r>
            <a:r>
              <a:rPr lang="en-US" sz="1200" b="0" dirty="0" smtClean="0">
                <a:latin typeface="+mn-lt"/>
              </a:rPr>
              <a:t>: 10.1371/journal.pone.0150246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7450" y="1937846"/>
            <a:ext cx="243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66% of respondents experienced bullying behavior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25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0" y="1801504"/>
            <a:ext cx="8517094" cy="33846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Residents (Surgery)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328400" y="3616656"/>
            <a:ext cx="8815600" cy="409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399" y="5663689"/>
            <a:ext cx="790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Schlitzkus</a:t>
            </a:r>
            <a:r>
              <a:rPr lang="en-US" sz="1200" b="0" dirty="0">
                <a:latin typeface="+mn-lt"/>
              </a:rPr>
              <a:t>, L.L., Vogt, K.N., Sullivan, M.E., </a:t>
            </a:r>
            <a:r>
              <a:rPr lang="en-US" sz="1200" b="0" dirty="0">
                <a:latin typeface="+mn-lt"/>
              </a:rPr>
              <a:t>Schenarts</a:t>
            </a:r>
            <a:r>
              <a:rPr lang="en-US" sz="1200" b="0" dirty="0">
                <a:latin typeface="+mn-lt"/>
              </a:rPr>
              <a:t>, K.D. (2014). Workplace bullying of general surgery residents by nurses. </a:t>
            </a:r>
            <a:r>
              <a:rPr lang="en-US" sz="1200" b="0" i="1" dirty="0">
                <a:latin typeface="+mn-lt"/>
              </a:rPr>
              <a:t>Journal of Surgical Education 71</a:t>
            </a:r>
            <a:r>
              <a:rPr lang="en-US" sz="1200" b="0" dirty="0">
                <a:latin typeface="+mn-lt"/>
              </a:rPr>
              <a:t>(6), 149-151 </a:t>
            </a:r>
            <a:r>
              <a:rPr lang="en-US" sz="1200" b="0" dirty="0">
                <a:latin typeface="+mn-lt"/>
              </a:rPr>
              <a:t>doi</a:t>
            </a:r>
            <a:r>
              <a:rPr lang="en-US" sz="1200" b="0" dirty="0">
                <a:latin typeface="+mn-lt"/>
              </a:rPr>
              <a:t>: 10.116/j.surg.2014.08.003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and program requirements</a:t>
            </a:r>
          </a:p>
          <a:p>
            <a:pPr lvl="1"/>
            <a:r>
              <a:rPr lang="en-US" dirty="0" smtClean="0"/>
              <a:t>2011, 2015, 2017</a:t>
            </a:r>
          </a:p>
          <a:p>
            <a:r>
              <a:rPr lang="en-US" dirty="0" smtClean="0"/>
              <a:t>Questions on resident surveys</a:t>
            </a:r>
          </a:p>
          <a:p>
            <a:pPr lvl="1"/>
            <a:r>
              <a:rPr lang="en-US" dirty="0" smtClean="0"/>
              <a:t>Fear of retaliation </a:t>
            </a:r>
          </a:p>
          <a:p>
            <a:pPr lvl="1"/>
            <a:r>
              <a:rPr lang="en-US" dirty="0" smtClean="0"/>
              <a:t>What does your survey reveal?</a:t>
            </a:r>
          </a:p>
          <a:p>
            <a:r>
              <a:rPr lang="en-US" dirty="0" smtClean="0"/>
              <a:t>CLER</a:t>
            </a:r>
          </a:p>
          <a:p>
            <a:pPr lvl="1"/>
            <a:r>
              <a:rPr lang="en-US" dirty="0" smtClean="0"/>
              <a:t>Focus on learning environment</a:t>
            </a:r>
          </a:p>
          <a:p>
            <a:r>
              <a:rPr lang="en-US" dirty="0" smtClean="0"/>
              <a:t>Physician well-being</a:t>
            </a:r>
          </a:p>
          <a:p>
            <a:pPr lvl="1"/>
            <a:r>
              <a:rPr lang="en-US" dirty="0" smtClean="0"/>
              <a:t>Elevated awareness and importance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82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Falsely accusing someone of error they did not make</a:t>
            </a:r>
          </a:p>
          <a:p>
            <a:r>
              <a:rPr lang="en-US" dirty="0" smtClean="0"/>
              <a:t>Hostile staring (non-verbal intimidation)</a:t>
            </a:r>
          </a:p>
          <a:p>
            <a:r>
              <a:rPr lang="en-US" dirty="0" smtClean="0"/>
              <a:t>Unjustly discounting thoughts/feelings/comments in front of others</a:t>
            </a:r>
          </a:p>
          <a:p>
            <a:r>
              <a:rPr lang="en-US" dirty="0" smtClean="0"/>
              <a:t>Giving the silent treatment</a:t>
            </a:r>
          </a:p>
          <a:p>
            <a:r>
              <a:rPr lang="en-US" dirty="0" smtClean="0"/>
              <a:t>Making up rules</a:t>
            </a:r>
          </a:p>
          <a:p>
            <a:r>
              <a:rPr lang="en-US" dirty="0" smtClean="0"/>
              <a:t>Constant and harsh criticism</a:t>
            </a:r>
          </a:p>
          <a:p>
            <a:r>
              <a:rPr lang="en-US" dirty="0" smtClean="0"/>
              <a:t>Isolating a co-worker; gang-up on a co-worker</a:t>
            </a:r>
          </a:p>
          <a:p>
            <a:r>
              <a:rPr lang="en-US" dirty="0" smtClean="0"/>
              <a:t>Yelling/screaming, creating a scene to humiliate another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Bullying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smtClean="0"/>
              <a:t>Individual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Heart palpitations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Sleep difficulty</a:t>
            </a:r>
          </a:p>
          <a:p>
            <a:r>
              <a:rPr lang="en-US" dirty="0" smtClean="0"/>
              <a:t>Concentration difficulty</a:t>
            </a:r>
          </a:p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On Institution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turnover</a:t>
            </a:r>
          </a:p>
          <a:p>
            <a:r>
              <a:rPr lang="en-US" dirty="0" smtClean="0"/>
              <a:t>Lower productivity</a:t>
            </a:r>
          </a:p>
          <a:p>
            <a:r>
              <a:rPr lang="en-US" dirty="0" smtClean="0"/>
              <a:t>Increased absenteeism</a:t>
            </a:r>
          </a:p>
          <a:p>
            <a:r>
              <a:rPr lang="en-US" dirty="0" smtClean="0"/>
              <a:t>Decreased morale</a:t>
            </a:r>
          </a:p>
          <a:p>
            <a:r>
              <a:rPr lang="en-US" dirty="0" smtClean="0"/>
              <a:t>Increased risk of legal action</a:t>
            </a:r>
          </a:p>
          <a:p>
            <a:r>
              <a:rPr lang="en-US" dirty="0" smtClean="0"/>
              <a:t>Reputation</a:t>
            </a:r>
          </a:p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Bullying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57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738058"/>
            <a:ext cx="5829300" cy="4695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On Patient </a:t>
            </a:r>
            <a:r>
              <a:rPr lang="en-US" dirty="0" smtClean="0"/>
              <a:t>Safety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Disrupts teamwork and communication</a:t>
            </a:r>
          </a:p>
          <a:p>
            <a:r>
              <a:rPr lang="en-US" dirty="0" smtClean="0"/>
              <a:t>Leads to errors</a:t>
            </a:r>
          </a:p>
          <a:p>
            <a:r>
              <a:rPr lang="en-US" dirty="0" smtClean="0"/>
              <a:t>Leads to adverse events</a:t>
            </a:r>
          </a:p>
          <a:p>
            <a:r>
              <a:rPr lang="en-US" dirty="0" smtClean="0"/>
              <a:t>Loss of concentration</a:t>
            </a:r>
          </a:p>
          <a:p>
            <a:r>
              <a:rPr lang="en-US" dirty="0" smtClean="0"/>
              <a:t>Loss of information during transition of </a:t>
            </a:r>
            <a:r>
              <a:rPr lang="en-US" dirty="0" smtClean="0"/>
              <a:t>care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/>
              <a:t>Schlitzkus</a:t>
            </a:r>
            <a:r>
              <a:rPr lang="en-US" sz="1200" dirty="0"/>
              <a:t>, L.L., Vogt, K.N., Sullivan, M.E., </a:t>
            </a:r>
            <a:r>
              <a:rPr lang="en-US" sz="1200" dirty="0"/>
              <a:t>Schenarts</a:t>
            </a:r>
            <a:r>
              <a:rPr lang="en-US" sz="1200" dirty="0"/>
              <a:t>, K.D. (2014). Workplace bullying of general surgery residents by nurses. </a:t>
            </a:r>
            <a:r>
              <a:rPr lang="en-US" sz="1200" i="1" dirty="0"/>
              <a:t>Journal of Surgical Education 71</a:t>
            </a:r>
            <a:r>
              <a:rPr lang="en-US" sz="1200" dirty="0"/>
              <a:t>(6), 149-151 </a:t>
            </a:r>
            <a:r>
              <a:rPr lang="en-US" sz="1200" dirty="0"/>
              <a:t>doi</a:t>
            </a:r>
            <a:r>
              <a:rPr lang="en-US" sz="1200" dirty="0"/>
              <a:t>: 10.116/j.surg.2014.08.003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Bullying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549618"/>
            <a:ext cx="3019425" cy="27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457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850" y="1295400"/>
            <a:ext cx="4724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</a:t>
            </a:r>
            <a:r>
              <a:rPr lang="en-US" sz="2400" dirty="0">
                <a:latin typeface="Lucida Bright" pitchFamily="18" charset="0"/>
              </a:rPr>
              <a:t>Redovan</a:t>
            </a:r>
            <a:r>
              <a:rPr lang="en-US" sz="2400" dirty="0">
                <a:latin typeface="Lucida Bright" pitchFamily="18" charset="0"/>
              </a:rPr>
              <a:t>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</a:t>
            </a:r>
            <a:r>
              <a:rPr lang="en-US" sz="2400" dirty="0" smtClean="0">
                <a:latin typeface="Lucida Bright" pitchFamily="18" charset="0"/>
              </a:rPr>
              <a:t>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</a:t>
            </a:r>
            <a:r>
              <a:rPr lang="en-US" sz="1600" dirty="0" smtClean="0">
                <a:latin typeface="+mn-lt"/>
              </a:rPr>
              <a:t>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17 years GME experience</a:t>
            </a:r>
            <a:endParaRPr lang="en-US" sz="1600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981474"/>
            <a:ext cx="2065338" cy="27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Report; Make needs known</a:t>
            </a:r>
          </a:p>
          <a:p>
            <a:r>
              <a:rPr lang="en-US" sz="3200" dirty="0" smtClean="0"/>
              <a:t>Address issue directly</a:t>
            </a:r>
          </a:p>
          <a:p>
            <a:r>
              <a:rPr lang="en-US" sz="3200" dirty="0" smtClean="0"/>
              <a:t>Maintain documentation</a:t>
            </a:r>
          </a:p>
          <a:p>
            <a:r>
              <a:rPr lang="en-US" sz="3200" dirty="0" smtClean="0"/>
              <a:t>Seek assistance</a:t>
            </a:r>
          </a:p>
          <a:p>
            <a:r>
              <a:rPr lang="en-US" sz="3200" dirty="0" smtClean="0"/>
              <a:t>Employee responsibility</a:t>
            </a:r>
          </a:p>
          <a:p>
            <a:r>
              <a:rPr lang="en-US" sz="3200" dirty="0" smtClean="0"/>
              <a:t>Employer responsibility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Bullying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479996"/>
            <a:ext cx="2400300" cy="269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Workplace policies</a:t>
            </a:r>
          </a:p>
          <a:p>
            <a:r>
              <a:rPr lang="en-US" sz="3200" dirty="0" smtClean="0"/>
              <a:t>Workplace culture</a:t>
            </a:r>
          </a:p>
          <a:p>
            <a:r>
              <a:rPr lang="en-US" sz="3200" dirty="0" smtClean="0"/>
              <a:t>Build employee relationships</a:t>
            </a:r>
          </a:p>
          <a:p>
            <a:r>
              <a:rPr lang="en-US" sz="3200" dirty="0" smtClean="0"/>
              <a:t>Training and development</a:t>
            </a:r>
          </a:p>
          <a:p>
            <a:r>
              <a:rPr lang="en-US" sz="3200" dirty="0" smtClean="0"/>
              <a:t>Foster environments 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will </a:t>
            </a:r>
            <a:r>
              <a:rPr lang="en-US" sz="3200" dirty="0" smtClean="0"/>
              <a:t>not tolerate bullying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Bullying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362326"/>
            <a:ext cx="3002280" cy="281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cognizant of the “bad day”</a:t>
            </a:r>
          </a:p>
          <a:p>
            <a:r>
              <a:rPr lang="en-US" dirty="0" smtClean="0"/>
              <a:t>Be mindful of joking around…stop before it goes too far</a:t>
            </a:r>
          </a:p>
          <a:p>
            <a:r>
              <a:rPr lang="en-US" dirty="0" smtClean="0"/>
              <a:t>Use your GME Office, PD/DIO and HR department for support and questions</a:t>
            </a:r>
          </a:p>
          <a:p>
            <a:r>
              <a:rPr lang="en-US" dirty="0" smtClean="0"/>
              <a:t>Listen to your residents – the ACGME surveys are a great start</a:t>
            </a:r>
          </a:p>
          <a:p>
            <a:r>
              <a:rPr lang="en-US" dirty="0" smtClean="0"/>
              <a:t>Educate, educate, educate</a:t>
            </a:r>
          </a:p>
          <a:p>
            <a:r>
              <a:rPr lang="en-US" dirty="0" smtClean="0"/>
              <a:t>Culture change starts with you!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rt/414e4a710a858306f0b51fbcfddf3c6a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82" y="1162756"/>
            <a:ext cx="4825713" cy="527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7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What do They Do Up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There in the GME Office?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Breaking Bad News to Residents: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A Five Stage Process for Giving Instructive Feedback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–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What are you Waiting For?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GMEC &amp; Program Oversight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Lean Six Sigma for GME Support Staff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Initial &amp; Pre-Accreditation: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Annual Date Updates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Can I Do That? Becoming an Integral Member of the GME Education Team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Getting the Most Out of Your Resident Interview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24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6741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November 14, 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Self Study –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Have You Analyzed Your Data Yet?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December 7, 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Creating a Robust Resident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Evaluation System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December 12, 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86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    </a:t>
            </a:r>
            <a:r>
              <a:rPr lang="en-US" sz="2000" dirty="0" smtClean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/>
              <a:t>Partners </a:t>
            </a:r>
            <a:r>
              <a:rPr lang="en-US" sz="2400" b="1" dirty="0"/>
              <a:t>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</a:t>
            </a:r>
            <a:r>
              <a:rPr lang="en-US" sz="2400" b="1" dirty="0"/>
              <a:t>Redovan</a:t>
            </a:r>
            <a:r>
              <a:rPr lang="en-US" sz="2400" b="1" dirty="0"/>
              <a:t>, MBA GME </a:t>
            </a:r>
            <a:r>
              <a:rPr lang="en-US" sz="2400" b="1" dirty="0" smtClean="0"/>
              <a:t>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 smtClean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6692" y="1839658"/>
            <a:ext cx="7798658" cy="3389996"/>
          </a:xfrm>
        </p:spPr>
        <p:txBody>
          <a:bodyPr>
            <a:normAutofit/>
          </a:bodyPr>
          <a:lstStyle/>
          <a:p>
            <a:r>
              <a:rPr lang="en-US" dirty="0" smtClean="0"/>
              <a:t>Recognize </a:t>
            </a:r>
            <a:r>
              <a:rPr lang="en-US" dirty="0"/>
              <a:t>bullying behaviors in the </a:t>
            </a:r>
            <a:r>
              <a:rPr lang="en-US" dirty="0" smtClean="0"/>
              <a:t>workplace</a:t>
            </a:r>
          </a:p>
          <a:p>
            <a:endParaRPr lang="en-US" dirty="0"/>
          </a:p>
          <a:p>
            <a:r>
              <a:rPr lang="en-US" dirty="0" smtClean="0"/>
              <a:t>Apply </a:t>
            </a:r>
            <a:r>
              <a:rPr lang="en-US" dirty="0"/>
              <a:t>strategies to address bullying in the </a:t>
            </a:r>
            <a:r>
              <a:rPr lang="en-US" dirty="0" smtClean="0"/>
              <a:t>workplace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Learn </a:t>
            </a:r>
            <a:r>
              <a:rPr lang="en-US" dirty="0"/>
              <a:t>how to prevent bullying in the workplace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7" descr="../../../../Volumes/douglas/how%20to%20access%20your%20on-demand/clipart/dh-isto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87" y="4649119"/>
            <a:ext cx="3445763" cy="1675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58" y="2495823"/>
            <a:ext cx="4372292" cy="1677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1" y="5299720"/>
            <a:ext cx="8251985" cy="1067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3" y="4512965"/>
            <a:ext cx="7594495" cy="524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9">
            <a:off x="357790" y="1811579"/>
            <a:ext cx="5457828" cy="1081267"/>
          </a:xfrm>
        </p:spPr>
      </p:pic>
    </p:spTree>
    <p:extLst>
      <p:ext uri="{BB962C8B-B14F-4D97-AF65-F5344CB8AC3E}">
        <p14:creationId xmlns:p14="http://schemas.microsoft.com/office/powerpoint/2010/main" val="363727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6823" y="2180041"/>
            <a:ext cx="7886700" cy="298817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19% of Americans are bullied</a:t>
            </a:r>
          </a:p>
          <a:p>
            <a:endParaRPr lang="en-US" sz="3200" dirty="0"/>
          </a:p>
          <a:p>
            <a:r>
              <a:rPr lang="en-US" sz="3200" dirty="0" smtClean="0"/>
              <a:t>19% witness bullying</a:t>
            </a:r>
          </a:p>
          <a:p>
            <a:endParaRPr lang="en-US" sz="3200" dirty="0"/>
          </a:p>
          <a:p>
            <a:r>
              <a:rPr lang="en-US" sz="3200" dirty="0" smtClean="0"/>
              <a:t>61% are aware of abuse conduct in the work place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0658" y="5954924"/>
            <a:ext cx="86262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100" b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Namie</a:t>
            </a:r>
            <a:r>
              <a:rPr lang="en-US" sz="1100" b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(2017).  2017 workplace bullying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institute: US work place bullying survey.  </a:t>
            </a:r>
            <a:r>
              <a:rPr lang="en-US" sz="11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Retrieved from http://</a:t>
            </a:r>
            <a:r>
              <a:rPr lang="en-US" sz="11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www.workplacebullying.org</a:t>
            </a:r>
            <a:r>
              <a:rPr lang="en-US" sz="11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7" y="1414374"/>
            <a:ext cx="6787486" cy="384977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0507" y="1738059"/>
            <a:ext cx="8626206" cy="2988178"/>
          </a:xfrm>
        </p:spPr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60.3 million Americans are affected by bullying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30507" y="5785728"/>
            <a:ext cx="8626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Namie</a:t>
            </a:r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(2017).  2017 workplace bullying institute: US work place bullying survey.  Retrieved from http://</a:t>
            </a:r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www.workplacebullying.org</a:t>
            </a:r>
            <a:r>
              <a:rPr lang="en-US" sz="11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9300" y="2024320"/>
            <a:ext cx="5848350" cy="4438905"/>
          </a:xfrm>
        </p:spPr>
        <p:txBody>
          <a:bodyPr anchor="ctr">
            <a:normAutofit/>
          </a:bodyPr>
          <a:lstStyle/>
          <a:p>
            <a:pPr marL="685800" indent="-457200"/>
            <a:endParaRPr lang="en-US" sz="2800" dirty="0" smtClean="0"/>
          </a:p>
          <a:p>
            <a:pPr marL="685800" indent="-457200"/>
            <a:r>
              <a:rPr lang="en-US" sz="2800" dirty="0" smtClean="0"/>
              <a:t>No one agreed upon definition.  </a:t>
            </a:r>
            <a:endParaRPr lang="en-US" sz="2800" dirty="0" smtClean="0"/>
          </a:p>
          <a:p>
            <a:pPr marL="685800" indent="-457200"/>
            <a:endParaRPr lang="en-US" sz="2800" dirty="0"/>
          </a:p>
          <a:p>
            <a:pPr marL="685800" indent="-457200"/>
            <a:r>
              <a:rPr lang="en-US" sz="2800" dirty="0" smtClean="0"/>
              <a:t>Repeated mistreatment of an employee by one or more employees; abusive conduct that is:  threatening, humiliating, or intimidating, work sabotage, or verbal abuse.</a:t>
            </a:r>
          </a:p>
          <a:p>
            <a:pPr indent="0">
              <a:buNone/>
            </a:pPr>
            <a:endParaRPr lang="en-US" sz="2800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8896" y="5898866"/>
            <a:ext cx="8626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Namie</a:t>
            </a:r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(2017).  2017 workplace bullying institute: US work place bullying survey.  Retrieved from http://</a:t>
            </a:r>
            <a:r>
              <a:rPr lang="en-US" sz="12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www.workplacebullying.org</a:t>
            </a:r>
            <a:r>
              <a:rPr lang="en-US" sz="11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22" y="3553471"/>
            <a:ext cx="2503981" cy="23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422061"/>
            <a:ext cx="7886700" cy="4438905"/>
          </a:xfrm>
        </p:spPr>
        <p:txBody>
          <a:bodyPr anchor="ctr">
            <a:normAutofit/>
          </a:bodyPr>
          <a:lstStyle/>
          <a:p>
            <a:pPr marL="685800" indent="-457200"/>
            <a:r>
              <a:rPr lang="en-US" sz="2800" dirty="0" smtClean="0"/>
              <a:t>Creates a psychological power imbalance</a:t>
            </a:r>
          </a:p>
          <a:p>
            <a:pPr marL="685800" indent="-457200"/>
            <a:r>
              <a:rPr lang="en-US" sz="2800" dirty="0" smtClean="0"/>
              <a:t>Causes harm – such as stress, fear, anxiety and sleeplessness</a:t>
            </a:r>
          </a:p>
          <a:p>
            <a:pPr marL="685800" indent="-457200"/>
            <a:r>
              <a:rPr lang="en-US" sz="2800" dirty="0" smtClean="0"/>
              <a:t>Typically repetitive – occurring at least once a week for a minimum of six months</a:t>
            </a:r>
          </a:p>
          <a:p>
            <a:pPr indent="0">
              <a:buNone/>
            </a:pPr>
            <a:endParaRPr lang="en-US" sz="2800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7793" y="5907806"/>
            <a:ext cx="8626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Wilkie</a:t>
            </a:r>
            <a:r>
              <a:rPr lang="en-US" sz="1050" b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D. (2016, June 30). Tried-and-true ways to deal with a workplace bully:  Real stories from companies around the nation [Blog post]. </a:t>
            </a:r>
            <a:r>
              <a:rPr lang="en-US" sz="105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Retrieved https://</a:t>
            </a:r>
            <a:r>
              <a:rPr lang="en-US" sz="105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www.shrm.org</a:t>
            </a:r>
            <a:endParaRPr lang="en-US" sz="1050" b="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098712"/>
            <a:ext cx="2476500" cy="19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Harassment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275374"/>
          </a:xfrm>
        </p:spPr>
        <p:txBody>
          <a:bodyPr/>
          <a:lstStyle/>
          <a:p>
            <a:r>
              <a:rPr lang="en-US" dirty="0" smtClean="0"/>
              <a:t>Treated poorly </a:t>
            </a:r>
            <a:r>
              <a:rPr lang="en-US" i="1" dirty="0" smtClean="0"/>
              <a:t>because of </a:t>
            </a:r>
            <a:r>
              <a:rPr lang="en-US" dirty="0" smtClean="0"/>
              <a:t>a protected characteristic or activity</a:t>
            </a:r>
          </a:p>
          <a:p>
            <a:endParaRPr lang="en-US" dirty="0"/>
          </a:p>
          <a:p>
            <a:r>
              <a:rPr lang="en-US" dirty="0" smtClean="0"/>
              <a:t>Illegal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275374"/>
          </a:xfrm>
        </p:spPr>
        <p:txBody>
          <a:bodyPr/>
          <a:lstStyle/>
          <a:p>
            <a:r>
              <a:rPr lang="en-US" dirty="0" smtClean="0"/>
              <a:t>Treated poorly </a:t>
            </a:r>
            <a:r>
              <a:rPr lang="en-US" i="1" dirty="0" smtClean="0"/>
              <a:t>not because of</a:t>
            </a:r>
            <a:r>
              <a:rPr lang="en-US" dirty="0" smtClean="0"/>
              <a:t> a protected characteristic or activity</a:t>
            </a:r>
          </a:p>
          <a:p>
            <a:endParaRPr lang="en-US" dirty="0" smtClean="0"/>
          </a:p>
          <a:p>
            <a:r>
              <a:rPr lang="en-US" i="1" dirty="0" smtClean="0"/>
              <a:t>Not</a:t>
            </a:r>
            <a:r>
              <a:rPr lang="en-US" dirty="0" smtClean="0"/>
              <a:t> illegal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Harassment vs. Bullying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54842" y="5713495"/>
            <a:ext cx="878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1200" b="0" dirty="0">
                <a:latin typeface="Calibri" pitchFamily="34" charset="0"/>
                <a:cs typeface="Times New Roman" pitchFamily="18" charset="0"/>
              </a:rPr>
              <a:t>Robertson, B. (2016, February 29). What is the difference between harassment, discrimination,  &amp; bullying in California employment law? [Blog post] Retrieved from https://</a:t>
            </a:r>
            <a:r>
              <a:rPr lang="en-US" sz="1200" b="0" dirty="0">
                <a:latin typeface="Calibri" pitchFamily="34" charset="0"/>
                <a:cs typeface="Times New Roman" pitchFamily="18" charset="0"/>
              </a:rPr>
              <a:t>brobertsonlaw.com</a:t>
            </a:r>
            <a:r>
              <a:rPr lang="en-US" sz="1200" b="0" dirty="0">
                <a:latin typeface="Calibri" pitchFamily="34" charset="0"/>
                <a:cs typeface="Times New Roman" pitchFamily="18" charset="0"/>
              </a:rPr>
              <a:t>/difference-harassment-discrimination-</a:t>
            </a:r>
            <a:r>
              <a:rPr lang="en-US" sz="1200" b="0" dirty="0">
                <a:latin typeface="Calibri" pitchFamily="34" charset="0"/>
                <a:cs typeface="Times New Roman" pitchFamily="18" charset="0"/>
              </a:rPr>
              <a:t>california</a:t>
            </a:r>
            <a:r>
              <a:rPr lang="en-US" sz="1200" b="0" dirty="0">
                <a:latin typeface="Calibri" pitchFamily="34" charset="0"/>
                <a:cs typeface="Times New Roman" pitchFamily="18" charset="0"/>
              </a:rPr>
              <a:t>/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1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2189</TotalTime>
  <Words>1445</Words>
  <Application>Microsoft Macintosh PowerPoint</Application>
  <PresentationFormat>On-screen Show (4:3)</PresentationFormat>
  <Paragraphs>302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Comic Sans MS</vt:lpstr>
      <vt:lpstr>Lucida Bright</vt:lpstr>
      <vt:lpstr>ＭＳ Ｐゴシック</vt:lpstr>
      <vt:lpstr>Times New Roman</vt:lpstr>
      <vt:lpstr>Wingdings</vt:lpstr>
      <vt:lpstr>Arial</vt:lpstr>
      <vt:lpstr>PME-2016</vt:lpstr>
      <vt:lpstr>Bullying in the Workplace</vt:lpstr>
      <vt:lpstr>PowerPoint Presentation</vt:lpstr>
      <vt:lpstr>Goals and Objectives</vt:lpstr>
      <vt:lpstr>Think about it…</vt:lpstr>
      <vt:lpstr>Why Do We Care?</vt:lpstr>
      <vt:lpstr>Why Do We Care?</vt:lpstr>
      <vt:lpstr>What is Bullying?</vt:lpstr>
      <vt:lpstr>What is Bullying?</vt:lpstr>
      <vt:lpstr>Harassment vs. Bullying</vt:lpstr>
      <vt:lpstr> Harassment vs. Bullying</vt:lpstr>
      <vt:lpstr>Profile of a Bully</vt:lpstr>
      <vt:lpstr>Bullying in Medicine</vt:lpstr>
      <vt:lpstr>Medical Students</vt:lpstr>
      <vt:lpstr>National Resident Survey</vt:lpstr>
      <vt:lpstr>Residents (Surgery)</vt:lpstr>
      <vt:lpstr>ACGME</vt:lpstr>
      <vt:lpstr>Recognizing Bullying</vt:lpstr>
      <vt:lpstr>Effects of Bullying</vt:lpstr>
      <vt:lpstr>Effects of Bullying</vt:lpstr>
      <vt:lpstr>Addressing Bullying</vt:lpstr>
      <vt:lpstr>Preventing Bullying</vt:lpstr>
      <vt:lpstr>Final Thoughts…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205</cp:revision>
  <cp:lastPrinted>2017-07-31T17:54:48Z</cp:lastPrinted>
  <dcterms:created xsi:type="dcterms:W3CDTF">2016-03-20T11:36:31Z</dcterms:created>
  <dcterms:modified xsi:type="dcterms:W3CDTF">2017-10-30T19:20:21Z</dcterms:modified>
</cp:coreProperties>
</file>