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media/image18.jpg" ContentType="image/png"/>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43"/>
  </p:notesMasterIdLst>
  <p:sldIdLst>
    <p:sldId id="264" r:id="rId2"/>
    <p:sldId id="265" r:id="rId3"/>
    <p:sldId id="276" r:id="rId4"/>
    <p:sldId id="277" r:id="rId5"/>
    <p:sldId id="278" r:id="rId6"/>
    <p:sldId id="279" r:id="rId7"/>
    <p:sldId id="280" r:id="rId8"/>
    <p:sldId id="281" r:id="rId9"/>
    <p:sldId id="282" r:id="rId10"/>
    <p:sldId id="283" r:id="rId11"/>
    <p:sldId id="284" r:id="rId12"/>
    <p:sldId id="285" r:id="rId13"/>
    <p:sldId id="286" r:id="rId14"/>
    <p:sldId id="267" r:id="rId15"/>
    <p:sldId id="268" r:id="rId16"/>
    <p:sldId id="269" r:id="rId17"/>
    <p:sldId id="270" r:id="rId18"/>
    <p:sldId id="271" r:id="rId19"/>
    <p:sldId id="272" r:id="rId20"/>
    <p:sldId id="273" r:id="rId21"/>
    <p:sldId id="274" r:id="rId22"/>
    <p:sldId id="275" r:id="rId23"/>
    <p:sldId id="256" r:id="rId24"/>
    <p:sldId id="263" r:id="rId25"/>
    <p:sldId id="258" r:id="rId26"/>
    <p:sldId id="259" r:id="rId27"/>
    <p:sldId id="260" r:id="rId28"/>
    <p:sldId id="261" r:id="rId29"/>
    <p:sldId id="262" r:id="rId30"/>
    <p:sldId id="287" r:id="rId31"/>
    <p:sldId id="288" r:id="rId32"/>
    <p:sldId id="289" r:id="rId33"/>
    <p:sldId id="290" r:id="rId34"/>
    <p:sldId id="291" r:id="rId35"/>
    <p:sldId id="292" r:id="rId36"/>
    <p:sldId id="293" r:id="rId37"/>
    <p:sldId id="294" r:id="rId38"/>
    <p:sldId id="295" r:id="rId39"/>
    <p:sldId id="296" r:id="rId40"/>
    <p:sldId id="297" r:id="rId41"/>
    <p:sldId id="266" r:id="rId42"/>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13"/>
    <p:restoredTop sz="94590"/>
  </p:normalViewPr>
  <p:slideViewPr>
    <p:cSldViewPr snapToGrid="0" snapToObjects="1">
      <p:cViewPr>
        <p:scale>
          <a:sx n="100" d="100"/>
          <a:sy n="100" d="100"/>
        </p:scale>
        <p:origin x="312" y="19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E7FC2-6AC0-CE49-9444-412EABAEC735}"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FF42AC1B-75C4-954F-8305-46FE1E89D5E2}">
      <dgm:prSet phldrT="[Text]"/>
      <dgm:spPr/>
      <dgm:t>
        <a:bodyPr/>
        <a:lstStyle/>
        <a:p>
          <a:r>
            <a:rPr lang="en-US" dirty="0" smtClean="0"/>
            <a:t>Programs</a:t>
          </a:r>
          <a:endParaRPr lang="en-US" dirty="0"/>
        </a:p>
      </dgm:t>
    </dgm:pt>
    <dgm:pt modelId="{34AF156E-472C-EA45-9981-A505CB711FC0}" type="parTrans" cxnId="{158C92BD-498A-C644-B6E0-6F7AFF7A15E8}">
      <dgm:prSet/>
      <dgm:spPr/>
      <dgm:t>
        <a:bodyPr/>
        <a:lstStyle/>
        <a:p>
          <a:endParaRPr lang="en-US"/>
        </a:p>
      </dgm:t>
    </dgm:pt>
    <dgm:pt modelId="{19AF8740-E1E0-0C4C-A8B4-A10507241755}" type="sibTrans" cxnId="{158C92BD-498A-C644-B6E0-6F7AFF7A15E8}">
      <dgm:prSet/>
      <dgm:spPr/>
      <dgm:t>
        <a:bodyPr/>
        <a:lstStyle/>
        <a:p>
          <a:endParaRPr lang="en-US"/>
        </a:p>
      </dgm:t>
    </dgm:pt>
    <dgm:pt modelId="{A9DCF43B-6108-CA4D-AFC3-E6721D244253}">
      <dgm:prSet phldrT="[Text]"/>
      <dgm:spPr/>
      <dgm:t>
        <a:bodyPr/>
        <a:lstStyle/>
        <a:p>
          <a:r>
            <a:rPr lang="en-US" dirty="0" smtClean="0"/>
            <a:t>Must </a:t>
          </a:r>
          <a:r>
            <a:rPr lang="en-US" dirty="0" smtClean="0"/>
            <a:t>evolve</a:t>
          </a:r>
          <a:endParaRPr lang="en-US" dirty="0"/>
        </a:p>
      </dgm:t>
    </dgm:pt>
    <dgm:pt modelId="{F44ECB51-6825-B440-A464-A3A3EA8A225D}" type="parTrans" cxnId="{0BB37863-E6FC-E840-94A5-1D5C80D4FAE1}">
      <dgm:prSet/>
      <dgm:spPr/>
      <dgm:t>
        <a:bodyPr/>
        <a:lstStyle/>
        <a:p>
          <a:endParaRPr lang="en-US"/>
        </a:p>
      </dgm:t>
    </dgm:pt>
    <dgm:pt modelId="{7EBC52D3-4668-754D-8FBD-FF41803B3F70}" type="sibTrans" cxnId="{0BB37863-E6FC-E840-94A5-1D5C80D4FAE1}">
      <dgm:prSet/>
      <dgm:spPr/>
      <dgm:t>
        <a:bodyPr/>
        <a:lstStyle/>
        <a:p>
          <a:endParaRPr lang="en-US"/>
        </a:p>
      </dgm:t>
    </dgm:pt>
    <dgm:pt modelId="{DF3CF6D7-E2E3-514D-B4A5-54414320FDD7}">
      <dgm:prSet phldrT="[Text]"/>
      <dgm:spPr/>
      <dgm:t>
        <a:bodyPr/>
        <a:lstStyle/>
        <a:p>
          <a:r>
            <a:rPr lang="en-US" dirty="0" smtClean="0"/>
            <a:t>and engage in</a:t>
          </a:r>
          <a:endParaRPr lang="en-US" dirty="0"/>
        </a:p>
      </dgm:t>
    </dgm:pt>
    <dgm:pt modelId="{5913E0A5-6C0B-6444-9CEA-C1E38C46135F}" type="parTrans" cxnId="{7F45AD61-953B-5E45-B423-B559CBEE5612}">
      <dgm:prSet/>
      <dgm:spPr/>
      <dgm:t>
        <a:bodyPr/>
        <a:lstStyle/>
        <a:p>
          <a:endParaRPr lang="en-US"/>
        </a:p>
      </dgm:t>
    </dgm:pt>
    <dgm:pt modelId="{03F34D70-61B6-D745-BB09-A1CD5DE1FFFC}" type="sibTrans" cxnId="{7F45AD61-953B-5E45-B423-B559CBEE5612}">
      <dgm:prSet/>
      <dgm:spPr/>
      <dgm:t>
        <a:bodyPr/>
        <a:lstStyle/>
        <a:p>
          <a:endParaRPr lang="en-US"/>
        </a:p>
      </dgm:t>
    </dgm:pt>
    <dgm:pt modelId="{BA17E7EE-30E7-1449-8F79-1A3E86768C44}">
      <dgm:prSet phldrT="[Text]"/>
      <dgm:spPr/>
      <dgm:t>
        <a:bodyPr/>
        <a:lstStyle/>
        <a:p>
          <a:r>
            <a:rPr lang="en-US" dirty="0" smtClean="0"/>
            <a:t>a cycle of</a:t>
          </a:r>
          <a:endParaRPr lang="en-US" dirty="0"/>
        </a:p>
      </dgm:t>
    </dgm:pt>
    <dgm:pt modelId="{40EE4EB7-5AEF-CA42-A2F6-B87976EF00CC}" type="parTrans" cxnId="{4C3D9F0B-F646-334B-AFF0-B955D3048890}">
      <dgm:prSet/>
      <dgm:spPr/>
      <dgm:t>
        <a:bodyPr/>
        <a:lstStyle/>
        <a:p>
          <a:endParaRPr lang="en-US"/>
        </a:p>
      </dgm:t>
    </dgm:pt>
    <dgm:pt modelId="{B359E5F7-FFA7-B043-977B-88BB881DCD36}" type="sibTrans" cxnId="{4C3D9F0B-F646-334B-AFF0-B955D3048890}">
      <dgm:prSet/>
      <dgm:spPr/>
      <dgm:t>
        <a:bodyPr/>
        <a:lstStyle/>
        <a:p>
          <a:endParaRPr lang="en-US"/>
        </a:p>
      </dgm:t>
    </dgm:pt>
    <dgm:pt modelId="{2CA70124-5713-8949-93DF-208627C6BC58}">
      <dgm:prSet phldrT="[Text]"/>
      <dgm:spPr>
        <a:effectLst/>
      </dgm:spPr>
      <dgm:t>
        <a:bodyPr/>
        <a:lstStyle/>
        <a:p>
          <a:r>
            <a:rPr lang="en-US" dirty="0" smtClean="0">
              <a:effectLst/>
            </a:rPr>
            <a:t>Continuous Improvement</a:t>
          </a:r>
          <a:endParaRPr lang="en-US" dirty="0">
            <a:effectLst/>
          </a:endParaRPr>
        </a:p>
      </dgm:t>
    </dgm:pt>
    <dgm:pt modelId="{45D9F391-8779-2648-8277-023BB68AB8F2}" type="parTrans" cxnId="{4493B313-BEBB-DB4F-A980-F30050D636ED}">
      <dgm:prSet/>
      <dgm:spPr/>
      <dgm:t>
        <a:bodyPr/>
        <a:lstStyle/>
        <a:p>
          <a:endParaRPr lang="en-US"/>
        </a:p>
      </dgm:t>
    </dgm:pt>
    <dgm:pt modelId="{C56C3863-F211-FD4D-ACCE-B69B2A9B35DA}" type="sibTrans" cxnId="{4493B313-BEBB-DB4F-A980-F30050D636ED}">
      <dgm:prSet/>
      <dgm:spPr/>
      <dgm:t>
        <a:bodyPr/>
        <a:lstStyle/>
        <a:p>
          <a:endParaRPr lang="en-US"/>
        </a:p>
      </dgm:t>
    </dgm:pt>
    <dgm:pt modelId="{49E051B7-22C0-CD4F-B99F-F2057E96F193}" type="pres">
      <dgm:prSet presAssocID="{9F1E7FC2-6AC0-CE49-9444-412EABAEC735}" presName="cycle" presStyleCnt="0">
        <dgm:presLayoutVars>
          <dgm:dir/>
          <dgm:resizeHandles val="exact"/>
        </dgm:presLayoutVars>
      </dgm:prSet>
      <dgm:spPr/>
      <dgm:t>
        <a:bodyPr/>
        <a:lstStyle/>
        <a:p>
          <a:endParaRPr lang="en-US"/>
        </a:p>
      </dgm:t>
    </dgm:pt>
    <dgm:pt modelId="{37594F82-2866-554D-B601-4E55BA280B3C}" type="pres">
      <dgm:prSet presAssocID="{FF42AC1B-75C4-954F-8305-46FE1E89D5E2}" presName="dummy" presStyleCnt="0"/>
      <dgm:spPr/>
    </dgm:pt>
    <dgm:pt modelId="{7C044ECD-C504-444F-A605-C1FADF048A74}" type="pres">
      <dgm:prSet presAssocID="{FF42AC1B-75C4-954F-8305-46FE1E89D5E2}" presName="node" presStyleLbl="revTx" presStyleIdx="0" presStyleCnt="5">
        <dgm:presLayoutVars>
          <dgm:bulletEnabled val="1"/>
        </dgm:presLayoutVars>
      </dgm:prSet>
      <dgm:spPr/>
      <dgm:t>
        <a:bodyPr/>
        <a:lstStyle/>
        <a:p>
          <a:endParaRPr lang="en-US"/>
        </a:p>
      </dgm:t>
    </dgm:pt>
    <dgm:pt modelId="{D8790F72-56AB-AD4A-8C6F-7E647F431497}" type="pres">
      <dgm:prSet presAssocID="{19AF8740-E1E0-0C4C-A8B4-A10507241755}" presName="sibTrans" presStyleLbl="node1" presStyleIdx="0" presStyleCnt="5"/>
      <dgm:spPr/>
      <dgm:t>
        <a:bodyPr/>
        <a:lstStyle/>
        <a:p>
          <a:endParaRPr lang="en-US"/>
        </a:p>
      </dgm:t>
    </dgm:pt>
    <dgm:pt modelId="{316F4ECA-9261-304F-9C62-ED138B688EAB}" type="pres">
      <dgm:prSet presAssocID="{A9DCF43B-6108-CA4D-AFC3-E6721D244253}" presName="dummy" presStyleCnt="0"/>
      <dgm:spPr/>
    </dgm:pt>
    <dgm:pt modelId="{54C95926-5CD1-7D4D-9693-BEB4CB40BB75}" type="pres">
      <dgm:prSet presAssocID="{A9DCF43B-6108-CA4D-AFC3-E6721D244253}" presName="node" presStyleLbl="revTx" presStyleIdx="1" presStyleCnt="5">
        <dgm:presLayoutVars>
          <dgm:bulletEnabled val="1"/>
        </dgm:presLayoutVars>
      </dgm:prSet>
      <dgm:spPr/>
      <dgm:t>
        <a:bodyPr/>
        <a:lstStyle/>
        <a:p>
          <a:endParaRPr lang="en-US"/>
        </a:p>
      </dgm:t>
    </dgm:pt>
    <dgm:pt modelId="{42E6FC1B-53A7-B547-B41F-362B78E8D686}" type="pres">
      <dgm:prSet presAssocID="{7EBC52D3-4668-754D-8FBD-FF41803B3F70}" presName="sibTrans" presStyleLbl="node1" presStyleIdx="1" presStyleCnt="5"/>
      <dgm:spPr/>
      <dgm:t>
        <a:bodyPr/>
        <a:lstStyle/>
        <a:p>
          <a:endParaRPr lang="en-US"/>
        </a:p>
      </dgm:t>
    </dgm:pt>
    <dgm:pt modelId="{5405E26E-61A6-C847-BEAD-35D117E23298}" type="pres">
      <dgm:prSet presAssocID="{DF3CF6D7-E2E3-514D-B4A5-54414320FDD7}" presName="dummy" presStyleCnt="0"/>
      <dgm:spPr/>
    </dgm:pt>
    <dgm:pt modelId="{922609BF-584C-6840-985A-24927D984932}" type="pres">
      <dgm:prSet presAssocID="{DF3CF6D7-E2E3-514D-B4A5-54414320FDD7}" presName="node" presStyleLbl="revTx" presStyleIdx="2" presStyleCnt="5">
        <dgm:presLayoutVars>
          <dgm:bulletEnabled val="1"/>
        </dgm:presLayoutVars>
      </dgm:prSet>
      <dgm:spPr/>
      <dgm:t>
        <a:bodyPr/>
        <a:lstStyle/>
        <a:p>
          <a:endParaRPr lang="en-US"/>
        </a:p>
      </dgm:t>
    </dgm:pt>
    <dgm:pt modelId="{90714407-3EC9-7442-B9DB-707A5CC42152}" type="pres">
      <dgm:prSet presAssocID="{03F34D70-61B6-D745-BB09-A1CD5DE1FFFC}" presName="sibTrans" presStyleLbl="node1" presStyleIdx="2" presStyleCnt="5"/>
      <dgm:spPr/>
      <dgm:t>
        <a:bodyPr/>
        <a:lstStyle/>
        <a:p>
          <a:endParaRPr lang="en-US"/>
        </a:p>
      </dgm:t>
    </dgm:pt>
    <dgm:pt modelId="{92AC366D-6C71-C148-951B-1AE72ED0B4F8}" type="pres">
      <dgm:prSet presAssocID="{BA17E7EE-30E7-1449-8F79-1A3E86768C44}" presName="dummy" presStyleCnt="0"/>
      <dgm:spPr/>
    </dgm:pt>
    <dgm:pt modelId="{E5FFDD37-F341-244A-9078-C211A8336E96}" type="pres">
      <dgm:prSet presAssocID="{BA17E7EE-30E7-1449-8F79-1A3E86768C44}" presName="node" presStyleLbl="revTx" presStyleIdx="3" presStyleCnt="5">
        <dgm:presLayoutVars>
          <dgm:bulletEnabled val="1"/>
        </dgm:presLayoutVars>
      </dgm:prSet>
      <dgm:spPr/>
      <dgm:t>
        <a:bodyPr/>
        <a:lstStyle/>
        <a:p>
          <a:endParaRPr lang="en-US"/>
        </a:p>
      </dgm:t>
    </dgm:pt>
    <dgm:pt modelId="{462F6821-2121-844F-BC48-A5ED91B49DAB}" type="pres">
      <dgm:prSet presAssocID="{B359E5F7-FFA7-B043-977B-88BB881DCD36}" presName="sibTrans" presStyleLbl="node1" presStyleIdx="3" presStyleCnt="5"/>
      <dgm:spPr/>
      <dgm:t>
        <a:bodyPr/>
        <a:lstStyle/>
        <a:p>
          <a:endParaRPr lang="en-US"/>
        </a:p>
      </dgm:t>
    </dgm:pt>
    <dgm:pt modelId="{EFBA841D-6E32-8A4E-BFE9-BA4C7DDC8FFF}" type="pres">
      <dgm:prSet presAssocID="{2CA70124-5713-8949-93DF-208627C6BC58}" presName="dummy" presStyleCnt="0"/>
      <dgm:spPr/>
    </dgm:pt>
    <dgm:pt modelId="{38EF33B8-EE66-AB45-920D-A8AEB0B3821B}" type="pres">
      <dgm:prSet presAssocID="{2CA70124-5713-8949-93DF-208627C6BC58}" presName="node" presStyleLbl="revTx" presStyleIdx="4" presStyleCnt="5" custScaleX="181685">
        <dgm:presLayoutVars>
          <dgm:bulletEnabled val="1"/>
        </dgm:presLayoutVars>
      </dgm:prSet>
      <dgm:spPr/>
      <dgm:t>
        <a:bodyPr/>
        <a:lstStyle/>
        <a:p>
          <a:endParaRPr lang="en-US"/>
        </a:p>
      </dgm:t>
    </dgm:pt>
    <dgm:pt modelId="{32888D1A-B337-5344-9DBF-FF7395D4EAE7}" type="pres">
      <dgm:prSet presAssocID="{C56C3863-F211-FD4D-ACCE-B69B2A9B35DA}" presName="sibTrans" presStyleLbl="node1" presStyleIdx="4" presStyleCnt="5"/>
      <dgm:spPr/>
      <dgm:t>
        <a:bodyPr/>
        <a:lstStyle/>
        <a:p>
          <a:endParaRPr lang="en-US"/>
        </a:p>
      </dgm:t>
    </dgm:pt>
  </dgm:ptLst>
  <dgm:cxnLst>
    <dgm:cxn modelId="{7F45AD61-953B-5E45-B423-B559CBEE5612}" srcId="{9F1E7FC2-6AC0-CE49-9444-412EABAEC735}" destId="{DF3CF6D7-E2E3-514D-B4A5-54414320FDD7}" srcOrd="2" destOrd="0" parTransId="{5913E0A5-6C0B-6444-9CEA-C1E38C46135F}" sibTransId="{03F34D70-61B6-D745-BB09-A1CD5DE1FFFC}"/>
    <dgm:cxn modelId="{4493B313-BEBB-DB4F-A980-F30050D636ED}" srcId="{9F1E7FC2-6AC0-CE49-9444-412EABAEC735}" destId="{2CA70124-5713-8949-93DF-208627C6BC58}" srcOrd="4" destOrd="0" parTransId="{45D9F391-8779-2648-8277-023BB68AB8F2}" sibTransId="{C56C3863-F211-FD4D-ACCE-B69B2A9B35DA}"/>
    <dgm:cxn modelId="{48CFF21D-2B12-7142-A99C-0E56B99E2D33}" type="presOf" srcId="{7EBC52D3-4668-754D-8FBD-FF41803B3F70}" destId="{42E6FC1B-53A7-B547-B41F-362B78E8D686}" srcOrd="0" destOrd="0" presId="urn:microsoft.com/office/officeart/2005/8/layout/cycle1"/>
    <dgm:cxn modelId="{45DC5DAD-1076-8541-8AE1-4CABBD511398}" type="presOf" srcId="{BA17E7EE-30E7-1449-8F79-1A3E86768C44}" destId="{E5FFDD37-F341-244A-9078-C211A8336E96}" srcOrd="0" destOrd="0" presId="urn:microsoft.com/office/officeart/2005/8/layout/cycle1"/>
    <dgm:cxn modelId="{0BB37863-E6FC-E840-94A5-1D5C80D4FAE1}" srcId="{9F1E7FC2-6AC0-CE49-9444-412EABAEC735}" destId="{A9DCF43B-6108-CA4D-AFC3-E6721D244253}" srcOrd="1" destOrd="0" parTransId="{F44ECB51-6825-B440-A464-A3A3EA8A225D}" sibTransId="{7EBC52D3-4668-754D-8FBD-FF41803B3F70}"/>
    <dgm:cxn modelId="{BD37B6D0-7D6F-A44F-8C4A-829A2A551035}" type="presOf" srcId="{19AF8740-E1E0-0C4C-A8B4-A10507241755}" destId="{D8790F72-56AB-AD4A-8C6F-7E647F431497}" srcOrd="0" destOrd="0" presId="urn:microsoft.com/office/officeart/2005/8/layout/cycle1"/>
    <dgm:cxn modelId="{4C3D9F0B-F646-334B-AFF0-B955D3048890}" srcId="{9F1E7FC2-6AC0-CE49-9444-412EABAEC735}" destId="{BA17E7EE-30E7-1449-8F79-1A3E86768C44}" srcOrd="3" destOrd="0" parTransId="{40EE4EB7-5AEF-CA42-A2F6-B87976EF00CC}" sibTransId="{B359E5F7-FFA7-B043-977B-88BB881DCD36}"/>
    <dgm:cxn modelId="{A8082825-8647-6646-86FE-13DE1A76E842}" type="presOf" srcId="{9F1E7FC2-6AC0-CE49-9444-412EABAEC735}" destId="{49E051B7-22C0-CD4F-B99F-F2057E96F193}" srcOrd="0" destOrd="0" presId="urn:microsoft.com/office/officeart/2005/8/layout/cycle1"/>
    <dgm:cxn modelId="{AE868FD9-CA66-BB47-8FEF-081B76BAE583}" type="presOf" srcId="{FF42AC1B-75C4-954F-8305-46FE1E89D5E2}" destId="{7C044ECD-C504-444F-A605-C1FADF048A74}" srcOrd="0" destOrd="0" presId="urn:microsoft.com/office/officeart/2005/8/layout/cycle1"/>
    <dgm:cxn modelId="{C67AC737-D321-3540-9D88-3E1445504B7A}" type="presOf" srcId="{DF3CF6D7-E2E3-514D-B4A5-54414320FDD7}" destId="{922609BF-584C-6840-985A-24927D984932}" srcOrd="0" destOrd="0" presId="urn:microsoft.com/office/officeart/2005/8/layout/cycle1"/>
    <dgm:cxn modelId="{158C92BD-498A-C644-B6E0-6F7AFF7A15E8}" srcId="{9F1E7FC2-6AC0-CE49-9444-412EABAEC735}" destId="{FF42AC1B-75C4-954F-8305-46FE1E89D5E2}" srcOrd="0" destOrd="0" parTransId="{34AF156E-472C-EA45-9981-A505CB711FC0}" sibTransId="{19AF8740-E1E0-0C4C-A8B4-A10507241755}"/>
    <dgm:cxn modelId="{D283C7FE-8F81-9342-8E39-4E89484DD415}" type="presOf" srcId="{B359E5F7-FFA7-B043-977B-88BB881DCD36}" destId="{462F6821-2121-844F-BC48-A5ED91B49DAB}" srcOrd="0" destOrd="0" presId="urn:microsoft.com/office/officeart/2005/8/layout/cycle1"/>
    <dgm:cxn modelId="{38570896-AEEA-5B4D-A29D-C505DFF5BED1}" type="presOf" srcId="{A9DCF43B-6108-CA4D-AFC3-E6721D244253}" destId="{54C95926-5CD1-7D4D-9693-BEB4CB40BB75}" srcOrd="0" destOrd="0" presId="urn:microsoft.com/office/officeart/2005/8/layout/cycle1"/>
    <dgm:cxn modelId="{78AB8CCE-7976-FA4D-87DA-2BB63AE70C0C}" type="presOf" srcId="{2CA70124-5713-8949-93DF-208627C6BC58}" destId="{38EF33B8-EE66-AB45-920D-A8AEB0B3821B}" srcOrd="0" destOrd="0" presId="urn:microsoft.com/office/officeart/2005/8/layout/cycle1"/>
    <dgm:cxn modelId="{D4110B0A-AD80-2745-8A65-AAD8BCF0C94E}" type="presOf" srcId="{03F34D70-61B6-D745-BB09-A1CD5DE1FFFC}" destId="{90714407-3EC9-7442-B9DB-707A5CC42152}" srcOrd="0" destOrd="0" presId="urn:microsoft.com/office/officeart/2005/8/layout/cycle1"/>
    <dgm:cxn modelId="{D8C1F4C4-B314-384C-9439-9094DD954F26}" type="presOf" srcId="{C56C3863-F211-FD4D-ACCE-B69B2A9B35DA}" destId="{32888D1A-B337-5344-9DBF-FF7395D4EAE7}" srcOrd="0" destOrd="0" presId="urn:microsoft.com/office/officeart/2005/8/layout/cycle1"/>
    <dgm:cxn modelId="{AB58DE5E-786C-EF42-8F13-8FFE645AEB84}" type="presParOf" srcId="{49E051B7-22C0-CD4F-B99F-F2057E96F193}" destId="{37594F82-2866-554D-B601-4E55BA280B3C}" srcOrd="0" destOrd="0" presId="urn:microsoft.com/office/officeart/2005/8/layout/cycle1"/>
    <dgm:cxn modelId="{15D582BB-A911-F14F-BCAF-DD42684592BB}" type="presParOf" srcId="{49E051B7-22C0-CD4F-B99F-F2057E96F193}" destId="{7C044ECD-C504-444F-A605-C1FADF048A74}" srcOrd="1" destOrd="0" presId="urn:microsoft.com/office/officeart/2005/8/layout/cycle1"/>
    <dgm:cxn modelId="{87F2D188-1F8A-2244-96C9-C12BD5401D2B}" type="presParOf" srcId="{49E051B7-22C0-CD4F-B99F-F2057E96F193}" destId="{D8790F72-56AB-AD4A-8C6F-7E647F431497}" srcOrd="2" destOrd="0" presId="urn:microsoft.com/office/officeart/2005/8/layout/cycle1"/>
    <dgm:cxn modelId="{24C29803-ABA1-C747-B7D5-E488F0E28FD2}" type="presParOf" srcId="{49E051B7-22C0-CD4F-B99F-F2057E96F193}" destId="{316F4ECA-9261-304F-9C62-ED138B688EAB}" srcOrd="3" destOrd="0" presId="urn:microsoft.com/office/officeart/2005/8/layout/cycle1"/>
    <dgm:cxn modelId="{97F9441A-003F-5D4E-92EA-8C03DAAC9029}" type="presParOf" srcId="{49E051B7-22C0-CD4F-B99F-F2057E96F193}" destId="{54C95926-5CD1-7D4D-9693-BEB4CB40BB75}" srcOrd="4" destOrd="0" presId="urn:microsoft.com/office/officeart/2005/8/layout/cycle1"/>
    <dgm:cxn modelId="{ACC363EE-6F5A-D641-AAE1-C18E2199ED30}" type="presParOf" srcId="{49E051B7-22C0-CD4F-B99F-F2057E96F193}" destId="{42E6FC1B-53A7-B547-B41F-362B78E8D686}" srcOrd="5" destOrd="0" presId="urn:microsoft.com/office/officeart/2005/8/layout/cycle1"/>
    <dgm:cxn modelId="{1DBD884E-9EF7-954A-BA3D-5191479970C7}" type="presParOf" srcId="{49E051B7-22C0-CD4F-B99F-F2057E96F193}" destId="{5405E26E-61A6-C847-BEAD-35D117E23298}" srcOrd="6" destOrd="0" presId="urn:microsoft.com/office/officeart/2005/8/layout/cycle1"/>
    <dgm:cxn modelId="{ADC4D698-F7DE-3F42-B0A7-F63524583FC6}" type="presParOf" srcId="{49E051B7-22C0-CD4F-B99F-F2057E96F193}" destId="{922609BF-584C-6840-985A-24927D984932}" srcOrd="7" destOrd="0" presId="urn:microsoft.com/office/officeart/2005/8/layout/cycle1"/>
    <dgm:cxn modelId="{81610EE0-01E0-FC49-802B-75775EEAE668}" type="presParOf" srcId="{49E051B7-22C0-CD4F-B99F-F2057E96F193}" destId="{90714407-3EC9-7442-B9DB-707A5CC42152}" srcOrd="8" destOrd="0" presId="urn:microsoft.com/office/officeart/2005/8/layout/cycle1"/>
    <dgm:cxn modelId="{C20881E0-04B2-7D42-951C-8E2C467FD5D6}" type="presParOf" srcId="{49E051B7-22C0-CD4F-B99F-F2057E96F193}" destId="{92AC366D-6C71-C148-951B-1AE72ED0B4F8}" srcOrd="9" destOrd="0" presId="urn:microsoft.com/office/officeart/2005/8/layout/cycle1"/>
    <dgm:cxn modelId="{49BD2F38-7D55-5F42-9D76-0974492F0160}" type="presParOf" srcId="{49E051B7-22C0-CD4F-B99F-F2057E96F193}" destId="{E5FFDD37-F341-244A-9078-C211A8336E96}" srcOrd="10" destOrd="0" presId="urn:microsoft.com/office/officeart/2005/8/layout/cycle1"/>
    <dgm:cxn modelId="{79171F96-4118-9C44-BC7D-9A4E0CF67258}" type="presParOf" srcId="{49E051B7-22C0-CD4F-B99F-F2057E96F193}" destId="{462F6821-2121-844F-BC48-A5ED91B49DAB}" srcOrd="11" destOrd="0" presId="urn:microsoft.com/office/officeart/2005/8/layout/cycle1"/>
    <dgm:cxn modelId="{A5C8F8CF-215C-C449-8FF1-AC29C18D266F}" type="presParOf" srcId="{49E051B7-22C0-CD4F-B99F-F2057E96F193}" destId="{EFBA841D-6E32-8A4E-BFE9-BA4C7DDC8FFF}" srcOrd="12" destOrd="0" presId="urn:microsoft.com/office/officeart/2005/8/layout/cycle1"/>
    <dgm:cxn modelId="{D6F1052B-6941-154A-A5AE-3C07DEA27CD1}" type="presParOf" srcId="{49E051B7-22C0-CD4F-B99F-F2057E96F193}" destId="{38EF33B8-EE66-AB45-920D-A8AEB0B3821B}" srcOrd="13" destOrd="0" presId="urn:microsoft.com/office/officeart/2005/8/layout/cycle1"/>
    <dgm:cxn modelId="{2C02FCF8-BD0B-3C4D-94A2-28F938B92830}" type="presParOf" srcId="{49E051B7-22C0-CD4F-B99F-F2057E96F193}" destId="{32888D1A-B337-5344-9DBF-FF7395D4EAE7}"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44ECD-C504-444F-A605-C1FADF048A74}">
      <dsp:nvSpPr>
        <dsp:cNvPr id="0" name=""/>
        <dsp:cNvSpPr/>
      </dsp:nvSpPr>
      <dsp:spPr>
        <a:xfrm>
          <a:off x="4522576" y="35526"/>
          <a:ext cx="1213042" cy="1213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Programs</a:t>
          </a:r>
          <a:endParaRPr lang="en-US" sz="2100" kern="1200" dirty="0"/>
        </a:p>
      </dsp:txBody>
      <dsp:txXfrm>
        <a:off x="4522576" y="35526"/>
        <a:ext cx="1213042" cy="1213042"/>
      </dsp:txXfrm>
    </dsp:sp>
    <dsp:sp modelId="{D8790F72-56AB-AD4A-8C6F-7E647F431497}">
      <dsp:nvSpPr>
        <dsp:cNvPr id="0" name=""/>
        <dsp:cNvSpPr/>
      </dsp:nvSpPr>
      <dsp:spPr>
        <a:xfrm>
          <a:off x="1669780" y="519"/>
          <a:ext cx="4547138" cy="4547138"/>
        </a:xfrm>
        <a:prstGeom prst="circularArrow">
          <a:avLst>
            <a:gd name="adj1" fmla="val 5202"/>
            <a:gd name="adj2" fmla="val 336049"/>
            <a:gd name="adj3" fmla="val 21292688"/>
            <a:gd name="adj4" fmla="val 19766724"/>
            <a:gd name="adj5" fmla="val 606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4C95926-5CD1-7D4D-9693-BEB4CB40BB75}">
      <dsp:nvSpPr>
        <dsp:cNvPr id="0" name=""/>
        <dsp:cNvSpPr/>
      </dsp:nvSpPr>
      <dsp:spPr>
        <a:xfrm>
          <a:off x="5255408" y="2290952"/>
          <a:ext cx="1213042" cy="1213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Must </a:t>
          </a:r>
          <a:r>
            <a:rPr lang="en-US" sz="2100" kern="1200" dirty="0" smtClean="0"/>
            <a:t>evolve</a:t>
          </a:r>
          <a:endParaRPr lang="en-US" sz="2100" kern="1200" dirty="0"/>
        </a:p>
      </dsp:txBody>
      <dsp:txXfrm>
        <a:off x="5255408" y="2290952"/>
        <a:ext cx="1213042" cy="1213042"/>
      </dsp:txXfrm>
    </dsp:sp>
    <dsp:sp modelId="{42E6FC1B-53A7-B547-B41F-362B78E8D686}">
      <dsp:nvSpPr>
        <dsp:cNvPr id="0" name=""/>
        <dsp:cNvSpPr/>
      </dsp:nvSpPr>
      <dsp:spPr>
        <a:xfrm>
          <a:off x="1669780" y="519"/>
          <a:ext cx="4547138" cy="4547138"/>
        </a:xfrm>
        <a:prstGeom prst="circularArrow">
          <a:avLst>
            <a:gd name="adj1" fmla="val 5202"/>
            <a:gd name="adj2" fmla="val 336049"/>
            <a:gd name="adj3" fmla="val 4014124"/>
            <a:gd name="adj4" fmla="val 2253959"/>
            <a:gd name="adj5" fmla="val 606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2609BF-584C-6840-985A-24927D984932}">
      <dsp:nvSpPr>
        <dsp:cNvPr id="0" name=""/>
        <dsp:cNvSpPr/>
      </dsp:nvSpPr>
      <dsp:spPr>
        <a:xfrm>
          <a:off x="3336828" y="3684881"/>
          <a:ext cx="1213042" cy="1213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and engage in</a:t>
          </a:r>
          <a:endParaRPr lang="en-US" sz="2100" kern="1200" dirty="0"/>
        </a:p>
      </dsp:txBody>
      <dsp:txXfrm>
        <a:off x="3336828" y="3684881"/>
        <a:ext cx="1213042" cy="1213042"/>
      </dsp:txXfrm>
    </dsp:sp>
    <dsp:sp modelId="{90714407-3EC9-7442-B9DB-707A5CC42152}">
      <dsp:nvSpPr>
        <dsp:cNvPr id="0" name=""/>
        <dsp:cNvSpPr/>
      </dsp:nvSpPr>
      <dsp:spPr>
        <a:xfrm>
          <a:off x="1669780" y="519"/>
          <a:ext cx="4547138" cy="4547138"/>
        </a:xfrm>
        <a:prstGeom prst="circularArrow">
          <a:avLst>
            <a:gd name="adj1" fmla="val 5202"/>
            <a:gd name="adj2" fmla="val 336049"/>
            <a:gd name="adj3" fmla="val 8209992"/>
            <a:gd name="adj4" fmla="val 6449827"/>
            <a:gd name="adj5" fmla="val 606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5FFDD37-F341-244A-9078-C211A8336E96}">
      <dsp:nvSpPr>
        <dsp:cNvPr id="0" name=""/>
        <dsp:cNvSpPr/>
      </dsp:nvSpPr>
      <dsp:spPr>
        <a:xfrm>
          <a:off x="1418249" y="2290952"/>
          <a:ext cx="1213042" cy="1213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a cycle of</a:t>
          </a:r>
          <a:endParaRPr lang="en-US" sz="2100" kern="1200" dirty="0"/>
        </a:p>
      </dsp:txBody>
      <dsp:txXfrm>
        <a:off x="1418249" y="2290952"/>
        <a:ext cx="1213042" cy="1213042"/>
      </dsp:txXfrm>
    </dsp:sp>
    <dsp:sp modelId="{462F6821-2121-844F-BC48-A5ED91B49DAB}">
      <dsp:nvSpPr>
        <dsp:cNvPr id="0" name=""/>
        <dsp:cNvSpPr/>
      </dsp:nvSpPr>
      <dsp:spPr>
        <a:xfrm>
          <a:off x="1669780" y="519"/>
          <a:ext cx="4547138" cy="4547138"/>
        </a:xfrm>
        <a:prstGeom prst="circularArrow">
          <a:avLst>
            <a:gd name="adj1" fmla="val 5202"/>
            <a:gd name="adj2" fmla="val 336049"/>
            <a:gd name="adj3" fmla="val 12297227"/>
            <a:gd name="adj4" fmla="val 10771263"/>
            <a:gd name="adj5" fmla="val 606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8EF33B8-EE66-AB45-920D-A8AEB0B3821B}">
      <dsp:nvSpPr>
        <dsp:cNvPr id="0" name=""/>
        <dsp:cNvSpPr/>
      </dsp:nvSpPr>
      <dsp:spPr>
        <a:xfrm>
          <a:off x="1655644" y="35526"/>
          <a:ext cx="2203915" cy="1213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effectLst/>
            </a:rPr>
            <a:t>Continuous Improvement</a:t>
          </a:r>
          <a:endParaRPr lang="en-US" sz="2100" kern="1200" dirty="0">
            <a:effectLst/>
          </a:endParaRPr>
        </a:p>
      </dsp:txBody>
      <dsp:txXfrm>
        <a:off x="1655644" y="35526"/>
        <a:ext cx="2203915" cy="1213042"/>
      </dsp:txXfrm>
    </dsp:sp>
    <dsp:sp modelId="{32888D1A-B337-5344-9DBF-FF7395D4EAE7}">
      <dsp:nvSpPr>
        <dsp:cNvPr id="0" name=""/>
        <dsp:cNvSpPr/>
      </dsp:nvSpPr>
      <dsp:spPr>
        <a:xfrm>
          <a:off x="1669780" y="519"/>
          <a:ext cx="4547138" cy="4547138"/>
        </a:xfrm>
        <a:prstGeom prst="circularArrow">
          <a:avLst>
            <a:gd name="adj1" fmla="val 5202"/>
            <a:gd name="adj2" fmla="val 336049"/>
            <a:gd name="adj3" fmla="val 16865115"/>
            <a:gd name="adj4" fmla="val 16057172"/>
            <a:gd name="adj5" fmla="val 606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11/10/17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ea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r>
              <a:rPr lang="en-US" sz="1200" b="0" dirty="0">
                <a:solidFill>
                  <a:srgbClr val="000000"/>
                </a:solidFill>
                <a:latin typeface="Arial" charset="0"/>
              </a:rPr>
              <a:t>Partners in Medical Education, Inc.</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89F04476-255E-3041-B32A-315F2FF8FE96}" type="slidenum">
              <a:rPr lang="en-US" altLang="en-US" sz="1200" b="0" smtClean="0">
                <a:solidFill>
                  <a:srgbClr val="000000"/>
                </a:solidFill>
                <a:latin typeface="Arial" charset="0"/>
                <a:ea typeface="ＭＳ Ｐゴシック" charset="-128"/>
              </a:rPr>
              <a:pPr>
                <a:defRPr/>
              </a:pPr>
              <a:t>2</a:t>
            </a:fld>
            <a:endParaRPr lang="en-US" altLang="en-US" sz="1200" b="0" dirty="0" smtClean="0">
              <a:solidFill>
                <a:srgbClr val="000000"/>
              </a:solidFill>
              <a:latin typeface="Arial" charset="0"/>
              <a:ea typeface="ＭＳ Ｐゴシック" charset="-128"/>
            </a:endParaRPr>
          </a:p>
        </p:txBody>
      </p:sp>
      <p:sp>
        <p:nvSpPr>
          <p:cNvPr id="48132"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tLang="en-US" dirty="0"/>
          </a:p>
        </p:txBody>
      </p:sp>
    </p:spTree>
    <p:extLst>
      <p:ext uri="{BB962C8B-B14F-4D97-AF65-F5344CB8AC3E}">
        <p14:creationId xmlns:p14="http://schemas.microsoft.com/office/powerpoint/2010/main" val="811795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11</a:t>
            </a:fld>
            <a:endParaRPr lang="en-US" dirty="0"/>
          </a:p>
        </p:txBody>
      </p:sp>
    </p:spTree>
    <p:extLst>
      <p:ext uri="{BB962C8B-B14F-4D97-AF65-F5344CB8AC3E}">
        <p14:creationId xmlns:p14="http://schemas.microsoft.com/office/powerpoint/2010/main" val="433337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12</a:t>
            </a:fld>
            <a:endParaRPr lang="en-US" dirty="0"/>
          </a:p>
        </p:txBody>
      </p:sp>
    </p:spTree>
    <p:extLst>
      <p:ext uri="{BB962C8B-B14F-4D97-AF65-F5344CB8AC3E}">
        <p14:creationId xmlns:p14="http://schemas.microsoft.com/office/powerpoint/2010/main" val="56770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13</a:t>
            </a:fld>
            <a:endParaRPr lang="en-US" dirty="0"/>
          </a:p>
        </p:txBody>
      </p:sp>
    </p:spTree>
    <p:extLst>
      <p:ext uri="{BB962C8B-B14F-4D97-AF65-F5344CB8AC3E}">
        <p14:creationId xmlns:p14="http://schemas.microsoft.com/office/powerpoint/2010/main" val="1289480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14</a:t>
            </a:fld>
            <a:endParaRPr lang="en-US" dirty="0"/>
          </a:p>
        </p:txBody>
      </p:sp>
    </p:spTree>
    <p:extLst>
      <p:ext uri="{BB962C8B-B14F-4D97-AF65-F5344CB8AC3E}">
        <p14:creationId xmlns:p14="http://schemas.microsoft.com/office/powerpoint/2010/main" val="612527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15</a:t>
            </a:fld>
            <a:endParaRPr lang="en-US" dirty="0"/>
          </a:p>
        </p:txBody>
      </p:sp>
    </p:spTree>
    <p:extLst>
      <p:ext uri="{BB962C8B-B14F-4D97-AF65-F5344CB8AC3E}">
        <p14:creationId xmlns:p14="http://schemas.microsoft.com/office/powerpoint/2010/main" val="24799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31</a:t>
            </a:fld>
            <a:endParaRPr lang="en-US" dirty="0"/>
          </a:p>
        </p:txBody>
      </p:sp>
    </p:spTree>
    <p:extLst>
      <p:ext uri="{BB962C8B-B14F-4D97-AF65-F5344CB8AC3E}">
        <p14:creationId xmlns:p14="http://schemas.microsoft.com/office/powerpoint/2010/main" val="400217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39</a:t>
            </a:fld>
            <a:endParaRPr lang="en-US" dirty="0"/>
          </a:p>
        </p:txBody>
      </p:sp>
    </p:spTree>
    <p:extLst>
      <p:ext uri="{BB962C8B-B14F-4D97-AF65-F5344CB8AC3E}">
        <p14:creationId xmlns:p14="http://schemas.microsoft.com/office/powerpoint/2010/main" val="790799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a:p>
        </p:txBody>
      </p:sp>
    </p:spTree>
    <p:extLst>
      <p:ext uri="{BB962C8B-B14F-4D97-AF65-F5344CB8AC3E}">
        <p14:creationId xmlns:p14="http://schemas.microsoft.com/office/powerpoint/2010/main" val="127917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a:t>
            </a:fld>
            <a:endParaRPr lang="en-US" dirty="0"/>
          </a:p>
        </p:txBody>
      </p:sp>
    </p:spTree>
    <p:extLst>
      <p:ext uri="{BB962C8B-B14F-4D97-AF65-F5344CB8AC3E}">
        <p14:creationId xmlns:p14="http://schemas.microsoft.com/office/powerpoint/2010/main" val="176733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4</a:t>
            </a:fld>
            <a:endParaRPr lang="en-US" dirty="0"/>
          </a:p>
        </p:txBody>
      </p:sp>
    </p:spTree>
    <p:extLst>
      <p:ext uri="{BB962C8B-B14F-4D97-AF65-F5344CB8AC3E}">
        <p14:creationId xmlns:p14="http://schemas.microsoft.com/office/powerpoint/2010/main" val="124427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5</a:t>
            </a:fld>
            <a:endParaRPr lang="en-US" dirty="0"/>
          </a:p>
        </p:txBody>
      </p:sp>
    </p:spTree>
    <p:extLst>
      <p:ext uri="{BB962C8B-B14F-4D97-AF65-F5344CB8AC3E}">
        <p14:creationId xmlns:p14="http://schemas.microsoft.com/office/powerpoint/2010/main" val="35925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6</a:t>
            </a:fld>
            <a:endParaRPr lang="en-US" dirty="0"/>
          </a:p>
        </p:txBody>
      </p:sp>
    </p:spTree>
    <p:extLst>
      <p:ext uri="{BB962C8B-B14F-4D97-AF65-F5344CB8AC3E}">
        <p14:creationId xmlns:p14="http://schemas.microsoft.com/office/powerpoint/2010/main" val="97296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7</a:t>
            </a:fld>
            <a:endParaRPr lang="en-US" dirty="0"/>
          </a:p>
        </p:txBody>
      </p:sp>
    </p:spTree>
    <p:extLst>
      <p:ext uri="{BB962C8B-B14F-4D97-AF65-F5344CB8AC3E}">
        <p14:creationId xmlns:p14="http://schemas.microsoft.com/office/powerpoint/2010/main" val="181910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8</a:t>
            </a:fld>
            <a:endParaRPr lang="en-US" dirty="0"/>
          </a:p>
        </p:txBody>
      </p:sp>
    </p:spTree>
    <p:extLst>
      <p:ext uri="{BB962C8B-B14F-4D97-AF65-F5344CB8AC3E}">
        <p14:creationId xmlns:p14="http://schemas.microsoft.com/office/powerpoint/2010/main" val="24914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9</a:t>
            </a:fld>
            <a:endParaRPr lang="en-US" dirty="0"/>
          </a:p>
        </p:txBody>
      </p:sp>
    </p:spTree>
    <p:extLst>
      <p:ext uri="{BB962C8B-B14F-4D97-AF65-F5344CB8AC3E}">
        <p14:creationId xmlns:p14="http://schemas.microsoft.com/office/powerpoint/2010/main" val="1666644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10</a:t>
            </a:fld>
            <a:endParaRPr lang="en-US" dirty="0"/>
          </a:p>
        </p:txBody>
      </p:sp>
    </p:spTree>
    <p:extLst>
      <p:ext uri="{BB962C8B-B14F-4D97-AF65-F5344CB8AC3E}">
        <p14:creationId xmlns:p14="http://schemas.microsoft.com/office/powerpoint/2010/main" val="14954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smtClean="0"/>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smtClean="0"/>
              <a:t>Presented by Partners in Medical Education, Inc. 2016</a:t>
            </a:r>
            <a:endParaRPr lang="en-US" dirty="0"/>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1" Type="http://schemas.openxmlformats.org/officeDocument/2006/relationships/hyperlink" Target="http://www.ama-assn.org/ama/ama-wire/blog/Physician_Health/1" TargetMode="External"/><Relationship Id="rId12" Type="http://schemas.openxmlformats.org/officeDocument/2006/relationships/hyperlink" Target="https://www.stepsforward.org/modules/physician-wellness" TargetMode="External"/><Relationship Id="rId13" Type="http://schemas.openxmlformats.org/officeDocument/2006/relationships/hyperlink" Target="https://www.stepsforward.org/modules/physician-burnout" TargetMode="External"/><Relationship Id="rId14" Type="http://schemas.openxmlformats.org/officeDocument/2006/relationships/hyperlink" Target="https://www.stepsforward.org/modules/improving-physician-resilience" TargetMode="External"/><Relationship Id="rId15" Type="http://schemas.openxmlformats.org/officeDocument/2006/relationships/hyperlink" Target="http://thedo.osteopathic.org/2016/04/watch-medical-students-discuss-mental-illness/" TargetMode="External"/><Relationship Id="rId16" Type="http://schemas.openxmlformats.org/officeDocument/2006/relationships/hyperlink" Target="http://www.ncaa.org/health-and-safety/medical-conditions/mental-health" TargetMode="External"/><Relationship Id="rId17" Type="http://schemas.openxmlformats.org/officeDocument/2006/relationships/hyperlink" Target="http://www.acgme.org/What-We-Do/Initiatives/Physician-Well-Being/Education"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aacom.org/become-a-doctor/mental-health-awareness-in-ome" TargetMode="External"/><Relationship Id="rId4" Type="http://schemas.openxmlformats.org/officeDocument/2006/relationships/hyperlink" Target="https://www.aamc.org/initiatives/462280/wellbeingacademicmedicine.html" TargetMode="External"/><Relationship Id="rId5" Type="http://schemas.openxmlformats.org/officeDocument/2006/relationships/hyperlink" Target="https://afsp.org/our-work/education/physician-medical-student-depression-suicide-prevention/" TargetMode="External"/><Relationship Id="rId6" Type="http://schemas.openxmlformats.org/officeDocument/2006/relationships/hyperlink" Target="http://www.ahaphysicianforum.org/webinar/2016/Impact-of-Emotional-Intelligence-and-Resiliency/index.shtml" TargetMode="External"/><Relationship Id="rId7" Type="http://schemas.openxmlformats.org/officeDocument/2006/relationships/hyperlink" Target="https://ahaphysicianforum.wordpress.com/2015/03/26/forum-focus-recognizing-and-addressing-physician-stress-and-burnout-to-improve-satisfaction-and-patient-care/" TargetMode="External"/><Relationship Id="rId8" Type="http://schemas.openxmlformats.org/officeDocument/2006/relationships/hyperlink" Target="http://www.aiamc.org/2017_Annual_Meeting.html" TargetMode="External"/><Relationship Id="rId9" Type="http://schemas.openxmlformats.org/officeDocument/2006/relationships/hyperlink" Target="http://www.ama-assn.org/ama/pub/physician-resources/physician-health.page" TargetMode="External"/><Relationship Id="rId10" Type="http://schemas.openxmlformats.org/officeDocument/2006/relationships/hyperlink" Target="http://www.ama-assn.org/ama/ama-wire/post/5-things-institutions-can-prevent-resident-burnou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5.jpe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hyperlink" Target="http://www.partnersinmeded.com/" TargetMode="Externa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tori@PartnersInMedEd.com" TargetMode="External"/><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hyperlink" Target="mailto:info@PartnersInMedEd.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”Meet The Experts”</a:t>
            </a:r>
            <a:br>
              <a:rPr lang="en-US" dirty="0" smtClean="0"/>
            </a:br>
            <a:r>
              <a:rPr lang="en-US" dirty="0" smtClean="0"/>
              <a:t>Fall Freebie</a:t>
            </a:r>
            <a:endParaRPr lang="en-US" dirty="0"/>
          </a:p>
        </p:txBody>
      </p:sp>
      <p:sp>
        <p:nvSpPr>
          <p:cNvPr id="3" name="Subtitle 2"/>
          <p:cNvSpPr>
            <a:spLocks noGrp="1"/>
          </p:cNvSpPr>
          <p:nvPr>
            <p:ph type="subTitle" idx="1"/>
          </p:nvPr>
        </p:nvSpPr>
        <p:spPr>
          <a:xfrm>
            <a:off x="101504" y="4648200"/>
            <a:ext cx="7023196" cy="1041400"/>
          </a:xfrm>
        </p:spPr>
        <p:txBody>
          <a:bodyPr wrap="square" tIns="91440" bIns="91440">
            <a:normAutofit fontScale="25000" lnSpcReduction="20000"/>
          </a:bodyPr>
          <a:lstStyle/>
          <a:p>
            <a:r>
              <a:rPr lang="en-US" sz="7700" b="1" dirty="0"/>
              <a:t/>
            </a:r>
            <a:br>
              <a:rPr lang="en-US" sz="7700" b="1" dirty="0"/>
            </a:br>
            <a:r>
              <a:rPr lang="en-US" sz="7700" b="1" dirty="0"/>
              <a:t/>
            </a:r>
            <a:br>
              <a:rPr lang="en-US" sz="7700" b="1" dirty="0"/>
            </a:br>
            <a:r>
              <a:rPr lang="en-US" sz="6400" b="1" dirty="0" smtClean="0"/>
              <a:t>Heather </a:t>
            </a:r>
            <a:r>
              <a:rPr lang="en-US" sz="6400" b="1" dirty="0"/>
              <a:t>Peters, </a:t>
            </a:r>
            <a:r>
              <a:rPr lang="en-US" sz="6400" b="1" dirty="0"/>
              <a:t>M.Ed</a:t>
            </a:r>
            <a:r>
              <a:rPr lang="en-US" sz="6400" b="1" dirty="0"/>
              <a:t>, </a:t>
            </a:r>
            <a:r>
              <a:rPr lang="en-US" sz="6400" b="1" dirty="0"/>
              <a:t>Ph.D</a:t>
            </a:r>
            <a:r>
              <a:rPr lang="en-US" sz="6400" b="1" dirty="0"/>
              <a:t> </a:t>
            </a:r>
            <a:r>
              <a:rPr lang="en-US" sz="6400" b="1" dirty="0" smtClean="0"/>
              <a:t/>
            </a:r>
            <a:br>
              <a:rPr lang="en-US" sz="6400" b="1" dirty="0" smtClean="0"/>
            </a:br>
            <a:r>
              <a:rPr lang="en-US" sz="6400" b="1" dirty="0"/>
              <a:t/>
            </a:r>
            <a:br>
              <a:rPr lang="en-US" sz="6400" b="1" dirty="0"/>
            </a:br>
            <a:r>
              <a:rPr lang="en-US" sz="6400" b="1" dirty="0" smtClean="0"/>
              <a:t>Christine </a:t>
            </a:r>
            <a:r>
              <a:rPr lang="en-US" sz="6400" b="1" dirty="0" smtClean="0"/>
              <a:t>Redovan</a:t>
            </a:r>
            <a:r>
              <a:rPr lang="en-US" sz="6400" b="1" dirty="0" smtClean="0"/>
              <a:t>, </a:t>
            </a:r>
            <a:r>
              <a:rPr lang="en-US" sz="6400" b="1" dirty="0"/>
              <a:t>MBA </a:t>
            </a:r>
            <a:br>
              <a:rPr lang="en-US" sz="6400" b="1" dirty="0"/>
            </a:br>
            <a:r>
              <a:rPr lang="en-US" sz="6400" b="1" dirty="0" smtClean="0"/>
              <a:t/>
            </a:r>
            <a:br>
              <a:rPr lang="en-US" sz="6400" b="1" dirty="0" smtClean="0"/>
            </a:br>
            <a:r>
              <a:rPr lang="en-US" sz="6400" b="1" dirty="0"/>
              <a:t>Tori Hanlon, MS, </a:t>
            </a:r>
            <a:r>
              <a:rPr lang="en-US" sz="6400" b="1" dirty="0" smtClean="0"/>
              <a:t>CHCP</a:t>
            </a:r>
          </a:p>
          <a:p>
            <a:r>
              <a:rPr lang="en-US" sz="6400" b="1" dirty="0"/>
              <a:t>Pam Royston, PhD</a:t>
            </a:r>
          </a:p>
          <a:p>
            <a:endParaRPr lang="en-US" sz="6400" b="1" dirty="0"/>
          </a:p>
          <a:p>
            <a:endParaRPr lang="en-US" sz="6400" dirty="0"/>
          </a:p>
        </p:txBody>
      </p:sp>
    </p:spTree>
    <p:extLst>
      <p:ext uri="{BB962C8B-B14F-4D97-AF65-F5344CB8AC3E}">
        <p14:creationId xmlns:p14="http://schemas.microsoft.com/office/powerpoint/2010/main" val="277316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23105C3-0706-4693-9359-8410381BA99E}"/>
              </a:ext>
            </a:extLst>
          </p:cNvPr>
          <p:cNvSpPr>
            <a:spLocks noGrp="1"/>
          </p:cNvSpPr>
          <p:nvPr>
            <p:ph idx="1"/>
          </p:nvPr>
        </p:nvSpPr>
        <p:spPr>
          <a:xfrm>
            <a:off x="628650" y="2176787"/>
            <a:ext cx="7886700" cy="4438905"/>
          </a:xfrm>
        </p:spPr>
        <p:txBody>
          <a:bodyPr>
            <a:normAutofit/>
          </a:bodyPr>
          <a:lstStyle/>
          <a:p>
            <a:pPr marL="571500" indent="-571500">
              <a:buFont typeface="+mj-lt"/>
              <a:buAutoNum type="romanUcPeriod" startAt="7"/>
            </a:pPr>
            <a:r>
              <a:rPr lang="en-US" sz="1800" dirty="0"/>
              <a:t>The program, in partnership with the SI, must encourage residents and faculty members to alert the program director or other designated personnel or programs when they are concerned that another resident, fellow, or faculty member may be displaying signs of burnout, depression, substance abuse, suicidal ideation, or potential violence </a:t>
            </a:r>
            <a:r>
              <a:rPr lang="en-US" sz="1800" baseline="30000" dirty="0"/>
              <a:t>(Core) </a:t>
            </a:r>
            <a:r>
              <a:rPr lang="en-US" sz="1200" dirty="0"/>
              <a:t>(VI.C.1.e).(1))</a:t>
            </a:r>
          </a:p>
          <a:p>
            <a:pPr marL="571500" indent="-571500">
              <a:buFont typeface="+mj-lt"/>
              <a:buAutoNum type="romanUcPeriod" startAt="7"/>
            </a:pPr>
            <a:r>
              <a:rPr lang="en-US" sz="1800" dirty="0"/>
              <a:t>Provide access to appropriate tools for self-screening </a:t>
            </a:r>
            <a:r>
              <a:rPr lang="en-US" sz="1800" baseline="30000" dirty="0"/>
              <a:t>(Core) </a:t>
            </a:r>
            <a:r>
              <a:rPr lang="en-US" sz="1200" dirty="0"/>
              <a:t>(VI.C.1.e).(2))</a:t>
            </a:r>
          </a:p>
          <a:p>
            <a:pPr marL="571500" indent="-571500">
              <a:buFont typeface="+mj-lt"/>
              <a:buAutoNum type="romanUcPeriod" startAt="7"/>
            </a:pPr>
            <a:r>
              <a:rPr lang="en-US" sz="1800" dirty="0"/>
              <a:t>Provide access to confidential, affordable mental health assessment, counseling, and treatment, including access to urgent and emergent care 24 hours a day, seven days a week </a:t>
            </a:r>
            <a:r>
              <a:rPr lang="en-US" sz="1800" baseline="30000" dirty="0"/>
              <a:t>(Core) </a:t>
            </a:r>
            <a:r>
              <a:rPr lang="en-US" sz="1200" dirty="0"/>
              <a:t>(VI.C.1.e).(3))</a:t>
            </a:r>
          </a:p>
          <a:p>
            <a:endParaRPr lang="en-US" sz="2400" dirty="0"/>
          </a:p>
        </p:txBody>
      </p:sp>
      <p:sp>
        <p:nvSpPr>
          <p:cNvPr id="3" name="Title 2">
            <a:extLst>
              <a:ext uri="{FF2B5EF4-FFF2-40B4-BE49-F238E27FC236}">
                <a16:creationId xmlns="" xmlns:a16="http://schemas.microsoft.com/office/drawing/2014/main" id="{23B1DEC2-0FAC-4576-9809-D22B1E39494B}"/>
              </a:ext>
            </a:extLst>
          </p:cNvPr>
          <p:cNvSpPr>
            <a:spLocks noGrp="1"/>
          </p:cNvSpPr>
          <p:nvPr>
            <p:ph type="title"/>
          </p:nvPr>
        </p:nvSpPr>
        <p:spPr/>
        <p:txBody>
          <a:bodyPr>
            <a:normAutofit fontScale="90000"/>
          </a:bodyPr>
          <a:lstStyle/>
          <a:p>
            <a:r>
              <a:rPr lang="en-US" dirty="0"/>
              <a:t>Well-Being: Program and Sponsoring Institution Responsibilities</a:t>
            </a:r>
          </a:p>
        </p:txBody>
      </p:sp>
      <p:sp>
        <p:nvSpPr>
          <p:cNvPr id="4" name="Footer Placeholder 3">
            <a:extLst>
              <a:ext uri="{FF2B5EF4-FFF2-40B4-BE49-F238E27FC236}">
                <a16:creationId xmlns="" xmlns:a16="http://schemas.microsoft.com/office/drawing/2014/main" id="{251404BE-29CB-4C44-804A-6B72AC2D61F0}"/>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 xmlns:a16="http://schemas.microsoft.com/office/drawing/2014/main" id="{1DF7BD9F-D4B2-4866-ADA6-33DC55D623A7}"/>
              </a:ext>
            </a:extLst>
          </p:cNvPr>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Tree>
    <p:extLst>
      <p:ext uri="{BB962C8B-B14F-4D97-AF65-F5344CB8AC3E}">
        <p14:creationId xmlns:p14="http://schemas.microsoft.com/office/powerpoint/2010/main" val="56489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84276BF7-1547-4581-BE6E-FB9B8E5145AC}"/>
              </a:ext>
            </a:extLst>
          </p:cNvPr>
          <p:cNvSpPr>
            <a:spLocks noGrp="1"/>
          </p:cNvSpPr>
          <p:nvPr>
            <p:ph idx="1"/>
          </p:nvPr>
        </p:nvSpPr>
        <p:spPr>
          <a:xfrm>
            <a:off x="628650" y="2176787"/>
            <a:ext cx="7886700" cy="4438905"/>
          </a:xfrm>
        </p:spPr>
        <p:txBody>
          <a:bodyPr>
            <a:normAutofit/>
          </a:bodyPr>
          <a:lstStyle/>
          <a:p>
            <a:pPr marL="514350" indent="-514350">
              <a:buFont typeface="+mj-lt"/>
              <a:buAutoNum type="romanUcPeriod" startAt="10"/>
            </a:pPr>
            <a:r>
              <a:rPr lang="en-US" sz="1800" dirty="0"/>
              <a:t>There are circumstances in which residents may be unable to attend work, including but not limited to fatigue, illness, and family emergencies. Each program must have policies and procedures in place that ensure coverage of patient care in the event that a resident may be unable to perform their patient care responsibilities. These policies must be implemented without fear of negative consequences for the resident who is unable to provide the clinical work. </a:t>
            </a:r>
            <a:r>
              <a:rPr lang="en-US" sz="2400" baseline="30000" dirty="0"/>
              <a:t>(Core) </a:t>
            </a:r>
            <a:r>
              <a:rPr lang="en-US" sz="1200" dirty="0"/>
              <a:t>(VI.C.2)</a:t>
            </a:r>
            <a:endParaRPr lang="en-US" sz="2400" dirty="0"/>
          </a:p>
        </p:txBody>
      </p:sp>
      <p:sp>
        <p:nvSpPr>
          <p:cNvPr id="3" name="Title 2">
            <a:extLst>
              <a:ext uri="{FF2B5EF4-FFF2-40B4-BE49-F238E27FC236}">
                <a16:creationId xmlns="" xmlns:a16="http://schemas.microsoft.com/office/drawing/2014/main" id="{253A04C8-0C53-4DB2-94CE-FA99C8CADBCF}"/>
              </a:ext>
            </a:extLst>
          </p:cNvPr>
          <p:cNvSpPr>
            <a:spLocks noGrp="1"/>
          </p:cNvSpPr>
          <p:nvPr>
            <p:ph type="title"/>
          </p:nvPr>
        </p:nvSpPr>
        <p:spPr/>
        <p:txBody>
          <a:bodyPr>
            <a:normAutofit fontScale="90000"/>
          </a:bodyPr>
          <a:lstStyle/>
          <a:p>
            <a:r>
              <a:rPr lang="en-US" dirty="0"/>
              <a:t>Well-Being: Program and Sponsoring Institution Responsibilities</a:t>
            </a:r>
          </a:p>
        </p:txBody>
      </p:sp>
      <p:sp>
        <p:nvSpPr>
          <p:cNvPr id="4" name="Footer Placeholder 3">
            <a:extLst>
              <a:ext uri="{FF2B5EF4-FFF2-40B4-BE49-F238E27FC236}">
                <a16:creationId xmlns="" xmlns:a16="http://schemas.microsoft.com/office/drawing/2014/main" id="{73957EFB-0611-4B37-A10D-07A325F56A2B}"/>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 xmlns:a16="http://schemas.microsoft.com/office/drawing/2014/main" id="{F7415FDA-6B21-49CB-BB4D-0DB8B754D8BF}"/>
              </a:ext>
            </a:extLst>
          </p:cNvPr>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spTree>
    <p:extLst>
      <p:ext uri="{BB962C8B-B14F-4D97-AF65-F5344CB8AC3E}">
        <p14:creationId xmlns:p14="http://schemas.microsoft.com/office/powerpoint/2010/main" val="14530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0864A06-1709-48CC-B89C-4EE30A9376DC}"/>
              </a:ext>
            </a:extLst>
          </p:cNvPr>
          <p:cNvSpPr>
            <a:spLocks noGrp="1"/>
          </p:cNvSpPr>
          <p:nvPr>
            <p:ph idx="1"/>
          </p:nvPr>
        </p:nvSpPr>
        <p:spPr>
          <a:xfrm>
            <a:off x="615949" y="2143024"/>
            <a:ext cx="8297637" cy="4290106"/>
          </a:xfrm>
        </p:spPr>
        <p:txBody>
          <a:bodyPr>
            <a:normAutofit/>
          </a:bodyPr>
          <a:lstStyle/>
          <a:p>
            <a:r>
              <a:rPr lang="en-US" sz="2400" dirty="0"/>
              <a:t>Inventory of Elements of Sponsoring Institution </a:t>
            </a:r>
            <a:r>
              <a:rPr lang="en-US" sz="2400" b="1" dirty="0"/>
              <a:t>(Handout)</a:t>
            </a:r>
            <a:endParaRPr lang="en-US" sz="2400" dirty="0"/>
          </a:p>
          <a:p>
            <a:r>
              <a:rPr lang="en-US" sz="2400" dirty="0"/>
              <a:t>Inventory of Elements of Program </a:t>
            </a:r>
            <a:r>
              <a:rPr lang="en-US" sz="2400" b="1" dirty="0"/>
              <a:t>(Handout)</a:t>
            </a:r>
            <a:endParaRPr lang="en-US" sz="2400" dirty="0"/>
          </a:p>
        </p:txBody>
      </p:sp>
      <p:sp>
        <p:nvSpPr>
          <p:cNvPr id="3" name="Title 2">
            <a:extLst>
              <a:ext uri="{FF2B5EF4-FFF2-40B4-BE49-F238E27FC236}">
                <a16:creationId xmlns="" xmlns:a16="http://schemas.microsoft.com/office/drawing/2014/main" id="{B1A50230-467C-4905-B9BA-218611C3ADD3}"/>
              </a:ext>
            </a:extLst>
          </p:cNvPr>
          <p:cNvSpPr>
            <a:spLocks noGrp="1"/>
          </p:cNvSpPr>
          <p:nvPr>
            <p:ph type="title"/>
          </p:nvPr>
        </p:nvSpPr>
        <p:spPr>
          <a:xfrm>
            <a:off x="1989344" y="387953"/>
            <a:ext cx="6526006" cy="1325563"/>
          </a:xfrm>
        </p:spPr>
        <p:txBody>
          <a:bodyPr>
            <a:noAutofit/>
          </a:bodyPr>
          <a:lstStyle/>
          <a:p>
            <a:r>
              <a:rPr lang="en-US" sz="2400" dirty="0"/>
              <a:t>Planning Documents for Inventorying and Development of Your Institutional/Program Resources for Well-being</a:t>
            </a:r>
          </a:p>
        </p:txBody>
      </p:sp>
      <p:sp>
        <p:nvSpPr>
          <p:cNvPr id="4" name="Footer Placeholder 3">
            <a:extLst>
              <a:ext uri="{FF2B5EF4-FFF2-40B4-BE49-F238E27FC236}">
                <a16:creationId xmlns="" xmlns:a16="http://schemas.microsoft.com/office/drawing/2014/main" id="{4676A49A-830F-4E2B-9B94-16E4F33C277E}"/>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 xmlns:a16="http://schemas.microsoft.com/office/drawing/2014/main" id="{351E93EE-009F-4390-88E3-7689B538CA98}"/>
              </a:ext>
            </a:extLst>
          </p:cNvPr>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pic>
        <p:nvPicPr>
          <p:cNvPr id="8" name="Picture 7" descr="http://www.nadinemuller.org.uk/wp-content/uploads/2013/02/Fotolia_45148257_XS.jpg"/>
          <p:cNvPicPr/>
          <p:nvPr/>
        </p:nvPicPr>
        <p:blipFill>
          <a:blip r:embed="rId3">
            <a:extLst>
              <a:ext uri="{28A0092B-C50C-407E-A947-70E740481C1C}">
                <a14:useLocalDpi xmlns:a14="http://schemas.microsoft.com/office/drawing/2010/main" val="0"/>
              </a:ext>
            </a:extLst>
          </a:blip>
          <a:srcRect/>
          <a:stretch>
            <a:fillRect/>
          </a:stretch>
        </p:blipFill>
        <p:spPr bwMode="auto">
          <a:xfrm>
            <a:off x="2792412" y="3338140"/>
            <a:ext cx="3559175" cy="2770560"/>
          </a:xfrm>
          <a:prstGeom prst="rect">
            <a:avLst/>
          </a:prstGeom>
          <a:noFill/>
          <a:ln>
            <a:noFill/>
          </a:ln>
        </p:spPr>
      </p:pic>
    </p:spTree>
    <p:extLst>
      <p:ext uri="{BB962C8B-B14F-4D97-AF65-F5344CB8AC3E}">
        <p14:creationId xmlns:p14="http://schemas.microsoft.com/office/powerpoint/2010/main" val="412230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CF37E6D-B88E-463C-B467-3E8050DC423B}"/>
              </a:ext>
            </a:extLst>
          </p:cNvPr>
          <p:cNvSpPr>
            <a:spLocks noGrp="1"/>
          </p:cNvSpPr>
          <p:nvPr>
            <p:ph idx="1"/>
          </p:nvPr>
        </p:nvSpPr>
        <p:spPr>
          <a:xfrm>
            <a:off x="628649" y="1738058"/>
            <a:ext cx="8341179" cy="4590171"/>
          </a:xfrm>
        </p:spPr>
        <p:txBody>
          <a:bodyPr>
            <a:normAutofit fontScale="55000" lnSpcReduction="20000"/>
          </a:bodyPr>
          <a:lstStyle/>
          <a:p>
            <a:pPr fontAlgn="base"/>
            <a:r>
              <a:rPr lang="en-US" b="1" dirty="0"/>
              <a:t>American Association of Colleges of Osteopathic Medicine (AACOM)</a:t>
            </a:r>
            <a:r>
              <a:rPr lang="en-US" dirty="0"/>
              <a:t/>
            </a:r>
            <a:br>
              <a:rPr lang="en-US" dirty="0"/>
            </a:br>
            <a:r>
              <a:rPr lang="en-US" dirty="0"/>
              <a:t>“</a:t>
            </a:r>
            <a:r>
              <a:rPr lang="en-US" dirty="0">
                <a:hlinkClick r:id="rId3"/>
              </a:rPr>
              <a:t>Mental Health Awareness in Osteopathic Medical Education</a:t>
            </a:r>
            <a:r>
              <a:rPr lang="en-US" dirty="0"/>
              <a:t>”</a:t>
            </a:r>
          </a:p>
          <a:p>
            <a:pPr fontAlgn="base"/>
            <a:r>
              <a:rPr lang="en-US" b="1" dirty="0"/>
              <a:t>Association of American Medical Colleges (AAMC)</a:t>
            </a:r>
            <a:r>
              <a:rPr lang="en-US" dirty="0"/>
              <a:t/>
            </a:r>
            <a:br>
              <a:rPr lang="en-US" dirty="0"/>
            </a:br>
            <a:r>
              <a:rPr lang="en-US" dirty="0"/>
              <a:t>“</a:t>
            </a:r>
            <a:r>
              <a:rPr lang="en-US" dirty="0">
                <a:hlinkClick r:id="rId4"/>
              </a:rPr>
              <a:t>Well-being in Academic Medicine</a:t>
            </a:r>
            <a:r>
              <a:rPr lang="en-US" dirty="0"/>
              <a:t>”</a:t>
            </a:r>
          </a:p>
          <a:p>
            <a:pPr fontAlgn="base"/>
            <a:r>
              <a:rPr lang="en-US" b="1" dirty="0"/>
              <a:t>American Foundation for Suicide Prevention (AFSP)</a:t>
            </a:r>
            <a:r>
              <a:rPr lang="en-US" dirty="0"/>
              <a:t/>
            </a:r>
            <a:br>
              <a:rPr lang="en-US" dirty="0"/>
            </a:br>
            <a:r>
              <a:rPr lang="en-US" dirty="0"/>
              <a:t>“</a:t>
            </a:r>
            <a:r>
              <a:rPr lang="en-US" dirty="0">
                <a:hlinkClick r:id="rId5"/>
              </a:rPr>
              <a:t>Physician and Medical Student Depression and Suicide Prevention</a:t>
            </a:r>
            <a:r>
              <a:rPr lang="en-US" dirty="0"/>
              <a:t>”</a:t>
            </a:r>
          </a:p>
          <a:p>
            <a:pPr fontAlgn="base"/>
            <a:r>
              <a:rPr lang="en-US" b="1" dirty="0"/>
              <a:t>American Hospital Association (AHA)</a:t>
            </a:r>
            <a:r>
              <a:rPr lang="en-US" dirty="0"/>
              <a:t/>
            </a:r>
            <a:br>
              <a:rPr lang="en-US" dirty="0"/>
            </a:br>
            <a:r>
              <a:rPr lang="en-US" dirty="0"/>
              <a:t>“</a:t>
            </a:r>
            <a:r>
              <a:rPr lang="en-US" dirty="0">
                <a:hlinkClick r:id="rId6"/>
              </a:rPr>
              <a:t>The Impact of Emotional Intelligence and Resiliency on Health Care Performance</a:t>
            </a:r>
            <a:r>
              <a:rPr lang="en-US" dirty="0"/>
              <a:t>”</a:t>
            </a:r>
            <a:br>
              <a:rPr lang="en-US" dirty="0"/>
            </a:br>
            <a:r>
              <a:rPr lang="en-US" dirty="0"/>
              <a:t>“</a:t>
            </a:r>
            <a:r>
              <a:rPr lang="en-US" dirty="0">
                <a:hlinkClick r:id="rId7"/>
              </a:rPr>
              <a:t>Forum Focus – Recognizing and Addressing Physician Stress and Burnout to Improve Satisfaction and Patient Care</a:t>
            </a:r>
            <a:r>
              <a:rPr lang="en-US" dirty="0"/>
              <a:t>”</a:t>
            </a:r>
          </a:p>
          <a:p>
            <a:pPr fontAlgn="base"/>
            <a:r>
              <a:rPr lang="en-US" b="1" dirty="0"/>
              <a:t>Alliance of Independent Academic Medical Centers (AIAMC)</a:t>
            </a:r>
            <a:r>
              <a:rPr lang="en-US" dirty="0"/>
              <a:t/>
            </a:r>
            <a:br>
              <a:rPr lang="en-US" dirty="0"/>
            </a:br>
            <a:r>
              <a:rPr lang="en-US" dirty="0"/>
              <a:t>“</a:t>
            </a:r>
            <a:r>
              <a:rPr lang="en-US" dirty="0">
                <a:hlinkClick r:id="rId8"/>
              </a:rPr>
              <a:t>2017 Annual Meeting focusing on resiliency and well-being</a:t>
            </a:r>
            <a:r>
              <a:rPr lang="en-US" dirty="0"/>
              <a:t>”</a:t>
            </a:r>
          </a:p>
          <a:p>
            <a:pPr fontAlgn="base"/>
            <a:r>
              <a:rPr lang="en-US" b="1" dirty="0"/>
              <a:t>American Medical Association (AMA)</a:t>
            </a:r>
            <a:r>
              <a:rPr lang="en-US" dirty="0"/>
              <a:t/>
            </a:r>
            <a:br>
              <a:rPr lang="en-US" dirty="0"/>
            </a:br>
            <a:r>
              <a:rPr lang="en-US" dirty="0"/>
              <a:t>“</a:t>
            </a:r>
            <a:r>
              <a:rPr lang="en-US" dirty="0">
                <a:hlinkClick r:id="rId9"/>
              </a:rPr>
              <a:t>Physician Health</a:t>
            </a:r>
            <a:r>
              <a:rPr lang="en-US" dirty="0"/>
              <a:t>”</a:t>
            </a:r>
            <a:br>
              <a:rPr lang="en-US" dirty="0"/>
            </a:br>
            <a:r>
              <a:rPr lang="en-US" dirty="0"/>
              <a:t>“</a:t>
            </a:r>
            <a:r>
              <a:rPr lang="en-US" dirty="0">
                <a:hlinkClick r:id="rId10"/>
              </a:rPr>
              <a:t>5 things institutions can do to prevent resident burnout</a:t>
            </a:r>
            <a:r>
              <a:rPr lang="en-US" dirty="0"/>
              <a:t>”</a:t>
            </a:r>
            <a:br>
              <a:rPr lang="en-US" dirty="0"/>
            </a:br>
            <a:r>
              <a:rPr lang="en-US" dirty="0"/>
              <a:t>Articles on physician wellness in </a:t>
            </a:r>
            <a:r>
              <a:rPr lang="en-US" dirty="0">
                <a:hlinkClick r:id="rId11"/>
              </a:rPr>
              <a:t>AMA Wire</a:t>
            </a:r>
            <a:r>
              <a:rPr lang="en-US" dirty="0"/>
              <a:t/>
            </a:r>
            <a:br>
              <a:rPr lang="en-US" dirty="0"/>
            </a:br>
            <a:r>
              <a:rPr lang="en-US" dirty="0"/>
              <a:t>“Steps Forward” CME modules</a:t>
            </a:r>
            <a:br>
              <a:rPr lang="en-US" dirty="0"/>
            </a:br>
            <a:r>
              <a:rPr lang="en-US" dirty="0"/>
              <a:t>“</a:t>
            </a:r>
            <a:r>
              <a:rPr lang="en-US" dirty="0">
                <a:hlinkClick r:id="rId12"/>
              </a:rPr>
              <a:t>Physician wellness: preventing resident and fellow burnout</a:t>
            </a:r>
            <a:r>
              <a:rPr lang="en-US" dirty="0"/>
              <a:t>”</a:t>
            </a:r>
            <a:br>
              <a:rPr lang="en-US" dirty="0"/>
            </a:br>
            <a:r>
              <a:rPr lang="en-US" dirty="0"/>
              <a:t>“</a:t>
            </a:r>
            <a:r>
              <a:rPr lang="en-US" dirty="0">
                <a:hlinkClick r:id="rId13"/>
              </a:rPr>
              <a:t>Preventing physician burnout</a:t>
            </a:r>
            <a:r>
              <a:rPr lang="en-US" dirty="0"/>
              <a:t>”</a:t>
            </a:r>
            <a:br>
              <a:rPr lang="en-US" dirty="0"/>
            </a:br>
            <a:r>
              <a:rPr lang="en-US" dirty="0"/>
              <a:t>“</a:t>
            </a:r>
            <a:r>
              <a:rPr lang="en-US" dirty="0">
                <a:hlinkClick r:id="rId14"/>
              </a:rPr>
              <a:t>Improving physician resiliency</a:t>
            </a:r>
            <a:r>
              <a:rPr lang="en-US" dirty="0"/>
              <a:t>”</a:t>
            </a:r>
          </a:p>
          <a:p>
            <a:pPr fontAlgn="base"/>
            <a:r>
              <a:rPr lang="en-US" b="1" dirty="0"/>
              <a:t>American Osteopathic Association (AOA)</a:t>
            </a:r>
            <a:r>
              <a:rPr lang="en-US" dirty="0"/>
              <a:t/>
            </a:r>
            <a:br>
              <a:rPr lang="en-US" dirty="0"/>
            </a:br>
            <a:r>
              <a:rPr lang="en-US" dirty="0"/>
              <a:t>“</a:t>
            </a:r>
            <a:r>
              <a:rPr lang="en-US" dirty="0">
                <a:hlinkClick r:id="rId15"/>
              </a:rPr>
              <a:t>Watch: Medical students discuss mental illness</a:t>
            </a:r>
            <a:r>
              <a:rPr lang="en-US" dirty="0"/>
              <a:t>”</a:t>
            </a:r>
          </a:p>
          <a:p>
            <a:pPr fontAlgn="base"/>
            <a:r>
              <a:rPr lang="en-US" b="1" dirty="0"/>
              <a:t>National Collegiate Athletic Association (NCAA)</a:t>
            </a:r>
            <a:r>
              <a:rPr lang="en-US" dirty="0"/>
              <a:t/>
            </a:r>
            <a:br>
              <a:rPr lang="en-US" dirty="0"/>
            </a:br>
            <a:r>
              <a:rPr lang="en-US" dirty="0"/>
              <a:t>“</a:t>
            </a:r>
            <a:r>
              <a:rPr lang="en-US" dirty="0">
                <a:hlinkClick r:id="rId16"/>
              </a:rPr>
              <a:t>Mental Health</a:t>
            </a:r>
            <a:r>
              <a:rPr lang="en-US" dirty="0"/>
              <a:t>”</a:t>
            </a:r>
          </a:p>
        </p:txBody>
      </p:sp>
      <p:sp>
        <p:nvSpPr>
          <p:cNvPr id="3" name="Title 2">
            <a:extLst>
              <a:ext uri="{FF2B5EF4-FFF2-40B4-BE49-F238E27FC236}">
                <a16:creationId xmlns="" xmlns:a16="http://schemas.microsoft.com/office/drawing/2014/main" id="{BC472C26-04E1-44AA-97FC-9E0440787678}"/>
              </a:ext>
            </a:extLst>
          </p:cNvPr>
          <p:cNvSpPr>
            <a:spLocks noGrp="1"/>
          </p:cNvSpPr>
          <p:nvPr>
            <p:ph type="title"/>
          </p:nvPr>
        </p:nvSpPr>
        <p:spPr/>
        <p:txBody>
          <a:bodyPr>
            <a:normAutofit/>
          </a:bodyPr>
          <a:lstStyle/>
          <a:p>
            <a:r>
              <a:rPr lang="en-US" dirty="0"/>
              <a:t>Well-Being Resources</a:t>
            </a:r>
            <a:br>
              <a:rPr lang="en-US" dirty="0"/>
            </a:br>
            <a:r>
              <a:rPr lang="en-US" sz="2000" dirty="0">
                <a:hlinkClick r:id="rId17"/>
              </a:rPr>
              <a:t>http://www.acgme.org/What-We-Do/Initiatives/Physician-Well-Being/Education</a:t>
            </a:r>
            <a:r>
              <a:rPr lang="en-US" sz="2000" dirty="0"/>
              <a:t> </a:t>
            </a:r>
            <a:endParaRPr lang="en-US" dirty="0"/>
          </a:p>
        </p:txBody>
      </p:sp>
      <p:sp>
        <p:nvSpPr>
          <p:cNvPr id="4" name="Footer Placeholder 3">
            <a:extLst>
              <a:ext uri="{FF2B5EF4-FFF2-40B4-BE49-F238E27FC236}">
                <a16:creationId xmlns="" xmlns:a16="http://schemas.microsoft.com/office/drawing/2014/main" id="{B55CB40F-6FD2-4B06-9A55-61DD699C7F8D}"/>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 xmlns:a16="http://schemas.microsoft.com/office/drawing/2014/main" id="{90A51732-F767-4ADA-9579-23B21CAA0414}"/>
              </a:ext>
            </a:extLst>
          </p:cNvPr>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spTree>
    <p:extLst>
      <p:ext uri="{BB962C8B-B14F-4D97-AF65-F5344CB8AC3E}">
        <p14:creationId xmlns:p14="http://schemas.microsoft.com/office/powerpoint/2010/main" val="1952322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Demystifying the “M” in SMART goals</a:t>
            </a:r>
            <a:endParaRPr lang="en-US" dirty="0"/>
          </a:p>
        </p:txBody>
      </p:sp>
      <p:sp>
        <p:nvSpPr>
          <p:cNvPr id="3" name="Subtitle 2"/>
          <p:cNvSpPr>
            <a:spLocks noGrp="1"/>
          </p:cNvSpPr>
          <p:nvPr>
            <p:ph type="subTitle" idx="1"/>
          </p:nvPr>
        </p:nvSpPr>
        <p:spPr/>
        <p:txBody>
          <a:bodyPr/>
          <a:lstStyle/>
          <a:p>
            <a:r>
              <a:rPr lang="en-US" dirty="0" smtClean="0"/>
              <a:t>Christine </a:t>
            </a:r>
            <a:r>
              <a:rPr lang="en-US" dirty="0" smtClean="0"/>
              <a:t>Redovan</a:t>
            </a:r>
            <a:r>
              <a:rPr lang="en-US" dirty="0" smtClean="0"/>
              <a:t>, MBA</a:t>
            </a:r>
          </a:p>
          <a:p>
            <a:r>
              <a:rPr lang="en-US" dirty="0" smtClean="0"/>
              <a:t>GME Consultant</a:t>
            </a:r>
            <a:endParaRPr lang="en-US" dirty="0"/>
          </a:p>
        </p:txBody>
      </p:sp>
    </p:spTree>
    <p:extLst>
      <p:ext uri="{BB962C8B-B14F-4D97-AF65-F5344CB8AC3E}">
        <p14:creationId xmlns:p14="http://schemas.microsoft.com/office/powerpoint/2010/main" val="546905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28650" y="1738058"/>
            <a:ext cx="7798658" cy="3389996"/>
          </a:xfrm>
        </p:spPr>
        <p:txBody>
          <a:bodyPr>
            <a:normAutofit/>
          </a:bodyPr>
          <a:lstStyle/>
          <a:p>
            <a:r>
              <a:rPr lang="en-US" sz="3600" dirty="0" smtClean="0"/>
              <a:t>Use SMART technique to capture APE, AIR and Self-Study goals</a:t>
            </a:r>
          </a:p>
          <a:p>
            <a:pPr marL="0" indent="0">
              <a:buNone/>
            </a:pPr>
            <a:endParaRPr lang="en-US" sz="3600" dirty="0" smtClean="0"/>
          </a:p>
          <a:p>
            <a:r>
              <a:rPr lang="en-US" sz="3600" dirty="0" smtClean="0"/>
              <a:t>Understand measurement in setting goals </a:t>
            </a:r>
          </a:p>
          <a:p>
            <a:endParaRPr lang="en-US" dirty="0"/>
          </a:p>
          <a:p>
            <a:pPr marL="0" indent="0">
              <a:buNone/>
            </a:pPr>
            <a:endParaRPr lang="en-US" dirty="0"/>
          </a:p>
          <a:p>
            <a:endParaRPr lang="en-US" dirty="0" smtClean="0"/>
          </a:p>
          <a:p>
            <a:pPr marL="0" indent="0">
              <a:buNone/>
            </a:pPr>
            <a:endParaRPr lang="en-US" dirty="0"/>
          </a:p>
          <a:p>
            <a:pPr marL="0" indent="0">
              <a:buNone/>
            </a:pPr>
            <a:endParaRPr lang="en-US" dirty="0"/>
          </a:p>
        </p:txBody>
      </p:sp>
      <p:sp>
        <p:nvSpPr>
          <p:cNvPr id="6" name="Title 5"/>
          <p:cNvSpPr>
            <a:spLocks noGrp="1"/>
          </p:cNvSpPr>
          <p:nvPr>
            <p:ph type="title"/>
          </p:nvPr>
        </p:nvSpPr>
        <p:spPr/>
        <p:txBody>
          <a:bodyPr/>
          <a:lstStyle/>
          <a:p>
            <a:r>
              <a:rPr lang="en-US" dirty="0" smtClean="0"/>
              <a:t>Goals and Objectives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pic>
        <p:nvPicPr>
          <p:cNvPr id="8" name="Picture 7" descr="../../../../Volumes/douglas/how%20to%20access%20your%20on-demand/clipart/dh-isto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9287" y="4649119"/>
            <a:ext cx="3445763" cy="1675996"/>
          </a:xfrm>
          <a:prstGeom prst="rect">
            <a:avLst/>
          </a:prstGeom>
          <a:noFill/>
          <a:ln>
            <a:noFill/>
          </a:ln>
        </p:spPr>
      </p:pic>
    </p:spTree>
    <p:extLst>
      <p:ext uri="{BB962C8B-B14F-4D97-AF65-F5344CB8AC3E}">
        <p14:creationId xmlns:p14="http://schemas.microsoft.com/office/powerpoint/2010/main" val="540226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PEC develops as part of the APE process</a:t>
            </a:r>
          </a:p>
          <a:p>
            <a:r>
              <a:rPr lang="en-US" dirty="0" smtClean="0"/>
              <a:t>GMEC develops as part of the AIR process</a:t>
            </a:r>
          </a:p>
          <a:p>
            <a:r>
              <a:rPr lang="en-US" dirty="0" smtClean="0"/>
              <a:t>GMEC develops as part of CLER process (optional)</a:t>
            </a:r>
          </a:p>
          <a:p>
            <a:r>
              <a:rPr lang="en-US" dirty="0" smtClean="0"/>
              <a:t>Programs use previous action plans to feed self-study process</a:t>
            </a:r>
          </a:p>
          <a:p>
            <a:r>
              <a:rPr lang="en-US" dirty="0" smtClean="0"/>
              <a:t>Programs develop as part of self-study process</a:t>
            </a:r>
          </a:p>
          <a:p>
            <a:r>
              <a:rPr lang="en-US" dirty="0" smtClean="0"/>
              <a:t>We all use whenever we have an improvement to make - work and personal</a:t>
            </a:r>
            <a:endParaRPr lang="en-US" dirty="0"/>
          </a:p>
        </p:txBody>
      </p:sp>
      <p:sp>
        <p:nvSpPr>
          <p:cNvPr id="3" name="Title 2"/>
          <p:cNvSpPr>
            <a:spLocks noGrp="1"/>
          </p:cNvSpPr>
          <p:nvPr>
            <p:ph type="title"/>
          </p:nvPr>
        </p:nvSpPr>
        <p:spPr/>
        <p:txBody>
          <a:bodyPr/>
          <a:lstStyle/>
          <a:p>
            <a:r>
              <a:rPr lang="en-US" dirty="0" smtClean="0"/>
              <a:t>Action Plans Are Everywhere!</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spTree>
    <p:extLst>
      <p:ext uri="{BB962C8B-B14F-4D97-AF65-F5344CB8AC3E}">
        <p14:creationId xmlns:p14="http://schemas.microsoft.com/office/powerpoint/2010/main" val="795506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Specific.  Know what and how.</a:t>
            </a:r>
          </a:p>
          <a:p>
            <a:r>
              <a:rPr lang="en-US" dirty="0" smtClean="0"/>
              <a:t>Measurable. Precise way to record.</a:t>
            </a:r>
          </a:p>
          <a:p>
            <a:r>
              <a:rPr lang="en-US" dirty="0" smtClean="0"/>
              <a:t>Attainable. Visualize the path.</a:t>
            </a:r>
          </a:p>
          <a:p>
            <a:r>
              <a:rPr lang="en-US" dirty="0" smtClean="0"/>
              <a:t>Realistic. Visualize the results.</a:t>
            </a:r>
          </a:p>
          <a:p>
            <a:r>
              <a:rPr lang="en-US" dirty="0" smtClean="0"/>
              <a:t>Timely. Timeline to accomplish.</a:t>
            </a:r>
            <a:endParaRPr lang="en-US" dirty="0"/>
          </a:p>
        </p:txBody>
      </p:sp>
      <p:sp>
        <p:nvSpPr>
          <p:cNvPr id="3" name="Title 2"/>
          <p:cNvSpPr>
            <a:spLocks noGrp="1"/>
          </p:cNvSpPr>
          <p:nvPr>
            <p:ph type="title"/>
          </p:nvPr>
        </p:nvSpPr>
        <p:spPr/>
        <p:txBody>
          <a:bodyPr/>
          <a:lstStyle/>
          <a:p>
            <a:r>
              <a:rPr lang="en-US" dirty="0" smtClean="0"/>
              <a:t>SMART Outline</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pic>
        <p:nvPicPr>
          <p:cNvPr id="7" name="Picture 6"/>
          <p:cNvPicPr/>
          <p:nvPr/>
        </p:nvPicPr>
        <p:blipFill>
          <a:blip r:embed="rId2"/>
          <a:stretch>
            <a:fillRect/>
          </a:stretch>
        </p:blipFill>
        <p:spPr>
          <a:xfrm>
            <a:off x="5765800" y="3378200"/>
            <a:ext cx="2971800" cy="3237492"/>
          </a:xfrm>
          <a:prstGeom prst="rect">
            <a:avLst/>
          </a:prstGeom>
        </p:spPr>
      </p:pic>
    </p:spTree>
    <p:extLst>
      <p:ext uri="{BB962C8B-B14F-4D97-AF65-F5344CB8AC3E}">
        <p14:creationId xmlns:p14="http://schemas.microsoft.com/office/powerpoint/2010/main" val="1737035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important consideration</a:t>
            </a:r>
          </a:p>
          <a:p>
            <a:r>
              <a:rPr lang="en-US" dirty="0" smtClean="0"/>
              <a:t>Identifies how you will record success</a:t>
            </a:r>
          </a:p>
          <a:p>
            <a:r>
              <a:rPr lang="en-US" dirty="0" smtClean="0"/>
              <a:t>How much? How many?</a:t>
            </a:r>
          </a:p>
          <a:p>
            <a:r>
              <a:rPr lang="en-US" dirty="0" smtClean="0"/>
              <a:t>How will I know the goal is accomplished?</a:t>
            </a:r>
          </a:p>
          <a:p>
            <a:r>
              <a:rPr lang="en-US" dirty="0" smtClean="0"/>
              <a:t>What is the metric – numerical or descriptive?</a:t>
            </a:r>
          </a:p>
          <a:p>
            <a:pPr lvl="1"/>
            <a:r>
              <a:rPr lang="en-US" dirty="0" smtClean="0"/>
              <a:t>Review 8 rotation goals and objectives</a:t>
            </a:r>
          </a:p>
          <a:p>
            <a:pPr lvl="1"/>
            <a:r>
              <a:rPr lang="en-US" dirty="0" smtClean="0"/>
              <a:t>Match in the top 20% of rank list</a:t>
            </a:r>
          </a:p>
          <a:p>
            <a:pPr lvl="1"/>
            <a:r>
              <a:rPr lang="en-US" dirty="0" smtClean="0"/>
              <a:t>Implement 4+1 scheduling system by Oct. 1.</a:t>
            </a:r>
          </a:p>
        </p:txBody>
      </p:sp>
      <p:sp>
        <p:nvSpPr>
          <p:cNvPr id="3" name="Title 2"/>
          <p:cNvSpPr>
            <a:spLocks noGrp="1"/>
          </p:cNvSpPr>
          <p:nvPr>
            <p:ph type="title"/>
          </p:nvPr>
        </p:nvSpPr>
        <p:spPr/>
        <p:txBody>
          <a:bodyPr/>
          <a:lstStyle/>
          <a:p>
            <a:r>
              <a:rPr lang="en-US" dirty="0" smtClean="0"/>
              <a:t>Measurable</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spTree>
    <p:extLst>
      <p:ext uri="{BB962C8B-B14F-4D97-AF65-F5344CB8AC3E}">
        <p14:creationId xmlns:p14="http://schemas.microsoft.com/office/powerpoint/2010/main" val="302850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u="sng" dirty="0" smtClean="0"/>
              <a:t>Not Measurable</a:t>
            </a:r>
            <a:r>
              <a:rPr lang="en-US" dirty="0" smtClean="0"/>
              <a:t>	</a:t>
            </a:r>
            <a:endParaRPr lang="en-US" dirty="0"/>
          </a:p>
        </p:txBody>
      </p:sp>
      <p:sp>
        <p:nvSpPr>
          <p:cNvPr id="7" name="Content Placeholder 6"/>
          <p:cNvSpPr>
            <a:spLocks noGrp="1"/>
          </p:cNvSpPr>
          <p:nvPr>
            <p:ph sz="half" idx="2"/>
          </p:nvPr>
        </p:nvSpPr>
        <p:spPr/>
        <p:txBody>
          <a:bodyPr/>
          <a:lstStyle/>
          <a:p>
            <a:r>
              <a:rPr lang="en-US" dirty="0" smtClean="0"/>
              <a:t>Write a cookbook</a:t>
            </a:r>
          </a:p>
          <a:p>
            <a:r>
              <a:rPr lang="en-US" dirty="0" smtClean="0"/>
              <a:t>Improve resident survey</a:t>
            </a:r>
          </a:p>
          <a:p>
            <a:r>
              <a:rPr lang="en-US" dirty="0" smtClean="0"/>
              <a:t>Give residents more elective time</a:t>
            </a:r>
          </a:p>
          <a:p>
            <a:r>
              <a:rPr lang="en-US" dirty="0" smtClean="0"/>
              <a:t>Provide better care to patients</a:t>
            </a:r>
            <a:endParaRPr lang="en-US" dirty="0"/>
          </a:p>
        </p:txBody>
      </p:sp>
      <p:sp>
        <p:nvSpPr>
          <p:cNvPr id="8" name="Text Placeholder 7"/>
          <p:cNvSpPr>
            <a:spLocks noGrp="1"/>
          </p:cNvSpPr>
          <p:nvPr>
            <p:ph type="body" sz="quarter" idx="3"/>
          </p:nvPr>
        </p:nvSpPr>
        <p:spPr/>
        <p:txBody>
          <a:bodyPr/>
          <a:lstStyle/>
          <a:p>
            <a:r>
              <a:rPr lang="en-US" u="sng" dirty="0" smtClean="0"/>
              <a:t>Measureable</a:t>
            </a:r>
            <a:endParaRPr lang="en-US" u="sng" dirty="0"/>
          </a:p>
        </p:txBody>
      </p:sp>
      <p:sp>
        <p:nvSpPr>
          <p:cNvPr id="9" name="Content Placeholder 8"/>
          <p:cNvSpPr>
            <a:spLocks noGrp="1"/>
          </p:cNvSpPr>
          <p:nvPr>
            <p:ph sz="quarter" idx="4"/>
          </p:nvPr>
        </p:nvSpPr>
        <p:spPr/>
        <p:txBody>
          <a:bodyPr>
            <a:normAutofit fontScale="85000" lnSpcReduction="20000"/>
          </a:bodyPr>
          <a:lstStyle/>
          <a:p>
            <a:r>
              <a:rPr lang="en-US" dirty="0" smtClean="0"/>
              <a:t>Write a cookbook of 100, 5 ingredient or less, Italian recipes</a:t>
            </a:r>
          </a:p>
          <a:p>
            <a:r>
              <a:rPr lang="en-US" dirty="0" smtClean="0"/>
              <a:t>Improve % compliance in supervision by 20% over the next year</a:t>
            </a:r>
          </a:p>
          <a:p>
            <a:r>
              <a:rPr lang="en-US" dirty="0" smtClean="0"/>
              <a:t>Provide residents with four weeks additional elective time during training</a:t>
            </a:r>
          </a:p>
          <a:p>
            <a:r>
              <a:rPr lang="en-US" dirty="0" smtClean="0"/>
              <a:t>Improve patient satisfaction survey score to 90% next year</a:t>
            </a:r>
            <a:endParaRPr lang="en-US" dirty="0"/>
          </a:p>
        </p:txBody>
      </p:sp>
      <p:sp>
        <p:nvSpPr>
          <p:cNvPr id="3" name="Title 2"/>
          <p:cNvSpPr>
            <a:spLocks noGrp="1"/>
          </p:cNvSpPr>
          <p:nvPr>
            <p:ph type="title"/>
          </p:nvPr>
        </p:nvSpPr>
        <p:spPr/>
        <p:txBody>
          <a:bodyPr/>
          <a:lstStyle/>
          <a:p>
            <a:r>
              <a:rPr lang="en-US" dirty="0" smtClean="0"/>
              <a:t>Measurable</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spTree>
    <p:extLst>
      <p:ext uri="{BB962C8B-B14F-4D97-AF65-F5344CB8AC3E}">
        <p14:creationId xmlns:p14="http://schemas.microsoft.com/office/powerpoint/2010/main" val="210498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2066179" y="203986"/>
            <a:ext cx="6526006" cy="1325563"/>
          </a:xfrm>
        </p:spPr>
        <p:txBody>
          <a:bodyPr/>
          <a:lstStyle/>
          <a:p>
            <a:r>
              <a:rPr lang="en-US" altLang="en-US" dirty="0" smtClean="0"/>
              <a:t> Partners Consulting Team</a:t>
            </a:r>
            <a:endParaRPr lang="en-US" altLang="en-US" dirty="0"/>
          </a:p>
        </p:txBody>
      </p:sp>
      <p:sp>
        <p:nvSpPr>
          <p:cNvPr id="3" name="Footer Placeholder 2"/>
          <p:cNvSpPr>
            <a:spLocks noGrp="1"/>
          </p:cNvSpPr>
          <p:nvPr>
            <p:ph type="ftr" sz="quarter" idx="10"/>
          </p:nvPr>
        </p:nvSpPr>
        <p:spPr/>
        <p:txBody>
          <a:bodyPr/>
          <a:lstStyle/>
          <a:p>
            <a:r>
              <a:rPr lang="en-US" dirty="0" smtClean="0"/>
              <a:t>Presented by Partners in Medical Education, Inc. </a:t>
            </a:r>
            <a:r>
              <a:rPr lang="en-US" dirty="0" smtClean="0"/>
              <a:t>2017</a:t>
            </a:r>
            <a:endParaRPr lang="en-US" dirty="0"/>
          </a:p>
        </p:txBody>
      </p:sp>
      <p:sp>
        <p:nvSpPr>
          <p:cNvPr id="29" name="Slide Number Placeholder 28"/>
          <p:cNvSpPr>
            <a:spLocks noGrp="1"/>
          </p:cNvSpPr>
          <p:nvPr>
            <p:ph type="sldNum" sz="quarter" idx="11"/>
          </p:nvPr>
        </p:nvSpPr>
        <p:spPr/>
        <p:txBody>
          <a:bodyPr/>
          <a:lstStyle/>
          <a:p>
            <a:pPr>
              <a:defRPr/>
            </a:pPr>
            <a:fld id="{6AD68910-38FE-C240-95D4-C063CA8D3DE6}" type="slidenum">
              <a:rPr lang="en-US" altLang="en-US" smtClean="0"/>
              <a:pPr>
                <a:defRPr/>
              </a:pPr>
              <a:t>2</a:t>
            </a:fld>
            <a:endParaRPr lang="en-US" altLang="en-US" dirty="0"/>
          </a:p>
        </p:txBody>
      </p:sp>
      <p:sp>
        <p:nvSpPr>
          <p:cNvPr id="8" name="Rectangle 7"/>
          <p:cNvSpPr/>
          <p:nvPr/>
        </p:nvSpPr>
        <p:spPr>
          <a:xfrm>
            <a:off x="4542019" y="3495396"/>
            <a:ext cx="2133600" cy="461665"/>
          </a:xfrm>
          <a:prstGeom prst="rect">
            <a:avLst/>
          </a:prstGeom>
        </p:spPr>
        <p:txBody>
          <a:bodyPr wrap="square">
            <a:spAutoFit/>
          </a:bodyPr>
          <a:lstStyle/>
          <a:p>
            <a:pPr algn="ctr">
              <a:defRPr/>
            </a:pPr>
            <a:r>
              <a:rPr lang="en-US" sz="1200" b="1" dirty="0">
                <a:solidFill>
                  <a:srgbClr val="336750"/>
                </a:solidFill>
                <a:latin typeface="Lucida Bright" pitchFamily="18" charset="0"/>
              </a:rPr>
              <a:t>Christine </a:t>
            </a:r>
            <a:r>
              <a:rPr lang="en-US" sz="1200" b="1" dirty="0">
                <a:solidFill>
                  <a:srgbClr val="336750"/>
                </a:solidFill>
                <a:latin typeface="Lucida Bright" pitchFamily="18" charset="0"/>
              </a:rPr>
              <a:t>Redovan</a:t>
            </a:r>
            <a:r>
              <a:rPr lang="en-US" sz="1200" b="1" dirty="0">
                <a:solidFill>
                  <a:srgbClr val="336750"/>
                </a:solidFill>
                <a:latin typeface="Lucida Bright" pitchFamily="18" charset="0"/>
              </a:rPr>
              <a:t>, MBA</a:t>
            </a:r>
          </a:p>
          <a:p>
            <a:pPr algn="ctr">
              <a:defRPr/>
            </a:pPr>
            <a:r>
              <a:rPr lang="en-US" sz="1200" b="1" dirty="0">
                <a:solidFill>
                  <a:srgbClr val="336750"/>
                </a:solidFill>
                <a:latin typeface="Lucida Bright" pitchFamily="18" charset="0"/>
              </a:rPr>
              <a:t>GME Consultant</a:t>
            </a:r>
          </a:p>
        </p:txBody>
      </p:sp>
      <p:sp>
        <p:nvSpPr>
          <p:cNvPr id="9" name="Rectangle 8"/>
          <p:cNvSpPr/>
          <p:nvPr/>
        </p:nvSpPr>
        <p:spPr>
          <a:xfrm>
            <a:off x="2267113" y="3495396"/>
            <a:ext cx="2209800" cy="461665"/>
          </a:xfrm>
          <a:prstGeom prst="rect">
            <a:avLst/>
          </a:prstGeom>
        </p:spPr>
        <p:txBody>
          <a:bodyPr wrap="square">
            <a:spAutoFit/>
          </a:bodyPr>
          <a:lstStyle/>
          <a:p>
            <a:pPr algn="ctr">
              <a:defRPr/>
            </a:pPr>
            <a:r>
              <a:rPr lang="en-US" sz="1200" dirty="0" smtClean="0">
                <a:solidFill>
                  <a:srgbClr val="336750"/>
                </a:solidFill>
                <a:latin typeface="Lucida Bright" pitchFamily="18" charset="0"/>
              </a:rPr>
              <a:t>Pamela Royston</a:t>
            </a:r>
            <a:r>
              <a:rPr lang="en-US" sz="1200" b="1" dirty="0" smtClean="0">
                <a:solidFill>
                  <a:srgbClr val="336750"/>
                </a:solidFill>
                <a:latin typeface="Lucida Bright" pitchFamily="18" charset="0"/>
              </a:rPr>
              <a:t>, </a:t>
            </a:r>
            <a:r>
              <a:rPr lang="en-US" sz="1200" b="1" dirty="0">
                <a:solidFill>
                  <a:srgbClr val="336750"/>
                </a:solidFill>
                <a:latin typeface="Lucida Bright" pitchFamily="18" charset="0"/>
              </a:rPr>
              <a:t>Ph.D</a:t>
            </a:r>
            <a:endParaRPr lang="en-US" sz="1200" b="1" dirty="0">
              <a:solidFill>
                <a:srgbClr val="336750"/>
              </a:solidFill>
              <a:latin typeface="Lucida Bright" pitchFamily="18" charset="0"/>
            </a:endParaRPr>
          </a:p>
          <a:p>
            <a:pPr algn="ctr">
              <a:defRPr/>
            </a:pPr>
            <a:r>
              <a:rPr lang="en-US" sz="1200" b="1" dirty="0">
                <a:solidFill>
                  <a:srgbClr val="336750"/>
                </a:solidFill>
                <a:latin typeface="Lucida Bright" pitchFamily="18" charset="0"/>
              </a:rPr>
              <a:t>GME Consultant</a:t>
            </a:r>
          </a:p>
        </p:txBody>
      </p:sp>
      <p:sp>
        <p:nvSpPr>
          <p:cNvPr id="10" name="TextBox 9"/>
          <p:cNvSpPr txBox="1"/>
          <p:nvPr/>
        </p:nvSpPr>
        <p:spPr>
          <a:xfrm>
            <a:off x="4644525" y="3813412"/>
            <a:ext cx="2021838" cy="1723549"/>
          </a:xfrm>
          <a:prstGeom prst="rect">
            <a:avLst/>
          </a:prstGeom>
          <a:noFill/>
        </p:spPr>
        <p:txBody>
          <a:bodyPr wrap="square">
            <a:spAutoFit/>
          </a:bodyPr>
          <a:lstStyle/>
          <a:p>
            <a:pPr>
              <a:defRPr/>
            </a:pPr>
            <a:endParaRPr lang="en-US" sz="1200" dirty="0">
              <a:solidFill>
                <a:srgbClr val="003300"/>
              </a:solidFill>
              <a:latin typeface="Lucida Bright" pitchFamily="18" charset="0"/>
              <a:ea typeface="+mn-ea"/>
              <a:cs typeface="+mn-cs"/>
            </a:endParaRPr>
          </a:p>
          <a:p>
            <a:pPr marL="171450" indent="-171450">
              <a:buFont typeface="Arial" charset="0"/>
              <a:buChar char="•"/>
              <a:defRPr/>
            </a:pPr>
            <a:r>
              <a:rPr lang="en-US" sz="1000" dirty="0" smtClean="0">
                <a:latin typeface="Lucida Bright" pitchFamily="18" charset="0"/>
                <a:ea typeface="+mn-ea"/>
                <a:cs typeface="+mn-cs"/>
              </a:rPr>
              <a:t> 15+ </a:t>
            </a:r>
            <a:r>
              <a:rPr lang="en-US" sz="1000" dirty="0">
                <a:latin typeface="Lucida Bright" pitchFamily="18" charset="0"/>
                <a:ea typeface="+mn-ea"/>
                <a:cs typeface="+mn-cs"/>
              </a:rPr>
              <a:t>years GME Operations, Accreditation and Management success</a:t>
            </a:r>
            <a:br>
              <a:rPr lang="en-US" sz="1000" dirty="0">
                <a:latin typeface="Lucida Bright" pitchFamily="18" charset="0"/>
                <a:ea typeface="+mn-ea"/>
                <a:cs typeface="+mn-cs"/>
              </a:rPr>
            </a:br>
            <a:endParaRPr lang="en-US" sz="1000" dirty="0">
              <a:latin typeface="Lucida Bright" pitchFamily="18" charset="0"/>
              <a:ea typeface="+mn-ea"/>
              <a:cs typeface="+mn-cs"/>
            </a:endParaRPr>
          </a:p>
          <a:p>
            <a:pPr marL="171450" indent="-171450">
              <a:buFont typeface="Arial" charset="0"/>
              <a:buChar char="•"/>
              <a:defRPr/>
            </a:pPr>
            <a:r>
              <a:rPr lang="en-US" sz="1000" dirty="0" smtClean="0">
                <a:latin typeface="Lucida Bright" pitchFamily="18" charset="0"/>
                <a:ea typeface="+mn-ea"/>
                <a:cs typeface="+mn-cs"/>
              </a:rPr>
              <a:t> Focused </a:t>
            </a:r>
            <a:r>
              <a:rPr lang="en-US" sz="1000" dirty="0">
                <a:latin typeface="Lucida Bright" pitchFamily="18" charset="0"/>
                <a:ea typeface="+mn-ea"/>
                <a:cs typeface="+mn-cs"/>
              </a:rPr>
              <a:t>on continual readiness and offering timely and useful GME resources</a:t>
            </a:r>
          </a:p>
          <a:p>
            <a:pPr>
              <a:defRPr/>
            </a:pPr>
            <a:endParaRPr lang="en-US" sz="1400" dirty="0">
              <a:solidFill>
                <a:srgbClr val="003300"/>
              </a:solidFill>
              <a:latin typeface="Lucida Bright" pitchFamily="18" charset="0"/>
              <a:ea typeface="+mn-ea"/>
              <a:cs typeface="+mn-cs"/>
            </a:endParaRPr>
          </a:p>
        </p:txBody>
      </p:sp>
      <p:sp>
        <p:nvSpPr>
          <p:cNvPr id="11" name="TextBox 10"/>
          <p:cNvSpPr txBox="1"/>
          <p:nvPr/>
        </p:nvSpPr>
        <p:spPr>
          <a:xfrm>
            <a:off x="103656" y="3843339"/>
            <a:ext cx="2034201" cy="2708434"/>
          </a:xfrm>
          <a:prstGeom prst="rect">
            <a:avLst/>
          </a:prstGeom>
          <a:noFill/>
        </p:spPr>
        <p:txBody>
          <a:bodyPr wrap="square">
            <a:spAutoFit/>
          </a:bodyPr>
          <a:lstStyle/>
          <a:p>
            <a:pPr marL="171450" indent="-171450">
              <a:buFont typeface="Arial" pitchFamily="34" charset="0"/>
              <a:buChar char="•"/>
              <a:defRPr/>
            </a:pPr>
            <a:endParaRPr lang="en-US" sz="1200" dirty="0">
              <a:solidFill>
                <a:srgbClr val="003300"/>
              </a:solidFill>
              <a:latin typeface="Lucida Bright" pitchFamily="18" charset="0"/>
            </a:endParaRPr>
          </a:p>
          <a:p>
            <a:pPr marL="171450" indent="-171450">
              <a:buFont typeface="Arial" charset="0"/>
              <a:buChar char="•"/>
            </a:pPr>
            <a:r>
              <a:rPr lang="en-US" sz="1000" dirty="0" smtClean="0">
                <a:latin typeface="Lucida Bright" charset="0"/>
                <a:ea typeface="Lucida Bright" charset="0"/>
                <a:cs typeface="Lucida Bright" charset="0"/>
              </a:rPr>
              <a:t> GME </a:t>
            </a:r>
            <a:r>
              <a:rPr lang="en-US" sz="1000" dirty="0">
                <a:latin typeface="Lucida Bright" charset="0"/>
                <a:ea typeface="Lucida Bright" charset="0"/>
                <a:cs typeface="Lucida Bright" charset="0"/>
              </a:rPr>
              <a:t>Director &amp; DIO</a:t>
            </a:r>
          </a:p>
          <a:p>
            <a:pPr marL="171450" indent="-171450">
              <a:buFont typeface="Arial" charset="0"/>
              <a:buChar char="•"/>
            </a:pPr>
            <a:endParaRPr lang="en-US" sz="800" dirty="0">
              <a:latin typeface="Lucida Bright" charset="0"/>
              <a:ea typeface="Lucida Bright" charset="0"/>
              <a:cs typeface="Lucida Bright" charset="0"/>
            </a:endParaRPr>
          </a:p>
          <a:p>
            <a:pPr marL="171450" indent="-171450">
              <a:buFont typeface="Arial" charset="0"/>
              <a:buChar char="•"/>
            </a:pPr>
            <a:r>
              <a:rPr lang="en-US" sz="1000" dirty="0" smtClean="0">
                <a:latin typeface="Lucida Bright" charset="0"/>
                <a:ea typeface="Lucida Bright" charset="0"/>
                <a:cs typeface="Lucida Bright" charset="0"/>
              </a:rPr>
              <a:t> Seasoned </a:t>
            </a:r>
            <a:r>
              <a:rPr lang="en-US" sz="1000" dirty="0">
                <a:latin typeface="Lucida Bright" charset="0"/>
                <a:ea typeface="Lucida Bright" charset="0"/>
                <a:cs typeface="Lucida Bright" charset="0"/>
              </a:rPr>
              <a:t>speaker at ACGME &amp; sub-specialty national meetings</a:t>
            </a:r>
          </a:p>
          <a:p>
            <a:pPr marL="171450" indent="-171450">
              <a:buFont typeface="Arial" charset="0"/>
              <a:buChar char="•"/>
            </a:pPr>
            <a:endParaRPr lang="en-US" sz="800" dirty="0">
              <a:latin typeface="Lucida Bright" charset="0"/>
              <a:ea typeface="Lucida Bright" charset="0"/>
              <a:cs typeface="Lucida Bright" charset="0"/>
            </a:endParaRPr>
          </a:p>
          <a:p>
            <a:pPr marL="171450" indent="-171450">
              <a:buFont typeface="Arial" charset="0"/>
              <a:buChar char="•"/>
            </a:pPr>
            <a:r>
              <a:rPr lang="en-US" sz="1000" dirty="0" smtClean="0">
                <a:latin typeface="Lucida Bright" charset="0"/>
                <a:ea typeface="Lucida Bright" charset="0"/>
                <a:cs typeface="Lucida Bright" charset="0"/>
              </a:rPr>
              <a:t> Institutional </a:t>
            </a:r>
            <a:r>
              <a:rPr lang="en-US" sz="1000" dirty="0">
                <a:latin typeface="Lucida Bright" charset="0"/>
                <a:ea typeface="Lucida Bright" charset="0"/>
                <a:cs typeface="Lucida Bright" charset="0"/>
              </a:rPr>
              <a:t>and Program accreditation experience</a:t>
            </a:r>
          </a:p>
          <a:p>
            <a:pPr marL="171450" indent="-171450">
              <a:buFont typeface="Arial" charset="0"/>
              <a:buChar char="•"/>
            </a:pPr>
            <a:endParaRPr lang="en-US" sz="800" dirty="0">
              <a:latin typeface="Lucida Bright" charset="0"/>
              <a:ea typeface="Lucida Bright" charset="0"/>
              <a:cs typeface="Lucida Bright" charset="0"/>
            </a:endParaRPr>
          </a:p>
          <a:p>
            <a:pPr marL="171450" indent="-171450">
              <a:buFont typeface="Arial" charset="0"/>
              <a:buChar char="•"/>
            </a:pPr>
            <a:r>
              <a:rPr lang="en-US" sz="1000" b="1" dirty="0" smtClean="0">
                <a:latin typeface="Lucida Bright" charset="0"/>
                <a:ea typeface="Lucida Bright" charset="0"/>
                <a:cs typeface="Lucida Bright" charset="0"/>
              </a:rPr>
              <a:t> </a:t>
            </a:r>
            <a:r>
              <a:rPr lang="en-US" sz="1000" dirty="0" smtClean="0">
                <a:latin typeface="Lucida Bright" charset="0"/>
                <a:ea typeface="Lucida Bright" charset="0"/>
                <a:cs typeface="Lucida Bright" charset="0"/>
              </a:rPr>
              <a:t>3 </a:t>
            </a:r>
            <a:r>
              <a:rPr lang="en-US" sz="1000" dirty="0">
                <a:latin typeface="Lucida Bright" charset="0"/>
                <a:ea typeface="Lucida Bright" charset="0"/>
                <a:cs typeface="Lucida Bright" charset="0"/>
              </a:rPr>
              <a:t>decades in education; Masters of Education in curriculum &amp; evaluations, PhD concentration in secondary education &amp; adult learning theories</a:t>
            </a:r>
          </a:p>
          <a:p>
            <a:pPr>
              <a:defRPr/>
            </a:pPr>
            <a:endParaRPr lang="en-US" sz="1400" dirty="0">
              <a:solidFill>
                <a:srgbClr val="003300"/>
              </a:solidFill>
              <a:latin typeface="Lucida Bright" charset="0"/>
              <a:ea typeface="Lucida Bright" charset="0"/>
              <a:cs typeface="Lucida Bright" charset="0"/>
            </a:endParaRPr>
          </a:p>
        </p:txBody>
      </p:sp>
      <p:sp>
        <p:nvSpPr>
          <p:cNvPr id="14" name="TextBox 13"/>
          <p:cNvSpPr txBox="1"/>
          <p:nvPr/>
        </p:nvSpPr>
        <p:spPr>
          <a:xfrm>
            <a:off x="6853437" y="3811180"/>
            <a:ext cx="2318550" cy="2616101"/>
          </a:xfrm>
          <a:prstGeom prst="rect">
            <a:avLst/>
          </a:prstGeom>
          <a:noFill/>
        </p:spPr>
        <p:txBody>
          <a:bodyPr wrap="square">
            <a:spAutoFit/>
          </a:bodyPr>
          <a:lstStyle/>
          <a:p>
            <a:pPr marL="171450" indent="-171450" algn="ctr">
              <a:buFont typeface="Arial" pitchFamily="34" charset="0"/>
              <a:buChar char="•"/>
              <a:defRPr/>
            </a:pPr>
            <a:endParaRPr lang="en-US" sz="1200" dirty="0">
              <a:solidFill>
                <a:srgbClr val="003300"/>
              </a:solidFill>
              <a:latin typeface="Lucida Bright" pitchFamily="18" charset="0"/>
            </a:endParaRPr>
          </a:p>
          <a:p>
            <a:pPr marL="171450" indent="-171450">
              <a:buFont typeface="Arial" pitchFamily="34" charset="0"/>
              <a:buChar char="•"/>
              <a:defRPr/>
            </a:pPr>
            <a:r>
              <a:rPr lang="en-US" sz="1000" dirty="0" smtClean="0">
                <a:latin typeface="Lucida Bright" pitchFamily="18" charset="0"/>
              </a:rPr>
              <a:t>Over 13 years working in Medical Education</a:t>
            </a:r>
            <a:endParaRPr lang="en-US" sz="1000" dirty="0">
              <a:latin typeface="Lucida Bright" pitchFamily="18" charset="0"/>
            </a:endParaRPr>
          </a:p>
          <a:p>
            <a:pPr marL="171450" indent="-171450">
              <a:buFont typeface="Arial" pitchFamily="34" charset="0"/>
              <a:buChar char="•"/>
              <a:defRPr/>
            </a:pPr>
            <a:endParaRPr lang="en-US" sz="1000" dirty="0">
              <a:latin typeface="Lucida Bright" pitchFamily="18" charset="0"/>
            </a:endParaRPr>
          </a:p>
          <a:p>
            <a:pPr marL="171450" indent="-171450">
              <a:buFont typeface="Arial" pitchFamily="34" charset="0"/>
              <a:buChar char="•"/>
              <a:defRPr/>
            </a:pPr>
            <a:r>
              <a:rPr lang="en-US" sz="1000" dirty="0" smtClean="0">
                <a:latin typeface="Lucida Bright" pitchFamily="18" charset="0"/>
              </a:rPr>
              <a:t>Bachelor’s in Health Services Administration</a:t>
            </a:r>
            <a:r>
              <a:rPr lang="en-US" sz="1000" dirty="0">
                <a:latin typeface="Lucida Bright" pitchFamily="18" charset="0"/>
              </a:rPr>
              <a:t/>
            </a:r>
            <a:br>
              <a:rPr lang="en-US" sz="1000" dirty="0">
                <a:latin typeface="Lucida Bright" pitchFamily="18" charset="0"/>
              </a:rPr>
            </a:br>
            <a:endParaRPr lang="en-US" sz="1000" dirty="0">
              <a:latin typeface="Lucida Bright" pitchFamily="18" charset="0"/>
            </a:endParaRPr>
          </a:p>
          <a:p>
            <a:pPr marL="171450" indent="-171450">
              <a:buFont typeface="Arial" pitchFamily="34" charset="0"/>
              <a:buChar char="•"/>
              <a:defRPr/>
            </a:pPr>
            <a:r>
              <a:rPr lang="en-US" sz="1000" dirty="0" smtClean="0">
                <a:latin typeface="Lucida Bright" pitchFamily="18" charset="0"/>
              </a:rPr>
              <a:t>Master’s in Health Administration and Policy</a:t>
            </a:r>
            <a:endParaRPr lang="en-US" sz="1000" dirty="0">
              <a:latin typeface="Lucida Bright" pitchFamily="18" charset="0"/>
            </a:endParaRPr>
          </a:p>
          <a:p>
            <a:pPr marL="171450" indent="-171450">
              <a:buFont typeface="Arial" pitchFamily="34" charset="0"/>
              <a:buChar char="•"/>
              <a:defRPr/>
            </a:pPr>
            <a:endParaRPr lang="en-US" sz="1000" dirty="0">
              <a:latin typeface="Lucida Bright" pitchFamily="18" charset="0"/>
            </a:endParaRPr>
          </a:p>
          <a:p>
            <a:pPr marL="171450" indent="-171450">
              <a:buFont typeface="Arial" pitchFamily="34" charset="0"/>
              <a:buChar char="•"/>
              <a:defRPr/>
            </a:pPr>
            <a:r>
              <a:rPr lang="en-US" sz="1000" dirty="0" smtClean="0">
                <a:latin typeface="Lucida Bright" pitchFamily="18" charset="0"/>
              </a:rPr>
              <a:t>Designated Institutional Official</a:t>
            </a:r>
            <a:endParaRPr lang="en-US" sz="1000" dirty="0">
              <a:latin typeface="Lucida Bright" pitchFamily="18" charset="0"/>
            </a:endParaRPr>
          </a:p>
          <a:p>
            <a:pPr marL="171450" indent="-171450">
              <a:buFont typeface="Arial" pitchFamily="34" charset="0"/>
              <a:buChar char="•"/>
              <a:defRPr/>
            </a:pPr>
            <a:endParaRPr lang="en-US" sz="1000" dirty="0">
              <a:latin typeface="Lucida Bright" pitchFamily="18" charset="0"/>
            </a:endParaRPr>
          </a:p>
          <a:p>
            <a:pPr marL="171450" indent="-171450">
              <a:buFont typeface="Arial" pitchFamily="34" charset="0"/>
              <a:buChar char="•"/>
              <a:defRPr/>
            </a:pPr>
            <a:r>
              <a:rPr lang="en-US" sz="1000" dirty="0" smtClean="0">
                <a:latin typeface="Lucida Bright" pitchFamily="18" charset="0"/>
              </a:rPr>
              <a:t>Experienced in GME at a large academic medical center</a:t>
            </a:r>
            <a:endParaRPr lang="en-US" sz="1000" dirty="0">
              <a:latin typeface="Lucida Bright" pitchFamily="18" charset="0"/>
            </a:endParaRPr>
          </a:p>
          <a:p>
            <a:pPr marL="171450" indent="-171450" algn="ctr">
              <a:buFont typeface="Arial" pitchFamily="34" charset="0"/>
              <a:buChar char="•"/>
              <a:defRPr/>
            </a:pPr>
            <a:endParaRPr lang="en-US" sz="1200" dirty="0">
              <a:solidFill>
                <a:srgbClr val="003300"/>
              </a:solidFill>
              <a:latin typeface="Comic Sans MS" pitchFamily="66" charset="0"/>
            </a:endParaRPr>
          </a:p>
        </p:txBody>
      </p:sp>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2634599" y="1669398"/>
            <a:ext cx="1486064" cy="1802970"/>
          </a:xfrm>
          <a:prstGeom prst="rect">
            <a:avLst/>
          </a:prstGeom>
        </p:spPr>
      </p:pic>
      <p:sp>
        <p:nvSpPr>
          <p:cNvPr id="21" name="TextBox 20"/>
          <p:cNvSpPr txBox="1"/>
          <p:nvPr/>
        </p:nvSpPr>
        <p:spPr>
          <a:xfrm>
            <a:off x="2230148" y="3817029"/>
            <a:ext cx="2714896" cy="2800767"/>
          </a:xfrm>
          <a:prstGeom prst="rect">
            <a:avLst/>
          </a:prstGeom>
          <a:noFill/>
        </p:spPr>
        <p:txBody>
          <a:bodyPr wrap="square">
            <a:spAutoFit/>
          </a:bodyPr>
          <a:lstStyle/>
          <a:p>
            <a:pPr marL="171450" indent="-171450">
              <a:buFont typeface="Arial" pitchFamily="34" charset="0"/>
              <a:buChar char="•"/>
              <a:defRPr/>
            </a:pPr>
            <a:endParaRPr lang="en-US" sz="1200" dirty="0">
              <a:solidFill>
                <a:srgbClr val="003300"/>
              </a:solidFill>
              <a:latin typeface="Lucida Bright" pitchFamily="18" charset="0"/>
            </a:endParaRPr>
          </a:p>
          <a:p>
            <a:pPr marL="171450" indent="-171450">
              <a:buFont typeface="Arial" charset="0"/>
              <a:buChar char="•"/>
            </a:pPr>
            <a:r>
              <a:rPr lang="en-US" sz="1000" b="0" dirty="0" smtClean="0">
                <a:latin typeface="Lucida Bright" charset="0"/>
                <a:ea typeface="Lucida Bright" charset="0"/>
                <a:cs typeface="Lucida Bright" charset="0"/>
              </a:rPr>
              <a:t> </a:t>
            </a:r>
            <a:r>
              <a:rPr lang="en-US" sz="1000" dirty="0" smtClean="0">
                <a:latin typeface="Lucida Bright" charset="0"/>
                <a:ea typeface="Lucida Bright" charset="0"/>
                <a:cs typeface="Lucida Bright" charset="0"/>
              </a:rPr>
              <a:t>GME </a:t>
            </a:r>
            <a:r>
              <a:rPr lang="en-US" sz="1000" dirty="0">
                <a:latin typeface="Lucida Bright" charset="0"/>
                <a:ea typeface="Lucida Bright" charset="0"/>
                <a:cs typeface="Lucida Bright" charset="0"/>
              </a:rPr>
              <a:t>Director &amp; DIO</a:t>
            </a:r>
          </a:p>
          <a:p>
            <a:pPr marL="171450" indent="-171450">
              <a:buFont typeface="Arial" charset="0"/>
              <a:buChar char="•"/>
            </a:pPr>
            <a:endParaRPr lang="en-US" sz="1000" dirty="0">
              <a:latin typeface="Lucida Bright" charset="0"/>
              <a:ea typeface="Lucida Bright" charset="0"/>
              <a:cs typeface="Lucida Bright" charset="0"/>
            </a:endParaRPr>
          </a:p>
          <a:p>
            <a:pPr marL="171450" indent="-171450">
              <a:buFont typeface="Arial" charset="0"/>
              <a:buChar char="•"/>
            </a:pPr>
            <a:r>
              <a:rPr lang="en-US" sz="1000" dirty="0" smtClean="0">
                <a:latin typeface="Lucida Bright" charset="0"/>
                <a:ea typeface="Lucida Bright" charset="0"/>
                <a:cs typeface="Lucida Bright" charset="0"/>
              </a:rPr>
              <a:t> </a:t>
            </a:r>
            <a:r>
              <a:rPr lang="en-US" sz="1000" dirty="0">
                <a:latin typeface="Lucida Bright" charset="0"/>
                <a:ea typeface="Lucida Bright" charset="0"/>
                <a:cs typeface="Lucida Bright" charset="0"/>
              </a:rPr>
              <a:t>(GME) program analysis and strategic </a:t>
            </a:r>
            <a:r>
              <a:rPr lang="en-US" sz="1000" dirty="0" smtClean="0">
                <a:latin typeface="Lucida Bright" charset="0"/>
                <a:ea typeface="Lucida Bright" charset="0"/>
                <a:cs typeface="Lucida Bright" charset="0"/>
              </a:rPr>
              <a:t>planning</a:t>
            </a:r>
          </a:p>
          <a:p>
            <a:pPr marL="171450" indent="-171450">
              <a:buFont typeface="Arial" charset="0"/>
              <a:buChar char="•"/>
            </a:pPr>
            <a:endParaRPr lang="en-US" sz="1000" dirty="0">
              <a:latin typeface="Lucida Bright" charset="0"/>
              <a:ea typeface="Lucida Bright" charset="0"/>
              <a:cs typeface="Lucida Bright" charset="0"/>
            </a:endParaRPr>
          </a:p>
          <a:p>
            <a:pPr marL="171450" indent="-171450">
              <a:buFont typeface="Arial" charset="0"/>
              <a:buChar char="•"/>
            </a:pPr>
            <a:r>
              <a:rPr lang="en-US" sz="1000" dirty="0" smtClean="0">
                <a:latin typeface="Lucida Bright" charset="0"/>
                <a:ea typeface="Lucida Bright" charset="0"/>
                <a:cs typeface="Lucida Bright" charset="0"/>
              </a:rPr>
              <a:t> </a:t>
            </a:r>
            <a:r>
              <a:rPr lang="en-US" sz="1000" dirty="0">
                <a:latin typeface="Lucida Bright" charset="0"/>
                <a:ea typeface="Lucida Bright" charset="0"/>
                <a:cs typeface="Lucida Bright" charset="0"/>
              </a:rPr>
              <a:t>GME Agreements and Contracts</a:t>
            </a:r>
          </a:p>
          <a:p>
            <a:pPr marL="171450" indent="-171450">
              <a:buFont typeface="Arial" charset="0"/>
              <a:buChar char="•"/>
            </a:pPr>
            <a:endParaRPr lang="en-US" sz="1000" dirty="0">
              <a:latin typeface="Lucida Bright" charset="0"/>
              <a:ea typeface="Lucida Bright" charset="0"/>
              <a:cs typeface="Lucida Bright" charset="0"/>
            </a:endParaRPr>
          </a:p>
          <a:p>
            <a:pPr marL="171450" indent="-171450">
              <a:buFont typeface="Arial" charset="0"/>
              <a:buChar char="•"/>
            </a:pPr>
            <a:r>
              <a:rPr lang="en-US" sz="1000" dirty="0" smtClean="0">
                <a:latin typeface="Lucida Bright" charset="0"/>
                <a:ea typeface="Lucida Bright" charset="0"/>
                <a:cs typeface="Lucida Bright" charset="0"/>
              </a:rPr>
              <a:t> </a:t>
            </a:r>
            <a:r>
              <a:rPr lang="en-US" sz="1000" dirty="0">
                <a:latin typeface="Lucida Bright" charset="0"/>
                <a:ea typeface="Lucida Bright" charset="0"/>
                <a:cs typeface="Lucida Bright" charset="0"/>
              </a:rPr>
              <a:t>Certified MBTI </a:t>
            </a:r>
            <a:r>
              <a:rPr lang="en-US" sz="1000" dirty="0" smtClean="0">
                <a:latin typeface="Lucida Bright" charset="0"/>
                <a:ea typeface="Lucida Bright" charset="0"/>
                <a:cs typeface="Lucida Bright" charset="0"/>
              </a:rPr>
              <a:t>Consultant</a:t>
            </a:r>
          </a:p>
          <a:p>
            <a:pPr marL="171450" indent="-171450">
              <a:buFont typeface="Arial" charset="0"/>
              <a:buChar char="•"/>
            </a:pPr>
            <a:endParaRPr lang="en-US" sz="1000" dirty="0">
              <a:latin typeface="Lucida Bright" charset="0"/>
              <a:ea typeface="Lucida Bright" charset="0"/>
              <a:cs typeface="Lucida Bright" charset="0"/>
            </a:endParaRPr>
          </a:p>
          <a:p>
            <a:pPr marL="171450" indent="-171450">
              <a:buFont typeface="Arial" charset="0"/>
              <a:buChar char="•"/>
            </a:pPr>
            <a:r>
              <a:rPr lang="en-US" sz="1000" dirty="0">
                <a:latin typeface="Lucida Bright" charset="0"/>
                <a:ea typeface="Lucida Bright" charset="0"/>
                <a:cs typeface="Lucida Bright" charset="0"/>
              </a:rPr>
              <a:t>New residency program development – pre-startup through </a:t>
            </a:r>
            <a:r>
              <a:rPr lang="en-US" sz="1000" dirty="0" smtClean="0">
                <a:latin typeface="Lucida Bright" charset="0"/>
                <a:ea typeface="Lucida Bright" charset="0"/>
                <a:cs typeface="Lucida Bright" charset="0"/>
              </a:rPr>
              <a:t>implementation</a:t>
            </a:r>
          </a:p>
          <a:p>
            <a:pPr marL="171450" indent="-171450">
              <a:buFont typeface="Arial" charset="0"/>
              <a:buChar char="•"/>
            </a:pPr>
            <a:endParaRPr lang="en-US" sz="1000" dirty="0">
              <a:latin typeface="Lucida Bright" charset="0"/>
              <a:ea typeface="Lucida Bright" charset="0"/>
              <a:cs typeface="Lucida Bright" charset="0"/>
            </a:endParaRPr>
          </a:p>
          <a:p>
            <a:pPr marL="171450" indent="-171450">
              <a:buFont typeface="Arial" charset="0"/>
              <a:buChar char="•"/>
            </a:pPr>
            <a:r>
              <a:rPr lang="en-US" sz="1000" dirty="0">
                <a:latin typeface="Lucida Bright" charset="0"/>
                <a:ea typeface="Lucida Bright" charset="0"/>
                <a:cs typeface="Lucida Bright" charset="0"/>
              </a:rPr>
              <a:t>GME policy development and integration with HR policy</a:t>
            </a:r>
          </a:p>
          <a:p>
            <a:pPr>
              <a:defRPr/>
            </a:pPr>
            <a:endParaRPr lang="en-US" sz="1400" dirty="0">
              <a:solidFill>
                <a:srgbClr val="003300"/>
              </a:solidFill>
              <a:latin typeface="Lucida Bright" charset="0"/>
              <a:ea typeface="Lucida Bright" charset="0"/>
              <a:cs typeface="Lucida Bright" charset="0"/>
            </a:endParaRPr>
          </a:p>
        </p:txBody>
      </p:sp>
      <p:sp>
        <p:nvSpPr>
          <p:cNvPr id="22" name="Rectangle 21"/>
          <p:cNvSpPr/>
          <p:nvPr/>
        </p:nvSpPr>
        <p:spPr>
          <a:xfrm>
            <a:off x="20348" y="3485202"/>
            <a:ext cx="2209800" cy="461665"/>
          </a:xfrm>
          <a:prstGeom prst="rect">
            <a:avLst/>
          </a:prstGeom>
        </p:spPr>
        <p:txBody>
          <a:bodyPr wrap="square">
            <a:spAutoFit/>
          </a:bodyPr>
          <a:lstStyle/>
          <a:p>
            <a:pPr algn="ctr">
              <a:defRPr/>
            </a:pPr>
            <a:r>
              <a:rPr lang="en-US" sz="1200" b="1" dirty="0">
                <a:solidFill>
                  <a:srgbClr val="336750"/>
                </a:solidFill>
                <a:latin typeface="Lucida Bright" pitchFamily="18" charset="0"/>
              </a:rPr>
              <a:t>Heather Peters, </a:t>
            </a:r>
            <a:r>
              <a:rPr lang="en-US" sz="1200" b="1" dirty="0">
                <a:solidFill>
                  <a:srgbClr val="336750"/>
                </a:solidFill>
                <a:latin typeface="Lucida Bright" pitchFamily="18" charset="0"/>
              </a:rPr>
              <a:t>M.Ed</a:t>
            </a:r>
            <a:r>
              <a:rPr lang="en-US" sz="1200" b="1" dirty="0">
                <a:solidFill>
                  <a:srgbClr val="336750"/>
                </a:solidFill>
                <a:latin typeface="Lucida Bright" pitchFamily="18" charset="0"/>
              </a:rPr>
              <a:t>, </a:t>
            </a:r>
            <a:r>
              <a:rPr lang="en-US" sz="1200" b="1" dirty="0">
                <a:solidFill>
                  <a:srgbClr val="336750"/>
                </a:solidFill>
                <a:latin typeface="Lucida Bright" pitchFamily="18" charset="0"/>
              </a:rPr>
              <a:t>Ph.D</a:t>
            </a:r>
            <a:endParaRPr lang="en-US" sz="1200" b="1" dirty="0">
              <a:solidFill>
                <a:srgbClr val="336750"/>
              </a:solidFill>
              <a:latin typeface="Lucida Bright" pitchFamily="18" charset="0"/>
            </a:endParaRPr>
          </a:p>
          <a:p>
            <a:pPr algn="ctr">
              <a:defRPr/>
            </a:pPr>
            <a:r>
              <a:rPr lang="en-US" sz="1200" b="1" dirty="0">
                <a:solidFill>
                  <a:srgbClr val="336750"/>
                </a:solidFill>
                <a:latin typeface="Lucida Bright" pitchFamily="18" charset="0"/>
              </a:rPr>
              <a:t>GME Consultant</a:t>
            </a:r>
          </a:p>
        </p:txBody>
      </p:sp>
      <p:sp>
        <p:nvSpPr>
          <p:cNvPr id="23" name="Rectangle 22"/>
          <p:cNvSpPr/>
          <p:nvPr/>
        </p:nvSpPr>
        <p:spPr>
          <a:xfrm>
            <a:off x="6853890" y="3495396"/>
            <a:ext cx="2133600" cy="461665"/>
          </a:xfrm>
          <a:prstGeom prst="rect">
            <a:avLst/>
          </a:prstGeom>
        </p:spPr>
        <p:txBody>
          <a:bodyPr wrap="square">
            <a:spAutoFit/>
          </a:bodyPr>
          <a:lstStyle/>
          <a:p>
            <a:pPr algn="ctr">
              <a:defRPr/>
            </a:pPr>
            <a:r>
              <a:rPr lang="en-US" sz="1200" dirty="0" smtClean="0">
                <a:solidFill>
                  <a:srgbClr val="336750"/>
                </a:solidFill>
                <a:latin typeface="Lucida Bright" pitchFamily="18" charset="0"/>
              </a:rPr>
              <a:t>Tori Hanlon, MS, CHCP </a:t>
            </a:r>
            <a:r>
              <a:rPr lang="en-US" sz="1200" b="1" dirty="0" smtClean="0">
                <a:solidFill>
                  <a:srgbClr val="336750"/>
                </a:solidFill>
                <a:latin typeface="Lucida Bright" pitchFamily="18" charset="0"/>
              </a:rPr>
              <a:t>GME </a:t>
            </a:r>
            <a:r>
              <a:rPr lang="en-US" sz="1200" b="1" dirty="0">
                <a:solidFill>
                  <a:srgbClr val="336750"/>
                </a:solidFill>
                <a:latin typeface="Lucida Bright" pitchFamily="18" charset="0"/>
              </a:rPr>
              <a:t>Consultant</a:t>
            </a:r>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86876" y="1669398"/>
            <a:ext cx="1443885" cy="180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5696" y="1687281"/>
            <a:ext cx="1514032" cy="178882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128" y="1654298"/>
            <a:ext cx="1495259" cy="1821810"/>
          </a:xfrm>
          <a:prstGeom prst="rect">
            <a:avLst/>
          </a:prstGeom>
        </p:spPr>
      </p:pic>
    </p:spTree>
    <p:extLst>
      <p:ext uri="{BB962C8B-B14F-4D97-AF65-F5344CB8AC3E}">
        <p14:creationId xmlns:p14="http://schemas.microsoft.com/office/powerpoint/2010/main" val="36880166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77531535"/>
              </p:ext>
            </p:extLst>
          </p:nvPr>
        </p:nvGraphicFramePr>
        <p:xfrm>
          <a:off x="152403" y="1737360"/>
          <a:ext cx="8788396" cy="4458601"/>
        </p:xfrm>
        <a:graphic>
          <a:graphicData uri="http://schemas.openxmlformats.org/drawingml/2006/table">
            <a:tbl>
              <a:tblPr firstRow="1" bandRow="1">
                <a:tableStyleId>{93296810-A885-4BE3-A3E7-6D5BEEA58F35}</a:tableStyleId>
              </a:tblPr>
              <a:tblGrid>
                <a:gridCol w="1665500"/>
                <a:gridCol w="1849858"/>
                <a:gridCol w="1757680"/>
                <a:gridCol w="1708905"/>
                <a:gridCol w="1806453"/>
              </a:tblGrid>
              <a:tr h="346716">
                <a:tc>
                  <a:txBody>
                    <a:bodyPr/>
                    <a:lstStyle/>
                    <a:p>
                      <a:r>
                        <a:rPr lang="en-US" dirty="0" smtClean="0"/>
                        <a:t>Specific</a:t>
                      </a:r>
                      <a:endParaRPr lang="en-US" dirty="0"/>
                    </a:p>
                  </a:txBody>
                  <a:tcPr/>
                </a:tc>
                <a:tc>
                  <a:txBody>
                    <a:bodyPr/>
                    <a:lstStyle/>
                    <a:p>
                      <a:r>
                        <a:rPr lang="en-US" dirty="0" smtClean="0"/>
                        <a:t>Measurable</a:t>
                      </a:r>
                      <a:endParaRPr lang="en-US" dirty="0"/>
                    </a:p>
                  </a:txBody>
                  <a:tcPr/>
                </a:tc>
                <a:tc>
                  <a:txBody>
                    <a:bodyPr/>
                    <a:lstStyle/>
                    <a:p>
                      <a:r>
                        <a:rPr lang="en-US" dirty="0" smtClean="0"/>
                        <a:t>Attainable</a:t>
                      </a:r>
                      <a:endParaRPr lang="en-US" dirty="0"/>
                    </a:p>
                  </a:txBody>
                  <a:tcPr/>
                </a:tc>
                <a:tc>
                  <a:txBody>
                    <a:bodyPr/>
                    <a:lstStyle/>
                    <a:p>
                      <a:r>
                        <a:rPr lang="en-US" dirty="0" smtClean="0"/>
                        <a:t>Realistic</a:t>
                      </a:r>
                      <a:endParaRPr lang="en-US" dirty="0"/>
                    </a:p>
                  </a:txBody>
                  <a:tcPr/>
                </a:tc>
                <a:tc>
                  <a:txBody>
                    <a:bodyPr/>
                    <a:lstStyle/>
                    <a:p>
                      <a:r>
                        <a:rPr lang="en-US" dirty="0" smtClean="0"/>
                        <a:t>Timely</a:t>
                      </a:r>
                      <a:endParaRPr lang="en-US" dirty="0"/>
                    </a:p>
                  </a:txBody>
                  <a:tcPr/>
                </a:tc>
              </a:tr>
              <a:tr h="2166972">
                <a:tc>
                  <a:txBody>
                    <a:bodyPr/>
                    <a:lstStyle/>
                    <a:p>
                      <a:r>
                        <a:rPr lang="en-US" dirty="0" smtClean="0"/>
                        <a:t>Lose 5</a:t>
                      </a:r>
                      <a:r>
                        <a:rPr lang="en-US" baseline="0" dirty="0" smtClean="0"/>
                        <a:t> </a:t>
                      </a:r>
                      <a:r>
                        <a:rPr lang="en-US" dirty="0" smtClean="0"/>
                        <a:t>pounds by January 1, 2018</a:t>
                      </a:r>
                    </a:p>
                    <a:p>
                      <a:endParaRPr lang="en-US" dirty="0" smtClean="0"/>
                    </a:p>
                    <a:p>
                      <a:endParaRPr lang="en-US" dirty="0"/>
                    </a:p>
                  </a:txBody>
                  <a:tcPr/>
                </a:tc>
                <a:tc>
                  <a:txBody>
                    <a:bodyPr/>
                    <a:lstStyle/>
                    <a:p>
                      <a:pPr marL="0" indent="0">
                        <a:buFont typeface="Arial" panose="020B0604020202020204" pitchFamily="34" charset="0"/>
                        <a:buNone/>
                      </a:pPr>
                      <a:r>
                        <a:rPr lang="en-US" dirty="0" smtClean="0"/>
                        <a:t>-5</a:t>
                      </a:r>
                      <a:r>
                        <a:rPr lang="en-US" baseline="0" dirty="0" smtClean="0"/>
                        <a:t> pounds as measured by scale</a:t>
                      </a:r>
                    </a:p>
                    <a:p>
                      <a:r>
                        <a:rPr lang="en-US" baseline="0" dirty="0" smtClean="0"/>
                        <a:t>-able to fit into new dress w/out Spanx</a:t>
                      </a:r>
                      <a:endParaRPr lang="en-US" dirty="0"/>
                    </a:p>
                  </a:txBody>
                  <a:tcPr/>
                </a:tc>
                <a:tc>
                  <a:txBody>
                    <a:bodyPr/>
                    <a:lstStyle/>
                    <a:p>
                      <a:r>
                        <a:rPr lang="en-US" dirty="0" smtClean="0"/>
                        <a:t>-cut</a:t>
                      </a:r>
                      <a:r>
                        <a:rPr lang="en-US" baseline="0" dirty="0" smtClean="0"/>
                        <a:t> down on sugar</a:t>
                      </a:r>
                    </a:p>
                    <a:p>
                      <a:r>
                        <a:rPr lang="en-US" baseline="0" dirty="0" smtClean="0"/>
                        <a:t>-take stairs instead of elevator</a:t>
                      </a:r>
                    </a:p>
                    <a:p>
                      <a:r>
                        <a:rPr lang="en-US" baseline="0" dirty="0" smtClean="0"/>
                        <a:t>-park far away from entrances</a:t>
                      </a:r>
                      <a:endParaRPr lang="en-US" dirty="0"/>
                    </a:p>
                  </a:txBody>
                  <a:tcPr/>
                </a:tc>
                <a:tc>
                  <a:txBody>
                    <a:bodyPr/>
                    <a:lstStyle/>
                    <a:p>
                      <a:r>
                        <a:rPr lang="en-US" dirty="0" smtClean="0"/>
                        <a:t>-two</a:t>
                      </a:r>
                      <a:r>
                        <a:rPr lang="en-US" baseline="0" dirty="0" smtClean="0"/>
                        <a:t> months is doable</a:t>
                      </a:r>
                    </a:p>
                    <a:p>
                      <a:r>
                        <a:rPr lang="en-US" baseline="0" dirty="0" smtClean="0"/>
                        <a:t>-minimal changes required</a:t>
                      </a:r>
                    </a:p>
                    <a:p>
                      <a:r>
                        <a:rPr lang="en-US" baseline="0" dirty="0" smtClean="0"/>
                        <a:t>-not a lot of time is invested</a:t>
                      </a:r>
                      <a:endParaRPr lang="en-US" dirty="0"/>
                    </a:p>
                  </a:txBody>
                  <a:tcPr/>
                </a:tc>
                <a:tc>
                  <a:txBody>
                    <a:bodyPr/>
                    <a:lstStyle/>
                    <a:p>
                      <a:r>
                        <a:rPr lang="en-US" dirty="0" smtClean="0"/>
                        <a:t>Completed by New</a:t>
                      </a:r>
                      <a:r>
                        <a:rPr lang="en-US" baseline="0" dirty="0" smtClean="0"/>
                        <a:t> Years Eve</a:t>
                      </a:r>
                      <a:endParaRPr lang="en-US" dirty="0"/>
                    </a:p>
                  </a:txBody>
                  <a:tcPr/>
                </a:tc>
              </a:tr>
              <a:tr h="1806841">
                <a:tc>
                  <a:txBody>
                    <a:bodyPr/>
                    <a:lstStyle/>
                    <a:p>
                      <a:r>
                        <a:rPr lang="en-US" dirty="0" smtClean="0"/>
                        <a:t>Provide</a:t>
                      </a:r>
                      <a:r>
                        <a:rPr lang="en-US" baseline="0" dirty="0" smtClean="0"/>
                        <a:t> 70% of residents with practice data</a:t>
                      </a:r>
                      <a:endParaRPr lang="en-US" dirty="0"/>
                    </a:p>
                  </a:txBody>
                  <a:tcPr/>
                </a:tc>
                <a:tc>
                  <a:txBody>
                    <a:bodyPr/>
                    <a:lstStyle/>
                    <a:p>
                      <a:r>
                        <a:rPr lang="en-US" dirty="0" smtClean="0"/>
                        <a:t>-review resident received</a:t>
                      </a:r>
                      <a:r>
                        <a:rPr lang="en-US" baseline="0" dirty="0" smtClean="0"/>
                        <a:t> </a:t>
                      </a:r>
                      <a:r>
                        <a:rPr lang="en-US" dirty="0" smtClean="0"/>
                        <a:t>at time of</a:t>
                      </a:r>
                      <a:r>
                        <a:rPr lang="en-US" baseline="0" dirty="0" smtClean="0"/>
                        <a:t> semi-annual evaluation</a:t>
                      </a:r>
                    </a:p>
                    <a:p>
                      <a:r>
                        <a:rPr lang="en-US" baseline="0" dirty="0" smtClean="0"/>
                        <a:t>-2017 rate was 50%</a:t>
                      </a:r>
                      <a:endParaRPr lang="en-US" dirty="0"/>
                    </a:p>
                  </a:txBody>
                  <a:tcPr/>
                </a:tc>
                <a:tc>
                  <a:txBody>
                    <a:bodyPr/>
                    <a:lstStyle/>
                    <a:p>
                      <a:r>
                        <a:rPr lang="en-US" dirty="0" smtClean="0"/>
                        <a:t>-make part of monthly</a:t>
                      </a:r>
                      <a:r>
                        <a:rPr lang="en-US" baseline="0" dirty="0" smtClean="0"/>
                        <a:t> residency meeting</a:t>
                      </a:r>
                    </a:p>
                    <a:p>
                      <a:r>
                        <a:rPr lang="en-US" baseline="0" dirty="0" smtClean="0"/>
                        <a:t>-have QI person present</a:t>
                      </a:r>
                      <a:endParaRPr lang="en-US" dirty="0"/>
                    </a:p>
                  </a:txBody>
                  <a:tcPr/>
                </a:tc>
                <a:tc>
                  <a:txBody>
                    <a:bodyPr/>
                    <a:lstStyle/>
                    <a:p>
                      <a:r>
                        <a:rPr lang="en-US" dirty="0" smtClean="0"/>
                        <a:t>National</a:t>
                      </a:r>
                      <a:r>
                        <a:rPr lang="en-US" baseline="0" dirty="0" smtClean="0"/>
                        <a:t> compliance rate is 70%.</a:t>
                      </a:r>
                      <a:endParaRPr lang="en-US" dirty="0"/>
                    </a:p>
                  </a:txBody>
                  <a:tcPr/>
                </a:tc>
                <a:tc>
                  <a:txBody>
                    <a:bodyPr/>
                    <a:lstStyle/>
                    <a:p>
                      <a:r>
                        <a:rPr lang="en-US" dirty="0" smtClean="0"/>
                        <a:t>Completed</a:t>
                      </a:r>
                      <a:r>
                        <a:rPr lang="en-US" baseline="0" dirty="0" smtClean="0"/>
                        <a:t> in time for the 2018 ACGME survey</a:t>
                      </a:r>
                      <a:endParaRPr lang="en-US" dirty="0"/>
                    </a:p>
                  </a:txBody>
                  <a:tcPr/>
                </a:tc>
              </a:tr>
            </a:tbl>
          </a:graphicData>
        </a:graphic>
      </p:graphicFrame>
      <p:sp>
        <p:nvSpPr>
          <p:cNvPr id="3" name="Title 2"/>
          <p:cNvSpPr>
            <a:spLocks noGrp="1"/>
          </p:cNvSpPr>
          <p:nvPr>
            <p:ph type="title"/>
          </p:nvPr>
        </p:nvSpPr>
        <p:spPr/>
        <p:txBody>
          <a:bodyPr/>
          <a:lstStyle/>
          <a:p>
            <a:r>
              <a:rPr lang="en-US" dirty="0" smtClean="0"/>
              <a:t>Examples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spTree>
    <p:extLst>
      <p:ext uri="{BB962C8B-B14F-4D97-AF65-F5344CB8AC3E}">
        <p14:creationId xmlns:p14="http://schemas.microsoft.com/office/powerpoint/2010/main" val="1643206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8765621"/>
              </p:ext>
            </p:extLst>
          </p:nvPr>
        </p:nvGraphicFramePr>
        <p:xfrm>
          <a:off x="165100" y="2011680"/>
          <a:ext cx="8775700" cy="3474720"/>
        </p:xfrm>
        <a:graphic>
          <a:graphicData uri="http://schemas.openxmlformats.org/drawingml/2006/table">
            <a:tbl>
              <a:tblPr firstRow="1" bandRow="1">
                <a:tableStyleId>{93296810-A885-4BE3-A3E7-6D5BEEA58F35}</a:tableStyleId>
              </a:tblPr>
              <a:tblGrid>
                <a:gridCol w="1755140"/>
                <a:gridCol w="1755140"/>
                <a:gridCol w="1755140"/>
                <a:gridCol w="1755140"/>
                <a:gridCol w="1755140"/>
              </a:tblGrid>
              <a:tr h="298713">
                <a:tc>
                  <a:txBody>
                    <a:bodyPr/>
                    <a:lstStyle/>
                    <a:p>
                      <a:r>
                        <a:rPr lang="en-US" dirty="0" smtClean="0"/>
                        <a:t>Specific</a:t>
                      </a:r>
                      <a:endParaRPr lang="en-US" dirty="0"/>
                    </a:p>
                  </a:txBody>
                  <a:tcPr/>
                </a:tc>
                <a:tc>
                  <a:txBody>
                    <a:bodyPr/>
                    <a:lstStyle/>
                    <a:p>
                      <a:r>
                        <a:rPr lang="en-US" dirty="0" smtClean="0"/>
                        <a:t>Measurable</a:t>
                      </a:r>
                      <a:endParaRPr lang="en-US" dirty="0"/>
                    </a:p>
                  </a:txBody>
                  <a:tcPr/>
                </a:tc>
                <a:tc>
                  <a:txBody>
                    <a:bodyPr/>
                    <a:lstStyle/>
                    <a:p>
                      <a:r>
                        <a:rPr lang="en-US" dirty="0" smtClean="0"/>
                        <a:t>Attainable</a:t>
                      </a:r>
                      <a:endParaRPr lang="en-US" dirty="0"/>
                    </a:p>
                  </a:txBody>
                  <a:tcPr/>
                </a:tc>
                <a:tc>
                  <a:txBody>
                    <a:bodyPr/>
                    <a:lstStyle/>
                    <a:p>
                      <a:r>
                        <a:rPr lang="en-US" dirty="0" smtClean="0"/>
                        <a:t>Realistic</a:t>
                      </a:r>
                      <a:endParaRPr lang="en-US" dirty="0"/>
                    </a:p>
                  </a:txBody>
                  <a:tcPr/>
                </a:tc>
                <a:tc>
                  <a:txBody>
                    <a:bodyPr/>
                    <a:lstStyle/>
                    <a:p>
                      <a:r>
                        <a:rPr lang="en-US" dirty="0" smtClean="0"/>
                        <a:t>Timely</a:t>
                      </a:r>
                      <a:endParaRPr lang="en-US" dirty="0"/>
                    </a:p>
                  </a:txBody>
                  <a:tcPr/>
                </a:tc>
              </a:tr>
              <a:tr h="1521443">
                <a:tc>
                  <a:txBody>
                    <a:bodyPr/>
                    <a:lstStyle/>
                    <a:p>
                      <a:r>
                        <a:rPr lang="en-US" dirty="0" smtClean="0"/>
                        <a:t>100% of residents will be credentialed in central lines by the end of PGY 1</a:t>
                      </a:r>
                    </a:p>
                    <a:p>
                      <a:endParaRPr lang="en-US" dirty="0"/>
                    </a:p>
                  </a:txBody>
                  <a:tcPr/>
                </a:tc>
                <a:tc>
                  <a:txBody>
                    <a:bodyPr/>
                    <a:lstStyle/>
                    <a:p>
                      <a:r>
                        <a:rPr lang="en-US" dirty="0" smtClean="0"/>
                        <a:t>-Report of credentialed</a:t>
                      </a:r>
                      <a:r>
                        <a:rPr lang="en-US" baseline="0" dirty="0" smtClean="0"/>
                        <a:t> residents at the end of June</a:t>
                      </a:r>
                    </a:p>
                    <a:p>
                      <a:r>
                        <a:rPr lang="en-US" dirty="0" smtClean="0"/>
                        <a:t>-</a:t>
                      </a:r>
                      <a:r>
                        <a:rPr lang="en-US" baseline="0" dirty="0" smtClean="0"/>
                        <a:t>3 observed central lines by Dec.</a:t>
                      </a:r>
                      <a:endParaRPr lang="en-US" baseline="0" dirty="0"/>
                    </a:p>
                    <a:p>
                      <a:r>
                        <a:rPr lang="en-US" baseline="0" dirty="0" smtClean="0"/>
                        <a:t>-6 observed by May </a:t>
                      </a:r>
                    </a:p>
                  </a:txBody>
                  <a:tcPr/>
                </a:tc>
                <a:tc>
                  <a:txBody>
                    <a:bodyPr/>
                    <a:lstStyle/>
                    <a:p>
                      <a:r>
                        <a:rPr lang="en-US" dirty="0" smtClean="0"/>
                        <a:t>-video</a:t>
                      </a:r>
                      <a:r>
                        <a:rPr lang="en-US" baseline="0" dirty="0" smtClean="0"/>
                        <a:t> training</a:t>
                      </a:r>
                    </a:p>
                    <a:p>
                      <a:pPr marL="0" indent="0">
                        <a:buFontTx/>
                        <a:buNone/>
                      </a:pPr>
                      <a:r>
                        <a:rPr lang="en-US" baseline="0" dirty="0" smtClean="0"/>
                        <a:t>-two sim lab sessions 1</a:t>
                      </a:r>
                      <a:r>
                        <a:rPr lang="en-US" baseline="30000" dirty="0" smtClean="0"/>
                        <a:t>st</a:t>
                      </a:r>
                      <a:r>
                        <a:rPr lang="en-US" baseline="0" dirty="0" smtClean="0"/>
                        <a:t> quarter</a:t>
                      </a:r>
                    </a:p>
                    <a:p>
                      <a:pPr marL="0" indent="0">
                        <a:buFontTx/>
                        <a:buNone/>
                      </a:pPr>
                      <a:r>
                        <a:rPr lang="en-US" dirty="0" smtClean="0"/>
                        <a:t>-use of checklists for faculty</a:t>
                      </a:r>
                    </a:p>
                    <a:p>
                      <a:pPr marL="0" indent="0">
                        <a:buFontTx/>
                        <a:buNone/>
                      </a:pPr>
                      <a:r>
                        <a:rPr lang="en-US" dirty="0" smtClean="0"/>
                        <a:t>-documented observations in</a:t>
                      </a:r>
                      <a:r>
                        <a:rPr lang="en-US" baseline="0" dirty="0" smtClean="0"/>
                        <a:t> RMS</a:t>
                      </a:r>
                      <a:endParaRPr lang="en-US" dirty="0" smtClean="0"/>
                    </a:p>
                    <a:p>
                      <a:pPr marL="0" indent="0">
                        <a:buFontTx/>
                        <a:buNone/>
                      </a:pPr>
                      <a:endParaRPr lang="en-US" dirty="0" smtClean="0"/>
                    </a:p>
                  </a:txBody>
                  <a:tcPr/>
                </a:tc>
                <a:tc>
                  <a:txBody>
                    <a:bodyPr/>
                    <a:lstStyle/>
                    <a:p>
                      <a:r>
                        <a:rPr lang="en-US" dirty="0" smtClean="0"/>
                        <a:t>-all faculty</a:t>
                      </a:r>
                      <a:r>
                        <a:rPr lang="en-US" baseline="0" dirty="0" smtClean="0"/>
                        <a:t> are credentialed and can supervise</a:t>
                      </a:r>
                    </a:p>
                    <a:p>
                      <a:r>
                        <a:rPr lang="en-US" baseline="0" dirty="0" smtClean="0"/>
                        <a:t>-required for promotion to PGY 2</a:t>
                      </a:r>
                    </a:p>
                    <a:p>
                      <a:endParaRPr lang="en-US" dirty="0"/>
                    </a:p>
                  </a:txBody>
                  <a:tcPr/>
                </a:tc>
                <a:tc>
                  <a:txBody>
                    <a:bodyPr/>
                    <a:lstStyle/>
                    <a:p>
                      <a:r>
                        <a:rPr lang="en-US" dirty="0" smtClean="0"/>
                        <a:t>End of academic year</a:t>
                      </a:r>
                      <a:endParaRPr lang="en-US" dirty="0"/>
                    </a:p>
                  </a:txBody>
                  <a:tcPr/>
                </a:tc>
              </a:tr>
            </a:tbl>
          </a:graphicData>
        </a:graphic>
      </p:graphicFrame>
      <p:sp>
        <p:nvSpPr>
          <p:cNvPr id="3" name="Title 2"/>
          <p:cNvSpPr>
            <a:spLocks noGrp="1"/>
          </p:cNvSpPr>
          <p:nvPr>
            <p:ph type="title"/>
          </p:nvPr>
        </p:nvSpPr>
        <p:spPr/>
        <p:txBody>
          <a:bodyPr/>
          <a:lstStyle/>
          <a:p>
            <a:r>
              <a:rPr lang="en-US" dirty="0" smtClean="0"/>
              <a:t>Examples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spTree>
    <p:extLst>
      <p:ext uri="{BB962C8B-B14F-4D97-AF65-F5344CB8AC3E}">
        <p14:creationId xmlns:p14="http://schemas.microsoft.com/office/powerpoint/2010/main" val="376265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Make goals that are meaningful and valuable to you and your program.  Ask why it is valuable.</a:t>
            </a:r>
          </a:p>
          <a:p>
            <a:r>
              <a:rPr lang="en-US" dirty="0" smtClean="0"/>
              <a:t>Put goals in writing.  State them positively. </a:t>
            </a:r>
            <a:endParaRPr lang="en-US" dirty="0"/>
          </a:p>
          <a:p>
            <a:r>
              <a:rPr lang="en-US" dirty="0" smtClean="0"/>
              <a:t>Make them visible.</a:t>
            </a:r>
          </a:p>
          <a:p>
            <a:r>
              <a:rPr lang="en-US" dirty="0" smtClean="0"/>
              <a:t>Break out the steps you will take for each goal.</a:t>
            </a:r>
          </a:p>
          <a:p>
            <a:r>
              <a:rPr lang="en-US" dirty="0" smtClean="0"/>
              <a:t>Review often.</a:t>
            </a:r>
          </a:p>
          <a:p>
            <a:r>
              <a:rPr lang="en-US" dirty="0" smtClean="0"/>
              <a:t>Stick with it!</a:t>
            </a:r>
          </a:p>
          <a:p>
            <a:endParaRPr lang="en-US" dirty="0"/>
          </a:p>
        </p:txBody>
      </p:sp>
      <p:sp>
        <p:nvSpPr>
          <p:cNvPr id="3" name="Title 2"/>
          <p:cNvSpPr>
            <a:spLocks noGrp="1"/>
          </p:cNvSpPr>
          <p:nvPr>
            <p:ph type="title"/>
          </p:nvPr>
        </p:nvSpPr>
        <p:spPr/>
        <p:txBody>
          <a:bodyPr/>
          <a:lstStyle/>
          <a:p>
            <a:r>
              <a:rPr lang="en-US" dirty="0" smtClean="0"/>
              <a:t>SMART Success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pic>
        <p:nvPicPr>
          <p:cNvPr id="6" name="Picture 5"/>
          <p:cNvPicPr/>
          <p:nvPr/>
        </p:nvPicPr>
        <p:blipFill>
          <a:blip r:embed="rId2"/>
          <a:stretch>
            <a:fillRect/>
          </a:stretch>
        </p:blipFill>
        <p:spPr>
          <a:xfrm>
            <a:off x="6527800" y="3993492"/>
            <a:ext cx="1917700" cy="2349500"/>
          </a:xfrm>
          <a:prstGeom prst="rect">
            <a:avLst/>
          </a:prstGeom>
        </p:spPr>
      </p:pic>
    </p:spTree>
    <p:extLst>
      <p:ext uri="{BB962C8B-B14F-4D97-AF65-F5344CB8AC3E}">
        <p14:creationId xmlns:p14="http://schemas.microsoft.com/office/powerpoint/2010/main" val="1710677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Preparing in the “Off-Season”</a:t>
            </a:r>
            <a:endParaRPr lang="en-US" dirty="0"/>
          </a:p>
        </p:txBody>
      </p:sp>
      <p:sp>
        <p:nvSpPr>
          <p:cNvPr id="3" name="Subtitle 2"/>
          <p:cNvSpPr>
            <a:spLocks noGrp="1"/>
          </p:cNvSpPr>
          <p:nvPr>
            <p:ph type="subTitle" idx="1"/>
          </p:nvPr>
        </p:nvSpPr>
        <p:spPr/>
        <p:txBody>
          <a:bodyPr/>
          <a:lstStyle/>
          <a:p>
            <a:r>
              <a:rPr lang="en-US" dirty="0" smtClean="0"/>
              <a:t>Tori Hanlon, MS, CHCP</a:t>
            </a:r>
          </a:p>
          <a:p>
            <a:r>
              <a:rPr lang="en-US" dirty="0"/>
              <a:t>GME Consultant</a:t>
            </a:r>
          </a:p>
        </p:txBody>
      </p:sp>
    </p:spTree>
    <p:extLst>
      <p:ext uri="{BB962C8B-B14F-4D97-AF65-F5344CB8AC3E}">
        <p14:creationId xmlns:p14="http://schemas.microsoft.com/office/powerpoint/2010/main" val="579483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69124"/>
            <a:ext cx="7886700" cy="4438905"/>
          </a:xfrm>
        </p:spPr>
        <p:txBody>
          <a:bodyPr/>
          <a:lstStyle/>
          <a:p>
            <a:r>
              <a:rPr lang="en-US" dirty="0" smtClean="0"/>
              <a:t>To provide programs with guidance on what they can do to better prepare for positive annual accreditations decisions, as well as avoid unexpected site visits.</a:t>
            </a:r>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sp>
        <p:nvSpPr>
          <p:cNvPr id="6" name="Title 5"/>
          <p:cNvSpPr txBox="1">
            <a:spLocks/>
          </p:cNvSpPr>
          <p:nvPr/>
        </p:nvSpPr>
        <p:spPr>
          <a:xfrm>
            <a:off x="2116344" y="284411"/>
            <a:ext cx="65260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fontAlgn="auto">
              <a:spcAft>
                <a:spcPts val="0"/>
              </a:spcAft>
            </a:pPr>
            <a:r>
              <a:rPr lang="en-US" dirty="0" smtClean="0"/>
              <a:t>Goals and Objectives</a:t>
            </a:r>
            <a:endParaRPr lang="en-US" dirty="0"/>
          </a:p>
        </p:txBody>
      </p:sp>
      <p:pic>
        <p:nvPicPr>
          <p:cNvPr id="7" name="Picture 6"/>
          <p:cNvPicPr/>
          <p:nvPr/>
        </p:nvPicPr>
        <p:blipFill>
          <a:blip r:embed="rId2"/>
          <a:stretch>
            <a:fillRect/>
          </a:stretch>
        </p:blipFill>
        <p:spPr>
          <a:xfrm>
            <a:off x="2774950" y="3939848"/>
            <a:ext cx="3594100" cy="2203055"/>
          </a:xfrm>
          <a:prstGeom prst="rect">
            <a:avLst/>
          </a:prstGeom>
        </p:spPr>
      </p:pic>
    </p:spTree>
    <p:extLst>
      <p:ext uri="{BB962C8B-B14F-4D97-AF65-F5344CB8AC3E}">
        <p14:creationId xmlns:p14="http://schemas.microsoft.com/office/powerpoint/2010/main" val="1034685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79732013"/>
              </p:ext>
            </p:extLst>
          </p:nvPr>
        </p:nvGraphicFramePr>
        <p:xfrm>
          <a:off x="755650" y="1533170"/>
          <a:ext cx="7886700" cy="4899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pPr>
              <a:defRPr/>
            </a:pPr>
            <a:r>
              <a:rPr lang="en-US" dirty="0" smtClean="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sp>
        <p:nvSpPr>
          <p:cNvPr id="7" name="Title 5"/>
          <p:cNvSpPr txBox="1">
            <a:spLocks/>
          </p:cNvSpPr>
          <p:nvPr/>
        </p:nvSpPr>
        <p:spPr>
          <a:xfrm>
            <a:off x="2052844" y="207606"/>
            <a:ext cx="65260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fontAlgn="auto">
              <a:spcAft>
                <a:spcPts val="0"/>
              </a:spcAft>
            </a:pPr>
            <a:r>
              <a:rPr lang="en-US" dirty="0" smtClean="0"/>
              <a:t>Continuous Improvement</a:t>
            </a:r>
            <a:endParaRPr lang="en-US" dirty="0"/>
          </a:p>
        </p:txBody>
      </p:sp>
    </p:spTree>
    <p:extLst>
      <p:ext uri="{BB962C8B-B14F-4D97-AF65-F5344CB8AC3E}">
        <p14:creationId xmlns:p14="http://schemas.microsoft.com/office/powerpoint/2010/main" val="165767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994225"/>
            <a:ext cx="7886700" cy="4438905"/>
          </a:xfrm>
        </p:spPr>
        <p:txBody>
          <a:bodyPr/>
          <a:lstStyle/>
          <a:p>
            <a:r>
              <a:rPr lang="en-US" dirty="0" smtClean="0"/>
              <a:t>APE</a:t>
            </a:r>
          </a:p>
          <a:p>
            <a:r>
              <a:rPr lang="en-US" dirty="0" smtClean="0"/>
              <a:t>ACGME Resident/Faculty Surveys</a:t>
            </a:r>
          </a:p>
        </p:txBody>
      </p:sp>
      <p:sp>
        <p:nvSpPr>
          <p:cNvPr id="3" name="Title 2"/>
          <p:cNvSpPr>
            <a:spLocks noGrp="1"/>
          </p:cNvSpPr>
          <p:nvPr>
            <p:ph type="title"/>
          </p:nvPr>
        </p:nvSpPr>
        <p:spPr/>
        <p:txBody>
          <a:bodyPr/>
          <a:lstStyle/>
          <a:p>
            <a:r>
              <a:rPr lang="en-US" dirty="0" smtClean="0"/>
              <a:t>Where To Start?</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pic>
        <p:nvPicPr>
          <p:cNvPr id="6" name="Picture 5"/>
          <p:cNvPicPr/>
          <p:nvPr/>
        </p:nvPicPr>
        <p:blipFill>
          <a:blip r:embed="rId2"/>
          <a:stretch>
            <a:fillRect/>
          </a:stretch>
        </p:blipFill>
        <p:spPr>
          <a:xfrm>
            <a:off x="2831782" y="3349308"/>
            <a:ext cx="3480435" cy="2827655"/>
          </a:xfrm>
          <a:prstGeom prst="rect">
            <a:avLst/>
          </a:prstGeom>
        </p:spPr>
      </p:pic>
    </p:spTree>
    <p:extLst>
      <p:ext uri="{BB962C8B-B14F-4D97-AF65-F5344CB8AC3E}">
        <p14:creationId xmlns:p14="http://schemas.microsoft.com/office/powerpoint/2010/main" val="1329866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Documentation in major changes section</a:t>
            </a:r>
          </a:p>
          <a:p>
            <a:pPr lvl="1"/>
            <a:r>
              <a:rPr lang="en-US" dirty="0" smtClean="0"/>
              <a:t>Major changes!</a:t>
            </a:r>
          </a:p>
          <a:p>
            <a:pPr lvl="1"/>
            <a:r>
              <a:rPr lang="en-US" dirty="0" smtClean="0"/>
              <a:t>Summary of most recent APE action plans</a:t>
            </a:r>
          </a:p>
          <a:p>
            <a:pPr lvl="1"/>
            <a:r>
              <a:rPr lang="en-US" dirty="0" smtClean="0"/>
              <a:t>How the program is addressing the ACGME Resident/Faculty Survey results</a:t>
            </a:r>
          </a:p>
          <a:p>
            <a:pPr lvl="1"/>
            <a:r>
              <a:rPr lang="en-US" dirty="0" smtClean="0"/>
              <a:t>How the program is addressing any other areas that the ACGME may identify as issues or problem areas</a:t>
            </a:r>
          </a:p>
          <a:p>
            <a:pPr lvl="2"/>
            <a:r>
              <a:rPr lang="en-US" dirty="0" smtClean="0"/>
              <a:t>Scholarly activity</a:t>
            </a:r>
          </a:p>
          <a:p>
            <a:pPr lvl="2"/>
            <a:r>
              <a:rPr lang="en-US" dirty="0" smtClean="0"/>
              <a:t>Duty hours</a:t>
            </a:r>
            <a:endParaRPr lang="en-US" dirty="0"/>
          </a:p>
        </p:txBody>
      </p:sp>
      <p:sp>
        <p:nvSpPr>
          <p:cNvPr id="3" name="Title 2"/>
          <p:cNvSpPr>
            <a:spLocks noGrp="1"/>
          </p:cNvSpPr>
          <p:nvPr>
            <p:ph type="title"/>
          </p:nvPr>
        </p:nvSpPr>
        <p:spPr/>
        <p:txBody>
          <a:bodyPr/>
          <a:lstStyle/>
          <a:p>
            <a:r>
              <a:rPr lang="en-US" dirty="0" smtClean="0"/>
              <a:t>ADS Annual Update</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dirty="0"/>
          </a:p>
        </p:txBody>
      </p:sp>
    </p:spTree>
    <p:extLst>
      <p:ext uri="{BB962C8B-B14F-4D97-AF65-F5344CB8AC3E}">
        <p14:creationId xmlns:p14="http://schemas.microsoft.com/office/powerpoint/2010/main" val="763055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994225"/>
            <a:ext cx="7886700" cy="4438905"/>
          </a:xfrm>
        </p:spPr>
        <p:txBody>
          <a:bodyPr/>
          <a:lstStyle/>
          <a:p>
            <a:r>
              <a:rPr lang="en-US" dirty="0" smtClean="0"/>
              <a:t>PLAs</a:t>
            </a:r>
          </a:p>
          <a:p>
            <a:r>
              <a:rPr lang="en-US" dirty="0" smtClean="0"/>
              <a:t>Overall Program G&amp;O</a:t>
            </a:r>
          </a:p>
          <a:p>
            <a:r>
              <a:rPr lang="en-US" dirty="0" smtClean="0"/>
              <a:t>Rotation G&amp;O</a:t>
            </a:r>
          </a:p>
        </p:txBody>
      </p:sp>
      <p:sp>
        <p:nvSpPr>
          <p:cNvPr id="3" name="Title 2"/>
          <p:cNvSpPr>
            <a:spLocks noGrp="1"/>
          </p:cNvSpPr>
          <p:nvPr>
            <p:ph type="title"/>
          </p:nvPr>
        </p:nvSpPr>
        <p:spPr/>
        <p:txBody>
          <a:bodyPr/>
          <a:lstStyle/>
          <a:p>
            <a:r>
              <a:rPr lang="en-US" dirty="0" smtClean="0"/>
              <a:t>SV Document Check List</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28</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8697" y="2250216"/>
            <a:ext cx="2996303" cy="3962728"/>
          </a:xfrm>
          <a:prstGeom prst="rect">
            <a:avLst/>
          </a:prstGeom>
        </p:spPr>
      </p:pic>
    </p:spTree>
    <p:extLst>
      <p:ext uri="{BB962C8B-B14F-4D97-AF65-F5344CB8AC3E}">
        <p14:creationId xmlns:p14="http://schemas.microsoft.com/office/powerpoint/2010/main" val="1540611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Patient Safety, QI</a:t>
            </a:r>
          </a:p>
          <a:p>
            <a:r>
              <a:rPr lang="en-US" dirty="0" smtClean="0"/>
              <a:t>Supervision, Accountability</a:t>
            </a:r>
          </a:p>
          <a:p>
            <a:r>
              <a:rPr lang="en-US" dirty="0" smtClean="0"/>
              <a:t>Professionalism</a:t>
            </a:r>
          </a:p>
          <a:p>
            <a:r>
              <a:rPr lang="en-US" dirty="0" smtClean="0"/>
              <a:t>Well-Being</a:t>
            </a:r>
          </a:p>
          <a:p>
            <a:r>
              <a:rPr lang="en-US" dirty="0" smtClean="0"/>
              <a:t>Fatigue Mitigation</a:t>
            </a:r>
          </a:p>
          <a:p>
            <a:r>
              <a:rPr lang="en-US" dirty="0" smtClean="0"/>
              <a:t>Transitions of Care</a:t>
            </a:r>
          </a:p>
          <a:p>
            <a:r>
              <a:rPr lang="en-US" dirty="0" smtClean="0"/>
              <a:t>Clinical Experience &amp; Education (formerly duty hours)</a:t>
            </a:r>
          </a:p>
        </p:txBody>
      </p:sp>
      <p:sp>
        <p:nvSpPr>
          <p:cNvPr id="3" name="Title 2"/>
          <p:cNvSpPr>
            <a:spLocks noGrp="1"/>
          </p:cNvSpPr>
          <p:nvPr>
            <p:ph type="title"/>
          </p:nvPr>
        </p:nvSpPr>
        <p:spPr/>
        <p:txBody>
          <a:bodyPr/>
          <a:lstStyle/>
          <a:p>
            <a:r>
              <a:rPr lang="en-US" dirty="0" smtClean="0"/>
              <a:t>Policies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29</a:t>
            </a:fld>
            <a:endParaRPr lang="en-US" altLang="en-US" dirty="0"/>
          </a:p>
        </p:txBody>
      </p:sp>
    </p:spTree>
    <p:extLst>
      <p:ext uri="{BB962C8B-B14F-4D97-AF65-F5344CB8AC3E}">
        <p14:creationId xmlns:p14="http://schemas.microsoft.com/office/powerpoint/2010/main" val="89009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NEW Well-Being Requirements</a:t>
            </a:r>
            <a:br>
              <a:rPr lang="en-US" dirty="0"/>
            </a:br>
            <a:r>
              <a:rPr lang="en-US" sz="2700" b="0" dirty="0"/>
              <a:t>2017</a:t>
            </a:r>
            <a:r>
              <a:rPr lang="en-US" sz="3600" b="0" dirty="0"/>
              <a:t> </a:t>
            </a:r>
            <a:r>
              <a:rPr lang="en-US" sz="2700" b="0" i="1" dirty="0"/>
              <a:t>Common Program Requirements: Section VI Update</a:t>
            </a:r>
            <a:endParaRPr lang="en-US" sz="3100" b="0" i="1" dirty="0"/>
          </a:p>
        </p:txBody>
      </p:sp>
      <p:sp>
        <p:nvSpPr>
          <p:cNvPr id="3" name="Subtitle 2"/>
          <p:cNvSpPr>
            <a:spLocks noGrp="1"/>
          </p:cNvSpPr>
          <p:nvPr>
            <p:ph type="subTitle" idx="1"/>
          </p:nvPr>
        </p:nvSpPr>
        <p:spPr>
          <a:xfrm>
            <a:off x="139604" y="4513054"/>
            <a:ext cx="7245398" cy="1116242"/>
          </a:xfrm>
        </p:spPr>
        <p:txBody>
          <a:bodyPr>
            <a:normAutofit fontScale="92500" lnSpcReduction="20000"/>
          </a:bodyPr>
          <a:lstStyle/>
          <a:p>
            <a:endParaRPr lang="en-US" sz="2400" dirty="0"/>
          </a:p>
          <a:p>
            <a:r>
              <a:rPr lang="en-US" sz="2400" dirty="0"/>
              <a:t>Heather Peters, </a:t>
            </a:r>
            <a:r>
              <a:rPr lang="en-US" sz="2400" dirty="0"/>
              <a:t>M.Ed</a:t>
            </a:r>
            <a:r>
              <a:rPr lang="en-US" sz="2400" dirty="0"/>
              <a:t>, </a:t>
            </a:r>
            <a:r>
              <a:rPr lang="en-US" sz="2400" dirty="0"/>
              <a:t>Ph.D</a:t>
            </a:r>
            <a:endParaRPr lang="en-US" sz="2400" dirty="0"/>
          </a:p>
          <a:p>
            <a:r>
              <a:rPr lang="en-US" sz="2400" dirty="0"/>
              <a:t>DIO &amp; GME Specialist</a:t>
            </a:r>
          </a:p>
          <a:p>
            <a:endParaRPr lang="en-US" dirty="0"/>
          </a:p>
        </p:txBody>
      </p:sp>
    </p:spTree>
    <p:extLst>
      <p:ext uri="{BB962C8B-B14F-4D97-AF65-F5344CB8AC3E}">
        <p14:creationId xmlns:p14="http://schemas.microsoft.com/office/powerpoint/2010/main" val="803460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Professional Boundaries in GME</a:t>
            </a:r>
          </a:p>
        </p:txBody>
      </p:sp>
      <p:sp>
        <p:nvSpPr>
          <p:cNvPr id="3" name="Subtitle 2"/>
          <p:cNvSpPr>
            <a:spLocks noGrp="1"/>
          </p:cNvSpPr>
          <p:nvPr>
            <p:ph type="subTitle" idx="1"/>
          </p:nvPr>
        </p:nvSpPr>
        <p:spPr/>
        <p:txBody>
          <a:bodyPr>
            <a:normAutofit lnSpcReduction="10000"/>
          </a:bodyPr>
          <a:lstStyle/>
          <a:p>
            <a:r>
              <a:rPr lang="en-US" dirty="0"/>
              <a:t>Pam Royston, PhD</a:t>
            </a:r>
          </a:p>
          <a:p>
            <a:r>
              <a:rPr lang="en-US" dirty="0" smtClean="0"/>
              <a:t>GME Consultant</a:t>
            </a:r>
            <a:endParaRPr lang="en-US" dirty="0"/>
          </a:p>
          <a:p>
            <a:r>
              <a:rPr lang="en-US" dirty="0"/>
              <a:t>DIO/DME Henry Ford Allegiance Health</a:t>
            </a:r>
          </a:p>
        </p:txBody>
      </p:sp>
    </p:spTree>
    <p:extLst>
      <p:ext uri="{BB962C8B-B14F-4D97-AF65-F5344CB8AC3E}">
        <p14:creationId xmlns:p14="http://schemas.microsoft.com/office/powerpoint/2010/main" val="1615226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11450B7-915E-4953-8DA1-11AEBA63AD50}"/>
              </a:ext>
            </a:extLst>
          </p:cNvPr>
          <p:cNvSpPr>
            <a:spLocks noGrp="1"/>
          </p:cNvSpPr>
          <p:nvPr>
            <p:ph idx="1"/>
          </p:nvPr>
        </p:nvSpPr>
        <p:spPr>
          <a:xfrm>
            <a:off x="942163" y="1783127"/>
            <a:ext cx="7468568" cy="4438905"/>
          </a:xfrm>
        </p:spPr>
        <p:txBody>
          <a:bodyPr/>
          <a:lstStyle/>
          <a:p>
            <a:r>
              <a:rPr lang="en-US" dirty="0"/>
              <a:t>Describe situations placing you at risk stepping over professional boundaries  </a:t>
            </a:r>
          </a:p>
          <a:p>
            <a:r>
              <a:rPr lang="en-US" dirty="0"/>
              <a:t>Recall definition of agent for the organization</a:t>
            </a:r>
          </a:p>
          <a:p>
            <a:r>
              <a:rPr lang="en-US" dirty="0"/>
              <a:t>Employ phrases to draw professional boundaries</a:t>
            </a:r>
          </a:p>
          <a:p>
            <a:endParaRPr lang="en-US" dirty="0"/>
          </a:p>
        </p:txBody>
      </p:sp>
      <p:sp>
        <p:nvSpPr>
          <p:cNvPr id="2" name="Title 1">
            <a:extLst>
              <a:ext uri="{FF2B5EF4-FFF2-40B4-BE49-F238E27FC236}">
                <a16:creationId xmlns:a16="http://schemas.microsoft.com/office/drawing/2014/main" xmlns="" id="{EAFAE5C1-E54E-4367-95CD-BEE15E1E2874}"/>
              </a:ext>
            </a:extLst>
          </p:cNvPr>
          <p:cNvSpPr>
            <a:spLocks noGrp="1"/>
          </p:cNvSpPr>
          <p:nvPr>
            <p:ph type="title"/>
          </p:nvPr>
        </p:nvSpPr>
        <p:spPr>
          <a:xfrm>
            <a:off x="2078244" y="207169"/>
            <a:ext cx="6526006" cy="1325563"/>
          </a:xfrm>
        </p:spPr>
        <p:txBody>
          <a:bodyPr/>
          <a:lstStyle/>
          <a:p>
            <a:r>
              <a:rPr lang="en-US" dirty="0"/>
              <a:t>Learning Objectives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31</a:t>
            </a:fld>
            <a:endParaRPr lang="en-US" altLang="en-US" dirty="0"/>
          </a:p>
        </p:txBody>
      </p:sp>
      <p:sp>
        <p:nvSpPr>
          <p:cNvPr id="8" name="Rectangle 7">
            <a:extLst>
              <a:ext uri="{FF2B5EF4-FFF2-40B4-BE49-F238E27FC236}">
                <a16:creationId xmlns:a16="http://schemas.microsoft.com/office/drawing/2014/main" xmlns="" id="{A3833286-63BA-4C92-A80B-683EB52ACE2C}"/>
              </a:ext>
            </a:extLst>
          </p:cNvPr>
          <p:cNvSpPr/>
          <p:nvPr/>
        </p:nvSpPr>
        <p:spPr>
          <a:xfrm>
            <a:off x="6210078" y="4423145"/>
            <a:ext cx="410682" cy="138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450" y="3601030"/>
            <a:ext cx="2832100" cy="2832100"/>
          </a:xfrm>
          <a:prstGeom prst="rect">
            <a:avLst/>
          </a:prstGeom>
        </p:spPr>
      </p:pic>
    </p:spTree>
    <p:extLst>
      <p:ext uri="{BB962C8B-B14F-4D97-AF65-F5344CB8AC3E}">
        <p14:creationId xmlns:p14="http://schemas.microsoft.com/office/powerpoint/2010/main" val="614484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661FB47-8B11-4DB2-AACC-79112E8EE253}"/>
              </a:ext>
            </a:extLst>
          </p:cNvPr>
          <p:cNvSpPr>
            <a:spLocks noGrp="1"/>
          </p:cNvSpPr>
          <p:nvPr>
            <p:ph idx="1"/>
          </p:nvPr>
        </p:nvSpPr>
        <p:spPr>
          <a:xfrm>
            <a:off x="628650" y="1693938"/>
            <a:ext cx="7886700" cy="4438905"/>
          </a:xfrm>
        </p:spPr>
        <p:txBody>
          <a:bodyPr>
            <a:normAutofit/>
          </a:bodyPr>
          <a:lstStyle/>
          <a:p>
            <a:pPr marL="0" indent="0">
              <a:buNone/>
            </a:pPr>
            <a:r>
              <a:rPr lang="en-US" dirty="0"/>
              <a:t>Indicators may include:  </a:t>
            </a:r>
          </a:p>
          <a:p>
            <a:pPr marL="574675" indent="-341313"/>
            <a:r>
              <a:rPr lang="en-US" dirty="0"/>
              <a:t>spending more time with this resident than others</a:t>
            </a:r>
          </a:p>
          <a:p>
            <a:pPr marL="574675" indent="-341313"/>
            <a:r>
              <a:rPr lang="en-US" dirty="0"/>
              <a:t>having very personal conversations with the resident</a:t>
            </a:r>
          </a:p>
          <a:p>
            <a:pPr marL="574675" indent="-341313"/>
            <a:r>
              <a:rPr lang="en-US" dirty="0"/>
              <a:t>receiving calls or texts at home from the resident</a:t>
            </a:r>
          </a:p>
          <a:p>
            <a:pPr marL="574675" indent="-341313"/>
            <a:r>
              <a:rPr lang="en-US" dirty="0"/>
              <a:t>developing strong feelings for the resident, “I really like him/her”</a:t>
            </a:r>
          </a:p>
          <a:p>
            <a:pPr marL="574675" indent="-341313"/>
            <a:r>
              <a:rPr lang="en-US" dirty="0"/>
              <a:t>doing things for the resident you are not doing for other residents</a:t>
            </a:r>
          </a:p>
          <a:p>
            <a:pPr marL="0" indent="0">
              <a:buNone/>
            </a:pPr>
            <a:endParaRPr lang="en-US" dirty="0"/>
          </a:p>
        </p:txBody>
      </p:sp>
      <p:sp>
        <p:nvSpPr>
          <p:cNvPr id="3" name="Title 2">
            <a:extLst>
              <a:ext uri="{FF2B5EF4-FFF2-40B4-BE49-F238E27FC236}">
                <a16:creationId xmlns:a16="http://schemas.microsoft.com/office/drawing/2014/main" xmlns="" id="{557235C5-DF6E-44F5-828D-7EA0D1DBD179}"/>
              </a:ext>
            </a:extLst>
          </p:cNvPr>
          <p:cNvSpPr>
            <a:spLocks noGrp="1"/>
          </p:cNvSpPr>
          <p:nvPr>
            <p:ph type="title"/>
          </p:nvPr>
        </p:nvSpPr>
        <p:spPr/>
        <p:txBody>
          <a:bodyPr/>
          <a:lstStyle/>
          <a:p>
            <a:r>
              <a:rPr lang="en-US" dirty="0"/>
              <a:t>Are you over the boundary?</a:t>
            </a:r>
          </a:p>
        </p:txBody>
      </p:sp>
      <p:sp>
        <p:nvSpPr>
          <p:cNvPr id="4" name="Footer Placeholder 3">
            <a:extLst>
              <a:ext uri="{FF2B5EF4-FFF2-40B4-BE49-F238E27FC236}">
                <a16:creationId xmlns:a16="http://schemas.microsoft.com/office/drawing/2014/main" xmlns="" id="{DD60D926-D190-40D7-B732-0F46EA646785}"/>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a16="http://schemas.microsoft.com/office/drawing/2014/main" xmlns="" id="{E3BDF2D6-D856-4220-A2CF-DE035ACD511E}"/>
              </a:ext>
            </a:extLst>
          </p:cNvPr>
          <p:cNvSpPr>
            <a:spLocks noGrp="1"/>
          </p:cNvSpPr>
          <p:nvPr>
            <p:ph type="sldNum" sz="quarter" idx="11"/>
          </p:nvPr>
        </p:nvSpPr>
        <p:spPr/>
        <p:txBody>
          <a:bodyPr/>
          <a:lstStyle/>
          <a:p>
            <a:pPr>
              <a:defRPr/>
            </a:pPr>
            <a:fld id="{6AD68910-38FE-C240-95D4-C063CA8D3DE6}" type="slidenum">
              <a:rPr lang="en-US" altLang="en-US" smtClean="0"/>
              <a:pPr>
                <a:defRPr/>
              </a:pPr>
              <a:t>32</a:t>
            </a:fld>
            <a:endParaRPr lang="en-US" altLang="en-US" dirty="0"/>
          </a:p>
        </p:txBody>
      </p:sp>
    </p:spTree>
    <p:extLst>
      <p:ext uri="{BB962C8B-B14F-4D97-AF65-F5344CB8AC3E}">
        <p14:creationId xmlns:p14="http://schemas.microsoft.com/office/powerpoint/2010/main" val="1629165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E9351D96-B520-4969-B78B-A3D022AA7533}"/>
              </a:ext>
            </a:extLst>
          </p:cNvPr>
          <p:cNvSpPr>
            <a:spLocks noGrp="1"/>
          </p:cNvSpPr>
          <p:nvPr>
            <p:ph type="title"/>
          </p:nvPr>
        </p:nvSpPr>
        <p:spPr>
          <a:xfrm>
            <a:off x="490744" y="215370"/>
            <a:ext cx="6526006" cy="1325563"/>
          </a:xfrm>
        </p:spPr>
        <p:txBody>
          <a:bodyPr/>
          <a:lstStyle/>
          <a:p>
            <a:pPr algn="ctr"/>
            <a:r>
              <a:rPr lang="en-US" dirty="0"/>
              <a:t>Balancing Act</a:t>
            </a:r>
          </a:p>
        </p:txBody>
      </p:sp>
      <p:sp>
        <p:nvSpPr>
          <p:cNvPr id="4" name="Footer Placeholder 3">
            <a:extLst>
              <a:ext uri="{FF2B5EF4-FFF2-40B4-BE49-F238E27FC236}">
                <a16:creationId xmlns:a16="http://schemas.microsoft.com/office/drawing/2014/main" xmlns="" id="{B503E985-E8A8-46F3-82A0-E391B56D30FD}"/>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a16="http://schemas.microsoft.com/office/drawing/2014/main" xmlns="" id="{67F56749-4F62-48F4-913A-759A5C7C55CF}"/>
              </a:ext>
            </a:extLst>
          </p:cNvPr>
          <p:cNvSpPr>
            <a:spLocks noGrp="1"/>
          </p:cNvSpPr>
          <p:nvPr>
            <p:ph type="sldNum" sz="quarter" idx="11"/>
          </p:nvPr>
        </p:nvSpPr>
        <p:spPr/>
        <p:txBody>
          <a:bodyPr/>
          <a:lstStyle/>
          <a:p>
            <a:pPr>
              <a:defRPr/>
            </a:pPr>
            <a:fld id="{6AD68910-38FE-C240-95D4-C063CA8D3DE6}" type="slidenum">
              <a:rPr lang="en-US" altLang="en-US" smtClean="0"/>
              <a:pPr>
                <a:defRPr/>
              </a:pPr>
              <a:t>33</a:t>
            </a:fld>
            <a:endParaRPr lang="en-US" alt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600" y="1630983"/>
            <a:ext cx="4864100" cy="4712097"/>
          </a:xfrm>
          <a:prstGeom prst="rect">
            <a:avLst/>
          </a:prstGeom>
        </p:spPr>
      </p:pic>
      <p:sp>
        <p:nvSpPr>
          <p:cNvPr id="3" name="TextBox 2"/>
          <p:cNvSpPr txBox="1"/>
          <p:nvPr/>
        </p:nvSpPr>
        <p:spPr>
          <a:xfrm>
            <a:off x="6115050" y="1738580"/>
            <a:ext cx="2654300" cy="1323439"/>
          </a:xfrm>
          <a:prstGeom prst="rect">
            <a:avLst/>
          </a:prstGeom>
          <a:noFill/>
        </p:spPr>
        <p:txBody>
          <a:bodyPr wrap="square" rtlCol="0">
            <a:spAutoFit/>
          </a:bodyPr>
          <a:lstStyle/>
          <a:p>
            <a:pPr lvl="0" algn="ctr"/>
            <a:r>
              <a:rPr lang="en-US" dirty="0">
                <a:latin typeface="+mn-lt"/>
              </a:rPr>
              <a:t>Over-involvement – GME staff are too friendly and personally involved</a:t>
            </a:r>
            <a:endParaRPr lang="en-US" dirty="0">
              <a:latin typeface="+mn-lt"/>
            </a:endParaRPr>
          </a:p>
        </p:txBody>
      </p:sp>
      <p:sp>
        <p:nvSpPr>
          <p:cNvPr id="10" name="TextBox 9"/>
          <p:cNvSpPr txBox="1"/>
          <p:nvPr/>
        </p:nvSpPr>
        <p:spPr>
          <a:xfrm>
            <a:off x="490744" y="3259666"/>
            <a:ext cx="2654300" cy="1015663"/>
          </a:xfrm>
          <a:prstGeom prst="rect">
            <a:avLst/>
          </a:prstGeom>
          <a:noFill/>
        </p:spPr>
        <p:txBody>
          <a:bodyPr wrap="square" rtlCol="0">
            <a:spAutoFit/>
          </a:bodyPr>
          <a:lstStyle/>
          <a:p>
            <a:pPr lvl="0" algn="ctr"/>
            <a:r>
              <a:rPr lang="en-US" dirty="0">
                <a:latin typeface="+mn-lt"/>
              </a:rPr>
              <a:t>Detachment – resident/fellow feels as if no one cares </a:t>
            </a:r>
            <a:endParaRPr lang="en-US" dirty="0">
              <a:latin typeface="+mn-lt"/>
            </a:endParaRPr>
          </a:p>
        </p:txBody>
      </p:sp>
    </p:spTree>
    <p:extLst>
      <p:ext uri="{BB962C8B-B14F-4D97-AF65-F5344CB8AC3E}">
        <p14:creationId xmlns:p14="http://schemas.microsoft.com/office/powerpoint/2010/main" val="865509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79080987-4639-41BD-9A6E-656790E64B0C}"/>
              </a:ext>
            </a:extLst>
          </p:cNvPr>
          <p:cNvSpPr>
            <a:spLocks noGrp="1"/>
          </p:cNvSpPr>
          <p:nvPr>
            <p:ph idx="1"/>
          </p:nvPr>
        </p:nvSpPr>
        <p:spPr>
          <a:xfrm>
            <a:off x="628650" y="1994225"/>
            <a:ext cx="7886700" cy="4438905"/>
          </a:xfrm>
        </p:spPr>
        <p:txBody>
          <a:bodyPr/>
          <a:lstStyle/>
          <a:p>
            <a:pPr>
              <a:buFont typeface="Arial" charset="0"/>
              <a:buChar char="•"/>
            </a:pPr>
            <a:r>
              <a:rPr lang="en-US" sz="2800" dirty="0"/>
              <a:t>Resident complaints of unfairness, intimidation, or harassment </a:t>
            </a:r>
          </a:p>
          <a:p>
            <a:pPr marL="1254125" lvl="1" indent="-392113">
              <a:buFont typeface="Arial" charset="0"/>
              <a:buChar char="•"/>
            </a:pPr>
            <a:r>
              <a:rPr lang="en-US" sz="2400" dirty="0"/>
              <a:t>Faculty</a:t>
            </a:r>
          </a:p>
          <a:p>
            <a:pPr marL="1254125" lvl="1" indent="-392113">
              <a:buFont typeface="Arial" charset="0"/>
              <a:buChar char="•"/>
            </a:pPr>
            <a:r>
              <a:rPr lang="en-US" sz="2400" dirty="0"/>
              <a:t>Program Director</a:t>
            </a:r>
          </a:p>
          <a:p>
            <a:pPr marL="1254125" lvl="1" indent="-392113">
              <a:buFont typeface="Arial" charset="0"/>
              <a:buChar char="•"/>
            </a:pPr>
            <a:r>
              <a:rPr lang="en-US" sz="2400" dirty="0"/>
              <a:t>Other residents</a:t>
            </a:r>
          </a:p>
          <a:p>
            <a:pPr marL="509588" indent="-457200">
              <a:buFont typeface="Arial" charset="0"/>
              <a:buChar char="•"/>
            </a:pPr>
            <a:r>
              <a:rPr lang="en-US" sz="2800" dirty="0"/>
              <a:t>Resident personal conversations </a:t>
            </a:r>
          </a:p>
          <a:p>
            <a:pPr marL="1254125" lvl="1" indent="-392113">
              <a:buFont typeface="Arial" charset="0"/>
              <a:buChar char="•"/>
              <a:tabLst>
                <a:tab pos="1254125" algn="l"/>
              </a:tabLst>
            </a:pPr>
            <a:r>
              <a:rPr lang="en-US" sz="2400" dirty="0"/>
              <a:t>Leading to impairment</a:t>
            </a:r>
          </a:p>
          <a:p>
            <a:pPr marL="1711325" lvl="2" indent="-392113">
              <a:buFont typeface="Arial" charset="0"/>
              <a:buChar char="•"/>
              <a:tabLst>
                <a:tab pos="1254125" algn="l"/>
              </a:tabLst>
            </a:pPr>
            <a:r>
              <a:rPr lang="en-US" sz="2000" dirty="0"/>
              <a:t>Drinking</a:t>
            </a:r>
          </a:p>
          <a:p>
            <a:pPr marL="1711325" lvl="2" indent="-392113">
              <a:buFont typeface="Arial" charset="0"/>
              <a:buChar char="•"/>
              <a:tabLst>
                <a:tab pos="1254125" algn="l"/>
              </a:tabLst>
            </a:pPr>
            <a:r>
              <a:rPr lang="en-US" sz="2000" dirty="0"/>
              <a:t>Drugs</a:t>
            </a:r>
          </a:p>
          <a:p>
            <a:pPr marL="1254125" lvl="1" indent="-392113">
              <a:buFont typeface="Courier New" panose="02070309020205020404" pitchFamily="49" charset="0"/>
              <a:buChar char="o"/>
              <a:tabLst>
                <a:tab pos="1254125" algn="l"/>
              </a:tabLst>
            </a:pPr>
            <a:endParaRPr lang="en-US" sz="2400" dirty="0"/>
          </a:p>
          <a:p>
            <a:pPr lvl="1"/>
            <a:endParaRPr lang="en-US" dirty="0"/>
          </a:p>
        </p:txBody>
      </p:sp>
      <p:sp>
        <p:nvSpPr>
          <p:cNvPr id="5" name="Title 4">
            <a:extLst>
              <a:ext uri="{FF2B5EF4-FFF2-40B4-BE49-F238E27FC236}">
                <a16:creationId xmlns:a16="http://schemas.microsoft.com/office/drawing/2014/main" xmlns="" id="{D7FE245C-83C6-4E5B-8555-511F6B325F4E}"/>
              </a:ext>
            </a:extLst>
          </p:cNvPr>
          <p:cNvSpPr>
            <a:spLocks noGrp="1"/>
          </p:cNvSpPr>
          <p:nvPr>
            <p:ph type="title"/>
          </p:nvPr>
        </p:nvSpPr>
        <p:spPr>
          <a:xfrm>
            <a:off x="628650" y="208366"/>
            <a:ext cx="6526006" cy="1325563"/>
          </a:xfrm>
        </p:spPr>
        <p:txBody>
          <a:bodyPr/>
          <a:lstStyle/>
          <a:p>
            <a:pPr algn="ctr"/>
            <a:r>
              <a:rPr lang="en-US" dirty="0"/>
              <a:t>Risky Situations</a:t>
            </a:r>
          </a:p>
        </p:txBody>
      </p:sp>
      <p:sp>
        <p:nvSpPr>
          <p:cNvPr id="3" name="Footer Placeholder 2">
            <a:extLst>
              <a:ext uri="{FF2B5EF4-FFF2-40B4-BE49-F238E27FC236}">
                <a16:creationId xmlns:a16="http://schemas.microsoft.com/office/drawing/2014/main" xmlns="" id="{2F746CB3-BC9B-43A2-95A5-2AC0ABFFB0A0}"/>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4" name="Slide Number Placeholder 3">
            <a:extLst>
              <a:ext uri="{FF2B5EF4-FFF2-40B4-BE49-F238E27FC236}">
                <a16:creationId xmlns:a16="http://schemas.microsoft.com/office/drawing/2014/main" xmlns="" id="{B6A52518-D5AC-42A8-8758-6C97B84A8F17}"/>
              </a:ext>
            </a:extLst>
          </p:cNvPr>
          <p:cNvSpPr>
            <a:spLocks noGrp="1"/>
          </p:cNvSpPr>
          <p:nvPr>
            <p:ph type="sldNum" sz="quarter" idx="11"/>
          </p:nvPr>
        </p:nvSpPr>
        <p:spPr/>
        <p:txBody>
          <a:bodyPr/>
          <a:lstStyle/>
          <a:p>
            <a:pPr>
              <a:defRPr/>
            </a:pPr>
            <a:fld id="{25025EC8-843F-094B-B467-B8DEAEA065F8}" type="slidenum">
              <a:rPr lang="en-US" altLang="en-US" smtClean="0"/>
              <a:pPr>
                <a:defRPr/>
              </a:pPr>
              <a:t>34</a:t>
            </a:fld>
            <a:endParaRPr lang="en-US" altLang="en-US" dirty="0"/>
          </a:p>
        </p:txBody>
      </p:sp>
    </p:spTree>
    <p:extLst>
      <p:ext uri="{BB962C8B-B14F-4D97-AF65-F5344CB8AC3E}">
        <p14:creationId xmlns:p14="http://schemas.microsoft.com/office/powerpoint/2010/main" val="1706313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042C86C-1388-4DCC-B1A1-F7ABCC00F351}"/>
              </a:ext>
            </a:extLst>
          </p:cNvPr>
          <p:cNvSpPr>
            <a:spLocks noGrp="1"/>
          </p:cNvSpPr>
          <p:nvPr>
            <p:ph idx="1"/>
          </p:nvPr>
        </p:nvSpPr>
        <p:spPr/>
        <p:txBody>
          <a:bodyPr>
            <a:normAutofit/>
          </a:bodyPr>
          <a:lstStyle/>
          <a:p>
            <a:pPr marL="0" indent="0">
              <a:buNone/>
            </a:pPr>
            <a:r>
              <a:rPr lang="en-US" sz="2800" dirty="0"/>
              <a:t>Agent of the organization</a:t>
            </a:r>
          </a:p>
          <a:p>
            <a:pPr lvl="1"/>
            <a:r>
              <a:rPr lang="en-US" b="1" dirty="0"/>
              <a:t>respondeat</a:t>
            </a:r>
            <a:r>
              <a:rPr lang="en-US" b="1" dirty="0"/>
              <a:t> superior</a:t>
            </a:r>
            <a:r>
              <a:rPr lang="en-US" sz="2400" dirty="0"/>
              <a:t/>
            </a:r>
            <a:br>
              <a:rPr lang="en-US" sz="2400" dirty="0"/>
            </a:br>
            <a:r>
              <a:rPr lang="en-US" dirty="0"/>
              <a:t>(</a:t>
            </a:r>
            <a:r>
              <a:rPr lang="en-US" dirty="0"/>
              <a:t>rehs</a:t>
            </a:r>
            <a:r>
              <a:rPr lang="en-US" dirty="0"/>
              <a:t>-pond-dee-at superior) n. Latin for "let the master answer," a key doctrine in the law of agency, which provides that a principal (employer) is responsible for the actions of his/her/its agent (employee) in the "course of employment." </a:t>
            </a:r>
            <a:endParaRPr lang="en-US" sz="2400" dirty="0"/>
          </a:p>
          <a:p>
            <a:pPr marL="0" indent="0">
              <a:buNone/>
            </a:pPr>
            <a:r>
              <a:rPr lang="en-US" dirty="0"/>
              <a:t>Duties of Agents</a:t>
            </a:r>
          </a:p>
          <a:p>
            <a:pPr marL="690563" indent="-233363"/>
            <a:r>
              <a:rPr lang="en-US" sz="2200" dirty="0"/>
              <a:t>Performance</a:t>
            </a:r>
          </a:p>
          <a:p>
            <a:pPr marL="690563" indent="-233363"/>
            <a:r>
              <a:rPr lang="en-US" sz="2200" dirty="0"/>
              <a:t>Notification</a:t>
            </a:r>
          </a:p>
          <a:p>
            <a:pPr marL="690563" indent="-233363"/>
            <a:r>
              <a:rPr lang="en-US" sz="2200" dirty="0"/>
              <a:t>Loyalty</a:t>
            </a:r>
          </a:p>
        </p:txBody>
      </p:sp>
      <p:sp>
        <p:nvSpPr>
          <p:cNvPr id="3" name="Title 2">
            <a:extLst>
              <a:ext uri="{FF2B5EF4-FFF2-40B4-BE49-F238E27FC236}">
                <a16:creationId xmlns:a16="http://schemas.microsoft.com/office/drawing/2014/main" xmlns="" id="{9447D642-F826-483A-8A23-C16694EFA9B2}"/>
              </a:ext>
            </a:extLst>
          </p:cNvPr>
          <p:cNvSpPr>
            <a:spLocks noGrp="1"/>
          </p:cNvSpPr>
          <p:nvPr>
            <p:ph type="title"/>
          </p:nvPr>
        </p:nvSpPr>
        <p:spPr/>
        <p:txBody>
          <a:bodyPr/>
          <a:lstStyle/>
          <a:p>
            <a:r>
              <a:rPr lang="en-US" dirty="0"/>
              <a:t>Your Role in Organization</a:t>
            </a:r>
          </a:p>
        </p:txBody>
      </p:sp>
      <p:sp>
        <p:nvSpPr>
          <p:cNvPr id="4" name="Footer Placeholder 3">
            <a:extLst>
              <a:ext uri="{FF2B5EF4-FFF2-40B4-BE49-F238E27FC236}">
                <a16:creationId xmlns:a16="http://schemas.microsoft.com/office/drawing/2014/main" xmlns="" id="{5191C257-FCBC-4B9E-BFFE-53DC43E8C8E0}"/>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a16="http://schemas.microsoft.com/office/drawing/2014/main" xmlns="" id="{E933B5BE-BE59-4994-B8CC-684396910091}"/>
              </a:ext>
            </a:extLst>
          </p:cNvPr>
          <p:cNvSpPr>
            <a:spLocks noGrp="1"/>
          </p:cNvSpPr>
          <p:nvPr>
            <p:ph type="sldNum" sz="quarter" idx="11"/>
          </p:nvPr>
        </p:nvSpPr>
        <p:spPr/>
        <p:txBody>
          <a:bodyPr/>
          <a:lstStyle/>
          <a:p>
            <a:pPr>
              <a:defRPr/>
            </a:pPr>
            <a:fld id="{6AD68910-38FE-C240-95D4-C063CA8D3DE6}" type="slidenum">
              <a:rPr lang="en-US" altLang="en-US" smtClean="0"/>
              <a:pPr>
                <a:defRPr/>
              </a:pPr>
              <a:t>35</a:t>
            </a:fld>
            <a:endParaRPr lang="en-US" altLang="en-US" dirty="0"/>
          </a:p>
        </p:txBody>
      </p:sp>
    </p:spTree>
    <p:extLst>
      <p:ext uri="{BB962C8B-B14F-4D97-AF65-F5344CB8AC3E}">
        <p14:creationId xmlns:p14="http://schemas.microsoft.com/office/powerpoint/2010/main" val="1866644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EF9A737-BDE9-4DD6-AE3C-20749BF4C281}"/>
              </a:ext>
            </a:extLst>
          </p:cNvPr>
          <p:cNvSpPr>
            <a:spLocks noGrp="1"/>
          </p:cNvSpPr>
          <p:nvPr>
            <p:ph idx="1"/>
          </p:nvPr>
        </p:nvSpPr>
        <p:spPr>
          <a:xfrm>
            <a:off x="628650" y="1738058"/>
            <a:ext cx="6584950" cy="4438905"/>
          </a:xfrm>
        </p:spPr>
        <p:txBody>
          <a:bodyPr/>
          <a:lstStyle/>
          <a:p>
            <a:pPr marL="0" indent="0">
              <a:buNone/>
            </a:pPr>
            <a:r>
              <a:rPr lang="en-US" dirty="0"/>
              <a:t>You may be required by your employer to:</a:t>
            </a:r>
          </a:p>
          <a:p>
            <a:pPr marL="690563" indent="-285750"/>
            <a:r>
              <a:rPr lang="en-US" dirty="0"/>
              <a:t>Report hostile or abusive </a:t>
            </a:r>
            <a:r>
              <a:rPr lang="en-US" dirty="0" smtClean="0"/>
              <a:t>conduct</a:t>
            </a:r>
            <a:br>
              <a:rPr lang="en-US" dirty="0" smtClean="0"/>
            </a:br>
            <a:endParaRPr lang="en-US" dirty="0"/>
          </a:p>
          <a:p>
            <a:pPr marL="404813" indent="-404813">
              <a:buNone/>
            </a:pPr>
            <a:r>
              <a:rPr lang="en-US" dirty="0"/>
              <a:t>You may be required by State Licensing or other regulatory bodies to report</a:t>
            </a:r>
          </a:p>
          <a:p>
            <a:pPr marL="690563" indent="-233363"/>
            <a:endParaRPr lang="en-US" dirty="0"/>
          </a:p>
        </p:txBody>
      </p:sp>
      <p:sp>
        <p:nvSpPr>
          <p:cNvPr id="3" name="Title 2">
            <a:extLst>
              <a:ext uri="{FF2B5EF4-FFF2-40B4-BE49-F238E27FC236}">
                <a16:creationId xmlns:a16="http://schemas.microsoft.com/office/drawing/2014/main" xmlns="" id="{AD3A00D2-28EC-45A9-8A79-D9D683B13A57}"/>
              </a:ext>
            </a:extLst>
          </p:cNvPr>
          <p:cNvSpPr>
            <a:spLocks noGrp="1"/>
          </p:cNvSpPr>
          <p:nvPr>
            <p:ph type="title"/>
          </p:nvPr>
        </p:nvSpPr>
        <p:spPr/>
        <p:txBody>
          <a:bodyPr/>
          <a:lstStyle/>
          <a:p>
            <a:r>
              <a:rPr lang="en-US" dirty="0"/>
              <a:t>Agent - Duty of Notification</a:t>
            </a:r>
          </a:p>
        </p:txBody>
      </p:sp>
      <p:sp>
        <p:nvSpPr>
          <p:cNvPr id="4" name="Footer Placeholder 3">
            <a:extLst>
              <a:ext uri="{FF2B5EF4-FFF2-40B4-BE49-F238E27FC236}">
                <a16:creationId xmlns:a16="http://schemas.microsoft.com/office/drawing/2014/main" xmlns="" id="{E7E768E4-17E6-4783-A02A-CC13D9A51A02}"/>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a16="http://schemas.microsoft.com/office/drawing/2014/main" xmlns="" id="{7AA7F591-A8DA-496B-BFD9-1AC43815EA79}"/>
              </a:ext>
            </a:extLst>
          </p:cNvPr>
          <p:cNvSpPr>
            <a:spLocks noGrp="1"/>
          </p:cNvSpPr>
          <p:nvPr>
            <p:ph type="sldNum" sz="quarter" idx="11"/>
          </p:nvPr>
        </p:nvSpPr>
        <p:spPr/>
        <p:txBody>
          <a:bodyPr/>
          <a:lstStyle/>
          <a:p>
            <a:pPr>
              <a:defRPr/>
            </a:pPr>
            <a:fld id="{6AD68910-38FE-C240-95D4-C063CA8D3DE6}" type="slidenum">
              <a:rPr lang="en-US" altLang="en-US" smtClean="0"/>
              <a:pPr>
                <a:defRPr/>
              </a:pPr>
              <a:t>36</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050" y="3530600"/>
            <a:ext cx="2245748" cy="2812392"/>
          </a:xfrm>
          <a:prstGeom prst="rect">
            <a:avLst/>
          </a:prstGeom>
        </p:spPr>
      </p:pic>
    </p:spTree>
    <p:extLst>
      <p:ext uri="{BB962C8B-B14F-4D97-AF65-F5344CB8AC3E}">
        <p14:creationId xmlns:p14="http://schemas.microsoft.com/office/powerpoint/2010/main" val="419451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5ABBE43-FE78-489D-9E24-B7326DD9BC58}"/>
              </a:ext>
            </a:extLst>
          </p:cNvPr>
          <p:cNvSpPr>
            <a:spLocks noGrp="1"/>
          </p:cNvSpPr>
          <p:nvPr>
            <p:ph idx="1"/>
          </p:nvPr>
        </p:nvSpPr>
        <p:spPr/>
        <p:txBody>
          <a:bodyPr/>
          <a:lstStyle/>
          <a:p>
            <a:pPr marL="287338" indent="-287338"/>
            <a:r>
              <a:rPr lang="en-US" dirty="0"/>
              <a:t>Are you venting?</a:t>
            </a:r>
          </a:p>
          <a:p>
            <a:pPr lvl="1"/>
            <a:r>
              <a:rPr lang="en-US" dirty="0"/>
              <a:t>Ask what they can do to improve the situation</a:t>
            </a:r>
          </a:p>
          <a:p>
            <a:pPr lvl="1"/>
            <a:r>
              <a:rPr lang="en-US" dirty="0"/>
              <a:t>Constant complaining creates a downward spiral for you and the resident </a:t>
            </a:r>
          </a:p>
          <a:p>
            <a:pPr lvl="1"/>
            <a:r>
              <a:rPr lang="en-US" dirty="0"/>
              <a:t>Redirect </a:t>
            </a:r>
          </a:p>
          <a:p>
            <a:pPr marL="1201738" lvl="2" indent="-287338">
              <a:buNone/>
            </a:pPr>
            <a:r>
              <a:rPr lang="en-US" dirty="0" smtClean="0"/>
              <a:t>–  </a:t>
            </a:r>
            <a:r>
              <a:rPr lang="en-US" dirty="0"/>
              <a:t>you’ve talked about this before and you didn’t change your actions (behaviors)</a:t>
            </a:r>
          </a:p>
          <a:p>
            <a:pPr lvl="2">
              <a:buFontTx/>
              <a:buChar char="-"/>
            </a:pPr>
            <a:r>
              <a:rPr lang="en-US" dirty="0"/>
              <a:t>I am unable to listen to stories about your parting</a:t>
            </a:r>
          </a:p>
          <a:p>
            <a:pPr marL="914400" lvl="2" indent="0">
              <a:buNone/>
            </a:pPr>
            <a:endParaRPr lang="en-US" dirty="0"/>
          </a:p>
          <a:p>
            <a:pPr marL="339725" indent="-339725"/>
            <a:r>
              <a:rPr lang="en-US" dirty="0"/>
              <a:t>I will keep your confidence to the extent I am able to do so. </a:t>
            </a:r>
          </a:p>
        </p:txBody>
      </p:sp>
      <p:sp>
        <p:nvSpPr>
          <p:cNvPr id="3" name="Title 2">
            <a:extLst>
              <a:ext uri="{FF2B5EF4-FFF2-40B4-BE49-F238E27FC236}">
                <a16:creationId xmlns:a16="http://schemas.microsoft.com/office/drawing/2014/main" xmlns="" id="{47B5B16A-1EEB-4CD1-A0C3-5CE6726B0EFF}"/>
              </a:ext>
            </a:extLst>
          </p:cNvPr>
          <p:cNvSpPr>
            <a:spLocks noGrp="1"/>
          </p:cNvSpPr>
          <p:nvPr>
            <p:ph type="title"/>
          </p:nvPr>
        </p:nvSpPr>
        <p:spPr>
          <a:xfrm>
            <a:off x="1176544" y="156327"/>
            <a:ext cx="6526006" cy="1325563"/>
          </a:xfrm>
        </p:spPr>
        <p:txBody>
          <a:bodyPr/>
          <a:lstStyle/>
          <a:p>
            <a:pPr algn="ctr"/>
            <a:r>
              <a:rPr lang="en-US" dirty="0"/>
              <a:t>Establish Boundaries</a:t>
            </a:r>
          </a:p>
        </p:txBody>
      </p:sp>
      <p:sp>
        <p:nvSpPr>
          <p:cNvPr id="4" name="Footer Placeholder 3">
            <a:extLst>
              <a:ext uri="{FF2B5EF4-FFF2-40B4-BE49-F238E27FC236}">
                <a16:creationId xmlns:a16="http://schemas.microsoft.com/office/drawing/2014/main" xmlns="" id="{F4B6C8F6-2CC6-4235-8DC7-857F986F3654}"/>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a16="http://schemas.microsoft.com/office/drawing/2014/main" xmlns="" id="{ABEADA2E-2971-4BD4-A970-550858B186FA}"/>
              </a:ext>
            </a:extLst>
          </p:cNvPr>
          <p:cNvSpPr>
            <a:spLocks noGrp="1"/>
          </p:cNvSpPr>
          <p:nvPr>
            <p:ph type="sldNum" sz="quarter" idx="11"/>
          </p:nvPr>
        </p:nvSpPr>
        <p:spPr/>
        <p:txBody>
          <a:bodyPr/>
          <a:lstStyle/>
          <a:p>
            <a:pPr>
              <a:defRPr/>
            </a:pPr>
            <a:fld id="{6AD68910-38FE-C240-95D4-C063CA8D3DE6}" type="slidenum">
              <a:rPr lang="en-US" altLang="en-US" smtClean="0"/>
              <a:pPr>
                <a:defRPr/>
              </a:pPr>
              <a:t>37</a:t>
            </a:fld>
            <a:endParaRPr lang="en-US" altLang="en-US" dirty="0"/>
          </a:p>
        </p:txBody>
      </p:sp>
    </p:spTree>
    <p:extLst>
      <p:ext uri="{BB962C8B-B14F-4D97-AF65-F5344CB8AC3E}">
        <p14:creationId xmlns:p14="http://schemas.microsoft.com/office/powerpoint/2010/main" val="321748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DD1CF96-B8FB-4F28-9341-8D27E524CE83}"/>
              </a:ext>
            </a:extLst>
          </p:cNvPr>
          <p:cNvSpPr>
            <a:spLocks noGrp="1"/>
          </p:cNvSpPr>
          <p:nvPr>
            <p:ph idx="1"/>
          </p:nvPr>
        </p:nvSpPr>
        <p:spPr/>
        <p:txBody>
          <a:bodyPr/>
          <a:lstStyle/>
          <a:p>
            <a:r>
              <a:rPr lang="en-US" dirty="0"/>
              <a:t>I would like to, but I’m unable to ….</a:t>
            </a:r>
          </a:p>
          <a:p>
            <a:r>
              <a:rPr lang="en-US" dirty="0"/>
              <a:t>I appreciate you asking me, but I’m unable to ….</a:t>
            </a:r>
          </a:p>
          <a:p>
            <a:r>
              <a:rPr lang="en-US" dirty="0"/>
              <a:t>I’m going to say no for now and I will let you know if something changes</a:t>
            </a:r>
          </a:p>
          <a:p>
            <a:r>
              <a:rPr lang="en-US" dirty="0"/>
              <a:t>No, I can’t do that but here is what I can do…..</a:t>
            </a:r>
          </a:p>
          <a:p>
            <a:r>
              <a:rPr lang="en-US" dirty="0"/>
              <a:t>You’ve mentioned that before have you talked to the Chief Resident, the Program Director……</a:t>
            </a:r>
          </a:p>
          <a:p>
            <a:r>
              <a:rPr lang="en-US" dirty="0"/>
              <a:t>I’m sorry to interrupt you but I have to a deadline on this project</a:t>
            </a:r>
          </a:p>
        </p:txBody>
      </p:sp>
      <p:sp>
        <p:nvSpPr>
          <p:cNvPr id="3" name="Title 2">
            <a:extLst>
              <a:ext uri="{FF2B5EF4-FFF2-40B4-BE49-F238E27FC236}">
                <a16:creationId xmlns:a16="http://schemas.microsoft.com/office/drawing/2014/main" xmlns="" id="{1FA94535-3690-406A-9653-ED1481DD4ADB}"/>
              </a:ext>
            </a:extLst>
          </p:cNvPr>
          <p:cNvSpPr>
            <a:spLocks noGrp="1"/>
          </p:cNvSpPr>
          <p:nvPr>
            <p:ph type="title"/>
          </p:nvPr>
        </p:nvSpPr>
        <p:spPr>
          <a:xfrm>
            <a:off x="516144" y="156327"/>
            <a:ext cx="6526006" cy="1325563"/>
          </a:xfrm>
        </p:spPr>
        <p:txBody>
          <a:bodyPr/>
          <a:lstStyle/>
          <a:p>
            <a:pPr algn="ctr"/>
            <a:r>
              <a:rPr lang="en-US" dirty="0"/>
              <a:t>Helpful Phrases</a:t>
            </a:r>
          </a:p>
        </p:txBody>
      </p:sp>
      <p:sp>
        <p:nvSpPr>
          <p:cNvPr id="4" name="Footer Placeholder 3">
            <a:extLst>
              <a:ext uri="{FF2B5EF4-FFF2-40B4-BE49-F238E27FC236}">
                <a16:creationId xmlns:a16="http://schemas.microsoft.com/office/drawing/2014/main" xmlns="" id="{06D73C23-DB44-4CAC-9273-FFCAA41F03BF}"/>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a16="http://schemas.microsoft.com/office/drawing/2014/main" xmlns="" id="{6CD1147D-5323-47B9-BEA9-59524BD00A60}"/>
              </a:ext>
            </a:extLst>
          </p:cNvPr>
          <p:cNvSpPr>
            <a:spLocks noGrp="1"/>
          </p:cNvSpPr>
          <p:nvPr>
            <p:ph type="sldNum" sz="quarter" idx="11"/>
          </p:nvPr>
        </p:nvSpPr>
        <p:spPr/>
        <p:txBody>
          <a:bodyPr/>
          <a:lstStyle/>
          <a:p>
            <a:pPr>
              <a:defRPr/>
            </a:pPr>
            <a:fld id="{6AD68910-38FE-C240-95D4-C063CA8D3DE6}" type="slidenum">
              <a:rPr lang="en-US" altLang="en-US" smtClean="0"/>
              <a:pPr>
                <a:defRPr/>
              </a:pPr>
              <a:t>38</a:t>
            </a:fld>
            <a:endParaRPr lang="en-US" altLang="en-US" dirty="0"/>
          </a:p>
        </p:txBody>
      </p:sp>
    </p:spTree>
    <p:extLst>
      <p:ext uri="{BB962C8B-B14F-4D97-AF65-F5344CB8AC3E}">
        <p14:creationId xmlns:p14="http://schemas.microsoft.com/office/powerpoint/2010/main" val="488212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95991D4-B68D-44D2-B627-6414F175E43F}"/>
              </a:ext>
            </a:extLst>
          </p:cNvPr>
          <p:cNvPicPr>
            <a:picLocks noChangeAspect="1"/>
          </p:cNvPicPr>
          <p:nvPr/>
        </p:nvPicPr>
        <p:blipFill rotWithShape="1">
          <a:blip r:embed="rId3"/>
          <a:srcRect l="22994" r="21594"/>
          <a:stretch/>
        </p:blipFill>
        <p:spPr>
          <a:xfrm>
            <a:off x="386308" y="2454343"/>
            <a:ext cx="1860698" cy="1741619"/>
          </a:xfrm>
          <a:prstGeom prst="rect">
            <a:avLst/>
          </a:prstGeom>
          <a:effectLst>
            <a:outerShdw blurRad="50800" dist="38100" dir="2700000" sx="102000" sy="102000" algn="tl" rotWithShape="0">
              <a:prstClr val="black">
                <a:alpha val="40000"/>
              </a:prstClr>
            </a:outerShdw>
          </a:effectLst>
        </p:spPr>
      </p:pic>
      <p:sp>
        <p:nvSpPr>
          <p:cNvPr id="3" name="Title 2">
            <a:extLst>
              <a:ext uri="{FF2B5EF4-FFF2-40B4-BE49-F238E27FC236}">
                <a16:creationId xmlns:a16="http://schemas.microsoft.com/office/drawing/2014/main" xmlns="" id="{EB642733-603B-427D-B7BE-C1F330D8E25A}"/>
              </a:ext>
            </a:extLst>
          </p:cNvPr>
          <p:cNvSpPr>
            <a:spLocks noGrp="1"/>
          </p:cNvSpPr>
          <p:nvPr>
            <p:ph type="title"/>
          </p:nvPr>
        </p:nvSpPr>
        <p:spPr>
          <a:xfrm>
            <a:off x="774312" y="79340"/>
            <a:ext cx="6526006" cy="1325563"/>
          </a:xfrm>
        </p:spPr>
        <p:txBody>
          <a:bodyPr/>
          <a:lstStyle/>
          <a:p>
            <a:pPr algn="ctr"/>
            <a:r>
              <a:rPr lang="en-US" dirty="0"/>
              <a:t>Find the Balance</a:t>
            </a:r>
          </a:p>
        </p:txBody>
      </p:sp>
      <p:sp>
        <p:nvSpPr>
          <p:cNvPr id="4" name="Footer Placeholder 3">
            <a:extLst>
              <a:ext uri="{FF2B5EF4-FFF2-40B4-BE49-F238E27FC236}">
                <a16:creationId xmlns:a16="http://schemas.microsoft.com/office/drawing/2014/main" xmlns="" id="{9D7AACA8-DBBD-47DA-8810-3842FC7214AD}"/>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a16="http://schemas.microsoft.com/office/drawing/2014/main" xmlns="" id="{B768CFB1-C078-45A9-91DC-ABCF6BD5A776}"/>
              </a:ext>
            </a:extLst>
          </p:cNvPr>
          <p:cNvSpPr>
            <a:spLocks noGrp="1"/>
          </p:cNvSpPr>
          <p:nvPr>
            <p:ph type="sldNum" sz="quarter" idx="11"/>
          </p:nvPr>
        </p:nvSpPr>
        <p:spPr/>
        <p:txBody>
          <a:bodyPr/>
          <a:lstStyle/>
          <a:p>
            <a:pPr>
              <a:defRPr/>
            </a:pPr>
            <a:fld id="{6AD68910-38FE-C240-95D4-C063CA8D3DE6}" type="slidenum">
              <a:rPr lang="en-US" altLang="en-US" smtClean="0"/>
              <a:pPr>
                <a:defRPr/>
              </a:pPr>
              <a:t>39</a:t>
            </a:fld>
            <a:endParaRPr lang="en-US" altLang="en-US" dirty="0"/>
          </a:p>
        </p:txBody>
      </p:sp>
      <p:sp>
        <p:nvSpPr>
          <p:cNvPr id="9" name="TextBox 8">
            <a:extLst>
              <a:ext uri="{FF2B5EF4-FFF2-40B4-BE49-F238E27FC236}">
                <a16:creationId xmlns:a16="http://schemas.microsoft.com/office/drawing/2014/main" xmlns="" id="{4E858FE0-AD95-49CC-A5C9-B16DA90BB968}"/>
              </a:ext>
            </a:extLst>
          </p:cNvPr>
          <p:cNvSpPr txBox="1"/>
          <p:nvPr/>
        </p:nvSpPr>
        <p:spPr>
          <a:xfrm>
            <a:off x="3018406" y="1163621"/>
            <a:ext cx="3413051" cy="400110"/>
          </a:xfrm>
          <a:prstGeom prst="rect">
            <a:avLst/>
          </a:prstGeom>
          <a:noFill/>
        </p:spPr>
        <p:txBody>
          <a:bodyPr wrap="square" rtlCol="0">
            <a:spAutoFit/>
          </a:bodyPr>
          <a:lstStyle/>
          <a:p>
            <a:pPr algn="ctr"/>
            <a:r>
              <a:rPr lang="en-US" dirty="0" smtClean="0">
                <a:latin typeface="+mn-lt"/>
              </a:rPr>
              <a:t>ZONE OF HELPFULNESS </a:t>
            </a:r>
            <a:endParaRPr lang="en-US" dirty="0">
              <a:latin typeface="+mn-lt"/>
            </a:endParaRPr>
          </a:p>
        </p:txBody>
      </p:sp>
      <p:sp>
        <p:nvSpPr>
          <p:cNvPr id="10" name="TextBox 9">
            <a:extLst>
              <a:ext uri="{FF2B5EF4-FFF2-40B4-BE49-F238E27FC236}">
                <a16:creationId xmlns:a16="http://schemas.microsoft.com/office/drawing/2014/main" xmlns="" id="{F66D1699-E70D-421D-BBF4-B665351F6FA9}"/>
              </a:ext>
            </a:extLst>
          </p:cNvPr>
          <p:cNvSpPr txBox="1"/>
          <p:nvPr/>
        </p:nvSpPr>
        <p:spPr>
          <a:xfrm>
            <a:off x="20474" y="1852979"/>
            <a:ext cx="2592365" cy="400110"/>
          </a:xfrm>
          <a:prstGeom prst="rect">
            <a:avLst/>
          </a:prstGeom>
          <a:noFill/>
        </p:spPr>
        <p:txBody>
          <a:bodyPr wrap="square" rtlCol="0">
            <a:spAutoFit/>
          </a:bodyPr>
          <a:lstStyle/>
          <a:p>
            <a:pPr algn="ctr"/>
            <a:r>
              <a:rPr lang="en-US" dirty="0" smtClean="0">
                <a:latin typeface="+mn-lt"/>
              </a:rPr>
              <a:t>UNDER-INVOLVED</a:t>
            </a:r>
            <a:endParaRPr lang="en-US" dirty="0">
              <a:latin typeface="+mn-lt"/>
            </a:endParaRPr>
          </a:p>
        </p:txBody>
      </p:sp>
      <p:sp>
        <p:nvSpPr>
          <p:cNvPr id="11" name="TextBox 10">
            <a:extLst>
              <a:ext uri="{FF2B5EF4-FFF2-40B4-BE49-F238E27FC236}">
                <a16:creationId xmlns:a16="http://schemas.microsoft.com/office/drawing/2014/main" xmlns="" id="{CFB5D7D8-6E2C-4AC9-B328-EBCFD38BEE94}"/>
              </a:ext>
            </a:extLst>
          </p:cNvPr>
          <p:cNvSpPr txBox="1"/>
          <p:nvPr/>
        </p:nvSpPr>
        <p:spPr>
          <a:xfrm>
            <a:off x="6457950" y="1859240"/>
            <a:ext cx="2614133" cy="400110"/>
          </a:xfrm>
          <a:prstGeom prst="rect">
            <a:avLst/>
          </a:prstGeom>
          <a:noFill/>
        </p:spPr>
        <p:txBody>
          <a:bodyPr wrap="square" rtlCol="0">
            <a:spAutoFit/>
          </a:bodyPr>
          <a:lstStyle/>
          <a:p>
            <a:pPr algn="ctr"/>
            <a:r>
              <a:rPr lang="en-US" dirty="0" smtClean="0">
                <a:latin typeface="+mn-lt"/>
              </a:rPr>
              <a:t>OVER-INVOLVED</a:t>
            </a:r>
            <a:endParaRPr lang="en-US" dirty="0">
              <a:latin typeface="+mn-lt"/>
            </a:endParaRPr>
          </a:p>
        </p:txBody>
      </p:sp>
      <p:pic>
        <p:nvPicPr>
          <p:cNvPr id="14" name="Picture 13">
            <a:extLst>
              <a:ext uri="{FF2B5EF4-FFF2-40B4-BE49-F238E27FC236}">
                <a16:creationId xmlns:a16="http://schemas.microsoft.com/office/drawing/2014/main" xmlns="" id="{4C7483BC-572E-4A15-ABFA-4A169D04696E}"/>
              </a:ext>
            </a:extLst>
          </p:cNvPr>
          <p:cNvPicPr>
            <a:picLocks noChangeAspect="1"/>
          </p:cNvPicPr>
          <p:nvPr/>
        </p:nvPicPr>
        <p:blipFill rotWithShape="1">
          <a:blip r:embed="rId4"/>
          <a:srcRect l="8977" r="-6895"/>
          <a:stretch/>
        </p:blipFill>
        <p:spPr>
          <a:xfrm>
            <a:off x="6827654" y="2441592"/>
            <a:ext cx="2138258" cy="1754370"/>
          </a:xfrm>
          <a:prstGeom prst="rect">
            <a:avLst/>
          </a:prstGeom>
          <a:effectLst>
            <a:outerShdw blurRad="50800" dist="38100" dir="2700000" sx="102000" sy="102000" algn="tl" rotWithShape="0">
              <a:prstClr val="black">
                <a:alpha val="40000"/>
              </a:prstClr>
            </a:outerShdw>
          </a:effectLst>
        </p:spPr>
      </p:pic>
      <p:pic>
        <p:nvPicPr>
          <p:cNvPr id="15" name="Picture 14">
            <a:extLst>
              <a:ext uri="{FF2B5EF4-FFF2-40B4-BE49-F238E27FC236}">
                <a16:creationId xmlns:a16="http://schemas.microsoft.com/office/drawing/2014/main" xmlns="" id="{3B459F7E-5BF4-433E-B96D-BBD97AB2B1FA}"/>
              </a:ext>
            </a:extLst>
          </p:cNvPr>
          <p:cNvPicPr>
            <a:picLocks noChangeAspect="1"/>
          </p:cNvPicPr>
          <p:nvPr/>
        </p:nvPicPr>
        <p:blipFill>
          <a:blip r:embed="rId5"/>
          <a:stretch>
            <a:fillRect/>
          </a:stretch>
        </p:blipFill>
        <p:spPr>
          <a:xfrm rot="20172270">
            <a:off x="2724580" y="1993882"/>
            <a:ext cx="1600485" cy="1031671"/>
          </a:xfrm>
          <a:prstGeom prst="rect">
            <a:avLst/>
          </a:prstGeom>
          <a:effectLst>
            <a:outerShdw blurRad="50800" dist="38100" dir="5400000" sx="102000" sy="102000" algn="t" rotWithShape="0">
              <a:prstClr val="black">
                <a:alpha val="40000"/>
              </a:prstClr>
            </a:outerShdw>
          </a:effectLst>
        </p:spPr>
      </p:pic>
      <p:pic>
        <p:nvPicPr>
          <p:cNvPr id="16" name="Picture 15">
            <a:extLst>
              <a:ext uri="{FF2B5EF4-FFF2-40B4-BE49-F238E27FC236}">
                <a16:creationId xmlns:a16="http://schemas.microsoft.com/office/drawing/2014/main" xmlns="" id="{06ECC4DE-4DCE-47D3-9E88-EACCBEB595E4}"/>
              </a:ext>
            </a:extLst>
          </p:cNvPr>
          <p:cNvPicPr>
            <a:picLocks noChangeAspect="1"/>
          </p:cNvPicPr>
          <p:nvPr/>
        </p:nvPicPr>
        <p:blipFill rotWithShape="1">
          <a:blip r:embed="rId6"/>
          <a:srcRect r="16808"/>
          <a:stretch/>
        </p:blipFill>
        <p:spPr>
          <a:xfrm rot="1403667">
            <a:off x="4466526" y="2032957"/>
            <a:ext cx="1922279" cy="1732986"/>
          </a:xfrm>
          <a:prstGeom prst="rect">
            <a:avLst/>
          </a:prstGeom>
          <a:effectLst>
            <a:outerShdw blurRad="50800" dist="38100" dir="5400000" sx="102000" sy="102000" algn="t" rotWithShape="0">
              <a:prstClr val="black">
                <a:alpha val="40000"/>
              </a:prstClr>
            </a:outerShdw>
          </a:effectLst>
        </p:spPr>
      </p:pic>
      <p:pic>
        <p:nvPicPr>
          <p:cNvPr id="17" name="Picture 16">
            <a:extLst>
              <a:ext uri="{FF2B5EF4-FFF2-40B4-BE49-F238E27FC236}">
                <a16:creationId xmlns:a16="http://schemas.microsoft.com/office/drawing/2014/main" xmlns="" id="{1A226642-1891-4CA9-8194-957780240F46}"/>
              </a:ext>
            </a:extLst>
          </p:cNvPr>
          <p:cNvPicPr>
            <a:picLocks noChangeAspect="1"/>
          </p:cNvPicPr>
          <p:nvPr/>
        </p:nvPicPr>
        <p:blipFill rotWithShape="1">
          <a:blip r:embed="rId7"/>
          <a:srcRect l="17580" t="31064" r="17818" b="33877"/>
          <a:stretch/>
        </p:blipFill>
        <p:spPr>
          <a:xfrm>
            <a:off x="3809778" y="4696245"/>
            <a:ext cx="1951076" cy="760346"/>
          </a:xfrm>
          <a:prstGeom prst="rect">
            <a:avLst/>
          </a:prstGeom>
          <a:effectLst>
            <a:outerShdw blurRad="50800" dist="38100" dir="5400000" sx="102000" sy="102000" algn="t" rotWithShape="0">
              <a:prstClr val="black">
                <a:alpha val="40000"/>
              </a:prstClr>
            </a:outerShdw>
          </a:effectLst>
        </p:spPr>
      </p:pic>
      <p:pic>
        <p:nvPicPr>
          <p:cNvPr id="18" name="Picture 17">
            <a:extLst>
              <a:ext uri="{FF2B5EF4-FFF2-40B4-BE49-F238E27FC236}">
                <a16:creationId xmlns:a16="http://schemas.microsoft.com/office/drawing/2014/main" xmlns="" id="{A9D72A4E-C70C-4E2F-9B5E-7940F1940F30}"/>
              </a:ext>
            </a:extLst>
          </p:cNvPr>
          <p:cNvPicPr>
            <a:picLocks noChangeAspect="1"/>
          </p:cNvPicPr>
          <p:nvPr/>
        </p:nvPicPr>
        <p:blipFill>
          <a:blip r:embed="rId8"/>
          <a:stretch>
            <a:fillRect/>
          </a:stretch>
        </p:blipFill>
        <p:spPr>
          <a:xfrm rot="2164209">
            <a:off x="5176876" y="3875395"/>
            <a:ext cx="1515013" cy="954458"/>
          </a:xfrm>
          <a:prstGeom prst="rect">
            <a:avLst/>
          </a:prstGeom>
          <a:effectLst>
            <a:outerShdw blurRad="50800" dist="38100" dir="5400000" sx="102000" sy="102000" algn="t" rotWithShape="0">
              <a:prstClr val="black">
                <a:alpha val="40000"/>
              </a:prstClr>
            </a:outerShdw>
          </a:effectLst>
        </p:spPr>
      </p:pic>
      <p:pic>
        <p:nvPicPr>
          <p:cNvPr id="20" name="Picture 19">
            <a:extLst>
              <a:ext uri="{FF2B5EF4-FFF2-40B4-BE49-F238E27FC236}">
                <a16:creationId xmlns:a16="http://schemas.microsoft.com/office/drawing/2014/main" xmlns="" id="{DF14AE03-1759-4C6E-B268-E97CC4DFDE7C}"/>
              </a:ext>
            </a:extLst>
          </p:cNvPr>
          <p:cNvPicPr>
            <a:picLocks noChangeAspect="1"/>
          </p:cNvPicPr>
          <p:nvPr/>
        </p:nvPicPr>
        <p:blipFill>
          <a:blip r:embed="rId9"/>
          <a:stretch>
            <a:fillRect/>
          </a:stretch>
        </p:blipFill>
        <p:spPr>
          <a:xfrm rot="20234738">
            <a:off x="2265698" y="3801265"/>
            <a:ext cx="2211013" cy="1123932"/>
          </a:xfrm>
          <a:prstGeom prst="rect">
            <a:avLst/>
          </a:prstGeom>
          <a:effectLst>
            <a:outerShdw blurRad="50800" dist="38100" dir="5400000" sx="102000" sy="102000" algn="t" rotWithShape="0">
              <a:prstClr val="black">
                <a:alpha val="40000"/>
              </a:prstClr>
            </a:outerShdw>
          </a:effectLst>
        </p:spPr>
      </p:pic>
      <p:sp>
        <p:nvSpPr>
          <p:cNvPr id="21" name="TextBox 20">
            <a:extLst>
              <a:ext uri="{FF2B5EF4-FFF2-40B4-BE49-F238E27FC236}">
                <a16:creationId xmlns:a16="http://schemas.microsoft.com/office/drawing/2014/main" xmlns="" id="{3482F1F1-8B37-4992-98FA-8CEFF7371A8F}"/>
              </a:ext>
            </a:extLst>
          </p:cNvPr>
          <p:cNvSpPr txBox="1"/>
          <p:nvPr/>
        </p:nvSpPr>
        <p:spPr>
          <a:xfrm>
            <a:off x="1210872" y="5576392"/>
            <a:ext cx="7028121"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Thank you!</a:t>
            </a:r>
          </a:p>
        </p:txBody>
      </p:sp>
      <p:pic>
        <p:nvPicPr>
          <p:cNvPr id="19" name="Picture 18">
            <a:extLst>
              <a:ext uri="{FF2B5EF4-FFF2-40B4-BE49-F238E27FC236}">
                <a16:creationId xmlns:a16="http://schemas.microsoft.com/office/drawing/2014/main" xmlns="" id="{65BED711-C47A-4C17-A174-82A98A83BF32}"/>
              </a:ext>
            </a:extLst>
          </p:cNvPr>
          <p:cNvPicPr>
            <a:picLocks noChangeAspect="1"/>
          </p:cNvPicPr>
          <p:nvPr/>
        </p:nvPicPr>
        <p:blipFill>
          <a:blip r:embed="rId10"/>
          <a:stretch>
            <a:fillRect/>
          </a:stretch>
        </p:blipFill>
        <p:spPr>
          <a:xfrm rot="557281">
            <a:off x="3375862" y="2870072"/>
            <a:ext cx="1322906" cy="910160"/>
          </a:xfrm>
          <a:prstGeom prst="rect">
            <a:avLst/>
          </a:prstGeom>
          <a:effectLst>
            <a:outerShdw blurRad="50800" dist="38100" dir="5400000" sx="102000" sy="102000" algn="t" rotWithShape="0">
              <a:prstClr val="black">
                <a:alpha val="40000"/>
              </a:prstClr>
            </a:outerShdw>
          </a:effectLst>
        </p:spPr>
      </p:pic>
    </p:spTree>
    <p:extLst>
      <p:ext uri="{BB962C8B-B14F-4D97-AF65-F5344CB8AC3E}">
        <p14:creationId xmlns:p14="http://schemas.microsoft.com/office/powerpoint/2010/main" val="44469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15828"/>
            <a:ext cx="7886700" cy="4438905"/>
          </a:xfrm>
        </p:spPr>
        <p:txBody>
          <a:bodyPr>
            <a:normAutofit/>
          </a:bodyPr>
          <a:lstStyle/>
          <a:p>
            <a:r>
              <a:rPr lang="en-US" sz="2400" b="1" dirty="0">
                <a:solidFill>
                  <a:srgbClr val="00B050"/>
                </a:solidFill>
              </a:rPr>
              <a:t>Discuss</a:t>
            </a:r>
            <a:r>
              <a:rPr lang="en-US" sz="2400" dirty="0"/>
              <a:t> the new well-being requirements in the common program requirements and the proposed changes to the institutional requirements</a:t>
            </a:r>
          </a:p>
          <a:p>
            <a:r>
              <a:rPr lang="en-US" sz="2400" b="1" dirty="0">
                <a:solidFill>
                  <a:srgbClr val="00B050"/>
                </a:solidFill>
              </a:rPr>
              <a:t>Provide</a:t>
            </a:r>
            <a:r>
              <a:rPr lang="en-US" sz="2400" dirty="0"/>
              <a:t> tools for assessing current well-being structures and planning for expansion at both the sponsoring institution and program level</a:t>
            </a:r>
          </a:p>
          <a:p>
            <a:endParaRPr lang="en-US" sz="2400" dirty="0"/>
          </a:p>
          <a:p>
            <a:endParaRPr lang="en-US" sz="2400" dirty="0"/>
          </a:p>
        </p:txBody>
      </p:sp>
      <p:sp>
        <p:nvSpPr>
          <p:cNvPr id="3" name="Title 2"/>
          <p:cNvSpPr>
            <a:spLocks noGrp="1"/>
          </p:cNvSpPr>
          <p:nvPr>
            <p:ph type="title"/>
          </p:nvPr>
        </p:nvSpPr>
        <p:spPr>
          <a:xfrm>
            <a:off x="1308997" y="250115"/>
            <a:ext cx="6526006" cy="1325563"/>
          </a:xfrm>
        </p:spPr>
        <p:txBody>
          <a:bodyPr>
            <a:normAutofit/>
          </a:bodyPr>
          <a:lstStyle/>
          <a:p>
            <a:pPr algn="ctr"/>
            <a:r>
              <a:rPr lang="en-US" sz="3600" dirty="0"/>
              <a:t>Objectives and Goals</a:t>
            </a:r>
          </a:p>
        </p:txBody>
      </p:sp>
      <p:pic>
        <p:nvPicPr>
          <p:cNvPr id="4" name="irc_mi" descr="http://heartofthematterseminars.files.wordpress.com/2010/04/goals1.jpg"/>
          <p:cNvPicPr/>
          <p:nvPr/>
        </p:nvPicPr>
        <p:blipFill>
          <a:blip r:embed="rId3" cstate="email">
            <a:extLst>
              <a:ext uri="{BEBA8EAE-BF5A-486C-A8C5-ECC9F3942E4B}">
                <a14:imgProps xmlns:a14="http://schemas.microsoft.com/office/drawing/2010/main">
                  <a14:imgLayer r:embed="rId4">
                    <a14:imgEffect>
                      <a14:backgroundRemoval t="10000" b="90000" l="10000" r="90000">
                        <a14:backgroundMark x1="11682" y1="16667" x2="11682" y2="16667"/>
                      </a14:backgroundRemoval>
                    </a14:imgEffect>
                  </a14:imgLayer>
                </a14:imgProps>
              </a:ext>
              <a:ext uri="{28A0092B-C50C-407E-A947-70E740481C1C}">
                <a14:useLocalDpi xmlns:a14="http://schemas.microsoft.com/office/drawing/2010/main" val="0"/>
              </a:ext>
            </a:extLst>
          </a:blip>
          <a:srcRect/>
          <a:stretch>
            <a:fillRect/>
          </a:stretch>
        </p:blipFill>
        <p:spPr bwMode="auto">
          <a:xfrm>
            <a:off x="2297983" y="4108288"/>
            <a:ext cx="3817067" cy="2386595"/>
          </a:xfrm>
          <a:prstGeom prst="rect">
            <a:avLst/>
          </a:prstGeom>
          <a:noFill/>
          <a:ln>
            <a:noFill/>
          </a:ln>
        </p:spPr>
      </p:pic>
      <p:sp>
        <p:nvSpPr>
          <p:cNvPr id="5"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6" name="Slide Number Placeholder 4"/>
          <p:cNvSpPr>
            <a:spLocks noGrp="1"/>
          </p:cNvSpPr>
          <p:nvPr>
            <p:ph type="sldNum" sz="quarter" idx="11"/>
          </p:nvPr>
        </p:nvSpPr>
        <p:spPr>
          <a:xfrm>
            <a:off x="6457950" y="6433133"/>
            <a:ext cx="2057400" cy="365125"/>
          </a:xfrm>
        </p:spPr>
        <p:txBody>
          <a:bodyPr/>
          <a:lstStyle/>
          <a:p>
            <a:pPr>
              <a:defRPr/>
            </a:pPr>
            <a:r>
              <a:rPr lang="en-US" altLang="en-US" dirty="0" smtClean="0"/>
              <a:t>4</a:t>
            </a:r>
            <a:endParaRPr lang="en-US" altLang="en-US" dirty="0"/>
          </a:p>
        </p:txBody>
      </p:sp>
    </p:spTree>
    <p:extLst>
      <p:ext uri="{BB962C8B-B14F-4D97-AF65-F5344CB8AC3E}">
        <p14:creationId xmlns:p14="http://schemas.microsoft.com/office/powerpoint/2010/main" val="1314348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126073" y="10045"/>
            <a:ext cx="4038600" cy="50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4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400" dirty="0">
                <a:solidFill>
                  <a:srgbClr val="0070C0"/>
                </a:solidFill>
                <a:latin typeface="Arial" charset="0"/>
                <a:cs typeface="Arial" charset="0"/>
              </a:rPr>
              <a:t>What do They Do Up </a:t>
            </a:r>
            <a:br>
              <a:rPr lang="en-US" sz="1400" dirty="0">
                <a:solidFill>
                  <a:srgbClr val="0070C0"/>
                </a:solidFill>
                <a:latin typeface="Arial" charset="0"/>
                <a:cs typeface="Arial" charset="0"/>
              </a:rPr>
            </a:br>
            <a:r>
              <a:rPr lang="en-US" sz="1400" dirty="0">
                <a:solidFill>
                  <a:srgbClr val="0070C0"/>
                </a:solidFill>
                <a:latin typeface="Arial" charset="0"/>
                <a:cs typeface="Arial" charset="0"/>
              </a:rPr>
              <a:t>There in the GME Office?</a:t>
            </a:r>
            <a:br>
              <a:rPr lang="en-US" sz="1400" dirty="0">
                <a:solidFill>
                  <a:srgbClr val="0070C0"/>
                </a:solidFill>
                <a:latin typeface="Arial" charset="0"/>
                <a:cs typeface="Arial" charset="0"/>
              </a:rPr>
            </a:br>
            <a:endParaRPr lang="en-US" sz="14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    Breaking Bad News to Residents:</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 Five Stage Process for Giving Instructive Feedback</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AOA to ACGME –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What are you Waiting For?</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GMEC &amp; Program Oversight</a:t>
            </a:r>
          </a:p>
          <a:p>
            <a:pPr marL="0" indent="0" algn="ctr" eaLnBrk="1" hangingPunct="1">
              <a:lnSpc>
                <a:spcPct val="80000"/>
              </a:lnSpc>
              <a:spcBef>
                <a:spcPct val="20000"/>
              </a:spcBef>
              <a:buClr>
                <a:schemeClr val="tx1"/>
              </a:buClr>
              <a:buSzPct val="150000"/>
            </a:pP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Lean Six Sigma for GME Support Staff</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Initial &amp; Pre-Accreditation:</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Annual Date Updates</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Can I Do That? Becoming an Integral Member of the GME Education Team</a:t>
            </a:r>
            <a:br>
              <a:rPr lang="en-US" sz="1500" dirty="0">
                <a:solidFill>
                  <a:srgbClr val="0070C0"/>
                </a:solidFill>
                <a:latin typeface="Arial" charset="0"/>
                <a:cs typeface="Arial" charset="0"/>
              </a:rPr>
            </a:b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Getting the Most Out of Your Resident Interview</a:t>
            </a:r>
          </a:p>
          <a:p>
            <a:pPr marL="0" indent="0" algn="ctr" eaLnBrk="1" hangingPunct="1">
              <a:lnSpc>
                <a:spcPct val="80000"/>
              </a:lnSpc>
              <a:spcBef>
                <a:spcPct val="20000"/>
              </a:spcBef>
              <a:buClr>
                <a:schemeClr val="tx1"/>
              </a:buClr>
              <a:buSzPct val="150000"/>
            </a:pP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041057" y="5258194"/>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40</a:t>
            </a:r>
            <a:endParaRPr lang="en-US" sz="1000" b="1" i="0" u="none" strike="noStrike" cap="none" dirty="0">
              <a:solidFill>
                <a:schemeClr val="dk1"/>
              </a:solidFill>
              <a:latin typeface="Arial"/>
              <a:ea typeface="Arial"/>
              <a:cs typeface="Arial"/>
              <a:sym typeface="Arial"/>
            </a:endParaRPr>
          </a:p>
        </p:txBody>
      </p:sp>
      <p:sp>
        <p:nvSpPr>
          <p:cNvPr id="18" name="Footer Placeholder 2"/>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
        <p:nvSpPr>
          <p:cNvPr id="15" name="Rectangle 3"/>
          <p:cNvSpPr txBox="1">
            <a:spLocks noChangeArrowheads="1"/>
          </p:cNvSpPr>
          <p:nvPr/>
        </p:nvSpPr>
        <p:spPr bwMode="auto">
          <a:xfrm>
            <a:off x="1276741" y="10045"/>
            <a:ext cx="4467256" cy="573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pPr>
            <a:r>
              <a:rPr lang="en-US" sz="1800" dirty="0">
                <a:solidFill>
                  <a:srgbClr val="00A600"/>
                </a:solidFill>
                <a:latin typeface="Arial" charset="0"/>
                <a:cs typeface="Arial" charset="0"/>
              </a:rPr>
              <a:t>  Upcoming Live Webinars</a:t>
            </a:r>
            <a:r>
              <a:rPr lang="en-US" sz="1600" dirty="0">
                <a:solidFill>
                  <a:prstClr val="black"/>
                </a:solidFill>
                <a:ea typeface=""/>
                <a:cs typeface=""/>
              </a:rPr>
              <a:t/>
            </a:r>
            <a:br>
              <a:rPr lang="en-US" sz="1600" dirty="0">
                <a:solidFill>
                  <a:prstClr val="black"/>
                </a:solidFill>
                <a:ea typeface=""/>
                <a:cs typeface=""/>
              </a:rPr>
            </a:br>
            <a:r>
              <a:rPr lang="en-US" sz="1600" dirty="0">
                <a:solidFill>
                  <a:prstClr val="black"/>
                </a:solidFill>
                <a:ea typeface=""/>
                <a:cs typeface=""/>
              </a:rPr>
              <a:t/>
            </a:r>
            <a:br>
              <a:rPr lang="en-US" sz="1600" dirty="0">
                <a:solidFill>
                  <a:prstClr val="black"/>
                </a:solidFill>
                <a:ea typeface=""/>
                <a:cs typeface=""/>
              </a:rPr>
            </a:br>
            <a:endParaRPr lang="en-US" altLang="en-US" sz="1600" b="0" dirty="0">
              <a:solidFill>
                <a:prstClr val="black"/>
              </a:solidFill>
              <a:latin typeface="+mn-lt"/>
              <a:ea typeface=""/>
              <a:cs typeface=""/>
            </a:endParaRPr>
          </a:p>
          <a:p>
            <a:pPr algn="ctr" eaLnBrk="1" hangingPunct="1">
              <a:lnSpc>
                <a:spcPct val="80000"/>
              </a:lnSpc>
              <a:spcBef>
                <a:spcPct val="20000"/>
              </a:spcBef>
              <a:buClr>
                <a:schemeClr val="bg2"/>
              </a:buClr>
              <a:buSzPct val="75000"/>
              <a:buFont typeface="Wingdings" charset="0"/>
              <a:buNone/>
            </a:pPr>
            <a:r>
              <a:rPr lang="en-US" altLang="en-US" sz="1600" dirty="0">
                <a:solidFill>
                  <a:prstClr val="black"/>
                </a:solidFill>
                <a:latin typeface="+mn-lt"/>
                <a:ea typeface=""/>
                <a:cs typeface=""/>
              </a:rPr>
              <a:t>      </a:t>
            </a:r>
            <a:endParaRPr lang="en-US" altLang="en-US" sz="1600" b="0" dirty="0">
              <a:solidFill>
                <a:prstClr val="black"/>
              </a:solidFill>
              <a:latin typeface="+mn-lt"/>
              <a:ea typeface=""/>
              <a:cs typeface=""/>
            </a:endParaRPr>
          </a:p>
          <a:p>
            <a:pPr algn="ctr" eaLnBrk="1" hangingPunct="1">
              <a:lnSpc>
                <a:spcPct val="80000"/>
              </a:lnSpc>
              <a:spcBef>
                <a:spcPct val="20000"/>
              </a:spcBef>
              <a:buClr>
                <a:schemeClr val="bg2"/>
              </a:buClr>
              <a:buSzPct val="75000"/>
              <a:buFont typeface="Wingdings" charset="0"/>
              <a:buNone/>
            </a:pPr>
            <a:r>
              <a:rPr lang="en-US" altLang="en-US" sz="1600" b="0" dirty="0">
                <a:solidFill>
                  <a:prstClr val="black"/>
                </a:solidFill>
                <a:latin typeface="+mn-lt"/>
                <a:ea typeface=""/>
                <a:cs typeface=""/>
              </a:rPr>
              <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a:r>
            <a:br>
              <a:rPr lang="en-US" altLang="en-US" sz="1600" b="0" dirty="0">
                <a:solidFill>
                  <a:prstClr val="black"/>
                </a:solidFill>
                <a:latin typeface="+mn-lt"/>
                <a:ea typeface=""/>
                <a:cs typeface=""/>
              </a:rPr>
            </a:br>
            <a:r>
              <a:rPr lang="en-US" altLang="en-US" sz="1600" dirty="0">
                <a:solidFill>
                  <a:prstClr val="black"/>
                </a:solidFill>
                <a:ea typeface=""/>
                <a:cs typeface=""/>
              </a:rPr>
              <a:t> </a:t>
            </a:r>
            <a:r>
              <a:rPr lang="en-US" altLang="en-US" sz="1600" dirty="0">
                <a:solidFill>
                  <a:prstClr val="black"/>
                </a:solidFill>
                <a:latin typeface="+mn-lt"/>
                <a:ea typeface=""/>
                <a:cs typeface=""/>
              </a:rPr>
              <a:t>Self Study – </a:t>
            </a:r>
            <a:br>
              <a:rPr lang="en-US" altLang="en-US" sz="1600" dirty="0">
                <a:solidFill>
                  <a:prstClr val="black"/>
                </a:solidFill>
                <a:latin typeface="+mn-lt"/>
                <a:ea typeface=""/>
                <a:cs typeface=""/>
              </a:rPr>
            </a:br>
            <a:r>
              <a:rPr lang="en-US" altLang="en-US" sz="1600" dirty="0">
                <a:solidFill>
                  <a:prstClr val="black"/>
                </a:solidFill>
                <a:latin typeface="+mn-lt"/>
                <a:ea typeface=""/>
                <a:cs typeface=""/>
              </a:rPr>
              <a:t>Have You Analyzed Your Data Yet? </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Thursday, December 7, 2017</a:t>
            </a:r>
          </a:p>
          <a:p>
            <a:pPr algn="ctr"/>
            <a:r>
              <a:rPr lang="en-US" altLang="en-US" sz="1600" b="0" dirty="0">
                <a:solidFill>
                  <a:prstClr val="black"/>
                </a:solidFill>
                <a:latin typeface="+mn-lt"/>
                <a:ea typeface=""/>
                <a:cs typeface=""/>
              </a:rPr>
              <a:t>      12:00pm – 1:00pm EST</a:t>
            </a:r>
          </a:p>
          <a:p>
            <a:pPr algn="ctr"/>
            <a:endParaRPr lang="en-US" altLang="en-US" sz="1600" b="0" dirty="0">
              <a:solidFill>
                <a:prstClr val="black"/>
              </a:solidFill>
              <a:latin typeface="+mn-lt"/>
              <a:ea typeface=""/>
              <a:cs typeface=""/>
            </a:endParaRPr>
          </a:p>
          <a:p>
            <a:pPr algn="ctr" eaLnBrk="1" hangingPunct="1">
              <a:lnSpc>
                <a:spcPct val="80000"/>
              </a:lnSpc>
              <a:spcBef>
                <a:spcPct val="20000"/>
              </a:spcBef>
              <a:buClr>
                <a:schemeClr val="bg2"/>
              </a:buClr>
              <a:buSzPct val="75000"/>
              <a:buFont typeface="Wingdings" charset="0"/>
              <a:buNone/>
            </a:pPr>
            <a:r>
              <a:rPr lang="en-US" altLang="en-US" sz="1600" dirty="0">
                <a:solidFill>
                  <a:prstClr val="black"/>
                </a:solidFill>
                <a:latin typeface="+mn-lt"/>
                <a:ea typeface=""/>
                <a:cs typeface=""/>
              </a:rPr>
              <a:t>      Creating a Robust Resident </a:t>
            </a:r>
            <a:br>
              <a:rPr lang="en-US" altLang="en-US" sz="1600" dirty="0">
                <a:solidFill>
                  <a:prstClr val="black"/>
                </a:solidFill>
                <a:latin typeface="+mn-lt"/>
                <a:ea typeface=""/>
                <a:cs typeface=""/>
              </a:rPr>
            </a:br>
            <a:r>
              <a:rPr lang="en-US" altLang="en-US" sz="1600" dirty="0">
                <a:solidFill>
                  <a:prstClr val="black"/>
                </a:solidFill>
                <a:latin typeface="+mn-lt"/>
                <a:ea typeface=""/>
                <a:cs typeface=""/>
              </a:rPr>
              <a:t>Evaluation System</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Tuesday, December 12, 2017</a:t>
            </a:r>
          </a:p>
          <a:p>
            <a:pPr algn="ctr"/>
            <a:r>
              <a:rPr lang="en-US" altLang="en-US" sz="1600" b="0" dirty="0">
                <a:solidFill>
                  <a:prstClr val="black"/>
                </a:solidFill>
                <a:latin typeface="+mn-lt"/>
                <a:ea typeface=""/>
                <a:cs typeface=""/>
              </a:rPr>
              <a:t>      12:00pm – 1:00pm </a:t>
            </a:r>
            <a:r>
              <a:rPr lang="en-US" altLang="en-US" sz="1600" b="0" dirty="0" smtClean="0">
                <a:solidFill>
                  <a:prstClr val="black"/>
                </a:solidFill>
                <a:latin typeface="+mn-lt"/>
                <a:ea typeface=""/>
                <a:cs typeface=""/>
              </a:rPr>
              <a:t>EST</a:t>
            </a:r>
          </a:p>
          <a:p>
            <a:pPr algn="ctr"/>
            <a:endParaRPr lang="en-US" altLang="en-US" sz="1600" b="0" dirty="0">
              <a:solidFill>
                <a:prstClr val="black"/>
              </a:solidFill>
              <a:latin typeface="+mn-lt"/>
              <a:ea typeface=""/>
              <a:cs typeface=""/>
            </a:endParaRPr>
          </a:p>
          <a:p>
            <a:pPr algn="ctr"/>
            <a:endParaRPr lang="en-US" altLang="en-US" sz="1600" b="0" dirty="0" smtClean="0">
              <a:solidFill>
                <a:prstClr val="black"/>
              </a:solidFill>
              <a:latin typeface="+mn-lt"/>
              <a:ea typeface=""/>
              <a:cs typeface=""/>
            </a:endParaRPr>
          </a:p>
          <a:p>
            <a:pPr algn="ctr"/>
            <a:endParaRPr lang="en-US" altLang="en-US" sz="1600" b="0" dirty="0" smtClean="0">
              <a:solidFill>
                <a:prstClr val="black"/>
              </a:solidFill>
              <a:latin typeface="+mn-lt"/>
              <a:ea typeface=""/>
              <a:cs typeface=""/>
            </a:endParaRPr>
          </a:p>
          <a:p>
            <a:pPr algn="ctr"/>
            <a:endParaRPr lang="en-US" altLang="en-US" sz="1600" b="0" dirty="0">
              <a:solidFill>
                <a:prstClr val="black"/>
              </a:solidFill>
              <a:latin typeface="+mn-lt"/>
              <a:ea typeface=""/>
              <a:cs typeface=""/>
            </a:endParaRPr>
          </a:p>
          <a:p>
            <a:pPr algn="ctr"/>
            <a:endParaRPr lang="en-US" altLang="en-US" sz="1500" dirty="0">
              <a:latin typeface="+mn-lt"/>
            </a:endParaRPr>
          </a:p>
          <a:p>
            <a:pPr algn="ctr">
              <a:lnSpc>
                <a:spcPct val="80000"/>
              </a:lnSpc>
              <a:buFont typeface="Wingdings" charset="2"/>
              <a:buNone/>
            </a:pPr>
            <a:r>
              <a:rPr lang="en-US" altLang="en-US" sz="1500" dirty="0">
                <a:latin typeface="Arial" charset="0"/>
                <a:hlinkClick r:id="rId10"/>
              </a:rPr>
              <a:t>www.PartnersInMedEd.com</a:t>
            </a:r>
            <a:endParaRPr lang="en-US" altLang="en-US" sz="150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800" dirty="0">
                <a:latin typeface="Arial" charset="0"/>
              </a:rPr>
              <a:t>Partners</a:t>
            </a:r>
            <a:r>
              <a:rPr lang="en-US" altLang="en-US" sz="1800" baseline="30000" dirty="0">
                <a:latin typeface="Arial" charset="0"/>
              </a:rPr>
              <a:t>®</a:t>
            </a:r>
            <a:r>
              <a:rPr lang="en-US" altLang="en-US" sz="1800" dirty="0">
                <a:latin typeface="Arial" charset="0"/>
              </a:rPr>
              <a:t> Snippets</a:t>
            </a:r>
            <a:endParaRPr lang="en-US" sz="1600" dirty="0">
              <a:latin typeface="Arial" charset="0"/>
              <a:cs typeface="Arial" charset="0"/>
            </a:endParaRPr>
          </a:p>
        </p:txBody>
      </p:sp>
    </p:spTree>
    <p:custDataLst>
      <p:tags r:id="rId1"/>
    </p:custDataLst>
    <p:extLst>
      <p:ext uri="{BB962C8B-B14F-4D97-AF65-F5344CB8AC3E}">
        <p14:creationId xmlns:p14="http://schemas.microsoft.com/office/powerpoint/2010/main" val="1617556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457200" y="2203936"/>
            <a:ext cx="8439150" cy="5009664"/>
          </a:xfrm>
        </p:spPr>
        <p:txBody>
          <a:bodyPr>
            <a:normAutofit fontScale="47500" lnSpcReduction="20000"/>
          </a:bodyPr>
          <a:lstStyle/>
          <a:p>
            <a:pPr algn="ctr" eaLnBrk="1" hangingPunct="1">
              <a:lnSpc>
                <a:spcPct val="120000"/>
              </a:lnSpc>
              <a:buFont typeface="Wingdings" pitchFamily="2" charset="2"/>
              <a:buNone/>
              <a:defRPr/>
            </a:pPr>
            <a:r>
              <a:rPr lang="en-US" sz="4500" b="1" dirty="0">
                <a:latin typeface="+mn-lt"/>
              </a:rPr>
              <a:t>    </a:t>
            </a:r>
            <a:r>
              <a:rPr lang="en-US" sz="4500" dirty="0">
                <a:latin typeface="+mn-lt"/>
              </a:rPr>
              <a:t>Partners in Medical Education, Inc. provides comprehensive consulting services to the GME community.  </a:t>
            </a:r>
          </a:p>
          <a:p>
            <a:pPr algn="ctr">
              <a:lnSpc>
                <a:spcPct val="80000"/>
              </a:lnSpc>
              <a:buNone/>
              <a:defRPr/>
            </a:pPr>
            <a:endParaRPr lang="en-US" sz="4500" dirty="0">
              <a:solidFill>
                <a:srgbClr val="336600"/>
              </a:solidFill>
              <a:latin typeface="+mn-lt"/>
            </a:endParaRPr>
          </a:p>
          <a:p>
            <a:pPr algn="ctr">
              <a:lnSpc>
                <a:spcPct val="80000"/>
              </a:lnSpc>
              <a:buNone/>
              <a:defRPr/>
            </a:pPr>
            <a:r>
              <a:rPr lang="en-US" sz="4500" b="1" dirty="0" smtClean="0">
                <a:latin typeface="+mn-lt"/>
              </a:rPr>
              <a:t>Partners </a:t>
            </a:r>
            <a:r>
              <a:rPr lang="en-US" sz="4500" b="1" dirty="0">
                <a:latin typeface="+mn-lt"/>
              </a:rPr>
              <a:t>in Medical Education</a:t>
            </a:r>
          </a:p>
          <a:p>
            <a:pPr algn="ctr">
              <a:lnSpc>
                <a:spcPct val="80000"/>
              </a:lnSpc>
              <a:buNone/>
              <a:defRPr/>
            </a:pPr>
            <a:r>
              <a:rPr lang="en-US" sz="4500" dirty="0">
                <a:latin typeface="+mn-lt"/>
              </a:rPr>
              <a:t>724-864-7320  |  </a:t>
            </a:r>
            <a:r>
              <a:rPr lang="en-US" sz="4500" dirty="0" smtClean="0">
                <a:solidFill>
                  <a:srgbClr val="FF0000"/>
                </a:solidFill>
                <a:latin typeface="+mn-lt"/>
                <a:hlinkClick r:id="rId2"/>
              </a:rPr>
              <a:t>info@PartnersInMedEd.com</a:t>
            </a:r>
            <a:endParaRPr lang="en-US" sz="4500" dirty="0" smtClean="0">
              <a:solidFill>
                <a:srgbClr val="FF0000"/>
              </a:solidFill>
              <a:latin typeface="+mn-lt"/>
            </a:endParaRPr>
          </a:p>
          <a:p>
            <a:pPr algn="ctr">
              <a:lnSpc>
                <a:spcPct val="80000"/>
              </a:lnSpc>
              <a:buNone/>
              <a:defRPr/>
            </a:pPr>
            <a:endParaRPr lang="en-US" sz="4500" dirty="0">
              <a:solidFill>
                <a:srgbClr val="FF0000"/>
              </a:solidFill>
              <a:latin typeface="+mn-lt"/>
            </a:endParaRPr>
          </a:p>
          <a:p>
            <a:pPr algn="ctr">
              <a:lnSpc>
                <a:spcPct val="80000"/>
              </a:lnSpc>
              <a:buNone/>
              <a:defRPr/>
            </a:pPr>
            <a:r>
              <a:rPr lang="en-US" sz="4500" b="1" dirty="0" smtClean="0">
                <a:latin typeface="+mn-lt"/>
              </a:rPr>
              <a:t>Heather Peters, </a:t>
            </a:r>
            <a:r>
              <a:rPr lang="en-US" sz="4500" b="1" dirty="0" smtClean="0">
                <a:latin typeface="+mn-lt"/>
              </a:rPr>
              <a:t>M.Ed</a:t>
            </a:r>
            <a:r>
              <a:rPr lang="en-US" sz="4500" b="1" dirty="0" smtClean="0">
                <a:latin typeface="+mn-lt"/>
              </a:rPr>
              <a:t>, </a:t>
            </a:r>
            <a:r>
              <a:rPr lang="en-US" sz="4500" b="1" dirty="0" smtClean="0">
                <a:latin typeface="+mn-lt"/>
              </a:rPr>
              <a:t>Ph.D</a:t>
            </a:r>
            <a:r>
              <a:rPr lang="en-US" sz="4500" b="1" dirty="0" smtClean="0">
                <a:latin typeface="+mn-lt"/>
              </a:rPr>
              <a:t>  </a:t>
            </a:r>
            <a:r>
              <a:rPr lang="en-US" sz="4500" dirty="0" smtClean="0">
                <a:solidFill>
                  <a:srgbClr val="FF0000"/>
                </a:solidFill>
                <a:latin typeface="+mn-lt"/>
                <a:hlinkClick r:id="rId2"/>
              </a:rPr>
              <a:t>heather@PartnersInMedEd.com</a:t>
            </a:r>
            <a:endParaRPr lang="en-US" sz="4500" dirty="0">
              <a:solidFill>
                <a:srgbClr val="FF0000"/>
              </a:solidFill>
              <a:latin typeface="+mn-lt"/>
            </a:endParaRPr>
          </a:p>
          <a:p>
            <a:pPr algn="ctr">
              <a:lnSpc>
                <a:spcPct val="80000"/>
              </a:lnSpc>
              <a:buNone/>
              <a:defRPr/>
            </a:pPr>
            <a:r>
              <a:rPr lang="en-US" sz="4500" b="1" dirty="0" smtClean="0">
                <a:latin typeface="+mn-lt"/>
              </a:rPr>
              <a:t>Christine </a:t>
            </a:r>
            <a:r>
              <a:rPr lang="en-US" sz="4500" b="1" dirty="0" smtClean="0">
                <a:latin typeface="+mn-lt"/>
              </a:rPr>
              <a:t>Redovan</a:t>
            </a:r>
            <a:r>
              <a:rPr lang="en-US" sz="4500" b="1" dirty="0" smtClean="0">
                <a:latin typeface="+mn-lt"/>
              </a:rPr>
              <a:t> MBA </a:t>
            </a:r>
            <a:r>
              <a:rPr lang="en-US" sz="4500" dirty="0" smtClean="0">
                <a:solidFill>
                  <a:srgbClr val="FF0000"/>
                </a:solidFill>
                <a:latin typeface="+mn-lt"/>
                <a:hlinkClick r:id="rId2"/>
              </a:rPr>
              <a:t>christine@PartnersInMedEd.com</a:t>
            </a:r>
            <a:endParaRPr lang="en-US" sz="4500" dirty="0">
              <a:solidFill>
                <a:srgbClr val="FF0000"/>
              </a:solidFill>
              <a:latin typeface="+mn-lt"/>
            </a:endParaRPr>
          </a:p>
          <a:p>
            <a:pPr algn="ctr">
              <a:lnSpc>
                <a:spcPct val="80000"/>
              </a:lnSpc>
              <a:buNone/>
              <a:defRPr/>
            </a:pPr>
            <a:r>
              <a:rPr lang="en-US" sz="4500" b="1" dirty="0" smtClean="0">
                <a:latin typeface="+mn-lt"/>
              </a:rPr>
              <a:t>Tori Hanlon, MS, CHCP </a:t>
            </a:r>
            <a:r>
              <a:rPr lang="en-US" sz="4500" dirty="0" smtClean="0">
                <a:solidFill>
                  <a:srgbClr val="FF0000"/>
                </a:solidFill>
                <a:latin typeface="+mn-lt"/>
                <a:hlinkClick r:id="rId3"/>
              </a:rPr>
              <a:t>tori@PartnersInMedEd.com</a:t>
            </a:r>
            <a:endParaRPr lang="en-US" sz="4500" dirty="0" smtClean="0">
              <a:solidFill>
                <a:srgbClr val="FF0000"/>
              </a:solidFill>
              <a:latin typeface="+mn-lt"/>
            </a:endParaRPr>
          </a:p>
          <a:p>
            <a:pPr algn="ctr">
              <a:lnSpc>
                <a:spcPct val="80000"/>
              </a:lnSpc>
              <a:buNone/>
              <a:defRPr/>
            </a:pPr>
            <a:r>
              <a:rPr lang="en-US" sz="4500" b="1" dirty="0" smtClean="0"/>
              <a:t>Pamela Royston, </a:t>
            </a:r>
            <a:r>
              <a:rPr lang="en-US" sz="4500" b="1" dirty="0" smtClean="0"/>
              <a:t>Ph.D</a:t>
            </a:r>
            <a:r>
              <a:rPr lang="en-US" sz="4500" b="1" dirty="0" smtClean="0"/>
              <a:t> </a:t>
            </a:r>
            <a:r>
              <a:rPr lang="en-US" sz="4500" dirty="0" smtClean="0">
                <a:solidFill>
                  <a:srgbClr val="FF0000"/>
                </a:solidFill>
                <a:hlinkClick r:id="rId2"/>
              </a:rPr>
              <a:t>pam@PartnersInMedEd.com</a:t>
            </a:r>
            <a:endParaRPr lang="en-US" sz="4500" dirty="0">
              <a:solidFill>
                <a:srgbClr val="FF0000"/>
              </a:solidFill>
            </a:endParaRPr>
          </a:p>
          <a:p>
            <a:pPr algn="ctr">
              <a:lnSpc>
                <a:spcPct val="80000"/>
              </a:lnSpc>
              <a:buNone/>
              <a:defRPr/>
            </a:pPr>
            <a:endParaRPr lang="en-US" sz="4500" dirty="0">
              <a:solidFill>
                <a:srgbClr val="FF0000"/>
              </a:solidFill>
              <a:latin typeface="+mn-lt"/>
            </a:endParaRPr>
          </a:p>
          <a:p>
            <a:pPr algn="ctr" eaLnBrk="1" hangingPunct="1">
              <a:lnSpc>
                <a:spcPct val="80000"/>
              </a:lnSpc>
              <a:buFont typeface="Wingdings" pitchFamily="2" charset="2"/>
              <a:buNone/>
              <a:defRPr/>
            </a:pPr>
            <a:r>
              <a:rPr lang="en-US" sz="3400" b="1" dirty="0" smtClean="0"/>
              <a:t>www.PartnersInMedEd.com</a:t>
            </a:r>
            <a:endParaRPr lang="en-US" sz="3400" b="1" dirty="0"/>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2743" y="308176"/>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41</a:t>
            </a:r>
            <a:endParaRPr lang="en-US" sz="1000" b="1" i="0" u="none" strike="noStrike" cap="none" dirty="0">
              <a:solidFill>
                <a:schemeClr val="dk1"/>
              </a:solidFill>
              <a:latin typeface="Arial"/>
              <a:ea typeface="Arial"/>
              <a:cs typeface="Arial"/>
              <a:sym typeface="Arial"/>
            </a:endParaRPr>
          </a:p>
        </p:txBody>
      </p:sp>
      <p:sp>
        <p:nvSpPr>
          <p:cNvPr id="9" name="Footer Placeholder 2"/>
          <p:cNvSpPr>
            <a:spLocks noGrp="1"/>
          </p:cNvSpPr>
          <p:nvPr>
            <p:ph type="ftr" sz="quarter" idx="10"/>
          </p:nvPr>
        </p:nvSpPr>
        <p:spPr>
          <a:xfrm>
            <a:off x="3028950" y="6433130"/>
            <a:ext cx="3086100" cy="365125"/>
          </a:xfrm>
        </p:spPr>
        <p:txBody>
          <a:bodyPr/>
          <a:lstStyle/>
          <a:p>
            <a:pPr>
              <a:defRPr/>
            </a:pPr>
            <a:r>
              <a:rPr lang="en-US" dirty="0" smtClean="0"/>
              <a:t>Presented by Partners in Medical Education, Inc. </a:t>
            </a:r>
            <a:r>
              <a:rPr lang="en-US" dirty="0" smtClean="0"/>
              <a:t>2017</a:t>
            </a:r>
            <a:endParaRPr lang="en-US" dirty="0"/>
          </a:p>
        </p:txBody>
      </p:sp>
    </p:spTree>
    <p:extLst>
      <p:ext uri="{BB962C8B-B14F-4D97-AF65-F5344CB8AC3E}">
        <p14:creationId xmlns:p14="http://schemas.microsoft.com/office/powerpoint/2010/main" val="199117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70C9779-0BCC-4587-83B5-BB5167ED976B}"/>
              </a:ext>
            </a:extLst>
          </p:cNvPr>
          <p:cNvSpPr>
            <a:spLocks noGrp="1"/>
          </p:cNvSpPr>
          <p:nvPr>
            <p:ph idx="1"/>
          </p:nvPr>
        </p:nvSpPr>
        <p:spPr>
          <a:xfrm>
            <a:off x="628650" y="1994225"/>
            <a:ext cx="7886700" cy="4438905"/>
          </a:xfrm>
        </p:spPr>
        <p:txBody>
          <a:bodyPr>
            <a:normAutofit/>
          </a:bodyPr>
          <a:lstStyle/>
          <a:p>
            <a:r>
              <a:rPr lang="en-US" sz="2400" b="1" dirty="0">
                <a:solidFill>
                  <a:srgbClr val="00B050"/>
                </a:solidFill>
              </a:rPr>
              <a:t>Italicized Language: </a:t>
            </a:r>
            <a:r>
              <a:rPr lang="en-US" sz="2400" dirty="0"/>
              <a:t>Describes the underlying philosophy of the requirements within the section and it not citable</a:t>
            </a:r>
          </a:p>
          <a:p>
            <a:r>
              <a:rPr lang="en-US" sz="2400" b="1" dirty="0">
                <a:solidFill>
                  <a:srgbClr val="00B050"/>
                </a:solidFill>
              </a:rPr>
              <a:t>Background and Intent: </a:t>
            </a:r>
            <a:r>
              <a:rPr lang="en-US" sz="2400" dirty="0"/>
              <a:t>Provides additional guidance on how to implement the requirements in a manner consistent with the intent</a:t>
            </a:r>
          </a:p>
        </p:txBody>
      </p:sp>
      <p:sp>
        <p:nvSpPr>
          <p:cNvPr id="3" name="Title 2">
            <a:extLst>
              <a:ext uri="{FF2B5EF4-FFF2-40B4-BE49-F238E27FC236}">
                <a16:creationId xmlns="" xmlns:a16="http://schemas.microsoft.com/office/drawing/2014/main" id="{6196346A-29BE-4CEA-B571-4D225A2C8B64}"/>
              </a:ext>
            </a:extLst>
          </p:cNvPr>
          <p:cNvSpPr>
            <a:spLocks noGrp="1"/>
          </p:cNvSpPr>
          <p:nvPr>
            <p:ph type="title"/>
          </p:nvPr>
        </p:nvSpPr>
        <p:spPr/>
        <p:txBody>
          <a:bodyPr/>
          <a:lstStyle/>
          <a:p>
            <a:r>
              <a:rPr lang="en-US" dirty="0"/>
              <a:t>Philosophy</a:t>
            </a:r>
            <a:br>
              <a:rPr lang="en-US" dirty="0"/>
            </a:br>
            <a:r>
              <a:rPr lang="en-US" dirty="0"/>
              <a:t>Background &amp; Intent</a:t>
            </a:r>
          </a:p>
        </p:txBody>
      </p:sp>
      <p:sp>
        <p:nvSpPr>
          <p:cNvPr id="4" name="Footer Placeholder 3">
            <a:extLst>
              <a:ext uri="{FF2B5EF4-FFF2-40B4-BE49-F238E27FC236}">
                <a16:creationId xmlns="" xmlns:a16="http://schemas.microsoft.com/office/drawing/2014/main" id="{2EFB12A6-CF2C-4978-B94A-3B1E5193C523}"/>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 xmlns:a16="http://schemas.microsoft.com/office/drawing/2014/main" id="{DA6DFC26-CEF8-46F2-BC2C-3C0116F5C7F9}"/>
              </a:ext>
            </a:extLst>
          </p:cNvPr>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pic>
        <p:nvPicPr>
          <p:cNvPr id="6" name="irc_mi" descr="http://givemelife.co.nz/userfiles/image/3D%20Man%20Thinki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950" y="4013200"/>
            <a:ext cx="2057400" cy="2298700"/>
          </a:xfrm>
          <a:prstGeom prst="rect">
            <a:avLst/>
          </a:prstGeom>
          <a:noFill/>
          <a:ln>
            <a:noFill/>
          </a:ln>
        </p:spPr>
      </p:pic>
    </p:spTree>
    <p:extLst>
      <p:ext uri="{BB962C8B-B14F-4D97-AF65-F5344CB8AC3E}">
        <p14:creationId xmlns:p14="http://schemas.microsoft.com/office/powerpoint/2010/main" val="174680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86FDC591-C798-4FA6-9536-950B1D836083}"/>
              </a:ext>
            </a:extLst>
          </p:cNvPr>
          <p:cNvSpPr>
            <a:spLocks noGrp="1"/>
          </p:cNvSpPr>
          <p:nvPr>
            <p:ph idx="1"/>
          </p:nvPr>
        </p:nvSpPr>
        <p:spPr>
          <a:xfrm>
            <a:off x="628650" y="1994225"/>
            <a:ext cx="7886700" cy="4438905"/>
          </a:xfrm>
        </p:spPr>
        <p:txBody>
          <a:bodyPr/>
          <a:lstStyle/>
          <a:p>
            <a:pPr marL="0" lvl="0" indent="0" eaLnBrk="0" fontAlgn="base" hangingPunct="0">
              <a:lnSpc>
                <a:spcPct val="100000"/>
              </a:lnSpc>
              <a:spcBef>
                <a:spcPct val="0"/>
              </a:spcBef>
              <a:spcAft>
                <a:spcPct val="0"/>
              </a:spcAft>
              <a:buNone/>
            </a:pPr>
            <a:r>
              <a:rPr lang="en-US" altLang="en-US" sz="2800" b="1" dirty="0">
                <a:latin typeface="+mn-lt"/>
              </a:rPr>
              <a:t>Goals:</a:t>
            </a:r>
            <a:endParaRPr lang="en-US" altLang="en-US" sz="1400" b="1" dirty="0">
              <a:latin typeface="+mn-lt"/>
            </a:endParaRPr>
          </a:p>
          <a:p>
            <a:pPr eaLnBrk="0" fontAlgn="base" hangingPunct="0">
              <a:lnSpc>
                <a:spcPct val="100000"/>
              </a:lnSpc>
              <a:spcBef>
                <a:spcPct val="0"/>
              </a:spcBef>
              <a:spcAft>
                <a:spcPct val="0"/>
              </a:spcAft>
            </a:pPr>
            <a:r>
              <a:rPr lang="en-US" altLang="en-US" sz="2400" dirty="0">
                <a:latin typeface="+mn-lt"/>
              </a:rPr>
              <a:t>Understanding the problem across the continuum</a:t>
            </a:r>
          </a:p>
          <a:p>
            <a:pPr eaLnBrk="0" fontAlgn="base" hangingPunct="0">
              <a:lnSpc>
                <a:spcPct val="100000"/>
              </a:lnSpc>
              <a:spcBef>
                <a:spcPct val="0"/>
              </a:spcBef>
              <a:spcAft>
                <a:spcPct val="0"/>
              </a:spcAft>
            </a:pPr>
            <a:r>
              <a:rPr lang="en-US" altLang="en-US" sz="2400" dirty="0">
                <a:latin typeface="+mn-lt"/>
              </a:rPr>
              <a:t>Advising the ACGME Board on how it can be an effective agent of transformational change</a:t>
            </a:r>
          </a:p>
          <a:p>
            <a:pPr eaLnBrk="0" fontAlgn="base" hangingPunct="0">
              <a:lnSpc>
                <a:spcPct val="100000"/>
              </a:lnSpc>
              <a:spcBef>
                <a:spcPct val="0"/>
              </a:spcBef>
              <a:spcAft>
                <a:spcPct val="0"/>
              </a:spcAft>
            </a:pPr>
            <a:r>
              <a:rPr lang="en-US" altLang="en-US" sz="2400" dirty="0">
                <a:latin typeface="+mn-lt"/>
              </a:rPr>
              <a:t>Beginning a national dialogue that leads to change in the culture of the clinical learning environment</a:t>
            </a:r>
          </a:p>
          <a:p>
            <a:pPr eaLnBrk="0" fontAlgn="base" hangingPunct="0">
              <a:lnSpc>
                <a:spcPct val="100000"/>
              </a:lnSpc>
              <a:spcBef>
                <a:spcPct val="0"/>
              </a:spcBef>
              <a:spcAft>
                <a:spcPct val="0"/>
              </a:spcAft>
            </a:pPr>
            <a:r>
              <a:rPr lang="en-US" altLang="en-US" sz="2400" dirty="0">
                <a:latin typeface="+mn-lt"/>
              </a:rPr>
              <a:t>Beginning ongoing collaborations with other organizations to better the well-being of health care professionals</a:t>
            </a:r>
          </a:p>
        </p:txBody>
      </p:sp>
      <p:sp>
        <p:nvSpPr>
          <p:cNvPr id="3" name="Title 2">
            <a:extLst>
              <a:ext uri="{FF2B5EF4-FFF2-40B4-BE49-F238E27FC236}">
                <a16:creationId xmlns="" xmlns:a16="http://schemas.microsoft.com/office/drawing/2014/main" id="{8FEB5E2B-3F49-4A44-A9E6-5ADA128B5049}"/>
              </a:ext>
            </a:extLst>
          </p:cNvPr>
          <p:cNvSpPr>
            <a:spLocks noGrp="1"/>
          </p:cNvSpPr>
          <p:nvPr>
            <p:ph type="title"/>
          </p:nvPr>
        </p:nvSpPr>
        <p:spPr/>
        <p:txBody>
          <a:bodyPr>
            <a:normAutofit fontScale="90000"/>
          </a:bodyPr>
          <a:lstStyle/>
          <a:p>
            <a:r>
              <a:rPr lang="en-US" dirty="0"/>
              <a:t>Well-Being</a:t>
            </a:r>
            <a:br>
              <a:rPr lang="en-US" dirty="0"/>
            </a:br>
            <a:r>
              <a:rPr lang="en-US" sz="2000" i="1" dirty="0"/>
              <a:t>“ Physicians need to be trained in a way that considers their well-being over the course of a lifelong career.”</a:t>
            </a:r>
            <a:r>
              <a:rPr lang="en-US" sz="2000" b="0" i="1" dirty="0"/>
              <a:t/>
            </a:r>
            <a:br>
              <a:rPr lang="en-US" sz="2000" b="0" i="1" dirty="0"/>
            </a:br>
            <a:r>
              <a:rPr lang="en-US" sz="2000" b="0" i="1" dirty="0">
                <a:solidFill>
                  <a:srgbClr val="00B050"/>
                </a:solidFill>
              </a:rPr>
              <a:t>ACGME Symposium on Physician Well-Being, 2015</a:t>
            </a:r>
            <a:endParaRPr lang="en-US" sz="2200" dirty="0"/>
          </a:p>
        </p:txBody>
      </p:sp>
      <p:sp>
        <p:nvSpPr>
          <p:cNvPr id="4" name="Footer Placeholder 3">
            <a:extLst>
              <a:ext uri="{FF2B5EF4-FFF2-40B4-BE49-F238E27FC236}">
                <a16:creationId xmlns="" xmlns:a16="http://schemas.microsoft.com/office/drawing/2014/main" id="{B075A8B5-767A-455B-88EC-514079815E91}"/>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 xmlns:a16="http://schemas.microsoft.com/office/drawing/2014/main" id="{717F6C1E-8C4C-4DF3-AC43-8736603767C6}"/>
              </a:ext>
            </a:extLst>
          </p:cNvPr>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spTree>
    <p:extLst>
      <p:ext uri="{BB962C8B-B14F-4D97-AF65-F5344CB8AC3E}">
        <p14:creationId xmlns:p14="http://schemas.microsoft.com/office/powerpoint/2010/main" val="135879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7A67BF4-3DF4-4213-81F3-C112915F6053}"/>
              </a:ext>
            </a:extLst>
          </p:cNvPr>
          <p:cNvSpPr>
            <a:spLocks noGrp="1"/>
          </p:cNvSpPr>
          <p:nvPr>
            <p:ph idx="1"/>
          </p:nvPr>
        </p:nvSpPr>
        <p:spPr>
          <a:xfrm>
            <a:off x="628650" y="2176787"/>
            <a:ext cx="7886700" cy="4438905"/>
          </a:xfrm>
        </p:spPr>
        <p:txBody>
          <a:bodyPr>
            <a:normAutofit/>
          </a:bodyPr>
          <a:lstStyle/>
          <a:p>
            <a:r>
              <a:rPr lang="en-US" sz="2400" dirty="0"/>
              <a:t>Residents and faculty members at </a:t>
            </a:r>
            <a:r>
              <a:rPr lang="en-US" sz="2400" b="1" dirty="0">
                <a:solidFill>
                  <a:srgbClr val="FF0000"/>
                </a:solidFill>
              </a:rPr>
              <a:t>increased risk </a:t>
            </a:r>
            <a:r>
              <a:rPr lang="en-US" sz="2400" dirty="0"/>
              <a:t>for </a:t>
            </a:r>
            <a:r>
              <a:rPr lang="en-US" sz="2400" b="1" u="sng" dirty="0"/>
              <a:t>burnout and depression</a:t>
            </a:r>
          </a:p>
          <a:p>
            <a:r>
              <a:rPr lang="en-US" sz="2400" dirty="0"/>
              <a:t>Psychosocial, emotional, and physical well-being are </a:t>
            </a:r>
            <a:r>
              <a:rPr lang="en-US" sz="2400" b="1" dirty="0">
                <a:solidFill>
                  <a:srgbClr val="FF0000"/>
                </a:solidFill>
              </a:rPr>
              <a:t>critical</a:t>
            </a:r>
            <a:r>
              <a:rPr lang="en-US" sz="2400" dirty="0"/>
              <a:t> in the development of the </a:t>
            </a:r>
            <a:r>
              <a:rPr lang="en-US" sz="2400" b="1" u="sng" dirty="0"/>
              <a:t>competent, caring and resilient physician</a:t>
            </a:r>
          </a:p>
          <a:p>
            <a:r>
              <a:rPr lang="en-US" sz="2400" dirty="0"/>
              <a:t>Culture of respect and accountability for physician well-being is </a:t>
            </a:r>
            <a:r>
              <a:rPr lang="en-US" sz="2400" b="1" dirty="0">
                <a:solidFill>
                  <a:srgbClr val="FF0000"/>
                </a:solidFill>
              </a:rPr>
              <a:t>crucial</a:t>
            </a:r>
            <a:r>
              <a:rPr lang="en-US" sz="2400" dirty="0"/>
              <a:t> to physicians’ ability to deliver the </a:t>
            </a:r>
            <a:r>
              <a:rPr lang="en-US" sz="2400" b="1" u="sng" dirty="0"/>
              <a:t>safest, best possible care to patients</a:t>
            </a:r>
          </a:p>
        </p:txBody>
      </p:sp>
      <p:sp>
        <p:nvSpPr>
          <p:cNvPr id="3" name="Title 2">
            <a:extLst>
              <a:ext uri="{FF2B5EF4-FFF2-40B4-BE49-F238E27FC236}">
                <a16:creationId xmlns="" xmlns:a16="http://schemas.microsoft.com/office/drawing/2014/main" id="{A8366A62-E390-4463-A5FF-0F1590D1A9F7}"/>
              </a:ext>
            </a:extLst>
          </p:cNvPr>
          <p:cNvSpPr>
            <a:spLocks noGrp="1"/>
          </p:cNvSpPr>
          <p:nvPr>
            <p:ph type="title"/>
          </p:nvPr>
        </p:nvSpPr>
        <p:spPr>
          <a:xfrm>
            <a:off x="2103644" y="342900"/>
            <a:ext cx="6526006" cy="1165629"/>
          </a:xfrm>
        </p:spPr>
        <p:txBody>
          <a:bodyPr>
            <a:normAutofit/>
          </a:bodyPr>
          <a:lstStyle/>
          <a:p>
            <a:pPr fontAlgn="base"/>
            <a:r>
              <a:rPr lang="en-US" dirty="0"/>
              <a:t>Well-Being</a:t>
            </a:r>
            <a:endParaRPr lang="en-US" sz="2000" dirty="0">
              <a:solidFill>
                <a:srgbClr val="00B050"/>
              </a:solidFill>
            </a:endParaRPr>
          </a:p>
        </p:txBody>
      </p:sp>
      <p:sp>
        <p:nvSpPr>
          <p:cNvPr id="4" name="Footer Placeholder 3">
            <a:extLst>
              <a:ext uri="{FF2B5EF4-FFF2-40B4-BE49-F238E27FC236}">
                <a16:creationId xmlns="" xmlns:a16="http://schemas.microsoft.com/office/drawing/2014/main" id="{CDF030CB-CF5E-46EE-A94C-40E4251895AE}"/>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 xmlns:a16="http://schemas.microsoft.com/office/drawing/2014/main" id="{47BA45C6-982C-4259-8FF3-1294837EFB36}"/>
              </a:ext>
            </a:extLst>
          </p:cNvPr>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spTree>
    <p:extLst>
      <p:ext uri="{BB962C8B-B14F-4D97-AF65-F5344CB8AC3E}">
        <p14:creationId xmlns:p14="http://schemas.microsoft.com/office/powerpoint/2010/main" val="17502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13107E8-7422-4154-A352-D69DF99E4814}"/>
              </a:ext>
            </a:extLst>
          </p:cNvPr>
          <p:cNvSpPr>
            <a:spLocks noGrp="1"/>
          </p:cNvSpPr>
          <p:nvPr>
            <p:ph idx="1"/>
          </p:nvPr>
        </p:nvSpPr>
        <p:spPr>
          <a:xfrm>
            <a:off x="628650" y="1994225"/>
            <a:ext cx="7886700" cy="4438905"/>
          </a:xfrm>
        </p:spPr>
        <p:txBody>
          <a:bodyPr>
            <a:normAutofit/>
          </a:bodyPr>
          <a:lstStyle/>
          <a:p>
            <a:pPr marL="571500" indent="-571500">
              <a:buFont typeface="+mj-lt"/>
              <a:buAutoNum type="romanUcPeriod"/>
            </a:pPr>
            <a:r>
              <a:rPr lang="en-US" sz="2000" dirty="0"/>
              <a:t>Efforts to enhance the meaning that each resident finds in the experience of being a physician, including protecting time with patients, minimizing non-physician obligations, providing administrative support, promoting progressive autonomy and flexibility, and enhancing professional relationships; </a:t>
            </a:r>
            <a:r>
              <a:rPr lang="en-US" sz="2000" baseline="30000" dirty="0"/>
              <a:t>(Core) </a:t>
            </a:r>
            <a:r>
              <a:rPr lang="en-US" sz="1200" dirty="0"/>
              <a:t>(VI.C.1.a)</a:t>
            </a:r>
          </a:p>
          <a:p>
            <a:pPr marL="571500" indent="-571500">
              <a:buFont typeface="+mj-lt"/>
              <a:buAutoNum type="romanUcPeriod"/>
            </a:pPr>
            <a:r>
              <a:rPr lang="en-US" sz="2000" dirty="0"/>
              <a:t>Attention to scheduling, work intensity, and work compression that impacts well-being </a:t>
            </a:r>
            <a:r>
              <a:rPr lang="en-US" sz="2000" baseline="30000" dirty="0"/>
              <a:t>(Core) </a:t>
            </a:r>
            <a:r>
              <a:rPr lang="en-US" sz="1200" dirty="0"/>
              <a:t>(VI.C.1.b)</a:t>
            </a:r>
          </a:p>
          <a:p>
            <a:pPr marL="571500" indent="-571500">
              <a:buFont typeface="+mj-lt"/>
              <a:buAutoNum type="romanUcPeriod"/>
            </a:pPr>
            <a:r>
              <a:rPr lang="en-US" sz="2000" dirty="0"/>
              <a:t>Evaluating workplace safety data and addressing the safety of residents and faculty members </a:t>
            </a:r>
            <a:r>
              <a:rPr lang="en-US" sz="2000" baseline="30000" dirty="0"/>
              <a:t>(Core)</a:t>
            </a:r>
            <a:r>
              <a:rPr lang="en-US" sz="2000" dirty="0"/>
              <a:t> </a:t>
            </a:r>
            <a:r>
              <a:rPr lang="en-US" sz="1200" dirty="0"/>
              <a:t>(VI.C.1.c)</a:t>
            </a:r>
          </a:p>
          <a:p>
            <a:pPr marL="571500" indent="-571500">
              <a:buFont typeface="+mj-lt"/>
              <a:buAutoNum type="romanUcPeriod"/>
            </a:pPr>
            <a:r>
              <a:rPr lang="en-US" sz="2000" dirty="0"/>
              <a:t>Policies and program that encourage optimal resident and faculty member well-being </a:t>
            </a:r>
            <a:r>
              <a:rPr lang="en-US" sz="2000" baseline="30000" dirty="0"/>
              <a:t>(Core) </a:t>
            </a:r>
            <a:r>
              <a:rPr lang="en-US" sz="1200" dirty="0"/>
              <a:t>(VI.C.1.d)</a:t>
            </a:r>
            <a:endParaRPr lang="en-US" sz="2000" dirty="0"/>
          </a:p>
        </p:txBody>
      </p:sp>
      <p:sp>
        <p:nvSpPr>
          <p:cNvPr id="3" name="Title 2">
            <a:extLst>
              <a:ext uri="{FF2B5EF4-FFF2-40B4-BE49-F238E27FC236}">
                <a16:creationId xmlns="" xmlns:a16="http://schemas.microsoft.com/office/drawing/2014/main" id="{6BA7F3AE-27B0-401B-BFF7-06EA0A3AF308}"/>
              </a:ext>
            </a:extLst>
          </p:cNvPr>
          <p:cNvSpPr>
            <a:spLocks noGrp="1"/>
          </p:cNvSpPr>
          <p:nvPr>
            <p:ph type="title"/>
          </p:nvPr>
        </p:nvSpPr>
        <p:spPr/>
        <p:txBody>
          <a:bodyPr>
            <a:normAutofit fontScale="90000"/>
          </a:bodyPr>
          <a:lstStyle/>
          <a:p>
            <a:r>
              <a:rPr lang="en-US" dirty="0"/>
              <a:t>Well-Being: Program and Sponsoring Institution Responsibilities</a:t>
            </a:r>
          </a:p>
        </p:txBody>
      </p:sp>
      <p:sp>
        <p:nvSpPr>
          <p:cNvPr id="4" name="Footer Placeholder 3">
            <a:extLst>
              <a:ext uri="{FF2B5EF4-FFF2-40B4-BE49-F238E27FC236}">
                <a16:creationId xmlns="" xmlns:a16="http://schemas.microsoft.com/office/drawing/2014/main" id="{2681E3F0-47D0-41E0-9C8C-501F6FC77F4B}"/>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 xmlns:a16="http://schemas.microsoft.com/office/drawing/2014/main" id="{6294CECD-1F1E-4E44-9CD6-2CB1EF64A558}"/>
              </a:ext>
            </a:extLst>
          </p:cNvPr>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spTree>
    <p:extLst>
      <p:ext uri="{BB962C8B-B14F-4D97-AF65-F5344CB8AC3E}">
        <p14:creationId xmlns:p14="http://schemas.microsoft.com/office/powerpoint/2010/main" val="2106099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4FA20FB-5E65-4361-9D4B-22E37A5682A9}"/>
              </a:ext>
            </a:extLst>
          </p:cNvPr>
          <p:cNvSpPr>
            <a:spLocks noGrp="1"/>
          </p:cNvSpPr>
          <p:nvPr>
            <p:ph idx="1"/>
          </p:nvPr>
        </p:nvSpPr>
        <p:spPr>
          <a:xfrm>
            <a:off x="628650" y="2162927"/>
            <a:ext cx="7886700" cy="4695073"/>
          </a:xfrm>
        </p:spPr>
        <p:txBody>
          <a:bodyPr>
            <a:normAutofit/>
          </a:bodyPr>
          <a:lstStyle/>
          <a:p>
            <a:pPr marL="571500" indent="-571500">
              <a:buFont typeface="+mj-lt"/>
              <a:buAutoNum type="romanUcPeriod" startAt="5"/>
            </a:pPr>
            <a:r>
              <a:rPr lang="en-US" sz="2000" dirty="0"/>
              <a:t>Residents must be given the opportunity to attend medical, mental health, and dental care appointments, including those scheduled during their work hours </a:t>
            </a:r>
            <a:r>
              <a:rPr lang="en-US" sz="2000" baseline="30000" dirty="0"/>
              <a:t>(Core) </a:t>
            </a:r>
            <a:r>
              <a:rPr lang="en-US" sz="1200" dirty="0"/>
              <a:t>(VI.C.1.d.(1))</a:t>
            </a:r>
          </a:p>
          <a:p>
            <a:pPr marL="571500" indent="-571500">
              <a:buFont typeface="+mj-lt"/>
              <a:buAutoNum type="romanUcPeriod" startAt="5"/>
            </a:pPr>
            <a:r>
              <a:rPr lang="en-US" sz="2000" dirty="0"/>
              <a:t>Attention to resident and faculty member burnout, depression, and substance abuse. The program, in partnership with its Sponsoring Institution, must educate faculty members and residents in identification of the symptoms of burnout, depression, and substance abuse, including means to assist those who experience these conditions. Residents and faculty members must also be educated to recognize those symptoms in themselves and how to seek appropriate care </a:t>
            </a:r>
            <a:r>
              <a:rPr lang="en-US" sz="2000" baseline="30000" dirty="0"/>
              <a:t>(Core) </a:t>
            </a:r>
            <a:r>
              <a:rPr lang="en-US" sz="1200" dirty="0"/>
              <a:t>(VI.C.1.e)</a:t>
            </a:r>
          </a:p>
          <a:p>
            <a:pPr marL="571500" indent="-571500">
              <a:buFont typeface="+mj-lt"/>
              <a:buAutoNum type="romanUcPeriod" startAt="5"/>
            </a:pPr>
            <a:endParaRPr lang="en-US" sz="2000" dirty="0"/>
          </a:p>
          <a:p>
            <a:endParaRPr lang="en-US" sz="2000" dirty="0"/>
          </a:p>
        </p:txBody>
      </p:sp>
      <p:sp>
        <p:nvSpPr>
          <p:cNvPr id="3" name="Title 2">
            <a:extLst>
              <a:ext uri="{FF2B5EF4-FFF2-40B4-BE49-F238E27FC236}">
                <a16:creationId xmlns="" xmlns:a16="http://schemas.microsoft.com/office/drawing/2014/main" id="{9305C8BD-A3A3-4DCA-9F57-0B0D7045C8F5}"/>
              </a:ext>
            </a:extLst>
          </p:cNvPr>
          <p:cNvSpPr>
            <a:spLocks noGrp="1"/>
          </p:cNvSpPr>
          <p:nvPr>
            <p:ph type="title"/>
          </p:nvPr>
        </p:nvSpPr>
        <p:spPr/>
        <p:txBody>
          <a:bodyPr>
            <a:normAutofit fontScale="90000"/>
          </a:bodyPr>
          <a:lstStyle/>
          <a:p>
            <a:r>
              <a:rPr lang="en-US" dirty="0"/>
              <a:t>Well-Being: Program and Sponsoring Institution Responsibilities</a:t>
            </a:r>
          </a:p>
        </p:txBody>
      </p:sp>
      <p:sp>
        <p:nvSpPr>
          <p:cNvPr id="4" name="Footer Placeholder 3">
            <a:extLst>
              <a:ext uri="{FF2B5EF4-FFF2-40B4-BE49-F238E27FC236}">
                <a16:creationId xmlns="" xmlns:a16="http://schemas.microsoft.com/office/drawing/2014/main" id="{0892F431-E710-48C7-82B2-03B3BD543059}"/>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 xmlns:a16="http://schemas.microsoft.com/office/drawing/2014/main" id="{E395DEAF-64B9-4AF5-B3E0-4DE90ACC724C}"/>
              </a:ext>
            </a:extLst>
          </p:cNvPr>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Tree>
    <p:extLst>
      <p:ext uri="{BB962C8B-B14F-4D97-AF65-F5344CB8AC3E}">
        <p14:creationId xmlns:p14="http://schemas.microsoft.com/office/powerpoint/2010/main" val="676911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6230</TotalTime>
  <Words>2310</Words>
  <Application>Microsoft Macintosh PowerPoint</Application>
  <PresentationFormat>On-screen Show (4:3)</PresentationFormat>
  <Paragraphs>411</Paragraphs>
  <Slides>41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Calibri</vt:lpstr>
      <vt:lpstr>Comic Sans MS</vt:lpstr>
      <vt:lpstr>Courier New</vt:lpstr>
      <vt:lpstr>Lucida Bright</vt:lpstr>
      <vt:lpstr>ＭＳ Ｐゴシック</vt:lpstr>
      <vt:lpstr>Wingdings</vt:lpstr>
      <vt:lpstr>Arial</vt:lpstr>
      <vt:lpstr>PME-2016</vt:lpstr>
      <vt:lpstr>”Meet The Experts” Fall Freebie</vt:lpstr>
      <vt:lpstr> Partners Consulting Team</vt:lpstr>
      <vt:lpstr>NEW Well-Being Requirements 2017 Common Program Requirements: Section VI Update</vt:lpstr>
      <vt:lpstr>Objectives and Goals</vt:lpstr>
      <vt:lpstr>Philosophy Background &amp; Intent</vt:lpstr>
      <vt:lpstr>Well-Being “ Physicians need to be trained in a way that considers their well-being over the course of a lifelong career.” ACGME Symposium on Physician Well-Being, 2015</vt:lpstr>
      <vt:lpstr>Well-Being</vt:lpstr>
      <vt:lpstr>Well-Being: Program and Sponsoring Institution Responsibilities</vt:lpstr>
      <vt:lpstr>Well-Being: Program and Sponsoring Institution Responsibilities</vt:lpstr>
      <vt:lpstr>Well-Being: Program and Sponsoring Institution Responsibilities</vt:lpstr>
      <vt:lpstr>Well-Being: Program and Sponsoring Institution Responsibilities</vt:lpstr>
      <vt:lpstr>Planning Documents for Inventorying and Development of Your Institutional/Program Resources for Well-being</vt:lpstr>
      <vt:lpstr>Well-Being Resources http://www.acgme.org/What-We-Do/Initiatives/Physician-Well-Being/Education </vt:lpstr>
      <vt:lpstr>Demystifying the “M” in SMART goals</vt:lpstr>
      <vt:lpstr>Goals and Objectives</vt:lpstr>
      <vt:lpstr>Action Plans Are Everywhere!</vt:lpstr>
      <vt:lpstr>SMART Outline</vt:lpstr>
      <vt:lpstr>Measurable</vt:lpstr>
      <vt:lpstr>Measurable</vt:lpstr>
      <vt:lpstr>Examples</vt:lpstr>
      <vt:lpstr>Examples</vt:lpstr>
      <vt:lpstr>SMART Success</vt:lpstr>
      <vt:lpstr>Preparing in the “Off-Season”</vt:lpstr>
      <vt:lpstr>PowerPoint Presentation</vt:lpstr>
      <vt:lpstr>PowerPoint Presentation</vt:lpstr>
      <vt:lpstr>Where To Start?</vt:lpstr>
      <vt:lpstr>ADS Annual Update</vt:lpstr>
      <vt:lpstr>SV Document Check List</vt:lpstr>
      <vt:lpstr>Policies</vt:lpstr>
      <vt:lpstr>Professional Boundaries in GME</vt:lpstr>
      <vt:lpstr>Learning Objectives</vt:lpstr>
      <vt:lpstr>Are you over the boundary?</vt:lpstr>
      <vt:lpstr>Balancing Act</vt:lpstr>
      <vt:lpstr>Risky Situations</vt:lpstr>
      <vt:lpstr>Your Role in Organization</vt:lpstr>
      <vt:lpstr>Agent - Duty of Notification</vt:lpstr>
      <vt:lpstr>Establish Boundaries</vt:lpstr>
      <vt:lpstr>Helpful Phrases</vt:lpstr>
      <vt:lpstr>Find the Balance</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38</cp:revision>
  <dcterms:created xsi:type="dcterms:W3CDTF">2016-03-20T11:36:31Z</dcterms:created>
  <dcterms:modified xsi:type="dcterms:W3CDTF">2017-11-13T16:48:59Z</dcterms:modified>
</cp:coreProperties>
</file>