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38"/>
  </p:notesMasterIdLst>
  <p:handoutMasterIdLst>
    <p:handoutMasterId r:id="rId39"/>
  </p:handoutMasterIdLst>
  <p:sldIdLst>
    <p:sldId id="256" r:id="rId2"/>
    <p:sldId id="258" r:id="rId3"/>
    <p:sldId id="259" r:id="rId4"/>
    <p:sldId id="309" r:id="rId5"/>
    <p:sldId id="312" r:id="rId6"/>
    <p:sldId id="310" r:id="rId7"/>
    <p:sldId id="311" r:id="rId8"/>
    <p:sldId id="314" r:id="rId9"/>
    <p:sldId id="332" r:id="rId10"/>
    <p:sldId id="313" r:id="rId11"/>
    <p:sldId id="315" r:id="rId12"/>
    <p:sldId id="316" r:id="rId13"/>
    <p:sldId id="317" r:id="rId14"/>
    <p:sldId id="318" r:id="rId15"/>
    <p:sldId id="340" r:id="rId16"/>
    <p:sldId id="319" r:id="rId17"/>
    <p:sldId id="320" r:id="rId18"/>
    <p:sldId id="341" r:id="rId19"/>
    <p:sldId id="321" r:id="rId20"/>
    <p:sldId id="322" r:id="rId21"/>
    <p:sldId id="323" r:id="rId22"/>
    <p:sldId id="324" r:id="rId23"/>
    <p:sldId id="336" r:id="rId24"/>
    <p:sldId id="325" r:id="rId25"/>
    <p:sldId id="326" r:id="rId26"/>
    <p:sldId id="327" r:id="rId27"/>
    <p:sldId id="328" r:id="rId28"/>
    <p:sldId id="329" r:id="rId29"/>
    <p:sldId id="337" r:id="rId30"/>
    <p:sldId id="333" r:id="rId31"/>
    <p:sldId id="338" r:id="rId32"/>
    <p:sldId id="334" r:id="rId33"/>
    <p:sldId id="296" r:id="rId34"/>
    <p:sldId id="297" r:id="rId35"/>
    <p:sldId id="339" r:id="rId36"/>
    <p:sldId id="308" r:id="rId37"/>
  </p:sldIdLst>
  <p:sldSz cx="9144000" cy="6858000" type="screen4x3"/>
  <p:notesSz cx="7102475" cy="9388475"/>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521415D9-36F7-43E2-AB2F-B90AF26B5E84}">
      <p14:sectionLst xmlns:p14="http://schemas.microsoft.com/office/powerpoint/2010/main">
        <p14:section name="Default Section" id="{FF15E627-E6C9-4E29-A5BD-B54CC968219A}">
          <p14:sldIdLst>
            <p14:sldId id="256"/>
            <p14:sldId id="258"/>
          </p14:sldIdLst>
        </p14:section>
        <p14:section name="Objectives and Goals" id="{5554769F-D0BB-42F9-9DF3-DD928E17D92B}">
          <p14:sldIdLst>
            <p14:sldId id="259"/>
          </p14:sldIdLst>
        </p14:section>
        <p14:section name="Timelinen &amp; Process" id="{4F880362-C7FE-4866-9222-1564A0A59756}">
          <p14:sldIdLst>
            <p14:sldId id="309"/>
            <p14:sldId id="312"/>
            <p14:sldId id="310"/>
            <p14:sldId id="311"/>
            <p14:sldId id="314"/>
          </p14:sldIdLst>
        </p14:section>
        <p14:section name="CEE Hours" id="{9D5AB9A7-B637-46A2-8CA5-0AF1F9A3CFFD}">
          <p14:sldIdLst>
            <p14:sldId id="332"/>
            <p14:sldId id="313"/>
          </p14:sldIdLst>
        </p14:section>
        <p14:section name="Patient Safety" id="{2958AAEA-D51D-449C-94F9-0C90E51B27BE}">
          <p14:sldIdLst>
            <p14:sldId id="315"/>
            <p14:sldId id="316"/>
            <p14:sldId id="317"/>
            <p14:sldId id="318"/>
            <p14:sldId id="340"/>
          </p14:sldIdLst>
        </p14:section>
        <p14:section name="Quality Improvement" id="{B70A2774-622F-4E4B-8B7C-4925A45756E2}">
          <p14:sldIdLst>
            <p14:sldId id="319"/>
            <p14:sldId id="320"/>
            <p14:sldId id="341"/>
          </p14:sldIdLst>
        </p14:section>
        <p14:section name="Supervision and Accountability" id="{1108121B-BE10-4397-83BA-F931ABF2234C}">
          <p14:sldIdLst>
            <p14:sldId id="321"/>
            <p14:sldId id="322"/>
          </p14:sldIdLst>
        </p14:section>
        <p14:section name="Professionalism" id="{AD587D4E-4811-4815-8BD5-7FD96E13C7F6}">
          <p14:sldIdLst>
            <p14:sldId id="323"/>
            <p14:sldId id="324"/>
          </p14:sldIdLst>
        </p14:section>
        <p14:section name="Well-Being" id="{9EFCA2BE-286F-4967-A1BD-A5B68602711A}">
          <p14:sldIdLst>
            <p14:sldId id="336"/>
            <p14:sldId id="325"/>
            <p14:sldId id="326"/>
            <p14:sldId id="327"/>
            <p14:sldId id="328"/>
            <p14:sldId id="329"/>
            <p14:sldId id="337"/>
            <p14:sldId id="333"/>
          </p14:sldIdLst>
        </p14:section>
        <p14:section name="Fatigue Mitigation" id="{0EDB8491-7422-4272-9F52-B9873FD20043}">
          <p14:sldIdLst/>
        </p14:section>
        <p14:section name="FAQs" id="{1C65BFF7-13E5-40F5-B901-ECAD74037450}">
          <p14:sldIdLst>
            <p14:sldId id="338"/>
          </p14:sldIdLst>
        </p14:section>
        <p14:section name="Faculty Development" id="{2FA4784B-A80A-40BD-882D-E52EBB5C9DFF}">
          <p14:sldIdLst>
            <p14:sldId id="334"/>
          </p14:sldIdLst>
        </p14:section>
        <p14:section name="Closure" id="{3777F114-B215-4326-8407-4309C962EAEC}">
          <p14:sldIdLst>
            <p14:sldId id="296"/>
            <p14:sldId id="297"/>
            <p14:sldId id="339"/>
            <p14:sldId id="3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B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4" autoAdjust="0"/>
    <p:restoredTop sz="89181" autoAdjust="0"/>
  </p:normalViewPr>
  <p:slideViewPr>
    <p:cSldViewPr snapToGrid="0" snapToObjects="1">
      <p:cViewPr varScale="1">
        <p:scale>
          <a:sx n="95" d="100"/>
          <a:sy n="95" d="100"/>
        </p:scale>
        <p:origin x="2320" y="16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6" d="100"/>
          <a:sy n="66"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 Id="rId4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6E7DF-EF5D-462F-8F59-BBE64BDFA495}"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946CAB8E-C6AD-4C76-ABBA-DAFBA04FF139}">
      <dgm:prSet phldrT="[Text]"/>
      <dgm:spPr/>
      <dgm:t>
        <a:bodyPr/>
        <a:lstStyle/>
        <a:p>
          <a:r>
            <a:rPr lang="en-US" dirty="0"/>
            <a:t>Experience</a:t>
          </a:r>
        </a:p>
      </dgm:t>
    </dgm:pt>
    <dgm:pt modelId="{DDAA0CA8-3D41-4DC5-833A-1FF0AFAA54EC}" type="parTrans" cxnId="{17DC1555-2AD7-4782-82D0-5375400A95C2}">
      <dgm:prSet/>
      <dgm:spPr/>
      <dgm:t>
        <a:bodyPr/>
        <a:lstStyle/>
        <a:p>
          <a:endParaRPr lang="en-US"/>
        </a:p>
      </dgm:t>
    </dgm:pt>
    <dgm:pt modelId="{388DF57F-0C6D-4CAE-B3A5-CEF1EA1A492B}" type="sibTrans" cxnId="{17DC1555-2AD7-4782-82D0-5375400A95C2}">
      <dgm:prSet/>
      <dgm:spPr/>
      <dgm:t>
        <a:bodyPr/>
        <a:lstStyle/>
        <a:p>
          <a:endParaRPr lang="en-US"/>
        </a:p>
      </dgm:t>
    </dgm:pt>
    <dgm:pt modelId="{770270FE-C686-45E0-A3C0-3C5BB4B15BD0}">
      <dgm:prSet phldrT="[Text]"/>
      <dgm:spPr/>
      <dgm:t>
        <a:bodyPr/>
        <a:lstStyle/>
        <a:p>
          <a:r>
            <a:rPr lang="en-US" dirty="0"/>
            <a:t>Reflect</a:t>
          </a:r>
        </a:p>
      </dgm:t>
    </dgm:pt>
    <dgm:pt modelId="{0D68B0CD-B8AA-4AAF-B147-ABC3D72A6C2C}" type="parTrans" cxnId="{8DA55CFA-FD11-4DB8-9C07-9E1550EE5F79}">
      <dgm:prSet/>
      <dgm:spPr/>
      <dgm:t>
        <a:bodyPr/>
        <a:lstStyle/>
        <a:p>
          <a:endParaRPr lang="en-US"/>
        </a:p>
      </dgm:t>
    </dgm:pt>
    <dgm:pt modelId="{AE58DF0D-8792-44D0-814E-EFE1907D1F70}" type="sibTrans" cxnId="{8DA55CFA-FD11-4DB8-9C07-9E1550EE5F79}">
      <dgm:prSet/>
      <dgm:spPr/>
      <dgm:t>
        <a:bodyPr/>
        <a:lstStyle/>
        <a:p>
          <a:endParaRPr lang="en-US"/>
        </a:p>
      </dgm:t>
    </dgm:pt>
    <dgm:pt modelId="{B6D3C845-03B5-4621-B032-FD21E18D258C}">
      <dgm:prSet phldrT="[Text]"/>
      <dgm:spPr/>
      <dgm:t>
        <a:bodyPr/>
        <a:lstStyle/>
        <a:p>
          <a:r>
            <a:rPr lang="en-US" dirty="0"/>
            <a:t>Abstract</a:t>
          </a:r>
        </a:p>
      </dgm:t>
    </dgm:pt>
    <dgm:pt modelId="{9DEB5572-7846-424F-9A09-D77BA5C29D2F}" type="parTrans" cxnId="{F4538896-A543-4BCC-998E-DEBE738E7438}">
      <dgm:prSet/>
      <dgm:spPr/>
      <dgm:t>
        <a:bodyPr/>
        <a:lstStyle/>
        <a:p>
          <a:endParaRPr lang="en-US"/>
        </a:p>
      </dgm:t>
    </dgm:pt>
    <dgm:pt modelId="{7137F706-0975-45E7-B5B0-99E4F3DB5D7B}" type="sibTrans" cxnId="{F4538896-A543-4BCC-998E-DEBE738E7438}">
      <dgm:prSet/>
      <dgm:spPr/>
      <dgm:t>
        <a:bodyPr/>
        <a:lstStyle/>
        <a:p>
          <a:endParaRPr lang="en-US"/>
        </a:p>
      </dgm:t>
    </dgm:pt>
    <dgm:pt modelId="{F10C26D9-0DFF-405E-9215-F97A1F9C4F98}">
      <dgm:prSet phldrT="[Text]"/>
      <dgm:spPr/>
      <dgm:t>
        <a:bodyPr/>
        <a:lstStyle/>
        <a:p>
          <a:r>
            <a:rPr lang="en-US" dirty="0"/>
            <a:t>Experiment</a:t>
          </a:r>
        </a:p>
      </dgm:t>
    </dgm:pt>
    <dgm:pt modelId="{0B18A950-A817-4A8F-B5BA-95F4A60885C6}" type="parTrans" cxnId="{1927FA8E-1D57-4F2C-A03D-920EF8CE3420}">
      <dgm:prSet/>
      <dgm:spPr/>
      <dgm:t>
        <a:bodyPr/>
        <a:lstStyle/>
        <a:p>
          <a:endParaRPr lang="en-US"/>
        </a:p>
      </dgm:t>
    </dgm:pt>
    <dgm:pt modelId="{BBF03C84-91EC-48B3-B38D-990097C61CD6}" type="sibTrans" cxnId="{1927FA8E-1D57-4F2C-A03D-920EF8CE3420}">
      <dgm:prSet/>
      <dgm:spPr/>
      <dgm:t>
        <a:bodyPr/>
        <a:lstStyle/>
        <a:p>
          <a:endParaRPr lang="en-US"/>
        </a:p>
      </dgm:t>
    </dgm:pt>
    <dgm:pt modelId="{9538E120-866E-4D9F-B1AA-583FD7247CE7}" type="pres">
      <dgm:prSet presAssocID="{5A36E7DF-EF5D-462F-8F59-BBE64BDFA495}" presName="cycle" presStyleCnt="0">
        <dgm:presLayoutVars>
          <dgm:dir/>
          <dgm:resizeHandles val="exact"/>
        </dgm:presLayoutVars>
      </dgm:prSet>
      <dgm:spPr/>
      <dgm:t>
        <a:bodyPr/>
        <a:lstStyle/>
        <a:p>
          <a:endParaRPr lang="en-US"/>
        </a:p>
      </dgm:t>
    </dgm:pt>
    <dgm:pt modelId="{DB2F6CE0-6827-42FB-AEC7-7CEA71036DA6}" type="pres">
      <dgm:prSet presAssocID="{946CAB8E-C6AD-4C76-ABBA-DAFBA04FF139}" presName="dummy" presStyleCnt="0"/>
      <dgm:spPr/>
    </dgm:pt>
    <dgm:pt modelId="{8A0566A7-756A-4574-9072-407CE53E72D7}" type="pres">
      <dgm:prSet presAssocID="{946CAB8E-C6AD-4C76-ABBA-DAFBA04FF139}" presName="node" presStyleLbl="revTx" presStyleIdx="0" presStyleCnt="4">
        <dgm:presLayoutVars>
          <dgm:bulletEnabled val="1"/>
        </dgm:presLayoutVars>
      </dgm:prSet>
      <dgm:spPr/>
      <dgm:t>
        <a:bodyPr/>
        <a:lstStyle/>
        <a:p>
          <a:endParaRPr lang="en-US"/>
        </a:p>
      </dgm:t>
    </dgm:pt>
    <dgm:pt modelId="{BF86A59B-B5A3-44D3-A567-8C2D3DCE01D8}" type="pres">
      <dgm:prSet presAssocID="{388DF57F-0C6D-4CAE-B3A5-CEF1EA1A492B}" presName="sibTrans" presStyleLbl="node1" presStyleIdx="0" presStyleCnt="4"/>
      <dgm:spPr/>
      <dgm:t>
        <a:bodyPr/>
        <a:lstStyle/>
        <a:p>
          <a:endParaRPr lang="en-US"/>
        </a:p>
      </dgm:t>
    </dgm:pt>
    <dgm:pt modelId="{3AA8C444-2CD9-4BED-AFDB-537D93A4CD84}" type="pres">
      <dgm:prSet presAssocID="{770270FE-C686-45E0-A3C0-3C5BB4B15BD0}" presName="dummy" presStyleCnt="0"/>
      <dgm:spPr/>
    </dgm:pt>
    <dgm:pt modelId="{4C0D31BE-648A-4B99-9BB4-3D9F5F66E4F9}" type="pres">
      <dgm:prSet presAssocID="{770270FE-C686-45E0-A3C0-3C5BB4B15BD0}" presName="node" presStyleLbl="revTx" presStyleIdx="1" presStyleCnt="4">
        <dgm:presLayoutVars>
          <dgm:bulletEnabled val="1"/>
        </dgm:presLayoutVars>
      </dgm:prSet>
      <dgm:spPr/>
      <dgm:t>
        <a:bodyPr/>
        <a:lstStyle/>
        <a:p>
          <a:endParaRPr lang="en-US"/>
        </a:p>
      </dgm:t>
    </dgm:pt>
    <dgm:pt modelId="{E2232438-04E0-4954-8BBB-B54E4DEAD02D}" type="pres">
      <dgm:prSet presAssocID="{AE58DF0D-8792-44D0-814E-EFE1907D1F70}" presName="sibTrans" presStyleLbl="node1" presStyleIdx="1" presStyleCnt="4"/>
      <dgm:spPr/>
      <dgm:t>
        <a:bodyPr/>
        <a:lstStyle/>
        <a:p>
          <a:endParaRPr lang="en-US"/>
        </a:p>
      </dgm:t>
    </dgm:pt>
    <dgm:pt modelId="{A14B757A-A372-4922-B507-BD9F68332439}" type="pres">
      <dgm:prSet presAssocID="{B6D3C845-03B5-4621-B032-FD21E18D258C}" presName="dummy" presStyleCnt="0"/>
      <dgm:spPr/>
    </dgm:pt>
    <dgm:pt modelId="{5B30713C-F96F-4A88-9767-A62204AC8CE4}" type="pres">
      <dgm:prSet presAssocID="{B6D3C845-03B5-4621-B032-FD21E18D258C}" presName="node" presStyleLbl="revTx" presStyleIdx="2" presStyleCnt="4">
        <dgm:presLayoutVars>
          <dgm:bulletEnabled val="1"/>
        </dgm:presLayoutVars>
      </dgm:prSet>
      <dgm:spPr/>
      <dgm:t>
        <a:bodyPr/>
        <a:lstStyle/>
        <a:p>
          <a:endParaRPr lang="en-US"/>
        </a:p>
      </dgm:t>
    </dgm:pt>
    <dgm:pt modelId="{E3B4BD50-1A4A-4B72-B0E9-A2A4AB287EB1}" type="pres">
      <dgm:prSet presAssocID="{7137F706-0975-45E7-B5B0-99E4F3DB5D7B}" presName="sibTrans" presStyleLbl="node1" presStyleIdx="2" presStyleCnt="4"/>
      <dgm:spPr/>
      <dgm:t>
        <a:bodyPr/>
        <a:lstStyle/>
        <a:p>
          <a:endParaRPr lang="en-US"/>
        </a:p>
      </dgm:t>
    </dgm:pt>
    <dgm:pt modelId="{F6D76D96-4DC5-47EE-B56E-B03899C07DF1}" type="pres">
      <dgm:prSet presAssocID="{F10C26D9-0DFF-405E-9215-F97A1F9C4F98}" presName="dummy" presStyleCnt="0"/>
      <dgm:spPr/>
    </dgm:pt>
    <dgm:pt modelId="{4B6CA36F-7CE9-4D02-8E9C-121C81B42A96}" type="pres">
      <dgm:prSet presAssocID="{F10C26D9-0DFF-405E-9215-F97A1F9C4F98}" presName="node" presStyleLbl="revTx" presStyleIdx="3" presStyleCnt="4">
        <dgm:presLayoutVars>
          <dgm:bulletEnabled val="1"/>
        </dgm:presLayoutVars>
      </dgm:prSet>
      <dgm:spPr/>
      <dgm:t>
        <a:bodyPr/>
        <a:lstStyle/>
        <a:p>
          <a:endParaRPr lang="en-US"/>
        </a:p>
      </dgm:t>
    </dgm:pt>
    <dgm:pt modelId="{32620180-7765-4BB0-B3FF-D31326D57FCB}" type="pres">
      <dgm:prSet presAssocID="{BBF03C84-91EC-48B3-B38D-990097C61CD6}" presName="sibTrans" presStyleLbl="node1" presStyleIdx="3" presStyleCnt="4"/>
      <dgm:spPr/>
      <dgm:t>
        <a:bodyPr/>
        <a:lstStyle/>
        <a:p>
          <a:endParaRPr lang="en-US"/>
        </a:p>
      </dgm:t>
    </dgm:pt>
  </dgm:ptLst>
  <dgm:cxnLst>
    <dgm:cxn modelId="{17DC1555-2AD7-4782-82D0-5375400A95C2}" srcId="{5A36E7DF-EF5D-462F-8F59-BBE64BDFA495}" destId="{946CAB8E-C6AD-4C76-ABBA-DAFBA04FF139}" srcOrd="0" destOrd="0" parTransId="{DDAA0CA8-3D41-4DC5-833A-1FF0AFAA54EC}" sibTransId="{388DF57F-0C6D-4CAE-B3A5-CEF1EA1A492B}"/>
    <dgm:cxn modelId="{26D5AAED-FBCE-43FA-9908-A7DC1215B03A}" type="presOf" srcId="{946CAB8E-C6AD-4C76-ABBA-DAFBA04FF139}" destId="{8A0566A7-756A-4574-9072-407CE53E72D7}" srcOrd="0" destOrd="0" presId="urn:microsoft.com/office/officeart/2005/8/layout/cycle1"/>
    <dgm:cxn modelId="{8D3E567B-A297-44EB-8490-F826A936C6DC}" type="presOf" srcId="{BBF03C84-91EC-48B3-B38D-990097C61CD6}" destId="{32620180-7765-4BB0-B3FF-D31326D57FCB}" srcOrd="0" destOrd="0" presId="urn:microsoft.com/office/officeart/2005/8/layout/cycle1"/>
    <dgm:cxn modelId="{F4538896-A543-4BCC-998E-DEBE738E7438}" srcId="{5A36E7DF-EF5D-462F-8F59-BBE64BDFA495}" destId="{B6D3C845-03B5-4621-B032-FD21E18D258C}" srcOrd="2" destOrd="0" parTransId="{9DEB5572-7846-424F-9A09-D77BA5C29D2F}" sibTransId="{7137F706-0975-45E7-B5B0-99E4F3DB5D7B}"/>
    <dgm:cxn modelId="{687EA477-BED7-48FF-ADD0-863A9985B45E}" type="presOf" srcId="{AE58DF0D-8792-44D0-814E-EFE1907D1F70}" destId="{E2232438-04E0-4954-8BBB-B54E4DEAD02D}" srcOrd="0" destOrd="0" presId="urn:microsoft.com/office/officeart/2005/8/layout/cycle1"/>
    <dgm:cxn modelId="{01706122-4D9E-4389-9069-788880BDAE92}" type="presOf" srcId="{388DF57F-0C6D-4CAE-B3A5-CEF1EA1A492B}" destId="{BF86A59B-B5A3-44D3-A567-8C2D3DCE01D8}" srcOrd="0" destOrd="0" presId="urn:microsoft.com/office/officeart/2005/8/layout/cycle1"/>
    <dgm:cxn modelId="{DC2096C4-A62C-42B0-8ECC-A3F6FF7B5B4E}" type="presOf" srcId="{7137F706-0975-45E7-B5B0-99E4F3DB5D7B}" destId="{E3B4BD50-1A4A-4B72-B0E9-A2A4AB287EB1}" srcOrd="0" destOrd="0" presId="urn:microsoft.com/office/officeart/2005/8/layout/cycle1"/>
    <dgm:cxn modelId="{8DA55CFA-FD11-4DB8-9C07-9E1550EE5F79}" srcId="{5A36E7DF-EF5D-462F-8F59-BBE64BDFA495}" destId="{770270FE-C686-45E0-A3C0-3C5BB4B15BD0}" srcOrd="1" destOrd="0" parTransId="{0D68B0CD-B8AA-4AAF-B147-ABC3D72A6C2C}" sibTransId="{AE58DF0D-8792-44D0-814E-EFE1907D1F70}"/>
    <dgm:cxn modelId="{1927FA8E-1D57-4F2C-A03D-920EF8CE3420}" srcId="{5A36E7DF-EF5D-462F-8F59-BBE64BDFA495}" destId="{F10C26D9-0DFF-405E-9215-F97A1F9C4F98}" srcOrd="3" destOrd="0" parTransId="{0B18A950-A817-4A8F-B5BA-95F4A60885C6}" sibTransId="{BBF03C84-91EC-48B3-B38D-990097C61CD6}"/>
    <dgm:cxn modelId="{A8E75A1D-D5C9-4B8D-8FF3-31DAD5C3AE5A}" type="presOf" srcId="{770270FE-C686-45E0-A3C0-3C5BB4B15BD0}" destId="{4C0D31BE-648A-4B99-9BB4-3D9F5F66E4F9}" srcOrd="0" destOrd="0" presId="urn:microsoft.com/office/officeart/2005/8/layout/cycle1"/>
    <dgm:cxn modelId="{A9983DA7-6D1D-4297-B2D7-C085ABA74F95}" type="presOf" srcId="{5A36E7DF-EF5D-462F-8F59-BBE64BDFA495}" destId="{9538E120-866E-4D9F-B1AA-583FD7247CE7}" srcOrd="0" destOrd="0" presId="urn:microsoft.com/office/officeart/2005/8/layout/cycle1"/>
    <dgm:cxn modelId="{B12DD7F0-AFAF-49D0-849D-A0EFE2FD245C}" type="presOf" srcId="{F10C26D9-0DFF-405E-9215-F97A1F9C4F98}" destId="{4B6CA36F-7CE9-4D02-8E9C-121C81B42A96}" srcOrd="0" destOrd="0" presId="urn:microsoft.com/office/officeart/2005/8/layout/cycle1"/>
    <dgm:cxn modelId="{A01407DA-6943-451B-BEEC-478C79E399B9}" type="presOf" srcId="{B6D3C845-03B5-4621-B032-FD21E18D258C}" destId="{5B30713C-F96F-4A88-9767-A62204AC8CE4}" srcOrd="0" destOrd="0" presId="urn:microsoft.com/office/officeart/2005/8/layout/cycle1"/>
    <dgm:cxn modelId="{7464C450-E752-4C63-83F9-6DA8F05BCBF2}" type="presParOf" srcId="{9538E120-866E-4D9F-B1AA-583FD7247CE7}" destId="{DB2F6CE0-6827-42FB-AEC7-7CEA71036DA6}" srcOrd="0" destOrd="0" presId="urn:microsoft.com/office/officeart/2005/8/layout/cycle1"/>
    <dgm:cxn modelId="{FE776BA1-D99D-45CA-A869-97A178BC1971}" type="presParOf" srcId="{9538E120-866E-4D9F-B1AA-583FD7247CE7}" destId="{8A0566A7-756A-4574-9072-407CE53E72D7}" srcOrd="1" destOrd="0" presId="urn:microsoft.com/office/officeart/2005/8/layout/cycle1"/>
    <dgm:cxn modelId="{D2FA6FA3-BA4D-4E4E-AEFF-95E2C520103D}" type="presParOf" srcId="{9538E120-866E-4D9F-B1AA-583FD7247CE7}" destId="{BF86A59B-B5A3-44D3-A567-8C2D3DCE01D8}" srcOrd="2" destOrd="0" presId="urn:microsoft.com/office/officeart/2005/8/layout/cycle1"/>
    <dgm:cxn modelId="{7B9F8DDA-55F7-4469-849E-A292C002825D}" type="presParOf" srcId="{9538E120-866E-4D9F-B1AA-583FD7247CE7}" destId="{3AA8C444-2CD9-4BED-AFDB-537D93A4CD84}" srcOrd="3" destOrd="0" presId="urn:microsoft.com/office/officeart/2005/8/layout/cycle1"/>
    <dgm:cxn modelId="{9819AD97-797A-4F06-A9DE-B4EB9956BF62}" type="presParOf" srcId="{9538E120-866E-4D9F-B1AA-583FD7247CE7}" destId="{4C0D31BE-648A-4B99-9BB4-3D9F5F66E4F9}" srcOrd="4" destOrd="0" presId="urn:microsoft.com/office/officeart/2005/8/layout/cycle1"/>
    <dgm:cxn modelId="{680DAA3F-C1E3-40E4-B398-38E9FAC76787}" type="presParOf" srcId="{9538E120-866E-4D9F-B1AA-583FD7247CE7}" destId="{E2232438-04E0-4954-8BBB-B54E4DEAD02D}" srcOrd="5" destOrd="0" presId="urn:microsoft.com/office/officeart/2005/8/layout/cycle1"/>
    <dgm:cxn modelId="{9B22530A-78F5-4B0B-B7E8-C848E8A94CBA}" type="presParOf" srcId="{9538E120-866E-4D9F-B1AA-583FD7247CE7}" destId="{A14B757A-A372-4922-B507-BD9F68332439}" srcOrd="6" destOrd="0" presId="urn:microsoft.com/office/officeart/2005/8/layout/cycle1"/>
    <dgm:cxn modelId="{F3FEF543-63F7-4371-B748-46252A0493DD}" type="presParOf" srcId="{9538E120-866E-4D9F-B1AA-583FD7247CE7}" destId="{5B30713C-F96F-4A88-9767-A62204AC8CE4}" srcOrd="7" destOrd="0" presId="urn:microsoft.com/office/officeart/2005/8/layout/cycle1"/>
    <dgm:cxn modelId="{9AD7996E-143F-4E4A-AFBD-64E2E8D5C956}" type="presParOf" srcId="{9538E120-866E-4D9F-B1AA-583FD7247CE7}" destId="{E3B4BD50-1A4A-4B72-B0E9-A2A4AB287EB1}" srcOrd="8" destOrd="0" presId="urn:microsoft.com/office/officeart/2005/8/layout/cycle1"/>
    <dgm:cxn modelId="{D9D0E539-143F-4836-A9C1-8EA802CD41E8}" type="presParOf" srcId="{9538E120-866E-4D9F-B1AA-583FD7247CE7}" destId="{F6D76D96-4DC5-47EE-B56E-B03899C07DF1}" srcOrd="9" destOrd="0" presId="urn:microsoft.com/office/officeart/2005/8/layout/cycle1"/>
    <dgm:cxn modelId="{266F25BF-8882-46EC-B23D-34740DFDA5FB}" type="presParOf" srcId="{9538E120-866E-4D9F-B1AA-583FD7247CE7}" destId="{4B6CA36F-7CE9-4D02-8E9C-121C81B42A96}" srcOrd="10" destOrd="0" presId="urn:microsoft.com/office/officeart/2005/8/layout/cycle1"/>
    <dgm:cxn modelId="{EFBBB387-0AD5-42BA-B890-72D4B24BD8DF}" type="presParOf" srcId="{9538E120-866E-4D9F-B1AA-583FD7247CE7}" destId="{32620180-7765-4BB0-B3FF-D31326D57FCB}"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566A7-756A-4574-9072-407CE53E72D7}">
      <dsp:nvSpPr>
        <dsp:cNvPr id="0" name=""/>
        <dsp:cNvSpPr/>
      </dsp:nvSpPr>
      <dsp:spPr>
        <a:xfrm>
          <a:off x="4493187" y="98309"/>
          <a:ext cx="1571178" cy="157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Experience</a:t>
          </a:r>
        </a:p>
      </dsp:txBody>
      <dsp:txXfrm>
        <a:off x="4493187" y="98309"/>
        <a:ext cx="1571178" cy="1571178"/>
      </dsp:txXfrm>
    </dsp:sp>
    <dsp:sp modelId="{BF86A59B-B5A3-44D3-A567-8C2D3DCE01D8}">
      <dsp:nvSpPr>
        <dsp:cNvPr id="0" name=""/>
        <dsp:cNvSpPr/>
      </dsp:nvSpPr>
      <dsp:spPr>
        <a:xfrm>
          <a:off x="1722860" y="-1164"/>
          <a:ext cx="4440979" cy="4440979"/>
        </a:xfrm>
        <a:prstGeom prst="circularArrow">
          <a:avLst>
            <a:gd name="adj1" fmla="val 6899"/>
            <a:gd name="adj2" fmla="val 465103"/>
            <a:gd name="adj3" fmla="val 550464"/>
            <a:gd name="adj4" fmla="val 20584433"/>
            <a:gd name="adj5" fmla="val 804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D31BE-648A-4B99-9BB4-3D9F5F66E4F9}">
      <dsp:nvSpPr>
        <dsp:cNvPr id="0" name=""/>
        <dsp:cNvSpPr/>
      </dsp:nvSpPr>
      <dsp:spPr>
        <a:xfrm>
          <a:off x="4493187" y="2769162"/>
          <a:ext cx="1571178" cy="157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Reflect</a:t>
          </a:r>
        </a:p>
      </dsp:txBody>
      <dsp:txXfrm>
        <a:off x="4493187" y="2769162"/>
        <a:ext cx="1571178" cy="1571178"/>
      </dsp:txXfrm>
    </dsp:sp>
    <dsp:sp modelId="{E2232438-04E0-4954-8BBB-B54E4DEAD02D}">
      <dsp:nvSpPr>
        <dsp:cNvPr id="0" name=""/>
        <dsp:cNvSpPr/>
      </dsp:nvSpPr>
      <dsp:spPr>
        <a:xfrm>
          <a:off x="1722860" y="-1164"/>
          <a:ext cx="4440979" cy="4440979"/>
        </a:xfrm>
        <a:prstGeom prst="circularArrow">
          <a:avLst>
            <a:gd name="adj1" fmla="val 6899"/>
            <a:gd name="adj2" fmla="val 465103"/>
            <a:gd name="adj3" fmla="val 5950464"/>
            <a:gd name="adj4" fmla="val 4384433"/>
            <a:gd name="adj5" fmla="val 804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30713C-F96F-4A88-9767-A62204AC8CE4}">
      <dsp:nvSpPr>
        <dsp:cNvPr id="0" name=""/>
        <dsp:cNvSpPr/>
      </dsp:nvSpPr>
      <dsp:spPr>
        <a:xfrm>
          <a:off x="1822334" y="2769162"/>
          <a:ext cx="1571178" cy="157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Abstract</a:t>
          </a:r>
        </a:p>
      </dsp:txBody>
      <dsp:txXfrm>
        <a:off x="1822334" y="2769162"/>
        <a:ext cx="1571178" cy="1571178"/>
      </dsp:txXfrm>
    </dsp:sp>
    <dsp:sp modelId="{E3B4BD50-1A4A-4B72-B0E9-A2A4AB287EB1}">
      <dsp:nvSpPr>
        <dsp:cNvPr id="0" name=""/>
        <dsp:cNvSpPr/>
      </dsp:nvSpPr>
      <dsp:spPr>
        <a:xfrm>
          <a:off x="1722860" y="-1164"/>
          <a:ext cx="4440979" cy="4440979"/>
        </a:xfrm>
        <a:prstGeom prst="circularArrow">
          <a:avLst>
            <a:gd name="adj1" fmla="val 6899"/>
            <a:gd name="adj2" fmla="val 465103"/>
            <a:gd name="adj3" fmla="val 11350464"/>
            <a:gd name="adj4" fmla="val 9784433"/>
            <a:gd name="adj5" fmla="val 804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6CA36F-7CE9-4D02-8E9C-121C81B42A96}">
      <dsp:nvSpPr>
        <dsp:cNvPr id="0" name=""/>
        <dsp:cNvSpPr/>
      </dsp:nvSpPr>
      <dsp:spPr>
        <a:xfrm>
          <a:off x="1822334" y="98309"/>
          <a:ext cx="1571178" cy="157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Experiment</a:t>
          </a:r>
        </a:p>
      </dsp:txBody>
      <dsp:txXfrm>
        <a:off x="1822334" y="98309"/>
        <a:ext cx="1571178" cy="1571178"/>
      </dsp:txXfrm>
    </dsp:sp>
    <dsp:sp modelId="{32620180-7765-4BB0-B3FF-D31326D57FCB}">
      <dsp:nvSpPr>
        <dsp:cNvPr id="0" name=""/>
        <dsp:cNvSpPr/>
      </dsp:nvSpPr>
      <dsp:spPr>
        <a:xfrm>
          <a:off x="1722860" y="-1164"/>
          <a:ext cx="4440979" cy="4440979"/>
        </a:xfrm>
        <a:prstGeom prst="circularArrow">
          <a:avLst>
            <a:gd name="adj1" fmla="val 6899"/>
            <a:gd name="adj2" fmla="val 465103"/>
            <a:gd name="adj3" fmla="val 16750464"/>
            <a:gd name="adj4" fmla="val 15184433"/>
            <a:gd name="adj5" fmla="val 804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E049F73-CE38-4E5A-A275-244F3A41844C}"/>
              </a:ext>
            </a:extLst>
          </p:cNvPr>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E2968F33-64C9-4230-8367-1E6CA9207411}"/>
              </a:ext>
            </a:extLst>
          </p:cNvPr>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1468F82A-236A-43F4-915D-E174AAEEDF08}" type="datetimeFigureOut">
              <a:rPr lang="en-US" smtClean="0"/>
              <a:t>10/17/17</a:t>
            </a:fld>
            <a:endParaRPr lang="en-US" dirty="0"/>
          </a:p>
        </p:txBody>
      </p:sp>
      <p:sp>
        <p:nvSpPr>
          <p:cNvPr id="4" name="Footer Placeholder 3">
            <a:extLst>
              <a:ext uri="{FF2B5EF4-FFF2-40B4-BE49-F238E27FC236}">
                <a16:creationId xmlns:a16="http://schemas.microsoft.com/office/drawing/2014/main" xmlns="" id="{42D5856A-CB56-4C1C-8BF3-2144E6698D53}"/>
              </a:ext>
            </a:extLst>
          </p:cNvPr>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267C4E9A-8D86-4EC7-99C5-AEA3DF4F56F2}"/>
              </a:ext>
            </a:extLst>
          </p:cNvPr>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FA271ABC-8841-4326-94E2-F1E9C96CA932}" type="slidenum">
              <a:rPr lang="en-US" smtClean="0"/>
              <a:t>‹#›</a:t>
            </a:fld>
            <a:endParaRPr lang="en-US" dirty="0"/>
          </a:p>
        </p:txBody>
      </p:sp>
    </p:spTree>
    <p:extLst>
      <p:ext uri="{BB962C8B-B14F-4D97-AF65-F5344CB8AC3E}">
        <p14:creationId xmlns:p14="http://schemas.microsoft.com/office/powerpoint/2010/main" val="2549344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idx="1"/>
          </p:nvPr>
        </p:nvSpPr>
        <p:spPr>
          <a:xfrm>
            <a:off x="4022485" y="0"/>
            <a:ext cx="3078383" cy="471348"/>
          </a:xfrm>
          <a:prstGeom prst="rect">
            <a:avLst/>
          </a:prstGeom>
        </p:spPr>
        <p:txBody>
          <a:bodyPr vert="horz" lIns="92464" tIns="46232" rIns="92464" bIns="46232" rtlCol="0"/>
          <a:lstStyle>
            <a:lvl1pPr algn="r">
              <a:defRPr sz="1200"/>
            </a:lvl1pPr>
          </a:lstStyle>
          <a:p>
            <a:fld id="{0ABBE93E-5F7F-184D-A4E8-94CA3862B532}" type="datetimeFigureOut">
              <a:rPr lang="en-US" smtClean="0"/>
              <a:t>10/17/17</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2464" tIns="46232" rIns="92464" bIns="46232" rtlCol="0" anchor="ctr"/>
          <a:lstStyle/>
          <a:p>
            <a:endParaRPr lang="en-US" dirty="0"/>
          </a:p>
        </p:txBody>
      </p:sp>
      <p:sp>
        <p:nvSpPr>
          <p:cNvPr id="5" name="Notes Placeholder 4"/>
          <p:cNvSpPr>
            <a:spLocks noGrp="1"/>
          </p:cNvSpPr>
          <p:nvPr>
            <p:ph type="body" sz="quarter" idx="3"/>
          </p:nvPr>
        </p:nvSpPr>
        <p:spPr>
          <a:xfrm>
            <a:off x="710891" y="4517883"/>
            <a:ext cx="5680693" cy="3697033"/>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485" y="8917128"/>
            <a:ext cx="3078383" cy="471348"/>
          </a:xfrm>
          <a:prstGeom prst="rect">
            <a:avLst/>
          </a:prstGeom>
        </p:spPr>
        <p:txBody>
          <a:bodyPr vert="horz" lIns="92464" tIns="46232" rIns="92464" bIns="46232" rtlCol="0" anchor="b"/>
          <a:lstStyle>
            <a:lvl1pPr algn="r">
              <a:defRPr sz="1200"/>
            </a:lvl1pPr>
          </a:lstStyle>
          <a:p>
            <a:fld id="{B0D67206-340A-194E-9A97-1CE564B49809}" type="slidenum">
              <a:rPr lang="en-US" smtClean="0"/>
              <a:t>‹#›</a:t>
            </a:fld>
            <a:endParaRPr lang="en-US" dirty="0"/>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100" b="1">
                <a:solidFill>
                  <a:schemeClr val="tx1"/>
                </a:solidFill>
                <a:latin typeface="Comic Sans MS" charset="0"/>
                <a:ea typeface="ＭＳ Ｐゴシック" charset="0"/>
              </a:defRPr>
            </a:lvl1pPr>
            <a:lvl2pPr marL="763483" indent="-293646">
              <a:defRPr sz="2100" b="1">
                <a:solidFill>
                  <a:schemeClr val="tx1"/>
                </a:solidFill>
                <a:latin typeface="Comic Sans MS" charset="0"/>
                <a:ea typeface="ＭＳ Ｐゴシック" charset="0"/>
              </a:defRPr>
            </a:lvl2pPr>
            <a:lvl3pPr marL="1174589" indent="-234918">
              <a:defRPr sz="2100" b="1">
                <a:solidFill>
                  <a:schemeClr val="tx1"/>
                </a:solidFill>
                <a:latin typeface="Comic Sans MS" charset="0"/>
                <a:ea typeface="ＭＳ Ｐゴシック" charset="0"/>
              </a:defRPr>
            </a:lvl3pPr>
            <a:lvl4pPr marL="1644425" indent="-234918">
              <a:defRPr sz="2100" b="1">
                <a:solidFill>
                  <a:schemeClr val="tx1"/>
                </a:solidFill>
                <a:latin typeface="Comic Sans MS" charset="0"/>
                <a:ea typeface="ＭＳ Ｐゴシック" charset="0"/>
              </a:defRPr>
            </a:lvl4pPr>
            <a:lvl5pPr marL="2114261" indent="-234918">
              <a:defRPr sz="2100" b="1">
                <a:solidFill>
                  <a:schemeClr val="tx1"/>
                </a:solidFill>
                <a:latin typeface="Comic Sans MS" charset="0"/>
                <a:ea typeface="ＭＳ Ｐゴシック" charset="0"/>
              </a:defRPr>
            </a:lvl5pPr>
            <a:lvl6pPr marL="2584096" indent="-234918" algn="ctr" eaLnBrk="0" fontAlgn="base" hangingPunct="0">
              <a:spcBef>
                <a:spcPct val="0"/>
              </a:spcBef>
              <a:spcAft>
                <a:spcPct val="0"/>
              </a:spcAft>
              <a:defRPr sz="2100" b="1">
                <a:solidFill>
                  <a:schemeClr val="tx1"/>
                </a:solidFill>
                <a:latin typeface="Comic Sans MS" charset="0"/>
                <a:ea typeface="ＭＳ Ｐゴシック" charset="0"/>
              </a:defRPr>
            </a:lvl6pPr>
            <a:lvl7pPr marL="3053931" indent="-234918" algn="ctr" eaLnBrk="0" fontAlgn="base" hangingPunct="0">
              <a:spcBef>
                <a:spcPct val="0"/>
              </a:spcBef>
              <a:spcAft>
                <a:spcPct val="0"/>
              </a:spcAft>
              <a:defRPr sz="2100" b="1">
                <a:solidFill>
                  <a:schemeClr val="tx1"/>
                </a:solidFill>
                <a:latin typeface="Comic Sans MS" charset="0"/>
                <a:ea typeface="ＭＳ Ｐゴシック" charset="0"/>
              </a:defRPr>
            </a:lvl7pPr>
            <a:lvl8pPr marL="3523768" indent="-234918" algn="ctr" eaLnBrk="0" fontAlgn="base" hangingPunct="0">
              <a:spcBef>
                <a:spcPct val="0"/>
              </a:spcBef>
              <a:spcAft>
                <a:spcPct val="0"/>
              </a:spcAft>
              <a:defRPr sz="2100" b="1">
                <a:solidFill>
                  <a:schemeClr val="tx1"/>
                </a:solidFill>
                <a:latin typeface="Comic Sans MS" charset="0"/>
                <a:ea typeface="ＭＳ Ｐゴシック" charset="0"/>
              </a:defRPr>
            </a:lvl8pPr>
            <a:lvl9pPr marL="3993603" indent="-234918" algn="ctr" eaLnBrk="0" fontAlgn="base" hangingPunct="0">
              <a:spcBef>
                <a:spcPct val="0"/>
              </a:spcBef>
              <a:spcAft>
                <a:spcPct val="0"/>
              </a:spcAft>
              <a:defRPr sz="2100" b="1">
                <a:solidFill>
                  <a:schemeClr val="tx1"/>
                </a:solidFill>
                <a:latin typeface="Comic Sans MS" charset="0"/>
                <a:ea typeface="ＭＳ Ｐゴシック" charset="0"/>
              </a:defRPr>
            </a:lvl9pPr>
          </a:lstStyle>
          <a:p>
            <a:pPr>
              <a:defRPr/>
            </a:pPr>
            <a:r>
              <a:rPr lang="en-US" sz="1200" b="0" dirty="0">
                <a:solidFill>
                  <a:srgbClr val="000000"/>
                </a:solidFill>
                <a:latin typeface="Arial" charset="0"/>
              </a:rPr>
              <a:t>Partners in Medical Education, Inc.</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100" b="1">
                <a:solidFill>
                  <a:schemeClr val="tx1"/>
                </a:solidFill>
                <a:latin typeface="Comic Sans MS" charset="0"/>
                <a:ea typeface="ＭＳ Ｐゴシック" charset="0"/>
              </a:defRPr>
            </a:lvl1pPr>
            <a:lvl2pPr marL="763483" indent="-293646">
              <a:defRPr sz="2100" b="1">
                <a:solidFill>
                  <a:schemeClr val="tx1"/>
                </a:solidFill>
                <a:latin typeface="Comic Sans MS" charset="0"/>
                <a:ea typeface="ＭＳ Ｐゴシック" charset="0"/>
              </a:defRPr>
            </a:lvl2pPr>
            <a:lvl3pPr marL="1174589" indent="-234918">
              <a:defRPr sz="2100" b="1">
                <a:solidFill>
                  <a:schemeClr val="tx1"/>
                </a:solidFill>
                <a:latin typeface="Comic Sans MS" charset="0"/>
                <a:ea typeface="ＭＳ Ｐゴシック" charset="0"/>
              </a:defRPr>
            </a:lvl3pPr>
            <a:lvl4pPr marL="1644425" indent="-234918">
              <a:defRPr sz="2100" b="1">
                <a:solidFill>
                  <a:schemeClr val="tx1"/>
                </a:solidFill>
                <a:latin typeface="Comic Sans MS" charset="0"/>
                <a:ea typeface="ＭＳ Ｐゴシック" charset="0"/>
              </a:defRPr>
            </a:lvl4pPr>
            <a:lvl5pPr marL="2114261" indent="-234918">
              <a:defRPr sz="2100" b="1">
                <a:solidFill>
                  <a:schemeClr val="tx1"/>
                </a:solidFill>
                <a:latin typeface="Comic Sans MS" charset="0"/>
                <a:ea typeface="ＭＳ Ｐゴシック" charset="0"/>
              </a:defRPr>
            </a:lvl5pPr>
            <a:lvl6pPr marL="2584096" indent="-234918" algn="ctr" eaLnBrk="0" fontAlgn="base" hangingPunct="0">
              <a:spcBef>
                <a:spcPct val="0"/>
              </a:spcBef>
              <a:spcAft>
                <a:spcPct val="0"/>
              </a:spcAft>
              <a:defRPr sz="2100" b="1">
                <a:solidFill>
                  <a:schemeClr val="tx1"/>
                </a:solidFill>
                <a:latin typeface="Comic Sans MS" charset="0"/>
                <a:ea typeface="ＭＳ Ｐゴシック" charset="0"/>
              </a:defRPr>
            </a:lvl6pPr>
            <a:lvl7pPr marL="3053931" indent="-234918" algn="ctr" eaLnBrk="0" fontAlgn="base" hangingPunct="0">
              <a:spcBef>
                <a:spcPct val="0"/>
              </a:spcBef>
              <a:spcAft>
                <a:spcPct val="0"/>
              </a:spcAft>
              <a:defRPr sz="2100" b="1">
                <a:solidFill>
                  <a:schemeClr val="tx1"/>
                </a:solidFill>
                <a:latin typeface="Comic Sans MS" charset="0"/>
                <a:ea typeface="ＭＳ Ｐゴシック" charset="0"/>
              </a:defRPr>
            </a:lvl7pPr>
            <a:lvl8pPr marL="3523768" indent="-234918" algn="ctr" eaLnBrk="0" fontAlgn="base" hangingPunct="0">
              <a:spcBef>
                <a:spcPct val="0"/>
              </a:spcBef>
              <a:spcAft>
                <a:spcPct val="0"/>
              </a:spcAft>
              <a:defRPr sz="2100" b="1">
                <a:solidFill>
                  <a:schemeClr val="tx1"/>
                </a:solidFill>
                <a:latin typeface="Comic Sans MS" charset="0"/>
                <a:ea typeface="ＭＳ Ｐゴシック" charset="0"/>
              </a:defRPr>
            </a:lvl8pPr>
            <a:lvl9pPr marL="3993603" indent="-234918" algn="ctr" eaLnBrk="0" fontAlgn="base" hangingPunct="0">
              <a:spcBef>
                <a:spcPct val="0"/>
              </a:spcBef>
              <a:spcAft>
                <a:spcPct val="0"/>
              </a:spcAft>
              <a:defRPr sz="2100" b="1">
                <a:solidFill>
                  <a:schemeClr val="tx1"/>
                </a:solidFill>
                <a:latin typeface="Comic Sans MS" charset="0"/>
                <a:ea typeface="ＭＳ Ｐゴシック" charset="0"/>
              </a:defRPr>
            </a:lvl9pPr>
          </a:lstStyle>
          <a:p>
            <a:pPr>
              <a:defRPr/>
            </a:pPr>
            <a:fld id="{901BF835-EE3D-654F-B17A-2E09673C58FC}" type="slidenum">
              <a:rPr lang="en-US" sz="1200" b="0">
                <a:solidFill>
                  <a:srgbClr val="000000"/>
                </a:solidFill>
                <a:latin typeface="Arial" charset="0"/>
              </a:rPr>
              <a:pPr>
                <a:defRPr/>
              </a:pPr>
              <a:t>2</a:t>
            </a:fld>
            <a:endParaRPr lang="en-US" sz="1200" b="0" dirty="0">
              <a:solidFill>
                <a:srgbClr val="000000"/>
              </a:solidFill>
              <a:latin typeface="Arial" charset="0"/>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717785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30</a:t>
            </a:fld>
            <a:endParaRPr lang="en-US" dirty="0"/>
          </a:p>
        </p:txBody>
      </p:sp>
    </p:spTree>
    <p:extLst>
      <p:ext uri="{BB962C8B-B14F-4D97-AF65-F5344CB8AC3E}">
        <p14:creationId xmlns:p14="http://schemas.microsoft.com/office/powerpoint/2010/main" val="2995365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50975" y="639763"/>
            <a:ext cx="4268788" cy="3201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16989" y="4055019"/>
            <a:ext cx="5735898" cy="3841720"/>
          </a:xfrm>
          <a:prstGeom prst="rect">
            <a:avLst/>
          </a:prstGeom>
        </p:spPr>
        <p:txBody>
          <a:bodyPr lIns="93198" tIns="93198" rIns="93198" bIns="93198" anchor="t" anchorCtr="0">
            <a:noAutofit/>
          </a:bodyPr>
          <a:lstStyle/>
          <a:p>
            <a:endParaRPr/>
          </a:p>
        </p:txBody>
      </p:sp>
    </p:spTree>
    <p:extLst>
      <p:ext uri="{BB962C8B-B14F-4D97-AF65-F5344CB8AC3E}">
        <p14:creationId xmlns:p14="http://schemas.microsoft.com/office/powerpoint/2010/main" val="35886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a:t>
            </a:fld>
            <a:endParaRPr lang="en-US" dirty="0"/>
          </a:p>
        </p:txBody>
      </p:sp>
    </p:spTree>
    <p:extLst>
      <p:ext uri="{BB962C8B-B14F-4D97-AF65-F5344CB8AC3E}">
        <p14:creationId xmlns:p14="http://schemas.microsoft.com/office/powerpoint/2010/main" val="124971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9</a:t>
            </a:fld>
            <a:endParaRPr lang="en-US" dirty="0"/>
          </a:p>
        </p:txBody>
      </p:sp>
    </p:spTree>
    <p:extLst>
      <p:ext uri="{BB962C8B-B14F-4D97-AF65-F5344CB8AC3E}">
        <p14:creationId xmlns:p14="http://schemas.microsoft.com/office/powerpoint/2010/main" val="2433478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15</a:t>
            </a:fld>
            <a:endParaRPr lang="en-US"/>
          </a:p>
        </p:txBody>
      </p:sp>
    </p:spTree>
    <p:extLst>
      <p:ext uri="{BB962C8B-B14F-4D97-AF65-F5344CB8AC3E}">
        <p14:creationId xmlns:p14="http://schemas.microsoft.com/office/powerpoint/2010/main" val="138214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17</a:t>
            </a:fld>
            <a:endParaRPr lang="en-US"/>
          </a:p>
        </p:txBody>
      </p:sp>
    </p:spTree>
    <p:extLst>
      <p:ext uri="{BB962C8B-B14F-4D97-AF65-F5344CB8AC3E}">
        <p14:creationId xmlns:p14="http://schemas.microsoft.com/office/powerpoint/2010/main" val="196114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AutoNum type="arabicPeriod"/>
            </a:pPr>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18</a:t>
            </a:fld>
            <a:endParaRPr lang="en-US"/>
          </a:p>
        </p:txBody>
      </p:sp>
    </p:spTree>
    <p:extLst>
      <p:ext uri="{BB962C8B-B14F-4D97-AF65-F5344CB8AC3E}">
        <p14:creationId xmlns:p14="http://schemas.microsoft.com/office/powerpoint/2010/main" val="3074599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21</a:t>
            </a:fld>
            <a:endParaRPr lang="en-US" dirty="0"/>
          </a:p>
        </p:txBody>
      </p:sp>
    </p:spTree>
    <p:extLst>
      <p:ext uri="{BB962C8B-B14F-4D97-AF65-F5344CB8AC3E}">
        <p14:creationId xmlns:p14="http://schemas.microsoft.com/office/powerpoint/2010/main" val="2182096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24</a:t>
            </a:fld>
            <a:endParaRPr lang="en-US" dirty="0"/>
          </a:p>
        </p:txBody>
      </p:sp>
    </p:spTree>
    <p:extLst>
      <p:ext uri="{BB962C8B-B14F-4D97-AF65-F5344CB8AC3E}">
        <p14:creationId xmlns:p14="http://schemas.microsoft.com/office/powerpoint/2010/main" val="163341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25</a:t>
            </a:fld>
            <a:endParaRPr lang="en-US" dirty="0"/>
          </a:p>
        </p:txBody>
      </p:sp>
    </p:spTree>
    <p:extLst>
      <p:ext uri="{BB962C8B-B14F-4D97-AF65-F5344CB8AC3E}">
        <p14:creationId xmlns:p14="http://schemas.microsoft.com/office/powerpoint/2010/main" val="325279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a:t>Presented by Partners in Medical Education, Inc. 2016</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2016</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Presented by Partners in Medical Education, Inc. 2016</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2016</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1" Type="http://schemas.openxmlformats.org/officeDocument/2006/relationships/hyperlink" Target="http://www.ama-assn.org/ama/ama-wire/blog/Physician_Health/1" TargetMode="External"/><Relationship Id="rId12" Type="http://schemas.openxmlformats.org/officeDocument/2006/relationships/hyperlink" Target="https://www.stepsforward.org/modules/physician-wellness" TargetMode="External"/><Relationship Id="rId13" Type="http://schemas.openxmlformats.org/officeDocument/2006/relationships/hyperlink" Target="https://www.stepsforward.org/modules/physician-burnout" TargetMode="External"/><Relationship Id="rId14" Type="http://schemas.openxmlformats.org/officeDocument/2006/relationships/hyperlink" Target="https://www.stepsforward.org/modules/improving-physician-resilience" TargetMode="External"/><Relationship Id="rId15" Type="http://schemas.openxmlformats.org/officeDocument/2006/relationships/hyperlink" Target="http://thedo.osteopathic.org/2016/04/watch-medical-students-discuss-mental-illness/" TargetMode="External"/><Relationship Id="rId16" Type="http://schemas.openxmlformats.org/officeDocument/2006/relationships/hyperlink" Target="http://www.ncaa.org/health-and-safety/medical-conditions/mental-health" TargetMode="External"/><Relationship Id="rId17" Type="http://schemas.openxmlformats.org/officeDocument/2006/relationships/hyperlink" Target="http://www.acgme.org/What-We-Do/Initiatives/Physician-Well-Being/Education"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aacom.org/become-a-doctor/mental-health-awareness-in-ome" TargetMode="External"/><Relationship Id="rId4" Type="http://schemas.openxmlformats.org/officeDocument/2006/relationships/hyperlink" Target="https://www.aamc.org/initiatives/462280/wellbeingacademicmedicine.html" TargetMode="External"/><Relationship Id="rId5" Type="http://schemas.openxmlformats.org/officeDocument/2006/relationships/hyperlink" Target="https://afsp.org/our-work/education/physician-medical-student-depression-suicide-prevention/" TargetMode="External"/><Relationship Id="rId6" Type="http://schemas.openxmlformats.org/officeDocument/2006/relationships/hyperlink" Target="http://www.ahaphysicianforum.org/webinar/2016/Impact-of-Emotional-Intelligence-and-Resiliency/index.shtml" TargetMode="External"/><Relationship Id="rId7" Type="http://schemas.openxmlformats.org/officeDocument/2006/relationships/hyperlink" Target="https://ahaphysicianforum.wordpress.com/2015/03/26/forum-focus-recognizing-and-addressing-physician-stress-and-burnout-to-improve-satisfaction-and-patient-care/" TargetMode="External"/><Relationship Id="rId8" Type="http://schemas.openxmlformats.org/officeDocument/2006/relationships/hyperlink" Target="http://www.aiamc.org/2017_Annual_Meeting.html" TargetMode="External"/><Relationship Id="rId9" Type="http://schemas.openxmlformats.org/officeDocument/2006/relationships/hyperlink" Target="http://www.ama-assn.org/ama/pub/physician-resources/physician-health.page" TargetMode="External"/><Relationship Id="rId10" Type="http://schemas.openxmlformats.org/officeDocument/2006/relationships/hyperlink" Target="http://www.ama-assn.org/ama/ama-wire/post/5-things-institutions-can-prevent-resident-burnou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hyperlink" Target="http://www.partnersinmeded.com/" TargetMode="External"/><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tori@partnersinmeded.com" TargetMode="External"/><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hyperlink" Target="mailto:info@PartnersInMedEd.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Common Program Requirements</a:t>
            </a:r>
            <a:br>
              <a:rPr lang="en-US" dirty="0"/>
            </a:br>
            <a:r>
              <a:rPr lang="en-US" sz="3200" i="1" dirty="0"/>
              <a:t>Section VI Update</a:t>
            </a:r>
            <a:endParaRPr lang="en-US" i="1" dirty="0"/>
          </a:p>
        </p:txBody>
      </p:sp>
      <p:sp>
        <p:nvSpPr>
          <p:cNvPr id="3" name="Subtitle 2"/>
          <p:cNvSpPr>
            <a:spLocks noGrp="1"/>
          </p:cNvSpPr>
          <p:nvPr>
            <p:ph type="subTitle" idx="1"/>
          </p:nvPr>
        </p:nvSpPr>
        <p:spPr>
          <a:xfrm>
            <a:off x="139604" y="4513054"/>
            <a:ext cx="7245398" cy="1116242"/>
          </a:xfrm>
        </p:spPr>
        <p:txBody>
          <a:bodyPr>
            <a:normAutofit fontScale="92500" lnSpcReduction="20000"/>
          </a:bodyPr>
          <a:lstStyle/>
          <a:p>
            <a:endParaRPr lang="en-US" sz="2400" dirty="0"/>
          </a:p>
          <a:p>
            <a:r>
              <a:rPr lang="en-US" sz="2400" dirty="0"/>
              <a:t>Heather Peters, M.Ed, Ph.D</a:t>
            </a:r>
          </a:p>
          <a:p>
            <a:r>
              <a:rPr lang="en-US" sz="2400" dirty="0"/>
              <a:t>GME Specialist</a:t>
            </a:r>
          </a:p>
          <a:p>
            <a:endParaRPr lang="en-US" dirty="0"/>
          </a:p>
        </p:txBody>
      </p:sp>
    </p:spTree>
    <p:extLst>
      <p:ext uri="{BB962C8B-B14F-4D97-AF65-F5344CB8AC3E}">
        <p14:creationId xmlns:p14="http://schemas.microsoft.com/office/powerpoint/2010/main" val="57948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BF0FC7C-C557-4A90-A12F-5553C8782AD6}"/>
              </a:ext>
            </a:extLst>
          </p:cNvPr>
          <p:cNvSpPr>
            <a:spLocks noGrp="1"/>
          </p:cNvSpPr>
          <p:nvPr>
            <p:ph idx="1"/>
          </p:nvPr>
        </p:nvSpPr>
        <p:spPr/>
        <p:txBody>
          <a:bodyPr>
            <a:normAutofit/>
          </a:bodyPr>
          <a:lstStyle/>
          <a:p>
            <a:pPr marL="0" indent="0">
              <a:buNone/>
            </a:pPr>
            <a:r>
              <a:rPr lang="en-US" b="1" dirty="0">
                <a:solidFill>
                  <a:srgbClr val="FF0000"/>
                </a:solidFill>
              </a:rPr>
              <a:t>Warning! </a:t>
            </a:r>
            <a:r>
              <a:rPr lang="en-US" dirty="0"/>
              <a:t>The 80-hour requirement will be strictly enforced</a:t>
            </a:r>
          </a:p>
          <a:p>
            <a:r>
              <a:rPr lang="en-US" dirty="0"/>
              <a:t>Programs that schedule</a:t>
            </a:r>
          </a:p>
          <a:p>
            <a:pPr lvl="1"/>
            <a:r>
              <a:rPr lang="en-US" dirty="0"/>
              <a:t>Residents to work 80 hours</a:t>
            </a:r>
          </a:p>
          <a:p>
            <a:pPr lvl="1"/>
            <a:r>
              <a:rPr lang="en-US" dirty="0"/>
              <a:t>Permit flexibility</a:t>
            </a:r>
          </a:p>
          <a:p>
            <a:pPr lvl="1"/>
            <a:r>
              <a:rPr lang="en-US" dirty="0"/>
              <a:t>Will likely violate the 80-hour rule, even when averaged over four weeks</a:t>
            </a:r>
          </a:p>
          <a:p>
            <a:pPr lvl="1"/>
            <a:r>
              <a:rPr lang="en-US" dirty="0"/>
              <a:t>Solutions:</a:t>
            </a:r>
          </a:p>
          <a:p>
            <a:pPr lvl="2"/>
            <a:r>
              <a:rPr lang="en-US" dirty="0"/>
              <a:t>Scheduling fewer than 80 hours per week</a:t>
            </a:r>
          </a:p>
          <a:p>
            <a:pPr lvl="2"/>
            <a:r>
              <a:rPr lang="en-US" dirty="0"/>
              <a:t>Using night float and/or adjusting frequency of in-house call</a:t>
            </a:r>
          </a:p>
          <a:p>
            <a:pPr lvl="2"/>
            <a:endParaRPr lang="en-US" dirty="0"/>
          </a:p>
        </p:txBody>
      </p:sp>
      <p:sp>
        <p:nvSpPr>
          <p:cNvPr id="3" name="Title 2">
            <a:extLst>
              <a:ext uri="{FF2B5EF4-FFF2-40B4-BE49-F238E27FC236}">
                <a16:creationId xmlns:a16="http://schemas.microsoft.com/office/drawing/2014/main" xmlns="" id="{37A41610-C302-4A2B-B757-1735D2C6BDEA}"/>
              </a:ext>
            </a:extLst>
          </p:cNvPr>
          <p:cNvSpPr>
            <a:spLocks noGrp="1"/>
          </p:cNvSpPr>
          <p:nvPr>
            <p:ph type="title"/>
          </p:nvPr>
        </p:nvSpPr>
        <p:spPr/>
        <p:txBody>
          <a:bodyPr/>
          <a:lstStyle/>
          <a:p>
            <a:r>
              <a:rPr lang="en-US" dirty="0"/>
              <a:t>Caution!</a:t>
            </a:r>
          </a:p>
        </p:txBody>
      </p:sp>
      <p:sp>
        <p:nvSpPr>
          <p:cNvPr id="4" name="Footer Placeholder 3">
            <a:extLst>
              <a:ext uri="{FF2B5EF4-FFF2-40B4-BE49-F238E27FC236}">
                <a16:creationId xmlns:a16="http://schemas.microsoft.com/office/drawing/2014/main" xmlns="" id="{0F068500-BA7B-42F2-97B7-274E663B1DC6}"/>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A15A6847-A8C4-429D-B616-1610F73EA009}"/>
              </a:ext>
            </a:extLst>
          </p:cNvPr>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spTree>
    <p:extLst>
      <p:ext uri="{BB962C8B-B14F-4D97-AF65-F5344CB8AC3E}">
        <p14:creationId xmlns:p14="http://schemas.microsoft.com/office/powerpoint/2010/main" val="356517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87C447D-F16D-4B62-9E2F-CE098B0B1B68}"/>
              </a:ext>
            </a:extLst>
          </p:cNvPr>
          <p:cNvSpPr>
            <a:spLocks noGrp="1"/>
          </p:cNvSpPr>
          <p:nvPr>
            <p:ph idx="1"/>
          </p:nvPr>
        </p:nvSpPr>
        <p:spPr/>
        <p:txBody>
          <a:bodyPr/>
          <a:lstStyle/>
          <a:p>
            <a:pPr marL="0" indent="0">
              <a:buNone/>
            </a:pPr>
            <a:r>
              <a:rPr lang="en-US" dirty="0"/>
              <a:t>“Culture of Safety”</a:t>
            </a:r>
          </a:p>
          <a:p>
            <a:r>
              <a:rPr lang="en-US" sz="2000" dirty="0"/>
              <a:t>Program, faculty, resident, and fellows must participate in patient safety systems and contribute to a culture of safety </a:t>
            </a:r>
            <a:r>
              <a:rPr lang="en-US" sz="2000" baseline="30000" dirty="0"/>
              <a:t>(Core) </a:t>
            </a:r>
            <a:r>
              <a:rPr lang="en-US" sz="1600" dirty="0"/>
              <a:t>(VI.A.1.a).(1).(a))</a:t>
            </a:r>
            <a:endParaRPr lang="en-US" sz="2000" dirty="0"/>
          </a:p>
          <a:p>
            <a:r>
              <a:rPr lang="en-US" sz="2000" dirty="0"/>
              <a:t>Program must have a structure that promotes safe, interprofessional, team-based care </a:t>
            </a:r>
            <a:r>
              <a:rPr lang="en-US" sz="2000" baseline="30000" dirty="0"/>
              <a:t>(Core</a:t>
            </a:r>
            <a:r>
              <a:rPr lang="en-US" sz="1600" baseline="30000" dirty="0"/>
              <a:t>) </a:t>
            </a:r>
            <a:r>
              <a:rPr lang="en-US" sz="1600" dirty="0"/>
              <a:t>(VI.A.1.a).(1).(b))</a:t>
            </a:r>
          </a:p>
          <a:p>
            <a:pPr marL="0" indent="0">
              <a:buNone/>
            </a:pPr>
            <a:endParaRPr lang="en-US" dirty="0"/>
          </a:p>
        </p:txBody>
      </p:sp>
      <p:sp>
        <p:nvSpPr>
          <p:cNvPr id="3" name="Title 2">
            <a:extLst>
              <a:ext uri="{FF2B5EF4-FFF2-40B4-BE49-F238E27FC236}">
                <a16:creationId xmlns:a16="http://schemas.microsoft.com/office/drawing/2014/main" xmlns="" id="{74838177-E1DD-4D0E-B3EA-CEE89DC496C5}"/>
              </a:ext>
            </a:extLst>
          </p:cNvPr>
          <p:cNvSpPr>
            <a:spLocks noGrp="1"/>
          </p:cNvSpPr>
          <p:nvPr>
            <p:ph type="title"/>
          </p:nvPr>
        </p:nvSpPr>
        <p:spPr/>
        <p:txBody>
          <a:bodyPr/>
          <a:lstStyle/>
          <a:p>
            <a:r>
              <a:rPr lang="en-US" dirty="0"/>
              <a:t>Patient Safety</a:t>
            </a:r>
          </a:p>
        </p:txBody>
      </p:sp>
      <p:sp>
        <p:nvSpPr>
          <p:cNvPr id="4" name="Footer Placeholder 3">
            <a:extLst>
              <a:ext uri="{FF2B5EF4-FFF2-40B4-BE49-F238E27FC236}">
                <a16:creationId xmlns:a16="http://schemas.microsoft.com/office/drawing/2014/main" xmlns="" id="{D65489F0-B29E-4CD6-ABEA-2F504CD3915C}"/>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604E9827-7719-480A-B1C2-3CB1153A519B}"/>
              </a:ext>
            </a:extLst>
          </p:cNvPr>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299" y="3802953"/>
            <a:ext cx="3298751" cy="2540039"/>
          </a:xfrm>
          <a:prstGeom prst="rect">
            <a:avLst/>
          </a:prstGeom>
        </p:spPr>
      </p:pic>
    </p:spTree>
    <p:extLst>
      <p:ext uri="{BB962C8B-B14F-4D97-AF65-F5344CB8AC3E}">
        <p14:creationId xmlns:p14="http://schemas.microsoft.com/office/powerpoint/2010/main" val="966878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B6C141E-3C35-4DFA-95AE-CDFAA97C248F}"/>
              </a:ext>
            </a:extLst>
          </p:cNvPr>
          <p:cNvSpPr>
            <a:spLocks noGrp="1"/>
          </p:cNvSpPr>
          <p:nvPr>
            <p:ph idx="1"/>
          </p:nvPr>
        </p:nvSpPr>
        <p:spPr/>
        <p:txBody>
          <a:bodyPr/>
          <a:lstStyle/>
          <a:p>
            <a:pPr marL="0" indent="0">
              <a:buNone/>
            </a:pPr>
            <a:r>
              <a:rPr lang="en-US" dirty="0"/>
              <a:t>Education on Patient Safety</a:t>
            </a:r>
          </a:p>
          <a:p>
            <a:r>
              <a:rPr lang="en-US" dirty="0"/>
              <a:t>Program must provide formal educational activities that promote patient safety-related goals, tools, and techniques </a:t>
            </a:r>
            <a:r>
              <a:rPr lang="en-US" baseline="30000" dirty="0"/>
              <a:t>(Core) </a:t>
            </a:r>
            <a:r>
              <a:rPr lang="en-US" sz="1600" dirty="0"/>
              <a:t>(VI.A.1.a).(2))</a:t>
            </a:r>
            <a:endParaRPr lang="en-US" dirty="0"/>
          </a:p>
        </p:txBody>
      </p:sp>
      <p:sp>
        <p:nvSpPr>
          <p:cNvPr id="3" name="Title 2">
            <a:extLst>
              <a:ext uri="{FF2B5EF4-FFF2-40B4-BE49-F238E27FC236}">
                <a16:creationId xmlns:a16="http://schemas.microsoft.com/office/drawing/2014/main" xmlns="" id="{DCB892D0-9EEC-4BE0-952C-3AF3306CE6C8}"/>
              </a:ext>
            </a:extLst>
          </p:cNvPr>
          <p:cNvSpPr>
            <a:spLocks noGrp="1"/>
          </p:cNvSpPr>
          <p:nvPr>
            <p:ph type="title"/>
          </p:nvPr>
        </p:nvSpPr>
        <p:spPr/>
        <p:txBody>
          <a:bodyPr/>
          <a:lstStyle/>
          <a:p>
            <a:r>
              <a:rPr lang="en-US" dirty="0"/>
              <a:t>Patient Safety</a:t>
            </a:r>
          </a:p>
        </p:txBody>
      </p:sp>
      <p:sp>
        <p:nvSpPr>
          <p:cNvPr id="4" name="Footer Placeholder 3">
            <a:extLst>
              <a:ext uri="{FF2B5EF4-FFF2-40B4-BE49-F238E27FC236}">
                <a16:creationId xmlns:a16="http://schemas.microsoft.com/office/drawing/2014/main" xmlns="" id="{4245C213-70AA-455F-9B7F-C25A910B775A}"/>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2AE39719-24C9-427B-8D94-7FB5DAB884CE}"/>
              </a:ext>
            </a:extLst>
          </p:cNvPr>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139" y="3631824"/>
            <a:ext cx="3616399" cy="2711168"/>
          </a:xfrm>
          <a:prstGeom prst="rect">
            <a:avLst/>
          </a:prstGeom>
        </p:spPr>
      </p:pic>
    </p:spTree>
    <p:extLst>
      <p:ext uri="{BB962C8B-B14F-4D97-AF65-F5344CB8AC3E}">
        <p14:creationId xmlns:p14="http://schemas.microsoft.com/office/powerpoint/2010/main" val="694416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2598F34-EDE0-4639-9F64-7E485687C446}"/>
              </a:ext>
            </a:extLst>
          </p:cNvPr>
          <p:cNvSpPr>
            <a:spLocks noGrp="1"/>
          </p:cNvSpPr>
          <p:nvPr>
            <p:ph idx="1"/>
          </p:nvPr>
        </p:nvSpPr>
        <p:spPr/>
        <p:txBody>
          <a:bodyPr/>
          <a:lstStyle/>
          <a:p>
            <a:pPr marL="0" indent="0">
              <a:buNone/>
            </a:pPr>
            <a:r>
              <a:rPr lang="en-US" dirty="0"/>
              <a:t>Patient Safety Events (PSE, PSA)</a:t>
            </a:r>
          </a:p>
          <a:p>
            <a:pPr marL="0" indent="0">
              <a:buNone/>
            </a:pPr>
            <a:r>
              <a:rPr lang="en-US" dirty="0"/>
              <a:t>Residents, fellows, faculty members, and others clinical staff members must: </a:t>
            </a:r>
          </a:p>
          <a:p>
            <a:pPr marL="0" indent="0">
              <a:spcBef>
                <a:spcPts val="0"/>
              </a:spcBef>
              <a:buNone/>
            </a:pPr>
            <a:r>
              <a:rPr lang="en-US" sz="1600" dirty="0"/>
              <a:t>(VI.A.1.a).(a)-VI.A.1.a).(3).(a).(iii))</a:t>
            </a:r>
          </a:p>
          <a:p>
            <a:r>
              <a:rPr lang="en-US" sz="2000" dirty="0"/>
              <a:t>Know their responsibilities in reporting patient safety events at the clinical site</a:t>
            </a:r>
          </a:p>
          <a:p>
            <a:r>
              <a:rPr lang="en-US" sz="2000" dirty="0"/>
              <a:t>Know how to report patient safety events, including near misses, at the clinical site</a:t>
            </a:r>
          </a:p>
          <a:p>
            <a:r>
              <a:rPr lang="en-US" sz="2000" dirty="0"/>
              <a:t>Be provided with summary information of their institution’s patient safety reports</a:t>
            </a:r>
          </a:p>
        </p:txBody>
      </p:sp>
      <p:sp>
        <p:nvSpPr>
          <p:cNvPr id="3" name="Title 2">
            <a:extLst>
              <a:ext uri="{FF2B5EF4-FFF2-40B4-BE49-F238E27FC236}">
                <a16:creationId xmlns:a16="http://schemas.microsoft.com/office/drawing/2014/main" xmlns="" id="{8763DA08-B42D-468A-B05C-A398CAB13F87}"/>
              </a:ext>
            </a:extLst>
          </p:cNvPr>
          <p:cNvSpPr>
            <a:spLocks noGrp="1"/>
          </p:cNvSpPr>
          <p:nvPr>
            <p:ph type="title"/>
          </p:nvPr>
        </p:nvSpPr>
        <p:spPr/>
        <p:txBody>
          <a:bodyPr/>
          <a:lstStyle/>
          <a:p>
            <a:r>
              <a:rPr lang="en-US" dirty="0"/>
              <a:t>Patient Safety	</a:t>
            </a:r>
          </a:p>
        </p:txBody>
      </p:sp>
      <p:sp>
        <p:nvSpPr>
          <p:cNvPr id="4" name="Footer Placeholder 3">
            <a:extLst>
              <a:ext uri="{FF2B5EF4-FFF2-40B4-BE49-F238E27FC236}">
                <a16:creationId xmlns:a16="http://schemas.microsoft.com/office/drawing/2014/main" xmlns="" id="{B96A79ED-BC05-462D-9B15-A2F12D83111F}"/>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5ABD96D3-267E-4AFB-843E-44247C59E2B5}"/>
              </a:ext>
            </a:extLst>
          </p:cNvPr>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dirty="0"/>
          </a:p>
        </p:txBody>
      </p:sp>
    </p:spTree>
    <p:extLst>
      <p:ext uri="{BB962C8B-B14F-4D97-AF65-F5344CB8AC3E}">
        <p14:creationId xmlns:p14="http://schemas.microsoft.com/office/powerpoint/2010/main" val="2933235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16F48F5-55E3-4B0A-B882-CAD629EF3D43}"/>
              </a:ext>
            </a:extLst>
          </p:cNvPr>
          <p:cNvSpPr>
            <a:spLocks noGrp="1"/>
          </p:cNvSpPr>
          <p:nvPr>
            <p:ph idx="1"/>
          </p:nvPr>
        </p:nvSpPr>
        <p:spPr/>
        <p:txBody>
          <a:bodyPr/>
          <a:lstStyle/>
          <a:p>
            <a:pPr marL="0" indent="0">
              <a:buNone/>
            </a:pPr>
            <a:r>
              <a:rPr lang="en-US" dirty="0"/>
              <a:t>Residents must participate as team members in real and/or simulated </a:t>
            </a:r>
            <a:r>
              <a:rPr lang="en-US" dirty="0" err="1"/>
              <a:t>interprofessional</a:t>
            </a:r>
            <a:r>
              <a:rPr lang="en-US" dirty="0"/>
              <a:t> clinical patient safety activities, such as root cause analyses or other activities that include analysis, as well as formulation and implementation of action </a:t>
            </a:r>
            <a:r>
              <a:rPr lang="en-US" baseline="30000" dirty="0"/>
              <a:t>(Core) </a:t>
            </a:r>
            <a:r>
              <a:rPr lang="en-US" sz="1800" dirty="0"/>
              <a:t>(VI.A.1.a).(3).(b))</a:t>
            </a:r>
            <a:endParaRPr lang="en-US" dirty="0"/>
          </a:p>
        </p:txBody>
      </p:sp>
      <p:sp>
        <p:nvSpPr>
          <p:cNvPr id="3" name="Title 2">
            <a:extLst>
              <a:ext uri="{FF2B5EF4-FFF2-40B4-BE49-F238E27FC236}">
                <a16:creationId xmlns:a16="http://schemas.microsoft.com/office/drawing/2014/main" xmlns="" id="{03D617BB-D424-45AE-910F-8938A12BA25E}"/>
              </a:ext>
            </a:extLst>
          </p:cNvPr>
          <p:cNvSpPr>
            <a:spLocks noGrp="1"/>
          </p:cNvSpPr>
          <p:nvPr>
            <p:ph type="title"/>
          </p:nvPr>
        </p:nvSpPr>
        <p:spPr/>
        <p:txBody>
          <a:bodyPr/>
          <a:lstStyle/>
          <a:p>
            <a:r>
              <a:rPr lang="en-US" dirty="0"/>
              <a:t>Patient Safety</a:t>
            </a:r>
          </a:p>
        </p:txBody>
      </p:sp>
      <p:sp>
        <p:nvSpPr>
          <p:cNvPr id="4" name="Footer Placeholder 3">
            <a:extLst>
              <a:ext uri="{FF2B5EF4-FFF2-40B4-BE49-F238E27FC236}">
                <a16:creationId xmlns:a16="http://schemas.microsoft.com/office/drawing/2014/main" xmlns="" id="{2A9E7173-5B4A-41AD-B1F5-FC5142F1FE76}"/>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8C2D95FF-9E47-412E-B8FE-7F14BE2592D7}"/>
              </a:ext>
            </a:extLst>
          </p:cNvPr>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344" y="4387979"/>
            <a:ext cx="5140177" cy="1788984"/>
          </a:xfrm>
          <a:prstGeom prst="rect">
            <a:avLst/>
          </a:prstGeom>
        </p:spPr>
      </p:pic>
    </p:spTree>
    <p:extLst>
      <p:ext uri="{BB962C8B-B14F-4D97-AF65-F5344CB8AC3E}">
        <p14:creationId xmlns:p14="http://schemas.microsoft.com/office/powerpoint/2010/main" val="1479516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3337567-529E-4A7F-8AC9-669DD6AFF719}"/>
              </a:ext>
            </a:extLst>
          </p:cNvPr>
          <p:cNvSpPr>
            <a:spLocks noGrp="1"/>
          </p:cNvSpPr>
          <p:nvPr>
            <p:ph idx="1"/>
          </p:nvPr>
        </p:nvSpPr>
        <p:spPr/>
        <p:txBody>
          <a:bodyPr/>
          <a:lstStyle/>
          <a:p>
            <a:pPr marL="0" indent="0">
              <a:buNone/>
            </a:pPr>
            <a:r>
              <a:rPr lang="en-US" dirty="0"/>
              <a:t>Resident Education and Experience in Disclosure of Adverse Events</a:t>
            </a:r>
          </a:p>
          <a:p>
            <a:endParaRPr lang="en-US" dirty="0"/>
          </a:p>
          <a:p>
            <a:r>
              <a:rPr lang="en-US" dirty="0"/>
              <a:t>All residents must receive training in how to disclose adverse events to patients and families </a:t>
            </a:r>
            <a:r>
              <a:rPr lang="en-US" baseline="30000" dirty="0"/>
              <a:t>(Core) </a:t>
            </a:r>
            <a:r>
              <a:rPr lang="en-US" sz="1600" dirty="0"/>
              <a:t>(VI.A.1.a).(4).(a))</a:t>
            </a:r>
          </a:p>
          <a:p>
            <a:r>
              <a:rPr lang="en-US" dirty="0"/>
              <a:t>Residents should have the opportunity to participate in the disclosure of patient safety events, real of simulated. </a:t>
            </a:r>
            <a:r>
              <a:rPr lang="en-US" baseline="30000" dirty="0"/>
              <a:t>(Detail) </a:t>
            </a:r>
            <a:r>
              <a:rPr lang="en-US" sz="1600" dirty="0"/>
              <a:t>(VI.A.1.a).(4).(b))</a:t>
            </a:r>
            <a:endParaRPr lang="en-US" dirty="0"/>
          </a:p>
        </p:txBody>
      </p:sp>
      <p:sp>
        <p:nvSpPr>
          <p:cNvPr id="3" name="Title 2">
            <a:extLst>
              <a:ext uri="{FF2B5EF4-FFF2-40B4-BE49-F238E27FC236}">
                <a16:creationId xmlns:a16="http://schemas.microsoft.com/office/drawing/2014/main" xmlns="" id="{361ABA86-5346-40E6-9298-191C0C5247D7}"/>
              </a:ext>
            </a:extLst>
          </p:cNvPr>
          <p:cNvSpPr>
            <a:spLocks noGrp="1"/>
          </p:cNvSpPr>
          <p:nvPr>
            <p:ph type="title"/>
          </p:nvPr>
        </p:nvSpPr>
        <p:spPr/>
        <p:txBody>
          <a:bodyPr/>
          <a:lstStyle/>
          <a:p>
            <a:r>
              <a:rPr lang="en-US" dirty="0"/>
              <a:t>Patient Safety</a:t>
            </a:r>
          </a:p>
        </p:txBody>
      </p:sp>
      <p:sp>
        <p:nvSpPr>
          <p:cNvPr id="4" name="Footer Placeholder 3">
            <a:extLst>
              <a:ext uri="{FF2B5EF4-FFF2-40B4-BE49-F238E27FC236}">
                <a16:creationId xmlns:a16="http://schemas.microsoft.com/office/drawing/2014/main" xmlns="" id="{6794696A-9C0F-4C8B-87E8-D8A8FC283197}"/>
              </a:ext>
            </a:extLst>
          </p:cNvPr>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a:extLst>
              <a:ext uri="{FF2B5EF4-FFF2-40B4-BE49-F238E27FC236}">
                <a16:creationId xmlns:a16="http://schemas.microsoft.com/office/drawing/2014/main" xmlns="" id="{41BB30B5-3BE8-4C52-8153-620F21B3929F}"/>
              </a:ext>
            </a:extLst>
          </p:cNvPr>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spTree>
    <p:extLst>
      <p:ext uri="{BB962C8B-B14F-4D97-AF65-F5344CB8AC3E}">
        <p14:creationId xmlns:p14="http://schemas.microsoft.com/office/powerpoint/2010/main" val="3134060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674F7AD-5DBC-4CE2-A6E1-1B68000911B4}"/>
              </a:ext>
            </a:extLst>
          </p:cNvPr>
          <p:cNvSpPr>
            <a:spLocks noGrp="1"/>
          </p:cNvSpPr>
          <p:nvPr>
            <p:ph idx="1"/>
          </p:nvPr>
        </p:nvSpPr>
        <p:spPr/>
        <p:txBody>
          <a:bodyPr/>
          <a:lstStyle/>
          <a:p>
            <a:r>
              <a:rPr lang="en-US" dirty="0"/>
              <a:t>Education in Quality Improvement: Residents must receive training and experience in quality improvement processes, including an understanding of health care disparities </a:t>
            </a:r>
            <a:r>
              <a:rPr lang="en-US" baseline="30000" dirty="0"/>
              <a:t>(Core) </a:t>
            </a:r>
            <a:r>
              <a:rPr lang="en-US" sz="1600" dirty="0"/>
              <a:t>(VI.A.1.b).(1).(a))</a:t>
            </a:r>
          </a:p>
          <a:p>
            <a:r>
              <a:rPr lang="en-US" dirty="0"/>
              <a:t>Quality Metrics: Residents and faculty members must receive data on quality metrics and benchmarks related to their patient populations </a:t>
            </a:r>
            <a:r>
              <a:rPr lang="en-US" baseline="30000" dirty="0"/>
              <a:t>(Core) </a:t>
            </a:r>
            <a:r>
              <a:rPr lang="en-US" sz="1600" dirty="0"/>
              <a:t>(VI.A.1.b).(2).(a))</a:t>
            </a:r>
            <a:endParaRPr lang="en-US" dirty="0"/>
          </a:p>
        </p:txBody>
      </p:sp>
      <p:sp>
        <p:nvSpPr>
          <p:cNvPr id="3" name="Title 2">
            <a:extLst>
              <a:ext uri="{FF2B5EF4-FFF2-40B4-BE49-F238E27FC236}">
                <a16:creationId xmlns:a16="http://schemas.microsoft.com/office/drawing/2014/main" xmlns="" id="{C2AFE9D7-E70A-4BBF-8DFC-A7A3026A57CC}"/>
              </a:ext>
            </a:extLst>
          </p:cNvPr>
          <p:cNvSpPr>
            <a:spLocks noGrp="1"/>
          </p:cNvSpPr>
          <p:nvPr>
            <p:ph type="title"/>
          </p:nvPr>
        </p:nvSpPr>
        <p:spPr/>
        <p:txBody>
          <a:bodyPr/>
          <a:lstStyle/>
          <a:p>
            <a:r>
              <a:rPr lang="en-US" dirty="0"/>
              <a:t>Quality Improvement</a:t>
            </a:r>
          </a:p>
        </p:txBody>
      </p:sp>
      <p:sp>
        <p:nvSpPr>
          <p:cNvPr id="4" name="Footer Placeholder 3">
            <a:extLst>
              <a:ext uri="{FF2B5EF4-FFF2-40B4-BE49-F238E27FC236}">
                <a16:creationId xmlns:a16="http://schemas.microsoft.com/office/drawing/2014/main" xmlns="" id="{41EF0343-04FD-4A65-B919-7036808F314E}"/>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D95FD06A-DA33-4E80-BBD3-D714970806F3}"/>
              </a:ext>
            </a:extLst>
          </p:cNvPr>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dirty="0"/>
          </a:p>
        </p:txBody>
      </p:sp>
    </p:spTree>
    <p:extLst>
      <p:ext uri="{BB962C8B-B14F-4D97-AF65-F5344CB8AC3E}">
        <p14:creationId xmlns:p14="http://schemas.microsoft.com/office/powerpoint/2010/main" val="260220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1A57CBF-7477-4AE5-9CB9-06C5F24FEA3A}"/>
              </a:ext>
            </a:extLst>
          </p:cNvPr>
          <p:cNvSpPr>
            <a:spLocks noGrp="1"/>
          </p:cNvSpPr>
          <p:nvPr>
            <p:ph idx="1"/>
          </p:nvPr>
        </p:nvSpPr>
        <p:spPr/>
        <p:txBody>
          <a:bodyPr/>
          <a:lstStyle/>
          <a:p>
            <a:pPr marL="0" indent="0">
              <a:buNone/>
            </a:pPr>
            <a:r>
              <a:rPr lang="en-US" dirty="0"/>
              <a:t>Engagement in Quality Improvement Activities</a:t>
            </a:r>
          </a:p>
          <a:p>
            <a:pPr marL="0" indent="0">
              <a:buNone/>
            </a:pPr>
            <a:r>
              <a:rPr lang="en-US" dirty="0"/>
              <a:t>Residents must have the opportunity to participate in interprofessional quality improvement activities </a:t>
            </a:r>
            <a:r>
              <a:rPr lang="en-US" baseline="30000" dirty="0"/>
              <a:t>(Core) </a:t>
            </a:r>
            <a:r>
              <a:rPr lang="en-US" sz="1600" dirty="0"/>
              <a:t>(VI.A.1.b).(3).(b))</a:t>
            </a:r>
          </a:p>
          <a:p>
            <a:pPr marL="0" indent="0">
              <a:buNone/>
            </a:pPr>
            <a:r>
              <a:rPr lang="en-US" dirty="0"/>
              <a:t>This should include activities aimed at reducing health care disparities </a:t>
            </a:r>
            <a:r>
              <a:rPr lang="en-US" baseline="30000" dirty="0"/>
              <a:t>(Detail) </a:t>
            </a:r>
            <a:r>
              <a:rPr lang="en-US" sz="1600" dirty="0"/>
              <a:t>(VI.A.1.b).(3).(a).(i))</a:t>
            </a:r>
            <a:endParaRPr lang="en-US" dirty="0"/>
          </a:p>
        </p:txBody>
      </p:sp>
      <p:sp>
        <p:nvSpPr>
          <p:cNvPr id="3" name="Title 2">
            <a:extLst>
              <a:ext uri="{FF2B5EF4-FFF2-40B4-BE49-F238E27FC236}">
                <a16:creationId xmlns:a16="http://schemas.microsoft.com/office/drawing/2014/main" xmlns="" id="{0C209BB0-C423-4FDB-AD48-1AE05FDD66E8}"/>
              </a:ext>
            </a:extLst>
          </p:cNvPr>
          <p:cNvSpPr>
            <a:spLocks noGrp="1"/>
          </p:cNvSpPr>
          <p:nvPr>
            <p:ph type="title"/>
          </p:nvPr>
        </p:nvSpPr>
        <p:spPr/>
        <p:txBody>
          <a:bodyPr/>
          <a:lstStyle/>
          <a:p>
            <a:r>
              <a:rPr lang="en-US" dirty="0"/>
              <a:t>Quality Improvement</a:t>
            </a:r>
          </a:p>
        </p:txBody>
      </p:sp>
      <p:sp>
        <p:nvSpPr>
          <p:cNvPr id="4" name="Footer Placeholder 3">
            <a:extLst>
              <a:ext uri="{FF2B5EF4-FFF2-40B4-BE49-F238E27FC236}">
                <a16:creationId xmlns:a16="http://schemas.microsoft.com/office/drawing/2014/main" xmlns="" id="{EC5578BB-1825-47A2-BA8B-E155069DC002}"/>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38C8F17C-095C-403A-840D-3A7C3021A5F4}"/>
              </a:ext>
            </a:extLst>
          </p:cNvPr>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dirty="0"/>
          </a:p>
        </p:txBody>
      </p:sp>
    </p:spTree>
    <p:extLst>
      <p:ext uri="{BB962C8B-B14F-4D97-AF65-F5344CB8AC3E}">
        <p14:creationId xmlns:p14="http://schemas.microsoft.com/office/powerpoint/2010/main" val="1870237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A8E5776C-F792-42FE-BF7F-301EC9803BBB}"/>
              </a:ext>
            </a:extLst>
          </p:cNvPr>
          <p:cNvGraphicFramePr>
            <a:graphicFrameLocks noGrp="1"/>
          </p:cNvGraphicFramePr>
          <p:nvPr>
            <p:ph idx="1"/>
          </p:nvPr>
        </p:nvGraphicFramePr>
        <p:xfrm>
          <a:off x="628650" y="1738313"/>
          <a:ext cx="7886700" cy="4438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xmlns="" id="{365FFF15-5CE1-4E56-9A3F-F47DD4B96EF3}"/>
              </a:ext>
            </a:extLst>
          </p:cNvPr>
          <p:cNvSpPr>
            <a:spLocks noGrp="1"/>
          </p:cNvSpPr>
          <p:nvPr>
            <p:ph type="title"/>
          </p:nvPr>
        </p:nvSpPr>
        <p:spPr/>
        <p:txBody>
          <a:bodyPr/>
          <a:lstStyle/>
          <a:p>
            <a:r>
              <a:rPr lang="en-US" dirty="0"/>
              <a:t>Experiential Learning</a:t>
            </a:r>
          </a:p>
        </p:txBody>
      </p:sp>
      <p:sp>
        <p:nvSpPr>
          <p:cNvPr id="4" name="Footer Placeholder 3">
            <a:extLst>
              <a:ext uri="{FF2B5EF4-FFF2-40B4-BE49-F238E27FC236}">
                <a16:creationId xmlns:a16="http://schemas.microsoft.com/office/drawing/2014/main" xmlns="" id="{8FFE4951-96D2-4412-93E4-1C5F7E797675}"/>
              </a:ext>
            </a:extLst>
          </p:cNvPr>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a:extLst>
              <a:ext uri="{FF2B5EF4-FFF2-40B4-BE49-F238E27FC236}">
                <a16:creationId xmlns:a16="http://schemas.microsoft.com/office/drawing/2014/main" xmlns="" id="{B9CE999F-A9FA-42E4-97EF-351ACE5CF08D}"/>
              </a:ext>
            </a:extLst>
          </p:cNvPr>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dirty="0"/>
          </a:p>
        </p:txBody>
      </p:sp>
    </p:spTree>
    <p:extLst>
      <p:ext uri="{BB962C8B-B14F-4D97-AF65-F5344CB8AC3E}">
        <p14:creationId xmlns:p14="http://schemas.microsoft.com/office/powerpoint/2010/main" val="3368220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292A7B6-F49F-4BC6-A9C7-B3053605E936}"/>
              </a:ext>
            </a:extLst>
          </p:cNvPr>
          <p:cNvSpPr>
            <a:spLocks noGrp="1"/>
          </p:cNvSpPr>
          <p:nvPr>
            <p:ph idx="1"/>
          </p:nvPr>
        </p:nvSpPr>
        <p:spPr/>
        <p:txBody>
          <a:bodyPr/>
          <a:lstStyle/>
          <a:p>
            <a:r>
              <a:rPr lang="en-US" dirty="0"/>
              <a:t>Changes include:</a:t>
            </a:r>
          </a:p>
          <a:p>
            <a:r>
              <a:rPr lang="en-US" dirty="0"/>
              <a:t>Addition of italicized language providing the underlying philosophy for the supervision requirements</a:t>
            </a:r>
          </a:p>
          <a:p>
            <a:r>
              <a:rPr lang="en-US" dirty="0"/>
              <a:t>Minor changes in the Program Requirements to clarify intent – no major changes related to supervision</a:t>
            </a:r>
          </a:p>
        </p:txBody>
      </p:sp>
      <p:sp>
        <p:nvSpPr>
          <p:cNvPr id="3" name="Title 2">
            <a:extLst>
              <a:ext uri="{FF2B5EF4-FFF2-40B4-BE49-F238E27FC236}">
                <a16:creationId xmlns:a16="http://schemas.microsoft.com/office/drawing/2014/main" xmlns="" id="{9FBA1E1A-9C64-4071-8F69-0976FC8A1070}"/>
              </a:ext>
            </a:extLst>
          </p:cNvPr>
          <p:cNvSpPr>
            <a:spLocks noGrp="1"/>
          </p:cNvSpPr>
          <p:nvPr>
            <p:ph type="title"/>
          </p:nvPr>
        </p:nvSpPr>
        <p:spPr/>
        <p:txBody>
          <a:bodyPr/>
          <a:lstStyle/>
          <a:p>
            <a:r>
              <a:rPr lang="en-US" dirty="0"/>
              <a:t>Supervision and Accountability</a:t>
            </a:r>
          </a:p>
        </p:txBody>
      </p:sp>
      <p:sp>
        <p:nvSpPr>
          <p:cNvPr id="4" name="Footer Placeholder 3">
            <a:extLst>
              <a:ext uri="{FF2B5EF4-FFF2-40B4-BE49-F238E27FC236}">
                <a16:creationId xmlns:a16="http://schemas.microsoft.com/office/drawing/2014/main" xmlns="" id="{5DC9F109-49CC-4599-B023-AC951D17B8C8}"/>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C4965F84-7FC7-4B3A-A7D9-2CF11B196B78}"/>
              </a:ext>
            </a:extLst>
          </p:cNvPr>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935" y="4273047"/>
            <a:ext cx="2406502" cy="2032000"/>
          </a:xfrm>
          <a:prstGeom prst="rect">
            <a:avLst/>
          </a:prstGeom>
        </p:spPr>
      </p:pic>
    </p:spTree>
    <p:extLst>
      <p:ext uri="{BB962C8B-B14F-4D97-AF65-F5344CB8AC3E}">
        <p14:creationId xmlns:p14="http://schemas.microsoft.com/office/powerpoint/2010/main" val="202251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a:t>Presented by Partners in Medical Education, Inc. 2017</a:t>
            </a:r>
          </a:p>
        </p:txBody>
      </p:sp>
      <p:sp>
        <p:nvSpPr>
          <p:cNvPr id="2" name="Slide Number Placeholder 1"/>
          <p:cNvSpPr>
            <a:spLocks noGrp="1"/>
          </p:cNvSpPr>
          <p:nvPr>
            <p:ph type="sldNum" sz="quarter" idx="11"/>
          </p:nvPr>
        </p:nvSpPr>
        <p:spPr/>
        <p:txBody>
          <a:bodyPr/>
          <a:lstStyle/>
          <a:p>
            <a:fld id="{D2073A0A-C37C-6546-844A-15AEA3E0B35D}" type="slidenum">
              <a:rPr lang="en-US" smtClean="0"/>
              <a:t>2</a:t>
            </a:fld>
            <a:endParaRPr lang="en-US" dirty="0"/>
          </a:p>
        </p:txBody>
      </p:sp>
      <p:sp>
        <p:nvSpPr>
          <p:cNvPr id="12" name="TextBox 11"/>
          <p:cNvSpPr txBox="1"/>
          <p:nvPr/>
        </p:nvSpPr>
        <p:spPr>
          <a:xfrm>
            <a:off x="3733800" y="1752600"/>
            <a:ext cx="4724400" cy="4401205"/>
          </a:xfrm>
          <a:prstGeom prst="rect">
            <a:avLst/>
          </a:prstGeom>
          <a:noFill/>
        </p:spPr>
        <p:txBody>
          <a:bodyPr>
            <a:spAutoFit/>
          </a:bodyPr>
          <a:lstStyle/>
          <a:p>
            <a:pPr>
              <a:defRPr/>
            </a:pPr>
            <a:r>
              <a:rPr lang="en-US" sz="2400" b="1" dirty="0">
                <a:solidFill>
                  <a:srgbClr val="00B050"/>
                </a:solidFill>
                <a:latin typeface="Arial" charset="0"/>
                <a:ea typeface="Arial" charset="0"/>
                <a:cs typeface="Arial" charset="0"/>
              </a:rPr>
              <a:t>Heather Peters, M.Ed, Ph.D</a:t>
            </a:r>
          </a:p>
          <a:p>
            <a:pPr>
              <a:defRPr/>
            </a:pPr>
            <a:r>
              <a:rPr lang="en-US" sz="2000" dirty="0">
                <a:solidFill>
                  <a:srgbClr val="003300"/>
                </a:solidFill>
                <a:latin typeface="Arial" charset="0"/>
                <a:ea typeface="Arial" charset="0"/>
                <a:cs typeface="Arial" charset="0"/>
              </a:rPr>
              <a:t>GME Consultant</a:t>
            </a:r>
          </a:p>
          <a:p>
            <a:pPr marL="171450" indent="-171450">
              <a:buFont typeface="Arial" pitchFamily="34" charset="0"/>
              <a:buChar char="•"/>
              <a:defRPr/>
            </a:pPr>
            <a:endParaRPr lang="en-US" sz="1200" dirty="0">
              <a:solidFill>
                <a:srgbClr val="003300"/>
              </a:solidFill>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DIO &amp; GME Specialist</a:t>
            </a:r>
          </a:p>
          <a:p>
            <a:pPr marL="342900" indent="-342900">
              <a:buFont typeface="Arial"/>
              <a:buChar char="•"/>
            </a:pPr>
            <a:endParaRPr lang="en-US" sz="1600" b="0" dirty="0">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Seasoned speaker at ACGME &amp; sub-specialty national meetings</a:t>
            </a:r>
          </a:p>
          <a:p>
            <a:pPr marL="342900" indent="-342900">
              <a:buFont typeface="Arial"/>
              <a:buChar char="•"/>
            </a:pPr>
            <a:endParaRPr lang="en-US" sz="1600" b="0" dirty="0">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Areas of Expertise: Institutional and Program accreditation experience; Strategic planning; Annual Program Evaluation processes; Evaluation processes; and more</a:t>
            </a:r>
          </a:p>
          <a:p>
            <a:pPr marL="342900" indent="-342900">
              <a:buFont typeface="Arial"/>
              <a:buChar char="•"/>
            </a:pPr>
            <a:endParaRPr lang="en-US" sz="1600" b="0" dirty="0">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3 decades in education; Masters of Education in curriculum &amp; evaluations, PhD concentration in secondary education &amp; adult learning theories</a:t>
            </a:r>
            <a:endParaRPr lang="en-US" sz="1600" b="0" dirty="0">
              <a:solidFill>
                <a:srgbClr val="003300"/>
              </a:solidFill>
              <a:latin typeface="Arial" charset="0"/>
              <a:ea typeface="Arial" charset="0"/>
              <a:cs typeface="Arial" charset="0"/>
            </a:endParaRPr>
          </a:p>
        </p:txBody>
      </p:sp>
      <p:pic>
        <p:nvPicPr>
          <p:cNvPr id="3" name="Picture 2" descr="unnamed.jpg"/>
          <p:cNvPicPr>
            <a:picLocks noChangeAspect="1"/>
          </p:cNvPicPr>
          <p:nvPr/>
        </p:nvPicPr>
        <p:blipFill rotWithShape="1">
          <a:blip r:embed="rId3" cstate="print">
            <a:extLst>
              <a:ext uri="{28A0092B-C50C-407E-A947-70E740481C1C}">
                <a14:useLocalDpi xmlns:a14="http://schemas.microsoft.com/office/drawing/2010/main" val="0"/>
              </a:ext>
            </a:extLst>
          </a:blip>
          <a:srcRect l="13670" t="17851" r="26758" b="28518"/>
          <a:stretch/>
        </p:blipFill>
        <p:spPr>
          <a:xfrm>
            <a:off x="838200" y="1981200"/>
            <a:ext cx="2369358" cy="3200400"/>
          </a:xfrm>
          <a:prstGeom prst="rect">
            <a:avLst/>
          </a:prstGeom>
        </p:spPr>
      </p:pic>
      <p:sp>
        <p:nvSpPr>
          <p:cNvPr id="9" name="Title 2"/>
          <p:cNvSpPr>
            <a:spLocks noGrp="1"/>
          </p:cNvSpPr>
          <p:nvPr>
            <p:ph type="title"/>
          </p:nvPr>
        </p:nvSpPr>
        <p:spPr/>
        <p:txBody>
          <a:bodyPr/>
          <a:lstStyle/>
          <a:p>
            <a:r>
              <a:rPr lang="en-US" altLang="en-US" sz="3200" dirty="0"/>
              <a:t>Introducing Your Presenter…</a:t>
            </a:r>
            <a:endParaRPr lang="en-US" dirty="0"/>
          </a:p>
        </p:txBody>
      </p:sp>
      <p:pic>
        <p:nvPicPr>
          <p:cNvPr id="7" name="Picture 6">
            <a:extLst>
              <a:ext uri="{FF2B5EF4-FFF2-40B4-BE49-F238E27FC236}">
                <a16:creationId xmlns:a16="http://schemas.microsoft.com/office/drawing/2014/main" xmlns="" id="{C327A8CA-DEA5-4160-8CD4-3D7BE6E27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864499"/>
            <a:ext cx="2369358" cy="3317101"/>
          </a:xfrm>
          <a:prstGeom prst="rect">
            <a:avLst/>
          </a:prstGeom>
        </p:spPr>
      </p:pic>
    </p:spTree>
    <p:extLst>
      <p:ext uri="{BB962C8B-B14F-4D97-AF65-F5344CB8AC3E}">
        <p14:creationId xmlns:p14="http://schemas.microsoft.com/office/powerpoint/2010/main" val="542627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5B2FCCB-CB32-4ACE-9177-4CAB91157BFB}"/>
              </a:ext>
            </a:extLst>
          </p:cNvPr>
          <p:cNvSpPr>
            <a:spLocks noGrp="1"/>
          </p:cNvSpPr>
          <p:nvPr>
            <p:ph idx="1"/>
          </p:nvPr>
        </p:nvSpPr>
        <p:spPr/>
        <p:txBody>
          <a:bodyPr>
            <a:normAutofit/>
          </a:bodyPr>
          <a:lstStyle/>
          <a:p>
            <a:r>
              <a:rPr lang="en-US" sz="2400" dirty="0"/>
              <a:t>Supervision by an identifiable, credentialed, and privileged attending or licensed independent practitioner</a:t>
            </a:r>
          </a:p>
          <a:p>
            <a:r>
              <a:rPr lang="en-US" sz="2400" dirty="0"/>
              <a:t>Availability of this information to all residents, faculty, and other members of the heath care team</a:t>
            </a:r>
          </a:p>
          <a:p>
            <a:r>
              <a:rPr lang="en-US" sz="2400" dirty="0"/>
              <a:t>Supervision based on the resident’s level of training and ability and the patient’s complexity and acuity</a:t>
            </a:r>
          </a:p>
          <a:p>
            <a:r>
              <a:rPr lang="en-US" sz="2400" dirty="0"/>
              <a:t>Ensuring residents know their capabilities and circumstances in which they can act with conditional independence</a:t>
            </a:r>
          </a:p>
        </p:txBody>
      </p:sp>
      <p:sp>
        <p:nvSpPr>
          <p:cNvPr id="3" name="Title 2">
            <a:extLst>
              <a:ext uri="{FF2B5EF4-FFF2-40B4-BE49-F238E27FC236}">
                <a16:creationId xmlns:a16="http://schemas.microsoft.com/office/drawing/2014/main" xmlns="" id="{B2E2F782-E0B9-440D-BF7E-4DA5FDF97E09}"/>
              </a:ext>
            </a:extLst>
          </p:cNvPr>
          <p:cNvSpPr>
            <a:spLocks noGrp="1"/>
          </p:cNvSpPr>
          <p:nvPr>
            <p:ph type="title"/>
          </p:nvPr>
        </p:nvSpPr>
        <p:spPr/>
        <p:txBody>
          <a:bodyPr/>
          <a:lstStyle/>
          <a:p>
            <a:r>
              <a:rPr lang="en-US" dirty="0"/>
              <a:t>Supervision and Accountability</a:t>
            </a:r>
          </a:p>
        </p:txBody>
      </p:sp>
      <p:sp>
        <p:nvSpPr>
          <p:cNvPr id="4" name="Footer Placeholder 3">
            <a:extLst>
              <a:ext uri="{FF2B5EF4-FFF2-40B4-BE49-F238E27FC236}">
                <a16:creationId xmlns:a16="http://schemas.microsoft.com/office/drawing/2014/main" xmlns="" id="{A78A4FBE-C2EB-4AD6-A338-9A1FFE8A8A33}"/>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7D9D93AD-8919-44BD-9630-1BF67A89C8B9}"/>
              </a:ext>
            </a:extLst>
          </p:cNvPr>
          <p:cNvSpPr>
            <a:spLocks noGrp="1"/>
          </p:cNvSpPr>
          <p:nvPr>
            <p:ph type="sldNum" sz="quarter" idx="11"/>
          </p:nvPr>
        </p:nvSpPr>
        <p:spPr/>
        <p:txBody>
          <a:bodyPr/>
          <a:lstStyle/>
          <a:p>
            <a:pPr>
              <a:defRPr/>
            </a:pPr>
            <a:fld id="{6AD68910-38FE-C240-95D4-C063CA8D3DE6}" type="slidenum">
              <a:rPr lang="en-US" altLang="en-US" smtClean="0"/>
              <a:pPr>
                <a:defRPr/>
              </a:pPr>
              <a:t>20</a:t>
            </a:fld>
            <a:endParaRPr lang="en-US" altLang="en-US" dirty="0"/>
          </a:p>
        </p:txBody>
      </p:sp>
    </p:spTree>
    <p:extLst>
      <p:ext uri="{BB962C8B-B14F-4D97-AF65-F5344CB8AC3E}">
        <p14:creationId xmlns:p14="http://schemas.microsoft.com/office/powerpoint/2010/main" val="2441881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51D5B24-2D42-411F-8FAA-016C87F13863}"/>
              </a:ext>
            </a:extLst>
          </p:cNvPr>
          <p:cNvSpPr>
            <a:spLocks noGrp="1"/>
          </p:cNvSpPr>
          <p:nvPr>
            <p:ph idx="1"/>
          </p:nvPr>
        </p:nvSpPr>
        <p:spPr>
          <a:xfrm>
            <a:off x="628649" y="1738058"/>
            <a:ext cx="8065407" cy="4438905"/>
          </a:xfrm>
        </p:spPr>
        <p:txBody>
          <a:bodyPr>
            <a:normAutofit/>
          </a:bodyPr>
          <a:lstStyle/>
          <a:p>
            <a:r>
              <a:rPr lang="en-US" sz="2200" dirty="0"/>
              <a:t>The learning objectives of the program must be accomplished without excessive reliance on residents to fulfill non-physician obligations </a:t>
            </a:r>
            <a:r>
              <a:rPr lang="en-US" sz="2200" baseline="30000" dirty="0"/>
              <a:t>(Core) </a:t>
            </a:r>
            <a:r>
              <a:rPr lang="en-US" sz="1600" dirty="0"/>
              <a:t>(VI.B.2.b)</a:t>
            </a:r>
          </a:p>
          <a:p>
            <a:r>
              <a:rPr lang="en-US" sz="2200" dirty="0"/>
              <a:t>The learning objectives of the program must ensure manageable patient care responsibilities </a:t>
            </a:r>
            <a:r>
              <a:rPr lang="en-US" sz="2200" baseline="30000" dirty="0"/>
              <a:t>(Core) </a:t>
            </a:r>
            <a:r>
              <a:rPr lang="en-US" sz="1600" dirty="0"/>
              <a:t>(VI.B.2.c)</a:t>
            </a:r>
          </a:p>
          <a:p>
            <a:r>
              <a:rPr lang="en-US" sz="2200" dirty="0"/>
              <a:t>Residents and faculty members must demonstrate an understanding of their personal role in the safety and welfare of patients entrusted to their care, including the ability to report unsafe conditions and adverse events </a:t>
            </a:r>
            <a:r>
              <a:rPr lang="en-US" sz="2200" baseline="30000" dirty="0"/>
              <a:t>(Outcome)</a:t>
            </a:r>
            <a:r>
              <a:rPr lang="en-US" sz="2200" dirty="0"/>
              <a:t> </a:t>
            </a:r>
            <a:r>
              <a:rPr lang="en-US" sz="1600" dirty="0"/>
              <a:t>(VI.B.4.b)</a:t>
            </a:r>
          </a:p>
          <a:p>
            <a:r>
              <a:rPr lang="en-US" sz="2200" dirty="0"/>
              <a:t>Residents and faculty members must demonstrate an understanding of their personal role in the assurance of their fitness for work </a:t>
            </a:r>
            <a:r>
              <a:rPr lang="en-US" sz="2200" baseline="30000" dirty="0"/>
              <a:t>(Outcome) </a:t>
            </a:r>
            <a:r>
              <a:rPr lang="en-US" sz="1600" dirty="0"/>
              <a:t>(VI.B.4.c)</a:t>
            </a:r>
          </a:p>
          <a:p>
            <a:pPr marL="0" indent="0">
              <a:buNone/>
            </a:pPr>
            <a:endParaRPr lang="en-US" dirty="0"/>
          </a:p>
        </p:txBody>
      </p:sp>
      <p:sp>
        <p:nvSpPr>
          <p:cNvPr id="3" name="Title 2">
            <a:extLst>
              <a:ext uri="{FF2B5EF4-FFF2-40B4-BE49-F238E27FC236}">
                <a16:creationId xmlns:a16="http://schemas.microsoft.com/office/drawing/2014/main" xmlns="" id="{1A2F6B1C-A7DB-48E5-82AD-44154B6A0A6C}"/>
              </a:ext>
            </a:extLst>
          </p:cNvPr>
          <p:cNvSpPr>
            <a:spLocks noGrp="1"/>
          </p:cNvSpPr>
          <p:nvPr>
            <p:ph type="title"/>
          </p:nvPr>
        </p:nvSpPr>
        <p:spPr/>
        <p:txBody>
          <a:bodyPr/>
          <a:lstStyle/>
          <a:p>
            <a:r>
              <a:rPr lang="en-US" dirty="0"/>
              <a:t>Professionalism</a:t>
            </a:r>
          </a:p>
        </p:txBody>
      </p:sp>
      <p:sp>
        <p:nvSpPr>
          <p:cNvPr id="4" name="Footer Placeholder 3">
            <a:extLst>
              <a:ext uri="{FF2B5EF4-FFF2-40B4-BE49-F238E27FC236}">
                <a16:creationId xmlns:a16="http://schemas.microsoft.com/office/drawing/2014/main" xmlns="" id="{42391097-A932-47A9-AD82-902BA0549E4D}"/>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1D8ABC5B-6CE0-4590-AFB2-914B35AEC25C}"/>
              </a:ext>
            </a:extLst>
          </p:cNvPr>
          <p:cNvSpPr>
            <a:spLocks noGrp="1"/>
          </p:cNvSpPr>
          <p:nvPr>
            <p:ph type="sldNum" sz="quarter" idx="11"/>
          </p:nvPr>
        </p:nvSpPr>
        <p:spPr/>
        <p:txBody>
          <a:bodyPr/>
          <a:lstStyle/>
          <a:p>
            <a:pPr>
              <a:defRPr/>
            </a:pPr>
            <a:fld id="{6AD68910-38FE-C240-95D4-C063CA8D3DE6}" type="slidenum">
              <a:rPr lang="en-US" altLang="en-US" smtClean="0"/>
              <a:pPr>
                <a:defRPr/>
              </a:pPr>
              <a:t>21</a:t>
            </a:fld>
            <a:endParaRPr lang="en-US" altLang="en-US" dirty="0"/>
          </a:p>
        </p:txBody>
      </p:sp>
    </p:spTree>
    <p:extLst>
      <p:ext uri="{BB962C8B-B14F-4D97-AF65-F5344CB8AC3E}">
        <p14:creationId xmlns:p14="http://schemas.microsoft.com/office/powerpoint/2010/main" val="691424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FC5DFBF-9BEE-4EB8-89AA-E6111069F155}"/>
              </a:ext>
            </a:extLst>
          </p:cNvPr>
          <p:cNvSpPr>
            <a:spLocks noGrp="1"/>
          </p:cNvSpPr>
          <p:nvPr>
            <p:ph idx="1"/>
          </p:nvPr>
        </p:nvSpPr>
        <p:spPr/>
        <p:txBody>
          <a:bodyPr>
            <a:normAutofit lnSpcReduction="10000"/>
          </a:bodyPr>
          <a:lstStyle/>
          <a:p>
            <a:r>
              <a:rPr lang="en-US" dirty="0"/>
              <a:t>NEW: </a:t>
            </a:r>
          </a:p>
          <a:p>
            <a:pPr lvl="1"/>
            <a:r>
              <a:rPr lang="en-US" dirty="0"/>
              <a:t>Programs must provide a </a:t>
            </a:r>
          </a:p>
          <a:p>
            <a:pPr lvl="2"/>
            <a:r>
              <a:rPr lang="en-US" dirty="0"/>
              <a:t>professional, </a:t>
            </a:r>
          </a:p>
          <a:p>
            <a:pPr lvl="2"/>
            <a:r>
              <a:rPr lang="en-US" dirty="0"/>
              <a:t>respectful, and </a:t>
            </a:r>
          </a:p>
          <a:p>
            <a:pPr lvl="2"/>
            <a:r>
              <a:rPr lang="en-US" dirty="0"/>
              <a:t>civil environment that is free from </a:t>
            </a:r>
          </a:p>
          <a:p>
            <a:pPr lvl="3"/>
            <a:r>
              <a:rPr lang="en-US" sz="1800" dirty="0"/>
              <a:t>mistreatment, </a:t>
            </a:r>
          </a:p>
          <a:p>
            <a:pPr lvl="3"/>
            <a:r>
              <a:rPr lang="en-US" sz="1800" dirty="0"/>
              <a:t>abuse or </a:t>
            </a:r>
          </a:p>
          <a:p>
            <a:pPr lvl="3"/>
            <a:r>
              <a:rPr lang="en-US" sz="1800" dirty="0"/>
              <a:t>coercion of students, residents, faculty, and staff</a:t>
            </a:r>
            <a:r>
              <a:rPr lang="en-US" dirty="0"/>
              <a:t>. </a:t>
            </a:r>
          </a:p>
          <a:p>
            <a:pPr lvl="1"/>
            <a:r>
              <a:rPr lang="en-US" dirty="0"/>
              <a:t>Programs, in partnership with their Sponsoring Institutions, should have </a:t>
            </a:r>
          </a:p>
          <a:p>
            <a:pPr lvl="2"/>
            <a:r>
              <a:rPr lang="en-US" dirty="0"/>
              <a:t>a process for education of residents and faculty regarding unprofessional behavior and </a:t>
            </a:r>
          </a:p>
          <a:p>
            <a:pPr lvl="2"/>
            <a:r>
              <a:rPr lang="en-US" dirty="0"/>
              <a:t>confidential process for reporting, investigating, and addressing such concerns. </a:t>
            </a:r>
            <a:r>
              <a:rPr lang="en-US" baseline="30000" dirty="0"/>
              <a:t>(Core) </a:t>
            </a:r>
            <a:r>
              <a:rPr lang="en-US" sz="1600" dirty="0"/>
              <a:t>(VI.B.6.)</a:t>
            </a:r>
            <a:endParaRPr lang="en-US" dirty="0"/>
          </a:p>
        </p:txBody>
      </p:sp>
      <p:sp>
        <p:nvSpPr>
          <p:cNvPr id="3" name="Title 2">
            <a:extLst>
              <a:ext uri="{FF2B5EF4-FFF2-40B4-BE49-F238E27FC236}">
                <a16:creationId xmlns:a16="http://schemas.microsoft.com/office/drawing/2014/main" xmlns="" id="{F1F3F5A7-3B30-4D40-B914-EE8048821FA0}"/>
              </a:ext>
            </a:extLst>
          </p:cNvPr>
          <p:cNvSpPr>
            <a:spLocks noGrp="1"/>
          </p:cNvSpPr>
          <p:nvPr>
            <p:ph type="title"/>
          </p:nvPr>
        </p:nvSpPr>
        <p:spPr/>
        <p:txBody>
          <a:bodyPr/>
          <a:lstStyle/>
          <a:p>
            <a:r>
              <a:rPr lang="en-US" dirty="0"/>
              <a:t>Professionalism</a:t>
            </a:r>
          </a:p>
        </p:txBody>
      </p:sp>
      <p:sp>
        <p:nvSpPr>
          <p:cNvPr id="4" name="Footer Placeholder 3">
            <a:extLst>
              <a:ext uri="{FF2B5EF4-FFF2-40B4-BE49-F238E27FC236}">
                <a16:creationId xmlns:a16="http://schemas.microsoft.com/office/drawing/2014/main" xmlns="" id="{FD3D0CA0-B885-4059-A1B6-50E0561CA5E9}"/>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9F1ACC42-1CD5-4DB1-A0E3-AD8BE8769D3F}"/>
              </a:ext>
            </a:extLst>
          </p:cNvPr>
          <p:cNvSpPr>
            <a:spLocks noGrp="1"/>
          </p:cNvSpPr>
          <p:nvPr>
            <p:ph type="sldNum" sz="quarter" idx="11"/>
          </p:nvPr>
        </p:nvSpPr>
        <p:spPr/>
        <p:txBody>
          <a:bodyPr/>
          <a:lstStyle/>
          <a:p>
            <a:pPr>
              <a:defRPr/>
            </a:pPr>
            <a:fld id="{6AD68910-38FE-C240-95D4-C063CA8D3DE6}" type="slidenum">
              <a:rPr lang="en-US" altLang="en-US" smtClean="0"/>
              <a:pPr>
                <a:defRPr/>
              </a:pPr>
              <a:t>22</a:t>
            </a:fld>
            <a:endParaRPr lang="en-US" altLang="en-US" dirty="0"/>
          </a:p>
        </p:txBody>
      </p:sp>
    </p:spTree>
    <p:extLst>
      <p:ext uri="{BB962C8B-B14F-4D97-AF65-F5344CB8AC3E}">
        <p14:creationId xmlns:p14="http://schemas.microsoft.com/office/powerpoint/2010/main" val="4025500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6FDC591-C798-4FA6-9536-950B1D836083}"/>
              </a:ext>
            </a:extLst>
          </p:cNvPr>
          <p:cNvSpPr>
            <a:spLocks noGrp="1"/>
          </p:cNvSpPr>
          <p:nvPr>
            <p:ph idx="1"/>
          </p:nvPr>
        </p:nvSpPr>
        <p:spPr/>
        <p:txBody>
          <a:bodyPr/>
          <a:lstStyle/>
          <a:p>
            <a:pPr marL="0" lvl="0" indent="0" eaLnBrk="0" fontAlgn="base" hangingPunct="0">
              <a:lnSpc>
                <a:spcPct val="100000"/>
              </a:lnSpc>
              <a:spcBef>
                <a:spcPct val="0"/>
              </a:spcBef>
              <a:spcAft>
                <a:spcPct val="0"/>
              </a:spcAft>
              <a:buNone/>
            </a:pPr>
            <a:r>
              <a:rPr lang="en-US" altLang="en-US" sz="2800" b="1" dirty="0">
                <a:latin typeface="Lato"/>
              </a:rPr>
              <a:t>Goals:</a:t>
            </a:r>
            <a:endParaRPr lang="en-US" altLang="en-US" sz="1400" b="1" dirty="0"/>
          </a:p>
          <a:p>
            <a:pPr eaLnBrk="0" fontAlgn="base" hangingPunct="0">
              <a:lnSpc>
                <a:spcPct val="100000"/>
              </a:lnSpc>
              <a:spcBef>
                <a:spcPct val="0"/>
              </a:spcBef>
              <a:spcAft>
                <a:spcPct val="0"/>
              </a:spcAft>
            </a:pPr>
            <a:r>
              <a:rPr lang="en-US" altLang="en-US" sz="2400" dirty="0">
                <a:latin typeface="inherit"/>
              </a:rPr>
              <a:t>Understanding the problem across the continuum</a:t>
            </a:r>
          </a:p>
          <a:p>
            <a:pPr eaLnBrk="0" fontAlgn="base" hangingPunct="0">
              <a:lnSpc>
                <a:spcPct val="100000"/>
              </a:lnSpc>
              <a:spcBef>
                <a:spcPct val="0"/>
              </a:spcBef>
              <a:spcAft>
                <a:spcPct val="0"/>
              </a:spcAft>
            </a:pPr>
            <a:r>
              <a:rPr lang="en-US" altLang="en-US" sz="2400" dirty="0">
                <a:latin typeface="inherit"/>
              </a:rPr>
              <a:t>Advising the ACGME Board on how it can be an effective agent of transformational change</a:t>
            </a:r>
          </a:p>
          <a:p>
            <a:pPr eaLnBrk="0" fontAlgn="base" hangingPunct="0">
              <a:lnSpc>
                <a:spcPct val="100000"/>
              </a:lnSpc>
              <a:spcBef>
                <a:spcPct val="0"/>
              </a:spcBef>
              <a:spcAft>
                <a:spcPct val="0"/>
              </a:spcAft>
            </a:pPr>
            <a:r>
              <a:rPr lang="en-US" altLang="en-US" sz="2400" dirty="0">
                <a:latin typeface="inherit"/>
              </a:rPr>
              <a:t>Beginning a national dialogue that leads to change in the culture of the clinical learning environment</a:t>
            </a:r>
          </a:p>
          <a:p>
            <a:pPr eaLnBrk="0" fontAlgn="base" hangingPunct="0">
              <a:lnSpc>
                <a:spcPct val="100000"/>
              </a:lnSpc>
              <a:spcBef>
                <a:spcPct val="0"/>
              </a:spcBef>
              <a:spcAft>
                <a:spcPct val="0"/>
              </a:spcAft>
            </a:pPr>
            <a:r>
              <a:rPr lang="en-US" altLang="en-US" sz="2400" dirty="0">
                <a:latin typeface="inherit"/>
              </a:rPr>
              <a:t>Beginning ongoing collaborations with other organizations to better the well-being of health care professionals</a:t>
            </a:r>
            <a:endParaRPr lang="en-US" altLang="en-US" sz="2400" dirty="0">
              <a:latin typeface="Lato"/>
            </a:endParaRPr>
          </a:p>
        </p:txBody>
      </p:sp>
      <p:sp>
        <p:nvSpPr>
          <p:cNvPr id="3" name="Title 2">
            <a:extLst>
              <a:ext uri="{FF2B5EF4-FFF2-40B4-BE49-F238E27FC236}">
                <a16:creationId xmlns:a16="http://schemas.microsoft.com/office/drawing/2014/main" xmlns="" id="{8FEB5E2B-3F49-4A44-A9E6-5ADA128B5049}"/>
              </a:ext>
            </a:extLst>
          </p:cNvPr>
          <p:cNvSpPr>
            <a:spLocks noGrp="1"/>
          </p:cNvSpPr>
          <p:nvPr>
            <p:ph type="title"/>
          </p:nvPr>
        </p:nvSpPr>
        <p:spPr/>
        <p:txBody>
          <a:bodyPr>
            <a:normAutofit fontScale="90000"/>
          </a:bodyPr>
          <a:lstStyle/>
          <a:p>
            <a:r>
              <a:rPr lang="en-US" dirty="0"/>
              <a:t>Well-Being</a:t>
            </a:r>
            <a:br>
              <a:rPr lang="en-US" dirty="0"/>
            </a:br>
            <a:r>
              <a:rPr lang="en-US" sz="2000" i="1" dirty="0"/>
              <a:t>“ Physicians need to be trained in a way that considers their well-being over the course of a lifelong career.”</a:t>
            </a:r>
            <a:r>
              <a:rPr lang="en-US" sz="2000" b="0" i="1" dirty="0"/>
              <a:t/>
            </a:r>
            <a:br>
              <a:rPr lang="en-US" sz="2000" b="0" i="1" dirty="0"/>
            </a:br>
            <a:r>
              <a:rPr lang="en-US" sz="2000" b="0" i="1" dirty="0">
                <a:solidFill>
                  <a:srgbClr val="00B050"/>
                </a:solidFill>
              </a:rPr>
              <a:t>ACGME Symposium on Physician Well-Being, 2015</a:t>
            </a:r>
            <a:endParaRPr lang="en-US" sz="2200" dirty="0"/>
          </a:p>
        </p:txBody>
      </p:sp>
      <p:sp>
        <p:nvSpPr>
          <p:cNvPr id="4" name="Footer Placeholder 3">
            <a:extLst>
              <a:ext uri="{FF2B5EF4-FFF2-40B4-BE49-F238E27FC236}">
                <a16:creationId xmlns:a16="http://schemas.microsoft.com/office/drawing/2014/main" xmlns="" id="{B075A8B5-767A-455B-88EC-514079815E91}"/>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717F6C1E-8C4C-4DF3-AC43-8736603767C6}"/>
              </a:ext>
            </a:extLst>
          </p:cNvPr>
          <p:cNvSpPr>
            <a:spLocks noGrp="1"/>
          </p:cNvSpPr>
          <p:nvPr>
            <p:ph type="sldNum" sz="quarter" idx="11"/>
          </p:nvPr>
        </p:nvSpPr>
        <p:spPr/>
        <p:txBody>
          <a:bodyPr/>
          <a:lstStyle/>
          <a:p>
            <a:pPr>
              <a:defRPr/>
            </a:pPr>
            <a:fld id="{6AD68910-38FE-C240-95D4-C063CA8D3DE6}" type="slidenum">
              <a:rPr lang="en-US" altLang="en-US" smtClean="0"/>
              <a:pPr>
                <a:defRPr/>
              </a:pPr>
              <a:t>23</a:t>
            </a:fld>
            <a:endParaRPr lang="en-US" altLang="en-US" dirty="0"/>
          </a:p>
        </p:txBody>
      </p:sp>
      <p:pic>
        <p:nvPicPr>
          <p:cNvPr id="6" name="Picture 5" descr="http://us.cdn3.123rf.com/168nwm/stval/stval1201/stval120100019/12252545-3d-man-practicing-zen-meditation.jpg"/>
          <p:cNvPicPr/>
          <p:nvPr/>
        </p:nvPicPr>
        <p:blipFill>
          <a:blip r:embed="rId2">
            <a:extLst>
              <a:ext uri="{28A0092B-C50C-407E-A947-70E740481C1C}">
                <a14:useLocalDpi xmlns:a14="http://schemas.microsoft.com/office/drawing/2010/main" val="0"/>
              </a:ext>
            </a:extLst>
          </a:blip>
          <a:srcRect/>
          <a:stretch>
            <a:fillRect/>
          </a:stretch>
        </p:blipFill>
        <p:spPr bwMode="auto">
          <a:xfrm>
            <a:off x="3718848" y="4835937"/>
            <a:ext cx="1706303" cy="1469109"/>
          </a:xfrm>
          <a:prstGeom prst="rect">
            <a:avLst/>
          </a:prstGeom>
          <a:noFill/>
          <a:extLst/>
        </p:spPr>
      </p:pic>
    </p:spTree>
    <p:extLst>
      <p:ext uri="{BB962C8B-B14F-4D97-AF65-F5344CB8AC3E}">
        <p14:creationId xmlns:p14="http://schemas.microsoft.com/office/powerpoint/2010/main" val="276540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7A67BF4-3DF4-4213-81F3-C112915F6053}"/>
              </a:ext>
            </a:extLst>
          </p:cNvPr>
          <p:cNvSpPr>
            <a:spLocks noGrp="1"/>
          </p:cNvSpPr>
          <p:nvPr>
            <p:ph idx="1"/>
          </p:nvPr>
        </p:nvSpPr>
        <p:spPr/>
        <p:txBody>
          <a:bodyPr>
            <a:normAutofit/>
          </a:bodyPr>
          <a:lstStyle/>
          <a:p>
            <a:r>
              <a:rPr lang="en-US" sz="2400" dirty="0"/>
              <a:t>Residents and faculty members at </a:t>
            </a:r>
            <a:r>
              <a:rPr lang="en-US" sz="2400" b="1" dirty="0"/>
              <a:t>increased risk </a:t>
            </a:r>
            <a:r>
              <a:rPr lang="en-US" sz="2400" dirty="0"/>
              <a:t>for </a:t>
            </a:r>
            <a:r>
              <a:rPr lang="en-US" sz="2400" u="sng" dirty="0"/>
              <a:t>burnout and depression</a:t>
            </a:r>
          </a:p>
          <a:p>
            <a:r>
              <a:rPr lang="en-US" sz="2400" dirty="0"/>
              <a:t>Psychosocial, emotional, and physical well-being are </a:t>
            </a:r>
            <a:r>
              <a:rPr lang="en-US" sz="2400" b="1" dirty="0"/>
              <a:t>critical</a:t>
            </a:r>
            <a:r>
              <a:rPr lang="en-US" sz="2400" dirty="0"/>
              <a:t> in the development of the </a:t>
            </a:r>
            <a:r>
              <a:rPr lang="en-US" sz="2400" u="sng" dirty="0"/>
              <a:t>competent, caring and resilient physician</a:t>
            </a:r>
          </a:p>
          <a:p>
            <a:r>
              <a:rPr lang="en-US" sz="2400" dirty="0"/>
              <a:t>Culture of respect and accountability for physician well-being is </a:t>
            </a:r>
            <a:r>
              <a:rPr lang="en-US" sz="2400" b="1" dirty="0"/>
              <a:t>crucial</a:t>
            </a:r>
            <a:r>
              <a:rPr lang="en-US" sz="2400" dirty="0"/>
              <a:t> to physicians’ ability to deliver the </a:t>
            </a:r>
            <a:r>
              <a:rPr lang="en-US" sz="2400" u="sng" dirty="0"/>
              <a:t>safest, best possible care to patients</a:t>
            </a:r>
          </a:p>
        </p:txBody>
      </p:sp>
      <p:sp>
        <p:nvSpPr>
          <p:cNvPr id="3" name="Title 2">
            <a:extLst>
              <a:ext uri="{FF2B5EF4-FFF2-40B4-BE49-F238E27FC236}">
                <a16:creationId xmlns:a16="http://schemas.microsoft.com/office/drawing/2014/main" xmlns="" id="{A8366A62-E390-4463-A5FF-0F1590D1A9F7}"/>
              </a:ext>
            </a:extLst>
          </p:cNvPr>
          <p:cNvSpPr>
            <a:spLocks noGrp="1"/>
          </p:cNvSpPr>
          <p:nvPr>
            <p:ph type="title"/>
          </p:nvPr>
        </p:nvSpPr>
        <p:spPr>
          <a:xfrm>
            <a:off x="1989344" y="406400"/>
            <a:ext cx="6526006" cy="1165629"/>
          </a:xfrm>
        </p:spPr>
        <p:txBody>
          <a:bodyPr>
            <a:normAutofit/>
          </a:bodyPr>
          <a:lstStyle/>
          <a:p>
            <a:pPr fontAlgn="base"/>
            <a:r>
              <a:rPr lang="en-US" dirty="0"/>
              <a:t>Well-Being</a:t>
            </a:r>
            <a:endParaRPr lang="en-US" sz="2000" dirty="0">
              <a:solidFill>
                <a:srgbClr val="00B050"/>
              </a:solidFill>
            </a:endParaRPr>
          </a:p>
        </p:txBody>
      </p:sp>
      <p:sp>
        <p:nvSpPr>
          <p:cNvPr id="4" name="Footer Placeholder 3">
            <a:extLst>
              <a:ext uri="{FF2B5EF4-FFF2-40B4-BE49-F238E27FC236}">
                <a16:creationId xmlns:a16="http://schemas.microsoft.com/office/drawing/2014/main" xmlns="" id="{CDF030CB-CF5E-46EE-A94C-40E4251895AE}"/>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47BA45C6-982C-4259-8FF3-1294837EFB36}"/>
              </a:ext>
            </a:extLst>
          </p:cNvPr>
          <p:cNvSpPr>
            <a:spLocks noGrp="1"/>
          </p:cNvSpPr>
          <p:nvPr>
            <p:ph type="sldNum" sz="quarter" idx="11"/>
          </p:nvPr>
        </p:nvSpPr>
        <p:spPr/>
        <p:txBody>
          <a:bodyPr/>
          <a:lstStyle/>
          <a:p>
            <a:pPr>
              <a:defRPr/>
            </a:pPr>
            <a:fld id="{6AD68910-38FE-C240-95D4-C063CA8D3DE6}" type="slidenum">
              <a:rPr lang="en-US" altLang="en-US" smtClean="0"/>
              <a:pPr>
                <a:defRPr/>
              </a:pPr>
              <a:t>24</a:t>
            </a:fld>
            <a:endParaRPr lang="en-US" altLang="en-US" dirty="0"/>
          </a:p>
        </p:txBody>
      </p:sp>
    </p:spTree>
    <p:extLst>
      <p:ext uri="{BB962C8B-B14F-4D97-AF65-F5344CB8AC3E}">
        <p14:creationId xmlns:p14="http://schemas.microsoft.com/office/powerpoint/2010/main" val="3525290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13107E8-7422-4154-A352-D69DF99E4814}"/>
              </a:ext>
            </a:extLst>
          </p:cNvPr>
          <p:cNvSpPr>
            <a:spLocks noGrp="1"/>
          </p:cNvSpPr>
          <p:nvPr>
            <p:ph idx="1"/>
          </p:nvPr>
        </p:nvSpPr>
        <p:spPr/>
        <p:txBody>
          <a:bodyPr>
            <a:normAutofit fontScale="92500" lnSpcReduction="10000"/>
          </a:bodyPr>
          <a:lstStyle/>
          <a:p>
            <a:pPr marL="571500" indent="-571500">
              <a:buFont typeface="+mj-lt"/>
              <a:buAutoNum type="romanUcPeriod"/>
            </a:pPr>
            <a:r>
              <a:rPr lang="en-US" dirty="0"/>
              <a:t>Efforts to enhance the meaning that each resident finds in the experience of being a physician, including protecting time with patients, minimizing non-physician obligations, providing administrative support, promoting progressive autonomy and flexibility, and enhancing professional relationships; </a:t>
            </a:r>
            <a:r>
              <a:rPr lang="en-US" baseline="30000" dirty="0"/>
              <a:t>(Core) </a:t>
            </a:r>
            <a:r>
              <a:rPr lang="en-US" sz="1500" dirty="0"/>
              <a:t>(VI.C.1.a)</a:t>
            </a:r>
          </a:p>
          <a:p>
            <a:pPr marL="571500" indent="-571500">
              <a:buFont typeface="+mj-lt"/>
              <a:buAutoNum type="romanUcPeriod"/>
            </a:pPr>
            <a:r>
              <a:rPr lang="en-US" dirty="0"/>
              <a:t>Attention to scheduling, work intensity, and work compression that impacts well-being </a:t>
            </a:r>
            <a:r>
              <a:rPr lang="en-US" baseline="30000" dirty="0"/>
              <a:t>(Core) </a:t>
            </a:r>
            <a:r>
              <a:rPr lang="en-US" sz="1500" dirty="0"/>
              <a:t>(VI.C.1.b)</a:t>
            </a:r>
          </a:p>
          <a:p>
            <a:pPr marL="571500" indent="-571500">
              <a:buFont typeface="+mj-lt"/>
              <a:buAutoNum type="romanUcPeriod"/>
            </a:pPr>
            <a:r>
              <a:rPr lang="en-US" dirty="0"/>
              <a:t>Evaluating workplace safety data and addressing the safety of residents and faculty members </a:t>
            </a:r>
            <a:r>
              <a:rPr lang="en-US" baseline="30000" dirty="0"/>
              <a:t>(Core)</a:t>
            </a:r>
            <a:r>
              <a:rPr lang="en-US" dirty="0"/>
              <a:t> </a:t>
            </a:r>
            <a:r>
              <a:rPr lang="en-US" sz="1500" dirty="0"/>
              <a:t>(VI.C.1.c)</a:t>
            </a:r>
          </a:p>
          <a:p>
            <a:pPr marL="571500" indent="-571500">
              <a:buFont typeface="+mj-lt"/>
              <a:buAutoNum type="romanUcPeriod"/>
            </a:pPr>
            <a:r>
              <a:rPr lang="en-US" dirty="0"/>
              <a:t>Policies and program that encourage optimal resident and faculty member well-being </a:t>
            </a:r>
            <a:r>
              <a:rPr lang="en-US" baseline="30000" dirty="0"/>
              <a:t>(Core) </a:t>
            </a:r>
            <a:r>
              <a:rPr lang="en-US" sz="1500" dirty="0"/>
              <a:t>(VI.C.1.d)</a:t>
            </a:r>
            <a:endParaRPr lang="en-US" dirty="0"/>
          </a:p>
        </p:txBody>
      </p:sp>
      <p:sp>
        <p:nvSpPr>
          <p:cNvPr id="3" name="Title 2">
            <a:extLst>
              <a:ext uri="{FF2B5EF4-FFF2-40B4-BE49-F238E27FC236}">
                <a16:creationId xmlns:a16="http://schemas.microsoft.com/office/drawing/2014/main" xmlns="" id="{6BA7F3AE-27B0-401B-BFF7-06EA0A3AF308}"/>
              </a:ext>
            </a:extLst>
          </p:cNvPr>
          <p:cNvSpPr>
            <a:spLocks noGrp="1"/>
          </p:cNvSpPr>
          <p:nvPr>
            <p:ph type="title"/>
          </p:nvPr>
        </p:nvSpPr>
        <p:spPr/>
        <p:txBody>
          <a:bodyPr>
            <a:normAutofit fontScale="90000"/>
          </a:bodyPr>
          <a:lstStyle/>
          <a:p>
            <a:r>
              <a:rPr lang="en-US" dirty="0"/>
              <a:t>Well-Being: Program and Sponsoring Institution Responsibilities</a:t>
            </a:r>
          </a:p>
        </p:txBody>
      </p:sp>
      <p:sp>
        <p:nvSpPr>
          <p:cNvPr id="4" name="Footer Placeholder 3">
            <a:extLst>
              <a:ext uri="{FF2B5EF4-FFF2-40B4-BE49-F238E27FC236}">
                <a16:creationId xmlns:a16="http://schemas.microsoft.com/office/drawing/2014/main" xmlns="" id="{2681E3F0-47D0-41E0-9C8C-501F6FC77F4B}"/>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6294CECD-1F1E-4E44-9CD6-2CB1EF64A558}"/>
              </a:ext>
            </a:extLst>
          </p:cNvPr>
          <p:cNvSpPr>
            <a:spLocks noGrp="1"/>
          </p:cNvSpPr>
          <p:nvPr>
            <p:ph type="sldNum" sz="quarter" idx="11"/>
          </p:nvPr>
        </p:nvSpPr>
        <p:spPr/>
        <p:txBody>
          <a:bodyPr/>
          <a:lstStyle/>
          <a:p>
            <a:pPr>
              <a:defRPr/>
            </a:pPr>
            <a:fld id="{6AD68910-38FE-C240-95D4-C063CA8D3DE6}" type="slidenum">
              <a:rPr lang="en-US" altLang="en-US" smtClean="0"/>
              <a:pPr>
                <a:defRPr/>
              </a:pPr>
              <a:t>25</a:t>
            </a:fld>
            <a:endParaRPr lang="en-US" altLang="en-US" dirty="0"/>
          </a:p>
        </p:txBody>
      </p:sp>
    </p:spTree>
    <p:extLst>
      <p:ext uri="{BB962C8B-B14F-4D97-AF65-F5344CB8AC3E}">
        <p14:creationId xmlns:p14="http://schemas.microsoft.com/office/powerpoint/2010/main" val="1765697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4FA20FB-5E65-4361-9D4B-22E37A5682A9}"/>
              </a:ext>
            </a:extLst>
          </p:cNvPr>
          <p:cNvSpPr>
            <a:spLocks noGrp="1"/>
          </p:cNvSpPr>
          <p:nvPr>
            <p:ph idx="1"/>
          </p:nvPr>
        </p:nvSpPr>
        <p:spPr>
          <a:xfrm>
            <a:off x="628650" y="1738058"/>
            <a:ext cx="7886700" cy="4695073"/>
          </a:xfrm>
        </p:spPr>
        <p:txBody>
          <a:bodyPr>
            <a:normAutofit fontScale="92500" lnSpcReduction="10000"/>
          </a:bodyPr>
          <a:lstStyle/>
          <a:p>
            <a:pPr marL="571500" indent="-571500">
              <a:buFont typeface="+mj-lt"/>
              <a:buAutoNum type="romanUcPeriod" startAt="5"/>
            </a:pPr>
            <a:r>
              <a:rPr lang="en-US" dirty="0"/>
              <a:t>Residents must be given the opportunity to attend medical, mental health, and dental care appointments, including those scheduled during their work hours </a:t>
            </a:r>
            <a:r>
              <a:rPr lang="en-US" baseline="30000" dirty="0"/>
              <a:t>(Core) </a:t>
            </a:r>
            <a:r>
              <a:rPr lang="en-US" sz="1500" dirty="0"/>
              <a:t>(VI.C.1.d.(1))</a:t>
            </a:r>
          </a:p>
          <a:p>
            <a:pPr marL="571500" indent="-571500">
              <a:buFont typeface="+mj-lt"/>
              <a:buAutoNum type="romanUcPeriod" startAt="5"/>
            </a:pPr>
            <a:r>
              <a:rPr lang="en-US" dirty="0"/>
              <a:t>Attention to resident and faculty member burnout, depression, and substance abuse. The program, in partnership with its Sponsoring Institution, must educate faculty members and residents in identification of the symptoms of burnout, depression, and substance abuse, including means to assist those who experience these conditions. Residents and faculty members must also be educated to recognize those symptoms in themselves and how to seek appropriate care </a:t>
            </a:r>
            <a:r>
              <a:rPr lang="en-US" baseline="30000" dirty="0"/>
              <a:t>(Core) </a:t>
            </a:r>
            <a:r>
              <a:rPr lang="en-US" sz="1500" dirty="0"/>
              <a:t>(VI.C.1.e)</a:t>
            </a:r>
          </a:p>
          <a:p>
            <a:pPr marL="571500" indent="-571500">
              <a:buFont typeface="+mj-lt"/>
              <a:buAutoNum type="romanUcPeriod" startAt="5"/>
            </a:pPr>
            <a:endParaRPr lang="en-US" dirty="0"/>
          </a:p>
          <a:p>
            <a:endParaRPr lang="en-US" dirty="0"/>
          </a:p>
        </p:txBody>
      </p:sp>
      <p:sp>
        <p:nvSpPr>
          <p:cNvPr id="3" name="Title 2">
            <a:extLst>
              <a:ext uri="{FF2B5EF4-FFF2-40B4-BE49-F238E27FC236}">
                <a16:creationId xmlns:a16="http://schemas.microsoft.com/office/drawing/2014/main" xmlns="" id="{9305C8BD-A3A3-4DCA-9F57-0B0D7045C8F5}"/>
              </a:ext>
            </a:extLst>
          </p:cNvPr>
          <p:cNvSpPr>
            <a:spLocks noGrp="1"/>
          </p:cNvSpPr>
          <p:nvPr>
            <p:ph type="title"/>
          </p:nvPr>
        </p:nvSpPr>
        <p:spPr/>
        <p:txBody>
          <a:bodyPr>
            <a:normAutofit fontScale="90000"/>
          </a:bodyPr>
          <a:lstStyle/>
          <a:p>
            <a:r>
              <a:rPr lang="en-US" dirty="0"/>
              <a:t>Well-Being: Program and Sponsoring Institution Responsibilities</a:t>
            </a:r>
          </a:p>
        </p:txBody>
      </p:sp>
      <p:sp>
        <p:nvSpPr>
          <p:cNvPr id="4" name="Footer Placeholder 3">
            <a:extLst>
              <a:ext uri="{FF2B5EF4-FFF2-40B4-BE49-F238E27FC236}">
                <a16:creationId xmlns:a16="http://schemas.microsoft.com/office/drawing/2014/main" xmlns="" id="{0892F431-E710-48C7-82B2-03B3BD543059}"/>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E395DEAF-64B9-4AF5-B3E0-4DE90ACC724C}"/>
              </a:ext>
            </a:extLst>
          </p:cNvPr>
          <p:cNvSpPr>
            <a:spLocks noGrp="1"/>
          </p:cNvSpPr>
          <p:nvPr>
            <p:ph type="sldNum" sz="quarter" idx="11"/>
          </p:nvPr>
        </p:nvSpPr>
        <p:spPr/>
        <p:txBody>
          <a:bodyPr/>
          <a:lstStyle/>
          <a:p>
            <a:pPr>
              <a:defRPr/>
            </a:pPr>
            <a:fld id="{6AD68910-38FE-C240-95D4-C063CA8D3DE6}" type="slidenum">
              <a:rPr lang="en-US" altLang="en-US" smtClean="0"/>
              <a:pPr>
                <a:defRPr/>
              </a:pPr>
              <a:t>26</a:t>
            </a:fld>
            <a:endParaRPr lang="en-US" altLang="en-US" dirty="0"/>
          </a:p>
        </p:txBody>
      </p:sp>
    </p:spTree>
    <p:extLst>
      <p:ext uri="{BB962C8B-B14F-4D97-AF65-F5344CB8AC3E}">
        <p14:creationId xmlns:p14="http://schemas.microsoft.com/office/powerpoint/2010/main" val="2132099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23105C3-0706-4693-9359-8410381BA99E}"/>
              </a:ext>
            </a:extLst>
          </p:cNvPr>
          <p:cNvSpPr>
            <a:spLocks noGrp="1"/>
          </p:cNvSpPr>
          <p:nvPr>
            <p:ph idx="1"/>
          </p:nvPr>
        </p:nvSpPr>
        <p:spPr/>
        <p:txBody>
          <a:bodyPr>
            <a:normAutofit/>
          </a:bodyPr>
          <a:lstStyle/>
          <a:p>
            <a:pPr marL="571500" indent="-571500">
              <a:buFont typeface="+mj-lt"/>
              <a:buAutoNum type="romanUcPeriod" startAt="7"/>
            </a:pPr>
            <a:r>
              <a:rPr lang="en-US" sz="2000" dirty="0"/>
              <a:t>The program, in partnership with the SI, must encourage residents and faculty members to alert the program director or other designated personnel or programs when they are concerned that another resident, fellow, or faculty member may be displaying signs of burnout, depression, substance abuse, suicidal ideation, or potential violence </a:t>
            </a:r>
            <a:r>
              <a:rPr lang="en-US" sz="2000" baseline="30000" dirty="0"/>
              <a:t>(Core) </a:t>
            </a:r>
            <a:r>
              <a:rPr lang="en-US" sz="1400" dirty="0"/>
              <a:t>(VI.C.1.e).(1))</a:t>
            </a:r>
          </a:p>
          <a:p>
            <a:pPr marL="571500" indent="-571500">
              <a:buFont typeface="+mj-lt"/>
              <a:buAutoNum type="romanUcPeriod" startAt="7"/>
            </a:pPr>
            <a:r>
              <a:rPr lang="en-US" sz="2000" dirty="0"/>
              <a:t>Provide access to appropriate tools for self-screening </a:t>
            </a:r>
            <a:r>
              <a:rPr lang="en-US" sz="2000" baseline="30000" dirty="0"/>
              <a:t>(Core) </a:t>
            </a:r>
            <a:r>
              <a:rPr lang="en-US" sz="1400" dirty="0"/>
              <a:t>(VI.C.1.e).(2))</a:t>
            </a:r>
          </a:p>
          <a:p>
            <a:pPr marL="571500" indent="-571500">
              <a:buFont typeface="+mj-lt"/>
              <a:buAutoNum type="romanUcPeriod" startAt="7"/>
            </a:pPr>
            <a:r>
              <a:rPr lang="en-US" sz="2000" dirty="0"/>
              <a:t>Provide access to confidential, affordable mental health assessment, counseling, and treatment, including access to urgent and emergent care 24 hours a day, seven days a week </a:t>
            </a:r>
            <a:r>
              <a:rPr lang="en-US" sz="2000" baseline="30000" dirty="0"/>
              <a:t>(Core) </a:t>
            </a:r>
            <a:r>
              <a:rPr lang="en-US" sz="1400" dirty="0"/>
              <a:t>(VI.C.1.e).(3))</a:t>
            </a:r>
          </a:p>
          <a:p>
            <a:endParaRPr lang="en-US" dirty="0"/>
          </a:p>
        </p:txBody>
      </p:sp>
      <p:sp>
        <p:nvSpPr>
          <p:cNvPr id="3" name="Title 2">
            <a:extLst>
              <a:ext uri="{FF2B5EF4-FFF2-40B4-BE49-F238E27FC236}">
                <a16:creationId xmlns:a16="http://schemas.microsoft.com/office/drawing/2014/main" xmlns="" id="{23B1DEC2-0FAC-4576-9809-D22B1E39494B}"/>
              </a:ext>
            </a:extLst>
          </p:cNvPr>
          <p:cNvSpPr>
            <a:spLocks noGrp="1"/>
          </p:cNvSpPr>
          <p:nvPr>
            <p:ph type="title"/>
          </p:nvPr>
        </p:nvSpPr>
        <p:spPr/>
        <p:txBody>
          <a:bodyPr>
            <a:normAutofit fontScale="90000"/>
          </a:bodyPr>
          <a:lstStyle/>
          <a:p>
            <a:r>
              <a:rPr lang="en-US" dirty="0"/>
              <a:t>Well-Being: Program and Sponsoring Institution Responsibilities</a:t>
            </a:r>
          </a:p>
        </p:txBody>
      </p:sp>
      <p:sp>
        <p:nvSpPr>
          <p:cNvPr id="4" name="Footer Placeholder 3">
            <a:extLst>
              <a:ext uri="{FF2B5EF4-FFF2-40B4-BE49-F238E27FC236}">
                <a16:creationId xmlns:a16="http://schemas.microsoft.com/office/drawing/2014/main" xmlns="" id="{251404BE-29CB-4C44-804A-6B72AC2D61F0}"/>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1DF7BD9F-D4B2-4866-ADA6-33DC55D623A7}"/>
              </a:ext>
            </a:extLst>
          </p:cNvPr>
          <p:cNvSpPr>
            <a:spLocks noGrp="1"/>
          </p:cNvSpPr>
          <p:nvPr>
            <p:ph type="sldNum" sz="quarter" idx="11"/>
          </p:nvPr>
        </p:nvSpPr>
        <p:spPr/>
        <p:txBody>
          <a:bodyPr/>
          <a:lstStyle/>
          <a:p>
            <a:pPr>
              <a:defRPr/>
            </a:pPr>
            <a:fld id="{6AD68910-38FE-C240-95D4-C063CA8D3DE6}" type="slidenum">
              <a:rPr lang="en-US" altLang="en-US" smtClean="0"/>
              <a:pPr>
                <a:defRPr/>
              </a:pPr>
              <a:t>27</a:t>
            </a:fld>
            <a:endParaRPr lang="en-US" altLang="en-US" dirty="0"/>
          </a:p>
        </p:txBody>
      </p:sp>
    </p:spTree>
    <p:extLst>
      <p:ext uri="{BB962C8B-B14F-4D97-AF65-F5344CB8AC3E}">
        <p14:creationId xmlns:p14="http://schemas.microsoft.com/office/powerpoint/2010/main" val="384490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4276BF7-1547-4581-BE6E-FB9B8E5145AC}"/>
              </a:ext>
            </a:extLst>
          </p:cNvPr>
          <p:cNvSpPr>
            <a:spLocks noGrp="1"/>
          </p:cNvSpPr>
          <p:nvPr>
            <p:ph idx="1"/>
          </p:nvPr>
        </p:nvSpPr>
        <p:spPr/>
        <p:txBody>
          <a:bodyPr/>
          <a:lstStyle/>
          <a:p>
            <a:pPr marL="514350" indent="-514350">
              <a:buFont typeface="+mj-lt"/>
              <a:buAutoNum type="romanUcPeriod" startAt="10"/>
            </a:pPr>
            <a:r>
              <a:rPr lang="en-US" sz="2000" dirty="0"/>
              <a:t>There are circumstances in which residents may be unable to attend work, including but not limited to fatigue, illness, and family emergencies. Each program must have policies and procedures in place that ensure coverage of patient care in the event that a resident may be unable to perform their patient care responsibilities. These policies must be implemented without fear of negative consequences for the resident who is unable to provide the clinical work. </a:t>
            </a:r>
            <a:r>
              <a:rPr lang="en-US" baseline="30000" dirty="0"/>
              <a:t>(Core) </a:t>
            </a:r>
            <a:r>
              <a:rPr lang="en-US" sz="1400" dirty="0"/>
              <a:t>(VI.C.2)</a:t>
            </a:r>
            <a:endParaRPr lang="en-US" dirty="0"/>
          </a:p>
        </p:txBody>
      </p:sp>
      <p:sp>
        <p:nvSpPr>
          <p:cNvPr id="3" name="Title 2">
            <a:extLst>
              <a:ext uri="{FF2B5EF4-FFF2-40B4-BE49-F238E27FC236}">
                <a16:creationId xmlns:a16="http://schemas.microsoft.com/office/drawing/2014/main" xmlns="" id="{253A04C8-0C53-4DB2-94CE-FA99C8CADBCF}"/>
              </a:ext>
            </a:extLst>
          </p:cNvPr>
          <p:cNvSpPr>
            <a:spLocks noGrp="1"/>
          </p:cNvSpPr>
          <p:nvPr>
            <p:ph type="title"/>
          </p:nvPr>
        </p:nvSpPr>
        <p:spPr/>
        <p:txBody>
          <a:bodyPr>
            <a:normAutofit fontScale="90000"/>
          </a:bodyPr>
          <a:lstStyle/>
          <a:p>
            <a:r>
              <a:rPr lang="en-US" dirty="0"/>
              <a:t>Well-Being: Program and Sponsoring Institution Responsibilities</a:t>
            </a:r>
          </a:p>
        </p:txBody>
      </p:sp>
      <p:sp>
        <p:nvSpPr>
          <p:cNvPr id="4" name="Footer Placeholder 3">
            <a:extLst>
              <a:ext uri="{FF2B5EF4-FFF2-40B4-BE49-F238E27FC236}">
                <a16:creationId xmlns:a16="http://schemas.microsoft.com/office/drawing/2014/main" xmlns="" id="{73957EFB-0611-4B37-A10D-07A325F56A2B}"/>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F7415FDA-6B21-49CB-BB4D-0DB8B754D8BF}"/>
              </a:ext>
            </a:extLst>
          </p:cNvPr>
          <p:cNvSpPr>
            <a:spLocks noGrp="1"/>
          </p:cNvSpPr>
          <p:nvPr>
            <p:ph type="sldNum" sz="quarter" idx="11"/>
          </p:nvPr>
        </p:nvSpPr>
        <p:spPr/>
        <p:txBody>
          <a:bodyPr/>
          <a:lstStyle/>
          <a:p>
            <a:pPr>
              <a:defRPr/>
            </a:pPr>
            <a:fld id="{6AD68910-38FE-C240-95D4-C063CA8D3DE6}" type="slidenum">
              <a:rPr lang="en-US" altLang="en-US" smtClean="0"/>
              <a:pPr>
                <a:defRPr/>
              </a:pPr>
              <a:t>28</a:t>
            </a:fld>
            <a:endParaRPr lang="en-US" altLang="en-US" dirty="0"/>
          </a:p>
        </p:txBody>
      </p:sp>
    </p:spTree>
    <p:extLst>
      <p:ext uri="{BB962C8B-B14F-4D97-AF65-F5344CB8AC3E}">
        <p14:creationId xmlns:p14="http://schemas.microsoft.com/office/powerpoint/2010/main" val="404352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0864A06-1709-48CC-B89C-4EE30A9376DC}"/>
              </a:ext>
            </a:extLst>
          </p:cNvPr>
          <p:cNvSpPr>
            <a:spLocks noGrp="1"/>
          </p:cNvSpPr>
          <p:nvPr>
            <p:ph idx="1"/>
          </p:nvPr>
        </p:nvSpPr>
        <p:spPr>
          <a:xfrm>
            <a:off x="628649" y="1886857"/>
            <a:ext cx="8297637" cy="4290106"/>
          </a:xfrm>
        </p:spPr>
        <p:txBody>
          <a:bodyPr>
            <a:normAutofit/>
          </a:bodyPr>
          <a:lstStyle/>
          <a:p>
            <a:r>
              <a:rPr lang="en-US" sz="2400" dirty="0"/>
              <a:t>Inventory of Elements of Sponsoring Institution </a:t>
            </a:r>
            <a:r>
              <a:rPr lang="en-US" sz="2400" b="1" dirty="0"/>
              <a:t>(Handout)</a:t>
            </a:r>
            <a:endParaRPr lang="en-US" sz="2400" dirty="0"/>
          </a:p>
          <a:p>
            <a:r>
              <a:rPr lang="en-US" sz="2400" dirty="0"/>
              <a:t>Inventory of Elements of Program </a:t>
            </a:r>
            <a:r>
              <a:rPr lang="en-US" sz="2400" b="1" dirty="0"/>
              <a:t>(Handout)</a:t>
            </a:r>
            <a:endParaRPr lang="en-US" sz="2400" dirty="0"/>
          </a:p>
        </p:txBody>
      </p:sp>
      <p:sp>
        <p:nvSpPr>
          <p:cNvPr id="3" name="Title 2">
            <a:extLst>
              <a:ext uri="{FF2B5EF4-FFF2-40B4-BE49-F238E27FC236}">
                <a16:creationId xmlns:a16="http://schemas.microsoft.com/office/drawing/2014/main" xmlns="" id="{B1A50230-467C-4905-B9BA-218611C3ADD3}"/>
              </a:ext>
            </a:extLst>
          </p:cNvPr>
          <p:cNvSpPr>
            <a:spLocks noGrp="1"/>
          </p:cNvSpPr>
          <p:nvPr>
            <p:ph type="title"/>
          </p:nvPr>
        </p:nvSpPr>
        <p:spPr>
          <a:xfrm>
            <a:off x="1989344" y="387953"/>
            <a:ext cx="6526006" cy="1325563"/>
          </a:xfrm>
        </p:spPr>
        <p:txBody>
          <a:bodyPr>
            <a:noAutofit/>
          </a:bodyPr>
          <a:lstStyle/>
          <a:p>
            <a:r>
              <a:rPr lang="en-US" sz="2400" dirty="0"/>
              <a:t>Planning Documents for Inventorying and Development of Your Institutional/Program Resources for Well-being</a:t>
            </a:r>
          </a:p>
        </p:txBody>
      </p:sp>
      <p:sp>
        <p:nvSpPr>
          <p:cNvPr id="4" name="Footer Placeholder 3">
            <a:extLst>
              <a:ext uri="{FF2B5EF4-FFF2-40B4-BE49-F238E27FC236}">
                <a16:creationId xmlns:a16="http://schemas.microsoft.com/office/drawing/2014/main" xmlns="" id="{4676A49A-830F-4E2B-9B94-16E4F33C277E}"/>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351E93EE-009F-4390-88E3-7689B538CA98}"/>
              </a:ext>
            </a:extLst>
          </p:cNvPr>
          <p:cNvSpPr>
            <a:spLocks noGrp="1"/>
          </p:cNvSpPr>
          <p:nvPr>
            <p:ph type="sldNum" sz="quarter" idx="11"/>
          </p:nvPr>
        </p:nvSpPr>
        <p:spPr/>
        <p:txBody>
          <a:bodyPr/>
          <a:lstStyle/>
          <a:p>
            <a:pPr>
              <a:defRPr/>
            </a:pPr>
            <a:fld id="{6AD68910-38FE-C240-95D4-C063CA8D3DE6}" type="slidenum">
              <a:rPr lang="en-US" altLang="en-US" smtClean="0"/>
              <a:pPr>
                <a:defRPr/>
              </a:pPr>
              <a:t>29</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006" y="3582680"/>
            <a:ext cx="3459044" cy="2594283"/>
          </a:xfrm>
          <a:prstGeom prst="rect">
            <a:avLst/>
          </a:prstGeom>
        </p:spPr>
      </p:pic>
    </p:spTree>
    <p:extLst>
      <p:ext uri="{BB962C8B-B14F-4D97-AF65-F5344CB8AC3E}">
        <p14:creationId xmlns:p14="http://schemas.microsoft.com/office/powerpoint/2010/main" val="376997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15828"/>
            <a:ext cx="7886700" cy="4438905"/>
          </a:xfrm>
        </p:spPr>
        <p:txBody>
          <a:bodyPr>
            <a:normAutofit/>
          </a:bodyPr>
          <a:lstStyle/>
          <a:p>
            <a:r>
              <a:rPr lang="en-US" sz="2400" b="1" dirty="0">
                <a:solidFill>
                  <a:srgbClr val="00B050"/>
                </a:solidFill>
              </a:rPr>
              <a:t>Discuss</a:t>
            </a:r>
            <a:r>
              <a:rPr lang="en-US" sz="2400" dirty="0"/>
              <a:t> the new Common Program Requirements Section VI updates</a:t>
            </a:r>
          </a:p>
          <a:p>
            <a:r>
              <a:rPr lang="en-US" sz="2400" b="1" dirty="0">
                <a:solidFill>
                  <a:srgbClr val="00B050"/>
                </a:solidFill>
              </a:rPr>
              <a:t>Determine</a:t>
            </a:r>
            <a:r>
              <a:rPr lang="en-US" sz="2400" dirty="0"/>
              <a:t> institutional resources that will be needed for the implementation of updated requirements</a:t>
            </a:r>
          </a:p>
          <a:p>
            <a:r>
              <a:rPr lang="en-US" sz="2400" b="1" dirty="0">
                <a:solidFill>
                  <a:srgbClr val="00B050"/>
                </a:solidFill>
              </a:rPr>
              <a:t>Review</a:t>
            </a:r>
            <a:r>
              <a:rPr lang="en-US" sz="2400" dirty="0"/>
              <a:t> timeline for implementation expectations by ACGME</a:t>
            </a:r>
          </a:p>
          <a:p>
            <a:r>
              <a:rPr lang="en-US" sz="2400" b="1" dirty="0">
                <a:solidFill>
                  <a:srgbClr val="00B050"/>
                </a:solidFill>
              </a:rPr>
              <a:t>List</a:t>
            </a:r>
            <a:r>
              <a:rPr lang="en-US" sz="2400" dirty="0"/>
              <a:t> resources and tools for implementing Common Program Requirements Section VI</a:t>
            </a:r>
          </a:p>
          <a:p>
            <a:endParaRPr lang="en-US" sz="2400" dirty="0"/>
          </a:p>
          <a:p>
            <a:endParaRPr lang="en-US" sz="2400" dirty="0"/>
          </a:p>
        </p:txBody>
      </p:sp>
      <p:sp>
        <p:nvSpPr>
          <p:cNvPr id="3" name="Title 2"/>
          <p:cNvSpPr>
            <a:spLocks noGrp="1"/>
          </p:cNvSpPr>
          <p:nvPr>
            <p:ph type="title"/>
          </p:nvPr>
        </p:nvSpPr>
        <p:spPr>
          <a:xfrm>
            <a:off x="1308997" y="250115"/>
            <a:ext cx="6526006" cy="1325563"/>
          </a:xfrm>
        </p:spPr>
        <p:txBody>
          <a:bodyPr>
            <a:normAutofit/>
          </a:bodyPr>
          <a:lstStyle/>
          <a:p>
            <a:pPr algn="ctr"/>
            <a:r>
              <a:rPr lang="en-US" sz="3600" dirty="0"/>
              <a:t>Objectives and Goals</a:t>
            </a:r>
          </a:p>
        </p:txBody>
      </p:sp>
      <p:pic>
        <p:nvPicPr>
          <p:cNvPr id="4" name="irc_mi" descr="http://heartofthematterseminars.files.wordpress.com/2010/04/goals1.jpg"/>
          <p:cNvPicPr/>
          <p:nvPr/>
        </p:nvPicPr>
        <p:blipFill>
          <a:blip r:embed="rId3" cstate="email">
            <a:extLst>
              <a:ext uri="{BEBA8EAE-BF5A-486C-A8C5-ECC9F3942E4B}">
                <a14:imgProps xmlns:a14="http://schemas.microsoft.com/office/drawing/2010/main">
                  <a14:imgLayer r:embed="rId4">
                    <a14:imgEffect>
                      <a14:backgroundRemoval t="10000" b="90000" l="10000" r="90000">
                        <a14:backgroundMark x1="11682" y1="16667" x2="11682" y2="16667"/>
                      </a14:backgroundRemoval>
                    </a14:imgEffect>
                  </a14:imgLayer>
                </a14:imgProps>
              </a:ext>
              <a:ext uri="{28A0092B-C50C-407E-A947-70E740481C1C}">
                <a14:useLocalDpi xmlns:a14="http://schemas.microsoft.com/office/drawing/2010/main" val="0"/>
              </a:ext>
            </a:extLst>
          </a:blip>
          <a:srcRect/>
          <a:stretch>
            <a:fillRect/>
          </a:stretch>
        </p:blipFill>
        <p:spPr bwMode="auto">
          <a:xfrm>
            <a:off x="3269533" y="4719485"/>
            <a:ext cx="2604934" cy="1896210"/>
          </a:xfrm>
          <a:prstGeom prst="rect">
            <a:avLst/>
          </a:prstGeom>
          <a:noFill/>
          <a:ln>
            <a:noFill/>
          </a:ln>
        </p:spPr>
      </p:pic>
      <p:sp>
        <p:nvSpPr>
          <p:cNvPr id="5"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6" name="Slide Number Placeholder 4"/>
          <p:cNvSpPr>
            <a:spLocks noGrp="1"/>
          </p:cNvSpPr>
          <p:nvPr>
            <p:ph type="sldNum" sz="quarter" idx="11"/>
          </p:nvPr>
        </p:nvSpPr>
        <p:spPr>
          <a:xfrm>
            <a:off x="6457950" y="6433133"/>
            <a:ext cx="2057400" cy="365125"/>
          </a:xfrm>
        </p:spPr>
        <p:txBody>
          <a:bodyPr/>
          <a:lstStyle/>
          <a:p>
            <a:pPr>
              <a:defRPr/>
            </a:pPr>
            <a:r>
              <a:rPr lang="en-US" altLang="en-US" dirty="0"/>
              <a:t>3</a:t>
            </a:r>
          </a:p>
        </p:txBody>
      </p:sp>
    </p:spTree>
    <p:extLst>
      <p:ext uri="{BB962C8B-B14F-4D97-AF65-F5344CB8AC3E}">
        <p14:creationId xmlns:p14="http://schemas.microsoft.com/office/powerpoint/2010/main" val="733509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CF37E6D-B88E-463C-B467-3E8050DC423B}"/>
              </a:ext>
            </a:extLst>
          </p:cNvPr>
          <p:cNvSpPr>
            <a:spLocks noGrp="1"/>
          </p:cNvSpPr>
          <p:nvPr>
            <p:ph idx="1"/>
          </p:nvPr>
        </p:nvSpPr>
        <p:spPr>
          <a:xfrm>
            <a:off x="628649" y="1738058"/>
            <a:ext cx="8341179" cy="4590171"/>
          </a:xfrm>
        </p:spPr>
        <p:txBody>
          <a:bodyPr>
            <a:normAutofit fontScale="55000" lnSpcReduction="20000"/>
          </a:bodyPr>
          <a:lstStyle/>
          <a:p>
            <a:pPr fontAlgn="base"/>
            <a:r>
              <a:rPr lang="en-US" b="1" dirty="0"/>
              <a:t>American Association of Colleges of Osteopathic Medicine (AACOM)</a:t>
            </a:r>
            <a:r>
              <a:rPr lang="en-US" dirty="0"/>
              <a:t/>
            </a:r>
            <a:br>
              <a:rPr lang="en-US" dirty="0"/>
            </a:br>
            <a:r>
              <a:rPr lang="en-US" dirty="0"/>
              <a:t>“</a:t>
            </a:r>
            <a:r>
              <a:rPr lang="en-US" dirty="0">
                <a:hlinkClick r:id="rId3"/>
              </a:rPr>
              <a:t>Mental Health Awareness in Osteopathic Medical Education</a:t>
            </a:r>
            <a:r>
              <a:rPr lang="en-US" dirty="0"/>
              <a:t>”</a:t>
            </a:r>
          </a:p>
          <a:p>
            <a:pPr fontAlgn="base"/>
            <a:r>
              <a:rPr lang="en-US" b="1" dirty="0"/>
              <a:t>Association of American Medical Colleges (AAMC)</a:t>
            </a:r>
            <a:r>
              <a:rPr lang="en-US" dirty="0"/>
              <a:t/>
            </a:r>
            <a:br>
              <a:rPr lang="en-US" dirty="0"/>
            </a:br>
            <a:r>
              <a:rPr lang="en-US" dirty="0"/>
              <a:t>“</a:t>
            </a:r>
            <a:r>
              <a:rPr lang="en-US" dirty="0">
                <a:hlinkClick r:id="rId4"/>
              </a:rPr>
              <a:t>Well-being in Academic Medicine</a:t>
            </a:r>
            <a:r>
              <a:rPr lang="en-US" dirty="0"/>
              <a:t>”</a:t>
            </a:r>
          </a:p>
          <a:p>
            <a:pPr fontAlgn="base"/>
            <a:r>
              <a:rPr lang="en-US" b="1" dirty="0"/>
              <a:t>American Foundation for Suicide Prevention (AFSP)</a:t>
            </a:r>
            <a:r>
              <a:rPr lang="en-US" dirty="0"/>
              <a:t/>
            </a:r>
            <a:br>
              <a:rPr lang="en-US" dirty="0"/>
            </a:br>
            <a:r>
              <a:rPr lang="en-US" dirty="0"/>
              <a:t>“</a:t>
            </a:r>
            <a:r>
              <a:rPr lang="en-US" dirty="0">
                <a:hlinkClick r:id="rId5"/>
              </a:rPr>
              <a:t>Physician and Medical Student Depression and Suicide Prevention</a:t>
            </a:r>
            <a:r>
              <a:rPr lang="en-US" dirty="0"/>
              <a:t>”</a:t>
            </a:r>
          </a:p>
          <a:p>
            <a:pPr fontAlgn="base"/>
            <a:r>
              <a:rPr lang="en-US" b="1" dirty="0"/>
              <a:t>American Hospital Association (AHA)</a:t>
            </a:r>
            <a:r>
              <a:rPr lang="en-US" dirty="0"/>
              <a:t/>
            </a:r>
            <a:br>
              <a:rPr lang="en-US" dirty="0"/>
            </a:br>
            <a:r>
              <a:rPr lang="en-US" dirty="0"/>
              <a:t>“</a:t>
            </a:r>
            <a:r>
              <a:rPr lang="en-US" dirty="0">
                <a:hlinkClick r:id="rId6"/>
              </a:rPr>
              <a:t>The Impact of Emotional Intelligence and Resiliency on Health Care Performance</a:t>
            </a:r>
            <a:r>
              <a:rPr lang="en-US" dirty="0"/>
              <a:t>”</a:t>
            </a:r>
            <a:br>
              <a:rPr lang="en-US" dirty="0"/>
            </a:br>
            <a:r>
              <a:rPr lang="en-US" dirty="0"/>
              <a:t>“</a:t>
            </a:r>
            <a:r>
              <a:rPr lang="en-US" dirty="0">
                <a:hlinkClick r:id="rId7"/>
              </a:rPr>
              <a:t>Forum Focus – Recognizing and Addressing Physician Stress and Burnout to Improve Satisfaction and Patient Care</a:t>
            </a:r>
            <a:r>
              <a:rPr lang="en-US" dirty="0"/>
              <a:t>”</a:t>
            </a:r>
          </a:p>
          <a:p>
            <a:pPr fontAlgn="base"/>
            <a:r>
              <a:rPr lang="en-US" b="1" dirty="0"/>
              <a:t>Alliance of Independent Academic Medical Centers (AIAMC)</a:t>
            </a:r>
            <a:r>
              <a:rPr lang="en-US" dirty="0"/>
              <a:t/>
            </a:r>
            <a:br>
              <a:rPr lang="en-US" dirty="0"/>
            </a:br>
            <a:r>
              <a:rPr lang="en-US" dirty="0"/>
              <a:t>“</a:t>
            </a:r>
            <a:r>
              <a:rPr lang="en-US" dirty="0">
                <a:hlinkClick r:id="rId8"/>
              </a:rPr>
              <a:t>2017 Annual Meeting focusing on resiliency and well-being</a:t>
            </a:r>
            <a:r>
              <a:rPr lang="en-US" dirty="0"/>
              <a:t>”</a:t>
            </a:r>
          </a:p>
          <a:p>
            <a:pPr fontAlgn="base"/>
            <a:r>
              <a:rPr lang="en-US" b="1" dirty="0"/>
              <a:t>American Medical Association (AMA)</a:t>
            </a:r>
            <a:r>
              <a:rPr lang="en-US" dirty="0"/>
              <a:t/>
            </a:r>
            <a:br>
              <a:rPr lang="en-US" dirty="0"/>
            </a:br>
            <a:r>
              <a:rPr lang="en-US" dirty="0"/>
              <a:t>“</a:t>
            </a:r>
            <a:r>
              <a:rPr lang="en-US" dirty="0">
                <a:hlinkClick r:id="rId9"/>
              </a:rPr>
              <a:t>Physician Health</a:t>
            </a:r>
            <a:r>
              <a:rPr lang="en-US" dirty="0"/>
              <a:t>”</a:t>
            </a:r>
            <a:br>
              <a:rPr lang="en-US" dirty="0"/>
            </a:br>
            <a:r>
              <a:rPr lang="en-US" dirty="0"/>
              <a:t>“</a:t>
            </a:r>
            <a:r>
              <a:rPr lang="en-US" dirty="0">
                <a:hlinkClick r:id="rId10"/>
              </a:rPr>
              <a:t>5 things institutions can do to prevent resident burnout</a:t>
            </a:r>
            <a:r>
              <a:rPr lang="en-US" dirty="0"/>
              <a:t>”</a:t>
            </a:r>
            <a:br>
              <a:rPr lang="en-US" dirty="0"/>
            </a:br>
            <a:r>
              <a:rPr lang="en-US" dirty="0"/>
              <a:t>Articles on physician wellness in </a:t>
            </a:r>
            <a:r>
              <a:rPr lang="en-US" dirty="0">
                <a:hlinkClick r:id="rId11"/>
              </a:rPr>
              <a:t>AMA Wire</a:t>
            </a:r>
            <a:r>
              <a:rPr lang="en-US" dirty="0"/>
              <a:t/>
            </a:r>
            <a:br>
              <a:rPr lang="en-US" dirty="0"/>
            </a:br>
            <a:r>
              <a:rPr lang="en-US" dirty="0"/>
              <a:t>“Steps Forward” CME modules</a:t>
            </a:r>
            <a:br>
              <a:rPr lang="en-US" dirty="0"/>
            </a:br>
            <a:r>
              <a:rPr lang="en-US" dirty="0"/>
              <a:t>“</a:t>
            </a:r>
            <a:r>
              <a:rPr lang="en-US" dirty="0">
                <a:hlinkClick r:id="rId12"/>
              </a:rPr>
              <a:t>Physician wellness: preventing resident and fellow burnout</a:t>
            </a:r>
            <a:r>
              <a:rPr lang="en-US" dirty="0"/>
              <a:t>”</a:t>
            </a:r>
            <a:br>
              <a:rPr lang="en-US" dirty="0"/>
            </a:br>
            <a:r>
              <a:rPr lang="en-US" dirty="0"/>
              <a:t>“</a:t>
            </a:r>
            <a:r>
              <a:rPr lang="en-US" dirty="0">
                <a:hlinkClick r:id="rId13"/>
              </a:rPr>
              <a:t>Preventing physician burnout</a:t>
            </a:r>
            <a:r>
              <a:rPr lang="en-US" dirty="0"/>
              <a:t>”</a:t>
            </a:r>
            <a:br>
              <a:rPr lang="en-US" dirty="0"/>
            </a:br>
            <a:r>
              <a:rPr lang="en-US" dirty="0"/>
              <a:t>“</a:t>
            </a:r>
            <a:r>
              <a:rPr lang="en-US" dirty="0">
                <a:hlinkClick r:id="rId14"/>
              </a:rPr>
              <a:t>Improving physician resiliency</a:t>
            </a:r>
            <a:r>
              <a:rPr lang="en-US" dirty="0"/>
              <a:t>”</a:t>
            </a:r>
          </a:p>
          <a:p>
            <a:pPr fontAlgn="base"/>
            <a:r>
              <a:rPr lang="en-US" b="1" dirty="0"/>
              <a:t>American Osteopathic Association (AOA)</a:t>
            </a:r>
            <a:r>
              <a:rPr lang="en-US" dirty="0"/>
              <a:t/>
            </a:r>
            <a:br>
              <a:rPr lang="en-US" dirty="0"/>
            </a:br>
            <a:r>
              <a:rPr lang="en-US" dirty="0"/>
              <a:t>“</a:t>
            </a:r>
            <a:r>
              <a:rPr lang="en-US" dirty="0">
                <a:hlinkClick r:id="rId15"/>
              </a:rPr>
              <a:t>Watch: Medical students discuss mental illness</a:t>
            </a:r>
            <a:r>
              <a:rPr lang="en-US" dirty="0"/>
              <a:t>”</a:t>
            </a:r>
          </a:p>
          <a:p>
            <a:pPr fontAlgn="base"/>
            <a:r>
              <a:rPr lang="en-US" b="1" dirty="0"/>
              <a:t>National Collegiate Athletic Association (NCAA)</a:t>
            </a:r>
            <a:r>
              <a:rPr lang="en-US" dirty="0"/>
              <a:t/>
            </a:r>
            <a:br>
              <a:rPr lang="en-US" dirty="0"/>
            </a:br>
            <a:r>
              <a:rPr lang="en-US" dirty="0"/>
              <a:t>“</a:t>
            </a:r>
            <a:r>
              <a:rPr lang="en-US" dirty="0">
                <a:hlinkClick r:id="rId16"/>
              </a:rPr>
              <a:t>Mental Health</a:t>
            </a:r>
            <a:r>
              <a:rPr lang="en-US" dirty="0"/>
              <a:t>”</a:t>
            </a:r>
          </a:p>
        </p:txBody>
      </p:sp>
      <p:sp>
        <p:nvSpPr>
          <p:cNvPr id="3" name="Title 2">
            <a:extLst>
              <a:ext uri="{FF2B5EF4-FFF2-40B4-BE49-F238E27FC236}">
                <a16:creationId xmlns:a16="http://schemas.microsoft.com/office/drawing/2014/main" xmlns="" id="{BC472C26-04E1-44AA-97FC-9E0440787678}"/>
              </a:ext>
            </a:extLst>
          </p:cNvPr>
          <p:cNvSpPr>
            <a:spLocks noGrp="1"/>
          </p:cNvSpPr>
          <p:nvPr>
            <p:ph type="title"/>
          </p:nvPr>
        </p:nvSpPr>
        <p:spPr/>
        <p:txBody>
          <a:bodyPr>
            <a:normAutofit/>
          </a:bodyPr>
          <a:lstStyle/>
          <a:p>
            <a:r>
              <a:rPr lang="en-US" dirty="0"/>
              <a:t>Well-Being Resources</a:t>
            </a:r>
            <a:br>
              <a:rPr lang="en-US" dirty="0"/>
            </a:br>
            <a:r>
              <a:rPr lang="en-US" sz="2000" dirty="0">
                <a:hlinkClick r:id="rId17"/>
              </a:rPr>
              <a:t>http://www.acgme.org/What-We-Do/Initiatives/Physician-Well-Being/Education</a:t>
            </a:r>
            <a:r>
              <a:rPr lang="en-US" sz="2000" dirty="0"/>
              <a:t> </a:t>
            </a:r>
            <a:endParaRPr lang="en-US" dirty="0"/>
          </a:p>
        </p:txBody>
      </p:sp>
      <p:sp>
        <p:nvSpPr>
          <p:cNvPr id="4" name="Footer Placeholder 3">
            <a:extLst>
              <a:ext uri="{FF2B5EF4-FFF2-40B4-BE49-F238E27FC236}">
                <a16:creationId xmlns:a16="http://schemas.microsoft.com/office/drawing/2014/main" xmlns="" id="{B55CB40F-6FD2-4B06-9A55-61DD699C7F8D}"/>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90A51732-F767-4ADA-9579-23B21CAA0414}"/>
              </a:ext>
            </a:extLst>
          </p:cNvPr>
          <p:cNvSpPr>
            <a:spLocks noGrp="1"/>
          </p:cNvSpPr>
          <p:nvPr>
            <p:ph type="sldNum" sz="quarter" idx="11"/>
          </p:nvPr>
        </p:nvSpPr>
        <p:spPr/>
        <p:txBody>
          <a:bodyPr/>
          <a:lstStyle/>
          <a:p>
            <a:pPr>
              <a:defRPr/>
            </a:pPr>
            <a:fld id="{6AD68910-38FE-C240-95D4-C063CA8D3DE6}" type="slidenum">
              <a:rPr lang="en-US" altLang="en-US" smtClean="0"/>
              <a:pPr>
                <a:defRPr/>
              </a:pPr>
              <a:t>30</a:t>
            </a:fld>
            <a:endParaRPr lang="en-US" altLang="en-US" dirty="0"/>
          </a:p>
        </p:txBody>
      </p:sp>
    </p:spTree>
    <p:extLst>
      <p:ext uri="{BB962C8B-B14F-4D97-AF65-F5344CB8AC3E}">
        <p14:creationId xmlns:p14="http://schemas.microsoft.com/office/powerpoint/2010/main" val="3645346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943F619-2CCC-46C4-92CB-55C4E92D34F4}"/>
              </a:ext>
            </a:extLst>
          </p:cNvPr>
          <p:cNvSpPr>
            <a:spLocks noGrp="1"/>
          </p:cNvSpPr>
          <p:nvPr>
            <p:ph idx="1"/>
          </p:nvPr>
        </p:nvSpPr>
        <p:spPr/>
        <p:txBody>
          <a:bodyPr/>
          <a:lstStyle/>
          <a:p>
            <a:r>
              <a:rPr lang="en-US" dirty="0"/>
              <a:t>2017 edition of the Common Program Requirements, pp. 15-28</a:t>
            </a:r>
          </a:p>
          <a:p>
            <a:pPr lvl="1"/>
            <a:r>
              <a:rPr lang="en-US" dirty="0"/>
              <a:t>A “must read” for program directors, program coordinators and GME leadership</a:t>
            </a:r>
          </a:p>
          <a:p>
            <a:pPr lvl="2"/>
            <a:r>
              <a:rPr lang="en-US" dirty="0"/>
              <a:t>Professionalism and self-care vs. patient need</a:t>
            </a:r>
          </a:p>
          <a:p>
            <a:pPr lvl="2"/>
            <a:r>
              <a:rPr lang="en-US" dirty="0"/>
              <a:t>Quality metrics and benchmarks required</a:t>
            </a:r>
          </a:p>
          <a:p>
            <a:pPr lvl="2"/>
            <a:r>
              <a:rPr lang="en-US" dirty="0"/>
              <a:t>How to determine appropriate level of supervision</a:t>
            </a:r>
          </a:p>
          <a:p>
            <a:pPr lvl="2"/>
            <a:r>
              <a:rPr lang="en-US" dirty="0"/>
              <a:t>Work compression</a:t>
            </a:r>
          </a:p>
          <a:p>
            <a:pPr lvl="2"/>
            <a:r>
              <a:rPr lang="en-US" dirty="0"/>
              <a:t>How to monitor transitions of care</a:t>
            </a:r>
          </a:p>
          <a:p>
            <a:pPr lvl="2"/>
            <a:r>
              <a:rPr lang="en-US" dirty="0"/>
              <a:t>Call restrictions</a:t>
            </a:r>
          </a:p>
          <a:p>
            <a:pPr lvl="2"/>
            <a:endParaRPr lang="en-US" dirty="0"/>
          </a:p>
        </p:txBody>
      </p:sp>
      <p:sp>
        <p:nvSpPr>
          <p:cNvPr id="3" name="Title 2">
            <a:extLst>
              <a:ext uri="{FF2B5EF4-FFF2-40B4-BE49-F238E27FC236}">
                <a16:creationId xmlns:a16="http://schemas.microsoft.com/office/drawing/2014/main" xmlns="" id="{029CD4F9-CAF7-4CB8-B6E6-7EE7BCA40FBE}"/>
              </a:ext>
            </a:extLst>
          </p:cNvPr>
          <p:cNvSpPr>
            <a:spLocks noGrp="1"/>
          </p:cNvSpPr>
          <p:nvPr>
            <p:ph type="title"/>
          </p:nvPr>
        </p:nvSpPr>
        <p:spPr/>
        <p:txBody>
          <a:bodyPr/>
          <a:lstStyle/>
          <a:p>
            <a:r>
              <a:rPr lang="en-US" dirty="0"/>
              <a:t>FAQs for Common Program Requirements, Section VI</a:t>
            </a:r>
          </a:p>
        </p:txBody>
      </p:sp>
      <p:sp>
        <p:nvSpPr>
          <p:cNvPr id="4" name="Footer Placeholder 3">
            <a:extLst>
              <a:ext uri="{FF2B5EF4-FFF2-40B4-BE49-F238E27FC236}">
                <a16:creationId xmlns:a16="http://schemas.microsoft.com/office/drawing/2014/main" xmlns="" id="{E01EE4BA-26B7-4680-A3D4-299F36C8A100}"/>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AE328E79-15AC-41FE-A888-B2F9519F88E3}"/>
              </a:ext>
            </a:extLst>
          </p:cNvPr>
          <p:cNvSpPr>
            <a:spLocks noGrp="1"/>
          </p:cNvSpPr>
          <p:nvPr>
            <p:ph type="sldNum" sz="quarter" idx="11"/>
          </p:nvPr>
        </p:nvSpPr>
        <p:spPr/>
        <p:txBody>
          <a:bodyPr/>
          <a:lstStyle/>
          <a:p>
            <a:pPr>
              <a:defRPr/>
            </a:pPr>
            <a:fld id="{6AD68910-38FE-C240-95D4-C063CA8D3DE6}" type="slidenum">
              <a:rPr lang="en-US" altLang="en-US" smtClean="0"/>
              <a:pPr>
                <a:defRPr/>
              </a:pPr>
              <a:t>31</a:t>
            </a:fld>
            <a:endParaRPr lang="en-US" altLang="en-US" dirty="0"/>
          </a:p>
        </p:txBody>
      </p:sp>
    </p:spTree>
    <p:extLst>
      <p:ext uri="{BB962C8B-B14F-4D97-AF65-F5344CB8AC3E}">
        <p14:creationId xmlns:p14="http://schemas.microsoft.com/office/powerpoint/2010/main" val="2258605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2017038-FF52-4442-B37B-DCE7B2F05634}"/>
              </a:ext>
            </a:extLst>
          </p:cNvPr>
          <p:cNvSpPr>
            <a:spLocks noGrp="1"/>
          </p:cNvSpPr>
          <p:nvPr>
            <p:ph idx="1"/>
          </p:nvPr>
        </p:nvSpPr>
        <p:spPr>
          <a:xfrm>
            <a:off x="628650" y="1738058"/>
            <a:ext cx="8355862" cy="5577142"/>
          </a:xfrm>
        </p:spPr>
        <p:txBody>
          <a:bodyPr/>
          <a:lstStyle/>
          <a:p>
            <a:pPr marL="0" indent="0">
              <a:buNone/>
            </a:pPr>
            <a:r>
              <a:rPr lang="en-US" sz="4800" b="1" dirty="0">
                <a:solidFill>
                  <a:srgbClr val="FF0000"/>
                </a:solidFill>
              </a:rPr>
              <a:t>Alert!</a:t>
            </a:r>
            <a:endParaRPr lang="en-US" sz="3600" b="1" dirty="0">
              <a:solidFill>
                <a:srgbClr val="FF0000"/>
              </a:solidFill>
            </a:endParaRPr>
          </a:p>
          <a:p>
            <a:pPr marL="514350" indent="-514350">
              <a:buFont typeface="+mj-lt"/>
              <a:buAutoNum type="arabicPeriod"/>
            </a:pPr>
            <a:r>
              <a:rPr lang="en-US" sz="2800" dirty="0"/>
              <a:t>Faculty development expectations exist for the majority of the areas in the revised Common Program Requirements, Section VI</a:t>
            </a:r>
          </a:p>
          <a:p>
            <a:pPr marL="514350" indent="-514350">
              <a:buFont typeface="+mj-lt"/>
              <a:buAutoNum type="arabicPeriod"/>
            </a:pPr>
            <a:r>
              <a:rPr lang="en-US" sz="2800" dirty="0"/>
              <a:t>Partners Educational Resource Table </a:t>
            </a:r>
            <a:r>
              <a:rPr lang="en-US" sz="2800" b="1" dirty="0"/>
              <a:t>(Handout)</a:t>
            </a:r>
          </a:p>
        </p:txBody>
      </p:sp>
      <p:sp>
        <p:nvSpPr>
          <p:cNvPr id="3" name="Title 2">
            <a:extLst>
              <a:ext uri="{FF2B5EF4-FFF2-40B4-BE49-F238E27FC236}">
                <a16:creationId xmlns:a16="http://schemas.microsoft.com/office/drawing/2014/main" xmlns="" id="{B60E971C-4FF6-4098-9A9F-9D371C11E18E}"/>
              </a:ext>
            </a:extLst>
          </p:cNvPr>
          <p:cNvSpPr>
            <a:spLocks noGrp="1"/>
          </p:cNvSpPr>
          <p:nvPr>
            <p:ph type="title"/>
          </p:nvPr>
        </p:nvSpPr>
        <p:spPr/>
        <p:txBody>
          <a:bodyPr/>
          <a:lstStyle/>
          <a:p>
            <a:r>
              <a:rPr lang="en-US" dirty="0"/>
              <a:t>Faculty Development</a:t>
            </a:r>
          </a:p>
        </p:txBody>
      </p:sp>
      <p:sp>
        <p:nvSpPr>
          <p:cNvPr id="4" name="Footer Placeholder 3">
            <a:extLst>
              <a:ext uri="{FF2B5EF4-FFF2-40B4-BE49-F238E27FC236}">
                <a16:creationId xmlns:a16="http://schemas.microsoft.com/office/drawing/2014/main" xmlns="" id="{F7811F9C-B1FF-4EB0-A980-C09DE9DCC386}"/>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EF641D67-E930-47CF-9539-2A2C6ED33718}"/>
              </a:ext>
            </a:extLst>
          </p:cNvPr>
          <p:cNvSpPr>
            <a:spLocks noGrp="1"/>
          </p:cNvSpPr>
          <p:nvPr>
            <p:ph type="sldNum" sz="quarter" idx="11"/>
          </p:nvPr>
        </p:nvSpPr>
        <p:spPr/>
        <p:txBody>
          <a:bodyPr/>
          <a:lstStyle/>
          <a:p>
            <a:pPr>
              <a:defRPr/>
            </a:pPr>
            <a:fld id="{6AD68910-38FE-C240-95D4-C063CA8D3DE6}" type="slidenum">
              <a:rPr lang="en-US" altLang="en-US" smtClean="0"/>
              <a:pPr>
                <a:defRPr/>
              </a:pPr>
              <a:t>32</a:t>
            </a:fld>
            <a:endParaRPr lang="en-US" altLang="en-US" dirty="0"/>
          </a:p>
        </p:txBody>
      </p:sp>
    </p:spTree>
    <p:extLst>
      <p:ext uri="{BB962C8B-B14F-4D97-AF65-F5344CB8AC3E}">
        <p14:creationId xmlns:p14="http://schemas.microsoft.com/office/powerpoint/2010/main" val="1176282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BA440F5-74BE-47AF-A646-E89B77ABC6E5}"/>
              </a:ext>
            </a:extLst>
          </p:cNvPr>
          <p:cNvSpPr>
            <a:spLocks noGrp="1"/>
          </p:cNvSpPr>
          <p:nvPr>
            <p:ph type="title"/>
          </p:nvPr>
        </p:nvSpPr>
        <p:spPr>
          <a:xfrm>
            <a:off x="1734313" y="343476"/>
            <a:ext cx="6391770" cy="994172"/>
          </a:xfrm>
        </p:spPr>
        <p:txBody>
          <a:bodyPr>
            <a:normAutofit fontScale="90000"/>
          </a:bodyPr>
          <a:lstStyle/>
          <a:p>
            <a:pPr algn="ctr"/>
            <a:r>
              <a:rPr lang="en-US" dirty="0"/>
              <a:t>Write down your “aha” thoughts  </a:t>
            </a:r>
          </a:p>
        </p:txBody>
      </p:sp>
      <p:sp>
        <p:nvSpPr>
          <p:cNvPr id="4"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6" name="Slide Number Placeholder 4"/>
          <p:cNvSpPr>
            <a:spLocks noGrp="1"/>
          </p:cNvSpPr>
          <p:nvPr>
            <p:ph type="sldNum" sz="quarter" idx="11"/>
          </p:nvPr>
        </p:nvSpPr>
        <p:spPr>
          <a:xfrm>
            <a:off x="6457950" y="6433131"/>
            <a:ext cx="2057400" cy="365125"/>
          </a:xfrm>
        </p:spPr>
        <p:txBody>
          <a:bodyPr/>
          <a:lstStyle/>
          <a:p>
            <a:pPr>
              <a:defRPr/>
            </a:pPr>
            <a:r>
              <a:rPr lang="en-US" altLang="en-US" dirty="0" smtClean="0"/>
              <a:t>33</a:t>
            </a:r>
            <a:endParaRPr lang="en-US" altLang="en-US" dirty="0"/>
          </a:p>
        </p:txBody>
      </p:sp>
      <p:pic>
        <p:nvPicPr>
          <p:cNvPr id="7" name="Picture 6" descr="../../../../Volumes/douglas/how%20to%20access%20your%20on-demand/clipart/b34b88001bbdaea11"/>
          <p:cNvPicPr/>
          <p:nvPr/>
        </p:nvPicPr>
        <p:blipFill>
          <a:blip r:embed="rId2">
            <a:extLst>
              <a:ext uri="{28A0092B-C50C-407E-A947-70E740481C1C}">
                <a14:useLocalDpi xmlns:a14="http://schemas.microsoft.com/office/drawing/2010/main" val="0"/>
              </a:ext>
            </a:extLst>
          </a:blip>
          <a:srcRect/>
          <a:stretch>
            <a:fillRect/>
          </a:stretch>
        </p:blipFill>
        <p:spPr bwMode="auto">
          <a:xfrm>
            <a:off x="2550544" y="1595040"/>
            <a:ext cx="4428226" cy="4838091"/>
          </a:xfrm>
          <a:prstGeom prst="rect">
            <a:avLst/>
          </a:prstGeom>
          <a:noFill/>
          <a:ln>
            <a:noFill/>
          </a:ln>
        </p:spPr>
      </p:pic>
    </p:spTree>
    <p:extLst>
      <p:ext uri="{BB962C8B-B14F-4D97-AF65-F5344CB8AC3E}">
        <p14:creationId xmlns:p14="http://schemas.microsoft.com/office/powerpoint/2010/main" val="2116828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hing, object&#10;&#10;Description generated with high confidence">
            <a:extLst>
              <a:ext uri="{FF2B5EF4-FFF2-40B4-BE49-F238E27FC236}">
                <a16:creationId xmlns:a16="http://schemas.microsoft.com/office/drawing/2014/main" xmlns="" id="{3917D430-DEDC-4542-8204-D663492710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1701" y="1509824"/>
            <a:ext cx="6444048" cy="4833036"/>
          </a:xfrm>
        </p:spPr>
      </p:pic>
      <p:sp>
        <p:nvSpPr>
          <p:cNvPr id="3"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4" name="Slide Number Placeholder 4"/>
          <p:cNvSpPr>
            <a:spLocks noGrp="1"/>
          </p:cNvSpPr>
          <p:nvPr>
            <p:ph type="sldNum" sz="quarter" idx="11"/>
          </p:nvPr>
        </p:nvSpPr>
        <p:spPr>
          <a:xfrm>
            <a:off x="6457950" y="6433131"/>
            <a:ext cx="2057400" cy="365125"/>
          </a:xfrm>
        </p:spPr>
        <p:txBody>
          <a:bodyPr/>
          <a:lstStyle/>
          <a:p>
            <a:pPr>
              <a:defRPr/>
            </a:pPr>
            <a:r>
              <a:rPr lang="en-US" altLang="en-US" dirty="0" smtClean="0"/>
              <a:t>34</a:t>
            </a:r>
            <a:endParaRPr lang="en-US" altLang="en-US" dirty="0"/>
          </a:p>
        </p:txBody>
      </p:sp>
    </p:spTree>
    <p:extLst>
      <p:ext uri="{BB962C8B-B14F-4D97-AF65-F5344CB8AC3E}">
        <p14:creationId xmlns:p14="http://schemas.microsoft.com/office/powerpoint/2010/main" val="236777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126073" y="10045"/>
            <a:ext cx="4038600" cy="50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4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400" dirty="0">
                <a:solidFill>
                  <a:srgbClr val="0070C0"/>
                </a:solidFill>
                <a:latin typeface="Arial" charset="0"/>
                <a:cs typeface="Arial" charset="0"/>
              </a:rPr>
              <a:t>What do They Do Up </a:t>
            </a:r>
            <a:br>
              <a:rPr lang="en-US" sz="1400" dirty="0">
                <a:solidFill>
                  <a:srgbClr val="0070C0"/>
                </a:solidFill>
                <a:latin typeface="Arial" charset="0"/>
                <a:cs typeface="Arial" charset="0"/>
              </a:rPr>
            </a:br>
            <a:r>
              <a:rPr lang="en-US" sz="1400" dirty="0">
                <a:solidFill>
                  <a:srgbClr val="0070C0"/>
                </a:solidFill>
                <a:latin typeface="Arial" charset="0"/>
                <a:cs typeface="Arial" charset="0"/>
              </a:rPr>
              <a:t>There in the GME Office?</a:t>
            </a:r>
            <a:br>
              <a:rPr lang="en-US" sz="1400" dirty="0">
                <a:solidFill>
                  <a:srgbClr val="0070C0"/>
                </a:solidFill>
                <a:latin typeface="Arial" charset="0"/>
                <a:cs typeface="Arial" charset="0"/>
              </a:rPr>
            </a:br>
            <a:endParaRPr lang="en-US" sz="14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    Breaking Bad News to Residents:</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A Five Stage Process for Giving Instructive Feedback</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AOA to ACGME –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What are you Waiting For?</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GMEC &amp; Program Oversight</a:t>
            </a:r>
          </a:p>
          <a:p>
            <a:pPr marL="0" indent="0" algn="ctr" eaLnBrk="1" hangingPunct="1">
              <a:lnSpc>
                <a:spcPct val="80000"/>
              </a:lnSpc>
              <a:spcBef>
                <a:spcPct val="20000"/>
              </a:spcBef>
              <a:buClr>
                <a:schemeClr val="tx1"/>
              </a:buClr>
              <a:buSzPct val="150000"/>
            </a:pP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Lean Six Sigma for GME Support Staff</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Initial &amp; Pre-Accreditation:</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Annual Date Updates</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Can I Do That? Becoming an Integral Member of the GME Education Team</a:t>
            </a:r>
            <a:br>
              <a:rPr lang="en-US" sz="1500" dirty="0">
                <a:solidFill>
                  <a:srgbClr val="0070C0"/>
                </a:solidFill>
                <a:latin typeface="Arial" charset="0"/>
                <a:cs typeface="Arial" charset="0"/>
              </a:rPr>
            </a:b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Getting the Most Out of Your Resident Interview</a:t>
            </a:r>
          </a:p>
          <a:p>
            <a:pPr marL="0" indent="0" algn="ctr" eaLnBrk="1" hangingPunct="1">
              <a:lnSpc>
                <a:spcPct val="80000"/>
              </a:lnSpc>
              <a:spcBef>
                <a:spcPct val="20000"/>
              </a:spcBef>
              <a:buClr>
                <a:schemeClr val="tx1"/>
              </a:buClr>
              <a:buSzPct val="150000"/>
            </a:pP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4660112" y="529308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how our Educational Passports can save you time &amp; money!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0" name="Picture 9" descr="Media-Play-02-256.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58197" y="39885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lendar-Date-256.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52964" y="398857"/>
            <a:ext cx="685800" cy="685800"/>
          </a:xfrm>
          <a:prstGeom prst="rect">
            <a:avLst/>
          </a:prstGeom>
        </p:spPr>
      </p:pic>
      <p:pic>
        <p:nvPicPr>
          <p:cNvPr id="12" name="Picture 11" descr="InstCustomIconLarge.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7885587" y="5436019"/>
            <a:ext cx="457200" cy="457200"/>
          </a:xfrm>
          <a:prstGeom prst="rect">
            <a:avLst/>
          </a:prstGeom>
        </p:spPr>
      </p:pic>
      <p:pic>
        <p:nvPicPr>
          <p:cNvPr id="13" name="Picture 12" descr="InstIconLarge.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8423769" y="5668275"/>
            <a:ext cx="457200" cy="457200"/>
          </a:xfrm>
          <a:prstGeom prst="rect">
            <a:avLst/>
          </a:prstGeom>
        </p:spPr>
      </p:pic>
      <p:pic>
        <p:nvPicPr>
          <p:cNvPr id="14" name="Picture 13" descr="InstPlusIconLarge.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H="1">
            <a:off x="8342787" y="5126595"/>
            <a:ext cx="457200" cy="457200"/>
          </a:xfrm>
          <a:prstGeom prst="rect">
            <a:avLst/>
          </a:prstGeom>
        </p:spPr>
      </p:pic>
      <p:pic>
        <p:nvPicPr>
          <p:cNvPr id="17" name="Picture 16"/>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041057" y="5258194"/>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35</a:t>
            </a:r>
            <a:endParaRPr lang="en-US" sz="1000" b="1" i="0" u="none" strike="noStrike" cap="none" dirty="0">
              <a:solidFill>
                <a:schemeClr val="dk1"/>
              </a:solidFill>
              <a:latin typeface="Arial"/>
              <a:ea typeface="Arial"/>
              <a:cs typeface="Arial"/>
              <a:sym typeface="Arial"/>
            </a:endParaRPr>
          </a:p>
        </p:txBody>
      </p:sp>
      <p:sp>
        <p:nvSpPr>
          <p:cNvPr id="18" name="Footer Placeholder 2"/>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
        <p:nvSpPr>
          <p:cNvPr id="15" name="Rectangle 3"/>
          <p:cNvSpPr txBox="1">
            <a:spLocks noChangeArrowheads="1"/>
          </p:cNvSpPr>
          <p:nvPr/>
        </p:nvSpPr>
        <p:spPr bwMode="auto">
          <a:xfrm>
            <a:off x="1276741" y="10045"/>
            <a:ext cx="4467256" cy="573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pPr>
            <a:r>
              <a:rPr lang="en-US" sz="1800" dirty="0">
                <a:solidFill>
                  <a:srgbClr val="00A600"/>
                </a:solidFill>
                <a:latin typeface="Arial" charset="0"/>
                <a:cs typeface="Arial" charset="0"/>
              </a:rPr>
              <a:t>  Upcoming Live Webinars</a:t>
            </a:r>
            <a:r>
              <a:rPr lang="en-US" sz="1600" dirty="0">
                <a:solidFill>
                  <a:prstClr val="black"/>
                </a:solidFill>
                <a:ea typeface=""/>
                <a:cs typeface=""/>
              </a:rPr>
              <a:t/>
            </a:r>
            <a:br>
              <a:rPr lang="en-US" sz="1600" dirty="0">
                <a:solidFill>
                  <a:prstClr val="black"/>
                </a:solidFill>
                <a:ea typeface=""/>
                <a:cs typeface=""/>
              </a:rPr>
            </a:br>
            <a:r>
              <a:rPr lang="en-US" sz="1600" dirty="0">
                <a:solidFill>
                  <a:prstClr val="black"/>
                </a:solidFill>
                <a:ea typeface=""/>
                <a:cs typeface=""/>
              </a:rPr>
              <a:t/>
            </a:r>
            <a:br>
              <a:rPr lang="en-US" sz="1600" dirty="0">
                <a:solidFill>
                  <a:prstClr val="black"/>
                </a:solidFill>
                <a:ea typeface=""/>
                <a:cs typeface=""/>
              </a:rPr>
            </a:br>
            <a:endParaRPr lang="en-US" altLang="en-US" sz="1600" b="0" dirty="0">
              <a:solidFill>
                <a:prstClr val="black"/>
              </a:solidFill>
              <a:latin typeface="+mn-lt"/>
              <a:ea typeface=""/>
              <a:cs typeface=""/>
            </a:endParaRPr>
          </a:p>
          <a:p>
            <a:pPr algn="ctr" eaLnBrk="1" hangingPunct="1">
              <a:lnSpc>
                <a:spcPct val="80000"/>
              </a:lnSpc>
              <a:spcBef>
                <a:spcPct val="20000"/>
              </a:spcBef>
              <a:buClr>
                <a:schemeClr val="bg2"/>
              </a:buClr>
              <a:buSzPct val="75000"/>
              <a:buFont typeface="Wingdings" charset="0"/>
              <a:buNone/>
            </a:pPr>
            <a:r>
              <a:rPr lang="en-US" altLang="en-US" sz="1600" dirty="0">
                <a:solidFill>
                  <a:prstClr val="black"/>
                </a:solidFill>
                <a:latin typeface="+mn-lt"/>
                <a:ea typeface=""/>
                <a:cs typeface=""/>
              </a:rPr>
              <a:t>      Bullying in the Workplace</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Thursday, November 2, 2017</a:t>
            </a:r>
          </a:p>
          <a:p>
            <a:pPr algn="ctr"/>
            <a:r>
              <a:rPr lang="en-US" altLang="en-US" sz="1600" b="0" dirty="0">
                <a:solidFill>
                  <a:prstClr val="black"/>
                </a:solidFill>
                <a:latin typeface="+mn-lt"/>
                <a:ea typeface=""/>
                <a:cs typeface=""/>
              </a:rPr>
              <a:t>      12:00pm – 1:00pm EST</a:t>
            </a:r>
          </a:p>
          <a:p>
            <a:pPr algn="ctr"/>
            <a:endParaRPr lang="en-US" altLang="en-US" sz="1600" b="0" dirty="0">
              <a:solidFill>
                <a:prstClr val="black"/>
              </a:solidFill>
              <a:latin typeface="+mn-lt"/>
              <a:ea typeface=""/>
              <a:cs typeface=""/>
            </a:endParaRPr>
          </a:p>
          <a:p>
            <a:pPr algn="ctr" eaLnBrk="1" hangingPunct="1">
              <a:lnSpc>
                <a:spcPct val="80000"/>
              </a:lnSpc>
              <a:spcBef>
                <a:spcPct val="20000"/>
              </a:spcBef>
              <a:buClr>
                <a:schemeClr val="bg2"/>
              </a:buClr>
              <a:buSzPct val="75000"/>
              <a:buFont typeface="Wingdings" charset="0"/>
              <a:buNone/>
            </a:pPr>
            <a:r>
              <a:rPr lang="en-US" altLang="en-US" sz="1600" dirty="0">
                <a:solidFill>
                  <a:prstClr val="black"/>
                </a:solidFill>
                <a:latin typeface="+mn-lt"/>
                <a:ea typeface=""/>
                <a:cs typeface=""/>
              </a:rPr>
              <a:t>      Meet the Experts – Fall Freebie</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Tuesday, November 14, 2017</a:t>
            </a:r>
          </a:p>
          <a:p>
            <a:pPr algn="ctr" eaLnBrk="1" hangingPunct="1">
              <a:lnSpc>
                <a:spcPct val="80000"/>
              </a:lnSpc>
              <a:spcBef>
                <a:spcPct val="20000"/>
              </a:spcBef>
              <a:buClr>
                <a:schemeClr val="bg2"/>
              </a:buClr>
              <a:buSzPct val="75000"/>
              <a:buFont typeface="Wingdings" charset="0"/>
              <a:buNone/>
            </a:pPr>
            <a:r>
              <a:rPr lang="en-US" altLang="en-US" sz="1600" b="0" dirty="0">
                <a:solidFill>
                  <a:prstClr val="black"/>
                </a:solidFill>
                <a:latin typeface="+mn-lt"/>
                <a:ea typeface=""/>
                <a:cs typeface=""/>
              </a:rPr>
              <a:t>      12:00pm – 1:00pm EST</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a:r>
            <a:br>
              <a:rPr lang="en-US" altLang="en-US" sz="1600" b="0" dirty="0">
                <a:solidFill>
                  <a:prstClr val="black"/>
                </a:solidFill>
                <a:latin typeface="+mn-lt"/>
                <a:ea typeface=""/>
                <a:cs typeface=""/>
              </a:rPr>
            </a:br>
            <a:r>
              <a:rPr lang="en-US" altLang="en-US" sz="1600" dirty="0">
                <a:solidFill>
                  <a:prstClr val="black"/>
                </a:solidFill>
                <a:ea typeface=""/>
                <a:cs typeface=""/>
              </a:rPr>
              <a:t> </a:t>
            </a:r>
            <a:r>
              <a:rPr lang="en-US" altLang="en-US" sz="1600" dirty="0">
                <a:solidFill>
                  <a:prstClr val="black"/>
                </a:solidFill>
                <a:latin typeface="+mn-lt"/>
                <a:ea typeface=""/>
                <a:cs typeface=""/>
              </a:rPr>
              <a:t>Self Study – </a:t>
            </a:r>
            <a:br>
              <a:rPr lang="en-US" altLang="en-US" sz="1600" dirty="0">
                <a:solidFill>
                  <a:prstClr val="black"/>
                </a:solidFill>
                <a:latin typeface="+mn-lt"/>
                <a:ea typeface=""/>
                <a:cs typeface=""/>
              </a:rPr>
            </a:br>
            <a:r>
              <a:rPr lang="en-US" altLang="en-US" sz="1600" dirty="0">
                <a:solidFill>
                  <a:prstClr val="black"/>
                </a:solidFill>
                <a:latin typeface="+mn-lt"/>
                <a:ea typeface=""/>
                <a:cs typeface=""/>
              </a:rPr>
              <a:t>Have You Analyzed Your Data Yet? </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Thursday, December 7, 2017</a:t>
            </a:r>
          </a:p>
          <a:p>
            <a:pPr algn="ctr"/>
            <a:r>
              <a:rPr lang="en-US" altLang="en-US" sz="1600" b="0" dirty="0">
                <a:solidFill>
                  <a:prstClr val="black"/>
                </a:solidFill>
                <a:latin typeface="+mn-lt"/>
                <a:ea typeface=""/>
                <a:cs typeface=""/>
              </a:rPr>
              <a:t>      12:00pm – 1:00pm EST</a:t>
            </a:r>
          </a:p>
          <a:p>
            <a:pPr algn="ctr"/>
            <a:endParaRPr lang="en-US" altLang="en-US" sz="1600" b="0" dirty="0">
              <a:solidFill>
                <a:prstClr val="black"/>
              </a:solidFill>
              <a:latin typeface="+mn-lt"/>
              <a:ea typeface=""/>
              <a:cs typeface=""/>
            </a:endParaRPr>
          </a:p>
          <a:p>
            <a:pPr algn="ctr" eaLnBrk="1" hangingPunct="1">
              <a:lnSpc>
                <a:spcPct val="80000"/>
              </a:lnSpc>
              <a:spcBef>
                <a:spcPct val="20000"/>
              </a:spcBef>
              <a:buClr>
                <a:schemeClr val="bg2"/>
              </a:buClr>
              <a:buSzPct val="75000"/>
              <a:buFont typeface="Wingdings" charset="0"/>
              <a:buNone/>
            </a:pPr>
            <a:r>
              <a:rPr lang="en-US" altLang="en-US" sz="1600" dirty="0">
                <a:solidFill>
                  <a:prstClr val="black"/>
                </a:solidFill>
                <a:latin typeface="+mn-lt"/>
                <a:ea typeface=""/>
                <a:cs typeface=""/>
              </a:rPr>
              <a:t>      Creating a Robust Resident </a:t>
            </a:r>
            <a:br>
              <a:rPr lang="en-US" altLang="en-US" sz="1600" dirty="0">
                <a:solidFill>
                  <a:prstClr val="black"/>
                </a:solidFill>
                <a:latin typeface="+mn-lt"/>
                <a:ea typeface=""/>
                <a:cs typeface=""/>
              </a:rPr>
            </a:br>
            <a:r>
              <a:rPr lang="en-US" altLang="en-US" sz="1600" dirty="0">
                <a:solidFill>
                  <a:prstClr val="black"/>
                </a:solidFill>
                <a:latin typeface="+mn-lt"/>
                <a:ea typeface=""/>
                <a:cs typeface=""/>
              </a:rPr>
              <a:t>Evaluation System</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Tuesday, December 12, 2017</a:t>
            </a:r>
          </a:p>
          <a:p>
            <a:pPr algn="ctr"/>
            <a:r>
              <a:rPr lang="en-US" altLang="en-US" sz="1600" b="0" dirty="0">
                <a:solidFill>
                  <a:prstClr val="black"/>
                </a:solidFill>
                <a:latin typeface="+mn-lt"/>
                <a:ea typeface=""/>
                <a:cs typeface=""/>
              </a:rPr>
              <a:t>      12:00pm – 1:00pm EST</a:t>
            </a:r>
          </a:p>
          <a:p>
            <a:pPr algn="ctr"/>
            <a:endParaRPr lang="en-US" altLang="en-US" sz="1600" b="0" dirty="0">
              <a:solidFill>
                <a:prstClr val="black"/>
              </a:solidFill>
              <a:latin typeface="+mn-lt"/>
              <a:ea typeface=""/>
              <a:cs typeface=""/>
            </a:endParaRPr>
          </a:p>
          <a:p>
            <a:pPr algn="ctr"/>
            <a:endParaRPr lang="en-US" altLang="en-US" sz="1500" dirty="0">
              <a:latin typeface="+mn-lt"/>
            </a:endParaRPr>
          </a:p>
          <a:p>
            <a:pPr algn="ctr">
              <a:lnSpc>
                <a:spcPct val="80000"/>
              </a:lnSpc>
              <a:buFont typeface="Wingdings" charset="2"/>
              <a:buNone/>
            </a:pPr>
            <a:r>
              <a:rPr lang="en-US" altLang="en-US" sz="1500" dirty="0">
                <a:latin typeface="Arial" charset="0"/>
                <a:hlinkClick r:id="rId10"/>
              </a:rPr>
              <a:t>www.PartnersInMedEd.com</a:t>
            </a:r>
            <a:endParaRPr lang="en-US" altLang="en-US" sz="150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800" dirty="0">
                <a:latin typeface="Arial" charset="0"/>
              </a:rPr>
              <a:t>Partners</a:t>
            </a:r>
            <a:r>
              <a:rPr lang="en-US" altLang="en-US" sz="1800" baseline="30000" dirty="0">
                <a:latin typeface="Arial" charset="0"/>
              </a:rPr>
              <a:t>®</a:t>
            </a:r>
            <a:r>
              <a:rPr lang="en-US" altLang="en-US" sz="1800" dirty="0">
                <a:latin typeface="Arial" charset="0"/>
              </a:rPr>
              <a:t> Snippets</a:t>
            </a:r>
            <a:endParaRPr lang="en-US" sz="1600" dirty="0">
              <a:latin typeface="Arial" charset="0"/>
              <a:cs typeface="Arial" charset="0"/>
            </a:endParaRPr>
          </a:p>
        </p:txBody>
      </p:sp>
    </p:spTree>
    <p:custDataLst>
      <p:tags r:id="rId1"/>
    </p:custDataLst>
    <p:extLst>
      <p:ext uri="{BB962C8B-B14F-4D97-AF65-F5344CB8AC3E}">
        <p14:creationId xmlns:p14="http://schemas.microsoft.com/office/powerpoint/2010/main" val="1936934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984250" y="2565400"/>
            <a:ext cx="7531100" cy="3327400"/>
          </a:xfrm>
        </p:spPr>
        <p:txBody>
          <a:bodyPr>
            <a:normAutofit fontScale="77500" lnSpcReduction="20000"/>
          </a:bodyPr>
          <a:lstStyle/>
          <a:p>
            <a:pPr algn="ctr" eaLnBrk="1" hangingPunct="1">
              <a:lnSpc>
                <a:spcPct val="80000"/>
              </a:lnSpc>
              <a:buFont typeface="Wingdings" pitchFamily="2" charset="2"/>
              <a:buNone/>
              <a:defRPr/>
            </a:pPr>
            <a:r>
              <a:rPr lang="en-US" sz="2000" b="1" dirty="0"/>
              <a:t>    </a:t>
            </a:r>
            <a:r>
              <a:rPr lang="en-US" dirty="0"/>
              <a:t>Partners in Medical Education, Inc. provides comprehensive</a:t>
            </a:r>
          </a:p>
          <a:p>
            <a:pPr algn="ctr" eaLnBrk="1" hangingPunct="1">
              <a:lnSpc>
                <a:spcPct val="80000"/>
              </a:lnSpc>
              <a:buFont typeface="Wingdings" pitchFamily="2" charset="2"/>
              <a:buNone/>
              <a:defRPr/>
            </a:pPr>
            <a:r>
              <a:rPr lang="en-US" dirty="0"/>
              <a:t> consulting services to the GME community.  </a:t>
            </a:r>
          </a:p>
          <a:p>
            <a:pPr algn="ctr">
              <a:lnSpc>
                <a:spcPct val="80000"/>
              </a:lnSpc>
              <a:buNone/>
              <a:defRPr/>
            </a:pPr>
            <a:endParaRPr lang="en-US" sz="2000" dirty="0">
              <a:solidFill>
                <a:srgbClr val="336600"/>
              </a:solidFill>
              <a:latin typeface="Lucida Bright" pitchFamily="18" charset="0"/>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2000" b="1" dirty="0"/>
              <a:t>Partners in Medical Education</a:t>
            </a:r>
          </a:p>
          <a:p>
            <a:pPr algn="ctr">
              <a:lnSpc>
                <a:spcPct val="80000"/>
              </a:lnSpc>
              <a:buNone/>
              <a:defRPr/>
            </a:pPr>
            <a:r>
              <a:rPr lang="en-US" sz="2000" dirty="0"/>
              <a:t>724-864-7320  |  </a:t>
            </a:r>
            <a:r>
              <a:rPr lang="en-US" sz="2000" dirty="0">
                <a:solidFill>
                  <a:srgbClr val="FF0000"/>
                </a:solidFill>
                <a:hlinkClick r:id="rId2"/>
              </a:rPr>
              <a:t>info@PartnersInMedEd.com</a:t>
            </a:r>
            <a:endParaRPr lang="en-US" sz="2000" dirty="0">
              <a:solidFill>
                <a:srgbClr val="FF0000"/>
              </a:solidFill>
            </a:endParaRPr>
          </a:p>
          <a:p>
            <a:pPr algn="ctr" eaLnBrk="1" hangingPunct="1">
              <a:lnSpc>
                <a:spcPct val="80000"/>
              </a:lnSpc>
              <a:buFont typeface="Wingdings" pitchFamily="2" charset="2"/>
              <a:buNone/>
              <a:defRPr/>
            </a:pPr>
            <a:endParaRPr lang="en-US" sz="2000" b="1" dirty="0"/>
          </a:p>
          <a:p>
            <a:pPr marL="0" indent="0" algn="ctr">
              <a:buNone/>
              <a:defRPr/>
            </a:pPr>
            <a:r>
              <a:rPr lang="en-US" sz="2000" b="1" dirty="0"/>
              <a:t>Heather Peters, M.Ed, Ph.D</a:t>
            </a:r>
          </a:p>
          <a:p>
            <a:pPr marL="0" indent="0" algn="ctr">
              <a:buNone/>
              <a:defRPr/>
            </a:pPr>
            <a:r>
              <a:rPr lang="en-US" sz="2100" dirty="0">
                <a:hlinkClick r:id="rId3"/>
              </a:rPr>
              <a:t>heather@partnersinmeded.com</a:t>
            </a:r>
            <a:endParaRPr lang="en-US" sz="2100" dirty="0"/>
          </a:p>
          <a:p>
            <a:pPr marL="0" indent="0">
              <a:buNone/>
            </a:pPr>
            <a:endParaRPr lang="en-US" sz="1800" b="1" dirty="0">
              <a:solidFill>
                <a:srgbClr val="FF0000"/>
              </a:solidFill>
            </a:endParaRPr>
          </a:p>
          <a:p>
            <a:pPr algn="ctr" eaLnBrk="1" hangingPunct="1">
              <a:lnSpc>
                <a:spcPct val="80000"/>
              </a:lnSpc>
              <a:buFont typeface="Wingdings" pitchFamily="2" charset="2"/>
              <a:buNone/>
              <a:defRPr/>
            </a:pPr>
            <a:r>
              <a:rPr lang="en-US" sz="18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36</a:t>
            </a:r>
            <a:endParaRPr lang="en-US" sz="1000" b="1" i="0" u="none" strike="noStrike" cap="none" dirty="0">
              <a:solidFill>
                <a:schemeClr val="dk1"/>
              </a:solidFill>
              <a:latin typeface="Arial"/>
              <a:ea typeface="Arial"/>
              <a:cs typeface="Arial"/>
              <a:sym typeface="Arial"/>
            </a:endParaRPr>
          </a:p>
        </p:txBody>
      </p:sp>
      <p:sp>
        <p:nvSpPr>
          <p:cNvPr id="9" name="Footer Placeholder 2"/>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Tree>
    <p:extLst>
      <p:ext uri="{BB962C8B-B14F-4D97-AF65-F5344CB8AC3E}">
        <p14:creationId xmlns:p14="http://schemas.microsoft.com/office/powerpoint/2010/main" val="144394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CD114F7-7BEE-4346-AB31-4D63367C0405}"/>
              </a:ext>
            </a:extLst>
          </p:cNvPr>
          <p:cNvSpPr>
            <a:spLocks noGrp="1"/>
          </p:cNvSpPr>
          <p:nvPr>
            <p:ph idx="1"/>
          </p:nvPr>
        </p:nvSpPr>
        <p:spPr>
          <a:xfrm>
            <a:off x="331839" y="1738059"/>
            <a:ext cx="8480321" cy="4695072"/>
          </a:xfrm>
        </p:spPr>
        <p:txBody>
          <a:bodyPr>
            <a:normAutofit/>
          </a:bodyPr>
          <a:lstStyle/>
          <a:p>
            <a:r>
              <a:rPr lang="en-US" sz="2000" b="1" dirty="0">
                <a:solidFill>
                  <a:srgbClr val="00B050"/>
                </a:solidFill>
              </a:rPr>
              <a:t>November 2015: </a:t>
            </a:r>
            <a:r>
              <a:rPr lang="en-US" sz="1600" dirty="0"/>
              <a:t>ACGME Board appoints Task Force to conduct 5-year review of Section VI, including duty hour requirements</a:t>
            </a:r>
          </a:p>
          <a:p>
            <a:r>
              <a:rPr lang="en-US" sz="2000" b="1" dirty="0">
                <a:solidFill>
                  <a:srgbClr val="00B050"/>
                </a:solidFill>
              </a:rPr>
              <a:t>December 2015: </a:t>
            </a:r>
            <a:r>
              <a:rPr lang="en-US" sz="1600" dirty="0"/>
              <a:t>Request for position statements on Section VI sent to 128 organizations</a:t>
            </a:r>
          </a:p>
          <a:p>
            <a:r>
              <a:rPr lang="en-US" sz="2000" b="1" dirty="0">
                <a:solidFill>
                  <a:srgbClr val="00B050"/>
                </a:solidFill>
              </a:rPr>
              <a:t>January 2016: </a:t>
            </a:r>
            <a:r>
              <a:rPr lang="en-US" sz="1600" dirty="0"/>
              <a:t>General call for comments on Section VI announced in ACGME e-Communication</a:t>
            </a:r>
          </a:p>
          <a:p>
            <a:r>
              <a:rPr lang="en-US" sz="2000" b="1" dirty="0">
                <a:solidFill>
                  <a:srgbClr val="00B050"/>
                </a:solidFill>
              </a:rPr>
              <a:t>March 2016: </a:t>
            </a:r>
            <a:r>
              <a:rPr lang="en-US" sz="1600" dirty="0"/>
              <a:t>ACGME Congress on the Resident Learning and Working Environment</a:t>
            </a:r>
          </a:p>
          <a:p>
            <a:r>
              <a:rPr lang="en-US" sz="2000" b="1" dirty="0">
                <a:solidFill>
                  <a:srgbClr val="00B050"/>
                </a:solidFill>
              </a:rPr>
              <a:t>November-December 2016: </a:t>
            </a:r>
            <a:r>
              <a:rPr lang="en-US" sz="1600" dirty="0"/>
              <a:t>Proposed revisions posted on ACGME website – public comment period</a:t>
            </a:r>
          </a:p>
          <a:p>
            <a:r>
              <a:rPr lang="en-US" sz="2000" b="1" dirty="0">
                <a:solidFill>
                  <a:srgbClr val="00B050"/>
                </a:solidFill>
              </a:rPr>
              <a:t>January 2017: </a:t>
            </a:r>
            <a:r>
              <a:rPr lang="en-US" sz="1600" dirty="0"/>
              <a:t>Task Force reviews public comment, prepares final draft of Section VI</a:t>
            </a:r>
          </a:p>
          <a:p>
            <a:r>
              <a:rPr lang="en-US" sz="2000" b="1" dirty="0">
                <a:solidFill>
                  <a:srgbClr val="00B050"/>
                </a:solidFill>
              </a:rPr>
              <a:t>February 2017: </a:t>
            </a:r>
            <a:r>
              <a:rPr lang="en-US" sz="1600" dirty="0"/>
              <a:t>ACGME Board approves Section VI</a:t>
            </a:r>
          </a:p>
          <a:p>
            <a:r>
              <a:rPr lang="en-US" sz="2800" b="1" dirty="0">
                <a:solidFill>
                  <a:srgbClr val="00B050"/>
                </a:solidFill>
              </a:rPr>
              <a:t>July 1, 2017</a:t>
            </a:r>
            <a:r>
              <a:rPr lang="en-US" sz="2800" b="1" dirty="0">
                <a:solidFill>
                  <a:srgbClr val="407B67"/>
                </a:solidFill>
              </a:rPr>
              <a:t>: </a:t>
            </a:r>
            <a:r>
              <a:rPr lang="en-US" sz="1600" dirty="0"/>
              <a:t>Effective date of revised Section VI (No citations on new patient safety, QI, and well-being requirements before </a:t>
            </a:r>
            <a:r>
              <a:rPr lang="en-US" sz="2800" b="1" dirty="0">
                <a:solidFill>
                  <a:srgbClr val="00B050"/>
                </a:solidFill>
              </a:rPr>
              <a:t>7/1/19</a:t>
            </a:r>
            <a:r>
              <a:rPr lang="en-US" sz="1600" dirty="0"/>
              <a:t> – AFIs may be issued)</a:t>
            </a:r>
          </a:p>
          <a:p>
            <a:endParaRPr lang="en-US" dirty="0"/>
          </a:p>
        </p:txBody>
      </p:sp>
      <p:sp>
        <p:nvSpPr>
          <p:cNvPr id="3" name="Title 2">
            <a:extLst>
              <a:ext uri="{FF2B5EF4-FFF2-40B4-BE49-F238E27FC236}">
                <a16:creationId xmlns:a16="http://schemas.microsoft.com/office/drawing/2014/main" xmlns="" id="{6B7D9753-F7BC-43D9-B76A-6FE2336E7093}"/>
              </a:ext>
            </a:extLst>
          </p:cNvPr>
          <p:cNvSpPr>
            <a:spLocks noGrp="1"/>
          </p:cNvSpPr>
          <p:nvPr>
            <p:ph type="title"/>
          </p:nvPr>
        </p:nvSpPr>
        <p:spPr/>
        <p:txBody>
          <a:bodyPr>
            <a:normAutofit/>
          </a:bodyPr>
          <a:lstStyle/>
          <a:p>
            <a:r>
              <a:rPr lang="en-US" sz="5400" dirty="0"/>
              <a:t>TIMELINE</a:t>
            </a:r>
          </a:p>
        </p:txBody>
      </p:sp>
      <p:sp>
        <p:nvSpPr>
          <p:cNvPr id="4" name="Footer Placeholder 3">
            <a:extLst>
              <a:ext uri="{FF2B5EF4-FFF2-40B4-BE49-F238E27FC236}">
                <a16:creationId xmlns:a16="http://schemas.microsoft.com/office/drawing/2014/main" xmlns="" id="{38CF6FC4-F33B-4DCD-9B9B-095B9989C99F}"/>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7FC62146-CF10-44B5-A269-2E75E46DFDA9}"/>
              </a:ext>
            </a:extLst>
          </p:cNvPr>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spTree>
    <p:extLst>
      <p:ext uri="{BB962C8B-B14F-4D97-AF65-F5344CB8AC3E}">
        <p14:creationId xmlns:p14="http://schemas.microsoft.com/office/powerpoint/2010/main" val="2688081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529E970-2142-4995-9978-F27D0DA093AA}"/>
              </a:ext>
            </a:extLst>
          </p:cNvPr>
          <p:cNvSpPr>
            <a:spLocks noGrp="1"/>
          </p:cNvSpPr>
          <p:nvPr>
            <p:ph idx="1"/>
          </p:nvPr>
        </p:nvSpPr>
        <p:spPr>
          <a:xfrm>
            <a:off x="589935" y="1738058"/>
            <a:ext cx="7886700" cy="4438905"/>
          </a:xfrm>
        </p:spPr>
        <p:txBody>
          <a:bodyPr>
            <a:normAutofit/>
          </a:bodyPr>
          <a:lstStyle/>
          <a:p>
            <a:r>
              <a:rPr lang="en-US" sz="2000" dirty="0"/>
              <a:t>Comprehensive review of all information available, including:</a:t>
            </a:r>
          </a:p>
          <a:p>
            <a:r>
              <a:rPr lang="en-US" sz="2000" dirty="0"/>
              <a:t>Literature related to duty hours, including 615-page bibliography</a:t>
            </a:r>
          </a:p>
          <a:p>
            <a:r>
              <a:rPr lang="en-US" sz="2000" dirty="0"/>
              <a:t>Presentations by two sleep scientists</a:t>
            </a:r>
          </a:p>
          <a:p>
            <a:r>
              <a:rPr lang="en-US" sz="2000" dirty="0"/>
              <a:t>Information provided by CLER Program leadership relevant to well-being and duty hours</a:t>
            </a:r>
          </a:p>
          <a:p>
            <a:r>
              <a:rPr lang="en-US" sz="2000" dirty="0"/>
              <a:t>Position statements from 64 organizations</a:t>
            </a:r>
          </a:p>
          <a:p>
            <a:r>
              <a:rPr lang="en-US" sz="2000" dirty="0"/>
              <a:t>Public comment (61 respondents)</a:t>
            </a:r>
          </a:p>
          <a:p>
            <a:r>
              <a:rPr lang="en-US" sz="2000" dirty="0"/>
              <a:t>Testimony during the ACGME Congress (56 organizations represented)</a:t>
            </a:r>
          </a:p>
        </p:txBody>
      </p:sp>
      <p:sp>
        <p:nvSpPr>
          <p:cNvPr id="3" name="Title 2">
            <a:extLst>
              <a:ext uri="{FF2B5EF4-FFF2-40B4-BE49-F238E27FC236}">
                <a16:creationId xmlns:a16="http://schemas.microsoft.com/office/drawing/2014/main" xmlns="" id="{F28C24A3-91C1-4B7F-9F07-1A142F0EDDE4}"/>
              </a:ext>
            </a:extLst>
          </p:cNvPr>
          <p:cNvSpPr>
            <a:spLocks noGrp="1"/>
          </p:cNvSpPr>
          <p:nvPr>
            <p:ph type="title"/>
          </p:nvPr>
        </p:nvSpPr>
        <p:spPr/>
        <p:txBody>
          <a:bodyPr>
            <a:normAutofit/>
          </a:bodyPr>
          <a:lstStyle/>
          <a:p>
            <a:r>
              <a:rPr lang="en-US" sz="3200" dirty="0"/>
              <a:t>Revision Process for Section VI</a:t>
            </a:r>
          </a:p>
        </p:txBody>
      </p:sp>
      <p:sp>
        <p:nvSpPr>
          <p:cNvPr id="4" name="Footer Placeholder 3">
            <a:extLst>
              <a:ext uri="{FF2B5EF4-FFF2-40B4-BE49-F238E27FC236}">
                <a16:creationId xmlns:a16="http://schemas.microsoft.com/office/drawing/2014/main" xmlns="" id="{0587CD04-8997-420F-95A7-E966F4EC80EB}"/>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120DF141-41A9-44AE-ABEF-57F5155DAAD8}"/>
              </a:ext>
            </a:extLst>
          </p:cNvPr>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dirty="0"/>
          </a:p>
        </p:txBody>
      </p:sp>
    </p:spTree>
    <p:extLst>
      <p:ext uri="{BB962C8B-B14F-4D97-AF65-F5344CB8AC3E}">
        <p14:creationId xmlns:p14="http://schemas.microsoft.com/office/powerpoint/2010/main" val="195032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C5802F1-881A-44E7-A367-13A739285A2D}"/>
              </a:ext>
            </a:extLst>
          </p:cNvPr>
          <p:cNvSpPr>
            <a:spLocks noGrp="1"/>
          </p:cNvSpPr>
          <p:nvPr>
            <p:ph idx="1"/>
          </p:nvPr>
        </p:nvSpPr>
        <p:spPr/>
        <p:txBody>
          <a:bodyPr>
            <a:normAutofit/>
          </a:bodyPr>
          <a:lstStyle/>
          <a:p>
            <a:pPr marL="0" indent="0">
              <a:buNone/>
            </a:pPr>
            <a:r>
              <a:rPr lang="en-US" sz="2000" dirty="0"/>
              <a:t>ACGME rewrote/revised the Common Program Requirements, Section VI with the following concepts in mind: </a:t>
            </a:r>
          </a:p>
          <a:p>
            <a:r>
              <a:rPr lang="en-US" sz="2000" dirty="0"/>
              <a:t>Attention to patient safety and resident/faculty well-being</a:t>
            </a:r>
          </a:p>
          <a:p>
            <a:r>
              <a:rPr lang="en-US" sz="2000" dirty="0"/>
              <a:t>Commitment to the well-being of residents, faculty members, students, and all members of the health care team</a:t>
            </a:r>
          </a:p>
          <a:p>
            <a:r>
              <a:rPr lang="en-US" sz="2000" dirty="0"/>
              <a:t>Supporting the development of professionalism</a:t>
            </a:r>
          </a:p>
          <a:p>
            <a:r>
              <a:rPr lang="en-US" sz="2000" dirty="0"/>
              <a:t>Eliminating burdensome documentation requirements</a:t>
            </a:r>
          </a:p>
          <a:p>
            <a:r>
              <a:rPr lang="en-US" sz="2000" dirty="0"/>
              <a:t>Use of flexibility as a shared responsibility of the program and residents</a:t>
            </a:r>
          </a:p>
        </p:txBody>
      </p:sp>
      <p:sp>
        <p:nvSpPr>
          <p:cNvPr id="3" name="Title 2">
            <a:extLst>
              <a:ext uri="{FF2B5EF4-FFF2-40B4-BE49-F238E27FC236}">
                <a16:creationId xmlns:a16="http://schemas.microsoft.com/office/drawing/2014/main" xmlns="" id="{26D52AFE-2BCF-4A12-ACED-0CCFEB714CA5}"/>
              </a:ext>
            </a:extLst>
          </p:cNvPr>
          <p:cNvSpPr>
            <a:spLocks noGrp="1"/>
          </p:cNvSpPr>
          <p:nvPr>
            <p:ph type="title"/>
          </p:nvPr>
        </p:nvSpPr>
        <p:spPr/>
        <p:txBody>
          <a:bodyPr/>
          <a:lstStyle/>
          <a:p>
            <a:r>
              <a:rPr lang="en-US" dirty="0"/>
              <a:t>Learning and Working Environment</a:t>
            </a:r>
          </a:p>
        </p:txBody>
      </p:sp>
      <p:sp>
        <p:nvSpPr>
          <p:cNvPr id="4" name="Footer Placeholder 3">
            <a:extLst>
              <a:ext uri="{FF2B5EF4-FFF2-40B4-BE49-F238E27FC236}">
                <a16:creationId xmlns:a16="http://schemas.microsoft.com/office/drawing/2014/main" xmlns="" id="{9DBEA306-4A28-43BB-998F-DFA404B70B3D}"/>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C3E4E293-79E1-4606-A8A9-17A5FB23C6E4}"/>
              </a:ext>
            </a:extLst>
          </p:cNvPr>
          <p:cNvSpPr>
            <a:spLocks noGrp="1"/>
          </p:cNvSpPr>
          <p:nvPr>
            <p:ph type="sldNum" sz="quarter" idx="11"/>
          </p:nvPr>
        </p:nvSpPr>
        <p:spPr/>
        <p:txBody>
          <a:bodyPr/>
          <a:lstStyle/>
          <a:p>
            <a:pPr>
              <a:defRPr/>
            </a:pPr>
            <a:fld id="{6AD68910-38FE-C240-95D4-C063CA8D3DE6}" type="slidenum">
              <a:rPr lang="en-US" altLang="en-US" smtClean="0"/>
              <a:pPr>
                <a:defRPr/>
              </a:pPr>
              <a:t>6</a:t>
            </a:fld>
            <a:endParaRPr lang="en-US" altLang="en-US" dirty="0"/>
          </a:p>
        </p:txBody>
      </p:sp>
      <p:pic>
        <p:nvPicPr>
          <p:cNvPr id="6" name="irc_mi" descr="http://wallpaperscraft.com/image/clipart_man_book_huge_reading_knowledge_19519_1920x12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8438" y="4667693"/>
            <a:ext cx="2606306" cy="1675299"/>
          </a:xfrm>
          <a:prstGeom prst="rect">
            <a:avLst/>
          </a:prstGeom>
          <a:noFill/>
          <a:ln>
            <a:noFill/>
          </a:ln>
        </p:spPr>
      </p:pic>
    </p:spTree>
    <p:extLst>
      <p:ext uri="{BB962C8B-B14F-4D97-AF65-F5344CB8AC3E}">
        <p14:creationId xmlns:p14="http://schemas.microsoft.com/office/powerpoint/2010/main" val="3198927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83E0CDF-971F-46BC-B54E-8143F01E8C27}"/>
              </a:ext>
            </a:extLst>
          </p:cNvPr>
          <p:cNvSpPr>
            <a:spLocks noGrp="1"/>
          </p:cNvSpPr>
          <p:nvPr>
            <p:ph idx="1"/>
          </p:nvPr>
        </p:nvSpPr>
        <p:spPr/>
        <p:txBody>
          <a:bodyPr>
            <a:normAutofit/>
          </a:bodyPr>
          <a:lstStyle/>
          <a:p>
            <a:r>
              <a:rPr lang="en-US" sz="2000" dirty="0"/>
              <a:t>Greater flexibility within established framework</a:t>
            </a:r>
          </a:p>
          <a:p>
            <a:r>
              <a:rPr lang="en-US" sz="2000" dirty="0"/>
              <a:t>Provides residents and programs with greater discretion to structure clinical education to best support professional development</a:t>
            </a:r>
          </a:p>
          <a:p>
            <a:r>
              <a:rPr lang="en-US" sz="2000" dirty="0"/>
              <a:t>Encourages residents to make decisions based on patient needs and their own well-being</a:t>
            </a:r>
          </a:p>
          <a:p>
            <a:r>
              <a:rPr lang="en-US" sz="2000" dirty="0"/>
              <a:t>Flexibility carries responsibility for programs, faculty, and residents to:</a:t>
            </a:r>
          </a:p>
          <a:p>
            <a:pPr lvl="1"/>
            <a:r>
              <a:rPr lang="en-US" sz="1800" dirty="0"/>
              <a:t>Recognize the need to hand off care of a patient to another provider when a resident is too fatigued to provide safe, high quality care, and for programs to:</a:t>
            </a:r>
          </a:p>
          <a:p>
            <a:pPr lvl="2"/>
            <a:r>
              <a:rPr lang="en-US" sz="1600" dirty="0"/>
              <a:t>Ensure that residents remain within the 80-hour maximum weekly limit</a:t>
            </a:r>
          </a:p>
          <a:p>
            <a:endParaRPr lang="en-US" dirty="0"/>
          </a:p>
        </p:txBody>
      </p:sp>
      <p:sp>
        <p:nvSpPr>
          <p:cNvPr id="3" name="Title 2">
            <a:extLst>
              <a:ext uri="{FF2B5EF4-FFF2-40B4-BE49-F238E27FC236}">
                <a16:creationId xmlns:a16="http://schemas.microsoft.com/office/drawing/2014/main" xmlns="" id="{71EA16D6-E5B2-4577-8590-C7CE3DEDE891}"/>
              </a:ext>
            </a:extLst>
          </p:cNvPr>
          <p:cNvSpPr>
            <a:spLocks noGrp="1"/>
          </p:cNvSpPr>
          <p:nvPr>
            <p:ph type="title"/>
          </p:nvPr>
        </p:nvSpPr>
        <p:spPr/>
        <p:txBody>
          <a:bodyPr/>
          <a:lstStyle/>
          <a:p>
            <a:r>
              <a:rPr lang="en-US" dirty="0"/>
              <a:t>Emphasis on Flexibility</a:t>
            </a:r>
          </a:p>
        </p:txBody>
      </p:sp>
      <p:sp>
        <p:nvSpPr>
          <p:cNvPr id="4" name="Footer Placeholder 3">
            <a:extLst>
              <a:ext uri="{FF2B5EF4-FFF2-40B4-BE49-F238E27FC236}">
                <a16:creationId xmlns:a16="http://schemas.microsoft.com/office/drawing/2014/main" xmlns="" id="{2DD3B352-6A21-4690-9346-0BEB4C980653}"/>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A8F0848B-B9CA-4C46-97F9-C5592C9A25C2}"/>
              </a:ext>
            </a:extLst>
          </p:cNvPr>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dirty="0"/>
          </a:p>
        </p:txBody>
      </p:sp>
    </p:spTree>
    <p:extLst>
      <p:ext uri="{BB962C8B-B14F-4D97-AF65-F5344CB8AC3E}">
        <p14:creationId xmlns:p14="http://schemas.microsoft.com/office/powerpoint/2010/main" val="3587004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70C9779-0BCC-4587-83B5-BB5167ED976B}"/>
              </a:ext>
            </a:extLst>
          </p:cNvPr>
          <p:cNvSpPr>
            <a:spLocks noGrp="1"/>
          </p:cNvSpPr>
          <p:nvPr>
            <p:ph idx="1"/>
          </p:nvPr>
        </p:nvSpPr>
        <p:spPr/>
        <p:txBody>
          <a:bodyPr>
            <a:normAutofit/>
          </a:bodyPr>
          <a:lstStyle/>
          <a:p>
            <a:r>
              <a:rPr lang="en-US" sz="2000" b="1" dirty="0">
                <a:solidFill>
                  <a:srgbClr val="00B050"/>
                </a:solidFill>
              </a:rPr>
              <a:t>Italicized Language: </a:t>
            </a:r>
            <a:r>
              <a:rPr lang="en-US" sz="2000" dirty="0"/>
              <a:t>Describes the underlying philosophy of the requirements within the section and it not citable</a:t>
            </a:r>
          </a:p>
          <a:p>
            <a:r>
              <a:rPr lang="en-US" sz="2000" b="1" dirty="0">
                <a:solidFill>
                  <a:srgbClr val="00B050"/>
                </a:solidFill>
              </a:rPr>
              <a:t>Background and Intent: </a:t>
            </a:r>
            <a:r>
              <a:rPr lang="en-US" sz="2000" dirty="0"/>
              <a:t>Provides additional guidance on how to implement the requirements in a manner consistent with the intent</a:t>
            </a:r>
          </a:p>
        </p:txBody>
      </p:sp>
      <p:sp>
        <p:nvSpPr>
          <p:cNvPr id="3" name="Title 2">
            <a:extLst>
              <a:ext uri="{FF2B5EF4-FFF2-40B4-BE49-F238E27FC236}">
                <a16:creationId xmlns:a16="http://schemas.microsoft.com/office/drawing/2014/main" xmlns="" id="{6196346A-29BE-4CEA-B571-4D225A2C8B64}"/>
              </a:ext>
            </a:extLst>
          </p:cNvPr>
          <p:cNvSpPr>
            <a:spLocks noGrp="1"/>
          </p:cNvSpPr>
          <p:nvPr>
            <p:ph type="title"/>
          </p:nvPr>
        </p:nvSpPr>
        <p:spPr/>
        <p:txBody>
          <a:bodyPr/>
          <a:lstStyle/>
          <a:p>
            <a:r>
              <a:rPr lang="en-US" dirty="0"/>
              <a:t>Philosophy</a:t>
            </a:r>
            <a:br>
              <a:rPr lang="en-US" dirty="0"/>
            </a:br>
            <a:r>
              <a:rPr lang="en-US" dirty="0"/>
              <a:t>Background &amp; Intent</a:t>
            </a:r>
          </a:p>
        </p:txBody>
      </p:sp>
      <p:sp>
        <p:nvSpPr>
          <p:cNvPr id="4" name="Footer Placeholder 3">
            <a:extLst>
              <a:ext uri="{FF2B5EF4-FFF2-40B4-BE49-F238E27FC236}">
                <a16:creationId xmlns:a16="http://schemas.microsoft.com/office/drawing/2014/main" xmlns="" id="{2EFB12A6-CF2C-4978-B94A-3B1E5193C523}"/>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DA6DFC26-CEF8-46F2-BC2C-3C0116F5C7F9}"/>
              </a:ext>
            </a:extLst>
          </p:cNvPr>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pic>
        <p:nvPicPr>
          <p:cNvPr id="6" name="irc_mi" descr="http://givemelife.co.nz/userfiles/image/3D%20Man%20Thinkin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8950" y="3380282"/>
            <a:ext cx="2667222" cy="2796681"/>
          </a:xfrm>
          <a:prstGeom prst="rect">
            <a:avLst/>
          </a:prstGeom>
          <a:noFill/>
          <a:ln>
            <a:noFill/>
          </a:ln>
        </p:spPr>
      </p:pic>
    </p:spTree>
    <p:extLst>
      <p:ext uri="{BB962C8B-B14F-4D97-AF65-F5344CB8AC3E}">
        <p14:creationId xmlns:p14="http://schemas.microsoft.com/office/powerpoint/2010/main" val="396530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1E647C1-ECB7-4C6B-B5C3-E11CB5001580}"/>
              </a:ext>
            </a:extLst>
          </p:cNvPr>
          <p:cNvSpPr>
            <a:spLocks noGrp="1"/>
          </p:cNvSpPr>
          <p:nvPr>
            <p:ph idx="1"/>
          </p:nvPr>
        </p:nvSpPr>
        <p:spPr>
          <a:xfrm>
            <a:off x="628650" y="1738058"/>
            <a:ext cx="7886700" cy="4695073"/>
          </a:xfrm>
        </p:spPr>
        <p:txBody>
          <a:bodyPr>
            <a:normAutofit fontScale="92500" lnSpcReduction="10000"/>
          </a:bodyPr>
          <a:lstStyle/>
          <a:p>
            <a:r>
              <a:rPr lang="en-US" dirty="0"/>
              <a:t>“Duty Hours” replaced with “Clinical Experience and Education”</a:t>
            </a:r>
          </a:p>
          <a:p>
            <a:r>
              <a:rPr lang="en-US" dirty="0"/>
              <a:t>Maximum of 80 Hours per Week</a:t>
            </a:r>
          </a:p>
          <a:p>
            <a:pPr lvl="1"/>
            <a:r>
              <a:rPr lang="en-US" dirty="0"/>
              <a:t>Averaged over 4 weeks</a:t>
            </a:r>
          </a:p>
          <a:p>
            <a:pPr lvl="1"/>
            <a:r>
              <a:rPr lang="en-US" dirty="0"/>
              <a:t>New – Clinical work done from home counts towards the 80 hours</a:t>
            </a:r>
          </a:p>
          <a:p>
            <a:r>
              <a:rPr lang="en-US" dirty="0"/>
              <a:t>Time Free of Clinical Work and Education</a:t>
            </a:r>
          </a:p>
          <a:p>
            <a:pPr lvl="1"/>
            <a:r>
              <a:rPr lang="en-US" dirty="0"/>
              <a:t>Residents should have eight hours off between scheduled clinical and education work periods (Detail) (VI.F.2.b)</a:t>
            </a:r>
          </a:p>
          <a:p>
            <a:r>
              <a:rPr lang="en-US" dirty="0"/>
              <a:t>16-hour limit for PGY-1s has been removed</a:t>
            </a:r>
          </a:p>
          <a:p>
            <a:r>
              <a:rPr lang="en-US" dirty="0"/>
              <a:t>Work hour exceptions</a:t>
            </a:r>
          </a:p>
          <a:p>
            <a:r>
              <a:rPr lang="en-US" dirty="0"/>
              <a:t>In-House Night Float</a:t>
            </a:r>
          </a:p>
          <a:p>
            <a:r>
              <a:rPr lang="en-US" dirty="0"/>
              <a:t>At-Home Call</a:t>
            </a:r>
          </a:p>
        </p:txBody>
      </p:sp>
      <p:sp>
        <p:nvSpPr>
          <p:cNvPr id="3" name="Title 2">
            <a:extLst>
              <a:ext uri="{FF2B5EF4-FFF2-40B4-BE49-F238E27FC236}">
                <a16:creationId xmlns:a16="http://schemas.microsoft.com/office/drawing/2014/main" xmlns="" id="{4472CDE6-FFCA-468F-8B89-098BB73F3E5D}"/>
              </a:ext>
            </a:extLst>
          </p:cNvPr>
          <p:cNvSpPr>
            <a:spLocks noGrp="1"/>
          </p:cNvSpPr>
          <p:nvPr>
            <p:ph type="title"/>
          </p:nvPr>
        </p:nvSpPr>
        <p:spPr/>
        <p:txBody>
          <a:bodyPr/>
          <a:lstStyle/>
          <a:p>
            <a:r>
              <a:rPr lang="en-US" dirty="0"/>
              <a:t>Clinical Experience and Education (Work Hours)</a:t>
            </a:r>
          </a:p>
        </p:txBody>
      </p:sp>
      <p:sp>
        <p:nvSpPr>
          <p:cNvPr id="4" name="Footer Placeholder 3">
            <a:extLst>
              <a:ext uri="{FF2B5EF4-FFF2-40B4-BE49-F238E27FC236}">
                <a16:creationId xmlns:a16="http://schemas.microsoft.com/office/drawing/2014/main" xmlns="" id="{A50A291A-55B7-4E8F-97AB-7FAA4EA0EB55}"/>
              </a:ext>
            </a:extLst>
          </p:cNvPr>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a:extLst>
              <a:ext uri="{FF2B5EF4-FFF2-40B4-BE49-F238E27FC236}">
                <a16:creationId xmlns:a16="http://schemas.microsoft.com/office/drawing/2014/main" xmlns="" id="{870CE726-09CC-46D6-8691-876D68B068FC}"/>
              </a:ext>
            </a:extLst>
          </p:cNvPr>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spTree>
    <p:extLst>
      <p:ext uri="{BB962C8B-B14F-4D97-AF65-F5344CB8AC3E}">
        <p14:creationId xmlns:p14="http://schemas.microsoft.com/office/powerpoint/2010/main" val="32728949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21358</TotalTime>
  <Words>2485</Words>
  <Application>Microsoft Macintosh PowerPoint</Application>
  <PresentationFormat>On-screen Show (4:3)</PresentationFormat>
  <Paragraphs>314</Paragraphs>
  <Slides>36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Calibri</vt:lpstr>
      <vt:lpstr>Comic Sans MS</vt:lpstr>
      <vt:lpstr>inherit</vt:lpstr>
      <vt:lpstr>Lato</vt:lpstr>
      <vt:lpstr>Lucida Bright</vt:lpstr>
      <vt:lpstr>ＭＳ Ｐゴシック</vt:lpstr>
      <vt:lpstr>Wingdings</vt:lpstr>
      <vt:lpstr>Arial</vt:lpstr>
      <vt:lpstr>PME-2016</vt:lpstr>
      <vt:lpstr>Common Program Requirements Section VI Update</vt:lpstr>
      <vt:lpstr>Introducing Your Presenter…</vt:lpstr>
      <vt:lpstr>Objectives and Goals</vt:lpstr>
      <vt:lpstr>TIMELINE</vt:lpstr>
      <vt:lpstr>Revision Process for Section VI</vt:lpstr>
      <vt:lpstr>Learning and Working Environment</vt:lpstr>
      <vt:lpstr>Emphasis on Flexibility</vt:lpstr>
      <vt:lpstr>Philosophy Background &amp; Intent</vt:lpstr>
      <vt:lpstr>Clinical Experience and Education (Work Hours)</vt:lpstr>
      <vt:lpstr>Caution!</vt:lpstr>
      <vt:lpstr>Patient Safety</vt:lpstr>
      <vt:lpstr>Patient Safety</vt:lpstr>
      <vt:lpstr>Patient Safety </vt:lpstr>
      <vt:lpstr>Patient Safety</vt:lpstr>
      <vt:lpstr>Patient Safety</vt:lpstr>
      <vt:lpstr>Quality Improvement</vt:lpstr>
      <vt:lpstr>Quality Improvement</vt:lpstr>
      <vt:lpstr>Experiential Learning</vt:lpstr>
      <vt:lpstr>Supervision and Accountability</vt:lpstr>
      <vt:lpstr>Supervision and Accountability</vt:lpstr>
      <vt:lpstr>Professionalism</vt:lpstr>
      <vt:lpstr>Professionalism</vt:lpstr>
      <vt:lpstr>Well-Being “ Physicians need to be trained in a way that considers their well-being over the course of a lifelong career.” ACGME Symposium on Physician Well-Being, 2015</vt:lpstr>
      <vt:lpstr>Well-Being</vt:lpstr>
      <vt:lpstr>Well-Being: Program and Sponsoring Institution Responsibilities</vt:lpstr>
      <vt:lpstr>Well-Being: Program and Sponsoring Institution Responsibilities</vt:lpstr>
      <vt:lpstr>Well-Being: Program and Sponsoring Institution Responsibilities</vt:lpstr>
      <vt:lpstr>Well-Being: Program and Sponsoring Institution Responsibilities</vt:lpstr>
      <vt:lpstr>Planning Documents for Inventorying and Development of Your Institutional/Program Resources for Well-being</vt:lpstr>
      <vt:lpstr>Well-Being Resources http://www.acgme.org/What-We-Do/Initiatives/Physician-Well-Being/Education </vt:lpstr>
      <vt:lpstr>FAQs for Common Program Requirements, Section VI</vt:lpstr>
      <vt:lpstr>Faculty Development</vt:lpstr>
      <vt:lpstr>Write down your “aha” thoughts  </vt:lpstr>
      <vt:lpstr>PowerPoint Presentation</vt:lpstr>
      <vt:lpstr>PowerPoint Presentation</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151</cp:revision>
  <cp:lastPrinted>2017-08-25T22:09:03Z</cp:lastPrinted>
  <dcterms:created xsi:type="dcterms:W3CDTF">2016-03-20T11:36:31Z</dcterms:created>
  <dcterms:modified xsi:type="dcterms:W3CDTF">2017-10-17T18:35:02Z</dcterms:modified>
</cp:coreProperties>
</file>