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412" r:id="rId1"/>
  </p:sldMasterIdLst>
  <p:notesMasterIdLst>
    <p:notesMasterId r:id="rId30"/>
  </p:notesMasterIdLst>
  <p:sldIdLst>
    <p:sldId id="256" r:id="rId2"/>
    <p:sldId id="319" r:id="rId3"/>
    <p:sldId id="257" r:id="rId4"/>
    <p:sldId id="299" r:id="rId5"/>
    <p:sldId id="300" r:id="rId6"/>
    <p:sldId id="259" r:id="rId7"/>
    <p:sldId id="296" r:id="rId8"/>
    <p:sldId id="313" r:id="rId9"/>
    <p:sldId id="301" r:id="rId10"/>
    <p:sldId id="314" r:id="rId11"/>
    <p:sldId id="302" r:id="rId12"/>
    <p:sldId id="303" r:id="rId13"/>
    <p:sldId id="298" r:id="rId14"/>
    <p:sldId id="304" r:id="rId15"/>
    <p:sldId id="305" r:id="rId16"/>
    <p:sldId id="315" r:id="rId17"/>
    <p:sldId id="316" r:id="rId18"/>
    <p:sldId id="317" r:id="rId19"/>
    <p:sldId id="307" r:id="rId20"/>
    <p:sldId id="306" r:id="rId21"/>
    <p:sldId id="308" r:id="rId22"/>
    <p:sldId id="309" r:id="rId23"/>
    <p:sldId id="310" r:id="rId24"/>
    <p:sldId id="311" r:id="rId25"/>
    <p:sldId id="318" r:id="rId26"/>
    <p:sldId id="320" r:id="rId27"/>
    <p:sldId id="321" r:id="rId28"/>
    <p:sldId id="322" r:id="rId29"/>
  </p:sldIdLst>
  <p:sldSz cx="9144000" cy="6858000" type="screen4x3"/>
  <p:notesSz cx="7010400" cy="9296400"/>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36"/>
    <p:restoredTop sz="94281"/>
  </p:normalViewPr>
  <p:slideViewPr>
    <p:cSldViewPr snapToGrid="0">
      <p:cViewPr>
        <p:scale>
          <a:sx n="230" d="100"/>
          <a:sy n="230" d="100"/>
        </p:scale>
        <p:origin x="-4520" y="-5168"/>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35"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1C065E-4411-4F29-8CA9-2110216FF5D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98248D5-2289-4942-904A-FAFE3E536637}">
      <dgm:prSet custT="1"/>
      <dgm:spPr>
        <a:solidFill>
          <a:srgbClr val="00B050"/>
        </a:solidFill>
      </dgm:spPr>
      <dgm:t>
        <a:bodyPr/>
        <a:lstStyle/>
        <a:p>
          <a:r>
            <a:rPr lang="en-US" sz="900" b="1" dirty="0"/>
            <a:t>1. Patient care</a:t>
          </a:r>
        </a:p>
      </dgm:t>
    </dgm:pt>
    <dgm:pt modelId="{764C84DA-9BA2-43FB-86DB-6176D52E2626}" type="parTrans" cxnId="{05DC044A-F3F2-46C0-A647-688DFE10E14E}">
      <dgm:prSet/>
      <dgm:spPr/>
      <dgm:t>
        <a:bodyPr/>
        <a:lstStyle/>
        <a:p>
          <a:endParaRPr lang="en-US"/>
        </a:p>
      </dgm:t>
    </dgm:pt>
    <dgm:pt modelId="{D3EBB9D1-54B4-47D2-ABE0-B56C8B7F9F43}" type="sibTrans" cxnId="{05DC044A-F3F2-46C0-A647-688DFE10E14E}">
      <dgm:prSet/>
      <dgm:spPr/>
      <dgm:t>
        <a:bodyPr/>
        <a:lstStyle/>
        <a:p>
          <a:endParaRPr lang="en-US" dirty="0"/>
        </a:p>
      </dgm:t>
    </dgm:pt>
    <dgm:pt modelId="{724C4A31-0584-46FB-AE69-76878F7D0966}">
      <dgm:prSet/>
      <dgm:spPr>
        <a:solidFill>
          <a:srgbClr val="00B050"/>
        </a:solidFill>
      </dgm:spPr>
      <dgm:t>
        <a:bodyPr/>
        <a:lstStyle/>
        <a:p>
          <a:r>
            <a:rPr lang="en-US" b="1" dirty="0"/>
            <a:t>2. Medical/clinical</a:t>
          </a:r>
        </a:p>
        <a:p>
          <a:r>
            <a:rPr lang="en-US" b="1" dirty="0"/>
            <a:t>Knowledge</a:t>
          </a:r>
        </a:p>
      </dgm:t>
    </dgm:pt>
    <dgm:pt modelId="{07DF1299-1BF2-41D7-BF35-F0E64E7FCF4C}" type="parTrans" cxnId="{AC17BF89-671E-4D59-A20C-7E21F2ADD0DC}">
      <dgm:prSet/>
      <dgm:spPr/>
      <dgm:t>
        <a:bodyPr/>
        <a:lstStyle/>
        <a:p>
          <a:endParaRPr lang="en-US"/>
        </a:p>
      </dgm:t>
    </dgm:pt>
    <dgm:pt modelId="{AA11D09C-9DD7-43DE-B639-6F73B37A1CF2}" type="sibTrans" cxnId="{AC17BF89-671E-4D59-A20C-7E21F2ADD0DC}">
      <dgm:prSet/>
      <dgm:spPr/>
      <dgm:t>
        <a:bodyPr/>
        <a:lstStyle/>
        <a:p>
          <a:endParaRPr lang="en-US" dirty="0"/>
        </a:p>
      </dgm:t>
    </dgm:pt>
    <dgm:pt modelId="{6256DB04-B944-46EC-9D5D-09A08B8262EB}">
      <dgm:prSet/>
      <dgm:spPr/>
      <dgm:t>
        <a:bodyPr/>
        <a:lstStyle/>
        <a:p>
          <a:r>
            <a:rPr lang="en-US" b="1" dirty="0"/>
            <a:t>3. Interpersonal and Communication </a:t>
          </a:r>
        </a:p>
      </dgm:t>
    </dgm:pt>
    <dgm:pt modelId="{65E60E4A-F6B3-4936-BCC2-F64248979D02}" type="parTrans" cxnId="{9079B9AE-700C-47F1-A360-63EF12AB46DB}">
      <dgm:prSet/>
      <dgm:spPr/>
      <dgm:t>
        <a:bodyPr/>
        <a:lstStyle/>
        <a:p>
          <a:endParaRPr lang="en-US"/>
        </a:p>
      </dgm:t>
    </dgm:pt>
    <dgm:pt modelId="{E7BCED97-A88F-4B5E-9CBF-77A4BA5174B5}" type="sibTrans" cxnId="{9079B9AE-700C-47F1-A360-63EF12AB46DB}">
      <dgm:prSet/>
      <dgm:spPr/>
      <dgm:t>
        <a:bodyPr/>
        <a:lstStyle/>
        <a:p>
          <a:endParaRPr lang="en-US" dirty="0"/>
        </a:p>
      </dgm:t>
    </dgm:pt>
    <dgm:pt modelId="{568ABCB6-E23B-4745-89BF-1AC1F9DC8378}">
      <dgm:prSet custT="1"/>
      <dgm:spPr/>
      <dgm:t>
        <a:bodyPr/>
        <a:lstStyle/>
        <a:p>
          <a:r>
            <a:rPr lang="en-US" sz="800" b="1" dirty="0"/>
            <a:t>4. Professionalism</a:t>
          </a:r>
        </a:p>
      </dgm:t>
    </dgm:pt>
    <dgm:pt modelId="{4E847940-7408-475F-8BFD-3C4491B8C00B}" type="parTrans" cxnId="{83EB6B81-25E5-423F-8ECE-F45AABF2DB0D}">
      <dgm:prSet/>
      <dgm:spPr/>
      <dgm:t>
        <a:bodyPr/>
        <a:lstStyle/>
        <a:p>
          <a:endParaRPr lang="en-US"/>
        </a:p>
      </dgm:t>
    </dgm:pt>
    <dgm:pt modelId="{68E3D76D-05BE-448B-B7A0-BABAA8E72077}" type="sibTrans" cxnId="{83EB6B81-25E5-423F-8ECE-F45AABF2DB0D}">
      <dgm:prSet/>
      <dgm:spPr/>
      <dgm:t>
        <a:bodyPr/>
        <a:lstStyle/>
        <a:p>
          <a:endParaRPr lang="en-US" dirty="0"/>
        </a:p>
      </dgm:t>
    </dgm:pt>
    <dgm:pt modelId="{36F61BF1-AC74-4FC0-B287-1B5F556D521C}">
      <dgm:prSet/>
      <dgm:spPr/>
      <dgm:t>
        <a:bodyPr/>
        <a:lstStyle/>
        <a:p>
          <a:r>
            <a:rPr lang="en-US" b="1" dirty="0"/>
            <a:t>5. Systems-based practice</a:t>
          </a:r>
        </a:p>
      </dgm:t>
    </dgm:pt>
    <dgm:pt modelId="{0A3F1958-AB76-4483-BDBE-5E315A2BEA1D}" type="parTrans" cxnId="{46C48BFA-AA46-487E-97B7-F5B8EAF6B6BC}">
      <dgm:prSet/>
      <dgm:spPr/>
      <dgm:t>
        <a:bodyPr/>
        <a:lstStyle/>
        <a:p>
          <a:endParaRPr lang="en-US"/>
        </a:p>
      </dgm:t>
    </dgm:pt>
    <dgm:pt modelId="{BF27D257-9A06-4669-AB87-94593A32D612}" type="sibTrans" cxnId="{46C48BFA-AA46-487E-97B7-F5B8EAF6B6BC}">
      <dgm:prSet/>
      <dgm:spPr/>
      <dgm:t>
        <a:bodyPr/>
        <a:lstStyle/>
        <a:p>
          <a:endParaRPr lang="en-US" dirty="0"/>
        </a:p>
      </dgm:t>
    </dgm:pt>
    <dgm:pt modelId="{2FFE8930-38D8-4789-A269-57105F551ECC}">
      <dgm:prSet/>
      <dgm:spPr/>
      <dgm:t>
        <a:bodyPr/>
        <a:lstStyle/>
        <a:p>
          <a:r>
            <a:rPr lang="en-US" b="1" dirty="0"/>
            <a:t>6. Practice-based learning and improvement</a:t>
          </a:r>
        </a:p>
      </dgm:t>
    </dgm:pt>
    <dgm:pt modelId="{9E944E07-0621-4167-8EDC-8943EED2448B}" type="parTrans" cxnId="{AE6233E6-6CF5-43F4-9DF2-47B9F82A23F6}">
      <dgm:prSet/>
      <dgm:spPr/>
      <dgm:t>
        <a:bodyPr/>
        <a:lstStyle/>
        <a:p>
          <a:endParaRPr lang="en-US"/>
        </a:p>
      </dgm:t>
    </dgm:pt>
    <dgm:pt modelId="{3D3937EB-15B2-4B1F-88E7-EACECB95CEFC}" type="sibTrans" cxnId="{AE6233E6-6CF5-43F4-9DF2-47B9F82A23F6}">
      <dgm:prSet/>
      <dgm:spPr/>
      <dgm:t>
        <a:bodyPr/>
        <a:lstStyle/>
        <a:p>
          <a:endParaRPr lang="en-US" dirty="0"/>
        </a:p>
      </dgm:t>
    </dgm:pt>
    <dgm:pt modelId="{EFB8B8EF-7D83-4F5F-AE52-33EF017C6ABB}" type="pres">
      <dgm:prSet presAssocID="{0A1C065E-4411-4F29-8CA9-2110216FF5DA}" presName="cycle" presStyleCnt="0">
        <dgm:presLayoutVars>
          <dgm:dir/>
          <dgm:resizeHandles val="exact"/>
        </dgm:presLayoutVars>
      </dgm:prSet>
      <dgm:spPr/>
      <dgm:t>
        <a:bodyPr/>
        <a:lstStyle/>
        <a:p>
          <a:endParaRPr lang="en-US"/>
        </a:p>
      </dgm:t>
    </dgm:pt>
    <dgm:pt modelId="{1D7F11DF-3DB2-4CD3-80C0-D5D453D2062E}" type="pres">
      <dgm:prSet presAssocID="{198248D5-2289-4942-904A-FAFE3E536637}" presName="node" presStyleLbl="node1" presStyleIdx="0" presStyleCnt="6">
        <dgm:presLayoutVars>
          <dgm:bulletEnabled val="1"/>
        </dgm:presLayoutVars>
      </dgm:prSet>
      <dgm:spPr/>
      <dgm:t>
        <a:bodyPr/>
        <a:lstStyle/>
        <a:p>
          <a:endParaRPr lang="en-US"/>
        </a:p>
      </dgm:t>
    </dgm:pt>
    <dgm:pt modelId="{CB30D2E7-7BF2-40A1-AA02-DF7AB156150F}" type="pres">
      <dgm:prSet presAssocID="{D3EBB9D1-54B4-47D2-ABE0-B56C8B7F9F43}" presName="sibTrans" presStyleLbl="sibTrans2D1" presStyleIdx="0" presStyleCnt="6"/>
      <dgm:spPr/>
      <dgm:t>
        <a:bodyPr/>
        <a:lstStyle/>
        <a:p>
          <a:endParaRPr lang="en-US"/>
        </a:p>
      </dgm:t>
    </dgm:pt>
    <dgm:pt modelId="{5A82E0CA-710F-4A9B-B53C-77F8B4D00620}" type="pres">
      <dgm:prSet presAssocID="{D3EBB9D1-54B4-47D2-ABE0-B56C8B7F9F43}" presName="connectorText" presStyleLbl="sibTrans2D1" presStyleIdx="0" presStyleCnt="6"/>
      <dgm:spPr/>
      <dgm:t>
        <a:bodyPr/>
        <a:lstStyle/>
        <a:p>
          <a:endParaRPr lang="en-US"/>
        </a:p>
      </dgm:t>
    </dgm:pt>
    <dgm:pt modelId="{01D2DB88-7DF8-4457-8EAD-4AB5F466B8C0}" type="pres">
      <dgm:prSet presAssocID="{724C4A31-0584-46FB-AE69-76878F7D0966}" presName="node" presStyleLbl="node1" presStyleIdx="1" presStyleCnt="6" custRadScaleRad="101637" custRadScaleInc="1771">
        <dgm:presLayoutVars>
          <dgm:bulletEnabled val="1"/>
        </dgm:presLayoutVars>
      </dgm:prSet>
      <dgm:spPr/>
      <dgm:t>
        <a:bodyPr/>
        <a:lstStyle/>
        <a:p>
          <a:endParaRPr lang="en-US"/>
        </a:p>
      </dgm:t>
    </dgm:pt>
    <dgm:pt modelId="{3EA29855-A13C-4027-B6A8-8C869A5B0B99}" type="pres">
      <dgm:prSet presAssocID="{AA11D09C-9DD7-43DE-B639-6F73B37A1CF2}" presName="sibTrans" presStyleLbl="sibTrans2D1" presStyleIdx="1" presStyleCnt="6"/>
      <dgm:spPr/>
      <dgm:t>
        <a:bodyPr/>
        <a:lstStyle/>
        <a:p>
          <a:endParaRPr lang="en-US"/>
        </a:p>
      </dgm:t>
    </dgm:pt>
    <dgm:pt modelId="{02CBAEA7-E30D-4CDC-91BC-EC1D71C8CF36}" type="pres">
      <dgm:prSet presAssocID="{AA11D09C-9DD7-43DE-B639-6F73B37A1CF2}" presName="connectorText" presStyleLbl="sibTrans2D1" presStyleIdx="1" presStyleCnt="6"/>
      <dgm:spPr/>
      <dgm:t>
        <a:bodyPr/>
        <a:lstStyle/>
        <a:p>
          <a:endParaRPr lang="en-US"/>
        </a:p>
      </dgm:t>
    </dgm:pt>
    <dgm:pt modelId="{76FD862B-187C-409D-9B54-8F89DE996B67}" type="pres">
      <dgm:prSet presAssocID="{6256DB04-B944-46EC-9D5D-09A08B8262EB}" presName="node" presStyleLbl="node1" presStyleIdx="2" presStyleCnt="6">
        <dgm:presLayoutVars>
          <dgm:bulletEnabled val="1"/>
        </dgm:presLayoutVars>
      </dgm:prSet>
      <dgm:spPr/>
      <dgm:t>
        <a:bodyPr/>
        <a:lstStyle/>
        <a:p>
          <a:endParaRPr lang="en-US"/>
        </a:p>
      </dgm:t>
    </dgm:pt>
    <dgm:pt modelId="{B4285A87-3335-4DAB-8767-35EB8974D722}" type="pres">
      <dgm:prSet presAssocID="{E7BCED97-A88F-4B5E-9CBF-77A4BA5174B5}" presName="sibTrans" presStyleLbl="sibTrans2D1" presStyleIdx="2" presStyleCnt="6"/>
      <dgm:spPr/>
      <dgm:t>
        <a:bodyPr/>
        <a:lstStyle/>
        <a:p>
          <a:endParaRPr lang="en-US"/>
        </a:p>
      </dgm:t>
    </dgm:pt>
    <dgm:pt modelId="{10865146-9CF3-4184-9126-19AF247D96C7}" type="pres">
      <dgm:prSet presAssocID="{E7BCED97-A88F-4B5E-9CBF-77A4BA5174B5}" presName="connectorText" presStyleLbl="sibTrans2D1" presStyleIdx="2" presStyleCnt="6"/>
      <dgm:spPr/>
      <dgm:t>
        <a:bodyPr/>
        <a:lstStyle/>
        <a:p>
          <a:endParaRPr lang="en-US"/>
        </a:p>
      </dgm:t>
    </dgm:pt>
    <dgm:pt modelId="{1A62A880-B2D2-4950-BD86-17CC5B828537}" type="pres">
      <dgm:prSet presAssocID="{568ABCB6-E23B-4745-89BF-1AC1F9DC8378}" presName="node" presStyleLbl="node1" presStyleIdx="3" presStyleCnt="6" custScaleX="109320" custScaleY="109311">
        <dgm:presLayoutVars>
          <dgm:bulletEnabled val="1"/>
        </dgm:presLayoutVars>
      </dgm:prSet>
      <dgm:spPr/>
      <dgm:t>
        <a:bodyPr/>
        <a:lstStyle/>
        <a:p>
          <a:endParaRPr lang="en-US"/>
        </a:p>
      </dgm:t>
    </dgm:pt>
    <dgm:pt modelId="{EFAF83AB-D9E8-40FA-B133-39108B163D28}" type="pres">
      <dgm:prSet presAssocID="{68E3D76D-05BE-448B-B7A0-BABAA8E72077}" presName="sibTrans" presStyleLbl="sibTrans2D1" presStyleIdx="3" presStyleCnt="6"/>
      <dgm:spPr/>
      <dgm:t>
        <a:bodyPr/>
        <a:lstStyle/>
        <a:p>
          <a:endParaRPr lang="en-US"/>
        </a:p>
      </dgm:t>
    </dgm:pt>
    <dgm:pt modelId="{271F1EE1-0094-4ACE-92BA-9862FDF8AEF9}" type="pres">
      <dgm:prSet presAssocID="{68E3D76D-05BE-448B-B7A0-BABAA8E72077}" presName="connectorText" presStyleLbl="sibTrans2D1" presStyleIdx="3" presStyleCnt="6"/>
      <dgm:spPr/>
      <dgm:t>
        <a:bodyPr/>
        <a:lstStyle/>
        <a:p>
          <a:endParaRPr lang="en-US"/>
        </a:p>
      </dgm:t>
    </dgm:pt>
    <dgm:pt modelId="{43FFD41E-B6AC-4768-8CE6-A0A09D2D7B0D}" type="pres">
      <dgm:prSet presAssocID="{36F61BF1-AC74-4FC0-B287-1B5F556D521C}" presName="node" presStyleLbl="node1" presStyleIdx="4" presStyleCnt="6">
        <dgm:presLayoutVars>
          <dgm:bulletEnabled val="1"/>
        </dgm:presLayoutVars>
      </dgm:prSet>
      <dgm:spPr/>
      <dgm:t>
        <a:bodyPr/>
        <a:lstStyle/>
        <a:p>
          <a:endParaRPr lang="en-US"/>
        </a:p>
      </dgm:t>
    </dgm:pt>
    <dgm:pt modelId="{3EF2890A-B377-467F-8226-D9BB35DEF0A7}" type="pres">
      <dgm:prSet presAssocID="{BF27D257-9A06-4669-AB87-94593A32D612}" presName="sibTrans" presStyleLbl="sibTrans2D1" presStyleIdx="4" presStyleCnt="6"/>
      <dgm:spPr/>
      <dgm:t>
        <a:bodyPr/>
        <a:lstStyle/>
        <a:p>
          <a:endParaRPr lang="en-US"/>
        </a:p>
      </dgm:t>
    </dgm:pt>
    <dgm:pt modelId="{895AF1D3-C789-4B1A-B50A-49E7810AA32A}" type="pres">
      <dgm:prSet presAssocID="{BF27D257-9A06-4669-AB87-94593A32D612}" presName="connectorText" presStyleLbl="sibTrans2D1" presStyleIdx="4" presStyleCnt="6"/>
      <dgm:spPr/>
      <dgm:t>
        <a:bodyPr/>
        <a:lstStyle/>
        <a:p>
          <a:endParaRPr lang="en-US"/>
        </a:p>
      </dgm:t>
    </dgm:pt>
    <dgm:pt modelId="{465820F7-AF78-4099-BDC3-F2C3B2A832A5}" type="pres">
      <dgm:prSet presAssocID="{2FFE8930-38D8-4789-A269-57105F551ECC}" presName="node" presStyleLbl="node1" presStyleIdx="5" presStyleCnt="6">
        <dgm:presLayoutVars>
          <dgm:bulletEnabled val="1"/>
        </dgm:presLayoutVars>
      </dgm:prSet>
      <dgm:spPr/>
      <dgm:t>
        <a:bodyPr/>
        <a:lstStyle/>
        <a:p>
          <a:endParaRPr lang="en-US"/>
        </a:p>
      </dgm:t>
    </dgm:pt>
    <dgm:pt modelId="{036EF9D6-B039-4655-A59C-8C2CB7198261}" type="pres">
      <dgm:prSet presAssocID="{3D3937EB-15B2-4B1F-88E7-EACECB95CEFC}" presName="sibTrans" presStyleLbl="sibTrans2D1" presStyleIdx="5" presStyleCnt="6"/>
      <dgm:spPr/>
      <dgm:t>
        <a:bodyPr/>
        <a:lstStyle/>
        <a:p>
          <a:endParaRPr lang="en-US"/>
        </a:p>
      </dgm:t>
    </dgm:pt>
    <dgm:pt modelId="{BA3384FD-5C10-4A7A-A3B9-19FD49BB4250}" type="pres">
      <dgm:prSet presAssocID="{3D3937EB-15B2-4B1F-88E7-EACECB95CEFC}" presName="connectorText" presStyleLbl="sibTrans2D1" presStyleIdx="5" presStyleCnt="6"/>
      <dgm:spPr/>
      <dgm:t>
        <a:bodyPr/>
        <a:lstStyle/>
        <a:p>
          <a:endParaRPr lang="en-US"/>
        </a:p>
      </dgm:t>
    </dgm:pt>
  </dgm:ptLst>
  <dgm:cxnLst>
    <dgm:cxn modelId="{522F3E23-5281-4743-B2F1-4C8245CCBB86}" type="presOf" srcId="{2FFE8930-38D8-4789-A269-57105F551ECC}" destId="{465820F7-AF78-4099-BDC3-F2C3B2A832A5}" srcOrd="0" destOrd="0" presId="urn:microsoft.com/office/officeart/2005/8/layout/cycle2"/>
    <dgm:cxn modelId="{ED9F7087-C11B-4486-83BC-29E24F6ACF67}" type="presOf" srcId="{6256DB04-B944-46EC-9D5D-09A08B8262EB}" destId="{76FD862B-187C-409D-9B54-8F89DE996B67}" srcOrd="0" destOrd="0" presId="urn:microsoft.com/office/officeart/2005/8/layout/cycle2"/>
    <dgm:cxn modelId="{AC17BF89-671E-4D59-A20C-7E21F2ADD0DC}" srcId="{0A1C065E-4411-4F29-8CA9-2110216FF5DA}" destId="{724C4A31-0584-46FB-AE69-76878F7D0966}" srcOrd="1" destOrd="0" parTransId="{07DF1299-1BF2-41D7-BF35-F0E64E7FCF4C}" sibTransId="{AA11D09C-9DD7-43DE-B639-6F73B37A1CF2}"/>
    <dgm:cxn modelId="{7DBFE487-AF4E-4B2C-8B85-3A8A80C295AD}" type="presOf" srcId="{BF27D257-9A06-4669-AB87-94593A32D612}" destId="{3EF2890A-B377-467F-8226-D9BB35DEF0A7}" srcOrd="0" destOrd="0" presId="urn:microsoft.com/office/officeart/2005/8/layout/cycle2"/>
    <dgm:cxn modelId="{46C48BFA-AA46-487E-97B7-F5B8EAF6B6BC}" srcId="{0A1C065E-4411-4F29-8CA9-2110216FF5DA}" destId="{36F61BF1-AC74-4FC0-B287-1B5F556D521C}" srcOrd="4" destOrd="0" parTransId="{0A3F1958-AB76-4483-BDBE-5E315A2BEA1D}" sibTransId="{BF27D257-9A06-4669-AB87-94593A32D612}"/>
    <dgm:cxn modelId="{9079B9AE-700C-47F1-A360-63EF12AB46DB}" srcId="{0A1C065E-4411-4F29-8CA9-2110216FF5DA}" destId="{6256DB04-B944-46EC-9D5D-09A08B8262EB}" srcOrd="2" destOrd="0" parTransId="{65E60E4A-F6B3-4936-BCC2-F64248979D02}" sibTransId="{E7BCED97-A88F-4B5E-9CBF-77A4BA5174B5}"/>
    <dgm:cxn modelId="{8D08217F-0B7D-4A4C-BA5A-7E298778F1EE}" type="presOf" srcId="{D3EBB9D1-54B4-47D2-ABE0-B56C8B7F9F43}" destId="{5A82E0CA-710F-4A9B-B53C-77F8B4D00620}" srcOrd="1" destOrd="0" presId="urn:microsoft.com/office/officeart/2005/8/layout/cycle2"/>
    <dgm:cxn modelId="{F93B5809-2DF0-4F2C-99A2-8ED8186602BE}" type="presOf" srcId="{568ABCB6-E23B-4745-89BF-1AC1F9DC8378}" destId="{1A62A880-B2D2-4950-BD86-17CC5B828537}" srcOrd="0" destOrd="0" presId="urn:microsoft.com/office/officeart/2005/8/layout/cycle2"/>
    <dgm:cxn modelId="{25DF16AB-B4A5-46AF-A385-5F78C43DF42C}" type="presOf" srcId="{D3EBB9D1-54B4-47D2-ABE0-B56C8B7F9F43}" destId="{CB30D2E7-7BF2-40A1-AA02-DF7AB156150F}" srcOrd="0" destOrd="0" presId="urn:microsoft.com/office/officeart/2005/8/layout/cycle2"/>
    <dgm:cxn modelId="{AE6233E6-6CF5-43F4-9DF2-47B9F82A23F6}" srcId="{0A1C065E-4411-4F29-8CA9-2110216FF5DA}" destId="{2FFE8930-38D8-4789-A269-57105F551ECC}" srcOrd="5" destOrd="0" parTransId="{9E944E07-0621-4167-8EDC-8943EED2448B}" sibTransId="{3D3937EB-15B2-4B1F-88E7-EACECB95CEFC}"/>
    <dgm:cxn modelId="{D159EC8F-737A-4B21-893E-9EE668E82E8B}" type="presOf" srcId="{724C4A31-0584-46FB-AE69-76878F7D0966}" destId="{01D2DB88-7DF8-4457-8EAD-4AB5F466B8C0}" srcOrd="0" destOrd="0" presId="urn:microsoft.com/office/officeart/2005/8/layout/cycle2"/>
    <dgm:cxn modelId="{DC322011-C7BF-4885-8777-5D80AF147F24}" type="presOf" srcId="{68E3D76D-05BE-448B-B7A0-BABAA8E72077}" destId="{EFAF83AB-D9E8-40FA-B133-39108B163D28}" srcOrd="0" destOrd="0" presId="urn:microsoft.com/office/officeart/2005/8/layout/cycle2"/>
    <dgm:cxn modelId="{83EB6B81-25E5-423F-8ECE-F45AABF2DB0D}" srcId="{0A1C065E-4411-4F29-8CA9-2110216FF5DA}" destId="{568ABCB6-E23B-4745-89BF-1AC1F9DC8378}" srcOrd="3" destOrd="0" parTransId="{4E847940-7408-475F-8BFD-3C4491B8C00B}" sibTransId="{68E3D76D-05BE-448B-B7A0-BABAA8E72077}"/>
    <dgm:cxn modelId="{845086E8-5325-4FB8-B0C4-25410273C5B9}" type="presOf" srcId="{3D3937EB-15B2-4B1F-88E7-EACECB95CEFC}" destId="{BA3384FD-5C10-4A7A-A3B9-19FD49BB4250}" srcOrd="1" destOrd="0" presId="urn:microsoft.com/office/officeart/2005/8/layout/cycle2"/>
    <dgm:cxn modelId="{C2A35BE1-CAC4-4E5F-B081-5380DF7F964B}" type="presOf" srcId="{36F61BF1-AC74-4FC0-B287-1B5F556D521C}" destId="{43FFD41E-B6AC-4768-8CE6-A0A09D2D7B0D}" srcOrd="0" destOrd="0" presId="urn:microsoft.com/office/officeart/2005/8/layout/cycle2"/>
    <dgm:cxn modelId="{6451B163-6FC5-4161-8A8C-CF50190033B3}" type="presOf" srcId="{0A1C065E-4411-4F29-8CA9-2110216FF5DA}" destId="{EFB8B8EF-7D83-4F5F-AE52-33EF017C6ABB}" srcOrd="0" destOrd="0" presId="urn:microsoft.com/office/officeart/2005/8/layout/cycle2"/>
    <dgm:cxn modelId="{DE183BB9-4741-462A-ADBE-9F0962B7695D}" type="presOf" srcId="{AA11D09C-9DD7-43DE-B639-6F73B37A1CF2}" destId="{02CBAEA7-E30D-4CDC-91BC-EC1D71C8CF36}" srcOrd="1" destOrd="0" presId="urn:microsoft.com/office/officeart/2005/8/layout/cycle2"/>
    <dgm:cxn modelId="{E84C2F27-F95D-4B0C-9414-389B1B19CED0}" type="presOf" srcId="{3D3937EB-15B2-4B1F-88E7-EACECB95CEFC}" destId="{036EF9D6-B039-4655-A59C-8C2CB7198261}" srcOrd="0" destOrd="0" presId="urn:microsoft.com/office/officeart/2005/8/layout/cycle2"/>
    <dgm:cxn modelId="{BB7E7086-372C-4859-881D-69E704ED57CA}" type="presOf" srcId="{BF27D257-9A06-4669-AB87-94593A32D612}" destId="{895AF1D3-C789-4B1A-B50A-49E7810AA32A}" srcOrd="1" destOrd="0" presId="urn:microsoft.com/office/officeart/2005/8/layout/cycle2"/>
    <dgm:cxn modelId="{7463BF9D-179C-4520-BB1A-A4706D0F84DB}" type="presOf" srcId="{68E3D76D-05BE-448B-B7A0-BABAA8E72077}" destId="{271F1EE1-0094-4ACE-92BA-9862FDF8AEF9}" srcOrd="1" destOrd="0" presId="urn:microsoft.com/office/officeart/2005/8/layout/cycle2"/>
    <dgm:cxn modelId="{B36F01A4-1383-48D2-8EAA-FE1114BF64D0}" type="presOf" srcId="{E7BCED97-A88F-4B5E-9CBF-77A4BA5174B5}" destId="{10865146-9CF3-4184-9126-19AF247D96C7}" srcOrd="1" destOrd="0" presId="urn:microsoft.com/office/officeart/2005/8/layout/cycle2"/>
    <dgm:cxn modelId="{05DC044A-F3F2-46C0-A647-688DFE10E14E}" srcId="{0A1C065E-4411-4F29-8CA9-2110216FF5DA}" destId="{198248D5-2289-4942-904A-FAFE3E536637}" srcOrd="0" destOrd="0" parTransId="{764C84DA-9BA2-43FB-86DB-6176D52E2626}" sibTransId="{D3EBB9D1-54B4-47D2-ABE0-B56C8B7F9F43}"/>
    <dgm:cxn modelId="{9BF2CB96-99C3-4061-A995-D827CDF0B9B2}" type="presOf" srcId="{AA11D09C-9DD7-43DE-B639-6F73B37A1CF2}" destId="{3EA29855-A13C-4027-B6A8-8C869A5B0B99}" srcOrd="0" destOrd="0" presId="urn:microsoft.com/office/officeart/2005/8/layout/cycle2"/>
    <dgm:cxn modelId="{99D86720-B949-4101-B4FB-E9ECACA4C820}" type="presOf" srcId="{E7BCED97-A88F-4B5E-9CBF-77A4BA5174B5}" destId="{B4285A87-3335-4DAB-8767-35EB8974D722}" srcOrd="0" destOrd="0" presId="urn:microsoft.com/office/officeart/2005/8/layout/cycle2"/>
    <dgm:cxn modelId="{F00FEB43-811A-4087-B179-D2A16B41544C}" type="presOf" srcId="{198248D5-2289-4942-904A-FAFE3E536637}" destId="{1D7F11DF-3DB2-4CD3-80C0-D5D453D2062E}" srcOrd="0" destOrd="0" presId="urn:microsoft.com/office/officeart/2005/8/layout/cycle2"/>
    <dgm:cxn modelId="{7F8B7992-DB08-412D-9395-74D6F16618E0}" type="presParOf" srcId="{EFB8B8EF-7D83-4F5F-AE52-33EF017C6ABB}" destId="{1D7F11DF-3DB2-4CD3-80C0-D5D453D2062E}" srcOrd="0" destOrd="0" presId="urn:microsoft.com/office/officeart/2005/8/layout/cycle2"/>
    <dgm:cxn modelId="{16D2D749-E63A-4340-AA76-19C2ED0BA9A0}" type="presParOf" srcId="{EFB8B8EF-7D83-4F5F-AE52-33EF017C6ABB}" destId="{CB30D2E7-7BF2-40A1-AA02-DF7AB156150F}" srcOrd="1" destOrd="0" presId="urn:microsoft.com/office/officeart/2005/8/layout/cycle2"/>
    <dgm:cxn modelId="{841F2A5F-0AF1-4DA6-B8D2-16FA4CA6AA55}" type="presParOf" srcId="{CB30D2E7-7BF2-40A1-AA02-DF7AB156150F}" destId="{5A82E0CA-710F-4A9B-B53C-77F8B4D00620}" srcOrd="0" destOrd="0" presId="urn:microsoft.com/office/officeart/2005/8/layout/cycle2"/>
    <dgm:cxn modelId="{734591A9-0F5E-43FB-9358-1D16D9A4A9C3}" type="presParOf" srcId="{EFB8B8EF-7D83-4F5F-AE52-33EF017C6ABB}" destId="{01D2DB88-7DF8-4457-8EAD-4AB5F466B8C0}" srcOrd="2" destOrd="0" presId="urn:microsoft.com/office/officeart/2005/8/layout/cycle2"/>
    <dgm:cxn modelId="{1E88141A-660A-4C29-89EE-5F25CD264C81}" type="presParOf" srcId="{EFB8B8EF-7D83-4F5F-AE52-33EF017C6ABB}" destId="{3EA29855-A13C-4027-B6A8-8C869A5B0B99}" srcOrd="3" destOrd="0" presId="urn:microsoft.com/office/officeart/2005/8/layout/cycle2"/>
    <dgm:cxn modelId="{8BE2C65F-E953-48E4-8509-C97662EFC1A7}" type="presParOf" srcId="{3EA29855-A13C-4027-B6A8-8C869A5B0B99}" destId="{02CBAEA7-E30D-4CDC-91BC-EC1D71C8CF36}" srcOrd="0" destOrd="0" presId="urn:microsoft.com/office/officeart/2005/8/layout/cycle2"/>
    <dgm:cxn modelId="{493E369F-4853-4426-8D70-C5A9423B836F}" type="presParOf" srcId="{EFB8B8EF-7D83-4F5F-AE52-33EF017C6ABB}" destId="{76FD862B-187C-409D-9B54-8F89DE996B67}" srcOrd="4" destOrd="0" presId="urn:microsoft.com/office/officeart/2005/8/layout/cycle2"/>
    <dgm:cxn modelId="{75AE8156-1069-4CAE-BF3F-DB0EF6A64EB5}" type="presParOf" srcId="{EFB8B8EF-7D83-4F5F-AE52-33EF017C6ABB}" destId="{B4285A87-3335-4DAB-8767-35EB8974D722}" srcOrd="5" destOrd="0" presId="urn:microsoft.com/office/officeart/2005/8/layout/cycle2"/>
    <dgm:cxn modelId="{E8B73887-3C48-4B51-83B9-19B7857E916F}" type="presParOf" srcId="{B4285A87-3335-4DAB-8767-35EB8974D722}" destId="{10865146-9CF3-4184-9126-19AF247D96C7}" srcOrd="0" destOrd="0" presId="urn:microsoft.com/office/officeart/2005/8/layout/cycle2"/>
    <dgm:cxn modelId="{64781E8D-DC94-41D5-917E-9E5F4F4B1409}" type="presParOf" srcId="{EFB8B8EF-7D83-4F5F-AE52-33EF017C6ABB}" destId="{1A62A880-B2D2-4950-BD86-17CC5B828537}" srcOrd="6" destOrd="0" presId="urn:microsoft.com/office/officeart/2005/8/layout/cycle2"/>
    <dgm:cxn modelId="{4588FF33-6A7B-4501-8323-B6A288471F1F}" type="presParOf" srcId="{EFB8B8EF-7D83-4F5F-AE52-33EF017C6ABB}" destId="{EFAF83AB-D9E8-40FA-B133-39108B163D28}" srcOrd="7" destOrd="0" presId="urn:microsoft.com/office/officeart/2005/8/layout/cycle2"/>
    <dgm:cxn modelId="{C2ABCB9D-8FB4-4165-B3D9-EF657EE1FD34}" type="presParOf" srcId="{EFAF83AB-D9E8-40FA-B133-39108B163D28}" destId="{271F1EE1-0094-4ACE-92BA-9862FDF8AEF9}" srcOrd="0" destOrd="0" presId="urn:microsoft.com/office/officeart/2005/8/layout/cycle2"/>
    <dgm:cxn modelId="{084A461D-F14A-4065-B63E-6E0F4CF7F7F8}" type="presParOf" srcId="{EFB8B8EF-7D83-4F5F-AE52-33EF017C6ABB}" destId="{43FFD41E-B6AC-4768-8CE6-A0A09D2D7B0D}" srcOrd="8" destOrd="0" presId="urn:microsoft.com/office/officeart/2005/8/layout/cycle2"/>
    <dgm:cxn modelId="{F43E5ABA-303F-486C-89C1-5390944165BB}" type="presParOf" srcId="{EFB8B8EF-7D83-4F5F-AE52-33EF017C6ABB}" destId="{3EF2890A-B377-467F-8226-D9BB35DEF0A7}" srcOrd="9" destOrd="0" presId="urn:microsoft.com/office/officeart/2005/8/layout/cycle2"/>
    <dgm:cxn modelId="{01121CE4-D1BE-4A05-9E2E-A4AA699651EB}" type="presParOf" srcId="{3EF2890A-B377-467F-8226-D9BB35DEF0A7}" destId="{895AF1D3-C789-4B1A-B50A-49E7810AA32A}" srcOrd="0" destOrd="0" presId="urn:microsoft.com/office/officeart/2005/8/layout/cycle2"/>
    <dgm:cxn modelId="{0A68E61F-6D5F-413B-B502-063D51CEFDDF}" type="presParOf" srcId="{EFB8B8EF-7D83-4F5F-AE52-33EF017C6ABB}" destId="{465820F7-AF78-4099-BDC3-F2C3B2A832A5}" srcOrd="10" destOrd="0" presId="urn:microsoft.com/office/officeart/2005/8/layout/cycle2"/>
    <dgm:cxn modelId="{22481AA4-FD13-4009-AED5-6C0F524F83A4}" type="presParOf" srcId="{EFB8B8EF-7D83-4F5F-AE52-33EF017C6ABB}" destId="{036EF9D6-B039-4655-A59C-8C2CB7198261}" srcOrd="11" destOrd="0" presId="urn:microsoft.com/office/officeart/2005/8/layout/cycle2"/>
    <dgm:cxn modelId="{C9594FE9-0FF5-4760-98C1-22403BF32DED}" type="presParOf" srcId="{036EF9D6-B039-4655-A59C-8C2CB7198261}" destId="{BA3384FD-5C10-4A7A-A3B9-19FD49BB425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0AE26A-218D-4400-9A45-CD4E11513AC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C600096-B19E-45DB-BB10-7F73C404A3EA}">
      <dgm:prSet phldrT="[Text]"/>
      <dgm:spPr/>
      <dgm:t>
        <a:bodyPr/>
        <a:lstStyle/>
        <a:p>
          <a:r>
            <a:rPr lang="en-US" dirty="0"/>
            <a:t>Performance Improvement</a:t>
          </a:r>
        </a:p>
      </dgm:t>
    </dgm:pt>
    <dgm:pt modelId="{62BC69DA-F553-4151-84D7-A41D8511EAF6}" type="parTrans" cxnId="{F556BB65-0EAE-4416-8786-EF161DB7449F}">
      <dgm:prSet/>
      <dgm:spPr/>
      <dgm:t>
        <a:bodyPr/>
        <a:lstStyle/>
        <a:p>
          <a:endParaRPr lang="en-US"/>
        </a:p>
      </dgm:t>
    </dgm:pt>
    <dgm:pt modelId="{76833B40-E5E8-433F-A618-CA6B67D8D226}" type="sibTrans" cxnId="{F556BB65-0EAE-4416-8786-EF161DB7449F}">
      <dgm:prSet/>
      <dgm:spPr/>
      <dgm:t>
        <a:bodyPr/>
        <a:lstStyle/>
        <a:p>
          <a:endParaRPr lang="en-US"/>
        </a:p>
      </dgm:t>
    </dgm:pt>
    <dgm:pt modelId="{DABC0DDD-07F7-43D7-9772-522CB937A246}">
      <dgm:prSet phldrT="[Text]"/>
      <dgm:spPr/>
      <dgm:t>
        <a:bodyPr/>
        <a:lstStyle/>
        <a:p>
          <a:r>
            <a:rPr lang="en-US" dirty="0"/>
            <a:t>Regulatory</a:t>
          </a:r>
        </a:p>
      </dgm:t>
    </dgm:pt>
    <dgm:pt modelId="{0D2FD1D6-8528-4C4C-9B50-74BBE8ADA2C3}" type="parTrans" cxnId="{554DAC5B-7B23-4A42-9BA5-5C366F65280A}">
      <dgm:prSet/>
      <dgm:spPr/>
      <dgm:t>
        <a:bodyPr/>
        <a:lstStyle/>
        <a:p>
          <a:endParaRPr lang="en-US"/>
        </a:p>
      </dgm:t>
    </dgm:pt>
    <dgm:pt modelId="{86C6CA8A-7C4B-4EC9-8493-747E78AC0C0A}" type="sibTrans" cxnId="{554DAC5B-7B23-4A42-9BA5-5C366F65280A}">
      <dgm:prSet/>
      <dgm:spPr/>
      <dgm:t>
        <a:bodyPr/>
        <a:lstStyle/>
        <a:p>
          <a:endParaRPr lang="en-US"/>
        </a:p>
      </dgm:t>
    </dgm:pt>
    <dgm:pt modelId="{39810AB7-7FF0-4E2E-8C04-95939C58C28B}">
      <dgm:prSet phldrT="[Text]"/>
      <dgm:spPr/>
      <dgm:t>
        <a:bodyPr/>
        <a:lstStyle/>
        <a:p>
          <a:r>
            <a:rPr lang="en-US" dirty="0"/>
            <a:t>Cultural</a:t>
          </a:r>
        </a:p>
      </dgm:t>
    </dgm:pt>
    <dgm:pt modelId="{1CE29946-2D76-464E-AE3B-89A7BD7AF275}" type="parTrans" cxnId="{F60EBA98-55FB-4CFE-91A5-7F80427CD502}">
      <dgm:prSet/>
      <dgm:spPr/>
      <dgm:t>
        <a:bodyPr/>
        <a:lstStyle/>
        <a:p>
          <a:endParaRPr lang="en-US"/>
        </a:p>
      </dgm:t>
    </dgm:pt>
    <dgm:pt modelId="{CDE3DECC-1632-4E48-A27A-4C06B9B1220B}" type="sibTrans" cxnId="{F60EBA98-55FB-4CFE-91A5-7F80427CD502}">
      <dgm:prSet/>
      <dgm:spPr/>
      <dgm:t>
        <a:bodyPr/>
        <a:lstStyle/>
        <a:p>
          <a:endParaRPr lang="en-US"/>
        </a:p>
      </dgm:t>
    </dgm:pt>
    <dgm:pt modelId="{0D43E013-2A95-4EBF-9E35-A93FA8581CAA}" type="pres">
      <dgm:prSet presAssocID="{F80AE26A-218D-4400-9A45-CD4E11513AC9}" presName="linear" presStyleCnt="0">
        <dgm:presLayoutVars>
          <dgm:dir/>
          <dgm:animLvl val="lvl"/>
          <dgm:resizeHandles val="exact"/>
        </dgm:presLayoutVars>
      </dgm:prSet>
      <dgm:spPr/>
      <dgm:t>
        <a:bodyPr/>
        <a:lstStyle/>
        <a:p>
          <a:endParaRPr lang="en-US"/>
        </a:p>
      </dgm:t>
    </dgm:pt>
    <dgm:pt modelId="{3FF0D190-FF3B-4452-9066-DCCA7D4DDC13}" type="pres">
      <dgm:prSet presAssocID="{4C600096-B19E-45DB-BB10-7F73C404A3EA}" presName="parentLin" presStyleCnt="0"/>
      <dgm:spPr/>
    </dgm:pt>
    <dgm:pt modelId="{59583B31-6C0D-4FEE-ADA2-D041DDF3E236}" type="pres">
      <dgm:prSet presAssocID="{4C600096-B19E-45DB-BB10-7F73C404A3EA}" presName="parentLeftMargin" presStyleLbl="node1" presStyleIdx="0" presStyleCnt="3"/>
      <dgm:spPr/>
      <dgm:t>
        <a:bodyPr/>
        <a:lstStyle/>
        <a:p>
          <a:endParaRPr lang="en-US"/>
        </a:p>
      </dgm:t>
    </dgm:pt>
    <dgm:pt modelId="{1C4305D3-46AE-4B4D-A42E-5AD567F1D408}" type="pres">
      <dgm:prSet presAssocID="{4C600096-B19E-45DB-BB10-7F73C404A3EA}" presName="parentText" presStyleLbl="node1" presStyleIdx="0" presStyleCnt="3" custScaleY="154456">
        <dgm:presLayoutVars>
          <dgm:chMax val="0"/>
          <dgm:bulletEnabled val="1"/>
        </dgm:presLayoutVars>
      </dgm:prSet>
      <dgm:spPr/>
      <dgm:t>
        <a:bodyPr/>
        <a:lstStyle/>
        <a:p>
          <a:endParaRPr lang="en-US"/>
        </a:p>
      </dgm:t>
    </dgm:pt>
    <dgm:pt modelId="{D88CC1D4-4B3B-430C-8508-9AD0D176FD9C}" type="pres">
      <dgm:prSet presAssocID="{4C600096-B19E-45DB-BB10-7F73C404A3EA}" presName="negativeSpace" presStyleCnt="0"/>
      <dgm:spPr/>
    </dgm:pt>
    <dgm:pt modelId="{5ABEF4E2-DBED-4BBA-BEAA-3DF7F1EBA9C0}" type="pres">
      <dgm:prSet presAssocID="{4C600096-B19E-45DB-BB10-7F73C404A3EA}" presName="childText" presStyleLbl="conFgAcc1" presStyleIdx="0" presStyleCnt="3">
        <dgm:presLayoutVars>
          <dgm:bulletEnabled val="1"/>
        </dgm:presLayoutVars>
      </dgm:prSet>
      <dgm:spPr/>
    </dgm:pt>
    <dgm:pt modelId="{15260B1A-DA97-4D6C-B715-2B0FDFED6B66}" type="pres">
      <dgm:prSet presAssocID="{76833B40-E5E8-433F-A618-CA6B67D8D226}" presName="spaceBetweenRectangles" presStyleCnt="0"/>
      <dgm:spPr/>
    </dgm:pt>
    <dgm:pt modelId="{3E9FFAAA-9567-4080-B7BB-0CFD4564D697}" type="pres">
      <dgm:prSet presAssocID="{DABC0DDD-07F7-43D7-9772-522CB937A246}" presName="parentLin" presStyleCnt="0"/>
      <dgm:spPr/>
    </dgm:pt>
    <dgm:pt modelId="{AD81D2E6-3F05-4056-B639-119BFECFCB61}" type="pres">
      <dgm:prSet presAssocID="{DABC0DDD-07F7-43D7-9772-522CB937A246}" presName="parentLeftMargin" presStyleLbl="node1" presStyleIdx="0" presStyleCnt="3"/>
      <dgm:spPr/>
      <dgm:t>
        <a:bodyPr/>
        <a:lstStyle/>
        <a:p>
          <a:endParaRPr lang="en-US"/>
        </a:p>
      </dgm:t>
    </dgm:pt>
    <dgm:pt modelId="{8202203A-1BDB-4A1D-96AB-69594FCFB400}" type="pres">
      <dgm:prSet presAssocID="{DABC0DDD-07F7-43D7-9772-522CB937A246}" presName="parentText" presStyleLbl="node1" presStyleIdx="1" presStyleCnt="3" custScaleY="154455" custLinFactNeighborX="-25000" custLinFactNeighborY="760">
        <dgm:presLayoutVars>
          <dgm:chMax val="0"/>
          <dgm:bulletEnabled val="1"/>
        </dgm:presLayoutVars>
      </dgm:prSet>
      <dgm:spPr/>
      <dgm:t>
        <a:bodyPr/>
        <a:lstStyle/>
        <a:p>
          <a:endParaRPr lang="en-US"/>
        </a:p>
      </dgm:t>
    </dgm:pt>
    <dgm:pt modelId="{71D37BF5-93EE-431D-891A-E8269723F043}" type="pres">
      <dgm:prSet presAssocID="{DABC0DDD-07F7-43D7-9772-522CB937A246}" presName="negativeSpace" presStyleCnt="0"/>
      <dgm:spPr/>
    </dgm:pt>
    <dgm:pt modelId="{01774109-8472-49B7-9744-C5A8EEED7DF4}" type="pres">
      <dgm:prSet presAssocID="{DABC0DDD-07F7-43D7-9772-522CB937A246}" presName="childText" presStyleLbl="conFgAcc1" presStyleIdx="1" presStyleCnt="3">
        <dgm:presLayoutVars>
          <dgm:bulletEnabled val="1"/>
        </dgm:presLayoutVars>
      </dgm:prSet>
      <dgm:spPr/>
    </dgm:pt>
    <dgm:pt modelId="{932433A1-14BE-4E35-B4FE-5D1D20FF0339}" type="pres">
      <dgm:prSet presAssocID="{86C6CA8A-7C4B-4EC9-8493-747E78AC0C0A}" presName="spaceBetweenRectangles" presStyleCnt="0"/>
      <dgm:spPr/>
    </dgm:pt>
    <dgm:pt modelId="{51E21088-257B-485D-A882-46AA832743E5}" type="pres">
      <dgm:prSet presAssocID="{39810AB7-7FF0-4E2E-8C04-95939C58C28B}" presName="parentLin" presStyleCnt="0"/>
      <dgm:spPr/>
    </dgm:pt>
    <dgm:pt modelId="{5FB7F9E4-A8EE-4C53-BA48-9AB4B3C79098}" type="pres">
      <dgm:prSet presAssocID="{39810AB7-7FF0-4E2E-8C04-95939C58C28B}" presName="parentLeftMargin" presStyleLbl="node1" presStyleIdx="1" presStyleCnt="3"/>
      <dgm:spPr/>
      <dgm:t>
        <a:bodyPr/>
        <a:lstStyle/>
        <a:p>
          <a:endParaRPr lang="en-US"/>
        </a:p>
      </dgm:t>
    </dgm:pt>
    <dgm:pt modelId="{41D8F877-F0D8-4D23-B7B5-46CF375214ED}" type="pres">
      <dgm:prSet presAssocID="{39810AB7-7FF0-4E2E-8C04-95939C58C28B}" presName="parentText" presStyleLbl="node1" presStyleIdx="2" presStyleCnt="3" custScaleY="165754">
        <dgm:presLayoutVars>
          <dgm:chMax val="0"/>
          <dgm:bulletEnabled val="1"/>
        </dgm:presLayoutVars>
      </dgm:prSet>
      <dgm:spPr/>
      <dgm:t>
        <a:bodyPr/>
        <a:lstStyle/>
        <a:p>
          <a:endParaRPr lang="en-US"/>
        </a:p>
      </dgm:t>
    </dgm:pt>
    <dgm:pt modelId="{E75CE322-8686-468F-8768-8071520460FC}" type="pres">
      <dgm:prSet presAssocID="{39810AB7-7FF0-4E2E-8C04-95939C58C28B}" presName="negativeSpace" presStyleCnt="0"/>
      <dgm:spPr/>
    </dgm:pt>
    <dgm:pt modelId="{C8C3608D-D80C-4E6F-90DF-1DE391F9071D}" type="pres">
      <dgm:prSet presAssocID="{39810AB7-7FF0-4E2E-8C04-95939C58C28B}" presName="childText" presStyleLbl="conFgAcc1" presStyleIdx="2" presStyleCnt="3">
        <dgm:presLayoutVars>
          <dgm:bulletEnabled val="1"/>
        </dgm:presLayoutVars>
      </dgm:prSet>
      <dgm:spPr/>
    </dgm:pt>
  </dgm:ptLst>
  <dgm:cxnLst>
    <dgm:cxn modelId="{45E0B948-4F47-4DBD-8AB3-7F4434036B0C}" type="presOf" srcId="{39810AB7-7FF0-4E2E-8C04-95939C58C28B}" destId="{41D8F877-F0D8-4D23-B7B5-46CF375214ED}" srcOrd="1" destOrd="0" presId="urn:microsoft.com/office/officeart/2005/8/layout/list1"/>
    <dgm:cxn modelId="{F556BB65-0EAE-4416-8786-EF161DB7449F}" srcId="{F80AE26A-218D-4400-9A45-CD4E11513AC9}" destId="{4C600096-B19E-45DB-BB10-7F73C404A3EA}" srcOrd="0" destOrd="0" parTransId="{62BC69DA-F553-4151-84D7-A41D8511EAF6}" sibTransId="{76833B40-E5E8-433F-A618-CA6B67D8D226}"/>
    <dgm:cxn modelId="{050C0692-99ED-451C-9380-598FD43F7483}" type="presOf" srcId="{4C600096-B19E-45DB-BB10-7F73C404A3EA}" destId="{1C4305D3-46AE-4B4D-A42E-5AD567F1D408}" srcOrd="1" destOrd="0" presId="urn:microsoft.com/office/officeart/2005/8/layout/list1"/>
    <dgm:cxn modelId="{DA7CB1F0-45BA-44F9-B3EB-F55DE2BE2DEE}" type="presOf" srcId="{DABC0DDD-07F7-43D7-9772-522CB937A246}" destId="{8202203A-1BDB-4A1D-96AB-69594FCFB400}" srcOrd="1" destOrd="0" presId="urn:microsoft.com/office/officeart/2005/8/layout/list1"/>
    <dgm:cxn modelId="{A47670B1-EFB5-4488-AA3E-656705F2CD27}" type="presOf" srcId="{DABC0DDD-07F7-43D7-9772-522CB937A246}" destId="{AD81D2E6-3F05-4056-B639-119BFECFCB61}" srcOrd="0" destOrd="0" presId="urn:microsoft.com/office/officeart/2005/8/layout/list1"/>
    <dgm:cxn modelId="{F60EBA98-55FB-4CFE-91A5-7F80427CD502}" srcId="{F80AE26A-218D-4400-9A45-CD4E11513AC9}" destId="{39810AB7-7FF0-4E2E-8C04-95939C58C28B}" srcOrd="2" destOrd="0" parTransId="{1CE29946-2D76-464E-AE3B-89A7BD7AF275}" sibTransId="{CDE3DECC-1632-4E48-A27A-4C06B9B1220B}"/>
    <dgm:cxn modelId="{554DAC5B-7B23-4A42-9BA5-5C366F65280A}" srcId="{F80AE26A-218D-4400-9A45-CD4E11513AC9}" destId="{DABC0DDD-07F7-43D7-9772-522CB937A246}" srcOrd="1" destOrd="0" parTransId="{0D2FD1D6-8528-4C4C-9B50-74BBE8ADA2C3}" sibTransId="{86C6CA8A-7C4B-4EC9-8493-747E78AC0C0A}"/>
    <dgm:cxn modelId="{853AE9F5-7204-4321-990B-78C58E2B93BD}" type="presOf" srcId="{39810AB7-7FF0-4E2E-8C04-95939C58C28B}" destId="{5FB7F9E4-A8EE-4C53-BA48-9AB4B3C79098}" srcOrd="0" destOrd="0" presId="urn:microsoft.com/office/officeart/2005/8/layout/list1"/>
    <dgm:cxn modelId="{AAE3BCD9-AFBB-4CFB-B4BE-347109B11F84}" type="presOf" srcId="{F80AE26A-218D-4400-9A45-CD4E11513AC9}" destId="{0D43E013-2A95-4EBF-9E35-A93FA8581CAA}" srcOrd="0" destOrd="0" presId="urn:microsoft.com/office/officeart/2005/8/layout/list1"/>
    <dgm:cxn modelId="{8DB78083-EBEC-4311-9A93-9EA2DD27DC97}" type="presOf" srcId="{4C600096-B19E-45DB-BB10-7F73C404A3EA}" destId="{59583B31-6C0D-4FEE-ADA2-D041DDF3E236}" srcOrd="0" destOrd="0" presId="urn:microsoft.com/office/officeart/2005/8/layout/list1"/>
    <dgm:cxn modelId="{9873E714-C7B7-4F12-BE2B-3C0C022970CA}" type="presParOf" srcId="{0D43E013-2A95-4EBF-9E35-A93FA8581CAA}" destId="{3FF0D190-FF3B-4452-9066-DCCA7D4DDC13}" srcOrd="0" destOrd="0" presId="urn:microsoft.com/office/officeart/2005/8/layout/list1"/>
    <dgm:cxn modelId="{04612DBE-E439-472D-BEFF-8CE5FC8E2D1A}" type="presParOf" srcId="{3FF0D190-FF3B-4452-9066-DCCA7D4DDC13}" destId="{59583B31-6C0D-4FEE-ADA2-D041DDF3E236}" srcOrd="0" destOrd="0" presId="urn:microsoft.com/office/officeart/2005/8/layout/list1"/>
    <dgm:cxn modelId="{17DF85E6-42B8-4FF1-8720-C916E6FCCBA5}" type="presParOf" srcId="{3FF0D190-FF3B-4452-9066-DCCA7D4DDC13}" destId="{1C4305D3-46AE-4B4D-A42E-5AD567F1D408}" srcOrd="1" destOrd="0" presId="urn:microsoft.com/office/officeart/2005/8/layout/list1"/>
    <dgm:cxn modelId="{173E47AF-CADE-4276-A4AB-2889ADCF141F}" type="presParOf" srcId="{0D43E013-2A95-4EBF-9E35-A93FA8581CAA}" destId="{D88CC1D4-4B3B-430C-8508-9AD0D176FD9C}" srcOrd="1" destOrd="0" presId="urn:microsoft.com/office/officeart/2005/8/layout/list1"/>
    <dgm:cxn modelId="{1C98EA6B-B4DE-4159-BBDF-E23EA4E67AE1}" type="presParOf" srcId="{0D43E013-2A95-4EBF-9E35-A93FA8581CAA}" destId="{5ABEF4E2-DBED-4BBA-BEAA-3DF7F1EBA9C0}" srcOrd="2" destOrd="0" presId="urn:microsoft.com/office/officeart/2005/8/layout/list1"/>
    <dgm:cxn modelId="{9A24B919-BC35-4A24-9713-FC2DC8E19248}" type="presParOf" srcId="{0D43E013-2A95-4EBF-9E35-A93FA8581CAA}" destId="{15260B1A-DA97-4D6C-B715-2B0FDFED6B66}" srcOrd="3" destOrd="0" presId="urn:microsoft.com/office/officeart/2005/8/layout/list1"/>
    <dgm:cxn modelId="{4587247A-9BAC-42BE-B3AA-7D88F65016D8}" type="presParOf" srcId="{0D43E013-2A95-4EBF-9E35-A93FA8581CAA}" destId="{3E9FFAAA-9567-4080-B7BB-0CFD4564D697}" srcOrd="4" destOrd="0" presId="urn:microsoft.com/office/officeart/2005/8/layout/list1"/>
    <dgm:cxn modelId="{F2B80F72-D48C-4898-8916-5EC8547EFE83}" type="presParOf" srcId="{3E9FFAAA-9567-4080-B7BB-0CFD4564D697}" destId="{AD81D2E6-3F05-4056-B639-119BFECFCB61}" srcOrd="0" destOrd="0" presId="urn:microsoft.com/office/officeart/2005/8/layout/list1"/>
    <dgm:cxn modelId="{1AF383B1-A85A-4988-9BCF-009371212B7F}" type="presParOf" srcId="{3E9FFAAA-9567-4080-B7BB-0CFD4564D697}" destId="{8202203A-1BDB-4A1D-96AB-69594FCFB400}" srcOrd="1" destOrd="0" presId="urn:microsoft.com/office/officeart/2005/8/layout/list1"/>
    <dgm:cxn modelId="{B9E22C9F-A9EC-426E-9D06-182ADDA4DB1E}" type="presParOf" srcId="{0D43E013-2A95-4EBF-9E35-A93FA8581CAA}" destId="{71D37BF5-93EE-431D-891A-E8269723F043}" srcOrd="5" destOrd="0" presId="urn:microsoft.com/office/officeart/2005/8/layout/list1"/>
    <dgm:cxn modelId="{D3C3E1A3-2DA3-4E32-80DB-34DA933CF43C}" type="presParOf" srcId="{0D43E013-2A95-4EBF-9E35-A93FA8581CAA}" destId="{01774109-8472-49B7-9744-C5A8EEED7DF4}" srcOrd="6" destOrd="0" presId="urn:microsoft.com/office/officeart/2005/8/layout/list1"/>
    <dgm:cxn modelId="{955A06F0-F26F-4E21-B6FC-C0597585B31F}" type="presParOf" srcId="{0D43E013-2A95-4EBF-9E35-A93FA8581CAA}" destId="{932433A1-14BE-4E35-B4FE-5D1D20FF0339}" srcOrd="7" destOrd="0" presId="urn:microsoft.com/office/officeart/2005/8/layout/list1"/>
    <dgm:cxn modelId="{7CDEF677-A652-4A21-81E2-BC0AC1E2B65C}" type="presParOf" srcId="{0D43E013-2A95-4EBF-9E35-A93FA8581CAA}" destId="{51E21088-257B-485D-A882-46AA832743E5}" srcOrd="8" destOrd="0" presId="urn:microsoft.com/office/officeart/2005/8/layout/list1"/>
    <dgm:cxn modelId="{3FAE2152-19E3-417A-940B-90D597FDA87E}" type="presParOf" srcId="{51E21088-257B-485D-A882-46AA832743E5}" destId="{5FB7F9E4-A8EE-4C53-BA48-9AB4B3C79098}" srcOrd="0" destOrd="0" presId="urn:microsoft.com/office/officeart/2005/8/layout/list1"/>
    <dgm:cxn modelId="{69F52AD0-4EA9-4A99-8ECF-03E664E7FB7E}" type="presParOf" srcId="{51E21088-257B-485D-A882-46AA832743E5}" destId="{41D8F877-F0D8-4D23-B7B5-46CF375214ED}" srcOrd="1" destOrd="0" presId="urn:microsoft.com/office/officeart/2005/8/layout/list1"/>
    <dgm:cxn modelId="{51F8FE6D-380D-4D09-A214-6AEA97C26D2A}" type="presParOf" srcId="{0D43E013-2A95-4EBF-9E35-A93FA8581CAA}" destId="{E75CE322-8686-468F-8768-8071520460FC}" srcOrd="9" destOrd="0" presId="urn:microsoft.com/office/officeart/2005/8/layout/list1"/>
    <dgm:cxn modelId="{1ED77C2F-4D0F-45C6-929A-C78D8EB9CE9C}" type="presParOf" srcId="{0D43E013-2A95-4EBF-9E35-A93FA8581CAA}" destId="{C8C3608D-D80C-4E6F-90DF-1DE391F9071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F11DF-3DB2-4CD3-80C0-D5D453D2062E}">
      <dsp:nvSpPr>
        <dsp:cNvPr id="0" name=""/>
        <dsp:cNvSpPr/>
      </dsp:nvSpPr>
      <dsp:spPr>
        <a:xfrm>
          <a:off x="3223797" y="-25753"/>
          <a:ext cx="1160975" cy="1160975"/>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a:t>1. Patient care</a:t>
          </a:r>
        </a:p>
      </dsp:txBody>
      <dsp:txXfrm>
        <a:off x="3393818" y="144268"/>
        <a:ext cx="820933" cy="820933"/>
      </dsp:txXfrm>
    </dsp:sp>
    <dsp:sp modelId="{CB30D2E7-7BF2-40A1-AA02-DF7AB156150F}">
      <dsp:nvSpPr>
        <dsp:cNvPr id="0" name=""/>
        <dsp:cNvSpPr/>
      </dsp:nvSpPr>
      <dsp:spPr>
        <a:xfrm rot="1768115">
          <a:off x="4405884" y="790365"/>
          <a:ext cx="324265" cy="3918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4412177" y="844803"/>
        <a:ext cx="226986" cy="235097"/>
      </dsp:txXfrm>
    </dsp:sp>
    <dsp:sp modelId="{01D2DB88-7DF8-4457-8EAD-4AB5F466B8C0}">
      <dsp:nvSpPr>
        <dsp:cNvPr id="0" name=""/>
        <dsp:cNvSpPr/>
      </dsp:nvSpPr>
      <dsp:spPr>
        <a:xfrm>
          <a:off x="4767240" y="846367"/>
          <a:ext cx="1160975" cy="1160975"/>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a:t>2. Medical/clinical</a:t>
          </a:r>
        </a:p>
        <a:p>
          <a:pPr lvl="0" algn="ctr" defTabSz="355600">
            <a:lnSpc>
              <a:spcPct val="90000"/>
            </a:lnSpc>
            <a:spcBef>
              <a:spcPct val="0"/>
            </a:spcBef>
            <a:spcAft>
              <a:spcPct val="35000"/>
            </a:spcAft>
          </a:pPr>
          <a:r>
            <a:rPr lang="en-US" sz="800" b="1" kern="1200" dirty="0"/>
            <a:t>Knowledge</a:t>
          </a:r>
        </a:p>
      </dsp:txBody>
      <dsp:txXfrm>
        <a:off x="4937261" y="1016388"/>
        <a:ext cx="820933" cy="820933"/>
      </dsp:txXfrm>
    </dsp:sp>
    <dsp:sp modelId="{3EA29855-A13C-4027-B6A8-8C869A5B0B99}">
      <dsp:nvSpPr>
        <dsp:cNvPr id="0" name=""/>
        <dsp:cNvSpPr/>
      </dsp:nvSpPr>
      <dsp:spPr>
        <a:xfrm rot="5464798">
          <a:off x="5176803" y="2094312"/>
          <a:ext cx="309298" cy="3918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p>
      </dsp:txBody>
      <dsp:txXfrm rot="10800000">
        <a:off x="5224072" y="2126292"/>
        <a:ext cx="216509" cy="235097"/>
      </dsp:txXfrm>
    </dsp:sp>
    <dsp:sp modelId="{76FD862B-187C-409D-9B54-8F89DE996B67}">
      <dsp:nvSpPr>
        <dsp:cNvPr id="0" name=""/>
        <dsp:cNvSpPr/>
      </dsp:nvSpPr>
      <dsp:spPr>
        <a:xfrm>
          <a:off x="4734358" y="2590615"/>
          <a:ext cx="1160975" cy="11609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a:t>3. Interpersonal and Communication </a:t>
          </a:r>
        </a:p>
      </dsp:txBody>
      <dsp:txXfrm>
        <a:off x="4904379" y="2760636"/>
        <a:ext cx="820933" cy="820933"/>
      </dsp:txXfrm>
    </dsp:sp>
    <dsp:sp modelId="{B4285A87-3335-4DAB-8767-35EB8974D722}">
      <dsp:nvSpPr>
        <dsp:cNvPr id="0" name=""/>
        <dsp:cNvSpPr/>
      </dsp:nvSpPr>
      <dsp:spPr>
        <a:xfrm rot="9000000">
          <a:off x="4449628" y="3393759"/>
          <a:ext cx="280466" cy="3918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p>
      </dsp:txBody>
      <dsp:txXfrm rot="10800000">
        <a:off x="4528132" y="3451090"/>
        <a:ext cx="196326" cy="235097"/>
      </dsp:txXfrm>
    </dsp:sp>
    <dsp:sp modelId="{1A62A880-B2D2-4950-BD86-17CC5B828537}">
      <dsp:nvSpPr>
        <dsp:cNvPr id="0" name=""/>
        <dsp:cNvSpPr/>
      </dsp:nvSpPr>
      <dsp:spPr>
        <a:xfrm>
          <a:off x="3169696" y="3408689"/>
          <a:ext cx="1269178" cy="12690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a:t>4. Professionalism</a:t>
          </a:r>
        </a:p>
      </dsp:txBody>
      <dsp:txXfrm>
        <a:off x="3355563" y="3594541"/>
        <a:ext cx="897444" cy="897370"/>
      </dsp:txXfrm>
    </dsp:sp>
    <dsp:sp modelId="{EFAF83AB-D9E8-40FA-B133-39108B163D28}">
      <dsp:nvSpPr>
        <dsp:cNvPr id="0" name=""/>
        <dsp:cNvSpPr/>
      </dsp:nvSpPr>
      <dsp:spPr>
        <a:xfrm rot="12600000">
          <a:off x="2892224" y="3401696"/>
          <a:ext cx="280466" cy="3918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p>
      </dsp:txBody>
      <dsp:txXfrm rot="10800000">
        <a:off x="2970728" y="3501097"/>
        <a:ext cx="196326" cy="235097"/>
      </dsp:txXfrm>
    </dsp:sp>
    <dsp:sp modelId="{43FFD41E-B6AC-4768-8CE6-A0A09D2D7B0D}">
      <dsp:nvSpPr>
        <dsp:cNvPr id="0" name=""/>
        <dsp:cNvSpPr/>
      </dsp:nvSpPr>
      <dsp:spPr>
        <a:xfrm>
          <a:off x="1713236" y="2590615"/>
          <a:ext cx="1160975" cy="11609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a:t>5. Systems-based practice</a:t>
          </a:r>
        </a:p>
      </dsp:txBody>
      <dsp:txXfrm>
        <a:off x="1883257" y="2760636"/>
        <a:ext cx="820933" cy="820933"/>
      </dsp:txXfrm>
    </dsp:sp>
    <dsp:sp modelId="{3EF2890A-B377-467F-8226-D9BB35DEF0A7}">
      <dsp:nvSpPr>
        <dsp:cNvPr id="0" name=""/>
        <dsp:cNvSpPr/>
      </dsp:nvSpPr>
      <dsp:spPr>
        <a:xfrm rot="16200000">
          <a:off x="2139157" y="2111814"/>
          <a:ext cx="309133" cy="3918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2185527" y="2236550"/>
        <a:ext cx="216393" cy="235097"/>
      </dsp:txXfrm>
    </dsp:sp>
    <dsp:sp modelId="{465820F7-AF78-4099-BDC3-F2C3B2A832A5}">
      <dsp:nvSpPr>
        <dsp:cNvPr id="0" name=""/>
        <dsp:cNvSpPr/>
      </dsp:nvSpPr>
      <dsp:spPr>
        <a:xfrm>
          <a:off x="1713236" y="846369"/>
          <a:ext cx="1160975" cy="11609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a:t>6. Practice-based learning and improvement</a:t>
          </a:r>
        </a:p>
      </dsp:txBody>
      <dsp:txXfrm>
        <a:off x="1883257" y="1016390"/>
        <a:ext cx="820933" cy="820933"/>
      </dsp:txXfrm>
    </dsp:sp>
    <dsp:sp modelId="{036EF9D6-B039-4655-A59C-8C2CB7198261}">
      <dsp:nvSpPr>
        <dsp:cNvPr id="0" name=""/>
        <dsp:cNvSpPr/>
      </dsp:nvSpPr>
      <dsp:spPr>
        <a:xfrm rot="19800000">
          <a:off x="2886861" y="799255"/>
          <a:ext cx="309133" cy="3918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dirty="0"/>
        </a:p>
      </dsp:txBody>
      <dsp:txXfrm>
        <a:off x="2893073" y="900806"/>
        <a:ext cx="216393" cy="2350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EF4E2-DBED-4BBA-BEAA-3DF7F1EBA9C0}">
      <dsp:nvSpPr>
        <dsp:cNvPr id="0" name=""/>
        <dsp:cNvSpPr/>
      </dsp:nvSpPr>
      <dsp:spPr>
        <a:xfrm>
          <a:off x="0" y="705726"/>
          <a:ext cx="6096000"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4305D3-46AE-4B4D-A42E-5AD567F1D408}">
      <dsp:nvSpPr>
        <dsp:cNvPr id="0" name=""/>
        <dsp:cNvSpPr/>
      </dsp:nvSpPr>
      <dsp:spPr>
        <a:xfrm>
          <a:off x="304800" y="27347"/>
          <a:ext cx="4267200" cy="10030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977900">
            <a:lnSpc>
              <a:spcPct val="90000"/>
            </a:lnSpc>
            <a:spcBef>
              <a:spcPct val="0"/>
            </a:spcBef>
            <a:spcAft>
              <a:spcPct val="35000"/>
            </a:spcAft>
          </a:pPr>
          <a:r>
            <a:rPr lang="en-US" sz="2200" kern="1200" dirty="0"/>
            <a:t>Performance Improvement</a:t>
          </a:r>
        </a:p>
      </dsp:txBody>
      <dsp:txXfrm>
        <a:off x="353767" y="76314"/>
        <a:ext cx="4169266" cy="905165"/>
      </dsp:txXfrm>
    </dsp:sp>
    <dsp:sp modelId="{01774109-8472-49B7-9744-C5A8EEED7DF4}">
      <dsp:nvSpPr>
        <dsp:cNvPr id="0" name=""/>
        <dsp:cNvSpPr/>
      </dsp:nvSpPr>
      <dsp:spPr>
        <a:xfrm>
          <a:off x="0" y="2057299"/>
          <a:ext cx="6096000"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02203A-1BDB-4A1D-96AB-69594FCFB400}">
      <dsp:nvSpPr>
        <dsp:cNvPr id="0" name=""/>
        <dsp:cNvSpPr/>
      </dsp:nvSpPr>
      <dsp:spPr>
        <a:xfrm>
          <a:off x="228600" y="1383862"/>
          <a:ext cx="4267200" cy="10030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977900">
            <a:lnSpc>
              <a:spcPct val="90000"/>
            </a:lnSpc>
            <a:spcBef>
              <a:spcPct val="0"/>
            </a:spcBef>
            <a:spcAft>
              <a:spcPct val="35000"/>
            </a:spcAft>
          </a:pPr>
          <a:r>
            <a:rPr lang="en-US" sz="2200" kern="1200" dirty="0"/>
            <a:t>Regulatory</a:t>
          </a:r>
        </a:p>
      </dsp:txBody>
      <dsp:txXfrm>
        <a:off x="277567" y="1432829"/>
        <a:ext cx="4169266" cy="905158"/>
      </dsp:txXfrm>
    </dsp:sp>
    <dsp:sp modelId="{C8C3608D-D80C-4E6F-90DF-1DE391F9071D}">
      <dsp:nvSpPr>
        <dsp:cNvPr id="0" name=""/>
        <dsp:cNvSpPr/>
      </dsp:nvSpPr>
      <dsp:spPr>
        <a:xfrm>
          <a:off x="0" y="3482252"/>
          <a:ext cx="6096000"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D8F877-F0D8-4D23-B7B5-46CF375214ED}">
      <dsp:nvSpPr>
        <dsp:cNvPr id="0" name=""/>
        <dsp:cNvSpPr/>
      </dsp:nvSpPr>
      <dsp:spPr>
        <a:xfrm>
          <a:off x="304800" y="2730499"/>
          <a:ext cx="4267200" cy="10764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977900">
            <a:lnSpc>
              <a:spcPct val="90000"/>
            </a:lnSpc>
            <a:spcBef>
              <a:spcPct val="0"/>
            </a:spcBef>
            <a:spcAft>
              <a:spcPct val="35000"/>
            </a:spcAft>
          </a:pPr>
          <a:r>
            <a:rPr lang="en-US" sz="2200" kern="1200" dirty="0"/>
            <a:t>Cultural</a:t>
          </a:r>
        </a:p>
      </dsp:txBody>
      <dsp:txXfrm>
        <a:off x="357349" y="2783048"/>
        <a:ext cx="4162102" cy="97137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9" y="2"/>
            <a:ext cx="3038475" cy="466725"/>
          </a:xfrm>
          <a:prstGeom prst="rect">
            <a:avLst/>
          </a:prstGeom>
        </p:spPr>
        <p:txBody>
          <a:bodyPr vert="horz" lIns="91440" tIns="45720" rIns="91440" bIns="45720" rtlCol="0"/>
          <a:lstStyle>
            <a:lvl1pPr algn="r">
              <a:defRPr sz="1200"/>
            </a:lvl1pPr>
          </a:lstStyle>
          <a:p>
            <a:fld id="{0ABBE93E-5F7F-184D-A4E8-94CA3862B532}" type="datetimeFigureOut">
              <a:rPr lang="en-US" smtClean="0"/>
              <a:t>3/12/18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7"/>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7"/>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29677"/>
            <a:ext cx="3038475" cy="466725"/>
          </a:xfrm>
          <a:prstGeom prst="rect">
            <a:avLst/>
          </a:prstGeom>
        </p:spPr>
        <p:txBody>
          <a:bodyPr vert="horz" lIns="91440" tIns="45720" rIns="91440" bIns="45720" rtlCol="0" anchor="b"/>
          <a:lstStyle>
            <a:lvl1pPr algn="r">
              <a:defRPr sz="1200"/>
            </a:lvl1pPr>
          </a:lstStyle>
          <a:p>
            <a:fld id="{B0D67206-340A-194E-9A97-1CE564B49809}" type="slidenum">
              <a:rPr lang="en-US" smtClean="0"/>
              <a:t>‹#›</a:t>
            </a:fld>
            <a:endParaRPr lang="en-US" dirty="0"/>
          </a:p>
        </p:txBody>
      </p:sp>
    </p:spTree>
    <p:extLst>
      <p:ext uri="{BB962C8B-B14F-4D97-AF65-F5344CB8AC3E}">
        <p14:creationId xmlns:p14="http://schemas.microsoft.com/office/powerpoint/2010/main" val="104131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a:t>
            </a:fld>
            <a:endParaRPr lang="en-US" dirty="0"/>
          </a:p>
        </p:txBody>
      </p:sp>
    </p:spTree>
    <p:extLst>
      <p:ext uri="{BB962C8B-B14F-4D97-AF65-F5344CB8AC3E}">
        <p14:creationId xmlns:p14="http://schemas.microsoft.com/office/powerpoint/2010/main" val="1256989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7101DC-9367-F348-824C-872EF85B0F57}" type="slidenum">
              <a:rPr lang="en-US" smtClean="0"/>
              <a:pPr/>
              <a:t>2</a:t>
            </a:fld>
            <a:endParaRPr lang="en-US" dirty="0"/>
          </a:p>
        </p:txBody>
      </p:sp>
    </p:spTree>
    <p:extLst>
      <p:ext uri="{BB962C8B-B14F-4D97-AF65-F5344CB8AC3E}">
        <p14:creationId xmlns:p14="http://schemas.microsoft.com/office/powerpoint/2010/main" val="1959411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3</a:t>
            </a:fld>
            <a:endParaRPr lang="en-US" dirty="0"/>
          </a:p>
        </p:txBody>
      </p:sp>
    </p:spTree>
    <p:extLst>
      <p:ext uri="{BB962C8B-B14F-4D97-AF65-F5344CB8AC3E}">
        <p14:creationId xmlns:p14="http://schemas.microsoft.com/office/powerpoint/2010/main" val="1547251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6</a:t>
            </a:fld>
            <a:endParaRPr lang="en-US" dirty="0"/>
          </a:p>
        </p:txBody>
      </p:sp>
    </p:spTree>
    <p:extLst>
      <p:ext uri="{BB962C8B-B14F-4D97-AF65-F5344CB8AC3E}">
        <p14:creationId xmlns:p14="http://schemas.microsoft.com/office/powerpoint/2010/main" val="182388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15</a:t>
            </a:fld>
            <a:endParaRPr lang="en-US"/>
          </a:p>
        </p:txBody>
      </p:sp>
    </p:spTree>
    <p:extLst>
      <p:ext uri="{BB962C8B-B14F-4D97-AF65-F5344CB8AC3E}">
        <p14:creationId xmlns:p14="http://schemas.microsoft.com/office/powerpoint/2010/main" val="772870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19</a:t>
            </a:fld>
            <a:endParaRPr lang="en-US" dirty="0"/>
          </a:p>
        </p:txBody>
      </p:sp>
    </p:spTree>
    <p:extLst>
      <p:ext uri="{BB962C8B-B14F-4D97-AF65-F5344CB8AC3E}">
        <p14:creationId xmlns:p14="http://schemas.microsoft.com/office/powerpoint/2010/main" val="4105630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450975" y="639763"/>
            <a:ext cx="4268788" cy="3201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16989" y="4055019"/>
            <a:ext cx="5735898" cy="3841720"/>
          </a:xfrm>
          <a:prstGeom prst="rect">
            <a:avLst/>
          </a:prstGeom>
        </p:spPr>
        <p:txBody>
          <a:bodyPr lIns="93198" tIns="93198" rIns="93198" bIns="93198" anchor="t" anchorCtr="0">
            <a:noAutofit/>
          </a:bodyPr>
          <a:lstStyle/>
          <a:p>
            <a:endParaRPr/>
          </a:p>
        </p:txBody>
      </p:sp>
    </p:spTree>
    <p:extLst>
      <p:ext uri="{BB962C8B-B14F-4D97-AF65-F5344CB8AC3E}">
        <p14:creationId xmlns:p14="http://schemas.microsoft.com/office/powerpoint/2010/main" val="292085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dirty="0"/>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1201367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73435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dirty="0"/>
              <a:t>Presented by Partners in Medical Education, Inc. 2018</a:t>
            </a:r>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dirty="0"/>
          </a:p>
        </p:txBody>
      </p:sp>
    </p:spTree>
    <p:extLst>
      <p:ext uri="{BB962C8B-B14F-4D97-AF65-F5344CB8AC3E}">
        <p14:creationId xmlns:p14="http://schemas.microsoft.com/office/powerpoint/2010/main" val="172810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dirty="0"/>
          </a:p>
        </p:txBody>
      </p:sp>
    </p:spTree>
    <p:extLst>
      <p:ext uri="{BB962C8B-B14F-4D97-AF65-F5344CB8AC3E}">
        <p14:creationId xmlns:p14="http://schemas.microsoft.com/office/powerpoint/2010/main" val="16886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a:defRPr/>
            </a:pPr>
            <a:r>
              <a:rPr lang="en-US" dirty="0"/>
              <a:t>Presented by Partners in Medical Education, Inc. 2018</a:t>
            </a:r>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dirty="0"/>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a:t>Click to edit Master title style</a:t>
            </a:r>
            <a:endParaRPr lang="en-US" dirty="0"/>
          </a:p>
        </p:txBody>
      </p:sp>
      <p:sp>
        <p:nvSpPr>
          <p:cNvPr id="2" name="Footer Placeholder 1"/>
          <p:cNvSpPr>
            <a:spLocks noGrp="1"/>
          </p:cNvSpPr>
          <p:nvPr>
            <p:ph type="ftr" sz="quarter" idx="10"/>
          </p:nvPr>
        </p:nvSpPr>
        <p:spPr/>
        <p:txBody>
          <a:bodyPr/>
          <a:lstStyle/>
          <a:p>
            <a:pPr>
              <a:defRPr/>
            </a:pPr>
            <a:r>
              <a:rPr lang="en-US" dirty="0"/>
              <a:t>Presented by Partners in Medical Education, Inc. 2018</a:t>
            </a:r>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dirty="0"/>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a:t>Presented by Partners in Medical Education, Inc. 2018</a:t>
            </a:r>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dirty="0"/>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t>Presented by Partners in Medical Education, Inc. 2018</a:t>
            </a:r>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dirty="0"/>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2018</a:t>
            </a:r>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dirty="0"/>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2018</a:t>
            </a:r>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dirty="0"/>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dirty="0"/>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dirty="0"/>
              <a:t>Presented by Partners in Medical Education, Inc. 2018</a:t>
            </a:r>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pdb.hrsa.go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hyperlink" Target="http://pedagogyofcognition.wikispaces.com/Week+3+-+Independence+or+Initiative" TargetMode="External"/><Relationship Id="rId4" Type="http://schemas.openxmlformats.org/officeDocument/2006/relationships/image" Target="../media/image15.jpg"/><Relationship Id="rId5" Type="http://schemas.openxmlformats.org/officeDocument/2006/relationships/hyperlink" Target="http://www.nagpurtoday.in/nmc-junior-engineer-pillai-suspended-for-misbehaving-with-dharampeth-zone-chief-2" TargetMode="External"/><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hyperlink" Target="https://www.fsmb.org/fcv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hyperlink" Target="http://www.partnersinmeded.com/" TargetMode="External"/><Relationship Id="rId10" Type="http://schemas.openxmlformats.org/officeDocument/2006/relationships/image" Target="../media/image25.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info@PartnersInMedEd.com" TargetMode="External"/><Relationship Id="rId3"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s://commons.wikimedia.org/wiki/file:umbrella_2.png" TargetMode="External"/><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hyperlink" Target="http://www.driviaro.com.br/2010/11/sp-hospitais-particulares-lotado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Transitioning from Residency to Practice</a:t>
            </a:r>
          </a:p>
        </p:txBody>
      </p:sp>
      <p:sp>
        <p:nvSpPr>
          <p:cNvPr id="3" name="Subtitle 2"/>
          <p:cNvSpPr>
            <a:spLocks noGrp="1"/>
          </p:cNvSpPr>
          <p:nvPr>
            <p:ph type="subTitle" idx="1"/>
          </p:nvPr>
        </p:nvSpPr>
        <p:spPr/>
        <p:txBody>
          <a:bodyPr/>
          <a:lstStyle/>
          <a:p>
            <a:pPr fontAlgn="base"/>
            <a:r>
              <a:rPr lang="en-US" b="1" dirty="0"/>
              <a:t>Trish Gallagher, CPMSM, CPCS</a:t>
            </a:r>
          </a:p>
        </p:txBody>
      </p:sp>
    </p:spTree>
    <p:extLst>
      <p:ext uri="{BB962C8B-B14F-4D97-AF65-F5344CB8AC3E}">
        <p14:creationId xmlns:p14="http://schemas.microsoft.com/office/powerpoint/2010/main" val="57948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CF06DBE-66FC-4B1A-8DFB-C7AFB8CB00B6}"/>
              </a:ext>
            </a:extLst>
          </p:cNvPr>
          <p:cNvSpPr>
            <a:spLocks noGrp="1"/>
          </p:cNvSpPr>
          <p:nvPr>
            <p:ph idx="1"/>
          </p:nvPr>
        </p:nvSpPr>
        <p:spPr/>
        <p:txBody>
          <a:bodyPr>
            <a:normAutofit lnSpcReduction="10000"/>
          </a:bodyPr>
          <a:lstStyle/>
          <a:p>
            <a:r>
              <a:rPr lang="en-US" dirty="0"/>
              <a:t>GME Office under the Professional Affairs Office</a:t>
            </a:r>
          </a:p>
          <a:p>
            <a:pPr marL="0" indent="0">
              <a:buNone/>
            </a:pPr>
            <a:r>
              <a:rPr lang="en-US" b="1" u="sng" dirty="0"/>
              <a:t>Advantages Include</a:t>
            </a:r>
          </a:p>
          <a:p>
            <a:pPr>
              <a:buFont typeface="Wingdings" panose="05000000000000000000" pitchFamily="2" charset="2"/>
              <a:buChar char="ü"/>
            </a:pPr>
            <a:r>
              <a:rPr lang="en-US" dirty="0"/>
              <a:t>Monitoring of procedures</a:t>
            </a:r>
          </a:p>
          <a:p>
            <a:pPr>
              <a:buFont typeface="Wingdings" panose="05000000000000000000" pitchFamily="2" charset="2"/>
              <a:buChar char="ü"/>
            </a:pPr>
            <a:r>
              <a:rPr lang="en-US" dirty="0"/>
              <a:t>Joint Commission Tracer requirements</a:t>
            </a:r>
          </a:p>
          <a:p>
            <a:pPr>
              <a:buFont typeface="Wingdings" panose="05000000000000000000" pitchFamily="2" charset="2"/>
              <a:buChar char="ü"/>
            </a:pPr>
            <a:r>
              <a:rPr lang="en-US" dirty="0"/>
              <a:t>Shared resources</a:t>
            </a:r>
          </a:p>
          <a:p>
            <a:pPr>
              <a:buFont typeface="Wingdings" panose="05000000000000000000" pitchFamily="2" charset="2"/>
              <a:buChar char="ü"/>
            </a:pPr>
            <a:r>
              <a:rPr lang="en-US" dirty="0"/>
              <a:t>Combined recruitment efforts, keeping your talent!</a:t>
            </a:r>
          </a:p>
          <a:p>
            <a:pPr>
              <a:buFont typeface="Wingdings" panose="05000000000000000000" pitchFamily="2" charset="2"/>
              <a:buChar char="ü"/>
            </a:pPr>
            <a:r>
              <a:rPr lang="en-US" dirty="0"/>
              <a:t>Centralized databases for reporting or verifying</a:t>
            </a:r>
          </a:p>
          <a:p>
            <a:pPr>
              <a:buFont typeface="Wingdings" panose="05000000000000000000" pitchFamily="2" charset="2"/>
              <a:buChar char="ü"/>
            </a:pPr>
            <a:r>
              <a:rPr lang="en-US" dirty="0"/>
              <a:t>Communication between Attending's and Residents….They should know what Attending's know!</a:t>
            </a:r>
          </a:p>
          <a:p>
            <a:endParaRPr lang="en-US" dirty="0"/>
          </a:p>
        </p:txBody>
      </p:sp>
      <p:sp>
        <p:nvSpPr>
          <p:cNvPr id="3" name="Title 2">
            <a:extLst>
              <a:ext uri="{FF2B5EF4-FFF2-40B4-BE49-F238E27FC236}">
                <a16:creationId xmlns:a16="http://schemas.microsoft.com/office/drawing/2014/main" xmlns="" id="{E353677C-22A4-49D9-8F12-ECC260BBFD3E}"/>
              </a:ext>
            </a:extLst>
          </p:cNvPr>
          <p:cNvSpPr>
            <a:spLocks noGrp="1"/>
          </p:cNvSpPr>
          <p:nvPr>
            <p:ph type="title"/>
          </p:nvPr>
        </p:nvSpPr>
        <p:spPr>
          <a:xfrm>
            <a:off x="1989344" y="156327"/>
            <a:ext cx="6526006" cy="1325563"/>
          </a:xfrm>
        </p:spPr>
        <p:txBody>
          <a:bodyPr>
            <a:normAutofit/>
          </a:bodyPr>
          <a:lstStyle/>
          <a:p>
            <a:r>
              <a:rPr lang="en-US" dirty="0"/>
              <a:t>New Model for Hospitals</a:t>
            </a:r>
          </a:p>
        </p:txBody>
      </p:sp>
      <p:sp>
        <p:nvSpPr>
          <p:cNvPr id="4" name="Footer Placeholder 3">
            <a:extLst>
              <a:ext uri="{FF2B5EF4-FFF2-40B4-BE49-F238E27FC236}">
                <a16:creationId xmlns:a16="http://schemas.microsoft.com/office/drawing/2014/main" xmlns="" id="{BC34A6C1-66C0-47E6-9F3F-7859622BC145}"/>
              </a:ext>
            </a:extLst>
          </p:cNvPr>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xmlns="" id="{8C8B2A50-21F8-4EFC-8C65-F95A065AE7D8}"/>
              </a:ext>
            </a:extLst>
          </p:cNvPr>
          <p:cNvSpPr>
            <a:spLocks noGrp="1"/>
          </p:cNvSpPr>
          <p:nvPr>
            <p:ph type="sldNum" sz="quarter" idx="11"/>
          </p:nvPr>
        </p:nvSpPr>
        <p:spPr/>
        <p:txBody>
          <a:bodyPr/>
          <a:lstStyle/>
          <a:p>
            <a:pPr>
              <a:defRPr/>
            </a:pPr>
            <a:fld id="{6AD68910-38FE-C240-95D4-C063CA8D3DE6}" type="slidenum">
              <a:rPr lang="en-US" altLang="en-US" smtClean="0"/>
              <a:pPr>
                <a:defRPr/>
              </a:pPr>
              <a:t>10</a:t>
            </a:fld>
            <a:endParaRPr lang="en-US" altLang="en-US" dirty="0"/>
          </a:p>
        </p:txBody>
      </p:sp>
    </p:spTree>
    <p:extLst>
      <p:ext uri="{BB962C8B-B14F-4D97-AF65-F5344CB8AC3E}">
        <p14:creationId xmlns:p14="http://schemas.microsoft.com/office/powerpoint/2010/main" val="1738479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E79DFDEC-5446-42CD-A6F4-7D41381ED2F6}"/>
              </a:ext>
            </a:extLst>
          </p:cNvPr>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xmlns="" id="{A0018963-A618-479D-804C-08E0496CBB73}"/>
              </a:ext>
            </a:extLst>
          </p:cNvPr>
          <p:cNvSpPr>
            <a:spLocks noGrp="1"/>
          </p:cNvSpPr>
          <p:nvPr>
            <p:ph type="sldNum" sz="quarter" idx="11"/>
          </p:nvPr>
        </p:nvSpPr>
        <p:spPr/>
        <p:txBody>
          <a:bodyPr/>
          <a:lstStyle/>
          <a:p>
            <a:pPr>
              <a:defRPr/>
            </a:pPr>
            <a:fld id="{6AD68910-38FE-C240-95D4-C063CA8D3DE6}" type="slidenum">
              <a:rPr lang="en-US" altLang="en-US" smtClean="0"/>
              <a:pPr>
                <a:defRPr/>
              </a:pPr>
              <a:t>11</a:t>
            </a:fld>
            <a:endParaRPr lang="en-US" altLang="en-US" dirty="0"/>
          </a:p>
        </p:txBody>
      </p:sp>
      <p:sp>
        <p:nvSpPr>
          <p:cNvPr id="10" name="TextBox 9">
            <a:extLst>
              <a:ext uri="{FF2B5EF4-FFF2-40B4-BE49-F238E27FC236}">
                <a16:creationId xmlns:a16="http://schemas.microsoft.com/office/drawing/2014/main" xmlns="" id="{F83E7E89-2CE8-48BF-9532-AD34411CC541}"/>
              </a:ext>
            </a:extLst>
          </p:cNvPr>
          <p:cNvSpPr txBox="1"/>
          <p:nvPr/>
        </p:nvSpPr>
        <p:spPr>
          <a:xfrm>
            <a:off x="657247" y="1626577"/>
            <a:ext cx="8189574" cy="501675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b="0" dirty="0">
                <a:latin typeface="+mn-lt"/>
              </a:rPr>
              <a:t>Responsible for policies compliant with State Laws and contracted</a:t>
            </a:r>
          </a:p>
          <a:p>
            <a:pPr>
              <a:lnSpc>
                <a:spcPct val="150000"/>
              </a:lnSpc>
            </a:pPr>
            <a:r>
              <a:rPr lang="en-US" b="0" dirty="0">
                <a:latin typeface="+mn-lt"/>
              </a:rPr>
              <a:t>     managed care organizations.</a:t>
            </a:r>
          </a:p>
          <a:p>
            <a:pPr marL="342900" indent="-342900">
              <a:lnSpc>
                <a:spcPct val="150000"/>
              </a:lnSpc>
              <a:buFont typeface="Arial" panose="020B0604020202020204" pitchFamily="34" charset="0"/>
              <a:buChar char="•"/>
            </a:pPr>
            <a:r>
              <a:rPr lang="en-US" b="0" dirty="0">
                <a:latin typeface="+mn-lt"/>
              </a:rPr>
              <a:t>Admitting privileges with a health system contracted by MCOs.</a:t>
            </a:r>
          </a:p>
          <a:p>
            <a:pPr marL="342900" indent="-342900">
              <a:lnSpc>
                <a:spcPct val="150000"/>
              </a:lnSpc>
              <a:buFont typeface="Arial" panose="020B0604020202020204" pitchFamily="34" charset="0"/>
              <a:buChar char="•"/>
            </a:pPr>
            <a:r>
              <a:rPr lang="en-US" b="0" dirty="0">
                <a:latin typeface="+mn-lt"/>
              </a:rPr>
              <a:t>Professional Billing managed by own billing office or company</a:t>
            </a:r>
          </a:p>
          <a:p>
            <a:pPr marL="342900" indent="-342900">
              <a:lnSpc>
                <a:spcPct val="150000"/>
              </a:lnSpc>
              <a:buFont typeface="Arial" panose="020B0604020202020204" pitchFamily="34" charset="0"/>
              <a:buChar char="•"/>
            </a:pPr>
            <a:r>
              <a:rPr lang="en-US" b="0" dirty="0">
                <a:latin typeface="+mn-lt"/>
              </a:rPr>
              <a:t>Compliance with Medicaid/Medicare CMS, (COPs) Conditions of  Participation</a:t>
            </a:r>
          </a:p>
          <a:p>
            <a:pPr marL="342900" indent="-342900">
              <a:lnSpc>
                <a:spcPct val="150000"/>
              </a:lnSpc>
              <a:buFont typeface="Arial" panose="020B0604020202020204" pitchFamily="34" charset="0"/>
              <a:buChar char="•"/>
            </a:pPr>
            <a:r>
              <a:rPr lang="en-US" b="0" dirty="0">
                <a:latin typeface="+mn-lt"/>
              </a:rPr>
              <a:t>Outside legal representatives</a:t>
            </a:r>
          </a:p>
          <a:p>
            <a:pPr marL="342900" indent="-342900">
              <a:lnSpc>
                <a:spcPct val="150000"/>
              </a:lnSpc>
              <a:buFont typeface="Arial" panose="020B0604020202020204" pitchFamily="34" charset="0"/>
              <a:buChar char="•"/>
            </a:pPr>
            <a:r>
              <a:rPr lang="en-US" b="0" dirty="0">
                <a:latin typeface="+mn-lt"/>
              </a:rPr>
              <a:t>Malpractice Insurance Coverage</a:t>
            </a:r>
          </a:p>
          <a:p>
            <a:pPr marL="342900" indent="-342900">
              <a:lnSpc>
                <a:spcPct val="150000"/>
              </a:lnSpc>
              <a:buFont typeface="Arial" panose="020B0604020202020204" pitchFamily="34" charset="0"/>
              <a:buChar char="•"/>
            </a:pPr>
            <a:r>
              <a:rPr lang="en-US" b="0" dirty="0">
                <a:latin typeface="+mn-lt"/>
              </a:rPr>
              <a:t>Monitor own procedures, quality, competency</a:t>
            </a:r>
          </a:p>
          <a:p>
            <a:pPr marL="342900" indent="-342900">
              <a:lnSpc>
                <a:spcPct val="150000"/>
              </a:lnSpc>
              <a:buFont typeface="Arial" panose="020B0604020202020204" pitchFamily="34" charset="0"/>
              <a:buChar char="•"/>
            </a:pPr>
            <a:r>
              <a:rPr lang="en-US" b="0" dirty="0">
                <a:latin typeface="+mn-lt"/>
              </a:rPr>
              <a:t>Salary higher but more out of pocket costs</a:t>
            </a:r>
          </a:p>
          <a:p>
            <a:pPr marL="342900" indent="-342900">
              <a:buFont typeface="Arial" panose="020B0604020202020204" pitchFamily="34" charset="0"/>
              <a:buChar char="•"/>
            </a:pPr>
            <a:endParaRPr lang="en-US" dirty="0"/>
          </a:p>
        </p:txBody>
      </p:sp>
      <p:sp>
        <p:nvSpPr>
          <p:cNvPr id="6" name="Title 2">
            <a:extLst>
              <a:ext uri="{FF2B5EF4-FFF2-40B4-BE49-F238E27FC236}">
                <a16:creationId xmlns:a16="http://schemas.microsoft.com/office/drawing/2014/main" xmlns="" id="{F1B9F2D1-BF2B-43A6-AAFA-F73D26E73F86}"/>
              </a:ext>
            </a:extLst>
          </p:cNvPr>
          <p:cNvSpPr txBox="1">
            <a:spLocks/>
          </p:cNvSpPr>
          <p:nvPr/>
        </p:nvSpPr>
        <p:spPr>
          <a:xfrm>
            <a:off x="2160794" y="212176"/>
            <a:ext cx="65260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a:lstStyle>
          <a:p>
            <a:pPr fontAlgn="auto">
              <a:spcAft>
                <a:spcPts val="0"/>
              </a:spcAft>
            </a:pPr>
            <a:r>
              <a:rPr lang="en-US" dirty="0"/>
              <a:t>Private Practice</a:t>
            </a:r>
          </a:p>
        </p:txBody>
      </p:sp>
    </p:spTree>
    <p:extLst>
      <p:ext uri="{BB962C8B-B14F-4D97-AF65-F5344CB8AC3E}">
        <p14:creationId xmlns:p14="http://schemas.microsoft.com/office/powerpoint/2010/main" val="61752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3C6D21-0FCB-48F1-92A4-1C2A86827F86}"/>
              </a:ext>
            </a:extLst>
          </p:cNvPr>
          <p:cNvSpPr>
            <a:spLocks noGrp="1"/>
          </p:cNvSpPr>
          <p:nvPr>
            <p:ph type="title"/>
          </p:nvPr>
        </p:nvSpPr>
        <p:spPr/>
        <p:txBody>
          <a:bodyPr/>
          <a:lstStyle/>
          <a:p>
            <a:r>
              <a:rPr lang="en-US" dirty="0"/>
              <a:t>Now you’re a billing doctor!</a:t>
            </a:r>
          </a:p>
        </p:txBody>
      </p:sp>
      <p:graphicFrame>
        <p:nvGraphicFramePr>
          <p:cNvPr id="11" name="Content Placeholder 10">
            <a:extLst>
              <a:ext uri="{FF2B5EF4-FFF2-40B4-BE49-F238E27FC236}">
                <a16:creationId xmlns:a16="http://schemas.microsoft.com/office/drawing/2014/main" xmlns="" id="{1434D33B-C5CE-4661-A8F3-7A2203F337A3}"/>
              </a:ext>
            </a:extLst>
          </p:cNvPr>
          <p:cNvGraphicFramePr>
            <a:graphicFrameLocks noGrp="1"/>
          </p:cNvGraphicFramePr>
          <p:nvPr>
            <p:ph sz="half" idx="2"/>
            <p:extLst>
              <p:ext uri="{D42A27DB-BD31-4B8C-83A1-F6EECF244321}">
                <p14:modId xmlns:p14="http://schemas.microsoft.com/office/powerpoint/2010/main" val="1776411350"/>
              </p:ext>
            </p:extLst>
          </p:nvPr>
        </p:nvGraphicFramePr>
        <p:xfrm>
          <a:off x="3888419" y="1825625"/>
          <a:ext cx="4626932" cy="2763520"/>
        </p:xfrm>
        <a:graphic>
          <a:graphicData uri="http://schemas.openxmlformats.org/drawingml/2006/table">
            <a:tbl>
              <a:tblPr firstRow="1" bandRow="1">
                <a:effectLst>
                  <a:outerShdw blurRad="50800" dist="38100" dir="2700000" sx="102000" sy="102000" algn="tl" rotWithShape="0">
                    <a:prstClr val="black">
                      <a:alpha val="40000"/>
                    </a:prstClr>
                  </a:outerShdw>
                </a:effectLst>
                <a:tableStyleId>{5C22544A-7EE6-4342-B048-85BDC9FD1C3A}</a:tableStyleId>
              </a:tblPr>
              <a:tblGrid>
                <a:gridCol w="2313466">
                  <a:extLst>
                    <a:ext uri="{9D8B030D-6E8A-4147-A177-3AD203B41FA5}">
                      <a16:colId xmlns:a16="http://schemas.microsoft.com/office/drawing/2014/main" xmlns="" val="799603983"/>
                    </a:ext>
                  </a:extLst>
                </a:gridCol>
                <a:gridCol w="2313466">
                  <a:extLst>
                    <a:ext uri="{9D8B030D-6E8A-4147-A177-3AD203B41FA5}">
                      <a16:colId xmlns:a16="http://schemas.microsoft.com/office/drawing/2014/main" xmlns="" val="4281286591"/>
                    </a:ext>
                  </a:extLst>
                </a:gridCol>
              </a:tblGrid>
              <a:tr h="370840">
                <a:tc>
                  <a:txBody>
                    <a:bodyPr/>
                    <a:lstStyle/>
                    <a:p>
                      <a:pPr algn="ctr"/>
                      <a:r>
                        <a:rPr lang="en-US" dirty="0"/>
                        <a:t>Hospital</a:t>
                      </a:r>
                    </a:p>
                  </a:txBody>
                  <a:tcPr/>
                </a:tc>
                <a:tc>
                  <a:txBody>
                    <a:bodyPr/>
                    <a:lstStyle/>
                    <a:p>
                      <a:pPr algn="ctr"/>
                      <a:r>
                        <a:rPr lang="en-US" dirty="0"/>
                        <a:t>Private Practice</a:t>
                      </a:r>
                    </a:p>
                  </a:txBody>
                  <a:tcPr/>
                </a:tc>
                <a:extLst>
                  <a:ext uri="{0D108BD9-81ED-4DB2-BD59-A6C34878D82A}">
                    <a16:rowId xmlns:a16="http://schemas.microsoft.com/office/drawing/2014/main" xmlns="" val="4146434346"/>
                  </a:ext>
                </a:extLst>
              </a:tr>
              <a:tr h="370840">
                <a:tc>
                  <a:txBody>
                    <a:bodyPr/>
                    <a:lstStyle/>
                    <a:p>
                      <a:r>
                        <a:rPr lang="en-US" dirty="0"/>
                        <a:t>Provider Relations</a:t>
                      </a:r>
                    </a:p>
                  </a:txBody>
                  <a:tcPr/>
                </a:tc>
                <a:tc>
                  <a:txBody>
                    <a:bodyPr/>
                    <a:lstStyle/>
                    <a:p>
                      <a:r>
                        <a:rPr lang="en-US" dirty="0"/>
                        <a:t>Staff</a:t>
                      </a:r>
                    </a:p>
                  </a:txBody>
                  <a:tcPr/>
                </a:tc>
                <a:extLst>
                  <a:ext uri="{0D108BD9-81ED-4DB2-BD59-A6C34878D82A}">
                    <a16:rowId xmlns:a16="http://schemas.microsoft.com/office/drawing/2014/main" xmlns="" val="2131094953"/>
                  </a:ext>
                </a:extLst>
              </a:tr>
              <a:tr h="370840">
                <a:tc>
                  <a:txBody>
                    <a:bodyPr/>
                    <a:lstStyle/>
                    <a:p>
                      <a:r>
                        <a:rPr lang="en-US" dirty="0"/>
                        <a:t>Delegated Contracts</a:t>
                      </a:r>
                    </a:p>
                  </a:txBody>
                  <a:tcPr/>
                </a:tc>
                <a:tc>
                  <a:txBody>
                    <a:bodyPr/>
                    <a:lstStyle/>
                    <a:p>
                      <a:r>
                        <a:rPr lang="en-US" dirty="0"/>
                        <a:t>Single Credentialing</a:t>
                      </a:r>
                    </a:p>
                  </a:txBody>
                  <a:tcPr/>
                </a:tc>
                <a:extLst>
                  <a:ext uri="{0D108BD9-81ED-4DB2-BD59-A6C34878D82A}">
                    <a16:rowId xmlns:a16="http://schemas.microsoft.com/office/drawing/2014/main" xmlns="" val="2189500180"/>
                  </a:ext>
                </a:extLst>
              </a:tr>
              <a:tr h="370840">
                <a:tc>
                  <a:txBody>
                    <a:bodyPr/>
                    <a:lstStyle/>
                    <a:p>
                      <a:r>
                        <a:rPr lang="en-US" dirty="0"/>
                        <a:t>Coders; EMR; Group billing</a:t>
                      </a:r>
                    </a:p>
                  </a:txBody>
                  <a:tcPr/>
                </a:tc>
                <a:tc>
                  <a:txBody>
                    <a:bodyPr/>
                    <a:lstStyle/>
                    <a:p>
                      <a:r>
                        <a:rPr lang="en-US" dirty="0"/>
                        <a:t>Coders; EMR; Self Management</a:t>
                      </a:r>
                    </a:p>
                  </a:txBody>
                  <a:tcPr/>
                </a:tc>
                <a:extLst>
                  <a:ext uri="{0D108BD9-81ED-4DB2-BD59-A6C34878D82A}">
                    <a16:rowId xmlns:a16="http://schemas.microsoft.com/office/drawing/2014/main" xmlns="" val="4218522513"/>
                  </a:ext>
                </a:extLst>
              </a:tr>
              <a:tr h="370840">
                <a:tc>
                  <a:txBody>
                    <a:bodyPr/>
                    <a:lstStyle/>
                    <a:p>
                      <a:r>
                        <a:rPr lang="en-US" dirty="0"/>
                        <a:t>Negotiated Contracts</a:t>
                      </a:r>
                    </a:p>
                  </a:txBody>
                  <a:tcPr/>
                </a:tc>
                <a:tc>
                  <a:txBody>
                    <a:bodyPr/>
                    <a:lstStyle/>
                    <a:p>
                      <a:r>
                        <a:rPr lang="en-US" dirty="0"/>
                        <a:t>Self Negotiations</a:t>
                      </a:r>
                    </a:p>
                  </a:txBody>
                  <a:tcPr/>
                </a:tc>
                <a:extLst>
                  <a:ext uri="{0D108BD9-81ED-4DB2-BD59-A6C34878D82A}">
                    <a16:rowId xmlns:a16="http://schemas.microsoft.com/office/drawing/2014/main" xmlns="" val="3209544677"/>
                  </a:ext>
                </a:extLst>
              </a:tr>
              <a:tr h="370840">
                <a:tc>
                  <a:txBody>
                    <a:bodyPr/>
                    <a:lstStyle/>
                    <a:p>
                      <a:r>
                        <a:rPr lang="en-US" dirty="0"/>
                        <a:t>Group Acceptance</a:t>
                      </a:r>
                    </a:p>
                  </a:txBody>
                  <a:tcPr/>
                </a:tc>
                <a:tc>
                  <a:txBody>
                    <a:bodyPr/>
                    <a:lstStyle/>
                    <a:p>
                      <a:r>
                        <a:rPr lang="en-US" dirty="0"/>
                        <a:t>Targeted Specialties</a:t>
                      </a:r>
                    </a:p>
                  </a:txBody>
                  <a:tcPr/>
                </a:tc>
                <a:extLst>
                  <a:ext uri="{0D108BD9-81ED-4DB2-BD59-A6C34878D82A}">
                    <a16:rowId xmlns:a16="http://schemas.microsoft.com/office/drawing/2014/main" xmlns="" val="2966612034"/>
                  </a:ext>
                </a:extLst>
              </a:tr>
            </a:tbl>
          </a:graphicData>
        </a:graphic>
      </p:graphicFrame>
      <p:sp>
        <p:nvSpPr>
          <p:cNvPr id="4" name="Footer Placeholder 3">
            <a:extLst>
              <a:ext uri="{FF2B5EF4-FFF2-40B4-BE49-F238E27FC236}">
                <a16:creationId xmlns:a16="http://schemas.microsoft.com/office/drawing/2014/main" xmlns="" id="{1ECF06CF-03D2-4049-AE81-2F2C4D5BF224}"/>
              </a:ext>
            </a:extLst>
          </p:cNvPr>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xmlns="" id="{E1E0E453-1649-4690-A439-C76C64AFF06C}"/>
              </a:ext>
            </a:extLst>
          </p:cNvPr>
          <p:cNvSpPr>
            <a:spLocks noGrp="1"/>
          </p:cNvSpPr>
          <p:nvPr>
            <p:ph type="sldNum" sz="quarter" idx="11"/>
          </p:nvPr>
        </p:nvSpPr>
        <p:spPr/>
        <p:txBody>
          <a:bodyPr/>
          <a:lstStyle/>
          <a:p>
            <a:pPr>
              <a:defRPr/>
            </a:pPr>
            <a:fld id="{6AD68910-38FE-C240-95D4-C063CA8D3DE6}" type="slidenum">
              <a:rPr lang="en-US" altLang="en-US" smtClean="0"/>
              <a:pPr>
                <a:defRPr/>
              </a:pPr>
              <a:t>12</a:t>
            </a:fld>
            <a:endParaRPr lang="en-US" altLang="en-US" dirty="0"/>
          </a:p>
        </p:txBody>
      </p:sp>
      <p:sp>
        <p:nvSpPr>
          <p:cNvPr id="2" name="TextBox 1">
            <a:extLst>
              <a:ext uri="{FF2B5EF4-FFF2-40B4-BE49-F238E27FC236}">
                <a16:creationId xmlns:a16="http://schemas.microsoft.com/office/drawing/2014/main" xmlns="" id="{E1AD1612-7B5A-4E09-A76A-32F6A363CA8B}"/>
              </a:ext>
            </a:extLst>
          </p:cNvPr>
          <p:cNvSpPr txBox="1"/>
          <p:nvPr/>
        </p:nvSpPr>
        <p:spPr>
          <a:xfrm>
            <a:off x="187679" y="5263290"/>
            <a:ext cx="8866530" cy="707886"/>
          </a:xfrm>
          <a:prstGeom prst="rect">
            <a:avLst/>
          </a:prstGeom>
          <a:noFill/>
        </p:spPr>
        <p:txBody>
          <a:bodyPr wrap="none" rtlCol="0">
            <a:spAutoFit/>
          </a:bodyPr>
          <a:lstStyle/>
          <a:p>
            <a:r>
              <a:rPr lang="en-US" dirty="0">
                <a:latin typeface="+mn-lt"/>
              </a:rPr>
              <a:t>CMS helps regulate reimbursement, residents move from census CMS</a:t>
            </a:r>
          </a:p>
          <a:p>
            <a:r>
              <a:rPr lang="en-US" dirty="0">
                <a:latin typeface="+mn-lt"/>
              </a:rPr>
              <a:t>Payment to pay for performance.</a:t>
            </a:r>
          </a:p>
        </p:txBody>
      </p:sp>
      <p:sp>
        <p:nvSpPr>
          <p:cNvPr id="8" name="Title 2">
            <a:extLst>
              <a:ext uri="{FF2B5EF4-FFF2-40B4-BE49-F238E27FC236}">
                <a16:creationId xmlns:a16="http://schemas.microsoft.com/office/drawing/2014/main" xmlns="" id="{A23C6D21-0FCB-48F1-92A4-1C2A86827F86}"/>
              </a:ext>
            </a:extLst>
          </p:cNvPr>
          <p:cNvSpPr txBox="1">
            <a:spLocks/>
          </p:cNvSpPr>
          <p:nvPr/>
        </p:nvSpPr>
        <p:spPr>
          <a:xfrm>
            <a:off x="1989344" y="257896"/>
            <a:ext cx="65260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a:lstStyle>
          <a:p>
            <a:pPr fontAlgn="auto">
              <a:spcAft>
                <a:spcPts val="0"/>
              </a:spcAft>
            </a:pPr>
            <a:r>
              <a:rPr lang="en-US" dirty="0"/>
              <a:t>Now you’re a billing doctor!</a:t>
            </a:r>
          </a:p>
        </p:txBody>
      </p:sp>
      <p:sp>
        <p:nvSpPr>
          <p:cNvPr id="10" name="Title 2">
            <a:extLst>
              <a:ext uri="{FF2B5EF4-FFF2-40B4-BE49-F238E27FC236}">
                <a16:creationId xmlns:a16="http://schemas.microsoft.com/office/drawing/2014/main" xmlns="" id="{A23C6D21-0FCB-48F1-92A4-1C2A86827F86}"/>
              </a:ext>
            </a:extLst>
          </p:cNvPr>
          <p:cNvSpPr txBox="1">
            <a:spLocks/>
          </p:cNvSpPr>
          <p:nvPr/>
        </p:nvSpPr>
        <p:spPr>
          <a:xfrm>
            <a:off x="1989344" y="257896"/>
            <a:ext cx="65260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a:lstStyle>
          <a:p>
            <a:pPr fontAlgn="auto">
              <a:spcAft>
                <a:spcPts val="0"/>
              </a:spcAft>
            </a:pPr>
            <a:r>
              <a:rPr lang="en-US" dirty="0"/>
              <a:t>Now you’re a billing doctor!</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7410"/>
            <a:ext cx="3991792" cy="2663925"/>
          </a:xfrm>
          <a:prstGeom prst="rect">
            <a:avLst/>
          </a:prstGeom>
        </p:spPr>
      </p:pic>
    </p:spTree>
    <p:extLst>
      <p:ext uri="{BB962C8B-B14F-4D97-AF65-F5344CB8AC3E}">
        <p14:creationId xmlns:p14="http://schemas.microsoft.com/office/powerpoint/2010/main" val="4151860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38058"/>
            <a:ext cx="6069330" cy="4438905"/>
          </a:xfrm>
        </p:spPr>
        <p:txBody>
          <a:bodyPr/>
          <a:lstStyle/>
          <a:p>
            <a:r>
              <a:rPr lang="en-US" dirty="0"/>
              <a:t>Medicaid/Medicare CMS </a:t>
            </a:r>
          </a:p>
          <a:p>
            <a:r>
              <a:rPr lang="en-US" dirty="0"/>
              <a:t>The Joint Commission-Vendor of CMS</a:t>
            </a:r>
          </a:p>
          <a:p>
            <a:r>
              <a:rPr lang="en-US" dirty="0"/>
              <a:t>National Committee for Quality Assurance</a:t>
            </a:r>
          </a:p>
          <a:p>
            <a:r>
              <a:rPr lang="en-US" dirty="0"/>
              <a:t>Utilization Review Accreditation Commission</a:t>
            </a:r>
          </a:p>
          <a:p>
            <a:r>
              <a:rPr lang="en-US" dirty="0"/>
              <a:t>Health on the Net Foundation</a:t>
            </a:r>
          </a:p>
          <a:p>
            <a:r>
              <a:rPr lang="en-US" dirty="0"/>
              <a:t>Accreditation Commission for Health Care</a:t>
            </a:r>
          </a:p>
          <a:p>
            <a:endParaRPr lang="en-US" dirty="0"/>
          </a:p>
        </p:txBody>
      </p:sp>
      <p:sp>
        <p:nvSpPr>
          <p:cNvPr id="3" name="Title 2"/>
          <p:cNvSpPr>
            <a:spLocks noGrp="1"/>
          </p:cNvSpPr>
          <p:nvPr>
            <p:ph type="title"/>
          </p:nvPr>
        </p:nvSpPr>
        <p:spPr/>
        <p:txBody>
          <a:bodyPr/>
          <a:lstStyle/>
          <a:p>
            <a:r>
              <a:rPr lang="en-US" dirty="0"/>
              <a:t>Accreditation Standards for Hospitals.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13</a:t>
            </a:fld>
            <a:endParaRPr lang="en-US" altLang="en-US" dirty="0"/>
          </a:p>
        </p:txBody>
      </p:sp>
      <p:pic>
        <p:nvPicPr>
          <p:cNvPr id="8" name="Picture 7"/>
          <p:cNvPicPr>
            <a:picLocks noChangeAspect="1"/>
          </p:cNvPicPr>
          <p:nvPr/>
        </p:nvPicPr>
        <p:blipFill>
          <a:blip r:embed="rId2"/>
          <a:stretch>
            <a:fillRect/>
          </a:stretch>
        </p:blipFill>
        <p:spPr>
          <a:xfrm>
            <a:off x="6206490" y="3006090"/>
            <a:ext cx="3069780" cy="3069780"/>
          </a:xfrm>
          <a:prstGeom prst="rect">
            <a:avLst/>
          </a:prstGeom>
        </p:spPr>
      </p:pic>
    </p:spTree>
    <p:extLst>
      <p:ext uri="{BB962C8B-B14F-4D97-AF65-F5344CB8AC3E}">
        <p14:creationId xmlns:p14="http://schemas.microsoft.com/office/powerpoint/2010/main" val="2113913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00000"/>
              </a:lnSpc>
            </a:pPr>
            <a:r>
              <a:rPr lang="en-US" dirty="0"/>
              <a:t>Medicaid/Medicare CMS - Reimbursement						</a:t>
            </a:r>
          </a:p>
          <a:p>
            <a:pPr>
              <a:lnSpc>
                <a:spcPct val="100000"/>
              </a:lnSpc>
            </a:pPr>
            <a:r>
              <a:rPr lang="en-US" dirty="0"/>
              <a:t>National Committee for Quality Assurance					</a:t>
            </a:r>
          </a:p>
          <a:p>
            <a:pPr>
              <a:lnSpc>
                <a:spcPct val="100000"/>
              </a:lnSpc>
            </a:pPr>
            <a:r>
              <a:rPr lang="en-US" dirty="0"/>
              <a:t>Utilization Review Accreditation Commission</a:t>
            </a:r>
          </a:p>
          <a:p>
            <a:endParaRPr lang="en-US" dirty="0"/>
          </a:p>
        </p:txBody>
      </p:sp>
      <p:sp>
        <p:nvSpPr>
          <p:cNvPr id="3" name="Title 2"/>
          <p:cNvSpPr>
            <a:spLocks noGrp="1"/>
          </p:cNvSpPr>
          <p:nvPr>
            <p:ph type="title"/>
          </p:nvPr>
        </p:nvSpPr>
        <p:spPr/>
        <p:txBody>
          <a:bodyPr/>
          <a:lstStyle/>
          <a:p>
            <a:r>
              <a:rPr lang="en-US" dirty="0"/>
              <a:t>Accreditation Standards for Private Practice</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14</a:t>
            </a:fld>
            <a:endParaRPr lang="en-US" altLang="en-US" dirty="0"/>
          </a:p>
        </p:txBody>
      </p:sp>
    </p:spTree>
    <p:extLst>
      <p:ext uri="{BB962C8B-B14F-4D97-AF65-F5344CB8AC3E}">
        <p14:creationId xmlns:p14="http://schemas.microsoft.com/office/powerpoint/2010/main" val="2817825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52F8472-2804-4394-9CEB-CA2E4A63ED8D}"/>
              </a:ext>
            </a:extLst>
          </p:cNvPr>
          <p:cNvSpPr>
            <a:spLocks noGrp="1"/>
          </p:cNvSpPr>
          <p:nvPr>
            <p:ph type="title"/>
          </p:nvPr>
        </p:nvSpPr>
        <p:spPr>
          <a:xfrm>
            <a:off x="2129044" y="174186"/>
            <a:ext cx="6526006" cy="1325563"/>
          </a:xfrm>
        </p:spPr>
        <p:txBody>
          <a:bodyPr/>
          <a:lstStyle/>
          <a:p>
            <a:r>
              <a:rPr lang="en-US" dirty="0"/>
              <a:t>Legal Responsibilities</a:t>
            </a:r>
          </a:p>
        </p:txBody>
      </p:sp>
      <p:sp>
        <p:nvSpPr>
          <p:cNvPr id="4" name="Footer Placeholder 3">
            <a:extLst>
              <a:ext uri="{FF2B5EF4-FFF2-40B4-BE49-F238E27FC236}">
                <a16:creationId xmlns:a16="http://schemas.microsoft.com/office/drawing/2014/main" xmlns="" id="{1EC2A740-20C4-41CD-A78E-8AC945C8650D}"/>
              </a:ext>
            </a:extLst>
          </p:cNvPr>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xmlns="" id="{FB90EBF9-E82E-49E2-BB63-9F3AEA35FA83}"/>
              </a:ext>
            </a:extLst>
          </p:cNvPr>
          <p:cNvSpPr>
            <a:spLocks noGrp="1"/>
          </p:cNvSpPr>
          <p:nvPr>
            <p:ph type="sldNum" sz="quarter" idx="11"/>
          </p:nvPr>
        </p:nvSpPr>
        <p:spPr/>
        <p:txBody>
          <a:bodyPr/>
          <a:lstStyle/>
          <a:p>
            <a:pPr>
              <a:defRPr/>
            </a:pPr>
            <a:fld id="{6AD68910-38FE-C240-95D4-C063CA8D3DE6}" type="slidenum">
              <a:rPr lang="en-US" altLang="en-US" smtClean="0"/>
              <a:pPr>
                <a:defRPr/>
              </a:pPr>
              <a:t>15</a:t>
            </a:fld>
            <a:endParaRPr lang="en-US" altLang="en-US" dirty="0"/>
          </a:p>
        </p:txBody>
      </p:sp>
      <p:graphicFrame>
        <p:nvGraphicFramePr>
          <p:cNvPr id="17" name="Table 16">
            <a:extLst>
              <a:ext uri="{FF2B5EF4-FFF2-40B4-BE49-F238E27FC236}">
                <a16:creationId xmlns:a16="http://schemas.microsoft.com/office/drawing/2014/main" xmlns="" id="{C21FD4C0-6441-42BB-B54D-A27E0AA72632}"/>
              </a:ext>
            </a:extLst>
          </p:cNvPr>
          <p:cNvGraphicFramePr>
            <a:graphicFrameLocks noGrp="1"/>
          </p:cNvGraphicFramePr>
          <p:nvPr>
            <p:extLst>
              <p:ext uri="{D42A27DB-BD31-4B8C-83A1-F6EECF244321}">
                <p14:modId xmlns:p14="http://schemas.microsoft.com/office/powerpoint/2010/main" val="902635649"/>
              </p:ext>
            </p:extLst>
          </p:nvPr>
        </p:nvGraphicFramePr>
        <p:xfrm>
          <a:off x="4876799" y="1866283"/>
          <a:ext cx="4050150" cy="3566160"/>
        </p:xfrm>
        <a:graphic>
          <a:graphicData uri="http://schemas.openxmlformats.org/drawingml/2006/table">
            <a:tbl>
              <a:tblPr firstRow="1" bandRow="1">
                <a:effectLst>
                  <a:outerShdw blurRad="50800" dist="38100" dir="2700000" sx="102000" sy="102000" algn="tl" rotWithShape="0">
                    <a:prstClr val="black">
                      <a:alpha val="40000"/>
                    </a:prstClr>
                  </a:outerShdw>
                </a:effectLst>
                <a:tableStyleId>{5C22544A-7EE6-4342-B048-85BDC9FD1C3A}</a:tableStyleId>
              </a:tblPr>
              <a:tblGrid>
                <a:gridCol w="2025075">
                  <a:extLst>
                    <a:ext uri="{9D8B030D-6E8A-4147-A177-3AD203B41FA5}">
                      <a16:colId xmlns:a16="http://schemas.microsoft.com/office/drawing/2014/main" xmlns="" val="1667654068"/>
                    </a:ext>
                  </a:extLst>
                </a:gridCol>
                <a:gridCol w="2025075">
                  <a:extLst>
                    <a:ext uri="{9D8B030D-6E8A-4147-A177-3AD203B41FA5}">
                      <a16:colId xmlns:a16="http://schemas.microsoft.com/office/drawing/2014/main" xmlns="" val="2248410683"/>
                    </a:ext>
                  </a:extLst>
                </a:gridCol>
              </a:tblGrid>
              <a:tr h="345293">
                <a:tc>
                  <a:txBody>
                    <a:bodyPr/>
                    <a:lstStyle/>
                    <a:p>
                      <a:r>
                        <a:rPr lang="en-US" dirty="0"/>
                        <a:t>Hospital</a:t>
                      </a:r>
                    </a:p>
                  </a:txBody>
                  <a:tcPr/>
                </a:tc>
                <a:tc>
                  <a:txBody>
                    <a:bodyPr/>
                    <a:lstStyle/>
                    <a:p>
                      <a:r>
                        <a:rPr lang="en-US" dirty="0"/>
                        <a:t>Private Practice</a:t>
                      </a:r>
                    </a:p>
                  </a:txBody>
                  <a:tcPr/>
                </a:tc>
                <a:extLst>
                  <a:ext uri="{0D108BD9-81ED-4DB2-BD59-A6C34878D82A}">
                    <a16:rowId xmlns:a16="http://schemas.microsoft.com/office/drawing/2014/main" xmlns="" val="1848010489"/>
                  </a:ext>
                </a:extLst>
              </a:tr>
              <a:tr h="345293">
                <a:tc>
                  <a:txBody>
                    <a:bodyPr/>
                    <a:lstStyle/>
                    <a:p>
                      <a:r>
                        <a:rPr lang="en-US" dirty="0"/>
                        <a:t>Self Insurance</a:t>
                      </a:r>
                    </a:p>
                  </a:txBody>
                  <a:tcPr/>
                </a:tc>
                <a:tc>
                  <a:txBody>
                    <a:bodyPr/>
                    <a:lstStyle/>
                    <a:p>
                      <a:r>
                        <a:rPr lang="en-US" dirty="0"/>
                        <a:t>High Premiums</a:t>
                      </a:r>
                    </a:p>
                  </a:txBody>
                  <a:tcPr/>
                </a:tc>
                <a:extLst>
                  <a:ext uri="{0D108BD9-81ED-4DB2-BD59-A6C34878D82A}">
                    <a16:rowId xmlns:a16="http://schemas.microsoft.com/office/drawing/2014/main" xmlns="" val="1988143469"/>
                  </a:ext>
                </a:extLst>
              </a:tr>
              <a:tr h="604263">
                <a:tc>
                  <a:txBody>
                    <a:bodyPr/>
                    <a:lstStyle/>
                    <a:p>
                      <a:r>
                        <a:rPr lang="en-US" dirty="0"/>
                        <a:t>Group Settlements</a:t>
                      </a:r>
                    </a:p>
                  </a:txBody>
                  <a:tcPr/>
                </a:tc>
                <a:tc>
                  <a:txBody>
                    <a:bodyPr/>
                    <a:lstStyle/>
                    <a:p>
                      <a:r>
                        <a:rPr lang="en-US" dirty="0"/>
                        <a:t>Provider Settlements</a:t>
                      </a:r>
                    </a:p>
                  </a:txBody>
                  <a:tcPr/>
                </a:tc>
                <a:extLst>
                  <a:ext uri="{0D108BD9-81ED-4DB2-BD59-A6C34878D82A}">
                    <a16:rowId xmlns:a16="http://schemas.microsoft.com/office/drawing/2014/main" xmlns="" val="1021848202"/>
                  </a:ext>
                </a:extLst>
              </a:tr>
              <a:tr h="604263">
                <a:tc>
                  <a:txBody>
                    <a:bodyPr/>
                    <a:lstStyle/>
                    <a:p>
                      <a:r>
                        <a:rPr lang="en-US" dirty="0"/>
                        <a:t>Tort Controlled (state)</a:t>
                      </a:r>
                    </a:p>
                  </a:txBody>
                  <a:tcPr/>
                </a:tc>
                <a:tc>
                  <a:txBody>
                    <a:bodyPr/>
                    <a:lstStyle/>
                    <a:p>
                      <a:r>
                        <a:rPr lang="en-US" dirty="0"/>
                        <a:t>Tort Controlled (state)</a:t>
                      </a:r>
                    </a:p>
                  </a:txBody>
                  <a:tcPr/>
                </a:tc>
                <a:extLst>
                  <a:ext uri="{0D108BD9-81ED-4DB2-BD59-A6C34878D82A}">
                    <a16:rowId xmlns:a16="http://schemas.microsoft.com/office/drawing/2014/main" xmlns="" val="1588318444"/>
                  </a:ext>
                </a:extLst>
              </a:tr>
              <a:tr h="604263">
                <a:tc>
                  <a:txBody>
                    <a:bodyPr/>
                    <a:lstStyle/>
                    <a:p>
                      <a:r>
                        <a:rPr lang="en-US" dirty="0"/>
                        <a:t>Low cost for provider</a:t>
                      </a:r>
                    </a:p>
                  </a:txBody>
                  <a:tcPr/>
                </a:tc>
                <a:tc>
                  <a:txBody>
                    <a:bodyPr/>
                    <a:lstStyle/>
                    <a:p>
                      <a:r>
                        <a:rPr lang="en-US" dirty="0"/>
                        <a:t>High cost for practice</a:t>
                      </a:r>
                    </a:p>
                  </a:txBody>
                  <a:tcPr/>
                </a:tc>
                <a:extLst>
                  <a:ext uri="{0D108BD9-81ED-4DB2-BD59-A6C34878D82A}">
                    <a16:rowId xmlns:a16="http://schemas.microsoft.com/office/drawing/2014/main" xmlns="" val="1882488902"/>
                  </a:ext>
                </a:extLst>
              </a:tr>
              <a:tr h="863233">
                <a:tc>
                  <a:txBody>
                    <a:bodyPr/>
                    <a:lstStyle/>
                    <a:p>
                      <a:r>
                        <a:rPr lang="en-US" dirty="0"/>
                        <a:t>National Practitioner Data</a:t>
                      </a:r>
                    </a:p>
                    <a:p>
                      <a:r>
                        <a:rPr lang="en-US" dirty="0"/>
                        <a:t>Bank</a:t>
                      </a:r>
                    </a:p>
                  </a:txBody>
                  <a:tcPr/>
                </a:tc>
                <a:tc>
                  <a:txBody>
                    <a:bodyPr/>
                    <a:lstStyle/>
                    <a:p>
                      <a:r>
                        <a:rPr lang="en-US" dirty="0"/>
                        <a:t>National Practitioner Data Bank</a:t>
                      </a:r>
                    </a:p>
                  </a:txBody>
                  <a:tcPr/>
                </a:tc>
                <a:extLst>
                  <a:ext uri="{0D108BD9-81ED-4DB2-BD59-A6C34878D82A}">
                    <a16:rowId xmlns:a16="http://schemas.microsoft.com/office/drawing/2014/main" xmlns="" val="326737734"/>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31" y="2222943"/>
            <a:ext cx="4589261" cy="3047557"/>
          </a:xfrm>
          <a:prstGeom prst="rect">
            <a:avLst/>
          </a:prstGeom>
          <a:effectLst>
            <a:outerShdw blurRad="50800" dist="38100" dir="2700000" sx="101000" sy="101000" algn="tl" rotWithShape="0">
              <a:prstClr val="black">
                <a:alpha val="40000"/>
              </a:prstClr>
            </a:outerShdw>
          </a:effectLst>
        </p:spPr>
      </p:pic>
    </p:spTree>
    <p:extLst>
      <p:ext uri="{BB962C8B-B14F-4D97-AF65-F5344CB8AC3E}">
        <p14:creationId xmlns:p14="http://schemas.microsoft.com/office/powerpoint/2010/main" val="4140493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390EBCC-DC50-4A3C-B923-73DA77689284}"/>
              </a:ext>
            </a:extLst>
          </p:cNvPr>
          <p:cNvSpPr>
            <a:spLocks noGrp="1"/>
          </p:cNvSpPr>
          <p:nvPr>
            <p:ph idx="1"/>
          </p:nvPr>
        </p:nvSpPr>
        <p:spPr>
          <a:xfrm>
            <a:off x="301841" y="1738058"/>
            <a:ext cx="8540318" cy="4438905"/>
          </a:xfrm>
        </p:spPr>
        <p:txBody>
          <a:bodyPr>
            <a:normAutofit fontScale="85000" lnSpcReduction="20000"/>
          </a:bodyPr>
          <a:lstStyle/>
          <a:p>
            <a:pPr marL="0" indent="0">
              <a:lnSpc>
                <a:spcPct val="110000"/>
              </a:lnSpc>
              <a:buNone/>
            </a:pPr>
            <a:r>
              <a:rPr lang="en-US" dirty="0"/>
              <a:t>The NPDB is an information clearinghouse created by Congress with the primary goals of improving health care quality, protecting the public, and reducing health care fraud and abuse in the United States. The NPDB collects information on medical malpractice payments and certain adverse actions and discloses that information to eligible entities to facilitate comprehensive reviews of the credentials of health care practitioners, entities, providers, and suppliers. These payments and actions are required to be reported to the NPDB under Title IV of Public Law 99- 660, the Health Care Quality Improvement Act of 1986 (Title IV); Section 1921 of the Social Security Act (Section 1921); Section 1128E of the Social Security Act (Section 1128E); and their implementing regulations found at 45 CFR Part 60.</a:t>
            </a:r>
          </a:p>
        </p:txBody>
      </p:sp>
      <p:sp>
        <p:nvSpPr>
          <p:cNvPr id="3" name="Title 2">
            <a:extLst>
              <a:ext uri="{FF2B5EF4-FFF2-40B4-BE49-F238E27FC236}">
                <a16:creationId xmlns:a16="http://schemas.microsoft.com/office/drawing/2014/main" xmlns="" id="{D352FACE-38F9-439F-921E-2C95096D0DC1}"/>
              </a:ext>
            </a:extLst>
          </p:cNvPr>
          <p:cNvSpPr>
            <a:spLocks noGrp="1"/>
          </p:cNvSpPr>
          <p:nvPr>
            <p:ph type="title"/>
          </p:nvPr>
        </p:nvSpPr>
        <p:spPr>
          <a:xfrm>
            <a:off x="1612154" y="284411"/>
            <a:ext cx="6526006" cy="1325563"/>
          </a:xfrm>
        </p:spPr>
        <p:txBody>
          <a:bodyPr/>
          <a:lstStyle/>
          <a:p>
            <a:pPr algn="ctr"/>
            <a:r>
              <a:rPr lang="en-US" dirty="0"/>
              <a:t>What is the National Practitioner Data Bank….</a:t>
            </a:r>
          </a:p>
        </p:txBody>
      </p:sp>
      <p:sp>
        <p:nvSpPr>
          <p:cNvPr id="4" name="Footer Placeholder 3">
            <a:extLst>
              <a:ext uri="{FF2B5EF4-FFF2-40B4-BE49-F238E27FC236}">
                <a16:creationId xmlns:a16="http://schemas.microsoft.com/office/drawing/2014/main" xmlns="" id="{ED74582A-66C0-4089-A450-FA6EBB48B17D}"/>
              </a:ext>
            </a:extLst>
          </p:cNvPr>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xmlns="" id="{E7F5B94C-D771-42C0-88B0-27B153A73C08}"/>
              </a:ext>
            </a:extLst>
          </p:cNvPr>
          <p:cNvSpPr>
            <a:spLocks noGrp="1"/>
          </p:cNvSpPr>
          <p:nvPr>
            <p:ph type="sldNum" sz="quarter" idx="11"/>
          </p:nvPr>
        </p:nvSpPr>
        <p:spPr/>
        <p:txBody>
          <a:bodyPr/>
          <a:lstStyle/>
          <a:p>
            <a:pPr>
              <a:defRPr/>
            </a:pPr>
            <a:fld id="{6AD68910-38FE-C240-95D4-C063CA8D3DE6}" type="slidenum">
              <a:rPr lang="en-US" altLang="en-US" smtClean="0"/>
              <a:pPr>
                <a:defRPr/>
              </a:pPr>
              <a:t>16</a:t>
            </a:fld>
            <a:endParaRPr lang="en-US" altLang="en-US" dirty="0"/>
          </a:p>
        </p:txBody>
      </p:sp>
    </p:spTree>
    <p:extLst>
      <p:ext uri="{BB962C8B-B14F-4D97-AF65-F5344CB8AC3E}">
        <p14:creationId xmlns:p14="http://schemas.microsoft.com/office/powerpoint/2010/main" val="3618758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718DF7B-3861-4CDE-B193-198D4EE24CD7}"/>
              </a:ext>
            </a:extLst>
          </p:cNvPr>
          <p:cNvSpPr>
            <a:spLocks noGrp="1"/>
          </p:cNvSpPr>
          <p:nvPr>
            <p:ph idx="1"/>
          </p:nvPr>
        </p:nvSpPr>
        <p:spPr>
          <a:xfrm>
            <a:off x="628650" y="1875218"/>
            <a:ext cx="7886700" cy="4438905"/>
          </a:xfrm>
        </p:spPr>
        <p:txBody>
          <a:bodyPr>
            <a:normAutofit fontScale="77500" lnSpcReduction="20000"/>
          </a:bodyPr>
          <a:lstStyle/>
          <a:p>
            <a:r>
              <a:rPr lang="en-US" dirty="0"/>
              <a:t>Entities are required to report malpractice cases that have direct payment on behalf of the resident or fellow or if there is a criminal judgement made against the resident or fellow.</a:t>
            </a:r>
            <a:br>
              <a:rPr lang="en-US" dirty="0"/>
            </a:br>
            <a:endParaRPr lang="en-US" dirty="0"/>
          </a:p>
          <a:p>
            <a:r>
              <a:rPr lang="en-US" dirty="0"/>
              <a:t>Reports must be submitted to the NPDB when medical malpractice payments are made for the benefit of licensed residents or interns, including those insured by their employers.</a:t>
            </a:r>
            <a:br>
              <a:rPr lang="en-US" dirty="0"/>
            </a:br>
            <a:endParaRPr lang="en-US" dirty="0"/>
          </a:p>
          <a:p>
            <a:r>
              <a:rPr lang="en-US" dirty="0"/>
              <a:t>If a supervisory practitioner is named in a lawsuit based on the actions of a subordinate practitioner (e.g., a licensed resident or intern), separate reports must be submitted for each practitioner. The report on the supervisory practitioner should be submitted using the same malpractice claim description code used in the subordinate practitioner's payment report. The reporting entity should use the narrative description to explain that the supervisory practitioner was named based on the subordinate practitioner's services.</a:t>
            </a:r>
          </a:p>
          <a:p>
            <a:endParaRPr lang="en-US" dirty="0"/>
          </a:p>
        </p:txBody>
      </p:sp>
      <p:sp>
        <p:nvSpPr>
          <p:cNvPr id="3" name="Title 2">
            <a:extLst>
              <a:ext uri="{FF2B5EF4-FFF2-40B4-BE49-F238E27FC236}">
                <a16:creationId xmlns:a16="http://schemas.microsoft.com/office/drawing/2014/main" xmlns="" id="{EDF47442-75D2-474D-9F22-DBC32DDB615C}"/>
              </a:ext>
            </a:extLst>
          </p:cNvPr>
          <p:cNvSpPr>
            <a:spLocks noGrp="1"/>
          </p:cNvSpPr>
          <p:nvPr>
            <p:ph type="title"/>
          </p:nvPr>
        </p:nvSpPr>
        <p:spPr/>
        <p:txBody>
          <a:bodyPr/>
          <a:lstStyle/>
          <a:p>
            <a:r>
              <a:rPr lang="en-US" dirty="0"/>
              <a:t>Do you report Residents?</a:t>
            </a:r>
          </a:p>
        </p:txBody>
      </p:sp>
      <p:sp>
        <p:nvSpPr>
          <p:cNvPr id="4" name="Footer Placeholder 3">
            <a:extLst>
              <a:ext uri="{FF2B5EF4-FFF2-40B4-BE49-F238E27FC236}">
                <a16:creationId xmlns:a16="http://schemas.microsoft.com/office/drawing/2014/main" xmlns="" id="{8FF9E732-6E2D-4805-B22F-5ABED0806D80}"/>
              </a:ext>
            </a:extLst>
          </p:cNvPr>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xmlns="" id="{A193D353-369E-4212-964D-F88B76D42DC7}"/>
              </a:ext>
            </a:extLst>
          </p:cNvPr>
          <p:cNvSpPr>
            <a:spLocks noGrp="1"/>
          </p:cNvSpPr>
          <p:nvPr>
            <p:ph type="sldNum" sz="quarter" idx="11"/>
          </p:nvPr>
        </p:nvSpPr>
        <p:spPr/>
        <p:txBody>
          <a:bodyPr/>
          <a:lstStyle/>
          <a:p>
            <a:pPr>
              <a:defRPr/>
            </a:pPr>
            <a:fld id="{6AD68910-38FE-C240-95D4-C063CA8D3DE6}" type="slidenum">
              <a:rPr lang="en-US" altLang="en-US" smtClean="0"/>
              <a:pPr>
                <a:defRPr/>
              </a:pPr>
              <a:t>17</a:t>
            </a:fld>
            <a:endParaRPr lang="en-US" altLang="en-US" dirty="0"/>
          </a:p>
        </p:txBody>
      </p:sp>
    </p:spTree>
    <p:extLst>
      <p:ext uri="{BB962C8B-B14F-4D97-AF65-F5344CB8AC3E}">
        <p14:creationId xmlns:p14="http://schemas.microsoft.com/office/powerpoint/2010/main" val="2283517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21FB957-0B8C-4342-A55B-D0761DE95088}"/>
              </a:ext>
            </a:extLst>
          </p:cNvPr>
          <p:cNvSpPr>
            <a:spLocks noGrp="1"/>
          </p:cNvSpPr>
          <p:nvPr>
            <p:ph idx="1"/>
          </p:nvPr>
        </p:nvSpPr>
        <p:spPr/>
        <p:txBody>
          <a:bodyPr>
            <a:normAutofit/>
          </a:bodyPr>
          <a:lstStyle/>
          <a:p>
            <a:pPr>
              <a:lnSpc>
                <a:spcPct val="100000"/>
              </a:lnSpc>
            </a:pPr>
            <a:r>
              <a:rPr lang="en-US" sz="2400" dirty="0"/>
              <a:t>You do not have to report if a resident or fellow is not renewed or if they leave a program.</a:t>
            </a:r>
          </a:p>
          <a:p>
            <a:pPr>
              <a:lnSpc>
                <a:spcPct val="100000"/>
              </a:lnSpc>
            </a:pPr>
            <a:r>
              <a:rPr lang="en-US" sz="2400" dirty="0"/>
              <a:t>Residents who moonlight under the policies of the medical staff bylaws are required to be reported to NPDB in the event of an adverse action.</a:t>
            </a:r>
          </a:p>
          <a:p>
            <a:pPr>
              <a:lnSpc>
                <a:spcPct val="100000"/>
              </a:lnSpc>
            </a:pPr>
            <a:r>
              <a:rPr lang="en-US" sz="2400" dirty="0"/>
              <a:t>Residents should be aware of the NPDB rules in training.  Once they graduate they are required to be reported if adverse actions occur.</a:t>
            </a:r>
          </a:p>
        </p:txBody>
      </p:sp>
      <p:sp>
        <p:nvSpPr>
          <p:cNvPr id="3" name="Title 2">
            <a:extLst>
              <a:ext uri="{FF2B5EF4-FFF2-40B4-BE49-F238E27FC236}">
                <a16:creationId xmlns:a16="http://schemas.microsoft.com/office/drawing/2014/main" xmlns="" id="{4DA1ECDD-CCA3-49B0-AC94-FB3FE0EFA3BE}"/>
              </a:ext>
            </a:extLst>
          </p:cNvPr>
          <p:cNvSpPr>
            <a:spLocks noGrp="1"/>
          </p:cNvSpPr>
          <p:nvPr>
            <p:ph type="title"/>
          </p:nvPr>
        </p:nvSpPr>
        <p:spPr/>
        <p:txBody>
          <a:bodyPr/>
          <a:lstStyle/>
          <a:p>
            <a:r>
              <a:rPr lang="en-US" dirty="0"/>
              <a:t>NPDB Continued</a:t>
            </a:r>
          </a:p>
        </p:txBody>
      </p:sp>
      <p:sp>
        <p:nvSpPr>
          <p:cNvPr id="4" name="Footer Placeholder 3">
            <a:extLst>
              <a:ext uri="{FF2B5EF4-FFF2-40B4-BE49-F238E27FC236}">
                <a16:creationId xmlns:a16="http://schemas.microsoft.com/office/drawing/2014/main" xmlns="" id="{053B7CE4-F7BE-40CC-8612-6CDE306F146B}"/>
              </a:ext>
            </a:extLst>
          </p:cNvPr>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xmlns="" id="{AA2143D5-0439-4557-9759-2826570B5FD2}"/>
              </a:ext>
            </a:extLst>
          </p:cNvPr>
          <p:cNvSpPr>
            <a:spLocks noGrp="1"/>
          </p:cNvSpPr>
          <p:nvPr>
            <p:ph type="sldNum" sz="quarter" idx="11"/>
          </p:nvPr>
        </p:nvSpPr>
        <p:spPr/>
        <p:txBody>
          <a:bodyPr/>
          <a:lstStyle/>
          <a:p>
            <a:pPr>
              <a:defRPr/>
            </a:pPr>
            <a:fld id="{6AD68910-38FE-C240-95D4-C063CA8D3DE6}" type="slidenum">
              <a:rPr lang="en-US" altLang="en-US" smtClean="0"/>
              <a:pPr>
                <a:defRPr/>
              </a:pPr>
              <a:t>18</a:t>
            </a:fld>
            <a:endParaRPr lang="en-US" altLang="en-US" dirty="0"/>
          </a:p>
        </p:txBody>
      </p:sp>
      <p:sp>
        <p:nvSpPr>
          <p:cNvPr id="6" name="TextBox 5"/>
          <p:cNvSpPr txBox="1"/>
          <p:nvPr/>
        </p:nvSpPr>
        <p:spPr>
          <a:xfrm>
            <a:off x="0" y="5704881"/>
            <a:ext cx="9144000" cy="400110"/>
          </a:xfrm>
          <a:prstGeom prst="rect">
            <a:avLst/>
          </a:prstGeom>
          <a:noFill/>
        </p:spPr>
        <p:txBody>
          <a:bodyPr wrap="square" rtlCol="0">
            <a:spAutoFit/>
          </a:bodyPr>
          <a:lstStyle/>
          <a:p>
            <a:pPr algn="ctr"/>
            <a:r>
              <a:rPr lang="en-US" b="0" dirty="0">
                <a:latin typeface="+mn-lt"/>
              </a:rPr>
              <a:t>Link to NPDB: </a:t>
            </a:r>
            <a:r>
              <a:rPr lang="en-US" b="0" dirty="0">
                <a:latin typeface="+mn-lt"/>
                <a:hlinkClick r:id="rId2"/>
              </a:rPr>
              <a:t>https://www.npdb.hrsa.gov/</a:t>
            </a:r>
            <a:endParaRPr lang="en-US" dirty="0">
              <a:latin typeface="+mn-lt"/>
            </a:endParaRPr>
          </a:p>
        </p:txBody>
      </p:sp>
    </p:spTree>
    <p:extLst>
      <p:ext uri="{BB962C8B-B14F-4D97-AF65-F5344CB8AC3E}">
        <p14:creationId xmlns:p14="http://schemas.microsoft.com/office/powerpoint/2010/main" val="2700363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FC153C5-8E83-40AC-AF91-47C04E24569E}"/>
              </a:ext>
            </a:extLst>
          </p:cNvPr>
          <p:cNvSpPr>
            <a:spLocks noGrp="1"/>
          </p:cNvSpPr>
          <p:nvPr>
            <p:ph type="title"/>
          </p:nvPr>
        </p:nvSpPr>
        <p:spPr>
          <a:xfrm>
            <a:off x="1989344" y="280971"/>
            <a:ext cx="6803782" cy="1325563"/>
          </a:xfrm>
        </p:spPr>
        <p:txBody>
          <a:bodyPr>
            <a:normAutofit/>
          </a:bodyPr>
          <a:lstStyle/>
          <a:p>
            <a:r>
              <a:rPr lang="en-US" sz="3600" dirty="0"/>
              <a:t>What is the definition of Privileging?</a:t>
            </a:r>
          </a:p>
        </p:txBody>
      </p:sp>
      <p:sp>
        <p:nvSpPr>
          <p:cNvPr id="4" name="Footer Placeholder 3">
            <a:extLst>
              <a:ext uri="{FF2B5EF4-FFF2-40B4-BE49-F238E27FC236}">
                <a16:creationId xmlns:a16="http://schemas.microsoft.com/office/drawing/2014/main" xmlns="" id="{7328948D-D545-4BFD-AE77-CD3A8333BE30}"/>
              </a:ext>
            </a:extLst>
          </p:cNvPr>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xmlns="" id="{BE3C8CF5-B974-4EE7-9B36-3C31A06E163A}"/>
              </a:ext>
            </a:extLst>
          </p:cNvPr>
          <p:cNvSpPr>
            <a:spLocks noGrp="1"/>
          </p:cNvSpPr>
          <p:nvPr>
            <p:ph type="sldNum" sz="quarter" idx="11"/>
          </p:nvPr>
        </p:nvSpPr>
        <p:spPr/>
        <p:txBody>
          <a:bodyPr/>
          <a:lstStyle/>
          <a:p>
            <a:pPr>
              <a:defRPr/>
            </a:pPr>
            <a:fld id="{6AD68910-38FE-C240-95D4-C063CA8D3DE6}" type="slidenum">
              <a:rPr lang="en-US" altLang="en-US" smtClean="0"/>
              <a:pPr>
                <a:defRPr/>
              </a:pPr>
              <a:t>19</a:t>
            </a:fld>
            <a:endParaRPr lang="en-US" altLang="en-US" dirty="0"/>
          </a:p>
        </p:txBody>
      </p:sp>
      <p:sp>
        <p:nvSpPr>
          <p:cNvPr id="2" name="Rectangle 1"/>
          <p:cNvSpPr/>
          <p:nvPr/>
        </p:nvSpPr>
        <p:spPr>
          <a:xfrm>
            <a:off x="241541" y="1814378"/>
            <a:ext cx="8551585" cy="4801314"/>
          </a:xfrm>
          <a:prstGeom prst="rect">
            <a:avLst/>
          </a:prstGeom>
        </p:spPr>
        <p:txBody>
          <a:bodyPr wrap="square">
            <a:spAutoFit/>
          </a:bodyPr>
          <a:lstStyle/>
          <a:p>
            <a:pPr marL="457200" indent="-457200" eaLnBrk="1" hangingPunct="1">
              <a:lnSpc>
                <a:spcPct val="90000"/>
              </a:lnSpc>
              <a:buFont typeface="Arial" charset="0"/>
              <a:buChar char="•"/>
            </a:pPr>
            <a:r>
              <a:rPr lang="en-US" altLang="en-US" sz="2400" b="0" dirty="0">
                <a:latin typeface="+mn-lt"/>
              </a:rPr>
              <a:t>A process that usually occurs in a hospital based practice.  Committee of peers (Credentials Committee) will review your competency and training and approve a set of procedures defined by your specialty. (Delineation of Privileges)											</a:t>
            </a:r>
          </a:p>
          <a:p>
            <a:pPr marL="457200" indent="-457200" eaLnBrk="1" hangingPunct="1">
              <a:lnSpc>
                <a:spcPct val="90000"/>
              </a:lnSpc>
              <a:buFont typeface="Arial" charset="0"/>
              <a:buChar char="•"/>
            </a:pPr>
            <a:r>
              <a:rPr lang="en-US" altLang="en-US" sz="2400" b="0" dirty="0">
                <a:latin typeface="+mn-lt"/>
              </a:rPr>
              <a:t>Competency is based on accredited residency and fellowships</a:t>
            </a:r>
            <a:br>
              <a:rPr lang="en-US" altLang="en-US" sz="2400" b="0" dirty="0">
                <a:latin typeface="+mn-lt"/>
              </a:rPr>
            </a:br>
            <a:endParaRPr lang="en-US" altLang="en-US" sz="2400" b="0" dirty="0">
              <a:latin typeface="+mn-lt"/>
            </a:endParaRPr>
          </a:p>
          <a:p>
            <a:pPr marL="457200" indent="-457200" eaLnBrk="1" hangingPunct="1">
              <a:lnSpc>
                <a:spcPct val="90000"/>
              </a:lnSpc>
              <a:buFont typeface="Arial" charset="0"/>
              <a:buChar char="•"/>
            </a:pPr>
            <a:r>
              <a:rPr lang="en-US" altLang="en-US" sz="2400" b="0" dirty="0">
                <a:latin typeface="+mn-lt"/>
              </a:rPr>
              <a:t>Board Certification through the American Board of Medical Specialties or American Osteopathic Board</a:t>
            </a:r>
            <a:br>
              <a:rPr lang="en-US" altLang="en-US" sz="2400" b="0" dirty="0">
                <a:latin typeface="+mn-lt"/>
              </a:rPr>
            </a:br>
            <a:endParaRPr lang="en-US" altLang="en-US" sz="2400" b="0" dirty="0">
              <a:latin typeface="+mn-lt"/>
            </a:endParaRPr>
          </a:p>
          <a:p>
            <a:pPr marL="457200" indent="-457200" eaLnBrk="1" hangingPunct="1">
              <a:lnSpc>
                <a:spcPct val="90000"/>
              </a:lnSpc>
              <a:buFont typeface="Arial" charset="0"/>
              <a:buChar char="•"/>
            </a:pPr>
            <a:r>
              <a:rPr lang="en-US" altLang="en-US" sz="2400" b="0" dirty="0">
                <a:latin typeface="+mn-lt"/>
              </a:rPr>
              <a:t>Proctoring procedures</a:t>
            </a:r>
          </a:p>
          <a:p>
            <a:pPr marL="457200" indent="-457200" eaLnBrk="1" hangingPunct="1">
              <a:lnSpc>
                <a:spcPct val="90000"/>
              </a:lnSpc>
              <a:buFont typeface="Arial" charset="0"/>
              <a:buChar char="•"/>
            </a:pPr>
            <a:endParaRPr lang="en-US" altLang="en-US" sz="2800" dirty="0">
              <a:latin typeface="Tahoma" charset="0"/>
            </a:endParaRPr>
          </a:p>
        </p:txBody>
      </p:sp>
    </p:spTree>
    <p:extLst>
      <p:ext uri="{BB962C8B-B14F-4D97-AF65-F5344CB8AC3E}">
        <p14:creationId xmlns:p14="http://schemas.microsoft.com/office/powerpoint/2010/main" val="2834952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a:t>
            </a:fld>
            <a:endParaRPr lang="en-US" altLang="en-US" dirty="0"/>
          </a:p>
        </p:txBody>
      </p:sp>
      <p:sp>
        <p:nvSpPr>
          <p:cNvPr id="8" name="Rectangle 3"/>
          <p:cNvSpPr txBox="1">
            <a:spLocks noChangeArrowheads="1"/>
          </p:cNvSpPr>
          <p:nvPr/>
        </p:nvSpPr>
        <p:spPr>
          <a:xfrm>
            <a:off x="1676400" y="457200"/>
            <a:ext cx="7848600" cy="762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auto">
              <a:spcAft>
                <a:spcPts val="0"/>
              </a:spcAft>
              <a:buFont typeface="Wingdings" charset="2"/>
              <a:buNone/>
            </a:pPr>
            <a:r>
              <a:rPr lang="en-US" altLang="en-US" sz="3600" b="1" dirty="0">
                <a:solidFill>
                  <a:schemeClr val="tx1"/>
                </a:solidFill>
                <a:latin typeface="Lucida Bright" charset="0"/>
                <a:ea typeface="ＭＳ Ｐゴシック" charset="-128"/>
              </a:rPr>
              <a:t>Introducing Your Presenter…</a:t>
            </a:r>
            <a:endParaRPr lang="en-US" altLang="en-US" sz="3600" b="1" i="1" dirty="0">
              <a:solidFill>
                <a:schemeClr val="tx1"/>
              </a:solidFill>
              <a:latin typeface="Lucida Bright" charset="0"/>
              <a:ea typeface="ＭＳ Ｐゴシック" charset="-128"/>
            </a:endParaRPr>
          </a:p>
        </p:txBody>
      </p:sp>
      <p:sp>
        <p:nvSpPr>
          <p:cNvPr id="9" name="TextBox 8"/>
          <p:cNvSpPr txBox="1"/>
          <p:nvPr/>
        </p:nvSpPr>
        <p:spPr>
          <a:xfrm>
            <a:off x="3390900" y="1034533"/>
            <a:ext cx="5448300" cy="5262979"/>
          </a:xfrm>
          <a:prstGeom prst="rect">
            <a:avLst/>
          </a:prstGeom>
          <a:noFill/>
        </p:spPr>
        <p:txBody>
          <a:bodyPr wrap="square">
            <a:spAutoFit/>
          </a:bodyPr>
          <a:lstStyle/>
          <a:p>
            <a:pPr algn="ctr">
              <a:defRPr/>
            </a:pPr>
            <a:r>
              <a:rPr lang="en-US" sz="2400" dirty="0">
                <a:latin typeface="Lucida Bright" charset="0"/>
                <a:ea typeface="Lucida Bright" charset="0"/>
                <a:cs typeface="Lucida Bright" charset="0"/>
              </a:rPr>
              <a:t/>
            </a:r>
            <a:br>
              <a:rPr lang="en-US" sz="2400" dirty="0">
                <a:latin typeface="Lucida Bright" charset="0"/>
                <a:ea typeface="Lucida Bright" charset="0"/>
                <a:cs typeface="Lucida Bright" charset="0"/>
              </a:rPr>
            </a:br>
            <a:r>
              <a:rPr lang="en-US" sz="2400" dirty="0">
                <a:latin typeface="Lucida Bright" charset="0"/>
                <a:ea typeface="Lucida Bright" charset="0"/>
                <a:cs typeface="Lucida Bright" charset="0"/>
              </a:rPr>
              <a:t>Trish Gallagher, CPMSM, CPCS</a:t>
            </a:r>
          </a:p>
          <a:p>
            <a:pPr algn="ctr">
              <a:defRPr/>
            </a:pPr>
            <a:r>
              <a:rPr lang="en-US" sz="2400" dirty="0">
                <a:latin typeface="Lucida Bright" pitchFamily="18" charset="0"/>
              </a:rPr>
              <a:t> </a:t>
            </a:r>
            <a:endParaRPr lang="en-US" dirty="0">
              <a:latin typeface="Lucida Bright" pitchFamily="18" charset="0"/>
            </a:endParaRPr>
          </a:p>
          <a:p>
            <a:pPr marL="171450" indent="-171450" algn="ctr">
              <a:buFont typeface="Arial" pitchFamily="34" charset="0"/>
              <a:buChar char="•"/>
              <a:defRPr/>
            </a:pPr>
            <a:endParaRPr lang="en-US" sz="1200" dirty="0">
              <a:latin typeface="Lucida Bright" pitchFamily="18" charset="0"/>
            </a:endParaRPr>
          </a:p>
          <a:p>
            <a:pPr marL="171450" indent="-171450">
              <a:buFont typeface="Arial" pitchFamily="34" charset="0"/>
              <a:buChar char="•"/>
              <a:defRPr/>
            </a:pPr>
            <a:r>
              <a:rPr lang="en-US" sz="1600" dirty="0">
                <a:latin typeface="+mn-lt"/>
              </a:rPr>
              <a:t>Director of Professional Affairs at MetroHealth Medical Center in Cleveland, Ohio</a:t>
            </a:r>
          </a:p>
          <a:p>
            <a:pPr marL="171450" indent="-171450">
              <a:buFont typeface="Arial" pitchFamily="34" charset="0"/>
              <a:buChar char="•"/>
              <a:defRPr/>
            </a:pPr>
            <a:endParaRPr lang="en-US" sz="1600" dirty="0">
              <a:latin typeface="+mn-lt"/>
            </a:endParaRPr>
          </a:p>
          <a:p>
            <a:pPr marL="171450" indent="-171450">
              <a:buFont typeface="Arial" pitchFamily="34" charset="0"/>
              <a:buChar char="•"/>
              <a:defRPr/>
            </a:pPr>
            <a:r>
              <a:rPr lang="en-US" sz="1600" dirty="0">
                <a:latin typeface="+mn-lt"/>
              </a:rPr>
              <a:t>Accreditation and Management success for both Joint Commission and NCQA</a:t>
            </a:r>
            <a:br>
              <a:rPr lang="en-US" sz="1600" dirty="0">
                <a:latin typeface="+mn-lt"/>
              </a:rPr>
            </a:br>
            <a:endParaRPr lang="en-US" sz="1600" dirty="0">
              <a:latin typeface="+mn-lt"/>
            </a:endParaRPr>
          </a:p>
          <a:p>
            <a:pPr marL="171450" indent="-171450">
              <a:buFont typeface="Arial" pitchFamily="34" charset="0"/>
              <a:buChar char="•"/>
              <a:defRPr/>
            </a:pPr>
            <a:r>
              <a:rPr lang="en-US" sz="1600" dirty="0">
                <a:latin typeface="+mn-lt"/>
              </a:rPr>
              <a:t>Credentialing and Privileging Expert</a:t>
            </a:r>
            <a:br>
              <a:rPr lang="en-US" sz="1600" dirty="0">
                <a:latin typeface="+mn-lt"/>
              </a:rPr>
            </a:br>
            <a:endParaRPr lang="en-US" sz="1600" dirty="0">
              <a:latin typeface="+mn-lt"/>
            </a:endParaRPr>
          </a:p>
          <a:p>
            <a:pPr marL="171450" indent="-171450">
              <a:buFont typeface="Arial" pitchFamily="34" charset="0"/>
              <a:buChar char="•"/>
              <a:defRPr/>
            </a:pPr>
            <a:r>
              <a:rPr lang="en-US" sz="1600" dirty="0">
                <a:latin typeface="+mn-lt"/>
              </a:rPr>
              <a:t>ACCME Expert for Continuing Medical Education</a:t>
            </a:r>
            <a:br>
              <a:rPr lang="en-US" sz="1600" dirty="0">
                <a:latin typeface="+mn-lt"/>
              </a:rPr>
            </a:br>
            <a:endParaRPr lang="en-US" sz="1600" dirty="0">
              <a:latin typeface="+mn-lt"/>
            </a:endParaRPr>
          </a:p>
          <a:p>
            <a:pPr marL="171450" indent="-171450">
              <a:buFont typeface="Arial" pitchFamily="34" charset="0"/>
              <a:buChar char="•"/>
              <a:defRPr/>
            </a:pPr>
            <a:r>
              <a:rPr lang="en-US" sz="1600" dirty="0">
                <a:latin typeface="+mn-lt"/>
              </a:rPr>
              <a:t>Focused on Peer Review and Professional behavior, bylaws and medical staff organizations</a:t>
            </a:r>
          </a:p>
          <a:p>
            <a:pPr marL="171450" indent="-171450">
              <a:buFont typeface="Arial" pitchFamily="34" charset="0"/>
              <a:buChar char="•"/>
              <a:defRPr/>
            </a:pPr>
            <a:endParaRPr lang="en-US" sz="1600" dirty="0">
              <a:latin typeface="+mn-lt"/>
            </a:endParaRPr>
          </a:p>
          <a:p>
            <a:pPr marL="171450" indent="-171450">
              <a:buFont typeface="Arial" pitchFamily="34" charset="0"/>
              <a:buChar char="•"/>
              <a:defRPr/>
            </a:pPr>
            <a:r>
              <a:rPr lang="en-US" sz="1600" dirty="0">
                <a:latin typeface="+mn-lt"/>
              </a:rPr>
              <a:t>Over 25 years experience in Credentialing and Privileging</a:t>
            </a:r>
          </a:p>
          <a:p>
            <a:pPr marL="171450" indent="-171450" algn="ctr">
              <a:buFont typeface="Arial" pitchFamily="34" charset="0"/>
              <a:buChar char="•"/>
              <a:defRPr/>
            </a:pPr>
            <a:endParaRPr lang="en-US" sz="1200" dirty="0">
              <a:solidFill>
                <a:srgbClr val="003300"/>
              </a:solidFill>
              <a:latin typeface="+mn-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00" y="2298251"/>
            <a:ext cx="2667000" cy="2735544"/>
          </a:xfrm>
          <a:prstGeom prst="rect">
            <a:avLst/>
          </a:prstGeom>
        </p:spPr>
      </p:pic>
    </p:spTree>
    <p:extLst>
      <p:ext uri="{BB962C8B-B14F-4D97-AF65-F5344CB8AC3E}">
        <p14:creationId xmlns:p14="http://schemas.microsoft.com/office/powerpoint/2010/main" val="1310813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18EDACA9-C6FA-40E8-881B-5AE0DD73ED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02573" y="3863340"/>
            <a:ext cx="4124027" cy="2243470"/>
          </a:xfrm>
          <a:effectLst>
            <a:outerShdw blurRad="50800" dist="38100" dir="2700000" sx="101000" sy="101000" algn="tl" rotWithShape="0">
              <a:prstClr val="black">
                <a:alpha val="40000"/>
              </a:prstClr>
            </a:outerShdw>
          </a:effectLst>
        </p:spPr>
      </p:pic>
      <p:sp>
        <p:nvSpPr>
          <p:cNvPr id="3" name="Title 2">
            <a:extLst>
              <a:ext uri="{FF2B5EF4-FFF2-40B4-BE49-F238E27FC236}">
                <a16:creationId xmlns:a16="http://schemas.microsoft.com/office/drawing/2014/main" xmlns="" id="{B260A9BB-50A2-496B-B10B-9ECE45A4D452}"/>
              </a:ext>
            </a:extLst>
          </p:cNvPr>
          <p:cNvSpPr>
            <a:spLocks noGrp="1"/>
          </p:cNvSpPr>
          <p:nvPr>
            <p:ph type="title"/>
          </p:nvPr>
        </p:nvSpPr>
        <p:spPr>
          <a:xfrm>
            <a:off x="1932194" y="179601"/>
            <a:ext cx="7360396" cy="1928563"/>
          </a:xfrm>
        </p:spPr>
        <p:txBody>
          <a:bodyPr>
            <a:normAutofit/>
          </a:bodyPr>
          <a:lstStyle/>
          <a:p>
            <a:r>
              <a:rPr lang="en-US" dirty="0"/>
              <a:t>Privileging It’s all about the Skill!	</a:t>
            </a:r>
          </a:p>
        </p:txBody>
      </p:sp>
      <p:sp>
        <p:nvSpPr>
          <p:cNvPr id="4" name="Footer Placeholder 3">
            <a:extLst>
              <a:ext uri="{FF2B5EF4-FFF2-40B4-BE49-F238E27FC236}">
                <a16:creationId xmlns:a16="http://schemas.microsoft.com/office/drawing/2014/main" xmlns="" id="{6E41739E-194D-420B-97F1-A16EAD33FB13}"/>
              </a:ext>
            </a:extLst>
          </p:cNvPr>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xmlns="" id="{A9218354-6447-42C8-9453-AE166078A56C}"/>
              </a:ext>
            </a:extLst>
          </p:cNvPr>
          <p:cNvSpPr>
            <a:spLocks noGrp="1"/>
          </p:cNvSpPr>
          <p:nvPr>
            <p:ph type="sldNum" sz="quarter" idx="11"/>
          </p:nvPr>
        </p:nvSpPr>
        <p:spPr/>
        <p:txBody>
          <a:bodyPr/>
          <a:lstStyle/>
          <a:p>
            <a:pPr>
              <a:defRPr/>
            </a:pPr>
            <a:fld id="{6AD68910-38FE-C240-95D4-C063CA8D3DE6}" type="slidenum">
              <a:rPr lang="en-US" altLang="en-US" smtClean="0"/>
              <a:pPr>
                <a:defRPr/>
              </a:pPr>
              <a:t>20</a:t>
            </a:fld>
            <a:endParaRPr lang="en-US" altLang="en-US" dirty="0"/>
          </a:p>
        </p:txBody>
      </p:sp>
      <p:sp>
        <p:nvSpPr>
          <p:cNvPr id="8" name="TextBox 7">
            <a:extLst>
              <a:ext uri="{FF2B5EF4-FFF2-40B4-BE49-F238E27FC236}">
                <a16:creationId xmlns:a16="http://schemas.microsoft.com/office/drawing/2014/main" xmlns="" id="{55480B95-4580-4C84-B017-6ED7D8F261B0}"/>
              </a:ext>
            </a:extLst>
          </p:cNvPr>
          <p:cNvSpPr txBox="1"/>
          <p:nvPr/>
        </p:nvSpPr>
        <p:spPr>
          <a:xfrm>
            <a:off x="314529" y="1822742"/>
            <a:ext cx="8978061" cy="1877437"/>
          </a:xfrm>
          <a:prstGeom prst="rect">
            <a:avLst/>
          </a:prstGeom>
          <a:noFill/>
        </p:spPr>
        <p:txBody>
          <a:bodyPr wrap="square" rtlCol="0">
            <a:spAutoFit/>
          </a:bodyPr>
          <a:lstStyle/>
          <a:p>
            <a:pPr marL="342900" indent="-342900">
              <a:buFont typeface="Arial" panose="020B0604020202020204" pitchFamily="34" charset="0"/>
              <a:buChar char="•"/>
            </a:pPr>
            <a:r>
              <a:rPr lang="en-US" sz="2400" b="0" dirty="0">
                <a:latin typeface="+mn-lt"/>
              </a:rPr>
              <a:t>Hospitals require privileges to admit and perform procedures. </a:t>
            </a:r>
          </a:p>
          <a:p>
            <a:pPr marL="342900" indent="-342900">
              <a:buFont typeface="Arial" panose="020B0604020202020204" pitchFamily="34" charset="0"/>
              <a:buChar char="•"/>
            </a:pPr>
            <a:r>
              <a:rPr lang="en-US" sz="2400" b="0" dirty="0">
                <a:latin typeface="+mn-lt"/>
              </a:rPr>
              <a:t>Regardless of Private Practice or employed Hospital Physician, you will be required to stay competent.</a:t>
            </a:r>
          </a:p>
          <a:p>
            <a:pPr marL="342900" indent="-342900">
              <a:buFont typeface="Arial" panose="020B0604020202020204" pitchFamily="34" charset="0"/>
              <a:buChar char="•"/>
            </a:pPr>
            <a:r>
              <a:rPr lang="en-US" sz="2400" b="0" dirty="0">
                <a:latin typeface="+mn-lt"/>
              </a:rPr>
              <a:t>Electronic Medical Records, Logs, Peer Review, metrics</a:t>
            </a:r>
          </a:p>
          <a:p>
            <a:endParaRPr lang="en-US" dirty="0"/>
          </a:p>
        </p:txBody>
      </p:sp>
      <p:sp>
        <p:nvSpPr>
          <p:cNvPr id="9" name="TextBox 8">
            <a:extLst>
              <a:ext uri="{FF2B5EF4-FFF2-40B4-BE49-F238E27FC236}">
                <a16:creationId xmlns:a16="http://schemas.microsoft.com/office/drawing/2014/main" xmlns="" id="{55480B95-4580-4C84-B017-6ED7D8F261B0}"/>
              </a:ext>
            </a:extLst>
          </p:cNvPr>
          <p:cNvSpPr txBox="1"/>
          <p:nvPr/>
        </p:nvSpPr>
        <p:spPr>
          <a:xfrm>
            <a:off x="417399" y="4077134"/>
            <a:ext cx="4000091" cy="1815882"/>
          </a:xfrm>
          <a:prstGeom prst="rect">
            <a:avLst/>
          </a:prstGeom>
          <a:noFill/>
        </p:spPr>
        <p:txBody>
          <a:bodyPr wrap="square" rtlCol="0">
            <a:spAutoFit/>
          </a:bodyPr>
          <a:lstStyle/>
          <a:p>
            <a:endParaRPr lang="en-US" dirty="0"/>
          </a:p>
          <a:p>
            <a:pPr algn="ctr"/>
            <a:r>
              <a:rPr lang="en-US" sz="2400" b="0" dirty="0">
                <a:latin typeface="+mn-lt"/>
              </a:rPr>
              <a:t>Doctors must maintain their Competency! </a:t>
            </a:r>
            <a:br>
              <a:rPr lang="en-US" sz="2400" b="0" dirty="0">
                <a:latin typeface="+mn-lt"/>
              </a:rPr>
            </a:br>
            <a:r>
              <a:rPr lang="en-US" sz="2400" b="0" dirty="0">
                <a:latin typeface="+mn-lt"/>
              </a:rPr>
              <a:t> No more Lifetime Pass!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207517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842185B-EAF1-4B21-A0FF-1A353B89B656}"/>
              </a:ext>
            </a:extLst>
          </p:cNvPr>
          <p:cNvSpPr>
            <a:spLocks noGrp="1"/>
          </p:cNvSpPr>
          <p:nvPr>
            <p:ph type="title"/>
          </p:nvPr>
        </p:nvSpPr>
        <p:spPr>
          <a:xfrm>
            <a:off x="2149364" y="192519"/>
            <a:ext cx="6526006" cy="1325563"/>
          </a:xfrm>
        </p:spPr>
        <p:txBody>
          <a:bodyPr/>
          <a:lstStyle/>
          <a:p>
            <a:r>
              <a:rPr lang="en-US" dirty="0"/>
              <a:t>Professional Conduct!</a:t>
            </a:r>
          </a:p>
        </p:txBody>
      </p:sp>
      <p:sp>
        <p:nvSpPr>
          <p:cNvPr id="4" name="Footer Placeholder 3">
            <a:extLst>
              <a:ext uri="{FF2B5EF4-FFF2-40B4-BE49-F238E27FC236}">
                <a16:creationId xmlns:a16="http://schemas.microsoft.com/office/drawing/2014/main" xmlns="" id="{14EF50AB-E075-461E-8888-5FD87C1C6AE7}"/>
              </a:ext>
            </a:extLst>
          </p:cNvPr>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xmlns="" id="{FFC7802D-3131-4F78-AEEA-1DFFDCF92831}"/>
              </a:ext>
            </a:extLst>
          </p:cNvPr>
          <p:cNvSpPr>
            <a:spLocks noGrp="1"/>
          </p:cNvSpPr>
          <p:nvPr>
            <p:ph type="sldNum" sz="quarter" idx="11"/>
          </p:nvPr>
        </p:nvSpPr>
        <p:spPr/>
        <p:txBody>
          <a:bodyPr/>
          <a:lstStyle/>
          <a:p>
            <a:pPr>
              <a:defRPr/>
            </a:pPr>
            <a:fld id="{6AD68910-38FE-C240-95D4-C063CA8D3DE6}" type="slidenum">
              <a:rPr lang="en-US" altLang="en-US" smtClean="0"/>
              <a:pPr>
                <a:defRPr/>
              </a:pPr>
              <a:t>21</a:t>
            </a:fld>
            <a:endParaRPr lang="en-US" altLang="en-US" dirty="0"/>
          </a:p>
        </p:txBody>
      </p:sp>
      <p:pic>
        <p:nvPicPr>
          <p:cNvPr id="23" name="Picture 22">
            <a:extLst>
              <a:ext uri="{FF2B5EF4-FFF2-40B4-BE49-F238E27FC236}">
                <a16:creationId xmlns:a16="http://schemas.microsoft.com/office/drawing/2014/main" xmlns="" id="{3CF0D480-4ACF-4900-8EB6-35991BC64B4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flipH="1">
            <a:off x="953248" y="4357331"/>
            <a:ext cx="2660720" cy="1769854"/>
          </a:xfrm>
          <a:prstGeom prst="rect">
            <a:avLst/>
          </a:prstGeom>
          <a:effectLst>
            <a:outerShdw blurRad="50800" dist="38100" dir="2700000" sx="102000" sy="102000" algn="tl" rotWithShape="0">
              <a:prstClr val="black">
                <a:alpha val="40000"/>
              </a:prstClr>
            </a:outerShdw>
          </a:effectLst>
        </p:spPr>
      </p:pic>
      <p:pic>
        <p:nvPicPr>
          <p:cNvPr id="26" name="Picture 25">
            <a:extLst>
              <a:ext uri="{FF2B5EF4-FFF2-40B4-BE49-F238E27FC236}">
                <a16:creationId xmlns:a16="http://schemas.microsoft.com/office/drawing/2014/main" xmlns="" id="{24ED6FF6-C7A3-40D9-9C12-E8831A42D86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4953396" y="4325150"/>
            <a:ext cx="3429874" cy="1802035"/>
          </a:xfrm>
          <a:prstGeom prst="rect">
            <a:avLst/>
          </a:prstGeom>
          <a:effectLst>
            <a:outerShdw blurRad="50800" dist="38100" dir="2700000" sx="102000" sy="102000" algn="tl" rotWithShape="0">
              <a:prstClr val="black">
                <a:alpha val="40000"/>
              </a:prstClr>
            </a:outerShdw>
          </a:effectLst>
        </p:spPr>
      </p:pic>
      <p:sp>
        <p:nvSpPr>
          <p:cNvPr id="28" name="TextBox 27">
            <a:extLst>
              <a:ext uri="{FF2B5EF4-FFF2-40B4-BE49-F238E27FC236}">
                <a16:creationId xmlns:a16="http://schemas.microsoft.com/office/drawing/2014/main" xmlns="" id="{C9FBEE4F-4DE2-47A9-8244-6BE2225FCA91}"/>
              </a:ext>
            </a:extLst>
          </p:cNvPr>
          <p:cNvSpPr txBox="1"/>
          <p:nvPr/>
        </p:nvSpPr>
        <p:spPr>
          <a:xfrm>
            <a:off x="873984" y="1824027"/>
            <a:ext cx="7801386" cy="2308324"/>
          </a:xfrm>
          <a:prstGeom prst="rect">
            <a:avLst/>
          </a:prstGeom>
          <a:noFill/>
        </p:spPr>
        <p:txBody>
          <a:bodyPr wrap="square" rtlCol="0">
            <a:spAutoFit/>
          </a:bodyPr>
          <a:lstStyle/>
          <a:p>
            <a:pPr marL="342900" indent="-342900">
              <a:buFont typeface="Arial" panose="020B0604020202020204" pitchFamily="34" charset="0"/>
              <a:buChar char="•"/>
            </a:pPr>
            <a:r>
              <a:rPr lang="en-US" sz="2400" b="0" dirty="0">
                <a:latin typeface="+mn-lt"/>
              </a:rPr>
              <a:t>Hospitals monitor behavior! Disruptive Physicians Policies; Human Resources Policies, legal policies</a:t>
            </a:r>
            <a:br>
              <a:rPr lang="en-US" sz="2400" b="0" dirty="0">
                <a:latin typeface="+mn-lt"/>
              </a:rPr>
            </a:br>
            <a:endParaRPr lang="en-US" sz="2400" b="0" dirty="0">
              <a:latin typeface="+mn-lt"/>
            </a:endParaRPr>
          </a:p>
          <a:p>
            <a:pPr marL="342900" indent="-342900">
              <a:buFont typeface="Arial" panose="020B0604020202020204" pitchFamily="34" charset="0"/>
              <a:buChar char="•"/>
            </a:pPr>
            <a:r>
              <a:rPr lang="en-US" sz="2400" b="0" dirty="0">
                <a:latin typeface="+mn-lt"/>
              </a:rPr>
              <a:t>This should be a familiar Competency!							</a:t>
            </a:r>
          </a:p>
          <a:p>
            <a:pPr marL="342900" indent="-342900">
              <a:buFont typeface="Arial" panose="020B0604020202020204" pitchFamily="34" charset="0"/>
              <a:buChar char="•"/>
            </a:pPr>
            <a:r>
              <a:rPr lang="en-US" sz="2400" b="0" dirty="0">
                <a:latin typeface="+mn-lt"/>
              </a:rPr>
              <a:t>Private practices not monitored or controlled! </a:t>
            </a:r>
          </a:p>
        </p:txBody>
      </p:sp>
    </p:spTree>
    <p:extLst>
      <p:ext uri="{BB962C8B-B14F-4D97-AF65-F5344CB8AC3E}">
        <p14:creationId xmlns:p14="http://schemas.microsoft.com/office/powerpoint/2010/main" val="1071446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4636206-16BE-4D14-8A2D-A3A838348CAE}"/>
              </a:ext>
            </a:extLst>
          </p:cNvPr>
          <p:cNvSpPr>
            <a:spLocks noGrp="1"/>
          </p:cNvSpPr>
          <p:nvPr>
            <p:ph idx="1"/>
          </p:nvPr>
        </p:nvSpPr>
        <p:spPr>
          <a:xfrm>
            <a:off x="628650" y="1738058"/>
            <a:ext cx="7791450" cy="4438905"/>
          </a:xfrm>
        </p:spPr>
        <p:txBody>
          <a:bodyPr>
            <a:normAutofit/>
          </a:bodyPr>
          <a:lstStyle/>
          <a:p>
            <a:r>
              <a:rPr lang="en-US" sz="2300" dirty="0"/>
              <a:t>All states require providers to be licensed in their working state and states they participate in tele-health</a:t>
            </a:r>
          </a:p>
          <a:p>
            <a:r>
              <a:rPr lang="en-US" sz="2300" dirty="0"/>
              <a:t>License sanctions and restrictions are monitored</a:t>
            </a:r>
          </a:p>
          <a:p>
            <a:r>
              <a:rPr lang="en-US" sz="2300" dirty="0"/>
              <a:t>All providers regardless of state are monitored and reported to the National Practitioner Data Bank</a:t>
            </a:r>
          </a:p>
          <a:p>
            <a:r>
              <a:rPr lang="en-US" sz="2300" dirty="0"/>
              <a:t>Medicare/Medicaid sanctions can prohibit conditions of employment and patient care</a:t>
            </a:r>
          </a:p>
          <a:p>
            <a:r>
              <a:rPr lang="en-US" sz="2300" dirty="0"/>
              <a:t>Federation of State Medical Board and </a:t>
            </a:r>
            <a:br>
              <a:rPr lang="en-US" sz="2300" dirty="0"/>
            </a:br>
            <a:r>
              <a:rPr lang="en-US" sz="2300" dirty="0"/>
              <a:t>Federation Credentialing Verification Services</a:t>
            </a:r>
          </a:p>
        </p:txBody>
      </p:sp>
      <p:sp>
        <p:nvSpPr>
          <p:cNvPr id="3" name="Title 2">
            <a:extLst>
              <a:ext uri="{FF2B5EF4-FFF2-40B4-BE49-F238E27FC236}">
                <a16:creationId xmlns:a16="http://schemas.microsoft.com/office/drawing/2014/main" xmlns="" id="{CF0BA2D1-DF1F-4DB7-AEE0-8A64C26285E0}"/>
              </a:ext>
            </a:extLst>
          </p:cNvPr>
          <p:cNvSpPr>
            <a:spLocks noGrp="1"/>
          </p:cNvSpPr>
          <p:nvPr>
            <p:ph type="title"/>
          </p:nvPr>
        </p:nvSpPr>
        <p:spPr/>
        <p:txBody>
          <a:bodyPr/>
          <a:lstStyle/>
          <a:p>
            <a:r>
              <a:rPr lang="en-US" dirty="0"/>
              <a:t>Licensing	</a:t>
            </a:r>
          </a:p>
        </p:txBody>
      </p:sp>
      <p:sp>
        <p:nvSpPr>
          <p:cNvPr id="4" name="Footer Placeholder 3">
            <a:extLst>
              <a:ext uri="{FF2B5EF4-FFF2-40B4-BE49-F238E27FC236}">
                <a16:creationId xmlns:a16="http://schemas.microsoft.com/office/drawing/2014/main" xmlns="" id="{D0CFF291-11E6-40A8-98BF-5D456C184765}"/>
              </a:ext>
            </a:extLst>
          </p:cNvPr>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xmlns="" id="{0914AF96-816B-4A6E-A1EF-CBBDC2FEA151}"/>
              </a:ext>
            </a:extLst>
          </p:cNvPr>
          <p:cNvSpPr>
            <a:spLocks noGrp="1"/>
          </p:cNvSpPr>
          <p:nvPr>
            <p:ph type="sldNum" sz="quarter" idx="11"/>
          </p:nvPr>
        </p:nvSpPr>
        <p:spPr/>
        <p:txBody>
          <a:bodyPr/>
          <a:lstStyle/>
          <a:p>
            <a:pPr>
              <a:defRPr/>
            </a:pPr>
            <a:fld id="{6AD68910-38FE-C240-95D4-C063CA8D3DE6}" type="slidenum">
              <a:rPr lang="en-US" altLang="en-US" smtClean="0"/>
              <a:pPr>
                <a:defRPr/>
              </a:pPr>
              <a:t>22</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6039" y="4152900"/>
            <a:ext cx="2222711" cy="2190092"/>
          </a:xfrm>
          <a:prstGeom prst="rect">
            <a:avLst/>
          </a:prstGeom>
        </p:spPr>
      </p:pic>
      <p:sp>
        <p:nvSpPr>
          <p:cNvPr id="7" name="TextBox 6"/>
          <p:cNvSpPr txBox="1"/>
          <p:nvPr/>
        </p:nvSpPr>
        <p:spPr>
          <a:xfrm>
            <a:off x="333270" y="5476281"/>
            <a:ext cx="6680200" cy="400110"/>
          </a:xfrm>
          <a:prstGeom prst="rect">
            <a:avLst/>
          </a:prstGeom>
          <a:noFill/>
        </p:spPr>
        <p:txBody>
          <a:bodyPr wrap="square" rtlCol="0">
            <a:spAutoFit/>
          </a:bodyPr>
          <a:lstStyle/>
          <a:p>
            <a:pPr algn="ctr"/>
            <a:r>
              <a:rPr lang="en-US" b="0" dirty="0">
                <a:latin typeface="+mn-lt"/>
                <a:hlinkClick r:id="rId3"/>
              </a:rPr>
              <a:t>https://www.fsmb.org/fcvs/</a:t>
            </a:r>
            <a:endParaRPr lang="en-US" dirty="0">
              <a:latin typeface="+mn-lt"/>
            </a:endParaRPr>
          </a:p>
        </p:txBody>
      </p:sp>
    </p:spTree>
    <p:extLst>
      <p:ext uri="{BB962C8B-B14F-4D97-AF65-F5344CB8AC3E}">
        <p14:creationId xmlns:p14="http://schemas.microsoft.com/office/powerpoint/2010/main" val="1135854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1627D51-D289-442D-93A8-BB9D69074B36}"/>
              </a:ext>
            </a:extLst>
          </p:cNvPr>
          <p:cNvSpPr>
            <a:spLocks noGrp="1"/>
          </p:cNvSpPr>
          <p:nvPr>
            <p:ph idx="1"/>
          </p:nvPr>
        </p:nvSpPr>
        <p:spPr>
          <a:xfrm>
            <a:off x="893322" y="1980799"/>
            <a:ext cx="7886700" cy="4438905"/>
          </a:xfrm>
        </p:spPr>
        <p:txBody>
          <a:bodyPr/>
          <a:lstStyle/>
          <a:p>
            <a:r>
              <a:rPr lang="en-US" sz="2400" dirty="0"/>
              <a:t>All medical staff members of a hospital are governed by a set of Medical Staff Bylaws			</a:t>
            </a:r>
          </a:p>
          <a:p>
            <a:r>
              <a:rPr lang="en-US" sz="2400" dirty="0"/>
              <a:t>Private practices typically follow policies that are mandated by accrediting bodies				</a:t>
            </a:r>
          </a:p>
          <a:p>
            <a:r>
              <a:rPr lang="en-US" sz="2400" dirty="0"/>
              <a:t>CMS regulates the Rules and Regulations of the Medical Staff</a:t>
            </a:r>
          </a:p>
          <a:p>
            <a:pPr marL="0" indent="0">
              <a:buNone/>
            </a:pPr>
            <a:r>
              <a:rPr lang="en-US" dirty="0"/>
              <a:t> </a:t>
            </a:r>
          </a:p>
        </p:txBody>
      </p:sp>
      <p:sp>
        <p:nvSpPr>
          <p:cNvPr id="3" name="Title 2">
            <a:extLst>
              <a:ext uri="{FF2B5EF4-FFF2-40B4-BE49-F238E27FC236}">
                <a16:creationId xmlns:a16="http://schemas.microsoft.com/office/drawing/2014/main" xmlns="" id="{37C6D686-8B2E-4E1F-9FE6-07356A32F450}"/>
              </a:ext>
            </a:extLst>
          </p:cNvPr>
          <p:cNvSpPr>
            <a:spLocks noGrp="1"/>
          </p:cNvSpPr>
          <p:nvPr>
            <p:ph type="title"/>
          </p:nvPr>
        </p:nvSpPr>
        <p:spPr/>
        <p:txBody>
          <a:bodyPr/>
          <a:lstStyle/>
          <a:p>
            <a:r>
              <a:rPr lang="en-US" dirty="0"/>
              <a:t> 	</a:t>
            </a:r>
          </a:p>
        </p:txBody>
      </p:sp>
      <p:sp>
        <p:nvSpPr>
          <p:cNvPr id="4" name="Footer Placeholder 3">
            <a:extLst>
              <a:ext uri="{FF2B5EF4-FFF2-40B4-BE49-F238E27FC236}">
                <a16:creationId xmlns:a16="http://schemas.microsoft.com/office/drawing/2014/main" xmlns="" id="{C85778B5-BD80-4FEF-9946-220143D17E83}"/>
              </a:ext>
            </a:extLst>
          </p:cNvPr>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xmlns="" id="{A8F3ABA9-EC87-4BE2-9058-1E58DFEE9CE5}"/>
              </a:ext>
            </a:extLst>
          </p:cNvPr>
          <p:cNvSpPr>
            <a:spLocks noGrp="1"/>
          </p:cNvSpPr>
          <p:nvPr>
            <p:ph type="sldNum" sz="quarter" idx="11"/>
          </p:nvPr>
        </p:nvSpPr>
        <p:spPr/>
        <p:txBody>
          <a:bodyPr/>
          <a:lstStyle/>
          <a:p>
            <a:pPr>
              <a:defRPr/>
            </a:pPr>
            <a:fld id="{6AD68910-38FE-C240-95D4-C063CA8D3DE6}" type="slidenum">
              <a:rPr lang="en-US" altLang="en-US" smtClean="0"/>
              <a:pPr>
                <a:defRPr/>
              </a:pPr>
              <a:t>23</a:t>
            </a:fld>
            <a:endParaRPr lang="en-US" altLang="en-US" dirty="0"/>
          </a:p>
        </p:txBody>
      </p:sp>
      <p:sp>
        <p:nvSpPr>
          <p:cNvPr id="8" name="Title 2">
            <a:extLst>
              <a:ext uri="{FF2B5EF4-FFF2-40B4-BE49-F238E27FC236}">
                <a16:creationId xmlns:a16="http://schemas.microsoft.com/office/drawing/2014/main" xmlns="" id="{CF0BA2D1-DF1F-4DB7-AEE0-8A64C26285E0}"/>
              </a:ext>
            </a:extLst>
          </p:cNvPr>
          <p:cNvSpPr txBox="1">
            <a:spLocks/>
          </p:cNvSpPr>
          <p:nvPr/>
        </p:nvSpPr>
        <p:spPr>
          <a:xfrm>
            <a:off x="2103644" y="259892"/>
            <a:ext cx="76080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a:lstStyle>
          <a:p>
            <a:pPr fontAlgn="auto">
              <a:spcAft>
                <a:spcPts val="0"/>
              </a:spcAft>
            </a:pPr>
            <a:r>
              <a:rPr lang="en-US" sz="3200" dirty="0"/>
              <a:t>Bylaws, Policies, and Procedures</a:t>
            </a:r>
            <a:r>
              <a:rPr lang="en-US" dirty="0"/>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950" y="3959561"/>
            <a:ext cx="2166846" cy="2473569"/>
          </a:xfrm>
          <a:prstGeom prst="rect">
            <a:avLst/>
          </a:prstGeom>
        </p:spPr>
      </p:pic>
    </p:spTree>
    <p:extLst>
      <p:ext uri="{BB962C8B-B14F-4D97-AF65-F5344CB8AC3E}">
        <p14:creationId xmlns:p14="http://schemas.microsoft.com/office/powerpoint/2010/main" val="509524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ACBBD70-DACE-4C94-BC67-395C3F8CDE20}"/>
              </a:ext>
            </a:extLst>
          </p:cNvPr>
          <p:cNvSpPr>
            <a:spLocks noGrp="1"/>
          </p:cNvSpPr>
          <p:nvPr>
            <p:ph idx="1"/>
          </p:nvPr>
        </p:nvSpPr>
        <p:spPr/>
        <p:txBody>
          <a:bodyPr>
            <a:normAutofit fontScale="92500" lnSpcReduction="10000"/>
          </a:bodyPr>
          <a:lstStyle/>
          <a:p>
            <a:r>
              <a:rPr lang="en-US" dirty="0"/>
              <a:t>Full privileges typically come after one year of practice in a hospital</a:t>
            </a:r>
          </a:p>
          <a:p>
            <a:r>
              <a:rPr lang="en-US" dirty="0"/>
              <a:t>Focused Provider Performance Evaluation mandated by Joint Commission for all privileged providers</a:t>
            </a:r>
          </a:p>
          <a:p>
            <a:r>
              <a:rPr lang="en-US" dirty="0"/>
              <a:t>Continuing Medical Education and Board Certification typically were all that was needed to prove competency.  Ongoing Provider Performance Evaluation (OPPE) is designed to monitor continuously</a:t>
            </a:r>
          </a:p>
          <a:p>
            <a:r>
              <a:rPr lang="en-US" dirty="0"/>
              <a:t>Harder to demonstrate and monitor private practice providers causing obstacles with reappointment of privileges</a:t>
            </a:r>
          </a:p>
          <a:p>
            <a:r>
              <a:rPr lang="en-US" dirty="0"/>
              <a:t>Privileges are continuously a product of a peer review investigation.  </a:t>
            </a:r>
          </a:p>
          <a:p>
            <a:endParaRPr lang="en-US" dirty="0"/>
          </a:p>
        </p:txBody>
      </p:sp>
      <p:sp>
        <p:nvSpPr>
          <p:cNvPr id="3" name="Title 2">
            <a:extLst>
              <a:ext uri="{FF2B5EF4-FFF2-40B4-BE49-F238E27FC236}">
                <a16:creationId xmlns:a16="http://schemas.microsoft.com/office/drawing/2014/main" xmlns="" id="{39608FDB-F7C8-48D7-A16D-DCB334F808E1}"/>
              </a:ext>
            </a:extLst>
          </p:cNvPr>
          <p:cNvSpPr>
            <a:spLocks noGrp="1"/>
          </p:cNvSpPr>
          <p:nvPr>
            <p:ph type="title"/>
          </p:nvPr>
        </p:nvSpPr>
        <p:spPr/>
        <p:txBody>
          <a:bodyPr/>
          <a:lstStyle/>
          <a:p>
            <a:r>
              <a:rPr lang="en-US" dirty="0"/>
              <a:t>Proctoring and Competency and Peer Review</a:t>
            </a:r>
          </a:p>
        </p:txBody>
      </p:sp>
      <p:sp>
        <p:nvSpPr>
          <p:cNvPr id="4" name="Footer Placeholder 3">
            <a:extLst>
              <a:ext uri="{FF2B5EF4-FFF2-40B4-BE49-F238E27FC236}">
                <a16:creationId xmlns:a16="http://schemas.microsoft.com/office/drawing/2014/main" xmlns="" id="{E98A9666-D1F9-481F-8014-D7D7A7DC6742}"/>
              </a:ext>
            </a:extLst>
          </p:cNvPr>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xmlns="" id="{4F963A92-D194-4B57-8185-1A3266A1A380}"/>
              </a:ext>
            </a:extLst>
          </p:cNvPr>
          <p:cNvSpPr>
            <a:spLocks noGrp="1"/>
          </p:cNvSpPr>
          <p:nvPr>
            <p:ph type="sldNum" sz="quarter" idx="11"/>
          </p:nvPr>
        </p:nvSpPr>
        <p:spPr/>
        <p:txBody>
          <a:bodyPr/>
          <a:lstStyle/>
          <a:p>
            <a:pPr>
              <a:defRPr/>
            </a:pPr>
            <a:fld id="{6AD68910-38FE-C240-95D4-C063CA8D3DE6}" type="slidenum">
              <a:rPr lang="en-US" altLang="en-US" smtClean="0"/>
              <a:pPr>
                <a:defRPr/>
              </a:pPr>
              <a:t>24</a:t>
            </a:fld>
            <a:endParaRPr lang="en-US" altLang="en-US" dirty="0"/>
          </a:p>
        </p:txBody>
      </p:sp>
    </p:spTree>
    <p:extLst>
      <p:ext uri="{BB962C8B-B14F-4D97-AF65-F5344CB8AC3E}">
        <p14:creationId xmlns:p14="http://schemas.microsoft.com/office/powerpoint/2010/main" val="330408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133DC31-F838-4690-B8E1-67D9BEBBEA9F}"/>
              </a:ext>
            </a:extLst>
          </p:cNvPr>
          <p:cNvSpPr>
            <a:spLocks noGrp="1"/>
          </p:cNvSpPr>
          <p:nvPr>
            <p:ph idx="1"/>
          </p:nvPr>
        </p:nvSpPr>
        <p:spPr/>
        <p:txBody>
          <a:bodyPr/>
          <a:lstStyle/>
          <a:p>
            <a:r>
              <a:rPr lang="en-US" sz="2400" dirty="0"/>
              <a:t>Preparation for the next steps as residents is crucial</a:t>
            </a:r>
          </a:p>
          <a:p>
            <a:r>
              <a:rPr lang="en-US" sz="2400" dirty="0"/>
              <a:t>Working with Professional Affairs office to combine efforts for training and recruitment</a:t>
            </a:r>
          </a:p>
          <a:p>
            <a:r>
              <a:rPr lang="en-US" sz="2400" dirty="0"/>
              <a:t>Shadowing experiences and/or moonlighting</a:t>
            </a:r>
          </a:p>
          <a:p>
            <a:r>
              <a:rPr lang="en-US" sz="2400" dirty="0"/>
              <a:t>Teaching the importance of following the established ACGME Core Competencies</a:t>
            </a:r>
          </a:p>
          <a:p>
            <a:r>
              <a:rPr lang="en-US" sz="2400" dirty="0"/>
              <a:t>Teaching them regulatory requirements</a:t>
            </a:r>
          </a:p>
          <a:p>
            <a:endParaRPr lang="en-US" dirty="0"/>
          </a:p>
          <a:p>
            <a:endParaRPr lang="en-US" dirty="0"/>
          </a:p>
        </p:txBody>
      </p:sp>
      <p:sp>
        <p:nvSpPr>
          <p:cNvPr id="3" name="Title 2">
            <a:extLst>
              <a:ext uri="{FF2B5EF4-FFF2-40B4-BE49-F238E27FC236}">
                <a16:creationId xmlns:a16="http://schemas.microsoft.com/office/drawing/2014/main" xmlns="" id="{0FB1D278-A4AB-4A8F-8835-C68C8F3CF2C3}"/>
              </a:ext>
            </a:extLst>
          </p:cNvPr>
          <p:cNvSpPr>
            <a:spLocks noGrp="1"/>
          </p:cNvSpPr>
          <p:nvPr>
            <p:ph type="title"/>
          </p:nvPr>
        </p:nvSpPr>
        <p:spPr/>
        <p:txBody>
          <a:bodyPr/>
          <a:lstStyle/>
          <a:p>
            <a:r>
              <a:rPr lang="en-US" dirty="0"/>
              <a:t>Preparing Residents and Fellows</a:t>
            </a:r>
          </a:p>
        </p:txBody>
      </p:sp>
      <p:sp>
        <p:nvSpPr>
          <p:cNvPr id="4" name="Footer Placeholder 3">
            <a:extLst>
              <a:ext uri="{FF2B5EF4-FFF2-40B4-BE49-F238E27FC236}">
                <a16:creationId xmlns:a16="http://schemas.microsoft.com/office/drawing/2014/main" xmlns="" id="{714C5AD7-0CDD-405F-967C-3C98A1C73B0F}"/>
              </a:ext>
            </a:extLst>
          </p:cNvPr>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xmlns="" id="{7F8A07F3-9C13-43A4-8686-64EE317A2D33}"/>
              </a:ext>
            </a:extLst>
          </p:cNvPr>
          <p:cNvSpPr>
            <a:spLocks noGrp="1"/>
          </p:cNvSpPr>
          <p:nvPr>
            <p:ph type="sldNum" sz="quarter" idx="11"/>
          </p:nvPr>
        </p:nvSpPr>
        <p:spPr/>
        <p:txBody>
          <a:bodyPr/>
          <a:lstStyle/>
          <a:p>
            <a:pPr>
              <a:defRPr/>
            </a:pPr>
            <a:fld id="{6AD68910-38FE-C240-95D4-C063CA8D3DE6}" type="slidenum">
              <a:rPr lang="en-US" altLang="en-US" smtClean="0"/>
              <a:pPr>
                <a:defRPr/>
              </a:pPr>
              <a:t>25</a:t>
            </a:fld>
            <a:endParaRPr lang="en-US" altLang="en-US" dirty="0"/>
          </a:p>
        </p:txBody>
      </p:sp>
      <p:pic>
        <p:nvPicPr>
          <p:cNvPr id="6" name="Picture 5"/>
          <p:cNvPicPr>
            <a:picLocks noChangeAspect="1"/>
          </p:cNvPicPr>
          <p:nvPr/>
        </p:nvPicPr>
        <p:blipFill>
          <a:blip r:embed="rId2"/>
          <a:stretch>
            <a:fillRect/>
          </a:stretch>
        </p:blipFill>
        <p:spPr>
          <a:xfrm>
            <a:off x="5811147" y="4181399"/>
            <a:ext cx="3155053" cy="2161593"/>
          </a:xfrm>
          <a:prstGeom prst="rect">
            <a:avLst/>
          </a:prstGeom>
        </p:spPr>
      </p:pic>
    </p:spTree>
    <p:extLst>
      <p:ext uri="{BB962C8B-B14F-4D97-AF65-F5344CB8AC3E}">
        <p14:creationId xmlns:p14="http://schemas.microsoft.com/office/powerpoint/2010/main" val="1141657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3"/>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pic>
        <p:nvPicPr>
          <p:cNvPr id="1026" name="Picture 2" descr="Users/douglas/Desktop/save/clipart-answers-8.j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823" y="1733899"/>
            <a:ext cx="5843753" cy="4351284"/>
          </a:xfrm>
          <a:prstGeom prst="rect">
            <a:avLst/>
          </a:prstGeom>
          <a:noFill/>
          <a:extLst>
            <a:ext uri="{909E8E84-426E-40DD-AFC4-6F175D3DCCD1}">
              <a14:hiddenFill xmlns:a14="http://schemas.microsoft.com/office/drawing/2010/main">
                <a:solidFill>
                  <a:srgbClr val="FFFFFF"/>
                </a:solidFill>
              </a14:hiddenFill>
            </a:ext>
          </a:extLst>
        </p:spPr>
      </p:pic>
      <p:sp>
        <p:nvSpPr>
          <p:cNvPr id="6" name="Shape 79"/>
          <p:cNvSpPr txBox="1">
            <a:spLocks/>
          </p:cNvSpPr>
          <p:nvPr/>
        </p:nvSpPr>
        <p:spPr>
          <a:xfrm>
            <a:off x="6457950" y="6433130"/>
            <a:ext cx="2057400" cy="365125"/>
          </a:xfrm>
          <a:prstGeom prst="rect">
            <a:avLst/>
          </a:prstGeom>
          <a:noFill/>
          <a:ln>
            <a:noFill/>
          </a:ln>
        </p:spPr>
        <p:txBody>
          <a:bodyPr lIns="91425" tIns="45700" rIns="91425" bIns="45700" anchor="ctr" anchorCtr="0">
            <a:noAutofit/>
          </a:bodyP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spcBef>
                <a:spcPts val="0"/>
              </a:spcBef>
              <a:spcAft>
                <a:spcPts val="0"/>
              </a:spcAft>
              <a:buClr>
                <a:schemeClr val="dk1"/>
              </a:buClr>
              <a:buSzPct val="25000"/>
              <a:buFont typeface="Arial"/>
              <a:buNone/>
            </a:pPr>
            <a:r>
              <a:rPr lang="en-US" dirty="0">
                <a:solidFill>
                  <a:schemeClr val="dk1"/>
                </a:solidFill>
                <a:sym typeface="Arial"/>
              </a:rPr>
              <a:t>26</a:t>
            </a:r>
            <a:endParaRPr lang="en-US"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6026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126073" y="10044"/>
            <a:ext cx="4038600" cy="519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r>
              <a:rPr lang="en-US" sz="1800" dirty="0">
                <a:solidFill>
                  <a:srgbClr val="00A600"/>
                </a:solidFill>
                <a:latin typeface="Arial" charset="0"/>
                <a:cs typeface="Arial" charset="0"/>
              </a:rPr>
              <a:t>On-Demand Webinars</a:t>
            </a:r>
            <a:br>
              <a:rPr lang="en-US" sz="1800" dirty="0">
                <a:solidFill>
                  <a:srgbClr val="00A600"/>
                </a:solidFill>
                <a:latin typeface="Arial" charset="0"/>
                <a:cs typeface="Arial" charset="0"/>
              </a:rPr>
            </a:br>
            <a:r>
              <a:rPr lang="en-US" sz="1500" dirty="0">
                <a:solidFill>
                  <a:srgbClr val="0070C0"/>
                </a:solidFill>
                <a:latin typeface="Arial" charset="0"/>
                <a:cs typeface="Arial" charset="0"/>
              </a:rPr>
              <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The Millennial Learner</a:t>
            </a:r>
          </a:p>
          <a:p>
            <a:pPr marL="0" indent="0" algn="ctr" eaLnBrk="1" hangingPunct="1">
              <a:lnSpc>
                <a:spcPct val="80000"/>
              </a:lnSpc>
              <a:spcBef>
                <a:spcPct val="20000"/>
              </a:spcBef>
              <a:buClr>
                <a:schemeClr val="tx1"/>
              </a:buClr>
              <a:buSzPct val="150000"/>
            </a:pPr>
            <a:endParaRPr lang="en-US"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500" dirty="0">
                <a:solidFill>
                  <a:srgbClr val="0070C0"/>
                </a:solidFill>
                <a:latin typeface="Arial" charset="0"/>
                <a:cs typeface="Arial" charset="0"/>
              </a:rPr>
              <a:t> Quality Improvement: Are You Meeting the New Requirements</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2017 Common Program Requirements Update</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 Bullying in the Workplace</a:t>
            </a:r>
            <a:br>
              <a:rPr lang="en-US" sz="1500" dirty="0">
                <a:solidFill>
                  <a:srgbClr val="0070C0"/>
                </a:solidFill>
                <a:latin typeface="Arial" charset="0"/>
                <a:cs typeface="Arial" charset="0"/>
              </a:rPr>
            </a:br>
            <a:endParaRPr lang="en-US"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500" dirty="0">
                <a:solidFill>
                  <a:srgbClr val="0070C0"/>
                </a:solidFill>
                <a:latin typeface="Arial" charset="0"/>
                <a:cs typeface="Arial" charset="0"/>
              </a:rPr>
              <a:t>Meet the Experts - Fall Freebie</a:t>
            </a:r>
            <a:br>
              <a:rPr lang="en-US" sz="1500" dirty="0">
                <a:solidFill>
                  <a:srgbClr val="0070C0"/>
                </a:solidFill>
                <a:latin typeface="Arial" charset="0"/>
                <a:cs typeface="Arial" charset="0"/>
              </a:rPr>
            </a:br>
            <a:endParaRPr lang="en-US"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500" dirty="0">
                <a:solidFill>
                  <a:srgbClr val="0070C0"/>
                </a:solidFill>
                <a:latin typeface="Arial" charset="0"/>
                <a:cs typeface="Arial" charset="0"/>
              </a:rPr>
              <a:t>Self-Study</a:t>
            </a:r>
            <a:r>
              <a:rPr lang="mr-IN" sz="1500" dirty="0">
                <a:solidFill>
                  <a:srgbClr val="0070C0"/>
                </a:solidFill>
                <a:latin typeface="Arial" charset="0"/>
                <a:cs typeface="Arial" charset="0"/>
              </a:rPr>
              <a:t>…</a:t>
            </a:r>
            <a:r>
              <a:rPr lang="en-US" sz="1500" dirty="0">
                <a:solidFill>
                  <a:srgbClr val="0070C0"/>
                </a:solidFill>
                <a:latin typeface="Arial" charset="0"/>
                <a:cs typeface="Arial" charset="0"/>
              </a:rPr>
              <a:t>Have You Analyzed</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 Your Data Yet?</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 Creating a Robust Resident Evaluation System</a:t>
            </a:r>
            <a:br>
              <a:rPr lang="en-US" sz="1500" dirty="0">
                <a:solidFill>
                  <a:srgbClr val="0070C0"/>
                </a:solidFill>
                <a:latin typeface="Arial" charset="0"/>
                <a:cs typeface="Arial" charset="0"/>
              </a:rPr>
            </a:br>
            <a:endParaRPr lang="en-US"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500" dirty="0">
                <a:solidFill>
                  <a:srgbClr val="0070C0"/>
                </a:solidFill>
                <a:latin typeface="Arial" charset="0"/>
                <a:cs typeface="Arial" charset="0"/>
              </a:rPr>
              <a:t>Institutional Site Visit Prep Process</a:t>
            </a: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endParaRPr lang="en-US"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500" dirty="0">
                <a:solidFill>
                  <a:srgbClr val="0070C0"/>
                </a:solidFill>
                <a:latin typeface="Arial" charset="0"/>
                <a:cs typeface="Arial" charset="0"/>
              </a:rPr>
              <a:t>From APE to Self-Study</a:t>
            </a:r>
            <a:r>
              <a:rPr lang="mr-IN" sz="1500" dirty="0">
                <a:solidFill>
                  <a:srgbClr val="0070C0"/>
                </a:solidFill>
                <a:latin typeface="Arial" charset="0"/>
                <a:cs typeface="Arial" charset="0"/>
              </a:rPr>
              <a:t>…</a:t>
            </a:r>
            <a:r>
              <a:rPr lang="en-US" sz="1500" dirty="0">
                <a:solidFill>
                  <a:srgbClr val="0070C0"/>
                </a:solidFill>
                <a:latin typeface="Arial" charset="0"/>
                <a:cs typeface="Arial" charset="0"/>
              </a:rPr>
              <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and Everything in Between</a:t>
            </a: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sz="1500" dirty="0">
              <a:solidFill>
                <a:srgbClr val="0070C0"/>
              </a:solidFill>
              <a:latin typeface="Arial" charset="0"/>
              <a:cs typeface="Arial" charset="0"/>
            </a:endParaRPr>
          </a:p>
          <a:p>
            <a:pPr algn="ctr" eaLnBrk="1" hangingPunct="1">
              <a:lnSpc>
                <a:spcPct val="80000"/>
              </a:lnSpc>
              <a:spcBef>
                <a:spcPct val="20000"/>
              </a:spcBef>
              <a:buClr>
                <a:schemeClr val="bg2"/>
              </a:buClr>
              <a:buSzPct val="75000"/>
              <a:buFont typeface="Arial" charset="0"/>
              <a:buChar char="•"/>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9" name="Rectangle 8"/>
          <p:cNvSpPr>
            <a:spLocks noChangeArrowheads="1"/>
          </p:cNvSpPr>
          <p:nvPr/>
        </p:nvSpPr>
        <p:spPr bwMode="auto">
          <a:xfrm>
            <a:off x="4660112" y="5293080"/>
            <a:ext cx="3037468" cy="87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r" eaLnBrk="1" hangingPunct="1">
              <a:lnSpc>
                <a:spcPct val="80000"/>
              </a:lnSpc>
              <a:spcBef>
                <a:spcPct val="20000"/>
              </a:spcBef>
              <a:buClr>
                <a:schemeClr val="bg2"/>
              </a:buClr>
              <a:buSzPct val="75000"/>
              <a:buFont typeface="Wingdings" charset="0"/>
              <a:buNone/>
            </a:pPr>
            <a:r>
              <a:rPr lang="en-US" sz="1400" i="1" dirty="0"/>
              <a:t>Contact us today to learn  </a:t>
            </a:r>
          </a:p>
          <a:p>
            <a:pPr marL="342900" indent="-342900" algn="r" eaLnBrk="1" hangingPunct="1">
              <a:lnSpc>
                <a:spcPct val="80000"/>
              </a:lnSpc>
              <a:spcBef>
                <a:spcPct val="20000"/>
              </a:spcBef>
              <a:buClr>
                <a:schemeClr val="bg2"/>
              </a:buClr>
              <a:buSzPct val="75000"/>
              <a:buFont typeface="Wingdings" charset="0"/>
              <a:buNone/>
            </a:pPr>
            <a:r>
              <a:rPr lang="en-US" sz="1400" i="1" dirty="0"/>
              <a:t>    how our Educational Passports can save you time &amp; money! </a:t>
            </a:r>
          </a:p>
          <a:p>
            <a:pPr marL="342900" indent="-342900" algn="r" eaLnBrk="1" hangingPunct="1">
              <a:lnSpc>
                <a:spcPct val="80000"/>
              </a:lnSpc>
              <a:spcBef>
                <a:spcPct val="20000"/>
              </a:spcBef>
              <a:buClr>
                <a:schemeClr val="bg2"/>
              </a:buClr>
              <a:buSzPct val="75000"/>
              <a:buFont typeface="Wingdings" charset="0"/>
              <a:buNone/>
            </a:pPr>
            <a:r>
              <a:rPr lang="en-US" sz="1400" i="1" dirty="0"/>
              <a:t>724-864-7320</a:t>
            </a:r>
          </a:p>
        </p:txBody>
      </p:sp>
      <p:pic>
        <p:nvPicPr>
          <p:cNvPr id="10" name="Picture 9" descr="Media-Play-02-256.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58197" y="39885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alendar-Date-256.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52964" y="398857"/>
            <a:ext cx="685800" cy="685800"/>
          </a:xfrm>
          <a:prstGeom prst="rect">
            <a:avLst/>
          </a:prstGeom>
        </p:spPr>
      </p:pic>
      <p:pic>
        <p:nvPicPr>
          <p:cNvPr id="12" name="Picture 11" descr="InstCustomIconLarge.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H="1">
            <a:off x="7885587" y="5436019"/>
            <a:ext cx="457200" cy="457200"/>
          </a:xfrm>
          <a:prstGeom prst="rect">
            <a:avLst/>
          </a:prstGeom>
        </p:spPr>
      </p:pic>
      <p:pic>
        <p:nvPicPr>
          <p:cNvPr id="13" name="Picture 12" descr="InstIconLarge.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flipH="1">
            <a:off x="8423769" y="5668275"/>
            <a:ext cx="457200" cy="457200"/>
          </a:xfrm>
          <a:prstGeom prst="rect">
            <a:avLst/>
          </a:prstGeom>
        </p:spPr>
      </p:pic>
      <p:pic>
        <p:nvPicPr>
          <p:cNvPr id="14" name="Picture 13" descr="InstPlusIconLarge.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flipH="1">
            <a:off x="8342787" y="5126595"/>
            <a:ext cx="457200" cy="457200"/>
          </a:xfrm>
          <a:prstGeom prst="rect">
            <a:avLst/>
          </a:prstGeom>
        </p:spPr>
      </p:pic>
      <p:sp>
        <p:nvSpPr>
          <p:cNvPr id="16" name="Shape 79"/>
          <p:cNvSpPr txBox="1">
            <a:spLocks noGrp="1"/>
          </p:cNvSpPr>
          <p:nvPr>
            <p:ph type="sldNum" idx="4294967295"/>
          </p:nvPr>
        </p:nvSpPr>
        <p:spPr>
          <a:xfrm>
            <a:off x="6457950" y="6433130"/>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dirty="0">
                <a:solidFill>
                  <a:schemeClr val="dk1"/>
                </a:solidFill>
                <a:sym typeface="Arial"/>
              </a:rPr>
              <a:t>27</a:t>
            </a:r>
            <a:endParaRPr lang="en-US" sz="1000" b="1" i="0" u="none" strike="noStrike" cap="none" dirty="0">
              <a:solidFill>
                <a:schemeClr val="dk1"/>
              </a:solidFill>
              <a:latin typeface="Arial"/>
              <a:ea typeface="Arial"/>
              <a:cs typeface="Arial"/>
              <a:sym typeface="Arial"/>
            </a:endParaRPr>
          </a:p>
        </p:txBody>
      </p:sp>
      <p:sp>
        <p:nvSpPr>
          <p:cNvPr id="15" name="Rectangle 3"/>
          <p:cNvSpPr txBox="1">
            <a:spLocks noChangeArrowheads="1"/>
          </p:cNvSpPr>
          <p:nvPr/>
        </p:nvSpPr>
        <p:spPr bwMode="auto">
          <a:xfrm>
            <a:off x="1150765" y="10045"/>
            <a:ext cx="4467256" cy="573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p>
          <a:p>
            <a:pPr algn="ctr" eaLnBrk="1" hangingPunct="1">
              <a:lnSpc>
                <a:spcPct val="80000"/>
              </a:lnSpc>
              <a:spcBef>
                <a:spcPct val="20000"/>
              </a:spcBef>
              <a:buClr>
                <a:schemeClr val="bg2"/>
              </a:buClr>
              <a:buSzPct val="75000"/>
            </a:pPr>
            <a:r>
              <a:rPr lang="en-US" sz="1800" dirty="0">
                <a:solidFill>
                  <a:srgbClr val="00A600"/>
                </a:solidFill>
                <a:latin typeface="Arial" charset="0"/>
                <a:cs typeface="Arial" charset="0"/>
              </a:rPr>
              <a:t>  Upcoming Live Webinars</a:t>
            </a:r>
            <a:r>
              <a:rPr lang="en-US" sz="1600" dirty="0">
                <a:solidFill>
                  <a:prstClr val="black"/>
                </a:solidFill>
                <a:ea typeface=""/>
                <a:cs typeface=""/>
              </a:rPr>
              <a:t/>
            </a:r>
            <a:br>
              <a:rPr lang="en-US" sz="1600" dirty="0">
                <a:solidFill>
                  <a:prstClr val="black"/>
                </a:solidFill>
                <a:ea typeface=""/>
                <a:cs typeface=""/>
              </a:rPr>
            </a:br>
            <a:r>
              <a:rPr lang="en-US" altLang="en-US" sz="1600" b="0" dirty="0">
                <a:solidFill>
                  <a:prstClr val="black"/>
                </a:solidFill>
                <a:latin typeface="+mn-lt"/>
                <a:ea typeface=""/>
                <a:cs typeface=""/>
              </a:rPr>
              <a:t/>
            </a:r>
            <a:br>
              <a:rPr lang="en-US" altLang="en-US" sz="1600" b="0" dirty="0">
                <a:solidFill>
                  <a:prstClr val="black"/>
                </a:solidFill>
                <a:latin typeface="+mn-lt"/>
                <a:ea typeface=""/>
                <a:cs typeface=""/>
              </a:rPr>
            </a:br>
            <a:r>
              <a:rPr lang="en-US" altLang="en-US" sz="1600" b="0" dirty="0">
                <a:solidFill>
                  <a:prstClr val="black"/>
                </a:solidFill>
                <a:latin typeface="+mn-lt"/>
                <a:ea typeface=""/>
                <a:cs typeface=""/>
              </a:rPr>
              <a:t/>
            </a:r>
            <a:br>
              <a:rPr lang="en-US" altLang="en-US" sz="1600" b="0" dirty="0">
                <a:solidFill>
                  <a:prstClr val="black"/>
                </a:solidFill>
                <a:latin typeface="+mn-lt"/>
                <a:ea typeface=""/>
                <a:cs typeface=""/>
              </a:rPr>
            </a:br>
            <a:r>
              <a:rPr lang="en-US" altLang="en-US" sz="1600" dirty="0">
                <a:solidFill>
                  <a:prstClr val="black"/>
                </a:solidFill>
                <a:latin typeface="+mn-lt"/>
                <a:ea typeface=""/>
                <a:cs typeface=""/>
              </a:rPr>
              <a:t>Ask Partners – Spring Freebie</a:t>
            </a:r>
            <a:br>
              <a:rPr lang="en-US" altLang="en-US" sz="1600" dirty="0">
                <a:solidFill>
                  <a:prstClr val="black"/>
                </a:solidFill>
                <a:latin typeface="+mn-lt"/>
                <a:ea typeface=""/>
                <a:cs typeface=""/>
              </a:rPr>
            </a:br>
            <a:r>
              <a:rPr lang="en-US" altLang="en-US" sz="1600" b="0" dirty="0">
                <a:solidFill>
                  <a:prstClr val="black"/>
                </a:solidFill>
                <a:latin typeface="+mn-lt"/>
                <a:ea typeface=""/>
                <a:cs typeface=""/>
              </a:rPr>
              <a:t>Tuesday, March 20, 2018</a:t>
            </a:r>
            <a:br>
              <a:rPr lang="en-US" altLang="en-US" sz="1600" b="0" dirty="0">
                <a:solidFill>
                  <a:prstClr val="black"/>
                </a:solidFill>
                <a:latin typeface="+mn-lt"/>
                <a:ea typeface=""/>
                <a:cs typeface=""/>
              </a:rPr>
            </a:br>
            <a:r>
              <a:rPr lang="en-US" altLang="en-US" sz="1600" b="0" dirty="0">
                <a:solidFill>
                  <a:prstClr val="black"/>
                </a:solidFill>
                <a:latin typeface="+mn-lt"/>
                <a:ea typeface=""/>
                <a:cs typeface=""/>
              </a:rPr>
              <a:t>  12:00pm – 1:00pm EST</a:t>
            </a:r>
            <a:br>
              <a:rPr lang="en-US" altLang="en-US" sz="1600" b="0" dirty="0">
                <a:solidFill>
                  <a:prstClr val="black"/>
                </a:solidFill>
                <a:latin typeface="+mn-lt"/>
                <a:ea typeface=""/>
                <a:cs typeface=""/>
              </a:rPr>
            </a:br>
            <a:r>
              <a:rPr lang="en-US" altLang="en-US" sz="1600" b="0" dirty="0">
                <a:solidFill>
                  <a:prstClr val="black"/>
                </a:solidFill>
                <a:latin typeface="+mn-lt"/>
                <a:ea typeface=""/>
                <a:cs typeface=""/>
              </a:rPr>
              <a:t/>
            </a:r>
            <a:br>
              <a:rPr lang="en-US" altLang="en-US" sz="1600" b="0" dirty="0">
                <a:solidFill>
                  <a:prstClr val="black"/>
                </a:solidFill>
                <a:latin typeface="+mn-lt"/>
                <a:ea typeface=""/>
                <a:cs typeface=""/>
              </a:rPr>
            </a:br>
            <a:r>
              <a:rPr lang="en-US" altLang="en-US" sz="1600" dirty="0">
                <a:solidFill>
                  <a:prstClr val="black"/>
                </a:solidFill>
                <a:latin typeface="+mn-lt"/>
                <a:ea typeface=""/>
                <a:cs typeface=""/>
              </a:rPr>
              <a:t>Building a Scholarly Infrastructure</a:t>
            </a:r>
            <a:br>
              <a:rPr lang="en-US" altLang="en-US" sz="1600" dirty="0">
                <a:solidFill>
                  <a:prstClr val="black"/>
                </a:solidFill>
                <a:latin typeface="+mn-lt"/>
                <a:ea typeface=""/>
                <a:cs typeface=""/>
              </a:rPr>
            </a:br>
            <a:r>
              <a:rPr lang="en-US" altLang="en-US" sz="1600" dirty="0">
                <a:solidFill>
                  <a:prstClr val="black"/>
                </a:solidFill>
                <a:latin typeface="+mn-lt"/>
                <a:ea typeface=""/>
                <a:cs typeface=""/>
              </a:rPr>
              <a:t> at a Community Based Institution</a:t>
            </a:r>
            <a:br>
              <a:rPr lang="en-US" altLang="en-US" sz="1600" dirty="0">
                <a:solidFill>
                  <a:prstClr val="black"/>
                </a:solidFill>
                <a:latin typeface="+mn-lt"/>
                <a:ea typeface=""/>
                <a:cs typeface=""/>
              </a:rPr>
            </a:br>
            <a:r>
              <a:rPr lang="en-US" altLang="en-US" sz="1600" b="0" dirty="0">
                <a:solidFill>
                  <a:prstClr val="black"/>
                </a:solidFill>
                <a:latin typeface="+mn-lt"/>
                <a:ea typeface=""/>
                <a:cs typeface=""/>
              </a:rPr>
              <a:t>Thursday, March 29, 2018</a:t>
            </a:r>
            <a:br>
              <a:rPr lang="en-US" altLang="en-US" sz="1600" b="0" dirty="0">
                <a:solidFill>
                  <a:prstClr val="black"/>
                </a:solidFill>
                <a:latin typeface="+mn-lt"/>
                <a:ea typeface=""/>
                <a:cs typeface=""/>
              </a:rPr>
            </a:br>
            <a:r>
              <a:rPr lang="en-US" altLang="en-US" sz="1600" b="0" dirty="0">
                <a:solidFill>
                  <a:prstClr val="black"/>
                </a:solidFill>
                <a:latin typeface="+mn-lt"/>
                <a:ea typeface=""/>
                <a:cs typeface=""/>
              </a:rPr>
              <a:t>  12:00pm – 1:00pm EST</a:t>
            </a:r>
          </a:p>
          <a:p>
            <a:pPr algn="ctr"/>
            <a:endParaRPr lang="en-US" altLang="en-US" sz="1600" b="0" dirty="0">
              <a:solidFill>
                <a:prstClr val="black"/>
              </a:solidFill>
              <a:ea typeface=""/>
              <a:cs typeface=""/>
            </a:endParaRPr>
          </a:p>
          <a:p>
            <a:pPr algn="ctr"/>
            <a:r>
              <a:rPr lang="en-US" altLang="en-US" sz="1600" dirty="0">
                <a:solidFill>
                  <a:prstClr val="black"/>
                </a:solidFill>
                <a:latin typeface="+mn-lt"/>
                <a:ea typeface=""/>
                <a:cs typeface=""/>
              </a:rPr>
              <a:t>      ACGME Check</a:t>
            </a:r>
            <a:r>
              <a:rPr lang="mr-IN" altLang="en-US" sz="1600" dirty="0">
                <a:solidFill>
                  <a:prstClr val="black"/>
                </a:solidFill>
                <a:latin typeface="+mn-lt"/>
                <a:ea typeface=""/>
                <a:cs typeface=""/>
              </a:rPr>
              <a:t>–</a:t>
            </a:r>
            <a:r>
              <a:rPr lang="en-US" altLang="en-US" sz="1600" dirty="0">
                <a:solidFill>
                  <a:prstClr val="black"/>
                </a:solidFill>
                <a:latin typeface="+mn-lt"/>
                <a:ea typeface=""/>
                <a:cs typeface=""/>
              </a:rPr>
              <a:t>Up for </a:t>
            </a:r>
            <a:br>
              <a:rPr lang="en-US" altLang="en-US" sz="1600" dirty="0">
                <a:solidFill>
                  <a:prstClr val="black"/>
                </a:solidFill>
                <a:latin typeface="+mn-lt"/>
                <a:ea typeface=""/>
                <a:cs typeface=""/>
              </a:rPr>
            </a:br>
            <a:r>
              <a:rPr lang="en-US" altLang="en-US" sz="1600" dirty="0">
                <a:solidFill>
                  <a:prstClr val="black"/>
                </a:solidFill>
                <a:latin typeface="+mn-lt"/>
                <a:ea typeface=""/>
                <a:cs typeface=""/>
              </a:rPr>
              <a:t>Programs and Institution</a:t>
            </a:r>
            <a:br>
              <a:rPr lang="en-US" altLang="en-US" sz="1600" dirty="0">
                <a:solidFill>
                  <a:prstClr val="black"/>
                </a:solidFill>
                <a:latin typeface="+mn-lt"/>
                <a:ea typeface=""/>
                <a:cs typeface=""/>
              </a:rPr>
            </a:br>
            <a:r>
              <a:rPr lang="en-US" altLang="en-US" sz="1600" b="0" dirty="0">
                <a:solidFill>
                  <a:prstClr val="black"/>
                </a:solidFill>
                <a:latin typeface="+mn-lt"/>
                <a:ea typeface=""/>
                <a:cs typeface=""/>
              </a:rPr>
              <a:t>Tuesday, April 10, 2018</a:t>
            </a:r>
            <a:br>
              <a:rPr lang="en-US" altLang="en-US" sz="1600" b="0" dirty="0">
                <a:solidFill>
                  <a:prstClr val="black"/>
                </a:solidFill>
                <a:latin typeface="+mn-lt"/>
                <a:ea typeface=""/>
                <a:cs typeface=""/>
              </a:rPr>
            </a:br>
            <a:r>
              <a:rPr lang="en-US" altLang="en-US" sz="1600" b="0" dirty="0">
                <a:solidFill>
                  <a:prstClr val="black"/>
                </a:solidFill>
                <a:latin typeface="+mn-lt"/>
                <a:ea typeface=""/>
                <a:cs typeface=""/>
              </a:rPr>
              <a:t>  12:00pm – 1:00pm EST</a:t>
            </a:r>
          </a:p>
          <a:p>
            <a:pPr algn="ctr"/>
            <a:endParaRPr lang="en-US" altLang="en-US" sz="1600" b="0" dirty="0">
              <a:solidFill>
                <a:prstClr val="black"/>
              </a:solidFill>
              <a:latin typeface="+mn-lt"/>
              <a:ea typeface=""/>
              <a:cs typeface=""/>
            </a:endParaRPr>
          </a:p>
          <a:p>
            <a:pPr algn="ctr"/>
            <a:r>
              <a:rPr lang="en-US" altLang="en-US" sz="1600" b="0" dirty="0">
                <a:solidFill>
                  <a:prstClr val="black"/>
                </a:solidFill>
                <a:ea typeface=""/>
                <a:cs typeface=""/>
              </a:rPr>
              <a:t/>
            </a:r>
            <a:br>
              <a:rPr lang="en-US" altLang="en-US" sz="1600" b="0" dirty="0">
                <a:solidFill>
                  <a:prstClr val="black"/>
                </a:solidFill>
                <a:ea typeface=""/>
                <a:cs typeface=""/>
              </a:rPr>
            </a:br>
            <a:endParaRPr lang="en-US" altLang="en-US" sz="1600" b="0" dirty="0">
              <a:solidFill>
                <a:prstClr val="black"/>
              </a:solidFill>
              <a:ea typeface=""/>
              <a:cs typeface=""/>
            </a:endParaRPr>
          </a:p>
          <a:p>
            <a:pPr algn="ctr"/>
            <a:endParaRPr lang="en-US" altLang="en-US" sz="1600" b="0" dirty="0">
              <a:solidFill>
                <a:prstClr val="black"/>
              </a:solidFill>
              <a:latin typeface="+mn-lt"/>
              <a:ea typeface=""/>
              <a:cs typeface=""/>
            </a:endParaRPr>
          </a:p>
          <a:p>
            <a:pPr algn="ctr"/>
            <a:endParaRPr lang="en-US" altLang="en-US" sz="1600" b="0" dirty="0">
              <a:solidFill>
                <a:prstClr val="black"/>
              </a:solidFill>
              <a:latin typeface="+mn-lt"/>
              <a:ea typeface=""/>
              <a:cs typeface=""/>
            </a:endParaRPr>
          </a:p>
          <a:p>
            <a:pPr algn="ctr"/>
            <a:endParaRPr lang="en-US" altLang="en-US" sz="1600" b="0" dirty="0">
              <a:solidFill>
                <a:prstClr val="black"/>
              </a:solidFill>
              <a:latin typeface="+mn-lt"/>
              <a:ea typeface=""/>
              <a:cs typeface=""/>
            </a:endParaRPr>
          </a:p>
          <a:p>
            <a:pPr algn="ctr"/>
            <a:endParaRPr lang="en-US" altLang="en-US" sz="1600" b="0" dirty="0">
              <a:solidFill>
                <a:prstClr val="black"/>
              </a:solidFill>
              <a:latin typeface="+mn-lt"/>
              <a:ea typeface=""/>
              <a:cs typeface=""/>
            </a:endParaRPr>
          </a:p>
          <a:p>
            <a:pPr algn="ctr"/>
            <a:r>
              <a:rPr lang="en-US" altLang="en-US" sz="1600" b="0" dirty="0">
                <a:solidFill>
                  <a:prstClr val="black"/>
                </a:solidFill>
                <a:latin typeface="+mn-lt"/>
                <a:ea typeface=""/>
                <a:cs typeface=""/>
              </a:rPr>
              <a:t>  </a:t>
            </a:r>
          </a:p>
          <a:p>
            <a:pPr algn="ctr"/>
            <a:endParaRPr lang="en-US" altLang="en-US" sz="1500" dirty="0">
              <a:latin typeface="+mn-lt"/>
            </a:endParaRPr>
          </a:p>
          <a:p>
            <a:pPr algn="ctr">
              <a:lnSpc>
                <a:spcPct val="80000"/>
              </a:lnSpc>
              <a:buFont typeface="Wingdings" charset="2"/>
              <a:buNone/>
            </a:pPr>
            <a:r>
              <a:rPr lang="en-US" altLang="en-US" sz="1500" dirty="0">
                <a:latin typeface="Arial" charset="0"/>
                <a:hlinkClick r:id="rId9"/>
              </a:rPr>
              <a:t> www.PartnersInMedEd.com</a:t>
            </a: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p:txBody>
      </p:sp>
      <p:sp>
        <p:nvSpPr>
          <p:cNvPr id="17" name="Shape 83"/>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64783" y="4008095"/>
            <a:ext cx="2732690" cy="1537138"/>
          </a:xfrm>
          <a:prstGeom prst="rect">
            <a:avLst/>
          </a:prstGeom>
        </p:spPr>
      </p:pic>
    </p:spTree>
    <p:custDataLst>
      <p:tags r:id="rId1"/>
    </p:custDataLst>
    <p:extLst>
      <p:ext uri="{BB962C8B-B14F-4D97-AF65-F5344CB8AC3E}">
        <p14:creationId xmlns:p14="http://schemas.microsoft.com/office/powerpoint/2010/main" val="2076459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984250" y="2565400"/>
            <a:ext cx="7531100" cy="3327400"/>
          </a:xfrm>
        </p:spPr>
        <p:txBody>
          <a:bodyPr>
            <a:normAutofit fontScale="92500" lnSpcReduction="20000"/>
          </a:bodyPr>
          <a:lstStyle/>
          <a:p>
            <a:pPr algn="ctr" eaLnBrk="1" hangingPunct="1">
              <a:lnSpc>
                <a:spcPct val="120000"/>
              </a:lnSpc>
              <a:buFont typeface="Wingdings" pitchFamily="2" charset="2"/>
              <a:buNone/>
              <a:defRPr/>
            </a:pPr>
            <a:r>
              <a:rPr lang="en-US" sz="2100" b="1" dirty="0"/>
              <a:t>    </a:t>
            </a:r>
            <a:r>
              <a:rPr lang="en-US" sz="2400" dirty="0"/>
              <a:t>Partners in Medical Education, Inc. provides comprehensive consulting services to the GME community.  </a:t>
            </a:r>
          </a:p>
          <a:p>
            <a:pPr algn="ctr">
              <a:lnSpc>
                <a:spcPct val="80000"/>
              </a:lnSpc>
              <a:buNone/>
              <a:defRPr/>
            </a:pPr>
            <a:endParaRPr lang="en-US" sz="2000" dirty="0">
              <a:solidFill>
                <a:srgbClr val="336600"/>
              </a:solidFill>
              <a:latin typeface="Lucida Bright" pitchFamily="18" charset="0"/>
            </a:endParaRPr>
          </a:p>
          <a:p>
            <a:pPr algn="ctr" eaLnBrk="1" hangingPunct="1">
              <a:lnSpc>
                <a:spcPct val="80000"/>
              </a:lnSpc>
              <a:buFont typeface="Wingdings" pitchFamily="2" charset="2"/>
              <a:buNone/>
              <a:defRPr/>
            </a:pPr>
            <a:endParaRPr lang="en-US" sz="2000" b="1" dirty="0"/>
          </a:p>
          <a:p>
            <a:pPr algn="ctr">
              <a:lnSpc>
                <a:spcPct val="80000"/>
              </a:lnSpc>
              <a:buNone/>
              <a:defRPr/>
            </a:pPr>
            <a:r>
              <a:rPr lang="en-US" sz="2000" b="1" dirty="0"/>
              <a:t>Partners in Medical Education</a:t>
            </a:r>
          </a:p>
          <a:p>
            <a:pPr algn="ctr">
              <a:lnSpc>
                <a:spcPct val="80000"/>
              </a:lnSpc>
              <a:buNone/>
              <a:defRPr/>
            </a:pPr>
            <a:r>
              <a:rPr lang="en-US" sz="2000" dirty="0"/>
              <a:t>724-864-7320  |  </a:t>
            </a:r>
            <a:r>
              <a:rPr lang="en-US" sz="2000" dirty="0">
                <a:solidFill>
                  <a:srgbClr val="FF0000"/>
                </a:solidFill>
                <a:hlinkClick r:id="rId2"/>
              </a:rPr>
              <a:t>info@PartnersInMedEd.com</a:t>
            </a:r>
            <a:endParaRPr lang="en-US" sz="2000" dirty="0">
              <a:solidFill>
                <a:srgbClr val="FF0000"/>
              </a:solidFill>
            </a:endParaRPr>
          </a:p>
          <a:p>
            <a:pPr algn="ctr" eaLnBrk="1" hangingPunct="1">
              <a:lnSpc>
                <a:spcPct val="80000"/>
              </a:lnSpc>
              <a:buFont typeface="Wingdings" pitchFamily="2" charset="2"/>
              <a:buNone/>
              <a:defRPr/>
            </a:pPr>
            <a:endParaRPr lang="en-US" sz="2000" b="1" dirty="0"/>
          </a:p>
          <a:p>
            <a:pPr marL="0" indent="0">
              <a:buNone/>
            </a:pPr>
            <a:endParaRPr lang="en-US" sz="1800" b="1" dirty="0">
              <a:solidFill>
                <a:srgbClr val="FF0000"/>
              </a:solidFill>
            </a:endParaRPr>
          </a:p>
          <a:p>
            <a:pPr algn="ctr" eaLnBrk="1" hangingPunct="1">
              <a:lnSpc>
                <a:spcPct val="80000"/>
              </a:lnSpc>
              <a:buFont typeface="Wingdings" pitchFamily="2" charset="2"/>
              <a:buNone/>
              <a:defRPr/>
            </a:pPr>
            <a:r>
              <a:rPr lang="en-US" sz="1800" b="1" dirty="0"/>
              <a:t>www.PartnersInMedEd.com</a:t>
            </a:r>
          </a:p>
          <a:p>
            <a:pPr eaLnBrk="1" hangingPunct="1">
              <a:lnSpc>
                <a:spcPct val="80000"/>
              </a:lnSpc>
              <a:buFont typeface="Wingdings" pitchFamily="2" charset="2"/>
              <a:buNone/>
              <a:defRPr/>
            </a:pPr>
            <a:endParaRPr lang="en-US" b="1" dirty="0"/>
          </a:p>
        </p:txBody>
      </p:sp>
      <p:pic>
        <p:nvPicPr>
          <p:cNvPr id="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79"/>
          <p:cNvSpPr txBox="1">
            <a:spLocks noGrp="1"/>
          </p:cNvSpPr>
          <p:nvPr>
            <p:ph type="sldNum" idx="4294967295"/>
          </p:nvPr>
        </p:nvSpPr>
        <p:spPr>
          <a:xfrm>
            <a:off x="6457950" y="6433130"/>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dirty="0">
                <a:solidFill>
                  <a:schemeClr val="dk1"/>
                </a:solidFill>
                <a:sym typeface="Arial"/>
              </a:rPr>
              <a:t>28</a:t>
            </a:r>
            <a:endParaRPr lang="en-US" sz="1000" b="1" i="0" u="none" strike="noStrike" cap="none" dirty="0">
              <a:solidFill>
                <a:schemeClr val="dk1"/>
              </a:solidFill>
              <a:latin typeface="Arial"/>
              <a:ea typeface="Arial"/>
              <a:cs typeface="Arial"/>
              <a:sym typeface="Arial"/>
            </a:endParaRPr>
          </a:p>
        </p:txBody>
      </p:sp>
      <p:sp>
        <p:nvSpPr>
          <p:cNvPr id="10" name="Shape 83"/>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18045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804A0E8-7DFD-4FC7-B18F-3490768C8ABA}"/>
              </a:ext>
            </a:extLst>
          </p:cNvPr>
          <p:cNvSpPr>
            <a:spLocks noGrp="1"/>
          </p:cNvSpPr>
          <p:nvPr>
            <p:ph idx="1"/>
          </p:nvPr>
        </p:nvSpPr>
        <p:spPr/>
        <p:txBody>
          <a:bodyPr>
            <a:normAutofit/>
          </a:bodyPr>
          <a:lstStyle/>
          <a:p>
            <a:r>
              <a:rPr lang="en-US" sz="2800" dirty="0"/>
              <a:t>Describe a successful credentialing and privileging process</a:t>
            </a:r>
          </a:p>
          <a:p>
            <a:r>
              <a:rPr lang="en-US" sz="2800" dirty="0"/>
              <a:t>Determining the options of practice, </a:t>
            </a:r>
            <a:r>
              <a:rPr lang="en-US" sz="2800" i="1" dirty="0"/>
              <a:t>Private Practice vs Hospital Employed Physician</a:t>
            </a:r>
          </a:p>
          <a:p>
            <a:r>
              <a:rPr lang="en-US" sz="2800" dirty="0"/>
              <a:t>Discover resources and best practices for credentialing and privileging</a:t>
            </a:r>
          </a:p>
          <a:p>
            <a:r>
              <a:rPr lang="en-US" sz="2800" dirty="0"/>
              <a:t>Discovering a lifetime of growth in all medical practices</a:t>
            </a:r>
          </a:p>
        </p:txBody>
      </p:sp>
      <p:sp>
        <p:nvSpPr>
          <p:cNvPr id="2" name="Title 1">
            <a:extLst>
              <a:ext uri="{FF2B5EF4-FFF2-40B4-BE49-F238E27FC236}">
                <a16:creationId xmlns:a16="http://schemas.microsoft.com/office/drawing/2014/main" xmlns="" id="{343C030B-358D-46F5-9F0A-146465FFAAEB}"/>
              </a:ext>
            </a:extLst>
          </p:cNvPr>
          <p:cNvSpPr>
            <a:spLocks noGrp="1"/>
          </p:cNvSpPr>
          <p:nvPr>
            <p:ph type="title"/>
          </p:nvPr>
        </p:nvSpPr>
        <p:spPr>
          <a:xfrm>
            <a:off x="1989344" y="156327"/>
            <a:ext cx="6526006" cy="1325563"/>
          </a:xfrm>
        </p:spPr>
        <p:txBody>
          <a:bodyPr/>
          <a:lstStyle/>
          <a:p>
            <a:pPr algn="ctr"/>
            <a:r>
              <a:rPr lang="en-US" dirty="0"/>
              <a:t>Learning Objectives &amp; Goals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a:t>
            </a:fld>
            <a:endParaRPr lang="en-US" altLang="en-US" dirty="0"/>
          </a:p>
        </p:txBody>
      </p:sp>
      <p:pic>
        <p:nvPicPr>
          <p:cNvPr id="6" name="Picture 5"/>
          <p:cNvPicPr>
            <a:picLocks noChangeAspect="1"/>
          </p:cNvPicPr>
          <p:nvPr/>
        </p:nvPicPr>
        <p:blipFill>
          <a:blip r:embed="rId3"/>
          <a:stretch>
            <a:fillRect/>
          </a:stretch>
        </p:blipFill>
        <p:spPr>
          <a:xfrm>
            <a:off x="2633921" y="4925039"/>
            <a:ext cx="3824029" cy="1380007"/>
          </a:xfrm>
          <a:prstGeom prst="rect">
            <a:avLst/>
          </a:prstGeom>
        </p:spPr>
      </p:pic>
    </p:spTree>
    <p:extLst>
      <p:ext uri="{BB962C8B-B14F-4D97-AF65-F5344CB8AC3E}">
        <p14:creationId xmlns:p14="http://schemas.microsoft.com/office/powerpoint/2010/main" val="74546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6191CE1-C3E5-43E4-8CD7-7B65500AD35E}"/>
              </a:ext>
            </a:extLst>
          </p:cNvPr>
          <p:cNvSpPr>
            <a:spLocks noGrp="1"/>
          </p:cNvSpPr>
          <p:nvPr>
            <p:ph type="title"/>
          </p:nvPr>
        </p:nvSpPr>
        <p:spPr>
          <a:xfrm>
            <a:off x="1804149" y="383865"/>
            <a:ext cx="6526006" cy="1325563"/>
          </a:xfrm>
        </p:spPr>
        <p:txBody>
          <a:bodyPr/>
          <a:lstStyle/>
          <a:p>
            <a:pPr algn="ctr"/>
            <a:r>
              <a:rPr lang="en-US" dirty="0"/>
              <a:t>Moving from one Umbrella</a:t>
            </a:r>
            <a:br>
              <a:rPr lang="en-US" dirty="0"/>
            </a:br>
            <a:r>
              <a:rPr lang="en-US" dirty="0"/>
              <a:t> to the next!</a:t>
            </a:r>
          </a:p>
        </p:txBody>
      </p:sp>
      <p:sp>
        <p:nvSpPr>
          <p:cNvPr id="4" name="Footer Placeholder 3">
            <a:extLst>
              <a:ext uri="{FF2B5EF4-FFF2-40B4-BE49-F238E27FC236}">
                <a16:creationId xmlns:a16="http://schemas.microsoft.com/office/drawing/2014/main" xmlns="" id="{E83C8FBE-F484-413D-92AE-1670F86C8A0F}"/>
              </a:ext>
            </a:extLst>
          </p:cNvPr>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xmlns="" id="{D88C6C88-6ADE-40F9-B1FA-AEB07C2DDA11}"/>
              </a:ext>
            </a:extLst>
          </p:cNvPr>
          <p:cNvSpPr>
            <a:spLocks noGrp="1"/>
          </p:cNvSpPr>
          <p:nvPr>
            <p:ph type="sldNum" sz="quarter" idx="11"/>
          </p:nvPr>
        </p:nvSpPr>
        <p:spPr/>
        <p:txBody>
          <a:bodyPr/>
          <a:lstStyle/>
          <a:p>
            <a:pPr>
              <a:defRPr/>
            </a:pPr>
            <a:fld id="{6AD68910-38FE-C240-95D4-C063CA8D3DE6}" type="slidenum">
              <a:rPr lang="en-US" altLang="en-US" smtClean="0"/>
              <a:pPr>
                <a:defRPr/>
              </a:pPr>
              <a:t>4</a:t>
            </a:fld>
            <a:endParaRPr lang="en-US" altLang="en-US" dirty="0"/>
          </a:p>
        </p:txBody>
      </p:sp>
      <p:sp>
        <p:nvSpPr>
          <p:cNvPr id="7" name="AutoShape 4" descr="Image result for umbrella pictures">
            <a:extLst>
              <a:ext uri="{FF2B5EF4-FFF2-40B4-BE49-F238E27FC236}">
                <a16:creationId xmlns:a16="http://schemas.microsoft.com/office/drawing/2014/main" xmlns="" id="{C21691C3-F385-4D41-A89B-FE381F3B2394}"/>
              </a:ext>
            </a:extLst>
          </p:cNvPr>
          <p:cNvSpPr>
            <a:spLocks noChangeAspect="1" noChangeArrowheads="1"/>
          </p:cNvSpPr>
          <p:nvPr/>
        </p:nvSpPr>
        <p:spPr bwMode="auto">
          <a:xfrm>
            <a:off x="734859" y="1741966"/>
            <a:ext cx="1495425"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a:t> </a:t>
            </a:r>
          </a:p>
        </p:txBody>
      </p:sp>
      <p:pic>
        <p:nvPicPr>
          <p:cNvPr id="13" name="Picture 12">
            <a:extLst>
              <a:ext uri="{FF2B5EF4-FFF2-40B4-BE49-F238E27FC236}">
                <a16:creationId xmlns:a16="http://schemas.microsoft.com/office/drawing/2014/main" xmlns="" id="{1362A4B9-FBB5-4450-AE4C-A39C2F65C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43358">
            <a:off x="-71970" y="2212089"/>
            <a:ext cx="3442930" cy="2295287"/>
          </a:xfrm>
          <a:prstGeom prst="rect">
            <a:avLst/>
          </a:prstGeom>
        </p:spPr>
      </p:pic>
      <p:sp>
        <p:nvSpPr>
          <p:cNvPr id="14" name="Rectangle 13">
            <a:extLst>
              <a:ext uri="{FF2B5EF4-FFF2-40B4-BE49-F238E27FC236}">
                <a16:creationId xmlns:a16="http://schemas.microsoft.com/office/drawing/2014/main" xmlns="" id="{BE5915AE-8AFF-4BB7-93D9-5CD1BA3D456A}"/>
              </a:ext>
            </a:extLst>
          </p:cNvPr>
          <p:cNvSpPr/>
          <p:nvPr/>
        </p:nvSpPr>
        <p:spPr>
          <a:xfrm>
            <a:off x="1936997" y="3206989"/>
            <a:ext cx="2635003" cy="1077218"/>
          </a:xfrm>
          <a:prstGeom prst="rect">
            <a:avLst/>
          </a:prstGeom>
          <a:noFill/>
        </p:spPr>
        <p:txBody>
          <a:bodyPr wrap="square" lIns="91440" tIns="45720" rIns="91440" bIns="45720">
            <a:spAutoFit/>
          </a:bodyPr>
          <a:lstStyle/>
          <a:p>
            <a:pPr algn="ctr"/>
            <a:r>
              <a:rPr lang="en-US" sz="3200" b="0" cap="none" spc="0" dirty="0">
                <a:ln w="0"/>
                <a:solidFill>
                  <a:schemeClr val="accent1">
                    <a:lumMod val="50000"/>
                  </a:schemeClr>
                </a:solidFill>
                <a:effectLst>
                  <a:outerShdw blurRad="38100" dist="19050" dir="2700000" algn="tl" rotWithShape="0">
                    <a:schemeClr val="dk1">
                      <a:alpha val="40000"/>
                    </a:schemeClr>
                  </a:outerShdw>
                </a:effectLst>
                <a:latin typeface="+mn-lt"/>
              </a:rPr>
              <a:t>ACGME</a:t>
            </a:r>
          </a:p>
          <a:p>
            <a:pPr algn="ctr"/>
            <a:r>
              <a:rPr lang="en-US" sz="3200" b="0" dirty="0">
                <a:ln w="0"/>
                <a:solidFill>
                  <a:schemeClr val="accent1">
                    <a:lumMod val="50000"/>
                  </a:schemeClr>
                </a:solidFill>
                <a:effectLst>
                  <a:outerShdw blurRad="38100" dist="19050" dir="2700000" algn="tl" rotWithShape="0">
                    <a:schemeClr val="dk1">
                      <a:alpha val="40000"/>
                    </a:schemeClr>
                  </a:outerShdw>
                </a:effectLst>
                <a:latin typeface="+mn-lt"/>
              </a:rPr>
              <a:t>GME Office</a:t>
            </a:r>
            <a:endParaRPr lang="en-US" sz="3200" b="0" cap="none" spc="0" dirty="0">
              <a:ln w="0"/>
              <a:solidFill>
                <a:schemeClr val="accent1">
                  <a:lumMod val="50000"/>
                </a:schemeClr>
              </a:solidFill>
              <a:effectLst>
                <a:outerShdw blurRad="38100" dist="19050" dir="2700000" algn="tl" rotWithShape="0">
                  <a:schemeClr val="dk1">
                    <a:alpha val="40000"/>
                  </a:schemeClr>
                </a:outerShdw>
              </a:effectLst>
              <a:latin typeface="+mn-lt"/>
            </a:endParaRPr>
          </a:p>
        </p:txBody>
      </p:sp>
      <p:pic>
        <p:nvPicPr>
          <p:cNvPr id="18" name="Picture 17">
            <a:extLst>
              <a:ext uri="{FF2B5EF4-FFF2-40B4-BE49-F238E27FC236}">
                <a16:creationId xmlns:a16="http://schemas.microsoft.com/office/drawing/2014/main" xmlns="" id="{0B402A37-FC2A-47A3-A0E3-B319F154B2A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044818" y="3601290"/>
            <a:ext cx="1811681" cy="1766388"/>
          </a:xfrm>
          <a:prstGeom prst="rect">
            <a:avLst/>
          </a:prstGeom>
        </p:spPr>
      </p:pic>
      <p:sp>
        <p:nvSpPr>
          <p:cNvPr id="20" name="Rectangle 19">
            <a:extLst>
              <a:ext uri="{FF2B5EF4-FFF2-40B4-BE49-F238E27FC236}">
                <a16:creationId xmlns:a16="http://schemas.microsoft.com/office/drawing/2014/main" xmlns="" id="{D15AE4F2-5762-47A3-B34E-A900556AC485}"/>
              </a:ext>
            </a:extLst>
          </p:cNvPr>
          <p:cNvSpPr/>
          <p:nvPr/>
        </p:nvSpPr>
        <p:spPr>
          <a:xfrm>
            <a:off x="6633156" y="5471306"/>
            <a:ext cx="2635003" cy="861774"/>
          </a:xfrm>
          <a:prstGeom prst="rect">
            <a:avLst/>
          </a:prstGeom>
          <a:noFill/>
        </p:spPr>
        <p:txBody>
          <a:bodyPr wrap="square" lIns="91440" tIns="45720" rIns="91440" bIns="45720">
            <a:spAutoFit/>
          </a:bodyPr>
          <a:lstStyle/>
          <a:p>
            <a:pPr algn="ctr"/>
            <a:r>
              <a:rPr lang="en-US" sz="1800" b="0" cap="none" spc="0" dirty="0">
                <a:ln w="0"/>
                <a:solidFill>
                  <a:schemeClr val="accent1">
                    <a:lumMod val="50000"/>
                  </a:schemeClr>
                </a:solidFill>
                <a:effectLst>
                  <a:outerShdw blurRad="38100" dist="19050" dir="2700000" algn="tl" rotWithShape="0">
                    <a:schemeClr val="dk1">
                      <a:alpha val="40000"/>
                    </a:schemeClr>
                  </a:outerShdw>
                </a:effectLst>
                <a:latin typeface="+mn-lt"/>
              </a:rPr>
              <a:t>Hospital</a:t>
            </a:r>
          </a:p>
          <a:p>
            <a:pPr algn="ctr"/>
            <a:r>
              <a:rPr lang="en-US" sz="3200" b="0" dirty="0">
                <a:ln w="0"/>
                <a:solidFill>
                  <a:schemeClr val="accent1">
                    <a:lumMod val="50000"/>
                  </a:schemeClr>
                </a:solidFill>
                <a:effectLst>
                  <a:outerShdw blurRad="38100" dist="19050" dir="2700000" algn="tl" rotWithShape="0">
                    <a:schemeClr val="dk1">
                      <a:alpha val="40000"/>
                    </a:schemeClr>
                  </a:outerShdw>
                </a:effectLst>
              </a:rPr>
              <a:t> </a:t>
            </a:r>
            <a:endParaRPr lang="en-US" sz="3200" b="0" cap="none" spc="0" dirty="0">
              <a:ln w="0"/>
              <a:solidFill>
                <a:schemeClr val="accent1">
                  <a:lumMod val="50000"/>
                </a:schemeClr>
              </a:solidFill>
              <a:effectLst>
                <a:outerShdw blurRad="38100" dist="19050" dir="2700000" algn="tl" rotWithShape="0">
                  <a:schemeClr val="dk1">
                    <a:alpha val="40000"/>
                  </a:schemeClr>
                </a:outerShdw>
              </a:effectLst>
            </a:endParaRPr>
          </a:p>
        </p:txBody>
      </p:sp>
      <p:pic>
        <p:nvPicPr>
          <p:cNvPr id="21" name="Picture 20">
            <a:extLst>
              <a:ext uri="{FF2B5EF4-FFF2-40B4-BE49-F238E27FC236}">
                <a16:creationId xmlns:a16="http://schemas.microsoft.com/office/drawing/2014/main" xmlns="" id="{30219E79-C361-4817-9210-169C01ABADB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044818" y="1290028"/>
            <a:ext cx="1811681" cy="1766388"/>
          </a:xfrm>
          <a:prstGeom prst="rect">
            <a:avLst/>
          </a:prstGeom>
        </p:spPr>
      </p:pic>
      <p:sp>
        <p:nvSpPr>
          <p:cNvPr id="24" name="Rectangle 23">
            <a:extLst>
              <a:ext uri="{FF2B5EF4-FFF2-40B4-BE49-F238E27FC236}">
                <a16:creationId xmlns:a16="http://schemas.microsoft.com/office/drawing/2014/main" xmlns="" id="{4C2FE7E5-B2F1-4F5A-BCFD-79C6FD98371D}"/>
              </a:ext>
            </a:extLst>
          </p:cNvPr>
          <p:cNvSpPr/>
          <p:nvPr/>
        </p:nvSpPr>
        <p:spPr>
          <a:xfrm>
            <a:off x="6508997" y="3170403"/>
            <a:ext cx="2635003" cy="861774"/>
          </a:xfrm>
          <a:prstGeom prst="rect">
            <a:avLst/>
          </a:prstGeom>
          <a:noFill/>
        </p:spPr>
        <p:txBody>
          <a:bodyPr wrap="square" lIns="91440" tIns="45720" rIns="91440" bIns="45720">
            <a:spAutoFit/>
          </a:bodyPr>
          <a:lstStyle/>
          <a:p>
            <a:pPr algn="ctr"/>
            <a:r>
              <a:rPr lang="en-US" sz="1800" b="0" cap="none" spc="0" dirty="0">
                <a:ln w="0"/>
                <a:solidFill>
                  <a:schemeClr val="accent1">
                    <a:lumMod val="50000"/>
                  </a:schemeClr>
                </a:solidFill>
                <a:effectLst>
                  <a:outerShdw blurRad="38100" dist="19050" dir="2700000" algn="tl" rotWithShape="0">
                    <a:schemeClr val="dk1">
                      <a:alpha val="40000"/>
                    </a:schemeClr>
                  </a:outerShdw>
                </a:effectLst>
                <a:latin typeface="+mn-lt"/>
              </a:rPr>
              <a:t>Private Practice</a:t>
            </a:r>
          </a:p>
          <a:p>
            <a:pPr algn="ctr"/>
            <a:r>
              <a:rPr lang="en-US" sz="3200" b="0" dirty="0">
                <a:ln w="0"/>
                <a:solidFill>
                  <a:schemeClr val="accent1">
                    <a:lumMod val="50000"/>
                  </a:schemeClr>
                </a:solidFill>
                <a:effectLst>
                  <a:outerShdw blurRad="38100" dist="19050" dir="2700000" algn="tl" rotWithShape="0">
                    <a:schemeClr val="dk1">
                      <a:alpha val="40000"/>
                    </a:schemeClr>
                  </a:outerShdw>
                </a:effectLst>
              </a:rPr>
              <a:t> </a:t>
            </a:r>
            <a:endParaRPr lang="en-US" sz="3200" b="0" cap="none" spc="0" dirty="0">
              <a:ln w="0"/>
              <a:solidFill>
                <a:schemeClr val="accent1">
                  <a:lumMod val="50000"/>
                </a:schemeClr>
              </a:solidFill>
              <a:effectLst>
                <a:outerShdw blurRad="38100" dist="19050" dir="2700000" algn="tl" rotWithShape="0">
                  <a:schemeClr val="dk1">
                    <a:alpha val="40000"/>
                  </a:schemeClr>
                </a:outerShdw>
              </a:effectLst>
            </a:endParaRPr>
          </a:p>
        </p:txBody>
      </p:sp>
      <p:sp>
        <p:nvSpPr>
          <p:cNvPr id="25" name="Arrow: Right 24">
            <a:extLst>
              <a:ext uri="{FF2B5EF4-FFF2-40B4-BE49-F238E27FC236}">
                <a16:creationId xmlns:a16="http://schemas.microsoft.com/office/drawing/2014/main" xmlns="" id="{F803B2B3-DE9E-48BD-BA4A-3ED46F514C4E}"/>
              </a:ext>
            </a:extLst>
          </p:cNvPr>
          <p:cNvSpPr/>
          <p:nvPr/>
        </p:nvSpPr>
        <p:spPr>
          <a:xfrm>
            <a:off x="4891596" y="2769833"/>
            <a:ext cx="1741560" cy="15143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7680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20D79BD-C107-4CCC-9C58-0DC87B6574AD}"/>
              </a:ext>
            </a:extLst>
          </p:cNvPr>
          <p:cNvSpPr>
            <a:spLocks noGrp="1"/>
          </p:cNvSpPr>
          <p:nvPr>
            <p:ph idx="1"/>
          </p:nvPr>
        </p:nvSpPr>
        <p:spPr>
          <a:xfrm>
            <a:off x="628650" y="1802099"/>
            <a:ext cx="7886700" cy="4438905"/>
          </a:xfrm>
        </p:spPr>
        <p:txBody>
          <a:bodyPr>
            <a:normAutofit fontScale="77500" lnSpcReduction="20000"/>
          </a:bodyPr>
          <a:lstStyle/>
          <a:p>
            <a:r>
              <a:rPr lang="en-US" dirty="0"/>
              <a:t>Employed Staff with a Hospital vs member of a Private Practice</a:t>
            </a:r>
          </a:p>
          <a:p>
            <a:r>
              <a:rPr lang="en-US" dirty="0"/>
              <a:t>Managed Care Organizations-Establishing patient panel</a:t>
            </a:r>
          </a:p>
          <a:p>
            <a:r>
              <a:rPr lang="en-US" dirty="0"/>
              <a:t>Accrediting institutions-Who is responsible?</a:t>
            </a:r>
          </a:p>
          <a:p>
            <a:r>
              <a:rPr lang="en-US" dirty="0"/>
              <a:t>Legal Malpractice Responsibilities</a:t>
            </a:r>
          </a:p>
          <a:p>
            <a:r>
              <a:rPr lang="en-US" dirty="0"/>
              <a:t>Privileging</a:t>
            </a:r>
          </a:p>
          <a:p>
            <a:r>
              <a:rPr lang="en-US" dirty="0"/>
              <a:t>Professional Conduct</a:t>
            </a:r>
          </a:p>
          <a:p>
            <a:r>
              <a:rPr lang="en-US" dirty="0"/>
              <a:t>Licensing</a:t>
            </a:r>
          </a:p>
          <a:p>
            <a:r>
              <a:rPr lang="en-US" dirty="0"/>
              <a:t>Sanctions/Actions-National Practitioner Data Bank</a:t>
            </a:r>
          </a:p>
          <a:p>
            <a:r>
              <a:rPr lang="en-US" dirty="0"/>
              <a:t>Board Certification</a:t>
            </a:r>
          </a:p>
          <a:p>
            <a:r>
              <a:rPr lang="en-US" dirty="0"/>
              <a:t>Bylaws</a:t>
            </a:r>
          </a:p>
          <a:p>
            <a:r>
              <a:rPr lang="en-US" dirty="0"/>
              <a:t>Private Practice Policies</a:t>
            </a:r>
          </a:p>
          <a:p>
            <a:r>
              <a:rPr lang="en-US" dirty="0"/>
              <a:t>Proctoring and Competency</a:t>
            </a:r>
          </a:p>
          <a:p>
            <a:r>
              <a:rPr lang="en-US" dirty="0"/>
              <a:t>Peer Review</a:t>
            </a:r>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xmlns="" id="{4DDFC101-CAF1-4E9E-A4CC-5F1847774D8B}"/>
              </a:ext>
            </a:extLst>
          </p:cNvPr>
          <p:cNvSpPr>
            <a:spLocks noGrp="1"/>
          </p:cNvSpPr>
          <p:nvPr>
            <p:ph type="title"/>
          </p:nvPr>
        </p:nvSpPr>
        <p:spPr>
          <a:xfrm>
            <a:off x="1873597" y="284411"/>
            <a:ext cx="6981036" cy="1325563"/>
          </a:xfrm>
        </p:spPr>
        <p:txBody>
          <a:bodyPr>
            <a:normAutofit fontScale="90000"/>
          </a:bodyPr>
          <a:lstStyle/>
          <a:p>
            <a:pPr algn="ctr"/>
            <a:r>
              <a:rPr lang="en-US" dirty="0"/>
              <a:t>Transitioning into a Credentialing and Privileging World!</a:t>
            </a:r>
          </a:p>
        </p:txBody>
      </p:sp>
      <p:sp>
        <p:nvSpPr>
          <p:cNvPr id="4" name="Footer Placeholder 3">
            <a:extLst>
              <a:ext uri="{FF2B5EF4-FFF2-40B4-BE49-F238E27FC236}">
                <a16:creationId xmlns:a16="http://schemas.microsoft.com/office/drawing/2014/main" xmlns="" id="{1D9B66A5-C678-4F31-9C6A-D06F39178874}"/>
              </a:ext>
            </a:extLst>
          </p:cNvPr>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xmlns="" id="{51A904D9-7E50-4209-929A-7E354E5FD0FB}"/>
              </a:ext>
            </a:extLst>
          </p:cNvPr>
          <p:cNvSpPr>
            <a:spLocks noGrp="1"/>
          </p:cNvSpPr>
          <p:nvPr>
            <p:ph type="sldNum" sz="quarter" idx="11"/>
          </p:nvPr>
        </p:nvSpPr>
        <p:spPr/>
        <p:txBody>
          <a:bodyPr/>
          <a:lstStyle/>
          <a:p>
            <a:pPr>
              <a:defRPr/>
            </a:pPr>
            <a:fld id="{6AD68910-38FE-C240-95D4-C063CA8D3DE6}" type="slidenum">
              <a:rPr lang="en-US" altLang="en-US" smtClean="0"/>
              <a:pPr>
                <a:defRPr/>
              </a:pPr>
              <a:t>5</a:t>
            </a:fld>
            <a:endParaRPr lang="en-US" altLang="en-US" dirty="0"/>
          </a:p>
        </p:txBody>
      </p:sp>
      <p:pic>
        <p:nvPicPr>
          <p:cNvPr id="6" name="Picture 5"/>
          <p:cNvPicPr>
            <a:picLocks noChangeAspect="1"/>
          </p:cNvPicPr>
          <p:nvPr/>
        </p:nvPicPr>
        <p:blipFill>
          <a:blip r:embed="rId2"/>
          <a:stretch>
            <a:fillRect/>
          </a:stretch>
        </p:blipFill>
        <p:spPr>
          <a:xfrm>
            <a:off x="6561978" y="4021551"/>
            <a:ext cx="2582022" cy="2256557"/>
          </a:xfrm>
          <a:prstGeom prst="rect">
            <a:avLst/>
          </a:prstGeom>
        </p:spPr>
      </p:pic>
    </p:spTree>
    <p:extLst>
      <p:ext uri="{BB962C8B-B14F-4D97-AF65-F5344CB8AC3E}">
        <p14:creationId xmlns:p14="http://schemas.microsoft.com/office/powerpoint/2010/main" val="528172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FC153C5-8E83-40AC-AF91-47C04E24569E}"/>
              </a:ext>
            </a:extLst>
          </p:cNvPr>
          <p:cNvSpPr>
            <a:spLocks noGrp="1"/>
          </p:cNvSpPr>
          <p:nvPr>
            <p:ph type="title"/>
          </p:nvPr>
        </p:nvSpPr>
        <p:spPr>
          <a:xfrm>
            <a:off x="1989344" y="246466"/>
            <a:ext cx="6803782" cy="1325563"/>
          </a:xfrm>
        </p:spPr>
        <p:txBody>
          <a:bodyPr>
            <a:normAutofit/>
          </a:bodyPr>
          <a:lstStyle/>
          <a:p>
            <a:r>
              <a:rPr lang="en-US" sz="3600" dirty="0"/>
              <a:t>What is the definition of Credentialing?</a:t>
            </a:r>
          </a:p>
        </p:txBody>
      </p:sp>
      <p:sp>
        <p:nvSpPr>
          <p:cNvPr id="4" name="Footer Placeholder 3">
            <a:extLst>
              <a:ext uri="{FF2B5EF4-FFF2-40B4-BE49-F238E27FC236}">
                <a16:creationId xmlns:a16="http://schemas.microsoft.com/office/drawing/2014/main" xmlns="" id="{7328948D-D545-4BFD-AE77-CD3A8333BE30}"/>
              </a:ext>
            </a:extLst>
          </p:cNvPr>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xmlns="" id="{BE3C8CF5-B974-4EE7-9B36-3C31A06E163A}"/>
              </a:ext>
            </a:extLst>
          </p:cNvPr>
          <p:cNvSpPr>
            <a:spLocks noGrp="1"/>
          </p:cNvSpPr>
          <p:nvPr>
            <p:ph type="sldNum" sz="quarter" idx="11"/>
          </p:nvPr>
        </p:nvSpPr>
        <p:spPr/>
        <p:txBody>
          <a:bodyPr/>
          <a:lstStyle/>
          <a:p>
            <a:pPr>
              <a:defRPr/>
            </a:pPr>
            <a:fld id="{6AD68910-38FE-C240-95D4-C063CA8D3DE6}" type="slidenum">
              <a:rPr lang="en-US" altLang="en-US" smtClean="0"/>
              <a:pPr>
                <a:defRPr/>
              </a:pPr>
              <a:t>6</a:t>
            </a:fld>
            <a:endParaRPr lang="en-US" altLang="en-US" dirty="0"/>
          </a:p>
        </p:txBody>
      </p:sp>
      <p:sp>
        <p:nvSpPr>
          <p:cNvPr id="8" name="TextBox 7"/>
          <p:cNvSpPr txBox="1"/>
          <p:nvPr/>
        </p:nvSpPr>
        <p:spPr>
          <a:xfrm>
            <a:off x="342900" y="1724149"/>
            <a:ext cx="8801100" cy="4524315"/>
          </a:xfrm>
          <a:prstGeom prst="rect">
            <a:avLst/>
          </a:prstGeom>
          <a:noFill/>
        </p:spPr>
        <p:txBody>
          <a:bodyPr wrap="square" rtlCol="0">
            <a:spAutoFit/>
          </a:bodyPr>
          <a:lstStyle/>
          <a:p>
            <a:pPr marL="342900" indent="-342900" eaLnBrk="1" hangingPunct="1">
              <a:buFont typeface="Arial" charset="0"/>
              <a:buChar char="•"/>
            </a:pPr>
            <a:r>
              <a:rPr lang="en-US" altLang="en-US" b="0" dirty="0">
                <a:latin typeface="+mn-lt"/>
              </a:rPr>
              <a:t>Provider Credentialing is the </a:t>
            </a:r>
            <a:r>
              <a:rPr lang="en-US" altLang="en-US" sz="2400" i="1" dirty="0">
                <a:latin typeface="+mn-lt"/>
              </a:rPr>
              <a:t>recognition of professional and technical competence</a:t>
            </a:r>
            <a:r>
              <a:rPr lang="en-US" altLang="en-US" b="0" dirty="0">
                <a:latin typeface="+mn-lt"/>
              </a:rPr>
              <a:t>. This process includes the gathering of detailed information on providers of care and the selection of providers for participation based upon compliance with pre-defined standards.  This information includes performance as a resident or fellow and your competency of certain procedures.</a:t>
            </a:r>
          </a:p>
          <a:p>
            <a:pPr marL="342900" indent="-342900" eaLnBrk="1" hangingPunct="1">
              <a:buFont typeface="Arial" charset="0"/>
              <a:buChar char="•"/>
            </a:pPr>
            <a:endParaRPr lang="en-US" altLang="en-US" b="0" dirty="0">
              <a:latin typeface="+mn-lt"/>
            </a:endParaRPr>
          </a:p>
          <a:p>
            <a:pPr marL="342900" indent="-342900" eaLnBrk="1" hangingPunct="1">
              <a:buFont typeface="Arial" charset="0"/>
              <a:buChar char="•"/>
            </a:pPr>
            <a:r>
              <a:rPr lang="en-US" altLang="en-US" b="0" dirty="0">
                <a:latin typeface="+mn-lt"/>
              </a:rPr>
              <a:t>With the advent of Centers for Medicaid and Medicare (CMS) Standards for hospitals, private practices and managed care, credentialing standards over the years has been intensified. </a:t>
            </a:r>
          </a:p>
          <a:p>
            <a:pPr marL="342900" indent="-342900" eaLnBrk="1" hangingPunct="1">
              <a:buFont typeface="Arial" charset="0"/>
              <a:buChar char="•"/>
            </a:pPr>
            <a:endParaRPr lang="en-US" altLang="en-US" b="0" dirty="0">
              <a:latin typeface="+mn-lt"/>
            </a:endParaRPr>
          </a:p>
          <a:p>
            <a:pPr marL="342900" indent="-342900" eaLnBrk="1" hangingPunct="1">
              <a:buFont typeface="Arial" charset="0"/>
              <a:buChar char="•"/>
            </a:pPr>
            <a:r>
              <a:rPr lang="en-US" altLang="en-US" b="0" dirty="0">
                <a:latin typeface="+mn-lt"/>
              </a:rPr>
              <a:t>Joint Commission (TJC) and National Committee for Quality Assurance (NCQA) have monitored these standards for hospitals and managed care organizations.</a:t>
            </a:r>
          </a:p>
        </p:txBody>
      </p:sp>
    </p:spTree>
    <p:extLst>
      <p:ext uri="{BB962C8B-B14F-4D97-AF65-F5344CB8AC3E}">
        <p14:creationId xmlns:p14="http://schemas.microsoft.com/office/powerpoint/2010/main" val="4119587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9344" y="274777"/>
            <a:ext cx="6526006" cy="921907"/>
          </a:xfrm>
        </p:spPr>
        <p:txBody>
          <a:bodyPr>
            <a:noAutofit/>
          </a:bodyPr>
          <a:lstStyle/>
          <a:p>
            <a:pPr algn="ctr"/>
            <a:r>
              <a:rPr lang="en-US" sz="2800" dirty="0"/>
              <a:t>Current Dimensions of Credentialing and Performance are based on the ACGME Core competencies.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7</a:t>
            </a:fld>
            <a:endParaRPr lang="en-US" altLang="en-US" dirty="0"/>
          </a:p>
        </p:txBody>
      </p:sp>
      <p:graphicFrame>
        <p:nvGraphicFramePr>
          <p:cNvPr id="6" name="Diagram 5">
            <a:extLst>
              <a:ext uri="{FF2B5EF4-FFF2-40B4-BE49-F238E27FC236}">
                <a16:creationId xmlns:a16="http://schemas.microsoft.com/office/drawing/2014/main" xmlns="" id="{63D9C6A3-8A21-417D-9713-DE005C995C40}"/>
              </a:ext>
            </a:extLst>
          </p:cNvPr>
          <p:cNvGraphicFramePr/>
          <p:nvPr>
            <p:extLst>
              <p:ext uri="{D42A27DB-BD31-4B8C-83A1-F6EECF244321}">
                <p14:modId xmlns:p14="http://schemas.microsoft.com/office/powerpoint/2010/main" val="631822290"/>
              </p:ext>
            </p:extLst>
          </p:nvPr>
        </p:nvGraphicFramePr>
        <p:xfrm>
          <a:off x="861059" y="1543050"/>
          <a:ext cx="7608571" cy="4652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931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F242ACB-3710-4E8D-9CA5-9431D89D1011}"/>
              </a:ext>
            </a:extLst>
          </p:cNvPr>
          <p:cNvSpPr>
            <a:spLocks noGrp="1"/>
          </p:cNvSpPr>
          <p:nvPr>
            <p:ph type="title"/>
          </p:nvPr>
        </p:nvSpPr>
        <p:spPr/>
        <p:txBody>
          <a:bodyPr>
            <a:normAutofit fontScale="90000"/>
          </a:bodyPr>
          <a:lstStyle/>
          <a:p>
            <a:r>
              <a:rPr lang="en-US" dirty="0"/>
              <a:t>Peer Review for Hospitals and Insurance Companies are based on these…..</a:t>
            </a:r>
          </a:p>
        </p:txBody>
      </p:sp>
      <p:sp>
        <p:nvSpPr>
          <p:cNvPr id="4" name="Footer Placeholder 3">
            <a:extLst>
              <a:ext uri="{FF2B5EF4-FFF2-40B4-BE49-F238E27FC236}">
                <a16:creationId xmlns:a16="http://schemas.microsoft.com/office/drawing/2014/main" xmlns="" id="{8A5EB0DE-8551-43D8-9D5D-998045E40412}"/>
              </a:ext>
            </a:extLst>
          </p:cNvPr>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xmlns="" id="{CE96A676-3EA5-4FB0-A383-0C87A2A08A8D}"/>
              </a:ext>
            </a:extLst>
          </p:cNvPr>
          <p:cNvSpPr>
            <a:spLocks noGrp="1"/>
          </p:cNvSpPr>
          <p:nvPr>
            <p:ph type="sldNum" sz="quarter" idx="11"/>
          </p:nvPr>
        </p:nvSpPr>
        <p:spPr/>
        <p:txBody>
          <a:bodyPr/>
          <a:lstStyle/>
          <a:p>
            <a:pPr>
              <a:defRPr/>
            </a:pPr>
            <a:fld id="{6AD68910-38FE-C240-95D4-C063CA8D3DE6}" type="slidenum">
              <a:rPr lang="en-US" altLang="en-US" smtClean="0"/>
              <a:pPr>
                <a:defRPr/>
              </a:pPr>
              <a:t>8</a:t>
            </a:fld>
            <a:endParaRPr lang="en-US" altLang="en-US" dirty="0"/>
          </a:p>
        </p:txBody>
      </p:sp>
      <p:graphicFrame>
        <p:nvGraphicFramePr>
          <p:cNvPr id="7" name="Diagram 6">
            <a:extLst>
              <a:ext uri="{FF2B5EF4-FFF2-40B4-BE49-F238E27FC236}">
                <a16:creationId xmlns:a16="http://schemas.microsoft.com/office/drawing/2014/main" xmlns="" id="{581DFE2C-B76B-44B6-9666-51D1B2F178FF}"/>
              </a:ext>
            </a:extLst>
          </p:cNvPr>
          <p:cNvGraphicFramePr/>
          <p:nvPr>
            <p:extLst>
              <p:ext uri="{D42A27DB-BD31-4B8C-83A1-F6EECF244321}">
                <p14:modId xmlns:p14="http://schemas.microsoft.com/office/powerpoint/2010/main" val="3010175526"/>
              </p:ext>
            </p:extLst>
          </p:nvPr>
        </p:nvGraphicFramePr>
        <p:xfrm>
          <a:off x="2419350" y="180537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3956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926EDB43-08E1-40D1-BB46-3B1307AE997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155181" y="3883498"/>
            <a:ext cx="1639122" cy="1894939"/>
          </a:xfrm>
        </p:spPr>
      </p:pic>
      <p:sp>
        <p:nvSpPr>
          <p:cNvPr id="3" name="Title 2">
            <a:extLst>
              <a:ext uri="{FF2B5EF4-FFF2-40B4-BE49-F238E27FC236}">
                <a16:creationId xmlns:a16="http://schemas.microsoft.com/office/drawing/2014/main" xmlns="" id="{F1B9F2D1-BF2B-43A6-AAFA-F73D26E73F86}"/>
              </a:ext>
            </a:extLst>
          </p:cNvPr>
          <p:cNvSpPr>
            <a:spLocks noGrp="1"/>
          </p:cNvSpPr>
          <p:nvPr>
            <p:ph type="title"/>
          </p:nvPr>
        </p:nvSpPr>
        <p:spPr/>
        <p:txBody>
          <a:bodyPr/>
          <a:lstStyle/>
          <a:p>
            <a:r>
              <a:rPr lang="en-US" dirty="0"/>
              <a:t>Employed by a Hospital</a:t>
            </a:r>
          </a:p>
        </p:txBody>
      </p:sp>
      <p:sp>
        <p:nvSpPr>
          <p:cNvPr id="4" name="Footer Placeholder 3">
            <a:extLst>
              <a:ext uri="{FF2B5EF4-FFF2-40B4-BE49-F238E27FC236}">
                <a16:creationId xmlns:a16="http://schemas.microsoft.com/office/drawing/2014/main" xmlns="" id="{7AF35C34-53A1-43A9-A264-C673C6706BF1}"/>
              </a:ext>
            </a:extLst>
          </p:cNvPr>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xmlns="" id="{63D60007-D545-47B5-8D47-4D5E9DBC82D5}"/>
              </a:ext>
            </a:extLst>
          </p:cNvPr>
          <p:cNvSpPr>
            <a:spLocks noGrp="1"/>
          </p:cNvSpPr>
          <p:nvPr>
            <p:ph type="sldNum" sz="quarter" idx="11"/>
          </p:nvPr>
        </p:nvSpPr>
        <p:spPr/>
        <p:txBody>
          <a:bodyPr/>
          <a:lstStyle/>
          <a:p>
            <a:pPr>
              <a:defRPr/>
            </a:pPr>
            <a:fld id="{6AD68910-38FE-C240-95D4-C063CA8D3DE6}" type="slidenum">
              <a:rPr lang="en-US" altLang="en-US" smtClean="0"/>
              <a:pPr>
                <a:defRPr/>
              </a:pPr>
              <a:t>9</a:t>
            </a:fld>
            <a:endParaRPr lang="en-US" altLang="en-US" dirty="0"/>
          </a:p>
        </p:txBody>
      </p:sp>
      <p:sp>
        <p:nvSpPr>
          <p:cNvPr id="9" name="TextBox 8">
            <a:extLst>
              <a:ext uri="{FF2B5EF4-FFF2-40B4-BE49-F238E27FC236}">
                <a16:creationId xmlns:a16="http://schemas.microsoft.com/office/drawing/2014/main" xmlns="" id="{222121DA-57F6-47F0-9CAD-3F89B08F933A}"/>
              </a:ext>
            </a:extLst>
          </p:cNvPr>
          <p:cNvSpPr txBox="1"/>
          <p:nvPr/>
        </p:nvSpPr>
        <p:spPr>
          <a:xfrm>
            <a:off x="377292" y="1777342"/>
            <a:ext cx="7714696" cy="4001095"/>
          </a:xfrm>
          <a:prstGeom prst="rect">
            <a:avLst/>
          </a:prstGeom>
          <a:noFill/>
        </p:spPr>
        <p:txBody>
          <a:bodyPr wrap="square" rtlCol="0">
            <a:spAutoFit/>
          </a:bodyPr>
          <a:lstStyle/>
          <a:p>
            <a:pPr marL="342900" indent="-342900">
              <a:buFont typeface="Arial" panose="020B0604020202020204" pitchFamily="34" charset="0"/>
              <a:buChar char="•"/>
            </a:pPr>
            <a:r>
              <a:rPr lang="en-US" sz="1800" b="0" dirty="0">
                <a:latin typeface="+mn-lt"/>
              </a:rPr>
              <a:t>Professional Affairs Office serves as the Human Resources</a:t>
            </a:r>
          </a:p>
          <a:p>
            <a:pPr marL="342900" indent="-342900">
              <a:buFont typeface="Arial" panose="020B0604020202020204" pitchFamily="34" charset="0"/>
              <a:buChar char="•"/>
            </a:pPr>
            <a:r>
              <a:rPr lang="en-US" sz="1800" b="0" dirty="0">
                <a:latin typeface="+mn-lt"/>
              </a:rPr>
              <a:t>Appointments and Reappointments managed through Medical Staff Office</a:t>
            </a:r>
          </a:p>
          <a:p>
            <a:pPr marL="342900" indent="-342900">
              <a:buFont typeface="Arial" panose="020B0604020202020204" pitchFamily="34" charset="0"/>
              <a:buChar char="•"/>
            </a:pPr>
            <a:r>
              <a:rPr lang="en-US" sz="1800" b="0" dirty="0">
                <a:latin typeface="+mn-lt"/>
              </a:rPr>
              <a:t>Graduate, undergraduate and resident and fellow programs managed by GME</a:t>
            </a:r>
          </a:p>
          <a:p>
            <a:pPr marL="342900" indent="-342900">
              <a:buFont typeface="Arial" panose="020B0604020202020204" pitchFamily="34" charset="0"/>
              <a:buChar char="•"/>
            </a:pPr>
            <a:r>
              <a:rPr lang="en-US" sz="1800" b="0" dirty="0">
                <a:latin typeface="+mn-lt"/>
              </a:rPr>
              <a:t>Professional Billing managed by Provider Relations Office</a:t>
            </a:r>
          </a:p>
          <a:p>
            <a:pPr marL="342900" indent="-342900">
              <a:buFont typeface="Arial" panose="020B0604020202020204" pitchFamily="34" charset="0"/>
              <a:buChar char="•"/>
            </a:pPr>
            <a:r>
              <a:rPr lang="en-US" sz="1800" b="0" dirty="0">
                <a:latin typeface="+mn-lt"/>
              </a:rPr>
              <a:t>Compliance with Medicaid/Medicare CMS Conditions of</a:t>
            </a:r>
          </a:p>
          <a:p>
            <a:r>
              <a:rPr lang="en-US" sz="1800" b="0" dirty="0">
                <a:latin typeface="+mn-lt"/>
              </a:rPr>
              <a:t>   Participation (COP)</a:t>
            </a:r>
          </a:p>
          <a:p>
            <a:pPr marL="342900" indent="-342900">
              <a:buFont typeface="Arial" panose="020B0604020202020204" pitchFamily="34" charset="0"/>
              <a:buChar char="•"/>
            </a:pPr>
            <a:r>
              <a:rPr lang="en-US" sz="1800" b="0" dirty="0">
                <a:latin typeface="+mn-lt"/>
              </a:rPr>
              <a:t>Legal and Compliance Office</a:t>
            </a:r>
          </a:p>
          <a:p>
            <a:pPr marL="342900" indent="-342900">
              <a:buFont typeface="Arial" panose="020B0604020202020204" pitchFamily="34" charset="0"/>
              <a:buChar char="•"/>
            </a:pPr>
            <a:r>
              <a:rPr lang="en-US" sz="1800" b="0" dirty="0">
                <a:latin typeface="+mn-lt"/>
              </a:rPr>
              <a:t>Credentials and Peer Review monitors quality, competency </a:t>
            </a:r>
          </a:p>
          <a:p>
            <a:r>
              <a:rPr lang="en-US" sz="1800" b="0" dirty="0">
                <a:latin typeface="+mn-lt"/>
              </a:rPr>
              <a:t>   &amp; performance</a:t>
            </a:r>
          </a:p>
          <a:p>
            <a:pPr marL="342900" indent="-342900">
              <a:buFont typeface="Arial" panose="020B0604020202020204" pitchFamily="34" charset="0"/>
              <a:buChar char="•"/>
            </a:pPr>
            <a:r>
              <a:rPr lang="en-US" sz="1800" b="0" dirty="0">
                <a:latin typeface="+mn-lt"/>
              </a:rPr>
              <a:t>Medical Executive Committee serves as authority</a:t>
            </a:r>
          </a:p>
          <a:p>
            <a:pPr marL="342900" indent="-342900">
              <a:buFont typeface="Arial" panose="020B0604020202020204" pitchFamily="34" charset="0"/>
              <a:buChar char="•"/>
            </a:pPr>
            <a:r>
              <a:rPr lang="en-US" sz="1800" b="0" dirty="0">
                <a:latin typeface="+mn-lt"/>
              </a:rPr>
              <a:t>Bylaws the book of Rules </a:t>
            </a:r>
          </a:p>
          <a:p>
            <a:endParaRPr lang="en-US" dirty="0"/>
          </a:p>
        </p:txBody>
      </p:sp>
      <p:sp>
        <p:nvSpPr>
          <p:cNvPr id="8" name="Title 2">
            <a:extLst>
              <a:ext uri="{FF2B5EF4-FFF2-40B4-BE49-F238E27FC236}">
                <a16:creationId xmlns:a16="http://schemas.microsoft.com/office/drawing/2014/main" xmlns="" id="{F1B9F2D1-BF2B-43A6-AAFA-F73D26E73F86}"/>
              </a:ext>
            </a:extLst>
          </p:cNvPr>
          <p:cNvSpPr txBox="1">
            <a:spLocks/>
          </p:cNvSpPr>
          <p:nvPr/>
        </p:nvSpPr>
        <p:spPr>
          <a:xfrm>
            <a:off x="1989344" y="257896"/>
            <a:ext cx="65260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a:lstStyle>
          <a:p>
            <a:pPr fontAlgn="auto">
              <a:spcAft>
                <a:spcPts val="0"/>
              </a:spcAft>
            </a:pPr>
            <a:r>
              <a:rPr lang="en-US" dirty="0"/>
              <a:t>Employed by a Hospital</a:t>
            </a:r>
          </a:p>
        </p:txBody>
      </p:sp>
      <p:sp>
        <p:nvSpPr>
          <p:cNvPr id="10" name="Title 2">
            <a:extLst>
              <a:ext uri="{FF2B5EF4-FFF2-40B4-BE49-F238E27FC236}">
                <a16:creationId xmlns:a16="http://schemas.microsoft.com/office/drawing/2014/main" xmlns="" id="{F1B9F2D1-BF2B-43A6-AAFA-F73D26E73F86}"/>
              </a:ext>
            </a:extLst>
          </p:cNvPr>
          <p:cNvSpPr txBox="1">
            <a:spLocks/>
          </p:cNvSpPr>
          <p:nvPr/>
        </p:nvSpPr>
        <p:spPr>
          <a:xfrm>
            <a:off x="1989344" y="246466"/>
            <a:ext cx="65260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a:lstStyle>
          <a:p>
            <a:pPr fontAlgn="auto">
              <a:spcAft>
                <a:spcPts val="0"/>
              </a:spcAft>
            </a:pPr>
            <a:r>
              <a:rPr lang="en-US" dirty="0"/>
              <a:t>Employed by a Hospital</a:t>
            </a:r>
          </a:p>
        </p:txBody>
      </p:sp>
    </p:spTree>
    <p:extLst>
      <p:ext uri="{BB962C8B-B14F-4D97-AF65-F5344CB8AC3E}">
        <p14:creationId xmlns:p14="http://schemas.microsoft.com/office/powerpoint/2010/main" val="11257754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7965</TotalTime>
  <Words>1571</Words>
  <Application>Microsoft Macintosh PowerPoint</Application>
  <PresentationFormat>On-screen Show (4:3)</PresentationFormat>
  <Paragraphs>291</Paragraphs>
  <Slides>28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Calibri</vt:lpstr>
      <vt:lpstr>Comic Sans MS</vt:lpstr>
      <vt:lpstr>Lucida Bright</vt:lpstr>
      <vt:lpstr>ＭＳ Ｐゴシック</vt:lpstr>
      <vt:lpstr>Tahoma</vt:lpstr>
      <vt:lpstr>Wingdings</vt:lpstr>
      <vt:lpstr>Arial</vt:lpstr>
      <vt:lpstr>PME-2016</vt:lpstr>
      <vt:lpstr>Transitioning from Residency to Practice</vt:lpstr>
      <vt:lpstr>PowerPoint Presentation</vt:lpstr>
      <vt:lpstr>Learning Objectives &amp; Goals</vt:lpstr>
      <vt:lpstr>Moving from one Umbrella  to the next!</vt:lpstr>
      <vt:lpstr>Transitioning into a Credentialing and Privileging World!</vt:lpstr>
      <vt:lpstr>What is the definition of Credentialing?</vt:lpstr>
      <vt:lpstr>Current Dimensions of Credentialing and Performance are based on the ACGME Core competencies.</vt:lpstr>
      <vt:lpstr>Peer Review for Hospitals and Insurance Companies are based on these…..</vt:lpstr>
      <vt:lpstr>Employed by a Hospital</vt:lpstr>
      <vt:lpstr>New Model for Hospitals</vt:lpstr>
      <vt:lpstr>PowerPoint Presentation</vt:lpstr>
      <vt:lpstr>Now you’re a billing doctor!</vt:lpstr>
      <vt:lpstr>Accreditation Standards for Hospitals.</vt:lpstr>
      <vt:lpstr>Accreditation Standards for Private Practice</vt:lpstr>
      <vt:lpstr>Legal Responsibilities</vt:lpstr>
      <vt:lpstr>What is the National Practitioner Data Bank….</vt:lpstr>
      <vt:lpstr>Do you report Residents?</vt:lpstr>
      <vt:lpstr>NPDB Continued</vt:lpstr>
      <vt:lpstr>What is the definition of Privileging?</vt:lpstr>
      <vt:lpstr>Privileging It’s all about the Skill! </vt:lpstr>
      <vt:lpstr>Professional Conduct!</vt:lpstr>
      <vt:lpstr>Licensing </vt:lpstr>
      <vt:lpstr>  </vt:lpstr>
      <vt:lpstr>Proctoring and Competency and Peer Review</vt:lpstr>
      <vt:lpstr>Preparing Residents and Fellows</vt:lpstr>
      <vt:lpstr>PowerPoint Presentation</vt:lpstr>
      <vt:lpstr>PowerPoint Presentation</vt:lpstr>
      <vt:lpstr>PowerPoint Presentation</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Douglas Knox</cp:lastModifiedBy>
  <cp:revision>97</cp:revision>
  <cp:lastPrinted>2018-03-11T22:11:45Z</cp:lastPrinted>
  <dcterms:created xsi:type="dcterms:W3CDTF">2016-03-20T11:36:31Z</dcterms:created>
  <dcterms:modified xsi:type="dcterms:W3CDTF">2018-03-12T14:41:46Z</dcterms:modified>
</cp:coreProperties>
</file>