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90" r:id="rId3"/>
    <p:sldId id="257" r:id="rId4"/>
    <p:sldId id="258" r:id="rId5"/>
    <p:sldId id="259" r:id="rId6"/>
    <p:sldId id="262" r:id="rId7"/>
    <p:sldId id="263" r:id="rId8"/>
    <p:sldId id="276" r:id="rId9"/>
    <p:sldId id="264" r:id="rId10"/>
    <p:sldId id="367" r:id="rId11"/>
    <p:sldId id="275" r:id="rId12"/>
    <p:sldId id="366" r:id="rId13"/>
    <p:sldId id="266" r:id="rId14"/>
    <p:sldId id="365" r:id="rId15"/>
    <p:sldId id="364" r:id="rId16"/>
    <p:sldId id="363" r:id="rId17"/>
    <p:sldId id="277" r:id="rId18"/>
    <p:sldId id="278" r:id="rId19"/>
    <p:sldId id="279" r:id="rId20"/>
    <p:sldId id="280" r:id="rId21"/>
    <p:sldId id="281" r:id="rId22"/>
    <p:sldId id="362" r:id="rId23"/>
    <p:sldId id="361" r:id="rId24"/>
    <p:sldId id="360" r:id="rId25"/>
    <p:sldId id="282" r:id="rId26"/>
    <p:sldId id="359" r:id="rId27"/>
    <p:sldId id="322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2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14" autoAdjust="0"/>
    <p:restoredTop sz="93465" autoAdjust="0"/>
  </p:normalViewPr>
  <p:slideViewPr>
    <p:cSldViewPr>
      <p:cViewPr varScale="1">
        <p:scale>
          <a:sx n="102" d="100"/>
          <a:sy n="102" d="100"/>
        </p:scale>
        <p:origin x="124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393FF-537D-47A4-9234-92DF6B30A2B3}" type="datetimeFigureOut">
              <a:rPr lang="en-US" smtClean="0"/>
              <a:pPr/>
              <a:t>9/18/18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EC1F3-8C01-43D5-8E54-2F9253E0E4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55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01DC-9367-F348-824C-872EF85B0F5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6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C1F3-8C01-43D5-8E54-2F9253E0E4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25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C1F3-8C01-43D5-8E54-2F9253E0E4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25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C1F3-8C01-43D5-8E54-2F9253E0E4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25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C1F3-8C01-43D5-8E54-2F9253E0E41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7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C1F3-8C01-43D5-8E54-2F9253E0E41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25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C1F3-8C01-43D5-8E54-2F9253E0E41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01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0800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2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228CB-D863-44CF-AEB8-81F013065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0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228CB-D863-44CF-AEB8-81F013065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2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228CB-D863-44CF-AEB8-81F013065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6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2E5228CB-D863-44CF-AEB8-81F013065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1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228CB-D863-44CF-AEB8-81F013065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7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228CB-D863-44CF-AEB8-81F013065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5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228CB-D863-44CF-AEB8-81F013065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0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228CB-D863-44CF-AEB8-81F013065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7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228CB-D863-44CF-AEB8-81F013065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2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228CB-D863-44CF-AEB8-81F013065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3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5228CB-D863-44CF-AEB8-81F013065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E5228CB-D863-44CF-AEB8-81F0130658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6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hyperlink" Target="http://www.partnersinmeded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MC900434817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27544"/>
            <a:ext cx="965105" cy="76678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2D8EFC-D043-42CB-BE26-525399AD5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8566" y="1574800"/>
            <a:ext cx="5263034" cy="2387600"/>
          </a:xfrm>
        </p:spPr>
        <p:txBody>
          <a:bodyPr/>
          <a:lstStyle/>
          <a:p>
            <a:r>
              <a:rPr lang="en-US" dirty="0"/>
              <a:t>Making Cents of GME Financing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9D770-9140-41D1-A32B-B11C1A833C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Pam Royston, PhD, Consultant</a:t>
            </a:r>
          </a:p>
        </p:txBody>
      </p:sp>
    </p:spTree>
    <p:extLst>
      <p:ext uri="{BB962C8B-B14F-4D97-AF65-F5344CB8AC3E}">
        <p14:creationId xmlns:p14="http://schemas.microsoft.com/office/powerpoint/2010/main" val="3754323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3">
            <a:extLst>
              <a:ext uri="{FF2B5EF4-FFF2-40B4-BE49-F238E27FC236}">
                <a16:creationId xmlns:a16="http://schemas.microsoft.com/office/drawing/2014/main" id="{043E43FF-1721-8A47-8070-8D2119D7B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828800"/>
            <a:ext cx="2057400" cy="1369828"/>
          </a:xfrm>
          <a:prstGeom prst="rect">
            <a:avLst/>
          </a:prstGeom>
          <a:solidFill>
            <a:srgbClr val="99CC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5A03499C-F65D-864F-8245-CECFE77C1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828800"/>
            <a:ext cx="1295400" cy="1369828"/>
          </a:xfrm>
          <a:prstGeom prst="rect">
            <a:avLst/>
          </a:prstGeom>
          <a:solidFill>
            <a:srgbClr val="99CC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AB43B3C0-BE80-AF47-ADA5-EEC7C35CC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828800"/>
            <a:ext cx="2133600" cy="1369828"/>
          </a:xfrm>
          <a:prstGeom prst="rect">
            <a:avLst/>
          </a:prstGeom>
          <a:solidFill>
            <a:srgbClr val="99CC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25E54525-C26B-1240-AC7F-F9FD75B60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28800"/>
            <a:ext cx="2057400" cy="1369828"/>
          </a:xfrm>
          <a:prstGeom prst="rect">
            <a:avLst/>
          </a:prstGeom>
          <a:solidFill>
            <a:srgbClr val="99CC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3E34C-AAAD-E448-9579-578D726E75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02804F-8124-3A4C-8DA1-3E10D00FF770}"/>
              </a:ext>
            </a:extLst>
          </p:cNvPr>
          <p:cNvSpPr txBox="1"/>
          <p:nvPr/>
        </p:nvSpPr>
        <p:spPr>
          <a:xfrm>
            <a:off x="1828800" y="533400"/>
            <a:ext cx="721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DGME Reimbursement Example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32A106-4CCC-AB4A-B6D0-0867ECDAEF7C}"/>
              </a:ext>
            </a:extLst>
          </p:cNvPr>
          <p:cNvSpPr/>
          <p:nvPr/>
        </p:nvSpPr>
        <p:spPr>
          <a:xfrm>
            <a:off x="914400" y="4114800"/>
            <a:ext cx="784630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10 residents * $60,000 *  130% *  40 %  =  $312,000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10 fellows * $60,000* 130% * 40% * </a:t>
            </a:r>
            <a:r>
              <a:rPr lang="en-US" sz="2400" u="sng" dirty="0">
                <a:latin typeface="+mj-lt"/>
              </a:rPr>
              <a:t>50%</a:t>
            </a:r>
            <a:r>
              <a:rPr lang="en-US" sz="2400" dirty="0">
                <a:latin typeface="+mj-lt"/>
              </a:rPr>
              <a:t> = </a:t>
            </a:r>
            <a:r>
              <a:rPr lang="en-US" sz="2400" u="sng" dirty="0">
                <a:latin typeface="+mj-lt"/>
              </a:rPr>
              <a:t>$156,000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			Total Payment	      </a:t>
            </a:r>
            <a:r>
              <a:rPr lang="en-US" sz="2400" u="sng" dirty="0">
                <a:latin typeface="+mj-lt"/>
              </a:rPr>
              <a:t>$468,000</a:t>
            </a:r>
            <a:endParaRPr lang="en-US" sz="2400" dirty="0">
              <a:latin typeface="+mj-lt"/>
            </a:endParaRPr>
          </a:p>
          <a:p>
            <a:r>
              <a:rPr lang="en-US" dirty="0"/>
              <a:t> 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6ECAD677-035F-F148-981E-BB25FA4AF26F}"/>
              </a:ext>
            </a:extLst>
          </p:cNvPr>
          <p:cNvSpPr/>
          <p:nvPr/>
        </p:nvSpPr>
        <p:spPr>
          <a:xfrm>
            <a:off x="3429000" y="3276600"/>
            <a:ext cx="304800" cy="914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D2127999-CE66-334C-8AB2-407FF0AC0EA2}"/>
              </a:ext>
            </a:extLst>
          </p:cNvPr>
          <p:cNvSpPr/>
          <p:nvPr/>
        </p:nvSpPr>
        <p:spPr>
          <a:xfrm rot="2504260">
            <a:off x="5143234" y="3146576"/>
            <a:ext cx="269971" cy="113228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99FB8F01-643E-344E-A21F-03017E9C9D1E}"/>
              </a:ext>
            </a:extLst>
          </p:cNvPr>
          <p:cNvSpPr/>
          <p:nvPr/>
        </p:nvSpPr>
        <p:spPr>
          <a:xfrm rot="3151770">
            <a:off x="6514876" y="3025816"/>
            <a:ext cx="232242" cy="136216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A69B9F06-2DF1-EE44-AA43-5FC078670E98}"/>
              </a:ext>
            </a:extLst>
          </p:cNvPr>
          <p:cNvSpPr/>
          <p:nvPr/>
        </p:nvSpPr>
        <p:spPr>
          <a:xfrm>
            <a:off x="5638800" y="5562600"/>
            <a:ext cx="1524000" cy="762000"/>
          </a:xfrm>
          <a:prstGeom prst="wedgeEllipseCallout">
            <a:avLst>
              <a:gd name="adj1" fmla="val -10222"/>
              <a:gd name="adj2" fmla="val -87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Fellows – exceed IRP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F14943BF-632C-F341-89FB-CAD247272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05000"/>
            <a:ext cx="2033456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 residents  (10 residents and 10 fellows)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CAP is 21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94F992D3-068A-1F4D-95FC-1A4A92526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981200"/>
            <a:ext cx="2129570" cy="117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1984 Per resident amount = $60,000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(this is an example!)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039E1EE8-65AC-A343-BFC0-82ACEE19B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905000"/>
            <a:ext cx="1143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Assume CPI since 1984  = 30%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A8F82855-3E54-4442-A547-6D616ADDE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600200"/>
            <a:ext cx="1870001" cy="126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Assume share of inpatient days = 40%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B43C9DD4-5783-5F4C-B949-D44A7FAD73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7660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9E965-4E64-4FE6-B54F-6FA4C6645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DGME payments intended to cover?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0A725-1572-4B80-B905-125B15924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costs directly related to educating residents:</a:t>
            </a:r>
          </a:p>
          <a:p>
            <a:r>
              <a:rPr lang="en-US" dirty="0"/>
              <a:t>Residents' stipends/fringe benefits</a:t>
            </a:r>
          </a:p>
          <a:p>
            <a:r>
              <a:rPr lang="en-US" dirty="0"/>
              <a:t>Faculty Salaries/fringe benefits</a:t>
            </a:r>
          </a:p>
          <a:p>
            <a:r>
              <a:rPr lang="en-US" dirty="0"/>
              <a:t>Other direct costs</a:t>
            </a:r>
          </a:p>
          <a:p>
            <a:r>
              <a:rPr lang="en-US" dirty="0"/>
              <a:t>Allocated overhead costs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Residents must be in ACGME or AOA approved program or pre-requisite year required for ABMS certification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3E34C-AAAD-E448-9579-578D726E75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499A6-8CDE-3D4D-9CD6-F7562F4D95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7908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0245" y="1676400"/>
            <a:ext cx="6807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0" y="533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n-lt"/>
              </a:rPr>
              <a:t>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273" y="16073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AutoShape 2" descr="data:image/jpeg;base64,/9j/4AAQSkZJRgABAQAAAQABAAD/2wCEAAkGBxQSEhUUEhQUFRQUFRUWFRgUFhQUFBUVFBQWFhQVFBgYHCggGBolHBUVIjEiJiksLi4uFx8zODMsNygtLisBCgoKDg0OFxAQGiwcHBwsLCwsLCwsLCwsLCwsLCwvLCwsLCw3LCwsLCwsLCwsLCwsLCwsLCwsLCwsLCwsLCwsLP/AABEIAMsA7AMBIgACEQEDEQH/xAAbAAACAwEBAQAAAAAAAAAAAAAABAMFBgIBB//EADsQAAICAQMCBAQEBAUDBQEAAAECAxEABBIhBTETIkFRBjJhcSNCgZEUM6GxFVJywfBTYtEkQ0SCogf/xAAZAQEBAQEBAQAAAAAAAAAAAAAAAQIDBAX/xAAiEQEBAAICAwEAAgMAAAAAAAAAAQIREiEDMUFREzIiYYH/2gAMAwEAAhEDEQA/APrGGGGcwYYtqtckfzMAfbFf8aj9xhqYZVZ4YhH1NW7EY0kl+mXTX8VS4ZwX9xnSsDjSXCvcMMMjAwwwwDDDDAMMMMAwwwwDDDDAMMMMAwwwwDDDDAMMMMAwwwwDDDDAyXWdODMxbm6/asV/hF9hlv8AE0VFXHrwfuO39/6ZQjUVmns8feMTnRD04yfTdQkhPJ3L/UffFRqLzxh6jDbY6LqaSjjvnctenfMMkxjO4dvXL7R68nKzw/FzFN74wGxGPzcjGIyRwcl7cssJU+e5S63qeyWj8oof7n+/9MfTVxuOGxIzPHr2a3DDcMUaj2OReJWGuEWGeE19v6Yok+dTxpKjRyqHRxTKwsMD6EHGmL4zVYZU+N/CvTMP4eRgFd2H4UjsixwKAvyE3RJ4PHqMt92NJweYZmNV8f6SOSRH8YCN2jaTwZDCGU0w3gEUM0EGvikYojqzBEkIBs+HJex/saNZOKcE+Ge4VjTNxseYYYZEGGV/WtU0aqy+/OIaDrZY+YZXSeLK48ov8M8VrAI9c9yOYwwwwDDDDAT6tpvEiZfWrH3GYCRqz6XmM+J+nbH3AeVuf19Rljv4cu9KVZcYjnyvY54suV6dLCQ+nvjHSpTdfX/fKoz2QB3zRdJ0W3zHucE9NLoAFUepyVnN84ppZfTJzJlcqzHWiPFYH1OVkc5javT0+2TdX1qmV67XipIcV+30yOk9LnT63HE1OZeGUqaOPR6nC6X4myRNRlKmpyVdRhm4tCrh1KkmmBFg0wsdwR2P1xfpmrILQuR4kVV5izNCSwikYkdyFN/VTiOm1POS9YkZVWeMFmiPmXxBGjRtQcuaN7R5h9R9crnZp8z1fRNQE1CHTdQ8eWWZwYZl/hZN7lkEibvlogHjnnL7qUuo051kqK0VDQafeiFvDhVQ0skS9iFMjD2FH7Zr4tTqHrbDFtLP5vHLDYBcTgBOdxq1vj3OdsmsrtpgdsfrKaa/xR2HFdvr3wxxjK9I6/ONLqZUnaaCCeLwp5UCtJpwUOouhVAFwGA9Mb6T8YzzSrHsTdqJVkgHPl0TBm8WTsbpR+sgGXTjUm1I0zKTICCJeUr8IVyL/wA3pnEXio/iHTQs4jij3xPTbSfxFAdRSLQI559hg1T+qheItLDucEu8kR8xkO0BREzsFiNi64Bs3j2l1iSLuRlYWVNEGmQ7WU16ggg/bK6Prkd1Juhbz/zRtFR923fKB69+2Qa9hAfHUgQtXjW4WONAGYzqAvna9oPPbnvg4xadQAeNh61x98otJ0x+9fXLhSa9x3BHYjIZdXQrJp1w/wAZqGOkOSpB/Kceyu6NyrH3OWOSvNn/AGowwwyMDDDDAMW1+kEqFT69j7HGcMG9Pl/UtMY2Kkcg5VmSzn0b4o6T4qF1+ZRz9RmW6L0Qk73FD0v1+uae3DOZTaToXTK879z2+maJM5SMDO7rDVu0qmsW12oO0gZ0z4lqn4wkjJ9SFHFINUQcsupLlHIKOHTTRRsJFv8AMP7ZyrEZV6DUlSCP+e+XzKGFjscMuFlyVJsgMOe+GcB+GbLzQai+DyCOR6H75mUByz0ktVhMptadFlMbPCdx2G0LGO2je2XaE+VVsoLH5cuiczGvYq0c6iyh2PtTxJGjkO2h6qA2xifZTkfxZFqtQqafTERxy2NRNY3JGKtEXvub3+mVypnpvXotTLMkO5hAwVpKHhlzdoh/MRXP3GWYes+Ytqp+iP8AwUQGpjn3HSjgTJITz4gHzJzd8ZvOjrKsKDUMGm2+cqKG480B9O36YMbtYyUwKsAQRRDCwR7EHviR6aAd0TtHZ3Mo80b1HsCsjdkFA0tdsn3Z6JLw1on0GZ4//TzurSKpdTuLGRNw3MFblQrNtok8Vzjms0BetuJdVsBZV3Fom3ELsBdap0JbsOzdx8gy0hmBAYEEEWCDYIPYjDPc9HdNCEUKPQZLnMb2M6zNea+xhhhkQYYYYBhhhgR6iTapOUMsl451bUc17ZVF809Hjx62l35yZMhL5GXw7yJy+Kahs9aTFpnw1IrNaMpNUuXWpOVOpGGi+mbnNL0l7SvY5lV4OaTobcnDNWJTPNmMAYbMIgCZ2Ho52VrF27/XBFuiCRGRxaspVh7gijnXR9UTHRK74yY32biAU/1G+xB/U8nItKaGRrIV1FEnbKli3UKHj7hEPJJU2SLFL2GGbFV1npy6T+K16bpdSy+QyEERDsFTjhR3P2xNGl0T6fxNVJqJtTKqyRNt2bWUlmiAFptoc3RF++a+SiCCLBsEHkEH0P75ifiXoaaSIy6OMLK7LG0pLP8Aw8TkhnQG9oHbjtZOVzyx13G3j1Kve1g1MVNEGmB5U12IzrdmC6B1BIni0fT9sqJ59VOxtefmN9i5Nfbtmu0fUYpgTFIkgBo7GDUR6Gu3r+2G8bs+SDweQeCD6g9wcV6JIVVoz/7LlBSFF2UGjC/5gEKixxantkm7KHruoeIzNCVEkmnYpbMWMkPbanagrkk9/lyJlPrbaSajj+fKRpIY4P4mDUT6icFQjrM8m+RiKRo1O0Kb5FcD7Z9Q0sljFcM59TYYYZlyGGGGAZzI1An2zrFtefLliybrNa7UkyBQL7lj6Adh+pP9ji82qVSFJALXtF8mhZr9MdnT3yk13Sw80MxY3CHoehLgC79O39c09mMPM2Rl85JyNmyOjp3xeR86ZsgkOFLTnK3UDLGXEpVwKx2AYLfmIJA+gqz/AFGaPogHfM7EpMjtzQIQeYEGhZNDsbJH/wBctdJOU7YRpwc8aQDKT/EDgdQxwaWE+pzzT97xKMY7AcLpZRNkHVDSrIO8TBuF3tt+VwvqCVJ7e2CPnUgDKVPZgQfTg9+f1wzYe8TPC+VXSNRuiX5bW0YKSwDISrCzya2454mD2qOq6QQR/wDp49sbSM2pEa7nZHRgzKBySCQePS8z/wAMSx6PTx6iffEaeBE2bWmQybo2KVbPQNH2P1zb78z/AMT9M8V4ptjSeEHGxGCyDdW2SMkgblI7H3OVzyx13Fz0rqyTqSgdSvzJIpR1vtuVhdfX1zzqJO6Fhu4ko7VDeVlYHce6rdGx6gZU/DuglV5NRO5Z5ljUArtKpHdBx/m5JPpj/WmHhre3+bCfOSBfirVbeb9vqRka712znUuvPpZpI1KRlnLRxwxbpWIHHiACmV+1iipA759R6VPdWKsCx7XmK6t02WRwYZhBY2yMsatKwHygMTwO/p65cfDMDwJ4bu0m1jtdzbsp58/1snK55Y3uNlhnKGx+mdZh5Rhhi+u1HhoW/b74Ekk4H3xWSXdmYfXtdk5Y6XVbhmnpx8euzWojvKnUxVl7DHY5yv6lFWHWX4onbIi2d6jg4uTh0dMchbOi2cE4ELjIJRQJPpzjDYn1MfhsP81J82z5yF4b0PPH1wX0X6dD+GpP5rY+Xbyxvkeh5xkR5K9KOSAAO5PoB3J/TvkA1yH5bf5T5FLCn+Ug9iPqMM9RIqZOi4oJZT8sYHzfO4FEfJwt8Hvd8e2TLFMe7ootT5VJNV51JY+p9fbC7OxjGFGVUujYIxMshIR/VUBvkEkDiu13kun0SMA5LEkq/wDMcrYUDijVf3PODdWit9c9OoUcFl713Hf2++V46VCRRjU+Vl8wu1Y2ym/QnnJ10UQNiNLsNe0dwKB+9cXg7Q6XXxq81yrtsSAlowgUgBipB5G4GyfVvtjv+IRXXiR3u21vW9xG4L371zXtlbLpo1nTyRASRuny+YlSGAHpVbyffLDwV/yrd38o7gVf3wk29HU4u/ixVtLXvT5QaLd+18Xko1aXW9LvbW5b3Vdd+9c1kP8ADJ22JVVW0VV3X2wOmS72Jd3e0XdVfbvXrg7NLMD2IP2N4r1QkoAN1+JH8ihjW9bsH09z6AnIX6VARRijraU+UfITZX7XnR6fHdhaO7dwSPNt23wfbj2wdrAtjumfM8OmgDakky+XYCJCxAu789gt9TfGWEOnlBtZrG8ttdAw2laCAqQQAeb7+n1xGcm20TWoyfK7oJfwh4m0vXm2Ahb/AO0HmssTkrxZexlP8Rv5VHuSf2y4yk+JOy/r/tiLh/aM7KvOeaSfa1ZLJ6H7Ypqko3mnsxrSabXUKOQa7UbsqoZ+M7aXI1xL6nE2xmc4oxw08vPLziWUKLY1zQ7ck9gPcn29cUQPLRa0TghRwzAqdwlu6HPYc8YNpJNYu7atuwK7govaG7FvQCrOI6qKaRowzeGCSSI1DspQswJkbhQRs/L3JF9stIYVRQqgBV4UAUAB2r2xegdR6Wkfudw8Rq5HavIOe/BHGGbP10nT0B3VuaywLEsQWG07b7CuKHucZC51nuGo5AzsDEJ+qxiF5kIkWMMTtPqt8f8APTKrpvxXGWCSuhZ2AXwg5Rb7K7H1wzcpGjnPkb/SfS/T29cNB/LT/Qvpt9Pb0yLqZqGTt8pHLbBZFC29OfXGI1oAfQfX+uF+pGcAEkgAdyewHqT9Mi0WujlG6J1cWRam+3/P65XfEkoEO1m2ByF3kbkQ/MPE/wC0kAH75B0LQSq5kmESnz14RsNvKm+3AAQADn3wlvelrriQYiN3EguqA2srL57/AC9u3NgY5eV/V68JiapSr+YEgbHDXQ9qx7Cz2qviLqTQiHayoJJQjMyltoKMbA+64t0vrLlZ2J8aKMqI3VRHuPIdTzQAO3zfXLTqGhE3h2SPDkWQV6lQwr/9YtN0GKRpeWAnVQ6qQBuU2Hqvm7fQ4YsuykfxCJGjqwRqfBYIysjExMwO7b5l4HavvnOi+IJZPC/DjAnWXw/MxIeLsG4Fg2O3bLHT/D0Sksd7MXSQlm/PGCqmhwODXb0xuHpUSBAqgeGWKdztL3uI9++E1kr/AIc6y2pc8ABIkMg9VmZmBS/ptP75qYcqOjdLEPiGwXlkMjlV2qWIrhbND9cuYRg7120PSvlOPYp01aTG8l9vJl7GVXxAloD9f75a4r1OLdGfpz+2IY3VjIyrx9hkGpHA+2OMuQTrxmnqhBGrO/Fw2Z74YyOsqJ3zgR4xszwjBtA2nU1YBo2LANH3GSbc7rADA424rpY7klJB+ZVFqBwqKSVPdhbHn0Ix4DEukAFCw2+eSRjt3EE7yL55ugLwl9mfCyl6rPKyuNPayQv8si7RMALIQnuPqM41U51byxRzGFITTla8Rmq75+WMf1rKBNT/ABKQpI8ialGfwNRtIjkIJ2jd2O5QP6YYyz+R1pnNvqdIpv8A+XpWHN9mKj39cvNH0hZtkoYiBtkiw7FVQ4ANt6nnn0/bJej9MLumpmQxalNyOENJKACoZh6j1H2zQAYMcf1W9UQlAou2kjFhN9DeCbHoCARfpeObDkGsAaWFeOC8lEsGpV2AgDvy4Bv3GQ9S6t4TAUu1QHldmCCNCTtPbzMSOBhrfus91fqEMk2ySXVRKQUBUDwZOSDVo188X9M03S+nCCJY1ZmVBQLctXpf79so+lwR6iQGIzRKlM0UqEb1MhkjZS3IXcCeM1mGcO+yXUoT4Mlbr2NW0hWuj8pPAP1OMxoKH2H9QDnOuA8J7qtjdxY7HuB3GdaL+Wn+hewIHyj0Pb7Yb+umjsEe4/vxmI00SJpdHKm1Z/HRbHzuDIySKfUjbZP+nN3i8HTYkbcsaKxvkKN1nub/AOd8M5TbL/4zINWoEjFTqHhdTsAVQDtKoBuXnb5mPN8DBZdQ/jQs8gfTROrMoJZ2kf8ACcKKs7FP75s1Qd6Fn19/uch0mijh3MOC53OzMSTXuSewHp2GVnjf0h8JNIYmEisNrkKx8SnBANqJPMo5Io+2abSrzlSOrRflYycK1Qq0pKu20MNgII+3bLTpk7vIq+C4BZ1LEpQC1TUGshuaoehusJbqNPpVpRkuAGGYry0YEYYYRmdfpSjEenpiMy5rtTpw4o/vlJq+nsvpY9xmpXowz2o/Cw2Y3IuREYeiFyuclcZK5wVwpes925KVzwrgRP2P2xfpinwkvdZUE7wA1nk7gOAffOuqNtglPlH4bfPe3tQ3beasjtk0EdKoAApQOO3Awn1nvif4eM340FLOAAQfkmX/AKcg9Qa/rnWhjk1fhPPEYUhbcEPzNIoq/oint6n7Zo6z2sM8Zvbis9z2sKw2TXmc8NSxrRKjadzEkBu9jaLH1GQ9Q6HDO6ySJbJ2NmuDYDAGmF885N04AtM428y7bXdz4aqnmviwQRwKxuaVUBZ2VQASSxAAA7kk4Z1LOyXTdAyFmkk8R2oXtChVBJVVA++P1iv+JR3S7nO4KdiswUldwLECgKPc8cjnPP4iVh5IqJWx4rBaO4Cjtsjy2f2H1AlkSa81E5F/I3YgHt6E8A5JAKRbNUqjkg+g7n1OVnWdNI0Mm+VQp3AAJwVcbUV7sk82SKx2LpMdDcC5AQXIS/MfKtR43XzYGE328PUo/wApMh8/EYL/ACfMLHAI7VffOxLKxG2Kha2ZGrylbYgC+QaFGvX2x2OMDsK+wr9ckVcL2rl0UrD8SYi1IPhKIxZN7lJtrrjv6nGU6XHu3Fdzbi4L2+1iu0ld3y8cUOMdRclVMM15BHVAcAeg7ZedMhoXlfpYbOXsaUKxXHyZfHWGGGZcBhhhgGBwwwFp9Ajdx+ozP6/Q7DmpyLUwBxR/fLt0w8lxrHMKzg45rtIyNRH/AIxAtleyXbrPKzzdnt4Un1UHwm27rO0eSi3LAGgePXn6Xnj6ORSTHL3LkrIN62w8oBsEKDzXryPbPOtgGKjtrxIvn3bf5qV8vN3VfWseZwOSQPuQMJrsiW1A/LE/ychmS/8AqGiDVGyBeHiz/wDSj/P/AO6fT+X+T83Y+31xyGVXFqwYe6kEX6jjI5tYiOkbGnk3bB/m2iyB9avj6YP+oN05/LEvyd2Zu4uQcAet1754NPOe8qL848kfv/LILMeR6+h+mSDqcW1Wd1j39hIQjd6qib74SdVhV/DLgPYX1oMRYQtVBiOaJvCdfqNOmerSStyrVuCruVaNBAPmPJB7mvTJYelxLyI1JAIsjcaY2ws80T6fTKxvipPL4cUriTeENKoZorMiizxW1v2yLV/FqjaUQNcCz0zbWZXukjFHc/B4wm8WjA/56D/xgvPYg/XMpq+vT3KylFjhmgQqUO8xziPzEk+UjxPb3xz4JIWOWEybninmG0lbC7yVIA5AN3+uCZbulr1NSQigsN8qC1ZUICtvNbvmFLRA9Cfvj4XEnG7UIOPw0Zzam9z+VSrngGg9ge+OTSqilnYKqgkkmgAPU4V2q5zqdQkS75GCLYFtwLYgD+pGUcnxCkpI07Sb4bleLw2V5o1Ugqm4Di2XkZWa7Uz6uCR4QNTpZ0pogAmogcAAhTdMQfQ8+31rFy/Heq69qJJHGlkTxI5zF/DsllkThpZHBtEI53dqPuc2vS9Us8aSJyrixfHHvma6N8PR6iKKeeOSOd4UWYBpIt+0VUqgi7q6ObfpumHCqAFUVQ4AA7AYY3Z3T+hhoXjWAwzFee3dGGGGEGGGGAYYYYBhhhgRzwhxRFj/AJ2zO9V6Uy+ZeV/rmmxbqOoEcbsfRTX3Iof3yxvDO43ph2asA+Ues1zBu+Gn6uOzcZXvnaz6q58IkbrDRnyAFqEik9+Kq7+l5W/FQO/SkBWqfbUl7DvjZRu/U43ORLGy+U7lIF9r9L+l5LpJhIgLLyDzuUinU0SoYe/Y4Zs2y26ZE1aKhScyxSOkQIQwnapaEjmyqm65753ptG7PHLseRYtRYUh2KxvGQyo0oBcBiDdcX9M2IbO9+Ns/x/7ZronRZY5YXZQBGdWvJBOyZ98ZH15/vk83w4xmdg4MckqzU+87GWroA03bgnteXu/PQ+NrPHFXp/h1FEY3sfCmlmXsP5u+1+1Pk8XQIVVFAf8ADQoCHZW2Ek7SVIsc494meeLheEEehjWwI1pgoPHcIKQH7ACvtk6qASQACas0LIA9ffFX1NYl1LV/hkWybgQHA7E/5bFE4XRzpkm4PJYqRiVpyylF8qMLAqwLIHqcrvjKRxAropcRTRSOgFl0UncK9aJB/TCDqAoAdhQA+g4xpNTeE4daU3X+qrPCJNPqQhK/hrEFM7yk2sdHkD3Wh96GXHw50vwd0p8skyIZkU/heKBbui13JPP2znTaKJGLpGiu3dgoBP644Z8M8O91aLLmj6fFtQe55zG6aTkZuIflH2H9sVx8347wwwzLzjDDDAMMMMAwwwwDDDDAMzPx5qSkK+xJv9BYzTZQ/HMYOilJFlRY+hvvhrC6yj5TqNRY575XSy5xKxxV2yvoT0sdB1UxsAT5SeR7fbNbBqbGfNpz/vmy6M5MSX/lGCXbQpLnYkxGM5JeUprxM98TFFOdXgMeJhBG0riOMWzfsAO7H6YuTl98CLckpPcKo/QtzkZzy442rrpvw/FFRYeI/qzcgf6R2Ayx1elSVDG6gowog/7exybA5HguVt3XxXqelbS6h4WulPkJ/Mh5U/ev7HHNNPj/AP8A1ZANTCR3MbWfem4/ucoNGeMr3+PLljKv0lyQNiURxlMqn9L3zd6U2in3Uf2zBQembvQfy0/0j+wyV5vP8T4YYZHnGGGGB//Z"/>
          <p:cNvSpPr>
            <a:spLocks noChangeAspect="1" noChangeArrowheads="1"/>
          </p:cNvSpPr>
          <p:nvPr/>
        </p:nvSpPr>
        <p:spPr bwMode="auto">
          <a:xfrm>
            <a:off x="155575" y="-1157288"/>
            <a:ext cx="28194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CE5F9C5-7EB5-674B-AD08-C2F09763CB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DCE222-73C2-2140-97CA-2648651D7E56}"/>
              </a:ext>
            </a:extLst>
          </p:cNvPr>
          <p:cNvSpPr txBox="1"/>
          <p:nvPr/>
        </p:nvSpPr>
        <p:spPr>
          <a:xfrm>
            <a:off x="609600" y="1676400"/>
            <a:ext cx="8001000" cy="536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600" b="0" dirty="0">
                <a:latin typeface="+mj-lt"/>
              </a:rPr>
              <a:t>IME -designed to pay for the “additional” costs associated with residency training </a:t>
            </a:r>
          </a:p>
          <a:p>
            <a:r>
              <a:rPr lang="en-US" sz="2600" b="0" dirty="0">
                <a:latin typeface="+mj-lt"/>
              </a:rPr>
              <a:t>Difference in formula is based on the Intern and Resident Bed Ratio</a:t>
            </a:r>
          </a:p>
          <a:p>
            <a:r>
              <a:rPr lang="en-US" sz="2400" b="0" dirty="0">
                <a:latin typeface="+mj-lt"/>
              </a:rPr>
              <a:t> </a:t>
            </a:r>
          </a:p>
          <a:p>
            <a:endParaRPr lang="en-US" sz="2200" b="0" dirty="0">
              <a:latin typeface="+mj-lt"/>
            </a:endParaRPr>
          </a:p>
          <a:p>
            <a:endParaRPr lang="en-US" sz="2200" b="0" dirty="0">
              <a:latin typeface="+mj-lt"/>
            </a:endParaRPr>
          </a:p>
          <a:p>
            <a:endParaRPr lang="en-US" sz="2200" b="0" dirty="0">
              <a:latin typeface="+mj-lt"/>
            </a:endParaRPr>
          </a:p>
          <a:p>
            <a:endParaRPr lang="en-US" sz="2200" b="0" dirty="0">
              <a:latin typeface="+mj-lt"/>
            </a:endParaRPr>
          </a:p>
          <a:p>
            <a:r>
              <a:rPr lang="en-US" sz="2600" b="0" dirty="0">
                <a:latin typeface="+mj-lt"/>
              </a:rPr>
              <a:t>The constant is the “IME multiplier” which is defined in law and currently 1.35.</a:t>
            </a:r>
          </a:p>
          <a:p>
            <a:r>
              <a:rPr lang="en-US" sz="2400" dirty="0"/>
              <a:t> </a:t>
            </a:r>
          </a:p>
          <a:p>
            <a:endParaRPr lang="en-US" sz="2200" dirty="0"/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DF7C4816-53A2-9143-8EB4-7BDD4DB66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57601"/>
            <a:ext cx="6851370" cy="12954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atin typeface="+mn-lt"/>
              </a:rPr>
              <a:t>IRB Ratio = number of residents and interns divided by the number of hospital beds</a:t>
            </a:r>
            <a:endParaRPr lang="en-US" sz="2400" dirty="0">
              <a:latin typeface="+mn-lt"/>
            </a:endParaRPr>
          </a:p>
          <a:p>
            <a:pPr algn="ctr"/>
            <a:r>
              <a:rPr lang="en-US" dirty="0"/>
              <a:t> 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AD73BD26-9EF8-C049-86E1-319AE30186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3221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0245" y="1676400"/>
            <a:ext cx="6807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0" y="533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n-lt"/>
              </a:rPr>
              <a:t>IME Formula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273" y="16073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981200"/>
            <a:ext cx="8252927" cy="332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/>
              <a:t> </a:t>
            </a:r>
          </a:p>
          <a:p>
            <a:r>
              <a:rPr lang="en-US" sz="2400" dirty="0"/>
              <a:t> 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 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endParaRPr lang="en-US" dirty="0"/>
          </a:p>
          <a:p>
            <a:pPr algn="ctr"/>
            <a:r>
              <a:rPr lang="en-US" sz="2400" dirty="0">
                <a:latin typeface="+mn-lt"/>
              </a:rPr>
              <a:t>DO NOT PANIC – You will never have to do this!</a:t>
            </a:r>
          </a:p>
        </p:txBody>
      </p:sp>
      <p:sp>
        <p:nvSpPr>
          <p:cNvPr id="7" name="AutoShape 2" descr="data:image/jpeg;base64,/9j/4AAQSkZJRgABAQAAAQABAAD/2wCEAAkGBxQSEhUUEhQUFRQUFRUWFRgUFhQUFBUVFBQWFhQVFBgYHCggGBolHBUVIjEiJiksLi4uFx8zODMsNygtLisBCgoKDg0OFxAQGiwcHBwsLCwsLCwsLCwsLCwsLCwvLCwsLCw3LCwsLCwsLCwsLCwsLCwsLCwsLCwsLCwsLCwsLP/AABEIAMsA7AMBIgACEQEDEQH/xAAbAAACAwEBAQAAAAAAAAAAAAAABAMFBgIBB//EADsQAAICAQMCBAQEBAUDBQEAAAECAxEABBIhBTETIkFRBjJhcSNCgZEUM6GxFVJywfBTYtEkQ0SCogf/xAAZAQEBAQEBAQAAAAAAAAAAAAAAAQIDBAX/xAAiEQEBAAICAwEAAgMAAAAAAAAAAQIREiEDMUFREzIiYYH/2gAMAwEAAhEDEQA/APrGGGGcwYYtqtckfzMAfbFf8aj9xhqYZVZ4YhH1NW7EY0kl+mXTX8VS4ZwX9xnSsDjSXCvcMMMjAwwwwDDDDAMMMMAwwwwDDDDAMMMMAwwwwDDDDAMMMMAwwwwDDDDAyXWdODMxbm6/asV/hF9hlv8AE0VFXHrwfuO39/6ZQjUVmns8feMTnRD04yfTdQkhPJ3L/UffFRqLzxh6jDbY6LqaSjjvnctenfMMkxjO4dvXL7R68nKzw/FzFN74wGxGPzcjGIyRwcl7cssJU+e5S63qeyWj8oof7n+/9MfTVxuOGxIzPHr2a3DDcMUaj2OReJWGuEWGeE19v6Yok+dTxpKjRyqHRxTKwsMD6EHGmL4zVYZU+N/CvTMP4eRgFd2H4UjsixwKAvyE3RJ4PHqMt92NJweYZmNV8f6SOSRH8YCN2jaTwZDCGU0w3gEUM0EGvikYojqzBEkIBs+HJex/saNZOKcE+Ge4VjTNxseYYYZEGGV/WtU0aqy+/OIaDrZY+YZXSeLK48ov8M8VrAI9c9yOYwwwwDDDDAT6tpvEiZfWrH3GYCRqz6XmM+J+nbH3AeVuf19Rljv4cu9KVZcYjnyvY54suV6dLCQ+nvjHSpTdfX/fKoz2QB3zRdJ0W3zHucE9NLoAFUepyVnN84ppZfTJzJlcqzHWiPFYH1OVkc5javT0+2TdX1qmV67XipIcV+30yOk9LnT63HE1OZeGUqaOPR6nC6X4myRNRlKmpyVdRhm4tCrh1KkmmBFg0wsdwR2P1xfpmrILQuR4kVV5izNCSwikYkdyFN/VTiOm1POS9YkZVWeMFmiPmXxBGjRtQcuaN7R5h9R9crnZp8z1fRNQE1CHTdQ8eWWZwYZl/hZN7lkEibvlogHjnnL7qUuo051kqK0VDQafeiFvDhVQ0skS9iFMjD2FH7Zr4tTqHrbDFtLP5vHLDYBcTgBOdxq1vj3OdsmsrtpgdsfrKaa/xR2HFdvr3wxxjK9I6/ONLqZUnaaCCeLwp5UCtJpwUOouhVAFwGA9Mb6T8YzzSrHsTdqJVkgHPl0TBm8WTsbpR+sgGXTjUm1I0zKTICCJeUr8IVyL/wA3pnEXio/iHTQs4jij3xPTbSfxFAdRSLQI559hg1T+qheItLDucEu8kR8xkO0BREzsFiNi64Bs3j2l1iSLuRlYWVNEGmQ7WU16ggg/bK6Prkd1Juhbz/zRtFR923fKB69+2Qa9hAfHUgQtXjW4WONAGYzqAvna9oPPbnvg4xadQAeNh61x98otJ0x+9fXLhSa9x3BHYjIZdXQrJp1w/wAZqGOkOSpB/Kceyu6NyrH3OWOSvNn/AGowwwyMDDDDAMW1+kEqFT69j7HGcMG9Pl/UtMY2Kkcg5VmSzn0b4o6T4qF1+ZRz9RmW6L0Qk73FD0v1+uae3DOZTaToXTK879z2+maJM5SMDO7rDVu0qmsW12oO0gZ0z4lqn4wkjJ9SFHFINUQcsupLlHIKOHTTRRsJFv8AMP7ZyrEZV6DUlSCP+e+XzKGFjscMuFlyVJsgMOe+GcB+GbLzQai+DyCOR6H75mUByz0ktVhMptadFlMbPCdx2G0LGO2je2XaE+VVsoLH5cuiczGvYq0c6iyh2PtTxJGjkO2h6qA2xifZTkfxZFqtQqafTERxy2NRNY3JGKtEXvub3+mVypnpvXotTLMkO5hAwVpKHhlzdoh/MRXP3GWYes+Ytqp+iP8AwUQGpjn3HSjgTJITz4gHzJzd8ZvOjrKsKDUMGm2+cqKG480B9O36YMbtYyUwKsAQRRDCwR7EHviR6aAd0TtHZ3Mo80b1HsCsjdkFA0tdsn3Z6JLw1on0GZ4//TzurSKpdTuLGRNw3MFblQrNtok8Vzjms0BetuJdVsBZV3Fom3ELsBdap0JbsOzdx8gy0hmBAYEEEWCDYIPYjDPc9HdNCEUKPQZLnMb2M6zNea+xhhhkQYYYYBhhhgR6iTapOUMsl451bUc17ZVF809Hjx62l35yZMhL5GXw7yJy+Kahs9aTFpnw1IrNaMpNUuXWpOVOpGGi+mbnNL0l7SvY5lV4OaTobcnDNWJTPNmMAYbMIgCZ2Ho52VrF27/XBFuiCRGRxaspVh7gijnXR9UTHRK74yY32biAU/1G+xB/U8nItKaGRrIV1FEnbKli3UKHj7hEPJJU2SLFL2GGbFV1npy6T+K16bpdSy+QyEERDsFTjhR3P2xNGl0T6fxNVJqJtTKqyRNt2bWUlmiAFptoc3RF++a+SiCCLBsEHkEH0P75ifiXoaaSIy6OMLK7LG0pLP8Aw8TkhnQG9oHbjtZOVzyx13G3j1Kve1g1MVNEGmB5U12IzrdmC6B1BIni0fT9sqJ59VOxtefmN9i5Nfbtmu0fUYpgTFIkgBo7GDUR6Gu3r+2G8bs+SDweQeCD6g9wcV6JIVVoz/7LlBSFF2UGjC/5gEKixxantkm7KHruoeIzNCVEkmnYpbMWMkPbanagrkk9/lyJlPrbaSajj+fKRpIY4P4mDUT6icFQjrM8m+RiKRo1O0Kb5FcD7Z9Q0sljFcM59TYYYZlyGGGGAZzI1An2zrFtefLliybrNa7UkyBQL7lj6Adh+pP9ji82qVSFJALXtF8mhZr9MdnT3yk13Sw80MxY3CHoehLgC79O39c09mMPM2Rl85JyNmyOjp3xeR86ZsgkOFLTnK3UDLGXEpVwKx2AYLfmIJA+gqz/AFGaPogHfM7EpMjtzQIQeYEGhZNDsbJH/wBctdJOU7YRpwc8aQDKT/EDgdQxwaWE+pzzT97xKMY7AcLpZRNkHVDSrIO8TBuF3tt+VwvqCVJ7e2CPnUgDKVPZgQfTg9+f1wzYe8TPC+VXSNRuiX5bW0YKSwDISrCzya2454mD2qOq6QQR/wDp49sbSM2pEa7nZHRgzKBySCQePS8z/wAMSx6PTx6iffEaeBE2bWmQybo2KVbPQNH2P1zb78z/AMT9M8V4ptjSeEHGxGCyDdW2SMkgblI7H3OVzyx13Fz0rqyTqSgdSvzJIpR1vtuVhdfX1zzqJO6Fhu4ko7VDeVlYHce6rdGx6gZU/DuglV5NRO5Z5ljUArtKpHdBx/m5JPpj/WmHhre3+bCfOSBfirVbeb9vqRka712znUuvPpZpI1KRlnLRxwxbpWIHHiACmV+1iipA759R6VPdWKsCx7XmK6t02WRwYZhBY2yMsatKwHygMTwO/p65cfDMDwJ4bu0m1jtdzbsp58/1snK55Y3uNlhnKGx+mdZh5Rhhi+u1HhoW/b74Ekk4H3xWSXdmYfXtdk5Y6XVbhmnpx8euzWojvKnUxVl7DHY5yv6lFWHWX4onbIi2d6jg4uTh0dMchbOi2cE4ELjIJRQJPpzjDYn1MfhsP81J82z5yF4b0PPH1wX0X6dD+GpP5rY+Xbyxvkeh5xkR5K9KOSAAO5PoB3J/TvkA1yH5bf5T5FLCn+Ug9iPqMM9RIqZOi4oJZT8sYHzfO4FEfJwt8Hvd8e2TLFMe7ootT5VJNV51JY+p9fbC7OxjGFGVUujYIxMshIR/VUBvkEkDiu13kun0SMA5LEkq/wDMcrYUDijVf3PODdWit9c9OoUcFl713Hf2++V46VCRRjU+Vl8wu1Y2ym/QnnJ10UQNiNLsNe0dwKB+9cXg7Q6XXxq81yrtsSAlowgUgBipB5G4GyfVvtjv+IRXXiR3u21vW9xG4L371zXtlbLpo1nTyRASRuny+YlSGAHpVbyffLDwV/yrd38o7gVf3wk29HU4u/ixVtLXvT5QaLd+18Xko1aXW9LvbW5b3Vdd+9c1kP8ADJ22JVVW0VV3X2wOmS72Jd3e0XdVfbvXrg7NLMD2IP2N4r1QkoAN1+JH8ihjW9bsH09z6AnIX6VARRijraU+UfITZX7XnR6fHdhaO7dwSPNt23wfbj2wdrAtjumfM8OmgDakky+XYCJCxAu789gt9TfGWEOnlBtZrG8ttdAw2laCAqQQAeb7+n1xGcm20TWoyfK7oJfwh4m0vXm2Ahb/AO0HmssTkrxZexlP8Rv5VHuSf2y4yk+JOy/r/tiLh/aM7KvOeaSfa1ZLJ6H7Ypqko3mnsxrSabXUKOQa7UbsqoZ+M7aXI1xL6nE2xmc4oxw08vPLziWUKLY1zQ7ck9gPcn29cUQPLRa0TghRwzAqdwlu6HPYc8YNpJNYu7atuwK7govaG7FvQCrOI6qKaRowzeGCSSI1DspQswJkbhQRs/L3JF9stIYVRQqgBV4UAUAB2r2xegdR6Wkfudw8Rq5HavIOe/BHGGbP10nT0B3VuaywLEsQWG07b7CuKHucZC51nuGo5AzsDEJ+qxiF5kIkWMMTtPqt8f8APTKrpvxXGWCSuhZ2AXwg5Rb7K7H1wzcpGjnPkb/SfS/T29cNB/LT/Qvpt9Pb0yLqZqGTt8pHLbBZFC29OfXGI1oAfQfX+uF+pGcAEkgAdyewHqT9Mi0WujlG6J1cWRam+3/P65XfEkoEO1m2ByF3kbkQ/MPE/wC0kAH75B0LQSq5kmESnz14RsNvKm+3AAQADn3wlvelrriQYiN3EguqA2srL57/AC9u3NgY5eV/V68JiapSr+YEgbHDXQ9qx7Cz2qviLqTQiHayoJJQjMyltoKMbA+64t0vrLlZ2J8aKMqI3VRHuPIdTzQAO3zfXLTqGhE3h2SPDkWQV6lQwr/9YtN0GKRpeWAnVQ6qQBuU2Hqvm7fQ4YsuykfxCJGjqwRqfBYIysjExMwO7b5l4HavvnOi+IJZPC/DjAnWXw/MxIeLsG4Fg2O3bLHT/D0Sksd7MXSQlm/PGCqmhwODXb0xuHpUSBAqgeGWKdztL3uI9++E1kr/AIc6y2pc8ABIkMg9VmZmBS/ptP75qYcqOjdLEPiGwXlkMjlV2qWIrhbND9cuYRg7120PSvlOPYp01aTG8l9vJl7GVXxAloD9f75a4r1OLdGfpz+2IY3VjIyrx9hkGpHA+2OMuQTrxmnqhBGrO/Fw2Z74YyOsqJ3zgR4xszwjBtA2nU1YBo2LANH3GSbc7rADA424rpY7klJB+ZVFqBwqKSVPdhbHn0Ix4DEukAFCw2+eSRjt3EE7yL55ugLwl9mfCyl6rPKyuNPayQv8si7RMALIQnuPqM41U51byxRzGFITTla8Rmq75+WMf1rKBNT/ABKQpI8ialGfwNRtIjkIJ2jd2O5QP6YYyz+R1pnNvqdIpv8A+XpWHN9mKj39cvNH0hZtkoYiBtkiw7FVQ4ANt6nnn0/bJej9MLumpmQxalNyOENJKACoZh6j1H2zQAYMcf1W9UQlAou2kjFhN9DeCbHoCARfpeObDkGsAaWFeOC8lEsGpV2AgDvy4Bv3GQ9S6t4TAUu1QHldmCCNCTtPbzMSOBhrfus91fqEMk2ySXVRKQUBUDwZOSDVo188X9M03S+nCCJY1ZmVBQLctXpf79so+lwR6iQGIzRKlM0UqEb1MhkjZS3IXcCeM1mGcO+yXUoT4Mlbr2NW0hWuj8pPAP1OMxoKH2H9QDnOuA8J7qtjdxY7HuB3GdaL+Wn+hewIHyj0Pb7Yb+umjsEe4/vxmI00SJpdHKm1Z/HRbHzuDIySKfUjbZP+nN3i8HTYkbcsaKxvkKN1nub/AOd8M5TbL/4zINWoEjFTqHhdTsAVQDtKoBuXnb5mPN8DBZdQ/jQs8gfTROrMoJZ2kf8ACcKKs7FP75s1Qd6Fn19/uch0mijh3MOC53OzMSTXuSewHp2GVnjf0h8JNIYmEisNrkKx8SnBANqJPMo5Io+2abSrzlSOrRflYycK1Qq0pKu20MNgII+3bLTpk7vIq+C4BZ1LEpQC1TUGshuaoehusJbqNPpVpRkuAGGYry0YEYYYRmdfpSjEenpiMy5rtTpw4o/vlJq+nsvpY9xmpXowz2o/Cw2Y3IuREYeiFyuclcZK5wVwpes925KVzwrgRP2P2xfpinwkvdZUE7wA1nk7gOAffOuqNtglPlH4bfPe3tQ3beasjtk0EdKoAApQOO3Awn1nvif4eM340FLOAAQfkmX/AKcg9Qa/rnWhjk1fhPPEYUhbcEPzNIoq/oint6n7Zo6z2sM8Zvbis9z2sKw2TXmc8NSxrRKjadzEkBu9jaLH1GQ9Q6HDO6ySJbJ2NmuDYDAGmF885N04AtM428y7bXdz4aqnmviwQRwKxuaVUBZ2VQASSxAAA7kk4Z1LOyXTdAyFmkk8R2oXtChVBJVVA++P1iv+JR3S7nO4KdiswUldwLECgKPc8cjnPP4iVh5IqJWx4rBaO4Cjtsjy2f2H1AlkSa81E5F/I3YgHt6E8A5JAKRbNUqjkg+g7n1OVnWdNI0Mm+VQp3AAJwVcbUV7sk82SKx2LpMdDcC5AQXIS/MfKtR43XzYGE328PUo/wApMh8/EYL/ACfMLHAI7VffOxLKxG2Kha2ZGrylbYgC+QaFGvX2x2OMDsK+wr9ckVcL2rl0UrD8SYi1IPhKIxZN7lJtrrjv6nGU6XHu3Fdzbi4L2+1iu0ld3y8cUOMdRclVMM15BHVAcAeg7ZedMhoXlfpYbOXsaUKxXHyZfHWGGGZcBhhhgGBwwwFp9Ajdx+ozP6/Q7DmpyLUwBxR/fLt0w8lxrHMKzg45rtIyNRH/AIxAtleyXbrPKzzdnt4Un1UHwm27rO0eSi3LAGgePXn6Xnj6ORSTHL3LkrIN62w8oBsEKDzXryPbPOtgGKjtrxIvn3bf5qV8vN3VfWseZwOSQPuQMJrsiW1A/LE/ychmS/8AqGiDVGyBeHiz/wDSj/P/AO6fT+X+T83Y+31xyGVXFqwYe6kEX6jjI5tYiOkbGnk3bB/m2iyB9avj6YP+oN05/LEvyd2Zu4uQcAet1754NPOe8qL848kfv/LILMeR6+h+mSDqcW1Wd1j39hIQjd6qib74SdVhV/DLgPYX1oMRYQtVBiOaJvCdfqNOmerSStyrVuCruVaNBAPmPJB7mvTJYelxLyI1JAIsjcaY2ws80T6fTKxvipPL4cUriTeENKoZorMiizxW1v2yLV/FqjaUQNcCz0zbWZXukjFHc/B4wm8WjA/56D/xgvPYg/XMpq+vT3KylFjhmgQqUO8xziPzEk+UjxPb3xz4JIWOWEybninmG0lbC7yVIA5AN3+uCZbulr1NSQigsN8qC1ZUICtvNbvmFLRA9Cfvj4XEnG7UIOPw0Zzam9z+VSrngGg9ge+OTSqilnYKqgkkmgAPU4V2q5zqdQkS75GCLYFtwLYgD+pGUcnxCkpI07Sb4bleLw2V5o1Ugqm4Di2XkZWa7Uz6uCR4QNTpZ0pogAmogcAAhTdMQfQ8+31rFy/Heq69qJJHGlkTxI5zF/DsllkThpZHBtEI53dqPuc2vS9Us8aSJyrixfHHvma6N8PR6iKKeeOSOd4UWYBpIt+0VUqgi7q6ObfpumHCqAFUVQ4AA7AYY3Z3T+hhoXjWAwzFee3dGGGGEGGGGAYYYYBhhhgRzwhxRFj/AJ2zO9V6Uy+ZeV/rmmxbqOoEcbsfRTX3Iof3yxvDO43ph2asA+Ues1zBu+Gn6uOzcZXvnaz6q58IkbrDRnyAFqEik9+Kq7+l5W/FQO/SkBWqfbUl7DvjZRu/U43ORLGy+U7lIF9r9L+l5LpJhIgLLyDzuUinU0SoYe/Y4Zs2y26ZE1aKhScyxSOkQIQwnapaEjmyqm65753ptG7PHLseRYtRYUh2KxvGQyo0oBcBiDdcX9M2IbO9+Ns/x/7ZronRZY5YXZQBGdWvJBOyZ98ZH15/vk83w4xmdg4MckqzU+87GWroA03bgnteXu/PQ+NrPHFXp/h1FEY3sfCmlmXsP5u+1+1Pk8XQIVVFAf8ADQoCHZW2Ek7SVIsc494meeLheEEehjWwI1pgoPHcIKQH7ACvtk6qASQACas0LIA9ffFX1NYl1LV/hkWybgQHA7E/5bFE4XRzpkm4PJYqRiVpyylF8qMLAqwLIHqcrvjKRxAropcRTRSOgFl0UncK9aJB/TCDqAoAdhQA+g4xpNTeE4daU3X+qrPCJNPqQhK/hrEFM7yk2sdHkD3Wh96GXHw50vwd0p8skyIZkU/heKBbui13JPP2znTaKJGLpGiu3dgoBP644Z8M8O91aLLmj6fFtQe55zG6aTkZuIflH2H9sVx8347wwwzLzjDDDAMMMMAwwwwDDDDAMzPx5qSkK+xJv9BYzTZQ/HMYOilJFlRY+hvvhrC6yj5TqNRY575XSy5xKxxV2yvoT0sdB1UxsAT5SeR7fbNbBqbGfNpz/vmy6M5MSX/lGCXbQpLnYkxGM5JeUprxM98TFFOdXgMeJhBG0riOMWzfsAO7H6YuTl98CLckpPcKo/QtzkZzy442rrpvw/FFRYeI/qzcgf6R2Ayx1elSVDG6gowog/7exybA5HguVt3XxXqelbS6h4WulPkJ/Mh5U/ev7HHNNPj/AP8A1ZANTCR3MbWfem4/ucoNGeMr3+PLljKv0lyQNiURxlMqn9L3zd6U2in3Uf2zBQembvQfy0/0j+wyV5vP8T4YYZHnGGGGB//Z"/>
          <p:cNvSpPr>
            <a:spLocks noChangeAspect="1" noChangeArrowheads="1"/>
          </p:cNvSpPr>
          <p:nvPr/>
        </p:nvSpPr>
        <p:spPr bwMode="auto">
          <a:xfrm>
            <a:off x="155575" y="-1157288"/>
            <a:ext cx="28194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90600" y="1981200"/>
            <a:ext cx="7391400" cy="211438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latin typeface="+mn-lt"/>
              </a:rPr>
              <a:t># Residents</a:t>
            </a:r>
            <a:endParaRPr lang="en-US" sz="2400" dirty="0">
              <a:latin typeface="+mn-lt"/>
            </a:endParaRPr>
          </a:p>
          <a:p>
            <a:pPr algn="ctr"/>
            <a:r>
              <a:rPr lang="en-US" sz="2400" b="1" dirty="0">
                <a:latin typeface="+mn-lt"/>
              </a:rPr>
              <a:t>1.35*( ( (  1 + ——————) </a:t>
            </a:r>
            <a:r>
              <a:rPr lang="en-US" b="1" baseline="30000" dirty="0">
                <a:latin typeface="+mn-lt"/>
              </a:rPr>
              <a:t>0.405  </a:t>
            </a:r>
            <a:r>
              <a:rPr lang="en-US" sz="2400" b="1" dirty="0">
                <a:latin typeface="+mn-lt"/>
              </a:rPr>
              <a:t>)- 1)</a:t>
            </a:r>
            <a:endParaRPr lang="en-US" sz="2400" dirty="0">
              <a:latin typeface="+mn-lt"/>
            </a:endParaRPr>
          </a:p>
          <a:p>
            <a:pPr algn="ctr"/>
            <a:r>
              <a:rPr lang="en-US" sz="2400" b="1" dirty="0">
                <a:latin typeface="+mn-lt"/>
              </a:rPr>
              <a:t># of Beds</a:t>
            </a:r>
            <a:endParaRPr lang="en-US" sz="2400" dirty="0">
              <a:latin typeface="+mn-lt"/>
            </a:endParaRPr>
          </a:p>
          <a:p>
            <a:pPr algn="ctr"/>
            <a:r>
              <a:rPr lang="en-US" dirty="0"/>
              <a:t> </a:t>
            </a:r>
          </a:p>
          <a:p>
            <a:pPr algn="ctr"/>
            <a:r>
              <a:rPr lang="en-US" dirty="0"/>
              <a:t> 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CE5F9C5-7EB5-674B-AD08-C2F09763CB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B3A0D5C-18A1-2E4B-B9B5-452B9ABBCD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9106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51788-24DB-E844-85C5-E86E179599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CCE25C-5C32-9C41-9433-9D032F1D1AC7}"/>
              </a:ext>
            </a:extLst>
          </p:cNvPr>
          <p:cNvSpPr txBox="1"/>
          <p:nvPr/>
        </p:nvSpPr>
        <p:spPr>
          <a:xfrm>
            <a:off x="1801368" y="480536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IME Reimbursement Example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D4A1D7-29FD-A144-A69E-488527984FC1}"/>
              </a:ext>
            </a:extLst>
          </p:cNvPr>
          <p:cNvSpPr/>
          <p:nvPr/>
        </p:nvSpPr>
        <p:spPr>
          <a:xfrm>
            <a:off x="914399" y="3376136"/>
            <a:ext cx="767287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latin typeface="+mj-lt"/>
              </a:rPr>
              <a:t>Add on payment calculation: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dirty="0"/>
              <a:t>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D0B0FD-2381-D648-92DB-080B813BC9B5}"/>
              </a:ext>
            </a:extLst>
          </p:cNvPr>
          <p:cNvSpPr/>
          <p:nvPr/>
        </p:nvSpPr>
        <p:spPr>
          <a:xfrm>
            <a:off x="1389057" y="4109851"/>
            <a:ext cx="628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0" dirty="0">
                <a:latin typeface="+mn-lt"/>
              </a:rPr>
              <a:t>20 Residents</a:t>
            </a:r>
          </a:p>
          <a:p>
            <a:pPr algn="ctr"/>
            <a:r>
              <a:rPr lang="en-US" b="0" dirty="0">
                <a:latin typeface="+mn-lt"/>
              </a:rPr>
              <a:t>1.35*( ( (  1 + ——————) </a:t>
            </a:r>
            <a:r>
              <a:rPr lang="en-US" b="0" baseline="30000" dirty="0">
                <a:latin typeface="+mn-lt"/>
              </a:rPr>
              <a:t>0.405  </a:t>
            </a:r>
            <a:r>
              <a:rPr lang="en-US" b="0" dirty="0">
                <a:latin typeface="+mn-lt"/>
              </a:rPr>
              <a:t>)- 1) = .0701</a:t>
            </a:r>
          </a:p>
          <a:p>
            <a:pPr algn="ctr"/>
            <a:r>
              <a:rPr lang="en-US" b="0" dirty="0">
                <a:latin typeface="+mn-lt"/>
              </a:rPr>
              <a:t>150 Beds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74ED9E-A3D2-BB4A-AC99-0FD99D7A0076}"/>
              </a:ext>
            </a:extLst>
          </p:cNvPr>
          <p:cNvSpPr/>
          <p:nvPr/>
        </p:nvSpPr>
        <p:spPr>
          <a:xfrm>
            <a:off x="0" y="525070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latin typeface="+mj-lt"/>
              </a:rPr>
              <a:t>Payment for this care (Medicare patient) would be:</a:t>
            </a:r>
          </a:p>
          <a:p>
            <a:pPr algn="ctr"/>
            <a:r>
              <a:rPr lang="en-US" sz="2400" b="0" dirty="0">
                <a:latin typeface="+mj-lt"/>
              </a:rPr>
              <a:t>$7,169.26 * 1.0701 = $7,671.83</a:t>
            </a:r>
          </a:p>
          <a:p>
            <a:pPr algn="ctr"/>
            <a:r>
              <a:rPr lang="en-US" dirty="0"/>
              <a:t> 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46426169-E3A9-C24B-820C-F426B141F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752600"/>
            <a:ext cx="1793801" cy="121919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Assume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DRG Payment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$7,169.26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5">
            <a:extLst>
              <a:ext uri="{FF2B5EF4-FFF2-40B4-BE49-F238E27FC236}">
                <a16:creationId xmlns:a16="http://schemas.microsoft.com/office/drawing/2014/main" id="{8F696141-34A6-9D45-8ADD-C226EF4EE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752600"/>
            <a:ext cx="2046017" cy="12192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150 Available beds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dirty="0">
                <a:solidFill>
                  <a:srgbClr val="000000"/>
                </a:solidFill>
                <a:latin typeface="+mn-lt"/>
                <a:cs typeface="Arial" pitchFamily="34" charset="0"/>
              </a:rPr>
              <a:t>(same as prior year)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53D148E3-7D20-0643-9097-44A8E0293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2033456" cy="12192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20 residents  (10 residents and 10 fellows)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CAP is 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85892434-7CD6-F54F-8C7A-25D2F0D123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1298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51788-24DB-E844-85C5-E86E179599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E76E8B-AA54-AA49-BCC3-ADEE51909346}"/>
              </a:ext>
            </a:extLst>
          </p:cNvPr>
          <p:cNvSpPr txBox="1"/>
          <p:nvPr/>
        </p:nvSpPr>
        <p:spPr>
          <a:xfrm>
            <a:off x="1981200" y="268172"/>
            <a:ext cx="7007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IME Reimbursement Practical Way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2B1D2-EF8C-F740-B677-0984E4EB1DFF}"/>
              </a:ext>
            </a:extLst>
          </p:cNvPr>
          <p:cNvSpPr txBox="1"/>
          <p:nvPr/>
        </p:nvSpPr>
        <p:spPr>
          <a:xfrm>
            <a:off x="712302" y="1676400"/>
            <a:ext cx="8431698" cy="5052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0" dirty="0">
                <a:latin typeface="+mj-lt"/>
              </a:rPr>
              <a:t>None of us will calculate IME on each payment.  </a:t>
            </a:r>
          </a:p>
          <a:p>
            <a:pPr>
              <a:spcAft>
                <a:spcPts val="1000"/>
              </a:spcAft>
            </a:pPr>
            <a:r>
              <a:rPr lang="en-US" sz="2400" b="0" dirty="0">
                <a:latin typeface="+mj-lt"/>
              </a:rPr>
              <a:t>Calculation is based on the percentage of Medicare in-patient net revenue.</a:t>
            </a:r>
          </a:p>
          <a:p>
            <a:pPr>
              <a:spcAft>
                <a:spcPts val="1000"/>
              </a:spcAft>
            </a:pPr>
            <a:endParaRPr lang="en-US" sz="2400" b="0" dirty="0">
              <a:latin typeface="+mj-lt"/>
            </a:endParaRPr>
          </a:p>
          <a:p>
            <a:pPr>
              <a:spcAft>
                <a:spcPts val="1000"/>
              </a:spcAft>
            </a:pPr>
            <a:r>
              <a:rPr lang="en-US" sz="2400" b="0" dirty="0">
                <a:latin typeface="+mj-lt"/>
              </a:rPr>
              <a:t>Example:  Total net revenue is $84,375,000.  </a:t>
            </a:r>
            <a:r>
              <a:rPr lang="en-US" sz="2400" b="0" u="sng" dirty="0">
                <a:latin typeface="+mj-lt"/>
              </a:rPr>
              <a:t>Medicare share</a:t>
            </a:r>
            <a:r>
              <a:rPr lang="en-US" sz="2400" b="0" dirty="0">
                <a:latin typeface="+mj-lt"/>
              </a:rPr>
              <a:t> is 40% (Medicare in-patient days).  Medicare net revenue is $84,375,000 x 40% = $33,750,000.</a:t>
            </a:r>
          </a:p>
          <a:p>
            <a:pPr algn="ctr">
              <a:spcAft>
                <a:spcPts val="1000"/>
              </a:spcAft>
            </a:pPr>
            <a:r>
              <a:rPr lang="en-US" sz="2400" b="0" dirty="0">
                <a:latin typeface="+mj-lt"/>
              </a:rPr>
              <a:t>$33,750,000 x .0701 = $2,365,875</a:t>
            </a:r>
          </a:p>
          <a:p>
            <a:pPr>
              <a:spcAft>
                <a:spcPts val="1000"/>
              </a:spcAft>
            </a:pPr>
            <a:endParaRPr lang="en-US" sz="2400" dirty="0"/>
          </a:p>
          <a:p>
            <a:pPr>
              <a:spcAft>
                <a:spcPts val="1000"/>
              </a:spcAft>
            </a:pPr>
            <a:endParaRPr lang="en-US" sz="2400" dirty="0"/>
          </a:p>
          <a:p>
            <a:pPr>
              <a:spcAft>
                <a:spcPts val="1000"/>
              </a:spcAft>
            </a:pPr>
            <a:endParaRPr lang="en-US" sz="2400" dirty="0"/>
          </a:p>
        </p:txBody>
      </p:sp>
      <p:sp>
        <p:nvSpPr>
          <p:cNvPr id="10" name="Speech Bubble: Oval 5">
            <a:extLst>
              <a:ext uri="{FF2B5EF4-FFF2-40B4-BE49-F238E27FC236}">
                <a16:creationId xmlns:a16="http://schemas.microsoft.com/office/drawing/2014/main" id="{7A0EFC76-B63E-A045-993B-0A69C0918F69}"/>
              </a:ext>
            </a:extLst>
          </p:cNvPr>
          <p:cNvSpPr/>
          <p:nvPr/>
        </p:nvSpPr>
        <p:spPr>
          <a:xfrm rot="10800000">
            <a:off x="2133600" y="5333999"/>
            <a:ext cx="4040188" cy="838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FE2EE4-E693-9A40-8117-49C849211614}"/>
              </a:ext>
            </a:extLst>
          </p:cNvPr>
          <p:cNvSpPr txBox="1"/>
          <p:nvPr/>
        </p:nvSpPr>
        <p:spPr>
          <a:xfrm>
            <a:off x="2286000" y="5562600"/>
            <a:ext cx="3808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Multiplier from previous slide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A1E3037F-B6D5-0B47-B180-8DCC7171C1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0490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51788-24DB-E844-85C5-E86E179599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8C5B9A-A793-AB44-987C-FAC5FBA2DB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Other Revenue Available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DAA17B-A013-EB4C-93CB-435A1E80E1B0}"/>
              </a:ext>
            </a:extLst>
          </p:cNvPr>
          <p:cNvSpPr txBox="1"/>
          <p:nvPr/>
        </p:nvSpPr>
        <p:spPr>
          <a:xfrm>
            <a:off x="533400" y="1828800"/>
            <a:ext cx="8001000" cy="3195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b="0" dirty="0">
                <a:latin typeface="+mj-lt"/>
              </a:rPr>
              <a:t>Medicaid – limited to a few states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b="0" dirty="0">
                <a:latin typeface="+mj-lt"/>
              </a:rPr>
              <a:t>Blue Cross Blue Shield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b="0" dirty="0">
                <a:latin typeface="+mj-lt"/>
              </a:rPr>
              <a:t>Military – </a:t>
            </a:r>
            <a:r>
              <a:rPr lang="en-US" sz="2800" b="0" dirty="0" err="1">
                <a:latin typeface="+mj-lt"/>
              </a:rPr>
              <a:t>TriCare</a:t>
            </a:r>
            <a:endParaRPr lang="en-US" sz="2800" b="0" dirty="0">
              <a:latin typeface="+mj-lt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b="0" dirty="0">
                <a:latin typeface="+mj-lt"/>
              </a:rPr>
              <a:t>Veterans Hospital/Clinic rotations</a:t>
            </a:r>
          </a:p>
          <a:p>
            <a:pPr>
              <a:spcAft>
                <a:spcPts val="1000"/>
              </a:spcAft>
            </a:pPr>
            <a:endParaRPr lang="en-US" sz="2400" dirty="0"/>
          </a:p>
          <a:p>
            <a:pPr>
              <a:spcAft>
                <a:spcPts val="1000"/>
              </a:spcAft>
            </a:pPr>
            <a:endParaRPr lang="en-US" sz="2400" dirty="0"/>
          </a:p>
        </p:txBody>
      </p:sp>
      <p:pic>
        <p:nvPicPr>
          <p:cNvPr id="12" name="Picture 4" descr="C:\Users\roystonp\AppData\Local\Microsoft\Windows\Temporary Internet Files\Content.IE5\44ZRE7Q3\money-river[1].jpg">
            <a:extLst>
              <a:ext uri="{FF2B5EF4-FFF2-40B4-BE49-F238E27FC236}">
                <a16:creationId xmlns:a16="http://schemas.microsoft.com/office/drawing/2014/main" id="{55BC4F69-337C-BA40-BC69-D000196AB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38600"/>
            <a:ext cx="3048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1795BBDC-FFAE-3C4F-9D58-B0B5309C39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6765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DD1AB-1932-4BEE-849F-F96E1A7D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resident Cap?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3039A-A73C-40FF-A291-9506EDAFE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The number of FTE allopathic and osteopathic residents that a hospital may count for DME and IME payments is limited to hospital 1996  Medicare cost report count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1997 Balanced Budget Act 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en-US" dirty="0"/>
              <a:t>(P.L. 105-33 Sections 4621 and 4623)</a:t>
            </a:r>
          </a:p>
          <a:p>
            <a:pPr>
              <a:lnSpc>
                <a:spcPct val="110000"/>
              </a:lnSpc>
            </a:pPr>
            <a:r>
              <a:rPr lang="en-US" dirty="0"/>
              <a:t>Limits may be different for DME and IME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51788-24DB-E844-85C5-E86E179599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2C8051-1FA3-3C43-B992-E3D4C1993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7159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0769E4-BDED-444B-B60E-A55FDC05D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n-US" dirty="0"/>
              <a:t>Limits may be different for DME and IME and resident slots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Shrink and eliminate programs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Not paying program director or faculty costs</a:t>
            </a:r>
          </a:p>
          <a:p>
            <a:pPr>
              <a:lnSpc>
                <a:spcPct val="114000"/>
              </a:lnSpc>
            </a:pPr>
            <a:r>
              <a:rPr lang="en-US" dirty="0"/>
              <a:t>CFO’s want residents to maximize resident FTE’s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Residents need to spend time in hospital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Well documented FTE counts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Programs the maximize clinical revenue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2C1699-4434-40C2-BBFD-BCF982CA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over Cap?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1E1C3-F06D-DB4C-BEFC-2E2AACF066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F1A37-A720-B94F-903D-3D6ED94E6A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1099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ADF958-FA79-4EAE-BA47-4D8896F86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Resident FTE count at each site is a major factor in determining IME and DGME payments</a:t>
            </a:r>
          </a:p>
          <a:p>
            <a:r>
              <a:rPr lang="en-US" dirty="0"/>
              <a:t>Hospitals have to prove to CMS (Medicare) auditors FTE counts – schedules, logs, evaluations</a:t>
            </a:r>
          </a:p>
          <a:p>
            <a:r>
              <a:rPr lang="en-US" dirty="0"/>
              <a:t>Time to remove from FTE counts</a:t>
            </a:r>
          </a:p>
          <a:p>
            <a:pPr lvl="1"/>
            <a:r>
              <a:rPr lang="en-US" dirty="0"/>
              <a:t>Out rotations to another hospital provider</a:t>
            </a:r>
          </a:p>
          <a:p>
            <a:pPr lvl="1"/>
            <a:r>
              <a:rPr lang="en-US" dirty="0"/>
              <a:t>Research</a:t>
            </a:r>
          </a:p>
          <a:p>
            <a:pPr lvl="1"/>
            <a:r>
              <a:rPr lang="en-US" dirty="0"/>
              <a:t>Didactics – full day outside of hospital</a:t>
            </a:r>
          </a:p>
          <a:p>
            <a:r>
              <a:rPr lang="en-US" dirty="0"/>
              <a:t>The better you track rotations will result in higher FTE counts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4F95AA-16E9-4008-9F66-FF890B227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 Counts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210E8C-8F66-6341-932C-5C1CE14F85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FF4A1-6B90-B146-86F2-2BDE4ED810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983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40260" y="466893"/>
            <a:ext cx="7848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Lucida Bright" charset="0"/>
                <a:ea typeface="ＭＳ Ｐゴシック" charset="-128"/>
              </a:rPr>
              <a:t>Introducing Your Presenter…</a:t>
            </a:r>
            <a:endParaRPr lang="en-US" altLang="en-US" sz="3600" b="1" i="1" dirty="0">
              <a:solidFill>
                <a:schemeClr val="tx1"/>
              </a:solidFill>
              <a:latin typeface="Lucida Bright" charset="0"/>
              <a:ea typeface="ＭＳ Ｐゴシック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9485" y="2144773"/>
            <a:ext cx="427693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>
                <a:latin typeface="+mj-lt"/>
              </a:rPr>
              <a:t>Pamela Royston, Ph.D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800" dirty="0">
              <a:latin typeface="+mj-lt"/>
            </a:endParaRP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800" dirty="0">
              <a:latin typeface="+mj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DIO, GME &amp; Finance Expert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Over 25 years experience in medical education, both undergraduate and graduate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Institutional, Program, FQHC start-up and maintenance 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National Speaker GME Accreditation and Financing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Ph.D  -  A.T. Still University 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57" y="2144773"/>
            <a:ext cx="2961164" cy="32185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65087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FC7881-84BF-46B2-A37A-924793714F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28997"/>
              </p:ext>
            </p:extLst>
          </p:nvPr>
        </p:nvGraphicFramePr>
        <p:xfrm>
          <a:off x="457200" y="2362200"/>
          <a:ext cx="8153400" cy="28651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3699186457"/>
                    </a:ext>
                  </a:extLst>
                </a:gridCol>
                <a:gridCol w="2066925">
                  <a:extLst>
                    <a:ext uri="{9D8B030D-6E8A-4147-A177-3AD203B41FA5}">
                      <a16:colId xmlns:a16="http://schemas.microsoft.com/office/drawing/2014/main" val="133759903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34527446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210710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Hospital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Non-Hospital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Hospital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Non-Hospital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09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Patient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Patient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Patient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Patient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775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Vacation/Sick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Vacation/Sick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Vacation/Sick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Vacation/Sick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247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Didactic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Didactic (Since 2009+)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Didactic (since 1983+)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NOT Didactic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519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NOT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NOT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NOT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10860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25EBC4B-025A-4EBF-95B7-D847C4E6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 Count DGME and IME Payments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816FA6-14E4-4B26-BCB5-73B9A638D97B}"/>
              </a:ext>
            </a:extLst>
          </p:cNvPr>
          <p:cNvSpPr txBox="1"/>
          <p:nvPr/>
        </p:nvSpPr>
        <p:spPr>
          <a:xfrm>
            <a:off x="469900" y="1869757"/>
            <a:ext cx="410210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+mj-lt"/>
              </a:rPr>
              <a:t>DGME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7014F6-727C-44D8-9CDC-30AB33BD9D0B}"/>
              </a:ext>
            </a:extLst>
          </p:cNvPr>
          <p:cNvSpPr txBox="1"/>
          <p:nvPr/>
        </p:nvSpPr>
        <p:spPr>
          <a:xfrm>
            <a:off x="4476750" y="1869756"/>
            <a:ext cx="4102100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+mj-lt"/>
              </a:rPr>
              <a:t>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483C94-2707-4830-9FE1-A13D90A39433}"/>
              </a:ext>
            </a:extLst>
          </p:cNvPr>
          <p:cNvSpPr txBox="1"/>
          <p:nvPr/>
        </p:nvSpPr>
        <p:spPr>
          <a:xfrm>
            <a:off x="685800" y="5562600"/>
            <a:ext cx="7816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ACA: Affordable Care Act</a:t>
            </a:r>
          </a:p>
          <a:p>
            <a:r>
              <a:rPr lang="en-US" dirty="0">
                <a:latin typeface="+mj-lt"/>
              </a:rPr>
              <a:t>Note: Text in Italics indicates language in the ACA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4B0E923-DD11-E94F-B5B7-75682B42CC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DC571334-4617-C441-AE02-FE4CB46CA5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9302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44072F-0B4A-4A15-A000-B695F02AD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Documentation of residents is crucial</a:t>
            </a:r>
          </a:p>
          <a:p>
            <a:pPr>
              <a:lnSpc>
                <a:spcPct val="110000"/>
              </a:lnSpc>
            </a:pPr>
            <a:r>
              <a:rPr lang="en-US" dirty="0"/>
              <a:t>Move research “projects” into the hospital</a:t>
            </a:r>
          </a:p>
          <a:p>
            <a:pPr>
              <a:lnSpc>
                <a:spcPct val="110000"/>
              </a:lnSpc>
            </a:pPr>
            <a:r>
              <a:rPr lang="en-US" dirty="0"/>
              <a:t>Quality Improvement projects count!</a:t>
            </a:r>
          </a:p>
          <a:p>
            <a:pPr>
              <a:lnSpc>
                <a:spcPct val="110000"/>
              </a:lnSpc>
            </a:pPr>
            <a:r>
              <a:rPr lang="en-US" dirty="0"/>
              <a:t>Move didactics into the hospital</a:t>
            </a:r>
          </a:p>
          <a:p>
            <a:pPr>
              <a:lnSpc>
                <a:spcPct val="110000"/>
              </a:lnSpc>
            </a:pPr>
            <a:r>
              <a:rPr lang="en-US" dirty="0"/>
              <a:t>Increase number of residents over cap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Make business argument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More patients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Faculty retention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High value service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F4B31F-6E0A-4BAE-AB49-79EE73666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 Most of FTE’s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89A8B-F395-9B46-A258-2D8DCD86F5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6FBB8-C1B7-4E42-9675-5BEEA544FE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7720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0245" y="1676400"/>
            <a:ext cx="6807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4FE1444-CF92-9A4E-A8D8-B3C2D947B0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627F3F-9EB2-A64E-B506-7A6AD8E8D912}"/>
              </a:ext>
            </a:extLst>
          </p:cNvPr>
          <p:cNvSpPr txBox="1"/>
          <p:nvPr/>
        </p:nvSpPr>
        <p:spPr>
          <a:xfrm>
            <a:off x="2159416" y="349188"/>
            <a:ext cx="4854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The Indirect Value of GME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EFA75-14D5-BE43-AB51-131F4E172810}"/>
              </a:ext>
            </a:extLst>
          </p:cNvPr>
          <p:cNvSpPr txBox="1"/>
          <p:nvPr/>
        </p:nvSpPr>
        <p:spPr>
          <a:xfrm>
            <a:off x="828745" y="1855160"/>
            <a:ext cx="8001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b="0" dirty="0">
                <a:latin typeface="+mj-lt"/>
              </a:rPr>
              <a:t>Difficult to quantify.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b="0" dirty="0">
                <a:latin typeface="+mj-lt"/>
              </a:rPr>
              <a:t>Financial pressures of organizations will require GME to add value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b="0" dirty="0">
                <a:latin typeface="+mj-lt"/>
              </a:rPr>
              <a:t>NEED TO REMEMBER – Contribution Margin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600" b="0" dirty="0">
              <a:latin typeface="+mj-lt"/>
            </a:endParaRPr>
          </a:p>
          <a:p>
            <a:pPr>
              <a:spcAft>
                <a:spcPts val="1000"/>
              </a:spcAft>
            </a:pPr>
            <a:r>
              <a:rPr lang="en-US" sz="2600" b="0" dirty="0">
                <a:latin typeface="+mj-lt"/>
              </a:rPr>
              <a:t>What are some of indirect values provided by GME?</a:t>
            </a:r>
          </a:p>
          <a:p>
            <a:pPr>
              <a:spcAft>
                <a:spcPts val="1000"/>
              </a:spcAft>
            </a:pPr>
            <a:endParaRPr lang="en-US" sz="2400" dirty="0"/>
          </a:p>
          <a:p>
            <a:pPr>
              <a:spcAft>
                <a:spcPts val="1000"/>
              </a:spcAft>
            </a:pPr>
            <a:endParaRPr lang="en-US" sz="2400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0DBA305-AD28-0E4B-B6D7-B2744E8CE5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5571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0245" y="1676400"/>
            <a:ext cx="6807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4FE1444-CF92-9A4E-A8D8-B3C2D947B0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9416C2-D172-1B4D-9AEB-219912724A2C}"/>
              </a:ext>
            </a:extLst>
          </p:cNvPr>
          <p:cNvSpPr txBox="1"/>
          <p:nvPr/>
        </p:nvSpPr>
        <p:spPr>
          <a:xfrm>
            <a:off x="1905000" y="4572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Estimating the Indirect Value of GME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0B3966-4FD3-4449-A58D-C2875B6161CD}"/>
                  </a:ext>
                </a:extLst>
              </p:cNvPr>
              <p:cNvSpPr txBox="1"/>
              <p:nvPr/>
            </p:nvSpPr>
            <p:spPr>
              <a:xfrm>
                <a:off x="694503" y="1630233"/>
                <a:ext cx="8001000" cy="5057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600" b="0" u="sng" dirty="0">
                    <a:latin typeface="+mj-lt"/>
                  </a:rPr>
                  <a:t>In-house coverage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sz="2600" b="0" dirty="0">
                    <a:latin typeface="+mj-lt"/>
                  </a:rPr>
                  <a:t>       Locum</a:t>
                </a:r>
              </a:p>
              <a:p>
                <a:pPr lvl="1">
                  <a:spcAft>
                    <a:spcPts val="1000"/>
                  </a:spcAft>
                </a:pPr>
                <a:r>
                  <a:rPr lang="en-US" sz="2600" b="0" dirty="0">
                    <a:latin typeface="+mj-lt"/>
                  </a:rPr>
                  <a:t>$1,500 est. per 12 hr. shift x 365 days = $547,000</a:t>
                </a:r>
              </a:p>
              <a:p>
                <a:pPr lvl="1">
                  <a:spcAft>
                    <a:spcPts val="1000"/>
                  </a:spcAft>
                </a:pPr>
                <a:r>
                  <a:rPr lang="en-US" sz="2600" b="0" dirty="0">
                    <a:latin typeface="+mj-lt"/>
                  </a:rPr>
                  <a:t>PA</a:t>
                </a:r>
              </a:p>
              <a:p>
                <a:pPr lvl="1">
                  <a:spcAft>
                    <a:spcPts val="1000"/>
                  </a:spcAft>
                </a:pPr>
                <a:r>
                  <a:rPr lang="en-US" sz="2600" b="0" dirty="0">
                    <a:latin typeface="+mj-lt"/>
                  </a:rPr>
                  <a:t>Salary &amp; FB of PA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Cambria Math"/>
                      </a:rPr>
                      <m:t>≅</m:t>
                    </m:r>
                  </m:oMath>
                </a14:m>
                <a:r>
                  <a:rPr lang="en-US" sz="2600" b="0" dirty="0">
                    <a:latin typeface="+mj-lt"/>
                  </a:rPr>
                  <a:t> $125,000</a:t>
                </a:r>
              </a:p>
              <a:p>
                <a:pPr lvl="1" indent="-457200">
                  <a:spcAft>
                    <a:spcPts val="1000"/>
                  </a:spcAft>
                </a:pPr>
                <a:r>
                  <a:rPr lang="en-US" sz="2600" b="0" dirty="0">
                    <a:latin typeface="+mj-lt"/>
                  </a:rPr>
                  <a:t>Cost of a Resident</a:t>
                </a:r>
              </a:p>
              <a:p>
                <a:pPr lvl="1" indent="-457200">
                  <a:spcAft>
                    <a:spcPts val="1000"/>
                  </a:spcAft>
                  <a:tabLst>
                    <a:tab pos="393700" algn="l"/>
                  </a:tabLst>
                </a:pPr>
                <a:r>
                  <a:rPr lang="en-US" sz="2600" b="0" dirty="0">
                    <a:latin typeface="+mj-lt"/>
                  </a:rPr>
                  <a:t>	$50,000 stipend + Fringe Benefits @ 30% = $65,000</a:t>
                </a:r>
              </a:p>
              <a:p>
                <a:pPr marL="342900" indent="-342900">
                  <a:spcAft>
                    <a:spcPts val="1000"/>
                  </a:spcAft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>
                  <a:spcAft>
                    <a:spcPts val="1000"/>
                  </a:spcAft>
                </a:pPr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0B3966-4FD3-4449-A58D-C2875B616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03" y="1630233"/>
                <a:ext cx="8001000" cy="5057795"/>
              </a:xfrm>
              <a:prstGeom prst="rect">
                <a:avLst/>
              </a:prstGeom>
              <a:blipFill>
                <a:blip r:embed="rId2"/>
                <a:stretch>
                  <a:fillRect l="-1268" t="-1000" r="-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E69B435-68C2-BF43-9346-1EF9B781C8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4698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0245" y="1676400"/>
            <a:ext cx="6807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61059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Resident Clinics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Access to care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Leverage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Length of Stay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Patient Satisfaction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Readmissions (Value Based Purchasing)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Research / Scholarly Activity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Assist with implementation new technology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4FE1444-CF92-9A4E-A8D8-B3C2D947B0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pic>
        <p:nvPicPr>
          <p:cNvPr id="6" name="Picture 2" descr="C:\Users\roystonp\AppData\Local\Microsoft\Windows\Temporary Internet Files\Content.IE5\LN32IJUP\activos_intangibles[1].jpg">
            <a:extLst>
              <a:ext uri="{FF2B5EF4-FFF2-40B4-BE49-F238E27FC236}">
                <a16:creationId xmlns:a16="http://schemas.microsoft.com/office/drawing/2014/main" id="{E4DCA09D-ACE2-3A49-9AB9-2F3B70D2F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3048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768A6F-61CE-904C-B833-CBAABB6DF74A}"/>
              </a:ext>
            </a:extLst>
          </p:cNvPr>
          <p:cNvSpPr txBox="1"/>
          <p:nvPr/>
        </p:nvSpPr>
        <p:spPr>
          <a:xfrm>
            <a:off x="1905000" y="6096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Intangible Benefits of GME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49A375BA-A021-9843-92D9-407690CEB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0628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96D57-E282-4427-969E-832D37EC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GME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09EF7-518A-4DD3-9C7F-32C08118F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bills introduced into Congress</a:t>
            </a:r>
          </a:p>
          <a:p>
            <a:r>
              <a:rPr lang="en-US" dirty="0"/>
              <a:t>Clear trend is:</a:t>
            </a:r>
          </a:p>
          <a:p>
            <a:pPr lvl="1"/>
            <a:r>
              <a:rPr lang="en-US" dirty="0"/>
              <a:t>Less money to GME, less per resident</a:t>
            </a:r>
          </a:p>
          <a:p>
            <a:pPr lvl="1"/>
            <a:r>
              <a:rPr lang="en-US" dirty="0"/>
              <a:t>More accountability</a:t>
            </a:r>
          </a:p>
          <a:p>
            <a:pPr lvl="1"/>
            <a:r>
              <a:rPr lang="en-US" dirty="0"/>
              <a:t>Redistribution for geography, primary care</a:t>
            </a:r>
          </a:p>
          <a:p>
            <a:pPr lvl="1"/>
            <a:r>
              <a:rPr lang="en-US" dirty="0"/>
              <a:t>Cap on GME slots</a:t>
            </a:r>
          </a:p>
          <a:p>
            <a:r>
              <a:rPr lang="en-US" dirty="0"/>
              <a:t>More reliance on hospital clinical dollars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46DDC-2614-624B-8C76-813F2854D5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97E9A-6570-CD47-A8ED-0AF29A79C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8141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583273" y="350138"/>
            <a:ext cx="3216714" cy="51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Journey from Initial Accreditation to Continued Accreditation</a:t>
            </a:r>
          </a:p>
          <a:p>
            <a:pPr algn="ctr"/>
            <a:br>
              <a:rPr lang="en-US" sz="1600" dirty="0">
                <a:solidFill>
                  <a:srgbClr val="0070C0"/>
                </a:solidFill>
                <a:latin typeface="+mn-lt"/>
                <a:cs typeface="Arial" charset="0"/>
              </a:rPr>
            </a:br>
            <a:r>
              <a:rPr lang="en-US" sz="1600" dirty="0">
                <a:solidFill>
                  <a:srgbClr val="0070C0"/>
                </a:solidFill>
                <a:latin typeface="+mn-lt"/>
                <a:cs typeface="Arial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Resident Remediation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DIO Competencies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How to Prepare for Your 10 Year Site Visit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Coordinator Development - How to Build a Team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Responsiveness to Diverse Patient Populations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0112" y="529308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    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150765" y="319872"/>
            <a:ext cx="4346026" cy="642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 </a:t>
            </a: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</a:t>
            </a: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”Invisible” Faculty Development: Maximizing Your  Reach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October 18,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ACGME Section 6 and Wellness Update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October 30, 2018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New Institution – The value of Graduate Medical Education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November 8, 2018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Meet the Experts – Fall Freebie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27, 2018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</a:t>
            </a:r>
            <a:r>
              <a:rPr lang="en-US" altLang="en-US" sz="1500" dirty="0">
                <a:latin typeface="Arial" charset="0"/>
                <a:hlinkClick r:id="rId9"/>
              </a:rPr>
              <a:t>www.PartnersInMedEd.com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" y="5018691"/>
            <a:ext cx="1967615" cy="1106784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213D7E41-93CA-B144-8E03-D01A06B12A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3645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46300"/>
            <a:ext cx="7677150" cy="37465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br>
              <a:rPr lang="en-US" sz="2000" dirty="0"/>
            </a:br>
            <a:br>
              <a:rPr lang="en-US" sz="2000" dirty="0"/>
            </a:br>
            <a:r>
              <a:rPr lang="en-US" sz="24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 </a:t>
            </a:r>
            <a:r>
              <a:rPr lang="en-US" sz="2400" b="1" dirty="0"/>
              <a:t>Pam Royston, PhD, Consultant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400" dirty="0"/>
              <a:t>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Pam@PartnersInMedEd.com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339422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4877" y="1676400"/>
            <a:ext cx="6807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1828800"/>
            <a:ext cx="800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/>
            <a:r>
              <a:rPr lang="en-US" sz="2400" b="0" dirty="0">
                <a:latin typeface="+mn-lt"/>
              </a:rPr>
              <a:t>1.  Describe the costs of your training program.</a:t>
            </a:r>
          </a:p>
          <a:p>
            <a:pPr marL="233363" indent="-233363"/>
            <a:r>
              <a:rPr lang="en-US" sz="2400" b="0" dirty="0">
                <a:latin typeface="+mn-lt"/>
              </a:rPr>
              <a:t>2.  Develop an expense budget.</a:t>
            </a:r>
          </a:p>
          <a:p>
            <a:pPr marL="463550" indent="-463550"/>
            <a:r>
              <a:rPr lang="en-US" sz="2400" b="0" dirty="0">
                <a:latin typeface="+mn-lt"/>
              </a:rPr>
              <a:t>3.  Describe indirect and direct GME Medicare funding.</a:t>
            </a:r>
          </a:p>
          <a:p>
            <a:pPr marL="463550" indent="-463550"/>
            <a:r>
              <a:rPr lang="en-US" sz="2400" b="0" dirty="0">
                <a:latin typeface="+mn-lt"/>
              </a:rPr>
              <a:t>4.  Identify where to find GME revenue on the Cost Report.</a:t>
            </a:r>
          </a:p>
          <a:p>
            <a:pPr marL="463550" indent="-463550"/>
            <a:r>
              <a:rPr lang="en-US" sz="2400" b="0" dirty="0">
                <a:latin typeface="+mn-lt"/>
              </a:rPr>
              <a:t>5.  Estimate contribution margin of your training program.</a:t>
            </a:r>
          </a:p>
          <a:p>
            <a:pPr marL="463550" indent="-463550"/>
            <a:r>
              <a:rPr lang="en-US" sz="2400" b="0" dirty="0">
                <a:latin typeface="+mn-lt"/>
              </a:rPr>
              <a:t>6.  Calculate the opportunity costs with program elimination.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3175001" y="4953000"/>
            <a:ext cx="3911599" cy="685800"/>
          </a:xfrm>
          <a:prstGeom prst="rightArrow">
            <a:avLst>
              <a:gd name="adj1" fmla="val 50000"/>
              <a:gd name="adj2" fmla="val 103582"/>
            </a:avLst>
          </a:prstGeom>
          <a:solidFill>
            <a:srgbClr val="999966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276600" y="5105400"/>
            <a:ext cx="330041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effectLst/>
                <a:latin typeface="+mj-lt"/>
                <a:cs typeface="Arial" pitchFamily="34" charset="0"/>
              </a:rPr>
              <a:t>Revenue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3276600" y="5638800"/>
            <a:ext cx="1795463" cy="558800"/>
          </a:xfrm>
          <a:prstGeom prst="rightArrow">
            <a:avLst>
              <a:gd name="adj1" fmla="val 50000"/>
              <a:gd name="adj2" fmla="val 80327"/>
            </a:avLst>
          </a:prstGeom>
          <a:solidFill>
            <a:srgbClr val="FFC0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429000" y="5791200"/>
            <a:ext cx="14224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Variable Costs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5257800" y="5638800"/>
            <a:ext cx="2362200" cy="533400"/>
          </a:xfrm>
          <a:prstGeom prst="rightArrow">
            <a:avLst>
              <a:gd name="adj1" fmla="val 50000"/>
              <a:gd name="adj2" fmla="val 129167"/>
            </a:avLst>
          </a:prstGeom>
          <a:solidFill>
            <a:srgbClr val="00B0F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334000" y="5791200"/>
            <a:ext cx="1719262" cy="18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Contribution Margin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1396B2-2A82-45DB-8CAE-109FC0AE1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89388"/>
            <a:ext cx="6526006" cy="1325563"/>
          </a:xfrm>
        </p:spPr>
        <p:txBody>
          <a:bodyPr/>
          <a:lstStyle/>
          <a:p>
            <a:pPr algn="ctr"/>
            <a:r>
              <a:rPr lang="en-US" dirty="0"/>
              <a:t>Learning Objectives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1028AF7-7418-9F44-9E83-0BA2CBEAF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4AAE6FDA-5467-BF49-9D69-E51B270CB1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368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4877" y="1676400"/>
            <a:ext cx="6807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2600" y="445532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n-lt"/>
              </a:rPr>
              <a:t>Understanding the “C” Suite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273" y="1676400"/>
            <a:ext cx="8001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+mn-lt"/>
              </a:rPr>
              <a:t>Primary focus – IMPROVE BUSINESS RESULTS</a:t>
            </a:r>
          </a:p>
          <a:p>
            <a:pPr marL="9144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Increasing sales (revenue)</a:t>
            </a:r>
          </a:p>
          <a:p>
            <a:pPr marL="9144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Increasing market share</a:t>
            </a:r>
          </a:p>
          <a:p>
            <a:pPr marL="9144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Improving customer loyalty</a:t>
            </a:r>
          </a:p>
          <a:p>
            <a:pPr marL="9144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Reducing costs</a:t>
            </a:r>
          </a:p>
          <a:p>
            <a:pPr marL="9144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Reducing errors</a:t>
            </a:r>
          </a:p>
          <a:p>
            <a:pPr marL="9144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Customer service</a:t>
            </a:r>
          </a:p>
          <a:p>
            <a:pPr marL="9144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Employee turnover</a:t>
            </a:r>
          </a:p>
          <a:p>
            <a:pPr marL="9144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Employee engagement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doctor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76600"/>
            <a:ext cx="3360737" cy="269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0A216A2-E83B-A14E-BF96-DFC5D97E7C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33273F9-E571-6D4D-9A06-5A9A0EA081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9547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0245" y="1676400"/>
            <a:ext cx="6807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8800" y="4572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Basic Terminology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58073"/>
            <a:ext cx="861059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Assets – some of value – can be converted to cash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Balance Sheet – Snapshot in time of financial position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CONTRIBUTION MARGIN – The sales price less variable costs which contributes to bottom line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Expenses – use up assets (fixed, variable or accrued)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Net Income – bottom line which is either a profit or loss for a certain time period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Overhead – indirect expenses that are not directly attributable to a product or service.  These are real expenses!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4FE1444-CF92-9A4E-A8D8-B3C2D947B0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2F1813E-1003-DA44-945D-CB400DA97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335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0245" y="1676400"/>
            <a:ext cx="6807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90532" y="207639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How Much Does Your Program Cost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273" y="16073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742032"/>
            <a:ext cx="7010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dirty="0">
                <a:latin typeface="+mj-lt"/>
              </a:rPr>
              <a:t>Budget – projected cost and first place to start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b="0" dirty="0">
                <a:latin typeface="+mj-lt"/>
              </a:rPr>
              <a:t>Program Director and faculty compensation (know ACGME requirements)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b="0" dirty="0">
                <a:latin typeface="+mj-lt"/>
              </a:rPr>
              <a:t>Salaries and fringe benefits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b="0" dirty="0">
                <a:latin typeface="+mj-lt"/>
              </a:rPr>
              <a:t>Residents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b="0" dirty="0">
                <a:latin typeface="+mj-lt"/>
              </a:rPr>
              <a:t>Program coordinator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b="0" dirty="0">
                <a:latin typeface="+mj-lt"/>
              </a:rPr>
              <a:t>Associated resident costs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b="0" dirty="0">
                <a:latin typeface="+mj-lt"/>
              </a:rPr>
              <a:t>Lab coats, pagers, licenses, </a:t>
            </a:r>
          </a:p>
          <a:p>
            <a:pPr lvl="2"/>
            <a:r>
              <a:rPr lang="en-US" sz="2200" b="0" dirty="0">
                <a:latin typeface="+mj-lt"/>
              </a:rPr>
              <a:t>      in-training exams, PDA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b="0" dirty="0">
                <a:latin typeface="+mj-lt"/>
              </a:rPr>
              <a:t>Travel – required conferences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b="0" dirty="0">
                <a:latin typeface="+mj-lt"/>
              </a:rPr>
              <a:t>Recruitment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b="0" dirty="0">
                <a:latin typeface="+mj-lt"/>
              </a:rPr>
              <a:t>Fees (ACGME, AOA)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b="0" dirty="0">
                <a:latin typeface="+mj-lt"/>
              </a:rPr>
              <a:t>Recruitment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53340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IMPORTANT – Know Your Per Resident Expense</a:t>
            </a:r>
          </a:p>
        </p:txBody>
      </p:sp>
      <p:sp>
        <p:nvSpPr>
          <p:cNvPr id="7" name="AutoShape 2" descr="data:image/jpeg;base64,/9j/4AAQSkZJRgABAQAAAQABAAD/2wCEAAkGBxQSEhUUEhQUFRQUFRUWFRgUFhQUFBUVFBQWFhQVFBgYHCggGBolHBUVIjEiJiksLi4uFx8zODMsNygtLisBCgoKDg0OFxAQGiwcHBwsLCwsLCwsLCwsLCwsLCwvLCwsLCw3LCwsLCwsLCwsLCwsLCwsLCwsLCwsLCwsLCwsLP/AABEIAMsA7AMBIgACEQEDEQH/xAAbAAACAwEBAQAAAAAAAAAAAAAABAMFBgIBB//EADsQAAICAQMCBAQEBAUDBQEAAAECAxEABBIhBTETIkFRBjJhcSNCgZEUM6GxFVJywfBTYtEkQ0SCogf/xAAZAQEBAQEBAQAAAAAAAAAAAAAAAQIDBAX/xAAiEQEBAAICAwEAAgMAAAAAAAAAAQIREiEDMUFREzIiYYH/2gAMAwEAAhEDEQA/APrGGGGcwYYtqtckfzMAfbFf8aj9xhqYZVZ4YhH1NW7EY0kl+mXTX8VS4ZwX9xnSsDjSXCvcMMMjAwwwwDDDDAMMMMAwwwwDDDDAMMMMAwwwwDDDDAMMMMAwwwwDDDDAyXWdODMxbm6/asV/hF9hlv8AE0VFXHrwfuO39/6ZQjUVmns8feMTnRD04yfTdQkhPJ3L/UffFRqLzxh6jDbY6LqaSjjvnctenfMMkxjO4dvXL7R68nKzw/FzFN74wGxGPzcjGIyRwcl7cssJU+e5S63qeyWj8oof7n+/9MfTVxuOGxIzPHr2a3DDcMUaj2OReJWGuEWGeE19v6Yok+dTxpKjRyqHRxTKwsMD6EHGmL4zVYZU+N/CvTMP4eRgFd2H4UjsixwKAvyE3RJ4PHqMt92NJweYZmNV8f6SOSRH8YCN2jaTwZDCGU0w3gEUM0EGvikYojqzBEkIBs+HJex/saNZOKcE+Ge4VjTNxseYYYZEGGV/WtU0aqy+/OIaDrZY+YZXSeLK48ov8M8VrAI9c9yOYwwwwDDDDAT6tpvEiZfWrH3GYCRqz6XmM+J+nbH3AeVuf19Rljv4cu9KVZcYjnyvY54suV6dLCQ+nvjHSpTdfX/fKoz2QB3zRdJ0W3zHucE9NLoAFUepyVnN84ppZfTJzJlcqzHWiPFYH1OVkc5javT0+2TdX1qmV67XipIcV+30yOk9LnT63HE1OZeGUqaOPR6nC6X4myRNRlKmpyVdRhm4tCrh1KkmmBFg0wsdwR2P1xfpmrILQuR4kVV5izNCSwikYkdyFN/VTiOm1POS9YkZVWeMFmiPmXxBGjRtQcuaN7R5h9R9crnZp8z1fRNQE1CHTdQ8eWWZwYZl/hZN7lkEibvlogHjnnL7qUuo051kqK0VDQafeiFvDhVQ0skS9iFMjD2FH7Zr4tTqHrbDFtLP5vHLDYBcTgBOdxq1vj3OdsmsrtpgdsfrKaa/xR2HFdvr3wxxjK9I6/ONLqZUnaaCCeLwp5UCtJpwUOouhVAFwGA9Mb6T8YzzSrHsTdqJVkgHPl0TBm8WTsbpR+sgGXTjUm1I0zKTICCJeUr8IVyL/wA3pnEXio/iHTQs4jij3xPTbSfxFAdRSLQI559hg1T+qheItLDucEu8kR8xkO0BREzsFiNi64Bs3j2l1iSLuRlYWVNEGmQ7WU16ggg/bK6Prkd1Juhbz/zRtFR923fKB69+2Qa9hAfHUgQtXjW4WONAGYzqAvna9oPPbnvg4xadQAeNh61x98otJ0x+9fXLhSa9x3BHYjIZdXQrJp1w/wAZqGOkOSpB/Kceyu6NyrH3OWOSvNn/AGowwwyMDDDDAMW1+kEqFT69j7HGcMG9Pl/UtMY2Kkcg5VmSzn0b4o6T4qF1+ZRz9RmW6L0Qk73FD0v1+uae3DOZTaToXTK879z2+maJM5SMDO7rDVu0qmsW12oO0gZ0z4lqn4wkjJ9SFHFINUQcsupLlHIKOHTTRRsJFv8AMP7ZyrEZV6DUlSCP+e+XzKGFjscMuFlyVJsgMOe+GcB+GbLzQai+DyCOR6H75mUByz0ktVhMptadFlMbPCdx2G0LGO2je2XaE+VVsoLH5cuiczGvYq0c6iyh2PtTxJGjkO2h6qA2xifZTkfxZFqtQqafTERxy2NRNY3JGKtEXvub3+mVypnpvXotTLMkO5hAwVpKHhlzdoh/MRXP3GWYes+Ytqp+iP8AwUQGpjn3HSjgTJITz4gHzJzd8ZvOjrKsKDUMGm2+cqKG480B9O36YMbtYyUwKsAQRRDCwR7EHviR6aAd0TtHZ3Mo80b1HsCsjdkFA0tdsn3Z6JLw1on0GZ4//TzurSKpdTuLGRNw3MFblQrNtok8Vzjms0BetuJdVsBZV3Fom3ELsBdap0JbsOzdx8gy0hmBAYEEEWCDYIPYjDPc9HdNCEUKPQZLnMb2M6zNea+xhhhkQYYYYBhhhgR6iTapOUMsl451bUc17ZVF809Hjx62l35yZMhL5GXw7yJy+Kahs9aTFpnw1IrNaMpNUuXWpOVOpGGi+mbnNL0l7SvY5lV4OaTobcnDNWJTPNmMAYbMIgCZ2Ho52VrF27/XBFuiCRGRxaspVh7gijnXR9UTHRK74yY32biAU/1G+xB/U8nItKaGRrIV1FEnbKli3UKHj7hEPJJU2SLFL2GGbFV1npy6T+K16bpdSy+QyEERDsFTjhR3P2xNGl0T6fxNVJqJtTKqyRNt2bWUlmiAFptoc3RF++a+SiCCLBsEHkEH0P75ifiXoaaSIy6OMLK7LG0pLP8Aw8TkhnQG9oHbjtZOVzyx13G3j1Kve1g1MVNEGmB5U12IzrdmC6B1BIni0fT9sqJ59VOxtefmN9i5Nfbtmu0fUYpgTFIkgBo7GDUR6Gu3r+2G8bs+SDweQeCD6g9wcV6JIVVoz/7LlBSFF2UGjC/5gEKixxantkm7KHruoeIzNCVEkmnYpbMWMkPbanagrkk9/lyJlPrbaSajj+fKRpIY4P4mDUT6icFQjrM8m+RiKRo1O0Kb5FcD7Z9Q0sljFcM59TYYYZlyGGGGAZzI1An2zrFtefLliybrNa7UkyBQL7lj6Adh+pP9ji82qVSFJALXtF8mhZr9MdnT3yk13Sw80MxY3CHoehLgC79O39c09mMPM2Rl85JyNmyOjp3xeR86ZsgkOFLTnK3UDLGXEpVwKx2AYLfmIJA+gqz/AFGaPogHfM7EpMjtzQIQeYEGhZNDsbJH/wBctdJOU7YRpwc8aQDKT/EDgdQxwaWE+pzzT97xKMY7AcLpZRNkHVDSrIO8TBuF3tt+VwvqCVJ7e2CPnUgDKVPZgQfTg9+f1wzYe8TPC+VXSNRuiX5bW0YKSwDISrCzya2454mD2qOq6QQR/wDp49sbSM2pEa7nZHRgzKBySCQePS8z/wAMSx6PTx6iffEaeBE2bWmQybo2KVbPQNH2P1zb78z/AMT9M8V4ptjSeEHGxGCyDdW2SMkgblI7H3OVzyx13Fz0rqyTqSgdSvzJIpR1vtuVhdfX1zzqJO6Fhu4ko7VDeVlYHce6rdGx6gZU/DuglV5NRO5Z5ljUArtKpHdBx/m5JPpj/WmHhre3+bCfOSBfirVbeb9vqRka712znUuvPpZpI1KRlnLRxwxbpWIHHiACmV+1iipA759R6VPdWKsCx7XmK6t02WRwYZhBY2yMsatKwHygMTwO/p65cfDMDwJ4bu0m1jtdzbsp58/1snK55Y3uNlhnKGx+mdZh5Rhhi+u1HhoW/b74Ekk4H3xWSXdmYfXtdk5Y6XVbhmnpx8euzWojvKnUxVl7DHY5yv6lFWHWX4onbIi2d6jg4uTh0dMchbOi2cE4ELjIJRQJPpzjDYn1MfhsP81J82z5yF4b0PPH1wX0X6dD+GpP5rY+Xbyxvkeh5xkR5K9KOSAAO5PoB3J/TvkA1yH5bf5T5FLCn+Ug9iPqMM9RIqZOi4oJZT8sYHzfO4FEfJwt8Hvd8e2TLFMe7ootT5VJNV51JY+p9fbC7OxjGFGVUujYIxMshIR/VUBvkEkDiu13kun0SMA5LEkq/wDMcrYUDijVf3PODdWit9c9OoUcFl713Hf2++V46VCRRjU+Vl8wu1Y2ym/QnnJ10UQNiNLsNe0dwKB+9cXg7Q6XXxq81yrtsSAlowgUgBipB5G4GyfVvtjv+IRXXiR3u21vW9xG4L371zXtlbLpo1nTyRASRuny+YlSGAHpVbyffLDwV/yrd38o7gVf3wk29HU4u/ixVtLXvT5QaLd+18Xko1aXW9LvbW5b3Vdd+9c1kP8ADJ22JVVW0VV3X2wOmS72Jd3e0XdVfbvXrg7NLMD2IP2N4r1QkoAN1+JH8ihjW9bsH09z6AnIX6VARRijraU+UfITZX7XnR6fHdhaO7dwSPNt23wfbj2wdrAtjumfM8OmgDakky+XYCJCxAu789gt9TfGWEOnlBtZrG8ttdAw2laCAqQQAeb7+n1xGcm20TWoyfK7oJfwh4m0vXm2Ahb/AO0HmssTkrxZexlP8Rv5VHuSf2y4yk+JOy/r/tiLh/aM7KvOeaSfa1ZLJ6H7Ypqko3mnsxrSabXUKOQa7UbsqoZ+M7aXI1xL6nE2xmc4oxw08vPLziWUKLY1zQ7ck9gPcn29cUQPLRa0TghRwzAqdwlu6HPYc8YNpJNYu7atuwK7govaG7FvQCrOI6qKaRowzeGCSSI1DspQswJkbhQRs/L3JF9stIYVRQqgBV4UAUAB2r2xegdR6Wkfudw8Rq5HavIOe/BHGGbP10nT0B3VuaywLEsQWG07b7CuKHucZC51nuGo5AzsDEJ+qxiF5kIkWMMTtPqt8f8APTKrpvxXGWCSuhZ2AXwg5Rb7K7H1wzcpGjnPkb/SfS/T29cNB/LT/Qvpt9Pb0yLqZqGTt8pHLbBZFC29OfXGI1oAfQfX+uF+pGcAEkgAdyewHqT9Mi0WujlG6J1cWRam+3/P65XfEkoEO1m2ByF3kbkQ/MPE/wC0kAH75B0LQSq5kmESnz14RsNvKm+3AAQADn3wlvelrriQYiN3EguqA2srL57/AC9u3NgY5eV/V68JiapSr+YEgbHDXQ9qx7Cz2qviLqTQiHayoJJQjMyltoKMbA+64t0vrLlZ2J8aKMqI3VRHuPIdTzQAO3zfXLTqGhE3h2SPDkWQV6lQwr/9YtN0GKRpeWAnVQ6qQBuU2Hqvm7fQ4YsuykfxCJGjqwRqfBYIysjExMwO7b5l4HavvnOi+IJZPC/DjAnWXw/MxIeLsG4Fg2O3bLHT/D0Sksd7MXSQlm/PGCqmhwODXb0xuHpUSBAqgeGWKdztL3uI9++E1kr/AIc6y2pc8ABIkMg9VmZmBS/ptP75qYcqOjdLEPiGwXlkMjlV2qWIrhbND9cuYRg7120PSvlOPYp01aTG8l9vJl7GVXxAloD9f75a4r1OLdGfpz+2IY3VjIyrx9hkGpHA+2OMuQTrxmnqhBGrO/Fw2Z74YyOsqJ3zgR4xszwjBtA2nU1YBo2LANH3GSbc7rADA424rpY7klJB+ZVFqBwqKSVPdhbHn0Ix4DEukAFCw2+eSRjt3EE7yL55ugLwl9mfCyl6rPKyuNPayQv8si7RMALIQnuPqM41U51byxRzGFITTla8Rmq75+WMf1rKBNT/ABKQpI8ialGfwNRtIjkIJ2jd2O5QP6YYyz+R1pnNvqdIpv8A+XpWHN9mKj39cvNH0hZtkoYiBtkiw7FVQ4ANt6nnn0/bJej9MLumpmQxalNyOENJKACoZh6j1H2zQAYMcf1W9UQlAou2kjFhN9DeCbHoCARfpeObDkGsAaWFeOC8lEsGpV2AgDvy4Bv3GQ9S6t4TAUu1QHldmCCNCTtPbzMSOBhrfus91fqEMk2ySXVRKQUBUDwZOSDVo188X9M03S+nCCJY1ZmVBQLctXpf79so+lwR6iQGIzRKlM0UqEb1MhkjZS3IXcCeM1mGcO+yXUoT4Mlbr2NW0hWuj8pPAP1OMxoKH2H9QDnOuA8J7qtjdxY7HuB3GdaL+Wn+hewIHyj0Pb7Yb+umjsEe4/vxmI00SJpdHKm1Z/HRbHzuDIySKfUjbZP+nN3i8HTYkbcsaKxvkKN1nub/AOd8M5TbL/4zINWoEjFTqHhdTsAVQDtKoBuXnb5mPN8DBZdQ/jQs8gfTROrMoJZ2kf8ACcKKs7FP75s1Qd6Fn19/uch0mijh3MOC53OzMSTXuSewHp2GVnjf0h8JNIYmEisNrkKx8SnBANqJPMo5Io+2abSrzlSOrRflYycK1Qq0pKu20MNgII+3bLTpk7vIq+C4BZ1LEpQC1TUGshuaoehusJbqNPpVpRkuAGGYry0YEYYYRmdfpSjEenpiMy5rtTpw4o/vlJq+nsvpY9xmpXowz2o/Cw2Y3IuREYeiFyuclcZK5wVwpes925KVzwrgRP2P2xfpinwkvdZUE7wA1nk7gOAffOuqNtglPlH4bfPe3tQ3beasjtk0EdKoAApQOO3Awn1nvif4eM340FLOAAQfkmX/AKcg9Qa/rnWhjk1fhPPEYUhbcEPzNIoq/oint6n7Zo6z2sM8Zvbis9z2sKw2TXmc8NSxrRKjadzEkBu9jaLH1GQ9Q6HDO6ySJbJ2NmuDYDAGmF885N04AtM428y7bXdz4aqnmviwQRwKxuaVUBZ2VQASSxAAA7kk4Z1LOyXTdAyFmkk8R2oXtChVBJVVA++P1iv+JR3S7nO4KdiswUldwLECgKPc8cjnPP4iVh5IqJWx4rBaO4Cjtsjy2f2H1AlkSa81E5F/I3YgHt6E8A5JAKRbNUqjkg+g7n1OVnWdNI0Mm+VQp3AAJwVcbUV7sk82SKx2LpMdDcC5AQXIS/MfKtR43XzYGE328PUo/wApMh8/EYL/ACfMLHAI7VffOxLKxG2Kha2ZGrylbYgC+QaFGvX2x2OMDsK+wr9ckVcL2rl0UrD8SYi1IPhKIxZN7lJtrrjv6nGU6XHu3Fdzbi4L2+1iu0ld3y8cUOMdRclVMM15BHVAcAeg7ZedMhoXlfpYbOXsaUKxXHyZfHWGGGZcBhhhgGBwwwFp9Ajdx+ozP6/Q7DmpyLUwBxR/fLt0w8lxrHMKzg45rtIyNRH/AIxAtleyXbrPKzzdnt4Un1UHwm27rO0eSi3LAGgePXn6Xnj6ORSTHL3LkrIN62w8oBsEKDzXryPbPOtgGKjtrxIvn3bf5qV8vN3VfWseZwOSQPuQMJrsiW1A/LE/ychmS/8AqGiDVGyBeHiz/wDSj/P/AO6fT+X+T83Y+31xyGVXFqwYe6kEX6jjI5tYiOkbGnk3bB/m2iyB9avj6YP+oN05/LEvyd2Zu4uQcAet1754NPOe8qL848kfv/LILMeR6+h+mSDqcW1Wd1j39hIQjd6qib74SdVhV/DLgPYX1oMRYQtVBiOaJvCdfqNOmerSStyrVuCruVaNBAPmPJB7mvTJYelxLyI1JAIsjcaY2ws80T6fTKxvipPL4cUriTeENKoZorMiizxW1v2yLV/FqjaUQNcCz0zbWZXukjFHc/B4wm8WjA/56D/xgvPYg/XMpq+vT3KylFjhmgQqUO8xziPzEk+UjxPb3xz4JIWOWEybninmG0lbC7yVIA5AN3+uCZbulr1NSQigsN8qC1ZUICtvNbvmFLRA9Cfvj4XEnG7UIOPw0Zzam9z+VSrngGg9ge+OTSqilnYKqgkkmgAPU4V2q5zqdQkS75GCLYFtwLYgD+pGUcnxCkpI07Sb4bleLw2V5o1Ugqm4Di2XkZWa7Uz6uCR4QNTpZ0pogAmogcAAhTdMQfQ8+31rFy/Heq69qJJHGlkTxI5zF/DsllkThpZHBtEI53dqPuc2vS9Us8aSJyrixfHHvma6N8PR6iKKeeOSOd4UWYBpIt+0VUqgi7q6ObfpumHCqAFUVQ4AA7AYY3Z3T+hhoXjWAwzFee3dGGGGEGGGGAYYYYBhhhgRzwhxRFj/AJ2zO9V6Uy+ZeV/rmmxbqOoEcbsfRTX3Iof3yxvDO43ph2asA+Ues1zBu+Gn6uOzcZXvnaz6q58IkbrDRnyAFqEik9+Kq7+l5W/FQO/SkBWqfbUl7DvjZRu/U43ORLGy+U7lIF9r9L+l5LpJhIgLLyDzuUinU0SoYe/Y4Zs2y26ZE1aKhScyxSOkQIQwnapaEjmyqm65753ptG7PHLseRYtRYUh2KxvGQyo0oBcBiDdcX9M2IbO9+Ns/x/7ZronRZY5YXZQBGdWvJBOyZ98ZH15/vk83w4xmdg4MckqzU+87GWroA03bgnteXu/PQ+NrPHFXp/h1FEY3sfCmlmXsP5u+1+1Pk8XQIVVFAf8ADQoCHZW2Ek7SVIsc494meeLheEEehjWwI1pgoPHcIKQH7ACvtk6qASQACas0LIA9ffFX1NYl1LV/hkWybgQHA7E/5bFE4XRzpkm4PJYqRiVpyylF8qMLAqwLIHqcrvjKRxAropcRTRSOgFl0UncK9aJB/TCDqAoAdhQA+g4xpNTeE4daU3X+qrPCJNPqQhK/hrEFM7yk2sdHkD3Wh96GXHw50vwd0p8skyIZkU/heKBbui13JPP2znTaKJGLpGiu3dgoBP644Z8M8O91aLLmj6fFtQe55zG6aTkZuIflH2H9sVx8347wwwzLzjDDDAMMMMAwwwwDDDDAMzPx5qSkK+xJv9BYzTZQ/HMYOilJFlRY+hvvhrC6yj5TqNRY575XSy5xKxxV2yvoT0sdB1UxsAT5SeR7fbNbBqbGfNpz/vmy6M5MSX/lGCXbQpLnYkxGM5JeUprxM98TFFOdXgMeJhBG0riOMWzfsAO7H6YuTl98CLckpPcKo/QtzkZzy442rrpvw/FFRYeI/qzcgf6R2Ayx1elSVDG6gowog/7exybA5HguVt3XxXqelbS6h4WulPkJ/Mh5U/ev7HHNNPj/AP8A1ZANTCR3MbWfem4/ucoNGeMr3+PLljKv0lyQNiURxlMqn9L3zd6U2in3Uf2zBQembvQfy0/0j+wyV5vP8T4YYZHnGGGGB//Z"/>
          <p:cNvSpPr>
            <a:spLocks noChangeAspect="1" noChangeArrowheads="1"/>
          </p:cNvSpPr>
          <p:nvPr/>
        </p:nvSpPr>
        <p:spPr bwMode="auto">
          <a:xfrm>
            <a:off x="155575" y="-1157288"/>
            <a:ext cx="28194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://makingcentsofbusiness.com/wp-content/uploads/2012/07/how-to-budg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538" y="2772895"/>
            <a:ext cx="2746662" cy="23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7C6EB64-9405-8748-A52D-6BAA04B88B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2F22810-72F1-9140-8B19-D9EFB7F565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943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0245" y="1676400"/>
            <a:ext cx="6807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8800" y="369511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n-lt"/>
              </a:rPr>
              <a:t>GME Revenue – AKA Medicare Reimbursement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273" y="16073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273" y="1662896"/>
            <a:ext cx="81005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COMPLEX!!!</a:t>
            </a:r>
          </a:p>
          <a:p>
            <a:pPr algn="ctr"/>
            <a:endParaRPr lang="en-US" sz="2200" dirty="0"/>
          </a:p>
          <a:p>
            <a:r>
              <a:rPr lang="en-US" sz="2600" b="0" dirty="0">
                <a:latin typeface="+mj-lt"/>
              </a:rPr>
              <a:t>Two parts to Medicare reimbursement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>
                <a:latin typeface="+mj-lt"/>
              </a:rPr>
              <a:t>DGME – Direct Graduate Medical Education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>
                <a:latin typeface="+mj-lt"/>
              </a:rPr>
              <a:t>IME – Indirect Medical Education</a:t>
            </a:r>
          </a:p>
          <a:p>
            <a:endParaRPr lang="en-US" sz="2200" dirty="0"/>
          </a:p>
          <a:p>
            <a:endParaRPr lang="en-US" sz="2200" dirty="0"/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AutoShape 2" descr="data:image/jpeg;base64,/9j/4AAQSkZJRgABAQAAAQABAAD/2wCEAAkGBxQSEhUUEhQUFRQUFRUWFRgUFhQUFBUVFBQWFhQVFBgYHCggGBolHBUVIjEiJiksLi4uFx8zODMsNygtLisBCgoKDg0OFxAQGiwcHBwsLCwsLCwsLCwsLCwsLCwvLCwsLCw3LCwsLCwsLCwsLCwsLCwsLCwsLCwsLCwsLCwsLP/AABEIAMsA7AMBIgACEQEDEQH/xAAbAAACAwEBAQAAAAAAAAAAAAAABAMFBgIBB//EADsQAAICAQMCBAQEBAUDBQEAAAECAxEABBIhBTETIkFRBjJhcSNCgZEUM6GxFVJywfBTYtEkQ0SCogf/xAAZAQEBAQEBAQAAAAAAAAAAAAAAAQIDBAX/xAAiEQEBAAICAwEAAgMAAAAAAAAAAQIREiEDMUFREzIiYYH/2gAMAwEAAhEDEQA/APrGGGGcwYYtqtckfzMAfbFf8aj9xhqYZVZ4YhH1NW7EY0kl+mXTX8VS4ZwX9xnSsDjSXCvcMMMjAwwwwDDDDAMMMMAwwwwDDDDAMMMMAwwwwDDDDAMMMMAwwwwDDDDAyXWdODMxbm6/asV/hF9hlv8AE0VFXHrwfuO39/6ZQjUVmns8feMTnRD04yfTdQkhPJ3L/UffFRqLzxh6jDbY6LqaSjjvnctenfMMkxjO4dvXL7R68nKzw/FzFN74wGxGPzcjGIyRwcl7cssJU+e5S63qeyWj8oof7n+/9MfTVxuOGxIzPHr2a3DDcMUaj2OReJWGuEWGeE19v6Yok+dTxpKjRyqHRxTKwsMD6EHGmL4zVYZU+N/CvTMP4eRgFd2H4UjsixwKAvyE3RJ4PHqMt92NJweYZmNV8f6SOSRH8YCN2jaTwZDCGU0w3gEUM0EGvikYojqzBEkIBs+HJex/saNZOKcE+Ge4VjTNxseYYYZEGGV/WtU0aqy+/OIaDrZY+YZXSeLK48ov8M8VrAI9c9yOYwwwwDDDDAT6tpvEiZfWrH3GYCRqz6XmM+J+nbH3AeVuf19Rljv4cu9KVZcYjnyvY54suV6dLCQ+nvjHSpTdfX/fKoz2QB3zRdJ0W3zHucE9NLoAFUepyVnN84ppZfTJzJlcqzHWiPFYH1OVkc5javT0+2TdX1qmV67XipIcV+30yOk9LnT63HE1OZeGUqaOPR6nC6X4myRNRlKmpyVdRhm4tCrh1KkmmBFg0wsdwR2P1xfpmrILQuR4kVV5izNCSwikYkdyFN/VTiOm1POS9YkZVWeMFmiPmXxBGjRtQcuaN7R5h9R9crnZp8z1fRNQE1CHTdQ8eWWZwYZl/hZN7lkEibvlogHjnnL7qUuo051kqK0VDQafeiFvDhVQ0skS9iFMjD2FH7Zr4tTqHrbDFtLP5vHLDYBcTgBOdxq1vj3OdsmsrtpgdsfrKaa/xR2HFdvr3wxxjK9I6/ONLqZUnaaCCeLwp5UCtJpwUOouhVAFwGA9Mb6T8YzzSrHsTdqJVkgHPl0TBm8WTsbpR+sgGXTjUm1I0zKTICCJeUr8IVyL/wA3pnEXio/iHTQs4jij3xPTbSfxFAdRSLQI559hg1T+qheItLDucEu8kR8xkO0BREzsFiNi64Bs3j2l1iSLuRlYWVNEGmQ7WU16ggg/bK6Prkd1Juhbz/zRtFR923fKB69+2Qa9hAfHUgQtXjW4WONAGYzqAvna9oPPbnvg4xadQAeNh61x98otJ0x+9fXLhSa9x3BHYjIZdXQrJp1w/wAZqGOkOSpB/Kceyu6NyrH3OWOSvNn/AGowwwyMDDDDAMW1+kEqFT69j7HGcMG9Pl/UtMY2Kkcg5VmSzn0b4o6T4qF1+ZRz9RmW6L0Qk73FD0v1+uae3DOZTaToXTK879z2+maJM5SMDO7rDVu0qmsW12oO0gZ0z4lqn4wkjJ9SFHFINUQcsupLlHIKOHTTRRsJFv8AMP7ZyrEZV6DUlSCP+e+XzKGFjscMuFlyVJsgMOe+GcB+GbLzQai+DyCOR6H75mUByz0ktVhMptadFlMbPCdx2G0LGO2je2XaE+VVsoLH5cuiczGvYq0c6iyh2PtTxJGjkO2h6qA2xifZTkfxZFqtQqafTERxy2NRNY3JGKtEXvub3+mVypnpvXotTLMkO5hAwVpKHhlzdoh/MRXP3GWYes+Ytqp+iP8AwUQGpjn3HSjgTJITz4gHzJzd8ZvOjrKsKDUMGm2+cqKG480B9O36YMbtYyUwKsAQRRDCwR7EHviR6aAd0TtHZ3Mo80b1HsCsjdkFA0tdsn3Z6JLw1on0GZ4//TzurSKpdTuLGRNw3MFblQrNtok8Vzjms0BetuJdVsBZV3Fom3ELsBdap0JbsOzdx8gy0hmBAYEEEWCDYIPYjDPc9HdNCEUKPQZLnMb2M6zNea+xhhhkQYYYYBhhhgR6iTapOUMsl451bUc17ZVF809Hjx62l35yZMhL5GXw7yJy+Kahs9aTFpnw1IrNaMpNUuXWpOVOpGGi+mbnNL0l7SvY5lV4OaTobcnDNWJTPNmMAYbMIgCZ2Ho52VrF27/XBFuiCRGRxaspVh7gijnXR9UTHRK74yY32biAU/1G+xB/U8nItKaGRrIV1FEnbKli3UKHj7hEPJJU2SLFL2GGbFV1npy6T+K16bpdSy+QyEERDsFTjhR3P2xNGl0T6fxNVJqJtTKqyRNt2bWUlmiAFptoc3RF++a+SiCCLBsEHkEH0P75ifiXoaaSIy6OMLK7LG0pLP8Aw8TkhnQG9oHbjtZOVzyx13G3j1Kve1g1MVNEGmB5U12IzrdmC6B1BIni0fT9sqJ59VOxtefmN9i5Nfbtmu0fUYpgTFIkgBo7GDUR6Gu3r+2G8bs+SDweQeCD6g9wcV6JIVVoz/7LlBSFF2UGjC/5gEKixxantkm7KHruoeIzNCVEkmnYpbMWMkPbanagrkk9/lyJlPrbaSajj+fKRpIY4P4mDUT6icFQjrM8m+RiKRo1O0Kb5FcD7Z9Q0sljFcM59TYYYZlyGGGGAZzI1An2zrFtefLliybrNa7UkyBQL7lj6Adh+pP9ji82qVSFJALXtF8mhZr9MdnT3yk13Sw80MxY3CHoehLgC79O39c09mMPM2Rl85JyNmyOjp3xeR86ZsgkOFLTnK3UDLGXEpVwKx2AYLfmIJA+gqz/AFGaPogHfM7EpMjtzQIQeYEGhZNDsbJH/wBctdJOU7YRpwc8aQDKT/EDgdQxwaWE+pzzT97xKMY7AcLpZRNkHVDSrIO8TBuF3tt+VwvqCVJ7e2CPnUgDKVPZgQfTg9+f1wzYe8TPC+VXSNRuiX5bW0YKSwDISrCzya2454mD2qOq6QQR/wDp49sbSM2pEa7nZHRgzKBySCQePS8z/wAMSx6PTx6iffEaeBE2bWmQybo2KVbPQNH2P1zb78z/AMT9M8V4ptjSeEHGxGCyDdW2SMkgblI7H3OVzyx13Fz0rqyTqSgdSvzJIpR1vtuVhdfX1zzqJO6Fhu4ko7VDeVlYHce6rdGx6gZU/DuglV5NRO5Z5ljUArtKpHdBx/m5JPpj/WmHhre3+bCfOSBfirVbeb9vqRka712znUuvPpZpI1KRlnLRxwxbpWIHHiACmV+1iipA759R6VPdWKsCx7XmK6t02WRwYZhBY2yMsatKwHygMTwO/p65cfDMDwJ4bu0m1jtdzbsp58/1snK55Y3uNlhnKGx+mdZh5Rhhi+u1HhoW/b74Ekk4H3xWSXdmYfXtdk5Y6XVbhmnpx8euzWojvKnUxVl7DHY5yv6lFWHWX4onbIi2d6jg4uTh0dMchbOi2cE4ELjIJRQJPpzjDYn1MfhsP81J82z5yF4b0PPH1wX0X6dD+GpP5rY+Xbyxvkeh5xkR5K9KOSAAO5PoB3J/TvkA1yH5bf5T5FLCn+Ug9iPqMM9RIqZOi4oJZT8sYHzfO4FEfJwt8Hvd8e2TLFMe7ootT5VJNV51JY+p9fbC7OxjGFGVUujYIxMshIR/VUBvkEkDiu13kun0SMA5LEkq/wDMcrYUDijVf3PODdWit9c9OoUcFl713Hf2++V46VCRRjU+Vl8wu1Y2ym/QnnJ10UQNiNLsNe0dwKB+9cXg7Q6XXxq81yrtsSAlowgUgBipB5G4GyfVvtjv+IRXXiR3u21vW9xG4L371zXtlbLpo1nTyRASRuny+YlSGAHpVbyffLDwV/yrd38o7gVf3wk29HU4u/ixVtLXvT5QaLd+18Xko1aXW9LvbW5b3Vdd+9c1kP8ADJ22JVVW0VV3X2wOmS72Jd3e0XdVfbvXrg7NLMD2IP2N4r1QkoAN1+JH8ihjW9bsH09z6AnIX6VARRijraU+UfITZX7XnR6fHdhaO7dwSPNt23wfbj2wdrAtjumfM8OmgDakky+XYCJCxAu789gt9TfGWEOnlBtZrG8ttdAw2laCAqQQAeb7+n1xGcm20TWoyfK7oJfwh4m0vXm2Ahb/AO0HmssTkrxZexlP8Rv5VHuSf2y4yk+JOy/r/tiLh/aM7KvOeaSfa1ZLJ6H7Ypqko3mnsxrSabXUKOQa7UbsqoZ+M7aXI1xL6nE2xmc4oxw08vPLziWUKLY1zQ7ck9gPcn29cUQPLRa0TghRwzAqdwlu6HPYc8YNpJNYu7atuwK7govaG7FvQCrOI6qKaRowzeGCSSI1DspQswJkbhQRs/L3JF9stIYVRQqgBV4UAUAB2r2xegdR6Wkfudw8Rq5HavIOe/BHGGbP10nT0B3VuaywLEsQWG07b7CuKHucZC51nuGo5AzsDEJ+qxiF5kIkWMMTtPqt8f8APTKrpvxXGWCSuhZ2AXwg5Rb7K7H1wzcpGjnPkb/SfS/T29cNB/LT/Qvpt9Pb0yLqZqGTt8pHLbBZFC29OfXGI1oAfQfX+uF+pGcAEkgAdyewHqT9Mi0WujlG6J1cWRam+3/P65XfEkoEO1m2ByF3kbkQ/MPE/wC0kAH75B0LQSq5kmESnz14RsNvKm+3AAQADn3wlvelrriQYiN3EguqA2srL57/AC9u3NgY5eV/V68JiapSr+YEgbHDXQ9qx7Cz2qviLqTQiHayoJJQjMyltoKMbA+64t0vrLlZ2J8aKMqI3VRHuPIdTzQAO3zfXLTqGhE3h2SPDkWQV6lQwr/9YtN0GKRpeWAnVQ6qQBuU2Hqvm7fQ4YsuykfxCJGjqwRqfBYIysjExMwO7b5l4HavvnOi+IJZPC/DjAnWXw/MxIeLsG4Fg2O3bLHT/D0Sksd7MXSQlm/PGCqmhwODXb0xuHpUSBAqgeGWKdztL3uI9++E1kr/AIc6y2pc8ABIkMg9VmZmBS/ptP75qYcqOjdLEPiGwXlkMjlV2qWIrhbND9cuYRg7120PSvlOPYp01aTG8l9vJl7GVXxAloD9f75a4r1OLdGfpz+2IY3VjIyrx9hkGpHA+2OMuQTrxmnqhBGrO/Fw2Z74YyOsqJ3zgR4xszwjBtA2nU1YBo2LANH3GSbc7rADA424rpY7klJB+ZVFqBwqKSVPdhbHn0Ix4DEukAFCw2+eSRjt3EE7yL55ugLwl9mfCyl6rPKyuNPayQv8si7RMALIQnuPqM41U51byxRzGFITTla8Rmq75+WMf1rKBNT/ABKQpI8ialGfwNRtIjkIJ2jd2O5QP6YYyz+R1pnNvqdIpv8A+XpWHN9mKj39cvNH0hZtkoYiBtkiw7FVQ4ANt6nnn0/bJej9MLumpmQxalNyOENJKACoZh6j1H2zQAYMcf1W9UQlAou2kjFhN9DeCbHoCARfpeObDkGsAaWFeOC8lEsGpV2AgDvy4Bv3GQ9S6t4TAUu1QHldmCCNCTtPbzMSOBhrfus91fqEMk2ySXVRKQUBUDwZOSDVo188X9M03S+nCCJY1ZmVBQLctXpf79so+lwR6iQGIzRKlM0UqEb1MhkjZS3IXcCeM1mGcO+yXUoT4Mlbr2NW0hWuj8pPAP1OMxoKH2H9QDnOuA8J7qtjdxY7HuB3GdaL+Wn+hewIHyj0Pb7Yb+umjsEe4/vxmI00SJpdHKm1Z/HRbHzuDIySKfUjbZP+nN3i8HTYkbcsaKxvkKN1nub/AOd8M5TbL/4zINWoEjFTqHhdTsAVQDtKoBuXnb5mPN8DBZdQ/jQs8gfTROrMoJZ2kf8ACcKKs7FP75s1Qd6Fn19/uch0mijh3MOC53OzMSTXuSewHp2GVnjf0h8JNIYmEisNrkKx8SnBANqJPMo5Io+2abSrzlSOrRflYycK1Qq0pKu20MNgII+3bLTpk7vIq+C4BZ1LEpQC1TUGshuaoehusJbqNPpVpRkuAGGYry0YEYYYRmdfpSjEenpiMy5rtTpw4o/vlJq+nsvpY9xmpXowz2o/Cw2Y3IuREYeiFyuclcZK5wVwpes925KVzwrgRP2P2xfpinwkvdZUE7wA1nk7gOAffOuqNtglPlH4bfPe3tQ3beasjtk0EdKoAApQOO3Awn1nvif4eM340FLOAAQfkmX/AKcg9Qa/rnWhjk1fhPPEYUhbcEPzNIoq/oint6n7Zo6z2sM8Zvbis9z2sKw2TXmc8NSxrRKjadzEkBu9jaLH1GQ9Q6HDO6ySJbJ2NmuDYDAGmF885N04AtM428y7bXdz4aqnmviwQRwKxuaVUBZ2VQASSxAAA7kk4Z1LOyXTdAyFmkk8R2oXtChVBJVVA++P1iv+JR3S7nO4KdiswUldwLECgKPc8cjnPP4iVh5IqJWx4rBaO4Cjtsjy2f2H1AlkSa81E5F/I3YgHt6E8A5JAKRbNUqjkg+g7n1OVnWdNI0Mm+VQp3AAJwVcbUV7sk82SKx2LpMdDcC5AQXIS/MfKtR43XzYGE328PUo/wApMh8/EYL/ACfMLHAI7VffOxLKxG2Kha2ZGrylbYgC+QaFGvX2x2OMDsK+wr9ckVcL2rl0UrD8SYi1IPhKIxZN7lJtrrjv6nGU6XHu3Fdzbi4L2+1iu0ld3y8cUOMdRclVMM15BHVAcAeg7ZedMhoXlfpYbOXsaUKxXHyZfHWGGGZcBhhhgGBwwwFp9Ajdx+ozP6/Q7DmpyLUwBxR/fLt0w8lxrHMKzg45rtIyNRH/AIxAtleyXbrPKzzdnt4Un1UHwm27rO0eSi3LAGgePXn6Xnj6ORSTHL3LkrIN62w8oBsEKDzXryPbPOtgGKjtrxIvn3bf5qV8vN3VfWseZwOSQPuQMJrsiW1A/LE/ychmS/8AqGiDVGyBeHiz/wDSj/P/AO6fT+X+T83Y+31xyGVXFqwYe6kEX6jjI5tYiOkbGnk3bB/m2iyB9avj6YP+oN05/LEvyd2Zu4uQcAet1754NPOe8qL848kfv/LILMeR6+h+mSDqcW1Wd1j39hIQjd6qib74SdVhV/DLgPYX1oMRYQtVBiOaJvCdfqNOmerSStyrVuCruVaNBAPmPJB7mvTJYelxLyI1JAIsjcaY2ws80T6fTKxvipPL4cUriTeENKoZorMiizxW1v2yLV/FqjaUQNcCz0zbWZXukjFHc/B4wm8WjA/56D/xgvPYg/XMpq+vT3KylFjhmgQqUO8xziPzEk+UjxPb3xz4JIWOWEybninmG0lbC7yVIA5AN3+uCZbulr1NSQigsN8qC1ZUICtvNbvmFLRA9Cfvj4XEnG7UIOPw0Zzam9z+VSrngGg9ge+OTSqilnYKqgkkmgAPU4V2q5zqdQkS75GCLYFtwLYgD+pGUcnxCkpI07Sb4bleLw2V5o1Ugqm4Di2XkZWa7Uz6uCR4QNTpZ0pogAmogcAAhTdMQfQ8+31rFy/Heq69qJJHGlkTxI5zF/DsllkThpZHBtEI53dqPuc2vS9Us8aSJyrixfHHvma6N8PR6iKKeeOSOd4UWYBpIt+0VUqgi7q6ObfpumHCqAFUVQ4AA7AYY3Z3T+hhoXjWAwzFee3dGGGGEGGGGAYYYYBhhhgRzwhxRFj/AJ2zO9V6Uy+ZeV/rmmxbqOoEcbsfRTX3Iof3yxvDO43ph2asA+Ues1zBu+Gn6uOzcZXvnaz6q58IkbrDRnyAFqEik9+Kq7+l5W/FQO/SkBWqfbUl7DvjZRu/U43ORLGy+U7lIF9r9L+l5LpJhIgLLyDzuUinU0SoYe/Y4Zs2y26ZE1aKhScyxSOkQIQwnapaEjmyqm65753ptG7PHLseRYtRYUh2KxvGQyo0oBcBiDdcX9M2IbO9+Ns/x/7ZronRZY5YXZQBGdWvJBOyZ98ZH15/vk83w4xmdg4MckqzU+87GWroA03bgnteXu/PQ+NrPHFXp/h1FEY3sfCmlmXsP5u+1+1Pk8XQIVVFAf8ADQoCHZW2Ek7SVIsc494meeLheEEehjWwI1pgoPHcIKQH7ACvtk6qASQACas0LIA9ffFX1NYl1LV/hkWybgQHA7E/5bFE4XRzpkm4PJYqRiVpyylF8qMLAqwLIHqcrvjKRxAropcRTRSOgFl0UncK9aJB/TCDqAoAdhQA+g4xpNTeE4daU3X+qrPCJNPqQhK/hrEFM7yk2sdHkD3Wh96GXHw50vwd0p8skyIZkU/heKBbui13JPP2znTaKJGLpGiu3dgoBP644Z8M8O91aLLmj6fFtQe55zG6aTkZuIflH2H9sVx8347wwwzLzjDDDAMMMMAwwwwDDDDAMzPx5qSkK+xJv9BYzTZQ/HMYOilJFlRY+hvvhrC6yj5TqNRY575XSy5xKxxV2yvoT0sdB1UxsAT5SeR7fbNbBqbGfNpz/vmy6M5MSX/lGCXbQpLnYkxGM5JeUprxM98TFFOdXgMeJhBG0riOMWzfsAO7H6YuTl98CLckpPcKo/QtzkZzy442rrpvw/FFRYeI/qzcgf6R2Ayx1elSVDG6gowog/7exybA5HguVt3XxXqelbS6h4WulPkJ/Mh5U/ev7HHNNPj/AP8A1ZANTCR3MbWfem4/ucoNGeMr3+PLljKv0lyQNiURxlMqn9L3zd6U2in3Uf2zBQembvQfy0/0j+wyV5vP8T4YYZHnGGGGB//Z"/>
          <p:cNvSpPr>
            <a:spLocks noChangeAspect="1" noChangeArrowheads="1"/>
          </p:cNvSpPr>
          <p:nvPr/>
        </p:nvSpPr>
        <p:spPr bwMode="auto">
          <a:xfrm>
            <a:off x="155575" y="-1157288"/>
            <a:ext cx="28194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http://www.jenningswire.com/wp-content/uploads/2013/06/mean-bo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3810000"/>
            <a:ext cx="345623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995021D-70FC-7F46-9948-26D26EF22D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06E6E6A-52B9-864B-9A45-AFF1F93F57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434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C5A81-02DA-4C59-9D7C-4903D3ED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(DME) and Indirect (IME)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BFB18-AE07-4C2E-A35E-DF5C1A7E9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Pays Medicare's share of residency education cost</a:t>
            </a:r>
          </a:p>
          <a:p>
            <a:r>
              <a:rPr lang="en-US" dirty="0"/>
              <a:t>Based on each hospital's 1984 cost estimate</a:t>
            </a:r>
          </a:p>
          <a:p>
            <a:r>
              <a:rPr lang="en-US" dirty="0"/>
              <a:t>Reported on annual "hospital cost report“</a:t>
            </a:r>
          </a:p>
          <a:p>
            <a:endParaRPr lang="en-US" dirty="0"/>
          </a:p>
          <a:p>
            <a:r>
              <a:rPr lang="en-US" dirty="0"/>
              <a:t>Indirect Medical Education (IME) Payments</a:t>
            </a:r>
          </a:p>
          <a:p>
            <a:pPr lvl="1"/>
            <a:r>
              <a:rPr lang="en-US" dirty="0"/>
              <a:t>Partially pays for higher patient care costs due to presence of residents and "inefficiencies“</a:t>
            </a:r>
          </a:p>
          <a:p>
            <a:pPr lvl="1"/>
            <a:r>
              <a:rPr lang="en-US" dirty="0"/>
              <a:t>Paid through a higher inpatient DRG rate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E44336-A6D0-864D-A0EC-E94BA86204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A7FFEE-32A7-6749-9F8E-95A1CD217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7720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0245" y="1676400"/>
            <a:ext cx="6807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10305" y="522665"/>
            <a:ext cx="5633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DGME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273" y="16073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371600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200" dirty="0"/>
          </a:p>
          <a:p>
            <a:r>
              <a:rPr lang="en-US" sz="2600" b="0" dirty="0">
                <a:latin typeface="+mn-lt"/>
              </a:rPr>
              <a:t>Easy way to think of this:</a:t>
            </a:r>
          </a:p>
          <a:p>
            <a:endParaRPr lang="en-US" sz="2200" dirty="0"/>
          </a:p>
          <a:p>
            <a:endParaRPr lang="en-US" sz="2200" dirty="0"/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AutoShape 2" descr="data:image/jpeg;base64,/9j/4AAQSkZJRgABAQAAAQABAAD/2wCEAAkGBxQSEhUUEhQUFRQUFRUWFRgUFhQUFBUVFBQWFhQVFBgYHCggGBolHBUVIjEiJiksLi4uFx8zODMsNygtLisBCgoKDg0OFxAQGiwcHBwsLCwsLCwsLCwsLCwsLCwvLCwsLCw3LCwsLCwsLCwsLCwsLCwsLCwsLCwsLCwsLCwsLP/AABEIAMsA7AMBIgACEQEDEQH/xAAbAAACAwEBAQAAAAAAAAAAAAAABAMFBgIBB//EADsQAAICAQMCBAQEBAUDBQEAAAECAxEABBIhBTETIkFRBjJhcSNCgZEUM6GxFVJywfBTYtEkQ0SCogf/xAAZAQEBAQEBAQAAAAAAAAAAAAAAAQIDBAX/xAAiEQEBAAICAwEAAgMAAAAAAAAAAQIREiEDMUFREzIiYYH/2gAMAwEAAhEDEQA/APrGGGGcwYYtqtckfzMAfbFf8aj9xhqYZVZ4YhH1NW7EY0kl+mXTX8VS4ZwX9xnSsDjSXCvcMMMjAwwwwDDDDAMMMMAwwwwDDDDAMMMMAwwwwDDDDAMMMMAwwwwDDDDAyXWdODMxbm6/asV/hF9hlv8AE0VFXHrwfuO39/6ZQjUVmns8feMTnRD04yfTdQkhPJ3L/UffFRqLzxh6jDbY6LqaSjjvnctenfMMkxjO4dvXL7R68nKzw/FzFN74wGxGPzcjGIyRwcl7cssJU+e5S63qeyWj8oof7n+/9MfTVxuOGxIzPHr2a3DDcMUaj2OReJWGuEWGeE19v6Yok+dTxpKjRyqHRxTKwsMD6EHGmL4zVYZU+N/CvTMP4eRgFd2H4UjsixwKAvyE3RJ4PHqMt92NJweYZmNV8f6SOSRH8YCN2jaTwZDCGU0w3gEUM0EGvikYojqzBEkIBs+HJex/saNZOKcE+Ge4VjTNxseYYYZEGGV/WtU0aqy+/OIaDrZY+YZXSeLK48ov8M8VrAI9c9yOYwwwwDDDDAT6tpvEiZfWrH3GYCRqz6XmM+J+nbH3AeVuf19Rljv4cu9KVZcYjnyvY54suV6dLCQ+nvjHSpTdfX/fKoz2QB3zRdJ0W3zHucE9NLoAFUepyVnN84ppZfTJzJlcqzHWiPFYH1OVkc5javT0+2TdX1qmV67XipIcV+30yOk9LnT63HE1OZeGUqaOPR6nC6X4myRNRlKmpyVdRhm4tCrh1KkmmBFg0wsdwR2P1xfpmrILQuR4kVV5izNCSwikYkdyFN/VTiOm1POS9YkZVWeMFmiPmXxBGjRtQcuaN7R5h9R9crnZp8z1fRNQE1CHTdQ8eWWZwYZl/hZN7lkEibvlogHjnnL7qUuo051kqK0VDQafeiFvDhVQ0skS9iFMjD2FH7Zr4tTqHrbDFtLP5vHLDYBcTgBOdxq1vj3OdsmsrtpgdsfrKaa/xR2HFdvr3wxxjK9I6/ONLqZUnaaCCeLwp5UCtJpwUOouhVAFwGA9Mb6T8YzzSrHsTdqJVkgHPl0TBm8WTsbpR+sgGXTjUm1I0zKTICCJeUr8IVyL/wA3pnEXio/iHTQs4jij3xPTbSfxFAdRSLQI559hg1T+qheItLDucEu8kR8xkO0BREzsFiNi64Bs3j2l1iSLuRlYWVNEGmQ7WU16ggg/bK6Prkd1Juhbz/zRtFR923fKB69+2Qa9hAfHUgQtXjW4WONAGYzqAvna9oPPbnvg4xadQAeNh61x98otJ0x+9fXLhSa9x3BHYjIZdXQrJp1w/wAZqGOkOSpB/Kceyu6NyrH3OWOSvNn/AGowwwyMDDDDAMW1+kEqFT69j7HGcMG9Pl/UtMY2Kkcg5VmSzn0b4o6T4qF1+ZRz9RmW6L0Qk73FD0v1+uae3DOZTaToXTK879z2+maJM5SMDO7rDVu0qmsW12oO0gZ0z4lqn4wkjJ9SFHFINUQcsupLlHIKOHTTRRsJFv8AMP7ZyrEZV6DUlSCP+e+XzKGFjscMuFlyVJsgMOe+GcB+GbLzQai+DyCOR6H75mUByz0ktVhMptadFlMbPCdx2G0LGO2je2XaE+VVsoLH5cuiczGvYq0c6iyh2PtTxJGjkO2h6qA2xifZTkfxZFqtQqafTERxy2NRNY3JGKtEXvub3+mVypnpvXotTLMkO5hAwVpKHhlzdoh/MRXP3GWYes+Ytqp+iP8AwUQGpjn3HSjgTJITz4gHzJzd8ZvOjrKsKDUMGm2+cqKG480B9O36YMbtYyUwKsAQRRDCwR7EHviR6aAd0TtHZ3Mo80b1HsCsjdkFA0tdsn3Z6JLw1on0GZ4//TzurSKpdTuLGRNw3MFblQrNtok8Vzjms0BetuJdVsBZV3Fom3ELsBdap0JbsOzdx8gy0hmBAYEEEWCDYIPYjDPc9HdNCEUKPQZLnMb2M6zNea+xhhhkQYYYYBhhhgR6iTapOUMsl451bUc17ZVF809Hjx62l35yZMhL5GXw7yJy+Kahs9aTFpnw1IrNaMpNUuXWpOVOpGGi+mbnNL0l7SvY5lV4OaTobcnDNWJTPNmMAYbMIgCZ2Ho52VrF27/XBFuiCRGRxaspVh7gijnXR9UTHRK74yY32biAU/1G+xB/U8nItKaGRrIV1FEnbKli3UKHj7hEPJJU2SLFL2GGbFV1npy6T+K16bpdSy+QyEERDsFTjhR3P2xNGl0T6fxNVJqJtTKqyRNt2bWUlmiAFptoc3RF++a+SiCCLBsEHkEH0P75ifiXoaaSIy6OMLK7LG0pLP8Aw8TkhnQG9oHbjtZOVzyx13G3j1Kve1g1MVNEGmB5U12IzrdmC6B1BIni0fT9sqJ59VOxtefmN9i5Nfbtmu0fUYpgTFIkgBo7GDUR6Gu3r+2G8bs+SDweQeCD6g9wcV6JIVVoz/7LlBSFF2UGjC/5gEKixxantkm7KHruoeIzNCVEkmnYpbMWMkPbanagrkk9/lyJlPrbaSajj+fKRpIY4P4mDUT6icFQjrM8m+RiKRo1O0Kb5FcD7Z9Q0sljFcM59TYYYZlyGGGGAZzI1An2zrFtefLliybrNa7UkyBQL7lj6Adh+pP9ji82qVSFJALXtF8mhZr9MdnT3yk13Sw80MxY3CHoehLgC79O39c09mMPM2Rl85JyNmyOjp3xeR86ZsgkOFLTnK3UDLGXEpVwKx2AYLfmIJA+gqz/AFGaPogHfM7EpMjtzQIQeYEGhZNDsbJH/wBctdJOU7YRpwc8aQDKT/EDgdQxwaWE+pzzT97xKMY7AcLpZRNkHVDSrIO8TBuF3tt+VwvqCVJ7e2CPnUgDKVPZgQfTg9+f1wzYe8TPC+VXSNRuiX5bW0YKSwDISrCzya2454mD2qOq6QQR/wDp49sbSM2pEa7nZHRgzKBySCQePS8z/wAMSx6PTx6iffEaeBE2bWmQybo2KVbPQNH2P1zb78z/AMT9M8V4ptjSeEHGxGCyDdW2SMkgblI7H3OVzyx13Fz0rqyTqSgdSvzJIpR1vtuVhdfX1zzqJO6Fhu4ko7VDeVlYHce6rdGx6gZU/DuglV5NRO5Z5ljUArtKpHdBx/m5JPpj/WmHhre3+bCfOSBfirVbeb9vqRka712znUuvPpZpI1KRlnLRxwxbpWIHHiACmV+1iipA759R6VPdWKsCx7XmK6t02WRwYZhBY2yMsatKwHygMTwO/p65cfDMDwJ4bu0m1jtdzbsp58/1snK55Y3uNlhnKGx+mdZh5Rhhi+u1HhoW/b74Ekk4H3xWSXdmYfXtdk5Y6XVbhmnpx8euzWojvKnUxVl7DHY5yv6lFWHWX4onbIi2d6jg4uTh0dMchbOi2cE4ELjIJRQJPpzjDYn1MfhsP81J82z5yF4b0PPH1wX0X6dD+GpP5rY+Xbyxvkeh5xkR5K9KOSAAO5PoB3J/TvkA1yH5bf5T5FLCn+Ug9iPqMM9RIqZOi4oJZT8sYHzfO4FEfJwt8Hvd8e2TLFMe7ootT5VJNV51JY+p9fbC7OxjGFGVUujYIxMshIR/VUBvkEkDiu13kun0SMA5LEkq/wDMcrYUDijVf3PODdWit9c9OoUcFl713Hf2++V46VCRRjU+Vl8wu1Y2ym/QnnJ10UQNiNLsNe0dwKB+9cXg7Q6XXxq81yrtsSAlowgUgBipB5G4GyfVvtjv+IRXXiR3u21vW9xG4L371zXtlbLpo1nTyRASRuny+YlSGAHpVbyffLDwV/yrd38o7gVf3wk29HU4u/ixVtLXvT5QaLd+18Xko1aXW9LvbW5b3Vdd+9c1kP8ADJ22JVVW0VV3X2wOmS72Jd3e0XdVfbvXrg7NLMD2IP2N4r1QkoAN1+JH8ihjW9bsH09z6AnIX6VARRijraU+UfITZX7XnR6fHdhaO7dwSPNt23wfbj2wdrAtjumfM8OmgDakky+XYCJCxAu789gt9TfGWEOnlBtZrG8ttdAw2laCAqQQAeb7+n1xGcm20TWoyfK7oJfwh4m0vXm2Ahb/AO0HmssTkrxZexlP8Rv5VHuSf2y4yk+JOy/r/tiLh/aM7KvOeaSfa1ZLJ6H7Ypqko3mnsxrSabXUKOQa7UbsqoZ+M7aXI1xL6nE2xmc4oxw08vPLziWUKLY1zQ7ck9gPcn29cUQPLRa0TghRwzAqdwlu6HPYc8YNpJNYu7atuwK7govaG7FvQCrOI6qKaRowzeGCSSI1DspQswJkbhQRs/L3JF9stIYVRQqgBV4UAUAB2r2xegdR6Wkfudw8Rq5HavIOe/BHGGbP10nT0B3VuaywLEsQWG07b7CuKHucZC51nuGo5AzsDEJ+qxiF5kIkWMMTtPqt8f8APTKrpvxXGWCSuhZ2AXwg5Rb7K7H1wzcpGjnPkb/SfS/T29cNB/LT/Qvpt9Pb0yLqZqGTt8pHLbBZFC29OfXGI1oAfQfX+uF+pGcAEkgAdyewHqT9Mi0WujlG6J1cWRam+3/P65XfEkoEO1m2ByF3kbkQ/MPE/wC0kAH75B0LQSq5kmESnz14RsNvKm+3AAQADn3wlvelrriQYiN3EguqA2srL57/AC9u3NgY5eV/V68JiapSr+YEgbHDXQ9qx7Cz2qviLqTQiHayoJJQjMyltoKMbA+64t0vrLlZ2J8aKMqI3VRHuPIdTzQAO3zfXLTqGhE3h2SPDkWQV6lQwr/9YtN0GKRpeWAnVQ6qQBuU2Hqvm7fQ4YsuykfxCJGjqwRqfBYIysjExMwO7b5l4HavvnOi+IJZPC/DjAnWXw/MxIeLsG4Fg2O3bLHT/D0Sksd7MXSQlm/PGCqmhwODXb0xuHpUSBAqgeGWKdztL3uI9++E1kr/AIc6y2pc8ABIkMg9VmZmBS/ptP75qYcqOjdLEPiGwXlkMjlV2qWIrhbND9cuYRg7120PSvlOPYp01aTG8l9vJl7GVXxAloD9f75a4r1OLdGfpz+2IY3VjIyrx9hkGpHA+2OMuQTrxmnqhBGrO/Fw2Z74YyOsqJ3zgR4xszwjBtA2nU1YBo2LANH3GSbc7rADA424rpY7klJB+ZVFqBwqKSVPdhbHn0Ix4DEukAFCw2+eSRjt3EE7yL55ugLwl9mfCyl6rPKyuNPayQv8si7RMALIQnuPqM41U51byxRzGFITTla8Rmq75+WMf1rKBNT/ABKQpI8ialGfwNRtIjkIJ2jd2O5QP6YYyz+R1pnNvqdIpv8A+XpWHN9mKj39cvNH0hZtkoYiBtkiw7FVQ4ANt6nnn0/bJej9MLumpmQxalNyOENJKACoZh6j1H2zQAYMcf1W9UQlAou2kjFhN9DeCbHoCARfpeObDkGsAaWFeOC8lEsGpV2AgDvy4Bv3GQ9S6t4TAUu1QHldmCCNCTtPbzMSOBhrfus91fqEMk2ySXVRKQUBUDwZOSDVo188X9M03S+nCCJY1ZmVBQLctXpf79so+lwR6iQGIzRKlM0UqEb1MhkjZS3IXcCeM1mGcO+yXUoT4Mlbr2NW0hWuj8pPAP1OMxoKH2H9QDnOuA8J7qtjdxY7HuB3GdaL+Wn+hewIHyj0Pb7Yb+umjsEe4/vxmI00SJpdHKm1Z/HRbHzuDIySKfUjbZP+nN3i8HTYkbcsaKxvkKN1nub/AOd8M5TbL/4zINWoEjFTqHhdTsAVQDtKoBuXnb5mPN8DBZdQ/jQs8gfTROrMoJZ2kf8ACcKKs7FP75s1Qd6Fn19/uch0mijh3MOC53OzMSTXuSewHp2GVnjf0h8JNIYmEisNrkKx8SnBANqJPMo5Io+2abSrzlSOrRflYycK1Qq0pKu20MNgII+3bLTpk7vIq+C4BZ1LEpQC1TUGshuaoehusJbqNPpVpRkuAGGYry0YEYYYRmdfpSjEenpiMy5rtTpw4o/vlJq+nsvpY9xmpXowz2o/Cw2Y3IuREYeiFyuclcZK5wVwpes925KVzwrgRP2P2xfpinwkvdZUE7wA1nk7gOAffOuqNtglPlH4bfPe3tQ3beasjtk0EdKoAApQOO3Awn1nvif4eM340FLOAAQfkmX/AKcg9Qa/rnWhjk1fhPPEYUhbcEPzNIoq/oint6n7Zo6z2sM8Zvbis9z2sKw2TXmc8NSxrRKjadzEkBu9jaLH1GQ9Q6HDO6ySJbJ2NmuDYDAGmF885N04AtM428y7bXdz4aqnmviwQRwKxuaVUBZ2VQASSxAAA7kk4Z1LOyXTdAyFmkk8R2oXtChVBJVVA++P1iv+JR3S7nO4KdiswUldwLECgKPc8cjnPP4iVh5IqJWx4rBaO4Cjtsjy2f2H1AlkSa81E5F/I3YgHt6E8A5JAKRbNUqjkg+g7n1OVnWdNI0Mm+VQp3AAJwVcbUV7sk82SKx2LpMdDcC5AQXIS/MfKtR43XzYGE328PUo/wApMh8/EYL/ACfMLHAI7VffOxLKxG2Kha2ZGrylbYgC+QaFGvX2x2OMDsK+wr9ckVcL2rl0UrD8SYi1IPhKIxZN7lJtrrjv6nGU6XHu3Fdzbi4L2+1iu0ld3y8cUOMdRclVMM15BHVAcAeg7ZedMhoXlfpYbOXsaUKxXHyZfHWGGGZcBhhhgGBwwwFp9Ajdx+ozP6/Q7DmpyLUwBxR/fLt0w8lxrHMKzg45rtIyNRH/AIxAtleyXbrPKzzdnt4Un1UHwm27rO0eSi3LAGgePXn6Xnj6ORSTHL3LkrIN62w8oBsEKDzXryPbPOtgGKjtrxIvn3bf5qV8vN3VfWseZwOSQPuQMJrsiW1A/LE/ychmS/8AqGiDVGyBeHiz/wDSj/P/AO6fT+X+T83Y+31xyGVXFqwYe6kEX6jjI5tYiOkbGnk3bB/m2iyB9avj6YP+oN05/LEvyd2Zu4uQcAet1754NPOe8qL848kfv/LILMeR6+h+mSDqcW1Wd1j39hIQjd6qib74SdVhV/DLgPYX1oMRYQtVBiOaJvCdfqNOmerSStyrVuCruVaNBAPmPJB7mvTJYelxLyI1JAIsjcaY2ws80T6fTKxvipPL4cUriTeENKoZorMiizxW1v2yLV/FqjaUQNcCz0zbWZXukjFHc/B4wm8WjA/56D/xgvPYg/XMpq+vT3KylFjhmgQqUO8xziPzEk+UjxPb3xz4JIWOWEybninmG0lbC7yVIA5AN3+uCZbulr1NSQigsN8qC1ZUICtvNbvmFLRA9Cfvj4XEnG7UIOPw0Zzam9z+VSrngGg9ge+OTSqilnYKqgkkmgAPU4V2q5zqdQkS75GCLYFtwLYgD+pGUcnxCkpI07Sb4bleLw2V5o1Ugqm4Di2XkZWa7Uz6uCR4QNTpZ0pogAmogcAAhTdMQfQ8+31rFy/Heq69qJJHGlkTxI5zF/DsllkThpZHBtEI53dqPuc2vS9Us8aSJyrixfHHvma6N8PR6iKKeeOSOd4UWYBpIt+0VUqgi7q6ObfpumHCqAFUVQ4AA7AYY3Z3T+hhoXjWAwzFee3dGGGGEGGGGAYYYYBhhhgRzwhxRFj/AJ2zO9V6Uy+ZeV/rmmxbqOoEcbsfRTX3Iof3yxvDO43ph2asA+Ues1zBu+Gn6uOzcZXvnaz6q58IkbrDRnyAFqEik9+Kq7+l5W/FQO/SkBWqfbUl7DvjZRu/U43ORLGy+U7lIF9r9L+l5LpJhIgLLyDzuUinU0SoYe/Y4Zs2y26ZE1aKhScyxSOkQIQwnapaEjmyqm65753ptG7PHLseRYtRYUh2KxvGQyo0oBcBiDdcX9M2IbO9+Ns/x/7ZronRZY5YXZQBGdWvJBOyZ98ZH15/vk83w4xmdg4MckqzU+87GWroA03bgnteXu/PQ+NrPHFXp/h1FEY3sfCmlmXsP5u+1+1Pk8XQIVVFAf8ADQoCHZW2Ek7SVIsc494meeLheEEehjWwI1pgoPHcIKQH7ACvtk6qASQACas0LIA9ffFX1NYl1LV/hkWybgQHA7E/5bFE4XRzpkm4PJYqRiVpyylF8qMLAqwLIHqcrvjKRxAropcRTRSOgFl0UncK9aJB/TCDqAoAdhQA+g4xpNTeE4daU3X+qrPCJNPqQhK/hrEFM7yk2sdHkD3Wh96GXHw50vwd0p8skyIZkU/heKBbui13JPP2znTaKJGLpGiu3dgoBP644Z8M8O91aLLmj6fFtQe55zG6aTkZuIflH2H9sVx8347wwwzLzjDDDAMMMMAwwwwDDDDAMzPx5qSkK+xJv9BYzTZQ/HMYOilJFlRY+hvvhrC6yj5TqNRY575XSy5xKxxV2yvoT0sdB1UxsAT5SeR7fbNbBqbGfNpz/vmy6M5MSX/lGCXbQpLnYkxGM5JeUprxM98TFFOdXgMeJhBG0riOMWzfsAO7H6YuTl98CLckpPcKo/QtzkZzy442rrpvw/FFRYeI/qzcgf6R2Ayx1elSVDG6gowog/7exybA5HguVt3XxXqelbS6h4WulPkJ/Mh5U/ev7HHNNPj/AP8A1ZANTCR3MbWfem4/ucoNGeMr3+PLljKv0lyQNiURxlMqn9L3zd6U2in3Uf2zBQembvQfy0/0j+wyV5vP8T4YYZHnGGGGB//Z"/>
          <p:cNvSpPr>
            <a:spLocks noChangeAspect="1" noChangeArrowheads="1"/>
          </p:cNvSpPr>
          <p:nvPr/>
        </p:nvSpPr>
        <p:spPr bwMode="auto">
          <a:xfrm>
            <a:off x="155575" y="-1157288"/>
            <a:ext cx="28194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33600" y="2362200"/>
            <a:ext cx="5238750" cy="119614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DGME Formula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Price x  Quantity x Share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9205" y="3665224"/>
            <a:ext cx="8001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0" dirty="0">
                <a:latin typeface="+mj-lt"/>
              </a:rPr>
              <a:t>Price = Per Resident Amount (PRA)</a:t>
            </a:r>
          </a:p>
          <a:p>
            <a:endParaRPr lang="en-US" sz="2600" b="0" dirty="0">
              <a:latin typeface="+mj-lt"/>
            </a:endParaRPr>
          </a:p>
          <a:p>
            <a:r>
              <a:rPr lang="en-US" sz="2600" b="0" dirty="0">
                <a:latin typeface="+mj-lt"/>
              </a:rPr>
              <a:t>Quantity =  Number of residents</a:t>
            </a:r>
          </a:p>
          <a:p>
            <a:endParaRPr lang="en-US" sz="2600" b="0" dirty="0">
              <a:latin typeface="+mj-lt"/>
            </a:endParaRPr>
          </a:p>
          <a:p>
            <a:r>
              <a:rPr lang="en-US" sz="2600" b="0" dirty="0">
                <a:latin typeface="+mj-lt"/>
              </a:rPr>
              <a:t>Share = portion of hospital costs attributable to Medicare 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29E0E0-336B-BD4B-A183-45F81CD56B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6082AAA-491F-2346-96A1-D449FBB4A0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3160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Master Slide 2018</Template>
  <TotalTime>1172</TotalTime>
  <Words>1504</Words>
  <Application>Microsoft Macintosh PowerPoint</Application>
  <PresentationFormat>On-screen Show (4:3)</PresentationFormat>
  <Paragraphs>363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ＭＳ Ｐゴシック</vt:lpstr>
      <vt:lpstr>Arial</vt:lpstr>
      <vt:lpstr>Calibri</vt:lpstr>
      <vt:lpstr>Cambria Math</vt:lpstr>
      <vt:lpstr>Comic Sans MS</vt:lpstr>
      <vt:lpstr>Lucida Bright</vt:lpstr>
      <vt:lpstr>Wingdings</vt:lpstr>
      <vt:lpstr>PME-2016</vt:lpstr>
      <vt:lpstr>Making Cents of GME Financing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Direct (DME) and Indirect (IME) Funds</vt:lpstr>
      <vt:lpstr>PowerPoint Presentation</vt:lpstr>
      <vt:lpstr>PowerPoint Presentation</vt:lpstr>
      <vt:lpstr>What are DGME payments intended to cover?</vt:lpstr>
      <vt:lpstr>PowerPoint Presentation</vt:lpstr>
      <vt:lpstr>PowerPoint Presentation</vt:lpstr>
      <vt:lpstr>PowerPoint Presentation</vt:lpstr>
      <vt:lpstr>PowerPoint Presentation</vt:lpstr>
      <vt:lpstr>Other Revenue Available</vt:lpstr>
      <vt:lpstr>What is the resident Cap?</vt:lpstr>
      <vt:lpstr>Are you over Cap?</vt:lpstr>
      <vt:lpstr>Resident Counts</vt:lpstr>
      <vt:lpstr>Resident Count DGME and IME Payments</vt:lpstr>
      <vt:lpstr>Making the Most of FTE’s</vt:lpstr>
      <vt:lpstr>PowerPoint Presentation</vt:lpstr>
      <vt:lpstr>PowerPoint Presentation</vt:lpstr>
      <vt:lpstr>PowerPoint Presentation</vt:lpstr>
      <vt:lpstr>Future of GME Funding</vt:lpstr>
      <vt:lpstr>PowerPoint Presentation</vt:lpstr>
      <vt:lpstr>PowerPoint Presentation</vt:lpstr>
    </vt:vector>
  </TitlesOfParts>
  <Company>Allegiance Health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roystonp</dc:creator>
  <cp:lastModifiedBy>Microsoft Office User</cp:lastModifiedBy>
  <cp:revision>65</cp:revision>
  <dcterms:created xsi:type="dcterms:W3CDTF">2014-12-11T14:17:30Z</dcterms:created>
  <dcterms:modified xsi:type="dcterms:W3CDTF">2018-09-18T18:54:51Z</dcterms:modified>
</cp:coreProperties>
</file>