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4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5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42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8" r:id="rId16"/>
    <p:sldId id="289" r:id="rId17"/>
    <p:sldId id="290" r:id="rId18"/>
    <p:sldId id="291" r:id="rId19"/>
    <p:sldId id="292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367" r:id="rId40"/>
    <p:sldId id="364" r:id="rId41"/>
  </p:sldIdLst>
  <p:sldSz cx="9144000" cy="6858000" type="screen4x3"/>
  <p:notesSz cx="7010400" cy="9296400"/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103" d="100"/>
          <a:sy n="103" d="100"/>
        </p:scale>
        <p:origin x="584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9095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560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606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1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46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1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0494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40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5546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2429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49208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61798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16488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775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88217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1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449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1810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1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341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1441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3" name="Google Shape;223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567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9" name="Google Shape;239;p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6170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8" name="Google Shape;248;p2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648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7" name="Google Shape;257;p2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1470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7091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5" name="Google Shape;275;p2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3827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4" name="Google Shape;284;p2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257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3" name="Google Shape;293;p2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579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3" name="Google Shape;303;p2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949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3" name="Google Shape;313;p2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370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3" name="Google Shape;323;p2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153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4" name="Google Shape;334;p2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899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4" name="Google Shape;3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5683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3" name="Google Shape;3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24085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1" name="Google Shape;3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7417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20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847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514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94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04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85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623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eoi.es/blogs/mintecon/2014/04/11/responsabilidad-social-empresarial-rse-6/" TargetMode="Externa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hyperlink" Target="https://www.acgme.org/What-We-Do/Accreditation/Common-Program-Requiremen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Redovan, MBA -- 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PhD -- GME Consultant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Common Program Requirements</a:t>
            </a:r>
            <a:br>
              <a:rPr lang="en-US" dirty="0"/>
            </a:br>
            <a:r>
              <a:rPr lang="en-US" sz="2400" dirty="0"/>
              <a:t>Part 1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28650" y="1738050"/>
            <a:ext cx="50400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Other clinical settings to provide required or elective experiences no owned or affiliated with the Sponsoring Institution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Monitoring of participating sites: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One faculty member, designated by the program director as the </a:t>
            </a:r>
            <a:r>
              <a:rPr lang="en-US" sz="1800" b="1" dirty="0"/>
              <a:t>Site Director</a:t>
            </a:r>
            <a:endParaRPr sz="18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Ensure the quality of the educational experience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Participating Sites</a:t>
            </a:r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5919450" y="1347450"/>
            <a:ext cx="2722800" cy="420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years, not 5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by (signature) DIO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Content: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members who will assume educational and supervisory responsibilities for trainees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duration and content of the educational experience (goals and objectives)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policies and procedures that will govern the resident education during the assignment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9" descr="../../../Volumes/douglas-1/New%20Clip%20art/leader_of_the_pack_800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7100" y="3769308"/>
            <a:ext cx="4038562" cy="302892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Policies and procedures for recruitment and retention of minorities underrepresented in medicine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Diversity and Inclusion</a:t>
            </a:r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20"/>
          <p:cNvGrpSpPr/>
          <p:nvPr/>
        </p:nvGrpSpPr>
        <p:grpSpPr>
          <a:xfrm>
            <a:off x="2867025" y="3296998"/>
            <a:ext cx="3590925" cy="3007995"/>
            <a:chOff x="0" y="0"/>
            <a:chExt cx="3590925" cy="3007995"/>
          </a:xfrm>
        </p:grpSpPr>
        <p:pic>
          <p:nvPicPr>
            <p:cNvPr id="157" name="Google Shape;157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3590925" cy="26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20"/>
            <p:cNvSpPr txBox="1"/>
            <p:nvPr/>
          </p:nvSpPr>
          <p:spPr>
            <a:xfrm>
              <a:off x="0" y="2628900"/>
              <a:ext cx="3590925" cy="3790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0" i="0" u="sng" strike="noStrike" cap="none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This Photo</a:t>
              </a:r>
              <a:r>
                <a:rPr lang="en-US" sz="9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by Unknown Author is licensed under </a:t>
              </a:r>
              <a:r>
                <a:rPr lang="en-US" sz="900" b="0" i="0" u="sng" strike="noStrike" cap="none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CC BY-SA-NC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Review Committee will be providing more details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Healthy and safe learning and working environments that promote resident well-being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access to food while on duty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safe, quiet, clean and private sleep/rest facilities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lactation area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security and safety measures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accommodations for residents with disabilities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appropriate and specialty-specific reference materials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Presence of other learners -- go into more detail about this in a future workshop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NOTE: No major differences in this section for the fellowship</a:t>
            </a:r>
            <a:endParaRPr sz="1800"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167" name="Google Shape;167;p2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1" descr="../../../Volumes/douglas-1/New%20Clip%20art/electronic_medical_record_800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506107"/>
            <a:ext cx="3581400" cy="19513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Personnel</a:t>
            </a:r>
            <a:endParaRPr dirty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80771765-228A-B342-A506-0CBF17DAD6D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729048" y="1498601"/>
            <a:ext cx="7786301" cy="474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400" dirty="0"/>
              <a:t>Program Director</a:t>
            </a:r>
          </a:p>
          <a:p>
            <a:pPr marL="685800" indent="-457200"/>
            <a:r>
              <a:rPr lang="en-US" sz="2400" b="1" dirty="0">
                <a:solidFill>
                  <a:schemeClr val="tx1"/>
                </a:solidFill>
              </a:rPr>
              <a:t>Review Committee has final approval</a:t>
            </a:r>
          </a:p>
          <a:p>
            <a:pPr marL="685800" indent="-457200"/>
            <a:r>
              <a:rPr lang="en-US" sz="2400" b="1" dirty="0">
                <a:solidFill>
                  <a:schemeClr val="tx1"/>
                </a:solidFill>
              </a:rPr>
              <a:t>The program must demonstrate retention </a:t>
            </a:r>
            <a:r>
              <a:rPr lang="en-US" sz="2400" dirty="0">
                <a:solidFill>
                  <a:schemeClr val="tx1"/>
                </a:solidFill>
              </a:rPr>
              <a:t>of PD for length of time adequate to maintain continuity of leadership and program stability*</a:t>
            </a:r>
          </a:p>
          <a:p>
            <a:pPr marL="685800" indent="-457200"/>
            <a:r>
              <a:rPr lang="en-US" sz="2400" dirty="0">
                <a:solidFill>
                  <a:schemeClr val="tx1"/>
                </a:solidFill>
              </a:rPr>
              <a:t>Minimum support of </a:t>
            </a:r>
            <a:r>
              <a:rPr lang="en-US" sz="2400" b="1" dirty="0">
                <a:solidFill>
                  <a:schemeClr val="tx1"/>
                </a:solidFill>
              </a:rPr>
              <a:t>8 hours per week of non-clinical time (fellowship is adequate time)*</a:t>
            </a:r>
          </a:p>
          <a:p>
            <a:pPr marL="685800" indent="-457200"/>
            <a:r>
              <a:rPr lang="en-US" sz="2400" b="1" dirty="0">
                <a:solidFill>
                  <a:schemeClr val="tx1"/>
                </a:solidFill>
              </a:rPr>
              <a:t>Three years </a:t>
            </a:r>
            <a:r>
              <a:rPr lang="en-US" sz="2400" dirty="0">
                <a:solidFill>
                  <a:schemeClr val="tx1"/>
                </a:solidFill>
              </a:rPr>
              <a:t>documented experience or qualifications acceptable to the Review Committee (</a:t>
            </a:r>
            <a:r>
              <a:rPr lang="en-US" sz="2400" b="1" dirty="0">
                <a:solidFill>
                  <a:schemeClr val="tx1"/>
                </a:solidFill>
              </a:rPr>
              <a:t>fellowship years not specified)*</a:t>
            </a:r>
            <a:endParaRPr lang="en-US" sz="2400" dirty="0">
              <a:solidFill>
                <a:schemeClr val="tx1"/>
              </a:solidFill>
            </a:endParaRPr>
          </a:p>
          <a:p>
            <a:pPr marL="685800" indent="-457200"/>
            <a:r>
              <a:rPr lang="en-US" sz="2400" b="1" dirty="0">
                <a:solidFill>
                  <a:schemeClr val="tx1"/>
                </a:solidFill>
              </a:rPr>
              <a:t>On-going clinical activity</a:t>
            </a: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400" dirty="0">
                <a:solidFill>
                  <a:schemeClr val="tx1"/>
                </a:solidFill>
              </a:rPr>
              <a:t>*RC may specify further</a:t>
            </a:r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Personnel</a:t>
            </a:r>
            <a:endParaRPr dirty="0"/>
          </a:p>
        </p:txBody>
      </p:sp>
      <p:sp>
        <p:nvSpPr>
          <p:cNvPr id="183" name="Google Shape;183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184" name="Google Shape;184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4" y="2269066"/>
            <a:ext cx="2057691" cy="21363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b="1" dirty="0">
                <a:solidFill>
                  <a:schemeClr val="tx1"/>
                </a:solidFill>
              </a:rPr>
              <a:t>The program director must have responsibility, authority, and accountability for:  </a:t>
            </a:r>
          </a:p>
          <a:p>
            <a:r>
              <a:rPr lang="en-US" b="1" dirty="0">
                <a:solidFill>
                  <a:schemeClr val="tx1"/>
                </a:solidFill>
              </a:rPr>
              <a:t>administration and operations; </a:t>
            </a:r>
          </a:p>
          <a:p>
            <a:r>
              <a:rPr lang="en-US" b="1" dirty="0">
                <a:solidFill>
                  <a:schemeClr val="tx1"/>
                </a:solidFill>
              </a:rPr>
              <a:t>teaching and scholarly activity; </a:t>
            </a:r>
          </a:p>
          <a:p>
            <a:r>
              <a:rPr lang="en-US" b="1" dirty="0">
                <a:solidFill>
                  <a:schemeClr val="tx1"/>
                </a:solidFill>
              </a:rPr>
              <a:t>resident recruitment and selection, evaluation, and promotion of residents, and disciplinary action; </a:t>
            </a:r>
          </a:p>
          <a:p>
            <a:r>
              <a:rPr lang="en-US" b="1" dirty="0">
                <a:solidFill>
                  <a:schemeClr val="tx1"/>
                </a:solidFill>
              </a:rPr>
              <a:t>supervision of residents; and resident education in the context of patient care.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Director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91893"/>
            <a:ext cx="1475096" cy="805480"/>
          </a:xfrm>
          <a:prstGeom prst="rect">
            <a:avLst/>
          </a:prstGeom>
        </p:spPr>
      </p:pic>
      <p:sp>
        <p:nvSpPr>
          <p:cNvPr id="7" name="Google Shape;184;p23">
            <a:extLst>
              <a:ext uri="{FF2B5EF4-FFF2-40B4-BE49-F238E27FC236}">
                <a16:creationId xmlns:a16="http://schemas.microsoft.com/office/drawing/2014/main" id="{2CC9CEB0-C5A2-BB42-9174-7C9D18EA146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54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Role model professionalism</a:t>
            </a:r>
          </a:p>
          <a:p>
            <a:r>
              <a:rPr lang="en-US" b="1" dirty="0">
                <a:solidFill>
                  <a:schemeClr val="tx1"/>
                </a:solidFill>
              </a:rPr>
              <a:t>Design and conduct program with needs of community and mission of SI and program</a:t>
            </a:r>
          </a:p>
          <a:p>
            <a:r>
              <a:rPr lang="en-US" b="1" dirty="0">
                <a:solidFill>
                  <a:schemeClr val="tx1"/>
                </a:solidFill>
              </a:rPr>
              <a:t>Develop &amp; oversee candidate evaluation prior to appointment as program faculty and annually</a:t>
            </a:r>
          </a:p>
          <a:p>
            <a:r>
              <a:rPr lang="en-US" b="1" dirty="0">
                <a:solidFill>
                  <a:schemeClr val="tx1"/>
                </a:solidFill>
              </a:rPr>
              <a:t>Have authority to approve or remove program faculty at all sites</a:t>
            </a:r>
          </a:p>
          <a:p>
            <a:r>
              <a:rPr lang="en-US" b="1" dirty="0">
                <a:solidFill>
                  <a:schemeClr val="tx1"/>
                </a:solidFill>
              </a:rPr>
              <a:t>Have authority to remove residents from sites</a:t>
            </a:r>
          </a:p>
          <a:p>
            <a:pPr marL="6350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Director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91893"/>
            <a:ext cx="1475096" cy="805480"/>
          </a:xfrm>
          <a:prstGeom prst="rect">
            <a:avLst/>
          </a:prstGeom>
        </p:spPr>
      </p:pic>
      <p:sp>
        <p:nvSpPr>
          <p:cNvPr id="6" name="Google Shape;184;p23">
            <a:extLst>
              <a:ext uri="{FF2B5EF4-FFF2-40B4-BE49-F238E27FC236}">
                <a16:creationId xmlns:a16="http://schemas.microsoft.com/office/drawing/2014/main" id="{CDE2FA8A-2125-3648-8D9B-63C954A569F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7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Document verification of graduation within 30 days</a:t>
            </a:r>
          </a:p>
          <a:p>
            <a:r>
              <a:rPr lang="en-US" b="1" dirty="0">
                <a:solidFill>
                  <a:schemeClr val="tx1"/>
                </a:solidFill>
              </a:rPr>
              <a:t>Provide verification of completion within 30 days of resident request</a:t>
            </a:r>
          </a:p>
          <a:p>
            <a:pPr lvl="5"/>
            <a:r>
              <a:rPr lang="en-US" sz="2800" dirty="0">
                <a:solidFill>
                  <a:schemeClr val="tx1"/>
                </a:solidFill>
              </a:rPr>
              <a:t>Obtain review and approval of DIO before submitting information or requests to the ACGME (refer to IR and PD Guide) *not really new*</a:t>
            </a:r>
          </a:p>
          <a:p>
            <a:pPr marL="546100" lvl="1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Director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91893"/>
            <a:ext cx="1475096" cy="805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9" y="3496030"/>
            <a:ext cx="2058370" cy="2488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4523" y="4557259"/>
            <a:ext cx="114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30</a:t>
            </a:r>
          </a:p>
        </p:txBody>
      </p:sp>
      <p:sp>
        <p:nvSpPr>
          <p:cNvPr id="8" name="Google Shape;184;p23">
            <a:extLst>
              <a:ext uri="{FF2B5EF4-FFF2-40B4-BE49-F238E27FC236}">
                <a16:creationId xmlns:a16="http://schemas.microsoft.com/office/drawing/2014/main" id="{9C41868C-9355-2E43-9CF5-6A4B884F1A2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9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4116" y="1627991"/>
            <a:ext cx="7886700" cy="416320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Role model professionalism</a:t>
            </a:r>
          </a:p>
          <a:p>
            <a:r>
              <a:rPr lang="en-US" b="1" dirty="0">
                <a:solidFill>
                  <a:schemeClr val="tx1"/>
                </a:solidFill>
              </a:rPr>
              <a:t>Demonstrate commitment to care &amp; strong interest in resident education</a:t>
            </a:r>
          </a:p>
          <a:p>
            <a:r>
              <a:rPr lang="en-US" b="1" dirty="0">
                <a:solidFill>
                  <a:schemeClr val="tx1"/>
                </a:solidFill>
              </a:rPr>
              <a:t>Pursue faculty development at least annually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As educators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 QI and Patient Safety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 fostering well-being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 patient care based on own</a:t>
            </a:r>
          </a:p>
          <a:p>
            <a:pPr marL="54610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   improvement efforts</a:t>
            </a:r>
          </a:p>
          <a:p>
            <a:pPr marL="546100" lvl="1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546100" lvl="1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(Review Committee may further specify additional faculty responsibilities)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62" y="3649738"/>
            <a:ext cx="2249638" cy="1908603"/>
          </a:xfrm>
          <a:prstGeom prst="rect">
            <a:avLst/>
          </a:prstGeom>
        </p:spPr>
      </p:pic>
      <p:sp>
        <p:nvSpPr>
          <p:cNvPr id="7" name="Google Shape;184;p23">
            <a:extLst>
              <a:ext uri="{FF2B5EF4-FFF2-40B4-BE49-F238E27FC236}">
                <a16:creationId xmlns:a16="http://schemas.microsoft.com/office/drawing/2014/main" id="{00B11198-69C0-1646-A397-8E8438EDCF7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724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Core Faculty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Designated by Program Director</a:t>
            </a:r>
          </a:p>
          <a:p>
            <a:r>
              <a:rPr lang="en-US" b="1" dirty="0">
                <a:solidFill>
                  <a:schemeClr val="tx1"/>
                </a:solidFill>
              </a:rPr>
              <a:t>Must complete ACGME faculty survey</a:t>
            </a:r>
          </a:p>
          <a:p>
            <a:r>
              <a:rPr lang="en-US" dirty="0"/>
              <a:t>RC may further specify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Program Coordinator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b="1" dirty="0"/>
              <a:t>Must be a program coordinator</a:t>
            </a:r>
          </a:p>
          <a:p>
            <a:r>
              <a:rPr lang="en-US" b="1" dirty="0"/>
              <a:t>Minimum 20 hrs. per week support for admin time</a:t>
            </a:r>
          </a:p>
          <a:p>
            <a:r>
              <a:rPr lang="en-US" dirty="0"/>
              <a:t>RC may further specify</a:t>
            </a:r>
            <a:r>
              <a:rPr lang="en-US" b="1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Faculty</a:t>
            </a:r>
            <a:br>
              <a:rPr lang="en-US" dirty="0"/>
            </a:br>
            <a:r>
              <a:rPr lang="en-US" dirty="0"/>
              <a:t>Program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02" y="446824"/>
            <a:ext cx="1475096" cy="805480"/>
          </a:xfrm>
          <a:prstGeom prst="rect">
            <a:avLst/>
          </a:prstGeom>
        </p:spPr>
      </p:pic>
      <p:sp>
        <p:nvSpPr>
          <p:cNvPr id="10" name="Google Shape;184;p23">
            <a:extLst>
              <a:ext uri="{FF2B5EF4-FFF2-40B4-BE49-F238E27FC236}">
                <a16:creationId xmlns:a16="http://schemas.microsoft.com/office/drawing/2014/main" id="{E8F6B834-A93C-8E4B-9A50-BF30CDDB146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45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67E52A-E82E-F647-B62F-8EE1418707D9}"/>
              </a:ext>
            </a:extLst>
          </p:cNvPr>
          <p:cNvSpPr txBox="1">
            <a:spLocks noChangeArrowheads="1"/>
          </p:cNvSpPr>
          <p:nvPr/>
        </p:nvSpPr>
        <p:spPr>
          <a:xfrm>
            <a:off x="2152676" y="216342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/>
              <a:t> Partners Consulting Team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876707-B9E1-8C43-BADC-EE97B17D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017" y="1605415"/>
            <a:ext cx="1835456" cy="229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AFB355-4863-954C-BF14-2CCEBDAC8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26" y="1629582"/>
            <a:ext cx="1888158" cy="23005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4A9A3B-4C76-5747-9E12-A52FFA4B8855}"/>
              </a:ext>
            </a:extLst>
          </p:cNvPr>
          <p:cNvSpPr/>
          <p:nvPr/>
        </p:nvSpPr>
        <p:spPr>
          <a:xfrm>
            <a:off x="1581132" y="4022056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DAFC3-3B00-C74D-BB7D-4421A2F0E5FF}"/>
              </a:ext>
            </a:extLst>
          </p:cNvPr>
          <p:cNvSpPr/>
          <p:nvPr/>
        </p:nvSpPr>
        <p:spPr>
          <a:xfrm>
            <a:off x="5309040" y="4053614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FFFB8-CFDC-5C47-8D01-6229E4CF8C94}"/>
              </a:ext>
            </a:extLst>
          </p:cNvPr>
          <p:cNvSpPr txBox="1"/>
          <p:nvPr/>
        </p:nvSpPr>
        <p:spPr>
          <a:xfrm>
            <a:off x="1118031" y="4485144"/>
            <a:ext cx="31079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>
                <a:latin typeface="Lucida Bright" pitchFamily="18" charset="0"/>
                <a:ea typeface="+mn-ea"/>
                <a:cs typeface="+mn-cs"/>
              </a:rPr>
              <a:t> 15+ years GME Operations, Accreditation and Management success</a:t>
            </a:r>
            <a:br>
              <a:rPr lang="en-US" sz="1100" dirty="0">
                <a:latin typeface="Lucida Bright" pitchFamily="18" charset="0"/>
                <a:ea typeface="+mn-ea"/>
                <a:cs typeface="+mn-cs"/>
              </a:rPr>
            </a:br>
            <a:endParaRPr lang="en-US" sz="1100" dirty="0"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>
                <a:latin typeface="Lucida Bright" pitchFamily="18" charset="0"/>
                <a:ea typeface="+mn-ea"/>
                <a:cs typeface="+mn-cs"/>
              </a:rPr>
              <a:t> Focused on continual readiness and offering timely and useful GME resources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364C6-CD0E-944C-955F-EB2CEC9D7354}"/>
              </a:ext>
            </a:extLst>
          </p:cNvPr>
          <p:cNvSpPr txBox="1"/>
          <p:nvPr/>
        </p:nvSpPr>
        <p:spPr>
          <a:xfrm>
            <a:off x="4633784" y="4337609"/>
            <a:ext cx="439900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Seasoned speaker at ACGME &amp; sub-specialty national meetings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Institutional and Program accreditation experience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b="1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3 decades in education; Masters of Education in curriculum &amp; evaluations, PhD concentration in secondary education &amp; adult learning theories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81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Appointments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5" name="Google Shape;184;p23">
            <a:extLst>
              <a:ext uri="{FF2B5EF4-FFF2-40B4-BE49-F238E27FC236}">
                <a16:creationId xmlns:a16="http://schemas.microsoft.com/office/drawing/2014/main" id="{8C3CE22F-6903-F746-BB7D-45A4B8B3EA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14" y="2660838"/>
            <a:ext cx="5533007" cy="3682154"/>
          </a:xfrm>
          <a:prstGeom prst="rect">
            <a:avLst/>
          </a:prstGeom>
        </p:spPr>
      </p:pic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indent="-457200"/>
            <a:r>
              <a:rPr lang="en-US" dirty="0"/>
              <a:t>Main additions include:</a:t>
            </a:r>
          </a:p>
          <a:p>
            <a:pPr marL="1143000" lvl="1" indent="-457200"/>
            <a:r>
              <a:rPr lang="en-US" dirty="0"/>
              <a:t>AOA-approved residency programs</a:t>
            </a:r>
          </a:p>
          <a:p>
            <a:pPr marL="1143000" lvl="1" indent="-457200"/>
            <a:r>
              <a:rPr lang="en-US" dirty="0"/>
              <a:t>ACGME-I approved programs</a:t>
            </a:r>
          </a:p>
          <a:p>
            <a:pPr marL="1143000" lvl="1" indent="-457200"/>
            <a:r>
              <a:rPr lang="en-US" dirty="0"/>
              <a:t>Required pre-requisite education</a:t>
            </a:r>
          </a:p>
          <a:p>
            <a:pPr marL="1143000" lvl="1" indent="-457200"/>
            <a:r>
              <a:rPr lang="en-US" dirty="0"/>
              <a:t>Verification of Milestones</a:t>
            </a:r>
          </a:p>
          <a:p>
            <a:pPr marL="1143000" lvl="1" indent="-457200"/>
            <a:r>
              <a:rPr lang="en-US" dirty="0"/>
              <a:t>Eligibility exceptions</a:t>
            </a:r>
          </a:p>
          <a:p>
            <a:pPr marL="685800" lvl="1" indent="0">
              <a:buNone/>
            </a:pPr>
            <a:endParaRPr lang="en-US" dirty="0"/>
          </a:p>
          <a:p>
            <a:pPr marL="685800" lvl="1" indent="0">
              <a:buNone/>
            </a:pPr>
            <a:endParaRPr lang="en-US" dirty="0"/>
          </a:p>
          <a:p>
            <a:pPr marL="685800" lvl="1" indent="0">
              <a:buNone/>
            </a:pPr>
            <a:endParaRPr lang="en-US" dirty="0"/>
          </a:p>
          <a:p>
            <a:pPr marL="228600" indent="0">
              <a:buNone/>
            </a:pPr>
            <a:endParaRPr lang="en-US" dirty="0"/>
          </a:p>
          <a:p>
            <a:pPr marL="228600" indent="0">
              <a:buNone/>
            </a:pPr>
            <a:r>
              <a:rPr lang="en-US" sz="2000" dirty="0"/>
              <a:t>(Review Committee may further specify)</a:t>
            </a:r>
            <a:endParaRPr sz="2000"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Appointments </a:t>
            </a:r>
            <a:endParaRPr dirty="0"/>
          </a:p>
        </p:txBody>
      </p:sp>
      <p:sp>
        <p:nvSpPr>
          <p:cNvPr id="199" name="Google Shape;199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200" name="Google Shape;200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Educational Program</a:t>
            </a:r>
            <a:endParaRPr dirty="0"/>
          </a:p>
        </p:txBody>
      </p:sp>
      <p:sp>
        <p:nvSpPr>
          <p:cNvPr id="208" name="Google Shape;208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209" name="Google Shape;209;p2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6" descr="../../../Volumes/douglas-1/New%20Clip%20art/grab_book_online_800_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3420" y="3692375"/>
            <a:ext cx="2591435" cy="194373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666750" y="14871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dirty="0"/>
              <a:t>Curriculum components:</a:t>
            </a:r>
            <a:endParaRPr sz="2200" dirty="0"/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program aims </a:t>
            </a:r>
            <a:r>
              <a:rPr lang="en-US" sz="2200" dirty="0"/>
              <a:t>consistent with the Sponsoring Institution’s mission, the needs of community it serves, and the desired distinctive capabilities of its graduates</a:t>
            </a:r>
            <a:endParaRPr sz="2200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competency-based goals and objectives for each educational experience to promote progress on a </a:t>
            </a:r>
            <a:r>
              <a:rPr lang="en-US" sz="2200" b="1" dirty="0"/>
              <a:t>trajectory to autonomous practice</a:t>
            </a:r>
            <a:endParaRPr sz="2200" b="1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delineation of resident responsibilities for patient care, </a:t>
            </a:r>
            <a:r>
              <a:rPr lang="en-US" sz="2200" b="1" dirty="0"/>
              <a:t>progressive responsibility for patient management and graded supervision</a:t>
            </a:r>
            <a:endParaRPr sz="2200" b="1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broad range </a:t>
            </a:r>
            <a:r>
              <a:rPr lang="en-US" sz="2200" dirty="0"/>
              <a:t>of structured didactic activities</a:t>
            </a:r>
            <a:endParaRPr sz="2200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ethics and research </a:t>
            </a:r>
            <a:r>
              <a:rPr lang="en-US" sz="2200" dirty="0"/>
              <a:t>components</a:t>
            </a:r>
            <a:endParaRPr sz="2200" dirty="0"/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Educational Program</a:t>
            </a:r>
            <a:endParaRPr dirty="0"/>
          </a:p>
        </p:txBody>
      </p:sp>
      <p:sp>
        <p:nvSpPr>
          <p:cNvPr id="217" name="Google Shape;217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sp>
        <p:nvSpPr>
          <p:cNvPr id="218" name="Google Shape;218;p2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7" descr="https://encrypted-tbn2.gstatic.com/images?q=tbn:ANd9GcQg9yT04ipMNKoY31dDLFadwfimdJ0rwLkyv-yQmdgJ8pCbA-2-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582" y="4660232"/>
            <a:ext cx="1778668" cy="142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628544" y="3551178"/>
            <a:ext cx="7886700" cy="267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Interpersonal and Communication Skills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b="1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 for residents:</a:t>
            </a:r>
            <a:endParaRPr sz="2400" dirty="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Educating patients, families, students, residents, and other health care professionals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Learn to communicate with patients and families to partners with them to assess their care goals, including, when appropriate, end-of-life goals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Core Competencies</a:t>
            </a:r>
            <a:endParaRPr dirty="0"/>
          </a:p>
        </p:txBody>
      </p:sp>
      <p:sp>
        <p:nvSpPr>
          <p:cNvPr id="227" name="Google Shape;227;p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sp>
        <p:nvSpPr>
          <p:cNvPr id="228" name="Google Shape;228;p2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774031" y="2852028"/>
            <a:ext cx="2013285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Care and Procedural Skills</a:t>
            </a:r>
            <a:endParaRPr dirty="0"/>
          </a:p>
        </p:txBody>
      </p:sp>
      <p:sp>
        <p:nvSpPr>
          <p:cNvPr id="230" name="Google Shape;230;p28"/>
          <p:cNvSpPr txBox="1"/>
          <p:nvPr/>
        </p:nvSpPr>
        <p:spPr>
          <a:xfrm>
            <a:off x="3149766" y="2901443"/>
            <a:ext cx="2013285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Knowledge</a:t>
            </a:r>
            <a:endParaRPr dirty="0"/>
          </a:p>
        </p:txBody>
      </p:sp>
      <p:sp>
        <p:nvSpPr>
          <p:cNvPr id="231" name="Google Shape;231;p28"/>
          <p:cNvSpPr txBox="1"/>
          <p:nvPr/>
        </p:nvSpPr>
        <p:spPr>
          <a:xfrm>
            <a:off x="5525502" y="2889853"/>
            <a:ext cx="2335130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Practice-based learning and Improvement</a:t>
            </a:r>
            <a:endParaRPr dirty="0"/>
          </a:p>
        </p:txBody>
      </p:sp>
      <p:sp>
        <p:nvSpPr>
          <p:cNvPr id="232" name="Google Shape;232;p28"/>
          <p:cNvSpPr txBox="1"/>
          <p:nvPr/>
        </p:nvSpPr>
        <p:spPr>
          <a:xfrm>
            <a:off x="2676523" y="2159375"/>
            <a:ext cx="29597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Significant Changes</a:t>
            </a:r>
            <a:endParaRPr dirty="0"/>
          </a:p>
        </p:txBody>
      </p:sp>
      <p:pic>
        <p:nvPicPr>
          <p:cNvPr id="233" name="Google Shape;233;p28" descr="Smiling Face with No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368" y="26564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 descr="Smiling Face with No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9209" y="254881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 descr="Smiling Face with No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867" y="269426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Professionalism: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for residents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ability to recognize and develop a plan for one’s own personal and professional well-being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appropriately disclosing and addressing conflict of duality of interest</a:t>
            </a:r>
            <a:endParaRPr dirty="0"/>
          </a:p>
        </p:txBody>
      </p:sp>
      <p:sp>
        <p:nvSpPr>
          <p:cNvPr id="242" name="Google Shape;242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sp>
        <p:nvSpPr>
          <p:cNvPr id="243" name="Google Shape;243;p2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9" descr="https://formazione.cripionieri.it/graphics/imgs/sys/omino_fir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350" y="558800"/>
            <a:ext cx="2176067" cy="235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Systems-based Practice: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for residents: 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demonstrate understanding health care finances and its impact on individual patients’ health decisions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advocate for patients within the health care system to achieve the patient’s and family’s care goals, including, when appropriate, end-of-life goals</a:t>
            </a:r>
            <a:endParaRPr dirty="0"/>
          </a:p>
        </p:txBody>
      </p:sp>
      <p:sp>
        <p:nvSpPr>
          <p:cNvPr id="251" name="Google Shape;251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sp>
        <p:nvSpPr>
          <p:cNvPr id="252" name="Google Shape;252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0" descr="http://www.dynamicwp.net/wp-content/uploads/2012/03/analytics-plugin-for-website-traff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8197" y="745870"/>
            <a:ext cx="2973705" cy="19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Evaluation</a:t>
            </a:r>
            <a:endParaRPr dirty="0"/>
          </a:p>
        </p:txBody>
      </p:sp>
      <p:sp>
        <p:nvSpPr>
          <p:cNvPr id="261" name="Google Shape;261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sp>
        <p:nvSpPr>
          <p:cNvPr id="262" name="Google Shape;262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1" descr="http://srvcallmng.loren.co.il/Portals/1/1%D7%AA%D7%9E%D7%95%D7%A0%D7%AA%20%D7%92%D7%A8%D7%A4%D7%99%D7%9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818" y="4394200"/>
            <a:ext cx="2476279" cy="175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body" idx="1"/>
          </p:nvPr>
        </p:nvSpPr>
        <p:spPr>
          <a:xfrm>
            <a:off x="554325" y="1783175"/>
            <a:ext cx="81714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Faculty</a:t>
            </a:r>
            <a:r>
              <a:rPr lang="en-US" dirty="0"/>
              <a:t>...directly observe, evaluate &amp; frequently provide feedback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Block rotations longer than 3 months</a:t>
            </a:r>
            <a:r>
              <a:rPr lang="en-US" dirty="0"/>
              <a:t> need to be evaluated every 3 months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Longitudinal experiences </a:t>
            </a:r>
            <a:r>
              <a:rPr lang="en-US" dirty="0"/>
              <a:t>must be evaluated every 3 months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NOTE: No major differences between fellow and resident requirements</a:t>
            </a:r>
            <a:endParaRPr sz="2000" dirty="0"/>
          </a:p>
        </p:txBody>
      </p:sp>
      <p:sp>
        <p:nvSpPr>
          <p:cNvPr id="269" name="Google Shape;269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Evaluation Changes </a:t>
            </a:r>
            <a:endParaRPr dirty="0"/>
          </a:p>
        </p:txBody>
      </p:sp>
      <p:sp>
        <p:nvSpPr>
          <p:cNvPr id="270" name="Google Shape;270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sp>
        <p:nvSpPr>
          <p:cNvPr id="271" name="Google Shape;271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(or designee) with input from CCC</a:t>
            </a:r>
            <a:r>
              <a:rPr lang="en-US" dirty="0"/>
              <a:t>…must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Meet with and review </a:t>
            </a:r>
            <a:r>
              <a:rPr lang="en-US" dirty="0"/>
              <a:t>with each trainee semi-annually, including progress along the specialty-specific Milestones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Assist with developing</a:t>
            </a:r>
            <a:r>
              <a:rPr lang="en-US" dirty="0"/>
              <a:t> individualized learning plans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develop plans </a:t>
            </a:r>
            <a:r>
              <a:rPr lang="en-US" dirty="0"/>
              <a:t>for trainees failing to progress</a:t>
            </a:r>
            <a:endParaRPr dirty="0"/>
          </a:p>
        </p:txBody>
      </p:sp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Program Director</a:t>
            </a:r>
            <a:endParaRPr dirty="0"/>
          </a:p>
        </p:txBody>
      </p:sp>
      <p:sp>
        <p:nvSpPr>
          <p:cNvPr id="279" name="Google Shape;279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  <p:sp>
        <p:nvSpPr>
          <p:cNvPr id="280" name="Google Shape;280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pic>
        <p:nvPicPr>
          <p:cNvPr id="80" name="Google Shape;80;p12" descr="http://achievewithmaggie.com/wp-content/uploads/2013/03/Fotolia_39827884_XS-Goals-Y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2119" y="4497860"/>
            <a:ext cx="3086215" cy="14783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Discuss philosophy and structure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Review each of the sections (I-V)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Provide resources for planning for implementation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639445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Annually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summative evaluation of each trainee that includes their readiness to progress to the next year</a:t>
            </a: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Final Evaluations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recommendations from the CCC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shared with trainee upon completion of the program</a:t>
            </a:r>
            <a:endParaRPr dirty="0"/>
          </a:p>
        </p:txBody>
      </p:sp>
      <p:sp>
        <p:nvSpPr>
          <p:cNvPr id="287" name="Google Shape;287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  <p:sp>
        <p:nvSpPr>
          <p:cNvPr id="288" name="Google Shape;288;p3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4" descr="../../../Volumes/douglas-1/New%20Clip%20art/helping_hand_on_edge_800_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504" y="3543300"/>
            <a:ext cx="2745740" cy="248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clinical teaching abilities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engagement with the educational program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participation in faculty development related to their skills as an educator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clinical performance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professionalism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scholarly activities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Should be incorporated into program-wide FD plans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96" name="Google Shape;296;p3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Annual Faculty Evaluations</a:t>
            </a:r>
            <a:endParaRPr dirty="0"/>
          </a:p>
        </p:txBody>
      </p:sp>
      <p:sp>
        <p:nvSpPr>
          <p:cNvPr id="297" name="Google Shape;297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  <p:sp>
        <p:nvSpPr>
          <p:cNvPr id="298" name="Google Shape;298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5" descr="../../../../Volumes/douglas/how%20to%20access%20your%20on-demand/clipart/stick_figures_lift_ar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0867" y="4965620"/>
            <a:ext cx="2666365" cy="183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3 members of program faculty, at least one of them needs to be a core faculty member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others with </a:t>
            </a:r>
            <a:r>
              <a:rPr lang="en-US" b="1" dirty="0"/>
              <a:t>extensive contact and experiences </a:t>
            </a:r>
            <a:r>
              <a:rPr lang="en-US" dirty="0"/>
              <a:t>with the program’s trainees</a:t>
            </a:r>
            <a:endParaRPr dirty="0"/>
          </a:p>
        </p:txBody>
      </p:sp>
      <p:sp>
        <p:nvSpPr>
          <p:cNvPr id="306" name="Google Shape;306;p3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CCC (Clinical Competency Committee)</a:t>
            </a:r>
            <a:endParaRPr dirty="0"/>
          </a:p>
        </p:txBody>
      </p: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  <p:sp>
        <p:nvSpPr>
          <p:cNvPr id="308" name="Google Shape;308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6" descr="../../../Volumes/douglas-1/New%20Clip%20art/group_session_800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7354" y="2978922"/>
            <a:ext cx="4135392" cy="258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390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“continuous improvement process”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PEC must have at least 2 faculty, one of whom is a core faculty member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Responsibilities of PEC: 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advisor to PD, through program oversight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review of the program’s self-determined goals &amp; progress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developing new goals, based on outcomes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SWOT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316" name="Google Shape;316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Program Evaluation &amp; Improvement </a:t>
            </a:r>
            <a:endParaRPr dirty="0"/>
          </a:p>
        </p:txBody>
      </p:sp>
      <p:sp>
        <p:nvSpPr>
          <p:cNvPr id="317" name="Google Shape;317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dirty="0"/>
          </a:p>
        </p:txBody>
      </p:sp>
      <p:pic>
        <p:nvPicPr>
          <p:cNvPr id="318" name="Google Shape;318;p37" descr="http://us.cdn3.123rf.com/168nwm/coramax/coramax1208/coramax120801884/14868837-3d-menschen--m-nner-personen-mit-einem-klemmbrett-ingenieu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8792" y="342900"/>
            <a:ext cx="1830797" cy="20231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7;p12">
            <a:extLst>
              <a:ext uri="{FF2B5EF4-FFF2-40B4-BE49-F238E27FC236}">
                <a16:creationId xmlns:a16="http://schemas.microsoft.com/office/drawing/2014/main" id="{D09B41F8-B671-7D4C-BB70-09A027A3E2D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body" idx="1"/>
          </p:nvPr>
        </p:nvSpPr>
        <p:spPr>
          <a:xfrm>
            <a:off x="600775" y="17048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curriculum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outcomes from previous APE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ACGME letters of notification, citations, AFIs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quality and safety of patient care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aggregate trainee and faculty: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well-being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recruitment &amp; retention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workforce diversity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engagement in QI and PS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scholarly activity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ACGME trainee and faculty surveys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written evaluations of the program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APE Components</a:t>
            </a:r>
            <a:endParaRPr sz="4800" dirty="0"/>
          </a:p>
        </p:txBody>
      </p:sp>
      <p:sp>
        <p:nvSpPr>
          <p:cNvPr id="327" name="Google Shape;327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dirty="0"/>
          </a:p>
        </p:txBody>
      </p:sp>
      <p:sp>
        <p:nvSpPr>
          <p:cNvPr id="328" name="Google Shape;328;p38"/>
          <p:cNvSpPr txBox="1">
            <a:spLocks noGrp="1"/>
          </p:cNvSpPr>
          <p:nvPr>
            <p:ph type="body" idx="2"/>
          </p:nvPr>
        </p:nvSpPr>
        <p:spPr>
          <a:xfrm>
            <a:off x="4610100" y="17048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Aggregate trainee: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achievement of the Milestones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in-training exams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board pass and certification rates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graduate performance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Aggregate faculty: 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evaluation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professional development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Action Plan: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discussed with trainees and faculty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submitted to the DIO</a:t>
            </a:r>
            <a:endParaRPr sz="1800" dirty="0"/>
          </a:p>
        </p:txBody>
      </p:sp>
      <p:pic>
        <p:nvPicPr>
          <p:cNvPr id="330" name="Google Shape;330;p38" descr="http://www.survey-reviews.net/wp-content/uploads/2012/09/Survey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656" y="352091"/>
            <a:ext cx="1200150" cy="8997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7;p12">
            <a:extLst>
              <a:ext uri="{FF2B5EF4-FFF2-40B4-BE49-F238E27FC236}">
                <a16:creationId xmlns:a16="http://schemas.microsoft.com/office/drawing/2014/main" id="{B7C389F7-89F3-354E-BF0B-7EF7523AF9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Board Pass Rates</a:t>
            </a:r>
            <a:endParaRPr dirty="0"/>
          </a:p>
        </p:txBody>
      </p:sp>
      <p:sp>
        <p:nvSpPr>
          <p:cNvPr id="337" name="Google Shape;337;p39"/>
          <p:cNvSpPr txBox="1">
            <a:spLocks noGrp="1"/>
          </p:cNvSpPr>
          <p:nvPr>
            <p:ph type="body" idx="1"/>
          </p:nvPr>
        </p:nvSpPr>
        <p:spPr>
          <a:xfrm>
            <a:off x="628650" y="3556000"/>
            <a:ext cx="6471104" cy="262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Details for specific pass rates for all iterations of the board examination process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Must report board certification status annually for the cohort of board-eligible trainees that graduates 7 years earlier</a:t>
            </a:r>
            <a:endParaRPr sz="2400" dirty="0"/>
          </a:p>
        </p:txBody>
      </p:sp>
      <p:sp>
        <p:nvSpPr>
          <p:cNvPr id="338" name="Google Shape;338;p3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dirty="0"/>
          </a:p>
        </p:txBody>
      </p:sp>
      <p:sp>
        <p:nvSpPr>
          <p:cNvPr id="339" name="Google Shape;339;p3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39" descr="https://encrypted-tbn0.gstatic.com/images?q=tbn:ANd9GcS5yK8djLterrbNzaqnh-teukGgS3CHMnUQ2NOZG39LzkXyjRe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700" y="3709661"/>
            <a:ext cx="1708044" cy="216233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9"/>
          <p:cNvSpPr txBox="1"/>
          <p:nvPr/>
        </p:nvSpPr>
        <p:spPr>
          <a:xfrm>
            <a:off x="889000" y="1905000"/>
            <a:ext cx="7531100" cy="15696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“Setting a single standard for pass rate that works across specialties is not supportable based on the heterogeneity of the psychometrics or different examinations”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Wrapping Up!</a:t>
            </a:r>
            <a:endParaRPr dirty="0"/>
          </a:p>
        </p:txBody>
      </p:sp>
      <p:sp>
        <p:nvSpPr>
          <p:cNvPr id="347" name="Google Shape;347;p40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348" name="Google Shape;348;p4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36</a:t>
            </a:fld>
            <a:endParaRPr dirty="0"/>
          </a:p>
        </p:txBody>
      </p:sp>
      <p:pic>
        <p:nvPicPr>
          <p:cNvPr id="349" name="Google Shape;349;p40" descr="New%20Clip%20art/puzzle_people_working_together_800_clr_698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44" y="3693689"/>
            <a:ext cx="4970780" cy="24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7;p12">
            <a:extLst>
              <a:ext uri="{FF2B5EF4-FFF2-40B4-BE49-F238E27FC236}">
                <a16:creationId xmlns:a16="http://schemas.microsoft.com/office/drawing/2014/main" id="{8F1C0560-0A34-7444-91F4-09BFDBFC18E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indent="-457200"/>
            <a:r>
              <a:rPr lang="en-US" dirty="0"/>
              <a:t>Read the Common Program Requirements</a:t>
            </a:r>
          </a:p>
          <a:p>
            <a:pPr marL="685800" indent="-457200"/>
            <a:r>
              <a:rPr lang="en-US" dirty="0"/>
              <a:t>Complete section I, II and III of the CPR Tracker; identify problem areas and resources you will need from your sponsoring institution</a:t>
            </a:r>
          </a:p>
          <a:p>
            <a:pPr marL="685800" indent="-457200"/>
            <a:r>
              <a:rPr lang="en-US" dirty="0"/>
              <a:t>Make a list of your questions</a:t>
            </a:r>
          </a:p>
          <a:p>
            <a:pPr marL="685800" indent="-457200"/>
            <a:r>
              <a:rPr lang="en-US" dirty="0"/>
              <a:t>Sections I, II and III will be discussed in detail in our next session on April 18, 2019</a:t>
            </a:r>
          </a:p>
          <a:p>
            <a:pPr marL="685800" indent="-457200"/>
            <a:r>
              <a:rPr lang="en-US" dirty="0"/>
              <a:t>Ensure you can meet section VI requirements – all are subject to citation beginning July 1, 2019</a:t>
            </a:r>
          </a:p>
          <a:p>
            <a:pPr marL="685800" indent="-457200"/>
            <a:endParaRPr lang="en-US" dirty="0"/>
          </a:p>
        </p:txBody>
      </p:sp>
      <p:sp>
        <p:nvSpPr>
          <p:cNvPr id="356" name="Google Shape;356;p4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Homework </a:t>
            </a:r>
            <a:endParaRPr dirty="0"/>
          </a:p>
        </p:txBody>
      </p:sp>
      <p:sp>
        <p:nvSpPr>
          <p:cNvPr id="357" name="Google Shape;357;p4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37</a:t>
            </a:fld>
            <a:endParaRPr dirty="0"/>
          </a:p>
        </p:txBody>
      </p:sp>
      <p:sp>
        <p:nvSpPr>
          <p:cNvPr id="358" name="Google Shape;358;p4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79" y="53159"/>
            <a:ext cx="2370871" cy="16848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</a:t>
            </a:r>
            <a:endParaRPr dirty="0"/>
          </a:p>
        </p:txBody>
      </p:sp>
      <p:sp>
        <p:nvSpPr>
          <p:cNvPr id="364" name="Google Shape;364;p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38</a:t>
            </a:fld>
            <a:endParaRPr dirty="0"/>
          </a:p>
        </p:txBody>
      </p:sp>
      <p:pic>
        <p:nvPicPr>
          <p:cNvPr id="365" name="Google Shape;365;p42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227" y="2125362"/>
            <a:ext cx="3488292" cy="33017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2">
            <a:extLst>
              <a:ext uri="{FF2B5EF4-FFF2-40B4-BE49-F238E27FC236}">
                <a16:creationId xmlns:a16="http://schemas.microsoft.com/office/drawing/2014/main" id="{3A5285E8-D5C2-7F4A-841C-30F07F8371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– How to Build a Team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Demystifying the Resident and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Faculty ACGME Survey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Oversight of the Clinical Learning and Working Environment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Policies, PLA’s and Policing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Making “Cents” Out of GME Financing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200" y="5168900"/>
            <a:ext cx="2109580" cy="12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37682" y="304582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Aims and Action Plans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February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2 of 4 : Changes on the Horizon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March 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Ask Partners – Spring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March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Understanding the CLE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March 26,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0F3A7-1E64-A444-B46C-0DD6ACFB8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95" y="5145612"/>
            <a:ext cx="931587" cy="93158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02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47" y="3703709"/>
            <a:ext cx="3058286" cy="2446629"/>
          </a:xfrm>
          <a:prstGeom prst="rect">
            <a:avLst/>
          </a:prstGeom>
        </p:spPr>
      </p:pic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393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Introduced in 2003 (duty hours)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Basic set of standards across all specialties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Foundation of the clinical learning environment</a:t>
            </a:r>
            <a:endParaRPr dirty="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Training expectations</a:t>
            </a:r>
            <a:endParaRPr dirty="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Patient care expectations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Emphasis on quality improvement and patient safety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Promote and strengthen </a:t>
            </a:r>
          </a:p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  team-based care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Address physician well-being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Philosophy of Common Program  Requirements </a:t>
            </a: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9730"/>
            <a:ext cx="9230497" cy="4629351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4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4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dirty="0">
                <a:latin typeface="+mn-lt"/>
              </a:rPr>
              <a:t>724-864-7320  |  </a:t>
            </a:r>
            <a:r>
              <a:rPr lang="en-US" sz="4400" dirty="0">
                <a:solidFill>
                  <a:srgbClr val="FF0000"/>
                </a:solidFill>
                <a:latin typeface="+mn-lt"/>
                <a:hlinkClick r:id="rId2"/>
              </a:rPr>
              <a:t>info@PartnersInMedEd.com</a:t>
            </a:r>
            <a:endParaRPr lang="en-US" sz="4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b="1" dirty="0">
                <a:latin typeface="+mn-lt"/>
              </a:rPr>
              <a:t>Heather Peters, M.Ed, Ph.D  </a:t>
            </a:r>
            <a:r>
              <a:rPr lang="en-US" sz="4400" dirty="0">
                <a:solidFill>
                  <a:srgbClr val="FF0000"/>
                </a:solidFill>
                <a:latin typeface="+mn-lt"/>
                <a:hlinkClick r:id="rId3"/>
              </a:rPr>
              <a:t>heather@PartnersInMedEd.com</a:t>
            </a:r>
            <a:br>
              <a:rPr lang="en-US" sz="4400" dirty="0">
                <a:solidFill>
                  <a:srgbClr val="FF0000"/>
                </a:solidFill>
                <a:latin typeface="+mn-lt"/>
              </a:rPr>
            </a:br>
            <a:endParaRPr lang="en-US" sz="4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b="1" dirty="0">
                <a:latin typeface="+mn-lt"/>
              </a:rPr>
              <a:t>Christine Redovan MBA </a:t>
            </a:r>
            <a:r>
              <a:rPr lang="en-US" sz="4400" dirty="0">
                <a:solidFill>
                  <a:srgbClr val="FF0000"/>
                </a:solidFill>
                <a:latin typeface="+mn-lt"/>
                <a:hlinkClick r:id="rId2"/>
              </a:rPr>
              <a:t>christine@PartnersInMedEd.com</a:t>
            </a:r>
            <a:endParaRPr lang="en-US" sz="4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6" y="27110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77;p12">
            <a:extLst>
              <a:ext uri="{FF2B5EF4-FFF2-40B4-BE49-F238E27FC236}">
                <a16:creationId xmlns:a16="http://schemas.microsoft.com/office/drawing/2014/main" id="{5D6AA72F-72F7-4A41-8EE7-4973733129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64;p42">
            <a:extLst>
              <a:ext uri="{FF2B5EF4-FFF2-40B4-BE49-F238E27FC236}">
                <a16:creationId xmlns:a16="http://schemas.microsoft.com/office/drawing/2014/main" id="{E6D37F07-0F15-E34F-AC95-C0188BB0BF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13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Developed to address inherent differences between specialty (core) and sub-specialty (fellowship) training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FF0000"/>
                </a:solidFill>
              </a:rPr>
              <a:t>Residency</a:t>
            </a:r>
            <a:r>
              <a:rPr lang="en-US" dirty="0"/>
              <a:t> version for all </a:t>
            </a:r>
            <a:r>
              <a:rPr lang="en-US" dirty="0">
                <a:solidFill>
                  <a:srgbClr val="FF0000"/>
                </a:solidFill>
              </a:rPr>
              <a:t>core specialties </a:t>
            </a:r>
            <a:r>
              <a:rPr lang="en-US" dirty="0"/>
              <a:t>– regardless of length of training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Fellowship</a:t>
            </a:r>
            <a:r>
              <a:rPr lang="en-US" dirty="0"/>
              <a:t> version for all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subspecialties</a:t>
            </a:r>
            <a:r>
              <a:rPr lang="en-US" dirty="0"/>
              <a:t> – regardless of length of training 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Intent is the same; difference is mainly operational in nature</a:t>
            </a:r>
          </a:p>
          <a:p>
            <a:pPr marL="635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Two Versions: Resident and Fellow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Guidance from ACGME for Sections I-V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July 1, 2019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July 1, 2020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Different tables for residents &amp; fellows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Use as inventory tool: Good way to document what you have/need for each program.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Section VI has its own table of implementation dates: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July 1, 2017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July 1, 2019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400" dirty="0"/>
              <a:t>Link: </a:t>
            </a:r>
            <a:r>
              <a:rPr lang="en-US" sz="1400" u="sng" dirty="0">
                <a:solidFill>
                  <a:schemeClr val="hlink"/>
                </a:solidFill>
                <a:hlinkClick r:id="rId4"/>
              </a:rPr>
              <a:t>https://www.acgme.org/What-We-Do/Accreditation/Common-Program-Requirements</a:t>
            </a:r>
            <a:r>
              <a:rPr lang="en-US" sz="1400" dirty="0"/>
              <a:t> </a:t>
            </a:r>
            <a:endParaRPr sz="14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Implementation Table from ACGME</a:t>
            </a:r>
            <a:endParaRPr dirty="0"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 descr="../../../Volumes/douglas-1/New%20Clip%20art/group_opposite_directions_800_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2851" y="1738058"/>
            <a:ext cx="2732405" cy="20491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dirty="0"/>
              <a:t>Refer to handout</a:t>
            </a:r>
          </a:p>
          <a:p>
            <a:pPr indent="-457200"/>
            <a:r>
              <a:rPr lang="en-US" dirty="0"/>
              <a:t>Dynamic document</a:t>
            </a:r>
          </a:p>
          <a:p>
            <a:pPr indent="-457200"/>
            <a:r>
              <a:rPr lang="en-US" dirty="0"/>
              <a:t>Add your specialty information (if applicable)</a:t>
            </a:r>
          </a:p>
          <a:p>
            <a:pPr indent="-457200"/>
            <a:r>
              <a:rPr lang="en-US" dirty="0"/>
              <a:t>Easy to update; sortable; printable</a:t>
            </a:r>
          </a:p>
          <a:p>
            <a:pPr indent="-457200"/>
            <a:r>
              <a:rPr lang="en-US" dirty="0"/>
              <a:t>Identify gaps; areas that need resources</a:t>
            </a:r>
          </a:p>
          <a:p>
            <a:pPr indent="-457200"/>
            <a:r>
              <a:rPr lang="en-US" dirty="0"/>
              <a:t>Use for APE improvements</a:t>
            </a:r>
          </a:p>
          <a:p>
            <a:pPr indent="-457200"/>
            <a:r>
              <a:rPr lang="en-US" dirty="0"/>
              <a:t>Customize for your needs</a:t>
            </a:r>
          </a:p>
          <a:p>
            <a:pPr indent="-457200"/>
            <a:endParaRPr lang="en-US" dirty="0"/>
          </a:p>
          <a:p>
            <a:pPr indent="-457200"/>
            <a:endParaRPr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Using the CPR Tracker</a:t>
            </a:r>
            <a:endParaRPr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39" y="1095941"/>
            <a:ext cx="1831785" cy="19031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Oversight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7" descr="New%20Clip%20art/stick_figure_solving_puzzle_800_clr_492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795" y="3181479"/>
            <a:ext cx="2306955" cy="26365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400" b="1" dirty="0"/>
              <a:t>Sponsoring Institution</a:t>
            </a:r>
            <a:r>
              <a:rPr lang="en-US" sz="2400" dirty="0"/>
              <a:t> has ultimate </a:t>
            </a:r>
            <a:r>
              <a:rPr lang="en-US" sz="2400" b="1" dirty="0">
                <a:solidFill>
                  <a:srgbClr val="FF0000"/>
                </a:solidFill>
              </a:rPr>
              <a:t>financial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academic </a:t>
            </a:r>
            <a:r>
              <a:rPr lang="en-US" sz="2400" dirty="0"/>
              <a:t>responsibility</a:t>
            </a:r>
            <a:endParaRPr sz="2400"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Primary Clinical Site: Formerly known as the Primary Teaching Site</a:t>
            </a:r>
            <a:endParaRPr sz="24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Majority of rotations need to take place there</a:t>
            </a:r>
            <a:endParaRPr sz="1800" dirty="0"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Sponsoring Institution, Primary Clinical Site and Participating Sites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8" descr="New%20Clip%20art/patient_surrounded_by_medical_team_800_clr_107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5500" y="3429000"/>
            <a:ext cx="5321300" cy="33254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2122</Words>
  <Application>Microsoft Macintosh PowerPoint</Application>
  <PresentationFormat>On-screen Show (4:3)</PresentationFormat>
  <Paragraphs>430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Common Program Requirements Part 1</vt:lpstr>
      <vt:lpstr>PowerPoint Presentation</vt:lpstr>
      <vt:lpstr>Learning Objectives</vt:lpstr>
      <vt:lpstr>Philosophy of Common Program  Requirements </vt:lpstr>
      <vt:lpstr>Two Versions: Resident and Fellow</vt:lpstr>
      <vt:lpstr>Implementation Table from ACGME</vt:lpstr>
      <vt:lpstr>Using the CPR Tracker</vt:lpstr>
      <vt:lpstr>Oversight</vt:lpstr>
      <vt:lpstr>Sponsoring Institution, Primary Clinical Site and Participating Sites</vt:lpstr>
      <vt:lpstr>Participating Sites</vt:lpstr>
      <vt:lpstr>Diversity and Inclusion</vt:lpstr>
      <vt:lpstr>Resources</vt:lpstr>
      <vt:lpstr>Personnel</vt:lpstr>
      <vt:lpstr>Personnel</vt:lpstr>
      <vt:lpstr>Program Director Responsibilities</vt:lpstr>
      <vt:lpstr>Program Director Responsibilities</vt:lpstr>
      <vt:lpstr>Program Director Responsibilities</vt:lpstr>
      <vt:lpstr>Faculty</vt:lpstr>
      <vt:lpstr>Core Faculty Program Coordinator</vt:lpstr>
      <vt:lpstr>Appointments</vt:lpstr>
      <vt:lpstr>Appointments </vt:lpstr>
      <vt:lpstr>Educational Program</vt:lpstr>
      <vt:lpstr>Educational Program</vt:lpstr>
      <vt:lpstr>Core Competencies</vt:lpstr>
      <vt:lpstr>PowerPoint Presentation</vt:lpstr>
      <vt:lpstr>PowerPoint Presentation</vt:lpstr>
      <vt:lpstr>Evaluation</vt:lpstr>
      <vt:lpstr>Evaluation Changes </vt:lpstr>
      <vt:lpstr>Program Director</vt:lpstr>
      <vt:lpstr>PowerPoint Presentation</vt:lpstr>
      <vt:lpstr>Annual Faculty Evaluations</vt:lpstr>
      <vt:lpstr>CCC (Clinical Competency Committee)</vt:lpstr>
      <vt:lpstr>Program Evaluation &amp; Improvement </vt:lpstr>
      <vt:lpstr>APE Components</vt:lpstr>
      <vt:lpstr>Board Pass Rates</vt:lpstr>
      <vt:lpstr>Wrapping Up!</vt:lpstr>
      <vt:lpstr>Homework 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1</dc:title>
  <dc:creator>christine</dc:creator>
  <cp:lastModifiedBy>Microsoft Office User</cp:lastModifiedBy>
  <cp:revision>41</cp:revision>
  <dcterms:modified xsi:type="dcterms:W3CDTF">2019-01-31T16:37:48Z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A305AFB1-E7F2-4582-B948-6319DD110279</vt:lpwstr>
  </property>
  <property fmtid="{D5CDD505-2E9C-101B-9397-08002B2CF9AE}" pid="3" name="ArticulatePath">
    <vt:lpwstr>Draft_CPRPart1_withClipart</vt:lpwstr>
  </property>
</Properties>
</file>