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tags/tag1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</p:sldMasterIdLst>
  <p:notesMasterIdLst>
    <p:notesMasterId r:id="rId34"/>
  </p:notesMasterIdLst>
  <p:sldIdLst>
    <p:sldId id="256" r:id="rId2"/>
    <p:sldId id="285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367" r:id="rId32"/>
    <p:sldId id="286" r:id="rId33"/>
  </p:sldIdLst>
  <p:sldSz cx="9144000" cy="6858000" type="screen4x3"/>
  <p:notesSz cx="7010400" cy="92964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35" roundtripDataSignature="AMtx7mgnrmepJ0I9pbTxRFzruV774XYnh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103" d="100"/>
          <a:sy n="103" d="100"/>
        </p:scale>
        <p:origin x="1784" y="168"/>
      </p:cViewPr>
      <p:guideLst>
        <p:guide orient="horz" pos="2160"/>
        <p:guide pos="290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970338" y="0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‹#›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9454708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9" name="Google Shape;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162936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37" name="Google Shape;137;p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5031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1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53" name="Google Shape;153;p1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430227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1" name="Google Shape;161;p1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2" name="Google Shape;162;p11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28387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p1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71" name="Google Shape;171;p1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1354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80" name="Google Shape;18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32590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9" name="Google Shape;189;p1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0" name="Google Shape;190;p1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42825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98" name="Google Shape;19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0766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5165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17" name="Google Shape;217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70611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7" name="Google Shape;227;p1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28" name="Google Shape;228;p18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65720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4" name="Google Shape;74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2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103350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p1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38" name="Google Shape;238;p19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941841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1" name="Google Shape;251;p2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52" name="Google Shape;252;p20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0003486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21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1" name="Google Shape;26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4355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9" name="Google Shape;269;p2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70" name="Google Shape;270;p2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103093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79" name="Google Shape;279;p2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80" name="Google Shape;280;p23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437492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2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91779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p2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298" name="Google Shape;298;p25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1905043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2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08" name="Google Shape;30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97792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2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15" name="Google Shape;31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412178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4" name="Google Shape;324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76694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2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 sz="12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3</a:t>
            </a:fld>
            <a:endParaRPr sz="1200" b="1" i="0" u="none" strike="noStrike" cap="none" dirty="0">
              <a:solidFill>
                <a:schemeClr val="dk1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568610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29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33" name="Google Shape;333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9570454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39763"/>
            <a:ext cx="4268788" cy="320198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" name="Shape 147"/>
          <p:cNvSpPr txBox="1">
            <a:spLocks noGrp="1"/>
          </p:cNvSpPr>
          <p:nvPr>
            <p:ph type="body" idx="1"/>
          </p:nvPr>
        </p:nvSpPr>
        <p:spPr>
          <a:xfrm>
            <a:off x="716989" y="4055019"/>
            <a:ext cx="5735898" cy="3841720"/>
          </a:xfrm>
          <a:prstGeom prst="rect">
            <a:avLst/>
          </a:prstGeom>
        </p:spPr>
        <p:txBody>
          <a:bodyPr lIns="93198" tIns="93198" rIns="93198" bIns="93198" anchor="t" anchorCtr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354637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40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4" name="Google Shape;294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5597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dirty="0"/>
              <a:t>1</a:t>
            </a:r>
            <a:endParaRPr dirty="0"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812625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4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8" name="Google Shape;88;p4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775354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5351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6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8" name="Google Shape;108;p6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61450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" name="Google Shape;117;p7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8" name="Google Shape;118;p7:notes"/>
          <p:cNvSpPr txBox="1">
            <a:spLocks noGrp="1"/>
          </p:cNvSpPr>
          <p:nvPr>
            <p:ph type="sldNum" idx="12"/>
          </p:nvPr>
        </p:nvSpPr>
        <p:spPr>
          <a:xfrm>
            <a:off x="3970338" y="8829675"/>
            <a:ext cx="30384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1872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8:notes"/>
          <p:cNvSpPr txBox="1">
            <a:spLocks noGrp="1"/>
          </p:cNvSpPr>
          <p:nvPr>
            <p:ph type="body" idx="1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7" name="Google Shape;12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48213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3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Google Shape;17;p3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18" name="Google Shape;18;p3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2" name="Google Shape;22;p3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3" name="Google Shape;23;p3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3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33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3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28" name="Google Shape;28;p3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1" name="Google Shape;31;p3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4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34" name="Google Shape;34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7" name="Google Shape;37;p35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35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3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0" name="Google Shape;40;p3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6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3" name="Google Shape;43;p36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44" name="Google Shape;44;p36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Google Shape;45;p3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46" name="Google Shape;46;p3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7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7"/>
          <p:cNvSpPr txBox="1">
            <a:spLocks noGrp="1"/>
          </p:cNvSpPr>
          <p:nvPr>
            <p:ph type="body" idx="1"/>
          </p:nvPr>
        </p:nvSpPr>
        <p:spPr>
          <a:xfrm rot="5400000">
            <a:off x="2352547" y="14160"/>
            <a:ext cx="4438905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0" name="Google Shape;50;p3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1" name="Google Shape;51;p3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8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4" name="Google Shape;54;p38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3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  <p:sp>
        <p:nvSpPr>
          <p:cNvPr id="56" name="Google Shape;56;p3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  <a:defRPr sz="35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3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dirty="0"/>
          </a:p>
        </p:txBody>
      </p:sp>
      <p:sp>
        <p:nvSpPr>
          <p:cNvPr id="13" name="Google Shape;13;p3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PartnersInMedEd.com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hyperlink" Target="mailto:heather@PartnersInMedEd.co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gme.org/What-We-Do/Accreditation/Common-Program-Requirement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2018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1"/>
          <p:cNvSpPr txBox="1">
            <a:spLocks noGrp="1"/>
          </p:cNvSpPr>
          <p:nvPr>
            <p:ph type="subTitle" idx="1"/>
          </p:nvPr>
        </p:nvSpPr>
        <p:spPr>
          <a:xfrm>
            <a:off x="139604" y="4495801"/>
            <a:ext cx="7245398" cy="11162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Christine Redovan, MBA -- GME Consultant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r>
              <a:rPr lang="en-US" dirty="0"/>
              <a:t>Heather Peters, M. Ed, PhD -- GME Consultant</a:t>
            </a:r>
            <a:endParaRPr dirty="0"/>
          </a:p>
        </p:txBody>
      </p:sp>
      <p:sp>
        <p:nvSpPr>
          <p:cNvPr id="63" name="Google Shape;63;p1"/>
          <p:cNvSpPr txBox="1">
            <a:spLocks noGrp="1"/>
          </p:cNvSpPr>
          <p:nvPr>
            <p:ph type="ctrTitle"/>
          </p:nvPr>
        </p:nvSpPr>
        <p:spPr>
          <a:xfrm>
            <a:off x="3762303" y="1423942"/>
            <a:ext cx="5263034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Common Program Requirements</a:t>
            </a:r>
            <a:br>
              <a:rPr lang="en-US" dirty="0"/>
            </a:br>
            <a:r>
              <a:rPr lang="en-US" sz="2400" dirty="0"/>
              <a:t>Part 3</a:t>
            </a:r>
            <a:endParaRPr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9"/>
          <p:cNvSpPr txBox="1">
            <a:spLocks noGrp="1"/>
          </p:cNvSpPr>
          <p:nvPr>
            <p:ph type="body" idx="1"/>
          </p:nvPr>
        </p:nvSpPr>
        <p:spPr>
          <a:xfrm>
            <a:off x="628544" y="3551178"/>
            <a:ext cx="7886700" cy="2675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Interpersonal and Communication Skills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b="1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 for residents:</a:t>
            </a:r>
            <a:endParaRPr sz="2400" dirty="0"/>
          </a:p>
          <a:p>
            <a: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Educating patients, families, students, residents, and other health care professionals</a:t>
            </a:r>
            <a:endParaRPr sz="2000" dirty="0"/>
          </a:p>
          <a:p>
            <a:pPr marL="457200" lvl="0" indent="-355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-US" sz="2000" dirty="0"/>
              <a:t>Learn to communicate with patients and families to partners with them to assess their care goals, including, when appropriate, end-of-life goals</a:t>
            </a:r>
            <a:endParaRPr sz="20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40" name="Google Shape;140;p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Core Competencies</a:t>
            </a:r>
            <a:endParaRPr dirty="0"/>
          </a:p>
        </p:txBody>
      </p:sp>
      <p:sp>
        <p:nvSpPr>
          <p:cNvPr id="141" name="Google Shape;141;p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 dirty="0"/>
          </a:p>
        </p:txBody>
      </p:sp>
      <p:sp>
        <p:nvSpPr>
          <p:cNvPr id="142" name="Google Shape;142;p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9"/>
          <p:cNvSpPr txBox="1"/>
          <p:nvPr/>
        </p:nvSpPr>
        <p:spPr>
          <a:xfrm>
            <a:off x="774031" y="2852028"/>
            <a:ext cx="2013285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Patient Care and Procedural Skills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9"/>
          <p:cNvSpPr txBox="1"/>
          <p:nvPr/>
        </p:nvSpPr>
        <p:spPr>
          <a:xfrm>
            <a:off x="3149766" y="2901443"/>
            <a:ext cx="2013285" cy="307777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Medical Knowledge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9"/>
          <p:cNvSpPr txBox="1"/>
          <p:nvPr/>
        </p:nvSpPr>
        <p:spPr>
          <a:xfrm>
            <a:off x="5525502" y="2889853"/>
            <a:ext cx="2335130" cy="52322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Practice-based learning and Improvement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9"/>
          <p:cNvSpPr txBox="1"/>
          <p:nvPr/>
        </p:nvSpPr>
        <p:spPr>
          <a:xfrm>
            <a:off x="2676523" y="2159375"/>
            <a:ext cx="2959769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 Significant Changes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7" name="Google Shape;147;p9" descr="Smiling Face with No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3368" y="2656438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9" descr="Smiling Face with No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99209" y="2548813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9" descr="Smiling Face with No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235867" y="2694263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Professionalism: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b="1" dirty="0">
                <a:solidFill>
                  <a:srgbClr val="FF0000"/>
                </a:solidFill>
              </a:rPr>
              <a:t>NEW</a:t>
            </a:r>
            <a:r>
              <a:rPr lang="en-US" dirty="0"/>
              <a:t> for residents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ability to recognize and develop a plan for one’s own personal and professional well-being</a:t>
            </a: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appropriately disclosing and addressing conflict of duality of interest</a:t>
            </a: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solidFill>
                  <a:srgbClr val="FF0000"/>
                </a:solidFill>
              </a:rPr>
              <a:t>Fellows</a:t>
            </a:r>
            <a:r>
              <a:rPr lang="en-US" dirty="0"/>
              <a:t> – demonstrate a commitment to professionalism and adherence to ethical principles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56" name="Google Shape;156;p1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 dirty="0"/>
          </a:p>
        </p:txBody>
      </p:sp>
      <p:sp>
        <p:nvSpPr>
          <p:cNvPr id="157" name="Google Shape;157;p1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8" name="Google Shape;158;p10" descr="https://formazione.cripionieri.it/graphics/imgs/sys/omino_firma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59562" y="135720"/>
            <a:ext cx="2176067" cy="23541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Systems-based Practice: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b="1" dirty="0">
                <a:solidFill>
                  <a:srgbClr val="FF0000"/>
                </a:solidFill>
              </a:rPr>
              <a:t>NEW</a:t>
            </a:r>
            <a:r>
              <a:rPr lang="en-US" sz="2400" dirty="0"/>
              <a:t> for residents: </a:t>
            </a:r>
            <a:endParaRPr sz="2400"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demonstrate understanding health care finances and its impact on individual patients’ health decisions</a:t>
            </a: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advocate for patients within the health care system to achieve the patient’s and family’s care goals, including, when appropriate, end-of-life goals</a:t>
            </a:r>
            <a:endParaRPr dirty="0"/>
          </a:p>
          <a:p>
            <a:pPr marL="4572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sz="2400" dirty="0"/>
          </a:p>
          <a:p>
            <a:pPr marL="635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400" dirty="0">
                <a:solidFill>
                  <a:srgbClr val="FF0000"/>
                </a:solidFill>
              </a:rPr>
              <a:t>Fellows</a:t>
            </a:r>
            <a:r>
              <a:rPr lang="en-US" sz="2400" dirty="0"/>
              <a:t> – awareness of and responsiveness to the larger health care system and context</a:t>
            </a:r>
            <a:endParaRPr sz="2400" dirty="0"/>
          </a:p>
        </p:txBody>
      </p:sp>
      <p:sp>
        <p:nvSpPr>
          <p:cNvPr id="165" name="Google Shape;165;p1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 dirty="0"/>
          </a:p>
        </p:txBody>
      </p:sp>
      <p:sp>
        <p:nvSpPr>
          <p:cNvPr id="166" name="Google Shape;166;p11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1" descr="http://www.dynamicwp.net/wp-content/uploads/2012/03/analytics-plugin-for-website-traffic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512945" y="350085"/>
            <a:ext cx="2973705" cy="198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2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74" name="Google Shape;174;p12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Evaluation</a:t>
            </a:r>
            <a:endParaRPr dirty="0"/>
          </a:p>
        </p:txBody>
      </p:sp>
      <p:sp>
        <p:nvSpPr>
          <p:cNvPr id="175" name="Google Shape;175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 dirty="0"/>
          </a:p>
        </p:txBody>
      </p:sp>
      <p:sp>
        <p:nvSpPr>
          <p:cNvPr id="176" name="Google Shape;176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7" name="Google Shape;177;p12" descr="http://srvcallmng.loren.co.il/Portals/1/1%D7%AA%D7%9E%D7%95%D7%A0%D7%AA%20%D7%92%D7%A8%D7%A4%D7%99%D7%9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818" y="4394200"/>
            <a:ext cx="2476279" cy="17585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3"/>
          <p:cNvSpPr txBox="1">
            <a:spLocks noGrp="1"/>
          </p:cNvSpPr>
          <p:nvPr>
            <p:ph type="body" idx="1"/>
          </p:nvPr>
        </p:nvSpPr>
        <p:spPr>
          <a:xfrm>
            <a:off x="554325" y="1783175"/>
            <a:ext cx="81714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Faculty</a:t>
            </a:r>
            <a:r>
              <a:rPr lang="en-US" dirty="0"/>
              <a:t>...directly observe, evaluate &amp; frequently provide feedback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Block rotations longer than 3 months</a:t>
            </a:r>
            <a:r>
              <a:rPr lang="en-US" dirty="0"/>
              <a:t> need to be evaluated every 3 months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Longitudinal experiences </a:t>
            </a:r>
            <a:r>
              <a:rPr lang="en-US" dirty="0"/>
              <a:t>must be evaluated every 3 months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000" dirty="0"/>
              <a:t>NOTE: No major differences between fellow and resident requirements</a:t>
            </a:r>
            <a:endParaRPr sz="2000" dirty="0"/>
          </a:p>
        </p:txBody>
      </p:sp>
      <p:sp>
        <p:nvSpPr>
          <p:cNvPr id="183" name="Google Shape;183;p1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Evaluation Changes </a:t>
            </a:r>
            <a:endParaRPr dirty="0"/>
          </a:p>
        </p:txBody>
      </p:sp>
      <p:sp>
        <p:nvSpPr>
          <p:cNvPr id="184" name="Google Shape;184;p1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14</a:t>
            </a:fld>
            <a:endParaRPr dirty="0"/>
          </a:p>
        </p:txBody>
      </p:sp>
      <p:sp>
        <p:nvSpPr>
          <p:cNvPr id="185" name="Google Shape;185;p1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6" name="Google Shape;186;p13" descr="http://www.survey-reviews.net/wp-content/uploads/2012/09/Survey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27611" y="352091"/>
            <a:ext cx="1627195" cy="121992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b="1" dirty="0"/>
              <a:t>(or designee) with input from CCC</a:t>
            </a:r>
            <a:r>
              <a:rPr lang="en-US" dirty="0"/>
              <a:t>…must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Meet with and review </a:t>
            </a:r>
            <a:r>
              <a:rPr lang="en-US" dirty="0"/>
              <a:t>with each trainee semi-annually, including progress along the specialty-specific Milestones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Assist with developing</a:t>
            </a:r>
            <a:r>
              <a:rPr lang="en-US" dirty="0"/>
              <a:t> individualized learning plans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b="1" dirty="0"/>
              <a:t>develop plans </a:t>
            </a:r>
            <a:r>
              <a:rPr lang="en-US" dirty="0"/>
              <a:t>for trainees failing to progress</a:t>
            </a:r>
            <a:endParaRPr dirty="0"/>
          </a:p>
        </p:txBody>
      </p:sp>
      <p:sp>
        <p:nvSpPr>
          <p:cNvPr id="193" name="Google Shape;193;p1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Program Director</a:t>
            </a:r>
            <a:endParaRPr dirty="0"/>
          </a:p>
        </p:txBody>
      </p:sp>
      <p:sp>
        <p:nvSpPr>
          <p:cNvPr id="194" name="Google Shape;194;p1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 dirty="0"/>
          </a:p>
        </p:txBody>
      </p:sp>
      <p:sp>
        <p:nvSpPr>
          <p:cNvPr id="195" name="Google Shape;195;p1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"/>
          <p:cNvSpPr txBox="1">
            <a:spLocks noGrp="1"/>
          </p:cNvSpPr>
          <p:nvPr>
            <p:ph type="body" idx="1"/>
          </p:nvPr>
        </p:nvSpPr>
        <p:spPr>
          <a:xfrm>
            <a:off x="666750" y="14871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b="1" dirty="0">
                <a:solidFill>
                  <a:srgbClr val="548135"/>
                </a:solidFill>
              </a:rPr>
              <a:t>Curriculum Components:</a:t>
            </a:r>
            <a:endParaRPr sz="2200" b="1" dirty="0">
              <a:solidFill>
                <a:srgbClr val="548135"/>
              </a:solidFill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program aims </a:t>
            </a:r>
            <a:r>
              <a:rPr lang="en-US" sz="2200" dirty="0"/>
              <a:t>consistent with the Sponsoring Institution’s mission, the needs of community it serves, and the desired distinctive capabilities of its graduates</a:t>
            </a:r>
            <a:endParaRPr sz="2200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competency-based goals and objectives for each educational experience to promote progress on a </a:t>
            </a:r>
            <a:r>
              <a:rPr lang="en-US" sz="2200" b="1" dirty="0"/>
              <a:t>trajectory to autonomous practice</a:t>
            </a:r>
            <a:endParaRPr sz="2200" b="1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delineation of resident responsibilities for patient care, </a:t>
            </a:r>
            <a:r>
              <a:rPr lang="en-US" sz="2200" b="1" dirty="0"/>
              <a:t>progressive responsibility for patient management and graded supervision</a:t>
            </a:r>
            <a:endParaRPr sz="2200" b="1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broad range </a:t>
            </a:r>
            <a:r>
              <a:rPr lang="en-US" sz="2200" dirty="0"/>
              <a:t>of structured didactic activities</a:t>
            </a:r>
            <a:endParaRPr sz="2200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ethics and research </a:t>
            </a:r>
            <a:r>
              <a:rPr lang="en-US" sz="2200" dirty="0"/>
              <a:t>components</a:t>
            </a:r>
            <a:endParaRPr sz="2200" dirty="0"/>
          </a:p>
        </p:txBody>
      </p:sp>
      <p:sp>
        <p:nvSpPr>
          <p:cNvPr id="201" name="Google Shape;201;p1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Educational Program</a:t>
            </a:r>
            <a:endParaRPr dirty="0"/>
          </a:p>
        </p:txBody>
      </p:sp>
      <p:sp>
        <p:nvSpPr>
          <p:cNvPr id="202" name="Google Shape;202;p1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16</a:t>
            </a:fld>
            <a:endParaRPr dirty="0"/>
          </a:p>
        </p:txBody>
      </p:sp>
      <p:sp>
        <p:nvSpPr>
          <p:cNvPr id="203" name="Google Shape;203;p1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4" name="Google Shape;204;p15" descr="https://encrypted-tbn2.gstatic.com/images?q=tbn:ANd9GcQg9yT04ipMNKoY31dDLFadwfimdJ0rwLkyv-yQmdgJ8pCbA-2-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582" y="4660232"/>
            <a:ext cx="1778668" cy="142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6"/>
          <p:cNvSpPr txBox="1">
            <a:spLocks noGrp="1"/>
          </p:cNvSpPr>
          <p:nvPr>
            <p:ph type="body" idx="1"/>
          </p:nvPr>
        </p:nvSpPr>
        <p:spPr>
          <a:xfrm>
            <a:off x="628649" y="1738058"/>
            <a:ext cx="8124825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Each specialty will start to provide templates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Pediatrics – Requirement for over a decade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Possible Contents: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Self-assessment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Career plans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Learner goals based on milestone achievement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Mentoring needs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Scholarly activity</a:t>
            </a:r>
            <a:endParaRPr dirty="0"/>
          </a:p>
          <a:p>
            <a:pPr marL="546100" lvl="1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889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000" b="1" dirty="0"/>
              <a:t>Discussion Topic:</a:t>
            </a:r>
            <a:r>
              <a:rPr lang="en-US" sz="2000" dirty="0"/>
              <a:t> How does this differ from the semiannual evaluation? How can you do this and not duplicate efforts?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200"/>
              <a:buNone/>
            </a:pPr>
            <a:endParaRPr dirty="0"/>
          </a:p>
        </p:txBody>
      </p:sp>
      <p:sp>
        <p:nvSpPr>
          <p:cNvPr id="210" name="Google Shape;210;p1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Individualized Learning Plans</a:t>
            </a:r>
            <a:endParaRPr dirty="0"/>
          </a:p>
        </p:txBody>
      </p:sp>
      <p:sp>
        <p:nvSpPr>
          <p:cNvPr id="211" name="Google Shape;211;p1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17</a:t>
            </a:fld>
            <a:endParaRPr dirty="0"/>
          </a:p>
        </p:txBody>
      </p:sp>
      <p:sp>
        <p:nvSpPr>
          <p:cNvPr id="212" name="Google Shape;212;p16"/>
          <p:cNvSpPr txBox="1"/>
          <p:nvPr/>
        </p:nvSpPr>
        <p:spPr>
          <a:xfrm>
            <a:off x="5709547" y="2886629"/>
            <a:ext cx="2193627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TOOL: </a:t>
            </a:r>
            <a:r>
              <a:rPr lang="en-US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Template for Individualized Learning Plan</a:t>
            </a:r>
            <a:endParaRPr dirty="0"/>
          </a:p>
        </p:txBody>
      </p:sp>
      <p:pic>
        <p:nvPicPr>
          <p:cNvPr id="213" name="Google Shape;213;p16" descr="Tool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5147" y="279876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6" descr="Group brainstorm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450" y="468585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69;p2">
            <a:extLst>
              <a:ext uri="{FF2B5EF4-FFF2-40B4-BE49-F238E27FC236}">
                <a16:creationId xmlns:a16="http://schemas.microsoft.com/office/drawing/2014/main" id="{5EE666FC-C3F5-C74A-8D49-860456949D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Progress Improvement Plan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Remediation Plan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Support Plan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Tied to milestones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What will it take to get to the next level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Site Visitor may review documentation</a:t>
            </a:r>
            <a:endParaRPr dirty="0"/>
          </a:p>
        </p:txBody>
      </p:sp>
      <p:sp>
        <p:nvSpPr>
          <p:cNvPr id="220" name="Google Shape;220;p17"/>
          <p:cNvSpPr txBox="1">
            <a:spLocks noGrp="1"/>
          </p:cNvSpPr>
          <p:nvPr>
            <p:ph type="title"/>
          </p:nvPr>
        </p:nvSpPr>
        <p:spPr>
          <a:xfrm>
            <a:off x="1989344" y="234964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Failure to Progress Plans</a:t>
            </a:r>
            <a:endParaRPr dirty="0"/>
          </a:p>
        </p:txBody>
      </p:sp>
      <p:sp>
        <p:nvSpPr>
          <p:cNvPr id="221" name="Google Shape;221;p1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18</a:t>
            </a:fld>
            <a:endParaRPr dirty="0"/>
          </a:p>
        </p:txBody>
      </p:sp>
      <p:sp>
        <p:nvSpPr>
          <p:cNvPr id="222" name="Google Shape;222;p17"/>
          <p:cNvSpPr/>
          <p:nvPr/>
        </p:nvSpPr>
        <p:spPr>
          <a:xfrm>
            <a:off x="5839637" y="2739247"/>
            <a:ext cx="2470561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TIP: Have all “Failure to Progress” plans signed by both the trainee and the program director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3" name="Google Shape;223;p17" descr="Market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9999" y="2778954"/>
            <a:ext cx="9144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Google Shape;224;p17"/>
          <p:cNvSpPr/>
          <p:nvPr/>
        </p:nvSpPr>
        <p:spPr>
          <a:xfrm>
            <a:off x="4969354" y="2578872"/>
            <a:ext cx="3477772" cy="1269403"/>
          </a:xfrm>
          <a:prstGeom prst="rect">
            <a:avLst/>
          </a:prstGeom>
          <a:noFill/>
          <a:ln w="254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9;p2">
            <a:extLst>
              <a:ext uri="{FF2B5EF4-FFF2-40B4-BE49-F238E27FC236}">
                <a16:creationId xmlns:a16="http://schemas.microsoft.com/office/drawing/2014/main" id="{71C83898-9A03-B041-9E0D-FF3BFE8E679D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Google Shape;230;p18" descr="../../../Volumes/douglas-1/New%20Clip%20art/helping_hand_on_edge_800_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87319" y="796400"/>
            <a:ext cx="2638274" cy="1973453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18"/>
          <p:cNvSpPr txBox="1">
            <a:spLocks noGrp="1"/>
          </p:cNvSpPr>
          <p:nvPr>
            <p:ph type="body" idx="1"/>
          </p:nvPr>
        </p:nvSpPr>
        <p:spPr>
          <a:xfrm>
            <a:off x="628650" y="1783127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Char char="✔"/>
            </a:pPr>
            <a:r>
              <a:rPr lang="en-US" b="1" dirty="0"/>
              <a:t>Semi-Annual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Char char="✔"/>
            </a:pPr>
            <a:r>
              <a:rPr lang="en-US" b="1" dirty="0"/>
              <a:t>Annual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summative evaluation of each trainee that includes </a:t>
            </a:r>
            <a:r>
              <a:rPr lang="en-US" b="1" u="sng" dirty="0"/>
              <a:t>their readiness to progress to the next year of the program</a:t>
            </a:r>
            <a:endParaRPr b="1" u="sng"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Char char="✔"/>
            </a:pPr>
            <a:r>
              <a:rPr lang="en-US" b="1" dirty="0"/>
              <a:t>Final </a:t>
            </a:r>
            <a:endParaRPr b="1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consider recommendations from the CCC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be shared with trainee upon completion of the program</a:t>
            </a:r>
            <a:endParaRPr dirty="0"/>
          </a:p>
        </p:txBody>
      </p:sp>
      <p:sp>
        <p:nvSpPr>
          <p:cNvPr id="232" name="Google Shape;232;p1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Required Evaluations</a:t>
            </a:r>
            <a:endParaRPr dirty="0"/>
          </a:p>
        </p:txBody>
      </p:sp>
      <p:sp>
        <p:nvSpPr>
          <p:cNvPr id="233" name="Google Shape;233;p1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19</a:t>
            </a:fld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 dirty="0"/>
          </a:p>
        </p:txBody>
      </p:sp>
      <p:sp>
        <p:nvSpPr>
          <p:cNvPr id="79" name="Google Shape;79;p12"/>
          <p:cNvSpPr txBox="1"/>
          <p:nvPr/>
        </p:nvSpPr>
        <p:spPr>
          <a:xfrm>
            <a:off x="2152676" y="216342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5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Partners Consulting Team</a:t>
            </a:r>
            <a:endParaRPr dirty="0"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67017" y="1605415"/>
            <a:ext cx="1835456" cy="2291922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488826" y="1629582"/>
            <a:ext cx="1888158" cy="230051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2"/>
          <p:cNvSpPr/>
          <p:nvPr/>
        </p:nvSpPr>
        <p:spPr>
          <a:xfrm>
            <a:off x="1581132" y="4022056"/>
            <a:ext cx="21336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Christine Redovan, MBA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GME Consultant</a:t>
            </a:r>
            <a:endParaRPr dirty="0"/>
          </a:p>
        </p:txBody>
      </p:sp>
      <p:sp>
        <p:nvSpPr>
          <p:cNvPr id="83" name="Google Shape;83;p12"/>
          <p:cNvSpPr/>
          <p:nvPr/>
        </p:nvSpPr>
        <p:spPr>
          <a:xfrm>
            <a:off x="5309040" y="4053614"/>
            <a:ext cx="220980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Heather Peters, M.Ed, Ph.D</a:t>
            </a:r>
            <a:endParaRPr dirty="0"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 dirty="0">
                <a:solidFill>
                  <a:srgbClr val="336750"/>
                </a:solidFill>
                <a:latin typeface="Arial"/>
                <a:ea typeface="Arial"/>
                <a:cs typeface="Arial"/>
                <a:sym typeface="Arial"/>
              </a:rPr>
              <a:t>GME Consultant</a:t>
            </a:r>
            <a:endParaRPr dirty="0"/>
          </a:p>
        </p:txBody>
      </p:sp>
      <p:sp>
        <p:nvSpPr>
          <p:cNvPr id="84" name="Google Shape;84;p12"/>
          <p:cNvSpPr txBox="1"/>
          <p:nvPr/>
        </p:nvSpPr>
        <p:spPr>
          <a:xfrm>
            <a:off x="1118031" y="4485144"/>
            <a:ext cx="3107980" cy="1508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15+ years GME Operations, Accreditation and Management success</a:t>
            </a:r>
            <a:b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Focused on continual readiness and offering timely and useful GME resources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2"/>
          <p:cNvSpPr txBox="1"/>
          <p:nvPr/>
        </p:nvSpPr>
        <p:spPr>
          <a:xfrm>
            <a:off x="4633784" y="4337609"/>
            <a:ext cx="4399005" cy="21852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71450" marR="0" lvl="0" indent="-952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GME Director &amp; DIO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Seasoned speaker at ACGME &amp; sub-specialty national meetings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Institutional and Program accreditation experience</a:t>
            </a:r>
            <a:endParaRPr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•"/>
            </a:pPr>
            <a:r>
              <a:rPr lang="en-US" sz="11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 decades in education; Masters of Education in curriculum &amp; evaluations, PhD concentration in secondary education &amp; adult learning theories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rgbClr val="00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7700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9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clinical teaching abilities</a:t>
            </a:r>
            <a:endParaRPr sz="2800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engagement with the educational program</a:t>
            </a:r>
            <a:endParaRPr sz="2800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participation in faculty development related to their skills </a:t>
            </a:r>
            <a:endParaRPr dirty="0"/>
          </a:p>
          <a:p>
            <a:pPr marL="91440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as an educator</a:t>
            </a:r>
            <a:endParaRPr dirty="0"/>
          </a:p>
          <a:p>
            <a:pPr marL="91440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as supervisors of their residents and their own well-being</a:t>
            </a:r>
            <a:endParaRPr dirty="0"/>
          </a:p>
          <a:p>
            <a:pPr marL="91440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as patient safety and quality improvement drivers</a:t>
            </a:r>
            <a:endParaRPr dirty="0"/>
          </a:p>
          <a:p>
            <a:pPr marL="914400" lvl="1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As patient outcome improvement drivers based on their practice-based learning and improvement efforts</a:t>
            </a:r>
            <a:endParaRPr sz="1800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clinical performance</a:t>
            </a:r>
            <a:endParaRPr sz="2800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professionalism</a:t>
            </a:r>
            <a:endParaRPr sz="2800"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sz="2800" dirty="0"/>
              <a:t>scholarly activities</a:t>
            </a:r>
            <a:endParaRPr sz="28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41" name="Google Shape;241;p1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Annual Faculty Evaluations</a:t>
            </a:r>
            <a:endParaRPr dirty="0"/>
          </a:p>
        </p:txBody>
      </p:sp>
      <p:sp>
        <p:nvSpPr>
          <p:cNvPr id="242" name="Google Shape;242;p1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20</a:t>
            </a:fld>
            <a:endParaRPr dirty="0"/>
          </a:p>
        </p:txBody>
      </p:sp>
      <p:sp>
        <p:nvSpPr>
          <p:cNvPr id="243" name="Google Shape;243;p19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19" descr="../../../../Volumes/douglas/how%20to%20access%20your%20on-demand/clipart/stick_figures_lift_arr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15050" y="4510140"/>
            <a:ext cx="2666365" cy="183261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5" name="Google Shape;245;p19"/>
          <p:cNvGrpSpPr/>
          <p:nvPr/>
        </p:nvGrpSpPr>
        <p:grpSpPr>
          <a:xfrm>
            <a:off x="5189819" y="1243102"/>
            <a:ext cx="3477772" cy="914400"/>
            <a:chOff x="3797779" y="5390594"/>
            <a:chExt cx="3477772" cy="914400"/>
          </a:xfrm>
        </p:grpSpPr>
        <p:sp>
          <p:nvSpPr>
            <p:cNvPr id="246" name="Google Shape;246;p19"/>
            <p:cNvSpPr/>
            <p:nvPr/>
          </p:nvSpPr>
          <p:spPr>
            <a:xfrm>
              <a:off x="4728816" y="5562384"/>
              <a:ext cx="2470561" cy="6463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200" b="1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TIP: </a:t>
              </a:r>
              <a:r>
                <a:rPr lang="en-US" sz="1200" b="0" i="0" u="none" strike="noStrike" cap="none" dirty="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Work with other programs and the SI to meet the faculty development requirements</a:t>
              </a:r>
              <a:endParaRPr dirty="0"/>
            </a:p>
          </p:txBody>
        </p:sp>
        <p:pic>
          <p:nvPicPr>
            <p:cNvPr id="247" name="Google Shape;247;p19" descr="Marketing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936150" y="5390594"/>
              <a:ext cx="914400" cy="9144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8" name="Google Shape;248;p19"/>
            <p:cNvSpPr/>
            <p:nvPr/>
          </p:nvSpPr>
          <p:spPr>
            <a:xfrm>
              <a:off x="3797779" y="5390594"/>
              <a:ext cx="3477772" cy="914400"/>
            </a:xfrm>
            <a:prstGeom prst="rect">
              <a:avLst/>
            </a:prstGeom>
            <a:noFill/>
            <a:ln w="25400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Google Shape;254;p20" descr="../../../Volumes/douglas-1/New%20Clip%20art/group_session_800_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36716" y="3589361"/>
            <a:ext cx="3678528" cy="234133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20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Three members of program faculty, at least one of them needs to be a core faculty member</a:t>
            </a:r>
            <a:endParaRPr dirty="0"/>
          </a:p>
          <a:p>
            <a:pPr marL="635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None/>
            </a:pP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Others with </a:t>
            </a:r>
            <a:r>
              <a:rPr lang="en-US" b="1" dirty="0"/>
              <a:t>extensive contact and experiences </a:t>
            </a:r>
            <a:r>
              <a:rPr lang="en-US" dirty="0"/>
              <a:t>with the program’s trainees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Physicians and non-physicians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PD may be a member</a:t>
            </a:r>
            <a:endParaRPr dirty="0"/>
          </a:p>
          <a:p>
            <a:pPr marL="914400" lvl="1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Coordinator as an </a:t>
            </a:r>
            <a:endParaRPr dirty="0"/>
          </a:p>
          <a:p>
            <a:pPr marL="546100" lvl="1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US" dirty="0"/>
              <a:t>     administrative member</a:t>
            </a:r>
            <a:endParaRPr dirty="0"/>
          </a:p>
        </p:txBody>
      </p:sp>
      <p:sp>
        <p:nvSpPr>
          <p:cNvPr id="256" name="Google Shape;256;p20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Clinical Competency Committee (CCC)</a:t>
            </a:r>
            <a:endParaRPr dirty="0"/>
          </a:p>
        </p:txBody>
      </p:sp>
      <p:sp>
        <p:nvSpPr>
          <p:cNvPr id="257" name="Google Shape;257;p20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 dirty="0"/>
          </a:p>
        </p:txBody>
      </p:sp>
      <p:sp>
        <p:nvSpPr>
          <p:cNvPr id="258" name="Google Shape;258;p20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21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The PD/designee with </a:t>
            </a:r>
            <a:r>
              <a:rPr lang="en-US" b="1" i="1" dirty="0"/>
              <a:t>input</a:t>
            </a:r>
            <a:r>
              <a:rPr lang="en-US" i="1" dirty="0"/>
              <a:t> </a:t>
            </a:r>
            <a:r>
              <a:rPr lang="en-US" dirty="0"/>
              <a:t>from the CCC…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dirty="0"/>
              <a:t>Meet </a:t>
            </a:r>
            <a:r>
              <a:rPr lang="en-US" b="1" dirty="0"/>
              <a:t>at least</a:t>
            </a:r>
            <a:r>
              <a:rPr lang="en-US" dirty="0"/>
              <a:t> semi-annually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/>
              <a:t>Determine each residents progress on achievement of the specialty-specific Milestones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b="1" dirty="0"/>
              <a:t>Meet prior to the resident semi-annual evaluation</a:t>
            </a:r>
            <a:r>
              <a:rPr lang="en-US" dirty="0"/>
              <a:t> and advise PD on each resident’s progress</a:t>
            </a:r>
            <a:endParaRPr b="1"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64" name="Google Shape;264;p21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Clinical Competency Committee (CCC)</a:t>
            </a:r>
            <a:endParaRPr dirty="0"/>
          </a:p>
        </p:txBody>
      </p:sp>
      <p:sp>
        <p:nvSpPr>
          <p:cNvPr id="265" name="Google Shape;265;p21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22</a:t>
            </a:fld>
            <a:endParaRPr dirty="0"/>
          </a:p>
        </p:txBody>
      </p:sp>
      <p:pic>
        <p:nvPicPr>
          <p:cNvPr id="266" name="Google Shape;26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5218" y="5330651"/>
            <a:ext cx="7246961" cy="8463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12A45B2A-967C-DF4C-B79A-5D9BAC475F6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3901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“continuous improvement process”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PEC must have at least 2 faculty, one of whom is a core faculty member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Responsibilities of PEC: 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advisor to PD, through program oversight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review of the program’s self-determined goals &amp; progress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developing new goals, based on outcomes</a:t>
            </a:r>
            <a:endParaRPr dirty="0"/>
          </a:p>
          <a:p>
            <a:pPr marL="914400" lvl="1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dirty="0"/>
              <a:t>SWOT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73" name="Google Shape;273;p2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Program Evaluation &amp; Improvement </a:t>
            </a:r>
            <a:endParaRPr dirty="0"/>
          </a:p>
        </p:txBody>
      </p:sp>
      <p:sp>
        <p:nvSpPr>
          <p:cNvPr id="274" name="Google Shape;274;p2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 dirty="0"/>
          </a:p>
        </p:txBody>
      </p:sp>
      <p:pic>
        <p:nvPicPr>
          <p:cNvPr id="275" name="Google Shape;275;p22" descr="http://us.cdn3.123rf.com/168nwm/coramax/coramax1208/coramax120801884/14868837-3d-menschen--m-nner-personen-mit-einem-klemmbrett-ingenieu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48792" y="342900"/>
            <a:ext cx="1830797" cy="2023110"/>
          </a:xfrm>
          <a:prstGeom prst="rect">
            <a:avLst/>
          </a:prstGeom>
          <a:noFill/>
          <a:ln>
            <a:noFill/>
          </a:ln>
        </p:spPr>
      </p:pic>
      <p:sp>
        <p:nvSpPr>
          <p:cNvPr id="276" name="Google Shape;276;p22"/>
          <p:cNvSpPr txBox="1">
            <a:spLocks noGrp="1"/>
          </p:cNvSpPr>
          <p:nvPr>
            <p:ph type="ftr" idx="11"/>
          </p:nvPr>
        </p:nvSpPr>
        <p:spPr>
          <a:xfrm>
            <a:off x="3028950" y="641466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3"/>
          <p:cNvSpPr txBox="1">
            <a:spLocks noGrp="1"/>
          </p:cNvSpPr>
          <p:nvPr>
            <p:ph type="body" idx="1"/>
          </p:nvPr>
        </p:nvSpPr>
        <p:spPr>
          <a:xfrm>
            <a:off x="600775" y="1704825"/>
            <a:ext cx="7669082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curriculum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outcomes from previous APE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ACGME letters of notification, citations, AFIs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quality and safety of patient care</a:t>
            </a:r>
            <a:endParaRPr sz="2400" dirty="0"/>
          </a:p>
          <a:p>
            <a:pPr marL="4572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u="sng" dirty="0"/>
              <a:t>aggregate</a:t>
            </a:r>
            <a:r>
              <a:rPr lang="en-US" sz="2400" dirty="0"/>
              <a:t> trainee and faculty:</a:t>
            </a:r>
            <a:endParaRPr sz="24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well-being</a:t>
            </a:r>
            <a:endParaRPr sz="24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recruitment &amp; retention</a:t>
            </a:r>
            <a:endParaRPr sz="24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workforce diversity</a:t>
            </a:r>
            <a:endParaRPr sz="24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engagement in QI and PS</a:t>
            </a:r>
            <a:endParaRPr sz="24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dirty="0"/>
              <a:t>scholarly activity</a:t>
            </a:r>
            <a:endParaRPr sz="2400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i="1" dirty="0"/>
              <a:t>ACGME trainee and faculty surveys</a:t>
            </a:r>
            <a:endParaRPr sz="2400" i="1" dirty="0"/>
          </a:p>
          <a:p>
            <a:pPr marL="914400" lvl="1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sz="2400" i="1" dirty="0"/>
              <a:t>written evaluations of the program</a:t>
            </a:r>
            <a:endParaRPr sz="2400" i="1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283" name="Google Shape;283;p2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800" dirty="0"/>
              <a:t>APE Components</a:t>
            </a:r>
            <a:endParaRPr sz="4800" dirty="0"/>
          </a:p>
        </p:txBody>
      </p:sp>
      <p:sp>
        <p:nvSpPr>
          <p:cNvPr id="284" name="Google Shape;284;p2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24</a:t>
            </a:fld>
            <a:endParaRPr dirty="0"/>
          </a:p>
        </p:txBody>
      </p:sp>
      <p:sp>
        <p:nvSpPr>
          <p:cNvPr id="285" name="Google Shape;285;p23"/>
          <p:cNvSpPr txBox="1">
            <a:spLocks noGrp="1"/>
          </p:cNvSpPr>
          <p:nvPr>
            <p:ph type="ftr" idx="11"/>
          </p:nvPr>
        </p:nvSpPr>
        <p:spPr>
          <a:xfrm>
            <a:off x="3028950" y="6414662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23" descr="http://www.survey-reviews.net/wp-content/uploads/2012/09/Survey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45080" y="4577292"/>
            <a:ext cx="1972401" cy="14787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2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APE Components Continued</a:t>
            </a:r>
            <a:endParaRPr dirty="0"/>
          </a:p>
        </p:txBody>
      </p:sp>
      <p:sp>
        <p:nvSpPr>
          <p:cNvPr id="292" name="Google Shape;292;p2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25</a:t>
            </a:fld>
            <a:endParaRPr dirty="0"/>
          </a:p>
        </p:txBody>
      </p:sp>
      <p:sp>
        <p:nvSpPr>
          <p:cNvPr id="293" name="Google Shape;293;p24"/>
          <p:cNvSpPr/>
          <p:nvPr/>
        </p:nvSpPr>
        <p:spPr>
          <a:xfrm>
            <a:off x="724619" y="1863306"/>
            <a:ext cx="7790731" cy="438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Aggregate trainee: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achievement of the Milestones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in-training exams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board pass and certification rates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graduate performance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Aggregate faculty: 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evaluation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professional development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Action Plan: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discussed with trainees and faculty</a:t>
            </a:r>
            <a:endParaRPr dirty="0"/>
          </a:p>
          <a:p>
            <a:pPr marL="4572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submitted to the DIO</a:t>
            </a:r>
            <a:endParaRPr dirty="0"/>
          </a:p>
        </p:txBody>
      </p:sp>
      <p:pic>
        <p:nvPicPr>
          <p:cNvPr id="294" name="Google Shape;294;p24" descr="http://www.survey-reviews.net/wp-content/uploads/2012/09/Survey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08240" y="4575962"/>
            <a:ext cx="1972401" cy="147873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F86FAA3E-CC9A-3F46-A04F-7C7E4F1B1D2F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2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Board Pass Rates</a:t>
            </a:r>
            <a:endParaRPr dirty="0"/>
          </a:p>
        </p:txBody>
      </p:sp>
      <p:sp>
        <p:nvSpPr>
          <p:cNvPr id="301" name="Google Shape;301;p25"/>
          <p:cNvSpPr txBox="1">
            <a:spLocks noGrp="1"/>
          </p:cNvSpPr>
          <p:nvPr>
            <p:ph type="body" idx="1"/>
          </p:nvPr>
        </p:nvSpPr>
        <p:spPr>
          <a:xfrm>
            <a:off x="628650" y="3556000"/>
            <a:ext cx="6471104" cy="26208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Details for specific pass rates for all iterations of the board examination process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Must report board certification status annually for the cohort of board-eligible trainees that graduates 7 years earlier</a:t>
            </a:r>
            <a:endParaRPr sz="2400" dirty="0"/>
          </a:p>
        </p:txBody>
      </p:sp>
      <p:sp>
        <p:nvSpPr>
          <p:cNvPr id="302" name="Google Shape;302;p2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26</a:t>
            </a:fld>
            <a:endParaRPr dirty="0"/>
          </a:p>
        </p:txBody>
      </p:sp>
      <p:sp>
        <p:nvSpPr>
          <p:cNvPr id="303" name="Google Shape;303;p25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4" name="Google Shape;304;p25" descr="https://encrypted-tbn0.gstatic.com/images?q=tbn:ANd9GcS5yK8djLterrbNzaqnh-teukGgS3CHMnUQ2NOZG39LzkXyjReZ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16700" y="3709661"/>
            <a:ext cx="1708044" cy="2162335"/>
          </a:xfrm>
          <a:prstGeom prst="rect">
            <a:avLst/>
          </a:prstGeom>
          <a:noFill/>
          <a:ln>
            <a:noFill/>
          </a:ln>
        </p:spPr>
      </p:pic>
      <p:sp>
        <p:nvSpPr>
          <p:cNvPr id="305" name="Google Shape;305;p25"/>
          <p:cNvSpPr txBox="1"/>
          <p:nvPr/>
        </p:nvSpPr>
        <p:spPr>
          <a:xfrm>
            <a:off x="889000" y="1905000"/>
            <a:ext cx="7531100" cy="1569660"/>
          </a:xfrm>
          <a:prstGeom prst="rect">
            <a:avLst/>
          </a:prstGeom>
          <a:solidFill>
            <a:schemeClr val="lt1"/>
          </a:solidFill>
          <a:ln w="254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“Setting a single standard for pass rate that works across specialties is not supportable based on the heterogeneity of the psychometrics or different examinations”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The 5</a:t>
            </a:r>
            <a:r>
              <a:rPr lang="en-US" sz="2400" baseline="30000" dirty="0"/>
              <a:t>th</a:t>
            </a:r>
            <a:r>
              <a:rPr lang="en-US" sz="2400" dirty="0"/>
              <a:t> percentile is calculated separately for each exam type.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Includes data from programs beyond initial accreditation.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“Ranking of the programs” -- The 5</a:t>
            </a:r>
            <a:r>
              <a:rPr lang="en-US" sz="2400" baseline="30000" dirty="0"/>
              <a:t>th</a:t>
            </a:r>
            <a:r>
              <a:rPr lang="en-US" sz="2400" dirty="0"/>
              <a:t> percentile is the value of the data point that splits the data into two parts.  One part is above the value and one part is below the value where 5% of the observations sit.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No matter where program falls, if 80% board pass rate over time period…program will meet requirement.</a:t>
            </a:r>
            <a:endParaRPr dirty="0"/>
          </a:p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311" name="Google Shape;311;p2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Board Pass Rates and 5</a:t>
            </a:r>
            <a:r>
              <a:rPr lang="en-US" baseline="30000" dirty="0"/>
              <a:t>th</a:t>
            </a:r>
            <a:r>
              <a:rPr lang="en-US" dirty="0"/>
              <a:t> Percentile</a:t>
            </a:r>
            <a:endParaRPr dirty="0"/>
          </a:p>
        </p:txBody>
      </p:sp>
      <p:sp>
        <p:nvSpPr>
          <p:cNvPr id="312" name="Google Shape;312;p2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27</a:t>
            </a:fld>
            <a:endParaRPr dirty="0"/>
          </a:p>
        </p:txBody>
      </p:sp>
      <p:sp>
        <p:nvSpPr>
          <p:cNvPr id="5" name="Google Shape;69;p2">
            <a:extLst>
              <a:ext uri="{FF2B5EF4-FFF2-40B4-BE49-F238E27FC236}">
                <a16:creationId xmlns:a16="http://schemas.microsoft.com/office/drawing/2014/main" id="{D94197EC-0983-254B-AEB9-80AB7C6EB4A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2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5049" cy="242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</a:pPr>
            <a:r>
              <a:rPr lang="en-US" dirty="0"/>
              <a:t>Wrapping Up!</a:t>
            </a:r>
            <a:endParaRPr dirty="0"/>
          </a:p>
        </p:txBody>
      </p:sp>
      <p:sp>
        <p:nvSpPr>
          <p:cNvPr id="318" name="Google Shape;318;p2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5049" cy="514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</a:pPr>
            <a:endParaRPr dirty="0"/>
          </a:p>
        </p:txBody>
      </p:sp>
      <p:sp>
        <p:nvSpPr>
          <p:cNvPr id="319" name="Google Shape;319;p2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28</a:t>
            </a:fld>
            <a:endParaRPr dirty="0"/>
          </a:p>
        </p:txBody>
      </p:sp>
      <p:pic>
        <p:nvPicPr>
          <p:cNvPr id="320" name="Google Shape;320;p27" descr="New%20Clip%20art/puzzle_people_working_together_800_clr_6984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744" y="3693689"/>
            <a:ext cx="4970780" cy="24847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69;p2">
            <a:extLst>
              <a:ext uri="{FF2B5EF4-FFF2-40B4-BE49-F238E27FC236}">
                <a16:creationId xmlns:a16="http://schemas.microsoft.com/office/drawing/2014/main" id="{7C0B812C-E5B8-154E-980D-9140DAE1E846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Keep an eye on your specialty requirements for updates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Complete section IV and V of the CPR Tracker; identify problem areas and resources you will need from your sponsoring institution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Make a list of your questions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We will pull everything together in our final session on August 27, 2019</a:t>
            </a:r>
            <a:endParaRPr dirty="0"/>
          </a:p>
          <a:p>
            <a:pPr marL="6858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Ensure you can meet section VI requirements – all are subject to citation beginning July 1, 2019</a:t>
            </a:r>
            <a:endParaRPr dirty="0"/>
          </a:p>
          <a:p>
            <a:pPr marL="6858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327" name="Google Shape;327;p2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Homework </a:t>
            </a:r>
            <a:endParaRPr dirty="0"/>
          </a:p>
        </p:txBody>
      </p:sp>
      <p:sp>
        <p:nvSpPr>
          <p:cNvPr id="328" name="Google Shape;328;p2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29</a:t>
            </a:fld>
            <a:endParaRPr dirty="0"/>
          </a:p>
        </p:txBody>
      </p:sp>
      <p:sp>
        <p:nvSpPr>
          <p:cNvPr id="329" name="Google Shape;329;p2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0" name="Google Shape;3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15779" y="53159"/>
            <a:ext cx="2370871" cy="1684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2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 dirty="0"/>
          </a:p>
        </p:txBody>
      </p:sp>
      <p:sp>
        <p:nvSpPr>
          <p:cNvPr id="71" name="Google Shape;71;p2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Learning Objectives</a:t>
            </a:r>
            <a:endParaRPr dirty="0"/>
          </a:p>
        </p:txBody>
      </p:sp>
      <p:sp>
        <p:nvSpPr>
          <p:cNvPr id="72" name="Google Shape;72;p2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37885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Discuss philosophy and structure</a:t>
            </a:r>
            <a:endParaRPr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Review sections: Educational Program (IV) and Evaluation (V)</a:t>
            </a:r>
            <a:endParaRPr sz="2400"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</a:pPr>
            <a:r>
              <a:rPr lang="en-US" sz="2400" dirty="0"/>
              <a:t>Provide resources specific to Sections IV and V for implementation</a:t>
            </a:r>
            <a:endParaRPr dirty="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Individualized Learning Plan Template</a:t>
            </a:r>
            <a:endParaRPr dirty="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APE Template</a:t>
            </a:r>
            <a:endParaRPr dirty="0"/>
          </a:p>
          <a:p>
            <a:pPr marL="914400" lvl="1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1800" dirty="0"/>
              <a:t>APE Planning Spreadsheet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400" dirty="0"/>
          </a:p>
        </p:txBody>
      </p:sp>
      <p:pic>
        <p:nvPicPr>
          <p:cNvPr id="73" name="Google Shape;73;p2" descr="http://www.legaltells.com/blog/wp-content/uploads/2011/06/Consistency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18977" y="392535"/>
            <a:ext cx="1796267" cy="1533084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2" descr="Warni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32716" y="5064235"/>
            <a:ext cx="1256628" cy="1256628"/>
          </a:xfrm>
          <a:prstGeom prst="rect">
            <a:avLst/>
          </a:prstGeom>
          <a:noFill/>
          <a:ln>
            <a:noFill/>
          </a:ln>
        </p:spPr>
      </p:pic>
      <p:sp>
        <p:nvSpPr>
          <p:cNvPr id="75" name="Google Shape;75;p2"/>
          <p:cNvSpPr txBox="1"/>
          <p:nvPr/>
        </p:nvSpPr>
        <p:spPr>
          <a:xfrm>
            <a:off x="2133571" y="5208314"/>
            <a:ext cx="6464543" cy="96847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6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are starting to see this for any site visits after July 1</a:t>
            </a:r>
            <a:r>
              <a:rPr lang="en-US" sz="1800" b="0" i="0" u="none" strike="noStrike" cap="none" baseline="3000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st</a:t>
            </a:r>
            <a:endParaRPr dirty="0"/>
          </a:p>
          <a:p>
            <a:pPr marL="4064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ADS is being updated to reflect the changes the last week of June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29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4400" dirty="0"/>
              <a:t>Questions??</a:t>
            </a:r>
            <a:endParaRPr dirty="0"/>
          </a:p>
        </p:txBody>
      </p:sp>
      <p:sp>
        <p:nvSpPr>
          <p:cNvPr id="336" name="Google Shape;336;p29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30</a:t>
            </a:fld>
            <a:endParaRPr dirty="0"/>
          </a:p>
        </p:txBody>
      </p:sp>
      <p:pic>
        <p:nvPicPr>
          <p:cNvPr id="337" name="Google Shape;337;p29" descr="http://myup.weboldala.net/files/dzjir6enuwx16prtshbj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96713" y="2348548"/>
            <a:ext cx="2664826" cy="2633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69;p2">
            <a:extLst>
              <a:ext uri="{FF2B5EF4-FFF2-40B4-BE49-F238E27FC236}">
                <a16:creationId xmlns:a16="http://schemas.microsoft.com/office/drawing/2014/main" id="{9F1EA977-2E75-784D-B6E4-C26849184199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365557" y="437225"/>
            <a:ext cx="3702241" cy="70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On-Demand Webinars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5664199" y="5584371"/>
            <a:ext cx="3479801" cy="920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Contact us today to learn how our Educational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Passports can save you time &amp; money! 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724-864-7320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100" i="1" dirty="0">
                <a:latin typeface="+mn-lt"/>
              </a:rPr>
              <a:t>www.PartnersInMedEd.com</a:t>
            </a:r>
          </a:p>
          <a:p>
            <a:pPr marL="342900" indent="-34290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200" i="1" dirty="0"/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790092" y="473134"/>
            <a:ext cx="5060092" cy="5255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r>
              <a:rPr lang="en-US" sz="1800" i="1" dirty="0">
                <a:latin typeface="Arial" charset="0"/>
                <a:cs typeface="Arial" charset="0"/>
              </a:rPr>
              <a:t> 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  Upcoming Live Webinars</a:t>
            </a: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altLang="en-US" sz="1600" dirty="0">
                <a:solidFill>
                  <a:prstClr val="black"/>
                </a:solidFill>
                <a:latin typeface="+mn-lt"/>
                <a:ea typeface=""/>
                <a:cs typeface=""/>
              </a:rPr>
              <a:t>      </a:t>
            </a:r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GME is Not Just GME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July 9,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</a:t>
            </a:r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SI 2025 Part 4 of 4: Strategic Planning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Thursday, July 18,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  Understanding Practice Data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August 15,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  CPR 2019 Part 4 of 4: Putting It All Together</a:t>
            </a:r>
            <a:br>
              <a:rPr lang="en-US" altLang="en-US" sz="160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Tuesday, August 27, 2019</a:t>
            </a:r>
            <a:b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</a:br>
            <a:r>
              <a:rPr lang="en-US" altLang="en-US" sz="1600" b="0" dirty="0">
                <a:solidFill>
                  <a:prstClr val="black"/>
                </a:solidFill>
                <a:latin typeface="Arial" panose="020B0604020202020204" pitchFamily="34" charset="0"/>
                <a:ea typeface=""/>
                <a:cs typeface="Arial" panose="020B0604020202020204" pitchFamily="34" charset="0"/>
              </a:rPr>
              <a:t>  12:00pm – 1:00pm EST</a:t>
            </a: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/>
            <a:endParaRPr lang="en-US" altLang="en-US" sz="1600" b="0" dirty="0">
              <a:solidFill>
                <a:prstClr val="black"/>
              </a:solidFill>
              <a:latin typeface="Arial" panose="020B0604020202020204" pitchFamily="34" charset="0"/>
              <a:ea typeface="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  <a:p>
            <a:pPr algn="ctr">
              <a:lnSpc>
                <a:spcPct val="80000"/>
              </a:lnSpc>
              <a:buFont typeface="Wingdings" charset="2"/>
              <a:buNone/>
            </a:pPr>
            <a:endParaRPr lang="en-US" altLang="en-US" sz="1500" dirty="0">
              <a:latin typeface="Arial" charset="0"/>
            </a:endParaRPr>
          </a:p>
        </p:txBody>
      </p:sp>
      <p:sp>
        <p:nvSpPr>
          <p:cNvPr id="16" name="Slide Number Placeholder 4">
            <a:extLst>
              <a:ext uri="{FF2B5EF4-FFF2-40B4-BE49-F238E27FC236}">
                <a16:creationId xmlns:a16="http://schemas.microsoft.com/office/drawing/2014/main" id="{1BC0267B-F438-E24C-9DAA-F6D2132B4198}"/>
              </a:ext>
            </a:extLst>
          </p:cNvPr>
          <p:cNvSpPr txBox="1">
            <a:spLocks/>
          </p:cNvSpPr>
          <p:nvPr/>
        </p:nvSpPr>
        <p:spPr>
          <a:xfrm>
            <a:off x="6457950" y="6433131"/>
            <a:ext cx="2057400" cy="365125"/>
          </a:xfrm>
          <a:prstGeom prst="rect">
            <a:avLst/>
          </a:prstGeom>
        </p:spPr>
        <p:txBody>
          <a:bodyPr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000" b="1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000" b="1" kern="1200">
                <a:solidFill>
                  <a:schemeClr val="tx1"/>
                </a:solidFill>
                <a:latin typeface="Comic Sans MS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6AD68910-38FE-C240-95D4-C063CA8D3DE6}" type="slidenum">
              <a:rPr lang="en-US" altLang="en-US" smtClean="0"/>
              <a:pPr>
                <a:defRPr/>
              </a:pPr>
              <a:t>31</a:t>
            </a:fld>
            <a:endParaRPr lang="en-US" altLang="en-US" dirty="0"/>
          </a:p>
        </p:txBody>
      </p:sp>
      <p:sp>
        <p:nvSpPr>
          <p:cNvPr id="18" name="Shape 83">
            <a:extLst>
              <a:ext uri="{FF2B5EF4-FFF2-40B4-BE49-F238E27FC236}">
                <a16:creationId xmlns:a16="http://schemas.microsoft.com/office/drawing/2014/main" id="{E5442274-DEC5-584B-B099-A5AA8B99D3E5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Rectangle 3">
            <a:extLst>
              <a:ext uri="{FF2B5EF4-FFF2-40B4-BE49-F238E27FC236}">
                <a16:creationId xmlns:a16="http://schemas.microsoft.com/office/drawing/2014/main" id="{CFB48B9B-7E89-264A-A803-E6C70EA0A3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9588" y="4807375"/>
            <a:ext cx="4322727" cy="103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8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800" i="1" dirty="0">
                <a:latin typeface="Arial" charset="0"/>
                <a:cs typeface="Arial" charset="0"/>
              </a:rPr>
              <a:t>   </a:t>
            </a:r>
            <a: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  <a:t>NEW Faculty Development Series</a:t>
            </a:r>
            <a:br>
              <a:rPr lang="en-US" sz="1800" dirty="0">
                <a:solidFill>
                  <a:srgbClr val="00A600"/>
                </a:solidFill>
                <a:latin typeface="Arial" charset="0"/>
                <a:cs typeface="Arial" charset="0"/>
              </a:rPr>
            </a:b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19" name="Rectangle 3">
            <a:extLst>
              <a:ext uri="{FF2B5EF4-FFF2-40B4-BE49-F238E27FC236}">
                <a16:creationId xmlns:a16="http://schemas.microsoft.com/office/drawing/2014/main" id="{1C34D67E-6A64-9842-B68B-F6E1EFE5B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0940" y="5454839"/>
            <a:ext cx="3852827" cy="54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15 Minutes to Effective Feedback</a:t>
            </a:r>
            <a:br>
              <a:rPr lang="en-US" sz="1600" dirty="0">
                <a:solidFill>
                  <a:srgbClr val="0070C0"/>
                </a:solidFill>
                <a:latin typeface="+mn-lt"/>
              </a:rPr>
            </a:br>
            <a:endParaRPr lang="en-US" sz="1600" dirty="0">
              <a:solidFill>
                <a:srgbClr val="0070C0"/>
              </a:solidFill>
              <a:latin typeface="+mn-lt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r>
              <a:rPr lang="en-US" sz="1600" dirty="0">
                <a:solidFill>
                  <a:srgbClr val="0070C0"/>
                </a:solidFill>
                <a:latin typeface="+mn-lt"/>
              </a:rPr>
              <a:t>Toolbox for Teaching Millennials</a:t>
            </a:r>
          </a:p>
          <a:p>
            <a:pPr marL="0" indent="0" algn="ctr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buSzPct val="150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altLang="ja-JP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</a:pPr>
            <a:endParaRPr lang="en-US" sz="1500" dirty="0">
              <a:solidFill>
                <a:srgbClr val="0070C0"/>
              </a:solidFill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Arial" charset="0"/>
              <a:buChar char="•"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altLang="ja-JP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i="1" dirty="0">
              <a:latin typeface="Arial" charset="0"/>
              <a:cs typeface="Arial" charset="0"/>
            </a:endParaRPr>
          </a:p>
          <a:p>
            <a:pPr algn="ctr" eaLnBrk="1" hangingPunct="1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charset="0"/>
              <a:buNone/>
            </a:pPr>
            <a:endParaRPr lang="en-US" sz="1500" dirty="0">
              <a:latin typeface="Arial" charset="0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3599D6-9F45-4746-BE27-7E3FA866787A}"/>
              </a:ext>
            </a:extLst>
          </p:cNvPr>
          <p:cNvSpPr txBox="1"/>
          <p:nvPr/>
        </p:nvSpPr>
        <p:spPr>
          <a:xfrm>
            <a:off x="5431971" y="829339"/>
            <a:ext cx="3712029" cy="138345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16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SI 2025 Part 1 of 4: </a:t>
            </a:r>
            <a:br>
              <a:rPr lang="en-US" sz="1500" b="1" dirty="0">
                <a:solidFill>
                  <a:srgbClr val="0070C0"/>
                </a:solidFill>
                <a:latin typeface="+mn-lt"/>
              </a:rPr>
            </a:br>
            <a:r>
              <a:rPr lang="en-US" sz="1500" b="1" dirty="0">
                <a:solidFill>
                  <a:srgbClr val="0070C0"/>
                </a:solidFill>
                <a:latin typeface="+mn-lt"/>
              </a:rPr>
              <a:t>Introduction &amp; Overview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Onboarding the New Coordinator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2019 CPR Part 1 of 4: Overview</a:t>
            </a:r>
          </a:p>
          <a:p>
            <a:pPr algn="ctr"/>
            <a:endParaRPr lang="en-US" sz="1500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AIMs and Action Plans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SI 2025 Part 2 of 4: Changes on the Horizon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Ask Partners – Spring Freebie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Understanding the CLE</a:t>
            </a:r>
          </a:p>
          <a:p>
            <a:pPr algn="ctr"/>
            <a:endParaRPr lang="en-US" sz="1500" b="1" dirty="0">
              <a:solidFill>
                <a:srgbClr val="0070C0"/>
              </a:solidFill>
              <a:latin typeface="+mn-lt"/>
            </a:endParaRPr>
          </a:p>
          <a:p>
            <a:pPr algn="ctr"/>
            <a:r>
              <a:rPr lang="en-US" sz="1500" b="1" dirty="0">
                <a:solidFill>
                  <a:srgbClr val="0070C0"/>
                </a:solidFill>
                <a:latin typeface="+mn-lt"/>
              </a:rPr>
              <a:t>Onboarding the New Program Director</a:t>
            </a: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br>
              <a:rPr lang="en-US" sz="1600" b="1" dirty="0">
                <a:solidFill>
                  <a:srgbClr val="0070C0"/>
                </a:solidFill>
              </a:rPr>
            </a:br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  <a:p>
            <a:pPr algn="ctr"/>
            <a:endParaRPr lang="en-US" sz="1600" b="1" dirty="0">
              <a:solidFill>
                <a:srgbClr val="0070C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0923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body" idx="1"/>
          </p:nvPr>
        </p:nvSpPr>
        <p:spPr>
          <a:xfrm>
            <a:off x="0" y="1919730"/>
            <a:ext cx="9230497" cy="46293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2475" b="1" dirty="0">
                <a:latin typeface="Arial"/>
                <a:ea typeface="Arial"/>
                <a:cs typeface="Arial"/>
                <a:sym typeface="Arial"/>
              </a:rPr>
              <a:t>    </a:t>
            </a:r>
            <a:r>
              <a:rPr lang="en-US" sz="2420" dirty="0">
                <a:latin typeface="Arial"/>
                <a:ea typeface="Arial"/>
                <a:cs typeface="Arial"/>
                <a:sym typeface="Arial"/>
              </a:rPr>
              <a:t>Partners in Medical Education, Inc. provides comprehensive consulting services to the GME community.  </a:t>
            </a:r>
            <a:endParaRPr dirty="0"/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20" dirty="0">
              <a:solidFill>
                <a:srgbClr val="3366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Partners in Medical Education</a:t>
            </a:r>
            <a:endParaRPr dirty="0"/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dirty="0">
                <a:latin typeface="Arial"/>
                <a:ea typeface="Arial"/>
                <a:cs typeface="Arial"/>
                <a:sym typeface="Arial"/>
              </a:rPr>
              <a:t>724-864-7320  | 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info@PartnersInMedEd.com</a:t>
            </a: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Heather Peters, M.Ed, Ph.D 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heather@PartnersInMedEd.com</a:t>
            </a:r>
            <a:br>
              <a:rPr lang="en-US" sz="2420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</a:b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20" b="1" dirty="0">
                <a:latin typeface="Arial"/>
                <a:ea typeface="Arial"/>
                <a:cs typeface="Arial"/>
                <a:sym typeface="Arial"/>
              </a:rPr>
              <a:t>Christine Redovan MBA </a:t>
            </a:r>
            <a:r>
              <a:rPr lang="en-US" sz="2420" u="sng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christine@PartnersInMedEd.com</a:t>
            </a:r>
            <a:endParaRPr sz="242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475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93700" algn="ctr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r>
              <a:rPr lang="en-US" sz="1870" b="1" dirty="0"/>
              <a:t>www.PartnersInMedEd.com</a:t>
            </a:r>
            <a:endParaRPr dirty="0"/>
          </a:p>
          <a:p>
            <a:pPr marL="457200" lvl="0" indent="-393700" algn="l" rtl="0">
              <a:lnSpc>
                <a:spcPct val="6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Noto Sans Symbols"/>
              <a:buNone/>
            </a:pPr>
            <a:endParaRPr sz="1430" b="1" dirty="0"/>
          </a:p>
        </p:txBody>
      </p:sp>
      <p:pic>
        <p:nvPicPr>
          <p:cNvPr id="297" name="Google Shape;297;p3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80386" y="271106"/>
            <a:ext cx="3768064" cy="1540160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9" name="Google Shape;299;p3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32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8731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Developed to address inherent differences between specialty (core) and sub-specialty (fellowship) training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Residency</a:t>
            </a:r>
            <a:r>
              <a:rPr lang="en-US" sz="2400" dirty="0"/>
              <a:t> version for all </a:t>
            </a:r>
            <a:r>
              <a:rPr lang="en-US" sz="2400" dirty="0">
                <a:solidFill>
                  <a:srgbClr val="FF0000"/>
                </a:solidFill>
              </a:rPr>
              <a:t>core specialties </a:t>
            </a:r>
            <a:r>
              <a:rPr lang="en-US" sz="2400" dirty="0"/>
              <a:t>– regardless of length of training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>
                <a:solidFill>
                  <a:srgbClr val="2E75B5"/>
                </a:solidFill>
              </a:rPr>
              <a:t>Fellowship</a:t>
            </a:r>
            <a:r>
              <a:rPr lang="en-US" sz="2400" dirty="0"/>
              <a:t> version for </a:t>
            </a:r>
            <a:r>
              <a:rPr lang="en-US" sz="2400" dirty="0">
                <a:solidFill>
                  <a:srgbClr val="2E75B5"/>
                </a:solidFill>
              </a:rPr>
              <a:t>subspecialties</a:t>
            </a:r>
            <a:r>
              <a:rPr lang="en-US" sz="2400" dirty="0"/>
              <a:t> – two or more years length of training</a:t>
            </a:r>
            <a:endParaRPr dirty="0"/>
          </a:p>
          <a:p>
            <a:pPr marL="45720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Fellowship</a:t>
            </a:r>
            <a:r>
              <a:rPr lang="en-US" sz="2400" dirty="0"/>
              <a:t> version for </a:t>
            </a:r>
            <a:r>
              <a:rPr lang="en-US" sz="2400" dirty="0">
                <a:solidFill>
                  <a:srgbClr val="00B050"/>
                </a:solidFill>
              </a:rPr>
              <a:t>subspecialties</a:t>
            </a:r>
            <a:r>
              <a:rPr lang="en-US" sz="2400" dirty="0"/>
              <a:t> – one year length of training</a:t>
            </a:r>
            <a:endParaRPr dirty="0"/>
          </a:p>
          <a:p>
            <a:pPr marL="457200" marR="0" lvl="0" indent="-3937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sz="2400" dirty="0"/>
              <a:t>Intent is the same; difference is mainly operational in nature</a:t>
            </a:r>
            <a:endParaRPr dirty="0"/>
          </a:p>
          <a:p>
            <a:pPr marL="6350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81" name="Google Shape;81;p3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Two </a:t>
            </a:r>
            <a:r>
              <a:rPr lang="en-US" u="sng" dirty="0"/>
              <a:t>Three</a:t>
            </a:r>
            <a:r>
              <a:rPr lang="en-US" dirty="0"/>
              <a:t> Versions: 1 Resident and 2 Fellow</a:t>
            </a:r>
            <a:endParaRPr dirty="0"/>
          </a:p>
        </p:txBody>
      </p:sp>
      <p:sp>
        <p:nvSpPr>
          <p:cNvPr id="82" name="Google Shape;82;p3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4</a:t>
            </a:fld>
            <a:endParaRPr dirty="0"/>
          </a:p>
        </p:txBody>
      </p:sp>
      <p:sp>
        <p:nvSpPr>
          <p:cNvPr id="83" name="Google Shape;83;p3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"/>
          <p:cNvSpPr/>
          <p:nvPr/>
        </p:nvSpPr>
        <p:spPr>
          <a:xfrm>
            <a:off x="1989344" y="391064"/>
            <a:ext cx="978143" cy="615351"/>
          </a:xfrm>
          <a:prstGeom prst="mathMultiply">
            <a:avLst>
              <a:gd name="adj1" fmla="val 23520"/>
            </a:avLst>
          </a:prstGeom>
          <a:solidFill>
            <a:schemeClr val="accent2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Guidance from ACGME for Sections I-V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July 1, 2019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July 1, 2020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Different tables for residents &amp; fellows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Use as inventory tool: Good way to document what you have/need for each program. 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2400" dirty="0"/>
              <a:t>Section VI has its own table of implementation dates: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July 1, 2017</a:t>
            </a:r>
            <a:endParaRPr sz="2400" dirty="0"/>
          </a:p>
          <a:p>
            <a:pPr marL="457200" lvl="0" indent="-3810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sz="2400" dirty="0"/>
              <a:t>July 1, 2019</a:t>
            </a:r>
            <a:endParaRPr sz="2400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sz="1400" dirty="0"/>
              <a:t>Link: </a:t>
            </a:r>
            <a:r>
              <a:rPr lang="en-US" sz="1400" u="sng" dirty="0">
                <a:solidFill>
                  <a:schemeClr val="hlink"/>
                </a:solidFill>
                <a:hlinkClick r:id="rId3"/>
              </a:rPr>
              <a:t>https://www.acgme.org/What-We-Do/Accreditation/Common-Program-Requirements</a:t>
            </a:r>
            <a:r>
              <a:rPr lang="en-US" sz="1400" dirty="0"/>
              <a:t> </a:t>
            </a:r>
            <a:endParaRPr sz="1400" dirty="0"/>
          </a:p>
        </p:txBody>
      </p:sp>
      <p:sp>
        <p:nvSpPr>
          <p:cNvPr id="91" name="Google Shape;91;p4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Implementation Table from ACGME</a:t>
            </a:r>
            <a:endParaRPr dirty="0"/>
          </a:p>
        </p:txBody>
      </p:sp>
      <p:sp>
        <p:nvSpPr>
          <p:cNvPr id="92" name="Google Shape;92;p4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 dirty="0"/>
          </a:p>
        </p:txBody>
      </p:sp>
      <p:sp>
        <p:nvSpPr>
          <p:cNvPr id="93" name="Google Shape;93;p4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4" name="Google Shape;94;p4" descr="../../../Volumes/douglas-1/New%20Clip%20art/group_opposite_directions_800_c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92851" y="1738058"/>
            <a:ext cx="2732405" cy="20491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5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635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 </a:t>
            </a: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dirty="0"/>
          </a:p>
        </p:txBody>
      </p:sp>
      <p:sp>
        <p:nvSpPr>
          <p:cNvPr id="100" name="Google Shape;100;p5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sz="3200" dirty="0"/>
              <a:t>CPR Section VI Update: Supervision Policy &amp; Site Visits</a:t>
            </a:r>
            <a:endParaRPr sz="3200" dirty="0"/>
          </a:p>
        </p:txBody>
      </p:sp>
      <p:sp>
        <p:nvSpPr>
          <p:cNvPr id="101" name="Google Shape;101;p5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6</a:t>
            </a:fld>
            <a:endParaRPr dirty="0"/>
          </a:p>
        </p:txBody>
      </p:sp>
      <p:sp>
        <p:nvSpPr>
          <p:cNvPr id="102" name="Google Shape;102;p5"/>
          <p:cNvSpPr txBox="1"/>
          <p:nvPr/>
        </p:nvSpPr>
        <p:spPr>
          <a:xfrm>
            <a:off x="1339728" y="5076841"/>
            <a:ext cx="6464543" cy="84023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06400" marR="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We are starting to see this request for NEW programs. Unclear if this will also apply to 10 year, or other types of site visits.</a:t>
            </a:r>
            <a:endParaRPr sz="1800" b="0" i="0" u="none" strike="noStrike" cap="none" baseline="30000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3" name="Google Shape;103;p5" descr="Warn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0137" y="2170909"/>
            <a:ext cx="1256628" cy="1256628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5"/>
          <p:cNvSpPr txBox="1"/>
          <p:nvPr/>
        </p:nvSpPr>
        <p:spPr>
          <a:xfrm>
            <a:off x="2606722" y="1765354"/>
            <a:ext cx="5908628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Policies and Procedures for residents at each training site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marR="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Char char="•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Supervision policies for each site</a:t>
            </a:r>
            <a:endParaRPr sz="3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" name="Google Shape;69;p2">
            <a:extLst>
              <a:ext uri="{FF2B5EF4-FFF2-40B4-BE49-F238E27FC236}">
                <a16:creationId xmlns:a16="http://schemas.microsoft.com/office/drawing/2014/main" id="{EFF96842-6DF2-7B46-A7AB-5B79B52F2CF7}"/>
              </a:ext>
            </a:extLst>
          </p:cNvPr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6"/>
          <p:cNvSpPr txBox="1">
            <a:spLocks noGrp="1"/>
          </p:cNvSpPr>
          <p:nvPr>
            <p:ph type="body" idx="1"/>
          </p:nvPr>
        </p:nvSpPr>
        <p:spPr>
          <a:xfrm>
            <a:off x="628650" y="17380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Refer to handout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Dynamic document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Add your specialty information (if applicable)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Easy to update; sortable; printable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Identify gaps; areas that need resources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Use for APE improvements</a:t>
            </a:r>
            <a:endParaRPr dirty="0"/>
          </a:p>
          <a:p>
            <a:pPr marL="457200"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Char char="•"/>
            </a:pPr>
            <a:r>
              <a:rPr lang="en-US" dirty="0"/>
              <a:t>Customize for your needs</a:t>
            </a:r>
            <a:endParaRPr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  <a:p>
            <a:pPr marL="457200" lvl="0" indent="-2921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sp>
        <p:nvSpPr>
          <p:cNvPr id="111" name="Google Shape;111;p6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59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</a:pPr>
            <a:r>
              <a:rPr lang="en-US" dirty="0"/>
              <a:t>Using the CPR Tracker</a:t>
            </a:r>
            <a:endParaRPr dirty="0"/>
          </a:p>
        </p:txBody>
      </p:sp>
      <p:sp>
        <p:nvSpPr>
          <p:cNvPr id="112" name="Google Shape;112;p6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dirty="0"/>
          </a:p>
        </p:txBody>
      </p:sp>
      <p:sp>
        <p:nvSpPr>
          <p:cNvPr id="113" name="Google Shape;113;p6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4" name="Google Shape;11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861839" y="1095941"/>
            <a:ext cx="1831785" cy="19031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7"/>
          <p:cNvSpPr txBox="1">
            <a:spLocks noGrp="1"/>
          </p:cNvSpPr>
          <p:nvPr>
            <p:ph type="body" idx="1"/>
          </p:nvPr>
        </p:nvSpPr>
        <p:spPr>
          <a:xfrm>
            <a:off x="2952169" y="4511385"/>
            <a:ext cx="6114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dirty="0"/>
          </a:p>
        </p:txBody>
      </p:sp>
      <p:sp>
        <p:nvSpPr>
          <p:cNvPr id="121" name="Google Shape;121;p7"/>
          <p:cNvSpPr txBox="1">
            <a:spLocks noGrp="1"/>
          </p:cNvSpPr>
          <p:nvPr>
            <p:ph type="title"/>
          </p:nvPr>
        </p:nvSpPr>
        <p:spPr>
          <a:xfrm>
            <a:off x="2952170" y="2081894"/>
            <a:ext cx="6114900" cy="242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</a:pPr>
            <a:r>
              <a:rPr lang="en-US" dirty="0"/>
              <a:t>Educational Program</a:t>
            </a:r>
            <a:endParaRPr dirty="0"/>
          </a:p>
        </p:txBody>
      </p:sp>
      <p:sp>
        <p:nvSpPr>
          <p:cNvPr id="122" name="Google Shape;122;p7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 dirty="0"/>
          </a:p>
        </p:txBody>
      </p:sp>
      <p:sp>
        <p:nvSpPr>
          <p:cNvPr id="123" name="Google Shape;123;p7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7" descr="../../../Volumes/douglas-1/New%20Clip%20art/grab_book_online_800_c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3420" y="3692375"/>
            <a:ext cx="2591435" cy="1943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"/>
          <p:cNvSpPr txBox="1">
            <a:spLocks noGrp="1"/>
          </p:cNvSpPr>
          <p:nvPr>
            <p:ph type="body" idx="1"/>
          </p:nvPr>
        </p:nvSpPr>
        <p:spPr>
          <a:xfrm>
            <a:off x="666750" y="1487158"/>
            <a:ext cx="7886700" cy="44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r>
              <a:rPr lang="en-US" sz="2200" b="1" dirty="0">
                <a:solidFill>
                  <a:srgbClr val="548135"/>
                </a:solidFill>
              </a:rPr>
              <a:t>Curriculum Components:</a:t>
            </a:r>
            <a:endParaRPr sz="2200" b="1" dirty="0">
              <a:solidFill>
                <a:srgbClr val="548135"/>
              </a:solidFill>
            </a:endParaRPr>
          </a:p>
          <a:p>
            <a:pPr marL="457200" marR="0" lvl="0" indent="-3683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program aims </a:t>
            </a:r>
            <a:r>
              <a:rPr lang="en-US" sz="2200" dirty="0"/>
              <a:t>consistent with the Sponsoring Institution’s mission, the needs of community it serves, and the desired distinctive capabilities of its graduates</a:t>
            </a:r>
            <a:endParaRPr sz="2200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competency-based goals and objectives for each educational experience to promote progress on a </a:t>
            </a:r>
            <a:r>
              <a:rPr lang="en-US" sz="2200" b="1" dirty="0"/>
              <a:t>trajectory to autonomous practice</a:t>
            </a:r>
            <a:endParaRPr sz="2200" b="1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dirty="0"/>
              <a:t>delineation of resident responsibilities for patient care, </a:t>
            </a:r>
            <a:r>
              <a:rPr lang="en-US" sz="2200" b="1" dirty="0"/>
              <a:t>progressive responsibility for patient management and graded supervision</a:t>
            </a:r>
            <a:endParaRPr sz="2200" b="1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broad range </a:t>
            </a:r>
            <a:r>
              <a:rPr lang="en-US" sz="2200" dirty="0"/>
              <a:t>of structured didactic activities</a:t>
            </a:r>
            <a:endParaRPr sz="2200" dirty="0"/>
          </a:p>
          <a:p>
            <a:pPr marL="457200" marR="0" lvl="0" indent="-3683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lang="en-US" sz="2200" b="1" dirty="0"/>
              <a:t>ethics and research </a:t>
            </a:r>
            <a:r>
              <a:rPr lang="en-US" sz="2200" dirty="0"/>
              <a:t>components</a:t>
            </a:r>
            <a:endParaRPr sz="2200" dirty="0"/>
          </a:p>
        </p:txBody>
      </p:sp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1989344" y="246466"/>
            <a:ext cx="6526006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Arial"/>
              <a:buNone/>
            </a:pPr>
            <a:r>
              <a:rPr lang="en-US" dirty="0"/>
              <a:t>Educational Program</a:t>
            </a:r>
            <a:endParaRPr dirty="0"/>
          </a:p>
        </p:txBody>
      </p:sp>
      <p:sp>
        <p:nvSpPr>
          <p:cNvPr id="131" name="Google Shape;131;p8"/>
          <p:cNvSpPr txBox="1">
            <a:spLocks noGrp="1"/>
          </p:cNvSpPr>
          <p:nvPr>
            <p:ph type="sldNum" idx="12"/>
          </p:nvPr>
        </p:nvSpPr>
        <p:spPr>
          <a:xfrm>
            <a:off x="6457950" y="643313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fld id="{00000000-1234-1234-1234-123412341234}" type="slidenum">
              <a:rPr lang="en-US"/>
              <a:t>9</a:t>
            </a:fld>
            <a:endParaRPr dirty="0"/>
          </a:p>
        </p:txBody>
      </p:sp>
      <p:sp>
        <p:nvSpPr>
          <p:cNvPr id="132" name="Google Shape;132;p8"/>
          <p:cNvSpPr txBox="1">
            <a:spLocks noGrp="1"/>
          </p:cNvSpPr>
          <p:nvPr>
            <p:ph type="ftr" idx="11"/>
          </p:nvPr>
        </p:nvSpPr>
        <p:spPr>
          <a:xfrm>
            <a:off x="3028950" y="6433130"/>
            <a:ext cx="3086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 sz="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Presented by Partners in Medical Education, Inc. 201</a:t>
            </a:r>
            <a:r>
              <a:rPr lang="en-US" dirty="0"/>
              <a:t>9</a:t>
            </a:r>
            <a:endParaRPr sz="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3" name="Google Shape;133;p8" descr="https://encrypted-tbn2.gstatic.com/images?q=tbn:ANd9GcQg9yT04ipMNKoY31dDLFadwfimdJ0rwLkyv-yQmdgJ8pCbA-2-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8582" y="4660232"/>
            <a:ext cx="1778668" cy="14212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PME-2016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1936</Words>
  <Application>Microsoft Macintosh PowerPoint</Application>
  <PresentationFormat>On-screen Show (4:3)</PresentationFormat>
  <Paragraphs>421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ＭＳ Ｐゴシック</vt:lpstr>
      <vt:lpstr>Arial</vt:lpstr>
      <vt:lpstr>Comic Sans MS</vt:lpstr>
      <vt:lpstr>Noto Sans Symbols</vt:lpstr>
      <vt:lpstr>Wingdings</vt:lpstr>
      <vt:lpstr>PME-2016</vt:lpstr>
      <vt:lpstr>Common Program Requirements Part 3</vt:lpstr>
      <vt:lpstr>PowerPoint Presentation</vt:lpstr>
      <vt:lpstr>Learning Objectives</vt:lpstr>
      <vt:lpstr>Two Three Versions: 1 Resident and 2 Fellow</vt:lpstr>
      <vt:lpstr>Implementation Table from ACGME</vt:lpstr>
      <vt:lpstr>CPR Section VI Update: Supervision Policy &amp; Site Visits</vt:lpstr>
      <vt:lpstr>Using the CPR Tracker</vt:lpstr>
      <vt:lpstr>Educational Program</vt:lpstr>
      <vt:lpstr>Educational Program</vt:lpstr>
      <vt:lpstr>Core Competencies</vt:lpstr>
      <vt:lpstr>PowerPoint Presentation</vt:lpstr>
      <vt:lpstr>PowerPoint Presentation</vt:lpstr>
      <vt:lpstr>Evaluation</vt:lpstr>
      <vt:lpstr>Evaluation Changes </vt:lpstr>
      <vt:lpstr>Program Director</vt:lpstr>
      <vt:lpstr>Educational Program</vt:lpstr>
      <vt:lpstr>Individualized Learning Plans</vt:lpstr>
      <vt:lpstr>Failure to Progress Plans</vt:lpstr>
      <vt:lpstr>Required Evaluations</vt:lpstr>
      <vt:lpstr>Annual Faculty Evaluations</vt:lpstr>
      <vt:lpstr>Clinical Competency Committee (CCC)</vt:lpstr>
      <vt:lpstr>Clinical Competency Committee (CCC)</vt:lpstr>
      <vt:lpstr>Program Evaluation &amp; Improvement </vt:lpstr>
      <vt:lpstr>APE Components</vt:lpstr>
      <vt:lpstr>APE Components Continued</vt:lpstr>
      <vt:lpstr>Board Pass Rates</vt:lpstr>
      <vt:lpstr>Board Pass Rates and 5th Percentile</vt:lpstr>
      <vt:lpstr>Wrapping Up!</vt:lpstr>
      <vt:lpstr>Homework </vt:lpstr>
      <vt:lpstr>Questions??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Common Program Requirements Part 3</dc:title>
  <dc:creator>christine</dc:creator>
  <cp:lastModifiedBy>Microsoft Office User</cp:lastModifiedBy>
  <cp:revision>4</cp:revision>
  <dcterms:modified xsi:type="dcterms:W3CDTF">2019-06-15T15:24:15Z</dcterms:modified>
</cp:coreProperties>
</file>