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1"/>
  </p:notesMasterIdLst>
  <p:sldIdLst>
    <p:sldId id="398" r:id="rId2"/>
    <p:sldId id="256" r:id="rId3"/>
    <p:sldId id="328" r:id="rId4"/>
    <p:sldId id="257" r:id="rId5"/>
    <p:sldId id="278" r:id="rId6"/>
    <p:sldId id="296" r:id="rId7"/>
    <p:sldId id="300" r:id="rId8"/>
    <p:sldId id="299" r:id="rId9"/>
    <p:sldId id="302" r:id="rId10"/>
    <p:sldId id="297" r:id="rId11"/>
    <p:sldId id="303" r:id="rId12"/>
    <p:sldId id="306" r:id="rId13"/>
    <p:sldId id="298" r:id="rId14"/>
    <p:sldId id="307" r:id="rId15"/>
    <p:sldId id="305" r:id="rId16"/>
    <p:sldId id="308" r:id="rId17"/>
    <p:sldId id="270" r:id="rId18"/>
    <p:sldId id="286" r:id="rId19"/>
    <p:sldId id="290" r:id="rId20"/>
    <p:sldId id="282" r:id="rId21"/>
    <p:sldId id="292" r:id="rId22"/>
    <p:sldId id="281" r:id="rId23"/>
    <p:sldId id="279" r:id="rId24"/>
    <p:sldId id="287" r:id="rId25"/>
    <p:sldId id="293" r:id="rId26"/>
    <p:sldId id="294" r:id="rId27"/>
    <p:sldId id="295" r:id="rId28"/>
    <p:sldId id="399" r:id="rId29"/>
    <p:sldId id="434" r:id="rId30"/>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521415D9-36F7-43E2-AB2F-B90AF26B5E84}">
      <p14:sectionLst xmlns:p14="http://schemas.microsoft.com/office/powerpoint/2010/main">
        <p14:section name="Default Section" id="{F78346D2-AE06-474C-9385-E63360A1F2F9}">
          <p14:sldIdLst>
            <p14:sldId id="398"/>
            <p14:sldId id="256"/>
            <p14:sldId id="328"/>
            <p14:sldId id="257"/>
          </p14:sldIdLst>
        </p14:section>
        <p14:section name="COIV-19 - Heather" id="{093F3874-CBC7-4321-A159-6BF942F82C49}">
          <p14:sldIdLst>
            <p14:sldId id="278"/>
          </p14:sldIdLst>
        </p14:section>
        <p14:section name="Difference - Chris" id="{4564F8E7-AC9C-4DA4-87CE-9CF6F14F7CC3}">
          <p14:sldIdLst>
            <p14:sldId id="296"/>
            <p14:sldId id="300"/>
            <p14:sldId id="299"/>
            <p14:sldId id="302"/>
            <p14:sldId id="297"/>
            <p14:sldId id="303"/>
            <p14:sldId id="306"/>
            <p14:sldId id="298"/>
            <p14:sldId id="307"/>
            <p14:sldId id="305"/>
          </p14:sldIdLst>
        </p14:section>
        <p14:section name="Activity - Heather" id="{B88C4EBB-CD6A-4B35-AD55-D1CF93584A72}">
          <p14:sldIdLst>
            <p14:sldId id="308"/>
          </p14:sldIdLst>
        </p14:section>
        <p14:section name="Implementation - Heather" id="{705CBB2D-4D4C-4CF5-84FF-2B100F174D01}">
          <p14:sldIdLst>
            <p14:sldId id="270"/>
            <p14:sldId id="286"/>
            <p14:sldId id="290"/>
            <p14:sldId id="282"/>
            <p14:sldId id="292"/>
            <p14:sldId id="281"/>
          </p14:sldIdLst>
        </p14:section>
        <p14:section name="Faculty Development - Carmela" id="{0DE1FE01-C0EB-41D5-B229-C140161B51D5}">
          <p14:sldIdLst>
            <p14:sldId id="279"/>
            <p14:sldId id="287"/>
            <p14:sldId id="293"/>
            <p14:sldId id="294"/>
            <p14:sldId id="295"/>
            <p14:sldId id="399"/>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4" clrIdx="0">
    <p:extLst>
      <p:ext uri="{19B8F6BF-5375-455C-9EA6-DF929625EA0E}">
        <p15:presenceInfo xmlns:p15="http://schemas.microsoft.com/office/powerpoint/2012/main" userId="Heather P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2"/>
    <p:restoredTop sz="94746"/>
  </p:normalViewPr>
  <p:slideViewPr>
    <p:cSldViewPr snapToGrid="0" snapToObjects="1">
      <p:cViewPr varScale="1">
        <p:scale>
          <a:sx n="81" d="100"/>
          <a:sy n="81" d="100"/>
        </p:scale>
        <p:origin x="2995" y="62"/>
      </p:cViewPr>
      <p:guideLst>
        <p:guide orient="horz" pos="2160"/>
        <p:guide pos="2880"/>
      </p:guideLst>
    </p:cSldViewPr>
  </p:slideViewPr>
  <p:notesTextViewPr>
    <p:cViewPr>
      <p:scale>
        <a:sx n="3" d="2"/>
        <a:sy n="3" d="2"/>
      </p:scale>
      <p:origin x="0" y="0"/>
    </p:cViewPr>
  </p:notesTextViewPr>
  <p:sorterViewPr>
    <p:cViewPr>
      <p:scale>
        <a:sx n="100" d="100"/>
        <a:sy n="100" d="100"/>
      </p:scale>
      <p:origin x="0" y="-4416"/>
    </p:cViewPr>
  </p:sorter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9T11:56:54.502" idx="1">
    <p:pos x="10" y="10"/>
    <p:text>For the resources: Chris, you are doing the table of resident support methods, I will do the Adapted Semi-annual Evaluation Form. Carmela, can you do a FD handout?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19T12:00:04.986" idx="4">
    <p:pos x="10" y="10"/>
    <p:text>Need to add source data</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AA320-9568-4D2B-A842-973D64471B7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7DA50C2C-597A-47AA-AD15-6C705A836491}">
      <dgm:prSet phldrT="[Text]" phldr="0"/>
      <dgm:spPr/>
      <dgm:t>
        <a:bodyPr/>
        <a:lstStyle/>
        <a:p>
          <a:pPr rtl="0"/>
          <a:r>
            <a:rPr lang="en-US" dirty="0">
              <a:latin typeface="Arial" panose="020B0604020202020204"/>
            </a:rPr>
            <a:t>Understanding organization or industry, future opportunities, building netwoks</a:t>
          </a:r>
          <a:endParaRPr lang="en-US" dirty="0"/>
        </a:p>
      </dgm:t>
    </dgm:pt>
    <dgm:pt modelId="{1037D080-62E1-4258-8FDB-E0BB0212A5BC}" type="parTrans" cxnId="{858624A3-9EB1-4309-A960-80B7CF5CB165}">
      <dgm:prSet/>
      <dgm:spPr/>
      <dgm:t>
        <a:bodyPr/>
        <a:lstStyle/>
        <a:p>
          <a:endParaRPr lang="en-US"/>
        </a:p>
      </dgm:t>
    </dgm:pt>
    <dgm:pt modelId="{83856D20-6008-49B6-B9D2-0904144A9C3A}" type="sibTrans" cxnId="{858624A3-9EB1-4309-A960-80B7CF5CB165}">
      <dgm:prSet/>
      <dgm:spPr/>
      <dgm:t>
        <a:bodyPr/>
        <a:lstStyle/>
        <a:p>
          <a:endParaRPr lang="en-US"/>
        </a:p>
      </dgm:t>
    </dgm:pt>
    <dgm:pt modelId="{F5E0189F-D8BF-4489-BB9A-63AA2D07572C}">
      <dgm:prSet phldrT="[Text]" phldr="0"/>
      <dgm:spPr/>
      <dgm:t>
        <a:bodyPr/>
        <a:lstStyle/>
        <a:p>
          <a:pPr rtl="0"/>
          <a:r>
            <a:rPr lang="en-US" dirty="0">
              <a:latin typeface="Arial" panose="020B0604020202020204"/>
            </a:rPr>
            <a:t>Preparation for future roles, retention and integration</a:t>
          </a:r>
          <a:endParaRPr lang="en-US" dirty="0"/>
        </a:p>
      </dgm:t>
    </dgm:pt>
    <dgm:pt modelId="{65E22F47-2DA9-499D-BD45-170D344C639D}" type="parTrans" cxnId="{6EB16E25-AF3B-4435-A5FF-DD49F51F092B}">
      <dgm:prSet/>
      <dgm:spPr/>
      <dgm:t>
        <a:bodyPr/>
        <a:lstStyle/>
        <a:p>
          <a:endParaRPr lang="en-US"/>
        </a:p>
      </dgm:t>
    </dgm:pt>
    <dgm:pt modelId="{2F582817-57E2-4017-8463-E4364A74190B}" type="sibTrans" cxnId="{6EB16E25-AF3B-4435-A5FF-DD49F51F092B}">
      <dgm:prSet/>
      <dgm:spPr/>
      <dgm:t>
        <a:bodyPr/>
        <a:lstStyle/>
        <a:p>
          <a:endParaRPr lang="en-US"/>
        </a:p>
      </dgm:t>
    </dgm:pt>
    <dgm:pt modelId="{AA4855BA-77FC-42E0-8F36-3E832BBBB796}">
      <dgm:prSet phldrT="[Text]" phldr="0"/>
      <dgm:spPr/>
      <dgm:t>
        <a:bodyPr/>
        <a:lstStyle/>
        <a:p>
          <a:pPr rtl="0"/>
          <a:r>
            <a:rPr lang="en-US" dirty="0">
              <a:latin typeface="Arial" panose="020B0604020202020204"/>
            </a:rPr>
            <a:t>Capable but lacks experience, able to accelerate development</a:t>
          </a:r>
          <a:endParaRPr lang="en-US" dirty="0"/>
        </a:p>
      </dgm:t>
    </dgm:pt>
    <dgm:pt modelId="{32C41F28-1B39-48B6-9B4C-3635097C9BBB}" type="parTrans" cxnId="{134BA58D-DEB2-49FF-B0D2-E41B5024A3AE}">
      <dgm:prSet/>
      <dgm:spPr/>
      <dgm:t>
        <a:bodyPr/>
        <a:lstStyle/>
        <a:p>
          <a:endParaRPr lang="en-US"/>
        </a:p>
      </dgm:t>
    </dgm:pt>
    <dgm:pt modelId="{FF4EC591-A607-4457-86D7-E0A2412DC04A}" type="sibTrans" cxnId="{134BA58D-DEB2-49FF-B0D2-E41B5024A3AE}">
      <dgm:prSet/>
      <dgm:spPr/>
      <dgm:t>
        <a:bodyPr/>
        <a:lstStyle/>
        <a:p>
          <a:endParaRPr lang="en-US"/>
        </a:p>
      </dgm:t>
    </dgm:pt>
    <dgm:pt modelId="{40808645-1308-4BB8-9A15-A95D9B27AC49}">
      <dgm:prSet phldr="0"/>
      <dgm:spPr/>
      <dgm:t>
        <a:bodyPr/>
        <a:lstStyle/>
        <a:p>
          <a:pPr rtl="0"/>
          <a:r>
            <a:rPr lang="en-US" dirty="0">
              <a:latin typeface="Arial" panose="020B0604020202020204"/>
            </a:rPr>
            <a:t>Senior staff willing to give back to organization</a:t>
          </a:r>
        </a:p>
      </dgm:t>
    </dgm:pt>
    <dgm:pt modelId="{B5365B88-07D4-4FB6-8A42-7969A12EEF42}" type="parTrans" cxnId="{C6D8F5C1-D927-442B-B16F-B3096379E63A}">
      <dgm:prSet/>
      <dgm:spPr/>
    </dgm:pt>
    <dgm:pt modelId="{610951BC-046F-4F97-AD80-711E93E51276}" type="sibTrans" cxnId="{C6D8F5C1-D927-442B-B16F-B3096379E63A}">
      <dgm:prSet/>
      <dgm:spPr/>
    </dgm:pt>
    <dgm:pt modelId="{6944B54D-1CEC-409F-BD4F-75D9014C1205}" type="pres">
      <dgm:prSet presAssocID="{35DAA320-9568-4D2B-A842-973D64471B73}" presName="linear" presStyleCnt="0">
        <dgm:presLayoutVars>
          <dgm:dir/>
          <dgm:animLvl val="lvl"/>
          <dgm:resizeHandles val="exact"/>
        </dgm:presLayoutVars>
      </dgm:prSet>
      <dgm:spPr/>
    </dgm:pt>
    <dgm:pt modelId="{DC272BEB-14F9-4C21-BF12-35C80A868E95}" type="pres">
      <dgm:prSet presAssocID="{7DA50C2C-597A-47AA-AD15-6C705A836491}" presName="parentLin" presStyleCnt="0"/>
      <dgm:spPr/>
    </dgm:pt>
    <dgm:pt modelId="{F642763B-E841-44D8-9B2F-8474C2A2E054}" type="pres">
      <dgm:prSet presAssocID="{7DA50C2C-597A-47AA-AD15-6C705A836491}" presName="parentLeftMargin" presStyleLbl="node1" presStyleIdx="0" presStyleCnt="4"/>
      <dgm:spPr/>
    </dgm:pt>
    <dgm:pt modelId="{B8EBBF65-55B1-435D-8716-62BD1C748D42}" type="pres">
      <dgm:prSet presAssocID="{7DA50C2C-597A-47AA-AD15-6C705A836491}" presName="parentText" presStyleLbl="node1" presStyleIdx="0" presStyleCnt="4">
        <dgm:presLayoutVars>
          <dgm:chMax val="0"/>
          <dgm:bulletEnabled val="1"/>
        </dgm:presLayoutVars>
      </dgm:prSet>
      <dgm:spPr/>
    </dgm:pt>
    <dgm:pt modelId="{EE0EBB14-CCDC-45DD-A93F-EBF8D9DE6534}" type="pres">
      <dgm:prSet presAssocID="{7DA50C2C-597A-47AA-AD15-6C705A836491}" presName="negativeSpace" presStyleCnt="0"/>
      <dgm:spPr/>
    </dgm:pt>
    <dgm:pt modelId="{1B9012F5-4AD3-477A-A8AD-B784D4541B3F}" type="pres">
      <dgm:prSet presAssocID="{7DA50C2C-597A-47AA-AD15-6C705A836491}" presName="childText" presStyleLbl="conFgAcc1" presStyleIdx="0" presStyleCnt="4">
        <dgm:presLayoutVars>
          <dgm:bulletEnabled val="1"/>
        </dgm:presLayoutVars>
      </dgm:prSet>
      <dgm:spPr/>
    </dgm:pt>
    <dgm:pt modelId="{EF6128FA-902E-4124-8DF2-B2EED901D344}" type="pres">
      <dgm:prSet presAssocID="{83856D20-6008-49B6-B9D2-0904144A9C3A}" presName="spaceBetweenRectangles" presStyleCnt="0"/>
      <dgm:spPr/>
    </dgm:pt>
    <dgm:pt modelId="{2FDE146A-ECF5-4677-9B76-6E5C64F3C4BF}" type="pres">
      <dgm:prSet presAssocID="{F5E0189F-D8BF-4489-BB9A-63AA2D07572C}" presName="parentLin" presStyleCnt="0"/>
      <dgm:spPr/>
    </dgm:pt>
    <dgm:pt modelId="{02AF0039-4E6D-40E1-BF6E-26140682B467}" type="pres">
      <dgm:prSet presAssocID="{F5E0189F-D8BF-4489-BB9A-63AA2D07572C}" presName="parentLeftMargin" presStyleLbl="node1" presStyleIdx="0" presStyleCnt="4"/>
      <dgm:spPr/>
    </dgm:pt>
    <dgm:pt modelId="{0C7D4D06-E394-4C8E-B80C-5CD4B203BFC6}" type="pres">
      <dgm:prSet presAssocID="{F5E0189F-D8BF-4489-BB9A-63AA2D07572C}" presName="parentText" presStyleLbl="node1" presStyleIdx="1" presStyleCnt="4">
        <dgm:presLayoutVars>
          <dgm:chMax val="0"/>
          <dgm:bulletEnabled val="1"/>
        </dgm:presLayoutVars>
      </dgm:prSet>
      <dgm:spPr/>
    </dgm:pt>
    <dgm:pt modelId="{98130EC0-3F20-4006-BD8A-15A4EA87F964}" type="pres">
      <dgm:prSet presAssocID="{F5E0189F-D8BF-4489-BB9A-63AA2D07572C}" presName="negativeSpace" presStyleCnt="0"/>
      <dgm:spPr/>
    </dgm:pt>
    <dgm:pt modelId="{1AD3E513-582A-4126-A3DD-B876B0FD6CD7}" type="pres">
      <dgm:prSet presAssocID="{F5E0189F-D8BF-4489-BB9A-63AA2D07572C}" presName="childText" presStyleLbl="conFgAcc1" presStyleIdx="1" presStyleCnt="4">
        <dgm:presLayoutVars>
          <dgm:bulletEnabled val="1"/>
        </dgm:presLayoutVars>
      </dgm:prSet>
      <dgm:spPr/>
    </dgm:pt>
    <dgm:pt modelId="{C91C970F-0F38-47BE-9BB7-E8F18F6B86F4}" type="pres">
      <dgm:prSet presAssocID="{2F582817-57E2-4017-8463-E4364A74190B}" presName="spaceBetweenRectangles" presStyleCnt="0"/>
      <dgm:spPr/>
    </dgm:pt>
    <dgm:pt modelId="{235EC940-7BF7-46E0-BA3D-4411281993CA}" type="pres">
      <dgm:prSet presAssocID="{AA4855BA-77FC-42E0-8F36-3E832BBBB796}" presName="parentLin" presStyleCnt="0"/>
      <dgm:spPr/>
    </dgm:pt>
    <dgm:pt modelId="{BC44D772-9775-4030-A452-0C0A747F19E2}" type="pres">
      <dgm:prSet presAssocID="{AA4855BA-77FC-42E0-8F36-3E832BBBB796}" presName="parentLeftMargin" presStyleLbl="node1" presStyleIdx="1" presStyleCnt="4"/>
      <dgm:spPr/>
    </dgm:pt>
    <dgm:pt modelId="{9472F6C0-0987-41CE-8B91-A2A357100E8C}" type="pres">
      <dgm:prSet presAssocID="{AA4855BA-77FC-42E0-8F36-3E832BBBB796}" presName="parentText" presStyleLbl="node1" presStyleIdx="2" presStyleCnt="4">
        <dgm:presLayoutVars>
          <dgm:chMax val="0"/>
          <dgm:bulletEnabled val="1"/>
        </dgm:presLayoutVars>
      </dgm:prSet>
      <dgm:spPr/>
    </dgm:pt>
    <dgm:pt modelId="{18C7BF26-3A4D-404B-86B8-DDB93F994448}" type="pres">
      <dgm:prSet presAssocID="{AA4855BA-77FC-42E0-8F36-3E832BBBB796}" presName="negativeSpace" presStyleCnt="0"/>
      <dgm:spPr/>
    </dgm:pt>
    <dgm:pt modelId="{738F9990-A452-40F4-AB7C-F30E534B1411}" type="pres">
      <dgm:prSet presAssocID="{AA4855BA-77FC-42E0-8F36-3E832BBBB796}" presName="childText" presStyleLbl="conFgAcc1" presStyleIdx="2" presStyleCnt="4">
        <dgm:presLayoutVars>
          <dgm:bulletEnabled val="1"/>
        </dgm:presLayoutVars>
      </dgm:prSet>
      <dgm:spPr/>
    </dgm:pt>
    <dgm:pt modelId="{D4284AB6-2B27-45DF-8C93-91288167A04A}" type="pres">
      <dgm:prSet presAssocID="{FF4EC591-A607-4457-86D7-E0A2412DC04A}" presName="spaceBetweenRectangles" presStyleCnt="0"/>
      <dgm:spPr/>
    </dgm:pt>
    <dgm:pt modelId="{FC9E6032-A712-4204-B1FE-5EC86476C794}" type="pres">
      <dgm:prSet presAssocID="{40808645-1308-4BB8-9A15-A95D9B27AC49}" presName="parentLin" presStyleCnt="0"/>
      <dgm:spPr/>
    </dgm:pt>
    <dgm:pt modelId="{B6E34EF0-EC54-4D09-9BAC-D6135F3BF62B}" type="pres">
      <dgm:prSet presAssocID="{40808645-1308-4BB8-9A15-A95D9B27AC49}" presName="parentLeftMargin" presStyleLbl="node1" presStyleIdx="2" presStyleCnt="4"/>
      <dgm:spPr/>
    </dgm:pt>
    <dgm:pt modelId="{90E93EDB-2922-4271-9C2B-4F64C24C9D2E}" type="pres">
      <dgm:prSet presAssocID="{40808645-1308-4BB8-9A15-A95D9B27AC49}" presName="parentText" presStyleLbl="node1" presStyleIdx="3" presStyleCnt="4">
        <dgm:presLayoutVars>
          <dgm:chMax val="0"/>
          <dgm:bulletEnabled val="1"/>
        </dgm:presLayoutVars>
      </dgm:prSet>
      <dgm:spPr/>
    </dgm:pt>
    <dgm:pt modelId="{A1ED086E-0013-438E-856C-26D1EE4A2587}" type="pres">
      <dgm:prSet presAssocID="{40808645-1308-4BB8-9A15-A95D9B27AC49}" presName="negativeSpace" presStyleCnt="0"/>
      <dgm:spPr/>
    </dgm:pt>
    <dgm:pt modelId="{A781D37D-BD0D-4F1E-B554-C47BE047BA96}" type="pres">
      <dgm:prSet presAssocID="{40808645-1308-4BB8-9A15-A95D9B27AC49}" presName="childText" presStyleLbl="conFgAcc1" presStyleIdx="3" presStyleCnt="4">
        <dgm:presLayoutVars>
          <dgm:bulletEnabled val="1"/>
        </dgm:presLayoutVars>
      </dgm:prSet>
      <dgm:spPr/>
    </dgm:pt>
  </dgm:ptLst>
  <dgm:cxnLst>
    <dgm:cxn modelId="{6EB16E25-AF3B-4435-A5FF-DD49F51F092B}" srcId="{35DAA320-9568-4D2B-A842-973D64471B73}" destId="{F5E0189F-D8BF-4489-BB9A-63AA2D07572C}" srcOrd="1" destOrd="0" parTransId="{65E22F47-2DA9-499D-BD45-170D344C639D}" sibTransId="{2F582817-57E2-4017-8463-E4364A74190B}"/>
    <dgm:cxn modelId="{ACC91026-569A-4065-94F4-88E4B58CD50E}" type="presOf" srcId="{AA4855BA-77FC-42E0-8F36-3E832BBBB796}" destId="{BC44D772-9775-4030-A452-0C0A747F19E2}" srcOrd="0" destOrd="0" presId="urn:microsoft.com/office/officeart/2005/8/layout/list1"/>
    <dgm:cxn modelId="{27B3CF6E-0865-43A5-8840-387BF20B6BAD}" type="presOf" srcId="{F5E0189F-D8BF-4489-BB9A-63AA2D07572C}" destId="{0C7D4D06-E394-4C8E-B80C-5CD4B203BFC6}" srcOrd="1" destOrd="0" presId="urn:microsoft.com/office/officeart/2005/8/layout/list1"/>
    <dgm:cxn modelId="{5BF9A054-8544-4E23-AAB8-AFA5D3147D38}" type="presOf" srcId="{7DA50C2C-597A-47AA-AD15-6C705A836491}" destId="{B8EBBF65-55B1-435D-8716-62BD1C748D42}" srcOrd="1" destOrd="0" presId="urn:microsoft.com/office/officeart/2005/8/layout/list1"/>
    <dgm:cxn modelId="{67745380-0796-4E54-8AC7-DCC642F8C695}" type="presOf" srcId="{AA4855BA-77FC-42E0-8F36-3E832BBBB796}" destId="{9472F6C0-0987-41CE-8B91-A2A357100E8C}" srcOrd="1" destOrd="0" presId="urn:microsoft.com/office/officeart/2005/8/layout/list1"/>
    <dgm:cxn modelId="{9A7C0686-F21C-4431-A2E9-62008E89CB36}" type="presOf" srcId="{F5E0189F-D8BF-4489-BB9A-63AA2D07572C}" destId="{02AF0039-4E6D-40E1-BF6E-26140682B467}" srcOrd="0" destOrd="0" presId="urn:microsoft.com/office/officeart/2005/8/layout/list1"/>
    <dgm:cxn modelId="{134BA58D-DEB2-49FF-B0D2-E41B5024A3AE}" srcId="{35DAA320-9568-4D2B-A842-973D64471B73}" destId="{AA4855BA-77FC-42E0-8F36-3E832BBBB796}" srcOrd="2" destOrd="0" parTransId="{32C41F28-1B39-48B6-9B4C-3635097C9BBB}" sibTransId="{FF4EC591-A607-4457-86D7-E0A2412DC04A}"/>
    <dgm:cxn modelId="{ECE4E19C-99C4-4FE0-BA47-3DC361BB043B}" type="presOf" srcId="{40808645-1308-4BB8-9A15-A95D9B27AC49}" destId="{90E93EDB-2922-4271-9C2B-4F64C24C9D2E}" srcOrd="1" destOrd="0" presId="urn:microsoft.com/office/officeart/2005/8/layout/list1"/>
    <dgm:cxn modelId="{858624A3-9EB1-4309-A960-80B7CF5CB165}" srcId="{35DAA320-9568-4D2B-A842-973D64471B73}" destId="{7DA50C2C-597A-47AA-AD15-6C705A836491}" srcOrd="0" destOrd="0" parTransId="{1037D080-62E1-4258-8FDB-E0BB0212A5BC}" sibTransId="{83856D20-6008-49B6-B9D2-0904144A9C3A}"/>
    <dgm:cxn modelId="{289FA7AE-6D43-40DA-BA67-6664CB03B70E}" type="presOf" srcId="{40808645-1308-4BB8-9A15-A95D9B27AC49}" destId="{B6E34EF0-EC54-4D09-9BAC-D6135F3BF62B}" srcOrd="0" destOrd="0" presId="urn:microsoft.com/office/officeart/2005/8/layout/list1"/>
    <dgm:cxn modelId="{C6D8F5C1-D927-442B-B16F-B3096379E63A}" srcId="{35DAA320-9568-4D2B-A842-973D64471B73}" destId="{40808645-1308-4BB8-9A15-A95D9B27AC49}" srcOrd="3" destOrd="0" parTransId="{B5365B88-07D4-4FB6-8A42-7969A12EEF42}" sibTransId="{610951BC-046F-4F97-AD80-711E93E51276}"/>
    <dgm:cxn modelId="{39353EEF-5E0E-42FC-847A-67BD4E738133}" type="presOf" srcId="{7DA50C2C-597A-47AA-AD15-6C705A836491}" destId="{F642763B-E841-44D8-9B2F-8474C2A2E054}" srcOrd="0" destOrd="0" presId="urn:microsoft.com/office/officeart/2005/8/layout/list1"/>
    <dgm:cxn modelId="{16535DF9-458D-4DD8-A929-760F1F74BF58}" type="presOf" srcId="{35DAA320-9568-4D2B-A842-973D64471B73}" destId="{6944B54D-1CEC-409F-BD4F-75D9014C1205}" srcOrd="0" destOrd="0" presId="urn:microsoft.com/office/officeart/2005/8/layout/list1"/>
    <dgm:cxn modelId="{3A9C0AA0-8F10-445B-A968-491B117B0506}" type="presParOf" srcId="{6944B54D-1CEC-409F-BD4F-75D9014C1205}" destId="{DC272BEB-14F9-4C21-BF12-35C80A868E95}" srcOrd="0" destOrd="0" presId="urn:microsoft.com/office/officeart/2005/8/layout/list1"/>
    <dgm:cxn modelId="{78D2E46B-75E2-42F1-BBBE-E74845E26F30}" type="presParOf" srcId="{DC272BEB-14F9-4C21-BF12-35C80A868E95}" destId="{F642763B-E841-44D8-9B2F-8474C2A2E054}" srcOrd="0" destOrd="0" presId="urn:microsoft.com/office/officeart/2005/8/layout/list1"/>
    <dgm:cxn modelId="{36AE5F27-EA96-4A9E-9CDE-D68653EFC3EB}" type="presParOf" srcId="{DC272BEB-14F9-4C21-BF12-35C80A868E95}" destId="{B8EBBF65-55B1-435D-8716-62BD1C748D42}" srcOrd="1" destOrd="0" presId="urn:microsoft.com/office/officeart/2005/8/layout/list1"/>
    <dgm:cxn modelId="{7B8E5F5C-78A1-453B-8FFF-268053B0F29B}" type="presParOf" srcId="{6944B54D-1CEC-409F-BD4F-75D9014C1205}" destId="{EE0EBB14-CCDC-45DD-A93F-EBF8D9DE6534}" srcOrd="1" destOrd="0" presId="urn:microsoft.com/office/officeart/2005/8/layout/list1"/>
    <dgm:cxn modelId="{A7715FBA-22DA-4CC3-BC98-240D79FE8964}" type="presParOf" srcId="{6944B54D-1CEC-409F-BD4F-75D9014C1205}" destId="{1B9012F5-4AD3-477A-A8AD-B784D4541B3F}" srcOrd="2" destOrd="0" presId="urn:microsoft.com/office/officeart/2005/8/layout/list1"/>
    <dgm:cxn modelId="{5178026A-6B0D-47BC-A077-8AA20B322051}" type="presParOf" srcId="{6944B54D-1CEC-409F-BD4F-75D9014C1205}" destId="{EF6128FA-902E-4124-8DF2-B2EED901D344}" srcOrd="3" destOrd="0" presId="urn:microsoft.com/office/officeart/2005/8/layout/list1"/>
    <dgm:cxn modelId="{0487CB71-4EED-4840-938F-C20BAA2840E2}" type="presParOf" srcId="{6944B54D-1CEC-409F-BD4F-75D9014C1205}" destId="{2FDE146A-ECF5-4677-9B76-6E5C64F3C4BF}" srcOrd="4" destOrd="0" presId="urn:microsoft.com/office/officeart/2005/8/layout/list1"/>
    <dgm:cxn modelId="{FAB23D9A-9EAD-4807-8C4A-F228022337F8}" type="presParOf" srcId="{2FDE146A-ECF5-4677-9B76-6E5C64F3C4BF}" destId="{02AF0039-4E6D-40E1-BF6E-26140682B467}" srcOrd="0" destOrd="0" presId="urn:microsoft.com/office/officeart/2005/8/layout/list1"/>
    <dgm:cxn modelId="{7760B2AE-E8EB-48B7-9990-B9715B5EC2A8}" type="presParOf" srcId="{2FDE146A-ECF5-4677-9B76-6E5C64F3C4BF}" destId="{0C7D4D06-E394-4C8E-B80C-5CD4B203BFC6}" srcOrd="1" destOrd="0" presId="urn:microsoft.com/office/officeart/2005/8/layout/list1"/>
    <dgm:cxn modelId="{558B0E53-677A-486D-81C4-9568CEE0A73A}" type="presParOf" srcId="{6944B54D-1CEC-409F-BD4F-75D9014C1205}" destId="{98130EC0-3F20-4006-BD8A-15A4EA87F964}" srcOrd="5" destOrd="0" presId="urn:microsoft.com/office/officeart/2005/8/layout/list1"/>
    <dgm:cxn modelId="{5F75019F-50CF-4C17-A4DB-BD322BBB0174}" type="presParOf" srcId="{6944B54D-1CEC-409F-BD4F-75D9014C1205}" destId="{1AD3E513-582A-4126-A3DD-B876B0FD6CD7}" srcOrd="6" destOrd="0" presId="urn:microsoft.com/office/officeart/2005/8/layout/list1"/>
    <dgm:cxn modelId="{02F88A48-969E-44E0-9BB0-EC38F371B3BD}" type="presParOf" srcId="{6944B54D-1CEC-409F-BD4F-75D9014C1205}" destId="{C91C970F-0F38-47BE-9BB7-E8F18F6B86F4}" srcOrd="7" destOrd="0" presId="urn:microsoft.com/office/officeart/2005/8/layout/list1"/>
    <dgm:cxn modelId="{DEA273F1-24CA-4FFC-80A5-7BC30FB94282}" type="presParOf" srcId="{6944B54D-1CEC-409F-BD4F-75D9014C1205}" destId="{235EC940-7BF7-46E0-BA3D-4411281993CA}" srcOrd="8" destOrd="0" presId="urn:microsoft.com/office/officeart/2005/8/layout/list1"/>
    <dgm:cxn modelId="{E7F4B2E3-C140-4704-8D67-4071A09B7D16}" type="presParOf" srcId="{235EC940-7BF7-46E0-BA3D-4411281993CA}" destId="{BC44D772-9775-4030-A452-0C0A747F19E2}" srcOrd="0" destOrd="0" presId="urn:microsoft.com/office/officeart/2005/8/layout/list1"/>
    <dgm:cxn modelId="{8D9E2AE4-027C-4939-9732-12DA08071765}" type="presParOf" srcId="{235EC940-7BF7-46E0-BA3D-4411281993CA}" destId="{9472F6C0-0987-41CE-8B91-A2A357100E8C}" srcOrd="1" destOrd="0" presId="urn:microsoft.com/office/officeart/2005/8/layout/list1"/>
    <dgm:cxn modelId="{0DE571CA-A272-486D-BCBD-0142400581D2}" type="presParOf" srcId="{6944B54D-1CEC-409F-BD4F-75D9014C1205}" destId="{18C7BF26-3A4D-404B-86B8-DDB93F994448}" srcOrd="9" destOrd="0" presId="urn:microsoft.com/office/officeart/2005/8/layout/list1"/>
    <dgm:cxn modelId="{696CAA41-2525-495F-B39B-277A51713779}" type="presParOf" srcId="{6944B54D-1CEC-409F-BD4F-75D9014C1205}" destId="{738F9990-A452-40F4-AB7C-F30E534B1411}" srcOrd="10" destOrd="0" presId="urn:microsoft.com/office/officeart/2005/8/layout/list1"/>
    <dgm:cxn modelId="{A52004AD-F09B-4E89-8619-0F66DFC45F85}" type="presParOf" srcId="{6944B54D-1CEC-409F-BD4F-75D9014C1205}" destId="{D4284AB6-2B27-45DF-8C93-91288167A04A}" srcOrd="11" destOrd="0" presId="urn:microsoft.com/office/officeart/2005/8/layout/list1"/>
    <dgm:cxn modelId="{70B91300-DB1A-47B6-B470-3980A30A13C4}" type="presParOf" srcId="{6944B54D-1CEC-409F-BD4F-75D9014C1205}" destId="{FC9E6032-A712-4204-B1FE-5EC86476C794}" srcOrd="12" destOrd="0" presId="urn:microsoft.com/office/officeart/2005/8/layout/list1"/>
    <dgm:cxn modelId="{F4CBF916-C7A8-424D-9A42-F201F3EF3FB5}" type="presParOf" srcId="{FC9E6032-A712-4204-B1FE-5EC86476C794}" destId="{B6E34EF0-EC54-4D09-9BAC-D6135F3BF62B}" srcOrd="0" destOrd="0" presId="urn:microsoft.com/office/officeart/2005/8/layout/list1"/>
    <dgm:cxn modelId="{5301B5F3-F199-4094-959C-C69919C26213}" type="presParOf" srcId="{FC9E6032-A712-4204-B1FE-5EC86476C794}" destId="{90E93EDB-2922-4271-9C2B-4F64C24C9D2E}" srcOrd="1" destOrd="0" presId="urn:microsoft.com/office/officeart/2005/8/layout/list1"/>
    <dgm:cxn modelId="{3B427980-A8A7-4275-AE48-398F20E49E45}" type="presParOf" srcId="{6944B54D-1CEC-409F-BD4F-75D9014C1205}" destId="{A1ED086E-0013-438E-856C-26D1EE4A2587}" srcOrd="13" destOrd="0" presId="urn:microsoft.com/office/officeart/2005/8/layout/list1"/>
    <dgm:cxn modelId="{EE4181B8-92FF-4EFA-8CAD-A5573E69DB51}" type="presParOf" srcId="{6944B54D-1CEC-409F-BD4F-75D9014C1205}" destId="{A781D37D-BD0D-4F1E-B554-C47BE047BA9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AA320-9568-4D2B-A842-973D64471B73}"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7DA50C2C-597A-47AA-AD15-6C705A836491}">
      <dgm:prSet phldrT="[Text]" phldr="0"/>
      <dgm:spPr/>
      <dgm:t>
        <a:bodyPr/>
        <a:lstStyle/>
        <a:p>
          <a:pPr rtl="0"/>
          <a:r>
            <a:rPr lang="en-US" dirty="0">
              <a:latin typeface="Arial" panose="020B0604020202020204"/>
            </a:rPr>
            <a:t>If facing a specific challenge</a:t>
          </a:r>
          <a:endParaRPr lang="en-US" dirty="0"/>
        </a:p>
      </dgm:t>
    </dgm:pt>
    <dgm:pt modelId="{1037D080-62E1-4258-8FDB-E0BB0212A5BC}" type="parTrans" cxnId="{858624A3-9EB1-4309-A960-80B7CF5CB165}">
      <dgm:prSet/>
      <dgm:spPr/>
      <dgm:t>
        <a:bodyPr/>
        <a:lstStyle/>
        <a:p>
          <a:endParaRPr lang="en-US"/>
        </a:p>
      </dgm:t>
    </dgm:pt>
    <dgm:pt modelId="{83856D20-6008-49B6-B9D2-0904144A9C3A}" type="sibTrans" cxnId="{858624A3-9EB1-4309-A960-80B7CF5CB165}">
      <dgm:prSet/>
      <dgm:spPr/>
      <dgm:t>
        <a:bodyPr/>
        <a:lstStyle/>
        <a:p>
          <a:endParaRPr lang="en-US"/>
        </a:p>
      </dgm:t>
    </dgm:pt>
    <dgm:pt modelId="{F5E0189F-D8BF-4489-BB9A-63AA2D07572C}">
      <dgm:prSet phldrT="[Text]" phldr="0"/>
      <dgm:spPr/>
      <dgm:t>
        <a:bodyPr/>
        <a:lstStyle/>
        <a:p>
          <a:pPr rtl="0"/>
          <a:r>
            <a:rPr lang="en-US" dirty="0">
              <a:latin typeface="Arial" panose="020B0604020202020204"/>
            </a:rPr>
            <a:t>Preparation for immediate skills in current role</a:t>
          </a:r>
          <a:endParaRPr lang="en-US" dirty="0"/>
        </a:p>
      </dgm:t>
    </dgm:pt>
    <dgm:pt modelId="{65E22F47-2DA9-499D-BD45-170D344C639D}" type="parTrans" cxnId="{6EB16E25-AF3B-4435-A5FF-DD49F51F092B}">
      <dgm:prSet/>
      <dgm:spPr/>
      <dgm:t>
        <a:bodyPr/>
        <a:lstStyle/>
        <a:p>
          <a:endParaRPr lang="en-US"/>
        </a:p>
      </dgm:t>
    </dgm:pt>
    <dgm:pt modelId="{2F582817-57E2-4017-8463-E4364A74190B}" type="sibTrans" cxnId="{6EB16E25-AF3B-4435-A5FF-DD49F51F092B}">
      <dgm:prSet/>
      <dgm:spPr/>
      <dgm:t>
        <a:bodyPr/>
        <a:lstStyle/>
        <a:p>
          <a:endParaRPr lang="en-US"/>
        </a:p>
      </dgm:t>
    </dgm:pt>
    <dgm:pt modelId="{AA4855BA-77FC-42E0-8F36-3E832BBBB796}">
      <dgm:prSet phldrT="[Text]" phldr="0"/>
      <dgm:spPr/>
      <dgm:t>
        <a:bodyPr/>
        <a:lstStyle/>
        <a:p>
          <a:pPr rtl="0"/>
          <a:r>
            <a:rPr lang="en-US" dirty="0">
              <a:latin typeface="Arial" panose="020B0604020202020204"/>
            </a:rPr>
            <a:t>Capable but needs support to reflect and learn to improve current role</a:t>
          </a:r>
          <a:endParaRPr lang="en-US" dirty="0"/>
        </a:p>
      </dgm:t>
    </dgm:pt>
    <dgm:pt modelId="{32C41F28-1B39-48B6-9B4C-3635097C9BBB}" type="parTrans" cxnId="{134BA58D-DEB2-49FF-B0D2-E41B5024A3AE}">
      <dgm:prSet/>
      <dgm:spPr/>
      <dgm:t>
        <a:bodyPr/>
        <a:lstStyle/>
        <a:p>
          <a:endParaRPr lang="en-US"/>
        </a:p>
      </dgm:t>
    </dgm:pt>
    <dgm:pt modelId="{FF4EC591-A607-4457-86D7-E0A2412DC04A}" type="sibTrans" cxnId="{134BA58D-DEB2-49FF-B0D2-E41B5024A3AE}">
      <dgm:prSet/>
      <dgm:spPr/>
      <dgm:t>
        <a:bodyPr/>
        <a:lstStyle/>
        <a:p>
          <a:endParaRPr lang="en-US"/>
        </a:p>
      </dgm:t>
    </dgm:pt>
    <dgm:pt modelId="{40808645-1308-4BB8-9A15-A95D9B27AC49}">
      <dgm:prSet phldr="0"/>
      <dgm:spPr/>
      <dgm:t>
        <a:bodyPr/>
        <a:lstStyle/>
        <a:p>
          <a:pPr rtl="0"/>
          <a:r>
            <a:rPr lang="en-US" dirty="0">
              <a:latin typeface="Arial" panose="020B0604020202020204"/>
            </a:rPr>
            <a:t>Coaching capability in organization or budget to source external partner</a:t>
          </a:r>
        </a:p>
      </dgm:t>
    </dgm:pt>
    <dgm:pt modelId="{B5365B88-07D4-4FB6-8A42-7969A12EEF42}" type="parTrans" cxnId="{C6D8F5C1-D927-442B-B16F-B3096379E63A}">
      <dgm:prSet/>
      <dgm:spPr/>
    </dgm:pt>
    <dgm:pt modelId="{610951BC-046F-4F97-AD80-711E93E51276}" type="sibTrans" cxnId="{C6D8F5C1-D927-442B-B16F-B3096379E63A}">
      <dgm:prSet/>
      <dgm:spPr/>
    </dgm:pt>
    <dgm:pt modelId="{6944B54D-1CEC-409F-BD4F-75D9014C1205}" type="pres">
      <dgm:prSet presAssocID="{35DAA320-9568-4D2B-A842-973D64471B73}" presName="linear" presStyleCnt="0">
        <dgm:presLayoutVars>
          <dgm:dir/>
          <dgm:animLvl val="lvl"/>
          <dgm:resizeHandles val="exact"/>
        </dgm:presLayoutVars>
      </dgm:prSet>
      <dgm:spPr/>
    </dgm:pt>
    <dgm:pt modelId="{DC272BEB-14F9-4C21-BF12-35C80A868E95}" type="pres">
      <dgm:prSet presAssocID="{7DA50C2C-597A-47AA-AD15-6C705A836491}" presName="parentLin" presStyleCnt="0"/>
      <dgm:spPr/>
    </dgm:pt>
    <dgm:pt modelId="{F642763B-E841-44D8-9B2F-8474C2A2E054}" type="pres">
      <dgm:prSet presAssocID="{7DA50C2C-597A-47AA-AD15-6C705A836491}" presName="parentLeftMargin" presStyleLbl="node1" presStyleIdx="0" presStyleCnt="4"/>
      <dgm:spPr/>
    </dgm:pt>
    <dgm:pt modelId="{B8EBBF65-55B1-435D-8716-62BD1C748D42}" type="pres">
      <dgm:prSet presAssocID="{7DA50C2C-597A-47AA-AD15-6C705A836491}" presName="parentText" presStyleLbl="node1" presStyleIdx="0" presStyleCnt="4">
        <dgm:presLayoutVars>
          <dgm:chMax val="0"/>
          <dgm:bulletEnabled val="1"/>
        </dgm:presLayoutVars>
      </dgm:prSet>
      <dgm:spPr/>
    </dgm:pt>
    <dgm:pt modelId="{EE0EBB14-CCDC-45DD-A93F-EBF8D9DE6534}" type="pres">
      <dgm:prSet presAssocID="{7DA50C2C-597A-47AA-AD15-6C705A836491}" presName="negativeSpace" presStyleCnt="0"/>
      <dgm:spPr/>
    </dgm:pt>
    <dgm:pt modelId="{1B9012F5-4AD3-477A-A8AD-B784D4541B3F}" type="pres">
      <dgm:prSet presAssocID="{7DA50C2C-597A-47AA-AD15-6C705A836491}" presName="childText" presStyleLbl="conFgAcc1" presStyleIdx="0" presStyleCnt="4">
        <dgm:presLayoutVars>
          <dgm:bulletEnabled val="1"/>
        </dgm:presLayoutVars>
      </dgm:prSet>
      <dgm:spPr/>
    </dgm:pt>
    <dgm:pt modelId="{EF6128FA-902E-4124-8DF2-B2EED901D344}" type="pres">
      <dgm:prSet presAssocID="{83856D20-6008-49B6-B9D2-0904144A9C3A}" presName="spaceBetweenRectangles" presStyleCnt="0"/>
      <dgm:spPr/>
    </dgm:pt>
    <dgm:pt modelId="{2FDE146A-ECF5-4677-9B76-6E5C64F3C4BF}" type="pres">
      <dgm:prSet presAssocID="{F5E0189F-D8BF-4489-BB9A-63AA2D07572C}" presName="parentLin" presStyleCnt="0"/>
      <dgm:spPr/>
    </dgm:pt>
    <dgm:pt modelId="{02AF0039-4E6D-40E1-BF6E-26140682B467}" type="pres">
      <dgm:prSet presAssocID="{F5E0189F-D8BF-4489-BB9A-63AA2D07572C}" presName="parentLeftMargin" presStyleLbl="node1" presStyleIdx="0" presStyleCnt="4"/>
      <dgm:spPr/>
    </dgm:pt>
    <dgm:pt modelId="{0C7D4D06-E394-4C8E-B80C-5CD4B203BFC6}" type="pres">
      <dgm:prSet presAssocID="{F5E0189F-D8BF-4489-BB9A-63AA2D07572C}" presName="parentText" presStyleLbl="node1" presStyleIdx="1" presStyleCnt="4">
        <dgm:presLayoutVars>
          <dgm:chMax val="0"/>
          <dgm:bulletEnabled val="1"/>
        </dgm:presLayoutVars>
      </dgm:prSet>
      <dgm:spPr/>
    </dgm:pt>
    <dgm:pt modelId="{98130EC0-3F20-4006-BD8A-15A4EA87F964}" type="pres">
      <dgm:prSet presAssocID="{F5E0189F-D8BF-4489-BB9A-63AA2D07572C}" presName="negativeSpace" presStyleCnt="0"/>
      <dgm:spPr/>
    </dgm:pt>
    <dgm:pt modelId="{1AD3E513-582A-4126-A3DD-B876B0FD6CD7}" type="pres">
      <dgm:prSet presAssocID="{F5E0189F-D8BF-4489-BB9A-63AA2D07572C}" presName="childText" presStyleLbl="conFgAcc1" presStyleIdx="1" presStyleCnt="4">
        <dgm:presLayoutVars>
          <dgm:bulletEnabled val="1"/>
        </dgm:presLayoutVars>
      </dgm:prSet>
      <dgm:spPr/>
    </dgm:pt>
    <dgm:pt modelId="{C91C970F-0F38-47BE-9BB7-E8F18F6B86F4}" type="pres">
      <dgm:prSet presAssocID="{2F582817-57E2-4017-8463-E4364A74190B}" presName="spaceBetweenRectangles" presStyleCnt="0"/>
      <dgm:spPr/>
    </dgm:pt>
    <dgm:pt modelId="{235EC940-7BF7-46E0-BA3D-4411281993CA}" type="pres">
      <dgm:prSet presAssocID="{AA4855BA-77FC-42E0-8F36-3E832BBBB796}" presName="parentLin" presStyleCnt="0"/>
      <dgm:spPr/>
    </dgm:pt>
    <dgm:pt modelId="{BC44D772-9775-4030-A452-0C0A747F19E2}" type="pres">
      <dgm:prSet presAssocID="{AA4855BA-77FC-42E0-8F36-3E832BBBB796}" presName="parentLeftMargin" presStyleLbl="node1" presStyleIdx="1" presStyleCnt="4"/>
      <dgm:spPr/>
    </dgm:pt>
    <dgm:pt modelId="{9472F6C0-0987-41CE-8B91-A2A357100E8C}" type="pres">
      <dgm:prSet presAssocID="{AA4855BA-77FC-42E0-8F36-3E832BBBB796}" presName="parentText" presStyleLbl="node1" presStyleIdx="2" presStyleCnt="4">
        <dgm:presLayoutVars>
          <dgm:chMax val="0"/>
          <dgm:bulletEnabled val="1"/>
        </dgm:presLayoutVars>
      </dgm:prSet>
      <dgm:spPr/>
    </dgm:pt>
    <dgm:pt modelId="{18C7BF26-3A4D-404B-86B8-DDB93F994448}" type="pres">
      <dgm:prSet presAssocID="{AA4855BA-77FC-42E0-8F36-3E832BBBB796}" presName="negativeSpace" presStyleCnt="0"/>
      <dgm:spPr/>
    </dgm:pt>
    <dgm:pt modelId="{738F9990-A452-40F4-AB7C-F30E534B1411}" type="pres">
      <dgm:prSet presAssocID="{AA4855BA-77FC-42E0-8F36-3E832BBBB796}" presName="childText" presStyleLbl="conFgAcc1" presStyleIdx="2" presStyleCnt="4">
        <dgm:presLayoutVars>
          <dgm:bulletEnabled val="1"/>
        </dgm:presLayoutVars>
      </dgm:prSet>
      <dgm:spPr/>
    </dgm:pt>
    <dgm:pt modelId="{D4284AB6-2B27-45DF-8C93-91288167A04A}" type="pres">
      <dgm:prSet presAssocID="{FF4EC591-A607-4457-86D7-E0A2412DC04A}" presName="spaceBetweenRectangles" presStyleCnt="0"/>
      <dgm:spPr/>
    </dgm:pt>
    <dgm:pt modelId="{FC9E6032-A712-4204-B1FE-5EC86476C794}" type="pres">
      <dgm:prSet presAssocID="{40808645-1308-4BB8-9A15-A95D9B27AC49}" presName="parentLin" presStyleCnt="0"/>
      <dgm:spPr/>
    </dgm:pt>
    <dgm:pt modelId="{B6E34EF0-EC54-4D09-9BAC-D6135F3BF62B}" type="pres">
      <dgm:prSet presAssocID="{40808645-1308-4BB8-9A15-A95D9B27AC49}" presName="parentLeftMargin" presStyleLbl="node1" presStyleIdx="2" presStyleCnt="4"/>
      <dgm:spPr/>
    </dgm:pt>
    <dgm:pt modelId="{90E93EDB-2922-4271-9C2B-4F64C24C9D2E}" type="pres">
      <dgm:prSet presAssocID="{40808645-1308-4BB8-9A15-A95D9B27AC49}" presName="parentText" presStyleLbl="node1" presStyleIdx="3" presStyleCnt="4">
        <dgm:presLayoutVars>
          <dgm:chMax val="0"/>
          <dgm:bulletEnabled val="1"/>
        </dgm:presLayoutVars>
      </dgm:prSet>
      <dgm:spPr/>
    </dgm:pt>
    <dgm:pt modelId="{A1ED086E-0013-438E-856C-26D1EE4A2587}" type="pres">
      <dgm:prSet presAssocID="{40808645-1308-4BB8-9A15-A95D9B27AC49}" presName="negativeSpace" presStyleCnt="0"/>
      <dgm:spPr/>
    </dgm:pt>
    <dgm:pt modelId="{A781D37D-BD0D-4F1E-B554-C47BE047BA96}" type="pres">
      <dgm:prSet presAssocID="{40808645-1308-4BB8-9A15-A95D9B27AC49}" presName="childText" presStyleLbl="conFgAcc1" presStyleIdx="3" presStyleCnt="4">
        <dgm:presLayoutVars>
          <dgm:bulletEnabled val="1"/>
        </dgm:presLayoutVars>
      </dgm:prSet>
      <dgm:spPr/>
    </dgm:pt>
  </dgm:ptLst>
  <dgm:cxnLst>
    <dgm:cxn modelId="{6EB16E25-AF3B-4435-A5FF-DD49F51F092B}" srcId="{35DAA320-9568-4D2B-A842-973D64471B73}" destId="{F5E0189F-D8BF-4489-BB9A-63AA2D07572C}" srcOrd="1" destOrd="0" parTransId="{65E22F47-2DA9-499D-BD45-170D344C639D}" sibTransId="{2F582817-57E2-4017-8463-E4364A74190B}"/>
    <dgm:cxn modelId="{ACC91026-569A-4065-94F4-88E4B58CD50E}" type="presOf" srcId="{AA4855BA-77FC-42E0-8F36-3E832BBBB796}" destId="{BC44D772-9775-4030-A452-0C0A747F19E2}" srcOrd="0" destOrd="0" presId="urn:microsoft.com/office/officeart/2005/8/layout/list1"/>
    <dgm:cxn modelId="{27B3CF6E-0865-43A5-8840-387BF20B6BAD}" type="presOf" srcId="{F5E0189F-D8BF-4489-BB9A-63AA2D07572C}" destId="{0C7D4D06-E394-4C8E-B80C-5CD4B203BFC6}" srcOrd="1" destOrd="0" presId="urn:microsoft.com/office/officeart/2005/8/layout/list1"/>
    <dgm:cxn modelId="{5BF9A054-8544-4E23-AAB8-AFA5D3147D38}" type="presOf" srcId="{7DA50C2C-597A-47AA-AD15-6C705A836491}" destId="{B8EBBF65-55B1-435D-8716-62BD1C748D42}" srcOrd="1" destOrd="0" presId="urn:microsoft.com/office/officeart/2005/8/layout/list1"/>
    <dgm:cxn modelId="{67745380-0796-4E54-8AC7-DCC642F8C695}" type="presOf" srcId="{AA4855BA-77FC-42E0-8F36-3E832BBBB796}" destId="{9472F6C0-0987-41CE-8B91-A2A357100E8C}" srcOrd="1" destOrd="0" presId="urn:microsoft.com/office/officeart/2005/8/layout/list1"/>
    <dgm:cxn modelId="{9A7C0686-F21C-4431-A2E9-62008E89CB36}" type="presOf" srcId="{F5E0189F-D8BF-4489-BB9A-63AA2D07572C}" destId="{02AF0039-4E6D-40E1-BF6E-26140682B467}" srcOrd="0" destOrd="0" presId="urn:microsoft.com/office/officeart/2005/8/layout/list1"/>
    <dgm:cxn modelId="{134BA58D-DEB2-49FF-B0D2-E41B5024A3AE}" srcId="{35DAA320-9568-4D2B-A842-973D64471B73}" destId="{AA4855BA-77FC-42E0-8F36-3E832BBBB796}" srcOrd="2" destOrd="0" parTransId="{32C41F28-1B39-48B6-9B4C-3635097C9BBB}" sibTransId="{FF4EC591-A607-4457-86D7-E0A2412DC04A}"/>
    <dgm:cxn modelId="{ECE4E19C-99C4-4FE0-BA47-3DC361BB043B}" type="presOf" srcId="{40808645-1308-4BB8-9A15-A95D9B27AC49}" destId="{90E93EDB-2922-4271-9C2B-4F64C24C9D2E}" srcOrd="1" destOrd="0" presId="urn:microsoft.com/office/officeart/2005/8/layout/list1"/>
    <dgm:cxn modelId="{858624A3-9EB1-4309-A960-80B7CF5CB165}" srcId="{35DAA320-9568-4D2B-A842-973D64471B73}" destId="{7DA50C2C-597A-47AA-AD15-6C705A836491}" srcOrd="0" destOrd="0" parTransId="{1037D080-62E1-4258-8FDB-E0BB0212A5BC}" sibTransId="{83856D20-6008-49B6-B9D2-0904144A9C3A}"/>
    <dgm:cxn modelId="{289FA7AE-6D43-40DA-BA67-6664CB03B70E}" type="presOf" srcId="{40808645-1308-4BB8-9A15-A95D9B27AC49}" destId="{B6E34EF0-EC54-4D09-9BAC-D6135F3BF62B}" srcOrd="0" destOrd="0" presId="urn:microsoft.com/office/officeart/2005/8/layout/list1"/>
    <dgm:cxn modelId="{C6D8F5C1-D927-442B-B16F-B3096379E63A}" srcId="{35DAA320-9568-4D2B-A842-973D64471B73}" destId="{40808645-1308-4BB8-9A15-A95D9B27AC49}" srcOrd="3" destOrd="0" parTransId="{B5365B88-07D4-4FB6-8A42-7969A12EEF42}" sibTransId="{610951BC-046F-4F97-AD80-711E93E51276}"/>
    <dgm:cxn modelId="{39353EEF-5E0E-42FC-847A-67BD4E738133}" type="presOf" srcId="{7DA50C2C-597A-47AA-AD15-6C705A836491}" destId="{F642763B-E841-44D8-9B2F-8474C2A2E054}" srcOrd="0" destOrd="0" presId="urn:microsoft.com/office/officeart/2005/8/layout/list1"/>
    <dgm:cxn modelId="{16535DF9-458D-4DD8-A929-760F1F74BF58}" type="presOf" srcId="{35DAA320-9568-4D2B-A842-973D64471B73}" destId="{6944B54D-1CEC-409F-BD4F-75D9014C1205}" srcOrd="0" destOrd="0" presId="urn:microsoft.com/office/officeart/2005/8/layout/list1"/>
    <dgm:cxn modelId="{3A9C0AA0-8F10-445B-A968-491B117B0506}" type="presParOf" srcId="{6944B54D-1CEC-409F-BD4F-75D9014C1205}" destId="{DC272BEB-14F9-4C21-BF12-35C80A868E95}" srcOrd="0" destOrd="0" presId="urn:microsoft.com/office/officeart/2005/8/layout/list1"/>
    <dgm:cxn modelId="{78D2E46B-75E2-42F1-BBBE-E74845E26F30}" type="presParOf" srcId="{DC272BEB-14F9-4C21-BF12-35C80A868E95}" destId="{F642763B-E841-44D8-9B2F-8474C2A2E054}" srcOrd="0" destOrd="0" presId="urn:microsoft.com/office/officeart/2005/8/layout/list1"/>
    <dgm:cxn modelId="{36AE5F27-EA96-4A9E-9CDE-D68653EFC3EB}" type="presParOf" srcId="{DC272BEB-14F9-4C21-BF12-35C80A868E95}" destId="{B8EBBF65-55B1-435D-8716-62BD1C748D42}" srcOrd="1" destOrd="0" presId="urn:microsoft.com/office/officeart/2005/8/layout/list1"/>
    <dgm:cxn modelId="{7B8E5F5C-78A1-453B-8FFF-268053B0F29B}" type="presParOf" srcId="{6944B54D-1CEC-409F-BD4F-75D9014C1205}" destId="{EE0EBB14-CCDC-45DD-A93F-EBF8D9DE6534}" srcOrd="1" destOrd="0" presId="urn:microsoft.com/office/officeart/2005/8/layout/list1"/>
    <dgm:cxn modelId="{A7715FBA-22DA-4CC3-BC98-240D79FE8964}" type="presParOf" srcId="{6944B54D-1CEC-409F-BD4F-75D9014C1205}" destId="{1B9012F5-4AD3-477A-A8AD-B784D4541B3F}" srcOrd="2" destOrd="0" presId="urn:microsoft.com/office/officeart/2005/8/layout/list1"/>
    <dgm:cxn modelId="{5178026A-6B0D-47BC-A077-8AA20B322051}" type="presParOf" srcId="{6944B54D-1CEC-409F-BD4F-75D9014C1205}" destId="{EF6128FA-902E-4124-8DF2-B2EED901D344}" srcOrd="3" destOrd="0" presId="urn:microsoft.com/office/officeart/2005/8/layout/list1"/>
    <dgm:cxn modelId="{0487CB71-4EED-4840-938F-C20BAA2840E2}" type="presParOf" srcId="{6944B54D-1CEC-409F-BD4F-75D9014C1205}" destId="{2FDE146A-ECF5-4677-9B76-6E5C64F3C4BF}" srcOrd="4" destOrd="0" presId="urn:microsoft.com/office/officeart/2005/8/layout/list1"/>
    <dgm:cxn modelId="{FAB23D9A-9EAD-4807-8C4A-F228022337F8}" type="presParOf" srcId="{2FDE146A-ECF5-4677-9B76-6E5C64F3C4BF}" destId="{02AF0039-4E6D-40E1-BF6E-26140682B467}" srcOrd="0" destOrd="0" presId="urn:microsoft.com/office/officeart/2005/8/layout/list1"/>
    <dgm:cxn modelId="{7760B2AE-E8EB-48B7-9990-B9715B5EC2A8}" type="presParOf" srcId="{2FDE146A-ECF5-4677-9B76-6E5C64F3C4BF}" destId="{0C7D4D06-E394-4C8E-B80C-5CD4B203BFC6}" srcOrd="1" destOrd="0" presId="urn:microsoft.com/office/officeart/2005/8/layout/list1"/>
    <dgm:cxn modelId="{558B0E53-677A-486D-81C4-9568CEE0A73A}" type="presParOf" srcId="{6944B54D-1CEC-409F-BD4F-75D9014C1205}" destId="{98130EC0-3F20-4006-BD8A-15A4EA87F964}" srcOrd="5" destOrd="0" presId="urn:microsoft.com/office/officeart/2005/8/layout/list1"/>
    <dgm:cxn modelId="{5F75019F-50CF-4C17-A4DB-BD322BBB0174}" type="presParOf" srcId="{6944B54D-1CEC-409F-BD4F-75D9014C1205}" destId="{1AD3E513-582A-4126-A3DD-B876B0FD6CD7}" srcOrd="6" destOrd="0" presId="urn:microsoft.com/office/officeart/2005/8/layout/list1"/>
    <dgm:cxn modelId="{02F88A48-969E-44E0-9BB0-EC38F371B3BD}" type="presParOf" srcId="{6944B54D-1CEC-409F-BD4F-75D9014C1205}" destId="{C91C970F-0F38-47BE-9BB7-E8F18F6B86F4}" srcOrd="7" destOrd="0" presId="urn:microsoft.com/office/officeart/2005/8/layout/list1"/>
    <dgm:cxn modelId="{DEA273F1-24CA-4FFC-80A5-7BC30FB94282}" type="presParOf" srcId="{6944B54D-1CEC-409F-BD4F-75D9014C1205}" destId="{235EC940-7BF7-46E0-BA3D-4411281993CA}" srcOrd="8" destOrd="0" presId="urn:microsoft.com/office/officeart/2005/8/layout/list1"/>
    <dgm:cxn modelId="{E7F4B2E3-C140-4704-8D67-4071A09B7D16}" type="presParOf" srcId="{235EC940-7BF7-46E0-BA3D-4411281993CA}" destId="{BC44D772-9775-4030-A452-0C0A747F19E2}" srcOrd="0" destOrd="0" presId="urn:microsoft.com/office/officeart/2005/8/layout/list1"/>
    <dgm:cxn modelId="{8D9E2AE4-027C-4939-9732-12DA08071765}" type="presParOf" srcId="{235EC940-7BF7-46E0-BA3D-4411281993CA}" destId="{9472F6C0-0987-41CE-8B91-A2A357100E8C}" srcOrd="1" destOrd="0" presId="urn:microsoft.com/office/officeart/2005/8/layout/list1"/>
    <dgm:cxn modelId="{0DE571CA-A272-486D-BCBD-0142400581D2}" type="presParOf" srcId="{6944B54D-1CEC-409F-BD4F-75D9014C1205}" destId="{18C7BF26-3A4D-404B-86B8-DDB93F994448}" srcOrd="9" destOrd="0" presId="urn:microsoft.com/office/officeart/2005/8/layout/list1"/>
    <dgm:cxn modelId="{696CAA41-2525-495F-B39B-277A51713779}" type="presParOf" srcId="{6944B54D-1CEC-409F-BD4F-75D9014C1205}" destId="{738F9990-A452-40F4-AB7C-F30E534B1411}" srcOrd="10" destOrd="0" presId="urn:microsoft.com/office/officeart/2005/8/layout/list1"/>
    <dgm:cxn modelId="{A52004AD-F09B-4E89-8619-0F66DFC45F85}" type="presParOf" srcId="{6944B54D-1CEC-409F-BD4F-75D9014C1205}" destId="{D4284AB6-2B27-45DF-8C93-91288167A04A}" srcOrd="11" destOrd="0" presId="urn:microsoft.com/office/officeart/2005/8/layout/list1"/>
    <dgm:cxn modelId="{70B91300-DB1A-47B6-B470-3980A30A13C4}" type="presParOf" srcId="{6944B54D-1CEC-409F-BD4F-75D9014C1205}" destId="{FC9E6032-A712-4204-B1FE-5EC86476C794}" srcOrd="12" destOrd="0" presId="urn:microsoft.com/office/officeart/2005/8/layout/list1"/>
    <dgm:cxn modelId="{F4CBF916-C7A8-424D-9A42-F201F3EF3FB5}" type="presParOf" srcId="{FC9E6032-A712-4204-B1FE-5EC86476C794}" destId="{B6E34EF0-EC54-4D09-9BAC-D6135F3BF62B}" srcOrd="0" destOrd="0" presId="urn:microsoft.com/office/officeart/2005/8/layout/list1"/>
    <dgm:cxn modelId="{5301B5F3-F199-4094-959C-C69919C26213}" type="presParOf" srcId="{FC9E6032-A712-4204-B1FE-5EC86476C794}" destId="{90E93EDB-2922-4271-9C2B-4F64C24C9D2E}" srcOrd="1" destOrd="0" presId="urn:microsoft.com/office/officeart/2005/8/layout/list1"/>
    <dgm:cxn modelId="{3B427980-A8A7-4275-AE48-398F20E49E45}" type="presParOf" srcId="{6944B54D-1CEC-409F-BD4F-75D9014C1205}" destId="{A1ED086E-0013-438E-856C-26D1EE4A2587}" srcOrd="13" destOrd="0" presId="urn:microsoft.com/office/officeart/2005/8/layout/list1"/>
    <dgm:cxn modelId="{EE4181B8-92FF-4EFA-8CAD-A5573E69DB51}" type="presParOf" srcId="{6944B54D-1CEC-409F-BD4F-75D9014C1205}" destId="{A781D37D-BD0D-4F1E-B554-C47BE047BA9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012F5-4AD3-477A-A8AD-B784D4541B3F}">
      <dsp:nvSpPr>
        <dsp:cNvPr id="0" name=""/>
        <dsp:cNvSpPr/>
      </dsp:nvSpPr>
      <dsp:spPr>
        <a:xfrm>
          <a:off x="0" y="1960171"/>
          <a:ext cx="7075713" cy="5040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BBF65-55B1-435D-8716-62BD1C748D42}">
      <dsp:nvSpPr>
        <dsp:cNvPr id="0" name=""/>
        <dsp:cNvSpPr/>
      </dsp:nvSpPr>
      <dsp:spPr>
        <a:xfrm>
          <a:off x="353785" y="1664970"/>
          <a:ext cx="4952999" cy="5904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a:rPr>
            <a:t>Understanding organization or industry, future opportunities, building netwoks</a:t>
          </a:r>
          <a:endParaRPr lang="en-US" sz="2000" kern="1200" dirty="0"/>
        </a:p>
      </dsp:txBody>
      <dsp:txXfrm>
        <a:off x="382606" y="1693791"/>
        <a:ext cx="4895357" cy="532758"/>
      </dsp:txXfrm>
    </dsp:sp>
    <dsp:sp modelId="{1AD3E513-582A-4126-A3DD-B876B0FD6CD7}">
      <dsp:nvSpPr>
        <dsp:cNvPr id="0" name=""/>
        <dsp:cNvSpPr/>
      </dsp:nvSpPr>
      <dsp:spPr>
        <a:xfrm>
          <a:off x="0" y="2867371"/>
          <a:ext cx="7075713" cy="5040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D4D06-E394-4C8E-B80C-5CD4B203BFC6}">
      <dsp:nvSpPr>
        <dsp:cNvPr id="0" name=""/>
        <dsp:cNvSpPr/>
      </dsp:nvSpPr>
      <dsp:spPr>
        <a:xfrm>
          <a:off x="353785" y="2572171"/>
          <a:ext cx="4952999" cy="5904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a:rPr>
            <a:t>Preparation for future roles, retention and integration</a:t>
          </a:r>
          <a:endParaRPr lang="en-US" sz="2000" kern="1200" dirty="0"/>
        </a:p>
      </dsp:txBody>
      <dsp:txXfrm>
        <a:off x="382606" y="2600992"/>
        <a:ext cx="4895357" cy="532758"/>
      </dsp:txXfrm>
    </dsp:sp>
    <dsp:sp modelId="{738F9990-A452-40F4-AB7C-F30E534B1411}">
      <dsp:nvSpPr>
        <dsp:cNvPr id="0" name=""/>
        <dsp:cNvSpPr/>
      </dsp:nvSpPr>
      <dsp:spPr>
        <a:xfrm>
          <a:off x="0" y="3774571"/>
          <a:ext cx="7075713" cy="5040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2F6C0-0987-41CE-8B91-A2A357100E8C}">
      <dsp:nvSpPr>
        <dsp:cNvPr id="0" name=""/>
        <dsp:cNvSpPr/>
      </dsp:nvSpPr>
      <dsp:spPr>
        <a:xfrm>
          <a:off x="353785" y="3479371"/>
          <a:ext cx="4952999" cy="5904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a:rPr>
            <a:t>Capable but lacks experience, able to accelerate development</a:t>
          </a:r>
          <a:endParaRPr lang="en-US" sz="2000" kern="1200" dirty="0"/>
        </a:p>
      </dsp:txBody>
      <dsp:txXfrm>
        <a:off x="382606" y="3508192"/>
        <a:ext cx="4895357" cy="532758"/>
      </dsp:txXfrm>
    </dsp:sp>
    <dsp:sp modelId="{A781D37D-BD0D-4F1E-B554-C47BE047BA96}">
      <dsp:nvSpPr>
        <dsp:cNvPr id="0" name=""/>
        <dsp:cNvSpPr/>
      </dsp:nvSpPr>
      <dsp:spPr>
        <a:xfrm>
          <a:off x="0" y="4681771"/>
          <a:ext cx="7075713" cy="5040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93EDB-2922-4271-9C2B-4F64C24C9D2E}">
      <dsp:nvSpPr>
        <dsp:cNvPr id="0" name=""/>
        <dsp:cNvSpPr/>
      </dsp:nvSpPr>
      <dsp:spPr>
        <a:xfrm>
          <a:off x="353785" y="4386571"/>
          <a:ext cx="4952999" cy="5904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Arial" panose="020B0604020202020204"/>
            </a:rPr>
            <a:t>Senior staff willing to give back to organization</a:t>
          </a:r>
        </a:p>
      </dsp:txBody>
      <dsp:txXfrm>
        <a:off x="382606" y="4415392"/>
        <a:ext cx="4895357"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012F5-4AD3-477A-A8AD-B784D4541B3F}">
      <dsp:nvSpPr>
        <dsp:cNvPr id="0" name=""/>
        <dsp:cNvSpPr/>
      </dsp:nvSpPr>
      <dsp:spPr>
        <a:xfrm>
          <a:off x="0" y="2285364"/>
          <a:ext cx="7075713" cy="554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BBF65-55B1-435D-8716-62BD1C748D42}">
      <dsp:nvSpPr>
        <dsp:cNvPr id="0" name=""/>
        <dsp:cNvSpPr/>
      </dsp:nvSpPr>
      <dsp:spPr>
        <a:xfrm>
          <a:off x="353785" y="1960644"/>
          <a:ext cx="4952999" cy="649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Arial" panose="020B0604020202020204"/>
            </a:rPr>
            <a:t>If facing a specific challenge</a:t>
          </a:r>
          <a:endParaRPr lang="en-US" sz="2200" kern="1200" dirty="0"/>
        </a:p>
      </dsp:txBody>
      <dsp:txXfrm>
        <a:off x="385488" y="1992347"/>
        <a:ext cx="4889593" cy="586034"/>
      </dsp:txXfrm>
    </dsp:sp>
    <dsp:sp modelId="{1AD3E513-582A-4126-A3DD-B876B0FD6CD7}">
      <dsp:nvSpPr>
        <dsp:cNvPr id="0" name=""/>
        <dsp:cNvSpPr/>
      </dsp:nvSpPr>
      <dsp:spPr>
        <a:xfrm>
          <a:off x="0" y="3283284"/>
          <a:ext cx="7075713" cy="554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7D4D06-E394-4C8E-B80C-5CD4B203BFC6}">
      <dsp:nvSpPr>
        <dsp:cNvPr id="0" name=""/>
        <dsp:cNvSpPr/>
      </dsp:nvSpPr>
      <dsp:spPr>
        <a:xfrm>
          <a:off x="353785" y="2958565"/>
          <a:ext cx="4952999" cy="649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Arial" panose="020B0604020202020204"/>
            </a:rPr>
            <a:t>Preparation for immediate skills in current role</a:t>
          </a:r>
          <a:endParaRPr lang="en-US" sz="2200" kern="1200" dirty="0"/>
        </a:p>
      </dsp:txBody>
      <dsp:txXfrm>
        <a:off x="385488" y="2990268"/>
        <a:ext cx="4889593" cy="586034"/>
      </dsp:txXfrm>
    </dsp:sp>
    <dsp:sp modelId="{738F9990-A452-40F4-AB7C-F30E534B1411}">
      <dsp:nvSpPr>
        <dsp:cNvPr id="0" name=""/>
        <dsp:cNvSpPr/>
      </dsp:nvSpPr>
      <dsp:spPr>
        <a:xfrm>
          <a:off x="0" y="4281205"/>
          <a:ext cx="7075713" cy="554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2F6C0-0987-41CE-8B91-A2A357100E8C}">
      <dsp:nvSpPr>
        <dsp:cNvPr id="0" name=""/>
        <dsp:cNvSpPr/>
      </dsp:nvSpPr>
      <dsp:spPr>
        <a:xfrm>
          <a:off x="353785" y="3956485"/>
          <a:ext cx="4952999" cy="649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Arial" panose="020B0604020202020204"/>
            </a:rPr>
            <a:t>Capable but needs support to reflect and learn to improve current role</a:t>
          </a:r>
          <a:endParaRPr lang="en-US" sz="2200" kern="1200" dirty="0"/>
        </a:p>
      </dsp:txBody>
      <dsp:txXfrm>
        <a:off x="385488" y="3988188"/>
        <a:ext cx="4889593" cy="586034"/>
      </dsp:txXfrm>
    </dsp:sp>
    <dsp:sp modelId="{A781D37D-BD0D-4F1E-B554-C47BE047BA96}">
      <dsp:nvSpPr>
        <dsp:cNvPr id="0" name=""/>
        <dsp:cNvSpPr/>
      </dsp:nvSpPr>
      <dsp:spPr>
        <a:xfrm>
          <a:off x="0" y="5279125"/>
          <a:ext cx="7075713" cy="5544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93EDB-2922-4271-9C2B-4F64C24C9D2E}">
      <dsp:nvSpPr>
        <dsp:cNvPr id="0" name=""/>
        <dsp:cNvSpPr/>
      </dsp:nvSpPr>
      <dsp:spPr>
        <a:xfrm>
          <a:off x="353785" y="4954405"/>
          <a:ext cx="4952999" cy="649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212" tIns="0" rIns="187212" bIns="0" numCol="1" spcCol="1270" anchor="ctr" anchorCtr="0">
          <a:noAutofit/>
        </a:bodyPr>
        <a:lstStyle/>
        <a:p>
          <a:pPr marL="0" lvl="0" indent="0" algn="l" defTabSz="977900" rtl="0">
            <a:lnSpc>
              <a:spcPct val="90000"/>
            </a:lnSpc>
            <a:spcBef>
              <a:spcPct val="0"/>
            </a:spcBef>
            <a:spcAft>
              <a:spcPct val="35000"/>
            </a:spcAft>
            <a:buNone/>
          </a:pPr>
          <a:r>
            <a:rPr lang="en-US" sz="2200" kern="1200" dirty="0">
              <a:latin typeface="Arial" panose="020B0604020202020204"/>
            </a:rPr>
            <a:t>Coaching capability in organization or budget to source external partner</a:t>
          </a:r>
        </a:p>
      </dsp:txBody>
      <dsp:txXfrm>
        <a:off x="385488" y="4986108"/>
        <a:ext cx="488959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9/24/2021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29</a:t>
            </a:fld>
            <a:endParaRPr lang="en-US" dirty="0"/>
          </a:p>
        </p:txBody>
      </p:sp>
    </p:spTree>
    <p:extLst>
      <p:ext uri="{BB962C8B-B14F-4D97-AF65-F5344CB8AC3E}">
        <p14:creationId xmlns:p14="http://schemas.microsoft.com/office/powerpoint/2010/main" val="222081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2021</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2021</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2021</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a:t>Presented by Partners in Medical Education, Inc. 2021</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a:t>Presented by Partners in Medical Education, Inc. 2021</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2021</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2021</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2021</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Presented by Partners in Medical Education, Inc. 2021</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suny-delhi-professionalnursing/chapter/professional-development/" TargetMode="Externa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gpsynergy.com.au/cultural-mentors/"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edusafar.com/2016/02/get-latest-sports-news-2016-of-cricket.html" TargetMode="External"/><Relationship Id="rId7" Type="http://schemas.openxmlformats.org/officeDocument/2006/relationships/hyperlink" Target="https://creativecommons.org/licenses/by-sa/3.0/" TargetMode="External"/><Relationship Id="rId12" Type="http://schemas.openxmlformats.org/officeDocument/2006/relationships/hyperlink" Target="https://creativecommons.org/licenses/by-nc-sa/3.0/"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picpedia.org/chalkboard/l/life-coaching.html" TargetMode="External"/><Relationship Id="rId11" Type="http://schemas.openxmlformats.org/officeDocument/2006/relationships/hyperlink" Target="http://www.actplanb.com/index.php/deliveringatedtalk/" TargetMode="External"/><Relationship Id="rId5" Type="http://schemas.openxmlformats.org/officeDocument/2006/relationships/image" Target="../media/image24.jpeg"/><Relationship Id="rId10" Type="http://schemas.openxmlformats.org/officeDocument/2006/relationships/image" Target="../media/image26.png"/><Relationship Id="rId4" Type="http://schemas.openxmlformats.org/officeDocument/2006/relationships/hyperlink" Target="https://creativecommons.org/licenses/by/3.0/" TargetMode="External"/><Relationship Id="rId9" Type="http://schemas.openxmlformats.org/officeDocument/2006/relationships/hyperlink" Target="http://batteredhope.blogspot.com/2017/10/are-you-being-fooled-by-your-supplemen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3rdgradethoughts.com/2012/03/management-monday-checking-for.html?m=1" TargetMode="External"/><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alentlms.com/blog/addie-training-model-definition-stag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hyperlink" Target="https://canadiem.org/use-of-anticoagulation-in-patients-with-covid-19-infection/"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k.anygator.com/search/Financial+Advisor"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eople-equation.com/boost-your-career-with-these-resources-for-attracting-high-level-sponsors"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heconversation.com/apples-and-oranges-comparing-our-education-system-with-other-countries-doesnt-always-work-31174"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                    </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88524-8BE8-462B-9EBE-008464FFE74E}"/>
              </a:ext>
            </a:extLst>
          </p:cNvPr>
          <p:cNvSpPr>
            <a:spLocks noGrp="1"/>
          </p:cNvSpPr>
          <p:nvPr>
            <p:ph type="title"/>
          </p:nvPr>
        </p:nvSpPr>
        <p:spPr>
          <a:xfrm>
            <a:off x="1989344" y="246466"/>
            <a:ext cx="6526006" cy="1325563"/>
          </a:xfrm>
        </p:spPr>
        <p:txBody>
          <a:bodyPr anchor="ctr">
            <a:normAutofit/>
          </a:bodyPr>
          <a:lstStyle/>
          <a:p>
            <a:r>
              <a:rPr lang="en-US"/>
              <a:t>Mentoring</a:t>
            </a:r>
            <a:endParaRPr lang="en-US" dirty="0"/>
          </a:p>
        </p:txBody>
      </p:sp>
      <p:pic>
        <p:nvPicPr>
          <p:cNvPr id="6" name="Picture 6" descr="Calendar&#10;&#10;Description automatically generated">
            <a:extLst>
              <a:ext uri="{FF2B5EF4-FFF2-40B4-BE49-F238E27FC236}">
                <a16:creationId xmlns:a16="http://schemas.microsoft.com/office/drawing/2014/main" id="{3A178312-FFF7-4075-AC7B-C15D2058EB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1412" y="1576349"/>
            <a:ext cx="3886200" cy="2914651"/>
          </a:xfrm>
          <a:prstGeom prst="rect">
            <a:avLst/>
          </a:prstGeom>
          <a:noFill/>
        </p:spPr>
      </p:pic>
      <p:sp>
        <p:nvSpPr>
          <p:cNvPr id="2" name="Content Placeholder 1">
            <a:extLst>
              <a:ext uri="{FF2B5EF4-FFF2-40B4-BE49-F238E27FC236}">
                <a16:creationId xmlns:a16="http://schemas.microsoft.com/office/drawing/2014/main" id="{8170E69C-5A53-423D-B754-4417878DB9DE}"/>
              </a:ext>
            </a:extLst>
          </p:cNvPr>
          <p:cNvSpPr>
            <a:spLocks noGrp="1"/>
          </p:cNvSpPr>
          <p:nvPr>
            <p:ph sz="half" idx="2"/>
          </p:nvPr>
        </p:nvSpPr>
        <p:spPr>
          <a:xfrm>
            <a:off x="4580769" y="1414388"/>
            <a:ext cx="3886200" cy="4641624"/>
          </a:xfrm>
        </p:spPr>
        <p:txBody>
          <a:bodyPr vert="horz" lIns="91440" tIns="45720" rIns="91440" bIns="45720" rtlCol="0" anchor="t">
            <a:noAutofit/>
          </a:bodyPr>
          <a:lstStyle/>
          <a:p>
            <a:r>
              <a:rPr lang="en-US" sz="2000">
                <a:latin typeface="Arial"/>
                <a:cs typeface="Arial"/>
              </a:rPr>
              <a:t>Develop a relationship that focuses on achieving specific goals</a:t>
            </a:r>
          </a:p>
          <a:p>
            <a:r>
              <a:rPr lang="en-US" sz="2000">
                <a:latin typeface="Arial"/>
                <a:cs typeface="Arial"/>
              </a:rPr>
              <a:t>Benefits both mentor and mentee</a:t>
            </a:r>
          </a:p>
          <a:p>
            <a:r>
              <a:rPr lang="en-US" sz="2000">
                <a:latin typeface="Arial"/>
                <a:cs typeface="Arial"/>
              </a:rPr>
              <a:t>Useful when increasing access to programs (think underrepresented in medicine individuals) </a:t>
            </a:r>
          </a:p>
          <a:p>
            <a:r>
              <a:rPr lang="en-US" sz="2000">
                <a:latin typeface="Arial"/>
                <a:cs typeface="Arial"/>
              </a:rPr>
              <a:t>Useful for increasing access to clinical specialty (think women in orthopedics)</a:t>
            </a:r>
          </a:p>
          <a:p>
            <a:r>
              <a:rPr lang="en-US" sz="2000">
                <a:latin typeface="Arial"/>
                <a:cs typeface="Arial"/>
              </a:rPr>
              <a:t>Important in professional and personal development</a:t>
            </a:r>
          </a:p>
        </p:txBody>
      </p:sp>
      <p:sp>
        <p:nvSpPr>
          <p:cNvPr id="4" name="Footer Placeholder 3">
            <a:extLst>
              <a:ext uri="{FF2B5EF4-FFF2-40B4-BE49-F238E27FC236}">
                <a16:creationId xmlns:a16="http://schemas.microsoft.com/office/drawing/2014/main" id="{C45BE42A-C3DB-4621-8DFA-D693D46FB570}"/>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0332DF1B-CFB6-4012-B09B-B0A34712E01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10</a:t>
            </a:fld>
            <a:endParaRPr lang="en-US" altLang="en-US"/>
          </a:p>
        </p:txBody>
      </p:sp>
      <p:sp>
        <p:nvSpPr>
          <p:cNvPr id="7" name="TextBox 6">
            <a:extLst>
              <a:ext uri="{FF2B5EF4-FFF2-40B4-BE49-F238E27FC236}">
                <a16:creationId xmlns:a16="http://schemas.microsoft.com/office/drawing/2014/main" id="{B826A523-6D01-4A0A-97FD-859FF656C050}"/>
              </a:ext>
            </a:extLst>
          </p:cNvPr>
          <p:cNvSpPr txBox="1"/>
          <p:nvPr/>
        </p:nvSpPr>
        <p:spPr>
          <a:xfrm>
            <a:off x="851681" y="4496564"/>
            <a:ext cx="259878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3">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4">
                  <a:extLst>
                    <a:ext uri="{A12FA001-AC4F-418D-AE19-62706E023703}">
                      <ahyp:hlinkClr xmlns:ahyp="http://schemas.microsoft.com/office/drawing/2018/hyperlinkcolor" val="tx"/>
                    </a:ext>
                  </a:extLst>
                </a:hlinkClick>
              </a:rPr>
              <a:t>CC BY</a:t>
            </a:r>
            <a:r>
              <a:rPr lang="en-US" sz="700">
                <a:solidFill>
                  <a:srgbClr val="FFFFFF"/>
                </a:solidFill>
                <a:latin typeface="+mn-lt"/>
              </a:rPr>
              <a:t>.</a:t>
            </a:r>
          </a:p>
        </p:txBody>
      </p:sp>
    </p:spTree>
    <p:extLst>
      <p:ext uri="{BB962C8B-B14F-4D97-AF65-F5344CB8AC3E}">
        <p14:creationId xmlns:p14="http://schemas.microsoft.com/office/powerpoint/2010/main" val="97389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88524-8BE8-462B-9EBE-008464FFE74E}"/>
              </a:ext>
            </a:extLst>
          </p:cNvPr>
          <p:cNvSpPr>
            <a:spLocks noGrp="1"/>
          </p:cNvSpPr>
          <p:nvPr>
            <p:ph type="title"/>
          </p:nvPr>
        </p:nvSpPr>
        <p:spPr/>
        <p:txBody>
          <a:bodyPr/>
          <a:lstStyle/>
          <a:p>
            <a:r>
              <a:rPr lang="en-US">
                <a:latin typeface="Arial"/>
                <a:cs typeface="Arial"/>
              </a:rPr>
              <a:t>When to use mentoring</a:t>
            </a:r>
            <a:endParaRPr lang="en-US" dirty="0"/>
          </a:p>
        </p:txBody>
      </p:sp>
      <p:sp>
        <p:nvSpPr>
          <p:cNvPr id="4" name="Footer Placeholder 3">
            <a:extLst>
              <a:ext uri="{FF2B5EF4-FFF2-40B4-BE49-F238E27FC236}">
                <a16:creationId xmlns:a16="http://schemas.microsoft.com/office/drawing/2014/main" id="{C45BE42A-C3DB-4621-8DFA-D693D46FB57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0332DF1B-CFB6-4012-B09B-B0A34712E016}"/>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graphicFrame>
        <p:nvGraphicFramePr>
          <p:cNvPr id="6" name="Diagram 6">
            <a:extLst>
              <a:ext uri="{FF2B5EF4-FFF2-40B4-BE49-F238E27FC236}">
                <a16:creationId xmlns:a16="http://schemas.microsoft.com/office/drawing/2014/main" id="{DCBFDA55-3631-490F-AA6D-A2B7D1424137}"/>
              </a:ext>
            </a:extLst>
          </p:cNvPr>
          <p:cNvGraphicFramePr/>
          <p:nvPr>
            <p:extLst>
              <p:ext uri="{D42A27DB-BD31-4B8C-83A1-F6EECF244321}">
                <p14:modId xmlns:p14="http://schemas.microsoft.com/office/powerpoint/2010/main" val="4202504381"/>
              </p:ext>
            </p:extLst>
          </p:nvPr>
        </p:nvGraphicFramePr>
        <p:xfrm>
          <a:off x="1173238" y="245534"/>
          <a:ext cx="7075713" cy="685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14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ext&#10;&#10;Description automatically generated">
            <a:extLst>
              <a:ext uri="{FF2B5EF4-FFF2-40B4-BE49-F238E27FC236}">
                <a16:creationId xmlns:a16="http://schemas.microsoft.com/office/drawing/2014/main" id="{52730F15-AC32-44F5-86D9-4B24304DEC47}"/>
              </a:ext>
            </a:extLst>
          </p:cNvPr>
          <p:cNvPicPr>
            <a:picLocks noGrp="1" noChangeAspect="1"/>
          </p:cNvPicPr>
          <p:nvPr>
            <p:ph idx="1"/>
          </p:nvPr>
        </p:nvPicPr>
        <p:blipFill>
          <a:blip r:embed="rId2"/>
          <a:stretch>
            <a:fillRect/>
          </a:stretch>
        </p:blipFill>
        <p:spPr>
          <a:xfrm>
            <a:off x="893613" y="2028344"/>
            <a:ext cx="1551060" cy="2152905"/>
          </a:xfrm>
        </p:spPr>
      </p:pic>
      <p:sp>
        <p:nvSpPr>
          <p:cNvPr id="3" name="Title 2">
            <a:extLst>
              <a:ext uri="{FF2B5EF4-FFF2-40B4-BE49-F238E27FC236}">
                <a16:creationId xmlns:a16="http://schemas.microsoft.com/office/drawing/2014/main" id="{D2F5EE93-64C5-4C07-81D1-375C9C76E2CF}"/>
              </a:ext>
            </a:extLst>
          </p:cNvPr>
          <p:cNvSpPr>
            <a:spLocks noGrp="1"/>
          </p:cNvSpPr>
          <p:nvPr>
            <p:ph type="title"/>
          </p:nvPr>
        </p:nvSpPr>
        <p:spPr/>
        <p:txBody>
          <a:bodyPr/>
          <a:lstStyle/>
          <a:p>
            <a:r>
              <a:rPr lang="en-US">
                <a:latin typeface="Arial"/>
                <a:cs typeface="Arial"/>
              </a:rPr>
              <a:t>Mentoring Examples</a:t>
            </a:r>
            <a:endParaRPr lang="en-US"/>
          </a:p>
        </p:txBody>
      </p:sp>
      <p:sp>
        <p:nvSpPr>
          <p:cNvPr id="4" name="Footer Placeholder 3">
            <a:extLst>
              <a:ext uri="{FF2B5EF4-FFF2-40B4-BE49-F238E27FC236}">
                <a16:creationId xmlns:a16="http://schemas.microsoft.com/office/drawing/2014/main" id="{27AACA82-CFB1-4C79-8AAF-B15D26515E3B}"/>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40248489-92D8-4759-8E8D-45FED2D2E8A9}"/>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pic>
        <p:nvPicPr>
          <p:cNvPr id="7" name="Picture 7" descr="A picture containing person, outdoor, person, standing&#10;&#10;Description automatically generated">
            <a:extLst>
              <a:ext uri="{FF2B5EF4-FFF2-40B4-BE49-F238E27FC236}">
                <a16:creationId xmlns:a16="http://schemas.microsoft.com/office/drawing/2014/main" id="{FC985543-446A-43B1-81A0-8BA165FB4053}"/>
              </a:ext>
            </a:extLst>
          </p:cNvPr>
          <p:cNvPicPr>
            <a:picLocks noChangeAspect="1"/>
          </p:cNvPicPr>
          <p:nvPr/>
        </p:nvPicPr>
        <p:blipFill>
          <a:blip r:embed="rId3"/>
          <a:stretch>
            <a:fillRect/>
          </a:stretch>
        </p:blipFill>
        <p:spPr>
          <a:xfrm>
            <a:off x="4288972" y="1543654"/>
            <a:ext cx="2743200" cy="1714500"/>
          </a:xfrm>
          <a:prstGeom prst="rect">
            <a:avLst/>
          </a:prstGeom>
        </p:spPr>
      </p:pic>
      <p:pic>
        <p:nvPicPr>
          <p:cNvPr id="8" name="Picture 8" descr="A picture containing person, indoor, person, wall&#10;&#10;Description automatically generated">
            <a:extLst>
              <a:ext uri="{FF2B5EF4-FFF2-40B4-BE49-F238E27FC236}">
                <a16:creationId xmlns:a16="http://schemas.microsoft.com/office/drawing/2014/main" id="{B9908B4D-AC02-4020-B608-73F989FEFD2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39066" y="3833561"/>
            <a:ext cx="4412342" cy="1573639"/>
          </a:xfrm>
          <a:prstGeom prst="rect">
            <a:avLst/>
          </a:prstGeom>
        </p:spPr>
      </p:pic>
      <p:sp>
        <p:nvSpPr>
          <p:cNvPr id="9" name="TextBox 8">
            <a:extLst>
              <a:ext uri="{FF2B5EF4-FFF2-40B4-BE49-F238E27FC236}">
                <a16:creationId xmlns:a16="http://schemas.microsoft.com/office/drawing/2014/main" id="{B024450F-4D5F-4581-B2DA-39B6CD3FCD01}"/>
              </a:ext>
            </a:extLst>
          </p:cNvPr>
          <p:cNvSpPr txBox="1"/>
          <p:nvPr/>
        </p:nvSpPr>
        <p:spPr>
          <a:xfrm>
            <a:off x="3539066" y="5455634"/>
            <a:ext cx="4412342" cy="402166"/>
          </a:xfrm>
          <a:prstGeom prst="rect">
            <a:avLst/>
          </a:prstGeom>
        </p:spPr>
        <p:txBody>
          <a:bodyPr>
            <a:normAutofit fontScale="55000" lnSpcReduction="20000"/>
          </a:bodyPr>
          <a:lstStyle/>
          <a:p>
            <a:r>
              <a:rPr lang="en-US">
                <a:hlinkClick r:id="rId5"/>
              </a:rPr>
              <a:t>This Photo</a:t>
            </a:r>
            <a:r>
              <a:rPr lang="en-US"/>
              <a:t> by Unknown author is licensed under </a:t>
            </a:r>
            <a:r>
              <a:rPr lang="en-US">
                <a:hlinkClick r:id="rId6"/>
              </a:rPr>
              <a:t>CC BY-NC-ND</a:t>
            </a:r>
            <a:r>
              <a:rPr lang="en-US"/>
              <a:t>.</a:t>
            </a:r>
          </a:p>
        </p:txBody>
      </p:sp>
    </p:spTree>
    <p:extLst>
      <p:ext uri="{BB962C8B-B14F-4D97-AF65-F5344CB8AC3E}">
        <p14:creationId xmlns:p14="http://schemas.microsoft.com/office/powerpoint/2010/main" val="336773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88524-8BE8-462B-9EBE-008464FFE74E}"/>
              </a:ext>
            </a:extLst>
          </p:cNvPr>
          <p:cNvSpPr>
            <a:spLocks noGrp="1"/>
          </p:cNvSpPr>
          <p:nvPr>
            <p:ph type="title"/>
          </p:nvPr>
        </p:nvSpPr>
        <p:spPr>
          <a:xfrm>
            <a:off x="1989344" y="246466"/>
            <a:ext cx="6526006" cy="1325563"/>
          </a:xfrm>
        </p:spPr>
        <p:txBody>
          <a:bodyPr anchor="ctr">
            <a:normAutofit/>
          </a:bodyPr>
          <a:lstStyle/>
          <a:p>
            <a:r>
              <a:rPr lang="en-US"/>
              <a:t>Coaching</a:t>
            </a:r>
          </a:p>
        </p:txBody>
      </p:sp>
      <p:sp>
        <p:nvSpPr>
          <p:cNvPr id="2" name="Content Placeholder 1">
            <a:extLst>
              <a:ext uri="{FF2B5EF4-FFF2-40B4-BE49-F238E27FC236}">
                <a16:creationId xmlns:a16="http://schemas.microsoft.com/office/drawing/2014/main" id="{8170E69C-5A53-423D-B754-4417878DB9DE}"/>
              </a:ext>
            </a:extLst>
          </p:cNvPr>
          <p:cNvSpPr>
            <a:spLocks noGrp="1"/>
          </p:cNvSpPr>
          <p:nvPr>
            <p:ph sz="half" idx="1"/>
          </p:nvPr>
        </p:nvSpPr>
        <p:spPr>
          <a:xfrm>
            <a:off x="628650" y="1825625"/>
            <a:ext cx="3886200" cy="4351338"/>
          </a:xfrm>
        </p:spPr>
        <p:txBody>
          <a:bodyPr vert="horz" lIns="91440" tIns="45720" rIns="91440" bIns="45720" rtlCol="0">
            <a:normAutofit/>
          </a:bodyPr>
          <a:lstStyle/>
          <a:p>
            <a:r>
              <a:rPr lang="en-US" sz="2400"/>
              <a:t>Unlocks potential of coachee</a:t>
            </a:r>
          </a:p>
          <a:p>
            <a:r>
              <a:rPr lang="en-US" sz="2400"/>
              <a:t>Benefits the coachee</a:t>
            </a:r>
          </a:p>
          <a:p>
            <a:r>
              <a:rPr lang="en-US" sz="2400"/>
              <a:t>Useful when coachee can direct</a:t>
            </a:r>
          </a:p>
          <a:p>
            <a:r>
              <a:rPr lang="en-US" sz="2400"/>
              <a:t>Useful for finding strategies</a:t>
            </a:r>
          </a:p>
          <a:p>
            <a:r>
              <a:rPr lang="en-US" sz="2400"/>
              <a:t>Important in building relationships and improving coachee outcomes</a:t>
            </a:r>
          </a:p>
          <a:p>
            <a:endParaRPr lang="en-US" sz="2400"/>
          </a:p>
        </p:txBody>
      </p:sp>
      <p:pic>
        <p:nvPicPr>
          <p:cNvPr id="9" name="Picture 9" descr="Free Images : boy, kid, baseball field, pitch, children ...">
            <a:extLst>
              <a:ext uri="{FF2B5EF4-FFF2-40B4-BE49-F238E27FC236}">
                <a16:creationId xmlns:a16="http://schemas.microsoft.com/office/drawing/2014/main" id="{60B70065-2A8A-4D9A-ACB5-7A46CC0E04E2}"/>
              </a:ext>
            </a:extLst>
          </p:cNvPr>
          <p:cNvPicPr>
            <a:picLocks noChangeAspect="1"/>
          </p:cNvPicPr>
          <p:nvPr/>
        </p:nvPicPr>
        <p:blipFill rotWithShape="1">
          <a:blip r:embed="rId2"/>
          <a:srcRect t="687" b="24574"/>
          <a:stretch/>
        </p:blipFill>
        <p:spPr>
          <a:xfrm>
            <a:off x="4508198" y="1571625"/>
            <a:ext cx="3886200" cy="4351338"/>
          </a:xfrm>
          <a:prstGeom prst="rect">
            <a:avLst/>
          </a:prstGeom>
          <a:noFill/>
        </p:spPr>
      </p:pic>
      <p:sp>
        <p:nvSpPr>
          <p:cNvPr id="4" name="Footer Placeholder 3">
            <a:extLst>
              <a:ext uri="{FF2B5EF4-FFF2-40B4-BE49-F238E27FC236}">
                <a16:creationId xmlns:a16="http://schemas.microsoft.com/office/drawing/2014/main" id="{C45BE42A-C3DB-4621-8DFA-D693D46FB570}"/>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0332DF1B-CFB6-4012-B09B-B0A34712E01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133026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88524-8BE8-462B-9EBE-008464FFE74E}"/>
              </a:ext>
            </a:extLst>
          </p:cNvPr>
          <p:cNvSpPr>
            <a:spLocks noGrp="1"/>
          </p:cNvSpPr>
          <p:nvPr>
            <p:ph type="title"/>
          </p:nvPr>
        </p:nvSpPr>
        <p:spPr/>
        <p:txBody>
          <a:bodyPr/>
          <a:lstStyle/>
          <a:p>
            <a:r>
              <a:rPr lang="en-US" dirty="0">
                <a:latin typeface="Arial"/>
                <a:cs typeface="Arial"/>
              </a:rPr>
              <a:t>When to use coaching</a:t>
            </a:r>
            <a:endParaRPr lang="en-US" dirty="0"/>
          </a:p>
        </p:txBody>
      </p:sp>
      <p:sp>
        <p:nvSpPr>
          <p:cNvPr id="4" name="Footer Placeholder 3">
            <a:extLst>
              <a:ext uri="{FF2B5EF4-FFF2-40B4-BE49-F238E27FC236}">
                <a16:creationId xmlns:a16="http://schemas.microsoft.com/office/drawing/2014/main" id="{C45BE42A-C3DB-4621-8DFA-D693D46FB570}"/>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0332DF1B-CFB6-4012-B09B-B0A34712E016}"/>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graphicFrame>
        <p:nvGraphicFramePr>
          <p:cNvPr id="6" name="Diagram 6">
            <a:extLst>
              <a:ext uri="{FF2B5EF4-FFF2-40B4-BE49-F238E27FC236}">
                <a16:creationId xmlns:a16="http://schemas.microsoft.com/office/drawing/2014/main" id="{DCBFDA55-3631-490F-AA6D-A2B7D1424137}"/>
              </a:ext>
            </a:extLst>
          </p:cNvPr>
          <p:cNvGraphicFramePr/>
          <p:nvPr>
            <p:extLst>
              <p:ext uri="{D42A27DB-BD31-4B8C-83A1-F6EECF244321}">
                <p14:modId xmlns:p14="http://schemas.microsoft.com/office/powerpoint/2010/main" val="1085031203"/>
              </p:ext>
            </p:extLst>
          </p:nvPr>
        </p:nvGraphicFramePr>
        <p:xfrm>
          <a:off x="1197428" y="-201989"/>
          <a:ext cx="7075713" cy="7794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72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14C0D7-B8B1-4DCF-8297-620CD640A943}"/>
              </a:ext>
            </a:extLst>
          </p:cNvPr>
          <p:cNvSpPr>
            <a:spLocks noGrp="1"/>
          </p:cNvSpPr>
          <p:nvPr>
            <p:ph idx="1"/>
          </p:nvPr>
        </p:nvSpPr>
        <p:spPr/>
        <p:txBody>
          <a:bodyPr vert="horz" lIns="91440" tIns="45720" rIns="91440" bIns="45720" rtlCol="0" anchor="t">
            <a:normAutofit/>
          </a:bodyPr>
          <a:lstStyle/>
          <a:p>
            <a:pPr>
              <a:buNone/>
            </a:pPr>
            <a:endParaRPr lang="en-US" sz="4000" dirty="0"/>
          </a:p>
          <a:p>
            <a:pPr marL="0" indent="0">
              <a:buNone/>
            </a:pPr>
            <a:endParaRPr lang="en-US" sz="4000" dirty="0">
              <a:latin typeface="Arial"/>
              <a:cs typeface="Arial"/>
            </a:endParaRPr>
          </a:p>
          <a:p>
            <a:pPr marL="0" indent="0">
              <a:buNone/>
            </a:pPr>
            <a:endParaRPr lang="en-US" sz="4000" dirty="0">
              <a:latin typeface="Arial"/>
              <a:cs typeface="Arial"/>
            </a:endParaRPr>
          </a:p>
          <a:p>
            <a:pPr marL="0" indent="0">
              <a:buNone/>
            </a:pPr>
            <a:endParaRPr lang="en-US" sz="4000" dirty="0">
              <a:latin typeface="Arial"/>
              <a:cs typeface="Arial"/>
            </a:endParaRPr>
          </a:p>
          <a:p>
            <a:pPr marL="0" indent="0">
              <a:buNone/>
            </a:pPr>
            <a:endParaRPr lang="en-US" sz="4000" dirty="0">
              <a:latin typeface="Arial"/>
              <a:cs typeface="Arial"/>
            </a:endParaRPr>
          </a:p>
          <a:p>
            <a:pPr marL="0" indent="0">
              <a:buNone/>
            </a:pPr>
            <a:endParaRPr lang="en-US" dirty="0">
              <a:cs typeface="Arial"/>
            </a:endParaRPr>
          </a:p>
          <a:p>
            <a:pPr marL="0" indent="0">
              <a:buNone/>
            </a:pPr>
            <a:endParaRPr lang="en-US" sz="1600" dirty="0">
              <a:latin typeface="Arial"/>
              <a:cs typeface="Arial"/>
            </a:endParaRPr>
          </a:p>
          <a:p>
            <a:pPr marL="0" indent="0">
              <a:buNone/>
            </a:pPr>
            <a:endParaRPr lang="en-US" sz="1600" dirty="0">
              <a:latin typeface="Arial"/>
              <a:cs typeface="Arial"/>
            </a:endParaRPr>
          </a:p>
          <a:p>
            <a:pPr marL="0" indent="0">
              <a:buNone/>
            </a:pPr>
            <a:endParaRPr lang="en-US" sz="1600" dirty="0">
              <a:latin typeface="Arial"/>
              <a:cs typeface="Arial"/>
            </a:endParaRPr>
          </a:p>
          <a:p>
            <a:pPr marL="0" indent="0">
              <a:buNone/>
            </a:pPr>
            <a:endParaRPr lang="en-US" sz="1600" dirty="0">
              <a:latin typeface="Arial"/>
              <a:cs typeface="Arial"/>
            </a:endParaRPr>
          </a:p>
          <a:p>
            <a:pPr marL="0" indent="0">
              <a:buNone/>
            </a:pPr>
            <a:endParaRPr lang="en-US" sz="1600" dirty="0">
              <a:latin typeface="Arial"/>
              <a:cs typeface="Arial"/>
            </a:endParaRPr>
          </a:p>
          <a:p>
            <a:pPr marL="0" indent="0">
              <a:buNone/>
            </a:pPr>
            <a:endParaRPr lang="en-US" sz="1600" dirty="0">
              <a:latin typeface="Arial"/>
              <a:cs typeface="Arial"/>
            </a:endParaRPr>
          </a:p>
          <a:p>
            <a:pPr marL="0" indent="0">
              <a:buNone/>
            </a:pPr>
            <a:endParaRPr lang="en-US" sz="1600" dirty="0"/>
          </a:p>
          <a:p>
            <a:pPr marL="0" indent="0">
              <a:buNone/>
            </a:pPr>
            <a:endParaRPr lang="en-US" sz="1600" dirty="0"/>
          </a:p>
        </p:txBody>
      </p:sp>
      <p:sp>
        <p:nvSpPr>
          <p:cNvPr id="3" name="Title 2">
            <a:extLst>
              <a:ext uri="{FF2B5EF4-FFF2-40B4-BE49-F238E27FC236}">
                <a16:creationId xmlns:a16="http://schemas.microsoft.com/office/drawing/2014/main" id="{46462087-D9A3-4961-AD06-C200E319C69A}"/>
              </a:ext>
            </a:extLst>
          </p:cNvPr>
          <p:cNvSpPr>
            <a:spLocks noGrp="1"/>
          </p:cNvSpPr>
          <p:nvPr>
            <p:ph type="title"/>
          </p:nvPr>
        </p:nvSpPr>
        <p:spPr/>
        <p:txBody>
          <a:bodyPr/>
          <a:lstStyle/>
          <a:p>
            <a:r>
              <a:rPr lang="en-US">
                <a:latin typeface="Arial"/>
                <a:cs typeface="Arial"/>
              </a:rPr>
              <a:t>Coaching Examples</a:t>
            </a:r>
            <a:endParaRPr lang="en-US"/>
          </a:p>
        </p:txBody>
      </p:sp>
      <p:sp>
        <p:nvSpPr>
          <p:cNvPr id="4" name="Footer Placeholder 3">
            <a:extLst>
              <a:ext uri="{FF2B5EF4-FFF2-40B4-BE49-F238E27FC236}">
                <a16:creationId xmlns:a16="http://schemas.microsoft.com/office/drawing/2014/main" id="{F726387F-6400-4C76-811A-50240D5C5BDD}"/>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E7EAB86A-B784-44C3-BD12-3C362104D055}"/>
              </a:ext>
            </a:extLst>
          </p:cNvPr>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
        <p:nvSpPr>
          <p:cNvPr id="8" name="TextBox 7">
            <a:extLst>
              <a:ext uri="{FF2B5EF4-FFF2-40B4-BE49-F238E27FC236}">
                <a16:creationId xmlns:a16="http://schemas.microsoft.com/office/drawing/2014/main" id="{292D2712-101D-4BC2-ACE6-FDCF1F3F7715}"/>
              </a:ext>
            </a:extLst>
          </p:cNvPr>
          <p:cNvSpPr txBox="1"/>
          <p:nvPr/>
        </p:nvSpPr>
        <p:spPr>
          <a:xfrm>
            <a:off x="510721" y="5602816"/>
            <a:ext cx="83795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0">
                <a:latin typeface="Arial"/>
                <a:cs typeface="Arial"/>
              </a:rPr>
              <a:t>* https://www.ted.com/talks/atul_gawande_want_to_get_great_at_something_get_a_coach?utm_campaign=tedspread&amp;utm_medium=referral&amp;utm_source=tedcomshare</a:t>
            </a:r>
            <a:r>
              <a:rPr lang="en-US" sz="1400" dirty="0">
                <a:latin typeface="Comic Sans MS"/>
              </a:rPr>
              <a:t> </a:t>
            </a:r>
          </a:p>
        </p:txBody>
      </p:sp>
      <p:pic>
        <p:nvPicPr>
          <p:cNvPr id="9" name="Picture 9" descr="A picture containing shape&#10;&#10;Description automatically generated">
            <a:extLst>
              <a:ext uri="{FF2B5EF4-FFF2-40B4-BE49-F238E27FC236}">
                <a16:creationId xmlns:a16="http://schemas.microsoft.com/office/drawing/2014/main" id="{A639461B-D361-42F7-9CEA-F88F6EDC9D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1734" y="1418506"/>
            <a:ext cx="2743200" cy="1819656"/>
          </a:xfrm>
          <a:prstGeom prst="rect">
            <a:avLst/>
          </a:prstGeom>
        </p:spPr>
      </p:pic>
      <p:sp>
        <p:nvSpPr>
          <p:cNvPr id="10" name="TextBox 9">
            <a:extLst>
              <a:ext uri="{FF2B5EF4-FFF2-40B4-BE49-F238E27FC236}">
                <a16:creationId xmlns:a16="http://schemas.microsoft.com/office/drawing/2014/main" id="{88434DB6-71CD-435B-946C-C9386E3617CC}"/>
              </a:ext>
            </a:extLst>
          </p:cNvPr>
          <p:cNvSpPr txBox="1"/>
          <p:nvPr/>
        </p:nvSpPr>
        <p:spPr>
          <a:xfrm>
            <a:off x="5304972" y="3274257"/>
            <a:ext cx="2743200" cy="317500"/>
          </a:xfrm>
          <a:prstGeom prst="rect">
            <a:avLst/>
          </a:prstGeom>
        </p:spPr>
        <p:txBody>
          <a:bodyPr>
            <a:normAutofit fontScale="40000" lnSpcReduction="20000"/>
          </a:bodyPr>
          <a:lstStyle/>
          <a:p>
            <a:r>
              <a:rPr lang="en-US">
                <a:hlinkClick r:id="rId3"/>
              </a:rPr>
              <a:t>This Photo</a:t>
            </a:r>
            <a:r>
              <a:rPr lang="en-US"/>
              <a:t> by Unknown author is licensed under </a:t>
            </a:r>
            <a:r>
              <a:rPr lang="en-US">
                <a:hlinkClick r:id="rId4"/>
              </a:rPr>
              <a:t>CC BY</a:t>
            </a:r>
            <a:r>
              <a:rPr lang="en-US"/>
              <a:t>.</a:t>
            </a:r>
          </a:p>
        </p:txBody>
      </p:sp>
      <p:pic>
        <p:nvPicPr>
          <p:cNvPr id="15" name="Picture 15" descr="A picture containing text, floor&#10;&#10;Description automatically generated">
            <a:extLst>
              <a:ext uri="{FF2B5EF4-FFF2-40B4-BE49-F238E27FC236}">
                <a16:creationId xmlns:a16="http://schemas.microsoft.com/office/drawing/2014/main" id="{684D7C5E-4281-4E95-B1B6-0CF73B665B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19162" y="1450696"/>
            <a:ext cx="2743200" cy="1803654"/>
          </a:xfrm>
          <a:prstGeom prst="rect">
            <a:avLst/>
          </a:prstGeom>
        </p:spPr>
      </p:pic>
      <p:sp>
        <p:nvSpPr>
          <p:cNvPr id="16" name="TextBox 15">
            <a:extLst>
              <a:ext uri="{FF2B5EF4-FFF2-40B4-BE49-F238E27FC236}">
                <a16:creationId xmlns:a16="http://schemas.microsoft.com/office/drawing/2014/main" id="{39C01D07-8A46-4B84-A3A5-BCB0C2852294}"/>
              </a:ext>
            </a:extLst>
          </p:cNvPr>
          <p:cNvSpPr txBox="1"/>
          <p:nvPr/>
        </p:nvSpPr>
        <p:spPr>
          <a:xfrm>
            <a:off x="1337733" y="3423557"/>
            <a:ext cx="2743200" cy="317500"/>
          </a:xfrm>
          <a:prstGeom prst="rect">
            <a:avLst/>
          </a:prstGeom>
        </p:spPr>
        <p:txBody>
          <a:bodyPr>
            <a:normAutofit fontScale="40000" lnSpcReduction="20000"/>
          </a:bodyPr>
          <a:lstStyle/>
          <a:p>
            <a:r>
              <a:rPr lang="en-US">
                <a:hlinkClick r:id="rId6"/>
              </a:rPr>
              <a:t>This Photo</a:t>
            </a:r>
            <a:r>
              <a:rPr lang="en-US"/>
              <a:t> by Unknown author is licensed under </a:t>
            </a:r>
            <a:r>
              <a:rPr lang="en-US">
                <a:hlinkClick r:id="rId7"/>
              </a:rPr>
              <a:t>CC BY-SA</a:t>
            </a:r>
            <a:r>
              <a:rPr lang="en-US"/>
              <a:t>.</a:t>
            </a:r>
          </a:p>
        </p:txBody>
      </p:sp>
      <p:pic>
        <p:nvPicPr>
          <p:cNvPr id="18" name="Picture 18">
            <a:extLst>
              <a:ext uri="{FF2B5EF4-FFF2-40B4-BE49-F238E27FC236}">
                <a16:creationId xmlns:a16="http://schemas.microsoft.com/office/drawing/2014/main" id="{13139E40-FEB7-4C0D-94A1-E58B7A36C35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050973" y="3437100"/>
            <a:ext cx="3759198" cy="1931133"/>
          </a:xfrm>
          <a:prstGeom prst="rect">
            <a:avLst/>
          </a:prstGeom>
        </p:spPr>
      </p:pic>
      <p:sp>
        <p:nvSpPr>
          <p:cNvPr id="19" name="TextBox 18">
            <a:extLst>
              <a:ext uri="{FF2B5EF4-FFF2-40B4-BE49-F238E27FC236}">
                <a16:creationId xmlns:a16="http://schemas.microsoft.com/office/drawing/2014/main" id="{55476027-B590-4400-A04E-C3B48F71B1D8}"/>
              </a:ext>
            </a:extLst>
          </p:cNvPr>
          <p:cNvSpPr txBox="1"/>
          <p:nvPr/>
        </p:nvSpPr>
        <p:spPr>
          <a:xfrm>
            <a:off x="1337733" y="5210326"/>
            <a:ext cx="2743200" cy="317500"/>
          </a:xfrm>
          <a:prstGeom prst="rect">
            <a:avLst/>
          </a:prstGeom>
        </p:spPr>
        <p:txBody>
          <a:bodyPr>
            <a:normAutofit fontScale="40000" lnSpcReduction="20000"/>
          </a:bodyPr>
          <a:lstStyle/>
          <a:p>
            <a:r>
              <a:rPr lang="en-US">
                <a:hlinkClick r:id="rId9"/>
              </a:rPr>
              <a:t>This Photo</a:t>
            </a:r>
            <a:r>
              <a:rPr lang="en-US"/>
              <a:t> by Unknown author is licensed under </a:t>
            </a:r>
            <a:r>
              <a:rPr lang="en-US">
                <a:hlinkClick r:id="rId7"/>
              </a:rPr>
              <a:t>CC BY-SA</a:t>
            </a:r>
            <a:r>
              <a:rPr lang="en-US"/>
              <a:t>.</a:t>
            </a:r>
          </a:p>
        </p:txBody>
      </p:sp>
      <p:pic>
        <p:nvPicPr>
          <p:cNvPr id="21" name="Picture 21">
            <a:extLst>
              <a:ext uri="{FF2B5EF4-FFF2-40B4-BE49-F238E27FC236}">
                <a16:creationId xmlns:a16="http://schemas.microsoft.com/office/drawing/2014/main" id="{1956EAA7-AFA6-484A-876F-A6469CB46A8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337734" y="3734719"/>
            <a:ext cx="2743200" cy="1444752"/>
          </a:xfrm>
          <a:prstGeom prst="rect">
            <a:avLst/>
          </a:prstGeom>
        </p:spPr>
      </p:pic>
      <p:sp>
        <p:nvSpPr>
          <p:cNvPr id="22" name="TextBox 21">
            <a:extLst>
              <a:ext uri="{FF2B5EF4-FFF2-40B4-BE49-F238E27FC236}">
                <a16:creationId xmlns:a16="http://schemas.microsoft.com/office/drawing/2014/main" id="{7F1335E6-0E53-469C-B561-E608CCA7490B}"/>
              </a:ext>
            </a:extLst>
          </p:cNvPr>
          <p:cNvSpPr txBox="1"/>
          <p:nvPr/>
        </p:nvSpPr>
        <p:spPr>
          <a:xfrm>
            <a:off x="5401733" y="5215694"/>
            <a:ext cx="2743200" cy="317500"/>
          </a:xfrm>
          <a:prstGeom prst="rect">
            <a:avLst/>
          </a:prstGeom>
        </p:spPr>
        <p:txBody>
          <a:bodyPr>
            <a:normAutofit fontScale="40000" lnSpcReduction="20000"/>
          </a:bodyPr>
          <a:lstStyle/>
          <a:p>
            <a:r>
              <a:rPr lang="en-US">
                <a:hlinkClick r:id="rId11"/>
              </a:rPr>
              <a:t>This Photo</a:t>
            </a:r>
            <a:r>
              <a:rPr lang="en-US"/>
              <a:t> by Unknown author is licensed under </a:t>
            </a:r>
            <a:r>
              <a:rPr lang="en-US">
                <a:hlinkClick r:id="rId12"/>
              </a:rPr>
              <a:t>CC BY-SA-NC</a:t>
            </a:r>
            <a:r>
              <a:rPr lang="en-US"/>
              <a:t>.</a:t>
            </a:r>
          </a:p>
        </p:txBody>
      </p:sp>
    </p:spTree>
    <p:extLst>
      <p:ext uri="{BB962C8B-B14F-4D97-AF65-F5344CB8AC3E}">
        <p14:creationId xmlns:p14="http://schemas.microsoft.com/office/powerpoint/2010/main" val="420276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CDE2C3-6A4E-49C3-B532-307E7D9449B9}"/>
              </a:ext>
            </a:extLst>
          </p:cNvPr>
          <p:cNvSpPr>
            <a:spLocks noGrp="1"/>
          </p:cNvSpPr>
          <p:nvPr>
            <p:ph type="title"/>
          </p:nvPr>
        </p:nvSpPr>
        <p:spPr>
          <a:xfrm>
            <a:off x="1989344" y="246466"/>
            <a:ext cx="6526006" cy="1325563"/>
          </a:xfrm>
        </p:spPr>
        <p:txBody>
          <a:bodyPr anchor="ctr">
            <a:normAutofit/>
          </a:bodyPr>
          <a:lstStyle/>
          <a:p>
            <a:r>
              <a:rPr lang="en-US" dirty="0"/>
              <a:t>Dr. Porter – Program Director</a:t>
            </a:r>
          </a:p>
        </p:txBody>
      </p:sp>
      <p:pic>
        <p:nvPicPr>
          <p:cNvPr id="8" name="Picture 7" descr="Text, whiteboard&#10;&#10;Description automatically generated">
            <a:extLst>
              <a:ext uri="{FF2B5EF4-FFF2-40B4-BE49-F238E27FC236}">
                <a16:creationId xmlns:a16="http://schemas.microsoft.com/office/drawing/2014/main" id="{23AFB708-65C9-4EFA-9D8B-6BF8CA3AF6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9" y="1917166"/>
            <a:ext cx="3886200" cy="2040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56DFFBDD-5C74-4D2A-8BCF-30E9A2430499}"/>
              </a:ext>
            </a:extLst>
          </p:cNvPr>
          <p:cNvSpPr>
            <a:spLocks noGrp="1"/>
          </p:cNvSpPr>
          <p:nvPr>
            <p:ph sz="half" idx="2"/>
          </p:nvPr>
        </p:nvSpPr>
        <p:spPr>
          <a:xfrm>
            <a:off x="4629150" y="1825625"/>
            <a:ext cx="3886200" cy="4351338"/>
          </a:xfrm>
        </p:spPr>
        <p:txBody>
          <a:bodyPr vert="horz" lIns="91440" tIns="45720" rIns="91440" bIns="45720" rtlCol="0">
            <a:normAutofit/>
          </a:bodyPr>
          <a:lstStyle/>
          <a:p>
            <a:pPr marL="0" indent="0">
              <a:buNone/>
            </a:pPr>
            <a:r>
              <a:rPr lang="en-US" sz="1600"/>
              <a:t>Dr. Porter, a seasoned program director, has come to you because he is frustrated by the new class of PGY-1s. Due to COVID-19 disruptions in medical student education, he is overwhelmed by the needs of the PGY-1s. He feels that these new learners need so much guidance. He has heard of the concept of “coaching,” but needs to understand how this differs from advising and mentoring.</a:t>
            </a:r>
          </a:p>
          <a:p>
            <a:pPr marL="514350" indent="-514350">
              <a:buFont typeface="+mj-lt"/>
              <a:buAutoNum type="arabicPeriod"/>
            </a:pPr>
            <a:r>
              <a:rPr lang="en-US" sz="1600" i="1"/>
              <a:t>What is the best way to explain the differences between the three concepts?</a:t>
            </a:r>
          </a:p>
          <a:p>
            <a:pPr marL="514350" indent="-514350">
              <a:buFont typeface="+mj-lt"/>
              <a:buAutoNum type="arabicPeriod"/>
            </a:pPr>
            <a:r>
              <a:rPr lang="en-US" sz="1600" i="1"/>
              <a:t>How do you decide which is the best option for Dr. Yang? </a:t>
            </a:r>
          </a:p>
        </p:txBody>
      </p:sp>
      <p:sp>
        <p:nvSpPr>
          <p:cNvPr id="4" name="Footer Placeholder 3">
            <a:extLst>
              <a:ext uri="{FF2B5EF4-FFF2-40B4-BE49-F238E27FC236}">
                <a16:creationId xmlns:a16="http://schemas.microsoft.com/office/drawing/2014/main" id="{C3132879-C33B-4F63-A61A-6B1AD95B6F91}"/>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dirty="0"/>
              <a:t>Presented by Partners in Medical Education, Inc. 2021</a:t>
            </a:r>
            <a:endParaRPr lang="en-US"/>
          </a:p>
        </p:txBody>
      </p:sp>
      <p:sp>
        <p:nvSpPr>
          <p:cNvPr id="5" name="Slide Number Placeholder 4">
            <a:extLst>
              <a:ext uri="{FF2B5EF4-FFF2-40B4-BE49-F238E27FC236}">
                <a16:creationId xmlns:a16="http://schemas.microsoft.com/office/drawing/2014/main" id="{CE74876A-1E4F-429F-ABF5-24CDEE7968B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36AC1577-D165-894F-A2E8-2E5C1B17494C}" type="slidenum">
              <a:rPr lang="en-US" altLang="en-US" smtClean="0"/>
              <a:pPr>
                <a:spcAft>
                  <a:spcPts val="600"/>
                </a:spcAft>
                <a:defRPr/>
              </a:pPr>
              <a:t>16</a:t>
            </a:fld>
            <a:endParaRPr lang="en-US" altLang="en-US"/>
          </a:p>
        </p:txBody>
      </p:sp>
      <p:sp>
        <p:nvSpPr>
          <p:cNvPr id="9" name="TextBox 8">
            <a:extLst>
              <a:ext uri="{FF2B5EF4-FFF2-40B4-BE49-F238E27FC236}">
                <a16:creationId xmlns:a16="http://schemas.microsoft.com/office/drawing/2014/main" id="{81BEA923-34AE-4B12-A8F9-CFF24BB81466}"/>
              </a:ext>
            </a:extLst>
          </p:cNvPr>
          <p:cNvSpPr txBox="1"/>
          <p:nvPr/>
        </p:nvSpPr>
        <p:spPr>
          <a:xfrm>
            <a:off x="395452" y="4038225"/>
            <a:ext cx="3943907" cy="200055"/>
          </a:xfrm>
          <a:prstGeom prst="rect">
            <a:avLst/>
          </a:prstGeom>
          <a:solidFill>
            <a:schemeClr val="bg1"/>
          </a:solidFill>
        </p:spPr>
        <p:txBody>
          <a:bodyPr wrap="square" rtlCol="0">
            <a:spAutoFit/>
          </a:bodyPr>
          <a:lstStyle/>
          <a:p>
            <a:pPr algn="r">
              <a:spcAft>
                <a:spcPts val="600"/>
              </a:spcAft>
            </a:pPr>
            <a:r>
              <a:rPr lang="en-US" sz="700">
                <a:latin typeface="+mn-lt"/>
                <a:hlinkClick r:id="rId3" tooltip="http://www.3rdgradethoughts.com/2012/03/management-monday-checking-for.html?m=1">
                  <a:extLst>
                    <a:ext uri="{A12FA001-AC4F-418D-AE19-62706E023703}">
                      <ahyp:hlinkClr xmlns:ahyp="http://schemas.microsoft.com/office/drawing/2018/hyperlinkcolor" val="tx"/>
                    </a:ext>
                  </a:extLst>
                </a:hlinkClick>
              </a:rPr>
              <a:t>This Photo</a:t>
            </a:r>
            <a:r>
              <a:rPr lang="en-US" sz="700">
                <a:latin typeface="+mn-lt"/>
              </a:rPr>
              <a:t> by Unknown Author is licensed under </a:t>
            </a:r>
            <a:r>
              <a:rPr lang="en-US" sz="700">
                <a:latin typeface="+mn-lt"/>
                <a:hlinkClick r:id="rId4" tooltip="https://creativecommons.org/licenses/by-nd/3.0/">
                  <a:extLst>
                    <a:ext uri="{A12FA001-AC4F-418D-AE19-62706E023703}">
                      <ahyp:hlinkClr xmlns:ahyp="http://schemas.microsoft.com/office/drawing/2018/hyperlinkcolor" val="tx"/>
                    </a:ext>
                  </a:extLst>
                </a:hlinkClick>
              </a:rPr>
              <a:t>CC BY-ND</a:t>
            </a:r>
            <a:endParaRPr lang="en-US" sz="700">
              <a:latin typeface="+mn-lt"/>
            </a:endParaRPr>
          </a:p>
        </p:txBody>
      </p:sp>
    </p:spTree>
    <p:extLst>
      <p:ext uri="{BB962C8B-B14F-4D97-AF65-F5344CB8AC3E}">
        <p14:creationId xmlns:p14="http://schemas.microsoft.com/office/powerpoint/2010/main" val="36737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1913" y="743785"/>
            <a:ext cx="6526006" cy="1325563"/>
          </a:xfrm>
        </p:spPr>
        <p:txBody>
          <a:bodyPr/>
          <a:lstStyle/>
          <a:p>
            <a:r>
              <a:rPr lang="en-US" dirty="0"/>
              <a:t>Coaching Cycle</a:t>
            </a:r>
          </a:p>
        </p:txBody>
      </p:sp>
      <p:sp>
        <p:nvSpPr>
          <p:cNvPr id="7" name="Oval 6"/>
          <p:cNvSpPr/>
          <p:nvPr/>
        </p:nvSpPr>
        <p:spPr>
          <a:xfrm>
            <a:off x="2522418" y="5254802"/>
            <a:ext cx="4001542" cy="22866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983" eaLnBrk="1" fontAlgn="auto" hangingPunct="1">
              <a:spcBef>
                <a:spcPts val="0"/>
              </a:spcBef>
              <a:spcAft>
                <a:spcPts val="0"/>
              </a:spcAft>
              <a:defRPr/>
            </a:pPr>
            <a:endParaRPr lang="en-US" sz="1350" b="0" kern="0">
              <a:solidFill>
                <a:sysClr val="window" lastClr="FFFFFF"/>
              </a:solidFill>
              <a:latin typeface="Calibri"/>
            </a:endParaRPr>
          </a:p>
        </p:txBody>
      </p:sp>
      <p:grpSp>
        <p:nvGrpSpPr>
          <p:cNvPr id="2" name="Group 14"/>
          <p:cNvGrpSpPr/>
          <p:nvPr/>
        </p:nvGrpSpPr>
        <p:grpSpPr>
          <a:xfrm>
            <a:off x="2514064" y="1256734"/>
            <a:ext cx="4210359" cy="4056225"/>
            <a:chOff x="2513013" y="6350"/>
            <a:chExt cx="7112000" cy="6851650"/>
          </a:xfrm>
          <a:solidFill>
            <a:schemeClr val="accent1"/>
          </a:solidFill>
          <a:scene3d>
            <a:camera prst="perspectiveHeroicExtremeLeftFacing" fov="4200000">
              <a:rot lat="18600000" lon="21594000" rev="21594000"/>
            </a:camera>
            <a:lightRig rig="threePt" dir="t">
              <a:rot lat="0" lon="0" rev="15600000"/>
            </a:lightRig>
          </a:scene3d>
        </p:grpSpPr>
        <p:sp>
          <p:nvSpPr>
            <p:cNvPr id="10" name="Freeform 6"/>
            <p:cNvSpPr>
              <a:spLocks/>
            </p:cNvSpPr>
            <p:nvPr/>
          </p:nvSpPr>
          <p:spPr bwMode="auto">
            <a:xfrm>
              <a:off x="5991226" y="6350"/>
              <a:ext cx="2424113" cy="2220913"/>
            </a:xfrm>
            <a:custGeom>
              <a:avLst/>
              <a:gdLst/>
              <a:ahLst/>
              <a:cxnLst>
                <a:cxn ang="0">
                  <a:pos x="0" y="0"/>
                </a:cxn>
                <a:cxn ang="0">
                  <a:pos x="137" y="7"/>
                </a:cxn>
                <a:cxn ang="0">
                  <a:pos x="273" y="22"/>
                </a:cxn>
                <a:cxn ang="0">
                  <a:pos x="405" y="45"/>
                </a:cxn>
                <a:cxn ang="0">
                  <a:pos x="534" y="76"/>
                </a:cxn>
                <a:cxn ang="0">
                  <a:pos x="661" y="116"/>
                </a:cxn>
                <a:cxn ang="0">
                  <a:pos x="784" y="162"/>
                </a:cxn>
                <a:cxn ang="0">
                  <a:pos x="904" y="217"/>
                </a:cxn>
                <a:cxn ang="0">
                  <a:pos x="1018" y="277"/>
                </a:cxn>
                <a:cxn ang="0">
                  <a:pos x="1130" y="343"/>
                </a:cxn>
                <a:cxn ang="0">
                  <a:pos x="1237" y="417"/>
                </a:cxn>
                <a:cxn ang="0">
                  <a:pos x="1338" y="497"/>
                </a:cxn>
                <a:cxn ang="0">
                  <a:pos x="1435" y="582"/>
                </a:cxn>
                <a:cxn ang="0">
                  <a:pos x="1527" y="673"/>
                </a:cxn>
                <a:cxn ang="0">
                  <a:pos x="803" y="1399"/>
                </a:cxn>
                <a:cxn ang="0">
                  <a:pos x="741" y="1335"/>
                </a:cxn>
                <a:cxn ang="0">
                  <a:pos x="674" y="1276"/>
                </a:cxn>
                <a:cxn ang="0">
                  <a:pos x="602" y="1223"/>
                </a:cxn>
                <a:cxn ang="0">
                  <a:pos x="526" y="1175"/>
                </a:cxn>
                <a:cxn ang="0">
                  <a:pos x="446" y="1133"/>
                </a:cxn>
                <a:cxn ang="0">
                  <a:pos x="363" y="1098"/>
                </a:cxn>
                <a:cxn ang="0">
                  <a:pos x="276" y="1069"/>
                </a:cxn>
                <a:cxn ang="0">
                  <a:pos x="186" y="1047"/>
                </a:cxn>
                <a:cxn ang="0">
                  <a:pos x="94" y="1032"/>
                </a:cxn>
                <a:cxn ang="0">
                  <a:pos x="0" y="1026"/>
                </a:cxn>
                <a:cxn ang="0">
                  <a:pos x="0" y="0"/>
                </a:cxn>
              </a:cxnLst>
              <a:rect l="0" t="0" r="r" b="b"/>
              <a:pathLst>
                <a:path w="1527" h="1399">
                  <a:moveTo>
                    <a:pt x="0" y="0"/>
                  </a:moveTo>
                  <a:lnTo>
                    <a:pt x="137" y="7"/>
                  </a:lnTo>
                  <a:lnTo>
                    <a:pt x="273" y="22"/>
                  </a:lnTo>
                  <a:lnTo>
                    <a:pt x="405" y="45"/>
                  </a:lnTo>
                  <a:lnTo>
                    <a:pt x="534" y="76"/>
                  </a:lnTo>
                  <a:lnTo>
                    <a:pt x="661" y="116"/>
                  </a:lnTo>
                  <a:lnTo>
                    <a:pt x="784" y="162"/>
                  </a:lnTo>
                  <a:lnTo>
                    <a:pt x="904" y="217"/>
                  </a:lnTo>
                  <a:lnTo>
                    <a:pt x="1018" y="277"/>
                  </a:lnTo>
                  <a:lnTo>
                    <a:pt x="1130" y="343"/>
                  </a:lnTo>
                  <a:lnTo>
                    <a:pt x="1237" y="417"/>
                  </a:lnTo>
                  <a:lnTo>
                    <a:pt x="1338" y="497"/>
                  </a:lnTo>
                  <a:lnTo>
                    <a:pt x="1435" y="582"/>
                  </a:lnTo>
                  <a:lnTo>
                    <a:pt x="1527" y="673"/>
                  </a:lnTo>
                  <a:lnTo>
                    <a:pt x="803" y="1399"/>
                  </a:lnTo>
                  <a:lnTo>
                    <a:pt x="741" y="1335"/>
                  </a:lnTo>
                  <a:lnTo>
                    <a:pt x="674" y="1276"/>
                  </a:lnTo>
                  <a:lnTo>
                    <a:pt x="602" y="1223"/>
                  </a:lnTo>
                  <a:lnTo>
                    <a:pt x="526" y="1175"/>
                  </a:lnTo>
                  <a:lnTo>
                    <a:pt x="446" y="1133"/>
                  </a:lnTo>
                  <a:lnTo>
                    <a:pt x="363" y="1098"/>
                  </a:lnTo>
                  <a:lnTo>
                    <a:pt x="276" y="1069"/>
                  </a:lnTo>
                  <a:lnTo>
                    <a:pt x="186" y="1047"/>
                  </a:lnTo>
                  <a:lnTo>
                    <a:pt x="94" y="1032"/>
                  </a:lnTo>
                  <a:lnTo>
                    <a:pt x="0" y="1026"/>
                  </a:lnTo>
                  <a:lnTo>
                    <a:pt x="0" y="0"/>
                  </a:lnTo>
                  <a:close/>
                </a:path>
              </a:pathLst>
            </a:custGeom>
            <a:solidFill>
              <a:schemeClr val="tx2">
                <a:lumMod val="50000"/>
              </a:schemeClr>
            </a:solidFill>
            <a:ln w="38100">
              <a:noFill/>
              <a:prstDash val="solid"/>
              <a:round/>
              <a:headEnd/>
              <a:tailEnd/>
            </a:ln>
            <a:sp3d prstMaterial="metal">
              <a:bevelT w="0" h="254000"/>
            </a:sp3d>
          </p:spPr>
          <p:txBody>
            <a:bodyPr vert="horz" wrap="square" lIns="68598" tIns="34299" rIns="68598" bIns="34299" numCol="1" anchor="ctr" anchorCtr="1" compatLnSpc="1">
              <a:prstTxWarp prst="textNoShape">
                <a:avLst/>
              </a:prstTxWarp>
              <a:flatTx/>
            </a:bodyPr>
            <a:lstStyle/>
            <a:p>
              <a:endParaRPr lang="en-US" sz="1350" dirty="0">
                <a:solidFill>
                  <a:schemeClr val="bg1"/>
                </a:solidFill>
                <a:latin typeface="Arial" pitchFamily="34" charset="0"/>
                <a:cs typeface="Arial" pitchFamily="34" charset="0"/>
              </a:endParaRPr>
            </a:p>
          </p:txBody>
        </p:sp>
        <p:sp>
          <p:nvSpPr>
            <p:cNvPr id="11" name="Freeform 7"/>
            <p:cNvSpPr>
              <a:spLocks/>
            </p:cNvSpPr>
            <p:nvPr/>
          </p:nvSpPr>
          <p:spPr bwMode="auto">
            <a:xfrm>
              <a:off x="5991226" y="4873625"/>
              <a:ext cx="2173288" cy="1984375"/>
            </a:xfrm>
            <a:custGeom>
              <a:avLst/>
              <a:gdLst/>
              <a:ahLst/>
              <a:cxnLst>
                <a:cxn ang="0">
                  <a:pos x="642" y="0"/>
                </a:cxn>
                <a:cxn ang="0">
                  <a:pos x="1369" y="728"/>
                </a:cxn>
                <a:cxn ang="0">
                  <a:pos x="1274" y="806"/>
                </a:cxn>
                <a:cxn ang="0">
                  <a:pos x="1176" y="877"/>
                </a:cxn>
                <a:cxn ang="0">
                  <a:pos x="1073" y="944"/>
                </a:cxn>
                <a:cxn ang="0">
                  <a:pos x="965" y="1004"/>
                </a:cxn>
                <a:cxn ang="0">
                  <a:pos x="855" y="1058"/>
                </a:cxn>
                <a:cxn ang="0">
                  <a:pos x="742" y="1106"/>
                </a:cxn>
                <a:cxn ang="0">
                  <a:pos x="624" y="1147"/>
                </a:cxn>
                <a:cxn ang="0">
                  <a:pos x="504" y="1182"/>
                </a:cxn>
                <a:cxn ang="0">
                  <a:pos x="382" y="1211"/>
                </a:cxn>
                <a:cxn ang="0">
                  <a:pos x="257" y="1231"/>
                </a:cxn>
                <a:cxn ang="0">
                  <a:pos x="129" y="1245"/>
                </a:cxn>
                <a:cxn ang="0">
                  <a:pos x="0" y="1250"/>
                </a:cxn>
                <a:cxn ang="0">
                  <a:pos x="0" y="226"/>
                </a:cxn>
                <a:cxn ang="0">
                  <a:pos x="88" y="219"/>
                </a:cxn>
                <a:cxn ang="0">
                  <a:pos x="175" y="206"/>
                </a:cxn>
                <a:cxn ang="0">
                  <a:pos x="261" y="186"/>
                </a:cxn>
                <a:cxn ang="0">
                  <a:pos x="343" y="161"/>
                </a:cxn>
                <a:cxn ang="0">
                  <a:pos x="423" y="128"/>
                </a:cxn>
                <a:cxn ang="0">
                  <a:pos x="499" y="91"/>
                </a:cxn>
                <a:cxn ang="0">
                  <a:pos x="572" y="48"/>
                </a:cxn>
                <a:cxn ang="0">
                  <a:pos x="642" y="0"/>
                </a:cxn>
              </a:cxnLst>
              <a:rect l="0" t="0" r="r" b="b"/>
              <a:pathLst>
                <a:path w="1369" h="1250">
                  <a:moveTo>
                    <a:pt x="642" y="0"/>
                  </a:moveTo>
                  <a:lnTo>
                    <a:pt x="1369" y="728"/>
                  </a:lnTo>
                  <a:lnTo>
                    <a:pt x="1274" y="806"/>
                  </a:lnTo>
                  <a:lnTo>
                    <a:pt x="1176" y="877"/>
                  </a:lnTo>
                  <a:lnTo>
                    <a:pt x="1073" y="944"/>
                  </a:lnTo>
                  <a:lnTo>
                    <a:pt x="965" y="1004"/>
                  </a:lnTo>
                  <a:lnTo>
                    <a:pt x="855" y="1058"/>
                  </a:lnTo>
                  <a:lnTo>
                    <a:pt x="742" y="1106"/>
                  </a:lnTo>
                  <a:lnTo>
                    <a:pt x="624" y="1147"/>
                  </a:lnTo>
                  <a:lnTo>
                    <a:pt x="504" y="1182"/>
                  </a:lnTo>
                  <a:lnTo>
                    <a:pt x="382" y="1211"/>
                  </a:lnTo>
                  <a:lnTo>
                    <a:pt x="257" y="1231"/>
                  </a:lnTo>
                  <a:lnTo>
                    <a:pt x="129" y="1245"/>
                  </a:lnTo>
                  <a:lnTo>
                    <a:pt x="0" y="1250"/>
                  </a:lnTo>
                  <a:lnTo>
                    <a:pt x="0" y="226"/>
                  </a:lnTo>
                  <a:lnTo>
                    <a:pt x="88" y="219"/>
                  </a:lnTo>
                  <a:lnTo>
                    <a:pt x="175" y="206"/>
                  </a:lnTo>
                  <a:lnTo>
                    <a:pt x="261" y="186"/>
                  </a:lnTo>
                  <a:lnTo>
                    <a:pt x="343" y="161"/>
                  </a:lnTo>
                  <a:lnTo>
                    <a:pt x="423" y="128"/>
                  </a:lnTo>
                  <a:lnTo>
                    <a:pt x="499" y="91"/>
                  </a:lnTo>
                  <a:lnTo>
                    <a:pt x="572" y="48"/>
                  </a:lnTo>
                  <a:lnTo>
                    <a:pt x="642" y="0"/>
                  </a:lnTo>
                  <a:close/>
                </a:path>
              </a:pathLst>
            </a:custGeom>
            <a:solidFill>
              <a:schemeClr val="tx2">
                <a:lumMod val="20000"/>
                <a:lumOff val="80000"/>
              </a:schemeClr>
            </a:solidFill>
            <a:ln w="38100">
              <a:noFill/>
              <a:prstDash val="solid"/>
              <a:round/>
              <a:headEnd/>
              <a:tailEnd/>
            </a:ln>
            <a:sp3d prstMaterial="metal">
              <a:bevelT w="0" h="254000"/>
            </a:sp3d>
          </p:spPr>
          <p:txBody>
            <a:bodyPr vert="horz" wrap="square" lIns="137196" tIns="34299" rIns="68598" bIns="34299" numCol="1" anchor="ctr" anchorCtr="0" compatLnSpc="1">
              <a:prstTxWarp prst="textNoShape">
                <a:avLst/>
              </a:prstTxWarp>
              <a:flatTx/>
            </a:bodyPr>
            <a:lstStyle/>
            <a:p>
              <a:endParaRPr lang="en-US" sz="1350" dirty="0">
                <a:solidFill>
                  <a:schemeClr val="bg1"/>
                </a:solidFill>
                <a:latin typeface="Arial" pitchFamily="34" charset="0"/>
                <a:cs typeface="Arial" pitchFamily="34" charset="0"/>
              </a:endParaRPr>
            </a:p>
          </p:txBody>
        </p:sp>
        <p:sp>
          <p:nvSpPr>
            <p:cNvPr id="12" name="Freeform 8"/>
            <p:cNvSpPr>
              <a:spLocks/>
            </p:cNvSpPr>
            <p:nvPr/>
          </p:nvSpPr>
          <p:spPr bwMode="auto">
            <a:xfrm>
              <a:off x="2528888" y="3751263"/>
              <a:ext cx="2200275" cy="2168525"/>
            </a:xfrm>
            <a:custGeom>
              <a:avLst/>
              <a:gdLst/>
              <a:ahLst/>
              <a:cxnLst>
                <a:cxn ang="0">
                  <a:pos x="0" y="0"/>
                </a:cxn>
                <a:cxn ang="0">
                  <a:pos x="1031" y="0"/>
                </a:cxn>
                <a:cxn ang="0">
                  <a:pos x="1052" y="93"/>
                </a:cxn>
                <a:cxn ang="0">
                  <a:pos x="1080" y="182"/>
                </a:cxn>
                <a:cxn ang="0">
                  <a:pos x="1115" y="270"/>
                </a:cxn>
                <a:cxn ang="0">
                  <a:pos x="1158" y="353"/>
                </a:cxn>
                <a:cxn ang="0">
                  <a:pos x="1205" y="432"/>
                </a:cxn>
                <a:cxn ang="0">
                  <a:pos x="1260" y="507"/>
                </a:cxn>
                <a:cxn ang="0">
                  <a:pos x="1321" y="576"/>
                </a:cxn>
                <a:cxn ang="0">
                  <a:pos x="1386" y="640"/>
                </a:cxn>
                <a:cxn ang="0">
                  <a:pos x="663" y="1366"/>
                </a:cxn>
                <a:cxn ang="0">
                  <a:pos x="573" y="1276"/>
                </a:cxn>
                <a:cxn ang="0">
                  <a:pos x="489" y="1181"/>
                </a:cxn>
                <a:cxn ang="0">
                  <a:pos x="410" y="1080"/>
                </a:cxn>
                <a:cxn ang="0">
                  <a:pos x="338" y="975"/>
                </a:cxn>
                <a:cxn ang="0">
                  <a:pos x="271" y="866"/>
                </a:cxn>
                <a:cxn ang="0">
                  <a:pos x="210" y="753"/>
                </a:cxn>
                <a:cxn ang="0">
                  <a:pos x="157" y="636"/>
                </a:cxn>
                <a:cxn ang="0">
                  <a:pos x="111" y="515"/>
                </a:cxn>
                <a:cxn ang="0">
                  <a:pos x="72" y="391"/>
                </a:cxn>
                <a:cxn ang="0">
                  <a:pos x="40" y="263"/>
                </a:cxn>
                <a:cxn ang="0">
                  <a:pos x="16" y="133"/>
                </a:cxn>
                <a:cxn ang="0">
                  <a:pos x="0" y="0"/>
                </a:cxn>
              </a:cxnLst>
              <a:rect l="0" t="0" r="r" b="b"/>
              <a:pathLst>
                <a:path w="1386" h="1366">
                  <a:moveTo>
                    <a:pt x="0" y="0"/>
                  </a:moveTo>
                  <a:lnTo>
                    <a:pt x="1031" y="0"/>
                  </a:lnTo>
                  <a:lnTo>
                    <a:pt x="1052" y="93"/>
                  </a:lnTo>
                  <a:lnTo>
                    <a:pt x="1080" y="182"/>
                  </a:lnTo>
                  <a:lnTo>
                    <a:pt x="1115" y="270"/>
                  </a:lnTo>
                  <a:lnTo>
                    <a:pt x="1158" y="353"/>
                  </a:lnTo>
                  <a:lnTo>
                    <a:pt x="1205" y="432"/>
                  </a:lnTo>
                  <a:lnTo>
                    <a:pt x="1260" y="507"/>
                  </a:lnTo>
                  <a:lnTo>
                    <a:pt x="1321" y="576"/>
                  </a:lnTo>
                  <a:lnTo>
                    <a:pt x="1386" y="640"/>
                  </a:lnTo>
                  <a:lnTo>
                    <a:pt x="663" y="1366"/>
                  </a:lnTo>
                  <a:lnTo>
                    <a:pt x="573" y="1276"/>
                  </a:lnTo>
                  <a:lnTo>
                    <a:pt x="489" y="1181"/>
                  </a:lnTo>
                  <a:lnTo>
                    <a:pt x="410" y="1080"/>
                  </a:lnTo>
                  <a:lnTo>
                    <a:pt x="338" y="975"/>
                  </a:lnTo>
                  <a:lnTo>
                    <a:pt x="271" y="866"/>
                  </a:lnTo>
                  <a:lnTo>
                    <a:pt x="210" y="753"/>
                  </a:lnTo>
                  <a:lnTo>
                    <a:pt x="157" y="636"/>
                  </a:lnTo>
                  <a:lnTo>
                    <a:pt x="111" y="515"/>
                  </a:lnTo>
                  <a:lnTo>
                    <a:pt x="72" y="391"/>
                  </a:lnTo>
                  <a:lnTo>
                    <a:pt x="40" y="263"/>
                  </a:lnTo>
                  <a:lnTo>
                    <a:pt x="16" y="133"/>
                  </a:lnTo>
                  <a:lnTo>
                    <a:pt x="0" y="0"/>
                  </a:lnTo>
                  <a:close/>
                </a:path>
              </a:pathLst>
            </a:custGeom>
            <a:solidFill>
              <a:schemeClr val="tx2">
                <a:lumMod val="60000"/>
                <a:lumOff val="40000"/>
              </a:schemeClr>
            </a:solidFill>
            <a:ln w="38100">
              <a:noFill/>
              <a:prstDash val="solid"/>
              <a:round/>
              <a:headEnd/>
              <a:tailEnd/>
            </a:ln>
            <a:sp3d prstMaterial="metal">
              <a:bevelT w="0" h="254000"/>
            </a:sp3d>
          </p:spPr>
          <p:txBody>
            <a:bodyPr vert="horz" wrap="square" lIns="68598" tIns="34299" rIns="68598" bIns="34299" numCol="1" anchor="ctr" anchorCtr="1" compatLnSpc="1">
              <a:prstTxWarp prst="textNoShape">
                <a:avLst/>
              </a:prstTxWarp>
              <a:flatTx/>
            </a:bodyPr>
            <a:lstStyle/>
            <a:p>
              <a:endParaRPr lang="en-US" sz="1350" dirty="0">
                <a:solidFill>
                  <a:schemeClr val="bg1"/>
                </a:solidFill>
                <a:latin typeface="Arial" pitchFamily="34" charset="0"/>
                <a:cs typeface="Arial" pitchFamily="34" charset="0"/>
              </a:endParaRPr>
            </a:p>
          </p:txBody>
        </p:sp>
        <p:sp>
          <p:nvSpPr>
            <p:cNvPr id="13" name="Freeform 9"/>
            <p:cNvSpPr>
              <a:spLocks/>
            </p:cNvSpPr>
            <p:nvPr/>
          </p:nvSpPr>
          <p:spPr bwMode="auto">
            <a:xfrm>
              <a:off x="3686176" y="4860925"/>
              <a:ext cx="2160588" cy="1997075"/>
            </a:xfrm>
            <a:custGeom>
              <a:avLst/>
              <a:gdLst/>
              <a:ahLst/>
              <a:cxnLst>
                <a:cxn ang="0">
                  <a:pos x="728" y="0"/>
                </a:cxn>
                <a:cxn ang="0">
                  <a:pos x="796" y="49"/>
                </a:cxn>
                <a:cxn ang="0">
                  <a:pos x="868" y="92"/>
                </a:cxn>
                <a:cxn ang="0">
                  <a:pos x="942" y="130"/>
                </a:cxn>
                <a:cxn ang="0">
                  <a:pos x="1021" y="163"/>
                </a:cxn>
                <a:cxn ang="0">
                  <a:pos x="1103" y="190"/>
                </a:cxn>
                <a:cxn ang="0">
                  <a:pos x="1187" y="211"/>
                </a:cxn>
                <a:cxn ang="0">
                  <a:pos x="1273" y="224"/>
                </a:cxn>
                <a:cxn ang="0">
                  <a:pos x="1361" y="233"/>
                </a:cxn>
                <a:cxn ang="0">
                  <a:pos x="1361" y="1258"/>
                </a:cxn>
                <a:cxn ang="0">
                  <a:pos x="1232" y="1251"/>
                </a:cxn>
                <a:cxn ang="0">
                  <a:pos x="1105" y="1236"/>
                </a:cxn>
                <a:cxn ang="0">
                  <a:pos x="980" y="1215"/>
                </a:cxn>
                <a:cxn ang="0">
                  <a:pos x="858" y="1186"/>
                </a:cxn>
                <a:cxn ang="0">
                  <a:pos x="739" y="1151"/>
                </a:cxn>
                <a:cxn ang="0">
                  <a:pos x="623" y="1108"/>
                </a:cxn>
                <a:cxn ang="0">
                  <a:pos x="510" y="1061"/>
                </a:cxn>
                <a:cxn ang="0">
                  <a:pos x="400" y="1005"/>
                </a:cxn>
                <a:cxn ang="0">
                  <a:pos x="294" y="945"/>
                </a:cxn>
                <a:cxn ang="0">
                  <a:pos x="192" y="878"/>
                </a:cxn>
                <a:cxn ang="0">
                  <a:pos x="94" y="806"/>
                </a:cxn>
                <a:cxn ang="0">
                  <a:pos x="0" y="728"/>
                </a:cxn>
                <a:cxn ang="0">
                  <a:pos x="728" y="0"/>
                </a:cxn>
              </a:cxnLst>
              <a:rect l="0" t="0" r="r" b="b"/>
              <a:pathLst>
                <a:path w="1361" h="1258">
                  <a:moveTo>
                    <a:pt x="728" y="0"/>
                  </a:moveTo>
                  <a:lnTo>
                    <a:pt x="796" y="49"/>
                  </a:lnTo>
                  <a:lnTo>
                    <a:pt x="868" y="92"/>
                  </a:lnTo>
                  <a:lnTo>
                    <a:pt x="942" y="130"/>
                  </a:lnTo>
                  <a:lnTo>
                    <a:pt x="1021" y="163"/>
                  </a:lnTo>
                  <a:lnTo>
                    <a:pt x="1103" y="190"/>
                  </a:lnTo>
                  <a:lnTo>
                    <a:pt x="1187" y="211"/>
                  </a:lnTo>
                  <a:lnTo>
                    <a:pt x="1273" y="224"/>
                  </a:lnTo>
                  <a:lnTo>
                    <a:pt x="1361" y="233"/>
                  </a:lnTo>
                  <a:lnTo>
                    <a:pt x="1361" y="1258"/>
                  </a:lnTo>
                  <a:lnTo>
                    <a:pt x="1232" y="1251"/>
                  </a:lnTo>
                  <a:lnTo>
                    <a:pt x="1105" y="1236"/>
                  </a:lnTo>
                  <a:lnTo>
                    <a:pt x="980" y="1215"/>
                  </a:lnTo>
                  <a:lnTo>
                    <a:pt x="858" y="1186"/>
                  </a:lnTo>
                  <a:lnTo>
                    <a:pt x="739" y="1151"/>
                  </a:lnTo>
                  <a:lnTo>
                    <a:pt x="623" y="1108"/>
                  </a:lnTo>
                  <a:lnTo>
                    <a:pt x="510" y="1061"/>
                  </a:lnTo>
                  <a:lnTo>
                    <a:pt x="400" y="1005"/>
                  </a:lnTo>
                  <a:lnTo>
                    <a:pt x="294" y="945"/>
                  </a:lnTo>
                  <a:lnTo>
                    <a:pt x="192" y="878"/>
                  </a:lnTo>
                  <a:lnTo>
                    <a:pt x="94" y="806"/>
                  </a:lnTo>
                  <a:lnTo>
                    <a:pt x="0" y="728"/>
                  </a:lnTo>
                  <a:lnTo>
                    <a:pt x="728" y="0"/>
                  </a:lnTo>
                  <a:close/>
                </a:path>
              </a:pathLst>
            </a:custGeom>
            <a:solidFill>
              <a:schemeClr val="tx2">
                <a:lumMod val="40000"/>
                <a:lumOff val="60000"/>
              </a:schemeClr>
            </a:solidFill>
            <a:ln w="38100">
              <a:noFill/>
              <a:prstDash val="solid"/>
              <a:round/>
              <a:headEnd/>
              <a:tailEnd/>
            </a:ln>
            <a:sp3d prstMaterial="metal">
              <a:bevelT w="0" h="254000"/>
            </a:sp3d>
          </p:spPr>
          <p:txBody>
            <a:bodyPr vert="horz" wrap="square" lIns="68598" tIns="34299" rIns="68598" bIns="34299" numCol="1" anchor="ctr" anchorCtr="1" compatLnSpc="1">
              <a:prstTxWarp prst="textNoShape">
                <a:avLst/>
              </a:prstTxWarp>
              <a:flatTx/>
            </a:bodyPr>
            <a:lstStyle/>
            <a:p>
              <a:endParaRPr lang="en-US" sz="1350" dirty="0">
                <a:solidFill>
                  <a:schemeClr val="bg1"/>
                </a:solidFill>
                <a:latin typeface="Arial" pitchFamily="34" charset="0"/>
                <a:cs typeface="Arial" pitchFamily="34" charset="0"/>
              </a:endParaRPr>
            </a:p>
          </p:txBody>
        </p:sp>
        <p:sp>
          <p:nvSpPr>
            <p:cNvPr id="14" name="Freeform 10"/>
            <p:cNvSpPr>
              <a:spLocks/>
            </p:cNvSpPr>
            <p:nvPr/>
          </p:nvSpPr>
          <p:spPr bwMode="auto">
            <a:xfrm>
              <a:off x="2513013" y="1198563"/>
              <a:ext cx="1981200" cy="2408238"/>
            </a:xfrm>
            <a:custGeom>
              <a:avLst/>
              <a:gdLst/>
              <a:ahLst/>
              <a:cxnLst>
                <a:cxn ang="0">
                  <a:pos x="521" y="0"/>
                </a:cxn>
                <a:cxn ang="0">
                  <a:pos x="1248" y="728"/>
                </a:cxn>
                <a:cxn ang="0">
                  <a:pos x="1198" y="802"/>
                </a:cxn>
                <a:cxn ang="0">
                  <a:pos x="1153" y="878"/>
                </a:cxn>
                <a:cxn ang="0">
                  <a:pos x="1115" y="960"/>
                </a:cxn>
                <a:cxn ang="0">
                  <a:pos x="1082" y="1043"/>
                </a:cxn>
                <a:cxn ang="0">
                  <a:pos x="1058" y="1131"/>
                </a:cxn>
                <a:cxn ang="0">
                  <a:pos x="1038" y="1221"/>
                </a:cxn>
                <a:cxn ang="0">
                  <a:pos x="1028" y="1314"/>
                </a:cxn>
                <a:cxn ang="0">
                  <a:pos x="1024" y="1408"/>
                </a:cxn>
                <a:cxn ang="0">
                  <a:pos x="1025" y="1462"/>
                </a:cxn>
                <a:cxn ang="0">
                  <a:pos x="1029" y="1517"/>
                </a:cxn>
                <a:cxn ang="0">
                  <a:pos x="3" y="1517"/>
                </a:cxn>
                <a:cxn ang="0">
                  <a:pos x="0" y="1408"/>
                </a:cxn>
                <a:cxn ang="0">
                  <a:pos x="4" y="1274"/>
                </a:cxn>
                <a:cxn ang="0">
                  <a:pos x="16" y="1144"/>
                </a:cxn>
                <a:cxn ang="0">
                  <a:pos x="35" y="1014"/>
                </a:cxn>
                <a:cxn ang="0">
                  <a:pos x="63" y="888"/>
                </a:cxn>
                <a:cxn ang="0">
                  <a:pos x="98" y="765"/>
                </a:cxn>
                <a:cxn ang="0">
                  <a:pos x="139" y="644"/>
                </a:cxn>
                <a:cxn ang="0">
                  <a:pos x="188" y="527"/>
                </a:cxn>
                <a:cxn ang="0">
                  <a:pos x="242" y="414"/>
                </a:cxn>
                <a:cxn ang="0">
                  <a:pos x="303" y="303"/>
                </a:cxn>
                <a:cxn ang="0">
                  <a:pos x="370" y="198"/>
                </a:cxn>
                <a:cxn ang="0">
                  <a:pos x="442" y="96"/>
                </a:cxn>
                <a:cxn ang="0">
                  <a:pos x="521" y="0"/>
                </a:cxn>
              </a:cxnLst>
              <a:rect l="0" t="0" r="r" b="b"/>
              <a:pathLst>
                <a:path w="1248" h="1517">
                  <a:moveTo>
                    <a:pt x="521" y="0"/>
                  </a:moveTo>
                  <a:lnTo>
                    <a:pt x="1248" y="728"/>
                  </a:lnTo>
                  <a:lnTo>
                    <a:pt x="1198" y="802"/>
                  </a:lnTo>
                  <a:lnTo>
                    <a:pt x="1153" y="878"/>
                  </a:lnTo>
                  <a:lnTo>
                    <a:pt x="1115" y="960"/>
                  </a:lnTo>
                  <a:lnTo>
                    <a:pt x="1082" y="1043"/>
                  </a:lnTo>
                  <a:lnTo>
                    <a:pt x="1058" y="1131"/>
                  </a:lnTo>
                  <a:lnTo>
                    <a:pt x="1038" y="1221"/>
                  </a:lnTo>
                  <a:lnTo>
                    <a:pt x="1028" y="1314"/>
                  </a:lnTo>
                  <a:lnTo>
                    <a:pt x="1024" y="1408"/>
                  </a:lnTo>
                  <a:lnTo>
                    <a:pt x="1025" y="1462"/>
                  </a:lnTo>
                  <a:lnTo>
                    <a:pt x="1029" y="1517"/>
                  </a:lnTo>
                  <a:lnTo>
                    <a:pt x="3" y="1517"/>
                  </a:lnTo>
                  <a:lnTo>
                    <a:pt x="0" y="1408"/>
                  </a:lnTo>
                  <a:lnTo>
                    <a:pt x="4" y="1274"/>
                  </a:lnTo>
                  <a:lnTo>
                    <a:pt x="16" y="1144"/>
                  </a:lnTo>
                  <a:lnTo>
                    <a:pt x="35" y="1014"/>
                  </a:lnTo>
                  <a:lnTo>
                    <a:pt x="63" y="888"/>
                  </a:lnTo>
                  <a:lnTo>
                    <a:pt x="98" y="765"/>
                  </a:lnTo>
                  <a:lnTo>
                    <a:pt x="139" y="644"/>
                  </a:lnTo>
                  <a:lnTo>
                    <a:pt x="188" y="527"/>
                  </a:lnTo>
                  <a:lnTo>
                    <a:pt x="242" y="414"/>
                  </a:lnTo>
                  <a:lnTo>
                    <a:pt x="303" y="303"/>
                  </a:lnTo>
                  <a:lnTo>
                    <a:pt x="370" y="198"/>
                  </a:lnTo>
                  <a:lnTo>
                    <a:pt x="442" y="96"/>
                  </a:lnTo>
                  <a:lnTo>
                    <a:pt x="521" y="0"/>
                  </a:lnTo>
                  <a:close/>
                </a:path>
              </a:pathLst>
            </a:custGeom>
            <a:solidFill>
              <a:schemeClr val="tx2"/>
            </a:solidFill>
            <a:ln w="38100">
              <a:noFill/>
              <a:prstDash val="solid"/>
              <a:round/>
              <a:headEnd/>
              <a:tailEnd/>
            </a:ln>
            <a:sp3d prstMaterial="metal">
              <a:bevelT w="0" h="254000"/>
            </a:sp3d>
          </p:spPr>
          <p:txBody>
            <a:bodyPr vert="horz" wrap="square" lIns="137196" tIns="34299" rIns="68598" bIns="34299" numCol="1" anchor="ctr" anchorCtr="0" compatLnSpc="1">
              <a:prstTxWarp prst="textNoShape">
                <a:avLst/>
              </a:prstTxWarp>
              <a:flatTx/>
            </a:bodyPr>
            <a:lstStyle/>
            <a:p>
              <a:endParaRPr lang="en-US" sz="1350" dirty="0">
                <a:solidFill>
                  <a:schemeClr val="bg1"/>
                </a:solidFill>
                <a:latin typeface="Arial" pitchFamily="34" charset="0"/>
                <a:cs typeface="Arial" pitchFamily="34" charset="0"/>
              </a:endParaRPr>
            </a:p>
          </p:txBody>
        </p:sp>
        <p:sp>
          <p:nvSpPr>
            <p:cNvPr id="15" name="Freeform 11"/>
            <p:cNvSpPr>
              <a:spLocks/>
            </p:cNvSpPr>
            <p:nvPr/>
          </p:nvSpPr>
          <p:spPr bwMode="auto">
            <a:xfrm>
              <a:off x="3436938" y="6350"/>
              <a:ext cx="2409825" cy="2235200"/>
            </a:xfrm>
            <a:custGeom>
              <a:avLst/>
              <a:gdLst/>
              <a:ahLst/>
              <a:cxnLst>
                <a:cxn ang="0">
                  <a:pos x="1518" y="0"/>
                </a:cxn>
                <a:cxn ang="0">
                  <a:pos x="1518" y="1026"/>
                </a:cxn>
                <a:cxn ang="0">
                  <a:pos x="1424" y="1034"/>
                </a:cxn>
                <a:cxn ang="0">
                  <a:pos x="1333" y="1050"/>
                </a:cxn>
                <a:cxn ang="0">
                  <a:pos x="1245" y="1073"/>
                </a:cxn>
                <a:cxn ang="0">
                  <a:pos x="1159" y="1103"/>
                </a:cxn>
                <a:cxn ang="0">
                  <a:pos x="1076" y="1140"/>
                </a:cxn>
                <a:cxn ang="0">
                  <a:pos x="997" y="1182"/>
                </a:cxn>
                <a:cxn ang="0">
                  <a:pos x="923" y="1231"/>
                </a:cxn>
                <a:cxn ang="0">
                  <a:pos x="852" y="1284"/>
                </a:cxn>
                <a:cxn ang="0">
                  <a:pos x="785" y="1344"/>
                </a:cxn>
                <a:cxn ang="0">
                  <a:pos x="724" y="1408"/>
                </a:cxn>
                <a:cxn ang="0">
                  <a:pos x="0" y="682"/>
                </a:cxn>
                <a:cxn ang="0">
                  <a:pos x="91" y="591"/>
                </a:cxn>
                <a:cxn ang="0">
                  <a:pos x="187" y="505"/>
                </a:cxn>
                <a:cxn ang="0">
                  <a:pos x="288" y="425"/>
                </a:cxn>
                <a:cxn ang="0">
                  <a:pos x="394" y="351"/>
                </a:cxn>
                <a:cxn ang="0">
                  <a:pos x="504" y="283"/>
                </a:cxn>
                <a:cxn ang="0">
                  <a:pos x="620" y="222"/>
                </a:cxn>
                <a:cxn ang="0">
                  <a:pos x="738" y="168"/>
                </a:cxn>
                <a:cxn ang="0">
                  <a:pos x="860" y="120"/>
                </a:cxn>
                <a:cxn ang="0">
                  <a:pos x="985" y="80"/>
                </a:cxn>
                <a:cxn ang="0">
                  <a:pos x="1114" y="48"/>
                </a:cxn>
                <a:cxn ang="0">
                  <a:pos x="1246" y="25"/>
                </a:cxn>
                <a:cxn ang="0">
                  <a:pos x="1381" y="8"/>
                </a:cxn>
                <a:cxn ang="0">
                  <a:pos x="1518" y="0"/>
                </a:cxn>
              </a:cxnLst>
              <a:rect l="0" t="0" r="r" b="b"/>
              <a:pathLst>
                <a:path w="1518" h="1408">
                  <a:moveTo>
                    <a:pt x="1518" y="0"/>
                  </a:moveTo>
                  <a:lnTo>
                    <a:pt x="1518" y="1026"/>
                  </a:lnTo>
                  <a:lnTo>
                    <a:pt x="1424" y="1034"/>
                  </a:lnTo>
                  <a:lnTo>
                    <a:pt x="1333" y="1050"/>
                  </a:lnTo>
                  <a:lnTo>
                    <a:pt x="1245" y="1073"/>
                  </a:lnTo>
                  <a:lnTo>
                    <a:pt x="1159" y="1103"/>
                  </a:lnTo>
                  <a:lnTo>
                    <a:pt x="1076" y="1140"/>
                  </a:lnTo>
                  <a:lnTo>
                    <a:pt x="997" y="1182"/>
                  </a:lnTo>
                  <a:lnTo>
                    <a:pt x="923" y="1231"/>
                  </a:lnTo>
                  <a:lnTo>
                    <a:pt x="852" y="1284"/>
                  </a:lnTo>
                  <a:lnTo>
                    <a:pt x="785" y="1344"/>
                  </a:lnTo>
                  <a:lnTo>
                    <a:pt x="724" y="1408"/>
                  </a:lnTo>
                  <a:lnTo>
                    <a:pt x="0" y="682"/>
                  </a:lnTo>
                  <a:lnTo>
                    <a:pt x="91" y="591"/>
                  </a:lnTo>
                  <a:lnTo>
                    <a:pt x="187" y="505"/>
                  </a:lnTo>
                  <a:lnTo>
                    <a:pt x="288" y="425"/>
                  </a:lnTo>
                  <a:lnTo>
                    <a:pt x="394" y="351"/>
                  </a:lnTo>
                  <a:lnTo>
                    <a:pt x="504" y="283"/>
                  </a:lnTo>
                  <a:lnTo>
                    <a:pt x="620" y="222"/>
                  </a:lnTo>
                  <a:lnTo>
                    <a:pt x="738" y="168"/>
                  </a:lnTo>
                  <a:lnTo>
                    <a:pt x="860" y="120"/>
                  </a:lnTo>
                  <a:lnTo>
                    <a:pt x="985" y="80"/>
                  </a:lnTo>
                  <a:lnTo>
                    <a:pt x="1114" y="48"/>
                  </a:lnTo>
                  <a:lnTo>
                    <a:pt x="1246" y="25"/>
                  </a:lnTo>
                  <a:lnTo>
                    <a:pt x="1381" y="8"/>
                  </a:lnTo>
                  <a:lnTo>
                    <a:pt x="1518" y="0"/>
                  </a:lnTo>
                  <a:close/>
                </a:path>
              </a:pathLst>
            </a:custGeom>
            <a:solidFill>
              <a:schemeClr val="tx2">
                <a:lumMod val="75000"/>
              </a:schemeClr>
            </a:solidFill>
            <a:ln w="38100">
              <a:noFill/>
              <a:prstDash val="solid"/>
              <a:round/>
              <a:headEnd/>
              <a:tailEnd/>
            </a:ln>
            <a:sp3d prstMaterial="metal">
              <a:bevelT w="0" h="254000"/>
            </a:sp3d>
          </p:spPr>
          <p:txBody>
            <a:bodyPr vert="horz" wrap="square" lIns="68598" tIns="34299" rIns="68598" bIns="34299" numCol="1" anchor="ctr" anchorCtr="1" compatLnSpc="1">
              <a:prstTxWarp prst="textNoShape">
                <a:avLst/>
              </a:prstTxWarp>
              <a:flatTx/>
            </a:bodyPr>
            <a:lstStyle/>
            <a:p>
              <a:endParaRPr lang="en-US" sz="1350" dirty="0">
                <a:solidFill>
                  <a:schemeClr val="bg1"/>
                </a:solidFill>
                <a:latin typeface="Arial" pitchFamily="34" charset="0"/>
                <a:cs typeface="Arial" pitchFamily="34" charset="0"/>
              </a:endParaRPr>
            </a:p>
          </p:txBody>
        </p:sp>
        <p:sp>
          <p:nvSpPr>
            <p:cNvPr id="16" name="Freeform 12"/>
            <p:cNvSpPr>
              <a:spLocks/>
            </p:cNvSpPr>
            <p:nvPr/>
          </p:nvSpPr>
          <p:spPr bwMode="auto">
            <a:xfrm>
              <a:off x="7126288" y="1182688"/>
              <a:ext cx="2498725" cy="2886075"/>
            </a:xfrm>
            <a:custGeom>
              <a:avLst/>
              <a:gdLst/>
              <a:ahLst/>
              <a:cxnLst>
                <a:cxn ang="0">
                  <a:pos x="873" y="0"/>
                </a:cxn>
                <a:cxn ang="0">
                  <a:pos x="954" y="99"/>
                </a:cxn>
                <a:cxn ang="0">
                  <a:pos x="1029" y="203"/>
                </a:cxn>
                <a:cxn ang="0">
                  <a:pos x="1098" y="311"/>
                </a:cxn>
                <a:cxn ang="0">
                  <a:pos x="1161" y="424"/>
                </a:cxn>
                <a:cxn ang="0">
                  <a:pos x="1217" y="539"/>
                </a:cxn>
                <a:cxn ang="0">
                  <a:pos x="1265" y="659"/>
                </a:cxn>
                <a:cxn ang="0">
                  <a:pos x="1308" y="783"/>
                </a:cxn>
                <a:cxn ang="0">
                  <a:pos x="1574" y="744"/>
                </a:cxn>
                <a:cxn ang="0">
                  <a:pos x="1252" y="1280"/>
                </a:cxn>
                <a:cxn ang="0">
                  <a:pos x="931" y="1818"/>
                </a:cxn>
                <a:cxn ang="0">
                  <a:pos x="466" y="1399"/>
                </a:cxn>
                <a:cxn ang="0">
                  <a:pos x="0" y="981"/>
                </a:cxn>
                <a:cxn ang="0">
                  <a:pos x="275" y="940"/>
                </a:cxn>
                <a:cxn ang="0">
                  <a:pos x="237" y="866"/>
                </a:cxn>
                <a:cxn ang="0">
                  <a:pos x="194" y="795"/>
                </a:cxn>
                <a:cxn ang="0">
                  <a:pos x="147" y="729"/>
                </a:cxn>
                <a:cxn ang="0">
                  <a:pos x="873" y="0"/>
                </a:cxn>
              </a:cxnLst>
              <a:rect l="0" t="0" r="r" b="b"/>
              <a:pathLst>
                <a:path w="1574" h="1818">
                  <a:moveTo>
                    <a:pt x="873" y="0"/>
                  </a:moveTo>
                  <a:lnTo>
                    <a:pt x="954" y="99"/>
                  </a:lnTo>
                  <a:lnTo>
                    <a:pt x="1029" y="203"/>
                  </a:lnTo>
                  <a:lnTo>
                    <a:pt x="1098" y="311"/>
                  </a:lnTo>
                  <a:lnTo>
                    <a:pt x="1161" y="424"/>
                  </a:lnTo>
                  <a:lnTo>
                    <a:pt x="1217" y="539"/>
                  </a:lnTo>
                  <a:lnTo>
                    <a:pt x="1265" y="659"/>
                  </a:lnTo>
                  <a:lnTo>
                    <a:pt x="1308" y="783"/>
                  </a:lnTo>
                  <a:lnTo>
                    <a:pt x="1574" y="744"/>
                  </a:lnTo>
                  <a:lnTo>
                    <a:pt x="1252" y="1280"/>
                  </a:lnTo>
                  <a:lnTo>
                    <a:pt x="931" y="1818"/>
                  </a:lnTo>
                  <a:lnTo>
                    <a:pt x="466" y="1399"/>
                  </a:lnTo>
                  <a:lnTo>
                    <a:pt x="0" y="981"/>
                  </a:lnTo>
                  <a:lnTo>
                    <a:pt x="275" y="940"/>
                  </a:lnTo>
                  <a:lnTo>
                    <a:pt x="237" y="866"/>
                  </a:lnTo>
                  <a:lnTo>
                    <a:pt x="194" y="795"/>
                  </a:lnTo>
                  <a:lnTo>
                    <a:pt x="147" y="729"/>
                  </a:lnTo>
                  <a:lnTo>
                    <a:pt x="873" y="0"/>
                  </a:lnTo>
                  <a:close/>
                </a:path>
              </a:pathLst>
            </a:custGeom>
            <a:solidFill>
              <a:schemeClr val="tx2">
                <a:lumMod val="50000"/>
              </a:schemeClr>
            </a:solidFill>
            <a:ln w="38100">
              <a:noFill/>
              <a:prstDash val="solid"/>
              <a:round/>
              <a:headEnd/>
              <a:tailEnd/>
            </a:ln>
            <a:sp3d prstMaterial="metal">
              <a:bevelT w="0" h="254000"/>
            </a:sp3d>
          </p:spPr>
          <p:txBody>
            <a:bodyPr vert="horz" wrap="square" lIns="68598" tIns="34299" rIns="68598" bIns="34299" numCol="1" anchor="ctr" anchorCtr="1" compatLnSpc="1">
              <a:prstTxWarp prst="textNoShape">
                <a:avLst/>
              </a:prstTxWarp>
              <a:flatTx/>
            </a:bodyPr>
            <a:lstStyle/>
            <a:p>
              <a:endParaRPr lang="en-US" sz="1350">
                <a:latin typeface="Arial" pitchFamily="34" charset="0"/>
                <a:cs typeface="Arial" pitchFamily="34" charset="0"/>
              </a:endParaRPr>
            </a:p>
          </p:txBody>
        </p:sp>
      </p:grpSp>
      <p:sp>
        <p:nvSpPr>
          <p:cNvPr id="9" name="TextBox 8"/>
          <p:cNvSpPr txBox="1"/>
          <p:nvPr/>
        </p:nvSpPr>
        <p:spPr>
          <a:xfrm>
            <a:off x="4117900" y="3212968"/>
            <a:ext cx="800220" cy="507831"/>
          </a:xfrm>
          <a:prstGeom prst="rect">
            <a:avLst/>
          </a:prstGeom>
          <a:noFill/>
        </p:spPr>
        <p:txBody>
          <a:bodyPr wrap="none" rtlCol="0" anchor="ctr">
            <a:spAutoFit/>
          </a:bodyPr>
          <a:lstStyle/>
          <a:p>
            <a:pPr algn="ctr"/>
            <a:r>
              <a:rPr lang="en-US" sz="1350" dirty="0">
                <a:solidFill>
                  <a:schemeClr val="tx1">
                    <a:lumMod val="85000"/>
                    <a:lumOff val="15000"/>
                  </a:schemeClr>
                </a:solidFill>
                <a:latin typeface="Arial" pitchFamily="34" charset="0"/>
                <a:cs typeface="Arial" pitchFamily="34" charset="0"/>
              </a:rPr>
              <a:t>Sample</a:t>
            </a:r>
          </a:p>
          <a:p>
            <a:pPr algn="ctr"/>
            <a:r>
              <a:rPr lang="en-US" sz="1350" dirty="0">
                <a:solidFill>
                  <a:schemeClr val="tx1">
                    <a:lumMod val="85000"/>
                    <a:lumOff val="15000"/>
                  </a:schemeClr>
                </a:solidFill>
                <a:latin typeface="Arial" pitchFamily="34" charset="0"/>
                <a:cs typeface="Arial" pitchFamily="34" charset="0"/>
              </a:rPr>
              <a:t>Text</a:t>
            </a:r>
          </a:p>
        </p:txBody>
      </p:sp>
      <p:grpSp>
        <p:nvGrpSpPr>
          <p:cNvPr id="41" name="Group 19"/>
          <p:cNvGrpSpPr/>
          <p:nvPr/>
        </p:nvGrpSpPr>
        <p:grpSpPr>
          <a:xfrm>
            <a:off x="3667004" y="3763724"/>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21" name="Freeform 8"/>
            <p:cNvSpPr>
              <a:spLocks/>
            </p:cNvSpPr>
            <p:nvPr/>
          </p:nvSpPr>
          <p:spPr bwMode="auto">
            <a:xfrm>
              <a:off x="7642226" y="309563"/>
              <a:ext cx="1101725" cy="1104900"/>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22" name="Freeform 9"/>
            <p:cNvSpPr>
              <a:spLocks/>
            </p:cNvSpPr>
            <p:nvPr/>
          </p:nvSpPr>
          <p:spPr bwMode="auto">
            <a:xfrm>
              <a:off x="6661151" y="1516063"/>
              <a:ext cx="3111500" cy="5041900"/>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grpSp>
        <p:nvGrpSpPr>
          <p:cNvPr id="42" name="Group 22"/>
          <p:cNvGrpSpPr/>
          <p:nvPr/>
        </p:nvGrpSpPr>
        <p:grpSpPr>
          <a:xfrm>
            <a:off x="2757876" y="3110804"/>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24" name="Freeform 8"/>
            <p:cNvSpPr>
              <a:spLocks/>
            </p:cNvSpPr>
            <p:nvPr/>
          </p:nvSpPr>
          <p:spPr bwMode="auto">
            <a:xfrm>
              <a:off x="7642226" y="309563"/>
              <a:ext cx="1101725" cy="1104900"/>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25" name="Freeform 9"/>
            <p:cNvSpPr>
              <a:spLocks/>
            </p:cNvSpPr>
            <p:nvPr/>
          </p:nvSpPr>
          <p:spPr bwMode="auto">
            <a:xfrm>
              <a:off x="6661151" y="1516063"/>
              <a:ext cx="3111500" cy="5041900"/>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grpSp>
        <p:nvGrpSpPr>
          <p:cNvPr id="43" name="Group 25"/>
          <p:cNvGrpSpPr/>
          <p:nvPr/>
        </p:nvGrpSpPr>
        <p:grpSpPr>
          <a:xfrm>
            <a:off x="2981026" y="2276060"/>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27" name="Freeform 8"/>
            <p:cNvSpPr>
              <a:spLocks/>
            </p:cNvSpPr>
            <p:nvPr/>
          </p:nvSpPr>
          <p:spPr bwMode="auto">
            <a:xfrm>
              <a:off x="7642226" y="309563"/>
              <a:ext cx="1101725" cy="1104900"/>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28" name="Freeform 9"/>
            <p:cNvSpPr>
              <a:spLocks/>
            </p:cNvSpPr>
            <p:nvPr/>
          </p:nvSpPr>
          <p:spPr bwMode="auto">
            <a:xfrm>
              <a:off x="6661151" y="1516063"/>
              <a:ext cx="3111500" cy="5041900"/>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grpSp>
        <p:nvGrpSpPr>
          <p:cNvPr id="45" name="Group 28"/>
          <p:cNvGrpSpPr/>
          <p:nvPr/>
        </p:nvGrpSpPr>
        <p:grpSpPr>
          <a:xfrm>
            <a:off x="3807506" y="1813231"/>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30" name="Freeform 8"/>
            <p:cNvSpPr>
              <a:spLocks/>
            </p:cNvSpPr>
            <p:nvPr/>
          </p:nvSpPr>
          <p:spPr bwMode="auto">
            <a:xfrm>
              <a:off x="7642226" y="309563"/>
              <a:ext cx="1101725" cy="1104900"/>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31" name="Freeform 9"/>
            <p:cNvSpPr>
              <a:spLocks/>
            </p:cNvSpPr>
            <p:nvPr/>
          </p:nvSpPr>
          <p:spPr bwMode="auto">
            <a:xfrm>
              <a:off x="6661151" y="1516063"/>
              <a:ext cx="3111500" cy="5041900"/>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grpSp>
        <p:nvGrpSpPr>
          <p:cNvPr id="48" name="Group 31"/>
          <p:cNvGrpSpPr/>
          <p:nvPr/>
        </p:nvGrpSpPr>
        <p:grpSpPr>
          <a:xfrm>
            <a:off x="4898460" y="1788436"/>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33" name="Freeform 8"/>
            <p:cNvSpPr>
              <a:spLocks/>
            </p:cNvSpPr>
            <p:nvPr/>
          </p:nvSpPr>
          <p:spPr bwMode="auto">
            <a:xfrm>
              <a:off x="7642226" y="309563"/>
              <a:ext cx="1101725" cy="1104900"/>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34" name="Freeform 9"/>
            <p:cNvSpPr>
              <a:spLocks/>
            </p:cNvSpPr>
            <p:nvPr/>
          </p:nvSpPr>
          <p:spPr bwMode="auto">
            <a:xfrm>
              <a:off x="6661151" y="1516063"/>
              <a:ext cx="3111500" cy="5041900"/>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grpSp>
        <p:nvGrpSpPr>
          <p:cNvPr id="50" name="Group 34"/>
          <p:cNvGrpSpPr/>
          <p:nvPr/>
        </p:nvGrpSpPr>
        <p:grpSpPr>
          <a:xfrm>
            <a:off x="5724940" y="2267795"/>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36" name="Freeform 8"/>
            <p:cNvSpPr>
              <a:spLocks/>
            </p:cNvSpPr>
            <p:nvPr/>
          </p:nvSpPr>
          <p:spPr bwMode="auto">
            <a:xfrm>
              <a:off x="7642226" y="309563"/>
              <a:ext cx="1101725" cy="1104900"/>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37" name="Freeform 9"/>
            <p:cNvSpPr>
              <a:spLocks/>
            </p:cNvSpPr>
            <p:nvPr/>
          </p:nvSpPr>
          <p:spPr bwMode="auto">
            <a:xfrm>
              <a:off x="6661151" y="1516063"/>
              <a:ext cx="3111500" cy="5041900"/>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grpSp>
        <p:nvGrpSpPr>
          <p:cNvPr id="53" name="Group 16"/>
          <p:cNvGrpSpPr/>
          <p:nvPr/>
        </p:nvGrpSpPr>
        <p:grpSpPr>
          <a:xfrm>
            <a:off x="4914990" y="3771989"/>
            <a:ext cx="374197" cy="751450"/>
            <a:chOff x="6661151" y="309563"/>
            <a:chExt cx="3111500" cy="6248400"/>
          </a:xfrm>
          <a:gradFill>
            <a:gsLst>
              <a:gs pos="54000">
                <a:schemeClr val="accent6">
                  <a:lumMod val="75000"/>
                </a:schemeClr>
              </a:gs>
              <a:gs pos="34000">
                <a:schemeClr val="accent6">
                  <a:lumMod val="50000"/>
                </a:schemeClr>
              </a:gs>
            </a:gsLst>
            <a:lin ang="13500000" scaled="1"/>
          </a:gradFill>
          <a:effectLst>
            <a:reflection blurRad="6350" stA="52000" endA="300" endPos="35000" dir="5400000" sy="-100000" algn="bl" rotWithShape="0"/>
          </a:effectLst>
          <a:scene3d>
            <a:camera prst="orthographicFront"/>
            <a:lightRig rig="threePt" dir="t">
              <a:rot lat="0" lon="0" rev="15000000"/>
            </a:lightRig>
          </a:scene3d>
        </p:grpSpPr>
        <p:sp>
          <p:nvSpPr>
            <p:cNvPr id="18" name="Freeform 8"/>
            <p:cNvSpPr>
              <a:spLocks/>
            </p:cNvSpPr>
            <p:nvPr/>
          </p:nvSpPr>
          <p:spPr bwMode="auto">
            <a:xfrm>
              <a:off x="7642228" y="309563"/>
              <a:ext cx="1101726" cy="1104901"/>
            </a:xfrm>
            <a:custGeom>
              <a:avLst/>
              <a:gdLst/>
              <a:ahLst/>
              <a:cxnLst>
                <a:cxn ang="0">
                  <a:pos x="347" y="0"/>
                </a:cxn>
                <a:cxn ang="0">
                  <a:pos x="399" y="4"/>
                </a:cxn>
                <a:cxn ang="0">
                  <a:pos x="448" y="14"/>
                </a:cxn>
                <a:cxn ang="0">
                  <a:pos x="493" y="32"/>
                </a:cxn>
                <a:cxn ang="0">
                  <a:pos x="537" y="56"/>
                </a:cxn>
                <a:cxn ang="0">
                  <a:pos x="575" y="84"/>
                </a:cxn>
                <a:cxn ang="0">
                  <a:pos x="610" y="119"/>
                </a:cxn>
                <a:cxn ang="0">
                  <a:pos x="638" y="157"/>
                </a:cxn>
                <a:cxn ang="0">
                  <a:pos x="662" y="201"/>
                </a:cxn>
                <a:cxn ang="0">
                  <a:pos x="680" y="246"/>
                </a:cxn>
                <a:cxn ang="0">
                  <a:pos x="690" y="295"/>
                </a:cxn>
                <a:cxn ang="0">
                  <a:pos x="694" y="348"/>
                </a:cxn>
                <a:cxn ang="0">
                  <a:pos x="690" y="398"/>
                </a:cxn>
                <a:cxn ang="0">
                  <a:pos x="680" y="448"/>
                </a:cxn>
                <a:cxn ang="0">
                  <a:pos x="662" y="494"/>
                </a:cxn>
                <a:cxn ang="0">
                  <a:pos x="638" y="536"/>
                </a:cxn>
                <a:cxn ang="0">
                  <a:pos x="610" y="576"/>
                </a:cxn>
                <a:cxn ang="0">
                  <a:pos x="575" y="610"/>
                </a:cxn>
                <a:cxn ang="0">
                  <a:pos x="537" y="639"/>
                </a:cxn>
                <a:cxn ang="0">
                  <a:pos x="493" y="663"/>
                </a:cxn>
                <a:cxn ang="0">
                  <a:pos x="448" y="682"/>
                </a:cxn>
                <a:cxn ang="0">
                  <a:pos x="399" y="691"/>
                </a:cxn>
                <a:cxn ang="0">
                  <a:pos x="347" y="696"/>
                </a:cxn>
                <a:cxn ang="0">
                  <a:pos x="296" y="691"/>
                </a:cxn>
                <a:cxn ang="0">
                  <a:pos x="247" y="682"/>
                </a:cxn>
                <a:cxn ang="0">
                  <a:pos x="201" y="663"/>
                </a:cxn>
                <a:cxn ang="0">
                  <a:pos x="158" y="639"/>
                </a:cxn>
                <a:cxn ang="0">
                  <a:pos x="119" y="610"/>
                </a:cxn>
                <a:cxn ang="0">
                  <a:pos x="85" y="576"/>
                </a:cxn>
                <a:cxn ang="0">
                  <a:pos x="56" y="536"/>
                </a:cxn>
                <a:cxn ang="0">
                  <a:pos x="32" y="494"/>
                </a:cxn>
                <a:cxn ang="0">
                  <a:pos x="14" y="448"/>
                </a:cxn>
                <a:cxn ang="0">
                  <a:pos x="4" y="398"/>
                </a:cxn>
                <a:cxn ang="0">
                  <a:pos x="0" y="348"/>
                </a:cxn>
                <a:cxn ang="0">
                  <a:pos x="4" y="295"/>
                </a:cxn>
                <a:cxn ang="0">
                  <a:pos x="14" y="246"/>
                </a:cxn>
                <a:cxn ang="0">
                  <a:pos x="32" y="201"/>
                </a:cxn>
                <a:cxn ang="0">
                  <a:pos x="56" y="157"/>
                </a:cxn>
                <a:cxn ang="0">
                  <a:pos x="85" y="119"/>
                </a:cxn>
                <a:cxn ang="0">
                  <a:pos x="119" y="84"/>
                </a:cxn>
                <a:cxn ang="0">
                  <a:pos x="158" y="56"/>
                </a:cxn>
                <a:cxn ang="0">
                  <a:pos x="201" y="32"/>
                </a:cxn>
                <a:cxn ang="0">
                  <a:pos x="247" y="14"/>
                </a:cxn>
                <a:cxn ang="0">
                  <a:pos x="296" y="4"/>
                </a:cxn>
                <a:cxn ang="0">
                  <a:pos x="347" y="0"/>
                </a:cxn>
              </a:cxnLst>
              <a:rect l="0" t="0" r="r" b="b"/>
              <a:pathLst>
                <a:path w="694" h="696">
                  <a:moveTo>
                    <a:pt x="347" y="0"/>
                  </a:moveTo>
                  <a:lnTo>
                    <a:pt x="399" y="4"/>
                  </a:lnTo>
                  <a:lnTo>
                    <a:pt x="448" y="14"/>
                  </a:lnTo>
                  <a:lnTo>
                    <a:pt x="493" y="32"/>
                  </a:lnTo>
                  <a:lnTo>
                    <a:pt x="537" y="56"/>
                  </a:lnTo>
                  <a:lnTo>
                    <a:pt x="575" y="84"/>
                  </a:lnTo>
                  <a:lnTo>
                    <a:pt x="610" y="119"/>
                  </a:lnTo>
                  <a:lnTo>
                    <a:pt x="638" y="157"/>
                  </a:lnTo>
                  <a:lnTo>
                    <a:pt x="662" y="201"/>
                  </a:lnTo>
                  <a:lnTo>
                    <a:pt x="680" y="246"/>
                  </a:lnTo>
                  <a:lnTo>
                    <a:pt x="690" y="295"/>
                  </a:lnTo>
                  <a:lnTo>
                    <a:pt x="694" y="348"/>
                  </a:lnTo>
                  <a:lnTo>
                    <a:pt x="690" y="398"/>
                  </a:lnTo>
                  <a:lnTo>
                    <a:pt x="680" y="448"/>
                  </a:lnTo>
                  <a:lnTo>
                    <a:pt x="662" y="494"/>
                  </a:lnTo>
                  <a:lnTo>
                    <a:pt x="638" y="536"/>
                  </a:lnTo>
                  <a:lnTo>
                    <a:pt x="610" y="576"/>
                  </a:lnTo>
                  <a:lnTo>
                    <a:pt x="575" y="610"/>
                  </a:lnTo>
                  <a:lnTo>
                    <a:pt x="537" y="639"/>
                  </a:lnTo>
                  <a:lnTo>
                    <a:pt x="493" y="663"/>
                  </a:lnTo>
                  <a:lnTo>
                    <a:pt x="448" y="682"/>
                  </a:lnTo>
                  <a:lnTo>
                    <a:pt x="399" y="691"/>
                  </a:lnTo>
                  <a:lnTo>
                    <a:pt x="347" y="696"/>
                  </a:lnTo>
                  <a:lnTo>
                    <a:pt x="296" y="691"/>
                  </a:lnTo>
                  <a:lnTo>
                    <a:pt x="247" y="682"/>
                  </a:lnTo>
                  <a:lnTo>
                    <a:pt x="201" y="663"/>
                  </a:lnTo>
                  <a:lnTo>
                    <a:pt x="158" y="639"/>
                  </a:lnTo>
                  <a:lnTo>
                    <a:pt x="119" y="610"/>
                  </a:lnTo>
                  <a:lnTo>
                    <a:pt x="85" y="576"/>
                  </a:lnTo>
                  <a:lnTo>
                    <a:pt x="56" y="536"/>
                  </a:lnTo>
                  <a:lnTo>
                    <a:pt x="32" y="494"/>
                  </a:lnTo>
                  <a:lnTo>
                    <a:pt x="14" y="448"/>
                  </a:lnTo>
                  <a:lnTo>
                    <a:pt x="4" y="398"/>
                  </a:lnTo>
                  <a:lnTo>
                    <a:pt x="0" y="348"/>
                  </a:lnTo>
                  <a:lnTo>
                    <a:pt x="4" y="295"/>
                  </a:lnTo>
                  <a:lnTo>
                    <a:pt x="14" y="246"/>
                  </a:lnTo>
                  <a:lnTo>
                    <a:pt x="32" y="201"/>
                  </a:lnTo>
                  <a:lnTo>
                    <a:pt x="56" y="157"/>
                  </a:lnTo>
                  <a:lnTo>
                    <a:pt x="85" y="119"/>
                  </a:lnTo>
                  <a:lnTo>
                    <a:pt x="119" y="84"/>
                  </a:lnTo>
                  <a:lnTo>
                    <a:pt x="158" y="56"/>
                  </a:lnTo>
                  <a:lnTo>
                    <a:pt x="201" y="32"/>
                  </a:lnTo>
                  <a:lnTo>
                    <a:pt x="247" y="14"/>
                  </a:lnTo>
                  <a:lnTo>
                    <a:pt x="296" y="4"/>
                  </a:lnTo>
                  <a:lnTo>
                    <a:pt x="347"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sp>
          <p:nvSpPr>
            <p:cNvPr id="19" name="Freeform 9"/>
            <p:cNvSpPr>
              <a:spLocks/>
            </p:cNvSpPr>
            <p:nvPr/>
          </p:nvSpPr>
          <p:spPr bwMode="auto">
            <a:xfrm>
              <a:off x="6661151" y="1516061"/>
              <a:ext cx="3111500" cy="5041902"/>
            </a:xfrm>
            <a:custGeom>
              <a:avLst/>
              <a:gdLst/>
              <a:ahLst/>
              <a:cxnLst>
                <a:cxn ang="0">
                  <a:pos x="1488" y="0"/>
                </a:cxn>
                <a:cxn ang="0">
                  <a:pos x="1564" y="12"/>
                </a:cxn>
                <a:cxn ang="0">
                  <a:pos x="1630" y="44"/>
                </a:cxn>
                <a:cxn ang="0">
                  <a:pos x="1679" y="92"/>
                </a:cxn>
                <a:cxn ang="0">
                  <a:pos x="1710" y="141"/>
                </a:cxn>
                <a:cxn ang="0">
                  <a:pos x="1958" y="1518"/>
                </a:cxn>
                <a:cxn ang="0">
                  <a:pos x="1956" y="1580"/>
                </a:cxn>
                <a:cxn ang="0">
                  <a:pos x="1932" y="1633"/>
                </a:cxn>
                <a:cxn ang="0">
                  <a:pos x="1890" y="1674"/>
                </a:cxn>
                <a:cxn ang="0">
                  <a:pos x="1832" y="1697"/>
                </a:cxn>
                <a:cxn ang="0">
                  <a:pos x="1758" y="1708"/>
                </a:cxn>
                <a:cxn ang="0">
                  <a:pos x="1699" y="1694"/>
                </a:cxn>
                <a:cxn ang="0">
                  <a:pos x="1651" y="1660"/>
                </a:cxn>
                <a:cxn ang="0">
                  <a:pos x="1619" y="1609"/>
                </a:cxn>
                <a:cxn ang="0">
                  <a:pos x="1468" y="775"/>
                </a:cxn>
                <a:cxn ang="0">
                  <a:pos x="1465" y="1578"/>
                </a:cxn>
                <a:cxn ang="0">
                  <a:pos x="1442" y="1638"/>
                </a:cxn>
                <a:cxn ang="0">
                  <a:pos x="1398" y="1681"/>
                </a:cxn>
                <a:cxn ang="0">
                  <a:pos x="1394" y="3041"/>
                </a:cxn>
                <a:cxn ang="0">
                  <a:pos x="1364" y="3103"/>
                </a:cxn>
                <a:cxn ang="0">
                  <a:pos x="1311" y="3145"/>
                </a:cxn>
                <a:cxn ang="0">
                  <a:pos x="1243" y="3161"/>
                </a:cxn>
                <a:cxn ang="0">
                  <a:pos x="1163" y="3156"/>
                </a:cxn>
                <a:cxn ang="0">
                  <a:pos x="1103" y="3127"/>
                </a:cxn>
                <a:cxn ang="0">
                  <a:pos x="1060" y="3073"/>
                </a:cxn>
                <a:cxn ang="0">
                  <a:pos x="1045" y="3006"/>
                </a:cxn>
                <a:cxn ang="0">
                  <a:pos x="906" y="1707"/>
                </a:cxn>
                <a:cxn ang="0">
                  <a:pos x="902" y="3058"/>
                </a:cxn>
                <a:cxn ang="0">
                  <a:pos x="872" y="3118"/>
                </a:cxn>
                <a:cxn ang="0">
                  <a:pos x="820" y="3161"/>
                </a:cxn>
                <a:cxn ang="0">
                  <a:pos x="753" y="3176"/>
                </a:cxn>
                <a:cxn ang="0">
                  <a:pos x="672" y="3172"/>
                </a:cxn>
                <a:cxn ang="0">
                  <a:pos x="611" y="3142"/>
                </a:cxn>
                <a:cxn ang="0">
                  <a:pos x="568" y="3090"/>
                </a:cxn>
                <a:cxn ang="0">
                  <a:pos x="553" y="3023"/>
                </a:cxn>
                <a:cxn ang="0">
                  <a:pos x="528" y="1669"/>
                </a:cxn>
                <a:cxn ang="0">
                  <a:pos x="487" y="1615"/>
                </a:cxn>
                <a:cxn ang="0">
                  <a:pos x="473" y="1546"/>
                </a:cxn>
                <a:cxn ang="0">
                  <a:pos x="350" y="1580"/>
                </a:cxn>
                <a:cxn ang="0">
                  <a:pos x="328" y="1638"/>
                </a:cxn>
                <a:cxn ang="0">
                  <a:pos x="287" y="1680"/>
                </a:cxn>
                <a:cxn ang="0">
                  <a:pos x="232" y="1704"/>
                </a:cxn>
                <a:cxn ang="0">
                  <a:pos x="172" y="1705"/>
                </a:cxn>
                <a:cxn ang="0">
                  <a:pos x="97" y="1688"/>
                </a:cxn>
                <a:cxn ang="0">
                  <a:pos x="47" y="1656"/>
                </a:cxn>
                <a:cxn ang="0">
                  <a:pos x="13" y="1608"/>
                </a:cxn>
                <a:cxn ang="0">
                  <a:pos x="0" y="1549"/>
                </a:cxn>
                <a:cxn ang="0">
                  <a:pos x="242" y="171"/>
                </a:cxn>
                <a:cxn ang="0">
                  <a:pos x="255" y="129"/>
                </a:cxn>
                <a:cxn ang="0">
                  <a:pos x="287" y="79"/>
                </a:cxn>
                <a:cxn ang="0">
                  <a:pos x="348" y="31"/>
                </a:cxn>
                <a:cxn ang="0">
                  <a:pos x="426" y="5"/>
                </a:cxn>
              </a:cxnLst>
              <a:rect l="0" t="0" r="r" b="b"/>
              <a:pathLst>
                <a:path w="1960" h="3176">
                  <a:moveTo>
                    <a:pt x="470" y="0"/>
                  </a:moveTo>
                  <a:lnTo>
                    <a:pt x="1488" y="0"/>
                  </a:lnTo>
                  <a:lnTo>
                    <a:pt x="1527" y="3"/>
                  </a:lnTo>
                  <a:lnTo>
                    <a:pt x="1564" y="12"/>
                  </a:lnTo>
                  <a:lnTo>
                    <a:pt x="1599" y="26"/>
                  </a:lnTo>
                  <a:lnTo>
                    <a:pt x="1630" y="44"/>
                  </a:lnTo>
                  <a:lnTo>
                    <a:pt x="1657" y="67"/>
                  </a:lnTo>
                  <a:lnTo>
                    <a:pt x="1679" y="92"/>
                  </a:lnTo>
                  <a:lnTo>
                    <a:pt x="1697" y="115"/>
                  </a:lnTo>
                  <a:lnTo>
                    <a:pt x="1710" y="141"/>
                  </a:lnTo>
                  <a:lnTo>
                    <a:pt x="1719" y="171"/>
                  </a:lnTo>
                  <a:lnTo>
                    <a:pt x="1958" y="1518"/>
                  </a:lnTo>
                  <a:lnTo>
                    <a:pt x="1960" y="1549"/>
                  </a:lnTo>
                  <a:lnTo>
                    <a:pt x="1956" y="1580"/>
                  </a:lnTo>
                  <a:lnTo>
                    <a:pt x="1946" y="1608"/>
                  </a:lnTo>
                  <a:lnTo>
                    <a:pt x="1932" y="1633"/>
                  </a:lnTo>
                  <a:lnTo>
                    <a:pt x="1913" y="1656"/>
                  </a:lnTo>
                  <a:lnTo>
                    <a:pt x="1890" y="1674"/>
                  </a:lnTo>
                  <a:lnTo>
                    <a:pt x="1863" y="1688"/>
                  </a:lnTo>
                  <a:lnTo>
                    <a:pt x="1832" y="1697"/>
                  </a:lnTo>
                  <a:lnTo>
                    <a:pt x="1789" y="1705"/>
                  </a:lnTo>
                  <a:lnTo>
                    <a:pt x="1758" y="1708"/>
                  </a:lnTo>
                  <a:lnTo>
                    <a:pt x="1727" y="1704"/>
                  </a:lnTo>
                  <a:lnTo>
                    <a:pt x="1699" y="1694"/>
                  </a:lnTo>
                  <a:lnTo>
                    <a:pt x="1674" y="1680"/>
                  </a:lnTo>
                  <a:lnTo>
                    <a:pt x="1651" y="1660"/>
                  </a:lnTo>
                  <a:lnTo>
                    <a:pt x="1633" y="1638"/>
                  </a:lnTo>
                  <a:lnTo>
                    <a:pt x="1619" y="1609"/>
                  </a:lnTo>
                  <a:lnTo>
                    <a:pt x="1610" y="1580"/>
                  </a:lnTo>
                  <a:lnTo>
                    <a:pt x="1468" y="775"/>
                  </a:lnTo>
                  <a:lnTo>
                    <a:pt x="1468" y="1546"/>
                  </a:lnTo>
                  <a:lnTo>
                    <a:pt x="1465" y="1578"/>
                  </a:lnTo>
                  <a:lnTo>
                    <a:pt x="1456" y="1609"/>
                  </a:lnTo>
                  <a:lnTo>
                    <a:pt x="1442" y="1638"/>
                  </a:lnTo>
                  <a:lnTo>
                    <a:pt x="1422" y="1662"/>
                  </a:lnTo>
                  <a:lnTo>
                    <a:pt x="1398" y="1681"/>
                  </a:lnTo>
                  <a:lnTo>
                    <a:pt x="1398" y="3006"/>
                  </a:lnTo>
                  <a:lnTo>
                    <a:pt x="1394" y="3041"/>
                  </a:lnTo>
                  <a:lnTo>
                    <a:pt x="1382" y="3073"/>
                  </a:lnTo>
                  <a:lnTo>
                    <a:pt x="1364" y="3103"/>
                  </a:lnTo>
                  <a:lnTo>
                    <a:pt x="1340" y="3127"/>
                  </a:lnTo>
                  <a:lnTo>
                    <a:pt x="1311" y="3145"/>
                  </a:lnTo>
                  <a:lnTo>
                    <a:pt x="1278" y="3156"/>
                  </a:lnTo>
                  <a:lnTo>
                    <a:pt x="1243" y="3161"/>
                  </a:lnTo>
                  <a:lnTo>
                    <a:pt x="1198" y="3161"/>
                  </a:lnTo>
                  <a:lnTo>
                    <a:pt x="1163" y="3156"/>
                  </a:lnTo>
                  <a:lnTo>
                    <a:pt x="1131" y="3145"/>
                  </a:lnTo>
                  <a:lnTo>
                    <a:pt x="1103" y="3127"/>
                  </a:lnTo>
                  <a:lnTo>
                    <a:pt x="1079" y="3103"/>
                  </a:lnTo>
                  <a:lnTo>
                    <a:pt x="1060" y="3073"/>
                  </a:lnTo>
                  <a:lnTo>
                    <a:pt x="1049" y="3041"/>
                  </a:lnTo>
                  <a:lnTo>
                    <a:pt x="1045" y="3006"/>
                  </a:lnTo>
                  <a:lnTo>
                    <a:pt x="1045" y="1707"/>
                  </a:lnTo>
                  <a:lnTo>
                    <a:pt x="906" y="1707"/>
                  </a:lnTo>
                  <a:lnTo>
                    <a:pt x="906" y="3023"/>
                  </a:lnTo>
                  <a:lnTo>
                    <a:pt x="902" y="3058"/>
                  </a:lnTo>
                  <a:lnTo>
                    <a:pt x="890" y="3090"/>
                  </a:lnTo>
                  <a:lnTo>
                    <a:pt x="872" y="3118"/>
                  </a:lnTo>
                  <a:lnTo>
                    <a:pt x="848" y="3142"/>
                  </a:lnTo>
                  <a:lnTo>
                    <a:pt x="820" y="3161"/>
                  </a:lnTo>
                  <a:lnTo>
                    <a:pt x="788" y="3172"/>
                  </a:lnTo>
                  <a:lnTo>
                    <a:pt x="753" y="3176"/>
                  </a:lnTo>
                  <a:lnTo>
                    <a:pt x="708" y="3176"/>
                  </a:lnTo>
                  <a:lnTo>
                    <a:pt x="672" y="3172"/>
                  </a:lnTo>
                  <a:lnTo>
                    <a:pt x="640" y="3161"/>
                  </a:lnTo>
                  <a:lnTo>
                    <a:pt x="611" y="3142"/>
                  </a:lnTo>
                  <a:lnTo>
                    <a:pt x="587" y="3118"/>
                  </a:lnTo>
                  <a:lnTo>
                    <a:pt x="568" y="3090"/>
                  </a:lnTo>
                  <a:lnTo>
                    <a:pt x="557" y="3058"/>
                  </a:lnTo>
                  <a:lnTo>
                    <a:pt x="553" y="3023"/>
                  </a:lnTo>
                  <a:lnTo>
                    <a:pt x="554" y="1688"/>
                  </a:lnTo>
                  <a:lnTo>
                    <a:pt x="528" y="1669"/>
                  </a:lnTo>
                  <a:lnTo>
                    <a:pt x="504" y="1643"/>
                  </a:lnTo>
                  <a:lnTo>
                    <a:pt x="487" y="1615"/>
                  </a:lnTo>
                  <a:lnTo>
                    <a:pt x="477" y="1581"/>
                  </a:lnTo>
                  <a:lnTo>
                    <a:pt x="473" y="1546"/>
                  </a:lnTo>
                  <a:lnTo>
                    <a:pt x="473" y="887"/>
                  </a:lnTo>
                  <a:lnTo>
                    <a:pt x="350" y="1580"/>
                  </a:lnTo>
                  <a:lnTo>
                    <a:pt x="342" y="1609"/>
                  </a:lnTo>
                  <a:lnTo>
                    <a:pt x="328" y="1638"/>
                  </a:lnTo>
                  <a:lnTo>
                    <a:pt x="310" y="1660"/>
                  </a:lnTo>
                  <a:lnTo>
                    <a:pt x="287" y="1680"/>
                  </a:lnTo>
                  <a:lnTo>
                    <a:pt x="260" y="1694"/>
                  </a:lnTo>
                  <a:lnTo>
                    <a:pt x="232" y="1704"/>
                  </a:lnTo>
                  <a:lnTo>
                    <a:pt x="203" y="1708"/>
                  </a:lnTo>
                  <a:lnTo>
                    <a:pt x="172" y="1705"/>
                  </a:lnTo>
                  <a:lnTo>
                    <a:pt x="127" y="1697"/>
                  </a:lnTo>
                  <a:lnTo>
                    <a:pt x="97" y="1688"/>
                  </a:lnTo>
                  <a:lnTo>
                    <a:pt x="71" y="1674"/>
                  </a:lnTo>
                  <a:lnTo>
                    <a:pt x="47" y="1656"/>
                  </a:lnTo>
                  <a:lnTo>
                    <a:pt x="28" y="1633"/>
                  </a:lnTo>
                  <a:lnTo>
                    <a:pt x="13" y="1608"/>
                  </a:lnTo>
                  <a:lnTo>
                    <a:pt x="4" y="1580"/>
                  </a:lnTo>
                  <a:lnTo>
                    <a:pt x="0" y="1549"/>
                  </a:lnTo>
                  <a:lnTo>
                    <a:pt x="3" y="1518"/>
                  </a:lnTo>
                  <a:lnTo>
                    <a:pt x="242" y="171"/>
                  </a:lnTo>
                  <a:lnTo>
                    <a:pt x="248" y="150"/>
                  </a:lnTo>
                  <a:lnTo>
                    <a:pt x="255" y="129"/>
                  </a:lnTo>
                  <a:lnTo>
                    <a:pt x="266" y="110"/>
                  </a:lnTo>
                  <a:lnTo>
                    <a:pt x="287" y="79"/>
                  </a:lnTo>
                  <a:lnTo>
                    <a:pt x="315" y="53"/>
                  </a:lnTo>
                  <a:lnTo>
                    <a:pt x="348" y="31"/>
                  </a:lnTo>
                  <a:lnTo>
                    <a:pt x="386" y="15"/>
                  </a:lnTo>
                  <a:lnTo>
                    <a:pt x="426" y="5"/>
                  </a:lnTo>
                  <a:lnTo>
                    <a:pt x="470" y="0"/>
                  </a:lnTo>
                  <a:close/>
                </a:path>
              </a:pathLst>
            </a:custGeom>
            <a:grpFill/>
            <a:ln w="0">
              <a:noFill/>
              <a:prstDash val="solid"/>
              <a:round/>
              <a:headEnd/>
              <a:tailEnd/>
            </a:ln>
            <a:sp3d prstMaterial="plastic">
              <a:bevelT w="0" h="127000"/>
            </a:sp3d>
          </p:spPr>
          <p:txBody>
            <a:bodyPr vert="horz" wrap="square" lIns="68598" tIns="34299" rIns="68598" bIns="34299" numCol="1" anchor="t" anchorCtr="0" compatLnSpc="1">
              <a:prstTxWarp prst="textNoShape">
                <a:avLst/>
              </a:prstTxWarp>
            </a:bodyPr>
            <a:lstStyle/>
            <a:p>
              <a:endParaRPr lang="en-US" sz="1500"/>
            </a:p>
          </p:txBody>
        </p:sp>
      </p:grpSp>
      <p:sp>
        <p:nvSpPr>
          <p:cNvPr id="69" name="TextBox 68"/>
          <p:cNvSpPr txBox="1"/>
          <p:nvPr/>
        </p:nvSpPr>
        <p:spPr>
          <a:xfrm flipH="1">
            <a:off x="6058287" y="4846650"/>
            <a:ext cx="1886441" cy="303096"/>
          </a:xfrm>
          <a:prstGeom prst="rect">
            <a:avLst/>
          </a:prstGeom>
          <a:noFill/>
        </p:spPr>
        <p:txBody>
          <a:bodyPr wrap="square" rtlCol="0" anchor="ctr">
            <a:spAutoFit/>
          </a:bodyPr>
          <a:lstStyle/>
          <a:p>
            <a:pPr lvl="0">
              <a:lnSpc>
                <a:spcPct val="110000"/>
              </a:lnSpc>
              <a:defRPr/>
            </a:pPr>
            <a:r>
              <a:rPr lang="en-US" sz="1350" kern="0" dirty="0">
                <a:solidFill>
                  <a:schemeClr val="tx1">
                    <a:lumMod val="75000"/>
                    <a:lumOff val="25000"/>
                  </a:schemeClr>
                </a:solidFill>
                <a:latin typeface="Arial" pitchFamily="34" charset="0"/>
                <a:cs typeface="Arial" pitchFamily="34" charset="0"/>
              </a:rPr>
              <a:t>Self-Assessment</a:t>
            </a:r>
          </a:p>
        </p:txBody>
      </p:sp>
      <p:sp>
        <p:nvSpPr>
          <p:cNvPr id="71" name="TextBox 70"/>
          <p:cNvSpPr txBox="1"/>
          <p:nvPr/>
        </p:nvSpPr>
        <p:spPr>
          <a:xfrm flipH="1">
            <a:off x="1441542" y="4879315"/>
            <a:ext cx="1886441" cy="303096"/>
          </a:xfrm>
          <a:prstGeom prst="rect">
            <a:avLst/>
          </a:prstGeom>
          <a:noFill/>
        </p:spPr>
        <p:txBody>
          <a:bodyPr wrap="square" rtlCol="0" anchor="ctr">
            <a:spAutoFit/>
          </a:bodyPr>
          <a:lstStyle/>
          <a:p>
            <a:pPr lvl="0" algn="r">
              <a:lnSpc>
                <a:spcPct val="110000"/>
              </a:lnSpc>
              <a:defRPr/>
            </a:pPr>
            <a:r>
              <a:rPr lang="en-US" sz="1350" kern="0" dirty="0">
                <a:solidFill>
                  <a:schemeClr val="tx1">
                    <a:lumMod val="75000"/>
                    <a:lumOff val="25000"/>
                  </a:schemeClr>
                </a:solidFill>
                <a:latin typeface="Arial" pitchFamily="34" charset="0"/>
                <a:cs typeface="Arial" pitchFamily="34" charset="0"/>
              </a:rPr>
              <a:t>Solicit Feedback</a:t>
            </a:r>
          </a:p>
        </p:txBody>
      </p:sp>
      <p:sp>
        <p:nvSpPr>
          <p:cNvPr id="74" name="TextBox 73"/>
          <p:cNvSpPr txBox="1"/>
          <p:nvPr/>
        </p:nvSpPr>
        <p:spPr>
          <a:xfrm flipH="1">
            <a:off x="498321" y="3775644"/>
            <a:ext cx="1886441" cy="303096"/>
          </a:xfrm>
          <a:prstGeom prst="rect">
            <a:avLst/>
          </a:prstGeom>
          <a:noFill/>
        </p:spPr>
        <p:txBody>
          <a:bodyPr wrap="square" rtlCol="0" anchor="ctr">
            <a:spAutoFit/>
          </a:bodyPr>
          <a:lstStyle/>
          <a:p>
            <a:pPr lvl="0" algn="r">
              <a:lnSpc>
                <a:spcPct val="110000"/>
              </a:lnSpc>
              <a:defRPr/>
            </a:pPr>
            <a:r>
              <a:rPr lang="en-US" sz="1350" kern="0" dirty="0">
                <a:solidFill>
                  <a:schemeClr val="tx1">
                    <a:lumMod val="75000"/>
                    <a:lumOff val="25000"/>
                  </a:schemeClr>
                </a:solidFill>
                <a:latin typeface="Arial" pitchFamily="34" charset="0"/>
                <a:cs typeface="Arial" pitchFamily="34" charset="0"/>
              </a:rPr>
              <a:t>Plan</a:t>
            </a:r>
          </a:p>
        </p:txBody>
      </p:sp>
      <p:sp>
        <p:nvSpPr>
          <p:cNvPr id="76" name="TextBox 75"/>
          <p:cNvSpPr txBox="1"/>
          <p:nvPr/>
        </p:nvSpPr>
        <p:spPr>
          <a:xfrm flipH="1">
            <a:off x="799118" y="2636274"/>
            <a:ext cx="1886441" cy="303096"/>
          </a:xfrm>
          <a:prstGeom prst="rect">
            <a:avLst/>
          </a:prstGeom>
          <a:noFill/>
        </p:spPr>
        <p:txBody>
          <a:bodyPr wrap="square" rtlCol="0" anchor="ctr">
            <a:spAutoFit/>
          </a:bodyPr>
          <a:lstStyle/>
          <a:p>
            <a:pPr lvl="0" algn="r">
              <a:lnSpc>
                <a:spcPct val="110000"/>
              </a:lnSpc>
              <a:defRPr/>
            </a:pPr>
            <a:r>
              <a:rPr lang="en-US" sz="1350" kern="0" dirty="0">
                <a:solidFill>
                  <a:schemeClr val="tx1">
                    <a:lumMod val="75000"/>
                    <a:lumOff val="25000"/>
                  </a:schemeClr>
                </a:solidFill>
                <a:latin typeface="Arial" pitchFamily="34" charset="0"/>
                <a:cs typeface="Arial" pitchFamily="34" charset="0"/>
              </a:rPr>
              <a:t>Prioritization</a:t>
            </a:r>
          </a:p>
        </p:txBody>
      </p:sp>
      <p:grpSp>
        <p:nvGrpSpPr>
          <p:cNvPr id="82" name="Group 81"/>
          <p:cNvGrpSpPr/>
          <p:nvPr/>
        </p:nvGrpSpPr>
        <p:grpSpPr>
          <a:xfrm>
            <a:off x="1527290" y="1770634"/>
            <a:ext cx="6089422" cy="303096"/>
            <a:chOff x="2037669" y="1218421"/>
            <a:chExt cx="8117115" cy="404023"/>
          </a:xfrm>
        </p:grpSpPr>
        <p:sp>
          <p:nvSpPr>
            <p:cNvPr id="79" name="TextBox 78"/>
            <p:cNvSpPr txBox="1"/>
            <p:nvPr/>
          </p:nvSpPr>
          <p:spPr>
            <a:xfrm flipH="1">
              <a:off x="2037669" y="1218421"/>
              <a:ext cx="2514600" cy="404023"/>
            </a:xfrm>
            <a:prstGeom prst="rect">
              <a:avLst/>
            </a:prstGeom>
            <a:noFill/>
          </p:spPr>
          <p:txBody>
            <a:bodyPr wrap="square" rtlCol="0" anchor="ctr">
              <a:spAutoFit/>
            </a:bodyPr>
            <a:lstStyle/>
            <a:p>
              <a:pPr lvl="0" algn="r">
                <a:lnSpc>
                  <a:spcPct val="110000"/>
                </a:lnSpc>
                <a:defRPr/>
              </a:pPr>
              <a:r>
                <a:rPr lang="en-US" sz="1350" kern="0" dirty="0">
                  <a:solidFill>
                    <a:schemeClr val="tx1">
                      <a:lumMod val="75000"/>
                      <a:lumOff val="25000"/>
                    </a:schemeClr>
                  </a:solidFill>
                  <a:latin typeface="Arial" pitchFamily="34" charset="0"/>
                  <a:cs typeface="Arial" pitchFamily="34" charset="0"/>
                </a:rPr>
                <a:t>Assess</a:t>
              </a:r>
            </a:p>
          </p:txBody>
        </p:sp>
        <p:sp>
          <p:nvSpPr>
            <p:cNvPr id="80" name="TextBox 79"/>
            <p:cNvSpPr txBox="1"/>
            <p:nvPr/>
          </p:nvSpPr>
          <p:spPr>
            <a:xfrm flipH="1">
              <a:off x="7640184" y="1218421"/>
              <a:ext cx="2514600" cy="404023"/>
            </a:xfrm>
            <a:prstGeom prst="rect">
              <a:avLst/>
            </a:prstGeom>
            <a:noFill/>
          </p:spPr>
          <p:txBody>
            <a:bodyPr wrap="square" rtlCol="0" anchor="ctr">
              <a:spAutoFit/>
            </a:bodyPr>
            <a:lstStyle/>
            <a:p>
              <a:pPr lvl="0">
                <a:lnSpc>
                  <a:spcPct val="110000"/>
                </a:lnSpc>
                <a:defRPr/>
              </a:pPr>
              <a:r>
                <a:rPr lang="en-US" sz="1350" kern="0" dirty="0">
                  <a:solidFill>
                    <a:schemeClr val="tx1">
                      <a:lumMod val="75000"/>
                      <a:lumOff val="25000"/>
                    </a:schemeClr>
                  </a:solidFill>
                  <a:latin typeface="Arial" pitchFamily="34" charset="0"/>
                  <a:cs typeface="Arial" pitchFamily="34" charset="0"/>
                </a:rPr>
                <a:t>Adjust</a:t>
              </a:r>
            </a:p>
          </p:txBody>
        </p:sp>
      </p:grpSp>
      <p:sp>
        <p:nvSpPr>
          <p:cNvPr id="81" name="TextBox 80"/>
          <p:cNvSpPr txBox="1"/>
          <p:nvPr/>
        </p:nvSpPr>
        <p:spPr>
          <a:xfrm flipH="1">
            <a:off x="6374056" y="2429391"/>
            <a:ext cx="1886441" cy="303096"/>
          </a:xfrm>
          <a:prstGeom prst="rect">
            <a:avLst/>
          </a:prstGeom>
          <a:noFill/>
        </p:spPr>
        <p:txBody>
          <a:bodyPr wrap="square" rtlCol="0" anchor="ctr">
            <a:spAutoFit/>
          </a:bodyPr>
          <a:lstStyle/>
          <a:p>
            <a:pPr lvl="0">
              <a:lnSpc>
                <a:spcPct val="110000"/>
              </a:lnSpc>
              <a:defRPr/>
            </a:pPr>
            <a:r>
              <a:rPr lang="en-US" sz="1350" kern="0" dirty="0">
                <a:solidFill>
                  <a:schemeClr val="tx1">
                    <a:lumMod val="75000"/>
                    <a:lumOff val="25000"/>
                  </a:schemeClr>
                </a:solidFill>
                <a:latin typeface="Arial" pitchFamily="34" charset="0"/>
                <a:cs typeface="Arial" pitchFamily="34" charset="0"/>
              </a:rPr>
              <a:t>Staying Motivated</a:t>
            </a:r>
          </a:p>
        </p:txBody>
      </p:sp>
      <p:sp>
        <p:nvSpPr>
          <p:cNvPr id="44" name="Footer Placeholder 3">
            <a:extLst>
              <a:ext uri="{FF2B5EF4-FFF2-40B4-BE49-F238E27FC236}">
                <a16:creationId xmlns:a16="http://schemas.microsoft.com/office/drawing/2014/main" id="{809CD4A3-4B23-4687-AA51-5860E0A247EF}"/>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46" name="Slide Number Placeholder 4">
            <a:extLst>
              <a:ext uri="{FF2B5EF4-FFF2-40B4-BE49-F238E27FC236}">
                <a16:creationId xmlns:a16="http://schemas.microsoft.com/office/drawing/2014/main" id="{D6AE5CA5-9833-42DB-BFC2-80D585595B66}"/>
              </a:ext>
            </a:extLst>
          </p:cNvPr>
          <p:cNvSpPr>
            <a:spLocks noGrp="1"/>
          </p:cNvSpPr>
          <p:nvPr>
            <p:ph type="sldNum" sz="quarter" idx="11"/>
          </p:nvPr>
        </p:nvSpPr>
        <p:spPr>
          <a:xfrm>
            <a:off x="6457950" y="6433131"/>
            <a:ext cx="2057400" cy="365125"/>
          </a:xfrm>
        </p:spPr>
        <p:txBody>
          <a:bodyPr/>
          <a:lstStyle/>
          <a:p>
            <a:pPr>
              <a:defRPr/>
            </a:pPr>
            <a:fld id="{36AC1577-D165-894F-A2E8-2E5C1B17494C}" type="slidenum">
              <a:rPr lang="en-US" altLang="en-US" smtClean="0"/>
              <a:pPr>
                <a:defRPr/>
              </a:pPr>
              <a:t>17</a:t>
            </a:fld>
            <a:endParaRPr lang="en-US" altLang="en-US" dirty="0"/>
          </a:p>
        </p:txBody>
      </p:sp>
      <p:sp>
        <p:nvSpPr>
          <p:cNvPr id="4" name="TextBox 3">
            <a:extLst>
              <a:ext uri="{FF2B5EF4-FFF2-40B4-BE49-F238E27FC236}">
                <a16:creationId xmlns:a16="http://schemas.microsoft.com/office/drawing/2014/main" id="{84B22046-CB9E-4F4E-9E6A-7F73063087B8}"/>
              </a:ext>
            </a:extLst>
          </p:cNvPr>
          <p:cNvSpPr txBox="1"/>
          <p:nvPr/>
        </p:nvSpPr>
        <p:spPr>
          <a:xfrm>
            <a:off x="799118" y="5704453"/>
            <a:ext cx="7718054" cy="523220"/>
          </a:xfrm>
          <a:prstGeom prst="rect">
            <a:avLst/>
          </a:prstGeom>
          <a:noFill/>
        </p:spPr>
        <p:txBody>
          <a:bodyPr wrap="square" rtlCol="0">
            <a:spAutoFit/>
          </a:bodyPr>
          <a:lstStyle/>
          <a:p>
            <a:r>
              <a:rPr lang="en-US" sz="1400" b="0" dirty="0" err="1">
                <a:latin typeface="Calibri" panose="020F0502020204030204" pitchFamily="34" charset="0"/>
                <a:cs typeface="Calibri" panose="020F0502020204030204" pitchFamily="34" charset="0"/>
              </a:rPr>
              <a:t>Fausone</a:t>
            </a:r>
            <a:r>
              <a:rPr lang="en-US" sz="1400" b="0" dirty="0">
                <a:latin typeface="Calibri" panose="020F0502020204030204" pitchFamily="34" charset="0"/>
                <a:cs typeface="Calibri" panose="020F0502020204030204" pitchFamily="34" charset="0"/>
              </a:rPr>
              <a:t>, M., Raja, N., &amp; Wolff, M. (2019). Chapter 6: How can my coach help me develop as a master adaptive learner? AAMC Accelerating Change in Medical Education </a:t>
            </a:r>
            <a:r>
              <a:rPr lang="en-US" sz="1400" b="0" dirty="0" err="1">
                <a:latin typeface="Calibri" panose="020F0502020204030204" pitchFamily="34" charset="0"/>
                <a:cs typeface="Calibri" panose="020F0502020204030204" pitchFamily="34" charset="0"/>
              </a:rPr>
              <a:t>Coachee</a:t>
            </a:r>
            <a:r>
              <a:rPr lang="en-US" sz="1400" b="0" dirty="0">
                <a:latin typeface="Calibri" panose="020F0502020204030204" pitchFamily="34" charset="0"/>
                <a:cs typeface="Calibri" panose="020F0502020204030204" pitchFamily="34" charset="0"/>
              </a:rPr>
              <a:t> Handbook. </a:t>
            </a:r>
          </a:p>
        </p:txBody>
      </p:sp>
      <p:sp>
        <p:nvSpPr>
          <p:cNvPr id="47" name="TextBox 46">
            <a:extLst>
              <a:ext uri="{FF2B5EF4-FFF2-40B4-BE49-F238E27FC236}">
                <a16:creationId xmlns:a16="http://schemas.microsoft.com/office/drawing/2014/main" id="{3C073165-F53A-4856-842C-2D4A28DFC079}"/>
              </a:ext>
            </a:extLst>
          </p:cNvPr>
          <p:cNvSpPr txBox="1"/>
          <p:nvPr/>
        </p:nvSpPr>
        <p:spPr>
          <a:xfrm>
            <a:off x="2025832" y="164162"/>
            <a:ext cx="7118168" cy="461665"/>
          </a:xfrm>
          <a:prstGeom prst="rect">
            <a:avLst/>
          </a:prstGeom>
          <a:noFill/>
        </p:spPr>
        <p:txBody>
          <a:bodyPr wrap="square">
            <a:spAutoFit/>
          </a:bodyPr>
          <a:lstStyle/>
          <a:p>
            <a:r>
              <a:rPr lang="en-US" sz="2400" dirty="0">
                <a:solidFill>
                  <a:schemeClr val="accent6"/>
                </a:solidFill>
                <a:latin typeface="Arial"/>
                <a:cs typeface="Arial"/>
              </a:rPr>
              <a:t>Part III: Nuts and Bolts of Coaching</a:t>
            </a:r>
            <a:endParaRPr lang="en-US" sz="2400" dirty="0">
              <a:solidFill>
                <a:schemeClr val="accent6"/>
              </a:solidFill>
            </a:endParaRPr>
          </a:p>
        </p:txBody>
      </p:sp>
    </p:spTree>
    <p:extLst>
      <p:ext uri="{BB962C8B-B14F-4D97-AF65-F5344CB8AC3E}">
        <p14:creationId xmlns:p14="http://schemas.microsoft.com/office/powerpoint/2010/main" val="34318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17026F5-8DC3-40C6-9512-62F9357185B9}"/>
              </a:ext>
            </a:extLst>
          </p:cNvPr>
          <p:cNvSpPr/>
          <p:nvPr/>
        </p:nvSpPr>
        <p:spPr>
          <a:xfrm flipH="1" flipV="1">
            <a:off x="4451572" y="1731966"/>
            <a:ext cx="1707366" cy="1953606"/>
          </a:xfrm>
          <a:custGeom>
            <a:avLst/>
            <a:gdLst>
              <a:gd name="connsiteX0" fmla="*/ 963905 w 1590162"/>
              <a:gd name="connsiteY0" fmla="*/ 0 h 1819499"/>
              <a:gd name="connsiteX1" fmla="*/ 1590162 w 1590162"/>
              <a:gd name="connsiteY1" fmla="*/ 1819499 h 1819499"/>
              <a:gd name="connsiteX2" fmla="*/ 512065 w 1590162"/>
              <a:gd name="connsiteY2" fmla="*/ 1819499 h 1819499"/>
              <a:gd name="connsiteX3" fmla="*/ 0 w 1590162"/>
              <a:gd name="connsiteY3" fmla="*/ 331769 h 1819499"/>
              <a:gd name="connsiteX4" fmla="*/ 963905 w 1590162"/>
              <a:gd name="connsiteY4" fmla="*/ 0 h 1819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162" h="1819499">
                <a:moveTo>
                  <a:pt x="963905" y="0"/>
                </a:moveTo>
                <a:lnTo>
                  <a:pt x="1590162" y="1819499"/>
                </a:lnTo>
                <a:lnTo>
                  <a:pt x="512065" y="1819499"/>
                </a:lnTo>
                <a:lnTo>
                  <a:pt x="0" y="331769"/>
                </a:lnTo>
                <a:lnTo>
                  <a:pt x="963905"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29" name="Freeform: Shape 28">
            <a:extLst>
              <a:ext uri="{FF2B5EF4-FFF2-40B4-BE49-F238E27FC236}">
                <a16:creationId xmlns:a16="http://schemas.microsoft.com/office/drawing/2014/main" id="{B19AF157-01FB-4671-9656-E8A9AA355A51}"/>
              </a:ext>
            </a:extLst>
          </p:cNvPr>
          <p:cNvSpPr/>
          <p:nvPr/>
        </p:nvSpPr>
        <p:spPr>
          <a:xfrm rot="10800000" flipH="1" flipV="1">
            <a:off x="2985063" y="3645735"/>
            <a:ext cx="1707366" cy="1953606"/>
          </a:xfrm>
          <a:custGeom>
            <a:avLst/>
            <a:gdLst>
              <a:gd name="connsiteX0" fmla="*/ 963905 w 1590162"/>
              <a:gd name="connsiteY0" fmla="*/ 0 h 1819499"/>
              <a:gd name="connsiteX1" fmla="*/ 1590162 w 1590162"/>
              <a:gd name="connsiteY1" fmla="*/ 1819499 h 1819499"/>
              <a:gd name="connsiteX2" fmla="*/ 512065 w 1590162"/>
              <a:gd name="connsiteY2" fmla="*/ 1819499 h 1819499"/>
              <a:gd name="connsiteX3" fmla="*/ 0 w 1590162"/>
              <a:gd name="connsiteY3" fmla="*/ 331769 h 1819499"/>
              <a:gd name="connsiteX4" fmla="*/ 963905 w 1590162"/>
              <a:gd name="connsiteY4" fmla="*/ 0 h 1819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162" h="1819499">
                <a:moveTo>
                  <a:pt x="963905" y="0"/>
                </a:moveTo>
                <a:lnTo>
                  <a:pt x="1590162" y="1819499"/>
                </a:lnTo>
                <a:lnTo>
                  <a:pt x="512065" y="1819499"/>
                </a:lnTo>
                <a:lnTo>
                  <a:pt x="0" y="331769"/>
                </a:lnTo>
                <a:lnTo>
                  <a:pt x="963905"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2" name="Rectangle 1">
            <a:extLst>
              <a:ext uri="{FF2B5EF4-FFF2-40B4-BE49-F238E27FC236}">
                <a16:creationId xmlns:a16="http://schemas.microsoft.com/office/drawing/2014/main" id="{96577368-92C5-4912-BF89-7D1A8651E3B6}"/>
              </a:ext>
            </a:extLst>
          </p:cNvPr>
          <p:cNvSpPr/>
          <p:nvPr/>
        </p:nvSpPr>
        <p:spPr>
          <a:xfrm>
            <a:off x="315547" y="2196077"/>
            <a:ext cx="8229600" cy="3403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5" name="Title 14">
            <a:extLst>
              <a:ext uri="{FF2B5EF4-FFF2-40B4-BE49-F238E27FC236}">
                <a16:creationId xmlns:a16="http://schemas.microsoft.com/office/drawing/2014/main" id="{680DB52F-B18B-4C6D-BE71-0DADAC5418E8}"/>
              </a:ext>
            </a:extLst>
          </p:cNvPr>
          <p:cNvSpPr>
            <a:spLocks noGrp="1"/>
          </p:cNvSpPr>
          <p:nvPr>
            <p:ph type="title"/>
          </p:nvPr>
        </p:nvSpPr>
        <p:spPr/>
        <p:txBody>
          <a:bodyPr/>
          <a:lstStyle/>
          <a:p>
            <a:r>
              <a:rPr lang="en-US" dirty="0">
                <a:solidFill>
                  <a:schemeClr val="tx1">
                    <a:lumMod val="85000"/>
                    <a:lumOff val="15000"/>
                  </a:schemeClr>
                </a:solidFill>
              </a:rPr>
              <a:t>Learning Strategies</a:t>
            </a:r>
            <a:endParaRPr lang="en-IN" dirty="0">
              <a:solidFill>
                <a:schemeClr val="tx1">
                  <a:lumMod val="85000"/>
                  <a:lumOff val="15000"/>
                </a:schemeClr>
              </a:solidFill>
            </a:endParaRPr>
          </a:p>
        </p:txBody>
      </p:sp>
      <p:sp>
        <p:nvSpPr>
          <p:cNvPr id="33" name="TextBox 32">
            <a:extLst>
              <a:ext uri="{FF2B5EF4-FFF2-40B4-BE49-F238E27FC236}">
                <a16:creationId xmlns:a16="http://schemas.microsoft.com/office/drawing/2014/main" id="{D2BA9D22-D754-41B4-89F7-05AFD8DB0A04}"/>
              </a:ext>
            </a:extLst>
          </p:cNvPr>
          <p:cNvSpPr txBox="1"/>
          <p:nvPr/>
        </p:nvSpPr>
        <p:spPr>
          <a:xfrm>
            <a:off x="5873608" y="2348358"/>
            <a:ext cx="3101813" cy="507960"/>
          </a:xfrm>
          <a:prstGeom prst="rect">
            <a:avLst/>
          </a:prstGeom>
          <a:noFill/>
        </p:spPr>
        <p:txBody>
          <a:bodyPr wrap="square" lIns="0" tIns="0" rIns="0" bIns="0" rtlCol="0" anchor="ctr">
            <a:spAutoFit/>
          </a:bodyPr>
          <a:lstStyle/>
          <a:p>
            <a:r>
              <a:rPr lang="en-IN" sz="3301" dirty="0">
                <a:solidFill>
                  <a:schemeClr val="accent2"/>
                </a:solidFill>
                <a:latin typeface="Arial Black" panose="020B0A04020102020204" pitchFamily="34" charset="0"/>
              </a:rPr>
              <a:t>INEFFECTIVE</a:t>
            </a:r>
          </a:p>
        </p:txBody>
      </p:sp>
      <p:sp>
        <p:nvSpPr>
          <p:cNvPr id="34" name="TextBox 33">
            <a:extLst>
              <a:ext uri="{FF2B5EF4-FFF2-40B4-BE49-F238E27FC236}">
                <a16:creationId xmlns:a16="http://schemas.microsoft.com/office/drawing/2014/main" id="{FB0C9467-F12C-49A9-A71C-63A858CF954C}"/>
              </a:ext>
            </a:extLst>
          </p:cNvPr>
          <p:cNvSpPr txBox="1"/>
          <p:nvPr/>
        </p:nvSpPr>
        <p:spPr>
          <a:xfrm>
            <a:off x="480292" y="4500922"/>
            <a:ext cx="2736080" cy="507960"/>
          </a:xfrm>
          <a:prstGeom prst="rect">
            <a:avLst/>
          </a:prstGeom>
          <a:noFill/>
        </p:spPr>
        <p:txBody>
          <a:bodyPr wrap="square" lIns="0" tIns="0" rIns="0" bIns="0" rtlCol="0" anchor="ctr">
            <a:spAutoFit/>
          </a:bodyPr>
          <a:lstStyle/>
          <a:p>
            <a:pPr algn="r"/>
            <a:r>
              <a:rPr lang="en-IN" sz="3301" dirty="0">
                <a:solidFill>
                  <a:schemeClr val="accent1"/>
                </a:solidFill>
                <a:latin typeface="Arial Black" panose="020B0A04020102020204" pitchFamily="34" charset="0"/>
              </a:rPr>
              <a:t>EFFECTIVE</a:t>
            </a:r>
          </a:p>
        </p:txBody>
      </p:sp>
      <p:sp>
        <p:nvSpPr>
          <p:cNvPr id="35" name="TextBox 34">
            <a:extLst>
              <a:ext uri="{FF2B5EF4-FFF2-40B4-BE49-F238E27FC236}">
                <a16:creationId xmlns:a16="http://schemas.microsoft.com/office/drawing/2014/main" id="{5EC54AE0-27D5-4824-803C-A608366EA0F3}"/>
              </a:ext>
            </a:extLst>
          </p:cNvPr>
          <p:cNvSpPr txBox="1"/>
          <p:nvPr/>
        </p:nvSpPr>
        <p:spPr>
          <a:xfrm>
            <a:off x="1123508" y="2348356"/>
            <a:ext cx="2047636" cy="1200329"/>
          </a:xfrm>
          <a:prstGeom prst="rect">
            <a:avLst/>
          </a:prstGeom>
          <a:noFill/>
        </p:spPr>
        <p:txBody>
          <a:bodyPr wrap="square" lIns="0" rIns="0" rtlCol="0" anchor="t">
            <a:spAutoFit/>
          </a:bodyPr>
          <a:lstStyle/>
          <a:p>
            <a:pPr marL="342900" indent="-342900">
              <a:buFont typeface="Arial" panose="020B0604020202020204" pitchFamily="34" charset="0"/>
              <a:buChar char="•"/>
              <a:defRPr/>
            </a:pPr>
            <a:r>
              <a:rPr lang="en-US" sz="2400"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Underlining</a:t>
            </a:r>
          </a:p>
          <a:p>
            <a:pPr marL="342900" indent="-342900">
              <a:buFont typeface="Arial" panose="020B0604020202020204" pitchFamily="34" charset="0"/>
              <a:buChar char="•"/>
              <a:defRPr/>
            </a:pPr>
            <a:r>
              <a:rPr lang="en-US" sz="2400"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Highlighting</a:t>
            </a:r>
          </a:p>
          <a:p>
            <a:pPr marL="342900" indent="-342900">
              <a:buFont typeface="Arial" panose="020B0604020202020204" pitchFamily="34" charset="0"/>
              <a:buChar char="•"/>
              <a:defRPr/>
            </a:pPr>
            <a:r>
              <a:rPr lang="en-US" sz="2400"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Re-reading</a:t>
            </a:r>
          </a:p>
        </p:txBody>
      </p:sp>
      <p:sp>
        <p:nvSpPr>
          <p:cNvPr id="36" name="TextBox 35">
            <a:extLst>
              <a:ext uri="{FF2B5EF4-FFF2-40B4-BE49-F238E27FC236}">
                <a16:creationId xmlns:a16="http://schemas.microsoft.com/office/drawing/2014/main" id="{BF371AE6-3DE9-49CB-AD91-CD813F7FC06B}"/>
              </a:ext>
            </a:extLst>
          </p:cNvPr>
          <p:cNvSpPr txBox="1"/>
          <p:nvPr/>
        </p:nvSpPr>
        <p:spPr>
          <a:xfrm>
            <a:off x="5721776" y="3968262"/>
            <a:ext cx="2625381" cy="1508105"/>
          </a:xfrm>
          <a:prstGeom prst="rect">
            <a:avLst/>
          </a:prstGeom>
          <a:noFill/>
        </p:spPr>
        <p:txBody>
          <a:bodyPr wrap="square" lIns="0" rIns="0" rtlCol="0" anchor="b">
            <a:spAutoFit/>
          </a:bodyPr>
          <a:lstStyle/>
          <a:p>
            <a:pPr marL="342900" indent="-342900">
              <a:buFont typeface="Arial" panose="020B0604020202020204" pitchFamily="34" charset="0"/>
              <a:buChar char="•"/>
              <a:defRPr/>
            </a:pPr>
            <a:r>
              <a:rPr lang="en-US"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Recall</a:t>
            </a:r>
          </a:p>
          <a:p>
            <a:pPr marL="342900" indent="-342900">
              <a:buFont typeface="Arial" panose="020B0604020202020204" pitchFamily="34" charset="0"/>
              <a:buChar char="•"/>
              <a:defRPr/>
            </a:pPr>
            <a:r>
              <a:rPr lang="en-US"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Spaced Repetition</a:t>
            </a:r>
          </a:p>
          <a:p>
            <a:pPr marL="342900" indent="-342900">
              <a:buFont typeface="Arial" panose="020B0604020202020204" pitchFamily="34" charset="0"/>
              <a:buChar char="•"/>
              <a:defRPr/>
            </a:pPr>
            <a:r>
              <a:rPr lang="en-US"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Concept Interleaving</a:t>
            </a:r>
          </a:p>
          <a:p>
            <a:pPr marL="342900" indent="-342900">
              <a:buFont typeface="Arial" panose="020B0604020202020204" pitchFamily="34" charset="0"/>
              <a:buChar char="•"/>
              <a:defRPr/>
            </a:pPr>
            <a:r>
              <a:rPr lang="en-US" kern="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rPr>
              <a:t>Concept Mapping</a:t>
            </a:r>
          </a:p>
          <a:p>
            <a:pPr>
              <a:defRPr/>
            </a:pPr>
            <a:endParaRPr lang="en-US" sz="1200" kern="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37" name="Freeform: Shape 36">
            <a:extLst>
              <a:ext uri="{FF2B5EF4-FFF2-40B4-BE49-F238E27FC236}">
                <a16:creationId xmlns:a16="http://schemas.microsoft.com/office/drawing/2014/main" id="{29EA72D4-D8B2-4FFE-A7DF-21D023484DB3}"/>
              </a:ext>
            </a:extLst>
          </p:cNvPr>
          <p:cNvSpPr/>
          <p:nvPr/>
        </p:nvSpPr>
        <p:spPr>
          <a:xfrm rot="21113228" flipH="1">
            <a:off x="4092342" y="1839455"/>
            <a:ext cx="1808526" cy="1858171"/>
          </a:xfrm>
          <a:custGeom>
            <a:avLst/>
            <a:gdLst>
              <a:gd name="connsiteX0" fmla="*/ 0 w 1684378"/>
              <a:gd name="connsiteY0" fmla="*/ 0 h 1730615"/>
              <a:gd name="connsiteX1" fmla="*/ 1078097 w 1684378"/>
              <a:gd name="connsiteY1" fmla="*/ 0 h 1730615"/>
              <a:gd name="connsiteX2" fmla="*/ 1328180 w 1684378"/>
              <a:gd name="connsiteY2" fmla="*/ 726580 h 1730615"/>
              <a:gd name="connsiteX3" fmla="*/ 1684378 w 1684378"/>
              <a:gd name="connsiteY3" fmla="*/ 603980 h 1730615"/>
              <a:gd name="connsiteX4" fmla="*/ 1134712 w 1684378"/>
              <a:gd name="connsiteY4" fmla="*/ 1730615 h 1730615"/>
              <a:gd name="connsiteX5" fmla="*/ 8077 w 1684378"/>
              <a:gd name="connsiteY5" fmla="*/ 1180949 h 1730615"/>
              <a:gd name="connsiteX6" fmla="*/ 364275 w 1684378"/>
              <a:gd name="connsiteY6" fmla="*/ 1058349 h 1730615"/>
              <a:gd name="connsiteX7" fmla="*/ 0 w 1684378"/>
              <a:gd name="connsiteY7" fmla="*/ 0 h 173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378" h="1730615">
                <a:moveTo>
                  <a:pt x="0" y="0"/>
                </a:moveTo>
                <a:lnTo>
                  <a:pt x="1078097" y="0"/>
                </a:lnTo>
                <a:lnTo>
                  <a:pt x="1328180" y="726580"/>
                </a:lnTo>
                <a:lnTo>
                  <a:pt x="1684378" y="603980"/>
                </a:lnTo>
                <a:lnTo>
                  <a:pt x="1134712" y="1730615"/>
                </a:lnTo>
                <a:lnTo>
                  <a:pt x="8077" y="1180949"/>
                </a:lnTo>
                <a:lnTo>
                  <a:pt x="364275" y="1058349"/>
                </a:lnTo>
                <a:lnTo>
                  <a:pt x="0" y="0"/>
                </a:lnTo>
                <a:close/>
              </a:path>
            </a:pathLst>
          </a:custGeom>
          <a:solidFill>
            <a:schemeClr val="tx1">
              <a:alpha val="15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19" name="Freeform: Shape 18">
            <a:extLst>
              <a:ext uri="{FF2B5EF4-FFF2-40B4-BE49-F238E27FC236}">
                <a16:creationId xmlns:a16="http://schemas.microsoft.com/office/drawing/2014/main" id="{E73A2541-A8DF-4623-9D63-F99B7534B36C}"/>
              </a:ext>
            </a:extLst>
          </p:cNvPr>
          <p:cNvSpPr/>
          <p:nvPr/>
        </p:nvSpPr>
        <p:spPr>
          <a:xfrm flipH="1">
            <a:off x="3795374" y="1731659"/>
            <a:ext cx="1808526" cy="1858171"/>
          </a:xfrm>
          <a:custGeom>
            <a:avLst/>
            <a:gdLst>
              <a:gd name="connsiteX0" fmla="*/ 0 w 1684378"/>
              <a:gd name="connsiteY0" fmla="*/ 0 h 1730615"/>
              <a:gd name="connsiteX1" fmla="*/ 1078097 w 1684378"/>
              <a:gd name="connsiteY1" fmla="*/ 0 h 1730615"/>
              <a:gd name="connsiteX2" fmla="*/ 1328180 w 1684378"/>
              <a:gd name="connsiteY2" fmla="*/ 726580 h 1730615"/>
              <a:gd name="connsiteX3" fmla="*/ 1684378 w 1684378"/>
              <a:gd name="connsiteY3" fmla="*/ 603980 h 1730615"/>
              <a:gd name="connsiteX4" fmla="*/ 1134712 w 1684378"/>
              <a:gd name="connsiteY4" fmla="*/ 1730615 h 1730615"/>
              <a:gd name="connsiteX5" fmla="*/ 8077 w 1684378"/>
              <a:gd name="connsiteY5" fmla="*/ 1180949 h 1730615"/>
              <a:gd name="connsiteX6" fmla="*/ 364275 w 1684378"/>
              <a:gd name="connsiteY6" fmla="*/ 1058349 h 1730615"/>
              <a:gd name="connsiteX7" fmla="*/ 0 w 1684378"/>
              <a:gd name="connsiteY7" fmla="*/ 0 h 173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378" h="1730615">
                <a:moveTo>
                  <a:pt x="0" y="0"/>
                </a:moveTo>
                <a:lnTo>
                  <a:pt x="1078097" y="0"/>
                </a:lnTo>
                <a:lnTo>
                  <a:pt x="1328180" y="726580"/>
                </a:lnTo>
                <a:lnTo>
                  <a:pt x="1684378" y="603980"/>
                </a:lnTo>
                <a:lnTo>
                  <a:pt x="1134712" y="1730615"/>
                </a:lnTo>
                <a:lnTo>
                  <a:pt x="8077" y="1180949"/>
                </a:lnTo>
                <a:lnTo>
                  <a:pt x="364275" y="10583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38" name="Freeform: Shape 37">
            <a:extLst>
              <a:ext uri="{FF2B5EF4-FFF2-40B4-BE49-F238E27FC236}">
                <a16:creationId xmlns:a16="http://schemas.microsoft.com/office/drawing/2014/main" id="{1B73E1E7-9359-448E-A313-11E2A3783687}"/>
              </a:ext>
            </a:extLst>
          </p:cNvPr>
          <p:cNvSpPr/>
          <p:nvPr/>
        </p:nvSpPr>
        <p:spPr>
          <a:xfrm rot="11639206" flipH="1">
            <a:off x="3815630" y="3851498"/>
            <a:ext cx="1808526" cy="1858171"/>
          </a:xfrm>
          <a:custGeom>
            <a:avLst/>
            <a:gdLst>
              <a:gd name="connsiteX0" fmla="*/ 0 w 1684378"/>
              <a:gd name="connsiteY0" fmla="*/ 0 h 1730615"/>
              <a:gd name="connsiteX1" fmla="*/ 1078097 w 1684378"/>
              <a:gd name="connsiteY1" fmla="*/ 0 h 1730615"/>
              <a:gd name="connsiteX2" fmla="*/ 1328180 w 1684378"/>
              <a:gd name="connsiteY2" fmla="*/ 726580 h 1730615"/>
              <a:gd name="connsiteX3" fmla="*/ 1684378 w 1684378"/>
              <a:gd name="connsiteY3" fmla="*/ 603980 h 1730615"/>
              <a:gd name="connsiteX4" fmla="*/ 1134712 w 1684378"/>
              <a:gd name="connsiteY4" fmla="*/ 1730615 h 1730615"/>
              <a:gd name="connsiteX5" fmla="*/ 8077 w 1684378"/>
              <a:gd name="connsiteY5" fmla="*/ 1180949 h 1730615"/>
              <a:gd name="connsiteX6" fmla="*/ 364275 w 1684378"/>
              <a:gd name="connsiteY6" fmla="*/ 1058349 h 1730615"/>
              <a:gd name="connsiteX7" fmla="*/ 0 w 1684378"/>
              <a:gd name="connsiteY7" fmla="*/ 0 h 173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378" h="1730615">
                <a:moveTo>
                  <a:pt x="0" y="0"/>
                </a:moveTo>
                <a:lnTo>
                  <a:pt x="1078097" y="0"/>
                </a:lnTo>
                <a:lnTo>
                  <a:pt x="1328180" y="726580"/>
                </a:lnTo>
                <a:lnTo>
                  <a:pt x="1684378" y="603980"/>
                </a:lnTo>
                <a:lnTo>
                  <a:pt x="1134712" y="1730615"/>
                </a:lnTo>
                <a:lnTo>
                  <a:pt x="8077" y="1180949"/>
                </a:lnTo>
                <a:lnTo>
                  <a:pt x="364275" y="1058349"/>
                </a:lnTo>
                <a:lnTo>
                  <a:pt x="0" y="0"/>
                </a:lnTo>
                <a:close/>
              </a:path>
            </a:pathLst>
          </a:custGeom>
          <a:solidFill>
            <a:schemeClr val="tx1">
              <a:alpha val="15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32" name="Freeform: Shape 31">
            <a:extLst>
              <a:ext uri="{FF2B5EF4-FFF2-40B4-BE49-F238E27FC236}">
                <a16:creationId xmlns:a16="http://schemas.microsoft.com/office/drawing/2014/main" id="{D0276214-95EE-4235-8F43-269D212EE3F9}"/>
              </a:ext>
            </a:extLst>
          </p:cNvPr>
          <p:cNvSpPr/>
          <p:nvPr/>
        </p:nvSpPr>
        <p:spPr>
          <a:xfrm rot="10800000" flipH="1">
            <a:off x="3540100" y="3741477"/>
            <a:ext cx="1808526" cy="1858171"/>
          </a:xfrm>
          <a:custGeom>
            <a:avLst/>
            <a:gdLst>
              <a:gd name="connsiteX0" fmla="*/ 0 w 1684378"/>
              <a:gd name="connsiteY0" fmla="*/ 0 h 1730615"/>
              <a:gd name="connsiteX1" fmla="*/ 1078097 w 1684378"/>
              <a:gd name="connsiteY1" fmla="*/ 0 h 1730615"/>
              <a:gd name="connsiteX2" fmla="*/ 1328180 w 1684378"/>
              <a:gd name="connsiteY2" fmla="*/ 726580 h 1730615"/>
              <a:gd name="connsiteX3" fmla="*/ 1684378 w 1684378"/>
              <a:gd name="connsiteY3" fmla="*/ 603980 h 1730615"/>
              <a:gd name="connsiteX4" fmla="*/ 1134712 w 1684378"/>
              <a:gd name="connsiteY4" fmla="*/ 1730615 h 1730615"/>
              <a:gd name="connsiteX5" fmla="*/ 8077 w 1684378"/>
              <a:gd name="connsiteY5" fmla="*/ 1180949 h 1730615"/>
              <a:gd name="connsiteX6" fmla="*/ 364275 w 1684378"/>
              <a:gd name="connsiteY6" fmla="*/ 1058349 h 1730615"/>
              <a:gd name="connsiteX7" fmla="*/ 0 w 1684378"/>
              <a:gd name="connsiteY7" fmla="*/ 0 h 173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4378" h="1730615">
                <a:moveTo>
                  <a:pt x="0" y="0"/>
                </a:moveTo>
                <a:lnTo>
                  <a:pt x="1078097" y="0"/>
                </a:lnTo>
                <a:lnTo>
                  <a:pt x="1328180" y="726580"/>
                </a:lnTo>
                <a:lnTo>
                  <a:pt x="1684378" y="603980"/>
                </a:lnTo>
                <a:lnTo>
                  <a:pt x="1134712" y="1730615"/>
                </a:lnTo>
                <a:lnTo>
                  <a:pt x="8077" y="1180949"/>
                </a:lnTo>
                <a:lnTo>
                  <a:pt x="364275" y="10583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grpSp>
        <p:nvGrpSpPr>
          <p:cNvPr id="39" name="Group 38">
            <a:extLst>
              <a:ext uri="{FF2B5EF4-FFF2-40B4-BE49-F238E27FC236}">
                <a16:creationId xmlns:a16="http://schemas.microsoft.com/office/drawing/2014/main" id="{6D616069-D99E-4F25-B577-407B81B84CE6}"/>
              </a:ext>
            </a:extLst>
          </p:cNvPr>
          <p:cNvGrpSpPr/>
          <p:nvPr/>
        </p:nvGrpSpPr>
        <p:grpSpPr>
          <a:xfrm flipH="1">
            <a:off x="4312750" y="4219134"/>
            <a:ext cx="414145" cy="388297"/>
            <a:chOff x="10406063" y="3430588"/>
            <a:chExt cx="2263774" cy="2122487"/>
          </a:xfrm>
          <a:solidFill>
            <a:schemeClr val="bg1"/>
          </a:solidFill>
        </p:grpSpPr>
        <p:sp>
          <p:nvSpPr>
            <p:cNvPr id="22" name="Freeform 5">
              <a:extLst>
                <a:ext uri="{FF2B5EF4-FFF2-40B4-BE49-F238E27FC236}">
                  <a16:creationId xmlns:a16="http://schemas.microsoft.com/office/drawing/2014/main" id="{B651D192-E19D-405D-B435-9828629DA95C}"/>
                </a:ext>
              </a:extLst>
            </p:cNvPr>
            <p:cNvSpPr>
              <a:spLocks noEditPoints="1"/>
            </p:cNvSpPr>
            <p:nvPr/>
          </p:nvSpPr>
          <p:spPr bwMode="auto">
            <a:xfrm>
              <a:off x="11042650" y="3430588"/>
              <a:ext cx="1627187" cy="2117725"/>
            </a:xfrm>
            <a:custGeom>
              <a:avLst/>
              <a:gdLst>
                <a:gd name="T0" fmla="*/ 1284 w 1284"/>
                <a:gd name="T1" fmla="*/ 852 h 1670"/>
                <a:gd name="T2" fmla="*/ 1061 w 1284"/>
                <a:gd name="T3" fmla="*/ 670 h 1670"/>
                <a:gd name="T4" fmla="*/ 685 w 1284"/>
                <a:gd name="T5" fmla="*/ 670 h 1670"/>
                <a:gd name="T6" fmla="*/ 726 w 1284"/>
                <a:gd name="T7" fmla="*/ 391 h 1670"/>
                <a:gd name="T8" fmla="*/ 558 w 1284"/>
                <a:gd name="T9" fmla="*/ 0 h 1670"/>
                <a:gd name="T10" fmla="*/ 417 w 1284"/>
                <a:gd name="T11" fmla="*/ 37 h 1670"/>
                <a:gd name="T12" fmla="*/ 391 w 1284"/>
                <a:gd name="T13" fmla="*/ 74 h 1670"/>
                <a:gd name="T14" fmla="*/ 335 w 1284"/>
                <a:gd name="T15" fmla="*/ 376 h 1670"/>
                <a:gd name="T16" fmla="*/ 0 w 1284"/>
                <a:gd name="T17" fmla="*/ 766 h 1670"/>
                <a:gd name="T18" fmla="*/ 0 w 1284"/>
                <a:gd name="T19" fmla="*/ 1562 h 1670"/>
                <a:gd name="T20" fmla="*/ 142 w 1284"/>
                <a:gd name="T21" fmla="*/ 1611 h 1670"/>
                <a:gd name="T22" fmla="*/ 335 w 1284"/>
                <a:gd name="T23" fmla="*/ 1670 h 1670"/>
                <a:gd name="T24" fmla="*/ 867 w 1284"/>
                <a:gd name="T25" fmla="*/ 1670 h 1670"/>
                <a:gd name="T26" fmla="*/ 1061 w 1284"/>
                <a:gd name="T27" fmla="*/ 1503 h 1670"/>
                <a:gd name="T28" fmla="*/ 1057 w 1284"/>
                <a:gd name="T29" fmla="*/ 1462 h 1670"/>
                <a:gd name="T30" fmla="*/ 1172 w 1284"/>
                <a:gd name="T31" fmla="*/ 1310 h 1670"/>
                <a:gd name="T32" fmla="*/ 1154 w 1284"/>
                <a:gd name="T33" fmla="*/ 1224 h 1670"/>
                <a:gd name="T34" fmla="*/ 1239 w 1284"/>
                <a:gd name="T35" fmla="*/ 1086 h 1670"/>
                <a:gd name="T36" fmla="*/ 1202 w 1284"/>
                <a:gd name="T37" fmla="*/ 993 h 1670"/>
                <a:gd name="T38" fmla="*/ 1284 w 1284"/>
                <a:gd name="T39" fmla="*/ 852 h 1670"/>
                <a:gd name="T40" fmla="*/ 1169 w 1284"/>
                <a:gd name="T41" fmla="*/ 852 h 1670"/>
                <a:gd name="T42" fmla="*/ 1083 w 1284"/>
                <a:gd name="T43" fmla="*/ 963 h 1670"/>
                <a:gd name="T44" fmla="*/ 1128 w 1284"/>
                <a:gd name="T45" fmla="*/ 1083 h 1670"/>
                <a:gd name="T46" fmla="*/ 1031 w 1284"/>
                <a:gd name="T47" fmla="*/ 1187 h 1670"/>
                <a:gd name="T48" fmla="*/ 1057 w 1284"/>
                <a:gd name="T49" fmla="*/ 1310 h 1670"/>
                <a:gd name="T50" fmla="*/ 1057 w 1284"/>
                <a:gd name="T51" fmla="*/ 1321 h 1670"/>
                <a:gd name="T52" fmla="*/ 945 w 1284"/>
                <a:gd name="T53" fmla="*/ 1403 h 1670"/>
                <a:gd name="T54" fmla="*/ 949 w 1284"/>
                <a:gd name="T55" fmla="*/ 1503 h 1670"/>
                <a:gd name="T56" fmla="*/ 867 w 1284"/>
                <a:gd name="T57" fmla="*/ 1559 h 1670"/>
                <a:gd name="T58" fmla="*/ 335 w 1284"/>
                <a:gd name="T59" fmla="*/ 1559 h 1670"/>
                <a:gd name="T60" fmla="*/ 194 w 1284"/>
                <a:gd name="T61" fmla="*/ 1510 h 1670"/>
                <a:gd name="T62" fmla="*/ 56 w 1284"/>
                <a:gd name="T63" fmla="*/ 1455 h 1670"/>
                <a:gd name="T64" fmla="*/ 56 w 1284"/>
                <a:gd name="T65" fmla="*/ 863 h 1670"/>
                <a:gd name="T66" fmla="*/ 443 w 1284"/>
                <a:gd name="T67" fmla="*/ 405 h 1670"/>
                <a:gd name="T68" fmla="*/ 447 w 1284"/>
                <a:gd name="T69" fmla="*/ 398 h 1670"/>
                <a:gd name="T70" fmla="*/ 499 w 1284"/>
                <a:gd name="T71" fmla="*/ 119 h 1670"/>
                <a:gd name="T72" fmla="*/ 562 w 1284"/>
                <a:gd name="T73" fmla="*/ 112 h 1670"/>
                <a:gd name="T74" fmla="*/ 618 w 1284"/>
                <a:gd name="T75" fmla="*/ 391 h 1670"/>
                <a:gd name="T76" fmla="*/ 573 w 1284"/>
                <a:gd name="T77" fmla="*/ 670 h 1670"/>
                <a:gd name="T78" fmla="*/ 558 w 1284"/>
                <a:gd name="T79" fmla="*/ 670 h 1670"/>
                <a:gd name="T80" fmla="*/ 503 w 1284"/>
                <a:gd name="T81" fmla="*/ 725 h 1670"/>
                <a:gd name="T82" fmla="*/ 558 w 1284"/>
                <a:gd name="T83" fmla="*/ 781 h 1670"/>
                <a:gd name="T84" fmla="*/ 1061 w 1284"/>
                <a:gd name="T85" fmla="*/ 781 h 1670"/>
                <a:gd name="T86" fmla="*/ 1169 w 1284"/>
                <a:gd name="T87" fmla="*/ 852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4" h="1670">
                  <a:moveTo>
                    <a:pt x="1284" y="852"/>
                  </a:moveTo>
                  <a:cubicBezTo>
                    <a:pt x="1284" y="733"/>
                    <a:pt x="1191" y="670"/>
                    <a:pt x="1061" y="670"/>
                  </a:cubicBezTo>
                  <a:cubicBezTo>
                    <a:pt x="685" y="670"/>
                    <a:pt x="685" y="670"/>
                    <a:pt x="685" y="670"/>
                  </a:cubicBezTo>
                  <a:cubicBezTo>
                    <a:pt x="711" y="569"/>
                    <a:pt x="726" y="472"/>
                    <a:pt x="726" y="391"/>
                  </a:cubicBezTo>
                  <a:cubicBezTo>
                    <a:pt x="726" y="67"/>
                    <a:pt x="637" y="0"/>
                    <a:pt x="558" y="0"/>
                  </a:cubicBezTo>
                  <a:cubicBezTo>
                    <a:pt x="506" y="0"/>
                    <a:pt x="469" y="4"/>
                    <a:pt x="417" y="37"/>
                  </a:cubicBezTo>
                  <a:cubicBezTo>
                    <a:pt x="402" y="45"/>
                    <a:pt x="395" y="59"/>
                    <a:pt x="391" y="74"/>
                  </a:cubicBezTo>
                  <a:cubicBezTo>
                    <a:pt x="335" y="376"/>
                    <a:pt x="335" y="376"/>
                    <a:pt x="335" y="376"/>
                  </a:cubicBezTo>
                  <a:cubicBezTo>
                    <a:pt x="276" y="536"/>
                    <a:pt x="123" y="673"/>
                    <a:pt x="0" y="766"/>
                  </a:cubicBezTo>
                  <a:cubicBezTo>
                    <a:pt x="0" y="1562"/>
                    <a:pt x="0" y="1562"/>
                    <a:pt x="0" y="1562"/>
                  </a:cubicBezTo>
                  <a:cubicBezTo>
                    <a:pt x="41" y="1562"/>
                    <a:pt x="93" y="1585"/>
                    <a:pt x="142" y="1611"/>
                  </a:cubicBezTo>
                  <a:cubicBezTo>
                    <a:pt x="201" y="1641"/>
                    <a:pt x="265" y="1670"/>
                    <a:pt x="335" y="1670"/>
                  </a:cubicBezTo>
                  <a:cubicBezTo>
                    <a:pt x="867" y="1670"/>
                    <a:pt x="867" y="1670"/>
                    <a:pt x="867" y="1670"/>
                  </a:cubicBezTo>
                  <a:cubicBezTo>
                    <a:pt x="979" y="1670"/>
                    <a:pt x="1061" y="1581"/>
                    <a:pt x="1061" y="1503"/>
                  </a:cubicBezTo>
                  <a:cubicBezTo>
                    <a:pt x="1061" y="1488"/>
                    <a:pt x="1061" y="1473"/>
                    <a:pt x="1057" y="1462"/>
                  </a:cubicBezTo>
                  <a:cubicBezTo>
                    <a:pt x="1128" y="1436"/>
                    <a:pt x="1172" y="1376"/>
                    <a:pt x="1172" y="1310"/>
                  </a:cubicBezTo>
                  <a:cubicBezTo>
                    <a:pt x="1172" y="1276"/>
                    <a:pt x="1165" y="1246"/>
                    <a:pt x="1154" y="1224"/>
                  </a:cubicBezTo>
                  <a:cubicBezTo>
                    <a:pt x="1195" y="1194"/>
                    <a:pt x="1239" y="1146"/>
                    <a:pt x="1239" y="1086"/>
                  </a:cubicBezTo>
                  <a:cubicBezTo>
                    <a:pt x="1239" y="1057"/>
                    <a:pt x="1224" y="1019"/>
                    <a:pt x="1202" y="993"/>
                  </a:cubicBezTo>
                  <a:cubicBezTo>
                    <a:pt x="1250" y="956"/>
                    <a:pt x="1284" y="904"/>
                    <a:pt x="1284" y="852"/>
                  </a:cubicBezTo>
                  <a:close/>
                  <a:moveTo>
                    <a:pt x="1169" y="852"/>
                  </a:moveTo>
                  <a:cubicBezTo>
                    <a:pt x="1169" y="923"/>
                    <a:pt x="1094" y="930"/>
                    <a:pt x="1083" y="963"/>
                  </a:cubicBezTo>
                  <a:cubicBezTo>
                    <a:pt x="1072" y="1001"/>
                    <a:pt x="1128" y="1016"/>
                    <a:pt x="1128" y="1083"/>
                  </a:cubicBezTo>
                  <a:cubicBezTo>
                    <a:pt x="1128" y="1153"/>
                    <a:pt x="1042" y="1153"/>
                    <a:pt x="1031" y="1187"/>
                  </a:cubicBezTo>
                  <a:cubicBezTo>
                    <a:pt x="1016" y="1228"/>
                    <a:pt x="1057" y="1243"/>
                    <a:pt x="1057" y="1310"/>
                  </a:cubicBezTo>
                  <a:cubicBezTo>
                    <a:pt x="1057" y="1313"/>
                    <a:pt x="1057" y="1317"/>
                    <a:pt x="1057" y="1321"/>
                  </a:cubicBezTo>
                  <a:cubicBezTo>
                    <a:pt x="1046" y="1376"/>
                    <a:pt x="960" y="1380"/>
                    <a:pt x="945" y="1403"/>
                  </a:cubicBezTo>
                  <a:cubicBezTo>
                    <a:pt x="930" y="1429"/>
                    <a:pt x="949" y="1443"/>
                    <a:pt x="949" y="1503"/>
                  </a:cubicBezTo>
                  <a:cubicBezTo>
                    <a:pt x="949" y="1536"/>
                    <a:pt x="912" y="1559"/>
                    <a:pt x="867" y="1559"/>
                  </a:cubicBezTo>
                  <a:cubicBezTo>
                    <a:pt x="335" y="1559"/>
                    <a:pt x="335" y="1559"/>
                    <a:pt x="335" y="1559"/>
                  </a:cubicBezTo>
                  <a:cubicBezTo>
                    <a:pt x="294" y="1559"/>
                    <a:pt x="242" y="1536"/>
                    <a:pt x="194" y="1510"/>
                  </a:cubicBezTo>
                  <a:cubicBezTo>
                    <a:pt x="149" y="1488"/>
                    <a:pt x="105" y="1466"/>
                    <a:pt x="56" y="1455"/>
                  </a:cubicBezTo>
                  <a:cubicBezTo>
                    <a:pt x="56" y="863"/>
                    <a:pt x="56" y="863"/>
                    <a:pt x="56" y="863"/>
                  </a:cubicBezTo>
                  <a:cubicBezTo>
                    <a:pt x="194" y="759"/>
                    <a:pt x="372" y="599"/>
                    <a:pt x="443" y="405"/>
                  </a:cubicBezTo>
                  <a:cubicBezTo>
                    <a:pt x="443" y="402"/>
                    <a:pt x="443" y="398"/>
                    <a:pt x="447" y="398"/>
                  </a:cubicBezTo>
                  <a:cubicBezTo>
                    <a:pt x="499" y="119"/>
                    <a:pt x="499" y="119"/>
                    <a:pt x="499" y="119"/>
                  </a:cubicBezTo>
                  <a:cubicBezTo>
                    <a:pt x="518" y="112"/>
                    <a:pt x="532" y="112"/>
                    <a:pt x="562" y="112"/>
                  </a:cubicBezTo>
                  <a:cubicBezTo>
                    <a:pt x="573" y="112"/>
                    <a:pt x="618" y="178"/>
                    <a:pt x="618" y="391"/>
                  </a:cubicBezTo>
                  <a:cubicBezTo>
                    <a:pt x="618" y="472"/>
                    <a:pt x="603" y="565"/>
                    <a:pt x="573" y="670"/>
                  </a:cubicBezTo>
                  <a:cubicBezTo>
                    <a:pt x="558" y="670"/>
                    <a:pt x="558" y="670"/>
                    <a:pt x="558" y="670"/>
                  </a:cubicBezTo>
                  <a:cubicBezTo>
                    <a:pt x="529" y="670"/>
                    <a:pt x="503" y="696"/>
                    <a:pt x="503" y="725"/>
                  </a:cubicBezTo>
                  <a:cubicBezTo>
                    <a:pt x="503" y="755"/>
                    <a:pt x="529" y="781"/>
                    <a:pt x="558" y="781"/>
                  </a:cubicBezTo>
                  <a:cubicBezTo>
                    <a:pt x="1061" y="781"/>
                    <a:pt x="1061" y="781"/>
                    <a:pt x="1061" y="781"/>
                  </a:cubicBezTo>
                  <a:cubicBezTo>
                    <a:pt x="1117" y="781"/>
                    <a:pt x="1169" y="807"/>
                    <a:pt x="1169" y="852"/>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23" name="Freeform 6">
              <a:extLst>
                <a:ext uri="{FF2B5EF4-FFF2-40B4-BE49-F238E27FC236}">
                  <a16:creationId xmlns:a16="http://schemas.microsoft.com/office/drawing/2014/main" id="{15DB9891-8304-4B3F-8FC0-49F23AD72167}"/>
                </a:ext>
              </a:extLst>
            </p:cNvPr>
            <p:cNvSpPr>
              <a:spLocks noEditPoints="1"/>
            </p:cNvSpPr>
            <p:nvPr/>
          </p:nvSpPr>
          <p:spPr bwMode="auto">
            <a:xfrm>
              <a:off x="10406063" y="4279900"/>
              <a:ext cx="706437" cy="1273175"/>
            </a:xfrm>
            <a:custGeom>
              <a:avLst/>
              <a:gdLst>
                <a:gd name="T0" fmla="*/ 447 w 558"/>
                <a:gd name="T1" fmla="*/ 1004 h 1004"/>
                <a:gd name="T2" fmla="*/ 112 w 558"/>
                <a:gd name="T3" fmla="*/ 1004 h 1004"/>
                <a:gd name="T4" fmla="*/ 0 w 558"/>
                <a:gd name="T5" fmla="*/ 892 h 1004"/>
                <a:gd name="T6" fmla="*/ 0 w 558"/>
                <a:gd name="T7" fmla="*/ 111 h 1004"/>
                <a:gd name="T8" fmla="*/ 112 w 558"/>
                <a:gd name="T9" fmla="*/ 0 h 1004"/>
                <a:gd name="T10" fmla="*/ 447 w 558"/>
                <a:gd name="T11" fmla="*/ 0 h 1004"/>
                <a:gd name="T12" fmla="*/ 558 w 558"/>
                <a:gd name="T13" fmla="*/ 111 h 1004"/>
                <a:gd name="T14" fmla="*/ 558 w 558"/>
                <a:gd name="T15" fmla="*/ 892 h 1004"/>
                <a:gd name="T16" fmla="*/ 447 w 558"/>
                <a:gd name="T17" fmla="*/ 1004 h 1004"/>
                <a:gd name="T18" fmla="*/ 112 w 558"/>
                <a:gd name="T19" fmla="*/ 111 h 1004"/>
                <a:gd name="T20" fmla="*/ 112 w 558"/>
                <a:gd name="T21" fmla="*/ 892 h 1004"/>
                <a:gd name="T22" fmla="*/ 447 w 558"/>
                <a:gd name="T23" fmla="*/ 892 h 1004"/>
                <a:gd name="T24" fmla="*/ 447 w 558"/>
                <a:gd name="T25" fmla="*/ 111 h 1004"/>
                <a:gd name="T26" fmla="*/ 112 w 558"/>
                <a:gd name="T27" fmla="*/ 11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8" h="1004">
                  <a:moveTo>
                    <a:pt x="447" y="1004"/>
                  </a:moveTo>
                  <a:cubicBezTo>
                    <a:pt x="112" y="1004"/>
                    <a:pt x="112" y="1004"/>
                    <a:pt x="112" y="1004"/>
                  </a:cubicBezTo>
                  <a:cubicBezTo>
                    <a:pt x="48" y="1004"/>
                    <a:pt x="0" y="956"/>
                    <a:pt x="0" y="892"/>
                  </a:cubicBezTo>
                  <a:cubicBezTo>
                    <a:pt x="0" y="111"/>
                    <a:pt x="0" y="111"/>
                    <a:pt x="0" y="111"/>
                  </a:cubicBezTo>
                  <a:cubicBezTo>
                    <a:pt x="0" y="48"/>
                    <a:pt x="48" y="0"/>
                    <a:pt x="112" y="0"/>
                  </a:cubicBezTo>
                  <a:cubicBezTo>
                    <a:pt x="447" y="0"/>
                    <a:pt x="447" y="0"/>
                    <a:pt x="447" y="0"/>
                  </a:cubicBezTo>
                  <a:cubicBezTo>
                    <a:pt x="510" y="0"/>
                    <a:pt x="558" y="48"/>
                    <a:pt x="558" y="111"/>
                  </a:cubicBezTo>
                  <a:cubicBezTo>
                    <a:pt x="558" y="892"/>
                    <a:pt x="558" y="892"/>
                    <a:pt x="558" y="892"/>
                  </a:cubicBezTo>
                  <a:cubicBezTo>
                    <a:pt x="558" y="956"/>
                    <a:pt x="510" y="1004"/>
                    <a:pt x="447" y="1004"/>
                  </a:cubicBezTo>
                  <a:close/>
                  <a:moveTo>
                    <a:pt x="112" y="111"/>
                  </a:moveTo>
                  <a:cubicBezTo>
                    <a:pt x="112" y="892"/>
                    <a:pt x="112" y="892"/>
                    <a:pt x="112" y="892"/>
                  </a:cubicBezTo>
                  <a:cubicBezTo>
                    <a:pt x="447" y="892"/>
                    <a:pt x="447" y="892"/>
                    <a:pt x="447" y="892"/>
                  </a:cubicBezTo>
                  <a:cubicBezTo>
                    <a:pt x="447" y="111"/>
                    <a:pt x="447" y="111"/>
                    <a:pt x="447" y="111"/>
                  </a:cubicBezTo>
                  <a:cubicBezTo>
                    <a:pt x="112" y="111"/>
                    <a:pt x="112" y="111"/>
                    <a:pt x="112" y="111"/>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grpSp>
      <p:grpSp>
        <p:nvGrpSpPr>
          <p:cNvPr id="40" name="Group 39">
            <a:extLst>
              <a:ext uri="{FF2B5EF4-FFF2-40B4-BE49-F238E27FC236}">
                <a16:creationId xmlns:a16="http://schemas.microsoft.com/office/drawing/2014/main" id="{211F7C98-64A3-4AAD-8EC1-7A7667FA37DF}"/>
              </a:ext>
            </a:extLst>
          </p:cNvPr>
          <p:cNvGrpSpPr/>
          <p:nvPr/>
        </p:nvGrpSpPr>
        <p:grpSpPr>
          <a:xfrm flipV="1">
            <a:off x="4430347" y="2700182"/>
            <a:ext cx="414145" cy="388297"/>
            <a:chOff x="10406063" y="3430588"/>
            <a:chExt cx="2263774" cy="2122487"/>
          </a:xfrm>
          <a:solidFill>
            <a:schemeClr val="bg1"/>
          </a:solidFill>
        </p:grpSpPr>
        <p:sp>
          <p:nvSpPr>
            <p:cNvPr id="41" name="Freeform 5">
              <a:extLst>
                <a:ext uri="{FF2B5EF4-FFF2-40B4-BE49-F238E27FC236}">
                  <a16:creationId xmlns:a16="http://schemas.microsoft.com/office/drawing/2014/main" id="{5AD8D384-935C-448D-B29F-E07E10E9A3A5}"/>
                </a:ext>
              </a:extLst>
            </p:cNvPr>
            <p:cNvSpPr>
              <a:spLocks noEditPoints="1"/>
            </p:cNvSpPr>
            <p:nvPr/>
          </p:nvSpPr>
          <p:spPr bwMode="auto">
            <a:xfrm>
              <a:off x="11042650" y="3430588"/>
              <a:ext cx="1627187" cy="2117725"/>
            </a:xfrm>
            <a:custGeom>
              <a:avLst/>
              <a:gdLst>
                <a:gd name="T0" fmla="*/ 1284 w 1284"/>
                <a:gd name="T1" fmla="*/ 852 h 1670"/>
                <a:gd name="T2" fmla="*/ 1061 w 1284"/>
                <a:gd name="T3" fmla="*/ 670 h 1670"/>
                <a:gd name="T4" fmla="*/ 685 w 1284"/>
                <a:gd name="T5" fmla="*/ 670 h 1670"/>
                <a:gd name="T6" fmla="*/ 726 w 1284"/>
                <a:gd name="T7" fmla="*/ 391 h 1670"/>
                <a:gd name="T8" fmla="*/ 558 w 1284"/>
                <a:gd name="T9" fmla="*/ 0 h 1670"/>
                <a:gd name="T10" fmla="*/ 417 w 1284"/>
                <a:gd name="T11" fmla="*/ 37 h 1670"/>
                <a:gd name="T12" fmla="*/ 391 w 1284"/>
                <a:gd name="T13" fmla="*/ 74 h 1670"/>
                <a:gd name="T14" fmla="*/ 335 w 1284"/>
                <a:gd name="T15" fmla="*/ 376 h 1670"/>
                <a:gd name="T16" fmla="*/ 0 w 1284"/>
                <a:gd name="T17" fmla="*/ 766 h 1670"/>
                <a:gd name="T18" fmla="*/ 0 w 1284"/>
                <a:gd name="T19" fmla="*/ 1562 h 1670"/>
                <a:gd name="T20" fmla="*/ 142 w 1284"/>
                <a:gd name="T21" fmla="*/ 1611 h 1670"/>
                <a:gd name="T22" fmla="*/ 335 w 1284"/>
                <a:gd name="T23" fmla="*/ 1670 h 1670"/>
                <a:gd name="T24" fmla="*/ 867 w 1284"/>
                <a:gd name="T25" fmla="*/ 1670 h 1670"/>
                <a:gd name="T26" fmla="*/ 1061 w 1284"/>
                <a:gd name="T27" fmla="*/ 1503 h 1670"/>
                <a:gd name="T28" fmla="*/ 1057 w 1284"/>
                <a:gd name="T29" fmla="*/ 1462 h 1670"/>
                <a:gd name="T30" fmla="*/ 1172 w 1284"/>
                <a:gd name="T31" fmla="*/ 1310 h 1670"/>
                <a:gd name="T32" fmla="*/ 1154 w 1284"/>
                <a:gd name="T33" fmla="*/ 1224 h 1670"/>
                <a:gd name="T34" fmla="*/ 1239 w 1284"/>
                <a:gd name="T35" fmla="*/ 1086 h 1670"/>
                <a:gd name="T36" fmla="*/ 1202 w 1284"/>
                <a:gd name="T37" fmla="*/ 993 h 1670"/>
                <a:gd name="T38" fmla="*/ 1284 w 1284"/>
                <a:gd name="T39" fmla="*/ 852 h 1670"/>
                <a:gd name="T40" fmla="*/ 1169 w 1284"/>
                <a:gd name="T41" fmla="*/ 852 h 1670"/>
                <a:gd name="T42" fmla="*/ 1083 w 1284"/>
                <a:gd name="T43" fmla="*/ 963 h 1670"/>
                <a:gd name="T44" fmla="*/ 1128 w 1284"/>
                <a:gd name="T45" fmla="*/ 1083 h 1670"/>
                <a:gd name="T46" fmla="*/ 1031 w 1284"/>
                <a:gd name="T47" fmla="*/ 1187 h 1670"/>
                <a:gd name="T48" fmla="*/ 1057 w 1284"/>
                <a:gd name="T49" fmla="*/ 1310 h 1670"/>
                <a:gd name="T50" fmla="*/ 1057 w 1284"/>
                <a:gd name="T51" fmla="*/ 1321 h 1670"/>
                <a:gd name="T52" fmla="*/ 945 w 1284"/>
                <a:gd name="T53" fmla="*/ 1403 h 1670"/>
                <a:gd name="T54" fmla="*/ 949 w 1284"/>
                <a:gd name="T55" fmla="*/ 1503 h 1670"/>
                <a:gd name="T56" fmla="*/ 867 w 1284"/>
                <a:gd name="T57" fmla="*/ 1559 h 1670"/>
                <a:gd name="T58" fmla="*/ 335 w 1284"/>
                <a:gd name="T59" fmla="*/ 1559 h 1670"/>
                <a:gd name="T60" fmla="*/ 194 w 1284"/>
                <a:gd name="T61" fmla="*/ 1510 h 1670"/>
                <a:gd name="T62" fmla="*/ 56 w 1284"/>
                <a:gd name="T63" fmla="*/ 1455 h 1670"/>
                <a:gd name="T64" fmla="*/ 56 w 1284"/>
                <a:gd name="T65" fmla="*/ 863 h 1670"/>
                <a:gd name="T66" fmla="*/ 443 w 1284"/>
                <a:gd name="T67" fmla="*/ 405 h 1670"/>
                <a:gd name="T68" fmla="*/ 447 w 1284"/>
                <a:gd name="T69" fmla="*/ 398 h 1670"/>
                <a:gd name="T70" fmla="*/ 499 w 1284"/>
                <a:gd name="T71" fmla="*/ 119 h 1670"/>
                <a:gd name="T72" fmla="*/ 562 w 1284"/>
                <a:gd name="T73" fmla="*/ 112 h 1670"/>
                <a:gd name="T74" fmla="*/ 618 w 1284"/>
                <a:gd name="T75" fmla="*/ 391 h 1670"/>
                <a:gd name="T76" fmla="*/ 573 w 1284"/>
                <a:gd name="T77" fmla="*/ 670 h 1670"/>
                <a:gd name="T78" fmla="*/ 558 w 1284"/>
                <a:gd name="T79" fmla="*/ 670 h 1670"/>
                <a:gd name="T80" fmla="*/ 503 w 1284"/>
                <a:gd name="T81" fmla="*/ 725 h 1670"/>
                <a:gd name="T82" fmla="*/ 558 w 1284"/>
                <a:gd name="T83" fmla="*/ 781 h 1670"/>
                <a:gd name="T84" fmla="*/ 1061 w 1284"/>
                <a:gd name="T85" fmla="*/ 781 h 1670"/>
                <a:gd name="T86" fmla="*/ 1169 w 1284"/>
                <a:gd name="T87" fmla="*/ 852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4" h="1670">
                  <a:moveTo>
                    <a:pt x="1284" y="852"/>
                  </a:moveTo>
                  <a:cubicBezTo>
                    <a:pt x="1284" y="733"/>
                    <a:pt x="1191" y="670"/>
                    <a:pt x="1061" y="670"/>
                  </a:cubicBezTo>
                  <a:cubicBezTo>
                    <a:pt x="685" y="670"/>
                    <a:pt x="685" y="670"/>
                    <a:pt x="685" y="670"/>
                  </a:cubicBezTo>
                  <a:cubicBezTo>
                    <a:pt x="711" y="569"/>
                    <a:pt x="726" y="472"/>
                    <a:pt x="726" y="391"/>
                  </a:cubicBezTo>
                  <a:cubicBezTo>
                    <a:pt x="726" y="67"/>
                    <a:pt x="637" y="0"/>
                    <a:pt x="558" y="0"/>
                  </a:cubicBezTo>
                  <a:cubicBezTo>
                    <a:pt x="506" y="0"/>
                    <a:pt x="469" y="4"/>
                    <a:pt x="417" y="37"/>
                  </a:cubicBezTo>
                  <a:cubicBezTo>
                    <a:pt x="402" y="45"/>
                    <a:pt x="395" y="59"/>
                    <a:pt x="391" y="74"/>
                  </a:cubicBezTo>
                  <a:cubicBezTo>
                    <a:pt x="335" y="376"/>
                    <a:pt x="335" y="376"/>
                    <a:pt x="335" y="376"/>
                  </a:cubicBezTo>
                  <a:cubicBezTo>
                    <a:pt x="276" y="536"/>
                    <a:pt x="123" y="673"/>
                    <a:pt x="0" y="766"/>
                  </a:cubicBezTo>
                  <a:cubicBezTo>
                    <a:pt x="0" y="1562"/>
                    <a:pt x="0" y="1562"/>
                    <a:pt x="0" y="1562"/>
                  </a:cubicBezTo>
                  <a:cubicBezTo>
                    <a:pt x="41" y="1562"/>
                    <a:pt x="93" y="1585"/>
                    <a:pt x="142" y="1611"/>
                  </a:cubicBezTo>
                  <a:cubicBezTo>
                    <a:pt x="201" y="1641"/>
                    <a:pt x="265" y="1670"/>
                    <a:pt x="335" y="1670"/>
                  </a:cubicBezTo>
                  <a:cubicBezTo>
                    <a:pt x="867" y="1670"/>
                    <a:pt x="867" y="1670"/>
                    <a:pt x="867" y="1670"/>
                  </a:cubicBezTo>
                  <a:cubicBezTo>
                    <a:pt x="979" y="1670"/>
                    <a:pt x="1061" y="1581"/>
                    <a:pt x="1061" y="1503"/>
                  </a:cubicBezTo>
                  <a:cubicBezTo>
                    <a:pt x="1061" y="1488"/>
                    <a:pt x="1061" y="1473"/>
                    <a:pt x="1057" y="1462"/>
                  </a:cubicBezTo>
                  <a:cubicBezTo>
                    <a:pt x="1128" y="1436"/>
                    <a:pt x="1172" y="1376"/>
                    <a:pt x="1172" y="1310"/>
                  </a:cubicBezTo>
                  <a:cubicBezTo>
                    <a:pt x="1172" y="1276"/>
                    <a:pt x="1165" y="1246"/>
                    <a:pt x="1154" y="1224"/>
                  </a:cubicBezTo>
                  <a:cubicBezTo>
                    <a:pt x="1195" y="1194"/>
                    <a:pt x="1239" y="1146"/>
                    <a:pt x="1239" y="1086"/>
                  </a:cubicBezTo>
                  <a:cubicBezTo>
                    <a:pt x="1239" y="1057"/>
                    <a:pt x="1224" y="1019"/>
                    <a:pt x="1202" y="993"/>
                  </a:cubicBezTo>
                  <a:cubicBezTo>
                    <a:pt x="1250" y="956"/>
                    <a:pt x="1284" y="904"/>
                    <a:pt x="1284" y="852"/>
                  </a:cubicBezTo>
                  <a:close/>
                  <a:moveTo>
                    <a:pt x="1169" y="852"/>
                  </a:moveTo>
                  <a:cubicBezTo>
                    <a:pt x="1169" y="923"/>
                    <a:pt x="1094" y="930"/>
                    <a:pt x="1083" y="963"/>
                  </a:cubicBezTo>
                  <a:cubicBezTo>
                    <a:pt x="1072" y="1001"/>
                    <a:pt x="1128" y="1016"/>
                    <a:pt x="1128" y="1083"/>
                  </a:cubicBezTo>
                  <a:cubicBezTo>
                    <a:pt x="1128" y="1153"/>
                    <a:pt x="1042" y="1153"/>
                    <a:pt x="1031" y="1187"/>
                  </a:cubicBezTo>
                  <a:cubicBezTo>
                    <a:pt x="1016" y="1228"/>
                    <a:pt x="1057" y="1243"/>
                    <a:pt x="1057" y="1310"/>
                  </a:cubicBezTo>
                  <a:cubicBezTo>
                    <a:pt x="1057" y="1313"/>
                    <a:pt x="1057" y="1317"/>
                    <a:pt x="1057" y="1321"/>
                  </a:cubicBezTo>
                  <a:cubicBezTo>
                    <a:pt x="1046" y="1376"/>
                    <a:pt x="960" y="1380"/>
                    <a:pt x="945" y="1403"/>
                  </a:cubicBezTo>
                  <a:cubicBezTo>
                    <a:pt x="930" y="1429"/>
                    <a:pt x="949" y="1443"/>
                    <a:pt x="949" y="1503"/>
                  </a:cubicBezTo>
                  <a:cubicBezTo>
                    <a:pt x="949" y="1536"/>
                    <a:pt x="912" y="1559"/>
                    <a:pt x="867" y="1559"/>
                  </a:cubicBezTo>
                  <a:cubicBezTo>
                    <a:pt x="335" y="1559"/>
                    <a:pt x="335" y="1559"/>
                    <a:pt x="335" y="1559"/>
                  </a:cubicBezTo>
                  <a:cubicBezTo>
                    <a:pt x="294" y="1559"/>
                    <a:pt x="242" y="1536"/>
                    <a:pt x="194" y="1510"/>
                  </a:cubicBezTo>
                  <a:cubicBezTo>
                    <a:pt x="149" y="1488"/>
                    <a:pt x="105" y="1466"/>
                    <a:pt x="56" y="1455"/>
                  </a:cubicBezTo>
                  <a:cubicBezTo>
                    <a:pt x="56" y="863"/>
                    <a:pt x="56" y="863"/>
                    <a:pt x="56" y="863"/>
                  </a:cubicBezTo>
                  <a:cubicBezTo>
                    <a:pt x="194" y="759"/>
                    <a:pt x="372" y="599"/>
                    <a:pt x="443" y="405"/>
                  </a:cubicBezTo>
                  <a:cubicBezTo>
                    <a:pt x="443" y="402"/>
                    <a:pt x="443" y="398"/>
                    <a:pt x="447" y="398"/>
                  </a:cubicBezTo>
                  <a:cubicBezTo>
                    <a:pt x="499" y="119"/>
                    <a:pt x="499" y="119"/>
                    <a:pt x="499" y="119"/>
                  </a:cubicBezTo>
                  <a:cubicBezTo>
                    <a:pt x="518" y="112"/>
                    <a:pt x="532" y="112"/>
                    <a:pt x="562" y="112"/>
                  </a:cubicBezTo>
                  <a:cubicBezTo>
                    <a:pt x="573" y="112"/>
                    <a:pt x="618" y="178"/>
                    <a:pt x="618" y="391"/>
                  </a:cubicBezTo>
                  <a:cubicBezTo>
                    <a:pt x="618" y="472"/>
                    <a:pt x="603" y="565"/>
                    <a:pt x="573" y="670"/>
                  </a:cubicBezTo>
                  <a:cubicBezTo>
                    <a:pt x="558" y="670"/>
                    <a:pt x="558" y="670"/>
                    <a:pt x="558" y="670"/>
                  </a:cubicBezTo>
                  <a:cubicBezTo>
                    <a:pt x="529" y="670"/>
                    <a:pt x="503" y="696"/>
                    <a:pt x="503" y="725"/>
                  </a:cubicBezTo>
                  <a:cubicBezTo>
                    <a:pt x="503" y="755"/>
                    <a:pt x="529" y="781"/>
                    <a:pt x="558" y="781"/>
                  </a:cubicBezTo>
                  <a:cubicBezTo>
                    <a:pt x="1061" y="781"/>
                    <a:pt x="1061" y="781"/>
                    <a:pt x="1061" y="781"/>
                  </a:cubicBezTo>
                  <a:cubicBezTo>
                    <a:pt x="1117" y="781"/>
                    <a:pt x="1169" y="807"/>
                    <a:pt x="1169" y="852"/>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42" name="Freeform 6">
              <a:extLst>
                <a:ext uri="{FF2B5EF4-FFF2-40B4-BE49-F238E27FC236}">
                  <a16:creationId xmlns:a16="http://schemas.microsoft.com/office/drawing/2014/main" id="{F1ED0062-F513-40EC-A58B-AF97EE9E4F09}"/>
                </a:ext>
              </a:extLst>
            </p:cNvPr>
            <p:cNvSpPr>
              <a:spLocks noEditPoints="1"/>
            </p:cNvSpPr>
            <p:nvPr/>
          </p:nvSpPr>
          <p:spPr bwMode="auto">
            <a:xfrm>
              <a:off x="10406063" y="4279900"/>
              <a:ext cx="706437" cy="1273175"/>
            </a:xfrm>
            <a:custGeom>
              <a:avLst/>
              <a:gdLst>
                <a:gd name="T0" fmla="*/ 447 w 558"/>
                <a:gd name="T1" fmla="*/ 1004 h 1004"/>
                <a:gd name="T2" fmla="*/ 112 w 558"/>
                <a:gd name="T3" fmla="*/ 1004 h 1004"/>
                <a:gd name="T4" fmla="*/ 0 w 558"/>
                <a:gd name="T5" fmla="*/ 892 h 1004"/>
                <a:gd name="T6" fmla="*/ 0 w 558"/>
                <a:gd name="T7" fmla="*/ 111 h 1004"/>
                <a:gd name="T8" fmla="*/ 112 w 558"/>
                <a:gd name="T9" fmla="*/ 0 h 1004"/>
                <a:gd name="T10" fmla="*/ 447 w 558"/>
                <a:gd name="T11" fmla="*/ 0 h 1004"/>
                <a:gd name="T12" fmla="*/ 558 w 558"/>
                <a:gd name="T13" fmla="*/ 111 h 1004"/>
                <a:gd name="T14" fmla="*/ 558 w 558"/>
                <a:gd name="T15" fmla="*/ 892 h 1004"/>
                <a:gd name="T16" fmla="*/ 447 w 558"/>
                <a:gd name="T17" fmla="*/ 1004 h 1004"/>
                <a:gd name="T18" fmla="*/ 112 w 558"/>
                <a:gd name="T19" fmla="*/ 111 h 1004"/>
                <a:gd name="T20" fmla="*/ 112 w 558"/>
                <a:gd name="T21" fmla="*/ 892 h 1004"/>
                <a:gd name="T22" fmla="*/ 447 w 558"/>
                <a:gd name="T23" fmla="*/ 892 h 1004"/>
                <a:gd name="T24" fmla="*/ 447 w 558"/>
                <a:gd name="T25" fmla="*/ 111 h 1004"/>
                <a:gd name="T26" fmla="*/ 112 w 558"/>
                <a:gd name="T27" fmla="*/ 11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8" h="1004">
                  <a:moveTo>
                    <a:pt x="447" y="1004"/>
                  </a:moveTo>
                  <a:cubicBezTo>
                    <a:pt x="112" y="1004"/>
                    <a:pt x="112" y="1004"/>
                    <a:pt x="112" y="1004"/>
                  </a:cubicBezTo>
                  <a:cubicBezTo>
                    <a:pt x="48" y="1004"/>
                    <a:pt x="0" y="956"/>
                    <a:pt x="0" y="892"/>
                  </a:cubicBezTo>
                  <a:cubicBezTo>
                    <a:pt x="0" y="111"/>
                    <a:pt x="0" y="111"/>
                    <a:pt x="0" y="111"/>
                  </a:cubicBezTo>
                  <a:cubicBezTo>
                    <a:pt x="0" y="48"/>
                    <a:pt x="48" y="0"/>
                    <a:pt x="112" y="0"/>
                  </a:cubicBezTo>
                  <a:cubicBezTo>
                    <a:pt x="447" y="0"/>
                    <a:pt x="447" y="0"/>
                    <a:pt x="447" y="0"/>
                  </a:cubicBezTo>
                  <a:cubicBezTo>
                    <a:pt x="510" y="0"/>
                    <a:pt x="558" y="48"/>
                    <a:pt x="558" y="111"/>
                  </a:cubicBezTo>
                  <a:cubicBezTo>
                    <a:pt x="558" y="892"/>
                    <a:pt x="558" y="892"/>
                    <a:pt x="558" y="892"/>
                  </a:cubicBezTo>
                  <a:cubicBezTo>
                    <a:pt x="558" y="956"/>
                    <a:pt x="510" y="1004"/>
                    <a:pt x="447" y="1004"/>
                  </a:cubicBezTo>
                  <a:close/>
                  <a:moveTo>
                    <a:pt x="112" y="111"/>
                  </a:moveTo>
                  <a:cubicBezTo>
                    <a:pt x="112" y="892"/>
                    <a:pt x="112" y="892"/>
                    <a:pt x="112" y="892"/>
                  </a:cubicBezTo>
                  <a:cubicBezTo>
                    <a:pt x="447" y="892"/>
                    <a:pt x="447" y="892"/>
                    <a:pt x="447" y="892"/>
                  </a:cubicBezTo>
                  <a:cubicBezTo>
                    <a:pt x="447" y="111"/>
                    <a:pt x="447" y="111"/>
                    <a:pt x="447" y="111"/>
                  </a:cubicBezTo>
                  <a:cubicBezTo>
                    <a:pt x="112" y="111"/>
                    <a:pt x="112" y="111"/>
                    <a:pt x="112" y="111"/>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grpSp>
      <p:sp>
        <p:nvSpPr>
          <p:cNvPr id="20" name="Footer Placeholder 3">
            <a:extLst>
              <a:ext uri="{FF2B5EF4-FFF2-40B4-BE49-F238E27FC236}">
                <a16:creationId xmlns:a16="http://schemas.microsoft.com/office/drawing/2014/main" id="{566E942C-121F-4D2B-89C9-DF3FD57F3AF0}"/>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24" name="Slide Number Placeholder 4">
            <a:extLst>
              <a:ext uri="{FF2B5EF4-FFF2-40B4-BE49-F238E27FC236}">
                <a16:creationId xmlns:a16="http://schemas.microsoft.com/office/drawing/2014/main" id="{690FCDC5-922E-46BE-958A-8CE8E894FB67}"/>
              </a:ext>
            </a:extLst>
          </p:cNvPr>
          <p:cNvSpPr>
            <a:spLocks noGrp="1"/>
          </p:cNvSpPr>
          <p:nvPr>
            <p:ph type="sldNum" sz="quarter" idx="11"/>
          </p:nvPr>
        </p:nvSpPr>
        <p:spPr>
          <a:xfrm>
            <a:off x="6457950" y="6433131"/>
            <a:ext cx="2057400" cy="365125"/>
          </a:xfrm>
        </p:spPr>
        <p:txBody>
          <a:bodyPr/>
          <a:lstStyle/>
          <a:p>
            <a:pPr>
              <a:defRPr/>
            </a:pPr>
            <a:fld id="{36AC1577-D165-894F-A2E8-2E5C1B17494C}" type="slidenum">
              <a:rPr lang="en-US" altLang="en-US" smtClean="0"/>
              <a:pPr>
                <a:defRPr/>
              </a:pPr>
              <a:t>18</a:t>
            </a:fld>
            <a:endParaRPr lang="en-US" altLang="en-US" dirty="0"/>
          </a:p>
        </p:txBody>
      </p:sp>
      <p:sp>
        <p:nvSpPr>
          <p:cNvPr id="25" name="TextBox 24">
            <a:extLst>
              <a:ext uri="{FF2B5EF4-FFF2-40B4-BE49-F238E27FC236}">
                <a16:creationId xmlns:a16="http://schemas.microsoft.com/office/drawing/2014/main" id="{959D3847-2B34-46E6-A033-B3CA148BED60}"/>
              </a:ext>
            </a:extLst>
          </p:cNvPr>
          <p:cNvSpPr txBox="1"/>
          <p:nvPr/>
        </p:nvSpPr>
        <p:spPr>
          <a:xfrm>
            <a:off x="672655" y="5709452"/>
            <a:ext cx="7748304" cy="600164"/>
          </a:xfrm>
          <a:prstGeom prst="rect">
            <a:avLst/>
          </a:prstGeom>
          <a:noFill/>
        </p:spPr>
        <p:txBody>
          <a:bodyPr wrap="square">
            <a:spAutoFit/>
          </a:bodyPr>
          <a:lstStyle/>
          <a:p>
            <a:r>
              <a:rPr lang="en-US" sz="1100" b="0" dirty="0">
                <a:latin typeface="Calibri" panose="020F0502020204030204" pitchFamily="34" charset="0"/>
                <a:cs typeface="Calibri" panose="020F0502020204030204" pitchFamily="34" charset="0"/>
              </a:rPr>
              <a:t>Rohrer, D. </a:t>
            </a:r>
            <a:r>
              <a:rPr lang="en-US" sz="1100" b="0" dirty="0" err="1">
                <a:latin typeface="Calibri" panose="020F0502020204030204" pitchFamily="34" charset="0"/>
                <a:cs typeface="Calibri" panose="020F0502020204030204" pitchFamily="34" charset="0"/>
              </a:rPr>
              <a:t>Pashler</a:t>
            </a:r>
            <a:r>
              <a:rPr lang="en-US" sz="1100" b="0" dirty="0">
                <a:latin typeface="Calibri" panose="020F0502020204030204" pitchFamily="34" charset="0"/>
                <a:cs typeface="Calibri" panose="020F0502020204030204" pitchFamily="34" charset="0"/>
              </a:rPr>
              <a:t>, H. (2010). Recent Research on Human Learning Challenges Conventional Instructional Strategies. Educ Res. 39(5):406-412.</a:t>
            </a:r>
          </a:p>
          <a:p>
            <a:r>
              <a:rPr lang="en-US" sz="1100" b="0" dirty="0">
                <a:latin typeface="Calibri" panose="020F0502020204030204" pitchFamily="34" charset="0"/>
                <a:cs typeface="Calibri" panose="020F0502020204030204" pitchFamily="34" charset="0"/>
              </a:rPr>
              <a:t>Rohrer, D. (2012) Interleaving Helps Students Distinguish among Similar Concepts. Educ Psychol Rev. 24(3):355-367.</a:t>
            </a:r>
          </a:p>
        </p:txBody>
      </p:sp>
    </p:spTree>
    <p:extLst>
      <p:ext uri="{BB962C8B-B14F-4D97-AF65-F5344CB8AC3E}">
        <p14:creationId xmlns:p14="http://schemas.microsoft.com/office/powerpoint/2010/main" val="13433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4BFD84D-DBD6-4730-B770-8086B701D09B}"/>
              </a:ext>
            </a:extLst>
          </p:cNvPr>
          <p:cNvSpPr>
            <a:spLocks/>
          </p:cNvSpPr>
          <p:nvPr/>
        </p:nvSpPr>
        <p:spPr bwMode="auto">
          <a:xfrm>
            <a:off x="-75656" y="911071"/>
            <a:ext cx="9144000" cy="4912124"/>
          </a:xfrm>
          <a:custGeom>
            <a:avLst/>
            <a:gdLst>
              <a:gd name="T0" fmla="*/ 1200 w 1592"/>
              <a:gd name="T1" fmla="*/ 0 h 876"/>
              <a:gd name="T2" fmla="*/ 916 w 1592"/>
              <a:gd name="T3" fmla="*/ 200 h 876"/>
              <a:gd name="T4" fmla="*/ 550 w 1592"/>
              <a:gd name="T5" fmla="*/ 270 h 876"/>
              <a:gd name="T6" fmla="*/ 380 w 1592"/>
              <a:gd name="T7" fmla="*/ 442 h 876"/>
              <a:gd name="T8" fmla="*/ 18 w 1592"/>
              <a:gd name="T9" fmla="*/ 522 h 876"/>
              <a:gd name="T10" fmla="*/ 0 w 1592"/>
              <a:gd name="T11" fmla="*/ 519 h 876"/>
              <a:gd name="T12" fmla="*/ 0 w 1592"/>
              <a:gd name="T13" fmla="*/ 759 h 876"/>
              <a:gd name="T14" fmla="*/ 178 w 1592"/>
              <a:gd name="T15" fmla="*/ 800 h 876"/>
              <a:gd name="T16" fmla="*/ 592 w 1592"/>
              <a:gd name="T17" fmla="*/ 818 h 876"/>
              <a:gd name="T18" fmla="*/ 990 w 1592"/>
              <a:gd name="T19" fmla="*/ 832 h 876"/>
              <a:gd name="T20" fmla="*/ 1456 w 1592"/>
              <a:gd name="T21" fmla="*/ 810 h 876"/>
              <a:gd name="T22" fmla="*/ 1592 w 1592"/>
              <a:gd name="T23" fmla="*/ 853 h 876"/>
              <a:gd name="T24" fmla="*/ 1592 w 1592"/>
              <a:gd name="T25" fmla="*/ 0 h 876"/>
              <a:gd name="T26" fmla="*/ 1200 w 1592"/>
              <a:gd name="T27" fmla="*/ 0 h 876"/>
              <a:gd name="connsiteX0" fmla="*/ 7703 w 10165"/>
              <a:gd name="connsiteY0" fmla="*/ 0 h 9737"/>
              <a:gd name="connsiteX1" fmla="*/ 5919 w 10165"/>
              <a:gd name="connsiteY1" fmla="*/ 2283 h 9737"/>
              <a:gd name="connsiteX2" fmla="*/ 3620 w 10165"/>
              <a:gd name="connsiteY2" fmla="*/ 3082 h 9737"/>
              <a:gd name="connsiteX3" fmla="*/ 278 w 10165"/>
              <a:gd name="connsiteY3" fmla="*/ 5959 h 9737"/>
              <a:gd name="connsiteX4" fmla="*/ 165 w 10165"/>
              <a:gd name="connsiteY4" fmla="*/ 5925 h 9737"/>
              <a:gd name="connsiteX5" fmla="*/ 165 w 10165"/>
              <a:gd name="connsiteY5" fmla="*/ 8664 h 9737"/>
              <a:gd name="connsiteX6" fmla="*/ 1283 w 10165"/>
              <a:gd name="connsiteY6" fmla="*/ 9132 h 9737"/>
              <a:gd name="connsiteX7" fmla="*/ 3884 w 10165"/>
              <a:gd name="connsiteY7" fmla="*/ 9338 h 9737"/>
              <a:gd name="connsiteX8" fmla="*/ 6384 w 10165"/>
              <a:gd name="connsiteY8" fmla="*/ 9498 h 9737"/>
              <a:gd name="connsiteX9" fmla="*/ 9311 w 10165"/>
              <a:gd name="connsiteY9" fmla="*/ 9247 h 9737"/>
              <a:gd name="connsiteX10" fmla="*/ 10165 w 10165"/>
              <a:gd name="connsiteY10" fmla="*/ 9737 h 9737"/>
              <a:gd name="connsiteX11" fmla="*/ 10165 w 10165"/>
              <a:gd name="connsiteY11" fmla="*/ 0 h 9737"/>
              <a:gd name="connsiteX12" fmla="*/ 7703 w 10165"/>
              <a:gd name="connsiteY12" fmla="*/ 0 h 9737"/>
              <a:gd name="connsiteX0" fmla="*/ 7578 w 10000"/>
              <a:gd name="connsiteY0" fmla="*/ 0 h 10000"/>
              <a:gd name="connsiteX1" fmla="*/ 5823 w 10000"/>
              <a:gd name="connsiteY1" fmla="*/ 2345 h 10000"/>
              <a:gd name="connsiteX2" fmla="*/ 3561 w 10000"/>
              <a:gd name="connsiteY2" fmla="*/ 3165 h 10000"/>
              <a:gd name="connsiteX3" fmla="*/ 273 w 10000"/>
              <a:gd name="connsiteY3" fmla="*/ 6120 h 10000"/>
              <a:gd name="connsiteX4" fmla="*/ 162 w 10000"/>
              <a:gd name="connsiteY4" fmla="*/ 6085 h 10000"/>
              <a:gd name="connsiteX5" fmla="*/ 162 w 10000"/>
              <a:gd name="connsiteY5" fmla="*/ 8898 h 10000"/>
              <a:gd name="connsiteX6" fmla="*/ 1262 w 10000"/>
              <a:gd name="connsiteY6" fmla="*/ 9379 h 10000"/>
              <a:gd name="connsiteX7" fmla="*/ 3821 w 10000"/>
              <a:gd name="connsiteY7" fmla="*/ 9590 h 10000"/>
              <a:gd name="connsiteX8" fmla="*/ 6280 w 10000"/>
              <a:gd name="connsiteY8" fmla="*/ 9755 h 10000"/>
              <a:gd name="connsiteX9" fmla="*/ 9160 w 10000"/>
              <a:gd name="connsiteY9" fmla="*/ 9497 h 10000"/>
              <a:gd name="connsiteX10" fmla="*/ 10000 w 10000"/>
              <a:gd name="connsiteY10" fmla="*/ 10000 h 10000"/>
              <a:gd name="connsiteX11" fmla="*/ 10000 w 10000"/>
              <a:gd name="connsiteY11" fmla="*/ 0 h 10000"/>
              <a:gd name="connsiteX12" fmla="*/ 7578 w 10000"/>
              <a:gd name="connsiteY12" fmla="*/ 0 h 10000"/>
              <a:gd name="connsiteX0" fmla="*/ 7416 w 9838"/>
              <a:gd name="connsiteY0" fmla="*/ 0 h 10000"/>
              <a:gd name="connsiteX1" fmla="*/ 5661 w 9838"/>
              <a:gd name="connsiteY1" fmla="*/ 2345 h 10000"/>
              <a:gd name="connsiteX2" fmla="*/ 3399 w 9838"/>
              <a:gd name="connsiteY2" fmla="*/ 3165 h 10000"/>
              <a:gd name="connsiteX3" fmla="*/ 0 w 9838"/>
              <a:gd name="connsiteY3" fmla="*/ 6085 h 10000"/>
              <a:gd name="connsiteX4" fmla="*/ 0 w 9838"/>
              <a:gd name="connsiteY4" fmla="*/ 8898 h 10000"/>
              <a:gd name="connsiteX5" fmla="*/ 1100 w 9838"/>
              <a:gd name="connsiteY5" fmla="*/ 9379 h 10000"/>
              <a:gd name="connsiteX6" fmla="*/ 3659 w 9838"/>
              <a:gd name="connsiteY6" fmla="*/ 9590 h 10000"/>
              <a:gd name="connsiteX7" fmla="*/ 6118 w 9838"/>
              <a:gd name="connsiteY7" fmla="*/ 9755 h 10000"/>
              <a:gd name="connsiteX8" fmla="*/ 8998 w 9838"/>
              <a:gd name="connsiteY8" fmla="*/ 9497 h 10000"/>
              <a:gd name="connsiteX9" fmla="*/ 9838 w 9838"/>
              <a:gd name="connsiteY9" fmla="*/ 10000 h 10000"/>
              <a:gd name="connsiteX10" fmla="*/ 9838 w 9838"/>
              <a:gd name="connsiteY10" fmla="*/ 0 h 10000"/>
              <a:gd name="connsiteX11" fmla="*/ 7416 w 9838"/>
              <a:gd name="connsiteY11" fmla="*/ 0 h 10000"/>
              <a:gd name="connsiteX0" fmla="*/ 7538 w 10000"/>
              <a:gd name="connsiteY0" fmla="*/ 0 h 10000"/>
              <a:gd name="connsiteX1" fmla="*/ 5754 w 10000"/>
              <a:gd name="connsiteY1" fmla="*/ 2345 h 10000"/>
              <a:gd name="connsiteX2" fmla="*/ 3455 w 10000"/>
              <a:gd name="connsiteY2" fmla="*/ 3165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7538" y="0"/>
                </a:moveTo>
                <a:cubicBezTo>
                  <a:pt x="7242" y="1137"/>
                  <a:pt x="6741" y="1888"/>
                  <a:pt x="5734" y="2081"/>
                </a:cubicBezTo>
                <a:cubicBezTo>
                  <a:pt x="4333" y="2350"/>
                  <a:pt x="3743" y="1668"/>
                  <a:pt x="2594" y="3656"/>
                </a:cubicBezTo>
                <a:cubicBezTo>
                  <a:pt x="1445" y="5644"/>
                  <a:pt x="575" y="5130"/>
                  <a:pt x="0" y="6085"/>
                </a:cubicBezTo>
                <a:lnTo>
                  <a:pt x="0" y="8898"/>
                </a:lnTo>
                <a:cubicBezTo>
                  <a:pt x="320" y="8910"/>
                  <a:pt x="691" y="9027"/>
                  <a:pt x="1118" y="9379"/>
                </a:cubicBezTo>
                <a:cubicBezTo>
                  <a:pt x="2236" y="10270"/>
                  <a:pt x="3178" y="9755"/>
                  <a:pt x="3719" y="9590"/>
                </a:cubicBezTo>
                <a:cubicBezTo>
                  <a:pt x="4259" y="9426"/>
                  <a:pt x="4749" y="9519"/>
                  <a:pt x="6219" y="9755"/>
                </a:cubicBezTo>
                <a:cubicBezTo>
                  <a:pt x="7689" y="10000"/>
                  <a:pt x="8254" y="8770"/>
                  <a:pt x="9146" y="9497"/>
                </a:cubicBezTo>
                <a:cubicBezTo>
                  <a:pt x="9548" y="9824"/>
                  <a:pt x="9824" y="9954"/>
                  <a:pt x="10000" y="10000"/>
                </a:cubicBezTo>
                <a:lnTo>
                  <a:pt x="10000" y="0"/>
                </a:lnTo>
                <a:lnTo>
                  <a:pt x="7538" y="0"/>
                </a:lnTo>
                <a:close/>
              </a:path>
            </a:pathLst>
          </a:custGeom>
          <a:solidFill>
            <a:schemeClr val="tx2"/>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75" name="Freeform: Shape 74">
            <a:extLst>
              <a:ext uri="{FF2B5EF4-FFF2-40B4-BE49-F238E27FC236}">
                <a16:creationId xmlns:a16="http://schemas.microsoft.com/office/drawing/2014/main" id="{7E339218-9056-4F56-826F-41F7CE1363D3}"/>
              </a:ext>
            </a:extLst>
          </p:cNvPr>
          <p:cNvSpPr/>
          <p:nvPr/>
        </p:nvSpPr>
        <p:spPr>
          <a:xfrm>
            <a:off x="6457623" y="1975861"/>
            <a:ext cx="2233614" cy="1198724"/>
          </a:xfrm>
          <a:custGeom>
            <a:avLst/>
            <a:gdLst>
              <a:gd name="connsiteX0" fmla="*/ 837043 w 2033588"/>
              <a:gd name="connsiteY0" fmla="*/ 0 h 1597882"/>
              <a:gd name="connsiteX1" fmla="*/ 1196546 w 2033588"/>
              <a:gd name="connsiteY1" fmla="*/ 0 h 1597882"/>
              <a:gd name="connsiteX2" fmla="*/ 2033588 w 2033588"/>
              <a:gd name="connsiteY2" fmla="*/ 1597882 h 1597882"/>
              <a:gd name="connsiteX3" fmla="*/ 0 w 2033588"/>
              <a:gd name="connsiteY3" fmla="*/ 1597882 h 1597882"/>
              <a:gd name="connsiteX4" fmla="*/ 837043 w 2033588"/>
              <a:gd name="connsiteY4" fmla="*/ 0 h 159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88" h="1597882">
                <a:moveTo>
                  <a:pt x="837043" y="0"/>
                </a:moveTo>
                <a:lnTo>
                  <a:pt x="1196546" y="0"/>
                </a:lnTo>
                <a:lnTo>
                  <a:pt x="2033588" y="1597882"/>
                </a:lnTo>
                <a:lnTo>
                  <a:pt x="0" y="1597882"/>
                </a:lnTo>
                <a:lnTo>
                  <a:pt x="837043" y="0"/>
                </a:lnTo>
                <a:close/>
              </a:path>
            </a:pathLst>
          </a:custGeom>
          <a:gradFill>
            <a:gsLst>
              <a:gs pos="0">
                <a:schemeClr val="bg1">
                  <a:alpha val="1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49" name="Freeform: Shape 48">
            <a:extLst>
              <a:ext uri="{FF2B5EF4-FFF2-40B4-BE49-F238E27FC236}">
                <a16:creationId xmlns:a16="http://schemas.microsoft.com/office/drawing/2014/main" id="{0A8E70F7-0F77-452D-B772-2EC5DAF2F459}"/>
              </a:ext>
            </a:extLst>
          </p:cNvPr>
          <p:cNvSpPr/>
          <p:nvPr/>
        </p:nvSpPr>
        <p:spPr>
          <a:xfrm>
            <a:off x="1834184" y="3293191"/>
            <a:ext cx="2233614" cy="1198724"/>
          </a:xfrm>
          <a:custGeom>
            <a:avLst/>
            <a:gdLst>
              <a:gd name="connsiteX0" fmla="*/ 837043 w 2033588"/>
              <a:gd name="connsiteY0" fmla="*/ 0 h 1597882"/>
              <a:gd name="connsiteX1" fmla="*/ 1196546 w 2033588"/>
              <a:gd name="connsiteY1" fmla="*/ 0 h 1597882"/>
              <a:gd name="connsiteX2" fmla="*/ 2033588 w 2033588"/>
              <a:gd name="connsiteY2" fmla="*/ 1597882 h 1597882"/>
              <a:gd name="connsiteX3" fmla="*/ 0 w 2033588"/>
              <a:gd name="connsiteY3" fmla="*/ 1597882 h 1597882"/>
              <a:gd name="connsiteX4" fmla="*/ 837043 w 2033588"/>
              <a:gd name="connsiteY4" fmla="*/ 0 h 159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88" h="1597882">
                <a:moveTo>
                  <a:pt x="837043" y="0"/>
                </a:moveTo>
                <a:lnTo>
                  <a:pt x="1196546" y="0"/>
                </a:lnTo>
                <a:lnTo>
                  <a:pt x="2033588" y="1597882"/>
                </a:lnTo>
                <a:lnTo>
                  <a:pt x="0" y="1597882"/>
                </a:lnTo>
                <a:lnTo>
                  <a:pt x="837043" y="0"/>
                </a:lnTo>
                <a:close/>
              </a:path>
            </a:pathLst>
          </a:custGeom>
          <a:gradFill>
            <a:gsLst>
              <a:gs pos="0">
                <a:schemeClr val="bg1">
                  <a:alpha val="1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63" name="Freeform: Shape 62">
            <a:extLst>
              <a:ext uri="{FF2B5EF4-FFF2-40B4-BE49-F238E27FC236}">
                <a16:creationId xmlns:a16="http://schemas.microsoft.com/office/drawing/2014/main" id="{FC17C3E9-A6D0-4F3A-8481-971C03E71648}"/>
              </a:ext>
            </a:extLst>
          </p:cNvPr>
          <p:cNvSpPr/>
          <p:nvPr/>
        </p:nvSpPr>
        <p:spPr>
          <a:xfrm>
            <a:off x="4247431" y="2634526"/>
            <a:ext cx="2030558" cy="1198724"/>
          </a:xfrm>
          <a:custGeom>
            <a:avLst/>
            <a:gdLst>
              <a:gd name="connsiteX0" fmla="*/ 837043 w 2033588"/>
              <a:gd name="connsiteY0" fmla="*/ 0 h 1597882"/>
              <a:gd name="connsiteX1" fmla="*/ 1196546 w 2033588"/>
              <a:gd name="connsiteY1" fmla="*/ 0 h 1597882"/>
              <a:gd name="connsiteX2" fmla="*/ 2033588 w 2033588"/>
              <a:gd name="connsiteY2" fmla="*/ 1597882 h 1597882"/>
              <a:gd name="connsiteX3" fmla="*/ 0 w 2033588"/>
              <a:gd name="connsiteY3" fmla="*/ 1597882 h 1597882"/>
              <a:gd name="connsiteX4" fmla="*/ 837043 w 2033588"/>
              <a:gd name="connsiteY4" fmla="*/ 0 h 159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88" h="1597882">
                <a:moveTo>
                  <a:pt x="837043" y="0"/>
                </a:moveTo>
                <a:lnTo>
                  <a:pt x="1196546" y="0"/>
                </a:lnTo>
                <a:lnTo>
                  <a:pt x="2033588" y="1597882"/>
                </a:lnTo>
                <a:lnTo>
                  <a:pt x="0" y="1597882"/>
                </a:lnTo>
                <a:lnTo>
                  <a:pt x="837043" y="0"/>
                </a:lnTo>
                <a:close/>
              </a:path>
            </a:pathLst>
          </a:custGeom>
          <a:gradFill>
            <a:gsLst>
              <a:gs pos="0">
                <a:schemeClr val="bg1">
                  <a:alpha val="1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2" name="Title 1"/>
          <p:cNvSpPr>
            <a:spLocks noGrp="1"/>
          </p:cNvSpPr>
          <p:nvPr>
            <p:ph type="title"/>
          </p:nvPr>
        </p:nvSpPr>
        <p:spPr/>
        <p:txBody>
          <a:bodyPr/>
          <a:lstStyle/>
          <a:p>
            <a:r>
              <a:rPr lang="en-US" b="0" i="0" dirty="0">
                <a:solidFill>
                  <a:schemeClr val="tx1">
                    <a:lumMod val="75000"/>
                    <a:lumOff val="25000"/>
                  </a:schemeClr>
                </a:solidFill>
                <a:effectLst/>
              </a:rPr>
              <a:t>Intrinsic Motivators</a:t>
            </a:r>
            <a:endParaRPr lang="en-IN" dirty="0">
              <a:solidFill>
                <a:schemeClr val="tx1">
                  <a:lumMod val="75000"/>
                  <a:lumOff val="25000"/>
                </a:schemeClr>
              </a:solidFill>
            </a:endParaRPr>
          </a:p>
        </p:txBody>
      </p:sp>
      <p:sp>
        <p:nvSpPr>
          <p:cNvPr id="54" name="Freeform: Shape 53">
            <a:extLst>
              <a:ext uri="{FF2B5EF4-FFF2-40B4-BE49-F238E27FC236}">
                <a16:creationId xmlns:a16="http://schemas.microsoft.com/office/drawing/2014/main" id="{C7A327A1-C532-4AA5-84A6-6D878579FCD5}"/>
              </a:ext>
            </a:extLst>
          </p:cNvPr>
          <p:cNvSpPr/>
          <p:nvPr/>
        </p:nvSpPr>
        <p:spPr>
          <a:xfrm>
            <a:off x="1847786" y="5269847"/>
            <a:ext cx="2206410" cy="845593"/>
          </a:xfrm>
          <a:custGeom>
            <a:avLst/>
            <a:gdLst>
              <a:gd name="connsiteX0" fmla="*/ 595886 w 2941114"/>
              <a:gd name="connsiteY0" fmla="*/ 0 h 1127164"/>
              <a:gd name="connsiteX1" fmla="*/ 2345229 w 2941114"/>
              <a:gd name="connsiteY1" fmla="*/ 0 h 1127164"/>
              <a:gd name="connsiteX2" fmla="*/ 2941114 w 2941114"/>
              <a:gd name="connsiteY2" fmla="*/ 1127164 h 1127164"/>
              <a:gd name="connsiteX3" fmla="*/ 0 w 2941114"/>
              <a:gd name="connsiteY3" fmla="*/ 1127164 h 1127164"/>
              <a:gd name="connsiteX4" fmla="*/ 595886 w 2941114"/>
              <a:gd name="connsiteY4" fmla="*/ 0 h 112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14" h="1127164">
                <a:moveTo>
                  <a:pt x="595886" y="0"/>
                </a:moveTo>
                <a:lnTo>
                  <a:pt x="2345229" y="0"/>
                </a:lnTo>
                <a:lnTo>
                  <a:pt x="2941114" y="1127164"/>
                </a:lnTo>
                <a:lnTo>
                  <a:pt x="0" y="1127164"/>
                </a:lnTo>
                <a:lnTo>
                  <a:pt x="595886" y="0"/>
                </a:lnTo>
                <a:close/>
              </a:path>
            </a:pathLst>
          </a:custGeom>
          <a:gradFill>
            <a:gsLst>
              <a:gs pos="0">
                <a:schemeClr val="tx1">
                  <a:alpha val="26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grpSp>
        <p:nvGrpSpPr>
          <p:cNvPr id="57" name="Group 56">
            <a:extLst>
              <a:ext uri="{FF2B5EF4-FFF2-40B4-BE49-F238E27FC236}">
                <a16:creationId xmlns:a16="http://schemas.microsoft.com/office/drawing/2014/main" id="{E2B96678-696B-4417-8CF0-B0A24690DA9A}"/>
              </a:ext>
            </a:extLst>
          </p:cNvPr>
          <p:cNvGrpSpPr/>
          <p:nvPr/>
        </p:nvGrpSpPr>
        <p:grpSpPr>
          <a:xfrm>
            <a:off x="2186584" y="4904231"/>
            <a:ext cx="1532734" cy="416828"/>
            <a:chOff x="3122050" y="4739930"/>
            <a:chExt cx="2043113" cy="555626"/>
          </a:xfrm>
        </p:grpSpPr>
        <p:sp>
          <p:nvSpPr>
            <p:cNvPr id="34" name="Freeform 17">
              <a:extLst>
                <a:ext uri="{FF2B5EF4-FFF2-40B4-BE49-F238E27FC236}">
                  <a16:creationId xmlns:a16="http://schemas.microsoft.com/office/drawing/2014/main" id="{5D452ACA-422B-4C92-BB31-D1F11FB8D910}"/>
                </a:ext>
              </a:extLst>
            </p:cNvPr>
            <p:cNvSpPr>
              <a:spLocks/>
            </p:cNvSpPr>
            <p:nvPr/>
          </p:nvSpPr>
          <p:spPr bwMode="auto">
            <a:xfrm>
              <a:off x="3122050" y="4739930"/>
              <a:ext cx="2043113" cy="379413"/>
            </a:xfrm>
            <a:custGeom>
              <a:avLst/>
              <a:gdLst>
                <a:gd name="T0" fmla="*/ 1287 w 1287"/>
                <a:gd name="T1" fmla="*/ 239 h 239"/>
                <a:gd name="T2" fmla="*/ 0 w 1287"/>
                <a:gd name="T3" fmla="*/ 239 h 239"/>
                <a:gd name="T4" fmla="*/ 219 w 1287"/>
                <a:gd name="T5" fmla="*/ 0 h 239"/>
                <a:gd name="T6" fmla="*/ 1067 w 1287"/>
                <a:gd name="T7" fmla="*/ 0 h 239"/>
                <a:gd name="T8" fmla="*/ 1287 w 1287"/>
                <a:gd name="T9" fmla="*/ 239 h 239"/>
              </a:gdLst>
              <a:ahLst/>
              <a:cxnLst>
                <a:cxn ang="0">
                  <a:pos x="T0" y="T1"/>
                </a:cxn>
                <a:cxn ang="0">
                  <a:pos x="T2" y="T3"/>
                </a:cxn>
                <a:cxn ang="0">
                  <a:pos x="T4" y="T5"/>
                </a:cxn>
                <a:cxn ang="0">
                  <a:pos x="T6" y="T7"/>
                </a:cxn>
                <a:cxn ang="0">
                  <a:pos x="T8" y="T9"/>
                </a:cxn>
              </a:cxnLst>
              <a:rect l="0" t="0" r="r" b="b"/>
              <a:pathLst>
                <a:path w="1287" h="239">
                  <a:moveTo>
                    <a:pt x="1287" y="239"/>
                  </a:moveTo>
                  <a:lnTo>
                    <a:pt x="0" y="239"/>
                  </a:lnTo>
                  <a:lnTo>
                    <a:pt x="219" y="0"/>
                  </a:lnTo>
                  <a:lnTo>
                    <a:pt x="1067" y="0"/>
                  </a:lnTo>
                  <a:lnTo>
                    <a:pt x="1287" y="239"/>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IN" sz="1500"/>
            </a:p>
          </p:txBody>
        </p:sp>
        <p:sp>
          <p:nvSpPr>
            <p:cNvPr id="36" name="Rectangle 19">
              <a:extLst>
                <a:ext uri="{FF2B5EF4-FFF2-40B4-BE49-F238E27FC236}">
                  <a16:creationId xmlns:a16="http://schemas.microsoft.com/office/drawing/2014/main" id="{18F40F97-C029-4CD6-B63E-3391D9C5EEC6}"/>
                </a:ext>
              </a:extLst>
            </p:cNvPr>
            <p:cNvSpPr>
              <a:spLocks noChangeArrowheads="1"/>
            </p:cNvSpPr>
            <p:nvPr/>
          </p:nvSpPr>
          <p:spPr bwMode="auto">
            <a:xfrm>
              <a:off x="3126812" y="5119343"/>
              <a:ext cx="2033588" cy="176213"/>
            </a:xfrm>
            <a:prstGeom prst="rect">
              <a:avLst/>
            </a:prstGeom>
            <a:solidFill>
              <a:schemeClr val="accent1">
                <a:lumMod val="75000"/>
              </a:schemeClr>
            </a:solidFill>
            <a:ln>
              <a:noFill/>
            </a:ln>
          </p:spPr>
          <p:txBody>
            <a:bodyPr vert="horz" wrap="square" lIns="68598" tIns="34299" rIns="68598" bIns="34299" numCol="1" anchor="t" anchorCtr="0" compatLnSpc="1">
              <a:prstTxWarp prst="textNoShape">
                <a:avLst/>
              </a:prstTxWarp>
            </a:bodyPr>
            <a:lstStyle/>
            <a:p>
              <a:endParaRPr lang="en-IN" sz="1500"/>
            </a:p>
          </p:txBody>
        </p:sp>
      </p:grpSp>
      <p:sp>
        <p:nvSpPr>
          <p:cNvPr id="60" name="Freeform: Shape 59">
            <a:extLst>
              <a:ext uri="{FF2B5EF4-FFF2-40B4-BE49-F238E27FC236}">
                <a16:creationId xmlns:a16="http://schemas.microsoft.com/office/drawing/2014/main" id="{D40E34D1-2A82-4B2F-90E7-5A12DF5E724A}"/>
              </a:ext>
            </a:extLst>
          </p:cNvPr>
          <p:cNvSpPr/>
          <p:nvPr/>
        </p:nvSpPr>
        <p:spPr>
          <a:xfrm>
            <a:off x="4159505" y="4611182"/>
            <a:ext cx="2206410" cy="845593"/>
          </a:xfrm>
          <a:custGeom>
            <a:avLst/>
            <a:gdLst>
              <a:gd name="connsiteX0" fmla="*/ 595886 w 2941114"/>
              <a:gd name="connsiteY0" fmla="*/ 0 h 1127164"/>
              <a:gd name="connsiteX1" fmla="*/ 2345229 w 2941114"/>
              <a:gd name="connsiteY1" fmla="*/ 0 h 1127164"/>
              <a:gd name="connsiteX2" fmla="*/ 2941114 w 2941114"/>
              <a:gd name="connsiteY2" fmla="*/ 1127164 h 1127164"/>
              <a:gd name="connsiteX3" fmla="*/ 0 w 2941114"/>
              <a:gd name="connsiteY3" fmla="*/ 1127164 h 1127164"/>
              <a:gd name="connsiteX4" fmla="*/ 595886 w 2941114"/>
              <a:gd name="connsiteY4" fmla="*/ 0 h 112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14" h="1127164">
                <a:moveTo>
                  <a:pt x="595886" y="0"/>
                </a:moveTo>
                <a:lnTo>
                  <a:pt x="2345229" y="0"/>
                </a:lnTo>
                <a:lnTo>
                  <a:pt x="2941114" y="1127164"/>
                </a:lnTo>
                <a:lnTo>
                  <a:pt x="0" y="1127164"/>
                </a:lnTo>
                <a:lnTo>
                  <a:pt x="595886" y="0"/>
                </a:lnTo>
                <a:close/>
              </a:path>
            </a:pathLst>
          </a:custGeom>
          <a:gradFill>
            <a:gsLst>
              <a:gs pos="0">
                <a:schemeClr val="tx1">
                  <a:alpha val="26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66" name="Oval 65">
            <a:extLst>
              <a:ext uri="{FF2B5EF4-FFF2-40B4-BE49-F238E27FC236}">
                <a16:creationId xmlns:a16="http://schemas.microsoft.com/office/drawing/2014/main" id="{22162B07-F550-4C77-B524-B6AC3C3409D2}"/>
              </a:ext>
            </a:extLst>
          </p:cNvPr>
          <p:cNvSpPr>
            <a:spLocks noChangeArrowheads="1"/>
          </p:cNvSpPr>
          <p:nvPr/>
        </p:nvSpPr>
        <p:spPr bwMode="auto">
          <a:xfrm>
            <a:off x="5032017" y="2630243"/>
            <a:ext cx="457623" cy="28601"/>
          </a:xfrm>
          <a:prstGeom prst="ellipse">
            <a:avLst/>
          </a:prstGeom>
          <a:solidFill>
            <a:schemeClr val="accent3">
              <a:lumMod val="20000"/>
              <a:lumOff val="80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IN" sz="1500" dirty="0"/>
          </a:p>
        </p:txBody>
      </p:sp>
      <p:sp>
        <p:nvSpPr>
          <p:cNvPr id="67" name="Oval 66">
            <a:extLst>
              <a:ext uri="{FF2B5EF4-FFF2-40B4-BE49-F238E27FC236}">
                <a16:creationId xmlns:a16="http://schemas.microsoft.com/office/drawing/2014/main" id="{9239CA19-95DF-4820-A3C4-65FFE55E7EDC}"/>
              </a:ext>
            </a:extLst>
          </p:cNvPr>
          <p:cNvSpPr>
            <a:spLocks noChangeArrowheads="1"/>
          </p:cNvSpPr>
          <p:nvPr/>
        </p:nvSpPr>
        <p:spPr bwMode="auto">
          <a:xfrm>
            <a:off x="5143412" y="2560944"/>
            <a:ext cx="234833" cy="147523"/>
          </a:xfrm>
          <a:prstGeom prst="ellipse">
            <a:avLst/>
          </a:pr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8" name="Rectangle 67">
            <a:extLst>
              <a:ext uri="{FF2B5EF4-FFF2-40B4-BE49-F238E27FC236}">
                <a16:creationId xmlns:a16="http://schemas.microsoft.com/office/drawing/2014/main" id="{798A7259-01B0-4481-998D-FC0EC4D9BDC9}"/>
              </a:ext>
            </a:extLst>
          </p:cNvPr>
          <p:cNvSpPr>
            <a:spLocks noChangeArrowheads="1"/>
          </p:cNvSpPr>
          <p:nvPr/>
        </p:nvSpPr>
        <p:spPr bwMode="auto">
          <a:xfrm>
            <a:off x="5248034" y="1635913"/>
            <a:ext cx="27096" cy="609662"/>
          </a:xfrm>
          <a:prstGeom prst="rect">
            <a:avLst/>
          </a:prstGeom>
          <a:solidFill>
            <a:schemeClr val="bg1">
              <a:lumMod val="95000"/>
            </a:schemeClr>
          </a:solidFill>
          <a:ln w="9525">
            <a:noFill/>
            <a:miter lim="800000"/>
            <a:headEnd/>
            <a:tailEnd/>
          </a:ln>
        </p:spPr>
        <p:txBody>
          <a:bodyPr vert="horz" wrap="square" lIns="68598" tIns="34299" rIns="68598" bIns="34299" numCol="1" anchor="t" anchorCtr="0" compatLnSpc="1">
            <a:prstTxWarp prst="textNoShape">
              <a:avLst/>
            </a:prstTxWarp>
          </a:bodyPr>
          <a:lstStyle/>
          <a:p>
            <a:endParaRPr lang="en-IN" sz="1500"/>
          </a:p>
        </p:txBody>
      </p:sp>
      <p:sp>
        <p:nvSpPr>
          <p:cNvPr id="69" name="Freeform 12">
            <a:extLst>
              <a:ext uri="{FF2B5EF4-FFF2-40B4-BE49-F238E27FC236}">
                <a16:creationId xmlns:a16="http://schemas.microsoft.com/office/drawing/2014/main" id="{04AF754F-512E-41D5-9737-701EB4D3F124}"/>
              </a:ext>
            </a:extLst>
          </p:cNvPr>
          <p:cNvSpPr>
            <a:spLocks/>
          </p:cNvSpPr>
          <p:nvPr/>
        </p:nvSpPr>
        <p:spPr bwMode="auto">
          <a:xfrm>
            <a:off x="5219432" y="2141707"/>
            <a:ext cx="82794" cy="60966"/>
          </a:xfrm>
          <a:custGeom>
            <a:avLst/>
            <a:gdLst>
              <a:gd name="T0" fmla="*/ 46 w 46"/>
              <a:gd name="T1" fmla="*/ 34 h 34"/>
              <a:gd name="T2" fmla="*/ 43 w 46"/>
              <a:gd name="T3" fmla="*/ 8 h 34"/>
              <a:gd name="T4" fmla="*/ 23 w 46"/>
              <a:gd name="T5" fmla="*/ 1 h 34"/>
              <a:gd name="T6" fmla="*/ 3 w 46"/>
              <a:gd name="T7" fmla="*/ 8 h 34"/>
              <a:gd name="T8" fmla="*/ 0 w 46"/>
              <a:gd name="T9" fmla="*/ 34 h 34"/>
              <a:gd name="T10" fmla="*/ 46 w 46"/>
              <a:gd name="T11" fmla="*/ 34 h 34"/>
            </a:gdLst>
            <a:ahLst/>
            <a:cxnLst>
              <a:cxn ang="0">
                <a:pos x="T0" y="T1"/>
              </a:cxn>
              <a:cxn ang="0">
                <a:pos x="T2" y="T3"/>
              </a:cxn>
              <a:cxn ang="0">
                <a:pos x="T4" y="T5"/>
              </a:cxn>
              <a:cxn ang="0">
                <a:pos x="T6" y="T7"/>
              </a:cxn>
              <a:cxn ang="0">
                <a:pos x="T8" y="T9"/>
              </a:cxn>
              <a:cxn ang="0">
                <a:pos x="T10" y="T11"/>
              </a:cxn>
            </a:cxnLst>
            <a:rect l="0" t="0" r="r" b="b"/>
            <a:pathLst>
              <a:path w="46" h="34">
                <a:moveTo>
                  <a:pt x="46" y="34"/>
                </a:moveTo>
                <a:cubicBezTo>
                  <a:pt x="46" y="34"/>
                  <a:pt x="44" y="14"/>
                  <a:pt x="43" y="8"/>
                </a:cubicBezTo>
                <a:cubicBezTo>
                  <a:pt x="42" y="3"/>
                  <a:pt x="33" y="0"/>
                  <a:pt x="23" y="1"/>
                </a:cubicBezTo>
                <a:cubicBezTo>
                  <a:pt x="14" y="0"/>
                  <a:pt x="4" y="3"/>
                  <a:pt x="3" y="8"/>
                </a:cubicBezTo>
                <a:cubicBezTo>
                  <a:pt x="2" y="14"/>
                  <a:pt x="0" y="34"/>
                  <a:pt x="0" y="34"/>
                </a:cubicBezTo>
                <a:lnTo>
                  <a:pt x="46" y="34"/>
                </a:lnTo>
                <a:close/>
              </a:path>
            </a:pathLst>
          </a:custGeom>
          <a:solidFill>
            <a:schemeClr val="accent3">
              <a:lumMod val="50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70" name="Freeform 13">
            <a:extLst>
              <a:ext uri="{FF2B5EF4-FFF2-40B4-BE49-F238E27FC236}">
                <a16:creationId xmlns:a16="http://schemas.microsoft.com/office/drawing/2014/main" id="{E52CE6FA-1EDA-47A8-AB1D-A645D4C584DE}"/>
              </a:ext>
            </a:extLst>
          </p:cNvPr>
          <p:cNvSpPr>
            <a:spLocks/>
          </p:cNvSpPr>
          <p:nvPr/>
        </p:nvSpPr>
        <p:spPr bwMode="auto">
          <a:xfrm>
            <a:off x="5024490" y="2183104"/>
            <a:ext cx="476440" cy="464396"/>
          </a:xfrm>
          <a:custGeom>
            <a:avLst/>
            <a:gdLst>
              <a:gd name="T0" fmla="*/ 223 w 264"/>
              <a:gd name="T1" fmla="*/ 150 h 259"/>
              <a:gd name="T2" fmla="*/ 174 w 264"/>
              <a:gd name="T3" fmla="*/ 46 h 259"/>
              <a:gd name="T4" fmla="*/ 131 w 264"/>
              <a:gd name="T5" fmla="*/ 0 h 259"/>
              <a:gd name="T6" fmla="*/ 88 w 264"/>
              <a:gd name="T7" fmla="*/ 46 h 259"/>
              <a:gd name="T8" fmla="*/ 39 w 264"/>
              <a:gd name="T9" fmla="*/ 150 h 259"/>
              <a:gd name="T10" fmla="*/ 5 w 264"/>
              <a:gd name="T11" fmla="*/ 259 h 259"/>
              <a:gd name="T12" fmla="*/ 131 w 264"/>
              <a:gd name="T13" fmla="*/ 251 h 259"/>
              <a:gd name="T14" fmla="*/ 258 w 264"/>
              <a:gd name="T15" fmla="*/ 259 h 259"/>
              <a:gd name="T16" fmla="*/ 258 w 264"/>
              <a:gd name="T17" fmla="*/ 259 h 259"/>
              <a:gd name="T18" fmla="*/ 223 w 264"/>
              <a:gd name="T19"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59">
                <a:moveTo>
                  <a:pt x="223" y="150"/>
                </a:moveTo>
                <a:cubicBezTo>
                  <a:pt x="182" y="88"/>
                  <a:pt x="174" y="89"/>
                  <a:pt x="174" y="46"/>
                </a:cubicBezTo>
                <a:cubicBezTo>
                  <a:pt x="175" y="4"/>
                  <a:pt x="161" y="0"/>
                  <a:pt x="131" y="0"/>
                </a:cubicBezTo>
                <a:cubicBezTo>
                  <a:pt x="101" y="0"/>
                  <a:pt x="87" y="4"/>
                  <a:pt x="88" y="46"/>
                </a:cubicBezTo>
                <a:cubicBezTo>
                  <a:pt x="89" y="89"/>
                  <a:pt x="80" y="88"/>
                  <a:pt x="39" y="150"/>
                </a:cubicBezTo>
                <a:cubicBezTo>
                  <a:pt x="0" y="210"/>
                  <a:pt x="4" y="254"/>
                  <a:pt x="5" y="259"/>
                </a:cubicBezTo>
                <a:cubicBezTo>
                  <a:pt x="8" y="254"/>
                  <a:pt x="63" y="251"/>
                  <a:pt x="131" y="251"/>
                </a:cubicBezTo>
                <a:cubicBezTo>
                  <a:pt x="201" y="251"/>
                  <a:pt x="258" y="255"/>
                  <a:pt x="258" y="259"/>
                </a:cubicBezTo>
                <a:cubicBezTo>
                  <a:pt x="258" y="259"/>
                  <a:pt x="258" y="259"/>
                  <a:pt x="258" y="259"/>
                </a:cubicBezTo>
                <a:cubicBezTo>
                  <a:pt x="258" y="259"/>
                  <a:pt x="264" y="213"/>
                  <a:pt x="223" y="150"/>
                </a:cubicBezTo>
                <a:close/>
              </a:path>
            </a:pathLst>
          </a:custGeom>
          <a:solidFill>
            <a:schemeClr val="accent4"/>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grpSp>
        <p:nvGrpSpPr>
          <p:cNvPr id="62" name="Group 61">
            <a:extLst>
              <a:ext uri="{FF2B5EF4-FFF2-40B4-BE49-F238E27FC236}">
                <a16:creationId xmlns:a16="http://schemas.microsoft.com/office/drawing/2014/main" id="{BC5E5266-6AD3-4A31-8F84-1893A94705FB}"/>
              </a:ext>
            </a:extLst>
          </p:cNvPr>
          <p:cNvGrpSpPr/>
          <p:nvPr/>
        </p:nvGrpSpPr>
        <p:grpSpPr>
          <a:xfrm>
            <a:off x="4496344" y="4245565"/>
            <a:ext cx="1532734" cy="416828"/>
            <a:chOff x="3119438" y="4739930"/>
            <a:chExt cx="2043113" cy="555626"/>
          </a:xfrm>
        </p:grpSpPr>
        <p:sp>
          <p:nvSpPr>
            <p:cNvPr id="64" name="Freeform 17">
              <a:extLst>
                <a:ext uri="{FF2B5EF4-FFF2-40B4-BE49-F238E27FC236}">
                  <a16:creationId xmlns:a16="http://schemas.microsoft.com/office/drawing/2014/main" id="{FC295055-FB49-420A-A2A7-B1C0319815A9}"/>
                </a:ext>
              </a:extLst>
            </p:cNvPr>
            <p:cNvSpPr>
              <a:spLocks/>
            </p:cNvSpPr>
            <p:nvPr/>
          </p:nvSpPr>
          <p:spPr bwMode="auto">
            <a:xfrm>
              <a:off x="3119438" y="4739930"/>
              <a:ext cx="2043113" cy="379413"/>
            </a:xfrm>
            <a:custGeom>
              <a:avLst/>
              <a:gdLst>
                <a:gd name="T0" fmla="*/ 1287 w 1287"/>
                <a:gd name="T1" fmla="*/ 239 h 239"/>
                <a:gd name="T2" fmla="*/ 0 w 1287"/>
                <a:gd name="T3" fmla="*/ 239 h 239"/>
                <a:gd name="T4" fmla="*/ 219 w 1287"/>
                <a:gd name="T5" fmla="*/ 0 h 239"/>
                <a:gd name="T6" fmla="*/ 1067 w 1287"/>
                <a:gd name="T7" fmla="*/ 0 h 239"/>
                <a:gd name="T8" fmla="*/ 1287 w 1287"/>
                <a:gd name="T9" fmla="*/ 239 h 239"/>
              </a:gdLst>
              <a:ahLst/>
              <a:cxnLst>
                <a:cxn ang="0">
                  <a:pos x="T0" y="T1"/>
                </a:cxn>
                <a:cxn ang="0">
                  <a:pos x="T2" y="T3"/>
                </a:cxn>
                <a:cxn ang="0">
                  <a:pos x="T4" y="T5"/>
                </a:cxn>
                <a:cxn ang="0">
                  <a:pos x="T6" y="T7"/>
                </a:cxn>
                <a:cxn ang="0">
                  <a:pos x="T8" y="T9"/>
                </a:cxn>
              </a:cxnLst>
              <a:rect l="0" t="0" r="r" b="b"/>
              <a:pathLst>
                <a:path w="1287" h="239">
                  <a:moveTo>
                    <a:pt x="1287" y="239"/>
                  </a:moveTo>
                  <a:lnTo>
                    <a:pt x="0" y="239"/>
                  </a:lnTo>
                  <a:lnTo>
                    <a:pt x="219" y="0"/>
                  </a:lnTo>
                  <a:lnTo>
                    <a:pt x="1067" y="0"/>
                  </a:lnTo>
                  <a:lnTo>
                    <a:pt x="1287" y="239"/>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IN" sz="1500"/>
            </a:p>
          </p:txBody>
        </p:sp>
        <p:sp>
          <p:nvSpPr>
            <p:cNvPr id="65" name="Rectangle 19">
              <a:extLst>
                <a:ext uri="{FF2B5EF4-FFF2-40B4-BE49-F238E27FC236}">
                  <a16:creationId xmlns:a16="http://schemas.microsoft.com/office/drawing/2014/main" id="{219282A9-2962-4C67-BEA0-1362BD6E0C6E}"/>
                </a:ext>
              </a:extLst>
            </p:cNvPr>
            <p:cNvSpPr>
              <a:spLocks noChangeArrowheads="1"/>
            </p:cNvSpPr>
            <p:nvPr/>
          </p:nvSpPr>
          <p:spPr bwMode="auto">
            <a:xfrm>
              <a:off x="3124200" y="5119343"/>
              <a:ext cx="2033588" cy="176213"/>
            </a:xfrm>
            <a:prstGeom prst="rect">
              <a:avLst/>
            </a:prstGeom>
            <a:solidFill>
              <a:schemeClr val="accent1">
                <a:lumMod val="75000"/>
              </a:schemeClr>
            </a:solidFill>
            <a:ln>
              <a:noFill/>
            </a:ln>
          </p:spPr>
          <p:txBody>
            <a:bodyPr vert="horz" wrap="square" lIns="68598" tIns="34299" rIns="68598" bIns="34299" numCol="1" anchor="t" anchorCtr="0" compatLnSpc="1">
              <a:prstTxWarp prst="textNoShape">
                <a:avLst/>
              </a:prstTxWarp>
            </a:bodyPr>
            <a:lstStyle/>
            <a:p>
              <a:endParaRPr lang="en-IN" sz="1500"/>
            </a:p>
          </p:txBody>
        </p:sp>
      </p:grpSp>
      <p:sp>
        <p:nvSpPr>
          <p:cNvPr id="72" name="Freeform: Shape 71">
            <a:extLst>
              <a:ext uri="{FF2B5EF4-FFF2-40B4-BE49-F238E27FC236}">
                <a16:creationId xmlns:a16="http://schemas.microsoft.com/office/drawing/2014/main" id="{63206218-6DD3-469B-9133-4386C43721EF}"/>
              </a:ext>
            </a:extLst>
          </p:cNvPr>
          <p:cNvSpPr/>
          <p:nvPr/>
        </p:nvSpPr>
        <p:spPr>
          <a:xfrm>
            <a:off x="6471224" y="3891489"/>
            <a:ext cx="2206410" cy="845593"/>
          </a:xfrm>
          <a:custGeom>
            <a:avLst/>
            <a:gdLst>
              <a:gd name="connsiteX0" fmla="*/ 595886 w 2941114"/>
              <a:gd name="connsiteY0" fmla="*/ 0 h 1127164"/>
              <a:gd name="connsiteX1" fmla="*/ 2345229 w 2941114"/>
              <a:gd name="connsiteY1" fmla="*/ 0 h 1127164"/>
              <a:gd name="connsiteX2" fmla="*/ 2941114 w 2941114"/>
              <a:gd name="connsiteY2" fmla="*/ 1127164 h 1127164"/>
              <a:gd name="connsiteX3" fmla="*/ 0 w 2941114"/>
              <a:gd name="connsiteY3" fmla="*/ 1127164 h 1127164"/>
              <a:gd name="connsiteX4" fmla="*/ 595886 w 2941114"/>
              <a:gd name="connsiteY4" fmla="*/ 0 h 112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114" h="1127164">
                <a:moveTo>
                  <a:pt x="595886" y="0"/>
                </a:moveTo>
                <a:lnTo>
                  <a:pt x="2345229" y="0"/>
                </a:lnTo>
                <a:lnTo>
                  <a:pt x="2941114" y="1127164"/>
                </a:lnTo>
                <a:lnTo>
                  <a:pt x="0" y="1127164"/>
                </a:lnTo>
                <a:lnTo>
                  <a:pt x="595886" y="0"/>
                </a:lnTo>
                <a:close/>
              </a:path>
            </a:pathLst>
          </a:custGeom>
          <a:gradFill>
            <a:gsLst>
              <a:gs pos="0">
                <a:schemeClr val="tx1">
                  <a:alpha val="26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500"/>
          </a:p>
        </p:txBody>
      </p:sp>
      <p:sp>
        <p:nvSpPr>
          <p:cNvPr id="78" name="Oval 77">
            <a:extLst>
              <a:ext uri="{FF2B5EF4-FFF2-40B4-BE49-F238E27FC236}">
                <a16:creationId xmlns:a16="http://schemas.microsoft.com/office/drawing/2014/main" id="{349AC21D-33A9-4D04-97F4-835B1BD00A67}"/>
              </a:ext>
            </a:extLst>
          </p:cNvPr>
          <p:cNvSpPr>
            <a:spLocks noChangeArrowheads="1"/>
          </p:cNvSpPr>
          <p:nvPr/>
        </p:nvSpPr>
        <p:spPr bwMode="auto">
          <a:xfrm>
            <a:off x="7343737" y="1971579"/>
            <a:ext cx="457623" cy="28601"/>
          </a:xfrm>
          <a:prstGeom prst="ellipse">
            <a:avLst/>
          </a:pr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79" name="Oval 78">
            <a:extLst>
              <a:ext uri="{FF2B5EF4-FFF2-40B4-BE49-F238E27FC236}">
                <a16:creationId xmlns:a16="http://schemas.microsoft.com/office/drawing/2014/main" id="{6CFFC6BC-8A56-4986-B8EE-1EDEC38B5856}"/>
              </a:ext>
            </a:extLst>
          </p:cNvPr>
          <p:cNvSpPr>
            <a:spLocks noChangeArrowheads="1"/>
          </p:cNvSpPr>
          <p:nvPr/>
        </p:nvSpPr>
        <p:spPr bwMode="auto">
          <a:xfrm>
            <a:off x="7455132" y="1902279"/>
            <a:ext cx="234833" cy="147523"/>
          </a:xfrm>
          <a:prstGeom prst="ellipse">
            <a:avLst/>
          </a:pr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grpSp>
        <p:nvGrpSpPr>
          <p:cNvPr id="74" name="Group 73">
            <a:extLst>
              <a:ext uri="{FF2B5EF4-FFF2-40B4-BE49-F238E27FC236}">
                <a16:creationId xmlns:a16="http://schemas.microsoft.com/office/drawing/2014/main" id="{6DAAAEA2-9FA0-43EA-A643-AA1FA5B13BD8}"/>
              </a:ext>
            </a:extLst>
          </p:cNvPr>
          <p:cNvGrpSpPr/>
          <p:nvPr/>
        </p:nvGrpSpPr>
        <p:grpSpPr>
          <a:xfrm>
            <a:off x="6808063" y="3586900"/>
            <a:ext cx="1532734" cy="416828"/>
            <a:chOff x="3119438" y="4739930"/>
            <a:chExt cx="2043113" cy="555626"/>
          </a:xfrm>
        </p:grpSpPr>
        <p:sp>
          <p:nvSpPr>
            <p:cNvPr id="76" name="Freeform 17">
              <a:extLst>
                <a:ext uri="{FF2B5EF4-FFF2-40B4-BE49-F238E27FC236}">
                  <a16:creationId xmlns:a16="http://schemas.microsoft.com/office/drawing/2014/main" id="{B2929487-8D2A-4558-9969-97EDB862935B}"/>
                </a:ext>
              </a:extLst>
            </p:cNvPr>
            <p:cNvSpPr>
              <a:spLocks/>
            </p:cNvSpPr>
            <p:nvPr/>
          </p:nvSpPr>
          <p:spPr bwMode="auto">
            <a:xfrm>
              <a:off x="3119438" y="4739930"/>
              <a:ext cx="2043113" cy="379413"/>
            </a:xfrm>
            <a:custGeom>
              <a:avLst/>
              <a:gdLst>
                <a:gd name="T0" fmla="*/ 1287 w 1287"/>
                <a:gd name="T1" fmla="*/ 239 h 239"/>
                <a:gd name="T2" fmla="*/ 0 w 1287"/>
                <a:gd name="T3" fmla="*/ 239 h 239"/>
                <a:gd name="T4" fmla="*/ 219 w 1287"/>
                <a:gd name="T5" fmla="*/ 0 h 239"/>
                <a:gd name="T6" fmla="*/ 1067 w 1287"/>
                <a:gd name="T7" fmla="*/ 0 h 239"/>
                <a:gd name="T8" fmla="*/ 1287 w 1287"/>
                <a:gd name="T9" fmla="*/ 239 h 239"/>
              </a:gdLst>
              <a:ahLst/>
              <a:cxnLst>
                <a:cxn ang="0">
                  <a:pos x="T0" y="T1"/>
                </a:cxn>
                <a:cxn ang="0">
                  <a:pos x="T2" y="T3"/>
                </a:cxn>
                <a:cxn ang="0">
                  <a:pos x="T4" y="T5"/>
                </a:cxn>
                <a:cxn ang="0">
                  <a:pos x="T6" y="T7"/>
                </a:cxn>
                <a:cxn ang="0">
                  <a:pos x="T8" y="T9"/>
                </a:cxn>
              </a:cxnLst>
              <a:rect l="0" t="0" r="r" b="b"/>
              <a:pathLst>
                <a:path w="1287" h="239">
                  <a:moveTo>
                    <a:pt x="1287" y="239"/>
                  </a:moveTo>
                  <a:lnTo>
                    <a:pt x="0" y="239"/>
                  </a:lnTo>
                  <a:lnTo>
                    <a:pt x="219" y="0"/>
                  </a:lnTo>
                  <a:lnTo>
                    <a:pt x="1067" y="0"/>
                  </a:lnTo>
                  <a:lnTo>
                    <a:pt x="1287" y="239"/>
                  </a:lnTo>
                  <a:close/>
                </a:path>
              </a:pathLst>
            </a:custGeom>
            <a:solidFill>
              <a:schemeClr val="accent1"/>
            </a:solidFill>
            <a:ln>
              <a:noFill/>
            </a:ln>
          </p:spPr>
          <p:txBody>
            <a:bodyPr vert="horz" wrap="square" lIns="68598" tIns="34299" rIns="68598" bIns="34299" numCol="1" anchor="t" anchorCtr="0" compatLnSpc="1">
              <a:prstTxWarp prst="textNoShape">
                <a:avLst/>
              </a:prstTxWarp>
            </a:bodyPr>
            <a:lstStyle/>
            <a:p>
              <a:endParaRPr lang="en-IN" sz="1500"/>
            </a:p>
          </p:txBody>
        </p:sp>
        <p:sp>
          <p:nvSpPr>
            <p:cNvPr id="77" name="Rectangle 19">
              <a:extLst>
                <a:ext uri="{FF2B5EF4-FFF2-40B4-BE49-F238E27FC236}">
                  <a16:creationId xmlns:a16="http://schemas.microsoft.com/office/drawing/2014/main" id="{DBD18358-2734-4986-805F-17336AC7AA77}"/>
                </a:ext>
              </a:extLst>
            </p:cNvPr>
            <p:cNvSpPr>
              <a:spLocks noChangeArrowheads="1"/>
            </p:cNvSpPr>
            <p:nvPr/>
          </p:nvSpPr>
          <p:spPr bwMode="auto">
            <a:xfrm>
              <a:off x="3124200" y="5119343"/>
              <a:ext cx="2033588" cy="176213"/>
            </a:xfrm>
            <a:prstGeom prst="rect">
              <a:avLst/>
            </a:prstGeom>
            <a:solidFill>
              <a:schemeClr val="accent1">
                <a:lumMod val="75000"/>
              </a:schemeClr>
            </a:solidFill>
            <a:ln>
              <a:noFill/>
            </a:ln>
          </p:spPr>
          <p:txBody>
            <a:bodyPr vert="horz" wrap="square" lIns="68598" tIns="34299" rIns="68598" bIns="34299" numCol="1" anchor="t" anchorCtr="0" compatLnSpc="1">
              <a:prstTxWarp prst="textNoShape">
                <a:avLst/>
              </a:prstTxWarp>
            </a:bodyPr>
            <a:lstStyle/>
            <a:p>
              <a:endParaRPr lang="en-IN" sz="1500"/>
            </a:p>
          </p:txBody>
        </p:sp>
      </p:grpSp>
      <p:sp>
        <p:nvSpPr>
          <p:cNvPr id="80" name="Rectangle 79">
            <a:extLst>
              <a:ext uri="{FF2B5EF4-FFF2-40B4-BE49-F238E27FC236}">
                <a16:creationId xmlns:a16="http://schemas.microsoft.com/office/drawing/2014/main" id="{0BED87E1-9B6A-4C74-82EF-5A0304C82254}"/>
              </a:ext>
            </a:extLst>
          </p:cNvPr>
          <p:cNvSpPr>
            <a:spLocks noChangeArrowheads="1"/>
          </p:cNvSpPr>
          <p:nvPr/>
        </p:nvSpPr>
        <p:spPr bwMode="auto">
          <a:xfrm>
            <a:off x="7559753" y="856581"/>
            <a:ext cx="27096" cy="730330"/>
          </a:xfrm>
          <a:prstGeom prst="rect">
            <a:avLst/>
          </a:prstGeom>
          <a:solidFill>
            <a:schemeClr val="bg1">
              <a:lumMod val="95000"/>
            </a:schemeClr>
          </a:solidFill>
          <a:ln w="9525">
            <a:noFill/>
            <a:miter lim="800000"/>
            <a:headEnd/>
            <a:tailEnd/>
          </a:ln>
        </p:spPr>
        <p:txBody>
          <a:bodyPr vert="horz" wrap="square" lIns="68598" tIns="34299" rIns="68598" bIns="34299" numCol="1" anchor="t" anchorCtr="0" compatLnSpc="1">
            <a:prstTxWarp prst="textNoShape">
              <a:avLst/>
            </a:prstTxWarp>
          </a:bodyPr>
          <a:lstStyle/>
          <a:p>
            <a:endParaRPr lang="en-IN" sz="1500"/>
          </a:p>
        </p:txBody>
      </p:sp>
      <p:sp>
        <p:nvSpPr>
          <p:cNvPr id="81" name="Freeform 12">
            <a:extLst>
              <a:ext uri="{FF2B5EF4-FFF2-40B4-BE49-F238E27FC236}">
                <a16:creationId xmlns:a16="http://schemas.microsoft.com/office/drawing/2014/main" id="{2ED2027F-65BC-4E7B-BFB5-BBA4F192A945}"/>
              </a:ext>
            </a:extLst>
          </p:cNvPr>
          <p:cNvSpPr>
            <a:spLocks/>
          </p:cNvSpPr>
          <p:nvPr/>
        </p:nvSpPr>
        <p:spPr bwMode="auto">
          <a:xfrm>
            <a:off x="7531152" y="1483042"/>
            <a:ext cx="82794" cy="60966"/>
          </a:xfrm>
          <a:custGeom>
            <a:avLst/>
            <a:gdLst>
              <a:gd name="T0" fmla="*/ 46 w 46"/>
              <a:gd name="T1" fmla="*/ 34 h 34"/>
              <a:gd name="T2" fmla="*/ 43 w 46"/>
              <a:gd name="T3" fmla="*/ 8 h 34"/>
              <a:gd name="T4" fmla="*/ 23 w 46"/>
              <a:gd name="T5" fmla="*/ 1 h 34"/>
              <a:gd name="T6" fmla="*/ 3 w 46"/>
              <a:gd name="T7" fmla="*/ 8 h 34"/>
              <a:gd name="T8" fmla="*/ 0 w 46"/>
              <a:gd name="T9" fmla="*/ 34 h 34"/>
              <a:gd name="T10" fmla="*/ 46 w 46"/>
              <a:gd name="T11" fmla="*/ 34 h 34"/>
            </a:gdLst>
            <a:ahLst/>
            <a:cxnLst>
              <a:cxn ang="0">
                <a:pos x="T0" y="T1"/>
              </a:cxn>
              <a:cxn ang="0">
                <a:pos x="T2" y="T3"/>
              </a:cxn>
              <a:cxn ang="0">
                <a:pos x="T4" y="T5"/>
              </a:cxn>
              <a:cxn ang="0">
                <a:pos x="T6" y="T7"/>
              </a:cxn>
              <a:cxn ang="0">
                <a:pos x="T8" y="T9"/>
              </a:cxn>
              <a:cxn ang="0">
                <a:pos x="T10" y="T11"/>
              </a:cxn>
            </a:cxnLst>
            <a:rect l="0" t="0" r="r" b="b"/>
            <a:pathLst>
              <a:path w="46" h="34">
                <a:moveTo>
                  <a:pt x="46" y="34"/>
                </a:moveTo>
                <a:cubicBezTo>
                  <a:pt x="46" y="34"/>
                  <a:pt x="44" y="14"/>
                  <a:pt x="43" y="8"/>
                </a:cubicBezTo>
                <a:cubicBezTo>
                  <a:pt x="42" y="3"/>
                  <a:pt x="33" y="0"/>
                  <a:pt x="23" y="1"/>
                </a:cubicBezTo>
                <a:cubicBezTo>
                  <a:pt x="14" y="0"/>
                  <a:pt x="4" y="3"/>
                  <a:pt x="3" y="8"/>
                </a:cubicBezTo>
                <a:cubicBezTo>
                  <a:pt x="2" y="14"/>
                  <a:pt x="0" y="34"/>
                  <a:pt x="0" y="34"/>
                </a:cubicBezTo>
                <a:lnTo>
                  <a:pt x="46" y="34"/>
                </a:lnTo>
                <a:close/>
              </a:path>
            </a:pathLst>
          </a:custGeom>
          <a:solidFill>
            <a:schemeClr val="accent4">
              <a:lumMod val="7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82" name="Freeform 13">
            <a:extLst>
              <a:ext uri="{FF2B5EF4-FFF2-40B4-BE49-F238E27FC236}">
                <a16:creationId xmlns:a16="http://schemas.microsoft.com/office/drawing/2014/main" id="{DDCCAC12-FE46-464C-9967-AE51C5E35AC0}"/>
              </a:ext>
            </a:extLst>
          </p:cNvPr>
          <p:cNvSpPr>
            <a:spLocks/>
          </p:cNvSpPr>
          <p:nvPr/>
        </p:nvSpPr>
        <p:spPr bwMode="auto">
          <a:xfrm>
            <a:off x="7336210" y="1524439"/>
            <a:ext cx="476440" cy="464396"/>
          </a:xfrm>
          <a:custGeom>
            <a:avLst/>
            <a:gdLst>
              <a:gd name="T0" fmla="*/ 223 w 264"/>
              <a:gd name="T1" fmla="*/ 150 h 259"/>
              <a:gd name="T2" fmla="*/ 174 w 264"/>
              <a:gd name="T3" fmla="*/ 46 h 259"/>
              <a:gd name="T4" fmla="*/ 131 w 264"/>
              <a:gd name="T5" fmla="*/ 0 h 259"/>
              <a:gd name="T6" fmla="*/ 88 w 264"/>
              <a:gd name="T7" fmla="*/ 46 h 259"/>
              <a:gd name="T8" fmla="*/ 39 w 264"/>
              <a:gd name="T9" fmla="*/ 150 h 259"/>
              <a:gd name="T10" fmla="*/ 5 w 264"/>
              <a:gd name="T11" fmla="*/ 259 h 259"/>
              <a:gd name="T12" fmla="*/ 131 w 264"/>
              <a:gd name="T13" fmla="*/ 251 h 259"/>
              <a:gd name="T14" fmla="*/ 258 w 264"/>
              <a:gd name="T15" fmla="*/ 259 h 259"/>
              <a:gd name="T16" fmla="*/ 258 w 264"/>
              <a:gd name="T17" fmla="*/ 259 h 259"/>
              <a:gd name="T18" fmla="*/ 223 w 264"/>
              <a:gd name="T19"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59">
                <a:moveTo>
                  <a:pt x="223" y="150"/>
                </a:moveTo>
                <a:cubicBezTo>
                  <a:pt x="182" y="88"/>
                  <a:pt x="174" y="89"/>
                  <a:pt x="174" y="46"/>
                </a:cubicBezTo>
                <a:cubicBezTo>
                  <a:pt x="175" y="4"/>
                  <a:pt x="161" y="0"/>
                  <a:pt x="131" y="0"/>
                </a:cubicBezTo>
                <a:cubicBezTo>
                  <a:pt x="101" y="0"/>
                  <a:pt x="87" y="4"/>
                  <a:pt x="88" y="46"/>
                </a:cubicBezTo>
                <a:cubicBezTo>
                  <a:pt x="89" y="89"/>
                  <a:pt x="80" y="88"/>
                  <a:pt x="39" y="150"/>
                </a:cubicBezTo>
                <a:cubicBezTo>
                  <a:pt x="0" y="210"/>
                  <a:pt x="4" y="254"/>
                  <a:pt x="5" y="259"/>
                </a:cubicBezTo>
                <a:cubicBezTo>
                  <a:pt x="8" y="254"/>
                  <a:pt x="63" y="251"/>
                  <a:pt x="131" y="251"/>
                </a:cubicBezTo>
                <a:cubicBezTo>
                  <a:pt x="201" y="251"/>
                  <a:pt x="258" y="255"/>
                  <a:pt x="258" y="259"/>
                </a:cubicBezTo>
                <a:cubicBezTo>
                  <a:pt x="258" y="259"/>
                  <a:pt x="258" y="259"/>
                  <a:pt x="258" y="259"/>
                </a:cubicBezTo>
                <a:cubicBezTo>
                  <a:pt x="258" y="259"/>
                  <a:pt x="264" y="213"/>
                  <a:pt x="223" y="150"/>
                </a:cubicBezTo>
                <a:close/>
              </a:path>
            </a:pathLst>
          </a:custGeom>
          <a:solidFill>
            <a:schemeClr val="accent4"/>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2" name="Rectangle 11">
            <a:extLst>
              <a:ext uri="{FF2B5EF4-FFF2-40B4-BE49-F238E27FC236}">
                <a16:creationId xmlns:a16="http://schemas.microsoft.com/office/drawing/2014/main" id="{8776EFFF-E312-455C-8CF3-D79097742313}"/>
              </a:ext>
            </a:extLst>
          </p:cNvPr>
          <p:cNvSpPr>
            <a:spLocks noChangeArrowheads="1"/>
          </p:cNvSpPr>
          <p:nvPr/>
        </p:nvSpPr>
        <p:spPr bwMode="auto">
          <a:xfrm>
            <a:off x="2936314" y="2046159"/>
            <a:ext cx="27096" cy="858082"/>
          </a:xfrm>
          <a:prstGeom prst="rect">
            <a:avLst/>
          </a:prstGeom>
          <a:solidFill>
            <a:schemeClr val="bg1">
              <a:lumMod val="95000"/>
            </a:schemeClr>
          </a:solidFill>
          <a:ln w="9525">
            <a:noFill/>
            <a:miter lim="800000"/>
            <a:headEnd/>
            <a:tailEnd/>
          </a:ln>
        </p:spPr>
        <p:txBody>
          <a:bodyPr vert="horz" wrap="square" lIns="68598" tIns="34299" rIns="68598" bIns="34299" numCol="1" anchor="t" anchorCtr="0" compatLnSpc="1">
            <a:prstTxWarp prst="textNoShape">
              <a:avLst/>
            </a:prstTxWarp>
          </a:bodyPr>
          <a:lstStyle/>
          <a:p>
            <a:endParaRPr lang="en-IN" sz="1500"/>
          </a:p>
        </p:txBody>
      </p:sp>
      <p:grpSp>
        <p:nvGrpSpPr>
          <p:cNvPr id="90" name="Group 89">
            <a:extLst>
              <a:ext uri="{FF2B5EF4-FFF2-40B4-BE49-F238E27FC236}">
                <a16:creationId xmlns:a16="http://schemas.microsoft.com/office/drawing/2014/main" id="{BF1D9339-FA71-43CA-AD35-BE5D213EDF2C}"/>
              </a:ext>
            </a:extLst>
          </p:cNvPr>
          <p:cNvGrpSpPr/>
          <p:nvPr/>
        </p:nvGrpSpPr>
        <p:grpSpPr>
          <a:xfrm>
            <a:off x="2712771" y="2800373"/>
            <a:ext cx="476440" cy="566760"/>
            <a:chOff x="3616085" y="2591048"/>
            <a:chExt cx="635088" cy="755483"/>
          </a:xfrm>
        </p:grpSpPr>
        <p:sp>
          <p:nvSpPr>
            <p:cNvPr id="10" name="Oval 9">
              <a:extLst>
                <a:ext uri="{FF2B5EF4-FFF2-40B4-BE49-F238E27FC236}">
                  <a16:creationId xmlns:a16="http://schemas.microsoft.com/office/drawing/2014/main" id="{8BF866F6-B304-4239-914D-0DCD28E08AD2}"/>
                </a:ext>
              </a:extLst>
            </p:cNvPr>
            <p:cNvSpPr>
              <a:spLocks noChangeArrowheads="1"/>
            </p:cNvSpPr>
            <p:nvPr/>
          </p:nvSpPr>
          <p:spPr bwMode="auto">
            <a:xfrm>
              <a:off x="3626118" y="3238757"/>
              <a:ext cx="610005" cy="38125"/>
            </a:xfrm>
            <a:prstGeom prst="ellipse">
              <a:avLst/>
            </a:prstGeom>
            <a:solidFill>
              <a:schemeClr val="accent3">
                <a:lumMod val="20000"/>
                <a:lumOff val="80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1" name="Oval 10">
              <a:extLst>
                <a:ext uri="{FF2B5EF4-FFF2-40B4-BE49-F238E27FC236}">
                  <a16:creationId xmlns:a16="http://schemas.microsoft.com/office/drawing/2014/main" id="{D643F03B-D95C-4BD1-89F9-DB44E8F3707B}"/>
                </a:ext>
              </a:extLst>
            </p:cNvPr>
            <p:cNvSpPr>
              <a:spLocks noChangeArrowheads="1"/>
            </p:cNvSpPr>
            <p:nvPr/>
          </p:nvSpPr>
          <p:spPr bwMode="auto">
            <a:xfrm>
              <a:off x="3774606" y="3149885"/>
              <a:ext cx="313029" cy="196646"/>
            </a:xfrm>
            <a:prstGeom prst="ellipse">
              <a:avLst/>
            </a:pr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3" name="Freeform 12">
              <a:extLst>
                <a:ext uri="{FF2B5EF4-FFF2-40B4-BE49-F238E27FC236}">
                  <a16:creationId xmlns:a16="http://schemas.microsoft.com/office/drawing/2014/main" id="{F04E30EB-3728-4AC0-AE84-28CA108062DF}"/>
                </a:ext>
              </a:extLst>
            </p:cNvPr>
            <p:cNvSpPr>
              <a:spLocks/>
            </p:cNvSpPr>
            <p:nvPr/>
          </p:nvSpPr>
          <p:spPr bwMode="auto">
            <a:xfrm>
              <a:off x="3875940" y="2591048"/>
              <a:ext cx="110363" cy="81267"/>
            </a:xfrm>
            <a:custGeom>
              <a:avLst/>
              <a:gdLst>
                <a:gd name="T0" fmla="*/ 46 w 46"/>
                <a:gd name="T1" fmla="*/ 34 h 34"/>
                <a:gd name="T2" fmla="*/ 43 w 46"/>
                <a:gd name="T3" fmla="*/ 8 h 34"/>
                <a:gd name="T4" fmla="*/ 23 w 46"/>
                <a:gd name="T5" fmla="*/ 1 h 34"/>
                <a:gd name="T6" fmla="*/ 3 w 46"/>
                <a:gd name="T7" fmla="*/ 8 h 34"/>
                <a:gd name="T8" fmla="*/ 0 w 46"/>
                <a:gd name="T9" fmla="*/ 34 h 34"/>
                <a:gd name="T10" fmla="*/ 46 w 46"/>
                <a:gd name="T11" fmla="*/ 34 h 34"/>
              </a:gdLst>
              <a:ahLst/>
              <a:cxnLst>
                <a:cxn ang="0">
                  <a:pos x="T0" y="T1"/>
                </a:cxn>
                <a:cxn ang="0">
                  <a:pos x="T2" y="T3"/>
                </a:cxn>
                <a:cxn ang="0">
                  <a:pos x="T4" y="T5"/>
                </a:cxn>
                <a:cxn ang="0">
                  <a:pos x="T6" y="T7"/>
                </a:cxn>
                <a:cxn ang="0">
                  <a:pos x="T8" y="T9"/>
                </a:cxn>
                <a:cxn ang="0">
                  <a:pos x="T10" y="T11"/>
                </a:cxn>
              </a:cxnLst>
              <a:rect l="0" t="0" r="r" b="b"/>
              <a:pathLst>
                <a:path w="46" h="34">
                  <a:moveTo>
                    <a:pt x="46" y="34"/>
                  </a:moveTo>
                  <a:cubicBezTo>
                    <a:pt x="46" y="34"/>
                    <a:pt x="44" y="14"/>
                    <a:pt x="43" y="8"/>
                  </a:cubicBezTo>
                  <a:cubicBezTo>
                    <a:pt x="42" y="3"/>
                    <a:pt x="33" y="0"/>
                    <a:pt x="23" y="1"/>
                  </a:cubicBezTo>
                  <a:cubicBezTo>
                    <a:pt x="14" y="0"/>
                    <a:pt x="4" y="3"/>
                    <a:pt x="3" y="8"/>
                  </a:cubicBezTo>
                  <a:cubicBezTo>
                    <a:pt x="2" y="14"/>
                    <a:pt x="0" y="34"/>
                    <a:pt x="0" y="34"/>
                  </a:cubicBezTo>
                  <a:lnTo>
                    <a:pt x="46" y="34"/>
                  </a:lnTo>
                  <a:close/>
                </a:path>
              </a:pathLst>
            </a:custGeom>
            <a:solidFill>
              <a:schemeClr val="accent2">
                <a:lumMod val="75000"/>
              </a:schemeClr>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4" name="Freeform 13">
              <a:extLst>
                <a:ext uri="{FF2B5EF4-FFF2-40B4-BE49-F238E27FC236}">
                  <a16:creationId xmlns:a16="http://schemas.microsoft.com/office/drawing/2014/main" id="{F8599694-72A9-4568-8994-FE604953FB6C}"/>
                </a:ext>
              </a:extLst>
            </p:cNvPr>
            <p:cNvSpPr>
              <a:spLocks/>
            </p:cNvSpPr>
            <p:nvPr/>
          </p:nvSpPr>
          <p:spPr bwMode="auto">
            <a:xfrm>
              <a:off x="3616085" y="2646229"/>
              <a:ext cx="635088" cy="619034"/>
            </a:xfrm>
            <a:custGeom>
              <a:avLst/>
              <a:gdLst>
                <a:gd name="T0" fmla="*/ 223 w 264"/>
                <a:gd name="T1" fmla="*/ 150 h 259"/>
                <a:gd name="T2" fmla="*/ 174 w 264"/>
                <a:gd name="T3" fmla="*/ 46 h 259"/>
                <a:gd name="T4" fmla="*/ 131 w 264"/>
                <a:gd name="T5" fmla="*/ 0 h 259"/>
                <a:gd name="T6" fmla="*/ 88 w 264"/>
                <a:gd name="T7" fmla="*/ 46 h 259"/>
                <a:gd name="T8" fmla="*/ 39 w 264"/>
                <a:gd name="T9" fmla="*/ 150 h 259"/>
                <a:gd name="T10" fmla="*/ 5 w 264"/>
                <a:gd name="T11" fmla="*/ 259 h 259"/>
                <a:gd name="T12" fmla="*/ 131 w 264"/>
                <a:gd name="T13" fmla="*/ 251 h 259"/>
                <a:gd name="T14" fmla="*/ 258 w 264"/>
                <a:gd name="T15" fmla="*/ 259 h 259"/>
                <a:gd name="T16" fmla="*/ 258 w 264"/>
                <a:gd name="T17" fmla="*/ 259 h 259"/>
                <a:gd name="T18" fmla="*/ 223 w 264"/>
                <a:gd name="T19"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59">
                  <a:moveTo>
                    <a:pt x="223" y="150"/>
                  </a:moveTo>
                  <a:cubicBezTo>
                    <a:pt x="182" y="88"/>
                    <a:pt x="174" y="89"/>
                    <a:pt x="174" y="46"/>
                  </a:cubicBezTo>
                  <a:cubicBezTo>
                    <a:pt x="175" y="4"/>
                    <a:pt x="161" y="0"/>
                    <a:pt x="131" y="0"/>
                  </a:cubicBezTo>
                  <a:cubicBezTo>
                    <a:pt x="101" y="0"/>
                    <a:pt x="87" y="4"/>
                    <a:pt x="88" y="46"/>
                  </a:cubicBezTo>
                  <a:cubicBezTo>
                    <a:pt x="89" y="89"/>
                    <a:pt x="80" y="88"/>
                    <a:pt x="39" y="150"/>
                  </a:cubicBezTo>
                  <a:cubicBezTo>
                    <a:pt x="0" y="210"/>
                    <a:pt x="4" y="254"/>
                    <a:pt x="5" y="259"/>
                  </a:cubicBezTo>
                  <a:cubicBezTo>
                    <a:pt x="8" y="254"/>
                    <a:pt x="63" y="251"/>
                    <a:pt x="131" y="251"/>
                  </a:cubicBezTo>
                  <a:cubicBezTo>
                    <a:pt x="201" y="251"/>
                    <a:pt x="258" y="255"/>
                    <a:pt x="258" y="259"/>
                  </a:cubicBezTo>
                  <a:cubicBezTo>
                    <a:pt x="258" y="259"/>
                    <a:pt x="258" y="259"/>
                    <a:pt x="258" y="259"/>
                  </a:cubicBezTo>
                  <a:cubicBezTo>
                    <a:pt x="258" y="259"/>
                    <a:pt x="264" y="213"/>
                    <a:pt x="223" y="150"/>
                  </a:cubicBezTo>
                  <a:close/>
                </a:path>
              </a:pathLst>
            </a:custGeom>
            <a:solidFill>
              <a:schemeClr val="accent4"/>
            </a:solidFill>
            <a:ln w="9525">
              <a:noFill/>
              <a:round/>
              <a:headEnd/>
              <a:tailEnd/>
            </a:ln>
          </p:spPr>
          <p:txBody>
            <a:bodyPr vert="horz" wrap="square" lIns="68598" tIns="34299" rIns="68598" bIns="34299" numCol="1" anchor="t" anchorCtr="0" compatLnSpc="1">
              <a:prstTxWarp prst="textNoShape">
                <a:avLst/>
              </a:prstTxWarp>
            </a:bodyPr>
            <a:lstStyle/>
            <a:p>
              <a:endParaRPr lang="en-IN" sz="1500"/>
            </a:p>
          </p:txBody>
        </p:sp>
      </p:grpSp>
      <p:sp>
        <p:nvSpPr>
          <p:cNvPr id="88" name="TextBox 87">
            <a:extLst>
              <a:ext uri="{FF2B5EF4-FFF2-40B4-BE49-F238E27FC236}">
                <a16:creationId xmlns:a16="http://schemas.microsoft.com/office/drawing/2014/main" id="{CD930B67-E0FA-489E-BD9B-F97791629658}"/>
              </a:ext>
            </a:extLst>
          </p:cNvPr>
          <p:cNvSpPr txBox="1"/>
          <p:nvPr/>
        </p:nvSpPr>
        <p:spPr>
          <a:xfrm>
            <a:off x="1654551" y="3940472"/>
            <a:ext cx="2647118" cy="484748"/>
          </a:xfrm>
          <a:prstGeom prst="rect">
            <a:avLst/>
          </a:prstGeom>
          <a:noFill/>
        </p:spPr>
        <p:txBody>
          <a:bodyPr wrap="square" lIns="0" tIns="0" rIns="0" bIns="0" rtlCol="0" anchor="t">
            <a:spAutoFit/>
          </a:bodyPr>
          <a:lstStyle/>
          <a:p>
            <a:pPr algn="ctr"/>
            <a:r>
              <a:rPr lang="en-US" sz="1050" kern="0" dirty="0">
                <a:solidFill>
                  <a:schemeClr val="bg1"/>
                </a:solidFill>
                <a:latin typeface="Segoe UI" panose="020B0502040204020203" pitchFamily="34" charset="0"/>
                <a:ea typeface="Calibri Light" charset="0"/>
                <a:cs typeface="Segoe UI" panose="020B0502040204020203" pitchFamily="34" charset="0"/>
              </a:rPr>
              <a:t>Feeling in control of decisions helps learners be more motivated, curious and interested in challenge</a:t>
            </a:r>
          </a:p>
        </p:txBody>
      </p:sp>
      <p:sp>
        <p:nvSpPr>
          <p:cNvPr id="89" name="TextBox 88">
            <a:extLst>
              <a:ext uri="{FF2B5EF4-FFF2-40B4-BE49-F238E27FC236}">
                <a16:creationId xmlns:a16="http://schemas.microsoft.com/office/drawing/2014/main" id="{217D45AE-F834-4B4E-BAC8-878E9B527999}"/>
              </a:ext>
            </a:extLst>
          </p:cNvPr>
          <p:cNvSpPr txBox="1"/>
          <p:nvPr/>
        </p:nvSpPr>
        <p:spPr>
          <a:xfrm>
            <a:off x="2050771" y="3628696"/>
            <a:ext cx="1796674" cy="230832"/>
          </a:xfrm>
          <a:prstGeom prst="rect">
            <a:avLst/>
          </a:prstGeom>
          <a:noFill/>
        </p:spPr>
        <p:txBody>
          <a:bodyPr wrap="square" lIns="0" tIns="0" rIns="0" bIns="0" rtlCol="0" anchor="b">
            <a:spAutoFit/>
          </a:bodyPr>
          <a:lstStyle/>
          <a:p>
            <a:pPr algn="ctr"/>
            <a:r>
              <a:rPr lang="en-US" sz="1500" kern="0" dirty="0">
                <a:solidFill>
                  <a:schemeClr val="bg1"/>
                </a:solidFill>
                <a:latin typeface="Segoe UI" panose="020B0502040204020203" pitchFamily="34" charset="0"/>
                <a:ea typeface="Calibri Light" charset="0"/>
                <a:cs typeface="Segoe UI" panose="020B0502040204020203" pitchFamily="34" charset="0"/>
              </a:rPr>
              <a:t>Autonomy</a:t>
            </a:r>
            <a:endParaRPr lang="en-US" sz="1500" dirty="0">
              <a:solidFill>
                <a:schemeClr val="bg1"/>
              </a:solidFill>
              <a:latin typeface="Segoe UI" panose="020B0502040204020203" pitchFamily="34" charset="0"/>
              <a:ea typeface="Calibri Light" charset="0"/>
              <a:cs typeface="Segoe UI" panose="020B0502040204020203" pitchFamily="34" charset="0"/>
            </a:endParaRPr>
          </a:p>
        </p:txBody>
      </p:sp>
      <p:sp>
        <p:nvSpPr>
          <p:cNvPr id="91" name="TextBox 90">
            <a:extLst>
              <a:ext uri="{FF2B5EF4-FFF2-40B4-BE49-F238E27FC236}">
                <a16:creationId xmlns:a16="http://schemas.microsoft.com/office/drawing/2014/main" id="{B73C4F85-38E3-442A-BBAE-F5B4764B23D6}"/>
              </a:ext>
            </a:extLst>
          </p:cNvPr>
          <p:cNvSpPr txBox="1"/>
          <p:nvPr/>
        </p:nvSpPr>
        <p:spPr>
          <a:xfrm>
            <a:off x="2567314" y="4393693"/>
            <a:ext cx="846386" cy="831125"/>
          </a:xfrm>
          <a:prstGeom prst="rect">
            <a:avLst/>
          </a:prstGeom>
          <a:noFill/>
          <a:effectLst/>
        </p:spPr>
        <p:txBody>
          <a:bodyPr wrap="none" lIns="0" tIns="0" rIns="0" bIns="0" rtlCol="0" anchor="ctr">
            <a:spAutoFit/>
          </a:bodyPr>
          <a:lstStyle/>
          <a:p>
            <a:pPr algn="ctr"/>
            <a:r>
              <a:rPr lang="en-IN" sz="5401" dirty="0">
                <a:solidFill>
                  <a:schemeClr val="bg1"/>
                </a:solidFill>
                <a:effectLst>
                  <a:outerShdw blurRad="88900" dist="292100" dir="7680000" sy="30000" kx="1300200" algn="ctr" rotWithShape="0">
                    <a:prstClr val="black">
                      <a:alpha val="47000"/>
                    </a:prstClr>
                  </a:outerShdw>
                </a:effectLst>
              </a:rPr>
              <a:t>01</a:t>
            </a:r>
          </a:p>
        </p:txBody>
      </p:sp>
      <p:sp>
        <p:nvSpPr>
          <p:cNvPr id="92" name="TextBox 91">
            <a:extLst>
              <a:ext uri="{FF2B5EF4-FFF2-40B4-BE49-F238E27FC236}">
                <a16:creationId xmlns:a16="http://schemas.microsoft.com/office/drawing/2014/main" id="{97E3ADBC-FCA3-46F7-B1DA-459ACE430325}"/>
              </a:ext>
            </a:extLst>
          </p:cNvPr>
          <p:cNvSpPr txBox="1"/>
          <p:nvPr/>
        </p:nvSpPr>
        <p:spPr>
          <a:xfrm>
            <a:off x="4842332" y="3759813"/>
            <a:ext cx="846386" cy="831125"/>
          </a:xfrm>
          <a:prstGeom prst="rect">
            <a:avLst/>
          </a:prstGeom>
          <a:noFill/>
          <a:effectLst/>
        </p:spPr>
        <p:txBody>
          <a:bodyPr wrap="none" lIns="0" tIns="0" rIns="0" bIns="0" rtlCol="0" anchor="ctr">
            <a:spAutoFit/>
          </a:bodyPr>
          <a:lstStyle/>
          <a:p>
            <a:pPr algn="ctr"/>
            <a:r>
              <a:rPr lang="en-IN" sz="5401" dirty="0">
                <a:solidFill>
                  <a:schemeClr val="bg1"/>
                </a:solidFill>
                <a:effectLst>
                  <a:outerShdw blurRad="88900" dist="292100" dir="7680000" sy="30000" kx="1300200" algn="ctr" rotWithShape="0">
                    <a:prstClr val="black">
                      <a:alpha val="47000"/>
                    </a:prstClr>
                  </a:outerShdw>
                </a:effectLst>
              </a:rPr>
              <a:t>02</a:t>
            </a:r>
          </a:p>
        </p:txBody>
      </p:sp>
      <p:sp>
        <p:nvSpPr>
          <p:cNvPr id="93" name="TextBox 92">
            <a:extLst>
              <a:ext uri="{FF2B5EF4-FFF2-40B4-BE49-F238E27FC236}">
                <a16:creationId xmlns:a16="http://schemas.microsoft.com/office/drawing/2014/main" id="{81BAA590-DF3B-4FE9-82B7-140A0AA65ED7}"/>
              </a:ext>
            </a:extLst>
          </p:cNvPr>
          <p:cNvSpPr txBox="1"/>
          <p:nvPr/>
        </p:nvSpPr>
        <p:spPr>
          <a:xfrm>
            <a:off x="7169450" y="3091200"/>
            <a:ext cx="846386" cy="831125"/>
          </a:xfrm>
          <a:prstGeom prst="rect">
            <a:avLst/>
          </a:prstGeom>
          <a:noFill/>
          <a:effectLst/>
        </p:spPr>
        <p:txBody>
          <a:bodyPr wrap="none" lIns="0" tIns="0" rIns="0" bIns="0" rtlCol="0" anchor="ctr">
            <a:spAutoFit/>
          </a:bodyPr>
          <a:lstStyle/>
          <a:p>
            <a:pPr algn="ctr"/>
            <a:r>
              <a:rPr lang="en-IN" sz="5401" dirty="0">
                <a:solidFill>
                  <a:schemeClr val="bg1"/>
                </a:solidFill>
                <a:effectLst>
                  <a:outerShdw blurRad="88900" dist="292100" dir="7680000" sy="30000" kx="1300200" algn="ctr" rotWithShape="0">
                    <a:prstClr val="black">
                      <a:alpha val="47000"/>
                    </a:prstClr>
                  </a:outerShdw>
                </a:effectLst>
              </a:rPr>
              <a:t>03</a:t>
            </a:r>
          </a:p>
        </p:txBody>
      </p:sp>
      <p:sp>
        <p:nvSpPr>
          <p:cNvPr id="95" name="TextBox 94">
            <a:extLst>
              <a:ext uri="{FF2B5EF4-FFF2-40B4-BE49-F238E27FC236}">
                <a16:creationId xmlns:a16="http://schemas.microsoft.com/office/drawing/2014/main" id="{F82DDC2E-38DC-4339-9BE0-30B982256AD2}"/>
              </a:ext>
            </a:extLst>
          </p:cNvPr>
          <p:cNvSpPr txBox="1"/>
          <p:nvPr/>
        </p:nvSpPr>
        <p:spPr>
          <a:xfrm>
            <a:off x="4370854" y="3275065"/>
            <a:ext cx="1883724" cy="484748"/>
          </a:xfrm>
          <a:prstGeom prst="rect">
            <a:avLst/>
          </a:prstGeom>
          <a:noFill/>
        </p:spPr>
        <p:txBody>
          <a:bodyPr wrap="square" lIns="0" tIns="0" rIns="0" bIns="0" rtlCol="0" anchor="t">
            <a:spAutoFit/>
          </a:bodyPr>
          <a:lstStyle/>
          <a:p>
            <a:pPr algn="ctr"/>
            <a:r>
              <a:rPr lang="en-US" sz="1050" kern="0" dirty="0">
                <a:solidFill>
                  <a:schemeClr val="bg1"/>
                </a:solidFill>
                <a:latin typeface="Segoe UI" panose="020B0502040204020203" pitchFamily="34" charset="0"/>
                <a:ea typeface="Calibri Light" charset="0"/>
                <a:cs typeface="Segoe UI" panose="020B0502040204020203" pitchFamily="34" charset="0"/>
              </a:rPr>
              <a:t>When a learner feels a goal is obtainable,  the learner is more likely  to stay motivated</a:t>
            </a:r>
          </a:p>
        </p:txBody>
      </p:sp>
      <p:sp>
        <p:nvSpPr>
          <p:cNvPr id="96" name="TextBox 95">
            <a:extLst>
              <a:ext uri="{FF2B5EF4-FFF2-40B4-BE49-F238E27FC236}">
                <a16:creationId xmlns:a16="http://schemas.microsoft.com/office/drawing/2014/main" id="{4AC48B3D-DC64-474F-8331-53776EA42B05}"/>
              </a:ext>
            </a:extLst>
          </p:cNvPr>
          <p:cNvSpPr txBox="1"/>
          <p:nvPr/>
        </p:nvSpPr>
        <p:spPr>
          <a:xfrm>
            <a:off x="4360523" y="2994820"/>
            <a:ext cx="1796674" cy="230832"/>
          </a:xfrm>
          <a:prstGeom prst="rect">
            <a:avLst/>
          </a:prstGeom>
          <a:noFill/>
        </p:spPr>
        <p:txBody>
          <a:bodyPr wrap="square" lIns="0" tIns="0" rIns="0" bIns="0" rtlCol="0" anchor="b">
            <a:spAutoFit/>
          </a:bodyPr>
          <a:lstStyle/>
          <a:p>
            <a:pPr algn="ctr"/>
            <a:r>
              <a:rPr lang="en-US" sz="1500" kern="0" dirty="0">
                <a:solidFill>
                  <a:schemeClr val="bg1"/>
                </a:solidFill>
                <a:latin typeface="Segoe UI" panose="020B0502040204020203" pitchFamily="34" charset="0"/>
                <a:ea typeface="Calibri Light" charset="0"/>
                <a:cs typeface="Segoe UI" panose="020B0502040204020203" pitchFamily="34" charset="0"/>
              </a:rPr>
              <a:t>Competence</a:t>
            </a:r>
            <a:endParaRPr lang="en-US" sz="1500" dirty="0">
              <a:solidFill>
                <a:schemeClr val="bg1"/>
              </a:solidFill>
              <a:latin typeface="Segoe UI" panose="020B0502040204020203" pitchFamily="34" charset="0"/>
              <a:ea typeface="Calibri Light" charset="0"/>
              <a:cs typeface="Segoe UI" panose="020B0502040204020203" pitchFamily="34" charset="0"/>
            </a:endParaRPr>
          </a:p>
        </p:txBody>
      </p:sp>
      <p:sp>
        <p:nvSpPr>
          <p:cNvPr id="98" name="TextBox 97">
            <a:extLst>
              <a:ext uri="{FF2B5EF4-FFF2-40B4-BE49-F238E27FC236}">
                <a16:creationId xmlns:a16="http://schemas.microsoft.com/office/drawing/2014/main" id="{A6ABD334-7D69-4A49-92C6-B633337FDC16}"/>
              </a:ext>
            </a:extLst>
          </p:cNvPr>
          <p:cNvSpPr txBox="1"/>
          <p:nvPr/>
        </p:nvSpPr>
        <p:spPr>
          <a:xfrm>
            <a:off x="6389383" y="2672719"/>
            <a:ext cx="2301853" cy="323165"/>
          </a:xfrm>
          <a:prstGeom prst="rect">
            <a:avLst/>
          </a:prstGeom>
          <a:noFill/>
        </p:spPr>
        <p:txBody>
          <a:bodyPr wrap="square" lIns="0" tIns="0" rIns="0" bIns="0" rtlCol="0" anchor="t">
            <a:spAutoFit/>
          </a:bodyPr>
          <a:lstStyle/>
          <a:p>
            <a:pPr algn="ctr"/>
            <a:r>
              <a:rPr lang="en-US" sz="1050" kern="0" dirty="0">
                <a:solidFill>
                  <a:schemeClr val="bg1"/>
                </a:solidFill>
                <a:latin typeface="Segoe UI" panose="020B0502040204020203" pitchFamily="34" charset="0"/>
                <a:ea typeface="Calibri Light" charset="0"/>
                <a:cs typeface="Segoe UI" panose="020B0502040204020203" pitchFamily="34" charset="0"/>
              </a:rPr>
              <a:t>Sharing results of work with other helps the learner stay motivated</a:t>
            </a:r>
          </a:p>
        </p:txBody>
      </p:sp>
      <p:sp>
        <p:nvSpPr>
          <p:cNvPr id="99" name="TextBox 98">
            <a:extLst>
              <a:ext uri="{FF2B5EF4-FFF2-40B4-BE49-F238E27FC236}">
                <a16:creationId xmlns:a16="http://schemas.microsoft.com/office/drawing/2014/main" id="{2DCFE14D-2961-41E6-8DAD-4B43405DA4B3}"/>
              </a:ext>
            </a:extLst>
          </p:cNvPr>
          <p:cNvSpPr txBox="1"/>
          <p:nvPr/>
        </p:nvSpPr>
        <p:spPr>
          <a:xfrm>
            <a:off x="6687643" y="2360944"/>
            <a:ext cx="1796674" cy="230832"/>
          </a:xfrm>
          <a:prstGeom prst="rect">
            <a:avLst/>
          </a:prstGeom>
          <a:noFill/>
        </p:spPr>
        <p:txBody>
          <a:bodyPr wrap="square" lIns="0" tIns="0" rIns="0" bIns="0" rtlCol="0" anchor="b">
            <a:spAutoFit/>
          </a:bodyPr>
          <a:lstStyle/>
          <a:p>
            <a:pPr algn="ctr"/>
            <a:r>
              <a:rPr lang="en-US" sz="1500" kern="0" dirty="0">
                <a:solidFill>
                  <a:schemeClr val="bg1"/>
                </a:solidFill>
                <a:latin typeface="Segoe UI" panose="020B0502040204020203" pitchFamily="34" charset="0"/>
                <a:ea typeface="Calibri Light" charset="0"/>
                <a:cs typeface="Segoe UI" panose="020B0502040204020203" pitchFamily="34" charset="0"/>
              </a:rPr>
              <a:t>Relatedness</a:t>
            </a:r>
            <a:endParaRPr lang="en-US" sz="1500" dirty="0">
              <a:solidFill>
                <a:schemeClr val="bg1"/>
              </a:solidFill>
              <a:latin typeface="Segoe UI" panose="020B0502040204020203" pitchFamily="34" charset="0"/>
              <a:ea typeface="Calibri Light" charset="0"/>
              <a:cs typeface="Segoe UI" panose="020B0502040204020203" pitchFamily="34" charset="0"/>
            </a:endParaRPr>
          </a:p>
        </p:txBody>
      </p:sp>
      <p:sp>
        <p:nvSpPr>
          <p:cNvPr id="44" name="Footer Placeholder 3">
            <a:extLst>
              <a:ext uri="{FF2B5EF4-FFF2-40B4-BE49-F238E27FC236}">
                <a16:creationId xmlns:a16="http://schemas.microsoft.com/office/drawing/2014/main" id="{4AC38405-FA62-44F9-9E3E-800A7D7FFD77}"/>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45" name="Slide Number Placeholder 4">
            <a:extLst>
              <a:ext uri="{FF2B5EF4-FFF2-40B4-BE49-F238E27FC236}">
                <a16:creationId xmlns:a16="http://schemas.microsoft.com/office/drawing/2014/main" id="{F813C59D-DDF4-481C-A9E6-AB323B3E6175}"/>
              </a:ext>
            </a:extLst>
          </p:cNvPr>
          <p:cNvSpPr>
            <a:spLocks noGrp="1"/>
          </p:cNvSpPr>
          <p:nvPr>
            <p:ph type="sldNum" sz="quarter" idx="11"/>
          </p:nvPr>
        </p:nvSpPr>
        <p:spPr>
          <a:xfrm>
            <a:off x="6457950" y="6433131"/>
            <a:ext cx="2057400" cy="365125"/>
          </a:xfrm>
        </p:spPr>
        <p:txBody>
          <a:bodyPr/>
          <a:lstStyle/>
          <a:p>
            <a:pPr>
              <a:defRPr/>
            </a:pPr>
            <a:fld id="{36AC1577-D165-894F-A2E8-2E5C1B17494C}" type="slidenum">
              <a:rPr lang="en-US" altLang="en-US" smtClean="0"/>
              <a:pPr>
                <a:defRPr/>
              </a:pPr>
              <a:t>19</a:t>
            </a:fld>
            <a:endParaRPr lang="en-US" altLang="en-US" dirty="0"/>
          </a:p>
        </p:txBody>
      </p:sp>
      <p:sp>
        <p:nvSpPr>
          <p:cNvPr id="3" name="TextBox 2">
            <a:extLst>
              <a:ext uri="{FF2B5EF4-FFF2-40B4-BE49-F238E27FC236}">
                <a16:creationId xmlns:a16="http://schemas.microsoft.com/office/drawing/2014/main" id="{366707B2-C1AB-4962-8C7A-1D76F859B862}"/>
              </a:ext>
            </a:extLst>
          </p:cNvPr>
          <p:cNvSpPr txBox="1"/>
          <p:nvPr/>
        </p:nvSpPr>
        <p:spPr>
          <a:xfrm>
            <a:off x="440534" y="5897583"/>
            <a:ext cx="8118764" cy="461665"/>
          </a:xfrm>
          <a:prstGeom prst="rect">
            <a:avLst/>
          </a:prstGeom>
          <a:noFill/>
        </p:spPr>
        <p:txBody>
          <a:bodyPr wrap="square" rtlCol="0">
            <a:spAutoFit/>
          </a:bodyPr>
          <a:lstStyle/>
          <a:p>
            <a:r>
              <a:rPr lang="en-US" sz="1200" b="0" dirty="0">
                <a:latin typeface="Calibri" panose="020F0502020204030204" pitchFamily="34" charset="0"/>
                <a:cs typeface="Calibri" panose="020F0502020204030204" pitchFamily="34" charset="0"/>
              </a:rPr>
              <a:t>Schwartz, D.L., Tsang, J.M., &amp; Blair, K.P. (2016). R is for reward: Motivating behavior. In The ABCs of how we learn: 26 scientifically proven approaches, how they work, and when to use them (pp. 220-233). New York, NY: W.W. Norton &amp; Company.</a:t>
            </a:r>
          </a:p>
        </p:txBody>
      </p:sp>
    </p:spTree>
    <p:extLst>
      <p:ext uri="{BB962C8B-B14F-4D97-AF65-F5344CB8AC3E}">
        <p14:creationId xmlns:p14="http://schemas.microsoft.com/office/powerpoint/2010/main" val="68641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Coaching in GME</a:t>
            </a:r>
          </a:p>
        </p:txBody>
      </p:sp>
      <p:sp>
        <p:nvSpPr>
          <p:cNvPr id="3" name="Subtitle 2"/>
          <p:cNvSpPr>
            <a:spLocks noGrp="1"/>
          </p:cNvSpPr>
          <p:nvPr>
            <p:ph type="subTitle" idx="1"/>
          </p:nvPr>
        </p:nvSpPr>
        <p:spPr/>
        <p:txBody>
          <a:bodyPr>
            <a:normAutofit lnSpcReduction="10000"/>
          </a:bodyPr>
          <a:lstStyle/>
          <a:p>
            <a:r>
              <a:rPr lang="en-US" dirty="0"/>
              <a:t>Heather Peters, </a:t>
            </a:r>
            <a:r>
              <a:rPr lang="en-US" dirty="0" err="1"/>
              <a:t>M.Ed</a:t>
            </a:r>
            <a:r>
              <a:rPr lang="en-US" dirty="0"/>
              <a:t>, </a:t>
            </a:r>
            <a:r>
              <a:rPr lang="en-US" dirty="0" err="1"/>
              <a:t>Ph.D</a:t>
            </a:r>
            <a:endParaRPr lang="en-US" dirty="0"/>
          </a:p>
          <a:p>
            <a:r>
              <a:rPr lang="en-US" dirty="0"/>
              <a:t>Christine Redovan, MBA, MLIS</a:t>
            </a:r>
          </a:p>
          <a:p>
            <a:r>
              <a:rPr lang="en-US" dirty="0"/>
              <a:t>Carmela Meyer, </a:t>
            </a:r>
            <a:r>
              <a:rPr lang="en-US" dirty="0" err="1"/>
              <a:t>Ed.D</a:t>
            </a:r>
            <a:endParaRPr 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06B6CE-B7E3-4335-9F80-2862439F1112}"/>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The Director of Medical Education at St. Stephen’s Community-Based Institution is very interested in analyzing this coaching program. She wants to know if this is something that should be replicated across the other training programs. </a:t>
            </a:r>
          </a:p>
          <a:p>
            <a:pPr marL="514350" indent="-514350">
              <a:buAutoNum type="arabicPeriod"/>
            </a:pPr>
            <a:r>
              <a:rPr lang="en-US" i="1" dirty="0">
                <a:latin typeface="Calibri" panose="020F0502020204030204" pitchFamily="34" charset="0"/>
                <a:cs typeface="Calibri" panose="020F0502020204030204" pitchFamily="34" charset="0"/>
              </a:rPr>
              <a:t>What should the DME do to assess the quality of the coaching program?</a:t>
            </a:r>
          </a:p>
          <a:p>
            <a:pPr marL="514350" indent="-514350">
              <a:buAutoNum type="arabicPeriod"/>
            </a:pPr>
            <a:r>
              <a:rPr lang="en-US" i="1" dirty="0">
                <a:latin typeface="Calibri" panose="020F0502020204030204" pitchFamily="34" charset="0"/>
                <a:cs typeface="Calibri" panose="020F0502020204030204" pitchFamily="34" charset="0"/>
              </a:rPr>
              <a:t>How can the DME provide the program director and the coaches support in the 2</a:t>
            </a:r>
            <a:r>
              <a:rPr lang="en-US" i="1" baseline="30000" dirty="0">
                <a:latin typeface="Calibri" panose="020F0502020204030204" pitchFamily="34" charset="0"/>
                <a:cs typeface="Calibri" panose="020F0502020204030204" pitchFamily="34" charset="0"/>
              </a:rPr>
              <a:t>nd</a:t>
            </a:r>
            <a:r>
              <a:rPr lang="en-US" i="1" dirty="0">
                <a:latin typeface="Calibri" panose="020F0502020204030204" pitchFamily="34" charset="0"/>
                <a:cs typeface="Calibri" panose="020F0502020204030204" pitchFamily="34" charset="0"/>
              </a:rPr>
              <a:t> year of the coaching program? </a:t>
            </a:r>
          </a:p>
        </p:txBody>
      </p:sp>
      <p:sp>
        <p:nvSpPr>
          <p:cNvPr id="6" name="Title 5">
            <a:extLst>
              <a:ext uri="{FF2B5EF4-FFF2-40B4-BE49-F238E27FC236}">
                <a16:creationId xmlns:a16="http://schemas.microsoft.com/office/drawing/2014/main" id="{343EF87D-B561-460A-A6DD-19BB11D7A727}"/>
              </a:ext>
            </a:extLst>
          </p:cNvPr>
          <p:cNvSpPr>
            <a:spLocks noGrp="1"/>
          </p:cNvSpPr>
          <p:nvPr>
            <p:ph type="title"/>
          </p:nvPr>
        </p:nvSpPr>
        <p:spPr>
          <a:xfrm>
            <a:off x="1915454" y="819108"/>
            <a:ext cx="6526006" cy="1325563"/>
          </a:xfrm>
        </p:spPr>
        <p:txBody>
          <a:bodyPr>
            <a:normAutofit/>
          </a:bodyPr>
          <a:lstStyle/>
          <a:p>
            <a:r>
              <a:rPr lang="en-US" sz="2800" dirty="0"/>
              <a:t>Director Medical Education</a:t>
            </a:r>
          </a:p>
        </p:txBody>
      </p:sp>
      <p:sp>
        <p:nvSpPr>
          <p:cNvPr id="4" name="Footer Placeholder 3">
            <a:extLst>
              <a:ext uri="{FF2B5EF4-FFF2-40B4-BE49-F238E27FC236}">
                <a16:creationId xmlns:a16="http://schemas.microsoft.com/office/drawing/2014/main" id="{416CE705-6125-450A-97FF-498F3BDB092C}"/>
              </a:ext>
            </a:extLst>
          </p:cNvPr>
          <p:cNvSpPr>
            <a:spLocks noGrp="1"/>
          </p:cNvSpPr>
          <p:nvPr>
            <p:ph type="ftr" sz="quarter" idx="10"/>
          </p:nvPr>
        </p:nvSpPr>
        <p:spPr/>
        <p:txBody>
          <a:bodyPr/>
          <a:lstStyle/>
          <a:p>
            <a:pPr>
              <a:defRPr/>
            </a:pPr>
            <a:r>
              <a:rPr lang="en-US"/>
              <a:t>Presented by Partners in Medical Education, Inc. 2021</a:t>
            </a:r>
          </a:p>
        </p:txBody>
      </p:sp>
      <p:sp>
        <p:nvSpPr>
          <p:cNvPr id="5" name="Slide Number Placeholder 4">
            <a:extLst>
              <a:ext uri="{FF2B5EF4-FFF2-40B4-BE49-F238E27FC236}">
                <a16:creationId xmlns:a16="http://schemas.microsoft.com/office/drawing/2014/main" id="{74B22AA6-6526-4156-9C4B-69BE033F9812}"/>
              </a:ext>
            </a:extLst>
          </p:cNvPr>
          <p:cNvSpPr>
            <a:spLocks noGrp="1"/>
          </p:cNvSpPr>
          <p:nvPr>
            <p:ph type="sldNum" sz="quarter" idx="11"/>
          </p:nvPr>
        </p:nvSpPr>
        <p:spPr/>
        <p:txBody>
          <a:bodyPr/>
          <a:lstStyle/>
          <a:p>
            <a:pPr>
              <a:defRPr/>
            </a:pPr>
            <a:fld id="{36AC1577-D165-894F-A2E8-2E5C1B17494C}" type="slidenum">
              <a:rPr lang="en-US" altLang="en-US" smtClean="0"/>
              <a:pPr>
                <a:defRPr/>
              </a:pPr>
              <a:t>20</a:t>
            </a:fld>
            <a:endParaRPr lang="en-US" altLang="en-US"/>
          </a:p>
        </p:txBody>
      </p:sp>
      <p:sp>
        <p:nvSpPr>
          <p:cNvPr id="8" name="TextBox 7">
            <a:extLst>
              <a:ext uri="{FF2B5EF4-FFF2-40B4-BE49-F238E27FC236}">
                <a16:creationId xmlns:a16="http://schemas.microsoft.com/office/drawing/2014/main" id="{82304678-898E-4B30-B77E-B174B4D61A33}"/>
              </a:ext>
            </a:extLst>
          </p:cNvPr>
          <p:cNvSpPr txBox="1"/>
          <p:nvPr/>
        </p:nvSpPr>
        <p:spPr>
          <a:xfrm>
            <a:off x="2118653" y="308192"/>
            <a:ext cx="7118168" cy="461665"/>
          </a:xfrm>
          <a:prstGeom prst="rect">
            <a:avLst/>
          </a:prstGeom>
          <a:noFill/>
        </p:spPr>
        <p:txBody>
          <a:bodyPr wrap="square">
            <a:spAutoFit/>
          </a:bodyPr>
          <a:lstStyle/>
          <a:p>
            <a:r>
              <a:rPr lang="en-US" sz="2400" dirty="0">
                <a:solidFill>
                  <a:schemeClr val="accent6"/>
                </a:solidFill>
                <a:latin typeface="Arial"/>
                <a:cs typeface="Arial"/>
              </a:rPr>
              <a:t>Part IV: Program Assessment</a:t>
            </a:r>
            <a:endParaRPr lang="en-US" sz="2400" dirty="0">
              <a:solidFill>
                <a:schemeClr val="accent6"/>
              </a:solidFill>
            </a:endParaRPr>
          </a:p>
        </p:txBody>
      </p:sp>
    </p:spTree>
    <p:extLst>
      <p:ext uri="{BB962C8B-B14F-4D97-AF65-F5344CB8AC3E}">
        <p14:creationId xmlns:p14="http://schemas.microsoft.com/office/powerpoint/2010/main" val="140434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1">
                    <a:lumMod val="75000"/>
                    <a:lumOff val="25000"/>
                  </a:schemeClr>
                </a:solidFill>
              </a:rPr>
              <a:t>Program Assessment Model</a:t>
            </a:r>
          </a:p>
        </p:txBody>
      </p:sp>
      <p:grpSp>
        <p:nvGrpSpPr>
          <p:cNvPr id="34" name="Group 33"/>
          <p:cNvGrpSpPr/>
          <p:nvPr/>
        </p:nvGrpSpPr>
        <p:grpSpPr>
          <a:xfrm>
            <a:off x="2884057" y="1962072"/>
            <a:ext cx="3479511" cy="3377168"/>
            <a:chOff x="3952213" y="1498005"/>
            <a:chExt cx="4422530" cy="4292450"/>
          </a:xfrm>
        </p:grpSpPr>
        <p:sp>
          <p:nvSpPr>
            <p:cNvPr id="21" name="Oval 20"/>
            <p:cNvSpPr/>
            <p:nvPr/>
          </p:nvSpPr>
          <p:spPr>
            <a:xfrm rot="2147288">
              <a:off x="4240629" y="1885757"/>
              <a:ext cx="3880367" cy="3880362"/>
            </a:xfrm>
            <a:prstGeom prst="ellipse">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grpSp>
          <p:nvGrpSpPr>
            <p:cNvPr id="20" name="Group 19"/>
            <p:cNvGrpSpPr/>
            <p:nvPr/>
          </p:nvGrpSpPr>
          <p:grpSpPr>
            <a:xfrm rot="2147288">
              <a:off x="4939102" y="2650327"/>
              <a:ext cx="2424806" cy="2432532"/>
              <a:chOff x="4516841" y="2276872"/>
              <a:chExt cx="3155143" cy="3165199"/>
            </a:xfrm>
          </p:grpSpPr>
          <p:grpSp>
            <p:nvGrpSpPr>
              <p:cNvPr id="18" name="Group 17"/>
              <p:cNvGrpSpPr/>
              <p:nvPr/>
            </p:nvGrpSpPr>
            <p:grpSpPr>
              <a:xfrm>
                <a:off x="4516841" y="2276872"/>
                <a:ext cx="3155143" cy="3165199"/>
                <a:chOff x="4517273" y="2276872"/>
                <a:chExt cx="3155143" cy="3165199"/>
              </a:xfrm>
            </p:grpSpPr>
            <p:sp>
              <p:nvSpPr>
                <p:cNvPr id="12" name="Freeform 11"/>
                <p:cNvSpPr>
                  <a:spLocks/>
                </p:cNvSpPr>
                <p:nvPr/>
              </p:nvSpPr>
              <p:spPr bwMode="auto">
                <a:xfrm>
                  <a:off x="6793837" y="2464312"/>
                  <a:ext cx="287924" cy="247892"/>
                </a:xfrm>
                <a:custGeom>
                  <a:avLst/>
                  <a:gdLst>
                    <a:gd name="T0" fmla="*/ 645 w 750"/>
                    <a:gd name="T1" fmla="*/ 0 h 644"/>
                    <a:gd name="T2" fmla="*/ 750 w 750"/>
                    <a:gd name="T3" fmla="*/ 644 h 644"/>
                    <a:gd name="T4" fmla="*/ 0 w 750"/>
                    <a:gd name="T5" fmla="*/ 105 h 644"/>
                    <a:gd name="T6" fmla="*/ 645 w 750"/>
                    <a:gd name="T7" fmla="*/ 0 h 644"/>
                  </a:gdLst>
                  <a:ahLst/>
                  <a:cxnLst>
                    <a:cxn ang="0">
                      <a:pos x="T0" y="T1"/>
                    </a:cxn>
                    <a:cxn ang="0">
                      <a:pos x="T2" y="T3"/>
                    </a:cxn>
                    <a:cxn ang="0">
                      <a:pos x="T4" y="T5"/>
                    </a:cxn>
                    <a:cxn ang="0">
                      <a:pos x="T6" y="T7"/>
                    </a:cxn>
                  </a:cxnLst>
                  <a:rect l="0" t="0" r="r" b="b"/>
                  <a:pathLst>
                    <a:path w="750" h="644">
                      <a:moveTo>
                        <a:pt x="645" y="0"/>
                      </a:moveTo>
                      <a:lnTo>
                        <a:pt x="750" y="644"/>
                      </a:lnTo>
                      <a:lnTo>
                        <a:pt x="0" y="105"/>
                      </a:lnTo>
                      <a:lnTo>
                        <a:pt x="645"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3" name="Freeform 12"/>
                <p:cNvSpPr>
                  <a:spLocks/>
                </p:cNvSpPr>
                <p:nvPr/>
              </p:nvSpPr>
              <p:spPr bwMode="auto">
                <a:xfrm>
                  <a:off x="7449928" y="4066205"/>
                  <a:ext cx="222488" cy="339506"/>
                </a:xfrm>
                <a:custGeom>
                  <a:avLst/>
                  <a:gdLst>
                    <a:gd name="T0" fmla="*/ 277 w 579"/>
                    <a:gd name="T1" fmla="*/ 0 h 881"/>
                    <a:gd name="T2" fmla="*/ 579 w 579"/>
                    <a:gd name="T3" fmla="*/ 577 h 881"/>
                    <a:gd name="T4" fmla="*/ 0 w 579"/>
                    <a:gd name="T5" fmla="*/ 881 h 881"/>
                    <a:gd name="T6" fmla="*/ 277 w 579"/>
                    <a:gd name="T7" fmla="*/ 0 h 881"/>
                  </a:gdLst>
                  <a:ahLst/>
                  <a:cxnLst>
                    <a:cxn ang="0">
                      <a:pos x="T0" y="T1"/>
                    </a:cxn>
                    <a:cxn ang="0">
                      <a:pos x="T2" y="T3"/>
                    </a:cxn>
                    <a:cxn ang="0">
                      <a:pos x="T4" y="T5"/>
                    </a:cxn>
                    <a:cxn ang="0">
                      <a:pos x="T6" y="T7"/>
                    </a:cxn>
                  </a:cxnLst>
                  <a:rect l="0" t="0" r="r" b="b"/>
                  <a:pathLst>
                    <a:path w="579" h="881">
                      <a:moveTo>
                        <a:pt x="277" y="0"/>
                      </a:moveTo>
                      <a:lnTo>
                        <a:pt x="579" y="577"/>
                      </a:lnTo>
                      <a:lnTo>
                        <a:pt x="0" y="881"/>
                      </a:lnTo>
                      <a:lnTo>
                        <a:pt x="277"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4" name="Freeform 13"/>
                <p:cNvSpPr>
                  <a:spLocks/>
                </p:cNvSpPr>
                <p:nvPr/>
              </p:nvSpPr>
              <p:spPr bwMode="auto">
                <a:xfrm>
                  <a:off x="5926795" y="5261155"/>
                  <a:ext cx="355672" cy="180916"/>
                </a:xfrm>
                <a:custGeom>
                  <a:avLst/>
                  <a:gdLst>
                    <a:gd name="T0" fmla="*/ 924 w 924"/>
                    <a:gd name="T1" fmla="*/ 0 h 470"/>
                    <a:gd name="T2" fmla="*/ 469 w 924"/>
                    <a:gd name="T3" fmla="*/ 470 h 470"/>
                    <a:gd name="T4" fmla="*/ 0 w 924"/>
                    <a:gd name="T5" fmla="*/ 15 h 470"/>
                    <a:gd name="T6" fmla="*/ 924 w 924"/>
                    <a:gd name="T7" fmla="*/ 0 h 470"/>
                  </a:gdLst>
                  <a:ahLst/>
                  <a:cxnLst>
                    <a:cxn ang="0">
                      <a:pos x="T0" y="T1"/>
                    </a:cxn>
                    <a:cxn ang="0">
                      <a:pos x="T2" y="T3"/>
                    </a:cxn>
                    <a:cxn ang="0">
                      <a:pos x="T4" y="T5"/>
                    </a:cxn>
                    <a:cxn ang="0">
                      <a:pos x="T6" y="T7"/>
                    </a:cxn>
                  </a:cxnLst>
                  <a:rect l="0" t="0" r="r" b="b"/>
                  <a:pathLst>
                    <a:path w="924" h="470">
                      <a:moveTo>
                        <a:pt x="924" y="0"/>
                      </a:moveTo>
                      <a:lnTo>
                        <a:pt x="469" y="470"/>
                      </a:lnTo>
                      <a:lnTo>
                        <a:pt x="0" y="15"/>
                      </a:lnTo>
                      <a:lnTo>
                        <a:pt x="924"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5" name="Freeform 14"/>
                <p:cNvSpPr>
                  <a:spLocks/>
                </p:cNvSpPr>
                <p:nvPr/>
              </p:nvSpPr>
              <p:spPr bwMode="auto">
                <a:xfrm>
                  <a:off x="4517273" y="4100206"/>
                  <a:ext cx="225568" cy="336428"/>
                </a:xfrm>
                <a:custGeom>
                  <a:avLst/>
                  <a:gdLst>
                    <a:gd name="T0" fmla="*/ 285 w 587"/>
                    <a:gd name="T1" fmla="*/ 0 h 873"/>
                    <a:gd name="T2" fmla="*/ 587 w 587"/>
                    <a:gd name="T3" fmla="*/ 873 h 873"/>
                    <a:gd name="T4" fmla="*/ 0 w 587"/>
                    <a:gd name="T5" fmla="*/ 587 h 873"/>
                    <a:gd name="T6" fmla="*/ 285 w 587"/>
                    <a:gd name="T7" fmla="*/ 0 h 873"/>
                  </a:gdLst>
                  <a:ahLst/>
                  <a:cxnLst>
                    <a:cxn ang="0">
                      <a:pos x="T0" y="T1"/>
                    </a:cxn>
                    <a:cxn ang="0">
                      <a:pos x="T2" y="T3"/>
                    </a:cxn>
                    <a:cxn ang="0">
                      <a:pos x="T4" y="T5"/>
                    </a:cxn>
                    <a:cxn ang="0">
                      <a:pos x="T6" y="T7"/>
                    </a:cxn>
                  </a:cxnLst>
                  <a:rect l="0" t="0" r="r" b="b"/>
                  <a:pathLst>
                    <a:path w="587" h="873">
                      <a:moveTo>
                        <a:pt x="285" y="0"/>
                      </a:moveTo>
                      <a:lnTo>
                        <a:pt x="587" y="873"/>
                      </a:lnTo>
                      <a:lnTo>
                        <a:pt x="0" y="587"/>
                      </a:lnTo>
                      <a:lnTo>
                        <a:pt x="285"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6" name="Freeform 15"/>
                <p:cNvSpPr>
                  <a:spLocks/>
                </p:cNvSpPr>
                <p:nvPr/>
              </p:nvSpPr>
              <p:spPr bwMode="auto">
                <a:xfrm>
                  <a:off x="5069482" y="2489992"/>
                  <a:ext cx="282536" cy="249432"/>
                </a:xfrm>
                <a:custGeom>
                  <a:avLst/>
                  <a:gdLst>
                    <a:gd name="T0" fmla="*/ 86 w 733"/>
                    <a:gd name="T1" fmla="*/ 0 h 647"/>
                    <a:gd name="T2" fmla="*/ 733 w 733"/>
                    <a:gd name="T3" fmla="*/ 86 h 647"/>
                    <a:gd name="T4" fmla="*/ 0 w 733"/>
                    <a:gd name="T5" fmla="*/ 647 h 647"/>
                    <a:gd name="T6" fmla="*/ 86 w 733"/>
                    <a:gd name="T7" fmla="*/ 0 h 647"/>
                  </a:gdLst>
                  <a:ahLst/>
                  <a:cxnLst>
                    <a:cxn ang="0">
                      <a:pos x="T0" y="T1"/>
                    </a:cxn>
                    <a:cxn ang="0">
                      <a:pos x="T2" y="T3"/>
                    </a:cxn>
                    <a:cxn ang="0">
                      <a:pos x="T4" y="T5"/>
                    </a:cxn>
                    <a:cxn ang="0">
                      <a:pos x="T6" y="T7"/>
                    </a:cxn>
                  </a:cxnLst>
                  <a:rect l="0" t="0" r="r" b="b"/>
                  <a:pathLst>
                    <a:path w="733" h="647">
                      <a:moveTo>
                        <a:pt x="86" y="0"/>
                      </a:moveTo>
                      <a:lnTo>
                        <a:pt x="733" y="86"/>
                      </a:lnTo>
                      <a:lnTo>
                        <a:pt x="0" y="647"/>
                      </a:lnTo>
                      <a:lnTo>
                        <a:pt x="86" y="0"/>
                      </a:lnTo>
                      <a:close/>
                    </a:path>
                  </a:pathLst>
                </a:custGeom>
                <a:solidFill>
                  <a:schemeClr val="accent5"/>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7" name="Freeform 6"/>
                <p:cNvSpPr>
                  <a:spLocks/>
                </p:cNvSpPr>
                <p:nvPr/>
              </p:nvSpPr>
              <p:spPr bwMode="auto">
                <a:xfrm>
                  <a:off x="6087800" y="2276872"/>
                  <a:ext cx="1445119" cy="1519659"/>
                </a:xfrm>
                <a:custGeom>
                  <a:avLst/>
                  <a:gdLst>
                    <a:gd name="T0" fmla="*/ 0 w 2404"/>
                    <a:gd name="T1" fmla="*/ 0 h 2527"/>
                    <a:gd name="T2" fmla="*/ 159 w 2404"/>
                    <a:gd name="T3" fmla="*/ 5 h 2527"/>
                    <a:gd name="T4" fmla="*/ 316 w 2404"/>
                    <a:gd name="T5" fmla="*/ 20 h 2527"/>
                    <a:gd name="T6" fmla="*/ 471 w 2404"/>
                    <a:gd name="T7" fmla="*/ 43 h 2527"/>
                    <a:gd name="T8" fmla="*/ 620 w 2404"/>
                    <a:gd name="T9" fmla="*/ 76 h 2527"/>
                    <a:gd name="T10" fmla="*/ 767 w 2404"/>
                    <a:gd name="T11" fmla="*/ 117 h 2527"/>
                    <a:gd name="T12" fmla="*/ 910 w 2404"/>
                    <a:gd name="T13" fmla="*/ 169 h 2527"/>
                    <a:gd name="T14" fmla="*/ 1049 w 2404"/>
                    <a:gd name="T15" fmla="*/ 227 h 2527"/>
                    <a:gd name="T16" fmla="*/ 1185 w 2404"/>
                    <a:gd name="T17" fmla="*/ 293 h 2527"/>
                    <a:gd name="T18" fmla="*/ 1315 w 2404"/>
                    <a:gd name="T19" fmla="*/ 368 h 2527"/>
                    <a:gd name="T20" fmla="*/ 1441 w 2404"/>
                    <a:gd name="T21" fmla="*/ 449 h 2527"/>
                    <a:gd name="T22" fmla="*/ 1560 w 2404"/>
                    <a:gd name="T23" fmla="*/ 539 h 2527"/>
                    <a:gd name="T24" fmla="*/ 1675 w 2404"/>
                    <a:gd name="T25" fmla="*/ 634 h 2527"/>
                    <a:gd name="T26" fmla="*/ 1782 w 2404"/>
                    <a:gd name="T27" fmla="*/ 737 h 2527"/>
                    <a:gd name="T28" fmla="*/ 1885 w 2404"/>
                    <a:gd name="T29" fmla="*/ 844 h 2527"/>
                    <a:gd name="T30" fmla="*/ 1981 w 2404"/>
                    <a:gd name="T31" fmla="*/ 957 h 2527"/>
                    <a:gd name="T32" fmla="*/ 2069 w 2404"/>
                    <a:gd name="T33" fmla="*/ 1077 h 2527"/>
                    <a:gd name="T34" fmla="*/ 2152 w 2404"/>
                    <a:gd name="T35" fmla="*/ 1203 h 2527"/>
                    <a:gd name="T36" fmla="*/ 2227 w 2404"/>
                    <a:gd name="T37" fmla="*/ 1332 h 2527"/>
                    <a:gd name="T38" fmla="*/ 2293 w 2404"/>
                    <a:gd name="T39" fmla="*/ 1467 h 2527"/>
                    <a:gd name="T40" fmla="*/ 2353 w 2404"/>
                    <a:gd name="T41" fmla="*/ 1604 h 2527"/>
                    <a:gd name="T42" fmla="*/ 2404 w 2404"/>
                    <a:gd name="T43" fmla="*/ 1749 h 2527"/>
                    <a:gd name="T44" fmla="*/ 0 w 2404"/>
                    <a:gd name="T45" fmla="*/ 2527 h 2527"/>
                    <a:gd name="T46" fmla="*/ 0 w 2404"/>
                    <a:gd name="T47" fmla="*/ 0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4" h="2527">
                      <a:moveTo>
                        <a:pt x="0" y="0"/>
                      </a:moveTo>
                      <a:lnTo>
                        <a:pt x="159" y="5"/>
                      </a:lnTo>
                      <a:lnTo>
                        <a:pt x="316" y="20"/>
                      </a:lnTo>
                      <a:lnTo>
                        <a:pt x="471" y="43"/>
                      </a:lnTo>
                      <a:lnTo>
                        <a:pt x="620" y="76"/>
                      </a:lnTo>
                      <a:lnTo>
                        <a:pt x="767" y="117"/>
                      </a:lnTo>
                      <a:lnTo>
                        <a:pt x="910" y="169"/>
                      </a:lnTo>
                      <a:lnTo>
                        <a:pt x="1049" y="227"/>
                      </a:lnTo>
                      <a:lnTo>
                        <a:pt x="1185" y="293"/>
                      </a:lnTo>
                      <a:lnTo>
                        <a:pt x="1315" y="368"/>
                      </a:lnTo>
                      <a:lnTo>
                        <a:pt x="1441" y="449"/>
                      </a:lnTo>
                      <a:lnTo>
                        <a:pt x="1560" y="539"/>
                      </a:lnTo>
                      <a:lnTo>
                        <a:pt x="1675" y="634"/>
                      </a:lnTo>
                      <a:lnTo>
                        <a:pt x="1782" y="737"/>
                      </a:lnTo>
                      <a:lnTo>
                        <a:pt x="1885" y="844"/>
                      </a:lnTo>
                      <a:lnTo>
                        <a:pt x="1981" y="957"/>
                      </a:lnTo>
                      <a:lnTo>
                        <a:pt x="2069" y="1077"/>
                      </a:lnTo>
                      <a:lnTo>
                        <a:pt x="2152" y="1203"/>
                      </a:lnTo>
                      <a:lnTo>
                        <a:pt x="2227" y="1332"/>
                      </a:lnTo>
                      <a:lnTo>
                        <a:pt x="2293" y="1467"/>
                      </a:lnTo>
                      <a:lnTo>
                        <a:pt x="2353" y="1604"/>
                      </a:lnTo>
                      <a:lnTo>
                        <a:pt x="2404" y="1749"/>
                      </a:lnTo>
                      <a:lnTo>
                        <a:pt x="0" y="2527"/>
                      </a:lnTo>
                      <a:lnTo>
                        <a:pt x="0"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8" name="Freeform 7"/>
                <p:cNvSpPr>
                  <a:spLocks/>
                </p:cNvSpPr>
                <p:nvPr/>
              </p:nvSpPr>
              <p:spPr bwMode="auto">
                <a:xfrm>
                  <a:off x="4645085" y="2276872"/>
                  <a:ext cx="1442715" cy="1519659"/>
                </a:xfrm>
                <a:custGeom>
                  <a:avLst/>
                  <a:gdLst>
                    <a:gd name="T0" fmla="*/ 2400 w 2400"/>
                    <a:gd name="T1" fmla="*/ 0 h 2527"/>
                    <a:gd name="T2" fmla="*/ 2400 w 2400"/>
                    <a:gd name="T3" fmla="*/ 2527 h 2527"/>
                    <a:gd name="T4" fmla="*/ 0 w 2400"/>
                    <a:gd name="T5" fmla="*/ 1737 h 2527"/>
                    <a:gd name="T6" fmla="*/ 52 w 2400"/>
                    <a:gd name="T7" fmla="*/ 1595 h 2527"/>
                    <a:gd name="T8" fmla="*/ 111 w 2400"/>
                    <a:gd name="T9" fmla="*/ 1457 h 2527"/>
                    <a:gd name="T10" fmla="*/ 179 w 2400"/>
                    <a:gd name="T11" fmla="*/ 1322 h 2527"/>
                    <a:gd name="T12" fmla="*/ 254 w 2400"/>
                    <a:gd name="T13" fmla="*/ 1195 h 2527"/>
                    <a:gd name="T14" fmla="*/ 337 w 2400"/>
                    <a:gd name="T15" fmla="*/ 1070 h 2527"/>
                    <a:gd name="T16" fmla="*/ 425 w 2400"/>
                    <a:gd name="T17" fmla="*/ 951 h 2527"/>
                    <a:gd name="T18" fmla="*/ 521 w 2400"/>
                    <a:gd name="T19" fmla="*/ 838 h 2527"/>
                    <a:gd name="T20" fmla="*/ 624 w 2400"/>
                    <a:gd name="T21" fmla="*/ 730 h 2527"/>
                    <a:gd name="T22" fmla="*/ 732 w 2400"/>
                    <a:gd name="T23" fmla="*/ 630 h 2527"/>
                    <a:gd name="T24" fmla="*/ 846 w 2400"/>
                    <a:gd name="T25" fmla="*/ 534 h 2527"/>
                    <a:gd name="T26" fmla="*/ 965 w 2400"/>
                    <a:gd name="T27" fmla="*/ 446 h 2527"/>
                    <a:gd name="T28" fmla="*/ 1090 w 2400"/>
                    <a:gd name="T29" fmla="*/ 365 h 2527"/>
                    <a:gd name="T30" fmla="*/ 1221 w 2400"/>
                    <a:gd name="T31" fmla="*/ 292 h 2527"/>
                    <a:gd name="T32" fmla="*/ 1355 w 2400"/>
                    <a:gd name="T33" fmla="*/ 225 h 2527"/>
                    <a:gd name="T34" fmla="*/ 1493 w 2400"/>
                    <a:gd name="T35" fmla="*/ 167 h 2527"/>
                    <a:gd name="T36" fmla="*/ 1635 w 2400"/>
                    <a:gd name="T37" fmla="*/ 117 h 2527"/>
                    <a:gd name="T38" fmla="*/ 1783 w 2400"/>
                    <a:gd name="T39" fmla="*/ 76 h 2527"/>
                    <a:gd name="T40" fmla="*/ 1932 w 2400"/>
                    <a:gd name="T41" fmla="*/ 43 h 2527"/>
                    <a:gd name="T42" fmla="*/ 2086 w 2400"/>
                    <a:gd name="T43" fmla="*/ 18 h 2527"/>
                    <a:gd name="T44" fmla="*/ 2242 w 2400"/>
                    <a:gd name="T45" fmla="*/ 5 h 2527"/>
                    <a:gd name="T46" fmla="*/ 2400 w 2400"/>
                    <a:gd name="T47" fmla="*/ 0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0" h="2527">
                      <a:moveTo>
                        <a:pt x="2400" y="0"/>
                      </a:moveTo>
                      <a:lnTo>
                        <a:pt x="2400" y="2527"/>
                      </a:lnTo>
                      <a:lnTo>
                        <a:pt x="0" y="1737"/>
                      </a:lnTo>
                      <a:lnTo>
                        <a:pt x="52" y="1595"/>
                      </a:lnTo>
                      <a:lnTo>
                        <a:pt x="111" y="1457"/>
                      </a:lnTo>
                      <a:lnTo>
                        <a:pt x="179" y="1322"/>
                      </a:lnTo>
                      <a:lnTo>
                        <a:pt x="254" y="1195"/>
                      </a:lnTo>
                      <a:lnTo>
                        <a:pt x="337" y="1070"/>
                      </a:lnTo>
                      <a:lnTo>
                        <a:pt x="425" y="951"/>
                      </a:lnTo>
                      <a:lnTo>
                        <a:pt x="521" y="838"/>
                      </a:lnTo>
                      <a:lnTo>
                        <a:pt x="624" y="730"/>
                      </a:lnTo>
                      <a:lnTo>
                        <a:pt x="732" y="630"/>
                      </a:lnTo>
                      <a:lnTo>
                        <a:pt x="846" y="534"/>
                      </a:lnTo>
                      <a:lnTo>
                        <a:pt x="965" y="446"/>
                      </a:lnTo>
                      <a:lnTo>
                        <a:pt x="1090" y="365"/>
                      </a:lnTo>
                      <a:lnTo>
                        <a:pt x="1221" y="292"/>
                      </a:lnTo>
                      <a:lnTo>
                        <a:pt x="1355" y="225"/>
                      </a:lnTo>
                      <a:lnTo>
                        <a:pt x="1493" y="167"/>
                      </a:lnTo>
                      <a:lnTo>
                        <a:pt x="1635" y="117"/>
                      </a:lnTo>
                      <a:lnTo>
                        <a:pt x="1783" y="76"/>
                      </a:lnTo>
                      <a:lnTo>
                        <a:pt x="1932" y="43"/>
                      </a:lnTo>
                      <a:lnTo>
                        <a:pt x="2086" y="18"/>
                      </a:lnTo>
                      <a:lnTo>
                        <a:pt x="2242" y="5"/>
                      </a:lnTo>
                      <a:lnTo>
                        <a:pt x="2400" y="0"/>
                      </a:lnTo>
                      <a:close/>
                    </a:path>
                  </a:pathLst>
                </a:custGeom>
                <a:solidFill>
                  <a:schemeClr val="accent5"/>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9" name="Freeform 8"/>
                <p:cNvSpPr>
                  <a:spLocks/>
                </p:cNvSpPr>
                <p:nvPr/>
              </p:nvSpPr>
              <p:spPr bwMode="auto">
                <a:xfrm>
                  <a:off x="6087800" y="3328851"/>
                  <a:ext cx="1518458" cy="1698797"/>
                </a:xfrm>
                <a:custGeom>
                  <a:avLst/>
                  <a:gdLst>
                    <a:gd name="T0" fmla="*/ 2404 w 2527"/>
                    <a:gd name="T1" fmla="*/ 0 h 2826"/>
                    <a:gd name="T2" fmla="*/ 2447 w 2527"/>
                    <a:gd name="T3" fmla="*/ 149 h 2826"/>
                    <a:gd name="T4" fmla="*/ 2482 w 2527"/>
                    <a:gd name="T5" fmla="*/ 302 h 2826"/>
                    <a:gd name="T6" fmla="*/ 2507 w 2527"/>
                    <a:gd name="T7" fmla="*/ 458 h 2826"/>
                    <a:gd name="T8" fmla="*/ 2522 w 2527"/>
                    <a:gd name="T9" fmla="*/ 617 h 2826"/>
                    <a:gd name="T10" fmla="*/ 2527 w 2527"/>
                    <a:gd name="T11" fmla="*/ 778 h 2826"/>
                    <a:gd name="T12" fmla="*/ 2522 w 2527"/>
                    <a:gd name="T13" fmla="*/ 936 h 2826"/>
                    <a:gd name="T14" fmla="*/ 2507 w 2527"/>
                    <a:gd name="T15" fmla="*/ 1090 h 2826"/>
                    <a:gd name="T16" fmla="*/ 2484 w 2527"/>
                    <a:gd name="T17" fmla="*/ 1241 h 2826"/>
                    <a:gd name="T18" fmla="*/ 2452 w 2527"/>
                    <a:gd name="T19" fmla="*/ 1389 h 2826"/>
                    <a:gd name="T20" fmla="*/ 2412 w 2527"/>
                    <a:gd name="T21" fmla="*/ 1535 h 2826"/>
                    <a:gd name="T22" fmla="*/ 2363 w 2527"/>
                    <a:gd name="T23" fmla="*/ 1676 h 2826"/>
                    <a:gd name="T24" fmla="*/ 2306 w 2527"/>
                    <a:gd name="T25" fmla="*/ 1814 h 2826"/>
                    <a:gd name="T26" fmla="*/ 2242 w 2527"/>
                    <a:gd name="T27" fmla="*/ 1947 h 2826"/>
                    <a:gd name="T28" fmla="*/ 2170 w 2527"/>
                    <a:gd name="T29" fmla="*/ 2074 h 2826"/>
                    <a:gd name="T30" fmla="*/ 2091 w 2527"/>
                    <a:gd name="T31" fmla="*/ 2199 h 2826"/>
                    <a:gd name="T32" fmla="*/ 2005 w 2527"/>
                    <a:gd name="T33" fmla="*/ 2318 h 2826"/>
                    <a:gd name="T34" fmla="*/ 1912 w 2527"/>
                    <a:gd name="T35" fmla="*/ 2431 h 2826"/>
                    <a:gd name="T36" fmla="*/ 1814 w 2527"/>
                    <a:gd name="T37" fmla="*/ 2539 h 2826"/>
                    <a:gd name="T38" fmla="*/ 1708 w 2527"/>
                    <a:gd name="T39" fmla="*/ 2642 h 2826"/>
                    <a:gd name="T40" fmla="*/ 1598 w 2527"/>
                    <a:gd name="T41" fmla="*/ 2737 h 2826"/>
                    <a:gd name="T42" fmla="*/ 1482 w 2527"/>
                    <a:gd name="T43" fmla="*/ 2826 h 2826"/>
                    <a:gd name="T44" fmla="*/ 0 w 2527"/>
                    <a:gd name="T45" fmla="*/ 778 h 2826"/>
                    <a:gd name="T46" fmla="*/ 2404 w 2527"/>
                    <a:gd name="T47"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7" h="2826">
                      <a:moveTo>
                        <a:pt x="2404" y="0"/>
                      </a:moveTo>
                      <a:lnTo>
                        <a:pt x="2447" y="149"/>
                      </a:lnTo>
                      <a:lnTo>
                        <a:pt x="2482" y="302"/>
                      </a:lnTo>
                      <a:lnTo>
                        <a:pt x="2507" y="458"/>
                      </a:lnTo>
                      <a:lnTo>
                        <a:pt x="2522" y="617"/>
                      </a:lnTo>
                      <a:lnTo>
                        <a:pt x="2527" y="778"/>
                      </a:lnTo>
                      <a:lnTo>
                        <a:pt x="2522" y="936"/>
                      </a:lnTo>
                      <a:lnTo>
                        <a:pt x="2507" y="1090"/>
                      </a:lnTo>
                      <a:lnTo>
                        <a:pt x="2484" y="1241"/>
                      </a:lnTo>
                      <a:lnTo>
                        <a:pt x="2452" y="1389"/>
                      </a:lnTo>
                      <a:lnTo>
                        <a:pt x="2412" y="1535"/>
                      </a:lnTo>
                      <a:lnTo>
                        <a:pt x="2363" y="1676"/>
                      </a:lnTo>
                      <a:lnTo>
                        <a:pt x="2306" y="1814"/>
                      </a:lnTo>
                      <a:lnTo>
                        <a:pt x="2242" y="1947"/>
                      </a:lnTo>
                      <a:lnTo>
                        <a:pt x="2170" y="2074"/>
                      </a:lnTo>
                      <a:lnTo>
                        <a:pt x="2091" y="2199"/>
                      </a:lnTo>
                      <a:lnTo>
                        <a:pt x="2005" y="2318"/>
                      </a:lnTo>
                      <a:lnTo>
                        <a:pt x="1912" y="2431"/>
                      </a:lnTo>
                      <a:lnTo>
                        <a:pt x="1814" y="2539"/>
                      </a:lnTo>
                      <a:lnTo>
                        <a:pt x="1708" y="2642"/>
                      </a:lnTo>
                      <a:lnTo>
                        <a:pt x="1598" y="2737"/>
                      </a:lnTo>
                      <a:lnTo>
                        <a:pt x="1482" y="2826"/>
                      </a:lnTo>
                      <a:lnTo>
                        <a:pt x="0" y="778"/>
                      </a:lnTo>
                      <a:lnTo>
                        <a:pt x="2404"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0" name="Freeform 9"/>
                <p:cNvSpPr>
                  <a:spLocks/>
                </p:cNvSpPr>
                <p:nvPr/>
              </p:nvSpPr>
              <p:spPr bwMode="auto">
                <a:xfrm>
                  <a:off x="5192114" y="3796531"/>
                  <a:ext cx="1786562" cy="1520862"/>
                </a:xfrm>
                <a:custGeom>
                  <a:avLst/>
                  <a:gdLst>
                    <a:gd name="T0" fmla="*/ 1489 w 2971"/>
                    <a:gd name="T1" fmla="*/ 0 h 2529"/>
                    <a:gd name="T2" fmla="*/ 2971 w 2971"/>
                    <a:gd name="T3" fmla="*/ 2048 h 2529"/>
                    <a:gd name="T4" fmla="*/ 2843 w 2971"/>
                    <a:gd name="T5" fmla="*/ 2136 h 2529"/>
                    <a:gd name="T6" fmla="*/ 2709 w 2971"/>
                    <a:gd name="T7" fmla="*/ 2214 h 2529"/>
                    <a:gd name="T8" fmla="*/ 2572 w 2971"/>
                    <a:gd name="T9" fmla="*/ 2286 h 2529"/>
                    <a:gd name="T10" fmla="*/ 2429 w 2971"/>
                    <a:gd name="T11" fmla="*/ 2349 h 2529"/>
                    <a:gd name="T12" fmla="*/ 2281 w 2971"/>
                    <a:gd name="T13" fmla="*/ 2402 h 2529"/>
                    <a:gd name="T14" fmla="*/ 2130 w 2971"/>
                    <a:gd name="T15" fmla="*/ 2447 h 2529"/>
                    <a:gd name="T16" fmla="*/ 1975 w 2971"/>
                    <a:gd name="T17" fmla="*/ 2481 h 2529"/>
                    <a:gd name="T18" fmla="*/ 1815 w 2971"/>
                    <a:gd name="T19" fmla="*/ 2508 h 2529"/>
                    <a:gd name="T20" fmla="*/ 1655 w 2971"/>
                    <a:gd name="T21" fmla="*/ 2523 h 2529"/>
                    <a:gd name="T22" fmla="*/ 1489 w 2971"/>
                    <a:gd name="T23" fmla="*/ 2529 h 2529"/>
                    <a:gd name="T24" fmla="*/ 1338 w 2971"/>
                    <a:gd name="T25" fmla="*/ 2525 h 2529"/>
                    <a:gd name="T26" fmla="*/ 1190 w 2971"/>
                    <a:gd name="T27" fmla="*/ 2511 h 2529"/>
                    <a:gd name="T28" fmla="*/ 1044 w 2971"/>
                    <a:gd name="T29" fmla="*/ 2490 h 2529"/>
                    <a:gd name="T30" fmla="*/ 900 w 2971"/>
                    <a:gd name="T31" fmla="*/ 2460 h 2529"/>
                    <a:gd name="T32" fmla="*/ 761 w 2971"/>
                    <a:gd name="T33" fmla="*/ 2422 h 2529"/>
                    <a:gd name="T34" fmla="*/ 623 w 2971"/>
                    <a:gd name="T35" fmla="*/ 2377 h 2529"/>
                    <a:gd name="T36" fmla="*/ 491 w 2971"/>
                    <a:gd name="T37" fmla="*/ 2324 h 2529"/>
                    <a:gd name="T38" fmla="*/ 361 w 2971"/>
                    <a:gd name="T39" fmla="*/ 2264 h 2529"/>
                    <a:gd name="T40" fmla="*/ 237 w 2971"/>
                    <a:gd name="T41" fmla="*/ 2196 h 2529"/>
                    <a:gd name="T42" fmla="*/ 116 w 2971"/>
                    <a:gd name="T43" fmla="*/ 2123 h 2529"/>
                    <a:gd name="T44" fmla="*/ 0 w 2971"/>
                    <a:gd name="T45" fmla="*/ 2042 h 2529"/>
                    <a:gd name="T46" fmla="*/ 1489 w 2971"/>
                    <a:gd name="T47" fmla="*/ 0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1" h="2529">
                      <a:moveTo>
                        <a:pt x="1489" y="0"/>
                      </a:moveTo>
                      <a:lnTo>
                        <a:pt x="2971" y="2048"/>
                      </a:lnTo>
                      <a:lnTo>
                        <a:pt x="2843" y="2136"/>
                      </a:lnTo>
                      <a:lnTo>
                        <a:pt x="2709" y="2214"/>
                      </a:lnTo>
                      <a:lnTo>
                        <a:pt x="2572" y="2286"/>
                      </a:lnTo>
                      <a:lnTo>
                        <a:pt x="2429" y="2349"/>
                      </a:lnTo>
                      <a:lnTo>
                        <a:pt x="2281" y="2402"/>
                      </a:lnTo>
                      <a:lnTo>
                        <a:pt x="2130" y="2447"/>
                      </a:lnTo>
                      <a:lnTo>
                        <a:pt x="1975" y="2481"/>
                      </a:lnTo>
                      <a:lnTo>
                        <a:pt x="1815" y="2508"/>
                      </a:lnTo>
                      <a:lnTo>
                        <a:pt x="1655" y="2523"/>
                      </a:lnTo>
                      <a:lnTo>
                        <a:pt x="1489" y="2529"/>
                      </a:lnTo>
                      <a:lnTo>
                        <a:pt x="1338" y="2525"/>
                      </a:lnTo>
                      <a:lnTo>
                        <a:pt x="1190" y="2511"/>
                      </a:lnTo>
                      <a:lnTo>
                        <a:pt x="1044" y="2490"/>
                      </a:lnTo>
                      <a:lnTo>
                        <a:pt x="900" y="2460"/>
                      </a:lnTo>
                      <a:lnTo>
                        <a:pt x="761" y="2422"/>
                      </a:lnTo>
                      <a:lnTo>
                        <a:pt x="623" y="2377"/>
                      </a:lnTo>
                      <a:lnTo>
                        <a:pt x="491" y="2324"/>
                      </a:lnTo>
                      <a:lnTo>
                        <a:pt x="361" y="2264"/>
                      </a:lnTo>
                      <a:lnTo>
                        <a:pt x="237" y="2196"/>
                      </a:lnTo>
                      <a:lnTo>
                        <a:pt x="116" y="2123"/>
                      </a:lnTo>
                      <a:lnTo>
                        <a:pt x="0" y="2042"/>
                      </a:lnTo>
                      <a:lnTo>
                        <a:pt x="1489"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1" name="Freeform 10"/>
                <p:cNvSpPr>
                  <a:spLocks/>
                </p:cNvSpPr>
                <p:nvPr/>
              </p:nvSpPr>
              <p:spPr bwMode="auto">
                <a:xfrm>
                  <a:off x="4569342" y="3321637"/>
                  <a:ext cx="1518458" cy="1702403"/>
                </a:xfrm>
                <a:custGeom>
                  <a:avLst/>
                  <a:gdLst>
                    <a:gd name="T0" fmla="*/ 126 w 2526"/>
                    <a:gd name="T1" fmla="*/ 0 h 2832"/>
                    <a:gd name="T2" fmla="*/ 2526 w 2526"/>
                    <a:gd name="T3" fmla="*/ 790 h 2832"/>
                    <a:gd name="T4" fmla="*/ 1037 w 2526"/>
                    <a:gd name="T5" fmla="*/ 2832 h 2832"/>
                    <a:gd name="T6" fmla="*/ 921 w 2526"/>
                    <a:gd name="T7" fmla="*/ 2742 h 2832"/>
                    <a:gd name="T8" fmla="*/ 811 w 2526"/>
                    <a:gd name="T9" fmla="*/ 2646 h 2832"/>
                    <a:gd name="T10" fmla="*/ 707 w 2526"/>
                    <a:gd name="T11" fmla="*/ 2544 h 2832"/>
                    <a:gd name="T12" fmla="*/ 609 w 2526"/>
                    <a:gd name="T13" fmla="*/ 2437 h 2832"/>
                    <a:gd name="T14" fmla="*/ 518 w 2526"/>
                    <a:gd name="T15" fmla="*/ 2324 h 2832"/>
                    <a:gd name="T16" fmla="*/ 433 w 2526"/>
                    <a:gd name="T17" fmla="*/ 2204 h 2832"/>
                    <a:gd name="T18" fmla="*/ 354 w 2526"/>
                    <a:gd name="T19" fmla="*/ 2081 h 2832"/>
                    <a:gd name="T20" fmla="*/ 282 w 2526"/>
                    <a:gd name="T21" fmla="*/ 1954 h 2832"/>
                    <a:gd name="T22" fmla="*/ 219 w 2526"/>
                    <a:gd name="T23" fmla="*/ 1821 h 2832"/>
                    <a:gd name="T24" fmla="*/ 163 w 2526"/>
                    <a:gd name="T25" fmla="*/ 1683 h 2832"/>
                    <a:gd name="T26" fmla="*/ 115 w 2526"/>
                    <a:gd name="T27" fmla="*/ 1542 h 2832"/>
                    <a:gd name="T28" fmla="*/ 73 w 2526"/>
                    <a:gd name="T29" fmla="*/ 1398 h 2832"/>
                    <a:gd name="T30" fmla="*/ 42 w 2526"/>
                    <a:gd name="T31" fmla="*/ 1252 h 2832"/>
                    <a:gd name="T32" fmla="*/ 19 w 2526"/>
                    <a:gd name="T33" fmla="*/ 1101 h 2832"/>
                    <a:gd name="T34" fmla="*/ 5 w 2526"/>
                    <a:gd name="T35" fmla="*/ 946 h 2832"/>
                    <a:gd name="T36" fmla="*/ 0 w 2526"/>
                    <a:gd name="T37" fmla="*/ 790 h 2832"/>
                    <a:gd name="T38" fmla="*/ 5 w 2526"/>
                    <a:gd name="T39" fmla="*/ 626 h 2832"/>
                    <a:gd name="T40" fmla="*/ 22 w 2526"/>
                    <a:gd name="T41" fmla="*/ 465 h 2832"/>
                    <a:gd name="T42" fmla="*/ 47 w 2526"/>
                    <a:gd name="T43" fmla="*/ 306 h 2832"/>
                    <a:gd name="T44" fmla="*/ 82 w 2526"/>
                    <a:gd name="T45" fmla="*/ 151 h 2832"/>
                    <a:gd name="T46" fmla="*/ 126 w 2526"/>
                    <a:gd name="T47"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6" h="2832">
                      <a:moveTo>
                        <a:pt x="126" y="0"/>
                      </a:moveTo>
                      <a:lnTo>
                        <a:pt x="2526" y="790"/>
                      </a:lnTo>
                      <a:lnTo>
                        <a:pt x="1037" y="2832"/>
                      </a:lnTo>
                      <a:lnTo>
                        <a:pt x="921" y="2742"/>
                      </a:lnTo>
                      <a:lnTo>
                        <a:pt x="811" y="2646"/>
                      </a:lnTo>
                      <a:lnTo>
                        <a:pt x="707" y="2544"/>
                      </a:lnTo>
                      <a:lnTo>
                        <a:pt x="609" y="2437"/>
                      </a:lnTo>
                      <a:lnTo>
                        <a:pt x="518" y="2324"/>
                      </a:lnTo>
                      <a:lnTo>
                        <a:pt x="433" y="2204"/>
                      </a:lnTo>
                      <a:lnTo>
                        <a:pt x="354" y="2081"/>
                      </a:lnTo>
                      <a:lnTo>
                        <a:pt x="282" y="1954"/>
                      </a:lnTo>
                      <a:lnTo>
                        <a:pt x="219" y="1821"/>
                      </a:lnTo>
                      <a:lnTo>
                        <a:pt x="163" y="1683"/>
                      </a:lnTo>
                      <a:lnTo>
                        <a:pt x="115" y="1542"/>
                      </a:lnTo>
                      <a:lnTo>
                        <a:pt x="73" y="1398"/>
                      </a:lnTo>
                      <a:lnTo>
                        <a:pt x="42" y="1252"/>
                      </a:lnTo>
                      <a:lnTo>
                        <a:pt x="19" y="1101"/>
                      </a:lnTo>
                      <a:lnTo>
                        <a:pt x="5" y="946"/>
                      </a:lnTo>
                      <a:lnTo>
                        <a:pt x="0" y="790"/>
                      </a:lnTo>
                      <a:lnTo>
                        <a:pt x="5" y="626"/>
                      </a:lnTo>
                      <a:lnTo>
                        <a:pt x="22" y="465"/>
                      </a:lnTo>
                      <a:lnTo>
                        <a:pt x="47" y="306"/>
                      </a:lnTo>
                      <a:lnTo>
                        <a:pt x="82" y="151"/>
                      </a:lnTo>
                      <a:lnTo>
                        <a:pt x="126"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sp>
            <p:nvSpPr>
              <p:cNvPr id="19" name="Oval 18"/>
              <p:cNvSpPr/>
              <p:nvPr/>
            </p:nvSpPr>
            <p:spPr>
              <a:xfrm rot="19452712">
                <a:off x="5233598" y="2935718"/>
                <a:ext cx="1721625" cy="1721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grpSp>
        <p:sp>
          <p:nvSpPr>
            <p:cNvPr id="22" name="Oval 21"/>
            <p:cNvSpPr/>
            <p:nvPr/>
          </p:nvSpPr>
          <p:spPr>
            <a:xfrm>
              <a:off x="7574250" y="2712875"/>
              <a:ext cx="800493" cy="800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1" dirty="0">
                  <a:latin typeface="Arial" pitchFamily="34" charset="0"/>
                  <a:cs typeface="Arial" pitchFamily="34" charset="0"/>
                </a:rPr>
                <a:t>D</a:t>
              </a:r>
            </a:p>
          </p:txBody>
        </p:sp>
        <p:sp>
          <p:nvSpPr>
            <p:cNvPr id="23" name="Oval 22"/>
            <p:cNvSpPr/>
            <p:nvPr/>
          </p:nvSpPr>
          <p:spPr>
            <a:xfrm>
              <a:off x="6935415" y="4989962"/>
              <a:ext cx="800493" cy="8004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1" dirty="0">
                  <a:latin typeface="Arial" pitchFamily="34" charset="0"/>
                  <a:cs typeface="Arial" pitchFamily="34" charset="0"/>
                </a:rPr>
                <a:t>D</a:t>
              </a:r>
            </a:p>
          </p:txBody>
        </p:sp>
        <p:sp>
          <p:nvSpPr>
            <p:cNvPr id="24" name="Oval 23"/>
            <p:cNvSpPr/>
            <p:nvPr/>
          </p:nvSpPr>
          <p:spPr>
            <a:xfrm>
              <a:off x="4678065" y="4986097"/>
              <a:ext cx="800493" cy="8004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1" dirty="0">
                  <a:latin typeface="Arial" pitchFamily="34" charset="0"/>
                  <a:cs typeface="Arial" pitchFamily="34" charset="0"/>
                </a:rPr>
                <a:t>I</a:t>
              </a:r>
            </a:p>
          </p:txBody>
        </p:sp>
        <p:sp>
          <p:nvSpPr>
            <p:cNvPr id="25" name="Oval 24"/>
            <p:cNvSpPr/>
            <p:nvPr/>
          </p:nvSpPr>
          <p:spPr>
            <a:xfrm>
              <a:off x="3952213" y="2791599"/>
              <a:ext cx="800493" cy="8004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1" dirty="0">
                  <a:latin typeface="Arial" pitchFamily="34" charset="0"/>
                  <a:cs typeface="Arial" pitchFamily="34" charset="0"/>
                </a:rPr>
                <a:t>E</a:t>
              </a:r>
            </a:p>
          </p:txBody>
        </p:sp>
        <p:sp>
          <p:nvSpPr>
            <p:cNvPr id="26" name="Oval 25"/>
            <p:cNvSpPr/>
            <p:nvPr/>
          </p:nvSpPr>
          <p:spPr>
            <a:xfrm>
              <a:off x="5712429" y="1498005"/>
              <a:ext cx="800493" cy="800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101" dirty="0">
                  <a:latin typeface="Arial" pitchFamily="34" charset="0"/>
                  <a:cs typeface="Arial" pitchFamily="34" charset="0"/>
                </a:rPr>
                <a:t>A</a:t>
              </a:r>
            </a:p>
          </p:txBody>
        </p:sp>
        <p:sp>
          <p:nvSpPr>
            <p:cNvPr id="30" name="TextBox 29"/>
            <p:cNvSpPr txBox="1"/>
            <p:nvPr/>
          </p:nvSpPr>
          <p:spPr>
            <a:xfrm>
              <a:off x="5672871" y="3589107"/>
              <a:ext cx="1002834" cy="469429"/>
            </a:xfrm>
            <a:prstGeom prst="rect">
              <a:avLst/>
            </a:prstGeom>
            <a:noFill/>
          </p:spPr>
          <p:txBody>
            <a:bodyPr wrap="none" rtlCol="0" anchor="ctr">
              <a:spAutoFit/>
            </a:bodyPr>
            <a:lstStyle/>
            <a:p>
              <a:pPr algn="ctr"/>
              <a:r>
                <a:rPr lang="en-IN" sz="1800" dirty="0">
                  <a:solidFill>
                    <a:schemeClr val="tx1">
                      <a:lumMod val="85000"/>
                      <a:lumOff val="15000"/>
                    </a:schemeClr>
                  </a:solidFill>
                  <a:latin typeface="Calibri" panose="020F0502020204030204" pitchFamily="34" charset="0"/>
                  <a:cs typeface="Calibri" panose="020F0502020204030204" pitchFamily="34" charset="0"/>
                </a:rPr>
                <a:t>ADDIE</a:t>
              </a:r>
              <a:endParaRPr lang="en-IN" sz="15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31" name="Oval 30"/>
            <p:cNvSpPr/>
            <p:nvPr/>
          </p:nvSpPr>
          <p:spPr>
            <a:xfrm rot="2147288">
              <a:off x="4685129" y="2330314"/>
              <a:ext cx="2998229" cy="2998225"/>
            </a:xfrm>
            <a:prstGeom prst="ellipse">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grpSp>
      <p:sp>
        <p:nvSpPr>
          <p:cNvPr id="38" name="TextBox 121"/>
          <p:cNvSpPr txBox="1"/>
          <p:nvPr/>
        </p:nvSpPr>
        <p:spPr>
          <a:xfrm>
            <a:off x="6602986" y="2919653"/>
            <a:ext cx="1836682" cy="32316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500" kern="0" dirty="0">
                <a:solidFill>
                  <a:schemeClr val="tx1">
                    <a:lumMod val="75000"/>
                    <a:lumOff val="25000"/>
                  </a:schemeClr>
                </a:solidFill>
                <a:latin typeface="Arial" pitchFamily="34" charset="0"/>
                <a:cs typeface="Arial" pitchFamily="34" charset="0"/>
              </a:rPr>
              <a:t>Design</a:t>
            </a:r>
          </a:p>
        </p:txBody>
      </p:sp>
      <p:sp>
        <p:nvSpPr>
          <p:cNvPr id="40" name="TextBox 121"/>
          <p:cNvSpPr txBox="1"/>
          <p:nvPr/>
        </p:nvSpPr>
        <p:spPr>
          <a:xfrm>
            <a:off x="4961003" y="1645090"/>
            <a:ext cx="1836682" cy="32316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500" kern="0" dirty="0">
                <a:solidFill>
                  <a:schemeClr val="tx1">
                    <a:lumMod val="75000"/>
                    <a:lumOff val="25000"/>
                  </a:schemeClr>
                </a:solidFill>
                <a:latin typeface="Arial" pitchFamily="34" charset="0"/>
                <a:cs typeface="Arial" pitchFamily="34" charset="0"/>
              </a:rPr>
              <a:t>Analysis</a:t>
            </a:r>
          </a:p>
        </p:txBody>
      </p:sp>
      <p:sp>
        <p:nvSpPr>
          <p:cNvPr id="44" name="TextBox 121"/>
          <p:cNvSpPr txBox="1"/>
          <p:nvPr/>
        </p:nvSpPr>
        <p:spPr>
          <a:xfrm>
            <a:off x="6047670" y="4731653"/>
            <a:ext cx="1836682" cy="32316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500" kern="0">
                <a:solidFill>
                  <a:schemeClr val="tx1">
                    <a:lumMod val="75000"/>
                    <a:lumOff val="25000"/>
                  </a:schemeClr>
                </a:solidFill>
                <a:latin typeface="Arial" pitchFamily="34" charset="0"/>
                <a:cs typeface="Arial" pitchFamily="34" charset="0"/>
              </a:rPr>
              <a:t>Development</a:t>
            </a:r>
            <a:endParaRPr lang="en-US" sz="1500" kern="0" dirty="0">
              <a:solidFill>
                <a:schemeClr val="tx1">
                  <a:lumMod val="75000"/>
                  <a:lumOff val="25000"/>
                </a:schemeClr>
              </a:solidFill>
              <a:latin typeface="Arial" pitchFamily="34" charset="0"/>
              <a:cs typeface="Arial" pitchFamily="34" charset="0"/>
            </a:endParaRPr>
          </a:p>
        </p:txBody>
      </p:sp>
      <p:sp>
        <p:nvSpPr>
          <p:cNvPr id="46" name="TextBox 121"/>
          <p:cNvSpPr txBox="1"/>
          <p:nvPr/>
        </p:nvSpPr>
        <p:spPr>
          <a:xfrm>
            <a:off x="1441814" y="4731653"/>
            <a:ext cx="1836682" cy="32316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US" sz="1500" kern="0" dirty="0">
                <a:solidFill>
                  <a:schemeClr val="tx1">
                    <a:lumMod val="75000"/>
                    <a:lumOff val="25000"/>
                  </a:schemeClr>
                </a:solidFill>
                <a:latin typeface="Arial" pitchFamily="34" charset="0"/>
                <a:cs typeface="Arial" pitchFamily="34" charset="0"/>
              </a:rPr>
              <a:t>Implementation</a:t>
            </a:r>
          </a:p>
        </p:txBody>
      </p:sp>
      <p:sp>
        <p:nvSpPr>
          <p:cNvPr id="48" name="TextBox 121"/>
          <p:cNvSpPr txBox="1"/>
          <p:nvPr/>
        </p:nvSpPr>
        <p:spPr>
          <a:xfrm>
            <a:off x="789715" y="2957209"/>
            <a:ext cx="1836682" cy="323165"/>
          </a:xfrm>
          <a:prstGeom prst="rect">
            <a:avLst/>
          </a:prstGeom>
          <a:noFill/>
        </p:spPr>
        <p:txBody>
          <a:bodyPr wrap="square" rtlCol="0" anchor="t">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r"/>
            <a:r>
              <a:rPr lang="en-US" sz="1500" kern="0" dirty="0">
                <a:solidFill>
                  <a:schemeClr val="tx1">
                    <a:lumMod val="75000"/>
                    <a:lumOff val="25000"/>
                  </a:schemeClr>
                </a:solidFill>
                <a:latin typeface="Arial" pitchFamily="34" charset="0"/>
                <a:cs typeface="Arial" pitchFamily="34" charset="0"/>
              </a:rPr>
              <a:t>Evaluate</a:t>
            </a:r>
          </a:p>
        </p:txBody>
      </p:sp>
      <p:sp>
        <p:nvSpPr>
          <p:cNvPr id="55" name="Freeform 6"/>
          <p:cNvSpPr>
            <a:spLocks noEditPoints="1"/>
          </p:cNvSpPr>
          <p:nvPr/>
        </p:nvSpPr>
        <p:spPr bwMode="auto">
          <a:xfrm>
            <a:off x="5218918" y="3473868"/>
            <a:ext cx="192301" cy="185535"/>
          </a:xfrm>
          <a:custGeom>
            <a:avLst/>
            <a:gdLst>
              <a:gd name="T0" fmla="*/ 1353 w 6366"/>
              <a:gd name="T1" fmla="*/ 3834 h 6142"/>
              <a:gd name="T2" fmla="*/ 468 w 6366"/>
              <a:gd name="T3" fmla="*/ 4333 h 6142"/>
              <a:gd name="T4" fmla="*/ 3184 w 6366"/>
              <a:gd name="T5" fmla="*/ 5877 h 6142"/>
              <a:gd name="T6" fmla="*/ 5900 w 6366"/>
              <a:gd name="T7" fmla="*/ 4333 h 6142"/>
              <a:gd name="T8" fmla="*/ 5015 w 6366"/>
              <a:gd name="T9" fmla="*/ 3834 h 6142"/>
              <a:gd name="T10" fmla="*/ 3184 w 6366"/>
              <a:gd name="T11" fmla="*/ 4875 h 6142"/>
              <a:gd name="T12" fmla="*/ 1353 w 6366"/>
              <a:gd name="T13" fmla="*/ 3834 h 6142"/>
              <a:gd name="T14" fmla="*/ 1353 w 6366"/>
              <a:gd name="T15" fmla="*/ 2567 h 6142"/>
              <a:gd name="T16" fmla="*/ 468 w 6366"/>
              <a:gd name="T17" fmla="*/ 3066 h 6142"/>
              <a:gd name="T18" fmla="*/ 3184 w 6366"/>
              <a:gd name="T19" fmla="*/ 4610 h 6142"/>
              <a:gd name="T20" fmla="*/ 5900 w 6366"/>
              <a:gd name="T21" fmla="*/ 3066 h 6142"/>
              <a:gd name="T22" fmla="*/ 5015 w 6366"/>
              <a:gd name="T23" fmla="*/ 2567 h 6142"/>
              <a:gd name="T24" fmla="*/ 3184 w 6366"/>
              <a:gd name="T25" fmla="*/ 3608 h 6142"/>
              <a:gd name="T26" fmla="*/ 1353 w 6366"/>
              <a:gd name="T27" fmla="*/ 2567 h 6142"/>
              <a:gd name="T28" fmla="*/ 3184 w 6366"/>
              <a:gd name="T29" fmla="*/ 265 h 6142"/>
              <a:gd name="T30" fmla="*/ 468 w 6366"/>
              <a:gd name="T31" fmla="*/ 1799 h 6142"/>
              <a:gd name="T32" fmla="*/ 3184 w 6366"/>
              <a:gd name="T33" fmla="*/ 3341 h 6142"/>
              <a:gd name="T34" fmla="*/ 5900 w 6366"/>
              <a:gd name="T35" fmla="*/ 1799 h 6142"/>
              <a:gd name="T36" fmla="*/ 3184 w 6366"/>
              <a:gd name="T37" fmla="*/ 265 h 6142"/>
              <a:gd name="T38" fmla="*/ 3184 w 6366"/>
              <a:gd name="T39" fmla="*/ 0 h 6142"/>
              <a:gd name="T40" fmla="*/ 6366 w 6366"/>
              <a:gd name="T41" fmla="*/ 1799 h 6142"/>
              <a:gd name="T42" fmla="*/ 5248 w 6366"/>
              <a:gd name="T43" fmla="*/ 2434 h 6142"/>
              <a:gd name="T44" fmla="*/ 6366 w 6366"/>
              <a:gd name="T45" fmla="*/ 3066 h 6142"/>
              <a:gd name="T46" fmla="*/ 5248 w 6366"/>
              <a:gd name="T47" fmla="*/ 3701 h 6142"/>
              <a:gd name="T48" fmla="*/ 6366 w 6366"/>
              <a:gd name="T49" fmla="*/ 4333 h 6142"/>
              <a:gd name="T50" fmla="*/ 3184 w 6366"/>
              <a:gd name="T51" fmla="*/ 6142 h 6142"/>
              <a:gd name="T52" fmla="*/ 0 w 6366"/>
              <a:gd name="T53" fmla="*/ 4333 h 6142"/>
              <a:gd name="T54" fmla="*/ 1118 w 6366"/>
              <a:gd name="T55" fmla="*/ 3701 h 6142"/>
              <a:gd name="T56" fmla="*/ 0 w 6366"/>
              <a:gd name="T57" fmla="*/ 3066 h 6142"/>
              <a:gd name="T58" fmla="*/ 1118 w 6366"/>
              <a:gd name="T59" fmla="*/ 2434 h 6142"/>
              <a:gd name="T60" fmla="*/ 0 w 6366"/>
              <a:gd name="T61" fmla="*/ 1799 h 6142"/>
              <a:gd name="T62" fmla="*/ 3184 w 6366"/>
              <a:gd name="T63" fmla="*/ 0 h 6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66" h="6142">
                <a:moveTo>
                  <a:pt x="1353" y="3834"/>
                </a:moveTo>
                <a:lnTo>
                  <a:pt x="468" y="4333"/>
                </a:lnTo>
                <a:lnTo>
                  <a:pt x="3184" y="5877"/>
                </a:lnTo>
                <a:lnTo>
                  <a:pt x="5900" y="4333"/>
                </a:lnTo>
                <a:lnTo>
                  <a:pt x="5015" y="3834"/>
                </a:lnTo>
                <a:lnTo>
                  <a:pt x="3184" y="4875"/>
                </a:lnTo>
                <a:lnTo>
                  <a:pt x="1353" y="3834"/>
                </a:lnTo>
                <a:close/>
                <a:moveTo>
                  <a:pt x="1353" y="2567"/>
                </a:moveTo>
                <a:lnTo>
                  <a:pt x="468" y="3066"/>
                </a:lnTo>
                <a:lnTo>
                  <a:pt x="3184" y="4610"/>
                </a:lnTo>
                <a:lnTo>
                  <a:pt x="5900" y="3066"/>
                </a:lnTo>
                <a:lnTo>
                  <a:pt x="5015" y="2567"/>
                </a:lnTo>
                <a:lnTo>
                  <a:pt x="3184" y="3608"/>
                </a:lnTo>
                <a:lnTo>
                  <a:pt x="1353" y="2567"/>
                </a:lnTo>
                <a:close/>
                <a:moveTo>
                  <a:pt x="3184" y="265"/>
                </a:moveTo>
                <a:lnTo>
                  <a:pt x="468" y="1799"/>
                </a:lnTo>
                <a:lnTo>
                  <a:pt x="3184" y="3341"/>
                </a:lnTo>
                <a:lnTo>
                  <a:pt x="5900" y="1799"/>
                </a:lnTo>
                <a:lnTo>
                  <a:pt x="3184" y="265"/>
                </a:lnTo>
                <a:close/>
                <a:moveTo>
                  <a:pt x="3184" y="0"/>
                </a:moveTo>
                <a:lnTo>
                  <a:pt x="6366" y="1799"/>
                </a:lnTo>
                <a:lnTo>
                  <a:pt x="5248" y="2434"/>
                </a:lnTo>
                <a:lnTo>
                  <a:pt x="6366" y="3066"/>
                </a:lnTo>
                <a:lnTo>
                  <a:pt x="5248" y="3701"/>
                </a:lnTo>
                <a:lnTo>
                  <a:pt x="6366" y="4333"/>
                </a:lnTo>
                <a:lnTo>
                  <a:pt x="3184" y="6142"/>
                </a:lnTo>
                <a:lnTo>
                  <a:pt x="0" y="4333"/>
                </a:lnTo>
                <a:lnTo>
                  <a:pt x="1118" y="3701"/>
                </a:lnTo>
                <a:lnTo>
                  <a:pt x="0" y="3066"/>
                </a:lnTo>
                <a:lnTo>
                  <a:pt x="1118" y="2434"/>
                </a:lnTo>
                <a:lnTo>
                  <a:pt x="0" y="1799"/>
                </a:lnTo>
                <a:lnTo>
                  <a:pt x="3184"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nvGrpSpPr>
          <p:cNvPr id="56" name="Group 55"/>
          <p:cNvGrpSpPr/>
          <p:nvPr/>
        </p:nvGrpSpPr>
        <p:grpSpPr>
          <a:xfrm>
            <a:off x="4959400" y="4275979"/>
            <a:ext cx="201723" cy="185548"/>
            <a:chOff x="2638425" y="1319213"/>
            <a:chExt cx="5207000" cy="4789488"/>
          </a:xfrm>
          <a:solidFill>
            <a:schemeClr val="bg1"/>
          </a:solidFill>
        </p:grpSpPr>
        <p:sp>
          <p:nvSpPr>
            <p:cNvPr id="57" name="Freeform 11"/>
            <p:cNvSpPr>
              <a:spLocks noEditPoints="1"/>
            </p:cNvSpPr>
            <p:nvPr/>
          </p:nvSpPr>
          <p:spPr bwMode="auto">
            <a:xfrm>
              <a:off x="2638425" y="1319213"/>
              <a:ext cx="5207000" cy="4789488"/>
            </a:xfrm>
            <a:custGeom>
              <a:avLst/>
              <a:gdLst>
                <a:gd name="T0" fmla="*/ 2618 w 6560"/>
                <a:gd name="T1" fmla="*/ 5168 h 6034"/>
                <a:gd name="T2" fmla="*/ 2489 w 6560"/>
                <a:gd name="T3" fmla="*/ 5752 h 6034"/>
                <a:gd name="T4" fmla="*/ 3973 w 6560"/>
                <a:gd name="T5" fmla="*/ 5367 h 6034"/>
                <a:gd name="T6" fmla="*/ 3902 w 6560"/>
                <a:gd name="T7" fmla="*/ 4766 h 6034"/>
                <a:gd name="T8" fmla="*/ 283 w 6560"/>
                <a:gd name="T9" fmla="*/ 4147 h 6034"/>
                <a:gd name="T10" fmla="*/ 328 w 6560"/>
                <a:gd name="T11" fmla="*/ 4317 h 6034"/>
                <a:gd name="T12" fmla="*/ 450 w 6560"/>
                <a:gd name="T13" fmla="*/ 4439 h 6034"/>
                <a:gd name="T14" fmla="*/ 619 w 6560"/>
                <a:gd name="T15" fmla="*/ 4484 h 6034"/>
                <a:gd name="T16" fmla="*/ 6059 w 6560"/>
                <a:gd name="T17" fmla="*/ 4462 h 6034"/>
                <a:gd name="T18" fmla="*/ 6198 w 6560"/>
                <a:gd name="T19" fmla="*/ 4365 h 6034"/>
                <a:gd name="T20" fmla="*/ 6272 w 6560"/>
                <a:gd name="T21" fmla="*/ 4208 h 6034"/>
                <a:gd name="T22" fmla="*/ 283 w 6560"/>
                <a:gd name="T23" fmla="*/ 4119 h 6034"/>
                <a:gd name="T24" fmla="*/ 501 w 6560"/>
                <a:gd name="T25" fmla="*/ 304 h 6034"/>
                <a:gd name="T26" fmla="*/ 362 w 6560"/>
                <a:gd name="T27" fmla="*/ 403 h 6034"/>
                <a:gd name="T28" fmla="*/ 289 w 6560"/>
                <a:gd name="T29" fmla="*/ 558 h 6034"/>
                <a:gd name="T30" fmla="*/ 6277 w 6560"/>
                <a:gd name="T31" fmla="*/ 3837 h 6034"/>
                <a:gd name="T32" fmla="*/ 6256 w 6560"/>
                <a:gd name="T33" fmla="*/ 503 h 6034"/>
                <a:gd name="T34" fmla="*/ 6158 w 6560"/>
                <a:gd name="T35" fmla="*/ 362 h 6034"/>
                <a:gd name="T36" fmla="*/ 6001 w 6560"/>
                <a:gd name="T37" fmla="*/ 288 h 6034"/>
                <a:gd name="T38" fmla="*/ 619 w 6560"/>
                <a:gd name="T39" fmla="*/ 0 h 6034"/>
                <a:gd name="T40" fmla="*/ 6104 w 6560"/>
                <a:gd name="T41" fmla="*/ 24 h 6034"/>
                <a:gd name="T42" fmla="*/ 6319 w 6560"/>
                <a:gd name="T43" fmla="*/ 129 h 6034"/>
                <a:gd name="T44" fmla="*/ 6474 w 6560"/>
                <a:gd name="T45" fmla="*/ 308 h 6034"/>
                <a:gd name="T46" fmla="*/ 6554 w 6560"/>
                <a:gd name="T47" fmla="*/ 536 h 6034"/>
                <a:gd name="T48" fmla="*/ 6554 w 6560"/>
                <a:gd name="T49" fmla="*/ 4232 h 6034"/>
                <a:gd name="T50" fmla="*/ 6474 w 6560"/>
                <a:gd name="T51" fmla="*/ 4459 h 6034"/>
                <a:gd name="T52" fmla="*/ 6319 w 6560"/>
                <a:gd name="T53" fmla="*/ 4637 h 6034"/>
                <a:gd name="T54" fmla="*/ 6104 w 6560"/>
                <a:gd name="T55" fmla="*/ 4745 h 6034"/>
                <a:gd name="T56" fmla="*/ 4184 w 6560"/>
                <a:gd name="T57" fmla="*/ 4766 h 6034"/>
                <a:gd name="T58" fmla="*/ 4262 w 6560"/>
                <a:gd name="T59" fmla="*/ 5367 h 6034"/>
                <a:gd name="T60" fmla="*/ 4797 w 6560"/>
                <a:gd name="T61" fmla="*/ 5752 h 6034"/>
                <a:gd name="T62" fmla="*/ 4897 w 6560"/>
                <a:gd name="T63" fmla="*/ 5794 h 6034"/>
                <a:gd name="T64" fmla="*/ 4936 w 6560"/>
                <a:gd name="T65" fmla="*/ 5893 h 6034"/>
                <a:gd name="T66" fmla="*/ 4897 w 6560"/>
                <a:gd name="T67" fmla="*/ 5992 h 6034"/>
                <a:gd name="T68" fmla="*/ 4797 w 6560"/>
                <a:gd name="T69" fmla="*/ 6034 h 6034"/>
                <a:gd name="T70" fmla="*/ 1691 w 6560"/>
                <a:gd name="T71" fmla="*/ 6014 h 6034"/>
                <a:gd name="T72" fmla="*/ 1628 w 6560"/>
                <a:gd name="T73" fmla="*/ 5931 h 6034"/>
                <a:gd name="T74" fmla="*/ 1641 w 6560"/>
                <a:gd name="T75" fmla="*/ 5822 h 6034"/>
                <a:gd name="T76" fmla="*/ 1725 w 6560"/>
                <a:gd name="T77" fmla="*/ 5756 h 6034"/>
                <a:gd name="T78" fmla="*/ 2250 w 6560"/>
                <a:gd name="T79" fmla="*/ 5561 h 6034"/>
                <a:gd name="T80" fmla="*/ 2360 w 6560"/>
                <a:gd name="T81" fmla="*/ 4969 h 6034"/>
                <a:gd name="T82" fmla="*/ 535 w 6560"/>
                <a:gd name="T83" fmla="*/ 4761 h 6034"/>
                <a:gd name="T84" fmla="*/ 306 w 6560"/>
                <a:gd name="T85" fmla="*/ 4681 h 6034"/>
                <a:gd name="T86" fmla="*/ 129 w 6560"/>
                <a:gd name="T87" fmla="*/ 4524 h 6034"/>
                <a:gd name="T88" fmla="*/ 22 w 6560"/>
                <a:gd name="T89" fmla="*/ 4311 h 6034"/>
                <a:gd name="T90" fmla="*/ 0 w 6560"/>
                <a:gd name="T91" fmla="*/ 620 h 6034"/>
                <a:gd name="T92" fmla="*/ 48 w 6560"/>
                <a:gd name="T93" fmla="*/ 379 h 6034"/>
                <a:gd name="T94" fmla="*/ 181 w 6560"/>
                <a:gd name="T95" fmla="*/ 183 h 6034"/>
                <a:gd name="T96" fmla="*/ 378 w 6560"/>
                <a:gd name="T97" fmla="*/ 50 h 6034"/>
                <a:gd name="T98" fmla="*/ 619 w 6560"/>
                <a:gd name="T99" fmla="*/ 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0" h="6034">
                  <a:moveTo>
                    <a:pt x="2656" y="4766"/>
                  </a:moveTo>
                  <a:lnTo>
                    <a:pt x="2642" y="4969"/>
                  </a:lnTo>
                  <a:lnTo>
                    <a:pt x="2618" y="5168"/>
                  </a:lnTo>
                  <a:lnTo>
                    <a:pt x="2587" y="5367"/>
                  </a:lnTo>
                  <a:lnTo>
                    <a:pt x="2543" y="5561"/>
                  </a:lnTo>
                  <a:lnTo>
                    <a:pt x="2489" y="5752"/>
                  </a:lnTo>
                  <a:lnTo>
                    <a:pt x="4071" y="5752"/>
                  </a:lnTo>
                  <a:lnTo>
                    <a:pt x="4017" y="5561"/>
                  </a:lnTo>
                  <a:lnTo>
                    <a:pt x="3973" y="5367"/>
                  </a:lnTo>
                  <a:lnTo>
                    <a:pt x="3940" y="5168"/>
                  </a:lnTo>
                  <a:lnTo>
                    <a:pt x="3916" y="4969"/>
                  </a:lnTo>
                  <a:lnTo>
                    <a:pt x="3902" y="4766"/>
                  </a:lnTo>
                  <a:lnTo>
                    <a:pt x="2656" y="4766"/>
                  </a:lnTo>
                  <a:close/>
                  <a:moveTo>
                    <a:pt x="283" y="4119"/>
                  </a:moveTo>
                  <a:lnTo>
                    <a:pt x="283" y="4147"/>
                  </a:lnTo>
                  <a:lnTo>
                    <a:pt x="289" y="4208"/>
                  </a:lnTo>
                  <a:lnTo>
                    <a:pt x="302" y="4264"/>
                  </a:lnTo>
                  <a:lnTo>
                    <a:pt x="328" y="4317"/>
                  </a:lnTo>
                  <a:lnTo>
                    <a:pt x="362" y="4365"/>
                  </a:lnTo>
                  <a:lnTo>
                    <a:pt x="402" y="4405"/>
                  </a:lnTo>
                  <a:lnTo>
                    <a:pt x="450" y="4439"/>
                  </a:lnTo>
                  <a:lnTo>
                    <a:pt x="501" y="4462"/>
                  </a:lnTo>
                  <a:lnTo>
                    <a:pt x="559" y="4478"/>
                  </a:lnTo>
                  <a:lnTo>
                    <a:pt x="619" y="4484"/>
                  </a:lnTo>
                  <a:lnTo>
                    <a:pt x="5941" y="4484"/>
                  </a:lnTo>
                  <a:lnTo>
                    <a:pt x="6001" y="4478"/>
                  </a:lnTo>
                  <a:lnTo>
                    <a:pt x="6059" y="4462"/>
                  </a:lnTo>
                  <a:lnTo>
                    <a:pt x="6110" y="4439"/>
                  </a:lnTo>
                  <a:lnTo>
                    <a:pt x="6158" y="4405"/>
                  </a:lnTo>
                  <a:lnTo>
                    <a:pt x="6198" y="4365"/>
                  </a:lnTo>
                  <a:lnTo>
                    <a:pt x="6232" y="4317"/>
                  </a:lnTo>
                  <a:lnTo>
                    <a:pt x="6256" y="4264"/>
                  </a:lnTo>
                  <a:lnTo>
                    <a:pt x="6272" y="4208"/>
                  </a:lnTo>
                  <a:lnTo>
                    <a:pt x="6277" y="4147"/>
                  </a:lnTo>
                  <a:lnTo>
                    <a:pt x="6277" y="4119"/>
                  </a:lnTo>
                  <a:lnTo>
                    <a:pt x="283" y="4119"/>
                  </a:lnTo>
                  <a:close/>
                  <a:moveTo>
                    <a:pt x="619" y="282"/>
                  </a:moveTo>
                  <a:lnTo>
                    <a:pt x="559" y="288"/>
                  </a:lnTo>
                  <a:lnTo>
                    <a:pt x="501" y="304"/>
                  </a:lnTo>
                  <a:lnTo>
                    <a:pt x="450" y="328"/>
                  </a:lnTo>
                  <a:lnTo>
                    <a:pt x="402" y="362"/>
                  </a:lnTo>
                  <a:lnTo>
                    <a:pt x="362" y="403"/>
                  </a:lnTo>
                  <a:lnTo>
                    <a:pt x="328" y="449"/>
                  </a:lnTo>
                  <a:lnTo>
                    <a:pt x="302" y="503"/>
                  </a:lnTo>
                  <a:lnTo>
                    <a:pt x="289" y="558"/>
                  </a:lnTo>
                  <a:lnTo>
                    <a:pt x="283" y="620"/>
                  </a:lnTo>
                  <a:lnTo>
                    <a:pt x="283" y="3837"/>
                  </a:lnTo>
                  <a:lnTo>
                    <a:pt x="6277" y="3837"/>
                  </a:lnTo>
                  <a:lnTo>
                    <a:pt x="6277" y="620"/>
                  </a:lnTo>
                  <a:lnTo>
                    <a:pt x="6272" y="558"/>
                  </a:lnTo>
                  <a:lnTo>
                    <a:pt x="6256" y="503"/>
                  </a:lnTo>
                  <a:lnTo>
                    <a:pt x="6232" y="449"/>
                  </a:lnTo>
                  <a:lnTo>
                    <a:pt x="6198" y="403"/>
                  </a:lnTo>
                  <a:lnTo>
                    <a:pt x="6158" y="362"/>
                  </a:lnTo>
                  <a:lnTo>
                    <a:pt x="6110" y="328"/>
                  </a:lnTo>
                  <a:lnTo>
                    <a:pt x="6059" y="304"/>
                  </a:lnTo>
                  <a:lnTo>
                    <a:pt x="6001" y="288"/>
                  </a:lnTo>
                  <a:lnTo>
                    <a:pt x="5941" y="282"/>
                  </a:lnTo>
                  <a:lnTo>
                    <a:pt x="619" y="282"/>
                  </a:lnTo>
                  <a:close/>
                  <a:moveTo>
                    <a:pt x="619" y="0"/>
                  </a:moveTo>
                  <a:lnTo>
                    <a:pt x="5941" y="0"/>
                  </a:lnTo>
                  <a:lnTo>
                    <a:pt x="6025" y="6"/>
                  </a:lnTo>
                  <a:lnTo>
                    <a:pt x="6104" y="24"/>
                  </a:lnTo>
                  <a:lnTo>
                    <a:pt x="6182" y="50"/>
                  </a:lnTo>
                  <a:lnTo>
                    <a:pt x="6254" y="85"/>
                  </a:lnTo>
                  <a:lnTo>
                    <a:pt x="6319" y="129"/>
                  </a:lnTo>
                  <a:lnTo>
                    <a:pt x="6379" y="183"/>
                  </a:lnTo>
                  <a:lnTo>
                    <a:pt x="6431" y="242"/>
                  </a:lnTo>
                  <a:lnTo>
                    <a:pt x="6474" y="308"/>
                  </a:lnTo>
                  <a:lnTo>
                    <a:pt x="6510" y="379"/>
                  </a:lnTo>
                  <a:lnTo>
                    <a:pt x="6538" y="455"/>
                  </a:lnTo>
                  <a:lnTo>
                    <a:pt x="6554" y="536"/>
                  </a:lnTo>
                  <a:lnTo>
                    <a:pt x="6560" y="620"/>
                  </a:lnTo>
                  <a:lnTo>
                    <a:pt x="6560" y="4147"/>
                  </a:lnTo>
                  <a:lnTo>
                    <a:pt x="6554" y="4232"/>
                  </a:lnTo>
                  <a:lnTo>
                    <a:pt x="6538" y="4311"/>
                  </a:lnTo>
                  <a:lnTo>
                    <a:pt x="6510" y="4387"/>
                  </a:lnTo>
                  <a:lnTo>
                    <a:pt x="6474" y="4459"/>
                  </a:lnTo>
                  <a:lnTo>
                    <a:pt x="6431" y="4524"/>
                  </a:lnTo>
                  <a:lnTo>
                    <a:pt x="6379" y="4584"/>
                  </a:lnTo>
                  <a:lnTo>
                    <a:pt x="6319" y="4637"/>
                  </a:lnTo>
                  <a:lnTo>
                    <a:pt x="6254" y="4681"/>
                  </a:lnTo>
                  <a:lnTo>
                    <a:pt x="6182" y="4717"/>
                  </a:lnTo>
                  <a:lnTo>
                    <a:pt x="6104" y="4745"/>
                  </a:lnTo>
                  <a:lnTo>
                    <a:pt x="6025" y="4761"/>
                  </a:lnTo>
                  <a:lnTo>
                    <a:pt x="5941" y="4766"/>
                  </a:lnTo>
                  <a:lnTo>
                    <a:pt x="4184" y="4766"/>
                  </a:lnTo>
                  <a:lnTo>
                    <a:pt x="4200" y="4969"/>
                  </a:lnTo>
                  <a:lnTo>
                    <a:pt x="4226" y="5170"/>
                  </a:lnTo>
                  <a:lnTo>
                    <a:pt x="4262" y="5367"/>
                  </a:lnTo>
                  <a:lnTo>
                    <a:pt x="4310" y="5561"/>
                  </a:lnTo>
                  <a:lnTo>
                    <a:pt x="4367" y="5752"/>
                  </a:lnTo>
                  <a:lnTo>
                    <a:pt x="4797" y="5752"/>
                  </a:lnTo>
                  <a:lnTo>
                    <a:pt x="4833" y="5756"/>
                  </a:lnTo>
                  <a:lnTo>
                    <a:pt x="4867" y="5772"/>
                  </a:lnTo>
                  <a:lnTo>
                    <a:pt x="4897" y="5794"/>
                  </a:lnTo>
                  <a:lnTo>
                    <a:pt x="4919" y="5822"/>
                  </a:lnTo>
                  <a:lnTo>
                    <a:pt x="4932" y="5855"/>
                  </a:lnTo>
                  <a:lnTo>
                    <a:pt x="4936" y="5893"/>
                  </a:lnTo>
                  <a:lnTo>
                    <a:pt x="4932" y="5931"/>
                  </a:lnTo>
                  <a:lnTo>
                    <a:pt x="4919" y="5965"/>
                  </a:lnTo>
                  <a:lnTo>
                    <a:pt x="4897" y="5992"/>
                  </a:lnTo>
                  <a:lnTo>
                    <a:pt x="4867" y="6014"/>
                  </a:lnTo>
                  <a:lnTo>
                    <a:pt x="4833" y="6028"/>
                  </a:lnTo>
                  <a:lnTo>
                    <a:pt x="4797" y="6034"/>
                  </a:lnTo>
                  <a:lnTo>
                    <a:pt x="1763" y="6034"/>
                  </a:lnTo>
                  <a:lnTo>
                    <a:pt x="1725" y="6028"/>
                  </a:lnTo>
                  <a:lnTo>
                    <a:pt x="1691" y="6014"/>
                  </a:lnTo>
                  <a:lnTo>
                    <a:pt x="1663" y="5992"/>
                  </a:lnTo>
                  <a:lnTo>
                    <a:pt x="1641" y="5965"/>
                  </a:lnTo>
                  <a:lnTo>
                    <a:pt x="1628" y="5931"/>
                  </a:lnTo>
                  <a:lnTo>
                    <a:pt x="1622" y="5893"/>
                  </a:lnTo>
                  <a:lnTo>
                    <a:pt x="1628" y="5855"/>
                  </a:lnTo>
                  <a:lnTo>
                    <a:pt x="1641" y="5822"/>
                  </a:lnTo>
                  <a:lnTo>
                    <a:pt x="1663" y="5794"/>
                  </a:lnTo>
                  <a:lnTo>
                    <a:pt x="1691" y="5772"/>
                  </a:lnTo>
                  <a:lnTo>
                    <a:pt x="1725" y="5756"/>
                  </a:lnTo>
                  <a:lnTo>
                    <a:pt x="1763" y="5752"/>
                  </a:lnTo>
                  <a:lnTo>
                    <a:pt x="2193" y="5752"/>
                  </a:lnTo>
                  <a:lnTo>
                    <a:pt x="2250" y="5561"/>
                  </a:lnTo>
                  <a:lnTo>
                    <a:pt x="2298" y="5367"/>
                  </a:lnTo>
                  <a:lnTo>
                    <a:pt x="2334" y="5170"/>
                  </a:lnTo>
                  <a:lnTo>
                    <a:pt x="2360" y="4969"/>
                  </a:lnTo>
                  <a:lnTo>
                    <a:pt x="2374" y="4766"/>
                  </a:lnTo>
                  <a:lnTo>
                    <a:pt x="619" y="4766"/>
                  </a:lnTo>
                  <a:lnTo>
                    <a:pt x="535" y="4761"/>
                  </a:lnTo>
                  <a:lnTo>
                    <a:pt x="456" y="4745"/>
                  </a:lnTo>
                  <a:lnTo>
                    <a:pt x="378" y="4717"/>
                  </a:lnTo>
                  <a:lnTo>
                    <a:pt x="306" y="4681"/>
                  </a:lnTo>
                  <a:lnTo>
                    <a:pt x="241" y="4637"/>
                  </a:lnTo>
                  <a:lnTo>
                    <a:pt x="181" y="4584"/>
                  </a:lnTo>
                  <a:lnTo>
                    <a:pt x="129" y="4524"/>
                  </a:lnTo>
                  <a:lnTo>
                    <a:pt x="86" y="4459"/>
                  </a:lnTo>
                  <a:lnTo>
                    <a:pt x="48" y="4387"/>
                  </a:lnTo>
                  <a:lnTo>
                    <a:pt x="22" y="4311"/>
                  </a:lnTo>
                  <a:lnTo>
                    <a:pt x="6" y="4232"/>
                  </a:lnTo>
                  <a:lnTo>
                    <a:pt x="0" y="4147"/>
                  </a:lnTo>
                  <a:lnTo>
                    <a:pt x="0" y="620"/>
                  </a:lnTo>
                  <a:lnTo>
                    <a:pt x="6" y="536"/>
                  </a:lnTo>
                  <a:lnTo>
                    <a:pt x="22" y="455"/>
                  </a:lnTo>
                  <a:lnTo>
                    <a:pt x="48" y="379"/>
                  </a:lnTo>
                  <a:lnTo>
                    <a:pt x="86" y="308"/>
                  </a:lnTo>
                  <a:lnTo>
                    <a:pt x="129" y="242"/>
                  </a:lnTo>
                  <a:lnTo>
                    <a:pt x="181" y="183"/>
                  </a:lnTo>
                  <a:lnTo>
                    <a:pt x="241" y="129"/>
                  </a:lnTo>
                  <a:lnTo>
                    <a:pt x="306" y="85"/>
                  </a:lnTo>
                  <a:lnTo>
                    <a:pt x="378" y="50"/>
                  </a:lnTo>
                  <a:lnTo>
                    <a:pt x="456" y="24"/>
                  </a:lnTo>
                  <a:lnTo>
                    <a:pt x="535" y="6"/>
                  </a:lnTo>
                  <a:lnTo>
                    <a:pt x="6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58" name="Freeform 12"/>
            <p:cNvSpPr>
              <a:spLocks/>
            </p:cNvSpPr>
            <p:nvPr/>
          </p:nvSpPr>
          <p:spPr bwMode="auto">
            <a:xfrm>
              <a:off x="4211638" y="3916363"/>
              <a:ext cx="2635250" cy="223838"/>
            </a:xfrm>
            <a:custGeom>
              <a:avLst/>
              <a:gdLst>
                <a:gd name="T0" fmla="*/ 141 w 3321"/>
                <a:gd name="T1" fmla="*/ 0 h 282"/>
                <a:gd name="T2" fmla="*/ 3179 w 3321"/>
                <a:gd name="T3" fmla="*/ 0 h 282"/>
                <a:gd name="T4" fmla="*/ 3217 w 3321"/>
                <a:gd name="T5" fmla="*/ 6 h 282"/>
                <a:gd name="T6" fmla="*/ 3251 w 3321"/>
                <a:gd name="T7" fmla="*/ 20 h 282"/>
                <a:gd name="T8" fmla="*/ 3279 w 3321"/>
                <a:gd name="T9" fmla="*/ 42 h 282"/>
                <a:gd name="T10" fmla="*/ 3301 w 3321"/>
                <a:gd name="T11" fmla="*/ 70 h 282"/>
                <a:gd name="T12" fmla="*/ 3315 w 3321"/>
                <a:gd name="T13" fmla="*/ 104 h 282"/>
                <a:gd name="T14" fmla="*/ 3321 w 3321"/>
                <a:gd name="T15" fmla="*/ 141 h 282"/>
                <a:gd name="T16" fmla="*/ 3315 w 3321"/>
                <a:gd name="T17" fmla="*/ 179 h 282"/>
                <a:gd name="T18" fmla="*/ 3301 w 3321"/>
                <a:gd name="T19" fmla="*/ 213 h 282"/>
                <a:gd name="T20" fmla="*/ 3279 w 3321"/>
                <a:gd name="T21" fmla="*/ 241 h 282"/>
                <a:gd name="T22" fmla="*/ 3251 w 3321"/>
                <a:gd name="T23" fmla="*/ 263 h 282"/>
                <a:gd name="T24" fmla="*/ 3217 w 3321"/>
                <a:gd name="T25" fmla="*/ 279 h 282"/>
                <a:gd name="T26" fmla="*/ 3179 w 3321"/>
                <a:gd name="T27" fmla="*/ 282 h 282"/>
                <a:gd name="T28" fmla="*/ 141 w 3321"/>
                <a:gd name="T29" fmla="*/ 282 h 282"/>
                <a:gd name="T30" fmla="*/ 103 w 3321"/>
                <a:gd name="T31" fmla="*/ 279 h 282"/>
                <a:gd name="T32" fmla="*/ 69 w 3321"/>
                <a:gd name="T33" fmla="*/ 263 h 282"/>
                <a:gd name="T34" fmla="*/ 42 w 3321"/>
                <a:gd name="T35" fmla="*/ 241 h 282"/>
                <a:gd name="T36" fmla="*/ 20 w 3321"/>
                <a:gd name="T37" fmla="*/ 213 h 282"/>
                <a:gd name="T38" fmla="*/ 6 w 3321"/>
                <a:gd name="T39" fmla="*/ 179 h 282"/>
                <a:gd name="T40" fmla="*/ 0 w 3321"/>
                <a:gd name="T41" fmla="*/ 141 h 282"/>
                <a:gd name="T42" fmla="*/ 6 w 3321"/>
                <a:gd name="T43" fmla="*/ 104 h 282"/>
                <a:gd name="T44" fmla="*/ 20 w 3321"/>
                <a:gd name="T45" fmla="*/ 70 h 282"/>
                <a:gd name="T46" fmla="*/ 42 w 3321"/>
                <a:gd name="T47" fmla="*/ 42 h 282"/>
                <a:gd name="T48" fmla="*/ 69 w 3321"/>
                <a:gd name="T49" fmla="*/ 20 h 282"/>
                <a:gd name="T50" fmla="*/ 103 w 3321"/>
                <a:gd name="T51" fmla="*/ 6 h 282"/>
                <a:gd name="T52" fmla="*/ 141 w 3321"/>
                <a:gd name="T5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21" h="282">
                  <a:moveTo>
                    <a:pt x="141" y="0"/>
                  </a:moveTo>
                  <a:lnTo>
                    <a:pt x="3179" y="0"/>
                  </a:lnTo>
                  <a:lnTo>
                    <a:pt x="3217" y="6"/>
                  </a:lnTo>
                  <a:lnTo>
                    <a:pt x="3251" y="20"/>
                  </a:lnTo>
                  <a:lnTo>
                    <a:pt x="3279" y="42"/>
                  </a:lnTo>
                  <a:lnTo>
                    <a:pt x="3301" y="70"/>
                  </a:lnTo>
                  <a:lnTo>
                    <a:pt x="3315" y="104"/>
                  </a:lnTo>
                  <a:lnTo>
                    <a:pt x="3321" y="141"/>
                  </a:lnTo>
                  <a:lnTo>
                    <a:pt x="3315" y="179"/>
                  </a:lnTo>
                  <a:lnTo>
                    <a:pt x="3301" y="213"/>
                  </a:lnTo>
                  <a:lnTo>
                    <a:pt x="3279" y="241"/>
                  </a:lnTo>
                  <a:lnTo>
                    <a:pt x="3251" y="263"/>
                  </a:lnTo>
                  <a:lnTo>
                    <a:pt x="3217" y="279"/>
                  </a:lnTo>
                  <a:lnTo>
                    <a:pt x="3179" y="282"/>
                  </a:lnTo>
                  <a:lnTo>
                    <a:pt x="141" y="282"/>
                  </a:lnTo>
                  <a:lnTo>
                    <a:pt x="103" y="279"/>
                  </a:lnTo>
                  <a:lnTo>
                    <a:pt x="69" y="263"/>
                  </a:lnTo>
                  <a:lnTo>
                    <a:pt x="42" y="241"/>
                  </a:lnTo>
                  <a:lnTo>
                    <a:pt x="20" y="213"/>
                  </a:lnTo>
                  <a:lnTo>
                    <a:pt x="6" y="179"/>
                  </a:lnTo>
                  <a:lnTo>
                    <a:pt x="0" y="141"/>
                  </a:lnTo>
                  <a:lnTo>
                    <a:pt x="6" y="104"/>
                  </a:lnTo>
                  <a:lnTo>
                    <a:pt x="20" y="70"/>
                  </a:lnTo>
                  <a:lnTo>
                    <a:pt x="42" y="42"/>
                  </a:lnTo>
                  <a:lnTo>
                    <a:pt x="69" y="20"/>
                  </a:lnTo>
                  <a:lnTo>
                    <a:pt x="103" y="6"/>
                  </a:lnTo>
                  <a:lnTo>
                    <a:pt x="14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59" name="Freeform 13"/>
            <p:cNvSpPr>
              <a:spLocks/>
            </p:cNvSpPr>
            <p:nvPr/>
          </p:nvSpPr>
          <p:spPr bwMode="auto">
            <a:xfrm>
              <a:off x="3636963" y="3916363"/>
              <a:ext cx="241300" cy="223838"/>
            </a:xfrm>
            <a:custGeom>
              <a:avLst/>
              <a:gdLst>
                <a:gd name="T0" fmla="*/ 142 w 305"/>
                <a:gd name="T1" fmla="*/ 0 h 282"/>
                <a:gd name="T2" fmla="*/ 164 w 305"/>
                <a:gd name="T3" fmla="*/ 0 h 282"/>
                <a:gd name="T4" fmla="*/ 201 w 305"/>
                <a:gd name="T5" fmla="*/ 6 h 282"/>
                <a:gd name="T6" fmla="*/ 235 w 305"/>
                <a:gd name="T7" fmla="*/ 20 h 282"/>
                <a:gd name="T8" fmla="*/ 265 w 305"/>
                <a:gd name="T9" fmla="*/ 42 h 282"/>
                <a:gd name="T10" fmla="*/ 287 w 305"/>
                <a:gd name="T11" fmla="*/ 70 h 282"/>
                <a:gd name="T12" fmla="*/ 301 w 305"/>
                <a:gd name="T13" fmla="*/ 104 h 282"/>
                <a:gd name="T14" fmla="*/ 305 w 305"/>
                <a:gd name="T15" fmla="*/ 141 h 282"/>
                <a:gd name="T16" fmla="*/ 301 w 305"/>
                <a:gd name="T17" fmla="*/ 179 h 282"/>
                <a:gd name="T18" fmla="*/ 287 w 305"/>
                <a:gd name="T19" fmla="*/ 213 h 282"/>
                <a:gd name="T20" fmla="*/ 265 w 305"/>
                <a:gd name="T21" fmla="*/ 241 h 282"/>
                <a:gd name="T22" fmla="*/ 235 w 305"/>
                <a:gd name="T23" fmla="*/ 263 h 282"/>
                <a:gd name="T24" fmla="*/ 201 w 305"/>
                <a:gd name="T25" fmla="*/ 279 h 282"/>
                <a:gd name="T26" fmla="*/ 164 w 305"/>
                <a:gd name="T27" fmla="*/ 282 h 282"/>
                <a:gd name="T28" fmla="*/ 142 w 305"/>
                <a:gd name="T29" fmla="*/ 282 h 282"/>
                <a:gd name="T30" fmla="*/ 104 w 305"/>
                <a:gd name="T31" fmla="*/ 279 h 282"/>
                <a:gd name="T32" fmla="*/ 70 w 305"/>
                <a:gd name="T33" fmla="*/ 263 h 282"/>
                <a:gd name="T34" fmla="*/ 42 w 305"/>
                <a:gd name="T35" fmla="*/ 241 h 282"/>
                <a:gd name="T36" fmla="*/ 20 w 305"/>
                <a:gd name="T37" fmla="*/ 213 h 282"/>
                <a:gd name="T38" fmla="*/ 6 w 305"/>
                <a:gd name="T39" fmla="*/ 179 h 282"/>
                <a:gd name="T40" fmla="*/ 0 w 305"/>
                <a:gd name="T41" fmla="*/ 141 h 282"/>
                <a:gd name="T42" fmla="*/ 6 w 305"/>
                <a:gd name="T43" fmla="*/ 104 h 282"/>
                <a:gd name="T44" fmla="*/ 20 w 305"/>
                <a:gd name="T45" fmla="*/ 70 h 282"/>
                <a:gd name="T46" fmla="*/ 42 w 305"/>
                <a:gd name="T47" fmla="*/ 42 h 282"/>
                <a:gd name="T48" fmla="*/ 70 w 305"/>
                <a:gd name="T49" fmla="*/ 20 h 282"/>
                <a:gd name="T50" fmla="*/ 104 w 305"/>
                <a:gd name="T51" fmla="*/ 6 h 282"/>
                <a:gd name="T52" fmla="*/ 142 w 305"/>
                <a:gd name="T5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282">
                  <a:moveTo>
                    <a:pt x="142" y="0"/>
                  </a:moveTo>
                  <a:lnTo>
                    <a:pt x="164" y="0"/>
                  </a:lnTo>
                  <a:lnTo>
                    <a:pt x="201" y="6"/>
                  </a:lnTo>
                  <a:lnTo>
                    <a:pt x="235" y="20"/>
                  </a:lnTo>
                  <a:lnTo>
                    <a:pt x="265" y="42"/>
                  </a:lnTo>
                  <a:lnTo>
                    <a:pt x="287" y="70"/>
                  </a:lnTo>
                  <a:lnTo>
                    <a:pt x="301" y="104"/>
                  </a:lnTo>
                  <a:lnTo>
                    <a:pt x="305" y="141"/>
                  </a:lnTo>
                  <a:lnTo>
                    <a:pt x="301" y="179"/>
                  </a:lnTo>
                  <a:lnTo>
                    <a:pt x="287" y="213"/>
                  </a:lnTo>
                  <a:lnTo>
                    <a:pt x="265" y="241"/>
                  </a:lnTo>
                  <a:lnTo>
                    <a:pt x="235" y="263"/>
                  </a:lnTo>
                  <a:lnTo>
                    <a:pt x="201" y="279"/>
                  </a:lnTo>
                  <a:lnTo>
                    <a:pt x="164" y="282"/>
                  </a:lnTo>
                  <a:lnTo>
                    <a:pt x="142" y="282"/>
                  </a:lnTo>
                  <a:lnTo>
                    <a:pt x="104" y="279"/>
                  </a:lnTo>
                  <a:lnTo>
                    <a:pt x="70" y="263"/>
                  </a:lnTo>
                  <a:lnTo>
                    <a:pt x="42" y="241"/>
                  </a:lnTo>
                  <a:lnTo>
                    <a:pt x="20" y="213"/>
                  </a:lnTo>
                  <a:lnTo>
                    <a:pt x="6" y="179"/>
                  </a:lnTo>
                  <a:lnTo>
                    <a:pt x="0" y="141"/>
                  </a:lnTo>
                  <a:lnTo>
                    <a:pt x="6" y="104"/>
                  </a:lnTo>
                  <a:lnTo>
                    <a:pt x="20" y="70"/>
                  </a:lnTo>
                  <a:lnTo>
                    <a:pt x="42" y="42"/>
                  </a:lnTo>
                  <a:lnTo>
                    <a:pt x="70" y="20"/>
                  </a:lnTo>
                  <a:lnTo>
                    <a:pt x="104" y="6"/>
                  </a:lnTo>
                  <a:lnTo>
                    <a:pt x="14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0" name="Freeform 14"/>
            <p:cNvSpPr>
              <a:spLocks/>
            </p:cNvSpPr>
            <p:nvPr/>
          </p:nvSpPr>
          <p:spPr bwMode="auto">
            <a:xfrm>
              <a:off x="5862638" y="2047876"/>
              <a:ext cx="984250" cy="1520825"/>
            </a:xfrm>
            <a:custGeom>
              <a:avLst/>
              <a:gdLst>
                <a:gd name="T0" fmla="*/ 129 w 1240"/>
                <a:gd name="T1" fmla="*/ 0 h 1915"/>
                <a:gd name="T2" fmla="*/ 165 w 1240"/>
                <a:gd name="T3" fmla="*/ 2 h 1915"/>
                <a:gd name="T4" fmla="*/ 201 w 1240"/>
                <a:gd name="T5" fmla="*/ 14 h 1915"/>
                <a:gd name="T6" fmla="*/ 233 w 1240"/>
                <a:gd name="T7" fmla="*/ 34 h 1915"/>
                <a:gd name="T8" fmla="*/ 1190 w 1240"/>
                <a:gd name="T9" fmla="*/ 850 h 1915"/>
                <a:gd name="T10" fmla="*/ 1210 w 1240"/>
                <a:gd name="T11" fmla="*/ 874 h 1915"/>
                <a:gd name="T12" fmla="*/ 1226 w 1240"/>
                <a:gd name="T13" fmla="*/ 900 h 1915"/>
                <a:gd name="T14" fmla="*/ 1236 w 1240"/>
                <a:gd name="T15" fmla="*/ 928 h 1915"/>
                <a:gd name="T16" fmla="*/ 1240 w 1240"/>
                <a:gd name="T17" fmla="*/ 958 h 1915"/>
                <a:gd name="T18" fmla="*/ 1236 w 1240"/>
                <a:gd name="T19" fmla="*/ 989 h 1915"/>
                <a:gd name="T20" fmla="*/ 1226 w 1240"/>
                <a:gd name="T21" fmla="*/ 1017 h 1915"/>
                <a:gd name="T22" fmla="*/ 1210 w 1240"/>
                <a:gd name="T23" fmla="*/ 1043 h 1915"/>
                <a:gd name="T24" fmla="*/ 1190 w 1240"/>
                <a:gd name="T25" fmla="*/ 1065 h 1915"/>
                <a:gd name="T26" fmla="*/ 233 w 1240"/>
                <a:gd name="T27" fmla="*/ 1881 h 1915"/>
                <a:gd name="T28" fmla="*/ 205 w 1240"/>
                <a:gd name="T29" fmla="*/ 1901 h 1915"/>
                <a:gd name="T30" fmla="*/ 173 w 1240"/>
                <a:gd name="T31" fmla="*/ 1913 h 1915"/>
                <a:gd name="T32" fmla="*/ 141 w 1240"/>
                <a:gd name="T33" fmla="*/ 1915 h 1915"/>
                <a:gd name="T34" fmla="*/ 111 w 1240"/>
                <a:gd name="T35" fmla="*/ 1913 h 1915"/>
                <a:gd name="T36" fmla="*/ 84 w 1240"/>
                <a:gd name="T37" fmla="*/ 1903 h 1915"/>
                <a:gd name="T38" fmla="*/ 56 w 1240"/>
                <a:gd name="T39" fmla="*/ 1887 h 1915"/>
                <a:gd name="T40" fmla="*/ 34 w 1240"/>
                <a:gd name="T41" fmla="*/ 1868 h 1915"/>
                <a:gd name="T42" fmla="*/ 14 w 1240"/>
                <a:gd name="T43" fmla="*/ 1836 h 1915"/>
                <a:gd name="T44" fmla="*/ 2 w 1240"/>
                <a:gd name="T45" fmla="*/ 1800 h 1915"/>
                <a:gd name="T46" fmla="*/ 0 w 1240"/>
                <a:gd name="T47" fmla="*/ 1764 h 1915"/>
                <a:gd name="T48" fmla="*/ 8 w 1240"/>
                <a:gd name="T49" fmla="*/ 1728 h 1915"/>
                <a:gd name="T50" fmla="*/ 24 w 1240"/>
                <a:gd name="T51" fmla="*/ 1697 h 1915"/>
                <a:gd name="T52" fmla="*/ 50 w 1240"/>
                <a:gd name="T53" fmla="*/ 1669 h 1915"/>
                <a:gd name="T54" fmla="*/ 881 w 1240"/>
                <a:gd name="T55" fmla="*/ 958 h 1915"/>
                <a:gd name="T56" fmla="*/ 50 w 1240"/>
                <a:gd name="T57" fmla="*/ 248 h 1915"/>
                <a:gd name="T58" fmla="*/ 24 w 1240"/>
                <a:gd name="T59" fmla="*/ 220 h 1915"/>
                <a:gd name="T60" fmla="*/ 8 w 1240"/>
                <a:gd name="T61" fmla="*/ 187 h 1915"/>
                <a:gd name="T62" fmla="*/ 0 w 1240"/>
                <a:gd name="T63" fmla="*/ 153 h 1915"/>
                <a:gd name="T64" fmla="*/ 2 w 1240"/>
                <a:gd name="T65" fmla="*/ 117 h 1915"/>
                <a:gd name="T66" fmla="*/ 14 w 1240"/>
                <a:gd name="T67" fmla="*/ 81 h 1915"/>
                <a:gd name="T68" fmla="*/ 34 w 1240"/>
                <a:gd name="T69" fmla="*/ 50 h 1915"/>
                <a:gd name="T70" fmla="*/ 62 w 1240"/>
                <a:gd name="T71" fmla="*/ 24 h 1915"/>
                <a:gd name="T72" fmla="*/ 93 w 1240"/>
                <a:gd name="T73" fmla="*/ 8 h 1915"/>
                <a:gd name="T74" fmla="*/ 129 w 1240"/>
                <a:gd name="T75"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0" h="1915">
                  <a:moveTo>
                    <a:pt x="129" y="0"/>
                  </a:moveTo>
                  <a:lnTo>
                    <a:pt x="165" y="2"/>
                  </a:lnTo>
                  <a:lnTo>
                    <a:pt x="201" y="14"/>
                  </a:lnTo>
                  <a:lnTo>
                    <a:pt x="233" y="34"/>
                  </a:lnTo>
                  <a:lnTo>
                    <a:pt x="1190" y="850"/>
                  </a:lnTo>
                  <a:lnTo>
                    <a:pt x="1210" y="874"/>
                  </a:lnTo>
                  <a:lnTo>
                    <a:pt x="1226" y="900"/>
                  </a:lnTo>
                  <a:lnTo>
                    <a:pt x="1236" y="928"/>
                  </a:lnTo>
                  <a:lnTo>
                    <a:pt x="1240" y="958"/>
                  </a:lnTo>
                  <a:lnTo>
                    <a:pt x="1236" y="989"/>
                  </a:lnTo>
                  <a:lnTo>
                    <a:pt x="1226" y="1017"/>
                  </a:lnTo>
                  <a:lnTo>
                    <a:pt x="1210" y="1043"/>
                  </a:lnTo>
                  <a:lnTo>
                    <a:pt x="1190" y="1065"/>
                  </a:lnTo>
                  <a:lnTo>
                    <a:pt x="233" y="1881"/>
                  </a:lnTo>
                  <a:lnTo>
                    <a:pt x="205" y="1901"/>
                  </a:lnTo>
                  <a:lnTo>
                    <a:pt x="173" y="1913"/>
                  </a:lnTo>
                  <a:lnTo>
                    <a:pt x="141" y="1915"/>
                  </a:lnTo>
                  <a:lnTo>
                    <a:pt x="111" y="1913"/>
                  </a:lnTo>
                  <a:lnTo>
                    <a:pt x="84" y="1903"/>
                  </a:lnTo>
                  <a:lnTo>
                    <a:pt x="56" y="1887"/>
                  </a:lnTo>
                  <a:lnTo>
                    <a:pt x="34" y="1868"/>
                  </a:lnTo>
                  <a:lnTo>
                    <a:pt x="14" y="1836"/>
                  </a:lnTo>
                  <a:lnTo>
                    <a:pt x="2" y="1800"/>
                  </a:lnTo>
                  <a:lnTo>
                    <a:pt x="0" y="1764"/>
                  </a:lnTo>
                  <a:lnTo>
                    <a:pt x="8" y="1728"/>
                  </a:lnTo>
                  <a:lnTo>
                    <a:pt x="24" y="1697"/>
                  </a:lnTo>
                  <a:lnTo>
                    <a:pt x="50" y="1669"/>
                  </a:lnTo>
                  <a:lnTo>
                    <a:pt x="881" y="958"/>
                  </a:lnTo>
                  <a:lnTo>
                    <a:pt x="50" y="248"/>
                  </a:lnTo>
                  <a:lnTo>
                    <a:pt x="24" y="220"/>
                  </a:lnTo>
                  <a:lnTo>
                    <a:pt x="8" y="187"/>
                  </a:lnTo>
                  <a:lnTo>
                    <a:pt x="0" y="153"/>
                  </a:lnTo>
                  <a:lnTo>
                    <a:pt x="2" y="117"/>
                  </a:lnTo>
                  <a:lnTo>
                    <a:pt x="14" y="81"/>
                  </a:lnTo>
                  <a:lnTo>
                    <a:pt x="34" y="50"/>
                  </a:lnTo>
                  <a:lnTo>
                    <a:pt x="62" y="24"/>
                  </a:lnTo>
                  <a:lnTo>
                    <a:pt x="93" y="8"/>
                  </a:lnTo>
                  <a:lnTo>
                    <a:pt x="12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1" name="Freeform 15"/>
            <p:cNvSpPr>
              <a:spLocks/>
            </p:cNvSpPr>
            <p:nvPr/>
          </p:nvSpPr>
          <p:spPr bwMode="auto">
            <a:xfrm>
              <a:off x="3636963" y="2047876"/>
              <a:ext cx="984250" cy="1520825"/>
            </a:xfrm>
            <a:custGeom>
              <a:avLst/>
              <a:gdLst>
                <a:gd name="T0" fmla="*/ 1111 w 1240"/>
                <a:gd name="T1" fmla="*/ 0 h 1915"/>
                <a:gd name="T2" fmla="*/ 1145 w 1240"/>
                <a:gd name="T3" fmla="*/ 8 h 1915"/>
                <a:gd name="T4" fmla="*/ 1178 w 1240"/>
                <a:gd name="T5" fmla="*/ 24 h 1915"/>
                <a:gd name="T6" fmla="*/ 1206 w 1240"/>
                <a:gd name="T7" fmla="*/ 50 h 1915"/>
                <a:gd name="T8" fmla="*/ 1226 w 1240"/>
                <a:gd name="T9" fmla="*/ 81 h 1915"/>
                <a:gd name="T10" fmla="*/ 1238 w 1240"/>
                <a:gd name="T11" fmla="*/ 117 h 1915"/>
                <a:gd name="T12" fmla="*/ 1240 w 1240"/>
                <a:gd name="T13" fmla="*/ 153 h 1915"/>
                <a:gd name="T14" fmla="*/ 1232 w 1240"/>
                <a:gd name="T15" fmla="*/ 187 h 1915"/>
                <a:gd name="T16" fmla="*/ 1216 w 1240"/>
                <a:gd name="T17" fmla="*/ 220 h 1915"/>
                <a:gd name="T18" fmla="*/ 1190 w 1240"/>
                <a:gd name="T19" fmla="*/ 248 h 1915"/>
                <a:gd name="T20" fmla="*/ 359 w 1240"/>
                <a:gd name="T21" fmla="*/ 958 h 1915"/>
                <a:gd name="T22" fmla="*/ 1190 w 1240"/>
                <a:gd name="T23" fmla="*/ 1669 h 1915"/>
                <a:gd name="T24" fmla="*/ 1216 w 1240"/>
                <a:gd name="T25" fmla="*/ 1697 h 1915"/>
                <a:gd name="T26" fmla="*/ 1232 w 1240"/>
                <a:gd name="T27" fmla="*/ 1728 h 1915"/>
                <a:gd name="T28" fmla="*/ 1240 w 1240"/>
                <a:gd name="T29" fmla="*/ 1764 h 1915"/>
                <a:gd name="T30" fmla="*/ 1238 w 1240"/>
                <a:gd name="T31" fmla="*/ 1800 h 1915"/>
                <a:gd name="T32" fmla="*/ 1226 w 1240"/>
                <a:gd name="T33" fmla="*/ 1836 h 1915"/>
                <a:gd name="T34" fmla="*/ 1206 w 1240"/>
                <a:gd name="T35" fmla="*/ 1868 h 1915"/>
                <a:gd name="T36" fmla="*/ 1182 w 1240"/>
                <a:gd name="T37" fmla="*/ 1887 h 1915"/>
                <a:gd name="T38" fmla="*/ 1156 w 1240"/>
                <a:gd name="T39" fmla="*/ 1903 h 1915"/>
                <a:gd name="T40" fmla="*/ 1129 w 1240"/>
                <a:gd name="T41" fmla="*/ 1913 h 1915"/>
                <a:gd name="T42" fmla="*/ 1099 w 1240"/>
                <a:gd name="T43" fmla="*/ 1915 h 1915"/>
                <a:gd name="T44" fmla="*/ 1067 w 1240"/>
                <a:gd name="T45" fmla="*/ 1913 h 1915"/>
                <a:gd name="T46" fmla="*/ 1035 w 1240"/>
                <a:gd name="T47" fmla="*/ 1901 h 1915"/>
                <a:gd name="T48" fmla="*/ 1007 w 1240"/>
                <a:gd name="T49" fmla="*/ 1881 h 1915"/>
                <a:gd name="T50" fmla="*/ 50 w 1240"/>
                <a:gd name="T51" fmla="*/ 1065 h 1915"/>
                <a:gd name="T52" fmla="*/ 28 w 1240"/>
                <a:gd name="T53" fmla="*/ 1043 h 1915"/>
                <a:gd name="T54" fmla="*/ 14 w 1240"/>
                <a:gd name="T55" fmla="*/ 1017 h 1915"/>
                <a:gd name="T56" fmla="*/ 4 w 1240"/>
                <a:gd name="T57" fmla="*/ 989 h 1915"/>
                <a:gd name="T58" fmla="*/ 0 w 1240"/>
                <a:gd name="T59" fmla="*/ 958 h 1915"/>
                <a:gd name="T60" fmla="*/ 4 w 1240"/>
                <a:gd name="T61" fmla="*/ 928 h 1915"/>
                <a:gd name="T62" fmla="*/ 14 w 1240"/>
                <a:gd name="T63" fmla="*/ 900 h 1915"/>
                <a:gd name="T64" fmla="*/ 28 w 1240"/>
                <a:gd name="T65" fmla="*/ 874 h 1915"/>
                <a:gd name="T66" fmla="*/ 50 w 1240"/>
                <a:gd name="T67" fmla="*/ 850 h 1915"/>
                <a:gd name="T68" fmla="*/ 1007 w 1240"/>
                <a:gd name="T69" fmla="*/ 34 h 1915"/>
                <a:gd name="T70" fmla="*/ 1039 w 1240"/>
                <a:gd name="T71" fmla="*/ 14 h 1915"/>
                <a:gd name="T72" fmla="*/ 1073 w 1240"/>
                <a:gd name="T73" fmla="*/ 2 h 1915"/>
                <a:gd name="T74" fmla="*/ 1111 w 1240"/>
                <a:gd name="T75"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0" h="1915">
                  <a:moveTo>
                    <a:pt x="1111" y="0"/>
                  </a:moveTo>
                  <a:lnTo>
                    <a:pt x="1145" y="8"/>
                  </a:lnTo>
                  <a:lnTo>
                    <a:pt x="1178" y="24"/>
                  </a:lnTo>
                  <a:lnTo>
                    <a:pt x="1206" y="50"/>
                  </a:lnTo>
                  <a:lnTo>
                    <a:pt x="1226" y="81"/>
                  </a:lnTo>
                  <a:lnTo>
                    <a:pt x="1238" y="117"/>
                  </a:lnTo>
                  <a:lnTo>
                    <a:pt x="1240" y="153"/>
                  </a:lnTo>
                  <a:lnTo>
                    <a:pt x="1232" y="187"/>
                  </a:lnTo>
                  <a:lnTo>
                    <a:pt x="1216" y="220"/>
                  </a:lnTo>
                  <a:lnTo>
                    <a:pt x="1190" y="248"/>
                  </a:lnTo>
                  <a:lnTo>
                    <a:pt x="359" y="958"/>
                  </a:lnTo>
                  <a:lnTo>
                    <a:pt x="1190" y="1669"/>
                  </a:lnTo>
                  <a:lnTo>
                    <a:pt x="1216" y="1697"/>
                  </a:lnTo>
                  <a:lnTo>
                    <a:pt x="1232" y="1728"/>
                  </a:lnTo>
                  <a:lnTo>
                    <a:pt x="1240" y="1764"/>
                  </a:lnTo>
                  <a:lnTo>
                    <a:pt x="1238" y="1800"/>
                  </a:lnTo>
                  <a:lnTo>
                    <a:pt x="1226" y="1836"/>
                  </a:lnTo>
                  <a:lnTo>
                    <a:pt x="1206" y="1868"/>
                  </a:lnTo>
                  <a:lnTo>
                    <a:pt x="1182" y="1887"/>
                  </a:lnTo>
                  <a:lnTo>
                    <a:pt x="1156" y="1903"/>
                  </a:lnTo>
                  <a:lnTo>
                    <a:pt x="1129" y="1913"/>
                  </a:lnTo>
                  <a:lnTo>
                    <a:pt x="1099" y="1915"/>
                  </a:lnTo>
                  <a:lnTo>
                    <a:pt x="1067" y="1913"/>
                  </a:lnTo>
                  <a:lnTo>
                    <a:pt x="1035" y="1901"/>
                  </a:lnTo>
                  <a:lnTo>
                    <a:pt x="1007" y="1881"/>
                  </a:lnTo>
                  <a:lnTo>
                    <a:pt x="50" y="1065"/>
                  </a:lnTo>
                  <a:lnTo>
                    <a:pt x="28" y="1043"/>
                  </a:lnTo>
                  <a:lnTo>
                    <a:pt x="14" y="1017"/>
                  </a:lnTo>
                  <a:lnTo>
                    <a:pt x="4" y="989"/>
                  </a:lnTo>
                  <a:lnTo>
                    <a:pt x="0" y="958"/>
                  </a:lnTo>
                  <a:lnTo>
                    <a:pt x="4" y="928"/>
                  </a:lnTo>
                  <a:lnTo>
                    <a:pt x="14" y="900"/>
                  </a:lnTo>
                  <a:lnTo>
                    <a:pt x="28" y="874"/>
                  </a:lnTo>
                  <a:lnTo>
                    <a:pt x="50" y="850"/>
                  </a:lnTo>
                  <a:lnTo>
                    <a:pt x="1007" y="34"/>
                  </a:lnTo>
                  <a:lnTo>
                    <a:pt x="1039" y="14"/>
                  </a:lnTo>
                  <a:lnTo>
                    <a:pt x="1073" y="2"/>
                  </a:lnTo>
                  <a:lnTo>
                    <a:pt x="11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2" name="Freeform 16"/>
            <p:cNvSpPr>
              <a:spLocks/>
            </p:cNvSpPr>
            <p:nvPr/>
          </p:nvSpPr>
          <p:spPr bwMode="auto">
            <a:xfrm>
              <a:off x="4845050" y="1820863"/>
              <a:ext cx="793750" cy="1976438"/>
            </a:xfrm>
            <a:custGeom>
              <a:avLst/>
              <a:gdLst>
                <a:gd name="T0" fmla="*/ 865 w 1000"/>
                <a:gd name="T1" fmla="*/ 0 h 2489"/>
                <a:gd name="T2" fmla="*/ 903 w 1000"/>
                <a:gd name="T3" fmla="*/ 6 h 2489"/>
                <a:gd name="T4" fmla="*/ 937 w 1000"/>
                <a:gd name="T5" fmla="*/ 24 h 2489"/>
                <a:gd name="T6" fmla="*/ 965 w 1000"/>
                <a:gd name="T7" fmla="*/ 47 h 2489"/>
                <a:gd name="T8" fmla="*/ 985 w 1000"/>
                <a:gd name="T9" fmla="*/ 77 h 2489"/>
                <a:gd name="T10" fmla="*/ 996 w 1000"/>
                <a:gd name="T11" fmla="*/ 111 h 2489"/>
                <a:gd name="T12" fmla="*/ 1000 w 1000"/>
                <a:gd name="T13" fmla="*/ 147 h 2489"/>
                <a:gd name="T14" fmla="*/ 994 w 1000"/>
                <a:gd name="T15" fmla="*/ 185 h 2489"/>
                <a:gd name="T16" fmla="*/ 274 w 1000"/>
                <a:gd name="T17" fmla="*/ 2392 h 2489"/>
                <a:gd name="T18" fmla="*/ 258 w 1000"/>
                <a:gd name="T19" fmla="*/ 2424 h 2489"/>
                <a:gd name="T20" fmla="*/ 236 w 1000"/>
                <a:gd name="T21" fmla="*/ 2452 h 2489"/>
                <a:gd name="T22" fmla="*/ 207 w 1000"/>
                <a:gd name="T23" fmla="*/ 2471 h 2489"/>
                <a:gd name="T24" fmla="*/ 175 w 1000"/>
                <a:gd name="T25" fmla="*/ 2483 h 2489"/>
                <a:gd name="T26" fmla="*/ 141 w 1000"/>
                <a:gd name="T27" fmla="*/ 2489 h 2489"/>
                <a:gd name="T28" fmla="*/ 119 w 1000"/>
                <a:gd name="T29" fmla="*/ 2487 h 2489"/>
                <a:gd name="T30" fmla="*/ 97 w 1000"/>
                <a:gd name="T31" fmla="*/ 2481 h 2489"/>
                <a:gd name="T32" fmla="*/ 61 w 1000"/>
                <a:gd name="T33" fmla="*/ 2466 h 2489"/>
                <a:gd name="T34" fmla="*/ 35 w 1000"/>
                <a:gd name="T35" fmla="*/ 2442 h 2489"/>
                <a:gd name="T36" fmla="*/ 14 w 1000"/>
                <a:gd name="T37" fmla="*/ 2412 h 2489"/>
                <a:gd name="T38" fmla="*/ 2 w 1000"/>
                <a:gd name="T39" fmla="*/ 2378 h 2489"/>
                <a:gd name="T40" fmla="*/ 0 w 1000"/>
                <a:gd name="T41" fmla="*/ 2340 h 2489"/>
                <a:gd name="T42" fmla="*/ 6 w 1000"/>
                <a:gd name="T43" fmla="*/ 2305 h 2489"/>
                <a:gd name="T44" fmla="*/ 726 w 1000"/>
                <a:gd name="T45" fmla="*/ 97 h 2489"/>
                <a:gd name="T46" fmla="*/ 742 w 1000"/>
                <a:gd name="T47" fmla="*/ 63 h 2489"/>
                <a:gd name="T48" fmla="*/ 766 w 1000"/>
                <a:gd name="T49" fmla="*/ 36 h 2489"/>
                <a:gd name="T50" fmla="*/ 795 w 1000"/>
                <a:gd name="T51" fmla="*/ 16 h 2489"/>
                <a:gd name="T52" fmla="*/ 829 w 1000"/>
                <a:gd name="T53" fmla="*/ 4 h 2489"/>
                <a:gd name="T54" fmla="*/ 865 w 1000"/>
                <a:gd name="T55" fmla="*/ 0 h 2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0" h="2489">
                  <a:moveTo>
                    <a:pt x="865" y="0"/>
                  </a:moveTo>
                  <a:lnTo>
                    <a:pt x="903" y="6"/>
                  </a:lnTo>
                  <a:lnTo>
                    <a:pt x="937" y="24"/>
                  </a:lnTo>
                  <a:lnTo>
                    <a:pt x="965" y="47"/>
                  </a:lnTo>
                  <a:lnTo>
                    <a:pt x="985" y="77"/>
                  </a:lnTo>
                  <a:lnTo>
                    <a:pt x="996" y="111"/>
                  </a:lnTo>
                  <a:lnTo>
                    <a:pt x="1000" y="147"/>
                  </a:lnTo>
                  <a:lnTo>
                    <a:pt x="994" y="185"/>
                  </a:lnTo>
                  <a:lnTo>
                    <a:pt x="274" y="2392"/>
                  </a:lnTo>
                  <a:lnTo>
                    <a:pt x="258" y="2424"/>
                  </a:lnTo>
                  <a:lnTo>
                    <a:pt x="236" y="2452"/>
                  </a:lnTo>
                  <a:lnTo>
                    <a:pt x="207" y="2471"/>
                  </a:lnTo>
                  <a:lnTo>
                    <a:pt x="175" y="2483"/>
                  </a:lnTo>
                  <a:lnTo>
                    <a:pt x="141" y="2489"/>
                  </a:lnTo>
                  <a:lnTo>
                    <a:pt x="119" y="2487"/>
                  </a:lnTo>
                  <a:lnTo>
                    <a:pt x="97" y="2481"/>
                  </a:lnTo>
                  <a:lnTo>
                    <a:pt x="61" y="2466"/>
                  </a:lnTo>
                  <a:lnTo>
                    <a:pt x="35" y="2442"/>
                  </a:lnTo>
                  <a:lnTo>
                    <a:pt x="14" y="2412"/>
                  </a:lnTo>
                  <a:lnTo>
                    <a:pt x="2" y="2378"/>
                  </a:lnTo>
                  <a:lnTo>
                    <a:pt x="0" y="2340"/>
                  </a:lnTo>
                  <a:lnTo>
                    <a:pt x="6" y="2305"/>
                  </a:lnTo>
                  <a:lnTo>
                    <a:pt x="726" y="97"/>
                  </a:lnTo>
                  <a:lnTo>
                    <a:pt x="742" y="63"/>
                  </a:lnTo>
                  <a:lnTo>
                    <a:pt x="766" y="36"/>
                  </a:lnTo>
                  <a:lnTo>
                    <a:pt x="795" y="16"/>
                  </a:lnTo>
                  <a:lnTo>
                    <a:pt x="829" y="4"/>
                  </a:lnTo>
                  <a:lnTo>
                    <a:pt x="86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grpSp>
        <p:nvGrpSpPr>
          <p:cNvPr id="63" name="Group 62"/>
          <p:cNvGrpSpPr/>
          <p:nvPr/>
        </p:nvGrpSpPr>
        <p:grpSpPr>
          <a:xfrm>
            <a:off x="4520619" y="2981554"/>
            <a:ext cx="178156" cy="188081"/>
            <a:chOff x="5719763" y="974725"/>
            <a:chExt cx="4929188" cy="5203826"/>
          </a:xfrm>
          <a:solidFill>
            <a:schemeClr val="bg1"/>
          </a:solidFill>
        </p:grpSpPr>
        <p:sp>
          <p:nvSpPr>
            <p:cNvPr id="64" name="Freeform 21"/>
            <p:cNvSpPr>
              <a:spLocks noEditPoints="1"/>
            </p:cNvSpPr>
            <p:nvPr/>
          </p:nvSpPr>
          <p:spPr bwMode="auto">
            <a:xfrm>
              <a:off x="5719763" y="2465388"/>
              <a:ext cx="4929188" cy="3713163"/>
            </a:xfrm>
            <a:custGeom>
              <a:avLst/>
              <a:gdLst>
                <a:gd name="T0" fmla="*/ 718 w 6210"/>
                <a:gd name="T1" fmla="*/ 3195 h 4678"/>
                <a:gd name="T2" fmla="*/ 682 w 6210"/>
                <a:gd name="T3" fmla="*/ 3267 h 4678"/>
                <a:gd name="T4" fmla="*/ 1486 w 6210"/>
                <a:gd name="T5" fmla="*/ 3267 h 4678"/>
                <a:gd name="T6" fmla="*/ 1450 w 6210"/>
                <a:gd name="T7" fmla="*/ 3195 h 4678"/>
                <a:gd name="T8" fmla="*/ 770 w 6210"/>
                <a:gd name="T9" fmla="*/ 3179 h 4678"/>
                <a:gd name="T10" fmla="*/ 2748 w 6210"/>
                <a:gd name="T11" fmla="*/ 2121 h 4678"/>
                <a:gd name="T12" fmla="*/ 2712 w 6210"/>
                <a:gd name="T13" fmla="*/ 2192 h 4678"/>
                <a:gd name="T14" fmla="*/ 3516 w 6210"/>
                <a:gd name="T15" fmla="*/ 2192 h 4678"/>
                <a:gd name="T16" fmla="*/ 3480 w 6210"/>
                <a:gd name="T17" fmla="*/ 2121 h 4678"/>
                <a:gd name="T18" fmla="*/ 2800 w 6210"/>
                <a:gd name="T19" fmla="*/ 2105 h 4678"/>
                <a:gd name="T20" fmla="*/ 4778 w 6210"/>
                <a:gd name="T21" fmla="*/ 273 h 4678"/>
                <a:gd name="T22" fmla="*/ 4742 w 6210"/>
                <a:gd name="T23" fmla="*/ 345 h 4678"/>
                <a:gd name="T24" fmla="*/ 5546 w 6210"/>
                <a:gd name="T25" fmla="*/ 345 h 4678"/>
                <a:gd name="T26" fmla="*/ 5510 w 6210"/>
                <a:gd name="T27" fmla="*/ 273 h 4678"/>
                <a:gd name="T28" fmla="*/ 4830 w 6210"/>
                <a:gd name="T29" fmla="*/ 257 h 4678"/>
                <a:gd name="T30" fmla="*/ 5520 w 6210"/>
                <a:gd name="T31" fmla="*/ 6 h 4678"/>
                <a:gd name="T32" fmla="*/ 5680 w 6210"/>
                <a:gd name="T33" fmla="*/ 81 h 4678"/>
                <a:gd name="T34" fmla="*/ 5779 w 6210"/>
                <a:gd name="T35" fmla="*/ 225 h 4678"/>
                <a:gd name="T36" fmla="*/ 5801 w 6210"/>
                <a:gd name="T37" fmla="*/ 4423 h 4678"/>
                <a:gd name="T38" fmla="*/ 6148 w 6210"/>
                <a:gd name="T39" fmla="*/ 4439 h 4678"/>
                <a:gd name="T40" fmla="*/ 6206 w 6210"/>
                <a:gd name="T41" fmla="*/ 4517 h 4678"/>
                <a:gd name="T42" fmla="*/ 6194 w 6210"/>
                <a:gd name="T43" fmla="*/ 4614 h 4678"/>
                <a:gd name="T44" fmla="*/ 6116 w 6210"/>
                <a:gd name="T45" fmla="*/ 4674 h 4678"/>
                <a:gd name="T46" fmla="*/ 96 w 6210"/>
                <a:gd name="T47" fmla="*/ 4674 h 4678"/>
                <a:gd name="T48" fmla="*/ 18 w 6210"/>
                <a:gd name="T49" fmla="*/ 4614 h 4678"/>
                <a:gd name="T50" fmla="*/ 6 w 6210"/>
                <a:gd name="T51" fmla="*/ 4517 h 4678"/>
                <a:gd name="T52" fmla="*/ 64 w 6210"/>
                <a:gd name="T53" fmla="*/ 4439 h 4678"/>
                <a:gd name="T54" fmla="*/ 425 w 6210"/>
                <a:gd name="T55" fmla="*/ 4423 h 4678"/>
                <a:gd name="T56" fmla="*/ 447 w 6210"/>
                <a:gd name="T57" fmla="*/ 3147 h 4678"/>
                <a:gd name="T58" fmla="*/ 548 w 6210"/>
                <a:gd name="T59" fmla="*/ 3004 h 4678"/>
                <a:gd name="T60" fmla="*/ 708 w 6210"/>
                <a:gd name="T61" fmla="*/ 2928 h 4678"/>
                <a:gd name="T62" fmla="*/ 1460 w 6210"/>
                <a:gd name="T63" fmla="*/ 2928 h 4678"/>
                <a:gd name="T64" fmla="*/ 1619 w 6210"/>
                <a:gd name="T65" fmla="*/ 3004 h 4678"/>
                <a:gd name="T66" fmla="*/ 1721 w 6210"/>
                <a:gd name="T67" fmla="*/ 3147 h 4678"/>
                <a:gd name="T68" fmla="*/ 1741 w 6210"/>
                <a:gd name="T69" fmla="*/ 4423 h 4678"/>
                <a:gd name="T70" fmla="*/ 2461 w 6210"/>
                <a:gd name="T71" fmla="*/ 2131 h 4678"/>
                <a:gd name="T72" fmla="*/ 2537 w 6210"/>
                <a:gd name="T73" fmla="*/ 1971 h 4678"/>
                <a:gd name="T74" fmla="*/ 2680 w 6210"/>
                <a:gd name="T75" fmla="*/ 1869 h 4678"/>
                <a:gd name="T76" fmla="*/ 3428 w 6210"/>
                <a:gd name="T77" fmla="*/ 1848 h 4678"/>
                <a:gd name="T78" fmla="*/ 3602 w 6210"/>
                <a:gd name="T79" fmla="*/ 1895 h 4678"/>
                <a:gd name="T80" fmla="*/ 3725 w 6210"/>
                <a:gd name="T81" fmla="*/ 2019 h 4678"/>
                <a:gd name="T82" fmla="*/ 3771 w 6210"/>
                <a:gd name="T83" fmla="*/ 2192 h 4678"/>
                <a:gd name="T84" fmla="*/ 4485 w 6210"/>
                <a:gd name="T85" fmla="*/ 345 h 4678"/>
                <a:gd name="T86" fmla="*/ 4533 w 6210"/>
                <a:gd name="T87" fmla="*/ 171 h 4678"/>
                <a:gd name="T88" fmla="*/ 4657 w 6210"/>
                <a:gd name="T89" fmla="*/ 48 h 4678"/>
                <a:gd name="T90" fmla="*/ 4830 w 6210"/>
                <a:gd name="T91"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10" h="4678">
                  <a:moveTo>
                    <a:pt x="770" y="3179"/>
                  </a:moveTo>
                  <a:lnTo>
                    <a:pt x="742" y="3183"/>
                  </a:lnTo>
                  <a:lnTo>
                    <a:pt x="718" y="3195"/>
                  </a:lnTo>
                  <a:lnTo>
                    <a:pt x="698" y="3215"/>
                  </a:lnTo>
                  <a:lnTo>
                    <a:pt x="686" y="3239"/>
                  </a:lnTo>
                  <a:lnTo>
                    <a:pt x="682" y="3267"/>
                  </a:lnTo>
                  <a:lnTo>
                    <a:pt x="682" y="4423"/>
                  </a:lnTo>
                  <a:lnTo>
                    <a:pt x="1486" y="4423"/>
                  </a:lnTo>
                  <a:lnTo>
                    <a:pt x="1486" y="3267"/>
                  </a:lnTo>
                  <a:lnTo>
                    <a:pt x="1482" y="3239"/>
                  </a:lnTo>
                  <a:lnTo>
                    <a:pt x="1468" y="3215"/>
                  </a:lnTo>
                  <a:lnTo>
                    <a:pt x="1450" y="3195"/>
                  </a:lnTo>
                  <a:lnTo>
                    <a:pt x="1426" y="3183"/>
                  </a:lnTo>
                  <a:lnTo>
                    <a:pt x="1398" y="3179"/>
                  </a:lnTo>
                  <a:lnTo>
                    <a:pt x="770" y="3179"/>
                  </a:lnTo>
                  <a:close/>
                  <a:moveTo>
                    <a:pt x="2800" y="2105"/>
                  </a:moveTo>
                  <a:lnTo>
                    <a:pt x="2772" y="2109"/>
                  </a:lnTo>
                  <a:lnTo>
                    <a:pt x="2748" y="2121"/>
                  </a:lnTo>
                  <a:lnTo>
                    <a:pt x="2728" y="2141"/>
                  </a:lnTo>
                  <a:lnTo>
                    <a:pt x="2716" y="2164"/>
                  </a:lnTo>
                  <a:lnTo>
                    <a:pt x="2712" y="2192"/>
                  </a:lnTo>
                  <a:lnTo>
                    <a:pt x="2712" y="4423"/>
                  </a:lnTo>
                  <a:lnTo>
                    <a:pt x="3516" y="4423"/>
                  </a:lnTo>
                  <a:lnTo>
                    <a:pt x="3516" y="2192"/>
                  </a:lnTo>
                  <a:lnTo>
                    <a:pt x="3512" y="2164"/>
                  </a:lnTo>
                  <a:lnTo>
                    <a:pt x="3498" y="2141"/>
                  </a:lnTo>
                  <a:lnTo>
                    <a:pt x="3480" y="2121"/>
                  </a:lnTo>
                  <a:lnTo>
                    <a:pt x="3456" y="2109"/>
                  </a:lnTo>
                  <a:lnTo>
                    <a:pt x="3428" y="2105"/>
                  </a:lnTo>
                  <a:lnTo>
                    <a:pt x="2800" y="2105"/>
                  </a:lnTo>
                  <a:close/>
                  <a:moveTo>
                    <a:pt x="4830" y="257"/>
                  </a:moveTo>
                  <a:lnTo>
                    <a:pt x="4802" y="261"/>
                  </a:lnTo>
                  <a:lnTo>
                    <a:pt x="4778" y="273"/>
                  </a:lnTo>
                  <a:lnTo>
                    <a:pt x="4758" y="293"/>
                  </a:lnTo>
                  <a:lnTo>
                    <a:pt x="4746" y="317"/>
                  </a:lnTo>
                  <a:lnTo>
                    <a:pt x="4742" y="345"/>
                  </a:lnTo>
                  <a:lnTo>
                    <a:pt x="4742" y="4423"/>
                  </a:lnTo>
                  <a:lnTo>
                    <a:pt x="5546" y="4423"/>
                  </a:lnTo>
                  <a:lnTo>
                    <a:pt x="5546" y="345"/>
                  </a:lnTo>
                  <a:lnTo>
                    <a:pt x="5542" y="317"/>
                  </a:lnTo>
                  <a:lnTo>
                    <a:pt x="5528" y="293"/>
                  </a:lnTo>
                  <a:lnTo>
                    <a:pt x="5510" y="273"/>
                  </a:lnTo>
                  <a:lnTo>
                    <a:pt x="5486" y="261"/>
                  </a:lnTo>
                  <a:lnTo>
                    <a:pt x="5458" y="257"/>
                  </a:lnTo>
                  <a:lnTo>
                    <a:pt x="4830" y="257"/>
                  </a:lnTo>
                  <a:close/>
                  <a:moveTo>
                    <a:pt x="4830" y="0"/>
                  </a:moveTo>
                  <a:lnTo>
                    <a:pt x="5458" y="0"/>
                  </a:lnTo>
                  <a:lnTo>
                    <a:pt x="5520" y="6"/>
                  </a:lnTo>
                  <a:lnTo>
                    <a:pt x="5578" y="22"/>
                  </a:lnTo>
                  <a:lnTo>
                    <a:pt x="5632" y="48"/>
                  </a:lnTo>
                  <a:lnTo>
                    <a:pt x="5680" y="81"/>
                  </a:lnTo>
                  <a:lnTo>
                    <a:pt x="5721" y="123"/>
                  </a:lnTo>
                  <a:lnTo>
                    <a:pt x="5755" y="171"/>
                  </a:lnTo>
                  <a:lnTo>
                    <a:pt x="5779" y="225"/>
                  </a:lnTo>
                  <a:lnTo>
                    <a:pt x="5797" y="283"/>
                  </a:lnTo>
                  <a:lnTo>
                    <a:pt x="5801" y="345"/>
                  </a:lnTo>
                  <a:lnTo>
                    <a:pt x="5801" y="4423"/>
                  </a:lnTo>
                  <a:lnTo>
                    <a:pt x="6082" y="4423"/>
                  </a:lnTo>
                  <a:lnTo>
                    <a:pt x="6116" y="4427"/>
                  </a:lnTo>
                  <a:lnTo>
                    <a:pt x="6148" y="4439"/>
                  </a:lnTo>
                  <a:lnTo>
                    <a:pt x="6174" y="4459"/>
                  </a:lnTo>
                  <a:lnTo>
                    <a:pt x="6194" y="4485"/>
                  </a:lnTo>
                  <a:lnTo>
                    <a:pt x="6206" y="4517"/>
                  </a:lnTo>
                  <a:lnTo>
                    <a:pt x="6210" y="4550"/>
                  </a:lnTo>
                  <a:lnTo>
                    <a:pt x="6206" y="4584"/>
                  </a:lnTo>
                  <a:lnTo>
                    <a:pt x="6194" y="4614"/>
                  </a:lnTo>
                  <a:lnTo>
                    <a:pt x="6174" y="4640"/>
                  </a:lnTo>
                  <a:lnTo>
                    <a:pt x="6148" y="4660"/>
                  </a:lnTo>
                  <a:lnTo>
                    <a:pt x="6116" y="4674"/>
                  </a:lnTo>
                  <a:lnTo>
                    <a:pt x="6082" y="4678"/>
                  </a:lnTo>
                  <a:lnTo>
                    <a:pt x="130" y="4678"/>
                  </a:lnTo>
                  <a:lnTo>
                    <a:pt x="96" y="4674"/>
                  </a:lnTo>
                  <a:lnTo>
                    <a:pt x="64" y="4660"/>
                  </a:lnTo>
                  <a:lnTo>
                    <a:pt x="38" y="4640"/>
                  </a:lnTo>
                  <a:lnTo>
                    <a:pt x="18" y="4614"/>
                  </a:lnTo>
                  <a:lnTo>
                    <a:pt x="6" y="4584"/>
                  </a:lnTo>
                  <a:lnTo>
                    <a:pt x="0" y="4550"/>
                  </a:lnTo>
                  <a:lnTo>
                    <a:pt x="6" y="4517"/>
                  </a:lnTo>
                  <a:lnTo>
                    <a:pt x="18" y="4485"/>
                  </a:lnTo>
                  <a:lnTo>
                    <a:pt x="38" y="4459"/>
                  </a:lnTo>
                  <a:lnTo>
                    <a:pt x="64" y="4439"/>
                  </a:lnTo>
                  <a:lnTo>
                    <a:pt x="96" y="4427"/>
                  </a:lnTo>
                  <a:lnTo>
                    <a:pt x="130" y="4423"/>
                  </a:lnTo>
                  <a:lnTo>
                    <a:pt x="425" y="4423"/>
                  </a:lnTo>
                  <a:lnTo>
                    <a:pt x="425" y="3267"/>
                  </a:lnTo>
                  <a:lnTo>
                    <a:pt x="431" y="3205"/>
                  </a:lnTo>
                  <a:lnTo>
                    <a:pt x="447" y="3147"/>
                  </a:lnTo>
                  <a:lnTo>
                    <a:pt x="473" y="3093"/>
                  </a:lnTo>
                  <a:lnTo>
                    <a:pt x="507" y="3046"/>
                  </a:lnTo>
                  <a:lnTo>
                    <a:pt x="548" y="3004"/>
                  </a:lnTo>
                  <a:lnTo>
                    <a:pt x="596" y="2970"/>
                  </a:lnTo>
                  <a:lnTo>
                    <a:pt x="650" y="2944"/>
                  </a:lnTo>
                  <a:lnTo>
                    <a:pt x="708" y="2928"/>
                  </a:lnTo>
                  <a:lnTo>
                    <a:pt x="770" y="2922"/>
                  </a:lnTo>
                  <a:lnTo>
                    <a:pt x="1398" y="2922"/>
                  </a:lnTo>
                  <a:lnTo>
                    <a:pt x="1460" y="2928"/>
                  </a:lnTo>
                  <a:lnTo>
                    <a:pt x="1518" y="2944"/>
                  </a:lnTo>
                  <a:lnTo>
                    <a:pt x="1571" y="2970"/>
                  </a:lnTo>
                  <a:lnTo>
                    <a:pt x="1619" y="3004"/>
                  </a:lnTo>
                  <a:lnTo>
                    <a:pt x="1661" y="3046"/>
                  </a:lnTo>
                  <a:lnTo>
                    <a:pt x="1695" y="3093"/>
                  </a:lnTo>
                  <a:lnTo>
                    <a:pt x="1721" y="3147"/>
                  </a:lnTo>
                  <a:lnTo>
                    <a:pt x="1737" y="3205"/>
                  </a:lnTo>
                  <a:lnTo>
                    <a:pt x="1741" y="3267"/>
                  </a:lnTo>
                  <a:lnTo>
                    <a:pt x="1741" y="4423"/>
                  </a:lnTo>
                  <a:lnTo>
                    <a:pt x="2455" y="4423"/>
                  </a:lnTo>
                  <a:lnTo>
                    <a:pt x="2455" y="2192"/>
                  </a:lnTo>
                  <a:lnTo>
                    <a:pt x="2461" y="2131"/>
                  </a:lnTo>
                  <a:lnTo>
                    <a:pt x="2477" y="2073"/>
                  </a:lnTo>
                  <a:lnTo>
                    <a:pt x="2503" y="2019"/>
                  </a:lnTo>
                  <a:lnTo>
                    <a:pt x="2537" y="1971"/>
                  </a:lnTo>
                  <a:lnTo>
                    <a:pt x="2579" y="1929"/>
                  </a:lnTo>
                  <a:lnTo>
                    <a:pt x="2626" y="1895"/>
                  </a:lnTo>
                  <a:lnTo>
                    <a:pt x="2680" y="1869"/>
                  </a:lnTo>
                  <a:lnTo>
                    <a:pt x="2738" y="1854"/>
                  </a:lnTo>
                  <a:lnTo>
                    <a:pt x="2800" y="1848"/>
                  </a:lnTo>
                  <a:lnTo>
                    <a:pt x="3428" y="1848"/>
                  </a:lnTo>
                  <a:lnTo>
                    <a:pt x="3490" y="1854"/>
                  </a:lnTo>
                  <a:lnTo>
                    <a:pt x="3548" y="1869"/>
                  </a:lnTo>
                  <a:lnTo>
                    <a:pt x="3602" y="1895"/>
                  </a:lnTo>
                  <a:lnTo>
                    <a:pt x="3649" y="1929"/>
                  </a:lnTo>
                  <a:lnTo>
                    <a:pt x="3691" y="1971"/>
                  </a:lnTo>
                  <a:lnTo>
                    <a:pt x="3725" y="2019"/>
                  </a:lnTo>
                  <a:lnTo>
                    <a:pt x="3751" y="2073"/>
                  </a:lnTo>
                  <a:lnTo>
                    <a:pt x="3767" y="2131"/>
                  </a:lnTo>
                  <a:lnTo>
                    <a:pt x="3771" y="2192"/>
                  </a:lnTo>
                  <a:lnTo>
                    <a:pt x="3771" y="4423"/>
                  </a:lnTo>
                  <a:lnTo>
                    <a:pt x="4485" y="4423"/>
                  </a:lnTo>
                  <a:lnTo>
                    <a:pt x="4485" y="345"/>
                  </a:lnTo>
                  <a:lnTo>
                    <a:pt x="4491" y="283"/>
                  </a:lnTo>
                  <a:lnTo>
                    <a:pt x="4507" y="225"/>
                  </a:lnTo>
                  <a:lnTo>
                    <a:pt x="4533" y="171"/>
                  </a:lnTo>
                  <a:lnTo>
                    <a:pt x="4567" y="123"/>
                  </a:lnTo>
                  <a:lnTo>
                    <a:pt x="4609" y="81"/>
                  </a:lnTo>
                  <a:lnTo>
                    <a:pt x="4657" y="48"/>
                  </a:lnTo>
                  <a:lnTo>
                    <a:pt x="4710" y="22"/>
                  </a:lnTo>
                  <a:lnTo>
                    <a:pt x="4768" y="6"/>
                  </a:lnTo>
                  <a:lnTo>
                    <a:pt x="48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5" name="Freeform 22"/>
            <p:cNvSpPr>
              <a:spLocks/>
            </p:cNvSpPr>
            <p:nvPr/>
          </p:nvSpPr>
          <p:spPr bwMode="auto">
            <a:xfrm>
              <a:off x="6591301" y="974725"/>
              <a:ext cx="3733800" cy="2830513"/>
            </a:xfrm>
            <a:custGeom>
              <a:avLst/>
              <a:gdLst>
                <a:gd name="T0" fmla="*/ 4563 w 4702"/>
                <a:gd name="T1" fmla="*/ 0 h 3566"/>
                <a:gd name="T2" fmla="*/ 4602 w 4702"/>
                <a:gd name="T3" fmla="*/ 4 h 3566"/>
                <a:gd name="T4" fmla="*/ 4666 w 4702"/>
                <a:gd name="T5" fmla="*/ 38 h 3566"/>
                <a:gd name="T6" fmla="*/ 4700 w 4702"/>
                <a:gd name="T7" fmla="*/ 100 h 3566"/>
                <a:gd name="T8" fmla="*/ 4702 w 4702"/>
                <a:gd name="T9" fmla="*/ 142 h 3566"/>
                <a:gd name="T10" fmla="*/ 4698 w 4702"/>
                <a:gd name="T11" fmla="*/ 905 h 3566"/>
                <a:gd name="T12" fmla="*/ 4664 w 4702"/>
                <a:gd name="T13" fmla="*/ 961 h 3566"/>
                <a:gd name="T14" fmla="*/ 4608 w 4702"/>
                <a:gd name="T15" fmla="*/ 995 h 3566"/>
                <a:gd name="T16" fmla="*/ 4541 w 4702"/>
                <a:gd name="T17" fmla="*/ 995 h 3566"/>
                <a:gd name="T18" fmla="*/ 4485 w 4702"/>
                <a:gd name="T19" fmla="*/ 961 h 3566"/>
                <a:gd name="T20" fmla="*/ 4451 w 4702"/>
                <a:gd name="T21" fmla="*/ 905 h 3566"/>
                <a:gd name="T22" fmla="*/ 4447 w 4702"/>
                <a:gd name="T23" fmla="*/ 439 h 3566"/>
                <a:gd name="T24" fmla="*/ 3063 w 4702"/>
                <a:gd name="T25" fmla="*/ 1814 h 3566"/>
                <a:gd name="T26" fmla="*/ 2999 w 4702"/>
                <a:gd name="T27" fmla="*/ 1832 h 3566"/>
                <a:gd name="T28" fmla="*/ 2935 w 4702"/>
                <a:gd name="T29" fmla="*/ 1814 h 3566"/>
                <a:gd name="T30" fmla="*/ 2431 w 4702"/>
                <a:gd name="T31" fmla="*/ 1316 h 3566"/>
                <a:gd name="T32" fmla="*/ 191 w 4702"/>
                <a:gd name="T33" fmla="*/ 3548 h 3566"/>
                <a:gd name="T34" fmla="*/ 127 w 4702"/>
                <a:gd name="T35" fmla="*/ 3566 h 3566"/>
                <a:gd name="T36" fmla="*/ 66 w 4702"/>
                <a:gd name="T37" fmla="*/ 3548 h 3566"/>
                <a:gd name="T38" fmla="*/ 18 w 4702"/>
                <a:gd name="T39" fmla="*/ 3500 h 3566"/>
                <a:gd name="T40" fmla="*/ 0 w 4702"/>
                <a:gd name="T41" fmla="*/ 3436 h 3566"/>
                <a:gd name="T42" fmla="*/ 18 w 4702"/>
                <a:gd name="T43" fmla="*/ 3375 h 3566"/>
                <a:gd name="T44" fmla="*/ 2341 w 4702"/>
                <a:gd name="T45" fmla="*/ 1044 h 3566"/>
                <a:gd name="T46" fmla="*/ 2397 w 4702"/>
                <a:gd name="T47" fmla="*/ 1013 h 3566"/>
                <a:gd name="T48" fmla="*/ 2465 w 4702"/>
                <a:gd name="T49" fmla="*/ 1013 h 3566"/>
                <a:gd name="T50" fmla="*/ 2522 w 4702"/>
                <a:gd name="T51" fmla="*/ 1044 h 3566"/>
                <a:gd name="T52" fmla="*/ 4265 w 4702"/>
                <a:gd name="T53" fmla="*/ 257 h 3566"/>
                <a:gd name="T54" fmla="*/ 3753 w 4702"/>
                <a:gd name="T55" fmla="*/ 251 h 3566"/>
                <a:gd name="T56" fmla="*/ 3697 w 4702"/>
                <a:gd name="T57" fmla="*/ 219 h 3566"/>
                <a:gd name="T58" fmla="*/ 3663 w 4702"/>
                <a:gd name="T59" fmla="*/ 163 h 3566"/>
                <a:gd name="T60" fmla="*/ 3663 w 4702"/>
                <a:gd name="T61" fmla="*/ 94 h 3566"/>
                <a:gd name="T62" fmla="*/ 3697 w 4702"/>
                <a:gd name="T63" fmla="*/ 38 h 3566"/>
                <a:gd name="T64" fmla="*/ 3753 w 4702"/>
                <a:gd name="T65" fmla="*/ 6 h 3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02" h="3566">
                  <a:moveTo>
                    <a:pt x="3787" y="0"/>
                  </a:moveTo>
                  <a:lnTo>
                    <a:pt x="4563" y="0"/>
                  </a:lnTo>
                  <a:lnTo>
                    <a:pt x="4569" y="0"/>
                  </a:lnTo>
                  <a:lnTo>
                    <a:pt x="4602" y="4"/>
                  </a:lnTo>
                  <a:lnTo>
                    <a:pt x="4636" y="16"/>
                  </a:lnTo>
                  <a:lnTo>
                    <a:pt x="4666" y="38"/>
                  </a:lnTo>
                  <a:lnTo>
                    <a:pt x="4686" y="68"/>
                  </a:lnTo>
                  <a:lnTo>
                    <a:pt x="4700" y="100"/>
                  </a:lnTo>
                  <a:lnTo>
                    <a:pt x="4702" y="136"/>
                  </a:lnTo>
                  <a:lnTo>
                    <a:pt x="4702" y="142"/>
                  </a:lnTo>
                  <a:lnTo>
                    <a:pt x="4702" y="871"/>
                  </a:lnTo>
                  <a:lnTo>
                    <a:pt x="4698" y="905"/>
                  </a:lnTo>
                  <a:lnTo>
                    <a:pt x="4686" y="935"/>
                  </a:lnTo>
                  <a:lnTo>
                    <a:pt x="4664" y="961"/>
                  </a:lnTo>
                  <a:lnTo>
                    <a:pt x="4638" y="981"/>
                  </a:lnTo>
                  <a:lnTo>
                    <a:pt x="4608" y="995"/>
                  </a:lnTo>
                  <a:lnTo>
                    <a:pt x="4575" y="999"/>
                  </a:lnTo>
                  <a:lnTo>
                    <a:pt x="4541" y="995"/>
                  </a:lnTo>
                  <a:lnTo>
                    <a:pt x="4511" y="981"/>
                  </a:lnTo>
                  <a:lnTo>
                    <a:pt x="4485" y="961"/>
                  </a:lnTo>
                  <a:lnTo>
                    <a:pt x="4465" y="935"/>
                  </a:lnTo>
                  <a:lnTo>
                    <a:pt x="4451" y="905"/>
                  </a:lnTo>
                  <a:lnTo>
                    <a:pt x="4447" y="871"/>
                  </a:lnTo>
                  <a:lnTo>
                    <a:pt x="4447" y="439"/>
                  </a:lnTo>
                  <a:lnTo>
                    <a:pt x="3089" y="1794"/>
                  </a:lnTo>
                  <a:lnTo>
                    <a:pt x="3063" y="1814"/>
                  </a:lnTo>
                  <a:lnTo>
                    <a:pt x="3031" y="1828"/>
                  </a:lnTo>
                  <a:lnTo>
                    <a:pt x="2999" y="1832"/>
                  </a:lnTo>
                  <a:lnTo>
                    <a:pt x="2967" y="1828"/>
                  </a:lnTo>
                  <a:lnTo>
                    <a:pt x="2935" y="1814"/>
                  </a:lnTo>
                  <a:lnTo>
                    <a:pt x="2909" y="1794"/>
                  </a:lnTo>
                  <a:lnTo>
                    <a:pt x="2431" y="1316"/>
                  </a:lnTo>
                  <a:lnTo>
                    <a:pt x="219" y="3528"/>
                  </a:lnTo>
                  <a:lnTo>
                    <a:pt x="191" y="3548"/>
                  </a:lnTo>
                  <a:lnTo>
                    <a:pt x="161" y="3560"/>
                  </a:lnTo>
                  <a:lnTo>
                    <a:pt x="127" y="3566"/>
                  </a:lnTo>
                  <a:lnTo>
                    <a:pt x="96" y="3560"/>
                  </a:lnTo>
                  <a:lnTo>
                    <a:pt x="66" y="3548"/>
                  </a:lnTo>
                  <a:lnTo>
                    <a:pt x="38" y="3528"/>
                  </a:lnTo>
                  <a:lnTo>
                    <a:pt x="18" y="3500"/>
                  </a:lnTo>
                  <a:lnTo>
                    <a:pt x="4" y="3470"/>
                  </a:lnTo>
                  <a:lnTo>
                    <a:pt x="0" y="3436"/>
                  </a:lnTo>
                  <a:lnTo>
                    <a:pt x="4" y="3405"/>
                  </a:lnTo>
                  <a:lnTo>
                    <a:pt x="18" y="3375"/>
                  </a:lnTo>
                  <a:lnTo>
                    <a:pt x="38" y="3347"/>
                  </a:lnTo>
                  <a:lnTo>
                    <a:pt x="2341" y="1044"/>
                  </a:lnTo>
                  <a:lnTo>
                    <a:pt x="2367" y="1025"/>
                  </a:lnTo>
                  <a:lnTo>
                    <a:pt x="2397" y="1013"/>
                  </a:lnTo>
                  <a:lnTo>
                    <a:pt x="2431" y="1007"/>
                  </a:lnTo>
                  <a:lnTo>
                    <a:pt x="2465" y="1013"/>
                  </a:lnTo>
                  <a:lnTo>
                    <a:pt x="2495" y="1025"/>
                  </a:lnTo>
                  <a:lnTo>
                    <a:pt x="2522" y="1044"/>
                  </a:lnTo>
                  <a:lnTo>
                    <a:pt x="2999" y="1523"/>
                  </a:lnTo>
                  <a:lnTo>
                    <a:pt x="4265" y="257"/>
                  </a:lnTo>
                  <a:lnTo>
                    <a:pt x="3787" y="257"/>
                  </a:lnTo>
                  <a:lnTo>
                    <a:pt x="3753" y="251"/>
                  </a:lnTo>
                  <a:lnTo>
                    <a:pt x="3723" y="239"/>
                  </a:lnTo>
                  <a:lnTo>
                    <a:pt x="3697" y="219"/>
                  </a:lnTo>
                  <a:lnTo>
                    <a:pt x="3677" y="193"/>
                  </a:lnTo>
                  <a:lnTo>
                    <a:pt x="3663" y="163"/>
                  </a:lnTo>
                  <a:lnTo>
                    <a:pt x="3659" y="128"/>
                  </a:lnTo>
                  <a:lnTo>
                    <a:pt x="3663" y="94"/>
                  </a:lnTo>
                  <a:lnTo>
                    <a:pt x="3677" y="64"/>
                  </a:lnTo>
                  <a:lnTo>
                    <a:pt x="3697" y="38"/>
                  </a:lnTo>
                  <a:lnTo>
                    <a:pt x="3723" y="18"/>
                  </a:lnTo>
                  <a:lnTo>
                    <a:pt x="3753" y="6"/>
                  </a:lnTo>
                  <a:lnTo>
                    <a:pt x="378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6" name="Freeform 23"/>
            <p:cNvSpPr>
              <a:spLocks/>
            </p:cNvSpPr>
            <p:nvPr/>
          </p:nvSpPr>
          <p:spPr bwMode="auto">
            <a:xfrm>
              <a:off x="6249988" y="3956050"/>
              <a:ext cx="203200" cy="203200"/>
            </a:xfrm>
            <a:custGeom>
              <a:avLst/>
              <a:gdLst>
                <a:gd name="T0" fmla="*/ 128 w 255"/>
                <a:gd name="T1" fmla="*/ 0 h 258"/>
                <a:gd name="T2" fmla="*/ 162 w 255"/>
                <a:gd name="T3" fmla="*/ 6 h 258"/>
                <a:gd name="T4" fmla="*/ 191 w 255"/>
                <a:gd name="T5" fmla="*/ 18 h 258"/>
                <a:gd name="T6" fmla="*/ 217 w 255"/>
                <a:gd name="T7" fmla="*/ 38 h 258"/>
                <a:gd name="T8" fmla="*/ 237 w 255"/>
                <a:gd name="T9" fmla="*/ 64 h 258"/>
                <a:gd name="T10" fmla="*/ 251 w 255"/>
                <a:gd name="T11" fmla="*/ 94 h 258"/>
                <a:gd name="T12" fmla="*/ 255 w 255"/>
                <a:gd name="T13" fmla="*/ 128 h 258"/>
                <a:gd name="T14" fmla="*/ 251 w 255"/>
                <a:gd name="T15" fmla="*/ 164 h 258"/>
                <a:gd name="T16" fmla="*/ 237 w 255"/>
                <a:gd name="T17" fmla="*/ 194 h 258"/>
                <a:gd name="T18" fmla="*/ 217 w 255"/>
                <a:gd name="T19" fmla="*/ 220 h 258"/>
                <a:gd name="T20" fmla="*/ 191 w 255"/>
                <a:gd name="T21" fmla="*/ 240 h 258"/>
                <a:gd name="T22" fmla="*/ 162 w 255"/>
                <a:gd name="T23" fmla="*/ 252 h 258"/>
                <a:gd name="T24" fmla="*/ 128 w 255"/>
                <a:gd name="T25" fmla="*/ 258 h 258"/>
                <a:gd name="T26" fmla="*/ 94 w 255"/>
                <a:gd name="T27" fmla="*/ 252 h 258"/>
                <a:gd name="T28" fmla="*/ 62 w 255"/>
                <a:gd name="T29" fmla="*/ 240 h 258"/>
                <a:gd name="T30" fmla="*/ 36 w 255"/>
                <a:gd name="T31" fmla="*/ 220 h 258"/>
                <a:gd name="T32" fmla="*/ 16 w 255"/>
                <a:gd name="T33" fmla="*/ 194 h 258"/>
                <a:gd name="T34" fmla="*/ 4 w 255"/>
                <a:gd name="T35" fmla="*/ 164 h 258"/>
                <a:gd name="T36" fmla="*/ 0 w 255"/>
                <a:gd name="T37" fmla="*/ 128 h 258"/>
                <a:gd name="T38" fmla="*/ 4 w 255"/>
                <a:gd name="T39" fmla="*/ 94 h 258"/>
                <a:gd name="T40" fmla="*/ 16 w 255"/>
                <a:gd name="T41" fmla="*/ 64 h 258"/>
                <a:gd name="T42" fmla="*/ 36 w 255"/>
                <a:gd name="T43" fmla="*/ 38 h 258"/>
                <a:gd name="T44" fmla="*/ 62 w 255"/>
                <a:gd name="T45" fmla="*/ 18 h 258"/>
                <a:gd name="T46" fmla="*/ 94 w 255"/>
                <a:gd name="T47" fmla="*/ 6 h 258"/>
                <a:gd name="T48" fmla="*/ 128 w 255"/>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5" h="258">
                  <a:moveTo>
                    <a:pt x="128" y="0"/>
                  </a:moveTo>
                  <a:lnTo>
                    <a:pt x="162" y="6"/>
                  </a:lnTo>
                  <a:lnTo>
                    <a:pt x="191" y="18"/>
                  </a:lnTo>
                  <a:lnTo>
                    <a:pt x="217" y="38"/>
                  </a:lnTo>
                  <a:lnTo>
                    <a:pt x="237" y="64"/>
                  </a:lnTo>
                  <a:lnTo>
                    <a:pt x="251" y="94"/>
                  </a:lnTo>
                  <a:lnTo>
                    <a:pt x="255" y="128"/>
                  </a:lnTo>
                  <a:lnTo>
                    <a:pt x="251" y="164"/>
                  </a:lnTo>
                  <a:lnTo>
                    <a:pt x="237" y="194"/>
                  </a:lnTo>
                  <a:lnTo>
                    <a:pt x="217" y="220"/>
                  </a:lnTo>
                  <a:lnTo>
                    <a:pt x="191" y="240"/>
                  </a:lnTo>
                  <a:lnTo>
                    <a:pt x="162" y="252"/>
                  </a:lnTo>
                  <a:lnTo>
                    <a:pt x="128" y="258"/>
                  </a:lnTo>
                  <a:lnTo>
                    <a:pt x="94" y="252"/>
                  </a:lnTo>
                  <a:lnTo>
                    <a:pt x="62" y="240"/>
                  </a:lnTo>
                  <a:lnTo>
                    <a:pt x="36" y="220"/>
                  </a:lnTo>
                  <a:lnTo>
                    <a:pt x="16" y="194"/>
                  </a:lnTo>
                  <a:lnTo>
                    <a:pt x="4" y="164"/>
                  </a:lnTo>
                  <a:lnTo>
                    <a:pt x="0" y="128"/>
                  </a:lnTo>
                  <a:lnTo>
                    <a:pt x="4" y="94"/>
                  </a:lnTo>
                  <a:lnTo>
                    <a:pt x="16" y="64"/>
                  </a:lnTo>
                  <a:lnTo>
                    <a:pt x="36" y="38"/>
                  </a:lnTo>
                  <a:lnTo>
                    <a:pt x="62" y="18"/>
                  </a:lnTo>
                  <a:lnTo>
                    <a:pt x="94" y="6"/>
                  </a:lnTo>
                  <a:lnTo>
                    <a:pt x="1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grpSp>
        <p:nvGrpSpPr>
          <p:cNvPr id="67" name="Group 66"/>
          <p:cNvGrpSpPr/>
          <p:nvPr/>
        </p:nvGrpSpPr>
        <p:grpSpPr>
          <a:xfrm>
            <a:off x="3828643" y="3492561"/>
            <a:ext cx="210557" cy="210419"/>
            <a:chOff x="6381750" y="1255713"/>
            <a:chExt cx="4876800" cy="4873625"/>
          </a:xfrm>
          <a:solidFill>
            <a:schemeClr val="bg1"/>
          </a:solidFill>
        </p:grpSpPr>
        <p:sp>
          <p:nvSpPr>
            <p:cNvPr id="68" name="Freeform 28"/>
            <p:cNvSpPr>
              <a:spLocks noEditPoints="1"/>
            </p:cNvSpPr>
            <p:nvPr/>
          </p:nvSpPr>
          <p:spPr bwMode="auto">
            <a:xfrm>
              <a:off x="8382000" y="3254376"/>
              <a:ext cx="876300" cy="876300"/>
            </a:xfrm>
            <a:custGeom>
              <a:avLst/>
              <a:gdLst>
                <a:gd name="T0" fmla="*/ 493 w 1102"/>
                <a:gd name="T1" fmla="*/ 229 h 1103"/>
                <a:gd name="T2" fmla="*/ 387 w 1102"/>
                <a:gd name="T3" fmla="*/ 269 h 1103"/>
                <a:gd name="T4" fmla="*/ 303 w 1102"/>
                <a:gd name="T5" fmla="*/ 341 h 1103"/>
                <a:gd name="T6" fmla="*/ 247 w 1102"/>
                <a:gd name="T7" fmla="*/ 437 h 1103"/>
                <a:gd name="T8" fmla="*/ 226 w 1102"/>
                <a:gd name="T9" fmla="*/ 550 h 1103"/>
                <a:gd name="T10" fmla="*/ 247 w 1102"/>
                <a:gd name="T11" fmla="*/ 664 h 1103"/>
                <a:gd name="T12" fmla="*/ 303 w 1102"/>
                <a:gd name="T13" fmla="*/ 760 h 1103"/>
                <a:gd name="T14" fmla="*/ 387 w 1102"/>
                <a:gd name="T15" fmla="*/ 831 h 1103"/>
                <a:gd name="T16" fmla="*/ 493 w 1102"/>
                <a:gd name="T17" fmla="*/ 870 h 1103"/>
                <a:gd name="T18" fmla="*/ 609 w 1102"/>
                <a:gd name="T19" fmla="*/ 870 h 1103"/>
                <a:gd name="T20" fmla="*/ 716 w 1102"/>
                <a:gd name="T21" fmla="*/ 831 h 1103"/>
                <a:gd name="T22" fmla="*/ 800 w 1102"/>
                <a:gd name="T23" fmla="*/ 760 h 1103"/>
                <a:gd name="T24" fmla="*/ 856 w 1102"/>
                <a:gd name="T25" fmla="*/ 664 h 1103"/>
                <a:gd name="T26" fmla="*/ 876 w 1102"/>
                <a:gd name="T27" fmla="*/ 550 h 1103"/>
                <a:gd name="T28" fmla="*/ 856 w 1102"/>
                <a:gd name="T29" fmla="*/ 437 h 1103"/>
                <a:gd name="T30" fmla="*/ 800 w 1102"/>
                <a:gd name="T31" fmla="*/ 341 h 1103"/>
                <a:gd name="T32" fmla="*/ 716 w 1102"/>
                <a:gd name="T33" fmla="*/ 269 h 1103"/>
                <a:gd name="T34" fmla="*/ 609 w 1102"/>
                <a:gd name="T35" fmla="*/ 229 h 1103"/>
                <a:gd name="T36" fmla="*/ 551 w 1102"/>
                <a:gd name="T37" fmla="*/ 0 h 1103"/>
                <a:gd name="T38" fmla="*/ 697 w 1102"/>
                <a:gd name="T39" fmla="*/ 20 h 1103"/>
                <a:gd name="T40" fmla="*/ 830 w 1102"/>
                <a:gd name="T41" fmla="*/ 74 h 1103"/>
                <a:gd name="T42" fmla="*/ 942 w 1102"/>
                <a:gd name="T43" fmla="*/ 162 h 1103"/>
                <a:gd name="T44" fmla="*/ 1028 w 1102"/>
                <a:gd name="T45" fmla="*/ 272 h 1103"/>
                <a:gd name="T46" fmla="*/ 1084 w 1102"/>
                <a:gd name="T47" fmla="*/ 405 h 1103"/>
                <a:gd name="T48" fmla="*/ 1102 w 1102"/>
                <a:gd name="T49" fmla="*/ 550 h 1103"/>
                <a:gd name="T50" fmla="*/ 1099 w 1102"/>
                <a:gd name="T51" fmla="*/ 627 h 1103"/>
                <a:gd name="T52" fmla="*/ 1059 w 1102"/>
                <a:gd name="T53" fmla="*/ 765 h 1103"/>
                <a:gd name="T54" fmla="*/ 988 w 1102"/>
                <a:gd name="T55" fmla="*/ 888 h 1103"/>
                <a:gd name="T56" fmla="*/ 887 w 1102"/>
                <a:gd name="T57" fmla="*/ 987 h 1103"/>
                <a:gd name="T58" fmla="*/ 766 w 1102"/>
                <a:gd name="T59" fmla="*/ 1060 h 1103"/>
                <a:gd name="T60" fmla="*/ 626 w 1102"/>
                <a:gd name="T61" fmla="*/ 1098 h 1103"/>
                <a:gd name="T62" fmla="*/ 476 w 1102"/>
                <a:gd name="T63" fmla="*/ 1098 h 1103"/>
                <a:gd name="T64" fmla="*/ 336 w 1102"/>
                <a:gd name="T65" fmla="*/ 1060 h 1103"/>
                <a:gd name="T66" fmla="*/ 213 w 1102"/>
                <a:gd name="T67" fmla="*/ 987 h 1103"/>
                <a:gd name="T68" fmla="*/ 114 w 1102"/>
                <a:gd name="T69" fmla="*/ 888 h 1103"/>
                <a:gd name="T70" fmla="*/ 43 w 1102"/>
                <a:gd name="T71" fmla="*/ 765 h 1103"/>
                <a:gd name="T72" fmla="*/ 4 w 1102"/>
                <a:gd name="T73" fmla="*/ 627 h 1103"/>
                <a:gd name="T74" fmla="*/ 4 w 1102"/>
                <a:gd name="T75" fmla="*/ 476 h 1103"/>
                <a:gd name="T76" fmla="*/ 43 w 1102"/>
                <a:gd name="T77" fmla="*/ 338 h 1103"/>
                <a:gd name="T78" fmla="*/ 114 w 1102"/>
                <a:gd name="T79" fmla="*/ 214 h 1103"/>
                <a:gd name="T80" fmla="*/ 213 w 1102"/>
                <a:gd name="T81" fmla="*/ 115 h 1103"/>
                <a:gd name="T82" fmla="*/ 336 w 1102"/>
                <a:gd name="T83" fmla="*/ 43 h 1103"/>
                <a:gd name="T84" fmla="*/ 476 w 1102"/>
                <a:gd name="T85" fmla="*/ 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2" h="1103">
                  <a:moveTo>
                    <a:pt x="551" y="226"/>
                  </a:moveTo>
                  <a:lnTo>
                    <a:pt x="493" y="229"/>
                  </a:lnTo>
                  <a:lnTo>
                    <a:pt x="437" y="246"/>
                  </a:lnTo>
                  <a:lnTo>
                    <a:pt x="387" y="269"/>
                  </a:lnTo>
                  <a:lnTo>
                    <a:pt x="342" y="302"/>
                  </a:lnTo>
                  <a:lnTo>
                    <a:pt x="303" y="341"/>
                  </a:lnTo>
                  <a:lnTo>
                    <a:pt x="269" y="386"/>
                  </a:lnTo>
                  <a:lnTo>
                    <a:pt x="247" y="437"/>
                  </a:lnTo>
                  <a:lnTo>
                    <a:pt x="230" y="493"/>
                  </a:lnTo>
                  <a:lnTo>
                    <a:pt x="226" y="550"/>
                  </a:lnTo>
                  <a:lnTo>
                    <a:pt x="230" y="608"/>
                  </a:lnTo>
                  <a:lnTo>
                    <a:pt x="247" y="664"/>
                  </a:lnTo>
                  <a:lnTo>
                    <a:pt x="269" y="715"/>
                  </a:lnTo>
                  <a:lnTo>
                    <a:pt x="303" y="760"/>
                  </a:lnTo>
                  <a:lnTo>
                    <a:pt x="342" y="799"/>
                  </a:lnTo>
                  <a:lnTo>
                    <a:pt x="387" y="831"/>
                  </a:lnTo>
                  <a:lnTo>
                    <a:pt x="437" y="855"/>
                  </a:lnTo>
                  <a:lnTo>
                    <a:pt x="493" y="870"/>
                  </a:lnTo>
                  <a:lnTo>
                    <a:pt x="551" y="875"/>
                  </a:lnTo>
                  <a:lnTo>
                    <a:pt x="609" y="870"/>
                  </a:lnTo>
                  <a:lnTo>
                    <a:pt x="665" y="855"/>
                  </a:lnTo>
                  <a:lnTo>
                    <a:pt x="716" y="831"/>
                  </a:lnTo>
                  <a:lnTo>
                    <a:pt x="760" y="799"/>
                  </a:lnTo>
                  <a:lnTo>
                    <a:pt x="800" y="760"/>
                  </a:lnTo>
                  <a:lnTo>
                    <a:pt x="831" y="715"/>
                  </a:lnTo>
                  <a:lnTo>
                    <a:pt x="856" y="664"/>
                  </a:lnTo>
                  <a:lnTo>
                    <a:pt x="871" y="608"/>
                  </a:lnTo>
                  <a:lnTo>
                    <a:pt x="876" y="550"/>
                  </a:lnTo>
                  <a:lnTo>
                    <a:pt x="871" y="493"/>
                  </a:lnTo>
                  <a:lnTo>
                    <a:pt x="856" y="437"/>
                  </a:lnTo>
                  <a:lnTo>
                    <a:pt x="831" y="386"/>
                  </a:lnTo>
                  <a:lnTo>
                    <a:pt x="800" y="341"/>
                  </a:lnTo>
                  <a:lnTo>
                    <a:pt x="760" y="302"/>
                  </a:lnTo>
                  <a:lnTo>
                    <a:pt x="716" y="269"/>
                  </a:lnTo>
                  <a:lnTo>
                    <a:pt x="665" y="246"/>
                  </a:lnTo>
                  <a:lnTo>
                    <a:pt x="609" y="229"/>
                  </a:lnTo>
                  <a:lnTo>
                    <a:pt x="551" y="226"/>
                  </a:lnTo>
                  <a:close/>
                  <a:moveTo>
                    <a:pt x="551" y="0"/>
                  </a:moveTo>
                  <a:lnTo>
                    <a:pt x="626" y="5"/>
                  </a:lnTo>
                  <a:lnTo>
                    <a:pt x="697" y="20"/>
                  </a:lnTo>
                  <a:lnTo>
                    <a:pt x="766" y="43"/>
                  </a:lnTo>
                  <a:lnTo>
                    <a:pt x="830" y="74"/>
                  </a:lnTo>
                  <a:lnTo>
                    <a:pt x="887" y="115"/>
                  </a:lnTo>
                  <a:lnTo>
                    <a:pt x="942" y="162"/>
                  </a:lnTo>
                  <a:lnTo>
                    <a:pt x="988" y="214"/>
                  </a:lnTo>
                  <a:lnTo>
                    <a:pt x="1028" y="272"/>
                  </a:lnTo>
                  <a:lnTo>
                    <a:pt x="1059" y="336"/>
                  </a:lnTo>
                  <a:lnTo>
                    <a:pt x="1084" y="405"/>
                  </a:lnTo>
                  <a:lnTo>
                    <a:pt x="1097" y="476"/>
                  </a:lnTo>
                  <a:lnTo>
                    <a:pt x="1102" y="550"/>
                  </a:lnTo>
                  <a:lnTo>
                    <a:pt x="1102" y="552"/>
                  </a:lnTo>
                  <a:lnTo>
                    <a:pt x="1099" y="627"/>
                  </a:lnTo>
                  <a:lnTo>
                    <a:pt x="1084" y="698"/>
                  </a:lnTo>
                  <a:lnTo>
                    <a:pt x="1059" y="765"/>
                  </a:lnTo>
                  <a:lnTo>
                    <a:pt x="1028" y="831"/>
                  </a:lnTo>
                  <a:lnTo>
                    <a:pt x="988" y="888"/>
                  </a:lnTo>
                  <a:lnTo>
                    <a:pt x="942" y="941"/>
                  </a:lnTo>
                  <a:lnTo>
                    <a:pt x="887" y="987"/>
                  </a:lnTo>
                  <a:lnTo>
                    <a:pt x="830" y="1028"/>
                  </a:lnTo>
                  <a:lnTo>
                    <a:pt x="766" y="1060"/>
                  </a:lnTo>
                  <a:lnTo>
                    <a:pt x="697" y="1083"/>
                  </a:lnTo>
                  <a:lnTo>
                    <a:pt x="626" y="1098"/>
                  </a:lnTo>
                  <a:lnTo>
                    <a:pt x="551" y="1103"/>
                  </a:lnTo>
                  <a:lnTo>
                    <a:pt x="476" y="1098"/>
                  </a:lnTo>
                  <a:lnTo>
                    <a:pt x="404" y="1083"/>
                  </a:lnTo>
                  <a:lnTo>
                    <a:pt x="336" y="1060"/>
                  </a:lnTo>
                  <a:lnTo>
                    <a:pt x="273" y="1028"/>
                  </a:lnTo>
                  <a:lnTo>
                    <a:pt x="213" y="987"/>
                  </a:lnTo>
                  <a:lnTo>
                    <a:pt x="161" y="941"/>
                  </a:lnTo>
                  <a:lnTo>
                    <a:pt x="114" y="888"/>
                  </a:lnTo>
                  <a:lnTo>
                    <a:pt x="75" y="831"/>
                  </a:lnTo>
                  <a:lnTo>
                    <a:pt x="43" y="765"/>
                  </a:lnTo>
                  <a:lnTo>
                    <a:pt x="19" y="698"/>
                  </a:lnTo>
                  <a:lnTo>
                    <a:pt x="4" y="627"/>
                  </a:lnTo>
                  <a:lnTo>
                    <a:pt x="0" y="552"/>
                  </a:lnTo>
                  <a:lnTo>
                    <a:pt x="4" y="476"/>
                  </a:lnTo>
                  <a:lnTo>
                    <a:pt x="19" y="405"/>
                  </a:lnTo>
                  <a:lnTo>
                    <a:pt x="43" y="338"/>
                  </a:lnTo>
                  <a:lnTo>
                    <a:pt x="75" y="272"/>
                  </a:lnTo>
                  <a:lnTo>
                    <a:pt x="114" y="214"/>
                  </a:lnTo>
                  <a:lnTo>
                    <a:pt x="161" y="162"/>
                  </a:lnTo>
                  <a:lnTo>
                    <a:pt x="213" y="115"/>
                  </a:lnTo>
                  <a:lnTo>
                    <a:pt x="273" y="76"/>
                  </a:lnTo>
                  <a:lnTo>
                    <a:pt x="336" y="43"/>
                  </a:lnTo>
                  <a:lnTo>
                    <a:pt x="404" y="20"/>
                  </a:lnTo>
                  <a:lnTo>
                    <a:pt x="476" y="5"/>
                  </a:lnTo>
                  <a:lnTo>
                    <a:pt x="55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69" name="Freeform 29"/>
            <p:cNvSpPr>
              <a:spLocks noEditPoints="1"/>
            </p:cNvSpPr>
            <p:nvPr/>
          </p:nvSpPr>
          <p:spPr bwMode="auto">
            <a:xfrm>
              <a:off x="6381750" y="1255713"/>
              <a:ext cx="4876800" cy="4873625"/>
            </a:xfrm>
            <a:custGeom>
              <a:avLst/>
              <a:gdLst>
                <a:gd name="T0" fmla="*/ 2349 w 6144"/>
                <a:gd name="T1" fmla="*/ 1006 h 6139"/>
                <a:gd name="T2" fmla="*/ 1693 w 6144"/>
                <a:gd name="T3" fmla="*/ 1374 h 6139"/>
                <a:gd name="T4" fmla="*/ 1202 w 6144"/>
                <a:gd name="T5" fmla="*/ 1936 h 6139"/>
                <a:gd name="T6" fmla="*/ 927 w 6144"/>
                <a:gd name="T7" fmla="*/ 2644 h 6139"/>
                <a:gd name="T8" fmla="*/ 1480 w 6144"/>
                <a:gd name="T9" fmla="*/ 2972 h 6139"/>
                <a:gd name="T10" fmla="*/ 1532 w 6144"/>
                <a:gd name="T11" fmla="*/ 3099 h 6139"/>
                <a:gd name="T12" fmla="*/ 1424 w 6144"/>
                <a:gd name="T13" fmla="*/ 3181 h 6139"/>
                <a:gd name="T14" fmla="*/ 1007 w 6144"/>
                <a:gd name="T15" fmla="*/ 3792 h 6139"/>
                <a:gd name="T16" fmla="*/ 1375 w 6144"/>
                <a:gd name="T17" fmla="*/ 4447 h 6139"/>
                <a:gd name="T18" fmla="*/ 1938 w 6144"/>
                <a:gd name="T19" fmla="*/ 4939 h 6139"/>
                <a:gd name="T20" fmla="*/ 2646 w 6144"/>
                <a:gd name="T21" fmla="*/ 5213 h 6139"/>
                <a:gd name="T22" fmla="*/ 2975 w 6144"/>
                <a:gd name="T23" fmla="*/ 4660 h 6139"/>
                <a:gd name="T24" fmla="*/ 3102 w 6144"/>
                <a:gd name="T25" fmla="*/ 4608 h 6139"/>
                <a:gd name="T26" fmla="*/ 3184 w 6144"/>
                <a:gd name="T27" fmla="*/ 4716 h 6139"/>
                <a:gd name="T28" fmla="*/ 3795 w 6144"/>
                <a:gd name="T29" fmla="*/ 5133 h 6139"/>
                <a:gd name="T30" fmla="*/ 4451 w 6144"/>
                <a:gd name="T31" fmla="*/ 4765 h 6139"/>
                <a:gd name="T32" fmla="*/ 4943 w 6144"/>
                <a:gd name="T33" fmla="*/ 4203 h 6139"/>
                <a:gd name="T34" fmla="*/ 5217 w 6144"/>
                <a:gd name="T35" fmla="*/ 3495 h 6139"/>
                <a:gd name="T36" fmla="*/ 4664 w 6144"/>
                <a:gd name="T37" fmla="*/ 3167 h 6139"/>
                <a:gd name="T38" fmla="*/ 4612 w 6144"/>
                <a:gd name="T39" fmla="*/ 3040 h 6139"/>
                <a:gd name="T40" fmla="*/ 4720 w 6144"/>
                <a:gd name="T41" fmla="*/ 2956 h 6139"/>
                <a:gd name="T42" fmla="*/ 5137 w 6144"/>
                <a:gd name="T43" fmla="*/ 2347 h 6139"/>
                <a:gd name="T44" fmla="*/ 4769 w 6144"/>
                <a:gd name="T45" fmla="*/ 1691 h 6139"/>
                <a:gd name="T46" fmla="*/ 4206 w 6144"/>
                <a:gd name="T47" fmla="*/ 1200 h 6139"/>
                <a:gd name="T48" fmla="*/ 3498 w 6144"/>
                <a:gd name="T49" fmla="*/ 926 h 6139"/>
                <a:gd name="T50" fmla="*/ 3169 w 6144"/>
                <a:gd name="T51" fmla="*/ 1479 h 6139"/>
                <a:gd name="T52" fmla="*/ 3042 w 6144"/>
                <a:gd name="T53" fmla="*/ 1531 h 6139"/>
                <a:gd name="T54" fmla="*/ 2958 w 6144"/>
                <a:gd name="T55" fmla="*/ 1423 h 6139"/>
                <a:gd name="T56" fmla="*/ 3152 w 6144"/>
                <a:gd name="T57" fmla="*/ 31 h 6139"/>
                <a:gd name="T58" fmla="*/ 3352 w 6144"/>
                <a:gd name="T59" fmla="*/ 674 h 6139"/>
                <a:gd name="T60" fmla="*/ 4134 w 6144"/>
                <a:gd name="T61" fmla="*/ 903 h 6139"/>
                <a:gd name="T62" fmla="*/ 4778 w 6144"/>
                <a:gd name="T63" fmla="*/ 1365 h 6139"/>
                <a:gd name="T64" fmla="*/ 5240 w 6144"/>
                <a:gd name="T65" fmla="*/ 2009 h 6139"/>
                <a:gd name="T66" fmla="*/ 5470 w 6144"/>
                <a:gd name="T67" fmla="*/ 2789 h 6139"/>
                <a:gd name="T68" fmla="*/ 6111 w 6144"/>
                <a:gd name="T69" fmla="*/ 2989 h 6139"/>
                <a:gd name="T70" fmla="*/ 6127 w 6144"/>
                <a:gd name="T71" fmla="*/ 3125 h 6139"/>
                <a:gd name="T72" fmla="*/ 5483 w 6144"/>
                <a:gd name="T73" fmla="*/ 3181 h 6139"/>
                <a:gd name="T74" fmla="*/ 5305 w 6144"/>
                <a:gd name="T75" fmla="*/ 3983 h 6139"/>
                <a:gd name="T76" fmla="*/ 4887 w 6144"/>
                <a:gd name="T77" fmla="*/ 4658 h 6139"/>
                <a:gd name="T78" fmla="*/ 4274 w 6144"/>
                <a:gd name="T79" fmla="*/ 5161 h 6139"/>
                <a:gd name="T80" fmla="*/ 3517 w 6144"/>
                <a:gd name="T81" fmla="*/ 5439 h 6139"/>
                <a:gd name="T82" fmla="*/ 3169 w 6144"/>
                <a:gd name="T83" fmla="*/ 6083 h 6139"/>
                <a:gd name="T84" fmla="*/ 3042 w 6144"/>
                <a:gd name="T85" fmla="*/ 6134 h 6139"/>
                <a:gd name="T86" fmla="*/ 2958 w 6144"/>
                <a:gd name="T87" fmla="*/ 6025 h 6139"/>
                <a:gd name="T88" fmla="*/ 2310 w 6144"/>
                <a:gd name="T89" fmla="*/ 5357 h 6139"/>
                <a:gd name="T90" fmla="*/ 1603 w 6144"/>
                <a:gd name="T91" fmla="*/ 4983 h 6139"/>
                <a:gd name="T92" fmla="*/ 1063 w 6144"/>
                <a:gd name="T93" fmla="*/ 4406 h 6139"/>
                <a:gd name="T94" fmla="*/ 734 w 6144"/>
                <a:gd name="T95" fmla="*/ 3674 h 6139"/>
                <a:gd name="T96" fmla="*/ 82 w 6144"/>
                <a:gd name="T97" fmla="*/ 3178 h 6139"/>
                <a:gd name="T98" fmla="*/ 0 w 6144"/>
                <a:gd name="T99" fmla="*/ 3069 h 6139"/>
                <a:gd name="T100" fmla="*/ 82 w 6144"/>
                <a:gd name="T101" fmla="*/ 2961 h 6139"/>
                <a:gd name="T102" fmla="*/ 736 w 6144"/>
                <a:gd name="T103" fmla="*/ 2463 h 6139"/>
                <a:gd name="T104" fmla="*/ 1063 w 6144"/>
                <a:gd name="T105" fmla="*/ 1733 h 6139"/>
                <a:gd name="T106" fmla="*/ 1605 w 6144"/>
                <a:gd name="T107" fmla="*/ 1156 h 6139"/>
                <a:gd name="T108" fmla="*/ 2310 w 6144"/>
                <a:gd name="T109" fmla="*/ 780 h 6139"/>
                <a:gd name="T110" fmla="*/ 2958 w 6144"/>
                <a:gd name="T111" fmla="*/ 112 h 6139"/>
                <a:gd name="T112" fmla="*/ 3042 w 6144"/>
                <a:gd name="T113" fmla="*/ 3 h 6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4" h="6139">
                  <a:moveTo>
                    <a:pt x="2958" y="887"/>
                  </a:moveTo>
                  <a:lnTo>
                    <a:pt x="2801" y="900"/>
                  </a:lnTo>
                  <a:lnTo>
                    <a:pt x="2646" y="926"/>
                  </a:lnTo>
                  <a:lnTo>
                    <a:pt x="2495" y="961"/>
                  </a:lnTo>
                  <a:lnTo>
                    <a:pt x="2349" y="1006"/>
                  </a:lnTo>
                  <a:lnTo>
                    <a:pt x="2207" y="1062"/>
                  </a:lnTo>
                  <a:lnTo>
                    <a:pt x="2069" y="1128"/>
                  </a:lnTo>
                  <a:lnTo>
                    <a:pt x="1938" y="1200"/>
                  </a:lnTo>
                  <a:lnTo>
                    <a:pt x="1813" y="1283"/>
                  </a:lnTo>
                  <a:lnTo>
                    <a:pt x="1693" y="1374"/>
                  </a:lnTo>
                  <a:lnTo>
                    <a:pt x="1579" y="1473"/>
                  </a:lnTo>
                  <a:lnTo>
                    <a:pt x="1474" y="1578"/>
                  </a:lnTo>
                  <a:lnTo>
                    <a:pt x="1375" y="1691"/>
                  </a:lnTo>
                  <a:lnTo>
                    <a:pt x="1284" y="1811"/>
                  </a:lnTo>
                  <a:lnTo>
                    <a:pt x="1202" y="1936"/>
                  </a:lnTo>
                  <a:lnTo>
                    <a:pt x="1129" y="2067"/>
                  </a:lnTo>
                  <a:lnTo>
                    <a:pt x="1063" y="2205"/>
                  </a:lnTo>
                  <a:lnTo>
                    <a:pt x="1007" y="2347"/>
                  </a:lnTo>
                  <a:lnTo>
                    <a:pt x="962" y="2492"/>
                  </a:lnTo>
                  <a:lnTo>
                    <a:pt x="927" y="2644"/>
                  </a:lnTo>
                  <a:lnTo>
                    <a:pt x="901" y="2799"/>
                  </a:lnTo>
                  <a:lnTo>
                    <a:pt x="888" y="2956"/>
                  </a:lnTo>
                  <a:lnTo>
                    <a:pt x="1424" y="2956"/>
                  </a:lnTo>
                  <a:lnTo>
                    <a:pt x="1454" y="2961"/>
                  </a:lnTo>
                  <a:lnTo>
                    <a:pt x="1480" y="2972"/>
                  </a:lnTo>
                  <a:lnTo>
                    <a:pt x="1502" y="2989"/>
                  </a:lnTo>
                  <a:lnTo>
                    <a:pt x="1521" y="3012"/>
                  </a:lnTo>
                  <a:lnTo>
                    <a:pt x="1532" y="3040"/>
                  </a:lnTo>
                  <a:lnTo>
                    <a:pt x="1536" y="3069"/>
                  </a:lnTo>
                  <a:lnTo>
                    <a:pt x="1532" y="3099"/>
                  </a:lnTo>
                  <a:lnTo>
                    <a:pt x="1521" y="3125"/>
                  </a:lnTo>
                  <a:lnTo>
                    <a:pt x="1502" y="3150"/>
                  </a:lnTo>
                  <a:lnTo>
                    <a:pt x="1480" y="3167"/>
                  </a:lnTo>
                  <a:lnTo>
                    <a:pt x="1454" y="3178"/>
                  </a:lnTo>
                  <a:lnTo>
                    <a:pt x="1424" y="3181"/>
                  </a:lnTo>
                  <a:lnTo>
                    <a:pt x="888" y="3181"/>
                  </a:lnTo>
                  <a:lnTo>
                    <a:pt x="901" y="3340"/>
                  </a:lnTo>
                  <a:lnTo>
                    <a:pt x="927" y="3495"/>
                  </a:lnTo>
                  <a:lnTo>
                    <a:pt x="962" y="3646"/>
                  </a:lnTo>
                  <a:lnTo>
                    <a:pt x="1007" y="3792"/>
                  </a:lnTo>
                  <a:lnTo>
                    <a:pt x="1063" y="3934"/>
                  </a:lnTo>
                  <a:lnTo>
                    <a:pt x="1129" y="4072"/>
                  </a:lnTo>
                  <a:lnTo>
                    <a:pt x="1202" y="4203"/>
                  </a:lnTo>
                  <a:lnTo>
                    <a:pt x="1284" y="4328"/>
                  </a:lnTo>
                  <a:lnTo>
                    <a:pt x="1375" y="4447"/>
                  </a:lnTo>
                  <a:lnTo>
                    <a:pt x="1474" y="4561"/>
                  </a:lnTo>
                  <a:lnTo>
                    <a:pt x="1579" y="4666"/>
                  </a:lnTo>
                  <a:lnTo>
                    <a:pt x="1693" y="4765"/>
                  </a:lnTo>
                  <a:lnTo>
                    <a:pt x="1813" y="4855"/>
                  </a:lnTo>
                  <a:lnTo>
                    <a:pt x="1938" y="4939"/>
                  </a:lnTo>
                  <a:lnTo>
                    <a:pt x="2069" y="5011"/>
                  </a:lnTo>
                  <a:lnTo>
                    <a:pt x="2207" y="5077"/>
                  </a:lnTo>
                  <a:lnTo>
                    <a:pt x="2349" y="5133"/>
                  </a:lnTo>
                  <a:lnTo>
                    <a:pt x="2495" y="5178"/>
                  </a:lnTo>
                  <a:lnTo>
                    <a:pt x="2646" y="5213"/>
                  </a:lnTo>
                  <a:lnTo>
                    <a:pt x="2801" y="5239"/>
                  </a:lnTo>
                  <a:lnTo>
                    <a:pt x="2958" y="5252"/>
                  </a:lnTo>
                  <a:lnTo>
                    <a:pt x="2958" y="4716"/>
                  </a:lnTo>
                  <a:lnTo>
                    <a:pt x="2964" y="4686"/>
                  </a:lnTo>
                  <a:lnTo>
                    <a:pt x="2975" y="4660"/>
                  </a:lnTo>
                  <a:lnTo>
                    <a:pt x="2992" y="4636"/>
                  </a:lnTo>
                  <a:lnTo>
                    <a:pt x="3014" y="4619"/>
                  </a:lnTo>
                  <a:lnTo>
                    <a:pt x="3042" y="4608"/>
                  </a:lnTo>
                  <a:lnTo>
                    <a:pt x="3072" y="4604"/>
                  </a:lnTo>
                  <a:lnTo>
                    <a:pt x="3102" y="4608"/>
                  </a:lnTo>
                  <a:lnTo>
                    <a:pt x="3128" y="4619"/>
                  </a:lnTo>
                  <a:lnTo>
                    <a:pt x="3152" y="4636"/>
                  </a:lnTo>
                  <a:lnTo>
                    <a:pt x="3169" y="4660"/>
                  </a:lnTo>
                  <a:lnTo>
                    <a:pt x="3181" y="4686"/>
                  </a:lnTo>
                  <a:lnTo>
                    <a:pt x="3184" y="4716"/>
                  </a:lnTo>
                  <a:lnTo>
                    <a:pt x="3184" y="5252"/>
                  </a:lnTo>
                  <a:lnTo>
                    <a:pt x="3343" y="5239"/>
                  </a:lnTo>
                  <a:lnTo>
                    <a:pt x="3498" y="5213"/>
                  </a:lnTo>
                  <a:lnTo>
                    <a:pt x="3650" y="5178"/>
                  </a:lnTo>
                  <a:lnTo>
                    <a:pt x="3795" y="5133"/>
                  </a:lnTo>
                  <a:lnTo>
                    <a:pt x="3937" y="5077"/>
                  </a:lnTo>
                  <a:lnTo>
                    <a:pt x="4076" y="5011"/>
                  </a:lnTo>
                  <a:lnTo>
                    <a:pt x="4206" y="4939"/>
                  </a:lnTo>
                  <a:lnTo>
                    <a:pt x="4332" y="4855"/>
                  </a:lnTo>
                  <a:lnTo>
                    <a:pt x="4451" y="4765"/>
                  </a:lnTo>
                  <a:lnTo>
                    <a:pt x="4565" y="4666"/>
                  </a:lnTo>
                  <a:lnTo>
                    <a:pt x="4670" y="4561"/>
                  </a:lnTo>
                  <a:lnTo>
                    <a:pt x="4769" y="4447"/>
                  </a:lnTo>
                  <a:lnTo>
                    <a:pt x="4859" y="4328"/>
                  </a:lnTo>
                  <a:lnTo>
                    <a:pt x="4943" y="4203"/>
                  </a:lnTo>
                  <a:lnTo>
                    <a:pt x="5016" y="4072"/>
                  </a:lnTo>
                  <a:lnTo>
                    <a:pt x="5081" y="3934"/>
                  </a:lnTo>
                  <a:lnTo>
                    <a:pt x="5137" y="3792"/>
                  </a:lnTo>
                  <a:lnTo>
                    <a:pt x="5182" y="3646"/>
                  </a:lnTo>
                  <a:lnTo>
                    <a:pt x="5217" y="3495"/>
                  </a:lnTo>
                  <a:lnTo>
                    <a:pt x="5244" y="3340"/>
                  </a:lnTo>
                  <a:lnTo>
                    <a:pt x="5257" y="3181"/>
                  </a:lnTo>
                  <a:lnTo>
                    <a:pt x="4720" y="3181"/>
                  </a:lnTo>
                  <a:lnTo>
                    <a:pt x="4690" y="3178"/>
                  </a:lnTo>
                  <a:lnTo>
                    <a:pt x="4664" y="3167"/>
                  </a:lnTo>
                  <a:lnTo>
                    <a:pt x="4640" y="3150"/>
                  </a:lnTo>
                  <a:lnTo>
                    <a:pt x="4623" y="3125"/>
                  </a:lnTo>
                  <a:lnTo>
                    <a:pt x="4612" y="3099"/>
                  </a:lnTo>
                  <a:lnTo>
                    <a:pt x="4608" y="3069"/>
                  </a:lnTo>
                  <a:lnTo>
                    <a:pt x="4612" y="3040"/>
                  </a:lnTo>
                  <a:lnTo>
                    <a:pt x="4623" y="3012"/>
                  </a:lnTo>
                  <a:lnTo>
                    <a:pt x="4640" y="2989"/>
                  </a:lnTo>
                  <a:lnTo>
                    <a:pt x="4664" y="2972"/>
                  </a:lnTo>
                  <a:lnTo>
                    <a:pt x="4690" y="2961"/>
                  </a:lnTo>
                  <a:lnTo>
                    <a:pt x="4720" y="2956"/>
                  </a:lnTo>
                  <a:lnTo>
                    <a:pt x="5257" y="2956"/>
                  </a:lnTo>
                  <a:lnTo>
                    <a:pt x="5244" y="2799"/>
                  </a:lnTo>
                  <a:lnTo>
                    <a:pt x="5217" y="2644"/>
                  </a:lnTo>
                  <a:lnTo>
                    <a:pt x="5182" y="2492"/>
                  </a:lnTo>
                  <a:lnTo>
                    <a:pt x="5137" y="2347"/>
                  </a:lnTo>
                  <a:lnTo>
                    <a:pt x="5081" y="2205"/>
                  </a:lnTo>
                  <a:lnTo>
                    <a:pt x="5016" y="2067"/>
                  </a:lnTo>
                  <a:lnTo>
                    <a:pt x="4943" y="1936"/>
                  </a:lnTo>
                  <a:lnTo>
                    <a:pt x="4859" y="1811"/>
                  </a:lnTo>
                  <a:lnTo>
                    <a:pt x="4769" y="1691"/>
                  </a:lnTo>
                  <a:lnTo>
                    <a:pt x="4670" y="1578"/>
                  </a:lnTo>
                  <a:lnTo>
                    <a:pt x="4565" y="1473"/>
                  </a:lnTo>
                  <a:lnTo>
                    <a:pt x="4451" y="1374"/>
                  </a:lnTo>
                  <a:lnTo>
                    <a:pt x="4332" y="1283"/>
                  </a:lnTo>
                  <a:lnTo>
                    <a:pt x="4206" y="1200"/>
                  </a:lnTo>
                  <a:lnTo>
                    <a:pt x="4076" y="1128"/>
                  </a:lnTo>
                  <a:lnTo>
                    <a:pt x="3937" y="1062"/>
                  </a:lnTo>
                  <a:lnTo>
                    <a:pt x="3795" y="1006"/>
                  </a:lnTo>
                  <a:lnTo>
                    <a:pt x="3650" y="961"/>
                  </a:lnTo>
                  <a:lnTo>
                    <a:pt x="3498" y="926"/>
                  </a:lnTo>
                  <a:lnTo>
                    <a:pt x="3343" y="900"/>
                  </a:lnTo>
                  <a:lnTo>
                    <a:pt x="3184" y="887"/>
                  </a:lnTo>
                  <a:lnTo>
                    <a:pt x="3184" y="1423"/>
                  </a:lnTo>
                  <a:lnTo>
                    <a:pt x="3181" y="1452"/>
                  </a:lnTo>
                  <a:lnTo>
                    <a:pt x="3169" y="1479"/>
                  </a:lnTo>
                  <a:lnTo>
                    <a:pt x="3152" y="1501"/>
                  </a:lnTo>
                  <a:lnTo>
                    <a:pt x="3128" y="1520"/>
                  </a:lnTo>
                  <a:lnTo>
                    <a:pt x="3102" y="1531"/>
                  </a:lnTo>
                  <a:lnTo>
                    <a:pt x="3072" y="1535"/>
                  </a:lnTo>
                  <a:lnTo>
                    <a:pt x="3042" y="1531"/>
                  </a:lnTo>
                  <a:lnTo>
                    <a:pt x="3014" y="1520"/>
                  </a:lnTo>
                  <a:lnTo>
                    <a:pt x="2992" y="1501"/>
                  </a:lnTo>
                  <a:lnTo>
                    <a:pt x="2975" y="1479"/>
                  </a:lnTo>
                  <a:lnTo>
                    <a:pt x="2964" y="1452"/>
                  </a:lnTo>
                  <a:lnTo>
                    <a:pt x="2958" y="1423"/>
                  </a:lnTo>
                  <a:lnTo>
                    <a:pt x="2958" y="887"/>
                  </a:lnTo>
                  <a:close/>
                  <a:moveTo>
                    <a:pt x="3072" y="0"/>
                  </a:moveTo>
                  <a:lnTo>
                    <a:pt x="3102" y="3"/>
                  </a:lnTo>
                  <a:lnTo>
                    <a:pt x="3128" y="15"/>
                  </a:lnTo>
                  <a:lnTo>
                    <a:pt x="3152" y="31"/>
                  </a:lnTo>
                  <a:lnTo>
                    <a:pt x="3169" y="56"/>
                  </a:lnTo>
                  <a:lnTo>
                    <a:pt x="3181" y="82"/>
                  </a:lnTo>
                  <a:lnTo>
                    <a:pt x="3184" y="112"/>
                  </a:lnTo>
                  <a:lnTo>
                    <a:pt x="3184" y="661"/>
                  </a:lnTo>
                  <a:lnTo>
                    <a:pt x="3352" y="674"/>
                  </a:lnTo>
                  <a:lnTo>
                    <a:pt x="3517" y="700"/>
                  </a:lnTo>
                  <a:lnTo>
                    <a:pt x="3678" y="735"/>
                  </a:lnTo>
                  <a:lnTo>
                    <a:pt x="3835" y="782"/>
                  </a:lnTo>
                  <a:lnTo>
                    <a:pt x="3986" y="838"/>
                  </a:lnTo>
                  <a:lnTo>
                    <a:pt x="4134" y="903"/>
                  </a:lnTo>
                  <a:lnTo>
                    <a:pt x="4274" y="978"/>
                  </a:lnTo>
                  <a:lnTo>
                    <a:pt x="4410" y="1062"/>
                  </a:lnTo>
                  <a:lnTo>
                    <a:pt x="4539" y="1156"/>
                  </a:lnTo>
                  <a:lnTo>
                    <a:pt x="4662" y="1256"/>
                  </a:lnTo>
                  <a:lnTo>
                    <a:pt x="4778" y="1365"/>
                  </a:lnTo>
                  <a:lnTo>
                    <a:pt x="4887" y="1480"/>
                  </a:lnTo>
                  <a:lnTo>
                    <a:pt x="4988" y="1604"/>
                  </a:lnTo>
                  <a:lnTo>
                    <a:pt x="5079" y="1733"/>
                  </a:lnTo>
                  <a:lnTo>
                    <a:pt x="5165" y="1867"/>
                  </a:lnTo>
                  <a:lnTo>
                    <a:pt x="5240" y="2009"/>
                  </a:lnTo>
                  <a:lnTo>
                    <a:pt x="5305" y="2156"/>
                  </a:lnTo>
                  <a:lnTo>
                    <a:pt x="5361" y="2308"/>
                  </a:lnTo>
                  <a:lnTo>
                    <a:pt x="5408" y="2464"/>
                  </a:lnTo>
                  <a:lnTo>
                    <a:pt x="5444" y="2625"/>
                  </a:lnTo>
                  <a:lnTo>
                    <a:pt x="5470" y="2789"/>
                  </a:lnTo>
                  <a:lnTo>
                    <a:pt x="5483" y="2956"/>
                  </a:lnTo>
                  <a:lnTo>
                    <a:pt x="6030" y="2956"/>
                  </a:lnTo>
                  <a:lnTo>
                    <a:pt x="6060" y="2961"/>
                  </a:lnTo>
                  <a:lnTo>
                    <a:pt x="6088" y="2972"/>
                  </a:lnTo>
                  <a:lnTo>
                    <a:pt x="6111" y="2989"/>
                  </a:lnTo>
                  <a:lnTo>
                    <a:pt x="6127" y="3012"/>
                  </a:lnTo>
                  <a:lnTo>
                    <a:pt x="6139" y="3040"/>
                  </a:lnTo>
                  <a:lnTo>
                    <a:pt x="6144" y="3069"/>
                  </a:lnTo>
                  <a:lnTo>
                    <a:pt x="6139" y="3099"/>
                  </a:lnTo>
                  <a:lnTo>
                    <a:pt x="6127" y="3125"/>
                  </a:lnTo>
                  <a:lnTo>
                    <a:pt x="6111" y="3150"/>
                  </a:lnTo>
                  <a:lnTo>
                    <a:pt x="6088" y="3167"/>
                  </a:lnTo>
                  <a:lnTo>
                    <a:pt x="6060" y="3178"/>
                  </a:lnTo>
                  <a:lnTo>
                    <a:pt x="6030" y="3181"/>
                  </a:lnTo>
                  <a:lnTo>
                    <a:pt x="5483" y="3181"/>
                  </a:lnTo>
                  <a:lnTo>
                    <a:pt x="5470" y="3350"/>
                  </a:lnTo>
                  <a:lnTo>
                    <a:pt x="5444" y="3514"/>
                  </a:lnTo>
                  <a:lnTo>
                    <a:pt x="5408" y="3674"/>
                  </a:lnTo>
                  <a:lnTo>
                    <a:pt x="5361" y="3831"/>
                  </a:lnTo>
                  <a:lnTo>
                    <a:pt x="5305" y="3983"/>
                  </a:lnTo>
                  <a:lnTo>
                    <a:pt x="5240" y="4130"/>
                  </a:lnTo>
                  <a:lnTo>
                    <a:pt x="5165" y="4270"/>
                  </a:lnTo>
                  <a:lnTo>
                    <a:pt x="5079" y="4406"/>
                  </a:lnTo>
                  <a:lnTo>
                    <a:pt x="4988" y="4535"/>
                  </a:lnTo>
                  <a:lnTo>
                    <a:pt x="4887" y="4658"/>
                  </a:lnTo>
                  <a:lnTo>
                    <a:pt x="4778" y="4774"/>
                  </a:lnTo>
                  <a:lnTo>
                    <a:pt x="4662" y="4883"/>
                  </a:lnTo>
                  <a:lnTo>
                    <a:pt x="4539" y="4983"/>
                  </a:lnTo>
                  <a:lnTo>
                    <a:pt x="4410" y="5075"/>
                  </a:lnTo>
                  <a:lnTo>
                    <a:pt x="4274" y="5161"/>
                  </a:lnTo>
                  <a:lnTo>
                    <a:pt x="4134" y="5235"/>
                  </a:lnTo>
                  <a:lnTo>
                    <a:pt x="3986" y="5301"/>
                  </a:lnTo>
                  <a:lnTo>
                    <a:pt x="3835" y="5357"/>
                  </a:lnTo>
                  <a:lnTo>
                    <a:pt x="3678" y="5404"/>
                  </a:lnTo>
                  <a:lnTo>
                    <a:pt x="3517" y="5439"/>
                  </a:lnTo>
                  <a:lnTo>
                    <a:pt x="3352" y="5465"/>
                  </a:lnTo>
                  <a:lnTo>
                    <a:pt x="3184" y="5478"/>
                  </a:lnTo>
                  <a:lnTo>
                    <a:pt x="3184" y="6025"/>
                  </a:lnTo>
                  <a:lnTo>
                    <a:pt x="3181" y="6055"/>
                  </a:lnTo>
                  <a:lnTo>
                    <a:pt x="3169" y="6083"/>
                  </a:lnTo>
                  <a:lnTo>
                    <a:pt x="3152" y="6106"/>
                  </a:lnTo>
                  <a:lnTo>
                    <a:pt x="3128" y="6122"/>
                  </a:lnTo>
                  <a:lnTo>
                    <a:pt x="3102" y="6134"/>
                  </a:lnTo>
                  <a:lnTo>
                    <a:pt x="3072" y="6139"/>
                  </a:lnTo>
                  <a:lnTo>
                    <a:pt x="3042" y="6134"/>
                  </a:lnTo>
                  <a:lnTo>
                    <a:pt x="3014" y="6122"/>
                  </a:lnTo>
                  <a:lnTo>
                    <a:pt x="2992" y="6106"/>
                  </a:lnTo>
                  <a:lnTo>
                    <a:pt x="2975" y="6083"/>
                  </a:lnTo>
                  <a:lnTo>
                    <a:pt x="2964" y="6055"/>
                  </a:lnTo>
                  <a:lnTo>
                    <a:pt x="2958" y="6025"/>
                  </a:lnTo>
                  <a:lnTo>
                    <a:pt x="2958" y="5478"/>
                  </a:lnTo>
                  <a:lnTo>
                    <a:pt x="2792" y="5465"/>
                  </a:lnTo>
                  <a:lnTo>
                    <a:pt x="2626" y="5439"/>
                  </a:lnTo>
                  <a:lnTo>
                    <a:pt x="2465" y="5404"/>
                  </a:lnTo>
                  <a:lnTo>
                    <a:pt x="2310" y="5357"/>
                  </a:lnTo>
                  <a:lnTo>
                    <a:pt x="2156" y="5301"/>
                  </a:lnTo>
                  <a:lnTo>
                    <a:pt x="2011" y="5235"/>
                  </a:lnTo>
                  <a:lnTo>
                    <a:pt x="1869" y="5161"/>
                  </a:lnTo>
                  <a:lnTo>
                    <a:pt x="1734" y="5077"/>
                  </a:lnTo>
                  <a:lnTo>
                    <a:pt x="1603" y="4983"/>
                  </a:lnTo>
                  <a:lnTo>
                    <a:pt x="1482" y="4883"/>
                  </a:lnTo>
                  <a:lnTo>
                    <a:pt x="1366" y="4774"/>
                  </a:lnTo>
                  <a:lnTo>
                    <a:pt x="1258" y="4658"/>
                  </a:lnTo>
                  <a:lnTo>
                    <a:pt x="1157" y="4535"/>
                  </a:lnTo>
                  <a:lnTo>
                    <a:pt x="1063" y="4406"/>
                  </a:lnTo>
                  <a:lnTo>
                    <a:pt x="979" y="4272"/>
                  </a:lnTo>
                  <a:lnTo>
                    <a:pt x="904" y="4130"/>
                  </a:lnTo>
                  <a:lnTo>
                    <a:pt x="837" y="3983"/>
                  </a:lnTo>
                  <a:lnTo>
                    <a:pt x="781" y="3831"/>
                  </a:lnTo>
                  <a:lnTo>
                    <a:pt x="734" y="3674"/>
                  </a:lnTo>
                  <a:lnTo>
                    <a:pt x="699" y="3514"/>
                  </a:lnTo>
                  <a:lnTo>
                    <a:pt x="675" y="3350"/>
                  </a:lnTo>
                  <a:lnTo>
                    <a:pt x="660" y="3181"/>
                  </a:lnTo>
                  <a:lnTo>
                    <a:pt x="112" y="3181"/>
                  </a:lnTo>
                  <a:lnTo>
                    <a:pt x="82" y="3178"/>
                  </a:lnTo>
                  <a:lnTo>
                    <a:pt x="56" y="3167"/>
                  </a:lnTo>
                  <a:lnTo>
                    <a:pt x="32" y="3150"/>
                  </a:lnTo>
                  <a:lnTo>
                    <a:pt x="15" y="3125"/>
                  </a:lnTo>
                  <a:lnTo>
                    <a:pt x="4" y="3099"/>
                  </a:lnTo>
                  <a:lnTo>
                    <a:pt x="0" y="3069"/>
                  </a:lnTo>
                  <a:lnTo>
                    <a:pt x="4" y="3040"/>
                  </a:lnTo>
                  <a:lnTo>
                    <a:pt x="15" y="3012"/>
                  </a:lnTo>
                  <a:lnTo>
                    <a:pt x="32" y="2989"/>
                  </a:lnTo>
                  <a:lnTo>
                    <a:pt x="56" y="2972"/>
                  </a:lnTo>
                  <a:lnTo>
                    <a:pt x="82" y="2961"/>
                  </a:lnTo>
                  <a:lnTo>
                    <a:pt x="112" y="2956"/>
                  </a:lnTo>
                  <a:lnTo>
                    <a:pt x="662" y="2956"/>
                  </a:lnTo>
                  <a:lnTo>
                    <a:pt x="675" y="2789"/>
                  </a:lnTo>
                  <a:lnTo>
                    <a:pt x="701" y="2623"/>
                  </a:lnTo>
                  <a:lnTo>
                    <a:pt x="736" y="2463"/>
                  </a:lnTo>
                  <a:lnTo>
                    <a:pt x="781" y="2308"/>
                  </a:lnTo>
                  <a:lnTo>
                    <a:pt x="839" y="2155"/>
                  </a:lnTo>
                  <a:lnTo>
                    <a:pt x="904" y="2009"/>
                  </a:lnTo>
                  <a:lnTo>
                    <a:pt x="979" y="1867"/>
                  </a:lnTo>
                  <a:lnTo>
                    <a:pt x="1063" y="1733"/>
                  </a:lnTo>
                  <a:lnTo>
                    <a:pt x="1157" y="1602"/>
                  </a:lnTo>
                  <a:lnTo>
                    <a:pt x="1258" y="1480"/>
                  </a:lnTo>
                  <a:lnTo>
                    <a:pt x="1366" y="1365"/>
                  </a:lnTo>
                  <a:lnTo>
                    <a:pt x="1482" y="1256"/>
                  </a:lnTo>
                  <a:lnTo>
                    <a:pt x="1605" y="1156"/>
                  </a:lnTo>
                  <a:lnTo>
                    <a:pt x="1734" y="1062"/>
                  </a:lnTo>
                  <a:lnTo>
                    <a:pt x="1869" y="978"/>
                  </a:lnTo>
                  <a:lnTo>
                    <a:pt x="2011" y="903"/>
                  </a:lnTo>
                  <a:lnTo>
                    <a:pt x="2158" y="836"/>
                  </a:lnTo>
                  <a:lnTo>
                    <a:pt x="2310" y="780"/>
                  </a:lnTo>
                  <a:lnTo>
                    <a:pt x="2465" y="734"/>
                  </a:lnTo>
                  <a:lnTo>
                    <a:pt x="2626" y="698"/>
                  </a:lnTo>
                  <a:lnTo>
                    <a:pt x="2792" y="674"/>
                  </a:lnTo>
                  <a:lnTo>
                    <a:pt x="2958" y="659"/>
                  </a:lnTo>
                  <a:lnTo>
                    <a:pt x="2958" y="112"/>
                  </a:lnTo>
                  <a:lnTo>
                    <a:pt x="2964" y="82"/>
                  </a:lnTo>
                  <a:lnTo>
                    <a:pt x="2975" y="56"/>
                  </a:lnTo>
                  <a:lnTo>
                    <a:pt x="2992" y="31"/>
                  </a:lnTo>
                  <a:lnTo>
                    <a:pt x="3014" y="15"/>
                  </a:lnTo>
                  <a:lnTo>
                    <a:pt x="3042" y="3"/>
                  </a:lnTo>
                  <a:lnTo>
                    <a:pt x="307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grpSp>
        <p:nvGrpSpPr>
          <p:cNvPr id="70" name="Group 69"/>
          <p:cNvGrpSpPr/>
          <p:nvPr/>
        </p:nvGrpSpPr>
        <p:grpSpPr>
          <a:xfrm>
            <a:off x="4129184" y="4293670"/>
            <a:ext cx="181181" cy="180117"/>
            <a:chOff x="-8955088" y="-600075"/>
            <a:chExt cx="8391525" cy="8342313"/>
          </a:xfrm>
          <a:solidFill>
            <a:schemeClr val="bg1"/>
          </a:solidFill>
        </p:grpSpPr>
        <p:sp>
          <p:nvSpPr>
            <p:cNvPr id="71" name="Freeform 34"/>
            <p:cNvSpPr>
              <a:spLocks noEditPoints="1"/>
            </p:cNvSpPr>
            <p:nvPr/>
          </p:nvSpPr>
          <p:spPr bwMode="auto">
            <a:xfrm>
              <a:off x="-8955088" y="-600075"/>
              <a:ext cx="8391525" cy="8342313"/>
            </a:xfrm>
            <a:custGeom>
              <a:avLst/>
              <a:gdLst>
                <a:gd name="T0" fmla="*/ 2246 w 5286"/>
                <a:gd name="T1" fmla="*/ 819 h 5255"/>
                <a:gd name="T2" fmla="*/ 1957 w 5286"/>
                <a:gd name="T3" fmla="*/ 1134 h 5255"/>
                <a:gd name="T4" fmla="*/ 1243 w 5286"/>
                <a:gd name="T5" fmla="*/ 685 h 5255"/>
                <a:gd name="T6" fmla="*/ 667 w 5286"/>
                <a:gd name="T7" fmla="*/ 1169 h 5255"/>
                <a:gd name="T8" fmla="*/ 1146 w 5286"/>
                <a:gd name="T9" fmla="*/ 1780 h 5255"/>
                <a:gd name="T10" fmla="*/ 981 w 5286"/>
                <a:gd name="T11" fmla="*/ 2175 h 5255"/>
                <a:gd name="T12" fmla="*/ 210 w 5286"/>
                <a:gd name="T13" fmla="*/ 2269 h 5255"/>
                <a:gd name="T14" fmla="*/ 272 w 5286"/>
                <a:gd name="T15" fmla="*/ 3016 h 5255"/>
                <a:gd name="T16" fmla="*/ 1096 w 5286"/>
                <a:gd name="T17" fmla="*/ 3201 h 5255"/>
                <a:gd name="T18" fmla="*/ 1078 w 5286"/>
                <a:gd name="T19" fmla="*/ 3626 h 5255"/>
                <a:gd name="T20" fmla="*/ 1135 w 5286"/>
                <a:gd name="T21" fmla="*/ 4568 h 5255"/>
                <a:gd name="T22" fmla="*/ 1674 w 5286"/>
                <a:gd name="T23" fmla="*/ 4158 h 5255"/>
                <a:gd name="T24" fmla="*/ 2066 w 5286"/>
                <a:gd name="T25" fmla="*/ 4163 h 5255"/>
                <a:gd name="T26" fmla="*/ 2251 w 5286"/>
                <a:gd name="T27" fmla="*/ 4985 h 5255"/>
                <a:gd name="T28" fmla="*/ 3004 w 5286"/>
                <a:gd name="T29" fmla="*/ 5046 h 5255"/>
                <a:gd name="T30" fmla="*/ 3099 w 5286"/>
                <a:gd name="T31" fmla="*/ 4278 h 5255"/>
                <a:gd name="T32" fmla="*/ 3496 w 5286"/>
                <a:gd name="T33" fmla="*/ 4115 h 5255"/>
                <a:gd name="T34" fmla="*/ 4108 w 5286"/>
                <a:gd name="T35" fmla="*/ 4590 h 5255"/>
                <a:gd name="T36" fmla="*/ 4595 w 5286"/>
                <a:gd name="T37" fmla="*/ 4019 h 5255"/>
                <a:gd name="T38" fmla="*/ 4145 w 5286"/>
                <a:gd name="T39" fmla="*/ 3307 h 5255"/>
                <a:gd name="T40" fmla="*/ 4460 w 5286"/>
                <a:gd name="T41" fmla="*/ 3021 h 5255"/>
                <a:gd name="T42" fmla="*/ 5089 w 5286"/>
                <a:gd name="T43" fmla="*/ 2314 h 5255"/>
                <a:gd name="T44" fmla="*/ 4405 w 5286"/>
                <a:gd name="T45" fmla="*/ 2221 h 5255"/>
                <a:gd name="T46" fmla="*/ 4135 w 5286"/>
                <a:gd name="T47" fmla="*/ 1889 h 5255"/>
                <a:gd name="T48" fmla="*/ 4610 w 5286"/>
                <a:gd name="T49" fmla="*/ 1216 h 5255"/>
                <a:gd name="T50" fmla="*/ 4085 w 5286"/>
                <a:gd name="T51" fmla="*/ 663 h 5255"/>
                <a:gd name="T52" fmla="*/ 3441 w 5286"/>
                <a:gd name="T53" fmla="*/ 1146 h 5255"/>
                <a:gd name="T54" fmla="*/ 3070 w 5286"/>
                <a:gd name="T55" fmla="*/ 927 h 5255"/>
                <a:gd name="T56" fmla="*/ 2982 w 5286"/>
                <a:gd name="T57" fmla="*/ 197 h 5255"/>
                <a:gd name="T58" fmla="*/ 3134 w 5286"/>
                <a:gd name="T59" fmla="*/ 63 h 5255"/>
                <a:gd name="T60" fmla="*/ 3244 w 5286"/>
                <a:gd name="T61" fmla="*/ 834 h 5255"/>
                <a:gd name="T62" fmla="*/ 3492 w 5286"/>
                <a:gd name="T63" fmla="*/ 937 h 5255"/>
                <a:gd name="T64" fmla="*/ 4120 w 5286"/>
                <a:gd name="T65" fmla="*/ 471 h 5255"/>
                <a:gd name="T66" fmla="*/ 4801 w 5286"/>
                <a:gd name="T67" fmla="*/ 1098 h 5255"/>
                <a:gd name="T68" fmla="*/ 4385 w 5286"/>
                <a:gd name="T69" fmla="*/ 1720 h 5255"/>
                <a:gd name="T70" fmla="*/ 4385 w 5286"/>
                <a:gd name="T71" fmla="*/ 1989 h 5255"/>
                <a:gd name="T72" fmla="*/ 5151 w 5286"/>
                <a:gd name="T73" fmla="*/ 2080 h 5255"/>
                <a:gd name="T74" fmla="*/ 5281 w 5286"/>
                <a:gd name="T75" fmla="*/ 2989 h 5255"/>
                <a:gd name="T76" fmla="*/ 5014 w 5286"/>
                <a:gd name="T77" fmla="*/ 3211 h 5255"/>
                <a:gd name="T78" fmla="*/ 4332 w 5286"/>
                <a:gd name="T79" fmla="*/ 3364 h 5255"/>
                <a:gd name="T80" fmla="*/ 4784 w 5286"/>
                <a:gd name="T81" fmla="*/ 3949 h 5255"/>
                <a:gd name="T82" fmla="*/ 4734 w 5286"/>
                <a:gd name="T83" fmla="*/ 4263 h 5255"/>
                <a:gd name="T84" fmla="*/ 3981 w 5286"/>
                <a:gd name="T85" fmla="*/ 4759 h 5255"/>
                <a:gd name="T86" fmla="*/ 3384 w 5286"/>
                <a:gd name="T87" fmla="*/ 4306 h 5255"/>
                <a:gd name="T88" fmla="*/ 3230 w 5286"/>
                <a:gd name="T89" fmla="*/ 4985 h 5255"/>
                <a:gd name="T90" fmla="*/ 3007 w 5286"/>
                <a:gd name="T91" fmla="*/ 5250 h 5255"/>
                <a:gd name="T92" fmla="*/ 2092 w 5286"/>
                <a:gd name="T93" fmla="*/ 5121 h 5255"/>
                <a:gd name="T94" fmla="*/ 2001 w 5286"/>
                <a:gd name="T95" fmla="*/ 4359 h 5255"/>
                <a:gd name="T96" fmla="*/ 1730 w 5286"/>
                <a:gd name="T97" fmla="*/ 4359 h 5255"/>
                <a:gd name="T98" fmla="*/ 1075 w 5286"/>
                <a:gd name="T99" fmla="*/ 4759 h 5255"/>
                <a:gd name="T100" fmla="*/ 471 w 5286"/>
                <a:gd name="T101" fmla="*/ 4072 h 5255"/>
                <a:gd name="T102" fmla="*/ 943 w 5286"/>
                <a:gd name="T103" fmla="*/ 3472 h 5255"/>
                <a:gd name="T104" fmla="*/ 839 w 5286"/>
                <a:gd name="T105" fmla="*/ 3225 h 5255"/>
                <a:gd name="T106" fmla="*/ 63 w 5286"/>
                <a:gd name="T107" fmla="*/ 3115 h 5255"/>
                <a:gd name="T108" fmla="*/ 37 w 5286"/>
                <a:gd name="T109" fmla="*/ 2176 h 5255"/>
                <a:gd name="T110" fmla="*/ 804 w 5286"/>
                <a:gd name="T111" fmla="*/ 2040 h 5255"/>
                <a:gd name="T112" fmla="*/ 953 w 5286"/>
                <a:gd name="T113" fmla="*/ 1818 h 5255"/>
                <a:gd name="T114" fmla="*/ 474 w 5286"/>
                <a:gd name="T115" fmla="*/ 1224 h 5255"/>
                <a:gd name="T116" fmla="*/ 1033 w 5286"/>
                <a:gd name="T117" fmla="*/ 517 h 5255"/>
                <a:gd name="T118" fmla="*/ 1382 w 5286"/>
                <a:gd name="T119" fmla="*/ 547 h 5255"/>
                <a:gd name="T120" fmla="*/ 1972 w 5286"/>
                <a:gd name="T121" fmla="*/ 917 h 5255"/>
                <a:gd name="T122" fmla="*/ 2072 w 5286"/>
                <a:gd name="T123" fmla="*/ 176 h 5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86" h="5255">
                  <a:moveTo>
                    <a:pt x="2328" y="194"/>
                  </a:moveTo>
                  <a:lnTo>
                    <a:pt x="2303" y="197"/>
                  </a:lnTo>
                  <a:lnTo>
                    <a:pt x="2283" y="209"/>
                  </a:lnTo>
                  <a:lnTo>
                    <a:pt x="2266" y="225"/>
                  </a:lnTo>
                  <a:lnTo>
                    <a:pt x="2254" y="245"/>
                  </a:lnTo>
                  <a:lnTo>
                    <a:pt x="2251" y="270"/>
                  </a:lnTo>
                  <a:lnTo>
                    <a:pt x="2251" y="761"/>
                  </a:lnTo>
                  <a:lnTo>
                    <a:pt x="2246" y="819"/>
                  </a:lnTo>
                  <a:lnTo>
                    <a:pt x="2234" y="876"/>
                  </a:lnTo>
                  <a:lnTo>
                    <a:pt x="2214" y="927"/>
                  </a:lnTo>
                  <a:lnTo>
                    <a:pt x="2188" y="975"/>
                  </a:lnTo>
                  <a:lnTo>
                    <a:pt x="2153" y="1018"/>
                  </a:lnTo>
                  <a:lnTo>
                    <a:pt x="2112" y="1057"/>
                  </a:lnTo>
                  <a:lnTo>
                    <a:pt x="2066" y="1090"/>
                  </a:lnTo>
                  <a:lnTo>
                    <a:pt x="2012" y="1116"/>
                  </a:lnTo>
                  <a:lnTo>
                    <a:pt x="1957" y="1134"/>
                  </a:lnTo>
                  <a:lnTo>
                    <a:pt x="1901" y="1144"/>
                  </a:lnTo>
                  <a:lnTo>
                    <a:pt x="1846" y="1146"/>
                  </a:lnTo>
                  <a:lnTo>
                    <a:pt x="1790" y="1138"/>
                  </a:lnTo>
                  <a:lnTo>
                    <a:pt x="1737" y="1125"/>
                  </a:lnTo>
                  <a:lnTo>
                    <a:pt x="1685" y="1101"/>
                  </a:lnTo>
                  <a:lnTo>
                    <a:pt x="1637" y="1070"/>
                  </a:lnTo>
                  <a:lnTo>
                    <a:pt x="1592" y="1032"/>
                  </a:lnTo>
                  <a:lnTo>
                    <a:pt x="1243" y="685"/>
                  </a:lnTo>
                  <a:lnTo>
                    <a:pt x="1223" y="672"/>
                  </a:lnTo>
                  <a:lnTo>
                    <a:pt x="1201" y="663"/>
                  </a:lnTo>
                  <a:lnTo>
                    <a:pt x="1176" y="663"/>
                  </a:lnTo>
                  <a:lnTo>
                    <a:pt x="1155" y="672"/>
                  </a:lnTo>
                  <a:lnTo>
                    <a:pt x="1135" y="685"/>
                  </a:lnTo>
                  <a:lnTo>
                    <a:pt x="689" y="1128"/>
                  </a:lnTo>
                  <a:lnTo>
                    <a:pt x="676" y="1148"/>
                  </a:lnTo>
                  <a:lnTo>
                    <a:pt x="667" y="1169"/>
                  </a:lnTo>
                  <a:lnTo>
                    <a:pt x="667" y="1194"/>
                  </a:lnTo>
                  <a:lnTo>
                    <a:pt x="676" y="1216"/>
                  </a:lnTo>
                  <a:lnTo>
                    <a:pt x="689" y="1236"/>
                  </a:lnTo>
                  <a:lnTo>
                    <a:pt x="1040" y="1582"/>
                  </a:lnTo>
                  <a:lnTo>
                    <a:pt x="1078" y="1627"/>
                  </a:lnTo>
                  <a:lnTo>
                    <a:pt x="1108" y="1675"/>
                  </a:lnTo>
                  <a:lnTo>
                    <a:pt x="1131" y="1725"/>
                  </a:lnTo>
                  <a:lnTo>
                    <a:pt x="1146" y="1780"/>
                  </a:lnTo>
                  <a:lnTo>
                    <a:pt x="1153" y="1834"/>
                  </a:lnTo>
                  <a:lnTo>
                    <a:pt x="1151" y="1889"/>
                  </a:lnTo>
                  <a:lnTo>
                    <a:pt x="1141" y="1946"/>
                  </a:lnTo>
                  <a:lnTo>
                    <a:pt x="1123" y="2000"/>
                  </a:lnTo>
                  <a:lnTo>
                    <a:pt x="1096" y="2053"/>
                  </a:lnTo>
                  <a:lnTo>
                    <a:pt x="1063" y="2100"/>
                  </a:lnTo>
                  <a:lnTo>
                    <a:pt x="1025" y="2140"/>
                  </a:lnTo>
                  <a:lnTo>
                    <a:pt x="981" y="2175"/>
                  </a:lnTo>
                  <a:lnTo>
                    <a:pt x="933" y="2201"/>
                  </a:lnTo>
                  <a:lnTo>
                    <a:pt x="881" y="2221"/>
                  </a:lnTo>
                  <a:lnTo>
                    <a:pt x="824" y="2233"/>
                  </a:lnTo>
                  <a:lnTo>
                    <a:pt x="766" y="2238"/>
                  </a:lnTo>
                  <a:lnTo>
                    <a:pt x="272" y="2238"/>
                  </a:lnTo>
                  <a:lnTo>
                    <a:pt x="247" y="2241"/>
                  </a:lnTo>
                  <a:lnTo>
                    <a:pt x="227" y="2253"/>
                  </a:lnTo>
                  <a:lnTo>
                    <a:pt x="210" y="2269"/>
                  </a:lnTo>
                  <a:lnTo>
                    <a:pt x="199" y="2289"/>
                  </a:lnTo>
                  <a:lnTo>
                    <a:pt x="195" y="2314"/>
                  </a:lnTo>
                  <a:lnTo>
                    <a:pt x="195" y="2941"/>
                  </a:lnTo>
                  <a:lnTo>
                    <a:pt x="199" y="2964"/>
                  </a:lnTo>
                  <a:lnTo>
                    <a:pt x="210" y="2986"/>
                  </a:lnTo>
                  <a:lnTo>
                    <a:pt x="227" y="3002"/>
                  </a:lnTo>
                  <a:lnTo>
                    <a:pt x="247" y="3012"/>
                  </a:lnTo>
                  <a:lnTo>
                    <a:pt x="272" y="3016"/>
                  </a:lnTo>
                  <a:lnTo>
                    <a:pt x="766" y="3016"/>
                  </a:lnTo>
                  <a:lnTo>
                    <a:pt x="824" y="3021"/>
                  </a:lnTo>
                  <a:lnTo>
                    <a:pt x="881" y="3032"/>
                  </a:lnTo>
                  <a:lnTo>
                    <a:pt x="933" y="3052"/>
                  </a:lnTo>
                  <a:lnTo>
                    <a:pt x="981" y="3080"/>
                  </a:lnTo>
                  <a:lnTo>
                    <a:pt x="1025" y="3113"/>
                  </a:lnTo>
                  <a:lnTo>
                    <a:pt x="1063" y="3155"/>
                  </a:lnTo>
                  <a:lnTo>
                    <a:pt x="1096" y="3201"/>
                  </a:lnTo>
                  <a:lnTo>
                    <a:pt x="1123" y="3253"/>
                  </a:lnTo>
                  <a:lnTo>
                    <a:pt x="1141" y="3307"/>
                  </a:lnTo>
                  <a:lnTo>
                    <a:pt x="1151" y="3364"/>
                  </a:lnTo>
                  <a:lnTo>
                    <a:pt x="1153" y="3420"/>
                  </a:lnTo>
                  <a:lnTo>
                    <a:pt x="1146" y="3475"/>
                  </a:lnTo>
                  <a:lnTo>
                    <a:pt x="1131" y="3528"/>
                  </a:lnTo>
                  <a:lnTo>
                    <a:pt x="1108" y="3578"/>
                  </a:lnTo>
                  <a:lnTo>
                    <a:pt x="1078" y="3626"/>
                  </a:lnTo>
                  <a:lnTo>
                    <a:pt x="1040" y="3671"/>
                  </a:lnTo>
                  <a:lnTo>
                    <a:pt x="689" y="4017"/>
                  </a:lnTo>
                  <a:lnTo>
                    <a:pt x="676" y="4037"/>
                  </a:lnTo>
                  <a:lnTo>
                    <a:pt x="667" y="4061"/>
                  </a:lnTo>
                  <a:lnTo>
                    <a:pt x="667" y="4084"/>
                  </a:lnTo>
                  <a:lnTo>
                    <a:pt x="676" y="4105"/>
                  </a:lnTo>
                  <a:lnTo>
                    <a:pt x="689" y="4125"/>
                  </a:lnTo>
                  <a:lnTo>
                    <a:pt x="1135" y="4568"/>
                  </a:lnTo>
                  <a:lnTo>
                    <a:pt x="1155" y="4583"/>
                  </a:lnTo>
                  <a:lnTo>
                    <a:pt x="1176" y="4590"/>
                  </a:lnTo>
                  <a:lnTo>
                    <a:pt x="1201" y="4590"/>
                  </a:lnTo>
                  <a:lnTo>
                    <a:pt x="1223" y="4583"/>
                  </a:lnTo>
                  <a:lnTo>
                    <a:pt x="1243" y="4568"/>
                  </a:lnTo>
                  <a:lnTo>
                    <a:pt x="1592" y="4221"/>
                  </a:lnTo>
                  <a:lnTo>
                    <a:pt x="1632" y="4187"/>
                  </a:lnTo>
                  <a:lnTo>
                    <a:pt x="1674" y="4158"/>
                  </a:lnTo>
                  <a:lnTo>
                    <a:pt x="1719" y="4137"/>
                  </a:lnTo>
                  <a:lnTo>
                    <a:pt x="1765" y="4120"/>
                  </a:lnTo>
                  <a:lnTo>
                    <a:pt x="1814" y="4110"/>
                  </a:lnTo>
                  <a:lnTo>
                    <a:pt x="1862" y="4107"/>
                  </a:lnTo>
                  <a:lnTo>
                    <a:pt x="1912" y="4110"/>
                  </a:lnTo>
                  <a:lnTo>
                    <a:pt x="1962" y="4120"/>
                  </a:lnTo>
                  <a:lnTo>
                    <a:pt x="2012" y="4139"/>
                  </a:lnTo>
                  <a:lnTo>
                    <a:pt x="2066" y="4163"/>
                  </a:lnTo>
                  <a:lnTo>
                    <a:pt x="2112" y="4197"/>
                  </a:lnTo>
                  <a:lnTo>
                    <a:pt x="2153" y="4235"/>
                  </a:lnTo>
                  <a:lnTo>
                    <a:pt x="2188" y="4278"/>
                  </a:lnTo>
                  <a:lnTo>
                    <a:pt x="2214" y="4326"/>
                  </a:lnTo>
                  <a:lnTo>
                    <a:pt x="2234" y="4379"/>
                  </a:lnTo>
                  <a:lnTo>
                    <a:pt x="2246" y="4434"/>
                  </a:lnTo>
                  <a:lnTo>
                    <a:pt x="2251" y="4492"/>
                  </a:lnTo>
                  <a:lnTo>
                    <a:pt x="2251" y="4985"/>
                  </a:lnTo>
                  <a:lnTo>
                    <a:pt x="2254" y="5008"/>
                  </a:lnTo>
                  <a:lnTo>
                    <a:pt x="2266" y="5029"/>
                  </a:lnTo>
                  <a:lnTo>
                    <a:pt x="2283" y="5046"/>
                  </a:lnTo>
                  <a:lnTo>
                    <a:pt x="2303" y="5056"/>
                  </a:lnTo>
                  <a:lnTo>
                    <a:pt x="2328" y="5059"/>
                  </a:lnTo>
                  <a:lnTo>
                    <a:pt x="2958" y="5059"/>
                  </a:lnTo>
                  <a:lnTo>
                    <a:pt x="2982" y="5056"/>
                  </a:lnTo>
                  <a:lnTo>
                    <a:pt x="3004" y="5046"/>
                  </a:lnTo>
                  <a:lnTo>
                    <a:pt x="3020" y="5029"/>
                  </a:lnTo>
                  <a:lnTo>
                    <a:pt x="3030" y="5008"/>
                  </a:lnTo>
                  <a:lnTo>
                    <a:pt x="3034" y="4985"/>
                  </a:lnTo>
                  <a:lnTo>
                    <a:pt x="3034" y="4492"/>
                  </a:lnTo>
                  <a:lnTo>
                    <a:pt x="3039" y="4434"/>
                  </a:lnTo>
                  <a:lnTo>
                    <a:pt x="3050" y="4379"/>
                  </a:lnTo>
                  <a:lnTo>
                    <a:pt x="3070" y="4326"/>
                  </a:lnTo>
                  <a:lnTo>
                    <a:pt x="3099" y="4278"/>
                  </a:lnTo>
                  <a:lnTo>
                    <a:pt x="3132" y="4235"/>
                  </a:lnTo>
                  <a:lnTo>
                    <a:pt x="3174" y="4197"/>
                  </a:lnTo>
                  <a:lnTo>
                    <a:pt x="3220" y="4163"/>
                  </a:lnTo>
                  <a:lnTo>
                    <a:pt x="3272" y="4139"/>
                  </a:lnTo>
                  <a:lnTo>
                    <a:pt x="3327" y="4120"/>
                  </a:lnTo>
                  <a:lnTo>
                    <a:pt x="3384" y="4110"/>
                  </a:lnTo>
                  <a:lnTo>
                    <a:pt x="3441" y="4109"/>
                  </a:lnTo>
                  <a:lnTo>
                    <a:pt x="3496" y="4115"/>
                  </a:lnTo>
                  <a:lnTo>
                    <a:pt x="3549" y="4130"/>
                  </a:lnTo>
                  <a:lnTo>
                    <a:pt x="3599" y="4152"/>
                  </a:lnTo>
                  <a:lnTo>
                    <a:pt x="3648" y="4183"/>
                  </a:lnTo>
                  <a:lnTo>
                    <a:pt x="3693" y="4221"/>
                  </a:lnTo>
                  <a:lnTo>
                    <a:pt x="4043" y="4568"/>
                  </a:lnTo>
                  <a:lnTo>
                    <a:pt x="4061" y="4583"/>
                  </a:lnTo>
                  <a:lnTo>
                    <a:pt x="4085" y="4590"/>
                  </a:lnTo>
                  <a:lnTo>
                    <a:pt x="4108" y="4590"/>
                  </a:lnTo>
                  <a:lnTo>
                    <a:pt x="4130" y="4583"/>
                  </a:lnTo>
                  <a:lnTo>
                    <a:pt x="4150" y="4568"/>
                  </a:lnTo>
                  <a:lnTo>
                    <a:pt x="4595" y="4125"/>
                  </a:lnTo>
                  <a:lnTo>
                    <a:pt x="4610" y="4105"/>
                  </a:lnTo>
                  <a:lnTo>
                    <a:pt x="4617" y="4084"/>
                  </a:lnTo>
                  <a:lnTo>
                    <a:pt x="4617" y="4061"/>
                  </a:lnTo>
                  <a:lnTo>
                    <a:pt x="4610" y="4037"/>
                  </a:lnTo>
                  <a:lnTo>
                    <a:pt x="4595" y="4019"/>
                  </a:lnTo>
                  <a:lnTo>
                    <a:pt x="4247" y="3671"/>
                  </a:lnTo>
                  <a:lnTo>
                    <a:pt x="4208" y="3626"/>
                  </a:lnTo>
                  <a:lnTo>
                    <a:pt x="4177" y="3578"/>
                  </a:lnTo>
                  <a:lnTo>
                    <a:pt x="4155" y="3528"/>
                  </a:lnTo>
                  <a:lnTo>
                    <a:pt x="4140" y="3475"/>
                  </a:lnTo>
                  <a:lnTo>
                    <a:pt x="4133" y="3420"/>
                  </a:lnTo>
                  <a:lnTo>
                    <a:pt x="4135" y="3364"/>
                  </a:lnTo>
                  <a:lnTo>
                    <a:pt x="4145" y="3307"/>
                  </a:lnTo>
                  <a:lnTo>
                    <a:pt x="4163" y="3253"/>
                  </a:lnTo>
                  <a:lnTo>
                    <a:pt x="4188" y="3201"/>
                  </a:lnTo>
                  <a:lnTo>
                    <a:pt x="4222" y="3155"/>
                  </a:lnTo>
                  <a:lnTo>
                    <a:pt x="4260" y="3113"/>
                  </a:lnTo>
                  <a:lnTo>
                    <a:pt x="4303" y="3080"/>
                  </a:lnTo>
                  <a:lnTo>
                    <a:pt x="4352" y="3052"/>
                  </a:lnTo>
                  <a:lnTo>
                    <a:pt x="4405" y="3032"/>
                  </a:lnTo>
                  <a:lnTo>
                    <a:pt x="4460" y="3021"/>
                  </a:lnTo>
                  <a:lnTo>
                    <a:pt x="4519" y="3016"/>
                  </a:lnTo>
                  <a:lnTo>
                    <a:pt x="5014" y="3016"/>
                  </a:lnTo>
                  <a:lnTo>
                    <a:pt x="5038" y="3012"/>
                  </a:lnTo>
                  <a:lnTo>
                    <a:pt x="5059" y="3002"/>
                  </a:lnTo>
                  <a:lnTo>
                    <a:pt x="5076" y="2986"/>
                  </a:lnTo>
                  <a:lnTo>
                    <a:pt x="5086" y="2964"/>
                  </a:lnTo>
                  <a:lnTo>
                    <a:pt x="5089" y="2941"/>
                  </a:lnTo>
                  <a:lnTo>
                    <a:pt x="5089" y="2314"/>
                  </a:lnTo>
                  <a:lnTo>
                    <a:pt x="5086" y="2289"/>
                  </a:lnTo>
                  <a:lnTo>
                    <a:pt x="5076" y="2269"/>
                  </a:lnTo>
                  <a:lnTo>
                    <a:pt x="5059" y="2253"/>
                  </a:lnTo>
                  <a:lnTo>
                    <a:pt x="5038" y="2241"/>
                  </a:lnTo>
                  <a:lnTo>
                    <a:pt x="5014" y="2238"/>
                  </a:lnTo>
                  <a:lnTo>
                    <a:pt x="4519" y="2238"/>
                  </a:lnTo>
                  <a:lnTo>
                    <a:pt x="4460" y="2234"/>
                  </a:lnTo>
                  <a:lnTo>
                    <a:pt x="4405" y="2221"/>
                  </a:lnTo>
                  <a:lnTo>
                    <a:pt x="4352" y="2201"/>
                  </a:lnTo>
                  <a:lnTo>
                    <a:pt x="4303" y="2175"/>
                  </a:lnTo>
                  <a:lnTo>
                    <a:pt x="4260" y="2140"/>
                  </a:lnTo>
                  <a:lnTo>
                    <a:pt x="4222" y="2100"/>
                  </a:lnTo>
                  <a:lnTo>
                    <a:pt x="4188" y="2053"/>
                  </a:lnTo>
                  <a:lnTo>
                    <a:pt x="4163" y="2002"/>
                  </a:lnTo>
                  <a:lnTo>
                    <a:pt x="4145" y="1946"/>
                  </a:lnTo>
                  <a:lnTo>
                    <a:pt x="4135" y="1889"/>
                  </a:lnTo>
                  <a:lnTo>
                    <a:pt x="4133" y="1834"/>
                  </a:lnTo>
                  <a:lnTo>
                    <a:pt x="4140" y="1780"/>
                  </a:lnTo>
                  <a:lnTo>
                    <a:pt x="4155" y="1727"/>
                  </a:lnTo>
                  <a:lnTo>
                    <a:pt x="4177" y="1675"/>
                  </a:lnTo>
                  <a:lnTo>
                    <a:pt x="4208" y="1627"/>
                  </a:lnTo>
                  <a:lnTo>
                    <a:pt x="4247" y="1582"/>
                  </a:lnTo>
                  <a:lnTo>
                    <a:pt x="4595" y="1236"/>
                  </a:lnTo>
                  <a:lnTo>
                    <a:pt x="4610" y="1216"/>
                  </a:lnTo>
                  <a:lnTo>
                    <a:pt x="4617" y="1194"/>
                  </a:lnTo>
                  <a:lnTo>
                    <a:pt x="4617" y="1171"/>
                  </a:lnTo>
                  <a:lnTo>
                    <a:pt x="4610" y="1148"/>
                  </a:lnTo>
                  <a:lnTo>
                    <a:pt x="4595" y="1128"/>
                  </a:lnTo>
                  <a:lnTo>
                    <a:pt x="4150" y="685"/>
                  </a:lnTo>
                  <a:lnTo>
                    <a:pt x="4130" y="672"/>
                  </a:lnTo>
                  <a:lnTo>
                    <a:pt x="4108" y="663"/>
                  </a:lnTo>
                  <a:lnTo>
                    <a:pt x="4085" y="663"/>
                  </a:lnTo>
                  <a:lnTo>
                    <a:pt x="4061" y="672"/>
                  </a:lnTo>
                  <a:lnTo>
                    <a:pt x="4043" y="685"/>
                  </a:lnTo>
                  <a:lnTo>
                    <a:pt x="3693" y="1033"/>
                  </a:lnTo>
                  <a:lnTo>
                    <a:pt x="3648" y="1071"/>
                  </a:lnTo>
                  <a:lnTo>
                    <a:pt x="3599" y="1101"/>
                  </a:lnTo>
                  <a:lnTo>
                    <a:pt x="3549" y="1125"/>
                  </a:lnTo>
                  <a:lnTo>
                    <a:pt x="3496" y="1139"/>
                  </a:lnTo>
                  <a:lnTo>
                    <a:pt x="3441" y="1146"/>
                  </a:lnTo>
                  <a:lnTo>
                    <a:pt x="3384" y="1144"/>
                  </a:lnTo>
                  <a:lnTo>
                    <a:pt x="3327" y="1134"/>
                  </a:lnTo>
                  <a:lnTo>
                    <a:pt x="3272" y="1116"/>
                  </a:lnTo>
                  <a:lnTo>
                    <a:pt x="3220" y="1090"/>
                  </a:lnTo>
                  <a:lnTo>
                    <a:pt x="3174" y="1057"/>
                  </a:lnTo>
                  <a:lnTo>
                    <a:pt x="3132" y="1018"/>
                  </a:lnTo>
                  <a:lnTo>
                    <a:pt x="3099" y="975"/>
                  </a:lnTo>
                  <a:lnTo>
                    <a:pt x="3070" y="927"/>
                  </a:lnTo>
                  <a:lnTo>
                    <a:pt x="3050" y="876"/>
                  </a:lnTo>
                  <a:lnTo>
                    <a:pt x="3039" y="819"/>
                  </a:lnTo>
                  <a:lnTo>
                    <a:pt x="3034" y="761"/>
                  </a:lnTo>
                  <a:lnTo>
                    <a:pt x="3034" y="270"/>
                  </a:lnTo>
                  <a:lnTo>
                    <a:pt x="3030" y="245"/>
                  </a:lnTo>
                  <a:lnTo>
                    <a:pt x="3020" y="225"/>
                  </a:lnTo>
                  <a:lnTo>
                    <a:pt x="3004" y="209"/>
                  </a:lnTo>
                  <a:lnTo>
                    <a:pt x="2982" y="197"/>
                  </a:lnTo>
                  <a:lnTo>
                    <a:pt x="2958" y="194"/>
                  </a:lnTo>
                  <a:lnTo>
                    <a:pt x="2328" y="194"/>
                  </a:lnTo>
                  <a:close/>
                  <a:moveTo>
                    <a:pt x="2328" y="0"/>
                  </a:moveTo>
                  <a:lnTo>
                    <a:pt x="2958" y="0"/>
                  </a:lnTo>
                  <a:lnTo>
                    <a:pt x="3007" y="3"/>
                  </a:lnTo>
                  <a:lnTo>
                    <a:pt x="3052" y="16"/>
                  </a:lnTo>
                  <a:lnTo>
                    <a:pt x="3095" y="36"/>
                  </a:lnTo>
                  <a:lnTo>
                    <a:pt x="3134" y="63"/>
                  </a:lnTo>
                  <a:lnTo>
                    <a:pt x="3165" y="96"/>
                  </a:lnTo>
                  <a:lnTo>
                    <a:pt x="3192" y="133"/>
                  </a:lnTo>
                  <a:lnTo>
                    <a:pt x="3212" y="176"/>
                  </a:lnTo>
                  <a:lnTo>
                    <a:pt x="3225" y="220"/>
                  </a:lnTo>
                  <a:lnTo>
                    <a:pt x="3230" y="270"/>
                  </a:lnTo>
                  <a:lnTo>
                    <a:pt x="3230" y="761"/>
                  </a:lnTo>
                  <a:lnTo>
                    <a:pt x="3234" y="799"/>
                  </a:lnTo>
                  <a:lnTo>
                    <a:pt x="3244" y="834"/>
                  </a:lnTo>
                  <a:lnTo>
                    <a:pt x="3261" y="867"/>
                  </a:lnTo>
                  <a:lnTo>
                    <a:pt x="3284" y="894"/>
                  </a:lnTo>
                  <a:lnTo>
                    <a:pt x="3312" y="917"/>
                  </a:lnTo>
                  <a:lnTo>
                    <a:pt x="3347" y="935"/>
                  </a:lnTo>
                  <a:lnTo>
                    <a:pt x="3384" y="947"/>
                  </a:lnTo>
                  <a:lnTo>
                    <a:pt x="3421" y="950"/>
                  </a:lnTo>
                  <a:lnTo>
                    <a:pt x="3457" y="947"/>
                  </a:lnTo>
                  <a:lnTo>
                    <a:pt x="3492" y="937"/>
                  </a:lnTo>
                  <a:lnTo>
                    <a:pt x="3524" y="919"/>
                  </a:lnTo>
                  <a:lnTo>
                    <a:pt x="3554" y="896"/>
                  </a:lnTo>
                  <a:lnTo>
                    <a:pt x="3903" y="547"/>
                  </a:lnTo>
                  <a:lnTo>
                    <a:pt x="3941" y="517"/>
                  </a:lnTo>
                  <a:lnTo>
                    <a:pt x="3981" y="494"/>
                  </a:lnTo>
                  <a:lnTo>
                    <a:pt x="4026" y="479"/>
                  </a:lnTo>
                  <a:lnTo>
                    <a:pt x="4073" y="471"/>
                  </a:lnTo>
                  <a:lnTo>
                    <a:pt x="4120" y="471"/>
                  </a:lnTo>
                  <a:lnTo>
                    <a:pt x="4167" y="479"/>
                  </a:lnTo>
                  <a:lnTo>
                    <a:pt x="4210" y="494"/>
                  </a:lnTo>
                  <a:lnTo>
                    <a:pt x="4252" y="517"/>
                  </a:lnTo>
                  <a:lnTo>
                    <a:pt x="4288" y="547"/>
                  </a:lnTo>
                  <a:lnTo>
                    <a:pt x="4734" y="990"/>
                  </a:lnTo>
                  <a:lnTo>
                    <a:pt x="4762" y="1023"/>
                  </a:lnTo>
                  <a:lnTo>
                    <a:pt x="4784" y="1060"/>
                  </a:lnTo>
                  <a:lnTo>
                    <a:pt x="4801" y="1098"/>
                  </a:lnTo>
                  <a:lnTo>
                    <a:pt x="4811" y="1139"/>
                  </a:lnTo>
                  <a:lnTo>
                    <a:pt x="4814" y="1183"/>
                  </a:lnTo>
                  <a:lnTo>
                    <a:pt x="4811" y="1224"/>
                  </a:lnTo>
                  <a:lnTo>
                    <a:pt x="4801" y="1266"/>
                  </a:lnTo>
                  <a:lnTo>
                    <a:pt x="4784" y="1305"/>
                  </a:lnTo>
                  <a:lnTo>
                    <a:pt x="4762" y="1340"/>
                  </a:lnTo>
                  <a:lnTo>
                    <a:pt x="4734" y="1373"/>
                  </a:lnTo>
                  <a:lnTo>
                    <a:pt x="4385" y="1720"/>
                  </a:lnTo>
                  <a:lnTo>
                    <a:pt x="4360" y="1750"/>
                  </a:lnTo>
                  <a:lnTo>
                    <a:pt x="4342" y="1783"/>
                  </a:lnTo>
                  <a:lnTo>
                    <a:pt x="4332" y="1818"/>
                  </a:lnTo>
                  <a:lnTo>
                    <a:pt x="4328" y="1853"/>
                  </a:lnTo>
                  <a:lnTo>
                    <a:pt x="4332" y="1889"/>
                  </a:lnTo>
                  <a:lnTo>
                    <a:pt x="4343" y="1927"/>
                  </a:lnTo>
                  <a:lnTo>
                    <a:pt x="4362" y="1961"/>
                  </a:lnTo>
                  <a:lnTo>
                    <a:pt x="4385" y="1989"/>
                  </a:lnTo>
                  <a:lnTo>
                    <a:pt x="4414" y="2012"/>
                  </a:lnTo>
                  <a:lnTo>
                    <a:pt x="4445" y="2029"/>
                  </a:lnTo>
                  <a:lnTo>
                    <a:pt x="4480" y="2040"/>
                  </a:lnTo>
                  <a:lnTo>
                    <a:pt x="4519" y="2043"/>
                  </a:lnTo>
                  <a:lnTo>
                    <a:pt x="5014" y="2043"/>
                  </a:lnTo>
                  <a:lnTo>
                    <a:pt x="5063" y="2047"/>
                  </a:lnTo>
                  <a:lnTo>
                    <a:pt x="5108" y="2060"/>
                  </a:lnTo>
                  <a:lnTo>
                    <a:pt x="5151" y="2080"/>
                  </a:lnTo>
                  <a:lnTo>
                    <a:pt x="5189" y="2107"/>
                  </a:lnTo>
                  <a:lnTo>
                    <a:pt x="5221" y="2140"/>
                  </a:lnTo>
                  <a:lnTo>
                    <a:pt x="5248" y="2176"/>
                  </a:lnTo>
                  <a:lnTo>
                    <a:pt x="5268" y="2219"/>
                  </a:lnTo>
                  <a:lnTo>
                    <a:pt x="5281" y="2264"/>
                  </a:lnTo>
                  <a:lnTo>
                    <a:pt x="5286" y="2314"/>
                  </a:lnTo>
                  <a:lnTo>
                    <a:pt x="5286" y="2941"/>
                  </a:lnTo>
                  <a:lnTo>
                    <a:pt x="5281" y="2989"/>
                  </a:lnTo>
                  <a:lnTo>
                    <a:pt x="5268" y="3034"/>
                  </a:lnTo>
                  <a:lnTo>
                    <a:pt x="5248" y="3077"/>
                  </a:lnTo>
                  <a:lnTo>
                    <a:pt x="5221" y="3115"/>
                  </a:lnTo>
                  <a:lnTo>
                    <a:pt x="5189" y="3147"/>
                  </a:lnTo>
                  <a:lnTo>
                    <a:pt x="5151" y="3173"/>
                  </a:lnTo>
                  <a:lnTo>
                    <a:pt x="5108" y="3193"/>
                  </a:lnTo>
                  <a:lnTo>
                    <a:pt x="5063" y="3206"/>
                  </a:lnTo>
                  <a:lnTo>
                    <a:pt x="5014" y="3211"/>
                  </a:lnTo>
                  <a:lnTo>
                    <a:pt x="4519" y="3211"/>
                  </a:lnTo>
                  <a:lnTo>
                    <a:pt x="4480" y="3215"/>
                  </a:lnTo>
                  <a:lnTo>
                    <a:pt x="4445" y="3225"/>
                  </a:lnTo>
                  <a:lnTo>
                    <a:pt x="4412" y="3241"/>
                  </a:lnTo>
                  <a:lnTo>
                    <a:pt x="4385" y="3264"/>
                  </a:lnTo>
                  <a:lnTo>
                    <a:pt x="4362" y="3293"/>
                  </a:lnTo>
                  <a:lnTo>
                    <a:pt x="4343" y="3327"/>
                  </a:lnTo>
                  <a:lnTo>
                    <a:pt x="4332" y="3364"/>
                  </a:lnTo>
                  <a:lnTo>
                    <a:pt x="4328" y="3400"/>
                  </a:lnTo>
                  <a:lnTo>
                    <a:pt x="4332" y="3437"/>
                  </a:lnTo>
                  <a:lnTo>
                    <a:pt x="4342" y="3472"/>
                  </a:lnTo>
                  <a:lnTo>
                    <a:pt x="4360" y="3503"/>
                  </a:lnTo>
                  <a:lnTo>
                    <a:pt x="4385" y="3533"/>
                  </a:lnTo>
                  <a:lnTo>
                    <a:pt x="4734" y="3880"/>
                  </a:lnTo>
                  <a:lnTo>
                    <a:pt x="4762" y="3913"/>
                  </a:lnTo>
                  <a:lnTo>
                    <a:pt x="4784" y="3949"/>
                  </a:lnTo>
                  <a:lnTo>
                    <a:pt x="4801" y="3988"/>
                  </a:lnTo>
                  <a:lnTo>
                    <a:pt x="4811" y="4029"/>
                  </a:lnTo>
                  <a:lnTo>
                    <a:pt x="4814" y="4072"/>
                  </a:lnTo>
                  <a:lnTo>
                    <a:pt x="4811" y="4115"/>
                  </a:lnTo>
                  <a:lnTo>
                    <a:pt x="4801" y="4155"/>
                  </a:lnTo>
                  <a:lnTo>
                    <a:pt x="4784" y="4195"/>
                  </a:lnTo>
                  <a:lnTo>
                    <a:pt x="4762" y="4231"/>
                  </a:lnTo>
                  <a:lnTo>
                    <a:pt x="4734" y="4263"/>
                  </a:lnTo>
                  <a:lnTo>
                    <a:pt x="4288" y="4706"/>
                  </a:lnTo>
                  <a:lnTo>
                    <a:pt x="4252" y="4737"/>
                  </a:lnTo>
                  <a:lnTo>
                    <a:pt x="4210" y="4759"/>
                  </a:lnTo>
                  <a:lnTo>
                    <a:pt x="4167" y="4774"/>
                  </a:lnTo>
                  <a:lnTo>
                    <a:pt x="4120" y="4782"/>
                  </a:lnTo>
                  <a:lnTo>
                    <a:pt x="4073" y="4782"/>
                  </a:lnTo>
                  <a:lnTo>
                    <a:pt x="4026" y="4774"/>
                  </a:lnTo>
                  <a:lnTo>
                    <a:pt x="3981" y="4759"/>
                  </a:lnTo>
                  <a:lnTo>
                    <a:pt x="3941" y="4737"/>
                  </a:lnTo>
                  <a:lnTo>
                    <a:pt x="3903" y="4706"/>
                  </a:lnTo>
                  <a:lnTo>
                    <a:pt x="3554" y="4359"/>
                  </a:lnTo>
                  <a:lnTo>
                    <a:pt x="3524" y="4334"/>
                  </a:lnTo>
                  <a:lnTo>
                    <a:pt x="3492" y="4316"/>
                  </a:lnTo>
                  <a:lnTo>
                    <a:pt x="3457" y="4306"/>
                  </a:lnTo>
                  <a:lnTo>
                    <a:pt x="3421" y="4303"/>
                  </a:lnTo>
                  <a:lnTo>
                    <a:pt x="3384" y="4306"/>
                  </a:lnTo>
                  <a:lnTo>
                    <a:pt x="3347" y="4318"/>
                  </a:lnTo>
                  <a:lnTo>
                    <a:pt x="3312" y="4336"/>
                  </a:lnTo>
                  <a:lnTo>
                    <a:pt x="3284" y="4359"/>
                  </a:lnTo>
                  <a:lnTo>
                    <a:pt x="3261" y="4387"/>
                  </a:lnTo>
                  <a:lnTo>
                    <a:pt x="3244" y="4419"/>
                  </a:lnTo>
                  <a:lnTo>
                    <a:pt x="3234" y="4454"/>
                  </a:lnTo>
                  <a:lnTo>
                    <a:pt x="3230" y="4492"/>
                  </a:lnTo>
                  <a:lnTo>
                    <a:pt x="3230" y="4985"/>
                  </a:lnTo>
                  <a:lnTo>
                    <a:pt x="3225" y="5033"/>
                  </a:lnTo>
                  <a:lnTo>
                    <a:pt x="3212" y="5077"/>
                  </a:lnTo>
                  <a:lnTo>
                    <a:pt x="3192" y="5121"/>
                  </a:lnTo>
                  <a:lnTo>
                    <a:pt x="3165" y="5159"/>
                  </a:lnTo>
                  <a:lnTo>
                    <a:pt x="3134" y="5190"/>
                  </a:lnTo>
                  <a:lnTo>
                    <a:pt x="3095" y="5217"/>
                  </a:lnTo>
                  <a:lnTo>
                    <a:pt x="3052" y="5237"/>
                  </a:lnTo>
                  <a:lnTo>
                    <a:pt x="3007" y="5250"/>
                  </a:lnTo>
                  <a:lnTo>
                    <a:pt x="2958" y="5255"/>
                  </a:lnTo>
                  <a:lnTo>
                    <a:pt x="2328" y="5255"/>
                  </a:lnTo>
                  <a:lnTo>
                    <a:pt x="2278" y="5250"/>
                  </a:lnTo>
                  <a:lnTo>
                    <a:pt x="2233" y="5237"/>
                  </a:lnTo>
                  <a:lnTo>
                    <a:pt x="2189" y="5217"/>
                  </a:lnTo>
                  <a:lnTo>
                    <a:pt x="2153" y="5190"/>
                  </a:lnTo>
                  <a:lnTo>
                    <a:pt x="2119" y="5159"/>
                  </a:lnTo>
                  <a:lnTo>
                    <a:pt x="2092" y="5121"/>
                  </a:lnTo>
                  <a:lnTo>
                    <a:pt x="2072" y="5077"/>
                  </a:lnTo>
                  <a:lnTo>
                    <a:pt x="2059" y="5033"/>
                  </a:lnTo>
                  <a:lnTo>
                    <a:pt x="2056" y="4985"/>
                  </a:lnTo>
                  <a:lnTo>
                    <a:pt x="2056" y="4492"/>
                  </a:lnTo>
                  <a:lnTo>
                    <a:pt x="2052" y="4454"/>
                  </a:lnTo>
                  <a:lnTo>
                    <a:pt x="2041" y="4419"/>
                  </a:lnTo>
                  <a:lnTo>
                    <a:pt x="2024" y="4387"/>
                  </a:lnTo>
                  <a:lnTo>
                    <a:pt x="2001" y="4359"/>
                  </a:lnTo>
                  <a:lnTo>
                    <a:pt x="1972" y="4336"/>
                  </a:lnTo>
                  <a:lnTo>
                    <a:pt x="1939" y="4318"/>
                  </a:lnTo>
                  <a:lnTo>
                    <a:pt x="1901" y="4306"/>
                  </a:lnTo>
                  <a:lnTo>
                    <a:pt x="1864" y="4303"/>
                  </a:lnTo>
                  <a:lnTo>
                    <a:pt x="1829" y="4306"/>
                  </a:lnTo>
                  <a:lnTo>
                    <a:pt x="1794" y="4316"/>
                  </a:lnTo>
                  <a:lnTo>
                    <a:pt x="1760" y="4334"/>
                  </a:lnTo>
                  <a:lnTo>
                    <a:pt x="1730" y="4359"/>
                  </a:lnTo>
                  <a:lnTo>
                    <a:pt x="1382" y="4706"/>
                  </a:lnTo>
                  <a:lnTo>
                    <a:pt x="1345" y="4737"/>
                  </a:lnTo>
                  <a:lnTo>
                    <a:pt x="1303" y="4759"/>
                  </a:lnTo>
                  <a:lnTo>
                    <a:pt x="1258" y="4774"/>
                  </a:lnTo>
                  <a:lnTo>
                    <a:pt x="1213" y="4782"/>
                  </a:lnTo>
                  <a:lnTo>
                    <a:pt x="1165" y="4782"/>
                  </a:lnTo>
                  <a:lnTo>
                    <a:pt x="1120" y="4774"/>
                  </a:lnTo>
                  <a:lnTo>
                    <a:pt x="1075" y="4759"/>
                  </a:lnTo>
                  <a:lnTo>
                    <a:pt x="1033" y="4737"/>
                  </a:lnTo>
                  <a:lnTo>
                    <a:pt x="996" y="4706"/>
                  </a:lnTo>
                  <a:lnTo>
                    <a:pt x="551" y="4263"/>
                  </a:lnTo>
                  <a:lnTo>
                    <a:pt x="522" y="4231"/>
                  </a:lnTo>
                  <a:lnTo>
                    <a:pt x="501" y="4195"/>
                  </a:lnTo>
                  <a:lnTo>
                    <a:pt x="484" y="4155"/>
                  </a:lnTo>
                  <a:lnTo>
                    <a:pt x="474" y="4115"/>
                  </a:lnTo>
                  <a:lnTo>
                    <a:pt x="471" y="4072"/>
                  </a:lnTo>
                  <a:lnTo>
                    <a:pt x="474" y="4029"/>
                  </a:lnTo>
                  <a:lnTo>
                    <a:pt x="484" y="3988"/>
                  </a:lnTo>
                  <a:lnTo>
                    <a:pt x="501" y="3949"/>
                  </a:lnTo>
                  <a:lnTo>
                    <a:pt x="522" y="3913"/>
                  </a:lnTo>
                  <a:lnTo>
                    <a:pt x="551" y="3880"/>
                  </a:lnTo>
                  <a:lnTo>
                    <a:pt x="901" y="3533"/>
                  </a:lnTo>
                  <a:lnTo>
                    <a:pt x="924" y="3503"/>
                  </a:lnTo>
                  <a:lnTo>
                    <a:pt x="943" y="3472"/>
                  </a:lnTo>
                  <a:lnTo>
                    <a:pt x="953" y="3437"/>
                  </a:lnTo>
                  <a:lnTo>
                    <a:pt x="956" y="3400"/>
                  </a:lnTo>
                  <a:lnTo>
                    <a:pt x="953" y="3364"/>
                  </a:lnTo>
                  <a:lnTo>
                    <a:pt x="941" y="3327"/>
                  </a:lnTo>
                  <a:lnTo>
                    <a:pt x="923" y="3293"/>
                  </a:lnTo>
                  <a:lnTo>
                    <a:pt x="899" y="3264"/>
                  </a:lnTo>
                  <a:lnTo>
                    <a:pt x="873" y="3241"/>
                  </a:lnTo>
                  <a:lnTo>
                    <a:pt x="839" y="3225"/>
                  </a:lnTo>
                  <a:lnTo>
                    <a:pt x="804" y="3215"/>
                  </a:lnTo>
                  <a:lnTo>
                    <a:pt x="766" y="3211"/>
                  </a:lnTo>
                  <a:lnTo>
                    <a:pt x="272" y="3211"/>
                  </a:lnTo>
                  <a:lnTo>
                    <a:pt x="222" y="3206"/>
                  </a:lnTo>
                  <a:lnTo>
                    <a:pt x="177" y="3193"/>
                  </a:lnTo>
                  <a:lnTo>
                    <a:pt x="133" y="3173"/>
                  </a:lnTo>
                  <a:lnTo>
                    <a:pt x="97" y="3147"/>
                  </a:lnTo>
                  <a:lnTo>
                    <a:pt x="63" y="3115"/>
                  </a:lnTo>
                  <a:lnTo>
                    <a:pt x="37" y="3077"/>
                  </a:lnTo>
                  <a:lnTo>
                    <a:pt x="17" y="3034"/>
                  </a:lnTo>
                  <a:lnTo>
                    <a:pt x="3" y="2989"/>
                  </a:lnTo>
                  <a:lnTo>
                    <a:pt x="0" y="2941"/>
                  </a:lnTo>
                  <a:lnTo>
                    <a:pt x="0" y="2314"/>
                  </a:lnTo>
                  <a:lnTo>
                    <a:pt x="3" y="2264"/>
                  </a:lnTo>
                  <a:lnTo>
                    <a:pt x="17" y="2219"/>
                  </a:lnTo>
                  <a:lnTo>
                    <a:pt x="37" y="2176"/>
                  </a:lnTo>
                  <a:lnTo>
                    <a:pt x="63" y="2140"/>
                  </a:lnTo>
                  <a:lnTo>
                    <a:pt x="97" y="2107"/>
                  </a:lnTo>
                  <a:lnTo>
                    <a:pt x="133" y="2080"/>
                  </a:lnTo>
                  <a:lnTo>
                    <a:pt x="177" y="2060"/>
                  </a:lnTo>
                  <a:lnTo>
                    <a:pt x="222" y="2047"/>
                  </a:lnTo>
                  <a:lnTo>
                    <a:pt x="272" y="2043"/>
                  </a:lnTo>
                  <a:lnTo>
                    <a:pt x="766" y="2043"/>
                  </a:lnTo>
                  <a:lnTo>
                    <a:pt x="804" y="2040"/>
                  </a:lnTo>
                  <a:lnTo>
                    <a:pt x="841" y="2029"/>
                  </a:lnTo>
                  <a:lnTo>
                    <a:pt x="873" y="2012"/>
                  </a:lnTo>
                  <a:lnTo>
                    <a:pt x="901" y="1989"/>
                  </a:lnTo>
                  <a:lnTo>
                    <a:pt x="924" y="1961"/>
                  </a:lnTo>
                  <a:lnTo>
                    <a:pt x="941" y="1927"/>
                  </a:lnTo>
                  <a:lnTo>
                    <a:pt x="953" y="1889"/>
                  </a:lnTo>
                  <a:lnTo>
                    <a:pt x="956" y="1853"/>
                  </a:lnTo>
                  <a:lnTo>
                    <a:pt x="953" y="1818"/>
                  </a:lnTo>
                  <a:lnTo>
                    <a:pt x="943" y="1783"/>
                  </a:lnTo>
                  <a:lnTo>
                    <a:pt x="924" y="1750"/>
                  </a:lnTo>
                  <a:lnTo>
                    <a:pt x="901" y="1720"/>
                  </a:lnTo>
                  <a:lnTo>
                    <a:pt x="551" y="1373"/>
                  </a:lnTo>
                  <a:lnTo>
                    <a:pt x="522" y="1340"/>
                  </a:lnTo>
                  <a:lnTo>
                    <a:pt x="501" y="1305"/>
                  </a:lnTo>
                  <a:lnTo>
                    <a:pt x="484" y="1266"/>
                  </a:lnTo>
                  <a:lnTo>
                    <a:pt x="474" y="1224"/>
                  </a:lnTo>
                  <a:lnTo>
                    <a:pt x="471" y="1183"/>
                  </a:lnTo>
                  <a:lnTo>
                    <a:pt x="474" y="1139"/>
                  </a:lnTo>
                  <a:lnTo>
                    <a:pt x="484" y="1098"/>
                  </a:lnTo>
                  <a:lnTo>
                    <a:pt x="501" y="1060"/>
                  </a:lnTo>
                  <a:lnTo>
                    <a:pt x="522" y="1023"/>
                  </a:lnTo>
                  <a:lnTo>
                    <a:pt x="551" y="990"/>
                  </a:lnTo>
                  <a:lnTo>
                    <a:pt x="996" y="547"/>
                  </a:lnTo>
                  <a:lnTo>
                    <a:pt x="1033" y="517"/>
                  </a:lnTo>
                  <a:lnTo>
                    <a:pt x="1075" y="494"/>
                  </a:lnTo>
                  <a:lnTo>
                    <a:pt x="1120" y="479"/>
                  </a:lnTo>
                  <a:lnTo>
                    <a:pt x="1165" y="471"/>
                  </a:lnTo>
                  <a:lnTo>
                    <a:pt x="1213" y="471"/>
                  </a:lnTo>
                  <a:lnTo>
                    <a:pt x="1258" y="479"/>
                  </a:lnTo>
                  <a:lnTo>
                    <a:pt x="1303" y="494"/>
                  </a:lnTo>
                  <a:lnTo>
                    <a:pt x="1345" y="517"/>
                  </a:lnTo>
                  <a:lnTo>
                    <a:pt x="1382" y="547"/>
                  </a:lnTo>
                  <a:lnTo>
                    <a:pt x="1730" y="896"/>
                  </a:lnTo>
                  <a:lnTo>
                    <a:pt x="1760" y="919"/>
                  </a:lnTo>
                  <a:lnTo>
                    <a:pt x="1794" y="937"/>
                  </a:lnTo>
                  <a:lnTo>
                    <a:pt x="1829" y="947"/>
                  </a:lnTo>
                  <a:lnTo>
                    <a:pt x="1864" y="950"/>
                  </a:lnTo>
                  <a:lnTo>
                    <a:pt x="1901" y="947"/>
                  </a:lnTo>
                  <a:lnTo>
                    <a:pt x="1939" y="935"/>
                  </a:lnTo>
                  <a:lnTo>
                    <a:pt x="1972" y="917"/>
                  </a:lnTo>
                  <a:lnTo>
                    <a:pt x="2001" y="894"/>
                  </a:lnTo>
                  <a:lnTo>
                    <a:pt x="2024" y="867"/>
                  </a:lnTo>
                  <a:lnTo>
                    <a:pt x="2041" y="834"/>
                  </a:lnTo>
                  <a:lnTo>
                    <a:pt x="2052" y="799"/>
                  </a:lnTo>
                  <a:lnTo>
                    <a:pt x="2056" y="761"/>
                  </a:lnTo>
                  <a:lnTo>
                    <a:pt x="2056" y="270"/>
                  </a:lnTo>
                  <a:lnTo>
                    <a:pt x="2059" y="220"/>
                  </a:lnTo>
                  <a:lnTo>
                    <a:pt x="2072" y="176"/>
                  </a:lnTo>
                  <a:lnTo>
                    <a:pt x="2092" y="133"/>
                  </a:lnTo>
                  <a:lnTo>
                    <a:pt x="2119" y="96"/>
                  </a:lnTo>
                  <a:lnTo>
                    <a:pt x="2153" y="63"/>
                  </a:lnTo>
                  <a:lnTo>
                    <a:pt x="2189" y="36"/>
                  </a:lnTo>
                  <a:lnTo>
                    <a:pt x="2233" y="16"/>
                  </a:lnTo>
                  <a:lnTo>
                    <a:pt x="2278" y="3"/>
                  </a:lnTo>
                  <a:lnTo>
                    <a:pt x="23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72" name="Freeform 35"/>
            <p:cNvSpPr>
              <a:spLocks noEditPoints="1"/>
            </p:cNvSpPr>
            <p:nvPr/>
          </p:nvSpPr>
          <p:spPr bwMode="auto">
            <a:xfrm>
              <a:off x="-6157913" y="2181225"/>
              <a:ext cx="2797175" cy="2779713"/>
            </a:xfrm>
            <a:custGeom>
              <a:avLst/>
              <a:gdLst>
                <a:gd name="T0" fmla="*/ 801 w 1762"/>
                <a:gd name="T1" fmla="*/ 199 h 1751"/>
                <a:gd name="T2" fmla="*/ 649 w 1762"/>
                <a:gd name="T3" fmla="*/ 233 h 1751"/>
                <a:gd name="T4" fmla="*/ 514 w 1762"/>
                <a:gd name="T5" fmla="*/ 300 h 1751"/>
                <a:gd name="T6" fmla="*/ 396 w 1762"/>
                <a:gd name="T7" fmla="*/ 393 h 1751"/>
                <a:gd name="T8" fmla="*/ 302 w 1762"/>
                <a:gd name="T9" fmla="*/ 510 h 1751"/>
                <a:gd name="T10" fmla="*/ 235 w 1762"/>
                <a:gd name="T11" fmla="*/ 645 h 1751"/>
                <a:gd name="T12" fmla="*/ 200 w 1762"/>
                <a:gd name="T13" fmla="*/ 796 h 1751"/>
                <a:gd name="T14" fmla="*/ 200 w 1762"/>
                <a:gd name="T15" fmla="*/ 955 h 1751"/>
                <a:gd name="T16" fmla="*/ 235 w 1762"/>
                <a:gd name="T17" fmla="*/ 1104 h 1751"/>
                <a:gd name="T18" fmla="*/ 302 w 1762"/>
                <a:gd name="T19" fmla="*/ 1240 h 1751"/>
                <a:gd name="T20" fmla="*/ 396 w 1762"/>
                <a:gd name="T21" fmla="*/ 1356 h 1751"/>
                <a:gd name="T22" fmla="*/ 514 w 1762"/>
                <a:gd name="T23" fmla="*/ 1449 h 1751"/>
                <a:gd name="T24" fmla="*/ 649 w 1762"/>
                <a:gd name="T25" fmla="*/ 1516 h 1751"/>
                <a:gd name="T26" fmla="*/ 801 w 1762"/>
                <a:gd name="T27" fmla="*/ 1551 h 1751"/>
                <a:gd name="T28" fmla="*/ 961 w 1762"/>
                <a:gd name="T29" fmla="*/ 1551 h 1751"/>
                <a:gd name="T30" fmla="*/ 1111 w 1762"/>
                <a:gd name="T31" fmla="*/ 1516 h 1751"/>
                <a:gd name="T32" fmla="*/ 1248 w 1762"/>
                <a:gd name="T33" fmla="*/ 1449 h 1751"/>
                <a:gd name="T34" fmla="*/ 1365 w 1762"/>
                <a:gd name="T35" fmla="*/ 1356 h 1751"/>
                <a:gd name="T36" fmla="*/ 1458 w 1762"/>
                <a:gd name="T37" fmla="*/ 1240 h 1751"/>
                <a:gd name="T38" fmla="*/ 1525 w 1762"/>
                <a:gd name="T39" fmla="*/ 1104 h 1751"/>
                <a:gd name="T40" fmla="*/ 1560 w 1762"/>
                <a:gd name="T41" fmla="*/ 955 h 1751"/>
                <a:gd name="T42" fmla="*/ 1560 w 1762"/>
                <a:gd name="T43" fmla="*/ 796 h 1751"/>
                <a:gd name="T44" fmla="*/ 1525 w 1762"/>
                <a:gd name="T45" fmla="*/ 645 h 1751"/>
                <a:gd name="T46" fmla="*/ 1458 w 1762"/>
                <a:gd name="T47" fmla="*/ 510 h 1751"/>
                <a:gd name="T48" fmla="*/ 1365 w 1762"/>
                <a:gd name="T49" fmla="*/ 393 h 1751"/>
                <a:gd name="T50" fmla="*/ 1248 w 1762"/>
                <a:gd name="T51" fmla="*/ 300 h 1751"/>
                <a:gd name="T52" fmla="*/ 1111 w 1762"/>
                <a:gd name="T53" fmla="*/ 233 h 1751"/>
                <a:gd name="T54" fmla="*/ 961 w 1762"/>
                <a:gd name="T55" fmla="*/ 199 h 1751"/>
                <a:gd name="T56" fmla="*/ 881 w 1762"/>
                <a:gd name="T57" fmla="*/ 0 h 1751"/>
                <a:gd name="T58" fmla="*/ 1070 w 1762"/>
                <a:gd name="T59" fmla="*/ 19 h 1751"/>
                <a:gd name="T60" fmla="*/ 1245 w 1762"/>
                <a:gd name="T61" fmla="*/ 78 h 1751"/>
                <a:gd name="T62" fmla="*/ 1400 w 1762"/>
                <a:gd name="T63" fmla="*/ 169 h 1751"/>
                <a:gd name="T64" fmla="*/ 1535 w 1762"/>
                <a:gd name="T65" fmla="*/ 288 h 1751"/>
                <a:gd name="T66" fmla="*/ 1642 w 1762"/>
                <a:gd name="T67" fmla="*/ 432 h 1751"/>
                <a:gd name="T68" fmla="*/ 1717 w 1762"/>
                <a:gd name="T69" fmla="*/ 598 h 1751"/>
                <a:gd name="T70" fmla="*/ 1757 w 1762"/>
                <a:gd name="T71" fmla="*/ 779 h 1751"/>
                <a:gd name="T72" fmla="*/ 1757 w 1762"/>
                <a:gd name="T73" fmla="*/ 970 h 1751"/>
                <a:gd name="T74" fmla="*/ 1717 w 1762"/>
                <a:gd name="T75" fmla="*/ 1151 h 1751"/>
                <a:gd name="T76" fmla="*/ 1642 w 1762"/>
                <a:gd name="T77" fmla="*/ 1317 h 1751"/>
                <a:gd name="T78" fmla="*/ 1535 w 1762"/>
                <a:gd name="T79" fmla="*/ 1461 h 1751"/>
                <a:gd name="T80" fmla="*/ 1400 w 1762"/>
                <a:gd name="T81" fmla="*/ 1582 h 1751"/>
                <a:gd name="T82" fmla="*/ 1245 w 1762"/>
                <a:gd name="T83" fmla="*/ 1673 h 1751"/>
                <a:gd name="T84" fmla="*/ 1070 w 1762"/>
                <a:gd name="T85" fmla="*/ 1731 h 1751"/>
                <a:gd name="T86" fmla="*/ 881 w 1762"/>
                <a:gd name="T87" fmla="*/ 1751 h 1751"/>
                <a:gd name="T88" fmla="*/ 693 w 1762"/>
                <a:gd name="T89" fmla="*/ 1731 h 1751"/>
                <a:gd name="T90" fmla="*/ 517 w 1762"/>
                <a:gd name="T91" fmla="*/ 1673 h 1751"/>
                <a:gd name="T92" fmla="*/ 360 w 1762"/>
                <a:gd name="T93" fmla="*/ 1582 h 1751"/>
                <a:gd name="T94" fmla="*/ 227 w 1762"/>
                <a:gd name="T95" fmla="*/ 1461 h 1751"/>
                <a:gd name="T96" fmla="*/ 120 w 1762"/>
                <a:gd name="T97" fmla="*/ 1317 h 1751"/>
                <a:gd name="T98" fmla="*/ 43 w 1762"/>
                <a:gd name="T99" fmla="*/ 1151 h 1751"/>
                <a:gd name="T100" fmla="*/ 5 w 1762"/>
                <a:gd name="T101" fmla="*/ 970 h 1751"/>
                <a:gd name="T102" fmla="*/ 5 w 1762"/>
                <a:gd name="T103" fmla="*/ 779 h 1751"/>
                <a:gd name="T104" fmla="*/ 43 w 1762"/>
                <a:gd name="T105" fmla="*/ 598 h 1751"/>
                <a:gd name="T106" fmla="*/ 120 w 1762"/>
                <a:gd name="T107" fmla="*/ 432 h 1751"/>
                <a:gd name="T108" fmla="*/ 227 w 1762"/>
                <a:gd name="T109" fmla="*/ 288 h 1751"/>
                <a:gd name="T110" fmla="*/ 360 w 1762"/>
                <a:gd name="T111" fmla="*/ 169 h 1751"/>
                <a:gd name="T112" fmla="*/ 517 w 1762"/>
                <a:gd name="T113" fmla="*/ 78 h 1751"/>
                <a:gd name="T114" fmla="*/ 693 w 1762"/>
                <a:gd name="T115" fmla="*/ 19 h 1751"/>
                <a:gd name="T116" fmla="*/ 881 w 1762"/>
                <a:gd name="T117"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2" h="1751">
                  <a:moveTo>
                    <a:pt x="881" y="194"/>
                  </a:moveTo>
                  <a:lnTo>
                    <a:pt x="801" y="199"/>
                  </a:lnTo>
                  <a:lnTo>
                    <a:pt x="724" y="212"/>
                  </a:lnTo>
                  <a:lnTo>
                    <a:pt x="649" y="233"/>
                  </a:lnTo>
                  <a:lnTo>
                    <a:pt x="579" y="263"/>
                  </a:lnTo>
                  <a:lnTo>
                    <a:pt x="514" y="300"/>
                  </a:lnTo>
                  <a:lnTo>
                    <a:pt x="452" y="343"/>
                  </a:lnTo>
                  <a:lnTo>
                    <a:pt x="396" y="393"/>
                  </a:lnTo>
                  <a:lnTo>
                    <a:pt x="345" y="449"/>
                  </a:lnTo>
                  <a:lnTo>
                    <a:pt x="302" y="510"/>
                  </a:lnTo>
                  <a:lnTo>
                    <a:pt x="265" y="575"/>
                  </a:lnTo>
                  <a:lnTo>
                    <a:pt x="235" y="645"/>
                  </a:lnTo>
                  <a:lnTo>
                    <a:pt x="214" y="719"/>
                  </a:lnTo>
                  <a:lnTo>
                    <a:pt x="200" y="796"/>
                  </a:lnTo>
                  <a:lnTo>
                    <a:pt x="195" y="875"/>
                  </a:lnTo>
                  <a:lnTo>
                    <a:pt x="200" y="955"/>
                  </a:lnTo>
                  <a:lnTo>
                    <a:pt x="214" y="1031"/>
                  </a:lnTo>
                  <a:lnTo>
                    <a:pt x="235" y="1104"/>
                  </a:lnTo>
                  <a:lnTo>
                    <a:pt x="265" y="1174"/>
                  </a:lnTo>
                  <a:lnTo>
                    <a:pt x="302" y="1240"/>
                  </a:lnTo>
                  <a:lnTo>
                    <a:pt x="345" y="1300"/>
                  </a:lnTo>
                  <a:lnTo>
                    <a:pt x="396" y="1356"/>
                  </a:lnTo>
                  <a:lnTo>
                    <a:pt x="452" y="1406"/>
                  </a:lnTo>
                  <a:lnTo>
                    <a:pt x="514" y="1449"/>
                  </a:lnTo>
                  <a:lnTo>
                    <a:pt x="579" y="1486"/>
                  </a:lnTo>
                  <a:lnTo>
                    <a:pt x="649" y="1516"/>
                  </a:lnTo>
                  <a:lnTo>
                    <a:pt x="724" y="1537"/>
                  </a:lnTo>
                  <a:lnTo>
                    <a:pt x="801" y="1551"/>
                  </a:lnTo>
                  <a:lnTo>
                    <a:pt x="881" y="1555"/>
                  </a:lnTo>
                  <a:lnTo>
                    <a:pt x="961" y="1551"/>
                  </a:lnTo>
                  <a:lnTo>
                    <a:pt x="1038" y="1537"/>
                  </a:lnTo>
                  <a:lnTo>
                    <a:pt x="1111" y="1516"/>
                  </a:lnTo>
                  <a:lnTo>
                    <a:pt x="1181" y="1486"/>
                  </a:lnTo>
                  <a:lnTo>
                    <a:pt x="1248" y="1449"/>
                  </a:lnTo>
                  <a:lnTo>
                    <a:pt x="1308" y="1406"/>
                  </a:lnTo>
                  <a:lnTo>
                    <a:pt x="1365" y="1356"/>
                  </a:lnTo>
                  <a:lnTo>
                    <a:pt x="1415" y="1300"/>
                  </a:lnTo>
                  <a:lnTo>
                    <a:pt x="1458" y="1240"/>
                  </a:lnTo>
                  <a:lnTo>
                    <a:pt x="1495" y="1174"/>
                  </a:lnTo>
                  <a:lnTo>
                    <a:pt x="1525" y="1104"/>
                  </a:lnTo>
                  <a:lnTo>
                    <a:pt x="1547" y="1031"/>
                  </a:lnTo>
                  <a:lnTo>
                    <a:pt x="1560" y="955"/>
                  </a:lnTo>
                  <a:lnTo>
                    <a:pt x="1565" y="875"/>
                  </a:lnTo>
                  <a:lnTo>
                    <a:pt x="1560" y="796"/>
                  </a:lnTo>
                  <a:lnTo>
                    <a:pt x="1547" y="719"/>
                  </a:lnTo>
                  <a:lnTo>
                    <a:pt x="1525" y="645"/>
                  </a:lnTo>
                  <a:lnTo>
                    <a:pt x="1495" y="575"/>
                  </a:lnTo>
                  <a:lnTo>
                    <a:pt x="1458" y="510"/>
                  </a:lnTo>
                  <a:lnTo>
                    <a:pt x="1415" y="449"/>
                  </a:lnTo>
                  <a:lnTo>
                    <a:pt x="1365" y="393"/>
                  </a:lnTo>
                  <a:lnTo>
                    <a:pt x="1308" y="343"/>
                  </a:lnTo>
                  <a:lnTo>
                    <a:pt x="1248" y="300"/>
                  </a:lnTo>
                  <a:lnTo>
                    <a:pt x="1181" y="263"/>
                  </a:lnTo>
                  <a:lnTo>
                    <a:pt x="1111" y="233"/>
                  </a:lnTo>
                  <a:lnTo>
                    <a:pt x="1038" y="212"/>
                  </a:lnTo>
                  <a:lnTo>
                    <a:pt x="961" y="199"/>
                  </a:lnTo>
                  <a:lnTo>
                    <a:pt x="881" y="194"/>
                  </a:lnTo>
                  <a:close/>
                  <a:moveTo>
                    <a:pt x="881" y="0"/>
                  </a:moveTo>
                  <a:lnTo>
                    <a:pt x="976" y="5"/>
                  </a:lnTo>
                  <a:lnTo>
                    <a:pt x="1070" y="19"/>
                  </a:lnTo>
                  <a:lnTo>
                    <a:pt x="1158" y="43"/>
                  </a:lnTo>
                  <a:lnTo>
                    <a:pt x="1245" y="78"/>
                  </a:lnTo>
                  <a:lnTo>
                    <a:pt x="1325" y="119"/>
                  </a:lnTo>
                  <a:lnTo>
                    <a:pt x="1400" y="169"/>
                  </a:lnTo>
                  <a:lnTo>
                    <a:pt x="1470" y="225"/>
                  </a:lnTo>
                  <a:lnTo>
                    <a:pt x="1535" y="288"/>
                  </a:lnTo>
                  <a:lnTo>
                    <a:pt x="1592" y="358"/>
                  </a:lnTo>
                  <a:lnTo>
                    <a:pt x="1642" y="432"/>
                  </a:lnTo>
                  <a:lnTo>
                    <a:pt x="1684" y="514"/>
                  </a:lnTo>
                  <a:lnTo>
                    <a:pt x="1717" y="598"/>
                  </a:lnTo>
                  <a:lnTo>
                    <a:pt x="1742" y="688"/>
                  </a:lnTo>
                  <a:lnTo>
                    <a:pt x="1757" y="779"/>
                  </a:lnTo>
                  <a:lnTo>
                    <a:pt x="1762" y="875"/>
                  </a:lnTo>
                  <a:lnTo>
                    <a:pt x="1757" y="970"/>
                  </a:lnTo>
                  <a:lnTo>
                    <a:pt x="1742" y="1063"/>
                  </a:lnTo>
                  <a:lnTo>
                    <a:pt x="1717" y="1151"/>
                  </a:lnTo>
                  <a:lnTo>
                    <a:pt x="1684" y="1237"/>
                  </a:lnTo>
                  <a:lnTo>
                    <a:pt x="1642" y="1317"/>
                  </a:lnTo>
                  <a:lnTo>
                    <a:pt x="1592" y="1391"/>
                  </a:lnTo>
                  <a:lnTo>
                    <a:pt x="1535" y="1461"/>
                  </a:lnTo>
                  <a:lnTo>
                    <a:pt x="1470" y="1526"/>
                  </a:lnTo>
                  <a:lnTo>
                    <a:pt x="1400" y="1582"/>
                  </a:lnTo>
                  <a:lnTo>
                    <a:pt x="1325" y="1632"/>
                  </a:lnTo>
                  <a:lnTo>
                    <a:pt x="1245" y="1673"/>
                  </a:lnTo>
                  <a:lnTo>
                    <a:pt x="1158" y="1706"/>
                  </a:lnTo>
                  <a:lnTo>
                    <a:pt x="1070" y="1731"/>
                  </a:lnTo>
                  <a:lnTo>
                    <a:pt x="976" y="1746"/>
                  </a:lnTo>
                  <a:lnTo>
                    <a:pt x="881" y="1751"/>
                  </a:lnTo>
                  <a:lnTo>
                    <a:pt x="784" y="1746"/>
                  </a:lnTo>
                  <a:lnTo>
                    <a:pt x="693" y="1731"/>
                  </a:lnTo>
                  <a:lnTo>
                    <a:pt x="602" y="1706"/>
                  </a:lnTo>
                  <a:lnTo>
                    <a:pt x="517" y="1673"/>
                  </a:lnTo>
                  <a:lnTo>
                    <a:pt x="436" y="1632"/>
                  </a:lnTo>
                  <a:lnTo>
                    <a:pt x="360" y="1582"/>
                  </a:lnTo>
                  <a:lnTo>
                    <a:pt x="290" y="1526"/>
                  </a:lnTo>
                  <a:lnTo>
                    <a:pt x="227" y="1461"/>
                  </a:lnTo>
                  <a:lnTo>
                    <a:pt x="170" y="1391"/>
                  </a:lnTo>
                  <a:lnTo>
                    <a:pt x="120" y="1317"/>
                  </a:lnTo>
                  <a:lnTo>
                    <a:pt x="78" y="1237"/>
                  </a:lnTo>
                  <a:lnTo>
                    <a:pt x="43" y="1151"/>
                  </a:lnTo>
                  <a:lnTo>
                    <a:pt x="20" y="1063"/>
                  </a:lnTo>
                  <a:lnTo>
                    <a:pt x="5" y="970"/>
                  </a:lnTo>
                  <a:lnTo>
                    <a:pt x="0" y="875"/>
                  </a:lnTo>
                  <a:lnTo>
                    <a:pt x="5" y="779"/>
                  </a:lnTo>
                  <a:lnTo>
                    <a:pt x="20" y="688"/>
                  </a:lnTo>
                  <a:lnTo>
                    <a:pt x="43" y="598"/>
                  </a:lnTo>
                  <a:lnTo>
                    <a:pt x="78" y="514"/>
                  </a:lnTo>
                  <a:lnTo>
                    <a:pt x="120" y="432"/>
                  </a:lnTo>
                  <a:lnTo>
                    <a:pt x="170" y="358"/>
                  </a:lnTo>
                  <a:lnTo>
                    <a:pt x="227" y="288"/>
                  </a:lnTo>
                  <a:lnTo>
                    <a:pt x="290" y="225"/>
                  </a:lnTo>
                  <a:lnTo>
                    <a:pt x="360" y="169"/>
                  </a:lnTo>
                  <a:lnTo>
                    <a:pt x="436" y="119"/>
                  </a:lnTo>
                  <a:lnTo>
                    <a:pt x="517" y="78"/>
                  </a:lnTo>
                  <a:lnTo>
                    <a:pt x="602" y="43"/>
                  </a:lnTo>
                  <a:lnTo>
                    <a:pt x="693" y="19"/>
                  </a:lnTo>
                  <a:lnTo>
                    <a:pt x="784" y="5"/>
                  </a:lnTo>
                  <a:lnTo>
                    <a:pt x="88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sp>
        <p:nvSpPr>
          <p:cNvPr id="53" name="Footer Placeholder 3">
            <a:extLst>
              <a:ext uri="{FF2B5EF4-FFF2-40B4-BE49-F238E27FC236}">
                <a16:creationId xmlns:a16="http://schemas.microsoft.com/office/drawing/2014/main" id="{737094DB-04D8-4B31-A7AF-559C69F3FC4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54" name="Slide Number Placeholder 4">
            <a:extLst>
              <a:ext uri="{FF2B5EF4-FFF2-40B4-BE49-F238E27FC236}">
                <a16:creationId xmlns:a16="http://schemas.microsoft.com/office/drawing/2014/main" id="{428D77C4-1CF3-4812-A94E-85DE67408CB5}"/>
              </a:ext>
            </a:extLst>
          </p:cNvPr>
          <p:cNvSpPr>
            <a:spLocks noGrp="1"/>
          </p:cNvSpPr>
          <p:nvPr>
            <p:ph type="sldNum" sz="quarter" idx="11"/>
          </p:nvPr>
        </p:nvSpPr>
        <p:spPr>
          <a:xfrm>
            <a:off x="6457950" y="6433131"/>
            <a:ext cx="2057400" cy="365125"/>
          </a:xfrm>
        </p:spPr>
        <p:txBody>
          <a:bodyPr/>
          <a:lstStyle/>
          <a:p>
            <a:pPr>
              <a:defRPr/>
            </a:pPr>
            <a:fld id="{36AC1577-D165-894F-A2E8-2E5C1B17494C}" type="slidenum">
              <a:rPr lang="en-US" altLang="en-US" smtClean="0"/>
              <a:pPr>
                <a:defRPr/>
              </a:pPr>
              <a:t>21</a:t>
            </a:fld>
            <a:endParaRPr lang="en-US" altLang="en-US" dirty="0"/>
          </a:p>
        </p:txBody>
      </p:sp>
      <p:sp>
        <p:nvSpPr>
          <p:cNvPr id="3" name="Speech Bubble: Rectangle with Corners Rounded 2">
            <a:extLst>
              <a:ext uri="{FF2B5EF4-FFF2-40B4-BE49-F238E27FC236}">
                <a16:creationId xmlns:a16="http://schemas.microsoft.com/office/drawing/2014/main" id="{DC5CE375-BDEA-4804-A046-C681E16A59C7}"/>
              </a:ext>
            </a:extLst>
          </p:cNvPr>
          <p:cNvSpPr/>
          <p:nvPr/>
        </p:nvSpPr>
        <p:spPr>
          <a:xfrm>
            <a:off x="6286643" y="1283855"/>
            <a:ext cx="1979902" cy="1152353"/>
          </a:xfrm>
          <a:prstGeom prst="wedgeRoundRectCallout">
            <a:avLst>
              <a:gd name="adj1" fmla="val -76347"/>
              <a:gd name="adj2" fmla="val 120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Who? What? When? Where? How?</a:t>
            </a:r>
          </a:p>
        </p:txBody>
      </p:sp>
      <p:sp>
        <p:nvSpPr>
          <p:cNvPr id="73" name="Speech Bubble: Rectangle with Corners Rounded 72">
            <a:extLst>
              <a:ext uri="{FF2B5EF4-FFF2-40B4-BE49-F238E27FC236}">
                <a16:creationId xmlns:a16="http://schemas.microsoft.com/office/drawing/2014/main" id="{57EA6AC6-05B4-4ED7-BA6B-1A221CCE8025}"/>
              </a:ext>
            </a:extLst>
          </p:cNvPr>
          <p:cNvSpPr/>
          <p:nvPr/>
        </p:nvSpPr>
        <p:spPr>
          <a:xfrm>
            <a:off x="6925189" y="3394573"/>
            <a:ext cx="1979902" cy="1152353"/>
          </a:xfrm>
          <a:prstGeom prst="wedgeRoundRectCallout">
            <a:avLst>
              <a:gd name="adj1" fmla="val -76347"/>
              <a:gd name="adj2" fmla="val 120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Methodology Format</a:t>
            </a:r>
          </a:p>
          <a:p>
            <a:pPr algn="ctr"/>
            <a:r>
              <a:rPr lang="en-US" sz="1800" dirty="0"/>
              <a:t>Monitoring</a:t>
            </a:r>
          </a:p>
        </p:txBody>
      </p:sp>
      <p:sp>
        <p:nvSpPr>
          <p:cNvPr id="74" name="Speech Bubble: Rectangle with Corners Rounded 73">
            <a:extLst>
              <a:ext uri="{FF2B5EF4-FFF2-40B4-BE49-F238E27FC236}">
                <a16:creationId xmlns:a16="http://schemas.microsoft.com/office/drawing/2014/main" id="{E616C537-C398-4EF9-B0C2-6D8310EBCA31}"/>
              </a:ext>
            </a:extLst>
          </p:cNvPr>
          <p:cNvSpPr/>
          <p:nvPr/>
        </p:nvSpPr>
        <p:spPr>
          <a:xfrm>
            <a:off x="6087638" y="5107521"/>
            <a:ext cx="1979902" cy="1152353"/>
          </a:xfrm>
          <a:prstGeom prst="wedgeRoundRectCallout">
            <a:avLst>
              <a:gd name="adj1" fmla="val -82412"/>
              <a:gd name="adj2" fmla="val -160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Goals &amp; Objectives</a:t>
            </a:r>
          </a:p>
        </p:txBody>
      </p:sp>
      <p:sp>
        <p:nvSpPr>
          <p:cNvPr id="75" name="Speech Bubble: Rectangle with Corners Rounded 74">
            <a:extLst>
              <a:ext uri="{FF2B5EF4-FFF2-40B4-BE49-F238E27FC236}">
                <a16:creationId xmlns:a16="http://schemas.microsoft.com/office/drawing/2014/main" id="{D1253265-9679-4029-8291-FCC56E0FA78B}"/>
              </a:ext>
            </a:extLst>
          </p:cNvPr>
          <p:cNvSpPr/>
          <p:nvPr/>
        </p:nvSpPr>
        <p:spPr>
          <a:xfrm>
            <a:off x="668452" y="5107521"/>
            <a:ext cx="1979902" cy="1152353"/>
          </a:xfrm>
          <a:prstGeom prst="wedgeRoundRectCallout">
            <a:avLst>
              <a:gd name="adj1" fmla="val 87396"/>
              <a:gd name="adj2" fmla="val -16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Put the program in place (Coaches, </a:t>
            </a:r>
            <a:r>
              <a:rPr lang="en-US" sz="1600" dirty="0" err="1"/>
              <a:t>Coachees</a:t>
            </a:r>
            <a:r>
              <a:rPr lang="en-US" sz="1600" dirty="0"/>
              <a:t>)</a:t>
            </a:r>
          </a:p>
        </p:txBody>
      </p:sp>
      <p:sp>
        <p:nvSpPr>
          <p:cNvPr id="76" name="Speech Bubble: Rectangle with Corners Rounded 75">
            <a:extLst>
              <a:ext uri="{FF2B5EF4-FFF2-40B4-BE49-F238E27FC236}">
                <a16:creationId xmlns:a16="http://schemas.microsoft.com/office/drawing/2014/main" id="{A73159B0-6C4D-44F6-8021-7A153003D303}"/>
              </a:ext>
            </a:extLst>
          </p:cNvPr>
          <p:cNvSpPr/>
          <p:nvPr/>
        </p:nvSpPr>
        <p:spPr>
          <a:xfrm>
            <a:off x="286832" y="3232795"/>
            <a:ext cx="1979902" cy="1184492"/>
          </a:xfrm>
          <a:prstGeom prst="wedgeRoundRectCallout">
            <a:avLst>
              <a:gd name="adj1" fmla="val 87396"/>
              <a:gd name="adj2" fmla="val -168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What’s working? What isn’t?</a:t>
            </a:r>
          </a:p>
          <a:p>
            <a:pPr algn="ctr"/>
            <a:r>
              <a:rPr lang="en-US" sz="1600" dirty="0"/>
              <a:t>Future Stages</a:t>
            </a:r>
          </a:p>
        </p:txBody>
      </p:sp>
      <p:sp>
        <p:nvSpPr>
          <p:cNvPr id="6" name="TextBox 5">
            <a:extLst>
              <a:ext uri="{FF2B5EF4-FFF2-40B4-BE49-F238E27FC236}">
                <a16:creationId xmlns:a16="http://schemas.microsoft.com/office/drawing/2014/main" id="{4E7D4764-9762-4A5E-B043-1E0C817E3D79}"/>
              </a:ext>
            </a:extLst>
          </p:cNvPr>
          <p:cNvSpPr txBox="1"/>
          <p:nvPr/>
        </p:nvSpPr>
        <p:spPr>
          <a:xfrm>
            <a:off x="2932802" y="5890712"/>
            <a:ext cx="3114868" cy="430887"/>
          </a:xfrm>
          <a:prstGeom prst="rect">
            <a:avLst/>
          </a:prstGeom>
          <a:noFill/>
        </p:spPr>
        <p:txBody>
          <a:bodyPr wrap="square" rtlCol="0">
            <a:spAutoFit/>
          </a:bodyPr>
          <a:lstStyle/>
          <a:p>
            <a:r>
              <a:rPr lang="en-US" sz="1100" b="0" dirty="0">
                <a:latin typeface="Calibri" panose="020F0502020204030204" pitchFamily="34" charset="0"/>
                <a:cs typeface="Calibri" panose="020F0502020204030204" pitchFamily="34" charset="0"/>
              </a:rPr>
              <a:t>https://www.talentlms.com/blog/addie-training-model-definition-stages/</a:t>
            </a:r>
          </a:p>
        </p:txBody>
      </p:sp>
    </p:spTree>
    <p:extLst>
      <p:ext uri="{BB962C8B-B14F-4D97-AF65-F5344CB8AC3E}">
        <p14:creationId xmlns:p14="http://schemas.microsoft.com/office/powerpoint/2010/main" val="132360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A09BAD7E-53C8-47A6-B35C-528622FE2A81}"/>
              </a:ext>
            </a:extLst>
          </p:cNvPr>
          <p:cNvSpPr/>
          <p:nvPr/>
        </p:nvSpPr>
        <p:spPr>
          <a:xfrm>
            <a:off x="2271758" y="1207724"/>
            <a:ext cx="4614413" cy="461441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81BFFAF2-C013-466A-93D0-E7976ED9BF66}"/>
              </a:ext>
            </a:extLst>
          </p:cNvPr>
          <p:cNvGrpSpPr/>
          <p:nvPr/>
        </p:nvGrpSpPr>
        <p:grpSpPr>
          <a:xfrm>
            <a:off x="2873545" y="1809512"/>
            <a:ext cx="3410839" cy="3410839"/>
            <a:chOff x="3817938" y="1282700"/>
            <a:chExt cx="4546601" cy="4546601"/>
          </a:xfrm>
        </p:grpSpPr>
        <p:sp>
          <p:nvSpPr>
            <p:cNvPr id="20" name="Freeform 15">
              <a:extLst>
                <a:ext uri="{FF2B5EF4-FFF2-40B4-BE49-F238E27FC236}">
                  <a16:creationId xmlns:a16="http://schemas.microsoft.com/office/drawing/2014/main" id="{BCEE9E1C-D097-4D6B-8907-19AB39356D08}"/>
                </a:ext>
              </a:extLst>
            </p:cNvPr>
            <p:cNvSpPr>
              <a:spLocks/>
            </p:cNvSpPr>
            <p:nvPr/>
          </p:nvSpPr>
          <p:spPr bwMode="auto">
            <a:xfrm>
              <a:off x="6115051" y="4646613"/>
              <a:ext cx="1568450" cy="1182688"/>
            </a:xfrm>
            <a:custGeom>
              <a:avLst/>
              <a:gdLst>
                <a:gd name="T0" fmla="*/ 0 w 472"/>
                <a:gd name="T1" fmla="*/ 129 h 356"/>
                <a:gd name="T2" fmla="*/ 0 w 472"/>
                <a:gd name="T3" fmla="*/ 356 h 356"/>
                <a:gd name="T4" fmla="*/ 472 w 472"/>
                <a:gd name="T5" fmla="*/ 161 h 356"/>
                <a:gd name="T6" fmla="*/ 311 w 472"/>
                <a:gd name="T7" fmla="*/ 0 h 356"/>
                <a:gd name="T8" fmla="*/ 0 w 472"/>
                <a:gd name="T9" fmla="*/ 129 h 356"/>
              </a:gdLst>
              <a:ahLst/>
              <a:cxnLst>
                <a:cxn ang="0">
                  <a:pos x="T0" y="T1"/>
                </a:cxn>
                <a:cxn ang="0">
                  <a:pos x="T2" y="T3"/>
                </a:cxn>
                <a:cxn ang="0">
                  <a:pos x="T4" y="T5"/>
                </a:cxn>
                <a:cxn ang="0">
                  <a:pos x="T6" y="T7"/>
                </a:cxn>
                <a:cxn ang="0">
                  <a:pos x="T8" y="T9"/>
                </a:cxn>
              </a:cxnLst>
              <a:rect l="0" t="0" r="r" b="b"/>
              <a:pathLst>
                <a:path w="472" h="356">
                  <a:moveTo>
                    <a:pt x="0" y="129"/>
                  </a:moveTo>
                  <a:cubicBezTo>
                    <a:pt x="0" y="356"/>
                    <a:pt x="0" y="356"/>
                    <a:pt x="0" y="356"/>
                  </a:cubicBezTo>
                  <a:cubicBezTo>
                    <a:pt x="184" y="354"/>
                    <a:pt x="350" y="280"/>
                    <a:pt x="472" y="161"/>
                  </a:cubicBezTo>
                  <a:cubicBezTo>
                    <a:pt x="311" y="0"/>
                    <a:pt x="311" y="0"/>
                    <a:pt x="311" y="0"/>
                  </a:cubicBezTo>
                  <a:cubicBezTo>
                    <a:pt x="230" y="78"/>
                    <a:pt x="121" y="127"/>
                    <a:pt x="0" y="12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1" name="Freeform 16">
              <a:extLst>
                <a:ext uri="{FF2B5EF4-FFF2-40B4-BE49-F238E27FC236}">
                  <a16:creationId xmlns:a16="http://schemas.microsoft.com/office/drawing/2014/main" id="{68BEA75C-F7F5-4C45-B052-657172E74E88}"/>
                </a:ext>
              </a:extLst>
            </p:cNvPr>
            <p:cNvSpPr>
              <a:spLocks/>
            </p:cNvSpPr>
            <p:nvPr/>
          </p:nvSpPr>
          <p:spPr bwMode="auto">
            <a:xfrm>
              <a:off x="4502151" y="1282700"/>
              <a:ext cx="1565275" cy="1185863"/>
            </a:xfrm>
            <a:custGeom>
              <a:avLst/>
              <a:gdLst>
                <a:gd name="T0" fmla="*/ 471 w 471"/>
                <a:gd name="T1" fmla="*/ 228 h 357"/>
                <a:gd name="T2" fmla="*/ 471 w 471"/>
                <a:gd name="T3" fmla="*/ 0 h 357"/>
                <a:gd name="T4" fmla="*/ 0 w 471"/>
                <a:gd name="T5" fmla="*/ 196 h 357"/>
                <a:gd name="T6" fmla="*/ 160 w 471"/>
                <a:gd name="T7" fmla="*/ 357 h 357"/>
                <a:gd name="T8" fmla="*/ 471 w 471"/>
                <a:gd name="T9" fmla="*/ 228 h 357"/>
              </a:gdLst>
              <a:ahLst/>
              <a:cxnLst>
                <a:cxn ang="0">
                  <a:pos x="T0" y="T1"/>
                </a:cxn>
                <a:cxn ang="0">
                  <a:pos x="T2" y="T3"/>
                </a:cxn>
                <a:cxn ang="0">
                  <a:pos x="T4" y="T5"/>
                </a:cxn>
                <a:cxn ang="0">
                  <a:pos x="T6" y="T7"/>
                </a:cxn>
                <a:cxn ang="0">
                  <a:pos x="T8" y="T9"/>
                </a:cxn>
              </a:cxnLst>
              <a:rect l="0" t="0" r="r" b="b"/>
              <a:pathLst>
                <a:path w="471" h="357">
                  <a:moveTo>
                    <a:pt x="471" y="228"/>
                  </a:moveTo>
                  <a:cubicBezTo>
                    <a:pt x="471" y="0"/>
                    <a:pt x="471" y="0"/>
                    <a:pt x="471" y="0"/>
                  </a:cubicBezTo>
                  <a:cubicBezTo>
                    <a:pt x="288" y="2"/>
                    <a:pt x="121" y="76"/>
                    <a:pt x="0" y="196"/>
                  </a:cubicBezTo>
                  <a:cubicBezTo>
                    <a:pt x="160" y="357"/>
                    <a:pt x="160" y="357"/>
                    <a:pt x="160" y="357"/>
                  </a:cubicBezTo>
                  <a:cubicBezTo>
                    <a:pt x="241" y="279"/>
                    <a:pt x="350" y="230"/>
                    <a:pt x="471" y="22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2" name="Freeform 17">
              <a:extLst>
                <a:ext uri="{FF2B5EF4-FFF2-40B4-BE49-F238E27FC236}">
                  <a16:creationId xmlns:a16="http://schemas.microsoft.com/office/drawing/2014/main" id="{30A59A5B-14D1-409A-A175-F88C9E5841B5}"/>
                </a:ext>
              </a:extLst>
            </p:cNvPr>
            <p:cNvSpPr>
              <a:spLocks/>
            </p:cNvSpPr>
            <p:nvPr/>
          </p:nvSpPr>
          <p:spPr bwMode="auto">
            <a:xfrm>
              <a:off x="3817938" y="1966913"/>
              <a:ext cx="1185863" cy="1565275"/>
            </a:xfrm>
            <a:custGeom>
              <a:avLst/>
              <a:gdLst>
                <a:gd name="T0" fmla="*/ 357 w 357"/>
                <a:gd name="T1" fmla="*/ 161 h 471"/>
                <a:gd name="T2" fmla="*/ 196 w 357"/>
                <a:gd name="T3" fmla="*/ 0 h 471"/>
                <a:gd name="T4" fmla="*/ 0 w 357"/>
                <a:gd name="T5" fmla="*/ 471 h 471"/>
                <a:gd name="T6" fmla="*/ 228 w 357"/>
                <a:gd name="T7" fmla="*/ 471 h 471"/>
                <a:gd name="T8" fmla="*/ 357 w 357"/>
                <a:gd name="T9" fmla="*/ 161 h 471"/>
              </a:gdLst>
              <a:ahLst/>
              <a:cxnLst>
                <a:cxn ang="0">
                  <a:pos x="T0" y="T1"/>
                </a:cxn>
                <a:cxn ang="0">
                  <a:pos x="T2" y="T3"/>
                </a:cxn>
                <a:cxn ang="0">
                  <a:pos x="T4" y="T5"/>
                </a:cxn>
                <a:cxn ang="0">
                  <a:pos x="T6" y="T7"/>
                </a:cxn>
                <a:cxn ang="0">
                  <a:pos x="T8" y="T9"/>
                </a:cxn>
              </a:cxnLst>
              <a:rect l="0" t="0" r="r" b="b"/>
              <a:pathLst>
                <a:path w="357" h="471">
                  <a:moveTo>
                    <a:pt x="357" y="161"/>
                  </a:moveTo>
                  <a:cubicBezTo>
                    <a:pt x="196" y="0"/>
                    <a:pt x="196" y="0"/>
                    <a:pt x="196" y="0"/>
                  </a:cubicBezTo>
                  <a:cubicBezTo>
                    <a:pt x="76" y="122"/>
                    <a:pt x="2" y="288"/>
                    <a:pt x="0" y="471"/>
                  </a:cubicBezTo>
                  <a:cubicBezTo>
                    <a:pt x="228" y="471"/>
                    <a:pt x="228" y="471"/>
                    <a:pt x="228" y="471"/>
                  </a:cubicBezTo>
                  <a:cubicBezTo>
                    <a:pt x="230" y="351"/>
                    <a:pt x="278" y="241"/>
                    <a:pt x="357" y="1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3" name="Freeform 18">
              <a:extLst>
                <a:ext uri="{FF2B5EF4-FFF2-40B4-BE49-F238E27FC236}">
                  <a16:creationId xmlns:a16="http://schemas.microsoft.com/office/drawing/2014/main" id="{E10B2422-F1C4-4479-A502-C5F4ED115931}"/>
                </a:ext>
              </a:extLst>
            </p:cNvPr>
            <p:cNvSpPr>
              <a:spLocks/>
            </p:cNvSpPr>
            <p:nvPr/>
          </p:nvSpPr>
          <p:spPr bwMode="auto">
            <a:xfrm>
              <a:off x="6115051" y="1282700"/>
              <a:ext cx="1568450" cy="1185863"/>
            </a:xfrm>
            <a:custGeom>
              <a:avLst/>
              <a:gdLst>
                <a:gd name="T0" fmla="*/ 311 w 472"/>
                <a:gd name="T1" fmla="*/ 357 h 357"/>
                <a:gd name="T2" fmla="*/ 472 w 472"/>
                <a:gd name="T3" fmla="*/ 196 h 357"/>
                <a:gd name="T4" fmla="*/ 0 w 472"/>
                <a:gd name="T5" fmla="*/ 0 h 357"/>
                <a:gd name="T6" fmla="*/ 0 w 472"/>
                <a:gd name="T7" fmla="*/ 228 h 357"/>
                <a:gd name="T8" fmla="*/ 311 w 472"/>
                <a:gd name="T9" fmla="*/ 357 h 357"/>
              </a:gdLst>
              <a:ahLst/>
              <a:cxnLst>
                <a:cxn ang="0">
                  <a:pos x="T0" y="T1"/>
                </a:cxn>
                <a:cxn ang="0">
                  <a:pos x="T2" y="T3"/>
                </a:cxn>
                <a:cxn ang="0">
                  <a:pos x="T4" y="T5"/>
                </a:cxn>
                <a:cxn ang="0">
                  <a:pos x="T6" y="T7"/>
                </a:cxn>
                <a:cxn ang="0">
                  <a:pos x="T8" y="T9"/>
                </a:cxn>
              </a:cxnLst>
              <a:rect l="0" t="0" r="r" b="b"/>
              <a:pathLst>
                <a:path w="472" h="357">
                  <a:moveTo>
                    <a:pt x="311" y="357"/>
                  </a:moveTo>
                  <a:cubicBezTo>
                    <a:pt x="472" y="196"/>
                    <a:pt x="472" y="196"/>
                    <a:pt x="472" y="196"/>
                  </a:cubicBezTo>
                  <a:cubicBezTo>
                    <a:pt x="350" y="76"/>
                    <a:pt x="184" y="2"/>
                    <a:pt x="0" y="0"/>
                  </a:cubicBezTo>
                  <a:cubicBezTo>
                    <a:pt x="0" y="228"/>
                    <a:pt x="0" y="228"/>
                    <a:pt x="0" y="228"/>
                  </a:cubicBezTo>
                  <a:cubicBezTo>
                    <a:pt x="121" y="230"/>
                    <a:pt x="230" y="279"/>
                    <a:pt x="311" y="3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4" name="Freeform 19">
              <a:extLst>
                <a:ext uri="{FF2B5EF4-FFF2-40B4-BE49-F238E27FC236}">
                  <a16:creationId xmlns:a16="http://schemas.microsoft.com/office/drawing/2014/main" id="{4D127500-6F97-48AF-BC40-ED58E984D114}"/>
                </a:ext>
              </a:extLst>
            </p:cNvPr>
            <p:cNvSpPr>
              <a:spLocks/>
            </p:cNvSpPr>
            <p:nvPr/>
          </p:nvSpPr>
          <p:spPr bwMode="auto">
            <a:xfrm>
              <a:off x="7181851" y="1966913"/>
              <a:ext cx="1182688" cy="1565275"/>
            </a:xfrm>
            <a:custGeom>
              <a:avLst/>
              <a:gdLst>
                <a:gd name="T0" fmla="*/ 129 w 356"/>
                <a:gd name="T1" fmla="*/ 471 h 471"/>
                <a:gd name="T2" fmla="*/ 356 w 356"/>
                <a:gd name="T3" fmla="*/ 471 h 471"/>
                <a:gd name="T4" fmla="*/ 161 w 356"/>
                <a:gd name="T5" fmla="*/ 0 h 471"/>
                <a:gd name="T6" fmla="*/ 0 w 356"/>
                <a:gd name="T7" fmla="*/ 161 h 471"/>
                <a:gd name="T8" fmla="*/ 129 w 356"/>
                <a:gd name="T9" fmla="*/ 471 h 471"/>
              </a:gdLst>
              <a:ahLst/>
              <a:cxnLst>
                <a:cxn ang="0">
                  <a:pos x="T0" y="T1"/>
                </a:cxn>
                <a:cxn ang="0">
                  <a:pos x="T2" y="T3"/>
                </a:cxn>
                <a:cxn ang="0">
                  <a:pos x="T4" y="T5"/>
                </a:cxn>
                <a:cxn ang="0">
                  <a:pos x="T6" y="T7"/>
                </a:cxn>
                <a:cxn ang="0">
                  <a:pos x="T8" y="T9"/>
                </a:cxn>
              </a:cxnLst>
              <a:rect l="0" t="0" r="r" b="b"/>
              <a:pathLst>
                <a:path w="356" h="471">
                  <a:moveTo>
                    <a:pt x="129" y="471"/>
                  </a:moveTo>
                  <a:cubicBezTo>
                    <a:pt x="356" y="471"/>
                    <a:pt x="356" y="471"/>
                    <a:pt x="356" y="471"/>
                  </a:cubicBezTo>
                  <a:cubicBezTo>
                    <a:pt x="354" y="288"/>
                    <a:pt x="280" y="122"/>
                    <a:pt x="161" y="0"/>
                  </a:cubicBezTo>
                  <a:cubicBezTo>
                    <a:pt x="0" y="161"/>
                    <a:pt x="0" y="161"/>
                    <a:pt x="0" y="161"/>
                  </a:cubicBezTo>
                  <a:cubicBezTo>
                    <a:pt x="78" y="241"/>
                    <a:pt x="127" y="351"/>
                    <a:pt x="129" y="47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5" name="Freeform 20">
              <a:extLst>
                <a:ext uri="{FF2B5EF4-FFF2-40B4-BE49-F238E27FC236}">
                  <a16:creationId xmlns:a16="http://schemas.microsoft.com/office/drawing/2014/main" id="{F246E9E1-06F3-4A2D-AD5E-F57A655714A4}"/>
                </a:ext>
              </a:extLst>
            </p:cNvPr>
            <p:cNvSpPr>
              <a:spLocks/>
            </p:cNvSpPr>
            <p:nvPr/>
          </p:nvSpPr>
          <p:spPr bwMode="auto">
            <a:xfrm>
              <a:off x="7181851" y="3579813"/>
              <a:ext cx="1182688" cy="1568450"/>
            </a:xfrm>
            <a:custGeom>
              <a:avLst/>
              <a:gdLst>
                <a:gd name="T0" fmla="*/ 129 w 356"/>
                <a:gd name="T1" fmla="*/ 0 h 472"/>
                <a:gd name="T2" fmla="*/ 0 w 356"/>
                <a:gd name="T3" fmla="*/ 311 h 472"/>
                <a:gd name="T4" fmla="*/ 161 w 356"/>
                <a:gd name="T5" fmla="*/ 472 h 472"/>
                <a:gd name="T6" fmla="*/ 356 w 356"/>
                <a:gd name="T7" fmla="*/ 0 h 472"/>
                <a:gd name="T8" fmla="*/ 129 w 356"/>
                <a:gd name="T9" fmla="*/ 0 h 472"/>
              </a:gdLst>
              <a:ahLst/>
              <a:cxnLst>
                <a:cxn ang="0">
                  <a:pos x="T0" y="T1"/>
                </a:cxn>
                <a:cxn ang="0">
                  <a:pos x="T2" y="T3"/>
                </a:cxn>
                <a:cxn ang="0">
                  <a:pos x="T4" y="T5"/>
                </a:cxn>
                <a:cxn ang="0">
                  <a:pos x="T6" y="T7"/>
                </a:cxn>
                <a:cxn ang="0">
                  <a:pos x="T8" y="T9"/>
                </a:cxn>
              </a:cxnLst>
              <a:rect l="0" t="0" r="r" b="b"/>
              <a:pathLst>
                <a:path w="356" h="472">
                  <a:moveTo>
                    <a:pt x="129" y="0"/>
                  </a:moveTo>
                  <a:cubicBezTo>
                    <a:pt x="127" y="121"/>
                    <a:pt x="78" y="230"/>
                    <a:pt x="0" y="311"/>
                  </a:cubicBezTo>
                  <a:cubicBezTo>
                    <a:pt x="161" y="472"/>
                    <a:pt x="161" y="472"/>
                    <a:pt x="161" y="472"/>
                  </a:cubicBezTo>
                  <a:cubicBezTo>
                    <a:pt x="280" y="350"/>
                    <a:pt x="354" y="184"/>
                    <a:pt x="356" y="0"/>
                  </a:cubicBezTo>
                  <a:lnTo>
                    <a:pt x="1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7" name="Freeform 21">
              <a:extLst>
                <a:ext uri="{FF2B5EF4-FFF2-40B4-BE49-F238E27FC236}">
                  <a16:creationId xmlns:a16="http://schemas.microsoft.com/office/drawing/2014/main" id="{6A2F87CE-F1BB-4D75-9B4E-9FA650CA941F}"/>
                </a:ext>
              </a:extLst>
            </p:cNvPr>
            <p:cNvSpPr>
              <a:spLocks/>
            </p:cNvSpPr>
            <p:nvPr/>
          </p:nvSpPr>
          <p:spPr bwMode="auto">
            <a:xfrm>
              <a:off x="4502151" y="4646613"/>
              <a:ext cx="1565275" cy="1182688"/>
            </a:xfrm>
            <a:custGeom>
              <a:avLst/>
              <a:gdLst>
                <a:gd name="T0" fmla="*/ 160 w 471"/>
                <a:gd name="T1" fmla="*/ 0 h 356"/>
                <a:gd name="T2" fmla="*/ 0 w 471"/>
                <a:gd name="T3" fmla="*/ 161 h 356"/>
                <a:gd name="T4" fmla="*/ 471 w 471"/>
                <a:gd name="T5" fmla="*/ 356 h 356"/>
                <a:gd name="T6" fmla="*/ 471 w 471"/>
                <a:gd name="T7" fmla="*/ 129 h 356"/>
                <a:gd name="T8" fmla="*/ 160 w 471"/>
                <a:gd name="T9" fmla="*/ 0 h 356"/>
              </a:gdLst>
              <a:ahLst/>
              <a:cxnLst>
                <a:cxn ang="0">
                  <a:pos x="T0" y="T1"/>
                </a:cxn>
                <a:cxn ang="0">
                  <a:pos x="T2" y="T3"/>
                </a:cxn>
                <a:cxn ang="0">
                  <a:pos x="T4" y="T5"/>
                </a:cxn>
                <a:cxn ang="0">
                  <a:pos x="T6" y="T7"/>
                </a:cxn>
                <a:cxn ang="0">
                  <a:pos x="T8" y="T9"/>
                </a:cxn>
              </a:cxnLst>
              <a:rect l="0" t="0" r="r" b="b"/>
              <a:pathLst>
                <a:path w="471" h="356">
                  <a:moveTo>
                    <a:pt x="160" y="0"/>
                  </a:moveTo>
                  <a:cubicBezTo>
                    <a:pt x="0" y="161"/>
                    <a:pt x="0" y="161"/>
                    <a:pt x="0" y="161"/>
                  </a:cubicBezTo>
                  <a:cubicBezTo>
                    <a:pt x="121" y="280"/>
                    <a:pt x="288" y="354"/>
                    <a:pt x="471" y="356"/>
                  </a:cubicBezTo>
                  <a:cubicBezTo>
                    <a:pt x="471" y="129"/>
                    <a:pt x="471" y="129"/>
                    <a:pt x="471" y="129"/>
                  </a:cubicBezTo>
                  <a:cubicBezTo>
                    <a:pt x="350" y="127"/>
                    <a:pt x="241" y="78"/>
                    <a:pt x="1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8" name="Freeform 22">
              <a:extLst>
                <a:ext uri="{FF2B5EF4-FFF2-40B4-BE49-F238E27FC236}">
                  <a16:creationId xmlns:a16="http://schemas.microsoft.com/office/drawing/2014/main" id="{948F260E-DE0E-404C-A9A4-8B8B059B6065}"/>
                </a:ext>
              </a:extLst>
            </p:cNvPr>
            <p:cNvSpPr>
              <a:spLocks/>
            </p:cNvSpPr>
            <p:nvPr/>
          </p:nvSpPr>
          <p:spPr bwMode="auto">
            <a:xfrm>
              <a:off x="3817938" y="3579813"/>
              <a:ext cx="1185863" cy="1568450"/>
            </a:xfrm>
            <a:custGeom>
              <a:avLst/>
              <a:gdLst>
                <a:gd name="T0" fmla="*/ 228 w 357"/>
                <a:gd name="T1" fmla="*/ 0 h 472"/>
                <a:gd name="T2" fmla="*/ 0 w 357"/>
                <a:gd name="T3" fmla="*/ 0 h 472"/>
                <a:gd name="T4" fmla="*/ 196 w 357"/>
                <a:gd name="T5" fmla="*/ 472 h 472"/>
                <a:gd name="T6" fmla="*/ 357 w 357"/>
                <a:gd name="T7" fmla="*/ 311 h 472"/>
                <a:gd name="T8" fmla="*/ 228 w 357"/>
                <a:gd name="T9" fmla="*/ 0 h 472"/>
              </a:gdLst>
              <a:ahLst/>
              <a:cxnLst>
                <a:cxn ang="0">
                  <a:pos x="T0" y="T1"/>
                </a:cxn>
                <a:cxn ang="0">
                  <a:pos x="T2" y="T3"/>
                </a:cxn>
                <a:cxn ang="0">
                  <a:pos x="T4" y="T5"/>
                </a:cxn>
                <a:cxn ang="0">
                  <a:pos x="T6" y="T7"/>
                </a:cxn>
                <a:cxn ang="0">
                  <a:pos x="T8" y="T9"/>
                </a:cxn>
              </a:cxnLst>
              <a:rect l="0" t="0" r="r" b="b"/>
              <a:pathLst>
                <a:path w="357" h="472">
                  <a:moveTo>
                    <a:pt x="228" y="0"/>
                  </a:moveTo>
                  <a:cubicBezTo>
                    <a:pt x="0" y="0"/>
                    <a:pt x="0" y="0"/>
                    <a:pt x="0" y="0"/>
                  </a:cubicBezTo>
                  <a:cubicBezTo>
                    <a:pt x="2" y="184"/>
                    <a:pt x="76" y="350"/>
                    <a:pt x="196" y="472"/>
                  </a:cubicBezTo>
                  <a:cubicBezTo>
                    <a:pt x="357" y="311"/>
                    <a:pt x="357" y="311"/>
                    <a:pt x="357" y="311"/>
                  </a:cubicBezTo>
                  <a:cubicBezTo>
                    <a:pt x="278" y="230"/>
                    <a:pt x="230" y="121"/>
                    <a:pt x="22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29" name="Freeform 23">
              <a:extLst>
                <a:ext uri="{FF2B5EF4-FFF2-40B4-BE49-F238E27FC236}">
                  <a16:creationId xmlns:a16="http://schemas.microsoft.com/office/drawing/2014/main" id="{76923A78-96B0-4B6D-864E-6CB36611C071}"/>
                </a:ext>
              </a:extLst>
            </p:cNvPr>
            <p:cNvSpPr>
              <a:spLocks/>
            </p:cNvSpPr>
            <p:nvPr/>
          </p:nvSpPr>
          <p:spPr bwMode="auto">
            <a:xfrm>
              <a:off x="4845051" y="1771650"/>
              <a:ext cx="1222375" cy="720725"/>
            </a:xfrm>
            <a:custGeom>
              <a:avLst/>
              <a:gdLst>
                <a:gd name="T0" fmla="*/ 368 w 368"/>
                <a:gd name="T1" fmla="*/ 0 h 217"/>
                <a:gd name="T2" fmla="*/ 0 w 368"/>
                <a:gd name="T3" fmla="*/ 152 h 217"/>
                <a:gd name="T4" fmla="*/ 65 w 368"/>
                <a:gd name="T5" fmla="*/ 217 h 217"/>
                <a:gd name="T6" fmla="*/ 368 w 368"/>
                <a:gd name="T7" fmla="*/ 92 h 217"/>
                <a:gd name="T8" fmla="*/ 368 w 368"/>
                <a:gd name="T9" fmla="*/ 0 h 217"/>
              </a:gdLst>
              <a:ahLst/>
              <a:cxnLst>
                <a:cxn ang="0">
                  <a:pos x="T0" y="T1"/>
                </a:cxn>
                <a:cxn ang="0">
                  <a:pos x="T2" y="T3"/>
                </a:cxn>
                <a:cxn ang="0">
                  <a:pos x="T4" y="T5"/>
                </a:cxn>
                <a:cxn ang="0">
                  <a:pos x="T6" y="T7"/>
                </a:cxn>
                <a:cxn ang="0">
                  <a:pos x="T8" y="T9"/>
                </a:cxn>
              </a:cxnLst>
              <a:rect l="0" t="0" r="r" b="b"/>
              <a:pathLst>
                <a:path w="368" h="217">
                  <a:moveTo>
                    <a:pt x="368" y="0"/>
                  </a:moveTo>
                  <a:cubicBezTo>
                    <a:pt x="225" y="2"/>
                    <a:pt x="95" y="60"/>
                    <a:pt x="0" y="152"/>
                  </a:cubicBezTo>
                  <a:cubicBezTo>
                    <a:pt x="65" y="217"/>
                    <a:pt x="65" y="217"/>
                    <a:pt x="65" y="217"/>
                  </a:cubicBezTo>
                  <a:cubicBezTo>
                    <a:pt x="144" y="141"/>
                    <a:pt x="250" y="94"/>
                    <a:pt x="368" y="92"/>
                  </a:cubicBezTo>
                  <a:lnTo>
                    <a:pt x="368"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0" name="Freeform 24">
              <a:extLst>
                <a:ext uri="{FF2B5EF4-FFF2-40B4-BE49-F238E27FC236}">
                  <a16:creationId xmlns:a16="http://schemas.microsoft.com/office/drawing/2014/main" id="{946D7FCD-FB5C-4DD0-8D0B-2418FCEA4C98}"/>
                </a:ext>
              </a:extLst>
            </p:cNvPr>
            <p:cNvSpPr>
              <a:spLocks/>
            </p:cNvSpPr>
            <p:nvPr/>
          </p:nvSpPr>
          <p:spPr bwMode="auto">
            <a:xfrm>
              <a:off x="6115051" y="1771650"/>
              <a:ext cx="1222375" cy="720725"/>
            </a:xfrm>
            <a:custGeom>
              <a:avLst/>
              <a:gdLst>
                <a:gd name="T0" fmla="*/ 368 w 368"/>
                <a:gd name="T1" fmla="*/ 152 h 217"/>
                <a:gd name="T2" fmla="*/ 0 w 368"/>
                <a:gd name="T3" fmla="*/ 0 h 217"/>
                <a:gd name="T4" fmla="*/ 0 w 368"/>
                <a:gd name="T5" fmla="*/ 92 h 217"/>
                <a:gd name="T6" fmla="*/ 303 w 368"/>
                <a:gd name="T7" fmla="*/ 217 h 217"/>
                <a:gd name="T8" fmla="*/ 368 w 368"/>
                <a:gd name="T9" fmla="*/ 152 h 217"/>
              </a:gdLst>
              <a:ahLst/>
              <a:cxnLst>
                <a:cxn ang="0">
                  <a:pos x="T0" y="T1"/>
                </a:cxn>
                <a:cxn ang="0">
                  <a:pos x="T2" y="T3"/>
                </a:cxn>
                <a:cxn ang="0">
                  <a:pos x="T4" y="T5"/>
                </a:cxn>
                <a:cxn ang="0">
                  <a:pos x="T6" y="T7"/>
                </a:cxn>
                <a:cxn ang="0">
                  <a:pos x="T8" y="T9"/>
                </a:cxn>
              </a:cxnLst>
              <a:rect l="0" t="0" r="r" b="b"/>
              <a:pathLst>
                <a:path w="368" h="217">
                  <a:moveTo>
                    <a:pt x="368" y="152"/>
                  </a:moveTo>
                  <a:cubicBezTo>
                    <a:pt x="273" y="60"/>
                    <a:pt x="143" y="2"/>
                    <a:pt x="0" y="0"/>
                  </a:cubicBezTo>
                  <a:cubicBezTo>
                    <a:pt x="0" y="92"/>
                    <a:pt x="0" y="92"/>
                    <a:pt x="0" y="92"/>
                  </a:cubicBezTo>
                  <a:cubicBezTo>
                    <a:pt x="118" y="94"/>
                    <a:pt x="225" y="141"/>
                    <a:pt x="303" y="217"/>
                  </a:cubicBezTo>
                  <a:lnTo>
                    <a:pt x="368" y="1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1" name="Freeform 25">
              <a:extLst>
                <a:ext uri="{FF2B5EF4-FFF2-40B4-BE49-F238E27FC236}">
                  <a16:creationId xmlns:a16="http://schemas.microsoft.com/office/drawing/2014/main" id="{86D2A007-EBEA-4C65-AF87-A6DF915590C4}"/>
                </a:ext>
              </a:extLst>
            </p:cNvPr>
            <p:cNvSpPr>
              <a:spLocks/>
            </p:cNvSpPr>
            <p:nvPr/>
          </p:nvSpPr>
          <p:spPr bwMode="auto">
            <a:xfrm>
              <a:off x="7154863" y="2309813"/>
              <a:ext cx="723900" cy="1222375"/>
            </a:xfrm>
            <a:custGeom>
              <a:avLst/>
              <a:gdLst>
                <a:gd name="T0" fmla="*/ 218 w 218"/>
                <a:gd name="T1" fmla="*/ 368 h 368"/>
                <a:gd name="T2" fmla="*/ 65 w 218"/>
                <a:gd name="T3" fmla="*/ 0 h 368"/>
                <a:gd name="T4" fmla="*/ 0 w 218"/>
                <a:gd name="T5" fmla="*/ 65 h 368"/>
                <a:gd name="T6" fmla="*/ 126 w 218"/>
                <a:gd name="T7" fmla="*/ 368 h 368"/>
                <a:gd name="T8" fmla="*/ 218 w 218"/>
                <a:gd name="T9" fmla="*/ 368 h 368"/>
              </a:gdLst>
              <a:ahLst/>
              <a:cxnLst>
                <a:cxn ang="0">
                  <a:pos x="T0" y="T1"/>
                </a:cxn>
                <a:cxn ang="0">
                  <a:pos x="T2" y="T3"/>
                </a:cxn>
                <a:cxn ang="0">
                  <a:pos x="T4" y="T5"/>
                </a:cxn>
                <a:cxn ang="0">
                  <a:pos x="T6" y="T7"/>
                </a:cxn>
                <a:cxn ang="0">
                  <a:pos x="T8" y="T9"/>
                </a:cxn>
              </a:cxnLst>
              <a:rect l="0" t="0" r="r" b="b"/>
              <a:pathLst>
                <a:path w="218" h="368">
                  <a:moveTo>
                    <a:pt x="218" y="368"/>
                  </a:moveTo>
                  <a:cubicBezTo>
                    <a:pt x="216" y="225"/>
                    <a:pt x="158" y="96"/>
                    <a:pt x="65" y="0"/>
                  </a:cubicBezTo>
                  <a:cubicBezTo>
                    <a:pt x="0" y="65"/>
                    <a:pt x="0" y="65"/>
                    <a:pt x="0" y="65"/>
                  </a:cubicBezTo>
                  <a:cubicBezTo>
                    <a:pt x="77" y="144"/>
                    <a:pt x="124" y="251"/>
                    <a:pt x="126" y="368"/>
                  </a:cubicBezTo>
                  <a:lnTo>
                    <a:pt x="218" y="36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2" name="Freeform 26">
              <a:extLst>
                <a:ext uri="{FF2B5EF4-FFF2-40B4-BE49-F238E27FC236}">
                  <a16:creationId xmlns:a16="http://schemas.microsoft.com/office/drawing/2014/main" id="{6385292C-AEEF-4452-AB45-78EA2253BCF0}"/>
                </a:ext>
              </a:extLst>
            </p:cNvPr>
            <p:cNvSpPr>
              <a:spLocks/>
            </p:cNvSpPr>
            <p:nvPr/>
          </p:nvSpPr>
          <p:spPr bwMode="auto">
            <a:xfrm>
              <a:off x="4306888" y="2309813"/>
              <a:ext cx="720725" cy="1222375"/>
            </a:xfrm>
            <a:custGeom>
              <a:avLst/>
              <a:gdLst>
                <a:gd name="T0" fmla="*/ 152 w 217"/>
                <a:gd name="T1" fmla="*/ 0 h 368"/>
                <a:gd name="T2" fmla="*/ 0 w 217"/>
                <a:gd name="T3" fmla="*/ 368 h 368"/>
                <a:gd name="T4" fmla="*/ 92 w 217"/>
                <a:gd name="T5" fmla="*/ 368 h 368"/>
                <a:gd name="T6" fmla="*/ 217 w 217"/>
                <a:gd name="T7" fmla="*/ 65 h 368"/>
                <a:gd name="T8" fmla="*/ 152 w 217"/>
                <a:gd name="T9" fmla="*/ 0 h 368"/>
              </a:gdLst>
              <a:ahLst/>
              <a:cxnLst>
                <a:cxn ang="0">
                  <a:pos x="T0" y="T1"/>
                </a:cxn>
                <a:cxn ang="0">
                  <a:pos x="T2" y="T3"/>
                </a:cxn>
                <a:cxn ang="0">
                  <a:pos x="T4" y="T5"/>
                </a:cxn>
                <a:cxn ang="0">
                  <a:pos x="T6" y="T7"/>
                </a:cxn>
                <a:cxn ang="0">
                  <a:pos x="T8" y="T9"/>
                </a:cxn>
              </a:cxnLst>
              <a:rect l="0" t="0" r="r" b="b"/>
              <a:pathLst>
                <a:path w="217" h="368">
                  <a:moveTo>
                    <a:pt x="152" y="0"/>
                  </a:moveTo>
                  <a:cubicBezTo>
                    <a:pt x="59" y="96"/>
                    <a:pt x="2" y="225"/>
                    <a:pt x="0" y="368"/>
                  </a:cubicBezTo>
                  <a:cubicBezTo>
                    <a:pt x="92" y="368"/>
                    <a:pt x="92" y="368"/>
                    <a:pt x="92" y="368"/>
                  </a:cubicBezTo>
                  <a:cubicBezTo>
                    <a:pt x="93" y="251"/>
                    <a:pt x="141" y="144"/>
                    <a:pt x="217" y="65"/>
                  </a:cubicBezTo>
                  <a:lnTo>
                    <a:pt x="152"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3" name="Freeform 27">
              <a:extLst>
                <a:ext uri="{FF2B5EF4-FFF2-40B4-BE49-F238E27FC236}">
                  <a16:creationId xmlns:a16="http://schemas.microsoft.com/office/drawing/2014/main" id="{B92F60A7-F1E4-4DEB-85E8-3B74EC4F5035}"/>
                </a:ext>
              </a:extLst>
            </p:cNvPr>
            <p:cNvSpPr>
              <a:spLocks/>
            </p:cNvSpPr>
            <p:nvPr/>
          </p:nvSpPr>
          <p:spPr bwMode="auto">
            <a:xfrm>
              <a:off x="6115051" y="4619625"/>
              <a:ext cx="1222375" cy="723900"/>
            </a:xfrm>
            <a:custGeom>
              <a:avLst/>
              <a:gdLst>
                <a:gd name="T0" fmla="*/ 0 w 368"/>
                <a:gd name="T1" fmla="*/ 218 h 218"/>
                <a:gd name="T2" fmla="*/ 368 w 368"/>
                <a:gd name="T3" fmla="*/ 65 h 218"/>
                <a:gd name="T4" fmla="*/ 303 w 368"/>
                <a:gd name="T5" fmla="*/ 0 h 218"/>
                <a:gd name="T6" fmla="*/ 0 w 368"/>
                <a:gd name="T7" fmla="*/ 126 h 218"/>
                <a:gd name="T8" fmla="*/ 0 w 368"/>
                <a:gd name="T9" fmla="*/ 218 h 218"/>
              </a:gdLst>
              <a:ahLst/>
              <a:cxnLst>
                <a:cxn ang="0">
                  <a:pos x="T0" y="T1"/>
                </a:cxn>
                <a:cxn ang="0">
                  <a:pos x="T2" y="T3"/>
                </a:cxn>
                <a:cxn ang="0">
                  <a:pos x="T4" y="T5"/>
                </a:cxn>
                <a:cxn ang="0">
                  <a:pos x="T6" y="T7"/>
                </a:cxn>
                <a:cxn ang="0">
                  <a:pos x="T8" y="T9"/>
                </a:cxn>
              </a:cxnLst>
              <a:rect l="0" t="0" r="r" b="b"/>
              <a:pathLst>
                <a:path w="368" h="218">
                  <a:moveTo>
                    <a:pt x="0" y="218"/>
                  </a:moveTo>
                  <a:cubicBezTo>
                    <a:pt x="143" y="216"/>
                    <a:pt x="273" y="158"/>
                    <a:pt x="368" y="65"/>
                  </a:cubicBezTo>
                  <a:cubicBezTo>
                    <a:pt x="303" y="0"/>
                    <a:pt x="303" y="0"/>
                    <a:pt x="303" y="0"/>
                  </a:cubicBezTo>
                  <a:cubicBezTo>
                    <a:pt x="225" y="77"/>
                    <a:pt x="118" y="124"/>
                    <a:pt x="0" y="126"/>
                  </a:cubicBezTo>
                  <a:lnTo>
                    <a:pt x="0" y="218"/>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4" name="Freeform 28">
              <a:extLst>
                <a:ext uri="{FF2B5EF4-FFF2-40B4-BE49-F238E27FC236}">
                  <a16:creationId xmlns:a16="http://schemas.microsoft.com/office/drawing/2014/main" id="{010F9907-633F-4C32-AEA8-6B745049087C}"/>
                </a:ext>
              </a:extLst>
            </p:cNvPr>
            <p:cNvSpPr>
              <a:spLocks/>
            </p:cNvSpPr>
            <p:nvPr/>
          </p:nvSpPr>
          <p:spPr bwMode="auto">
            <a:xfrm>
              <a:off x="7154863" y="3579813"/>
              <a:ext cx="723900" cy="1225550"/>
            </a:xfrm>
            <a:custGeom>
              <a:avLst/>
              <a:gdLst>
                <a:gd name="T0" fmla="*/ 0 w 218"/>
                <a:gd name="T1" fmla="*/ 304 h 369"/>
                <a:gd name="T2" fmla="*/ 65 w 218"/>
                <a:gd name="T3" fmla="*/ 369 h 369"/>
                <a:gd name="T4" fmla="*/ 218 w 218"/>
                <a:gd name="T5" fmla="*/ 0 h 369"/>
                <a:gd name="T6" fmla="*/ 126 w 218"/>
                <a:gd name="T7" fmla="*/ 0 h 369"/>
                <a:gd name="T8" fmla="*/ 0 w 218"/>
                <a:gd name="T9" fmla="*/ 304 h 369"/>
              </a:gdLst>
              <a:ahLst/>
              <a:cxnLst>
                <a:cxn ang="0">
                  <a:pos x="T0" y="T1"/>
                </a:cxn>
                <a:cxn ang="0">
                  <a:pos x="T2" y="T3"/>
                </a:cxn>
                <a:cxn ang="0">
                  <a:pos x="T4" y="T5"/>
                </a:cxn>
                <a:cxn ang="0">
                  <a:pos x="T6" y="T7"/>
                </a:cxn>
                <a:cxn ang="0">
                  <a:pos x="T8" y="T9"/>
                </a:cxn>
              </a:cxnLst>
              <a:rect l="0" t="0" r="r" b="b"/>
              <a:pathLst>
                <a:path w="218" h="369">
                  <a:moveTo>
                    <a:pt x="0" y="304"/>
                  </a:moveTo>
                  <a:cubicBezTo>
                    <a:pt x="65" y="369"/>
                    <a:pt x="65" y="369"/>
                    <a:pt x="65" y="369"/>
                  </a:cubicBezTo>
                  <a:cubicBezTo>
                    <a:pt x="158" y="273"/>
                    <a:pt x="216" y="144"/>
                    <a:pt x="218" y="0"/>
                  </a:cubicBezTo>
                  <a:cubicBezTo>
                    <a:pt x="126" y="0"/>
                    <a:pt x="126" y="0"/>
                    <a:pt x="126" y="0"/>
                  </a:cubicBezTo>
                  <a:cubicBezTo>
                    <a:pt x="124" y="118"/>
                    <a:pt x="77" y="225"/>
                    <a:pt x="0" y="304"/>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5" name="Freeform 29">
              <a:extLst>
                <a:ext uri="{FF2B5EF4-FFF2-40B4-BE49-F238E27FC236}">
                  <a16:creationId xmlns:a16="http://schemas.microsoft.com/office/drawing/2014/main" id="{313A8DDB-8502-4B63-A4C3-43358F721E6B}"/>
                </a:ext>
              </a:extLst>
            </p:cNvPr>
            <p:cNvSpPr>
              <a:spLocks/>
            </p:cNvSpPr>
            <p:nvPr/>
          </p:nvSpPr>
          <p:spPr bwMode="auto">
            <a:xfrm>
              <a:off x="4845051" y="4619625"/>
              <a:ext cx="1222375" cy="723900"/>
            </a:xfrm>
            <a:custGeom>
              <a:avLst/>
              <a:gdLst>
                <a:gd name="T0" fmla="*/ 0 w 368"/>
                <a:gd name="T1" fmla="*/ 65 h 218"/>
                <a:gd name="T2" fmla="*/ 368 w 368"/>
                <a:gd name="T3" fmla="*/ 218 h 218"/>
                <a:gd name="T4" fmla="*/ 368 w 368"/>
                <a:gd name="T5" fmla="*/ 126 h 218"/>
                <a:gd name="T6" fmla="*/ 65 w 368"/>
                <a:gd name="T7" fmla="*/ 0 h 218"/>
                <a:gd name="T8" fmla="*/ 0 w 368"/>
                <a:gd name="T9" fmla="*/ 65 h 218"/>
              </a:gdLst>
              <a:ahLst/>
              <a:cxnLst>
                <a:cxn ang="0">
                  <a:pos x="T0" y="T1"/>
                </a:cxn>
                <a:cxn ang="0">
                  <a:pos x="T2" y="T3"/>
                </a:cxn>
                <a:cxn ang="0">
                  <a:pos x="T4" y="T5"/>
                </a:cxn>
                <a:cxn ang="0">
                  <a:pos x="T6" y="T7"/>
                </a:cxn>
                <a:cxn ang="0">
                  <a:pos x="T8" y="T9"/>
                </a:cxn>
              </a:cxnLst>
              <a:rect l="0" t="0" r="r" b="b"/>
              <a:pathLst>
                <a:path w="368" h="218">
                  <a:moveTo>
                    <a:pt x="0" y="65"/>
                  </a:moveTo>
                  <a:cubicBezTo>
                    <a:pt x="95" y="158"/>
                    <a:pt x="225" y="216"/>
                    <a:pt x="368" y="218"/>
                  </a:cubicBezTo>
                  <a:cubicBezTo>
                    <a:pt x="368" y="126"/>
                    <a:pt x="368" y="126"/>
                    <a:pt x="368" y="126"/>
                  </a:cubicBezTo>
                  <a:cubicBezTo>
                    <a:pt x="250" y="124"/>
                    <a:pt x="144" y="77"/>
                    <a:pt x="65" y="0"/>
                  </a:cubicBezTo>
                  <a:lnTo>
                    <a:pt x="0" y="6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36" name="Freeform 30">
              <a:extLst>
                <a:ext uri="{FF2B5EF4-FFF2-40B4-BE49-F238E27FC236}">
                  <a16:creationId xmlns:a16="http://schemas.microsoft.com/office/drawing/2014/main" id="{2A4852BF-82E1-4EB0-A79F-4B91EECD6874}"/>
                </a:ext>
              </a:extLst>
            </p:cNvPr>
            <p:cNvSpPr>
              <a:spLocks/>
            </p:cNvSpPr>
            <p:nvPr/>
          </p:nvSpPr>
          <p:spPr bwMode="auto">
            <a:xfrm>
              <a:off x="4306888" y="3579813"/>
              <a:ext cx="720725" cy="1225550"/>
            </a:xfrm>
            <a:custGeom>
              <a:avLst/>
              <a:gdLst>
                <a:gd name="T0" fmla="*/ 0 w 217"/>
                <a:gd name="T1" fmla="*/ 0 h 369"/>
                <a:gd name="T2" fmla="*/ 152 w 217"/>
                <a:gd name="T3" fmla="*/ 369 h 369"/>
                <a:gd name="T4" fmla="*/ 217 w 217"/>
                <a:gd name="T5" fmla="*/ 304 h 369"/>
                <a:gd name="T6" fmla="*/ 92 w 217"/>
                <a:gd name="T7" fmla="*/ 0 h 369"/>
                <a:gd name="T8" fmla="*/ 0 w 217"/>
                <a:gd name="T9" fmla="*/ 0 h 369"/>
              </a:gdLst>
              <a:ahLst/>
              <a:cxnLst>
                <a:cxn ang="0">
                  <a:pos x="T0" y="T1"/>
                </a:cxn>
                <a:cxn ang="0">
                  <a:pos x="T2" y="T3"/>
                </a:cxn>
                <a:cxn ang="0">
                  <a:pos x="T4" y="T5"/>
                </a:cxn>
                <a:cxn ang="0">
                  <a:pos x="T6" y="T7"/>
                </a:cxn>
                <a:cxn ang="0">
                  <a:pos x="T8" y="T9"/>
                </a:cxn>
              </a:cxnLst>
              <a:rect l="0" t="0" r="r" b="b"/>
              <a:pathLst>
                <a:path w="217" h="369">
                  <a:moveTo>
                    <a:pt x="0" y="0"/>
                  </a:moveTo>
                  <a:cubicBezTo>
                    <a:pt x="2" y="144"/>
                    <a:pt x="59" y="273"/>
                    <a:pt x="152" y="369"/>
                  </a:cubicBezTo>
                  <a:cubicBezTo>
                    <a:pt x="217" y="304"/>
                    <a:pt x="217" y="304"/>
                    <a:pt x="217" y="304"/>
                  </a:cubicBezTo>
                  <a:cubicBezTo>
                    <a:pt x="141" y="225"/>
                    <a:pt x="93" y="118"/>
                    <a:pt x="92" y="0"/>
                  </a:cubicBez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sp>
        <p:nvSpPr>
          <p:cNvPr id="42" name="Oval 41">
            <a:extLst>
              <a:ext uri="{FF2B5EF4-FFF2-40B4-BE49-F238E27FC236}">
                <a16:creationId xmlns:a16="http://schemas.microsoft.com/office/drawing/2014/main" id="{2007790D-FF70-47DF-9EE0-B9396A465E9A}"/>
              </a:ext>
            </a:extLst>
          </p:cNvPr>
          <p:cNvSpPr/>
          <p:nvPr/>
        </p:nvSpPr>
        <p:spPr>
          <a:xfrm>
            <a:off x="4364872" y="3300838"/>
            <a:ext cx="428185" cy="4281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D8442DE9-AB3C-4DC9-98BA-1E1DBA08D3EE}"/>
              </a:ext>
            </a:extLst>
          </p:cNvPr>
          <p:cNvGrpSpPr/>
          <p:nvPr/>
        </p:nvGrpSpPr>
        <p:grpSpPr>
          <a:xfrm rot="21328626">
            <a:off x="4033163" y="3435582"/>
            <a:ext cx="1292613" cy="2567834"/>
            <a:chOff x="4784726" y="2401888"/>
            <a:chExt cx="2241549" cy="4452938"/>
          </a:xfrm>
        </p:grpSpPr>
        <p:sp>
          <p:nvSpPr>
            <p:cNvPr id="5" name="Freeform 5">
              <a:extLst>
                <a:ext uri="{FF2B5EF4-FFF2-40B4-BE49-F238E27FC236}">
                  <a16:creationId xmlns:a16="http://schemas.microsoft.com/office/drawing/2014/main" id="{3040F031-418C-4C94-9D95-37992C3D6A0C}"/>
                </a:ext>
              </a:extLst>
            </p:cNvPr>
            <p:cNvSpPr>
              <a:spLocks/>
            </p:cNvSpPr>
            <p:nvPr/>
          </p:nvSpPr>
          <p:spPr bwMode="auto">
            <a:xfrm>
              <a:off x="4784726" y="2401888"/>
              <a:ext cx="2241549" cy="4452938"/>
            </a:xfrm>
            <a:custGeom>
              <a:avLst/>
              <a:gdLst>
                <a:gd name="T0" fmla="*/ 73 w 593"/>
                <a:gd name="T1" fmla="*/ 1180 h 1180"/>
                <a:gd name="T2" fmla="*/ 83 w 593"/>
                <a:gd name="T3" fmla="*/ 914 h 1180"/>
                <a:gd name="T4" fmla="*/ 78 w 593"/>
                <a:gd name="T5" fmla="*/ 757 h 1180"/>
                <a:gd name="T6" fmla="*/ 8 w 593"/>
                <a:gd name="T7" fmla="*/ 498 h 1180"/>
                <a:gd name="T8" fmla="*/ 36 w 593"/>
                <a:gd name="T9" fmla="*/ 361 h 1180"/>
                <a:gd name="T10" fmla="*/ 82 w 593"/>
                <a:gd name="T11" fmla="*/ 366 h 1180"/>
                <a:gd name="T12" fmla="*/ 108 w 593"/>
                <a:gd name="T13" fmla="*/ 327 h 1180"/>
                <a:gd name="T14" fmla="*/ 172 w 593"/>
                <a:gd name="T15" fmla="*/ 344 h 1180"/>
                <a:gd name="T16" fmla="*/ 216 w 593"/>
                <a:gd name="T17" fmla="*/ 303 h 1180"/>
                <a:gd name="T18" fmla="*/ 280 w 593"/>
                <a:gd name="T19" fmla="*/ 382 h 1180"/>
                <a:gd name="T20" fmla="*/ 275 w 593"/>
                <a:gd name="T21" fmla="*/ 238 h 1180"/>
                <a:gd name="T22" fmla="*/ 290 w 593"/>
                <a:gd name="T23" fmla="*/ 12 h 1180"/>
                <a:gd name="T24" fmla="*/ 349 w 593"/>
                <a:gd name="T25" fmla="*/ 101 h 1180"/>
                <a:gd name="T26" fmla="*/ 375 w 593"/>
                <a:gd name="T27" fmla="*/ 338 h 1180"/>
                <a:gd name="T28" fmla="*/ 398 w 593"/>
                <a:gd name="T29" fmla="*/ 527 h 1180"/>
                <a:gd name="T30" fmla="*/ 442 w 593"/>
                <a:gd name="T31" fmla="*/ 486 h 1180"/>
                <a:gd name="T32" fmla="*/ 499 w 593"/>
                <a:gd name="T33" fmla="*/ 382 h 1180"/>
                <a:gd name="T34" fmla="*/ 583 w 593"/>
                <a:gd name="T35" fmla="*/ 388 h 1180"/>
                <a:gd name="T36" fmla="*/ 496 w 593"/>
                <a:gd name="T37" fmla="*/ 560 h 1180"/>
                <a:gd name="T38" fmla="*/ 423 w 593"/>
                <a:gd name="T39" fmla="*/ 677 h 1180"/>
                <a:gd name="T40" fmla="*/ 351 w 593"/>
                <a:gd name="T41" fmla="*/ 745 h 1180"/>
                <a:gd name="T42" fmla="*/ 336 w 593"/>
                <a:gd name="T43" fmla="*/ 906 h 1180"/>
                <a:gd name="T44" fmla="*/ 336 w 593"/>
                <a:gd name="T45" fmla="*/ 1180 h 1180"/>
                <a:gd name="T46" fmla="*/ 73 w 593"/>
                <a:gd name="T47"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3" h="1180">
                  <a:moveTo>
                    <a:pt x="73" y="1180"/>
                  </a:moveTo>
                  <a:cubicBezTo>
                    <a:pt x="73" y="1180"/>
                    <a:pt x="79" y="1002"/>
                    <a:pt x="83" y="914"/>
                  </a:cubicBezTo>
                  <a:cubicBezTo>
                    <a:pt x="87" y="826"/>
                    <a:pt x="87" y="786"/>
                    <a:pt x="78" y="757"/>
                  </a:cubicBezTo>
                  <a:cubicBezTo>
                    <a:pt x="69" y="728"/>
                    <a:pt x="16" y="598"/>
                    <a:pt x="8" y="498"/>
                  </a:cubicBezTo>
                  <a:cubicBezTo>
                    <a:pt x="0" y="398"/>
                    <a:pt x="10" y="371"/>
                    <a:pt x="36" y="361"/>
                  </a:cubicBezTo>
                  <a:cubicBezTo>
                    <a:pt x="62" y="351"/>
                    <a:pt x="78" y="360"/>
                    <a:pt x="82" y="366"/>
                  </a:cubicBezTo>
                  <a:cubicBezTo>
                    <a:pt x="82" y="366"/>
                    <a:pt x="83" y="334"/>
                    <a:pt x="108" y="327"/>
                  </a:cubicBezTo>
                  <a:cubicBezTo>
                    <a:pt x="132" y="320"/>
                    <a:pt x="160" y="316"/>
                    <a:pt x="172" y="344"/>
                  </a:cubicBezTo>
                  <a:cubicBezTo>
                    <a:pt x="172" y="344"/>
                    <a:pt x="175" y="308"/>
                    <a:pt x="216" y="303"/>
                  </a:cubicBezTo>
                  <a:cubicBezTo>
                    <a:pt x="264" y="297"/>
                    <a:pt x="280" y="331"/>
                    <a:pt x="280" y="382"/>
                  </a:cubicBezTo>
                  <a:cubicBezTo>
                    <a:pt x="280" y="304"/>
                    <a:pt x="270" y="178"/>
                    <a:pt x="275" y="238"/>
                  </a:cubicBezTo>
                  <a:cubicBezTo>
                    <a:pt x="281" y="302"/>
                    <a:pt x="253" y="21"/>
                    <a:pt x="290" y="12"/>
                  </a:cubicBezTo>
                  <a:cubicBezTo>
                    <a:pt x="339" y="0"/>
                    <a:pt x="344" y="26"/>
                    <a:pt x="349" y="101"/>
                  </a:cubicBezTo>
                  <a:cubicBezTo>
                    <a:pt x="351" y="139"/>
                    <a:pt x="362" y="237"/>
                    <a:pt x="375" y="338"/>
                  </a:cubicBezTo>
                  <a:cubicBezTo>
                    <a:pt x="380" y="381"/>
                    <a:pt x="400" y="472"/>
                    <a:pt x="398" y="527"/>
                  </a:cubicBezTo>
                  <a:cubicBezTo>
                    <a:pt x="398" y="527"/>
                    <a:pt x="437" y="496"/>
                    <a:pt x="442" y="486"/>
                  </a:cubicBezTo>
                  <a:cubicBezTo>
                    <a:pt x="447" y="476"/>
                    <a:pt x="466" y="424"/>
                    <a:pt x="499" y="382"/>
                  </a:cubicBezTo>
                  <a:cubicBezTo>
                    <a:pt x="541" y="326"/>
                    <a:pt x="593" y="355"/>
                    <a:pt x="583" y="388"/>
                  </a:cubicBezTo>
                  <a:cubicBezTo>
                    <a:pt x="573" y="422"/>
                    <a:pt x="522" y="476"/>
                    <a:pt x="496" y="560"/>
                  </a:cubicBezTo>
                  <a:cubicBezTo>
                    <a:pt x="471" y="643"/>
                    <a:pt x="455" y="656"/>
                    <a:pt x="423" y="677"/>
                  </a:cubicBezTo>
                  <a:cubicBezTo>
                    <a:pt x="391" y="697"/>
                    <a:pt x="368" y="724"/>
                    <a:pt x="351" y="745"/>
                  </a:cubicBezTo>
                  <a:cubicBezTo>
                    <a:pt x="351" y="745"/>
                    <a:pt x="337" y="820"/>
                    <a:pt x="336" y="906"/>
                  </a:cubicBezTo>
                  <a:cubicBezTo>
                    <a:pt x="334" y="993"/>
                    <a:pt x="336" y="1180"/>
                    <a:pt x="336" y="1180"/>
                  </a:cubicBezTo>
                  <a:lnTo>
                    <a:pt x="73" y="1180"/>
                  </a:lnTo>
                  <a:close/>
                </a:path>
              </a:pathLst>
            </a:custGeom>
            <a:solidFill>
              <a:srgbClr val="F4C087"/>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8" name="Freeform 6">
              <a:extLst>
                <a:ext uri="{FF2B5EF4-FFF2-40B4-BE49-F238E27FC236}">
                  <a16:creationId xmlns:a16="http://schemas.microsoft.com/office/drawing/2014/main" id="{7AA00DBF-4F00-4512-AD6F-9903B61F62F7}"/>
                </a:ext>
              </a:extLst>
            </p:cNvPr>
            <p:cNvSpPr>
              <a:spLocks/>
            </p:cNvSpPr>
            <p:nvPr/>
          </p:nvSpPr>
          <p:spPr bwMode="auto">
            <a:xfrm>
              <a:off x="5902325" y="4386263"/>
              <a:ext cx="801687" cy="2468563"/>
            </a:xfrm>
            <a:custGeom>
              <a:avLst/>
              <a:gdLst>
                <a:gd name="T0" fmla="*/ 40 w 212"/>
                <a:gd name="T1" fmla="*/ 380 h 654"/>
                <a:gd name="T2" fmla="*/ 55 w 212"/>
                <a:gd name="T3" fmla="*/ 219 h 654"/>
                <a:gd name="T4" fmla="*/ 127 w 212"/>
                <a:gd name="T5" fmla="*/ 151 h 654"/>
                <a:gd name="T6" fmla="*/ 200 w 212"/>
                <a:gd name="T7" fmla="*/ 34 h 654"/>
                <a:gd name="T8" fmla="*/ 212 w 212"/>
                <a:gd name="T9" fmla="*/ 0 h 654"/>
                <a:gd name="T10" fmla="*/ 188 w 212"/>
                <a:gd name="T11" fmla="*/ 48 h 654"/>
                <a:gd name="T12" fmla="*/ 24 w 212"/>
                <a:gd name="T13" fmla="*/ 242 h 654"/>
                <a:gd name="T14" fmla="*/ 6 w 212"/>
                <a:gd name="T15" fmla="*/ 576 h 654"/>
                <a:gd name="T16" fmla="*/ 6 w 212"/>
                <a:gd name="T17" fmla="*/ 654 h 654"/>
                <a:gd name="T18" fmla="*/ 40 w 212"/>
                <a:gd name="T19" fmla="*/ 654 h 654"/>
                <a:gd name="T20" fmla="*/ 40 w 212"/>
                <a:gd name="T21" fmla="*/ 38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654">
                  <a:moveTo>
                    <a:pt x="40" y="380"/>
                  </a:moveTo>
                  <a:cubicBezTo>
                    <a:pt x="41" y="294"/>
                    <a:pt x="55" y="219"/>
                    <a:pt x="55" y="219"/>
                  </a:cubicBezTo>
                  <a:cubicBezTo>
                    <a:pt x="72" y="198"/>
                    <a:pt x="95" y="171"/>
                    <a:pt x="127" y="151"/>
                  </a:cubicBezTo>
                  <a:cubicBezTo>
                    <a:pt x="159" y="130"/>
                    <a:pt x="175" y="117"/>
                    <a:pt x="200" y="34"/>
                  </a:cubicBezTo>
                  <a:cubicBezTo>
                    <a:pt x="204" y="22"/>
                    <a:pt x="208" y="11"/>
                    <a:pt x="212" y="0"/>
                  </a:cubicBezTo>
                  <a:cubicBezTo>
                    <a:pt x="204" y="15"/>
                    <a:pt x="195" y="31"/>
                    <a:pt x="188" y="48"/>
                  </a:cubicBezTo>
                  <a:cubicBezTo>
                    <a:pt x="164" y="106"/>
                    <a:pt x="48" y="138"/>
                    <a:pt x="24" y="242"/>
                  </a:cubicBezTo>
                  <a:cubicBezTo>
                    <a:pt x="0" y="346"/>
                    <a:pt x="6" y="576"/>
                    <a:pt x="6" y="576"/>
                  </a:cubicBezTo>
                  <a:cubicBezTo>
                    <a:pt x="6" y="654"/>
                    <a:pt x="6" y="654"/>
                    <a:pt x="6" y="654"/>
                  </a:cubicBezTo>
                  <a:cubicBezTo>
                    <a:pt x="40" y="654"/>
                    <a:pt x="40" y="654"/>
                    <a:pt x="40" y="654"/>
                  </a:cubicBezTo>
                  <a:cubicBezTo>
                    <a:pt x="40" y="654"/>
                    <a:pt x="38" y="467"/>
                    <a:pt x="40" y="380"/>
                  </a:cubicBezTo>
                  <a:close/>
                </a:path>
              </a:pathLst>
            </a:custGeom>
            <a:solidFill>
              <a:srgbClr val="E5B180"/>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9" name="Freeform 7">
              <a:extLst>
                <a:ext uri="{FF2B5EF4-FFF2-40B4-BE49-F238E27FC236}">
                  <a16:creationId xmlns:a16="http://schemas.microsoft.com/office/drawing/2014/main" id="{884DE910-D781-42CA-B827-C24FB5C57E50}"/>
                </a:ext>
              </a:extLst>
            </p:cNvPr>
            <p:cNvSpPr>
              <a:spLocks/>
            </p:cNvSpPr>
            <p:nvPr/>
          </p:nvSpPr>
          <p:spPr bwMode="auto">
            <a:xfrm>
              <a:off x="5094288" y="3635375"/>
              <a:ext cx="93662" cy="271463"/>
            </a:xfrm>
            <a:custGeom>
              <a:avLst/>
              <a:gdLst>
                <a:gd name="T0" fmla="*/ 2 w 25"/>
                <a:gd name="T1" fmla="*/ 72 h 72"/>
                <a:gd name="T2" fmla="*/ 25 w 25"/>
                <a:gd name="T3" fmla="*/ 0 h 72"/>
                <a:gd name="T4" fmla="*/ 25 w 25"/>
                <a:gd name="T5" fmla="*/ 0 h 72"/>
                <a:gd name="T6" fmla="*/ 0 w 25"/>
                <a:gd name="T7" fmla="*/ 39 h 72"/>
                <a:gd name="T8" fmla="*/ 0 w 25"/>
                <a:gd name="T9" fmla="*/ 39 h 72"/>
                <a:gd name="T10" fmla="*/ 0 w 25"/>
                <a:gd name="T11" fmla="*/ 43 h 72"/>
                <a:gd name="T12" fmla="*/ 2 w 25"/>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25" h="72">
                  <a:moveTo>
                    <a:pt x="2" y="72"/>
                  </a:moveTo>
                  <a:cubicBezTo>
                    <a:pt x="2" y="67"/>
                    <a:pt x="8" y="14"/>
                    <a:pt x="25" y="0"/>
                  </a:cubicBezTo>
                  <a:cubicBezTo>
                    <a:pt x="25" y="0"/>
                    <a:pt x="25" y="0"/>
                    <a:pt x="25" y="0"/>
                  </a:cubicBezTo>
                  <a:cubicBezTo>
                    <a:pt x="1" y="8"/>
                    <a:pt x="0" y="39"/>
                    <a:pt x="0" y="39"/>
                  </a:cubicBezTo>
                  <a:cubicBezTo>
                    <a:pt x="0" y="39"/>
                    <a:pt x="0" y="39"/>
                    <a:pt x="0" y="39"/>
                  </a:cubicBezTo>
                  <a:cubicBezTo>
                    <a:pt x="0" y="40"/>
                    <a:pt x="0" y="41"/>
                    <a:pt x="0" y="43"/>
                  </a:cubicBezTo>
                  <a:cubicBezTo>
                    <a:pt x="1" y="60"/>
                    <a:pt x="2" y="68"/>
                    <a:pt x="2" y="72"/>
                  </a:cubicBezTo>
                  <a:close/>
                </a:path>
              </a:pathLst>
            </a:custGeom>
            <a:solidFill>
              <a:srgbClr val="E5B180"/>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1" name="Freeform 8">
              <a:extLst>
                <a:ext uri="{FF2B5EF4-FFF2-40B4-BE49-F238E27FC236}">
                  <a16:creationId xmlns:a16="http://schemas.microsoft.com/office/drawing/2014/main" id="{4132DBCB-DE43-44E7-AACF-3B01A0A8AADA}"/>
                </a:ext>
              </a:extLst>
            </p:cNvPr>
            <p:cNvSpPr>
              <a:spLocks/>
            </p:cNvSpPr>
            <p:nvPr/>
          </p:nvSpPr>
          <p:spPr bwMode="auto">
            <a:xfrm>
              <a:off x="5434013" y="3563938"/>
              <a:ext cx="101600" cy="306388"/>
            </a:xfrm>
            <a:custGeom>
              <a:avLst/>
              <a:gdLst>
                <a:gd name="T0" fmla="*/ 0 w 27"/>
                <a:gd name="T1" fmla="*/ 47 h 81"/>
                <a:gd name="T2" fmla="*/ 2 w 27"/>
                <a:gd name="T3" fmla="*/ 81 h 81"/>
                <a:gd name="T4" fmla="*/ 27 w 27"/>
                <a:gd name="T5" fmla="*/ 0 h 81"/>
                <a:gd name="T6" fmla="*/ 0 w 27"/>
                <a:gd name="T7" fmla="*/ 34 h 81"/>
                <a:gd name="T8" fmla="*/ 0 w 27"/>
                <a:gd name="T9" fmla="*/ 47 h 81"/>
              </a:gdLst>
              <a:ahLst/>
              <a:cxnLst>
                <a:cxn ang="0">
                  <a:pos x="T0" y="T1"/>
                </a:cxn>
                <a:cxn ang="0">
                  <a:pos x="T2" y="T3"/>
                </a:cxn>
                <a:cxn ang="0">
                  <a:pos x="T4" y="T5"/>
                </a:cxn>
                <a:cxn ang="0">
                  <a:pos x="T6" y="T7"/>
                </a:cxn>
                <a:cxn ang="0">
                  <a:pos x="T8" y="T9"/>
                </a:cxn>
              </a:cxnLst>
              <a:rect l="0" t="0" r="r" b="b"/>
              <a:pathLst>
                <a:path w="27" h="81">
                  <a:moveTo>
                    <a:pt x="0" y="47"/>
                  </a:moveTo>
                  <a:cubicBezTo>
                    <a:pt x="1" y="67"/>
                    <a:pt x="2" y="76"/>
                    <a:pt x="2" y="81"/>
                  </a:cubicBezTo>
                  <a:cubicBezTo>
                    <a:pt x="2" y="75"/>
                    <a:pt x="8" y="17"/>
                    <a:pt x="27" y="0"/>
                  </a:cubicBezTo>
                  <a:cubicBezTo>
                    <a:pt x="7" y="9"/>
                    <a:pt x="1" y="27"/>
                    <a:pt x="0" y="34"/>
                  </a:cubicBezTo>
                  <a:cubicBezTo>
                    <a:pt x="0" y="38"/>
                    <a:pt x="0" y="42"/>
                    <a:pt x="0" y="47"/>
                  </a:cubicBezTo>
                  <a:close/>
                </a:path>
              </a:pathLst>
            </a:custGeom>
            <a:solidFill>
              <a:srgbClr val="E5B180"/>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3" name="Freeform 9">
              <a:extLst>
                <a:ext uri="{FF2B5EF4-FFF2-40B4-BE49-F238E27FC236}">
                  <a16:creationId xmlns:a16="http://schemas.microsoft.com/office/drawing/2014/main" id="{2D6FC930-399F-40F7-B455-89DB4CADFC89}"/>
                </a:ext>
              </a:extLst>
            </p:cNvPr>
            <p:cNvSpPr>
              <a:spLocks/>
            </p:cNvSpPr>
            <p:nvPr/>
          </p:nvSpPr>
          <p:spPr bwMode="auto">
            <a:xfrm>
              <a:off x="5751513" y="2462213"/>
              <a:ext cx="128587" cy="1381125"/>
            </a:xfrm>
            <a:custGeom>
              <a:avLst/>
              <a:gdLst>
                <a:gd name="T0" fmla="*/ 19 w 34"/>
                <a:gd name="T1" fmla="*/ 222 h 366"/>
                <a:gd name="T2" fmla="*/ 24 w 34"/>
                <a:gd name="T3" fmla="*/ 366 h 366"/>
                <a:gd name="T4" fmla="*/ 25 w 34"/>
                <a:gd name="T5" fmla="*/ 223 h 366"/>
                <a:gd name="T6" fmla="*/ 19 w 34"/>
                <a:gd name="T7" fmla="*/ 53 h 366"/>
                <a:gd name="T8" fmla="*/ 28 w 34"/>
                <a:gd name="T9" fmla="*/ 0 h 366"/>
                <a:gd name="T10" fmla="*/ 19 w 34"/>
                <a:gd name="T11" fmla="*/ 222 h 366"/>
              </a:gdLst>
              <a:ahLst/>
              <a:cxnLst>
                <a:cxn ang="0">
                  <a:pos x="T0" y="T1"/>
                </a:cxn>
                <a:cxn ang="0">
                  <a:pos x="T2" y="T3"/>
                </a:cxn>
                <a:cxn ang="0">
                  <a:pos x="T4" y="T5"/>
                </a:cxn>
                <a:cxn ang="0">
                  <a:pos x="T6" y="T7"/>
                </a:cxn>
                <a:cxn ang="0">
                  <a:pos x="T8" y="T9"/>
                </a:cxn>
                <a:cxn ang="0">
                  <a:pos x="T10" y="T11"/>
                </a:cxn>
              </a:cxnLst>
              <a:rect l="0" t="0" r="r" b="b"/>
              <a:pathLst>
                <a:path w="34" h="366">
                  <a:moveTo>
                    <a:pt x="19" y="222"/>
                  </a:moveTo>
                  <a:cubicBezTo>
                    <a:pt x="14" y="162"/>
                    <a:pt x="24" y="288"/>
                    <a:pt x="24" y="366"/>
                  </a:cubicBezTo>
                  <a:cubicBezTo>
                    <a:pt x="34" y="332"/>
                    <a:pt x="25" y="235"/>
                    <a:pt x="25" y="223"/>
                  </a:cubicBezTo>
                  <a:cubicBezTo>
                    <a:pt x="25" y="210"/>
                    <a:pt x="18" y="105"/>
                    <a:pt x="19" y="53"/>
                  </a:cubicBezTo>
                  <a:cubicBezTo>
                    <a:pt x="20" y="29"/>
                    <a:pt x="24" y="12"/>
                    <a:pt x="28" y="0"/>
                  </a:cubicBezTo>
                  <a:cubicBezTo>
                    <a:pt x="0" y="39"/>
                    <a:pt x="24" y="282"/>
                    <a:pt x="19" y="222"/>
                  </a:cubicBezTo>
                  <a:close/>
                </a:path>
              </a:pathLst>
            </a:custGeom>
            <a:solidFill>
              <a:srgbClr val="E5B180"/>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4" name="Freeform 10">
              <a:extLst>
                <a:ext uri="{FF2B5EF4-FFF2-40B4-BE49-F238E27FC236}">
                  <a16:creationId xmlns:a16="http://schemas.microsoft.com/office/drawing/2014/main" id="{2DF57EAD-A249-4407-8D61-C601CF9B67D2}"/>
                </a:ext>
              </a:extLst>
            </p:cNvPr>
            <p:cNvSpPr>
              <a:spLocks/>
            </p:cNvSpPr>
            <p:nvPr/>
          </p:nvSpPr>
          <p:spPr bwMode="auto">
            <a:xfrm>
              <a:off x="5849938" y="2470150"/>
              <a:ext cx="193675" cy="255588"/>
            </a:xfrm>
            <a:custGeom>
              <a:avLst/>
              <a:gdLst>
                <a:gd name="T0" fmla="*/ 51 w 51"/>
                <a:gd name="T1" fmla="*/ 32 h 68"/>
                <a:gd name="T2" fmla="*/ 24 w 51"/>
                <a:gd name="T3" fmla="*/ 68 h 68"/>
                <a:gd name="T4" fmla="*/ 0 w 51"/>
                <a:gd name="T5" fmla="*/ 32 h 68"/>
                <a:gd name="T6" fmla="*/ 20 w 51"/>
                <a:gd name="T7" fmla="*/ 0 h 68"/>
                <a:gd name="T8" fmla="*/ 51 w 51"/>
                <a:gd name="T9" fmla="*/ 32 h 68"/>
              </a:gdLst>
              <a:ahLst/>
              <a:cxnLst>
                <a:cxn ang="0">
                  <a:pos x="T0" y="T1"/>
                </a:cxn>
                <a:cxn ang="0">
                  <a:pos x="T2" y="T3"/>
                </a:cxn>
                <a:cxn ang="0">
                  <a:pos x="T4" y="T5"/>
                </a:cxn>
                <a:cxn ang="0">
                  <a:pos x="T6" y="T7"/>
                </a:cxn>
                <a:cxn ang="0">
                  <a:pos x="T8" y="T9"/>
                </a:cxn>
              </a:cxnLst>
              <a:rect l="0" t="0" r="r" b="b"/>
              <a:pathLst>
                <a:path w="51" h="68">
                  <a:moveTo>
                    <a:pt x="51" y="32"/>
                  </a:moveTo>
                  <a:cubicBezTo>
                    <a:pt x="51" y="49"/>
                    <a:pt x="43" y="68"/>
                    <a:pt x="24" y="68"/>
                  </a:cubicBezTo>
                  <a:cubicBezTo>
                    <a:pt x="3" y="68"/>
                    <a:pt x="0" y="49"/>
                    <a:pt x="0" y="32"/>
                  </a:cubicBezTo>
                  <a:cubicBezTo>
                    <a:pt x="0" y="16"/>
                    <a:pt x="3" y="0"/>
                    <a:pt x="20" y="0"/>
                  </a:cubicBezTo>
                  <a:cubicBezTo>
                    <a:pt x="51" y="0"/>
                    <a:pt x="51" y="16"/>
                    <a:pt x="51" y="32"/>
                  </a:cubicBezTo>
                  <a:close/>
                </a:path>
              </a:pathLst>
            </a:custGeom>
            <a:solidFill>
              <a:srgbClr val="FAD7BC"/>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5" name="Freeform 11">
              <a:extLst>
                <a:ext uri="{FF2B5EF4-FFF2-40B4-BE49-F238E27FC236}">
                  <a16:creationId xmlns:a16="http://schemas.microsoft.com/office/drawing/2014/main" id="{254FDDB3-ECB4-4E56-A43F-5E40FECB41AF}"/>
                </a:ext>
              </a:extLst>
            </p:cNvPr>
            <p:cNvSpPr>
              <a:spLocks/>
            </p:cNvSpPr>
            <p:nvPr/>
          </p:nvSpPr>
          <p:spPr bwMode="auto">
            <a:xfrm>
              <a:off x="6843713" y="3832225"/>
              <a:ext cx="147637" cy="249238"/>
            </a:xfrm>
            <a:custGeom>
              <a:avLst/>
              <a:gdLst>
                <a:gd name="T0" fmla="*/ 8 w 39"/>
                <a:gd name="T1" fmla="*/ 66 h 66"/>
                <a:gd name="T2" fmla="*/ 12 w 39"/>
                <a:gd name="T3" fmla="*/ 16 h 66"/>
                <a:gd name="T4" fmla="*/ 39 w 39"/>
                <a:gd name="T5" fmla="*/ 6 h 66"/>
                <a:gd name="T6" fmla="*/ 8 w 39"/>
                <a:gd name="T7" fmla="*/ 66 h 66"/>
              </a:gdLst>
              <a:ahLst/>
              <a:cxnLst>
                <a:cxn ang="0">
                  <a:pos x="T0" y="T1"/>
                </a:cxn>
                <a:cxn ang="0">
                  <a:pos x="T2" y="T3"/>
                </a:cxn>
                <a:cxn ang="0">
                  <a:pos x="T4" y="T5"/>
                </a:cxn>
                <a:cxn ang="0">
                  <a:pos x="T6" y="T7"/>
                </a:cxn>
              </a:cxnLst>
              <a:rect l="0" t="0" r="r" b="b"/>
              <a:pathLst>
                <a:path w="39" h="66">
                  <a:moveTo>
                    <a:pt x="8" y="66"/>
                  </a:moveTo>
                  <a:cubicBezTo>
                    <a:pt x="8" y="66"/>
                    <a:pt x="0" y="32"/>
                    <a:pt x="12" y="16"/>
                  </a:cubicBezTo>
                  <a:cubicBezTo>
                    <a:pt x="25" y="0"/>
                    <a:pt x="39" y="6"/>
                    <a:pt x="39" y="6"/>
                  </a:cubicBezTo>
                  <a:cubicBezTo>
                    <a:pt x="39" y="6"/>
                    <a:pt x="34" y="34"/>
                    <a:pt x="8" y="66"/>
                  </a:cubicBezTo>
                  <a:close/>
                </a:path>
              </a:pathLst>
            </a:custGeom>
            <a:solidFill>
              <a:srgbClr val="FAD7BC"/>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sp>
        <p:nvSpPr>
          <p:cNvPr id="65" name="TextBox 64">
            <a:extLst>
              <a:ext uri="{FF2B5EF4-FFF2-40B4-BE49-F238E27FC236}">
                <a16:creationId xmlns:a16="http://schemas.microsoft.com/office/drawing/2014/main" id="{7FB59E25-CD8F-4E3B-9911-9861C51256C0}"/>
              </a:ext>
            </a:extLst>
          </p:cNvPr>
          <p:cNvSpPr txBox="1"/>
          <p:nvPr/>
        </p:nvSpPr>
        <p:spPr>
          <a:xfrm>
            <a:off x="3769344" y="2829943"/>
            <a:ext cx="1605312" cy="323165"/>
          </a:xfrm>
          <a:prstGeom prst="rect">
            <a:avLst/>
          </a:prstGeom>
          <a:noFill/>
        </p:spPr>
        <p:txBody>
          <a:bodyPr wrap="none" rtlCol="0" anchor="ctr">
            <a:spAutoFit/>
          </a:bodyPr>
          <a:lstStyle/>
          <a:p>
            <a:pPr algn="ctr"/>
            <a:r>
              <a:rPr lang="en-IN" sz="1500" dirty="0">
                <a:solidFill>
                  <a:schemeClr val="accent1"/>
                </a:solidFill>
                <a:latin typeface="Calibri" panose="020F0502020204030204" pitchFamily="34" charset="0"/>
                <a:ea typeface="Segoe UI Black" panose="020B0A02040204020203" pitchFamily="34" charset="0"/>
                <a:cs typeface="Calibri" panose="020F0502020204030204" pitchFamily="34" charset="0"/>
              </a:rPr>
              <a:t>SUPPORT – Year 2</a:t>
            </a:r>
          </a:p>
        </p:txBody>
      </p:sp>
      <p:sp>
        <p:nvSpPr>
          <p:cNvPr id="44" name="Oval 43">
            <a:extLst>
              <a:ext uri="{FF2B5EF4-FFF2-40B4-BE49-F238E27FC236}">
                <a16:creationId xmlns:a16="http://schemas.microsoft.com/office/drawing/2014/main" id="{91B6A78F-60F1-4C4C-9588-1D0D30E465E4}"/>
              </a:ext>
            </a:extLst>
          </p:cNvPr>
          <p:cNvSpPr/>
          <p:nvPr/>
        </p:nvSpPr>
        <p:spPr>
          <a:xfrm>
            <a:off x="4960169" y="1523643"/>
            <a:ext cx="633211" cy="6332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68" name="Oval 67">
            <a:extLst>
              <a:ext uri="{FF2B5EF4-FFF2-40B4-BE49-F238E27FC236}">
                <a16:creationId xmlns:a16="http://schemas.microsoft.com/office/drawing/2014/main" id="{3C1BB450-9493-4EA2-A74C-2F9FEE404C06}"/>
              </a:ext>
            </a:extLst>
          </p:cNvPr>
          <p:cNvSpPr/>
          <p:nvPr/>
        </p:nvSpPr>
        <p:spPr>
          <a:xfrm>
            <a:off x="3566650" y="4896895"/>
            <a:ext cx="633211" cy="63321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85CE0FFF-EF2F-49AE-B42E-33515B528166}"/>
              </a:ext>
            </a:extLst>
          </p:cNvPr>
          <p:cNvSpPr/>
          <p:nvPr/>
        </p:nvSpPr>
        <p:spPr>
          <a:xfrm>
            <a:off x="5940807" y="3903217"/>
            <a:ext cx="633211" cy="63321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9D5D80D7-B3AA-472B-AC45-F0D060645B47}"/>
              </a:ext>
            </a:extLst>
          </p:cNvPr>
          <p:cNvSpPr/>
          <p:nvPr/>
        </p:nvSpPr>
        <p:spPr>
          <a:xfrm>
            <a:off x="2567553" y="2509697"/>
            <a:ext cx="633211" cy="63321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86" name="Oval 85">
            <a:extLst>
              <a:ext uri="{FF2B5EF4-FFF2-40B4-BE49-F238E27FC236}">
                <a16:creationId xmlns:a16="http://schemas.microsoft.com/office/drawing/2014/main" id="{C54FCE39-6887-4C73-BF6C-73CE7A00A4C2}"/>
              </a:ext>
            </a:extLst>
          </p:cNvPr>
          <p:cNvSpPr/>
          <p:nvPr/>
        </p:nvSpPr>
        <p:spPr>
          <a:xfrm>
            <a:off x="5913707" y="2503504"/>
            <a:ext cx="633211" cy="63321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6EEB88F6-A48A-4192-93BD-25B65DAB68BA}"/>
              </a:ext>
            </a:extLst>
          </p:cNvPr>
          <p:cNvSpPr/>
          <p:nvPr/>
        </p:nvSpPr>
        <p:spPr>
          <a:xfrm>
            <a:off x="2543090" y="3903388"/>
            <a:ext cx="633211" cy="63321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84" name="Oval 83">
            <a:extLst>
              <a:ext uri="{FF2B5EF4-FFF2-40B4-BE49-F238E27FC236}">
                <a16:creationId xmlns:a16="http://schemas.microsoft.com/office/drawing/2014/main" id="{F10B33A1-6B5C-4198-A9F2-75217B24A9B1}"/>
              </a:ext>
            </a:extLst>
          </p:cNvPr>
          <p:cNvSpPr/>
          <p:nvPr/>
        </p:nvSpPr>
        <p:spPr>
          <a:xfrm>
            <a:off x="4924509" y="4879534"/>
            <a:ext cx="633211" cy="63321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85" name="Oval 84">
            <a:extLst>
              <a:ext uri="{FF2B5EF4-FFF2-40B4-BE49-F238E27FC236}">
                <a16:creationId xmlns:a16="http://schemas.microsoft.com/office/drawing/2014/main" id="{A4789A48-D1A7-4355-A0FE-FBEEACBB647D}"/>
              </a:ext>
            </a:extLst>
          </p:cNvPr>
          <p:cNvSpPr/>
          <p:nvPr/>
        </p:nvSpPr>
        <p:spPr>
          <a:xfrm>
            <a:off x="3524627" y="1508916"/>
            <a:ext cx="633211" cy="63321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cs typeface="Calibri" panose="020F0502020204030204" pitchFamily="34" charset="0"/>
            </a:endParaRPr>
          </a:p>
        </p:txBody>
      </p:sp>
      <p:sp>
        <p:nvSpPr>
          <p:cNvPr id="50" name="Freeform 34">
            <a:extLst>
              <a:ext uri="{FF2B5EF4-FFF2-40B4-BE49-F238E27FC236}">
                <a16:creationId xmlns:a16="http://schemas.microsoft.com/office/drawing/2014/main" id="{FD9CA6C2-0581-4C9A-A40B-02276A45EFC0}"/>
              </a:ext>
            </a:extLst>
          </p:cNvPr>
          <p:cNvSpPr>
            <a:spLocks noEditPoints="1"/>
          </p:cNvSpPr>
          <p:nvPr/>
        </p:nvSpPr>
        <p:spPr bwMode="auto">
          <a:xfrm>
            <a:off x="2745834" y="4106132"/>
            <a:ext cx="227724" cy="227724"/>
          </a:xfrm>
          <a:custGeom>
            <a:avLst/>
            <a:gdLst>
              <a:gd name="T0" fmla="*/ 1784 w 2048"/>
              <a:gd name="T1" fmla="*/ 160 h 2048"/>
              <a:gd name="T2" fmla="*/ 1600 w 2048"/>
              <a:gd name="T3" fmla="*/ 160 h 2048"/>
              <a:gd name="T4" fmla="*/ 1600 w 2048"/>
              <a:gd name="T5" fmla="*/ 64 h 2048"/>
              <a:gd name="T6" fmla="*/ 1536 w 2048"/>
              <a:gd name="T7" fmla="*/ 0 h 2048"/>
              <a:gd name="T8" fmla="*/ 1472 w 2048"/>
              <a:gd name="T9" fmla="*/ 64 h 2048"/>
              <a:gd name="T10" fmla="*/ 1472 w 2048"/>
              <a:gd name="T11" fmla="*/ 160 h 2048"/>
              <a:gd name="T12" fmla="*/ 576 w 2048"/>
              <a:gd name="T13" fmla="*/ 160 h 2048"/>
              <a:gd name="T14" fmla="*/ 576 w 2048"/>
              <a:gd name="T15" fmla="*/ 64 h 2048"/>
              <a:gd name="T16" fmla="*/ 512 w 2048"/>
              <a:gd name="T17" fmla="*/ 0 h 2048"/>
              <a:gd name="T18" fmla="*/ 448 w 2048"/>
              <a:gd name="T19" fmla="*/ 64 h 2048"/>
              <a:gd name="T20" fmla="*/ 448 w 2048"/>
              <a:gd name="T21" fmla="*/ 160 h 2048"/>
              <a:gd name="T22" fmla="*/ 264 w 2048"/>
              <a:gd name="T23" fmla="*/ 160 h 2048"/>
              <a:gd name="T24" fmla="*/ 0 w 2048"/>
              <a:gd name="T25" fmla="*/ 424 h 2048"/>
              <a:gd name="T26" fmla="*/ 0 w 2048"/>
              <a:gd name="T27" fmla="*/ 1784 h 2048"/>
              <a:gd name="T28" fmla="*/ 264 w 2048"/>
              <a:gd name="T29" fmla="*/ 2048 h 2048"/>
              <a:gd name="T30" fmla="*/ 1784 w 2048"/>
              <a:gd name="T31" fmla="*/ 2048 h 2048"/>
              <a:gd name="T32" fmla="*/ 2048 w 2048"/>
              <a:gd name="T33" fmla="*/ 1784 h 2048"/>
              <a:gd name="T34" fmla="*/ 2048 w 2048"/>
              <a:gd name="T35" fmla="*/ 424 h 2048"/>
              <a:gd name="T36" fmla="*/ 1784 w 2048"/>
              <a:gd name="T37" fmla="*/ 160 h 2048"/>
              <a:gd name="T38" fmla="*/ 1920 w 2048"/>
              <a:gd name="T39" fmla="*/ 1784 h 2048"/>
              <a:gd name="T40" fmla="*/ 1784 w 2048"/>
              <a:gd name="T41" fmla="*/ 1920 h 2048"/>
              <a:gd name="T42" fmla="*/ 264 w 2048"/>
              <a:gd name="T43" fmla="*/ 1920 h 2048"/>
              <a:gd name="T44" fmla="*/ 128 w 2048"/>
              <a:gd name="T45" fmla="*/ 1784 h 2048"/>
              <a:gd name="T46" fmla="*/ 128 w 2048"/>
              <a:gd name="T47" fmla="*/ 724 h 2048"/>
              <a:gd name="T48" fmla="*/ 148 w 2048"/>
              <a:gd name="T49" fmla="*/ 704 h 2048"/>
              <a:gd name="T50" fmla="*/ 1900 w 2048"/>
              <a:gd name="T51" fmla="*/ 704 h 2048"/>
              <a:gd name="T52" fmla="*/ 1920 w 2048"/>
              <a:gd name="T53" fmla="*/ 724 h 2048"/>
              <a:gd name="T54" fmla="*/ 1920 w 2048"/>
              <a:gd name="T55" fmla="*/ 178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48" h="2048">
                <a:moveTo>
                  <a:pt x="1784" y="160"/>
                </a:moveTo>
                <a:cubicBezTo>
                  <a:pt x="1600" y="160"/>
                  <a:pt x="1600" y="160"/>
                  <a:pt x="1600" y="160"/>
                </a:cubicBezTo>
                <a:cubicBezTo>
                  <a:pt x="1600" y="64"/>
                  <a:pt x="1600" y="64"/>
                  <a:pt x="1600" y="64"/>
                </a:cubicBezTo>
                <a:cubicBezTo>
                  <a:pt x="1600" y="29"/>
                  <a:pt x="1571" y="0"/>
                  <a:pt x="1536" y="0"/>
                </a:cubicBezTo>
                <a:cubicBezTo>
                  <a:pt x="1501" y="0"/>
                  <a:pt x="1472" y="29"/>
                  <a:pt x="1472" y="64"/>
                </a:cubicBezTo>
                <a:cubicBezTo>
                  <a:pt x="1472" y="160"/>
                  <a:pt x="1472" y="160"/>
                  <a:pt x="1472" y="160"/>
                </a:cubicBezTo>
                <a:cubicBezTo>
                  <a:pt x="576" y="160"/>
                  <a:pt x="576" y="160"/>
                  <a:pt x="576" y="160"/>
                </a:cubicBezTo>
                <a:cubicBezTo>
                  <a:pt x="576" y="64"/>
                  <a:pt x="576" y="64"/>
                  <a:pt x="576" y="64"/>
                </a:cubicBezTo>
                <a:cubicBezTo>
                  <a:pt x="576" y="29"/>
                  <a:pt x="547" y="0"/>
                  <a:pt x="512" y="0"/>
                </a:cubicBezTo>
                <a:cubicBezTo>
                  <a:pt x="477" y="0"/>
                  <a:pt x="448" y="29"/>
                  <a:pt x="448" y="64"/>
                </a:cubicBezTo>
                <a:cubicBezTo>
                  <a:pt x="448" y="160"/>
                  <a:pt x="448" y="160"/>
                  <a:pt x="448" y="160"/>
                </a:cubicBezTo>
                <a:cubicBezTo>
                  <a:pt x="264" y="160"/>
                  <a:pt x="264" y="160"/>
                  <a:pt x="264" y="160"/>
                </a:cubicBezTo>
                <a:cubicBezTo>
                  <a:pt x="118" y="160"/>
                  <a:pt x="0" y="278"/>
                  <a:pt x="0" y="424"/>
                </a:cubicBezTo>
                <a:cubicBezTo>
                  <a:pt x="0" y="1784"/>
                  <a:pt x="0" y="1784"/>
                  <a:pt x="0" y="1784"/>
                </a:cubicBezTo>
                <a:cubicBezTo>
                  <a:pt x="0" y="1930"/>
                  <a:pt x="118" y="2048"/>
                  <a:pt x="264" y="2048"/>
                </a:cubicBezTo>
                <a:cubicBezTo>
                  <a:pt x="1784" y="2048"/>
                  <a:pt x="1784" y="2048"/>
                  <a:pt x="1784" y="2048"/>
                </a:cubicBezTo>
                <a:cubicBezTo>
                  <a:pt x="1930" y="2048"/>
                  <a:pt x="2048" y="1930"/>
                  <a:pt x="2048" y="1784"/>
                </a:cubicBezTo>
                <a:cubicBezTo>
                  <a:pt x="2048" y="424"/>
                  <a:pt x="2048" y="424"/>
                  <a:pt x="2048" y="424"/>
                </a:cubicBezTo>
                <a:cubicBezTo>
                  <a:pt x="2048" y="278"/>
                  <a:pt x="1930" y="160"/>
                  <a:pt x="1784" y="160"/>
                </a:cubicBezTo>
                <a:close/>
                <a:moveTo>
                  <a:pt x="1920" y="1784"/>
                </a:moveTo>
                <a:cubicBezTo>
                  <a:pt x="1920" y="1859"/>
                  <a:pt x="1859" y="1920"/>
                  <a:pt x="1784" y="1920"/>
                </a:cubicBezTo>
                <a:cubicBezTo>
                  <a:pt x="264" y="1920"/>
                  <a:pt x="264" y="1920"/>
                  <a:pt x="264" y="1920"/>
                </a:cubicBezTo>
                <a:cubicBezTo>
                  <a:pt x="189" y="1920"/>
                  <a:pt x="128" y="1859"/>
                  <a:pt x="128" y="1784"/>
                </a:cubicBezTo>
                <a:cubicBezTo>
                  <a:pt x="128" y="724"/>
                  <a:pt x="128" y="724"/>
                  <a:pt x="128" y="724"/>
                </a:cubicBezTo>
                <a:cubicBezTo>
                  <a:pt x="128" y="713"/>
                  <a:pt x="137" y="704"/>
                  <a:pt x="148" y="704"/>
                </a:cubicBezTo>
                <a:cubicBezTo>
                  <a:pt x="1900" y="704"/>
                  <a:pt x="1900" y="704"/>
                  <a:pt x="1900" y="704"/>
                </a:cubicBezTo>
                <a:cubicBezTo>
                  <a:pt x="1911" y="704"/>
                  <a:pt x="1920" y="713"/>
                  <a:pt x="1920" y="724"/>
                </a:cubicBezTo>
                <a:lnTo>
                  <a:pt x="1920" y="178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0A87A06A-A512-41A4-8251-DA1A2E8B3E2B}"/>
              </a:ext>
            </a:extLst>
          </p:cNvPr>
          <p:cNvGrpSpPr/>
          <p:nvPr/>
        </p:nvGrpSpPr>
        <p:grpSpPr>
          <a:xfrm>
            <a:off x="5094911" y="5051844"/>
            <a:ext cx="292408" cy="288590"/>
            <a:chOff x="-1687513" y="2832100"/>
            <a:chExt cx="2432051" cy="2400300"/>
          </a:xfrm>
          <a:solidFill>
            <a:schemeClr val="bg1"/>
          </a:solidFill>
        </p:grpSpPr>
        <p:sp>
          <p:nvSpPr>
            <p:cNvPr id="54" name="Freeform 38">
              <a:extLst>
                <a:ext uri="{FF2B5EF4-FFF2-40B4-BE49-F238E27FC236}">
                  <a16:creationId xmlns:a16="http://schemas.microsoft.com/office/drawing/2014/main" id="{8488B498-D3ED-487B-A412-4420042BD7C1}"/>
                </a:ext>
              </a:extLst>
            </p:cNvPr>
            <p:cNvSpPr>
              <a:spLocks/>
            </p:cNvSpPr>
            <p:nvPr/>
          </p:nvSpPr>
          <p:spPr bwMode="auto">
            <a:xfrm>
              <a:off x="-842962" y="2832100"/>
              <a:ext cx="741363" cy="687388"/>
            </a:xfrm>
            <a:custGeom>
              <a:avLst/>
              <a:gdLst>
                <a:gd name="T0" fmla="*/ 658 w 738"/>
                <a:gd name="T1" fmla="*/ 207 h 686"/>
                <a:gd name="T2" fmla="*/ 501 w 738"/>
                <a:gd name="T3" fmla="*/ 185 h 686"/>
                <a:gd name="T4" fmla="*/ 431 w 738"/>
                <a:gd name="T5" fmla="*/ 47 h 686"/>
                <a:gd name="T6" fmla="*/ 307 w 738"/>
                <a:gd name="T7" fmla="*/ 47 h 686"/>
                <a:gd name="T8" fmla="*/ 237 w 738"/>
                <a:gd name="T9" fmla="*/ 185 h 686"/>
                <a:gd name="T10" fmla="*/ 80 w 738"/>
                <a:gd name="T11" fmla="*/ 207 h 686"/>
                <a:gd name="T12" fmla="*/ 42 w 738"/>
                <a:gd name="T13" fmla="*/ 327 h 686"/>
                <a:gd name="T14" fmla="*/ 154 w 738"/>
                <a:gd name="T15" fmla="*/ 434 h 686"/>
                <a:gd name="T16" fmla="*/ 128 w 738"/>
                <a:gd name="T17" fmla="*/ 585 h 686"/>
                <a:gd name="T18" fmla="*/ 228 w 738"/>
                <a:gd name="T19" fmla="*/ 659 h 686"/>
                <a:gd name="T20" fmla="*/ 369 w 738"/>
                <a:gd name="T21" fmla="*/ 587 h 686"/>
                <a:gd name="T22" fmla="*/ 510 w 738"/>
                <a:gd name="T23" fmla="*/ 659 h 686"/>
                <a:gd name="T24" fmla="*/ 610 w 738"/>
                <a:gd name="T25" fmla="*/ 585 h 686"/>
                <a:gd name="T26" fmla="*/ 584 w 738"/>
                <a:gd name="T27" fmla="*/ 434 h 686"/>
                <a:gd name="T28" fmla="*/ 696 w 738"/>
                <a:gd name="T29" fmla="*/ 327 h 686"/>
                <a:gd name="T30" fmla="*/ 658 w 738"/>
                <a:gd name="T31" fmla="*/ 207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8" h="686">
                  <a:moveTo>
                    <a:pt x="658" y="207"/>
                  </a:moveTo>
                  <a:cubicBezTo>
                    <a:pt x="501" y="185"/>
                    <a:pt x="501" y="185"/>
                    <a:pt x="501" y="185"/>
                  </a:cubicBezTo>
                  <a:cubicBezTo>
                    <a:pt x="431" y="47"/>
                    <a:pt x="431" y="47"/>
                    <a:pt x="431" y="47"/>
                  </a:cubicBezTo>
                  <a:cubicBezTo>
                    <a:pt x="408" y="0"/>
                    <a:pt x="330" y="0"/>
                    <a:pt x="307" y="47"/>
                  </a:cubicBezTo>
                  <a:cubicBezTo>
                    <a:pt x="237" y="185"/>
                    <a:pt x="237" y="185"/>
                    <a:pt x="237" y="185"/>
                  </a:cubicBezTo>
                  <a:cubicBezTo>
                    <a:pt x="80" y="207"/>
                    <a:pt x="80" y="207"/>
                    <a:pt x="80" y="207"/>
                  </a:cubicBezTo>
                  <a:cubicBezTo>
                    <a:pt x="23" y="216"/>
                    <a:pt x="0" y="287"/>
                    <a:pt x="42" y="327"/>
                  </a:cubicBezTo>
                  <a:cubicBezTo>
                    <a:pt x="154" y="434"/>
                    <a:pt x="154" y="434"/>
                    <a:pt x="154" y="434"/>
                  </a:cubicBezTo>
                  <a:cubicBezTo>
                    <a:pt x="128" y="585"/>
                    <a:pt x="128" y="585"/>
                    <a:pt x="128" y="585"/>
                  </a:cubicBezTo>
                  <a:cubicBezTo>
                    <a:pt x="118" y="641"/>
                    <a:pt x="177" y="685"/>
                    <a:pt x="228" y="659"/>
                  </a:cubicBezTo>
                  <a:cubicBezTo>
                    <a:pt x="369" y="587"/>
                    <a:pt x="369" y="587"/>
                    <a:pt x="369" y="587"/>
                  </a:cubicBezTo>
                  <a:cubicBezTo>
                    <a:pt x="510" y="659"/>
                    <a:pt x="510" y="659"/>
                    <a:pt x="510" y="659"/>
                  </a:cubicBezTo>
                  <a:cubicBezTo>
                    <a:pt x="561" y="686"/>
                    <a:pt x="620" y="641"/>
                    <a:pt x="610" y="585"/>
                  </a:cubicBezTo>
                  <a:cubicBezTo>
                    <a:pt x="584" y="434"/>
                    <a:pt x="584" y="434"/>
                    <a:pt x="584" y="434"/>
                  </a:cubicBezTo>
                  <a:cubicBezTo>
                    <a:pt x="696" y="327"/>
                    <a:pt x="696" y="327"/>
                    <a:pt x="696" y="327"/>
                  </a:cubicBezTo>
                  <a:cubicBezTo>
                    <a:pt x="738" y="287"/>
                    <a:pt x="715" y="216"/>
                    <a:pt x="658" y="207"/>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55" name="Freeform 39">
              <a:extLst>
                <a:ext uri="{FF2B5EF4-FFF2-40B4-BE49-F238E27FC236}">
                  <a16:creationId xmlns:a16="http://schemas.microsoft.com/office/drawing/2014/main" id="{7D3FAB2C-1350-42E5-B9F1-931B5F659497}"/>
                </a:ext>
              </a:extLst>
            </p:cNvPr>
            <p:cNvSpPr>
              <a:spLocks/>
            </p:cNvSpPr>
            <p:nvPr/>
          </p:nvSpPr>
          <p:spPr bwMode="auto">
            <a:xfrm>
              <a:off x="3175" y="3259138"/>
              <a:ext cx="741363" cy="687388"/>
            </a:xfrm>
            <a:custGeom>
              <a:avLst/>
              <a:gdLst>
                <a:gd name="T0" fmla="*/ 659 w 739"/>
                <a:gd name="T1" fmla="*/ 207 h 685"/>
                <a:gd name="T2" fmla="*/ 502 w 739"/>
                <a:gd name="T3" fmla="*/ 185 h 685"/>
                <a:gd name="T4" fmla="*/ 432 w 739"/>
                <a:gd name="T5" fmla="*/ 47 h 685"/>
                <a:gd name="T6" fmla="*/ 308 w 739"/>
                <a:gd name="T7" fmla="*/ 47 h 685"/>
                <a:gd name="T8" fmla="*/ 238 w 739"/>
                <a:gd name="T9" fmla="*/ 185 h 685"/>
                <a:gd name="T10" fmla="*/ 81 w 739"/>
                <a:gd name="T11" fmla="*/ 207 h 685"/>
                <a:gd name="T12" fmla="*/ 43 w 739"/>
                <a:gd name="T13" fmla="*/ 327 h 685"/>
                <a:gd name="T14" fmla="*/ 155 w 739"/>
                <a:gd name="T15" fmla="*/ 433 h 685"/>
                <a:gd name="T16" fmla="*/ 129 w 739"/>
                <a:gd name="T17" fmla="*/ 584 h 685"/>
                <a:gd name="T18" fmla="*/ 229 w 739"/>
                <a:gd name="T19" fmla="*/ 658 h 685"/>
                <a:gd name="T20" fmla="*/ 370 w 739"/>
                <a:gd name="T21" fmla="*/ 586 h 685"/>
                <a:gd name="T22" fmla="*/ 510 w 739"/>
                <a:gd name="T23" fmla="*/ 658 h 685"/>
                <a:gd name="T24" fmla="*/ 611 w 739"/>
                <a:gd name="T25" fmla="*/ 584 h 685"/>
                <a:gd name="T26" fmla="*/ 584 w 739"/>
                <a:gd name="T27" fmla="*/ 433 h 685"/>
                <a:gd name="T28" fmla="*/ 697 w 739"/>
                <a:gd name="T29" fmla="*/ 327 h 685"/>
                <a:gd name="T30" fmla="*/ 659 w 739"/>
                <a:gd name="T31" fmla="*/ 20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9" h="685">
                  <a:moveTo>
                    <a:pt x="659" y="207"/>
                  </a:moveTo>
                  <a:cubicBezTo>
                    <a:pt x="502" y="185"/>
                    <a:pt x="502" y="185"/>
                    <a:pt x="502" y="185"/>
                  </a:cubicBezTo>
                  <a:cubicBezTo>
                    <a:pt x="432" y="47"/>
                    <a:pt x="432" y="47"/>
                    <a:pt x="432" y="47"/>
                  </a:cubicBezTo>
                  <a:cubicBezTo>
                    <a:pt x="408" y="0"/>
                    <a:pt x="331" y="0"/>
                    <a:pt x="308" y="47"/>
                  </a:cubicBezTo>
                  <a:cubicBezTo>
                    <a:pt x="238" y="185"/>
                    <a:pt x="238" y="185"/>
                    <a:pt x="238" y="185"/>
                  </a:cubicBezTo>
                  <a:cubicBezTo>
                    <a:pt x="81" y="207"/>
                    <a:pt x="81" y="207"/>
                    <a:pt x="81" y="207"/>
                  </a:cubicBezTo>
                  <a:cubicBezTo>
                    <a:pt x="23" y="215"/>
                    <a:pt x="0" y="286"/>
                    <a:pt x="43" y="327"/>
                  </a:cubicBezTo>
                  <a:cubicBezTo>
                    <a:pt x="155" y="433"/>
                    <a:pt x="155" y="433"/>
                    <a:pt x="155" y="433"/>
                  </a:cubicBezTo>
                  <a:cubicBezTo>
                    <a:pt x="129" y="584"/>
                    <a:pt x="129" y="584"/>
                    <a:pt x="129" y="584"/>
                  </a:cubicBezTo>
                  <a:cubicBezTo>
                    <a:pt x="119" y="641"/>
                    <a:pt x="178" y="684"/>
                    <a:pt x="229" y="658"/>
                  </a:cubicBezTo>
                  <a:cubicBezTo>
                    <a:pt x="370" y="586"/>
                    <a:pt x="370" y="586"/>
                    <a:pt x="370" y="586"/>
                  </a:cubicBezTo>
                  <a:cubicBezTo>
                    <a:pt x="510" y="658"/>
                    <a:pt x="510" y="658"/>
                    <a:pt x="510" y="658"/>
                  </a:cubicBezTo>
                  <a:cubicBezTo>
                    <a:pt x="562" y="685"/>
                    <a:pt x="621" y="640"/>
                    <a:pt x="611" y="584"/>
                  </a:cubicBezTo>
                  <a:cubicBezTo>
                    <a:pt x="584" y="433"/>
                    <a:pt x="584" y="433"/>
                    <a:pt x="584" y="433"/>
                  </a:cubicBezTo>
                  <a:cubicBezTo>
                    <a:pt x="697" y="327"/>
                    <a:pt x="697" y="327"/>
                    <a:pt x="697" y="327"/>
                  </a:cubicBezTo>
                  <a:cubicBezTo>
                    <a:pt x="739" y="286"/>
                    <a:pt x="716" y="215"/>
                    <a:pt x="659" y="207"/>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56" name="Freeform 40">
              <a:extLst>
                <a:ext uri="{FF2B5EF4-FFF2-40B4-BE49-F238E27FC236}">
                  <a16:creationId xmlns:a16="http://schemas.microsoft.com/office/drawing/2014/main" id="{001E417D-65F0-45AB-A98F-E4C6099A3A4A}"/>
                </a:ext>
              </a:extLst>
            </p:cNvPr>
            <p:cNvSpPr>
              <a:spLocks/>
            </p:cNvSpPr>
            <p:nvPr/>
          </p:nvSpPr>
          <p:spPr bwMode="auto">
            <a:xfrm>
              <a:off x="-1687513" y="3259138"/>
              <a:ext cx="741363" cy="687388"/>
            </a:xfrm>
            <a:custGeom>
              <a:avLst/>
              <a:gdLst>
                <a:gd name="T0" fmla="*/ 658 w 739"/>
                <a:gd name="T1" fmla="*/ 207 h 685"/>
                <a:gd name="T2" fmla="*/ 501 w 739"/>
                <a:gd name="T3" fmla="*/ 185 h 685"/>
                <a:gd name="T4" fmla="*/ 432 w 739"/>
                <a:gd name="T5" fmla="*/ 47 h 685"/>
                <a:gd name="T6" fmla="*/ 307 w 739"/>
                <a:gd name="T7" fmla="*/ 47 h 685"/>
                <a:gd name="T8" fmla="*/ 237 w 739"/>
                <a:gd name="T9" fmla="*/ 185 h 685"/>
                <a:gd name="T10" fmla="*/ 80 w 739"/>
                <a:gd name="T11" fmla="*/ 207 h 685"/>
                <a:gd name="T12" fmla="*/ 42 w 739"/>
                <a:gd name="T13" fmla="*/ 327 h 685"/>
                <a:gd name="T14" fmla="*/ 155 w 739"/>
                <a:gd name="T15" fmla="*/ 433 h 685"/>
                <a:gd name="T16" fmla="*/ 128 w 739"/>
                <a:gd name="T17" fmla="*/ 584 h 685"/>
                <a:gd name="T18" fmla="*/ 229 w 739"/>
                <a:gd name="T19" fmla="*/ 658 h 685"/>
                <a:gd name="T20" fmla="*/ 369 w 739"/>
                <a:gd name="T21" fmla="*/ 586 h 685"/>
                <a:gd name="T22" fmla="*/ 510 w 739"/>
                <a:gd name="T23" fmla="*/ 658 h 685"/>
                <a:gd name="T24" fmla="*/ 610 w 739"/>
                <a:gd name="T25" fmla="*/ 584 h 685"/>
                <a:gd name="T26" fmla="*/ 584 w 739"/>
                <a:gd name="T27" fmla="*/ 433 h 685"/>
                <a:gd name="T28" fmla="*/ 696 w 739"/>
                <a:gd name="T29" fmla="*/ 327 h 685"/>
                <a:gd name="T30" fmla="*/ 658 w 739"/>
                <a:gd name="T31" fmla="*/ 207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9" h="685">
                  <a:moveTo>
                    <a:pt x="658" y="207"/>
                  </a:moveTo>
                  <a:cubicBezTo>
                    <a:pt x="501" y="185"/>
                    <a:pt x="501" y="185"/>
                    <a:pt x="501" y="185"/>
                  </a:cubicBezTo>
                  <a:cubicBezTo>
                    <a:pt x="432" y="47"/>
                    <a:pt x="432" y="47"/>
                    <a:pt x="432" y="47"/>
                  </a:cubicBezTo>
                  <a:cubicBezTo>
                    <a:pt x="408" y="0"/>
                    <a:pt x="331" y="0"/>
                    <a:pt x="307" y="47"/>
                  </a:cubicBezTo>
                  <a:cubicBezTo>
                    <a:pt x="237" y="185"/>
                    <a:pt x="237" y="185"/>
                    <a:pt x="237" y="185"/>
                  </a:cubicBezTo>
                  <a:cubicBezTo>
                    <a:pt x="80" y="207"/>
                    <a:pt x="80" y="207"/>
                    <a:pt x="80" y="207"/>
                  </a:cubicBezTo>
                  <a:cubicBezTo>
                    <a:pt x="23" y="215"/>
                    <a:pt x="0" y="286"/>
                    <a:pt x="42" y="327"/>
                  </a:cubicBezTo>
                  <a:cubicBezTo>
                    <a:pt x="155" y="433"/>
                    <a:pt x="155" y="433"/>
                    <a:pt x="155" y="433"/>
                  </a:cubicBezTo>
                  <a:cubicBezTo>
                    <a:pt x="128" y="584"/>
                    <a:pt x="128" y="584"/>
                    <a:pt x="128" y="584"/>
                  </a:cubicBezTo>
                  <a:cubicBezTo>
                    <a:pt x="118" y="641"/>
                    <a:pt x="178" y="684"/>
                    <a:pt x="229" y="658"/>
                  </a:cubicBezTo>
                  <a:cubicBezTo>
                    <a:pt x="369" y="586"/>
                    <a:pt x="369" y="586"/>
                    <a:pt x="369" y="586"/>
                  </a:cubicBezTo>
                  <a:cubicBezTo>
                    <a:pt x="510" y="658"/>
                    <a:pt x="510" y="658"/>
                    <a:pt x="510" y="658"/>
                  </a:cubicBezTo>
                  <a:cubicBezTo>
                    <a:pt x="562" y="685"/>
                    <a:pt x="620" y="640"/>
                    <a:pt x="610" y="584"/>
                  </a:cubicBezTo>
                  <a:cubicBezTo>
                    <a:pt x="584" y="433"/>
                    <a:pt x="584" y="433"/>
                    <a:pt x="584" y="433"/>
                  </a:cubicBezTo>
                  <a:cubicBezTo>
                    <a:pt x="696" y="327"/>
                    <a:pt x="696" y="327"/>
                    <a:pt x="696" y="327"/>
                  </a:cubicBezTo>
                  <a:cubicBezTo>
                    <a:pt x="739" y="286"/>
                    <a:pt x="716" y="215"/>
                    <a:pt x="658" y="207"/>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57" name="Freeform 41">
              <a:extLst>
                <a:ext uri="{FF2B5EF4-FFF2-40B4-BE49-F238E27FC236}">
                  <a16:creationId xmlns:a16="http://schemas.microsoft.com/office/drawing/2014/main" id="{6EF76EBB-6A53-4286-8BB0-E9FE5BB0197F}"/>
                </a:ext>
              </a:extLst>
            </p:cNvPr>
            <p:cNvSpPr>
              <a:spLocks/>
            </p:cNvSpPr>
            <p:nvPr/>
          </p:nvSpPr>
          <p:spPr bwMode="auto">
            <a:xfrm>
              <a:off x="-1101725" y="3622675"/>
              <a:ext cx="1260475" cy="1609725"/>
            </a:xfrm>
            <a:custGeom>
              <a:avLst/>
              <a:gdLst>
                <a:gd name="T0" fmla="*/ 879 w 1256"/>
                <a:gd name="T1" fmla="*/ 751 h 1604"/>
                <a:gd name="T2" fmla="*/ 1047 w 1256"/>
                <a:gd name="T3" fmla="*/ 418 h 1604"/>
                <a:gd name="T4" fmla="*/ 628 w 1256"/>
                <a:gd name="T5" fmla="*/ 0 h 1604"/>
                <a:gd name="T6" fmla="*/ 209 w 1256"/>
                <a:gd name="T7" fmla="*/ 418 h 1604"/>
                <a:gd name="T8" fmla="*/ 377 w 1256"/>
                <a:gd name="T9" fmla="*/ 751 h 1604"/>
                <a:gd name="T10" fmla="*/ 0 w 1256"/>
                <a:gd name="T11" fmla="*/ 1325 h 1604"/>
                <a:gd name="T12" fmla="*/ 0 w 1256"/>
                <a:gd name="T13" fmla="*/ 1534 h 1604"/>
                <a:gd name="T14" fmla="*/ 70 w 1256"/>
                <a:gd name="T15" fmla="*/ 1604 h 1604"/>
                <a:gd name="T16" fmla="*/ 1186 w 1256"/>
                <a:gd name="T17" fmla="*/ 1604 h 1604"/>
                <a:gd name="T18" fmla="*/ 1256 w 1256"/>
                <a:gd name="T19" fmla="*/ 1534 h 1604"/>
                <a:gd name="T20" fmla="*/ 1256 w 1256"/>
                <a:gd name="T21" fmla="*/ 1325 h 1604"/>
                <a:gd name="T22" fmla="*/ 879 w 1256"/>
                <a:gd name="T23" fmla="*/ 751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6" h="1604">
                  <a:moveTo>
                    <a:pt x="879" y="751"/>
                  </a:moveTo>
                  <a:cubicBezTo>
                    <a:pt x="980" y="674"/>
                    <a:pt x="1047" y="554"/>
                    <a:pt x="1047" y="418"/>
                  </a:cubicBezTo>
                  <a:cubicBezTo>
                    <a:pt x="1047" y="187"/>
                    <a:pt x="859" y="0"/>
                    <a:pt x="628" y="0"/>
                  </a:cubicBezTo>
                  <a:cubicBezTo>
                    <a:pt x="397" y="0"/>
                    <a:pt x="209" y="187"/>
                    <a:pt x="209" y="418"/>
                  </a:cubicBezTo>
                  <a:cubicBezTo>
                    <a:pt x="209" y="554"/>
                    <a:pt x="276" y="674"/>
                    <a:pt x="377" y="751"/>
                  </a:cubicBezTo>
                  <a:cubicBezTo>
                    <a:pt x="155" y="848"/>
                    <a:pt x="0" y="1068"/>
                    <a:pt x="0" y="1325"/>
                  </a:cubicBezTo>
                  <a:cubicBezTo>
                    <a:pt x="0" y="1534"/>
                    <a:pt x="0" y="1534"/>
                    <a:pt x="0" y="1534"/>
                  </a:cubicBezTo>
                  <a:cubicBezTo>
                    <a:pt x="0" y="1573"/>
                    <a:pt x="31" y="1604"/>
                    <a:pt x="70" y="1604"/>
                  </a:cubicBezTo>
                  <a:cubicBezTo>
                    <a:pt x="1186" y="1604"/>
                    <a:pt x="1186" y="1604"/>
                    <a:pt x="1186" y="1604"/>
                  </a:cubicBezTo>
                  <a:cubicBezTo>
                    <a:pt x="1225" y="1604"/>
                    <a:pt x="1256" y="1573"/>
                    <a:pt x="1256" y="1534"/>
                  </a:cubicBezTo>
                  <a:cubicBezTo>
                    <a:pt x="1256" y="1325"/>
                    <a:pt x="1256" y="1325"/>
                    <a:pt x="1256" y="1325"/>
                  </a:cubicBezTo>
                  <a:cubicBezTo>
                    <a:pt x="1256" y="1068"/>
                    <a:pt x="1101" y="848"/>
                    <a:pt x="879" y="751"/>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grpSp>
        <p:nvGrpSpPr>
          <p:cNvPr id="95" name="Group 94">
            <a:extLst>
              <a:ext uri="{FF2B5EF4-FFF2-40B4-BE49-F238E27FC236}">
                <a16:creationId xmlns:a16="http://schemas.microsoft.com/office/drawing/2014/main" id="{F168FCC3-1E18-4686-9185-805CDF76C836}"/>
              </a:ext>
            </a:extLst>
          </p:cNvPr>
          <p:cNvGrpSpPr/>
          <p:nvPr/>
        </p:nvGrpSpPr>
        <p:grpSpPr>
          <a:xfrm>
            <a:off x="6098308" y="2688105"/>
            <a:ext cx="264009" cy="264009"/>
            <a:chOff x="-2736851" y="-149226"/>
            <a:chExt cx="6872289" cy="6872289"/>
          </a:xfrm>
          <a:solidFill>
            <a:schemeClr val="bg1"/>
          </a:solidFill>
        </p:grpSpPr>
        <p:sp>
          <p:nvSpPr>
            <p:cNvPr id="91" name="Freeform 50">
              <a:extLst>
                <a:ext uri="{FF2B5EF4-FFF2-40B4-BE49-F238E27FC236}">
                  <a16:creationId xmlns:a16="http://schemas.microsoft.com/office/drawing/2014/main" id="{04AB5FCC-E719-488F-A302-A8ACCCFDD47F}"/>
                </a:ext>
              </a:extLst>
            </p:cNvPr>
            <p:cNvSpPr>
              <a:spLocks/>
            </p:cNvSpPr>
            <p:nvPr/>
          </p:nvSpPr>
          <p:spPr bwMode="auto">
            <a:xfrm>
              <a:off x="-2736851" y="-149226"/>
              <a:ext cx="3665538" cy="3662363"/>
            </a:xfrm>
            <a:custGeom>
              <a:avLst/>
              <a:gdLst>
                <a:gd name="T0" fmla="*/ 1246 w 1273"/>
                <a:gd name="T1" fmla="*/ 1148 h 1272"/>
                <a:gd name="T2" fmla="*/ 1245 w 1273"/>
                <a:gd name="T3" fmla="*/ 1147 h 1272"/>
                <a:gd name="T4" fmla="*/ 847 w 1273"/>
                <a:gd name="T5" fmla="*/ 749 h 1272"/>
                <a:gd name="T6" fmla="*/ 847 w 1273"/>
                <a:gd name="T7" fmla="*/ 498 h 1272"/>
                <a:gd name="T8" fmla="*/ 827 w 1273"/>
                <a:gd name="T9" fmla="*/ 449 h 1272"/>
                <a:gd name="T10" fmla="*/ 408 w 1273"/>
                <a:gd name="T11" fmla="*/ 26 h 1272"/>
                <a:gd name="T12" fmla="*/ 332 w 1273"/>
                <a:gd name="T13" fmla="*/ 11 h 1272"/>
                <a:gd name="T14" fmla="*/ 289 w 1273"/>
                <a:gd name="T15" fmla="*/ 75 h 1272"/>
                <a:gd name="T16" fmla="*/ 289 w 1273"/>
                <a:gd name="T17" fmla="*/ 284 h 1272"/>
                <a:gd name="T18" fmla="*/ 75 w 1273"/>
                <a:gd name="T19" fmla="*/ 284 h 1272"/>
                <a:gd name="T20" fmla="*/ 11 w 1273"/>
                <a:gd name="T21" fmla="*/ 328 h 1272"/>
                <a:gd name="T22" fmla="*/ 26 w 1273"/>
                <a:gd name="T23" fmla="*/ 404 h 1272"/>
                <a:gd name="T24" fmla="*/ 449 w 1273"/>
                <a:gd name="T25" fmla="*/ 827 h 1272"/>
                <a:gd name="T26" fmla="*/ 498 w 1273"/>
                <a:gd name="T27" fmla="*/ 847 h 1272"/>
                <a:gd name="T28" fmla="*/ 749 w 1273"/>
                <a:gd name="T29" fmla="*/ 847 h 1272"/>
                <a:gd name="T30" fmla="*/ 1147 w 1273"/>
                <a:gd name="T31" fmla="*/ 1245 h 1272"/>
                <a:gd name="T32" fmla="*/ 1148 w 1273"/>
                <a:gd name="T33" fmla="*/ 1246 h 1272"/>
                <a:gd name="T34" fmla="*/ 1244 w 1273"/>
                <a:gd name="T35" fmla="*/ 1246 h 1272"/>
                <a:gd name="T36" fmla="*/ 1246 w 1273"/>
                <a:gd name="T37" fmla="*/ 1148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3" h="1272">
                  <a:moveTo>
                    <a:pt x="1246" y="1148"/>
                  </a:moveTo>
                  <a:cubicBezTo>
                    <a:pt x="1246" y="1148"/>
                    <a:pt x="1246" y="1147"/>
                    <a:pt x="1245" y="1147"/>
                  </a:cubicBezTo>
                  <a:cubicBezTo>
                    <a:pt x="847" y="749"/>
                    <a:pt x="847" y="749"/>
                    <a:pt x="847" y="749"/>
                  </a:cubicBezTo>
                  <a:cubicBezTo>
                    <a:pt x="847" y="498"/>
                    <a:pt x="847" y="498"/>
                    <a:pt x="847" y="498"/>
                  </a:cubicBezTo>
                  <a:cubicBezTo>
                    <a:pt x="847" y="480"/>
                    <a:pt x="840" y="462"/>
                    <a:pt x="827" y="449"/>
                  </a:cubicBezTo>
                  <a:cubicBezTo>
                    <a:pt x="408" y="26"/>
                    <a:pt x="408" y="26"/>
                    <a:pt x="408" y="26"/>
                  </a:cubicBezTo>
                  <a:cubicBezTo>
                    <a:pt x="388" y="6"/>
                    <a:pt x="358" y="0"/>
                    <a:pt x="332" y="11"/>
                  </a:cubicBezTo>
                  <a:cubicBezTo>
                    <a:pt x="306" y="22"/>
                    <a:pt x="289" y="47"/>
                    <a:pt x="289" y="75"/>
                  </a:cubicBezTo>
                  <a:cubicBezTo>
                    <a:pt x="289" y="284"/>
                    <a:pt x="289" y="284"/>
                    <a:pt x="289" y="284"/>
                  </a:cubicBezTo>
                  <a:cubicBezTo>
                    <a:pt x="75" y="284"/>
                    <a:pt x="75" y="284"/>
                    <a:pt x="75" y="284"/>
                  </a:cubicBezTo>
                  <a:cubicBezTo>
                    <a:pt x="47" y="284"/>
                    <a:pt x="22" y="301"/>
                    <a:pt x="11" y="328"/>
                  </a:cubicBezTo>
                  <a:cubicBezTo>
                    <a:pt x="0" y="354"/>
                    <a:pt x="6" y="384"/>
                    <a:pt x="26" y="404"/>
                  </a:cubicBezTo>
                  <a:cubicBezTo>
                    <a:pt x="449" y="827"/>
                    <a:pt x="449" y="827"/>
                    <a:pt x="449" y="827"/>
                  </a:cubicBezTo>
                  <a:cubicBezTo>
                    <a:pt x="462" y="840"/>
                    <a:pt x="480" y="847"/>
                    <a:pt x="498" y="847"/>
                  </a:cubicBezTo>
                  <a:cubicBezTo>
                    <a:pt x="749" y="847"/>
                    <a:pt x="749" y="847"/>
                    <a:pt x="749" y="847"/>
                  </a:cubicBezTo>
                  <a:cubicBezTo>
                    <a:pt x="1147" y="1245"/>
                    <a:pt x="1147" y="1245"/>
                    <a:pt x="1147" y="1245"/>
                  </a:cubicBezTo>
                  <a:cubicBezTo>
                    <a:pt x="1147" y="1246"/>
                    <a:pt x="1148" y="1246"/>
                    <a:pt x="1148" y="1246"/>
                  </a:cubicBezTo>
                  <a:cubicBezTo>
                    <a:pt x="1175" y="1272"/>
                    <a:pt x="1216" y="1272"/>
                    <a:pt x="1244" y="1246"/>
                  </a:cubicBezTo>
                  <a:cubicBezTo>
                    <a:pt x="1273" y="1219"/>
                    <a:pt x="1272" y="1175"/>
                    <a:pt x="1246" y="1148"/>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92" name="Freeform 51">
              <a:extLst>
                <a:ext uri="{FF2B5EF4-FFF2-40B4-BE49-F238E27FC236}">
                  <a16:creationId xmlns:a16="http://schemas.microsoft.com/office/drawing/2014/main" id="{A9430488-F811-4A09-865D-60467289EA31}"/>
                </a:ext>
              </a:extLst>
            </p:cNvPr>
            <p:cNvSpPr>
              <a:spLocks/>
            </p:cNvSpPr>
            <p:nvPr/>
          </p:nvSpPr>
          <p:spPr bwMode="auto">
            <a:xfrm>
              <a:off x="-2722563" y="-134938"/>
              <a:ext cx="6858001" cy="6858001"/>
            </a:xfrm>
            <a:custGeom>
              <a:avLst/>
              <a:gdLst>
                <a:gd name="T0" fmla="*/ 1191 w 2382"/>
                <a:gd name="T1" fmla="*/ 0 h 2382"/>
                <a:gd name="T2" fmla="*/ 692 w 2382"/>
                <a:gd name="T3" fmla="*/ 117 h 2382"/>
                <a:gd name="T4" fmla="*/ 906 w 2382"/>
                <a:gd name="T5" fmla="*/ 331 h 2382"/>
                <a:gd name="T6" fmla="*/ 1191 w 2382"/>
                <a:gd name="T7" fmla="*/ 284 h 2382"/>
                <a:gd name="T8" fmla="*/ 2098 w 2382"/>
                <a:gd name="T9" fmla="*/ 1191 h 2382"/>
                <a:gd name="T10" fmla="*/ 1191 w 2382"/>
                <a:gd name="T11" fmla="*/ 2098 h 2382"/>
                <a:gd name="T12" fmla="*/ 284 w 2382"/>
                <a:gd name="T13" fmla="*/ 1191 h 2382"/>
                <a:gd name="T14" fmla="*/ 331 w 2382"/>
                <a:gd name="T15" fmla="*/ 906 h 2382"/>
                <a:gd name="T16" fmla="*/ 117 w 2382"/>
                <a:gd name="T17" fmla="*/ 692 h 2382"/>
                <a:gd name="T18" fmla="*/ 0 w 2382"/>
                <a:gd name="T19" fmla="*/ 1191 h 2382"/>
                <a:gd name="T20" fmla="*/ 1191 w 2382"/>
                <a:gd name="T21" fmla="*/ 2382 h 2382"/>
                <a:gd name="T22" fmla="*/ 2382 w 2382"/>
                <a:gd name="T23" fmla="*/ 1191 h 2382"/>
                <a:gd name="T24" fmla="*/ 1191 w 2382"/>
                <a:gd name="T25" fmla="*/ 0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2" h="2382">
                  <a:moveTo>
                    <a:pt x="1191" y="0"/>
                  </a:moveTo>
                  <a:cubicBezTo>
                    <a:pt x="1013" y="0"/>
                    <a:pt x="844" y="46"/>
                    <a:pt x="692" y="117"/>
                  </a:cubicBezTo>
                  <a:cubicBezTo>
                    <a:pt x="906" y="331"/>
                    <a:pt x="906" y="331"/>
                    <a:pt x="906" y="331"/>
                  </a:cubicBezTo>
                  <a:cubicBezTo>
                    <a:pt x="996" y="301"/>
                    <a:pt x="1091" y="284"/>
                    <a:pt x="1191" y="284"/>
                  </a:cubicBezTo>
                  <a:cubicBezTo>
                    <a:pt x="1691" y="284"/>
                    <a:pt x="2098" y="691"/>
                    <a:pt x="2098" y="1191"/>
                  </a:cubicBezTo>
                  <a:cubicBezTo>
                    <a:pt x="2098" y="1691"/>
                    <a:pt x="1691" y="2098"/>
                    <a:pt x="1191" y="2098"/>
                  </a:cubicBezTo>
                  <a:cubicBezTo>
                    <a:pt x="691" y="2098"/>
                    <a:pt x="284" y="1691"/>
                    <a:pt x="284" y="1191"/>
                  </a:cubicBezTo>
                  <a:cubicBezTo>
                    <a:pt x="284" y="1091"/>
                    <a:pt x="301" y="996"/>
                    <a:pt x="331" y="906"/>
                  </a:cubicBezTo>
                  <a:cubicBezTo>
                    <a:pt x="117" y="692"/>
                    <a:pt x="117" y="692"/>
                    <a:pt x="117" y="692"/>
                  </a:cubicBezTo>
                  <a:cubicBezTo>
                    <a:pt x="46" y="844"/>
                    <a:pt x="0" y="1013"/>
                    <a:pt x="0" y="1191"/>
                  </a:cubicBezTo>
                  <a:cubicBezTo>
                    <a:pt x="0" y="1845"/>
                    <a:pt x="537" y="2382"/>
                    <a:pt x="1191" y="2382"/>
                  </a:cubicBezTo>
                  <a:cubicBezTo>
                    <a:pt x="1845" y="2382"/>
                    <a:pt x="2382" y="1845"/>
                    <a:pt x="2382" y="1191"/>
                  </a:cubicBezTo>
                  <a:cubicBezTo>
                    <a:pt x="2382" y="537"/>
                    <a:pt x="1845" y="0"/>
                    <a:pt x="1191" y="0"/>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93" name="Freeform 52">
              <a:extLst>
                <a:ext uri="{FF2B5EF4-FFF2-40B4-BE49-F238E27FC236}">
                  <a16:creationId xmlns:a16="http://schemas.microsoft.com/office/drawing/2014/main" id="{415AC7C6-270C-49B2-A0C4-BB96C9886D57}"/>
                </a:ext>
              </a:extLst>
            </p:cNvPr>
            <p:cNvSpPr>
              <a:spLocks/>
            </p:cNvSpPr>
            <p:nvPr/>
          </p:nvSpPr>
          <p:spPr bwMode="auto">
            <a:xfrm>
              <a:off x="-1101725" y="1485900"/>
              <a:ext cx="3616326" cy="3616326"/>
            </a:xfrm>
            <a:custGeom>
              <a:avLst/>
              <a:gdLst>
                <a:gd name="T0" fmla="*/ 628 w 1256"/>
                <a:gd name="T1" fmla="*/ 0 h 1256"/>
                <a:gd name="T2" fmla="*/ 419 w 1256"/>
                <a:gd name="T3" fmla="*/ 39 h 1256"/>
                <a:gd name="T4" fmla="*/ 419 w 1256"/>
                <a:gd name="T5" fmla="*/ 123 h 1256"/>
                <a:gd name="T6" fmla="*/ 580 w 1256"/>
                <a:gd name="T7" fmla="*/ 284 h 1256"/>
                <a:gd name="T8" fmla="*/ 628 w 1256"/>
                <a:gd name="T9" fmla="*/ 279 h 1256"/>
                <a:gd name="T10" fmla="*/ 977 w 1256"/>
                <a:gd name="T11" fmla="*/ 628 h 1256"/>
                <a:gd name="T12" fmla="*/ 628 w 1256"/>
                <a:gd name="T13" fmla="*/ 977 h 1256"/>
                <a:gd name="T14" fmla="*/ 279 w 1256"/>
                <a:gd name="T15" fmla="*/ 628 h 1256"/>
                <a:gd name="T16" fmla="*/ 284 w 1256"/>
                <a:gd name="T17" fmla="*/ 580 h 1256"/>
                <a:gd name="T18" fmla="*/ 123 w 1256"/>
                <a:gd name="T19" fmla="*/ 419 h 1256"/>
                <a:gd name="T20" fmla="*/ 39 w 1256"/>
                <a:gd name="T21" fmla="*/ 419 h 1256"/>
                <a:gd name="T22" fmla="*/ 0 w 1256"/>
                <a:gd name="T23" fmla="*/ 628 h 1256"/>
                <a:gd name="T24" fmla="*/ 628 w 1256"/>
                <a:gd name="T25" fmla="*/ 1256 h 1256"/>
                <a:gd name="T26" fmla="*/ 1256 w 1256"/>
                <a:gd name="T27" fmla="*/ 628 h 1256"/>
                <a:gd name="T28" fmla="*/ 628 w 1256"/>
                <a:gd name="T29" fmla="*/ 0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6" h="1256">
                  <a:moveTo>
                    <a:pt x="628" y="0"/>
                  </a:moveTo>
                  <a:cubicBezTo>
                    <a:pt x="554" y="0"/>
                    <a:pt x="485" y="15"/>
                    <a:pt x="419" y="39"/>
                  </a:cubicBezTo>
                  <a:cubicBezTo>
                    <a:pt x="419" y="123"/>
                    <a:pt x="419" y="123"/>
                    <a:pt x="419" y="123"/>
                  </a:cubicBezTo>
                  <a:cubicBezTo>
                    <a:pt x="580" y="284"/>
                    <a:pt x="580" y="284"/>
                    <a:pt x="580" y="284"/>
                  </a:cubicBezTo>
                  <a:cubicBezTo>
                    <a:pt x="596" y="282"/>
                    <a:pt x="612" y="279"/>
                    <a:pt x="628" y="279"/>
                  </a:cubicBezTo>
                  <a:cubicBezTo>
                    <a:pt x="820" y="279"/>
                    <a:pt x="977" y="436"/>
                    <a:pt x="977" y="628"/>
                  </a:cubicBezTo>
                  <a:cubicBezTo>
                    <a:pt x="977" y="820"/>
                    <a:pt x="820" y="977"/>
                    <a:pt x="628" y="977"/>
                  </a:cubicBezTo>
                  <a:cubicBezTo>
                    <a:pt x="436" y="977"/>
                    <a:pt x="279" y="820"/>
                    <a:pt x="279" y="628"/>
                  </a:cubicBezTo>
                  <a:cubicBezTo>
                    <a:pt x="279" y="612"/>
                    <a:pt x="282" y="596"/>
                    <a:pt x="284" y="580"/>
                  </a:cubicBezTo>
                  <a:cubicBezTo>
                    <a:pt x="123" y="419"/>
                    <a:pt x="123" y="419"/>
                    <a:pt x="123" y="419"/>
                  </a:cubicBezTo>
                  <a:cubicBezTo>
                    <a:pt x="39" y="419"/>
                    <a:pt x="39" y="419"/>
                    <a:pt x="39" y="419"/>
                  </a:cubicBezTo>
                  <a:cubicBezTo>
                    <a:pt x="15" y="485"/>
                    <a:pt x="0" y="554"/>
                    <a:pt x="0" y="628"/>
                  </a:cubicBezTo>
                  <a:cubicBezTo>
                    <a:pt x="0" y="974"/>
                    <a:pt x="282" y="1256"/>
                    <a:pt x="628" y="1256"/>
                  </a:cubicBezTo>
                  <a:cubicBezTo>
                    <a:pt x="974" y="1256"/>
                    <a:pt x="1256" y="974"/>
                    <a:pt x="1256" y="628"/>
                  </a:cubicBezTo>
                  <a:cubicBezTo>
                    <a:pt x="1256" y="282"/>
                    <a:pt x="974" y="0"/>
                    <a:pt x="628" y="0"/>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grpSp>
        <p:nvGrpSpPr>
          <p:cNvPr id="117" name="Group 116">
            <a:extLst>
              <a:ext uri="{FF2B5EF4-FFF2-40B4-BE49-F238E27FC236}">
                <a16:creationId xmlns:a16="http://schemas.microsoft.com/office/drawing/2014/main" id="{DCB7AB63-EE18-4647-909C-4655B0C7B3BF}"/>
              </a:ext>
            </a:extLst>
          </p:cNvPr>
          <p:cNvGrpSpPr/>
          <p:nvPr/>
        </p:nvGrpSpPr>
        <p:grpSpPr>
          <a:xfrm>
            <a:off x="3718981" y="1755004"/>
            <a:ext cx="244502" cy="203597"/>
            <a:chOff x="-3173413" y="7102475"/>
            <a:chExt cx="2097088" cy="1746250"/>
          </a:xfrm>
          <a:solidFill>
            <a:schemeClr val="bg1"/>
          </a:solidFill>
        </p:grpSpPr>
        <p:sp>
          <p:nvSpPr>
            <p:cNvPr id="118" name="Freeform 22">
              <a:extLst>
                <a:ext uri="{FF2B5EF4-FFF2-40B4-BE49-F238E27FC236}">
                  <a16:creationId xmlns:a16="http://schemas.microsoft.com/office/drawing/2014/main" id="{F7E4B7A0-4C95-45F4-ACB8-A69F7BFEE58B}"/>
                </a:ext>
              </a:extLst>
            </p:cNvPr>
            <p:cNvSpPr>
              <a:spLocks/>
            </p:cNvSpPr>
            <p:nvPr/>
          </p:nvSpPr>
          <p:spPr bwMode="auto">
            <a:xfrm>
              <a:off x="-2474913" y="7102475"/>
              <a:ext cx="698500" cy="393700"/>
            </a:xfrm>
            <a:custGeom>
              <a:avLst/>
              <a:gdLst>
                <a:gd name="T0" fmla="*/ 597 w 682"/>
                <a:gd name="T1" fmla="*/ 384 h 384"/>
                <a:gd name="T2" fmla="*/ 512 w 682"/>
                <a:gd name="T3" fmla="*/ 298 h 384"/>
                <a:gd name="T4" fmla="*/ 512 w 682"/>
                <a:gd name="T5" fmla="*/ 170 h 384"/>
                <a:gd name="T6" fmla="*/ 170 w 682"/>
                <a:gd name="T7" fmla="*/ 170 h 384"/>
                <a:gd name="T8" fmla="*/ 170 w 682"/>
                <a:gd name="T9" fmla="*/ 298 h 384"/>
                <a:gd name="T10" fmla="*/ 85 w 682"/>
                <a:gd name="T11" fmla="*/ 384 h 384"/>
                <a:gd name="T12" fmla="*/ 0 w 682"/>
                <a:gd name="T13" fmla="*/ 298 h 384"/>
                <a:gd name="T14" fmla="*/ 0 w 682"/>
                <a:gd name="T15" fmla="*/ 170 h 384"/>
                <a:gd name="T16" fmla="*/ 170 w 682"/>
                <a:gd name="T17" fmla="*/ 0 h 384"/>
                <a:gd name="T18" fmla="*/ 512 w 682"/>
                <a:gd name="T19" fmla="*/ 0 h 384"/>
                <a:gd name="T20" fmla="*/ 682 w 682"/>
                <a:gd name="T21" fmla="*/ 170 h 384"/>
                <a:gd name="T22" fmla="*/ 682 w 682"/>
                <a:gd name="T23" fmla="*/ 298 h 384"/>
                <a:gd name="T24" fmla="*/ 597 w 682"/>
                <a:gd name="T25"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2" h="384">
                  <a:moveTo>
                    <a:pt x="597" y="384"/>
                  </a:moveTo>
                  <a:cubicBezTo>
                    <a:pt x="550" y="384"/>
                    <a:pt x="512" y="345"/>
                    <a:pt x="512" y="298"/>
                  </a:cubicBezTo>
                  <a:cubicBezTo>
                    <a:pt x="512" y="170"/>
                    <a:pt x="512" y="170"/>
                    <a:pt x="512" y="170"/>
                  </a:cubicBezTo>
                  <a:cubicBezTo>
                    <a:pt x="170" y="170"/>
                    <a:pt x="170" y="170"/>
                    <a:pt x="170" y="170"/>
                  </a:cubicBezTo>
                  <a:cubicBezTo>
                    <a:pt x="170" y="298"/>
                    <a:pt x="170" y="298"/>
                    <a:pt x="170" y="298"/>
                  </a:cubicBezTo>
                  <a:cubicBezTo>
                    <a:pt x="170" y="345"/>
                    <a:pt x="132" y="384"/>
                    <a:pt x="85" y="384"/>
                  </a:cubicBezTo>
                  <a:cubicBezTo>
                    <a:pt x="38" y="384"/>
                    <a:pt x="0" y="345"/>
                    <a:pt x="0" y="298"/>
                  </a:cubicBezTo>
                  <a:cubicBezTo>
                    <a:pt x="0" y="170"/>
                    <a:pt x="0" y="170"/>
                    <a:pt x="0" y="170"/>
                  </a:cubicBezTo>
                  <a:cubicBezTo>
                    <a:pt x="0" y="76"/>
                    <a:pt x="76" y="0"/>
                    <a:pt x="170" y="0"/>
                  </a:cubicBezTo>
                  <a:cubicBezTo>
                    <a:pt x="512" y="0"/>
                    <a:pt x="512" y="0"/>
                    <a:pt x="512" y="0"/>
                  </a:cubicBezTo>
                  <a:cubicBezTo>
                    <a:pt x="606" y="0"/>
                    <a:pt x="682" y="76"/>
                    <a:pt x="682" y="170"/>
                  </a:cubicBezTo>
                  <a:cubicBezTo>
                    <a:pt x="682" y="298"/>
                    <a:pt x="682" y="298"/>
                    <a:pt x="682" y="298"/>
                  </a:cubicBezTo>
                  <a:cubicBezTo>
                    <a:pt x="682" y="345"/>
                    <a:pt x="644" y="384"/>
                    <a:pt x="597" y="384"/>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19" name="Freeform 23">
              <a:extLst>
                <a:ext uri="{FF2B5EF4-FFF2-40B4-BE49-F238E27FC236}">
                  <a16:creationId xmlns:a16="http://schemas.microsoft.com/office/drawing/2014/main" id="{DC42164C-6819-4C80-925E-C9C8B696A616}"/>
                </a:ext>
              </a:extLst>
            </p:cNvPr>
            <p:cNvSpPr>
              <a:spLocks/>
            </p:cNvSpPr>
            <p:nvPr/>
          </p:nvSpPr>
          <p:spPr bwMode="auto">
            <a:xfrm>
              <a:off x="-3173413" y="7943850"/>
              <a:ext cx="2097088" cy="904875"/>
            </a:xfrm>
            <a:custGeom>
              <a:avLst/>
              <a:gdLst>
                <a:gd name="T0" fmla="*/ 1085 w 2048"/>
                <a:gd name="T1" fmla="*/ 320 h 885"/>
                <a:gd name="T2" fmla="*/ 1024 w 2048"/>
                <a:gd name="T3" fmla="*/ 331 h 885"/>
                <a:gd name="T4" fmla="*/ 958 w 2048"/>
                <a:gd name="T5" fmla="*/ 319 h 885"/>
                <a:gd name="T6" fmla="*/ 0 w 2048"/>
                <a:gd name="T7" fmla="*/ 0 h 885"/>
                <a:gd name="T8" fmla="*/ 0 w 2048"/>
                <a:gd name="T9" fmla="*/ 651 h 885"/>
                <a:gd name="T10" fmla="*/ 235 w 2048"/>
                <a:gd name="T11" fmla="*/ 885 h 885"/>
                <a:gd name="T12" fmla="*/ 1813 w 2048"/>
                <a:gd name="T13" fmla="*/ 885 h 885"/>
                <a:gd name="T14" fmla="*/ 2048 w 2048"/>
                <a:gd name="T15" fmla="*/ 651 h 885"/>
                <a:gd name="T16" fmla="*/ 2048 w 2048"/>
                <a:gd name="T17" fmla="*/ 0 h 885"/>
                <a:gd name="T18" fmla="*/ 1085 w 2048"/>
                <a:gd name="T19" fmla="*/ 32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885">
                  <a:moveTo>
                    <a:pt x="1085" y="320"/>
                  </a:moveTo>
                  <a:cubicBezTo>
                    <a:pt x="1069" y="326"/>
                    <a:pt x="1047" y="331"/>
                    <a:pt x="1024" y="331"/>
                  </a:cubicBezTo>
                  <a:cubicBezTo>
                    <a:pt x="1001" y="331"/>
                    <a:pt x="979" y="326"/>
                    <a:pt x="958" y="319"/>
                  </a:cubicBezTo>
                  <a:cubicBezTo>
                    <a:pt x="0" y="0"/>
                    <a:pt x="0" y="0"/>
                    <a:pt x="0" y="0"/>
                  </a:cubicBezTo>
                  <a:cubicBezTo>
                    <a:pt x="0" y="651"/>
                    <a:pt x="0" y="651"/>
                    <a:pt x="0" y="651"/>
                  </a:cubicBezTo>
                  <a:cubicBezTo>
                    <a:pt x="0" y="780"/>
                    <a:pt x="105" y="885"/>
                    <a:pt x="235" y="885"/>
                  </a:cubicBezTo>
                  <a:cubicBezTo>
                    <a:pt x="1813" y="885"/>
                    <a:pt x="1813" y="885"/>
                    <a:pt x="1813" y="885"/>
                  </a:cubicBezTo>
                  <a:cubicBezTo>
                    <a:pt x="1943" y="885"/>
                    <a:pt x="2048" y="780"/>
                    <a:pt x="2048" y="651"/>
                  </a:cubicBezTo>
                  <a:cubicBezTo>
                    <a:pt x="2048" y="0"/>
                    <a:pt x="2048" y="0"/>
                    <a:pt x="2048" y="0"/>
                  </a:cubicBezTo>
                  <a:lnTo>
                    <a:pt x="1085" y="320"/>
                  </a:ln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20" name="Freeform 24">
              <a:extLst>
                <a:ext uri="{FF2B5EF4-FFF2-40B4-BE49-F238E27FC236}">
                  <a16:creationId xmlns:a16="http://schemas.microsoft.com/office/drawing/2014/main" id="{676D9659-EE6A-49B9-99EB-92D418B5FA5C}"/>
                </a:ext>
              </a:extLst>
            </p:cNvPr>
            <p:cNvSpPr>
              <a:spLocks/>
            </p:cNvSpPr>
            <p:nvPr/>
          </p:nvSpPr>
          <p:spPr bwMode="auto">
            <a:xfrm>
              <a:off x="-3173413" y="7364413"/>
              <a:ext cx="2097088" cy="787400"/>
            </a:xfrm>
            <a:custGeom>
              <a:avLst/>
              <a:gdLst>
                <a:gd name="T0" fmla="*/ 2048 w 2048"/>
                <a:gd name="T1" fmla="*/ 234 h 768"/>
                <a:gd name="T2" fmla="*/ 2048 w 2048"/>
                <a:gd name="T3" fmla="*/ 430 h 768"/>
                <a:gd name="T4" fmla="*/ 1044 w 2048"/>
                <a:gd name="T5" fmla="*/ 764 h 768"/>
                <a:gd name="T6" fmla="*/ 1024 w 2048"/>
                <a:gd name="T7" fmla="*/ 768 h 768"/>
                <a:gd name="T8" fmla="*/ 1004 w 2048"/>
                <a:gd name="T9" fmla="*/ 764 h 768"/>
                <a:gd name="T10" fmla="*/ 0 w 2048"/>
                <a:gd name="T11" fmla="*/ 430 h 768"/>
                <a:gd name="T12" fmla="*/ 0 w 2048"/>
                <a:gd name="T13" fmla="*/ 234 h 768"/>
                <a:gd name="T14" fmla="*/ 235 w 2048"/>
                <a:gd name="T15" fmla="*/ 0 h 768"/>
                <a:gd name="T16" fmla="*/ 1813 w 2048"/>
                <a:gd name="T17" fmla="*/ 0 h 768"/>
                <a:gd name="T18" fmla="*/ 2048 w 2048"/>
                <a:gd name="T19" fmla="*/ 23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768">
                  <a:moveTo>
                    <a:pt x="2048" y="234"/>
                  </a:moveTo>
                  <a:cubicBezTo>
                    <a:pt x="2048" y="430"/>
                    <a:pt x="2048" y="430"/>
                    <a:pt x="2048" y="430"/>
                  </a:cubicBezTo>
                  <a:cubicBezTo>
                    <a:pt x="1044" y="764"/>
                    <a:pt x="1044" y="764"/>
                    <a:pt x="1044" y="764"/>
                  </a:cubicBezTo>
                  <a:cubicBezTo>
                    <a:pt x="1038" y="767"/>
                    <a:pt x="1031" y="768"/>
                    <a:pt x="1024" y="768"/>
                  </a:cubicBezTo>
                  <a:cubicBezTo>
                    <a:pt x="1017" y="768"/>
                    <a:pt x="1010" y="767"/>
                    <a:pt x="1004" y="764"/>
                  </a:cubicBezTo>
                  <a:cubicBezTo>
                    <a:pt x="0" y="430"/>
                    <a:pt x="0" y="430"/>
                    <a:pt x="0" y="430"/>
                  </a:cubicBezTo>
                  <a:cubicBezTo>
                    <a:pt x="0" y="234"/>
                    <a:pt x="0" y="234"/>
                    <a:pt x="0" y="234"/>
                  </a:cubicBezTo>
                  <a:cubicBezTo>
                    <a:pt x="0" y="105"/>
                    <a:pt x="105" y="0"/>
                    <a:pt x="235" y="0"/>
                  </a:cubicBezTo>
                  <a:cubicBezTo>
                    <a:pt x="1813" y="0"/>
                    <a:pt x="1813" y="0"/>
                    <a:pt x="1813" y="0"/>
                  </a:cubicBezTo>
                  <a:cubicBezTo>
                    <a:pt x="1943" y="0"/>
                    <a:pt x="2048" y="105"/>
                    <a:pt x="2048" y="234"/>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grpSp>
        <p:nvGrpSpPr>
          <p:cNvPr id="121" name="Group 120">
            <a:extLst>
              <a:ext uri="{FF2B5EF4-FFF2-40B4-BE49-F238E27FC236}">
                <a16:creationId xmlns:a16="http://schemas.microsoft.com/office/drawing/2014/main" id="{87CA878B-9442-46E5-A78D-6F6D047402C0}"/>
              </a:ext>
            </a:extLst>
          </p:cNvPr>
          <p:cNvGrpSpPr/>
          <p:nvPr/>
        </p:nvGrpSpPr>
        <p:grpSpPr>
          <a:xfrm>
            <a:off x="5127298" y="1707989"/>
            <a:ext cx="298953" cy="264519"/>
            <a:chOff x="-3336925" y="-2806700"/>
            <a:chExt cx="2122487" cy="1878012"/>
          </a:xfrm>
          <a:solidFill>
            <a:schemeClr val="bg1"/>
          </a:solidFill>
        </p:grpSpPr>
        <p:sp>
          <p:nvSpPr>
            <p:cNvPr id="122" name="Freeform 28">
              <a:extLst>
                <a:ext uri="{FF2B5EF4-FFF2-40B4-BE49-F238E27FC236}">
                  <a16:creationId xmlns:a16="http://schemas.microsoft.com/office/drawing/2014/main" id="{D1C7A34E-EED2-4DEE-99E5-98BC4F7CA203}"/>
                </a:ext>
              </a:extLst>
            </p:cNvPr>
            <p:cNvSpPr>
              <a:spLocks noEditPoints="1"/>
            </p:cNvSpPr>
            <p:nvPr/>
          </p:nvSpPr>
          <p:spPr bwMode="auto">
            <a:xfrm>
              <a:off x="-3336925" y="-2806700"/>
              <a:ext cx="1528761" cy="1395412"/>
            </a:xfrm>
            <a:custGeom>
              <a:avLst/>
              <a:gdLst>
                <a:gd name="T0" fmla="*/ 1416 w 1476"/>
                <a:gd name="T1" fmla="*/ 0 h 1347"/>
                <a:gd name="T2" fmla="*/ 232 w 1476"/>
                <a:gd name="T3" fmla="*/ 0 h 1347"/>
                <a:gd name="T4" fmla="*/ 0 w 1476"/>
                <a:gd name="T5" fmla="*/ 232 h 1347"/>
                <a:gd name="T6" fmla="*/ 0 w 1476"/>
                <a:gd name="T7" fmla="*/ 1270 h 1347"/>
                <a:gd name="T8" fmla="*/ 95 w 1476"/>
                <a:gd name="T9" fmla="*/ 1319 h 1347"/>
                <a:gd name="T10" fmla="*/ 425 w 1476"/>
                <a:gd name="T11" fmla="*/ 1084 h 1347"/>
                <a:gd name="T12" fmla="*/ 519 w 1476"/>
                <a:gd name="T13" fmla="*/ 1053 h 1347"/>
                <a:gd name="T14" fmla="*/ 1245 w 1476"/>
                <a:gd name="T15" fmla="*/ 1053 h 1347"/>
                <a:gd name="T16" fmla="*/ 1476 w 1476"/>
                <a:gd name="T17" fmla="*/ 822 h 1347"/>
                <a:gd name="T18" fmla="*/ 1476 w 1476"/>
                <a:gd name="T19" fmla="*/ 60 h 1347"/>
                <a:gd name="T20" fmla="*/ 1416 w 1476"/>
                <a:gd name="T21" fmla="*/ 0 h 1347"/>
                <a:gd name="T22" fmla="*/ 1125 w 1476"/>
                <a:gd name="T23" fmla="*/ 727 h 1347"/>
                <a:gd name="T24" fmla="*/ 431 w 1476"/>
                <a:gd name="T25" fmla="*/ 727 h 1347"/>
                <a:gd name="T26" fmla="*/ 371 w 1476"/>
                <a:gd name="T27" fmla="*/ 667 h 1347"/>
                <a:gd name="T28" fmla="*/ 431 w 1476"/>
                <a:gd name="T29" fmla="*/ 607 h 1347"/>
                <a:gd name="T30" fmla="*/ 1125 w 1476"/>
                <a:gd name="T31" fmla="*/ 607 h 1347"/>
                <a:gd name="T32" fmla="*/ 1185 w 1476"/>
                <a:gd name="T33" fmla="*/ 667 h 1347"/>
                <a:gd name="T34" fmla="*/ 1125 w 1476"/>
                <a:gd name="T35" fmla="*/ 727 h 1347"/>
                <a:gd name="T36" fmla="*/ 1125 w 1476"/>
                <a:gd name="T37" fmla="*/ 447 h 1347"/>
                <a:gd name="T38" fmla="*/ 431 w 1476"/>
                <a:gd name="T39" fmla="*/ 447 h 1347"/>
                <a:gd name="T40" fmla="*/ 371 w 1476"/>
                <a:gd name="T41" fmla="*/ 387 h 1347"/>
                <a:gd name="T42" fmla="*/ 431 w 1476"/>
                <a:gd name="T43" fmla="*/ 327 h 1347"/>
                <a:gd name="T44" fmla="*/ 1125 w 1476"/>
                <a:gd name="T45" fmla="*/ 327 h 1347"/>
                <a:gd name="T46" fmla="*/ 1185 w 1476"/>
                <a:gd name="T47" fmla="*/ 387 h 1347"/>
                <a:gd name="T48" fmla="*/ 1125 w 1476"/>
                <a:gd name="T49" fmla="*/ 447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347">
                  <a:moveTo>
                    <a:pt x="1416" y="0"/>
                  </a:moveTo>
                  <a:cubicBezTo>
                    <a:pt x="232" y="0"/>
                    <a:pt x="232" y="0"/>
                    <a:pt x="232" y="0"/>
                  </a:cubicBezTo>
                  <a:cubicBezTo>
                    <a:pt x="104" y="0"/>
                    <a:pt x="0" y="104"/>
                    <a:pt x="0" y="232"/>
                  </a:cubicBezTo>
                  <a:cubicBezTo>
                    <a:pt x="0" y="1270"/>
                    <a:pt x="0" y="1270"/>
                    <a:pt x="0" y="1270"/>
                  </a:cubicBezTo>
                  <a:cubicBezTo>
                    <a:pt x="0" y="1319"/>
                    <a:pt x="56" y="1347"/>
                    <a:pt x="95" y="1319"/>
                  </a:cubicBezTo>
                  <a:cubicBezTo>
                    <a:pt x="425" y="1084"/>
                    <a:pt x="425" y="1084"/>
                    <a:pt x="425" y="1084"/>
                  </a:cubicBezTo>
                  <a:cubicBezTo>
                    <a:pt x="452" y="1064"/>
                    <a:pt x="485" y="1053"/>
                    <a:pt x="519" y="1053"/>
                  </a:cubicBezTo>
                  <a:cubicBezTo>
                    <a:pt x="1245" y="1053"/>
                    <a:pt x="1245" y="1053"/>
                    <a:pt x="1245" y="1053"/>
                  </a:cubicBezTo>
                  <a:cubicBezTo>
                    <a:pt x="1372" y="1053"/>
                    <a:pt x="1476" y="950"/>
                    <a:pt x="1476" y="822"/>
                  </a:cubicBezTo>
                  <a:cubicBezTo>
                    <a:pt x="1476" y="60"/>
                    <a:pt x="1476" y="60"/>
                    <a:pt x="1476" y="60"/>
                  </a:cubicBezTo>
                  <a:cubicBezTo>
                    <a:pt x="1476" y="27"/>
                    <a:pt x="1449" y="0"/>
                    <a:pt x="1416" y="0"/>
                  </a:cubicBezTo>
                  <a:close/>
                  <a:moveTo>
                    <a:pt x="1125" y="727"/>
                  </a:moveTo>
                  <a:cubicBezTo>
                    <a:pt x="431" y="727"/>
                    <a:pt x="431" y="727"/>
                    <a:pt x="431" y="727"/>
                  </a:cubicBezTo>
                  <a:cubicBezTo>
                    <a:pt x="398" y="727"/>
                    <a:pt x="371" y="700"/>
                    <a:pt x="371" y="667"/>
                  </a:cubicBezTo>
                  <a:cubicBezTo>
                    <a:pt x="371" y="634"/>
                    <a:pt x="398" y="607"/>
                    <a:pt x="431" y="607"/>
                  </a:cubicBezTo>
                  <a:cubicBezTo>
                    <a:pt x="1125" y="607"/>
                    <a:pt x="1125" y="607"/>
                    <a:pt x="1125" y="607"/>
                  </a:cubicBezTo>
                  <a:cubicBezTo>
                    <a:pt x="1158" y="607"/>
                    <a:pt x="1185" y="634"/>
                    <a:pt x="1185" y="667"/>
                  </a:cubicBezTo>
                  <a:cubicBezTo>
                    <a:pt x="1185" y="700"/>
                    <a:pt x="1158" y="727"/>
                    <a:pt x="1125" y="727"/>
                  </a:cubicBezTo>
                  <a:close/>
                  <a:moveTo>
                    <a:pt x="1125" y="447"/>
                  </a:moveTo>
                  <a:cubicBezTo>
                    <a:pt x="431" y="447"/>
                    <a:pt x="431" y="447"/>
                    <a:pt x="431" y="447"/>
                  </a:cubicBezTo>
                  <a:cubicBezTo>
                    <a:pt x="398" y="447"/>
                    <a:pt x="371" y="420"/>
                    <a:pt x="371" y="387"/>
                  </a:cubicBezTo>
                  <a:cubicBezTo>
                    <a:pt x="371" y="354"/>
                    <a:pt x="398" y="327"/>
                    <a:pt x="431" y="327"/>
                  </a:cubicBezTo>
                  <a:cubicBezTo>
                    <a:pt x="1125" y="327"/>
                    <a:pt x="1125" y="327"/>
                    <a:pt x="1125" y="327"/>
                  </a:cubicBezTo>
                  <a:cubicBezTo>
                    <a:pt x="1158" y="327"/>
                    <a:pt x="1185" y="354"/>
                    <a:pt x="1185" y="387"/>
                  </a:cubicBezTo>
                  <a:cubicBezTo>
                    <a:pt x="1185" y="420"/>
                    <a:pt x="1158" y="447"/>
                    <a:pt x="1125"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23" name="Freeform 29">
              <a:extLst>
                <a:ext uri="{FF2B5EF4-FFF2-40B4-BE49-F238E27FC236}">
                  <a16:creationId xmlns:a16="http://schemas.microsoft.com/office/drawing/2014/main" id="{CF64EC7E-033B-4FBF-8E84-BF4263D4BD24}"/>
                </a:ext>
              </a:extLst>
            </p:cNvPr>
            <p:cNvSpPr>
              <a:spLocks/>
            </p:cNvSpPr>
            <p:nvPr/>
          </p:nvSpPr>
          <p:spPr bwMode="auto">
            <a:xfrm>
              <a:off x="-2744786" y="-2324100"/>
              <a:ext cx="1530348" cy="1395412"/>
            </a:xfrm>
            <a:custGeom>
              <a:avLst/>
              <a:gdLst>
                <a:gd name="T0" fmla="*/ 1476 w 1476"/>
                <a:gd name="T1" fmla="*/ 231 h 1347"/>
                <a:gd name="T2" fmla="*/ 1476 w 1476"/>
                <a:gd name="T3" fmla="*/ 1269 h 1347"/>
                <a:gd name="T4" fmla="*/ 1381 w 1476"/>
                <a:gd name="T5" fmla="*/ 1318 h 1347"/>
                <a:gd name="T6" fmla="*/ 1051 w 1476"/>
                <a:gd name="T7" fmla="*/ 1083 h 1347"/>
                <a:gd name="T8" fmla="*/ 957 w 1476"/>
                <a:gd name="T9" fmla="*/ 1053 h 1347"/>
                <a:gd name="T10" fmla="*/ 231 w 1476"/>
                <a:gd name="T11" fmla="*/ 1053 h 1347"/>
                <a:gd name="T12" fmla="*/ 0 w 1476"/>
                <a:gd name="T13" fmla="*/ 821 h 1347"/>
                <a:gd name="T14" fmla="*/ 0 w 1476"/>
                <a:gd name="T15" fmla="*/ 707 h 1347"/>
                <a:gd name="T16" fmla="*/ 673 w 1476"/>
                <a:gd name="T17" fmla="*/ 707 h 1347"/>
                <a:gd name="T18" fmla="*/ 1024 w 1476"/>
                <a:gd name="T19" fmla="*/ 356 h 1347"/>
                <a:gd name="T20" fmla="*/ 1024 w 1476"/>
                <a:gd name="T21" fmla="*/ 0 h 1347"/>
                <a:gd name="T22" fmla="*/ 1244 w 1476"/>
                <a:gd name="T23" fmla="*/ 0 h 1347"/>
                <a:gd name="T24" fmla="*/ 1476 w 1476"/>
                <a:gd name="T25" fmla="*/ 231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6" h="1347">
                  <a:moveTo>
                    <a:pt x="1476" y="231"/>
                  </a:moveTo>
                  <a:cubicBezTo>
                    <a:pt x="1476" y="1269"/>
                    <a:pt x="1476" y="1269"/>
                    <a:pt x="1476" y="1269"/>
                  </a:cubicBezTo>
                  <a:cubicBezTo>
                    <a:pt x="1476" y="1318"/>
                    <a:pt x="1421" y="1347"/>
                    <a:pt x="1381" y="1318"/>
                  </a:cubicBezTo>
                  <a:cubicBezTo>
                    <a:pt x="1051" y="1083"/>
                    <a:pt x="1051" y="1083"/>
                    <a:pt x="1051" y="1083"/>
                  </a:cubicBezTo>
                  <a:cubicBezTo>
                    <a:pt x="1024" y="1063"/>
                    <a:pt x="991" y="1053"/>
                    <a:pt x="957" y="1053"/>
                  </a:cubicBezTo>
                  <a:cubicBezTo>
                    <a:pt x="231" y="1053"/>
                    <a:pt x="231" y="1053"/>
                    <a:pt x="231" y="1053"/>
                  </a:cubicBezTo>
                  <a:cubicBezTo>
                    <a:pt x="104" y="1053"/>
                    <a:pt x="0" y="949"/>
                    <a:pt x="0" y="821"/>
                  </a:cubicBezTo>
                  <a:cubicBezTo>
                    <a:pt x="0" y="707"/>
                    <a:pt x="0" y="707"/>
                    <a:pt x="0" y="707"/>
                  </a:cubicBezTo>
                  <a:cubicBezTo>
                    <a:pt x="673" y="707"/>
                    <a:pt x="673" y="707"/>
                    <a:pt x="673" y="707"/>
                  </a:cubicBezTo>
                  <a:cubicBezTo>
                    <a:pt x="866" y="707"/>
                    <a:pt x="1024" y="550"/>
                    <a:pt x="1024" y="356"/>
                  </a:cubicBezTo>
                  <a:cubicBezTo>
                    <a:pt x="1024" y="0"/>
                    <a:pt x="1024" y="0"/>
                    <a:pt x="1024" y="0"/>
                  </a:cubicBezTo>
                  <a:cubicBezTo>
                    <a:pt x="1244" y="0"/>
                    <a:pt x="1244" y="0"/>
                    <a:pt x="1244" y="0"/>
                  </a:cubicBezTo>
                  <a:cubicBezTo>
                    <a:pt x="1372" y="0"/>
                    <a:pt x="1476" y="104"/>
                    <a:pt x="1476"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grpSp>
        <p:nvGrpSpPr>
          <p:cNvPr id="124" name="Group 123">
            <a:extLst>
              <a:ext uri="{FF2B5EF4-FFF2-40B4-BE49-F238E27FC236}">
                <a16:creationId xmlns:a16="http://schemas.microsoft.com/office/drawing/2014/main" id="{EF3771FF-5B0D-4504-8CB8-9CC6D46A07B2}"/>
              </a:ext>
            </a:extLst>
          </p:cNvPr>
          <p:cNvGrpSpPr/>
          <p:nvPr/>
        </p:nvGrpSpPr>
        <p:grpSpPr>
          <a:xfrm>
            <a:off x="6166067" y="4099953"/>
            <a:ext cx="182691" cy="239741"/>
            <a:chOff x="-9759950" y="1230313"/>
            <a:chExt cx="5881687" cy="7718425"/>
          </a:xfrm>
          <a:solidFill>
            <a:schemeClr val="bg1"/>
          </a:solidFill>
        </p:grpSpPr>
        <p:sp>
          <p:nvSpPr>
            <p:cNvPr id="125" name="Freeform 33">
              <a:extLst>
                <a:ext uri="{FF2B5EF4-FFF2-40B4-BE49-F238E27FC236}">
                  <a16:creationId xmlns:a16="http://schemas.microsoft.com/office/drawing/2014/main" id="{4273971D-BE1A-42FB-99AF-FD1AE1625D61}"/>
                </a:ext>
              </a:extLst>
            </p:cNvPr>
            <p:cNvSpPr>
              <a:spLocks noEditPoints="1"/>
            </p:cNvSpPr>
            <p:nvPr/>
          </p:nvSpPr>
          <p:spPr bwMode="auto">
            <a:xfrm>
              <a:off x="-9759950" y="1230313"/>
              <a:ext cx="5881687" cy="7718425"/>
            </a:xfrm>
            <a:custGeom>
              <a:avLst/>
              <a:gdLst>
                <a:gd name="T0" fmla="*/ 180 w 1560"/>
                <a:gd name="T1" fmla="*/ 2048 h 2048"/>
                <a:gd name="T2" fmla="*/ 1380 w 1560"/>
                <a:gd name="T3" fmla="*/ 2048 h 2048"/>
                <a:gd name="T4" fmla="*/ 1560 w 1560"/>
                <a:gd name="T5" fmla="*/ 1868 h 2048"/>
                <a:gd name="T6" fmla="*/ 1560 w 1560"/>
                <a:gd name="T7" fmla="*/ 600 h 2048"/>
                <a:gd name="T8" fmla="*/ 1140 w 1560"/>
                <a:gd name="T9" fmla="*/ 600 h 2048"/>
                <a:gd name="T10" fmla="*/ 960 w 1560"/>
                <a:gd name="T11" fmla="*/ 420 h 2048"/>
                <a:gd name="T12" fmla="*/ 960 w 1560"/>
                <a:gd name="T13" fmla="*/ 0 h 2048"/>
                <a:gd name="T14" fmla="*/ 180 w 1560"/>
                <a:gd name="T15" fmla="*/ 0 h 2048"/>
                <a:gd name="T16" fmla="*/ 0 w 1560"/>
                <a:gd name="T17" fmla="*/ 180 h 2048"/>
                <a:gd name="T18" fmla="*/ 0 w 1560"/>
                <a:gd name="T19" fmla="*/ 1868 h 2048"/>
                <a:gd name="T20" fmla="*/ 180 w 1560"/>
                <a:gd name="T21" fmla="*/ 2048 h 2048"/>
                <a:gd name="T22" fmla="*/ 420 w 1560"/>
                <a:gd name="T23" fmla="*/ 844 h 2048"/>
                <a:gd name="T24" fmla="*/ 1140 w 1560"/>
                <a:gd name="T25" fmla="*/ 844 h 2048"/>
                <a:gd name="T26" fmla="*/ 1200 w 1560"/>
                <a:gd name="T27" fmla="*/ 904 h 2048"/>
                <a:gd name="T28" fmla="*/ 1140 w 1560"/>
                <a:gd name="T29" fmla="*/ 964 h 2048"/>
                <a:gd name="T30" fmla="*/ 420 w 1560"/>
                <a:gd name="T31" fmla="*/ 964 h 2048"/>
                <a:gd name="T32" fmla="*/ 360 w 1560"/>
                <a:gd name="T33" fmla="*/ 904 h 2048"/>
                <a:gd name="T34" fmla="*/ 420 w 1560"/>
                <a:gd name="T35" fmla="*/ 844 h 2048"/>
                <a:gd name="T36" fmla="*/ 420 w 1560"/>
                <a:gd name="T37" fmla="*/ 1084 h 2048"/>
                <a:gd name="T38" fmla="*/ 1140 w 1560"/>
                <a:gd name="T39" fmla="*/ 1084 h 2048"/>
                <a:gd name="T40" fmla="*/ 1200 w 1560"/>
                <a:gd name="T41" fmla="*/ 1144 h 2048"/>
                <a:gd name="T42" fmla="*/ 1140 w 1560"/>
                <a:gd name="T43" fmla="*/ 1204 h 2048"/>
                <a:gd name="T44" fmla="*/ 420 w 1560"/>
                <a:gd name="T45" fmla="*/ 1204 h 2048"/>
                <a:gd name="T46" fmla="*/ 360 w 1560"/>
                <a:gd name="T47" fmla="*/ 1144 h 2048"/>
                <a:gd name="T48" fmla="*/ 420 w 1560"/>
                <a:gd name="T49" fmla="*/ 1084 h 2048"/>
                <a:gd name="T50" fmla="*/ 420 w 1560"/>
                <a:gd name="T51" fmla="*/ 1324 h 2048"/>
                <a:gd name="T52" fmla="*/ 1140 w 1560"/>
                <a:gd name="T53" fmla="*/ 1324 h 2048"/>
                <a:gd name="T54" fmla="*/ 1200 w 1560"/>
                <a:gd name="T55" fmla="*/ 1384 h 2048"/>
                <a:gd name="T56" fmla="*/ 1140 w 1560"/>
                <a:gd name="T57" fmla="*/ 1444 h 2048"/>
                <a:gd name="T58" fmla="*/ 420 w 1560"/>
                <a:gd name="T59" fmla="*/ 1444 h 2048"/>
                <a:gd name="T60" fmla="*/ 360 w 1560"/>
                <a:gd name="T61" fmla="*/ 1384 h 2048"/>
                <a:gd name="T62" fmla="*/ 420 w 1560"/>
                <a:gd name="T63" fmla="*/ 1324 h 2048"/>
                <a:gd name="T64" fmla="*/ 420 w 1560"/>
                <a:gd name="T65" fmla="*/ 1564 h 2048"/>
                <a:gd name="T66" fmla="*/ 900 w 1560"/>
                <a:gd name="T67" fmla="*/ 1564 h 2048"/>
                <a:gd name="T68" fmla="*/ 960 w 1560"/>
                <a:gd name="T69" fmla="*/ 1624 h 2048"/>
                <a:gd name="T70" fmla="*/ 900 w 1560"/>
                <a:gd name="T71" fmla="*/ 1684 h 2048"/>
                <a:gd name="T72" fmla="*/ 420 w 1560"/>
                <a:gd name="T73" fmla="*/ 1684 h 2048"/>
                <a:gd name="T74" fmla="*/ 360 w 1560"/>
                <a:gd name="T75" fmla="*/ 1624 h 2048"/>
                <a:gd name="T76" fmla="*/ 420 w 1560"/>
                <a:gd name="T77" fmla="*/ 156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0" h="2048">
                  <a:moveTo>
                    <a:pt x="180" y="2048"/>
                  </a:moveTo>
                  <a:cubicBezTo>
                    <a:pt x="1380" y="2048"/>
                    <a:pt x="1380" y="2048"/>
                    <a:pt x="1380" y="2048"/>
                  </a:cubicBezTo>
                  <a:cubicBezTo>
                    <a:pt x="1479" y="2048"/>
                    <a:pt x="1560" y="1967"/>
                    <a:pt x="1560" y="1868"/>
                  </a:cubicBezTo>
                  <a:cubicBezTo>
                    <a:pt x="1560" y="600"/>
                    <a:pt x="1560" y="600"/>
                    <a:pt x="1560" y="600"/>
                  </a:cubicBezTo>
                  <a:cubicBezTo>
                    <a:pt x="1140" y="600"/>
                    <a:pt x="1140" y="600"/>
                    <a:pt x="1140" y="600"/>
                  </a:cubicBezTo>
                  <a:cubicBezTo>
                    <a:pt x="1041" y="600"/>
                    <a:pt x="960" y="519"/>
                    <a:pt x="960" y="420"/>
                  </a:cubicBezTo>
                  <a:cubicBezTo>
                    <a:pt x="960" y="0"/>
                    <a:pt x="960" y="0"/>
                    <a:pt x="960" y="0"/>
                  </a:cubicBezTo>
                  <a:cubicBezTo>
                    <a:pt x="180" y="0"/>
                    <a:pt x="180" y="0"/>
                    <a:pt x="180" y="0"/>
                  </a:cubicBezTo>
                  <a:cubicBezTo>
                    <a:pt x="81" y="0"/>
                    <a:pt x="0" y="81"/>
                    <a:pt x="0" y="180"/>
                  </a:cubicBezTo>
                  <a:cubicBezTo>
                    <a:pt x="0" y="1868"/>
                    <a:pt x="0" y="1868"/>
                    <a:pt x="0" y="1868"/>
                  </a:cubicBezTo>
                  <a:cubicBezTo>
                    <a:pt x="0" y="1967"/>
                    <a:pt x="81" y="2048"/>
                    <a:pt x="180" y="2048"/>
                  </a:cubicBezTo>
                  <a:close/>
                  <a:moveTo>
                    <a:pt x="420" y="844"/>
                  </a:moveTo>
                  <a:cubicBezTo>
                    <a:pt x="1140" y="844"/>
                    <a:pt x="1140" y="844"/>
                    <a:pt x="1140" y="844"/>
                  </a:cubicBezTo>
                  <a:cubicBezTo>
                    <a:pt x="1173" y="844"/>
                    <a:pt x="1200" y="871"/>
                    <a:pt x="1200" y="904"/>
                  </a:cubicBezTo>
                  <a:cubicBezTo>
                    <a:pt x="1200" y="937"/>
                    <a:pt x="1173" y="964"/>
                    <a:pt x="1140" y="964"/>
                  </a:cubicBezTo>
                  <a:cubicBezTo>
                    <a:pt x="420" y="964"/>
                    <a:pt x="420" y="964"/>
                    <a:pt x="420" y="964"/>
                  </a:cubicBezTo>
                  <a:cubicBezTo>
                    <a:pt x="387" y="964"/>
                    <a:pt x="360" y="937"/>
                    <a:pt x="360" y="904"/>
                  </a:cubicBezTo>
                  <a:cubicBezTo>
                    <a:pt x="360" y="871"/>
                    <a:pt x="387" y="844"/>
                    <a:pt x="420" y="844"/>
                  </a:cubicBezTo>
                  <a:close/>
                  <a:moveTo>
                    <a:pt x="420" y="1084"/>
                  </a:moveTo>
                  <a:cubicBezTo>
                    <a:pt x="1140" y="1084"/>
                    <a:pt x="1140" y="1084"/>
                    <a:pt x="1140" y="1084"/>
                  </a:cubicBezTo>
                  <a:cubicBezTo>
                    <a:pt x="1173" y="1084"/>
                    <a:pt x="1200" y="1111"/>
                    <a:pt x="1200" y="1144"/>
                  </a:cubicBezTo>
                  <a:cubicBezTo>
                    <a:pt x="1200" y="1177"/>
                    <a:pt x="1173" y="1204"/>
                    <a:pt x="1140" y="1204"/>
                  </a:cubicBezTo>
                  <a:cubicBezTo>
                    <a:pt x="420" y="1204"/>
                    <a:pt x="420" y="1204"/>
                    <a:pt x="420" y="1204"/>
                  </a:cubicBezTo>
                  <a:cubicBezTo>
                    <a:pt x="387" y="1204"/>
                    <a:pt x="360" y="1177"/>
                    <a:pt x="360" y="1144"/>
                  </a:cubicBezTo>
                  <a:cubicBezTo>
                    <a:pt x="360" y="1111"/>
                    <a:pt x="387" y="1084"/>
                    <a:pt x="420" y="1084"/>
                  </a:cubicBezTo>
                  <a:close/>
                  <a:moveTo>
                    <a:pt x="420" y="1324"/>
                  </a:moveTo>
                  <a:cubicBezTo>
                    <a:pt x="1140" y="1324"/>
                    <a:pt x="1140" y="1324"/>
                    <a:pt x="1140" y="1324"/>
                  </a:cubicBezTo>
                  <a:cubicBezTo>
                    <a:pt x="1173" y="1324"/>
                    <a:pt x="1200" y="1351"/>
                    <a:pt x="1200" y="1384"/>
                  </a:cubicBezTo>
                  <a:cubicBezTo>
                    <a:pt x="1200" y="1417"/>
                    <a:pt x="1173" y="1444"/>
                    <a:pt x="1140" y="1444"/>
                  </a:cubicBezTo>
                  <a:cubicBezTo>
                    <a:pt x="420" y="1444"/>
                    <a:pt x="420" y="1444"/>
                    <a:pt x="420" y="1444"/>
                  </a:cubicBezTo>
                  <a:cubicBezTo>
                    <a:pt x="387" y="1444"/>
                    <a:pt x="360" y="1417"/>
                    <a:pt x="360" y="1384"/>
                  </a:cubicBezTo>
                  <a:cubicBezTo>
                    <a:pt x="360" y="1351"/>
                    <a:pt x="387" y="1324"/>
                    <a:pt x="420" y="1324"/>
                  </a:cubicBezTo>
                  <a:close/>
                  <a:moveTo>
                    <a:pt x="420" y="1564"/>
                  </a:moveTo>
                  <a:cubicBezTo>
                    <a:pt x="900" y="1564"/>
                    <a:pt x="900" y="1564"/>
                    <a:pt x="900" y="1564"/>
                  </a:cubicBezTo>
                  <a:cubicBezTo>
                    <a:pt x="933" y="1564"/>
                    <a:pt x="960" y="1591"/>
                    <a:pt x="960" y="1624"/>
                  </a:cubicBezTo>
                  <a:cubicBezTo>
                    <a:pt x="960" y="1657"/>
                    <a:pt x="933" y="1684"/>
                    <a:pt x="900" y="1684"/>
                  </a:cubicBezTo>
                  <a:cubicBezTo>
                    <a:pt x="420" y="1684"/>
                    <a:pt x="420" y="1684"/>
                    <a:pt x="420" y="1684"/>
                  </a:cubicBezTo>
                  <a:cubicBezTo>
                    <a:pt x="387" y="1684"/>
                    <a:pt x="360" y="1657"/>
                    <a:pt x="360" y="1624"/>
                  </a:cubicBezTo>
                  <a:cubicBezTo>
                    <a:pt x="360" y="1591"/>
                    <a:pt x="387" y="1564"/>
                    <a:pt x="420" y="1564"/>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26" name="Freeform 34">
              <a:extLst>
                <a:ext uri="{FF2B5EF4-FFF2-40B4-BE49-F238E27FC236}">
                  <a16:creationId xmlns:a16="http://schemas.microsoft.com/office/drawing/2014/main" id="{1CF2E587-6826-4020-B8F0-00B57FCB0C68}"/>
                </a:ext>
              </a:extLst>
            </p:cNvPr>
            <p:cNvSpPr>
              <a:spLocks/>
            </p:cNvSpPr>
            <p:nvPr/>
          </p:nvSpPr>
          <p:spPr bwMode="auto">
            <a:xfrm>
              <a:off x="-5688013" y="1362076"/>
              <a:ext cx="1677987" cy="1677988"/>
            </a:xfrm>
            <a:custGeom>
              <a:avLst/>
              <a:gdLst>
                <a:gd name="T0" fmla="*/ 60 w 445"/>
                <a:gd name="T1" fmla="*/ 445 h 445"/>
                <a:gd name="T2" fmla="*/ 445 w 445"/>
                <a:gd name="T3" fmla="*/ 445 h 445"/>
                <a:gd name="T4" fmla="*/ 0 w 445"/>
                <a:gd name="T5" fmla="*/ 0 h 445"/>
                <a:gd name="T6" fmla="*/ 0 w 445"/>
                <a:gd name="T7" fmla="*/ 385 h 445"/>
                <a:gd name="T8" fmla="*/ 60 w 445"/>
                <a:gd name="T9" fmla="*/ 445 h 445"/>
              </a:gdLst>
              <a:ahLst/>
              <a:cxnLst>
                <a:cxn ang="0">
                  <a:pos x="T0" y="T1"/>
                </a:cxn>
                <a:cxn ang="0">
                  <a:pos x="T2" y="T3"/>
                </a:cxn>
                <a:cxn ang="0">
                  <a:pos x="T4" y="T5"/>
                </a:cxn>
                <a:cxn ang="0">
                  <a:pos x="T6" y="T7"/>
                </a:cxn>
                <a:cxn ang="0">
                  <a:pos x="T8" y="T9"/>
                </a:cxn>
              </a:cxnLst>
              <a:rect l="0" t="0" r="r" b="b"/>
              <a:pathLst>
                <a:path w="445" h="445">
                  <a:moveTo>
                    <a:pt x="60" y="445"/>
                  </a:moveTo>
                  <a:cubicBezTo>
                    <a:pt x="445" y="445"/>
                    <a:pt x="445" y="445"/>
                    <a:pt x="445" y="445"/>
                  </a:cubicBezTo>
                  <a:cubicBezTo>
                    <a:pt x="0" y="0"/>
                    <a:pt x="0" y="0"/>
                    <a:pt x="0" y="0"/>
                  </a:cubicBezTo>
                  <a:cubicBezTo>
                    <a:pt x="0" y="385"/>
                    <a:pt x="0" y="385"/>
                    <a:pt x="0" y="385"/>
                  </a:cubicBezTo>
                  <a:cubicBezTo>
                    <a:pt x="0" y="418"/>
                    <a:pt x="27" y="445"/>
                    <a:pt x="60" y="445"/>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sp>
        <p:nvSpPr>
          <p:cNvPr id="101" name="Freeform 56">
            <a:extLst>
              <a:ext uri="{FF2B5EF4-FFF2-40B4-BE49-F238E27FC236}">
                <a16:creationId xmlns:a16="http://schemas.microsoft.com/office/drawing/2014/main" id="{8C7E8F2C-5210-4DDC-8F74-CE77222ACDBA}"/>
              </a:ext>
            </a:extLst>
          </p:cNvPr>
          <p:cNvSpPr>
            <a:spLocks noEditPoints="1"/>
          </p:cNvSpPr>
          <p:nvPr/>
        </p:nvSpPr>
        <p:spPr bwMode="auto">
          <a:xfrm>
            <a:off x="3721775" y="5117669"/>
            <a:ext cx="322963" cy="191663"/>
          </a:xfrm>
          <a:custGeom>
            <a:avLst/>
            <a:gdLst>
              <a:gd name="T0" fmla="*/ 1197 w 2394"/>
              <a:gd name="T1" fmla="*/ 0 h 1420"/>
              <a:gd name="T2" fmla="*/ 25 w 2394"/>
              <a:gd name="T3" fmla="*/ 653 h 1420"/>
              <a:gd name="T4" fmla="*/ 25 w 2394"/>
              <a:gd name="T5" fmla="*/ 766 h 1420"/>
              <a:gd name="T6" fmla="*/ 1197 w 2394"/>
              <a:gd name="T7" fmla="*/ 1420 h 1420"/>
              <a:gd name="T8" fmla="*/ 2369 w 2394"/>
              <a:gd name="T9" fmla="*/ 766 h 1420"/>
              <a:gd name="T10" fmla="*/ 2369 w 2394"/>
              <a:gd name="T11" fmla="*/ 654 h 1420"/>
              <a:gd name="T12" fmla="*/ 1197 w 2394"/>
              <a:gd name="T13" fmla="*/ 0 h 1420"/>
              <a:gd name="T14" fmla="*/ 1230 w 2394"/>
              <a:gd name="T15" fmla="*/ 1210 h 1420"/>
              <a:gd name="T16" fmla="*/ 697 w 2394"/>
              <a:gd name="T17" fmla="*/ 677 h 1420"/>
              <a:gd name="T18" fmla="*/ 1164 w 2394"/>
              <a:gd name="T19" fmla="*/ 210 h 1420"/>
              <a:gd name="T20" fmla="*/ 1697 w 2394"/>
              <a:gd name="T21" fmla="*/ 743 h 1420"/>
              <a:gd name="T22" fmla="*/ 1230 w 2394"/>
              <a:gd name="T23" fmla="*/ 1210 h 1420"/>
              <a:gd name="T24" fmla="*/ 1215 w 2394"/>
              <a:gd name="T25" fmla="*/ 979 h 1420"/>
              <a:gd name="T26" fmla="*/ 928 w 2394"/>
              <a:gd name="T27" fmla="*/ 692 h 1420"/>
              <a:gd name="T28" fmla="*/ 1180 w 2394"/>
              <a:gd name="T29" fmla="*/ 441 h 1420"/>
              <a:gd name="T30" fmla="*/ 1466 w 2394"/>
              <a:gd name="T31" fmla="*/ 727 h 1420"/>
              <a:gd name="T32" fmla="*/ 1215 w 2394"/>
              <a:gd name="T33" fmla="*/ 979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4" h="1420">
                <a:moveTo>
                  <a:pt x="1197" y="0"/>
                </a:moveTo>
                <a:cubicBezTo>
                  <a:pt x="742" y="0"/>
                  <a:pt x="330" y="249"/>
                  <a:pt x="25" y="653"/>
                </a:cubicBezTo>
                <a:cubicBezTo>
                  <a:pt x="0" y="687"/>
                  <a:pt x="0" y="733"/>
                  <a:pt x="25" y="766"/>
                </a:cubicBezTo>
                <a:cubicBezTo>
                  <a:pt x="330" y="1171"/>
                  <a:pt x="742" y="1420"/>
                  <a:pt x="1197" y="1420"/>
                </a:cubicBezTo>
                <a:cubicBezTo>
                  <a:pt x="1652" y="1420"/>
                  <a:pt x="2065" y="1171"/>
                  <a:pt x="2369" y="766"/>
                </a:cubicBezTo>
                <a:cubicBezTo>
                  <a:pt x="2394" y="733"/>
                  <a:pt x="2394" y="687"/>
                  <a:pt x="2369" y="654"/>
                </a:cubicBezTo>
                <a:cubicBezTo>
                  <a:pt x="2065" y="249"/>
                  <a:pt x="1652" y="0"/>
                  <a:pt x="1197" y="0"/>
                </a:cubicBezTo>
                <a:close/>
                <a:moveTo>
                  <a:pt x="1230" y="1210"/>
                </a:moveTo>
                <a:cubicBezTo>
                  <a:pt x="928" y="1229"/>
                  <a:pt x="678" y="980"/>
                  <a:pt x="697" y="677"/>
                </a:cubicBezTo>
                <a:cubicBezTo>
                  <a:pt x="713" y="428"/>
                  <a:pt x="915" y="226"/>
                  <a:pt x="1164" y="210"/>
                </a:cubicBezTo>
                <a:cubicBezTo>
                  <a:pt x="1466" y="191"/>
                  <a:pt x="1716" y="440"/>
                  <a:pt x="1697" y="743"/>
                </a:cubicBezTo>
                <a:cubicBezTo>
                  <a:pt x="1681" y="992"/>
                  <a:pt x="1479" y="1194"/>
                  <a:pt x="1230" y="1210"/>
                </a:cubicBezTo>
                <a:close/>
                <a:moveTo>
                  <a:pt x="1215" y="979"/>
                </a:moveTo>
                <a:cubicBezTo>
                  <a:pt x="1052" y="989"/>
                  <a:pt x="917" y="855"/>
                  <a:pt x="928" y="692"/>
                </a:cubicBezTo>
                <a:cubicBezTo>
                  <a:pt x="936" y="558"/>
                  <a:pt x="1046" y="449"/>
                  <a:pt x="1180" y="441"/>
                </a:cubicBezTo>
                <a:cubicBezTo>
                  <a:pt x="1343" y="430"/>
                  <a:pt x="1477" y="564"/>
                  <a:pt x="1466" y="727"/>
                </a:cubicBezTo>
                <a:cubicBezTo>
                  <a:pt x="1458" y="862"/>
                  <a:pt x="1348" y="971"/>
                  <a:pt x="1215" y="979"/>
                </a:cubicBez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nvGrpSpPr>
          <p:cNvPr id="109" name="Group 108">
            <a:extLst>
              <a:ext uri="{FF2B5EF4-FFF2-40B4-BE49-F238E27FC236}">
                <a16:creationId xmlns:a16="http://schemas.microsoft.com/office/drawing/2014/main" id="{254642C5-DFF4-42DF-A94F-CA2CFE49E07E}"/>
              </a:ext>
            </a:extLst>
          </p:cNvPr>
          <p:cNvGrpSpPr/>
          <p:nvPr/>
        </p:nvGrpSpPr>
        <p:grpSpPr>
          <a:xfrm>
            <a:off x="2742471" y="2685029"/>
            <a:ext cx="283377" cy="282548"/>
            <a:chOff x="13304838" y="211138"/>
            <a:chExt cx="8143875" cy="8120062"/>
          </a:xfrm>
          <a:solidFill>
            <a:schemeClr val="bg1"/>
          </a:solidFill>
        </p:grpSpPr>
        <p:sp>
          <p:nvSpPr>
            <p:cNvPr id="105" name="Freeform 60">
              <a:extLst>
                <a:ext uri="{FF2B5EF4-FFF2-40B4-BE49-F238E27FC236}">
                  <a16:creationId xmlns:a16="http://schemas.microsoft.com/office/drawing/2014/main" id="{99FAF872-775A-4110-A52D-1A0E46963425}"/>
                </a:ext>
              </a:extLst>
            </p:cNvPr>
            <p:cNvSpPr>
              <a:spLocks/>
            </p:cNvSpPr>
            <p:nvPr/>
          </p:nvSpPr>
          <p:spPr bwMode="auto">
            <a:xfrm>
              <a:off x="16760826" y="6553200"/>
              <a:ext cx="1662113" cy="1778000"/>
            </a:xfrm>
            <a:custGeom>
              <a:avLst/>
              <a:gdLst>
                <a:gd name="T0" fmla="*/ 281 w 441"/>
                <a:gd name="T1" fmla="*/ 40 h 472"/>
                <a:gd name="T2" fmla="*/ 281 w 441"/>
                <a:gd name="T3" fmla="*/ 40 h 472"/>
                <a:gd name="T4" fmla="*/ 0 w 441"/>
                <a:gd name="T5" fmla="*/ 252 h 472"/>
                <a:gd name="T6" fmla="*/ 221 w 441"/>
                <a:gd name="T7" fmla="*/ 472 h 472"/>
                <a:gd name="T8" fmla="*/ 441 w 441"/>
                <a:gd name="T9" fmla="*/ 252 h 472"/>
                <a:gd name="T10" fmla="*/ 281 w 441"/>
                <a:gd name="T11" fmla="*/ 40 h 472"/>
              </a:gdLst>
              <a:ahLst/>
              <a:cxnLst>
                <a:cxn ang="0">
                  <a:pos x="T0" y="T1"/>
                </a:cxn>
                <a:cxn ang="0">
                  <a:pos x="T2" y="T3"/>
                </a:cxn>
                <a:cxn ang="0">
                  <a:pos x="T4" y="T5"/>
                </a:cxn>
                <a:cxn ang="0">
                  <a:pos x="T6" y="T7"/>
                </a:cxn>
                <a:cxn ang="0">
                  <a:pos x="T8" y="T9"/>
                </a:cxn>
                <a:cxn ang="0">
                  <a:pos x="T10" y="T11"/>
                </a:cxn>
              </a:cxnLst>
              <a:rect l="0" t="0" r="r" b="b"/>
              <a:pathLst>
                <a:path w="441" h="472">
                  <a:moveTo>
                    <a:pt x="281" y="40"/>
                  </a:moveTo>
                  <a:cubicBezTo>
                    <a:pt x="281" y="40"/>
                    <a:pt x="281" y="40"/>
                    <a:pt x="281" y="40"/>
                  </a:cubicBezTo>
                  <a:cubicBezTo>
                    <a:pt x="141" y="0"/>
                    <a:pt x="0" y="106"/>
                    <a:pt x="0" y="252"/>
                  </a:cubicBezTo>
                  <a:cubicBezTo>
                    <a:pt x="0" y="373"/>
                    <a:pt x="99" y="472"/>
                    <a:pt x="221" y="472"/>
                  </a:cubicBezTo>
                  <a:cubicBezTo>
                    <a:pt x="342" y="472"/>
                    <a:pt x="441" y="373"/>
                    <a:pt x="441" y="252"/>
                  </a:cubicBezTo>
                  <a:cubicBezTo>
                    <a:pt x="441" y="151"/>
                    <a:pt x="373" y="66"/>
                    <a:pt x="281" y="40"/>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06" name="Freeform 61">
              <a:extLst>
                <a:ext uri="{FF2B5EF4-FFF2-40B4-BE49-F238E27FC236}">
                  <a16:creationId xmlns:a16="http://schemas.microsoft.com/office/drawing/2014/main" id="{968AA2D6-EF75-448D-9B46-CC5CB7D7C736}"/>
                </a:ext>
              </a:extLst>
            </p:cNvPr>
            <p:cNvSpPr>
              <a:spLocks/>
            </p:cNvSpPr>
            <p:nvPr/>
          </p:nvSpPr>
          <p:spPr bwMode="auto">
            <a:xfrm>
              <a:off x="18267363" y="5700713"/>
              <a:ext cx="3181350" cy="2630487"/>
            </a:xfrm>
            <a:custGeom>
              <a:avLst/>
              <a:gdLst>
                <a:gd name="T0" fmla="*/ 623 w 844"/>
                <a:gd name="T1" fmla="*/ 257 h 698"/>
                <a:gd name="T2" fmla="*/ 411 w 844"/>
                <a:gd name="T3" fmla="*/ 418 h 698"/>
                <a:gd name="T4" fmla="*/ 298 w 844"/>
                <a:gd name="T5" fmla="*/ 418 h 698"/>
                <a:gd name="T6" fmla="*/ 298 w 844"/>
                <a:gd name="T7" fmla="*/ 127 h 698"/>
                <a:gd name="T8" fmla="*/ 171 w 844"/>
                <a:gd name="T9" fmla="*/ 0 h 698"/>
                <a:gd name="T10" fmla="*/ 0 w 844"/>
                <a:gd name="T11" fmla="*/ 0 h 698"/>
                <a:gd name="T12" fmla="*/ 0 w 844"/>
                <a:gd name="T13" fmla="*/ 120 h 698"/>
                <a:gd name="T14" fmla="*/ 171 w 844"/>
                <a:gd name="T15" fmla="*/ 120 h 698"/>
                <a:gd name="T16" fmla="*/ 178 w 844"/>
                <a:gd name="T17" fmla="*/ 127 h 698"/>
                <a:gd name="T18" fmla="*/ 178 w 844"/>
                <a:gd name="T19" fmla="*/ 426 h 698"/>
                <a:gd name="T20" fmla="*/ 289 w 844"/>
                <a:gd name="T21" fmla="*/ 538 h 698"/>
                <a:gd name="T22" fmla="*/ 411 w 844"/>
                <a:gd name="T23" fmla="*/ 538 h 698"/>
                <a:gd name="T24" fmla="*/ 623 w 844"/>
                <a:gd name="T25" fmla="*/ 698 h 698"/>
                <a:gd name="T26" fmla="*/ 844 w 844"/>
                <a:gd name="T27" fmla="*/ 478 h 698"/>
                <a:gd name="T28" fmla="*/ 623 w 844"/>
                <a:gd name="T29" fmla="*/ 257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4" h="698">
                  <a:moveTo>
                    <a:pt x="623" y="257"/>
                  </a:moveTo>
                  <a:cubicBezTo>
                    <a:pt x="523" y="257"/>
                    <a:pt x="437" y="325"/>
                    <a:pt x="411" y="418"/>
                  </a:cubicBezTo>
                  <a:cubicBezTo>
                    <a:pt x="298" y="418"/>
                    <a:pt x="298" y="418"/>
                    <a:pt x="298" y="418"/>
                  </a:cubicBezTo>
                  <a:cubicBezTo>
                    <a:pt x="298" y="127"/>
                    <a:pt x="298" y="127"/>
                    <a:pt x="298" y="127"/>
                  </a:cubicBezTo>
                  <a:cubicBezTo>
                    <a:pt x="298" y="57"/>
                    <a:pt x="241" y="0"/>
                    <a:pt x="171" y="0"/>
                  </a:cubicBezTo>
                  <a:cubicBezTo>
                    <a:pt x="0" y="0"/>
                    <a:pt x="0" y="0"/>
                    <a:pt x="0" y="0"/>
                  </a:cubicBezTo>
                  <a:cubicBezTo>
                    <a:pt x="0" y="120"/>
                    <a:pt x="0" y="120"/>
                    <a:pt x="0" y="120"/>
                  </a:cubicBezTo>
                  <a:cubicBezTo>
                    <a:pt x="171" y="120"/>
                    <a:pt x="171" y="120"/>
                    <a:pt x="171" y="120"/>
                  </a:cubicBezTo>
                  <a:cubicBezTo>
                    <a:pt x="175" y="120"/>
                    <a:pt x="178" y="123"/>
                    <a:pt x="178" y="127"/>
                  </a:cubicBezTo>
                  <a:cubicBezTo>
                    <a:pt x="178" y="426"/>
                    <a:pt x="178" y="426"/>
                    <a:pt x="178" y="426"/>
                  </a:cubicBezTo>
                  <a:cubicBezTo>
                    <a:pt x="178" y="488"/>
                    <a:pt x="228" y="538"/>
                    <a:pt x="289" y="538"/>
                  </a:cubicBezTo>
                  <a:cubicBezTo>
                    <a:pt x="411" y="538"/>
                    <a:pt x="411" y="538"/>
                    <a:pt x="411" y="538"/>
                  </a:cubicBezTo>
                  <a:cubicBezTo>
                    <a:pt x="437" y="630"/>
                    <a:pt x="523" y="698"/>
                    <a:pt x="623" y="698"/>
                  </a:cubicBezTo>
                  <a:cubicBezTo>
                    <a:pt x="745" y="698"/>
                    <a:pt x="844" y="599"/>
                    <a:pt x="844" y="478"/>
                  </a:cubicBezTo>
                  <a:cubicBezTo>
                    <a:pt x="844" y="356"/>
                    <a:pt x="745" y="257"/>
                    <a:pt x="623" y="257"/>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07" name="Freeform 62">
              <a:extLst>
                <a:ext uri="{FF2B5EF4-FFF2-40B4-BE49-F238E27FC236}">
                  <a16:creationId xmlns:a16="http://schemas.microsoft.com/office/drawing/2014/main" id="{57D6D597-287C-48D7-9015-6A1423F7D986}"/>
                </a:ext>
              </a:extLst>
            </p:cNvPr>
            <p:cNvSpPr>
              <a:spLocks/>
            </p:cNvSpPr>
            <p:nvPr/>
          </p:nvSpPr>
          <p:spPr bwMode="auto">
            <a:xfrm>
              <a:off x="13304838" y="211138"/>
              <a:ext cx="8143875" cy="6029325"/>
            </a:xfrm>
            <a:custGeom>
              <a:avLst/>
              <a:gdLst>
                <a:gd name="T0" fmla="*/ 533 w 2161"/>
                <a:gd name="T1" fmla="*/ 1292 h 1600"/>
                <a:gd name="T2" fmla="*/ 1078 w 2161"/>
                <a:gd name="T3" fmla="*/ 1291 h 1600"/>
                <a:gd name="T4" fmla="*/ 1078 w 2161"/>
                <a:gd name="T5" fmla="*/ 1600 h 1600"/>
                <a:gd name="T6" fmla="*/ 1198 w 2161"/>
                <a:gd name="T7" fmla="*/ 1600 h 1600"/>
                <a:gd name="T8" fmla="*/ 1198 w 2161"/>
                <a:gd name="T9" fmla="*/ 1291 h 1600"/>
                <a:gd name="T10" fmla="*/ 1745 w 2161"/>
                <a:gd name="T11" fmla="*/ 1289 h 1600"/>
                <a:gd name="T12" fmla="*/ 2161 w 2161"/>
                <a:gd name="T13" fmla="*/ 875 h 1600"/>
                <a:gd name="T14" fmla="*/ 1655 w 2161"/>
                <a:gd name="T15" fmla="*/ 437 h 1600"/>
                <a:gd name="T16" fmla="*/ 1391 w 2161"/>
                <a:gd name="T17" fmla="*/ 301 h 1600"/>
                <a:gd name="T18" fmla="*/ 644 w 2161"/>
                <a:gd name="T19" fmla="*/ 406 h 1600"/>
                <a:gd name="T20" fmla="*/ 158 w 2161"/>
                <a:gd name="T21" fmla="*/ 1059 h 1600"/>
                <a:gd name="T22" fmla="*/ 533 w 2161"/>
                <a:gd name="T23" fmla="*/ 1292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1" h="1600">
                  <a:moveTo>
                    <a:pt x="533" y="1292"/>
                  </a:moveTo>
                  <a:cubicBezTo>
                    <a:pt x="534" y="1292"/>
                    <a:pt x="519" y="1292"/>
                    <a:pt x="1078" y="1291"/>
                  </a:cubicBezTo>
                  <a:cubicBezTo>
                    <a:pt x="1078" y="1600"/>
                    <a:pt x="1078" y="1600"/>
                    <a:pt x="1078" y="1600"/>
                  </a:cubicBezTo>
                  <a:cubicBezTo>
                    <a:pt x="1116" y="1593"/>
                    <a:pt x="1157" y="1592"/>
                    <a:pt x="1198" y="1600"/>
                  </a:cubicBezTo>
                  <a:cubicBezTo>
                    <a:pt x="1198" y="1584"/>
                    <a:pt x="1198" y="1340"/>
                    <a:pt x="1198" y="1291"/>
                  </a:cubicBezTo>
                  <a:cubicBezTo>
                    <a:pt x="1745" y="1289"/>
                    <a:pt x="1745" y="1289"/>
                    <a:pt x="1745" y="1289"/>
                  </a:cubicBezTo>
                  <a:cubicBezTo>
                    <a:pt x="1970" y="1289"/>
                    <a:pt x="2161" y="1109"/>
                    <a:pt x="2161" y="875"/>
                  </a:cubicBezTo>
                  <a:cubicBezTo>
                    <a:pt x="2161" y="597"/>
                    <a:pt x="1918" y="387"/>
                    <a:pt x="1655" y="437"/>
                  </a:cubicBezTo>
                  <a:cubicBezTo>
                    <a:pt x="1595" y="351"/>
                    <a:pt x="1498" y="300"/>
                    <a:pt x="1391" y="301"/>
                  </a:cubicBezTo>
                  <a:cubicBezTo>
                    <a:pt x="1202" y="0"/>
                    <a:pt x="743" y="65"/>
                    <a:pt x="644" y="406"/>
                  </a:cubicBezTo>
                  <a:cubicBezTo>
                    <a:pt x="279" y="333"/>
                    <a:pt x="0" y="729"/>
                    <a:pt x="158" y="1059"/>
                  </a:cubicBezTo>
                  <a:cubicBezTo>
                    <a:pt x="226" y="1201"/>
                    <a:pt x="373" y="1292"/>
                    <a:pt x="533" y="1292"/>
                  </a:cubicBez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sp>
          <p:nvSpPr>
            <p:cNvPr id="108" name="Freeform 63">
              <a:extLst>
                <a:ext uri="{FF2B5EF4-FFF2-40B4-BE49-F238E27FC236}">
                  <a16:creationId xmlns:a16="http://schemas.microsoft.com/office/drawing/2014/main" id="{F7933916-CC5C-4A55-8587-276EB3648BB7}"/>
                </a:ext>
              </a:extLst>
            </p:cNvPr>
            <p:cNvSpPr>
              <a:spLocks/>
            </p:cNvSpPr>
            <p:nvPr/>
          </p:nvSpPr>
          <p:spPr bwMode="auto">
            <a:xfrm>
              <a:off x="13735051" y="5700713"/>
              <a:ext cx="3179763" cy="2630487"/>
            </a:xfrm>
            <a:custGeom>
              <a:avLst/>
              <a:gdLst>
                <a:gd name="T0" fmla="*/ 844 w 844"/>
                <a:gd name="T1" fmla="*/ 0 h 698"/>
                <a:gd name="T2" fmla="*/ 673 w 844"/>
                <a:gd name="T3" fmla="*/ 0 h 698"/>
                <a:gd name="T4" fmla="*/ 546 w 844"/>
                <a:gd name="T5" fmla="*/ 127 h 698"/>
                <a:gd name="T6" fmla="*/ 546 w 844"/>
                <a:gd name="T7" fmla="*/ 418 h 698"/>
                <a:gd name="T8" fmla="*/ 433 w 844"/>
                <a:gd name="T9" fmla="*/ 418 h 698"/>
                <a:gd name="T10" fmla="*/ 221 w 844"/>
                <a:gd name="T11" fmla="*/ 257 h 698"/>
                <a:gd name="T12" fmla="*/ 0 w 844"/>
                <a:gd name="T13" fmla="*/ 478 h 698"/>
                <a:gd name="T14" fmla="*/ 221 w 844"/>
                <a:gd name="T15" fmla="*/ 698 h 698"/>
                <a:gd name="T16" fmla="*/ 433 w 844"/>
                <a:gd name="T17" fmla="*/ 538 h 698"/>
                <a:gd name="T18" fmla="*/ 555 w 844"/>
                <a:gd name="T19" fmla="*/ 538 h 698"/>
                <a:gd name="T20" fmla="*/ 666 w 844"/>
                <a:gd name="T21" fmla="*/ 426 h 698"/>
                <a:gd name="T22" fmla="*/ 666 w 844"/>
                <a:gd name="T23" fmla="*/ 127 h 698"/>
                <a:gd name="T24" fmla="*/ 673 w 844"/>
                <a:gd name="T25" fmla="*/ 120 h 698"/>
                <a:gd name="T26" fmla="*/ 844 w 844"/>
                <a:gd name="T27" fmla="*/ 120 h 698"/>
                <a:gd name="T28" fmla="*/ 844 w 844"/>
                <a:gd name="T29"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4" h="698">
                  <a:moveTo>
                    <a:pt x="844" y="0"/>
                  </a:moveTo>
                  <a:cubicBezTo>
                    <a:pt x="673" y="0"/>
                    <a:pt x="673" y="0"/>
                    <a:pt x="673" y="0"/>
                  </a:cubicBezTo>
                  <a:cubicBezTo>
                    <a:pt x="603" y="0"/>
                    <a:pt x="546" y="57"/>
                    <a:pt x="546" y="127"/>
                  </a:cubicBezTo>
                  <a:cubicBezTo>
                    <a:pt x="546" y="418"/>
                    <a:pt x="546" y="418"/>
                    <a:pt x="546" y="418"/>
                  </a:cubicBezTo>
                  <a:cubicBezTo>
                    <a:pt x="433" y="418"/>
                    <a:pt x="433" y="418"/>
                    <a:pt x="433" y="418"/>
                  </a:cubicBezTo>
                  <a:cubicBezTo>
                    <a:pt x="407" y="325"/>
                    <a:pt x="321" y="257"/>
                    <a:pt x="221" y="257"/>
                  </a:cubicBezTo>
                  <a:cubicBezTo>
                    <a:pt x="99" y="257"/>
                    <a:pt x="0" y="356"/>
                    <a:pt x="0" y="478"/>
                  </a:cubicBezTo>
                  <a:cubicBezTo>
                    <a:pt x="0" y="599"/>
                    <a:pt x="99" y="698"/>
                    <a:pt x="221" y="698"/>
                  </a:cubicBezTo>
                  <a:cubicBezTo>
                    <a:pt x="321" y="698"/>
                    <a:pt x="407" y="630"/>
                    <a:pt x="433" y="538"/>
                  </a:cubicBezTo>
                  <a:cubicBezTo>
                    <a:pt x="555" y="538"/>
                    <a:pt x="555" y="538"/>
                    <a:pt x="555" y="538"/>
                  </a:cubicBezTo>
                  <a:cubicBezTo>
                    <a:pt x="616" y="538"/>
                    <a:pt x="666" y="488"/>
                    <a:pt x="666" y="426"/>
                  </a:cubicBezTo>
                  <a:cubicBezTo>
                    <a:pt x="666" y="127"/>
                    <a:pt x="666" y="127"/>
                    <a:pt x="666" y="127"/>
                  </a:cubicBezTo>
                  <a:cubicBezTo>
                    <a:pt x="666" y="123"/>
                    <a:pt x="669" y="120"/>
                    <a:pt x="673" y="120"/>
                  </a:cubicBezTo>
                  <a:cubicBezTo>
                    <a:pt x="844" y="120"/>
                    <a:pt x="844" y="120"/>
                    <a:pt x="844" y="120"/>
                  </a:cubicBezTo>
                  <a:lnTo>
                    <a:pt x="844" y="0"/>
                  </a:lnTo>
                  <a:close/>
                </a:path>
              </a:pathLst>
            </a:custGeom>
            <a:grpFill/>
            <a:ln w="9525">
              <a:noFill/>
              <a:round/>
              <a:headEnd/>
              <a:tailEnd/>
            </a:ln>
          </p:spPr>
          <p:txBody>
            <a:bodyPr vert="horz" wrap="square" lIns="68598" tIns="34299" rIns="68598" bIns="34299" numCol="1" anchor="t" anchorCtr="0" compatLnSpc="1">
              <a:prstTxWarp prst="textNoShape">
                <a:avLst/>
              </a:prstTxWarp>
            </a:bodyPr>
            <a:lstStyle/>
            <a:p>
              <a:endParaRPr lang="en-IN" sz="1500">
                <a:latin typeface="Calibri" panose="020F0502020204030204" pitchFamily="34" charset="0"/>
                <a:cs typeface="Calibri" panose="020F0502020204030204" pitchFamily="34" charset="0"/>
              </a:endParaRPr>
            </a:p>
          </p:txBody>
        </p:sp>
      </p:grpSp>
      <p:sp>
        <p:nvSpPr>
          <p:cNvPr id="156" name="Rectangle 155">
            <a:extLst>
              <a:ext uri="{FF2B5EF4-FFF2-40B4-BE49-F238E27FC236}">
                <a16:creationId xmlns:a16="http://schemas.microsoft.com/office/drawing/2014/main" id="{4A125055-FA6B-4282-BB71-1D68C73E249C}"/>
              </a:ext>
            </a:extLst>
          </p:cNvPr>
          <p:cNvSpPr/>
          <p:nvPr/>
        </p:nvSpPr>
        <p:spPr>
          <a:xfrm>
            <a:off x="2298941" y="889138"/>
            <a:ext cx="1882824" cy="553998"/>
          </a:xfrm>
          <a:prstGeom prst="rect">
            <a:avLst/>
          </a:prstGeom>
        </p:spPr>
        <p:txBody>
          <a:bodyPr wrap="square" lIns="0" tIns="0" rIns="0" bIns="0" anchor="ctr">
            <a:spAutoFit/>
          </a:bodyPr>
          <a:lstStyle/>
          <a:p>
            <a:pPr algn="r"/>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Develop a Train the Trainers </a:t>
            </a:r>
          </a:p>
        </p:txBody>
      </p:sp>
      <p:sp>
        <p:nvSpPr>
          <p:cNvPr id="157" name="Rectangle 156">
            <a:extLst>
              <a:ext uri="{FF2B5EF4-FFF2-40B4-BE49-F238E27FC236}">
                <a16:creationId xmlns:a16="http://schemas.microsoft.com/office/drawing/2014/main" id="{7C4C70AB-5CA0-495E-8581-98E902235653}"/>
              </a:ext>
            </a:extLst>
          </p:cNvPr>
          <p:cNvSpPr/>
          <p:nvPr/>
        </p:nvSpPr>
        <p:spPr>
          <a:xfrm>
            <a:off x="5683047" y="1396534"/>
            <a:ext cx="1882824" cy="553998"/>
          </a:xfrm>
          <a:prstGeom prst="rect">
            <a:avLst/>
          </a:prstGeom>
        </p:spPr>
        <p:txBody>
          <a:bodyPr wrap="square" lIns="0" tIns="0" rIns="0" bIns="0" anchor="ctr">
            <a:spAutoFit/>
          </a:bodyPr>
          <a:lstStyle/>
          <a:p>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Faculty Development</a:t>
            </a:r>
          </a:p>
        </p:txBody>
      </p:sp>
      <p:sp>
        <p:nvSpPr>
          <p:cNvPr id="158" name="Rectangle 157">
            <a:extLst>
              <a:ext uri="{FF2B5EF4-FFF2-40B4-BE49-F238E27FC236}">
                <a16:creationId xmlns:a16="http://schemas.microsoft.com/office/drawing/2014/main" id="{C4A0FF9B-3711-42A3-8D8C-A497C34E9DA9}"/>
              </a:ext>
            </a:extLst>
          </p:cNvPr>
          <p:cNvSpPr/>
          <p:nvPr/>
        </p:nvSpPr>
        <p:spPr>
          <a:xfrm>
            <a:off x="1516492" y="5087757"/>
            <a:ext cx="1882824" cy="276999"/>
          </a:xfrm>
          <a:prstGeom prst="rect">
            <a:avLst/>
          </a:prstGeom>
        </p:spPr>
        <p:txBody>
          <a:bodyPr wrap="square" lIns="0" tIns="0" rIns="0" bIns="0" anchor="ctr">
            <a:spAutoFit/>
          </a:bodyPr>
          <a:lstStyle/>
          <a:p>
            <a:pPr algn="r"/>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Observe</a:t>
            </a:r>
          </a:p>
        </p:txBody>
      </p:sp>
      <p:sp>
        <p:nvSpPr>
          <p:cNvPr id="159" name="Rectangle 158">
            <a:extLst>
              <a:ext uri="{FF2B5EF4-FFF2-40B4-BE49-F238E27FC236}">
                <a16:creationId xmlns:a16="http://schemas.microsoft.com/office/drawing/2014/main" id="{C60FC006-107D-4A60-94B1-867E456A9D21}"/>
              </a:ext>
            </a:extLst>
          </p:cNvPr>
          <p:cNvSpPr/>
          <p:nvPr/>
        </p:nvSpPr>
        <p:spPr>
          <a:xfrm>
            <a:off x="5826473" y="5285257"/>
            <a:ext cx="1882824" cy="276999"/>
          </a:xfrm>
          <a:prstGeom prst="rect">
            <a:avLst/>
          </a:prstGeom>
        </p:spPr>
        <p:txBody>
          <a:bodyPr wrap="square" lIns="0" tIns="0" rIns="0" bIns="0" anchor="ctr">
            <a:spAutoFit/>
          </a:bodyPr>
          <a:lstStyle/>
          <a:p>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Mentor</a:t>
            </a:r>
          </a:p>
        </p:txBody>
      </p:sp>
      <p:sp>
        <p:nvSpPr>
          <p:cNvPr id="160" name="Rectangle 159">
            <a:extLst>
              <a:ext uri="{FF2B5EF4-FFF2-40B4-BE49-F238E27FC236}">
                <a16:creationId xmlns:a16="http://schemas.microsoft.com/office/drawing/2014/main" id="{9CA99D18-D7A0-4422-9C7E-FD230569A91E}"/>
              </a:ext>
            </a:extLst>
          </p:cNvPr>
          <p:cNvSpPr/>
          <p:nvPr/>
        </p:nvSpPr>
        <p:spPr>
          <a:xfrm>
            <a:off x="589785" y="2322111"/>
            <a:ext cx="1882824" cy="830997"/>
          </a:xfrm>
          <a:prstGeom prst="rect">
            <a:avLst/>
          </a:prstGeom>
        </p:spPr>
        <p:txBody>
          <a:bodyPr wrap="square" lIns="0" tIns="0" rIns="0" bIns="0" anchor="ctr">
            <a:spAutoFit/>
          </a:bodyPr>
          <a:lstStyle/>
          <a:p>
            <a:pPr algn="r"/>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Brainstorm about how to implement across programs</a:t>
            </a:r>
          </a:p>
        </p:txBody>
      </p:sp>
      <p:sp>
        <p:nvSpPr>
          <p:cNvPr id="161" name="Rectangle 160">
            <a:extLst>
              <a:ext uri="{FF2B5EF4-FFF2-40B4-BE49-F238E27FC236}">
                <a16:creationId xmlns:a16="http://schemas.microsoft.com/office/drawing/2014/main" id="{B80FFB10-C05F-49B5-95C4-ABDEE9579059}"/>
              </a:ext>
            </a:extLst>
          </p:cNvPr>
          <p:cNvSpPr/>
          <p:nvPr/>
        </p:nvSpPr>
        <p:spPr>
          <a:xfrm>
            <a:off x="995157" y="4010450"/>
            <a:ext cx="1412267" cy="553998"/>
          </a:xfrm>
          <a:prstGeom prst="rect">
            <a:avLst/>
          </a:prstGeom>
        </p:spPr>
        <p:txBody>
          <a:bodyPr wrap="square" lIns="0" tIns="0" rIns="0" bIns="0" anchor="ctr">
            <a:spAutoFit/>
          </a:bodyPr>
          <a:lstStyle/>
          <a:p>
            <a:pPr algn="r"/>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Provide time to present</a:t>
            </a:r>
          </a:p>
        </p:txBody>
      </p:sp>
      <p:sp>
        <p:nvSpPr>
          <p:cNvPr id="162" name="Rectangle 161">
            <a:extLst>
              <a:ext uri="{FF2B5EF4-FFF2-40B4-BE49-F238E27FC236}">
                <a16:creationId xmlns:a16="http://schemas.microsoft.com/office/drawing/2014/main" id="{48EC8F8B-9EDE-421A-AA3D-52B4F008EDBA}"/>
              </a:ext>
            </a:extLst>
          </p:cNvPr>
          <p:cNvSpPr/>
          <p:nvPr/>
        </p:nvSpPr>
        <p:spPr>
          <a:xfrm>
            <a:off x="6609185" y="2560641"/>
            <a:ext cx="1412267" cy="276999"/>
          </a:xfrm>
          <a:prstGeom prst="rect">
            <a:avLst/>
          </a:prstGeom>
        </p:spPr>
        <p:txBody>
          <a:bodyPr wrap="square" lIns="0" tIns="0" rIns="0" bIns="0" anchor="ctr">
            <a:spAutoFit/>
          </a:bodyPr>
          <a:lstStyle/>
          <a:p>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Goal-setting</a:t>
            </a:r>
          </a:p>
        </p:txBody>
      </p:sp>
      <p:sp>
        <p:nvSpPr>
          <p:cNvPr id="163" name="Rectangle 162">
            <a:extLst>
              <a:ext uri="{FF2B5EF4-FFF2-40B4-BE49-F238E27FC236}">
                <a16:creationId xmlns:a16="http://schemas.microsoft.com/office/drawing/2014/main" id="{01D0003F-6ABC-46B7-AB27-84D703F2146C}"/>
              </a:ext>
            </a:extLst>
          </p:cNvPr>
          <p:cNvSpPr/>
          <p:nvPr/>
        </p:nvSpPr>
        <p:spPr>
          <a:xfrm>
            <a:off x="6667678" y="3935453"/>
            <a:ext cx="1412267" cy="553998"/>
          </a:xfrm>
          <a:prstGeom prst="rect">
            <a:avLst/>
          </a:prstGeom>
        </p:spPr>
        <p:txBody>
          <a:bodyPr wrap="square" lIns="0" tIns="0" rIns="0" bIns="0" anchor="ctr">
            <a:spAutoFit/>
          </a:bodyPr>
          <a:lstStyle/>
          <a:p>
            <a:r>
              <a:rPr lang="en-IN" sz="1800" dirty="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rPr>
              <a:t>Highlight in AIR</a:t>
            </a:r>
          </a:p>
        </p:txBody>
      </p:sp>
      <p:sp>
        <p:nvSpPr>
          <p:cNvPr id="73" name="Footer Placeholder 3">
            <a:extLst>
              <a:ext uri="{FF2B5EF4-FFF2-40B4-BE49-F238E27FC236}">
                <a16:creationId xmlns:a16="http://schemas.microsoft.com/office/drawing/2014/main" id="{602BE189-EDD5-494E-9FAC-124AF9E6F1A0}"/>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74" name="Slide Number Placeholder 4">
            <a:extLst>
              <a:ext uri="{FF2B5EF4-FFF2-40B4-BE49-F238E27FC236}">
                <a16:creationId xmlns:a16="http://schemas.microsoft.com/office/drawing/2014/main" id="{051F94FC-F988-4FF8-BE2A-48BC09E0665F}"/>
              </a:ext>
            </a:extLst>
          </p:cNvPr>
          <p:cNvSpPr>
            <a:spLocks noGrp="1"/>
          </p:cNvSpPr>
          <p:nvPr>
            <p:ph type="sldNum" sz="quarter" idx="11"/>
          </p:nvPr>
        </p:nvSpPr>
        <p:spPr>
          <a:xfrm>
            <a:off x="6457950" y="6433131"/>
            <a:ext cx="2057400" cy="365125"/>
          </a:xfrm>
        </p:spPr>
        <p:txBody>
          <a:bodyPr/>
          <a:lstStyle/>
          <a:p>
            <a:pPr>
              <a:defRPr/>
            </a:pPr>
            <a:fld id="{36AC1577-D165-894F-A2E8-2E5C1B17494C}" type="slidenum">
              <a:rPr lang="en-US" altLang="en-US" smtClean="0"/>
              <a:pPr>
                <a:defRPr/>
              </a:pPr>
              <a:t>22</a:t>
            </a:fld>
            <a:endParaRPr lang="en-US" altLang="en-US" dirty="0"/>
          </a:p>
        </p:txBody>
      </p:sp>
    </p:spTree>
    <p:extLst>
      <p:ext uri="{BB962C8B-B14F-4D97-AF65-F5344CB8AC3E}">
        <p14:creationId xmlns:p14="http://schemas.microsoft.com/office/powerpoint/2010/main" val="92150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81CC8E0-6A40-4AE1-B9F4-01D64A4A2683}"/>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Dr. Vincenzo is interested in coaching Dr. Yang. She is a junior faculty member (less than 3 years experience) and she has come to you to learn about coaching. She understands the difference between Mentoring, Coaching, and Advising, but she would like to have an Individual Learning Plan for her development as a coach. </a:t>
            </a:r>
          </a:p>
          <a:p>
            <a:pPr marL="514350" indent="-514350">
              <a:buFont typeface="+mj-lt"/>
              <a:buAutoNum type="arabicPeriod"/>
            </a:pPr>
            <a:r>
              <a:rPr lang="en-US" i="1" dirty="0">
                <a:latin typeface="Calibri" panose="020F0502020204030204" pitchFamily="34" charset="0"/>
                <a:cs typeface="Calibri" panose="020F0502020204030204" pitchFamily="34" charset="0"/>
              </a:rPr>
              <a:t>What are some key concepts that Dr. Vincenzo should keep in mind?</a:t>
            </a:r>
          </a:p>
          <a:p>
            <a:pPr marL="514350" indent="-514350">
              <a:buFont typeface="+mj-lt"/>
              <a:buAutoNum type="arabicPeriod"/>
            </a:pPr>
            <a:r>
              <a:rPr lang="en-US" i="1" dirty="0">
                <a:latin typeface="Calibri" panose="020F0502020204030204" pitchFamily="34" charset="0"/>
                <a:cs typeface="Calibri" panose="020F0502020204030204" pitchFamily="34" charset="0"/>
              </a:rPr>
              <a:t>What achievable goals should she set for herself?</a:t>
            </a:r>
          </a:p>
          <a:p>
            <a:pPr marL="0" indent="0">
              <a:buNone/>
            </a:pPr>
            <a:endParaRPr lang="en-US" dirty="0"/>
          </a:p>
        </p:txBody>
      </p:sp>
      <p:sp>
        <p:nvSpPr>
          <p:cNvPr id="6" name="Title 5">
            <a:extLst>
              <a:ext uri="{FF2B5EF4-FFF2-40B4-BE49-F238E27FC236}">
                <a16:creationId xmlns:a16="http://schemas.microsoft.com/office/drawing/2014/main" id="{0B7B1E99-ABD0-4674-99A9-A4F5F3654553}"/>
              </a:ext>
            </a:extLst>
          </p:cNvPr>
          <p:cNvSpPr>
            <a:spLocks noGrp="1"/>
          </p:cNvSpPr>
          <p:nvPr>
            <p:ph type="title"/>
          </p:nvPr>
        </p:nvSpPr>
        <p:spPr>
          <a:xfrm>
            <a:off x="1989344" y="819108"/>
            <a:ext cx="6942220" cy="1325563"/>
          </a:xfrm>
        </p:spPr>
        <p:txBody>
          <a:bodyPr>
            <a:normAutofit/>
          </a:bodyPr>
          <a:lstStyle/>
          <a:p>
            <a:r>
              <a:rPr lang="en-US" sz="3200" dirty="0"/>
              <a:t>Dr. Vincenzo – Potential Coach </a:t>
            </a:r>
          </a:p>
        </p:txBody>
      </p:sp>
      <p:sp>
        <p:nvSpPr>
          <p:cNvPr id="4" name="Footer Placeholder 3">
            <a:extLst>
              <a:ext uri="{FF2B5EF4-FFF2-40B4-BE49-F238E27FC236}">
                <a16:creationId xmlns:a16="http://schemas.microsoft.com/office/drawing/2014/main" id="{FBEBD9C2-1D76-474F-B35F-7D4F726D0EC9}"/>
              </a:ext>
            </a:extLst>
          </p:cNvPr>
          <p:cNvSpPr>
            <a:spLocks noGrp="1"/>
          </p:cNvSpPr>
          <p:nvPr>
            <p:ph type="ftr" sz="quarter" idx="10"/>
          </p:nvPr>
        </p:nvSpPr>
        <p:spPr/>
        <p:txBody>
          <a:bodyPr/>
          <a:lstStyle/>
          <a:p>
            <a:pPr>
              <a:defRPr/>
            </a:pPr>
            <a:r>
              <a:rPr lang="en-US"/>
              <a:t>Presented by Partners in Medical Education, Inc. 2021</a:t>
            </a:r>
          </a:p>
        </p:txBody>
      </p:sp>
      <p:sp>
        <p:nvSpPr>
          <p:cNvPr id="5" name="Slide Number Placeholder 4">
            <a:extLst>
              <a:ext uri="{FF2B5EF4-FFF2-40B4-BE49-F238E27FC236}">
                <a16:creationId xmlns:a16="http://schemas.microsoft.com/office/drawing/2014/main" id="{89DFA465-8B55-4636-A28A-58030C3E5053}"/>
              </a:ext>
            </a:extLst>
          </p:cNvPr>
          <p:cNvSpPr>
            <a:spLocks noGrp="1"/>
          </p:cNvSpPr>
          <p:nvPr>
            <p:ph type="sldNum" sz="quarter" idx="11"/>
          </p:nvPr>
        </p:nvSpPr>
        <p:spPr/>
        <p:txBody>
          <a:bodyPr/>
          <a:lstStyle/>
          <a:p>
            <a:pPr>
              <a:defRPr/>
            </a:pPr>
            <a:fld id="{36AC1577-D165-894F-A2E8-2E5C1B17494C}" type="slidenum">
              <a:rPr lang="en-US" altLang="en-US" smtClean="0"/>
              <a:pPr>
                <a:defRPr/>
              </a:pPr>
              <a:t>23</a:t>
            </a:fld>
            <a:endParaRPr lang="en-US" altLang="en-US"/>
          </a:p>
        </p:txBody>
      </p:sp>
      <p:sp>
        <p:nvSpPr>
          <p:cNvPr id="8" name="TextBox 7">
            <a:extLst>
              <a:ext uri="{FF2B5EF4-FFF2-40B4-BE49-F238E27FC236}">
                <a16:creationId xmlns:a16="http://schemas.microsoft.com/office/drawing/2014/main" id="{D2C6EB7D-9FC6-4419-95DE-2D7F0972D5F4}"/>
              </a:ext>
            </a:extLst>
          </p:cNvPr>
          <p:cNvSpPr txBox="1"/>
          <p:nvPr/>
        </p:nvSpPr>
        <p:spPr>
          <a:xfrm>
            <a:off x="1989344" y="246466"/>
            <a:ext cx="7118168" cy="461665"/>
          </a:xfrm>
          <a:prstGeom prst="rect">
            <a:avLst/>
          </a:prstGeom>
          <a:noFill/>
        </p:spPr>
        <p:txBody>
          <a:bodyPr wrap="square">
            <a:spAutoFit/>
          </a:bodyPr>
          <a:lstStyle/>
          <a:p>
            <a:r>
              <a:rPr lang="en-US" sz="2400" dirty="0">
                <a:solidFill>
                  <a:schemeClr val="accent6"/>
                </a:solidFill>
                <a:latin typeface="Arial"/>
                <a:cs typeface="Arial"/>
              </a:rPr>
              <a:t>Part V: Faculty Development</a:t>
            </a:r>
            <a:endParaRPr lang="en-US" sz="2400" dirty="0">
              <a:solidFill>
                <a:schemeClr val="accent6"/>
              </a:solidFill>
            </a:endParaRPr>
          </a:p>
        </p:txBody>
      </p:sp>
    </p:spTree>
    <p:extLst>
      <p:ext uri="{BB962C8B-B14F-4D97-AF65-F5344CB8AC3E}">
        <p14:creationId xmlns:p14="http://schemas.microsoft.com/office/powerpoint/2010/main" val="1673096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B98377-13E5-4479-971C-42D613A21845}"/>
              </a:ext>
            </a:extLst>
          </p:cNvPr>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Dr. Yang, our PGY-1, needs the following from her coach:</a:t>
            </a:r>
          </a:p>
          <a:p>
            <a:pPr marL="514350" indent="-514350">
              <a:buFont typeface="+mj-lt"/>
              <a:buAutoNum type="arabicPeriod"/>
            </a:pPr>
            <a:r>
              <a:rPr lang="en-US" dirty="0">
                <a:latin typeface="Calibri" panose="020F0502020204030204" pitchFamily="34" charset="0"/>
                <a:cs typeface="Calibri" panose="020F0502020204030204" pitchFamily="34" charset="0"/>
              </a:rPr>
              <a:t>Multiple sources of information to direct the learning (self-reflection, feedback from colleagues, peer-exemplars)</a:t>
            </a:r>
          </a:p>
          <a:p>
            <a:pPr marL="514350" indent="-514350">
              <a:buFont typeface="+mj-lt"/>
              <a:buAutoNum type="arabicPeriod"/>
            </a:pPr>
            <a:r>
              <a:rPr lang="en-US" dirty="0">
                <a:latin typeface="Calibri" panose="020F0502020204030204" pitchFamily="34" charset="0"/>
                <a:cs typeface="Calibri" panose="020F0502020204030204" pitchFamily="34" charset="0"/>
              </a:rPr>
              <a:t>Guidance triaging what issues are the highest priority and most relevant</a:t>
            </a:r>
          </a:p>
          <a:p>
            <a:pPr marL="514350" indent="-514350">
              <a:buFont typeface="+mj-lt"/>
              <a:buAutoNum type="arabicPeriod"/>
            </a:pPr>
            <a:r>
              <a:rPr lang="en-US" dirty="0">
                <a:latin typeface="Calibri" panose="020F0502020204030204" pitchFamily="34" charset="0"/>
                <a:cs typeface="Calibri" panose="020F0502020204030204" pitchFamily="34" charset="0"/>
              </a:rPr>
              <a:t>Model how to set achievable goals</a:t>
            </a:r>
          </a:p>
          <a:p>
            <a:pPr marL="514350" indent="-514350">
              <a:buFont typeface="+mj-lt"/>
              <a:buAutoNum type="arabicPeriod"/>
            </a:pPr>
            <a:r>
              <a:rPr lang="en-US" dirty="0">
                <a:latin typeface="Calibri" panose="020F0502020204030204" pitchFamily="34" charset="0"/>
                <a:cs typeface="Calibri" panose="020F0502020204030204" pitchFamily="34" charset="0"/>
              </a:rPr>
              <a:t>Assess ways that Dr. Yang likes to learn</a:t>
            </a:r>
          </a:p>
        </p:txBody>
      </p:sp>
      <p:sp>
        <p:nvSpPr>
          <p:cNvPr id="3" name="Title 2">
            <a:extLst>
              <a:ext uri="{FF2B5EF4-FFF2-40B4-BE49-F238E27FC236}">
                <a16:creationId xmlns:a16="http://schemas.microsoft.com/office/drawing/2014/main" id="{88A285FA-BE96-4E06-91CA-9F0D0B4DC0F2}"/>
              </a:ext>
            </a:extLst>
          </p:cNvPr>
          <p:cNvSpPr>
            <a:spLocks noGrp="1"/>
          </p:cNvSpPr>
          <p:nvPr>
            <p:ph type="title"/>
          </p:nvPr>
        </p:nvSpPr>
        <p:spPr/>
        <p:txBody>
          <a:bodyPr/>
          <a:lstStyle/>
          <a:p>
            <a:r>
              <a:rPr lang="en-US" dirty="0"/>
              <a:t>Key Coach Concepts</a:t>
            </a:r>
          </a:p>
        </p:txBody>
      </p:sp>
      <p:sp>
        <p:nvSpPr>
          <p:cNvPr id="4" name="Footer Placeholder 3">
            <a:extLst>
              <a:ext uri="{FF2B5EF4-FFF2-40B4-BE49-F238E27FC236}">
                <a16:creationId xmlns:a16="http://schemas.microsoft.com/office/drawing/2014/main" id="{B1892F6E-33B5-4C64-835D-EBF78670176F}"/>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3468F116-4425-4A81-AF52-A929CBAD6A52}"/>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144351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3BE941-1FB8-4261-85EB-40A32CE9E144}"/>
              </a:ext>
            </a:extLst>
          </p:cNvPr>
          <p:cNvPicPr/>
          <p:nvPr/>
        </p:nvPicPr>
        <p:blipFill rotWithShape="1">
          <a:blip r:embed="rId2"/>
          <a:srcRect l="1579" t="26320" r="27652" b="4871"/>
          <a:stretch/>
        </p:blipFill>
        <p:spPr>
          <a:xfrm>
            <a:off x="861461" y="1429353"/>
            <a:ext cx="7820526" cy="4134049"/>
          </a:xfrm>
          <a:prstGeom prst="rect">
            <a:avLst/>
          </a:prstGeom>
        </p:spPr>
      </p:pic>
      <p:sp>
        <p:nvSpPr>
          <p:cNvPr id="3" name="Title 2">
            <a:extLst>
              <a:ext uri="{FF2B5EF4-FFF2-40B4-BE49-F238E27FC236}">
                <a16:creationId xmlns:a16="http://schemas.microsoft.com/office/drawing/2014/main" id="{C38044E7-45E0-4FFD-977C-68CD6B976991}"/>
              </a:ext>
            </a:extLst>
          </p:cNvPr>
          <p:cNvSpPr>
            <a:spLocks noGrp="1"/>
          </p:cNvSpPr>
          <p:nvPr>
            <p:ph type="title"/>
          </p:nvPr>
        </p:nvSpPr>
        <p:spPr>
          <a:xfrm>
            <a:off x="1989344" y="246466"/>
            <a:ext cx="6526006" cy="1182887"/>
          </a:xfrm>
        </p:spPr>
        <p:txBody>
          <a:bodyPr/>
          <a:lstStyle/>
          <a:p>
            <a:r>
              <a:rPr lang="en-US" dirty="0"/>
              <a:t>Mentoring to Coaching</a:t>
            </a:r>
          </a:p>
        </p:txBody>
      </p:sp>
      <p:sp>
        <p:nvSpPr>
          <p:cNvPr id="4" name="Footer Placeholder 3">
            <a:extLst>
              <a:ext uri="{FF2B5EF4-FFF2-40B4-BE49-F238E27FC236}">
                <a16:creationId xmlns:a16="http://schemas.microsoft.com/office/drawing/2014/main" id="{C712CBBB-8251-4A71-A5CF-FCA4497C7F13}"/>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D996CE94-52FE-49C5-949B-42E94E171549}"/>
              </a:ext>
            </a:extLst>
          </p:cNvPr>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
        <p:nvSpPr>
          <p:cNvPr id="8" name="TextBox 7">
            <a:extLst>
              <a:ext uri="{FF2B5EF4-FFF2-40B4-BE49-F238E27FC236}">
                <a16:creationId xmlns:a16="http://schemas.microsoft.com/office/drawing/2014/main" id="{F840582B-853F-41A6-B97F-FED5BF20A713}"/>
              </a:ext>
            </a:extLst>
          </p:cNvPr>
          <p:cNvSpPr txBox="1"/>
          <p:nvPr/>
        </p:nvSpPr>
        <p:spPr>
          <a:xfrm>
            <a:off x="1623625" y="5808155"/>
            <a:ext cx="7421078" cy="478849"/>
          </a:xfrm>
          <a:prstGeom prst="rect">
            <a:avLst/>
          </a:prstGeom>
          <a:noFill/>
        </p:spPr>
        <p:txBody>
          <a:bodyPr wrap="square">
            <a:spAutoFit/>
          </a:bodyPr>
          <a:lstStyle/>
          <a:p>
            <a:pPr marL="457200" marR="0" indent="-457200" algn="r">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Johnson, E. a. (2021, March). </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Mentoring vs Coaching: The Key Differences and Benefits</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Retrieved from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PUSHfar</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https://www.pushfar.com/article/mentoring-vs-coaching-the-key-differences-and-benefits/</a:t>
            </a:r>
          </a:p>
        </p:txBody>
      </p:sp>
    </p:spTree>
    <p:extLst>
      <p:ext uri="{BB962C8B-B14F-4D97-AF65-F5344CB8AC3E}">
        <p14:creationId xmlns:p14="http://schemas.microsoft.com/office/powerpoint/2010/main" val="62768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1F0933-EBD1-4278-BB7B-F0C5D86F555D}"/>
              </a:ext>
            </a:extLst>
          </p:cNvPr>
          <p:cNvSpPr>
            <a:spLocks noGrp="1"/>
          </p:cNvSpPr>
          <p:nvPr>
            <p:ph idx="1"/>
          </p:nvPr>
        </p:nvSpPr>
        <p:spPr>
          <a:xfrm>
            <a:off x="628650" y="1834709"/>
            <a:ext cx="8043712" cy="4598421"/>
          </a:xfrm>
        </p:spPr>
        <p:txBody>
          <a:bodyPr>
            <a:normAutofit/>
          </a:bodyPr>
          <a:lstStyle/>
          <a:p>
            <a:r>
              <a:rPr lang="en-US" sz="2000" dirty="0">
                <a:latin typeface="Calibri" panose="020F0502020204030204" pitchFamily="34" charset="0"/>
                <a:cs typeface="Calibri" panose="020F0502020204030204" pitchFamily="34" charset="0"/>
              </a:rPr>
              <a:t>Orr and </a:t>
            </a:r>
            <a:r>
              <a:rPr lang="en-US" sz="2000" dirty="0" err="1">
                <a:latin typeface="Calibri" panose="020F0502020204030204" pitchFamily="34" charset="0"/>
                <a:cs typeface="Calibri" panose="020F0502020204030204" pitchFamily="34" charset="0"/>
              </a:rPr>
              <a:t>Sonnadara</a:t>
            </a:r>
            <a:r>
              <a:rPr lang="en-US" sz="2000" dirty="0">
                <a:latin typeface="Calibri" panose="020F0502020204030204" pitchFamily="34" charset="0"/>
                <a:cs typeface="Calibri" panose="020F0502020204030204" pitchFamily="34" charset="0"/>
              </a:rPr>
              <a:t> conducted a literature review encompassing 21 studies on coaching efficacy for medical learners, found positive outcomes in areas of well-being and resilience, decision-making, teamwork, reflective practice and technical skill acquisition.</a:t>
            </a:r>
          </a:p>
          <a:p>
            <a:endParaRPr lang="en-US" sz="14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Deliberate practice will improve skill acquisition and is one aspect missing from currently available faculty development tools in coaching via online webinars.</a:t>
            </a:r>
          </a:p>
          <a:p>
            <a:endParaRPr lang="en-US" sz="14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Collaborative relationship that supports the growth of both faculty members</a:t>
            </a:r>
          </a:p>
        </p:txBody>
      </p:sp>
      <p:sp>
        <p:nvSpPr>
          <p:cNvPr id="3" name="Title 2">
            <a:extLst>
              <a:ext uri="{FF2B5EF4-FFF2-40B4-BE49-F238E27FC236}">
                <a16:creationId xmlns:a16="http://schemas.microsoft.com/office/drawing/2014/main" id="{FD8255DA-3503-408F-947B-81CC9B1E0CEB}"/>
              </a:ext>
            </a:extLst>
          </p:cNvPr>
          <p:cNvSpPr>
            <a:spLocks noGrp="1"/>
          </p:cNvSpPr>
          <p:nvPr>
            <p:ph type="title"/>
          </p:nvPr>
        </p:nvSpPr>
        <p:spPr>
          <a:xfrm>
            <a:off x="1989344" y="246467"/>
            <a:ext cx="6526006" cy="927816"/>
          </a:xfrm>
        </p:spPr>
        <p:txBody>
          <a:bodyPr/>
          <a:lstStyle/>
          <a:p>
            <a:r>
              <a:rPr lang="en-US" dirty="0"/>
              <a:t>Coach2Coach Model</a:t>
            </a:r>
          </a:p>
        </p:txBody>
      </p:sp>
      <p:sp>
        <p:nvSpPr>
          <p:cNvPr id="4" name="Footer Placeholder 3">
            <a:extLst>
              <a:ext uri="{FF2B5EF4-FFF2-40B4-BE49-F238E27FC236}">
                <a16:creationId xmlns:a16="http://schemas.microsoft.com/office/drawing/2014/main" id="{8D362D3E-CB24-4A7B-A6C5-AAA5573BA6B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E71704BF-98BD-441E-AD9C-8A718BA86987}"/>
              </a:ext>
            </a:extLst>
          </p:cNvPr>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
        <p:nvSpPr>
          <p:cNvPr id="7" name="TextBox 6">
            <a:extLst>
              <a:ext uri="{FF2B5EF4-FFF2-40B4-BE49-F238E27FC236}">
                <a16:creationId xmlns:a16="http://schemas.microsoft.com/office/drawing/2014/main" id="{FDFC836D-8509-42E0-920A-68187B4C8817}"/>
              </a:ext>
            </a:extLst>
          </p:cNvPr>
          <p:cNvSpPr txBox="1"/>
          <p:nvPr/>
        </p:nvSpPr>
        <p:spPr>
          <a:xfrm>
            <a:off x="717029" y="5658715"/>
            <a:ext cx="8342094" cy="430887"/>
          </a:xfrm>
          <a:prstGeom prst="rect">
            <a:avLst/>
          </a:prstGeom>
          <a:noFill/>
        </p:spPr>
        <p:txBody>
          <a:bodyPr wrap="square">
            <a:spAutoFit/>
          </a:bodyPr>
          <a:lstStyle/>
          <a:p>
            <a:r>
              <a:rPr lang="en-US" sz="1100" b="0" dirty="0">
                <a:effectLst/>
                <a:latin typeface="Calibri" panose="020F0502020204030204" pitchFamily="34" charset="0"/>
                <a:ea typeface="Calibri" panose="020F0502020204030204" pitchFamily="34" charset="0"/>
                <a:cs typeface="Times New Roman" panose="02020603050405020304" pitchFamily="18" charset="0"/>
              </a:rPr>
              <a:t>Orr, C. J. </a:t>
            </a:r>
            <a:r>
              <a:rPr lang="en-US" sz="1100" b="0">
                <a:effectLst/>
                <a:latin typeface="Calibri" panose="020F0502020204030204" pitchFamily="34" charset="0"/>
                <a:ea typeface="Calibri" panose="020F0502020204030204" pitchFamily="34" charset="0"/>
                <a:cs typeface="Times New Roman" panose="02020603050405020304" pitchFamily="18" charset="0"/>
              </a:rPr>
              <a:t>(2019</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Coaching by design: exploring a new approach to faculty development in a competency-based medical education curriculum.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Advances in Medical Education and Practice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10 229–244.</a:t>
            </a:r>
            <a:endParaRPr lang="en-US" sz="1100" b="0" dirty="0"/>
          </a:p>
        </p:txBody>
      </p:sp>
    </p:spTree>
    <p:extLst>
      <p:ext uri="{BB962C8B-B14F-4D97-AF65-F5344CB8AC3E}">
        <p14:creationId xmlns:p14="http://schemas.microsoft.com/office/powerpoint/2010/main" val="50510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700415-666F-4C2C-95E6-97D671A21B82}"/>
              </a:ext>
            </a:extLst>
          </p:cNvPr>
          <p:cNvSpPr>
            <a:spLocks noGrp="1"/>
          </p:cNvSpPr>
          <p:nvPr>
            <p:ph idx="1"/>
          </p:nvPr>
        </p:nvSpPr>
        <p:spPr/>
        <p:txBody>
          <a:bodyPr vert="horz" lIns="91440" tIns="45720" rIns="91440" bIns="45720" rtlCol="0" anchor="t">
            <a:normAutofit fontScale="55000" lnSpcReduction="20000"/>
          </a:bodyPr>
          <a:lstStyle/>
          <a:p>
            <a:pPr marL="342900" indent="-342900">
              <a:buFont typeface="+mj-lt"/>
              <a:buAutoNum type="arabicPeriod"/>
            </a:pPr>
            <a:r>
              <a:rPr lang="en-US" sz="2400" dirty="0" err="1">
                <a:latin typeface="Calibri" panose="020F0502020204030204" pitchFamily="34" charset="0"/>
                <a:cs typeface="Calibri" panose="020F0502020204030204" pitchFamily="34" charset="0"/>
              </a:rPr>
              <a:t>Curtrer</a:t>
            </a:r>
            <a:r>
              <a:rPr lang="en-US" sz="2400" dirty="0">
                <a:latin typeface="Calibri" panose="020F0502020204030204" pitchFamily="34" charset="0"/>
                <a:cs typeface="Calibri" panose="020F0502020204030204" pitchFamily="34" charset="0"/>
              </a:rPr>
              <a:t>, W.B., Miller, B., </a:t>
            </a:r>
            <a:r>
              <a:rPr lang="en-US" sz="2400" dirty="0" err="1">
                <a:latin typeface="Calibri" panose="020F0502020204030204" pitchFamily="34" charset="0"/>
                <a:cs typeface="Calibri" panose="020F0502020204030204" pitchFamily="34" charset="0"/>
              </a:rPr>
              <a:t>Pusic</a:t>
            </a:r>
            <a:r>
              <a:rPr lang="en-US" sz="2400" dirty="0">
                <a:latin typeface="Calibri" panose="020F0502020204030204" pitchFamily="34" charset="0"/>
                <a:cs typeface="Calibri" panose="020F0502020204030204" pitchFamily="34" charset="0"/>
              </a:rPr>
              <a:t>, M. et al. (2017). Fostering the development of Master Adaptive Learners: A Conceptual Model to Guide Skill Acquisition in Medical Education. </a:t>
            </a:r>
            <a:r>
              <a:rPr lang="en-US" sz="2400" i="1" dirty="0" err="1">
                <a:latin typeface="Calibri" panose="020F0502020204030204" pitchFamily="34" charset="0"/>
                <a:cs typeface="Calibri" panose="020F0502020204030204" pitchFamily="34" charset="0"/>
              </a:rPr>
              <a:t>Acad</a:t>
            </a:r>
            <a:r>
              <a:rPr lang="en-US" sz="2400" i="1" dirty="0">
                <a:latin typeface="Calibri" panose="020F0502020204030204" pitchFamily="34" charset="0"/>
                <a:cs typeface="Calibri" panose="020F0502020204030204" pitchFamily="34" charset="0"/>
              </a:rPr>
              <a:t> Med</a:t>
            </a:r>
            <a:r>
              <a:rPr lang="en-US" sz="2400" dirty="0">
                <a:latin typeface="Calibri" panose="020F0502020204030204" pitchFamily="34" charset="0"/>
                <a:cs typeface="Calibri" panose="020F0502020204030204" pitchFamily="34" charset="0"/>
              </a:rPr>
              <a:t>. 92(1):70-75.</a:t>
            </a:r>
          </a:p>
          <a:p>
            <a:pPr marL="342900" indent="-342900">
              <a:buFont typeface="+mj-lt"/>
              <a:buAutoNum type="arabicPeriod"/>
            </a:pPr>
            <a:r>
              <a:rPr lang="en-US" sz="2400" dirty="0" err="1">
                <a:latin typeface="Calibri" panose="020F0502020204030204" pitchFamily="34" charset="0"/>
                <a:cs typeface="Calibri" panose="020F0502020204030204" pitchFamily="34" charset="0"/>
              </a:rPr>
              <a:t>Fausone</a:t>
            </a:r>
            <a:r>
              <a:rPr lang="en-US" sz="2400" dirty="0">
                <a:latin typeface="Calibri" panose="020F0502020204030204" pitchFamily="34" charset="0"/>
                <a:cs typeface="Calibri" panose="020F0502020204030204" pitchFamily="34" charset="0"/>
              </a:rPr>
              <a:t>, M., Raja, N., &amp; Wolff, M. (2019). Chapter 6: How can my coach help me develop as a master adaptive learner? AAMC Accelerating Change in Medical Education </a:t>
            </a:r>
            <a:r>
              <a:rPr lang="en-US" sz="2400" dirty="0" err="1">
                <a:latin typeface="Calibri" panose="020F0502020204030204" pitchFamily="34" charset="0"/>
                <a:cs typeface="Calibri" panose="020F0502020204030204" pitchFamily="34" charset="0"/>
              </a:rPr>
              <a:t>Coachee</a:t>
            </a:r>
            <a:r>
              <a:rPr lang="en-US" sz="2400" dirty="0">
                <a:latin typeface="Calibri" panose="020F0502020204030204" pitchFamily="34" charset="0"/>
                <a:cs typeface="Calibri" panose="020F0502020204030204" pitchFamily="34" charset="0"/>
              </a:rPr>
              <a:t> Handbook. </a:t>
            </a:r>
          </a:p>
          <a:p>
            <a:pPr marL="342900" indent="-342900">
              <a:buFont typeface="+mj-lt"/>
              <a:buAutoNum type="arabicPeriod"/>
            </a:pPr>
            <a:r>
              <a:rPr lang="en-US" sz="2400" b="0" dirty="0">
                <a:effectLst/>
                <a:latin typeface="Calibri" panose="020F0502020204030204" pitchFamily="34" charset="0"/>
                <a:ea typeface="Calibri" panose="020F0502020204030204" pitchFamily="34" charset="0"/>
                <a:cs typeface="Calibri" panose="020F0502020204030204" pitchFamily="34" charset="0"/>
              </a:rPr>
              <a:t>Johnson, E. A. (2021, March). </a:t>
            </a:r>
            <a:r>
              <a:rPr lang="en-US" sz="2400" b="0" i="1" dirty="0">
                <a:effectLst/>
                <a:latin typeface="Calibri" panose="020F0502020204030204" pitchFamily="34" charset="0"/>
                <a:ea typeface="Calibri" panose="020F0502020204030204" pitchFamily="34" charset="0"/>
                <a:cs typeface="Calibri" panose="020F0502020204030204" pitchFamily="34" charset="0"/>
              </a:rPr>
              <a:t>Mentoring vs Coaching: The Key Differences and Benefits</a:t>
            </a:r>
            <a:r>
              <a:rPr lang="en-US" sz="2400" b="0" dirty="0">
                <a:effectLst/>
                <a:latin typeface="Calibri" panose="020F0502020204030204" pitchFamily="34" charset="0"/>
                <a:ea typeface="Calibri" panose="020F0502020204030204" pitchFamily="34" charset="0"/>
                <a:cs typeface="Calibri" panose="020F0502020204030204" pitchFamily="34" charset="0"/>
              </a:rPr>
              <a:t>. Retrieved from </a:t>
            </a:r>
            <a:r>
              <a:rPr lang="en-US" sz="2400" b="0" dirty="0" err="1">
                <a:effectLst/>
                <a:latin typeface="Calibri" panose="020F0502020204030204" pitchFamily="34" charset="0"/>
                <a:ea typeface="Calibri" panose="020F0502020204030204" pitchFamily="34" charset="0"/>
                <a:cs typeface="Calibri" panose="020F0502020204030204" pitchFamily="34" charset="0"/>
              </a:rPr>
              <a:t>PUSHfar</a:t>
            </a:r>
            <a:r>
              <a:rPr lang="en-US" sz="2400" b="0" dirty="0">
                <a:effectLst/>
                <a:latin typeface="Calibri" panose="020F0502020204030204" pitchFamily="34" charset="0"/>
                <a:ea typeface="Calibri" panose="020F0502020204030204" pitchFamily="34" charset="0"/>
                <a:cs typeface="Calibri" panose="020F0502020204030204" pitchFamily="34" charset="0"/>
              </a:rPr>
              <a:t>: https://www.pushfar.com/article/mentoring-vs-coaching-the-key-differences-and-benefits/</a:t>
            </a:r>
          </a:p>
          <a:p>
            <a:pPr marL="342900" indent="-342900">
              <a:buFont typeface="+mj-lt"/>
              <a:buAutoNum type="arabicPeriod"/>
            </a:pPr>
            <a:r>
              <a:rPr lang="en-US" sz="2400" dirty="0" err="1">
                <a:latin typeface="Calibri" panose="020F0502020204030204" pitchFamily="34" charset="0"/>
                <a:ea typeface="Calibri" panose="020F0502020204030204" pitchFamily="34" charset="0"/>
                <a:cs typeface="Calibri" panose="020F0502020204030204" pitchFamily="34" charset="0"/>
              </a:rPr>
              <a:t>Marcante</a:t>
            </a:r>
            <a:r>
              <a:rPr lang="en-US" sz="2400" dirty="0">
                <a:latin typeface="Calibri" panose="020F0502020204030204" pitchFamily="34" charset="0"/>
                <a:ea typeface="Calibri" panose="020F0502020204030204" pitchFamily="34" charset="0"/>
                <a:cs typeface="Calibri" panose="020F0502020204030204" pitchFamily="34" charset="0"/>
              </a:rPr>
              <a:t>, K. &amp; Simpson, D. (2018). Choosing when to advise, coach or mentor. </a:t>
            </a:r>
            <a:r>
              <a:rPr lang="en-US" sz="2400" i="1" dirty="0">
                <a:latin typeface="Calibri" panose="020F0502020204030204" pitchFamily="34" charset="0"/>
                <a:ea typeface="Calibri" panose="020F0502020204030204" pitchFamily="34" charset="0"/>
                <a:cs typeface="Calibri" panose="020F0502020204030204" pitchFamily="34" charset="0"/>
              </a:rPr>
              <a:t>J Grad Med Educ, 10</a:t>
            </a:r>
            <a:r>
              <a:rPr lang="en-US" sz="2400" dirty="0">
                <a:latin typeface="Calibri" panose="020F0502020204030204" pitchFamily="34" charset="0"/>
                <a:ea typeface="Calibri" panose="020F0502020204030204" pitchFamily="34" charset="0"/>
                <a:cs typeface="Calibri" panose="020F0502020204030204" pitchFamily="34" charset="0"/>
              </a:rPr>
              <a:t>(2), 227-228, </a:t>
            </a:r>
            <a:r>
              <a:rPr lang="en-US" sz="2400" dirty="0" err="1">
                <a:latin typeface="Calibri" panose="020F0502020204030204" pitchFamily="34" charset="0"/>
                <a:ea typeface="Calibri" panose="020F0502020204030204" pitchFamily="34" charset="0"/>
                <a:cs typeface="Calibri" panose="020F0502020204030204" pitchFamily="34" charset="0"/>
              </a:rPr>
              <a:t>doi</a:t>
            </a:r>
            <a:r>
              <a:rPr lang="en-US" sz="2400" dirty="0">
                <a:latin typeface="Calibri" panose="020F0502020204030204" pitchFamily="34" charset="0"/>
                <a:ea typeface="Calibri" panose="020F0502020204030204" pitchFamily="34" charset="0"/>
                <a:cs typeface="Calibri" panose="020F0502020204030204" pitchFamily="34" charset="0"/>
              </a:rPr>
              <a:t>: 10.4300/JGME-D-18-00111.1 </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2400" dirty="0">
                <a:latin typeface="Calibri" panose="020F0502020204030204" pitchFamily="34" charset="0"/>
                <a:cs typeface="Calibri" panose="020F0502020204030204" pitchFamily="34" charset="0"/>
              </a:rPr>
              <a:t>Orr, C. J. ( 2019). Coaching by design: exploring a new approach to faculty development in a competency-based medical education curriculum. </a:t>
            </a:r>
            <a:r>
              <a:rPr lang="en-US" sz="2400" i="1" dirty="0">
                <a:latin typeface="Calibri" panose="020F0502020204030204" pitchFamily="34" charset="0"/>
                <a:cs typeface="Calibri" panose="020F0502020204030204" pitchFamily="34" charset="0"/>
              </a:rPr>
              <a:t>Advances in Medical Education and Practice</a:t>
            </a:r>
            <a:r>
              <a:rPr lang="en-US" sz="2400" dirty="0">
                <a:latin typeface="Calibri" panose="020F0502020204030204" pitchFamily="34" charset="0"/>
                <a:cs typeface="Calibri" panose="020F0502020204030204" pitchFamily="34" charset="0"/>
              </a:rPr>
              <a:t>, 10 229–244.</a:t>
            </a:r>
          </a:p>
          <a:p>
            <a:pPr marL="342900" indent="-342900">
              <a:buFont typeface="+mj-lt"/>
              <a:buAutoNum type="arabicPeriod"/>
            </a:pPr>
            <a:r>
              <a:rPr lang="en-US" sz="2400" dirty="0">
                <a:latin typeface="Calibri" panose="020F0502020204030204" pitchFamily="34" charset="0"/>
                <a:cs typeface="Calibri" panose="020F0502020204030204" pitchFamily="34" charset="0"/>
              </a:rPr>
              <a:t>Palamara, K., Kauffman, C., Stone, V.E., </a:t>
            </a:r>
            <a:r>
              <a:rPr lang="en-US" sz="2400" dirty="0" err="1">
                <a:latin typeface="Calibri" panose="020F0502020204030204" pitchFamily="34" charset="0"/>
                <a:cs typeface="Calibri" panose="020F0502020204030204" pitchFamily="34" charset="0"/>
              </a:rPr>
              <a:t>Bazari</a:t>
            </a:r>
            <a:r>
              <a:rPr lang="en-US" sz="2400" dirty="0">
                <a:latin typeface="Calibri" panose="020F0502020204030204" pitchFamily="34" charset="0"/>
                <a:cs typeface="Calibri" panose="020F0502020204030204" pitchFamily="34" charset="0"/>
              </a:rPr>
              <a:t>, H. &amp; Donelan, K. (2015). Promoting success: A professional development coaching program for interns in medicine. </a:t>
            </a:r>
            <a:r>
              <a:rPr lang="en-US" sz="2400" i="1" dirty="0">
                <a:latin typeface="Calibri" panose="020F0502020204030204" pitchFamily="34" charset="0"/>
                <a:cs typeface="Calibri" panose="020F0502020204030204" pitchFamily="34" charset="0"/>
              </a:rPr>
              <a:t>J Grad Med Educ.</a:t>
            </a:r>
            <a:r>
              <a:rPr lang="en-US" sz="2400" dirty="0">
                <a:latin typeface="Calibri" panose="020F0502020204030204" pitchFamily="34" charset="0"/>
                <a:cs typeface="Calibri" panose="020F0502020204030204" pitchFamily="34" charset="0"/>
              </a:rPr>
              <a:t> 7(4), 630–637 </a:t>
            </a:r>
            <a:r>
              <a:rPr lang="en-US" sz="2400" dirty="0" err="1">
                <a:latin typeface="Calibri" panose="020F0502020204030204" pitchFamily="34" charset="0"/>
                <a:cs typeface="Calibri" panose="020F0502020204030204" pitchFamily="34" charset="0"/>
              </a:rPr>
              <a:t>doi</a:t>
            </a:r>
            <a:r>
              <a:rPr lang="en-US" sz="2400" dirty="0">
                <a:latin typeface="Calibri" panose="020F0502020204030204" pitchFamily="34" charset="0"/>
                <a:cs typeface="Calibri" panose="020F0502020204030204" pitchFamily="34" charset="0"/>
              </a:rPr>
              <a:t>: 10.4300/JGME-D-14-00791.1 </a:t>
            </a:r>
          </a:p>
          <a:p>
            <a:pPr marL="342900" indent="-342900">
              <a:buFont typeface="+mj-lt"/>
              <a:buAutoNum type="arabicPeriod"/>
            </a:pPr>
            <a:r>
              <a:rPr lang="en-US" sz="2400" dirty="0">
                <a:latin typeface="Calibri" panose="020F0502020204030204" pitchFamily="34" charset="0"/>
                <a:cs typeface="Calibri" panose="020F0502020204030204" pitchFamily="34" charset="0"/>
              </a:rPr>
              <a:t>Rohrer, D. </a:t>
            </a:r>
            <a:r>
              <a:rPr lang="en-US" sz="2400" dirty="0" err="1">
                <a:latin typeface="Calibri" panose="020F0502020204030204" pitchFamily="34" charset="0"/>
                <a:cs typeface="Calibri" panose="020F0502020204030204" pitchFamily="34" charset="0"/>
              </a:rPr>
              <a:t>Pashler</a:t>
            </a:r>
            <a:r>
              <a:rPr lang="en-US" sz="2400" dirty="0">
                <a:latin typeface="Calibri" panose="020F0502020204030204" pitchFamily="34" charset="0"/>
                <a:cs typeface="Calibri" panose="020F0502020204030204" pitchFamily="34" charset="0"/>
              </a:rPr>
              <a:t>, H. (2010). Recent Research on Human Learning Challenges Conventional Instructional Strategies. Educ Res. 39(5):406-412.</a:t>
            </a:r>
          </a:p>
          <a:p>
            <a:pPr marL="342900" indent="-342900">
              <a:buFont typeface="+mj-lt"/>
              <a:buAutoNum type="arabicPeriod"/>
            </a:pPr>
            <a:r>
              <a:rPr lang="en-US" sz="2400" dirty="0">
                <a:latin typeface="Calibri" panose="020F0502020204030204" pitchFamily="34" charset="0"/>
                <a:cs typeface="Calibri" panose="020F0502020204030204" pitchFamily="34" charset="0"/>
              </a:rPr>
              <a:t>Rohrer, D. (2012) Interleaving Helps Students Distinguish among Similar Concepts. Educ Psychol Rev. 24(3):355-367.</a:t>
            </a:r>
          </a:p>
          <a:p>
            <a:pPr marL="342900" indent="-342900">
              <a:buFont typeface="+mj-lt"/>
              <a:buAutoNum type="arabicPeriod"/>
            </a:pPr>
            <a:r>
              <a:rPr lang="en-US" sz="2400" dirty="0">
                <a:latin typeface="Calibri" panose="020F0502020204030204" pitchFamily="34" charset="0"/>
                <a:cs typeface="Calibri" panose="020F0502020204030204" pitchFamily="34" charset="0"/>
              </a:rPr>
              <a:t>Schwartz, D.L., Tsang, J.M., &amp; Blair, K.P. (2016). R is for reward: Motivating behavior. In The ABCs of how we learn: 26 scientifically proven approaches, how they work, and when to use them (pp. 220-233). New York, NY: W.W. Norton &amp; Company.</a:t>
            </a:r>
          </a:p>
          <a:p>
            <a:pPr marL="342900" indent="-342900">
              <a:buFont typeface="+mj-lt"/>
              <a:buAutoNum type="arabicPeriod"/>
            </a:pPr>
            <a:r>
              <a:rPr lang="en-US" sz="2400" b="0" dirty="0">
                <a:latin typeface="Calibri" panose="020F0502020204030204" pitchFamily="34" charset="0"/>
                <a:cs typeface="Calibri" panose="020F0502020204030204" pitchFamily="34" charset="0"/>
                <a:hlinkClick r:id="rId2"/>
              </a:rPr>
              <a:t>https://www.talentlms.com/blog/addie-training-model-definition-stages</a:t>
            </a:r>
            <a:r>
              <a:rPr lang="en-US" sz="2400" b="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endParaRPr lang="en-US" sz="1600" dirty="0">
              <a:latin typeface="Calibri"/>
              <a:cs typeface="Calibri"/>
            </a:endParaRPr>
          </a:p>
          <a:p>
            <a:pPr marL="0" indent="0">
              <a:buNone/>
            </a:pPr>
            <a:endParaRPr lang="en-US" dirty="0"/>
          </a:p>
        </p:txBody>
      </p:sp>
      <p:sp>
        <p:nvSpPr>
          <p:cNvPr id="3" name="Title 2">
            <a:extLst>
              <a:ext uri="{FF2B5EF4-FFF2-40B4-BE49-F238E27FC236}">
                <a16:creationId xmlns:a16="http://schemas.microsoft.com/office/drawing/2014/main" id="{D205B78B-1BA3-4B2E-BA3B-77AA4439E327}"/>
              </a:ext>
            </a:extLst>
          </p:cNvPr>
          <p:cNvSpPr>
            <a:spLocks noGrp="1"/>
          </p:cNvSpPr>
          <p:nvPr>
            <p:ph type="title"/>
          </p:nvPr>
        </p:nvSpPr>
        <p:spPr/>
        <p:txBody>
          <a:bodyPr/>
          <a:lstStyle/>
          <a:p>
            <a:r>
              <a:rPr lang="en-US" dirty="0"/>
              <a:t>References</a:t>
            </a:r>
          </a:p>
        </p:txBody>
      </p:sp>
      <p:sp>
        <p:nvSpPr>
          <p:cNvPr id="4" name="Footer Placeholder 3">
            <a:extLst>
              <a:ext uri="{FF2B5EF4-FFF2-40B4-BE49-F238E27FC236}">
                <a16:creationId xmlns:a16="http://schemas.microsoft.com/office/drawing/2014/main" id="{8A21102C-F0F0-43BF-8281-0493065978B8}"/>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F26CB81D-8063-4065-B0C2-32BE906CAD72}"/>
              </a:ext>
            </a:extLst>
          </p:cNvPr>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986640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GME Financing: The Basics, the Strategies, and the Upcoming Changes</a:t>
            </a:r>
            <a:br>
              <a:rPr lang="en-US" sz="1400" dirty="0">
                <a:latin typeface="+mn-lt"/>
              </a:rPr>
            </a:br>
            <a:r>
              <a:rPr lang="en-US" altLang="en-US" sz="1400" b="0" dirty="0">
                <a:solidFill>
                  <a:prstClr val="black"/>
                </a:solidFill>
                <a:latin typeface="+mn-lt"/>
                <a:ea typeface=""/>
                <a:cs typeface="Arial" panose="020B0604020202020204" pitchFamily="34" charset="0"/>
              </a:rPr>
              <a:t>Thursday, October 7,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Planning and Tracking Scholarly Activity</a:t>
            </a:r>
          </a:p>
          <a:p>
            <a:pPr algn="ctr">
              <a:lnSpc>
                <a:spcPct val="80000"/>
              </a:lnSpc>
              <a:defRPr/>
            </a:pPr>
            <a:r>
              <a:rPr lang="en-US" altLang="en-US" sz="1400" b="0" dirty="0">
                <a:solidFill>
                  <a:prstClr val="black"/>
                </a:solidFill>
                <a:latin typeface="+mn-lt"/>
                <a:ea typeface=""/>
                <a:cs typeface="Arial" panose="020B0604020202020204" pitchFamily="34" charset="0"/>
              </a:rPr>
              <a:t>Thursday, October 21, 2021</a:t>
            </a:r>
          </a:p>
          <a:p>
            <a:pPr algn="ctr">
              <a:lnSpc>
                <a:spcPct val="80000"/>
              </a:lnSpc>
              <a:defRPr/>
            </a:pPr>
            <a:r>
              <a:rPr lang="en-US" altLang="en-US" sz="1400" b="0" dirty="0">
                <a:solidFill>
                  <a:prstClr val="black"/>
                </a:solidFill>
                <a:latin typeface="+mn-lt"/>
                <a:ea typeface=""/>
                <a:cs typeface="Arial" panose="020B0604020202020204" pitchFamily="34" charset="0"/>
              </a:rPr>
              <a:t>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A Successful Coordinator? You Must Be C-C-Crazy!</a:t>
            </a:r>
          </a:p>
          <a:p>
            <a:pPr algn="ctr">
              <a:lnSpc>
                <a:spcPct val="80000"/>
              </a:lnSpc>
              <a:defRPr/>
            </a:pPr>
            <a:r>
              <a:rPr lang="en-US" altLang="en-US" sz="1400" b="0" dirty="0">
                <a:solidFill>
                  <a:prstClr val="black"/>
                </a:solidFill>
                <a:latin typeface="+mn-lt"/>
                <a:ea typeface=""/>
                <a:cs typeface="Arial" panose="020B0604020202020204" pitchFamily="34" charset="0"/>
              </a:rPr>
              <a:t>Tuesday, November 2, 2021</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altLang="en-US" sz="1400" dirty="0">
                <a:solidFill>
                  <a:prstClr val="black"/>
                </a:solidFill>
                <a:latin typeface="+mn-lt"/>
                <a:ea typeface=""/>
                <a:cs typeface="Arial" panose="020B0604020202020204" pitchFamily="34" charset="0"/>
              </a:rPr>
              <a:t>Meet The Experts Fall Freebie</a:t>
            </a:r>
          </a:p>
          <a:p>
            <a:pPr algn="ctr">
              <a:lnSpc>
                <a:spcPct val="80000"/>
              </a:lnSpc>
              <a:defRPr/>
            </a:pPr>
            <a:r>
              <a:rPr lang="en-US" altLang="en-US" sz="1400" b="0" dirty="0">
                <a:solidFill>
                  <a:prstClr val="black"/>
                </a:solidFill>
                <a:latin typeface="+mn-lt"/>
                <a:ea typeface=""/>
                <a:cs typeface="Arial" panose="020B0604020202020204" pitchFamily="34" charset="0"/>
              </a:rPr>
              <a:t>Thursday, November 18, 2021</a:t>
            </a:r>
          </a:p>
          <a:p>
            <a:pPr algn="ctr">
              <a:lnSpc>
                <a:spcPct val="80000"/>
              </a:lnSpc>
              <a:defRPr/>
            </a:pPr>
            <a:r>
              <a:rPr lang="en-US" altLang="en-US" sz="1400" b="0" dirty="0">
                <a:solidFill>
                  <a:prstClr val="black"/>
                </a:solidFill>
                <a:latin typeface="+mn-lt"/>
                <a:ea typeface=""/>
                <a:cs typeface="Arial" panose="020B0604020202020204" pitchFamily="34" charset="0"/>
              </a:rPr>
              <a:t>12:00pm – 1:00pm EST</a:t>
            </a: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28</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816977"/>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A Day in the Life of A DIO</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Site Visits – What to Expect in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Update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Grants and Funding Sources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Survey Research</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GMEC Checkups – QIPS Edition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Surveys – What Now?</a:t>
            </a:r>
          </a:p>
          <a:p>
            <a:pPr algn="ctr"/>
            <a:endParaRPr lang="en-US" sz="1200" dirty="0">
              <a:solidFill>
                <a:srgbClr val="0070C0"/>
              </a:solidFill>
              <a:latin typeface="+mn-lt"/>
            </a:endParaRPr>
          </a:p>
          <a:p>
            <a:pPr algn="ctr"/>
            <a:r>
              <a:rPr lang="en-US" sz="1200" dirty="0">
                <a:solidFill>
                  <a:srgbClr val="0070C0"/>
                </a:solidFill>
                <a:latin typeface="+mn-lt"/>
              </a:rPr>
              <a:t>Other Approaches to CCC &amp; Evaluation</a:t>
            </a:r>
          </a:p>
          <a:p>
            <a:pPr algn="ctr"/>
            <a:endParaRPr lang="en-US" sz="1200" dirty="0">
              <a:solidFill>
                <a:srgbClr val="0070C0"/>
              </a:solidFill>
              <a:latin typeface="+mn-lt"/>
            </a:endParaRPr>
          </a:p>
          <a:p>
            <a:pPr algn="ctr"/>
            <a:r>
              <a:rPr lang="en-US" sz="1200" dirty="0">
                <a:solidFill>
                  <a:srgbClr val="0070C0"/>
                </a:solidFill>
                <a:latin typeface="+mn-lt"/>
              </a:rPr>
              <a:t>Lessons Learned from the Pandemic: Planning for the Next Disaster</a:t>
            </a: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dirty="0"/>
              <a:t>Presented by Partners in Medical Education, Inc. 2021</a:t>
            </a:r>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29</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900" b="0" dirty="0"/>
              <a:t>Partners in Medical Education, Inc. provides comprehensive consulting services</a:t>
            </a:r>
          </a:p>
          <a:p>
            <a:pPr algn="ctr" fontAlgn="auto">
              <a:lnSpc>
                <a:spcPct val="80000"/>
              </a:lnSpc>
              <a:spcAft>
                <a:spcPts val="0"/>
              </a:spcAft>
              <a:buFont typeface="Arial" panose="020B0604020202020204" pitchFamily="34" charset="0"/>
              <a:buNone/>
              <a:defRPr/>
            </a:pPr>
            <a:r>
              <a:rPr lang="en-US" sz="2900" b="0" dirty="0"/>
              <a:t> to the GME community.  </a:t>
            </a:r>
            <a:endParaRPr lang="en-US" sz="2000" b="0" dirty="0"/>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info@PartnersInMedEd.com</a:t>
            </a: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en-US" sz="2500" b="1" dirty="0"/>
              <a:t>Heather Peters, </a:t>
            </a:r>
            <a:r>
              <a:rPr lang="en-US" sz="2500" b="1" dirty="0" err="1"/>
              <a:t>M.Ed</a:t>
            </a:r>
            <a:r>
              <a:rPr lang="en-US" sz="2500" b="1" dirty="0"/>
              <a:t>, </a:t>
            </a:r>
            <a:r>
              <a:rPr lang="en-US" sz="2500" b="1" dirty="0" err="1"/>
              <a:t>Ph.D</a:t>
            </a:r>
            <a:endParaRPr lang="en-US" sz="2500" b="1" dirty="0"/>
          </a:p>
          <a:p>
            <a:pPr algn="ctr" fontAlgn="auto">
              <a:lnSpc>
                <a:spcPct val="80000"/>
              </a:lnSpc>
              <a:spcAft>
                <a:spcPts val="0"/>
              </a:spcAft>
              <a:buFont typeface="Arial" panose="020B0604020202020204" pitchFamily="34" charset="0"/>
              <a:buNone/>
              <a:defRPr/>
            </a:pPr>
            <a:r>
              <a:rPr lang="en-US" sz="2400" b="0" dirty="0"/>
              <a:t>  </a:t>
            </a:r>
            <a:r>
              <a:rPr lang="en-US" sz="2000" b="0" dirty="0"/>
              <a:t>Heather@PartnersInMedEd.com</a:t>
            </a:r>
          </a:p>
          <a:p>
            <a:pPr algn="ctr" fontAlgn="auto">
              <a:lnSpc>
                <a:spcPct val="80000"/>
              </a:lnSpc>
              <a:spcAft>
                <a:spcPts val="0"/>
              </a:spcAft>
              <a:buFont typeface="Arial" panose="020B0604020202020204" pitchFamily="34" charset="0"/>
              <a:buNone/>
              <a:defRPr/>
            </a:pPr>
            <a:endParaRPr lang="en-US" sz="2000" b="0" dirty="0"/>
          </a:p>
          <a:p>
            <a:pPr algn="ctr" fontAlgn="auto">
              <a:lnSpc>
                <a:spcPct val="80000"/>
              </a:lnSpc>
              <a:spcAft>
                <a:spcPts val="0"/>
              </a:spcAft>
              <a:buFont typeface="Arial" panose="020B0604020202020204" pitchFamily="34" charset="0"/>
              <a:buNone/>
              <a:defRPr/>
            </a:pPr>
            <a:r>
              <a:rPr lang="en-US" sz="2500" b="1" dirty="0"/>
              <a:t>Christine Redovan, MBA, MLIS</a:t>
            </a:r>
          </a:p>
          <a:p>
            <a:pPr algn="ctr" fontAlgn="auto">
              <a:lnSpc>
                <a:spcPct val="80000"/>
              </a:lnSpc>
              <a:spcAft>
                <a:spcPts val="0"/>
              </a:spcAft>
              <a:buFont typeface="Arial" panose="020B0604020202020204" pitchFamily="34" charset="0"/>
              <a:buNone/>
              <a:defRPr/>
            </a:pPr>
            <a:r>
              <a:rPr lang="en-US" sz="2000" b="0" dirty="0"/>
              <a:t>Christine@PartnersInMedEd.com</a:t>
            </a:r>
          </a:p>
          <a:p>
            <a:pPr algn="ctr" fontAlgn="auto">
              <a:lnSpc>
                <a:spcPct val="80000"/>
              </a:lnSpc>
              <a:spcAft>
                <a:spcPts val="0"/>
              </a:spcAft>
              <a:buFont typeface="Arial" panose="020B0604020202020204" pitchFamily="34" charset="0"/>
              <a:buNone/>
              <a:defRPr/>
            </a:pPr>
            <a:endParaRPr lang="en-US" sz="2000" b="0" dirty="0"/>
          </a:p>
          <a:p>
            <a:pPr algn="ctr" fontAlgn="auto">
              <a:lnSpc>
                <a:spcPct val="80000"/>
              </a:lnSpc>
              <a:spcAft>
                <a:spcPts val="0"/>
              </a:spcAft>
              <a:buFont typeface="Arial" panose="020B0604020202020204" pitchFamily="34" charset="0"/>
              <a:buNone/>
              <a:defRPr/>
            </a:pPr>
            <a:r>
              <a:rPr lang="en-US" sz="2500" b="1" dirty="0"/>
              <a:t>Carmela Meyer, EdD</a:t>
            </a:r>
          </a:p>
          <a:p>
            <a:pPr algn="ctr" fontAlgn="auto">
              <a:lnSpc>
                <a:spcPct val="80000"/>
              </a:lnSpc>
              <a:spcAft>
                <a:spcPts val="0"/>
              </a:spcAft>
              <a:buFont typeface="Arial" panose="020B0604020202020204" pitchFamily="34" charset="0"/>
              <a:buNone/>
              <a:defRPr/>
            </a:pPr>
            <a:r>
              <a:rPr lang="en-US" sz="2000" b="0" dirty="0"/>
              <a:t>Carmela@PartnersInMedEd.com</a:t>
            </a:r>
          </a:p>
          <a:p>
            <a:pPr algn="ctr" fontAlgn="auto">
              <a:lnSpc>
                <a:spcPct val="80000"/>
              </a:lnSpc>
              <a:spcAft>
                <a:spcPts val="0"/>
              </a:spcAft>
              <a:buFont typeface="Arial" panose="020B0604020202020204" pitchFamily="34" charset="0"/>
              <a:buNone/>
              <a:defRPr/>
            </a:pPr>
            <a:endParaRPr lang="en-US" sz="20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69720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dirty="0"/>
              <a:t>Introducing Your Presenters…</a:t>
            </a:r>
            <a:endParaRPr lang="en-US" dirty="0"/>
          </a:p>
        </p:txBody>
      </p:sp>
      <p:pic>
        <p:nvPicPr>
          <p:cNvPr id="8" name="Picture 7">
            <a:extLst>
              <a:ext uri="{FF2B5EF4-FFF2-40B4-BE49-F238E27FC236}">
                <a16:creationId xmlns:a16="http://schemas.microsoft.com/office/drawing/2014/main" id="{8DC8450E-D3B2-974D-AE41-005ECC294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47" y="1711732"/>
            <a:ext cx="2369358" cy="2238100"/>
          </a:xfrm>
          <a:prstGeom prst="rect">
            <a:avLst/>
          </a:prstGeom>
        </p:spPr>
      </p:pic>
      <p:sp>
        <p:nvSpPr>
          <p:cNvPr id="9" name="Footer Placeholder 3">
            <a:extLst>
              <a:ext uri="{FF2B5EF4-FFF2-40B4-BE49-F238E27FC236}">
                <a16:creationId xmlns:a16="http://schemas.microsoft.com/office/drawing/2014/main" id="{F035D00B-D16D-F443-A6DC-90FA301FB3AC}"/>
              </a:ext>
            </a:extLst>
          </p:cNvPr>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dirty="0"/>
              <a:t>Presented by Partners in Medical Education, Inc. 2021</a:t>
            </a:r>
          </a:p>
        </p:txBody>
      </p:sp>
      <p:sp>
        <p:nvSpPr>
          <p:cNvPr id="12" name="Slide Number Placeholder 4">
            <a:extLst>
              <a:ext uri="{FF2B5EF4-FFF2-40B4-BE49-F238E27FC236}">
                <a16:creationId xmlns:a16="http://schemas.microsoft.com/office/drawing/2014/main" id="{C89B050B-0025-8D4D-A2F1-0BD183BD3F58}"/>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dirty="0"/>
          </a:p>
        </p:txBody>
      </p:sp>
      <p:pic>
        <p:nvPicPr>
          <p:cNvPr id="15" name="Picture 2">
            <a:extLst>
              <a:ext uri="{FF2B5EF4-FFF2-40B4-BE49-F238E27FC236}">
                <a16:creationId xmlns:a16="http://schemas.microsoft.com/office/drawing/2014/main" id="{E1A81013-E007-4A11-A90C-72036D2017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24981" y="1711731"/>
            <a:ext cx="2279986" cy="223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73D21731-2DE7-4675-B18B-8888C1CBF6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5635" y="1711732"/>
            <a:ext cx="2279986" cy="2238100"/>
          </a:xfrm>
          <a:prstGeom prst="rect">
            <a:avLst/>
          </a:prstGeom>
        </p:spPr>
      </p:pic>
      <p:sp>
        <p:nvSpPr>
          <p:cNvPr id="18" name="TextBox 17">
            <a:extLst>
              <a:ext uri="{FF2B5EF4-FFF2-40B4-BE49-F238E27FC236}">
                <a16:creationId xmlns:a16="http://schemas.microsoft.com/office/drawing/2014/main" id="{BB9CB449-F17D-49F0-A32E-A42EF0AA1E66}"/>
              </a:ext>
            </a:extLst>
          </p:cNvPr>
          <p:cNvSpPr txBox="1"/>
          <p:nvPr/>
        </p:nvSpPr>
        <p:spPr>
          <a:xfrm>
            <a:off x="509047" y="3960040"/>
            <a:ext cx="2369358" cy="738664"/>
          </a:xfrm>
          <a:prstGeom prst="rect">
            <a:avLst/>
          </a:prstGeom>
          <a:noFill/>
        </p:spPr>
        <p:txBody>
          <a:bodyPr wrap="square" rtlCol="0">
            <a:spAutoFit/>
          </a:bodyPr>
          <a:lstStyle/>
          <a:p>
            <a:pPr algn="ctr"/>
            <a:r>
              <a:rPr lang="en-US" sz="1400" dirty="0">
                <a:solidFill>
                  <a:srgbClr val="00B050"/>
                </a:solidFill>
                <a:latin typeface="+mn-lt"/>
              </a:rPr>
              <a:t>Heather Peters, </a:t>
            </a:r>
            <a:r>
              <a:rPr lang="en-US" sz="1400" dirty="0" err="1">
                <a:solidFill>
                  <a:srgbClr val="00B050"/>
                </a:solidFill>
                <a:latin typeface="+mn-lt"/>
              </a:rPr>
              <a:t>M.Ed</a:t>
            </a:r>
            <a:r>
              <a:rPr lang="en-US" sz="1400" dirty="0">
                <a:solidFill>
                  <a:srgbClr val="00B050"/>
                </a:solidFill>
                <a:latin typeface="+mn-lt"/>
              </a:rPr>
              <a:t>, </a:t>
            </a:r>
            <a:r>
              <a:rPr lang="en-US" sz="1400" dirty="0" err="1">
                <a:solidFill>
                  <a:srgbClr val="00B050"/>
                </a:solidFill>
                <a:latin typeface="+mn-lt"/>
              </a:rPr>
              <a:t>Ph.D</a:t>
            </a:r>
            <a:endParaRPr lang="en-US" sz="1400" dirty="0">
              <a:solidFill>
                <a:srgbClr val="00B050"/>
              </a:solidFill>
              <a:latin typeface="+mn-lt"/>
            </a:endParaRPr>
          </a:p>
          <a:p>
            <a:pPr algn="ctr"/>
            <a:r>
              <a:rPr lang="en-US" sz="1400" b="0" dirty="0">
                <a:latin typeface="+mn-lt"/>
              </a:rPr>
              <a:t>GME Consultant</a:t>
            </a:r>
          </a:p>
        </p:txBody>
      </p:sp>
      <p:sp>
        <p:nvSpPr>
          <p:cNvPr id="19" name="TextBox 18">
            <a:extLst>
              <a:ext uri="{FF2B5EF4-FFF2-40B4-BE49-F238E27FC236}">
                <a16:creationId xmlns:a16="http://schemas.microsoft.com/office/drawing/2014/main" id="{A174933E-A1BA-41BE-A8ED-F7D23F3C36AF}"/>
              </a:ext>
            </a:extLst>
          </p:cNvPr>
          <p:cNvSpPr txBox="1"/>
          <p:nvPr/>
        </p:nvSpPr>
        <p:spPr>
          <a:xfrm>
            <a:off x="3115554" y="3989195"/>
            <a:ext cx="2279985" cy="738664"/>
          </a:xfrm>
          <a:prstGeom prst="rect">
            <a:avLst/>
          </a:prstGeom>
          <a:noFill/>
        </p:spPr>
        <p:txBody>
          <a:bodyPr wrap="square" rtlCol="0">
            <a:spAutoFit/>
          </a:bodyPr>
          <a:lstStyle/>
          <a:p>
            <a:pPr algn="ctr"/>
            <a:r>
              <a:rPr lang="en-US" sz="1400" dirty="0">
                <a:solidFill>
                  <a:srgbClr val="00B050"/>
                </a:solidFill>
                <a:latin typeface="+mn-lt"/>
              </a:rPr>
              <a:t>Christine Redovan, MBA, MLIS</a:t>
            </a:r>
          </a:p>
          <a:p>
            <a:pPr algn="ctr"/>
            <a:r>
              <a:rPr lang="en-US" sz="1400" b="0" dirty="0">
                <a:latin typeface="+mn-lt"/>
              </a:rPr>
              <a:t>GME Consultant</a:t>
            </a:r>
          </a:p>
        </p:txBody>
      </p:sp>
      <p:sp>
        <p:nvSpPr>
          <p:cNvPr id="20" name="TextBox 19">
            <a:extLst>
              <a:ext uri="{FF2B5EF4-FFF2-40B4-BE49-F238E27FC236}">
                <a16:creationId xmlns:a16="http://schemas.microsoft.com/office/drawing/2014/main" id="{9D762B9C-A669-4926-B692-CA9E7B4D151F}"/>
              </a:ext>
            </a:extLst>
          </p:cNvPr>
          <p:cNvSpPr txBox="1"/>
          <p:nvPr/>
        </p:nvSpPr>
        <p:spPr>
          <a:xfrm>
            <a:off x="5880124" y="3999497"/>
            <a:ext cx="2363315" cy="738664"/>
          </a:xfrm>
          <a:prstGeom prst="rect">
            <a:avLst/>
          </a:prstGeom>
          <a:noFill/>
        </p:spPr>
        <p:txBody>
          <a:bodyPr wrap="square" rtlCol="0">
            <a:spAutoFit/>
          </a:bodyPr>
          <a:lstStyle/>
          <a:p>
            <a:pPr algn="ctr"/>
            <a:r>
              <a:rPr lang="en-US" sz="1400" dirty="0">
                <a:solidFill>
                  <a:srgbClr val="00B050"/>
                </a:solidFill>
                <a:latin typeface="+mn-lt"/>
              </a:rPr>
              <a:t>Carmela Meyer, EdD</a:t>
            </a:r>
          </a:p>
          <a:p>
            <a:pPr algn="ctr"/>
            <a:endParaRPr lang="en-US" sz="1400" dirty="0">
              <a:solidFill>
                <a:srgbClr val="00B050"/>
              </a:solidFill>
              <a:latin typeface="+mn-lt"/>
            </a:endParaRPr>
          </a:p>
          <a:p>
            <a:pPr algn="ctr"/>
            <a:r>
              <a:rPr lang="en-US" sz="1400" b="0" dirty="0">
                <a:latin typeface="+mn-lt"/>
              </a:rPr>
              <a:t>GME Consultant</a:t>
            </a:r>
          </a:p>
        </p:txBody>
      </p:sp>
      <p:sp>
        <p:nvSpPr>
          <p:cNvPr id="21" name="TextBox 20">
            <a:extLst>
              <a:ext uri="{FF2B5EF4-FFF2-40B4-BE49-F238E27FC236}">
                <a16:creationId xmlns:a16="http://schemas.microsoft.com/office/drawing/2014/main" id="{8A06E49F-47FE-4DDF-80E2-7650CDC66473}"/>
              </a:ext>
            </a:extLst>
          </p:cNvPr>
          <p:cNvSpPr txBox="1"/>
          <p:nvPr/>
        </p:nvSpPr>
        <p:spPr>
          <a:xfrm>
            <a:off x="417300" y="4698704"/>
            <a:ext cx="2369358" cy="1600438"/>
          </a:xfrm>
          <a:prstGeom prst="rect">
            <a:avLst/>
          </a:prstGeom>
          <a:noFill/>
        </p:spPr>
        <p:txBody>
          <a:bodyPr wrap="square" rtlCol="0">
            <a:spAutoFit/>
          </a:bodyPr>
          <a:lstStyle/>
          <a:p>
            <a:pPr marR="0" lvl="0">
              <a:spcBef>
                <a:spcPts val="0"/>
              </a:spcBef>
              <a:spcAft>
                <a:spcPts val="0"/>
              </a:spcAft>
            </a:pPr>
            <a:r>
              <a:rPr lang="en-US" sz="1200" dirty="0">
                <a:effectLst/>
                <a:latin typeface="Calibri" panose="020F0502020204030204" pitchFamily="34" charset="0"/>
                <a:ea typeface="Times New Roman" panose="02020603050405020304" pitchFamily="18" charset="0"/>
              </a:rPr>
              <a:t>Heather has developed a coaching program at Valley Children’s Hospital, developed GME curriculum for several specialties, provided workshops at ACGME and other national GME events on curriculum building.</a:t>
            </a:r>
            <a:endParaRPr lang="en-US" sz="1200" dirty="0">
              <a:effectLst/>
              <a:latin typeface="Times New Roman" panose="02020603050405020304" pitchFamily="18" charset="0"/>
              <a:ea typeface="Times New Roman" panose="02020603050405020304" pitchFamily="18" charset="0"/>
            </a:endParaRPr>
          </a:p>
          <a:p>
            <a:pPr lvl="2"/>
            <a:endParaRPr lang="en-US" sz="1400" dirty="0">
              <a:latin typeface="+mn-lt"/>
            </a:endParaRPr>
          </a:p>
        </p:txBody>
      </p:sp>
      <p:sp>
        <p:nvSpPr>
          <p:cNvPr id="2" name="TextBox 1">
            <a:extLst>
              <a:ext uri="{FF2B5EF4-FFF2-40B4-BE49-F238E27FC236}">
                <a16:creationId xmlns:a16="http://schemas.microsoft.com/office/drawing/2014/main" id="{2A3E12F3-FE0D-442E-A98E-4B2B0AB0BF0F}"/>
              </a:ext>
            </a:extLst>
          </p:cNvPr>
          <p:cNvSpPr txBox="1"/>
          <p:nvPr/>
        </p:nvSpPr>
        <p:spPr>
          <a:xfrm>
            <a:off x="3124982" y="4698704"/>
            <a:ext cx="2279985" cy="1200329"/>
          </a:xfrm>
          <a:prstGeom prst="rect">
            <a:avLst/>
          </a:prstGeom>
          <a:noFill/>
        </p:spPr>
        <p:txBody>
          <a:bodyPr wrap="square" rtlCol="0">
            <a:spAutoFit/>
          </a:bodyPr>
          <a:lstStyle/>
          <a:p>
            <a:pPr marR="0" lvl="0">
              <a:spcBef>
                <a:spcPts val="0"/>
              </a:spcBef>
              <a:spcAft>
                <a:spcPts val="0"/>
              </a:spcAft>
            </a:pPr>
            <a:r>
              <a:rPr lang="en-US" sz="1200" dirty="0">
                <a:effectLst/>
                <a:latin typeface="Calibri" panose="020F0502020204030204" pitchFamily="34" charset="0"/>
                <a:ea typeface="Times New Roman" panose="02020603050405020304" pitchFamily="18" charset="0"/>
              </a:rPr>
              <a:t>Chris has developed coordinator and GMEC coaching curricula for multiple programs focusing on ACGME requirements, processes and tackling the yearly GME cycle. </a:t>
            </a:r>
            <a:endParaRPr lang="en-US"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7652EC-475D-40FD-B77A-F9E9D935B469}"/>
              </a:ext>
            </a:extLst>
          </p:cNvPr>
          <p:cNvSpPr txBox="1"/>
          <p:nvPr/>
        </p:nvSpPr>
        <p:spPr>
          <a:xfrm>
            <a:off x="5965635" y="4727859"/>
            <a:ext cx="2363315" cy="830997"/>
          </a:xfrm>
          <a:prstGeom prst="rect">
            <a:avLst/>
          </a:prstGeom>
          <a:noFill/>
        </p:spPr>
        <p:txBody>
          <a:bodyPr wrap="square" rtlCol="0">
            <a:spAutoFit/>
          </a:bodyPr>
          <a:lstStyle/>
          <a:p>
            <a:r>
              <a:rPr lang="en-US" sz="1200" dirty="0">
                <a:solidFill>
                  <a:srgbClr val="212121"/>
                </a:solidFill>
                <a:effectLst/>
                <a:latin typeface="Calibri" panose="020F0502020204030204" pitchFamily="34" charset="0"/>
                <a:ea typeface="Times New Roman" panose="02020603050405020304" pitchFamily="18" charset="0"/>
              </a:rPr>
              <a:t>Carmela has worked with faculty to build coaching curricula for academic settings and community-based hospitals.</a:t>
            </a:r>
            <a:endParaRPr lang="en-US" sz="1200" dirty="0"/>
          </a:p>
        </p:txBody>
      </p:sp>
    </p:spTree>
    <p:extLst>
      <p:ext uri="{BB962C8B-B14F-4D97-AF65-F5344CB8AC3E}">
        <p14:creationId xmlns:p14="http://schemas.microsoft.com/office/powerpoint/2010/main" val="31284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870" y="1737330"/>
            <a:ext cx="8238259" cy="4438905"/>
          </a:xfrm>
        </p:spPr>
        <p:txBody>
          <a:bodyPr vert="horz" lIns="91440" tIns="45720" rIns="91440" bIns="45720" rtlCol="0" anchor="t">
            <a:normAutofit/>
          </a:bodyPr>
          <a:lstStyle/>
          <a:p>
            <a:pPr marL="0" indent="0">
              <a:buNone/>
            </a:pPr>
            <a:r>
              <a:rPr lang="en-US" b="1" dirty="0">
                <a:solidFill>
                  <a:srgbClr val="FF0000"/>
                </a:solidFill>
                <a:latin typeface="Calibri" panose="020F0502020204030204" pitchFamily="34" charset="0"/>
                <a:cs typeface="Calibri" panose="020F0502020204030204" pitchFamily="34" charset="0"/>
              </a:rPr>
              <a:t>REFINE</a:t>
            </a:r>
            <a:r>
              <a:rPr lang="en-US" dirty="0">
                <a:latin typeface="Calibri" panose="020F0502020204030204" pitchFamily="34" charset="0"/>
                <a:cs typeface="Calibri" panose="020F0502020204030204" pitchFamily="34" charset="0"/>
              </a:rPr>
              <a:t> understanding of the ways that programs can individualize the curriculum for each trainee</a:t>
            </a:r>
          </a:p>
          <a:p>
            <a:pPr marL="0" indent="0">
              <a:buNone/>
            </a:pPr>
            <a:r>
              <a:rPr lang="en-US" b="1" dirty="0">
                <a:solidFill>
                  <a:schemeClr val="accent5">
                    <a:lumMod val="75000"/>
                  </a:schemeClr>
                </a:solidFill>
                <a:latin typeface="Calibri" panose="020F0502020204030204" pitchFamily="34" charset="0"/>
                <a:cs typeface="Calibri" panose="020F0502020204030204" pitchFamily="34" charset="0"/>
              </a:rPr>
              <a:t>REVIEW</a:t>
            </a:r>
            <a:r>
              <a:rPr lang="en-US" dirty="0">
                <a:latin typeface="Calibri" panose="020F0502020204030204" pitchFamily="34" charset="0"/>
                <a:cs typeface="Calibri" panose="020F0502020204030204" pitchFamily="34" charset="0"/>
              </a:rPr>
              <a:t> faculty development concepts related to building a coaching program</a:t>
            </a:r>
          </a:p>
          <a:p>
            <a:pPr marL="0" indent="0">
              <a:buNone/>
            </a:pPr>
            <a:r>
              <a:rPr lang="en-US" b="1" dirty="0">
                <a:solidFill>
                  <a:schemeClr val="accent6">
                    <a:lumMod val="75000"/>
                  </a:schemeClr>
                </a:solidFill>
                <a:latin typeface="Calibri" panose="020F0502020204030204" pitchFamily="34" charset="0"/>
                <a:cs typeface="Calibri" panose="020F0502020204030204" pitchFamily="34" charset="0"/>
              </a:rPr>
              <a:t>DISCUSS</a:t>
            </a:r>
            <a:r>
              <a:rPr lang="en-US" dirty="0">
                <a:latin typeface="Calibri" panose="020F0502020204030204" pitchFamily="34" charset="0"/>
                <a:cs typeface="Calibri" panose="020F0502020204030204" pitchFamily="34" charset="0"/>
              </a:rPr>
              <a:t> the implementation of a coaching program with the use of the current semi-annual form</a:t>
            </a:r>
          </a:p>
        </p:txBody>
      </p:sp>
      <p:sp>
        <p:nvSpPr>
          <p:cNvPr id="2" name="Title 1"/>
          <p:cNvSpPr>
            <a:spLocks noGrp="1"/>
          </p:cNvSpPr>
          <p:nvPr>
            <p:ph type="title"/>
          </p:nvPr>
        </p:nvSpPr>
        <p:spPr/>
        <p:txBody>
          <a:bodyPr/>
          <a:lstStyle/>
          <a:p>
            <a:r>
              <a:rPr lang="en-US" dirty="0"/>
              <a:t>LEARNING 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pic>
        <p:nvPicPr>
          <p:cNvPr id="7" name="Graphic 6" descr="Bullseye with solid fill">
            <a:extLst>
              <a:ext uri="{FF2B5EF4-FFF2-40B4-BE49-F238E27FC236}">
                <a16:creationId xmlns:a16="http://schemas.microsoft.com/office/drawing/2014/main" id="{54E17BEB-C467-4D4D-9FE2-0DA144A1F0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5077" y="3807983"/>
            <a:ext cx="2990273" cy="2990273"/>
          </a:xfrm>
          <a:prstGeom prst="rect">
            <a:avLst/>
          </a:prstGeom>
        </p:spPr>
      </p:pic>
      <p:pic>
        <p:nvPicPr>
          <p:cNvPr id="9" name="Graphic 8" descr="Mining tools with solid fill">
            <a:extLst>
              <a:ext uri="{FF2B5EF4-FFF2-40B4-BE49-F238E27FC236}">
                <a16:creationId xmlns:a16="http://schemas.microsoft.com/office/drawing/2014/main" id="{1BD8C678-372F-4CD3-9E14-00795C56AD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168" y="4920364"/>
            <a:ext cx="914400" cy="914400"/>
          </a:xfrm>
          <a:prstGeom prst="rect">
            <a:avLst/>
          </a:prstGeom>
        </p:spPr>
      </p:pic>
      <p:sp>
        <p:nvSpPr>
          <p:cNvPr id="10" name="TextBox 9">
            <a:extLst>
              <a:ext uri="{FF2B5EF4-FFF2-40B4-BE49-F238E27FC236}">
                <a16:creationId xmlns:a16="http://schemas.microsoft.com/office/drawing/2014/main" id="{0F46D7B0-D249-4655-A8EF-DAE90F6F55C6}"/>
              </a:ext>
            </a:extLst>
          </p:cNvPr>
          <p:cNvSpPr txBox="1"/>
          <p:nvPr/>
        </p:nvSpPr>
        <p:spPr>
          <a:xfrm>
            <a:off x="1396135" y="5220670"/>
            <a:ext cx="3953163" cy="523220"/>
          </a:xfrm>
          <a:prstGeom prst="rect">
            <a:avLst/>
          </a:prstGeom>
          <a:noFill/>
        </p:spPr>
        <p:txBody>
          <a:bodyPr wrap="square" rtlCol="0">
            <a:spAutoFit/>
          </a:bodyPr>
          <a:lstStyle/>
          <a:p>
            <a:pPr marL="342900" indent="-342900">
              <a:buFont typeface="+mj-lt"/>
              <a:buAutoNum type="arabicPeriod"/>
            </a:pPr>
            <a:r>
              <a:rPr lang="en-US" sz="1400" dirty="0">
                <a:latin typeface="Calibri" panose="020F0502020204030204" pitchFamily="34" charset="0"/>
                <a:cs typeface="Calibri" panose="020F0502020204030204" pitchFamily="34" charset="0"/>
              </a:rPr>
              <a:t>Table comparing resident support methods</a:t>
            </a:r>
          </a:p>
          <a:p>
            <a:pPr marL="342900" indent="-342900">
              <a:buFont typeface="+mj-lt"/>
              <a:buAutoNum type="arabicPeriod"/>
            </a:pPr>
            <a:r>
              <a:rPr lang="en-US" sz="1400" dirty="0">
                <a:latin typeface="Calibri" panose="020F0502020204030204" pitchFamily="34" charset="0"/>
                <a:cs typeface="Calibri" panose="020F0502020204030204" pitchFamily="34" charset="0"/>
              </a:rPr>
              <a:t>Adapted Semi-Annual Form for Coaching</a:t>
            </a:r>
          </a:p>
        </p:txBody>
      </p:sp>
    </p:spTree>
    <p:extLst>
      <p:ext uri="{BB962C8B-B14F-4D97-AF65-F5344CB8AC3E}">
        <p14:creationId xmlns:p14="http://schemas.microsoft.com/office/powerpoint/2010/main" val="7454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EBCA6BC-A5A6-48D9-8F84-450C30FD1189}"/>
              </a:ext>
            </a:extLst>
          </p:cNvPr>
          <p:cNvSpPr>
            <a:spLocks noGrp="1"/>
          </p:cNvSpPr>
          <p:nvPr>
            <p:ph idx="1"/>
          </p:nvPr>
        </p:nvSpPr>
        <p:spPr>
          <a:xfrm>
            <a:off x="291091" y="1994225"/>
            <a:ext cx="6035818" cy="4277266"/>
          </a:xfrm>
        </p:spPr>
        <p:txBody>
          <a:bodyPr>
            <a:normAutofit fontScale="77500" lnSpcReduction="20000"/>
          </a:bodyPr>
          <a:lstStyle/>
          <a:p>
            <a:pPr marL="0" indent="0">
              <a:buNone/>
            </a:pPr>
            <a:r>
              <a:rPr lang="en-US" dirty="0">
                <a:latin typeface="Calibri" panose="020F0502020204030204" pitchFamily="34" charset="0"/>
                <a:cs typeface="Calibri" panose="020F0502020204030204" pitchFamily="34" charset="0"/>
              </a:rPr>
              <a:t>Dr. Yang is an OBGYN PGY-1 in 2021. She had a disrupted MS3 and MS4 experience due to COVID-19 adjustments at the hospitals where her classmates would normally have done their core clerkships. She has been given positive feedback in her early rotations, but her belief in her ability is leading to being quiet in didactic discussions and on rounds. She has come to you as she is worried about her medical knowledge. She is unsure how to compensate for the gaps in her knowledge due to the disrupted medical student experiences. </a:t>
            </a:r>
          </a:p>
          <a:p>
            <a:pPr marL="514350" indent="-514350">
              <a:buAutoNum type="arabicPeriod"/>
            </a:pPr>
            <a:r>
              <a:rPr lang="en-US" i="1" dirty="0">
                <a:latin typeface="Calibri" panose="020F0502020204030204" pitchFamily="34" charset="0"/>
                <a:cs typeface="Calibri" panose="020F0502020204030204" pitchFamily="34" charset="0"/>
              </a:rPr>
              <a:t>How can you, as Dr. Yang’s coach, help her prioritize what to prioritize?</a:t>
            </a:r>
          </a:p>
          <a:p>
            <a:pPr marL="514350" indent="-514350">
              <a:buAutoNum type="arabicPeriod"/>
            </a:pPr>
            <a:r>
              <a:rPr lang="en-US" i="1" dirty="0">
                <a:latin typeface="Calibri" panose="020F0502020204030204" pitchFamily="34" charset="0"/>
                <a:cs typeface="Calibri" panose="020F0502020204030204" pitchFamily="34" charset="0"/>
              </a:rPr>
              <a:t>How can you help her develop lifelong learning skills?</a:t>
            </a:r>
          </a:p>
          <a:p>
            <a:pPr marL="514350" indent="-514350">
              <a:buAutoNum type="arabicPeriod"/>
            </a:pPr>
            <a:r>
              <a:rPr lang="en-US" i="1" dirty="0">
                <a:latin typeface="Calibri" panose="020F0502020204030204" pitchFamily="34" charset="0"/>
                <a:cs typeface="Calibri" panose="020F0502020204030204" pitchFamily="34" charset="0"/>
              </a:rPr>
              <a:t>How can you help her stay motivated to keep learning in a busy and stressful work environment? </a:t>
            </a:r>
          </a:p>
        </p:txBody>
      </p:sp>
      <p:sp>
        <p:nvSpPr>
          <p:cNvPr id="6" name="Title 5">
            <a:extLst>
              <a:ext uri="{FF2B5EF4-FFF2-40B4-BE49-F238E27FC236}">
                <a16:creationId xmlns:a16="http://schemas.microsoft.com/office/drawing/2014/main" id="{3525D9FD-412A-40A9-A282-00C415FDFEFF}"/>
              </a:ext>
            </a:extLst>
          </p:cNvPr>
          <p:cNvSpPr>
            <a:spLocks noGrp="1"/>
          </p:cNvSpPr>
          <p:nvPr>
            <p:ph type="title"/>
          </p:nvPr>
        </p:nvSpPr>
        <p:spPr>
          <a:xfrm>
            <a:off x="1699205" y="1101618"/>
            <a:ext cx="6526006" cy="1325563"/>
          </a:xfrm>
        </p:spPr>
        <p:txBody>
          <a:bodyPr>
            <a:normAutofit/>
          </a:bodyPr>
          <a:lstStyle/>
          <a:p>
            <a:r>
              <a:rPr lang="en-US" sz="2400" dirty="0"/>
              <a:t>Dr. Yang – PGY-1</a:t>
            </a:r>
          </a:p>
        </p:txBody>
      </p:sp>
      <p:sp>
        <p:nvSpPr>
          <p:cNvPr id="4" name="Footer Placeholder 3">
            <a:extLst>
              <a:ext uri="{FF2B5EF4-FFF2-40B4-BE49-F238E27FC236}">
                <a16:creationId xmlns:a16="http://schemas.microsoft.com/office/drawing/2014/main" id="{4A1EE511-68B6-43DD-BF9F-5FF76F852398}"/>
              </a:ext>
            </a:extLst>
          </p:cNvPr>
          <p:cNvSpPr>
            <a:spLocks noGrp="1"/>
          </p:cNvSpPr>
          <p:nvPr>
            <p:ph type="ftr" sz="quarter" idx="10"/>
          </p:nvPr>
        </p:nvSpPr>
        <p:spPr/>
        <p:txBody>
          <a:bodyPr/>
          <a:lstStyle/>
          <a:p>
            <a:pPr>
              <a:defRPr/>
            </a:pPr>
            <a:r>
              <a:rPr lang="en-US"/>
              <a:t>Presented by Partners in Medical Education, Inc. 2021</a:t>
            </a:r>
          </a:p>
        </p:txBody>
      </p:sp>
      <p:sp>
        <p:nvSpPr>
          <p:cNvPr id="5" name="Slide Number Placeholder 4">
            <a:extLst>
              <a:ext uri="{FF2B5EF4-FFF2-40B4-BE49-F238E27FC236}">
                <a16:creationId xmlns:a16="http://schemas.microsoft.com/office/drawing/2014/main" id="{DA87A43D-6C7A-4AA0-96A4-A28EFCC6A400}"/>
              </a:ext>
            </a:extLst>
          </p:cNvPr>
          <p:cNvSpPr>
            <a:spLocks noGrp="1"/>
          </p:cNvSpPr>
          <p:nvPr>
            <p:ph type="sldNum" sz="quarter" idx="11"/>
          </p:nvPr>
        </p:nvSpPr>
        <p:spPr/>
        <p:txBody>
          <a:bodyPr/>
          <a:lstStyle/>
          <a:p>
            <a:pPr>
              <a:defRPr/>
            </a:pPr>
            <a:fld id="{36AC1577-D165-894F-A2E8-2E5C1B17494C}" type="slidenum">
              <a:rPr lang="en-US" altLang="en-US" smtClean="0"/>
              <a:pPr>
                <a:defRPr/>
              </a:pPr>
              <a:t>5</a:t>
            </a:fld>
            <a:endParaRPr lang="en-US" altLang="en-US"/>
          </a:p>
        </p:txBody>
      </p:sp>
      <p:pic>
        <p:nvPicPr>
          <p:cNvPr id="8" name="Picture 7" descr="A picture containing cake, decorated, colorful, close&#10;&#10;Description automatically generated">
            <a:extLst>
              <a:ext uri="{FF2B5EF4-FFF2-40B4-BE49-F238E27FC236}">
                <a16:creationId xmlns:a16="http://schemas.microsoft.com/office/drawing/2014/main" id="{80CEA305-8561-4243-8F96-77CBF16DC4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7950" y="643129"/>
            <a:ext cx="2185252" cy="2192573"/>
          </a:xfrm>
          <a:prstGeom prst="rect">
            <a:avLst/>
          </a:prstGeom>
        </p:spPr>
      </p:pic>
      <p:sp>
        <p:nvSpPr>
          <p:cNvPr id="9" name="TextBox 8">
            <a:extLst>
              <a:ext uri="{FF2B5EF4-FFF2-40B4-BE49-F238E27FC236}">
                <a16:creationId xmlns:a16="http://schemas.microsoft.com/office/drawing/2014/main" id="{8535A395-F990-4D28-A4BF-8D68EC13EE0A}"/>
              </a:ext>
            </a:extLst>
          </p:cNvPr>
          <p:cNvSpPr txBox="1"/>
          <p:nvPr/>
        </p:nvSpPr>
        <p:spPr>
          <a:xfrm>
            <a:off x="989531" y="6428923"/>
            <a:ext cx="2394959" cy="3693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hlinkClick r:id="rId3" tooltip="https://canadiem.org/use-of-anticoagulation-in-patients-with-covid-19-infection/"/>
              </a:rPr>
              <a:t>This Photo</a:t>
            </a:r>
            <a:r>
              <a:rPr lang="en-US" sz="900" dirty="0">
                <a:latin typeface="Calibri" panose="020F0502020204030204" pitchFamily="34" charset="0"/>
                <a:cs typeface="Calibri" panose="020F0502020204030204" pitchFamily="34" charset="0"/>
              </a:rPr>
              <a:t> by Unknown Author is licensed under </a:t>
            </a:r>
            <a:r>
              <a:rPr lang="en-US" sz="900" dirty="0">
                <a:latin typeface="Calibri" panose="020F0502020204030204" pitchFamily="34" charset="0"/>
                <a:cs typeface="Calibri" panose="020F0502020204030204" pitchFamily="34" charset="0"/>
                <a:hlinkClick r:id="rId4" tooltip="https://creativecommons.org/licenses/by-nc-sa/3.0/"/>
              </a:rPr>
              <a:t>CC BY-SA-NC</a:t>
            </a:r>
            <a:endParaRPr lang="en-US" sz="9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3E86E55-E8E5-40A5-A851-B70B31DF7A08}"/>
              </a:ext>
            </a:extLst>
          </p:cNvPr>
          <p:cNvSpPr txBox="1"/>
          <p:nvPr/>
        </p:nvSpPr>
        <p:spPr>
          <a:xfrm>
            <a:off x="1885950" y="323753"/>
            <a:ext cx="4572000" cy="830997"/>
          </a:xfrm>
          <a:prstGeom prst="rect">
            <a:avLst/>
          </a:prstGeom>
          <a:noFill/>
        </p:spPr>
        <p:txBody>
          <a:bodyPr wrap="square">
            <a:spAutoFit/>
          </a:bodyPr>
          <a:lstStyle/>
          <a:p>
            <a:r>
              <a:rPr lang="en-US" sz="2400" dirty="0">
                <a:solidFill>
                  <a:schemeClr val="accent6"/>
                </a:solidFill>
                <a:latin typeface="Arial"/>
                <a:cs typeface="Arial"/>
              </a:rPr>
              <a:t>Part I: COVID-19: Coaching in GME Becomes a Necessity</a:t>
            </a:r>
            <a:endParaRPr lang="en-US" sz="2400" dirty="0">
              <a:solidFill>
                <a:schemeClr val="accent6"/>
              </a:solidFill>
            </a:endParaRPr>
          </a:p>
        </p:txBody>
      </p:sp>
    </p:spTree>
    <p:extLst>
      <p:ext uri="{BB962C8B-B14F-4D97-AF65-F5344CB8AC3E}">
        <p14:creationId xmlns:p14="http://schemas.microsoft.com/office/powerpoint/2010/main" val="406826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88524-8BE8-462B-9EBE-008464FFE74E}"/>
              </a:ext>
            </a:extLst>
          </p:cNvPr>
          <p:cNvSpPr>
            <a:spLocks noGrp="1"/>
          </p:cNvSpPr>
          <p:nvPr>
            <p:ph type="title"/>
          </p:nvPr>
        </p:nvSpPr>
        <p:spPr>
          <a:xfrm>
            <a:off x="2146582" y="909247"/>
            <a:ext cx="6526006" cy="1325563"/>
          </a:xfrm>
        </p:spPr>
        <p:txBody>
          <a:bodyPr anchor="ctr">
            <a:normAutofit/>
          </a:bodyPr>
          <a:lstStyle/>
          <a:p>
            <a:r>
              <a:rPr lang="en-US" dirty="0"/>
              <a:t>Advising</a:t>
            </a:r>
          </a:p>
        </p:txBody>
      </p:sp>
      <p:sp>
        <p:nvSpPr>
          <p:cNvPr id="2" name="Content Placeholder 1">
            <a:extLst>
              <a:ext uri="{FF2B5EF4-FFF2-40B4-BE49-F238E27FC236}">
                <a16:creationId xmlns:a16="http://schemas.microsoft.com/office/drawing/2014/main" id="{8170E69C-5A53-423D-B754-4417878DB9DE}"/>
              </a:ext>
            </a:extLst>
          </p:cNvPr>
          <p:cNvSpPr>
            <a:spLocks noGrp="1"/>
          </p:cNvSpPr>
          <p:nvPr>
            <p:ph sz="half" idx="1"/>
          </p:nvPr>
        </p:nvSpPr>
        <p:spPr>
          <a:xfrm>
            <a:off x="628650" y="1825625"/>
            <a:ext cx="3886200" cy="4351338"/>
          </a:xfrm>
        </p:spPr>
        <p:txBody>
          <a:bodyPr vert="horz" lIns="91440" tIns="45720" rIns="91440" bIns="45720" rtlCol="0" anchor="t">
            <a:normAutofit/>
          </a:bodyPr>
          <a:lstStyle/>
          <a:p>
            <a:pPr marL="0" indent="0">
              <a:buNone/>
            </a:pPr>
            <a:r>
              <a:rPr lang="en-US" sz="3200" dirty="0">
                <a:latin typeface="Arial"/>
                <a:cs typeface="Arial"/>
              </a:rPr>
              <a:t>Very familiar....</a:t>
            </a:r>
          </a:p>
          <a:p>
            <a:pPr marL="0" indent="0">
              <a:buNone/>
            </a:pPr>
            <a:endParaRPr lang="en-US" sz="3200" dirty="0"/>
          </a:p>
          <a:p>
            <a:pPr marL="457200" indent="-457200">
              <a:buFont typeface="Wingdings" panose="020B0604020202020204" pitchFamily="34" charset="0"/>
              <a:buChar char="ü"/>
            </a:pPr>
            <a:r>
              <a:rPr lang="en-US" sz="3200" dirty="0">
                <a:latin typeface="Arial"/>
                <a:cs typeface="Arial"/>
              </a:rPr>
              <a:t>One-time interaction</a:t>
            </a:r>
          </a:p>
          <a:p>
            <a:pPr marL="457200" indent="-457200">
              <a:buFont typeface="Wingdings" panose="020B0604020202020204" pitchFamily="34" charset="0"/>
              <a:buChar char="ü"/>
            </a:pPr>
            <a:r>
              <a:rPr lang="en-US" sz="3200" dirty="0">
                <a:latin typeface="Arial"/>
                <a:cs typeface="Arial"/>
              </a:rPr>
              <a:t>Seeking answer(s)</a:t>
            </a:r>
          </a:p>
          <a:p>
            <a:pPr marL="457200" indent="-457200">
              <a:buFont typeface="Wingdings" panose="020B0604020202020204" pitchFamily="34" charset="0"/>
              <a:buChar char="ü"/>
            </a:pPr>
            <a:r>
              <a:rPr lang="en-US" sz="3200" dirty="0">
                <a:latin typeface="Arial"/>
                <a:cs typeface="Arial"/>
              </a:rPr>
              <a:t>Targeted topic</a:t>
            </a:r>
          </a:p>
          <a:p>
            <a:pPr marL="0" indent="0">
              <a:buNone/>
            </a:pPr>
            <a:endParaRPr lang="en-US" dirty="0"/>
          </a:p>
        </p:txBody>
      </p:sp>
      <p:pic>
        <p:nvPicPr>
          <p:cNvPr id="6" name="Picture 6" descr="A picture containing text, sign, outdoor, sky&#10;&#10;Description automatically generated">
            <a:extLst>
              <a:ext uri="{FF2B5EF4-FFF2-40B4-BE49-F238E27FC236}">
                <a16:creationId xmlns:a16="http://schemas.microsoft.com/office/drawing/2014/main" id="{045D7188-85F2-4305-B666-860AE04D24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6388" y="1975493"/>
            <a:ext cx="3886200" cy="2914650"/>
          </a:xfrm>
          <a:prstGeom prst="rect">
            <a:avLst/>
          </a:prstGeom>
          <a:noFill/>
        </p:spPr>
      </p:pic>
      <p:sp>
        <p:nvSpPr>
          <p:cNvPr id="4" name="Footer Placeholder 3">
            <a:extLst>
              <a:ext uri="{FF2B5EF4-FFF2-40B4-BE49-F238E27FC236}">
                <a16:creationId xmlns:a16="http://schemas.microsoft.com/office/drawing/2014/main" id="{C45BE42A-C3DB-4621-8DFA-D693D46FB570}"/>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0332DF1B-CFB6-4012-B09B-B0A34712E01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6</a:t>
            </a:fld>
            <a:endParaRPr lang="en-US" altLang="en-US"/>
          </a:p>
        </p:txBody>
      </p:sp>
      <p:sp>
        <p:nvSpPr>
          <p:cNvPr id="7" name="TextBox 6">
            <a:extLst>
              <a:ext uri="{FF2B5EF4-FFF2-40B4-BE49-F238E27FC236}">
                <a16:creationId xmlns:a16="http://schemas.microsoft.com/office/drawing/2014/main" id="{3A975196-6420-4AC6-9B3F-2113BAAEB329}"/>
              </a:ext>
            </a:extLst>
          </p:cNvPr>
          <p:cNvSpPr txBox="1"/>
          <p:nvPr/>
        </p:nvSpPr>
        <p:spPr>
          <a:xfrm>
            <a:off x="5432752" y="5113421"/>
            <a:ext cx="2598788"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3">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4">
                  <a:extLst>
                    <a:ext uri="{A12FA001-AC4F-418D-AE19-62706E023703}">
                      <ahyp:hlinkClr xmlns:ahyp="http://schemas.microsoft.com/office/drawing/2018/hyperlinkcolor" val="tx"/>
                    </a:ext>
                  </a:extLst>
                </a:hlinkClick>
              </a:rPr>
              <a:t>CC BY</a:t>
            </a:r>
            <a:r>
              <a:rPr lang="en-US" sz="700">
                <a:solidFill>
                  <a:srgbClr val="FFFFFF"/>
                </a:solidFill>
                <a:latin typeface="+mn-lt"/>
              </a:rPr>
              <a:t>.</a:t>
            </a:r>
          </a:p>
        </p:txBody>
      </p:sp>
      <p:sp>
        <p:nvSpPr>
          <p:cNvPr id="8" name="TextBox 7">
            <a:extLst>
              <a:ext uri="{FF2B5EF4-FFF2-40B4-BE49-F238E27FC236}">
                <a16:creationId xmlns:a16="http://schemas.microsoft.com/office/drawing/2014/main" id="{89D7260D-6F8E-4DF8-91F7-58624D115D6F}"/>
              </a:ext>
            </a:extLst>
          </p:cNvPr>
          <p:cNvSpPr txBox="1"/>
          <p:nvPr/>
        </p:nvSpPr>
        <p:spPr>
          <a:xfrm>
            <a:off x="2582656" y="275526"/>
            <a:ext cx="5748544" cy="830997"/>
          </a:xfrm>
          <a:prstGeom prst="rect">
            <a:avLst/>
          </a:prstGeom>
          <a:noFill/>
        </p:spPr>
        <p:txBody>
          <a:bodyPr wrap="square">
            <a:spAutoFit/>
          </a:bodyPr>
          <a:lstStyle/>
          <a:p>
            <a:r>
              <a:rPr lang="en-US" sz="2400" dirty="0">
                <a:solidFill>
                  <a:schemeClr val="accent6"/>
                </a:solidFill>
                <a:latin typeface="Arial"/>
                <a:cs typeface="Arial"/>
              </a:rPr>
              <a:t>Part II: Understanding the Differences in Resident Support Models</a:t>
            </a:r>
            <a:endParaRPr lang="en-US" sz="2400" dirty="0">
              <a:solidFill>
                <a:schemeClr val="accent6"/>
              </a:solidFill>
            </a:endParaRPr>
          </a:p>
        </p:txBody>
      </p:sp>
    </p:spTree>
    <p:extLst>
      <p:ext uri="{BB962C8B-B14F-4D97-AF65-F5344CB8AC3E}">
        <p14:creationId xmlns:p14="http://schemas.microsoft.com/office/powerpoint/2010/main" val="95354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CD5D1-ED5B-4756-9794-66577BA5A553}"/>
              </a:ext>
            </a:extLst>
          </p:cNvPr>
          <p:cNvSpPr>
            <a:spLocks noGrp="1"/>
          </p:cNvSpPr>
          <p:nvPr>
            <p:ph idx="1"/>
          </p:nvPr>
        </p:nvSpPr>
        <p:spPr>
          <a:xfrm>
            <a:off x="628650" y="1727572"/>
            <a:ext cx="7886700" cy="5005161"/>
          </a:xfrm>
        </p:spPr>
        <p:txBody>
          <a:bodyPr vert="horz" lIns="91440" tIns="45720" rIns="91440" bIns="45720" rtlCol="0" anchor="t">
            <a:noAutofit/>
          </a:bodyPr>
          <a:lstStyle/>
          <a:p>
            <a:r>
              <a:rPr lang="en-US" sz="2400" dirty="0">
                <a:latin typeface="Arial"/>
                <a:cs typeface="Arial"/>
              </a:rPr>
              <a:t>Financial advisors – provide specific answers to a question </a:t>
            </a:r>
            <a:endParaRPr lang="en-US" sz="2400"/>
          </a:p>
          <a:p>
            <a:pPr lvl="2"/>
            <a:r>
              <a:rPr lang="en-US" dirty="0">
                <a:latin typeface="Arial"/>
                <a:cs typeface="Arial"/>
              </a:rPr>
              <a:t>What are my best options for low-risk investment?</a:t>
            </a:r>
            <a:endParaRPr lang="en-US"/>
          </a:p>
          <a:p>
            <a:r>
              <a:rPr lang="en-US" sz="2400" dirty="0">
                <a:latin typeface="Arial"/>
                <a:cs typeface="Arial"/>
              </a:rPr>
              <a:t>Academic advisors – recommend specific classes/careers.</a:t>
            </a:r>
          </a:p>
          <a:p>
            <a:pPr lvl="2"/>
            <a:r>
              <a:rPr lang="en-US" dirty="0">
                <a:latin typeface="Arial"/>
                <a:cs typeface="Arial"/>
              </a:rPr>
              <a:t>I want to be a musician.  What math classes are good for me?</a:t>
            </a:r>
          </a:p>
          <a:p>
            <a:pPr lvl="2"/>
            <a:r>
              <a:rPr lang="en-US" dirty="0">
                <a:latin typeface="Arial"/>
                <a:cs typeface="Arial"/>
              </a:rPr>
              <a:t>I want to work with dogs.  What careers are available?</a:t>
            </a:r>
          </a:p>
          <a:p>
            <a:r>
              <a:rPr lang="en-US" sz="2400" dirty="0">
                <a:latin typeface="Arial"/>
                <a:cs typeface="Arial"/>
              </a:rPr>
              <a:t>Academic GME advisors – recommend specific electives.</a:t>
            </a:r>
          </a:p>
          <a:p>
            <a:pPr lvl="2"/>
            <a:r>
              <a:rPr lang="en-US" dirty="0">
                <a:latin typeface="Arial"/>
                <a:cs typeface="Arial"/>
              </a:rPr>
              <a:t>I want to be a cardiologist.  What electives should I take that will be helpful?</a:t>
            </a:r>
          </a:p>
          <a:p>
            <a:pPr lvl="2"/>
            <a:r>
              <a:rPr lang="en-US" dirty="0">
                <a:latin typeface="Arial"/>
                <a:cs typeface="Arial"/>
              </a:rPr>
              <a:t>I'm going into rural practice.  What electives should I take that will be beneficial to my future practice?</a:t>
            </a:r>
            <a:endParaRPr lang="en-US" dirty="0"/>
          </a:p>
          <a:p>
            <a:endParaRPr lang="en-US" dirty="0"/>
          </a:p>
          <a:p>
            <a:pPr lvl="2"/>
            <a:endParaRPr lang="en-US" dirty="0"/>
          </a:p>
        </p:txBody>
      </p:sp>
      <p:sp>
        <p:nvSpPr>
          <p:cNvPr id="3" name="Title 2">
            <a:extLst>
              <a:ext uri="{FF2B5EF4-FFF2-40B4-BE49-F238E27FC236}">
                <a16:creationId xmlns:a16="http://schemas.microsoft.com/office/drawing/2014/main" id="{4D582A56-610D-4A2C-938A-6182010A8C19}"/>
              </a:ext>
            </a:extLst>
          </p:cNvPr>
          <p:cNvSpPr>
            <a:spLocks noGrp="1"/>
          </p:cNvSpPr>
          <p:nvPr>
            <p:ph type="title"/>
          </p:nvPr>
        </p:nvSpPr>
        <p:spPr/>
        <p:txBody>
          <a:bodyPr/>
          <a:lstStyle/>
          <a:p>
            <a:r>
              <a:rPr lang="en-US" dirty="0">
                <a:latin typeface="Arial"/>
                <a:cs typeface="Arial"/>
              </a:rPr>
              <a:t>Advising Examples</a:t>
            </a:r>
            <a:endParaRPr lang="en-US" dirty="0"/>
          </a:p>
        </p:txBody>
      </p:sp>
      <p:sp>
        <p:nvSpPr>
          <p:cNvPr id="4" name="Footer Placeholder 3">
            <a:extLst>
              <a:ext uri="{FF2B5EF4-FFF2-40B4-BE49-F238E27FC236}">
                <a16:creationId xmlns:a16="http://schemas.microsoft.com/office/drawing/2014/main" id="{BDB90053-CBF1-4262-8A11-C5721E07AB95}"/>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9AB182CA-30E4-4BE3-BA07-6FD3E134946B}"/>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47220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AD5AD-06C9-436D-BBEB-0C65B5F3E019}"/>
              </a:ext>
            </a:extLst>
          </p:cNvPr>
          <p:cNvSpPr>
            <a:spLocks noGrp="1"/>
          </p:cNvSpPr>
          <p:nvPr>
            <p:ph type="title"/>
          </p:nvPr>
        </p:nvSpPr>
        <p:spPr>
          <a:xfrm>
            <a:off x="1989344" y="246466"/>
            <a:ext cx="6526006" cy="1325563"/>
          </a:xfrm>
        </p:spPr>
        <p:txBody>
          <a:bodyPr anchor="ctr">
            <a:normAutofit/>
          </a:bodyPr>
          <a:lstStyle/>
          <a:p>
            <a:r>
              <a:rPr lang="en-US"/>
              <a:t>Mentoring &amp; Coaching</a:t>
            </a:r>
            <a:endParaRPr lang="en-US" dirty="0"/>
          </a:p>
        </p:txBody>
      </p:sp>
      <p:pic>
        <p:nvPicPr>
          <p:cNvPr id="6" name="Picture 6" descr="Icon&#10;&#10;Description automatically generated">
            <a:extLst>
              <a:ext uri="{FF2B5EF4-FFF2-40B4-BE49-F238E27FC236}">
                <a16:creationId xmlns:a16="http://schemas.microsoft.com/office/drawing/2014/main" id="{5D1A18DA-BB71-4DD1-935A-BD89D5B5E5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18645" y="1825625"/>
            <a:ext cx="2306209" cy="4351338"/>
          </a:xfrm>
          <a:prstGeom prst="rect">
            <a:avLst/>
          </a:prstGeom>
          <a:noFill/>
        </p:spPr>
      </p:pic>
      <p:sp>
        <p:nvSpPr>
          <p:cNvPr id="2" name="Content Placeholder 1">
            <a:extLst>
              <a:ext uri="{FF2B5EF4-FFF2-40B4-BE49-F238E27FC236}">
                <a16:creationId xmlns:a16="http://schemas.microsoft.com/office/drawing/2014/main" id="{DEADE0D5-FA32-47EC-9677-149D4971F66F}"/>
              </a:ext>
            </a:extLst>
          </p:cNvPr>
          <p:cNvSpPr>
            <a:spLocks noGrp="1"/>
          </p:cNvSpPr>
          <p:nvPr>
            <p:ph sz="half" idx="2"/>
          </p:nvPr>
        </p:nvSpPr>
        <p:spPr>
          <a:xfrm>
            <a:off x="4629150" y="1571625"/>
            <a:ext cx="3886200" cy="4605338"/>
          </a:xfrm>
        </p:spPr>
        <p:txBody>
          <a:bodyPr vert="horz" lIns="91440" tIns="45720" rIns="91440" bIns="45720" rtlCol="0" anchor="t">
            <a:noAutofit/>
          </a:bodyPr>
          <a:lstStyle/>
          <a:p>
            <a:pPr marL="0" indent="0">
              <a:buNone/>
            </a:pPr>
            <a:r>
              <a:rPr lang="en-US" sz="2800">
                <a:latin typeface="Arial"/>
                <a:cs typeface="Arial"/>
              </a:rPr>
              <a:t>Both....</a:t>
            </a:r>
            <a:endParaRPr lang="en-US" sz="2800" dirty="0">
              <a:latin typeface="Arial"/>
              <a:cs typeface="Arial"/>
            </a:endParaRPr>
          </a:p>
          <a:p>
            <a:pPr marL="457200" indent="-457200">
              <a:buFont typeface="Wingdings" panose="020B0604020202020204" pitchFamily="34" charset="0"/>
              <a:buChar char="ü"/>
            </a:pPr>
            <a:r>
              <a:rPr lang="en-US" sz="2800">
                <a:latin typeface="Arial"/>
                <a:cs typeface="Arial"/>
              </a:rPr>
              <a:t>Support a person's development</a:t>
            </a:r>
            <a:endParaRPr lang="en-US" sz="2800" dirty="0">
              <a:latin typeface="Arial"/>
              <a:cs typeface="Arial"/>
            </a:endParaRPr>
          </a:p>
          <a:p>
            <a:pPr marL="457200" indent="-457200">
              <a:buFont typeface="Wingdings" panose="020B0604020202020204" pitchFamily="34" charset="0"/>
              <a:buChar char="ü"/>
            </a:pPr>
            <a:r>
              <a:rPr lang="en-US" sz="2800">
                <a:latin typeface="Arial"/>
                <a:cs typeface="Arial"/>
              </a:rPr>
              <a:t>Occur over a series of meetings over time</a:t>
            </a:r>
            <a:endParaRPr lang="en-US" sz="2800" dirty="0">
              <a:latin typeface="Arial"/>
              <a:cs typeface="Arial"/>
            </a:endParaRPr>
          </a:p>
          <a:p>
            <a:pPr marL="457200" indent="-457200">
              <a:buFont typeface="Wingdings" panose="020B0604020202020204" pitchFamily="34" charset="0"/>
              <a:buChar char="ü"/>
            </a:pPr>
            <a:r>
              <a:rPr lang="en-US" sz="2800">
                <a:latin typeface="Arial"/>
                <a:cs typeface="Arial"/>
              </a:rPr>
              <a:t>Rely on good rapport between parties</a:t>
            </a:r>
            <a:endParaRPr lang="en-US" sz="2800" dirty="0">
              <a:latin typeface="Arial"/>
              <a:cs typeface="Arial"/>
            </a:endParaRPr>
          </a:p>
          <a:p>
            <a:pPr marL="457200" indent="-457200">
              <a:buFont typeface="Wingdings" panose="020B0604020202020204" pitchFamily="34" charset="0"/>
              <a:buChar char="ü"/>
            </a:pPr>
            <a:r>
              <a:rPr lang="en-US" sz="2800">
                <a:latin typeface="Arial"/>
                <a:cs typeface="Arial"/>
              </a:rPr>
              <a:t>Based on a 1-1 relationship</a:t>
            </a:r>
            <a:endParaRPr lang="en-US" sz="2800" dirty="0">
              <a:latin typeface="Arial"/>
              <a:cs typeface="Arial"/>
            </a:endParaRPr>
          </a:p>
        </p:txBody>
      </p:sp>
      <p:sp>
        <p:nvSpPr>
          <p:cNvPr id="4" name="Footer Placeholder 3">
            <a:extLst>
              <a:ext uri="{FF2B5EF4-FFF2-40B4-BE49-F238E27FC236}">
                <a16:creationId xmlns:a16="http://schemas.microsoft.com/office/drawing/2014/main" id="{C5B486F3-783D-4DF5-9A70-640BF49EFA76}"/>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5" name="Slide Number Placeholder 4">
            <a:extLst>
              <a:ext uri="{FF2B5EF4-FFF2-40B4-BE49-F238E27FC236}">
                <a16:creationId xmlns:a16="http://schemas.microsoft.com/office/drawing/2014/main" id="{44E2AA4E-7633-49A4-BF68-702EDBABE294}"/>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8</a:t>
            </a:fld>
            <a:endParaRPr lang="en-US" altLang="en-US"/>
          </a:p>
        </p:txBody>
      </p:sp>
      <p:sp>
        <p:nvSpPr>
          <p:cNvPr id="7" name="TextBox 6">
            <a:extLst>
              <a:ext uri="{FF2B5EF4-FFF2-40B4-BE49-F238E27FC236}">
                <a16:creationId xmlns:a16="http://schemas.microsoft.com/office/drawing/2014/main" id="{886425D6-9517-4D49-A4EF-1D4FC7DEBAA5}"/>
              </a:ext>
            </a:extLst>
          </p:cNvPr>
          <p:cNvSpPr txBox="1"/>
          <p:nvPr/>
        </p:nvSpPr>
        <p:spPr>
          <a:xfrm>
            <a:off x="1111531" y="6077374"/>
            <a:ext cx="2916183"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hlinkClick r:id="rId3">
                  <a:extLst>
                    <a:ext uri="{A12FA001-AC4F-418D-AE19-62706E023703}">
                      <ahyp:hlinkClr xmlns:ahyp="http://schemas.microsoft.com/office/drawing/2018/hyperlinkcolor" val="tx"/>
                    </a:ext>
                  </a:extLst>
                </a:hlinkClick>
              </a:rPr>
              <a:t>This Photo</a:t>
            </a:r>
            <a:r>
              <a:rPr lang="en-US" sz="700">
                <a:solidFill>
                  <a:srgbClr val="FFFFFF"/>
                </a:solidFill>
                <a:latin typeface="+mn-lt"/>
              </a:rPr>
              <a:t> by Unknown author is licensed under </a:t>
            </a:r>
            <a:r>
              <a:rPr lang="en-US" sz="700">
                <a:solidFill>
                  <a:srgbClr val="FFFFFF"/>
                </a:solidFill>
                <a:latin typeface="+mn-lt"/>
                <a:hlinkClick r:id="rId4">
                  <a:extLst>
                    <a:ext uri="{A12FA001-AC4F-418D-AE19-62706E023703}">
                      <ahyp:hlinkClr xmlns:ahyp="http://schemas.microsoft.com/office/drawing/2018/hyperlinkcolor" val="tx"/>
                    </a:ext>
                  </a:extLst>
                </a:hlinkClick>
              </a:rPr>
              <a:t>CC BY-NC-ND</a:t>
            </a:r>
            <a:r>
              <a:rPr lang="en-US" sz="700">
                <a:solidFill>
                  <a:srgbClr val="FFFFFF"/>
                </a:solidFill>
                <a:latin typeface="+mn-lt"/>
              </a:rPr>
              <a:t>.</a:t>
            </a:r>
          </a:p>
        </p:txBody>
      </p:sp>
    </p:spTree>
    <p:extLst>
      <p:ext uri="{BB962C8B-B14F-4D97-AF65-F5344CB8AC3E}">
        <p14:creationId xmlns:p14="http://schemas.microsoft.com/office/powerpoint/2010/main" val="6502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indoor, green, fruit&#10;&#10;Description automatically generated">
            <a:extLst>
              <a:ext uri="{FF2B5EF4-FFF2-40B4-BE49-F238E27FC236}">
                <a16:creationId xmlns:a16="http://schemas.microsoft.com/office/drawing/2014/main" id="{E729E8E8-C7D5-4B88-80F7-A4AD037C37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06877" y="4301506"/>
            <a:ext cx="2743198" cy="1351369"/>
          </a:xfrm>
          <a:prstGeom prst="rect">
            <a:avLst/>
          </a:prstGeom>
        </p:spPr>
      </p:pic>
      <p:sp>
        <p:nvSpPr>
          <p:cNvPr id="10" name="TextBox 9">
            <a:extLst>
              <a:ext uri="{FF2B5EF4-FFF2-40B4-BE49-F238E27FC236}">
                <a16:creationId xmlns:a16="http://schemas.microsoft.com/office/drawing/2014/main" id="{91FB4165-CEA5-4D67-9AF4-9B470C9B2A43}"/>
              </a:ext>
            </a:extLst>
          </p:cNvPr>
          <p:cNvSpPr txBox="1"/>
          <p:nvPr/>
        </p:nvSpPr>
        <p:spPr>
          <a:xfrm>
            <a:off x="3006876" y="5653466"/>
            <a:ext cx="2743200" cy="317500"/>
          </a:xfrm>
          <a:prstGeom prst="rect">
            <a:avLst/>
          </a:prstGeom>
        </p:spPr>
        <p:txBody>
          <a:bodyPr>
            <a:normAutofit fontScale="40000" lnSpcReduction="20000"/>
          </a:bodyPr>
          <a:lstStyle/>
          <a:p>
            <a:r>
              <a:rPr lang="en-US">
                <a:hlinkClick r:id="rId3"/>
              </a:rPr>
              <a:t>This Photo</a:t>
            </a:r>
            <a:r>
              <a:rPr lang="en-US"/>
              <a:t> by Unknown author is licensed under </a:t>
            </a:r>
            <a:r>
              <a:rPr lang="en-US">
                <a:hlinkClick r:id="rId4"/>
              </a:rPr>
              <a:t>CC BY-ND</a:t>
            </a:r>
            <a:r>
              <a:rPr lang="en-US"/>
              <a:t>.</a:t>
            </a:r>
          </a:p>
        </p:txBody>
      </p:sp>
      <p:sp>
        <p:nvSpPr>
          <p:cNvPr id="2" name="Text Placeholder 1">
            <a:extLst>
              <a:ext uri="{FF2B5EF4-FFF2-40B4-BE49-F238E27FC236}">
                <a16:creationId xmlns:a16="http://schemas.microsoft.com/office/drawing/2014/main" id="{51AD2446-3CAF-4E5B-A3C2-9D17A8622763}"/>
              </a:ext>
            </a:extLst>
          </p:cNvPr>
          <p:cNvSpPr>
            <a:spLocks noGrp="1"/>
          </p:cNvSpPr>
          <p:nvPr>
            <p:ph type="body" idx="1"/>
          </p:nvPr>
        </p:nvSpPr>
        <p:spPr/>
        <p:txBody>
          <a:bodyPr/>
          <a:lstStyle/>
          <a:p>
            <a:r>
              <a:rPr lang="en-US" dirty="0">
                <a:latin typeface="Arial"/>
                <a:cs typeface="Arial"/>
              </a:rPr>
              <a:t>Mentoring</a:t>
            </a:r>
            <a:endParaRPr lang="en-US" dirty="0"/>
          </a:p>
        </p:txBody>
      </p:sp>
      <p:sp>
        <p:nvSpPr>
          <p:cNvPr id="3" name="Content Placeholder 2">
            <a:extLst>
              <a:ext uri="{FF2B5EF4-FFF2-40B4-BE49-F238E27FC236}">
                <a16:creationId xmlns:a16="http://schemas.microsoft.com/office/drawing/2014/main" id="{697BD3DD-1F94-4F6E-BF64-94F88AE5817B}"/>
              </a:ext>
            </a:extLst>
          </p:cNvPr>
          <p:cNvSpPr>
            <a:spLocks noGrp="1"/>
          </p:cNvSpPr>
          <p:nvPr>
            <p:ph sz="half" idx="2"/>
          </p:nvPr>
        </p:nvSpPr>
        <p:spPr/>
        <p:txBody>
          <a:bodyPr vert="horz" lIns="91440" tIns="45720" rIns="91440" bIns="45720" rtlCol="0" anchor="t">
            <a:normAutofit/>
          </a:bodyPr>
          <a:lstStyle/>
          <a:p>
            <a:r>
              <a:rPr lang="en-US" dirty="0">
                <a:latin typeface="Arial"/>
                <a:cs typeface="Arial"/>
              </a:rPr>
              <a:t>Career - Share knowledge, expertise, skills</a:t>
            </a:r>
            <a:endParaRPr lang="en-US" dirty="0"/>
          </a:p>
          <a:p>
            <a:r>
              <a:rPr lang="en-US" dirty="0">
                <a:latin typeface="Arial"/>
                <a:cs typeface="Arial"/>
              </a:rPr>
              <a:t>Knowledge of subject is important</a:t>
            </a:r>
          </a:p>
          <a:p>
            <a:r>
              <a:rPr lang="en-US" dirty="0">
                <a:latin typeface="Arial"/>
                <a:cs typeface="Arial"/>
              </a:rPr>
              <a:t>Communication skills are important</a:t>
            </a:r>
          </a:p>
        </p:txBody>
      </p:sp>
      <p:sp>
        <p:nvSpPr>
          <p:cNvPr id="4" name="Text Placeholder 3">
            <a:extLst>
              <a:ext uri="{FF2B5EF4-FFF2-40B4-BE49-F238E27FC236}">
                <a16:creationId xmlns:a16="http://schemas.microsoft.com/office/drawing/2014/main" id="{19D42265-B293-4660-BE63-B176DE4973D1}"/>
              </a:ext>
            </a:extLst>
          </p:cNvPr>
          <p:cNvSpPr>
            <a:spLocks noGrp="1"/>
          </p:cNvSpPr>
          <p:nvPr>
            <p:ph type="body" sz="quarter" idx="3"/>
          </p:nvPr>
        </p:nvSpPr>
        <p:spPr/>
        <p:txBody>
          <a:bodyPr/>
          <a:lstStyle/>
          <a:p>
            <a:r>
              <a:rPr lang="en-US" dirty="0">
                <a:latin typeface="Arial"/>
                <a:cs typeface="Arial"/>
              </a:rPr>
              <a:t>Coaching</a:t>
            </a:r>
            <a:endParaRPr lang="en-US" dirty="0"/>
          </a:p>
        </p:txBody>
      </p:sp>
      <p:sp>
        <p:nvSpPr>
          <p:cNvPr id="5" name="Content Placeholder 4">
            <a:extLst>
              <a:ext uri="{FF2B5EF4-FFF2-40B4-BE49-F238E27FC236}">
                <a16:creationId xmlns:a16="http://schemas.microsoft.com/office/drawing/2014/main" id="{D9D20422-2D90-4372-87D1-07732033880C}"/>
              </a:ext>
            </a:extLst>
          </p:cNvPr>
          <p:cNvSpPr>
            <a:spLocks noGrp="1"/>
          </p:cNvSpPr>
          <p:nvPr>
            <p:ph sz="quarter" idx="4"/>
          </p:nvPr>
        </p:nvSpPr>
        <p:spPr/>
        <p:txBody>
          <a:bodyPr vert="horz" lIns="91440" tIns="45720" rIns="91440" bIns="45720" rtlCol="0" anchor="t">
            <a:normAutofit/>
          </a:bodyPr>
          <a:lstStyle/>
          <a:p>
            <a:r>
              <a:rPr lang="en-US" dirty="0">
                <a:latin typeface="Arial"/>
                <a:cs typeface="Arial"/>
              </a:rPr>
              <a:t>Skill – teach the </a:t>
            </a:r>
            <a:r>
              <a:rPr lang="en-US" dirty="0" err="1">
                <a:latin typeface="Arial"/>
                <a:cs typeface="Arial"/>
              </a:rPr>
              <a:t>coachee</a:t>
            </a:r>
            <a:r>
              <a:rPr lang="en-US" dirty="0">
                <a:latin typeface="Arial"/>
                <a:cs typeface="Arial"/>
              </a:rPr>
              <a:t> to learn;  maximize own </a:t>
            </a:r>
            <a:r>
              <a:rPr lang="en-US">
                <a:latin typeface="Arial"/>
                <a:cs typeface="Arial"/>
              </a:rPr>
              <a:t>performance.</a:t>
            </a:r>
            <a:endParaRPr lang="en-US" dirty="0">
              <a:latin typeface="Arial"/>
              <a:cs typeface="Arial"/>
            </a:endParaRPr>
          </a:p>
          <a:p>
            <a:r>
              <a:rPr lang="en-US" dirty="0">
                <a:latin typeface="Arial"/>
                <a:cs typeface="Arial"/>
              </a:rPr>
              <a:t>Knowledge of subject not </a:t>
            </a:r>
            <a:r>
              <a:rPr lang="en-US">
                <a:latin typeface="Arial"/>
                <a:cs typeface="Arial"/>
              </a:rPr>
              <a:t>important.</a:t>
            </a:r>
            <a:endParaRPr lang="en-US"/>
          </a:p>
          <a:p>
            <a:r>
              <a:rPr lang="en-US" dirty="0">
                <a:latin typeface="Arial"/>
                <a:cs typeface="Arial"/>
              </a:rPr>
              <a:t>Coaching skills are </a:t>
            </a:r>
            <a:r>
              <a:rPr lang="en-US">
                <a:latin typeface="Arial"/>
                <a:cs typeface="Arial"/>
              </a:rPr>
              <a:t>important.</a:t>
            </a:r>
            <a:endParaRPr lang="en-US" dirty="0"/>
          </a:p>
          <a:p>
            <a:endParaRPr lang="en-US" dirty="0"/>
          </a:p>
        </p:txBody>
      </p:sp>
      <p:sp>
        <p:nvSpPr>
          <p:cNvPr id="6" name="Title 5">
            <a:extLst>
              <a:ext uri="{FF2B5EF4-FFF2-40B4-BE49-F238E27FC236}">
                <a16:creationId xmlns:a16="http://schemas.microsoft.com/office/drawing/2014/main" id="{3D787E57-DA73-4B4D-BDE2-E27519C44333}"/>
              </a:ext>
            </a:extLst>
          </p:cNvPr>
          <p:cNvSpPr>
            <a:spLocks noGrp="1"/>
          </p:cNvSpPr>
          <p:nvPr>
            <p:ph type="title"/>
          </p:nvPr>
        </p:nvSpPr>
        <p:spPr/>
        <p:txBody>
          <a:bodyPr/>
          <a:lstStyle/>
          <a:p>
            <a:r>
              <a:rPr lang="en-US" dirty="0">
                <a:latin typeface="Arial"/>
                <a:cs typeface="Arial"/>
              </a:rPr>
              <a:t>What is the difference?</a:t>
            </a:r>
          </a:p>
        </p:txBody>
      </p:sp>
      <p:sp>
        <p:nvSpPr>
          <p:cNvPr id="7" name="Footer Placeholder 6">
            <a:extLst>
              <a:ext uri="{FF2B5EF4-FFF2-40B4-BE49-F238E27FC236}">
                <a16:creationId xmlns:a16="http://schemas.microsoft.com/office/drawing/2014/main" id="{A85EFDB8-0109-478B-8824-4BCD3B3FB417}"/>
              </a:ext>
            </a:extLst>
          </p:cNvPr>
          <p:cNvSpPr>
            <a:spLocks noGrp="1"/>
          </p:cNvSpPr>
          <p:nvPr>
            <p:ph type="ftr" sz="quarter" idx="10"/>
          </p:nvPr>
        </p:nvSpPr>
        <p:spPr/>
        <p:txBody>
          <a:bodyPr/>
          <a:lstStyle/>
          <a:p>
            <a:pPr>
              <a:defRPr/>
            </a:pPr>
            <a:r>
              <a:rPr lang="en-US"/>
              <a:t>Presented by Partners in Medical Education, Inc. 2021</a:t>
            </a:r>
          </a:p>
        </p:txBody>
      </p:sp>
      <p:sp>
        <p:nvSpPr>
          <p:cNvPr id="8" name="Slide Number Placeholder 7">
            <a:extLst>
              <a:ext uri="{FF2B5EF4-FFF2-40B4-BE49-F238E27FC236}">
                <a16:creationId xmlns:a16="http://schemas.microsoft.com/office/drawing/2014/main" id="{35131950-7F9B-4E17-9479-033ABD13B9DD}"/>
              </a:ext>
            </a:extLst>
          </p:cNvPr>
          <p:cNvSpPr>
            <a:spLocks noGrp="1"/>
          </p:cNvSpPr>
          <p:nvPr>
            <p:ph type="sldNum" sz="quarter" idx="11"/>
          </p:nvPr>
        </p:nvSpPr>
        <p:spPr/>
        <p:txBody>
          <a:bodyPr/>
          <a:lstStyle/>
          <a:p>
            <a:pPr>
              <a:defRPr/>
            </a:pPr>
            <a:fld id="{E55B5787-11C4-AF40-8375-AA391F8B86DD}" type="slidenum">
              <a:rPr lang="en-US" altLang="en-US" smtClean="0"/>
              <a:pPr>
                <a:defRPr/>
              </a:pPr>
              <a:t>9</a:t>
            </a:fld>
            <a:endParaRPr lang="en-US" altLang="en-US"/>
          </a:p>
        </p:txBody>
      </p:sp>
    </p:spTree>
    <p:extLst>
      <p:ext uri="{BB962C8B-B14F-4D97-AF65-F5344CB8AC3E}">
        <p14:creationId xmlns:p14="http://schemas.microsoft.com/office/powerpoint/2010/main" val="1400429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2034</TotalTime>
  <Words>2738</Words>
  <Application>Microsoft Office PowerPoint</Application>
  <PresentationFormat>On-screen Show (4:3)</PresentationFormat>
  <Paragraphs>388</Paragraphs>
  <Slides>29</Slides>
  <Notes>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Black</vt:lpstr>
      <vt:lpstr>Calibri</vt:lpstr>
      <vt:lpstr>Comic Sans MS</vt:lpstr>
      <vt:lpstr>Segoe UI</vt:lpstr>
      <vt:lpstr>Times New Roman</vt:lpstr>
      <vt:lpstr>Wingdings</vt:lpstr>
      <vt:lpstr>PME-2016</vt:lpstr>
      <vt:lpstr>Please Note…</vt:lpstr>
      <vt:lpstr>Coaching in GME</vt:lpstr>
      <vt:lpstr>Introducing Your Presenters…</vt:lpstr>
      <vt:lpstr>LEARNING OBJECTIVES</vt:lpstr>
      <vt:lpstr>Dr. Yang – PGY-1</vt:lpstr>
      <vt:lpstr>Advising</vt:lpstr>
      <vt:lpstr>Advising Examples</vt:lpstr>
      <vt:lpstr>Mentoring &amp; Coaching</vt:lpstr>
      <vt:lpstr>What is the difference?</vt:lpstr>
      <vt:lpstr>Mentoring</vt:lpstr>
      <vt:lpstr>When to use mentoring</vt:lpstr>
      <vt:lpstr>Mentoring Examples</vt:lpstr>
      <vt:lpstr>Coaching</vt:lpstr>
      <vt:lpstr>When to use coaching</vt:lpstr>
      <vt:lpstr>Coaching Examples</vt:lpstr>
      <vt:lpstr>Dr. Porter – Program Director</vt:lpstr>
      <vt:lpstr>Coaching Cycle</vt:lpstr>
      <vt:lpstr>Learning Strategies</vt:lpstr>
      <vt:lpstr>Intrinsic Motivators</vt:lpstr>
      <vt:lpstr>Director Medical Education</vt:lpstr>
      <vt:lpstr>Program Assessment Model</vt:lpstr>
      <vt:lpstr>PowerPoint Presentation</vt:lpstr>
      <vt:lpstr>Dr. Vincenzo – Potential Coach </vt:lpstr>
      <vt:lpstr>Key Coach Concepts</vt:lpstr>
      <vt:lpstr>Mentoring to Coaching</vt:lpstr>
      <vt:lpstr>Coach2Coach Model</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801</cp:revision>
  <dcterms:created xsi:type="dcterms:W3CDTF">2016-03-20T11:36:31Z</dcterms:created>
  <dcterms:modified xsi:type="dcterms:W3CDTF">2021-09-24T20:56:31Z</dcterms:modified>
</cp:coreProperties>
</file>