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6412" r:id="rId1"/>
    <p:sldMasterId id="2147486424" r:id="rId2"/>
    <p:sldMasterId id="2147483660" r:id="rId3"/>
  </p:sldMasterIdLst>
  <p:notesMasterIdLst>
    <p:notesMasterId r:id="rId37"/>
  </p:notesMasterIdLst>
  <p:sldIdLst>
    <p:sldId id="398" r:id="rId4"/>
    <p:sldId id="256" r:id="rId5"/>
    <p:sldId id="308" r:id="rId6"/>
    <p:sldId id="334" r:id="rId7"/>
    <p:sldId id="446" r:id="rId8"/>
    <p:sldId id="447" r:id="rId9"/>
    <p:sldId id="438" r:id="rId10"/>
    <p:sldId id="462" r:id="rId11"/>
    <p:sldId id="470" r:id="rId12"/>
    <p:sldId id="471" r:id="rId13"/>
    <p:sldId id="464" r:id="rId14"/>
    <p:sldId id="465" r:id="rId15"/>
    <p:sldId id="469" r:id="rId16"/>
    <p:sldId id="473" r:id="rId17"/>
    <p:sldId id="459" r:id="rId18"/>
    <p:sldId id="474" r:id="rId19"/>
    <p:sldId id="472" r:id="rId20"/>
    <p:sldId id="440" r:id="rId21"/>
    <p:sldId id="475" r:id="rId22"/>
    <p:sldId id="480" r:id="rId23"/>
    <p:sldId id="481" r:id="rId24"/>
    <p:sldId id="482" r:id="rId25"/>
    <p:sldId id="477" r:id="rId26"/>
    <p:sldId id="478" r:id="rId27"/>
    <p:sldId id="479" r:id="rId28"/>
    <p:sldId id="483" r:id="rId29"/>
    <p:sldId id="484" r:id="rId30"/>
    <p:sldId id="485" r:id="rId31"/>
    <p:sldId id="476" r:id="rId32"/>
    <p:sldId id="468" r:id="rId33"/>
    <p:sldId id="451" r:id="rId34"/>
    <p:sldId id="399" r:id="rId35"/>
    <p:sldId id="454" r:id="rId36"/>
  </p:sldIdLst>
  <p:sldSz cx="9144000" cy="6858000" type="screen4x3"/>
  <p:notesSz cx="7010400" cy="9296400"/>
  <p:defaultTextStyle>
    <a:defPPr>
      <a:defRPr lang="en-US"/>
    </a:defPPr>
    <a:lvl1pPr algn="l" rtl="0" eaLnBrk="0" fontAlgn="base" hangingPunct="0">
      <a:spcBef>
        <a:spcPct val="0"/>
      </a:spcBef>
      <a:spcAft>
        <a:spcPct val="0"/>
      </a:spcAft>
      <a:defRPr sz="2000" b="1" kern="1200">
        <a:solidFill>
          <a:schemeClr val="tx1"/>
        </a:solidFill>
        <a:latin typeface="Comic Sans MS" charset="0"/>
        <a:ea typeface="+mn-ea"/>
        <a:cs typeface="+mn-cs"/>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2" autoAdjust="0"/>
    <p:restoredTop sz="94322" autoAdjust="0"/>
  </p:normalViewPr>
  <p:slideViewPr>
    <p:cSldViewPr snapToGrid="0" snapToObjects="1">
      <p:cViewPr varScale="1">
        <p:scale>
          <a:sx n="93" d="100"/>
          <a:sy n="93" d="100"/>
        </p:scale>
        <p:origin x="2645"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6" d="100"/>
          <a:sy n="66"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BA700-77D6-4332-BC60-B8868002534D}" type="doc">
      <dgm:prSet loTypeId="urn:microsoft.com/office/officeart/2016/7/layout/VerticalDownArrowProcess" loCatId="process" qsTypeId="urn:microsoft.com/office/officeart/2005/8/quickstyle/simple1" qsCatId="simple" csTypeId="urn:microsoft.com/office/officeart/2005/8/colors/accent6_3" csCatId="accent6"/>
      <dgm:spPr/>
      <dgm:t>
        <a:bodyPr/>
        <a:lstStyle/>
        <a:p>
          <a:endParaRPr lang="en-US"/>
        </a:p>
      </dgm:t>
    </dgm:pt>
    <dgm:pt modelId="{7920971F-5547-41EA-A31D-BD7D60B0733E}">
      <dgm:prSet/>
      <dgm:spPr/>
      <dgm:t>
        <a:bodyPr/>
        <a:lstStyle/>
        <a:p>
          <a:r>
            <a:rPr lang="en-US"/>
            <a:t>Step 1</a:t>
          </a:r>
        </a:p>
      </dgm:t>
    </dgm:pt>
    <dgm:pt modelId="{08CDA57F-F380-4F86-9FD7-4615F4C9194C}" type="parTrans" cxnId="{25087EE5-D3DA-49E6-A03F-3E26C132EF54}">
      <dgm:prSet/>
      <dgm:spPr/>
      <dgm:t>
        <a:bodyPr/>
        <a:lstStyle/>
        <a:p>
          <a:endParaRPr lang="en-US"/>
        </a:p>
      </dgm:t>
    </dgm:pt>
    <dgm:pt modelId="{C47A146D-489E-4680-B75C-5B8D6AD13E36}" type="sibTrans" cxnId="{25087EE5-D3DA-49E6-A03F-3E26C132EF54}">
      <dgm:prSet/>
      <dgm:spPr/>
      <dgm:t>
        <a:bodyPr/>
        <a:lstStyle/>
        <a:p>
          <a:endParaRPr lang="en-US"/>
        </a:p>
      </dgm:t>
    </dgm:pt>
    <dgm:pt modelId="{425D3202-CB48-4140-AF86-73B692CFAE80}">
      <dgm:prSet/>
      <dgm:spPr/>
      <dgm:t>
        <a:bodyPr/>
        <a:lstStyle/>
        <a:p>
          <a:r>
            <a:rPr lang="en-US"/>
            <a:t>Use the hospital's Per-Resident Amount (PRA): </a:t>
          </a:r>
          <a:br>
            <a:rPr lang="en-US" dirty="0"/>
          </a:br>
          <a:endParaRPr lang="en-US" dirty="0"/>
        </a:p>
      </dgm:t>
    </dgm:pt>
    <dgm:pt modelId="{4D42C26F-6A0B-4F7F-8B5A-8D3AB4A43DC5}" type="parTrans" cxnId="{A6248509-11A1-490E-85C9-ED5A5D7D4FDB}">
      <dgm:prSet/>
      <dgm:spPr/>
      <dgm:t>
        <a:bodyPr/>
        <a:lstStyle/>
        <a:p>
          <a:endParaRPr lang="en-US"/>
        </a:p>
      </dgm:t>
    </dgm:pt>
    <dgm:pt modelId="{44D49754-88B8-4E02-95C5-CC5677289966}" type="sibTrans" cxnId="{A6248509-11A1-490E-85C9-ED5A5D7D4FDB}">
      <dgm:prSet/>
      <dgm:spPr/>
      <dgm:t>
        <a:bodyPr/>
        <a:lstStyle/>
        <a:p>
          <a:endParaRPr lang="en-US"/>
        </a:p>
      </dgm:t>
    </dgm:pt>
    <dgm:pt modelId="{E84573BC-05D4-482F-8596-0729ACBE1A14}">
      <dgm:prSet/>
      <dgm:spPr/>
      <dgm:t>
        <a:bodyPr/>
        <a:lstStyle/>
        <a:p>
          <a:r>
            <a:rPr lang="en-US"/>
            <a:t>Step 2</a:t>
          </a:r>
        </a:p>
      </dgm:t>
    </dgm:pt>
    <dgm:pt modelId="{64E45D29-D8B8-4AF1-8FDA-E65A7CCDFAF0}" type="parTrans" cxnId="{847D2644-85B8-4212-9E7E-D833B59259D3}">
      <dgm:prSet/>
      <dgm:spPr/>
      <dgm:t>
        <a:bodyPr/>
        <a:lstStyle/>
        <a:p>
          <a:endParaRPr lang="en-US"/>
        </a:p>
      </dgm:t>
    </dgm:pt>
    <dgm:pt modelId="{5820CFFB-F756-4E06-8FC4-202C6DC8A879}" type="sibTrans" cxnId="{847D2644-85B8-4212-9E7E-D833B59259D3}">
      <dgm:prSet/>
      <dgm:spPr/>
      <dgm:t>
        <a:bodyPr/>
        <a:lstStyle/>
        <a:p>
          <a:endParaRPr lang="en-US"/>
        </a:p>
      </dgm:t>
    </dgm:pt>
    <dgm:pt modelId="{9A3FE3D1-43C5-4824-9D62-9A401F70D2AD}">
      <dgm:prSet/>
      <dgm:spPr/>
      <dgm:t>
        <a:bodyPr/>
        <a:lstStyle/>
        <a:p>
          <a:r>
            <a:rPr lang="en-US"/>
            <a:t>Multiply the updated PRA by the number of countable full-time equivalent (FTE) residents in the current year</a:t>
          </a:r>
          <a:r>
            <a:rPr lang="en-US">
              <a:latin typeface="Arial" panose="020B0604020202020204"/>
            </a:rPr>
            <a:t>.</a:t>
          </a:r>
          <a:r>
            <a:rPr lang="en-US"/>
            <a:t> </a:t>
          </a:r>
        </a:p>
      </dgm:t>
    </dgm:pt>
    <dgm:pt modelId="{4BB3B829-51F8-485F-B21C-9D240D0DB184}" type="parTrans" cxnId="{C0B7391D-A362-4A5F-AC9B-D27BD5F62AB0}">
      <dgm:prSet/>
      <dgm:spPr/>
      <dgm:t>
        <a:bodyPr/>
        <a:lstStyle/>
        <a:p>
          <a:endParaRPr lang="en-US"/>
        </a:p>
      </dgm:t>
    </dgm:pt>
    <dgm:pt modelId="{3757CBA5-D526-45E4-9D77-9E86147A57C0}" type="sibTrans" cxnId="{C0B7391D-A362-4A5F-AC9B-D27BD5F62AB0}">
      <dgm:prSet/>
      <dgm:spPr/>
      <dgm:t>
        <a:bodyPr/>
        <a:lstStyle/>
        <a:p>
          <a:endParaRPr lang="en-US"/>
        </a:p>
      </dgm:t>
    </dgm:pt>
    <dgm:pt modelId="{DE3C2BF0-9FE2-454B-B66A-31A89F7420B6}">
      <dgm:prSet/>
      <dgm:spPr/>
      <dgm:t>
        <a:bodyPr/>
        <a:lstStyle/>
        <a:p>
          <a:r>
            <a:rPr lang="en-US"/>
            <a:t>Step 3</a:t>
          </a:r>
        </a:p>
      </dgm:t>
    </dgm:pt>
    <dgm:pt modelId="{C76C3D19-2605-42C1-9B60-174386F5DCBD}" type="parTrans" cxnId="{B989700C-90FF-4D70-B495-B945AEACF6EF}">
      <dgm:prSet/>
      <dgm:spPr/>
      <dgm:t>
        <a:bodyPr/>
        <a:lstStyle/>
        <a:p>
          <a:endParaRPr lang="en-US"/>
        </a:p>
      </dgm:t>
    </dgm:pt>
    <dgm:pt modelId="{91D6039B-64BC-4D57-83CA-E7F8D498FE10}" type="sibTrans" cxnId="{B989700C-90FF-4D70-B495-B945AEACF6EF}">
      <dgm:prSet/>
      <dgm:spPr/>
      <dgm:t>
        <a:bodyPr/>
        <a:lstStyle/>
        <a:p>
          <a:endParaRPr lang="en-US"/>
        </a:p>
      </dgm:t>
    </dgm:pt>
    <dgm:pt modelId="{0A87AF63-0783-43D1-B2F6-82BB256277A4}">
      <dgm:prSet/>
      <dgm:spPr/>
      <dgm:t>
        <a:bodyPr/>
        <a:lstStyle/>
        <a:p>
          <a:r>
            <a:rPr lang="en-US"/>
            <a:t>Multiply by the hospital’s ratio of Medicare inpatient days to total inpatient days (the "Medicare share") </a:t>
          </a:r>
        </a:p>
      </dgm:t>
    </dgm:pt>
    <dgm:pt modelId="{6925839F-1622-45BD-A724-4CCBE9EF246B}" type="parTrans" cxnId="{0FACB7F4-DC11-4177-99BC-239BCC24F05D}">
      <dgm:prSet/>
      <dgm:spPr/>
      <dgm:t>
        <a:bodyPr/>
        <a:lstStyle/>
        <a:p>
          <a:endParaRPr lang="en-US"/>
        </a:p>
      </dgm:t>
    </dgm:pt>
    <dgm:pt modelId="{B0D49519-15E3-47C3-8796-F5F2009364F5}" type="sibTrans" cxnId="{0FACB7F4-DC11-4177-99BC-239BCC24F05D}">
      <dgm:prSet/>
      <dgm:spPr/>
      <dgm:t>
        <a:bodyPr/>
        <a:lstStyle/>
        <a:p>
          <a:endParaRPr lang="en-US"/>
        </a:p>
      </dgm:t>
    </dgm:pt>
    <dgm:pt modelId="{B5152594-E782-443B-A613-FEF640CB48AC}" type="pres">
      <dgm:prSet presAssocID="{968BA700-77D6-4332-BC60-B8868002534D}" presName="Name0" presStyleCnt="0">
        <dgm:presLayoutVars>
          <dgm:dir/>
          <dgm:animLvl val="lvl"/>
          <dgm:resizeHandles val="exact"/>
        </dgm:presLayoutVars>
      </dgm:prSet>
      <dgm:spPr/>
    </dgm:pt>
    <dgm:pt modelId="{7CEE0974-2269-480E-BE87-72550F79380D}" type="pres">
      <dgm:prSet presAssocID="{DE3C2BF0-9FE2-454B-B66A-31A89F7420B6}" presName="boxAndChildren" presStyleCnt="0"/>
      <dgm:spPr/>
    </dgm:pt>
    <dgm:pt modelId="{96E8C94F-FEFD-49FF-BFCB-F5591AB91642}" type="pres">
      <dgm:prSet presAssocID="{DE3C2BF0-9FE2-454B-B66A-31A89F7420B6}" presName="parentTextBox" presStyleLbl="alignNode1" presStyleIdx="0" presStyleCnt="3"/>
      <dgm:spPr/>
    </dgm:pt>
    <dgm:pt modelId="{69652E2B-B805-45BE-96D3-D28087E59E5F}" type="pres">
      <dgm:prSet presAssocID="{DE3C2BF0-9FE2-454B-B66A-31A89F7420B6}" presName="descendantBox" presStyleLbl="bgAccFollowNode1" presStyleIdx="0" presStyleCnt="3"/>
      <dgm:spPr/>
    </dgm:pt>
    <dgm:pt modelId="{8980E3F0-608B-4939-A2A6-97BC62392C41}" type="pres">
      <dgm:prSet presAssocID="{5820CFFB-F756-4E06-8FC4-202C6DC8A879}" presName="sp" presStyleCnt="0"/>
      <dgm:spPr/>
    </dgm:pt>
    <dgm:pt modelId="{B507188F-AC67-498E-8BF8-AD95C2A7B16C}" type="pres">
      <dgm:prSet presAssocID="{E84573BC-05D4-482F-8596-0729ACBE1A14}" presName="arrowAndChildren" presStyleCnt="0"/>
      <dgm:spPr/>
    </dgm:pt>
    <dgm:pt modelId="{3244D71B-3865-43B6-9089-D8CA36586B3E}" type="pres">
      <dgm:prSet presAssocID="{E84573BC-05D4-482F-8596-0729ACBE1A14}" presName="parentTextArrow" presStyleLbl="node1" presStyleIdx="0" presStyleCnt="0"/>
      <dgm:spPr/>
    </dgm:pt>
    <dgm:pt modelId="{58AE37B5-6A76-4DB4-9E3B-F2F7EDC02FC7}" type="pres">
      <dgm:prSet presAssocID="{E84573BC-05D4-482F-8596-0729ACBE1A14}" presName="arrow" presStyleLbl="alignNode1" presStyleIdx="1" presStyleCnt="3"/>
      <dgm:spPr/>
    </dgm:pt>
    <dgm:pt modelId="{E62638A3-D9DA-4791-9C48-C554CE5B9D74}" type="pres">
      <dgm:prSet presAssocID="{E84573BC-05D4-482F-8596-0729ACBE1A14}" presName="descendantArrow" presStyleLbl="bgAccFollowNode1" presStyleIdx="1" presStyleCnt="3"/>
      <dgm:spPr/>
    </dgm:pt>
    <dgm:pt modelId="{6AE9D762-AA4F-49B1-849C-4BC1372889A4}" type="pres">
      <dgm:prSet presAssocID="{C47A146D-489E-4680-B75C-5B8D6AD13E36}" presName="sp" presStyleCnt="0"/>
      <dgm:spPr/>
    </dgm:pt>
    <dgm:pt modelId="{238999F9-3AE9-4D03-A56E-E3D2818E9193}" type="pres">
      <dgm:prSet presAssocID="{7920971F-5547-41EA-A31D-BD7D60B0733E}" presName="arrowAndChildren" presStyleCnt="0"/>
      <dgm:spPr/>
    </dgm:pt>
    <dgm:pt modelId="{8F77BBFD-448C-4134-864B-AEB1CA34DE6B}" type="pres">
      <dgm:prSet presAssocID="{7920971F-5547-41EA-A31D-BD7D60B0733E}" presName="parentTextArrow" presStyleLbl="node1" presStyleIdx="0" presStyleCnt="0"/>
      <dgm:spPr/>
    </dgm:pt>
    <dgm:pt modelId="{36B77ED5-6B03-4539-B248-9896B6D5D125}" type="pres">
      <dgm:prSet presAssocID="{7920971F-5547-41EA-A31D-BD7D60B0733E}" presName="arrow" presStyleLbl="alignNode1" presStyleIdx="2" presStyleCnt="3"/>
      <dgm:spPr/>
    </dgm:pt>
    <dgm:pt modelId="{3D27F415-D9DF-4631-B6C0-544E489422B5}" type="pres">
      <dgm:prSet presAssocID="{7920971F-5547-41EA-A31D-BD7D60B0733E}" presName="descendantArrow" presStyleLbl="bgAccFollowNode1" presStyleIdx="2" presStyleCnt="3"/>
      <dgm:spPr/>
    </dgm:pt>
  </dgm:ptLst>
  <dgm:cxnLst>
    <dgm:cxn modelId="{A6248509-11A1-490E-85C9-ED5A5D7D4FDB}" srcId="{7920971F-5547-41EA-A31D-BD7D60B0733E}" destId="{425D3202-CB48-4140-AF86-73B692CFAE80}" srcOrd="0" destOrd="0" parTransId="{4D42C26F-6A0B-4F7F-8B5A-8D3AB4A43DC5}" sibTransId="{44D49754-88B8-4E02-95C5-CC5677289966}"/>
    <dgm:cxn modelId="{B989700C-90FF-4D70-B495-B945AEACF6EF}" srcId="{968BA700-77D6-4332-BC60-B8868002534D}" destId="{DE3C2BF0-9FE2-454B-B66A-31A89F7420B6}" srcOrd="2" destOrd="0" parTransId="{C76C3D19-2605-42C1-9B60-174386F5DCBD}" sibTransId="{91D6039B-64BC-4D57-83CA-E7F8D498FE10}"/>
    <dgm:cxn modelId="{90383215-3B17-4F20-9A85-CA6D426EE53D}" type="presOf" srcId="{E84573BC-05D4-482F-8596-0729ACBE1A14}" destId="{3244D71B-3865-43B6-9089-D8CA36586B3E}" srcOrd="0" destOrd="0" presId="urn:microsoft.com/office/officeart/2016/7/layout/VerticalDownArrowProcess"/>
    <dgm:cxn modelId="{C0B7391D-A362-4A5F-AC9B-D27BD5F62AB0}" srcId="{E84573BC-05D4-482F-8596-0729ACBE1A14}" destId="{9A3FE3D1-43C5-4824-9D62-9A401F70D2AD}" srcOrd="0" destOrd="0" parTransId="{4BB3B829-51F8-485F-B21C-9D240D0DB184}" sibTransId="{3757CBA5-D526-45E4-9D77-9E86147A57C0}"/>
    <dgm:cxn modelId="{B5194924-12D5-4669-B546-C9B73D569379}" type="presOf" srcId="{DE3C2BF0-9FE2-454B-B66A-31A89F7420B6}" destId="{96E8C94F-FEFD-49FF-BFCB-F5591AB91642}" srcOrd="0" destOrd="0" presId="urn:microsoft.com/office/officeart/2016/7/layout/VerticalDownArrowProcess"/>
    <dgm:cxn modelId="{847D2644-85B8-4212-9E7E-D833B59259D3}" srcId="{968BA700-77D6-4332-BC60-B8868002534D}" destId="{E84573BC-05D4-482F-8596-0729ACBE1A14}" srcOrd="1" destOrd="0" parTransId="{64E45D29-D8B8-4AF1-8FDA-E65A7CCDFAF0}" sibTransId="{5820CFFB-F756-4E06-8FC4-202C6DC8A879}"/>
    <dgm:cxn modelId="{1BFA7967-330A-4703-ACF6-2871FEF8929B}" type="presOf" srcId="{7920971F-5547-41EA-A31D-BD7D60B0733E}" destId="{36B77ED5-6B03-4539-B248-9896B6D5D125}" srcOrd="1" destOrd="0" presId="urn:microsoft.com/office/officeart/2016/7/layout/VerticalDownArrowProcess"/>
    <dgm:cxn modelId="{83570B51-2F9D-4E47-8A21-3F272EACF7F9}" type="presOf" srcId="{E84573BC-05D4-482F-8596-0729ACBE1A14}" destId="{58AE37B5-6A76-4DB4-9E3B-F2F7EDC02FC7}" srcOrd="1" destOrd="0" presId="urn:microsoft.com/office/officeart/2016/7/layout/VerticalDownArrowProcess"/>
    <dgm:cxn modelId="{E0474851-6E84-45FC-B3AD-A9EBF4D531CC}" type="presOf" srcId="{425D3202-CB48-4140-AF86-73B692CFAE80}" destId="{3D27F415-D9DF-4631-B6C0-544E489422B5}" srcOrd="0" destOrd="0" presId="urn:microsoft.com/office/officeart/2016/7/layout/VerticalDownArrowProcess"/>
    <dgm:cxn modelId="{A55E2AA6-363B-4ADC-8020-EDCC5AE64492}" type="presOf" srcId="{9A3FE3D1-43C5-4824-9D62-9A401F70D2AD}" destId="{E62638A3-D9DA-4791-9C48-C554CE5B9D74}" srcOrd="0" destOrd="0" presId="urn:microsoft.com/office/officeart/2016/7/layout/VerticalDownArrowProcess"/>
    <dgm:cxn modelId="{43AB46B6-CE94-4F5B-98F5-8060084BBC09}" type="presOf" srcId="{968BA700-77D6-4332-BC60-B8868002534D}" destId="{B5152594-E782-443B-A613-FEF640CB48AC}" srcOrd="0" destOrd="0" presId="urn:microsoft.com/office/officeart/2016/7/layout/VerticalDownArrowProcess"/>
    <dgm:cxn modelId="{C51B21C3-AFFC-48D1-B4D6-110F9BA100D7}" type="presOf" srcId="{0A87AF63-0783-43D1-B2F6-82BB256277A4}" destId="{69652E2B-B805-45BE-96D3-D28087E59E5F}" srcOrd="0" destOrd="0" presId="urn:microsoft.com/office/officeart/2016/7/layout/VerticalDownArrowProcess"/>
    <dgm:cxn modelId="{BFE846C9-B89F-471B-A1DB-E1061C343453}" type="presOf" srcId="{7920971F-5547-41EA-A31D-BD7D60B0733E}" destId="{8F77BBFD-448C-4134-864B-AEB1CA34DE6B}" srcOrd="0" destOrd="0" presId="urn:microsoft.com/office/officeart/2016/7/layout/VerticalDownArrowProcess"/>
    <dgm:cxn modelId="{25087EE5-D3DA-49E6-A03F-3E26C132EF54}" srcId="{968BA700-77D6-4332-BC60-B8868002534D}" destId="{7920971F-5547-41EA-A31D-BD7D60B0733E}" srcOrd="0" destOrd="0" parTransId="{08CDA57F-F380-4F86-9FD7-4615F4C9194C}" sibTransId="{C47A146D-489E-4680-B75C-5B8D6AD13E36}"/>
    <dgm:cxn modelId="{0FACB7F4-DC11-4177-99BC-239BCC24F05D}" srcId="{DE3C2BF0-9FE2-454B-B66A-31A89F7420B6}" destId="{0A87AF63-0783-43D1-B2F6-82BB256277A4}" srcOrd="0" destOrd="0" parTransId="{6925839F-1622-45BD-A724-4CCBE9EF246B}" sibTransId="{B0D49519-15E3-47C3-8796-F5F2009364F5}"/>
    <dgm:cxn modelId="{072E6D64-62D4-4CF1-9E60-CFEFE3AA075E}" type="presParOf" srcId="{B5152594-E782-443B-A613-FEF640CB48AC}" destId="{7CEE0974-2269-480E-BE87-72550F79380D}" srcOrd="0" destOrd="0" presId="urn:microsoft.com/office/officeart/2016/7/layout/VerticalDownArrowProcess"/>
    <dgm:cxn modelId="{C136EF17-302A-4E4E-A880-9E6F8B119F57}" type="presParOf" srcId="{7CEE0974-2269-480E-BE87-72550F79380D}" destId="{96E8C94F-FEFD-49FF-BFCB-F5591AB91642}" srcOrd="0" destOrd="0" presId="urn:microsoft.com/office/officeart/2016/7/layout/VerticalDownArrowProcess"/>
    <dgm:cxn modelId="{4F88592F-9289-45A6-B83A-08BDFADCD430}" type="presParOf" srcId="{7CEE0974-2269-480E-BE87-72550F79380D}" destId="{69652E2B-B805-45BE-96D3-D28087E59E5F}" srcOrd="1" destOrd="0" presId="urn:microsoft.com/office/officeart/2016/7/layout/VerticalDownArrowProcess"/>
    <dgm:cxn modelId="{B6E33673-8616-409B-8387-704146DFFAAF}" type="presParOf" srcId="{B5152594-E782-443B-A613-FEF640CB48AC}" destId="{8980E3F0-608B-4939-A2A6-97BC62392C41}" srcOrd="1" destOrd="0" presId="urn:microsoft.com/office/officeart/2016/7/layout/VerticalDownArrowProcess"/>
    <dgm:cxn modelId="{C253F496-DF9A-4347-A3A6-6792FC62157E}" type="presParOf" srcId="{B5152594-E782-443B-A613-FEF640CB48AC}" destId="{B507188F-AC67-498E-8BF8-AD95C2A7B16C}" srcOrd="2" destOrd="0" presId="urn:microsoft.com/office/officeart/2016/7/layout/VerticalDownArrowProcess"/>
    <dgm:cxn modelId="{BF564A0A-4A6D-4ED9-BAF2-DC32EF813EA9}" type="presParOf" srcId="{B507188F-AC67-498E-8BF8-AD95C2A7B16C}" destId="{3244D71B-3865-43B6-9089-D8CA36586B3E}" srcOrd="0" destOrd="0" presId="urn:microsoft.com/office/officeart/2016/7/layout/VerticalDownArrowProcess"/>
    <dgm:cxn modelId="{FA78C0C3-48BB-48D6-8AC5-F512AFAD5B45}" type="presParOf" srcId="{B507188F-AC67-498E-8BF8-AD95C2A7B16C}" destId="{58AE37B5-6A76-4DB4-9E3B-F2F7EDC02FC7}" srcOrd="1" destOrd="0" presId="urn:microsoft.com/office/officeart/2016/7/layout/VerticalDownArrowProcess"/>
    <dgm:cxn modelId="{E7BA0EDB-4B65-4846-88CD-E31B8C8A006A}" type="presParOf" srcId="{B507188F-AC67-498E-8BF8-AD95C2A7B16C}" destId="{E62638A3-D9DA-4791-9C48-C554CE5B9D74}" srcOrd="2" destOrd="0" presId="urn:microsoft.com/office/officeart/2016/7/layout/VerticalDownArrowProcess"/>
    <dgm:cxn modelId="{40D3405C-5B58-4C20-80BD-921787998716}" type="presParOf" srcId="{B5152594-E782-443B-A613-FEF640CB48AC}" destId="{6AE9D762-AA4F-49B1-849C-4BC1372889A4}" srcOrd="3" destOrd="0" presId="urn:microsoft.com/office/officeart/2016/7/layout/VerticalDownArrowProcess"/>
    <dgm:cxn modelId="{E9B8245A-A568-4D5C-83D0-52A8BDEA972B}" type="presParOf" srcId="{B5152594-E782-443B-A613-FEF640CB48AC}" destId="{238999F9-3AE9-4D03-A56E-E3D2818E9193}" srcOrd="4" destOrd="0" presId="urn:microsoft.com/office/officeart/2016/7/layout/VerticalDownArrowProcess"/>
    <dgm:cxn modelId="{BE550DA9-D273-4535-9436-AE23938F66BA}" type="presParOf" srcId="{238999F9-3AE9-4D03-A56E-E3D2818E9193}" destId="{8F77BBFD-448C-4134-864B-AEB1CA34DE6B}" srcOrd="0" destOrd="0" presId="urn:microsoft.com/office/officeart/2016/7/layout/VerticalDownArrowProcess"/>
    <dgm:cxn modelId="{8DBB802F-ACFA-42EB-AB4B-8302848338EE}" type="presParOf" srcId="{238999F9-3AE9-4D03-A56E-E3D2818E9193}" destId="{36B77ED5-6B03-4539-B248-9896B6D5D125}" srcOrd="1" destOrd="0" presId="urn:microsoft.com/office/officeart/2016/7/layout/VerticalDownArrowProcess"/>
    <dgm:cxn modelId="{C65AC0F2-FD40-409F-9891-E53E80C1C9F4}" type="presParOf" srcId="{238999F9-3AE9-4D03-A56E-E3D2818E9193}" destId="{3D27F415-D9DF-4631-B6C0-544E489422B5}"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AD100F-8B5A-4330-B31F-045C6EF4E0A3}" type="doc">
      <dgm:prSet loTypeId="urn:microsoft.com/office/officeart/2005/8/layout/hProcess9" loCatId="process" qsTypeId="urn:microsoft.com/office/officeart/2005/8/quickstyle/simple1" qsCatId="simple" csTypeId="urn:microsoft.com/office/officeart/2005/8/colors/accent6_1" csCatId="accent6" phldr="1"/>
      <dgm:spPr/>
    </dgm:pt>
    <dgm:pt modelId="{6B737F2F-BBE7-4609-9E87-6C88DF700CA1}">
      <dgm:prSet phldrT="[Text]" phldr="0"/>
      <dgm:spPr/>
      <dgm:t>
        <a:bodyPr/>
        <a:lstStyle/>
        <a:p>
          <a:pPr rtl="0"/>
          <a:r>
            <a:rPr lang="en-US" dirty="0"/>
            <a:t> </a:t>
          </a:r>
          <a:r>
            <a:rPr lang="en-US" noProof="0"/>
            <a:t>PRA</a:t>
          </a:r>
          <a:r>
            <a:rPr lang="en-US" dirty="0"/>
            <a:t> </a:t>
          </a:r>
          <a:r>
            <a:rPr lang="en-US" noProof="0">
              <a:latin typeface="Arial" panose="020B0604020202020204"/>
            </a:rPr>
            <a:t>= $</a:t>
          </a:r>
          <a:r>
            <a:rPr lang="en-US">
              <a:latin typeface="Arial" panose="020B0604020202020204"/>
            </a:rPr>
            <a:t>100,000</a:t>
          </a:r>
          <a:endParaRPr lang="en-US"/>
        </a:p>
      </dgm:t>
    </dgm:pt>
    <dgm:pt modelId="{ADB1CF8C-3D80-4B5B-895C-F00BC0BD4B03}" type="parTrans" cxnId="{4C8ADA99-180E-41BC-8B88-CADD3071F110}">
      <dgm:prSet/>
      <dgm:spPr/>
      <dgm:t>
        <a:bodyPr/>
        <a:lstStyle/>
        <a:p>
          <a:endParaRPr lang="en-US"/>
        </a:p>
      </dgm:t>
    </dgm:pt>
    <dgm:pt modelId="{B4681E09-885D-4B61-A782-BBF017F10496}" type="sibTrans" cxnId="{4C8ADA99-180E-41BC-8B88-CADD3071F110}">
      <dgm:prSet/>
      <dgm:spPr/>
      <dgm:t>
        <a:bodyPr/>
        <a:lstStyle/>
        <a:p>
          <a:endParaRPr lang="en-US"/>
        </a:p>
      </dgm:t>
    </dgm:pt>
    <dgm:pt modelId="{4AD8E0F0-8CFC-47B3-B04C-2365BD2EDE33}">
      <dgm:prSet phldrT="[Text]" phldr="0"/>
      <dgm:spPr/>
      <dgm:t>
        <a:bodyPr/>
        <a:lstStyle/>
        <a:p>
          <a:pPr rtl="0"/>
          <a:r>
            <a:rPr lang="en-US">
              <a:latin typeface="Arial" panose="020B0604020202020204"/>
            </a:rPr>
            <a:t> </a:t>
          </a:r>
          <a:r>
            <a:rPr lang="en-US"/>
            <a:t>#</a:t>
          </a:r>
          <a:r>
            <a:rPr lang="en-US">
              <a:latin typeface="Arial" panose="020B0604020202020204"/>
            </a:rPr>
            <a:t>of</a:t>
          </a:r>
          <a:r>
            <a:rPr lang="en-US"/>
            <a:t> Resident </a:t>
          </a:r>
          <a:r>
            <a:rPr lang="en-US">
              <a:latin typeface="Arial" panose="020B0604020202020204"/>
            </a:rPr>
            <a:t>FTEs = 72</a:t>
          </a:r>
          <a:endParaRPr lang="en-US"/>
        </a:p>
      </dgm:t>
    </dgm:pt>
    <dgm:pt modelId="{FA4021BD-6B4B-4435-925F-60BDA0C7BD4B}" type="parTrans" cxnId="{F3C4ECA8-ECBA-4264-9717-DCEC74E65F55}">
      <dgm:prSet/>
      <dgm:spPr/>
      <dgm:t>
        <a:bodyPr/>
        <a:lstStyle/>
        <a:p>
          <a:endParaRPr lang="en-US"/>
        </a:p>
      </dgm:t>
    </dgm:pt>
    <dgm:pt modelId="{4BF8493B-B0B3-4330-AE11-BB636FD1226A}" type="sibTrans" cxnId="{F3C4ECA8-ECBA-4264-9717-DCEC74E65F55}">
      <dgm:prSet/>
      <dgm:spPr/>
      <dgm:t>
        <a:bodyPr/>
        <a:lstStyle/>
        <a:p>
          <a:endParaRPr lang="en-US"/>
        </a:p>
      </dgm:t>
    </dgm:pt>
    <dgm:pt modelId="{C705576E-2B8E-4F78-9775-8939A5EF517E}">
      <dgm:prSet phldr="0"/>
      <dgm:spPr/>
      <dgm:t>
        <a:bodyPr/>
        <a:lstStyle/>
        <a:p>
          <a:pPr rtl="0"/>
          <a:r>
            <a:rPr lang="en-US">
              <a:latin typeface="Arial" panose="020B0604020202020204"/>
            </a:rPr>
            <a:t>$2.8M</a:t>
          </a:r>
          <a:endParaRPr lang="en-US"/>
        </a:p>
      </dgm:t>
    </dgm:pt>
    <dgm:pt modelId="{ACF056E4-4980-4BD2-98EE-A488C052CB1C}" type="parTrans" cxnId="{B07D3ADC-0F0D-4C0E-A7B4-2BF46E3F3344}">
      <dgm:prSet/>
      <dgm:spPr/>
      <dgm:t>
        <a:bodyPr/>
        <a:lstStyle/>
        <a:p>
          <a:endParaRPr lang="en-US"/>
        </a:p>
      </dgm:t>
    </dgm:pt>
    <dgm:pt modelId="{35E7AC5F-3FDA-495B-B702-CC820AA3E6A2}" type="sibTrans" cxnId="{B07D3ADC-0F0D-4C0E-A7B4-2BF46E3F3344}">
      <dgm:prSet/>
      <dgm:spPr/>
      <dgm:t>
        <a:bodyPr/>
        <a:lstStyle/>
        <a:p>
          <a:endParaRPr lang="en-US"/>
        </a:p>
      </dgm:t>
    </dgm:pt>
    <dgm:pt modelId="{08787AB9-DB8A-4C78-8162-959B030387FE}">
      <dgm:prSet phldrT="[Text]" phldr="0"/>
      <dgm:spPr/>
      <dgm:t>
        <a:bodyPr/>
        <a:lstStyle/>
        <a:p>
          <a:pPr rtl="0"/>
          <a:r>
            <a:rPr lang="en-US" dirty="0"/>
            <a:t>Medicare Share</a:t>
          </a:r>
          <a:r>
            <a:rPr lang="en-US" dirty="0">
              <a:latin typeface="Arial" panose="020B0604020202020204"/>
            </a:rPr>
            <a:t>= 40%</a:t>
          </a:r>
          <a:endParaRPr lang="en-US" dirty="0"/>
        </a:p>
      </dgm:t>
    </dgm:pt>
    <dgm:pt modelId="{701B1F3F-E738-4FAA-B441-803C5050F0DE}" type="parTrans" cxnId="{C141F49E-9D08-4B55-9584-DC73670AD452}">
      <dgm:prSet/>
      <dgm:spPr/>
      <dgm:t>
        <a:bodyPr/>
        <a:lstStyle/>
        <a:p>
          <a:endParaRPr lang="en-US"/>
        </a:p>
      </dgm:t>
    </dgm:pt>
    <dgm:pt modelId="{B6F4FE0C-2F8E-4817-8934-ED3819078AFB}" type="sibTrans" cxnId="{C141F49E-9D08-4B55-9584-DC73670AD452}">
      <dgm:prSet/>
      <dgm:spPr/>
      <dgm:t>
        <a:bodyPr/>
        <a:lstStyle/>
        <a:p>
          <a:endParaRPr lang="en-US"/>
        </a:p>
      </dgm:t>
    </dgm:pt>
    <dgm:pt modelId="{F436E2F4-06C6-41A9-91BB-B9583D35D951}" type="pres">
      <dgm:prSet presAssocID="{69AD100F-8B5A-4330-B31F-045C6EF4E0A3}" presName="CompostProcess" presStyleCnt="0">
        <dgm:presLayoutVars>
          <dgm:dir/>
          <dgm:resizeHandles val="exact"/>
        </dgm:presLayoutVars>
      </dgm:prSet>
      <dgm:spPr/>
    </dgm:pt>
    <dgm:pt modelId="{EC4AD340-FD5A-4F91-A615-E8A9C8CDC72D}" type="pres">
      <dgm:prSet presAssocID="{69AD100F-8B5A-4330-B31F-045C6EF4E0A3}" presName="arrow" presStyleLbl="bgShp" presStyleIdx="0" presStyleCnt="1"/>
      <dgm:spPr/>
    </dgm:pt>
    <dgm:pt modelId="{A88721A7-82E3-4BC6-8D2D-D99AFDA87021}" type="pres">
      <dgm:prSet presAssocID="{69AD100F-8B5A-4330-B31F-045C6EF4E0A3}" presName="linearProcess" presStyleCnt="0"/>
      <dgm:spPr/>
    </dgm:pt>
    <dgm:pt modelId="{8625C0D1-C365-468B-ABA0-D67D41FB3A2D}" type="pres">
      <dgm:prSet presAssocID="{6B737F2F-BBE7-4609-9E87-6C88DF700CA1}" presName="textNode" presStyleLbl="node1" presStyleIdx="0" presStyleCnt="4">
        <dgm:presLayoutVars>
          <dgm:bulletEnabled val="1"/>
        </dgm:presLayoutVars>
      </dgm:prSet>
      <dgm:spPr/>
    </dgm:pt>
    <dgm:pt modelId="{D91E89F1-8268-47EC-8DCE-62F2E4EDD89E}" type="pres">
      <dgm:prSet presAssocID="{B4681E09-885D-4B61-A782-BBF017F10496}" presName="sibTrans" presStyleCnt="0"/>
      <dgm:spPr/>
    </dgm:pt>
    <dgm:pt modelId="{313BD802-3ADC-429C-A9B6-1F5C4DD62BC5}" type="pres">
      <dgm:prSet presAssocID="{4AD8E0F0-8CFC-47B3-B04C-2365BD2EDE33}" presName="textNode" presStyleLbl="node1" presStyleIdx="1" presStyleCnt="4">
        <dgm:presLayoutVars>
          <dgm:bulletEnabled val="1"/>
        </dgm:presLayoutVars>
      </dgm:prSet>
      <dgm:spPr/>
    </dgm:pt>
    <dgm:pt modelId="{DE7045AB-D059-4069-BFC7-66178A3CF4EA}" type="pres">
      <dgm:prSet presAssocID="{4BF8493B-B0B3-4330-AE11-BB636FD1226A}" presName="sibTrans" presStyleCnt="0"/>
      <dgm:spPr/>
    </dgm:pt>
    <dgm:pt modelId="{8296C654-196A-450E-B2AC-A9EE0D929FEA}" type="pres">
      <dgm:prSet presAssocID="{08787AB9-DB8A-4C78-8162-959B030387FE}" presName="textNode" presStyleLbl="node1" presStyleIdx="2" presStyleCnt="4">
        <dgm:presLayoutVars>
          <dgm:bulletEnabled val="1"/>
        </dgm:presLayoutVars>
      </dgm:prSet>
      <dgm:spPr/>
    </dgm:pt>
    <dgm:pt modelId="{D9F773C9-EE5D-41D7-8949-468395C05148}" type="pres">
      <dgm:prSet presAssocID="{B6F4FE0C-2F8E-4817-8934-ED3819078AFB}" presName="sibTrans" presStyleCnt="0"/>
      <dgm:spPr/>
    </dgm:pt>
    <dgm:pt modelId="{3D369406-9634-4833-BBDA-35FB2069DA64}" type="pres">
      <dgm:prSet presAssocID="{C705576E-2B8E-4F78-9775-8939A5EF517E}" presName="textNode" presStyleLbl="node1" presStyleIdx="3" presStyleCnt="4">
        <dgm:presLayoutVars>
          <dgm:bulletEnabled val="1"/>
        </dgm:presLayoutVars>
      </dgm:prSet>
      <dgm:spPr/>
    </dgm:pt>
  </dgm:ptLst>
  <dgm:cxnLst>
    <dgm:cxn modelId="{9E405C23-9B16-409C-9C56-6F4CCEE8BDF1}" type="presOf" srcId="{C705576E-2B8E-4F78-9775-8939A5EF517E}" destId="{3D369406-9634-4833-BBDA-35FB2069DA64}" srcOrd="0" destOrd="0" presId="urn:microsoft.com/office/officeart/2005/8/layout/hProcess9"/>
    <dgm:cxn modelId="{A6761D2C-4739-4571-93C6-147C8AA6822B}" type="presOf" srcId="{08787AB9-DB8A-4C78-8162-959B030387FE}" destId="{8296C654-196A-450E-B2AC-A9EE0D929FEA}" srcOrd="0" destOrd="0" presId="urn:microsoft.com/office/officeart/2005/8/layout/hProcess9"/>
    <dgm:cxn modelId="{4C8ADA99-180E-41BC-8B88-CADD3071F110}" srcId="{69AD100F-8B5A-4330-B31F-045C6EF4E0A3}" destId="{6B737F2F-BBE7-4609-9E87-6C88DF700CA1}" srcOrd="0" destOrd="0" parTransId="{ADB1CF8C-3D80-4B5B-895C-F00BC0BD4B03}" sibTransId="{B4681E09-885D-4B61-A782-BBF017F10496}"/>
    <dgm:cxn modelId="{C141F49E-9D08-4B55-9584-DC73670AD452}" srcId="{69AD100F-8B5A-4330-B31F-045C6EF4E0A3}" destId="{08787AB9-DB8A-4C78-8162-959B030387FE}" srcOrd="2" destOrd="0" parTransId="{701B1F3F-E738-4FAA-B441-803C5050F0DE}" sibTransId="{B6F4FE0C-2F8E-4817-8934-ED3819078AFB}"/>
    <dgm:cxn modelId="{F3C4ECA8-ECBA-4264-9717-DCEC74E65F55}" srcId="{69AD100F-8B5A-4330-B31F-045C6EF4E0A3}" destId="{4AD8E0F0-8CFC-47B3-B04C-2365BD2EDE33}" srcOrd="1" destOrd="0" parTransId="{FA4021BD-6B4B-4435-925F-60BDA0C7BD4B}" sibTransId="{4BF8493B-B0B3-4330-AE11-BB636FD1226A}"/>
    <dgm:cxn modelId="{8757F3B5-1CAD-4CCF-A2D9-0E029B6C2206}" type="presOf" srcId="{4AD8E0F0-8CFC-47B3-B04C-2365BD2EDE33}" destId="{313BD802-3ADC-429C-A9B6-1F5C4DD62BC5}" srcOrd="0" destOrd="0" presId="urn:microsoft.com/office/officeart/2005/8/layout/hProcess9"/>
    <dgm:cxn modelId="{B07D3ADC-0F0D-4C0E-A7B4-2BF46E3F3344}" srcId="{69AD100F-8B5A-4330-B31F-045C6EF4E0A3}" destId="{C705576E-2B8E-4F78-9775-8939A5EF517E}" srcOrd="3" destOrd="0" parTransId="{ACF056E4-4980-4BD2-98EE-A488C052CB1C}" sibTransId="{35E7AC5F-3FDA-495B-B702-CC820AA3E6A2}"/>
    <dgm:cxn modelId="{BF3A7CEC-2999-4F6E-B234-C690F34AAC3D}" type="presOf" srcId="{6B737F2F-BBE7-4609-9E87-6C88DF700CA1}" destId="{8625C0D1-C365-468B-ABA0-D67D41FB3A2D}" srcOrd="0" destOrd="0" presId="urn:microsoft.com/office/officeart/2005/8/layout/hProcess9"/>
    <dgm:cxn modelId="{0832A0F9-4EF0-4651-ACA7-B96D4E064A31}" type="presOf" srcId="{69AD100F-8B5A-4330-B31F-045C6EF4E0A3}" destId="{F436E2F4-06C6-41A9-91BB-B9583D35D951}" srcOrd="0" destOrd="0" presId="urn:microsoft.com/office/officeart/2005/8/layout/hProcess9"/>
    <dgm:cxn modelId="{F852F6BE-275C-4AE4-A0E8-10B85AB1DA6B}" type="presParOf" srcId="{F436E2F4-06C6-41A9-91BB-B9583D35D951}" destId="{EC4AD340-FD5A-4F91-A615-E8A9C8CDC72D}" srcOrd="0" destOrd="0" presId="urn:microsoft.com/office/officeart/2005/8/layout/hProcess9"/>
    <dgm:cxn modelId="{3524CF74-003A-4491-BED0-835F54CAD8BD}" type="presParOf" srcId="{F436E2F4-06C6-41A9-91BB-B9583D35D951}" destId="{A88721A7-82E3-4BC6-8D2D-D99AFDA87021}" srcOrd="1" destOrd="0" presId="urn:microsoft.com/office/officeart/2005/8/layout/hProcess9"/>
    <dgm:cxn modelId="{96EDB201-61C8-49E3-95BE-FE76FEE2A374}" type="presParOf" srcId="{A88721A7-82E3-4BC6-8D2D-D99AFDA87021}" destId="{8625C0D1-C365-468B-ABA0-D67D41FB3A2D}" srcOrd="0" destOrd="0" presId="urn:microsoft.com/office/officeart/2005/8/layout/hProcess9"/>
    <dgm:cxn modelId="{4E200D26-015F-4DFD-B055-EE184B391D52}" type="presParOf" srcId="{A88721A7-82E3-4BC6-8D2D-D99AFDA87021}" destId="{D91E89F1-8268-47EC-8DCE-62F2E4EDD89E}" srcOrd="1" destOrd="0" presId="urn:microsoft.com/office/officeart/2005/8/layout/hProcess9"/>
    <dgm:cxn modelId="{60509E43-0F5E-4020-80C2-F863D8A830D7}" type="presParOf" srcId="{A88721A7-82E3-4BC6-8D2D-D99AFDA87021}" destId="{313BD802-3ADC-429C-A9B6-1F5C4DD62BC5}" srcOrd="2" destOrd="0" presId="urn:microsoft.com/office/officeart/2005/8/layout/hProcess9"/>
    <dgm:cxn modelId="{EE62C95B-D87D-4AF8-9432-36C9EDCCC6E9}" type="presParOf" srcId="{A88721A7-82E3-4BC6-8D2D-D99AFDA87021}" destId="{DE7045AB-D059-4069-BFC7-66178A3CF4EA}" srcOrd="3" destOrd="0" presId="urn:microsoft.com/office/officeart/2005/8/layout/hProcess9"/>
    <dgm:cxn modelId="{91616857-A8DF-4FC8-98DA-68D6D36D6787}" type="presParOf" srcId="{A88721A7-82E3-4BC6-8D2D-D99AFDA87021}" destId="{8296C654-196A-450E-B2AC-A9EE0D929FEA}" srcOrd="4" destOrd="0" presId="urn:microsoft.com/office/officeart/2005/8/layout/hProcess9"/>
    <dgm:cxn modelId="{ED9FDC8A-1B81-4DA8-A71F-4849ABB372C9}" type="presParOf" srcId="{A88721A7-82E3-4BC6-8D2D-D99AFDA87021}" destId="{D9F773C9-EE5D-41D7-8949-468395C05148}" srcOrd="5" destOrd="0" presId="urn:microsoft.com/office/officeart/2005/8/layout/hProcess9"/>
    <dgm:cxn modelId="{D0699689-09DA-4D22-B70D-1DCB88DEF351}" type="presParOf" srcId="{A88721A7-82E3-4BC6-8D2D-D99AFDA87021}" destId="{3D369406-9634-4833-BBDA-35FB2069DA64}"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4D921A-565A-4291-B620-F79B0939A146}" type="doc">
      <dgm:prSet loTypeId="urn:microsoft.com/office/officeart/2005/8/layout/chevron2" loCatId="process" qsTypeId="urn:microsoft.com/office/officeart/2005/8/quickstyle/simple1" qsCatId="simple" csTypeId="urn:microsoft.com/office/officeart/2005/8/colors/accent6_3" csCatId="accent6" phldr="1"/>
      <dgm:spPr/>
      <dgm:t>
        <a:bodyPr/>
        <a:lstStyle/>
        <a:p>
          <a:endParaRPr lang="en-US"/>
        </a:p>
      </dgm:t>
    </dgm:pt>
    <dgm:pt modelId="{B91ADEC8-02B8-4E0F-A80D-0D264F662467}">
      <dgm:prSet phldrT="[Text]" phldr="0"/>
      <dgm:spPr/>
      <dgm:t>
        <a:bodyPr/>
        <a:lstStyle/>
        <a:p>
          <a:pPr rtl="0"/>
          <a:r>
            <a:rPr lang="en-US" b="1" u="none" dirty="0">
              <a:latin typeface="Arial" panose="020B0604020202020204"/>
            </a:rPr>
            <a:t>Step 1:</a:t>
          </a:r>
          <a:r>
            <a:rPr lang="en-US" dirty="0">
              <a:latin typeface="Arial" panose="020B0604020202020204"/>
            </a:rPr>
            <a:t> </a:t>
          </a:r>
          <a:endParaRPr lang="en-US" dirty="0"/>
        </a:p>
      </dgm:t>
    </dgm:pt>
    <dgm:pt modelId="{B727A080-9E44-4ACB-A5BA-4E8631897EB6}" type="parTrans" cxnId="{46BA9263-5052-45FC-B985-8FE5CE3C46C8}">
      <dgm:prSet/>
      <dgm:spPr/>
      <dgm:t>
        <a:bodyPr/>
        <a:lstStyle/>
        <a:p>
          <a:endParaRPr lang="en-US"/>
        </a:p>
      </dgm:t>
    </dgm:pt>
    <dgm:pt modelId="{6091F730-E0CD-4CFB-9E7E-4E00E1BF4107}" type="sibTrans" cxnId="{46BA9263-5052-45FC-B985-8FE5CE3C46C8}">
      <dgm:prSet/>
      <dgm:spPr/>
      <dgm:t>
        <a:bodyPr/>
        <a:lstStyle/>
        <a:p>
          <a:endParaRPr lang="en-US"/>
        </a:p>
      </dgm:t>
    </dgm:pt>
    <dgm:pt modelId="{95B71C55-E8D5-4F6A-9063-5CC6E669DFEF}">
      <dgm:prSet phldrT="[Text]" phldr="0"/>
      <dgm:spPr/>
      <dgm:t>
        <a:bodyPr/>
        <a:lstStyle/>
        <a:p>
          <a:pPr rtl="0"/>
          <a:r>
            <a:rPr lang="en-US" dirty="0">
              <a:latin typeface="Arial" panose="020B0604020202020204"/>
            </a:rPr>
            <a:t>Determine the IRB ratio</a:t>
          </a:r>
          <a:endParaRPr lang="en-US" dirty="0"/>
        </a:p>
      </dgm:t>
    </dgm:pt>
    <dgm:pt modelId="{7A3E9397-D720-4923-84C1-3AC565FC74D2}" type="parTrans" cxnId="{E75C6A00-6021-4B49-A58D-54271A1B1C17}">
      <dgm:prSet/>
      <dgm:spPr/>
      <dgm:t>
        <a:bodyPr/>
        <a:lstStyle/>
        <a:p>
          <a:endParaRPr lang="en-US"/>
        </a:p>
      </dgm:t>
    </dgm:pt>
    <dgm:pt modelId="{439C3D48-B903-4F33-96FC-F8C524C5FC8A}" type="sibTrans" cxnId="{E75C6A00-6021-4B49-A58D-54271A1B1C17}">
      <dgm:prSet/>
      <dgm:spPr/>
      <dgm:t>
        <a:bodyPr/>
        <a:lstStyle/>
        <a:p>
          <a:endParaRPr lang="en-US"/>
        </a:p>
      </dgm:t>
    </dgm:pt>
    <dgm:pt modelId="{6BF9B4EF-058E-4A66-9DAB-40FB68B62CCE}">
      <dgm:prSet phldrT="[Text]" phldr="0"/>
      <dgm:spPr/>
      <dgm:t>
        <a:bodyPr/>
        <a:lstStyle/>
        <a:p>
          <a:pPr rtl="0"/>
          <a:r>
            <a:rPr lang="en-US" dirty="0">
              <a:latin typeface="Arial" panose="020B0604020202020204"/>
            </a:rPr>
            <a:t>Example: 85 resident FTEs / 330 beds = 0.255</a:t>
          </a:r>
          <a:endParaRPr lang="en-US" dirty="0"/>
        </a:p>
      </dgm:t>
    </dgm:pt>
    <dgm:pt modelId="{0B1AAE50-1EFD-400F-BD4F-804A4B5239BF}" type="parTrans" cxnId="{8EECB2D4-C84C-4628-83B8-477D9F2B2369}">
      <dgm:prSet/>
      <dgm:spPr/>
      <dgm:t>
        <a:bodyPr/>
        <a:lstStyle/>
        <a:p>
          <a:endParaRPr lang="en-US"/>
        </a:p>
      </dgm:t>
    </dgm:pt>
    <dgm:pt modelId="{AFDA6776-3275-45F4-9AF3-99A981856CFE}" type="sibTrans" cxnId="{8EECB2D4-C84C-4628-83B8-477D9F2B2369}">
      <dgm:prSet/>
      <dgm:spPr/>
      <dgm:t>
        <a:bodyPr/>
        <a:lstStyle/>
        <a:p>
          <a:endParaRPr lang="en-US"/>
        </a:p>
      </dgm:t>
    </dgm:pt>
    <dgm:pt modelId="{CE6B2B36-BFBE-4A29-800B-B196077AC6B3}">
      <dgm:prSet phldrT="[Text]" phldr="0"/>
      <dgm:spPr/>
      <dgm:t>
        <a:bodyPr/>
        <a:lstStyle/>
        <a:p>
          <a:pPr rtl="0"/>
          <a:r>
            <a:rPr lang="en-US" b="1" u="none" dirty="0">
              <a:latin typeface="Arial" panose="020B0604020202020204"/>
            </a:rPr>
            <a:t>Step 2:</a:t>
          </a:r>
          <a:endParaRPr lang="en-US" u="none" dirty="0"/>
        </a:p>
      </dgm:t>
    </dgm:pt>
    <dgm:pt modelId="{827C01F6-ACF9-4B14-AC33-87042E463E08}" type="parTrans" cxnId="{196D8262-C992-451F-A083-C5EC9E3E6F6E}">
      <dgm:prSet/>
      <dgm:spPr/>
      <dgm:t>
        <a:bodyPr/>
        <a:lstStyle/>
        <a:p>
          <a:endParaRPr lang="en-US"/>
        </a:p>
      </dgm:t>
    </dgm:pt>
    <dgm:pt modelId="{188FFAE6-ECE3-402A-B1CD-EEAFEBAA2ED9}" type="sibTrans" cxnId="{196D8262-C992-451F-A083-C5EC9E3E6F6E}">
      <dgm:prSet/>
      <dgm:spPr/>
      <dgm:t>
        <a:bodyPr/>
        <a:lstStyle/>
        <a:p>
          <a:endParaRPr lang="en-US"/>
        </a:p>
      </dgm:t>
    </dgm:pt>
    <dgm:pt modelId="{3293929E-77AF-47A1-B509-128200B812B8}">
      <dgm:prSet phldrT="[Text]" phldr="0"/>
      <dgm:spPr/>
      <dgm:t>
        <a:bodyPr/>
        <a:lstStyle/>
        <a:p>
          <a:pPr rtl="0"/>
          <a:r>
            <a:rPr lang="en-US" dirty="0">
              <a:latin typeface="Arial" panose="020B0604020202020204"/>
            </a:rPr>
            <a:t>Use statistical formula and IRB to calculate IME add-on</a:t>
          </a:r>
          <a:endParaRPr lang="en-US" dirty="0"/>
        </a:p>
      </dgm:t>
    </dgm:pt>
    <dgm:pt modelId="{C535784D-086A-43B6-8CCE-76C63623D51A}" type="parTrans" cxnId="{B7C9E00E-35B0-491A-A234-B3AB3462658A}">
      <dgm:prSet/>
      <dgm:spPr/>
      <dgm:t>
        <a:bodyPr/>
        <a:lstStyle/>
        <a:p>
          <a:endParaRPr lang="en-US"/>
        </a:p>
      </dgm:t>
    </dgm:pt>
    <dgm:pt modelId="{C777B411-EFB4-4A21-8A76-14C1847E3910}" type="sibTrans" cxnId="{B7C9E00E-35B0-491A-A234-B3AB3462658A}">
      <dgm:prSet/>
      <dgm:spPr/>
      <dgm:t>
        <a:bodyPr/>
        <a:lstStyle/>
        <a:p>
          <a:endParaRPr lang="en-US"/>
        </a:p>
      </dgm:t>
    </dgm:pt>
    <dgm:pt modelId="{8CD7E5CC-C6E0-4BEA-8CF2-E2DB6ACFF740}">
      <dgm:prSet phldrT="[Text]" phldr="0"/>
      <dgm:spPr/>
      <dgm:t>
        <a:bodyPr/>
        <a:lstStyle/>
        <a:p>
          <a:pPr rtl="0"/>
          <a:r>
            <a:rPr lang="en-US" dirty="0">
              <a:latin typeface="Arial" panose="020B0604020202020204"/>
            </a:rPr>
            <a:t>Example:1.35 ×[(1 + </a:t>
          </a:r>
          <a:r>
            <a:rPr lang="en-US" baseline="0" dirty="0">
              <a:latin typeface="Arial" panose="020B0604020202020204"/>
            </a:rPr>
            <a:t>0.255</a:t>
          </a:r>
          <a:r>
            <a:rPr lang="en-US" baseline="30000" dirty="0">
              <a:latin typeface="Arial" panose="020B0604020202020204"/>
            </a:rPr>
            <a:t>)0.405</a:t>
          </a:r>
          <a:r>
            <a:rPr lang="en-US" dirty="0">
              <a:latin typeface="Arial" panose="020B0604020202020204"/>
            </a:rPr>
            <a:t> -1] = 0.13(or 13%)</a:t>
          </a:r>
          <a:endParaRPr lang="en-US" dirty="0"/>
        </a:p>
      </dgm:t>
    </dgm:pt>
    <dgm:pt modelId="{751A8288-C512-4992-AECC-279445611C4D}" type="parTrans" cxnId="{963E0DE0-7632-4D9D-904D-68005D56B6C7}">
      <dgm:prSet/>
      <dgm:spPr/>
      <dgm:t>
        <a:bodyPr/>
        <a:lstStyle/>
        <a:p>
          <a:endParaRPr lang="en-US"/>
        </a:p>
      </dgm:t>
    </dgm:pt>
    <dgm:pt modelId="{39A99102-C0EE-4991-AB14-450CE1709421}" type="sibTrans" cxnId="{963E0DE0-7632-4D9D-904D-68005D56B6C7}">
      <dgm:prSet/>
      <dgm:spPr/>
      <dgm:t>
        <a:bodyPr/>
        <a:lstStyle/>
        <a:p>
          <a:endParaRPr lang="en-US"/>
        </a:p>
      </dgm:t>
    </dgm:pt>
    <dgm:pt modelId="{62634C40-C22D-4FE4-BCD4-1BB80D36C1FE}">
      <dgm:prSet phldrT="[Text]" phldr="0"/>
      <dgm:spPr/>
      <dgm:t>
        <a:bodyPr/>
        <a:lstStyle/>
        <a:p>
          <a:pPr rtl="0"/>
          <a:r>
            <a:rPr lang="en-US" b="1" dirty="0">
              <a:latin typeface="Arial" panose="020B0604020202020204"/>
            </a:rPr>
            <a:t>Step 3:</a:t>
          </a:r>
          <a:endParaRPr lang="en-US" dirty="0"/>
        </a:p>
      </dgm:t>
    </dgm:pt>
    <dgm:pt modelId="{27014AC5-3F3F-47DB-926D-A7663156DCB7}" type="parTrans" cxnId="{97E3E896-1FED-44C3-B8F0-531AB4A54B77}">
      <dgm:prSet/>
      <dgm:spPr/>
      <dgm:t>
        <a:bodyPr/>
        <a:lstStyle/>
        <a:p>
          <a:endParaRPr lang="en-US"/>
        </a:p>
      </dgm:t>
    </dgm:pt>
    <dgm:pt modelId="{B62170C7-CB6C-4215-86CD-7309CF9E574F}" type="sibTrans" cxnId="{97E3E896-1FED-44C3-B8F0-531AB4A54B77}">
      <dgm:prSet/>
      <dgm:spPr/>
      <dgm:t>
        <a:bodyPr/>
        <a:lstStyle/>
        <a:p>
          <a:endParaRPr lang="en-US"/>
        </a:p>
      </dgm:t>
    </dgm:pt>
    <dgm:pt modelId="{E6C48D03-99BA-42CE-8AC2-949078B4AB23}">
      <dgm:prSet phldrT="[Text]" phldr="0"/>
      <dgm:spPr/>
      <dgm:t>
        <a:bodyPr/>
        <a:lstStyle/>
        <a:p>
          <a:pPr rtl="0"/>
          <a:r>
            <a:rPr lang="en-US" dirty="0">
              <a:latin typeface="Arial" panose="020B0604020202020204"/>
            </a:rPr>
            <a:t>Calculate the IME payment for each case</a:t>
          </a:r>
          <a:endParaRPr lang="en-US" dirty="0"/>
        </a:p>
      </dgm:t>
    </dgm:pt>
    <dgm:pt modelId="{733F88C6-6702-4758-9971-6A1C2427DE6E}" type="parTrans" cxnId="{B2AA7FE1-1881-45AA-B81B-92CAB5F48ADE}">
      <dgm:prSet/>
      <dgm:spPr/>
      <dgm:t>
        <a:bodyPr/>
        <a:lstStyle/>
        <a:p>
          <a:endParaRPr lang="en-US"/>
        </a:p>
      </dgm:t>
    </dgm:pt>
    <dgm:pt modelId="{10C44E0F-5449-4DAF-AEAC-E2A313598AD1}" type="sibTrans" cxnId="{B2AA7FE1-1881-45AA-B81B-92CAB5F48ADE}">
      <dgm:prSet/>
      <dgm:spPr/>
      <dgm:t>
        <a:bodyPr/>
        <a:lstStyle/>
        <a:p>
          <a:endParaRPr lang="en-US"/>
        </a:p>
      </dgm:t>
    </dgm:pt>
    <dgm:pt modelId="{779C6D28-C8DD-4812-9A58-F3B08A47A889}">
      <dgm:prSet phldrT="[Text]" phldr="0"/>
      <dgm:spPr/>
      <dgm:t>
        <a:bodyPr/>
        <a:lstStyle/>
        <a:p>
          <a:pPr rtl="0"/>
          <a:r>
            <a:rPr lang="en-US" dirty="0">
              <a:latin typeface="Arial" panose="020B0604020202020204"/>
            </a:rPr>
            <a:t>Example: IME add-on payment for MS-DRG 470 (major joint replacement) = ($14,213 ×13%) = $1,847.69</a:t>
          </a:r>
          <a:endParaRPr lang="en-US" dirty="0"/>
        </a:p>
      </dgm:t>
    </dgm:pt>
    <dgm:pt modelId="{96DC2C05-7A1D-409E-BBA5-1D7376DE655C}" type="parTrans" cxnId="{80C733B6-DDB6-4ABE-9E31-77F1078D7877}">
      <dgm:prSet/>
      <dgm:spPr/>
      <dgm:t>
        <a:bodyPr/>
        <a:lstStyle/>
        <a:p>
          <a:endParaRPr lang="en-US"/>
        </a:p>
      </dgm:t>
    </dgm:pt>
    <dgm:pt modelId="{60E061E4-33C7-41CD-BFD9-36412C38EB67}" type="sibTrans" cxnId="{80C733B6-DDB6-4ABE-9E31-77F1078D7877}">
      <dgm:prSet/>
      <dgm:spPr/>
      <dgm:t>
        <a:bodyPr/>
        <a:lstStyle/>
        <a:p>
          <a:endParaRPr lang="en-US"/>
        </a:p>
      </dgm:t>
    </dgm:pt>
    <dgm:pt modelId="{F39A3D5C-0A0F-4824-8EEA-34A6C9AC29AD}" type="pres">
      <dgm:prSet presAssocID="{5C4D921A-565A-4291-B620-F79B0939A146}" presName="linearFlow" presStyleCnt="0">
        <dgm:presLayoutVars>
          <dgm:dir/>
          <dgm:animLvl val="lvl"/>
          <dgm:resizeHandles val="exact"/>
        </dgm:presLayoutVars>
      </dgm:prSet>
      <dgm:spPr/>
    </dgm:pt>
    <dgm:pt modelId="{EEE4F03B-C443-42B9-A441-00CCE818AFFB}" type="pres">
      <dgm:prSet presAssocID="{B91ADEC8-02B8-4E0F-A80D-0D264F662467}" presName="composite" presStyleCnt="0"/>
      <dgm:spPr/>
    </dgm:pt>
    <dgm:pt modelId="{9CB2E83B-9C36-485A-8D04-C9D8F0AB0890}" type="pres">
      <dgm:prSet presAssocID="{B91ADEC8-02B8-4E0F-A80D-0D264F662467}" presName="parentText" presStyleLbl="alignNode1" presStyleIdx="0" presStyleCnt="3">
        <dgm:presLayoutVars>
          <dgm:chMax val="1"/>
          <dgm:bulletEnabled val="1"/>
        </dgm:presLayoutVars>
      </dgm:prSet>
      <dgm:spPr/>
    </dgm:pt>
    <dgm:pt modelId="{642CE473-1081-499B-B3EA-5884FA28964A}" type="pres">
      <dgm:prSet presAssocID="{B91ADEC8-02B8-4E0F-A80D-0D264F662467}" presName="descendantText" presStyleLbl="alignAcc1" presStyleIdx="0" presStyleCnt="3">
        <dgm:presLayoutVars>
          <dgm:bulletEnabled val="1"/>
        </dgm:presLayoutVars>
      </dgm:prSet>
      <dgm:spPr/>
    </dgm:pt>
    <dgm:pt modelId="{7FEF7070-8176-4D6C-A77D-B9063FB582DA}" type="pres">
      <dgm:prSet presAssocID="{6091F730-E0CD-4CFB-9E7E-4E00E1BF4107}" presName="sp" presStyleCnt="0"/>
      <dgm:spPr/>
    </dgm:pt>
    <dgm:pt modelId="{4B19A799-9283-4012-A8B7-8A3E67CCCCCE}" type="pres">
      <dgm:prSet presAssocID="{CE6B2B36-BFBE-4A29-800B-B196077AC6B3}" presName="composite" presStyleCnt="0"/>
      <dgm:spPr/>
    </dgm:pt>
    <dgm:pt modelId="{993B39E4-E6D2-494C-84C0-E255EA14AA40}" type="pres">
      <dgm:prSet presAssocID="{CE6B2B36-BFBE-4A29-800B-B196077AC6B3}" presName="parentText" presStyleLbl="alignNode1" presStyleIdx="1" presStyleCnt="3">
        <dgm:presLayoutVars>
          <dgm:chMax val="1"/>
          <dgm:bulletEnabled val="1"/>
        </dgm:presLayoutVars>
      </dgm:prSet>
      <dgm:spPr/>
    </dgm:pt>
    <dgm:pt modelId="{2C8B5A8A-BBDC-4A02-989A-A39FAFFC8A59}" type="pres">
      <dgm:prSet presAssocID="{CE6B2B36-BFBE-4A29-800B-B196077AC6B3}" presName="descendantText" presStyleLbl="alignAcc1" presStyleIdx="1" presStyleCnt="3">
        <dgm:presLayoutVars>
          <dgm:bulletEnabled val="1"/>
        </dgm:presLayoutVars>
      </dgm:prSet>
      <dgm:spPr/>
    </dgm:pt>
    <dgm:pt modelId="{E760D98F-B515-428F-9B16-6A1315B25DD0}" type="pres">
      <dgm:prSet presAssocID="{188FFAE6-ECE3-402A-B1CD-EEAFEBAA2ED9}" presName="sp" presStyleCnt="0"/>
      <dgm:spPr/>
    </dgm:pt>
    <dgm:pt modelId="{A6D989DF-EE9E-45C2-AF54-AE8DF5BBB797}" type="pres">
      <dgm:prSet presAssocID="{62634C40-C22D-4FE4-BCD4-1BB80D36C1FE}" presName="composite" presStyleCnt="0"/>
      <dgm:spPr/>
    </dgm:pt>
    <dgm:pt modelId="{CE67D5A0-31AA-4C07-9892-739236CA773F}" type="pres">
      <dgm:prSet presAssocID="{62634C40-C22D-4FE4-BCD4-1BB80D36C1FE}" presName="parentText" presStyleLbl="alignNode1" presStyleIdx="2" presStyleCnt="3">
        <dgm:presLayoutVars>
          <dgm:chMax val="1"/>
          <dgm:bulletEnabled val="1"/>
        </dgm:presLayoutVars>
      </dgm:prSet>
      <dgm:spPr/>
    </dgm:pt>
    <dgm:pt modelId="{DEE93D9B-4C98-404C-8969-00AA0F2A331D}" type="pres">
      <dgm:prSet presAssocID="{62634C40-C22D-4FE4-BCD4-1BB80D36C1FE}" presName="descendantText" presStyleLbl="alignAcc1" presStyleIdx="2" presStyleCnt="3">
        <dgm:presLayoutVars>
          <dgm:bulletEnabled val="1"/>
        </dgm:presLayoutVars>
      </dgm:prSet>
      <dgm:spPr/>
    </dgm:pt>
  </dgm:ptLst>
  <dgm:cxnLst>
    <dgm:cxn modelId="{E75C6A00-6021-4B49-A58D-54271A1B1C17}" srcId="{B91ADEC8-02B8-4E0F-A80D-0D264F662467}" destId="{95B71C55-E8D5-4F6A-9063-5CC6E669DFEF}" srcOrd="0" destOrd="0" parTransId="{7A3E9397-D720-4923-84C1-3AC565FC74D2}" sibTransId="{439C3D48-B903-4F33-96FC-F8C524C5FC8A}"/>
    <dgm:cxn modelId="{B7C9E00E-35B0-491A-A234-B3AB3462658A}" srcId="{CE6B2B36-BFBE-4A29-800B-B196077AC6B3}" destId="{3293929E-77AF-47A1-B509-128200B812B8}" srcOrd="0" destOrd="0" parTransId="{C535784D-086A-43B6-8CCE-76C63623D51A}" sibTransId="{C777B411-EFB4-4A21-8A76-14C1847E3910}"/>
    <dgm:cxn modelId="{196D8262-C992-451F-A083-C5EC9E3E6F6E}" srcId="{5C4D921A-565A-4291-B620-F79B0939A146}" destId="{CE6B2B36-BFBE-4A29-800B-B196077AC6B3}" srcOrd="1" destOrd="0" parTransId="{827C01F6-ACF9-4B14-AC33-87042E463E08}" sibTransId="{188FFAE6-ECE3-402A-B1CD-EEAFEBAA2ED9}"/>
    <dgm:cxn modelId="{46BA9263-5052-45FC-B985-8FE5CE3C46C8}" srcId="{5C4D921A-565A-4291-B620-F79B0939A146}" destId="{B91ADEC8-02B8-4E0F-A80D-0D264F662467}" srcOrd="0" destOrd="0" parTransId="{B727A080-9E44-4ACB-A5BA-4E8631897EB6}" sibTransId="{6091F730-E0CD-4CFB-9E7E-4E00E1BF4107}"/>
    <dgm:cxn modelId="{94DEBE74-841A-413F-BA63-A43190436E17}" type="presOf" srcId="{779C6D28-C8DD-4812-9A58-F3B08A47A889}" destId="{DEE93D9B-4C98-404C-8969-00AA0F2A331D}" srcOrd="0" destOrd="1" presId="urn:microsoft.com/office/officeart/2005/8/layout/chevron2"/>
    <dgm:cxn modelId="{9B3E4B76-D36A-4BA2-A32E-59CA17AF1E7B}" type="presOf" srcId="{95B71C55-E8D5-4F6A-9063-5CC6E669DFEF}" destId="{642CE473-1081-499B-B3EA-5884FA28964A}" srcOrd="0" destOrd="0" presId="urn:microsoft.com/office/officeart/2005/8/layout/chevron2"/>
    <dgm:cxn modelId="{FBD21D7B-0D8D-43D5-804B-4A0D3FD54387}" type="presOf" srcId="{6BF9B4EF-058E-4A66-9DAB-40FB68B62CCE}" destId="{642CE473-1081-499B-B3EA-5884FA28964A}" srcOrd="0" destOrd="1" presId="urn:microsoft.com/office/officeart/2005/8/layout/chevron2"/>
    <dgm:cxn modelId="{865FA485-025D-45AA-BA0A-A65FA6E756DF}" type="presOf" srcId="{62634C40-C22D-4FE4-BCD4-1BB80D36C1FE}" destId="{CE67D5A0-31AA-4C07-9892-739236CA773F}" srcOrd="0" destOrd="0" presId="urn:microsoft.com/office/officeart/2005/8/layout/chevron2"/>
    <dgm:cxn modelId="{97E3E896-1FED-44C3-B8F0-531AB4A54B77}" srcId="{5C4D921A-565A-4291-B620-F79B0939A146}" destId="{62634C40-C22D-4FE4-BCD4-1BB80D36C1FE}" srcOrd="2" destOrd="0" parTransId="{27014AC5-3F3F-47DB-926D-A7663156DCB7}" sibTransId="{B62170C7-CB6C-4215-86CD-7309CF9E574F}"/>
    <dgm:cxn modelId="{EF129398-D99D-4E8E-815E-10E79B99DF16}" type="presOf" srcId="{5C4D921A-565A-4291-B620-F79B0939A146}" destId="{F39A3D5C-0A0F-4824-8EEA-34A6C9AC29AD}" srcOrd="0" destOrd="0" presId="urn:microsoft.com/office/officeart/2005/8/layout/chevron2"/>
    <dgm:cxn modelId="{4D4C1399-FB77-401B-98E2-1E6D9E6E0AE7}" type="presOf" srcId="{8CD7E5CC-C6E0-4BEA-8CF2-E2DB6ACFF740}" destId="{2C8B5A8A-BBDC-4A02-989A-A39FAFFC8A59}" srcOrd="0" destOrd="1" presId="urn:microsoft.com/office/officeart/2005/8/layout/chevron2"/>
    <dgm:cxn modelId="{71E7C8A7-0847-499C-840B-6B9BB03D5167}" type="presOf" srcId="{3293929E-77AF-47A1-B509-128200B812B8}" destId="{2C8B5A8A-BBDC-4A02-989A-A39FAFFC8A59}" srcOrd="0" destOrd="0" presId="urn:microsoft.com/office/officeart/2005/8/layout/chevron2"/>
    <dgm:cxn modelId="{69AA89A8-EFBC-4AAD-AA82-755E3825B8DB}" type="presOf" srcId="{B91ADEC8-02B8-4E0F-A80D-0D264F662467}" destId="{9CB2E83B-9C36-485A-8D04-C9D8F0AB0890}" srcOrd="0" destOrd="0" presId="urn:microsoft.com/office/officeart/2005/8/layout/chevron2"/>
    <dgm:cxn modelId="{80C733B6-DDB6-4ABE-9E31-77F1078D7877}" srcId="{62634C40-C22D-4FE4-BCD4-1BB80D36C1FE}" destId="{779C6D28-C8DD-4812-9A58-F3B08A47A889}" srcOrd="1" destOrd="0" parTransId="{96DC2C05-7A1D-409E-BBA5-1D7376DE655C}" sibTransId="{60E061E4-33C7-41CD-BFD9-36412C38EB67}"/>
    <dgm:cxn modelId="{6C9AEDC2-D85A-47AF-9C7C-FB3B2AC72D0B}" type="presOf" srcId="{CE6B2B36-BFBE-4A29-800B-B196077AC6B3}" destId="{993B39E4-E6D2-494C-84C0-E255EA14AA40}" srcOrd="0" destOrd="0" presId="urn:microsoft.com/office/officeart/2005/8/layout/chevron2"/>
    <dgm:cxn modelId="{8EECB2D4-C84C-4628-83B8-477D9F2B2369}" srcId="{B91ADEC8-02B8-4E0F-A80D-0D264F662467}" destId="{6BF9B4EF-058E-4A66-9DAB-40FB68B62CCE}" srcOrd="1" destOrd="0" parTransId="{0B1AAE50-1EFD-400F-BD4F-804A4B5239BF}" sibTransId="{AFDA6776-3275-45F4-9AF3-99A981856CFE}"/>
    <dgm:cxn modelId="{5BA122DE-0EB4-4241-8262-99DE7256DA38}" type="presOf" srcId="{E6C48D03-99BA-42CE-8AC2-949078B4AB23}" destId="{DEE93D9B-4C98-404C-8969-00AA0F2A331D}" srcOrd="0" destOrd="0" presId="urn:microsoft.com/office/officeart/2005/8/layout/chevron2"/>
    <dgm:cxn modelId="{963E0DE0-7632-4D9D-904D-68005D56B6C7}" srcId="{CE6B2B36-BFBE-4A29-800B-B196077AC6B3}" destId="{8CD7E5CC-C6E0-4BEA-8CF2-E2DB6ACFF740}" srcOrd="1" destOrd="0" parTransId="{751A8288-C512-4992-AECC-279445611C4D}" sibTransId="{39A99102-C0EE-4991-AB14-450CE1709421}"/>
    <dgm:cxn modelId="{B2AA7FE1-1881-45AA-B81B-92CAB5F48ADE}" srcId="{62634C40-C22D-4FE4-BCD4-1BB80D36C1FE}" destId="{E6C48D03-99BA-42CE-8AC2-949078B4AB23}" srcOrd="0" destOrd="0" parTransId="{733F88C6-6702-4758-9971-6A1C2427DE6E}" sibTransId="{10C44E0F-5449-4DAF-AEAC-E2A313598AD1}"/>
    <dgm:cxn modelId="{A3686690-5545-4CA9-A481-FC5D9A6F8E2B}" type="presParOf" srcId="{F39A3D5C-0A0F-4824-8EEA-34A6C9AC29AD}" destId="{EEE4F03B-C443-42B9-A441-00CCE818AFFB}" srcOrd="0" destOrd="0" presId="urn:microsoft.com/office/officeart/2005/8/layout/chevron2"/>
    <dgm:cxn modelId="{754576AC-A981-446D-801C-836C776B867F}" type="presParOf" srcId="{EEE4F03B-C443-42B9-A441-00CCE818AFFB}" destId="{9CB2E83B-9C36-485A-8D04-C9D8F0AB0890}" srcOrd="0" destOrd="0" presId="urn:microsoft.com/office/officeart/2005/8/layout/chevron2"/>
    <dgm:cxn modelId="{3AFF89CD-88A2-48DD-B640-68F5901B91AE}" type="presParOf" srcId="{EEE4F03B-C443-42B9-A441-00CCE818AFFB}" destId="{642CE473-1081-499B-B3EA-5884FA28964A}" srcOrd="1" destOrd="0" presId="urn:microsoft.com/office/officeart/2005/8/layout/chevron2"/>
    <dgm:cxn modelId="{FF174007-F674-4DBF-9EC0-E707A8F6316C}" type="presParOf" srcId="{F39A3D5C-0A0F-4824-8EEA-34A6C9AC29AD}" destId="{7FEF7070-8176-4D6C-A77D-B9063FB582DA}" srcOrd="1" destOrd="0" presId="urn:microsoft.com/office/officeart/2005/8/layout/chevron2"/>
    <dgm:cxn modelId="{4AFFD624-2602-42CE-B3B0-E6A52BBB0DC0}" type="presParOf" srcId="{F39A3D5C-0A0F-4824-8EEA-34A6C9AC29AD}" destId="{4B19A799-9283-4012-A8B7-8A3E67CCCCCE}" srcOrd="2" destOrd="0" presId="urn:microsoft.com/office/officeart/2005/8/layout/chevron2"/>
    <dgm:cxn modelId="{79D12BF1-B6D9-4FEE-B000-512A2BEF8E56}" type="presParOf" srcId="{4B19A799-9283-4012-A8B7-8A3E67CCCCCE}" destId="{993B39E4-E6D2-494C-84C0-E255EA14AA40}" srcOrd="0" destOrd="0" presId="urn:microsoft.com/office/officeart/2005/8/layout/chevron2"/>
    <dgm:cxn modelId="{F1C86A29-2B71-4CA4-8A08-0B6DC5629631}" type="presParOf" srcId="{4B19A799-9283-4012-A8B7-8A3E67CCCCCE}" destId="{2C8B5A8A-BBDC-4A02-989A-A39FAFFC8A59}" srcOrd="1" destOrd="0" presId="urn:microsoft.com/office/officeart/2005/8/layout/chevron2"/>
    <dgm:cxn modelId="{C9F0F2B2-8F2B-4A22-977C-1409DBCF2475}" type="presParOf" srcId="{F39A3D5C-0A0F-4824-8EEA-34A6C9AC29AD}" destId="{E760D98F-B515-428F-9B16-6A1315B25DD0}" srcOrd="3" destOrd="0" presId="urn:microsoft.com/office/officeart/2005/8/layout/chevron2"/>
    <dgm:cxn modelId="{032A6BDB-6EE9-4221-8159-FF3986F44F82}" type="presParOf" srcId="{F39A3D5C-0A0F-4824-8EEA-34A6C9AC29AD}" destId="{A6D989DF-EE9E-45C2-AF54-AE8DF5BBB797}" srcOrd="4" destOrd="0" presId="urn:microsoft.com/office/officeart/2005/8/layout/chevron2"/>
    <dgm:cxn modelId="{553DA4BF-0AB6-483E-8E0A-00991CA4C36F}" type="presParOf" srcId="{A6D989DF-EE9E-45C2-AF54-AE8DF5BBB797}" destId="{CE67D5A0-31AA-4C07-9892-739236CA773F}" srcOrd="0" destOrd="0" presId="urn:microsoft.com/office/officeart/2005/8/layout/chevron2"/>
    <dgm:cxn modelId="{60663BFB-C3D0-4F32-863C-185CB37506D7}" type="presParOf" srcId="{A6D989DF-EE9E-45C2-AF54-AE8DF5BBB797}" destId="{DEE93D9B-4C98-404C-8969-00AA0F2A331D}"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8C94F-FEFD-49FF-BFCB-F5591AB91642}">
      <dsp:nvSpPr>
        <dsp:cNvPr id="0" name=""/>
        <dsp:cNvSpPr/>
      </dsp:nvSpPr>
      <dsp:spPr>
        <a:xfrm>
          <a:off x="0" y="2586429"/>
          <a:ext cx="2031682" cy="848923"/>
        </a:xfrm>
        <a:prstGeom prst="rect">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a:t>Step 3</a:t>
          </a:r>
        </a:p>
      </dsp:txBody>
      <dsp:txXfrm>
        <a:off x="0" y="2586429"/>
        <a:ext cx="2031682" cy="848923"/>
      </dsp:txXfrm>
    </dsp:sp>
    <dsp:sp modelId="{69652E2B-B805-45BE-96D3-D28087E59E5F}">
      <dsp:nvSpPr>
        <dsp:cNvPr id="0" name=""/>
        <dsp:cNvSpPr/>
      </dsp:nvSpPr>
      <dsp:spPr>
        <a:xfrm>
          <a:off x="2031682" y="2586429"/>
          <a:ext cx="6095047" cy="848923"/>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a:t>Multiply by the hospital’s ratio of Medicare inpatient days to total inpatient days (the "Medicare share") </a:t>
          </a:r>
        </a:p>
      </dsp:txBody>
      <dsp:txXfrm>
        <a:off x="2031682" y="2586429"/>
        <a:ext cx="6095047" cy="848923"/>
      </dsp:txXfrm>
    </dsp:sp>
    <dsp:sp modelId="{58AE37B5-6A76-4DB4-9E3B-F2F7EDC02FC7}">
      <dsp:nvSpPr>
        <dsp:cNvPr id="0" name=""/>
        <dsp:cNvSpPr/>
      </dsp:nvSpPr>
      <dsp:spPr>
        <a:xfrm rot="10800000">
          <a:off x="0" y="1293518"/>
          <a:ext cx="2031682" cy="1305645"/>
        </a:xfrm>
        <a:prstGeom prst="upArrowCallout">
          <a:avLst>
            <a:gd name="adj1" fmla="val 5000"/>
            <a:gd name="adj2" fmla="val 10000"/>
            <a:gd name="adj3" fmla="val 15000"/>
            <a:gd name="adj4" fmla="val 64977"/>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a:t>Step 2</a:t>
          </a:r>
        </a:p>
      </dsp:txBody>
      <dsp:txXfrm rot="-10800000">
        <a:off x="0" y="1293518"/>
        <a:ext cx="2031682" cy="848669"/>
      </dsp:txXfrm>
    </dsp:sp>
    <dsp:sp modelId="{E62638A3-D9DA-4791-9C48-C554CE5B9D74}">
      <dsp:nvSpPr>
        <dsp:cNvPr id="0" name=""/>
        <dsp:cNvSpPr/>
      </dsp:nvSpPr>
      <dsp:spPr>
        <a:xfrm>
          <a:off x="2031682" y="1293518"/>
          <a:ext cx="6095047" cy="848669"/>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a:t>Multiply the updated PRA by the number of countable full-time equivalent (FTE) residents in the current year</a:t>
          </a:r>
          <a:r>
            <a:rPr lang="en-US" sz="1600" kern="1200">
              <a:latin typeface="Arial" panose="020B0604020202020204"/>
            </a:rPr>
            <a:t>.</a:t>
          </a:r>
          <a:r>
            <a:rPr lang="en-US" sz="1600" kern="1200"/>
            <a:t> </a:t>
          </a:r>
        </a:p>
      </dsp:txBody>
      <dsp:txXfrm>
        <a:off x="2031682" y="1293518"/>
        <a:ext cx="6095047" cy="848669"/>
      </dsp:txXfrm>
    </dsp:sp>
    <dsp:sp modelId="{36B77ED5-6B03-4539-B248-9896B6D5D125}">
      <dsp:nvSpPr>
        <dsp:cNvPr id="0" name=""/>
        <dsp:cNvSpPr/>
      </dsp:nvSpPr>
      <dsp:spPr>
        <a:xfrm rot="10800000">
          <a:off x="0" y="607"/>
          <a:ext cx="2031682" cy="1305645"/>
        </a:xfrm>
        <a:prstGeom prst="upArrowCallout">
          <a:avLst>
            <a:gd name="adj1" fmla="val 5000"/>
            <a:gd name="adj2" fmla="val 10000"/>
            <a:gd name="adj3" fmla="val 15000"/>
            <a:gd name="adj4" fmla="val 64977"/>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493" tIns="220472" rIns="144493" bIns="220472" numCol="1" spcCol="1270" anchor="ctr" anchorCtr="0">
          <a:noAutofit/>
        </a:bodyPr>
        <a:lstStyle/>
        <a:p>
          <a:pPr marL="0" lvl="0" indent="0" algn="ctr" defTabSz="1377950">
            <a:lnSpc>
              <a:spcPct val="90000"/>
            </a:lnSpc>
            <a:spcBef>
              <a:spcPct val="0"/>
            </a:spcBef>
            <a:spcAft>
              <a:spcPct val="35000"/>
            </a:spcAft>
            <a:buNone/>
          </a:pPr>
          <a:r>
            <a:rPr lang="en-US" sz="3100" kern="1200"/>
            <a:t>Step 1</a:t>
          </a:r>
        </a:p>
      </dsp:txBody>
      <dsp:txXfrm rot="-10800000">
        <a:off x="0" y="607"/>
        <a:ext cx="2031682" cy="848669"/>
      </dsp:txXfrm>
    </dsp:sp>
    <dsp:sp modelId="{3D27F415-D9DF-4631-B6C0-544E489422B5}">
      <dsp:nvSpPr>
        <dsp:cNvPr id="0" name=""/>
        <dsp:cNvSpPr/>
      </dsp:nvSpPr>
      <dsp:spPr>
        <a:xfrm>
          <a:off x="2031682" y="607"/>
          <a:ext cx="6095047" cy="848669"/>
        </a:xfrm>
        <a:prstGeom prst="rect">
          <a:avLst/>
        </a:prstGeom>
        <a:solidFill>
          <a:schemeClr val="accent6">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636" tIns="203200" rIns="123636" bIns="203200" numCol="1" spcCol="1270" anchor="ctr" anchorCtr="0">
          <a:noAutofit/>
        </a:bodyPr>
        <a:lstStyle/>
        <a:p>
          <a:pPr marL="0" lvl="0" indent="0" algn="l" defTabSz="711200">
            <a:lnSpc>
              <a:spcPct val="90000"/>
            </a:lnSpc>
            <a:spcBef>
              <a:spcPct val="0"/>
            </a:spcBef>
            <a:spcAft>
              <a:spcPct val="35000"/>
            </a:spcAft>
            <a:buNone/>
          </a:pPr>
          <a:r>
            <a:rPr lang="en-US" sz="1600" kern="1200"/>
            <a:t>Use the hospital's Per-Resident Amount (PRA): </a:t>
          </a:r>
          <a:br>
            <a:rPr lang="en-US" sz="1600" kern="1200" dirty="0"/>
          </a:br>
          <a:endParaRPr lang="en-US" sz="1600" kern="1200" dirty="0"/>
        </a:p>
      </dsp:txBody>
      <dsp:txXfrm>
        <a:off x="2031682" y="607"/>
        <a:ext cx="6095047" cy="8486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AD340-FD5A-4F91-A615-E8A9C8CDC72D}">
      <dsp:nvSpPr>
        <dsp:cNvPr id="0" name=""/>
        <dsp:cNvSpPr/>
      </dsp:nvSpPr>
      <dsp:spPr>
        <a:xfrm>
          <a:off x="591502" y="0"/>
          <a:ext cx="6703695" cy="4438650"/>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25C0D1-C365-468B-ABA0-D67D41FB3A2D}">
      <dsp:nvSpPr>
        <dsp:cNvPr id="0" name=""/>
        <dsp:cNvSpPr/>
      </dsp:nvSpPr>
      <dsp:spPr>
        <a:xfrm>
          <a:off x="3947"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 </a:t>
          </a:r>
          <a:r>
            <a:rPr lang="en-US" sz="2600" kern="1200" noProof="0"/>
            <a:t>PRA</a:t>
          </a:r>
          <a:r>
            <a:rPr lang="en-US" sz="2600" kern="1200" dirty="0"/>
            <a:t> </a:t>
          </a:r>
          <a:r>
            <a:rPr lang="en-US" sz="2600" kern="1200" noProof="0">
              <a:latin typeface="Arial" panose="020B0604020202020204"/>
            </a:rPr>
            <a:t>= $</a:t>
          </a:r>
          <a:r>
            <a:rPr lang="en-US" sz="2600" kern="1200">
              <a:latin typeface="Arial" panose="020B0604020202020204"/>
            </a:rPr>
            <a:t>100,000</a:t>
          </a:r>
          <a:endParaRPr lang="en-US" sz="2600" kern="1200"/>
        </a:p>
      </dsp:txBody>
      <dsp:txXfrm>
        <a:off x="90618" y="1418265"/>
        <a:ext cx="1725165" cy="1602118"/>
      </dsp:txXfrm>
    </dsp:sp>
    <dsp:sp modelId="{313BD802-3ADC-429C-A9B6-1F5C4DD62BC5}">
      <dsp:nvSpPr>
        <dsp:cNvPr id="0" name=""/>
        <dsp:cNvSpPr/>
      </dsp:nvSpPr>
      <dsp:spPr>
        <a:xfrm>
          <a:off x="1997379"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Arial" panose="020B0604020202020204"/>
            </a:rPr>
            <a:t> </a:t>
          </a:r>
          <a:r>
            <a:rPr lang="en-US" sz="2600" kern="1200"/>
            <a:t>#</a:t>
          </a:r>
          <a:r>
            <a:rPr lang="en-US" sz="2600" kern="1200">
              <a:latin typeface="Arial" panose="020B0604020202020204"/>
            </a:rPr>
            <a:t>of</a:t>
          </a:r>
          <a:r>
            <a:rPr lang="en-US" sz="2600" kern="1200"/>
            <a:t> Resident </a:t>
          </a:r>
          <a:r>
            <a:rPr lang="en-US" sz="2600" kern="1200">
              <a:latin typeface="Arial" panose="020B0604020202020204"/>
            </a:rPr>
            <a:t>FTEs = 72</a:t>
          </a:r>
          <a:endParaRPr lang="en-US" sz="2600" kern="1200"/>
        </a:p>
      </dsp:txBody>
      <dsp:txXfrm>
        <a:off x="2084050" y="1418265"/>
        <a:ext cx="1725165" cy="1602118"/>
      </dsp:txXfrm>
    </dsp:sp>
    <dsp:sp modelId="{8296C654-196A-450E-B2AC-A9EE0D929FEA}">
      <dsp:nvSpPr>
        <dsp:cNvPr id="0" name=""/>
        <dsp:cNvSpPr/>
      </dsp:nvSpPr>
      <dsp:spPr>
        <a:xfrm>
          <a:off x="3990812"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t>Medicare Share</a:t>
          </a:r>
          <a:r>
            <a:rPr lang="en-US" sz="2600" kern="1200" dirty="0">
              <a:latin typeface="Arial" panose="020B0604020202020204"/>
            </a:rPr>
            <a:t>= 40%</a:t>
          </a:r>
          <a:endParaRPr lang="en-US" sz="2600" kern="1200" dirty="0"/>
        </a:p>
      </dsp:txBody>
      <dsp:txXfrm>
        <a:off x="4077483" y="1418265"/>
        <a:ext cx="1725165" cy="1602118"/>
      </dsp:txXfrm>
    </dsp:sp>
    <dsp:sp modelId="{3D369406-9634-4833-BBDA-35FB2069DA64}">
      <dsp:nvSpPr>
        <dsp:cNvPr id="0" name=""/>
        <dsp:cNvSpPr/>
      </dsp:nvSpPr>
      <dsp:spPr>
        <a:xfrm>
          <a:off x="5984245" y="1331594"/>
          <a:ext cx="1898507" cy="177546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Arial" panose="020B0604020202020204"/>
            </a:rPr>
            <a:t>$2.8M</a:t>
          </a:r>
          <a:endParaRPr lang="en-US" sz="2600" kern="1200"/>
        </a:p>
      </dsp:txBody>
      <dsp:txXfrm>
        <a:off x="6070916" y="1418265"/>
        <a:ext cx="1725165" cy="16021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83B-9C36-485A-8D04-C9D8F0AB0890}">
      <dsp:nvSpPr>
        <dsp:cNvPr id="0" name=""/>
        <dsp:cNvSpPr/>
      </dsp:nvSpPr>
      <dsp:spPr>
        <a:xfrm rot="5400000">
          <a:off x="-233996" y="235698"/>
          <a:ext cx="1559979" cy="1091985"/>
        </a:xfrm>
        <a:prstGeom prst="chevron">
          <a:avLst/>
        </a:prstGeom>
        <a:solidFill>
          <a:schemeClr val="accent6">
            <a:shade val="8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u="none" kern="1200" dirty="0">
              <a:latin typeface="Arial" panose="020B0604020202020204"/>
            </a:rPr>
            <a:t>Step 1:</a:t>
          </a:r>
          <a:r>
            <a:rPr lang="en-US" sz="2300" kern="1200" dirty="0">
              <a:latin typeface="Arial" panose="020B0604020202020204"/>
            </a:rPr>
            <a:t> </a:t>
          </a:r>
          <a:endParaRPr lang="en-US" sz="2300" kern="1200" dirty="0"/>
        </a:p>
      </dsp:txBody>
      <dsp:txXfrm rot="-5400000">
        <a:off x="2" y="547694"/>
        <a:ext cx="1091985" cy="467994"/>
      </dsp:txXfrm>
    </dsp:sp>
    <dsp:sp modelId="{642CE473-1081-499B-B3EA-5884FA28964A}">
      <dsp:nvSpPr>
        <dsp:cNvPr id="0" name=""/>
        <dsp:cNvSpPr/>
      </dsp:nvSpPr>
      <dsp:spPr>
        <a:xfrm rot="5400000">
          <a:off x="3844386" y="-2750698"/>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Determine the IRB ratio</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 85 resident FTEs / 330 beds = 0.255</a:t>
          </a:r>
          <a:endParaRPr lang="en-US" sz="1900" kern="1200" dirty="0"/>
        </a:p>
      </dsp:txBody>
      <dsp:txXfrm rot="-5400000">
        <a:off x="1091986" y="51201"/>
        <a:ext cx="6469289" cy="914988"/>
      </dsp:txXfrm>
    </dsp:sp>
    <dsp:sp modelId="{993B39E4-E6D2-494C-84C0-E255EA14AA40}">
      <dsp:nvSpPr>
        <dsp:cNvPr id="0" name=""/>
        <dsp:cNvSpPr/>
      </dsp:nvSpPr>
      <dsp:spPr>
        <a:xfrm rot="5400000">
          <a:off x="-233996" y="1601076"/>
          <a:ext cx="1559979" cy="1091985"/>
        </a:xfrm>
        <a:prstGeom prst="chevron">
          <a:avLst/>
        </a:prstGeom>
        <a:solidFill>
          <a:schemeClr val="accent6">
            <a:shade val="80000"/>
            <a:hueOff val="160640"/>
            <a:satOff val="-6455"/>
            <a:lumOff val="13814"/>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u="none" kern="1200" dirty="0">
              <a:latin typeface="Arial" panose="020B0604020202020204"/>
            </a:rPr>
            <a:t>Step 2:</a:t>
          </a:r>
          <a:endParaRPr lang="en-US" sz="2300" u="none" kern="1200" dirty="0"/>
        </a:p>
      </dsp:txBody>
      <dsp:txXfrm rot="-5400000">
        <a:off x="2" y="1913072"/>
        <a:ext cx="1091985" cy="467994"/>
      </dsp:txXfrm>
    </dsp:sp>
    <dsp:sp modelId="{2C8B5A8A-BBDC-4A02-989A-A39FAFFC8A59}">
      <dsp:nvSpPr>
        <dsp:cNvPr id="0" name=""/>
        <dsp:cNvSpPr/>
      </dsp:nvSpPr>
      <dsp:spPr>
        <a:xfrm rot="5400000">
          <a:off x="3844386" y="-1385321"/>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160640"/>
              <a:satOff val="-6455"/>
              <a:lumOff val="1381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Use statistical formula and IRB to calculate IME add-on</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Example:1.35 ×[(1 + </a:t>
          </a:r>
          <a:r>
            <a:rPr lang="en-US" sz="1900" kern="1200" baseline="0" dirty="0">
              <a:latin typeface="Arial" panose="020B0604020202020204"/>
            </a:rPr>
            <a:t>0.255</a:t>
          </a:r>
          <a:r>
            <a:rPr lang="en-US" sz="1900" kern="1200" baseline="30000" dirty="0">
              <a:latin typeface="Arial" panose="020B0604020202020204"/>
            </a:rPr>
            <a:t>)0.405</a:t>
          </a:r>
          <a:r>
            <a:rPr lang="en-US" sz="1900" kern="1200" dirty="0">
              <a:latin typeface="Arial" panose="020B0604020202020204"/>
            </a:rPr>
            <a:t> -1] = 0.13(or 13%)</a:t>
          </a:r>
          <a:endParaRPr lang="en-US" sz="1900" kern="1200" dirty="0"/>
        </a:p>
      </dsp:txBody>
      <dsp:txXfrm rot="-5400000">
        <a:off x="1091986" y="1416578"/>
        <a:ext cx="6469289" cy="914988"/>
      </dsp:txXfrm>
    </dsp:sp>
    <dsp:sp modelId="{CE67D5A0-31AA-4C07-9892-739236CA773F}">
      <dsp:nvSpPr>
        <dsp:cNvPr id="0" name=""/>
        <dsp:cNvSpPr/>
      </dsp:nvSpPr>
      <dsp:spPr>
        <a:xfrm rot="5400000">
          <a:off x="-233996" y="2966453"/>
          <a:ext cx="1559979" cy="1091985"/>
        </a:xfrm>
        <a:prstGeom prst="chevron">
          <a:avLst/>
        </a:prstGeom>
        <a:solidFill>
          <a:schemeClr val="accent6">
            <a:shade val="80000"/>
            <a:hueOff val="321280"/>
            <a:satOff val="-12909"/>
            <a:lumOff val="27628"/>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n-US" sz="2300" b="1" kern="1200" dirty="0">
              <a:latin typeface="Arial" panose="020B0604020202020204"/>
            </a:rPr>
            <a:t>Step 3:</a:t>
          </a:r>
          <a:endParaRPr lang="en-US" sz="2300" kern="1200" dirty="0"/>
        </a:p>
      </dsp:txBody>
      <dsp:txXfrm rot="-5400000">
        <a:off x="2" y="3278449"/>
        <a:ext cx="1091985" cy="467994"/>
      </dsp:txXfrm>
    </dsp:sp>
    <dsp:sp modelId="{DEE93D9B-4C98-404C-8969-00AA0F2A331D}">
      <dsp:nvSpPr>
        <dsp:cNvPr id="0" name=""/>
        <dsp:cNvSpPr/>
      </dsp:nvSpPr>
      <dsp:spPr>
        <a:xfrm rot="5400000">
          <a:off x="3844386" y="-19944"/>
          <a:ext cx="1013986" cy="6518788"/>
        </a:xfrm>
        <a:prstGeom prst="round2SameRect">
          <a:avLst/>
        </a:prstGeom>
        <a:solidFill>
          <a:schemeClr val="lt1">
            <a:alpha val="90000"/>
            <a:hueOff val="0"/>
            <a:satOff val="0"/>
            <a:lumOff val="0"/>
            <a:alphaOff val="0"/>
          </a:schemeClr>
        </a:solidFill>
        <a:ln w="12700" cap="flat" cmpd="sng" algn="ctr">
          <a:solidFill>
            <a:schemeClr val="accent6">
              <a:shade val="80000"/>
              <a:hueOff val="321280"/>
              <a:satOff val="-12909"/>
              <a:lumOff val="27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a:latin typeface="Arial" panose="020B0604020202020204"/>
            </a:rPr>
            <a:t>Calculate the IME payment for each case</a:t>
          </a:r>
          <a:endParaRPr lang="en-US" sz="1900" kern="1200" dirty="0"/>
        </a:p>
        <a:p>
          <a:pPr marL="171450" lvl="1" indent="-171450" algn="l" defTabSz="844550" rtl="0">
            <a:lnSpc>
              <a:spcPct val="90000"/>
            </a:lnSpc>
            <a:spcBef>
              <a:spcPct val="0"/>
            </a:spcBef>
            <a:spcAft>
              <a:spcPct val="15000"/>
            </a:spcAft>
            <a:buChar char="•"/>
          </a:pPr>
          <a:r>
            <a:rPr lang="en-US" sz="1900" kern="1200" dirty="0">
              <a:latin typeface="Arial" panose="020B0604020202020204"/>
            </a:rPr>
            <a:t>Example: IME add-on payment for MS-DRG 470 (major joint replacement) = ($14,213 ×13%) = $1,847.69</a:t>
          </a:r>
          <a:endParaRPr lang="en-US" sz="1900" kern="1200" dirty="0"/>
        </a:p>
      </dsp:txBody>
      <dsp:txXfrm rot="-5400000">
        <a:off x="1091986" y="2781956"/>
        <a:ext cx="6469289" cy="9149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BBE93E-5F7F-184D-A4E8-94CA3862B532}" type="datetimeFigureOut">
              <a:rPr lang="en-US" smtClean="0"/>
              <a:t>10/5/2021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0D67206-340A-194E-9A97-1CE564B49809}" type="slidenum">
              <a:rPr lang="en-US" smtClean="0"/>
              <a:t>‹#›</a:t>
            </a:fld>
            <a:endParaRPr lang="en-US" dirty="0"/>
          </a:p>
        </p:txBody>
      </p:sp>
    </p:spTree>
    <p:extLst>
      <p:ext uri="{BB962C8B-B14F-4D97-AF65-F5344CB8AC3E}">
        <p14:creationId xmlns:p14="http://schemas.microsoft.com/office/powerpoint/2010/main" val="104131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29740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911066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666286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18</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572330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30</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16692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46438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557338" y="665163"/>
            <a:ext cx="4440237" cy="33305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 name="Shape 147"/>
          <p:cNvSpPr txBox="1">
            <a:spLocks noGrp="1"/>
          </p:cNvSpPr>
          <p:nvPr>
            <p:ph type="body" idx="1"/>
          </p:nvPr>
        </p:nvSpPr>
        <p:spPr>
          <a:xfrm>
            <a:off x="755278" y="4218007"/>
            <a:ext cx="6042210" cy="3996135"/>
          </a:xfrm>
          <a:prstGeom prst="rect">
            <a:avLst/>
          </a:prstGeom>
        </p:spPr>
        <p:txBody>
          <a:bodyPr lIns="97457" tIns="97457" rIns="97457" bIns="97457" anchor="t" anchorCtr="0">
            <a:noAutofit/>
          </a:bodyPr>
          <a:lstStyle/>
          <a:p>
            <a:endParaRPr dirty="0"/>
          </a:p>
        </p:txBody>
      </p:sp>
    </p:spTree>
    <p:extLst>
      <p:ext uri="{BB962C8B-B14F-4D97-AF65-F5344CB8AC3E}">
        <p14:creationId xmlns:p14="http://schemas.microsoft.com/office/powerpoint/2010/main" val="3490490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D67206-340A-194E-9A97-1CE564B49809}" type="slidenum">
              <a:rPr lang="en-US" smtClean="0"/>
              <a:t>33</a:t>
            </a:fld>
            <a:endParaRPr lang="en-US" dirty="0"/>
          </a:p>
        </p:txBody>
      </p:sp>
    </p:spTree>
    <p:extLst>
      <p:ext uri="{BB962C8B-B14F-4D97-AF65-F5344CB8AC3E}">
        <p14:creationId xmlns:p14="http://schemas.microsoft.com/office/powerpoint/2010/main" val="2220815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 name="Google Shape;74;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75" name="Google Shape;75;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3</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3643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457200" marR="0" lvl="0" indent="-393700" algn="l" rtl="0">
              <a:lnSpc>
                <a:spcPct val="90000"/>
              </a:lnSpc>
              <a:spcBef>
                <a:spcPts val="1000"/>
              </a:spcBef>
              <a:spcAft>
                <a:spcPts val="0"/>
              </a:spcAft>
              <a:buClr>
                <a:schemeClr val="dk1"/>
              </a:buClr>
              <a:buSzPts val="2600"/>
              <a:buFont typeface="Arial"/>
              <a:buChar char="•"/>
            </a:pPr>
            <a:endParaRPr lang="en-US" sz="1200" dirty="0"/>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4</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841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5</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8717002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indent="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6</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3781120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7</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582445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D67206-340A-194E-9A97-1CE564B49809}" type="slidenum">
              <a:rPr lang="en-US" smtClean="0"/>
              <a:t>8</a:t>
            </a:fld>
            <a:endParaRPr lang="en-US" dirty="0"/>
          </a:p>
        </p:txBody>
      </p:sp>
    </p:spTree>
    <p:extLst>
      <p:ext uri="{BB962C8B-B14F-4D97-AF65-F5344CB8AC3E}">
        <p14:creationId xmlns:p14="http://schemas.microsoft.com/office/powerpoint/2010/main" val="254518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11</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2785430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lang="en-US" sz="12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1400"/>
              <a:buNone/>
            </a:pPr>
            <a:endParaRPr sz="1200" b="0" i="0" u="none" strike="noStrike" cap="none" dirty="0">
              <a:solidFill>
                <a:schemeClr val="dk1"/>
              </a:solidFill>
              <a:latin typeface="Arial"/>
              <a:ea typeface="Arial"/>
              <a:cs typeface="Arial"/>
              <a:sym typeface="Arial"/>
            </a:endParaRPr>
          </a:p>
        </p:txBody>
      </p:sp>
      <p:sp>
        <p:nvSpPr>
          <p:cNvPr id="67" name="Google Shape;67;p2:notes"/>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1" i="0" u="none" strike="noStrike" cap="none">
                <a:solidFill>
                  <a:schemeClr val="dk1"/>
                </a:solidFill>
                <a:latin typeface="Comic Sans MS"/>
                <a:ea typeface="Comic Sans MS"/>
                <a:cs typeface="Comic Sans MS"/>
                <a:sym typeface="Comic Sans MS"/>
              </a:rPr>
              <a:t>12</a:t>
            </a:fld>
            <a:endParaRPr sz="1200" b="1" i="0" u="none" strike="noStrike" cap="none" dirty="0">
              <a:solidFill>
                <a:schemeClr val="dk1"/>
              </a:solidFill>
              <a:latin typeface="Comic Sans MS"/>
              <a:ea typeface="Comic Sans MS"/>
              <a:cs typeface="Comic Sans MS"/>
              <a:sym typeface="Comic Sans MS"/>
            </a:endParaRPr>
          </a:p>
        </p:txBody>
      </p:sp>
    </p:spTree>
    <p:extLst>
      <p:ext uri="{BB962C8B-B14F-4D97-AF65-F5344CB8AC3E}">
        <p14:creationId xmlns:p14="http://schemas.microsoft.com/office/powerpoint/2010/main" val="13755886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840211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1201367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A9D05994-BE46-7048-AC8D-587C147F5A32}" type="slidenum">
              <a:rPr lang="en-US" altLang="en-US" smtClean="0"/>
              <a:pPr>
                <a:defRPr/>
              </a:pPr>
              <a:t>‹#›</a:t>
            </a:fld>
            <a:endParaRPr lang="en-US" altLang="en-US" dirty="0"/>
          </a:p>
        </p:txBody>
      </p:sp>
    </p:spTree>
    <p:extLst>
      <p:ext uri="{BB962C8B-B14F-4D97-AF65-F5344CB8AC3E}">
        <p14:creationId xmlns:p14="http://schemas.microsoft.com/office/powerpoint/2010/main" val="734356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Presented by Partners in Medical Education, Inc. 2021</a:t>
            </a:r>
            <a:endParaRPr lang="en-US" dirty="0"/>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2242965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1" name="Google Shape;21;p3"/>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3"/>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a:t>
            </a:r>
            <a:endParaRPr dirty="0"/>
          </a:p>
        </p:txBody>
      </p:sp>
      <p:sp>
        <p:nvSpPr>
          <p:cNvPr id="23" name="Google Shape;23;p3"/>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5824692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457200"/>
            <a:ext cx="2949178" cy="1600200"/>
          </a:xfrm>
          <a:prstGeom prst="rect">
            <a:avLst/>
          </a:prstGeom>
          <a:noFill/>
          <a:ln>
            <a:noFill/>
          </a:ln>
        </p:spPr>
        <p:txBody>
          <a:bodyPr spcFirstLastPara="1" wrap="square" lIns="91425" tIns="91425" rIns="91425" bIns="91425" anchor="b" anchorCtr="0"/>
          <a:lstStyle>
            <a:lvl1pPr marR="0" lvl="0" algn="l">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8"/>
          <p:cNvSpPr>
            <a:spLocks noGrp="1"/>
          </p:cNvSpPr>
          <p:nvPr>
            <p:ph type="pic" idx="2"/>
          </p:nvPr>
        </p:nvSpPr>
        <p:spPr>
          <a:xfrm>
            <a:off x="3887391" y="987426"/>
            <a:ext cx="4629150" cy="4873625"/>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52" name="Google Shape;52;p8"/>
          <p:cNvSpPr txBox="1">
            <a:spLocks noGrp="1"/>
          </p:cNvSpPr>
          <p:nvPr>
            <p:ph type="body" idx="1"/>
          </p:nvPr>
        </p:nvSpPr>
        <p:spPr>
          <a:xfrm>
            <a:off x="629841" y="2057400"/>
            <a:ext cx="2949178" cy="3811588"/>
          </a:xfrm>
          <a:prstGeom prst="rect">
            <a:avLst/>
          </a:prstGeom>
          <a:noFill/>
          <a:ln>
            <a:noFill/>
          </a:ln>
        </p:spPr>
        <p:txBody>
          <a:bodyPr spcFirstLastPara="1" wrap="square" lIns="91425" tIns="91425" rIns="91425" bIns="91425" anchor="t" anchorCtr="0"/>
          <a:lstStyle>
            <a:lvl1pPr marL="457200" marR="0" lvl="0" indent="-228600" algn="l">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3" name="Google Shape;53;p8"/>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a:t>
            </a:r>
            <a:endParaRPr dirty="0"/>
          </a:p>
        </p:txBody>
      </p:sp>
      <p:sp>
        <p:nvSpPr>
          <p:cNvPr id="54" name="Google Shape;54;p8"/>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86354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5"/>
        <p:cNvGrpSpPr/>
        <p:nvPr/>
      </p:nvGrpSpPr>
      <p:grpSpPr>
        <a:xfrm>
          <a:off x="0" y="0"/>
          <a:ext cx="0" cy="0"/>
          <a:chOff x="0" y="0"/>
          <a:chExt cx="0" cy="0"/>
        </a:xfrm>
      </p:grpSpPr>
      <p:sp>
        <p:nvSpPr>
          <p:cNvPr id="56" name="Google Shape;56;p9"/>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7" name="Google Shape;57;p9"/>
          <p:cNvSpPr txBox="1">
            <a:spLocks noGrp="1"/>
          </p:cNvSpPr>
          <p:nvPr>
            <p:ph type="body" idx="1"/>
          </p:nvPr>
        </p:nvSpPr>
        <p:spPr>
          <a:xfrm rot="5400000">
            <a:off x="2352547" y="14160"/>
            <a:ext cx="4438905" cy="7886700"/>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8" name="Google Shape;58;p9"/>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a:t>
            </a:r>
            <a:endParaRPr dirty="0"/>
          </a:p>
        </p:txBody>
      </p:sp>
      <p:sp>
        <p:nvSpPr>
          <p:cNvPr id="59" name="Google Shape;59;p9"/>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209224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60"/>
        <p:cNvGrpSpPr/>
        <p:nvPr/>
      </p:nvGrpSpPr>
      <p:grpSpPr>
        <a:xfrm>
          <a:off x="0" y="0"/>
          <a:ext cx="0" cy="0"/>
          <a:chOff x="0" y="0"/>
          <a:chExt cx="0" cy="0"/>
        </a:xfrm>
      </p:grpSpPr>
      <p:sp>
        <p:nvSpPr>
          <p:cNvPr id="61" name="Google Shape;61;p10"/>
          <p:cNvSpPr txBox="1">
            <a:spLocks noGrp="1"/>
          </p:cNvSpPr>
          <p:nvPr>
            <p:ph type="title"/>
          </p:nvPr>
        </p:nvSpPr>
        <p:spPr>
          <a:xfrm rot="5400000">
            <a:off x="4623593" y="2285206"/>
            <a:ext cx="5811838" cy="1971675"/>
          </a:xfrm>
          <a:prstGeom prst="rect">
            <a:avLst/>
          </a:prstGeom>
          <a:noFill/>
          <a:ln>
            <a:noFill/>
          </a:ln>
        </p:spPr>
        <p:txBody>
          <a:bodyPr spcFirstLastPara="1" wrap="square" lIns="91425" tIns="91425" rIns="91425" bIns="91425" anchor="ctr" anchorCtr="0"/>
          <a:lstStyle>
            <a:lvl1pPr marR="0" lvl="0" algn="l">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2" name="Google Shape;62;p10"/>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91425" rIns="91425" bIns="91425" anchor="t" anchorCtr="0"/>
          <a:lstStyle>
            <a:lvl1pPr marL="457200" marR="0" lvl="0" indent="-393700" algn="l">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3" name="Google Shape;63;p10"/>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a:lnSpc>
                <a:spcPct val="100000"/>
              </a:lnSpc>
              <a:spcBef>
                <a:spcPts val="0"/>
              </a:spcBef>
              <a:spcAft>
                <a:spcPts val="0"/>
              </a:spcAft>
              <a:buSzPts val="1400"/>
              <a:buNone/>
              <a:defRPr sz="8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2pPr>
            <a:lvl3pPr marR="0" lvl="2"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3pPr>
            <a:lvl4pPr marR="0" lvl="3"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4pPr>
            <a:lvl5pPr marR="0" lvl="4"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5pPr>
            <a:lvl6pPr marR="0" lvl="5"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6pPr>
            <a:lvl7pPr marR="0" lvl="6"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7pPr>
            <a:lvl8pPr marR="0" lvl="7"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8pPr>
            <a:lvl9pPr marR="0" lvl="8" algn="l">
              <a:lnSpc>
                <a:spcPct val="100000"/>
              </a:lnSpc>
              <a:spcBef>
                <a:spcPts val="0"/>
              </a:spcBef>
              <a:spcAft>
                <a:spcPts val="0"/>
              </a:spcAft>
              <a:buSzPts val="1400"/>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a:t>
            </a:r>
            <a:endParaRPr dirty="0"/>
          </a:p>
        </p:txBody>
      </p:sp>
      <p:sp>
        <p:nvSpPr>
          <p:cNvPr id="64" name="Google Shape;64;p10"/>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117199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Presented by Partners in Medical Education, Inc. 2021</a:t>
            </a:r>
            <a:endParaRPr lang="en-US" dirty="0"/>
          </a:p>
        </p:txBody>
      </p:sp>
      <p:sp>
        <p:nvSpPr>
          <p:cNvPr id="6" name="Slide Number Placeholder 5"/>
          <p:cNvSpPr>
            <a:spLocks noGrp="1"/>
          </p:cNvSpPr>
          <p:nvPr>
            <p:ph type="sldNum" sz="quarter" idx="12"/>
          </p:nvPr>
        </p:nvSpPr>
        <p:spPr/>
        <p:txBody>
          <a:bodyPr/>
          <a:lstStyle/>
          <a:p>
            <a:fld id="{7D5BCECD-F700-4D42-B40F-5806775B5446}" type="slidenum">
              <a:rPr lang="en-US" smtClean="0"/>
              <a:t>‹#›</a:t>
            </a:fld>
            <a:endParaRPr lang="en-US" dirty="0"/>
          </a:p>
        </p:txBody>
      </p:sp>
    </p:spTree>
    <p:extLst>
      <p:ext uri="{BB962C8B-B14F-4D97-AF65-F5344CB8AC3E}">
        <p14:creationId xmlns:p14="http://schemas.microsoft.com/office/powerpoint/2010/main" val="2215006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81743DA7-34FC-504A-B92E-0B05F71BEB33}" type="slidenum">
              <a:rPr lang="en-US" altLang="en-US" smtClean="0"/>
              <a:pPr>
                <a:defRPr/>
              </a:pPr>
              <a:t>‹#›</a:t>
            </a:fld>
            <a:endParaRPr lang="en-US" altLang="en-US" dirty="0"/>
          </a:p>
        </p:txBody>
      </p:sp>
    </p:spTree>
    <p:extLst>
      <p:ext uri="{BB962C8B-B14F-4D97-AF65-F5344CB8AC3E}">
        <p14:creationId xmlns:p14="http://schemas.microsoft.com/office/powerpoint/2010/main" val="4239550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9604" y="4495801"/>
            <a:ext cx="7245398" cy="1116242"/>
          </a:xfrm>
        </p:spPr>
        <p:txBody>
          <a:bodyPr anchor="ct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Footer Placeholder 3"/>
          <p:cNvSpPr>
            <a:spLocks noGrp="1"/>
          </p:cNvSpPr>
          <p:nvPr>
            <p:ph type="ftr" sz="quarter" idx="10"/>
          </p:nvPr>
        </p:nvSpPr>
        <p:spPr/>
        <p:txBody>
          <a:bodyPr/>
          <a:lstStyle/>
          <a:p>
            <a:r>
              <a:rPr lang="en-US"/>
              <a:t>Presented by Partners in Medical Education, Inc. 2021</a:t>
            </a:r>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73910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pPr>
              <a:defRPr/>
            </a:pPr>
            <a:r>
              <a:rPr lang="en-US"/>
              <a:t>Presented by Partners in Medical Education, Inc. 2021</a:t>
            </a:r>
            <a:endParaRPr lang="en-US" dirty="0"/>
          </a:p>
        </p:txBody>
      </p:sp>
      <p:sp>
        <p:nvSpPr>
          <p:cNvPr id="6" name="Slide Number Placeholder 5"/>
          <p:cNvSpPr>
            <a:spLocks noGrp="1"/>
          </p:cNvSpPr>
          <p:nvPr>
            <p:ph type="sldNum" sz="quarter" idx="11"/>
          </p:nvPr>
        </p:nvSpPr>
        <p:spPr/>
        <p:txBody>
          <a:bodyPr/>
          <a:lstStyle>
            <a:lvl1pPr>
              <a:defRPr sz="1000"/>
            </a:lvl1pPr>
          </a:lstStyle>
          <a:p>
            <a:pPr>
              <a:defRPr/>
            </a:pPr>
            <a:fld id="{6AD68910-38FE-C240-95D4-C063CA8D3DE6}" type="slidenum">
              <a:rPr lang="en-US" altLang="en-US" smtClean="0"/>
              <a:pPr>
                <a:defRPr/>
              </a:pPr>
              <a:t>‹#›</a:t>
            </a:fld>
            <a:endParaRPr lang="en-US" altLang="en-US" dirty="0"/>
          </a:p>
        </p:txBody>
      </p:sp>
    </p:spTree>
    <p:extLst>
      <p:ext uri="{BB962C8B-B14F-4D97-AF65-F5344CB8AC3E}">
        <p14:creationId xmlns:p14="http://schemas.microsoft.com/office/powerpoint/2010/main" val="1728104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0"/>
          </p:nvPr>
        </p:nvSpPr>
        <p:spPr/>
        <p:txBody>
          <a:bodyPr/>
          <a:lstStyle>
            <a:lvl1pPr>
              <a:defRPr>
                <a:solidFill>
                  <a:schemeClr val="tx1"/>
                </a:solidFill>
              </a:defRPr>
            </a:lvl1pPr>
          </a:lstStyle>
          <a:p>
            <a:r>
              <a:rPr lang="en-US"/>
              <a:t>Presented by Partners in Medical Education, Inc. 2021</a:t>
            </a:r>
          </a:p>
        </p:txBody>
      </p:sp>
      <p:sp>
        <p:nvSpPr>
          <p:cNvPr id="6" name="Slide Number Placeholder 5"/>
          <p:cNvSpPr>
            <a:spLocks noGrp="1"/>
          </p:cNvSpPr>
          <p:nvPr>
            <p:ph type="sldNum" sz="quarter" idx="11"/>
          </p:nvPr>
        </p:nvSpPr>
        <p:spPr/>
        <p:txBody>
          <a:bodyPr/>
          <a:lstStyle>
            <a:lvl1pPr>
              <a:defRPr sz="1000"/>
            </a:lvl1pPr>
          </a:lstStyle>
          <a:p>
            <a:fld id="{2E5228CB-D863-44CF-AEB8-81F0130658F1}" type="slidenum">
              <a:rPr lang="en-US" smtClean="0"/>
              <a:pPr/>
              <a:t>‹#›</a:t>
            </a:fld>
            <a:endParaRPr lang="en-US"/>
          </a:p>
        </p:txBody>
      </p:sp>
    </p:spTree>
    <p:extLst>
      <p:ext uri="{BB962C8B-B14F-4D97-AF65-F5344CB8AC3E}">
        <p14:creationId xmlns:p14="http://schemas.microsoft.com/office/powerpoint/2010/main" val="4225619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Footer Placeholder 3"/>
          <p:cNvSpPr>
            <a:spLocks noGrp="1"/>
          </p:cNvSpPr>
          <p:nvPr>
            <p:ph type="ftr" sz="quarter" idx="10"/>
          </p:nvPr>
        </p:nvSpPr>
        <p:spPr/>
        <p:txBody>
          <a:bodyPr/>
          <a:lstStyle/>
          <a:p>
            <a:r>
              <a:rPr lang="en-US"/>
              <a:t>Presented by Partners in Medical Education, Inc. 2021</a:t>
            </a:r>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728675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Presented by Partners in Medical Education, Inc. 2021</a:t>
            </a:r>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40752520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r>
              <a:rPr lang="en-US"/>
              <a:t>Presented by Partners in Medical Education, Inc. 2021</a:t>
            </a:r>
          </a:p>
        </p:txBody>
      </p:sp>
      <p:sp>
        <p:nvSpPr>
          <p:cNvPr id="7" name="Slide Number Placeholder 6"/>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41431048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r>
              <a:rPr lang="en-US"/>
              <a:t>Presented by Partners in Medical Education, Inc. 2021</a:t>
            </a:r>
          </a:p>
        </p:txBody>
      </p:sp>
      <p:sp>
        <p:nvSpPr>
          <p:cNvPr id="4" name="Slide Number Placeholder 3"/>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30459742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a:t>Presented by Partners in Medical Education, Inc. 2021</a:t>
            </a:r>
          </a:p>
        </p:txBody>
      </p:sp>
      <p:sp>
        <p:nvSpPr>
          <p:cNvPr id="3" name="Slide Number Placeholder 2"/>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6167200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r>
              <a:rPr lang="en-US"/>
              <a:t>Presented by Partners in Medical Education, Inc. 2021</a:t>
            </a:r>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4821307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Footer Placeholder 4"/>
          <p:cNvSpPr>
            <a:spLocks noGrp="1"/>
          </p:cNvSpPr>
          <p:nvPr>
            <p:ph type="ftr" sz="quarter" idx="10"/>
          </p:nvPr>
        </p:nvSpPr>
        <p:spPr/>
        <p:txBody>
          <a:bodyPr/>
          <a:lstStyle/>
          <a:p>
            <a:r>
              <a:rPr lang="en-US"/>
              <a:t>Presented by Partners in Medical Education, Inc. 2021</a:t>
            </a:r>
          </a:p>
        </p:txBody>
      </p:sp>
      <p:sp>
        <p:nvSpPr>
          <p:cNvPr id="6" name="Slide Number Placeholder 5"/>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2301423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t>Presented by Partners in Medical Education, Inc. 2021</a:t>
            </a:r>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1156828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p>
            <a:r>
              <a:rPr lang="en-US"/>
              <a:t>Presented by Partners in Medical Education, Inc. 2021</a:t>
            </a:r>
          </a:p>
        </p:txBody>
      </p:sp>
      <p:sp>
        <p:nvSpPr>
          <p:cNvPr id="5" name="Slide Number Placeholder 4"/>
          <p:cNvSpPr>
            <a:spLocks noGrp="1"/>
          </p:cNvSpPr>
          <p:nvPr>
            <p:ph type="sldNum" sz="quarter" idx="11"/>
          </p:nvPr>
        </p:nvSpPr>
        <p:spPr/>
        <p:txBody>
          <a:bodyPr/>
          <a:lstStyle/>
          <a:p>
            <a:fld id="{2E5228CB-D863-44CF-AEB8-81F0130658F1}" type="slidenum">
              <a:rPr lang="en-US" smtClean="0"/>
              <a:pPr/>
              <a:t>‹#›</a:t>
            </a:fld>
            <a:endParaRPr lang="en-US"/>
          </a:p>
        </p:txBody>
      </p:sp>
    </p:spTree>
    <p:extLst>
      <p:ext uri="{BB962C8B-B14F-4D97-AF65-F5344CB8AC3E}">
        <p14:creationId xmlns:p14="http://schemas.microsoft.com/office/powerpoint/2010/main" val="87466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52170" y="2081894"/>
            <a:ext cx="6115049" cy="2429491"/>
          </a:xfrm>
        </p:spPr>
        <p:txBody>
          <a:bodyPr anchor="ctr">
            <a:normAutofit/>
          </a:bodyPr>
          <a:lstStyle>
            <a:lvl1pPr algn="ctr">
              <a:defRPr sz="4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52169" y="4511385"/>
            <a:ext cx="6115049" cy="514325"/>
          </a:xfrm>
        </p:spPr>
        <p:txBody>
          <a:bodyPr>
            <a:normAutofit/>
          </a:bodyPr>
          <a:lstStyle>
            <a:lvl1pPr marL="0" indent="0" algn="ctr">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Footer Placeholder 3"/>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p:txBody>
          <a:bodyPr/>
          <a:lstStyle/>
          <a:p>
            <a:pPr>
              <a:defRPr/>
            </a:pPr>
            <a:fld id="{36AC1577-D165-894F-A2E8-2E5C1B17494C}" type="slidenum">
              <a:rPr lang="en-US" altLang="en-US" smtClean="0"/>
              <a:pPr>
                <a:defRPr/>
              </a:pPr>
              <a:t>‹#›</a:t>
            </a:fld>
            <a:endParaRPr lang="en-US" altLang="en-US" dirty="0"/>
          </a:p>
        </p:txBody>
      </p:sp>
    </p:spTree>
    <p:extLst>
      <p:ext uri="{BB962C8B-B14F-4D97-AF65-F5344CB8AC3E}">
        <p14:creationId xmlns:p14="http://schemas.microsoft.com/office/powerpoint/2010/main" val="1688699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p:cNvSpPr>
            <a:spLocks noGrp="1"/>
          </p:cNvSpPr>
          <p:nvPr>
            <p:ph type="sldNum" sz="quarter" idx="11"/>
          </p:nvPr>
        </p:nvSpPr>
        <p:spPr/>
        <p:txBody>
          <a:bodyPr/>
          <a:lstStyle/>
          <a:p>
            <a:pPr>
              <a:defRPr/>
            </a:pPr>
            <a:fld id="{0F936355-F024-8C42-A5F5-6F05435583B0}" type="slidenum">
              <a:rPr lang="en-US" altLang="en-US" smtClean="0"/>
              <a:pPr>
                <a:defRPr/>
              </a:pPr>
              <a:t>‹#›</a:t>
            </a:fld>
            <a:endParaRPr lang="en-US" altLang="en-US" dirty="0"/>
          </a:p>
        </p:txBody>
      </p:sp>
    </p:spTree>
    <p:extLst>
      <p:ext uri="{BB962C8B-B14F-4D97-AF65-F5344CB8AC3E}">
        <p14:creationId xmlns:p14="http://schemas.microsoft.com/office/powerpoint/2010/main" val="83100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1989344" y="246466"/>
            <a:ext cx="6526006" cy="1325563"/>
          </a:xfrm>
        </p:spPr>
        <p:txBody>
          <a:bodyPr/>
          <a:lstStyle/>
          <a:p>
            <a:r>
              <a:rPr lang="en-US"/>
              <a:t>Click to edit Master title style</a:t>
            </a:r>
            <a:endParaRPr lang="en-US" dirty="0"/>
          </a:p>
        </p:txBody>
      </p:sp>
      <p:sp>
        <p:nvSpPr>
          <p:cNvPr id="2" name="Footer Placeholder 1"/>
          <p:cNvSpPr>
            <a:spLocks noGrp="1"/>
          </p:cNvSpPr>
          <p:nvPr>
            <p:ph type="ftr" sz="quarter" idx="10"/>
          </p:nvPr>
        </p:nvSpPr>
        <p:spPr/>
        <p:txBody>
          <a:bodyPr/>
          <a:lstStyle/>
          <a:p>
            <a:pPr>
              <a:defRPr/>
            </a:pPr>
            <a:r>
              <a:rPr lang="en-US"/>
              <a:t>Presented by Partners in Medical Education, Inc. 2021</a:t>
            </a:r>
            <a:endParaRPr lang="en-US" dirty="0"/>
          </a:p>
        </p:txBody>
      </p:sp>
      <p:sp>
        <p:nvSpPr>
          <p:cNvPr id="7" name="Slide Number Placeholder 6"/>
          <p:cNvSpPr>
            <a:spLocks noGrp="1"/>
          </p:cNvSpPr>
          <p:nvPr>
            <p:ph type="sldNum" sz="quarter" idx="11"/>
          </p:nvPr>
        </p:nvSpPr>
        <p:spPr/>
        <p:txBody>
          <a:bodyPr/>
          <a:lstStyle/>
          <a:p>
            <a:pPr>
              <a:defRPr/>
            </a:pPr>
            <a:fld id="{E55B5787-11C4-AF40-8375-AA391F8B86DD}" type="slidenum">
              <a:rPr lang="en-US" altLang="en-US" smtClean="0"/>
              <a:pPr>
                <a:defRPr/>
              </a:pPr>
              <a:t>‹#›</a:t>
            </a:fld>
            <a:endParaRPr lang="en-US" altLang="en-US" dirty="0"/>
          </a:p>
        </p:txBody>
      </p:sp>
    </p:spTree>
    <p:extLst>
      <p:ext uri="{BB962C8B-B14F-4D97-AF65-F5344CB8AC3E}">
        <p14:creationId xmlns:p14="http://schemas.microsoft.com/office/powerpoint/2010/main" val="1603819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defRPr/>
            </a:pPr>
            <a:r>
              <a:rPr lang="en-US"/>
              <a:t>Presented by Partners in Medical Education, Inc. 2021</a:t>
            </a:r>
            <a:endParaRPr lang="en-US" dirty="0"/>
          </a:p>
        </p:txBody>
      </p:sp>
      <p:sp>
        <p:nvSpPr>
          <p:cNvPr id="4" name="Slide Number Placeholder 3"/>
          <p:cNvSpPr>
            <a:spLocks noGrp="1"/>
          </p:cNvSpPr>
          <p:nvPr>
            <p:ph type="sldNum" sz="quarter" idx="11"/>
          </p:nvPr>
        </p:nvSpPr>
        <p:spPr/>
        <p:txBody>
          <a:bodyPr/>
          <a:lstStyle/>
          <a:p>
            <a:pPr>
              <a:defRPr/>
            </a:pPr>
            <a:fld id="{25025EC8-843F-094B-B467-B8DEAEA065F8}" type="slidenum">
              <a:rPr lang="en-US" altLang="en-US" smtClean="0"/>
              <a:pPr>
                <a:defRPr/>
              </a:pPr>
              <a:t>‹#›</a:t>
            </a:fld>
            <a:endParaRPr lang="en-US" altLang="en-US" dirty="0"/>
          </a:p>
        </p:txBody>
      </p:sp>
    </p:spTree>
    <p:extLst>
      <p:ext uri="{BB962C8B-B14F-4D97-AF65-F5344CB8AC3E}">
        <p14:creationId xmlns:p14="http://schemas.microsoft.com/office/powerpoint/2010/main" val="180490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a:t>Presented by Partners in Medical Education, Inc. 2021</a:t>
            </a:r>
            <a:endParaRPr lang="en-US" dirty="0"/>
          </a:p>
        </p:txBody>
      </p:sp>
      <p:sp>
        <p:nvSpPr>
          <p:cNvPr id="3" name="Slide Number Placeholder 2"/>
          <p:cNvSpPr>
            <a:spLocks noGrp="1"/>
          </p:cNvSpPr>
          <p:nvPr>
            <p:ph type="sldNum" sz="quarter" idx="11"/>
          </p:nvPr>
        </p:nvSpPr>
        <p:spPr/>
        <p:txBody>
          <a:bodyPr/>
          <a:lstStyle/>
          <a:p>
            <a:pPr>
              <a:defRPr/>
            </a:pPr>
            <a:fld id="{0111FBDE-2D36-6A49-83F8-2BBFB586505C}" type="slidenum">
              <a:rPr lang="en-US" altLang="en-US" smtClean="0"/>
              <a:pPr>
                <a:defRPr/>
              </a:pPr>
              <a:t>‹#›</a:t>
            </a:fld>
            <a:endParaRPr lang="en-US" altLang="en-US" dirty="0"/>
          </a:p>
        </p:txBody>
      </p:sp>
    </p:spTree>
    <p:extLst>
      <p:ext uri="{BB962C8B-B14F-4D97-AF65-F5344CB8AC3E}">
        <p14:creationId xmlns:p14="http://schemas.microsoft.com/office/powerpoint/2010/main" val="1250654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600">
                <a:latin typeface="Arial" charset="0"/>
                <a:ea typeface="Arial" charset="0"/>
                <a:cs typeface="Arial" charset="0"/>
              </a:defRPr>
            </a:lvl1pPr>
            <a:lvl2pPr>
              <a:defRPr sz="2200">
                <a:latin typeface="Arial" charset="0"/>
                <a:ea typeface="Arial" charset="0"/>
                <a:cs typeface="Arial" charset="0"/>
              </a:defRPr>
            </a:lvl2pPr>
            <a:lvl3pPr>
              <a:defRPr sz="1800">
                <a:latin typeface="Arial" charset="0"/>
                <a:ea typeface="Arial" charset="0"/>
                <a:cs typeface="Arial" charset="0"/>
              </a:defRPr>
            </a:lvl3pPr>
            <a:lvl4pPr>
              <a:defRPr sz="1400">
                <a:latin typeface="Arial" charset="0"/>
                <a:ea typeface="Arial" charset="0"/>
                <a:cs typeface="Arial" charset="0"/>
              </a:defRPr>
            </a:lvl4pPr>
            <a:lvl5pPr>
              <a:defRPr sz="1200">
                <a:latin typeface="Arial" charset="0"/>
                <a:ea typeface="Arial" charset="0"/>
                <a:cs typeface="Arial"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p:cNvSpPr>
            <a:spLocks noGrp="1"/>
          </p:cNvSpPr>
          <p:nvPr>
            <p:ph type="sldNum" sz="quarter" idx="11"/>
          </p:nvPr>
        </p:nvSpPr>
        <p:spPr/>
        <p:txBody>
          <a:bodyPr/>
          <a:lstStyle/>
          <a:p>
            <a:pPr>
              <a:defRPr/>
            </a:pPr>
            <a:fld id="{20DE7DD9-96F1-6E43-A8F9-4B502D1EE7DB}" type="slidenum">
              <a:rPr lang="en-US" altLang="en-US" smtClean="0"/>
              <a:pPr>
                <a:defRPr/>
              </a:pPr>
              <a:t>‹#›</a:t>
            </a:fld>
            <a:endParaRPr lang="en-US" altLang="en-US" dirty="0"/>
          </a:p>
        </p:txBody>
      </p:sp>
    </p:spTree>
    <p:extLst>
      <p:ext uri="{BB962C8B-B14F-4D97-AF65-F5344CB8AC3E}">
        <p14:creationId xmlns:p14="http://schemas.microsoft.com/office/powerpoint/2010/main" val="187387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atin typeface="Arial" charset="0"/>
                <a:ea typeface="Arial" charset="0"/>
                <a:cs typeface="Arial"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atin typeface="Arial" charset="0"/>
                <a:ea typeface="Arial"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Footer Placeholder 4"/>
          <p:cNvSpPr>
            <a:spLocks noGrp="1"/>
          </p:cNvSpPr>
          <p:nvPr>
            <p:ph type="ftr" sz="quarter" idx="10"/>
          </p:nvPr>
        </p:nvSpPr>
        <p:spPr/>
        <p:txBody>
          <a:bodyPr/>
          <a:lstStyle/>
          <a:p>
            <a:pPr>
              <a:defRPr/>
            </a:pPr>
            <a:r>
              <a:rPr lang="en-US"/>
              <a:t>Presented by Partners in Medical Education, Inc. 2021</a:t>
            </a:r>
            <a:endParaRPr lang="en-US" dirty="0"/>
          </a:p>
        </p:txBody>
      </p:sp>
      <p:sp>
        <p:nvSpPr>
          <p:cNvPr id="6" name="Slide Number Placeholder 5"/>
          <p:cNvSpPr>
            <a:spLocks noGrp="1"/>
          </p:cNvSpPr>
          <p:nvPr>
            <p:ph type="sldNum" sz="quarter" idx="11"/>
          </p:nvPr>
        </p:nvSpPr>
        <p:spPr/>
        <p:txBody>
          <a:bodyPr/>
          <a:lstStyle/>
          <a:p>
            <a:pPr>
              <a:defRPr/>
            </a:pPr>
            <a:fld id="{D65E9A17-9C8D-1B4D-8899-8FD1CDB01285}" type="slidenum">
              <a:rPr lang="en-US" altLang="en-US" smtClean="0"/>
              <a:pPr>
                <a:defRPr/>
              </a:pPr>
              <a:t>‹#›</a:t>
            </a:fld>
            <a:endParaRPr lang="en-US" altLang="en-US" dirty="0"/>
          </a:p>
        </p:txBody>
      </p:sp>
    </p:spTree>
    <p:extLst>
      <p:ext uri="{BB962C8B-B14F-4D97-AF65-F5344CB8AC3E}">
        <p14:creationId xmlns:p14="http://schemas.microsoft.com/office/powerpoint/2010/main" val="1213022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pPr>
              <a:defRPr/>
            </a:pPr>
            <a:fld id="{A9D05994-BE46-7048-AC8D-587C147F5A32}" type="slidenum">
              <a:rPr lang="en-US" altLang="en-US" smtClean="0"/>
              <a:pPr>
                <a:defRPr/>
              </a:pPr>
              <a:t>‹#›</a:t>
            </a:fld>
            <a:endParaRPr lang="en-US" altLang="en-US" dirty="0"/>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pPr>
              <a:defRPr/>
            </a:pPr>
            <a:r>
              <a:rPr lang="en-US"/>
              <a:t>Presented by Partners in Medical Education, Inc. 2021</a:t>
            </a:r>
            <a:endParaRPr lang="en-US" dirty="0"/>
          </a:p>
        </p:txBody>
      </p:sp>
    </p:spTree>
    <p:extLst>
      <p:ext uri="{BB962C8B-B14F-4D97-AF65-F5344CB8AC3E}">
        <p14:creationId xmlns:p14="http://schemas.microsoft.com/office/powerpoint/2010/main" val="1895564950"/>
      </p:ext>
    </p:extLst>
  </p:cSld>
  <p:clrMap bg1="lt1" tx1="dk1" bg2="lt2" tx2="dk2" accent1="accent1" accent2="accent2" accent3="accent3" accent4="accent4" accent5="accent5" accent6="accent6" hlink="hlink" folHlink="folHlink"/>
  <p:sldLayoutIdLst>
    <p:sldLayoutId id="2147486413" r:id="rId1"/>
    <p:sldLayoutId id="2147486414" r:id="rId2"/>
    <p:sldLayoutId id="2147486415" r:id="rId3"/>
    <p:sldLayoutId id="2147486416" r:id="rId4"/>
    <p:sldLayoutId id="2147486417" r:id="rId5"/>
    <p:sldLayoutId id="2147486418" r:id="rId6"/>
    <p:sldLayoutId id="2147486419" r:id="rId7"/>
    <p:sldLayoutId id="2147486420" r:id="rId8"/>
    <p:sldLayoutId id="2147486421" r:id="rId9"/>
    <p:sldLayoutId id="2147486422" r:id="rId10"/>
    <p:sldLayoutId id="2147486423" r:id="rId11"/>
    <p:sldLayoutId id="2147486432" r:id="rId12"/>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9344" y="246466"/>
            <a:ext cx="6526006" cy="1325563"/>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3500"/>
              <a:buFont typeface="Arial"/>
              <a:buNone/>
              <a:defRPr sz="35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738058"/>
            <a:ext cx="7886700" cy="4438905"/>
          </a:xfrm>
          <a:prstGeom prst="rect">
            <a:avLst/>
          </a:prstGeom>
          <a:noFill/>
          <a:ln>
            <a:noFill/>
          </a:ln>
        </p:spPr>
        <p:txBody>
          <a:bodyPr spcFirstLastPara="1" wrap="square" lIns="91425" tIns="91425" rIns="91425" bIns="91425" anchor="t" anchorCtr="0"/>
          <a:lstStyle>
            <a:lvl1pPr marL="457200" marR="0" lvl="0" indent="-393700" algn="l" rtl="0">
              <a:lnSpc>
                <a:spcPct val="90000"/>
              </a:lnSpc>
              <a:spcBef>
                <a:spcPts val="1000"/>
              </a:spcBef>
              <a:spcAft>
                <a:spcPts val="0"/>
              </a:spcAft>
              <a:buClr>
                <a:schemeClr val="dk1"/>
              </a:buClr>
              <a:buSzPts val="2600"/>
              <a:buFont typeface="Arial"/>
              <a:buChar char="•"/>
              <a:defRPr sz="26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
        <p:nvSpPr>
          <p:cNvPr id="13" name="Google Shape;13;p1"/>
          <p:cNvSpPr txBox="1">
            <a:spLocks noGrp="1"/>
          </p:cNvSpPr>
          <p:nvPr>
            <p:ph type="ftr" idx="11"/>
          </p:nvPr>
        </p:nvSpPr>
        <p:spPr>
          <a:xfrm>
            <a:off x="3028950" y="6433130"/>
            <a:ext cx="3086100" cy="365125"/>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000000"/>
              </a:buClr>
              <a:buSzPts val="14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chemeClr val="dk1"/>
                </a:solidFill>
                <a:latin typeface="Comic Sans MS"/>
                <a:ea typeface="Comic Sans MS"/>
                <a:cs typeface="Comic Sans MS"/>
                <a:sym typeface="Comic Sans MS"/>
              </a:defRPr>
            </a:lvl9pPr>
          </a:lstStyle>
          <a:p>
            <a:r>
              <a:rPr lang="en-US"/>
              <a:t>Presented by Partners in Medical Education, Inc. 2021</a:t>
            </a:r>
            <a:endParaRPr dirty="0"/>
          </a:p>
        </p:txBody>
      </p:sp>
    </p:spTree>
    <p:extLst>
      <p:ext uri="{BB962C8B-B14F-4D97-AF65-F5344CB8AC3E}">
        <p14:creationId xmlns:p14="http://schemas.microsoft.com/office/powerpoint/2010/main" val="247286658"/>
      </p:ext>
    </p:extLst>
  </p:cSld>
  <p:clrMap bg1="lt1" tx1="dk1" bg2="dk2" tx2="lt2" accent1="accent1" accent2="accent2" accent3="accent3" accent4="accent4" accent5="accent5" accent6="accent6" hlink="hlink" folHlink="folHlink"/>
  <p:sldLayoutIdLst>
    <p:sldLayoutId id="2147486425" r:id="rId1"/>
    <p:sldLayoutId id="2147486427" r:id="rId2"/>
    <p:sldLayoutId id="2147486428" r:id="rId3"/>
    <p:sldLayoutId id="2147486429" r:id="rId4"/>
    <p:sldLayoutId id="2147486430" r:id="rId5"/>
    <p:sldLayoutId id="2147486431" r:id="rId6"/>
  </p:sldLayoutIdLst>
  <p:hf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9344" y="246466"/>
            <a:ext cx="6526006"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738058"/>
            <a:ext cx="7886700" cy="443890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6457950" y="6433131"/>
            <a:ext cx="2057400" cy="365125"/>
          </a:xfrm>
          <a:prstGeom prst="rect">
            <a:avLst/>
          </a:prstGeom>
        </p:spPr>
        <p:txBody>
          <a:bodyPr anchor="ctr"/>
          <a:lstStyle>
            <a:lvl1pPr algn="r">
              <a:defRPr sz="1000">
                <a:latin typeface="Arial" charset="0"/>
                <a:ea typeface="Arial" charset="0"/>
                <a:cs typeface="Arial" charset="0"/>
              </a:defRPr>
            </a:lvl1pPr>
          </a:lstStyle>
          <a:p>
            <a:fld id="{2E5228CB-D863-44CF-AEB8-81F0130658F1}" type="slidenum">
              <a:rPr lang="en-US" smtClean="0"/>
              <a:pPr/>
              <a:t>‹#›</a:t>
            </a:fld>
            <a:endParaRPr lang="en-US"/>
          </a:p>
        </p:txBody>
      </p:sp>
      <p:sp>
        <p:nvSpPr>
          <p:cNvPr id="4" name="Footer Placeholder 3"/>
          <p:cNvSpPr>
            <a:spLocks noGrp="1"/>
          </p:cNvSpPr>
          <p:nvPr>
            <p:ph type="ftr" sz="quarter" idx="3"/>
          </p:nvPr>
        </p:nvSpPr>
        <p:spPr>
          <a:xfrm>
            <a:off x="3028950" y="6433130"/>
            <a:ext cx="3086100" cy="365125"/>
          </a:xfrm>
          <a:prstGeom prst="rect">
            <a:avLst/>
          </a:prstGeom>
        </p:spPr>
        <p:txBody>
          <a:bodyPr vert="horz" lIns="91440" tIns="45720" rIns="91440" bIns="45720" rtlCol="0" anchor="ctr"/>
          <a:lstStyle>
            <a:lvl1pPr algn="ctr">
              <a:defRPr sz="800" b="0">
                <a:solidFill>
                  <a:schemeClr val="tx1"/>
                </a:solidFill>
                <a:latin typeface="Arial" charset="0"/>
                <a:ea typeface="Arial" charset="0"/>
                <a:cs typeface="Arial" charset="0"/>
              </a:defRPr>
            </a:lvl1pPr>
          </a:lstStyle>
          <a:p>
            <a:r>
              <a:rPr lang="en-US"/>
              <a:t>Presented by Partners in Medical Education, Inc. 2021</a:t>
            </a:r>
          </a:p>
        </p:txBody>
      </p:sp>
    </p:spTree>
    <p:extLst>
      <p:ext uri="{BB962C8B-B14F-4D97-AF65-F5344CB8AC3E}">
        <p14:creationId xmlns:p14="http://schemas.microsoft.com/office/powerpoint/2010/main" val="4039765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3500" b="1"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3.png"/><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hyperlink" Target="https://suburbancorrespondent.blogspot.com/2016/07/really.html"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en.wikiversity.org/wiki/Motivation_and_emotion/Book/2017/Risk_assessment_and_emotio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studentdoctor.net/author/cassie-kosarek/" TargetMode="External"/><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getmespark.com/innovate-like-darpa/" TargetMode="Externa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versity.org/wiki/Motivation_and_emotion/Book/2019/Organisational_change_motivation"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energycommerce.house.gov/sites/democrats.energycommerce.house.gov/files/documents/THCGME%20202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dreamstime.com/done-check-mark-tick-box-symbol-calligraphy-vector-ill-illustration-image127999271"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turbobocce.com/top-10-turbo-bocce-innovation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a:t>1</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3421931" y="1451998"/>
            <a:ext cx="5288436" cy="4678204"/>
          </a:xfrm>
          <a:prstGeom prst="rect">
            <a:avLst/>
          </a:prstGeom>
          <a:noFill/>
        </p:spPr>
        <p:txBody>
          <a:bodyPr wrap="square">
            <a:spAutoFit/>
          </a:bodyPr>
          <a:lstStyle/>
          <a:p>
            <a:pPr algn="ctr">
              <a:defRPr/>
            </a:pPr>
            <a:r>
              <a:rPr lang="en-US" sz="1800" dirty="0">
                <a:solidFill>
                  <a:srgbClr val="00B050"/>
                </a:solidFill>
                <a:latin typeface="Arial" panose="020B0604020202020204" pitchFamily="34" charset="0"/>
                <a:cs typeface="Arial" panose="020B0604020202020204" pitchFamily="34" charset="0"/>
              </a:rPr>
              <a:t>Please make sure your Start Video is OFF when logging into the WebEx platform. </a:t>
            </a:r>
          </a:p>
          <a:p>
            <a:pPr algn="ctr">
              <a:defRPr/>
            </a:pPr>
            <a:r>
              <a:rPr lang="en-US" sz="1800" dirty="0">
                <a:latin typeface="Arial" panose="020B0604020202020204" pitchFamily="34" charset="0"/>
                <a:cs typeface="Arial" panose="020B0604020202020204" pitchFamily="34" charset="0"/>
              </a:rPr>
              <a:t>Here is what it should look like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ALSO</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solidFill>
                  <a:srgbClr val="00B050"/>
                </a:solidFill>
                <a:latin typeface="Arial" panose="020B0604020202020204" pitchFamily="34" charset="0"/>
                <a:cs typeface="Arial" panose="020B0604020202020204" pitchFamily="34" charset="0"/>
              </a:rPr>
              <a:t>It is NORMAL to not hear any sound until the webinar starts at 12:00 noon EST. </a:t>
            </a:r>
          </a:p>
          <a:p>
            <a:pPr algn="ctr">
              <a:defRPr/>
            </a:pPr>
            <a:endParaRPr lang="en-US" sz="1800" dirty="0">
              <a:solidFill>
                <a:srgbClr val="00B050"/>
              </a:solidFill>
              <a:latin typeface="Arial" panose="020B0604020202020204" pitchFamily="34" charset="0"/>
              <a:cs typeface="Arial" panose="020B0604020202020204" pitchFamily="34" charset="0"/>
            </a:endParaRPr>
          </a:p>
          <a:p>
            <a:pPr algn="ctr">
              <a:defRPr/>
            </a:pPr>
            <a:r>
              <a:rPr lang="en-US" sz="1800" dirty="0">
                <a:latin typeface="Arial" panose="020B0604020202020204" pitchFamily="34" charset="0"/>
                <a:cs typeface="Arial" panose="020B0604020202020204" pitchFamily="34" charset="0"/>
              </a:rPr>
              <a:t>Your phone line is muted, but you can always chat to the host, BJ Schwartz, if you have any questions or concerns during this time.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Please Note…</a:t>
            </a:r>
            <a:endParaRPr lang="en-US" dirty="0"/>
          </a:p>
        </p:txBody>
      </p:sp>
      <p:pic>
        <p:nvPicPr>
          <p:cNvPr id="7" name="Picture 6" descr="No Video Icons - Download Free Vector Icons | Noun Project">
            <a:extLst>
              <a:ext uri="{FF2B5EF4-FFF2-40B4-BE49-F238E27FC236}">
                <a16:creationId xmlns:a16="http://schemas.microsoft.com/office/drawing/2014/main" id="{EBC3FA65-BF65-4CC3-AA15-9AC6B562531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2757" y="1762812"/>
            <a:ext cx="1904999" cy="1559629"/>
          </a:xfrm>
          <a:prstGeom prst="rect">
            <a:avLst/>
          </a:prstGeom>
          <a:noFill/>
          <a:ln>
            <a:noFill/>
          </a:ln>
        </p:spPr>
      </p:pic>
      <p:pic>
        <p:nvPicPr>
          <p:cNvPr id="9" name="Picture 8" descr="Audio, mic, microphone, mute, sound icon - Free download">
            <a:extLst>
              <a:ext uri="{FF2B5EF4-FFF2-40B4-BE49-F238E27FC236}">
                <a16:creationId xmlns:a16="http://schemas.microsoft.com/office/drawing/2014/main" id="{384F8BCF-530F-42B3-8B5C-ABF849B092C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60170" y="3648173"/>
            <a:ext cx="1904999" cy="1559629"/>
          </a:xfrm>
          <a:prstGeom prst="rect">
            <a:avLst/>
          </a:prstGeom>
          <a:noFill/>
          <a:ln>
            <a:noFill/>
          </a:ln>
        </p:spPr>
      </p:pic>
      <p:pic>
        <p:nvPicPr>
          <p:cNvPr id="2" name="Picture 1">
            <a:extLst>
              <a:ext uri="{FF2B5EF4-FFF2-40B4-BE49-F238E27FC236}">
                <a16:creationId xmlns:a16="http://schemas.microsoft.com/office/drawing/2014/main" id="{4484FFF8-AE6F-4240-93F2-6BCFB61DD4FA}"/>
              </a:ext>
            </a:extLst>
          </p:cNvPr>
          <p:cNvPicPr>
            <a:picLocks noChangeAspect="1"/>
          </p:cNvPicPr>
          <p:nvPr/>
        </p:nvPicPr>
        <p:blipFill>
          <a:blip r:embed="rId5"/>
          <a:stretch>
            <a:fillRect/>
          </a:stretch>
        </p:blipFill>
        <p:spPr>
          <a:xfrm>
            <a:off x="3659337" y="2493870"/>
            <a:ext cx="5028571" cy="828571"/>
          </a:xfrm>
          <a:prstGeom prst="rect">
            <a:avLst/>
          </a:prstGeom>
        </p:spPr>
      </p:pic>
    </p:spTree>
    <p:extLst>
      <p:ext uri="{BB962C8B-B14F-4D97-AF65-F5344CB8AC3E}">
        <p14:creationId xmlns:p14="http://schemas.microsoft.com/office/powerpoint/2010/main" val="3665894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6">
            <a:extLst>
              <a:ext uri="{FF2B5EF4-FFF2-40B4-BE49-F238E27FC236}">
                <a16:creationId xmlns:a16="http://schemas.microsoft.com/office/drawing/2014/main" id="{29979F52-6F62-490A-A2F6-4F18AE37E172}"/>
              </a:ext>
            </a:extLst>
          </p:cNvPr>
          <p:cNvGraphicFramePr>
            <a:graphicFrameLocks noGrp="1"/>
          </p:cNvGraphicFramePr>
          <p:nvPr>
            <p:ph idx="1"/>
            <p:extLst>
              <p:ext uri="{D42A27DB-BD31-4B8C-83A1-F6EECF244321}">
                <p14:modId xmlns:p14="http://schemas.microsoft.com/office/powerpoint/2010/main" val="1974907761"/>
              </p:ext>
            </p:extLst>
          </p:nvPr>
        </p:nvGraphicFramePr>
        <p:xfrm>
          <a:off x="634559" y="1660102"/>
          <a:ext cx="7886700" cy="4438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1671BDD6-B91E-4F04-9219-F02D129C26DA}"/>
              </a:ext>
            </a:extLst>
          </p:cNvPr>
          <p:cNvSpPr>
            <a:spLocks noGrp="1"/>
          </p:cNvSpPr>
          <p:nvPr>
            <p:ph type="title"/>
          </p:nvPr>
        </p:nvSpPr>
        <p:spPr/>
        <p:txBody>
          <a:bodyPr/>
          <a:lstStyle/>
          <a:p>
            <a:r>
              <a:rPr lang="en-US">
                <a:latin typeface="Arial"/>
                <a:cs typeface="Arial"/>
              </a:rPr>
              <a:t>DGME Example</a:t>
            </a:r>
            <a:endParaRPr lang="en-US"/>
          </a:p>
        </p:txBody>
      </p:sp>
      <p:sp>
        <p:nvSpPr>
          <p:cNvPr id="4" name="Footer Placeholder 3">
            <a:extLst>
              <a:ext uri="{FF2B5EF4-FFF2-40B4-BE49-F238E27FC236}">
                <a16:creationId xmlns:a16="http://schemas.microsoft.com/office/drawing/2014/main" id="{EAE755D1-730B-4690-B281-632D6AF5EB84}"/>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A380243D-8540-41CA-9A02-DDFA8AEA5932}"/>
              </a:ext>
            </a:extLst>
          </p:cNvPr>
          <p:cNvSpPr>
            <a:spLocks noGrp="1"/>
          </p:cNvSpPr>
          <p:nvPr>
            <p:ph type="sldNum" sz="quarter" idx="11"/>
          </p:nvPr>
        </p:nvSpPr>
        <p:spPr/>
        <p:txBody>
          <a:bodyPr/>
          <a:lstStyle/>
          <a:p>
            <a:pPr>
              <a:defRPr/>
            </a:pPr>
            <a:fld id="{6AD68910-38FE-C240-95D4-C063CA8D3DE6}" type="slidenum">
              <a:rPr lang="en-US" altLang="en-US" smtClean="0"/>
              <a:pPr>
                <a:defRPr/>
              </a:pPr>
              <a:t>10</a:t>
            </a:fld>
            <a:endParaRPr lang="en-US" altLang="en-US" dirty="0"/>
          </a:p>
        </p:txBody>
      </p:sp>
      <p:sp>
        <p:nvSpPr>
          <p:cNvPr id="580" name="Multiplication Sign 579">
            <a:extLst>
              <a:ext uri="{FF2B5EF4-FFF2-40B4-BE49-F238E27FC236}">
                <a16:creationId xmlns:a16="http://schemas.microsoft.com/office/drawing/2014/main" id="{1FC1A23F-B802-4DAD-AA8A-36920FF4D6E6}"/>
              </a:ext>
            </a:extLst>
          </p:cNvPr>
          <p:cNvSpPr/>
          <p:nvPr/>
        </p:nvSpPr>
        <p:spPr>
          <a:xfrm>
            <a:off x="2149836" y="3425679"/>
            <a:ext cx="913292" cy="913292"/>
          </a:xfrm>
          <a:prstGeom prst="mathMultipl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1" name="Multiplication Sign 610">
            <a:extLst>
              <a:ext uri="{FF2B5EF4-FFF2-40B4-BE49-F238E27FC236}">
                <a16:creationId xmlns:a16="http://schemas.microsoft.com/office/drawing/2014/main" id="{1B9145A7-7FE1-41D6-9AF3-5D9F1AD1564C}"/>
              </a:ext>
            </a:extLst>
          </p:cNvPr>
          <p:cNvSpPr/>
          <p:nvPr/>
        </p:nvSpPr>
        <p:spPr>
          <a:xfrm>
            <a:off x="4203361" y="3425678"/>
            <a:ext cx="913292" cy="913292"/>
          </a:xfrm>
          <a:prstGeom prst="mathMultiply">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2" name="Equals 611">
            <a:extLst>
              <a:ext uri="{FF2B5EF4-FFF2-40B4-BE49-F238E27FC236}">
                <a16:creationId xmlns:a16="http://schemas.microsoft.com/office/drawing/2014/main" id="{E492E1A1-FC4D-4496-970D-138A97EDD09E}"/>
              </a:ext>
            </a:extLst>
          </p:cNvPr>
          <p:cNvSpPr/>
          <p:nvPr/>
        </p:nvSpPr>
        <p:spPr>
          <a:xfrm>
            <a:off x="6289060" y="3424641"/>
            <a:ext cx="913292" cy="913292"/>
          </a:xfrm>
          <a:prstGeom prst="mathEqual">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22376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a:latin typeface="Arial"/>
                <a:cs typeface="Arial"/>
              </a:rPr>
              <a:t>What is the Purpose of IME?</a:t>
            </a:r>
            <a:endParaRPr lang="en-US"/>
          </a:p>
        </p:txBody>
      </p:sp>
      <p:sp>
        <p:nvSpPr>
          <p:cNvPr id="72" name="Google Shape;72;p2"/>
          <p:cNvSpPr txBox="1">
            <a:spLocks noGrp="1"/>
          </p:cNvSpPr>
          <p:nvPr>
            <p:ph type="body" idx="1"/>
          </p:nvPr>
        </p:nvSpPr>
        <p:spPr>
          <a:xfrm>
            <a:off x="735330" y="1747986"/>
            <a:ext cx="7886700" cy="1973308"/>
          </a:xfrm>
          <a:prstGeom prst="rect">
            <a:avLst/>
          </a:prstGeom>
          <a:noFill/>
          <a:ln>
            <a:noFill/>
          </a:ln>
        </p:spPr>
        <p:txBody>
          <a:bodyPr spcFirstLastPara="1" wrap="square" lIns="91425" tIns="91425" rIns="91425" bIns="91425" anchor="t" anchorCtr="0">
            <a:noAutofit/>
          </a:bodyPr>
          <a:lstStyle/>
          <a:p>
            <a:pPr marL="0" indent="0">
              <a:buNone/>
            </a:pPr>
            <a:r>
              <a:rPr lang="en-US" sz="2400">
                <a:latin typeface="Arial"/>
                <a:cs typeface="Arial"/>
              </a:rPr>
              <a:t>“ . . . a proxy to account for a number of factors which may legitimately increase costs in teaching hospitals.” (House Ways and Means Committee Rept, No. 98-25, March 4, 1983 and Senate Finance Committee Rept, No. 98-23, March 11, 1983).</a:t>
            </a:r>
            <a:endParaRPr lang="en-US"/>
          </a:p>
          <a:p>
            <a:endParaRPr lang="en-US" sz="2400" b="1" dirty="0">
              <a:solidFill>
                <a:prstClr val="black"/>
              </a:solidFill>
            </a:endParaRPr>
          </a:p>
          <a:p>
            <a:pPr marL="0" indent="0">
              <a:buNone/>
            </a:pPr>
            <a:endParaRPr lang="en-US" sz="2000" b="1" dirty="0"/>
          </a:p>
          <a:p>
            <a:pPr lvl="1"/>
            <a:endParaRPr lang="en-US" sz="1800" dirty="0"/>
          </a:p>
          <a:p>
            <a:endParaRPr lang="en-US" sz="1800" dirty="0"/>
          </a:p>
          <a:p>
            <a:pPr marL="0" indent="0">
              <a:buNone/>
            </a:pPr>
            <a:endParaRPr lang="en-US" sz="1100" dirty="0">
              <a:latin typeface="Arial"/>
              <a:cs typeface="Arial"/>
            </a:endParaRPr>
          </a:p>
          <a:p>
            <a:pPr marL="0" indent="0">
              <a:buNone/>
            </a:pPr>
            <a:endParaRPr lang="en-US" sz="1100" dirty="0">
              <a:latin typeface="Arial"/>
              <a:cs typeface="Arial"/>
            </a:endParaRPr>
          </a:p>
          <a:p>
            <a:pPr marL="0" indent="0">
              <a:buNone/>
            </a:pPr>
            <a:r>
              <a:rPr lang="en-US" sz="1100">
                <a:latin typeface="Arial"/>
                <a:cs typeface="Arial"/>
              </a:rPr>
              <a:t>(House Ways and Means Committee Rept, No. 98-25, March 4, 1983 and Senate Finance Committee Rept, No. 98-23, March 11, 1983).</a:t>
            </a:r>
            <a:endParaRPr lang="en-US" sz="1400">
              <a:cs typeface="Arial"/>
            </a:endParaRPr>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1820883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a:latin typeface="Arial"/>
                <a:cs typeface="Arial"/>
              </a:rPr>
              <a:t>What Does IME Payments Cover?</a:t>
            </a:r>
            <a:endParaRPr dirty="0"/>
          </a:p>
        </p:txBody>
      </p:sp>
      <p:sp>
        <p:nvSpPr>
          <p:cNvPr id="72" name="Google Shape;72;p2"/>
          <p:cNvSpPr txBox="1">
            <a:spLocks noGrp="1"/>
          </p:cNvSpPr>
          <p:nvPr>
            <p:ph type="body" idx="1"/>
          </p:nvPr>
        </p:nvSpPr>
        <p:spPr>
          <a:xfrm>
            <a:off x="758190" y="1570641"/>
            <a:ext cx="7886700" cy="4497000"/>
          </a:xfrm>
          <a:prstGeom prst="rect">
            <a:avLst/>
          </a:prstGeom>
          <a:noFill/>
          <a:ln>
            <a:noFill/>
          </a:ln>
        </p:spPr>
        <p:txBody>
          <a:bodyPr spcFirstLastPara="1" wrap="square" lIns="91425" tIns="91425" rIns="91425" bIns="91425" anchor="t" anchorCtr="0">
            <a:noAutofit/>
          </a:bodyPr>
          <a:lstStyle/>
          <a:p>
            <a:pPr marL="0" indent="0">
              <a:buNone/>
            </a:pPr>
            <a:r>
              <a:rPr lang="en-US" sz="2400">
                <a:latin typeface="Arial"/>
                <a:cs typeface="Arial"/>
              </a:rPr>
              <a:t>"Indirect" patient care costs associated with having a teaching program.</a:t>
            </a:r>
            <a:endParaRPr lang="en-US">
              <a:latin typeface="Arial"/>
              <a:cs typeface="Arial"/>
            </a:endParaRPr>
          </a:p>
          <a:p>
            <a:pPr marL="0" indent="0">
              <a:buNone/>
            </a:pPr>
            <a:r>
              <a:rPr lang="en-US" sz="2400">
                <a:latin typeface="Arial"/>
                <a:cs typeface="Arial"/>
              </a:rPr>
              <a:t>Teaching hospitals may have higher inpatient </a:t>
            </a:r>
            <a:r>
              <a:rPr lang="en-US" sz="2400" dirty="0">
                <a:latin typeface="Arial"/>
                <a:cs typeface="Arial"/>
              </a:rPr>
              <a:t>operating costs because of the clinical environment where teaching occurs has:</a:t>
            </a:r>
            <a:endParaRPr lang="en-US" dirty="0">
              <a:latin typeface="Arial"/>
              <a:cs typeface="Arial"/>
            </a:endParaRPr>
          </a:p>
          <a:p>
            <a:pPr>
              <a:buFont typeface="Wingdings" panose="020B0604020202020204" pitchFamily="34" charset="0"/>
              <a:buChar char="ü"/>
            </a:pPr>
            <a:r>
              <a:rPr lang="en-US" sz="2400">
                <a:latin typeface="Arial"/>
                <a:cs typeface="Arial"/>
              </a:rPr>
              <a:t>Patient complexity and acuity not captured by the MS-DRG system</a:t>
            </a:r>
            <a:endParaRPr lang="en-US">
              <a:cs typeface="Arial"/>
            </a:endParaRPr>
          </a:p>
          <a:p>
            <a:pPr>
              <a:buFont typeface="Wingdings" panose="020B0604020202020204" pitchFamily="34" charset="0"/>
              <a:buChar char="ü"/>
            </a:pPr>
            <a:r>
              <a:rPr lang="en-US" sz="2400">
                <a:latin typeface="Arial"/>
                <a:cs typeface="Arial"/>
              </a:rPr>
              <a:t>Increased costs of specialized services</a:t>
            </a:r>
            <a:endParaRPr lang="en-US">
              <a:cs typeface="Arial"/>
            </a:endParaRPr>
          </a:p>
          <a:p>
            <a:pPr>
              <a:buFont typeface="Wingdings" panose="020B0604020202020204" pitchFamily="34" charset="0"/>
              <a:buChar char="ü"/>
            </a:pPr>
            <a:r>
              <a:rPr lang="en-US" sz="2400">
                <a:latin typeface="Arial"/>
                <a:cs typeface="Arial"/>
              </a:rPr>
              <a:t>Other </a:t>
            </a:r>
            <a:r>
              <a:rPr lang="en-US" sz="2400" dirty="0">
                <a:latin typeface="Arial"/>
                <a:cs typeface="Arial"/>
              </a:rPr>
              <a:t>operating costs associated with being a teaching hospital (standby capacity, lower productivity, etc.)</a:t>
            </a:r>
            <a:endParaRPr lang="en-US">
              <a:cs typeface="Arial"/>
            </a:endParaRPr>
          </a:p>
          <a:p>
            <a:pPr marL="0" indent="0">
              <a:buNone/>
            </a:pPr>
            <a:endParaRPr lang="en-US" sz="1800" dirty="0"/>
          </a:p>
          <a:p>
            <a:endParaRPr lang="en-US" sz="1800" dirty="0"/>
          </a:p>
          <a:p>
            <a:endParaRPr lang="en-US" sz="1800" dirty="0"/>
          </a:p>
          <a:p>
            <a:endParaRPr lang="en-US" sz="1800" dirty="0"/>
          </a:p>
          <a:p>
            <a:endParaRPr lang="en-US" sz="18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12</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131977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a:latin typeface="Arial"/>
                <a:cs typeface="Arial"/>
              </a:rPr>
              <a:t>How is IME Calculated?</a:t>
            </a:r>
            <a:endParaRPr lang="en-US" sz="32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13</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2" name="Picture 3" descr="A picture containing drawing&#10;&#10;Description automatically generated">
            <a:extLst>
              <a:ext uri="{FF2B5EF4-FFF2-40B4-BE49-F238E27FC236}">
                <a16:creationId xmlns:a16="http://schemas.microsoft.com/office/drawing/2014/main" id="{6E024E79-08F5-41CE-9490-D285B45C603B}"/>
              </a:ext>
            </a:extLst>
          </p:cNvPr>
          <p:cNvPicPr>
            <a:picLocks noChangeAspect="1"/>
          </p:cNvPicPr>
          <p:nvPr/>
        </p:nvPicPr>
        <p:blipFill>
          <a:blip r:embed="rId3"/>
          <a:stretch>
            <a:fillRect/>
          </a:stretch>
        </p:blipFill>
        <p:spPr>
          <a:xfrm>
            <a:off x="2126589" y="1281570"/>
            <a:ext cx="5139902" cy="575268"/>
          </a:xfrm>
          <a:prstGeom prst="rect">
            <a:avLst/>
          </a:prstGeom>
        </p:spPr>
      </p:pic>
      <p:graphicFrame>
        <p:nvGraphicFramePr>
          <p:cNvPr id="26" name="Diagram 26">
            <a:extLst>
              <a:ext uri="{FF2B5EF4-FFF2-40B4-BE49-F238E27FC236}">
                <a16:creationId xmlns:a16="http://schemas.microsoft.com/office/drawing/2014/main" id="{E37BD7F3-5DF5-40C3-A23C-2B01D7E37BD5}"/>
              </a:ext>
            </a:extLst>
          </p:cNvPr>
          <p:cNvGraphicFramePr/>
          <p:nvPr>
            <p:extLst>
              <p:ext uri="{D42A27DB-BD31-4B8C-83A1-F6EECF244321}">
                <p14:modId xmlns:p14="http://schemas.microsoft.com/office/powerpoint/2010/main" val="537275829"/>
              </p:ext>
            </p:extLst>
          </p:nvPr>
        </p:nvGraphicFramePr>
        <p:xfrm>
          <a:off x="708494" y="1849281"/>
          <a:ext cx="7610774" cy="42941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4" name="TextBox 83">
            <a:extLst>
              <a:ext uri="{FF2B5EF4-FFF2-40B4-BE49-F238E27FC236}">
                <a16:creationId xmlns:a16="http://schemas.microsoft.com/office/drawing/2014/main" id="{0F3330D1-AD09-4779-9B90-7ACCE4A0952A}"/>
              </a:ext>
            </a:extLst>
          </p:cNvPr>
          <p:cNvSpPr txBox="1"/>
          <p:nvPr/>
        </p:nvSpPr>
        <p:spPr>
          <a:xfrm>
            <a:off x="1567543" y="5973489"/>
            <a:ext cx="584839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b="0" dirty="0">
                <a:latin typeface="Arial"/>
                <a:cs typeface="Arial"/>
              </a:rPr>
              <a:t>Example from AAMC GME Funding 101</a:t>
            </a:r>
          </a:p>
        </p:txBody>
      </p:sp>
    </p:spTree>
    <p:extLst>
      <p:ext uri="{BB962C8B-B14F-4D97-AF65-F5344CB8AC3E}">
        <p14:creationId xmlns:p14="http://schemas.microsoft.com/office/powerpoint/2010/main" val="3503718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902C-77FE-400F-AF67-0977C0DE30B5}"/>
              </a:ext>
            </a:extLst>
          </p:cNvPr>
          <p:cNvSpPr>
            <a:spLocks noGrp="1"/>
          </p:cNvSpPr>
          <p:nvPr>
            <p:ph type="title"/>
          </p:nvPr>
        </p:nvSpPr>
        <p:spPr>
          <a:xfrm>
            <a:off x="1989344" y="246466"/>
            <a:ext cx="6526006" cy="1325563"/>
          </a:xfrm>
        </p:spPr>
        <p:txBody>
          <a:bodyPr anchor="ctr">
            <a:normAutofit/>
          </a:bodyPr>
          <a:lstStyle/>
          <a:p>
            <a:r>
              <a:rPr lang="en-US">
                <a:latin typeface="Arial"/>
                <a:cs typeface="Arial"/>
              </a:rPr>
              <a:t>An Easier Way to Understand </a:t>
            </a:r>
            <a:r>
              <a:rPr lang="en-US" dirty="0">
                <a:latin typeface="Arial"/>
                <a:cs typeface="Arial"/>
              </a:rPr>
              <a:t>IME</a:t>
            </a:r>
          </a:p>
        </p:txBody>
      </p:sp>
      <p:sp>
        <p:nvSpPr>
          <p:cNvPr id="10" name="Content Placeholder 2">
            <a:extLst>
              <a:ext uri="{FF2B5EF4-FFF2-40B4-BE49-F238E27FC236}">
                <a16:creationId xmlns:a16="http://schemas.microsoft.com/office/drawing/2014/main" id="{8A57D419-A47F-4056-91EF-18953EB269D5}"/>
              </a:ext>
            </a:extLst>
          </p:cNvPr>
          <p:cNvSpPr>
            <a:spLocks noGrp="1"/>
          </p:cNvSpPr>
          <p:nvPr>
            <p:ph sz="half" idx="1"/>
          </p:nvPr>
        </p:nvSpPr>
        <p:spPr>
          <a:xfrm>
            <a:off x="628650" y="1825625"/>
            <a:ext cx="3886200" cy="4351338"/>
          </a:xfrm>
        </p:spPr>
        <p:txBody>
          <a:bodyPr vert="horz" lIns="91440" tIns="45720" rIns="91440" bIns="45720" rtlCol="0" anchor="t">
            <a:normAutofit/>
          </a:bodyPr>
          <a:lstStyle/>
          <a:p>
            <a:r>
              <a:rPr lang="en-US" dirty="0">
                <a:latin typeface="Arial"/>
                <a:cs typeface="Arial"/>
              </a:rPr>
              <a:t>IME is about 5.5% increase MS-DRG payments per every10 resident per 100 beds.</a:t>
            </a:r>
            <a:endParaRPr lang="en-US" dirty="0"/>
          </a:p>
          <a:p>
            <a:pPr marL="0" indent="0">
              <a:buNone/>
            </a:pPr>
            <a:endParaRPr lang="en-US" dirty="0">
              <a:latin typeface="Arial"/>
              <a:cs typeface="Arial"/>
            </a:endParaRPr>
          </a:p>
          <a:p>
            <a:pPr marL="0" indent="0">
              <a:buNone/>
            </a:pPr>
            <a:endParaRPr lang="en-US" dirty="0">
              <a:cs typeface="Arial"/>
            </a:endParaRPr>
          </a:p>
        </p:txBody>
      </p:sp>
      <p:pic>
        <p:nvPicPr>
          <p:cNvPr id="7" name="Picture 7" descr="A drawing of a cartoon character&#10;&#10;Description automatically generated">
            <a:extLst>
              <a:ext uri="{FF2B5EF4-FFF2-40B4-BE49-F238E27FC236}">
                <a16:creationId xmlns:a16="http://schemas.microsoft.com/office/drawing/2014/main" id="{446460C4-6F7C-40D2-9576-9C31C2354B07}"/>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5000329" y="1825625"/>
            <a:ext cx="3143841" cy="4351338"/>
          </a:xfrm>
          <a:noFill/>
        </p:spPr>
      </p:pic>
      <p:sp>
        <p:nvSpPr>
          <p:cNvPr id="5" name="Footer Placeholder 4">
            <a:extLst>
              <a:ext uri="{FF2B5EF4-FFF2-40B4-BE49-F238E27FC236}">
                <a16:creationId xmlns:a16="http://schemas.microsoft.com/office/drawing/2014/main" id="{7858AA5A-5817-425E-855B-F8BE63DFEBBD}"/>
              </a:ext>
            </a:extLst>
          </p:cNvPr>
          <p:cNvSpPr>
            <a:spLocks noGrp="1"/>
          </p:cNvSpPr>
          <p:nvPr>
            <p:ph type="ftr" sz="quarter" idx="10"/>
          </p:nvPr>
        </p:nvSpPr>
        <p:spPr>
          <a:xfrm>
            <a:off x="3028950" y="6433130"/>
            <a:ext cx="3086100" cy="365125"/>
          </a:xfrm>
        </p:spPr>
        <p:txBody>
          <a:bodyPr anchor="ctr">
            <a:normAutofit/>
          </a:bodyPr>
          <a:lstStyle/>
          <a:p>
            <a:pPr>
              <a:spcAft>
                <a:spcPts val="600"/>
              </a:spcAft>
              <a:defRPr/>
            </a:pPr>
            <a:r>
              <a:rPr lang="en-US"/>
              <a:t>Presented by Partners in Medical Education, Inc. 2021</a:t>
            </a:r>
          </a:p>
        </p:txBody>
      </p:sp>
      <p:sp>
        <p:nvSpPr>
          <p:cNvPr id="6" name="Slide Number Placeholder 5">
            <a:extLst>
              <a:ext uri="{FF2B5EF4-FFF2-40B4-BE49-F238E27FC236}">
                <a16:creationId xmlns:a16="http://schemas.microsoft.com/office/drawing/2014/main" id="{E1DA9D3D-DC29-438E-9A7F-90925577B20E}"/>
              </a:ext>
            </a:extLst>
          </p:cNvPr>
          <p:cNvSpPr>
            <a:spLocks noGrp="1"/>
          </p:cNvSpPr>
          <p:nvPr>
            <p:ph type="sldNum" sz="quarter" idx="11"/>
          </p:nvPr>
        </p:nvSpPr>
        <p:spPr>
          <a:xfrm>
            <a:off x="6457950" y="6433131"/>
            <a:ext cx="2057400" cy="365125"/>
          </a:xfrm>
        </p:spPr>
        <p:txBody>
          <a:bodyPr anchor="ctr">
            <a:normAutofit/>
          </a:bodyPr>
          <a:lstStyle/>
          <a:p>
            <a:pPr>
              <a:spcAft>
                <a:spcPts val="600"/>
              </a:spcAft>
              <a:defRPr/>
            </a:pPr>
            <a:fld id="{20DE7DD9-96F1-6E43-A8F9-4B502D1EE7DB}" type="slidenum">
              <a:rPr lang="en-US" altLang="en-US" smtClean="0"/>
              <a:pPr>
                <a:spcAft>
                  <a:spcPts val="600"/>
                </a:spcAft>
                <a:defRPr/>
              </a:pPr>
              <a:t>14</a:t>
            </a:fld>
            <a:endParaRPr lang="en-US" altLang="en-US"/>
          </a:p>
        </p:txBody>
      </p:sp>
    </p:spTree>
    <p:extLst>
      <p:ext uri="{BB962C8B-B14F-4D97-AF65-F5344CB8AC3E}">
        <p14:creationId xmlns:p14="http://schemas.microsoft.com/office/powerpoint/2010/main" val="1448376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2011485" y="257536"/>
            <a:ext cx="6863541"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a:latin typeface="Arial"/>
                <a:cs typeface="Arial"/>
              </a:rPr>
              <a:t>How to Maximize Reimbursement</a:t>
            </a:r>
            <a:endParaRPr lang="en-US" sz="3200" dirty="0"/>
          </a:p>
        </p:txBody>
      </p:sp>
      <p:sp>
        <p:nvSpPr>
          <p:cNvPr id="72" name="Google Shape;72;p2"/>
          <p:cNvSpPr txBox="1">
            <a:spLocks noGrp="1"/>
          </p:cNvSpPr>
          <p:nvPr>
            <p:ph type="body" idx="1"/>
          </p:nvPr>
        </p:nvSpPr>
        <p:spPr>
          <a:xfrm>
            <a:off x="4504920" y="1808993"/>
            <a:ext cx="3736055" cy="3867621"/>
          </a:xfrm>
          <a:prstGeom prst="rect">
            <a:avLst/>
          </a:prstGeom>
          <a:noFill/>
          <a:ln>
            <a:noFill/>
          </a:ln>
        </p:spPr>
        <p:txBody>
          <a:bodyPr spcFirstLastPara="1" wrap="square" lIns="91425" tIns="91425" rIns="91425" bIns="91425" anchor="t" anchorCtr="0">
            <a:noAutofit/>
          </a:bodyPr>
          <a:lstStyle/>
          <a:p>
            <a:r>
              <a:rPr lang="en-US" sz="2000" dirty="0">
                <a:latin typeface="Arial"/>
                <a:cs typeface="Arial"/>
              </a:rPr>
              <a:t>FTE CAPs</a:t>
            </a:r>
            <a:endParaRPr lang="en-US" sz="2000" dirty="0"/>
          </a:p>
          <a:p>
            <a:pPr lvl="1"/>
            <a:r>
              <a:rPr lang="en-US" sz="1600" dirty="0">
                <a:latin typeface="Arial"/>
                <a:cs typeface="Arial"/>
              </a:rPr>
              <a:t>What counts what does not</a:t>
            </a:r>
          </a:p>
          <a:p>
            <a:r>
              <a:rPr lang="en-US" sz="2400" dirty="0">
                <a:latin typeface="Arial"/>
                <a:cs typeface="Arial"/>
              </a:rPr>
              <a:t>Academic Affiliations</a:t>
            </a:r>
            <a:endParaRPr lang="en-US" sz="2400" dirty="0"/>
          </a:p>
          <a:p>
            <a:pPr lvl="1"/>
            <a:r>
              <a:rPr lang="en-US" sz="2000" dirty="0">
                <a:latin typeface="Arial"/>
                <a:cs typeface="Arial"/>
              </a:rPr>
              <a:t>Large health systems</a:t>
            </a:r>
            <a:endParaRPr lang="en-US" sz="2000" dirty="0"/>
          </a:p>
          <a:p>
            <a:pPr lvl="1"/>
            <a:r>
              <a:rPr lang="en-US" sz="2000" dirty="0">
                <a:latin typeface="Arial"/>
                <a:cs typeface="Arial"/>
              </a:rPr>
              <a:t>Partnering hospitals</a:t>
            </a:r>
            <a:endParaRPr lang="en-US" sz="2000" dirty="0"/>
          </a:p>
          <a:p>
            <a:r>
              <a:rPr lang="en-US" sz="2400" dirty="0">
                <a:latin typeface="Arial"/>
                <a:cs typeface="Arial"/>
              </a:rPr>
              <a:t>Rural Training</a:t>
            </a:r>
            <a:endParaRPr lang="en-US" sz="2400" dirty="0"/>
          </a:p>
          <a:p>
            <a:r>
              <a:rPr lang="en-US" sz="2400" dirty="0">
                <a:latin typeface="Arial"/>
                <a:cs typeface="Arial"/>
              </a:rPr>
              <a:t>State Appropriations </a:t>
            </a:r>
            <a:endParaRPr lang="en-US" sz="2400" dirty="0"/>
          </a:p>
          <a:p>
            <a:endParaRPr lang="en-US" sz="2400" dirty="0"/>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2" name="Picture 2" descr="A picture containing standing&#10;&#10;Description automatically generated">
            <a:extLst>
              <a:ext uri="{FF2B5EF4-FFF2-40B4-BE49-F238E27FC236}">
                <a16:creationId xmlns:a16="http://schemas.microsoft.com/office/drawing/2014/main" id="{472A8535-A049-4F22-85E7-EC912F722C62}"/>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20304" y="1716138"/>
            <a:ext cx="3197077" cy="2517966"/>
          </a:xfrm>
          <a:prstGeom prst="rect">
            <a:avLst/>
          </a:prstGeom>
        </p:spPr>
      </p:pic>
    </p:spTree>
    <p:extLst>
      <p:ext uri="{BB962C8B-B14F-4D97-AF65-F5344CB8AC3E}">
        <p14:creationId xmlns:p14="http://schemas.microsoft.com/office/powerpoint/2010/main" val="340531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A1A90-1425-461B-9A6A-84BFA14105E8}"/>
              </a:ext>
            </a:extLst>
          </p:cNvPr>
          <p:cNvSpPr>
            <a:spLocks noGrp="1"/>
          </p:cNvSpPr>
          <p:nvPr>
            <p:ph type="title"/>
          </p:nvPr>
        </p:nvSpPr>
        <p:spPr>
          <a:xfrm>
            <a:off x="1989344" y="246466"/>
            <a:ext cx="6526006" cy="1325563"/>
          </a:xfrm>
        </p:spPr>
        <p:txBody>
          <a:bodyPr anchor="ctr">
            <a:normAutofit/>
          </a:bodyPr>
          <a:lstStyle/>
          <a:p>
            <a:r>
              <a:rPr lang="en-US"/>
              <a:t>Resident CAP</a:t>
            </a:r>
          </a:p>
        </p:txBody>
      </p:sp>
      <p:sp>
        <p:nvSpPr>
          <p:cNvPr id="2" name="Content Placeholder 1">
            <a:extLst>
              <a:ext uri="{FF2B5EF4-FFF2-40B4-BE49-F238E27FC236}">
                <a16:creationId xmlns:a16="http://schemas.microsoft.com/office/drawing/2014/main" id="{A16709A9-6531-4A46-8E6F-2289FAB1DAAE}"/>
              </a:ext>
            </a:extLst>
          </p:cNvPr>
          <p:cNvSpPr>
            <a:spLocks noGrp="1"/>
          </p:cNvSpPr>
          <p:nvPr>
            <p:ph sz="half" idx="1"/>
          </p:nvPr>
        </p:nvSpPr>
        <p:spPr>
          <a:xfrm>
            <a:off x="628650" y="1825625"/>
            <a:ext cx="3886200" cy="4351338"/>
          </a:xfrm>
        </p:spPr>
        <p:txBody>
          <a:bodyPr vert="horz" lIns="91440" tIns="45720" rIns="91440" bIns="45720" rtlCol="0" anchor="t">
            <a:normAutofit/>
          </a:bodyPr>
          <a:lstStyle/>
          <a:p>
            <a:r>
              <a:rPr lang="en-US" dirty="0">
                <a:latin typeface="Arial"/>
                <a:cs typeface="Arial"/>
              </a:rPr>
              <a:t>Resident CAP is the number of residents/fellows training at your hospital in 1996.</a:t>
            </a:r>
            <a:r>
              <a:rPr lang="en-US" b="1" u="sng" dirty="0">
                <a:latin typeface="Arial"/>
                <a:cs typeface="Arial"/>
              </a:rPr>
              <a:t> According to your cost report.</a:t>
            </a:r>
          </a:p>
          <a:p>
            <a:pPr marL="0" indent="0">
              <a:buNone/>
            </a:pPr>
            <a:endParaRPr lang="en-US" dirty="0">
              <a:cs typeface="Arial"/>
            </a:endParaRPr>
          </a:p>
          <a:p>
            <a:pPr marL="0" indent="0">
              <a:buNone/>
            </a:pPr>
            <a:endParaRPr lang="en-US" dirty="0">
              <a:cs typeface="Arial"/>
            </a:endParaRPr>
          </a:p>
        </p:txBody>
      </p:sp>
      <p:pic>
        <p:nvPicPr>
          <p:cNvPr id="4" name="Picture 4" descr="A group of people in a room&#10;&#10;Description automatically generated">
            <a:extLst>
              <a:ext uri="{FF2B5EF4-FFF2-40B4-BE49-F238E27FC236}">
                <a16:creationId xmlns:a16="http://schemas.microsoft.com/office/drawing/2014/main" id="{FB561F87-A383-40AD-919A-00F7EBE84C70}"/>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4629150" y="2920445"/>
            <a:ext cx="3886200" cy="2161698"/>
          </a:xfrm>
          <a:noFill/>
        </p:spPr>
      </p:pic>
      <p:sp>
        <p:nvSpPr>
          <p:cNvPr id="5" name="Footer Placeholder 4">
            <a:extLst>
              <a:ext uri="{FF2B5EF4-FFF2-40B4-BE49-F238E27FC236}">
                <a16:creationId xmlns:a16="http://schemas.microsoft.com/office/drawing/2014/main" id="{5F1ADF31-608D-4D01-A943-9D0EFFC194DB}"/>
              </a:ext>
            </a:extLst>
          </p:cNvPr>
          <p:cNvSpPr>
            <a:spLocks noGrp="1"/>
          </p:cNvSpPr>
          <p:nvPr>
            <p:ph type="ftr" sz="quarter" idx="10"/>
          </p:nvPr>
        </p:nvSpPr>
        <p:spPr/>
        <p:txBody>
          <a:bodyPr/>
          <a:lstStyle/>
          <a:p>
            <a:r>
              <a:rPr lang="en-US"/>
              <a:t>Presented by Partners in Medical Education, Inc. 2021</a:t>
            </a:r>
          </a:p>
        </p:txBody>
      </p:sp>
      <p:sp>
        <p:nvSpPr>
          <p:cNvPr id="6" name="Slide Number Placeholder 5">
            <a:extLst>
              <a:ext uri="{FF2B5EF4-FFF2-40B4-BE49-F238E27FC236}">
                <a16:creationId xmlns:a16="http://schemas.microsoft.com/office/drawing/2014/main" id="{8D111A46-65F6-45FC-8103-8D5F2E123CCE}"/>
              </a:ext>
            </a:extLst>
          </p:cNvPr>
          <p:cNvSpPr>
            <a:spLocks noGrp="1"/>
          </p:cNvSpPr>
          <p:nvPr>
            <p:ph type="sldNum" sz="quarter" idx="11"/>
          </p:nvPr>
        </p:nvSpPr>
        <p:spPr/>
        <p:txBody>
          <a:bodyPr/>
          <a:lstStyle/>
          <a:p>
            <a:fld id="{2E5228CB-D863-44CF-AEB8-81F0130658F1}" type="slidenum">
              <a:rPr lang="en-US" smtClean="0"/>
              <a:pPr/>
              <a:t>16</a:t>
            </a:fld>
            <a:endParaRPr lang="en-US"/>
          </a:p>
        </p:txBody>
      </p:sp>
    </p:spTree>
    <p:extLst>
      <p:ext uri="{BB962C8B-B14F-4D97-AF65-F5344CB8AC3E}">
        <p14:creationId xmlns:p14="http://schemas.microsoft.com/office/powerpoint/2010/main" val="227046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AFC7881-84BF-46B2-A37A-924793714FD4}"/>
              </a:ext>
            </a:extLst>
          </p:cNvPr>
          <p:cNvGraphicFramePr>
            <a:graphicFrameLocks noGrp="1"/>
          </p:cNvGraphicFramePr>
          <p:nvPr>
            <p:ph idx="1"/>
            <p:extLst>
              <p:ext uri="{D42A27DB-BD31-4B8C-83A1-F6EECF244321}">
                <p14:modId xmlns:p14="http://schemas.microsoft.com/office/powerpoint/2010/main" val="3361693913"/>
              </p:ext>
            </p:extLst>
          </p:nvPr>
        </p:nvGraphicFramePr>
        <p:xfrm>
          <a:off x="457200" y="2362200"/>
          <a:ext cx="8153400" cy="2529840"/>
        </p:xfrm>
        <a:graphic>
          <a:graphicData uri="http://schemas.openxmlformats.org/drawingml/2006/table">
            <a:tbl>
              <a:tblPr firstRow="1" bandRow="1">
                <a:tableStyleId>{E8B1032C-EA38-4F05-BA0D-38AFFFC7BED3}</a:tableStyleId>
              </a:tblPr>
              <a:tblGrid>
                <a:gridCol w="1971675">
                  <a:extLst>
                    <a:ext uri="{9D8B030D-6E8A-4147-A177-3AD203B41FA5}">
                      <a16:colId xmlns:a16="http://schemas.microsoft.com/office/drawing/2014/main" val="3699186457"/>
                    </a:ext>
                  </a:extLst>
                </a:gridCol>
                <a:gridCol w="2066925">
                  <a:extLst>
                    <a:ext uri="{9D8B030D-6E8A-4147-A177-3AD203B41FA5}">
                      <a16:colId xmlns:a16="http://schemas.microsoft.com/office/drawing/2014/main" val="1337599033"/>
                    </a:ext>
                  </a:extLst>
                </a:gridCol>
                <a:gridCol w="2057400">
                  <a:extLst>
                    <a:ext uri="{9D8B030D-6E8A-4147-A177-3AD203B41FA5}">
                      <a16:colId xmlns:a16="http://schemas.microsoft.com/office/drawing/2014/main" val="2345274463"/>
                    </a:ext>
                  </a:extLst>
                </a:gridCol>
                <a:gridCol w="2057400">
                  <a:extLst>
                    <a:ext uri="{9D8B030D-6E8A-4147-A177-3AD203B41FA5}">
                      <a16:colId xmlns:a16="http://schemas.microsoft.com/office/drawing/2014/main" val="1210710896"/>
                    </a:ext>
                  </a:extLst>
                </a:gridCol>
              </a:tblGrid>
              <a:tr h="370840">
                <a:tc>
                  <a:txBody>
                    <a:bodyPr/>
                    <a:lstStyle/>
                    <a:p>
                      <a:pPr algn="ctr"/>
                      <a:r>
                        <a:rPr lang="en-US" sz="2400" dirty="0"/>
                        <a:t>Hospital</a:t>
                      </a:r>
                    </a:p>
                  </a:txBody>
                  <a:tcPr/>
                </a:tc>
                <a:tc>
                  <a:txBody>
                    <a:bodyPr/>
                    <a:lstStyle/>
                    <a:p>
                      <a:pPr algn="ctr"/>
                      <a:r>
                        <a:rPr lang="en-US" sz="2400" dirty="0"/>
                        <a:t>Non-Hospital</a:t>
                      </a:r>
                    </a:p>
                  </a:txBody>
                  <a:tcPr/>
                </a:tc>
                <a:tc>
                  <a:txBody>
                    <a:bodyPr/>
                    <a:lstStyle/>
                    <a:p>
                      <a:pPr algn="ctr"/>
                      <a:r>
                        <a:rPr lang="en-US" sz="2400" dirty="0"/>
                        <a:t>Hospital</a:t>
                      </a:r>
                    </a:p>
                  </a:txBody>
                  <a:tcPr/>
                </a:tc>
                <a:tc>
                  <a:txBody>
                    <a:bodyPr/>
                    <a:lstStyle/>
                    <a:p>
                      <a:pPr algn="ctr"/>
                      <a:r>
                        <a:rPr lang="en-US" sz="2400" dirty="0"/>
                        <a:t>Non-Hospital</a:t>
                      </a:r>
                    </a:p>
                  </a:txBody>
                  <a:tcPr/>
                </a:tc>
                <a:extLst>
                  <a:ext uri="{0D108BD9-81ED-4DB2-BD59-A6C34878D82A}">
                    <a16:rowId xmlns:a16="http://schemas.microsoft.com/office/drawing/2014/main" val="179009929"/>
                  </a:ext>
                </a:extLst>
              </a:tr>
              <a:tr h="370840">
                <a:tc>
                  <a:txBody>
                    <a:bodyPr/>
                    <a:lstStyle/>
                    <a:p>
                      <a:r>
                        <a:rPr lang="en-US" sz="2200" dirty="0"/>
                        <a:t>Patient Care</a:t>
                      </a:r>
                    </a:p>
                  </a:txBody>
                  <a:tcPr/>
                </a:tc>
                <a:tc>
                  <a:txBody>
                    <a:bodyPr/>
                    <a:lstStyle/>
                    <a:p>
                      <a:r>
                        <a:rPr lang="en-US" sz="2200" dirty="0"/>
                        <a:t>Patient Care</a:t>
                      </a:r>
                    </a:p>
                  </a:txBody>
                  <a:tcPr/>
                </a:tc>
                <a:tc>
                  <a:txBody>
                    <a:bodyPr/>
                    <a:lstStyle/>
                    <a:p>
                      <a:r>
                        <a:rPr lang="en-US" sz="2200" dirty="0"/>
                        <a:t>Patient Care</a:t>
                      </a:r>
                    </a:p>
                  </a:txBody>
                  <a:tcPr/>
                </a:tc>
                <a:tc>
                  <a:txBody>
                    <a:bodyPr/>
                    <a:lstStyle/>
                    <a:p>
                      <a:r>
                        <a:rPr lang="en-US" sz="2200" dirty="0"/>
                        <a:t>Patient Care</a:t>
                      </a:r>
                    </a:p>
                  </a:txBody>
                  <a:tcPr/>
                </a:tc>
                <a:extLst>
                  <a:ext uri="{0D108BD9-81ED-4DB2-BD59-A6C34878D82A}">
                    <a16:rowId xmlns:a16="http://schemas.microsoft.com/office/drawing/2014/main" val="3252775259"/>
                  </a:ext>
                </a:extLst>
              </a:tr>
              <a:tr h="370840">
                <a:tc>
                  <a:txBody>
                    <a:bodyPr/>
                    <a:lstStyle/>
                    <a:p>
                      <a:r>
                        <a:rPr lang="en-US" sz="2200" dirty="0"/>
                        <a:t>Vacation/Sick</a:t>
                      </a:r>
                    </a:p>
                  </a:txBody>
                  <a:tcPr/>
                </a:tc>
                <a:tc>
                  <a:txBody>
                    <a:bodyPr/>
                    <a:lstStyle/>
                    <a:p>
                      <a:r>
                        <a:rPr lang="en-US" sz="2200" dirty="0"/>
                        <a:t>Vacation/Sick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Vacation/Sick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Vacation/Sick</a:t>
                      </a:r>
                    </a:p>
                  </a:txBody>
                  <a:tcPr/>
                </a:tc>
                <a:extLst>
                  <a:ext uri="{0D108BD9-81ED-4DB2-BD59-A6C34878D82A}">
                    <a16:rowId xmlns:a16="http://schemas.microsoft.com/office/drawing/2014/main" val="2492247361"/>
                  </a:ext>
                </a:extLst>
              </a:tr>
              <a:tr h="370840">
                <a:tc>
                  <a:txBody>
                    <a:bodyPr/>
                    <a:lstStyle/>
                    <a:p>
                      <a:r>
                        <a:rPr lang="en-US" sz="2200" dirty="0"/>
                        <a:t>Didactic</a:t>
                      </a:r>
                    </a:p>
                  </a:txBody>
                  <a:tcPr/>
                </a:tc>
                <a:tc>
                  <a:txBody>
                    <a:bodyPr/>
                    <a:lstStyle/>
                    <a:p>
                      <a:r>
                        <a:rPr lang="en-US" sz="2200"/>
                        <a:t>Didactic </a:t>
                      </a:r>
                    </a:p>
                  </a:txBody>
                  <a:tcPr/>
                </a:tc>
                <a:tc>
                  <a:txBody>
                    <a:bodyPr/>
                    <a:lstStyle/>
                    <a:p>
                      <a:r>
                        <a:rPr lang="en-US" sz="2200"/>
                        <a:t>Didactic </a:t>
                      </a:r>
                    </a:p>
                  </a:txBody>
                  <a:tcPr/>
                </a:tc>
                <a:tc>
                  <a:txBody>
                    <a:bodyPr/>
                    <a:lstStyle/>
                    <a:p>
                      <a:r>
                        <a:rPr lang="en-US" sz="2200"/>
                        <a:t>NO Didactic</a:t>
                      </a:r>
                    </a:p>
                  </a:txBody>
                  <a:tcPr/>
                </a:tc>
                <a:extLst>
                  <a:ext uri="{0D108BD9-81ED-4DB2-BD59-A6C34878D82A}">
                    <a16:rowId xmlns:a16="http://schemas.microsoft.com/office/drawing/2014/main" val="2902519393"/>
                  </a:ext>
                </a:extLst>
              </a:tr>
              <a:tr h="370840">
                <a:tc>
                  <a:txBody>
                    <a:bodyPr/>
                    <a:lstStyle/>
                    <a:p>
                      <a:r>
                        <a:rPr lang="en-US" sz="2200" dirty="0"/>
                        <a:t>Research</a:t>
                      </a:r>
                    </a:p>
                  </a:txBody>
                  <a:tcPr/>
                </a:tc>
                <a:tc>
                  <a:txBody>
                    <a:bodyPr/>
                    <a:lstStyle/>
                    <a:p>
                      <a:r>
                        <a:rPr lang="en-US" sz="2200"/>
                        <a:t>NO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NO Research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NO Research</a:t>
                      </a:r>
                    </a:p>
                  </a:txBody>
                  <a:tcPr/>
                </a:tc>
                <a:extLst>
                  <a:ext uri="{0D108BD9-81ED-4DB2-BD59-A6C34878D82A}">
                    <a16:rowId xmlns:a16="http://schemas.microsoft.com/office/drawing/2014/main" val="1535108600"/>
                  </a:ext>
                </a:extLst>
              </a:tr>
            </a:tbl>
          </a:graphicData>
        </a:graphic>
      </p:graphicFrame>
      <p:sp>
        <p:nvSpPr>
          <p:cNvPr id="3" name="Title 2">
            <a:extLst>
              <a:ext uri="{FF2B5EF4-FFF2-40B4-BE49-F238E27FC236}">
                <a16:creationId xmlns:a16="http://schemas.microsoft.com/office/drawing/2014/main" id="{A25EBC4B-025A-4EBF-95B7-D847C4E6A4BC}"/>
              </a:ext>
            </a:extLst>
          </p:cNvPr>
          <p:cNvSpPr>
            <a:spLocks noGrp="1"/>
          </p:cNvSpPr>
          <p:nvPr>
            <p:ph type="title"/>
          </p:nvPr>
        </p:nvSpPr>
        <p:spPr/>
        <p:txBody>
          <a:bodyPr/>
          <a:lstStyle/>
          <a:p>
            <a:r>
              <a:rPr lang="en-US">
                <a:latin typeface="Arial"/>
                <a:cs typeface="Arial"/>
              </a:rPr>
              <a:t>How to Count Resident Time</a:t>
            </a:r>
            <a:endParaRPr lang="en-US" dirty="0"/>
          </a:p>
        </p:txBody>
      </p:sp>
      <p:sp>
        <p:nvSpPr>
          <p:cNvPr id="5" name="TextBox 4">
            <a:extLst>
              <a:ext uri="{FF2B5EF4-FFF2-40B4-BE49-F238E27FC236}">
                <a16:creationId xmlns:a16="http://schemas.microsoft.com/office/drawing/2014/main" id="{D9816FA6-14E4-4B26-BCB5-73B9A638D97B}"/>
              </a:ext>
            </a:extLst>
          </p:cNvPr>
          <p:cNvSpPr txBox="1"/>
          <p:nvPr/>
        </p:nvSpPr>
        <p:spPr>
          <a:xfrm>
            <a:off x="469900" y="1869757"/>
            <a:ext cx="4102100" cy="492443"/>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600" dirty="0">
                <a:latin typeface="+mj-lt"/>
              </a:rPr>
              <a:t>DGME</a:t>
            </a:r>
          </a:p>
        </p:txBody>
      </p:sp>
      <p:sp>
        <p:nvSpPr>
          <p:cNvPr id="6" name="TextBox 5">
            <a:extLst>
              <a:ext uri="{FF2B5EF4-FFF2-40B4-BE49-F238E27FC236}">
                <a16:creationId xmlns:a16="http://schemas.microsoft.com/office/drawing/2014/main" id="{2D7014F6-727C-44D8-9CDC-30AB33BD9D0B}"/>
              </a:ext>
            </a:extLst>
          </p:cNvPr>
          <p:cNvSpPr txBox="1"/>
          <p:nvPr/>
        </p:nvSpPr>
        <p:spPr>
          <a:xfrm>
            <a:off x="4526566" y="1869756"/>
            <a:ext cx="4102100" cy="492443"/>
          </a:xfrm>
          <a:prstGeom prst="rect">
            <a:avLst/>
          </a:prstGeom>
          <a:solidFill>
            <a:schemeClr val="accent6">
              <a:lumMod val="20000"/>
              <a:lumOff val="80000"/>
            </a:schemeClr>
          </a:solidFill>
          <a:ln>
            <a:solidFill>
              <a:schemeClr val="tx1"/>
            </a:solidFill>
          </a:ln>
        </p:spPr>
        <p:txBody>
          <a:bodyPr wrap="square" rtlCol="0">
            <a:spAutoFit/>
          </a:bodyPr>
          <a:lstStyle/>
          <a:p>
            <a:pPr algn="ctr"/>
            <a:r>
              <a:rPr lang="en-US" sz="2600" dirty="0">
                <a:latin typeface="+mj-lt"/>
              </a:rPr>
              <a:t>IME</a:t>
            </a:r>
          </a:p>
        </p:txBody>
      </p:sp>
      <p:sp>
        <p:nvSpPr>
          <p:cNvPr id="7" name="TextBox 6">
            <a:extLst>
              <a:ext uri="{FF2B5EF4-FFF2-40B4-BE49-F238E27FC236}">
                <a16:creationId xmlns:a16="http://schemas.microsoft.com/office/drawing/2014/main" id="{F1483C94-2707-4830-9FE1-A13D90A39433}"/>
              </a:ext>
            </a:extLst>
          </p:cNvPr>
          <p:cNvSpPr txBox="1"/>
          <p:nvPr/>
        </p:nvSpPr>
        <p:spPr>
          <a:xfrm>
            <a:off x="762000" y="5593081"/>
            <a:ext cx="7816850" cy="400110"/>
          </a:xfrm>
          <a:prstGeom prst="rect">
            <a:avLst/>
          </a:prstGeom>
          <a:noFill/>
        </p:spPr>
        <p:txBody>
          <a:bodyPr wrap="square" rtlCol="0" anchor="t">
            <a:spAutoFit/>
          </a:bodyPr>
          <a:lstStyle/>
          <a:p>
            <a:endParaRPr lang="en-US" dirty="0"/>
          </a:p>
        </p:txBody>
      </p:sp>
      <p:sp>
        <p:nvSpPr>
          <p:cNvPr id="2" name="Footer Placeholder 1">
            <a:extLst>
              <a:ext uri="{FF2B5EF4-FFF2-40B4-BE49-F238E27FC236}">
                <a16:creationId xmlns:a16="http://schemas.microsoft.com/office/drawing/2014/main" id="{1390E752-6451-4413-BFF1-CF92A15528B7}"/>
              </a:ext>
            </a:extLst>
          </p:cNvPr>
          <p:cNvSpPr>
            <a:spLocks noGrp="1"/>
          </p:cNvSpPr>
          <p:nvPr>
            <p:ph type="ftr" sz="quarter" idx="10"/>
          </p:nvPr>
        </p:nvSpPr>
        <p:spPr/>
        <p:txBody>
          <a:bodyPr/>
          <a:lstStyle/>
          <a:p>
            <a:r>
              <a:rPr lang="en-US"/>
              <a:t>Presented by Partners in Medical Education, Inc. 2021</a:t>
            </a:r>
          </a:p>
        </p:txBody>
      </p:sp>
      <p:sp>
        <p:nvSpPr>
          <p:cNvPr id="8" name="Slide Number Placeholder 7">
            <a:extLst>
              <a:ext uri="{FF2B5EF4-FFF2-40B4-BE49-F238E27FC236}">
                <a16:creationId xmlns:a16="http://schemas.microsoft.com/office/drawing/2014/main" id="{21A48A02-A7F5-4FBD-ADC2-CBC375C418FB}"/>
              </a:ext>
            </a:extLst>
          </p:cNvPr>
          <p:cNvSpPr>
            <a:spLocks noGrp="1"/>
          </p:cNvSpPr>
          <p:nvPr>
            <p:ph type="sldNum" sz="quarter" idx="11"/>
          </p:nvPr>
        </p:nvSpPr>
        <p:spPr/>
        <p:txBody>
          <a:bodyPr/>
          <a:lstStyle/>
          <a:p>
            <a:fld id="{2E5228CB-D863-44CF-AEB8-81F0130658F1}" type="slidenum">
              <a:rPr lang="en-US" smtClean="0"/>
              <a:pPr/>
              <a:t>17</a:t>
            </a:fld>
            <a:endParaRPr lang="en-US"/>
          </a:p>
        </p:txBody>
      </p:sp>
    </p:spTree>
    <p:extLst>
      <p:ext uri="{BB962C8B-B14F-4D97-AF65-F5344CB8AC3E}">
        <p14:creationId xmlns:p14="http://schemas.microsoft.com/office/powerpoint/2010/main" val="37157353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dirty="0">
                <a:latin typeface="Arial"/>
                <a:cs typeface="Arial"/>
              </a:rPr>
              <a:t>Strategies for Reimbursement</a:t>
            </a:r>
            <a:endParaRPr lang="en-US" sz="3200" dirty="0"/>
          </a:p>
        </p:txBody>
      </p:sp>
      <p:sp>
        <p:nvSpPr>
          <p:cNvPr id="72" name="Google Shape;72;p2"/>
          <p:cNvSpPr txBox="1">
            <a:spLocks noGrp="1"/>
          </p:cNvSpPr>
          <p:nvPr>
            <p:ph type="body" idx="1"/>
          </p:nvPr>
        </p:nvSpPr>
        <p:spPr>
          <a:xfrm>
            <a:off x="443821" y="1961978"/>
            <a:ext cx="8572606" cy="2718699"/>
          </a:xfrm>
          <a:prstGeom prst="rect">
            <a:avLst/>
          </a:prstGeom>
          <a:noFill/>
          <a:ln>
            <a:noFill/>
          </a:ln>
        </p:spPr>
        <p:txBody>
          <a:bodyPr spcFirstLastPara="1" wrap="square" lIns="91425" tIns="91425" rIns="91425" bIns="91425" anchor="t" anchorCtr="0">
            <a:noAutofit/>
          </a:bodyPr>
          <a:lstStyle/>
          <a:p>
            <a:r>
              <a:rPr lang="en-US" sz="2400" dirty="0">
                <a:latin typeface="Arial"/>
                <a:cs typeface="Arial"/>
              </a:rPr>
              <a:t>Review Resident Schedules</a:t>
            </a:r>
            <a:endParaRPr lang="en-US" sz="2400" dirty="0"/>
          </a:p>
          <a:p>
            <a:r>
              <a:rPr lang="en-US" sz="2400" dirty="0">
                <a:latin typeface="Arial"/>
                <a:cs typeface="Arial"/>
              </a:rPr>
              <a:t>Limit Out Rotations</a:t>
            </a:r>
          </a:p>
          <a:p>
            <a:r>
              <a:rPr lang="en-US" sz="2400" dirty="0">
                <a:latin typeface="Arial"/>
                <a:cs typeface="Arial"/>
              </a:rPr>
              <a:t>Bring Research back into the hospital</a:t>
            </a:r>
            <a:endParaRPr lang="en-US" sz="2400" dirty="0"/>
          </a:p>
          <a:p>
            <a:r>
              <a:rPr lang="en-US" sz="2400" dirty="0">
                <a:latin typeface="Arial"/>
                <a:cs typeface="Arial"/>
              </a:rPr>
              <a:t>Bring Didactics back into the hospital</a:t>
            </a:r>
            <a:endParaRPr lang="en-US" sz="2400" dirty="0"/>
          </a:p>
          <a:p>
            <a:r>
              <a:rPr lang="en-US" sz="2400" dirty="0">
                <a:latin typeface="Arial"/>
                <a:cs typeface="Arial"/>
              </a:rPr>
              <a:t>Increase Quality Improvement Projects</a:t>
            </a:r>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18</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7" name="Wave 6">
            <a:extLst>
              <a:ext uri="{FF2B5EF4-FFF2-40B4-BE49-F238E27FC236}">
                <a16:creationId xmlns:a16="http://schemas.microsoft.com/office/drawing/2014/main" id="{A30C29F4-17E9-4CF4-8F63-3DD24D333E61}"/>
              </a:ext>
            </a:extLst>
          </p:cNvPr>
          <p:cNvSpPr/>
          <p:nvPr/>
        </p:nvSpPr>
        <p:spPr>
          <a:xfrm>
            <a:off x="645962" y="5066818"/>
            <a:ext cx="7804780" cy="1137308"/>
          </a:xfrm>
          <a:prstGeom prst="wave">
            <a:avLst/>
          </a:prstGeom>
          <a:solidFill>
            <a:srgbClr val="FFFF99"/>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algn="l" rtl="0" eaLnBrk="0" fontAlgn="base" hangingPunct="0">
              <a:spcBef>
                <a:spcPct val="0"/>
              </a:spcBef>
              <a:spcAft>
                <a:spcPct val="0"/>
              </a:spcAft>
              <a:defRPr sz="2000" b="1" kern="1200">
                <a:solidFill>
                  <a:schemeClr val="dk1"/>
                </a:solidFill>
                <a:latin typeface="+mn-lt"/>
                <a:ea typeface="+mn-ea"/>
                <a:cs typeface="+mn-cs"/>
              </a:defRPr>
            </a:lvl1pPr>
            <a:lvl2pPr marL="457200" algn="l" rtl="0" eaLnBrk="0" fontAlgn="base" hangingPunct="0">
              <a:spcBef>
                <a:spcPct val="0"/>
              </a:spcBef>
              <a:spcAft>
                <a:spcPct val="0"/>
              </a:spcAft>
              <a:defRPr sz="2000" b="1" kern="1200">
                <a:solidFill>
                  <a:schemeClr val="dk1"/>
                </a:solidFill>
                <a:latin typeface="+mn-lt"/>
                <a:ea typeface="+mn-ea"/>
                <a:cs typeface="+mn-cs"/>
              </a:defRPr>
            </a:lvl2pPr>
            <a:lvl3pPr marL="914400" algn="l" rtl="0" eaLnBrk="0" fontAlgn="base" hangingPunct="0">
              <a:spcBef>
                <a:spcPct val="0"/>
              </a:spcBef>
              <a:spcAft>
                <a:spcPct val="0"/>
              </a:spcAft>
              <a:defRPr sz="2000" b="1" kern="1200">
                <a:solidFill>
                  <a:schemeClr val="dk1"/>
                </a:solidFill>
                <a:latin typeface="+mn-lt"/>
                <a:ea typeface="+mn-ea"/>
                <a:cs typeface="+mn-cs"/>
              </a:defRPr>
            </a:lvl3pPr>
            <a:lvl4pPr marL="1371600" algn="l" rtl="0" eaLnBrk="0" fontAlgn="base" hangingPunct="0">
              <a:spcBef>
                <a:spcPct val="0"/>
              </a:spcBef>
              <a:spcAft>
                <a:spcPct val="0"/>
              </a:spcAft>
              <a:defRPr sz="2000" b="1" kern="1200">
                <a:solidFill>
                  <a:schemeClr val="dk1"/>
                </a:solidFill>
                <a:latin typeface="+mn-lt"/>
                <a:ea typeface="+mn-ea"/>
                <a:cs typeface="+mn-cs"/>
              </a:defRPr>
            </a:lvl4pPr>
            <a:lvl5pPr marL="1828800" algn="l" rtl="0" eaLnBrk="0" fontAlgn="base" hangingPunct="0">
              <a:spcBef>
                <a:spcPct val="0"/>
              </a:spcBef>
              <a:spcAft>
                <a:spcPct val="0"/>
              </a:spcAft>
              <a:defRPr sz="2000" b="1" kern="1200">
                <a:solidFill>
                  <a:schemeClr val="dk1"/>
                </a:solidFill>
                <a:latin typeface="+mn-lt"/>
                <a:ea typeface="+mn-ea"/>
                <a:cs typeface="+mn-cs"/>
              </a:defRPr>
            </a:lvl5pPr>
            <a:lvl6pPr marL="2286000" algn="l" defTabSz="914400" rtl="0" eaLnBrk="1" latinLnBrk="0" hangingPunct="1">
              <a:defRPr sz="2000" b="1" kern="1200">
                <a:solidFill>
                  <a:schemeClr val="dk1"/>
                </a:solidFill>
                <a:latin typeface="+mn-lt"/>
                <a:ea typeface="+mn-ea"/>
                <a:cs typeface="+mn-cs"/>
              </a:defRPr>
            </a:lvl6pPr>
            <a:lvl7pPr marL="2743200" algn="l" defTabSz="914400" rtl="0" eaLnBrk="1" latinLnBrk="0" hangingPunct="1">
              <a:defRPr sz="2000" b="1" kern="1200">
                <a:solidFill>
                  <a:schemeClr val="dk1"/>
                </a:solidFill>
                <a:latin typeface="+mn-lt"/>
                <a:ea typeface="+mn-ea"/>
                <a:cs typeface="+mn-cs"/>
              </a:defRPr>
            </a:lvl7pPr>
            <a:lvl8pPr marL="3200400" algn="l" defTabSz="914400" rtl="0" eaLnBrk="1" latinLnBrk="0" hangingPunct="1">
              <a:defRPr sz="2000" b="1" kern="1200">
                <a:solidFill>
                  <a:schemeClr val="dk1"/>
                </a:solidFill>
                <a:latin typeface="+mn-lt"/>
                <a:ea typeface="+mn-ea"/>
                <a:cs typeface="+mn-cs"/>
              </a:defRPr>
            </a:lvl8pPr>
            <a:lvl9pPr marL="3657600" algn="l" defTabSz="914400" rtl="0" eaLnBrk="1" latinLnBrk="0" hangingPunct="1">
              <a:defRPr sz="2000" b="1" kern="1200">
                <a:solidFill>
                  <a:schemeClr val="dk1"/>
                </a:solidFill>
                <a:latin typeface="+mn-lt"/>
                <a:ea typeface="+mn-ea"/>
                <a:cs typeface="+mn-cs"/>
              </a:defRPr>
            </a:lvl9pPr>
          </a:lstStyle>
          <a:p>
            <a:pPr algn="ctr"/>
            <a:r>
              <a:rPr lang="en-US"/>
              <a:t>DOCUMENTATION, DOCUMENTATION, DOCUMENTATION</a:t>
            </a:r>
            <a:endParaRPr lang="en-US" dirty="0"/>
          </a:p>
        </p:txBody>
      </p:sp>
    </p:spTree>
    <p:extLst>
      <p:ext uri="{BB962C8B-B14F-4D97-AF65-F5344CB8AC3E}">
        <p14:creationId xmlns:p14="http://schemas.microsoft.com/office/powerpoint/2010/main" val="825239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sitting, table, light, food&#10;&#10;Description automatically generated">
            <a:extLst>
              <a:ext uri="{FF2B5EF4-FFF2-40B4-BE49-F238E27FC236}">
                <a16:creationId xmlns:a16="http://schemas.microsoft.com/office/drawing/2014/main" id="{DDD890FA-7C08-4CCE-B466-93A6926CBC4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rot="960000">
            <a:off x="7132320" y="3789045"/>
            <a:ext cx="1697355" cy="2257425"/>
          </a:xfrm>
          <a:prstGeom prst="rect">
            <a:avLst/>
          </a:prstGeom>
        </p:spPr>
      </p:pic>
      <p:sp>
        <p:nvSpPr>
          <p:cNvPr id="2" name="Content Placeholder 1">
            <a:extLst>
              <a:ext uri="{FF2B5EF4-FFF2-40B4-BE49-F238E27FC236}">
                <a16:creationId xmlns:a16="http://schemas.microsoft.com/office/drawing/2014/main" id="{DCF5F3F7-38BB-4AAC-8CE2-A130EBD92AA3}"/>
              </a:ext>
            </a:extLst>
          </p:cNvPr>
          <p:cNvSpPr>
            <a:spLocks noGrp="1"/>
          </p:cNvSpPr>
          <p:nvPr>
            <p:ph idx="1"/>
          </p:nvPr>
        </p:nvSpPr>
        <p:spPr/>
        <p:txBody>
          <a:bodyPr vert="horz" lIns="91440" tIns="45720" rIns="91440" bIns="45720" rtlCol="0" anchor="t">
            <a:normAutofit/>
          </a:bodyPr>
          <a:lstStyle/>
          <a:p>
            <a:pPr>
              <a:buFont typeface="Wingdings" panose="020B0604020202020204" pitchFamily="34" charset="0"/>
              <a:buChar char="Ø"/>
            </a:pPr>
            <a:r>
              <a:rPr lang="en-US">
                <a:latin typeface="Arial"/>
                <a:cs typeface="Arial"/>
              </a:rPr>
              <a:t>New teaching hospitals</a:t>
            </a:r>
            <a:endParaRPr lang="en-US"/>
          </a:p>
          <a:p>
            <a:pPr>
              <a:buFont typeface="Wingdings" panose="020B0604020202020204" pitchFamily="34" charset="0"/>
              <a:buChar char="Ø"/>
            </a:pPr>
            <a:r>
              <a:rPr lang="en-US">
                <a:latin typeface="Arial"/>
                <a:cs typeface="Arial"/>
              </a:rPr>
              <a:t>Rural teaching hospitals</a:t>
            </a:r>
            <a:endParaRPr lang="en-US">
              <a:cs typeface="Arial"/>
            </a:endParaRPr>
          </a:p>
          <a:p>
            <a:pPr>
              <a:buFont typeface="Wingdings" panose="020B0604020202020204" pitchFamily="34" charset="0"/>
              <a:buChar char="Ø"/>
            </a:pPr>
            <a:r>
              <a:rPr lang="en-US">
                <a:latin typeface="Arial"/>
                <a:cs typeface="Arial"/>
              </a:rPr>
              <a:t>Rural training track programs</a:t>
            </a:r>
            <a:endParaRPr lang="en-US"/>
          </a:p>
          <a:p>
            <a:pPr>
              <a:buFont typeface="Wingdings" panose="020B0604020202020204" pitchFamily="34" charset="0"/>
              <a:buChar char="Ø"/>
            </a:pPr>
            <a:r>
              <a:rPr lang="en-US">
                <a:latin typeface="Arial"/>
                <a:cs typeface="Arial"/>
              </a:rPr>
              <a:t>Temporary and permanent adjustments associated with closed hospitals and programs</a:t>
            </a:r>
            <a:endParaRPr lang="en-US"/>
          </a:p>
          <a:p>
            <a:pPr>
              <a:buFont typeface="Wingdings" panose="020B0604020202020204" pitchFamily="34" charset="0"/>
              <a:buChar char="Ø"/>
            </a:pPr>
            <a:r>
              <a:rPr lang="en-US">
                <a:latin typeface="Arial"/>
                <a:cs typeface="Arial"/>
              </a:rPr>
              <a:t>Medicare GME Affiliated Group Agreements</a:t>
            </a:r>
            <a:endParaRPr lang="en-US"/>
          </a:p>
        </p:txBody>
      </p:sp>
      <p:sp>
        <p:nvSpPr>
          <p:cNvPr id="3" name="Title 2">
            <a:extLst>
              <a:ext uri="{FF2B5EF4-FFF2-40B4-BE49-F238E27FC236}">
                <a16:creationId xmlns:a16="http://schemas.microsoft.com/office/drawing/2014/main" id="{757FAE53-0287-4E3B-AC80-538BEC52972A}"/>
              </a:ext>
            </a:extLst>
          </p:cNvPr>
          <p:cNvSpPr>
            <a:spLocks noGrp="1"/>
          </p:cNvSpPr>
          <p:nvPr>
            <p:ph type="title"/>
          </p:nvPr>
        </p:nvSpPr>
        <p:spPr/>
        <p:txBody>
          <a:bodyPr/>
          <a:lstStyle/>
          <a:p>
            <a:r>
              <a:rPr lang="en-US">
                <a:latin typeface="Arial"/>
                <a:cs typeface="Arial"/>
              </a:rPr>
              <a:t>Ways to Increase CAP</a:t>
            </a:r>
            <a:endParaRPr lang="en-US"/>
          </a:p>
        </p:txBody>
      </p:sp>
      <p:sp>
        <p:nvSpPr>
          <p:cNvPr id="4" name="Footer Placeholder 3">
            <a:extLst>
              <a:ext uri="{FF2B5EF4-FFF2-40B4-BE49-F238E27FC236}">
                <a16:creationId xmlns:a16="http://schemas.microsoft.com/office/drawing/2014/main" id="{1CF2AD72-DB77-46FC-9429-5F2BC4C28272}"/>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61FA2F80-69A0-4630-B46E-F2D3A3EFCFAC}"/>
              </a:ext>
            </a:extLst>
          </p:cNvPr>
          <p:cNvSpPr>
            <a:spLocks noGrp="1"/>
          </p:cNvSpPr>
          <p:nvPr>
            <p:ph type="sldNum" sz="quarter" idx="11"/>
          </p:nvPr>
        </p:nvSpPr>
        <p:spPr/>
        <p:txBody>
          <a:bodyPr/>
          <a:lstStyle/>
          <a:p>
            <a:pPr>
              <a:defRPr/>
            </a:pPr>
            <a:fld id="{6AD68910-38FE-C240-95D4-C063CA8D3DE6}" type="slidenum">
              <a:rPr lang="en-US" altLang="en-US" smtClean="0"/>
              <a:pPr>
                <a:defRPr/>
              </a:pPr>
              <a:t>19</a:t>
            </a:fld>
            <a:endParaRPr lang="en-US" altLang="en-US" dirty="0"/>
          </a:p>
        </p:txBody>
      </p:sp>
    </p:spTree>
    <p:extLst>
      <p:ext uri="{BB962C8B-B14F-4D97-AF65-F5344CB8AC3E}">
        <p14:creationId xmlns:p14="http://schemas.microsoft.com/office/powerpoint/2010/main" val="4033717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sharpenSoften amount="-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62303" y="1423942"/>
            <a:ext cx="5263034" cy="2387600"/>
          </a:xfrm>
        </p:spPr>
        <p:txBody>
          <a:bodyPr/>
          <a:lstStyle/>
          <a:p>
            <a:r>
              <a:rPr lang="en-US" dirty="0">
                <a:latin typeface="Arial"/>
                <a:cs typeface="Arial"/>
              </a:rPr>
              <a:t>GME Financing: The Basics, the Strategies, and the Upcoming Changes</a:t>
            </a:r>
            <a:endParaRPr lang="en-US" dirty="0"/>
          </a:p>
        </p:txBody>
      </p:sp>
      <p:sp>
        <p:nvSpPr>
          <p:cNvPr id="6" name="Google Shape;70;p11">
            <a:extLst>
              <a:ext uri="{FF2B5EF4-FFF2-40B4-BE49-F238E27FC236}">
                <a16:creationId xmlns:a16="http://schemas.microsoft.com/office/drawing/2014/main" id="{AF181C33-51BF-7F4B-9316-22682C00468E}"/>
              </a:ext>
            </a:extLst>
          </p:cNvPr>
          <p:cNvSpPr txBox="1">
            <a:spLocks noGrp="1"/>
          </p:cNvSpPr>
          <p:nvPr>
            <p:ph type="subTitle" idx="1"/>
          </p:nvPr>
        </p:nvSpPr>
        <p:spPr>
          <a:xfrm>
            <a:off x="139604" y="4495801"/>
            <a:ext cx="7245398" cy="1116242"/>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1000"/>
              </a:spcBef>
              <a:spcAft>
                <a:spcPts val="0"/>
              </a:spcAft>
              <a:buClr>
                <a:schemeClr val="lt1"/>
              </a:buClr>
              <a:buSzPts val="2000"/>
              <a:buFont typeface="Arial"/>
              <a:buNone/>
            </a:pPr>
            <a:r>
              <a:rPr lang="en-US" dirty="0"/>
              <a:t>Erin Reis, EdD, MBA, FACHE, C-TAGME</a:t>
            </a:r>
            <a:endParaRPr dirty="0"/>
          </a:p>
        </p:txBody>
      </p:sp>
    </p:spTree>
    <p:extLst>
      <p:ext uri="{BB962C8B-B14F-4D97-AF65-F5344CB8AC3E}">
        <p14:creationId xmlns:p14="http://schemas.microsoft.com/office/powerpoint/2010/main" val="579483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730B8B4-980A-4996-B958-7E709D118F8A}"/>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28650" y="1739504"/>
            <a:ext cx="7886700" cy="4436268"/>
          </a:xfrm>
        </p:spPr>
      </p:pic>
      <p:sp>
        <p:nvSpPr>
          <p:cNvPr id="3" name="Title 2">
            <a:extLst>
              <a:ext uri="{FF2B5EF4-FFF2-40B4-BE49-F238E27FC236}">
                <a16:creationId xmlns:a16="http://schemas.microsoft.com/office/drawing/2014/main" id="{700CE54C-0BFB-4BA7-AD5A-0F0F41F84893}"/>
              </a:ext>
            </a:extLst>
          </p:cNvPr>
          <p:cNvSpPr>
            <a:spLocks noGrp="1"/>
          </p:cNvSpPr>
          <p:nvPr>
            <p:ph type="title"/>
          </p:nvPr>
        </p:nvSpPr>
        <p:spPr/>
        <p:txBody>
          <a:bodyPr/>
          <a:lstStyle/>
          <a:p>
            <a:r>
              <a:rPr lang="en-US" dirty="0">
                <a:latin typeface="Arial"/>
                <a:cs typeface="Arial"/>
              </a:rPr>
              <a:t>Changes in GME Funding?</a:t>
            </a:r>
            <a:endParaRPr lang="en-US" dirty="0"/>
          </a:p>
        </p:txBody>
      </p:sp>
      <p:sp>
        <p:nvSpPr>
          <p:cNvPr id="4" name="Footer Placeholder 3">
            <a:extLst>
              <a:ext uri="{FF2B5EF4-FFF2-40B4-BE49-F238E27FC236}">
                <a16:creationId xmlns:a16="http://schemas.microsoft.com/office/drawing/2014/main" id="{875950EF-DBA6-43FC-AABB-9410A5A15565}"/>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E807FE7F-481A-4151-9ABD-6666E4969C6C}"/>
              </a:ext>
            </a:extLst>
          </p:cNvPr>
          <p:cNvSpPr>
            <a:spLocks noGrp="1"/>
          </p:cNvSpPr>
          <p:nvPr>
            <p:ph type="sldNum" sz="quarter" idx="11"/>
          </p:nvPr>
        </p:nvSpPr>
        <p:spPr/>
        <p:txBody>
          <a:bodyPr/>
          <a:lstStyle/>
          <a:p>
            <a:pPr>
              <a:defRPr/>
            </a:pPr>
            <a:fld id="{6AD68910-38FE-C240-95D4-C063CA8D3DE6}" type="slidenum">
              <a:rPr lang="en-US" altLang="en-US" smtClean="0"/>
              <a:pPr>
                <a:defRPr/>
              </a:pPr>
              <a:t>20</a:t>
            </a:fld>
            <a:endParaRPr lang="en-US" altLang="en-US" dirty="0"/>
          </a:p>
        </p:txBody>
      </p:sp>
    </p:spTree>
    <p:extLst>
      <p:ext uri="{BB962C8B-B14F-4D97-AF65-F5344CB8AC3E}">
        <p14:creationId xmlns:p14="http://schemas.microsoft.com/office/powerpoint/2010/main" val="38708709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A picture containing text&#10;&#10;Description automatically generated">
            <a:extLst>
              <a:ext uri="{FF2B5EF4-FFF2-40B4-BE49-F238E27FC236}">
                <a16:creationId xmlns:a16="http://schemas.microsoft.com/office/drawing/2014/main" id="{D66C8CA3-A250-4CEF-B780-7FE2A12D91DA}"/>
              </a:ext>
            </a:extLst>
          </p:cNvPr>
          <p:cNvPicPr>
            <a:picLocks noGrp="1" noChangeAspect="1"/>
          </p:cNvPicPr>
          <p:nvPr>
            <p:ph idx="1"/>
          </p:nvPr>
        </p:nvPicPr>
        <p:blipFill>
          <a:blip r:embed="rId2"/>
          <a:stretch>
            <a:fillRect/>
          </a:stretch>
        </p:blipFill>
        <p:spPr>
          <a:xfrm>
            <a:off x="425859" y="2070828"/>
            <a:ext cx="7886700" cy="971172"/>
          </a:xfrm>
        </p:spPr>
      </p:pic>
      <p:sp>
        <p:nvSpPr>
          <p:cNvPr id="3" name="Title 2">
            <a:extLst>
              <a:ext uri="{FF2B5EF4-FFF2-40B4-BE49-F238E27FC236}">
                <a16:creationId xmlns:a16="http://schemas.microsoft.com/office/drawing/2014/main" id="{397C45DB-2D8F-40CA-A37C-1252F654D5A0}"/>
              </a:ext>
            </a:extLst>
          </p:cNvPr>
          <p:cNvSpPr>
            <a:spLocks noGrp="1"/>
          </p:cNvSpPr>
          <p:nvPr>
            <p:ph type="title"/>
          </p:nvPr>
        </p:nvSpPr>
        <p:spPr/>
        <p:txBody>
          <a:bodyPr/>
          <a:lstStyle/>
          <a:p>
            <a:pPr algn="ctr"/>
            <a:r>
              <a:rPr lang="en-US">
                <a:latin typeface="Arial"/>
                <a:cs typeface="Arial"/>
              </a:rPr>
              <a:t>Surprise! </a:t>
            </a:r>
            <a:endParaRPr lang="en-US"/>
          </a:p>
        </p:txBody>
      </p:sp>
      <p:sp>
        <p:nvSpPr>
          <p:cNvPr id="4" name="Footer Placeholder 3">
            <a:extLst>
              <a:ext uri="{FF2B5EF4-FFF2-40B4-BE49-F238E27FC236}">
                <a16:creationId xmlns:a16="http://schemas.microsoft.com/office/drawing/2014/main" id="{92F325B2-30BC-4115-A8AB-FED30EFC52F2}"/>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0F4865CF-8A68-4D94-8C42-E39CE9394053}"/>
              </a:ext>
            </a:extLst>
          </p:cNvPr>
          <p:cNvSpPr>
            <a:spLocks noGrp="1"/>
          </p:cNvSpPr>
          <p:nvPr>
            <p:ph type="sldNum" sz="quarter" idx="11"/>
          </p:nvPr>
        </p:nvSpPr>
        <p:spPr/>
        <p:txBody>
          <a:bodyPr/>
          <a:lstStyle/>
          <a:p>
            <a:pPr>
              <a:defRPr/>
            </a:pPr>
            <a:fld id="{6AD68910-38FE-C240-95D4-C063CA8D3DE6}" type="slidenum">
              <a:rPr lang="en-US" altLang="en-US" smtClean="0"/>
              <a:pPr>
                <a:defRPr/>
              </a:pPr>
              <a:t>21</a:t>
            </a:fld>
            <a:endParaRPr lang="en-US" altLang="en-US" dirty="0"/>
          </a:p>
        </p:txBody>
      </p:sp>
      <p:pic>
        <p:nvPicPr>
          <p:cNvPr id="7" name="Picture 7" descr="Logo, company name&#10;&#10;Description automatically generated">
            <a:extLst>
              <a:ext uri="{FF2B5EF4-FFF2-40B4-BE49-F238E27FC236}">
                <a16:creationId xmlns:a16="http://schemas.microsoft.com/office/drawing/2014/main" id="{D6B9BD34-13AB-4453-9D82-EAC73470DA60}"/>
              </a:ext>
            </a:extLst>
          </p:cNvPr>
          <p:cNvPicPr>
            <a:picLocks noChangeAspect="1"/>
          </p:cNvPicPr>
          <p:nvPr/>
        </p:nvPicPr>
        <p:blipFill>
          <a:blip r:embed="rId3"/>
          <a:stretch>
            <a:fillRect/>
          </a:stretch>
        </p:blipFill>
        <p:spPr>
          <a:xfrm rot="-240000">
            <a:off x="384391" y="4062443"/>
            <a:ext cx="4319433" cy="937646"/>
          </a:xfrm>
          <a:prstGeom prst="rect">
            <a:avLst/>
          </a:prstGeom>
        </p:spPr>
      </p:pic>
      <p:pic>
        <p:nvPicPr>
          <p:cNvPr id="8" name="Picture 8" descr="Graphical user interface, text&#10;&#10;Description automatically generated">
            <a:extLst>
              <a:ext uri="{FF2B5EF4-FFF2-40B4-BE49-F238E27FC236}">
                <a16:creationId xmlns:a16="http://schemas.microsoft.com/office/drawing/2014/main" id="{359A8CEE-3F9E-447D-A17D-FB2B91E33C9C}"/>
              </a:ext>
            </a:extLst>
          </p:cNvPr>
          <p:cNvPicPr>
            <a:picLocks noChangeAspect="1"/>
          </p:cNvPicPr>
          <p:nvPr/>
        </p:nvPicPr>
        <p:blipFill>
          <a:blip r:embed="rId4"/>
          <a:stretch>
            <a:fillRect/>
          </a:stretch>
        </p:blipFill>
        <p:spPr>
          <a:xfrm rot="1800000">
            <a:off x="5107282" y="4556390"/>
            <a:ext cx="3637320" cy="713124"/>
          </a:xfrm>
          <a:prstGeom prst="rect">
            <a:avLst/>
          </a:prstGeom>
        </p:spPr>
      </p:pic>
    </p:spTree>
    <p:extLst>
      <p:ext uri="{BB962C8B-B14F-4D97-AF65-F5344CB8AC3E}">
        <p14:creationId xmlns:p14="http://schemas.microsoft.com/office/powerpoint/2010/main" val="1423820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D72D97-246E-4D9B-A1EA-1C6220988A7C}"/>
              </a:ext>
            </a:extLst>
          </p:cNvPr>
          <p:cNvSpPr>
            <a:spLocks noGrp="1"/>
          </p:cNvSpPr>
          <p:nvPr>
            <p:ph idx="1"/>
          </p:nvPr>
        </p:nvSpPr>
        <p:spPr>
          <a:xfrm>
            <a:off x="628650" y="1710405"/>
            <a:ext cx="5950975" cy="4466558"/>
          </a:xfrm>
        </p:spPr>
        <p:txBody>
          <a:bodyPr vert="horz" lIns="91440" tIns="45720" rIns="91440" bIns="45720" rtlCol="0" anchor="t">
            <a:normAutofit/>
          </a:bodyPr>
          <a:lstStyle/>
          <a:p>
            <a:pPr marL="514350" indent="-514350">
              <a:buAutoNum type="arabicPeriod"/>
            </a:pPr>
            <a:r>
              <a:rPr lang="en-US" b="1">
                <a:latin typeface="Arial"/>
                <a:cs typeface="Arial"/>
              </a:rPr>
              <a:t>Addition of more residency training slots</a:t>
            </a:r>
            <a:endParaRPr lang="en-US"/>
          </a:p>
          <a:p>
            <a:pPr marL="514350" indent="-514350">
              <a:buAutoNum type="arabicPeriod"/>
            </a:pPr>
            <a:r>
              <a:rPr lang="en-US" b="1">
                <a:latin typeface="Arial"/>
                <a:cs typeface="Arial"/>
              </a:rPr>
              <a:t>Addressing Low CAPs and PRAs</a:t>
            </a:r>
            <a:endParaRPr lang="en-US" b="1"/>
          </a:p>
          <a:p>
            <a:pPr marL="514350" indent="-514350">
              <a:buAutoNum type="arabicPeriod"/>
            </a:pPr>
            <a:r>
              <a:rPr lang="en-US" b="1">
                <a:latin typeface="Arial"/>
                <a:cs typeface="Arial"/>
              </a:rPr>
              <a:t>Creating Flexibility for Rural Training Track (RTT)</a:t>
            </a:r>
            <a:endParaRPr lang="en-US">
              <a:cs typeface="Arial"/>
            </a:endParaRPr>
          </a:p>
        </p:txBody>
      </p:sp>
      <p:sp>
        <p:nvSpPr>
          <p:cNvPr id="3" name="Title 2">
            <a:extLst>
              <a:ext uri="{FF2B5EF4-FFF2-40B4-BE49-F238E27FC236}">
                <a16:creationId xmlns:a16="http://schemas.microsoft.com/office/drawing/2014/main" id="{1DB46CC7-9BA7-4AB4-ACCB-348E6882B651}"/>
              </a:ext>
            </a:extLst>
          </p:cNvPr>
          <p:cNvSpPr>
            <a:spLocks noGrp="1"/>
          </p:cNvSpPr>
          <p:nvPr>
            <p:ph type="title"/>
          </p:nvPr>
        </p:nvSpPr>
        <p:spPr/>
        <p:txBody>
          <a:bodyPr/>
          <a:lstStyle/>
          <a:p>
            <a:r>
              <a:rPr lang="en-US">
                <a:latin typeface="Arial"/>
                <a:cs typeface="Arial"/>
              </a:rPr>
              <a:t>Three Proposed Changes</a:t>
            </a:r>
            <a:endParaRPr lang="en-US"/>
          </a:p>
        </p:txBody>
      </p:sp>
      <p:sp>
        <p:nvSpPr>
          <p:cNvPr id="4" name="Footer Placeholder 3">
            <a:extLst>
              <a:ext uri="{FF2B5EF4-FFF2-40B4-BE49-F238E27FC236}">
                <a16:creationId xmlns:a16="http://schemas.microsoft.com/office/drawing/2014/main" id="{1FAD7F68-0C18-46AF-82B2-6EDF987F0C14}"/>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AD6AF0A9-E2DA-4819-8427-00A5A810F1C9}"/>
              </a:ext>
            </a:extLst>
          </p:cNvPr>
          <p:cNvSpPr>
            <a:spLocks noGrp="1"/>
          </p:cNvSpPr>
          <p:nvPr>
            <p:ph type="sldNum" sz="quarter" idx="11"/>
          </p:nvPr>
        </p:nvSpPr>
        <p:spPr/>
        <p:txBody>
          <a:bodyPr/>
          <a:lstStyle/>
          <a:p>
            <a:pPr>
              <a:defRPr/>
            </a:pPr>
            <a:fld id="{6AD68910-38FE-C240-95D4-C063CA8D3DE6}" type="slidenum">
              <a:rPr lang="en-US" altLang="en-US" smtClean="0"/>
              <a:pPr>
                <a:defRPr/>
              </a:pPr>
              <a:t>22</a:t>
            </a:fld>
            <a:endParaRPr lang="en-US" altLang="en-US" dirty="0"/>
          </a:p>
        </p:txBody>
      </p:sp>
      <p:pic>
        <p:nvPicPr>
          <p:cNvPr id="6" name="Picture 6" descr="Free vector graphic: Writing, Write, Writer, Letter - Free ...">
            <a:extLst>
              <a:ext uri="{FF2B5EF4-FFF2-40B4-BE49-F238E27FC236}">
                <a16:creationId xmlns:a16="http://schemas.microsoft.com/office/drawing/2014/main" id="{58AD48F5-FE27-4E24-8604-150D36CD8253}"/>
              </a:ext>
            </a:extLst>
          </p:cNvPr>
          <p:cNvPicPr>
            <a:picLocks noChangeAspect="1"/>
          </p:cNvPicPr>
          <p:nvPr/>
        </p:nvPicPr>
        <p:blipFill>
          <a:blip r:embed="rId2"/>
          <a:stretch>
            <a:fillRect/>
          </a:stretch>
        </p:blipFill>
        <p:spPr>
          <a:xfrm>
            <a:off x="6288343" y="2815417"/>
            <a:ext cx="2217789" cy="3208980"/>
          </a:xfrm>
          <a:prstGeom prst="rect">
            <a:avLst/>
          </a:prstGeom>
        </p:spPr>
      </p:pic>
    </p:spTree>
    <p:extLst>
      <p:ext uri="{BB962C8B-B14F-4D97-AF65-F5344CB8AC3E}">
        <p14:creationId xmlns:p14="http://schemas.microsoft.com/office/powerpoint/2010/main" val="2818011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22C6DC-48AB-4C9D-AD0F-0A8D207D6388}"/>
              </a:ext>
            </a:extLst>
          </p:cNvPr>
          <p:cNvSpPr>
            <a:spLocks noGrp="1"/>
          </p:cNvSpPr>
          <p:nvPr>
            <p:ph idx="1"/>
          </p:nvPr>
        </p:nvSpPr>
        <p:spPr/>
        <p:txBody>
          <a:bodyPr vert="horz" lIns="91440" tIns="45720" rIns="91440" bIns="45720" rtlCol="0" anchor="t">
            <a:normAutofit fontScale="85000" lnSpcReduction="20000"/>
          </a:bodyPr>
          <a:lstStyle/>
          <a:p>
            <a:pPr>
              <a:buFont typeface="Wingdings,Sans-Serif" panose="020B0604020202020204" pitchFamily="34" charset="0"/>
              <a:buChar char="Ø"/>
            </a:pPr>
            <a:r>
              <a:rPr lang="en-US" b="1" u="sng" dirty="0">
                <a:latin typeface="Arial"/>
                <a:cs typeface="Arial"/>
              </a:rPr>
              <a:t>Section 126</a:t>
            </a:r>
            <a:r>
              <a:rPr lang="en-US" u="sng" dirty="0">
                <a:latin typeface="Arial"/>
                <a:cs typeface="Arial"/>
              </a:rPr>
              <a:t>: </a:t>
            </a:r>
            <a:r>
              <a:rPr lang="en-US" dirty="0">
                <a:latin typeface="Arial"/>
                <a:cs typeface="Arial"/>
              </a:rPr>
              <a:t>1,000 funded Medicare GME positions (200 per year for five years).</a:t>
            </a:r>
          </a:p>
          <a:p>
            <a:pPr lvl="1">
              <a:buFont typeface="Wingdings,Sans-Serif" panose="020B0604020202020204" pitchFamily="34" charset="0"/>
              <a:buChar char="Ø"/>
            </a:pPr>
            <a:r>
              <a:rPr lang="en-US" dirty="0">
                <a:latin typeface="Arial"/>
                <a:cs typeface="Arial"/>
              </a:rPr>
              <a:t>These additional GME slots will be distributed through an application process, and 10 percent of such positions must be reserved for rural hospitals, </a:t>
            </a:r>
            <a:r>
              <a:rPr lang="en-US" b="1" dirty="0">
                <a:latin typeface="Arial"/>
                <a:cs typeface="Arial"/>
              </a:rPr>
              <a:t>hospitals training residents in excess of their current Medicare GME caps, hospitals in states with new medical schools </a:t>
            </a:r>
            <a:r>
              <a:rPr lang="en-US" dirty="0">
                <a:latin typeface="Arial"/>
                <a:cs typeface="Arial"/>
              </a:rPr>
              <a:t>or new branch campuses of medical schools, and hospitals located in health professional shortage areas.</a:t>
            </a:r>
          </a:p>
          <a:p>
            <a:pPr lvl="1">
              <a:buFont typeface="Wingdings,Sans-Serif" panose="020B0604020202020204" pitchFamily="34" charset="0"/>
              <a:buChar char="Ø"/>
            </a:pPr>
            <a:r>
              <a:rPr lang="en-US" dirty="0">
                <a:latin typeface="Arial"/>
                <a:cs typeface="Arial"/>
              </a:rPr>
              <a:t>No hospital may receive more than 25 additional Medicare-funded GME slots through this provision, and hospitals </a:t>
            </a:r>
            <a:r>
              <a:rPr lang="en-US" b="1" i="1" u="sng" dirty="0">
                <a:latin typeface="Arial"/>
                <a:cs typeface="Arial"/>
              </a:rPr>
              <a:t>must use awarded slots to increase the number of trainees at the hospital</a:t>
            </a:r>
            <a:r>
              <a:rPr lang="en-US" dirty="0">
                <a:latin typeface="Arial"/>
                <a:cs typeface="Arial"/>
              </a:rPr>
              <a:t> by a number commensurate with the awarded slots. </a:t>
            </a:r>
          </a:p>
          <a:p>
            <a:pPr lvl="1">
              <a:buFont typeface="Wingdings,Sans-Serif" panose="020B0604020202020204" pitchFamily="34" charset="0"/>
              <a:buChar char="Ø"/>
            </a:pPr>
            <a:r>
              <a:rPr lang="en-US" dirty="0">
                <a:latin typeface="Arial"/>
                <a:cs typeface="Arial"/>
              </a:rPr>
              <a:t>Funded positions awarded under this provision may be aggregated through Medicare affiliated group slot-sharing agreements only </a:t>
            </a:r>
            <a:r>
              <a:rPr lang="en-US" b="1" dirty="0">
                <a:latin typeface="Arial"/>
                <a:cs typeface="Arial"/>
              </a:rPr>
              <a:t>after a 5-year waiting period</a:t>
            </a:r>
            <a:endParaRPr lang="en-US" dirty="0">
              <a:latin typeface="Arial"/>
              <a:cs typeface="Arial"/>
            </a:endParaRPr>
          </a:p>
          <a:p>
            <a:pPr marL="685800"/>
            <a:r>
              <a:rPr lang="en-US" b="1" u="sng" dirty="0">
                <a:latin typeface="Arial"/>
                <a:cs typeface="Arial"/>
              </a:rPr>
              <a:t>UPDATE:</a:t>
            </a:r>
            <a:endParaRPr lang="en-US" dirty="0">
              <a:latin typeface="Arial"/>
              <a:cs typeface="Arial"/>
            </a:endParaRPr>
          </a:p>
          <a:p>
            <a:pPr lvl="1">
              <a:buFont typeface="Wingdings,Sans-Serif" panose="020B0604020202020204" pitchFamily="34" charset="0"/>
              <a:buChar char="q"/>
            </a:pPr>
            <a:r>
              <a:rPr lang="en-US" dirty="0">
                <a:latin typeface="Arial"/>
                <a:cs typeface="Arial"/>
              </a:rPr>
              <a:t>Comments Closed on June 28, 2021.</a:t>
            </a:r>
          </a:p>
          <a:p>
            <a:pPr marL="457200" lvl="1" indent="0">
              <a:buNone/>
            </a:pPr>
            <a:endParaRPr lang="en-US" dirty="0">
              <a:cs typeface="Arial"/>
            </a:endParaRPr>
          </a:p>
          <a:p>
            <a:endParaRPr lang="en-US" dirty="0"/>
          </a:p>
        </p:txBody>
      </p:sp>
      <p:sp>
        <p:nvSpPr>
          <p:cNvPr id="3" name="Title 2">
            <a:extLst>
              <a:ext uri="{FF2B5EF4-FFF2-40B4-BE49-F238E27FC236}">
                <a16:creationId xmlns:a16="http://schemas.microsoft.com/office/drawing/2014/main" id="{3C287A46-3348-4A32-8F7B-0AA59C1EBD25}"/>
              </a:ext>
            </a:extLst>
          </p:cNvPr>
          <p:cNvSpPr>
            <a:spLocks noGrp="1"/>
          </p:cNvSpPr>
          <p:nvPr>
            <p:ph type="title"/>
          </p:nvPr>
        </p:nvSpPr>
        <p:spPr/>
        <p:txBody>
          <a:bodyPr/>
          <a:lstStyle/>
          <a:p>
            <a:r>
              <a:rPr lang="en-US">
                <a:latin typeface="Arial"/>
                <a:cs typeface="Arial"/>
              </a:rPr>
              <a:t>Proposed Method for Addition of Training Slots</a:t>
            </a:r>
            <a:endParaRPr lang="en-US" dirty="0"/>
          </a:p>
        </p:txBody>
      </p:sp>
      <p:sp>
        <p:nvSpPr>
          <p:cNvPr id="4" name="Footer Placeholder 3">
            <a:extLst>
              <a:ext uri="{FF2B5EF4-FFF2-40B4-BE49-F238E27FC236}">
                <a16:creationId xmlns:a16="http://schemas.microsoft.com/office/drawing/2014/main" id="{99AACE27-B5F5-4BCB-BBFF-F2F19357722F}"/>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C28F2360-E75C-4024-9DC3-BFADF7B8DF7C}"/>
              </a:ext>
            </a:extLst>
          </p:cNvPr>
          <p:cNvSpPr>
            <a:spLocks noGrp="1"/>
          </p:cNvSpPr>
          <p:nvPr>
            <p:ph type="sldNum" sz="quarter" idx="11"/>
          </p:nvPr>
        </p:nvSpPr>
        <p:spPr/>
        <p:txBody>
          <a:bodyPr/>
          <a:lstStyle/>
          <a:p>
            <a:pPr>
              <a:defRPr/>
            </a:pPr>
            <a:fld id="{6AD68910-38FE-C240-95D4-C063CA8D3DE6}" type="slidenum">
              <a:rPr lang="en-US" altLang="en-US" smtClean="0"/>
              <a:pPr>
                <a:defRPr/>
              </a:pPr>
              <a:t>23</a:t>
            </a:fld>
            <a:endParaRPr lang="en-US" altLang="en-US" dirty="0"/>
          </a:p>
        </p:txBody>
      </p:sp>
    </p:spTree>
    <p:extLst>
      <p:ext uri="{BB962C8B-B14F-4D97-AF65-F5344CB8AC3E}">
        <p14:creationId xmlns:p14="http://schemas.microsoft.com/office/powerpoint/2010/main" val="8758430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69552A-4D50-45A3-93DF-03EFD263DA8C}"/>
              </a:ext>
            </a:extLst>
          </p:cNvPr>
          <p:cNvSpPr>
            <a:spLocks noGrp="1"/>
          </p:cNvSpPr>
          <p:nvPr>
            <p:ph idx="1"/>
          </p:nvPr>
        </p:nvSpPr>
        <p:spPr/>
        <p:txBody>
          <a:bodyPr vert="horz" lIns="91440" tIns="45720" rIns="91440" bIns="45720" rtlCol="0" anchor="t">
            <a:normAutofit fontScale="62500" lnSpcReduction="20000"/>
          </a:bodyPr>
          <a:lstStyle/>
          <a:p>
            <a:r>
              <a:rPr lang="en-US" dirty="0">
                <a:latin typeface="Arial"/>
                <a:cs typeface="Arial"/>
              </a:rPr>
              <a:t>To implement this provision, CMS proposes to create four categories of eligible hospitals, as follows:</a:t>
            </a:r>
          </a:p>
          <a:p>
            <a:r>
              <a:rPr lang="en-US" b="1" dirty="0">
                <a:latin typeface="Arial"/>
                <a:cs typeface="Arial"/>
              </a:rPr>
              <a:t>Category One: </a:t>
            </a:r>
            <a:r>
              <a:rPr lang="en-US" dirty="0">
                <a:latin typeface="Arial"/>
                <a:cs typeface="Arial"/>
              </a:rPr>
              <a:t>Hospitals that are located in a rural area or are treated as being located in a rural area. </a:t>
            </a:r>
          </a:p>
          <a:p>
            <a:r>
              <a:rPr lang="en-US" b="1" dirty="0">
                <a:latin typeface="Arial"/>
                <a:cs typeface="Arial"/>
              </a:rPr>
              <a:t>Category Two:</a:t>
            </a:r>
            <a:r>
              <a:rPr lang="en-US" dirty="0">
                <a:latin typeface="Arial"/>
                <a:cs typeface="Arial"/>
              </a:rPr>
              <a:t> Hospital's training residents in excess of their current Medicare DGME and IME caps. </a:t>
            </a:r>
          </a:p>
          <a:p>
            <a:r>
              <a:rPr lang="en-US" b="1" dirty="0">
                <a:latin typeface="Arial"/>
                <a:cs typeface="Arial"/>
              </a:rPr>
              <a:t>Category Three:</a:t>
            </a:r>
            <a:r>
              <a:rPr lang="en-US" dirty="0">
                <a:latin typeface="Arial"/>
                <a:cs typeface="Arial"/>
              </a:rPr>
              <a:t> Hospitals in states with new medical schools, additional locations, or branch campuses, that were established on or after January 1, 2000. Hospitals in 35 states and one territory would qualify under this provision.</a:t>
            </a:r>
          </a:p>
          <a:p>
            <a:r>
              <a:rPr lang="en-US" b="1" dirty="0">
                <a:latin typeface="Arial"/>
                <a:cs typeface="Arial"/>
              </a:rPr>
              <a:t>Category Four:</a:t>
            </a:r>
            <a:r>
              <a:rPr lang="en-US" dirty="0">
                <a:latin typeface="Arial"/>
                <a:cs typeface="Arial"/>
              </a:rPr>
              <a:t> Hospitals that serve areas designated as HPSAs. CMS proposes to interpret this provision to refer to hospitals with a main campus or provider-based facility physically located in either a primary care geographic HPSA (which hospitals may apply for residency positions in any specialty), or a mental health only geographic HPSA (which hospitals may apply for positions for a psychiatry residency program only). To qualify under Category Four, a hospital would need to attest that more than 50% of resident training time in each program for which funding is requested would be spent training at the hospital locations within the HPSA.</a:t>
            </a:r>
          </a:p>
          <a:p>
            <a:endParaRPr lang="en-US" dirty="0"/>
          </a:p>
          <a:p>
            <a:endParaRPr lang="en-US" dirty="0"/>
          </a:p>
          <a:p>
            <a:endParaRPr lang="en-US" dirty="0"/>
          </a:p>
        </p:txBody>
      </p:sp>
      <p:sp>
        <p:nvSpPr>
          <p:cNvPr id="3" name="Title 2">
            <a:extLst>
              <a:ext uri="{FF2B5EF4-FFF2-40B4-BE49-F238E27FC236}">
                <a16:creationId xmlns:a16="http://schemas.microsoft.com/office/drawing/2014/main" id="{142236A4-4D19-436D-BC23-98D4E25FBB31}"/>
              </a:ext>
            </a:extLst>
          </p:cNvPr>
          <p:cNvSpPr>
            <a:spLocks noGrp="1"/>
          </p:cNvSpPr>
          <p:nvPr>
            <p:ph type="title"/>
          </p:nvPr>
        </p:nvSpPr>
        <p:spPr/>
        <p:txBody>
          <a:bodyPr/>
          <a:lstStyle/>
          <a:p>
            <a:r>
              <a:rPr lang="en-US">
                <a:latin typeface="Arial"/>
                <a:cs typeface="Arial"/>
              </a:rPr>
              <a:t>Proposed Method for Addition of Training </a:t>
            </a:r>
            <a:r>
              <a:rPr lang="en-US" dirty="0">
                <a:latin typeface="Arial"/>
                <a:cs typeface="Arial"/>
              </a:rPr>
              <a:t>Slots</a:t>
            </a:r>
            <a:endParaRPr lang="en-US" dirty="0"/>
          </a:p>
        </p:txBody>
      </p:sp>
      <p:sp>
        <p:nvSpPr>
          <p:cNvPr id="4" name="Footer Placeholder 3">
            <a:extLst>
              <a:ext uri="{FF2B5EF4-FFF2-40B4-BE49-F238E27FC236}">
                <a16:creationId xmlns:a16="http://schemas.microsoft.com/office/drawing/2014/main" id="{8E6E9670-FDCF-4218-9408-32D1AFCE6E76}"/>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6F6013D4-BEB9-40AA-9FB1-E5D5D86C51E4}"/>
              </a:ext>
            </a:extLst>
          </p:cNvPr>
          <p:cNvSpPr>
            <a:spLocks noGrp="1"/>
          </p:cNvSpPr>
          <p:nvPr>
            <p:ph type="sldNum" sz="quarter" idx="11"/>
          </p:nvPr>
        </p:nvSpPr>
        <p:spPr/>
        <p:txBody>
          <a:bodyPr/>
          <a:lstStyle/>
          <a:p>
            <a:pPr>
              <a:defRPr/>
            </a:pPr>
            <a:fld id="{6AD68910-38FE-C240-95D4-C063CA8D3DE6}" type="slidenum">
              <a:rPr lang="en-US" altLang="en-US" smtClean="0"/>
              <a:pPr>
                <a:defRPr/>
              </a:pPr>
              <a:t>24</a:t>
            </a:fld>
            <a:endParaRPr lang="en-US" altLang="en-US" dirty="0"/>
          </a:p>
        </p:txBody>
      </p:sp>
    </p:spTree>
    <p:extLst>
      <p:ext uri="{BB962C8B-B14F-4D97-AF65-F5344CB8AC3E}">
        <p14:creationId xmlns:p14="http://schemas.microsoft.com/office/powerpoint/2010/main" val="39826301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E79BDC-DC07-4F93-8750-96EC594FF91E}"/>
              </a:ext>
            </a:extLst>
          </p:cNvPr>
          <p:cNvSpPr>
            <a:spLocks noGrp="1"/>
          </p:cNvSpPr>
          <p:nvPr>
            <p:ph idx="1"/>
          </p:nvPr>
        </p:nvSpPr>
        <p:spPr/>
        <p:txBody>
          <a:bodyPr vert="horz" lIns="91440" tIns="45720" rIns="91440" bIns="45720" rtlCol="0" anchor="t">
            <a:normAutofit lnSpcReduction="10000"/>
          </a:bodyPr>
          <a:lstStyle/>
          <a:p>
            <a:r>
              <a:rPr lang="en-US" dirty="0">
                <a:latin typeface="Arial"/>
                <a:cs typeface="Arial"/>
              </a:rPr>
              <a:t>Using these four categories to define the universe of eligible hospitals, CMS offers two possible alternative distribution methods. </a:t>
            </a:r>
          </a:p>
          <a:p>
            <a:pPr marL="285750" indent="-285750">
              <a:buFont typeface="Wingdings,Sans-Serif" panose="020B0604020202020204" pitchFamily="34" charset="0"/>
              <a:buChar char="q"/>
            </a:pPr>
            <a:r>
              <a:rPr lang="en-US" dirty="0">
                <a:latin typeface="Arial"/>
                <a:cs typeface="Arial"/>
              </a:rPr>
              <a:t>First proposal, CMS would prioritize residency programs that are serving underserved populations within population HPSAs and would use HPSA scores to prioritize applicants. </a:t>
            </a:r>
          </a:p>
          <a:p>
            <a:pPr marL="285750" indent="-285750">
              <a:buFont typeface="Wingdings,Sans-Serif" panose="020B0604020202020204" pitchFamily="34" charset="0"/>
              <a:buChar char="q"/>
            </a:pPr>
            <a:r>
              <a:rPr lang="en-US" dirty="0">
                <a:latin typeface="Arial"/>
                <a:cs typeface="Arial"/>
              </a:rPr>
              <a:t>Under the alternate proposed distribution method, which would apply only to the first year of the CAA’s 5-year distribution period, CMS would give higher priority to hospitals that qualify in more categories.</a:t>
            </a:r>
          </a:p>
        </p:txBody>
      </p:sp>
      <p:sp>
        <p:nvSpPr>
          <p:cNvPr id="3" name="Title 2">
            <a:extLst>
              <a:ext uri="{FF2B5EF4-FFF2-40B4-BE49-F238E27FC236}">
                <a16:creationId xmlns:a16="http://schemas.microsoft.com/office/drawing/2014/main" id="{A58531E3-98D4-4F67-BD1B-40695D154B69}"/>
              </a:ext>
            </a:extLst>
          </p:cNvPr>
          <p:cNvSpPr>
            <a:spLocks noGrp="1"/>
          </p:cNvSpPr>
          <p:nvPr>
            <p:ph type="title"/>
          </p:nvPr>
        </p:nvSpPr>
        <p:spPr/>
        <p:txBody>
          <a:bodyPr/>
          <a:lstStyle/>
          <a:p>
            <a:r>
              <a:rPr lang="en-US">
                <a:latin typeface="Arial"/>
                <a:cs typeface="Arial"/>
              </a:rPr>
              <a:t>Proposed Method Addition of </a:t>
            </a:r>
            <a:r>
              <a:rPr lang="en-US" dirty="0">
                <a:latin typeface="Arial"/>
                <a:cs typeface="Arial"/>
              </a:rPr>
              <a:t>Training Slots</a:t>
            </a:r>
          </a:p>
        </p:txBody>
      </p:sp>
      <p:sp>
        <p:nvSpPr>
          <p:cNvPr id="4" name="Footer Placeholder 3">
            <a:extLst>
              <a:ext uri="{FF2B5EF4-FFF2-40B4-BE49-F238E27FC236}">
                <a16:creationId xmlns:a16="http://schemas.microsoft.com/office/drawing/2014/main" id="{7B4076A8-BC0B-4F77-BA1D-D7529C03188B}"/>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50F431FA-FADD-493D-8211-B9FBE2BC077C}"/>
              </a:ext>
            </a:extLst>
          </p:cNvPr>
          <p:cNvSpPr>
            <a:spLocks noGrp="1"/>
          </p:cNvSpPr>
          <p:nvPr>
            <p:ph type="sldNum" sz="quarter" idx="11"/>
          </p:nvPr>
        </p:nvSpPr>
        <p:spPr/>
        <p:txBody>
          <a:bodyPr/>
          <a:lstStyle/>
          <a:p>
            <a:pPr>
              <a:defRPr/>
            </a:pPr>
            <a:fld id="{6AD68910-38FE-C240-95D4-C063CA8D3DE6}" type="slidenum">
              <a:rPr lang="en-US" altLang="en-US" smtClean="0"/>
              <a:pPr>
                <a:defRPr/>
              </a:pPr>
              <a:t>25</a:t>
            </a:fld>
            <a:endParaRPr lang="en-US" altLang="en-US" dirty="0"/>
          </a:p>
        </p:txBody>
      </p:sp>
    </p:spTree>
    <p:extLst>
      <p:ext uri="{BB962C8B-B14F-4D97-AF65-F5344CB8AC3E}">
        <p14:creationId xmlns:p14="http://schemas.microsoft.com/office/powerpoint/2010/main" val="2324784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33BA1D-9EA7-48A5-9F04-519F79B3250D}"/>
              </a:ext>
            </a:extLst>
          </p:cNvPr>
          <p:cNvSpPr>
            <a:spLocks noGrp="1"/>
          </p:cNvSpPr>
          <p:nvPr>
            <p:ph idx="1"/>
          </p:nvPr>
        </p:nvSpPr>
        <p:spPr/>
        <p:txBody>
          <a:bodyPr vert="horz" lIns="91440" tIns="45720" rIns="91440" bIns="45720" rtlCol="0" anchor="t">
            <a:normAutofit/>
          </a:bodyPr>
          <a:lstStyle/>
          <a:p>
            <a:pPr marL="0">
              <a:buNone/>
            </a:pPr>
            <a:r>
              <a:rPr lang="en-US" b="1" u="sng">
                <a:latin typeface="Arial"/>
                <a:cs typeface="Arial"/>
              </a:rPr>
              <a:t>Section 131: </a:t>
            </a:r>
            <a:endParaRPr lang="en-US"/>
          </a:p>
          <a:p>
            <a:pPr marL="457200" lvl="1" indent="0">
              <a:buNone/>
            </a:pPr>
            <a:r>
              <a:rPr lang="en-US" b="1" dirty="0">
                <a:latin typeface="Arial"/>
                <a:cs typeface="Arial"/>
              </a:rPr>
              <a:t>Did your hospital inadvertently establish a low CAP or </a:t>
            </a:r>
            <a:r>
              <a:rPr lang="en-US" b="1">
                <a:latin typeface="Arial"/>
                <a:cs typeface="Arial"/>
              </a:rPr>
              <a:t>low PRA?</a:t>
            </a:r>
            <a:endParaRPr lang="en-US" b="1" dirty="0">
              <a:latin typeface="Arial"/>
              <a:cs typeface="Arial"/>
            </a:endParaRPr>
          </a:p>
          <a:p>
            <a:pPr lvl="2"/>
            <a:r>
              <a:rPr lang="en-US"/>
              <a:t>Accidental Establishment of CAP (&lt;3.0 FTE) to allow new 5-year build)</a:t>
            </a:r>
          </a:p>
          <a:p>
            <a:pPr lvl="2"/>
            <a:r>
              <a:rPr lang="en-US"/>
              <a:t>Accidental Establishment of PRA (&lt;3.0 FTE) allowed to reestablish under today’s calculations</a:t>
            </a:r>
          </a:p>
          <a:p>
            <a:pPr lvl="2"/>
            <a:r>
              <a:rPr lang="en-US">
                <a:latin typeface="Arial"/>
                <a:cs typeface="Arial"/>
              </a:rPr>
              <a:t>Extremely low base year cap. (&lt;1.0 FTE)</a:t>
            </a:r>
          </a:p>
          <a:p>
            <a:pPr lvl="2"/>
            <a:endParaRPr lang="en-US" dirty="0">
              <a:latin typeface="Arial"/>
              <a:cs typeface="Arial"/>
            </a:endParaRPr>
          </a:p>
          <a:p>
            <a:pPr marL="0">
              <a:buNone/>
            </a:pPr>
            <a:r>
              <a:rPr lang="en-US" sz="2400">
                <a:latin typeface="Arial"/>
                <a:cs typeface="Arial"/>
              </a:rPr>
              <a:t>What else would be a nice bonus is that this change will allow </a:t>
            </a:r>
            <a:r>
              <a:rPr lang="en-US" sz="2400" dirty="0">
                <a:latin typeface="Arial"/>
                <a:cs typeface="Arial"/>
              </a:rPr>
              <a:t>hospitals to host a limited number of residents for short-term rotations without being negatively affected by setting low and permanent GME caps or PRAs.</a:t>
            </a:r>
            <a:endParaRPr lang="en-US" sz="2400" dirty="0">
              <a:cs typeface="Arial"/>
            </a:endParaRPr>
          </a:p>
        </p:txBody>
      </p:sp>
      <p:sp>
        <p:nvSpPr>
          <p:cNvPr id="3" name="Title 2">
            <a:extLst>
              <a:ext uri="{FF2B5EF4-FFF2-40B4-BE49-F238E27FC236}">
                <a16:creationId xmlns:a16="http://schemas.microsoft.com/office/drawing/2014/main" id="{F4570556-8CEE-49D5-A799-10A1188D1ED5}"/>
              </a:ext>
            </a:extLst>
          </p:cNvPr>
          <p:cNvSpPr>
            <a:spLocks noGrp="1"/>
          </p:cNvSpPr>
          <p:nvPr>
            <p:ph type="title"/>
          </p:nvPr>
        </p:nvSpPr>
        <p:spPr/>
        <p:txBody>
          <a:bodyPr/>
          <a:lstStyle/>
          <a:p>
            <a:r>
              <a:rPr lang="en-US">
                <a:latin typeface="Arial"/>
                <a:cs typeface="Arial"/>
              </a:rPr>
              <a:t>Proposed Adjustment for Low </a:t>
            </a:r>
            <a:r>
              <a:rPr lang="en-US" dirty="0">
                <a:latin typeface="Arial"/>
                <a:cs typeface="Arial"/>
              </a:rPr>
              <a:t>CAP or PRA</a:t>
            </a:r>
            <a:endParaRPr lang="en-US" dirty="0"/>
          </a:p>
        </p:txBody>
      </p:sp>
      <p:sp>
        <p:nvSpPr>
          <p:cNvPr id="4" name="Footer Placeholder 3">
            <a:extLst>
              <a:ext uri="{FF2B5EF4-FFF2-40B4-BE49-F238E27FC236}">
                <a16:creationId xmlns:a16="http://schemas.microsoft.com/office/drawing/2014/main" id="{597EFFA2-EE3C-4C3F-A8CF-69BF47FB7CAE}"/>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BF4A1C7B-1144-499A-9DD2-0BCCCBE66AC2}"/>
              </a:ext>
            </a:extLst>
          </p:cNvPr>
          <p:cNvSpPr>
            <a:spLocks noGrp="1"/>
          </p:cNvSpPr>
          <p:nvPr>
            <p:ph type="sldNum" sz="quarter" idx="11"/>
          </p:nvPr>
        </p:nvSpPr>
        <p:spPr/>
        <p:txBody>
          <a:bodyPr/>
          <a:lstStyle/>
          <a:p>
            <a:pPr>
              <a:defRPr/>
            </a:pPr>
            <a:fld id="{6AD68910-38FE-C240-95D4-C063CA8D3DE6}" type="slidenum">
              <a:rPr lang="en-US" altLang="en-US" smtClean="0"/>
              <a:pPr>
                <a:defRPr/>
              </a:pPr>
              <a:t>26</a:t>
            </a:fld>
            <a:endParaRPr lang="en-US" altLang="en-US" dirty="0"/>
          </a:p>
        </p:txBody>
      </p:sp>
    </p:spTree>
    <p:extLst>
      <p:ext uri="{BB962C8B-B14F-4D97-AF65-F5344CB8AC3E}">
        <p14:creationId xmlns:p14="http://schemas.microsoft.com/office/powerpoint/2010/main" val="1845190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01F755-3761-4B7E-AB6D-DF0FB163712C}"/>
              </a:ext>
            </a:extLst>
          </p:cNvPr>
          <p:cNvSpPr>
            <a:spLocks noGrp="1"/>
          </p:cNvSpPr>
          <p:nvPr>
            <p:ph idx="1"/>
          </p:nvPr>
        </p:nvSpPr>
        <p:spPr/>
        <p:txBody>
          <a:bodyPr vert="horz" lIns="91440" tIns="45720" rIns="91440" bIns="45720" rtlCol="0" anchor="t">
            <a:normAutofit/>
          </a:bodyPr>
          <a:lstStyle/>
          <a:p>
            <a:pPr marL="0" indent="0">
              <a:buNone/>
            </a:pPr>
            <a:r>
              <a:rPr lang="en-US" b="1" u="sng">
                <a:latin typeface="Arial"/>
                <a:cs typeface="Arial"/>
              </a:rPr>
              <a:t>Section 127</a:t>
            </a:r>
            <a:endParaRPr lang="en-US" b="1" u="sng"/>
          </a:p>
          <a:p>
            <a:pPr marL="0" indent="0">
              <a:buNone/>
            </a:pPr>
            <a:r>
              <a:rPr lang="en-US">
                <a:latin typeface="Arial"/>
                <a:cs typeface="Arial"/>
              </a:rPr>
              <a:t>Eliminating a requirement for “separate accreditation” to be eligible for RTT funding, beginning October 1, 2022.</a:t>
            </a:r>
            <a:endParaRPr lang="en-US"/>
          </a:p>
        </p:txBody>
      </p:sp>
      <p:sp>
        <p:nvSpPr>
          <p:cNvPr id="3" name="Title 2">
            <a:extLst>
              <a:ext uri="{FF2B5EF4-FFF2-40B4-BE49-F238E27FC236}">
                <a16:creationId xmlns:a16="http://schemas.microsoft.com/office/drawing/2014/main" id="{4C0086F9-CC79-4FDD-8766-5393744D8361}"/>
              </a:ext>
            </a:extLst>
          </p:cNvPr>
          <p:cNvSpPr>
            <a:spLocks noGrp="1"/>
          </p:cNvSpPr>
          <p:nvPr>
            <p:ph type="title"/>
          </p:nvPr>
        </p:nvSpPr>
        <p:spPr/>
        <p:txBody>
          <a:bodyPr/>
          <a:lstStyle/>
          <a:p>
            <a:r>
              <a:rPr lang="en-US" dirty="0">
                <a:latin typeface="Arial"/>
                <a:cs typeface="Arial"/>
              </a:rPr>
              <a:t>Proposed Changes to Rural </a:t>
            </a:r>
            <a:r>
              <a:rPr lang="en-US">
                <a:latin typeface="Arial"/>
                <a:cs typeface="Arial"/>
              </a:rPr>
              <a:t>Training Track Funding</a:t>
            </a:r>
            <a:endParaRPr lang="en-US" dirty="0"/>
          </a:p>
        </p:txBody>
      </p:sp>
      <p:sp>
        <p:nvSpPr>
          <p:cNvPr id="4" name="Footer Placeholder 3">
            <a:extLst>
              <a:ext uri="{FF2B5EF4-FFF2-40B4-BE49-F238E27FC236}">
                <a16:creationId xmlns:a16="http://schemas.microsoft.com/office/drawing/2014/main" id="{7827FE30-85DC-4144-8346-171A3CC2D148}"/>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4063BF94-E303-453A-A284-6F8B1C5F5BAA}"/>
              </a:ext>
            </a:extLst>
          </p:cNvPr>
          <p:cNvSpPr>
            <a:spLocks noGrp="1"/>
          </p:cNvSpPr>
          <p:nvPr>
            <p:ph type="sldNum" sz="quarter" idx="11"/>
          </p:nvPr>
        </p:nvSpPr>
        <p:spPr/>
        <p:txBody>
          <a:bodyPr/>
          <a:lstStyle/>
          <a:p>
            <a:pPr>
              <a:defRPr/>
            </a:pPr>
            <a:fld id="{6AD68910-38FE-C240-95D4-C063CA8D3DE6}" type="slidenum">
              <a:rPr lang="en-US" altLang="en-US" smtClean="0"/>
              <a:pPr>
                <a:defRPr/>
              </a:pPr>
              <a:t>27</a:t>
            </a:fld>
            <a:endParaRPr lang="en-US" altLang="en-US" dirty="0"/>
          </a:p>
        </p:txBody>
      </p:sp>
    </p:spTree>
    <p:extLst>
      <p:ext uri="{BB962C8B-B14F-4D97-AF65-F5344CB8AC3E}">
        <p14:creationId xmlns:p14="http://schemas.microsoft.com/office/powerpoint/2010/main" val="42209535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A6999B-3A04-4FD4-AFA1-0C6EA4AE8592}"/>
              </a:ext>
            </a:extLst>
          </p:cNvPr>
          <p:cNvSpPr>
            <a:spLocks noGrp="1"/>
          </p:cNvSpPr>
          <p:nvPr>
            <p:ph idx="1"/>
          </p:nvPr>
        </p:nvSpPr>
        <p:spPr>
          <a:xfrm>
            <a:off x="628650" y="1710405"/>
            <a:ext cx="7886700" cy="3212946"/>
          </a:xfrm>
        </p:spPr>
        <p:txBody>
          <a:bodyPr vert="horz" lIns="91440" tIns="45720" rIns="91440" bIns="45720" rtlCol="0" anchor="t">
            <a:normAutofit/>
          </a:bodyPr>
          <a:lstStyle/>
          <a:p>
            <a:pPr marL="0" indent="0">
              <a:buNone/>
            </a:pPr>
            <a:r>
              <a:rPr lang="en-US">
                <a:latin typeface="Arial"/>
                <a:cs typeface="Arial"/>
              </a:rPr>
              <a:t>We continue to review the large number of comments on the proposed provisions relating to sections 126, 127 and 131 of division CC the Consolidated Appropriations Act, 2021 (CAA, 2021). </a:t>
            </a:r>
            <a:endParaRPr lang="en-US"/>
          </a:p>
          <a:p>
            <a:pPr marL="0" indent="0">
              <a:buNone/>
            </a:pPr>
            <a:r>
              <a:rPr lang="en-US">
                <a:latin typeface="Arial"/>
                <a:cs typeface="Arial"/>
              </a:rPr>
              <a:t>Due to the number and nature of the comments that we received on our proposed policies, we intend to address the public comments in a separate document. </a:t>
            </a:r>
            <a:endParaRPr lang="en-US"/>
          </a:p>
          <a:p>
            <a:pPr marL="0" indent="0">
              <a:buNone/>
            </a:pPr>
            <a:endParaRPr lang="en-US" dirty="0"/>
          </a:p>
        </p:txBody>
      </p:sp>
      <p:sp>
        <p:nvSpPr>
          <p:cNvPr id="3" name="Title 2">
            <a:extLst>
              <a:ext uri="{FF2B5EF4-FFF2-40B4-BE49-F238E27FC236}">
                <a16:creationId xmlns:a16="http://schemas.microsoft.com/office/drawing/2014/main" id="{12CF7849-1FAE-408B-951A-EE2A4E708550}"/>
              </a:ext>
            </a:extLst>
          </p:cNvPr>
          <p:cNvSpPr>
            <a:spLocks noGrp="1"/>
          </p:cNvSpPr>
          <p:nvPr>
            <p:ph type="title"/>
          </p:nvPr>
        </p:nvSpPr>
        <p:spPr/>
        <p:txBody>
          <a:bodyPr/>
          <a:lstStyle/>
          <a:p>
            <a:r>
              <a:rPr lang="en-US">
                <a:latin typeface="Arial"/>
                <a:cs typeface="Arial"/>
              </a:rPr>
              <a:t>What was in the final rule.....</a:t>
            </a:r>
            <a:endParaRPr lang="en-US"/>
          </a:p>
        </p:txBody>
      </p:sp>
      <p:sp>
        <p:nvSpPr>
          <p:cNvPr id="4" name="Footer Placeholder 3">
            <a:extLst>
              <a:ext uri="{FF2B5EF4-FFF2-40B4-BE49-F238E27FC236}">
                <a16:creationId xmlns:a16="http://schemas.microsoft.com/office/drawing/2014/main" id="{A26E5E13-635C-4C85-9D54-778C2597C4C3}"/>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66530CAE-1D47-445D-82C1-D5F10CF1E7AB}"/>
              </a:ext>
            </a:extLst>
          </p:cNvPr>
          <p:cNvSpPr>
            <a:spLocks noGrp="1"/>
          </p:cNvSpPr>
          <p:nvPr>
            <p:ph type="sldNum" sz="quarter" idx="11"/>
          </p:nvPr>
        </p:nvSpPr>
        <p:spPr/>
        <p:txBody>
          <a:bodyPr/>
          <a:lstStyle/>
          <a:p>
            <a:pPr>
              <a:defRPr/>
            </a:pPr>
            <a:fld id="{6AD68910-38FE-C240-95D4-C063CA8D3DE6}" type="slidenum">
              <a:rPr lang="en-US" altLang="en-US" smtClean="0"/>
              <a:pPr>
                <a:defRPr/>
              </a:pPr>
              <a:t>28</a:t>
            </a:fld>
            <a:endParaRPr lang="en-US" altLang="en-US" dirty="0"/>
          </a:p>
        </p:txBody>
      </p:sp>
      <p:sp>
        <p:nvSpPr>
          <p:cNvPr id="6" name="TextBox 5">
            <a:extLst>
              <a:ext uri="{FF2B5EF4-FFF2-40B4-BE49-F238E27FC236}">
                <a16:creationId xmlns:a16="http://schemas.microsoft.com/office/drawing/2014/main" id="{32AB7FED-0198-444D-B9F4-C6A940D22EDC}"/>
              </a:ext>
            </a:extLst>
          </p:cNvPr>
          <p:cNvSpPr txBox="1"/>
          <p:nvPr/>
        </p:nvSpPr>
        <p:spPr>
          <a:xfrm>
            <a:off x="693174" y="6002592"/>
            <a:ext cx="824618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b="0">
                <a:latin typeface="Comic Sans MS"/>
              </a:rPr>
              <a:t>Federal Register / Vol. 86, No. 154 / Friday, August 13, 2021 / Rules and Regulations https://www.govinfo.gov/content/pkg/FR-2021-</a:t>
            </a:r>
            <a:r>
              <a:rPr lang="en-US" sz="1000" b="0" dirty="0">
                <a:latin typeface="Comic Sans MS"/>
              </a:rPr>
              <a:t>08-13/pdf/2021-16519.pdf</a:t>
            </a:r>
            <a:endParaRPr lang="en-US" sz="1000" dirty="0"/>
          </a:p>
        </p:txBody>
      </p:sp>
      <p:pic>
        <p:nvPicPr>
          <p:cNvPr id="7" name="Picture 7" descr="Free Binoculars Cliparts, Download Free Binoculars ...">
            <a:extLst>
              <a:ext uri="{FF2B5EF4-FFF2-40B4-BE49-F238E27FC236}">
                <a16:creationId xmlns:a16="http://schemas.microsoft.com/office/drawing/2014/main" id="{311BAA3F-BAB4-4A09-A19D-696D2A36E5E3}"/>
              </a:ext>
            </a:extLst>
          </p:cNvPr>
          <p:cNvPicPr>
            <a:picLocks noChangeAspect="1"/>
          </p:cNvPicPr>
          <p:nvPr/>
        </p:nvPicPr>
        <p:blipFill>
          <a:blip r:embed="rId2"/>
          <a:stretch>
            <a:fillRect/>
          </a:stretch>
        </p:blipFill>
        <p:spPr>
          <a:xfrm>
            <a:off x="6500352" y="4001109"/>
            <a:ext cx="2346838" cy="1906853"/>
          </a:xfrm>
          <a:prstGeom prst="rect">
            <a:avLst/>
          </a:prstGeom>
        </p:spPr>
      </p:pic>
    </p:spTree>
    <p:extLst>
      <p:ext uri="{BB962C8B-B14F-4D97-AF65-F5344CB8AC3E}">
        <p14:creationId xmlns:p14="http://schemas.microsoft.com/office/powerpoint/2010/main" val="1812506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B532A1-A456-47CE-A186-DC8D48CC296C}"/>
              </a:ext>
            </a:extLst>
          </p:cNvPr>
          <p:cNvSpPr>
            <a:spLocks noGrp="1"/>
          </p:cNvSpPr>
          <p:nvPr>
            <p:ph idx="1"/>
          </p:nvPr>
        </p:nvSpPr>
        <p:spPr/>
        <p:txBody>
          <a:bodyPr vert="horz" lIns="91440" tIns="45720" rIns="91440" bIns="45720" rtlCol="0" anchor="t">
            <a:normAutofit fontScale="92500"/>
          </a:bodyPr>
          <a:lstStyle/>
          <a:p>
            <a:pPr>
              <a:buFont typeface="Wingdings,Sans-Serif" panose="020B0604020202020204" pitchFamily="34" charset="0"/>
              <a:buChar char="Ø"/>
            </a:pPr>
            <a:r>
              <a:rPr lang="en-US" dirty="0">
                <a:latin typeface="Arial"/>
                <a:cs typeface="Arial"/>
              </a:rPr>
              <a:t>The Doctors of Community Act (</a:t>
            </a:r>
            <a:r>
              <a:rPr lang="en-US" u="sng" dirty="0">
                <a:latin typeface="Arial"/>
                <a:cs typeface="Arial"/>
                <a:hlinkClick r:id="rId2"/>
              </a:rPr>
              <a:t>H.R. 3671, S. 1958</a:t>
            </a:r>
            <a:r>
              <a:rPr lang="en-US" dirty="0">
                <a:latin typeface="Arial"/>
                <a:cs typeface="Arial"/>
              </a:rPr>
              <a:t>)</a:t>
            </a:r>
          </a:p>
          <a:p>
            <a:pPr lvl="1">
              <a:buFont typeface="Wingdings,Sans-Serif" panose="020B0604020202020204" pitchFamily="34" charset="0"/>
              <a:buChar char="Ø"/>
            </a:pPr>
            <a:r>
              <a:rPr lang="en-US" dirty="0">
                <a:latin typeface="Arial"/>
                <a:cs typeface="Arial"/>
              </a:rPr>
              <a:t>Permanently authorizes the THCGME program, provides increased and sustained annual funding at over $500 million per year for fiscal years 2024-2033</a:t>
            </a:r>
          </a:p>
          <a:p>
            <a:pPr lvl="1">
              <a:buFont typeface="Wingdings,Sans-Serif" panose="020B0604020202020204" pitchFamily="34" charset="0"/>
              <a:buChar char="Ø"/>
            </a:pPr>
            <a:r>
              <a:rPr lang="en-US" dirty="0">
                <a:latin typeface="Arial"/>
                <a:cs typeface="Arial"/>
              </a:rPr>
              <a:t>Increases the number of residency slots available each year. </a:t>
            </a:r>
          </a:p>
          <a:p>
            <a:pPr lvl="2">
              <a:buFont typeface="Wingdings,Sans-Serif" panose="020B0604020202020204" pitchFamily="34" charset="0"/>
              <a:buChar char="Ø"/>
            </a:pPr>
            <a:r>
              <a:rPr lang="en-US" dirty="0">
                <a:latin typeface="Arial"/>
                <a:cs typeface="Arial"/>
              </a:rPr>
              <a:t>with funding for an additional 100 new THCGME programs in communities across the country and creating an estimated 1,600 new resident physician slots</a:t>
            </a:r>
          </a:p>
          <a:p>
            <a:pPr>
              <a:buFont typeface="Wingdings,Sans-Serif" panose="020B0604020202020204" pitchFamily="34" charset="0"/>
              <a:buChar char="Ø"/>
            </a:pPr>
            <a:r>
              <a:rPr lang="en-US" dirty="0">
                <a:latin typeface="Arial"/>
                <a:cs typeface="Arial"/>
              </a:rPr>
              <a:t>Resident Physician Shortage Reduction Act of 2021 </a:t>
            </a:r>
          </a:p>
          <a:p>
            <a:pPr lvl="2">
              <a:buFont typeface="Wingdings,Sans-Serif" panose="020B0604020202020204" pitchFamily="34" charset="0"/>
              <a:buChar char="Ø"/>
            </a:pPr>
            <a:r>
              <a:rPr lang="en-US" dirty="0">
                <a:latin typeface="Arial"/>
                <a:cs typeface="Arial"/>
              </a:rPr>
              <a:t>The bill provides for an additional increase of 2,000 positions per fiscal year from FY2023-FY2029; during this period, each hospital may receive up to 75 additional positions in total under the bill and current law.</a:t>
            </a:r>
          </a:p>
        </p:txBody>
      </p:sp>
      <p:sp>
        <p:nvSpPr>
          <p:cNvPr id="3" name="Title 2">
            <a:extLst>
              <a:ext uri="{FF2B5EF4-FFF2-40B4-BE49-F238E27FC236}">
                <a16:creationId xmlns:a16="http://schemas.microsoft.com/office/drawing/2014/main" id="{B3F7D27C-1FE1-4E7F-AD85-AC2CD57F5AFF}"/>
              </a:ext>
            </a:extLst>
          </p:cNvPr>
          <p:cNvSpPr>
            <a:spLocks noGrp="1"/>
          </p:cNvSpPr>
          <p:nvPr>
            <p:ph type="title"/>
          </p:nvPr>
        </p:nvSpPr>
        <p:spPr/>
        <p:txBody>
          <a:bodyPr/>
          <a:lstStyle/>
          <a:p>
            <a:r>
              <a:rPr lang="en-US" dirty="0">
                <a:latin typeface="Arial"/>
                <a:cs typeface="Arial"/>
              </a:rPr>
              <a:t>Legislation to Watch</a:t>
            </a:r>
          </a:p>
        </p:txBody>
      </p:sp>
      <p:sp>
        <p:nvSpPr>
          <p:cNvPr id="4" name="Footer Placeholder 3">
            <a:extLst>
              <a:ext uri="{FF2B5EF4-FFF2-40B4-BE49-F238E27FC236}">
                <a16:creationId xmlns:a16="http://schemas.microsoft.com/office/drawing/2014/main" id="{235AC062-C786-4E72-8D13-DA689B3AC4EE}"/>
              </a:ext>
            </a:extLst>
          </p:cNvPr>
          <p:cNvSpPr>
            <a:spLocks noGrp="1"/>
          </p:cNvSpPr>
          <p:nvPr>
            <p:ph type="ftr" sz="quarter" idx="10"/>
          </p:nvPr>
        </p:nvSpPr>
        <p:spPr/>
        <p:txBody>
          <a:bodyPr/>
          <a:lstStyle/>
          <a:p>
            <a:pPr>
              <a:defRPr/>
            </a:pPr>
            <a:r>
              <a:rPr lang="en-US" dirty="0"/>
              <a:t>Presented by Partners in Medical Education, Inc. 2021</a:t>
            </a:r>
          </a:p>
        </p:txBody>
      </p:sp>
      <p:sp>
        <p:nvSpPr>
          <p:cNvPr id="5" name="Slide Number Placeholder 4">
            <a:extLst>
              <a:ext uri="{FF2B5EF4-FFF2-40B4-BE49-F238E27FC236}">
                <a16:creationId xmlns:a16="http://schemas.microsoft.com/office/drawing/2014/main" id="{3B2DA971-DF7D-4296-A341-387C823A2C08}"/>
              </a:ext>
            </a:extLst>
          </p:cNvPr>
          <p:cNvSpPr>
            <a:spLocks noGrp="1"/>
          </p:cNvSpPr>
          <p:nvPr>
            <p:ph type="sldNum" sz="quarter" idx="11"/>
          </p:nvPr>
        </p:nvSpPr>
        <p:spPr/>
        <p:txBody>
          <a:bodyPr/>
          <a:lstStyle/>
          <a:p>
            <a:pPr>
              <a:defRPr/>
            </a:pPr>
            <a:fld id="{6AD68910-38FE-C240-95D4-C063CA8D3DE6}" type="slidenum">
              <a:rPr lang="en-US" altLang="en-US" smtClean="0"/>
              <a:pPr>
                <a:defRPr/>
              </a:pPr>
              <a:t>29</a:t>
            </a:fld>
            <a:endParaRPr lang="en-US" altLang="en-US" dirty="0"/>
          </a:p>
        </p:txBody>
      </p:sp>
    </p:spTree>
    <p:extLst>
      <p:ext uri="{BB962C8B-B14F-4D97-AF65-F5344CB8AC3E}">
        <p14:creationId xmlns:p14="http://schemas.microsoft.com/office/powerpoint/2010/main" val="2842895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2"/>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SzPts val="1400"/>
              <a:buNone/>
            </a:pPr>
            <a:r>
              <a:rPr lang="en-US" sz="800" b="0" i="0" u="none" strike="noStrike" cap="none">
                <a:solidFill>
                  <a:schemeClr val="dk1"/>
                </a:solidFill>
                <a:latin typeface="Arial"/>
                <a:ea typeface="Arial"/>
                <a:cs typeface="Arial"/>
                <a:sym typeface="Arial"/>
              </a:rPr>
              <a:t>Presented by Partners in Medical Education, Inc. 2021</a:t>
            </a:r>
            <a:endParaRPr sz="800" b="0" i="0" u="none" strike="noStrike" cap="none" dirty="0">
              <a:solidFill>
                <a:schemeClr val="dk1"/>
              </a:solidFill>
              <a:latin typeface="Arial"/>
              <a:ea typeface="Arial"/>
              <a:cs typeface="Arial"/>
              <a:sym typeface="Arial"/>
            </a:endParaRPr>
          </a:p>
        </p:txBody>
      </p:sp>
      <p:sp>
        <p:nvSpPr>
          <p:cNvPr id="78" name="Google Shape;78;p12"/>
          <p:cNvSpPr txBox="1">
            <a:spLocks noGrp="1"/>
          </p:cNvSpPr>
          <p:nvPr>
            <p:ph type="sldNum" idx="12"/>
          </p:nvPr>
        </p:nvSpPr>
        <p:spPr>
          <a:xfrm>
            <a:off x="7687732" y="6433131"/>
            <a:ext cx="827617"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smtClean="0"/>
              <a:pPr marL="0" lvl="0" indent="0" algn="r" rtl="0">
                <a:lnSpc>
                  <a:spcPct val="100000"/>
                </a:lnSpc>
                <a:spcBef>
                  <a:spcPts val="0"/>
                </a:spcBef>
                <a:spcAft>
                  <a:spcPts val="0"/>
                </a:spcAft>
                <a:buClr>
                  <a:srgbClr val="000000"/>
                </a:buClr>
                <a:buSzPts val="1000"/>
                <a:buFont typeface="Arial"/>
                <a:buNone/>
              </a:pPr>
              <a:t>3</a:t>
            </a:fld>
            <a:endParaRPr dirty="0"/>
          </a:p>
        </p:txBody>
      </p:sp>
      <p:sp>
        <p:nvSpPr>
          <p:cNvPr id="8" name="TextBox 7">
            <a:extLst>
              <a:ext uri="{FF2B5EF4-FFF2-40B4-BE49-F238E27FC236}">
                <a16:creationId xmlns:a16="http://schemas.microsoft.com/office/drawing/2014/main" id="{26113BC4-E41A-6343-9C6D-FC65B28EC97C}"/>
              </a:ext>
            </a:extLst>
          </p:cNvPr>
          <p:cNvSpPr txBox="1"/>
          <p:nvPr/>
        </p:nvSpPr>
        <p:spPr>
          <a:xfrm>
            <a:off x="4009345" y="1451998"/>
            <a:ext cx="4905632" cy="4247317"/>
          </a:xfrm>
          <a:prstGeom prst="rect">
            <a:avLst/>
          </a:prstGeom>
          <a:noFill/>
        </p:spPr>
        <p:txBody>
          <a:bodyPr wrap="square" lIns="91440" tIns="45720" rIns="91440" bIns="45720" anchor="t">
            <a:spAutoFit/>
          </a:bodyPr>
          <a:lstStyle/>
          <a:p>
            <a:pPr>
              <a:defRPr/>
            </a:pPr>
            <a:r>
              <a:rPr lang="en-US" sz="1800" dirty="0">
                <a:solidFill>
                  <a:srgbClr val="00B050"/>
                </a:solidFill>
                <a:latin typeface="Arial" panose="020B0604020202020204" pitchFamily="34" charset="0"/>
                <a:cs typeface="Arial" panose="020B0604020202020204" pitchFamily="34" charset="0"/>
              </a:rPr>
              <a:t>Erin Reis, EdD, MBA, FACHE, C-TAGME</a:t>
            </a:r>
            <a:br>
              <a:rPr lang="en-US" sz="2400" dirty="0">
                <a:solidFill>
                  <a:srgbClr val="00B050"/>
                </a:solidFill>
                <a:latin typeface="Arial" panose="020B0604020202020204" pitchFamily="34" charset="0"/>
                <a:cs typeface="Arial" panose="020B0604020202020204" pitchFamily="34" charset="0"/>
              </a:rPr>
            </a:br>
            <a:endParaRPr lang="en-US" sz="1200" b="1" dirty="0">
              <a:latin typeface="+mn-lt"/>
            </a:endParaRPr>
          </a:p>
          <a:p>
            <a:pPr marL="285750" indent="-285750">
              <a:spcBef>
                <a:spcPts val="0"/>
              </a:spcBef>
              <a:spcAft>
                <a:spcPts val="0"/>
              </a:spcAft>
              <a:buClr>
                <a:srgbClr val="000000"/>
              </a:buClr>
              <a:buSzPct val="100000"/>
              <a:buFont typeface="Arial" panose="020B0604020202020204" pitchFamily="34" charset="0"/>
              <a:buChar char="•"/>
            </a:pPr>
            <a:r>
              <a:rPr lang="en-US" sz="1600" b="0">
                <a:solidFill>
                  <a:srgbClr val="000000"/>
                </a:solidFill>
                <a:latin typeface="Arial"/>
                <a:ea typeface="Arial"/>
                <a:cs typeface="Arial"/>
                <a:sym typeface="Arial"/>
              </a:rPr>
              <a:t>Associate DIO and Director of Medical Education</a:t>
            </a:r>
            <a:endParaRPr lang="en-US" sz="1600" b="0">
              <a:latin typeface="Arial"/>
              <a:cs typeface="Arial"/>
            </a:endParaRP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solidFill>
                  <a:srgbClr val="000000"/>
                </a:solidFill>
                <a:latin typeface="Arial" panose="020B0604020202020204" pitchFamily="34" charset="0"/>
                <a:cs typeface="Arial" panose="020B0604020202020204" pitchFamily="34" charset="0"/>
                <a:sym typeface="Arial"/>
              </a:rPr>
              <a:t>Experienced in Successful New Program Development</a:t>
            </a:r>
          </a:p>
          <a:p>
            <a:pPr marL="285750" indent="-285750">
              <a:buSzPct val="100000"/>
              <a:buFont typeface="Arial" panose="020B0604020202020204" pitchFamily="34" charset="0"/>
              <a:buChar char="•"/>
              <a:defRPr/>
            </a:pPr>
            <a:endParaRPr lang="en-US" sz="1600" b="0" dirty="0">
              <a:solidFill>
                <a:srgbClr val="000000"/>
              </a:solidFill>
              <a:latin typeface="Arial" panose="020B0604020202020204" pitchFamily="34" charset="0"/>
              <a:cs typeface="Arial" panose="020B0604020202020204" pitchFamily="34" charset="0"/>
              <a:sym typeface="Arial"/>
            </a:endParaRPr>
          </a:p>
          <a:p>
            <a:pPr marL="285750" indent="-285750">
              <a:buSzPct val="10000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Experienced in Program Financing and Reimbursement </a:t>
            </a: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indent="-285750">
              <a:buSzPct val="100000"/>
              <a:buFont typeface="Arial" panose="020B0604020202020204" pitchFamily="34" charset="0"/>
              <a:buChar char="•"/>
              <a:defRPr/>
            </a:pPr>
            <a:r>
              <a:rPr lang="en-US" sz="1600" b="0" dirty="0">
                <a:latin typeface="Arial" panose="020B0604020202020204" pitchFamily="34" charset="0"/>
                <a:cs typeface="Arial" panose="020B0604020202020204" pitchFamily="34" charset="0"/>
              </a:rPr>
              <a:t>Accreditation and Management of New and Established Programs.</a:t>
            </a:r>
            <a:endParaRPr lang="en-US" sz="1600" b="0" dirty="0">
              <a:solidFill>
                <a:srgbClr val="000000"/>
              </a:solidFill>
              <a:latin typeface="Arial" panose="020B0604020202020204" pitchFamily="34" charset="0"/>
              <a:ea typeface="Arial"/>
              <a:cs typeface="Arial" panose="020B0604020202020204" pitchFamily="34" charset="0"/>
              <a:sym typeface="Arial"/>
            </a:endParaRPr>
          </a:p>
          <a:p>
            <a:pPr marL="285750" indent="-285750">
              <a:buSzPct val="100000"/>
              <a:buFont typeface="Arial" panose="020B0604020202020204" pitchFamily="34" charset="0"/>
              <a:buChar char="•"/>
              <a:defRPr/>
            </a:pPr>
            <a:endParaRPr lang="en-US" sz="1600" b="0" dirty="0">
              <a:latin typeface="Arial" panose="020B0604020202020204" pitchFamily="34" charset="0"/>
              <a:cs typeface="Arial" panose="020B0604020202020204" pitchFamily="34" charset="0"/>
            </a:endParaRPr>
          </a:p>
          <a:p>
            <a:pPr marL="285750" lvl="0" indent="-285750">
              <a:buSzPct val="100000"/>
              <a:buFont typeface="Arial" panose="020B0604020202020204" pitchFamily="34" charset="0"/>
              <a:buChar char="•"/>
            </a:pPr>
            <a:r>
              <a:rPr lang="en-US" sz="1600" b="0" dirty="0">
                <a:solidFill>
                  <a:srgbClr val="000000"/>
                </a:solidFill>
                <a:latin typeface="Arial" panose="020B0604020202020204" pitchFamily="34" charset="0"/>
                <a:ea typeface="Arial"/>
                <a:cs typeface="Arial" panose="020B0604020202020204" pitchFamily="34" charset="0"/>
                <a:sym typeface="Arial"/>
              </a:rPr>
              <a:t>Focused on Strategic Planning, Streamlining, Program Financing, Interprofessional Teams, and  Accreditation Readiness.  </a:t>
            </a:r>
          </a:p>
          <a:p>
            <a:pPr>
              <a:defRPr/>
            </a:pPr>
            <a:endParaRPr lang="en-US" sz="1600" b="0" dirty="0">
              <a:latin typeface="Arial" panose="020B0604020202020204" pitchFamily="34" charset="0"/>
              <a:cs typeface="Arial" panose="020B0604020202020204" pitchFamily="34" charset="0"/>
            </a:endParaRPr>
          </a:p>
        </p:txBody>
      </p:sp>
      <p:sp>
        <p:nvSpPr>
          <p:cNvPr id="14" name="Title 2">
            <a:extLst>
              <a:ext uri="{FF2B5EF4-FFF2-40B4-BE49-F238E27FC236}">
                <a16:creationId xmlns:a16="http://schemas.microsoft.com/office/drawing/2014/main" id="{E0774329-1389-6048-B7FC-B67F9A375BAE}"/>
              </a:ext>
            </a:extLst>
          </p:cNvPr>
          <p:cNvSpPr>
            <a:spLocks noGrp="1"/>
          </p:cNvSpPr>
          <p:nvPr>
            <p:ph type="title"/>
          </p:nvPr>
        </p:nvSpPr>
        <p:spPr>
          <a:xfrm>
            <a:off x="1989344" y="246466"/>
            <a:ext cx="6526006" cy="1325563"/>
          </a:xfrm>
        </p:spPr>
        <p:txBody>
          <a:bodyPr/>
          <a:lstStyle/>
          <a:p>
            <a:r>
              <a:rPr lang="en-US" altLang="en-US" sz="3200" dirty="0"/>
              <a:t>Introducing Your Presenter…</a:t>
            </a:r>
            <a:endParaRPr lang="en-US" dirty="0"/>
          </a:p>
        </p:txBody>
      </p:sp>
      <p:pic>
        <p:nvPicPr>
          <p:cNvPr id="6" name="Picture 5" descr="A person smiling for the camera&#10;&#10;Description automatically generated">
            <a:extLst>
              <a:ext uri="{FF2B5EF4-FFF2-40B4-BE49-F238E27FC236}">
                <a16:creationId xmlns:a16="http://schemas.microsoft.com/office/drawing/2014/main" id="{44992F5F-2679-4A94-8373-8CDAC9B9F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087" y="1999268"/>
            <a:ext cx="2581275" cy="3152775"/>
          </a:xfrm>
          <a:prstGeom prst="rect">
            <a:avLst/>
          </a:prstGeom>
        </p:spPr>
      </p:pic>
    </p:spTree>
    <p:extLst>
      <p:ext uri="{BB962C8B-B14F-4D97-AF65-F5344CB8AC3E}">
        <p14:creationId xmlns:p14="http://schemas.microsoft.com/office/powerpoint/2010/main" val="94769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a:spcBef>
                <a:spcPts val="0"/>
              </a:spcBef>
              <a:buClr>
                <a:schemeClr val="dk1"/>
              </a:buClr>
              <a:buSzPts val="3500"/>
            </a:pPr>
            <a:r>
              <a:rPr lang="en-US" sz="3200">
                <a:latin typeface="Arial"/>
                <a:cs typeface="Arial"/>
              </a:rPr>
              <a:t>In the Meantime:</a:t>
            </a:r>
            <a:br>
              <a:rPr lang="en-US" sz="3200" dirty="0">
                <a:latin typeface="Arial"/>
                <a:cs typeface="Arial"/>
              </a:rPr>
            </a:br>
            <a:r>
              <a:rPr lang="en-US" sz="3200">
                <a:latin typeface="Arial"/>
                <a:cs typeface="Arial"/>
              </a:rPr>
              <a:t>The Value of </a:t>
            </a:r>
            <a:r>
              <a:rPr lang="en-US" sz="3200" dirty="0">
                <a:latin typeface="Arial"/>
                <a:cs typeface="Arial"/>
              </a:rPr>
              <a:t>GME</a:t>
            </a:r>
            <a:br>
              <a:rPr lang="en-US" sz="3200" dirty="0"/>
            </a:br>
            <a:endParaRPr lang="en-US"/>
          </a:p>
        </p:txBody>
      </p:sp>
      <p:sp>
        <p:nvSpPr>
          <p:cNvPr id="72" name="Google Shape;72;p2"/>
          <p:cNvSpPr txBox="1">
            <a:spLocks noGrp="1"/>
          </p:cNvSpPr>
          <p:nvPr>
            <p:ph type="body" idx="1"/>
          </p:nvPr>
        </p:nvSpPr>
        <p:spPr>
          <a:xfrm>
            <a:off x="590969" y="1885138"/>
            <a:ext cx="5200650" cy="4321352"/>
          </a:xfrm>
          <a:prstGeom prst="rect">
            <a:avLst/>
          </a:prstGeom>
          <a:noFill/>
          <a:ln>
            <a:noFill/>
          </a:ln>
        </p:spPr>
        <p:txBody>
          <a:bodyPr spcFirstLastPara="1" wrap="square" lIns="91425" tIns="91425" rIns="91425" bIns="91425" anchor="t" anchorCtr="0">
            <a:noAutofit/>
          </a:bodyPr>
          <a:lstStyle/>
          <a:p>
            <a:pPr>
              <a:buFont typeface="Wingdings" panose="020B0604020202020204" pitchFamily="34" charset="0"/>
              <a:buChar char="ü"/>
            </a:pPr>
            <a:r>
              <a:rPr lang="en-US" sz="2400" dirty="0">
                <a:solidFill>
                  <a:schemeClr val="dk1"/>
                </a:solidFill>
                <a:latin typeface="Arial"/>
                <a:ea typeface="Arial"/>
                <a:cs typeface="Arial"/>
              </a:rPr>
              <a:t>Return on Investment (ROI)</a:t>
            </a:r>
          </a:p>
          <a:p>
            <a:pPr lvl="1">
              <a:buFont typeface="Wingdings" panose="020B0604020202020204" pitchFamily="34" charset="0"/>
              <a:buChar char="ü"/>
            </a:pPr>
            <a:r>
              <a:rPr lang="en-US" sz="2000" dirty="0">
                <a:solidFill>
                  <a:schemeClr val="dk1"/>
                </a:solidFill>
                <a:latin typeface="Arial"/>
                <a:ea typeface="Arial"/>
                <a:cs typeface="Arial"/>
              </a:rPr>
              <a:t>Recruitment and Retention</a:t>
            </a:r>
          </a:p>
          <a:p>
            <a:pPr lvl="1">
              <a:buFont typeface="Wingdings" panose="020B0604020202020204" pitchFamily="34" charset="0"/>
              <a:buChar char="ü"/>
            </a:pPr>
            <a:r>
              <a:rPr lang="en-US" sz="2000" dirty="0">
                <a:solidFill>
                  <a:schemeClr val="dk1"/>
                </a:solidFill>
                <a:latin typeface="Arial"/>
                <a:ea typeface="Arial"/>
                <a:cs typeface="Arial"/>
              </a:rPr>
              <a:t>Quality Metrics</a:t>
            </a:r>
          </a:p>
          <a:p>
            <a:pPr lvl="2">
              <a:buFont typeface="Wingdings" panose="020B0604020202020204" pitchFamily="34" charset="0"/>
              <a:buChar char="ü"/>
            </a:pPr>
            <a:r>
              <a:rPr lang="en-US" sz="1600" dirty="0">
                <a:solidFill>
                  <a:schemeClr val="dk1"/>
                </a:solidFill>
                <a:latin typeface="Arial"/>
                <a:ea typeface="Arial"/>
                <a:cs typeface="Arial"/>
              </a:rPr>
              <a:t>Readmissions</a:t>
            </a:r>
          </a:p>
          <a:p>
            <a:pPr lvl="2">
              <a:buFont typeface="Wingdings" panose="020B0604020202020204" pitchFamily="34" charset="0"/>
              <a:buChar char="ü"/>
            </a:pPr>
            <a:r>
              <a:rPr lang="en-US" sz="1600" dirty="0">
                <a:solidFill>
                  <a:schemeClr val="dk1"/>
                </a:solidFill>
                <a:latin typeface="Arial"/>
                <a:ea typeface="Arial"/>
                <a:cs typeface="Arial"/>
              </a:rPr>
              <a:t>LOS</a:t>
            </a:r>
          </a:p>
          <a:p>
            <a:pPr lvl="2">
              <a:buFont typeface="Wingdings" panose="020B0604020202020204" pitchFamily="34" charset="0"/>
              <a:buChar char="ü"/>
            </a:pPr>
            <a:r>
              <a:rPr lang="en-US" sz="1600" dirty="0">
                <a:solidFill>
                  <a:schemeClr val="dk1"/>
                </a:solidFill>
                <a:latin typeface="Arial"/>
                <a:ea typeface="Arial"/>
                <a:cs typeface="Arial"/>
              </a:rPr>
              <a:t>Core Measures</a:t>
            </a:r>
          </a:p>
          <a:p>
            <a:pPr lvl="1">
              <a:buFont typeface="Wingdings" panose="020B0604020202020204" pitchFamily="34" charset="0"/>
              <a:buChar char="ü"/>
            </a:pPr>
            <a:r>
              <a:rPr lang="en-US" sz="2000" dirty="0">
                <a:solidFill>
                  <a:schemeClr val="dk1"/>
                </a:solidFill>
                <a:latin typeface="Arial"/>
                <a:ea typeface="Arial"/>
                <a:cs typeface="Arial"/>
              </a:rPr>
              <a:t>Patient Satisfaction</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Resident Clinics</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Accessibility </a:t>
            </a:r>
            <a:endParaRPr lang="en-US" sz="2000" dirty="0">
              <a:solidFill>
                <a:schemeClr val="dk1"/>
              </a:solidFill>
              <a:ea typeface="Arial"/>
            </a:endParaRPr>
          </a:p>
          <a:p>
            <a:pPr lvl="1">
              <a:buFont typeface="Wingdings" panose="020B0604020202020204" pitchFamily="34" charset="0"/>
              <a:buChar char="ü"/>
            </a:pPr>
            <a:r>
              <a:rPr lang="en-US" sz="2000" dirty="0">
                <a:solidFill>
                  <a:schemeClr val="dk1"/>
                </a:solidFill>
                <a:latin typeface="Arial"/>
                <a:ea typeface="Arial"/>
                <a:cs typeface="Arial"/>
              </a:rPr>
              <a:t>Availability</a:t>
            </a:r>
            <a:endParaRPr lang="en-US" sz="2000" dirty="0">
              <a:solidFill>
                <a:schemeClr val="dk1"/>
              </a:solidFill>
              <a:ea typeface="Arial"/>
            </a:endParaRPr>
          </a:p>
          <a:p>
            <a:pPr>
              <a:buFont typeface="Wingdings" panose="020B0604020202020204" pitchFamily="34" charset="0"/>
              <a:buChar char="ü"/>
            </a:pPr>
            <a:r>
              <a:rPr lang="en-US" sz="2400" dirty="0">
                <a:latin typeface="Arial"/>
                <a:cs typeface="Arial"/>
              </a:rPr>
              <a:t>Cost Comparison to Advanced Practice Providers</a:t>
            </a: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30</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3" name="Picture 6" descr="A close up of a sign&#10;&#10;Description automatically generated">
            <a:extLst>
              <a:ext uri="{FF2B5EF4-FFF2-40B4-BE49-F238E27FC236}">
                <a16:creationId xmlns:a16="http://schemas.microsoft.com/office/drawing/2014/main" id="{B38E7E85-031D-43B7-A50E-9D02D795650C}"/>
              </a:ext>
            </a:extLst>
          </p:cNvPr>
          <p:cNvPicPr>
            <a:picLocks noChangeAspect="1"/>
          </p:cNvPicPr>
          <p:nvPr/>
        </p:nvPicPr>
        <p:blipFill>
          <a:blip r:embed="rId3"/>
          <a:stretch>
            <a:fillRect/>
          </a:stretch>
        </p:blipFill>
        <p:spPr>
          <a:xfrm>
            <a:off x="4766311" y="2330072"/>
            <a:ext cx="4457697" cy="1563490"/>
          </a:xfrm>
          <a:prstGeom prst="rect">
            <a:avLst/>
          </a:prstGeom>
        </p:spPr>
      </p:pic>
    </p:spTree>
    <p:extLst>
      <p:ext uri="{BB962C8B-B14F-4D97-AF65-F5344CB8AC3E}">
        <p14:creationId xmlns:p14="http://schemas.microsoft.com/office/powerpoint/2010/main" val="37614135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2103329" y="217891"/>
            <a:ext cx="6525900" cy="3211650"/>
          </a:xfrm>
          <a:prstGeom prst="rect">
            <a:avLst/>
          </a:prstGeom>
          <a:noFill/>
          <a:ln>
            <a:noFill/>
          </a:ln>
        </p:spPr>
        <p:txBody>
          <a:bodyPr spcFirstLastPara="1" wrap="square" lIns="91425" tIns="91425" rIns="91425" bIns="91425" anchor="ctr" anchorCtr="0">
            <a:noAutofit/>
          </a:bodyPr>
          <a:lstStyle/>
          <a:p>
            <a:pPr algn="ctr">
              <a:spcBef>
                <a:spcPts val="0"/>
              </a:spcBef>
              <a:buClr>
                <a:schemeClr val="dk1"/>
              </a:buClr>
              <a:buSzPts val="3500"/>
            </a:pPr>
            <a:r>
              <a:rPr lang="en-US" sz="4000">
                <a:latin typeface="Arial"/>
                <a:cs typeface="Arial"/>
              </a:rPr>
              <a:t>Thank You </a:t>
            </a:r>
            <a:br>
              <a:rPr lang="en-US" sz="4000" dirty="0">
                <a:latin typeface="Arial"/>
                <a:cs typeface="Arial"/>
              </a:rPr>
            </a:br>
            <a:br>
              <a:rPr lang="en-US" sz="4000" dirty="0">
                <a:latin typeface="Arial"/>
                <a:cs typeface="Arial"/>
              </a:rPr>
            </a:br>
            <a:r>
              <a:rPr lang="en-US" sz="4000">
                <a:latin typeface="Arial"/>
                <a:cs typeface="Arial"/>
              </a:rPr>
              <a:t>Any Questions?</a:t>
            </a:r>
            <a:endParaRPr lang="en-US" sz="40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dirty="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31</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7" name="Picture 6">
            <a:extLst>
              <a:ext uri="{FF2B5EF4-FFF2-40B4-BE49-F238E27FC236}">
                <a16:creationId xmlns:a16="http://schemas.microsoft.com/office/drawing/2014/main" id="{57FAC0C4-2760-BE4F-AB0F-C1EBCEB6BE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806" y="3360420"/>
            <a:ext cx="1665465" cy="2451735"/>
          </a:xfrm>
          <a:prstGeom prst="rect">
            <a:avLst/>
          </a:prstGeom>
        </p:spPr>
      </p:pic>
    </p:spTree>
    <p:extLst>
      <p:ext uri="{BB962C8B-B14F-4D97-AF65-F5344CB8AC3E}">
        <p14:creationId xmlns:p14="http://schemas.microsoft.com/office/powerpoint/2010/main" val="387044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8" name="Rectangle 3"/>
          <p:cNvSpPr txBox="1">
            <a:spLocks noChangeArrowheads="1"/>
          </p:cNvSpPr>
          <p:nvPr/>
        </p:nvSpPr>
        <p:spPr bwMode="auto">
          <a:xfrm>
            <a:off x="5441759" y="220871"/>
            <a:ext cx="3702241" cy="705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Latest On-Demand Webinars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9" name="Rectangle 8"/>
          <p:cNvSpPr>
            <a:spLocks noChangeArrowheads="1"/>
          </p:cNvSpPr>
          <p:nvPr/>
        </p:nvSpPr>
        <p:spPr bwMode="auto">
          <a:xfrm>
            <a:off x="5664199" y="5584371"/>
            <a:ext cx="3479801"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Contact us today to learn how our Educational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Passports can save you time &amp; money!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724-864-7320</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100" b="0" i="1" u="none" strike="noStrike" kern="0" cap="none" spc="0" normalizeH="0" baseline="0" noProof="0" dirty="0">
                <a:ln>
                  <a:noFill/>
                </a:ln>
                <a:solidFill>
                  <a:srgbClr val="000000"/>
                </a:solidFill>
                <a:effectLst/>
                <a:uLnTx/>
                <a:uFillTx/>
                <a:latin typeface="Arial"/>
                <a:cs typeface="Arial"/>
                <a:sym typeface="Arial"/>
              </a:rPr>
              <a:t>www.PartnersInMedEd.com</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200" b="0" i="1" u="none" strike="noStrike" kern="0" cap="none" spc="0" normalizeH="0" baseline="0" noProof="0" dirty="0">
              <a:ln>
                <a:noFill/>
              </a:ln>
              <a:solidFill>
                <a:srgbClr val="000000"/>
              </a:solidFill>
              <a:effectLst/>
              <a:uLnTx/>
              <a:uFillTx/>
              <a:latin typeface="Arial"/>
              <a:cs typeface="Arial"/>
              <a:sym typeface="Arial"/>
            </a:endParaRPr>
          </a:p>
        </p:txBody>
      </p:sp>
      <p:sp>
        <p:nvSpPr>
          <p:cNvPr id="15" name="Rectangle 3"/>
          <p:cNvSpPr txBox="1">
            <a:spLocks noChangeArrowheads="1"/>
          </p:cNvSpPr>
          <p:nvPr/>
        </p:nvSpPr>
        <p:spPr bwMode="auto">
          <a:xfrm>
            <a:off x="774714" y="220871"/>
            <a:ext cx="5060092" cy="4365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 </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Upcoming Live Webinar</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lang="en-US" altLang="en-US" sz="1400" dirty="0">
                <a:solidFill>
                  <a:prstClr val="black"/>
                </a:solidFill>
                <a:latin typeface="+mn-lt"/>
                <a:ea typeface="ＭＳ Ｐゴシック" charset="0"/>
                <a:cs typeface="Arial" panose="020B0604020202020204" pitchFamily="34" charset="0"/>
              </a:rPr>
              <a:t>Planning and Tracking Scholarly Activity</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Thursday, October 21, 2021</a:t>
            </a:r>
          </a:p>
          <a:p>
            <a:pPr algn="ctr">
              <a:lnSpc>
                <a:spcPct val="80000"/>
              </a:lnSpc>
              <a:defRPr/>
            </a:pPr>
            <a:r>
              <a:rPr lang="en-US" altLang="en-US" sz="1400" b="0" dirty="0">
                <a:solidFill>
                  <a:prstClr val="black"/>
                </a:solidFill>
                <a:latin typeface="+mn-lt"/>
                <a:ea typeface="ＭＳ Ｐゴシック" charset="0"/>
                <a:cs typeface="Arial" panose="020B0604020202020204" pitchFamily="34" charset="0"/>
              </a:rPr>
              <a:t>12:00 – 1:00 EST</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r>
              <a:rPr lang="en-US" altLang="en-US" sz="1400" kern="0" dirty="0">
                <a:solidFill>
                  <a:prstClr val="black"/>
                </a:solidFill>
                <a:latin typeface="+mn-lt"/>
                <a:ea typeface="ＭＳ Ｐゴシック" charset="0"/>
                <a:cs typeface="Arial" panose="020B0604020202020204" pitchFamily="34" charset="0"/>
                <a:sym typeface="Arial"/>
              </a:rPr>
              <a:t>A Successful Coordinator?  You Must Be C-C-Crazy!</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Tuesday, November 2, 2021</a:t>
            </a:r>
          </a:p>
          <a:p>
            <a:pPr algn="ctr">
              <a:lnSpc>
                <a:spcPct val="80000"/>
              </a:lnSpc>
              <a:defRPr/>
            </a:pPr>
            <a:endParaRPr lang="en-US" altLang="en-US" sz="1400" b="0" kern="0" dirty="0">
              <a:solidFill>
                <a:prstClr val="black"/>
              </a:solidFill>
              <a:latin typeface="+mn-lt"/>
              <a:ea typeface="ＭＳ Ｐゴシック" charset="0"/>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Meet the Experts – Fall Freebie</a:t>
            </a:r>
          </a:p>
          <a:p>
            <a:pPr algn="ctr">
              <a:lnSpc>
                <a:spcPct val="80000"/>
              </a:lnSpc>
              <a:defRPr/>
            </a:pPr>
            <a:r>
              <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Thursday, November 18, 2021</a:t>
            </a:r>
          </a:p>
          <a:p>
            <a:pPr algn="ctr">
              <a:lnSpc>
                <a:spcPct val="80000"/>
              </a:lnSpc>
              <a:defRPr/>
            </a:pPr>
            <a:endParaRPr lang="en-US" altLang="en-US" sz="1400" b="0" kern="0" dirty="0">
              <a:solidFill>
                <a:prstClr val="black"/>
              </a:solidFill>
              <a:latin typeface="+mn-lt"/>
              <a:ea typeface="ＭＳ Ｐゴシック" charset="0"/>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Moral Injury in Healthcare</a:t>
            </a:r>
          </a:p>
          <a:p>
            <a:pPr algn="ctr">
              <a:lnSpc>
                <a:spcPct val="80000"/>
              </a:lnSpc>
              <a:defRPr/>
            </a:pPr>
            <a:r>
              <a:rPr lang="en-US" altLang="en-US" sz="1400" b="0" kern="0" dirty="0">
                <a:solidFill>
                  <a:prstClr val="black"/>
                </a:solidFill>
                <a:latin typeface="+mn-lt"/>
                <a:cs typeface="Arial" panose="020B0604020202020204" pitchFamily="34" charset="0"/>
                <a:sym typeface="Arial"/>
              </a:rPr>
              <a:t>Thursday, December 9, 2021</a:t>
            </a:r>
            <a:endParaRPr kumimoji="0" lang="en-US" altLang="en-US" sz="1400" b="0" i="0" u="none" strike="noStrike" kern="0" cap="none" spc="0" normalizeH="0" baseline="0" noProof="0" dirty="0">
              <a:ln>
                <a:noFill/>
              </a:ln>
              <a:solidFill>
                <a:prstClr val="black"/>
              </a:solidFill>
              <a:effectLst/>
              <a:uLnTx/>
              <a:uFillTx/>
              <a:latin typeface="+mn-lt"/>
              <a:cs typeface="Arial" panose="020B0604020202020204" pitchFamily="34" charset="0"/>
              <a:sym typeface="Arial"/>
            </a:endParaRPr>
          </a:p>
          <a:p>
            <a:pPr algn="ctr">
              <a:lnSpc>
                <a:spcPct val="80000"/>
              </a:lnSpc>
              <a:defRPr/>
            </a:pPr>
            <a:endParaRPr lang="en-US" altLang="en-US" sz="1400" b="0" kern="0" dirty="0">
              <a:solidFill>
                <a:prstClr val="black"/>
              </a:solidFill>
              <a:latin typeface="+mn-lt"/>
              <a:cs typeface="Arial" panose="020B0604020202020204" pitchFamily="34" charset="0"/>
              <a:sym typeface="Arial"/>
            </a:endParaRPr>
          </a:p>
          <a:p>
            <a:pPr algn="ctr">
              <a:lnSpc>
                <a:spcPct val="80000"/>
              </a:lnSpc>
              <a:defRPr/>
            </a:pPr>
            <a:r>
              <a:rPr kumimoji="0" lang="en-US" altLang="en-US" sz="1400" i="0" u="none" strike="noStrike" kern="0" cap="none" spc="0" normalizeH="0" baseline="0" noProof="0" dirty="0">
                <a:ln>
                  <a:noFill/>
                </a:ln>
                <a:solidFill>
                  <a:prstClr val="black"/>
                </a:solidFill>
                <a:effectLst/>
                <a:uLnTx/>
                <a:uFillTx/>
                <a:latin typeface="+mn-lt"/>
                <a:cs typeface="Arial" panose="020B0604020202020204" pitchFamily="34" charset="0"/>
                <a:sym typeface="Arial"/>
              </a:rPr>
              <a:t>Streamlining Your Special Review</a:t>
            </a:r>
          </a:p>
          <a:p>
            <a:pPr algn="ctr">
              <a:lnSpc>
                <a:spcPct val="80000"/>
              </a:lnSpc>
              <a:defRPr/>
            </a:pPr>
            <a:r>
              <a:rPr lang="en-US" altLang="en-US" sz="1400" b="0" kern="0" dirty="0">
                <a:solidFill>
                  <a:prstClr val="black"/>
                </a:solidFill>
                <a:latin typeface="+mn-lt"/>
                <a:ea typeface="ＭＳ Ｐゴシック" charset="0"/>
                <a:cs typeface="Arial" panose="020B0604020202020204" pitchFamily="34" charset="0"/>
                <a:sym typeface="Arial"/>
              </a:rPr>
              <a:t>Thur</a:t>
            </a:r>
            <a:r>
              <a:rPr lang="en-US" altLang="en-US" sz="1400" b="0" kern="0" dirty="0">
                <a:solidFill>
                  <a:prstClr val="black"/>
                </a:solidFill>
                <a:latin typeface="+mn-lt"/>
                <a:cs typeface="Arial" panose="020B0604020202020204" pitchFamily="34" charset="0"/>
                <a:sym typeface="Arial"/>
              </a:rPr>
              <a:t>sday, December 16, 2021</a:t>
            </a:r>
          </a:p>
          <a:p>
            <a:pPr algn="ctr">
              <a:lnSpc>
                <a:spcPct val="80000"/>
              </a:lnSpc>
              <a:defRPr/>
            </a:pPr>
            <a:endParaRPr kumimoji="0" lang="en-US" altLang="en-US" sz="1400" b="0" i="0" u="none" strike="noStrike" kern="0" cap="none" spc="0" normalizeH="0" baseline="0" noProof="0" dirty="0">
              <a:ln>
                <a:noFill/>
              </a:ln>
              <a:solidFill>
                <a:prstClr val="black"/>
              </a:solidFill>
              <a:effectLst/>
              <a:uLnTx/>
              <a:uFillTx/>
              <a:latin typeface="+mn-lt"/>
              <a:ea typeface="ＭＳ Ｐゴシック" charset="0"/>
              <a:cs typeface="Arial" panose="020B0604020202020204" pitchFamily="34" charset="0"/>
              <a:sym typeface="Arial"/>
            </a:endParaRPr>
          </a:p>
          <a:p>
            <a:pPr algn="ctr">
              <a:lnSpc>
                <a:spcPct val="80000"/>
              </a:lnSpc>
              <a:defRPr/>
            </a:pPr>
            <a:endParaRPr kumimoji="0" lang="en-US" altLang="en-US" sz="1500" b="1" i="0" u="none" strike="noStrike" kern="0" cap="none" spc="0" normalizeH="0" baseline="0" noProof="0" dirty="0">
              <a:ln>
                <a:noFill/>
              </a:ln>
              <a:solidFill>
                <a:srgbClr val="000000"/>
              </a:solidFill>
              <a:effectLst/>
              <a:uLnTx/>
              <a:uFillTx/>
              <a:latin typeface="Arial" charset="0"/>
              <a:ea typeface="ＭＳ Ｐゴシック" charset="0"/>
              <a:sym typeface="Arial"/>
            </a:endParaRPr>
          </a:p>
        </p:txBody>
      </p:sp>
      <p:sp>
        <p:nvSpPr>
          <p:cNvPr id="16" name="Slide Number Placeholder 4">
            <a:extLst>
              <a:ext uri="{FF2B5EF4-FFF2-40B4-BE49-F238E27FC236}">
                <a16:creationId xmlns:a16="http://schemas.microsoft.com/office/drawing/2014/main" id="{1BC0267B-F438-E24C-9DAA-F6D2132B4198}"/>
              </a:ext>
            </a:extLst>
          </p:cNvPr>
          <p:cNvSpPr txBox="1">
            <a:spLocks/>
          </p:cNvSpPr>
          <p:nvPr/>
        </p:nvSpPr>
        <p:spPr>
          <a:xfrm>
            <a:off x="6457950" y="6433131"/>
            <a:ext cx="2057400" cy="365125"/>
          </a:xfrm>
          <a:prstGeom prst="rect">
            <a:avLst/>
          </a:prstGeom>
        </p:spPr>
        <p:txBody>
          <a:bodyPr anchor="ctr"/>
          <a:lstStyle>
            <a:defPPr>
              <a:defRPr lang="en-US"/>
            </a:defPPr>
            <a:lvl1pPr algn="r" rtl="0" eaLnBrk="0" fontAlgn="base" hangingPunct="0">
              <a:spcBef>
                <a:spcPct val="0"/>
              </a:spcBef>
              <a:spcAft>
                <a:spcPct val="0"/>
              </a:spcAft>
              <a:defRPr sz="1000" b="1"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fld id="{6AD68910-38FE-C240-95D4-C063CA8D3DE6}" type="slidenum">
              <a:rPr kumimoji="0" lang="en-US" altLang="en-US" sz="1000" b="1" i="0" u="none" strike="noStrike" kern="1200" cap="none" spc="0" normalizeH="0" baseline="0" noProof="0" smtClean="0">
                <a:ln>
                  <a:noFill/>
                </a:ln>
                <a:solidFill>
                  <a:srgbClr val="000000"/>
                </a:solidFill>
                <a:effectLst/>
                <a:uLnTx/>
                <a:uFillTx/>
                <a:latin typeface="Arial" charset="0"/>
                <a:cs typeface="Arial" charset="0"/>
                <a:sym typeface="Arial"/>
              </a:rPr>
              <a:pPr marL="0" marR="0" lvl="0" indent="0" algn="r" defTabSz="914400" rtl="0" eaLnBrk="0" fontAlgn="base" latinLnBrk="0" hangingPunct="0">
                <a:lnSpc>
                  <a:spcPct val="100000"/>
                </a:lnSpc>
                <a:spcBef>
                  <a:spcPct val="0"/>
                </a:spcBef>
                <a:spcAft>
                  <a:spcPct val="0"/>
                </a:spcAft>
                <a:buClr>
                  <a:srgbClr val="000000"/>
                </a:buClr>
                <a:buSzTx/>
                <a:buFont typeface="Arial"/>
                <a:buNone/>
                <a:tabLst/>
                <a:defRPr/>
              </a:pPr>
              <a:t>32</a:t>
            </a:fld>
            <a:endParaRPr kumimoji="0" lang="en-US" altLang="en-US" sz="1000" b="1" i="0" u="none" strike="noStrike" kern="1200" cap="none" spc="0" normalizeH="0" baseline="0" noProof="0" dirty="0">
              <a:ln>
                <a:noFill/>
              </a:ln>
              <a:solidFill>
                <a:srgbClr val="000000"/>
              </a:solidFill>
              <a:effectLst/>
              <a:uLnTx/>
              <a:uFillTx/>
              <a:latin typeface="Arial" charset="0"/>
              <a:cs typeface="Arial" charset="0"/>
              <a:sym typeface="Arial"/>
            </a:endParaRPr>
          </a:p>
        </p:txBody>
      </p:sp>
      <p:sp>
        <p:nvSpPr>
          <p:cNvPr id="17" name="Rectangle 3">
            <a:extLst>
              <a:ext uri="{FF2B5EF4-FFF2-40B4-BE49-F238E27FC236}">
                <a16:creationId xmlns:a16="http://schemas.microsoft.com/office/drawing/2014/main" id="{CFB48B9B-7E89-264A-A803-E6C70EA0A372}"/>
              </a:ext>
            </a:extLst>
          </p:cNvPr>
          <p:cNvSpPr txBox="1">
            <a:spLocks noChangeArrowheads="1"/>
          </p:cNvSpPr>
          <p:nvPr/>
        </p:nvSpPr>
        <p:spPr bwMode="auto">
          <a:xfrm>
            <a:off x="683322" y="4297954"/>
            <a:ext cx="5022581" cy="10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8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rPr>
              <a:t>   </a:t>
            </a:r>
            <a: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t>Faculty Development Series</a:t>
            </a:r>
            <a:br>
              <a:rPr kumimoji="0" lang="en-US" sz="1800" b="1" i="0" u="none" strike="noStrike" kern="0" cap="none" spc="0" normalizeH="0" baseline="0" noProof="0" dirty="0">
                <a:ln>
                  <a:noFill/>
                </a:ln>
                <a:solidFill>
                  <a:srgbClr val="00A600"/>
                </a:solidFill>
                <a:effectLst/>
                <a:uLnTx/>
                <a:uFillTx/>
                <a:latin typeface="Arial" charset="0"/>
                <a:ea typeface="ＭＳ Ｐゴシック" charset="0"/>
                <a:cs typeface="Arial" charset="0"/>
                <a:sym typeface="Arial"/>
              </a:rPr>
            </a:b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charset="0"/>
              <a:buChar char="•"/>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9" name="Rectangle 3">
            <a:extLst>
              <a:ext uri="{FF2B5EF4-FFF2-40B4-BE49-F238E27FC236}">
                <a16:creationId xmlns:a16="http://schemas.microsoft.com/office/drawing/2014/main" id="{1C34D67E-6A64-9842-B68B-F6E1EFE5B26A}"/>
              </a:ext>
            </a:extLst>
          </p:cNvPr>
          <p:cNvSpPr txBox="1">
            <a:spLocks noChangeArrowheads="1"/>
          </p:cNvSpPr>
          <p:nvPr/>
        </p:nvSpPr>
        <p:spPr bwMode="auto">
          <a:xfrm>
            <a:off x="774714" y="5042462"/>
            <a:ext cx="4846104" cy="12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b="1">
                <a:solidFill>
                  <a:schemeClr val="tx1"/>
                </a:solidFill>
                <a:latin typeface="Comic Sans MS" charset="0"/>
                <a:ea typeface="ＭＳ Ｐゴシック" charset="0"/>
                <a:cs typeface="ＭＳ Ｐゴシック" charset="0"/>
              </a:defRPr>
            </a:lvl1pPr>
            <a:lvl2pPr marL="742950" indent="-285750">
              <a:defRPr sz="2000" b="1">
                <a:solidFill>
                  <a:schemeClr val="tx1"/>
                </a:solidFill>
                <a:latin typeface="Comic Sans MS" charset="0"/>
                <a:ea typeface="ＭＳ Ｐゴシック" charset="0"/>
              </a:defRPr>
            </a:lvl2pPr>
            <a:lvl3pPr marL="1143000" indent="-228600">
              <a:defRPr sz="2000" b="1">
                <a:solidFill>
                  <a:schemeClr val="tx1"/>
                </a:solidFill>
                <a:latin typeface="Comic Sans MS" charset="0"/>
                <a:ea typeface="ＭＳ Ｐゴシック" charset="0"/>
              </a:defRPr>
            </a:lvl3pPr>
            <a:lvl4pPr marL="1600200" indent="-228600">
              <a:defRPr sz="2000" b="1">
                <a:solidFill>
                  <a:schemeClr val="tx1"/>
                </a:solidFill>
                <a:latin typeface="Comic Sans MS" charset="0"/>
                <a:ea typeface="ＭＳ Ｐゴシック" charset="0"/>
              </a:defRPr>
            </a:lvl4pPr>
            <a:lvl5pPr marL="2057400" indent="-228600">
              <a:defRPr sz="2000" b="1">
                <a:solidFill>
                  <a:schemeClr val="tx1"/>
                </a:solidFill>
                <a:latin typeface="Comic Sans MS" charset="0"/>
                <a:ea typeface="ＭＳ Ｐゴシック" charset="0"/>
              </a:defRPr>
            </a:lvl5pPr>
            <a:lvl6pPr marL="2514600" indent="-228600" algn="ctr" eaLnBrk="0" fontAlgn="base" hangingPunct="0">
              <a:spcBef>
                <a:spcPct val="0"/>
              </a:spcBef>
              <a:spcAft>
                <a:spcPct val="0"/>
              </a:spcAft>
              <a:defRPr sz="2000" b="1">
                <a:solidFill>
                  <a:schemeClr val="tx1"/>
                </a:solidFill>
                <a:latin typeface="Comic Sans MS" charset="0"/>
                <a:ea typeface="ＭＳ Ｐゴシック" charset="0"/>
              </a:defRPr>
            </a:lvl6pPr>
            <a:lvl7pPr marL="2971800" indent="-228600" algn="ctr" eaLnBrk="0" fontAlgn="base" hangingPunct="0">
              <a:spcBef>
                <a:spcPct val="0"/>
              </a:spcBef>
              <a:spcAft>
                <a:spcPct val="0"/>
              </a:spcAft>
              <a:defRPr sz="2000" b="1">
                <a:solidFill>
                  <a:schemeClr val="tx1"/>
                </a:solidFill>
                <a:latin typeface="Comic Sans MS" charset="0"/>
                <a:ea typeface="ＭＳ Ｐゴシック" charset="0"/>
              </a:defRPr>
            </a:lvl7pPr>
            <a:lvl8pPr marL="3429000" indent="-228600" algn="ctr" eaLnBrk="0" fontAlgn="base" hangingPunct="0">
              <a:spcBef>
                <a:spcPct val="0"/>
              </a:spcBef>
              <a:spcAft>
                <a:spcPct val="0"/>
              </a:spcAft>
              <a:defRPr sz="2000" b="1">
                <a:solidFill>
                  <a:schemeClr val="tx1"/>
                </a:solidFill>
                <a:latin typeface="Comic Sans MS" charset="0"/>
                <a:ea typeface="ＭＳ Ｐゴシック" charset="0"/>
              </a:defRPr>
            </a:lvl8pPr>
            <a:lvl9pPr marL="3886200" indent="-228600" algn="ctr" eaLnBrk="0" fontAlgn="base" hangingPunct="0">
              <a:spcBef>
                <a:spcPct val="0"/>
              </a:spcBef>
              <a:spcAft>
                <a:spcPct val="0"/>
              </a:spcAft>
              <a:defRPr sz="2000" b="1">
                <a:solidFill>
                  <a:schemeClr val="tx1"/>
                </a:solidFill>
                <a:latin typeface="Comic Sans MS" charset="0"/>
                <a:ea typeface="ＭＳ Ｐゴシック" charset="0"/>
              </a:defRPr>
            </a:lvl9pPr>
          </a:lstStyle>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15 Minutes to Effective Feedback</a:t>
            </a:r>
            <a:b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b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Toolbox for Teaching Millennials</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r>
              <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rPr>
              <a:t>Taking Supervision to the Next Level</a:t>
            </a: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600" b="1" i="0" u="none" strike="noStrike" kern="0" cap="none" spc="0" normalizeH="0" baseline="0" noProof="0" dirty="0">
              <a:ln>
                <a:noFill/>
              </a:ln>
              <a:solidFill>
                <a:srgbClr val="0070C0"/>
              </a:solidFill>
              <a:effectLst/>
              <a:uLnTx/>
              <a:uFillTx/>
              <a:latin typeface="Arial"/>
              <a:ea typeface="ＭＳ Ｐゴシック"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000000"/>
              </a:buClr>
              <a:buSzPct val="150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0" marR="0" lvl="0" indent="0" algn="ctr" defTabSz="914400" rtl="0" eaLnBrk="1" fontAlgn="auto" latinLnBrk="0" hangingPunct="1">
              <a:lnSpc>
                <a:spcPct val="80000"/>
              </a:lnSpc>
              <a:spcBef>
                <a:spcPct val="20000"/>
              </a:spcBef>
              <a:spcAft>
                <a:spcPts val="0"/>
              </a:spcAft>
              <a:buClr>
                <a:srgbClr val="44546A"/>
              </a:buClr>
              <a:buSzPct val="75000"/>
              <a:buFont typeface="Arial"/>
              <a:buNone/>
              <a:tabLst/>
              <a:defRPr/>
            </a:pPr>
            <a:endParaRPr kumimoji="0" lang="en-US" sz="1500" b="1" i="0" u="none" strike="noStrike" kern="0" cap="none" spc="0" normalizeH="0" baseline="0" noProof="0" dirty="0">
              <a:ln>
                <a:noFill/>
              </a:ln>
              <a:solidFill>
                <a:srgbClr val="0070C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altLang="ja-JP"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1"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a:p>
            <a:pPr marL="342900" marR="0" lvl="0" indent="-342900" algn="ctr" defTabSz="914400" rtl="0" eaLnBrk="1" fontAlgn="auto" latinLnBrk="0" hangingPunct="1">
              <a:lnSpc>
                <a:spcPct val="80000"/>
              </a:lnSpc>
              <a:spcBef>
                <a:spcPct val="20000"/>
              </a:spcBef>
              <a:spcAft>
                <a:spcPts val="0"/>
              </a:spcAft>
              <a:buClr>
                <a:srgbClr val="44546A"/>
              </a:buClr>
              <a:buSzPct val="75000"/>
              <a:buFont typeface="Wingdings" charset="0"/>
              <a:buNone/>
              <a:tabLst/>
              <a:defRPr/>
            </a:pPr>
            <a:endParaRPr kumimoji="0" lang="en-US" sz="1500" b="1" i="0" u="none" strike="noStrike" kern="0" cap="none" spc="0" normalizeH="0" baseline="0" noProof="0" dirty="0">
              <a:ln>
                <a:noFill/>
              </a:ln>
              <a:solidFill>
                <a:srgbClr val="000000"/>
              </a:solidFill>
              <a:effectLst/>
              <a:uLnTx/>
              <a:uFillTx/>
              <a:latin typeface="Arial" charset="0"/>
              <a:ea typeface="ＭＳ Ｐゴシック" charset="0"/>
              <a:cs typeface="Arial" charset="0"/>
              <a:sym typeface="Arial"/>
            </a:endParaRPr>
          </a:p>
        </p:txBody>
      </p:sp>
      <p:sp>
        <p:nvSpPr>
          <p:cNvPr id="10" name="TextBox 9">
            <a:extLst>
              <a:ext uri="{FF2B5EF4-FFF2-40B4-BE49-F238E27FC236}">
                <a16:creationId xmlns:a16="http://schemas.microsoft.com/office/drawing/2014/main" id="{FAC18BD8-A5B9-3741-B6AD-A994C0913D2D}"/>
              </a:ext>
            </a:extLst>
          </p:cNvPr>
          <p:cNvSpPr txBox="1"/>
          <p:nvPr/>
        </p:nvSpPr>
        <p:spPr>
          <a:xfrm>
            <a:off x="5638800" y="725880"/>
            <a:ext cx="3505200" cy="5078313"/>
          </a:xfrm>
          <a:prstGeom prst="rect">
            <a:avLst/>
          </a:prstGeom>
          <a:noFill/>
        </p:spPr>
        <p:txBody>
          <a:bodyPr wrap="square" rtlCol="0">
            <a:spAutoFit/>
          </a:bodyPr>
          <a:lstStyle/>
          <a:p>
            <a:pPr algn="ctr"/>
            <a:r>
              <a:rPr lang="en-US" sz="1200" dirty="0">
                <a:solidFill>
                  <a:srgbClr val="0070C0"/>
                </a:solidFill>
                <a:latin typeface="+mn-lt"/>
                <a:cs typeface="Arial" panose="020B0604020202020204" pitchFamily="34" charset="0"/>
              </a:rPr>
              <a:t>A Day in the Life of A DIO</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Site Visits – What to Expect in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ADS Update 2021</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 Grants and Funding Sources</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Survey Research</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Impactful AIR &amp; APE – Bridging Data &amp; Action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GMEC Checkups – QIPS Edition</a:t>
            </a:r>
          </a:p>
          <a:p>
            <a:pPr algn="ctr"/>
            <a:endParaRPr lang="en-US" sz="1200" dirty="0">
              <a:solidFill>
                <a:srgbClr val="0070C0"/>
              </a:solidFill>
              <a:latin typeface="+mn-lt"/>
              <a:cs typeface="Arial" panose="020B0604020202020204" pitchFamily="34" charset="0"/>
            </a:endParaRPr>
          </a:p>
          <a:p>
            <a:pPr algn="ctr"/>
            <a:r>
              <a:rPr lang="en-US" sz="1200" dirty="0">
                <a:solidFill>
                  <a:srgbClr val="0070C0"/>
                </a:solidFill>
                <a:latin typeface="+mn-lt"/>
                <a:cs typeface="Arial" panose="020B0604020202020204" pitchFamily="34" charset="0"/>
              </a:rPr>
              <a:t>ACGME Surveys – What Now?</a:t>
            </a:r>
          </a:p>
          <a:p>
            <a:pPr algn="ctr"/>
            <a:endParaRPr lang="en-US" sz="1200" dirty="0">
              <a:solidFill>
                <a:srgbClr val="0070C0"/>
              </a:solidFill>
              <a:latin typeface="+mn-lt"/>
            </a:endParaRPr>
          </a:p>
          <a:p>
            <a:pPr algn="ctr"/>
            <a:r>
              <a:rPr lang="en-US" sz="1200" dirty="0">
                <a:solidFill>
                  <a:srgbClr val="0070C0"/>
                </a:solidFill>
                <a:latin typeface="+mn-lt"/>
              </a:rPr>
              <a:t>Other Approaches to CCC &amp; Evaluation</a:t>
            </a:r>
          </a:p>
          <a:p>
            <a:pPr algn="ctr"/>
            <a:endParaRPr lang="en-US" sz="1200" dirty="0">
              <a:solidFill>
                <a:srgbClr val="0070C0"/>
              </a:solidFill>
              <a:latin typeface="+mn-lt"/>
            </a:endParaRPr>
          </a:p>
          <a:p>
            <a:pPr algn="ctr"/>
            <a:r>
              <a:rPr lang="en-US" sz="1200" dirty="0">
                <a:solidFill>
                  <a:srgbClr val="0070C0"/>
                </a:solidFill>
                <a:latin typeface="+mn-lt"/>
              </a:rPr>
              <a:t>Lessons Learned from the Pandemic: Planning for the Next Disaster</a:t>
            </a:r>
          </a:p>
          <a:p>
            <a:pPr algn="ctr"/>
            <a:endParaRPr lang="en-US" sz="1200" dirty="0">
              <a:solidFill>
                <a:srgbClr val="0070C0"/>
              </a:solidFill>
              <a:latin typeface="+mn-lt"/>
            </a:endParaRPr>
          </a:p>
          <a:p>
            <a:pPr algn="ctr"/>
            <a:r>
              <a:rPr lang="en-US" sz="1200" dirty="0">
                <a:solidFill>
                  <a:srgbClr val="0070C0"/>
                </a:solidFill>
                <a:latin typeface="+mn-lt"/>
              </a:rPr>
              <a:t>Ask Partners – Spring Freebie</a:t>
            </a:r>
          </a:p>
          <a:p>
            <a:pPr algn="ctr"/>
            <a:endParaRPr lang="en-US" sz="1200" dirty="0">
              <a:solidFill>
                <a:srgbClr val="0070C0"/>
              </a:solidFill>
              <a:latin typeface="+mn-lt"/>
            </a:endParaRPr>
          </a:p>
          <a:p>
            <a:pPr algn="ctr"/>
            <a:r>
              <a:rPr lang="en-US" sz="1200" dirty="0">
                <a:solidFill>
                  <a:srgbClr val="0070C0"/>
                </a:solidFill>
                <a:latin typeface="+mn-lt"/>
              </a:rPr>
              <a:t>Digging for Data Part 3 </a:t>
            </a:r>
          </a:p>
          <a:p>
            <a:pPr algn="ctr"/>
            <a:endParaRPr lang="en-US" sz="1200" dirty="0">
              <a:solidFill>
                <a:srgbClr val="0070C0"/>
              </a:solidFill>
              <a:latin typeface="+mn-lt"/>
            </a:endParaRPr>
          </a:p>
          <a:p>
            <a:pPr algn="ctr"/>
            <a:r>
              <a:rPr lang="en-US" sz="1200" dirty="0">
                <a:solidFill>
                  <a:srgbClr val="0070C0"/>
                </a:solidFill>
                <a:latin typeface="+mn-lt"/>
              </a:rPr>
              <a:t>How to Maximize Virtual Learning Part 2 </a:t>
            </a:r>
          </a:p>
        </p:txBody>
      </p:sp>
      <p:sp>
        <p:nvSpPr>
          <p:cNvPr id="11" name="Footer Placeholder 3">
            <a:extLst>
              <a:ext uri="{FF2B5EF4-FFF2-40B4-BE49-F238E27FC236}">
                <a16:creationId xmlns:a16="http://schemas.microsoft.com/office/drawing/2014/main" id="{31C1B05A-8258-2A47-BB75-5DA517CF0AB6}"/>
              </a:ext>
            </a:extLst>
          </p:cNvPr>
          <p:cNvSpPr txBox="1">
            <a:spLocks/>
          </p:cNvSpPr>
          <p:nvPr/>
        </p:nvSpPr>
        <p:spPr>
          <a:xfrm>
            <a:off x="3028950" y="6433130"/>
            <a:ext cx="3086100" cy="365125"/>
          </a:xfrm>
          <a:prstGeom prst="rect">
            <a:avLst/>
          </a:prstGeom>
        </p:spPr>
        <p:txBody>
          <a:bodyPr vert="horz" lIns="91440" tIns="45720" rIns="91440" bIns="45720" rtlCol="0" anchor="ctr"/>
          <a:lstStyle>
            <a:defPPr marR="0" lvl="0" algn="l" rtl="0">
              <a:lnSpc>
                <a:spcPct val="100000"/>
              </a:lnSpc>
              <a:spcBef>
                <a:spcPts val="0"/>
              </a:spcBef>
              <a:spcAft>
                <a:spcPts val="0"/>
              </a:spcAft>
              <a:defRPr lang="en-US"/>
            </a:defPPr>
            <a:lvl1pPr marR="0" lvl="0" algn="ctr" rtl="0" eaLnBrk="0" fontAlgn="base" hangingPunct="0">
              <a:lnSpc>
                <a:spcPct val="100000"/>
              </a:lnSpc>
              <a:spcBef>
                <a:spcPct val="0"/>
              </a:spcBef>
              <a:spcAft>
                <a:spcPct val="0"/>
              </a:spcAft>
              <a:buClr>
                <a:srgbClr val="000000"/>
              </a:buClr>
              <a:buFont typeface="Arial"/>
              <a:defRPr sz="800" b="0" i="0" u="none" strike="noStrike" kern="1200" cap="none">
                <a:solidFill>
                  <a:schemeClr val="tx1"/>
                </a:solidFill>
                <a:latin typeface="Arial" charset="0"/>
                <a:ea typeface="Arial" charset="0"/>
                <a:cs typeface="Arial" charset="0"/>
                <a:sym typeface="Arial"/>
              </a:defRPr>
            </a:lvl1pPr>
            <a:lvl2pPr marL="457200" marR="0" lvl="1"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2pPr>
            <a:lvl3pPr marL="914400" marR="0" lvl="2"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3pPr>
            <a:lvl4pPr marL="1371600" marR="0" lvl="3"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4pPr>
            <a:lvl5pPr marL="1828800" marR="0" lvl="4" algn="l" rtl="0" eaLnBrk="0" fontAlgn="base" hangingPunct="0">
              <a:lnSpc>
                <a:spcPct val="100000"/>
              </a:lnSpc>
              <a:spcBef>
                <a:spcPct val="0"/>
              </a:spcBef>
              <a:spcAft>
                <a:spcPct val="0"/>
              </a:spcAft>
              <a:buClr>
                <a:srgbClr val="000000"/>
              </a:buClr>
              <a:buFont typeface="Arial"/>
              <a:defRPr sz="2000" b="1" i="0" u="none" strike="noStrike" kern="1200" cap="none">
                <a:solidFill>
                  <a:schemeClr val="tx1"/>
                </a:solidFill>
                <a:latin typeface="Comic Sans MS" charset="0"/>
                <a:ea typeface="+mn-ea"/>
                <a:cs typeface="+mn-cs"/>
                <a:sym typeface="Arial"/>
              </a:defRPr>
            </a:lvl5pPr>
            <a:lvl6pPr marL="2286000" marR="0" lvl="5"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6pPr>
            <a:lvl7pPr marL="2743200" marR="0" lvl="6"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7pPr>
            <a:lvl8pPr marL="3200400" marR="0" lvl="7"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8pPr>
            <a:lvl9pPr marL="3657600" marR="0" lvl="8" algn="l" defTabSz="914400" rtl="0" eaLnBrk="1" latinLnBrk="0" hangingPunct="1">
              <a:lnSpc>
                <a:spcPct val="100000"/>
              </a:lnSpc>
              <a:spcBef>
                <a:spcPts val="0"/>
              </a:spcBef>
              <a:spcAft>
                <a:spcPts val="0"/>
              </a:spcAft>
              <a:buClr>
                <a:srgbClr val="000000"/>
              </a:buClr>
              <a:buFont typeface="Arial"/>
              <a:defRPr sz="2000" b="1" i="0" u="none" strike="noStrike" kern="1200" cap="none">
                <a:solidFill>
                  <a:schemeClr val="tx1"/>
                </a:solidFill>
                <a:latin typeface="Comic Sans MS" charset="0"/>
                <a:ea typeface="+mn-ea"/>
                <a:cs typeface="+mn-cs"/>
                <a:sym typeface="Arial"/>
              </a:defRPr>
            </a:lvl9pPr>
          </a:lstStyle>
          <a:p>
            <a:pPr>
              <a:defRPr/>
            </a:pPr>
            <a:r>
              <a:rPr lang="en-US" dirty="0"/>
              <a:t>Presented by Partners in Medical Education, Inc. 2021</a:t>
            </a:r>
          </a:p>
        </p:txBody>
      </p:sp>
      <p:sp>
        <p:nvSpPr>
          <p:cNvPr id="2" name="Footer Placeholder 1">
            <a:extLst>
              <a:ext uri="{FF2B5EF4-FFF2-40B4-BE49-F238E27FC236}">
                <a16:creationId xmlns:a16="http://schemas.microsoft.com/office/drawing/2014/main" id="{18A40487-A171-4479-8E70-79FCFB30D61F}"/>
              </a:ext>
            </a:extLst>
          </p:cNvPr>
          <p:cNvSpPr>
            <a:spLocks noGrp="1"/>
          </p:cNvSpPr>
          <p:nvPr>
            <p:ph type="ftr" idx="11"/>
          </p:nvPr>
        </p:nvSpPr>
        <p:spPr/>
        <p:txBody>
          <a:bodyPr/>
          <a:lstStyle/>
          <a:p>
            <a:r>
              <a:rPr lang="en-US"/>
              <a:t>Presented by Partners in Medical Education, Inc. 2021</a:t>
            </a:r>
            <a:endParaRPr lang="en-US" dirty="0"/>
          </a:p>
        </p:txBody>
      </p:sp>
      <p:sp>
        <p:nvSpPr>
          <p:cNvPr id="4" name="Slide Number Placeholder 3">
            <a:extLst>
              <a:ext uri="{FF2B5EF4-FFF2-40B4-BE49-F238E27FC236}">
                <a16:creationId xmlns:a16="http://schemas.microsoft.com/office/drawing/2014/main" id="{50070D5A-2396-4C22-834D-0C801C13DD77}"/>
              </a:ext>
            </a:extLst>
          </p:cNvPr>
          <p:cNvSpPr>
            <a:spLocks noGrp="1"/>
          </p:cNvSpPr>
          <p:nvPr>
            <p:ph type="sldNum" sz="quarter" idx="11"/>
          </p:nvPr>
        </p:nvSpPr>
        <p:spPr/>
        <p:txBody>
          <a:bodyPr/>
          <a:lstStyle/>
          <a:p>
            <a:pPr>
              <a:defRPr/>
            </a:pPr>
            <a:fld id="{6AD68910-38FE-C240-95D4-C063CA8D3DE6}" type="slidenum">
              <a:rPr lang="en-US" altLang="en-US" smtClean="0"/>
              <a:pPr>
                <a:defRPr/>
              </a:pPr>
              <a:t>32</a:t>
            </a:fld>
            <a:endParaRPr lang="en-US" altLang="en-US" dirty="0"/>
          </a:p>
        </p:txBody>
      </p:sp>
    </p:spTree>
    <p:custDataLst>
      <p:tags r:id="rId1"/>
    </p:custDataLst>
    <p:extLst>
      <p:ext uri="{BB962C8B-B14F-4D97-AF65-F5344CB8AC3E}">
        <p14:creationId xmlns:p14="http://schemas.microsoft.com/office/powerpoint/2010/main" val="19047857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3028950" y="643313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800" b="0"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sz="2000" b="1" kern="1200">
                <a:solidFill>
                  <a:schemeClr val="tx1"/>
                </a:solidFill>
                <a:latin typeface="Comic Sans MS" charset="0"/>
                <a:ea typeface="+mn-ea"/>
                <a:cs typeface="+mn-cs"/>
              </a:defRPr>
            </a:lvl2pPr>
            <a:lvl3pPr marL="914400" algn="l" rtl="0" eaLnBrk="0" fontAlgn="base" hangingPunct="0">
              <a:spcBef>
                <a:spcPct val="0"/>
              </a:spcBef>
              <a:spcAft>
                <a:spcPct val="0"/>
              </a:spcAft>
              <a:defRPr sz="2000" b="1" kern="1200">
                <a:solidFill>
                  <a:schemeClr val="tx1"/>
                </a:solidFill>
                <a:latin typeface="Comic Sans MS" charset="0"/>
                <a:ea typeface="+mn-ea"/>
                <a:cs typeface="+mn-cs"/>
              </a:defRPr>
            </a:lvl3pPr>
            <a:lvl4pPr marL="1371600" algn="l" rtl="0" eaLnBrk="0" fontAlgn="base" hangingPunct="0">
              <a:spcBef>
                <a:spcPct val="0"/>
              </a:spcBef>
              <a:spcAft>
                <a:spcPct val="0"/>
              </a:spcAft>
              <a:defRPr sz="2000" b="1" kern="1200">
                <a:solidFill>
                  <a:schemeClr val="tx1"/>
                </a:solidFill>
                <a:latin typeface="Comic Sans MS" charset="0"/>
                <a:ea typeface="+mn-ea"/>
                <a:cs typeface="+mn-cs"/>
              </a:defRPr>
            </a:lvl4pPr>
            <a:lvl5pPr marL="1828800" algn="l" rtl="0" eaLnBrk="0" fontAlgn="base" hangingPunct="0">
              <a:spcBef>
                <a:spcPct val="0"/>
              </a:spcBef>
              <a:spcAft>
                <a:spcPct val="0"/>
              </a:spcAft>
              <a:defRPr sz="2000" b="1" kern="1200">
                <a:solidFill>
                  <a:schemeClr val="tx1"/>
                </a:solidFill>
                <a:latin typeface="Comic Sans MS" charset="0"/>
                <a:ea typeface="+mn-ea"/>
                <a:cs typeface="+mn-cs"/>
              </a:defRPr>
            </a:lvl5pPr>
            <a:lvl6pPr marL="2286000" algn="l" defTabSz="914400" rtl="0" eaLnBrk="1" latinLnBrk="0" hangingPunct="1">
              <a:defRPr sz="2000" b="1" kern="1200">
                <a:solidFill>
                  <a:schemeClr val="tx1"/>
                </a:solidFill>
                <a:latin typeface="Comic Sans MS" charset="0"/>
                <a:ea typeface="+mn-ea"/>
                <a:cs typeface="+mn-cs"/>
              </a:defRPr>
            </a:lvl6pPr>
            <a:lvl7pPr marL="2743200" algn="l" defTabSz="914400" rtl="0" eaLnBrk="1" latinLnBrk="0" hangingPunct="1">
              <a:defRPr sz="2000" b="1" kern="1200">
                <a:solidFill>
                  <a:schemeClr val="tx1"/>
                </a:solidFill>
                <a:latin typeface="Comic Sans MS" charset="0"/>
                <a:ea typeface="+mn-ea"/>
                <a:cs typeface="+mn-cs"/>
              </a:defRPr>
            </a:lvl7pPr>
            <a:lvl8pPr marL="3200400" algn="l" defTabSz="914400" rtl="0" eaLnBrk="1" latinLnBrk="0" hangingPunct="1">
              <a:defRPr sz="2000" b="1" kern="1200">
                <a:solidFill>
                  <a:schemeClr val="tx1"/>
                </a:solidFill>
                <a:latin typeface="Comic Sans MS" charset="0"/>
                <a:ea typeface="+mn-ea"/>
                <a:cs typeface="+mn-cs"/>
              </a:defRPr>
            </a:lvl8pPr>
            <a:lvl9pPr marL="3657600" algn="l" defTabSz="914400" rtl="0" eaLnBrk="1" latinLnBrk="0" hangingPunct="1">
              <a:defRPr sz="2000" b="1" kern="1200">
                <a:solidFill>
                  <a:schemeClr val="tx1"/>
                </a:solidFill>
                <a:latin typeface="Comic Sans MS" charset="0"/>
                <a:ea typeface="+mn-ea"/>
                <a:cs typeface="+mn-cs"/>
              </a:defRPr>
            </a:lvl9pPr>
          </a:lstStyle>
          <a:p>
            <a:pPr>
              <a:defRPr/>
            </a:pPr>
            <a:r>
              <a:rPr lang="en-US"/>
              <a:t>Presented by Partners in Medical Education, Inc. 2021</a:t>
            </a:r>
            <a:endParaRPr lang="en-US" dirty="0"/>
          </a:p>
        </p:txBody>
      </p:sp>
      <p:sp>
        <p:nvSpPr>
          <p:cNvPr id="5" name="Slide Number Placeholder 4"/>
          <p:cNvSpPr>
            <a:spLocks noGrp="1"/>
          </p:cNvSpPr>
          <p:nvPr>
            <p:ph type="sldNum" sz="quarter" idx="11"/>
          </p:nvPr>
        </p:nvSpPr>
        <p:spPr>
          <a:xfrm>
            <a:off x="7992532" y="6433131"/>
            <a:ext cx="522817" cy="365125"/>
          </a:xfrm>
        </p:spPr>
        <p:txBody>
          <a:bodyPr/>
          <a:lstStyle/>
          <a:p>
            <a:pPr>
              <a:defRPr/>
            </a:pPr>
            <a:fld id="{6AD68910-38FE-C240-95D4-C063CA8D3DE6}" type="slidenum">
              <a:rPr lang="en-US" altLang="en-US" smtClean="0"/>
              <a:pPr>
                <a:defRPr/>
              </a:pPr>
              <a:t>33</a:t>
            </a:fld>
            <a:endParaRPr lang="en-US" altLang="en-US" dirty="0"/>
          </a:p>
        </p:txBody>
      </p:sp>
      <p:pic>
        <p:nvPicPr>
          <p:cNvPr id="6" name="Picture 3">
            <a:extLst>
              <a:ext uri="{FF2B5EF4-FFF2-40B4-BE49-F238E27FC236}">
                <a16:creationId xmlns:a16="http://schemas.microsoft.com/office/drawing/2014/main" id="{33CDE63F-8254-C349-8236-48B0174E130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8925" y="484910"/>
            <a:ext cx="3768064" cy="15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
            <a:extLst>
              <a:ext uri="{FF2B5EF4-FFF2-40B4-BE49-F238E27FC236}">
                <a16:creationId xmlns:a16="http://schemas.microsoft.com/office/drawing/2014/main" id="{42E7CFA8-C95E-6942-B725-C18C0A8296C0}"/>
              </a:ext>
            </a:extLst>
          </p:cNvPr>
          <p:cNvSpPr txBox="1">
            <a:spLocks noChangeArrowheads="1"/>
          </p:cNvSpPr>
          <p:nvPr/>
        </p:nvSpPr>
        <p:spPr>
          <a:xfrm>
            <a:off x="838200" y="2146300"/>
            <a:ext cx="7677150" cy="380294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6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fontAlgn="auto">
              <a:lnSpc>
                <a:spcPct val="80000"/>
              </a:lnSpc>
              <a:spcAft>
                <a:spcPts val="0"/>
              </a:spcAft>
              <a:buFont typeface="Arial" panose="020B0604020202020204" pitchFamily="34" charset="0"/>
              <a:buNone/>
              <a:defRPr/>
            </a:pPr>
            <a:r>
              <a:rPr lang="en-US" sz="2000" b="1" dirty="0"/>
              <a:t>    </a:t>
            </a:r>
            <a:r>
              <a:rPr lang="en-US" sz="2900" b="0" dirty="0"/>
              <a:t>Partners in Medical Education, Inc. provides comprehensive consulting services</a:t>
            </a:r>
          </a:p>
          <a:p>
            <a:pPr algn="ctr" fontAlgn="auto">
              <a:lnSpc>
                <a:spcPct val="80000"/>
              </a:lnSpc>
              <a:spcAft>
                <a:spcPts val="0"/>
              </a:spcAft>
              <a:buFont typeface="Arial" panose="020B0604020202020204" pitchFamily="34" charset="0"/>
              <a:buNone/>
              <a:defRPr/>
            </a:pPr>
            <a:r>
              <a:rPr lang="en-US" sz="2900" b="0" dirty="0"/>
              <a:t> to the GME community.  </a:t>
            </a:r>
            <a:endParaRPr lang="en-US" sz="2000" b="0" dirty="0"/>
          </a:p>
          <a:p>
            <a:pPr algn="ctr" fontAlgn="auto">
              <a:lnSpc>
                <a:spcPct val="80000"/>
              </a:lnSpc>
              <a:spcAft>
                <a:spcPts val="0"/>
              </a:spcAft>
              <a:buFont typeface="Arial" panose="020B0604020202020204" pitchFamily="34" charset="0"/>
              <a:buNone/>
              <a:defRPr/>
            </a:pPr>
            <a:br>
              <a:rPr lang="en-US" sz="2000" b="0" dirty="0"/>
            </a:br>
            <a:br>
              <a:rPr lang="en-US" sz="2000" b="0" dirty="0"/>
            </a:br>
            <a:r>
              <a:rPr lang="en-US" b="1" dirty="0"/>
              <a:t>Partners in Medical Education</a:t>
            </a:r>
          </a:p>
          <a:p>
            <a:pPr algn="ctr" fontAlgn="auto">
              <a:lnSpc>
                <a:spcPct val="80000"/>
              </a:lnSpc>
              <a:spcAft>
                <a:spcPts val="0"/>
              </a:spcAft>
              <a:buFont typeface="Arial" panose="020B0604020202020204" pitchFamily="34" charset="0"/>
              <a:buNone/>
              <a:defRPr/>
            </a:pPr>
            <a:r>
              <a:rPr lang="en-US" sz="2000" b="0" dirty="0"/>
              <a:t>724-864-7320  |  info@PartnersInMedEd.com</a:t>
            </a:r>
          </a:p>
          <a:p>
            <a:pPr algn="ctr" fontAlgn="auto">
              <a:lnSpc>
                <a:spcPct val="80000"/>
              </a:lnSpc>
              <a:spcAft>
                <a:spcPts val="0"/>
              </a:spcAft>
              <a:buFont typeface="Wingdings" pitchFamily="2" charset="2"/>
              <a:buNone/>
              <a:defRPr/>
            </a:pPr>
            <a:endParaRPr lang="en-US" sz="2000" b="1" dirty="0"/>
          </a:p>
          <a:p>
            <a:pPr algn="ctr" fontAlgn="auto">
              <a:lnSpc>
                <a:spcPct val="80000"/>
              </a:lnSpc>
              <a:spcAft>
                <a:spcPts val="0"/>
              </a:spcAft>
              <a:buFont typeface="Arial" panose="020B0604020202020204" pitchFamily="34" charset="0"/>
              <a:buNone/>
              <a:defRPr/>
            </a:pPr>
            <a:r>
              <a:rPr lang="de-DE" sz="2500" b="1" dirty="0"/>
              <a:t>Erin Reis, EdD, MBA, FACHE, C-TAGME</a:t>
            </a:r>
          </a:p>
          <a:p>
            <a:pPr algn="ctr" fontAlgn="auto">
              <a:lnSpc>
                <a:spcPct val="80000"/>
              </a:lnSpc>
              <a:spcAft>
                <a:spcPts val="0"/>
              </a:spcAft>
              <a:buFont typeface="Arial" panose="020B0604020202020204" pitchFamily="34" charset="0"/>
              <a:buNone/>
              <a:defRPr/>
            </a:pPr>
            <a:r>
              <a:rPr lang="en-US" sz="2000" b="0" dirty="0"/>
              <a:t>Erin@PartnersInMedEd.com</a:t>
            </a:r>
          </a:p>
          <a:p>
            <a:pPr algn="ctr" fontAlgn="auto">
              <a:lnSpc>
                <a:spcPct val="80000"/>
              </a:lnSpc>
              <a:spcAft>
                <a:spcPts val="0"/>
              </a:spcAft>
              <a:buFont typeface="Arial" panose="020B0604020202020204" pitchFamily="34" charset="0"/>
              <a:buNone/>
              <a:defRPr/>
            </a:pPr>
            <a:endParaRPr lang="en-US" sz="2000" b="0" dirty="0"/>
          </a:p>
          <a:p>
            <a:pPr algn="ctr" fontAlgn="auto">
              <a:lnSpc>
                <a:spcPct val="80000"/>
              </a:lnSpc>
              <a:spcAft>
                <a:spcPts val="0"/>
              </a:spcAft>
              <a:buFont typeface="Arial" panose="020B0604020202020204" pitchFamily="34" charset="0"/>
              <a:buNone/>
              <a:defRPr/>
            </a:pPr>
            <a:r>
              <a:rPr lang="en-US" sz="1800" b="1" dirty="0"/>
              <a:t>www.PartnersInMedEd.com</a:t>
            </a:r>
            <a:endParaRPr lang="en-US" sz="2400" b="1" dirty="0"/>
          </a:p>
          <a:p>
            <a:pPr fontAlgn="auto">
              <a:lnSpc>
                <a:spcPct val="80000"/>
              </a:lnSpc>
              <a:spcAft>
                <a:spcPts val="0"/>
              </a:spcAft>
              <a:buFont typeface="Wingdings" pitchFamily="2" charset="2"/>
              <a:buNone/>
              <a:defRPr/>
            </a:pPr>
            <a:endParaRPr lang="en-US" b="1" dirty="0"/>
          </a:p>
        </p:txBody>
      </p:sp>
    </p:spTree>
    <p:extLst>
      <p:ext uri="{BB962C8B-B14F-4D97-AF65-F5344CB8AC3E}">
        <p14:creationId xmlns:p14="http://schemas.microsoft.com/office/powerpoint/2010/main" val="6972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Learning Objectives</a:t>
            </a:r>
            <a:endParaRPr dirty="0"/>
          </a:p>
        </p:txBody>
      </p:sp>
      <p:sp>
        <p:nvSpPr>
          <p:cNvPr id="72" name="Google Shape;72;p2"/>
          <p:cNvSpPr txBox="1">
            <a:spLocks noGrp="1"/>
          </p:cNvSpPr>
          <p:nvPr>
            <p:ph type="body" idx="1"/>
          </p:nvPr>
        </p:nvSpPr>
        <p:spPr>
          <a:xfrm>
            <a:off x="525674" y="1787236"/>
            <a:ext cx="7612486" cy="3962054"/>
          </a:xfrm>
          <a:prstGeom prst="rect">
            <a:avLst/>
          </a:prstGeom>
          <a:noFill/>
          <a:ln>
            <a:noFill/>
          </a:ln>
        </p:spPr>
        <p:txBody>
          <a:bodyPr spcFirstLastPara="1" wrap="square" lIns="91425" tIns="91425" rIns="91425" bIns="91425" anchor="t" anchorCtr="0">
            <a:noAutofit/>
          </a:bodyPr>
          <a:lstStyle/>
          <a:p>
            <a:pPr marL="406400" indent="-342900">
              <a:buClr>
                <a:schemeClr val="dk1"/>
              </a:buClr>
              <a:buSzPts val="2600"/>
            </a:pPr>
            <a:r>
              <a:rPr lang="en-US" sz="2400" dirty="0">
                <a:latin typeface="Arial"/>
                <a:cs typeface="Arial"/>
              </a:rPr>
              <a:t>Review Basic GME Funding Sources</a:t>
            </a:r>
            <a:endParaRPr lang="en-US" sz="2400" dirty="0"/>
          </a:p>
          <a:p>
            <a:pPr marL="406400" indent="-342900">
              <a:buClr>
                <a:srgbClr val="000000"/>
              </a:buClr>
              <a:buSzPts val="2600"/>
            </a:pPr>
            <a:r>
              <a:rPr lang="en-US" sz="2400" dirty="0">
                <a:latin typeface="Arial"/>
                <a:cs typeface="Arial"/>
              </a:rPr>
              <a:t>Discuss Strategies for GME Funding Maximization and Utilization</a:t>
            </a:r>
            <a:endParaRPr lang="en-US" sz="2400" dirty="0"/>
          </a:p>
          <a:p>
            <a:pPr marL="406400" indent="-342900">
              <a:buClr>
                <a:srgbClr val="000000"/>
              </a:buClr>
              <a:buSzPts val="2600"/>
            </a:pPr>
            <a:r>
              <a:rPr lang="en-US" sz="2400" dirty="0">
                <a:latin typeface="Arial"/>
                <a:cs typeface="Arial"/>
              </a:rPr>
              <a:t>Review Potential Changes to the GME Funding Lanscape.</a:t>
            </a:r>
            <a:endParaRPr lang="en-US" sz="2400" dirty="0"/>
          </a:p>
          <a:p>
            <a:pPr marL="406400" marR="0" lvl="0" indent="-342900" algn="l" rtl="0">
              <a:lnSpc>
                <a:spcPct val="90000"/>
              </a:lnSpc>
              <a:spcBef>
                <a:spcPts val="1000"/>
              </a:spcBef>
              <a:spcAft>
                <a:spcPts val="0"/>
              </a:spcAft>
              <a:buClr>
                <a:schemeClr val="dk1"/>
              </a:buClr>
              <a:buSzPts val="2600"/>
              <a:buFont typeface="Arial" panose="020B0604020202020204" pitchFamily="34" charset="0"/>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marR="0" lvl="0" indent="-393700" algn="l" rtl="0">
              <a:lnSpc>
                <a:spcPct val="90000"/>
              </a:lnSpc>
              <a:spcBef>
                <a:spcPts val="1000"/>
              </a:spcBef>
              <a:spcAft>
                <a:spcPts val="0"/>
              </a:spcAft>
              <a:buClr>
                <a:schemeClr val="dk1"/>
              </a:buClr>
              <a:buSzPts val="2600"/>
              <a:buFont typeface="Arial"/>
              <a:buChar char="•"/>
            </a:pPr>
            <a:endParaRPr lang="en-US" sz="2400" dirty="0"/>
          </a:p>
          <a:p>
            <a:pPr marL="457200" indent="-393700">
              <a:buClr>
                <a:schemeClr val="dk1"/>
              </a:buClr>
              <a:buSzPts val="2600"/>
              <a:buFont typeface="Arial"/>
              <a:buChar char="•"/>
            </a:pPr>
            <a:endParaRPr lang="en-US" sz="2400" dirty="0"/>
          </a:p>
          <a:p>
            <a:pPr marL="457200" indent="-393700">
              <a:buClr>
                <a:schemeClr val="dk1"/>
              </a:buClr>
              <a:buSzPts val="2600"/>
              <a:buFont typeface="Arial"/>
              <a:buChar char="•"/>
            </a:pPr>
            <a:endParaRPr lang="en-US" sz="2400" dirty="0"/>
          </a:p>
        </p:txBody>
      </p:sp>
      <p:sp>
        <p:nvSpPr>
          <p:cNvPr id="5" name="Google Shape;77;p12">
            <a:extLst>
              <a:ext uri="{FF2B5EF4-FFF2-40B4-BE49-F238E27FC236}">
                <a16:creationId xmlns:a16="http://schemas.microsoft.com/office/drawing/2014/main" id="{2487D1BC-FD4F-9C47-BF54-2D2E25A35A83}"/>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6809DB8E-7FB5-5445-B9E0-8C31DB1C2A0A}"/>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1" i="0" u="none" strike="noStrike"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4</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pic>
        <p:nvPicPr>
          <p:cNvPr id="3" name="Picture 2" descr="A close up of a sign&#10;&#10;Description automatically generated">
            <a:extLst>
              <a:ext uri="{FF2B5EF4-FFF2-40B4-BE49-F238E27FC236}">
                <a16:creationId xmlns:a16="http://schemas.microsoft.com/office/drawing/2014/main" id="{A70169EE-E34A-4DB8-A753-079CA0FE000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705600" y="4292890"/>
            <a:ext cx="2438400" cy="1798320"/>
          </a:xfrm>
          <a:prstGeom prst="rect">
            <a:avLst/>
          </a:prstGeom>
        </p:spPr>
      </p:pic>
    </p:spTree>
    <p:extLst>
      <p:ext uri="{BB962C8B-B14F-4D97-AF65-F5344CB8AC3E}">
        <p14:creationId xmlns:p14="http://schemas.microsoft.com/office/powerpoint/2010/main" val="1781853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What are some of the GME funding sources? </a:t>
            </a:r>
            <a:endParaRPr dirty="0"/>
          </a:p>
        </p:txBody>
      </p:sp>
      <p:sp>
        <p:nvSpPr>
          <p:cNvPr id="72" name="Google Shape;72;p2"/>
          <p:cNvSpPr txBox="1">
            <a:spLocks noGrp="1"/>
          </p:cNvSpPr>
          <p:nvPr>
            <p:ph type="body" idx="1"/>
          </p:nvPr>
        </p:nvSpPr>
        <p:spPr>
          <a:xfrm>
            <a:off x="662834" y="1749601"/>
            <a:ext cx="7886700" cy="4422599"/>
          </a:xfrm>
          <a:prstGeom prst="rect">
            <a:avLst/>
          </a:prstGeom>
          <a:noFill/>
          <a:ln>
            <a:noFill/>
          </a:ln>
        </p:spPr>
        <p:txBody>
          <a:bodyPr spcFirstLastPara="1" wrap="square" lIns="91425" tIns="91425" rIns="91425" bIns="91425" anchor="t" anchorCtr="0">
            <a:noAutofit/>
          </a:bodyPr>
          <a:lstStyle/>
          <a:p>
            <a:pPr fontAlgn="base"/>
            <a:r>
              <a:rPr lang="en-US" dirty="0"/>
              <a:t>Medicare (largest explicit payer) ​</a:t>
            </a:r>
          </a:p>
          <a:p>
            <a:pPr fontAlgn="base"/>
            <a:r>
              <a:rPr lang="en-US" dirty="0"/>
              <a:t>Medicaid (last tally, 42 states + DC) ​</a:t>
            </a:r>
          </a:p>
          <a:p>
            <a:pPr fontAlgn="base"/>
            <a:r>
              <a:rPr lang="en-US" dirty="0"/>
              <a:t>HRSA (Children’s GME and Teaching Health Centers) ​</a:t>
            </a:r>
          </a:p>
          <a:p>
            <a:pPr fontAlgn="base"/>
            <a:r>
              <a:rPr lang="en-US" dirty="0"/>
              <a:t>Private patient care revenues ​</a:t>
            </a:r>
          </a:p>
          <a:p>
            <a:pPr fontAlgn="base"/>
            <a:r>
              <a:rPr lang="en-US" dirty="0"/>
              <a:t>VA/DoD ​</a:t>
            </a:r>
          </a:p>
          <a:p>
            <a:pPr fontAlgn="base"/>
            <a:r>
              <a:rPr lang="en-US" dirty="0"/>
              <a:t>Other federal and state programs</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5</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3656701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10" name="Picture 9" descr="A close up of a sign&#10;&#10;Description automatically generated">
            <a:extLst>
              <a:ext uri="{FF2B5EF4-FFF2-40B4-BE49-F238E27FC236}">
                <a16:creationId xmlns:a16="http://schemas.microsoft.com/office/drawing/2014/main" id="{176764D9-5CD4-40EA-856A-42741028218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175191">
            <a:off x="5509301" y="3752377"/>
            <a:ext cx="3259388" cy="2095917"/>
          </a:xfrm>
          <a:prstGeom prst="rect">
            <a:avLst/>
          </a:prstGeom>
        </p:spPr>
      </p:pic>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dirty="0"/>
              <a:t>GME Reimbursement Acronyms </a:t>
            </a:r>
            <a:endParaRPr dirty="0"/>
          </a:p>
        </p:txBody>
      </p:sp>
      <p:sp>
        <p:nvSpPr>
          <p:cNvPr id="72" name="Google Shape;72;p2"/>
          <p:cNvSpPr txBox="1">
            <a:spLocks noGrp="1"/>
          </p:cNvSpPr>
          <p:nvPr>
            <p:ph type="body" idx="1"/>
          </p:nvPr>
        </p:nvSpPr>
        <p:spPr>
          <a:xfrm>
            <a:off x="480060" y="1898191"/>
            <a:ext cx="5885571" cy="3302459"/>
          </a:xfrm>
          <a:prstGeom prst="rect">
            <a:avLst/>
          </a:prstGeom>
          <a:noFill/>
          <a:ln>
            <a:noFill/>
          </a:ln>
        </p:spPr>
        <p:txBody>
          <a:bodyPr spcFirstLastPara="1" wrap="square" lIns="91425" tIns="91425" rIns="91425" bIns="91425" anchor="t" anchorCtr="0">
            <a:noAutofit/>
          </a:bodyPr>
          <a:lstStyle/>
          <a:p>
            <a:pPr>
              <a:buFont typeface="Wingdings" panose="05000000000000000000" pitchFamily="2" charset="2"/>
              <a:buChar char="ü"/>
            </a:pPr>
            <a:r>
              <a:rPr lang="en-US" sz="2400" dirty="0"/>
              <a:t>DGME- Direct Graduate Medical Education</a:t>
            </a:r>
          </a:p>
          <a:p>
            <a:pPr marL="0" indent="0">
              <a:buNone/>
            </a:pPr>
            <a:endParaRPr lang="en-US" sz="2400" dirty="0"/>
          </a:p>
          <a:p>
            <a:pPr>
              <a:buFont typeface="Wingdings" panose="05000000000000000000" pitchFamily="2" charset="2"/>
              <a:buChar char="ü"/>
            </a:pPr>
            <a:r>
              <a:rPr lang="en-US" sz="2400" dirty="0"/>
              <a:t>IME- Indirect Graduate Medical Education</a:t>
            </a:r>
          </a:p>
          <a:p>
            <a:pPr marL="0" indent="0">
              <a:buNone/>
            </a:pPr>
            <a:endParaRPr lang="en-US" sz="2400" dirty="0"/>
          </a:p>
          <a:p>
            <a:pPr>
              <a:buFont typeface="Wingdings" panose="05000000000000000000" pitchFamily="2" charset="2"/>
              <a:buChar char="ü"/>
            </a:pPr>
            <a:r>
              <a:rPr lang="en-US" sz="2400" dirty="0"/>
              <a:t>PRA- Per Resident Amount</a:t>
            </a:r>
          </a:p>
          <a:p>
            <a:pPr>
              <a:buFont typeface="Wingdings" panose="05000000000000000000" pitchFamily="2" charset="2"/>
              <a:buChar char="ü"/>
            </a:pPr>
            <a:endParaRPr lang="en-US" sz="2400" dirty="0"/>
          </a:p>
          <a:p>
            <a:pPr>
              <a:buFont typeface="Wingdings" panose="05000000000000000000" pitchFamily="2" charset="2"/>
              <a:buChar char="ü"/>
            </a:pPr>
            <a:r>
              <a:rPr lang="en-US" sz="2400">
                <a:latin typeface="Arial"/>
                <a:cs typeface="Arial"/>
              </a:rPr>
              <a:t>IRP- Initial Residency Period</a:t>
            </a:r>
            <a:endParaRPr lang="en-US" sz="2400" dirty="0"/>
          </a:p>
          <a:p>
            <a:pPr marL="0" indent="0">
              <a:buNone/>
            </a:pPr>
            <a:endParaRPr lang="en-US" sz="2400" dirty="0"/>
          </a:p>
          <a:p>
            <a:pPr marL="0" indent="0">
              <a:buNone/>
            </a:pPr>
            <a:endParaRPr lang="en-US" sz="2400" dirty="0"/>
          </a:p>
          <a:p>
            <a:endParaRPr lang="en-US" sz="2400" dirty="0"/>
          </a:p>
          <a:p>
            <a:endParaRPr lang="en-US" sz="2400" dirty="0"/>
          </a:p>
          <a:p>
            <a:endParaRPr lang="en-US" sz="2400" dirty="0"/>
          </a:p>
          <a:p>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6</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Tree>
    <p:extLst>
      <p:ext uri="{BB962C8B-B14F-4D97-AF65-F5344CB8AC3E}">
        <p14:creationId xmlns:p14="http://schemas.microsoft.com/office/powerpoint/2010/main" val="2379969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71" name="Google Shape;71;p2"/>
          <p:cNvSpPr txBox="1">
            <a:spLocks noGrp="1"/>
          </p:cNvSpPr>
          <p:nvPr>
            <p:ph type="title"/>
          </p:nvPr>
        </p:nvSpPr>
        <p:spPr>
          <a:xfrm>
            <a:off x="1989344" y="246466"/>
            <a:ext cx="6525900" cy="1325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dk1"/>
              </a:buClr>
              <a:buSzPts val="3500"/>
              <a:buFont typeface="Arial"/>
              <a:buNone/>
            </a:pPr>
            <a:r>
              <a:rPr lang="en-US" sz="3200">
                <a:latin typeface="Arial"/>
                <a:cs typeface="Arial"/>
              </a:rPr>
              <a:t>Reimbursement Break Down</a:t>
            </a:r>
            <a:endParaRPr>
              <a:latin typeface="Arial"/>
              <a:cs typeface="Arial"/>
            </a:endParaRPr>
          </a:p>
        </p:txBody>
      </p:sp>
      <p:sp>
        <p:nvSpPr>
          <p:cNvPr id="72" name="Google Shape;72;p2"/>
          <p:cNvSpPr txBox="1">
            <a:spLocks noGrp="1"/>
          </p:cNvSpPr>
          <p:nvPr>
            <p:ph type="body" idx="1"/>
          </p:nvPr>
        </p:nvSpPr>
        <p:spPr>
          <a:xfrm>
            <a:off x="651404" y="1761031"/>
            <a:ext cx="7886700" cy="3691079"/>
          </a:xfrm>
          <a:prstGeom prst="rect">
            <a:avLst/>
          </a:prstGeom>
          <a:noFill/>
          <a:ln>
            <a:noFill/>
          </a:ln>
        </p:spPr>
        <p:txBody>
          <a:bodyPr spcFirstLastPara="1" wrap="square" lIns="91425" tIns="91425" rIns="91425" bIns="91425" anchor="t" anchorCtr="0">
            <a:noAutofit/>
          </a:bodyPr>
          <a:lstStyle/>
          <a:p>
            <a:pPr marL="0" indent="0">
              <a:buNone/>
            </a:pPr>
            <a:r>
              <a:rPr lang="en-US" sz="2400">
                <a:latin typeface="Arial"/>
                <a:cs typeface="Arial"/>
              </a:rPr>
              <a:t>Two Key Terms:</a:t>
            </a:r>
            <a:endParaRPr lang="en-US" sz="2400" dirty="0">
              <a:cs typeface="Arial"/>
            </a:endParaRPr>
          </a:p>
          <a:p>
            <a:endParaRPr lang="en-US" sz="2400" dirty="0">
              <a:latin typeface="Arial"/>
              <a:cs typeface="Arial"/>
            </a:endParaRPr>
          </a:p>
          <a:p>
            <a:r>
              <a:rPr lang="en-US" sz="2400" b="1">
                <a:latin typeface="Arial"/>
                <a:cs typeface="Arial"/>
              </a:rPr>
              <a:t>DGME</a:t>
            </a:r>
            <a:r>
              <a:rPr lang="en-US" sz="2400">
                <a:latin typeface="Arial"/>
                <a:cs typeface="Arial"/>
              </a:rPr>
              <a:t>- Partially compensates for residency </a:t>
            </a:r>
            <a:r>
              <a:rPr lang="en-US" sz="2400" u="sng" dirty="0">
                <a:latin typeface="Arial"/>
                <a:cs typeface="Arial"/>
              </a:rPr>
              <a:t>education costs </a:t>
            </a:r>
            <a:endParaRPr lang="en-US"/>
          </a:p>
          <a:p>
            <a:r>
              <a:rPr lang="en-US" sz="2400" b="1" dirty="0">
                <a:latin typeface="Arial"/>
                <a:cs typeface="Arial"/>
              </a:rPr>
              <a:t>IME</a:t>
            </a:r>
            <a:r>
              <a:rPr lang="en-US" sz="2400" dirty="0">
                <a:latin typeface="Arial"/>
                <a:cs typeface="Arial"/>
              </a:rPr>
              <a:t>- Partially compensates for higher </a:t>
            </a:r>
            <a:r>
              <a:rPr lang="en-US" sz="2400" u="sng" dirty="0">
                <a:latin typeface="Arial"/>
                <a:cs typeface="Arial"/>
              </a:rPr>
              <a:t>patient care costs </a:t>
            </a:r>
            <a:r>
              <a:rPr lang="en-US" sz="2400" dirty="0">
                <a:latin typeface="Arial"/>
                <a:cs typeface="Arial"/>
              </a:rPr>
              <a:t>for many reasons.</a:t>
            </a:r>
          </a:p>
          <a:p>
            <a:pPr marL="0" indent="0">
              <a:buNone/>
            </a:pPr>
            <a:endParaRPr lang="en-US" sz="2400" dirty="0"/>
          </a:p>
          <a:p>
            <a:pPr marL="0" indent="0">
              <a:buNone/>
            </a:pPr>
            <a:endParaRPr lang="en-US" sz="2400" dirty="0"/>
          </a:p>
          <a:p>
            <a:pPr marL="0" indent="0">
              <a:buNone/>
            </a:pPr>
            <a:endParaRPr lang="en-US" sz="2400" dirty="0"/>
          </a:p>
        </p:txBody>
      </p:sp>
      <p:sp>
        <p:nvSpPr>
          <p:cNvPr id="5" name="Google Shape;77;p12">
            <a:extLst>
              <a:ext uri="{FF2B5EF4-FFF2-40B4-BE49-F238E27FC236}">
                <a16:creationId xmlns:a16="http://schemas.microsoft.com/office/drawing/2014/main" id="{DBC52DC7-CA36-6F4F-B9D4-669375CCB607}"/>
              </a:ext>
            </a:extLst>
          </p:cNvPr>
          <p:cNvSpPr txBox="1">
            <a:spLocks noGrp="1"/>
          </p:cNvSpPr>
          <p:nvPr>
            <p:ph type="ftr" idx="11"/>
          </p:nvPr>
        </p:nvSpPr>
        <p:spPr>
          <a:xfrm>
            <a:off x="3028950" y="6433130"/>
            <a:ext cx="30861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0" fontAlgn="base" latinLnBrk="0" hangingPunct="0">
              <a:lnSpc>
                <a:spcPct val="100000"/>
              </a:lnSpc>
              <a:spcBef>
                <a:spcPts val="0"/>
              </a:spcBef>
              <a:spcAft>
                <a:spcPts val="0"/>
              </a:spcAft>
              <a:buClrTx/>
              <a:buSzPts val="1400"/>
              <a:buFontTx/>
              <a:buNone/>
              <a:tabLst/>
              <a:defRPr/>
            </a:pPr>
            <a:r>
              <a:rPr kumimoji="0" lang="en-US" sz="800" b="0" i="0" u="none" strike="noStrike" kern="1200" cap="none" spc="0" normalizeH="0" baseline="0" noProof="0">
                <a:ln>
                  <a:noFill/>
                </a:ln>
                <a:solidFill>
                  <a:prstClr val="black"/>
                </a:solidFill>
                <a:effectLst/>
                <a:uLnTx/>
                <a:uFillTx/>
                <a:latin typeface="Arial"/>
                <a:ea typeface="Arial"/>
                <a:cs typeface="Arial"/>
                <a:sym typeface="Arial"/>
              </a:rPr>
              <a:t>Presented by Partners in Medical Education, Inc. 2021</a:t>
            </a:r>
            <a:endParaRPr kumimoji="0" sz="800" b="0" i="0" u="none" strike="noStrike" kern="1200" cap="none" spc="0" normalizeH="0" baseline="0" noProof="0" dirty="0">
              <a:ln>
                <a:noFill/>
              </a:ln>
              <a:solidFill>
                <a:prstClr val="black"/>
              </a:solidFill>
              <a:effectLst/>
              <a:uLnTx/>
              <a:uFillTx/>
              <a:latin typeface="Arial"/>
              <a:ea typeface="Arial"/>
              <a:cs typeface="Arial"/>
              <a:sym typeface="Arial"/>
            </a:endParaRPr>
          </a:p>
        </p:txBody>
      </p:sp>
      <p:sp>
        <p:nvSpPr>
          <p:cNvPr id="6" name="Google Shape;78;p12">
            <a:extLst>
              <a:ext uri="{FF2B5EF4-FFF2-40B4-BE49-F238E27FC236}">
                <a16:creationId xmlns:a16="http://schemas.microsoft.com/office/drawing/2014/main" id="{D2281F8C-85AB-A041-9412-098A68E80E9C}"/>
              </a:ext>
            </a:extLst>
          </p:cNvPr>
          <p:cNvSpPr txBox="1">
            <a:spLocks noGrp="1"/>
          </p:cNvSpPr>
          <p:nvPr>
            <p:ph type="sldNum" idx="12"/>
          </p:nvPr>
        </p:nvSpPr>
        <p:spPr>
          <a:xfrm>
            <a:off x="6457950" y="6433131"/>
            <a:ext cx="2057400" cy="365125"/>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1pPr>
            <a:lvl2pPr marL="0" marR="0" lvl="1"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2pPr>
            <a:lvl3pPr marL="0" marR="0" lvl="2"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3pPr>
            <a:lvl4pPr marL="0" marR="0" lvl="3"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4pPr>
            <a:lvl5pPr marL="0" marR="0" lvl="4" indent="0" algn="r" rtl="0" eaLnBrk="0" fontAlgn="base" hangingPunct="0">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5pPr>
            <a:lvl6pPr marL="0" marR="0" lvl="5"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6pPr>
            <a:lvl7pPr marL="0" marR="0" lvl="6"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7pPr>
            <a:lvl8pPr marL="0" marR="0" lvl="7"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8pPr>
            <a:lvl9pPr marL="0" marR="0" lvl="8" indent="0" algn="r" defTabSz="914400" rtl="0" eaLnBrk="1" latinLnBrk="0" hangingPunct="1">
              <a:lnSpc>
                <a:spcPct val="100000"/>
              </a:lnSpc>
              <a:spcBef>
                <a:spcPts val="0"/>
              </a:spcBef>
              <a:spcAft>
                <a:spcPts val="0"/>
              </a:spcAft>
              <a:buClr>
                <a:srgbClr val="000000"/>
              </a:buClr>
              <a:buSzPts val="1000"/>
              <a:buFont typeface="Arial"/>
              <a:buNone/>
              <a:defRPr sz="1000" b="1" i="0" u="none" strike="noStrike" kern="1200" cap="none">
                <a:solidFill>
                  <a:schemeClr val="dk1"/>
                </a:solidFill>
                <a:latin typeface="Arial"/>
                <a:ea typeface="Arial"/>
                <a:cs typeface="Arial"/>
                <a:sym typeface="Arial"/>
              </a:defRPr>
            </a:lvl9pPr>
          </a:lstStyle>
          <a:p>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fld id="{00000000-1234-1234-1234-123412341234}" type="slidenum">
              <a:rPr lang="en-US" smtClean="0"/>
              <a:pPr marL="0" marR="0" lvl="0" indent="0" algn="r" defTabSz="914400" rtl="0" eaLnBrk="0" fontAlgn="base" latinLnBrk="0" hangingPunct="0">
                <a:lnSpc>
                  <a:spcPct val="100000"/>
                </a:lnSpc>
                <a:spcBef>
                  <a:spcPts val="0"/>
                </a:spcBef>
                <a:spcAft>
                  <a:spcPts val="0"/>
                </a:spcAft>
                <a:buClr>
                  <a:srgbClr val="000000"/>
                </a:buClr>
                <a:buSzPts val="1000"/>
                <a:buFont typeface="Arial"/>
                <a:buNone/>
                <a:tabLst/>
                <a:defRPr/>
              </a:pPr>
              <a:t>7</a:t>
            </a:fld>
            <a:endParaRPr kumimoji="0" sz="1000" b="1" i="0" u="none" strike="noStrike" kern="1200" cap="none" spc="0" normalizeH="0" baseline="0" noProof="0" dirty="0">
              <a:ln>
                <a:noFill/>
              </a:ln>
              <a:solidFill>
                <a:prstClr val="black"/>
              </a:solidFill>
              <a:effectLst/>
              <a:uLnTx/>
              <a:uFillTx/>
              <a:latin typeface="Arial"/>
              <a:cs typeface="Arial"/>
              <a:sym typeface="Arial"/>
            </a:endParaRPr>
          </a:p>
        </p:txBody>
      </p:sp>
      <p:sp>
        <p:nvSpPr>
          <p:cNvPr id="2" name="Rectangle 1">
            <a:extLst>
              <a:ext uri="{FF2B5EF4-FFF2-40B4-BE49-F238E27FC236}">
                <a16:creationId xmlns:a16="http://schemas.microsoft.com/office/drawing/2014/main" id="{F9D4C769-EBEF-4E67-92C4-226CD3AD7B53}"/>
              </a:ext>
            </a:extLst>
          </p:cNvPr>
          <p:cNvSpPr/>
          <p:nvPr/>
        </p:nvSpPr>
        <p:spPr>
          <a:xfrm>
            <a:off x="1000019" y="5848354"/>
            <a:ext cx="7143750" cy="338554"/>
          </a:xfrm>
          <a:prstGeom prst="rect">
            <a:avLst/>
          </a:prstGeom>
        </p:spPr>
        <p:txBody>
          <a:bodyPr wrap="square">
            <a:spAutoFit/>
          </a:bodyPr>
          <a:lstStyle/>
          <a:p>
            <a:r>
              <a:rPr lang="en-US" sz="800" b="0" dirty="0">
                <a:latin typeface="Bookman Old Style" panose="02050604050505020204" pitchFamily="18" charset="0"/>
              </a:rPr>
              <a:t>Section 1886(h) of the Act, as added by section 9202 of the Consolidated Omnibus Budget Reconciliation Act (COBRA) of 1985 (Pub. L. 99–272) and as currently implemented in the regulations at 42 CFR 413.75 through 413.83</a:t>
            </a:r>
          </a:p>
        </p:txBody>
      </p:sp>
    </p:spTree>
    <p:extLst>
      <p:ext uri="{BB962C8B-B14F-4D97-AF65-F5344CB8AC3E}">
        <p14:creationId xmlns:p14="http://schemas.microsoft.com/office/powerpoint/2010/main" val="3347390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9D5020-E409-4D64-B319-F6AAD79EEA57}"/>
              </a:ext>
            </a:extLst>
          </p:cNvPr>
          <p:cNvSpPr>
            <a:spLocks noGrp="1"/>
          </p:cNvSpPr>
          <p:nvPr>
            <p:ph idx="1"/>
          </p:nvPr>
        </p:nvSpPr>
        <p:spPr>
          <a:xfrm>
            <a:off x="628650" y="2000949"/>
            <a:ext cx="7886700" cy="3656902"/>
          </a:xfrm>
        </p:spPr>
        <p:txBody>
          <a:bodyPr>
            <a:normAutofit/>
          </a:bodyPr>
          <a:lstStyle/>
          <a:p>
            <a:pPr marL="0" indent="0">
              <a:buNone/>
            </a:pPr>
            <a:r>
              <a:rPr lang="en-US" dirty="0"/>
              <a:t>Medicare’s share of the costs directly related to educating residents in </a:t>
            </a:r>
            <a:r>
              <a:rPr lang="en-US" b="1" u="sng" dirty="0"/>
              <a:t>approved programs</a:t>
            </a:r>
            <a:r>
              <a:rPr lang="en-US" dirty="0"/>
              <a:t>, including: </a:t>
            </a:r>
          </a:p>
          <a:p>
            <a:pPr>
              <a:buFont typeface="Wingdings" panose="05000000000000000000" pitchFamily="2" charset="2"/>
              <a:buChar char="ü"/>
            </a:pPr>
            <a:r>
              <a:rPr lang="en-US" dirty="0"/>
              <a:t>Residents’ stipends/fringe benefits</a:t>
            </a:r>
          </a:p>
          <a:p>
            <a:pPr>
              <a:buFont typeface="Wingdings" panose="05000000000000000000" pitchFamily="2" charset="2"/>
              <a:buChar char="ü"/>
            </a:pPr>
            <a:r>
              <a:rPr lang="en-US" dirty="0"/>
              <a:t> Salaries/fringe benefits of supervising faculty</a:t>
            </a:r>
          </a:p>
          <a:p>
            <a:pPr>
              <a:buFont typeface="Wingdings" panose="05000000000000000000" pitchFamily="2" charset="2"/>
              <a:buChar char="ü"/>
            </a:pPr>
            <a:r>
              <a:rPr lang="en-US" dirty="0"/>
              <a:t> Other direct costs (accreditation fees, etc.)</a:t>
            </a:r>
          </a:p>
          <a:p>
            <a:pPr>
              <a:buFont typeface="Wingdings" panose="05000000000000000000" pitchFamily="2" charset="2"/>
              <a:buChar char="ü"/>
            </a:pPr>
            <a:r>
              <a:rPr lang="en-US" dirty="0"/>
              <a:t> Allocated overhead costs</a:t>
            </a:r>
            <a:endParaRPr lang="en-US" b="1" i="1" dirty="0"/>
          </a:p>
        </p:txBody>
      </p:sp>
      <p:sp>
        <p:nvSpPr>
          <p:cNvPr id="3" name="Title 2">
            <a:extLst>
              <a:ext uri="{FF2B5EF4-FFF2-40B4-BE49-F238E27FC236}">
                <a16:creationId xmlns:a16="http://schemas.microsoft.com/office/drawing/2014/main" id="{078BB487-8768-41B8-B7BF-19133C57AAA4}"/>
              </a:ext>
            </a:extLst>
          </p:cNvPr>
          <p:cNvSpPr>
            <a:spLocks noGrp="1"/>
          </p:cNvSpPr>
          <p:nvPr>
            <p:ph type="title"/>
          </p:nvPr>
        </p:nvSpPr>
        <p:spPr/>
        <p:txBody>
          <a:bodyPr>
            <a:normAutofit/>
          </a:bodyPr>
          <a:lstStyle/>
          <a:p>
            <a:r>
              <a:rPr lang="en-US" sz="3200" dirty="0"/>
              <a:t>What Do DGME Payments Cover</a:t>
            </a:r>
          </a:p>
        </p:txBody>
      </p:sp>
      <p:sp>
        <p:nvSpPr>
          <p:cNvPr id="4" name="Footer Placeholder 3">
            <a:extLst>
              <a:ext uri="{FF2B5EF4-FFF2-40B4-BE49-F238E27FC236}">
                <a16:creationId xmlns:a16="http://schemas.microsoft.com/office/drawing/2014/main" id="{50933BDB-7FE9-4562-BA37-3B4EE4AFE2FC}"/>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2ACA1DA6-DCA1-4FA9-8CCC-7BD8E0EB3697}"/>
              </a:ext>
            </a:extLst>
          </p:cNvPr>
          <p:cNvSpPr>
            <a:spLocks noGrp="1"/>
          </p:cNvSpPr>
          <p:nvPr>
            <p:ph type="sldNum" sz="quarter" idx="11"/>
          </p:nvPr>
        </p:nvSpPr>
        <p:spPr/>
        <p:txBody>
          <a:bodyPr/>
          <a:lstStyle/>
          <a:p>
            <a:pPr>
              <a:defRPr/>
            </a:pPr>
            <a:fld id="{6AD68910-38FE-C240-95D4-C063CA8D3DE6}" type="slidenum">
              <a:rPr lang="en-US" altLang="en-US" smtClean="0"/>
              <a:pPr>
                <a:defRPr/>
              </a:pPr>
              <a:t>8</a:t>
            </a:fld>
            <a:endParaRPr lang="en-US" altLang="en-US" dirty="0"/>
          </a:p>
        </p:txBody>
      </p:sp>
    </p:spTree>
    <p:extLst>
      <p:ext uri="{BB962C8B-B14F-4D97-AF65-F5344CB8AC3E}">
        <p14:creationId xmlns:p14="http://schemas.microsoft.com/office/powerpoint/2010/main" val="2062271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90DEA-B87E-44D8-9722-1EAD3C266CFF}"/>
              </a:ext>
            </a:extLst>
          </p:cNvPr>
          <p:cNvSpPr>
            <a:spLocks noGrp="1"/>
          </p:cNvSpPr>
          <p:nvPr>
            <p:ph type="title"/>
          </p:nvPr>
        </p:nvSpPr>
        <p:spPr/>
        <p:txBody>
          <a:bodyPr/>
          <a:lstStyle/>
          <a:p>
            <a:r>
              <a:rPr lang="en-US" dirty="0"/>
              <a:t>How are DGME Payment Calculated?	</a:t>
            </a:r>
          </a:p>
        </p:txBody>
      </p:sp>
      <p:sp>
        <p:nvSpPr>
          <p:cNvPr id="4" name="Footer Placeholder 3">
            <a:extLst>
              <a:ext uri="{FF2B5EF4-FFF2-40B4-BE49-F238E27FC236}">
                <a16:creationId xmlns:a16="http://schemas.microsoft.com/office/drawing/2014/main" id="{856ED625-F8DB-4523-B490-AC7FF8272F82}"/>
              </a:ext>
            </a:extLst>
          </p:cNvPr>
          <p:cNvSpPr>
            <a:spLocks noGrp="1"/>
          </p:cNvSpPr>
          <p:nvPr>
            <p:ph type="ftr" sz="quarter" idx="10"/>
          </p:nvPr>
        </p:nvSpPr>
        <p:spPr/>
        <p:txBody>
          <a:bodyPr/>
          <a:lstStyle/>
          <a:p>
            <a:pPr>
              <a:defRPr/>
            </a:pPr>
            <a:r>
              <a:rPr lang="en-US"/>
              <a:t>Presented by Partners in Medical Education, Inc. 2021</a:t>
            </a:r>
            <a:endParaRPr lang="en-US" dirty="0"/>
          </a:p>
        </p:txBody>
      </p:sp>
      <p:sp>
        <p:nvSpPr>
          <p:cNvPr id="5" name="Slide Number Placeholder 4">
            <a:extLst>
              <a:ext uri="{FF2B5EF4-FFF2-40B4-BE49-F238E27FC236}">
                <a16:creationId xmlns:a16="http://schemas.microsoft.com/office/drawing/2014/main" id="{9B9CA749-833D-47CA-9CD1-CA7056CB4F89}"/>
              </a:ext>
            </a:extLst>
          </p:cNvPr>
          <p:cNvSpPr>
            <a:spLocks noGrp="1"/>
          </p:cNvSpPr>
          <p:nvPr>
            <p:ph type="sldNum" sz="quarter" idx="11"/>
          </p:nvPr>
        </p:nvSpPr>
        <p:spPr/>
        <p:txBody>
          <a:bodyPr/>
          <a:lstStyle/>
          <a:p>
            <a:pPr>
              <a:defRPr/>
            </a:pPr>
            <a:fld id="{6AD68910-38FE-C240-95D4-C063CA8D3DE6}" type="slidenum">
              <a:rPr lang="en-US" altLang="en-US" smtClean="0"/>
              <a:pPr>
                <a:defRPr/>
              </a:pPr>
              <a:t>9</a:t>
            </a:fld>
            <a:endParaRPr lang="en-US" altLang="en-US" dirty="0"/>
          </a:p>
        </p:txBody>
      </p:sp>
      <p:pic>
        <p:nvPicPr>
          <p:cNvPr id="6" name="Picture 6" descr="A close up of a logo&#10;&#10;Description automatically generated">
            <a:extLst>
              <a:ext uri="{FF2B5EF4-FFF2-40B4-BE49-F238E27FC236}">
                <a16:creationId xmlns:a16="http://schemas.microsoft.com/office/drawing/2014/main" id="{AAFEB402-8219-4656-BD9D-0159941F975C}"/>
              </a:ext>
            </a:extLst>
          </p:cNvPr>
          <p:cNvPicPr>
            <a:picLocks noChangeAspect="1"/>
          </p:cNvPicPr>
          <p:nvPr/>
        </p:nvPicPr>
        <p:blipFill>
          <a:blip r:embed="rId2"/>
          <a:stretch>
            <a:fillRect/>
          </a:stretch>
        </p:blipFill>
        <p:spPr>
          <a:xfrm>
            <a:off x="1420502" y="1464068"/>
            <a:ext cx="6789420" cy="1075187"/>
          </a:xfrm>
          <a:prstGeom prst="rect">
            <a:avLst/>
          </a:prstGeom>
        </p:spPr>
      </p:pic>
      <p:graphicFrame>
        <p:nvGraphicFramePr>
          <p:cNvPr id="7" name="Diagram 5">
            <a:extLst>
              <a:ext uri="{FF2B5EF4-FFF2-40B4-BE49-F238E27FC236}">
                <a16:creationId xmlns:a16="http://schemas.microsoft.com/office/drawing/2014/main" id="{A87AF174-A31C-46C9-A562-7C5683AE96AB}"/>
              </a:ext>
            </a:extLst>
          </p:cNvPr>
          <p:cNvGraphicFramePr/>
          <p:nvPr>
            <p:extLst>
              <p:ext uri="{D42A27DB-BD31-4B8C-83A1-F6EECF244321}">
                <p14:modId xmlns:p14="http://schemas.microsoft.com/office/powerpoint/2010/main" val="1794188467"/>
              </p:ext>
            </p:extLst>
          </p:nvPr>
        </p:nvGraphicFramePr>
        <p:xfrm>
          <a:off x="388620" y="2741002"/>
          <a:ext cx="8126730" cy="34359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9822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2.xml><?xml version="1.0" encoding="utf-8"?>
<a:theme xmlns:a="http://schemas.openxmlformats.org/drawingml/2006/main" name="1_PME-2016">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ME-2016">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ME-2016" id="{CDBB09D6-2E31-6544-8AD6-22CA05291743}" vid="{98D09D54-364A-314E-A8DE-A1E776F54B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18884</TotalTime>
  <Words>2388</Words>
  <Application>Microsoft Office PowerPoint</Application>
  <PresentationFormat>On-screen Show (4:3)</PresentationFormat>
  <Paragraphs>418</Paragraphs>
  <Slides>33</Slides>
  <Notes>16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Bookman Old Style</vt:lpstr>
      <vt:lpstr>Calibri</vt:lpstr>
      <vt:lpstr>Comic Sans MS</vt:lpstr>
      <vt:lpstr>Wingdings</vt:lpstr>
      <vt:lpstr>Wingdings,Sans-Serif</vt:lpstr>
      <vt:lpstr>PME-2016</vt:lpstr>
      <vt:lpstr>1_PME-2016</vt:lpstr>
      <vt:lpstr>PME-2016</vt:lpstr>
      <vt:lpstr>Please Note…</vt:lpstr>
      <vt:lpstr>GME Financing: The Basics, the Strategies, and the Upcoming Changes</vt:lpstr>
      <vt:lpstr>Introducing Your Presenter…</vt:lpstr>
      <vt:lpstr>Learning Objectives</vt:lpstr>
      <vt:lpstr>What are some of the GME funding sources? </vt:lpstr>
      <vt:lpstr>GME Reimbursement Acronyms </vt:lpstr>
      <vt:lpstr>Reimbursement Break Down</vt:lpstr>
      <vt:lpstr>What Do DGME Payments Cover</vt:lpstr>
      <vt:lpstr>How are DGME Payment Calculated? </vt:lpstr>
      <vt:lpstr>DGME Example</vt:lpstr>
      <vt:lpstr>What is the Purpose of IME?</vt:lpstr>
      <vt:lpstr>What Does IME Payments Cover?</vt:lpstr>
      <vt:lpstr>How is IME Calculated?</vt:lpstr>
      <vt:lpstr>An Easier Way to Understand IME</vt:lpstr>
      <vt:lpstr>How to Maximize Reimbursement</vt:lpstr>
      <vt:lpstr>Resident CAP</vt:lpstr>
      <vt:lpstr>How to Count Resident Time</vt:lpstr>
      <vt:lpstr>Strategies for Reimbursement</vt:lpstr>
      <vt:lpstr>Ways to Increase CAP</vt:lpstr>
      <vt:lpstr>Changes in GME Funding?</vt:lpstr>
      <vt:lpstr>Surprise! </vt:lpstr>
      <vt:lpstr>Three Proposed Changes</vt:lpstr>
      <vt:lpstr>Proposed Method for Addition of Training Slots</vt:lpstr>
      <vt:lpstr>Proposed Method for Addition of Training Slots</vt:lpstr>
      <vt:lpstr>Proposed Method Addition of Training Slots</vt:lpstr>
      <vt:lpstr>Proposed Adjustment for Low CAP or PRA</vt:lpstr>
      <vt:lpstr>Proposed Changes to Rural Training Track Funding</vt:lpstr>
      <vt:lpstr>What was in the final rule.....</vt:lpstr>
      <vt:lpstr>Legislation to Watch</vt:lpstr>
      <vt:lpstr>In the Meantime: The Value of GME </vt:lpstr>
      <vt:lpstr>Thank You   Any Questions?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BJ Schwartz</cp:lastModifiedBy>
  <cp:revision>2055</cp:revision>
  <dcterms:created xsi:type="dcterms:W3CDTF">2016-03-20T11:36:31Z</dcterms:created>
  <dcterms:modified xsi:type="dcterms:W3CDTF">2021-10-05T17:24:32Z</dcterms:modified>
</cp:coreProperties>
</file>