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42"/>
  </p:notesMasterIdLst>
  <p:sldIdLst>
    <p:sldId id="398" r:id="rId2"/>
    <p:sldId id="256" r:id="rId3"/>
    <p:sldId id="328" r:id="rId4"/>
    <p:sldId id="257" r:id="rId5"/>
    <p:sldId id="348" r:id="rId6"/>
    <p:sldId id="316" r:id="rId7"/>
    <p:sldId id="317" r:id="rId8"/>
    <p:sldId id="319" r:id="rId9"/>
    <p:sldId id="321" r:id="rId10"/>
    <p:sldId id="322" r:id="rId11"/>
    <p:sldId id="324" r:id="rId12"/>
    <p:sldId id="325" r:id="rId13"/>
    <p:sldId id="326" r:id="rId14"/>
    <p:sldId id="327" r:id="rId15"/>
    <p:sldId id="329" r:id="rId16"/>
    <p:sldId id="331" r:id="rId17"/>
    <p:sldId id="332" r:id="rId18"/>
    <p:sldId id="334" r:id="rId19"/>
    <p:sldId id="335" r:id="rId20"/>
    <p:sldId id="336" r:id="rId21"/>
    <p:sldId id="333" r:id="rId22"/>
    <p:sldId id="340" r:id="rId23"/>
    <p:sldId id="339" r:id="rId24"/>
    <p:sldId id="338" r:id="rId25"/>
    <p:sldId id="341" r:id="rId26"/>
    <p:sldId id="342" r:id="rId27"/>
    <p:sldId id="343" r:id="rId28"/>
    <p:sldId id="344" r:id="rId29"/>
    <p:sldId id="309" r:id="rId30"/>
    <p:sldId id="345" r:id="rId31"/>
    <p:sldId id="346" r:id="rId32"/>
    <p:sldId id="350" r:id="rId33"/>
    <p:sldId id="349" r:id="rId34"/>
    <p:sldId id="352" r:id="rId35"/>
    <p:sldId id="353" r:id="rId36"/>
    <p:sldId id="354" r:id="rId37"/>
    <p:sldId id="355" r:id="rId38"/>
    <p:sldId id="356" r:id="rId39"/>
    <p:sldId id="399" r:id="rId40"/>
    <p:sldId id="400" r:id="rId4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ther Peters" initials="HP" lastIdx="4" clrIdx="0">
    <p:extLst>
      <p:ext uri="{19B8F6BF-5375-455C-9EA6-DF929625EA0E}">
        <p15:presenceInfo xmlns:p15="http://schemas.microsoft.com/office/powerpoint/2012/main" userId="Heather Peter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458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2A1879-6C27-4E70-BC2B-6154417091F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DD2DDD5-2C09-4767-9CE1-A092F0FFF9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Why?</a:t>
          </a:r>
        </a:p>
      </dgm:t>
    </dgm:pt>
    <dgm:pt modelId="{9033689A-B939-482D-A36C-41A43E59F524}" type="parTrans" cxnId="{23F9690E-1796-450C-88F3-6FFCD0A74D1E}">
      <dgm:prSet/>
      <dgm:spPr/>
      <dgm:t>
        <a:bodyPr/>
        <a:lstStyle/>
        <a:p>
          <a:endParaRPr lang="en-US"/>
        </a:p>
      </dgm:t>
    </dgm:pt>
    <dgm:pt modelId="{D6D4730D-EC7B-4029-B0DF-AF06A7DBD12A}" type="sibTrans" cxnId="{23F9690E-1796-450C-88F3-6FFCD0A74D1E}">
      <dgm:prSet/>
      <dgm:spPr/>
      <dgm:t>
        <a:bodyPr/>
        <a:lstStyle/>
        <a:p>
          <a:endParaRPr lang="en-US"/>
        </a:p>
      </dgm:t>
    </dgm:pt>
    <dgm:pt modelId="{ED77CE0F-19EB-42E4-8474-342EEBBFDC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ACGME SURVEY ISSUE</a:t>
          </a:r>
        </a:p>
      </dgm:t>
    </dgm:pt>
    <dgm:pt modelId="{E6A28ED8-84B8-49F0-963A-735CB3F1E2B1}" type="parTrans" cxnId="{26427689-CC21-46D0-9E22-0B64587F70B8}">
      <dgm:prSet/>
      <dgm:spPr/>
      <dgm:t>
        <a:bodyPr/>
        <a:lstStyle/>
        <a:p>
          <a:endParaRPr lang="en-US"/>
        </a:p>
      </dgm:t>
    </dgm:pt>
    <dgm:pt modelId="{67EF981F-593E-422E-BC40-438F66F76E7D}" type="sibTrans" cxnId="{26427689-CC21-46D0-9E22-0B64587F70B8}">
      <dgm:prSet/>
      <dgm:spPr/>
      <dgm:t>
        <a:bodyPr/>
        <a:lstStyle/>
        <a:p>
          <a:endParaRPr lang="en-US"/>
        </a:p>
      </dgm:t>
    </dgm:pt>
    <dgm:pt modelId="{936DD606-A6B9-4A9D-BB18-75E0236F9E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When?</a:t>
          </a:r>
        </a:p>
      </dgm:t>
    </dgm:pt>
    <dgm:pt modelId="{3B335357-3140-40B1-B62B-2926581B34D8}" type="parTrans" cxnId="{FDC7A505-27D2-4691-A57F-D6A4390803A1}">
      <dgm:prSet/>
      <dgm:spPr/>
      <dgm:t>
        <a:bodyPr/>
        <a:lstStyle/>
        <a:p>
          <a:endParaRPr lang="en-US"/>
        </a:p>
      </dgm:t>
    </dgm:pt>
    <dgm:pt modelId="{E814E5FB-FD60-4071-8B89-DB312BB4632C}" type="sibTrans" cxnId="{FDC7A505-27D2-4691-A57F-D6A4390803A1}">
      <dgm:prSet/>
      <dgm:spPr/>
      <dgm:t>
        <a:bodyPr/>
        <a:lstStyle/>
        <a:p>
          <a:endParaRPr lang="en-US"/>
        </a:p>
      </dgm:t>
    </dgm:pt>
    <dgm:pt modelId="{0DE32F40-4352-4549-8378-538BF66225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Evaluations</a:t>
          </a:r>
        </a:p>
      </dgm:t>
    </dgm:pt>
    <dgm:pt modelId="{5E83761B-A2D3-475E-884E-942591A24B02}" type="parTrans" cxnId="{1083D78E-C4AB-4FEF-B007-3356F52B0A17}">
      <dgm:prSet/>
      <dgm:spPr/>
      <dgm:t>
        <a:bodyPr/>
        <a:lstStyle/>
        <a:p>
          <a:endParaRPr lang="en-US"/>
        </a:p>
      </dgm:t>
    </dgm:pt>
    <dgm:pt modelId="{4DA3733A-92A4-46FE-A9BE-89753684B86E}" type="sibTrans" cxnId="{1083D78E-C4AB-4FEF-B007-3356F52B0A17}">
      <dgm:prSet/>
      <dgm:spPr/>
      <dgm:t>
        <a:bodyPr/>
        <a:lstStyle/>
        <a:p>
          <a:endParaRPr lang="en-US"/>
        </a:p>
      </dgm:t>
    </dgm:pt>
    <dgm:pt modelId="{7E6456B8-6B10-4403-BD08-F48B3F68012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Conversation</a:t>
          </a:r>
        </a:p>
      </dgm:t>
    </dgm:pt>
    <dgm:pt modelId="{2776B30E-A43B-4EDB-955B-73256E4C8F12}" type="parTrans" cxnId="{9E8241B1-45BD-4297-BA57-25E99F66DDA7}">
      <dgm:prSet/>
      <dgm:spPr/>
      <dgm:t>
        <a:bodyPr/>
        <a:lstStyle/>
        <a:p>
          <a:endParaRPr lang="en-US"/>
        </a:p>
      </dgm:t>
    </dgm:pt>
    <dgm:pt modelId="{59591F12-E139-45A0-A76B-B53AC2F638BC}" type="sibTrans" cxnId="{9E8241B1-45BD-4297-BA57-25E99F66DDA7}">
      <dgm:prSet/>
      <dgm:spPr/>
      <dgm:t>
        <a:bodyPr/>
        <a:lstStyle/>
        <a:p>
          <a:endParaRPr lang="en-US"/>
        </a:p>
      </dgm:t>
    </dgm:pt>
    <dgm:pt modelId="{2CC40F2E-B2BD-4FF0-A562-4BDA69F993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Surveys</a:t>
          </a:r>
        </a:p>
      </dgm:t>
    </dgm:pt>
    <dgm:pt modelId="{9BA5E949-007F-4F2F-AAF0-6198823ED722}" type="parTrans" cxnId="{7135352C-64CC-4DBA-82D4-2CAFF320E4E9}">
      <dgm:prSet/>
      <dgm:spPr/>
      <dgm:t>
        <a:bodyPr/>
        <a:lstStyle/>
        <a:p>
          <a:endParaRPr lang="en-US"/>
        </a:p>
      </dgm:t>
    </dgm:pt>
    <dgm:pt modelId="{185D7798-06AF-4CF5-B413-D7895112F5FE}" type="sibTrans" cxnId="{7135352C-64CC-4DBA-82D4-2CAFF320E4E9}">
      <dgm:prSet/>
      <dgm:spPr/>
      <dgm:t>
        <a:bodyPr/>
        <a:lstStyle/>
        <a:p>
          <a:endParaRPr lang="en-US"/>
        </a:p>
      </dgm:t>
    </dgm:pt>
    <dgm:pt modelId="{2F5207A5-904D-4182-A0BF-A6559338DB32}" type="pres">
      <dgm:prSet presAssocID="{472A1879-6C27-4E70-BC2B-6154417091FB}" presName="root" presStyleCnt="0">
        <dgm:presLayoutVars>
          <dgm:dir/>
          <dgm:resizeHandles val="exact"/>
        </dgm:presLayoutVars>
      </dgm:prSet>
      <dgm:spPr/>
    </dgm:pt>
    <dgm:pt modelId="{08D0768E-0FB6-47B6-8A06-94DE297F84A1}" type="pres">
      <dgm:prSet presAssocID="{EDD2DDD5-2C09-4767-9CE1-A092F0FFF944}" presName="compNode" presStyleCnt="0"/>
      <dgm:spPr/>
    </dgm:pt>
    <dgm:pt modelId="{2B8C4F4B-9CAB-45FF-99C8-8752C8C4E421}" type="pres">
      <dgm:prSet presAssocID="{EDD2DDD5-2C09-4767-9CE1-A092F0FFF944}" presName="bgRect" presStyleLbl="bgShp" presStyleIdx="0" presStyleCnt="2"/>
      <dgm:spPr/>
    </dgm:pt>
    <dgm:pt modelId="{9D253E7F-C9D3-4DFF-B7FB-E62461368A34}" type="pres">
      <dgm:prSet presAssocID="{EDD2DDD5-2C09-4767-9CE1-A092F0FFF94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31B4CE90-40AF-4D94-AF3D-EE62E7023ADA}" type="pres">
      <dgm:prSet presAssocID="{EDD2DDD5-2C09-4767-9CE1-A092F0FFF944}" presName="spaceRect" presStyleCnt="0"/>
      <dgm:spPr/>
    </dgm:pt>
    <dgm:pt modelId="{13796B85-2807-4A7A-9A6A-0078ADB8DA7E}" type="pres">
      <dgm:prSet presAssocID="{EDD2DDD5-2C09-4767-9CE1-A092F0FFF944}" presName="parTx" presStyleLbl="revTx" presStyleIdx="0" presStyleCnt="4">
        <dgm:presLayoutVars>
          <dgm:chMax val="0"/>
          <dgm:chPref val="0"/>
        </dgm:presLayoutVars>
      </dgm:prSet>
      <dgm:spPr/>
    </dgm:pt>
    <dgm:pt modelId="{E23F27D3-83F1-4B06-BD1A-8A52DD49F7BF}" type="pres">
      <dgm:prSet presAssocID="{EDD2DDD5-2C09-4767-9CE1-A092F0FFF944}" presName="desTx" presStyleLbl="revTx" presStyleIdx="1" presStyleCnt="4">
        <dgm:presLayoutVars/>
      </dgm:prSet>
      <dgm:spPr/>
    </dgm:pt>
    <dgm:pt modelId="{9EE0DC99-4FCB-403A-AD00-577BDFF35CC6}" type="pres">
      <dgm:prSet presAssocID="{D6D4730D-EC7B-4029-B0DF-AF06A7DBD12A}" presName="sibTrans" presStyleCnt="0"/>
      <dgm:spPr/>
    </dgm:pt>
    <dgm:pt modelId="{8C948E6F-AC64-46CF-AB39-09FC3E8CC831}" type="pres">
      <dgm:prSet presAssocID="{936DD606-A6B9-4A9D-BB18-75E0236F9E99}" presName="compNode" presStyleCnt="0"/>
      <dgm:spPr/>
    </dgm:pt>
    <dgm:pt modelId="{3A8B2C0F-0364-4048-9290-C4983144BA6E}" type="pres">
      <dgm:prSet presAssocID="{936DD606-A6B9-4A9D-BB18-75E0236F9E99}" presName="bgRect" presStyleLbl="bgShp" presStyleIdx="1" presStyleCnt="2"/>
      <dgm:spPr/>
    </dgm:pt>
    <dgm:pt modelId="{CB7406A9-54FE-45FD-A829-A210F74A905F}" type="pres">
      <dgm:prSet presAssocID="{936DD606-A6B9-4A9D-BB18-75E0236F9E9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A858DE05-E37C-47AA-B068-35D2D0CAA029}" type="pres">
      <dgm:prSet presAssocID="{936DD606-A6B9-4A9D-BB18-75E0236F9E99}" presName="spaceRect" presStyleCnt="0"/>
      <dgm:spPr/>
    </dgm:pt>
    <dgm:pt modelId="{9BCA1511-59FD-4FB3-A4A2-B65D55DE7D9C}" type="pres">
      <dgm:prSet presAssocID="{936DD606-A6B9-4A9D-BB18-75E0236F9E99}" presName="parTx" presStyleLbl="revTx" presStyleIdx="2" presStyleCnt="4">
        <dgm:presLayoutVars>
          <dgm:chMax val="0"/>
          <dgm:chPref val="0"/>
        </dgm:presLayoutVars>
      </dgm:prSet>
      <dgm:spPr/>
    </dgm:pt>
    <dgm:pt modelId="{FC1BDCE2-4826-4915-98C6-7DCC614FCE13}" type="pres">
      <dgm:prSet presAssocID="{936DD606-A6B9-4A9D-BB18-75E0236F9E99}" presName="desTx" presStyleLbl="revTx" presStyleIdx="3" presStyleCnt="4">
        <dgm:presLayoutVars/>
      </dgm:prSet>
      <dgm:spPr/>
    </dgm:pt>
  </dgm:ptLst>
  <dgm:cxnLst>
    <dgm:cxn modelId="{FDC7A505-27D2-4691-A57F-D6A4390803A1}" srcId="{472A1879-6C27-4E70-BC2B-6154417091FB}" destId="{936DD606-A6B9-4A9D-BB18-75E0236F9E99}" srcOrd="1" destOrd="0" parTransId="{3B335357-3140-40B1-B62B-2926581B34D8}" sibTransId="{E814E5FB-FD60-4071-8B89-DB312BB4632C}"/>
    <dgm:cxn modelId="{9E793C06-6019-4560-82E9-38C1F2F46114}" type="presOf" srcId="{936DD606-A6B9-4A9D-BB18-75E0236F9E99}" destId="{9BCA1511-59FD-4FB3-A4A2-B65D55DE7D9C}" srcOrd="0" destOrd="0" presId="urn:microsoft.com/office/officeart/2018/2/layout/IconVerticalSolidList"/>
    <dgm:cxn modelId="{23F9690E-1796-450C-88F3-6FFCD0A74D1E}" srcId="{472A1879-6C27-4E70-BC2B-6154417091FB}" destId="{EDD2DDD5-2C09-4767-9CE1-A092F0FFF944}" srcOrd="0" destOrd="0" parTransId="{9033689A-B939-482D-A36C-41A43E59F524}" sibTransId="{D6D4730D-EC7B-4029-B0DF-AF06A7DBD12A}"/>
    <dgm:cxn modelId="{6D087A13-F45C-4591-BFCB-E6B40F44EA4A}" type="presOf" srcId="{472A1879-6C27-4E70-BC2B-6154417091FB}" destId="{2F5207A5-904D-4182-A0BF-A6559338DB32}" srcOrd="0" destOrd="0" presId="urn:microsoft.com/office/officeart/2018/2/layout/IconVerticalSolidList"/>
    <dgm:cxn modelId="{7135352C-64CC-4DBA-82D4-2CAFF320E4E9}" srcId="{936DD606-A6B9-4A9D-BB18-75E0236F9E99}" destId="{2CC40F2E-B2BD-4FF0-A562-4BDA69F993B8}" srcOrd="2" destOrd="0" parTransId="{9BA5E949-007F-4F2F-AAF0-6198823ED722}" sibTransId="{185D7798-06AF-4CF5-B413-D7895112F5FE}"/>
    <dgm:cxn modelId="{AC210B33-FC0F-4742-85E5-2B16553C2327}" type="presOf" srcId="{ED77CE0F-19EB-42E4-8474-342EEBBFDC14}" destId="{E23F27D3-83F1-4B06-BD1A-8A52DD49F7BF}" srcOrd="0" destOrd="0" presId="urn:microsoft.com/office/officeart/2018/2/layout/IconVerticalSolidList"/>
    <dgm:cxn modelId="{62B7C960-AB18-4BCC-8693-726C79909F6D}" type="presOf" srcId="{0DE32F40-4352-4549-8378-538BF66225FE}" destId="{FC1BDCE2-4826-4915-98C6-7DCC614FCE13}" srcOrd="0" destOrd="0" presId="urn:microsoft.com/office/officeart/2018/2/layout/IconVerticalSolidList"/>
    <dgm:cxn modelId="{BC206246-D3EC-4FBC-BDC6-C86F5B7EDEB3}" type="presOf" srcId="{2CC40F2E-B2BD-4FF0-A562-4BDA69F993B8}" destId="{FC1BDCE2-4826-4915-98C6-7DCC614FCE13}" srcOrd="0" destOrd="2" presId="urn:microsoft.com/office/officeart/2018/2/layout/IconVerticalSolidList"/>
    <dgm:cxn modelId="{26427689-CC21-46D0-9E22-0B64587F70B8}" srcId="{EDD2DDD5-2C09-4767-9CE1-A092F0FFF944}" destId="{ED77CE0F-19EB-42E4-8474-342EEBBFDC14}" srcOrd="0" destOrd="0" parTransId="{E6A28ED8-84B8-49F0-963A-735CB3F1E2B1}" sibTransId="{67EF981F-593E-422E-BC40-438F66F76E7D}"/>
    <dgm:cxn modelId="{1083D78E-C4AB-4FEF-B007-3356F52B0A17}" srcId="{936DD606-A6B9-4A9D-BB18-75E0236F9E99}" destId="{0DE32F40-4352-4549-8378-538BF66225FE}" srcOrd="0" destOrd="0" parTransId="{5E83761B-A2D3-475E-884E-942591A24B02}" sibTransId="{4DA3733A-92A4-46FE-A9BE-89753684B86E}"/>
    <dgm:cxn modelId="{9E8241B1-45BD-4297-BA57-25E99F66DDA7}" srcId="{936DD606-A6B9-4A9D-BB18-75E0236F9E99}" destId="{7E6456B8-6B10-4403-BD08-F48B3F680120}" srcOrd="1" destOrd="0" parTransId="{2776B30E-A43B-4EDB-955B-73256E4C8F12}" sibTransId="{59591F12-E139-45A0-A76B-B53AC2F638BC}"/>
    <dgm:cxn modelId="{2457F9ED-A7DC-40CB-BF3E-B32CDD5126D0}" type="presOf" srcId="{EDD2DDD5-2C09-4767-9CE1-A092F0FFF944}" destId="{13796B85-2807-4A7A-9A6A-0078ADB8DA7E}" srcOrd="0" destOrd="0" presId="urn:microsoft.com/office/officeart/2018/2/layout/IconVerticalSolidList"/>
    <dgm:cxn modelId="{61C3E1F3-986D-4BC3-A7A9-F0500174671F}" type="presOf" srcId="{7E6456B8-6B10-4403-BD08-F48B3F680120}" destId="{FC1BDCE2-4826-4915-98C6-7DCC614FCE13}" srcOrd="0" destOrd="1" presId="urn:microsoft.com/office/officeart/2018/2/layout/IconVerticalSolidList"/>
    <dgm:cxn modelId="{A066CD5D-65C6-42F3-81E7-F8EE16565BEA}" type="presParOf" srcId="{2F5207A5-904D-4182-A0BF-A6559338DB32}" destId="{08D0768E-0FB6-47B6-8A06-94DE297F84A1}" srcOrd="0" destOrd="0" presId="urn:microsoft.com/office/officeart/2018/2/layout/IconVerticalSolidList"/>
    <dgm:cxn modelId="{980FEFB7-64CF-4A03-A54E-E0CC90EA2E34}" type="presParOf" srcId="{08D0768E-0FB6-47B6-8A06-94DE297F84A1}" destId="{2B8C4F4B-9CAB-45FF-99C8-8752C8C4E421}" srcOrd="0" destOrd="0" presId="urn:microsoft.com/office/officeart/2018/2/layout/IconVerticalSolidList"/>
    <dgm:cxn modelId="{1DE50DE1-B138-4897-AF2B-6DC55095E6E3}" type="presParOf" srcId="{08D0768E-0FB6-47B6-8A06-94DE297F84A1}" destId="{9D253E7F-C9D3-4DFF-B7FB-E62461368A34}" srcOrd="1" destOrd="0" presId="urn:microsoft.com/office/officeart/2018/2/layout/IconVerticalSolidList"/>
    <dgm:cxn modelId="{396323AE-F5B0-42BB-BBE1-0F3C8514EBF0}" type="presParOf" srcId="{08D0768E-0FB6-47B6-8A06-94DE297F84A1}" destId="{31B4CE90-40AF-4D94-AF3D-EE62E7023ADA}" srcOrd="2" destOrd="0" presId="urn:microsoft.com/office/officeart/2018/2/layout/IconVerticalSolidList"/>
    <dgm:cxn modelId="{1C058CDA-BB7C-4CA7-B4AA-114485E3CA5F}" type="presParOf" srcId="{08D0768E-0FB6-47B6-8A06-94DE297F84A1}" destId="{13796B85-2807-4A7A-9A6A-0078ADB8DA7E}" srcOrd="3" destOrd="0" presId="urn:microsoft.com/office/officeart/2018/2/layout/IconVerticalSolidList"/>
    <dgm:cxn modelId="{2E6025F6-5FFF-4C83-8954-1332EABF3CFE}" type="presParOf" srcId="{08D0768E-0FB6-47B6-8A06-94DE297F84A1}" destId="{E23F27D3-83F1-4B06-BD1A-8A52DD49F7BF}" srcOrd="4" destOrd="0" presId="urn:microsoft.com/office/officeart/2018/2/layout/IconVerticalSolidList"/>
    <dgm:cxn modelId="{91272FFE-FCF0-4E1C-93A1-FDF774D620F9}" type="presParOf" srcId="{2F5207A5-904D-4182-A0BF-A6559338DB32}" destId="{9EE0DC99-4FCB-403A-AD00-577BDFF35CC6}" srcOrd="1" destOrd="0" presId="urn:microsoft.com/office/officeart/2018/2/layout/IconVerticalSolidList"/>
    <dgm:cxn modelId="{12732830-5FE6-44F8-B684-AF9418BE9330}" type="presParOf" srcId="{2F5207A5-904D-4182-A0BF-A6559338DB32}" destId="{8C948E6F-AC64-46CF-AB39-09FC3E8CC831}" srcOrd="2" destOrd="0" presId="urn:microsoft.com/office/officeart/2018/2/layout/IconVerticalSolidList"/>
    <dgm:cxn modelId="{EAB12D6D-0C9C-47C9-95E1-C79511C8E001}" type="presParOf" srcId="{8C948E6F-AC64-46CF-AB39-09FC3E8CC831}" destId="{3A8B2C0F-0364-4048-9290-C4983144BA6E}" srcOrd="0" destOrd="0" presId="urn:microsoft.com/office/officeart/2018/2/layout/IconVerticalSolidList"/>
    <dgm:cxn modelId="{CB64C772-7C53-4ACB-8AA2-F7DC182F99A0}" type="presParOf" srcId="{8C948E6F-AC64-46CF-AB39-09FC3E8CC831}" destId="{CB7406A9-54FE-45FD-A829-A210F74A905F}" srcOrd="1" destOrd="0" presId="urn:microsoft.com/office/officeart/2018/2/layout/IconVerticalSolidList"/>
    <dgm:cxn modelId="{9DE83451-B818-4095-B812-4B3AB692F1F1}" type="presParOf" srcId="{8C948E6F-AC64-46CF-AB39-09FC3E8CC831}" destId="{A858DE05-E37C-47AA-B068-35D2D0CAA029}" srcOrd="2" destOrd="0" presId="urn:microsoft.com/office/officeart/2018/2/layout/IconVerticalSolidList"/>
    <dgm:cxn modelId="{F8B447B7-9493-4960-BF26-93F5AE57EC00}" type="presParOf" srcId="{8C948E6F-AC64-46CF-AB39-09FC3E8CC831}" destId="{9BCA1511-59FD-4FB3-A4A2-B65D55DE7D9C}" srcOrd="3" destOrd="0" presId="urn:microsoft.com/office/officeart/2018/2/layout/IconVerticalSolidList"/>
    <dgm:cxn modelId="{2D6C3910-D563-4249-8D7E-B47DDC2AE885}" type="presParOf" srcId="{8C948E6F-AC64-46CF-AB39-09FC3E8CC831}" destId="{FC1BDCE2-4826-4915-98C6-7DCC614FCE13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125FAA-D1CF-41F4-82CD-F9B23FB32746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AE4E126-10FD-4D56-BF86-C6A62B880B4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Best Practice: </a:t>
          </a:r>
          <a:endParaRPr lang="en-US">
            <a:latin typeface="Arial" panose="020B0604020202020204"/>
          </a:endParaRPr>
        </a:p>
      </dgm:t>
    </dgm:pt>
    <dgm:pt modelId="{5AF283B6-FD64-4B1F-A753-4ECD2C353084}" type="parTrans" cxnId="{1F2C6AC1-8C6E-4487-A04D-03AF8E4F5110}">
      <dgm:prSet/>
      <dgm:spPr/>
      <dgm:t>
        <a:bodyPr/>
        <a:lstStyle/>
        <a:p>
          <a:endParaRPr lang="en-US"/>
        </a:p>
      </dgm:t>
    </dgm:pt>
    <dgm:pt modelId="{5354368B-F918-4B60-AF9E-16625A5AA628}" type="sibTrans" cxnId="{1F2C6AC1-8C6E-4487-A04D-03AF8E4F5110}">
      <dgm:prSet/>
      <dgm:spPr/>
      <dgm:t>
        <a:bodyPr/>
        <a:lstStyle/>
        <a:p>
          <a:endParaRPr lang="en-US"/>
        </a:p>
      </dgm:t>
    </dgm:pt>
    <dgm:pt modelId="{E2E1A976-4F41-4D83-B799-3FF832AA605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Process: </a:t>
          </a:r>
        </a:p>
      </dgm:t>
    </dgm:pt>
    <dgm:pt modelId="{B9F36390-0C6F-4571-849D-ABDE14C02A66}" type="parTrans" cxnId="{1E8D787F-341D-40F6-A576-8917D3480172}">
      <dgm:prSet/>
      <dgm:spPr/>
      <dgm:t>
        <a:bodyPr/>
        <a:lstStyle/>
        <a:p>
          <a:endParaRPr lang="en-US"/>
        </a:p>
      </dgm:t>
    </dgm:pt>
    <dgm:pt modelId="{A55ECE51-2DCF-423B-AB52-C6B71CCEF07A}" type="sibTrans" cxnId="{1E8D787F-341D-40F6-A576-8917D3480172}">
      <dgm:prSet/>
      <dgm:spPr/>
      <dgm:t>
        <a:bodyPr/>
        <a:lstStyle/>
        <a:p>
          <a:endParaRPr lang="en-US"/>
        </a:p>
      </dgm:t>
    </dgm:pt>
    <dgm:pt modelId="{E9A4A0DE-CFE8-40D8-A543-A43CB37EDAB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Read the comments on the survey or evaluation</a:t>
          </a:r>
        </a:p>
      </dgm:t>
    </dgm:pt>
    <dgm:pt modelId="{1B592D4B-2D21-4642-B300-1A10DE927E45}" type="parTrans" cxnId="{6B7F9BE7-1AD7-4694-8141-98CEB2110A87}">
      <dgm:prSet/>
      <dgm:spPr/>
      <dgm:t>
        <a:bodyPr/>
        <a:lstStyle/>
        <a:p>
          <a:endParaRPr lang="en-US"/>
        </a:p>
      </dgm:t>
    </dgm:pt>
    <dgm:pt modelId="{7C0E04F1-47E2-459C-A255-3E53E683408B}" type="sibTrans" cxnId="{6B7F9BE7-1AD7-4694-8141-98CEB2110A87}">
      <dgm:prSet/>
      <dgm:spPr/>
      <dgm:t>
        <a:bodyPr/>
        <a:lstStyle/>
        <a:p>
          <a:endParaRPr lang="en-US"/>
        </a:p>
      </dgm:t>
    </dgm:pt>
    <dgm:pt modelId="{286CCED7-9FB0-4B5B-A488-A0881CEF01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Transfer them to another document (excel, word)</a:t>
          </a:r>
        </a:p>
      </dgm:t>
    </dgm:pt>
    <dgm:pt modelId="{4B755A7D-8437-42B6-96CA-55BBA1423CFB}" type="parTrans" cxnId="{F4F96634-C094-461F-8B98-F5487A14BE42}">
      <dgm:prSet/>
      <dgm:spPr/>
      <dgm:t>
        <a:bodyPr/>
        <a:lstStyle/>
        <a:p>
          <a:endParaRPr lang="en-US"/>
        </a:p>
      </dgm:t>
    </dgm:pt>
    <dgm:pt modelId="{1D856725-7D01-42D7-8A6E-D0406D77D84B}" type="sibTrans" cxnId="{F4F96634-C094-461F-8B98-F5487A14BE42}">
      <dgm:prSet/>
      <dgm:spPr/>
      <dgm:t>
        <a:bodyPr/>
        <a:lstStyle/>
        <a:p>
          <a:endParaRPr lang="en-US"/>
        </a:p>
      </dgm:t>
    </dgm:pt>
    <dgm:pt modelId="{151F7007-4503-487A-BB2F-247D83613D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Create a trended report</a:t>
          </a:r>
          <a:r>
            <a:rPr lang="en-US">
              <a:latin typeface="Arial" panose="020B0604020202020204"/>
            </a:rPr>
            <a:t> using numerical representation</a:t>
          </a:r>
          <a:endParaRPr lang="en-US"/>
        </a:p>
      </dgm:t>
    </dgm:pt>
    <dgm:pt modelId="{217ACA66-AEE7-4774-9136-02023E96ACF0}" type="parTrans" cxnId="{9C40B04C-6840-4E75-9DED-A2D05D445DB2}">
      <dgm:prSet/>
      <dgm:spPr/>
      <dgm:t>
        <a:bodyPr/>
        <a:lstStyle/>
        <a:p>
          <a:endParaRPr lang="en-US"/>
        </a:p>
      </dgm:t>
    </dgm:pt>
    <dgm:pt modelId="{39951E92-8D97-4465-BDFF-B079BC24CCF1}" type="sibTrans" cxnId="{9C40B04C-6840-4E75-9DED-A2D05D445DB2}">
      <dgm:prSet/>
      <dgm:spPr/>
      <dgm:t>
        <a:bodyPr/>
        <a:lstStyle/>
        <a:p>
          <a:endParaRPr lang="en-US"/>
        </a:p>
      </dgm:t>
    </dgm:pt>
    <dgm:pt modelId="{53C37FB3-E81F-4738-AE90-2212F0A483B6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Export the document to Excel</a:t>
          </a:r>
        </a:p>
      </dgm:t>
    </dgm:pt>
    <dgm:pt modelId="{5FC7C752-1302-445D-8117-1EE7D1B52D03}" type="parTrans" cxnId="{BF577FB2-A7D6-42AD-A387-FF98A7E60D46}">
      <dgm:prSet/>
      <dgm:spPr/>
    </dgm:pt>
    <dgm:pt modelId="{CB6578B1-9F9E-48CC-BF38-0F3EAFFD00F2}" type="sibTrans" cxnId="{BF577FB2-A7D6-42AD-A387-FF98A7E60D46}">
      <dgm:prSet/>
      <dgm:spPr/>
    </dgm:pt>
    <dgm:pt modelId="{A90E7B76-BFEB-404F-81A4-FBF4D27909BA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b="0">
              <a:latin typeface="Arial" panose="020B0604020202020204"/>
            </a:rPr>
            <a:t>Save two versions</a:t>
          </a:r>
        </a:p>
      </dgm:t>
    </dgm:pt>
    <dgm:pt modelId="{0D212477-06C6-484E-AA02-6F2226F0DE81}" type="parTrans" cxnId="{24BB4943-7589-4E5A-ABFA-89A65B2C55DE}">
      <dgm:prSet/>
      <dgm:spPr/>
    </dgm:pt>
    <dgm:pt modelId="{0BBF5B3F-49AA-4218-AFAD-30C613B15CB2}" type="sibTrans" cxnId="{24BB4943-7589-4E5A-ABFA-89A65B2C55DE}">
      <dgm:prSet/>
      <dgm:spPr/>
    </dgm:pt>
    <dgm:pt modelId="{351C9EEC-ACA3-45D8-B8B1-B7362C9C9FFE}">
      <dgm:prSet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>
              <a:latin typeface="Arial" panose="020B0604020202020204"/>
            </a:rPr>
            <a:t>Tip:</a:t>
          </a:r>
        </a:p>
      </dgm:t>
    </dgm:pt>
    <dgm:pt modelId="{58713E17-B959-4581-AB76-9D117AB90120}" type="parTrans" cxnId="{86D1B418-AEF5-439E-BF9E-EC64CAE50874}">
      <dgm:prSet/>
      <dgm:spPr/>
    </dgm:pt>
    <dgm:pt modelId="{C9ABD693-9528-4853-826F-B6CEA7F10741}" type="sibTrans" cxnId="{86D1B418-AEF5-439E-BF9E-EC64CAE50874}">
      <dgm:prSet/>
      <dgm:spPr/>
    </dgm:pt>
    <dgm:pt modelId="{6E6A8A89-0B4B-42FA-B100-503F66EE76BF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b="0">
              <a:latin typeface="Arial" panose="020B0604020202020204"/>
            </a:rPr>
            <a:t>One that is labeled "with comments" so you never email the wrong version</a:t>
          </a:r>
        </a:p>
      </dgm:t>
    </dgm:pt>
    <dgm:pt modelId="{F8868C2D-C50B-41BB-99EB-B50EC710E7C2}" type="parTrans" cxnId="{28261CCB-F54B-4D48-BB60-4A162FE64E35}">
      <dgm:prSet/>
      <dgm:spPr/>
    </dgm:pt>
    <dgm:pt modelId="{323FC2F7-2D6D-4A7A-A573-339D676CBD38}" type="sibTrans" cxnId="{28261CCB-F54B-4D48-BB60-4A162FE64E35}">
      <dgm:prSet/>
      <dgm:spPr/>
    </dgm:pt>
    <dgm:pt modelId="{2A847503-58D0-4E4F-9882-D0C14AE224C3}" type="pres">
      <dgm:prSet presAssocID="{90125FAA-D1CF-41F4-82CD-F9B23FB32746}" presName="root" presStyleCnt="0">
        <dgm:presLayoutVars>
          <dgm:dir/>
          <dgm:resizeHandles val="exact"/>
        </dgm:presLayoutVars>
      </dgm:prSet>
      <dgm:spPr/>
    </dgm:pt>
    <dgm:pt modelId="{285C6EA6-8036-4F08-926C-0096A75FFCD2}" type="pres">
      <dgm:prSet presAssocID="{DAE4E126-10FD-4D56-BF86-C6A62B880B4B}" presName="compNode" presStyleCnt="0"/>
      <dgm:spPr/>
    </dgm:pt>
    <dgm:pt modelId="{79E549CF-CD31-4055-A884-898835E6FE1E}" type="pres">
      <dgm:prSet presAssocID="{DAE4E126-10FD-4D56-BF86-C6A62B880B4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load"/>
        </a:ext>
      </dgm:extLst>
    </dgm:pt>
    <dgm:pt modelId="{453DC18A-A39B-4E78-BCE4-9E28836A2D61}" type="pres">
      <dgm:prSet presAssocID="{DAE4E126-10FD-4D56-BF86-C6A62B880B4B}" presName="iconSpace" presStyleCnt="0"/>
      <dgm:spPr/>
    </dgm:pt>
    <dgm:pt modelId="{2AA0FA3A-BAA3-4DD4-B520-E8242BBC62A6}" type="pres">
      <dgm:prSet presAssocID="{DAE4E126-10FD-4D56-BF86-C6A62B880B4B}" presName="parTx" presStyleLbl="revTx" presStyleIdx="0" presStyleCnt="6">
        <dgm:presLayoutVars>
          <dgm:chMax val="0"/>
          <dgm:chPref val="0"/>
        </dgm:presLayoutVars>
      </dgm:prSet>
      <dgm:spPr/>
    </dgm:pt>
    <dgm:pt modelId="{3FED5676-5467-4E25-85EB-B5CD26215AEF}" type="pres">
      <dgm:prSet presAssocID="{DAE4E126-10FD-4D56-BF86-C6A62B880B4B}" presName="txSpace" presStyleCnt="0"/>
      <dgm:spPr/>
    </dgm:pt>
    <dgm:pt modelId="{5FFBF42D-CB19-404F-8A19-41CD7AF783B0}" type="pres">
      <dgm:prSet presAssocID="{DAE4E126-10FD-4D56-BF86-C6A62B880B4B}" presName="desTx" presStyleLbl="revTx" presStyleIdx="1" presStyleCnt="6">
        <dgm:presLayoutVars/>
      </dgm:prSet>
      <dgm:spPr/>
    </dgm:pt>
    <dgm:pt modelId="{BAB695C9-DFCE-461E-AF7B-EF65CE0F07EF}" type="pres">
      <dgm:prSet presAssocID="{5354368B-F918-4B60-AF9E-16625A5AA628}" presName="sibTrans" presStyleCnt="0"/>
      <dgm:spPr/>
    </dgm:pt>
    <dgm:pt modelId="{09433F6A-5A84-4318-B085-CE4523D8DDB4}" type="pres">
      <dgm:prSet presAssocID="{E2E1A976-4F41-4D83-B799-3FF832AA605D}" presName="compNode" presStyleCnt="0"/>
      <dgm:spPr/>
    </dgm:pt>
    <dgm:pt modelId="{FB402B04-A9A3-417F-A275-7242B9258E65}" type="pres">
      <dgm:prSet presAssocID="{E2E1A976-4F41-4D83-B799-3FF832AA605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FC0F0514-C46D-4D69-B9D9-8F893F2E6AE4}" type="pres">
      <dgm:prSet presAssocID="{E2E1A976-4F41-4D83-B799-3FF832AA605D}" presName="iconSpace" presStyleCnt="0"/>
      <dgm:spPr/>
    </dgm:pt>
    <dgm:pt modelId="{6072C323-1076-40FD-BB5B-EE363656C977}" type="pres">
      <dgm:prSet presAssocID="{E2E1A976-4F41-4D83-B799-3FF832AA605D}" presName="parTx" presStyleLbl="revTx" presStyleIdx="2" presStyleCnt="6">
        <dgm:presLayoutVars>
          <dgm:chMax val="0"/>
          <dgm:chPref val="0"/>
        </dgm:presLayoutVars>
      </dgm:prSet>
      <dgm:spPr/>
    </dgm:pt>
    <dgm:pt modelId="{AD6D69BD-BFB9-4CA8-98AE-53B8A1C9D09B}" type="pres">
      <dgm:prSet presAssocID="{E2E1A976-4F41-4D83-B799-3FF832AA605D}" presName="txSpace" presStyleCnt="0"/>
      <dgm:spPr/>
    </dgm:pt>
    <dgm:pt modelId="{656FD5DE-ED02-491F-BDB5-858A8E71EE05}" type="pres">
      <dgm:prSet presAssocID="{E2E1A976-4F41-4D83-B799-3FF832AA605D}" presName="desTx" presStyleLbl="revTx" presStyleIdx="3" presStyleCnt="6">
        <dgm:presLayoutVars/>
      </dgm:prSet>
      <dgm:spPr/>
    </dgm:pt>
    <dgm:pt modelId="{8E5235F8-91E2-4897-AB06-6D7773AC0C17}" type="pres">
      <dgm:prSet presAssocID="{A55ECE51-2DCF-423B-AB52-C6B71CCEF07A}" presName="sibTrans" presStyleCnt="0"/>
      <dgm:spPr/>
    </dgm:pt>
    <dgm:pt modelId="{6262F5E4-7823-4325-B6B1-4221D44148B8}" type="pres">
      <dgm:prSet presAssocID="{351C9EEC-ACA3-45D8-B8B1-B7362C9C9FFE}" presName="compNode" presStyleCnt="0"/>
      <dgm:spPr/>
    </dgm:pt>
    <dgm:pt modelId="{DD3C4E1E-4C51-4940-BAA4-2D75A9AA76AE}" type="pres">
      <dgm:prSet presAssocID="{351C9EEC-ACA3-45D8-B8B1-B7362C9C9FFE}" presName="iconRect" presStyleLbl="node1" presStyleIdx="2" presStyleCnt="3"/>
      <dgm:spPr/>
    </dgm:pt>
    <dgm:pt modelId="{4785D1D7-AFBE-4064-A602-6AFE65C38F16}" type="pres">
      <dgm:prSet presAssocID="{351C9EEC-ACA3-45D8-B8B1-B7362C9C9FFE}" presName="iconSpace" presStyleCnt="0"/>
      <dgm:spPr/>
    </dgm:pt>
    <dgm:pt modelId="{728331AA-9102-4589-9B44-EAA658D68DE6}" type="pres">
      <dgm:prSet presAssocID="{351C9EEC-ACA3-45D8-B8B1-B7362C9C9FFE}" presName="parTx" presStyleLbl="revTx" presStyleIdx="4" presStyleCnt="6">
        <dgm:presLayoutVars>
          <dgm:chMax val="0"/>
          <dgm:chPref val="0"/>
        </dgm:presLayoutVars>
      </dgm:prSet>
      <dgm:spPr/>
    </dgm:pt>
    <dgm:pt modelId="{7F66AE95-0C12-4794-A13E-025BDA10F949}" type="pres">
      <dgm:prSet presAssocID="{351C9EEC-ACA3-45D8-B8B1-B7362C9C9FFE}" presName="txSpace" presStyleCnt="0"/>
      <dgm:spPr/>
    </dgm:pt>
    <dgm:pt modelId="{E3A12C9A-7153-4CB3-B2CD-934777B0FEAB}" type="pres">
      <dgm:prSet presAssocID="{351C9EEC-ACA3-45D8-B8B1-B7362C9C9FFE}" presName="desTx" presStyleLbl="revTx" presStyleIdx="5" presStyleCnt="6">
        <dgm:presLayoutVars/>
      </dgm:prSet>
      <dgm:spPr/>
    </dgm:pt>
  </dgm:ptLst>
  <dgm:cxnLst>
    <dgm:cxn modelId="{86D1B418-AEF5-439E-BF9E-EC64CAE50874}" srcId="{90125FAA-D1CF-41F4-82CD-F9B23FB32746}" destId="{351C9EEC-ACA3-45D8-B8B1-B7362C9C9FFE}" srcOrd="2" destOrd="0" parTransId="{58713E17-B959-4581-AB76-9D117AB90120}" sibTransId="{C9ABD693-9528-4853-826F-B6CEA7F10741}"/>
    <dgm:cxn modelId="{D7DAC927-5E3F-4F19-A0BB-3A57B8F92FE4}" type="presOf" srcId="{90125FAA-D1CF-41F4-82CD-F9B23FB32746}" destId="{2A847503-58D0-4E4F-9882-D0C14AE224C3}" srcOrd="0" destOrd="0" presId="urn:microsoft.com/office/officeart/2018/2/layout/IconLabelDescriptionList"/>
    <dgm:cxn modelId="{F4F96634-C094-461F-8B98-F5487A14BE42}" srcId="{E2E1A976-4F41-4D83-B799-3FF832AA605D}" destId="{286CCED7-9FB0-4B5B-A488-A0881CEF016A}" srcOrd="1" destOrd="0" parTransId="{4B755A7D-8437-42B6-96CA-55BBA1423CFB}" sibTransId="{1D856725-7D01-42D7-8A6E-D0406D77D84B}"/>
    <dgm:cxn modelId="{BD355D37-5C06-4FF7-BB05-7310F99480DD}" type="presOf" srcId="{E9A4A0DE-CFE8-40D8-A543-A43CB37EDAB3}" destId="{656FD5DE-ED02-491F-BDB5-858A8E71EE05}" srcOrd="0" destOrd="0" presId="urn:microsoft.com/office/officeart/2018/2/layout/IconLabelDescriptionList"/>
    <dgm:cxn modelId="{A5332342-07C9-4220-B112-C53D0D42AE96}" type="presOf" srcId="{6E6A8A89-0B4B-42FA-B100-503F66EE76BF}" destId="{E3A12C9A-7153-4CB3-B2CD-934777B0FEAB}" srcOrd="0" destOrd="1" presId="urn:microsoft.com/office/officeart/2018/2/layout/IconLabelDescriptionList"/>
    <dgm:cxn modelId="{24BB4943-7589-4E5A-ABFA-89A65B2C55DE}" srcId="{351C9EEC-ACA3-45D8-B8B1-B7362C9C9FFE}" destId="{A90E7B76-BFEB-404F-81A4-FBF4D27909BA}" srcOrd="0" destOrd="0" parTransId="{0D212477-06C6-484E-AA02-6F2226F0DE81}" sibTransId="{0BBF5B3F-49AA-4218-AFAD-30C613B15CB2}"/>
    <dgm:cxn modelId="{9C40B04C-6840-4E75-9DED-A2D05D445DB2}" srcId="{E2E1A976-4F41-4D83-B799-3FF832AA605D}" destId="{151F7007-4503-487A-BB2F-247D83613DC1}" srcOrd="2" destOrd="0" parTransId="{217ACA66-AEE7-4774-9136-02023E96ACF0}" sibTransId="{39951E92-8D97-4465-BDFF-B079BC24CCF1}"/>
    <dgm:cxn modelId="{C509554F-54A8-47AD-977C-6ADB4FB70224}" type="presOf" srcId="{53C37FB3-E81F-4738-AE90-2212F0A483B6}" destId="{5FFBF42D-CB19-404F-8A19-41CD7AF783B0}" srcOrd="0" destOrd="0" presId="urn:microsoft.com/office/officeart/2018/2/layout/IconLabelDescriptionList"/>
    <dgm:cxn modelId="{12ABB459-EAAB-43A2-A0BE-D97A55FB18F7}" type="presOf" srcId="{286CCED7-9FB0-4B5B-A488-A0881CEF016A}" destId="{656FD5DE-ED02-491F-BDB5-858A8E71EE05}" srcOrd="0" destOrd="1" presId="urn:microsoft.com/office/officeart/2018/2/layout/IconLabelDescriptionList"/>
    <dgm:cxn modelId="{1E8D787F-341D-40F6-A576-8917D3480172}" srcId="{90125FAA-D1CF-41F4-82CD-F9B23FB32746}" destId="{E2E1A976-4F41-4D83-B799-3FF832AA605D}" srcOrd="1" destOrd="0" parTransId="{B9F36390-0C6F-4571-849D-ABDE14C02A66}" sibTransId="{A55ECE51-2DCF-423B-AB52-C6B71CCEF07A}"/>
    <dgm:cxn modelId="{14C2E484-F584-4822-820A-FE4F3FDFAA3C}" type="presOf" srcId="{351C9EEC-ACA3-45D8-B8B1-B7362C9C9FFE}" destId="{728331AA-9102-4589-9B44-EAA658D68DE6}" srcOrd="0" destOrd="0" presId="urn:microsoft.com/office/officeart/2018/2/layout/IconLabelDescriptionList"/>
    <dgm:cxn modelId="{C10C61AA-D705-47C5-9520-9E10E43390C3}" type="presOf" srcId="{DAE4E126-10FD-4D56-BF86-C6A62B880B4B}" destId="{2AA0FA3A-BAA3-4DD4-B520-E8242BBC62A6}" srcOrd="0" destOrd="0" presId="urn:microsoft.com/office/officeart/2018/2/layout/IconLabelDescriptionList"/>
    <dgm:cxn modelId="{BF577FB2-A7D6-42AD-A387-FF98A7E60D46}" srcId="{DAE4E126-10FD-4D56-BF86-C6A62B880B4B}" destId="{53C37FB3-E81F-4738-AE90-2212F0A483B6}" srcOrd="0" destOrd="0" parTransId="{5FC7C752-1302-445D-8117-1EE7D1B52D03}" sibTransId="{CB6578B1-9F9E-48CC-BF38-0F3EAFFD00F2}"/>
    <dgm:cxn modelId="{4EE610B7-4AC4-48F8-A510-7B870187515F}" type="presOf" srcId="{E2E1A976-4F41-4D83-B799-3FF832AA605D}" destId="{6072C323-1076-40FD-BB5B-EE363656C977}" srcOrd="0" destOrd="0" presId="urn:microsoft.com/office/officeart/2018/2/layout/IconLabelDescriptionList"/>
    <dgm:cxn modelId="{1F2C6AC1-8C6E-4487-A04D-03AF8E4F5110}" srcId="{90125FAA-D1CF-41F4-82CD-F9B23FB32746}" destId="{DAE4E126-10FD-4D56-BF86-C6A62B880B4B}" srcOrd="0" destOrd="0" parTransId="{5AF283B6-FD64-4B1F-A753-4ECD2C353084}" sibTransId="{5354368B-F918-4B60-AF9E-16625A5AA628}"/>
    <dgm:cxn modelId="{28261CCB-F54B-4D48-BB60-4A162FE64E35}" srcId="{351C9EEC-ACA3-45D8-B8B1-B7362C9C9FFE}" destId="{6E6A8A89-0B4B-42FA-B100-503F66EE76BF}" srcOrd="1" destOrd="0" parTransId="{F8868C2D-C50B-41BB-99EB-B50EC710E7C2}" sibTransId="{323FC2F7-2D6D-4A7A-A573-339D676CBD38}"/>
    <dgm:cxn modelId="{D8D03CDD-366B-4C3F-9BFA-0327554E3E04}" type="presOf" srcId="{151F7007-4503-487A-BB2F-247D83613DC1}" destId="{656FD5DE-ED02-491F-BDB5-858A8E71EE05}" srcOrd="0" destOrd="2" presId="urn:microsoft.com/office/officeart/2018/2/layout/IconLabelDescriptionList"/>
    <dgm:cxn modelId="{6B7F9BE7-1AD7-4694-8141-98CEB2110A87}" srcId="{E2E1A976-4F41-4D83-B799-3FF832AA605D}" destId="{E9A4A0DE-CFE8-40D8-A543-A43CB37EDAB3}" srcOrd="0" destOrd="0" parTransId="{1B592D4B-2D21-4642-B300-1A10DE927E45}" sibTransId="{7C0E04F1-47E2-459C-A255-3E53E683408B}"/>
    <dgm:cxn modelId="{25AEBDF3-FBC5-4F89-A528-88E1667494CE}" type="presOf" srcId="{A90E7B76-BFEB-404F-81A4-FBF4D27909BA}" destId="{E3A12C9A-7153-4CB3-B2CD-934777B0FEAB}" srcOrd="0" destOrd="0" presId="urn:microsoft.com/office/officeart/2018/2/layout/IconLabelDescriptionList"/>
    <dgm:cxn modelId="{AA7A2FDD-8B83-40CA-809D-855D718085EE}" type="presParOf" srcId="{2A847503-58D0-4E4F-9882-D0C14AE224C3}" destId="{285C6EA6-8036-4F08-926C-0096A75FFCD2}" srcOrd="0" destOrd="0" presId="urn:microsoft.com/office/officeart/2018/2/layout/IconLabelDescriptionList"/>
    <dgm:cxn modelId="{FA8172FD-25C5-4936-8630-EB85B5C50A5F}" type="presParOf" srcId="{285C6EA6-8036-4F08-926C-0096A75FFCD2}" destId="{79E549CF-CD31-4055-A884-898835E6FE1E}" srcOrd="0" destOrd="0" presId="urn:microsoft.com/office/officeart/2018/2/layout/IconLabelDescriptionList"/>
    <dgm:cxn modelId="{1A8670BD-F4D2-48BF-A098-5BBC90C26409}" type="presParOf" srcId="{285C6EA6-8036-4F08-926C-0096A75FFCD2}" destId="{453DC18A-A39B-4E78-BCE4-9E28836A2D61}" srcOrd="1" destOrd="0" presId="urn:microsoft.com/office/officeart/2018/2/layout/IconLabelDescriptionList"/>
    <dgm:cxn modelId="{379BE993-5315-473B-81FF-BA14FEFD666D}" type="presParOf" srcId="{285C6EA6-8036-4F08-926C-0096A75FFCD2}" destId="{2AA0FA3A-BAA3-4DD4-B520-E8242BBC62A6}" srcOrd="2" destOrd="0" presId="urn:microsoft.com/office/officeart/2018/2/layout/IconLabelDescriptionList"/>
    <dgm:cxn modelId="{3C965DFE-681F-4737-9E2B-828061A3C488}" type="presParOf" srcId="{285C6EA6-8036-4F08-926C-0096A75FFCD2}" destId="{3FED5676-5467-4E25-85EB-B5CD26215AEF}" srcOrd="3" destOrd="0" presId="urn:microsoft.com/office/officeart/2018/2/layout/IconLabelDescriptionList"/>
    <dgm:cxn modelId="{0345913C-8A73-45EE-A8B1-8A6D98AF06BB}" type="presParOf" srcId="{285C6EA6-8036-4F08-926C-0096A75FFCD2}" destId="{5FFBF42D-CB19-404F-8A19-41CD7AF783B0}" srcOrd="4" destOrd="0" presId="urn:microsoft.com/office/officeart/2018/2/layout/IconLabelDescriptionList"/>
    <dgm:cxn modelId="{7134E52E-2D3C-4D1B-928D-EC95D1A317E7}" type="presParOf" srcId="{2A847503-58D0-4E4F-9882-D0C14AE224C3}" destId="{BAB695C9-DFCE-461E-AF7B-EF65CE0F07EF}" srcOrd="1" destOrd="0" presId="urn:microsoft.com/office/officeart/2018/2/layout/IconLabelDescriptionList"/>
    <dgm:cxn modelId="{81FD142E-0160-4376-87AB-EFA979A103C3}" type="presParOf" srcId="{2A847503-58D0-4E4F-9882-D0C14AE224C3}" destId="{09433F6A-5A84-4318-B085-CE4523D8DDB4}" srcOrd="2" destOrd="0" presId="urn:microsoft.com/office/officeart/2018/2/layout/IconLabelDescriptionList"/>
    <dgm:cxn modelId="{A161D298-14B0-4A55-8C48-CA72CC43D406}" type="presParOf" srcId="{09433F6A-5A84-4318-B085-CE4523D8DDB4}" destId="{FB402B04-A9A3-417F-A275-7242B9258E65}" srcOrd="0" destOrd="0" presId="urn:microsoft.com/office/officeart/2018/2/layout/IconLabelDescriptionList"/>
    <dgm:cxn modelId="{8A842825-FE76-47B5-BB38-E5DCD67A80E7}" type="presParOf" srcId="{09433F6A-5A84-4318-B085-CE4523D8DDB4}" destId="{FC0F0514-C46D-4D69-B9D9-8F893F2E6AE4}" srcOrd="1" destOrd="0" presId="urn:microsoft.com/office/officeart/2018/2/layout/IconLabelDescriptionList"/>
    <dgm:cxn modelId="{A875167F-F76F-49B0-81E8-3D352F15557D}" type="presParOf" srcId="{09433F6A-5A84-4318-B085-CE4523D8DDB4}" destId="{6072C323-1076-40FD-BB5B-EE363656C977}" srcOrd="2" destOrd="0" presId="urn:microsoft.com/office/officeart/2018/2/layout/IconLabelDescriptionList"/>
    <dgm:cxn modelId="{4FDC0E60-6BBD-473E-9BD2-1718F9C6B566}" type="presParOf" srcId="{09433F6A-5A84-4318-B085-CE4523D8DDB4}" destId="{AD6D69BD-BFB9-4CA8-98AE-53B8A1C9D09B}" srcOrd="3" destOrd="0" presId="urn:microsoft.com/office/officeart/2018/2/layout/IconLabelDescriptionList"/>
    <dgm:cxn modelId="{81AD2943-A75E-4583-95A2-61759C77D8CB}" type="presParOf" srcId="{09433F6A-5A84-4318-B085-CE4523D8DDB4}" destId="{656FD5DE-ED02-491F-BDB5-858A8E71EE05}" srcOrd="4" destOrd="0" presId="urn:microsoft.com/office/officeart/2018/2/layout/IconLabelDescriptionList"/>
    <dgm:cxn modelId="{C052486F-AC1F-46E7-AC9E-68A8F19946AC}" type="presParOf" srcId="{2A847503-58D0-4E4F-9882-D0C14AE224C3}" destId="{8E5235F8-91E2-4897-AB06-6D7773AC0C17}" srcOrd="3" destOrd="0" presId="urn:microsoft.com/office/officeart/2018/2/layout/IconLabelDescriptionList"/>
    <dgm:cxn modelId="{A37A83CF-59AB-45EB-A9EE-5B4BD91259F4}" type="presParOf" srcId="{2A847503-58D0-4E4F-9882-D0C14AE224C3}" destId="{6262F5E4-7823-4325-B6B1-4221D44148B8}" srcOrd="4" destOrd="0" presId="urn:microsoft.com/office/officeart/2018/2/layout/IconLabelDescriptionList"/>
    <dgm:cxn modelId="{AC357FCC-265A-46C9-ACC3-7269789F04BB}" type="presParOf" srcId="{6262F5E4-7823-4325-B6B1-4221D44148B8}" destId="{DD3C4E1E-4C51-4940-BAA4-2D75A9AA76AE}" srcOrd="0" destOrd="0" presId="urn:microsoft.com/office/officeart/2018/2/layout/IconLabelDescriptionList"/>
    <dgm:cxn modelId="{3760EDB1-5928-4CE8-8E6B-93749DE149A0}" type="presParOf" srcId="{6262F5E4-7823-4325-B6B1-4221D44148B8}" destId="{4785D1D7-AFBE-4064-A602-6AFE65C38F16}" srcOrd="1" destOrd="0" presId="urn:microsoft.com/office/officeart/2018/2/layout/IconLabelDescriptionList"/>
    <dgm:cxn modelId="{850DEB4D-9C99-4C65-954C-F2054E36DEE0}" type="presParOf" srcId="{6262F5E4-7823-4325-B6B1-4221D44148B8}" destId="{728331AA-9102-4589-9B44-EAA658D68DE6}" srcOrd="2" destOrd="0" presId="urn:microsoft.com/office/officeart/2018/2/layout/IconLabelDescriptionList"/>
    <dgm:cxn modelId="{5DA7EFF5-EA6E-4AB2-B564-4CB56F5921FF}" type="presParOf" srcId="{6262F5E4-7823-4325-B6B1-4221D44148B8}" destId="{7F66AE95-0C12-4794-A13E-025BDA10F949}" srcOrd="3" destOrd="0" presId="urn:microsoft.com/office/officeart/2018/2/layout/IconLabelDescriptionList"/>
    <dgm:cxn modelId="{C958B38E-44E9-463A-B6FA-2B410610714A}" type="presParOf" srcId="{6262F5E4-7823-4325-B6B1-4221D44148B8}" destId="{E3A12C9A-7153-4CB3-B2CD-934777B0FEAB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C4F4B-9CAB-45FF-99C8-8752C8C4E421}">
      <dsp:nvSpPr>
        <dsp:cNvPr id="0" name=""/>
        <dsp:cNvSpPr/>
      </dsp:nvSpPr>
      <dsp:spPr>
        <a:xfrm>
          <a:off x="0" y="721322"/>
          <a:ext cx="7886700" cy="133167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53E7F-C9D3-4DFF-B7FB-E62461368A34}">
      <dsp:nvSpPr>
        <dsp:cNvPr id="0" name=""/>
        <dsp:cNvSpPr/>
      </dsp:nvSpPr>
      <dsp:spPr>
        <a:xfrm>
          <a:off x="402830" y="1020948"/>
          <a:ext cx="732419" cy="7324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96B85-2807-4A7A-9A6A-0078ADB8DA7E}">
      <dsp:nvSpPr>
        <dsp:cNvPr id="0" name=""/>
        <dsp:cNvSpPr/>
      </dsp:nvSpPr>
      <dsp:spPr>
        <a:xfrm>
          <a:off x="1538080" y="721322"/>
          <a:ext cx="3549015" cy="1331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35" tIns="140935" rIns="140935" bIns="14093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Why?</a:t>
          </a:r>
        </a:p>
      </dsp:txBody>
      <dsp:txXfrm>
        <a:off x="1538080" y="721322"/>
        <a:ext cx="3549015" cy="1331671"/>
      </dsp:txXfrm>
    </dsp:sp>
    <dsp:sp modelId="{E23F27D3-83F1-4B06-BD1A-8A52DD49F7BF}">
      <dsp:nvSpPr>
        <dsp:cNvPr id="0" name=""/>
        <dsp:cNvSpPr/>
      </dsp:nvSpPr>
      <dsp:spPr>
        <a:xfrm>
          <a:off x="5087095" y="721322"/>
          <a:ext cx="2799604" cy="1331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35" tIns="140935" rIns="140935" bIns="14093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ACGME SURVEY ISSUE</a:t>
          </a:r>
        </a:p>
      </dsp:txBody>
      <dsp:txXfrm>
        <a:off x="5087095" y="721322"/>
        <a:ext cx="2799604" cy="1331671"/>
      </dsp:txXfrm>
    </dsp:sp>
    <dsp:sp modelId="{3A8B2C0F-0364-4048-9290-C4983144BA6E}">
      <dsp:nvSpPr>
        <dsp:cNvPr id="0" name=""/>
        <dsp:cNvSpPr/>
      </dsp:nvSpPr>
      <dsp:spPr>
        <a:xfrm>
          <a:off x="0" y="2385911"/>
          <a:ext cx="7886700" cy="133167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406A9-54FE-45FD-A829-A210F74A905F}">
      <dsp:nvSpPr>
        <dsp:cNvPr id="0" name=""/>
        <dsp:cNvSpPr/>
      </dsp:nvSpPr>
      <dsp:spPr>
        <a:xfrm>
          <a:off x="402830" y="2685537"/>
          <a:ext cx="732419" cy="7324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A1511-59FD-4FB3-A4A2-B65D55DE7D9C}">
      <dsp:nvSpPr>
        <dsp:cNvPr id="0" name=""/>
        <dsp:cNvSpPr/>
      </dsp:nvSpPr>
      <dsp:spPr>
        <a:xfrm>
          <a:off x="1538080" y="2385911"/>
          <a:ext cx="3549015" cy="1331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35" tIns="140935" rIns="140935" bIns="14093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When?</a:t>
          </a:r>
        </a:p>
      </dsp:txBody>
      <dsp:txXfrm>
        <a:off x="1538080" y="2385911"/>
        <a:ext cx="3549015" cy="1331671"/>
      </dsp:txXfrm>
    </dsp:sp>
    <dsp:sp modelId="{FC1BDCE2-4826-4915-98C6-7DCC614FCE13}">
      <dsp:nvSpPr>
        <dsp:cNvPr id="0" name=""/>
        <dsp:cNvSpPr/>
      </dsp:nvSpPr>
      <dsp:spPr>
        <a:xfrm>
          <a:off x="5087095" y="2385911"/>
          <a:ext cx="2799604" cy="1331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35" tIns="140935" rIns="140935" bIns="14093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Evaluations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Conversation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Surveys</a:t>
          </a:r>
        </a:p>
      </dsp:txBody>
      <dsp:txXfrm>
        <a:off x="5087095" y="2385911"/>
        <a:ext cx="2799604" cy="1331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549CF-CD31-4055-A884-898835E6FE1E}">
      <dsp:nvSpPr>
        <dsp:cNvPr id="0" name=""/>
        <dsp:cNvSpPr/>
      </dsp:nvSpPr>
      <dsp:spPr>
        <a:xfrm>
          <a:off x="295" y="432619"/>
          <a:ext cx="823921" cy="8239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0FA3A-BAA3-4DD4-B520-E8242BBC62A6}">
      <dsp:nvSpPr>
        <dsp:cNvPr id="0" name=""/>
        <dsp:cNvSpPr/>
      </dsp:nvSpPr>
      <dsp:spPr>
        <a:xfrm>
          <a:off x="295" y="1410209"/>
          <a:ext cx="2354062" cy="35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Best Practice: </a:t>
          </a:r>
          <a:endParaRPr lang="en-US" sz="2400" kern="1200">
            <a:latin typeface="Arial" panose="020B0604020202020204"/>
          </a:endParaRPr>
        </a:p>
      </dsp:txBody>
      <dsp:txXfrm>
        <a:off x="295" y="1410209"/>
        <a:ext cx="2354062" cy="353109"/>
      </dsp:txXfrm>
    </dsp:sp>
    <dsp:sp modelId="{5FFBF42D-CB19-404F-8A19-41CD7AF783B0}">
      <dsp:nvSpPr>
        <dsp:cNvPr id="0" name=""/>
        <dsp:cNvSpPr/>
      </dsp:nvSpPr>
      <dsp:spPr>
        <a:xfrm>
          <a:off x="295" y="1834792"/>
          <a:ext cx="2354062" cy="2171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Export the document to Excel</a:t>
          </a:r>
        </a:p>
      </dsp:txBody>
      <dsp:txXfrm>
        <a:off x="295" y="1834792"/>
        <a:ext cx="2354062" cy="2171493"/>
      </dsp:txXfrm>
    </dsp:sp>
    <dsp:sp modelId="{FB402B04-A9A3-417F-A275-7242B9258E65}">
      <dsp:nvSpPr>
        <dsp:cNvPr id="0" name=""/>
        <dsp:cNvSpPr/>
      </dsp:nvSpPr>
      <dsp:spPr>
        <a:xfrm>
          <a:off x="2766318" y="432619"/>
          <a:ext cx="823921" cy="8239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2C323-1076-40FD-BB5B-EE363656C977}">
      <dsp:nvSpPr>
        <dsp:cNvPr id="0" name=""/>
        <dsp:cNvSpPr/>
      </dsp:nvSpPr>
      <dsp:spPr>
        <a:xfrm>
          <a:off x="2766318" y="1410209"/>
          <a:ext cx="2354062" cy="35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Process: </a:t>
          </a:r>
        </a:p>
      </dsp:txBody>
      <dsp:txXfrm>
        <a:off x="2766318" y="1410209"/>
        <a:ext cx="2354062" cy="353109"/>
      </dsp:txXfrm>
    </dsp:sp>
    <dsp:sp modelId="{656FD5DE-ED02-491F-BDB5-858A8E71EE05}">
      <dsp:nvSpPr>
        <dsp:cNvPr id="0" name=""/>
        <dsp:cNvSpPr/>
      </dsp:nvSpPr>
      <dsp:spPr>
        <a:xfrm>
          <a:off x="2766318" y="1834792"/>
          <a:ext cx="2354062" cy="2171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Read the comments on the survey or evaluation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Transfer them to another document (excel, word)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Create a trended report</a:t>
          </a:r>
          <a:r>
            <a:rPr lang="en-US" sz="1700" kern="1200">
              <a:latin typeface="Arial" panose="020B0604020202020204"/>
            </a:rPr>
            <a:t> using numerical representation</a:t>
          </a:r>
          <a:endParaRPr lang="en-US" sz="1700" kern="1200"/>
        </a:p>
      </dsp:txBody>
      <dsp:txXfrm>
        <a:off x="2766318" y="1834792"/>
        <a:ext cx="2354062" cy="2171493"/>
      </dsp:txXfrm>
    </dsp:sp>
    <dsp:sp modelId="{DD3C4E1E-4C51-4940-BAA4-2D75A9AA76AE}">
      <dsp:nvSpPr>
        <dsp:cNvPr id="0" name=""/>
        <dsp:cNvSpPr/>
      </dsp:nvSpPr>
      <dsp:spPr>
        <a:xfrm>
          <a:off x="5532342" y="432619"/>
          <a:ext cx="823921" cy="82392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331AA-9102-4589-9B44-EAA658D68DE6}">
      <dsp:nvSpPr>
        <dsp:cNvPr id="0" name=""/>
        <dsp:cNvSpPr/>
      </dsp:nvSpPr>
      <dsp:spPr>
        <a:xfrm>
          <a:off x="5532342" y="1410209"/>
          <a:ext cx="2354062" cy="35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b="1" kern="1200">
              <a:latin typeface="Arial" panose="020B0604020202020204"/>
            </a:rPr>
            <a:t>Tip:</a:t>
          </a:r>
        </a:p>
      </dsp:txBody>
      <dsp:txXfrm>
        <a:off x="5532342" y="1410209"/>
        <a:ext cx="2354062" cy="353109"/>
      </dsp:txXfrm>
    </dsp:sp>
    <dsp:sp modelId="{E3A12C9A-7153-4CB3-B2CD-934777B0FEAB}">
      <dsp:nvSpPr>
        <dsp:cNvPr id="0" name=""/>
        <dsp:cNvSpPr/>
      </dsp:nvSpPr>
      <dsp:spPr>
        <a:xfrm>
          <a:off x="5532342" y="1834792"/>
          <a:ext cx="2354062" cy="2171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>
              <a:latin typeface="Arial" panose="020B0604020202020204"/>
            </a:rPr>
            <a:t>Save two versions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>
              <a:latin typeface="Arial" panose="020B0604020202020204"/>
            </a:rPr>
            <a:t>One that is labeled "with comments" so you never email the wrong version</a:t>
          </a:r>
        </a:p>
      </dsp:txBody>
      <dsp:txXfrm>
        <a:off x="5532342" y="1834792"/>
        <a:ext cx="2354062" cy="2171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2974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39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557338" y="665163"/>
            <a:ext cx="4440237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55278" y="4218007"/>
            <a:ext cx="6042210" cy="3996135"/>
          </a:xfrm>
          <a:prstGeom prst="rect">
            <a:avLst/>
          </a:prstGeom>
        </p:spPr>
        <p:txBody>
          <a:bodyPr lIns="97457" tIns="97457" rIns="97457" bIns="9745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0490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0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nglishjoinsus.blogspot.com/2017/10/listenings-how-to-answer-phone-call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/3.0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mc.org/media/21456/download?attachment" TargetMode="External"/><Relationship Id="rId2" Type="http://schemas.openxmlformats.org/officeDocument/2006/relationships/hyperlink" Target="https://www.nrmp.org/wp-content/uploads/2021/09/Match-Code-of-Conduct_Programs-2021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uediamondgallery.com/wooden-tile/u/update.html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sa/3.0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mississippitoday.org/2017/10/27/coast-hospitals-claim-state-medicaid-mismanaged-533-million-in-federal-funds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eoi.es/blogs/imsd/the-importance-of-education-in-sustainable-development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new_icon_shiny_badge.sv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pprove.sv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new_icon_shiny_badge.sv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kcadp.org/2013/10/21/next-witness-to-innocence-tour-features-sabrina-butler-porter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mailto:Christine@partnersinmeded.com" TargetMode="External"/><Relationship Id="rId3" Type="http://schemas.openxmlformats.org/officeDocument/2006/relationships/hyperlink" Target="mailto:info@PartnersInMedEd.com" TargetMode="External"/><Relationship Id="rId7" Type="http://schemas.openxmlformats.org/officeDocument/2006/relationships/hyperlink" Target="mailto:cheryl@partnersinmeded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ori@partnersinmeded.com" TargetMode="External"/><Relationship Id="rId5" Type="http://schemas.openxmlformats.org/officeDocument/2006/relationships/hyperlink" Target="mailto:Carmela@partnersinmeded.com" TargetMode="External"/><Relationship Id="rId4" Type="http://schemas.openxmlformats.org/officeDocument/2006/relationships/hyperlink" Target="mailto:Heather@partnersinmeded.com" TargetMode="External"/><Relationship Id="rId9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tock-exchange-trading-floor-295648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2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mtClean="0"/>
              <a:pPr/>
              <a:t>1</a:t>
            </a:fld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13BC4-E41A-6343-9C6D-FC65B28EC97C}"/>
              </a:ext>
            </a:extLst>
          </p:cNvPr>
          <p:cNvSpPr txBox="1"/>
          <p:nvPr/>
        </p:nvSpPr>
        <p:spPr>
          <a:xfrm>
            <a:off x="3421931" y="1451998"/>
            <a:ext cx="528843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make sure your Start Video is OFF when logging into the WebEx platform. </a:t>
            </a: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Here is what it should look like 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NORMAL to not hear any sound until the webinar starts at 12:00 noon EST. 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phone line is muted, but you can always chat to the host, BJ Schwartz, if you have any questions or concerns during this time.</a:t>
            </a:r>
            <a:b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latin typeface="+mn-lt"/>
            </a:endParaRPr>
          </a:p>
          <a:p>
            <a:pPr>
              <a:defRPr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E0774329-1389-6048-B7FC-B67F9A37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Please Note…</a:t>
            </a:r>
            <a:endParaRPr lang="en-US" dirty="0"/>
          </a:p>
        </p:txBody>
      </p:sp>
      <p:pic>
        <p:nvPicPr>
          <p:cNvPr id="7" name="Picture 6" descr="No Video Icons - Download Free Vector Icons | Noun Project">
            <a:extLst>
              <a:ext uri="{FF2B5EF4-FFF2-40B4-BE49-F238E27FC236}">
                <a16:creationId xmlns:a16="http://schemas.microsoft.com/office/drawing/2014/main" id="{EBC3FA65-BF65-4CC3-AA15-9AC6B56253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7" y="1762812"/>
            <a:ext cx="1904999" cy="15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udio, mic, microphone, mute, sound icon - Free download">
            <a:extLst>
              <a:ext uri="{FF2B5EF4-FFF2-40B4-BE49-F238E27FC236}">
                <a16:creationId xmlns:a16="http://schemas.microsoft.com/office/drawing/2014/main" id="{384F8BCF-530F-42B3-8B5C-ABF849B092C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70" y="3648173"/>
            <a:ext cx="1904999" cy="15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84FFF8-AE6F-4240-93F2-6BCFB61DD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9337" y="2493870"/>
            <a:ext cx="5028571" cy="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94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299DF8-97BE-4B8E-91F6-0F3FE85E7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44" y="1713211"/>
            <a:ext cx="8271840" cy="446375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latin typeface="Arial"/>
                <a:cs typeface="Arial"/>
              </a:rPr>
              <a:t>Total Resident FTE that CMS will reimburse.</a:t>
            </a:r>
          </a:p>
          <a:p>
            <a:r>
              <a:rPr lang="en-US">
                <a:latin typeface="Arial"/>
                <a:cs typeface="Arial"/>
              </a:rPr>
              <a:t>Each hospital has 5 years to build their cap. 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Additional slots can be added but not funded.*</a:t>
            </a:r>
          </a:p>
          <a:p>
            <a:endParaRPr lang="en-US"/>
          </a:p>
          <a:p>
            <a:r>
              <a:rPr lang="en-US">
                <a:latin typeface="Arial"/>
                <a:cs typeface="Arial"/>
              </a:rPr>
              <a:t>Cap does not relate to number of residents approved for accreditation.</a:t>
            </a:r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* Recently options have been allowed that would allow for increases in cap.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6A2C15-3D03-4F5F-9B89-34092390A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1618561" cy="1325563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Cap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EBFC4E-09E7-4784-A7BD-B27824F8D1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8F4414-D672-4647-BFC3-5217B6A4D5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327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EEE6A4-BC46-4E60-81F5-E63A1A480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33875"/>
            <a:ext cx="7886700" cy="39430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If a visiting resident rotates from an institution whose cap is already built – (resident is already counted in a cap).</a:t>
            </a:r>
          </a:p>
          <a:p>
            <a:pPr lvl="1"/>
            <a:r>
              <a:rPr lang="en-US">
                <a:latin typeface="Arial"/>
                <a:cs typeface="Arial"/>
              </a:rPr>
              <a:t>The resident will not count toward your cap and because of how it is calculated may subtract from your cap.</a:t>
            </a:r>
          </a:p>
          <a:p>
            <a:pPr lvl="1"/>
            <a:r>
              <a:rPr lang="en-US">
                <a:latin typeface="Arial"/>
                <a:cs typeface="Arial"/>
              </a:rPr>
              <a:t>Will not be reimbursed during your cap building phase.</a:t>
            </a:r>
          </a:p>
          <a:p>
            <a:endParaRPr lang="en-US"/>
          </a:p>
          <a:p>
            <a:r>
              <a:rPr lang="en-US">
                <a:latin typeface="Arial"/>
                <a:cs typeface="Arial"/>
              </a:rPr>
              <a:t>Visiting residents can start your cap even if you do not submit a cost report.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0BFA00-C471-422C-B0DB-92E429F13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379" y="575890"/>
            <a:ext cx="5757351" cy="1325563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Here comes a curve ball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FA7D15-ED00-485F-A689-9480405B46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0F922-9529-4015-8393-1BC086E03E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583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94E5AB-854D-49BB-BC72-0CAA2AD65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latin typeface="Arial"/>
                <a:cs typeface="Arial"/>
              </a:rPr>
              <a:t>Resident rotations outside of your institution are not counted toward your cap. It does not matter if you pay their salary.</a:t>
            </a:r>
          </a:p>
          <a:p>
            <a:endParaRPr lang="en-US"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Resident rotations outside of your institution are not included on the Medicare Cost Report for reimbursement unless...</a:t>
            </a:r>
          </a:p>
          <a:p>
            <a:pPr marL="0" indent="0">
              <a:buNone/>
            </a:pPr>
            <a:endParaRPr lang="en-US"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You have a signed Affiliation Agreement with the institution that states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You will pay the salary/benefits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You will claim the resident time on the CMS cost report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47E832-4081-4622-8749-93D7E2CE2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Outside rotations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BDD6D5-FEAA-425C-AFB0-45F5565518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684DB-5D33-4B8C-A865-36A38AEAC9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772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CEB5BE-77BC-4046-BC19-882FB4F94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46992"/>
            <a:ext cx="7886700" cy="38299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Limit outside rotations to essential experience that cannot be garnered at your institution.</a:t>
            </a:r>
          </a:p>
          <a:p>
            <a:r>
              <a:rPr lang="en-US">
                <a:latin typeface="Arial"/>
                <a:cs typeface="Arial"/>
              </a:rPr>
              <a:t>Thread research activity throughout rotation not a month-long rotation.</a:t>
            </a:r>
          </a:p>
          <a:p>
            <a:r>
              <a:rPr lang="en-US">
                <a:latin typeface="Arial"/>
                <a:cs typeface="Arial"/>
              </a:rPr>
              <a:t>Conduct didactics in the hospital – otherwise they are not reimbursed.</a:t>
            </a:r>
          </a:p>
          <a:p>
            <a:r>
              <a:rPr lang="en-US">
                <a:latin typeface="Arial"/>
                <a:cs typeface="Arial"/>
              </a:rPr>
              <a:t>Be diligent recruiting residents that have completed time in another residency.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ECEA31-A076-4135-A4F1-A25F222EA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Tips for a PD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10FFCF-1454-41F4-9320-2B7696A6C1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1B42AC-60C4-44FF-AEA1-A578633825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6" name="Picture 6" descr="Logo&#10;&#10;Description automatically generated">
            <a:extLst>
              <a:ext uri="{FF2B5EF4-FFF2-40B4-BE49-F238E27FC236}">
                <a16:creationId xmlns:a16="http://schemas.microsoft.com/office/drawing/2014/main" id="{3CB36BFD-4B6D-4AE7-8EE6-EDF6079D7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7" t="-39" r="45" b="9246"/>
          <a:stretch/>
        </p:blipFill>
        <p:spPr>
          <a:xfrm rot="900000">
            <a:off x="6513786" y="581865"/>
            <a:ext cx="1766361" cy="147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6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9B7B96-CAE5-4671-99D9-4F1B9F6B4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Tips for Coordinators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2E9C90-C5D0-4ABF-B49C-A376C4DB97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pic>
        <p:nvPicPr>
          <p:cNvPr id="7" name="Picture 7" descr="Shape, icon&#10;&#10;Description automatically generated">
            <a:extLst>
              <a:ext uri="{FF2B5EF4-FFF2-40B4-BE49-F238E27FC236}">
                <a16:creationId xmlns:a16="http://schemas.microsoft.com/office/drawing/2014/main" id="{5433A511-324F-44F9-BF24-60F33F8CA1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5" b="7477"/>
          <a:stretch/>
        </p:blipFill>
        <p:spPr>
          <a:xfrm rot="540000">
            <a:off x="6794673" y="1204226"/>
            <a:ext cx="2133157" cy="197407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7C305-B1DC-46D3-8CC9-0FC60B8386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781988-27DC-4954-880F-AA1184044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74" y="1658198"/>
            <a:ext cx="7886700" cy="48382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Ensure schedules are entered into your LMS accurately – changes updated.</a:t>
            </a:r>
          </a:p>
          <a:p>
            <a:r>
              <a:rPr lang="en-US">
                <a:latin typeface="Arial"/>
                <a:cs typeface="Arial"/>
              </a:rPr>
              <a:t>Enter resident vacation time and didactics.</a:t>
            </a:r>
          </a:p>
          <a:p>
            <a:r>
              <a:rPr lang="en-US">
                <a:latin typeface="Arial"/>
                <a:cs typeface="Arial"/>
              </a:rPr>
              <a:t>Create Affiliation Agreements for every outside location and include language regarding time included on your cost report.</a:t>
            </a:r>
          </a:p>
          <a:p>
            <a:r>
              <a:rPr lang="en-US">
                <a:latin typeface="Arial"/>
                <a:cs typeface="Arial"/>
              </a:rPr>
              <a:t>Affiliation Agreements should be included in the Cost Report documentation.</a:t>
            </a:r>
          </a:p>
          <a:p>
            <a:r>
              <a:rPr lang="en-US">
                <a:latin typeface="Arial"/>
                <a:cs typeface="Arial"/>
              </a:rPr>
              <a:t>Enter documents required by CMS into the LMS system (diploma, BLS, contract, resume, ECFMG)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79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0BE13-BEBA-4271-85DD-FBB6BBDE7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Program Aims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EA2C1-F3A6-48B8-A8EC-C09AE125BC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Tori Hanlon, MS, CHCP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73EE51-8CC3-47E1-9F09-57C8A841E9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E0F481-D837-4920-8A3B-181D452D10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6" name="Picture 6" descr="Three darts on bullseye">
            <a:extLst>
              <a:ext uri="{FF2B5EF4-FFF2-40B4-BE49-F238E27FC236}">
                <a16:creationId xmlns:a16="http://schemas.microsoft.com/office/drawing/2014/main" id="{27948DAE-2097-480C-BFE2-C72FF1914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68" y="3604495"/>
            <a:ext cx="3725613" cy="245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01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AAA791-652D-4626-B7AA-119FAA633710}"/>
              </a:ext>
            </a:extLst>
          </p:cNvPr>
          <p:cNvSpPr/>
          <p:nvPr/>
        </p:nvSpPr>
        <p:spPr>
          <a:xfrm>
            <a:off x="742477" y="2197203"/>
            <a:ext cx="7585363" cy="188925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DD4D2-AEC3-45F8-A2D2-A390014C3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sz="3600" b="1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3600" b="1">
                <a:solidFill>
                  <a:schemeClr val="bg1"/>
                </a:solidFill>
                <a:latin typeface="Arial"/>
                <a:cs typeface="Arial"/>
              </a:rPr>
              <a:t>To understand what makes a meaningful program aim and why they are important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B8E66C-DA9C-4FC7-A77A-0F779A676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065D5D-B6DF-41EF-8E6F-AC2051FD4B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17AA25-47FF-48A3-A177-D01604C5AC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094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06A19E-FE06-4F68-B04B-927D1FB97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Program and institutional leaders' views of key expectations for the program, as well as how the program differentiates itself from other programs in the same specialty</a:t>
            </a:r>
          </a:p>
          <a:p>
            <a:pPr marL="0" indent="0">
              <a:buNone/>
            </a:pPr>
            <a:endParaRPr lang="en-US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Program aims should be aligned with the SI/department's mission, needs of community, and desired distinctive capabilities of its graduates (C.P.R. IV.A.1)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23649C-4FCB-487B-A028-A116613F8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What is a Program Aim?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9B9894-286C-4CD1-AE67-AAFE48BA14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12D14-30EE-4FAD-A200-011F172AD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403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25FDF5-AC13-43E5-9198-7E3B8D4DE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Longer-term, broad goal</a:t>
            </a:r>
          </a:p>
          <a:p>
            <a:r>
              <a:rPr lang="en-US">
                <a:latin typeface="Arial"/>
                <a:cs typeface="Arial"/>
              </a:rPr>
              <a:t>Dynamic, not static</a:t>
            </a:r>
          </a:p>
          <a:p>
            <a:r>
              <a:rPr lang="en-US">
                <a:latin typeface="Arial"/>
                <a:cs typeface="Arial"/>
              </a:rPr>
              <a:t>Current and relevant</a:t>
            </a:r>
          </a:p>
          <a:p>
            <a:r>
              <a:rPr lang="en-US">
                <a:latin typeface="Arial"/>
                <a:cs typeface="Arial"/>
              </a:rPr>
              <a:t>Measurable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F3A16E-E819-4CC4-A337-E50926EF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Aim Attributes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ABB9F-0E75-4CFB-8368-FDF6329CCD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5F0E4-57D0-488E-B039-D012E60676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837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D60915-DDA6-4271-98D6-E3523A850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Provide strategic direction for the program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Commitment to the overall mission of the organization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Engagement of organizational leaders in GME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Help to shape program identity and curriculum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Aid in recruitment process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E34FA8-8FFC-4F8D-9737-6C19ED29E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Why are Aims Important?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7F27DF-2850-40DA-B0D4-B376F57053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6AA35-EDD1-4152-ADB2-107C5D6AD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57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Meet the Experts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914" y="4548883"/>
            <a:ext cx="7258182" cy="1315092"/>
          </a:xfrm>
        </p:spPr>
        <p:txBody>
          <a:bodyPr>
            <a:normAutofit fontScale="92500"/>
          </a:bodyPr>
          <a:lstStyle/>
          <a:p>
            <a:r>
              <a:rPr lang="en-US" sz="2100"/>
              <a:t>Heather Peters, M.Ed, Ph.D	Carmela Meyer, MBA, </a:t>
            </a:r>
            <a:r>
              <a:rPr lang="en-US" sz="2100" err="1"/>
              <a:t>Ed.D</a:t>
            </a:r>
            <a:endParaRPr lang="en-US" sz="2100"/>
          </a:p>
          <a:p>
            <a:r>
              <a:rPr lang="en-US" sz="2100"/>
              <a:t>Tori Hanlon, MS, CHCP		Cheryl Haynes, BA, C-TAGME</a:t>
            </a:r>
          </a:p>
          <a:p>
            <a:r>
              <a:rPr lang="en-US" sz="2100"/>
              <a:t>Christine Redovan, MBA, MLIS	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295090-8AA1-4210-898C-A189E68F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EXAMPLES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643C9F-CD74-4F35-BBAB-0027A9D00D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8F539-9D32-409A-8507-04E8BED674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521A687-4D1F-462F-9AA2-865CFC6AC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172805"/>
              </p:ext>
            </p:extLst>
          </p:nvPr>
        </p:nvGraphicFramePr>
        <p:xfrm>
          <a:off x="409969" y="2074508"/>
          <a:ext cx="82296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86081702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18452874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80012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Focus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Sample Aim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Measurement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73573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Types of trainees recruited by program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Recruit</a:t>
                      </a:r>
                      <a:r>
                        <a:rPr lang="en-US" sz="1800" kern="1200" baseline="0">
                          <a:effectLst/>
                        </a:rPr>
                        <a:t> research-oriented applicants to support the department’s research-based mission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baseline="0">
                          <a:effectLst/>
                        </a:rPr>
                        <a:t>Percentage of applicants to program each year with clinical research experience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70819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Preparing graduates</a:t>
                      </a:r>
                      <a:r>
                        <a:rPr lang="en-US" sz="1800" kern="1200" baseline="0">
                          <a:effectLst/>
                        </a:rPr>
                        <a:t> for particular careers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Graduate residents who become community-based internists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Annually track # of graduates who become community-based internists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2586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Other objectives (care for underserved patients, health policy/advocacy/population health, etc.)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Train individuals for</a:t>
                      </a:r>
                      <a:r>
                        <a:rPr lang="en-US" sz="1800" kern="1200" baseline="0">
                          <a:effectLst/>
                        </a:rPr>
                        <a:t> expertise in population health and care of the medically underserved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Percentage of residents completing a population</a:t>
                      </a:r>
                      <a:r>
                        <a:rPr lang="en-US" sz="1800" kern="1200" baseline="0">
                          <a:effectLst/>
                        </a:rPr>
                        <a:t> health project by the end of the training program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9430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736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215119-3614-4850-AE0B-5291150E5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ü"/>
            </a:pPr>
            <a:r>
              <a:rPr lang="en-US">
                <a:latin typeface="Arial"/>
                <a:cs typeface="Arial"/>
              </a:rPr>
              <a:t>Engagement of stakeholders in developing or refining program aims, including PEC</a:t>
            </a:r>
            <a:endParaRPr lang="en-US"/>
          </a:p>
          <a:p>
            <a:pPr>
              <a:buFont typeface="Wingdings" panose="020B0604020202020204" pitchFamily="34" charset="0"/>
              <a:buChar char="ü"/>
            </a:pPr>
            <a:r>
              <a:rPr lang="en-US">
                <a:latin typeface="Arial"/>
                <a:cs typeface="Arial"/>
              </a:rPr>
              <a:t>Review of program aims as part of APE</a:t>
            </a:r>
            <a:endParaRPr lang="en-US"/>
          </a:p>
          <a:p>
            <a:pPr>
              <a:buFont typeface="Wingdings" panose="020B0604020202020204" pitchFamily="34" charset="0"/>
              <a:buChar char="ü"/>
            </a:pPr>
            <a:r>
              <a:rPr lang="en-US">
                <a:latin typeface="Arial"/>
                <a:cs typeface="Arial"/>
              </a:rPr>
              <a:t>Measurement of program's progress in meeting aims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>
                <a:latin typeface="Arial"/>
                <a:cs typeface="Arial"/>
              </a:rPr>
              <a:t>Identify activities that advance and further aims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>
                <a:latin typeface="Arial"/>
                <a:cs typeface="Arial"/>
              </a:rPr>
              <a:t>Aims displayed on program website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>
                <a:latin typeface="Arial"/>
                <a:cs typeface="Arial"/>
              </a:rPr>
              <a:t>Aims communicated to program applicants, residents, and faculty</a:t>
            </a:r>
            <a:endParaRPr lang="en-US"/>
          </a:p>
          <a:p>
            <a:pPr>
              <a:buFont typeface="Wingdings" panose="020B0604020202020204" pitchFamily="34" charset="0"/>
              <a:buChar char="ü"/>
            </a:pPr>
            <a:endParaRPr lang="en-US"/>
          </a:p>
          <a:p>
            <a:pPr>
              <a:buFont typeface="Wingdings" panose="020B0604020202020204" pitchFamily="34" charset="0"/>
              <a:buChar char="ü"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A5EFEC-EC44-45C7-89E1-11AC2D9C5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Program Aim Checklist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D37C0-1639-480F-B1C3-7F50D5C93C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895D99-1689-4097-8AAC-27E9666EC0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999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0BE13-BEBA-4271-85DD-FBB6BBDE7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848" y="2156539"/>
            <a:ext cx="6115049" cy="2429491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A Compliant Interview Season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EA2C1-F3A6-48B8-A8EC-C09AE125BC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Cheryl Haynes, BA, C-TAGME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73EE51-8CC3-47E1-9F09-57C8A841E9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E0F481-D837-4920-8A3B-181D452D10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CE6336D-46F7-456F-96AF-C74ADAB1D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8780" y="3840751"/>
            <a:ext cx="3789238" cy="20673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20B3A9-F47A-40D1-8ACF-73AD845F09DE}"/>
              </a:ext>
            </a:extLst>
          </p:cNvPr>
          <p:cNvSpPr txBox="1"/>
          <p:nvPr/>
        </p:nvSpPr>
        <p:spPr>
          <a:xfrm>
            <a:off x="258780" y="6030516"/>
            <a:ext cx="37892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englishjoinsus.blogspot.com/2017/10/listenings-how-to-answer-phone-call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753586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AAA791-652D-4626-B7AA-119FAA633710}"/>
              </a:ext>
            </a:extLst>
          </p:cNvPr>
          <p:cNvSpPr/>
          <p:nvPr/>
        </p:nvSpPr>
        <p:spPr>
          <a:xfrm>
            <a:off x="742477" y="2197203"/>
            <a:ext cx="7585363" cy="188925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DD4D2-AEC3-45F8-A2D2-A390014C3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sz="3600" b="1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3600">
                <a:solidFill>
                  <a:schemeClr val="bg1"/>
                </a:solidFill>
                <a:latin typeface="Arial"/>
                <a:cs typeface="Arial"/>
              </a:rPr>
              <a:t>  to understand key NRMP &amp; ERAS rules to assure a compliant interview season.</a:t>
            </a:r>
            <a:endParaRPr lang="en-US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endParaRPr lang="en-US" sz="3600"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B8E66C-DA9C-4FC7-A77A-0F779A676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065D5D-B6DF-41EF-8E6F-AC2051FD4B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17AA25-47FF-48A3-A177-D01604C5AC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242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D85FCE-CB62-45A2-9E75-1C6E89B6D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>
                <a:latin typeface="Arial"/>
                <a:cs typeface="Arial"/>
              </a:rPr>
              <a:t>•Program Director responsibility</a:t>
            </a:r>
          </a:p>
          <a:p>
            <a:pPr>
              <a:buNone/>
            </a:pPr>
            <a:endParaRPr lang="en-US">
              <a:latin typeface="Arial"/>
              <a:cs typeface="Arial"/>
            </a:endParaRPr>
          </a:p>
          <a:p>
            <a:pPr>
              <a:buNone/>
            </a:pPr>
            <a:r>
              <a:rPr lang="en-US">
                <a:latin typeface="Arial"/>
                <a:cs typeface="Arial"/>
              </a:rPr>
              <a:t>•Applies to all members of the recruitment team</a:t>
            </a:r>
          </a:p>
          <a:p>
            <a:pPr>
              <a:buNone/>
            </a:pPr>
            <a:endParaRPr lang="en-US">
              <a:latin typeface="Arial"/>
              <a:cs typeface="Arial"/>
            </a:endParaRPr>
          </a:p>
          <a:p>
            <a:pPr>
              <a:buNone/>
            </a:pPr>
            <a:r>
              <a:rPr lang="en-US">
                <a:latin typeface="Arial"/>
                <a:cs typeface="Arial"/>
              </a:rPr>
              <a:t>•Communication with applicants</a:t>
            </a:r>
            <a:endParaRPr lang="en-US"/>
          </a:p>
          <a:p>
            <a:pPr lvl="1">
              <a:buFont typeface="Wingdings" panose="020B0604020202020204" pitchFamily="34" charset="0"/>
              <a:buChar char="§"/>
            </a:pPr>
            <a:r>
              <a:rPr lang="en-US">
                <a:latin typeface="Arial"/>
                <a:cs typeface="Arial"/>
              </a:rPr>
              <a:t>"atmosphere that is safe, respectful and free  of harmful bias”, </a:t>
            </a:r>
            <a:endParaRPr lang="en-US"/>
          </a:p>
          <a:p>
            <a:pPr lvl="1">
              <a:buFont typeface="Wingdings" panose="020B0604020202020204" pitchFamily="34" charset="0"/>
              <a:buChar char="§"/>
            </a:pPr>
            <a:r>
              <a:rPr lang="en-US">
                <a:latin typeface="Arial"/>
                <a:cs typeface="Arial"/>
              </a:rPr>
              <a:t>compliant with institutional, state and federal employment laws and guidelines.</a:t>
            </a:r>
            <a:endParaRPr lang="en-US">
              <a:cs typeface="Arial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A63B0D-AFDC-4BF5-A143-46CFE83EE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NRMP Code of Conduct for Programs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3C78F-6B2C-4A0A-87D7-D96B5006F4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B13C5-84BD-49F7-95DE-740794E1B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006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54B45B-44C5-4F65-BD8A-DE06103B5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Do focus communication on applicant’s interests relative to your program’s mission, aims and eligibility</a:t>
            </a:r>
            <a:endParaRPr lang="en-US">
              <a:cs typeface="Arial"/>
            </a:endParaRPr>
          </a:p>
          <a:p>
            <a:pPr marL="0" indent="0">
              <a:buNone/>
            </a:pPr>
            <a:endParaRPr lang="en-US"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Don’t ask questions related to</a:t>
            </a:r>
            <a:endParaRPr lang="en-US">
              <a:cs typeface="Arial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en-US" b="1">
                <a:latin typeface="Arial"/>
                <a:cs typeface="Arial"/>
              </a:rPr>
              <a:t>Race</a:t>
            </a:r>
            <a:endParaRPr lang="en-US">
              <a:cs typeface="Arial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en-US" b="1">
                <a:latin typeface="Arial"/>
                <a:cs typeface="Arial"/>
              </a:rPr>
              <a:t>National Origin</a:t>
            </a:r>
            <a:endParaRPr lang="en-US">
              <a:cs typeface="Arial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en-US" b="1">
                <a:latin typeface="Arial"/>
                <a:cs typeface="Arial"/>
              </a:rPr>
              <a:t>Sexual Orientation</a:t>
            </a:r>
            <a:endParaRPr lang="en-US">
              <a:cs typeface="Arial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en-US">
                <a:latin typeface="Arial"/>
                <a:cs typeface="Arial"/>
              </a:rPr>
              <a:t>Disability</a:t>
            </a:r>
            <a:endParaRPr lang="en-US">
              <a:cs typeface="Arial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en-US">
                <a:latin typeface="Arial"/>
                <a:cs typeface="Arial"/>
              </a:rPr>
              <a:t>Marital Status, family or pregnancy</a:t>
            </a:r>
            <a:endParaRPr lang="en-US">
              <a:cs typeface="Arial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en-US">
                <a:latin typeface="Arial"/>
                <a:cs typeface="Arial"/>
              </a:rPr>
              <a:t>Religion</a:t>
            </a:r>
            <a:endParaRPr lang="en-US">
              <a:cs typeface="Arial"/>
            </a:endParaRP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6BF048-66DF-4514-A640-621B76EA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Do’s and Don’ts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7911C-827B-4799-9243-2E02A1A529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31FDC7-7156-408B-8293-BEFD2BF87C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521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A5AB6F-BAA3-4C5B-A560-7C100E8E0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Do’s and Don’ts</a:t>
            </a:r>
            <a:endParaRPr lang="en-US"/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5044E0-5E11-47D3-B497-C03FA1E616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E7B114-5948-43DE-B735-DC075DC223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031C5B-8E9F-49FE-997B-B09990828BA4}"/>
              </a:ext>
            </a:extLst>
          </p:cNvPr>
          <p:cNvSpPr txBox="1"/>
          <p:nvPr/>
        </p:nvSpPr>
        <p:spPr>
          <a:xfrm>
            <a:off x="690465" y="1716833"/>
            <a:ext cx="8042987" cy="28931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b="0">
                <a:latin typeface="Arial"/>
                <a:cs typeface="Arial"/>
              </a:rPr>
              <a:t>Do freely express your interest in an applicant.</a:t>
            </a:r>
            <a:endParaRPr lang="en-US"/>
          </a:p>
          <a:p>
            <a:r>
              <a:rPr lang="en-US" sz="2200" b="0">
                <a:latin typeface="Arial"/>
                <a:cs typeface="Arial"/>
              </a:rPr>
              <a:t>             “We’d love to have you in our program.”</a:t>
            </a:r>
          </a:p>
          <a:p>
            <a:r>
              <a:rPr lang="en-US" sz="2200" b="0">
                <a:latin typeface="Arial"/>
                <a:cs typeface="Arial"/>
              </a:rPr>
              <a:t>             “I think you would be a good fit for our program.”</a:t>
            </a:r>
            <a:endParaRPr lang="en-US"/>
          </a:p>
          <a:p>
            <a:endParaRPr lang="en-US"/>
          </a:p>
          <a:p>
            <a:pPr marL="457200" indent="-457200">
              <a:buFont typeface="Arial"/>
              <a:buChar char="•"/>
            </a:pPr>
            <a:r>
              <a:rPr lang="en-US" sz="2600" b="0">
                <a:latin typeface="Arial"/>
                <a:cs typeface="Arial"/>
              </a:rPr>
              <a:t>Don’t ask applicants about their ranking intentions</a:t>
            </a:r>
          </a:p>
          <a:p>
            <a:r>
              <a:rPr lang="en-US" sz="2200">
                <a:solidFill>
                  <a:srgbClr val="FF0000"/>
                </a:solidFill>
                <a:latin typeface="Arial"/>
                <a:cs typeface="Arial"/>
              </a:rPr>
              <a:t>          “Are you going to rank us? How High?”</a:t>
            </a:r>
          </a:p>
          <a:p>
            <a:r>
              <a:rPr lang="en-US" sz="2200">
                <a:solidFill>
                  <a:srgbClr val="FF0000"/>
                </a:solidFill>
                <a:latin typeface="Arial"/>
                <a:cs typeface="Arial"/>
              </a:rPr>
              <a:t>          “Are you applying to other specialties?”</a:t>
            </a:r>
          </a:p>
          <a:p>
            <a:r>
              <a:rPr lang="en-US" sz="2200">
                <a:solidFill>
                  <a:srgbClr val="FF0000"/>
                </a:solidFill>
                <a:latin typeface="Arial"/>
                <a:cs typeface="Arial"/>
              </a:rPr>
              <a:t>          “Are you applying to Program X?”</a:t>
            </a:r>
          </a:p>
        </p:txBody>
      </p:sp>
    </p:spTree>
    <p:extLst>
      <p:ext uri="{BB962C8B-B14F-4D97-AF65-F5344CB8AC3E}">
        <p14:creationId xmlns:p14="http://schemas.microsoft.com/office/powerpoint/2010/main" val="2188590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A1E7B2-B968-4969-9194-E3B7730B1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Do limit contact</a:t>
            </a:r>
          </a:p>
          <a:p>
            <a:r>
              <a:rPr lang="en-US">
                <a:latin typeface="Arial"/>
                <a:cs typeface="Arial"/>
              </a:rPr>
              <a:t>Do communicate to </a:t>
            </a:r>
            <a:r>
              <a:rPr lang="en-US" u="sng">
                <a:latin typeface="Arial"/>
                <a:cs typeface="Arial"/>
              </a:rPr>
              <a:t>clarify</a:t>
            </a:r>
            <a:r>
              <a:rPr lang="en-US">
                <a:latin typeface="Arial"/>
                <a:cs typeface="Arial"/>
              </a:rPr>
              <a:t> information</a:t>
            </a:r>
          </a:p>
          <a:p>
            <a:pPr marL="0" indent="0">
              <a:buNone/>
            </a:pPr>
            <a:endParaRPr lang="en-US"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Don’t require follow up communication</a:t>
            </a:r>
          </a:p>
          <a:p>
            <a:r>
              <a:rPr lang="en-US">
                <a:latin typeface="Arial"/>
                <a:cs typeface="Arial"/>
              </a:rPr>
              <a:t>Don’t require “second look’s”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Remember – AAMC policy prevents use of applicant data obtained from ERAS to contact applicants for the purpose of surveying or research prior to the Match.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DB8822-3CDB-41B4-AE60-893B47166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Post-interview Communication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6665C9-5ECC-43B3-96DB-BC33D2D260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F459C0-4171-4524-B752-51FC2F23AE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072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32488E-8C03-408F-8E48-E30B2D357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None/>
            </a:pPr>
            <a:r>
              <a:rPr lang="en-US">
                <a:latin typeface="Arial"/>
                <a:cs typeface="Arial"/>
              </a:rPr>
              <a:t>•Eligibility for appointment</a:t>
            </a:r>
          </a:p>
          <a:p>
            <a:pPr>
              <a:buNone/>
            </a:pPr>
            <a:r>
              <a:rPr lang="en-US">
                <a:latin typeface="Arial"/>
                <a:cs typeface="Arial"/>
              </a:rPr>
              <a:t>•Onboarding procedures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en-US">
                <a:latin typeface="Arial"/>
                <a:cs typeface="Arial"/>
              </a:rPr>
              <a:t>Drug screening</a:t>
            </a:r>
            <a:endParaRPr lang="en-US"/>
          </a:p>
          <a:p>
            <a:pPr lvl="1">
              <a:buFont typeface="Wingdings" panose="020B0604020202020204" pitchFamily="34" charset="0"/>
              <a:buChar char="§"/>
            </a:pPr>
            <a:r>
              <a:rPr lang="en-US">
                <a:latin typeface="Arial"/>
                <a:cs typeface="Arial"/>
              </a:rPr>
              <a:t>Background checks</a:t>
            </a:r>
            <a:endParaRPr lang="en-US"/>
          </a:p>
          <a:p>
            <a:pPr lvl="1">
              <a:buFont typeface="Wingdings" panose="020B0604020202020204" pitchFamily="34" charset="0"/>
              <a:buChar char="§"/>
            </a:pPr>
            <a:r>
              <a:rPr lang="en-US">
                <a:latin typeface="Arial"/>
                <a:cs typeface="Arial"/>
              </a:rPr>
              <a:t>Vaccine requirements</a:t>
            </a:r>
            <a:endParaRPr lang="en-US"/>
          </a:p>
          <a:p>
            <a:pPr>
              <a:buNone/>
            </a:pPr>
            <a:r>
              <a:rPr lang="en-US">
                <a:latin typeface="Arial"/>
                <a:cs typeface="Arial"/>
              </a:rPr>
              <a:t>•Criteria for vetting applications</a:t>
            </a:r>
          </a:p>
          <a:p>
            <a:pPr>
              <a:buNone/>
            </a:pPr>
            <a:r>
              <a:rPr lang="en-US">
                <a:latin typeface="Arial"/>
                <a:cs typeface="Arial"/>
              </a:rPr>
              <a:t>•Written verification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>
                <a:latin typeface="Arial"/>
                <a:cs typeface="Arial"/>
              </a:rPr>
              <a:t>Remember – ACGME Institutional requirement to</a:t>
            </a:r>
          </a:p>
          <a:p>
            <a:pPr>
              <a:buNone/>
            </a:pPr>
            <a:r>
              <a:rPr lang="en-US">
                <a:latin typeface="Arial"/>
                <a:cs typeface="Arial"/>
              </a:rPr>
              <a:t>provide applicants a copy of your contract.</a:t>
            </a:r>
            <a:endParaRPr lang="en-US"/>
          </a:p>
          <a:p>
            <a:pPr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9B66F5-BFA5-4D4B-BE4A-DA03DEDB8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Required Disclosures</a:t>
            </a:r>
            <a:endParaRPr lang="en-US"/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49474-F475-4EC4-AECA-510542C6CF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B75E08-6767-4FE7-A020-27E8C6CEEE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008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78F788-7D1E-4416-9AB4-BF7718521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>
                <a:latin typeface="Arial"/>
                <a:cs typeface="Arial"/>
              </a:rPr>
              <a:t>Interaction environment is "safe, respectful and free of harmful bias".</a:t>
            </a:r>
            <a:endParaRPr lang="en-US"/>
          </a:p>
          <a:p>
            <a:pPr lvl="1"/>
            <a:endParaRPr lang="en-US">
              <a:latin typeface="Arial"/>
              <a:cs typeface="Arial"/>
            </a:endParaRPr>
          </a:p>
          <a:p>
            <a:pPr lvl="1"/>
            <a:r>
              <a:rPr lang="en-US">
                <a:latin typeface="Arial"/>
                <a:cs typeface="Arial"/>
              </a:rPr>
              <a:t>If recording interview:  </a:t>
            </a:r>
            <a:endParaRPr lang="en-US"/>
          </a:p>
          <a:p>
            <a:pPr lvl="2"/>
            <a:r>
              <a:rPr lang="en-US">
                <a:latin typeface="Arial"/>
                <a:cs typeface="Arial"/>
              </a:rPr>
              <a:t>Applicant must be informed before invitation is issued</a:t>
            </a:r>
            <a:endParaRPr lang="en-US"/>
          </a:p>
          <a:p>
            <a:pPr lvl="2"/>
            <a:r>
              <a:rPr lang="en-US">
                <a:latin typeface="Arial"/>
                <a:cs typeface="Arial"/>
              </a:rPr>
              <a:t>Applicant must have the option to out of recording</a:t>
            </a:r>
            <a:endParaRPr lang="en-US"/>
          </a:p>
          <a:p>
            <a:pPr lvl="2"/>
            <a:r>
              <a:rPr lang="en-US">
                <a:latin typeface="Arial"/>
                <a:cs typeface="Arial"/>
              </a:rPr>
              <a:t>Applicant must provide written consent prior to the interview</a:t>
            </a:r>
            <a:endParaRPr lang="en-US"/>
          </a:p>
          <a:p>
            <a:pPr lvl="1"/>
            <a:endParaRPr lang="en-US"/>
          </a:p>
          <a:p>
            <a:pPr lvl="1"/>
            <a:endParaRPr lang="en-US">
              <a:latin typeface="Arial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63DA73-938C-4078-A30E-7BCEF8562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NRMP Must's 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EB236-1A53-4850-9FC9-16332EC06A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F5E1EE-D445-4B39-9895-EF7023B017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548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51D3DD89-1226-8741-BD3E-C14DD0C7B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Introducing Your Presenters…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C8450E-D3B2-974D-AE41-005ECC294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7" y="1711731"/>
            <a:ext cx="1480297" cy="1675101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035D00B-D16D-F443-A6DC-90FA301FB3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89B050B-0025-8D4D-A2F1-0BD183BD3F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D21731-2DE7-4675-B18B-8888C1CBF6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24" y="1711731"/>
            <a:ext cx="1541242" cy="169969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174933E-A1BA-41BE-A8ED-F7D23F3C36AF}"/>
              </a:ext>
            </a:extLst>
          </p:cNvPr>
          <p:cNvSpPr txBox="1"/>
          <p:nvPr/>
        </p:nvSpPr>
        <p:spPr>
          <a:xfrm>
            <a:off x="3813300" y="4294219"/>
            <a:ext cx="1617803" cy="181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1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 DIO with experience providing solutions to programs and institutions with long standing GMEC experience</a:t>
            </a:r>
            <a:endParaRPr lang="en-US" sz="11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Tori will review and highlight the latest on program aims.</a:t>
            </a:r>
            <a:endParaRPr lang="en-US" sz="11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FF55E1C-96FA-426C-9656-C68B5EA39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4162" y="1711731"/>
            <a:ext cx="1458000" cy="169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FBE81C7-EA43-413B-B28E-88FD9A46B6A6}"/>
              </a:ext>
            </a:extLst>
          </p:cNvPr>
          <p:cNvSpPr txBox="1"/>
          <p:nvPr/>
        </p:nvSpPr>
        <p:spPr>
          <a:xfrm>
            <a:off x="509047" y="3547755"/>
            <a:ext cx="14802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50"/>
                </a:solidFill>
                <a:latin typeface="+mn-lt"/>
              </a:rPr>
              <a:t>Heather Peters, M.Ed., PhD</a:t>
            </a:r>
          </a:p>
          <a:p>
            <a:r>
              <a:rPr lang="en-US" sz="1100" b="0" dirty="0">
                <a:latin typeface="+mn-lt"/>
              </a:rPr>
              <a:t>GME Consultant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C2D622-352D-40B6-BE62-7DB67271FC00}"/>
              </a:ext>
            </a:extLst>
          </p:cNvPr>
          <p:cNvSpPr txBox="1"/>
          <p:nvPr/>
        </p:nvSpPr>
        <p:spPr>
          <a:xfrm>
            <a:off x="2195550" y="3547755"/>
            <a:ext cx="14802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50"/>
                </a:solidFill>
                <a:latin typeface="+mn-lt"/>
              </a:rPr>
              <a:t>Carmela Meyer, Ed.D</a:t>
            </a:r>
          </a:p>
          <a:p>
            <a:r>
              <a:rPr lang="en-US" sz="1100" b="0" dirty="0">
                <a:latin typeface="+mn-lt"/>
              </a:rPr>
              <a:t>GME Consultant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D322A5-4D41-4B83-B596-4F528890B466}"/>
              </a:ext>
            </a:extLst>
          </p:cNvPr>
          <p:cNvSpPr txBox="1"/>
          <p:nvPr/>
        </p:nvSpPr>
        <p:spPr>
          <a:xfrm>
            <a:off x="3882053" y="3492374"/>
            <a:ext cx="14802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50"/>
                </a:solidFill>
                <a:latin typeface="+mn-lt"/>
              </a:rPr>
              <a:t>Tori Hanlon, MS, CHCP</a:t>
            </a:r>
          </a:p>
          <a:p>
            <a:r>
              <a:rPr lang="en-US" sz="1100" b="0" dirty="0">
                <a:latin typeface="+mn-lt"/>
              </a:rPr>
              <a:t>GME Consultant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08E4D8-B306-4E66-9FBE-5F7B4B1967D8}"/>
              </a:ext>
            </a:extLst>
          </p:cNvPr>
          <p:cNvSpPr txBox="1"/>
          <p:nvPr/>
        </p:nvSpPr>
        <p:spPr>
          <a:xfrm>
            <a:off x="5568556" y="3520795"/>
            <a:ext cx="14802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50"/>
                </a:solidFill>
                <a:latin typeface="+mn-lt"/>
              </a:rPr>
              <a:t>Cheryl Haynes, BA</a:t>
            </a:r>
          </a:p>
          <a:p>
            <a:endParaRPr lang="en-US" sz="1100" dirty="0">
              <a:solidFill>
                <a:srgbClr val="00B050"/>
              </a:solidFill>
              <a:latin typeface="+mn-lt"/>
            </a:endParaRPr>
          </a:p>
          <a:p>
            <a:r>
              <a:rPr lang="en-US" sz="1100" b="0" dirty="0">
                <a:latin typeface="+mn-lt"/>
              </a:rPr>
              <a:t>GME Consultant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678B77-32DC-41A7-BF8C-EE62D7028F5B}"/>
              </a:ext>
            </a:extLst>
          </p:cNvPr>
          <p:cNvSpPr txBox="1"/>
          <p:nvPr/>
        </p:nvSpPr>
        <p:spPr>
          <a:xfrm>
            <a:off x="7255059" y="3520795"/>
            <a:ext cx="14802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50"/>
                </a:solidFill>
                <a:latin typeface="+mn-lt"/>
              </a:rPr>
              <a:t>Christine Redovan, MBA, MLIS</a:t>
            </a:r>
          </a:p>
          <a:p>
            <a:r>
              <a:rPr lang="en-US" sz="1100" b="0" dirty="0">
                <a:latin typeface="+mn-lt"/>
              </a:rPr>
              <a:t>GME Consultant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B6D3B5-ABC4-4250-B8E6-3648CB20BB4E}"/>
              </a:ext>
            </a:extLst>
          </p:cNvPr>
          <p:cNvSpPr txBox="1"/>
          <p:nvPr/>
        </p:nvSpPr>
        <p:spPr>
          <a:xfrm>
            <a:off x="2126245" y="4309829"/>
            <a:ext cx="1617803" cy="1453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1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 25 years of medial education experience with a business/accounting background</a:t>
            </a:r>
            <a:endParaRPr lang="en-US" sz="11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Carmela will focus on GME finance.</a:t>
            </a:r>
            <a:endParaRPr lang="en-US" sz="11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398C18-8A8B-45F3-A7F7-7039B2882EA9}"/>
              </a:ext>
            </a:extLst>
          </p:cNvPr>
          <p:cNvSpPr txBox="1"/>
          <p:nvPr/>
        </p:nvSpPr>
        <p:spPr>
          <a:xfrm>
            <a:off x="528137" y="4309829"/>
            <a:ext cx="1617803" cy="181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1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Expertise in project management and tracking outcomes across the GME environment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Heather will focus on how to trend comments in survey reports/aggregated evaluations.</a:t>
            </a:r>
            <a:endParaRPr lang="en-US" sz="11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204AAF-0B4A-442B-B860-C5009F71DECB}"/>
              </a:ext>
            </a:extLst>
          </p:cNvPr>
          <p:cNvSpPr txBox="1"/>
          <p:nvPr/>
        </p:nvSpPr>
        <p:spPr>
          <a:xfrm>
            <a:off x="5482260" y="4301017"/>
            <a:ext cx="1617803" cy="1997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1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 years in GME with experience in program administration in both  academic and community-based programs</a:t>
            </a:r>
            <a:endParaRPr lang="en-US" sz="11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Cheryl will focus on key NRMP &amp; ERAS rules to assure a compliant interview season.</a:t>
            </a:r>
            <a:endParaRPr lang="en-US" sz="11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8C9858-9C02-424F-BCD9-788C10E653A8}"/>
              </a:ext>
            </a:extLst>
          </p:cNvPr>
          <p:cNvSpPr txBox="1"/>
          <p:nvPr/>
        </p:nvSpPr>
        <p:spPr>
          <a:xfrm>
            <a:off x="7151220" y="4309829"/>
            <a:ext cx="1617803" cy="1272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1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Seasoned consultant; accreditation readiness proponent</a:t>
            </a:r>
            <a:endParaRPr lang="en-US" sz="11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Chris will review and highlight the latest ACGME updates.</a:t>
            </a:r>
            <a:endParaRPr lang="en-US" sz="11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 descr="A picture containing person&#10;&#10;Description automatically generated">
            <a:extLst>
              <a:ext uri="{FF2B5EF4-FFF2-40B4-BE49-F238E27FC236}">
                <a16:creationId xmlns:a16="http://schemas.microsoft.com/office/drawing/2014/main" id="{B96CEA58-998B-4BEF-BC3A-E7A2EF5B00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32" y="1711731"/>
            <a:ext cx="1259205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A picture containing person, wall&#10;&#10;Description automatically generated">
            <a:extLst>
              <a:ext uri="{FF2B5EF4-FFF2-40B4-BE49-F238E27FC236}">
                <a16:creationId xmlns:a16="http://schemas.microsoft.com/office/drawing/2014/main" id="{711BCC55-D181-48BA-9FD8-2CD786D08E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908" y="1694557"/>
            <a:ext cx="1394460" cy="1692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49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FEC625-E9B4-47FE-8765-8E82A9292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>
                <a:latin typeface="Arial"/>
                <a:cs typeface="Arial"/>
              </a:rPr>
              <a:t>•</a:t>
            </a:r>
            <a:r>
              <a:rPr lang="en-US" b="1">
                <a:latin typeface="Arial"/>
                <a:cs typeface="Arial"/>
              </a:rPr>
              <a:t>Cannot</a:t>
            </a:r>
            <a:r>
              <a:rPr lang="en-US">
                <a:latin typeface="Arial"/>
                <a:cs typeface="Arial"/>
              </a:rPr>
              <a:t> require</a:t>
            </a:r>
          </a:p>
          <a:p>
            <a:pPr>
              <a:buNone/>
            </a:pPr>
            <a:endParaRPr lang="en-US">
              <a:latin typeface="Arial"/>
              <a:cs typeface="Arial"/>
            </a:endParaRPr>
          </a:p>
          <a:p>
            <a:pPr>
              <a:buNone/>
            </a:pPr>
            <a:r>
              <a:rPr lang="en-US">
                <a:latin typeface="Arial"/>
                <a:cs typeface="Arial"/>
              </a:rPr>
              <a:t>•If recording, must </a:t>
            </a:r>
            <a:endParaRPr lang="en-US"/>
          </a:p>
          <a:p>
            <a:pPr lvl="1">
              <a:buFont typeface="Wingdings" panose="020B0604020202020204" pitchFamily="34" charset="0"/>
              <a:buChar char="§"/>
            </a:pPr>
            <a:r>
              <a:rPr lang="en-US">
                <a:latin typeface="Arial"/>
                <a:cs typeface="Arial"/>
              </a:rPr>
              <a:t>inform applicants of intent before inviting</a:t>
            </a:r>
            <a:endParaRPr lang="en-US">
              <a:cs typeface="Arial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en-US">
                <a:latin typeface="Arial"/>
                <a:cs typeface="Arial"/>
              </a:rPr>
              <a:t>allow applicant to opt out of recording</a:t>
            </a:r>
            <a:endParaRPr lang="en-US">
              <a:cs typeface="Arial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en-US">
                <a:latin typeface="Arial"/>
                <a:cs typeface="Arial"/>
              </a:rPr>
              <a:t>have prior written permission from applicant</a:t>
            </a:r>
            <a:endParaRPr lang="en-US">
              <a:cs typeface="Arial"/>
            </a:endParaRPr>
          </a:p>
          <a:p>
            <a:pPr marL="0" indent="0">
              <a:buNone/>
            </a:pPr>
            <a:endParaRPr lang="en-US" b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F2EF7F-7354-44BF-915E-BB41E52FD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Recording Interviews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9AEC15-7316-4AB1-8B1A-6946246BD5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078170-BD74-4584-B111-B694CC7FFF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910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04FADB-5425-441B-B37E-370C605F1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>
                <a:latin typeface="Arial"/>
                <a:cs typeface="Arial"/>
              </a:rPr>
              <a:t>•</a:t>
            </a:r>
            <a:r>
              <a:rPr lang="en-US">
                <a:latin typeface="Arial"/>
                <a:cs typeface="Arial"/>
                <a:hlinkClick r:id="rId2"/>
              </a:rPr>
              <a:t>NRMP Match Code of Conduct for Programs</a:t>
            </a:r>
            <a:endParaRPr lang="en-US">
              <a:latin typeface="Arial"/>
              <a:cs typeface="Arial"/>
            </a:endParaRPr>
          </a:p>
          <a:p>
            <a:pPr>
              <a:buNone/>
            </a:pPr>
            <a:endParaRPr lang="en-US">
              <a:latin typeface="Arial"/>
              <a:cs typeface="Arial"/>
            </a:endParaRPr>
          </a:p>
          <a:p>
            <a:pPr>
              <a:buNone/>
            </a:pPr>
            <a:r>
              <a:rPr lang="en-US">
                <a:latin typeface="Arial"/>
                <a:cs typeface="Arial"/>
              </a:rPr>
              <a:t>•</a:t>
            </a:r>
            <a:r>
              <a:rPr lang="en-US">
                <a:latin typeface="Arial"/>
                <a:cs typeface="Arial"/>
                <a:hlinkClick r:id="rId3"/>
              </a:rPr>
              <a:t>AAMC Policies Regarding Use of Application Data</a:t>
            </a:r>
            <a:endParaRPr lang="en-US">
              <a:latin typeface="Arial"/>
              <a:cs typeface="Arial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3A1C28-D693-4205-A9A5-F612861C9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References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F05668-166A-42A6-AA8F-F4148BFB63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D903E-884F-4285-AD01-29FEE21D3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012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0BE13-BEBA-4271-85DD-FBB6BBDE7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848" y="2156539"/>
            <a:ext cx="6115049" cy="2429491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Keeping Up With the ACGME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EA2C1-F3A6-48B8-A8EC-C09AE125BC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Christine Redovan, MBA, MLIS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73EE51-8CC3-47E1-9F09-57C8A841E9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E0F481-D837-4920-8A3B-181D452D10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pic>
        <p:nvPicPr>
          <p:cNvPr id="7" name="Picture 6" descr="A picture containing text, board, wooden&#10;&#10;Description automatically generated">
            <a:extLst>
              <a:ext uri="{FF2B5EF4-FFF2-40B4-BE49-F238E27FC236}">
                <a16:creationId xmlns:a16="http://schemas.microsoft.com/office/drawing/2014/main" id="{F8ACD6C2-556B-4EE8-8DA7-8DAB21FC1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6652" y="3719937"/>
            <a:ext cx="3087658" cy="2058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510B31-6D0C-4BDD-A0AD-30B92E233396}"/>
              </a:ext>
            </a:extLst>
          </p:cNvPr>
          <p:cNvSpPr txBox="1"/>
          <p:nvPr/>
        </p:nvSpPr>
        <p:spPr>
          <a:xfrm>
            <a:off x="156544" y="5874920"/>
            <a:ext cx="36678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thebluediamondgallery.com/wooden-tile/u/updat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633672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50F924-FFF4-4343-A3DD-873D76B2B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Effective July 1, 2021</a:t>
            </a:r>
          </a:p>
          <a:p>
            <a:pPr lvl="1"/>
            <a:r>
              <a:rPr lang="en-US"/>
              <a:t>DIO approve Annual ADS updates</a:t>
            </a:r>
          </a:p>
          <a:p>
            <a:pPr lvl="1"/>
            <a:r>
              <a:rPr lang="en-US"/>
              <a:t>Requires GME mission statement </a:t>
            </a:r>
          </a:p>
          <a:p>
            <a:pPr lvl="1"/>
            <a:r>
              <a:rPr lang="en-US"/>
              <a:t>Requires SI self-study</a:t>
            </a:r>
          </a:p>
          <a:p>
            <a:pPr lvl="1"/>
            <a:r>
              <a:rPr lang="en-US"/>
              <a:t>Tweaked GMEC responsibilities </a:t>
            </a:r>
          </a:p>
          <a:p>
            <a:r>
              <a:rPr lang="en-US"/>
              <a:t>Effective July 1, 2022</a:t>
            </a:r>
          </a:p>
          <a:p>
            <a:pPr lvl="1"/>
            <a:r>
              <a:rPr lang="en-US"/>
              <a:t>Provide 100% of pay for six weeks, at least once, at any time, for approved medical, parental or caregiver leave from day one of residency</a:t>
            </a:r>
          </a:p>
          <a:p>
            <a:pPr lvl="1"/>
            <a:r>
              <a:rPr lang="en-US"/>
              <a:t>Develop a process for submitting and approving</a:t>
            </a:r>
          </a:p>
          <a:p>
            <a:r>
              <a:rPr lang="en-US"/>
              <a:t>Updated DIO Reference Sheets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5794EA-506C-46A3-933A-3905F249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Institutional Requirements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82E873-48EF-4CEE-8E33-145ACF95DC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F9C6F0-A341-4A6D-87A9-878199B40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4C2434-2712-47CD-8FB7-755931A40ECF}"/>
              </a:ext>
            </a:extLst>
          </p:cNvPr>
          <p:cNvSpPr txBox="1"/>
          <p:nvPr/>
        </p:nvSpPr>
        <p:spPr>
          <a:xfrm>
            <a:off x="5989191" y="5966492"/>
            <a:ext cx="2994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b="0">
                <a:latin typeface="Calibri" panose="020F0502020204030204" pitchFamily="34" charset="0"/>
                <a:cs typeface="Calibri" panose="020F0502020204030204" pitchFamily="34" charset="0"/>
              </a:rPr>
              <a:t>For further details visit acgme.org</a:t>
            </a:r>
          </a:p>
        </p:txBody>
      </p:sp>
      <p:pic>
        <p:nvPicPr>
          <p:cNvPr id="9" name="Picture 8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ADE3A3ED-15A7-4C85-A8D0-3C229231E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44884" y="1609975"/>
            <a:ext cx="2804845" cy="15654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1B5258-4DB2-44B6-8377-5DACE103DF1A}"/>
              </a:ext>
            </a:extLst>
          </p:cNvPr>
          <p:cNvSpPr txBox="1"/>
          <p:nvPr/>
        </p:nvSpPr>
        <p:spPr>
          <a:xfrm>
            <a:off x="5944884" y="3357865"/>
            <a:ext cx="280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mississippitoday.org/2017/10/27/coast-hospitals-claim-state-medicaid-mismanaged-533-million-in-federal-fund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d/3.0/"/>
              </a:rPr>
              <a:t>CC BY-ND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151612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26E83A-4C8E-4780-A703-244A75E23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Program Requirements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1B818D-9EBA-4D84-8074-43833BDD9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28950" y="1615154"/>
            <a:ext cx="5806825" cy="4351338"/>
          </a:xfrm>
        </p:spPr>
        <p:txBody>
          <a:bodyPr>
            <a:normAutofit/>
          </a:bodyPr>
          <a:lstStyle/>
          <a:p>
            <a:r>
              <a:rPr lang="en-US"/>
              <a:t>Effective July 1, 2022</a:t>
            </a:r>
          </a:p>
          <a:p>
            <a:pPr lvl="1"/>
            <a:r>
              <a:rPr lang="en-US"/>
              <a:t>Changed “support” for core faculty to “dedicated time”</a:t>
            </a:r>
          </a:p>
          <a:p>
            <a:pPr lvl="1"/>
            <a:r>
              <a:rPr lang="en-US"/>
              <a:t>Clarified importance of coordinator time</a:t>
            </a:r>
          </a:p>
          <a:p>
            <a:pPr lvl="1"/>
            <a:r>
              <a:rPr lang="en-US"/>
              <a:t>Note: refers to specialty for specifics</a:t>
            </a:r>
          </a:p>
          <a:p>
            <a:r>
              <a:rPr lang="en-US"/>
              <a:t>FAQ’s updated July 2021. (Four pages of PLA info!)</a:t>
            </a:r>
          </a:p>
          <a:p>
            <a:r>
              <a:rPr lang="en-US"/>
              <a:t>Telecommunication supervision guidelines – table of all specialties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7E70AB-1869-45D8-B954-85F0098B1C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EDAC33-6B6C-4017-BC6E-AEDBBAA1AB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D24E52-B4F4-47A9-9650-054101A701B7}"/>
              </a:ext>
            </a:extLst>
          </p:cNvPr>
          <p:cNvSpPr txBox="1"/>
          <p:nvPr/>
        </p:nvSpPr>
        <p:spPr>
          <a:xfrm>
            <a:off x="5989191" y="5966492"/>
            <a:ext cx="2994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b="0">
                <a:latin typeface="Calibri" panose="020F0502020204030204" pitchFamily="34" charset="0"/>
                <a:cs typeface="Calibri" panose="020F0502020204030204" pitchFamily="34" charset="0"/>
              </a:rPr>
              <a:t>For further details visit acgme.org</a:t>
            </a:r>
          </a:p>
        </p:txBody>
      </p:sp>
      <p:pic>
        <p:nvPicPr>
          <p:cNvPr id="11" name="Picture 10" descr="A picture containing text, outdoor, sky, sign&#10;&#10;Description automatically generated">
            <a:extLst>
              <a:ext uri="{FF2B5EF4-FFF2-40B4-BE49-F238E27FC236}">
                <a16:creationId xmlns:a16="http://schemas.microsoft.com/office/drawing/2014/main" id="{B0221D8D-A5D5-4557-AE2D-00BAC2B8B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5098" y="1828799"/>
            <a:ext cx="2040824" cy="29087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355578-CAC3-43E7-94CC-7B41D20D9449}"/>
              </a:ext>
            </a:extLst>
          </p:cNvPr>
          <p:cNvSpPr txBox="1"/>
          <p:nvPr/>
        </p:nvSpPr>
        <p:spPr>
          <a:xfrm>
            <a:off x="525098" y="4893136"/>
            <a:ext cx="19566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eoi.es/blogs/imsd/the-importance-of-education-in-sustainable-development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500267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FE63B2-EDA0-451C-A75C-EF7165BC8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Healthcare Administration, Leadership, and Management</a:t>
            </a:r>
          </a:p>
          <a:p>
            <a:r>
              <a:rPr lang="en-US" b="0" i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Recognition for Sponsoring Institutions with Non-Standard Training Programs for J-1 Visa Sponsorship</a:t>
            </a:r>
          </a:p>
          <a:p>
            <a:r>
              <a:rPr lang="en-US" b="0" i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Pediatric Cardiac Anesthesiology</a:t>
            </a:r>
            <a:endParaRPr lang="en-US">
              <a:solidFill>
                <a:srgbClr val="212529"/>
              </a:solidFill>
              <a:latin typeface="Lato" panose="020F0502020204030203" pitchFamily="34" charset="0"/>
            </a:endParaRPr>
          </a:p>
          <a:p>
            <a:r>
              <a:rPr lang="en-US" b="0" i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Neurocritical Care</a:t>
            </a:r>
          </a:p>
          <a:p>
            <a:r>
              <a:rPr lang="en-US">
                <a:solidFill>
                  <a:srgbClr val="212529"/>
                </a:solidFill>
                <a:latin typeface="Lato" panose="020F0502020204030203" pitchFamily="34" charset="0"/>
              </a:rPr>
              <a:t>Proposed name change:  </a:t>
            </a:r>
            <a:r>
              <a:rPr lang="en-US" b="0" i="0" err="1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Neuroendovascular</a:t>
            </a:r>
            <a:r>
              <a:rPr lang="en-US" b="0" i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 Intervention </a:t>
            </a:r>
            <a:r>
              <a:rPr lang="en-US">
                <a:solidFill>
                  <a:srgbClr val="212529"/>
                </a:solidFill>
                <a:latin typeface="Lato" panose="020F0502020204030203" pitchFamily="34" charset="0"/>
              </a:rPr>
              <a:t>(current </a:t>
            </a:r>
            <a:r>
              <a:rPr lang="en-US" b="0" i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Endovascular Surgical Neuroradiology)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23F78C-BCAB-4DCA-86EB-1E9A05321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Specialties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9F29E1-478A-447C-8943-4D3BBB32D8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306CA-7433-4D11-A3FD-2DD80466E1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D4C7D0-D47B-46A2-8F6A-C5C063F087BF}"/>
              </a:ext>
            </a:extLst>
          </p:cNvPr>
          <p:cNvSpPr txBox="1"/>
          <p:nvPr/>
        </p:nvSpPr>
        <p:spPr>
          <a:xfrm>
            <a:off x="5989191" y="5966492"/>
            <a:ext cx="2994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b="0">
                <a:latin typeface="Calibri" panose="020F0502020204030204" pitchFamily="34" charset="0"/>
                <a:cs typeface="Calibri" panose="020F0502020204030204" pitchFamily="34" charset="0"/>
              </a:rPr>
              <a:t>For further details visit acgme.org</a:t>
            </a:r>
          </a:p>
        </p:txBody>
      </p:sp>
      <p:pic>
        <p:nvPicPr>
          <p:cNvPr id="8" name="Picture 7" descr="A picture containing arrow&#10;&#10;Description automatically generated">
            <a:extLst>
              <a:ext uri="{FF2B5EF4-FFF2-40B4-BE49-F238E27FC236}">
                <a16:creationId xmlns:a16="http://schemas.microsoft.com/office/drawing/2014/main" id="{54F50C64-D8E1-4336-88C1-AFA337079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57950" y="-43254"/>
            <a:ext cx="2329666" cy="23296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48191B-B9AE-4D21-9285-614775D5E9BE}"/>
              </a:ext>
            </a:extLst>
          </p:cNvPr>
          <p:cNvSpPr txBox="1"/>
          <p:nvPr/>
        </p:nvSpPr>
        <p:spPr>
          <a:xfrm>
            <a:off x="7112285" y="2101746"/>
            <a:ext cx="2329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commons.wikimedia.org/wiki/file:new_icon_shiny_badge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14112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7BFBC8-B5B7-4919-9B41-0A5A3BECA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Specialties	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A39BE1-7363-41F3-AAE3-F530AC4A1C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6090" y="1376737"/>
            <a:ext cx="4553379" cy="4674714"/>
          </a:xfrm>
        </p:spPr>
        <p:txBody>
          <a:bodyPr>
            <a:normAutofit fontScale="92500"/>
          </a:bodyPr>
          <a:lstStyle/>
          <a:p>
            <a:r>
              <a:rPr lang="en-US"/>
              <a:t>Most have updated/specified PD protected time</a:t>
            </a:r>
          </a:p>
          <a:p>
            <a:r>
              <a:rPr lang="en-US"/>
              <a:t>Minor wording changes to align with CPR</a:t>
            </a:r>
          </a:p>
          <a:p>
            <a:r>
              <a:rPr lang="en-US"/>
              <a:t>Always check for latest application for new or two-year site visit </a:t>
            </a:r>
          </a:p>
          <a:p>
            <a:r>
              <a:rPr lang="en-US"/>
              <a:t>Check FAQ’s; may have been updated</a:t>
            </a:r>
          </a:p>
          <a:p>
            <a:r>
              <a:rPr lang="en-US"/>
              <a:t>Check Documents and Resource page; may have been updated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85419-B4A0-437F-8B53-6B1384A8D3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CC205-AD9E-4089-891D-CA1710BE77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DB45AD-14D3-477A-B496-BF47E4B5CD66}"/>
              </a:ext>
            </a:extLst>
          </p:cNvPr>
          <p:cNvSpPr txBox="1"/>
          <p:nvPr/>
        </p:nvSpPr>
        <p:spPr>
          <a:xfrm>
            <a:off x="5989191" y="5966492"/>
            <a:ext cx="2994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b="0">
                <a:latin typeface="Calibri" panose="020F0502020204030204" pitchFamily="34" charset="0"/>
                <a:cs typeface="Calibri" panose="020F0502020204030204" pitchFamily="34" charset="0"/>
              </a:rPr>
              <a:t>For further details visit acgme.org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4708D9A-4643-4587-91DB-A05BA7D2A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0671" y="1825625"/>
            <a:ext cx="3167782" cy="31677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0430BD-3D98-4FAD-AA69-B0C92061C4D6}"/>
              </a:ext>
            </a:extLst>
          </p:cNvPr>
          <p:cNvSpPr txBox="1"/>
          <p:nvPr/>
        </p:nvSpPr>
        <p:spPr>
          <a:xfrm>
            <a:off x="846590" y="5033382"/>
            <a:ext cx="266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mmons.wikimedia.org/wiki/File:Approve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3419970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155481-7707-43E1-9DA3-51C8604EF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569" y="2359350"/>
            <a:ext cx="7886700" cy="4438905"/>
          </a:xfrm>
        </p:spPr>
        <p:txBody>
          <a:bodyPr/>
          <a:lstStyle/>
          <a:p>
            <a:r>
              <a:rPr lang="en-US"/>
              <a:t>Pain Management Curriculum with specialty specific recommendations</a:t>
            </a:r>
          </a:p>
          <a:p>
            <a:r>
              <a:rPr lang="en-US"/>
              <a:t>Medically Underserved Areas and Populations </a:t>
            </a:r>
          </a:p>
          <a:p>
            <a:pPr lvl="1"/>
            <a:r>
              <a:rPr lang="en-US"/>
              <a:t>Rural Training Track page</a:t>
            </a:r>
          </a:p>
          <a:p>
            <a:pPr lvl="1"/>
            <a:r>
              <a:rPr lang="en-US"/>
              <a:t>Compilation of federal references related to rural track designation</a:t>
            </a:r>
          </a:p>
          <a:p>
            <a:pPr lvl="1"/>
            <a:r>
              <a:rPr lang="en-US"/>
              <a:t>Specific block diagrams and procedures for programs seeking rural track designation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C75AB2-F879-442A-8315-60096E4C3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ACGME </a:t>
            </a:r>
            <a:br>
              <a:rPr lang="en-US"/>
            </a:br>
            <a:r>
              <a:rPr lang="en-US"/>
              <a:t>Resources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74FD64-3384-45E9-9C20-5101EDCD9E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3F805-4E3D-47E7-9778-568BF39AA4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4245C-50E3-40C6-A59E-6E58B8DA2618}"/>
              </a:ext>
            </a:extLst>
          </p:cNvPr>
          <p:cNvSpPr txBox="1"/>
          <p:nvPr/>
        </p:nvSpPr>
        <p:spPr>
          <a:xfrm>
            <a:off x="5989191" y="5966492"/>
            <a:ext cx="2994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b="0">
                <a:latin typeface="Calibri" panose="020F0502020204030204" pitchFamily="34" charset="0"/>
                <a:cs typeface="Calibri" panose="020F0502020204030204" pitchFamily="34" charset="0"/>
              </a:rPr>
              <a:t>For further details visit acgme.org</a:t>
            </a:r>
          </a:p>
        </p:txBody>
      </p:sp>
      <p:pic>
        <p:nvPicPr>
          <p:cNvPr id="7" name="Picture 6" descr="A picture containing arrow&#10;&#10;Description automatically generated">
            <a:extLst>
              <a:ext uri="{FF2B5EF4-FFF2-40B4-BE49-F238E27FC236}">
                <a16:creationId xmlns:a16="http://schemas.microsoft.com/office/drawing/2014/main" id="{EA1006E3-FBB0-47C4-9C97-AE0274C26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74371" y="29683"/>
            <a:ext cx="2329666" cy="23296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156937-6E91-452D-AB2B-59F3490090B2}"/>
              </a:ext>
            </a:extLst>
          </p:cNvPr>
          <p:cNvSpPr txBox="1"/>
          <p:nvPr/>
        </p:nvSpPr>
        <p:spPr>
          <a:xfrm rot="10800000" flipV="1">
            <a:off x="3479086" y="5951103"/>
            <a:ext cx="2329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commons.wikimedia.org/wiki/file:new_icon_shiny_badge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5901424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AE74B-5FC4-4F71-BBC1-172AC74E6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8059"/>
            <a:ext cx="7886700" cy="2720925"/>
          </a:xfrm>
        </p:spPr>
        <p:txBody>
          <a:bodyPr>
            <a:normAutofit lnSpcReduction="10000"/>
          </a:bodyPr>
          <a:lstStyle/>
          <a:p>
            <a:r>
              <a:rPr lang="en-US" sz="2800"/>
              <a:t>APE template (7/2021)</a:t>
            </a:r>
          </a:p>
          <a:p>
            <a:r>
              <a:rPr lang="en-US" sz="2800"/>
              <a:t>Data Book 2020-2021</a:t>
            </a:r>
          </a:p>
          <a:p>
            <a:r>
              <a:rPr lang="en-US" sz="2800"/>
              <a:t>ACGME policies and procedures (11/1/2021)</a:t>
            </a:r>
          </a:p>
          <a:p>
            <a:pPr lvl="1"/>
            <a:r>
              <a:rPr lang="en-US" sz="2400"/>
              <a:t>Lots of information related to accreditation decisions, data used, outcomes</a:t>
            </a:r>
          </a:p>
          <a:p>
            <a:r>
              <a:rPr lang="en-US" sz="2800"/>
              <a:t>Milestone national data report (2021)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E01A90-5643-40EE-B0F5-24602BDE7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Updated ACGME Resources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51C385-453E-47F8-851F-07885AB33B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1200ED-139D-4D33-B98F-5400DA226B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ED0309-4919-46A9-B11A-CF40095C9B1D}"/>
              </a:ext>
            </a:extLst>
          </p:cNvPr>
          <p:cNvSpPr txBox="1"/>
          <p:nvPr/>
        </p:nvSpPr>
        <p:spPr>
          <a:xfrm>
            <a:off x="174018" y="5802611"/>
            <a:ext cx="2994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b="0">
                <a:latin typeface="Calibri" panose="020F0502020204030204" pitchFamily="34" charset="0"/>
                <a:cs typeface="Calibri" panose="020F0502020204030204" pitchFamily="34" charset="0"/>
              </a:rPr>
              <a:t>For further details visit acgme.org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A44E6D0-1F5B-4DAD-92C3-696D83241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91636" y="3741492"/>
            <a:ext cx="1875258" cy="18752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6E4C59-5783-4CEE-809C-11DB7823903D}"/>
              </a:ext>
            </a:extLst>
          </p:cNvPr>
          <p:cNvSpPr txBox="1"/>
          <p:nvPr/>
        </p:nvSpPr>
        <p:spPr>
          <a:xfrm>
            <a:off x="6791636" y="5765766"/>
            <a:ext cx="235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kcadp.org/2013/10/21/next-witness-to-innocence-tour-features-sabrina-butler-porter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0EA779-E4C4-4F02-9257-4E940AD94A73}"/>
              </a:ext>
            </a:extLst>
          </p:cNvPr>
          <p:cNvSpPr txBox="1"/>
          <p:nvPr/>
        </p:nvSpPr>
        <p:spPr>
          <a:xfrm>
            <a:off x="1710647" y="4594800"/>
            <a:ext cx="3318553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The only thing constant in GME is change</a:t>
            </a:r>
          </a:p>
        </p:txBody>
      </p:sp>
    </p:spTree>
    <p:extLst>
      <p:ext uri="{BB962C8B-B14F-4D97-AF65-F5344CB8AC3E}">
        <p14:creationId xmlns:p14="http://schemas.microsoft.com/office/powerpoint/2010/main" val="15563341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41759" y="220871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Latest On-Demand Webinars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us today to learn how our Educational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Passports can save you time &amp; money!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724-864-7320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www.PartnersInMedEd.com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74714" y="220871"/>
            <a:ext cx="5060092" cy="43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Upcoming Live Webinar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en-US" sz="1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Arial"/>
              </a:rPr>
              <a:t>Moral Injury in Healthcare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Thursday, December 9, 2021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en-US" sz="1400" b="0" kern="0" dirty="0">
              <a:solidFill>
                <a:prstClr val="black"/>
              </a:solidFill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Arial"/>
              </a:rPr>
              <a:t>Streamlining Your Special Review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kern="0" dirty="0">
                <a:solidFill>
                  <a:prstClr val="black"/>
                </a:solidFill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Thur</a:t>
            </a:r>
            <a:r>
              <a:rPr lang="en-US" altLang="en-US" sz="1400" b="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sday, December 16, 2021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kern="0" dirty="0">
              <a:solidFill>
                <a:prstClr val="black"/>
              </a:solidFill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Getting to the Next Stage – Program Improvement I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Thursday, January 6, 2022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kern="0" dirty="0">
              <a:solidFill>
                <a:prstClr val="black"/>
              </a:solidFill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Digging for Data IV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Tuesday, January 18, 2022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kern="0" dirty="0">
              <a:solidFill>
                <a:prstClr val="black"/>
              </a:solidFill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Back to Basics – GME for New Coordinators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Tuesday, February 8, 2022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kern="0" dirty="0">
              <a:solidFill>
                <a:prstClr val="black"/>
              </a:solidFill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Leveraging RMS Technology for the Medicare Cost Report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Thursday, February 17, 2022</a:t>
            </a: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D68910-38FE-C240-95D4-C063CA8D3DE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39</a:t>
            </a:fld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22" y="4297954"/>
            <a:ext cx="5022581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Faculty Development Series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14" y="5042462"/>
            <a:ext cx="4846104" cy="12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15 Minutes to Effective Feedback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</a:b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Toolbox for Teaching Millennials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Taking Supervision to the Next Level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18BD8-A5B9-3741-B6AD-A994C0913D2D}"/>
              </a:ext>
            </a:extLst>
          </p:cNvPr>
          <p:cNvSpPr txBox="1"/>
          <p:nvPr/>
        </p:nvSpPr>
        <p:spPr>
          <a:xfrm>
            <a:off x="5638800" y="725880"/>
            <a:ext cx="3505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Planning and Tracking Scholarly Activity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GME Financing: The Basics, the Strategies, and the Upcoming Changes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The Role of Coaching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Resident Wellness in the Virtual World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 Day in the Life of A DIO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Site Visits – What to Expect in 2021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ADS Update 2021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GME Grants and Funding Sources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Survey Research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Impactful AIR &amp; APE – Bridging Data &amp; Action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GMEC Checkups – QIPS Edition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ACGME Surveys – What Now?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</a:rPr>
              <a:t>Other Approaches to CCC &amp; Evaluation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1C1B05A-8258-2A47-BB75-5DA517CF0AB6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800" b="0" i="0" u="none" strike="noStrike" kern="1200" cap="none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L="457200" marR="0" lvl="1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2pPr>
            <a:lvl3pPr marL="914400" marR="0" lvl="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3pPr>
            <a:lvl4pPr marL="1371600" marR="0" lvl="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4pPr>
            <a:lvl5pPr marL="1828800" marR="0" lvl="4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4785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70" y="1408557"/>
            <a:ext cx="8238259" cy="443890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latin typeface="Calibri"/>
                <a:cs typeface="Calibri"/>
              </a:rPr>
              <a:t>Ascertain the impact of residency activities on CMS reimbursement and cap-building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latin typeface="Calibri"/>
                <a:cs typeface="Calibri"/>
              </a:rPr>
              <a:t>Discuss the rationale and provide methods for trending resident comments to protect confidentiality</a:t>
            </a:r>
          </a:p>
          <a:p>
            <a:r>
              <a:rPr lang="en-US">
                <a:latin typeface="Calibri"/>
                <a:cs typeface="Calibri"/>
              </a:rPr>
              <a:t>Develop meaningful program aims and understand their importance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latin typeface="Calibri"/>
                <a:cs typeface="Calibri"/>
              </a:rPr>
              <a:t>Understand key NRMP &amp; ERAS rules to assure a compliant interview season</a:t>
            </a:r>
          </a:p>
          <a:p>
            <a:r>
              <a:rPr lang="en-US">
                <a:latin typeface="Calibri"/>
                <a:cs typeface="Calibri"/>
              </a:rPr>
              <a:t>Investigate the latest ACGME resources for program advancement and improvement</a:t>
            </a:r>
          </a:p>
          <a:p>
            <a:endParaRPr lang="en-US">
              <a:latin typeface="Calibri"/>
              <a:cs typeface="Calibri"/>
            </a:endParaRPr>
          </a:p>
          <a:p>
            <a:endParaRPr lang="en-US">
              <a:latin typeface="Calibri"/>
              <a:cs typeface="Calibri"/>
            </a:endParaRPr>
          </a:p>
          <a:p>
            <a:endParaRPr lang="en-US">
              <a:cs typeface="Arial"/>
            </a:endParaRPr>
          </a:p>
          <a:p>
            <a:pPr marL="0" indent="0">
              <a:buNone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Objectives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46299"/>
            <a:ext cx="7677150" cy="4089743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   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800" dirty="0"/>
              <a:t>Partners in Medical Education, Inc. provides comprehensive consulting services to the GME community.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400" dirty="0"/>
              <a:t>  </a:t>
            </a:r>
          </a:p>
          <a:p>
            <a:pPr marL="0" algn="ctr">
              <a:lnSpc>
                <a:spcPct val="80000"/>
              </a:lnSpc>
              <a:buNone/>
              <a:defRPr/>
            </a:pPr>
            <a:r>
              <a:rPr lang="en-US" sz="4400" b="1" dirty="0"/>
              <a:t>Partners in Medical Education</a:t>
            </a:r>
          </a:p>
          <a:p>
            <a:pPr marL="0" algn="ctr">
              <a:lnSpc>
                <a:spcPct val="80000"/>
              </a:lnSpc>
              <a:buNone/>
              <a:defRPr/>
            </a:pPr>
            <a:r>
              <a:rPr lang="en-US" sz="4400" dirty="0"/>
              <a:t>724-864-7320  |  </a:t>
            </a:r>
            <a:r>
              <a:rPr lang="en-US" sz="4400" b="1" dirty="0">
                <a:solidFill>
                  <a:srgbClr val="FF0000"/>
                </a:solidFill>
                <a:hlinkClick r:id="rId3"/>
              </a:rPr>
              <a:t>info@PartnersInMedEd.com</a:t>
            </a:r>
            <a:endParaRPr lang="en-US" sz="4400" b="1" dirty="0">
              <a:solidFill>
                <a:srgbClr val="FF0000"/>
              </a:solidFill>
            </a:endParaRPr>
          </a:p>
          <a:p>
            <a:pPr marL="0" algn="ctr">
              <a:lnSpc>
                <a:spcPct val="80000"/>
              </a:lnSpc>
              <a:buNone/>
              <a:defRPr/>
            </a:pPr>
            <a:endParaRPr lang="en-US" sz="4400" dirty="0">
              <a:solidFill>
                <a:srgbClr val="FF0000"/>
              </a:solidFill>
            </a:endParaRPr>
          </a:p>
          <a:p>
            <a:pPr marL="0" indent="0" algn="ctr" eaLnBrk="1" hangingPunct="1">
              <a:lnSpc>
                <a:spcPct val="20000"/>
              </a:lnSpc>
              <a:buFont typeface="Wingdings" pitchFamily="2" charset="2"/>
              <a:buNone/>
              <a:defRPr/>
            </a:pPr>
            <a:r>
              <a:rPr lang="en-US" sz="4400" b="1" dirty="0"/>
              <a:t>Heather Peters, M.Ed., PhD</a:t>
            </a:r>
          </a:p>
          <a:p>
            <a:pPr marL="0" indent="0" algn="ctr" eaLnBrk="1" hangingPunct="1">
              <a:lnSpc>
                <a:spcPct val="20000"/>
              </a:lnSpc>
              <a:buFont typeface="Wingdings" pitchFamily="2" charset="2"/>
              <a:buNone/>
              <a:defRPr/>
            </a:pPr>
            <a:r>
              <a:rPr lang="en-US" sz="4400" b="1" dirty="0">
                <a:hlinkClick r:id="rId4"/>
              </a:rPr>
              <a:t>Heather@partnersinmeded.com</a:t>
            </a:r>
            <a:endParaRPr lang="en-US" sz="4400" b="1" dirty="0"/>
          </a:p>
          <a:p>
            <a:pPr marL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4400" b="1" dirty="0"/>
          </a:p>
          <a:p>
            <a:pPr marL="0" indent="0" algn="ctr" eaLnBrk="1" hangingPunct="1">
              <a:lnSpc>
                <a:spcPct val="20000"/>
              </a:lnSpc>
              <a:buFont typeface="Wingdings" pitchFamily="2" charset="2"/>
              <a:buNone/>
              <a:defRPr/>
            </a:pPr>
            <a:r>
              <a:rPr lang="en-US" sz="4400" b="1" dirty="0"/>
              <a:t>Carmela Meyer, EdD</a:t>
            </a:r>
          </a:p>
          <a:p>
            <a:pPr marL="0" indent="0" algn="ctr" eaLnBrk="1" hangingPunct="1">
              <a:lnSpc>
                <a:spcPct val="20000"/>
              </a:lnSpc>
              <a:buFont typeface="Wingdings" pitchFamily="2" charset="2"/>
              <a:buNone/>
              <a:defRPr/>
            </a:pPr>
            <a:r>
              <a:rPr lang="en-US" sz="4400" b="1" dirty="0">
                <a:hlinkClick r:id="rId5"/>
              </a:rPr>
              <a:t>Carmela@partnersinmeded.com</a:t>
            </a:r>
            <a:endParaRPr lang="en-US" sz="4400" b="1" dirty="0"/>
          </a:p>
          <a:p>
            <a:pPr marL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4400" b="1" dirty="0"/>
          </a:p>
          <a:p>
            <a:pPr marL="0" indent="0" algn="ctr" eaLnBrk="1" hangingPunct="1">
              <a:lnSpc>
                <a:spcPct val="20000"/>
              </a:lnSpc>
              <a:buFont typeface="Wingdings" pitchFamily="2" charset="2"/>
              <a:buNone/>
              <a:defRPr/>
            </a:pPr>
            <a:r>
              <a:rPr lang="en-US" sz="4400" b="1" dirty="0"/>
              <a:t>Tori Hanlon, MS, CHCP</a:t>
            </a:r>
          </a:p>
          <a:p>
            <a:pPr marL="0" indent="0" algn="ctr" eaLnBrk="1" hangingPunct="1">
              <a:lnSpc>
                <a:spcPct val="20000"/>
              </a:lnSpc>
              <a:buFont typeface="Wingdings" pitchFamily="2" charset="2"/>
              <a:buNone/>
              <a:defRPr/>
            </a:pPr>
            <a:r>
              <a:rPr lang="en-US" sz="4400" b="1" dirty="0">
                <a:hlinkClick r:id="rId6"/>
              </a:rPr>
              <a:t>Tori@partnersinmeded.com</a:t>
            </a:r>
            <a:endParaRPr lang="en-US" sz="4400" b="1" dirty="0"/>
          </a:p>
          <a:p>
            <a:pPr marL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4400" b="1" dirty="0"/>
          </a:p>
          <a:p>
            <a:pPr marL="0" indent="0" algn="ctr">
              <a:lnSpc>
                <a:spcPct val="20000"/>
              </a:lnSpc>
              <a:buNone/>
              <a:defRPr/>
            </a:pPr>
            <a:r>
              <a:rPr lang="en-US" sz="4400" b="1" dirty="0"/>
              <a:t>Cheryl Haynes</a:t>
            </a:r>
          </a:p>
          <a:p>
            <a:pPr marL="0" indent="0" algn="ctr">
              <a:lnSpc>
                <a:spcPct val="20000"/>
              </a:lnSpc>
              <a:buNone/>
              <a:defRPr/>
            </a:pPr>
            <a:r>
              <a:rPr lang="en-US" sz="4400" dirty="0"/>
              <a:t> </a:t>
            </a:r>
            <a:r>
              <a:rPr lang="en-US" sz="4400" b="1" dirty="0"/>
              <a:t> </a:t>
            </a:r>
            <a:r>
              <a:rPr lang="en-US" sz="4400" b="1" dirty="0">
                <a:hlinkClick r:id="rId7"/>
              </a:rPr>
              <a:t>cheryl@partnersinmeded.com</a:t>
            </a:r>
            <a:endParaRPr lang="en-US" sz="4400" b="1" dirty="0"/>
          </a:p>
          <a:p>
            <a:pPr marL="0" algn="ctr">
              <a:lnSpc>
                <a:spcPct val="80000"/>
              </a:lnSpc>
              <a:buNone/>
              <a:defRPr/>
            </a:pPr>
            <a:endParaRPr lang="en-US" sz="4400" dirty="0"/>
          </a:p>
          <a:p>
            <a:pPr marL="0" indent="0" algn="ctr">
              <a:lnSpc>
                <a:spcPct val="20000"/>
              </a:lnSpc>
              <a:buNone/>
              <a:defRPr/>
            </a:pPr>
            <a:r>
              <a:rPr lang="en-US" sz="4400" b="1" dirty="0"/>
              <a:t>Christine Redovan, MBA, MLIS</a:t>
            </a:r>
          </a:p>
          <a:p>
            <a:pPr marL="0" indent="0" algn="ctr">
              <a:lnSpc>
                <a:spcPct val="20000"/>
              </a:lnSpc>
              <a:buNone/>
              <a:defRPr/>
            </a:pPr>
            <a:r>
              <a:rPr lang="en-US" sz="4400" b="1" dirty="0">
                <a:hlinkClick r:id="rId8"/>
              </a:rPr>
              <a:t>Christine@partnersinmeded.com</a:t>
            </a:r>
            <a:endParaRPr lang="en-US" sz="4400" b="1" dirty="0"/>
          </a:p>
          <a:p>
            <a:pPr marL="0" algn="ctr">
              <a:lnSpc>
                <a:spcPct val="80000"/>
              </a:lnSpc>
              <a:buNone/>
              <a:defRPr/>
            </a:pPr>
            <a:endParaRPr lang="en-US" sz="4400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44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44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oogle Shape;336;p29">
            <a:extLst>
              <a:ext uri="{FF2B5EF4-FFF2-40B4-BE49-F238E27FC236}">
                <a16:creationId xmlns:a16="http://schemas.microsoft.com/office/drawing/2014/main" id="{B55E0441-ECB1-A943-B6AC-FC42002E4DE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40</a:t>
            </a:fld>
            <a:endParaRPr dirty="0"/>
          </a:p>
        </p:txBody>
      </p:sp>
      <p:sp>
        <p:nvSpPr>
          <p:cNvPr id="9" name="Google Shape;69;p2">
            <a:extLst>
              <a:ext uri="{FF2B5EF4-FFF2-40B4-BE49-F238E27FC236}">
                <a16:creationId xmlns:a16="http://schemas.microsoft.com/office/drawing/2014/main" id="{D787FC55-DC09-1B4E-9190-36E898FA741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2021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5947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F01E6-8F43-434B-851B-C51850926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588" y="2009676"/>
            <a:ext cx="6115049" cy="2429491"/>
          </a:xfrm>
        </p:spPr>
        <p:txBody>
          <a:bodyPr>
            <a:normAutofit/>
          </a:bodyPr>
          <a:lstStyle/>
          <a:p>
            <a:r>
              <a:rPr lang="en-US" sz="3600">
                <a:latin typeface="Arial"/>
                <a:cs typeface="Arial"/>
              </a:rPr>
              <a:t>Trending Trainee Comments</a:t>
            </a:r>
            <a:br>
              <a:rPr lang="en-US" sz="3600">
                <a:latin typeface="Arial"/>
                <a:cs typeface="Arial"/>
              </a:rPr>
            </a:br>
            <a:br>
              <a:rPr lang="en-US" sz="3600">
                <a:latin typeface="Arial"/>
                <a:cs typeface="Arial"/>
              </a:rPr>
            </a:br>
            <a:r>
              <a:rPr lang="en-US" sz="3600">
                <a:latin typeface="Arial"/>
                <a:cs typeface="Arial"/>
              </a:rPr>
              <a:t>Heather Peters, PhD</a:t>
            </a:r>
            <a:endParaRPr lang="en-US" sz="36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B2F85E-C51D-4672-8041-4B09D9C446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A4300B-9214-4DD5-8B18-B5D4ECEBB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6" name="Picture 5" descr="Shape, arrow&#10;&#10;Description automatically generated">
            <a:extLst>
              <a:ext uri="{FF2B5EF4-FFF2-40B4-BE49-F238E27FC236}">
                <a16:creationId xmlns:a16="http://schemas.microsoft.com/office/drawing/2014/main" id="{3605415B-D7EE-4900-8B1E-463E3277C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3205537"/>
            <a:ext cx="4044653" cy="285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81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2F752887-7406-443F-AC1B-9DF8E24678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81494"/>
              </p:ext>
            </p:extLst>
          </p:nvPr>
        </p:nvGraphicFramePr>
        <p:xfrm>
          <a:off x="628650" y="1738058"/>
          <a:ext cx="7886700" cy="4438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207103B-9EA3-4465-9863-0D545EFFB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latin typeface="Arial"/>
                <a:cs typeface="Arial"/>
              </a:rPr>
              <a:t>Trending Trainee Comments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2768B1-A6DA-4B52-8F39-0B3EAA14ED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53F38-8BCC-46DC-89DE-347A24E744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455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951A84-081A-4DC0-9BD6-5672C6940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HOW?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E4E8F0-558C-4BB4-86A4-A7A103FF97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020B5-5824-4259-BF81-FC339EBF36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graphicFrame>
        <p:nvGraphicFramePr>
          <p:cNvPr id="13" name="Content Placeholder 10">
            <a:extLst>
              <a:ext uri="{FF2B5EF4-FFF2-40B4-BE49-F238E27FC236}">
                <a16:creationId xmlns:a16="http://schemas.microsoft.com/office/drawing/2014/main" id="{4F77D783-F879-4F8E-B526-131C5B4324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759021"/>
              </p:ext>
            </p:extLst>
          </p:nvPr>
        </p:nvGraphicFramePr>
        <p:xfrm>
          <a:off x="628650" y="1252058"/>
          <a:ext cx="7886700" cy="4438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89" name="Graphic 789" descr="Lights On with solid fill">
            <a:extLst>
              <a:ext uri="{FF2B5EF4-FFF2-40B4-BE49-F238E27FC236}">
                <a16:creationId xmlns:a16="http://schemas.microsoft.com/office/drawing/2014/main" id="{FE290939-A575-4960-8B80-843F6CCDFD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03800" y="1648800"/>
            <a:ext cx="914400" cy="914400"/>
          </a:xfrm>
          <a:prstGeom prst="rect">
            <a:avLst/>
          </a:prstGeom>
        </p:spPr>
      </p:pic>
      <p:sp>
        <p:nvSpPr>
          <p:cNvPr id="2163" name="TextBox 2162">
            <a:extLst>
              <a:ext uri="{FF2B5EF4-FFF2-40B4-BE49-F238E27FC236}">
                <a16:creationId xmlns:a16="http://schemas.microsoft.com/office/drawing/2014/main" id="{86E6DACB-DD06-475D-8BE7-332C9D8F9D0D}"/>
              </a:ext>
            </a:extLst>
          </p:cNvPr>
          <p:cNvSpPr txBox="1"/>
          <p:nvPr/>
        </p:nvSpPr>
        <p:spPr>
          <a:xfrm>
            <a:off x="3506400" y="5540400"/>
            <a:ext cx="7252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sz="1200" b="0">
                <a:latin typeface="Arial"/>
                <a:cs typeface="Arial"/>
              </a:rPr>
              <a:t>Sample Trended Report:</a:t>
            </a:r>
            <a:endParaRPr lang="en-US" sz="1200" b="0"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200" b="0">
                <a:latin typeface="Arial"/>
                <a:cs typeface="Arial"/>
              </a:rPr>
              <a:t>Busy clinic is difficult (5)​</a:t>
            </a:r>
            <a:endParaRPr lang="en-US" sz="1200" b="0"/>
          </a:p>
          <a:p>
            <a:pPr marL="742950" lvl="1" indent="-285750">
              <a:buFont typeface="Arial"/>
              <a:buChar char="•"/>
            </a:pPr>
            <a:r>
              <a:rPr lang="en-US" sz="1200" b="0">
                <a:latin typeface="Arial"/>
                <a:cs typeface="Arial"/>
              </a:rPr>
              <a:t>Wards often goes over the work hour rules (4)</a:t>
            </a:r>
          </a:p>
        </p:txBody>
      </p:sp>
      <p:sp>
        <p:nvSpPr>
          <p:cNvPr id="2174" name="Arrow: Up 2173">
            <a:extLst>
              <a:ext uri="{FF2B5EF4-FFF2-40B4-BE49-F238E27FC236}">
                <a16:creationId xmlns:a16="http://schemas.microsoft.com/office/drawing/2014/main" id="{1ADD17FC-5DFD-4590-9E7A-0F31B2E2227F}"/>
              </a:ext>
            </a:extLst>
          </p:cNvPr>
          <p:cNvSpPr/>
          <p:nvPr/>
        </p:nvSpPr>
        <p:spPr>
          <a:xfrm rot="5400000">
            <a:off x="2930184" y="5293296"/>
            <a:ext cx="711000" cy="1197000"/>
          </a:xfrm>
          <a:prstGeom prst="up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09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Shape&#10;&#10;Description automatically generated">
            <a:extLst>
              <a:ext uri="{FF2B5EF4-FFF2-40B4-BE49-F238E27FC236}">
                <a16:creationId xmlns:a16="http://schemas.microsoft.com/office/drawing/2014/main" id="{9AB4D0FF-844A-42C0-9824-3699D73B0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7900" y="1360575"/>
            <a:ext cx="2983200" cy="2107125"/>
          </a:xfrm>
          <a:noFill/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B7E6112-DCE4-432A-8E0A-C45F795DD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Closing Comments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F0F785-CF15-41FE-90DB-54B39886F6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b="0" kern="1200">
                <a:latin typeface="Arial" charset="0"/>
                <a:ea typeface="Arial" charset="0"/>
                <a:cs typeface="Arial" charset="0"/>
              </a:rPr>
              <a:t>Presented by Partners in Medical Education, Inc.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F0E53-49DC-41E8-B66A-D68CC0DB38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AD68910-38FE-C240-95D4-C063CA8D3DE6}" type="slidenum">
              <a:rPr lang="en-US" altLang="en-US" smtClean="0"/>
              <a:pPr>
                <a:spcAft>
                  <a:spcPts val="600"/>
                </a:spcAft>
                <a:defRPr/>
              </a:pPr>
              <a:t>8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B58DFD-C7B5-46C3-B3F6-C4A2BE2046A4}"/>
              </a:ext>
            </a:extLst>
          </p:cNvPr>
          <p:cNvSpPr txBox="1"/>
          <p:nvPr/>
        </p:nvSpPr>
        <p:spPr>
          <a:xfrm>
            <a:off x="1187841" y="2183400"/>
            <a:ext cx="5325178" cy="173258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800" b="0" kern="1200">
                <a:solidFill>
                  <a:srgbClr val="FF0000"/>
                </a:solidFill>
                <a:latin typeface="Arial"/>
                <a:ea typeface="Arial" charset="0"/>
                <a:cs typeface="Arial"/>
              </a:rPr>
              <a:t>Never</a:t>
            </a:r>
            <a:r>
              <a:rPr lang="en-US" sz="1800" b="0" kern="1200">
                <a:latin typeface="Arial"/>
                <a:ea typeface="Arial" charset="0"/>
                <a:cs typeface="Arial"/>
              </a:rPr>
              <a:t> include “one-off comments” 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800" b="0" kern="1200">
                <a:solidFill>
                  <a:srgbClr val="FF0000"/>
                </a:solidFill>
                <a:latin typeface="Arial"/>
                <a:ea typeface="Arial" charset="0"/>
                <a:cs typeface="Arial"/>
              </a:rPr>
              <a:t>Never</a:t>
            </a:r>
            <a:r>
              <a:rPr lang="en-US" sz="1800" b="0" kern="1200">
                <a:latin typeface="Arial"/>
                <a:ea typeface="Arial" charset="0"/>
                <a:cs typeface="Arial"/>
              </a:rPr>
              <a:t> include verbatim comments – too easy to determine who said it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800" b="0" kern="1200">
                <a:solidFill>
                  <a:srgbClr val="FF0000"/>
                </a:solidFill>
                <a:latin typeface="Arial"/>
                <a:ea typeface="Arial" charset="0"/>
                <a:cs typeface="Arial"/>
              </a:rPr>
              <a:t>Never</a:t>
            </a:r>
            <a:r>
              <a:rPr lang="en-US" sz="1800" b="0" kern="1200">
                <a:latin typeface="Arial"/>
                <a:ea typeface="Arial" charset="0"/>
                <a:cs typeface="Arial"/>
              </a:rPr>
              <a:t> include comments about a specific situation</a:t>
            </a:r>
          </a:p>
        </p:txBody>
      </p:sp>
      <p:pic>
        <p:nvPicPr>
          <p:cNvPr id="8" name="Picture 8" descr="The bar grapah in geometric blocks">
            <a:extLst>
              <a:ext uri="{FF2B5EF4-FFF2-40B4-BE49-F238E27FC236}">
                <a16:creationId xmlns:a16="http://schemas.microsoft.com/office/drawing/2014/main" id="{42D46F0B-BECF-473B-93FF-525D42952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00" y="4440600"/>
            <a:ext cx="2176199" cy="14507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838E12-2461-43C6-97C5-2E938B02E83A}"/>
              </a:ext>
            </a:extLst>
          </p:cNvPr>
          <p:cNvSpPr txBox="1"/>
          <p:nvPr/>
        </p:nvSpPr>
        <p:spPr>
          <a:xfrm>
            <a:off x="2885400" y="4388400"/>
            <a:ext cx="57132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0">
                <a:latin typeface="Arial"/>
                <a:cs typeface="Arial"/>
              </a:rPr>
              <a:t>Keep in Mind: </a:t>
            </a:r>
          </a:p>
          <a:p>
            <a:endParaRPr lang="en-US" sz="1600" b="0">
              <a:latin typeface="Arial"/>
              <a:cs typeface="Arial"/>
            </a:endParaRPr>
          </a:p>
          <a:p>
            <a:r>
              <a:rPr lang="en-US" sz="1600" b="0">
                <a:latin typeface="Arial"/>
                <a:cs typeface="Arial"/>
              </a:rPr>
              <a:t>The size of your program. </a:t>
            </a:r>
            <a:endParaRPr lang="en-US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0">
                <a:latin typeface="Arial"/>
                <a:cs typeface="Arial"/>
              </a:rPr>
              <a:t>If smaller, than you may start trending at 2. </a:t>
            </a:r>
            <a:endParaRPr lang="en-US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0">
                <a:latin typeface="Arial"/>
                <a:cs typeface="Arial"/>
              </a:rPr>
              <a:t>If larger, you will want to wait till 4 or higher. </a:t>
            </a:r>
            <a:endParaRPr lang="en-US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0">
                <a:latin typeface="Arial"/>
                <a:cs typeface="Arial"/>
              </a:rPr>
              <a:t>ACGME survey is set at 15% or higher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3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F01E6-8F43-434B-851B-C51850926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588" y="2009676"/>
            <a:ext cx="6115049" cy="2429491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GME Financing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Carmela Meyer, EdD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B2F85E-C51D-4672-8041-4B09D9C446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A4300B-9214-4DD5-8B18-B5D4ECEBB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569F344F-D3EC-41C3-84C8-7B9936718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22" y="3881617"/>
            <a:ext cx="2991709" cy="261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221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89</TotalTime>
  <Words>2637</Words>
  <Application>Microsoft Office PowerPoint</Application>
  <PresentationFormat>On-screen Show (4:3)</PresentationFormat>
  <Paragraphs>484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Comic Sans MS</vt:lpstr>
      <vt:lpstr>Lato</vt:lpstr>
      <vt:lpstr>Times New Roman</vt:lpstr>
      <vt:lpstr>Wingdings</vt:lpstr>
      <vt:lpstr>PME-2016</vt:lpstr>
      <vt:lpstr>Please Note…</vt:lpstr>
      <vt:lpstr>Meet the Experts</vt:lpstr>
      <vt:lpstr>Introducing Your Presenters…</vt:lpstr>
      <vt:lpstr>Learning Objectives</vt:lpstr>
      <vt:lpstr>Trending Trainee Comments  Heather Peters, PhD</vt:lpstr>
      <vt:lpstr>Trending Trainee Comments</vt:lpstr>
      <vt:lpstr>HOW?</vt:lpstr>
      <vt:lpstr>Closing Comments</vt:lpstr>
      <vt:lpstr>GME Financing Carmela Meyer, EdD</vt:lpstr>
      <vt:lpstr>Cap</vt:lpstr>
      <vt:lpstr>Here comes a curve ball</vt:lpstr>
      <vt:lpstr>Outside rotations</vt:lpstr>
      <vt:lpstr>Tips for a PD</vt:lpstr>
      <vt:lpstr>Tips for Coordinators</vt:lpstr>
      <vt:lpstr>Program Aims</vt:lpstr>
      <vt:lpstr>Objective</vt:lpstr>
      <vt:lpstr>What is a Program Aim?</vt:lpstr>
      <vt:lpstr>Aim Attributes</vt:lpstr>
      <vt:lpstr>Why are Aims Important?</vt:lpstr>
      <vt:lpstr>EXAMPLES</vt:lpstr>
      <vt:lpstr>Program Aim Checklist</vt:lpstr>
      <vt:lpstr>A Compliant Interview Season</vt:lpstr>
      <vt:lpstr>Objective</vt:lpstr>
      <vt:lpstr>NRMP Code of Conduct for Programs</vt:lpstr>
      <vt:lpstr>Do’s and Don’ts</vt:lpstr>
      <vt:lpstr>Do’s and Don’ts </vt:lpstr>
      <vt:lpstr>Post-interview Communication</vt:lpstr>
      <vt:lpstr>Required Disclosures </vt:lpstr>
      <vt:lpstr>NRMP Must's </vt:lpstr>
      <vt:lpstr>Recording Interviews</vt:lpstr>
      <vt:lpstr>References</vt:lpstr>
      <vt:lpstr>Keeping Up With the ACGME</vt:lpstr>
      <vt:lpstr>Institutional Requirements</vt:lpstr>
      <vt:lpstr>Common Program Requirements</vt:lpstr>
      <vt:lpstr>New Specialties</vt:lpstr>
      <vt:lpstr>All Specialties </vt:lpstr>
      <vt:lpstr>New ACGME  Resources</vt:lpstr>
      <vt:lpstr>Updated ACGME Resources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BJ Schwartz</cp:lastModifiedBy>
  <cp:revision>6</cp:revision>
  <dcterms:created xsi:type="dcterms:W3CDTF">2016-03-20T11:36:31Z</dcterms:created>
  <dcterms:modified xsi:type="dcterms:W3CDTF">2021-11-15T19:53:44Z</dcterms:modified>
</cp:coreProperties>
</file>