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 id="2147486424" r:id="rId2"/>
  </p:sldMasterIdLst>
  <p:notesMasterIdLst>
    <p:notesMasterId r:id="rId21"/>
  </p:notesMasterIdLst>
  <p:sldIdLst>
    <p:sldId id="398" r:id="rId3"/>
    <p:sldId id="256" r:id="rId4"/>
    <p:sldId id="257" r:id="rId5"/>
    <p:sldId id="400"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99" r:id="rId19"/>
    <p:sldId id="322" r:id="rId20"/>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4"/>
    <p:restoredTop sz="94694"/>
  </p:normalViewPr>
  <p:slideViewPr>
    <p:cSldViewPr snapToGrid="0" snapToObjects="1">
      <p:cViewPr varScale="1">
        <p:scale>
          <a:sx n="37" d="100"/>
          <a:sy n="37" d="100"/>
        </p:scale>
        <p:origin x="917" y="53"/>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9/1/2021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18</a:t>
            </a:fld>
            <a:endParaRPr lang="en-US" dirty="0"/>
          </a:p>
        </p:txBody>
      </p:sp>
    </p:spTree>
    <p:extLst>
      <p:ext uri="{BB962C8B-B14F-4D97-AF65-F5344CB8AC3E}">
        <p14:creationId xmlns:p14="http://schemas.microsoft.com/office/powerpoint/2010/main" val="151240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0D2A-5DFA-46B5-BED0-BE0528BCA1E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6DA17-3199-4964-9676-5910255F617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98239B-ADAB-45FF-9432-9BE3D925227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6167F58-939A-4330-B5DE-BA07D1D0C9ED}"/>
              </a:ext>
            </a:extLst>
          </p:cNvPr>
          <p:cNvSpPr>
            <a:spLocks noGrp="1"/>
          </p:cNvSpPr>
          <p:nvPr>
            <p:ph type="ftr" sz="quarter" idx="11"/>
          </p:nvPr>
        </p:nvSpPr>
        <p:spPr/>
        <p:txBody>
          <a:bodyPr/>
          <a:lstStyle/>
          <a:p>
            <a:r>
              <a:rPr lang="en-US"/>
              <a:t>Presented by Partners in Medical Education, Inc. 2021</a:t>
            </a:r>
          </a:p>
        </p:txBody>
      </p:sp>
      <p:sp>
        <p:nvSpPr>
          <p:cNvPr id="6" name="Slide Number Placeholder 5">
            <a:extLst>
              <a:ext uri="{FF2B5EF4-FFF2-40B4-BE49-F238E27FC236}">
                <a16:creationId xmlns:a16="http://schemas.microsoft.com/office/drawing/2014/main" id="{A03A2B09-C4CC-42E6-B834-6E159987E0BF}"/>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59669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5F92-F709-43D2-8068-6ED65B76F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ACC7A-A8FA-4A48-B4FC-34795A8DB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BB9DC-ACE8-4248-A0A3-C59BFC1779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62CA7E-1C9E-4544-B4A2-67B1B6B5FEDB}"/>
              </a:ext>
            </a:extLst>
          </p:cNvPr>
          <p:cNvSpPr>
            <a:spLocks noGrp="1"/>
          </p:cNvSpPr>
          <p:nvPr>
            <p:ph type="ftr" sz="quarter" idx="11"/>
          </p:nvPr>
        </p:nvSpPr>
        <p:spPr/>
        <p:txBody>
          <a:bodyPr/>
          <a:lstStyle/>
          <a:p>
            <a:r>
              <a:rPr lang="en-US"/>
              <a:t>Presented by Partners in Medical Education, Inc. 2021</a:t>
            </a:r>
          </a:p>
        </p:txBody>
      </p:sp>
      <p:sp>
        <p:nvSpPr>
          <p:cNvPr id="6" name="Slide Number Placeholder 5">
            <a:extLst>
              <a:ext uri="{FF2B5EF4-FFF2-40B4-BE49-F238E27FC236}">
                <a16:creationId xmlns:a16="http://schemas.microsoft.com/office/drawing/2014/main" id="{FA4935AA-77E4-4148-8072-E1EA360ACA9D}"/>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251751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FF2B-8DBC-4F2A-B9E9-3D7B7FD1EA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39E59-619A-41FD-B40A-DBF321EC6AB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9CCE7-C33F-45F0-BFD2-58D6C46B7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052EFBC-302C-43C0-80B0-720A3A8BF11B}"/>
              </a:ext>
            </a:extLst>
          </p:cNvPr>
          <p:cNvSpPr>
            <a:spLocks noGrp="1"/>
          </p:cNvSpPr>
          <p:nvPr>
            <p:ph type="ftr" sz="quarter" idx="11"/>
          </p:nvPr>
        </p:nvSpPr>
        <p:spPr/>
        <p:txBody>
          <a:bodyPr/>
          <a:lstStyle/>
          <a:p>
            <a:r>
              <a:rPr lang="en-US"/>
              <a:t>Presented by Partners in Medical Education, Inc. 2021</a:t>
            </a:r>
          </a:p>
        </p:txBody>
      </p:sp>
      <p:sp>
        <p:nvSpPr>
          <p:cNvPr id="6" name="Slide Number Placeholder 5">
            <a:extLst>
              <a:ext uri="{FF2B5EF4-FFF2-40B4-BE49-F238E27FC236}">
                <a16:creationId xmlns:a16="http://schemas.microsoft.com/office/drawing/2014/main" id="{02C1433B-A397-4C0A-807C-E9B7B8E5C850}"/>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43724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B5CB-4021-4CD5-B37A-AE72313DF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1581A-3C2E-442D-9673-1FA410F0104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90292-EAAF-41CB-B30A-3DF2DA742D3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72C83-837A-4A99-A56C-A45D0EB252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75F87B9-D2DC-4B52-A23F-A62219C47EDC}"/>
              </a:ext>
            </a:extLst>
          </p:cNvPr>
          <p:cNvSpPr>
            <a:spLocks noGrp="1"/>
          </p:cNvSpPr>
          <p:nvPr>
            <p:ph type="ftr" sz="quarter" idx="11"/>
          </p:nvPr>
        </p:nvSpPr>
        <p:spPr/>
        <p:txBody>
          <a:bodyPr/>
          <a:lstStyle/>
          <a:p>
            <a:r>
              <a:rPr lang="en-US"/>
              <a:t>Presented by Partners in Medical Education, Inc. 2021</a:t>
            </a:r>
          </a:p>
        </p:txBody>
      </p:sp>
      <p:sp>
        <p:nvSpPr>
          <p:cNvPr id="7" name="Slide Number Placeholder 6">
            <a:extLst>
              <a:ext uri="{FF2B5EF4-FFF2-40B4-BE49-F238E27FC236}">
                <a16:creationId xmlns:a16="http://schemas.microsoft.com/office/drawing/2014/main" id="{E3E2365B-6DBD-4E81-A3C8-E1921E0E5449}"/>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04576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0370-94EA-44B4-9C3B-65B77AE0366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6BC24-4CA3-4103-A3D1-F726E84ED78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1A8AC-47E3-4D7F-BAD7-A881BEC5F25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23511F-96F5-4425-9866-8079C31244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B6BEB-AB05-4FE3-AD66-05567B7E7FE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E9C00-1FBC-4929-A0E5-DA556E1F4EF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834C8E3-32C2-4FF2-81AE-3195BE6DB6A9}"/>
              </a:ext>
            </a:extLst>
          </p:cNvPr>
          <p:cNvSpPr>
            <a:spLocks noGrp="1"/>
          </p:cNvSpPr>
          <p:nvPr>
            <p:ph type="ftr" sz="quarter" idx="11"/>
          </p:nvPr>
        </p:nvSpPr>
        <p:spPr/>
        <p:txBody>
          <a:bodyPr/>
          <a:lstStyle/>
          <a:p>
            <a:r>
              <a:rPr lang="en-US"/>
              <a:t>Presented by Partners in Medical Education, Inc. 2021</a:t>
            </a:r>
          </a:p>
        </p:txBody>
      </p:sp>
      <p:sp>
        <p:nvSpPr>
          <p:cNvPr id="9" name="Slide Number Placeholder 8">
            <a:extLst>
              <a:ext uri="{FF2B5EF4-FFF2-40B4-BE49-F238E27FC236}">
                <a16:creationId xmlns:a16="http://schemas.microsoft.com/office/drawing/2014/main" id="{44E1BF6B-4B70-41D5-97D2-B46E187A255E}"/>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230139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64F4-C67B-4156-B505-982D3FEC7C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DAAB7E-3206-4145-844B-F87B72AACEC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4135C98-634D-4C6C-8D2D-49992698AC43}"/>
              </a:ext>
            </a:extLst>
          </p:cNvPr>
          <p:cNvSpPr>
            <a:spLocks noGrp="1"/>
          </p:cNvSpPr>
          <p:nvPr>
            <p:ph type="ftr" sz="quarter" idx="11"/>
          </p:nvPr>
        </p:nvSpPr>
        <p:spPr/>
        <p:txBody>
          <a:bodyPr/>
          <a:lstStyle/>
          <a:p>
            <a:r>
              <a:rPr lang="en-US"/>
              <a:t>Presented by Partners in Medical Education, Inc. 2021</a:t>
            </a:r>
          </a:p>
        </p:txBody>
      </p:sp>
      <p:sp>
        <p:nvSpPr>
          <p:cNvPr id="5" name="Slide Number Placeholder 4">
            <a:extLst>
              <a:ext uri="{FF2B5EF4-FFF2-40B4-BE49-F238E27FC236}">
                <a16:creationId xmlns:a16="http://schemas.microsoft.com/office/drawing/2014/main" id="{5184AF54-7EEA-4A09-843F-CECB268D75B9}"/>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1034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025CC-C06B-4D25-BB09-2F2237DA6B1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4772858-7FCB-40DC-89F9-3F24771F1D70}"/>
              </a:ext>
            </a:extLst>
          </p:cNvPr>
          <p:cNvSpPr>
            <a:spLocks noGrp="1"/>
          </p:cNvSpPr>
          <p:nvPr>
            <p:ph type="ftr" sz="quarter" idx="11"/>
          </p:nvPr>
        </p:nvSpPr>
        <p:spPr/>
        <p:txBody>
          <a:bodyPr/>
          <a:lstStyle/>
          <a:p>
            <a:r>
              <a:rPr lang="en-US"/>
              <a:t>Presented by Partners in Medical Education, Inc. 2021</a:t>
            </a:r>
          </a:p>
        </p:txBody>
      </p:sp>
      <p:sp>
        <p:nvSpPr>
          <p:cNvPr id="4" name="Slide Number Placeholder 3">
            <a:extLst>
              <a:ext uri="{FF2B5EF4-FFF2-40B4-BE49-F238E27FC236}">
                <a16:creationId xmlns:a16="http://schemas.microsoft.com/office/drawing/2014/main" id="{76545F5B-B6C7-467B-ABBA-5BA5945ED9D3}"/>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9371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91C1-3726-48D7-86BE-5A60B50961D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7673C8-8652-491B-B629-C1F9CFA0D3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2321C-2D5E-4476-AB51-C2C26DD40C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59B94-58C9-4EB9-8ABB-5F48D405FE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4991025-F3E9-40C3-89E1-9FCFB17A1FCB}"/>
              </a:ext>
            </a:extLst>
          </p:cNvPr>
          <p:cNvSpPr>
            <a:spLocks noGrp="1"/>
          </p:cNvSpPr>
          <p:nvPr>
            <p:ph type="ftr" sz="quarter" idx="11"/>
          </p:nvPr>
        </p:nvSpPr>
        <p:spPr/>
        <p:txBody>
          <a:bodyPr/>
          <a:lstStyle/>
          <a:p>
            <a:r>
              <a:rPr lang="en-US"/>
              <a:t>Presented by Partners in Medical Education, Inc. 2021</a:t>
            </a:r>
          </a:p>
        </p:txBody>
      </p:sp>
      <p:sp>
        <p:nvSpPr>
          <p:cNvPr id="7" name="Slide Number Placeholder 6">
            <a:extLst>
              <a:ext uri="{FF2B5EF4-FFF2-40B4-BE49-F238E27FC236}">
                <a16:creationId xmlns:a16="http://schemas.microsoft.com/office/drawing/2014/main" id="{2DBE0E27-7CFD-48DB-9F4E-CC9564EAB768}"/>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63777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D83B-70E3-4B74-BADA-5D5D8FB1AE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98F19F-7FC5-41AC-BFD1-FA578AE776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1DCCDC-A2DC-42C4-A180-82CF4CCAB6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03425-963F-4AF2-91E6-F0D39B15D2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B319C8-93BD-4CD9-9CDF-2988AE3A863C}"/>
              </a:ext>
            </a:extLst>
          </p:cNvPr>
          <p:cNvSpPr>
            <a:spLocks noGrp="1"/>
          </p:cNvSpPr>
          <p:nvPr>
            <p:ph type="ftr" sz="quarter" idx="11"/>
          </p:nvPr>
        </p:nvSpPr>
        <p:spPr/>
        <p:txBody>
          <a:bodyPr/>
          <a:lstStyle/>
          <a:p>
            <a:r>
              <a:rPr lang="en-US"/>
              <a:t>Presented by Partners in Medical Education, Inc. 2021</a:t>
            </a:r>
          </a:p>
        </p:txBody>
      </p:sp>
      <p:sp>
        <p:nvSpPr>
          <p:cNvPr id="7" name="Slide Number Placeholder 6">
            <a:extLst>
              <a:ext uri="{FF2B5EF4-FFF2-40B4-BE49-F238E27FC236}">
                <a16:creationId xmlns:a16="http://schemas.microsoft.com/office/drawing/2014/main" id="{1F3123AF-8FB2-4895-9F9A-B7FC241A6587}"/>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83734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86F6-1E1B-49DA-8CF7-EDD095D2D0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2F0E21-4C34-406F-914E-2813B3B93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F5467-CAD2-4128-A8E2-C97ABEC19A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4BEB75-86E8-4989-8F20-77EB7019E72A}"/>
              </a:ext>
            </a:extLst>
          </p:cNvPr>
          <p:cNvSpPr>
            <a:spLocks noGrp="1"/>
          </p:cNvSpPr>
          <p:nvPr>
            <p:ph type="ftr" sz="quarter" idx="11"/>
          </p:nvPr>
        </p:nvSpPr>
        <p:spPr/>
        <p:txBody>
          <a:bodyPr/>
          <a:lstStyle/>
          <a:p>
            <a:r>
              <a:rPr lang="en-US"/>
              <a:t>Presented by Partners in Medical Education, Inc. 2021</a:t>
            </a:r>
          </a:p>
        </p:txBody>
      </p:sp>
      <p:sp>
        <p:nvSpPr>
          <p:cNvPr id="6" name="Slide Number Placeholder 5">
            <a:extLst>
              <a:ext uri="{FF2B5EF4-FFF2-40B4-BE49-F238E27FC236}">
                <a16:creationId xmlns:a16="http://schemas.microsoft.com/office/drawing/2014/main" id="{21E6FBF6-1647-4789-AB8C-72927D7B4D48}"/>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3629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3A867-7F6A-4EC2-88D0-571F7C9559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3E523B-5679-4A3F-8316-7A6F856350E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28201-8E8A-4AF2-A7D6-9A43ABAF9A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1D9FC1-6442-4A3E-B6B6-1CC6A42B1459}"/>
              </a:ext>
            </a:extLst>
          </p:cNvPr>
          <p:cNvSpPr>
            <a:spLocks noGrp="1"/>
          </p:cNvSpPr>
          <p:nvPr>
            <p:ph type="ftr" sz="quarter" idx="11"/>
          </p:nvPr>
        </p:nvSpPr>
        <p:spPr/>
        <p:txBody>
          <a:bodyPr/>
          <a:lstStyle/>
          <a:p>
            <a:r>
              <a:rPr lang="en-US"/>
              <a:t>Presented by Partners in Medical Education, Inc. 2021</a:t>
            </a:r>
          </a:p>
        </p:txBody>
      </p:sp>
      <p:sp>
        <p:nvSpPr>
          <p:cNvPr id="6" name="Slide Number Placeholder 5">
            <a:extLst>
              <a:ext uri="{FF2B5EF4-FFF2-40B4-BE49-F238E27FC236}">
                <a16:creationId xmlns:a16="http://schemas.microsoft.com/office/drawing/2014/main" id="{18134C33-CB12-4A58-BEB8-15EF39691D01}"/>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65397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2021</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2021</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2021</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2021</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3AA1-CA8D-4614-A5A0-179B034FB19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2CBC2-F102-47E9-9F73-4863F7C2DC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22418-7D53-4DFA-83D5-4EBE242B2A8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7A859DA-FB04-4E17-B3A4-0C23A08270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Presented by Partners in Medical Education, Inc. 2021</a:t>
            </a:r>
          </a:p>
        </p:txBody>
      </p:sp>
      <p:sp>
        <p:nvSpPr>
          <p:cNvPr id="6" name="Slide Number Placeholder 5">
            <a:extLst>
              <a:ext uri="{FF2B5EF4-FFF2-40B4-BE49-F238E27FC236}">
                <a16:creationId xmlns:a16="http://schemas.microsoft.com/office/drawing/2014/main" id="{93C061F6-C66E-49A6-B07A-FE147264EC4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30A5-DEB2-485B-A2C0-4FB7249EA777}" type="slidenum">
              <a:rPr lang="en-US" smtClean="0"/>
              <a:t>‹#›</a:t>
            </a:fld>
            <a:endParaRPr lang="en-US"/>
          </a:p>
        </p:txBody>
      </p:sp>
    </p:spTree>
    <p:extLst>
      <p:ext uri="{BB962C8B-B14F-4D97-AF65-F5344CB8AC3E}">
        <p14:creationId xmlns:p14="http://schemas.microsoft.com/office/powerpoint/2010/main" val="2848855334"/>
      </p:ext>
    </p:extLst>
  </p:cSld>
  <p:clrMap bg1="lt1" tx1="dk1" bg2="lt2" tx2="dk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 id="214748643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mailto:iann.Sullivan@bmg.m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a:t>1</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Compliance-ACGME</a:t>
            </a:r>
          </a:p>
        </p:txBody>
      </p:sp>
      <p:sp>
        <p:nvSpPr>
          <p:cNvPr id="3" name="Content Placeholder 2"/>
          <p:cNvSpPr>
            <a:spLocks noGrp="1"/>
          </p:cNvSpPr>
          <p:nvPr>
            <p:ph idx="1"/>
          </p:nvPr>
        </p:nvSpPr>
        <p:spPr/>
        <p:txBody>
          <a:bodyPr/>
          <a:lstStyle/>
          <a:p>
            <a:pPr lvl="0"/>
            <a:r>
              <a:rPr lang="en-US" dirty="0"/>
              <a:t>IRC-System infrastructure</a:t>
            </a:r>
          </a:p>
          <a:p>
            <a:pPr lvl="0"/>
            <a:r>
              <a:rPr lang="en-US" dirty="0"/>
              <a:t>Program, Faculty and Resident surveys</a:t>
            </a:r>
          </a:p>
          <a:p>
            <a:pPr lvl="0"/>
            <a:r>
              <a:rPr lang="en-US" dirty="0"/>
              <a:t>Annual updates—new DIO approval for submission in 2021</a:t>
            </a:r>
          </a:p>
          <a:p>
            <a:pPr lvl="0"/>
            <a:r>
              <a:rPr lang="en-US" dirty="0"/>
              <a:t>Accreditation visits—New program applications and 2 year follow up; existing programs self-study</a:t>
            </a:r>
          </a:p>
          <a:p>
            <a:pPr lvl="1"/>
            <a:r>
              <a:rPr lang="en-US" dirty="0"/>
              <a:t>Assist in Prep and review before submission</a:t>
            </a:r>
          </a:p>
          <a:p>
            <a:pPr lvl="1"/>
            <a:r>
              <a:rPr lang="en-US" dirty="0"/>
              <a:t>Consider “outside eyes”—consultant?</a:t>
            </a:r>
          </a:p>
          <a:p>
            <a:pPr lvl="1"/>
            <a:r>
              <a:rPr lang="en-US" dirty="0"/>
              <a:t>Where are programs with their preparation for Self-Study…</a:t>
            </a:r>
          </a:p>
          <a:p>
            <a:endParaRPr lang="en-US" dirty="0"/>
          </a:p>
        </p:txBody>
      </p:sp>
      <p:sp>
        <p:nvSpPr>
          <p:cNvPr id="4" name="Footer Placeholder 3">
            <a:extLst>
              <a:ext uri="{FF2B5EF4-FFF2-40B4-BE49-F238E27FC236}">
                <a16:creationId xmlns:a16="http://schemas.microsoft.com/office/drawing/2014/main" id="{B87FF36E-B73E-4515-A130-AFE727C17574}"/>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8884F82E-55AF-4EF2-9030-74E17054397B}"/>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22445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ACGME</a:t>
            </a:r>
          </a:p>
        </p:txBody>
      </p:sp>
      <p:sp>
        <p:nvSpPr>
          <p:cNvPr id="3" name="Content Placeholder 2"/>
          <p:cNvSpPr>
            <a:spLocks noGrp="1"/>
          </p:cNvSpPr>
          <p:nvPr>
            <p:ph idx="1"/>
          </p:nvPr>
        </p:nvSpPr>
        <p:spPr/>
        <p:txBody>
          <a:bodyPr/>
          <a:lstStyle/>
          <a:p>
            <a:pPr lvl="0"/>
            <a:r>
              <a:rPr lang="en-US"/>
              <a:t>GMEC oversite:</a:t>
            </a:r>
          </a:p>
          <a:p>
            <a:pPr lvl="1"/>
            <a:r>
              <a:rPr lang="en-US" sz="2400"/>
              <a:t>Policies, Policies, Policies</a:t>
            </a:r>
          </a:p>
          <a:p>
            <a:pPr lvl="1"/>
            <a:r>
              <a:rPr lang="en-US" sz="2400"/>
              <a:t>Special Reviews</a:t>
            </a:r>
          </a:p>
          <a:p>
            <a:pPr lvl="1"/>
            <a:r>
              <a:rPr lang="en-US" sz="2400"/>
              <a:t>Approval of new applications/ changes in complement</a:t>
            </a:r>
          </a:p>
          <a:p>
            <a:pPr lvl="1"/>
            <a:r>
              <a:rPr lang="en-US" sz="2400"/>
              <a:t>Approval of new/ deleted sites; PD changes</a:t>
            </a:r>
          </a:p>
          <a:p>
            <a:pPr lvl="1"/>
            <a:r>
              <a:rPr lang="en-US" sz="2400"/>
              <a:t>Review of Program Duty Hours</a:t>
            </a:r>
          </a:p>
          <a:p>
            <a:endParaRPr lang="en-US" dirty="0"/>
          </a:p>
        </p:txBody>
      </p:sp>
      <p:sp>
        <p:nvSpPr>
          <p:cNvPr id="4" name="Footer Placeholder 3">
            <a:extLst>
              <a:ext uri="{FF2B5EF4-FFF2-40B4-BE49-F238E27FC236}">
                <a16:creationId xmlns:a16="http://schemas.microsoft.com/office/drawing/2014/main" id="{F31BA2D1-2120-4996-9C38-5A16D4A72502}"/>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6CE1CF3E-7748-4A89-8C94-C19573D4F7FA}"/>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pic>
        <p:nvPicPr>
          <p:cNvPr id="7" name="Picture 6">
            <a:extLst>
              <a:ext uri="{FF2B5EF4-FFF2-40B4-BE49-F238E27FC236}">
                <a16:creationId xmlns:a16="http://schemas.microsoft.com/office/drawing/2014/main" id="{207642B4-261F-4B59-A7BD-5518B68933DC}"/>
              </a:ext>
            </a:extLst>
          </p:cNvPr>
          <p:cNvPicPr>
            <a:picLocks noChangeAspect="1"/>
          </p:cNvPicPr>
          <p:nvPr/>
        </p:nvPicPr>
        <p:blipFill>
          <a:blip r:embed="rId2"/>
          <a:stretch>
            <a:fillRect/>
          </a:stretch>
        </p:blipFill>
        <p:spPr>
          <a:xfrm>
            <a:off x="5895975" y="4157662"/>
            <a:ext cx="2619375" cy="1743075"/>
          </a:xfrm>
          <a:prstGeom prst="rect">
            <a:avLst/>
          </a:prstGeom>
        </p:spPr>
      </p:pic>
    </p:spTree>
    <p:extLst>
      <p:ext uri="{BB962C8B-B14F-4D97-AF65-F5344CB8AC3E}">
        <p14:creationId xmlns:p14="http://schemas.microsoft.com/office/powerpoint/2010/main" val="328026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344" y="246466"/>
            <a:ext cx="6526006" cy="1325563"/>
          </a:xfrm>
        </p:spPr>
        <p:txBody>
          <a:bodyPr anchor="ctr">
            <a:normAutofit/>
          </a:bodyPr>
          <a:lstStyle/>
          <a:p>
            <a:r>
              <a:rPr lang="en-US" dirty="0"/>
              <a:t>Compliance: CMS</a:t>
            </a:r>
          </a:p>
        </p:txBody>
      </p:sp>
      <p:sp>
        <p:nvSpPr>
          <p:cNvPr id="3" name="Content Placeholder 2"/>
          <p:cNvSpPr>
            <a:spLocks noGrp="1"/>
          </p:cNvSpPr>
          <p:nvPr>
            <p:ph sz="half" idx="1"/>
          </p:nvPr>
        </p:nvSpPr>
        <p:spPr>
          <a:xfrm>
            <a:off x="628650" y="1825625"/>
            <a:ext cx="8072438" cy="4351338"/>
          </a:xfrm>
        </p:spPr>
        <p:txBody>
          <a:bodyPr>
            <a:noAutofit/>
          </a:bodyPr>
          <a:lstStyle/>
          <a:p>
            <a:pPr lvl="0"/>
            <a:r>
              <a:rPr lang="en-US" sz="2200" dirty="0"/>
              <a:t>Documentation, Documentation, Documentation</a:t>
            </a:r>
          </a:p>
          <a:p>
            <a:pPr lvl="1"/>
            <a:r>
              <a:rPr lang="en-US" dirty="0"/>
              <a:t>Accredited , allowed programs (ACGME only for Medical Education)</a:t>
            </a:r>
          </a:p>
          <a:p>
            <a:pPr lvl="1"/>
            <a:r>
              <a:rPr lang="en-US" dirty="0"/>
              <a:t>Allowed FTE’s—resident assignments impact reimbursement</a:t>
            </a:r>
          </a:p>
          <a:p>
            <a:pPr marL="457200" lvl="1" indent="0">
              <a:buNone/>
            </a:pPr>
            <a:endParaRPr lang="en-US" dirty="0"/>
          </a:p>
          <a:p>
            <a:r>
              <a:rPr lang="en-US" sz="2200" dirty="0"/>
              <a:t>IRIS to Cost Report—what goes in determines what comes out…</a:t>
            </a:r>
          </a:p>
          <a:p>
            <a:pPr lvl="1"/>
            <a:r>
              <a:rPr lang="en-US" dirty="0"/>
              <a:t>How familiar is your cost report team with GME?</a:t>
            </a:r>
          </a:p>
          <a:p>
            <a:pPr lvl="1"/>
            <a:r>
              <a:rPr lang="en-US" dirty="0"/>
              <a:t>Possibly need consultant/ discuss with MAC?</a:t>
            </a:r>
          </a:p>
          <a:p>
            <a:pPr marL="457200" lvl="1" indent="0">
              <a:buNone/>
            </a:pPr>
            <a:endParaRPr lang="en-US" dirty="0"/>
          </a:p>
          <a:p>
            <a:pPr marL="457200" lvl="1" indent="0">
              <a:buNone/>
            </a:pPr>
            <a:r>
              <a:rPr lang="en-US" dirty="0"/>
              <a:t>(MAC= Medicare Administrative Contractor) </a:t>
            </a:r>
          </a:p>
        </p:txBody>
      </p:sp>
      <p:sp>
        <p:nvSpPr>
          <p:cNvPr id="4" name="Footer Placeholder 3">
            <a:extLst>
              <a:ext uri="{FF2B5EF4-FFF2-40B4-BE49-F238E27FC236}">
                <a16:creationId xmlns:a16="http://schemas.microsoft.com/office/drawing/2014/main" id="{C0D12002-C15D-4A4B-8CBB-D3A1C5FEB449}"/>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5" name="Slide Number Placeholder 4">
            <a:extLst>
              <a:ext uri="{FF2B5EF4-FFF2-40B4-BE49-F238E27FC236}">
                <a16:creationId xmlns:a16="http://schemas.microsoft.com/office/drawing/2014/main" id="{10EF9DD5-19E9-4073-A41A-FBEF56BF60D8}"/>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12</a:t>
            </a:fld>
            <a:endParaRPr lang="en-US" altLang="en-US"/>
          </a:p>
        </p:txBody>
      </p:sp>
      <p:pic>
        <p:nvPicPr>
          <p:cNvPr id="7" name="Picture 6" descr="Documents Folder Office · Free vector graphic on Pixabay">
            <a:extLst>
              <a:ext uri="{FF2B5EF4-FFF2-40B4-BE49-F238E27FC236}">
                <a16:creationId xmlns:a16="http://schemas.microsoft.com/office/drawing/2014/main" id="{C78B1D50-5C26-4647-AACB-4EB183CD2990}"/>
              </a:ext>
            </a:extLst>
          </p:cNvPr>
          <p:cNvPicPr>
            <a:picLocks noChangeAspect="1"/>
          </p:cNvPicPr>
          <p:nvPr/>
        </p:nvPicPr>
        <p:blipFill>
          <a:blip r:embed="rId2"/>
          <a:stretch>
            <a:fillRect/>
          </a:stretch>
        </p:blipFill>
        <p:spPr>
          <a:xfrm>
            <a:off x="7313469" y="4797598"/>
            <a:ext cx="1704110" cy="1551493"/>
          </a:xfrm>
          <a:prstGeom prst="rect">
            <a:avLst/>
          </a:prstGeom>
        </p:spPr>
      </p:pic>
    </p:spTree>
    <p:extLst>
      <p:ext uri="{BB962C8B-B14F-4D97-AF65-F5344CB8AC3E}">
        <p14:creationId xmlns:p14="http://schemas.microsoft.com/office/powerpoint/2010/main" val="348869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Procurement and Sustainability</a:t>
            </a:r>
          </a:p>
        </p:txBody>
      </p:sp>
      <p:sp>
        <p:nvSpPr>
          <p:cNvPr id="3" name="Content Placeholder 2"/>
          <p:cNvSpPr>
            <a:spLocks noGrp="1"/>
          </p:cNvSpPr>
          <p:nvPr>
            <p:ph idx="1"/>
          </p:nvPr>
        </p:nvSpPr>
        <p:spPr/>
        <p:txBody>
          <a:bodyPr>
            <a:normAutofit lnSpcReduction="10000"/>
          </a:bodyPr>
          <a:lstStyle/>
          <a:p>
            <a:r>
              <a:rPr lang="en-US" sz="2800" dirty="0"/>
              <a:t>Expenses vs. CMS and other revenues</a:t>
            </a:r>
          </a:p>
          <a:p>
            <a:pPr lvl="1"/>
            <a:r>
              <a:rPr lang="en-US" sz="2800" dirty="0"/>
              <a:t>Do you know your “Cap”, PRA, weighted FTE’s?</a:t>
            </a:r>
          </a:p>
          <a:p>
            <a:pPr lvl="1"/>
            <a:r>
              <a:rPr lang="en-US" sz="2800" dirty="0"/>
              <a:t>Compare per resident program costs to FTE reimbursement on Cost Report</a:t>
            </a:r>
          </a:p>
          <a:p>
            <a:pPr lvl="1"/>
            <a:r>
              <a:rPr lang="en-US" sz="2800" dirty="0"/>
              <a:t>Novel GME Hospitals (virgin) building “Cap”</a:t>
            </a:r>
          </a:p>
          <a:p>
            <a:pPr lvl="2"/>
            <a:r>
              <a:rPr lang="en-US" sz="2400" dirty="0"/>
              <a:t>Rural vs Urban </a:t>
            </a:r>
            <a:r>
              <a:rPr lang="en-US" sz="2400"/>
              <a:t>5-year rule</a:t>
            </a:r>
            <a:endParaRPr lang="en-US" sz="2400" dirty="0"/>
          </a:p>
          <a:p>
            <a:r>
              <a:rPr lang="en-US" sz="2800" dirty="0"/>
              <a:t>Grants?</a:t>
            </a:r>
          </a:p>
          <a:p>
            <a:pPr lvl="1"/>
            <a:r>
              <a:rPr lang="en-US" sz="2400" dirty="0"/>
              <a:t>Federal, state, system opportunities?</a:t>
            </a:r>
          </a:p>
          <a:p>
            <a:r>
              <a:rPr lang="en-US" sz="2800" dirty="0"/>
              <a:t>Foundation/ Charitable organization</a:t>
            </a:r>
          </a:p>
          <a:p>
            <a:pPr lvl="1"/>
            <a:r>
              <a:rPr lang="en-US" sz="2400" i="1" dirty="0"/>
              <a:t>Think about what you can set up to feed the future?</a:t>
            </a:r>
          </a:p>
        </p:txBody>
      </p:sp>
      <p:sp>
        <p:nvSpPr>
          <p:cNvPr id="4" name="Footer Placeholder 3">
            <a:extLst>
              <a:ext uri="{FF2B5EF4-FFF2-40B4-BE49-F238E27FC236}">
                <a16:creationId xmlns:a16="http://schemas.microsoft.com/office/drawing/2014/main" id="{877D1B1C-0A81-4697-8CC7-2C9353E829AF}"/>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F5A8B975-5AFD-4EAB-AB68-518CF61EB8E6}"/>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165426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Development</a:t>
            </a:r>
          </a:p>
        </p:txBody>
      </p:sp>
      <p:sp>
        <p:nvSpPr>
          <p:cNvPr id="3" name="Content Placeholder 2"/>
          <p:cNvSpPr>
            <a:spLocks noGrp="1"/>
          </p:cNvSpPr>
          <p:nvPr>
            <p:ph idx="1"/>
          </p:nvPr>
        </p:nvSpPr>
        <p:spPr/>
        <p:txBody>
          <a:bodyPr>
            <a:normAutofit/>
          </a:bodyPr>
          <a:lstStyle/>
          <a:p>
            <a:pPr lvl="0"/>
            <a:r>
              <a:rPr lang="en-US" b="1" dirty="0"/>
              <a:t>CLE—how to grow your residents?</a:t>
            </a:r>
          </a:p>
          <a:p>
            <a:pPr lvl="0"/>
            <a:r>
              <a:rPr lang="en-US" b="1" dirty="0"/>
              <a:t>Great seeds + fertile soil = better crop:</a:t>
            </a:r>
          </a:p>
          <a:p>
            <a:pPr lvl="1"/>
            <a:r>
              <a:rPr lang="en-US" dirty="0"/>
              <a:t>Assist in recruitment process—how the programs are recruiting the best “fit”</a:t>
            </a:r>
          </a:p>
          <a:p>
            <a:pPr lvl="2"/>
            <a:r>
              <a:rPr lang="en-US" dirty="0"/>
              <a:t>Behavior/ Reflective Questions? </a:t>
            </a:r>
          </a:p>
          <a:p>
            <a:pPr lvl="1"/>
            <a:r>
              <a:rPr lang="en-US" dirty="0"/>
              <a:t>Oversight of Well-Being initiatives</a:t>
            </a:r>
          </a:p>
          <a:p>
            <a:pPr lvl="1"/>
            <a:r>
              <a:rPr lang="en-US" dirty="0"/>
              <a:t>Oversight of implementing CLER best practices to train: </a:t>
            </a:r>
            <a:r>
              <a:rPr lang="en-US" i="1" dirty="0"/>
              <a:t>“</a:t>
            </a:r>
            <a:r>
              <a:rPr lang="en-US" sz="2400" i="1" dirty="0"/>
              <a:t>residents and fellows who strive for continuous mastery and altruistic professionalism throughout their careers, placing the needs of patients and their communities first.”</a:t>
            </a:r>
          </a:p>
          <a:p>
            <a:pPr lvl="1"/>
            <a:endParaRPr lang="en-US" dirty="0"/>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41970EDC-7F0C-4CCE-B380-943555563D8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238C5EF8-CD06-46DE-8CA3-0EE884949654}"/>
              </a:ext>
            </a:extLst>
          </p:cNvPr>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pic>
        <p:nvPicPr>
          <p:cNvPr id="6" name="Picture 12" descr="Practice Makes Perfect Free Stock Photo - Public Domain ...">
            <a:extLst>
              <a:ext uri="{FF2B5EF4-FFF2-40B4-BE49-F238E27FC236}">
                <a16:creationId xmlns:a16="http://schemas.microsoft.com/office/drawing/2014/main" id="{50826E55-90F2-4D71-A591-2A86CB0F1008}"/>
              </a:ext>
            </a:extLst>
          </p:cNvPr>
          <p:cNvPicPr>
            <a:picLocks noChangeAspect="1"/>
          </p:cNvPicPr>
          <p:nvPr/>
        </p:nvPicPr>
        <p:blipFill>
          <a:blip r:embed="rId2"/>
          <a:stretch>
            <a:fillRect/>
          </a:stretch>
        </p:blipFill>
        <p:spPr>
          <a:xfrm>
            <a:off x="6921733" y="246466"/>
            <a:ext cx="2222267" cy="2305395"/>
          </a:xfrm>
          <a:prstGeom prst="rect">
            <a:avLst/>
          </a:prstGeom>
        </p:spPr>
      </p:pic>
    </p:spTree>
    <p:extLst>
      <p:ext uri="{BB962C8B-B14F-4D97-AF65-F5344CB8AC3E}">
        <p14:creationId xmlns:p14="http://schemas.microsoft.com/office/powerpoint/2010/main" val="337060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Faculty Growth—leverage your PD’s—future transition/succession planning</a:t>
            </a:r>
          </a:p>
          <a:p>
            <a:pPr lvl="1"/>
            <a:r>
              <a:rPr lang="en-US" dirty="0"/>
              <a:t>The role of the “senior” APD</a:t>
            </a:r>
          </a:p>
          <a:p>
            <a:pPr lvl="1"/>
            <a:r>
              <a:rPr lang="en-US" dirty="0"/>
              <a:t>From clinicians develop teachers, administrative leaders?</a:t>
            </a:r>
          </a:p>
          <a:p>
            <a:pPr lvl="0"/>
            <a:r>
              <a:rPr lang="en-US" dirty="0"/>
              <a:t>PD development:</a:t>
            </a:r>
          </a:p>
          <a:p>
            <a:pPr lvl="1"/>
            <a:r>
              <a:rPr lang="en-US" dirty="0"/>
              <a:t>Is this a terminal position or stepping stone?</a:t>
            </a:r>
          </a:p>
          <a:p>
            <a:pPr lvl="1"/>
            <a:r>
              <a:rPr lang="en-US" dirty="0"/>
              <a:t>Are they just doing time (they drew the short straw) and have other priorities…</a:t>
            </a:r>
          </a:p>
          <a:p>
            <a:pPr lvl="1"/>
            <a:r>
              <a:rPr lang="en-US" b="1" i="1" dirty="0"/>
              <a:t>Becoming Administrative Physician Leaders?</a:t>
            </a:r>
          </a:p>
          <a:p>
            <a:pPr marL="0" lvl="0" indent="0">
              <a:buNone/>
            </a:pPr>
            <a:r>
              <a:rPr lang="en-US" dirty="0"/>
              <a:t> </a:t>
            </a:r>
          </a:p>
          <a:p>
            <a:endParaRPr lang="en-US" dirty="0"/>
          </a:p>
        </p:txBody>
      </p:sp>
      <p:sp>
        <p:nvSpPr>
          <p:cNvPr id="3" name="Title 2"/>
          <p:cNvSpPr>
            <a:spLocks noGrp="1"/>
          </p:cNvSpPr>
          <p:nvPr>
            <p:ph type="title"/>
          </p:nvPr>
        </p:nvSpPr>
        <p:spPr/>
        <p:txBody>
          <a:bodyPr/>
          <a:lstStyle/>
          <a:p>
            <a:r>
              <a:rPr lang="en-US" dirty="0"/>
              <a:t>Talent Development</a:t>
            </a:r>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226882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Thank You!</a:t>
            </a:r>
          </a:p>
          <a:p>
            <a:endParaRPr lang="en-US" dirty="0"/>
          </a:p>
          <a:p>
            <a:pPr marL="0" indent="0" algn="ctr">
              <a:buNone/>
            </a:pPr>
            <a:r>
              <a:rPr lang="en-US" b="1" i="1" u="sng" dirty="0">
                <a:solidFill>
                  <a:schemeClr val="tx2"/>
                </a:solidFill>
              </a:rPr>
              <a:t>anne.sullivan@bmg.md</a:t>
            </a:r>
          </a:p>
        </p:txBody>
      </p:sp>
      <p:sp>
        <p:nvSpPr>
          <p:cNvPr id="3" name="Title 2"/>
          <p:cNvSpPr>
            <a:spLocks noGrp="1"/>
          </p:cNvSpPr>
          <p:nvPr>
            <p:ph type="title"/>
          </p:nvPr>
        </p:nvSpPr>
        <p:spPr/>
        <p:txBody>
          <a:bodyPr/>
          <a:lstStyle/>
          <a:p>
            <a:r>
              <a:rPr lang="en-US" i="1" dirty="0"/>
              <a:t>Questions?</a:t>
            </a:r>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47187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br>
              <a:rPr lang="en-US" altLang="en-US" sz="1400" b="0" dirty="0">
                <a:solidFill>
                  <a:prstClr val="black"/>
                </a:solidFill>
                <a:latin typeface="+mn-lt"/>
                <a:ea typeface=""/>
                <a:cs typeface="Arial" panose="020B0604020202020204" pitchFamily="34" charset="0"/>
              </a:rPr>
            </a:br>
            <a:r>
              <a:rPr lang="en-US" sz="1400" dirty="0">
                <a:latin typeface="+mn-lt"/>
              </a:rPr>
              <a:t>               </a:t>
            </a: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altLang="en-US" sz="1400" dirty="0">
                <a:solidFill>
                  <a:prstClr val="black"/>
                </a:solidFill>
                <a:latin typeface="+mn-lt"/>
                <a:ea typeface=""/>
                <a:cs typeface="Arial" panose="020B0604020202020204" pitchFamily="34" charset="0"/>
              </a:rPr>
              <a:t>Resident Wellness in the Virtual World</a:t>
            </a:r>
          </a:p>
          <a:p>
            <a:pPr algn="ctr">
              <a:lnSpc>
                <a:spcPct val="80000"/>
              </a:lnSpc>
              <a:defRPr/>
            </a:pPr>
            <a:r>
              <a:rPr lang="en-US" altLang="en-US" sz="1400" b="0" dirty="0">
                <a:solidFill>
                  <a:prstClr val="black"/>
                </a:solidFill>
                <a:latin typeface="+mn-lt"/>
                <a:ea typeface=""/>
                <a:cs typeface="Arial" panose="020B0604020202020204" pitchFamily="34" charset="0"/>
              </a:rPr>
              <a:t>Tuesday, September 21, 2021</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altLang="en-US" sz="1400" dirty="0">
                <a:solidFill>
                  <a:prstClr val="black"/>
                </a:solidFill>
                <a:latin typeface="+mn-lt"/>
                <a:ea typeface=""/>
                <a:cs typeface="Arial" panose="020B0604020202020204" pitchFamily="34" charset="0"/>
              </a:rPr>
              <a:t>The Role of Coaching</a:t>
            </a:r>
          </a:p>
          <a:p>
            <a:pPr algn="ctr">
              <a:lnSpc>
                <a:spcPct val="80000"/>
              </a:lnSpc>
              <a:defRPr/>
            </a:pPr>
            <a:r>
              <a:rPr lang="en-US" altLang="en-US" sz="1400" b="0" dirty="0">
                <a:solidFill>
                  <a:prstClr val="black"/>
                </a:solidFill>
                <a:latin typeface="+mn-lt"/>
                <a:ea typeface=""/>
                <a:cs typeface="Arial" panose="020B0604020202020204" pitchFamily="34" charset="0"/>
              </a:rPr>
              <a:t>Thursday, September 30, 2021</a:t>
            </a:r>
          </a:p>
          <a:p>
            <a:pPr algn="ctr">
              <a:lnSpc>
                <a:spcPct val="80000"/>
              </a:lnSpc>
              <a:defRPr/>
            </a:pPr>
            <a:r>
              <a:rPr lang="en-US" altLang="en-US" sz="1400" b="0" dirty="0">
                <a:solidFill>
                  <a:prstClr val="black"/>
                </a:solidFill>
                <a:latin typeface="+mn-lt"/>
                <a:ea typeface=""/>
                <a:cs typeface="Arial" panose="020B0604020202020204" pitchFamily="34" charset="0"/>
              </a:rPr>
              <a:t>12:00pm – 1:00pm EST</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ea typeface="ＭＳ Ｐゴシック" charset="0"/>
                <a:cs typeface="Arial" panose="020B0604020202020204" pitchFamily="34" charset="0"/>
                <a:sym typeface="Arial"/>
              </a:rPr>
              <a:t>GME Financing: The Basics, The Strategies, and the Upcoming Changes</a:t>
            </a:r>
          </a:p>
          <a:p>
            <a:pPr algn="ctr">
              <a:lnSpc>
                <a:spcPct val="80000"/>
              </a:lnSpc>
              <a:defRPr/>
            </a:pPr>
            <a:r>
              <a:rPr kumimoji="0" lang="en-US" altLang="en-US" sz="1500" b="0" i="0" u="none" strike="noStrike" kern="0" cap="none" spc="0" normalizeH="0" baseline="0" noProof="0" dirty="0">
                <a:ln>
                  <a:noFill/>
                </a:ln>
                <a:solidFill>
                  <a:srgbClr val="000000"/>
                </a:solidFill>
                <a:effectLst/>
                <a:uLnTx/>
                <a:uFillTx/>
                <a:latin typeface="Arial" charset="0"/>
                <a:ea typeface="ＭＳ Ｐゴシック" charset="0"/>
                <a:sym typeface="Arial"/>
              </a:rPr>
              <a:t>Thursday, October 7, 2021</a:t>
            </a:r>
          </a:p>
          <a:p>
            <a:pPr algn="ctr">
              <a:lnSpc>
                <a:spcPct val="80000"/>
              </a:lnSpc>
              <a:defRPr/>
            </a:pPr>
            <a:r>
              <a:rPr lang="en-US" altLang="en-US" sz="1500" b="0" kern="0" dirty="0">
                <a:solidFill>
                  <a:srgbClr val="000000"/>
                </a:solidFill>
                <a:latin typeface="Arial" charset="0"/>
                <a:sym typeface="Arial"/>
              </a:rPr>
              <a:t>12:00pm – 1:00pm EST</a:t>
            </a:r>
          </a:p>
          <a:p>
            <a:pPr algn="ctr">
              <a:lnSpc>
                <a:spcPct val="80000"/>
              </a:lnSpc>
              <a:defRPr/>
            </a:pPr>
            <a:endParaRPr kumimoji="0" lang="en-US" altLang="en-US" sz="1500" b="0" i="0" u="none" strike="noStrike" kern="0" cap="none" spc="0" normalizeH="0" baseline="0" noProof="0" dirty="0">
              <a:ln>
                <a:noFill/>
              </a:ln>
              <a:solidFill>
                <a:srgbClr val="000000"/>
              </a:solidFill>
              <a:effectLst/>
              <a:uLnTx/>
              <a:uFillTx/>
              <a:latin typeface="Arial" charset="0"/>
              <a:ea typeface="ＭＳ Ｐゴシック" charset="0"/>
              <a:sym typeface="Arial"/>
            </a:endParaRPr>
          </a:p>
          <a:p>
            <a:pPr algn="ctr">
              <a:lnSpc>
                <a:spcPct val="80000"/>
              </a:lnSpc>
              <a:defRPr/>
            </a:pPr>
            <a:r>
              <a:rPr lang="en-US" altLang="en-US" sz="1500" kern="0" dirty="0">
                <a:solidFill>
                  <a:srgbClr val="000000"/>
                </a:solidFill>
                <a:latin typeface="Arial" charset="0"/>
                <a:sym typeface="Arial"/>
              </a:rPr>
              <a:t>Planning and Tracking Scholarly Activity</a:t>
            </a:r>
          </a:p>
          <a:p>
            <a:pPr algn="ctr">
              <a:lnSpc>
                <a:spcPct val="80000"/>
              </a:lnSpc>
              <a:defRPr/>
            </a:pPr>
            <a:r>
              <a:rPr kumimoji="0" lang="en-US" altLang="en-US" sz="1500" b="0" i="0" u="none" strike="noStrike" kern="0" cap="none" spc="0" normalizeH="0" baseline="0" noProof="0" dirty="0">
                <a:ln>
                  <a:noFill/>
                </a:ln>
                <a:solidFill>
                  <a:srgbClr val="000000"/>
                </a:solidFill>
                <a:effectLst/>
                <a:uLnTx/>
                <a:uFillTx/>
                <a:latin typeface="Arial" charset="0"/>
                <a:ea typeface="ＭＳ Ｐゴシック" charset="0"/>
                <a:sym typeface="Arial"/>
              </a:rPr>
              <a:t>Thursday, October</a:t>
            </a:r>
            <a:r>
              <a:rPr lang="en-US" altLang="en-US" sz="1500" b="0" kern="0" dirty="0">
                <a:solidFill>
                  <a:srgbClr val="000000"/>
                </a:solidFill>
                <a:latin typeface="Arial" charset="0"/>
                <a:sym typeface="Arial"/>
              </a:rPr>
              <a:t> 21, 2021</a:t>
            </a:r>
          </a:p>
          <a:p>
            <a:pPr algn="ctr">
              <a:lnSpc>
                <a:spcPct val="80000"/>
              </a:lnSpc>
              <a:defRPr/>
            </a:pPr>
            <a:r>
              <a:rPr kumimoji="0" lang="en-US" altLang="en-US" sz="1500" b="0" i="0" u="none" strike="noStrike" kern="0" cap="none" spc="0" normalizeH="0" baseline="0" noProof="0" dirty="0">
                <a:ln>
                  <a:noFill/>
                </a:ln>
                <a:solidFill>
                  <a:srgbClr val="000000"/>
                </a:solidFill>
                <a:effectLst/>
                <a:uLnTx/>
                <a:uFillTx/>
                <a:latin typeface="Arial" charset="0"/>
                <a:ea typeface="ＭＳ Ｐゴシック" charset="0"/>
                <a:sym typeface="Arial"/>
              </a:rPr>
              <a:t>12:00pm – 1:00pm EST</a:t>
            </a: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17</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816977"/>
          </a:xfrm>
          <a:prstGeom prst="rect">
            <a:avLst/>
          </a:prstGeom>
          <a:noFill/>
        </p:spPr>
        <p:txBody>
          <a:bodyPr wrap="square" rtlCol="0">
            <a:spAutoFit/>
          </a:bodyPr>
          <a:lstStyle/>
          <a:p>
            <a:pPr algn="ctr"/>
            <a:r>
              <a:rPr lang="en-US" sz="1200" dirty="0">
                <a:solidFill>
                  <a:srgbClr val="0070C0"/>
                </a:solidFill>
                <a:latin typeface="+mn-lt"/>
                <a:cs typeface="Arial" panose="020B0604020202020204" pitchFamily="34" charset="0"/>
              </a:rPr>
              <a:t>Site Visits – What to Expect in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Update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Grants and Funding Sources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Survey Research</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Impactful AIR &amp; APE – Bridging Data &amp; Action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GMEC Checkups – QIPS Edition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Surveys – What Now?</a:t>
            </a:r>
          </a:p>
          <a:p>
            <a:pPr algn="ctr"/>
            <a:endParaRPr lang="en-US" sz="1200" dirty="0">
              <a:solidFill>
                <a:srgbClr val="0070C0"/>
              </a:solidFill>
              <a:latin typeface="+mn-lt"/>
            </a:endParaRPr>
          </a:p>
          <a:p>
            <a:pPr algn="ctr"/>
            <a:r>
              <a:rPr lang="en-US" sz="1200" dirty="0">
                <a:solidFill>
                  <a:srgbClr val="0070C0"/>
                </a:solidFill>
                <a:latin typeface="+mn-lt"/>
              </a:rPr>
              <a:t>Other Approaches to CCC &amp; Evaluation</a:t>
            </a:r>
          </a:p>
          <a:p>
            <a:pPr algn="ctr"/>
            <a:endParaRPr lang="en-US" sz="1200" dirty="0">
              <a:solidFill>
                <a:srgbClr val="0070C0"/>
              </a:solidFill>
              <a:latin typeface="+mn-lt"/>
            </a:endParaRPr>
          </a:p>
          <a:p>
            <a:pPr algn="ctr"/>
            <a:r>
              <a:rPr lang="en-US" sz="1200" dirty="0">
                <a:solidFill>
                  <a:srgbClr val="0070C0"/>
                </a:solidFill>
                <a:latin typeface="+mn-lt"/>
              </a:rPr>
              <a:t>Lessons Learned from the Pandemic: Planning for the Next Disaster</a:t>
            </a:r>
          </a:p>
          <a:p>
            <a:pPr algn="ctr"/>
            <a:endParaRPr lang="en-US" sz="1200" dirty="0">
              <a:solidFill>
                <a:srgbClr val="0070C0"/>
              </a:solidFill>
              <a:latin typeface="+mn-lt"/>
            </a:endParaRPr>
          </a:p>
          <a:p>
            <a:pPr algn="ctr"/>
            <a:r>
              <a:rPr lang="en-US" sz="1200" dirty="0">
                <a:solidFill>
                  <a:srgbClr val="0070C0"/>
                </a:solidFill>
                <a:latin typeface="+mn-lt"/>
              </a:rPr>
              <a:t>Ask Partners – Spring Freebie</a:t>
            </a:r>
          </a:p>
          <a:p>
            <a:pPr algn="ctr"/>
            <a:endParaRPr lang="en-US" sz="1200" dirty="0">
              <a:solidFill>
                <a:srgbClr val="0070C0"/>
              </a:solidFill>
              <a:latin typeface="+mn-lt"/>
            </a:endParaRPr>
          </a:p>
          <a:p>
            <a:pPr algn="ctr"/>
            <a:r>
              <a:rPr lang="en-US" sz="1200" dirty="0">
                <a:solidFill>
                  <a:srgbClr val="0070C0"/>
                </a:solidFill>
                <a:latin typeface="+mn-lt"/>
              </a:rPr>
              <a:t>Digging for Data Part 3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Part 2 </a:t>
            </a:r>
          </a:p>
          <a:p>
            <a:pPr algn="ctr"/>
            <a:endParaRPr lang="en-US" sz="1200" dirty="0">
              <a:solidFill>
                <a:srgbClr val="0070C0"/>
              </a:solidFill>
              <a:latin typeface="+mn-lt"/>
            </a:endParaRPr>
          </a:p>
          <a:p>
            <a:pPr algn="ctr"/>
            <a:r>
              <a:rPr lang="en-US" sz="1200" dirty="0">
                <a:solidFill>
                  <a:srgbClr val="0070C0"/>
                </a:solidFill>
                <a:latin typeface="+mn-lt"/>
              </a:rPr>
              <a:t>Scholarly Work in Pandemic Times </a:t>
            </a:r>
          </a:p>
          <a:p>
            <a:pPr algn="ctr"/>
            <a:endParaRPr lang="en-US" sz="1200" dirty="0">
              <a:solidFill>
                <a:srgbClr val="0070C0"/>
              </a:solidFill>
              <a:latin typeface="+mn-lt"/>
            </a:endParaRPr>
          </a:p>
          <a:p>
            <a:pPr algn="ctr"/>
            <a:r>
              <a:rPr lang="en-US" sz="1200" dirty="0">
                <a:solidFill>
                  <a:srgbClr val="0070C0"/>
                </a:solidFill>
                <a:latin typeface="+mn-lt"/>
              </a:rPr>
              <a:t> </a:t>
            </a:r>
          </a:p>
          <a:p>
            <a:pPr algn="ctr"/>
            <a:endParaRPr lang="en-US" sz="1200" dirty="0">
              <a:solidFill>
                <a:srgbClr val="0070C0"/>
              </a:solidFill>
              <a:latin typeface="+mn-lt"/>
            </a:endParaRPr>
          </a:p>
          <a:p>
            <a:pPr algn="ctr"/>
            <a:endParaRPr lang="en-US" sz="1200" dirty="0">
              <a:solidFill>
                <a:srgbClr val="0070C0"/>
              </a:solidFill>
              <a:latin typeface="+mn-lt"/>
            </a:endParaRP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
        <p:nvSpPr>
          <p:cNvPr id="2" name="Footer Placeholder 1">
            <a:extLst>
              <a:ext uri="{FF2B5EF4-FFF2-40B4-BE49-F238E27FC236}">
                <a16:creationId xmlns:a16="http://schemas.microsoft.com/office/drawing/2014/main" id="{ED46AF72-82D6-49F4-94EC-6B3E74C208D6}"/>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3" name="Slide Number Placeholder 2">
            <a:extLst>
              <a:ext uri="{FF2B5EF4-FFF2-40B4-BE49-F238E27FC236}">
                <a16:creationId xmlns:a16="http://schemas.microsoft.com/office/drawing/2014/main" id="{5F5B7E75-54E9-41F4-BFCD-9D112F1523DA}"/>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fontScale="92500" lnSpcReduction="10000"/>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900" b="1" dirty="0"/>
              <a:t> Anne Sullivan, MD, FAAFP, CPE</a:t>
            </a:r>
          </a:p>
          <a:p>
            <a:pPr algn="ctr">
              <a:lnSpc>
                <a:spcPct val="80000"/>
              </a:lnSpc>
              <a:buNone/>
              <a:defRPr/>
            </a:pPr>
            <a:r>
              <a:rPr lang="en-US" sz="2400" b="1" dirty="0"/>
              <a:t>Guest Speaker</a:t>
            </a:r>
          </a:p>
          <a:p>
            <a:pPr algn="ctr">
              <a:lnSpc>
                <a:spcPct val="80000"/>
              </a:lnSpc>
              <a:buNone/>
              <a:defRPr/>
            </a:pPr>
            <a:r>
              <a:rPr lang="en-US" sz="2400" dirty="0"/>
              <a:t>  </a:t>
            </a:r>
            <a:r>
              <a:rPr lang="en-US" sz="2400" dirty="0">
                <a:hlinkClick r:id="rId4"/>
              </a:rPr>
              <a:t>ann.Sullivan@bmg.md</a:t>
            </a:r>
            <a:endParaRPr lang="en-US" sz="2400" dirty="0"/>
          </a:p>
          <a:p>
            <a:pPr algn="ctr">
              <a:lnSpc>
                <a:spcPct val="80000"/>
              </a:lnSpc>
              <a:buNone/>
              <a:defRPr/>
            </a:pPr>
            <a:endParaRPr lang="en-US" sz="2400" b="1"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336;p29">
            <a:extLst>
              <a:ext uri="{FF2B5EF4-FFF2-40B4-BE49-F238E27FC236}">
                <a16:creationId xmlns:a16="http://schemas.microsoft.com/office/drawing/2014/main" id="{B55E0441-ECB1-A943-B6AC-FC42002E4DED}"/>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US" smtClean="0"/>
              <a:pPr marL="0" lvl="0" indent="0" algn="r" rtl="0">
                <a:lnSpc>
                  <a:spcPct val="100000"/>
                </a:lnSpc>
                <a:spcBef>
                  <a:spcPts val="0"/>
                </a:spcBef>
                <a:spcAft>
                  <a:spcPts val="0"/>
                </a:spcAft>
                <a:buSzPts val="1000"/>
                <a:buNone/>
              </a:pPr>
              <a:t>18</a:t>
            </a:fld>
            <a:endParaRPr dirty="0"/>
          </a:p>
        </p:txBody>
      </p:sp>
      <p:sp>
        <p:nvSpPr>
          <p:cNvPr id="9" name="Google Shape;69;p2">
            <a:extLst>
              <a:ext uri="{FF2B5EF4-FFF2-40B4-BE49-F238E27FC236}">
                <a16:creationId xmlns:a16="http://schemas.microsoft.com/office/drawing/2014/main" id="{D787FC55-DC09-1B4E-9190-36E898FA7414}"/>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594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A Day in the Life</a:t>
            </a:r>
            <a:br>
              <a:rPr lang="en-US" i="1" dirty="0"/>
            </a:br>
            <a:r>
              <a:rPr lang="en-US" i="1" dirty="0"/>
              <a:t> of a DIO…..</a:t>
            </a:r>
          </a:p>
        </p:txBody>
      </p:sp>
      <p:sp>
        <p:nvSpPr>
          <p:cNvPr id="3" name="Subtitle 2"/>
          <p:cNvSpPr>
            <a:spLocks noGrp="1"/>
          </p:cNvSpPr>
          <p:nvPr>
            <p:ph type="subTitle" idx="1"/>
          </p:nvPr>
        </p:nvSpPr>
        <p:spPr>
          <a:xfrm>
            <a:off x="16779" y="4390293"/>
            <a:ext cx="7606151" cy="1351084"/>
          </a:xfrm>
        </p:spPr>
        <p:txBody>
          <a:bodyPr>
            <a:normAutofit/>
          </a:bodyPr>
          <a:lstStyle/>
          <a:p>
            <a:r>
              <a:rPr lang="en-US" dirty="0"/>
              <a:t>Anne Sullivan, MD, FAAFP, CPE       </a:t>
            </a:r>
            <a:r>
              <a:rPr lang="en-US" i="1" u="sng" dirty="0"/>
              <a:t>anne.sullivan@bmg.md</a:t>
            </a:r>
          </a:p>
          <a:p>
            <a:r>
              <a:rPr lang="en-US" dirty="0"/>
              <a:t>Chief Academic Officer, DIO</a:t>
            </a:r>
          </a:p>
          <a:p>
            <a:r>
              <a:rPr lang="en-US" dirty="0"/>
              <a:t>Baptist Memorial Medical Education</a:t>
            </a:r>
          </a:p>
        </p:txBody>
      </p:sp>
    </p:spTree>
    <p:extLst>
      <p:ext uri="{BB962C8B-B14F-4D97-AF65-F5344CB8AC3E}">
        <p14:creationId xmlns:p14="http://schemas.microsoft.com/office/powerpoint/2010/main" val="57948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a:t>
            </a:r>
            <a:endParaRPr lang="en-US" dirty="0"/>
          </a:p>
        </p:txBody>
      </p:sp>
      <p:sp>
        <p:nvSpPr>
          <p:cNvPr id="7" name="TextBox 6">
            <a:extLst>
              <a:ext uri="{FF2B5EF4-FFF2-40B4-BE49-F238E27FC236}">
                <a16:creationId xmlns:a16="http://schemas.microsoft.com/office/drawing/2014/main" id="{6E355914-DB31-4457-A287-395AEB52E06B}"/>
              </a:ext>
            </a:extLst>
          </p:cNvPr>
          <p:cNvSpPr txBox="1"/>
          <p:nvPr/>
        </p:nvSpPr>
        <p:spPr>
          <a:xfrm>
            <a:off x="3842237" y="1322760"/>
            <a:ext cx="4781307" cy="4647426"/>
          </a:xfrm>
          <a:prstGeom prst="rect">
            <a:avLst/>
          </a:prstGeom>
          <a:noFill/>
        </p:spPr>
        <p:txBody>
          <a:bodyPr wrap="square">
            <a:spAutoFit/>
          </a:bodyPr>
          <a:lstStyle/>
          <a:p>
            <a:pPr algn="ctr">
              <a:defRPr/>
            </a:pPr>
            <a:r>
              <a:rPr lang="en-US" sz="2400" dirty="0">
                <a:latin typeface="Lucida Bright" panose="02040602050505020304" pitchFamily="18" charset="77"/>
              </a:rPr>
              <a:t>Anne Sullivan, MD, FAAFP, CPE</a:t>
            </a:r>
            <a:endParaRPr lang="en-US" sz="2400" b="1" dirty="0">
              <a:latin typeface="Lucida Bright" panose="02040602050505020304" pitchFamily="18" charset="77"/>
            </a:endParaRPr>
          </a:p>
          <a:p>
            <a:pPr algn="ctr">
              <a:defRPr/>
            </a:pPr>
            <a:endParaRPr lang="en-US" sz="1200" b="1" dirty="0">
              <a:latin typeface="+mn-lt"/>
            </a:endParaRPr>
          </a:p>
          <a:p>
            <a:pPr marL="171450" indent="-171450">
              <a:buFont typeface="Arial" pitchFamily="34" charset="0"/>
              <a:buChar char="•"/>
              <a:defRPr/>
            </a:pPr>
            <a:r>
              <a:rPr lang="en-US" sz="1600" dirty="0">
                <a:latin typeface="+mn-lt"/>
              </a:rPr>
              <a:t>Family Medicine Physician</a:t>
            </a:r>
            <a:r>
              <a:rPr lang="en-US" sz="1600" b="1" dirty="0">
                <a:latin typeface="+mn-lt"/>
              </a:rPr>
              <a:t> 20+ years GME Experience including Program Director at 2 different programs</a:t>
            </a:r>
          </a:p>
          <a:p>
            <a:pPr marL="171450" indent="-171450">
              <a:buFont typeface="Arial" pitchFamily="34" charset="0"/>
              <a:buChar char="•"/>
              <a:defRPr/>
            </a:pPr>
            <a:endParaRPr lang="en-US" sz="1600" b="1" dirty="0">
              <a:latin typeface="+mn-lt"/>
            </a:endParaRPr>
          </a:p>
          <a:p>
            <a:pPr marL="171450" indent="-171450">
              <a:buFont typeface="Arial" pitchFamily="34" charset="0"/>
              <a:buChar char="•"/>
              <a:defRPr/>
            </a:pPr>
            <a:r>
              <a:rPr lang="en-US" sz="1600" b="1" dirty="0">
                <a:latin typeface="+mn-lt"/>
              </a:rPr>
              <a:t>DIO since 2013; has led the growth of single sponsor institution to a SI with 10 accredited programs (2 more pending) across 3 states at 7 </a:t>
            </a:r>
            <a:r>
              <a:rPr lang="en-US" sz="1600" dirty="0">
                <a:latin typeface="+mn-lt"/>
              </a:rPr>
              <a:t>hospitals</a:t>
            </a:r>
            <a:br>
              <a:rPr lang="en-US" sz="1600" b="1" dirty="0">
                <a:latin typeface="+mn-lt"/>
              </a:rPr>
            </a:br>
            <a:endParaRPr lang="en-US" sz="1600" b="1" dirty="0">
              <a:latin typeface="+mn-lt"/>
            </a:endParaRPr>
          </a:p>
          <a:p>
            <a:pPr marL="171450" indent="-171450">
              <a:buFont typeface="Arial" pitchFamily="34" charset="0"/>
              <a:buChar char="•"/>
              <a:defRPr/>
            </a:pPr>
            <a:r>
              <a:rPr lang="en-US" sz="1600" b="1" dirty="0">
                <a:latin typeface="+mn-lt"/>
              </a:rPr>
              <a:t>Focused on Initial and Continuing </a:t>
            </a:r>
            <a:r>
              <a:rPr lang="en-US" sz="1600" dirty="0">
                <a:latin typeface="+mn-lt"/>
              </a:rPr>
              <a:t>Accreditation, building system infrastructure for GME and ensuring  financial sustainability, and promoting physician and staff leadership development</a:t>
            </a:r>
            <a:endParaRPr lang="en-US" sz="1600" b="1" dirty="0">
              <a:latin typeface="+mn-lt"/>
            </a:endParaRPr>
          </a:p>
          <a:p>
            <a:pPr algn="ctr">
              <a:defRPr/>
            </a:pPr>
            <a:endParaRPr lang="en-US" sz="1200" dirty="0">
              <a:solidFill>
                <a:srgbClr val="003300"/>
              </a:solidFill>
              <a:latin typeface="+mn-lt"/>
            </a:endParaRPr>
          </a:p>
        </p:txBody>
      </p:sp>
      <p:pic>
        <p:nvPicPr>
          <p:cNvPr id="2" name="Picture 1"/>
          <p:cNvPicPr>
            <a:picLocks noChangeAspect="1"/>
          </p:cNvPicPr>
          <p:nvPr/>
        </p:nvPicPr>
        <p:blipFill>
          <a:blip r:embed="rId3"/>
          <a:stretch>
            <a:fillRect/>
          </a:stretch>
        </p:blipFill>
        <p:spPr>
          <a:xfrm>
            <a:off x="791309" y="1749668"/>
            <a:ext cx="3099456" cy="3596055"/>
          </a:xfrm>
          <a:prstGeom prst="rect">
            <a:avLst/>
          </a:prstGeom>
        </p:spPr>
      </p:pic>
    </p:spTree>
    <p:extLst>
      <p:ext uri="{BB962C8B-B14F-4D97-AF65-F5344CB8AC3E}">
        <p14:creationId xmlns:p14="http://schemas.microsoft.com/office/powerpoint/2010/main" val="7454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US" dirty="0"/>
              <a:t>Discuss the Tripartite role of the </a:t>
            </a:r>
            <a:r>
              <a:rPr lang="en-US"/>
              <a:t>DIO:</a:t>
            </a:r>
            <a:endParaRPr lang="en-US" dirty="0"/>
          </a:p>
          <a:p>
            <a:pPr lvl="1"/>
            <a:r>
              <a:rPr lang="en-US" dirty="0"/>
              <a:t>Review how DIO Oversees Compliance for both ACGME and CMS</a:t>
            </a:r>
          </a:p>
          <a:p>
            <a:pPr lvl="1"/>
            <a:r>
              <a:rPr lang="en-US" dirty="0"/>
              <a:t>Discuss how DIO is responsible for Resource Procurement and Financial Sustainability</a:t>
            </a:r>
          </a:p>
          <a:p>
            <a:pPr lvl="1"/>
            <a:r>
              <a:rPr lang="en-US" dirty="0"/>
              <a:t>Discuss how DIO is GME Advocate and works for Talent Development</a:t>
            </a:r>
          </a:p>
        </p:txBody>
      </p:sp>
      <p:sp>
        <p:nvSpPr>
          <p:cNvPr id="2" name="Title 1"/>
          <p:cNvSpPr>
            <a:spLocks noGrp="1"/>
          </p:cNvSpPr>
          <p:nvPr>
            <p:ph type="title"/>
          </p:nvPr>
        </p:nvSpPr>
        <p:spPr/>
        <p:txBody>
          <a:bodyPr/>
          <a:lstStyle/>
          <a:p>
            <a:r>
              <a:rPr lang="en-US" dirty="0"/>
              <a:t>LEARNING OBJECTIVES</a:t>
            </a:r>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pic>
        <p:nvPicPr>
          <p:cNvPr id="7" name="Graphic 6" descr="Bullseye with solid fill">
            <a:extLst>
              <a:ext uri="{FF2B5EF4-FFF2-40B4-BE49-F238E27FC236}">
                <a16:creationId xmlns:a16="http://schemas.microsoft.com/office/drawing/2014/main" id="{54E17BEB-C467-4D4D-9FE2-0DA144A1F0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5077" y="3807983"/>
            <a:ext cx="2990273" cy="2990273"/>
          </a:xfrm>
          <a:prstGeom prst="rect">
            <a:avLst/>
          </a:prstGeom>
        </p:spPr>
      </p:pic>
    </p:spTree>
    <p:extLst>
      <p:ext uri="{BB962C8B-B14F-4D97-AF65-F5344CB8AC3E}">
        <p14:creationId xmlns:p14="http://schemas.microsoft.com/office/powerpoint/2010/main" val="7503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344" y="246466"/>
            <a:ext cx="6526006" cy="1325563"/>
          </a:xfrm>
        </p:spPr>
        <p:txBody>
          <a:bodyPr anchor="ctr">
            <a:normAutofit/>
          </a:bodyPr>
          <a:lstStyle/>
          <a:p>
            <a:r>
              <a:rPr lang="en-US" i="1" dirty="0"/>
              <a:t>What is a DIO?</a:t>
            </a:r>
          </a:p>
        </p:txBody>
      </p:sp>
      <p:sp>
        <p:nvSpPr>
          <p:cNvPr id="3" name="Content Placeholder 2"/>
          <p:cNvSpPr>
            <a:spLocks noGrp="1"/>
          </p:cNvSpPr>
          <p:nvPr>
            <p:ph sz="half" idx="1"/>
          </p:nvPr>
        </p:nvSpPr>
        <p:spPr>
          <a:xfrm>
            <a:off x="628650" y="1825625"/>
            <a:ext cx="3886200" cy="4351338"/>
          </a:xfrm>
        </p:spPr>
        <p:txBody>
          <a:bodyPr>
            <a:noAutofit/>
          </a:bodyPr>
          <a:lstStyle/>
          <a:p>
            <a:r>
              <a:rPr lang="en-US" sz="1800" b="1" i="1" dirty="0"/>
              <a:t>Italian word for God….</a:t>
            </a:r>
          </a:p>
          <a:p>
            <a:r>
              <a:rPr lang="en-US" sz="1800" b="1" i="1" dirty="0"/>
              <a:t>Designated Institutional Official (per ACGME)</a:t>
            </a:r>
          </a:p>
          <a:p>
            <a:r>
              <a:rPr lang="en-US" sz="1800" b="1" i="1" dirty="0"/>
              <a:t>The person who, within the world of Graduate Medical Education, is responsible for:</a:t>
            </a:r>
          </a:p>
          <a:p>
            <a:pPr lvl="3"/>
            <a:r>
              <a:rPr lang="en-US" sz="1800" b="1" i="1" dirty="0"/>
              <a:t>Compliance for both the ACGME and CMS</a:t>
            </a:r>
          </a:p>
          <a:p>
            <a:pPr lvl="3"/>
            <a:r>
              <a:rPr lang="en-US" sz="1800" b="1" i="1" dirty="0"/>
              <a:t>Resource Procurement and Financial Sustainability</a:t>
            </a:r>
          </a:p>
          <a:p>
            <a:pPr lvl="3"/>
            <a:r>
              <a:rPr lang="en-US" sz="1800" b="1" i="1" dirty="0"/>
              <a:t>GME advocate and Talent Development</a:t>
            </a:r>
          </a:p>
        </p:txBody>
      </p:sp>
      <p:pic>
        <p:nvPicPr>
          <p:cNvPr id="1026" name="Picture 2" descr="500+ Venice Italy Pictures | Download Free Images on Unsplash">
            <a:extLst>
              <a:ext uri="{FF2B5EF4-FFF2-40B4-BE49-F238E27FC236}">
                <a16:creationId xmlns:a16="http://schemas.microsoft.com/office/drawing/2014/main" id="{4501C550-0C03-459E-A424-4E96CEA93F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6308" y="1825625"/>
            <a:ext cx="287188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0DB969C-DA02-4A32-94CA-0A77EB9A5C12}"/>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5" name="Slide Number Placeholder 4">
            <a:extLst>
              <a:ext uri="{FF2B5EF4-FFF2-40B4-BE49-F238E27FC236}">
                <a16:creationId xmlns:a16="http://schemas.microsoft.com/office/drawing/2014/main" id="{7E9AD458-5D93-4338-ABF9-EAE18AAEDEF9}"/>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5</a:t>
            </a:fld>
            <a:endParaRPr lang="en-US" altLang="en-US"/>
          </a:p>
        </p:txBody>
      </p:sp>
    </p:spTree>
    <p:extLst>
      <p:ext uri="{BB962C8B-B14F-4D97-AF65-F5344CB8AC3E}">
        <p14:creationId xmlns:p14="http://schemas.microsoft.com/office/powerpoint/2010/main" val="100112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COMPLIANCE:</a:t>
            </a:r>
            <a:br>
              <a:rPr lang="en-US" b="1" dirty="0"/>
            </a:br>
            <a:r>
              <a:rPr lang="en-US" b="1" i="1" dirty="0"/>
              <a:t>ACGME</a:t>
            </a:r>
            <a:endParaRPr lang="en-US" b="1" dirty="0"/>
          </a:p>
        </p:txBody>
      </p:sp>
      <p:sp>
        <p:nvSpPr>
          <p:cNvPr id="3" name="Content Placeholder 2"/>
          <p:cNvSpPr>
            <a:spLocks noGrp="1"/>
          </p:cNvSpPr>
          <p:nvPr>
            <p:ph idx="1"/>
          </p:nvPr>
        </p:nvSpPr>
        <p:spPr/>
        <p:txBody>
          <a:bodyPr/>
          <a:lstStyle/>
          <a:p>
            <a:pPr fontAlgn="base"/>
            <a:endParaRPr lang="en-US" b="1" dirty="0"/>
          </a:p>
          <a:p>
            <a:pPr fontAlgn="base"/>
            <a:r>
              <a:rPr lang="en-US" b="1" dirty="0"/>
              <a:t>ACGME Mission</a:t>
            </a:r>
            <a:br>
              <a:rPr lang="en-US" dirty="0"/>
            </a:br>
            <a:r>
              <a:rPr lang="en-US" dirty="0"/>
              <a:t>The mission of the ACGME is to improve health care and population health by assessing and enhancing the quality of resident and fellow physicians' education through advancements in accreditation and education.</a:t>
            </a:r>
          </a:p>
          <a:p>
            <a:pPr marL="0" indent="0" fontAlgn="base">
              <a:buNone/>
            </a:pPr>
            <a:r>
              <a:rPr lang="en-US" dirty="0"/>
              <a:t> </a:t>
            </a:r>
          </a:p>
          <a:p>
            <a:pPr marL="0" indent="0">
              <a:buNone/>
            </a:pPr>
            <a:endParaRPr lang="en-US" dirty="0"/>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8D24DF90-5F89-43CF-90A8-53DDC6EF6773}"/>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BC0EFBF6-9467-4D04-87F1-54C9C6E06064}"/>
              </a:ext>
            </a:extLst>
          </p:cNvPr>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pic>
        <p:nvPicPr>
          <p:cNvPr id="6" name="Picture 5">
            <a:extLst>
              <a:ext uri="{FF2B5EF4-FFF2-40B4-BE49-F238E27FC236}">
                <a16:creationId xmlns:a16="http://schemas.microsoft.com/office/drawing/2014/main" id="{DC4E2850-3213-412B-8851-01F4C9296A57}"/>
              </a:ext>
            </a:extLst>
          </p:cNvPr>
          <p:cNvPicPr>
            <a:picLocks noChangeAspect="1"/>
          </p:cNvPicPr>
          <p:nvPr/>
        </p:nvPicPr>
        <p:blipFill>
          <a:blip r:embed="rId2"/>
          <a:stretch>
            <a:fillRect/>
          </a:stretch>
        </p:blipFill>
        <p:spPr>
          <a:xfrm>
            <a:off x="6815138" y="4243387"/>
            <a:ext cx="1700212" cy="1700212"/>
          </a:xfrm>
          <a:prstGeom prst="rect">
            <a:avLst/>
          </a:prstGeom>
        </p:spPr>
      </p:pic>
    </p:spTree>
    <p:extLst>
      <p:ext uri="{BB962C8B-B14F-4D97-AF65-F5344CB8AC3E}">
        <p14:creationId xmlns:p14="http://schemas.microsoft.com/office/powerpoint/2010/main" val="320306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585138"/>
          </a:xfrm>
        </p:spPr>
        <p:txBody>
          <a:bodyPr>
            <a:normAutofit/>
          </a:bodyPr>
          <a:lstStyle/>
          <a:p>
            <a:pPr algn="ctr"/>
            <a:r>
              <a:rPr lang="en-US" sz="1800" dirty="0"/>
              <a:t>ACGME VISION</a:t>
            </a:r>
          </a:p>
        </p:txBody>
      </p:sp>
      <p:sp>
        <p:nvSpPr>
          <p:cNvPr id="3" name="Content Placeholder 2"/>
          <p:cNvSpPr>
            <a:spLocks noGrp="1"/>
          </p:cNvSpPr>
          <p:nvPr>
            <p:ph idx="1"/>
          </p:nvPr>
        </p:nvSpPr>
        <p:spPr>
          <a:xfrm>
            <a:off x="628650" y="1813214"/>
            <a:ext cx="7886700" cy="3859999"/>
          </a:xfrm>
        </p:spPr>
        <p:txBody>
          <a:bodyPr>
            <a:normAutofit fontScale="25000" lnSpcReduction="20000"/>
          </a:bodyPr>
          <a:lstStyle/>
          <a:p>
            <a:pPr fontAlgn="base"/>
            <a:r>
              <a:rPr lang="en-US" sz="6400" dirty="0"/>
              <a:t>We envision a health care system in which the Quadruple Aim* has been realized. We aspire to advance a transformed system of graduate medical education with global reach that is:</a:t>
            </a:r>
          </a:p>
          <a:p>
            <a:pPr fontAlgn="base"/>
            <a:r>
              <a:rPr lang="en-US" sz="6400" dirty="0"/>
              <a:t>Competency-based with customized professional development and identity formation for all physicians;</a:t>
            </a:r>
          </a:p>
          <a:p>
            <a:pPr fontAlgn="base"/>
            <a:r>
              <a:rPr lang="en-US" sz="6400" dirty="0"/>
              <a:t>Led by inspirational faculty role models overseeing supervised, humanistic, clinical educational experiences;</a:t>
            </a:r>
          </a:p>
          <a:p>
            <a:pPr fontAlgn="base"/>
            <a:r>
              <a:rPr lang="en-US" sz="6400" b="1" dirty="0">
                <a:solidFill>
                  <a:srgbClr val="FF0000"/>
                </a:solidFill>
              </a:rPr>
              <a:t>Immersed in evidence-based, data-driven, clinical learning and care environments defined by excellence in clinical care, safety, cost-effectiveness, professionalism, and diversity, equity, and inclusion;</a:t>
            </a:r>
          </a:p>
          <a:p>
            <a:pPr fontAlgn="base"/>
            <a:r>
              <a:rPr lang="en-US" sz="6400" dirty="0"/>
              <a:t>Located in health care delivery systems equitably meeting local and regional community needs; and,</a:t>
            </a:r>
          </a:p>
          <a:p>
            <a:pPr fontAlgn="base"/>
            <a:r>
              <a:rPr lang="en-US" sz="6400" dirty="0"/>
              <a:t>Graduating residents and fellows who strive for continuous mastery and altruistic professionalism throughout their careers, placing the needs of patients and their communities first.</a:t>
            </a:r>
          </a:p>
          <a:p>
            <a:pPr fontAlgn="base"/>
            <a:r>
              <a:rPr lang="en-US" sz="4800" b="1" i="1" dirty="0"/>
              <a:t>_______________________</a:t>
            </a:r>
            <a:br>
              <a:rPr lang="en-US" sz="4800" dirty="0"/>
            </a:br>
            <a:r>
              <a:rPr lang="en-US" sz="4800" i="1" dirty="0"/>
              <a:t>*The Quadruple Aim simultaneously improves patient experience of care, population health, and health care provider work life, while lowering per capita cost.</a:t>
            </a:r>
            <a:endParaRPr lang="en-US" sz="4800" dirty="0"/>
          </a:p>
          <a:p>
            <a:pPr fontAlgn="base"/>
            <a:r>
              <a:rPr lang="en-US" sz="2400" dirty="0"/>
              <a:t> </a:t>
            </a:r>
          </a:p>
          <a:p>
            <a:endParaRPr lang="en-US" dirty="0"/>
          </a:p>
        </p:txBody>
      </p:sp>
      <p:sp>
        <p:nvSpPr>
          <p:cNvPr id="4" name="Footer Placeholder 3">
            <a:extLst>
              <a:ext uri="{FF2B5EF4-FFF2-40B4-BE49-F238E27FC236}">
                <a16:creationId xmlns:a16="http://schemas.microsoft.com/office/drawing/2014/main" id="{BC508ACD-D58F-4413-9663-3A506BAD9940}"/>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42D13CE5-41F8-4C37-8900-1B62E29E2AE9}"/>
              </a:ext>
            </a:extLst>
          </p:cNvPr>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pic>
        <p:nvPicPr>
          <p:cNvPr id="6" name="Picture 5">
            <a:extLst>
              <a:ext uri="{FF2B5EF4-FFF2-40B4-BE49-F238E27FC236}">
                <a16:creationId xmlns:a16="http://schemas.microsoft.com/office/drawing/2014/main" id="{606BF356-B927-416F-9E58-555BCB4408BE}"/>
              </a:ext>
            </a:extLst>
          </p:cNvPr>
          <p:cNvPicPr>
            <a:picLocks noChangeAspect="1"/>
          </p:cNvPicPr>
          <p:nvPr/>
        </p:nvPicPr>
        <p:blipFill>
          <a:blip r:embed="rId2"/>
          <a:stretch>
            <a:fillRect/>
          </a:stretch>
        </p:blipFill>
        <p:spPr>
          <a:xfrm>
            <a:off x="6457950" y="59744"/>
            <a:ext cx="2419350" cy="1459058"/>
          </a:xfrm>
          <a:prstGeom prst="rect">
            <a:avLst/>
          </a:prstGeom>
        </p:spPr>
      </p:pic>
    </p:spTree>
    <p:extLst>
      <p:ext uri="{BB962C8B-B14F-4D97-AF65-F5344CB8AC3E}">
        <p14:creationId xmlns:p14="http://schemas.microsoft.com/office/powerpoint/2010/main" val="269548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585138"/>
          </a:xfrm>
        </p:spPr>
        <p:txBody>
          <a:bodyPr>
            <a:normAutofit fontScale="90000"/>
          </a:bodyPr>
          <a:lstStyle/>
          <a:p>
            <a:pPr algn="ctr"/>
            <a:r>
              <a:rPr lang="en-US" sz="2100" dirty="0"/>
              <a:t>ACGME Values</a:t>
            </a:r>
            <a:br>
              <a:rPr lang="en-US" sz="2100" dirty="0"/>
            </a:br>
            <a:endParaRPr lang="en-US" sz="2100" dirty="0">
              <a:latin typeface="+mn-lt"/>
            </a:endParaRPr>
          </a:p>
        </p:txBody>
      </p:sp>
      <p:sp>
        <p:nvSpPr>
          <p:cNvPr id="3" name="Content Placeholder 2"/>
          <p:cNvSpPr>
            <a:spLocks noGrp="1"/>
          </p:cNvSpPr>
          <p:nvPr>
            <p:ph idx="1"/>
          </p:nvPr>
        </p:nvSpPr>
        <p:spPr/>
        <p:txBody>
          <a:bodyPr>
            <a:normAutofit/>
          </a:bodyPr>
          <a:lstStyle/>
          <a:p>
            <a:pPr fontAlgn="base"/>
            <a:r>
              <a:rPr lang="en-US" dirty="0"/>
              <a:t>Honesty and Integrity</a:t>
            </a:r>
          </a:p>
          <a:p>
            <a:pPr fontAlgn="base"/>
            <a:r>
              <a:rPr lang="en-US" dirty="0"/>
              <a:t>Accountability and Transparency</a:t>
            </a:r>
          </a:p>
          <a:p>
            <a:pPr fontAlgn="base"/>
            <a:r>
              <a:rPr lang="en-US" dirty="0"/>
              <a:t>Equity and Fairness</a:t>
            </a:r>
          </a:p>
          <a:p>
            <a:pPr fontAlgn="base"/>
            <a:r>
              <a:rPr lang="en-US" dirty="0"/>
              <a:t>Diversity and Inclusion</a:t>
            </a:r>
          </a:p>
          <a:p>
            <a:pPr fontAlgn="base"/>
            <a:r>
              <a:rPr lang="en-US" dirty="0"/>
              <a:t>Excellence and Innovation</a:t>
            </a:r>
          </a:p>
          <a:p>
            <a:pPr fontAlgn="base"/>
            <a:r>
              <a:rPr lang="en-US" dirty="0"/>
              <a:t>Stewardship and Service</a:t>
            </a:r>
          </a:p>
          <a:p>
            <a:pPr fontAlgn="base"/>
            <a:r>
              <a:rPr lang="en-US" dirty="0"/>
              <a:t>Leadership and Collaboration</a:t>
            </a:r>
          </a:p>
          <a:p>
            <a:pPr fontAlgn="base"/>
            <a:r>
              <a:rPr lang="en-US" dirty="0"/>
              <a:t>Engagement of Stakeholders</a:t>
            </a:r>
          </a:p>
          <a:p>
            <a:pPr marL="0" indent="0" fontAlgn="base">
              <a:buNone/>
            </a:pPr>
            <a:r>
              <a:rPr lang="en-US" dirty="0"/>
              <a:t> </a:t>
            </a:r>
          </a:p>
          <a:p>
            <a:endParaRPr lang="en-US" dirty="0"/>
          </a:p>
        </p:txBody>
      </p:sp>
      <p:sp>
        <p:nvSpPr>
          <p:cNvPr id="4" name="Footer Placeholder 3">
            <a:extLst>
              <a:ext uri="{FF2B5EF4-FFF2-40B4-BE49-F238E27FC236}">
                <a16:creationId xmlns:a16="http://schemas.microsoft.com/office/drawing/2014/main" id="{957D1C7F-4E8A-4764-B598-EEFD945475AE}"/>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5B42CB2F-B7E9-4AB8-9595-3282066AFAC3}"/>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pic>
        <p:nvPicPr>
          <p:cNvPr id="6" name="Picture 5">
            <a:extLst>
              <a:ext uri="{FF2B5EF4-FFF2-40B4-BE49-F238E27FC236}">
                <a16:creationId xmlns:a16="http://schemas.microsoft.com/office/drawing/2014/main" id="{E9F7069D-BD2C-4316-8338-3DC6F53DACEE}"/>
              </a:ext>
            </a:extLst>
          </p:cNvPr>
          <p:cNvPicPr>
            <a:picLocks noChangeAspect="1"/>
          </p:cNvPicPr>
          <p:nvPr/>
        </p:nvPicPr>
        <p:blipFill>
          <a:blip r:embed="rId2"/>
          <a:stretch>
            <a:fillRect/>
          </a:stretch>
        </p:blipFill>
        <p:spPr>
          <a:xfrm>
            <a:off x="5424487" y="3086099"/>
            <a:ext cx="3267075" cy="1400175"/>
          </a:xfrm>
          <a:prstGeom prst="rect">
            <a:avLst/>
          </a:prstGeom>
        </p:spPr>
      </p:pic>
    </p:spTree>
    <p:extLst>
      <p:ext uri="{BB962C8B-B14F-4D97-AF65-F5344CB8AC3E}">
        <p14:creationId xmlns:p14="http://schemas.microsoft.com/office/powerpoint/2010/main" val="241868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3"/>
            <a:ext cx="7886700" cy="3425320"/>
          </a:xfrm>
        </p:spPr>
        <p:txBody>
          <a:bodyPr>
            <a:normAutofit/>
          </a:bodyPr>
          <a:lstStyle/>
          <a:p>
            <a:r>
              <a:rPr lang="en-US" sz="2100" i="1" dirty="0">
                <a:latin typeface="+mn-lt"/>
              </a:rPr>
              <a:t>ACGME—</a:t>
            </a:r>
            <a:br>
              <a:rPr lang="en-US" sz="2100" i="1" dirty="0">
                <a:latin typeface="+mn-lt"/>
              </a:rPr>
            </a:br>
            <a:r>
              <a:rPr lang="en-US" sz="2100" i="1" dirty="0">
                <a:latin typeface="+mn-lt"/>
              </a:rPr>
              <a:t>Goal to guarantee the best care of our population served both now and into the future, by ensuring excellent Clinical Learning Environment through adherence to, and optimization of ACGME accreditation regulations and inspirations…. </a:t>
            </a:r>
          </a:p>
        </p:txBody>
      </p:sp>
      <p:sp>
        <p:nvSpPr>
          <p:cNvPr id="4" name="Footer Placeholder 3">
            <a:extLst>
              <a:ext uri="{FF2B5EF4-FFF2-40B4-BE49-F238E27FC236}">
                <a16:creationId xmlns:a16="http://schemas.microsoft.com/office/drawing/2014/main" id="{189643CF-B689-4D51-84D1-AB3A03EC1520}"/>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0A0268B3-CD54-4F55-94B6-E017CBA7FB98}"/>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2393818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576</TotalTime>
  <Words>1395</Words>
  <Application>Microsoft Office PowerPoint</Application>
  <PresentationFormat>On-screen Show (4:3)</PresentationFormat>
  <Paragraphs>262</Paragraphs>
  <Slides>18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Comic Sans MS</vt:lpstr>
      <vt:lpstr>Lucida Bright</vt:lpstr>
      <vt:lpstr>Wingdings</vt:lpstr>
      <vt:lpstr>PME-2016</vt:lpstr>
      <vt:lpstr>Custom Design</vt:lpstr>
      <vt:lpstr>Please Note…</vt:lpstr>
      <vt:lpstr>A Day in the Life  of a DIO…..</vt:lpstr>
      <vt:lpstr>Introducing Your Presenter…</vt:lpstr>
      <vt:lpstr>LEARNING OBJECTIVES</vt:lpstr>
      <vt:lpstr>What is a DIO?</vt:lpstr>
      <vt:lpstr>COMPLIANCE: ACGME</vt:lpstr>
      <vt:lpstr>ACGME VISION</vt:lpstr>
      <vt:lpstr>ACGME Values </vt:lpstr>
      <vt:lpstr>ACGME— Goal to guarantee the best care of our population served both now and into the future, by ensuring excellent Clinical Learning Environment through adherence to, and optimization of ACGME accreditation regulations and inspirations…. </vt:lpstr>
      <vt:lpstr>Compliance-ACGME</vt:lpstr>
      <vt:lpstr>Compliance: ACGME</vt:lpstr>
      <vt:lpstr>Compliance: CMS</vt:lpstr>
      <vt:lpstr>Resource Procurement and Sustainability</vt:lpstr>
      <vt:lpstr>Talent Development</vt:lpstr>
      <vt:lpstr>Talent Development</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41</cp:revision>
  <dcterms:created xsi:type="dcterms:W3CDTF">2016-03-20T11:36:31Z</dcterms:created>
  <dcterms:modified xsi:type="dcterms:W3CDTF">2021-09-01T17:00:24Z</dcterms:modified>
</cp:coreProperties>
</file>