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 id="2147486424" r:id="rId2"/>
  </p:sldMasterIdLst>
  <p:notesMasterIdLst>
    <p:notesMasterId r:id="rId34"/>
  </p:notesMasterIdLst>
  <p:sldIdLst>
    <p:sldId id="398" r:id="rId3"/>
    <p:sldId id="256" r:id="rId4"/>
    <p:sldId id="257" r:id="rId5"/>
    <p:sldId id="324" r:id="rId6"/>
    <p:sldId id="325" r:id="rId7"/>
    <p:sldId id="358" r:id="rId8"/>
    <p:sldId id="357" r:id="rId9"/>
    <p:sldId id="356" r:id="rId10"/>
    <p:sldId id="355" r:id="rId11"/>
    <p:sldId id="354" r:id="rId12"/>
    <p:sldId id="353" r:id="rId13"/>
    <p:sldId id="352" r:id="rId14"/>
    <p:sldId id="351" r:id="rId15"/>
    <p:sldId id="350" r:id="rId16"/>
    <p:sldId id="349" r:id="rId17"/>
    <p:sldId id="348" r:id="rId18"/>
    <p:sldId id="347" r:id="rId19"/>
    <p:sldId id="346" r:id="rId20"/>
    <p:sldId id="345" r:id="rId21"/>
    <p:sldId id="344" r:id="rId22"/>
    <p:sldId id="343" r:id="rId23"/>
    <p:sldId id="342" r:id="rId24"/>
    <p:sldId id="341" r:id="rId25"/>
    <p:sldId id="340" r:id="rId26"/>
    <p:sldId id="339" r:id="rId27"/>
    <p:sldId id="338" r:id="rId28"/>
    <p:sldId id="359" r:id="rId29"/>
    <p:sldId id="337" r:id="rId30"/>
    <p:sldId id="328" r:id="rId31"/>
    <p:sldId id="399" r:id="rId32"/>
    <p:sldId id="322" r:id="rId33"/>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4"/>
    <p:restoredTop sz="94694"/>
  </p:normalViewPr>
  <p:slideViewPr>
    <p:cSldViewPr snapToGrid="0" snapToObjects="1">
      <p:cViewPr varScale="1">
        <p:scale>
          <a:sx n="54" d="100"/>
          <a:sy n="54" d="100"/>
        </p:scale>
        <p:origin x="538" y="6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E9DC7-7E3C-4E36-90DF-05E3A89DAFBC}" type="doc">
      <dgm:prSet loTypeId="urn:microsoft.com/office/officeart/2005/8/layout/cycle3" loCatId="cycle" qsTypeId="urn:microsoft.com/office/officeart/2005/8/quickstyle/3d7" qsCatId="3D" csTypeId="urn:microsoft.com/office/officeart/2005/8/colors/accent1_2" csCatId="accent1" phldr="1"/>
      <dgm:spPr/>
      <dgm:t>
        <a:bodyPr/>
        <a:lstStyle/>
        <a:p>
          <a:endParaRPr lang="en-US"/>
        </a:p>
      </dgm:t>
    </dgm:pt>
    <dgm:pt modelId="{F267599E-DF62-46FF-B45E-5EE06CE02FC4}">
      <dgm:prSet phldrT="[Text]"/>
      <dgm:spPr/>
      <dgm:t>
        <a:bodyPr/>
        <a:lstStyle/>
        <a:p>
          <a:r>
            <a:rPr lang="en-US" dirty="0"/>
            <a:t>Cheerful</a:t>
          </a:r>
        </a:p>
      </dgm:t>
    </dgm:pt>
    <dgm:pt modelId="{AC6EB523-D744-4186-8D93-785E1234A4CF}" type="parTrans" cxnId="{F830620E-E155-4EE5-8509-CAB6170735C6}">
      <dgm:prSet/>
      <dgm:spPr/>
      <dgm:t>
        <a:bodyPr/>
        <a:lstStyle/>
        <a:p>
          <a:endParaRPr lang="en-US"/>
        </a:p>
      </dgm:t>
    </dgm:pt>
    <dgm:pt modelId="{5AA58830-0AA9-4716-9FE0-66E4344D1CB5}" type="sibTrans" cxnId="{F830620E-E155-4EE5-8509-CAB6170735C6}">
      <dgm:prSet/>
      <dgm:spPr/>
      <dgm:t>
        <a:bodyPr/>
        <a:lstStyle/>
        <a:p>
          <a:endParaRPr lang="en-US"/>
        </a:p>
      </dgm:t>
    </dgm:pt>
    <dgm:pt modelId="{FEFBCD0C-3E4C-4AAE-9B36-1392E81F8C72}">
      <dgm:prSet phldrT="[Text]"/>
      <dgm:spPr/>
      <dgm:t>
        <a:bodyPr/>
        <a:lstStyle/>
        <a:p>
          <a:r>
            <a:rPr lang="en-US" dirty="0"/>
            <a:t>Resilient</a:t>
          </a:r>
        </a:p>
      </dgm:t>
    </dgm:pt>
    <dgm:pt modelId="{0AE2BE32-7BDF-4640-99D7-464BF36C5AE2}" type="parTrans" cxnId="{2D748EC2-5F0D-4D82-8E32-FFF39069B757}">
      <dgm:prSet/>
      <dgm:spPr/>
      <dgm:t>
        <a:bodyPr/>
        <a:lstStyle/>
        <a:p>
          <a:endParaRPr lang="en-US"/>
        </a:p>
      </dgm:t>
    </dgm:pt>
    <dgm:pt modelId="{CF646362-003C-4831-8288-60F98C2C8122}" type="sibTrans" cxnId="{2D748EC2-5F0D-4D82-8E32-FFF39069B757}">
      <dgm:prSet/>
      <dgm:spPr/>
      <dgm:t>
        <a:bodyPr/>
        <a:lstStyle/>
        <a:p>
          <a:endParaRPr lang="en-US"/>
        </a:p>
      </dgm:t>
    </dgm:pt>
    <dgm:pt modelId="{CF57B4C1-1364-4F28-BD7D-6CFA3B210E1F}">
      <dgm:prSet phldrT="[Text]"/>
      <dgm:spPr/>
      <dgm:t>
        <a:bodyPr/>
        <a:lstStyle/>
        <a:p>
          <a:r>
            <a:rPr lang="en-US" dirty="0"/>
            <a:t>Achiever</a:t>
          </a:r>
        </a:p>
      </dgm:t>
    </dgm:pt>
    <dgm:pt modelId="{F062F5B0-FB7C-4EBC-8731-6BB14F438B84}" type="parTrans" cxnId="{9F2EDF63-8E57-46B6-9F92-EA91122ACF88}">
      <dgm:prSet/>
      <dgm:spPr/>
      <dgm:t>
        <a:bodyPr/>
        <a:lstStyle/>
        <a:p>
          <a:endParaRPr lang="en-US"/>
        </a:p>
      </dgm:t>
    </dgm:pt>
    <dgm:pt modelId="{6B2FD2AC-E268-4392-B37F-8875B633FE4D}" type="sibTrans" cxnId="{9F2EDF63-8E57-46B6-9F92-EA91122ACF88}">
      <dgm:prSet/>
      <dgm:spPr/>
      <dgm:t>
        <a:bodyPr/>
        <a:lstStyle/>
        <a:p>
          <a:endParaRPr lang="en-US"/>
        </a:p>
      </dgm:t>
    </dgm:pt>
    <dgm:pt modelId="{78B3AACE-F4B4-461C-8AC9-DFA3F9C31EE1}">
      <dgm:prSet phldrT="[Text]"/>
      <dgm:spPr/>
      <dgm:t>
        <a:bodyPr/>
        <a:lstStyle/>
        <a:p>
          <a:r>
            <a:rPr lang="en-US" dirty="0"/>
            <a:t>Zealous</a:t>
          </a:r>
        </a:p>
      </dgm:t>
    </dgm:pt>
    <dgm:pt modelId="{287406DB-9F54-4475-8B10-6AF90F98A383}" type="parTrans" cxnId="{745D6A28-48B7-42A3-B3F1-787A7825EFE6}">
      <dgm:prSet/>
      <dgm:spPr/>
      <dgm:t>
        <a:bodyPr/>
        <a:lstStyle/>
        <a:p>
          <a:endParaRPr lang="en-US"/>
        </a:p>
      </dgm:t>
    </dgm:pt>
    <dgm:pt modelId="{BA8A052C-E5C4-440D-A449-580EEBFD1F65}" type="sibTrans" cxnId="{745D6A28-48B7-42A3-B3F1-787A7825EFE6}">
      <dgm:prSet/>
      <dgm:spPr/>
      <dgm:t>
        <a:bodyPr/>
        <a:lstStyle/>
        <a:p>
          <a:endParaRPr lang="en-US"/>
        </a:p>
      </dgm:t>
    </dgm:pt>
    <dgm:pt modelId="{FCC260E0-E7EC-4CFA-B43A-40F314C50F08}">
      <dgm:prSet phldrT="[Text]"/>
      <dgm:spPr/>
      <dgm:t>
        <a:bodyPr/>
        <a:lstStyle/>
        <a:p>
          <a:r>
            <a:rPr lang="en-US" dirty="0"/>
            <a:t>Creative</a:t>
          </a:r>
        </a:p>
      </dgm:t>
    </dgm:pt>
    <dgm:pt modelId="{BBC56248-6D91-4E6A-8E61-A42990BCE4C2}" type="parTrans" cxnId="{79B20C35-A1AB-4AF6-8E2D-8D9FCE54AFBC}">
      <dgm:prSet/>
      <dgm:spPr/>
      <dgm:t>
        <a:bodyPr/>
        <a:lstStyle/>
        <a:p>
          <a:endParaRPr lang="en-US"/>
        </a:p>
      </dgm:t>
    </dgm:pt>
    <dgm:pt modelId="{09BDD10A-34AB-4571-8EC7-1D41111EC824}" type="sibTrans" cxnId="{79B20C35-A1AB-4AF6-8E2D-8D9FCE54AFBC}">
      <dgm:prSet/>
      <dgm:spPr/>
      <dgm:t>
        <a:bodyPr/>
        <a:lstStyle/>
        <a:p>
          <a:endParaRPr lang="en-US"/>
        </a:p>
      </dgm:t>
    </dgm:pt>
    <dgm:pt modelId="{7582EDE0-F816-4372-8F4A-55401067813C}">
      <dgm:prSet phldrT="[Text]"/>
      <dgm:spPr/>
      <dgm:t>
        <a:bodyPr/>
        <a:lstStyle/>
        <a:p>
          <a:r>
            <a:rPr lang="en-US" dirty="0"/>
            <a:t>Curious</a:t>
          </a:r>
        </a:p>
      </dgm:t>
    </dgm:pt>
    <dgm:pt modelId="{DE1DCBAE-92B9-47CB-B57F-0AD1FEB84F9B}" type="parTrans" cxnId="{688B4A49-3A4B-4F3C-8089-F3DA659CB8B5}">
      <dgm:prSet/>
      <dgm:spPr/>
      <dgm:t>
        <a:bodyPr/>
        <a:lstStyle/>
        <a:p>
          <a:endParaRPr lang="en-US"/>
        </a:p>
      </dgm:t>
    </dgm:pt>
    <dgm:pt modelId="{DEA02F4B-1622-4441-849E-FCB487690DC1}" type="sibTrans" cxnId="{688B4A49-3A4B-4F3C-8089-F3DA659CB8B5}">
      <dgm:prSet/>
      <dgm:spPr/>
      <dgm:t>
        <a:bodyPr/>
        <a:lstStyle/>
        <a:p>
          <a:endParaRPr lang="en-US"/>
        </a:p>
      </dgm:t>
    </dgm:pt>
    <dgm:pt modelId="{46E7795D-3EF3-4E77-BEC1-745FA6C93A24}">
      <dgm:prSet phldrT="[Text]"/>
      <dgm:spPr/>
      <dgm:t>
        <a:bodyPr/>
        <a:lstStyle/>
        <a:p>
          <a:r>
            <a:rPr lang="en-US" dirty="0"/>
            <a:t>Yoga</a:t>
          </a:r>
        </a:p>
      </dgm:t>
    </dgm:pt>
    <dgm:pt modelId="{DD92B41D-FFCD-404A-9FA2-B0763DF043C4}" type="parTrans" cxnId="{403DD268-7AA6-4502-9718-288FA151BC9F}">
      <dgm:prSet/>
      <dgm:spPr/>
      <dgm:t>
        <a:bodyPr/>
        <a:lstStyle/>
        <a:p>
          <a:endParaRPr lang="en-US"/>
        </a:p>
      </dgm:t>
    </dgm:pt>
    <dgm:pt modelId="{77DEDED7-BD99-49A5-8770-4FD23B76BBD6}" type="sibTrans" cxnId="{403DD268-7AA6-4502-9718-288FA151BC9F}">
      <dgm:prSet/>
      <dgm:spPr/>
      <dgm:t>
        <a:bodyPr/>
        <a:lstStyle/>
        <a:p>
          <a:endParaRPr lang="en-US"/>
        </a:p>
      </dgm:t>
    </dgm:pt>
    <dgm:pt modelId="{2E454EEE-2754-4D01-8AA7-2DA4BBC8F3C7}" type="pres">
      <dgm:prSet presAssocID="{352E9DC7-7E3C-4E36-90DF-05E3A89DAFBC}" presName="Name0" presStyleCnt="0">
        <dgm:presLayoutVars>
          <dgm:dir/>
          <dgm:resizeHandles val="exact"/>
        </dgm:presLayoutVars>
      </dgm:prSet>
      <dgm:spPr/>
    </dgm:pt>
    <dgm:pt modelId="{1A669DE9-91A4-47FB-9554-CF0AFE0DCDE0}" type="pres">
      <dgm:prSet presAssocID="{352E9DC7-7E3C-4E36-90DF-05E3A89DAFBC}" presName="cycle" presStyleCnt="0"/>
      <dgm:spPr/>
    </dgm:pt>
    <dgm:pt modelId="{9D27FB79-22B7-4A51-AC46-3E9B3A3E8E72}" type="pres">
      <dgm:prSet presAssocID="{F267599E-DF62-46FF-B45E-5EE06CE02FC4}" presName="nodeFirstNode" presStyleLbl="node1" presStyleIdx="0" presStyleCnt="7">
        <dgm:presLayoutVars>
          <dgm:bulletEnabled val="1"/>
        </dgm:presLayoutVars>
      </dgm:prSet>
      <dgm:spPr/>
    </dgm:pt>
    <dgm:pt modelId="{B05D381B-865F-4529-94C1-B708B0A77FA8}" type="pres">
      <dgm:prSet presAssocID="{5AA58830-0AA9-4716-9FE0-66E4344D1CB5}" presName="sibTransFirstNode" presStyleLbl="bgShp" presStyleIdx="0" presStyleCnt="1"/>
      <dgm:spPr/>
    </dgm:pt>
    <dgm:pt modelId="{F6DB2789-3644-42A9-A4B5-0E1D463B0A6D}" type="pres">
      <dgm:prSet presAssocID="{7582EDE0-F816-4372-8F4A-55401067813C}" presName="nodeFollowingNodes" presStyleLbl="node1" presStyleIdx="1" presStyleCnt="7">
        <dgm:presLayoutVars>
          <dgm:bulletEnabled val="1"/>
        </dgm:presLayoutVars>
      </dgm:prSet>
      <dgm:spPr/>
    </dgm:pt>
    <dgm:pt modelId="{43C1D5F5-E308-4EDF-9BF8-52B6351FF4E6}" type="pres">
      <dgm:prSet presAssocID="{FCC260E0-E7EC-4CFA-B43A-40F314C50F08}" presName="nodeFollowingNodes" presStyleLbl="node1" presStyleIdx="2" presStyleCnt="7">
        <dgm:presLayoutVars>
          <dgm:bulletEnabled val="1"/>
        </dgm:presLayoutVars>
      </dgm:prSet>
      <dgm:spPr/>
    </dgm:pt>
    <dgm:pt modelId="{6A65FD32-225C-4413-A37F-E22D5E2FA83C}" type="pres">
      <dgm:prSet presAssocID="{FEFBCD0C-3E4C-4AAE-9B36-1392E81F8C72}" presName="nodeFollowingNodes" presStyleLbl="node1" presStyleIdx="3" presStyleCnt="7">
        <dgm:presLayoutVars>
          <dgm:bulletEnabled val="1"/>
        </dgm:presLayoutVars>
      </dgm:prSet>
      <dgm:spPr/>
    </dgm:pt>
    <dgm:pt modelId="{166B7BC4-132E-477B-A25F-9A6F829DEBAE}" type="pres">
      <dgm:prSet presAssocID="{CF57B4C1-1364-4F28-BD7D-6CFA3B210E1F}" presName="nodeFollowingNodes" presStyleLbl="node1" presStyleIdx="4" presStyleCnt="7">
        <dgm:presLayoutVars>
          <dgm:bulletEnabled val="1"/>
        </dgm:presLayoutVars>
      </dgm:prSet>
      <dgm:spPr/>
    </dgm:pt>
    <dgm:pt modelId="{12B1662A-B588-4BF0-98AF-683321310F40}" type="pres">
      <dgm:prSet presAssocID="{78B3AACE-F4B4-461C-8AC9-DFA3F9C31EE1}" presName="nodeFollowingNodes" presStyleLbl="node1" presStyleIdx="5" presStyleCnt="7">
        <dgm:presLayoutVars>
          <dgm:bulletEnabled val="1"/>
        </dgm:presLayoutVars>
      </dgm:prSet>
      <dgm:spPr/>
    </dgm:pt>
    <dgm:pt modelId="{1824CAB0-7B36-4E4C-A60B-FFFCFE5888E7}" type="pres">
      <dgm:prSet presAssocID="{46E7795D-3EF3-4E77-BEC1-745FA6C93A24}" presName="nodeFollowingNodes" presStyleLbl="node1" presStyleIdx="6" presStyleCnt="7">
        <dgm:presLayoutVars>
          <dgm:bulletEnabled val="1"/>
        </dgm:presLayoutVars>
      </dgm:prSet>
      <dgm:spPr/>
    </dgm:pt>
  </dgm:ptLst>
  <dgm:cxnLst>
    <dgm:cxn modelId="{F830620E-E155-4EE5-8509-CAB6170735C6}" srcId="{352E9DC7-7E3C-4E36-90DF-05E3A89DAFBC}" destId="{F267599E-DF62-46FF-B45E-5EE06CE02FC4}" srcOrd="0" destOrd="0" parTransId="{AC6EB523-D744-4186-8D93-785E1234A4CF}" sibTransId="{5AA58830-0AA9-4716-9FE0-66E4344D1CB5}"/>
    <dgm:cxn modelId="{EA5DD10E-EB8E-4A71-8DFC-C10DF3B22EAA}" type="presOf" srcId="{F267599E-DF62-46FF-B45E-5EE06CE02FC4}" destId="{9D27FB79-22B7-4A51-AC46-3E9B3A3E8E72}" srcOrd="0" destOrd="0" presId="urn:microsoft.com/office/officeart/2005/8/layout/cycle3"/>
    <dgm:cxn modelId="{4E36991A-BA2F-4DAF-87C6-5060E78F7273}" type="presOf" srcId="{CF57B4C1-1364-4F28-BD7D-6CFA3B210E1F}" destId="{166B7BC4-132E-477B-A25F-9A6F829DEBAE}" srcOrd="0" destOrd="0" presId="urn:microsoft.com/office/officeart/2005/8/layout/cycle3"/>
    <dgm:cxn modelId="{CA146D27-9FE2-4ECD-AE0B-A211E05B9585}" type="presOf" srcId="{5AA58830-0AA9-4716-9FE0-66E4344D1CB5}" destId="{B05D381B-865F-4529-94C1-B708B0A77FA8}" srcOrd="0" destOrd="0" presId="urn:microsoft.com/office/officeart/2005/8/layout/cycle3"/>
    <dgm:cxn modelId="{745D6A28-48B7-42A3-B3F1-787A7825EFE6}" srcId="{352E9DC7-7E3C-4E36-90DF-05E3A89DAFBC}" destId="{78B3AACE-F4B4-461C-8AC9-DFA3F9C31EE1}" srcOrd="5" destOrd="0" parTransId="{287406DB-9F54-4475-8B10-6AF90F98A383}" sibTransId="{BA8A052C-E5C4-440D-A449-580EEBFD1F65}"/>
    <dgm:cxn modelId="{974A2D2E-63D6-4177-B21F-96EF653904AB}" type="presOf" srcId="{352E9DC7-7E3C-4E36-90DF-05E3A89DAFBC}" destId="{2E454EEE-2754-4D01-8AA7-2DA4BBC8F3C7}" srcOrd="0" destOrd="0" presId="urn:microsoft.com/office/officeart/2005/8/layout/cycle3"/>
    <dgm:cxn modelId="{79B20C35-A1AB-4AF6-8E2D-8D9FCE54AFBC}" srcId="{352E9DC7-7E3C-4E36-90DF-05E3A89DAFBC}" destId="{FCC260E0-E7EC-4CFA-B43A-40F314C50F08}" srcOrd="2" destOrd="0" parTransId="{BBC56248-6D91-4E6A-8E61-A42990BCE4C2}" sibTransId="{09BDD10A-34AB-4571-8EC7-1D41111EC824}"/>
    <dgm:cxn modelId="{9F2EDF63-8E57-46B6-9F92-EA91122ACF88}" srcId="{352E9DC7-7E3C-4E36-90DF-05E3A89DAFBC}" destId="{CF57B4C1-1364-4F28-BD7D-6CFA3B210E1F}" srcOrd="4" destOrd="0" parTransId="{F062F5B0-FB7C-4EBC-8731-6BB14F438B84}" sibTransId="{6B2FD2AC-E268-4392-B37F-8875B633FE4D}"/>
    <dgm:cxn modelId="{2DF98664-F463-4070-AAC9-F69B9BB9E2FC}" type="presOf" srcId="{78B3AACE-F4B4-461C-8AC9-DFA3F9C31EE1}" destId="{12B1662A-B588-4BF0-98AF-683321310F40}" srcOrd="0" destOrd="0" presId="urn:microsoft.com/office/officeart/2005/8/layout/cycle3"/>
    <dgm:cxn modelId="{403DD268-7AA6-4502-9718-288FA151BC9F}" srcId="{352E9DC7-7E3C-4E36-90DF-05E3A89DAFBC}" destId="{46E7795D-3EF3-4E77-BEC1-745FA6C93A24}" srcOrd="6" destOrd="0" parTransId="{DD92B41D-FFCD-404A-9FA2-B0763DF043C4}" sibTransId="{77DEDED7-BD99-49A5-8770-4FD23B76BBD6}"/>
    <dgm:cxn modelId="{688B4A49-3A4B-4F3C-8089-F3DA659CB8B5}" srcId="{352E9DC7-7E3C-4E36-90DF-05E3A89DAFBC}" destId="{7582EDE0-F816-4372-8F4A-55401067813C}" srcOrd="1" destOrd="0" parTransId="{DE1DCBAE-92B9-47CB-B57F-0AD1FEB84F9B}" sibTransId="{DEA02F4B-1622-4441-849E-FCB487690DC1}"/>
    <dgm:cxn modelId="{228D0496-52C3-4FCF-902C-DB19C22A1889}" type="presOf" srcId="{FEFBCD0C-3E4C-4AAE-9B36-1392E81F8C72}" destId="{6A65FD32-225C-4413-A37F-E22D5E2FA83C}" srcOrd="0" destOrd="0" presId="urn:microsoft.com/office/officeart/2005/8/layout/cycle3"/>
    <dgm:cxn modelId="{9F2FE4BF-0072-41F5-934A-9106D71837A1}" type="presOf" srcId="{FCC260E0-E7EC-4CFA-B43A-40F314C50F08}" destId="{43C1D5F5-E308-4EDF-9BF8-52B6351FF4E6}" srcOrd="0" destOrd="0" presId="urn:microsoft.com/office/officeart/2005/8/layout/cycle3"/>
    <dgm:cxn modelId="{2D748EC2-5F0D-4D82-8E32-FFF39069B757}" srcId="{352E9DC7-7E3C-4E36-90DF-05E3A89DAFBC}" destId="{FEFBCD0C-3E4C-4AAE-9B36-1392E81F8C72}" srcOrd="3" destOrd="0" parTransId="{0AE2BE32-7BDF-4640-99D7-464BF36C5AE2}" sibTransId="{CF646362-003C-4831-8288-60F98C2C8122}"/>
    <dgm:cxn modelId="{9D3D1BDC-C72B-4AE4-ACD5-1028808B9662}" type="presOf" srcId="{7582EDE0-F816-4372-8F4A-55401067813C}" destId="{F6DB2789-3644-42A9-A4B5-0E1D463B0A6D}" srcOrd="0" destOrd="0" presId="urn:microsoft.com/office/officeart/2005/8/layout/cycle3"/>
    <dgm:cxn modelId="{973219FB-B089-41C3-B8CD-50C99EBEF905}" type="presOf" srcId="{46E7795D-3EF3-4E77-BEC1-745FA6C93A24}" destId="{1824CAB0-7B36-4E4C-A60B-FFFCFE5888E7}" srcOrd="0" destOrd="0" presId="urn:microsoft.com/office/officeart/2005/8/layout/cycle3"/>
    <dgm:cxn modelId="{712F1512-E2DE-4DE2-A93B-116840E03C31}" type="presParOf" srcId="{2E454EEE-2754-4D01-8AA7-2DA4BBC8F3C7}" destId="{1A669DE9-91A4-47FB-9554-CF0AFE0DCDE0}" srcOrd="0" destOrd="0" presId="urn:microsoft.com/office/officeart/2005/8/layout/cycle3"/>
    <dgm:cxn modelId="{73E039A6-8618-4662-BA39-D18FC06DFFC5}" type="presParOf" srcId="{1A669DE9-91A4-47FB-9554-CF0AFE0DCDE0}" destId="{9D27FB79-22B7-4A51-AC46-3E9B3A3E8E72}" srcOrd="0" destOrd="0" presId="urn:microsoft.com/office/officeart/2005/8/layout/cycle3"/>
    <dgm:cxn modelId="{9582581A-76F9-42EB-A5C9-D5B223F63828}" type="presParOf" srcId="{1A669DE9-91A4-47FB-9554-CF0AFE0DCDE0}" destId="{B05D381B-865F-4529-94C1-B708B0A77FA8}" srcOrd="1" destOrd="0" presId="urn:microsoft.com/office/officeart/2005/8/layout/cycle3"/>
    <dgm:cxn modelId="{E0FFC4EA-2EF5-423F-BA2D-3787F702BE53}" type="presParOf" srcId="{1A669DE9-91A4-47FB-9554-CF0AFE0DCDE0}" destId="{F6DB2789-3644-42A9-A4B5-0E1D463B0A6D}" srcOrd="2" destOrd="0" presId="urn:microsoft.com/office/officeart/2005/8/layout/cycle3"/>
    <dgm:cxn modelId="{A3615C38-9543-405B-B518-8026008BA104}" type="presParOf" srcId="{1A669DE9-91A4-47FB-9554-CF0AFE0DCDE0}" destId="{43C1D5F5-E308-4EDF-9BF8-52B6351FF4E6}" srcOrd="3" destOrd="0" presId="urn:microsoft.com/office/officeart/2005/8/layout/cycle3"/>
    <dgm:cxn modelId="{AB729703-F544-4A8B-A098-5280970ED89B}" type="presParOf" srcId="{1A669DE9-91A4-47FB-9554-CF0AFE0DCDE0}" destId="{6A65FD32-225C-4413-A37F-E22D5E2FA83C}" srcOrd="4" destOrd="0" presId="urn:microsoft.com/office/officeart/2005/8/layout/cycle3"/>
    <dgm:cxn modelId="{ADC0C618-FF77-4550-9FE4-32E8D1D92BC5}" type="presParOf" srcId="{1A669DE9-91A4-47FB-9554-CF0AFE0DCDE0}" destId="{166B7BC4-132E-477B-A25F-9A6F829DEBAE}" srcOrd="5" destOrd="0" presId="urn:microsoft.com/office/officeart/2005/8/layout/cycle3"/>
    <dgm:cxn modelId="{703D889A-4CF8-4D2A-B0DB-95D9E23EA461}" type="presParOf" srcId="{1A669DE9-91A4-47FB-9554-CF0AFE0DCDE0}" destId="{12B1662A-B588-4BF0-98AF-683321310F40}" srcOrd="6" destOrd="0" presId="urn:microsoft.com/office/officeart/2005/8/layout/cycle3"/>
    <dgm:cxn modelId="{458086AA-1489-4FC2-AF8D-485A17BDE77F}" type="presParOf" srcId="{1A669DE9-91A4-47FB-9554-CF0AFE0DCDE0}" destId="{1824CAB0-7B36-4E4C-A60B-FFFCFE5888E7}"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E9DC7-7E3C-4E36-90DF-05E3A89DAFBC}" type="doc">
      <dgm:prSet loTypeId="urn:microsoft.com/office/officeart/2005/8/layout/cycle3" loCatId="cycle" qsTypeId="urn:microsoft.com/office/officeart/2005/8/quickstyle/3d7" qsCatId="3D" csTypeId="urn:microsoft.com/office/officeart/2005/8/colors/accent1_2" csCatId="accent1" phldr="1"/>
      <dgm:spPr/>
      <dgm:t>
        <a:bodyPr/>
        <a:lstStyle/>
        <a:p>
          <a:endParaRPr lang="en-US"/>
        </a:p>
      </dgm:t>
    </dgm:pt>
    <dgm:pt modelId="{F267599E-DF62-46FF-B45E-5EE06CE02FC4}">
      <dgm:prSet phldrT="[Text]"/>
      <dgm:spPr/>
      <dgm:t>
        <a:bodyPr/>
        <a:lstStyle/>
        <a:p>
          <a:r>
            <a:rPr lang="en-US" dirty="0"/>
            <a:t>Cheerful</a:t>
          </a:r>
        </a:p>
      </dgm:t>
    </dgm:pt>
    <dgm:pt modelId="{AC6EB523-D744-4186-8D93-785E1234A4CF}" type="parTrans" cxnId="{F830620E-E155-4EE5-8509-CAB6170735C6}">
      <dgm:prSet/>
      <dgm:spPr/>
      <dgm:t>
        <a:bodyPr/>
        <a:lstStyle/>
        <a:p>
          <a:endParaRPr lang="en-US"/>
        </a:p>
      </dgm:t>
    </dgm:pt>
    <dgm:pt modelId="{5AA58830-0AA9-4716-9FE0-66E4344D1CB5}" type="sibTrans" cxnId="{F830620E-E155-4EE5-8509-CAB6170735C6}">
      <dgm:prSet/>
      <dgm:spPr/>
      <dgm:t>
        <a:bodyPr/>
        <a:lstStyle/>
        <a:p>
          <a:endParaRPr lang="en-US"/>
        </a:p>
      </dgm:t>
    </dgm:pt>
    <dgm:pt modelId="{FEFBCD0C-3E4C-4AAE-9B36-1392E81F8C72}">
      <dgm:prSet phldrT="[Text]"/>
      <dgm:spPr/>
      <dgm:t>
        <a:bodyPr/>
        <a:lstStyle/>
        <a:p>
          <a:r>
            <a:rPr lang="en-US" dirty="0"/>
            <a:t>Resilient</a:t>
          </a:r>
        </a:p>
      </dgm:t>
    </dgm:pt>
    <dgm:pt modelId="{0AE2BE32-7BDF-4640-99D7-464BF36C5AE2}" type="parTrans" cxnId="{2D748EC2-5F0D-4D82-8E32-FFF39069B757}">
      <dgm:prSet/>
      <dgm:spPr/>
      <dgm:t>
        <a:bodyPr/>
        <a:lstStyle/>
        <a:p>
          <a:endParaRPr lang="en-US"/>
        </a:p>
      </dgm:t>
    </dgm:pt>
    <dgm:pt modelId="{CF646362-003C-4831-8288-60F98C2C8122}" type="sibTrans" cxnId="{2D748EC2-5F0D-4D82-8E32-FFF39069B757}">
      <dgm:prSet/>
      <dgm:spPr/>
      <dgm:t>
        <a:bodyPr/>
        <a:lstStyle/>
        <a:p>
          <a:endParaRPr lang="en-US"/>
        </a:p>
      </dgm:t>
    </dgm:pt>
    <dgm:pt modelId="{CF57B4C1-1364-4F28-BD7D-6CFA3B210E1F}">
      <dgm:prSet phldrT="[Text]"/>
      <dgm:spPr/>
      <dgm:t>
        <a:bodyPr/>
        <a:lstStyle/>
        <a:p>
          <a:r>
            <a:rPr lang="en-US" dirty="0"/>
            <a:t>Achiever</a:t>
          </a:r>
        </a:p>
      </dgm:t>
    </dgm:pt>
    <dgm:pt modelId="{F062F5B0-FB7C-4EBC-8731-6BB14F438B84}" type="parTrans" cxnId="{9F2EDF63-8E57-46B6-9F92-EA91122ACF88}">
      <dgm:prSet/>
      <dgm:spPr/>
      <dgm:t>
        <a:bodyPr/>
        <a:lstStyle/>
        <a:p>
          <a:endParaRPr lang="en-US"/>
        </a:p>
      </dgm:t>
    </dgm:pt>
    <dgm:pt modelId="{6B2FD2AC-E268-4392-B37F-8875B633FE4D}" type="sibTrans" cxnId="{9F2EDF63-8E57-46B6-9F92-EA91122ACF88}">
      <dgm:prSet/>
      <dgm:spPr/>
      <dgm:t>
        <a:bodyPr/>
        <a:lstStyle/>
        <a:p>
          <a:endParaRPr lang="en-US"/>
        </a:p>
      </dgm:t>
    </dgm:pt>
    <dgm:pt modelId="{78B3AACE-F4B4-461C-8AC9-DFA3F9C31EE1}">
      <dgm:prSet phldrT="[Text]"/>
      <dgm:spPr/>
      <dgm:t>
        <a:bodyPr/>
        <a:lstStyle/>
        <a:p>
          <a:r>
            <a:rPr lang="en-US" dirty="0"/>
            <a:t>Zealous</a:t>
          </a:r>
        </a:p>
      </dgm:t>
    </dgm:pt>
    <dgm:pt modelId="{287406DB-9F54-4475-8B10-6AF90F98A383}" type="parTrans" cxnId="{745D6A28-48B7-42A3-B3F1-787A7825EFE6}">
      <dgm:prSet/>
      <dgm:spPr/>
      <dgm:t>
        <a:bodyPr/>
        <a:lstStyle/>
        <a:p>
          <a:endParaRPr lang="en-US"/>
        </a:p>
      </dgm:t>
    </dgm:pt>
    <dgm:pt modelId="{BA8A052C-E5C4-440D-A449-580EEBFD1F65}" type="sibTrans" cxnId="{745D6A28-48B7-42A3-B3F1-787A7825EFE6}">
      <dgm:prSet/>
      <dgm:spPr/>
      <dgm:t>
        <a:bodyPr/>
        <a:lstStyle/>
        <a:p>
          <a:endParaRPr lang="en-US"/>
        </a:p>
      </dgm:t>
    </dgm:pt>
    <dgm:pt modelId="{FCC260E0-E7EC-4CFA-B43A-40F314C50F08}">
      <dgm:prSet phldrT="[Text]"/>
      <dgm:spPr/>
      <dgm:t>
        <a:bodyPr/>
        <a:lstStyle/>
        <a:p>
          <a:r>
            <a:rPr lang="en-US" dirty="0"/>
            <a:t>Creative</a:t>
          </a:r>
        </a:p>
      </dgm:t>
    </dgm:pt>
    <dgm:pt modelId="{BBC56248-6D91-4E6A-8E61-A42990BCE4C2}" type="parTrans" cxnId="{79B20C35-A1AB-4AF6-8E2D-8D9FCE54AFBC}">
      <dgm:prSet/>
      <dgm:spPr/>
      <dgm:t>
        <a:bodyPr/>
        <a:lstStyle/>
        <a:p>
          <a:endParaRPr lang="en-US"/>
        </a:p>
      </dgm:t>
    </dgm:pt>
    <dgm:pt modelId="{09BDD10A-34AB-4571-8EC7-1D41111EC824}" type="sibTrans" cxnId="{79B20C35-A1AB-4AF6-8E2D-8D9FCE54AFBC}">
      <dgm:prSet/>
      <dgm:spPr/>
      <dgm:t>
        <a:bodyPr/>
        <a:lstStyle/>
        <a:p>
          <a:endParaRPr lang="en-US"/>
        </a:p>
      </dgm:t>
    </dgm:pt>
    <dgm:pt modelId="{7582EDE0-F816-4372-8F4A-55401067813C}">
      <dgm:prSet phldrT="[Text]"/>
      <dgm:spPr/>
      <dgm:t>
        <a:bodyPr/>
        <a:lstStyle/>
        <a:p>
          <a:r>
            <a:rPr lang="en-US" dirty="0"/>
            <a:t>Curious</a:t>
          </a:r>
        </a:p>
      </dgm:t>
    </dgm:pt>
    <dgm:pt modelId="{DE1DCBAE-92B9-47CB-B57F-0AD1FEB84F9B}" type="parTrans" cxnId="{688B4A49-3A4B-4F3C-8089-F3DA659CB8B5}">
      <dgm:prSet/>
      <dgm:spPr/>
      <dgm:t>
        <a:bodyPr/>
        <a:lstStyle/>
        <a:p>
          <a:endParaRPr lang="en-US"/>
        </a:p>
      </dgm:t>
    </dgm:pt>
    <dgm:pt modelId="{DEA02F4B-1622-4441-849E-FCB487690DC1}" type="sibTrans" cxnId="{688B4A49-3A4B-4F3C-8089-F3DA659CB8B5}">
      <dgm:prSet/>
      <dgm:spPr/>
      <dgm:t>
        <a:bodyPr/>
        <a:lstStyle/>
        <a:p>
          <a:endParaRPr lang="en-US"/>
        </a:p>
      </dgm:t>
    </dgm:pt>
    <dgm:pt modelId="{46E7795D-3EF3-4E77-BEC1-745FA6C93A24}">
      <dgm:prSet phldrT="[Text]"/>
      <dgm:spPr/>
      <dgm:t>
        <a:bodyPr/>
        <a:lstStyle/>
        <a:p>
          <a:r>
            <a:rPr lang="en-US" dirty="0"/>
            <a:t>Yoga</a:t>
          </a:r>
        </a:p>
      </dgm:t>
    </dgm:pt>
    <dgm:pt modelId="{DD92B41D-FFCD-404A-9FA2-B0763DF043C4}" type="parTrans" cxnId="{403DD268-7AA6-4502-9718-288FA151BC9F}">
      <dgm:prSet/>
      <dgm:spPr/>
      <dgm:t>
        <a:bodyPr/>
        <a:lstStyle/>
        <a:p>
          <a:endParaRPr lang="en-US"/>
        </a:p>
      </dgm:t>
    </dgm:pt>
    <dgm:pt modelId="{77DEDED7-BD99-49A5-8770-4FD23B76BBD6}" type="sibTrans" cxnId="{403DD268-7AA6-4502-9718-288FA151BC9F}">
      <dgm:prSet/>
      <dgm:spPr/>
      <dgm:t>
        <a:bodyPr/>
        <a:lstStyle/>
        <a:p>
          <a:endParaRPr lang="en-US"/>
        </a:p>
      </dgm:t>
    </dgm:pt>
    <dgm:pt modelId="{2E454EEE-2754-4D01-8AA7-2DA4BBC8F3C7}" type="pres">
      <dgm:prSet presAssocID="{352E9DC7-7E3C-4E36-90DF-05E3A89DAFBC}" presName="Name0" presStyleCnt="0">
        <dgm:presLayoutVars>
          <dgm:dir/>
          <dgm:resizeHandles val="exact"/>
        </dgm:presLayoutVars>
      </dgm:prSet>
      <dgm:spPr/>
    </dgm:pt>
    <dgm:pt modelId="{1A669DE9-91A4-47FB-9554-CF0AFE0DCDE0}" type="pres">
      <dgm:prSet presAssocID="{352E9DC7-7E3C-4E36-90DF-05E3A89DAFBC}" presName="cycle" presStyleCnt="0"/>
      <dgm:spPr/>
    </dgm:pt>
    <dgm:pt modelId="{9D27FB79-22B7-4A51-AC46-3E9B3A3E8E72}" type="pres">
      <dgm:prSet presAssocID="{F267599E-DF62-46FF-B45E-5EE06CE02FC4}" presName="nodeFirstNode" presStyleLbl="node1" presStyleIdx="0" presStyleCnt="7">
        <dgm:presLayoutVars>
          <dgm:bulletEnabled val="1"/>
        </dgm:presLayoutVars>
      </dgm:prSet>
      <dgm:spPr/>
    </dgm:pt>
    <dgm:pt modelId="{B05D381B-865F-4529-94C1-B708B0A77FA8}" type="pres">
      <dgm:prSet presAssocID="{5AA58830-0AA9-4716-9FE0-66E4344D1CB5}" presName="sibTransFirstNode" presStyleLbl="bgShp" presStyleIdx="0" presStyleCnt="1"/>
      <dgm:spPr/>
    </dgm:pt>
    <dgm:pt modelId="{F6DB2789-3644-42A9-A4B5-0E1D463B0A6D}" type="pres">
      <dgm:prSet presAssocID="{7582EDE0-F816-4372-8F4A-55401067813C}" presName="nodeFollowingNodes" presStyleLbl="node1" presStyleIdx="1" presStyleCnt="7">
        <dgm:presLayoutVars>
          <dgm:bulletEnabled val="1"/>
        </dgm:presLayoutVars>
      </dgm:prSet>
      <dgm:spPr/>
    </dgm:pt>
    <dgm:pt modelId="{43C1D5F5-E308-4EDF-9BF8-52B6351FF4E6}" type="pres">
      <dgm:prSet presAssocID="{FCC260E0-E7EC-4CFA-B43A-40F314C50F08}" presName="nodeFollowingNodes" presStyleLbl="node1" presStyleIdx="2" presStyleCnt="7">
        <dgm:presLayoutVars>
          <dgm:bulletEnabled val="1"/>
        </dgm:presLayoutVars>
      </dgm:prSet>
      <dgm:spPr/>
    </dgm:pt>
    <dgm:pt modelId="{6A65FD32-225C-4413-A37F-E22D5E2FA83C}" type="pres">
      <dgm:prSet presAssocID="{FEFBCD0C-3E4C-4AAE-9B36-1392E81F8C72}" presName="nodeFollowingNodes" presStyleLbl="node1" presStyleIdx="3" presStyleCnt="7">
        <dgm:presLayoutVars>
          <dgm:bulletEnabled val="1"/>
        </dgm:presLayoutVars>
      </dgm:prSet>
      <dgm:spPr/>
    </dgm:pt>
    <dgm:pt modelId="{166B7BC4-132E-477B-A25F-9A6F829DEBAE}" type="pres">
      <dgm:prSet presAssocID="{CF57B4C1-1364-4F28-BD7D-6CFA3B210E1F}" presName="nodeFollowingNodes" presStyleLbl="node1" presStyleIdx="4" presStyleCnt="7">
        <dgm:presLayoutVars>
          <dgm:bulletEnabled val="1"/>
        </dgm:presLayoutVars>
      </dgm:prSet>
      <dgm:spPr/>
    </dgm:pt>
    <dgm:pt modelId="{12B1662A-B588-4BF0-98AF-683321310F40}" type="pres">
      <dgm:prSet presAssocID="{78B3AACE-F4B4-461C-8AC9-DFA3F9C31EE1}" presName="nodeFollowingNodes" presStyleLbl="node1" presStyleIdx="5" presStyleCnt="7">
        <dgm:presLayoutVars>
          <dgm:bulletEnabled val="1"/>
        </dgm:presLayoutVars>
      </dgm:prSet>
      <dgm:spPr/>
    </dgm:pt>
    <dgm:pt modelId="{1824CAB0-7B36-4E4C-A60B-FFFCFE5888E7}" type="pres">
      <dgm:prSet presAssocID="{46E7795D-3EF3-4E77-BEC1-745FA6C93A24}" presName="nodeFollowingNodes" presStyleLbl="node1" presStyleIdx="6" presStyleCnt="7">
        <dgm:presLayoutVars>
          <dgm:bulletEnabled val="1"/>
        </dgm:presLayoutVars>
      </dgm:prSet>
      <dgm:spPr/>
    </dgm:pt>
  </dgm:ptLst>
  <dgm:cxnLst>
    <dgm:cxn modelId="{F830620E-E155-4EE5-8509-CAB6170735C6}" srcId="{352E9DC7-7E3C-4E36-90DF-05E3A89DAFBC}" destId="{F267599E-DF62-46FF-B45E-5EE06CE02FC4}" srcOrd="0" destOrd="0" parTransId="{AC6EB523-D744-4186-8D93-785E1234A4CF}" sibTransId="{5AA58830-0AA9-4716-9FE0-66E4344D1CB5}"/>
    <dgm:cxn modelId="{EA5DD10E-EB8E-4A71-8DFC-C10DF3B22EAA}" type="presOf" srcId="{F267599E-DF62-46FF-B45E-5EE06CE02FC4}" destId="{9D27FB79-22B7-4A51-AC46-3E9B3A3E8E72}" srcOrd="0" destOrd="0" presId="urn:microsoft.com/office/officeart/2005/8/layout/cycle3"/>
    <dgm:cxn modelId="{4E36991A-BA2F-4DAF-87C6-5060E78F7273}" type="presOf" srcId="{CF57B4C1-1364-4F28-BD7D-6CFA3B210E1F}" destId="{166B7BC4-132E-477B-A25F-9A6F829DEBAE}" srcOrd="0" destOrd="0" presId="urn:microsoft.com/office/officeart/2005/8/layout/cycle3"/>
    <dgm:cxn modelId="{CA146D27-9FE2-4ECD-AE0B-A211E05B9585}" type="presOf" srcId="{5AA58830-0AA9-4716-9FE0-66E4344D1CB5}" destId="{B05D381B-865F-4529-94C1-B708B0A77FA8}" srcOrd="0" destOrd="0" presId="urn:microsoft.com/office/officeart/2005/8/layout/cycle3"/>
    <dgm:cxn modelId="{745D6A28-48B7-42A3-B3F1-787A7825EFE6}" srcId="{352E9DC7-7E3C-4E36-90DF-05E3A89DAFBC}" destId="{78B3AACE-F4B4-461C-8AC9-DFA3F9C31EE1}" srcOrd="5" destOrd="0" parTransId="{287406DB-9F54-4475-8B10-6AF90F98A383}" sibTransId="{BA8A052C-E5C4-440D-A449-580EEBFD1F65}"/>
    <dgm:cxn modelId="{974A2D2E-63D6-4177-B21F-96EF653904AB}" type="presOf" srcId="{352E9DC7-7E3C-4E36-90DF-05E3A89DAFBC}" destId="{2E454EEE-2754-4D01-8AA7-2DA4BBC8F3C7}" srcOrd="0" destOrd="0" presId="urn:microsoft.com/office/officeart/2005/8/layout/cycle3"/>
    <dgm:cxn modelId="{79B20C35-A1AB-4AF6-8E2D-8D9FCE54AFBC}" srcId="{352E9DC7-7E3C-4E36-90DF-05E3A89DAFBC}" destId="{FCC260E0-E7EC-4CFA-B43A-40F314C50F08}" srcOrd="2" destOrd="0" parTransId="{BBC56248-6D91-4E6A-8E61-A42990BCE4C2}" sibTransId="{09BDD10A-34AB-4571-8EC7-1D41111EC824}"/>
    <dgm:cxn modelId="{9F2EDF63-8E57-46B6-9F92-EA91122ACF88}" srcId="{352E9DC7-7E3C-4E36-90DF-05E3A89DAFBC}" destId="{CF57B4C1-1364-4F28-BD7D-6CFA3B210E1F}" srcOrd="4" destOrd="0" parTransId="{F062F5B0-FB7C-4EBC-8731-6BB14F438B84}" sibTransId="{6B2FD2AC-E268-4392-B37F-8875B633FE4D}"/>
    <dgm:cxn modelId="{2DF98664-F463-4070-AAC9-F69B9BB9E2FC}" type="presOf" srcId="{78B3AACE-F4B4-461C-8AC9-DFA3F9C31EE1}" destId="{12B1662A-B588-4BF0-98AF-683321310F40}" srcOrd="0" destOrd="0" presId="urn:microsoft.com/office/officeart/2005/8/layout/cycle3"/>
    <dgm:cxn modelId="{403DD268-7AA6-4502-9718-288FA151BC9F}" srcId="{352E9DC7-7E3C-4E36-90DF-05E3A89DAFBC}" destId="{46E7795D-3EF3-4E77-BEC1-745FA6C93A24}" srcOrd="6" destOrd="0" parTransId="{DD92B41D-FFCD-404A-9FA2-B0763DF043C4}" sibTransId="{77DEDED7-BD99-49A5-8770-4FD23B76BBD6}"/>
    <dgm:cxn modelId="{688B4A49-3A4B-4F3C-8089-F3DA659CB8B5}" srcId="{352E9DC7-7E3C-4E36-90DF-05E3A89DAFBC}" destId="{7582EDE0-F816-4372-8F4A-55401067813C}" srcOrd="1" destOrd="0" parTransId="{DE1DCBAE-92B9-47CB-B57F-0AD1FEB84F9B}" sibTransId="{DEA02F4B-1622-4441-849E-FCB487690DC1}"/>
    <dgm:cxn modelId="{228D0496-52C3-4FCF-902C-DB19C22A1889}" type="presOf" srcId="{FEFBCD0C-3E4C-4AAE-9B36-1392E81F8C72}" destId="{6A65FD32-225C-4413-A37F-E22D5E2FA83C}" srcOrd="0" destOrd="0" presId="urn:microsoft.com/office/officeart/2005/8/layout/cycle3"/>
    <dgm:cxn modelId="{9F2FE4BF-0072-41F5-934A-9106D71837A1}" type="presOf" srcId="{FCC260E0-E7EC-4CFA-B43A-40F314C50F08}" destId="{43C1D5F5-E308-4EDF-9BF8-52B6351FF4E6}" srcOrd="0" destOrd="0" presId="urn:microsoft.com/office/officeart/2005/8/layout/cycle3"/>
    <dgm:cxn modelId="{2D748EC2-5F0D-4D82-8E32-FFF39069B757}" srcId="{352E9DC7-7E3C-4E36-90DF-05E3A89DAFBC}" destId="{FEFBCD0C-3E4C-4AAE-9B36-1392E81F8C72}" srcOrd="3" destOrd="0" parTransId="{0AE2BE32-7BDF-4640-99D7-464BF36C5AE2}" sibTransId="{CF646362-003C-4831-8288-60F98C2C8122}"/>
    <dgm:cxn modelId="{9D3D1BDC-C72B-4AE4-ACD5-1028808B9662}" type="presOf" srcId="{7582EDE0-F816-4372-8F4A-55401067813C}" destId="{F6DB2789-3644-42A9-A4B5-0E1D463B0A6D}" srcOrd="0" destOrd="0" presId="urn:microsoft.com/office/officeart/2005/8/layout/cycle3"/>
    <dgm:cxn modelId="{973219FB-B089-41C3-B8CD-50C99EBEF905}" type="presOf" srcId="{46E7795D-3EF3-4E77-BEC1-745FA6C93A24}" destId="{1824CAB0-7B36-4E4C-A60B-FFFCFE5888E7}" srcOrd="0" destOrd="0" presId="urn:microsoft.com/office/officeart/2005/8/layout/cycle3"/>
    <dgm:cxn modelId="{712F1512-E2DE-4DE2-A93B-116840E03C31}" type="presParOf" srcId="{2E454EEE-2754-4D01-8AA7-2DA4BBC8F3C7}" destId="{1A669DE9-91A4-47FB-9554-CF0AFE0DCDE0}" srcOrd="0" destOrd="0" presId="urn:microsoft.com/office/officeart/2005/8/layout/cycle3"/>
    <dgm:cxn modelId="{73E039A6-8618-4662-BA39-D18FC06DFFC5}" type="presParOf" srcId="{1A669DE9-91A4-47FB-9554-CF0AFE0DCDE0}" destId="{9D27FB79-22B7-4A51-AC46-3E9B3A3E8E72}" srcOrd="0" destOrd="0" presId="urn:microsoft.com/office/officeart/2005/8/layout/cycle3"/>
    <dgm:cxn modelId="{9582581A-76F9-42EB-A5C9-D5B223F63828}" type="presParOf" srcId="{1A669DE9-91A4-47FB-9554-CF0AFE0DCDE0}" destId="{B05D381B-865F-4529-94C1-B708B0A77FA8}" srcOrd="1" destOrd="0" presId="urn:microsoft.com/office/officeart/2005/8/layout/cycle3"/>
    <dgm:cxn modelId="{E0FFC4EA-2EF5-423F-BA2D-3787F702BE53}" type="presParOf" srcId="{1A669DE9-91A4-47FB-9554-CF0AFE0DCDE0}" destId="{F6DB2789-3644-42A9-A4B5-0E1D463B0A6D}" srcOrd="2" destOrd="0" presId="urn:microsoft.com/office/officeart/2005/8/layout/cycle3"/>
    <dgm:cxn modelId="{A3615C38-9543-405B-B518-8026008BA104}" type="presParOf" srcId="{1A669DE9-91A4-47FB-9554-CF0AFE0DCDE0}" destId="{43C1D5F5-E308-4EDF-9BF8-52B6351FF4E6}" srcOrd="3" destOrd="0" presId="urn:microsoft.com/office/officeart/2005/8/layout/cycle3"/>
    <dgm:cxn modelId="{AB729703-F544-4A8B-A098-5280970ED89B}" type="presParOf" srcId="{1A669DE9-91A4-47FB-9554-CF0AFE0DCDE0}" destId="{6A65FD32-225C-4413-A37F-E22D5E2FA83C}" srcOrd="4" destOrd="0" presId="urn:microsoft.com/office/officeart/2005/8/layout/cycle3"/>
    <dgm:cxn modelId="{ADC0C618-FF77-4550-9FE4-32E8D1D92BC5}" type="presParOf" srcId="{1A669DE9-91A4-47FB-9554-CF0AFE0DCDE0}" destId="{166B7BC4-132E-477B-A25F-9A6F829DEBAE}" srcOrd="5" destOrd="0" presId="urn:microsoft.com/office/officeart/2005/8/layout/cycle3"/>
    <dgm:cxn modelId="{703D889A-4CF8-4D2A-B0DB-95D9E23EA461}" type="presParOf" srcId="{1A669DE9-91A4-47FB-9554-CF0AFE0DCDE0}" destId="{12B1662A-B588-4BF0-98AF-683321310F40}" srcOrd="6" destOrd="0" presId="urn:microsoft.com/office/officeart/2005/8/layout/cycle3"/>
    <dgm:cxn modelId="{458086AA-1489-4FC2-AF8D-485A17BDE77F}" type="presParOf" srcId="{1A669DE9-91A4-47FB-9554-CF0AFE0DCDE0}" destId="{1824CAB0-7B36-4E4C-A60B-FFFCFE5888E7}"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87C47A-F145-4DC0-92B7-B29EC547ED0C}" type="doc">
      <dgm:prSet loTypeId="urn:microsoft.com/office/officeart/2005/8/layout/chart3" loCatId="relationship" qsTypeId="urn:microsoft.com/office/officeart/2005/8/quickstyle/simple1" qsCatId="simple" csTypeId="urn:microsoft.com/office/officeart/2005/8/colors/accent1_2" csCatId="accent1" phldr="1"/>
      <dgm:spPr/>
    </dgm:pt>
    <dgm:pt modelId="{198FE9A7-C3F4-4897-8E92-6A312E923583}">
      <dgm:prSet phldrT="[Text]"/>
      <dgm:spPr/>
      <dgm:t>
        <a:bodyPr/>
        <a:lstStyle/>
        <a:p>
          <a:r>
            <a:rPr lang="en-US" dirty="0"/>
            <a:t>Values</a:t>
          </a:r>
        </a:p>
      </dgm:t>
    </dgm:pt>
    <dgm:pt modelId="{376BDBD6-73D7-4FCB-9AC6-C1B5EB0B3BEA}" type="parTrans" cxnId="{167021C2-1748-4C43-B9BC-D441B2A0271D}">
      <dgm:prSet/>
      <dgm:spPr/>
      <dgm:t>
        <a:bodyPr/>
        <a:lstStyle/>
        <a:p>
          <a:endParaRPr lang="en-US"/>
        </a:p>
      </dgm:t>
    </dgm:pt>
    <dgm:pt modelId="{1CB19D60-4F78-4F96-A26C-CD48070B0E6C}" type="sibTrans" cxnId="{167021C2-1748-4C43-B9BC-D441B2A0271D}">
      <dgm:prSet/>
      <dgm:spPr/>
      <dgm:t>
        <a:bodyPr/>
        <a:lstStyle/>
        <a:p>
          <a:endParaRPr lang="en-US"/>
        </a:p>
      </dgm:t>
    </dgm:pt>
    <dgm:pt modelId="{A66387FA-431D-4A7C-B4A7-3C0D90BDC587}">
      <dgm:prSet phldrT="[Text]"/>
      <dgm:spPr/>
      <dgm:t>
        <a:bodyPr/>
        <a:lstStyle/>
        <a:p>
          <a:r>
            <a:rPr lang="en-US" dirty="0"/>
            <a:t>Strengths &amp; Weaknesses</a:t>
          </a:r>
        </a:p>
      </dgm:t>
    </dgm:pt>
    <dgm:pt modelId="{958C191F-FFFC-4101-BAD8-62B883DC71D4}" type="parTrans" cxnId="{03F836CF-7A1B-43FE-BA00-0EC5A7929497}">
      <dgm:prSet/>
      <dgm:spPr/>
      <dgm:t>
        <a:bodyPr/>
        <a:lstStyle/>
        <a:p>
          <a:endParaRPr lang="en-US"/>
        </a:p>
      </dgm:t>
    </dgm:pt>
    <dgm:pt modelId="{DA851DEC-D8B4-4E50-9D55-9B9F8FF00A4E}" type="sibTrans" cxnId="{03F836CF-7A1B-43FE-BA00-0EC5A7929497}">
      <dgm:prSet/>
      <dgm:spPr/>
      <dgm:t>
        <a:bodyPr/>
        <a:lstStyle/>
        <a:p>
          <a:endParaRPr lang="en-US"/>
        </a:p>
      </dgm:t>
    </dgm:pt>
    <dgm:pt modelId="{6692E09D-7E45-4335-86B3-1F722A0F1D4C}">
      <dgm:prSet phldrT="[Text]"/>
      <dgm:spPr/>
      <dgm:t>
        <a:bodyPr/>
        <a:lstStyle/>
        <a:p>
          <a:r>
            <a:rPr lang="en-US" dirty="0"/>
            <a:t>Goals &amp; Objectives</a:t>
          </a:r>
        </a:p>
      </dgm:t>
    </dgm:pt>
    <dgm:pt modelId="{2BB4DB46-1024-4328-A833-762A900DB2CC}" type="parTrans" cxnId="{7DC0862A-7B48-4976-B826-EF443C757CB0}">
      <dgm:prSet/>
      <dgm:spPr/>
      <dgm:t>
        <a:bodyPr/>
        <a:lstStyle/>
        <a:p>
          <a:endParaRPr lang="en-US"/>
        </a:p>
      </dgm:t>
    </dgm:pt>
    <dgm:pt modelId="{8BD4B14C-DD97-4E3A-8D37-790B35BEAB79}" type="sibTrans" cxnId="{7DC0862A-7B48-4976-B826-EF443C757CB0}">
      <dgm:prSet/>
      <dgm:spPr/>
      <dgm:t>
        <a:bodyPr/>
        <a:lstStyle/>
        <a:p>
          <a:endParaRPr lang="en-US"/>
        </a:p>
      </dgm:t>
    </dgm:pt>
    <dgm:pt modelId="{46C4A029-C144-4BC8-A11D-4297E152F166}" type="pres">
      <dgm:prSet presAssocID="{A587C47A-F145-4DC0-92B7-B29EC547ED0C}" presName="compositeShape" presStyleCnt="0">
        <dgm:presLayoutVars>
          <dgm:chMax val="7"/>
          <dgm:dir/>
          <dgm:resizeHandles val="exact"/>
        </dgm:presLayoutVars>
      </dgm:prSet>
      <dgm:spPr/>
    </dgm:pt>
    <dgm:pt modelId="{53D753FC-1685-416F-9529-8522597D4CBD}" type="pres">
      <dgm:prSet presAssocID="{A587C47A-F145-4DC0-92B7-B29EC547ED0C}" presName="wedge1" presStyleLbl="node1" presStyleIdx="0" presStyleCnt="3" custScaleX="90401" custScaleY="92655" custLinFactNeighborX="-1337" custLinFactNeighborY="28299"/>
      <dgm:spPr/>
    </dgm:pt>
    <dgm:pt modelId="{59A83742-CE07-4B0E-9EBF-7B09F0E8984D}" type="pres">
      <dgm:prSet presAssocID="{A587C47A-F145-4DC0-92B7-B29EC547ED0C}" presName="wedge1Tx" presStyleLbl="node1" presStyleIdx="0" presStyleCnt="3">
        <dgm:presLayoutVars>
          <dgm:chMax val="0"/>
          <dgm:chPref val="0"/>
          <dgm:bulletEnabled val="1"/>
        </dgm:presLayoutVars>
      </dgm:prSet>
      <dgm:spPr/>
    </dgm:pt>
    <dgm:pt modelId="{B547CEE9-6E0B-49AD-B465-84F71D94E489}" type="pres">
      <dgm:prSet presAssocID="{A587C47A-F145-4DC0-92B7-B29EC547ED0C}" presName="wedge2" presStyleLbl="node1" presStyleIdx="1" presStyleCnt="3" custScaleX="90401" custScaleY="92655" custLinFactNeighborX="3818" custLinFactNeighborY="27629"/>
      <dgm:spPr/>
    </dgm:pt>
    <dgm:pt modelId="{D2E36064-66F5-4111-A20C-3BC223318CE4}" type="pres">
      <dgm:prSet presAssocID="{A587C47A-F145-4DC0-92B7-B29EC547ED0C}" presName="wedge2Tx" presStyleLbl="node1" presStyleIdx="1" presStyleCnt="3">
        <dgm:presLayoutVars>
          <dgm:chMax val="0"/>
          <dgm:chPref val="0"/>
          <dgm:bulletEnabled val="1"/>
        </dgm:presLayoutVars>
      </dgm:prSet>
      <dgm:spPr/>
    </dgm:pt>
    <dgm:pt modelId="{BB8B041F-7D98-46AF-BC50-7C7937EF7927}" type="pres">
      <dgm:prSet presAssocID="{A587C47A-F145-4DC0-92B7-B29EC547ED0C}" presName="wedge3" presStyleLbl="node1" presStyleIdx="2" presStyleCnt="3" custScaleX="90401" custScaleY="92655" custLinFactNeighborX="2577" custLinFactNeighborY="25322"/>
      <dgm:spPr/>
    </dgm:pt>
    <dgm:pt modelId="{B48EA7F4-4060-4C77-ABED-703888AF2463}" type="pres">
      <dgm:prSet presAssocID="{A587C47A-F145-4DC0-92B7-B29EC547ED0C}" presName="wedge3Tx" presStyleLbl="node1" presStyleIdx="2" presStyleCnt="3">
        <dgm:presLayoutVars>
          <dgm:chMax val="0"/>
          <dgm:chPref val="0"/>
          <dgm:bulletEnabled val="1"/>
        </dgm:presLayoutVars>
      </dgm:prSet>
      <dgm:spPr/>
    </dgm:pt>
  </dgm:ptLst>
  <dgm:cxnLst>
    <dgm:cxn modelId="{FFEEAD16-E65E-48A7-9575-B13E0A74D898}" type="presOf" srcId="{A66387FA-431D-4A7C-B4A7-3C0D90BDC587}" destId="{B547CEE9-6E0B-49AD-B465-84F71D94E489}" srcOrd="0" destOrd="0" presId="urn:microsoft.com/office/officeart/2005/8/layout/chart3"/>
    <dgm:cxn modelId="{7DC0862A-7B48-4976-B826-EF443C757CB0}" srcId="{A587C47A-F145-4DC0-92B7-B29EC547ED0C}" destId="{6692E09D-7E45-4335-86B3-1F722A0F1D4C}" srcOrd="2" destOrd="0" parTransId="{2BB4DB46-1024-4328-A833-762A900DB2CC}" sibTransId="{8BD4B14C-DD97-4E3A-8D37-790B35BEAB79}"/>
    <dgm:cxn modelId="{6A32592C-23C5-4E6A-B08B-748467DBD120}" type="presOf" srcId="{6692E09D-7E45-4335-86B3-1F722A0F1D4C}" destId="{B48EA7F4-4060-4C77-ABED-703888AF2463}" srcOrd="1" destOrd="0" presId="urn:microsoft.com/office/officeart/2005/8/layout/chart3"/>
    <dgm:cxn modelId="{51DBA39B-E976-420B-8D14-B42506516364}" type="presOf" srcId="{A587C47A-F145-4DC0-92B7-B29EC547ED0C}" destId="{46C4A029-C144-4BC8-A11D-4297E152F166}" srcOrd="0" destOrd="0" presId="urn:microsoft.com/office/officeart/2005/8/layout/chart3"/>
    <dgm:cxn modelId="{167021C2-1748-4C43-B9BC-D441B2A0271D}" srcId="{A587C47A-F145-4DC0-92B7-B29EC547ED0C}" destId="{198FE9A7-C3F4-4897-8E92-6A312E923583}" srcOrd="0" destOrd="0" parTransId="{376BDBD6-73D7-4FCB-9AC6-C1B5EB0B3BEA}" sibTransId="{1CB19D60-4F78-4F96-A26C-CD48070B0E6C}"/>
    <dgm:cxn modelId="{3B8925C6-21AE-46CB-B505-5EF9B290C28E}" type="presOf" srcId="{6692E09D-7E45-4335-86B3-1F722A0F1D4C}" destId="{BB8B041F-7D98-46AF-BC50-7C7937EF7927}" srcOrd="0" destOrd="0" presId="urn:microsoft.com/office/officeart/2005/8/layout/chart3"/>
    <dgm:cxn modelId="{713B27CB-83B2-475A-BAD2-01B6A6DAE414}" type="presOf" srcId="{198FE9A7-C3F4-4897-8E92-6A312E923583}" destId="{59A83742-CE07-4B0E-9EBF-7B09F0E8984D}" srcOrd="1" destOrd="0" presId="urn:microsoft.com/office/officeart/2005/8/layout/chart3"/>
    <dgm:cxn modelId="{F63DC7CB-B316-4EA0-B824-B505B62CD91A}" type="presOf" srcId="{A66387FA-431D-4A7C-B4A7-3C0D90BDC587}" destId="{D2E36064-66F5-4111-A20C-3BC223318CE4}" srcOrd="1" destOrd="0" presId="urn:microsoft.com/office/officeart/2005/8/layout/chart3"/>
    <dgm:cxn modelId="{03F836CF-7A1B-43FE-BA00-0EC5A7929497}" srcId="{A587C47A-F145-4DC0-92B7-B29EC547ED0C}" destId="{A66387FA-431D-4A7C-B4A7-3C0D90BDC587}" srcOrd="1" destOrd="0" parTransId="{958C191F-FFFC-4101-BAD8-62B883DC71D4}" sibTransId="{DA851DEC-D8B4-4E50-9D55-9B9F8FF00A4E}"/>
    <dgm:cxn modelId="{90B9F1E0-DD4A-4C0B-910F-07B4878095E3}" type="presOf" srcId="{198FE9A7-C3F4-4897-8E92-6A312E923583}" destId="{53D753FC-1685-416F-9529-8522597D4CBD}" srcOrd="0" destOrd="0" presId="urn:microsoft.com/office/officeart/2005/8/layout/chart3"/>
    <dgm:cxn modelId="{C583869C-183C-40F3-8907-15B740F9F5E2}" type="presParOf" srcId="{46C4A029-C144-4BC8-A11D-4297E152F166}" destId="{53D753FC-1685-416F-9529-8522597D4CBD}" srcOrd="0" destOrd="0" presId="urn:microsoft.com/office/officeart/2005/8/layout/chart3"/>
    <dgm:cxn modelId="{3B355703-F3B2-4A00-9E2B-E258A6F8ED8B}" type="presParOf" srcId="{46C4A029-C144-4BC8-A11D-4297E152F166}" destId="{59A83742-CE07-4B0E-9EBF-7B09F0E8984D}" srcOrd="1" destOrd="0" presId="urn:microsoft.com/office/officeart/2005/8/layout/chart3"/>
    <dgm:cxn modelId="{45BFA23F-10D4-4B98-91DC-706466EAF759}" type="presParOf" srcId="{46C4A029-C144-4BC8-A11D-4297E152F166}" destId="{B547CEE9-6E0B-49AD-B465-84F71D94E489}" srcOrd="2" destOrd="0" presId="urn:microsoft.com/office/officeart/2005/8/layout/chart3"/>
    <dgm:cxn modelId="{ECC490AD-EA90-4E56-B5F0-6E244F90B74C}" type="presParOf" srcId="{46C4A029-C144-4BC8-A11D-4297E152F166}" destId="{D2E36064-66F5-4111-A20C-3BC223318CE4}" srcOrd="3" destOrd="0" presId="urn:microsoft.com/office/officeart/2005/8/layout/chart3"/>
    <dgm:cxn modelId="{5ED6471E-7F45-4CCA-AF3B-AF7044A1E658}" type="presParOf" srcId="{46C4A029-C144-4BC8-A11D-4297E152F166}" destId="{BB8B041F-7D98-46AF-BC50-7C7937EF7927}" srcOrd="4" destOrd="0" presId="urn:microsoft.com/office/officeart/2005/8/layout/chart3"/>
    <dgm:cxn modelId="{4D957B01-DB38-4D10-AF83-4E6C98DA24BC}" type="presParOf" srcId="{46C4A029-C144-4BC8-A11D-4297E152F166}" destId="{B48EA7F4-4060-4C77-ABED-703888AF246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D381B-865F-4529-94C1-B708B0A77FA8}">
      <dsp:nvSpPr>
        <dsp:cNvPr id="0" name=""/>
        <dsp:cNvSpPr/>
      </dsp:nvSpPr>
      <dsp:spPr>
        <a:xfrm>
          <a:off x="1548578" y="-28256"/>
          <a:ext cx="4494539" cy="4494539"/>
        </a:xfrm>
        <a:prstGeom prst="circularArrow">
          <a:avLst>
            <a:gd name="adj1" fmla="val 5544"/>
            <a:gd name="adj2" fmla="val 330680"/>
            <a:gd name="adj3" fmla="val 14508234"/>
            <a:gd name="adj4" fmla="val 16954547"/>
            <a:gd name="adj5" fmla="val 5757"/>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9D27FB79-22B7-4A51-AC46-3E9B3A3E8E72}">
      <dsp:nvSpPr>
        <dsp:cNvPr id="0" name=""/>
        <dsp:cNvSpPr/>
      </dsp:nvSpPr>
      <dsp:spPr>
        <a:xfrm>
          <a:off x="3092467" y="2234"/>
          <a:ext cx="1406762" cy="70338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Cheerful</a:t>
          </a:r>
        </a:p>
      </dsp:txBody>
      <dsp:txXfrm>
        <a:off x="3126803" y="36570"/>
        <a:ext cx="1338090" cy="634709"/>
      </dsp:txXfrm>
    </dsp:sp>
    <dsp:sp modelId="{F6DB2789-3644-42A9-A4B5-0E1D463B0A6D}">
      <dsp:nvSpPr>
        <dsp:cNvPr id="0" name=""/>
        <dsp:cNvSpPr/>
      </dsp:nvSpPr>
      <dsp:spPr>
        <a:xfrm>
          <a:off x="4590963" y="723871"/>
          <a:ext cx="1406762" cy="70338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Curious</a:t>
          </a:r>
        </a:p>
      </dsp:txBody>
      <dsp:txXfrm>
        <a:off x="4625299" y="758207"/>
        <a:ext cx="1338090" cy="634709"/>
      </dsp:txXfrm>
    </dsp:sp>
    <dsp:sp modelId="{43C1D5F5-E308-4EDF-9BF8-52B6351FF4E6}">
      <dsp:nvSpPr>
        <dsp:cNvPr id="0" name=""/>
        <dsp:cNvSpPr/>
      </dsp:nvSpPr>
      <dsp:spPr>
        <a:xfrm>
          <a:off x="4961060" y="2345376"/>
          <a:ext cx="1406762" cy="70338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Creative</a:t>
          </a:r>
        </a:p>
      </dsp:txBody>
      <dsp:txXfrm>
        <a:off x="4995396" y="2379712"/>
        <a:ext cx="1338090" cy="634709"/>
      </dsp:txXfrm>
    </dsp:sp>
    <dsp:sp modelId="{6A65FD32-225C-4413-A37F-E22D5E2FA83C}">
      <dsp:nvSpPr>
        <dsp:cNvPr id="0" name=""/>
        <dsp:cNvSpPr/>
      </dsp:nvSpPr>
      <dsp:spPr>
        <a:xfrm>
          <a:off x="3924069" y="3645722"/>
          <a:ext cx="1406762" cy="70338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Resilient</a:t>
          </a:r>
        </a:p>
      </dsp:txBody>
      <dsp:txXfrm>
        <a:off x="3958405" y="3680058"/>
        <a:ext cx="1338090" cy="634709"/>
      </dsp:txXfrm>
    </dsp:sp>
    <dsp:sp modelId="{166B7BC4-132E-477B-A25F-9A6F829DEBAE}">
      <dsp:nvSpPr>
        <dsp:cNvPr id="0" name=""/>
        <dsp:cNvSpPr/>
      </dsp:nvSpPr>
      <dsp:spPr>
        <a:xfrm>
          <a:off x="2260865" y="3645722"/>
          <a:ext cx="1406762" cy="70338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Achiever</a:t>
          </a:r>
        </a:p>
      </dsp:txBody>
      <dsp:txXfrm>
        <a:off x="2295201" y="3680058"/>
        <a:ext cx="1338090" cy="634709"/>
      </dsp:txXfrm>
    </dsp:sp>
    <dsp:sp modelId="{12B1662A-B588-4BF0-98AF-683321310F40}">
      <dsp:nvSpPr>
        <dsp:cNvPr id="0" name=""/>
        <dsp:cNvSpPr/>
      </dsp:nvSpPr>
      <dsp:spPr>
        <a:xfrm>
          <a:off x="1223873" y="2345376"/>
          <a:ext cx="1406762" cy="70338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Zealous</a:t>
          </a:r>
        </a:p>
      </dsp:txBody>
      <dsp:txXfrm>
        <a:off x="1258209" y="2379712"/>
        <a:ext cx="1338090" cy="634709"/>
      </dsp:txXfrm>
    </dsp:sp>
    <dsp:sp modelId="{1824CAB0-7B36-4E4C-A60B-FFFCFE5888E7}">
      <dsp:nvSpPr>
        <dsp:cNvPr id="0" name=""/>
        <dsp:cNvSpPr/>
      </dsp:nvSpPr>
      <dsp:spPr>
        <a:xfrm>
          <a:off x="1593971" y="723871"/>
          <a:ext cx="1406762" cy="70338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Yoga</a:t>
          </a:r>
        </a:p>
      </dsp:txBody>
      <dsp:txXfrm>
        <a:off x="1628307" y="758207"/>
        <a:ext cx="1338090" cy="634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D381B-865F-4529-94C1-B708B0A77FA8}">
      <dsp:nvSpPr>
        <dsp:cNvPr id="0" name=""/>
        <dsp:cNvSpPr/>
      </dsp:nvSpPr>
      <dsp:spPr>
        <a:xfrm>
          <a:off x="1049100" y="-24337"/>
          <a:ext cx="3474782" cy="3474782"/>
        </a:xfrm>
        <a:prstGeom prst="circularArrow">
          <a:avLst>
            <a:gd name="adj1" fmla="val 5544"/>
            <a:gd name="adj2" fmla="val 330680"/>
            <a:gd name="adj3" fmla="val 14538959"/>
            <a:gd name="adj4" fmla="val 16936985"/>
            <a:gd name="adj5" fmla="val 5757"/>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9D27FB79-22B7-4A51-AC46-3E9B3A3E8E72}">
      <dsp:nvSpPr>
        <dsp:cNvPr id="0" name=""/>
        <dsp:cNvSpPr/>
      </dsp:nvSpPr>
      <dsp:spPr>
        <a:xfrm>
          <a:off x="2254500" y="740"/>
          <a:ext cx="1063982" cy="53199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Cheerful</a:t>
          </a:r>
        </a:p>
      </dsp:txBody>
      <dsp:txXfrm>
        <a:off x="2280470" y="26710"/>
        <a:ext cx="1012042" cy="480051"/>
      </dsp:txXfrm>
    </dsp:sp>
    <dsp:sp modelId="{F6DB2789-3644-42A9-A4B5-0E1D463B0A6D}">
      <dsp:nvSpPr>
        <dsp:cNvPr id="0" name=""/>
        <dsp:cNvSpPr/>
      </dsp:nvSpPr>
      <dsp:spPr>
        <a:xfrm>
          <a:off x="3413005" y="558647"/>
          <a:ext cx="1063982" cy="53199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Curious</a:t>
          </a:r>
        </a:p>
      </dsp:txBody>
      <dsp:txXfrm>
        <a:off x="3438975" y="584617"/>
        <a:ext cx="1012042" cy="480051"/>
      </dsp:txXfrm>
    </dsp:sp>
    <dsp:sp modelId="{43C1D5F5-E308-4EDF-9BF8-52B6351FF4E6}">
      <dsp:nvSpPr>
        <dsp:cNvPr id="0" name=""/>
        <dsp:cNvSpPr/>
      </dsp:nvSpPr>
      <dsp:spPr>
        <a:xfrm>
          <a:off x="3699132" y="1812252"/>
          <a:ext cx="1063982" cy="53199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Creative</a:t>
          </a:r>
        </a:p>
      </dsp:txBody>
      <dsp:txXfrm>
        <a:off x="3725102" y="1838222"/>
        <a:ext cx="1012042" cy="480051"/>
      </dsp:txXfrm>
    </dsp:sp>
    <dsp:sp modelId="{6A65FD32-225C-4413-A37F-E22D5E2FA83C}">
      <dsp:nvSpPr>
        <dsp:cNvPr id="0" name=""/>
        <dsp:cNvSpPr/>
      </dsp:nvSpPr>
      <dsp:spPr>
        <a:xfrm>
          <a:off x="2897422" y="2817565"/>
          <a:ext cx="1063982" cy="53199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Resilient</a:t>
          </a:r>
        </a:p>
      </dsp:txBody>
      <dsp:txXfrm>
        <a:off x="2923392" y="2843535"/>
        <a:ext cx="1012042" cy="480051"/>
      </dsp:txXfrm>
    </dsp:sp>
    <dsp:sp modelId="{166B7BC4-132E-477B-A25F-9A6F829DEBAE}">
      <dsp:nvSpPr>
        <dsp:cNvPr id="0" name=""/>
        <dsp:cNvSpPr/>
      </dsp:nvSpPr>
      <dsp:spPr>
        <a:xfrm>
          <a:off x="1611578" y="2817565"/>
          <a:ext cx="1063982" cy="53199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Achiever</a:t>
          </a:r>
        </a:p>
      </dsp:txBody>
      <dsp:txXfrm>
        <a:off x="1637548" y="2843535"/>
        <a:ext cx="1012042" cy="480051"/>
      </dsp:txXfrm>
    </dsp:sp>
    <dsp:sp modelId="{12B1662A-B588-4BF0-98AF-683321310F40}">
      <dsp:nvSpPr>
        <dsp:cNvPr id="0" name=""/>
        <dsp:cNvSpPr/>
      </dsp:nvSpPr>
      <dsp:spPr>
        <a:xfrm>
          <a:off x="809868" y="1812252"/>
          <a:ext cx="1063982" cy="53199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Zealous</a:t>
          </a:r>
        </a:p>
      </dsp:txBody>
      <dsp:txXfrm>
        <a:off x="835838" y="1838222"/>
        <a:ext cx="1012042" cy="480051"/>
      </dsp:txXfrm>
    </dsp:sp>
    <dsp:sp modelId="{1824CAB0-7B36-4E4C-A60B-FFFCFE5888E7}">
      <dsp:nvSpPr>
        <dsp:cNvPr id="0" name=""/>
        <dsp:cNvSpPr/>
      </dsp:nvSpPr>
      <dsp:spPr>
        <a:xfrm>
          <a:off x="1095995" y="558647"/>
          <a:ext cx="1063982" cy="531991"/>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Yoga</a:t>
          </a:r>
        </a:p>
      </dsp:txBody>
      <dsp:txXfrm>
        <a:off x="1121965" y="584617"/>
        <a:ext cx="1012042" cy="480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753FC-1685-416F-9529-8522597D4CBD}">
      <dsp:nvSpPr>
        <dsp:cNvPr id="0" name=""/>
        <dsp:cNvSpPr/>
      </dsp:nvSpPr>
      <dsp:spPr>
        <a:xfrm>
          <a:off x="1547307" y="1365750"/>
          <a:ext cx="3086073" cy="3163019"/>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Values</a:t>
          </a:r>
        </a:p>
      </dsp:txBody>
      <dsp:txXfrm>
        <a:off x="3225175" y="1949402"/>
        <a:ext cx="1047060" cy="1054339"/>
      </dsp:txXfrm>
    </dsp:sp>
    <dsp:sp modelId="{B547CEE9-6E0B-49AD-B465-84F71D94E489}">
      <dsp:nvSpPr>
        <dsp:cNvPr id="0" name=""/>
        <dsp:cNvSpPr/>
      </dsp:nvSpPr>
      <dsp:spPr>
        <a:xfrm>
          <a:off x="1547315" y="1444478"/>
          <a:ext cx="3086073" cy="3163019"/>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Strengths &amp; Weaknesses</a:t>
          </a:r>
        </a:p>
      </dsp:txBody>
      <dsp:txXfrm>
        <a:off x="2392311" y="3440192"/>
        <a:ext cx="1396080" cy="979029"/>
      </dsp:txXfrm>
    </dsp:sp>
    <dsp:sp modelId="{BB8B041F-7D98-46AF-BC50-7C7937EF7927}">
      <dsp:nvSpPr>
        <dsp:cNvPr id="0" name=""/>
        <dsp:cNvSpPr/>
      </dsp:nvSpPr>
      <dsp:spPr>
        <a:xfrm>
          <a:off x="1504950" y="1365722"/>
          <a:ext cx="3086073" cy="3163019"/>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Goals &amp; Objectives</a:t>
          </a:r>
        </a:p>
      </dsp:txBody>
      <dsp:txXfrm>
        <a:off x="1835601" y="1987030"/>
        <a:ext cx="1047060" cy="105433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10/28/2021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a:p>
        </p:txBody>
      </p:sp>
    </p:spTree>
    <p:extLst>
      <p:ext uri="{BB962C8B-B14F-4D97-AF65-F5344CB8AC3E}">
        <p14:creationId xmlns:p14="http://schemas.microsoft.com/office/powerpoint/2010/main" val="15472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dirty="0"/>
          </a:p>
        </p:txBody>
      </p:sp>
    </p:spTree>
    <p:extLst>
      <p:ext uri="{BB962C8B-B14F-4D97-AF65-F5344CB8AC3E}">
        <p14:creationId xmlns:p14="http://schemas.microsoft.com/office/powerpoint/2010/main" val="349049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31</a:t>
            </a:fld>
            <a:endParaRPr lang="en-US" dirty="0"/>
          </a:p>
        </p:txBody>
      </p:sp>
    </p:spTree>
    <p:extLst>
      <p:ext uri="{BB962C8B-B14F-4D97-AF65-F5344CB8AC3E}">
        <p14:creationId xmlns:p14="http://schemas.microsoft.com/office/powerpoint/2010/main" val="1512401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73435688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0D2A-5DFA-46B5-BED0-BE0528BCA1E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D6DA17-3199-4964-9676-5910255F617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98239B-ADAB-45FF-9432-9BE3D9252273}"/>
              </a:ext>
            </a:extLst>
          </p:cNvPr>
          <p:cNvSpPr>
            <a:spLocks noGrp="1"/>
          </p:cNvSpPr>
          <p:nvPr>
            <p:ph type="dt" sz="half" idx="10"/>
          </p:nvPr>
        </p:nvSpPr>
        <p:spPr/>
        <p:txBody>
          <a:bodyPr/>
          <a:lstStyle/>
          <a:p>
            <a:fld id="{F82D0546-CEB2-420E-B159-2C46E53B37B2}" type="datetimeFigureOut">
              <a:rPr lang="en-US" smtClean="0"/>
              <a:t>10/28/2021</a:t>
            </a:fld>
            <a:endParaRPr lang="en-US"/>
          </a:p>
        </p:txBody>
      </p:sp>
      <p:sp>
        <p:nvSpPr>
          <p:cNvPr id="5" name="Footer Placeholder 4">
            <a:extLst>
              <a:ext uri="{FF2B5EF4-FFF2-40B4-BE49-F238E27FC236}">
                <a16:creationId xmlns:a16="http://schemas.microsoft.com/office/drawing/2014/main" id="{D6167F58-939A-4330-B5DE-BA07D1D0C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A2B09-C4CC-42E6-B834-6E159987E0BF}"/>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59669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5F92-F709-43D2-8068-6ED65B76F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ACC7A-A8FA-4A48-B4FC-34795A8DB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BB9DC-ACE8-4248-A0A3-C59BFC17797F}"/>
              </a:ext>
            </a:extLst>
          </p:cNvPr>
          <p:cNvSpPr>
            <a:spLocks noGrp="1"/>
          </p:cNvSpPr>
          <p:nvPr>
            <p:ph type="dt" sz="half" idx="10"/>
          </p:nvPr>
        </p:nvSpPr>
        <p:spPr/>
        <p:txBody>
          <a:bodyPr/>
          <a:lstStyle/>
          <a:p>
            <a:fld id="{F82D0546-CEB2-420E-B159-2C46E53B37B2}" type="datetimeFigureOut">
              <a:rPr lang="en-US" smtClean="0"/>
              <a:t>10/28/2021</a:t>
            </a:fld>
            <a:endParaRPr lang="en-US"/>
          </a:p>
        </p:txBody>
      </p:sp>
      <p:sp>
        <p:nvSpPr>
          <p:cNvPr id="5" name="Footer Placeholder 4">
            <a:extLst>
              <a:ext uri="{FF2B5EF4-FFF2-40B4-BE49-F238E27FC236}">
                <a16:creationId xmlns:a16="http://schemas.microsoft.com/office/drawing/2014/main" id="{2F62CA7E-1C9E-4544-B4A2-67B1B6B5F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935AA-77E4-4148-8072-E1EA360ACA9D}"/>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251751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FF2B-8DBC-4F2A-B9E9-3D7B7FD1EAD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39E59-619A-41FD-B40A-DBF321EC6AB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9CCE7-C33F-45F0-BFD2-58D6C46B7429}"/>
              </a:ext>
            </a:extLst>
          </p:cNvPr>
          <p:cNvSpPr>
            <a:spLocks noGrp="1"/>
          </p:cNvSpPr>
          <p:nvPr>
            <p:ph type="dt" sz="half" idx="10"/>
          </p:nvPr>
        </p:nvSpPr>
        <p:spPr/>
        <p:txBody>
          <a:bodyPr/>
          <a:lstStyle/>
          <a:p>
            <a:fld id="{F82D0546-CEB2-420E-B159-2C46E53B37B2}" type="datetimeFigureOut">
              <a:rPr lang="en-US" smtClean="0"/>
              <a:t>10/28/2021</a:t>
            </a:fld>
            <a:endParaRPr lang="en-US"/>
          </a:p>
        </p:txBody>
      </p:sp>
      <p:sp>
        <p:nvSpPr>
          <p:cNvPr id="5" name="Footer Placeholder 4">
            <a:extLst>
              <a:ext uri="{FF2B5EF4-FFF2-40B4-BE49-F238E27FC236}">
                <a16:creationId xmlns:a16="http://schemas.microsoft.com/office/drawing/2014/main" id="{E052EFBC-302C-43C0-80B0-720A3A8BF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1433B-A397-4C0A-807C-E9B7B8E5C850}"/>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1437246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B5CB-4021-4CD5-B37A-AE72313DF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1581A-3C2E-442D-9673-1FA410F0104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E90292-EAAF-41CB-B30A-3DF2DA742D3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972C83-837A-4A99-A56C-A45D0EB25276}"/>
              </a:ext>
            </a:extLst>
          </p:cNvPr>
          <p:cNvSpPr>
            <a:spLocks noGrp="1"/>
          </p:cNvSpPr>
          <p:nvPr>
            <p:ph type="dt" sz="half" idx="10"/>
          </p:nvPr>
        </p:nvSpPr>
        <p:spPr/>
        <p:txBody>
          <a:bodyPr/>
          <a:lstStyle/>
          <a:p>
            <a:fld id="{F82D0546-CEB2-420E-B159-2C46E53B37B2}" type="datetimeFigureOut">
              <a:rPr lang="en-US" smtClean="0"/>
              <a:t>10/28/2021</a:t>
            </a:fld>
            <a:endParaRPr lang="en-US"/>
          </a:p>
        </p:txBody>
      </p:sp>
      <p:sp>
        <p:nvSpPr>
          <p:cNvPr id="6" name="Footer Placeholder 5">
            <a:extLst>
              <a:ext uri="{FF2B5EF4-FFF2-40B4-BE49-F238E27FC236}">
                <a16:creationId xmlns:a16="http://schemas.microsoft.com/office/drawing/2014/main" id="{D75F87B9-D2DC-4B52-A23F-A62219C47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2365B-6DBD-4E81-A3C8-E1921E0E5449}"/>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104576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0370-94EA-44B4-9C3B-65B77AE0366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06BC24-4CA3-4103-A3D1-F726E84ED78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1A8AC-47E3-4D7F-BAD7-A881BEC5F25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23511F-96F5-4425-9866-8079C31244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0B6BEB-AB05-4FE3-AD66-05567B7E7FE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E9C00-1FBC-4929-A0E5-DA556E1F4EFF}"/>
              </a:ext>
            </a:extLst>
          </p:cNvPr>
          <p:cNvSpPr>
            <a:spLocks noGrp="1"/>
          </p:cNvSpPr>
          <p:nvPr>
            <p:ph type="dt" sz="half" idx="10"/>
          </p:nvPr>
        </p:nvSpPr>
        <p:spPr/>
        <p:txBody>
          <a:bodyPr/>
          <a:lstStyle/>
          <a:p>
            <a:fld id="{F82D0546-CEB2-420E-B159-2C46E53B37B2}" type="datetimeFigureOut">
              <a:rPr lang="en-US" smtClean="0"/>
              <a:t>10/28/2021</a:t>
            </a:fld>
            <a:endParaRPr lang="en-US"/>
          </a:p>
        </p:txBody>
      </p:sp>
      <p:sp>
        <p:nvSpPr>
          <p:cNvPr id="8" name="Footer Placeholder 7">
            <a:extLst>
              <a:ext uri="{FF2B5EF4-FFF2-40B4-BE49-F238E27FC236}">
                <a16:creationId xmlns:a16="http://schemas.microsoft.com/office/drawing/2014/main" id="{1834C8E3-32C2-4FF2-81AE-3195BE6DB6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E1BF6B-4B70-41D5-97D2-B46E187A255E}"/>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2301392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964F4-C67B-4156-B505-982D3FEC7C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DAAB7E-3206-4145-844B-F87B72AACECB}"/>
              </a:ext>
            </a:extLst>
          </p:cNvPr>
          <p:cNvSpPr>
            <a:spLocks noGrp="1"/>
          </p:cNvSpPr>
          <p:nvPr>
            <p:ph type="dt" sz="half" idx="10"/>
          </p:nvPr>
        </p:nvSpPr>
        <p:spPr/>
        <p:txBody>
          <a:bodyPr/>
          <a:lstStyle/>
          <a:p>
            <a:fld id="{F82D0546-CEB2-420E-B159-2C46E53B37B2}" type="datetimeFigureOut">
              <a:rPr lang="en-US" smtClean="0"/>
              <a:t>10/28/2021</a:t>
            </a:fld>
            <a:endParaRPr lang="en-US"/>
          </a:p>
        </p:txBody>
      </p:sp>
      <p:sp>
        <p:nvSpPr>
          <p:cNvPr id="4" name="Footer Placeholder 3">
            <a:extLst>
              <a:ext uri="{FF2B5EF4-FFF2-40B4-BE49-F238E27FC236}">
                <a16:creationId xmlns:a16="http://schemas.microsoft.com/office/drawing/2014/main" id="{24135C98-634D-4C6C-8D2D-49992698AC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4AF54-7EEA-4A09-843F-CECB268D75B9}"/>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10345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025CC-C06B-4D25-BB09-2F2237DA6B17}"/>
              </a:ext>
            </a:extLst>
          </p:cNvPr>
          <p:cNvSpPr>
            <a:spLocks noGrp="1"/>
          </p:cNvSpPr>
          <p:nvPr>
            <p:ph type="dt" sz="half" idx="10"/>
          </p:nvPr>
        </p:nvSpPr>
        <p:spPr/>
        <p:txBody>
          <a:bodyPr/>
          <a:lstStyle/>
          <a:p>
            <a:fld id="{F82D0546-CEB2-420E-B159-2C46E53B37B2}" type="datetimeFigureOut">
              <a:rPr lang="en-US" smtClean="0"/>
              <a:t>10/28/2021</a:t>
            </a:fld>
            <a:endParaRPr lang="en-US"/>
          </a:p>
        </p:txBody>
      </p:sp>
      <p:sp>
        <p:nvSpPr>
          <p:cNvPr id="3" name="Footer Placeholder 2">
            <a:extLst>
              <a:ext uri="{FF2B5EF4-FFF2-40B4-BE49-F238E27FC236}">
                <a16:creationId xmlns:a16="http://schemas.microsoft.com/office/drawing/2014/main" id="{A4772858-7FCB-40DC-89F9-3F24771F1D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545F5B-B6C7-467B-ABBA-5BA5945ED9D3}"/>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193718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91C1-3726-48D7-86BE-5A60B50961D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7673C8-8652-491B-B629-C1F9CFA0D3A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2321C-2D5E-4476-AB51-C2C26DD40C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59B94-58C9-4EB9-8ABB-5F48D405FE29}"/>
              </a:ext>
            </a:extLst>
          </p:cNvPr>
          <p:cNvSpPr>
            <a:spLocks noGrp="1"/>
          </p:cNvSpPr>
          <p:nvPr>
            <p:ph type="dt" sz="half" idx="10"/>
          </p:nvPr>
        </p:nvSpPr>
        <p:spPr/>
        <p:txBody>
          <a:bodyPr/>
          <a:lstStyle/>
          <a:p>
            <a:fld id="{F82D0546-CEB2-420E-B159-2C46E53B37B2}" type="datetimeFigureOut">
              <a:rPr lang="en-US" smtClean="0"/>
              <a:t>10/28/2021</a:t>
            </a:fld>
            <a:endParaRPr lang="en-US"/>
          </a:p>
        </p:txBody>
      </p:sp>
      <p:sp>
        <p:nvSpPr>
          <p:cNvPr id="6" name="Footer Placeholder 5">
            <a:extLst>
              <a:ext uri="{FF2B5EF4-FFF2-40B4-BE49-F238E27FC236}">
                <a16:creationId xmlns:a16="http://schemas.microsoft.com/office/drawing/2014/main" id="{A4991025-F3E9-40C3-89E1-9FCFB17A1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BE0E27-7CFD-48DB-9F4E-CC9564EAB768}"/>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63777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2021</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D83B-70E3-4B74-BADA-5D5D8FB1AE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98F19F-7FC5-41AC-BFD1-FA578AE776A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1DCCDC-A2DC-42C4-A180-82CF4CCAB6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203425-963F-4AF2-91E6-F0D39B15D266}"/>
              </a:ext>
            </a:extLst>
          </p:cNvPr>
          <p:cNvSpPr>
            <a:spLocks noGrp="1"/>
          </p:cNvSpPr>
          <p:nvPr>
            <p:ph type="dt" sz="half" idx="10"/>
          </p:nvPr>
        </p:nvSpPr>
        <p:spPr/>
        <p:txBody>
          <a:bodyPr/>
          <a:lstStyle/>
          <a:p>
            <a:fld id="{F82D0546-CEB2-420E-B159-2C46E53B37B2}" type="datetimeFigureOut">
              <a:rPr lang="en-US" smtClean="0"/>
              <a:t>10/28/2021</a:t>
            </a:fld>
            <a:endParaRPr lang="en-US"/>
          </a:p>
        </p:txBody>
      </p:sp>
      <p:sp>
        <p:nvSpPr>
          <p:cNvPr id="6" name="Footer Placeholder 5">
            <a:extLst>
              <a:ext uri="{FF2B5EF4-FFF2-40B4-BE49-F238E27FC236}">
                <a16:creationId xmlns:a16="http://schemas.microsoft.com/office/drawing/2014/main" id="{C6B319C8-93BD-4CD9-9CDF-2988AE3A86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123AF-8FB2-4895-9F9A-B7FC241A6587}"/>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837342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86F6-1E1B-49DA-8CF7-EDD095D2D0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2F0E21-4C34-406F-914E-2813B3B93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F5467-CAD2-4128-A8E2-C97ABEC19A8B}"/>
              </a:ext>
            </a:extLst>
          </p:cNvPr>
          <p:cNvSpPr>
            <a:spLocks noGrp="1"/>
          </p:cNvSpPr>
          <p:nvPr>
            <p:ph type="dt" sz="half" idx="10"/>
          </p:nvPr>
        </p:nvSpPr>
        <p:spPr/>
        <p:txBody>
          <a:bodyPr/>
          <a:lstStyle/>
          <a:p>
            <a:fld id="{F82D0546-CEB2-420E-B159-2C46E53B37B2}" type="datetimeFigureOut">
              <a:rPr lang="en-US" smtClean="0"/>
              <a:t>10/28/2021</a:t>
            </a:fld>
            <a:endParaRPr lang="en-US"/>
          </a:p>
        </p:txBody>
      </p:sp>
      <p:sp>
        <p:nvSpPr>
          <p:cNvPr id="5" name="Footer Placeholder 4">
            <a:extLst>
              <a:ext uri="{FF2B5EF4-FFF2-40B4-BE49-F238E27FC236}">
                <a16:creationId xmlns:a16="http://schemas.microsoft.com/office/drawing/2014/main" id="{F34BEB75-86E8-4989-8F20-77EB7019E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6FBF6-1647-4789-AB8C-72927D7B4D48}"/>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33629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3A867-7F6A-4EC2-88D0-571F7C9559F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3E523B-5679-4A3F-8316-7A6F856350E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28201-8E8A-4AF2-A7D6-9A43ABAF9A45}"/>
              </a:ext>
            </a:extLst>
          </p:cNvPr>
          <p:cNvSpPr>
            <a:spLocks noGrp="1"/>
          </p:cNvSpPr>
          <p:nvPr>
            <p:ph type="dt" sz="half" idx="10"/>
          </p:nvPr>
        </p:nvSpPr>
        <p:spPr/>
        <p:txBody>
          <a:bodyPr/>
          <a:lstStyle/>
          <a:p>
            <a:fld id="{F82D0546-CEB2-420E-B159-2C46E53B37B2}" type="datetimeFigureOut">
              <a:rPr lang="en-US" smtClean="0"/>
              <a:t>10/28/2021</a:t>
            </a:fld>
            <a:endParaRPr lang="en-US"/>
          </a:p>
        </p:txBody>
      </p:sp>
      <p:sp>
        <p:nvSpPr>
          <p:cNvPr id="5" name="Footer Placeholder 4">
            <a:extLst>
              <a:ext uri="{FF2B5EF4-FFF2-40B4-BE49-F238E27FC236}">
                <a16:creationId xmlns:a16="http://schemas.microsoft.com/office/drawing/2014/main" id="{C11D9FC1-6442-4A3E-B6B6-1CC6A42B1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34C33-CB12-4A58-BEB8-15EF39691D01}"/>
              </a:ext>
            </a:extLst>
          </p:cNvPr>
          <p:cNvSpPr>
            <a:spLocks noGrp="1"/>
          </p:cNvSpPr>
          <p:nvPr>
            <p:ph type="sldNum" sz="quarter" idx="12"/>
          </p:nvPr>
        </p:nvSpPr>
        <p:spPr/>
        <p:txBody>
          <a:bodyPr/>
          <a:lstStyle/>
          <a:p>
            <a:fld id="{60A130A5-DEB2-485B-A2C0-4FB7249EA777}" type="slidenum">
              <a:rPr lang="en-US" smtClean="0"/>
              <a:t>‹#›</a:t>
            </a:fld>
            <a:endParaRPr lang="en-US"/>
          </a:p>
        </p:txBody>
      </p:sp>
    </p:spTree>
    <p:extLst>
      <p:ext uri="{BB962C8B-B14F-4D97-AF65-F5344CB8AC3E}">
        <p14:creationId xmlns:p14="http://schemas.microsoft.com/office/powerpoint/2010/main" val="165397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2021</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2021</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2021</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2021</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2021</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2021</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2021</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F3AA1-CA8D-4614-A5A0-179B034FB19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D2CBC2-F102-47E9-9F73-4863F7C2DC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22418-7D53-4DFA-83D5-4EBE242B2A8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D0546-CEB2-420E-B159-2C46E53B37B2}" type="datetimeFigureOut">
              <a:rPr lang="en-US" smtClean="0"/>
              <a:t>10/28/2021</a:t>
            </a:fld>
            <a:endParaRPr lang="en-US"/>
          </a:p>
        </p:txBody>
      </p:sp>
      <p:sp>
        <p:nvSpPr>
          <p:cNvPr id="5" name="Footer Placeholder 4">
            <a:extLst>
              <a:ext uri="{FF2B5EF4-FFF2-40B4-BE49-F238E27FC236}">
                <a16:creationId xmlns:a16="http://schemas.microsoft.com/office/drawing/2014/main" id="{F7A859DA-FB04-4E17-B3A4-0C23A08270F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C061F6-C66E-49A6-B07A-FE147264EC4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30A5-DEB2-485B-A2C0-4FB7249EA777}" type="slidenum">
              <a:rPr lang="en-US" smtClean="0"/>
              <a:t>‹#›</a:t>
            </a:fld>
            <a:endParaRPr lang="en-US"/>
          </a:p>
        </p:txBody>
      </p:sp>
    </p:spTree>
    <p:extLst>
      <p:ext uri="{BB962C8B-B14F-4D97-AF65-F5344CB8AC3E}">
        <p14:creationId xmlns:p14="http://schemas.microsoft.com/office/powerpoint/2010/main" val="2848855334"/>
      </p:ext>
    </p:extLst>
  </p:cSld>
  <p:clrMap bg1="lt1" tx1="dk1" bg2="lt2" tx2="dk2" accent1="accent1" accent2="accent2" accent3="accent3" accent4="accent4" accent5="accent5" accent6="accent6" hlink="hlink" folHlink="folHlink"/>
  <p:sldLayoutIdLst>
    <p:sldLayoutId id="2147486425" r:id="rId1"/>
    <p:sldLayoutId id="2147486426" r:id="rId2"/>
    <p:sldLayoutId id="2147486427" r:id="rId3"/>
    <p:sldLayoutId id="2147486428" r:id="rId4"/>
    <p:sldLayoutId id="2147486429" r:id="rId5"/>
    <p:sldLayoutId id="2147486430" r:id="rId6"/>
    <p:sldLayoutId id="2147486431" r:id="rId7"/>
    <p:sldLayoutId id="2147486432" r:id="rId8"/>
    <p:sldLayoutId id="2147486433" r:id="rId9"/>
    <p:sldLayoutId id="2147486434" r:id="rId10"/>
    <p:sldLayoutId id="21474864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peoplemattersglobal.com/blog/life-at-work/racing-with-resilience-22452" TargetMode="External"/><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71195909@N03/28955874330" TargetMode="External"/><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freesvg.org/cheerleader-with-legs" TargetMode="External"/><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photo/woman-practicing-yoga-3822535/"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hyperlink" Target="https://commons.wikimedia.org/wiki/File:Tools-spanner-hammer.svg" TargetMode="External"/><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https://www.personal.psu.edu/staff/b/x/bxb11/Objectives/" TargetMode="External"/><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internetmarketingblog101.com/setting-blogging-goals-is-very-important/" TargetMode="External"/><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question-mark-consider-think-2318030/" TargetMode="External"/><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technofaq.org/posts/2020/10/business-goals-for-startups-what-you-need-to-know/" TargetMode="External"/><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researchleap.com/factors-affecting-the-success-of-bumiputera-entrepreneurs-in-small-and-medium-enterprises-smes-in-malaysia/" TargetMode="External"/><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BzuawrFE1xM"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wellandgood.com/how-much-money-to-be-happy/" TargetMode="External"/><Relationship Id="rId2" Type="http://schemas.openxmlformats.org/officeDocument/2006/relationships/hyperlink" Target="http://blog.mindgenius.com/2012/12/why-is-continuing-professional.html"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mailto:cheryl@partnersinmeded.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duperrin.com/english/2017/02/01/why-you-dont-need-a-chief-happiness-officer/do-what-you-love-advice-or-reminder/" TargetMode="External"/><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fortheloveofthedogblog.com/animal-advocacy/dogs-in-song"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ministry-to-children.com/how-to-create-an-object-lesson-for-kids-church/" TargetMode="External"/><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a:t>1</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dirty="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dirty="0">
                <a:latin typeface="Arial" panose="020B0604020202020204" pitchFamily="34" charset="0"/>
                <a:cs typeface="Arial" panose="020B0604020202020204" pitchFamily="34" charset="0"/>
              </a:rPr>
              <a:t>Here is what it should look like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ALSO</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Your phone line is muted, but you can always chat to the host, BJ Schwartz, if you have any questions or concerns during this time.</a:t>
            </a:r>
            <a:br>
              <a:rPr lang="en-US" sz="2400" dirty="0">
                <a:solidFill>
                  <a:srgbClr val="00B050"/>
                </a:solidFill>
                <a:latin typeface="Arial" panose="020B0604020202020204" pitchFamily="34" charset="0"/>
                <a:cs typeface="Arial" panose="020B0604020202020204" pitchFamily="34" charset="0"/>
              </a:rPr>
            </a:br>
            <a:endParaRPr lang="en-US" sz="1200" b="1" dirty="0">
              <a:latin typeface="+mn-lt"/>
            </a:endParaRPr>
          </a:p>
          <a:p>
            <a:pPr>
              <a:defRPr/>
            </a:pPr>
            <a:endParaRPr lang="en-US" sz="1600" b="0" dirty="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Please Note…</a:t>
            </a:r>
            <a:endParaRPr lang="en-US" dirty="0"/>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62812"/>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10</a:t>
            </a:fld>
            <a:endParaRPr lang="en-US" altLang="en-US"/>
          </a:p>
        </p:txBody>
      </p:sp>
      <p:sp>
        <p:nvSpPr>
          <p:cNvPr id="4" name="Title 1">
            <a:extLst>
              <a:ext uri="{FF2B5EF4-FFF2-40B4-BE49-F238E27FC236}">
                <a16:creationId xmlns:a16="http://schemas.microsoft.com/office/drawing/2014/main" id="{EB4383B9-333C-4439-A92E-1D96B1938AC1}"/>
              </a:ext>
            </a:extLst>
          </p:cNvPr>
          <p:cNvSpPr>
            <a:spLocks noGrp="1"/>
          </p:cNvSpPr>
          <p:nvPr>
            <p:ph type="title"/>
          </p:nvPr>
        </p:nvSpPr>
        <p:spPr>
          <a:xfrm>
            <a:off x="617622" y="501986"/>
            <a:ext cx="7215195" cy="1048127"/>
          </a:xfrm>
        </p:spPr>
        <p:txBody>
          <a:bodyPr>
            <a:normAutofit/>
          </a:bodyPr>
          <a:lstStyle/>
          <a:p>
            <a:pPr algn="r"/>
            <a:r>
              <a:rPr lang="en-US" sz="6000" b="1" dirty="0"/>
              <a:t>RESILIENCE</a:t>
            </a:r>
          </a:p>
        </p:txBody>
      </p:sp>
      <p:sp>
        <p:nvSpPr>
          <p:cNvPr id="7" name="Content Placeholder 2">
            <a:extLst>
              <a:ext uri="{FF2B5EF4-FFF2-40B4-BE49-F238E27FC236}">
                <a16:creationId xmlns:a16="http://schemas.microsoft.com/office/drawing/2014/main" id="{439B375B-B11B-4529-A0E1-25913AA74F0D}"/>
              </a:ext>
            </a:extLst>
          </p:cNvPr>
          <p:cNvSpPr>
            <a:spLocks noGrp="1"/>
          </p:cNvSpPr>
          <p:nvPr>
            <p:ph idx="1"/>
          </p:nvPr>
        </p:nvSpPr>
        <p:spPr>
          <a:xfrm>
            <a:off x="617622" y="2595770"/>
            <a:ext cx="7215195" cy="3440618"/>
          </a:xfrm>
        </p:spPr>
        <p:txBody>
          <a:bodyPr/>
          <a:lstStyle/>
          <a:p>
            <a:r>
              <a:rPr lang="en-US" dirty="0"/>
              <a:t>Change is constant</a:t>
            </a:r>
          </a:p>
          <a:p>
            <a:r>
              <a:rPr lang="en-US" dirty="0"/>
              <a:t>Mistakes are made</a:t>
            </a:r>
          </a:p>
          <a:p>
            <a:r>
              <a:rPr lang="en-US" dirty="0"/>
              <a:t>Adaptable</a:t>
            </a:r>
          </a:p>
          <a:p>
            <a:r>
              <a:rPr lang="en-US" dirty="0"/>
              <a:t>The ability to struggle well</a:t>
            </a:r>
          </a:p>
          <a:p>
            <a:r>
              <a:rPr lang="en-US" dirty="0"/>
              <a:t>Support system</a:t>
            </a:r>
          </a:p>
          <a:p>
            <a:pPr marL="0" indent="0">
              <a:buNone/>
            </a:pPr>
            <a:endParaRPr lang="en-US" dirty="0"/>
          </a:p>
        </p:txBody>
      </p:sp>
      <p:pic>
        <p:nvPicPr>
          <p:cNvPr id="8" name="Picture 7">
            <a:extLst>
              <a:ext uri="{FF2B5EF4-FFF2-40B4-BE49-F238E27FC236}">
                <a16:creationId xmlns:a16="http://schemas.microsoft.com/office/drawing/2014/main" id="{65B329BB-8209-46E1-9C81-D99E6BFB81B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99908" y="3559629"/>
            <a:ext cx="2935375" cy="2135219"/>
          </a:xfrm>
          <a:prstGeom prst="rect">
            <a:avLst/>
          </a:prstGeom>
        </p:spPr>
      </p:pic>
    </p:spTree>
    <p:extLst>
      <p:ext uri="{BB962C8B-B14F-4D97-AF65-F5344CB8AC3E}">
        <p14:creationId xmlns:p14="http://schemas.microsoft.com/office/powerpoint/2010/main" val="3037993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11</a:t>
            </a:fld>
            <a:endParaRPr lang="en-US" altLang="en-US"/>
          </a:p>
        </p:txBody>
      </p:sp>
      <p:sp>
        <p:nvSpPr>
          <p:cNvPr id="4" name="Title 1">
            <a:extLst>
              <a:ext uri="{FF2B5EF4-FFF2-40B4-BE49-F238E27FC236}">
                <a16:creationId xmlns:a16="http://schemas.microsoft.com/office/drawing/2014/main" id="{23A8B168-0420-4FF5-B6B2-D8A1CC6358DE}"/>
              </a:ext>
            </a:extLst>
          </p:cNvPr>
          <p:cNvSpPr>
            <a:spLocks noGrp="1"/>
          </p:cNvSpPr>
          <p:nvPr>
            <p:ph type="title"/>
          </p:nvPr>
        </p:nvSpPr>
        <p:spPr>
          <a:xfrm>
            <a:off x="-825137" y="215486"/>
            <a:ext cx="8253549" cy="1325563"/>
          </a:xfrm>
        </p:spPr>
        <p:txBody>
          <a:bodyPr>
            <a:normAutofit/>
          </a:bodyPr>
          <a:lstStyle/>
          <a:p>
            <a:pPr algn="r"/>
            <a:r>
              <a:rPr lang="en-US" sz="6000" b="1" dirty="0"/>
              <a:t>ACHIEVER</a:t>
            </a:r>
          </a:p>
        </p:txBody>
      </p:sp>
      <p:sp>
        <p:nvSpPr>
          <p:cNvPr id="7" name="Content Placeholder 2">
            <a:extLst>
              <a:ext uri="{FF2B5EF4-FFF2-40B4-BE49-F238E27FC236}">
                <a16:creationId xmlns:a16="http://schemas.microsoft.com/office/drawing/2014/main" id="{1E003EE6-6F81-4001-9BF6-CB4B7818F43E}"/>
              </a:ext>
            </a:extLst>
          </p:cNvPr>
          <p:cNvSpPr>
            <a:spLocks noGrp="1"/>
          </p:cNvSpPr>
          <p:nvPr>
            <p:ph idx="1"/>
          </p:nvPr>
        </p:nvSpPr>
        <p:spPr>
          <a:xfrm>
            <a:off x="698863" y="1850195"/>
            <a:ext cx="8253549" cy="4351338"/>
          </a:xfrm>
        </p:spPr>
        <p:txBody>
          <a:bodyPr/>
          <a:lstStyle/>
          <a:p>
            <a:r>
              <a:rPr lang="en-US" dirty="0"/>
              <a:t>Get things done!</a:t>
            </a:r>
          </a:p>
          <a:p>
            <a:r>
              <a:rPr lang="en-US" dirty="0"/>
              <a:t>Cross tasks off your list.</a:t>
            </a:r>
          </a:p>
          <a:p>
            <a:r>
              <a:rPr lang="en-US" dirty="0"/>
              <a:t>Establish your processes, do things the way that they work for you!</a:t>
            </a:r>
          </a:p>
          <a:p>
            <a:r>
              <a:rPr lang="en-US" dirty="0"/>
              <a:t>Find fulfillment</a:t>
            </a:r>
          </a:p>
          <a:p>
            <a:endParaRPr lang="en-US" dirty="0"/>
          </a:p>
        </p:txBody>
      </p:sp>
      <p:pic>
        <p:nvPicPr>
          <p:cNvPr id="8" name="Picture 7">
            <a:extLst>
              <a:ext uri="{FF2B5EF4-FFF2-40B4-BE49-F238E27FC236}">
                <a16:creationId xmlns:a16="http://schemas.microsoft.com/office/drawing/2014/main" id="{665E146C-3041-4515-8892-50CD5F67D4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15050" y="3612275"/>
            <a:ext cx="1969948" cy="2509851"/>
          </a:xfrm>
          <a:prstGeom prst="rect">
            <a:avLst/>
          </a:prstGeom>
        </p:spPr>
      </p:pic>
    </p:spTree>
    <p:extLst>
      <p:ext uri="{BB962C8B-B14F-4D97-AF65-F5344CB8AC3E}">
        <p14:creationId xmlns:p14="http://schemas.microsoft.com/office/powerpoint/2010/main" val="1759522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12</a:t>
            </a:fld>
            <a:endParaRPr lang="en-US" altLang="en-US"/>
          </a:p>
        </p:txBody>
      </p:sp>
      <p:sp>
        <p:nvSpPr>
          <p:cNvPr id="4" name="Title 1">
            <a:extLst>
              <a:ext uri="{FF2B5EF4-FFF2-40B4-BE49-F238E27FC236}">
                <a16:creationId xmlns:a16="http://schemas.microsoft.com/office/drawing/2014/main" id="{AC613860-CC51-46CB-81F8-BA89992BCC19}"/>
              </a:ext>
            </a:extLst>
          </p:cNvPr>
          <p:cNvSpPr>
            <a:spLocks noGrp="1"/>
          </p:cNvSpPr>
          <p:nvPr>
            <p:ph type="title"/>
          </p:nvPr>
        </p:nvSpPr>
        <p:spPr>
          <a:xfrm>
            <a:off x="799364" y="164418"/>
            <a:ext cx="7156269" cy="1325563"/>
          </a:xfrm>
        </p:spPr>
        <p:txBody>
          <a:bodyPr>
            <a:normAutofit/>
          </a:bodyPr>
          <a:lstStyle/>
          <a:p>
            <a:pPr algn="r"/>
            <a:r>
              <a:rPr lang="en-US" sz="6000" b="1" dirty="0"/>
              <a:t>ZEALOUS</a:t>
            </a:r>
          </a:p>
        </p:txBody>
      </p:sp>
      <p:sp>
        <p:nvSpPr>
          <p:cNvPr id="7" name="Content Placeholder 2">
            <a:extLst>
              <a:ext uri="{FF2B5EF4-FFF2-40B4-BE49-F238E27FC236}">
                <a16:creationId xmlns:a16="http://schemas.microsoft.com/office/drawing/2014/main" id="{B17BEEE2-577B-4DBA-A6A4-A34906AB0EF9}"/>
              </a:ext>
            </a:extLst>
          </p:cNvPr>
          <p:cNvSpPr>
            <a:spLocks noGrp="1"/>
          </p:cNvSpPr>
          <p:nvPr>
            <p:ph idx="1"/>
          </p:nvPr>
        </p:nvSpPr>
        <p:spPr>
          <a:xfrm>
            <a:off x="407478" y="1624918"/>
            <a:ext cx="7156269" cy="4351338"/>
          </a:xfrm>
        </p:spPr>
        <p:txBody>
          <a:bodyPr/>
          <a:lstStyle/>
          <a:p>
            <a:r>
              <a:rPr lang="en-US" dirty="0"/>
              <a:t>Cheerleader for your residents and your program</a:t>
            </a:r>
          </a:p>
          <a:p>
            <a:r>
              <a:rPr lang="en-US" dirty="0"/>
              <a:t>Recruitment</a:t>
            </a:r>
          </a:p>
          <a:p>
            <a:r>
              <a:rPr lang="en-US" dirty="0"/>
              <a:t>Be zealous about yourself - not just in your professional development, but in your personal development as well!</a:t>
            </a:r>
          </a:p>
        </p:txBody>
      </p:sp>
      <p:pic>
        <p:nvPicPr>
          <p:cNvPr id="8" name="Picture 7">
            <a:extLst>
              <a:ext uri="{FF2B5EF4-FFF2-40B4-BE49-F238E27FC236}">
                <a16:creationId xmlns:a16="http://schemas.microsoft.com/office/drawing/2014/main" id="{63FA7C96-D331-4BB1-AFCC-E683A9D304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93978" y="3646713"/>
            <a:ext cx="1585343" cy="2329543"/>
          </a:xfrm>
          <a:prstGeom prst="rect">
            <a:avLst/>
          </a:prstGeom>
        </p:spPr>
      </p:pic>
    </p:spTree>
    <p:extLst>
      <p:ext uri="{BB962C8B-B14F-4D97-AF65-F5344CB8AC3E}">
        <p14:creationId xmlns:p14="http://schemas.microsoft.com/office/powerpoint/2010/main" val="235835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13</a:t>
            </a:fld>
            <a:endParaRPr lang="en-US" altLang="en-US"/>
          </a:p>
        </p:txBody>
      </p:sp>
      <p:sp>
        <p:nvSpPr>
          <p:cNvPr id="4" name="Title 1">
            <a:extLst>
              <a:ext uri="{FF2B5EF4-FFF2-40B4-BE49-F238E27FC236}">
                <a16:creationId xmlns:a16="http://schemas.microsoft.com/office/drawing/2014/main" id="{8081E90B-C382-45F2-BE00-2D61AB544196}"/>
              </a:ext>
            </a:extLst>
          </p:cNvPr>
          <p:cNvSpPr>
            <a:spLocks noGrp="1"/>
          </p:cNvSpPr>
          <p:nvPr>
            <p:ph type="title"/>
          </p:nvPr>
        </p:nvSpPr>
        <p:spPr>
          <a:xfrm>
            <a:off x="-1636059" y="230188"/>
            <a:ext cx="9614647" cy="1325563"/>
          </a:xfrm>
        </p:spPr>
        <p:txBody>
          <a:bodyPr>
            <a:normAutofit/>
          </a:bodyPr>
          <a:lstStyle/>
          <a:p>
            <a:pPr algn="r"/>
            <a:r>
              <a:rPr lang="en-US" sz="6000" b="1" dirty="0"/>
              <a:t>YOGA                                                                                                                                                                                                                                                                                                                                                                                                                                                                                                                                                                                                                                                                                                                                                                                                                                                                                                                                                                                                                                                                                                                                                                                                                                                                                                                                                                                                                                                                                                                                                                                                                                                                                                               </a:t>
            </a:r>
          </a:p>
        </p:txBody>
      </p:sp>
      <p:sp>
        <p:nvSpPr>
          <p:cNvPr id="7" name="Content Placeholder 2">
            <a:extLst>
              <a:ext uri="{FF2B5EF4-FFF2-40B4-BE49-F238E27FC236}">
                <a16:creationId xmlns:a16="http://schemas.microsoft.com/office/drawing/2014/main" id="{8D371ECC-30A7-4544-A54C-246B9AE6F356}"/>
              </a:ext>
            </a:extLst>
          </p:cNvPr>
          <p:cNvSpPr>
            <a:spLocks noGrp="1"/>
          </p:cNvSpPr>
          <p:nvPr>
            <p:ph idx="1"/>
          </p:nvPr>
        </p:nvSpPr>
        <p:spPr>
          <a:xfrm>
            <a:off x="461682" y="1953708"/>
            <a:ext cx="10515600" cy="4351338"/>
          </a:xfrm>
        </p:spPr>
        <p:txBody>
          <a:bodyPr/>
          <a:lstStyle/>
          <a:p>
            <a:r>
              <a:rPr lang="en-US" dirty="0"/>
              <a:t>Be physically active</a:t>
            </a:r>
          </a:p>
          <a:p>
            <a:r>
              <a:rPr lang="en-US" dirty="0"/>
              <a:t>Exercise</a:t>
            </a:r>
          </a:p>
          <a:p>
            <a:r>
              <a:rPr lang="en-US" dirty="0"/>
              <a:t>Calming/Centering activities</a:t>
            </a:r>
          </a:p>
          <a:p>
            <a:r>
              <a:rPr lang="en-US" dirty="0"/>
              <a:t>Relieve tension/stress</a:t>
            </a:r>
          </a:p>
          <a:p>
            <a:r>
              <a:rPr lang="en-US" dirty="0"/>
              <a:t>Take breaks                                                                                                                                                                                                                                                                                                                                                                                                                                                                                                                                                                                                                                 </a:t>
            </a:r>
          </a:p>
          <a:p>
            <a:pPr marL="0" indent="0">
              <a:buNone/>
            </a:pPr>
            <a:endParaRPr lang="en-US" dirty="0"/>
          </a:p>
          <a:p>
            <a:endParaRPr lang="en-US" dirty="0"/>
          </a:p>
        </p:txBody>
      </p:sp>
      <p:pic>
        <p:nvPicPr>
          <p:cNvPr id="8" name="Picture 7">
            <a:extLst>
              <a:ext uri="{FF2B5EF4-FFF2-40B4-BE49-F238E27FC236}">
                <a16:creationId xmlns:a16="http://schemas.microsoft.com/office/drawing/2014/main" id="{0A7BE250-1483-4B83-B0EC-B4079E01B05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32" t="46409"/>
          <a:stretch/>
        </p:blipFill>
        <p:spPr>
          <a:xfrm>
            <a:off x="5845803" y="3962400"/>
            <a:ext cx="2659874" cy="2214563"/>
          </a:xfrm>
          <a:prstGeom prst="rect">
            <a:avLst/>
          </a:prstGeom>
        </p:spPr>
      </p:pic>
    </p:spTree>
    <p:extLst>
      <p:ext uri="{BB962C8B-B14F-4D97-AF65-F5344CB8AC3E}">
        <p14:creationId xmlns:p14="http://schemas.microsoft.com/office/powerpoint/2010/main" val="224927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14</a:t>
            </a:fld>
            <a:endParaRPr lang="en-US" altLang="en-US"/>
          </a:p>
        </p:txBody>
      </p:sp>
      <p:sp>
        <p:nvSpPr>
          <p:cNvPr id="4" name="Title 1">
            <a:extLst>
              <a:ext uri="{FF2B5EF4-FFF2-40B4-BE49-F238E27FC236}">
                <a16:creationId xmlns:a16="http://schemas.microsoft.com/office/drawing/2014/main" id="{A9AC64CF-6774-4AB4-91C3-40CAFB1FBF0E}"/>
              </a:ext>
            </a:extLst>
          </p:cNvPr>
          <p:cNvSpPr>
            <a:spLocks noGrp="1"/>
          </p:cNvSpPr>
          <p:nvPr>
            <p:ph type="title"/>
          </p:nvPr>
        </p:nvSpPr>
        <p:spPr>
          <a:xfrm>
            <a:off x="838200" y="365125"/>
            <a:ext cx="7940040" cy="1325563"/>
          </a:xfrm>
        </p:spPr>
        <p:txBody>
          <a:bodyPr>
            <a:normAutofit/>
          </a:bodyPr>
          <a:lstStyle/>
          <a:p>
            <a:pPr algn="r"/>
            <a:r>
              <a:rPr lang="en-US" sz="6000" b="1" dirty="0"/>
              <a:t>Be C-C-CRAZY…</a:t>
            </a:r>
          </a:p>
        </p:txBody>
      </p:sp>
      <p:graphicFrame>
        <p:nvGraphicFramePr>
          <p:cNvPr id="7" name="Content Placeholder 3">
            <a:extLst>
              <a:ext uri="{FF2B5EF4-FFF2-40B4-BE49-F238E27FC236}">
                <a16:creationId xmlns:a16="http://schemas.microsoft.com/office/drawing/2014/main" id="{2A48AB0A-FD25-4C15-A278-FF4E6E5AA94A}"/>
              </a:ext>
            </a:extLst>
          </p:cNvPr>
          <p:cNvGraphicFramePr>
            <a:graphicFrameLocks noGrp="1"/>
          </p:cNvGraphicFramePr>
          <p:nvPr>
            <p:ph idx="1"/>
            <p:extLst>
              <p:ext uri="{D42A27DB-BD31-4B8C-83A1-F6EECF244321}">
                <p14:modId xmlns:p14="http://schemas.microsoft.com/office/powerpoint/2010/main" val="3391610572"/>
              </p:ext>
            </p:extLst>
          </p:nvPr>
        </p:nvGraphicFramePr>
        <p:xfrm>
          <a:off x="1663337" y="1702045"/>
          <a:ext cx="5572983" cy="3350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B3E640E-17A7-4421-A6EF-922B72457AFA}"/>
              </a:ext>
            </a:extLst>
          </p:cNvPr>
          <p:cNvSpPr txBox="1"/>
          <p:nvPr/>
        </p:nvSpPr>
        <p:spPr>
          <a:xfrm>
            <a:off x="1349772" y="5253057"/>
            <a:ext cx="5886548" cy="1015663"/>
          </a:xfrm>
          <a:prstGeom prst="rect">
            <a:avLst/>
          </a:prstGeom>
          <a:noFill/>
        </p:spPr>
        <p:txBody>
          <a:bodyPr wrap="none" rtlCol="0">
            <a:spAutoFit/>
          </a:bodyPr>
          <a:lstStyle/>
          <a:p>
            <a:r>
              <a:rPr lang="en-US" sz="6000" dirty="0"/>
              <a:t>…</a:t>
            </a:r>
            <a:r>
              <a:rPr lang="en-US" sz="6000" b="0" dirty="0"/>
              <a:t>be successful</a:t>
            </a:r>
            <a:r>
              <a:rPr lang="en-US" sz="6000" dirty="0"/>
              <a:t>.</a:t>
            </a:r>
          </a:p>
        </p:txBody>
      </p:sp>
      <p:pic>
        <p:nvPicPr>
          <p:cNvPr id="9" name="Picture 8">
            <a:extLst>
              <a:ext uri="{FF2B5EF4-FFF2-40B4-BE49-F238E27FC236}">
                <a16:creationId xmlns:a16="http://schemas.microsoft.com/office/drawing/2014/main" id="{8B8374F4-ADBD-4710-BA0B-017D1DF689B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872153" y="2834238"/>
            <a:ext cx="1399693" cy="1399693"/>
          </a:xfrm>
          <a:prstGeom prst="rect">
            <a:avLst/>
          </a:prstGeom>
        </p:spPr>
      </p:pic>
    </p:spTree>
    <p:extLst>
      <p:ext uri="{BB962C8B-B14F-4D97-AF65-F5344CB8AC3E}">
        <p14:creationId xmlns:p14="http://schemas.microsoft.com/office/powerpoint/2010/main" val="2851482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15</a:t>
            </a:fld>
            <a:endParaRPr lang="en-US" altLang="en-US"/>
          </a:p>
        </p:txBody>
      </p:sp>
      <p:sp>
        <p:nvSpPr>
          <p:cNvPr id="4" name="Title 1">
            <a:extLst>
              <a:ext uri="{FF2B5EF4-FFF2-40B4-BE49-F238E27FC236}">
                <a16:creationId xmlns:a16="http://schemas.microsoft.com/office/drawing/2014/main" id="{6F1BBF7F-F26E-4421-83C5-989C9AF8593E}"/>
              </a:ext>
            </a:extLst>
          </p:cNvPr>
          <p:cNvSpPr>
            <a:spLocks noGrp="1"/>
          </p:cNvSpPr>
          <p:nvPr>
            <p:ph type="title"/>
          </p:nvPr>
        </p:nvSpPr>
        <p:spPr>
          <a:xfrm>
            <a:off x="838200" y="365126"/>
            <a:ext cx="8053251" cy="1045664"/>
          </a:xfrm>
        </p:spPr>
        <p:txBody>
          <a:bodyPr>
            <a:normAutofit/>
          </a:bodyPr>
          <a:lstStyle/>
          <a:p>
            <a:pPr algn="r"/>
            <a:r>
              <a:rPr lang="en-US" sz="4800" dirty="0"/>
              <a:t>What is Success?</a:t>
            </a:r>
          </a:p>
        </p:txBody>
      </p:sp>
      <p:sp>
        <p:nvSpPr>
          <p:cNvPr id="7" name="Content Placeholder 2">
            <a:extLst>
              <a:ext uri="{FF2B5EF4-FFF2-40B4-BE49-F238E27FC236}">
                <a16:creationId xmlns:a16="http://schemas.microsoft.com/office/drawing/2014/main" id="{F964F548-40FF-4618-A370-99614E6AA6CF}"/>
              </a:ext>
            </a:extLst>
          </p:cNvPr>
          <p:cNvSpPr>
            <a:spLocks noGrp="1"/>
          </p:cNvSpPr>
          <p:nvPr>
            <p:ph idx="1"/>
          </p:nvPr>
        </p:nvSpPr>
        <p:spPr>
          <a:xfrm>
            <a:off x="838200" y="1825625"/>
            <a:ext cx="7791994" cy="4351338"/>
          </a:xfrm>
        </p:spPr>
        <p:txBody>
          <a:bodyPr/>
          <a:lstStyle/>
          <a:p>
            <a:pPr marL="0" indent="0">
              <a:buNone/>
            </a:pPr>
            <a:r>
              <a:rPr lang="en-US" dirty="0"/>
              <a:t>Per Wikipedia, it is a concept, “the state or condition of meeting a </a:t>
            </a:r>
            <a:r>
              <a:rPr lang="en-US" b="1" dirty="0"/>
              <a:t>defined range of expectations”.</a:t>
            </a:r>
          </a:p>
          <a:p>
            <a:pPr marL="0" indent="0">
              <a:buNone/>
            </a:pPr>
            <a:endParaRPr lang="en-US" b="1" dirty="0"/>
          </a:p>
          <a:p>
            <a:pPr marL="0" indent="0">
              <a:buNone/>
            </a:pPr>
            <a:endParaRPr lang="en-US" dirty="0"/>
          </a:p>
        </p:txBody>
      </p:sp>
      <p:graphicFrame>
        <p:nvGraphicFramePr>
          <p:cNvPr id="2" name="Diagram 1">
            <a:extLst>
              <a:ext uri="{FF2B5EF4-FFF2-40B4-BE49-F238E27FC236}">
                <a16:creationId xmlns:a16="http://schemas.microsoft.com/office/drawing/2014/main" id="{3B725D54-BE66-4C96-B209-006731C3F5DC}"/>
              </a:ext>
            </a:extLst>
          </p:cNvPr>
          <p:cNvGraphicFramePr/>
          <p:nvPr>
            <p:extLst>
              <p:ext uri="{D42A27DB-BD31-4B8C-83A1-F6EECF244321}">
                <p14:modId xmlns:p14="http://schemas.microsoft.com/office/powerpoint/2010/main" val="1332058778"/>
              </p:ext>
            </p:extLst>
          </p:nvPr>
        </p:nvGraphicFramePr>
        <p:xfrm>
          <a:off x="1524000" y="156945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4D2C8B47-9C7D-4AD6-9451-14AF0811A48B}"/>
              </a:ext>
            </a:extLst>
          </p:cNvPr>
          <p:cNvSpPr/>
          <p:nvPr/>
        </p:nvSpPr>
        <p:spPr>
          <a:xfrm>
            <a:off x="705394" y="4032069"/>
            <a:ext cx="214535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Professional</a:t>
            </a:r>
          </a:p>
        </p:txBody>
      </p:sp>
      <p:sp>
        <p:nvSpPr>
          <p:cNvPr id="8" name="Arrow: Right 7">
            <a:extLst>
              <a:ext uri="{FF2B5EF4-FFF2-40B4-BE49-F238E27FC236}">
                <a16:creationId xmlns:a16="http://schemas.microsoft.com/office/drawing/2014/main" id="{027F00D3-B922-4672-83D4-075F4D49F446}"/>
              </a:ext>
            </a:extLst>
          </p:cNvPr>
          <p:cNvSpPr/>
          <p:nvPr/>
        </p:nvSpPr>
        <p:spPr>
          <a:xfrm rot="10800000">
            <a:off x="6457950" y="3942153"/>
            <a:ext cx="2145357" cy="484632"/>
          </a:xfrm>
          <a:prstGeom prst="rightArrow">
            <a:avLst>
              <a:gd name="adj1" fmla="val 50000"/>
              <a:gd name="adj2" fmla="val 913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394A3FE-BC19-4B8A-8267-1E79A5E46B5D}"/>
              </a:ext>
            </a:extLst>
          </p:cNvPr>
          <p:cNvSpPr txBox="1"/>
          <p:nvPr/>
        </p:nvSpPr>
        <p:spPr>
          <a:xfrm>
            <a:off x="7059057" y="3984414"/>
            <a:ext cx="1268296" cy="400110"/>
          </a:xfrm>
          <a:prstGeom prst="rect">
            <a:avLst/>
          </a:prstGeom>
          <a:noFill/>
        </p:spPr>
        <p:txBody>
          <a:bodyPr wrap="none" rtlCol="0">
            <a:spAutoFit/>
          </a:bodyPr>
          <a:lstStyle/>
          <a:p>
            <a:r>
              <a:rPr lang="en-US" dirty="0">
                <a:solidFill>
                  <a:schemeClr val="bg1"/>
                </a:solidFill>
                <a:latin typeface="+mn-lt"/>
              </a:rPr>
              <a:t>Personal</a:t>
            </a:r>
          </a:p>
        </p:txBody>
      </p:sp>
    </p:spTree>
    <p:extLst>
      <p:ext uri="{BB962C8B-B14F-4D97-AF65-F5344CB8AC3E}">
        <p14:creationId xmlns:p14="http://schemas.microsoft.com/office/powerpoint/2010/main" val="393931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16</a:t>
            </a:fld>
            <a:endParaRPr lang="en-US" altLang="en-US"/>
          </a:p>
        </p:txBody>
      </p:sp>
      <p:sp>
        <p:nvSpPr>
          <p:cNvPr id="4" name="Title 1">
            <a:extLst>
              <a:ext uri="{FF2B5EF4-FFF2-40B4-BE49-F238E27FC236}">
                <a16:creationId xmlns:a16="http://schemas.microsoft.com/office/drawing/2014/main" id="{F76F0C74-49E6-4238-8D8E-9C53573D065F}"/>
              </a:ext>
            </a:extLst>
          </p:cNvPr>
          <p:cNvSpPr>
            <a:spLocks noGrp="1"/>
          </p:cNvSpPr>
          <p:nvPr>
            <p:ph type="title"/>
          </p:nvPr>
        </p:nvSpPr>
        <p:spPr>
          <a:xfrm>
            <a:off x="191589" y="595007"/>
            <a:ext cx="8585562" cy="1325563"/>
          </a:xfrm>
        </p:spPr>
        <p:txBody>
          <a:bodyPr>
            <a:normAutofit fontScale="90000"/>
          </a:bodyPr>
          <a:lstStyle/>
          <a:p>
            <a:pPr algn="r"/>
            <a:r>
              <a:rPr lang="en-US" dirty="0"/>
              <a:t>              </a:t>
            </a:r>
            <a:r>
              <a:rPr lang="en-US" sz="5300" dirty="0"/>
              <a:t>What is your “defined range of expectations”?</a:t>
            </a:r>
          </a:p>
        </p:txBody>
      </p:sp>
      <p:sp>
        <p:nvSpPr>
          <p:cNvPr id="7" name="Content Placeholder 2">
            <a:extLst>
              <a:ext uri="{FF2B5EF4-FFF2-40B4-BE49-F238E27FC236}">
                <a16:creationId xmlns:a16="http://schemas.microsoft.com/office/drawing/2014/main" id="{566D1423-2BD1-4D38-8133-C5D9EA171C35}"/>
              </a:ext>
            </a:extLst>
          </p:cNvPr>
          <p:cNvSpPr>
            <a:spLocks noGrp="1"/>
          </p:cNvSpPr>
          <p:nvPr>
            <p:ph idx="1"/>
          </p:nvPr>
        </p:nvSpPr>
        <p:spPr>
          <a:xfrm>
            <a:off x="533400" y="2695758"/>
            <a:ext cx="8419011" cy="4351338"/>
          </a:xfrm>
        </p:spPr>
        <p:txBody>
          <a:bodyPr/>
          <a:lstStyle/>
          <a:p>
            <a:pPr lvl="1"/>
            <a:r>
              <a:rPr lang="en-US" sz="3600" dirty="0"/>
              <a:t>Goals</a:t>
            </a:r>
          </a:p>
          <a:p>
            <a:pPr lvl="1"/>
            <a:r>
              <a:rPr lang="en-US" sz="3600" dirty="0"/>
              <a:t>Values</a:t>
            </a:r>
          </a:p>
          <a:p>
            <a:pPr lvl="1"/>
            <a:r>
              <a:rPr lang="en-US" sz="3600" dirty="0"/>
              <a:t>Strengths</a:t>
            </a:r>
          </a:p>
          <a:p>
            <a:pPr lvl="1"/>
            <a:r>
              <a:rPr lang="en-US" sz="3600" dirty="0"/>
              <a:t>Weaknesses</a:t>
            </a:r>
          </a:p>
          <a:p>
            <a:pPr marL="457200" lvl="1" indent="0">
              <a:buNone/>
            </a:pPr>
            <a:endParaRPr lang="en-US" dirty="0"/>
          </a:p>
        </p:txBody>
      </p:sp>
      <p:pic>
        <p:nvPicPr>
          <p:cNvPr id="8" name="Picture 7">
            <a:extLst>
              <a:ext uri="{FF2B5EF4-FFF2-40B4-BE49-F238E27FC236}">
                <a16:creationId xmlns:a16="http://schemas.microsoft.com/office/drawing/2014/main" id="{6E1600E2-455B-4D47-88DF-21FD071FCC6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85" t="1028" r="16774" b="-1028"/>
          <a:stretch/>
        </p:blipFill>
        <p:spPr>
          <a:xfrm>
            <a:off x="4523642" y="3547196"/>
            <a:ext cx="3991708" cy="2456120"/>
          </a:xfrm>
          <a:prstGeom prst="rect">
            <a:avLst/>
          </a:prstGeom>
        </p:spPr>
      </p:pic>
    </p:spTree>
    <p:extLst>
      <p:ext uri="{BB962C8B-B14F-4D97-AF65-F5344CB8AC3E}">
        <p14:creationId xmlns:p14="http://schemas.microsoft.com/office/powerpoint/2010/main" val="3131655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17</a:t>
            </a:fld>
            <a:endParaRPr lang="en-US" altLang="en-US"/>
          </a:p>
        </p:txBody>
      </p:sp>
      <p:pic>
        <p:nvPicPr>
          <p:cNvPr id="4" name="Content Placeholder 4">
            <a:extLst>
              <a:ext uri="{FF2B5EF4-FFF2-40B4-BE49-F238E27FC236}">
                <a16:creationId xmlns:a16="http://schemas.microsoft.com/office/drawing/2014/main" id="{988B1924-4B8C-4706-848C-9F8FDC11B35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7623" y="1734078"/>
            <a:ext cx="7850973" cy="3911600"/>
          </a:xfrm>
        </p:spPr>
      </p:pic>
    </p:spTree>
    <p:extLst>
      <p:ext uri="{BB962C8B-B14F-4D97-AF65-F5344CB8AC3E}">
        <p14:creationId xmlns:p14="http://schemas.microsoft.com/office/powerpoint/2010/main" val="377421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18</a:t>
            </a:fld>
            <a:endParaRPr lang="en-US" altLang="en-US"/>
          </a:p>
        </p:txBody>
      </p:sp>
      <p:sp>
        <p:nvSpPr>
          <p:cNvPr id="4" name="Title 1">
            <a:extLst>
              <a:ext uri="{FF2B5EF4-FFF2-40B4-BE49-F238E27FC236}">
                <a16:creationId xmlns:a16="http://schemas.microsoft.com/office/drawing/2014/main" id="{E6367416-4EC9-40C7-8C20-C0368A1A3379}"/>
              </a:ext>
            </a:extLst>
          </p:cNvPr>
          <p:cNvSpPr>
            <a:spLocks noGrp="1"/>
          </p:cNvSpPr>
          <p:nvPr>
            <p:ph type="title"/>
          </p:nvPr>
        </p:nvSpPr>
        <p:spPr>
          <a:xfrm>
            <a:off x="637903" y="365125"/>
            <a:ext cx="8218714" cy="1325563"/>
          </a:xfrm>
        </p:spPr>
        <p:txBody>
          <a:bodyPr>
            <a:normAutofit/>
          </a:bodyPr>
          <a:lstStyle/>
          <a:p>
            <a:pPr algn="r"/>
            <a:r>
              <a:rPr lang="en-US" sz="6000" dirty="0"/>
              <a:t>Lessons Learned</a:t>
            </a:r>
          </a:p>
        </p:txBody>
      </p:sp>
      <p:sp>
        <p:nvSpPr>
          <p:cNvPr id="7" name="Content Placeholder 2">
            <a:extLst>
              <a:ext uri="{FF2B5EF4-FFF2-40B4-BE49-F238E27FC236}">
                <a16:creationId xmlns:a16="http://schemas.microsoft.com/office/drawing/2014/main" id="{B46B568F-963B-4E3B-9F2F-53E6F8C49A27}"/>
              </a:ext>
            </a:extLst>
          </p:cNvPr>
          <p:cNvSpPr>
            <a:spLocks noGrp="1"/>
          </p:cNvSpPr>
          <p:nvPr>
            <p:ph idx="1"/>
          </p:nvPr>
        </p:nvSpPr>
        <p:spPr>
          <a:xfrm>
            <a:off x="637903" y="1825625"/>
            <a:ext cx="8218714" cy="4351338"/>
          </a:xfrm>
        </p:spPr>
        <p:txBody>
          <a:bodyPr>
            <a:normAutofit/>
          </a:bodyPr>
          <a:lstStyle/>
          <a:p>
            <a:r>
              <a:rPr lang="en-US" sz="2800" dirty="0">
                <a:latin typeface="Arial" panose="020B0604020202020204" pitchFamily="34" charset="0"/>
                <a:cs typeface="Arial" panose="020B0604020202020204" pitchFamily="34" charset="0"/>
              </a:rPr>
              <a:t>Just when you think you have it all figured out, it will change.</a:t>
            </a:r>
          </a:p>
          <a:p>
            <a:pPr marL="0" indent="0">
              <a:buNone/>
            </a:pPr>
            <a:endParaRPr lang="en-US" sz="9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Who you are, the life experiences you have had or will have and the roles that you play dictate </a:t>
            </a:r>
            <a:r>
              <a:rPr lang="en-US" dirty="0">
                <a:latin typeface="Arial" panose="020B0604020202020204" pitchFamily="34" charset="0"/>
                <a:cs typeface="Arial" panose="020B0604020202020204" pitchFamily="34" charset="0"/>
              </a:rPr>
              <a:t>your </a:t>
            </a:r>
            <a:r>
              <a:rPr lang="en-US" sz="2800" dirty="0">
                <a:latin typeface="Arial" panose="020B0604020202020204" pitchFamily="34" charset="0"/>
                <a:cs typeface="Arial" panose="020B0604020202020204" pitchFamily="34" charset="0"/>
              </a:rPr>
              <a:t>definition of “professional development.”</a:t>
            </a:r>
          </a:p>
          <a:p>
            <a:pPr marL="0" indent="0">
              <a:buNone/>
            </a:pPr>
            <a:endParaRPr lang="en-US" sz="9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Your path of development should be based on what matters to you.</a:t>
            </a:r>
          </a:p>
          <a:p>
            <a:pPr marL="0" indent="0">
              <a:buNone/>
            </a:pPr>
            <a:endParaRPr lang="en-US" sz="9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Professional </a:t>
            </a:r>
            <a:r>
              <a:rPr lang="en-US" dirty="0">
                <a:latin typeface="Arial" panose="020B0604020202020204" pitchFamily="34" charset="0"/>
                <a:cs typeface="Arial" panose="020B0604020202020204" pitchFamily="34" charset="0"/>
              </a:rPr>
              <a:t>development is entirely personal.</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9589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19</a:t>
            </a:fld>
            <a:endParaRPr lang="en-US" altLang="en-US"/>
          </a:p>
        </p:txBody>
      </p:sp>
      <p:sp>
        <p:nvSpPr>
          <p:cNvPr id="4" name="Title 1">
            <a:extLst>
              <a:ext uri="{FF2B5EF4-FFF2-40B4-BE49-F238E27FC236}">
                <a16:creationId xmlns:a16="http://schemas.microsoft.com/office/drawing/2014/main" id="{7BC3B375-992D-48D2-BCF5-DCAC355BFCE5}"/>
              </a:ext>
            </a:extLst>
          </p:cNvPr>
          <p:cNvSpPr>
            <a:spLocks noGrp="1"/>
          </p:cNvSpPr>
          <p:nvPr>
            <p:ph type="title"/>
          </p:nvPr>
        </p:nvSpPr>
        <p:spPr>
          <a:xfrm>
            <a:off x="0" y="957307"/>
            <a:ext cx="8499565" cy="1325563"/>
          </a:xfrm>
        </p:spPr>
        <p:txBody>
          <a:bodyPr>
            <a:noAutofit/>
          </a:bodyPr>
          <a:lstStyle/>
          <a:p>
            <a:pPr algn="r"/>
            <a:r>
              <a:rPr lang="en-US" sz="4800" dirty="0"/>
              <a:t>Why do we need Professional Development?</a:t>
            </a:r>
          </a:p>
        </p:txBody>
      </p:sp>
      <p:sp>
        <p:nvSpPr>
          <p:cNvPr id="7" name="Content Placeholder 2">
            <a:extLst>
              <a:ext uri="{FF2B5EF4-FFF2-40B4-BE49-F238E27FC236}">
                <a16:creationId xmlns:a16="http://schemas.microsoft.com/office/drawing/2014/main" id="{FE37CB51-DEDC-4496-9A69-5C223473AF93}"/>
              </a:ext>
            </a:extLst>
          </p:cNvPr>
          <p:cNvSpPr>
            <a:spLocks noGrp="1"/>
          </p:cNvSpPr>
          <p:nvPr>
            <p:ph idx="1"/>
          </p:nvPr>
        </p:nvSpPr>
        <p:spPr>
          <a:xfrm>
            <a:off x="662396" y="2264354"/>
            <a:ext cx="7852954" cy="4351338"/>
          </a:xfrm>
        </p:spPr>
        <p:txBody>
          <a:bodyPr/>
          <a:lstStyle/>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“Well crafted and delivered continuing professional development is important because it delivers benefits to the individual, their profession and the public. CPD ensures your capabilities keep pace with the current standards of others in the same field... </a:t>
            </a:r>
          </a:p>
          <a:p>
            <a:pPr marL="0" indent="0">
              <a:buNone/>
            </a:pPr>
            <a:r>
              <a:rPr lang="en-US" sz="2800" b="1" dirty="0">
                <a:latin typeface="Arial" panose="020B0604020202020204" pitchFamily="34" charset="0"/>
                <a:cs typeface="Arial" panose="020B0604020202020204" pitchFamily="34" charset="0"/>
              </a:rPr>
              <a:t>CPD helps you to stay </a:t>
            </a:r>
            <a:r>
              <a:rPr lang="en-US" sz="2800" b="1" dirty="0">
                <a:solidFill>
                  <a:schemeClr val="accent1">
                    <a:lumMod val="50000"/>
                  </a:schemeClr>
                </a:solidFill>
                <a:latin typeface="Arial" panose="020B0604020202020204" pitchFamily="34" charset="0"/>
                <a:cs typeface="Arial" panose="020B0604020202020204" pitchFamily="34" charset="0"/>
              </a:rPr>
              <a:t>interested and interesting.”</a:t>
            </a:r>
            <a:r>
              <a:rPr lang="en-US" sz="2800" b="1" baseline="30000" dirty="0">
                <a:solidFill>
                  <a:schemeClr val="accent1">
                    <a:lumMod val="50000"/>
                  </a:schemeClr>
                </a:solidFill>
                <a:latin typeface="Arial" panose="020B0604020202020204" pitchFamily="34" charset="0"/>
                <a:cs typeface="Arial" panose="020B0604020202020204" pitchFamily="34" charset="0"/>
              </a:rPr>
              <a:t>1</a:t>
            </a:r>
            <a:endParaRPr lang="en-US" sz="2800" b="1" dirty="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65499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 Successful Coordinator?</a:t>
            </a:r>
            <a:br>
              <a:rPr lang="en-US" dirty="0"/>
            </a:br>
            <a:r>
              <a:rPr lang="en-US" dirty="0"/>
              <a:t>You Must be </a:t>
            </a:r>
            <a:br>
              <a:rPr lang="en-US" dirty="0"/>
            </a:br>
            <a:r>
              <a:rPr lang="en-US" dirty="0"/>
              <a:t>C-C-CRAZY!!</a:t>
            </a:r>
          </a:p>
        </p:txBody>
      </p:sp>
      <p:sp>
        <p:nvSpPr>
          <p:cNvPr id="3" name="Subtitle 2"/>
          <p:cNvSpPr>
            <a:spLocks noGrp="1"/>
          </p:cNvSpPr>
          <p:nvPr>
            <p:ph type="subTitle" idx="1"/>
          </p:nvPr>
        </p:nvSpPr>
        <p:spPr/>
        <p:txBody>
          <a:bodyPr/>
          <a:lstStyle/>
          <a:p>
            <a:r>
              <a:rPr lang="en-US" dirty="0"/>
              <a:t>Cheryl Haynes, C-TAGME</a:t>
            </a:r>
          </a:p>
        </p:txBody>
      </p:sp>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20</a:t>
            </a:fld>
            <a:endParaRPr lang="en-US" altLang="en-US"/>
          </a:p>
        </p:txBody>
      </p:sp>
      <p:sp>
        <p:nvSpPr>
          <p:cNvPr id="4" name="Title 1">
            <a:extLst>
              <a:ext uri="{FF2B5EF4-FFF2-40B4-BE49-F238E27FC236}">
                <a16:creationId xmlns:a16="http://schemas.microsoft.com/office/drawing/2014/main" id="{901606F3-B7D4-4BF9-A3C2-EA7CB5EC141B}"/>
              </a:ext>
            </a:extLst>
          </p:cNvPr>
          <p:cNvSpPr>
            <a:spLocks noGrp="1"/>
          </p:cNvSpPr>
          <p:nvPr>
            <p:ph type="title"/>
          </p:nvPr>
        </p:nvSpPr>
        <p:spPr>
          <a:xfrm>
            <a:off x="838200" y="365125"/>
            <a:ext cx="8001000" cy="1325563"/>
          </a:xfrm>
        </p:spPr>
        <p:txBody>
          <a:bodyPr>
            <a:noAutofit/>
          </a:bodyPr>
          <a:lstStyle/>
          <a:p>
            <a:pPr algn="r"/>
            <a:r>
              <a:rPr lang="en-US" sz="4800" b="1" dirty="0"/>
              <a:t>What keeps us</a:t>
            </a:r>
            <a:br>
              <a:rPr lang="en-US" sz="4800" b="1" dirty="0"/>
            </a:br>
            <a:r>
              <a:rPr lang="en-US" sz="4800" b="1" dirty="0">
                <a:solidFill>
                  <a:schemeClr val="accent1">
                    <a:lumMod val="50000"/>
                  </a:schemeClr>
                </a:solidFill>
              </a:rPr>
              <a:t>Interested?</a:t>
            </a:r>
          </a:p>
        </p:txBody>
      </p:sp>
      <p:sp>
        <p:nvSpPr>
          <p:cNvPr id="7" name="Content Placeholder 2">
            <a:extLst>
              <a:ext uri="{FF2B5EF4-FFF2-40B4-BE49-F238E27FC236}">
                <a16:creationId xmlns:a16="http://schemas.microsoft.com/office/drawing/2014/main" id="{4E7AABD9-9272-4993-BE1C-6934B49463D6}"/>
              </a:ext>
            </a:extLst>
          </p:cNvPr>
          <p:cNvSpPr>
            <a:spLocks noGrp="1"/>
          </p:cNvSpPr>
          <p:nvPr>
            <p:ph idx="1"/>
          </p:nvPr>
        </p:nvSpPr>
        <p:spPr>
          <a:xfrm>
            <a:off x="838200" y="1825625"/>
            <a:ext cx="8001000" cy="4351338"/>
          </a:xfrm>
        </p:spPr>
        <p:txBody>
          <a:bodyPr/>
          <a:lstStyle/>
          <a:p>
            <a:r>
              <a:rPr lang="en-US" sz="2800" dirty="0">
                <a:latin typeface="Arial" panose="020B0604020202020204" pitchFamily="34" charset="0"/>
                <a:cs typeface="Arial" panose="020B0604020202020204" pitchFamily="34" charset="0"/>
              </a:rPr>
              <a:t>Challenge of the work itself</a:t>
            </a:r>
          </a:p>
          <a:p>
            <a:r>
              <a:rPr lang="en-US" sz="2800" dirty="0">
                <a:latin typeface="Arial" panose="020B0604020202020204" pitchFamily="34" charset="0"/>
                <a:cs typeface="Arial" panose="020B0604020202020204" pitchFamily="34" charset="0"/>
              </a:rPr>
              <a:t>Residents/People we work with</a:t>
            </a:r>
          </a:p>
          <a:p>
            <a:r>
              <a:rPr lang="en-US" sz="2800" dirty="0">
                <a:latin typeface="Arial" panose="020B0604020202020204" pitchFamily="34" charset="0"/>
                <a:cs typeface="Arial" panose="020B0604020202020204" pitchFamily="34" charset="0"/>
              </a:rPr>
              <a:t>Being happy</a:t>
            </a:r>
          </a:p>
          <a:p>
            <a:r>
              <a:rPr lang="en-US" dirty="0">
                <a:latin typeface="Arial" panose="020B0604020202020204" pitchFamily="34" charset="0"/>
                <a:cs typeface="Arial" panose="020B0604020202020204" pitchFamily="34" charset="0"/>
              </a:rPr>
              <a:t>Compensation</a:t>
            </a:r>
          </a:p>
          <a:p>
            <a:pPr marL="457200" lvl="1" indent="0">
              <a:buNone/>
            </a:pPr>
            <a:r>
              <a:rPr lang="en-US" dirty="0"/>
              <a:t>"Happiness comes from more than just money. It comes from relationships, job satisfaction, and enjoying your life." —Aimee </a:t>
            </a:r>
            <a:r>
              <a:rPr lang="en-US" dirty="0" err="1"/>
              <a:t>Daramus</a:t>
            </a:r>
            <a:r>
              <a:rPr lang="en-US" dirty="0"/>
              <a:t>, PsyD</a:t>
            </a:r>
            <a:r>
              <a:rPr lang="en-US" baseline="30000" dirty="0"/>
              <a:t>2</a:t>
            </a:r>
            <a:endParaRPr lang="en-US" dirty="0">
              <a:latin typeface="Arial" panose="020B0604020202020204" pitchFamily="34" charset="0"/>
              <a:cs typeface="Arial" panose="020B0604020202020204" pitchFamily="34" charset="0"/>
            </a:endParaRPr>
          </a:p>
          <a:p>
            <a:r>
              <a:rPr lang="en-US" dirty="0"/>
              <a:t>Feeling valued – don’t underestimate the little things</a:t>
            </a:r>
          </a:p>
        </p:txBody>
      </p:sp>
    </p:spTree>
    <p:extLst>
      <p:ext uri="{BB962C8B-B14F-4D97-AF65-F5344CB8AC3E}">
        <p14:creationId xmlns:p14="http://schemas.microsoft.com/office/powerpoint/2010/main" val="249541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21</a:t>
            </a:fld>
            <a:endParaRPr lang="en-US" altLang="en-US"/>
          </a:p>
        </p:txBody>
      </p:sp>
      <p:sp>
        <p:nvSpPr>
          <p:cNvPr id="4" name="Title 1">
            <a:extLst>
              <a:ext uri="{FF2B5EF4-FFF2-40B4-BE49-F238E27FC236}">
                <a16:creationId xmlns:a16="http://schemas.microsoft.com/office/drawing/2014/main" id="{F2DAD878-02D1-4F67-9D20-A112193EE67A}"/>
              </a:ext>
            </a:extLst>
          </p:cNvPr>
          <p:cNvSpPr>
            <a:spLocks noGrp="1"/>
          </p:cNvSpPr>
          <p:nvPr>
            <p:ph type="title"/>
          </p:nvPr>
        </p:nvSpPr>
        <p:spPr>
          <a:xfrm>
            <a:off x="838199" y="500062"/>
            <a:ext cx="8044543" cy="1325563"/>
          </a:xfrm>
        </p:spPr>
        <p:txBody>
          <a:bodyPr>
            <a:noAutofit/>
          </a:bodyPr>
          <a:lstStyle/>
          <a:p>
            <a:pPr algn="r"/>
            <a:r>
              <a:rPr lang="en-US" sz="4800" b="1" dirty="0"/>
              <a:t>What makes us </a:t>
            </a:r>
            <a:r>
              <a:rPr lang="en-US" sz="4800" b="1" dirty="0">
                <a:solidFill>
                  <a:schemeClr val="accent1">
                    <a:lumMod val="50000"/>
                  </a:schemeClr>
                </a:solidFill>
              </a:rPr>
              <a:t>Interesting?</a:t>
            </a:r>
          </a:p>
        </p:txBody>
      </p:sp>
      <p:sp>
        <p:nvSpPr>
          <p:cNvPr id="7" name="Content Placeholder 2">
            <a:extLst>
              <a:ext uri="{FF2B5EF4-FFF2-40B4-BE49-F238E27FC236}">
                <a16:creationId xmlns:a16="http://schemas.microsoft.com/office/drawing/2014/main" id="{0D75F153-0A4B-4081-83DD-0C79B0717FE4}"/>
              </a:ext>
            </a:extLst>
          </p:cNvPr>
          <p:cNvSpPr>
            <a:spLocks noGrp="1"/>
          </p:cNvSpPr>
          <p:nvPr>
            <p:ph idx="1"/>
          </p:nvPr>
        </p:nvSpPr>
        <p:spPr>
          <a:xfrm>
            <a:off x="838198" y="2168887"/>
            <a:ext cx="8044543" cy="4351338"/>
          </a:xfrm>
        </p:spPr>
        <p:txBody>
          <a:bodyPr/>
          <a:lstStyle/>
          <a:p>
            <a:r>
              <a:rPr lang="en-US" dirty="0"/>
              <a:t>Commitment to our jobs</a:t>
            </a:r>
          </a:p>
          <a:p>
            <a:r>
              <a:rPr lang="en-US" dirty="0"/>
              <a:t>Commitment to our stakeholders (residents, faculty, </a:t>
            </a:r>
            <a:r>
              <a:rPr lang="en-US" dirty="0" err="1"/>
              <a:t>etc</a:t>
            </a:r>
            <a:r>
              <a:rPr lang="en-US" dirty="0"/>
              <a:t>)</a:t>
            </a:r>
          </a:p>
          <a:p>
            <a:r>
              <a:rPr lang="en-US" dirty="0"/>
              <a:t>Education – conferences, certifications</a:t>
            </a:r>
          </a:p>
          <a:p>
            <a:r>
              <a:rPr lang="en-US" dirty="0"/>
              <a:t>Being CCCRAZY</a:t>
            </a:r>
          </a:p>
          <a:p>
            <a:r>
              <a:rPr lang="en-US" dirty="0"/>
              <a:t>Personal Development</a:t>
            </a:r>
          </a:p>
        </p:txBody>
      </p:sp>
    </p:spTree>
    <p:extLst>
      <p:ext uri="{BB962C8B-B14F-4D97-AF65-F5344CB8AC3E}">
        <p14:creationId xmlns:p14="http://schemas.microsoft.com/office/powerpoint/2010/main" val="3121083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cs typeface="Arial" charset="0"/>
              </a:rPr>
              <a:t>Presented by Partners in Medical Education, Inc. 2021</a:t>
            </a:r>
            <a:endParaRPr kumimoji="0" lang="en-US" sz="800" b="0" i="0" u="none" strike="noStrike" kern="1200" cap="none" spc="0" normalizeH="0" baseline="0" noProof="0" dirty="0">
              <a:ln>
                <a:noFill/>
              </a:ln>
              <a:solidFill>
                <a:prstClr val="black"/>
              </a:solidFill>
              <a:effectLst/>
              <a:uLnTx/>
              <a:uFillTx/>
              <a:latin typeface="Arial" charset="0"/>
              <a:cs typeface="Arial" charset="0"/>
            </a:endParaRPr>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DE7DD9-96F1-6E43-A8F9-4B502D1EE7DB}" type="slidenum">
              <a:rPr kumimoji="0" lang="en-US" altLang="en-US" sz="1000" b="1" i="0" u="none" strike="noStrike" kern="1200" cap="none" spc="0" normalizeH="0" baseline="0" noProof="0" smtClean="0">
                <a:ln>
                  <a:noFill/>
                </a:ln>
                <a:solidFill>
                  <a:prstClr val="black"/>
                </a:solidFill>
                <a:effectLst/>
                <a:uLnTx/>
                <a:uFillTx/>
                <a:latin typeface="Arial" charset="0"/>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000" b="1" i="0" u="none" strike="noStrike" kern="1200" cap="none" spc="0" normalizeH="0" baseline="0" noProof="0">
              <a:ln>
                <a:noFill/>
              </a:ln>
              <a:solidFill>
                <a:prstClr val="black"/>
              </a:solidFill>
              <a:effectLst/>
              <a:uLnTx/>
              <a:uFillTx/>
              <a:latin typeface="Arial" charset="0"/>
              <a:cs typeface="Arial" charset="0"/>
            </a:endParaRPr>
          </a:p>
        </p:txBody>
      </p:sp>
      <p:sp>
        <p:nvSpPr>
          <p:cNvPr id="4" name="Title 1">
            <a:extLst>
              <a:ext uri="{FF2B5EF4-FFF2-40B4-BE49-F238E27FC236}">
                <a16:creationId xmlns:a16="http://schemas.microsoft.com/office/drawing/2014/main" id="{5D1254AE-8EB5-4CF5-85A3-8FEDCFA5C616}"/>
              </a:ext>
            </a:extLst>
          </p:cNvPr>
          <p:cNvSpPr>
            <a:spLocks noGrp="1"/>
          </p:cNvSpPr>
          <p:nvPr>
            <p:ph type="title"/>
          </p:nvPr>
        </p:nvSpPr>
        <p:spPr>
          <a:xfrm>
            <a:off x="1029789" y="371978"/>
            <a:ext cx="7677150" cy="1325563"/>
          </a:xfrm>
        </p:spPr>
        <p:txBody>
          <a:bodyPr>
            <a:normAutofit/>
          </a:bodyPr>
          <a:lstStyle/>
          <a:p>
            <a:pPr algn="r"/>
            <a:r>
              <a:rPr lang="en-US" sz="4800" b="1" dirty="0"/>
              <a:t>What will keep you…</a:t>
            </a:r>
          </a:p>
        </p:txBody>
      </p:sp>
      <p:sp>
        <p:nvSpPr>
          <p:cNvPr id="7" name="Content Placeholder 2">
            <a:extLst>
              <a:ext uri="{FF2B5EF4-FFF2-40B4-BE49-F238E27FC236}">
                <a16:creationId xmlns:a16="http://schemas.microsoft.com/office/drawing/2014/main" id="{36F9588F-3C7C-4DCC-9520-5CFC3F60DA76}"/>
              </a:ext>
            </a:extLst>
          </p:cNvPr>
          <p:cNvSpPr>
            <a:spLocks noGrp="1"/>
          </p:cNvSpPr>
          <p:nvPr>
            <p:ph idx="1"/>
          </p:nvPr>
        </p:nvSpPr>
        <p:spPr>
          <a:xfrm>
            <a:off x="838200" y="2081792"/>
            <a:ext cx="10515600" cy="4351338"/>
          </a:xfrm>
        </p:spPr>
        <p:txBody>
          <a:bodyPr/>
          <a:lstStyle/>
          <a:p>
            <a:r>
              <a:rPr lang="en-US" dirty="0"/>
              <a:t>Interested?</a:t>
            </a:r>
          </a:p>
          <a:p>
            <a:r>
              <a:rPr lang="en-US" dirty="0"/>
              <a:t>Interesting?</a:t>
            </a:r>
          </a:p>
          <a:p>
            <a:r>
              <a:rPr lang="en-US" dirty="0"/>
              <a:t>HAPPY?</a:t>
            </a:r>
          </a:p>
        </p:txBody>
      </p:sp>
      <p:pic>
        <p:nvPicPr>
          <p:cNvPr id="13" name="Picture 12">
            <a:extLst>
              <a:ext uri="{FF2B5EF4-FFF2-40B4-BE49-F238E27FC236}">
                <a16:creationId xmlns:a16="http://schemas.microsoft.com/office/drawing/2014/main" id="{E74BC933-8D28-480F-AAE6-7E8E547F11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33376" y="2760615"/>
            <a:ext cx="3049147" cy="3049147"/>
          </a:xfrm>
          <a:prstGeom prst="rect">
            <a:avLst/>
          </a:prstGeom>
        </p:spPr>
      </p:pic>
    </p:spTree>
    <p:extLst>
      <p:ext uri="{BB962C8B-B14F-4D97-AF65-F5344CB8AC3E}">
        <p14:creationId xmlns:p14="http://schemas.microsoft.com/office/powerpoint/2010/main" val="1957981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23</a:t>
            </a:fld>
            <a:endParaRPr lang="en-US" altLang="en-US"/>
          </a:p>
        </p:txBody>
      </p:sp>
      <p:pic>
        <p:nvPicPr>
          <p:cNvPr id="4" name="Content Placeholder 4">
            <a:extLst>
              <a:ext uri="{FF2B5EF4-FFF2-40B4-BE49-F238E27FC236}">
                <a16:creationId xmlns:a16="http://schemas.microsoft.com/office/drawing/2014/main" id="{D4A2A1DD-8550-44E3-99DE-090B834A9C8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2375" y="1815612"/>
            <a:ext cx="7879249" cy="3415812"/>
          </a:xfrm>
        </p:spPr>
      </p:pic>
    </p:spTree>
    <p:extLst>
      <p:ext uri="{BB962C8B-B14F-4D97-AF65-F5344CB8AC3E}">
        <p14:creationId xmlns:p14="http://schemas.microsoft.com/office/powerpoint/2010/main" val="2202248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24</a:t>
            </a:fld>
            <a:endParaRPr lang="en-US" altLang="en-US"/>
          </a:p>
        </p:txBody>
      </p:sp>
      <p:sp>
        <p:nvSpPr>
          <p:cNvPr id="4" name="Title 1">
            <a:extLst>
              <a:ext uri="{FF2B5EF4-FFF2-40B4-BE49-F238E27FC236}">
                <a16:creationId xmlns:a16="http://schemas.microsoft.com/office/drawing/2014/main" id="{ABC4DC0F-75D6-4629-822E-75127EF35F1A}"/>
              </a:ext>
            </a:extLst>
          </p:cNvPr>
          <p:cNvSpPr txBox="1">
            <a:spLocks/>
          </p:cNvSpPr>
          <p:nvPr/>
        </p:nvSpPr>
        <p:spPr>
          <a:xfrm>
            <a:off x="1693769" y="233274"/>
            <a:ext cx="7146114" cy="13035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b="1" dirty="0">
                <a:latin typeface="Arial" panose="020B0604020202020204" pitchFamily="34" charset="0"/>
                <a:cs typeface="Arial" panose="020B0604020202020204" pitchFamily="34" charset="0"/>
              </a:rPr>
              <a:t>Personal Development Plan</a:t>
            </a:r>
          </a:p>
        </p:txBody>
      </p:sp>
      <p:sp>
        <p:nvSpPr>
          <p:cNvPr id="7" name="Content Placeholder 2">
            <a:extLst>
              <a:ext uri="{FF2B5EF4-FFF2-40B4-BE49-F238E27FC236}">
                <a16:creationId xmlns:a16="http://schemas.microsoft.com/office/drawing/2014/main" id="{44FB9335-2A78-47FB-99AD-BC310DD6F0A9}"/>
              </a:ext>
            </a:extLst>
          </p:cNvPr>
          <p:cNvSpPr txBox="1">
            <a:spLocks/>
          </p:cNvSpPr>
          <p:nvPr/>
        </p:nvSpPr>
        <p:spPr>
          <a:xfrm>
            <a:off x="440381" y="1655088"/>
            <a:ext cx="8399502" cy="405681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600" dirty="0">
                <a:latin typeface="Arial" panose="020B0604020202020204" pitchFamily="34" charset="0"/>
                <a:cs typeface="Arial" panose="020B0604020202020204" pitchFamily="34" charset="0"/>
              </a:rPr>
              <a:t>Goals:  _____________________________   Values:             ________________________________</a:t>
            </a:r>
          </a:p>
          <a:p>
            <a:pPr marL="0" indent="0">
              <a:buFont typeface="Arial" panose="020B0604020202020204" pitchFamily="34" charset="0"/>
              <a:buNone/>
            </a:pPr>
            <a:r>
              <a:rPr lang="en-US" sz="5600" dirty="0">
                <a:latin typeface="Arial" panose="020B0604020202020204" pitchFamily="34" charset="0"/>
                <a:cs typeface="Arial" panose="020B0604020202020204" pitchFamily="34" charset="0"/>
              </a:rPr>
              <a:t>             _____________________________ 	                         ________________________________</a:t>
            </a:r>
          </a:p>
          <a:p>
            <a:pPr marL="0" indent="0">
              <a:buFont typeface="Arial" panose="020B0604020202020204" pitchFamily="34" charset="0"/>
              <a:buNone/>
            </a:pPr>
            <a:endParaRPr lang="en-US" sz="5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5600" dirty="0">
                <a:latin typeface="Arial" panose="020B0604020202020204" pitchFamily="34" charset="0"/>
                <a:cs typeface="Arial" panose="020B0604020202020204" pitchFamily="34" charset="0"/>
              </a:rPr>
              <a:t>Strengths:	__________________________	Weaknesses:  _________________________________</a:t>
            </a:r>
          </a:p>
          <a:p>
            <a:pPr marL="0" indent="0">
              <a:buFont typeface="Arial" panose="020B0604020202020204" pitchFamily="34" charset="0"/>
              <a:buNone/>
            </a:pPr>
            <a:r>
              <a:rPr lang="en-US" sz="5600" dirty="0">
                <a:latin typeface="Arial" panose="020B0604020202020204" pitchFamily="34" charset="0"/>
                <a:cs typeface="Arial" panose="020B0604020202020204" pitchFamily="34" charset="0"/>
              </a:rPr>
              <a:t>             _____________________________                            _________________________________ </a:t>
            </a:r>
          </a:p>
          <a:p>
            <a:pPr marL="0" indent="0">
              <a:buFont typeface="Arial" panose="020B0604020202020204" pitchFamily="34" charset="0"/>
              <a:buNone/>
            </a:pPr>
            <a:endParaRPr lang="en-US" sz="3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3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5600" dirty="0">
                <a:latin typeface="Arial" panose="020B0604020202020204" pitchFamily="34" charset="0"/>
                <a:cs typeface="Arial" panose="020B0604020202020204" pitchFamily="34" charset="0"/>
              </a:rPr>
              <a:t>Where/in what do you envision yourself working in five years? ___________________________________________________________________________________</a:t>
            </a:r>
          </a:p>
          <a:p>
            <a:pPr marL="0" indent="0">
              <a:buFont typeface="Arial" panose="020B0604020202020204" pitchFamily="34" charset="0"/>
              <a:buNone/>
            </a:pPr>
            <a:r>
              <a:rPr lang="en-US" sz="5600" dirty="0">
                <a:latin typeface="Arial" panose="020B0604020202020204" pitchFamily="34" charset="0"/>
                <a:cs typeface="Arial" panose="020B0604020202020204" pitchFamily="34" charset="0"/>
              </a:rPr>
              <a:t>___________________________________________________________________________________</a:t>
            </a:r>
          </a:p>
          <a:p>
            <a:pPr marL="0" indent="0">
              <a:buFont typeface="Arial" panose="020B0604020202020204" pitchFamily="34" charset="0"/>
              <a:buNone/>
            </a:pPr>
            <a:endParaRPr lang="en-US" sz="3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5600" dirty="0">
                <a:latin typeface="Arial" panose="020B0604020202020204" pitchFamily="34" charset="0"/>
                <a:cs typeface="Arial" panose="020B0604020202020204" pitchFamily="34" charset="0"/>
              </a:rPr>
              <a:t>What skills do you need to develop to be able to achieve your vision?</a:t>
            </a:r>
          </a:p>
          <a:p>
            <a:pPr marL="0" indent="0">
              <a:buFont typeface="Arial" panose="020B0604020202020204" pitchFamily="34" charset="0"/>
              <a:buNone/>
            </a:pPr>
            <a:r>
              <a:rPr lang="en-US" sz="5600" dirty="0">
                <a:latin typeface="Arial" panose="020B0604020202020204" pitchFamily="34" charset="0"/>
                <a:cs typeface="Arial" panose="020B0604020202020204" pitchFamily="34" charset="0"/>
              </a:rPr>
              <a:t>___________________________________________________________________________________</a:t>
            </a:r>
          </a:p>
          <a:p>
            <a:pPr marL="0" indent="0">
              <a:buFont typeface="Arial" panose="020B0604020202020204" pitchFamily="34" charset="0"/>
              <a:buNone/>
            </a:pPr>
            <a:r>
              <a:rPr lang="en-US" sz="5600" dirty="0">
                <a:latin typeface="Arial" panose="020B0604020202020204" pitchFamily="34" charset="0"/>
                <a:cs typeface="Arial" panose="020B0604020202020204" pitchFamily="34" charset="0"/>
              </a:rPr>
              <a:t>___________________________________________________________________________________</a:t>
            </a:r>
          </a:p>
          <a:p>
            <a:pPr marL="0" indent="0">
              <a:buFont typeface="Arial" panose="020B0604020202020204" pitchFamily="34" charset="0"/>
              <a:buNone/>
            </a:pPr>
            <a:endParaRPr lang="en-US" sz="36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5600" dirty="0">
                <a:latin typeface="Arial" panose="020B0604020202020204" pitchFamily="34" charset="0"/>
                <a:cs typeface="Arial" panose="020B0604020202020204" pitchFamily="34" charset="0"/>
              </a:rPr>
              <a:t>What barriers do you think might deter achievement?</a:t>
            </a:r>
          </a:p>
          <a:p>
            <a:pPr marL="0" indent="0">
              <a:buFont typeface="Arial" panose="020B0604020202020204" pitchFamily="34" charset="0"/>
              <a:buNone/>
            </a:pPr>
            <a:r>
              <a:rPr lang="en-US" sz="5600" dirty="0">
                <a:latin typeface="Arial" panose="020B0604020202020204" pitchFamily="34" charset="0"/>
                <a:cs typeface="Arial" panose="020B0604020202020204" pitchFamily="34" charset="0"/>
              </a:rPr>
              <a:t>__________________________________________________________________________________</a:t>
            </a:r>
          </a:p>
          <a:p>
            <a:pPr marL="0" indent="0">
              <a:buFont typeface="Arial" panose="020B0604020202020204" pitchFamily="34" charset="0"/>
              <a:buNone/>
            </a:pPr>
            <a:r>
              <a:rPr lang="en-US" sz="5600" dirty="0">
                <a:latin typeface="Arial" panose="020B0604020202020204" pitchFamily="34" charset="0"/>
                <a:cs typeface="Arial" panose="020B0604020202020204" pitchFamily="34" charset="0"/>
              </a:rPr>
              <a:t>__________________________________________________________________________________</a:t>
            </a:r>
          </a:p>
          <a:p>
            <a:pPr marL="0" indent="0">
              <a:buFont typeface="Arial" panose="020B0604020202020204" pitchFamily="34" charset="0"/>
              <a:buNone/>
            </a:pPr>
            <a:br>
              <a:rPr lang="en-US" dirty="0"/>
            </a:br>
            <a:r>
              <a:rPr lang="en-US" dirty="0"/>
              <a: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2024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25</a:t>
            </a:fld>
            <a:endParaRPr lang="en-US" altLang="en-US"/>
          </a:p>
        </p:txBody>
      </p:sp>
      <p:graphicFrame>
        <p:nvGraphicFramePr>
          <p:cNvPr id="8" name="Content Placeholder 3">
            <a:extLst>
              <a:ext uri="{FF2B5EF4-FFF2-40B4-BE49-F238E27FC236}">
                <a16:creationId xmlns:a16="http://schemas.microsoft.com/office/drawing/2014/main" id="{C9F9FA73-062F-4C3F-8DA5-C9926FD42D2F}"/>
              </a:ext>
            </a:extLst>
          </p:cNvPr>
          <p:cNvGraphicFramePr>
            <a:graphicFrameLocks noGrp="1"/>
          </p:cNvGraphicFramePr>
          <p:nvPr>
            <p:ph idx="1"/>
            <p:extLst>
              <p:ext uri="{D42A27DB-BD31-4B8C-83A1-F6EECF244321}">
                <p14:modId xmlns:p14="http://schemas.microsoft.com/office/powerpoint/2010/main" val="2378008074"/>
              </p:ext>
            </p:extLst>
          </p:nvPr>
        </p:nvGraphicFramePr>
        <p:xfrm>
          <a:off x="235132" y="1689463"/>
          <a:ext cx="8368938" cy="4344153"/>
        </p:xfrm>
        <a:graphic>
          <a:graphicData uri="http://schemas.openxmlformats.org/drawingml/2006/table">
            <a:tbl>
              <a:tblPr firstRow="1" firstCol="1" bandRow="1">
                <a:tableStyleId>{5C22544A-7EE6-4342-B048-85BDC9FD1C3A}</a:tableStyleId>
              </a:tblPr>
              <a:tblGrid>
                <a:gridCol w="2092089">
                  <a:extLst>
                    <a:ext uri="{9D8B030D-6E8A-4147-A177-3AD203B41FA5}">
                      <a16:colId xmlns:a16="http://schemas.microsoft.com/office/drawing/2014/main" val="20000"/>
                    </a:ext>
                  </a:extLst>
                </a:gridCol>
                <a:gridCol w="2166402">
                  <a:extLst>
                    <a:ext uri="{9D8B030D-6E8A-4147-A177-3AD203B41FA5}">
                      <a16:colId xmlns:a16="http://schemas.microsoft.com/office/drawing/2014/main" val="20001"/>
                    </a:ext>
                  </a:extLst>
                </a:gridCol>
                <a:gridCol w="2017779">
                  <a:extLst>
                    <a:ext uri="{9D8B030D-6E8A-4147-A177-3AD203B41FA5}">
                      <a16:colId xmlns:a16="http://schemas.microsoft.com/office/drawing/2014/main" val="20002"/>
                    </a:ext>
                  </a:extLst>
                </a:gridCol>
                <a:gridCol w="2092668">
                  <a:extLst>
                    <a:ext uri="{9D8B030D-6E8A-4147-A177-3AD203B41FA5}">
                      <a16:colId xmlns:a16="http://schemas.microsoft.com/office/drawing/2014/main" val="20003"/>
                    </a:ext>
                  </a:extLst>
                </a:gridCol>
              </a:tblGrid>
              <a:tr h="1863634">
                <a:tc>
                  <a:txBody>
                    <a:bodyPr/>
                    <a:lstStyle/>
                    <a:p>
                      <a:pPr marL="0" marR="0" algn="ctr">
                        <a:lnSpc>
                          <a:spcPct val="107000"/>
                        </a:lnSpc>
                        <a:spcBef>
                          <a:spcPts val="0"/>
                        </a:spcBef>
                        <a:spcAft>
                          <a:spcPts val="0"/>
                        </a:spcAft>
                      </a:pPr>
                      <a:r>
                        <a:rPr lang="en-US" sz="1600" dirty="0">
                          <a:solidFill>
                            <a:schemeClr val="bg1"/>
                          </a:solidFill>
                          <a:effectLst/>
                        </a:rPr>
                        <a:t>Objectives  </a:t>
                      </a:r>
                    </a:p>
                    <a:p>
                      <a:pPr marL="0" marR="0" algn="ctr">
                        <a:lnSpc>
                          <a:spcPct val="107000"/>
                        </a:lnSpc>
                        <a:spcBef>
                          <a:spcPts val="0"/>
                        </a:spcBef>
                        <a:spcAft>
                          <a:spcPts val="0"/>
                        </a:spcAft>
                      </a:pPr>
                      <a:r>
                        <a:rPr lang="en-US" sz="1600" dirty="0">
                          <a:effectLst/>
                        </a:rPr>
                        <a:t>What do I want to be able to do or do better?  What will keep me interested and interesting?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50000"/>
                      </a:schemeClr>
                    </a:solidFill>
                  </a:tcPr>
                </a:tc>
                <a:tc>
                  <a:txBody>
                    <a:bodyPr/>
                    <a:lstStyle/>
                    <a:p>
                      <a:pPr marL="0" marR="0" algn="ctr">
                        <a:lnSpc>
                          <a:spcPct val="107000"/>
                        </a:lnSpc>
                        <a:spcBef>
                          <a:spcPts val="0"/>
                        </a:spcBef>
                        <a:spcAft>
                          <a:spcPts val="0"/>
                        </a:spcAft>
                      </a:pPr>
                      <a:r>
                        <a:rPr lang="en-US" sz="1600" b="1" dirty="0">
                          <a:solidFill>
                            <a:schemeClr val="bg1"/>
                          </a:solidFill>
                          <a:effectLst/>
                        </a:rPr>
                        <a:t>Success Criteria</a:t>
                      </a:r>
                    </a:p>
                    <a:p>
                      <a:pPr marL="0" marR="0" algn="ctr">
                        <a:lnSpc>
                          <a:spcPct val="107000"/>
                        </a:lnSpc>
                        <a:spcBef>
                          <a:spcPts val="0"/>
                        </a:spcBef>
                        <a:spcAft>
                          <a:spcPts val="0"/>
                        </a:spcAft>
                      </a:pPr>
                      <a:r>
                        <a:rPr lang="en-US" sz="1600" dirty="0">
                          <a:effectLst/>
                        </a:rPr>
                        <a:t>How will I review and measure </a:t>
                      </a:r>
                    </a:p>
                    <a:p>
                      <a:pPr marL="0" marR="0" algn="ctr">
                        <a:lnSpc>
                          <a:spcPct val="107000"/>
                        </a:lnSpc>
                        <a:spcBef>
                          <a:spcPts val="0"/>
                        </a:spcBef>
                        <a:spcAft>
                          <a:spcPts val="0"/>
                        </a:spcAft>
                      </a:pPr>
                      <a:r>
                        <a:rPr lang="en-US" sz="1600" dirty="0">
                          <a:effectLst/>
                        </a:rPr>
                        <a:t> improvement?  How will I recognize success?</a:t>
                      </a:r>
                    </a:p>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50000"/>
                      </a:schemeClr>
                    </a:solidFill>
                  </a:tcPr>
                </a:tc>
                <a:tc>
                  <a:txBody>
                    <a:bodyPr/>
                    <a:lstStyle/>
                    <a:p>
                      <a:pPr marL="0" marR="0" algn="ctr">
                        <a:lnSpc>
                          <a:spcPct val="107000"/>
                        </a:lnSpc>
                        <a:spcBef>
                          <a:spcPts val="0"/>
                        </a:spcBef>
                        <a:spcAft>
                          <a:spcPts val="0"/>
                        </a:spcAft>
                      </a:pPr>
                      <a:r>
                        <a:rPr lang="en-US" sz="1600" b="1" dirty="0">
                          <a:solidFill>
                            <a:schemeClr val="bg1"/>
                          </a:solidFill>
                          <a:effectLst/>
                        </a:rPr>
                        <a:t>Actions</a:t>
                      </a:r>
                    </a:p>
                    <a:p>
                      <a:pPr marL="0" marR="0" algn="ctr">
                        <a:lnSpc>
                          <a:spcPct val="107000"/>
                        </a:lnSpc>
                        <a:spcBef>
                          <a:spcPts val="0"/>
                        </a:spcBef>
                        <a:spcAft>
                          <a:spcPts val="0"/>
                        </a:spcAft>
                      </a:pPr>
                      <a:r>
                        <a:rPr lang="en-US" sz="1600" dirty="0">
                          <a:effectLst/>
                        </a:rPr>
                        <a:t> What methods will I use to achieve my objectives or overcome perceived barriers?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50000"/>
                      </a:schemeClr>
                    </a:solidFill>
                  </a:tcPr>
                </a:tc>
                <a:tc>
                  <a:txBody>
                    <a:bodyPr/>
                    <a:lstStyle/>
                    <a:p>
                      <a:pPr marL="0" marR="0" algn="ctr">
                        <a:lnSpc>
                          <a:spcPct val="107000"/>
                        </a:lnSpc>
                        <a:spcBef>
                          <a:spcPts val="0"/>
                        </a:spcBef>
                        <a:spcAft>
                          <a:spcPts val="0"/>
                        </a:spcAft>
                      </a:pPr>
                      <a:r>
                        <a:rPr lang="en-US" sz="1600" dirty="0">
                          <a:solidFill>
                            <a:schemeClr val="bg1"/>
                          </a:solidFill>
                          <a:effectLst/>
                        </a:rPr>
                        <a:t>Implementation</a:t>
                      </a:r>
                    </a:p>
                    <a:p>
                      <a:pPr marL="0" marR="0" algn="ctr">
                        <a:lnSpc>
                          <a:spcPct val="107000"/>
                        </a:lnSpc>
                        <a:spcBef>
                          <a:spcPts val="0"/>
                        </a:spcBef>
                        <a:spcAft>
                          <a:spcPts val="0"/>
                        </a:spcAft>
                      </a:pPr>
                      <a:r>
                        <a:rPr lang="en-US" sz="1600" dirty="0">
                          <a:effectLst/>
                        </a:rPr>
                        <a:t> How will I apply what I learn?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50000"/>
                      </a:schemeClr>
                    </a:solidFill>
                  </a:tcPr>
                </a:tc>
                <a:extLst>
                  <a:ext uri="{0D108BD9-81ED-4DB2-BD59-A6C34878D82A}">
                    <a16:rowId xmlns:a16="http://schemas.microsoft.com/office/drawing/2014/main" val="10000"/>
                  </a:ext>
                </a:extLst>
              </a:tr>
              <a:tr h="811488">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60000"/>
                        <a:lumOff val="40000"/>
                      </a:schemeClr>
                    </a:solidFill>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60000"/>
                        <a:lumOff val="40000"/>
                      </a:schemeClr>
                    </a:solidFill>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60000"/>
                        <a:lumOff val="40000"/>
                      </a:schemeClr>
                    </a:solidFill>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60000"/>
                        <a:lumOff val="40000"/>
                      </a:schemeClr>
                    </a:solidFill>
                  </a:tcPr>
                </a:tc>
                <a:extLst>
                  <a:ext uri="{0D108BD9-81ED-4DB2-BD59-A6C34878D82A}">
                    <a16:rowId xmlns:a16="http://schemas.microsoft.com/office/drawing/2014/main" val="10001"/>
                  </a:ext>
                </a:extLst>
              </a:tr>
              <a:tr h="823493">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40000"/>
                        <a:lumOff val="60000"/>
                      </a:schemeClr>
                    </a:solidFill>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40000"/>
                        <a:lumOff val="60000"/>
                      </a:schemeClr>
                    </a:solidFill>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40000"/>
                        <a:lumOff val="60000"/>
                      </a:schemeClr>
                    </a:solidFill>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40000"/>
                        <a:lumOff val="60000"/>
                      </a:schemeClr>
                    </a:solidFill>
                  </a:tcPr>
                </a:tc>
                <a:extLst>
                  <a:ext uri="{0D108BD9-81ED-4DB2-BD59-A6C34878D82A}">
                    <a16:rowId xmlns:a16="http://schemas.microsoft.com/office/drawing/2014/main" val="10002"/>
                  </a:ext>
                </a:extLst>
              </a:tr>
              <a:tr h="845538">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60000"/>
                        <a:lumOff val="40000"/>
                      </a:schemeClr>
                    </a:solidFill>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60000"/>
                        <a:lumOff val="40000"/>
                      </a:schemeClr>
                    </a:solidFill>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60000"/>
                        <a:lumOff val="40000"/>
                      </a:schemeClr>
                    </a:solidFill>
                  </a:tcPr>
                </a:tc>
                <a:tc>
                  <a:txBody>
                    <a:bodyPr/>
                    <a:lstStyle/>
                    <a:p>
                      <a:pPr marL="0" marR="0">
                        <a:lnSpc>
                          <a:spcPct val="107000"/>
                        </a:lnSpc>
                        <a:spcBef>
                          <a:spcPts val="0"/>
                        </a:spcBef>
                        <a:spcAft>
                          <a:spcPts val="0"/>
                        </a:spcAft>
                      </a:pPr>
                      <a:r>
                        <a:rPr lang="en-US" sz="9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698" marR="58698" marT="0" marB="0">
                    <a:solidFill>
                      <a:schemeClr val="tx2">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5420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26</a:t>
            </a:fld>
            <a:endParaRPr lang="en-US" altLang="en-US"/>
          </a:p>
        </p:txBody>
      </p:sp>
      <p:sp>
        <p:nvSpPr>
          <p:cNvPr id="3" name="TextBox 2">
            <a:extLst>
              <a:ext uri="{FF2B5EF4-FFF2-40B4-BE49-F238E27FC236}">
                <a16:creationId xmlns:a16="http://schemas.microsoft.com/office/drawing/2014/main" id="{1A7A8130-792B-4001-93E0-F923EB753C94}"/>
              </a:ext>
            </a:extLst>
          </p:cNvPr>
          <p:cNvSpPr txBox="1"/>
          <p:nvPr/>
        </p:nvSpPr>
        <p:spPr>
          <a:xfrm>
            <a:off x="435685" y="2241689"/>
            <a:ext cx="7789312" cy="2492990"/>
          </a:xfrm>
          <a:prstGeom prst="rect">
            <a:avLst/>
          </a:prstGeom>
          <a:noFill/>
        </p:spPr>
        <p:txBody>
          <a:bodyPr wrap="none" rtlCol="0">
            <a:spAutoFit/>
          </a:bodyPr>
          <a:lstStyle/>
          <a:p>
            <a:pPr marL="457200" indent="-457200">
              <a:buFont typeface="Arial" panose="020B0604020202020204" pitchFamily="34" charset="0"/>
              <a:buChar char="•"/>
            </a:pPr>
            <a:r>
              <a:rPr lang="en-US" sz="2800" b="0" dirty="0">
                <a:latin typeface="+mn-lt"/>
                <a:cs typeface="Arial" panose="020B0604020202020204" pitchFamily="34" charset="0"/>
              </a:rPr>
              <a:t>Sign it</a:t>
            </a:r>
          </a:p>
          <a:p>
            <a:pPr marL="457200" indent="-457200">
              <a:buFont typeface="Arial" panose="020B0604020202020204" pitchFamily="34" charset="0"/>
              <a:buChar char="•"/>
            </a:pPr>
            <a:r>
              <a:rPr lang="en-US" sz="2800" b="0" dirty="0">
                <a:latin typeface="+mn-lt"/>
                <a:cs typeface="Arial" panose="020B0604020202020204" pitchFamily="34" charset="0"/>
              </a:rPr>
              <a:t>Date it</a:t>
            </a:r>
          </a:p>
          <a:p>
            <a:pPr marL="457200" indent="-457200">
              <a:buFont typeface="Arial" panose="020B0604020202020204" pitchFamily="34" charset="0"/>
              <a:buChar char="•"/>
            </a:pPr>
            <a:r>
              <a:rPr lang="en-US" sz="2800" b="0" dirty="0">
                <a:latin typeface="+mn-lt"/>
                <a:cs typeface="Arial" panose="020B0604020202020204" pitchFamily="34" charset="0"/>
              </a:rPr>
              <a:t>Get a co-signer</a:t>
            </a:r>
          </a:p>
          <a:p>
            <a:pPr marL="914400" lvl="1" indent="-457200">
              <a:buFont typeface="Arial" panose="020B0604020202020204" pitchFamily="34" charset="0"/>
              <a:buChar char="•"/>
            </a:pPr>
            <a:r>
              <a:rPr lang="en-US" sz="1800" b="0" dirty="0">
                <a:latin typeface="+mn-lt"/>
                <a:cs typeface="Arial" panose="020B0604020202020204" pitchFamily="34" charset="0"/>
              </a:rPr>
              <a:t>If related to your current position, use your PD, DIO or Supervisor</a:t>
            </a:r>
          </a:p>
          <a:p>
            <a:pPr marL="914400" lvl="1" indent="-457200">
              <a:buFont typeface="Arial" panose="020B0604020202020204" pitchFamily="34" charset="0"/>
              <a:buChar char="•"/>
            </a:pPr>
            <a:r>
              <a:rPr lang="en-US" sz="1800" b="0" dirty="0">
                <a:latin typeface="+mn-lt"/>
                <a:cs typeface="Arial" panose="020B0604020202020204" pitchFamily="34" charset="0"/>
              </a:rPr>
              <a:t>Mentor</a:t>
            </a:r>
          </a:p>
          <a:p>
            <a:pPr marL="914400" lvl="1" indent="-457200">
              <a:buFont typeface="Arial" panose="020B0604020202020204" pitchFamily="34" charset="0"/>
              <a:buChar char="•"/>
            </a:pPr>
            <a:r>
              <a:rPr lang="en-US" sz="1800" b="0" dirty="0">
                <a:latin typeface="+mn-lt"/>
                <a:cs typeface="Arial" panose="020B0604020202020204" pitchFamily="34" charset="0"/>
              </a:rPr>
              <a:t>Partner</a:t>
            </a:r>
          </a:p>
          <a:p>
            <a:r>
              <a:rPr lang="en-US" sz="1800" b="0" dirty="0">
                <a:latin typeface="+mn-lt"/>
              </a:rPr>
              <a:t>    </a:t>
            </a:r>
          </a:p>
        </p:txBody>
      </p:sp>
      <p:sp>
        <p:nvSpPr>
          <p:cNvPr id="4" name="TextBox 3">
            <a:extLst>
              <a:ext uri="{FF2B5EF4-FFF2-40B4-BE49-F238E27FC236}">
                <a16:creationId xmlns:a16="http://schemas.microsoft.com/office/drawing/2014/main" id="{E2ACE119-A714-4290-B74C-335221203B64}"/>
              </a:ext>
            </a:extLst>
          </p:cNvPr>
          <p:cNvSpPr txBox="1"/>
          <p:nvPr/>
        </p:nvSpPr>
        <p:spPr>
          <a:xfrm>
            <a:off x="1816872" y="698768"/>
            <a:ext cx="6938118" cy="707886"/>
          </a:xfrm>
          <a:prstGeom prst="rect">
            <a:avLst/>
          </a:prstGeom>
          <a:noFill/>
        </p:spPr>
        <p:txBody>
          <a:bodyPr wrap="none" rtlCol="0">
            <a:spAutoFit/>
          </a:bodyPr>
          <a:lstStyle/>
          <a:p>
            <a:pPr algn="r"/>
            <a:r>
              <a:rPr lang="en-US" sz="4000" dirty="0">
                <a:latin typeface="+mj-lt"/>
              </a:rPr>
              <a:t>Personal Development Plan</a:t>
            </a:r>
          </a:p>
        </p:txBody>
      </p:sp>
    </p:spTree>
    <p:extLst>
      <p:ext uri="{BB962C8B-B14F-4D97-AF65-F5344CB8AC3E}">
        <p14:creationId xmlns:p14="http://schemas.microsoft.com/office/powerpoint/2010/main" val="1692057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27</a:t>
            </a:fld>
            <a:endParaRPr lang="en-US" altLang="en-US" dirty="0"/>
          </a:p>
        </p:txBody>
      </p:sp>
      <p:sp>
        <p:nvSpPr>
          <p:cNvPr id="8" name="Content Placeholder 2">
            <a:extLst>
              <a:ext uri="{FF2B5EF4-FFF2-40B4-BE49-F238E27FC236}">
                <a16:creationId xmlns:a16="http://schemas.microsoft.com/office/drawing/2014/main" id="{F27D1CCF-3517-48F5-AD86-D4DABA8CADF8}"/>
              </a:ext>
            </a:extLst>
          </p:cNvPr>
          <p:cNvSpPr>
            <a:spLocks noGrp="1"/>
          </p:cNvSpPr>
          <p:nvPr>
            <p:ph idx="1"/>
          </p:nvPr>
        </p:nvSpPr>
        <p:spPr>
          <a:xfrm>
            <a:off x="398929" y="2081793"/>
            <a:ext cx="7893424" cy="4351338"/>
          </a:xfrm>
        </p:spPr>
        <p:txBody>
          <a:bodyPr/>
          <a:lstStyle/>
          <a:p>
            <a:r>
              <a:rPr lang="en-US" dirty="0"/>
              <a:t>Know your strengths</a:t>
            </a:r>
          </a:p>
          <a:p>
            <a:r>
              <a:rPr lang="en-US" dirty="0"/>
              <a:t>Define a personal vision</a:t>
            </a:r>
          </a:p>
          <a:p>
            <a:r>
              <a:rPr lang="en-US" dirty="0"/>
              <a:t>Follow your Personal Development Plan</a:t>
            </a:r>
          </a:p>
        </p:txBody>
      </p:sp>
      <p:sp>
        <p:nvSpPr>
          <p:cNvPr id="9" name="Title 1">
            <a:extLst>
              <a:ext uri="{FF2B5EF4-FFF2-40B4-BE49-F238E27FC236}">
                <a16:creationId xmlns:a16="http://schemas.microsoft.com/office/drawing/2014/main" id="{20B8DBF0-52B8-4482-B35A-E24CE3E18191}"/>
              </a:ext>
            </a:extLst>
          </p:cNvPr>
          <p:cNvSpPr>
            <a:spLocks noGrp="1"/>
          </p:cNvSpPr>
          <p:nvPr>
            <p:ph type="title"/>
          </p:nvPr>
        </p:nvSpPr>
        <p:spPr>
          <a:xfrm>
            <a:off x="838200" y="365125"/>
            <a:ext cx="8063753" cy="1325563"/>
          </a:xfrm>
        </p:spPr>
        <p:txBody>
          <a:bodyPr>
            <a:normAutofit/>
          </a:bodyPr>
          <a:lstStyle/>
          <a:p>
            <a:pPr algn="r"/>
            <a:r>
              <a:rPr lang="en-US" sz="4000" dirty="0"/>
              <a:t>Be CCCRAZY about yourself!</a:t>
            </a:r>
          </a:p>
        </p:txBody>
      </p:sp>
      <p:pic>
        <p:nvPicPr>
          <p:cNvPr id="11" name="Picture 10">
            <a:extLst>
              <a:ext uri="{FF2B5EF4-FFF2-40B4-BE49-F238E27FC236}">
                <a16:creationId xmlns:a16="http://schemas.microsoft.com/office/drawing/2014/main" id="{7D57791F-B6E0-4C84-8653-2A63BFE8C2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92588" y="3991684"/>
            <a:ext cx="2438400" cy="1627632"/>
          </a:xfrm>
          <a:prstGeom prst="rect">
            <a:avLst/>
          </a:prstGeom>
        </p:spPr>
      </p:pic>
    </p:spTree>
    <p:extLst>
      <p:ext uri="{BB962C8B-B14F-4D97-AF65-F5344CB8AC3E}">
        <p14:creationId xmlns:p14="http://schemas.microsoft.com/office/powerpoint/2010/main" val="3559997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28</a:t>
            </a:fld>
            <a:endParaRPr lang="en-US" altLang="en-US"/>
          </a:p>
        </p:txBody>
      </p:sp>
      <p:sp>
        <p:nvSpPr>
          <p:cNvPr id="7" name="Title 1">
            <a:extLst>
              <a:ext uri="{FF2B5EF4-FFF2-40B4-BE49-F238E27FC236}">
                <a16:creationId xmlns:a16="http://schemas.microsoft.com/office/drawing/2014/main" id="{563A58B6-8186-483F-B7E7-181D246C39E6}"/>
              </a:ext>
            </a:extLst>
          </p:cNvPr>
          <p:cNvSpPr>
            <a:spLocks noGrp="1"/>
          </p:cNvSpPr>
          <p:nvPr>
            <p:ph type="title"/>
          </p:nvPr>
        </p:nvSpPr>
        <p:spPr>
          <a:xfrm>
            <a:off x="380999" y="302371"/>
            <a:ext cx="7821707" cy="1325563"/>
          </a:xfrm>
        </p:spPr>
        <p:txBody>
          <a:bodyPr/>
          <a:lstStyle/>
          <a:p>
            <a:pPr algn="r"/>
            <a:r>
              <a:rPr lang="en-US" dirty="0"/>
              <a:t>Recommendation</a:t>
            </a:r>
          </a:p>
        </p:txBody>
      </p:sp>
      <p:sp>
        <p:nvSpPr>
          <p:cNvPr id="8" name="Content Placeholder 2">
            <a:extLst>
              <a:ext uri="{FF2B5EF4-FFF2-40B4-BE49-F238E27FC236}">
                <a16:creationId xmlns:a16="http://schemas.microsoft.com/office/drawing/2014/main" id="{37136744-ED5B-4D3E-982E-D6CD4D5B3461}"/>
              </a:ext>
            </a:extLst>
          </p:cNvPr>
          <p:cNvSpPr>
            <a:spLocks noGrp="1"/>
          </p:cNvSpPr>
          <p:nvPr>
            <p:ph idx="1"/>
          </p:nvPr>
        </p:nvSpPr>
        <p:spPr>
          <a:xfrm>
            <a:off x="291352" y="2488406"/>
            <a:ext cx="7821707" cy="3078676"/>
          </a:xfrm>
        </p:spPr>
        <p:txBody>
          <a:bodyPr/>
          <a:lstStyle/>
          <a:p>
            <a:pPr marL="0" indent="0">
              <a:buNone/>
            </a:pPr>
            <a:r>
              <a:rPr lang="en-US" dirty="0"/>
              <a:t>Gretchen Rubin’s Happiness Project </a:t>
            </a:r>
          </a:p>
          <a:p>
            <a:pPr marL="0" indent="0">
              <a:buNone/>
            </a:pPr>
            <a:r>
              <a:rPr lang="en-US" dirty="0"/>
              <a:t>	25+ minutes on Happiness</a:t>
            </a:r>
          </a:p>
          <a:p>
            <a:pPr marL="0" indent="0">
              <a:buNone/>
            </a:pPr>
            <a:endParaRPr lang="en-US" dirty="0"/>
          </a:p>
          <a:p>
            <a:pPr marL="0" indent="0">
              <a:buNone/>
            </a:pPr>
            <a:r>
              <a:rPr lang="en-US" dirty="0">
                <a:hlinkClick r:id="rId2"/>
              </a:rPr>
              <a:t>https://www.youtube.com/watch?v=BzuawrFE1xM</a:t>
            </a:r>
            <a:endParaRPr lang="en-US" dirty="0"/>
          </a:p>
          <a:p>
            <a:pPr marL="0" indent="0">
              <a:buNone/>
            </a:pPr>
            <a:endParaRPr lang="en-US" dirty="0"/>
          </a:p>
        </p:txBody>
      </p:sp>
    </p:spTree>
    <p:extLst>
      <p:ext uri="{BB962C8B-B14F-4D97-AF65-F5344CB8AC3E}">
        <p14:creationId xmlns:p14="http://schemas.microsoft.com/office/powerpoint/2010/main" val="3782078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29</a:t>
            </a:fld>
            <a:endParaRPr lang="en-US" altLang="en-US"/>
          </a:p>
        </p:txBody>
      </p:sp>
      <p:sp>
        <p:nvSpPr>
          <p:cNvPr id="4" name="Title 1">
            <a:extLst>
              <a:ext uri="{FF2B5EF4-FFF2-40B4-BE49-F238E27FC236}">
                <a16:creationId xmlns:a16="http://schemas.microsoft.com/office/drawing/2014/main" id="{D63E48E9-DB1A-4364-964A-606E62D4923F}"/>
              </a:ext>
            </a:extLst>
          </p:cNvPr>
          <p:cNvSpPr>
            <a:spLocks noGrp="1"/>
          </p:cNvSpPr>
          <p:nvPr>
            <p:ph type="title"/>
          </p:nvPr>
        </p:nvSpPr>
        <p:spPr>
          <a:xfrm>
            <a:off x="838200" y="365125"/>
            <a:ext cx="7887789" cy="1325563"/>
          </a:xfrm>
        </p:spPr>
        <p:txBody>
          <a:bodyPr>
            <a:normAutofit/>
          </a:bodyPr>
          <a:lstStyle/>
          <a:p>
            <a:pPr algn="r"/>
            <a:r>
              <a:rPr lang="en-US" sz="4800" dirty="0"/>
              <a:t>References</a:t>
            </a:r>
          </a:p>
        </p:txBody>
      </p:sp>
      <p:sp>
        <p:nvSpPr>
          <p:cNvPr id="7" name="Content Placeholder 2">
            <a:extLst>
              <a:ext uri="{FF2B5EF4-FFF2-40B4-BE49-F238E27FC236}">
                <a16:creationId xmlns:a16="http://schemas.microsoft.com/office/drawing/2014/main" id="{4063B0DF-2C24-40C5-A9E8-8CDE927DF35B}"/>
              </a:ext>
            </a:extLst>
          </p:cNvPr>
          <p:cNvSpPr>
            <a:spLocks noGrp="1"/>
          </p:cNvSpPr>
          <p:nvPr>
            <p:ph idx="1"/>
          </p:nvPr>
        </p:nvSpPr>
        <p:spPr>
          <a:xfrm>
            <a:off x="838200" y="1825625"/>
            <a:ext cx="7887789" cy="4351338"/>
          </a:xfrm>
        </p:spPr>
        <p:txBody>
          <a:bodyPr>
            <a:normAutofit/>
          </a:bodyPr>
          <a:lstStyle/>
          <a:p>
            <a:pPr marL="514350" indent="-514350">
              <a:buFont typeface="+mj-lt"/>
              <a:buAutoNum type="arabicPeriod"/>
            </a:pPr>
            <a:r>
              <a:rPr lang="en-US" dirty="0">
                <a:latin typeface="Arial" panose="020B0604020202020204" pitchFamily="34" charset="0"/>
                <a:cs typeface="Arial" panose="020B0604020202020204" pitchFamily="34" charset="0"/>
                <a:hlinkClick r:id="rId2"/>
              </a:rPr>
              <a:t>http://blog.mindgenius.com/2012/12/why-is-continuing-professional.html</a:t>
            </a:r>
            <a:endParaRPr lang="en-US" dirty="0">
              <a:latin typeface="Arial" panose="020B0604020202020204" pitchFamily="34" charset="0"/>
              <a:cs typeface="Arial" panose="020B0604020202020204" pitchFamily="34" charset="0"/>
            </a:endParaRPr>
          </a:p>
          <a:p>
            <a:pPr marL="514350" indent="-514350">
              <a:buFont typeface="+mj-lt"/>
              <a:buAutoNum type="arabicPeriod"/>
            </a:pPr>
            <a:endParaRPr lang="en-US" dirty="0">
              <a:latin typeface="Arial" panose="020B0604020202020204" pitchFamily="34" charset="0"/>
              <a:cs typeface="Arial" panose="020B0604020202020204" pitchFamily="34" charset="0"/>
              <a:hlinkClick r:id="rId3"/>
            </a:endParaRPr>
          </a:p>
          <a:p>
            <a:pPr marL="514350" indent="-514350">
              <a:buFont typeface="+mj-lt"/>
              <a:buAutoNum type="arabicPeriod"/>
            </a:pPr>
            <a:r>
              <a:rPr lang="en-US" dirty="0">
                <a:latin typeface="Arial" panose="020B0604020202020204" pitchFamily="34" charset="0"/>
                <a:cs typeface="Arial" panose="020B0604020202020204" pitchFamily="34" charset="0"/>
                <a:hlinkClick r:id="rId3"/>
              </a:rPr>
              <a:t>https://www.wellandgood.com/how-much-money-to-be-happy/</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Clip art obtained from Bing Image Search</a:t>
            </a:r>
          </a:p>
          <a:p>
            <a:pPr marL="0" indent="0">
              <a:buNone/>
            </a:pPr>
            <a:endParaRPr lang="en-US" dirty="0"/>
          </a:p>
        </p:txBody>
      </p:sp>
    </p:spTree>
    <p:extLst>
      <p:ext uri="{BB962C8B-B14F-4D97-AF65-F5344CB8AC3E}">
        <p14:creationId xmlns:p14="http://schemas.microsoft.com/office/powerpoint/2010/main" val="148369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sp>
        <p:nvSpPr>
          <p:cNvPr id="6" name="Title 2">
            <a:extLst>
              <a:ext uri="{FF2B5EF4-FFF2-40B4-BE49-F238E27FC236}">
                <a16:creationId xmlns:a16="http://schemas.microsoft.com/office/drawing/2014/main" id="{DEB5A086-9859-467A-B39D-D369A78A8F1F}"/>
              </a:ext>
            </a:extLst>
          </p:cNvPr>
          <p:cNvSpPr>
            <a:spLocks noGrp="1"/>
          </p:cNvSpPr>
          <p:nvPr>
            <p:ph type="title"/>
          </p:nvPr>
        </p:nvSpPr>
        <p:spPr>
          <a:xfrm>
            <a:off x="1989344" y="246466"/>
            <a:ext cx="6526006" cy="1325563"/>
          </a:xfrm>
        </p:spPr>
        <p:txBody>
          <a:bodyPr/>
          <a:lstStyle/>
          <a:p>
            <a:r>
              <a:rPr lang="en-US" altLang="en-US" sz="3200" dirty="0">
                <a:solidFill>
                  <a:schemeClr val="tx1"/>
                </a:solidFill>
                <a:latin typeface="Lucida Bright" charset="0"/>
                <a:ea typeface="ＭＳ Ｐゴシック" charset="-128"/>
              </a:rPr>
              <a:t>Introducing Your Presenter…</a:t>
            </a:r>
            <a:endParaRPr lang="en-US" dirty="0"/>
          </a:p>
        </p:txBody>
      </p:sp>
      <p:sp>
        <p:nvSpPr>
          <p:cNvPr id="7" name="TextBox 6">
            <a:extLst>
              <a:ext uri="{FF2B5EF4-FFF2-40B4-BE49-F238E27FC236}">
                <a16:creationId xmlns:a16="http://schemas.microsoft.com/office/drawing/2014/main" id="{6E355914-DB31-4457-A287-395AEB52E06B}"/>
              </a:ext>
            </a:extLst>
          </p:cNvPr>
          <p:cNvSpPr txBox="1"/>
          <p:nvPr/>
        </p:nvSpPr>
        <p:spPr>
          <a:xfrm>
            <a:off x="3717913" y="1322760"/>
            <a:ext cx="4905632" cy="3970318"/>
          </a:xfrm>
          <a:prstGeom prst="rect">
            <a:avLst/>
          </a:prstGeom>
          <a:noFill/>
        </p:spPr>
        <p:txBody>
          <a:bodyPr wrap="square">
            <a:spAutoFit/>
          </a:bodyPr>
          <a:lstStyle/>
          <a:p>
            <a:pPr algn="ctr">
              <a:defRPr/>
            </a:pPr>
            <a:r>
              <a:rPr lang="en-US" sz="2400" b="1" dirty="0">
                <a:latin typeface="Lucida Bright" panose="02040602050505020304" pitchFamily="18" charset="77"/>
              </a:rPr>
              <a:t>Cheryl Haynes, C-TAGME</a:t>
            </a:r>
          </a:p>
          <a:p>
            <a:pPr algn="ctr">
              <a:defRPr/>
            </a:pPr>
            <a:r>
              <a:rPr lang="en-US" sz="2400" b="1" dirty="0">
                <a:latin typeface="Lucida Bright" panose="02040602050505020304" pitchFamily="18" charset="77"/>
              </a:rPr>
              <a:t>GME Consultant</a:t>
            </a:r>
          </a:p>
          <a:p>
            <a:pPr algn="ctr">
              <a:defRPr/>
            </a:pPr>
            <a:endParaRPr lang="en-US" sz="1200" b="1" dirty="0">
              <a:latin typeface="+mn-lt"/>
            </a:endParaRPr>
          </a:p>
          <a:p>
            <a:pPr marL="171450" indent="-171450">
              <a:buFont typeface="Arial" pitchFamily="34" charset="0"/>
              <a:buChar char="•"/>
              <a:defRPr/>
            </a:pPr>
            <a:endParaRPr lang="en-US" sz="1600" b="1" dirty="0">
              <a:latin typeface="+mn-lt"/>
            </a:endParaRPr>
          </a:p>
          <a:p>
            <a:pPr marL="171450" indent="-171450">
              <a:buFont typeface="Arial" pitchFamily="34" charset="0"/>
              <a:buChar char="•"/>
              <a:defRPr/>
            </a:pPr>
            <a:r>
              <a:rPr lang="en-US" sz="1600" b="1" dirty="0">
                <a:latin typeface="+mn-lt"/>
              </a:rPr>
              <a:t>22 years in Graduate Medical Education</a:t>
            </a:r>
          </a:p>
          <a:p>
            <a:pPr marL="171450" indent="-171450">
              <a:buFont typeface="Arial" pitchFamily="34" charset="0"/>
              <a:buChar char="•"/>
              <a:defRPr/>
            </a:pPr>
            <a:endParaRPr lang="en-US" sz="1600" dirty="0">
              <a:latin typeface="+mn-lt"/>
            </a:endParaRPr>
          </a:p>
          <a:p>
            <a:pPr marL="171450" indent="-171450">
              <a:buFont typeface="Arial" pitchFamily="34" charset="0"/>
              <a:buChar char="•"/>
              <a:defRPr/>
            </a:pPr>
            <a:r>
              <a:rPr lang="en-US" sz="1600" b="1" dirty="0">
                <a:latin typeface="+mn-lt"/>
              </a:rPr>
              <a:t>Seasoned speaker for ACGME, AAFP, ACOFP, as well as Partners in Medical Education</a:t>
            </a:r>
          </a:p>
          <a:p>
            <a:pPr marL="171450" indent="-171450">
              <a:buFont typeface="Arial" pitchFamily="34" charset="0"/>
              <a:buChar char="•"/>
              <a:defRPr/>
            </a:pPr>
            <a:endParaRPr lang="en-US" sz="1600" b="1" dirty="0">
              <a:latin typeface="+mn-lt"/>
            </a:endParaRPr>
          </a:p>
          <a:p>
            <a:pPr marL="171450" indent="-171450">
              <a:buFont typeface="Arial" pitchFamily="34" charset="0"/>
              <a:buChar char="•"/>
              <a:defRPr/>
            </a:pPr>
            <a:r>
              <a:rPr lang="en-US" sz="1600" dirty="0">
                <a:latin typeface="+mn-lt"/>
              </a:rPr>
              <a:t>Experienced in program administration in both academic and community-based programs</a:t>
            </a:r>
          </a:p>
          <a:p>
            <a:pPr marL="171450" indent="-171450">
              <a:buFont typeface="Arial" pitchFamily="34" charset="0"/>
              <a:buChar char="•"/>
              <a:defRPr/>
            </a:pPr>
            <a:endParaRPr lang="en-US" sz="1600" b="1" dirty="0">
              <a:latin typeface="+mn-lt"/>
            </a:endParaRPr>
          </a:p>
          <a:p>
            <a:pPr marL="171450" indent="-171450">
              <a:buFont typeface="Arial" pitchFamily="34" charset="0"/>
              <a:buChar char="•"/>
              <a:defRPr/>
            </a:pPr>
            <a:r>
              <a:rPr lang="en-US" sz="1600" dirty="0">
                <a:latin typeface="+mn-lt"/>
              </a:rPr>
              <a:t>Passionate about the well-being of everyone in GME.</a:t>
            </a:r>
            <a:endParaRPr lang="en-US" sz="1600" b="1" dirty="0">
              <a:latin typeface="+mn-lt"/>
            </a:endParaRPr>
          </a:p>
          <a:p>
            <a:pPr marL="171450" indent="-171450">
              <a:buFont typeface="Arial" pitchFamily="34" charset="0"/>
              <a:buChar char="•"/>
              <a:defRPr/>
            </a:pPr>
            <a:endParaRPr lang="en-US" sz="1600" dirty="0">
              <a:latin typeface="+mn-lt"/>
            </a:endParaRPr>
          </a:p>
        </p:txBody>
      </p:sp>
      <p:pic>
        <p:nvPicPr>
          <p:cNvPr id="3" name="Picture 2">
            <a:extLst>
              <a:ext uri="{FF2B5EF4-FFF2-40B4-BE49-F238E27FC236}">
                <a16:creationId xmlns:a16="http://schemas.microsoft.com/office/drawing/2014/main" id="{99E012E7-A454-4C71-A029-551BA5B83CA8}"/>
              </a:ext>
            </a:extLst>
          </p:cNvPr>
          <p:cNvPicPr>
            <a:picLocks noChangeAspect="1"/>
          </p:cNvPicPr>
          <p:nvPr/>
        </p:nvPicPr>
        <p:blipFill rotWithShape="1">
          <a:blip r:embed="rId3">
            <a:extLst>
              <a:ext uri="{28A0092B-C50C-407E-A947-70E740481C1C}">
                <a14:useLocalDpi xmlns:a14="http://schemas.microsoft.com/office/drawing/2010/main" val="0"/>
              </a:ext>
            </a:extLst>
          </a:blip>
          <a:srcRect l="6549" t="12991" r="-6549" b="-419"/>
          <a:stretch/>
        </p:blipFill>
        <p:spPr>
          <a:xfrm>
            <a:off x="688524" y="1713530"/>
            <a:ext cx="2875048" cy="3622713"/>
          </a:xfrm>
          <a:prstGeom prst="rect">
            <a:avLst/>
          </a:prstGeom>
        </p:spPr>
      </p:pic>
    </p:spTree>
    <p:extLst>
      <p:ext uri="{BB962C8B-B14F-4D97-AF65-F5344CB8AC3E}">
        <p14:creationId xmlns:p14="http://schemas.microsoft.com/office/powerpoint/2010/main" val="74546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20871"/>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en-US" sz="1400" b="0" i="0" u="none" strike="noStrike" kern="0" cap="none" spc="0" normalizeH="0" baseline="0" noProof="0" dirty="0">
              <a:ln>
                <a:noFill/>
              </a:ln>
              <a:solidFill>
                <a:prstClr val="black"/>
              </a:solidFill>
              <a:effectLst/>
              <a:uLnTx/>
              <a:uFillTx/>
              <a:latin typeface="+mn-lt"/>
              <a:cs typeface="Arial" panose="020B0604020202020204" pitchFamily="34" charset="0"/>
              <a:sym typeface="Arial"/>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cs typeface="Arial" panose="020B0604020202020204" pitchFamily="34" charset="0"/>
                <a:sym typeface="Arial"/>
              </a:rPr>
              <a:t>Meet the Experts – Fall Freebie</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cs typeface="Arial" panose="020B0604020202020204" pitchFamily="34" charset="0"/>
                <a:sym typeface="Arial"/>
              </a:rPr>
              <a:t>Thursday, November 18, 2021</a:t>
            </a:r>
          </a:p>
          <a:p>
            <a:pPr algn="ctr">
              <a:lnSpc>
                <a:spcPct val="80000"/>
              </a:lnSpc>
              <a:defRPr/>
            </a:pPr>
            <a:endParaRPr lang="en-US" altLang="en-US" sz="1400" b="0" kern="0" dirty="0">
              <a:solidFill>
                <a:prstClr val="black"/>
              </a:solidFill>
              <a:latin typeface="+mn-lt"/>
              <a:ea typeface="ＭＳ Ｐゴシック" charset="0"/>
              <a:cs typeface="Arial" panose="020B0604020202020204" pitchFamily="34" charset="0"/>
              <a:sym typeface="Arial"/>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cs typeface="Arial" panose="020B0604020202020204" pitchFamily="34" charset="0"/>
                <a:sym typeface="Arial"/>
              </a:rPr>
              <a:t>Moral Injury in Healthcare</a:t>
            </a:r>
          </a:p>
          <a:p>
            <a:pPr algn="ctr">
              <a:lnSpc>
                <a:spcPct val="80000"/>
              </a:lnSpc>
              <a:defRPr/>
            </a:pPr>
            <a:r>
              <a:rPr lang="en-US" altLang="en-US" sz="1400" b="0" kern="0" dirty="0">
                <a:solidFill>
                  <a:prstClr val="black"/>
                </a:solidFill>
                <a:latin typeface="+mn-lt"/>
                <a:cs typeface="Arial" panose="020B0604020202020204" pitchFamily="34" charset="0"/>
                <a:sym typeface="Arial"/>
              </a:rPr>
              <a:t>Thursday, December 9, 2021</a:t>
            </a:r>
            <a:endParaRPr kumimoji="0" lang="en-US" altLang="en-US" sz="1400" b="0" i="0" u="none" strike="noStrike" kern="0" cap="none" spc="0" normalizeH="0" baseline="0" noProof="0" dirty="0">
              <a:ln>
                <a:noFill/>
              </a:ln>
              <a:solidFill>
                <a:prstClr val="black"/>
              </a:solidFill>
              <a:effectLst/>
              <a:uLnTx/>
              <a:uFillTx/>
              <a:latin typeface="+mn-lt"/>
              <a:cs typeface="Arial" panose="020B0604020202020204" pitchFamily="34" charset="0"/>
              <a:sym typeface="Arial"/>
            </a:endParaRPr>
          </a:p>
          <a:p>
            <a:pPr algn="ctr">
              <a:lnSpc>
                <a:spcPct val="80000"/>
              </a:lnSpc>
              <a:defRPr/>
            </a:pP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cs typeface="Arial" panose="020B0604020202020204" pitchFamily="34" charset="0"/>
                <a:sym typeface="Arial"/>
              </a:rPr>
              <a:t>Streamlining Your Special Review</a:t>
            </a:r>
          </a:p>
          <a:p>
            <a:pPr algn="ctr">
              <a:lnSpc>
                <a:spcPct val="80000"/>
              </a:lnSpc>
              <a:defRPr/>
            </a:pPr>
            <a:r>
              <a:rPr lang="en-US" altLang="en-US" sz="1400" b="0" kern="0" dirty="0">
                <a:solidFill>
                  <a:prstClr val="black"/>
                </a:solidFill>
                <a:latin typeface="+mn-lt"/>
                <a:ea typeface="ＭＳ Ｐゴシック" charset="0"/>
                <a:cs typeface="Arial" panose="020B0604020202020204" pitchFamily="34" charset="0"/>
                <a:sym typeface="Arial"/>
              </a:rPr>
              <a:t>Thur</a:t>
            </a:r>
            <a:r>
              <a:rPr lang="en-US" altLang="en-US" sz="1400" b="0" kern="0" dirty="0">
                <a:solidFill>
                  <a:prstClr val="black"/>
                </a:solidFill>
                <a:latin typeface="+mn-lt"/>
                <a:cs typeface="Arial" panose="020B0604020202020204" pitchFamily="34" charset="0"/>
                <a:sym typeface="Arial"/>
              </a:rPr>
              <a:t>sday, December 16, 2021</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r>
              <a:rPr lang="en-US" altLang="en-US" sz="1800" kern="0" dirty="0">
                <a:solidFill>
                  <a:prstClr val="black"/>
                </a:solidFill>
                <a:latin typeface="+mn-lt"/>
                <a:cs typeface="Arial" panose="020B0604020202020204" pitchFamily="34" charset="0"/>
                <a:sym typeface="Arial"/>
              </a:rPr>
              <a:t>Look for our new 2022 Spring Education Schedule</a:t>
            </a:r>
          </a:p>
          <a:p>
            <a:pPr algn="ctr">
              <a:lnSpc>
                <a:spcPct val="80000"/>
              </a:lnSpc>
              <a:defRPr/>
            </a:pPr>
            <a:r>
              <a:rPr kumimoji="0" lang="en-US" altLang="en-US" sz="180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Jan – June</a:t>
            </a:r>
          </a:p>
          <a:p>
            <a:pPr algn="ctr">
              <a:lnSpc>
                <a:spcPct val="80000"/>
              </a:lnSpc>
              <a:defRPr/>
            </a:pPr>
            <a:r>
              <a:rPr lang="en-US" altLang="en-US" sz="1800" kern="0" dirty="0">
                <a:solidFill>
                  <a:prstClr val="black"/>
                </a:solidFill>
                <a:latin typeface="+mn-lt"/>
                <a:cs typeface="Arial" panose="020B0604020202020204" pitchFamily="34" charset="0"/>
                <a:sym typeface="Arial"/>
              </a:rPr>
              <a:t>To Be Released </a:t>
            </a:r>
          </a:p>
          <a:p>
            <a:pPr algn="ctr">
              <a:lnSpc>
                <a:spcPct val="80000"/>
              </a:lnSpc>
              <a:defRPr/>
            </a:pPr>
            <a:r>
              <a:rPr lang="en-US" altLang="en-US" sz="1800" kern="0" dirty="0">
                <a:solidFill>
                  <a:prstClr val="black"/>
                </a:solidFill>
                <a:latin typeface="+mn-lt"/>
                <a:cs typeface="Arial" panose="020B0604020202020204" pitchFamily="34" charset="0"/>
                <a:sym typeface="Arial"/>
              </a:rPr>
              <a:t>This Week</a:t>
            </a:r>
            <a:endParaRPr kumimoji="0" lang="en-US" altLang="en-US" sz="1800" i="0" u="none" strike="noStrike" kern="0" cap="none" spc="0" normalizeH="0" baseline="0" noProof="0" dirty="0">
              <a:ln>
                <a:noFill/>
              </a:ln>
              <a:solidFill>
                <a:srgbClr val="000000"/>
              </a:solidFill>
              <a:effectLst/>
              <a:uLnTx/>
              <a:uFillTx/>
              <a:latin typeface="Arial" charset="0"/>
              <a:ea typeface="ＭＳ Ｐゴシック"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30</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74714" y="5042462"/>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5632311"/>
          </a:xfrm>
          <a:prstGeom prst="rect">
            <a:avLst/>
          </a:prstGeom>
          <a:noFill/>
        </p:spPr>
        <p:txBody>
          <a:bodyPr wrap="square" rtlCol="0">
            <a:spAutoFit/>
          </a:bodyPr>
          <a:lstStyle/>
          <a:p>
            <a:pPr algn="ctr"/>
            <a:r>
              <a:rPr lang="en-US" sz="1200" dirty="0">
                <a:solidFill>
                  <a:srgbClr val="0070C0"/>
                </a:solidFill>
                <a:latin typeface="+mn-lt"/>
                <a:cs typeface="Arial" panose="020B0604020202020204" pitchFamily="34" charset="0"/>
              </a:rPr>
              <a:t>GME Financing: The Basics, the Strategies, and the Upcoming Changes</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The Role of Coaching</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Resident Wellness in the Virtual World</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 Day in the Life of A DIO</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Site Visits – What to Expect in 2021</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ADS Update 2021</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 Grants and Funding Sources</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Survey Research</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Impactful AIR &amp; APE – Bridging Data &amp; Action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GMEC Checkups – QIPS Edition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ACGME Surveys – What Now?</a:t>
            </a:r>
          </a:p>
          <a:p>
            <a:pPr algn="ctr"/>
            <a:endParaRPr lang="en-US" sz="1200" dirty="0">
              <a:solidFill>
                <a:srgbClr val="0070C0"/>
              </a:solidFill>
              <a:latin typeface="+mn-lt"/>
            </a:endParaRPr>
          </a:p>
          <a:p>
            <a:pPr algn="ctr"/>
            <a:r>
              <a:rPr lang="en-US" sz="1200" dirty="0">
                <a:solidFill>
                  <a:srgbClr val="0070C0"/>
                </a:solidFill>
                <a:latin typeface="+mn-lt"/>
              </a:rPr>
              <a:t>Other Approaches to CCC &amp; Evaluation</a:t>
            </a:r>
          </a:p>
          <a:p>
            <a:pPr algn="ctr"/>
            <a:endParaRPr lang="en-US" sz="1200" dirty="0">
              <a:solidFill>
                <a:srgbClr val="0070C0"/>
              </a:solidFill>
              <a:latin typeface="+mn-lt"/>
            </a:endParaRPr>
          </a:p>
          <a:p>
            <a:pPr algn="ctr"/>
            <a:r>
              <a:rPr lang="en-US" sz="1200" dirty="0">
                <a:solidFill>
                  <a:srgbClr val="0070C0"/>
                </a:solidFill>
                <a:latin typeface="+mn-lt"/>
              </a:rPr>
              <a:t>Lessons Learned from the Pandemic: Planning for the Next Disaster</a:t>
            </a:r>
          </a:p>
          <a:p>
            <a:pPr algn="ctr"/>
            <a:endParaRPr lang="en-US" sz="1200" dirty="0">
              <a:solidFill>
                <a:srgbClr val="0070C0"/>
              </a:solidFill>
              <a:latin typeface="+mn-lt"/>
            </a:endParaRPr>
          </a:p>
          <a:p>
            <a:pPr algn="ctr"/>
            <a:endParaRPr lang="en-US" sz="1200" dirty="0">
              <a:solidFill>
                <a:srgbClr val="0070C0"/>
              </a:solidFill>
              <a:latin typeface="+mn-lt"/>
            </a:endParaRPr>
          </a:p>
          <a:p>
            <a:pPr algn="ctr"/>
            <a:endParaRPr lang="en-US" sz="1200" dirty="0">
              <a:solidFill>
                <a:srgbClr val="0070C0"/>
              </a:solidFill>
              <a:latin typeface="+mn-lt"/>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2021</a:t>
            </a:r>
          </a:p>
        </p:txBody>
      </p:sp>
    </p:spTree>
    <p:custDataLst>
      <p:tags r:id="rId1"/>
    </p:custDataLst>
    <p:extLst>
      <p:ext uri="{BB962C8B-B14F-4D97-AF65-F5344CB8AC3E}">
        <p14:creationId xmlns:p14="http://schemas.microsoft.com/office/powerpoint/2010/main" val="190478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838200" y="2146300"/>
            <a:ext cx="7677150" cy="3746500"/>
          </a:xfrm>
        </p:spPr>
        <p:txBody>
          <a:bodyPr>
            <a:normAutofit fontScale="92500" lnSpcReduction="10000"/>
          </a:bodyPr>
          <a:lstStyle/>
          <a:p>
            <a:pPr algn="ctr">
              <a:lnSpc>
                <a:spcPct val="80000"/>
              </a:lnSpc>
              <a:buNone/>
              <a:defRPr/>
            </a:pPr>
            <a:r>
              <a:rPr lang="en-US" sz="2000" b="1" dirty="0"/>
              <a:t>    </a:t>
            </a:r>
            <a:r>
              <a:rPr lang="en-US" sz="2000" dirty="0"/>
              <a:t>Partners in Medical Education, Inc. provides comprehensive consulting services to the GME community.  </a:t>
            </a:r>
          </a:p>
          <a:p>
            <a:pPr algn="ctr">
              <a:lnSpc>
                <a:spcPct val="80000"/>
              </a:lnSpc>
              <a:buNone/>
              <a:defRPr/>
            </a:pPr>
            <a:br>
              <a:rPr lang="en-US" sz="2000" dirty="0"/>
            </a:br>
            <a:br>
              <a:rPr lang="en-US" sz="2000" dirty="0"/>
            </a:br>
            <a:r>
              <a:rPr lang="en-US" sz="2400" b="1" dirty="0"/>
              <a:t>Partners in Medical Education</a:t>
            </a:r>
          </a:p>
          <a:p>
            <a:pPr algn="ctr">
              <a:lnSpc>
                <a:spcPct val="80000"/>
              </a:lnSpc>
              <a:buNone/>
              <a:defRPr/>
            </a:pPr>
            <a:r>
              <a:rPr lang="en-US" sz="2000" dirty="0"/>
              <a:t>724-864-7320  |  </a:t>
            </a:r>
            <a:r>
              <a:rPr lang="en-US" sz="2000" dirty="0">
                <a:solidFill>
                  <a:srgbClr val="FF0000"/>
                </a:solidFill>
                <a:hlinkClick r:id="rId3"/>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1800" dirty="0"/>
              <a:t>  </a:t>
            </a:r>
          </a:p>
          <a:p>
            <a:pPr algn="ctr">
              <a:lnSpc>
                <a:spcPct val="80000"/>
              </a:lnSpc>
              <a:buNone/>
              <a:defRPr/>
            </a:pPr>
            <a:r>
              <a:rPr lang="en-US" sz="2400" b="1" dirty="0"/>
              <a:t>Cheryl Haynes</a:t>
            </a:r>
          </a:p>
          <a:p>
            <a:pPr algn="ctr">
              <a:lnSpc>
                <a:spcPct val="80000"/>
              </a:lnSpc>
              <a:buNone/>
              <a:defRPr/>
            </a:pPr>
            <a:r>
              <a:rPr lang="en-US" sz="2400" dirty="0"/>
              <a:t>  </a:t>
            </a:r>
            <a:r>
              <a:rPr lang="en-US" sz="2400" dirty="0">
                <a:hlinkClick r:id="rId4"/>
              </a:rPr>
              <a:t>cheryl@partnersinmeded.com</a:t>
            </a:r>
            <a:endParaRPr lang="en-US" sz="2400" dirty="0"/>
          </a:p>
          <a:p>
            <a:pPr algn="ctr">
              <a:lnSpc>
                <a:spcPct val="80000"/>
              </a:lnSpc>
              <a:buNone/>
              <a:defRPr/>
            </a:pPr>
            <a:endParaRPr lang="en-US" sz="2400" b="1" dirty="0"/>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oogle Shape;336;p29">
            <a:extLst>
              <a:ext uri="{FF2B5EF4-FFF2-40B4-BE49-F238E27FC236}">
                <a16:creationId xmlns:a16="http://schemas.microsoft.com/office/drawing/2014/main" id="{B55E0441-ECB1-A943-B6AC-FC42002E4DED}"/>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US" smtClean="0"/>
              <a:pPr marL="0" lvl="0" indent="0" algn="r" rtl="0">
                <a:lnSpc>
                  <a:spcPct val="100000"/>
                </a:lnSpc>
                <a:spcBef>
                  <a:spcPts val="0"/>
                </a:spcBef>
                <a:spcAft>
                  <a:spcPts val="0"/>
                </a:spcAft>
                <a:buSzPts val="1000"/>
                <a:buNone/>
              </a:pPr>
              <a:t>31</a:t>
            </a:fld>
            <a:endParaRPr dirty="0"/>
          </a:p>
        </p:txBody>
      </p:sp>
      <p:sp>
        <p:nvSpPr>
          <p:cNvPr id="9" name="Google Shape;69;p2">
            <a:extLst>
              <a:ext uri="{FF2B5EF4-FFF2-40B4-BE49-F238E27FC236}">
                <a16:creationId xmlns:a16="http://schemas.microsoft.com/office/drawing/2014/main" id="{D787FC55-DC09-1B4E-9190-36E898FA7414}"/>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594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104441-243C-4196-A507-5D1B98F957E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3" name="Slide Number Placeholder 2">
            <a:extLst>
              <a:ext uri="{FF2B5EF4-FFF2-40B4-BE49-F238E27FC236}">
                <a16:creationId xmlns:a16="http://schemas.microsoft.com/office/drawing/2014/main" id="{B3E45D49-7DA9-4B7D-95F1-2F957C629FB0}"/>
              </a:ext>
            </a:extLst>
          </p:cNvPr>
          <p:cNvSpPr>
            <a:spLocks noGrp="1"/>
          </p:cNvSpPr>
          <p:nvPr>
            <p:ph type="sldNum" sz="quarter" idx="11"/>
          </p:nvPr>
        </p:nvSpPr>
        <p:spPr/>
        <p:txBody>
          <a:bodyPr/>
          <a:lstStyle/>
          <a:p>
            <a:pPr>
              <a:defRPr/>
            </a:pPr>
            <a:fld id="{0111FBDE-2D36-6A49-83F8-2BBFB586505C}" type="slidenum">
              <a:rPr lang="en-US" altLang="en-US" smtClean="0"/>
              <a:pPr>
                <a:defRPr/>
              </a:pPr>
              <a:t>4</a:t>
            </a:fld>
            <a:endParaRPr lang="en-US" altLang="en-US"/>
          </a:p>
        </p:txBody>
      </p:sp>
      <p:sp>
        <p:nvSpPr>
          <p:cNvPr id="7" name="Title 1">
            <a:extLst>
              <a:ext uri="{FF2B5EF4-FFF2-40B4-BE49-F238E27FC236}">
                <a16:creationId xmlns:a16="http://schemas.microsoft.com/office/drawing/2014/main" id="{1EC36767-E2C1-4DA5-A1F9-1E7EF0062B74}"/>
              </a:ext>
            </a:extLst>
          </p:cNvPr>
          <p:cNvSpPr txBox="1">
            <a:spLocks/>
          </p:cNvSpPr>
          <p:nvPr/>
        </p:nvSpPr>
        <p:spPr>
          <a:xfrm>
            <a:off x="2203268" y="365125"/>
            <a:ext cx="6008915" cy="1325563"/>
          </a:xfrm>
          <a:prstGeom prst="rect">
            <a:avLst/>
          </a:prstGeom>
        </p:spPr>
        <p:txBody>
          <a:bodyPr/>
          <a:lst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a:lstStyle>
          <a:p>
            <a:pPr algn="r" fontAlgn="auto">
              <a:spcAft>
                <a:spcPts val="0"/>
              </a:spcAft>
            </a:pPr>
            <a:r>
              <a:rPr lang="en-US" sz="5400" dirty="0"/>
              <a:t>Objectives</a:t>
            </a:r>
          </a:p>
        </p:txBody>
      </p:sp>
      <p:sp>
        <p:nvSpPr>
          <p:cNvPr id="8" name="Content Placeholder 2">
            <a:extLst>
              <a:ext uri="{FF2B5EF4-FFF2-40B4-BE49-F238E27FC236}">
                <a16:creationId xmlns:a16="http://schemas.microsoft.com/office/drawing/2014/main" id="{19FEBF4E-9159-4CE9-8CEA-83B69F280D9F}"/>
              </a:ext>
            </a:extLst>
          </p:cNvPr>
          <p:cNvSpPr txBox="1">
            <a:spLocks/>
          </p:cNvSpPr>
          <p:nvPr/>
        </p:nvSpPr>
        <p:spPr>
          <a:xfrm>
            <a:off x="526868" y="1690688"/>
            <a:ext cx="8090263" cy="426864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b="0" dirty="0"/>
              <a:t>At the conclusion of today’s webinar, participants should</a:t>
            </a:r>
          </a:p>
          <a:p>
            <a:pPr marL="0" indent="0" fontAlgn="auto">
              <a:spcAft>
                <a:spcPts val="0"/>
              </a:spcAft>
              <a:buFont typeface="Arial" panose="020B0604020202020204" pitchFamily="34" charset="0"/>
              <a:buNone/>
            </a:pPr>
            <a:r>
              <a:rPr lang="en-US" b="0" dirty="0"/>
              <a:t>be able to:</a:t>
            </a:r>
          </a:p>
          <a:p>
            <a:pPr marL="0" indent="0" fontAlgn="auto">
              <a:spcAft>
                <a:spcPts val="0"/>
              </a:spcAft>
              <a:buFont typeface="Arial" panose="020B0604020202020204" pitchFamily="34" charset="0"/>
              <a:buNone/>
            </a:pPr>
            <a:endParaRPr lang="en-US" b="0" dirty="0"/>
          </a:p>
          <a:p>
            <a:pPr fontAlgn="auto">
              <a:spcAft>
                <a:spcPts val="0"/>
              </a:spcAft>
            </a:pPr>
            <a:r>
              <a:rPr lang="en-US" b="0" dirty="0"/>
              <a:t>recognize the attributes and abilities necessary to </a:t>
            </a:r>
          </a:p>
          <a:p>
            <a:pPr marL="0" indent="0" fontAlgn="auto">
              <a:spcAft>
                <a:spcPts val="0"/>
              </a:spcAft>
              <a:buNone/>
            </a:pPr>
            <a:r>
              <a:rPr lang="en-US" b="0" dirty="0"/>
              <a:t>successfully navigate our positions</a:t>
            </a:r>
          </a:p>
          <a:p>
            <a:pPr marL="0" indent="0" fontAlgn="auto">
              <a:spcAft>
                <a:spcPts val="0"/>
              </a:spcAft>
              <a:buNone/>
            </a:pPr>
            <a:endParaRPr lang="en-US" b="0" dirty="0"/>
          </a:p>
          <a:p>
            <a:pPr fontAlgn="auto">
              <a:spcAft>
                <a:spcPts val="0"/>
              </a:spcAft>
            </a:pPr>
            <a:r>
              <a:rPr lang="en-US" b="0" dirty="0"/>
              <a:t>accept that the one constant in graduate medical</a:t>
            </a:r>
          </a:p>
          <a:p>
            <a:pPr marL="0" indent="0" fontAlgn="auto">
              <a:spcAft>
                <a:spcPts val="0"/>
              </a:spcAft>
              <a:buNone/>
            </a:pPr>
            <a:r>
              <a:rPr lang="en-US" b="0" dirty="0"/>
              <a:t>education is change, and be able to adapt;</a:t>
            </a:r>
          </a:p>
          <a:p>
            <a:pPr marL="0" indent="0" fontAlgn="auto">
              <a:spcAft>
                <a:spcPts val="0"/>
              </a:spcAft>
              <a:buNone/>
            </a:pPr>
            <a:endParaRPr lang="en-US" b="0" dirty="0"/>
          </a:p>
          <a:p>
            <a:pPr fontAlgn="auto">
              <a:spcAft>
                <a:spcPts val="0"/>
              </a:spcAft>
            </a:pPr>
            <a:r>
              <a:rPr lang="en-US" b="0" dirty="0"/>
              <a:t>craft a personal and professional development plan to</a:t>
            </a:r>
          </a:p>
          <a:p>
            <a:pPr marL="0" indent="0" fontAlgn="auto">
              <a:spcAft>
                <a:spcPts val="0"/>
              </a:spcAft>
              <a:buNone/>
            </a:pPr>
            <a:r>
              <a:rPr lang="en-US" b="0" dirty="0"/>
              <a:t>assure growth and enhance well-being.</a:t>
            </a:r>
          </a:p>
          <a:p>
            <a:pPr marL="0" indent="0" fontAlgn="auto">
              <a:spcAft>
                <a:spcPts val="0"/>
              </a:spcAft>
              <a:buFont typeface="Arial" panose="020B0604020202020204" pitchFamily="34" charset="0"/>
              <a:buNone/>
            </a:pPr>
            <a:endParaRPr lang="en-US" b="0" dirty="0"/>
          </a:p>
        </p:txBody>
      </p:sp>
    </p:spTree>
    <p:extLst>
      <p:ext uri="{BB962C8B-B14F-4D97-AF65-F5344CB8AC3E}">
        <p14:creationId xmlns:p14="http://schemas.microsoft.com/office/powerpoint/2010/main" val="88591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5</a:t>
            </a:fld>
            <a:endParaRPr lang="en-US" altLang="en-US"/>
          </a:p>
        </p:txBody>
      </p:sp>
      <p:sp>
        <p:nvSpPr>
          <p:cNvPr id="14" name="Title 1">
            <a:extLst>
              <a:ext uri="{FF2B5EF4-FFF2-40B4-BE49-F238E27FC236}">
                <a16:creationId xmlns:a16="http://schemas.microsoft.com/office/drawing/2014/main" id="{9887FB5E-0E81-4518-B67A-9555E14113EE}"/>
              </a:ext>
            </a:extLst>
          </p:cNvPr>
          <p:cNvSpPr>
            <a:spLocks noGrp="1"/>
          </p:cNvSpPr>
          <p:nvPr>
            <p:ph type="title"/>
          </p:nvPr>
        </p:nvSpPr>
        <p:spPr>
          <a:xfrm>
            <a:off x="838200" y="365125"/>
            <a:ext cx="7591697" cy="1325563"/>
          </a:xfrm>
        </p:spPr>
        <p:txBody>
          <a:bodyPr>
            <a:normAutofit/>
          </a:bodyPr>
          <a:lstStyle/>
          <a:p>
            <a:pPr algn="r"/>
            <a:r>
              <a:rPr lang="en-US" sz="6000" b="1" dirty="0"/>
              <a:t>C-C-CRAZY!</a:t>
            </a:r>
          </a:p>
        </p:txBody>
      </p:sp>
      <p:graphicFrame>
        <p:nvGraphicFramePr>
          <p:cNvPr id="15" name="Content Placeholder 3">
            <a:extLst>
              <a:ext uri="{FF2B5EF4-FFF2-40B4-BE49-F238E27FC236}">
                <a16:creationId xmlns:a16="http://schemas.microsoft.com/office/drawing/2014/main" id="{DEB634F4-064D-4F51-941E-9418D3A6D33D}"/>
              </a:ext>
            </a:extLst>
          </p:cNvPr>
          <p:cNvGraphicFramePr>
            <a:graphicFrameLocks noGrp="1"/>
          </p:cNvGraphicFramePr>
          <p:nvPr>
            <p:ph idx="1"/>
            <p:extLst>
              <p:ext uri="{D42A27DB-BD31-4B8C-83A1-F6EECF244321}">
                <p14:modId xmlns:p14="http://schemas.microsoft.com/office/powerpoint/2010/main" val="12517679"/>
              </p:ext>
            </p:extLst>
          </p:nvPr>
        </p:nvGraphicFramePr>
        <p:xfrm>
          <a:off x="838200" y="1825625"/>
          <a:ext cx="759169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27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6</a:t>
            </a:fld>
            <a:endParaRPr lang="en-US" altLang="en-US"/>
          </a:p>
        </p:txBody>
      </p:sp>
      <p:sp>
        <p:nvSpPr>
          <p:cNvPr id="4" name="Title 1">
            <a:extLst>
              <a:ext uri="{FF2B5EF4-FFF2-40B4-BE49-F238E27FC236}">
                <a16:creationId xmlns:a16="http://schemas.microsoft.com/office/drawing/2014/main" id="{95F8E489-8845-48F6-A34E-2BE4FA3C84E3}"/>
              </a:ext>
            </a:extLst>
          </p:cNvPr>
          <p:cNvSpPr>
            <a:spLocks noGrp="1"/>
          </p:cNvSpPr>
          <p:nvPr>
            <p:ph type="title"/>
          </p:nvPr>
        </p:nvSpPr>
        <p:spPr>
          <a:xfrm>
            <a:off x="489857" y="365125"/>
            <a:ext cx="7896497" cy="1325563"/>
          </a:xfrm>
        </p:spPr>
        <p:txBody>
          <a:bodyPr>
            <a:normAutofit fontScale="90000"/>
          </a:bodyPr>
          <a:lstStyle/>
          <a:p>
            <a:pPr algn="r"/>
            <a:r>
              <a:rPr lang="en-US" sz="6000" b="1" dirty="0"/>
              <a:t>                  CHEERFUL</a:t>
            </a:r>
            <a:r>
              <a:rPr lang="en-US" dirty="0"/>
              <a:t>		</a:t>
            </a:r>
          </a:p>
        </p:txBody>
      </p:sp>
      <p:sp>
        <p:nvSpPr>
          <p:cNvPr id="7" name="Content Placeholder 2">
            <a:extLst>
              <a:ext uri="{FF2B5EF4-FFF2-40B4-BE49-F238E27FC236}">
                <a16:creationId xmlns:a16="http://schemas.microsoft.com/office/drawing/2014/main" id="{4BDCF088-1DF3-4ECF-9051-5EA1CAFF7C78}"/>
              </a:ext>
            </a:extLst>
          </p:cNvPr>
          <p:cNvSpPr>
            <a:spLocks noGrp="1"/>
          </p:cNvSpPr>
          <p:nvPr>
            <p:ph idx="1"/>
          </p:nvPr>
        </p:nvSpPr>
        <p:spPr>
          <a:xfrm>
            <a:off x="489857" y="1825625"/>
            <a:ext cx="7896497" cy="4351338"/>
          </a:xfrm>
        </p:spPr>
        <p:txBody>
          <a:bodyPr>
            <a:normAutofit fontScale="92500"/>
          </a:bodyPr>
          <a:lstStyle/>
          <a:p>
            <a:r>
              <a:rPr lang="en-US" dirty="0">
                <a:latin typeface="Arial" panose="020B0604020202020204" pitchFamily="34" charset="0"/>
                <a:cs typeface="Arial" panose="020B0604020202020204" pitchFamily="34" charset="0"/>
              </a:rPr>
              <a:t>Smile</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HAPPINESS</a:t>
            </a:r>
          </a:p>
          <a:p>
            <a:pPr lvl="1"/>
            <a:r>
              <a:rPr lang="en-US" dirty="0">
                <a:latin typeface="Arial" panose="020B0604020202020204" pitchFamily="34" charset="0"/>
                <a:cs typeface="Arial" panose="020B0604020202020204" pitchFamily="34" charset="0"/>
              </a:rPr>
              <a:t>Find joy in your work</a:t>
            </a:r>
          </a:p>
          <a:p>
            <a:pPr lvl="1"/>
            <a:endParaRPr lang="en-US" dirty="0"/>
          </a:p>
          <a:p>
            <a:r>
              <a:rPr lang="en-US" sz="2800" dirty="0">
                <a:latin typeface="Arial" panose="020B0604020202020204" pitchFamily="34" charset="0"/>
                <a:cs typeface="Arial" panose="020B0604020202020204" pitchFamily="34" charset="0"/>
              </a:rPr>
              <a:t>Gretchen Rubin “The Happiness Project”</a:t>
            </a:r>
          </a:p>
          <a:p>
            <a:pPr marL="0" indent="0">
              <a:buNone/>
            </a:pPr>
            <a:endParaRPr lang="en-US" dirty="0"/>
          </a:p>
          <a:p>
            <a:r>
              <a:rPr lang="en-US" sz="2800" dirty="0">
                <a:latin typeface="Arial" panose="020B0604020202020204" pitchFamily="34" charset="0"/>
                <a:cs typeface="Arial" panose="020B0604020202020204" pitchFamily="34" charset="0"/>
              </a:rPr>
              <a:t>“The only way to be </a:t>
            </a:r>
            <a:r>
              <a:rPr lang="en-US" dirty="0"/>
              <a:t>truly</a:t>
            </a:r>
            <a:r>
              <a:rPr lang="en-US" sz="2800" dirty="0">
                <a:latin typeface="Arial" panose="020B0604020202020204" pitchFamily="34" charset="0"/>
                <a:cs typeface="Arial" panose="020B0604020202020204" pitchFamily="34" charset="0"/>
              </a:rPr>
              <a:t> satisfied is to do what you believe is great </a:t>
            </a:r>
            <a:r>
              <a:rPr lang="en-US" sz="2800" b="1" dirty="0">
                <a:latin typeface="Arial" panose="020B0604020202020204" pitchFamily="34" charset="0"/>
                <a:cs typeface="Arial" panose="020B0604020202020204" pitchFamily="34" charset="0"/>
              </a:rPr>
              <a:t>work</a:t>
            </a:r>
            <a:r>
              <a:rPr lang="en-US" sz="2800" dirty="0">
                <a:latin typeface="Arial" panose="020B0604020202020204" pitchFamily="34" charset="0"/>
                <a:cs typeface="Arial" panose="020B0604020202020204" pitchFamily="34" charset="0"/>
              </a:rPr>
              <a:t>. And the only way to do great </a:t>
            </a:r>
            <a:r>
              <a:rPr lang="en-US" sz="2800" b="1" dirty="0">
                <a:latin typeface="Arial" panose="020B0604020202020204" pitchFamily="34" charset="0"/>
                <a:cs typeface="Arial" panose="020B0604020202020204" pitchFamily="34" charset="0"/>
              </a:rPr>
              <a:t>work</a:t>
            </a:r>
            <a:r>
              <a:rPr lang="en-US" sz="2800" dirty="0">
                <a:latin typeface="Arial" panose="020B0604020202020204" pitchFamily="34" charset="0"/>
                <a:cs typeface="Arial" panose="020B0604020202020204" pitchFamily="34" charset="0"/>
              </a:rPr>
              <a:t> is to </a:t>
            </a:r>
            <a:r>
              <a:rPr lang="en-US" sz="2800" b="1" dirty="0">
                <a:latin typeface="Arial" panose="020B0604020202020204" pitchFamily="34" charset="0"/>
                <a:cs typeface="Arial" panose="020B0604020202020204" pitchFamily="34" charset="0"/>
              </a:rPr>
              <a:t>love</a:t>
            </a:r>
            <a:r>
              <a:rPr lang="en-US" sz="2800" dirty="0">
                <a:latin typeface="Arial" panose="020B0604020202020204" pitchFamily="34" charset="0"/>
                <a:cs typeface="Arial" panose="020B0604020202020204" pitchFamily="34" charset="0"/>
              </a:rPr>
              <a:t> what you do.”  Steve Jobs</a:t>
            </a:r>
          </a:p>
          <a:p>
            <a:endParaRPr lang="en-US" dirty="0"/>
          </a:p>
          <a:p>
            <a:pPr marL="0" indent="0">
              <a:buNone/>
            </a:pPr>
            <a:endParaRPr lang="en-US" dirty="0"/>
          </a:p>
          <a:p>
            <a:endParaRPr lang="en-US" dirty="0"/>
          </a:p>
        </p:txBody>
      </p:sp>
      <p:pic>
        <p:nvPicPr>
          <p:cNvPr id="8" name="Picture 7">
            <a:extLst>
              <a:ext uri="{FF2B5EF4-FFF2-40B4-BE49-F238E27FC236}">
                <a16:creationId xmlns:a16="http://schemas.microsoft.com/office/drawing/2014/main" id="{A550BDAE-E3F0-4251-81BA-3B4661EC3C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97934" y="1435187"/>
            <a:ext cx="2220015" cy="1970314"/>
          </a:xfrm>
          <a:prstGeom prst="rect">
            <a:avLst/>
          </a:prstGeom>
        </p:spPr>
      </p:pic>
    </p:spTree>
    <p:extLst>
      <p:ext uri="{BB962C8B-B14F-4D97-AF65-F5344CB8AC3E}">
        <p14:creationId xmlns:p14="http://schemas.microsoft.com/office/powerpoint/2010/main" val="1220302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7</a:t>
            </a:fld>
            <a:endParaRPr lang="en-US" altLang="en-US"/>
          </a:p>
        </p:txBody>
      </p:sp>
      <p:sp>
        <p:nvSpPr>
          <p:cNvPr id="4" name="Title 1">
            <a:extLst>
              <a:ext uri="{FF2B5EF4-FFF2-40B4-BE49-F238E27FC236}">
                <a16:creationId xmlns:a16="http://schemas.microsoft.com/office/drawing/2014/main" id="{38A2E750-74B2-4D80-AD6F-3CE550534D1A}"/>
              </a:ext>
            </a:extLst>
          </p:cNvPr>
          <p:cNvSpPr>
            <a:spLocks noGrp="1"/>
          </p:cNvSpPr>
          <p:nvPr>
            <p:ph type="title"/>
          </p:nvPr>
        </p:nvSpPr>
        <p:spPr>
          <a:xfrm>
            <a:off x="844507" y="726837"/>
            <a:ext cx="7670843" cy="1325563"/>
          </a:xfrm>
        </p:spPr>
        <p:txBody>
          <a:bodyPr>
            <a:normAutofit fontScale="90000"/>
          </a:bodyPr>
          <a:lstStyle/>
          <a:p>
            <a:pPr algn="r"/>
            <a:r>
              <a:rPr lang="en-US" sz="6000" b="1" dirty="0"/>
              <a:t>CURIOUS </a:t>
            </a:r>
            <a:br>
              <a:rPr lang="en-US" sz="6000" b="1" dirty="0"/>
            </a:br>
            <a:r>
              <a:rPr lang="en-US" sz="2700" b="1" dirty="0"/>
              <a:t>“He who has a ’why’ can conquer any ‘how’.”</a:t>
            </a:r>
            <a:r>
              <a:rPr lang="en-US" sz="2700" dirty="0"/>
              <a:t> </a:t>
            </a:r>
            <a:r>
              <a:rPr lang="en-US" sz="2700" dirty="0" err="1"/>
              <a:t>Frederich</a:t>
            </a:r>
            <a:r>
              <a:rPr lang="en-US" sz="2700" dirty="0"/>
              <a:t> </a:t>
            </a:r>
            <a:r>
              <a:rPr lang="en-US" sz="2700" dirty="0" err="1"/>
              <a:t>Nietzche</a:t>
            </a:r>
            <a:r>
              <a:rPr lang="en-US" sz="2700" dirty="0"/>
              <a:t>, German philosopher</a:t>
            </a:r>
            <a:endParaRPr lang="en-US" sz="2700" b="1" dirty="0"/>
          </a:p>
        </p:txBody>
      </p:sp>
      <p:sp>
        <p:nvSpPr>
          <p:cNvPr id="7" name="Content Placeholder 2">
            <a:extLst>
              <a:ext uri="{FF2B5EF4-FFF2-40B4-BE49-F238E27FC236}">
                <a16:creationId xmlns:a16="http://schemas.microsoft.com/office/drawing/2014/main" id="{5CE5477C-FE9C-420F-8E92-36E43F690D3C}"/>
              </a:ext>
            </a:extLst>
          </p:cNvPr>
          <p:cNvSpPr>
            <a:spLocks noGrp="1"/>
          </p:cNvSpPr>
          <p:nvPr>
            <p:ph idx="1"/>
          </p:nvPr>
        </p:nvSpPr>
        <p:spPr>
          <a:xfrm>
            <a:off x="409303" y="2067096"/>
            <a:ext cx="7961339" cy="4351338"/>
          </a:xfrm>
        </p:spPr>
        <p:txBody>
          <a:bodyPr>
            <a:normAutofit fontScale="92500" lnSpcReduction="10000"/>
          </a:bodyPr>
          <a:lstStyle/>
          <a:p>
            <a:pPr marL="0" indent="0">
              <a:buNone/>
            </a:pPr>
            <a:r>
              <a:rPr lang="en-US" b="1" dirty="0"/>
              <a:t> </a:t>
            </a:r>
            <a:r>
              <a:rPr lang="en-US" sz="3000" dirty="0"/>
              <a:t>Read and bookmark:</a:t>
            </a:r>
          </a:p>
          <a:p>
            <a:r>
              <a:rPr lang="en-US" dirty="0"/>
              <a:t>ACGME Institutional, Common Program and Specialty Program Requirements                                                                                                                                                                                               </a:t>
            </a:r>
          </a:p>
          <a:p>
            <a:pPr lvl="1"/>
            <a:r>
              <a:rPr lang="en-US" dirty="0"/>
              <a:t>FAQ’s</a:t>
            </a:r>
          </a:p>
          <a:p>
            <a:pPr lvl="1"/>
            <a:r>
              <a:rPr lang="en-US" dirty="0"/>
              <a:t>Tracked Changes copy</a:t>
            </a:r>
          </a:p>
          <a:p>
            <a:pPr lvl="1"/>
            <a:r>
              <a:rPr lang="en-US" dirty="0"/>
              <a:t>Always pay close attention to Background &amp; Intent</a:t>
            </a:r>
          </a:p>
          <a:p>
            <a:pPr marL="457200" lvl="1" indent="0">
              <a:buNone/>
            </a:pPr>
            <a:endParaRPr lang="en-US" sz="1300" dirty="0"/>
          </a:p>
          <a:p>
            <a:r>
              <a:rPr lang="en-US" dirty="0"/>
              <a:t>Specialty Board certification requirements</a:t>
            </a:r>
          </a:p>
          <a:p>
            <a:pPr lvl="1"/>
            <a:r>
              <a:rPr lang="en-US" dirty="0"/>
              <a:t>What does it take for a resident in your specialty to </a:t>
            </a:r>
          </a:p>
          <a:p>
            <a:pPr marL="457200" lvl="1" indent="0">
              <a:buNone/>
            </a:pPr>
            <a:r>
              <a:rPr lang="en-US" dirty="0"/>
              <a:t>become board certified?</a:t>
            </a:r>
          </a:p>
          <a:p>
            <a:pPr marL="457200" lvl="1" indent="0">
              <a:buNone/>
            </a:pPr>
            <a:endParaRPr lang="en-US" sz="1300" dirty="0"/>
          </a:p>
          <a:p>
            <a:r>
              <a:rPr lang="en-US" dirty="0"/>
              <a:t>Institutional &amp; Program Policies</a:t>
            </a:r>
          </a:p>
          <a:p>
            <a:pPr lvl="1"/>
            <a:r>
              <a:rPr lang="en-US" dirty="0"/>
              <a:t>Policies may determine the “how”                                                                                                                                                                                                                                                                                                                                                                                                                                                                                                                                                                                                     </a:t>
            </a:r>
          </a:p>
        </p:txBody>
      </p:sp>
      <p:pic>
        <p:nvPicPr>
          <p:cNvPr id="8" name="Picture 7">
            <a:extLst>
              <a:ext uri="{FF2B5EF4-FFF2-40B4-BE49-F238E27FC236}">
                <a16:creationId xmlns:a16="http://schemas.microsoft.com/office/drawing/2014/main" id="{CD8F2E5E-4809-4FBD-A8C3-696172006DF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50990" y="3672637"/>
            <a:ext cx="1683707" cy="2556094"/>
          </a:xfrm>
          <a:prstGeom prst="rect">
            <a:avLst/>
          </a:prstGeom>
        </p:spPr>
      </p:pic>
    </p:spTree>
    <p:extLst>
      <p:ext uri="{BB962C8B-B14F-4D97-AF65-F5344CB8AC3E}">
        <p14:creationId xmlns:p14="http://schemas.microsoft.com/office/powerpoint/2010/main" val="227385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8</a:t>
            </a:fld>
            <a:endParaRPr lang="en-US" altLang="en-US"/>
          </a:p>
        </p:txBody>
      </p:sp>
      <p:sp>
        <p:nvSpPr>
          <p:cNvPr id="4" name="Content Placeholder 2">
            <a:extLst>
              <a:ext uri="{FF2B5EF4-FFF2-40B4-BE49-F238E27FC236}">
                <a16:creationId xmlns:a16="http://schemas.microsoft.com/office/drawing/2014/main" id="{C6443B90-6307-4DE1-B388-2FAD12FAA940}"/>
              </a:ext>
            </a:extLst>
          </p:cNvPr>
          <p:cNvSpPr>
            <a:spLocks noGrp="1"/>
          </p:cNvSpPr>
          <p:nvPr>
            <p:ph idx="1"/>
          </p:nvPr>
        </p:nvSpPr>
        <p:spPr>
          <a:xfrm>
            <a:off x="592015" y="1741714"/>
            <a:ext cx="7768213" cy="4313170"/>
          </a:xfrm>
        </p:spPr>
        <p:txBody>
          <a:bodyPr>
            <a:normAutofit/>
          </a:bodyPr>
          <a:lstStyle/>
          <a:p>
            <a:pPr marL="0" indent="0" algn="ctr">
              <a:buNone/>
            </a:pPr>
            <a:r>
              <a:rPr lang="en-US" sz="5400" dirty="0"/>
              <a:t>“If you understand what you’re doing, you’re not learning anything.”</a:t>
            </a:r>
          </a:p>
          <a:p>
            <a:pPr marL="0" indent="0" algn="ctr">
              <a:buNone/>
            </a:pPr>
            <a:r>
              <a:rPr lang="en-US" dirty="0"/>
              <a:t>Fortune Cookie Wisdom</a:t>
            </a:r>
          </a:p>
          <a:p>
            <a:pPr marL="0" indent="0">
              <a:buNone/>
            </a:pPr>
            <a:endParaRPr lang="en-US" dirty="0"/>
          </a:p>
        </p:txBody>
      </p:sp>
      <p:pic>
        <p:nvPicPr>
          <p:cNvPr id="7" name="Picture 6">
            <a:extLst>
              <a:ext uri="{FF2B5EF4-FFF2-40B4-BE49-F238E27FC236}">
                <a16:creationId xmlns:a16="http://schemas.microsoft.com/office/drawing/2014/main" id="{10AFBCF3-DEDC-4B50-B0A3-CEED56548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834787" y="4486581"/>
            <a:ext cx="1303726" cy="1832882"/>
          </a:xfrm>
          <a:prstGeom prst="rect">
            <a:avLst/>
          </a:prstGeom>
        </p:spPr>
      </p:pic>
    </p:spTree>
    <p:extLst>
      <p:ext uri="{BB962C8B-B14F-4D97-AF65-F5344CB8AC3E}">
        <p14:creationId xmlns:p14="http://schemas.microsoft.com/office/powerpoint/2010/main" val="382836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1D099C-08CC-46D3-BC0A-17529B21F141}"/>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a:extLst>
              <a:ext uri="{FF2B5EF4-FFF2-40B4-BE49-F238E27FC236}">
                <a16:creationId xmlns:a16="http://schemas.microsoft.com/office/drawing/2014/main" id="{0FC023CD-0816-49AB-B783-C4D4AA1550A6}"/>
              </a:ext>
            </a:extLst>
          </p:cNvPr>
          <p:cNvSpPr>
            <a:spLocks noGrp="1"/>
          </p:cNvSpPr>
          <p:nvPr>
            <p:ph type="sldNum" sz="quarter" idx="11"/>
          </p:nvPr>
        </p:nvSpPr>
        <p:spPr/>
        <p:txBody>
          <a:bodyPr/>
          <a:lstStyle/>
          <a:p>
            <a:pPr>
              <a:defRPr/>
            </a:pPr>
            <a:fld id="{20DE7DD9-96F1-6E43-A8F9-4B502D1EE7DB}" type="slidenum">
              <a:rPr lang="en-US" altLang="en-US" smtClean="0"/>
              <a:pPr>
                <a:defRPr/>
              </a:pPr>
              <a:t>9</a:t>
            </a:fld>
            <a:endParaRPr lang="en-US" altLang="en-US"/>
          </a:p>
        </p:txBody>
      </p:sp>
      <p:sp>
        <p:nvSpPr>
          <p:cNvPr id="4" name="Title 1">
            <a:extLst>
              <a:ext uri="{FF2B5EF4-FFF2-40B4-BE49-F238E27FC236}">
                <a16:creationId xmlns:a16="http://schemas.microsoft.com/office/drawing/2014/main" id="{505A2777-65DF-4201-8666-7FCE116FD792}"/>
              </a:ext>
            </a:extLst>
          </p:cNvPr>
          <p:cNvSpPr>
            <a:spLocks noGrp="1"/>
          </p:cNvSpPr>
          <p:nvPr>
            <p:ph type="title"/>
          </p:nvPr>
        </p:nvSpPr>
        <p:spPr>
          <a:xfrm>
            <a:off x="838200" y="365125"/>
            <a:ext cx="7677150" cy="1325563"/>
          </a:xfrm>
        </p:spPr>
        <p:txBody>
          <a:bodyPr>
            <a:normAutofit/>
          </a:bodyPr>
          <a:lstStyle/>
          <a:p>
            <a:pPr algn="r"/>
            <a:r>
              <a:rPr lang="en-US" sz="6000" b="1" dirty="0"/>
              <a:t>CREATIVE</a:t>
            </a:r>
          </a:p>
        </p:txBody>
      </p:sp>
      <p:sp>
        <p:nvSpPr>
          <p:cNvPr id="7" name="Content Placeholder 2">
            <a:extLst>
              <a:ext uri="{FF2B5EF4-FFF2-40B4-BE49-F238E27FC236}">
                <a16:creationId xmlns:a16="http://schemas.microsoft.com/office/drawing/2014/main" id="{6FC45B2A-A3BB-43C7-88A0-A1C881B5CF6B}"/>
              </a:ext>
            </a:extLst>
          </p:cNvPr>
          <p:cNvSpPr>
            <a:spLocks noGrp="1"/>
          </p:cNvSpPr>
          <p:nvPr>
            <p:ph idx="1"/>
          </p:nvPr>
        </p:nvSpPr>
        <p:spPr>
          <a:xfrm>
            <a:off x="308113" y="2123799"/>
            <a:ext cx="10705718" cy="3829740"/>
          </a:xfrm>
        </p:spPr>
        <p:txBody>
          <a:bodyPr>
            <a:noAutofit/>
          </a:bodyPr>
          <a:lstStyle/>
          <a:p>
            <a:r>
              <a:rPr lang="en-US" dirty="0"/>
              <a:t>Activities for Residents, Team and Yourself</a:t>
            </a:r>
          </a:p>
          <a:p>
            <a:pPr marL="0" indent="0">
              <a:buNone/>
            </a:pPr>
            <a:endParaRPr lang="en-US" sz="1600" dirty="0"/>
          </a:p>
          <a:p>
            <a:r>
              <a:rPr lang="en-US" dirty="0"/>
              <a:t>Meeting ACGME requirements - </a:t>
            </a:r>
          </a:p>
          <a:p>
            <a:pPr marL="0" indent="0">
              <a:buNone/>
            </a:pPr>
            <a:r>
              <a:rPr lang="en-US" dirty="0"/>
              <a:t>      “That’s the way we’ve always done it.”</a:t>
            </a:r>
          </a:p>
          <a:p>
            <a:pPr lvl="2"/>
            <a:r>
              <a:rPr lang="en-US" dirty="0"/>
              <a:t>But does it work for you?</a:t>
            </a:r>
          </a:p>
          <a:p>
            <a:pPr marL="914400" lvl="2" indent="0">
              <a:buNone/>
            </a:pPr>
            <a:endParaRPr lang="en-US" sz="1600" dirty="0"/>
          </a:p>
          <a:p>
            <a:r>
              <a:rPr lang="en-US" dirty="0"/>
              <a:t>Adapting to change</a:t>
            </a:r>
          </a:p>
          <a:p>
            <a:pPr lvl="1"/>
            <a:r>
              <a:rPr lang="en-US" dirty="0"/>
              <a:t>Change is purposeful.</a:t>
            </a:r>
          </a:p>
          <a:p>
            <a:pPr lvl="1"/>
            <a:r>
              <a:rPr lang="en-US" dirty="0"/>
              <a:t>The ACGME doesn’t give you the “how”.</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pic>
        <p:nvPicPr>
          <p:cNvPr id="8" name="Picture 7">
            <a:extLst>
              <a:ext uri="{FF2B5EF4-FFF2-40B4-BE49-F238E27FC236}">
                <a16:creationId xmlns:a16="http://schemas.microsoft.com/office/drawing/2014/main" id="{E98B6B3D-2146-4553-B6DA-3930F2045DC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192"/>
          <a:stretch/>
        </p:blipFill>
        <p:spPr>
          <a:xfrm>
            <a:off x="6457950" y="4171405"/>
            <a:ext cx="2258977" cy="1955926"/>
          </a:xfrm>
          <a:prstGeom prst="rect">
            <a:avLst/>
          </a:prstGeom>
        </p:spPr>
      </p:pic>
    </p:spTree>
    <p:extLst>
      <p:ext uri="{BB962C8B-B14F-4D97-AF65-F5344CB8AC3E}">
        <p14:creationId xmlns:p14="http://schemas.microsoft.com/office/powerpoint/2010/main" val="330753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417</TotalTime>
  <Words>1571</Words>
  <Application>Microsoft Office PowerPoint</Application>
  <PresentationFormat>On-screen Show (4:3)</PresentationFormat>
  <Paragraphs>382</Paragraphs>
  <Slides>31</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Calibri Light</vt:lpstr>
      <vt:lpstr>Comic Sans MS</vt:lpstr>
      <vt:lpstr>Lucida Bright</vt:lpstr>
      <vt:lpstr>Wingdings</vt:lpstr>
      <vt:lpstr>PME-2016</vt:lpstr>
      <vt:lpstr>Custom Design</vt:lpstr>
      <vt:lpstr>Please Note…</vt:lpstr>
      <vt:lpstr>A Successful Coordinator? You Must be  C-C-CRAZY!!</vt:lpstr>
      <vt:lpstr>Introducing Your Presenter…</vt:lpstr>
      <vt:lpstr>PowerPoint Presentation</vt:lpstr>
      <vt:lpstr>C-C-CRAZY!</vt:lpstr>
      <vt:lpstr>                  CHEERFUL  </vt:lpstr>
      <vt:lpstr>CURIOUS  “He who has a ’why’ can conquer any ‘how’.” Frederich Nietzche, German philosopher</vt:lpstr>
      <vt:lpstr>PowerPoint Presentation</vt:lpstr>
      <vt:lpstr>CREATIVE</vt:lpstr>
      <vt:lpstr>RESILIENCE</vt:lpstr>
      <vt:lpstr>ACHIEVER</vt:lpstr>
      <vt:lpstr>ZEALOUS</vt:lpstr>
      <vt:lpstr>YOGA                                                                                                                                                                                                                                                                                                                                                                                                                                                                                                                                                                                                                                                                                                                                                                                                                                                                                                                                                                                                                                                                                                                                                                                                                                                                                                                                                                                                                                                                                                                                                                                                                                                                                                               </vt:lpstr>
      <vt:lpstr>Be C-C-CRAZY…</vt:lpstr>
      <vt:lpstr>What is Success?</vt:lpstr>
      <vt:lpstr>              What is your “defined range of expectations”?</vt:lpstr>
      <vt:lpstr>PowerPoint Presentation</vt:lpstr>
      <vt:lpstr>Lessons Learned</vt:lpstr>
      <vt:lpstr>Why do we need Professional Development?</vt:lpstr>
      <vt:lpstr>What keeps us Interested?</vt:lpstr>
      <vt:lpstr>What makes us Interesting?</vt:lpstr>
      <vt:lpstr>What will keep you…</vt:lpstr>
      <vt:lpstr>PowerPoint Presentation</vt:lpstr>
      <vt:lpstr>PowerPoint Presentation</vt:lpstr>
      <vt:lpstr>PowerPoint Presentation</vt:lpstr>
      <vt:lpstr>PowerPoint Presentation</vt:lpstr>
      <vt:lpstr>Be CCCRAZY about yourself!</vt:lpstr>
      <vt:lpstr>Recommendation</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BJ Schwartz</cp:lastModifiedBy>
  <cp:revision>20</cp:revision>
  <dcterms:created xsi:type="dcterms:W3CDTF">2016-03-20T11:36:31Z</dcterms:created>
  <dcterms:modified xsi:type="dcterms:W3CDTF">2021-10-28T19:04:25Z</dcterms:modified>
</cp:coreProperties>
</file>