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40"/>
  </p:notesMasterIdLst>
  <p:handoutMasterIdLst>
    <p:handoutMasterId r:id="rId41"/>
  </p:handoutMasterIdLst>
  <p:sldIdLst>
    <p:sldId id="256" r:id="rId2"/>
    <p:sldId id="257" r:id="rId3"/>
    <p:sldId id="259" r:id="rId4"/>
    <p:sldId id="258" r:id="rId5"/>
    <p:sldId id="261" r:id="rId6"/>
    <p:sldId id="297" r:id="rId7"/>
    <p:sldId id="298" r:id="rId8"/>
    <p:sldId id="276" r:id="rId9"/>
    <p:sldId id="277" r:id="rId10"/>
    <p:sldId id="301" r:id="rId11"/>
    <p:sldId id="278" r:id="rId12"/>
    <p:sldId id="279" r:id="rId13"/>
    <p:sldId id="280" r:id="rId14"/>
    <p:sldId id="281" r:id="rId15"/>
    <p:sldId id="282" r:id="rId16"/>
    <p:sldId id="283" r:id="rId17"/>
    <p:sldId id="284" r:id="rId18"/>
    <p:sldId id="285" r:id="rId19"/>
    <p:sldId id="286" r:id="rId20"/>
    <p:sldId id="299" r:id="rId21"/>
    <p:sldId id="287" r:id="rId22"/>
    <p:sldId id="304" r:id="rId23"/>
    <p:sldId id="300" r:id="rId24"/>
    <p:sldId id="288" r:id="rId25"/>
    <p:sldId id="289" r:id="rId26"/>
    <p:sldId id="305" r:id="rId27"/>
    <p:sldId id="302" r:id="rId28"/>
    <p:sldId id="290" r:id="rId29"/>
    <p:sldId id="291" r:id="rId30"/>
    <p:sldId id="292" r:id="rId31"/>
    <p:sldId id="309" r:id="rId32"/>
    <p:sldId id="293" r:id="rId33"/>
    <p:sldId id="308" r:id="rId34"/>
    <p:sldId id="303" r:id="rId35"/>
    <p:sldId id="307" r:id="rId36"/>
    <p:sldId id="294" r:id="rId37"/>
    <p:sldId id="295" r:id="rId38"/>
    <p:sldId id="296" r:id="rId39"/>
  </p:sldIdLst>
  <p:sldSz cx="9144000" cy="6858000" type="screen4x3"/>
  <p:notesSz cx="7102475" cy="9388475"/>
  <p:custDataLst>
    <p:tags r:id="rId42"/>
  </p:custDataLst>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A7F30E"/>
    <a:srgbClr val="2EE71C"/>
    <a:srgbClr val="29DB80"/>
    <a:srgbClr val="37C6C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5"/>
    <p:restoredTop sz="94793" autoAdjust="0"/>
  </p:normalViewPr>
  <p:slideViewPr>
    <p:cSldViewPr snapToGrid="0" snapToObjects="1">
      <p:cViewPr varScale="1">
        <p:scale>
          <a:sx n="119" d="100"/>
          <a:sy n="119" d="100"/>
        </p:scale>
        <p:origin x="2240" y="19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tags" Target="tags/tag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2BE2E-2762-4C90-8BE9-69BE6AC2287B}" type="doc">
      <dgm:prSet loTypeId="urn:microsoft.com/office/officeart/2005/8/layout/pyramid1" loCatId="pyramid" qsTypeId="urn:microsoft.com/office/officeart/2005/8/quickstyle/simple1" qsCatId="simple" csTypeId="urn:microsoft.com/office/officeart/2005/8/colors/colorful4" csCatId="colorful" phldr="1"/>
      <dgm:spPr/>
    </dgm:pt>
    <dgm:pt modelId="{31BD987F-D88A-4FBC-9A69-6527C2E8B5E4}">
      <dgm:prSet phldrT="[Text]" custT="1"/>
      <dgm:spPr>
        <a:solidFill>
          <a:srgbClr val="FFC000"/>
        </a:solidFill>
      </dgm:spPr>
      <dgm:t>
        <a:bodyPr/>
        <a:lstStyle/>
        <a:p>
          <a:endParaRPr lang="en-US" sz="1100" dirty="0">
            <a:solidFill>
              <a:schemeClr val="bg1"/>
            </a:solidFill>
          </a:endParaRPr>
        </a:p>
        <a:p>
          <a:endParaRPr lang="en-US" sz="1100" dirty="0">
            <a:solidFill>
              <a:schemeClr val="bg1"/>
            </a:solidFill>
          </a:endParaRPr>
        </a:p>
        <a:p>
          <a:r>
            <a:rPr lang="en-US" sz="1600" dirty="0">
              <a:solidFill>
                <a:schemeClr val="bg1"/>
              </a:solidFill>
            </a:rPr>
            <a:t>Create</a:t>
          </a:r>
          <a:endParaRPr lang="en-US" sz="2000" dirty="0">
            <a:solidFill>
              <a:schemeClr val="bg1"/>
            </a:solidFill>
          </a:endParaRPr>
        </a:p>
      </dgm:t>
    </dgm:pt>
    <dgm:pt modelId="{35E7CDB3-DBBE-4DCE-9D57-6022C3036FB9}" type="parTrans" cxnId="{88AED52E-CFED-403E-8D1E-0F70C1AA9869}">
      <dgm:prSet/>
      <dgm:spPr/>
      <dgm:t>
        <a:bodyPr/>
        <a:lstStyle/>
        <a:p>
          <a:endParaRPr lang="en-US"/>
        </a:p>
      </dgm:t>
    </dgm:pt>
    <dgm:pt modelId="{641E0DFF-448F-43F1-A94B-4BA6512EE677}" type="sibTrans" cxnId="{88AED52E-CFED-403E-8D1E-0F70C1AA9869}">
      <dgm:prSet/>
      <dgm:spPr/>
      <dgm:t>
        <a:bodyPr/>
        <a:lstStyle/>
        <a:p>
          <a:endParaRPr lang="en-US"/>
        </a:p>
      </dgm:t>
    </dgm:pt>
    <dgm:pt modelId="{DACE7698-938B-44EB-B96D-42535B0F009C}">
      <dgm:prSet phldrT="[Text]"/>
      <dgm:spPr>
        <a:solidFill>
          <a:srgbClr val="A7F30E"/>
        </a:solidFill>
      </dgm:spPr>
      <dgm:t>
        <a:bodyPr/>
        <a:lstStyle/>
        <a:p>
          <a:r>
            <a:rPr lang="en-US" dirty="0">
              <a:solidFill>
                <a:schemeClr val="bg1"/>
              </a:solidFill>
            </a:rPr>
            <a:t>Evaluate</a:t>
          </a:r>
        </a:p>
      </dgm:t>
    </dgm:pt>
    <dgm:pt modelId="{0FDEA621-B272-4929-9849-D9FDF33EB349}" type="parTrans" cxnId="{ED9561CA-2994-4264-AEC5-B96F6459EE8F}">
      <dgm:prSet/>
      <dgm:spPr/>
      <dgm:t>
        <a:bodyPr/>
        <a:lstStyle/>
        <a:p>
          <a:endParaRPr lang="en-US"/>
        </a:p>
      </dgm:t>
    </dgm:pt>
    <dgm:pt modelId="{9BC5CFE1-D234-432D-8633-04F64AB929C8}" type="sibTrans" cxnId="{ED9561CA-2994-4264-AEC5-B96F6459EE8F}">
      <dgm:prSet/>
      <dgm:spPr/>
      <dgm:t>
        <a:bodyPr/>
        <a:lstStyle/>
        <a:p>
          <a:endParaRPr lang="en-US"/>
        </a:p>
      </dgm:t>
    </dgm:pt>
    <dgm:pt modelId="{E10AD892-8BC0-44AF-B78C-5CC6B0A885A6}">
      <dgm:prSet phldrT="[Text]"/>
      <dgm:spPr>
        <a:solidFill>
          <a:srgbClr val="2EE71C"/>
        </a:solidFill>
      </dgm:spPr>
      <dgm:t>
        <a:bodyPr/>
        <a:lstStyle/>
        <a:p>
          <a:r>
            <a:rPr lang="en-US" dirty="0">
              <a:solidFill>
                <a:schemeClr val="bg1"/>
              </a:solidFill>
            </a:rPr>
            <a:t>Analyze</a:t>
          </a:r>
        </a:p>
      </dgm:t>
    </dgm:pt>
    <dgm:pt modelId="{E203053A-D8D2-41C8-B39D-703C7A1FE4AF}" type="parTrans" cxnId="{6DD865FE-6F5A-46AC-9F18-AFC467D4EB8A}">
      <dgm:prSet/>
      <dgm:spPr/>
      <dgm:t>
        <a:bodyPr/>
        <a:lstStyle/>
        <a:p>
          <a:endParaRPr lang="en-US"/>
        </a:p>
      </dgm:t>
    </dgm:pt>
    <dgm:pt modelId="{7C144766-9E2B-4F1C-A735-2A686783A3DB}" type="sibTrans" cxnId="{6DD865FE-6F5A-46AC-9F18-AFC467D4EB8A}">
      <dgm:prSet/>
      <dgm:spPr/>
      <dgm:t>
        <a:bodyPr/>
        <a:lstStyle/>
        <a:p>
          <a:endParaRPr lang="en-US"/>
        </a:p>
      </dgm:t>
    </dgm:pt>
    <dgm:pt modelId="{9A238290-83AC-42D5-B827-7E655B004BB5}">
      <dgm:prSet phldrT="[Text]"/>
      <dgm:spPr/>
      <dgm:t>
        <a:bodyPr/>
        <a:lstStyle/>
        <a:p>
          <a:r>
            <a:rPr lang="en-US" dirty="0">
              <a:solidFill>
                <a:schemeClr val="bg1"/>
              </a:solidFill>
            </a:rPr>
            <a:t>Remember</a:t>
          </a:r>
        </a:p>
      </dgm:t>
    </dgm:pt>
    <dgm:pt modelId="{0524E69D-C641-4F30-9BCE-C6F2A46DAD7F}" type="parTrans" cxnId="{FF187439-B134-4316-8381-19CB1215F3BD}">
      <dgm:prSet/>
      <dgm:spPr/>
      <dgm:t>
        <a:bodyPr/>
        <a:lstStyle/>
        <a:p>
          <a:endParaRPr lang="en-US"/>
        </a:p>
      </dgm:t>
    </dgm:pt>
    <dgm:pt modelId="{3F95A155-084E-47D2-B178-667A7CA1D262}" type="sibTrans" cxnId="{FF187439-B134-4316-8381-19CB1215F3BD}">
      <dgm:prSet/>
      <dgm:spPr/>
      <dgm:t>
        <a:bodyPr/>
        <a:lstStyle/>
        <a:p>
          <a:endParaRPr lang="en-US"/>
        </a:p>
      </dgm:t>
    </dgm:pt>
    <dgm:pt modelId="{5426A32C-920D-450F-A863-3FFCA7C45558}">
      <dgm:prSet phldrT="[Text]"/>
      <dgm:spPr>
        <a:solidFill>
          <a:srgbClr val="29DB80"/>
        </a:solidFill>
      </dgm:spPr>
      <dgm:t>
        <a:bodyPr/>
        <a:lstStyle/>
        <a:p>
          <a:r>
            <a:rPr lang="en-US" dirty="0">
              <a:solidFill>
                <a:schemeClr val="bg1"/>
              </a:solidFill>
            </a:rPr>
            <a:t>Apply</a:t>
          </a:r>
        </a:p>
      </dgm:t>
    </dgm:pt>
    <dgm:pt modelId="{952B74DB-C128-426B-9079-42703C5353A1}" type="parTrans" cxnId="{B427BAFA-6B47-4892-A7FC-0B90534BFB9F}">
      <dgm:prSet/>
      <dgm:spPr/>
      <dgm:t>
        <a:bodyPr/>
        <a:lstStyle/>
        <a:p>
          <a:endParaRPr lang="en-US"/>
        </a:p>
      </dgm:t>
    </dgm:pt>
    <dgm:pt modelId="{8BAAC9A0-9AE6-499B-831B-225FC84D74AE}" type="sibTrans" cxnId="{B427BAFA-6B47-4892-A7FC-0B90534BFB9F}">
      <dgm:prSet/>
      <dgm:spPr/>
      <dgm:t>
        <a:bodyPr/>
        <a:lstStyle/>
        <a:p>
          <a:endParaRPr lang="en-US"/>
        </a:p>
      </dgm:t>
    </dgm:pt>
    <dgm:pt modelId="{035146B0-C20F-4BCA-B7CB-EE17D27BA307}">
      <dgm:prSet phldrT="[Text]" custT="1"/>
      <dgm:spPr>
        <a:solidFill>
          <a:srgbClr val="37C6CF"/>
        </a:solidFill>
      </dgm:spPr>
      <dgm:t>
        <a:bodyPr/>
        <a:lstStyle/>
        <a:p>
          <a:r>
            <a:rPr lang="en-US" sz="2000" dirty="0">
              <a:solidFill>
                <a:schemeClr val="bg1"/>
              </a:solidFill>
            </a:rPr>
            <a:t>Understand</a:t>
          </a:r>
        </a:p>
      </dgm:t>
    </dgm:pt>
    <dgm:pt modelId="{261B974F-3BF1-46DA-AA83-CD9210F5C842}" type="parTrans" cxnId="{CFB8AA15-CDE3-4C8E-B7EC-A1427DC3A1DC}">
      <dgm:prSet/>
      <dgm:spPr/>
      <dgm:t>
        <a:bodyPr/>
        <a:lstStyle/>
        <a:p>
          <a:endParaRPr lang="en-US"/>
        </a:p>
      </dgm:t>
    </dgm:pt>
    <dgm:pt modelId="{25BD23FF-3391-4843-9BB6-0BC0D4240C79}" type="sibTrans" cxnId="{CFB8AA15-CDE3-4C8E-B7EC-A1427DC3A1DC}">
      <dgm:prSet/>
      <dgm:spPr/>
      <dgm:t>
        <a:bodyPr/>
        <a:lstStyle/>
        <a:p>
          <a:endParaRPr lang="en-US"/>
        </a:p>
      </dgm:t>
    </dgm:pt>
    <dgm:pt modelId="{AE5C9F65-6B77-4E8A-A873-4000BB28D019}" type="pres">
      <dgm:prSet presAssocID="{9FB2BE2E-2762-4C90-8BE9-69BE6AC2287B}" presName="Name0" presStyleCnt="0">
        <dgm:presLayoutVars>
          <dgm:dir/>
          <dgm:animLvl val="lvl"/>
          <dgm:resizeHandles val="exact"/>
        </dgm:presLayoutVars>
      </dgm:prSet>
      <dgm:spPr/>
    </dgm:pt>
    <dgm:pt modelId="{CDD87B71-DD97-474C-8F47-ADEA0656DBCA}" type="pres">
      <dgm:prSet presAssocID="{31BD987F-D88A-4FBC-9A69-6527C2E8B5E4}" presName="Name8" presStyleCnt="0"/>
      <dgm:spPr/>
    </dgm:pt>
    <dgm:pt modelId="{904B6432-573C-4E42-8936-31392839AB2B}" type="pres">
      <dgm:prSet presAssocID="{31BD987F-D88A-4FBC-9A69-6527C2E8B5E4}" presName="level" presStyleLbl="node1" presStyleIdx="0" presStyleCnt="6">
        <dgm:presLayoutVars>
          <dgm:chMax val="1"/>
          <dgm:bulletEnabled val="1"/>
        </dgm:presLayoutVars>
      </dgm:prSet>
      <dgm:spPr/>
      <dgm:t>
        <a:bodyPr/>
        <a:lstStyle/>
        <a:p>
          <a:endParaRPr lang="en-US"/>
        </a:p>
      </dgm:t>
    </dgm:pt>
    <dgm:pt modelId="{672D0EED-56EE-4FF4-8868-29C450C77CE4}" type="pres">
      <dgm:prSet presAssocID="{31BD987F-D88A-4FBC-9A69-6527C2E8B5E4}" presName="levelTx" presStyleLbl="revTx" presStyleIdx="0" presStyleCnt="0">
        <dgm:presLayoutVars>
          <dgm:chMax val="1"/>
          <dgm:bulletEnabled val="1"/>
        </dgm:presLayoutVars>
      </dgm:prSet>
      <dgm:spPr/>
      <dgm:t>
        <a:bodyPr/>
        <a:lstStyle/>
        <a:p>
          <a:endParaRPr lang="en-US"/>
        </a:p>
      </dgm:t>
    </dgm:pt>
    <dgm:pt modelId="{E91316DF-6393-4F7B-AB2D-730C80992E20}" type="pres">
      <dgm:prSet presAssocID="{DACE7698-938B-44EB-B96D-42535B0F009C}" presName="Name8" presStyleCnt="0"/>
      <dgm:spPr/>
    </dgm:pt>
    <dgm:pt modelId="{C95D81C4-2DD2-4B07-A68A-30DFF4240B9F}" type="pres">
      <dgm:prSet presAssocID="{DACE7698-938B-44EB-B96D-42535B0F009C}" presName="level" presStyleLbl="node1" presStyleIdx="1" presStyleCnt="6">
        <dgm:presLayoutVars>
          <dgm:chMax val="1"/>
          <dgm:bulletEnabled val="1"/>
        </dgm:presLayoutVars>
      </dgm:prSet>
      <dgm:spPr/>
      <dgm:t>
        <a:bodyPr/>
        <a:lstStyle/>
        <a:p>
          <a:endParaRPr lang="en-US"/>
        </a:p>
      </dgm:t>
    </dgm:pt>
    <dgm:pt modelId="{ADE97B2F-346C-4464-86A7-5A654D12B504}" type="pres">
      <dgm:prSet presAssocID="{DACE7698-938B-44EB-B96D-42535B0F009C}" presName="levelTx" presStyleLbl="revTx" presStyleIdx="0" presStyleCnt="0">
        <dgm:presLayoutVars>
          <dgm:chMax val="1"/>
          <dgm:bulletEnabled val="1"/>
        </dgm:presLayoutVars>
      </dgm:prSet>
      <dgm:spPr/>
      <dgm:t>
        <a:bodyPr/>
        <a:lstStyle/>
        <a:p>
          <a:endParaRPr lang="en-US"/>
        </a:p>
      </dgm:t>
    </dgm:pt>
    <dgm:pt modelId="{B19C17B7-99C8-435D-96A7-6AAFD60EBFEF}" type="pres">
      <dgm:prSet presAssocID="{E10AD892-8BC0-44AF-B78C-5CC6B0A885A6}" presName="Name8" presStyleCnt="0"/>
      <dgm:spPr/>
    </dgm:pt>
    <dgm:pt modelId="{5F2309A6-471C-44DA-A060-A8070DC35DA3}" type="pres">
      <dgm:prSet presAssocID="{E10AD892-8BC0-44AF-B78C-5CC6B0A885A6}" presName="level" presStyleLbl="node1" presStyleIdx="2" presStyleCnt="6">
        <dgm:presLayoutVars>
          <dgm:chMax val="1"/>
          <dgm:bulletEnabled val="1"/>
        </dgm:presLayoutVars>
      </dgm:prSet>
      <dgm:spPr/>
      <dgm:t>
        <a:bodyPr/>
        <a:lstStyle/>
        <a:p>
          <a:endParaRPr lang="en-US"/>
        </a:p>
      </dgm:t>
    </dgm:pt>
    <dgm:pt modelId="{F085968E-FD9D-46EE-9025-7A3B8DE3726C}" type="pres">
      <dgm:prSet presAssocID="{E10AD892-8BC0-44AF-B78C-5CC6B0A885A6}" presName="levelTx" presStyleLbl="revTx" presStyleIdx="0" presStyleCnt="0">
        <dgm:presLayoutVars>
          <dgm:chMax val="1"/>
          <dgm:bulletEnabled val="1"/>
        </dgm:presLayoutVars>
      </dgm:prSet>
      <dgm:spPr/>
      <dgm:t>
        <a:bodyPr/>
        <a:lstStyle/>
        <a:p>
          <a:endParaRPr lang="en-US"/>
        </a:p>
      </dgm:t>
    </dgm:pt>
    <dgm:pt modelId="{64FE51D3-D7CF-4A8D-8320-2C12A22C9F7E}" type="pres">
      <dgm:prSet presAssocID="{5426A32C-920D-450F-A863-3FFCA7C45558}" presName="Name8" presStyleCnt="0"/>
      <dgm:spPr/>
    </dgm:pt>
    <dgm:pt modelId="{B24DFBDA-0D7F-4D35-9C2D-F9479D51553B}" type="pres">
      <dgm:prSet presAssocID="{5426A32C-920D-450F-A863-3FFCA7C45558}" presName="level" presStyleLbl="node1" presStyleIdx="3" presStyleCnt="6">
        <dgm:presLayoutVars>
          <dgm:chMax val="1"/>
          <dgm:bulletEnabled val="1"/>
        </dgm:presLayoutVars>
      </dgm:prSet>
      <dgm:spPr/>
      <dgm:t>
        <a:bodyPr/>
        <a:lstStyle/>
        <a:p>
          <a:endParaRPr lang="en-US"/>
        </a:p>
      </dgm:t>
    </dgm:pt>
    <dgm:pt modelId="{D4DBE35F-E022-4BA5-ADD2-DFC124145831}" type="pres">
      <dgm:prSet presAssocID="{5426A32C-920D-450F-A863-3FFCA7C45558}" presName="levelTx" presStyleLbl="revTx" presStyleIdx="0" presStyleCnt="0">
        <dgm:presLayoutVars>
          <dgm:chMax val="1"/>
          <dgm:bulletEnabled val="1"/>
        </dgm:presLayoutVars>
      </dgm:prSet>
      <dgm:spPr/>
      <dgm:t>
        <a:bodyPr/>
        <a:lstStyle/>
        <a:p>
          <a:endParaRPr lang="en-US"/>
        </a:p>
      </dgm:t>
    </dgm:pt>
    <dgm:pt modelId="{BB180E6A-E7BD-4AC4-BBE7-36F4BB18BBEA}" type="pres">
      <dgm:prSet presAssocID="{035146B0-C20F-4BCA-B7CB-EE17D27BA307}" presName="Name8" presStyleCnt="0"/>
      <dgm:spPr/>
    </dgm:pt>
    <dgm:pt modelId="{D3F2A68E-DB18-4245-A80E-246FFF8E09BF}" type="pres">
      <dgm:prSet presAssocID="{035146B0-C20F-4BCA-B7CB-EE17D27BA307}" presName="level" presStyleLbl="node1" presStyleIdx="4" presStyleCnt="6">
        <dgm:presLayoutVars>
          <dgm:chMax val="1"/>
          <dgm:bulletEnabled val="1"/>
        </dgm:presLayoutVars>
      </dgm:prSet>
      <dgm:spPr/>
      <dgm:t>
        <a:bodyPr/>
        <a:lstStyle/>
        <a:p>
          <a:endParaRPr lang="en-US"/>
        </a:p>
      </dgm:t>
    </dgm:pt>
    <dgm:pt modelId="{DA736C68-8D11-419F-A3DF-ED9782EB7003}" type="pres">
      <dgm:prSet presAssocID="{035146B0-C20F-4BCA-B7CB-EE17D27BA307}" presName="levelTx" presStyleLbl="revTx" presStyleIdx="0" presStyleCnt="0">
        <dgm:presLayoutVars>
          <dgm:chMax val="1"/>
          <dgm:bulletEnabled val="1"/>
        </dgm:presLayoutVars>
      </dgm:prSet>
      <dgm:spPr/>
      <dgm:t>
        <a:bodyPr/>
        <a:lstStyle/>
        <a:p>
          <a:endParaRPr lang="en-US"/>
        </a:p>
      </dgm:t>
    </dgm:pt>
    <dgm:pt modelId="{BC6C9FE2-BA59-465D-A6CE-112E74D30DA9}" type="pres">
      <dgm:prSet presAssocID="{9A238290-83AC-42D5-B827-7E655B004BB5}" presName="Name8" presStyleCnt="0"/>
      <dgm:spPr/>
    </dgm:pt>
    <dgm:pt modelId="{B90DA079-6837-4629-86CC-05D86A939989}" type="pres">
      <dgm:prSet presAssocID="{9A238290-83AC-42D5-B827-7E655B004BB5}" presName="level" presStyleLbl="node1" presStyleIdx="5" presStyleCnt="6">
        <dgm:presLayoutVars>
          <dgm:chMax val="1"/>
          <dgm:bulletEnabled val="1"/>
        </dgm:presLayoutVars>
      </dgm:prSet>
      <dgm:spPr/>
      <dgm:t>
        <a:bodyPr/>
        <a:lstStyle/>
        <a:p>
          <a:endParaRPr lang="en-US"/>
        </a:p>
      </dgm:t>
    </dgm:pt>
    <dgm:pt modelId="{A6FE5B94-2B67-42A4-BA78-18FE3EA0C62C}" type="pres">
      <dgm:prSet presAssocID="{9A238290-83AC-42D5-B827-7E655B004BB5}" presName="levelTx" presStyleLbl="revTx" presStyleIdx="0" presStyleCnt="0">
        <dgm:presLayoutVars>
          <dgm:chMax val="1"/>
          <dgm:bulletEnabled val="1"/>
        </dgm:presLayoutVars>
      </dgm:prSet>
      <dgm:spPr/>
      <dgm:t>
        <a:bodyPr/>
        <a:lstStyle/>
        <a:p>
          <a:endParaRPr lang="en-US"/>
        </a:p>
      </dgm:t>
    </dgm:pt>
  </dgm:ptLst>
  <dgm:cxnLst>
    <dgm:cxn modelId="{6DD865FE-6F5A-46AC-9F18-AFC467D4EB8A}" srcId="{9FB2BE2E-2762-4C90-8BE9-69BE6AC2287B}" destId="{E10AD892-8BC0-44AF-B78C-5CC6B0A885A6}" srcOrd="2" destOrd="0" parTransId="{E203053A-D8D2-41C8-B39D-703C7A1FE4AF}" sibTransId="{7C144766-9E2B-4F1C-A735-2A686783A3DB}"/>
    <dgm:cxn modelId="{88AED52E-CFED-403E-8D1E-0F70C1AA9869}" srcId="{9FB2BE2E-2762-4C90-8BE9-69BE6AC2287B}" destId="{31BD987F-D88A-4FBC-9A69-6527C2E8B5E4}" srcOrd="0" destOrd="0" parTransId="{35E7CDB3-DBBE-4DCE-9D57-6022C3036FB9}" sibTransId="{641E0DFF-448F-43F1-A94B-4BA6512EE677}"/>
    <dgm:cxn modelId="{5FE87E02-CFAC-4586-A8E4-62AE05159A8B}" type="presOf" srcId="{E10AD892-8BC0-44AF-B78C-5CC6B0A885A6}" destId="{F085968E-FD9D-46EE-9025-7A3B8DE3726C}" srcOrd="1" destOrd="0" presId="urn:microsoft.com/office/officeart/2005/8/layout/pyramid1"/>
    <dgm:cxn modelId="{CFB8AA15-CDE3-4C8E-B7EC-A1427DC3A1DC}" srcId="{9FB2BE2E-2762-4C90-8BE9-69BE6AC2287B}" destId="{035146B0-C20F-4BCA-B7CB-EE17D27BA307}" srcOrd="4" destOrd="0" parTransId="{261B974F-3BF1-46DA-AA83-CD9210F5C842}" sibTransId="{25BD23FF-3391-4843-9BB6-0BC0D4240C79}"/>
    <dgm:cxn modelId="{E4CDC980-5B1F-427D-98DB-B986939315CB}" type="presOf" srcId="{DACE7698-938B-44EB-B96D-42535B0F009C}" destId="{C95D81C4-2DD2-4B07-A68A-30DFF4240B9F}" srcOrd="0" destOrd="0" presId="urn:microsoft.com/office/officeart/2005/8/layout/pyramid1"/>
    <dgm:cxn modelId="{B427BAFA-6B47-4892-A7FC-0B90534BFB9F}" srcId="{9FB2BE2E-2762-4C90-8BE9-69BE6AC2287B}" destId="{5426A32C-920D-450F-A863-3FFCA7C45558}" srcOrd="3" destOrd="0" parTransId="{952B74DB-C128-426B-9079-42703C5353A1}" sibTransId="{8BAAC9A0-9AE6-499B-831B-225FC84D74AE}"/>
    <dgm:cxn modelId="{6A381BB9-46EC-4B3E-9C0D-C59A4D69C646}" type="presOf" srcId="{DACE7698-938B-44EB-B96D-42535B0F009C}" destId="{ADE97B2F-346C-4464-86A7-5A654D12B504}" srcOrd="1" destOrd="0" presId="urn:microsoft.com/office/officeart/2005/8/layout/pyramid1"/>
    <dgm:cxn modelId="{675584D4-AF05-4C93-85F1-0ABFC591B275}" type="presOf" srcId="{31BD987F-D88A-4FBC-9A69-6527C2E8B5E4}" destId="{904B6432-573C-4E42-8936-31392839AB2B}" srcOrd="0" destOrd="0" presId="urn:microsoft.com/office/officeart/2005/8/layout/pyramid1"/>
    <dgm:cxn modelId="{002747B7-1081-4493-B2E6-B84200F913C6}" type="presOf" srcId="{E10AD892-8BC0-44AF-B78C-5CC6B0A885A6}" destId="{5F2309A6-471C-44DA-A060-A8070DC35DA3}" srcOrd="0" destOrd="0" presId="urn:microsoft.com/office/officeart/2005/8/layout/pyramid1"/>
    <dgm:cxn modelId="{47BC4394-17EC-474B-B7EE-9C350AB6FD04}" type="presOf" srcId="{9FB2BE2E-2762-4C90-8BE9-69BE6AC2287B}" destId="{AE5C9F65-6B77-4E8A-A873-4000BB28D019}" srcOrd="0" destOrd="0" presId="urn:microsoft.com/office/officeart/2005/8/layout/pyramid1"/>
    <dgm:cxn modelId="{5B746698-2B7C-4B91-AAB3-C9234B576571}" type="presOf" srcId="{5426A32C-920D-450F-A863-3FFCA7C45558}" destId="{D4DBE35F-E022-4BA5-ADD2-DFC124145831}" srcOrd="1" destOrd="0" presId="urn:microsoft.com/office/officeart/2005/8/layout/pyramid1"/>
    <dgm:cxn modelId="{FF187439-B134-4316-8381-19CB1215F3BD}" srcId="{9FB2BE2E-2762-4C90-8BE9-69BE6AC2287B}" destId="{9A238290-83AC-42D5-B827-7E655B004BB5}" srcOrd="5" destOrd="0" parTransId="{0524E69D-C641-4F30-9BCE-C6F2A46DAD7F}" sibTransId="{3F95A155-084E-47D2-B178-667A7CA1D262}"/>
    <dgm:cxn modelId="{018ECA8A-A5DB-482A-88C6-C8377895D88C}" type="presOf" srcId="{035146B0-C20F-4BCA-B7CB-EE17D27BA307}" destId="{DA736C68-8D11-419F-A3DF-ED9782EB7003}" srcOrd="1" destOrd="0" presId="urn:microsoft.com/office/officeart/2005/8/layout/pyramid1"/>
    <dgm:cxn modelId="{6B9AA9E3-8B4E-4CD7-AD79-4FEDDB31C130}" type="presOf" srcId="{5426A32C-920D-450F-A863-3FFCA7C45558}" destId="{B24DFBDA-0D7F-4D35-9C2D-F9479D51553B}" srcOrd="0" destOrd="0" presId="urn:microsoft.com/office/officeart/2005/8/layout/pyramid1"/>
    <dgm:cxn modelId="{7B4B7D9B-F574-43FA-850B-49B22A468B5D}" type="presOf" srcId="{9A238290-83AC-42D5-B827-7E655B004BB5}" destId="{A6FE5B94-2B67-42A4-BA78-18FE3EA0C62C}" srcOrd="1" destOrd="0" presId="urn:microsoft.com/office/officeart/2005/8/layout/pyramid1"/>
    <dgm:cxn modelId="{37EB823A-D93E-4676-9F31-80ACB8978E97}" type="presOf" srcId="{31BD987F-D88A-4FBC-9A69-6527C2E8B5E4}" destId="{672D0EED-56EE-4FF4-8868-29C450C77CE4}" srcOrd="1" destOrd="0" presId="urn:microsoft.com/office/officeart/2005/8/layout/pyramid1"/>
    <dgm:cxn modelId="{D078F424-E022-4A99-B030-75725821A77C}" type="presOf" srcId="{9A238290-83AC-42D5-B827-7E655B004BB5}" destId="{B90DA079-6837-4629-86CC-05D86A939989}" srcOrd="0" destOrd="0" presId="urn:microsoft.com/office/officeart/2005/8/layout/pyramid1"/>
    <dgm:cxn modelId="{ED9561CA-2994-4264-AEC5-B96F6459EE8F}" srcId="{9FB2BE2E-2762-4C90-8BE9-69BE6AC2287B}" destId="{DACE7698-938B-44EB-B96D-42535B0F009C}" srcOrd="1" destOrd="0" parTransId="{0FDEA621-B272-4929-9849-D9FDF33EB349}" sibTransId="{9BC5CFE1-D234-432D-8633-04F64AB929C8}"/>
    <dgm:cxn modelId="{088892F1-E3D0-42F6-84C1-EC8F96D23E7A}" type="presOf" srcId="{035146B0-C20F-4BCA-B7CB-EE17D27BA307}" destId="{D3F2A68E-DB18-4245-A80E-246FFF8E09BF}" srcOrd="0" destOrd="0" presId="urn:microsoft.com/office/officeart/2005/8/layout/pyramid1"/>
    <dgm:cxn modelId="{824552C3-0242-4FD0-A0A5-76C2EC5C4820}" type="presParOf" srcId="{AE5C9F65-6B77-4E8A-A873-4000BB28D019}" destId="{CDD87B71-DD97-474C-8F47-ADEA0656DBCA}" srcOrd="0" destOrd="0" presId="urn:microsoft.com/office/officeart/2005/8/layout/pyramid1"/>
    <dgm:cxn modelId="{4A99533B-0875-4DB0-8385-5EDC9B7A4325}" type="presParOf" srcId="{CDD87B71-DD97-474C-8F47-ADEA0656DBCA}" destId="{904B6432-573C-4E42-8936-31392839AB2B}" srcOrd="0" destOrd="0" presId="urn:microsoft.com/office/officeart/2005/8/layout/pyramid1"/>
    <dgm:cxn modelId="{6D4B730C-9E86-47BD-BA39-34900DBB0D37}" type="presParOf" srcId="{CDD87B71-DD97-474C-8F47-ADEA0656DBCA}" destId="{672D0EED-56EE-4FF4-8868-29C450C77CE4}" srcOrd="1" destOrd="0" presId="urn:microsoft.com/office/officeart/2005/8/layout/pyramid1"/>
    <dgm:cxn modelId="{A9D23E9F-00BF-45BA-95CF-F1FABC49344F}" type="presParOf" srcId="{AE5C9F65-6B77-4E8A-A873-4000BB28D019}" destId="{E91316DF-6393-4F7B-AB2D-730C80992E20}" srcOrd="1" destOrd="0" presId="urn:microsoft.com/office/officeart/2005/8/layout/pyramid1"/>
    <dgm:cxn modelId="{7299A446-F813-4325-A734-B600048E2CC0}" type="presParOf" srcId="{E91316DF-6393-4F7B-AB2D-730C80992E20}" destId="{C95D81C4-2DD2-4B07-A68A-30DFF4240B9F}" srcOrd="0" destOrd="0" presId="urn:microsoft.com/office/officeart/2005/8/layout/pyramid1"/>
    <dgm:cxn modelId="{A899D8D5-C14D-47BA-9160-D1959A07618B}" type="presParOf" srcId="{E91316DF-6393-4F7B-AB2D-730C80992E20}" destId="{ADE97B2F-346C-4464-86A7-5A654D12B504}" srcOrd="1" destOrd="0" presId="urn:microsoft.com/office/officeart/2005/8/layout/pyramid1"/>
    <dgm:cxn modelId="{6833183D-A4A6-49C2-AC29-0EFCB66BCA7E}" type="presParOf" srcId="{AE5C9F65-6B77-4E8A-A873-4000BB28D019}" destId="{B19C17B7-99C8-435D-96A7-6AAFD60EBFEF}" srcOrd="2" destOrd="0" presId="urn:microsoft.com/office/officeart/2005/8/layout/pyramid1"/>
    <dgm:cxn modelId="{61DF5A47-8C85-4675-A88F-905A8EE6F75B}" type="presParOf" srcId="{B19C17B7-99C8-435D-96A7-6AAFD60EBFEF}" destId="{5F2309A6-471C-44DA-A060-A8070DC35DA3}" srcOrd="0" destOrd="0" presId="urn:microsoft.com/office/officeart/2005/8/layout/pyramid1"/>
    <dgm:cxn modelId="{D2461B81-4719-40D4-B455-946B9713122A}" type="presParOf" srcId="{B19C17B7-99C8-435D-96A7-6AAFD60EBFEF}" destId="{F085968E-FD9D-46EE-9025-7A3B8DE3726C}" srcOrd="1" destOrd="0" presId="urn:microsoft.com/office/officeart/2005/8/layout/pyramid1"/>
    <dgm:cxn modelId="{E9F14C9B-1932-468C-908B-C19BB03F43CC}" type="presParOf" srcId="{AE5C9F65-6B77-4E8A-A873-4000BB28D019}" destId="{64FE51D3-D7CF-4A8D-8320-2C12A22C9F7E}" srcOrd="3" destOrd="0" presId="urn:microsoft.com/office/officeart/2005/8/layout/pyramid1"/>
    <dgm:cxn modelId="{D4F2E5B0-2D8E-4830-9C45-E96BBE6CC808}" type="presParOf" srcId="{64FE51D3-D7CF-4A8D-8320-2C12A22C9F7E}" destId="{B24DFBDA-0D7F-4D35-9C2D-F9479D51553B}" srcOrd="0" destOrd="0" presId="urn:microsoft.com/office/officeart/2005/8/layout/pyramid1"/>
    <dgm:cxn modelId="{34926A4B-6EC7-4165-8AA9-77BDFFEDB231}" type="presParOf" srcId="{64FE51D3-D7CF-4A8D-8320-2C12A22C9F7E}" destId="{D4DBE35F-E022-4BA5-ADD2-DFC124145831}" srcOrd="1" destOrd="0" presId="urn:microsoft.com/office/officeart/2005/8/layout/pyramid1"/>
    <dgm:cxn modelId="{88915517-E43C-4C53-AB7B-A6B202828F40}" type="presParOf" srcId="{AE5C9F65-6B77-4E8A-A873-4000BB28D019}" destId="{BB180E6A-E7BD-4AC4-BBE7-36F4BB18BBEA}" srcOrd="4" destOrd="0" presId="urn:microsoft.com/office/officeart/2005/8/layout/pyramid1"/>
    <dgm:cxn modelId="{BA00CDD1-3C04-4F02-8CA2-41F301ACBCC9}" type="presParOf" srcId="{BB180E6A-E7BD-4AC4-BBE7-36F4BB18BBEA}" destId="{D3F2A68E-DB18-4245-A80E-246FFF8E09BF}" srcOrd="0" destOrd="0" presId="urn:microsoft.com/office/officeart/2005/8/layout/pyramid1"/>
    <dgm:cxn modelId="{7483F459-6593-47C8-B9E0-B5544C85C89E}" type="presParOf" srcId="{BB180E6A-E7BD-4AC4-BBE7-36F4BB18BBEA}" destId="{DA736C68-8D11-419F-A3DF-ED9782EB7003}" srcOrd="1" destOrd="0" presId="urn:microsoft.com/office/officeart/2005/8/layout/pyramid1"/>
    <dgm:cxn modelId="{9F0FDEE9-A512-463B-BC18-B70409F5C271}" type="presParOf" srcId="{AE5C9F65-6B77-4E8A-A873-4000BB28D019}" destId="{BC6C9FE2-BA59-465D-A6CE-112E74D30DA9}" srcOrd="5" destOrd="0" presId="urn:microsoft.com/office/officeart/2005/8/layout/pyramid1"/>
    <dgm:cxn modelId="{DAC07F23-3461-49A1-A8CB-6B894149E659}" type="presParOf" srcId="{BC6C9FE2-BA59-465D-A6CE-112E74D30DA9}" destId="{B90DA079-6837-4629-86CC-05D86A939989}" srcOrd="0" destOrd="0" presId="urn:microsoft.com/office/officeart/2005/8/layout/pyramid1"/>
    <dgm:cxn modelId="{6BB6B3BB-5849-4561-B4CA-DB06182AD288}" type="presParOf" srcId="{BC6C9FE2-BA59-465D-A6CE-112E74D30DA9}" destId="{A6FE5B94-2B67-42A4-BA78-18FE3EA0C62C}"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B6432-573C-4E42-8936-31392839AB2B}">
      <dsp:nvSpPr>
        <dsp:cNvPr id="0" name=""/>
        <dsp:cNvSpPr/>
      </dsp:nvSpPr>
      <dsp:spPr>
        <a:xfrm>
          <a:off x="2085022" y="0"/>
          <a:ext cx="834009" cy="739775"/>
        </a:xfrm>
        <a:prstGeom prst="trapezoid">
          <a:avLst>
            <a:gd name="adj" fmla="val 56369"/>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a:solidFill>
              <a:schemeClr val="bg1"/>
            </a:solidFill>
          </a:endParaRPr>
        </a:p>
        <a:p>
          <a:pPr lvl="0" algn="ctr" defTabSz="488950">
            <a:lnSpc>
              <a:spcPct val="90000"/>
            </a:lnSpc>
            <a:spcBef>
              <a:spcPct val="0"/>
            </a:spcBef>
            <a:spcAft>
              <a:spcPct val="35000"/>
            </a:spcAft>
          </a:pPr>
          <a:endParaRPr lang="en-US" sz="1100" kern="1200" dirty="0">
            <a:solidFill>
              <a:schemeClr val="bg1"/>
            </a:solidFill>
          </a:endParaRPr>
        </a:p>
        <a:p>
          <a:pPr lvl="0" algn="ctr" defTabSz="488950">
            <a:lnSpc>
              <a:spcPct val="90000"/>
            </a:lnSpc>
            <a:spcBef>
              <a:spcPct val="0"/>
            </a:spcBef>
            <a:spcAft>
              <a:spcPct val="35000"/>
            </a:spcAft>
          </a:pPr>
          <a:r>
            <a:rPr lang="en-US" sz="1600" kern="1200" dirty="0">
              <a:solidFill>
                <a:schemeClr val="bg1"/>
              </a:solidFill>
            </a:rPr>
            <a:t>Create</a:t>
          </a:r>
          <a:endParaRPr lang="en-US" sz="2000" kern="1200" dirty="0">
            <a:solidFill>
              <a:schemeClr val="bg1"/>
            </a:solidFill>
          </a:endParaRPr>
        </a:p>
      </dsp:txBody>
      <dsp:txXfrm>
        <a:off x="2085022" y="0"/>
        <a:ext cx="834009" cy="739775"/>
      </dsp:txXfrm>
    </dsp:sp>
    <dsp:sp modelId="{C95D81C4-2DD2-4B07-A68A-30DFF4240B9F}">
      <dsp:nvSpPr>
        <dsp:cNvPr id="0" name=""/>
        <dsp:cNvSpPr/>
      </dsp:nvSpPr>
      <dsp:spPr>
        <a:xfrm>
          <a:off x="1668018" y="739775"/>
          <a:ext cx="1668018" cy="739775"/>
        </a:xfrm>
        <a:prstGeom prst="trapezoid">
          <a:avLst>
            <a:gd name="adj" fmla="val 56369"/>
          </a:avLst>
        </a:prstGeom>
        <a:solidFill>
          <a:srgbClr val="A7F30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Evaluate</a:t>
          </a:r>
        </a:p>
      </dsp:txBody>
      <dsp:txXfrm>
        <a:off x="1959921" y="739775"/>
        <a:ext cx="1084211" cy="739775"/>
      </dsp:txXfrm>
    </dsp:sp>
    <dsp:sp modelId="{5F2309A6-471C-44DA-A060-A8070DC35DA3}">
      <dsp:nvSpPr>
        <dsp:cNvPr id="0" name=""/>
        <dsp:cNvSpPr/>
      </dsp:nvSpPr>
      <dsp:spPr>
        <a:xfrm>
          <a:off x="1251013" y="1479550"/>
          <a:ext cx="2502027" cy="739775"/>
        </a:xfrm>
        <a:prstGeom prst="trapezoid">
          <a:avLst>
            <a:gd name="adj" fmla="val 56369"/>
          </a:avLst>
        </a:prstGeom>
        <a:solidFill>
          <a:srgbClr val="2EE71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Analyze</a:t>
          </a:r>
        </a:p>
      </dsp:txBody>
      <dsp:txXfrm>
        <a:off x="1688868" y="1479550"/>
        <a:ext cx="1626317" cy="739775"/>
      </dsp:txXfrm>
    </dsp:sp>
    <dsp:sp modelId="{B24DFBDA-0D7F-4D35-9C2D-F9479D51553B}">
      <dsp:nvSpPr>
        <dsp:cNvPr id="0" name=""/>
        <dsp:cNvSpPr/>
      </dsp:nvSpPr>
      <dsp:spPr>
        <a:xfrm>
          <a:off x="834009" y="2219325"/>
          <a:ext cx="3336036" cy="739775"/>
        </a:xfrm>
        <a:prstGeom prst="trapezoid">
          <a:avLst>
            <a:gd name="adj" fmla="val 56369"/>
          </a:avLst>
        </a:prstGeom>
        <a:solidFill>
          <a:srgbClr val="29DB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Apply</a:t>
          </a:r>
        </a:p>
      </dsp:txBody>
      <dsp:txXfrm>
        <a:off x="1417815" y="2219325"/>
        <a:ext cx="2168423" cy="739775"/>
      </dsp:txXfrm>
    </dsp:sp>
    <dsp:sp modelId="{D3F2A68E-DB18-4245-A80E-246FFF8E09BF}">
      <dsp:nvSpPr>
        <dsp:cNvPr id="0" name=""/>
        <dsp:cNvSpPr/>
      </dsp:nvSpPr>
      <dsp:spPr>
        <a:xfrm>
          <a:off x="417004" y="2959100"/>
          <a:ext cx="4170045" cy="739775"/>
        </a:xfrm>
        <a:prstGeom prst="trapezoid">
          <a:avLst>
            <a:gd name="adj" fmla="val 56369"/>
          </a:avLst>
        </a:prstGeom>
        <a:solidFill>
          <a:srgbClr val="37C6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Understand</a:t>
          </a:r>
        </a:p>
      </dsp:txBody>
      <dsp:txXfrm>
        <a:off x="1146762" y="2959100"/>
        <a:ext cx="2710529" cy="739775"/>
      </dsp:txXfrm>
    </dsp:sp>
    <dsp:sp modelId="{B90DA079-6837-4629-86CC-05D86A939989}">
      <dsp:nvSpPr>
        <dsp:cNvPr id="0" name=""/>
        <dsp:cNvSpPr/>
      </dsp:nvSpPr>
      <dsp:spPr>
        <a:xfrm>
          <a:off x="0" y="3698875"/>
          <a:ext cx="5004054" cy="739775"/>
        </a:xfrm>
        <a:prstGeom prst="trapezoid">
          <a:avLst>
            <a:gd name="adj" fmla="val 56369"/>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solidFill>
                <a:schemeClr val="bg1"/>
              </a:solidFill>
            </a:rPr>
            <a:t>Remember</a:t>
          </a:r>
        </a:p>
      </dsp:txBody>
      <dsp:txXfrm>
        <a:off x="875709" y="3698875"/>
        <a:ext cx="3252635" cy="7397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0393BA60-6739-4A3E-8050-FE9BCAE39FCE}" type="datetimeFigureOut">
              <a:rPr lang="en-US" smtClean="0"/>
              <a:t>1/25/17</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18D6CA9A-3F8D-42EC-BF2A-0ADCD69526AC}" type="slidenum">
              <a:rPr lang="en-US" smtClean="0"/>
              <a:t>‹#›</a:t>
            </a:fld>
            <a:endParaRPr lang="en-US"/>
          </a:p>
        </p:txBody>
      </p:sp>
    </p:spTree>
    <p:extLst>
      <p:ext uri="{BB962C8B-B14F-4D97-AF65-F5344CB8AC3E}">
        <p14:creationId xmlns:p14="http://schemas.microsoft.com/office/powerpoint/2010/main" val="3101925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4022485" y="0"/>
            <a:ext cx="3078383" cy="471348"/>
          </a:xfrm>
          <a:prstGeom prst="rect">
            <a:avLst/>
          </a:prstGeom>
        </p:spPr>
        <p:txBody>
          <a:bodyPr vert="horz" lIns="92464" tIns="46232" rIns="92464" bIns="46232" rtlCol="0"/>
          <a:lstStyle>
            <a:lvl1pPr algn="r">
              <a:defRPr sz="1200"/>
            </a:lvl1pPr>
          </a:lstStyle>
          <a:p>
            <a:fld id="{0ABBE93E-5F7F-184D-A4E8-94CA3862B532}" type="datetimeFigureOut">
              <a:rPr lang="en-US" smtClean="0"/>
              <a:t>1/25/17</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710891" y="4517883"/>
            <a:ext cx="5680693" cy="3697033"/>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485" y="8917128"/>
            <a:ext cx="3078383" cy="471348"/>
          </a:xfrm>
          <a:prstGeom prst="rect">
            <a:avLst/>
          </a:prstGeom>
        </p:spPr>
        <p:txBody>
          <a:bodyPr vert="horz" lIns="92464" tIns="46232" rIns="92464" bIns="46232"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1252041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10</a:t>
            </a:fld>
            <a:endParaRPr lang="en-US" dirty="0"/>
          </a:p>
        </p:txBody>
      </p:sp>
    </p:spTree>
    <p:extLst>
      <p:ext uri="{BB962C8B-B14F-4D97-AF65-F5344CB8AC3E}">
        <p14:creationId xmlns:p14="http://schemas.microsoft.com/office/powerpoint/2010/main" val="947677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11</a:t>
            </a:fld>
            <a:endParaRPr lang="en-US" dirty="0"/>
          </a:p>
        </p:txBody>
      </p:sp>
    </p:spTree>
    <p:extLst>
      <p:ext uri="{BB962C8B-B14F-4D97-AF65-F5344CB8AC3E}">
        <p14:creationId xmlns:p14="http://schemas.microsoft.com/office/powerpoint/2010/main" val="148554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12</a:t>
            </a:fld>
            <a:endParaRPr lang="en-US" dirty="0"/>
          </a:p>
        </p:txBody>
      </p:sp>
    </p:spTree>
    <p:extLst>
      <p:ext uri="{BB962C8B-B14F-4D97-AF65-F5344CB8AC3E}">
        <p14:creationId xmlns:p14="http://schemas.microsoft.com/office/powerpoint/2010/main" val="320286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13</a:t>
            </a:fld>
            <a:endParaRPr lang="en-US" dirty="0"/>
          </a:p>
        </p:txBody>
      </p:sp>
    </p:spTree>
    <p:extLst>
      <p:ext uri="{BB962C8B-B14F-4D97-AF65-F5344CB8AC3E}">
        <p14:creationId xmlns:p14="http://schemas.microsoft.com/office/powerpoint/2010/main" val="347484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14</a:t>
            </a:fld>
            <a:endParaRPr lang="en-US" dirty="0"/>
          </a:p>
        </p:txBody>
      </p:sp>
    </p:spTree>
    <p:extLst>
      <p:ext uri="{BB962C8B-B14F-4D97-AF65-F5344CB8AC3E}">
        <p14:creationId xmlns:p14="http://schemas.microsoft.com/office/powerpoint/2010/main" val="168342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15</a:t>
            </a:fld>
            <a:endParaRPr lang="en-US" dirty="0"/>
          </a:p>
        </p:txBody>
      </p:sp>
    </p:spTree>
    <p:extLst>
      <p:ext uri="{BB962C8B-B14F-4D97-AF65-F5344CB8AC3E}">
        <p14:creationId xmlns:p14="http://schemas.microsoft.com/office/powerpoint/2010/main" val="135037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16</a:t>
            </a:fld>
            <a:endParaRPr lang="en-US" dirty="0"/>
          </a:p>
        </p:txBody>
      </p:sp>
    </p:spTree>
    <p:extLst>
      <p:ext uri="{BB962C8B-B14F-4D97-AF65-F5344CB8AC3E}">
        <p14:creationId xmlns:p14="http://schemas.microsoft.com/office/powerpoint/2010/main" val="90112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17</a:t>
            </a:fld>
            <a:endParaRPr lang="en-US" dirty="0"/>
          </a:p>
        </p:txBody>
      </p:sp>
    </p:spTree>
    <p:extLst>
      <p:ext uri="{BB962C8B-B14F-4D97-AF65-F5344CB8AC3E}">
        <p14:creationId xmlns:p14="http://schemas.microsoft.com/office/powerpoint/2010/main" val="253585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18</a:t>
            </a:fld>
            <a:endParaRPr lang="en-US" dirty="0"/>
          </a:p>
        </p:txBody>
      </p:sp>
    </p:spTree>
    <p:extLst>
      <p:ext uri="{BB962C8B-B14F-4D97-AF65-F5344CB8AC3E}">
        <p14:creationId xmlns:p14="http://schemas.microsoft.com/office/powerpoint/2010/main" val="714435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19</a:t>
            </a:fld>
            <a:endParaRPr lang="en-US" dirty="0"/>
          </a:p>
        </p:txBody>
      </p:sp>
    </p:spTree>
    <p:extLst>
      <p:ext uri="{BB962C8B-B14F-4D97-AF65-F5344CB8AC3E}">
        <p14:creationId xmlns:p14="http://schemas.microsoft.com/office/powerpoint/2010/main" val="409775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21</a:t>
            </a:fld>
            <a:endParaRPr lang="en-US" dirty="0"/>
          </a:p>
        </p:txBody>
      </p:sp>
    </p:spTree>
    <p:extLst>
      <p:ext uri="{BB962C8B-B14F-4D97-AF65-F5344CB8AC3E}">
        <p14:creationId xmlns:p14="http://schemas.microsoft.com/office/powerpoint/2010/main" val="2071129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24</a:t>
            </a:fld>
            <a:endParaRPr lang="en-US" dirty="0"/>
          </a:p>
        </p:txBody>
      </p:sp>
    </p:spTree>
    <p:extLst>
      <p:ext uri="{BB962C8B-B14F-4D97-AF65-F5344CB8AC3E}">
        <p14:creationId xmlns:p14="http://schemas.microsoft.com/office/powerpoint/2010/main" val="2634263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25</a:t>
            </a:fld>
            <a:endParaRPr lang="en-US" dirty="0"/>
          </a:p>
        </p:txBody>
      </p:sp>
    </p:spTree>
    <p:extLst>
      <p:ext uri="{BB962C8B-B14F-4D97-AF65-F5344CB8AC3E}">
        <p14:creationId xmlns:p14="http://schemas.microsoft.com/office/powerpoint/2010/main" val="1557277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28</a:t>
            </a:fld>
            <a:endParaRPr lang="en-US" dirty="0"/>
          </a:p>
        </p:txBody>
      </p:sp>
    </p:spTree>
    <p:extLst>
      <p:ext uri="{BB962C8B-B14F-4D97-AF65-F5344CB8AC3E}">
        <p14:creationId xmlns:p14="http://schemas.microsoft.com/office/powerpoint/2010/main" val="3798615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29</a:t>
            </a:fld>
            <a:endParaRPr lang="en-US" dirty="0"/>
          </a:p>
        </p:txBody>
      </p:sp>
    </p:spTree>
    <p:extLst>
      <p:ext uri="{BB962C8B-B14F-4D97-AF65-F5344CB8AC3E}">
        <p14:creationId xmlns:p14="http://schemas.microsoft.com/office/powerpoint/2010/main" val="1190804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30</a:t>
            </a:fld>
            <a:endParaRPr lang="en-US" dirty="0"/>
          </a:p>
        </p:txBody>
      </p:sp>
    </p:spTree>
    <p:extLst>
      <p:ext uri="{BB962C8B-B14F-4D97-AF65-F5344CB8AC3E}">
        <p14:creationId xmlns:p14="http://schemas.microsoft.com/office/powerpoint/2010/main" val="182448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32</a:t>
            </a:fld>
            <a:endParaRPr lang="en-US" dirty="0"/>
          </a:p>
        </p:txBody>
      </p:sp>
    </p:spTree>
    <p:extLst>
      <p:ext uri="{BB962C8B-B14F-4D97-AF65-F5344CB8AC3E}">
        <p14:creationId xmlns:p14="http://schemas.microsoft.com/office/powerpoint/2010/main" val="2460088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33</a:t>
            </a:fld>
            <a:endParaRPr lang="en-US" dirty="0"/>
          </a:p>
        </p:txBody>
      </p:sp>
    </p:spTree>
    <p:extLst>
      <p:ext uri="{BB962C8B-B14F-4D97-AF65-F5344CB8AC3E}">
        <p14:creationId xmlns:p14="http://schemas.microsoft.com/office/powerpoint/2010/main" val="393851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36</a:t>
            </a:fld>
            <a:endParaRPr lang="en-US" dirty="0"/>
          </a:p>
        </p:txBody>
      </p:sp>
    </p:spTree>
    <p:extLst>
      <p:ext uri="{BB962C8B-B14F-4D97-AF65-F5344CB8AC3E}">
        <p14:creationId xmlns:p14="http://schemas.microsoft.com/office/powerpoint/2010/main" val="133373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120262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857551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38</a:t>
            </a:fld>
            <a:endParaRPr lang="en-US" dirty="0"/>
          </a:p>
        </p:txBody>
      </p:sp>
    </p:spTree>
    <p:extLst>
      <p:ext uri="{BB962C8B-B14F-4D97-AF65-F5344CB8AC3E}">
        <p14:creationId xmlns:p14="http://schemas.microsoft.com/office/powerpoint/2010/main" val="251608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4</a:t>
            </a:fld>
            <a:endParaRPr lang="en-US" dirty="0"/>
          </a:p>
        </p:txBody>
      </p:sp>
    </p:spTree>
    <p:extLst>
      <p:ext uri="{BB962C8B-B14F-4D97-AF65-F5344CB8AC3E}">
        <p14:creationId xmlns:p14="http://schemas.microsoft.com/office/powerpoint/2010/main" val="96867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5</a:t>
            </a:fld>
            <a:endParaRPr lang="en-US" dirty="0"/>
          </a:p>
        </p:txBody>
      </p:sp>
    </p:spTree>
    <p:extLst>
      <p:ext uri="{BB962C8B-B14F-4D97-AF65-F5344CB8AC3E}">
        <p14:creationId xmlns:p14="http://schemas.microsoft.com/office/powerpoint/2010/main" val="643589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6</a:t>
            </a:fld>
            <a:endParaRPr lang="en-US" dirty="0"/>
          </a:p>
        </p:txBody>
      </p:sp>
    </p:spTree>
    <p:extLst>
      <p:ext uri="{BB962C8B-B14F-4D97-AF65-F5344CB8AC3E}">
        <p14:creationId xmlns:p14="http://schemas.microsoft.com/office/powerpoint/2010/main" val="212935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7</a:t>
            </a:fld>
            <a:endParaRPr lang="en-US" dirty="0"/>
          </a:p>
        </p:txBody>
      </p:sp>
    </p:spTree>
    <p:extLst>
      <p:ext uri="{BB962C8B-B14F-4D97-AF65-F5344CB8AC3E}">
        <p14:creationId xmlns:p14="http://schemas.microsoft.com/office/powerpoint/2010/main" val="2719084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8</a:t>
            </a:fld>
            <a:endParaRPr lang="en-US" dirty="0"/>
          </a:p>
        </p:txBody>
      </p:sp>
    </p:spTree>
    <p:extLst>
      <p:ext uri="{BB962C8B-B14F-4D97-AF65-F5344CB8AC3E}">
        <p14:creationId xmlns:p14="http://schemas.microsoft.com/office/powerpoint/2010/main" val="189297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9</a:t>
            </a:fld>
            <a:endParaRPr lang="en-US" dirty="0"/>
          </a:p>
        </p:txBody>
      </p:sp>
    </p:spTree>
    <p:extLst>
      <p:ext uri="{BB962C8B-B14F-4D97-AF65-F5344CB8AC3E}">
        <p14:creationId xmlns:p14="http://schemas.microsoft.com/office/powerpoint/2010/main" val="131977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2016</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2016</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2016</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2016</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7.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8.jpe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9.jpe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3.xml"/><Relationship Id="rId3"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3.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1.emf"/><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2.jpeg"/><Relationship Id="rId1" Type="http://schemas.openxmlformats.org/officeDocument/2006/relationships/tags" Target="../tags/tag29.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0.jpe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3.xml"/><Relationship Id="rId3"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tags" Target="../tags/tag35.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hyperlink" Target="http://www.partnersinmeded.com/" TargetMode="External"/><Relationship Id="rId1" Type="http://schemas.openxmlformats.org/officeDocument/2006/relationships/tags" Target="../tags/tag36.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hyperlink" Target="mailto:info@PartnersInMedEd.com" TargetMode="External"/><Relationship Id="rId5" Type="http://schemas.openxmlformats.org/officeDocument/2006/relationships/image" Target="../media/image19.jpeg"/><Relationship Id="rId1" Type="http://schemas.openxmlformats.org/officeDocument/2006/relationships/tags" Target="../tags/tag37.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jpeg"/><Relationship Id="rId1" Type="http://schemas.openxmlformats.org/officeDocument/2006/relationships/tags" Target="../tags/tag7.xml"/><Relationship Id="rId2"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jpe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1821" y="1423942"/>
            <a:ext cx="5257800" cy="2387600"/>
          </a:xfrm>
        </p:spPr>
        <p:txBody>
          <a:bodyPr>
            <a:normAutofit/>
          </a:bodyPr>
          <a:lstStyle/>
          <a:p>
            <a:r>
              <a:rPr lang="en-US" sz="3200" dirty="0"/>
              <a:t>Remediation of Struggling Learners</a:t>
            </a:r>
            <a:br>
              <a:rPr lang="en-US" sz="3200" dirty="0"/>
            </a:br>
            <a:r>
              <a:rPr lang="en-US" sz="2000" dirty="0"/>
              <a:t/>
            </a:r>
            <a:br>
              <a:rPr lang="en-US" sz="2000" dirty="0"/>
            </a:br>
            <a:r>
              <a:rPr lang="en-US" sz="2400" dirty="0"/>
              <a:t>Using the Core Competencies</a:t>
            </a:r>
          </a:p>
        </p:txBody>
      </p:sp>
      <p:sp>
        <p:nvSpPr>
          <p:cNvPr id="4" name="Subtitle 2"/>
          <p:cNvSpPr>
            <a:spLocks noGrp="1"/>
          </p:cNvSpPr>
          <p:nvPr>
            <p:ph type="subTitle" idx="1"/>
          </p:nvPr>
        </p:nvSpPr>
        <p:spPr>
          <a:xfrm>
            <a:off x="139604" y="4519866"/>
            <a:ext cx="7245398" cy="1116242"/>
          </a:xfrm>
        </p:spPr>
        <p:txBody>
          <a:bodyPr>
            <a:normAutofit/>
          </a:bodyPr>
          <a:lstStyle/>
          <a:p>
            <a:r>
              <a:rPr lang="en-US" sz="2000" b="1" dirty="0"/>
              <a:t>PARTNERS IN MEDICAL EDUCATION, INC.</a:t>
            </a:r>
          </a:p>
          <a:p>
            <a:r>
              <a:rPr lang="en-US" dirty="0"/>
              <a:t>Heather Peters, M.Ed., Ph.D.</a:t>
            </a:r>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i="1" dirty="0"/>
              <a:t>How did you score on your USMLE step 1 and 2?</a:t>
            </a:r>
          </a:p>
          <a:p>
            <a:r>
              <a:rPr lang="en-US" i="1" dirty="0"/>
              <a:t>How did you score on other standardized tests, such as the SAT, MCAT, GRE compared with your peers</a:t>
            </a:r>
          </a:p>
          <a:p>
            <a:r>
              <a:rPr lang="en-US" i="1" dirty="0"/>
              <a:t>Was your performance consistent across all areas of the exam, or did you score low in one area and high in others?</a:t>
            </a:r>
          </a:p>
          <a:p>
            <a:r>
              <a:rPr lang="en-US" i="1" dirty="0"/>
              <a:t>Was your performance on exams throughout medical school consistent?</a:t>
            </a:r>
          </a:p>
          <a:p>
            <a:r>
              <a:rPr lang="en-US" i="1" dirty="0"/>
              <a:t>Can you identify a time when your performance significantly worsened? If so what was happening in your life at that time, and did your study habits change?</a:t>
            </a:r>
          </a:p>
          <a:p>
            <a:r>
              <a:rPr lang="en-US" i="1" dirty="0"/>
              <a:t>Is your knowledge gap global or related to a specific topic or set of topics?</a:t>
            </a:r>
          </a:p>
          <a:p>
            <a:r>
              <a:rPr lang="en-US" i="1" dirty="0"/>
              <a:t>What approaches have you been using to study? Can you describe your study habits in details?</a:t>
            </a:r>
          </a:p>
          <a:p>
            <a:r>
              <a:rPr lang="en-US" i="1" dirty="0"/>
              <a:t>Do you have a previously diagnosed disability?</a:t>
            </a:r>
          </a:p>
          <a:p>
            <a:endParaRPr lang="en-US" dirty="0"/>
          </a:p>
        </p:txBody>
      </p:sp>
      <p:sp>
        <p:nvSpPr>
          <p:cNvPr id="3" name="Title 2"/>
          <p:cNvSpPr>
            <a:spLocks noGrp="1"/>
          </p:cNvSpPr>
          <p:nvPr>
            <p:ph type="title"/>
          </p:nvPr>
        </p:nvSpPr>
        <p:spPr/>
        <p:txBody>
          <a:bodyPr/>
          <a:lstStyle/>
          <a:p>
            <a:r>
              <a:rPr lang="en-US" dirty="0"/>
              <a:t>Key questions for Interview</a:t>
            </a:r>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pic>
        <p:nvPicPr>
          <p:cNvPr id="6" name="irc_mi" descr="http://www.successthroughreferrals.com/wp-content/uploads/2012/10/bigstock-Thinking-Man-And-Question-Mark-51428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0342" y="842849"/>
            <a:ext cx="1417865" cy="1458359"/>
          </a:xfrm>
          <a:prstGeom prst="rect">
            <a:avLst/>
          </a:prstGeom>
          <a:noFill/>
          <a:ln>
            <a:noFill/>
          </a:ln>
        </p:spPr>
      </p:pic>
    </p:spTree>
    <p:custDataLst>
      <p:tags r:id="rId1"/>
    </p:custDataLst>
    <p:extLst>
      <p:ext uri="{BB962C8B-B14F-4D97-AF65-F5344CB8AC3E}">
        <p14:creationId xmlns:p14="http://schemas.microsoft.com/office/powerpoint/2010/main" val="2683134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learner passed USMLE Step 1 on the first attempt and scored 200 or better</a:t>
            </a:r>
          </a:p>
          <a:p>
            <a:endParaRPr lang="en-US" dirty="0"/>
          </a:p>
          <a:p>
            <a:pPr marL="0" indent="0">
              <a:buNone/>
            </a:pPr>
            <a:r>
              <a:rPr lang="en-US" dirty="0"/>
              <a:t>Instead investigate:</a:t>
            </a:r>
          </a:p>
          <a:p>
            <a:r>
              <a:rPr lang="en-US" dirty="0"/>
              <a:t>Clinical reasoning and related heuristic biases,</a:t>
            </a:r>
          </a:p>
          <a:p>
            <a:r>
              <a:rPr lang="en-US" dirty="0"/>
              <a:t>Communication skills</a:t>
            </a:r>
          </a:p>
          <a:p>
            <a:r>
              <a:rPr lang="en-US" dirty="0"/>
              <a:t>Mental health issues, such as anxiety </a:t>
            </a:r>
          </a:p>
        </p:txBody>
      </p:sp>
      <p:sp>
        <p:nvSpPr>
          <p:cNvPr id="3" name="Title 2"/>
          <p:cNvSpPr>
            <a:spLocks noGrp="1"/>
          </p:cNvSpPr>
          <p:nvPr>
            <p:ph type="title"/>
          </p:nvPr>
        </p:nvSpPr>
        <p:spPr/>
        <p:txBody>
          <a:bodyPr/>
          <a:lstStyle/>
          <a:p>
            <a:r>
              <a:rPr lang="en-US" dirty="0"/>
              <a:t>It’s probably not a foundational MK deficit if…</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12913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the learner reports that they have always been a a “bad test taker” or had an injury or illness that resulted in a change in performance</a:t>
            </a:r>
          </a:p>
        </p:txBody>
      </p:sp>
      <p:sp>
        <p:nvSpPr>
          <p:cNvPr id="3" name="Title 2"/>
          <p:cNvSpPr>
            <a:spLocks noGrp="1"/>
          </p:cNvSpPr>
          <p:nvPr>
            <p:ph type="title"/>
          </p:nvPr>
        </p:nvSpPr>
        <p:spPr/>
        <p:txBody>
          <a:bodyPr/>
          <a:lstStyle/>
          <a:p>
            <a:r>
              <a:rPr lang="en-US" dirty="0"/>
              <a:t>Maybe it’s a neuropsychiatric issue…</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pic>
        <p:nvPicPr>
          <p:cNvPr id="9" name="Picture 8" descr="http://www.deadlinedames.com/wp-content/uploads/2012/05/Little-Rant-Dud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3137218"/>
            <a:ext cx="2330450" cy="3039745"/>
          </a:xfrm>
          <a:prstGeom prst="rect">
            <a:avLst/>
          </a:prstGeom>
          <a:noFill/>
          <a:ln>
            <a:noFill/>
          </a:ln>
        </p:spPr>
      </p:pic>
    </p:spTree>
    <p:custDataLst>
      <p:tags r:id="rId1"/>
    </p:custDataLst>
    <p:extLst>
      <p:ext uri="{BB962C8B-B14F-4D97-AF65-F5344CB8AC3E}">
        <p14:creationId xmlns:p14="http://schemas.microsoft.com/office/powerpoint/2010/main" val="2502415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Remediation will most likely be successful</a:t>
            </a:r>
          </a:p>
          <a:p>
            <a:endParaRPr lang="en-US" dirty="0"/>
          </a:p>
          <a:p>
            <a:pPr marL="0" indent="0">
              <a:buNone/>
            </a:pPr>
            <a:r>
              <a:rPr lang="en-US" dirty="0"/>
              <a:t>Take a deep dive into their study skills…</a:t>
            </a:r>
          </a:p>
          <a:p>
            <a:endParaRPr lang="en-US" dirty="0"/>
          </a:p>
          <a:p>
            <a:pPr marL="0" indent="0">
              <a:buNone/>
            </a:pPr>
            <a:r>
              <a:rPr lang="en-US" dirty="0"/>
              <a:t>Possible study skill problems:</a:t>
            </a:r>
          </a:p>
          <a:p>
            <a:r>
              <a:rPr lang="en-US" sz="2400" dirty="0"/>
              <a:t>Learner is putting in sufficient time, but study strategies are inefficient (reading the same textbook over many times rather than summarizing into briefer study tools—mind mapping, note cards)</a:t>
            </a:r>
          </a:p>
        </p:txBody>
      </p:sp>
      <p:sp>
        <p:nvSpPr>
          <p:cNvPr id="3" name="Title 2"/>
          <p:cNvSpPr>
            <a:spLocks noGrp="1"/>
          </p:cNvSpPr>
          <p:nvPr>
            <p:ph type="title"/>
          </p:nvPr>
        </p:nvSpPr>
        <p:spPr/>
        <p:txBody>
          <a:bodyPr/>
          <a:lstStyle/>
          <a:p>
            <a:r>
              <a:rPr lang="en-US" dirty="0"/>
              <a:t>If the knowledge deficit is limited to one or two topics…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332343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514350" indent="-514350">
              <a:buAutoNum type="arabicParenR"/>
            </a:pPr>
            <a:r>
              <a:rPr lang="en-US" dirty="0"/>
              <a:t>Spacing study of a particular content over long periods of time</a:t>
            </a:r>
          </a:p>
          <a:p>
            <a:pPr marL="514350" indent="-514350">
              <a:buAutoNum type="arabicParenR"/>
            </a:pPr>
            <a:r>
              <a:rPr lang="en-US" dirty="0"/>
              <a:t>Studying strategies which include frequent testing of recall using short answer-type questions, rather than multiple choice questions which test recognition rather than recall</a:t>
            </a:r>
          </a:p>
          <a:p>
            <a:pPr marL="514350" indent="-514350">
              <a:buAutoNum type="arabicParenR"/>
            </a:pPr>
            <a:r>
              <a:rPr lang="en-US" dirty="0"/>
              <a:t>Interleaving the studying of a variety of topics rather than blocking study tie by spending large amounts on a single topic and then moving onto the next topic</a:t>
            </a:r>
          </a:p>
          <a:p>
            <a:pPr marL="514350" indent="-514350">
              <a:buAutoNum type="arabicParenR"/>
            </a:pPr>
            <a:endParaRPr lang="en-US" dirty="0"/>
          </a:p>
          <a:p>
            <a:pPr marL="0" indent="0">
              <a:buNone/>
            </a:pPr>
            <a:r>
              <a:rPr lang="en-US" dirty="0"/>
              <a:t>WARNING: Learners will feel these are less efficient because they produce long-term impact on learning, and they may be looking for a “quick fix”</a:t>
            </a:r>
          </a:p>
        </p:txBody>
      </p:sp>
      <p:sp>
        <p:nvSpPr>
          <p:cNvPr id="3" name="Title 2"/>
          <p:cNvSpPr>
            <a:spLocks noGrp="1"/>
          </p:cNvSpPr>
          <p:nvPr>
            <p:ph type="title"/>
          </p:nvPr>
        </p:nvSpPr>
        <p:spPr/>
        <p:txBody>
          <a:bodyPr/>
          <a:lstStyle/>
          <a:p>
            <a:r>
              <a:rPr lang="en-US" dirty="0"/>
              <a:t>Way better than “pump and dump” is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32326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41136896"/>
              </p:ext>
            </p:extLst>
          </p:nvPr>
        </p:nvGraphicFramePr>
        <p:xfrm>
          <a:off x="628650" y="1738313"/>
          <a:ext cx="5004054" cy="4438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989344" y="600077"/>
            <a:ext cx="6900656" cy="144710"/>
          </a:xfrm>
        </p:spPr>
        <p:txBody>
          <a:bodyPr>
            <a:normAutofit fontScale="90000"/>
          </a:bodyPr>
          <a:lstStyle/>
          <a:p>
            <a:r>
              <a:rPr lang="en-US" dirty="0"/>
              <a:t>Bloom’s Taxonomy of Educational Goals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sp>
        <p:nvSpPr>
          <p:cNvPr id="7" name="Speech Bubble: Rectangle 6"/>
          <p:cNvSpPr/>
          <p:nvPr/>
        </p:nvSpPr>
        <p:spPr>
          <a:xfrm>
            <a:off x="5907786" y="5213863"/>
            <a:ext cx="2607564" cy="938784"/>
          </a:xfrm>
          <a:prstGeom prst="wedgeRectCallout">
            <a:avLst>
              <a:gd name="adj1" fmla="val -105186"/>
              <a:gd name="adj2" fmla="val 15747"/>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a:t>Able to define, recall, or memorize information</a:t>
            </a:r>
          </a:p>
        </p:txBody>
      </p:sp>
      <p:sp>
        <p:nvSpPr>
          <p:cNvPr id="8" name="Speech Bubble: Rectangle 7"/>
          <p:cNvSpPr/>
          <p:nvPr/>
        </p:nvSpPr>
        <p:spPr>
          <a:xfrm>
            <a:off x="5632704" y="4356110"/>
            <a:ext cx="2882646" cy="938784"/>
          </a:xfrm>
          <a:prstGeom prst="wedgeRectCallout">
            <a:avLst>
              <a:gd name="adj1" fmla="val -101466"/>
              <a:gd name="adj2" fmla="val 18344"/>
            </a:avLst>
          </a:prstGeom>
          <a:solidFill>
            <a:srgbClr val="37C6C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a:t>Able to describe, explain and translate concepts</a:t>
            </a:r>
          </a:p>
        </p:txBody>
      </p:sp>
      <p:sp>
        <p:nvSpPr>
          <p:cNvPr id="9" name="Speech Bubble: Rectangle 8"/>
          <p:cNvSpPr/>
          <p:nvPr/>
        </p:nvSpPr>
        <p:spPr>
          <a:xfrm>
            <a:off x="5357622" y="3486165"/>
            <a:ext cx="3157728" cy="938784"/>
          </a:xfrm>
          <a:prstGeom prst="wedgeRectCallout">
            <a:avLst>
              <a:gd name="adj1" fmla="val -98009"/>
              <a:gd name="adj2" fmla="val 35227"/>
            </a:avLst>
          </a:prstGeom>
          <a:solidFill>
            <a:srgbClr val="29DB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a:t>Able to demonstrate or illustrate a concept</a:t>
            </a:r>
          </a:p>
        </p:txBody>
      </p:sp>
      <p:sp>
        <p:nvSpPr>
          <p:cNvPr id="10" name="Speech Bubble: Rectangle 9"/>
          <p:cNvSpPr/>
          <p:nvPr/>
        </p:nvSpPr>
        <p:spPr>
          <a:xfrm>
            <a:off x="5082540" y="2584376"/>
            <a:ext cx="3432810" cy="938784"/>
          </a:xfrm>
          <a:prstGeom prst="wedgeRectCallout">
            <a:avLst>
              <a:gd name="adj1" fmla="val -89068"/>
              <a:gd name="adj2" fmla="val 48214"/>
            </a:avLst>
          </a:prstGeom>
          <a:solidFill>
            <a:srgbClr val="2EE7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a:t>Able to compare and contrast in order to differentiate between similar concepts</a:t>
            </a:r>
          </a:p>
        </p:txBody>
      </p:sp>
      <p:sp>
        <p:nvSpPr>
          <p:cNvPr id="11" name="Speech Bubble: Rectangle 10"/>
          <p:cNvSpPr/>
          <p:nvPr/>
        </p:nvSpPr>
        <p:spPr>
          <a:xfrm>
            <a:off x="5105908" y="1658381"/>
            <a:ext cx="3432810" cy="938784"/>
          </a:xfrm>
          <a:prstGeom prst="wedgeRectCallout">
            <a:avLst>
              <a:gd name="adj1" fmla="val -89423"/>
              <a:gd name="adj2" fmla="val 53409"/>
            </a:avLst>
          </a:prstGeom>
          <a:solidFill>
            <a:srgbClr val="A7F30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a:t>Able to evaluate, defend, or judge a decision</a:t>
            </a:r>
          </a:p>
        </p:txBody>
      </p:sp>
      <p:sp>
        <p:nvSpPr>
          <p:cNvPr id="12" name="Speech Bubble: Rectangle 11"/>
          <p:cNvSpPr/>
          <p:nvPr/>
        </p:nvSpPr>
        <p:spPr>
          <a:xfrm>
            <a:off x="4936744" y="697457"/>
            <a:ext cx="3601974" cy="938784"/>
          </a:xfrm>
          <a:prstGeom prst="wedgeRectCallout">
            <a:avLst>
              <a:gd name="adj1" fmla="val -96227"/>
              <a:gd name="adj2" fmla="val 98485"/>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a:t>Able to create, construct or formulate a new or unique point of view</a:t>
            </a:r>
          </a:p>
        </p:txBody>
      </p:sp>
      <p:sp>
        <p:nvSpPr>
          <p:cNvPr id="13"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89481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Study skills coaching</a:t>
            </a:r>
          </a:p>
          <a:p>
            <a:r>
              <a:rPr lang="en-US" dirty="0"/>
              <a:t>Time management</a:t>
            </a:r>
          </a:p>
          <a:p>
            <a:r>
              <a:rPr lang="en-US" dirty="0"/>
              <a:t>Training for test taking</a:t>
            </a:r>
          </a:p>
          <a:p>
            <a:r>
              <a:rPr lang="en-US" dirty="0"/>
              <a:t>Self-regulation</a:t>
            </a:r>
          </a:p>
        </p:txBody>
      </p:sp>
      <p:sp>
        <p:nvSpPr>
          <p:cNvPr id="3" name="Title 2"/>
          <p:cNvSpPr>
            <a:spLocks noGrp="1"/>
          </p:cNvSpPr>
          <p:nvPr>
            <p:ph type="title"/>
          </p:nvPr>
        </p:nvSpPr>
        <p:spPr>
          <a:xfrm>
            <a:off x="2268744" y="246466"/>
            <a:ext cx="6526006" cy="1325563"/>
          </a:xfrm>
        </p:spPr>
        <p:txBody>
          <a:bodyPr>
            <a:normAutofit fontScale="90000"/>
          </a:bodyPr>
          <a:lstStyle/>
          <a:p>
            <a:r>
              <a:rPr lang="en-US" dirty="0"/>
              <a:t>Remediation Plan A: Distracted Student with Chronic Low-Test Scores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pic>
        <p:nvPicPr>
          <p:cNvPr id="7" name="irc_mi" descr="http://www.webolutions.com/images/events/eventphoto_134.jpg"/>
          <p:cNvPicPr/>
          <p:nvPr/>
        </p:nvPicPr>
        <p:blipFill>
          <a:blip r:embed="rId4">
            <a:extLst>
              <a:ext uri="{28A0092B-C50C-407E-A947-70E740481C1C}">
                <a14:useLocalDpi xmlns:a14="http://schemas.microsoft.com/office/drawing/2010/main" val="0"/>
              </a:ext>
            </a:extLst>
          </a:blip>
          <a:srcRect/>
          <a:stretch>
            <a:fillRect/>
          </a:stretch>
        </p:blipFill>
        <p:spPr bwMode="auto">
          <a:xfrm>
            <a:off x="4445000" y="3111500"/>
            <a:ext cx="4070350" cy="2857500"/>
          </a:xfrm>
          <a:prstGeom prst="rect">
            <a:avLst/>
          </a:prstGeom>
          <a:noFill/>
          <a:ln>
            <a:noFill/>
          </a:ln>
        </p:spPr>
      </p:pic>
    </p:spTree>
    <p:custDataLst>
      <p:tags r:id="rId1"/>
    </p:custDataLst>
    <p:extLst>
      <p:ext uri="{BB962C8B-B14F-4D97-AF65-F5344CB8AC3E}">
        <p14:creationId xmlns:p14="http://schemas.microsoft.com/office/powerpoint/2010/main" val="3799458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Explicit guidance toward high-yield material and the appropriate depth of learning</a:t>
            </a:r>
          </a:p>
          <a:p>
            <a:pPr lvl="1"/>
            <a:r>
              <a:rPr lang="en-US" dirty="0"/>
              <a:t>Specific reading assignments with source and page numbers</a:t>
            </a:r>
          </a:p>
          <a:p>
            <a:r>
              <a:rPr lang="en-US" dirty="0"/>
              <a:t>Strict timelines</a:t>
            </a:r>
          </a:p>
          <a:p>
            <a:r>
              <a:rPr lang="en-US" dirty="0"/>
              <a:t>Frequent and regular meetings with a supervisor</a:t>
            </a:r>
          </a:p>
          <a:p>
            <a:r>
              <a:rPr lang="en-US" dirty="0"/>
              <a:t>Develop a study schedule with the learner</a:t>
            </a:r>
          </a:p>
          <a:p>
            <a:r>
              <a:rPr lang="en-US" dirty="0"/>
              <a:t>Model effective ways to blend background and just-in-time reading with experiential learning</a:t>
            </a:r>
          </a:p>
          <a:p>
            <a:r>
              <a:rPr lang="en-US" dirty="0"/>
              <a:t>Discuss the importance of learning material in depth to facilitate long-term retention and clinical application as opposed to “cramming”</a:t>
            </a:r>
          </a:p>
        </p:txBody>
      </p:sp>
      <p:sp>
        <p:nvSpPr>
          <p:cNvPr id="3" name="Title 2"/>
          <p:cNvSpPr>
            <a:spLocks noGrp="1"/>
          </p:cNvSpPr>
          <p:nvPr>
            <p:ph type="title"/>
          </p:nvPr>
        </p:nvSpPr>
        <p:spPr/>
        <p:txBody>
          <a:bodyPr/>
          <a:lstStyle/>
          <a:p>
            <a:r>
              <a:rPr lang="en-US" dirty="0"/>
              <a:t>Remediation Plan B: Lack of Committed Study Time</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695240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Keep in mind:</a:t>
            </a:r>
          </a:p>
          <a:p>
            <a:r>
              <a:rPr lang="en-US" dirty="0"/>
              <a:t>Chronic anxiety has been consistently associated with poor performance on cognitive assessments</a:t>
            </a:r>
          </a:p>
          <a:p>
            <a:r>
              <a:rPr lang="en-US" dirty="0"/>
              <a:t>Performance on academic subjects and achievement exam performance are negatively correlated with being black or Hispanic, lower socioeconomics status and parental education level, crowdedness of the home, and renting rather than owning a home. </a:t>
            </a:r>
          </a:p>
          <a:p>
            <a:pPr lvl="1"/>
            <a:endParaRPr lang="en-US" dirty="0"/>
          </a:p>
          <a:p>
            <a:pPr lvl="1"/>
            <a:endParaRPr lang="en-US" dirty="0"/>
          </a:p>
          <a:p>
            <a:endParaRPr lang="en-US" dirty="0"/>
          </a:p>
        </p:txBody>
      </p:sp>
      <p:sp>
        <p:nvSpPr>
          <p:cNvPr id="3" name="Title 2"/>
          <p:cNvSpPr>
            <a:spLocks noGrp="1"/>
          </p:cNvSpPr>
          <p:nvPr>
            <p:ph type="title"/>
          </p:nvPr>
        </p:nvSpPr>
        <p:spPr/>
        <p:txBody>
          <a:bodyPr>
            <a:normAutofit fontScale="90000"/>
          </a:bodyPr>
          <a:lstStyle/>
          <a:p>
            <a:r>
              <a:rPr lang="en-US" dirty="0"/>
              <a:t>Remediation Plan C: Anxiety, Confidence, and Chronic </a:t>
            </a:r>
            <a:br>
              <a:rPr lang="en-US" dirty="0"/>
            </a:br>
            <a:r>
              <a:rPr lang="en-US" dirty="0"/>
              <a:t>Low-Test Scores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123943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Strategies:</a:t>
            </a:r>
          </a:p>
          <a:p>
            <a:r>
              <a:rPr lang="en-US" dirty="0"/>
              <a:t>Taking advantage or aural and visual learning</a:t>
            </a:r>
          </a:p>
          <a:p>
            <a:pPr lvl="1"/>
            <a:r>
              <a:rPr lang="en-US" dirty="0"/>
              <a:t>Record summaries and listen to them over and over</a:t>
            </a:r>
          </a:p>
          <a:p>
            <a:pPr lvl="1"/>
            <a:r>
              <a:rPr lang="en-US" dirty="0"/>
              <a:t>Create pictures with summaries (mind-mapping, pictorial representations of concepts)</a:t>
            </a:r>
          </a:p>
          <a:p>
            <a:r>
              <a:rPr lang="en-US" dirty="0"/>
              <a:t>Counteracting slow reading rate (English as a second language learners; Native English speakers who are slower processors</a:t>
            </a:r>
          </a:p>
          <a:p>
            <a:pPr lvl="1"/>
            <a:r>
              <a:rPr lang="en-US" dirty="0"/>
              <a:t>Completing large volumes of practice test questions under timed conditions</a:t>
            </a:r>
          </a:p>
          <a:p>
            <a:pPr lvl="1"/>
            <a:r>
              <a:rPr lang="en-US" dirty="0"/>
              <a:t>Work with a mentor who had similar struggles</a:t>
            </a:r>
          </a:p>
          <a:p>
            <a:pPr lvl="1"/>
            <a:r>
              <a:rPr lang="en-US" dirty="0"/>
              <a:t>Needs a mentor’s support to establish boundaries with others or give up other non-academic tasks and responsibilities to preserve the necessary amount of protected study time</a:t>
            </a:r>
          </a:p>
          <a:p>
            <a:endParaRPr lang="en-US" dirty="0"/>
          </a:p>
        </p:txBody>
      </p:sp>
      <p:sp>
        <p:nvSpPr>
          <p:cNvPr id="3" name="Title 2"/>
          <p:cNvSpPr>
            <a:spLocks noGrp="1"/>
          </p:cNvSpPr>
          <p:nvPr>
            <p:ph type="title"/>
          </p:nvPr>
        </p:nvSpPr>
        <p:spPr/>
        <p:txBody>
          <a:bodyPr>
            <a:normAutofit fontScale="90000"/>
          </a:bodyPr>
          <a:lstStyle/>
          <a:p>
            <a:r>
              <a:rPr lang="en-US" dirty="0"/>
              <a:t>Remediation Plan C: Anxiety, Confidence, and Chronic Low-Test Scores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2390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57200"/>
            <a:ext cx="8229600" cy="1371600"/>
          </a:xfrm>
        </p:spPr>
        <p:txBody>
          <a:bodyPr/>
          <a:lstStyle/>
          <a:p>
            <a:pPr algn="ctr"/>
            <a:r>
              <a:rPr lang="en-US" dirty="0"/>
              <a:t>Webinar Goals</a:t>
            </a:r>
          </a:p>
        </p:txBody>
      </p:sp>
      <p:sp>
        <p:nvSpPr>
          <p:cNvPr id="7" name="Content Placeholder 2"/>
          <p:cNvSpPr>
            <a:spLocks noGrp="1"/>
          </p:cNvSpPr>
          <p:nvPr>
            <p:ph idx="1"/>
          </p:nvPr>
        </p:nvSpPr>
        <p:spPr>
          <a:xfrm>
            <a:off x="507206" y="1828800"/>
            <a:ext cx="8382000" cy="3112455"/>
          </a:xfrm>
        </p:spPr>
        <p:txBody>
          <a:bodyPr>
            <a:normAutofit lnSpcReduction="10000"/>
          </a:bodyPr>
          <a:lstStyle/>
          <a:p>
            <a:r>
              <a:rPr lang="en-US" sz="2200" dirty="0"/>
              <a:t>Review foundational knowledge about remediation in training programs</a:t>
            </a:r>
          </a:p>
          <a:p>
            <a:r>
              <a:rPr lang="en-US" sz="2200" dirty="0"/>
              <a:t>Discuss medical knowledge deficits and remediation strategies for those deficits</a:t>
            </a:r>
          </a:p>
          <a:p>
            <a:r>
              <a:rPr lang="en-US" sz="2200" dirty="0"/>
              <a:t>Discuss interpersonal and communication skills and strategies to remediate difficulties in this competency</a:t>
            </a:r>
          </a:p>
          <a:p>
            <a:r>
              <a:rPr lang="en-US" sz="2200" dirty="0"/>
              <a:t>Discuss clinical reasoning and remediation strategies</a:t>
            </a:r>
          </a:p>
          <a:p>
            <a:r>
              <a:rPr lang="en-US" sz="2200" dirty="0"/>
              <a:t>Provide guidance to the Sponsoring Institution regarding meeting the needs of the programs for remediation</a:t>
            </a: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902856" y="4839655"/>
            <a:ext cx="2733221" cy="1371600"/>
          </a:xfrm>
          <a:prstGeom prst="rect">
            <a:avLst/>
          </a:prstGeom>
          <a:noFill/>
          <a:ln>
            <a:noFill/>
          </a:ln>
          <a:effectLst/>
          <a:extLst/>
        </p:spPr>
      </p:pic>
      <p:sp>
        <p:nvSpPr>
          <p:cNvPr id="2" name="Footer Placeholder 1"/>
          <p:cNvSpPr>
            <a:spLocks noGrp="1"/>
          </p:cNvSpPr>
          <p:nvPr>
            <p:ph type="ftr" sz="quarter" idx="10"/>
          </p:nvPr>
        </p:nvSpPr>
        <p:spPr/>
        <p:txBody>
          <a:bodyPr/>
          <a:lstStyle/>
          <a:p>
            <a:pPr>
              <a:defRPr/>
            </a:pPr>
            <a:r>
              <a:rPr lang="en-US" dirty="0"/>
              <a:t>Presented by Partners in Medical Education, Inc. 2017</a:t>
            </a:r>
          </a:p>
        </p:txBody>
      </p:sp>
      <p:sp>
        <p:nvSpPr>
          <p:cNvPr id="3" name="Slide Number Placeholder 2"/>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Tree>
    <p:custDataLst>
      <p:tags r:id="rId1"/>
    </p:custDataLst>
    <p:extLst>
      <p:ext uri="{BB962C8B-B14F-4D97-AF65-F5344CB8AC3E}">
        <p14:creationId xmlns:p14="http://schemas.microsoft.com/office/powerpoint/2010/main" val="7454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good use of medical educator’s time</a:t>
            </a:r>
          </a:p>
          <a:p>
            <a:pPr lvl="1"/>
            <a:r>
              <a:rPr lang="en-US" dirty="0"/>
              <a:t>Ask learner to rephrase the question to demonstrate understanding of the concept being assessed</a:t>
            </a:r>
          </a:p>
          <a:p>
            <a:pPr lvl="1"/>
            <a:r>
              <a:rPr lang="en-US" dirty="0"/>
              <a:t>Explain why the given answer is correct and the incorrect answers are wrong to ensure faulty knowledge is not learned</a:t>
            </a:r>
          </a:p>
          <a:p>
            <a:pPr lvl="1"/>
            <a:r>
              <a:rPr lang="en-US" dirty="0"/>
              <a:t>Identify keywords to help him or her develop the ability to distinguish salient information from distracting facts</a:t>
            </a:r>
          </a:p>
          <a:p>
            <a:pPr lvl="1"/>
            <a:r>
              <a:rPr lang="en-US" dirty="0"/>
              <a:t>Encourage learner to write their own multiple choice questions on a challenging topic actively engages the student in encoding, retrieving, and applying information to authentic scenarios</a:t>
            </a:r>
          </a:p>
          <a:p>
            <a:endParaRPr lang="en-US" dirty="0"/>
          </a:p>
        </p:txBody>
      </p:sp>
      <p:sp>
        <p:nvSpPr>
          <p:cNvPr id="3" name="Title 2"/>
          <p:cNvSpPr>
            <a:spLocks noGrp="1"/>
          </p:cNvSpPr>
          <p:nvPr>
            <p:ph type="title"/>
          </p:nvPr>
        </p:nvSpPr>
        <p:spPr/>
        <p:txBody>
          <a:bodyPr>
            <a:normAutofit fontScale="90000"/>
          </a:bodyPr>
          <a:lstStyle/>
          <a:p>
            <a:r>
              <a:rPr lang="en-US" dirty="0"/>
              <a:t>Remediation Plan C: Anxiety, Confidence, and Chronic </a:t>
            </a:r>
            <a:br>
              <a:rPr lang="en-US" dirty="0"/>
            </a:br>
            <a:r>
              <a:rPr lang="en-US" dirty="0"/>
              <a:t>Low-Test Scores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custDataLst>
      <p:tags r:id="rId1"/>
    </p:custDataLst>
    <p:extLst>
      <p:ext uri="{BB962C8B-B14F-4D97-AF65-F5344CB8AC3E}">
        <p14:creationId xmlns:p14="http://schemas.microsoft.com/office/powerpoint/2010/main" val="286784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Determining when medical or neuropsychological testing is indicated</a:t>
            </a:r>
          </a:p>
          <a:p>
            <a:pPr lvl="1"/>
            <a:r>
              <a:rPr lang="en-US" dirty="0"/>
              <a:t>Signs of an underlying learning disability include </a:t>
            </a:r>
          </a:p>
          <a:p>
            <a:pPr lvl="2"/>
            <a:r>
              <a:rPr lang="en-US" dirty="0"/>
              <a:t>Prior difficulties in school</a:t>
            </a:r>
          </a:p>
          <a:p>
            <a:pPr lvl="2"/>
            <a:r>
              <a:rPr lang="en-US" dirty="0"/>
              <a:t>Uneven strengths such as scoring high on physical science and biological science but low on verbal reasoning</a:t>
            </a:r>
          </a:p>
          <a:p>
            <a:pPr lvl="2"/>
            <a:r>
              <a:rPr lang="en-US" dirty="0"/>
              <a:t>Difficulty understanding and following instructions</a:t>
            </a:r>
          </a:p>
          <a:p>
            <a:pPr lvl="2"/>
            <a:r>
              <a:rPr lang="en-US" dirty="0"/>
              <a:t>Trouble remembering what someone just told him or her</a:t>
            </a:r>
          </a:p>
          <a:p>
            <a:pPr lvl="2"/>
            <a:r>
              <a:rPr lang="en-US" dirty="0"/>
              <a:t>Difficulty distinguishing right from left</a:t>
            </a:r>
          </a:p>
          <a:p>
            <a:pPr lvl="2"/>
            <a:r>
              <a:rPr lang="en-US" dirty="0"/>
              <a:t>Difficult identifying words or tendency to reverse letters, words, or numbers</a:t>
            </a:r>
          </a:p>
          <a:p>
            <a:pPr lvl="2"/>
            <a:r>
              <a:rPr lang="en-US" dirty="0"/>
              <a:t>Lack of physical coordination</a:t>
            </a:r>
          </a:p>
          <a:p>
            <a:pPr lvl="2"/>
            <a:r>
              <a:rPr lang="en-US" dirty="0"/>
              <a:t>Frequent loss or misplacement of items</a:t>
            </a:r>
          </a:p>
          <a:p>
            <a:pPr lvl="2"/>
            <a:r>
              <a:rPr lang="en-US" dirty="0"/>
              <a:t>Difficulty understanding the concept of time</a:t>
            </a:r>
          </a:p>
        </p:txBody>
      </p:sp>
      <p:sp>
        <p:nvSpPr>
          <p:cNvPr id="3" name="Title 2"/>
          <p:cNvSpPr>
            <a:spLocks noGrp="1"/>
          </p:cNvSpPr>
          <p:nvPr>
            <p:ph type="title"/>
          </p:nvPr>
        </p:nvSpPr>
        <p:spPr/>
        <p:txBody>
          <a:bodyPr>
            <a:normAutofit fontScale="90000"/>
          </a:bodyPr>
          <a:lstStyle/>
          <a:p>
            <a:r>
              <a:rPr lang="en-US" dirty="0"/>
              <a:t>Remediation Plan C: Anxiety, Confidence, and Chronic Low-Test Scores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151874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rc_mi" descr="http://4.bp.blogspot.com/-b92A2djOXlI/T-AcmxhUP4I/AAAAAAAACS4/J-znw7-1boY/s1600/SMALL+question+mark+ma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564" y="2473825"/>
            <a:ext cx="2136322" cy="2382338"/>
          </a:xfrm>
          <a:prstGeom prst="rect">
            <a:avLst/>
          </a:prstGeom>
          <a:noFill/>
          <a:ln>
            <a:noFill/>
          </a:ln>
        </p:spPr>
      </p:pic>
      <p:sp>
        <p:nvSpPr>
          <p:cNvPr id="2" name="Content Placeholder 1"/>
          <p:cNvSpPr>
            <a:spLocks noGrp="1"/>
          </p:cNvSpPr>
          <p:nvPr>
            <p:ph idx="1"/>
          </p:nvPr>
        </p:nvSpPr>
        <p:spPr>
          <a:xfrm>
            <a:off x="628650" y="1738058"/>
            <a:ext cx="7600950" cy="4438905"/>
          </a:xfrm>
        </p:spPr>
        <p:txBody>
          <a:bodyPr/>
          <a:lstStyle/>
          <a:p>
            <a:r>
              <a:rPr lang="en-US" dirty="0"/>
              <a:t>Take a moment during this cognitive break and jot down who came to mind while we were talking about medical knowledge deficits. </a:t>
            </a:r>
          </a:p>
          <a:p>
            <a:endParaRPr lang="en-US" dirty="0"/>
          </a:p>
          <a:p>
            <a:r>
              <a:rPr lang="en-US" dirty="0"/>
              <a:t>Now put down whether you think it is due to</a:t>
            </a:r>
          </a:p>
          <a:p>
            <a:pPr lvl="1"/>
            <a:r>
              <a:rPr lang="en-US" dirty="0"/>
              <a:t>Distracted Student with Chronic Low-Test Scores</a:t>
            </a:r>
          </a:p>
          <a:p>
            <a:pPr lvl="1"/>
            <a:r>
              <a:rPr lang="en-US" dirty="0"/>
              <a:t>Lack of Committed Study Time</a:t>
            </a:r>
          </a:p>
          <a:p>
            <a:pPr lvl="1"/>
            <a:r>
              <a:rPr lang="en-US" dirty="0"/>
              <a:t>Anxiety, Confidence, and Chronic Low-Test Scores</a:t>
            </a:r>
          </a:p>
          <a:p>
            <a:pPr marL="0" indent="0">
              <a:buNone/>
            </a:pPr>
            <a:endParaRPr lang="en-US" dirty="0"/>
          </a:p>
          <a:p>
            <a:pPr marL="0" indent="0">
              <a:buNone/>
            </a:pPr>
            <a:r>
              <a:rPr lang="en-US" dirty="0"/>
              <a:t>Strategies to employ</a:t>
            </a:r>
          </a:p>
          <a:p>
            <a:pPr lvl="1"/>
            <a:endParaRPr lang="en-US" dirty="0"/>
          </a:p>
          <a:p>
            <a:pPr lvl="1"/>
            <a:endParaRPr lang="en-US" dirty="0"/>
          </a:p>
        </p:txBody>
      </p:sp>
      <p:sp>
        <p:nvSpPr>
          <p:cNvPr id="3" name="Title 2"/>
          <p:cNvSpPr>
            <a:spLocks noGrp="1"/>
          </p:cNvSpPr>
          <p:nvPr>
            <p:ph type="title"/>
          </p:nvPr>
        </p:nvSpPr>
        <p:spPr/>
        <p:txBody>
          <a:bodyPr/>
          <a:lstStyle/>
          <a:p>
            <a:r>
              <a:rPr lang="en-US" dirty="0"/>
              <a:t>Who came to mind?</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spTree>
    <p:custDataLst>
      <p:tags r:id="rId1"/>
    </p:custDataLst>
    <p:extLst>
      <p:ext uri="{BB962C8B-B14F-4D97-AF65-F5344CB8AC3E}">
        <p14:creationId xmlns:p14="http://schemas.microsoft.com/office/powerpoint/2010/main" val="342561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170" y="2081894"/>
            <a:ext cx="6115049" cy="2823935"/>
          </a:xfrm>
        </p:spPr>
        <p:txBody>
          <a:bodyPr>
            <a:normAutofit fontScale="90000"/>
          </a:bodyPr>
          <a:lstStyle/>
          <a:p>
            <a:r>
              <a:rPr lang="en-US" dirty="0"/>
              <a:t>Working with Learners that Possess Interpersonal and Communication Skills Challenges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pic>
        <p:nvPicPr>
          <p:cNvPr id="8" name="Picture 7" descr="http://www.deadlinedames.com/wp-content/uploads/2012/05/Little-Rant-Dud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11" y="3110322"/>
            <a:ext cx="2330450" cy="3039745"/>
          </a:xfrm>
          <a:prstGeom prst="rect">
            <a:avLst/>
          </a:prstGeom>
          <a:noFill/>
          <a:ln>
            <a:noFill/>
          </a:ln>
        </p:spPr>
      </p:pic>
    </p:spTree>
    <p:custDataLst>
      <p:tags r:id="rId1"/>
    </p:custDataLst>
    <p:extLst>
      <p:ext uri="{BB962C8B-B14F-4D97-AF65-F5344CB8AC3E}">
        <p14:creationId xmlns:p14="http://schemas.microsoft.com/office/powerpoint/2010/main" val="131451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Not as straight-forward as the medical knowledge deficit</a:t>
            </a:r>
          </a:p>
          <a:p>
            <a:pPr marL="0" indent="0">
              <a:buNone/>
            </a:pPr>
            <a:endParaRPr lang="en-US" dirty="0"/>
          </a:p>
          <a:p>
            <a:r>
              <a:rPr lang="en-US" dirty="0"/>
              <a:t>Where this might identified:</a:t>
            </a:r>
          </a:p>
          <a:p>
            <a:pPr lvl="1"/>
            <a:r>
              <a:rPr lang="en-US" dirty="0"/>
              <a:t>Clinical skills examinations</a:t>
            </a:r>
          </a:p>
          <a:p>
            <a:pPr lvl="1"/>
            <a:r>
              <a:rPr lang="en-US" dirty="0"/>
              <a:t>Observation of the trainee in everyday clinical situations</a:t>
            </a:r>
          </a:p>
          <a:p>
            <a:pPr lvl="1"/>
            <a:endParaRPr lang="en-US" dirty="0"/>
          </a:p>
          <a:p>
            <a:r>
              <a:rPr lang="en-US" dirty="0"/>
              <a:t>Possible obstacles to successful communication:</a:t>
            </a:r>
          </a:p>
          <a:p>
            <a:pPr lvl="1"/>
            <a:r>
              <a:rPr lang="en-US" dirty="0"/>
              <a:t>Knowledge deficit</a:t>
            </a:r>
          </a:p>
          <a:p>
            <a:pPr lvl="1"/>
            <a:r>
              <a:rPr lang="en-US" dirty="0"/>
              <a:t>Attitude deficit</a:t>
            </a:r>
          </a:p>
          <a:p>
            <a:pPr lvl="1"/>
            <a:r>
              <a:rPr lang="en-US" dirty="0"/>
              <a:t>Skills deficit</a:t>
            </a:r>
          </a:p>
          <a:p>
            <a:pPr lvl="1"/>
            <a:r>
              <a:rPr lang="en-US" dirty="0"/>
              <a:t>Psychological and Psychiatric factors</a:t>
            </a:r>
          </a:p>
          <a:p>
            <a:pPr lvl="1"/>
            <a:r>
              <a:rPr lang="en-US" dirty="0"/>
              <a:t>Interaction style</a:t>
            </a:r>
          </a:p>
          <a:p>
            <a:pPr lvl="1"/>
            <a:r>
              <a:rPr lang="en-US" dirty="0"/>
              <a:t>Diversity</a:t>
            </a:r>
          </a:p>
        </p:txBody>
      </p:sp>
      <p:sp>
        <p:nvSpPr>
          <p:cNvPr id="3" name="Title 2"/>
          <p:cNvSpPr>
            <a:spLocks noGrp="1"/>
          </p:cNvSpPr>
          <p:nvPr>
            <p:ph type="title"/>
          </p:nvPr>
        </p:nvSpPr>
        <p:spPr/>
        <p:txBody>
          <a:bodyPr/>
          <a:lstStyle/>
          <a:p>
            <a:r>
              <a:rPr lang="en-US" dirty="0"/>
              <a:t>Interpersonal and Communication Skills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362020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Step 1: Establish a supportive learning environment</a:t>
            </a:r>
          </a:p>
          <a:p>
            <a:r>
              <a:rPr lang="en-US" dirty="0"/>
              <a:t>Step 2: Demonstrate your expertise on the topic and process of communication skills by modeling those techniques with the learner</a:t>
            </a:r>
          </a:p>
          <a:p>
            <a:r>
              <a:rPr lang="en-US" dirty="0"/>
              <a:t>Step 3: Listen to and acknowledge the learner’s emotions and understand his/her perspective</a:t>
            </a:r>
          </a:p>
          <a:p>
            <a:r>
              <a:rPr lang="en-US" dirty="0"/>
              <a:t>Step 4: Encourage reflection on strengths</a:t>
            </a:r>
          </a:p>
          <a:p>
            <a:r>
              <a:rPr lang="en-US" dirty="0"/>
              <a:t>Step 5: Share one or more objective observations of learner performance and encourage self-reflection</a:t>
            </a:r>
          </a:p>
          <a:p>
            <a:r>
              <a:rPr lang="en-US" dirty="0"/>
              <a:t>Step 6: Emphasize that is important for the learner to initiate the development of his/her own learning plan that is based on both self-reflection and feedback</a:t>
            </a:r>
          </a:p>
          <a:p>
            <a:r>
              <a:rPr lang="en-US" dirty="0"/>
              <a:t>Step 7: Determine a period of time for implementation followed by checking in on progress, revisiting learning plans, and modifying learning goals for continuous improvement</a:t>
            </a:r>
          </a:p>
        </p:txBody>
      </p:sp>
      <p:sp>
        <p:nvSpPr>
          <p:cNvPr id="3" name="Title 2"/>
          <p:cNvSpPr>
            <a:spLocks noGrp="1"/>
          </p:cNvSpPr>
          <p:nvPr>
            <p:ph type="title"/>
          </p:nvPr>
        </p:nvSpPr>
        <p:spPr/>
        <p:txBody>
          <a:bodyPr/>
          <a:lstStyle/>
          <a:p>
            <a:r>
              <a:rPr lang="en-US" dirty="0"/>
              <a:t>Remediator’s Process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562131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Take a moment and put down anyone who came to mind while we were talking about challenges with interpersonal and communication skills.</a:t>
            </a:r>
          </a:p>
          <a:p>
            <a:endParaRPr lang="en-US" dirty="0"/>
          </a:p>
          <a:p>
            <a:r>
              <a:rPr lang="en-US" dirty="0"/>
              <a:t>Start to identify which factors might be contributing this to this issue:</a:t>
            </a:r>
          </a:p>
          <a:p>
            <a:pPr lvl="1"/>
            <a:r>
              <a:rPr lang="en-US" dirty="0"/>
              <a:t>Knowledge deficit</a:t>
            </a:r>
          </a:p>
          <a:p>
            <a:pPr lvl="1"/>
            <a:r>
              <a:rPr lang="en-US" dirty="0"/>
              <a:t>Attitude deficit</a:t>
            </a:r>
          </a:p>
          <a:p>
            <a:pPr lvl="1"/>
            <a:r>
              <a:rPr lang="en-US" dirty="0"/>
              <a:t>Skills deficit</a:t>
            </a:r>
          </a:p>
          <a:p>
            <a:pPr lvl="1"/>
            <a:r>
              <a:rPr lang="en-US" dirty="0"/>
              <a:t>Psychological and Psychiatric factors</a:t>
            </a:r>
          </a:p>
          <a:p>
            <a:pPr lvl="1"/>
            <a:r>
              <a:rPr lang="en-US" dirty="0"/>
              <a:t>Interaction style</a:t>
            </a:r>
          </a:p>
          <a:p>
            <a:pPr lvl="1"/>
            <a:r>
              <a:rPr lang="en-US" dirty="0"/>
              <a:t>Diversity</a:t>
            </a:r>
          </a:p>
          <a:p>
            <a:pPr lvl="1"/>
            <a:endParaRPr lang="en-US" dirty="0"/>
          </a:p>
          <a:p>
            <a:pPr marL="0" indent="0">
              <a:buNone/>
            </a:pPr>
            <a:r>
              <a:rPr lang="en-US" dirty="0"/>
              <a:t>Who could be a coach for this learner?</a:t>
            </a:r>
          </a:p>
          <a:p>
            <a:endParaRPr lang="en-US" dirty="0"/>
          </a:p>
        </p:txBody>
      </p:sp>
      <p:sp>
        <p:nvSpPr>
          <p:cNvPr id="3" name="Title 2"/>
          <p:cNvSpPr>
            <a:spLocks noGrp="1"/>
          </p:cNvSpPr>
          <p:nvPr>
            <p:ph type="title"/>
          </p:nvPr>
        </p:nvSpPr>
        <p:spPr/>
        <p:txBody>
          <a:bodyPr/>
          <a:lstStyle/>
          <a:p>
            <a:r>
              <a:rPr lang="en-US" dirty="0"/>
              <a:t>Who came to mind?</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pic>
        <p:nvPicPr>
          <p:cNvPr id="6" name="irc_mi" descr="http://4.bp.blogspot.com/-b92A2djOXlI/T-AcmxhUP4I/AAAAAAAACS4/J-znw7-1boY/s1600/SMALL+question+mark+ma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4821" y="3664994"/>
            <a:ext cx="2136322" cy="2382338"/>
          </a:xfrm>
          <a:prstGeom prst="rect">
            <a:avLst/>
          </a:prstGeom>
          <a:noFill/>
          <a:ln>
            <a:noFill/>
          </a:ln>
        </p:spPr>
      </p:pic>
    </p:spTree>
    <p:custDataLst>
      <p:tags r:id="rId1"/>
    </p:custDataLst>
    <p:extLst>
      <p:ext uri="{BB962C8B-B14F-4D97-AF65-F5344CB8AC3E}">
        <p14:creationId xmlns:p14="http://schemas.microsoft.com/office/powerpoint/2010/main" val="348686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170" y="2081894"/>
            <a:ext cx="6115049" cy="2911020"/>
          </a:xfrm>
        </p:spPr>
        <p:txBody>
          <a:bodyPr/>
          <a:lstStyle/>
          <a:p>
            <a:r>
              <a:rPr lang="en-US" dirty="0"/>
              <a:t>Working with Learners with Clinical Reasoning Issues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pic>
        <p:nvPicPr>
          <p:cNvPr id="8" name="irc_mi" descr="http://4.bp.blogspot.com/-b92A2djOXlI/T-AcmxhUP4I/AAAAAAAACS4/J-znw7-1boY/s1600/SMALL+question+mark+ma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71" y="3643087"/>
            <a:ext cx="2136322" cy="2382338"/>
          </a:xfrm>
          <a:prstGeom prst="rect">
            <a:avLst/>
          </a:prstGeom>
          <a:noFill/>
          <a:ln>
            <a:noFill/>
          </a:ln>
        </p:spPr>
      </p:pic>
    </p:spTree>
    <p:custDataLst>
      <p:tags r:id="rId1"/>
    </p:custDataLst>
    <p:extLst>
      <p:ext uri="{BB962C8B-B14F-4D97-AF65-F5344CB8AC3E}">
        <p14:creationId xmlns:p14="http://schemas.microsoft.com/office/powerpoint/2010/main" val="3464930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Four types of knowledge organization in physicians and trainees</a:t>
            </a:r>
          </a:p>
          <a:p>
            <a:r>
              <a:rPr lang="en-US" dirty="0"/>
              <a:t>Reduced</a:t>
            </a:r>
          </a:p>
          <a:p>
            <a:r>
              <a:rPr lang="en-US" dirty="0"/>
              <a:t>Dispersed</a:t>
            </a:r>
          </a:p>
          <a:p>
            <a:r>
              <a:rPr lang="en-US" dirty="0"/>
              <a:t>Elaborated</a:t>
            </a:r>
          </a:p>
          <a:p>
            <a:r>
              <a:rPr lang="en-US" dirty="0"/>
              <a:t>Compiled</a:t>
            </a:r>
          </a:p>
        </p:txBody>
      </p:sp>
      <p:sp>
        <p:nvSpPr>
          <p:cNvPr id="3" name="Title 2"/>
          <p:cNvSpPr>
            <a:spLocks noGrp="1"/>
          </p:cNvSpPr>
          <p:nvPr>
            <p:ph type="title"/>
          </p:nvPr>
        </p:nvSpPr>
        <p:spPr/>
        <p:txBody>
          <a:bodyPr/>
          <a:lstStyle/>
          <a:p>
            <a:r>
              <a:rPr lang="en-US" dirty="0"/>
              <a:t>Clinical Reasoning</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pic>
        <p:nvPicPr>
          <p:cNvPr id="8" name="Picture 7"/>
          <p:cNvPicPr>
            <a:picLocks noChangeAspect="1"/>
          </p:cNvPicPr>
          <p:nvPr/>
        </p:nvPicPr>
        <p:blipFill>
          <a:blip r:embed="rId4"/>
          <a:stretch>
            <a:fillRect/>
          </a:stretch>
        </p:blipFill>
        <p:spPr>
          <a:xfrm>
            <a:off x="4140201" y="2870200"/>
            <a:ext cx="3720910" cy="2801134"/>
          </a:xfrm>
          <a:prstGeom prst="rect">
            <a:avLst/>
          </a:prstGeom>
        </p:spPr>
      </p:pic>
    </p:spTree>
    <p:custDataLst>
      <p:tags r:id="rId1"/>
    </p:custDataLst>
    <p:extLst>
      <p:ext uri="{BB962C8B-B14F-4D97-AF65-F5344CB8AC3E}">
        <p14:creationId xmlns:p14="http://schemas.microsoft.com/office/powerpoint/2010/main" val="252554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Premature closure</a:t>
            </a:r>
          </a:p>
          <a:p>
            <a:r>
              <a:rPr lang="en-US" dirty="0"/>
              <a:t>Anchoring</a:t>
            </a:r>
          </a:p>
          <a:p>
            <a:r>
              <a:rPr lang="en-US" dirty="0"/>
              <a:t>Confirmation bias</a:t>
            </a:r>
          </a:p>
          <a:p>
            <a:r>
              <a:rPr lang="en-US" dirty="0"/>
              <a:t>Availability</a:t>
            </a:r>
          </a:p>
          <a:p>
            <a:r>
              <a:rPr lang="en-US" dirty="0"/>
              <a:t>Diagnosis momentum</a:t>
            </a:r>
          </a:p>
        </p:txBody>
      </p:sp>
      <p:sp>
        <p:nvSpPr>
          <p:cNvPr id="3" name="Title 2"/>
          <p:cNvSpPr>
            <a:spLocks noGrp="1"/>
          </p:cNvSpPr>
          <p:nvPr>
            <p:ph type="title"/>
          </p:nvPr>
        </p:nvSpPr>
        <p:spPr/>
        <p:txBody>
          <a:bodyPr/>
          <a:lstStyle/>
          <a:p>
            <a:r>
              <a:rPr lang="en-US" dirty="0"/>
              <a:t>Metacognition and Cognitive Biases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pic>
        <p:nvPicPr>
          <p:cNvPr id="8" name="irc_mi" descr="http://www.successthroughreferrals.com/wp-content/uploads/2012/10/bigstock-Thinking-Man-And-Question-Mark-51428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2700" y="2616200"/>
            <a:ext cx="3422650" cy="3048000"/>
          </a:xfrm>
          <a:prstGeom prst="rect">
            <a:avLst/>
          </a:prstGeom>
          <a:noFill/>
          <a:ln>
            <a:noFill/>
          </a:ln>
        </p:spPr>
      </p:pic>
    </p:spTree>
    <p:custDataLst>
      <p:tags r:id="rId1"/>
    </p:custDataLst>
    <p:extLst>
      <p:ext uri="{BB962C8B-B14F-4D97-AF65-F5344CB8AC3E}">
        <p14:creationId xmlns:p14="http://schemas.microsoft.com/office/powerpoint/2010/main" val="374018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90451" y="157748"/>
            <a:ext cx="4309884" cy="1371600"/>
          </a:xfrm>
        </p:spPr>
        <p:txBody>
          <a:bodyPr>
            <a:normAutofit/>
          </a:bodyPr>
          <a:lstStyle/>
          <a:p>
            <a:r>
              <a:rPr lang="en-US" dirty="0"/>
              <a:t>Some statistics…</a:t>
            </a:r>
          </a:p>
        </p:txBody>
      </p:sp>
      <p:sp>
        <p:nvSpPr>
          <p:cNvPr id="10" name="Slide Number Placeholder 9"/>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
        <p:nvSpPr>
          <p:cNvPr id="11"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grpSp>
        <p:nvGrpSpPr>
          <p:cNvPr id="9" name="Group 7"/>
          <p:cNvGrpSpPr>
            <a:grpSpLocks/>
          </p:cNvGrpSpPr>
          <p:nvPr/>
        </p:nvGrpSpPr>
        <p:grpSpPr bwMode="auto">
          <a:xfrm>
            <a:off x="1545912" y="1281097"/>
            <a:ext cx="6980238" cy="5186273"/>
            <a:chOff x="693738" y="17999075"/>
            <a:chExt cx="7813675" cy="5719015"/>
          </a:xfrm>
        </p:grpSpPr>
        <p:sp>
          <p:nvSpPr>
            <p:cNvPr id="12" name="Hexagon 11"/>
            <p:cNvSpPr/>
            <p:nvPr/>
          </p:nvSpPr>
          <p:spPr>
            <a:xfrm rot="5400000">
              <a:off x="574753" y="18118060"/>
              <a:ext cx="1728631" cy="1490662"/>
            </a:xfrm>
            <a:prstGeom prst="hexagon">
              <a:avLst/>
            </a:prstGeom>
            <a:solidFill>
              <a:srgbClr val="2567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3" name="TextBox 12"/>
            <p:cNvSpPr txBox="1">
              <a:spLocks noChangeArrowheads="1"/>
            </p:cNvSpPr>
            <p:nvPr/>
          </p:nvSpPr>
          <p:spPr bwMode="auto">
            <a:xfrm>
              <a:off x="772319" y="18401822"/>
              <a:ext cx="1370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800" b="1">
                  <a:solidFill>
                    <a:srgbClr val="DAE8A1"/>
                  </a:solidFill>
                </a:rPr>
                <a:t>7-15%</a:t>
              </a:r>
            </a:p>
          </p:txBody>
        </p:sp>
        <p:sp>
          <p:nvSpPr>
            <p:cNvPr id="14" name="TextBox 45"/>
            <p:cNvSpPr txBox="1">
              <a:spLocks noChangeArrowheads="1"/>
            </p:cNvSpPr>
            <p:nvPr/>
          </p:nvSpPr>
          <p:spPr bwMode="auto">
            <a:xfrm>
              <a:off x="777875" y="18876963"/>
              <a:ext cx="13208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lnSpc>
                  <a:spcPct val="90000"/>
                </a:lnSpc>
                <a:spcBef>
                  <a:spcPct val="0"/>
                </a:spcBef>
                <a:buFontTx/>
                <a:buNone/>
              </a:pPr>
              <a:r>
                <a:rPr lang="en-US" altLang="en-US" sz="1400" i="1" dirty="0">
                  <a:solidFill>
                    <a:srgbClr val="DAE8A1"/>
                  </a:solidFill>
                </a:rPr>
                <a:t>needing Intervention</a:t>
              </a:r>
            </a:p>
          </p:txBody>
        </p:sp>
        <p:sp>
          <p:nvSpPr>
            <p:cNvPr id="15" name="Hexagon 14"/>
            <p:cNvSpPr/>
            <p:nvPr/>
          </p:nvSpPr>
          <p:spPr>
            <a:xfrm rot="5400000">
              <a:off x="3100466" y="18118059"/>
              <a:ext cx="1728631" cy="1490663"/>
            </a:xfrm>
            <a:prstGeom prst="hexagon">
              <a:avLst/>
            </a:prstGeom>
            <a:noFill/>
            <a:ln w="12700" cmpd="sng">
              <a:solidFill>
                <a:srgbClr val="1F232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TextBox 47"/>
            <p:cNvSpPr txBox="1">
              <a:spLocks noChangeArrowheads="1"/>
            </p:cNvSpPr>
            <p:nvPr/>
          </p:nvSpPr>
          <p:spPr bwMode="auto">
            <a:xfrm>
              <a:off x="3252788" y="18157825"/>
              <a:ext cx="1371600" cy="84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4400" b="1" dirty="0">
                  <a:solidFill>
                    <a:srgbClr val="1F2329"/>
                  </a:solidFill>
                </a:rPr>
                <a:t>50%</a:t>
              </a:r>
              <a:endParaRPr lang="en-US" altLang="en-US" sz="4800" b="1" dirty="0">
                <a:solidFill>
                  <a:srgbClr val="1F2329"/>
                </a:solidFill>
              </a:endParaRPr>
            </a:p>
          </p:txBody>
        </p:sp>
        <p:sp>
          <p:nvSpPr>
            <p:cNvPr id="17" name="TextBox 48"/>
            <p:cNvSpPr txBox="1">
              <a:spLocks noChangeArrowheads="1"/>
            </p:cNvSpPr>
            <p:nvPr/>
          </p:nvSpPr>
          <p:spPr bwMode="auto">
            <a:xfrm>
              <a:off x="3303588" y="18876963"/>
              <a:ext cx="1320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lnSpc>
                  <a:spcPct val="90000"/>
                </a:lnSpc>
                <a:spcBef>
                  <a:spcPct val="0"/>
                </a:spcBef>
                <a:buFontTx/>
                <a:buNone/>
              </a:pPr>
              <a:r>
                <a:rPr lang="en-US" altLang="en-US" sz="1600" i="1" dirty="0">
                  <a:solidFill>
                    <a:srgbClr val="1F2329"/>
                  </a:solidFill>
                </a:rPr>
                <a:t>will seek help</a:t>
              </a:r>
            </a:p>
          </p:txBody>
        </p:sp>
        <p:sp>
          <p:nvSpPr>
            <p:cNvPr id="18" name="Hexagon 17"/>
            <p:cNvSpPr/>
            <p:nvPr/>
          </p:nvSpPr>
          <p:spPr>
            <a:xfrm rot="5400000">
              <a:off x="5626178" y="18118060"/>
              <a:ext cx="1728631" cy="1490662"/>
            </a:xfrm>
            <a:prstGeom prst="hexagon">
              <a:avLst/>
            </a:prstGeom>
            <a:solidFill>
              <a:srgbClr val="E921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9" name="TextBox 50"/>
            <p:cNvSpPr txBox="1">
              <a:spLocks noChangeArrowheads="1"/>
            </p:cNvSpPr>
            <p:nvPr/>
          </p:nvSpPr>
          <p:spPr bwMode="auto">
            <a:xfrm>
              <a:off x="5778499" y="18157825"/>
              <a:ext cx="1371600" cy="78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4000" b="1" dirty="0">
                  <a:solidFill>
                    <a:schemeClr val="bg1"/>
                  </a:solidFill>
                </a:rPr>
                <a:t>50%</a:t>
              </a:r>
            </a:p>
          </p:txBody>
        </p:sp>
        <p:sp>
          <p:nvSpPr>
            <p:cNvPr id="20" name="TextBox 51"/>
            <p:cNvSpPr txBox="1">
              <a:spLocks noChangeArrowheads="1"/>
            </p:cNvSpPr>
            <p:nvPr/>
          </p:nvSpPr>
          <p:spPr bwMode="auto">
            <a:xfrm>
              <a:off x="5829300" y="18876963"/>
              <a:ext cx="13208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lnSpc>
                  <a:spcPct val="90000"/>
                </a:lnSpc>
                <a:spcBef>
                  <a:spcPct val="0"/>
                </a:spcBef>
                <a:buFontTx/>
                <a:buNone/>
              </a:pPr>
              <a:r>
                <a:rPr lang="en-US" altLang="en-US" sz="1600" i="1">
                  <a:solidFill>
                    <a:schemeClr val="bg1"/>
                  </a:solidFill>
                </a:rPr>
                <a:t>will NOT seek  help</a:t>
              </a:r>
            </a:p>
          </p:txBody>
        </p:sp>
        <p:grpSp>
          <p:nvGrpSpPr>
            <p:cNvPr id="21" name="Group 17"/>
            <p:cNvGrpSpPr>
              <a:grpSpLocks/>
            </p:cNvGrpSpPr>
            <p:nvPr/>
          </p:nvGrpSpPr>
          <p:grpSpPr bwMode="auto">
            <a:xfrm>
              <a:off x="2184400" y="18780125"/>
              <a:ext cx="1035050" cy="144463"/>
              <a:chOff x="2184550" y="18779635"/>
              <a:chExt cx="1034884" cy="145143"/>
            </a:xfrm>
          </p:grpSpPr>
          <p:cxnSp>
            <p:nvCxnSpPr>
              <p:cNvPr id="49" name="Straight Connector 48"/>
              <p:cNvCxnSpPr/>
              <p:nvPr/>
            </p:nvCxnSpPr>
            <p:spPr>
              <a:xfrm>
                <a:off x="2184550" y="18851331"/>
                <a:ext cx="1034884" cy="0"/>
              </a:xfrm>
              <a:prstGeom prst="line">
                <a:avLst/>
              </a:prstGeom>
              <a:ln>
                <a:solidFill>
                  <a:srgbClr val="56B87E"/>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2628979" y="18779565"/>
                <a:ext cx="146027" cy="145129"/>
              </a:xfrm>
              <a:prstGeom prst="ellipse">
                <a:avLst/>
              </a:prstGeom>
              <a:solidFill>
                <a:srgbClr val="56B8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22" name="Group 56"/>
            <p:cNvGrpSpPr>
              <a:grpSpLocks/>
            </p:cNvGrpSpPr>
            <p:nvPr/>
          </p:nvGrpSpPr>
          <p:grpSpPr bwMode="auto">
            <a:xfrm>
              <a:off x="4718050" y="18780125"/>
              <a:ext cx="1035050" cy="144463"/>
              <a:chOff x="2184550" y="18779635"/>
              <a:chExt cx="1034884" cy="145143"/>
            </a:xfrm>
          </p:grpSpPr>
          <p:cxnSp>
            <p:nvCxnSpPr>
              <p:cNvPr id="47" name="Straight Connector 46"/>
              <p:cNvCxnSpPr/>
              <p:nvPr/>
            </p:nvCxnSpPr>
            <p:spPr>
              <a:xfrm>
                <a:off x="2184550" y="18851331"/>
                <a:ext cx="1034884" cy="0"/>
              </a:xfrm>
              <a:prstGeom prst="line">
                <a:avLst/>
              </a:prstGeom>
              <a:ln>
                <a:solidFill>
                  <a:srgbClr val="56B87E"/>
                </a:solidFill>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628979" y="18779565"/>
                <a:ext cx="146027" cy="145129"/>
              </a:xfrm>
              <a:prstGeom prst="ellipse">
                <a:avLst/>
              </a:prstGeom>
              <a:solidFill>
                <a:srgbClr val="56B8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23" name="Right Triangle 22"/>
            <p:cNvSpPr/>
            <p:nvPr/>
          </p:nvSpPr>
          <p:spPr>
            <a:xfrm rot="5400000">
              <a:off x="774718" y="20127699"/>
              <a:ext cx="392078" cy="474663"/>
            </a:xfrm>
            <a:prstGeom prst="rtTriangle">
              <a:avLst/>
            </a:prstGeom>
            <a:solidFill>
              <a:srgbClr val="56B8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TextBox 60"/>
            <p:cNvSpPr txBox="1">
              <a:spLocks noChangeArrowheads="1"/>
            </p:cNvSpPr>
            <p:nvPr/>
          </p:nvSpPr>
          <p:spPr bwMode="auto">
            <a:xfrm>
              <a:off x="887413" y="19988213"/>
              <a:ext cx="2041525" cy="132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7200" b="1" dirty="0">
                  <a:solidFill>
                    <a:srgbClr val="56B87E"/>
                  </a:solidFill>
                </a:rPr>
                <a:t>1/3</a:t>
              </a:r>
            </a:p>
          </p:txBody>
        </p:sp>
        <p:sp>
          <p:nvSpPr>
            <p:cNvPr id="25" name="TextBox 61"/>
            <p:cNvSpPr txBox="1">
              <a:spLocks noChangeArrowheads="1"/>
            </p:cNvSpPr>
            <p:nvPr/>
          </p:nvSpPr>
          <p:spPr bwMode="auto">
            <a:xfrm>
              <a:off x="733425" y="21176318"/>
              <a:ext cx="287178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lnSpc>
                  <a:spcPct val="90000"/>
                </a:lnSpc>
                <a:spcBef>
                  <a:spcPct val="0"/>
                </a:spcBef>
                <a:buFontTx/>
                <a:buNone/>
              </a:pPr>
              <a:r>
                <a:rPr lang="en-US" altLang="en-US" sz="1800" b="1">
                  <a:solidFill>
                    <a:srgbClr val="56B87E"/>
                  </a:solidFill>
                </a:rPr>
                <a:t>OF GENERAL SURGERY</a:t>
              </a:r>
            </a:p>
            <a:p>
              <a:pPr eaLnBrk="1" hangingPunct="1">
                <a:lnSpc>
                  <a:spcPct val="90000"/>
                </a:lnSpc>
                <a:spcBef>
                  <a:spcPct val="0"/>
                </a:spcBef>
                <a:buFontTx/>
                <a:buNone/>
              </a:pPr>
              <a:r>
                <a:rPr lang="en-US" altLang="en-US" sz="1800" b="1">
                  <a:solidFill>
                    <a:srgbClr val="56B87E"/>
                  </a:solidFill>
                </a:rPr>
                <a:t>RESIDENTS NEED</a:t>
              </a:r>
            </a:p>
            <a:p>
              <a:pPr eaLnBrk="1" hangingPunct="1">
                <a:lnSpc>
                  <a:spcPct val="90000"/>
                </a:lnSpc>
                <a:spcBef>
                  <a:spcPct val="0"/>
                </a:spcBef>
                <a:buFontTx/>
                <a:buNone/>
              </a:pPr>
              <a:r>
                <a:rPr lang="en-US" altLang="en-US" sz="1800" b="1">
                  <a:solidFill>
                    <a:srgbClr val="56B87E"/>
                  </a:solidFill>
                </a:rPr>
                <a:t>INTERVENTION</a:t>
              </a:r>
            </a:p>
          </p:txBody>
        </p:sp>
        <p:sp>
          <p:nvSpPr>
            <p:cNvPr id="26" name="Oval 25"/>
            <p:cNvSpPr/>
            <p:nvPr/>
          </p:nvSpPr>
          <p:spPr>
            <a:xfrm>
              <a:off x="3303588" y="20113435"/>
              <a:ext cx="1490663" cy="1409573"/>
            </a:xfrm>
            <a:prstGeom prst="ellipse">
              <a:avLst/>
            </a:prstGeom>
            <a:solidFill>
              <a:srgbClr val="2567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800" b="1" dirty="0"/>
                <a:t>60%</a:t>
              </a:r>
            </a:p>
          </p:txBody>
        </p:sp>
        <p:sp>
          <p:nvSpPr>
            <p:cNvPr id="27" name="TextBox 64"/>
            <p:cNvSpPr txBox="1">
              <a:spLocks noChangeArrowheads="1"/>
            </p:cNvSpPr>
            <p:nvPr/>
          </p:nvSpPr>
          <p:spPr bwMode="auto">
            <a:xfrm>
              <a:off x="4910137" y="20115213"/>
              <a:ext cx="3444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lnSpc>
                  <a:spcPct val="90000"/>
                </a:lnSpc>
                <a:spcBef>
                  <a:spcPct val="0"/>
                </a:spcBef>
                <a:buFontTx/>
                <a:buNone/>
              </a:pPr>
              <a:r>
                <a:rPr lang="en-US" altLang="en-US" sz="2000" b="1" dirty="0">
                  <a:solidFill>
                    <a:srgbClr val="25676A"/>
                  </a:solidFill>
                </a:rPr>
                <a:t>OF PROGRAM DIRECTORS</a:t>
              </a:r>
            </a:p>
          </p:txBody>
        </p:sp>
        <p:sp>
          <p:nvSpPr>
            <p:cNvPr id="28" name="TextBox 65"/>
            <p:cNvSpPr txBox="1">
              <a:spLocks noChangeArrowheads="1"/>
            </p:cNvSpPr>
            <p:nvPr/>
          </p:nvSpPr>
          <p:spPr bwMode="auto">
            <a:xfrm>
              <a:off x="4849813" y="20332700"/>
              <a:ext cx="3657600" cy="83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lnSpc>
                  <a:spcPct val="90000"/>
                </a:lnSpc>
                <a:spcBef>
                  <a:spcPct val="0"/>
                </a:spcBef>
                <a:buFontTx/>
                <a:buNone/>
              </a:pPr>
              <a:r>
                <a:rPr lang="en-US" altLang="en-US" sz="4800" b="1" dirty="0">
                  <a:solidFill>
                    <a:srgbClr val="25676A"/>
                  </a:solidFill>
                </a:rPr>
                <a:t>STRUGGLE</a:t>
              </a:r>
            </a:p>
          </p:txBody>
        </p:sp>
        <p:grpSp>
          <p:nvGrpSpPr>
            <p:cNvPr id="29" name="Group 24"/>
            <p:cNvGrpSpPr>
              <a:grpSpLocks/>
            </p:cNvGrpSpPr>
            <p:nvPr/>
          </p:nvGrpSpPr>
          <p:grpSpPr bwMode="auto">
            <a:xfrm>
              <a:off x="706438" y="22056725"/>
              <a:ext cx="1030287" cy="922338"/>
              <a:chOff x="801848" y="22034799"/>
              <a:chExt cx="1030105" cy="923330"/>
            </a:xfrm>
          </p:grpSpPr>
          <p:sp>
            <p:nvSpPr>
              <p:cNvPr id="45" name="Oval 44"/>
              <p:cNvSpPr/>
              <p:nvPr/>
            </p:nvSpPr>
            <p:spPr>
              <a:xfrm>
                <a:off x="958982" y="22236243"/>
                <a:ext cx="663458" cy="664229"/>
              </a:xfrm>
              <a:prstGeom prst="ellipse">
                <a:avLst/>
              </a:prstGeom>
              <a:solidFill>
                <a:srgbClr val="E921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6" name="TextBox 70"/>
              <p:cNvSpPr txBox="1">
                <a:spLocks noChangeArrowheads="1"/>
              </p:cNvSpPr>
              <p:nvPr/>
            </p:nvSpPr>
            <p:spPr bwMode="auto">
              <a:xfrm>
                <a:off x="801848" y="22034799"/>
                <a:ext cx="103010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5400" b="1">
                    <a:solidFill>
                      <a:schemeClr val="bg1"/>
                    </a:solidFill>
                  </a:rPr>
                  <a:t>&gt;</a:t>
                </a:r>
                <a:endParaRPr lang="en-US" altLang="en-US" sz="6000" b="1">
                  <a:solidFill>
                    <a:schemeClr val="bg1"/>
                  </a:solidFill>
                </a:endParaRPr>
              </a:p>
            </p:txBody>
          </p:sp>
        </p:grpSp>
        <p:grpSp>
          <p:nvGrpSpPr>
            <p:cNvPr id="30" name="Group 25"/>
            <p:cNvGrpSpPr>
              <a:grpSpLocks/>
            </p:cNvGrpSpPr>
            <p:nvPr/>
          </p:nvGrpSpPr>
          <p:grpSpPr bwMode="auto">
            <a:xfrm>
              <a:off x="1722438" y="22032913"/>
              <a:ext cx="850900" cy="923925"/>
              <a:chOff x="1833848" y="22012009"/>
              <a:chExt cx="851326" cy="923330"/>
            </a:xfrm>
          </p:grpSpPr>
          <p:sp>
            <p:nvSpPr>
              <p:cNvPr id="43" name="Oval 42"/>
              <p:cNvSpPr/>
              <p:nvPr/>
            </p:nvSpPr>
            <p:spPr>
              <a:xfrm>
                <a:off x="1902144" y="22232146"/>
                <a:ext cx="663907" cy="663088"/>
              </a:xfrm>
              <a:prstGeom prst="ellipse">
                <a:avLst/>
              </a:prstGeom>
              <a:solidFill>
                <a:srgbClr val="1F23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4" name="TextBox 74"/>
              <p:cNvSpPr txBox="1">
                <a:spLocks noChangeArrowheads="1"/>
              </p:cNvSpPr>
              <p:nvPr/>
            </p:nvSpPr>
            <p:spPr bwMode="auto">
              <a:xfrm>
                <a:off x="1833848" y="22012009"/>
                <a:ext cx="8513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5400" b="1">
                    <a:solidFill>
                      <a:srgbClr val="56B87E"/>
                    </a:solidFill>
                  </a:rPr>
                  <a:t>&gt;</a:t>
                </a:r>
                <a:endParaRPr lang="en-US" altLang="en-US" sz="6000" b="1">
                  <a:solidFill>
                    <a:srgbClr val="56B87E"/>
                  </a:solidFill>
                </a:endParaRPr>
              </a:p>
            </p:txBody>
          </p:sp>
        </p:grpSp>
        <p:grpSp>
          <p:nvGrpSpPr>
            <p:cNvPr id="31" name="Group 26"/>
            <p:cNvGrpSpPr>
              <a:grpSpLocks/>
            </p:cNvGrpSpPr>
            <p:nvPr/>
          </p:nvGrpSpPr>
          <p:grpSpPr bwMode="auto">
            <a:xfrm>
              <a:off x="2622550" y="22026563"/>
              <a:ext cx="850900" cy="923925"/>
              <a:chOff x="2706340" y="22005960"/>
              <a:chExt cx="851326" cy="923330"/>
            </a:xfrm>
          </p:grpSpPr>
          <p:sp>
            <p:nvSpPr>
              <p:cNvPr id="41" name="Oval 40"/>
              <p:cNvSpPr/>
              <p:nvPr/>
            </p:nvSpPr>
            <p:spPr>
              <a:xfrm>
                <a:off x="2774637" y="22226097"/>
                <a:ext cx="663907" cy="663088"/>
              </a:xfrm>
              <a:prstGeom prst="ellipse">
                <a:avLst/>
              </a:prstGeom>
              <a:solidFill>
                <a:srgbClr val="56B8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2" name="TextBox 77"/>
              <p:cNvSpPr txBox="1">
                <a:spLocks noChangeArrowheads="1"/>
              </p:cNvSpPr>
              <p:nvPr/>
            </p:nvSpPr>
            <p:spPr bwMode="auto">
              <a:xfrm>
                <a:off x="2706340" y="22005960"/>
                <a:ext cx="8513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5400" b="1">
                    <a:solidFill>
                      <a:schemeClr val="bg1"/>
                    </a:solidFill>
                  </a:rPr>
                  <a:t>&gt;</a:t>
                </a:r>
                <a:endParaRPr lang="en-US" altLang="en-US" sz="6000" b="1">
                  <a:solidFill>
                    <a:schemeClr val="bg1"/>
                  </a:solidFill>
                </a:endParaRPr>
              </a:p>
            </p:txBody>
          </p:sp>
        </p:grpSp>
        <p:grpSp>
          <p:nvGrpSpPr>
            <p:cNvPr id="32" name="Group 14335"/>
            <p:cNvGrpSpPr>
              <a:grpSpLocks/>
            </p:cNvGrpSpPr>
            <p:nvPr/>
          </p:nvGrpSpPr>
          <p:grpSpPr bwMode="auto">
            <a:xfrm>
              <a:off x="3490913" y="22037675"/>
              <a:ext cx="850900" cy="923925"/>
              <a:chOff x="3585979" y="22016543"/>
              <a:chExt cx="851326" cy="923330"/>
            </a:xfrm>
          </p:grpSpPr>
          <p:sp>
            <p:nvSpPr>
              <p:cNvPr id="39" name="Oval 38"/>
              <p:cNvSpPr/>
              <p:nvPr/>
            </p:nvSpPr>
            <p:spPr>
              <a:xfrm>
                <a:off x="3654275" y="22236679"/>
                <a:ext cx="663907" cy="663088"/>
              </a:xfrm>
              <a:prstGeom prst="ellipse">
                <a:avLst/>
              </a:prstGeom>
              <a:solidFill>
                <a:srgbClr val="25676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0" name="TextBox 79"/>
              <p:cNvSpPr txBox="1">
                <a:spLocks noChangeArrowheads="1"/>
              </p:cNvSpPr>
              <p:nvPr/>
            </p:nvSpPr>
            <p:spPr bwMode="auto">
              <a:xfrm>
                <a:off x="3585979" y="22016543"/>
                <a:ext cx="8513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5400" b="1">
                    <a:solidFill>
                      <a:srgbClr val="56B87E"/>
                    </a:solidFill>
                  </a:rPr>
                  <a:t>&gt;</a:t>
                </a:r>
                <a:endParaRPr lang="en-US" altLang="en-US" sz="6000" b="1">
                  <a:solidFill>
                    <a:srgbClr val="56B87E"/>
                  </a:solidFill>
                </a:endParaRPr>
              </a:p>
            </p:txBody>
          </p:sp>
        </p:grpSp>
        <p:sp>
          <p:nvSpPr>
            <p:cNvPr id="33" name="Right Triangle 32"/>
            <p:cNvSpPr/>
            <p:nvPr/>
          </p:nvSpPr>
          <p:spPr>
            <a:xfrm rot="5400000">
              <a:off x="4970499" y="21865840"/>
              <a:ext cx="804790" cy="804862"/>
            </a:xfrm>
            <a:prstGeom prst="rtTriangle">
              <a:avLst/>
            </a:prstGeom>
            <a:solidFill>
              <a:srgbClr val="E921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4" name="Rectangle 33"/>
            <p:cNvSpPr/>
            <p:nvPr/>
          </p:nvSpPr>
          <p:spPr>
            <a:xfrm>
              <a:off x="5132388" y="22011912"/>
              <a:ext cx="3362936" cy="1520734"/>
            </a:xfrm>
            <a:prstGeom prst="rect">
              <a:avLst/>
            </a:prstGeom>
            <a:solidFill>
              <a:schemeClr val="bg1"/>
            </a:solidFill>
            <a:ln w="19050" cmpd="sng">
              <a:solidFill>
                <a:srgbClr val="E9214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5" name="TextBox 84"/>
            <p:cNvSpPr txBox="1">
              <a:spLocks noChangeArrowheads="1"/>
            </p:cNvSpPr>
            <p:nvPr/>
          </p:nvSpPr>
          <p:spPr bwMode="auto">
            <a:xfrm>
              <a:off x="5237163" y="22091650"/>
              <a:ext cx="255905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lnSpc>
                  <a:spcPct val="90000"/>
                </a:lnSpc>
                <a:spcBef>
                  <a:spcPct val="0"/>
                </a:spcBef>
                <a:buFontTx/>
                <a:buNone/>
              </a:pPr>
              <a:r>
                <a:rPr lang="en-US" altLang="en-US" sz="1200" b="1">
                  <a:solidFill>
                    <a:srgbClr val="1F2329"/>
                  </a:solidFill>
                </a:rPr>
                <a:t>References:</a:t>
              </a:r>
            </a:p>
            <a:p>
              <a:pPr eaLnBrk="1" hangingPunct="1">
                <a:lnSpc>
                  <a:spcPct val="90000"/>
                </a:lnSpc>
                <a:spcBef>
                  <a:spcPct val="0"/>
                </a:spcBef>
                <a:buFontTx/>
                <a:buNone/>
              </a:pPr>
              <a:endParaRPr lang="en-US" altLang="en-US" sz="1400" b="1">
                <a:solidFill>
                  <a:srgbClr val="1F2329"/>
                </a:solidFill>
              </a:endParaRPr>
            </a:p>
          </p:txBody>
        </p:sp>
        <p:sp>
          <p:nvSpPr>
            <p:cNvPr id="36" name="Rectangle 14339"/>
            <p:cNvSpPr>
              <a:spLocks noChangeArrowheads="1"/>
            </p:cNvSpPr>
            <p:nvPr/>
          </p:nvSpPr>
          <p:spPr bwMode="auto">
            <a:xfrm>
              <a:off x="5253038" y="22309613"/>
              <a:ext cx="3242286" cy="140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000" dirty="0"/>
                <a:t>ABIM estimates &amp; General Surgery estimates reported in </a:t>
              </a:r>
            </a:p>
            <a:p>
              <a:pPr eaLnBrk="1" hangingPunct="1">
                <a:spcBef>
                  <a:spcPct val="0"/>
                </a:spcBef>
                <a:buFontTx/>
                <a:buNone/>
              </a:pPr>
              <a:r>
                <a:rPr lang="en-US" altLang="en-US" sz="1000" dirty="0" err="1"/>
                <a:t>Guerrasio</a:t>
              </a:r>
              <a:r>
                <a:rPr lang="en-US" altLang="en-US" sz="1000" dirty="0"/>
                <a:t> J</a:t>
              </a:r>
              <a:r>
                <a:rPr lang="en-US" altLang="en-US" sz="1000" i="1" dirty="0"/>
                <a:t>. Remediating the Struggling Medical Learner</a:t>
              </a:r>
              <a:r>
                <a:rPr lang="en-US" altLang="en-US" sz="1000" dirty="0"/>
                <a:t>, AHME Publication, 2013</a:t>
              </a:r>
              <a:r>
                <a:rPr lang="en-US" altLang="en-US" sz="1100" dirty="0"/>
                <a:t>.</a:t>
              </a:r>
            </a:p>
            <a:p>
              <a:pPr eaLnBrk="1" hangingPunct="1">
                <a:spcBef>
                  <a:spcPct val="0"/>
                </a:spcBef>
                <a:buFontTx/>
                <a:buNone/>
              </a:pPr>
              <a:r>
                <a:rPr lang="en-US" altLang="en-US" sz="1100" dirty="0"/>
                <a:t>Remediation in Medical Education: A mid-course correction, </a:t>
              </a:r>
              <a:r>
                <a:rPr lang="en-US" altLang="en-US" sz="1100" dirty="0" err="1"/>
                <a:t>Kalet</a:t>
              </a:r>
              <a:r>
                <a:rPr lang="en-US" altLang="en-US" sz="1100" dirty="0"/>
                <a:t> &amp; Chou Ed, 2014</a:t>
              </a:r>
            </a:p>
            <a:p>
              <a:pPr eaLnBrk="1" hangingPunct="1">
                <a:spcBef>
                  <a:spcPct val="0"/>
                </a:spcBef>
                <a:buFontTx/>
                <a:buNone/>
              </a:pPr>
              <a:endParaRPr lang="en-US" altLang="en-US" sz="1400" dirty="0"/>
            </a:p>
          </p:txBody>
        </p:sp>
        <p:sp>
          <p:nvSpPr>
            <p:cNvPr id="37" name="TextBox 45"/>
            <p:cNvSpPr txBox="1">
              <a:spLocks noChangeArrowheads="1"/>
            </p:cNvSpPr>
            <p:nvPr/>
          </p:nvSpPr>
          <p:spPr bwMode="auto">
            <a:xfrm>
              <a:off x="754064" y="18232545"/>
              <a:ext cx="1320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lnSpc>
                  <a:spcPct val="90000"/>
                </a:lnSpc>
                <a:spcBef>
                  <a:spcPct val="0"/>
                </a:spcBef>
                <a:buFontTx/>
                <a:buNone/>
              </a:pPr>
              <a:r>
                <a:rPr lang="en-US" altLang="en-US" sz="1600" i="1">
                  <a:solidFill>
                    <a:srgbClr val="DAE8A1"/>
                  </a:solidFill>
                </a:rPr>
                <a:t>Of the </a:t>
              </a:r>
            </a:p>
          </p:txBody>
        </p:sp>
        <p:sp>
          <p:nvSpPr>
            <p:cNvPr id="38" name="TextBox 64"/>
            <p:cNvSpPr txBox="1">
              <a:spLocks noChangeArrowheads="1"/>
            </p:cNvSpPr>
            <p:nvPr/>
          </p:nvSpPr>
          <p:spPr bwMode="auto">
            <a:xfrm>
              <a:off x="4952970" y="21036669"/>
              <a:ext cx="3444875" cy="59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lnSpc>
                  <a:spcPct val="90000"/>
                </a:lnSpc>
                <a:spcBef>
                  <a:spcPct val="0"/>
                </a:spcBef>
                <a:buFontTx/>
                <a:buNone/>
              </a:pPr>
              <a:r>
                <a:rPr lang="en-US" altLang="en-US" sz="1600" b="1" dirty="0">
                  <a:solidFill>
                    <a:srgbClr val="25676A"/>
                  </a:solidFill>
                </a:rPr>
                <a:t>WITH REMEDIATION DUE TO INADEQUATE DOCUMENATION</a:t>
              </a:r>
            </a:p>
          </p:txBody>
        </p:sp>
      </p:grpSp>
    </p:spTree>
    <p:custDataLst>
      <p:tags r:id="rId1"/>
    </p:custDataLst>
    <p:extLst>
      <p:ext uri="{BB962C8B-B14F-4D97-AF65-F5344CB8AC3E}">
        <p14:creationId xmlns:p14="http://schemas.microsoft.com/office/powerpoint/2010/main" val="965217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“Think aloud”</a:t>
            </a:r>
          </a:p>
          <a:p>
            <a:pPr lvl="1"/>
            <a:r>
              <a:rPr lang="en-US" dirty="0"/>
              <a:t>Direct observations</a:t>
            </a:r>
          </a:p>
          <a:p>
            <a:pPr lvl="1"/>
            <a:r>
              <a:rPr lang="en-US" dirty="0"/>
              <a:t>One minute preceptor</a:t>
            </a:r>
          </a:p>
          <a:p>
            <a:pPr lvl="1"/>
            <a:r>
              <a:rPr lang="en-US" dirty="0"/>
              <a:t>Small group presentations</a:t>
            </a:r>
          </a:p>
          <a:p>
            <a:pPr lvl="1"/>
            <a:r>
              <a:rPr lang="en-US" dirty="0"/>
              <a:t>Reading and giving feedback on patient notes in the setting of clinical care</a:t>
            </a:r>
          </a:p>
        </p:txBody>
      </p:sp>
      <p:sp>
        <p:nvSpPr>
          <p:cNvPr id="3" name="Title 2"/>
          <p:cNvSpPr>
            <a:spLocks noGrp="1"/>
          </p:cNvSpPr>
          <p:nvPr>
            <p:ph type="title"/>
          </p:nvPr>
        </p:nvSpPr>
        <p:spPr/>
        <p:txBody>
          <a:bodyPr/>
          <a:lstStyle/>
          <a:p>
            <a:r>
              <a:rPr lang="en-US" dirty="0"/>
              <a:t>How to assess clinical reasoning skills</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30</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pic>
        <p:nvPicPr>
          <p:cNvPr id="7" name="irc_mi" descr="http://4.bp.blogspot.com/-b92A2djOXlI/T-AcmxhUP4I/AAAAAAAACS4/J-znw7-1boY/s1600/SMALL+question+mark+ma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900" y="3886200"/>
            <a:ext cx="1949450" cy="2065020"/>
          </a:xfrm>
          <a:prstGeom prst="rect">
            <a:avLst/>
          </a:prstGeom>
          <a:noFill/>
          <a:ln>
            <a:noFill/>
          </a:ln>
        </p:spPr>
      </p:pic>
    </p:spTree>
    <p:custDataLst>
      <p:tags r:id="rId1"/>
    </p:custDataLst>
    <p:extLst>
      <p:ext uri="{BB962C8B-B14F-4D97-AF65-F5344CB8AC3E}">
        <p14:creationId xmlns:p14="http://schemas.microsoft.com/office/powerpoint/2010/main" val="178365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Is it…</a:t>
            </a:r>
          </a:p>
          <a:p>
            <a:pPr marL="0" indent="0">
              <a:buNone/>
            </a:pPr>
            <a:endParaRPr lang="en-US" dirty="0"/>
          </a:p>
          <a:p>
            <a:pPr marL="0" indent="0">
              <a:buNone/>
            </a:pPr>
            <a:r>
              <a:rPr lang="en-US" dirty="0"/>
              <a:t>Difficulty with Problem Representation</a:t>
            </a:r>
          </a:p>
          <a:p>
            <a:pPr marL="0" indent="0">
              <a:buNone/>
            </a:pPr>
            <a:endParaRPr lang="en-US" dirty="0"/>
          </a:p>
          <a:p>
            <a:pPr marL="0" indent="0">
              <a:buNone/>
            </a:pPr>
            <a:r>
              <a:rPr lang="en-US" dirty="0"/>
              <a:t>OR</a:t>
            </a:r>
          </a:p>
          <a:p>
            <a:pPr marL="0" indent="0">
              <a:buNone/>
            </a:pPr>
            <a:endParaRPr lang="en-US" dirty="0"/>
          </a:p>
          <a:p>
            <a:pPr marL="0" indent="0">
              <a:buNone/>
            </a:pPr>
            <a:r>
              <a:rPr lang="en-US" dirty="0"/>
              <a:t>Problem with “Illness Scripts”</a:t>
            </a:r>
          </a:p>
          <a:p>
            <a:pPr marL="0" indent="0">
              <a:buNone/>
            </a:pPr>
            <a:endParaRPr lang="en-US" dirty="0"/>
          </a:p>
          <a:p>
            <a:endParaRPr lang="en-US" dirty="0"/>
          </a:p>
        </p:txBody>
      </p:sp>
      <p:sp>
        <p:nvSpPr>
          <p:cNvPr id="3" name="Title 2"/>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31</a:t>
            </a:fld>
            <a:endParaRPr lang="en-US" altLang="en-US" dirty="0"/>
          </a:p>
        </p:txBody>
      </p:sp>
      <p:pic>
        <p:nvPicPr>
          <p:cNvPr id="6" name="irc_mi" descr="http://www.successthroughreferrals.com/wp-content/uploads/2012/10/bigstock-Thinking-Man-And-Question-Mark-51428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050" y="3136899"/>
            <a:ext cx="2660650" cy="3040063"/>
          </a:xfrm>
          <a:prstGeom prst="rect">
            <a:avLst/>
          </a:prstGeom>
          <a:noFill/>
          <a:ln>
            <a:noFill/>
          </a:ln>
        </p:spPr>
      </p:pic>
    </p:spTree>
    <p:extLst>
      <p:ext uri="{BB962C8B-B14F-4D97-AF65-F5344CB8AC3E}">
        <p14:creationId xmlns:p14="http://schemas.microsoft.com/office/powerpoint/2010/main" val="3352663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1200" y="1752600"/>
            <a:ext cx="7804150" cy="4258334"/>
          </a:xfrm>
        </p:spPr>
        <p:txBody>
          <a:bodyPr>
            <a:normAutofit lnSpcReduction="10000"/>
          </a:bodyPr>
          <a:lstStyle/>
          <a:p>
            <a:pPr marL="0" indent="0">
              <a:buNone/>
            </a:pPr>
            <a:r>
              <a:rPr lang="en-US" dirty="0"/>
              <a:t>Major symptoms:</a:t>
            </a:r>
          </a:p>
          <a:p>
            <a:pPr lvl="1"/>
            <a:r>
              <a:rPr lang="en-US" dirty="0"/>
              <a:t>Limit or completely eliminate their assessment from a case presentation</a:t>
            </a:r>
          </a:p>
          <a:p>
            <a:pPr lvl="1"/>
            <a:r>
              <a:rPr lang="en-US" dirty="0"/>
              <a:t>A separate set of diagnoses for related symptoms</a:t>
            </a:r>
          </a:p>
          <a:p>
            <a:pPr lvl="1"/>
            <a:r>
              <a:rPr lang="en-US" dirty="0"/>
              <a:t>Poorly prioritized differential diagnosis</a:t>
            </a:r>
          </a:p>
          <a:p>
            <a:pPr marL="457200" lvl="1" indent="0">
              <a:buNone/>
            </a:pPr>
            <a:endParaRPr lang="en-US" dirty="0"/>
          </a:p>
          <a:p>
            <a:pPr marL="0" indent="0">
              <a:buNone/>
            </a:pPr>
            <a:r>
              <a:rPr lang="en-US" dirty="0"/>
              <a:t>Remediation and Practice strategies:</a:t>
            </a:r>
          </a:p>
          <a:p>
            <a:pPr marL="514350" indent="-514350">
              <a:buAutoNum type="arabicPeriod"/>
            </a:pPr>
            <a:r>
              <a:rPr lang="en-US" dirty="0"/>
              <a:t>Reverse presentations</a:t>
            </a:r>
          </a:p>
          <a:p>
            <a:pPr marL="514350" indent="-514350">
              <a:buAutoNum type="arabicPeriod"/>
            </a:pPr>
            <a:r>
              <a:rPr lang="en-US" dirty="0"/>
              <a:t>Practicing using the use of semantic qualifiers</a:t>
            </a:r>
          </a:p>
          <a:p>
            <a:pPr marL="514350" indent="-514350">
              <a:buAutoNum type="arabicPeriod"/>
            </a:pPr>
            <a:r>
              <a:rPr lang="en-US" dirty="0"/>
              <a:t>Analyzing learners’ presentations using the SNAPPS or the IDEA precepting models</a:t>
            </a:r>
          </a:p>
          <a:p>
            <a:pPr marL="0" indent="0">
              <a:buNone/>
            </a:pPr>
            <a:endParaRPr lang="en-US" dirty="0"/>
          </a:p>
          <a:p>
            <a:pPr marL="0" indent="0">
              <a:buNone/>
            </a:pP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Difficulty with problem representation</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521849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a:t>Major symptoms:</a:t>
            </a:r>
          </a:p>
          <a:p>
            <a:pPr lvl="1"/>
            <a:r>
              <a:rPr lang="en-US" dirty="0"/>
              <a:t>Miss relevant data on the history or examination</a:t>
            </a:r>
          </a:p>
          <a:p>
            <a:pPr lvl="1"/>
            <a:r>
              <a:rPr lang="en-US" dirty="0"/>
              <a:t>“unfiltered data dump”</a:t>
            </a:r>
          </a:p>
          <a:p>
            <a:pPr lvl="1"/>
            <a:r>
              <a:rPr lang="en-US" dirty="0"/>
              <a:t>Challenges creating differential diagnoses</a:t>
            </a:r>
          </a:p>
          <a:p>
            <a:pPr lvl="2"/>
            <a:r>
              <a:rPr lang="en-US" i="1" dirty="0"/>
              <a:t>Frozen differential diagnosis</a:t>
            </a:r>
          </a:p>
          <a:p>
            <a:pPr lvl="2"/>
            <a:r>
              <a:rPr lang="en-US" i="1" dirty="0"/>
              <a:t>Zebra differential diagnosis</a:t>
            </a:r>
          </a:p>
          <a:p>
            <a:endParaRPr lang="en-US" dirty="0"/>
          </a:p>
          <a:p>
            <a:pPr marL="457200" lvl="1" indent="0">
              <a:buNone/>
            </a:pPr>
            <a:endParaRPr lang="en-US" dirty="0"/>
          </a:p>
          <a:p>
            <a:pPr marL="0" indent="0">
              <a:buNone/>
            </a:pPr>
            <a:r>
              <a:rPr lang="en-US" dirty="0"/>
              <a:t>Remediation and Practice strategies:</a:t>
            </a:r>
          </a:p>
          <a:p>
            <a:pPr marL="514350" indent="-514350">
              <a:buAutoNum type="arabicPeriod"/>
            </a:pPr>
            <a:r>
              <a:rPr lang="en-US" dirty="0"/>
              <a:t>Asynchronous strategies</a:t>
            </a:r>
          </a:p>
          <a:p>
            <a:pPr marL="514350" indent="-514350">
              <a:buAutoNum type="arabicPeriod"/>
            </a:pPr>
            <a:r>
              <a:rPr lang="en-US" dirty="0"/>
              <a:t>Synchronous/just in time strategies</a:t>
            </a:r>
          </a:p>
          <a:p>
            <a:endParaRPr lang="en-US" dirty="0"/>
          </a:p>
        </p:txBody>
      </p:sp>
      <p:sp>
        <p:nvSpPr>
          <p:cNvPr id="3" name="Title 2"/>
          <p:cNvSpPr>
            <a:spLocks noGrp="1"/>
          </p:cNvSpPr>
          <p:nvPr>
            <p:ph type="title"/>
          </p:nvPr>
        </p:nvSpPr>
        <p:spPr/>
        <p:txBody>
          <a:bodyPr/>
          <a:lstStyle/>
          <a:p>
            <a:r>
              <a:rPr lang="en-US" dirty="0"/>
              <a:t>Problem with “Illness Scripts”</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33</a:t>
            </a:fld>
            <a:endParaRPr lang="en-US" altLang="en-US" dirty="0"/>
          </a:p>
        </p:txBody>
      </p:sp>
    </p:spTree>
    <p:custDataLst>
      <p:tags r:id="rId1"/>
    </p:custDataLst>
    <p:extLst>
      <p:ext uri="{BB962C8B-B14F-4D97-AF65-F5344CB8AC3E}">
        <p14:creationId xmlns:p14="http://schemas.microsoft.com/office/powerpoint/2010/main" val="4047171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Last time…write down who came to mind while we were on the topic of clinical reasoning. </a:t>
            </a:r>
          </a:p>
          <a:p>
            <a:endParaRPr lang="en-US" dirty="0"/>
          </a:p>
          <a:p>
            <a:pPr marL="0" indent="0">
              <a:buNone/>
            </a:pPr>
            <a:r>
              <a:rPr lang="en-US" dirty="0"/>
              <a:t>Try to identify the issues:</a:t>
            </a:r>
          </a:p>
          <a:p>
            <a:pPr lvl="1"/>
            <a:r>
              <a:rPr lang="en-US" dirty="0"/>
              <a:t>Difficulty with Problem Representation</a:t>
            </a:r>
          </a:p>
          <a:p>
            <a:pPr lvl="1"/>
            <a:r>
              <a:rPr lang="en-US" dirty="0"/>
              <a:t>Problem with “Illness Scripts”</a:t>
            </a:r>
          </a:p>
          <a:p>
            <a:pPr marL="457200" lvl="1" indent="0">
              <a:buNone/>
            </a:pPr>
            <a:endParaRPr lang="en-US" dirty="0"/>
          </a:p>
          <a:p>
            <a:pPr marL="0" indent="0">
              <a:buNone/>
            </a:pPr>
            <a:r>
              <a:rPr lang="en-US" dirty="0"/>
              <a:t>Strategies to employ</a:t>
            </a:r>
          </a:p>
          <a:p>
            <a:endParaRPr lang="en-US" dirty="0"/>
          </a:p>
        </p:txBody>
      </p:sp>
      <p:sp>
        <p:nvSpPr>
          <p:cNvPr id="3" name="Title 2"/>
          <p:cNvSpPr>
            <a:spLocks noGrp="1"/>
          </p:cNvSpPr>
          <p:nvPr>
            <p:ph type="title"/>
          </p:nvPr>
        </p:nvSpPr>
        <p:spPr/>
        <p:txBody>
          <a:bodyPr/>
          <a:lstStyle/>
          <a:p>
            <a:r>
              <a:rPr lang="en-US" dirty="0"/>
              <a:t>Who came to mind?</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34</a:t>
            </a:fld>
            <a:endParaRPr lang="en-US" altLang="en-US" dirty="0"/>
          </a:p>
        </p:txBody>
      </p:sp>
      <p:pic>
        <p:nvPicPr>
          <p:cNvPr id="6" name="irc_mi" descr="http://4.bp.blogspot.com/-b92A2djOXlI/T-AcmxhUP4I/AAAAAAAACS4/J-znw7-1boY/s1600/SMALL+question+mark+ma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4415" y="3207517"/>
            <a:ext cx="1949450" cy="2065020"/>
          </a:xfrm>
          <a:prstGeom prst="rect">
            <a:avLst/>
          </a:prstGeom>
          <a:noFill/>
          <a:ln>
            <a:noFill/>
          </a:ln>
        </p:spPr>
      </p:pic>
    </p:spTree>
    <p:custDataLst>
      <p:tags r:id="rId1"/>
    </p:custDataLst>
    <p:extLst>
      <p:ext uri="{BB962C8B-B14F-4D97-AF65-F5344CB8AC3E}">
        <p14:creationId xmlns:p14="http://schemas.microsoft.com/office/powerpoint/2010/main" val="407172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170" y="2081894"/>
            <a:ext cx="6115049" cy="2940049"/>
          </a:xfrm>
        </p:spPr>
        <p:txBody>
          <a:bodyPr/>
          <a:lstStyle/>
          <a:p>
            <a:r>
              <a:rPr lang="en-US" dirty="0"/>
              <a:t>Addressing Remediation Issues </a:t>
            </a:r>
            <a:br>
              <a:rPr lang="en-US" dirty="0"/>
            </a:br>
            <a:r>
              <a:rPr lang="en-US" dirty="0"/>
              <a:t>at the </a:t>
            </a:r>
            <a:r>
              <a:rPr lang="en-US" dirty="0">
                <a:solidFill>
                  <a:srgbClr val="FF0000"/>
                </a:solidFill>
              </a:rPr>
              <a:t>Sponsoring Institution </a:t>
            </a:r>
            <a:r>
              <a:rPr lang="en-US" dirty="0"/>
              <a:t>level?</a:t>
            </a:r>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35</a:t>
            </a:fld>
            <a:endParaRPr lang="en-US" altLang="en-US" dirty="0"/>
          </a:p>
        </p:txBody>
      </p:sp>
      <p:pic>
        <p:nvPicPr>
          <p:cNvPr id="8" name="irc_mi" descr="http://www.successthroughreferrals.com/wp-content/uploads/2012/10/bigstock-Thinking-Man-And-Question-Mark-514280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12555"/>
            <a:ext cx="2772229" cy="3048000"/>
          </a:xfrm>
          <a:prstGeom prst="rect">
            <a:avLst/>
          </a:prstGeom>
          <a:noFill/>
          <a:ln>
            <a:noFill/>
          </a:ln>
        </p:spPr>
      </p:pic>
    </p:spTree>
    <p:custDataLst>
      <p:tags r:id="rId1"/>
    </p:custDataLst>
    <p:extLst>
      <p:ext uri="{BB962C8B-B14F-4D97-AF65-F5344CB8AC3E}">
        <p14:creationId xmlns:p14="http://schemas.microsoft.com/office/powerpoint/2010/main" val="1535557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7-15% of medical trainees will experience difficulty during residency due to learning/behavior issues</a:t>
            </a:r>
          </a:p>
          <a:p>
            <a:pPr marL="0" indent="0">
              <a:buNone/>
            </a:pPr>
            <a:endParaRPr lang="en-US" dirty="0"/>
          </a:p>
          <a:p>
            <a:r>
              <a:rPr lang="en-US" dirty="0"/>
              <a:t>While it’s ideal to have faculty who are well-versed in remediation strategies, that is the exception</a:t>
            </a:r>
          </a:p>
          <a:p>
            <a:pPr lvl="1"/>
            <a:r>
              <a:rPr lang="en-US" dirty="0"/>
              <a:t>Large SIs should consider having someone who specializes in remediation at the institutional level</a:t>
            </a:r>
          </a:p>
          <a:p>
            <a:pPr lvl="1"/>
            <a:r>
              <a:rPr lang="en-US" dirty="0"/>
              <a:t>Smaller SIs might create a collaboration with other smaller SIs to share an educator with these skills</a:t>
            </a:r>
          </a:p>
        </p:txBody>
      </p:sp>
      <p:sp>
        <p:nvSpPr>
          <p:cNvPr id="3" name="Title 2"/>
          <p:cNvSpPr>
            <a:spLocks noGrp="1"/>
          </p:cNvSpPr>
          <p:nvPr>
            <p:ph type="title"/>
          </p:nvPr>
        </p:nvSpPr>
        <p:spPr/>
        <p:txBody>
          <a:bodyPr>
            <a:normAutofit fontScale="90000"/>
          </a:bodyPr>
          <a:lstStyle/>
          <a:p>
            <a:r>
              <a:rPr lang="en-US" dirty="0"/>
              <a:t>Sponsoring Institution Considerations about Remediation</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36</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753449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058197" y="397269"/>
            <a:ext cx="4038600" cy="42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
            </a:r>
            <a:br>
              <a:rPr lang="en-US" sz="1400" dirty="0">
                <a:latin typeface="Arial" charset="0"/>
                <a:cs typeface="Arial" charset="0"/>
              </a:rPr>
            </a:br>
            <a:r>
              <a:rPr lang="en-US" sz="1400" dirty="0">
                <a:latin typeface="Arial" charset="0"/>
                <a:cs typeface="Arial" charset="0"/>
              </a:rPr>
              <a:t>Documentation and Coding to Teaching Physicians</a:t>
            </a:r>
            <a:br>
              <a:rPr lang="en-US" sz="1400" dirty="0">
                <a:latin typeface="Arial" charset="0"/>
                <a:cs typeface="Arial" charset="0"/>
              </a:rPr>
            </a:br>
            <a:r>
              <a:rPr lang="en-US" sz="1400" dirty="0">
                <a:latin typeface="Arial" charset="0"/>
                <a:cs typeface="Arial" charset="0"/>
              </a:rPr>
              <a:t/>
            </a:r>
            <a:br>
              <a:rPr lang="en-US" sz="1400" dirty="0">
                <a:latin typeface="Arial" charset="0"/>
                <a:cs typeface="Arial" charset="0"/>
              </a:rPr>
            </a:br>
            <a:r>
              <a:rPr lang="en-US" sz="1400" dirty="0">
                <a:latin typeface="Arial" charset="0"/>
                <a:cs typeface="Arial" charset="0"/>
              </a:rPr>
              <a:t>Keeping up with Institutional NAS Requirements</a:t>
            </a: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New Program Accreditation. </a:t>
            </a:r>
            <a:br>
              <a:rPr lang="en-US" sz="1500" dirty="0">
                <a:latin typeface="Arial" charset="0"/>
                <a:cs typeface="Arial" charset="0"/>
              </a:rPr>
            </a:br>
            <a:r>
              <a:rPr lang="en-US" sz="1500" dirty="0">
                <a:latin typeface="Arial" charset="0"/>
                <a:cs typeface="Arial" charset="0"/>
              </a:rPr>
              <a:t>Let’s get Started </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GME Finance – The Basics</a:t>
            </a:r>
            <a:br>
              <a:rPr lang="en-US" sz="1500" dirty="0">
                <a:latin typeface="Arial" charset="0"/>
                <a:cs typeface="Arial" charset="0"/>
              </a:rPr>
            </a:br>
            <a:r>
              <a:rPr lang="en-US" sz="1500" dirty="0">
                <a:latin typeface="Arial" charset="0"/>
                <a:cs typeface="Arial" charset="0"/>
              </a:rPr>
              <a:t>(2016 Update)</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Maximizing Resident Forums</a:t>
            </a:r>
          </a:p>
          <a:p>
            <a:pPr algn="ctr" eaLnBrk="1" hangingPunct="1">
              <a:lnSpc>
                <a:spcPct val="80000"/>
              </a:lnSpc>
              <a:spcBef>
                <a:spcPct val="20000"/>
              </a:spcBef>
              <a:buClr>
                <a:schemeClr val="bg2"/>
              </a:buClr>
              <a:buSzPct val="75000"/>
              <a:buFont typeface="Wingdings" charset="0"/>
              <a:buNone/>
            </a:pPr>
            <a:endParaRPr lang="en-US" sz="15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What Every Coordinator Needs to Know about NAS </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CLER</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37</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
        <p:nvSpPr>
          <p:cNvPr id="15" name="Rectangle 3"/>
          <p:cNvSpPr txBox="1">
            <a:spLocks noChangeArrowheads="1"/>
          </p:cNvSpPr>
          <p:nvPr/>
        </p:nvSpPr>
        <p:spPr bwMode="auto">
          <a:xfrm>
            <a:off x="1330088" y="0"/>
            <a:ext cx="4296012"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altLang="en-US" sz="1500" dirty="0">
              <a:latin typeface="Arial" charset="0"/>
            </a:endParaRPr>
          </a:p>
          <a:p>
            <a:pPr algn="ctr"/>
            <a:r>
              <a:rPr lang="en-US" altLang="en-US" sz="1400" b="0" dirty="0">
                <a:latin typeface="+mn-lt"/>
              </a:rPr>
              <a:t/>
            </a:r>
            <a:br>
              <a:rPr lang="en-US" altLang="en-US" sz="1400" b="0" dirty="0">
                <a:latin typeface="+mn-lt"/>
              </a:rPr>
            </a:br>
            <a:r>
              <a:rPr lang="en-US" sz="1600" dirty="0">
                <a:solidFill>
                  <a:prstClr val="black"/>
                </a:solidFill>
                <a:ea typeface=""/>
                <a:cs typeface=""/>
              </a:rPr>
              <a:t> </a:t>
            </a:r>
            <a:r>
              <a:rPr lang="en-US" sz="1600" dirty="0">
                <a:solidFill>
                  <a:prstClr val="black"/>
                </a:solidFill>
                <a:latin typeface="+mn-lt"/>
                <a:ea typeface=""/>
                <a:cs typeface=""/>
              </a:rPr>
              <a:t>The Stress Free Recipe: </a:t>
            </a:r>
            <a:br>
              <a:rPr lang="en-US" sz="1600" dirty="0">
                <a:solidFill>
                  <a:prstClr val="black"/>
                </a:solidFill>
                <a:latin typeface="+mn-lt"/>
                <a:ea typeface=""/>
                <a:cs typeface=""/>
              </a:rPr>
            </a:br>
            <a:r>
              <a:rPr lang="en-US" sz="1600" dirty="0">
                <a:solidFill>
                  <a:prstClr val="black"/>
                </a:solidFill>
                <a:latin typeface="+mn-lt"/>
                <a:ea typeface=""/>
                <a:cs typeface=""/>
              </a:rPr>
              <a:t>Dealing with Burnout</a:t>
            </a:r>
            <a:endParaRPr lang="en-US" altLang="en-US" sz="1600" dirty="0">
              <a:solidFill>
                <a:prstClr val="black"/>
              </a:solidFill>
              <a:latin typeface="+mn-lt"/>
              <a:ea typeface=""/>
              <a:cs typeface=""/>
            </a:endParaRPr>
          </a:p>
          <a:p>
            <a:pPr marL="0" lvl="0" indent="0" algn="ctr"/>
            <a:r>
              <a:rPr lang="en-US" altLang="en-US" sz="1400" b="0" dirty="0">
                <a:solidFill>
                  <a:prstClr val="black"/>
                </a:solidFill>
                <a:latin typeface="+mn-lt"/>
                <a:ea typeface=""/>
                <a:cs typeface=""/>
              </a:rPr>
              <a:t>Tuesday, February 7, 2017</a:t>
            </a:r>
          </a:p>
          <a:p>
            <a:pPr marL="0" lvl="0" indent="0" algn="ctr"/>
            <a:r>
              <a:rPr lang="en-US" altLang="en-US" sz="1400" b="0" dirty="0">
                <a:solidFill>
                  <a:prstClr val="black"/>
                </a:solidFill>
                <a:latin typeface="+mn-lt"/>
                <a:ea typeface=""/>
                <a:cs typeface=""/>
              </a:rPr>
              <a:t>12:00pm – 1:00pm EST</a:t>
            </a:r>
            <a:br>
              <a:rPr lang="en-US" altLang="en-US" sz="1400" b="0" dirty="0">
                <a:solidFill>
                  <a:prstClr val="black"/>
                </a:solidFill>
                <a:latin typeface="+mn-lt"/>
                <a:ea typeface=""/>
                <a:cs typeface=""/>
              </a:rPr>
            </a:br>
            <a:r>
              <a:rPr lang="en-US" altLang="en-US" sz="1400" b="0" dirty="0">
                <a:solidFill>
                  <a:prstClr val="black"/>
                </a:solidFill>
                <a:latin typeface="+mn-lt"/>
                <a:ea typeface=""/>
                <a:cs typeface=""/>
              </a:rPr>
              <a:t/>
            </a:r>
            <a:br>
              <a:rPr lang="en-US" altLang="en-US" sz="1400" b="0" dirty="0">
                <a:solidFill>
                  <a:prstClr val="black"/>
                </a:solidFill>
                <a:latin typeface="+mn-lt"/>
                <a:ea typeface=""/>
                <a:cs typeface=""/>
              </a:rPr>
            </a:br>
            <a:r>
              <a:rPr lang="en-US" altLang="en-US" sz="1600" dirty="0">
                <a:solidFill>
                  <a:prstClr val="black"/>
                </a:solidFill>
                <a:latin typeface="+mn-lt"/>
                <a:ea typeface=""/>
                <a:cs typeface=""/>
              </a:rPr>
              <a:t>The Forgotten SI: </a:t>
            </a:r>
            <a:br>
              <a:rPr lang="en-US" altLang="en-US" sz="1600" dirty="0">
                <a:solidFill>
                  <a:prstClr val="black"/>
                </a:solidFill>
                <a:latin typeface="+mn-lt"/>
                <a:ea typeface=""/>
                <a:cs typeface=""/>
              </a:rPr>
            </a:br>
            <a:r>
              <a:rPr lang="en-US" altLang="en-US" sz="1600" dirty="0">
                <a:solidFill>
                  <a:prstClr val="black"/>
                </a:solidFill>
                <a:latin typeface="+mn-lt"/>
                <a:ea typeface=""/>
                <a:cs typeface=""/>
              </a:rPr>
              <a:t>Single Sponsor Institutions</a:t>
            </a:r>
          </a:p>
          <a:p>
            <a:pPr marL="0" lvl="0" indent="0" algn="ctr"/>
            <a:r>
              <a:rPr lang="en-US" altLang="en-US" sz="1400" b="0" dirty="0">
                <a:solidFill>
                  <a:prstClr val="black"/>
                </a:solidFill>
                <a:latin typeface="+mn-lt"/>
                <a:ea typeface=""/>
                <a:cs typeface=""/>
              </a:rPr>
              <a:t>Tuesday, February 21, 2017</a:t>
            </a:r>
          </a:p>
          <a:p>
            <a:pPr algn="ctr"/>
            <a:r>
              <a:rPr lang="en-US" altLang="en-US" sz="1400" b="0" dirty="0">
                <a:solidFill>
                  <a:prstClr val="black"/>
                </a:solidFill>
                <a:latin typeface="+mn-lt"/>
                <a:ea typeface=""/>
                <a:cs typeface=""/>
              </a:rPr>
              <a:t>12:00pm – 1:00pm EST</a:t>
            </a:r>
            <a:br>
              <a:rPr lang="en-US" altLang="en-US" sz="1400" b="0" dirty="0">
                <a:solidFill>
                  <a:prstClr val="black"/>
                </a:solidFill>
                <a:latin typeface="+mn-lt"/>
                <a:ea typeface=""/>
                <a:cs typeface=""/>
              </a:rPr>
            </a:br>
            <a:r>
              <a:rPr lang="en-US" altLang="en-US" sz="1400" b="0" dirty="0">
                <a:solidFill>
                  <a:prstClr val="black"/>
                </a:solidFill>
                <a:latin typeface="+mn-lt"/>
                <a:ea typeface=""/>
                <a:cs typeface=""/>
              </a:rPr>
              <a:t/>
            </a:r>
            <a:br>
              <a:rPr lang="en-US" altLang="en-US" sz="1400" b="0" dirty="0">
                <a:solidFill>
                  <a:prstClr val="black"/>
                </a:solidFill>
                <a:latin typeface="+mn-lt"/>
                <a:ea typeface=""/>
                <a:cs typeface=""/>
              </a:rPr>
            </a:br>
            <a:r>
              <a:rPr lang="en-US" sz="1600" dirty="0">
                <a:latin typeface="+mn-lt"/>
              </a:rPr>
              <a:t>Medical Knowledge ✔ Patient Care ✔ Now What?</a:t>
            </a:r>
            <a:br>
              <a:rPr lang="en-US" sz="1600" dirty="0">
                <a:latin typeface="+mn-lt"/>
              </a:rPr>
            </a:br>
            <a:r>
              <a:rPr lang="en-US" altLang="en-US" sz="1400" b="0" dirty="0">
                <a:latin typeface="+mn-lt"/>
              </a:rPr>
              <a:t>Thursday, March 2, 2017</a:t>
            </a:r>
          </a:p>
          <a:p>
            <a:pPr marL="0" lvl="0" indent="0" algn="ctr"/>
            <a:r>
              <a:rPr lang="en-US" altLang="en-US" sz="1400" b="0" dirty="0">
                <a:latin typeface="+mn-lt"/>
              </a:rPr>
              <a:t>      12:00pm – 1:00pm EST</a:t>
            </a:r>
            <a:r>
              <a:rPr lang="en-US" altLang="en-US" sz="1200" b="0" dirty="0"/>
              <a:t/>
            </a:r>
            <a:br>
              <a:rPr lang="en-US" altLang="en-US" sz="1200" b="0" dirty="0"/>
            </a:br>
            <a:r>
              <a:rPr lang="en-US" altLang="en-US" sz="1200" b="0" dirty="0"/>
              <a:t/>
            </a:r>
            <a:br>
              <a:rPr lang="en-US" altLang="en-US" sz="1200" b="0" dirty="0"/>
            </a:br>
            <a:r>
              <a:rPr lang="en-US" altLang="en-US" sz="1600" dirty="0">
                <a:solidFill>
                  <a:prstClr val="black"/>
                </a:solidFill>
                <a:latin typeface="+mn-lt"/>
                <a:ea typeface=""/>
                <a:cs typeface=""/>
              </a:rPr>
              <a:t>Ask Partners – Spring Freebie</a:t>
            </a:r>
          </a:p>
          <a:p>
            <a:pPr marL="0" lvl="0" indent="0" algn="ctr"/>
            <a:r>
              <a:rPr lang="en-US" altLang="en-US" sz="1600" b="0" dirty="0">
                <a:solidFill>
                  <a:prstClr val="black"/>
                </a:solidFill>
                <a:latin typeface="+mn-lt"/>
                <a:ea typeface=""/>
                <a:cs typeface=""/>
              </a:rPr>
              <a:t>Thursday, March 23, 2017</a:t>
            </a:r>
          </a:p>
          <a:p>
            <a:pPr algn="ctr"/>
            <a:r>
              <a:rPr lang="en-US" altLang="en-US" sz="1600" b="0" dirty="0">
                <a:solidFill>
                  <a:prstClr val="black"/>
                </a:solidFill>
                <a:latin typeface="+mn-lt"/>
                <a:ea typeface=""/>
                <a:cs typeface=""/>
              </a:rPr>
              <a:t>12:00pm – 1:00pm EST</a:t>
            </a:r>
            <a:r>
              <a:rPr lang="en-US" altLang="en-US" sz="1600" b="0" dirty="0">
                <a:latin typeface="+mn-lt"/>
              </a:rPr>
              <a:t/>
            </a:r>
            <a:br>
              <a:rPr lang="en-US" altLang="en-US" sz="1600" b="0" dirty="0">
                <a:latin typeface="+mn-lt"/>
              </a:rPr>
            </a:br>
            <a:r>
              <a:rPr lang="en-US" altLang="en-US" sz="1200" b="0" dirty="0"/>
              <a:t/>
            </a:r>
            <a:br>
              <a:rPr lang="en-US" altLang="en-US" sz="1200" b="0" dirty="0"/>
            </a:br>
            <a:r>
              <a:rPr lang="en-US" altLang="en-US" sz="1400" b="0" dirty="0">
                <a:solidFill>
                  <a:prstClr val="black"/>
                </a:solidFill>
                <a:latin typeface="+mn-lt"/>
                <a:ea typeface=""/>
                <a:cs typeface=""/>
              </a:rPr>
              <a:t/>
            </a:r>
            <a:br>
              <a:rPr lang="en-US" altLang="en-US" sz="1400" b="0" dirty="0">
                <a:solidFill>
                  <a:prstClr val="black"/>
                </a:solidFill>
                <a:latin typeface="+mn-lt"/>
                <a:ea typeface=""/>
                <a:cs typeface=""/>
              </a:rPr>
            </a:br>
            <a:endParaRPr lang="en-US" altLang="en-US" sz="1500" dirty="0">
              <a:latin typeface="+mn-lt"/>
            </a:endParaRPr>
          </a:p>
          <a:p>
            <a:pPr algn="ctr">
              <a:lnSpc>
                <a:spcPct val="80000"/>
              </a:lnSpc>
              <a:buFont typeface="Wingdings" charset="2"/>
              <a:buNone/>
            </a:pPr>
            <a:r>
              <a:rPr lang="en-US" altLang="en-US" sz="1500" dirty="0">
                <a:latin typeface="Arial" charset="0"/>
                <a:hlinkClick r:id="rId10"/>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1718748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Heather Peters, M.Ed., Ph.D.</a:t>
            </a:r>
          </a:p>
          <a:p>
            <a:pPr algn="ctr">
              <a:lnSpc>
                <a:spcPct val="80000"/>
              </a:lnSpc>
              <a:buNone/>
              <a:defRPr/>
            </a:pPr>
            <a:r>
              <a:rPr lang="en-US" sz="2000" dirty="0"/>
              <a:t>724-864-7320  |  </a:t>
            </a:r>
            <a:r>
              <a:rPr lang="en-US" sz="2000" dirty="0">
                <a:solidFill>
                  <a:srgbClr val="FF0000"/>
                </a:solidFill>
                <a:hlinkClick r:id="rId4"/>
              </a:rPr>
              <a:t>Heather@PartnersInMedEd.com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38</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4923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70021" y="5585671"/>
            <a:ext cx="8229600" cy="685800"/>
          </a:xfrm>
        </p:spPr>
        <p:txBody>
          <a:bodyPr>
            <a:normAutofit fontScale="77500" lnSpcReduction="20000"/>
          </a:bodyPr>
          <a:lstStyle/>
          <a:p>
            <a:pPr marL="0" indent="0" algn="ctr">
              <a:buNone/>
            </a:pPr>
            <a:r>
              <a:rPr lang="en-US" dirty="0"/>
              <a:t>“Our obligation is to educate ALL learners”</a:t>
            </a:r>
          </a:p>
          <a:p>
            <a:pPr marL="0" indent="0" algn="ctr">
              <a:buNone/>
            </a:pPr>
            <a:r>
              <a:rPr lang="en-US" i="1" dirty="0"/>
              <a:t>J. </a:t>
            </a:r>
            <a:r>
              <a:rPr lang="en-US" i="1" dirty="0" err="1"/>
              <a:t>Guerrasio</a:t>
            </a:r>
            <a:endParaRPr lang="en-US" i="1"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821" y="1215857"/>
            <a:ext cx="6096000" cy="4084320"/>
          </a:xfrm>
          <a:prstGeom prst="rect">
            <a:avLst/>
          </a:prstGeom>
        </p:spPr>
      </p:pic>
      <p:sp>
        <p:nvSpPr>
          <p:cNvPr id="16" name="Title 1"/>
          <p:cNvSpPr>
            <a:spLocks noGrp="1"/>
          </p:cNvSpPr>
          <p:nvPr>
            <p:ph type="title"/>
          </p:nvPr>
        </p:nvSpPr>
        <p:spPr>
          <a:xfrm>
            <a:off x="1836821" y="457200"/>
            <a:ext cx="6340643" cy="473163"/>
          </a:xfrm>
        </p:spPr>
        <p:txBody>
          <a:bodyPr>
            <a:noAutofit/>
          </a:bodyPr>
          <a:lstStyle/>
          <a:p>
            <a:r>
              <a:rPr lang="en-US" sz="2800" dirty="0"/>
              <a:t>Importance of Learner Assistance</a:t>
            </a:r>
          </a:p>
        </p:txBody>
      </p:sp>
      <p:sp>
        <p:nvSpPr>
          <p:cNvPr id="18" name="Slide Number Placeholder 17"/>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dirty="0"/>
          </a:p>
        </p:txBody>
      </p:sp>
      <p:sp>
        <p:nvSpPr>
          <p:cNvPr id="9"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182987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20686" y="228599"/>
            <a:ext cx="6142264" cy="1371600"/>
          </a:xfrm>
        </p:spPr>
        <p:txBody>
          <a:bodyPr>
            <a:normAutofit fontScale="90000"/>
          </a:bodyPr>
          <a:lstStyle/>
          <a:p>
            <a:r>
              <a:rPr lang="en-US" sz="3200" dirty="0"/>
              <a:t>Early Identification to Provide Intervention, the Step </a:t>
            </a:r>
            <a:r>
              <a:rPr lang="en-US" sz="3200" dirty="0">
                <a:solidFill>
                  <a:srgbClr val="FF0000"/>
                </a:solidFill>
              </a:rPr>
              <a:t>BEFORE </a:t>
            </a:r>
            <a:r>
              <a:rPr lang="en-US" sz="3200" dirty="0"/>
              <a:t>Remediation</a:t>
            </a:r>
          </a:p>
        </p:txBody>
      </p:sp>
      <p:sp>
        <p:nvSpPr>
          <p:cNvPr id="7" name="Content Placeholder 2"/>
          <p:cNvSpPr>
            <a:spLocks noGrp="1"/>
          </p:cNvSpPr>
          <p:nvPr>
            <p:ph idx="1"/>
          </p:nvPr>
        </p:nvSpPr>
        <p:spPr>
          <a:xfrm>
            <a:off x="673769" y="1792707"/>
            <a:ext cx="8229600" cy="4114608"/>
          </a:xfrm>
        </p:spPr>
        <p:txBody>
          <a:bodyPr>
            <a:noAutofit/>
          </a:bodyPr>
          <a:lstStyle/>
          <a:p>
            <a:r>
              <a:rPr lang="en-US" sz="1800" dirty="0"/>
              <a:t>Guidelines for initial identification phase</a:t>
            </a:r>
          </a:p>
          <a:p>
            <a:pPr lvl="1"/>
            <a:r>
              <a:rPr lang="en-US" sz="1600" dirty="0"/>
              <a:t>Inform your new learners that you want to know what is going on with them when it is happening</a:t>
            </a:r>
          </a:p>
          <a:p>
            <a:pPr lvl="1"/>
            <a:r>
              <a:rPr lang="en-US" sz="1600" dirty="0"/>
              <a:t>Meet with new learners one-on-one</a:t>
            </a:r>
          </a:p>
          <a:p>
            <a:pPr lvl="1"/>
            <a:r>
              <a:rPr lang="en-US" sz="1600" dirty="0"/>
              <a:t>Hold faculty review meetings at the beginning of the academic year for new learners &amp; transfers</a:t>
            </a:r>
          </a:p>
          <a:p>
            <a:r>
              <a:rPr lang="en-US" sz="1800" baseline="0" dirty="0"/>
              <a:t>Establishing</a:t>
            </a:r>
            <a:r>
              <a:rPr lang="en-US" sz="1800" dirty="0"/>
              <a:t> early and late identifiers</a:t>
            </a:r>
          </a:p>
          <a:p>
            <a:pPr lvl="1"/>
            <a:r>
              <a:rPr lang="en-US" sz="1600" dirty="0"/>
              <a:t>Early identifiers (comments, emails, PSAs, observation)</a:t>
            </a:r>
          </a:p>
          <a:p>
            <a:pPr lvl="1"/>
            <a:r>
              <a:rPr lang="en-US" sz="1600" dirty="0"/>
              <a:t>Late identifiers (in-house medical knowledge exams, peer/multisource assessments, end of rotation evaluation, comments during a faculty review meeting, or unsatisfactory in-training exam performance) </a:t>
            </a:r>
          </a:p>
        </p:txBody>
      </p:sp>
      <p:sp>
        <p:nvSpPr>
          <p:cNvPr id="9" name="Slide Number Placeholder 8"/>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sp>
        <p:nvSpPr>
          <p:cNvPr id="10"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36294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Faculty development principles</a:t>
            </a:r>
          </a:p>
          <a:p>
            <a:pPr lvl="1"/>
            <a:r>
              <a:rPr lang="en-US" sz="1600" dirty="0"/>
              <a:t>PROVIDE every learner with FREQUENT FEEDBACK and establish authentic learner dialogue to uncover academic and behavioral issues early</a:t>
            </a:r>
          </a:p>
          <a:p>
            <a:pPr lvl="1"/>
            <a:r>
              <a:rPr lang="en-US" sz="1600" dirty="0"/>
              <a:t>REVIEW expectations for educational experience with learners to allow them to see where they might be deviating from the norm</a:t>
            </a:r>
          </a:p>
          <a:p>
            <a:pPr lvl="1"/>
            <a:r>
              <a:rPr lang="en-US" sz="1600" dirty="0"/>
              <a:t>NOTIFY appropriate persons when an issue is detected to obtain guidance</a:t>
            </a:r>
          </a:p>
          <a:p>
            <a:pPr lvl="1"/>
            <a:r>
              <a:rPr lang="en-US" sz="1600" dirty="0"/>
              <a:t>DOCUMENT with examples whenever possible to guide the intervention process</a:t>
            </a:r>
          </a:p>
          <a:p>
            <a:r>
              <a:rPr lang="en-US" sz="1800" dirty="0"/>
              <a:t>Barriers</a:t>
            </a:r>
          </a:p>
          <a:p>
            <a:pPr lvl="1"/>
            <a:r>
              <a:rPr lang="en-US" sz="1600" dirty="0"/>
              <a:t>Inadequate documentation</a:t>
            </a:r>
          </a:p>
          <a:p>
            <a:pPr lvl="1"/>
            <a:r>
              <a:rPr lang="en-US" sz="1600" dirty="0"/>
              <a:t>No established procedures</a:t>
            </a:r>
          </a:p>
          <a:p>
            <a:pPr lvl="1"/>
            <a:r>
              <a:rPr lang="en-US" sz="1600" dirty="0"/>
              <a:t>Mental health issues</a:t>
            </a:r>
          </a:p>
          <a:p>
            <a:pPr lvl="2"/>
            <a:r>
              <a:rPr lang="en-US" sz="1200" dirty="0"/>
              <a:t>Psychosocial stressors, psychiatric diagnoses, substance abuse and</a:t>
            </a:r>
          </a:p>
          <a:p>
            <a:pPr lvl="2"/>
            <a:r>
              <a:rPr lang="en-US" sz="1200" dirty="0"/>
              <a:t>Learning disabilities</a:t>
            </a:r>
          </a:p>
          <a:p>
            <a:endParaRPr lang="en-US" dirty="0"/>
          </a:p>
        </p:txBody>
      </p:sp>
      <p:sp>
        <p:nvSpPr>
          <p:cNvPr id="3" name="Title 2"/>
          <p:cNvSpPr>
            <a:spLocks noGrp="1"/>
          </p:cNvSpPr>
          <p:nvPr>
            <p:ph type="title"/>
          </p:nvPr>
        </p:nvSpPr>
        <p:spPr/>
        <p:txBody>
          <a:bodyPr>
            <a:normAutofit fontScale="90000"/>
          </a:bodyPr>
          <a:lstStyle/>
          <a:p>
            <a:r>
              <a:rPr lang="en-US" sz="3600" dirty="0"/>
              <a:t>Early Identification to Provide Intervention, the Step </a:t>
            </a:r>
            <a:r>
              <a:rPr lang="en-US" sz="3600" dirty="0">
                <a:solidFill>
                  <a:srgbClr val="FF0000"/>
                </a:solidFill>
              </a:rPr>
              <a:t>BEFORE </a:t>
            </a:r>
            <a:r>
              <a:rPr lang="en-US" sz="3600" dirty="0"/>
              <a:t>Remediation</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spTree>
    <p:custDataLst>
      <p:tags r:id="rId1"/>
    </p:custDataLst>
    <p:extLst>
      <p:ext uri="{BB962C8B-B14F-4D97-AF65-F5344CB8AC3E}">
        <p14:creationId xmlns:p14="http://schemas.microsoft.com/office/powerpoint/2010/main" val="149679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rc_mi" descr="http://wallpaperscraft.com/image/clipart_man_book_huge_reading_knowledge_19519_1920x12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065" y="4615542"/>
            <a:ext cx="2324109" cy="1544199"/>
          </a:xfrm>
          <a:prstGeom prst="rect">
            <a:avLst/>
          </a:prstGeom>
          <a:noFill/>
          <a:ln>
            <a:noFill/>
          </a:ln>
        </p:spPr>
      </p:pic>
      <p:sp>
        <p:nvSpPr>
          <p:cNvPr id="4" name="Footer Placeholder 3"/>
          <p:cNvSpPr>
            <a:spLocks noGrp="1"/>
          </p:cNvSpPr>
          <p:nvPr>
            <p:ph type="ftr" sz="quarter" idx="10"/>
          </p:nvPr>
        </p:nvSpPr>
        <p:spPr/>
        <p:txBody>
          <a:bodyPr/>
          <a:lstStyle/>
          <a:p>
            <a:pPr>
              <a:defRPr/>
            </a:pPr>
            <a:r>
              <a:rPr lang="en-US" dirty="0"/>
              <a:t>Presented by Partners in Medical Education, Inc. </a:t>
            </a:r>
            <a:r>
              <a:rPr lang="en-US" dirty="0" smtClean="0"/>
              <a:t>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
        <p:nvSpPr>
          <p:cNvPr id="6" name="Title 5"/>
          <p:cNvSpPr>
            <a:spLocks noGrp="1"/>
          </p:cNvSpPr>
          <p:nvPr>
            <p:ph type="title"/>
          </p:nvPr>
        </p:nvSpPr>
        <p:spPr>
          <a:xfrm>
            <a:off x="2880174" y="2095743"/>
            <a:ext cx="6115049" cy="2940715"/>
          </a:xfrm>
        </p:spPr>
        <p:txBody>
          <a:bodyPr/>
          <a:lstStyle/>
          <a:p>
            <a:r>
              <a:rPr lang="en-US" dirty="0"/>
              <a:t>Working with Learners with Medical Knowledge Deficits</a:t>
            </a:r>
          </a:p>
        </p:txBody>
      </p:sp>
    </p:spTree>
    <p:custDataLst>
      <p:tags r:id="rId1"/>
    </p:custDataLst>
    <p:extLst>
      <p:ext uri="{BB962C8B-B14F-4D97-AF65-F5344CB8AC3E}">
        <p14:creationId xmlns:p14="http://schemas.microsoft.com/office/powerpoint/2010/main" val="99025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Goals:</a:t>
            </a:r>
          </a:p>
          <a:p>
            <a:pPr lvl="1"/>
            <a:r>
              <a:rPr lang="en-US" dirty="0"/>
              <a:t>Differentiate between medical knowledge deficit and other deficits</a:t>
            </a:r>
          </a:p>
          <a:p>
            <a:pPr lvl="1"/>
            <a:r>
              <a:rPr lang="en-US" dirty="0"/>
              <a:t>Provide some possible remediation strategies based on the type of medical knowledge deficit</a:t>
            </a:r>
          </a:p>
          <a:p>
            <a:pPr lvl="1"/>
            <a:r>
              <a:rPr lang="en-US" dirty="0"/>
              <a:t>Recommendations for preventing and addressing medical knowledge deficits at the individual level, program level, and suggest faculty development objectives</a:t>
            </a:r>
          </a:p>
        </p:txBody>
      </p:sp>
      <p:sp>
        <p:nvSpPr>
          <p:cNvPr id="3" name="Title 2"/>
          <p:cNvSpPr>
            <a:spLocks noGrp="1"/>
          </p:cNvSpPr>
          <p:nvPr>
            <p:ph type="title"/>
          </p:nvPr>
        </p:nvSpPr>
        <p:spPr/>
        <p:txBody>
          <a:bodyPr/>
          <a:lstStyle/>
          <a:p>
            <a:r>
              <a:rPr lang="en-US" dirty="0"/>
              <a:t>Medical Knowledge</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pic>
        <p:nvPicPr>
          <p:cNvPr id="7" name="irc_mi" descr="http://wallpaperscraft.com/image/clipart_man_book_huge_reading_knowledge_19519_1920x12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2347" y="4449608"/>
            <a:ext cx="3383653" cy="1893384"/>
          </a:xfrm>
          <a:prstGeom prst="rect">
            <a:avLst/>
          </a:prstGeom>
          <a:noFill/>
          <a:ln>
            <a:noFill/>
          </a:ln>
        </p:spPr>
      </p:pic>
    </p:spTree>
    <p:custDataLst>
      <p:tags r:id="rId1"/>
    </p:custDataLst>
    <p:extLst>
      <p:ext uri="{BB962C8B-B14F-4D97-AF65-F5344CB8AC3E}">
        <p14:creationId xmlns:p14="http://schemas.microsoft.com/office/powerpoint/2010/main" val="396569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Comments such as “needs to read more” from faculty may point to a medical knowledge deficit, but never assume…</a:t>
            </a:r>
          </a:p>
          <a:p>
            <a:r>
              <a:rPr lang="en-US" dirty="0"/>
              <a:t>Investigate by interviewing the struggling learner</a:t>
            </a:r>
          </a:p>
        </p:txBody>
      </p:sp>
      <p:sp>
        <p:nvSpPr>
          <p:cNvPr id="3" name="Title 2"/>
          <p:cNvSpPr>
            <a:spLocks noGrp="1"/>
          </p:cNvSpPr>
          <p:nvPr>
            <p:ph type="title"/>
          </p:nvPr>
        </p:nvSpPr>
        <p:spPr/>
        <p:txBody>
          <a:bodyPr/>
          <a:lstStyle/>
          <a:p>
            <a:r>
              <a:rPr lang="en-US" dirty="0"/>
              <a:t>It is a medical knowledge or some other deficit?	</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
        <p:nvSpPr>
          <p:cNvPr id="6" name="Footer Placeholder 1"/>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Tree>
    <p:custDataLst>
      <p:tags r:id="rId1"/>
    </p:custDataLst>
    <p:extLst>
      <p:ext uri="{BB962C8B-B14F-4D97-AF65-F5344CB8AC3E}">
        <p14:creationId xmlns:p14="http://schemas.microsoft.com/office/powerpoint/2010/main" val="2327020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11035</TotalTime>
  <Words>2447</Words>
  <Application>Microsoft Macintosh PowerPoint</Application>
  <PresentationFormat>On-screen Show (4:3)</PresentationFormat>
  <Paragraphs>412</Paragraphs>
  <Slides>38</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Comic Sans MS</vt:lpstr>
      <vt:lpstr>Lucida Bright</vt:lpstr>
      <vt:lpstr>MS PGothic</vt:lpstr>
      <vt:lpstr>ＭＳ Ｐゴシック</vt:lpstr>
      <vt:lpstr>Wingdings</vt:lpstr>
      <vt:lpstr>Arial</vt:lpstr>
      <vt:lpstr>PME-2016</vt:lpstr>
      <vt:lpstr>Remediation of Struggling Learners  Using the Core Competencies</vt:lpstr>
      <vt:lpstr>Webinar Goals</vt:lpstr>
      <vt:lpstr>Some statistics…</vt:lpstr>
      <vt:lpstr>Importance of Learner Assistance</vt:lpstr>
      <vt:lpstr>Early Identification to Provide Intervention, the Step BEFORE Remediation</vt:lpstr>
      <vt:lpstr>Early Identification to Provide Intervention, the Step BEFORE Remediation</vt:lpstr>
      <vt:lpstr>Working with Learners with Medical Knowledge Deficits</vt:lpstr>
      <vt:lpstr>Medical Knowledge</vt:lpstr>
      <vt:lpstr>It is a medical knowledge or some other deficit? </vt:lpstr>
      <vt:lpstr>Key questions for Interview </vt:lpstr>
      <vt:lpstr>It’s probably not a foundational MK deficit if…</vt:lpstr>
      <vt:lpstr>Maybe it’s a neuropsychiatric issue…</vt:lpstr>
      <vt:lpstr>If the knowledge deficit is limited to one or two topics…</vt:lpstr>
      <vt:lpstr>Way better than “pump and dump” is</vt:lpstr>
      <vt:lpstr>Bloom’s Taxonomy of Educational Goals</vt:lpstr>
      <vt:lpstr>Remediation Plan A: Distracted Student with Chronic Low-Test Scores</vt:lpstr>
      <vt:lpstr>Remediation Plan B: Lack of Committed Study Time</vt:lpstr>
      <vt:lpstr>Remediation Plan C: Anxiety, Confidence, and Chronic  Low-Test Scores</vt:lpstr>
      <vt:lpstr>Remediation Plan C: Anxiety, Confidence, and Chronic Low-Test Scores</vt:lpstr>
      <vt:lpstr>Remediation Plan C: Anxiety, Confidence, and Chronic  Low-Test Scores</vt:lpstr>
      <vt:lpstr>Remediation Plan C: Anxiety, Confidence, and Chronic Low-Test Scores</vt:lpstr>
      <vt:lpstr>Who came to mind?</vt:lpstr>
      <vt:lpstr>Working with Learners that Possess Interpersonal and Communication Skills Challenges</vt:lpstr>
      <vt:lpstr>Interpersonal and Communication Skills</vt:lpstr>
      <vt:lpstr>Remediator’s Process</vt:lpstr>
      <vt:lpstr>Who came to mind?</vt:lpstr>
      <vt:lpstr>Working with Learners with Clinical Reasoning Issues</vt:lpstr>
      <vt:lpstr>Clinical Reasoning</vt:lpstr>
      <vt:lpstr>Metacognition and Cognitive Biases</vt:lpstr>
      <vt:lpstr>How to assess clinical reasoning skills</vt:lpstr>
      <vt:lpstr>PowerPoint Presentation</vt:lpstr>
      <vt:lpstr>Difficulty with problem representation</vt:lpstr>
      <vt:lpstr>Problem with “Illness Scripts”</vt:lpstr>
      <vt:lpstr>Who came to mind?</vt:lpstr>
      <vt:lpstr>Addressing Remediation Issues  at the Sponsoring Institution level?</vt:lpstr>
      <vt:lpstr>Sponsoring Institution Considerations about Remediation</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119</cp:revision>
  <cp:lastPrinted>2017-01-24T23:12:42Z</cp:lastPrinted>
  <dcterms:created xsi:type="dcterms:W3CDTF">2016-03-20T11:36:31Z</dcterms:created>
  <dcterms:modified xsi:type="dcterms:W3CDTF">2017-01-25T17:58:21Z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586C1DDF-ED80-4189-BF84-647CA096D59E</vt:lpwstr>
  </property>
  <property fmtid="{D5CDD505-2E9C-101B-9397-08002B2CF9AE}" pid="3" name="ArticulatePath">
    <vt:lpwstr>webinar </vt:lpwstr>
  </property>
</Properties>
</file>