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1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6412" r:id="rId1"/>
  </p:sldMasterIdLst>
  <p:notesMasterIdLst>
    <p:notesMasterId r:id="rId36"/>
  </p:notesMasterIdLst>
  <p:sldIdLst>
    <p:sldId id="256" r:id="rId2"/>
    <p:sldId id="323" r:id="rId3"/>
    <p:sldId id="257" r:id="rId4"/>
    <p:sldId id="294" r:id="rId5"/>
    <p:sldId id="260" r:id="rId6"/>
    <p:sldId id="295" r:id="rId7"/>
    <p:sldId id="296" r:id="rId8"/>
    <p:sldId id="264" r:id="rId9"/>
    <p:sldId id="261" r:id="rId10"/>
    <p:sldId id="297" r:id="rId11"/>
    <p:sldId id="299" r:id="rId12"/>
    <p:sldId id="300" r:id="rId13"/>
    <p:sldId id="301" r:id="rId14"/>
    <p:sldId id="302" r:id="rId15"/>
    <p:sldId id="303" r:id="rId16"/>
    <p:sldId id="304" r:id="rId17"/>
    <p:sldId id="267" r:id="rId18"/>
    <p:sldId id="305" r:id="rId19"/>
    <p:sldId id="306" r:id="rId20"/>
    <p:sldId id="307" r:id="rId21"/>
    <p:sldId id="266" r:id="rId22"/>
    <p:sldId id="268" r:id="rId23"/>
    <p:sldId id="275" r:id="rId24"/>
    <p:sldId id="308" r:id="rId25"/>
    <p:sldId id="276" r:id="rId26"/>
    <p:sldId id="310" r:id="rId27"/>
    <p:sldId id="277" r:id="rId28"/>
    <p:sldId id="278" r:id="rId29"/>
    <p:sldId id="279" r:id="rId30"/>
    <p:sldId id="311" r:id="rId31"/>
    <p:sldId id="309" r:id="rId32"/>
    <p:sldId id="273" r:id="rId33"/>
    <p:sldId id="321" r:id="rId34"/>
    <p:sldId id="322" r:id="rId3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88"/>
    <p:restoredTop sz="95827" autoAdjust="0"/>
  </p:normalViewPr>
  <p:slideViewPr>
    <p:cSldViewPr snapToGrid="0" snapToObjects="1">
      <p:cViewPr varScale="1">
        <p:scale>
          <a:sx n="102" d="100"/>
          <a:sy n="102" d="100"/>
        </p:scale>
        <p:origin x="154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E99D0F-3C85-4620-9FFE-23EF8D43AE73}" type="doc">
      <dgm:prSet loTypeId="urn:microsoft.com/office/officeart/2005/8/layout/radial1" loCatId="cycle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E25E85BC-4107-40E0-A5D3-9D05D1C366F2}">
      <dgm:prSet phldrT="[Text]"/>
      <dgm:spPr/>
      <dgm:t>
        <a:bodyPr/>
        <a:lstStyle/>
        <a:p>
          <a:r>
            <a:rPr lang="en-US" dirty="0"/>
            <a:t>2017-2018</a:t>
          </a:r>
        </a:p>
      </dgm:t>
    </dgm:pt>
    <dgm:pt modelId="{9A466B81-2456-4343-9977-C6D5F4BADA85}" type="parTrans" cxnId="{1D6FCF01-A6AD-448A-8C45-56854F0CF8C4}">
      <dgm:prSet/>
      <dgm:spPr/>
      <dgm:t>
        <a:bodyPr/>
        <a:lstStyle/>
        <a:p>
          <a:endParaRPr lang="en-US"/>
        </a:p>
      </dgm:t>
    </dgm:pt>
    <dgm:pt modelId="{902E2FA2-7D3D-422B-ABCB-09E641E7B452}" type="sibTrans" cxnId="{1D6FCF01-A6AD-448A-8C45-56854F0CF8C4}">
      <dgm:prSet/>
      <dgm:spPr/>
      <dgm:t>
        <a:bodyPr/>
        <a:lstStyle/>
        <a:p>
          <a:endParaRPr lang="en-US"/>
        </a:p>
      </dgm:t>
    </dgm:pt>
    <dgm:pt modelId="{955F5280-7963-4F44-A7DE-FBC58B578709}">
      <dgm:prSet phldrT="[Text]" custT="1"/>
      <dgm:spPr/>
      <dgm:t>
        <a:bodyPr/>
        <a:lstStyle/>
        <a:p>
          <a:r>
            <a:rPr lang="en-US" sz="1100" dirty="0"/>
            <a:t>Institutional</a:t>
          </a:r>
        </a:p>
        <a:p>
          <a:r>
            <a:rPr lang="en-US" sz="1100" dirty="0"/>
            <a:t>&amp; Program</a:t>
          </a:r>
        </a:p>
        <a:p>
          <a:r>
            <a:rPr lang="en-US" sz="1100" dirty="0"/>
            <a:t>Standards</a:t>
          </a:r>
        </a:p>
      </dgm:t>
    </dgm:pt>
    <dgm:pt modelId="{B52D151E-76F6-43B2-9381-A4741B652A7F}" type="parTrans" cxnId="{A0E1831D-49AC-44F9-94CD-B2B88936E26E}">
      <dgm:prSet/>
      <dgm:spPr/>
      <dgm:t>
        <a:bodyPr/>
        <a:lstStyle/>
        <a:p>
          <a:endParaRPr lang="en-US" dirty="0"/>
        </a:p>
      </dgm:t>
    </dgm:pt>
    <dgm:pt modelId="{3A324BF6-5FBE-4058-8B17-F549FE4DCCAC}" type="sibTrans" cxnId="{A0E1831D-49AC-44F9-94CD-B2B88936E26E}">
      <dgm:prSet/>
      <dgm:spPr/>
      <dgm:t>
        <a:bodyPr/>
        <a:lstStyle/>
        <a:p>
          <a:endParaRPr lang="en-US"/>
        </a:p>
      </dgm:t>
    </dgm:pt>
    <dgm:pt modelId="{2EFA86DC-DC04-4365-8F48-24E5DB78CA0B}">
      <dgm:prSet phldrT="[Text]"/>
      <dgm:spPr/>
      <dgm:t>
        <a:bodyPr/>
        <a:lstStyle/>
        <a:p>
          <a:r>
            <a:rPr lang="en-US" dirty="0"/>
            <a:t>Refined Self-Study Documents</a:t>
          </a:r>
        </a:p>
      </dgm:t>
    </dgm:pt>
    <dgm:pt modelId="{D014515A-6AE8-4892-8481-3DEE2AAFD756}" type="parTrans" cxnId="{36A2B0DA-908A-4A11-96A1-34E55A0C1F91}">
      <dgm:prSet/>
      <dgm:spPr/>
      <dgm:t>
        <a:bodyPr/>
        <a:lstStyle/>
        <a:p>
          <a:endParaRPr lang="en-US" dirty="0"/>
        </a:p>
      </dgm:t>
    </dgm:pt>
    <dgm:pt modelId="{044DD4B8-C615-4496-9812-4FD2473EE454}" type="sibTrans" cxnId="{36A2B0DA-908A-4A11-96A1-34E55A0C1F91}">
      <dgm:prSet/>
      <dgm:spPr/>
      <dgm:t>
        <a:bodyPr/>
        <a:lstStyle/>
        <a:p>
          <a:endParaRPr lang="en-US"/>
        </a:p>
      </dgm:t>
    </dgm:pt>
    <dgm:pt modelId="{A9461059-F1B8-4FF0-9EA4-65CDF6A8499A}">
      <dgm:prSet phldrT="[Text]"/>
      <dgm:spPr/>
      <dgm:t>
        <a:bodyPr/>
        <a:lstStyle/>
        <a:p>
          <a:r>
            <a:rPr lang="en-US" dirty="0"/>
            <a:t>CLER 1.1</a:t>
          </a:r>
        </a:p>
        <a:p>
          <a:r>
            <a:rPr lang="en-US" dirty="0"/>
            <a:t>Protocol 3.0</a:t>
          </a:r>
        </a:p>
      </dgm:t>
    </dgm:pt>
    <dgm:pt modelId="{F1D9CB94-CF5B-4DC7-823B-E701B0781862}" type="parTrans" cxnId="{DCC7EB0B-EA21-4472-8721-7DA177FF6A58}">
      <dgm:prSet/>
      <dgm:spPr/>
      <dgm:t>
        <a:bodyPr/>
        <a:lstStyle/>
        <a:p>
          <a:endParaRPr lang="en-US" dirty="0"/>
        </a:p>
      </dgm:t>
    </dgm:pt>
    <dgm:pt modelId="{26E62D9B-EA78-42D0-9EA8-3B6788A8D24F}" type="sibTrans" cxnId="{DCC7EB0B-EA21-4472-8721-7DA177FF6A58}">
      <dgm:prSet/>
      <dgm:spPr/>
      <dgm:t>
        <a:bodyPr/>
        <a:lstStyle/>
        <a:p>
          <a:endParaRPr lang="en-US"/>
        </a:p>
      </dgm:t>
    </dgm:pt>
    <dgm:pt modelId="{954A6FE7-D3A3-4222-AE94-B731A2867D3D}">
      <dgm:prSet phldrT="[Text]"/>
      <dgm:spPr/>
      <dgm:t>
        <a:bodyPr/>
        <a:lstStyle/>
        <a:p>
          <a:r>
            <a:rPr lang="en-US" dirty="0"/>
            <a:t>10 year site visits</a:t>
          </a:r>
        </a:p>
      </dgm:t>
    </dgm:pt>
    <dgm:pt modelId="{44C8D8F6-B05A-4622-A009-D8D4239D10E6}" type="parTrans" cxnId="{5102829F-C104-416B-AAF4-59FDA0CEA28F}">
      <dgm:prSet/>
      <dgm:spPr/>
      <dgm:t>
        <a:bodyPr/>
        <a:lstStyle/>
        <a:p>
          <a:endParaRPr lang="en-US" dirty="0"/>
        </a:p>
      </dgm:t>
    </dgm:pt>
    <dgm:pt modelId="{E01E1F43-9E32-4D43-9C32-D7061AE19E6D}" type="sibTrans" cxnId="{5102829F-C104-416B-AAF4-59FDA0CEA28F}">
      <dgm:prSet/>
      <dgm:spPr/>
      <dgm:t>
        <a:bodyPr/>
        <a:lstStyle/>
        <a:p>
          <a:endParaRPr lang="en-US"/>
        </a:p>
      </dgm:t>
    </dgm:pt>
    <dgm:pt modelId="{3E81D49C-0DC4-44BE-BD0E-F33DAFA16E16}">
      <dgm:prSet phldrT="[Text]"/>
      <dgm:spPr/>
      <dgm:t>
        <a:bodyPr/>
        <a:lstStyle/>
        <a:p>
          <a:r>
            <a:rPr lang="en-US" dirty="0"/>
            <a:t>CPR Section IV</a:t>
          </a:r>
        </a:p>
      </dgm:t>
    </dgm:pt>
    <dgm:pt modelId="{D9526417-4253-473F-9C07-AE879FC27E12}" type="parTrans" cxnId="{25712221-3E38-4156-B471-D3FDA693BF1A}">
      <dgm:prSet/>
      <dgm:spPr/>
      <dgm:t>
        <a:bodyPr/>
        <a:lstStyle/>
        <a:p>
          <a:endParaRPr lang="en-US" dirty="0"/>
        </a:p>
      </dgm:t>
    </dgm:pt>
    <dgm:pt modelId="{287516C5-D7A9-47BC-B101-0ED66B2312F6}" type="sibTrans" cxnId="{25712221-3E38-4156-B471-D3FDA693BF1A}">
      <dgm:prSet/>
      <dgm:spPr/>
      <dgm:t>
        <a:bodyPr/>
        <a:lstStyle/>
        <a:p>
          <a:endParaRPr lang="en-US"/>
        </a:p>
      </dgm:t>
    </dgm:pt>
    <dgm:pt modelId="{305EA5A8-53F0-40A4-A7C7-46B4A5924A2C}">
      <dgm:prSet phldrT="[Text]"/>
      <dgm:spPr/>
      <dgm:t>
        <a:bodyPr/>
        <a:lstStyle/>
        <a:p>
          <a:r>
            <a:rPr lang="en-US" dirty="0"/>
            <a:t>Proposed CPR Section I-V </a:t>
          </a:r>
        </a:p>
      </dgm:t>
    </dgm:pt>
    <dgm:pt modelId="{6C7366ED-7A8C-4552-B166-F7A0CF6B2E25}" type="parTrans" cxnId="{23316204-09FA-4233-87A7-FA7FD6C6E320}">
      <dgm:prSet/>
      <dgm:spPr/>
      <dgm:t>
        <a:bodyPr/>
        <a:lstStyle/>
        <a:p>
          <a:endParaRPr lang="en-US" dirty="0"/>
        </a:p>
      </dgm:t>
    </dgm:pt>
    <dgm:pt modelId="{3E0092BF-7EC5-4F22-8861-CDC9D86653A5}" type="sibTrans" cxnId="{23316204-09FA-4233-87A7-FA7FD6C6E320}">
      <dgm:prSet/>
      <dgm:spPr/>
      <dgm:t>
        <a:bodyPr/>
        <a:lstStyle/>
        <a:p>
          <a:endParaRPr lang="en-US"/>
        </a:p>
      </dgm:t>
    </dgm:pt>
    <dgm:pt modelId="{62A7F6BC-16C7-427B-BA46-F29D616388D8}">
      <dgm:prSet phldrT="[Text]"/>
      <dgm:spPr/>
      <dgm:t>
        <a:bodyPr/>
        <a:lstStyle/>
        <a:p>
          <a:br>
            <a:rPr lang="en-US" dirty="0"/>
          </a:br>
          <a:r>
            <a:rPr lang="en-US" dirty="0"/>
            <a:t>Milestones 2.0</a:t>
          </a:r>
        </a:p>
      </dgm:t>
    </dgm:pt>
    <dgm:pt modelId="{660675D3-3436-4F46-B694-B74DFF34B820}" type="parTrans" cxnId="{05E86051-D487-4D4B-82AB-0EEE70F7FDFC}">
      <dgm:prSet/>
      <dgm:spPr/>
      <dgm:t>
        <a:bodyPr/>
        <a:lstStyle/>
        <a:p>
          <a:endParaRPr lang="en-US" dirty="0"/>
        </a:p>
      </dgm:t>
    </dgm:pt>
    <dgm:pt modelId="{19727D79-5546-4CA3-8001-09D08E3E77F7}" type="sibTrans" cxnId="{05E86051-D487-4D4B-82AB-0EEE70F7FDFC}">
      <dgm:prSet/>
      <dgm:spPr/>
      <dgm:t>
        <a:bodyPr/>
        <a:lstStyle/>
        <a:p>
          <a:endParaRPr lang="en-US"/>
        </a:p>
      </dgm:t>
    </dgm:pt>
    <dgm:pt modelId="{D01DE900-4FF3-4665-A32A-2A68BEA815E0}">
      <dgm:prSet phldrT="[Text]"/>
      <dgm:spPr/>
      <dgm:t>
        <a:bodyPr/>
        <a:lstStyle/>
        <a:p>
          <a:br>
            <a:rPr lang="en-US" dirty="0"/>
          </a:br>
          <a:r>
            <a:rPr lang="en-US" dirty="0"/>
            <a:t>SI 2025</a:t>
          </a:r>
        </a:p>
      </dgm:t>
    </dgm:pt>
    <dgm:pt modelId="{5B7244A6-2DB2-4894-A308-91D0368F945E}" type="parTrans" cxnId="{3008C995-C6CC-4AD5-B085-34151DFCB865}">
      <dgm:prSet/>
      <dgm:spPr/>
      <dgm:t>
        <a:bodyPr/>
        <a:lstStyle/>
        <a:p>
          <a:endParaRPr lang="en-US" dirty="0"/>
        </a:p>
      </dgm:t>
    </dgm:pt>
    <dgm:pt modelId="{EA2F409A-DC5D-4F3E-8D7D-5540D896385F}" type="sibTrans" cxnId="{3008C995-C6CC-4AD5-B085-34151DFCB865}">
      <dgm:prSet/>
      <dgm:spPr/>
      <dgm:t>
        <a:bodyPr/>
        <a:lstStyle/>
        <a:p>
          <a:endParaRPr lang="en-US"/>
        </a:p>
      </dgm:t>
    </dgm:pt>
    <dgm:pt modelId="{BE08A6B5-EFB7-4E7B-9333-C3CF08F3B5F4}">
      <dgm:prSet phldrT="[Text]"/>
      <dgm:spPr/>
      <dgm:t>
        <a:bodyPr/>
        <a:lstStyle/>
        <a:p>
          <a:br>
            <a:rPr lang="en-US" dirty="0"/>
          </a:br>
          <a:r>
            <a:rPr lang="en-US" dirty="0"/>
            <a:t>SAS + Osteopathic Recognition</a:t>
          </a:r>
        </a:p>
      </dgm:t>
    </dgm:pt>
    <dgm:pt modelId="{4E6367E9-AC8F-4D4E-AEEA-8D58817F33FA}" type="parTrans" cxnId="{A539D187-81AE-4391-A7C4-7BD047AF481C}">
      <dgm:prSet/>
      <dgm:spPr/>
      <dgm:t>
        <a:bodyPr/>
        <a:lstStyle/>
        <a:p>
          <a:endParaRPr lang="en-US" dirty="0"/>
        </a:p>
      </dgm:t>
    </dgm:pt>
    <dgm:pt modelId="{66218EB6-0573-4F91-8B10-406014C1EF33}" type="sibTrans" cxnId="{A539D187-81AE-4391-A7C4-7BD047AF481C}">
      <dgm:prSet/>
      <dgm:spPr/>
      <dgm:t>
        <a:bodyPr/>
        <a:lstStyle/>
        <a:p>
          <a:endParaRPr lang="en-US"/>
        </a:p>
      </dgm:t>
    </dgm:pt>
    <dgm:pt modelId="{A86052D1-E10F-4A06-92F4-5CA4FAFA7AA4}" type="pres">
      <dgm:prSet presAssocID="{42E99D0F-3C85-4620-9FFE-23EF8D43AE73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452CED1-787F-4069-B2D8-472C38DF476C}" type="pres">
      <dgm:prSet presAssocID="{E25E85BC-4107-40E0-A5D3-9D05D1C366F2}" presName="centerShape" presStyleLbl="node0" presStyleIdx="0" presStyleCnt="1"/>
      <dgm:spPr/>
    </dgm:pt>
    <dgm:pt modelId="{C81337A2-7323-40CE-8809-AA6FDC8A83C8}" type="pres">
      <dgm:prSet presAssocID="{B52D151E-76F6-43B2-9381-A4741B652A7F}" presName="Name9" presStyleLbl="parChTrans1D2" presStyleIdx="0" presStyleCnt="9"/>
      <dgm:spPr/>
    </dgm:pt>
    <dgm:pt modelId="{734D7AFA-FC7F-47C2-8A99-8598DAF7AC12}" type="pres">
      <dgm:prSet presAssocID="{B52D151E-76F6-43B2-9381-A4741B652A7F}" presName="connTx" presStyleLbl="parChTrans1D2" presStyleIdx="0" presStyleCnt="9"/>
      <dgm:spPr/>
    </dgm:pt>
    <dgm:pt modelId="{C03DD2EB-541C-4536-944E-FA2E09A76D14}" type="pres">
      <dgm:prSet presAssocID="{955F5280-7963-4F44-A7DE-FBC58B578709}" presName="node" presStyleLbl="node1" presStyleIdx="0" presStyleCnt="9">
        <dgm:presLayoutVars>
          <dgm:bulletEnabled val="1"/>
        </dgm:presLayoutVars>
      </dgm:prSet>
      <dgm:spPr/>
    </dgm:pt>
    <dgm:pt modelId="{BA74F31C-D094-4C2C-973C-110AF66A46E0}" type="pres">
      <dgm:prSet presAssocID="{D014515A-6AE8-4892-8481-3DEE2AAFD756}" presName="Name9" presStyleLbl="parChTrans1D2" presStyleIdx="1" presStyleCnt="9"/>
      <dgm:spPr/>
    </dgm:pt>
    <dgm:pt modelId="{6EDD7D3E-F014-48D9-8E3B-24B32220ECF1}" type="pres">
      <dgm:prSet presAssocID="{D014515A-6AE8-4892-8481-3DEE2AAFD756}" presName="connTx" presStyleLbl="parChTrans1D2" presStyleIdx="1" presStyleCnt="9"/>
      <dgm:spPr/>
    </dgm:pt>
    <dgm:pt modelId="{7C2A3D9E-25F9-4FC2-9F38-261DF2385F60}" type="pres">
      <dgm:prSet presAssocID="{2EFA86DC-DC04-4365-8F48-24E5DB78CA0B}" presName="node" presStyleLbl="node1" presStyleIdx="1" presStyleCnt="9" custRadScaleRad="96971" custRadScaleInc="393368">
        <dgm:presLayoutVars>
          <dgm:bulletEnabled val="1"/>
        </dgm:presLayoutVars>
      </dgm:prSet>
      <dgm:spPr/>
    </dgm:pt>
    <dgm:pt modelId="{A38E467F-F358-4B40-B95C-47E520FFA418}" type="pres">
      <dgm:prSet presAssocID="{D9526417-4253-473F-9C07-AE879FC27E12}" presName="Name9" presStyleLbl="parChTrans1D2" presStyleIdx="2" presStyleCnt="9"/>
      <dgm:spPr/>
    </dgm:pt>
    <dgm:pt modelId="{6E11A794-F9DB-498F-B7FD-D6CC149C53E2}" type="pres">
      <dgm:prSet presAssocID="{D9526417-4253-473F-9C07-AE879FC27E12}" presName="connTx" presStyleLbl="parChTrans1D2" presStyleIdx="2" presStyleCnt="9"/>
      <dgm:spPr/>
    </dgm:pt>
    <dgm:pt modelId="{4A8856E0-33F7-4779-9E2F-EBF2DFBB8109}" type="pres">
      <dgm:prSet presAssocID="{3E81D49C-0DC4-44BE-BD0E-F33DAFA16E16}" presName="node" presStyleLbl="node1" presStyleIdx="2" presStyleCnt="9" custRadScaleRad="98814" custRadScaleInc="-203948">
        <dgm:presLayoutVars>
          <dgm:bulletEnabled val="1"/>
        </dgm:presLayoutVars>
      </dgm:prSet>
      <dgm:spPr/>
    </dgm:pt>
    <dgm:pt modelId="{CDAEC765-8AB8-43F2-937C-3ED8ADB87588}" type="pres">
      <dgm:prSet presAssocID="{6C7366ED-7A8C-4552-B166-F7A0CF6B2E25}" presName="Name9" presStyleLbl="parChTrans1D2" presStyleIdx="3" presStyleCnt="9"/>
      <dgm:spPr/>
    </dgm:pt>
    <dgm:pt modelId="{5A2B5457-F3C0-4BEC-BE60-F146349183D1}" type="pres">
      <dgm:prSet presAssocID="{6C7366ED-7A8C-4552-B166-F7A0CF6B2E25}" presName="connTx" presStyleLbl="parChTrans1D2" presStyleIdx="3" presStyleCnt="9"/>
      <dgm:spPr/>
    </dgm:pt>
    <dgm:pt modelId="{F5CA4A6F-56ED-4AA6-852D-295236A90F3D}" type="pres">
      <dgm:prSet presAssocID="{305EA5A8-53F0-40A4-A7C7-46B4A5924A2C}" presName="node" presStyleLbl="node1" presStyleIdx="3" presStyleCnt="9" custRadScaleRad="95281" custRadScaleInc="-204544">
        <dgm:presLayoutVars>
          <dgm:bulletEnabled val="1"/>
        </dgm:presLayoutVars>
      </dgm:prSet>
      <dgm:spPr/>
    </dgm:pt>
    <dgm:pt modelId="{9035DFD5-357C-44A1-A67B-AE105CFE6DBB}" type="pres">
      <dgm:prSet presAssocID="{F1D9CB94-CF5B-4DC7-823B-E701B0781862}" presName="Name9" presStyleLbl="parChTrans1D2" presStyleIdx="4" presStyleCnt="9"/>
      <dgm:spPr/>
    </dgm:pt>
    <dgm:pt modelId="{60A04E40-35CE-4A23-AE0A-F04E3FC33D8E}" type="pres">
      <dgm:prSet presAssocID="{F1D9CB94-CF5B-4DC7-823B-E701B0781862}" presName="connTx" presStyleLbl="parChTrans1D2" presStyleIdx="4" presStyleCnt="9"/>
      <dgm:spPr/>
    </dgm:pt>
    <dgm:pt modelId="{A56940BA-8757-4F91-A549-DAF2A0190968}" type="pres">
      <dgm:prSet presAssocID="{A9461059-F1B8-4FF0-9EA4-65CDF6A8499A}" presName="node" presStyleLbl="node1" presStyleIdx="4" presStyleCnt="9">
        <dgm:presLayoutVars>
          <dgm:bulletEnabled val="1"/>
        </dgm:presLayoutVars>
      </dgm:prSet>
      <dgm:spPr/>
    </dgm:pt>
    <dgm:pt modelId="{C2374051-5755-4CEA-9675-89B7C0EA0E2F}" type="pres">
      <dgm:prSet presAssocID="{44C8D8F6-B05A-4622-A009-D8D4239D10E6}" presName="Name9" presStyleLbl="parChTrans1D2" presStyleIdx="5" presStyleCnt="9"/>
      <dgm:spPr/>
    </dgm:pt>
    <dgm:pt modelId="{B2849EF2-5776-4DEB-ADB6-88FC2B3ACF2F}" type="pres">
      <dgm:prSet presAssocID="{44C8D8F6-B05A-4622-A009-D8D4239D10E6}" presName="connTx" presStyleLbl="parChTrans1D2" presStyleIdx="5" presStyleCnt="9"/>
      <dgm:spPr/>
    </dgm:pt>
    <dgm:pt modelId="{CAD57ED0-A532-4F32-9D7D-FB327E0CD06B}" type="pres">
      <dgm:prSet presAssocID="{954A6FE7-D3A3-4222-AE94-B731A2867D3D}" presName="node" presStyleLbl="node1" presStyleIdx="5" presStyleCnt="9" custRadScaleRad="98152" custRadScaleInc="-5080">
        <dgm:presLayoutVars>
          <dgm:bulletEnabled val="1"/>
        </dgm:presLayoutVars>
      </dgm:prSet>
      <dgm:spPr/>
    </dgm:pt>
    <dgm:pt modelId="{23CECAB9-8338-4E0C-BD95-66DBAF7188CF}" type="pres">
      <dgm:prSet presAssocID="{660675D3-3436-4F46-B694-B74DFF34B820}" presName="Name9" presStyleLbl="parChTrans1D2" presStyleIdx="6" presStyleCnt="9"/>
      <dgm:spPr/>
    </dgm:pt>
    <dgm:pt modelId="{6FB33C61-61E2-456C-AF04-8B660B503E5F}" type="pres">
      <dgm:prSet presAssocID="{660675D3-3436-4F46-B694-B74DFF34B820}" presName="connTx" presStyleLbl="parChTrans1D2" presStyleIdx="6" presStyleCnt="9"/>
      <dgm:spPr/>
    </dgm:pt>
    <dgm:pt modelId="{65D8684E-92B1-4797-95B8-69EE69E6CDCF}" type="pres">
      <dgm:prSet presAssocID="{62A7F6BC-16C7-427B-BA46-F29D616388D8}" presName="node" presStyleLbl="node1" presStyleIdx="6" presStyleCnt="9" custRadScaleRad="98152" custRadScaleInc="-5080">
        <dgm:presLayoutVars>
          <dgm:bulletEnabled val="1"/>
        </dgm:presLayoutVars>
      </dgm:prSet>
      <dgm:spPr/>
    </dgm:pt>
    <dgm:pt modelId="{4B9AAA8F-7294-4E31-A62D-7312C408C981}" type="pres">
      <dgm:prSet presAssocID="{5B7244A6-2DB2-4894-A308-91D0368F945E}" presName="Name9" presStyleLbl="parChTrans1D2" presStyleIdx="7" presStyleCnt="9"/>
      <dgm:spPr/>
    </dgm:pt>
    <dgm:pt modelId="{4938A67D-9AD1-4730-BF5F-6A404526EBE6}" type="pres">
      <dgm:prSet presAssocID="{5B7244A6-2DB2-4894-A308-91D0368F945E}" presName="connTx" presStyleLbl="parChTrans1D2" presStyleIdx="7" presStyleCnt="9"/>
      <dgm:spPr/>
    </dgm:pt>
    <dgm:pt modelId="{DFF6077B-49AC-47CD-B7E8-B662765FC2C2}" type="pres">
      <dgm:prSet presAssocID="{D01DE900-4FF3-4665-A32A-2A68BEA815E0}" presName="node" presStyleLbl="node1" presStyleIdx="7" presStyleCnt="9" custRadScaleRad="98152" custRadScaleInc="-5080">
        <dgm:presLayoutVars>
          <dgm:bulletEnabled val="1"/>
        </dgm:presLayoutVars>
      </dgm:prSet>
      <dgm:spPr/>
    </dgm:pt>
    <dgm:pt modelId="{6C1D2515-6BC5-40B1-8AAC-6E90B30C4C5D}" type="pres">
      <dgm:prSet presAssocID="{4E6367E9-AC8F-4D4E-AEEA-8D58817F33FA}" presName="Name9" presStyleLbl="parChTrans1D2" presStyleIdx="8" presStyleCnt="9"/>
      <dgm:spPr/>
    </dgm:pt>
    <dgm:pt modelId="{A6D12F5B-E3C5-4443-A66C-DF4BC60E60D9}" type="pres">
      <dgm:prSet presAssocID="{4E6367E9-AC8F-4D4E-AEEA-8D58817F33FA}" presName="connTx" presStyleLbl="parChTrans1D2" presStyleIdx="8" presStyleCnt="9"/>
      <dgm:spPr/>
    </dgm:pt>
    <dgm:pt modelId="{E8FB9581-C78B-456C-B311-C3D3E026ACEC}" type="pres">
      <dgm:prSet presAssocID="{BE08A6B5-EFB7-4E7B-9333-C3CF08F3B5F4}" presName="node" presStyleLbl="node1" presStyleIdx="8" presStyleCnt="9" custRadScaleRad="98152" custRadScaleInc="-5080">
        <dgm:presLayoutVars>
          <dgm:bulletEnabled val="1"/>
        </dgm:presLayoutVars>
      </dgm:prSet>
      <dgm:spPr/>
    </dgm:pt>
  </dgm:ptLst>
  <dgm:cxnLst>
    <dgm:cxn modelId="{1D6FCF01-A6AD-448A-8C45-56854F0CF8C4}" srcId="{42E99D0F-3C85-4620-9FFE-23EF8D43AE73}" destId="{E25E85BC-4107-40E0-A5D3-9D05D1C366F2}" srcOrd="0" destOrd="0" parTransId="{9A466B81-2456-4343-9977-C6D5F4BADA85}" sibTransId="{902E2FA2-7D3D-422B-ABCB-09E641E7B452}"/>
    <dgm:cxn modelId="{23316204-09FA-4233-87A7-FA7FD6C6E320}" srcId="{E25E85BC-4107-40E0-A5D3-9D05D1C366F2}" destId="{305EA5A8-53F0-40A4-A7C7-46B4A5924A2C}" srcOrd="3" destOrd="0" parTransId="{6C7366ED-7A8C-4552-B166-F7A0CF6B2E25}" sibTransId="{3E0092BF-7EC5-4F22-8861-CDC9D86653A5}"/>
    <dgm:cxn modelId="{7F9CE404-09D1-477E-B935-AE572837ACDA}" type="presOf" srcId="{5B7244A6-2DB2-4894-A308-91D0368F945E}" destId="{4B9AAA8F-7294-4E31-A62D-7312C408C981}" srcOrd="0" destOrd="0" presId="urn:microsoft.com/office/officeart/2005/8/layout/radial1"/>
    <dgm:cxn modelId="{DCC7EB0B-EA21-4472-8721-7DA177FF6A58}" srcId="{E25E85BC-4107-40E0-A5D3-9D05D1C366F2}" destId="{A9461059-F1B8-4FF0-9EA4-65CDF6A8499A}" srcOrd="4" destOrd="0" parTransId="{F1D9CB94-CF5B-4DC7-823B-E701B0781862}" sibTransId="{26E62D9B-EA78-42D0-9EA8-3B6788A8D24F}"/>
    <dgm:cxn modelId="{7C850514-F926-4C80-A38F-6AFCFEF0BCCD}" type="presOf" srcId="{6C7366ED-7A8C-4552-B166-F7A0CF6B2E25}" destId="{CDAEC765-8AB8-43F2-937C-3ED8ADB87588}" srcOrd="0" destOrd="0" presId="urn:microsoft.com/office/officeart/2005/8/layout/radial1"/>
    <dgm:cxn modelId="{A0E1831D-49AC-44F9-94CD-B2B88936E26E}" srcId="{E25E85BC-4107-40E0-A5D3-9D05D1C366F2}" destId="{955F5280-7963-4F44-A7DE-FBC58B578709}" srcOrd="0" destOrd="0" parTransId="{B52D151E-76F6-43B2-9381-A4741B652A7F}" sibTransId="{3A324BF6-5FBE-4058-8B17-F549FE4DCCAC}"/>
    <dgm:cxn modelId="{10BECE1F-138B-443A-AFBE-1E5CEC374ACA}" type="presOf" srcId="{D014515A-6AE8-4892-8481-3DEE2AAFD756}" destId="{6EDD7D3E-F014-48D9-8E3B-24B32220ECF1}" srcOrd="1" destOrd="0" presId="urn:microsoft.com/office/officeart/2005/8/layout/radial1"/>
    <dgm:cxn modelId="{25712221-3E38-4156-B471-D3FDA693BF1A}" srcId="{E25E85BC-4107-40E0-A5D3-9D05D1C366F2}" destId="{3E81D49C-0DC4-44BE-BD0E-F33DAFA16E16}" srcOrd="2" destOrd="0" parTransId="{D9526417-4253-473F-9C07-AE879FC27E12}" sibTransId="{287516C5-D7A9-47BC-B101-0ED66B2312F6}"/>
    <dgm:cxn modelId="{48BF9D26-0EBD-4181-93E1-32F5870B1B6A}" type="presOf" srcId="{B52D151E-76F6-43B2-9381-A4741B652A7F}" destId="{734D7AFA-FC7F-47C2-8A99-8598DAF7AC12}" srcOrd="1" destOrd="0" presId="urn:microsoft.com/office/officeart/2005/8/layout/radial1"/>
    <dgm:cxn modelId="{B51B7E27-1EE0-44DB-93E6-465A0FCC34CB}" type="presOf" srcId="{660675D3-3436-4F46-B694-B74DFF34B820}" destId="{23CECAB9-8338-4E0C-BD95-66DBAF7188CF}" srcOrd="0" destOrd="0" presId="urn:microsoft.com/office/officeart/2005/8/layout/radial1"/>
    <dgm:cxn modelId="{8E49802B-302A-4840-8AA7-F359AEACF210}" type="presOf" srcId="{3E81D49C-0DC4-44BE-BD0E-F33DAFA16E16}" destId="{4A8856E0-33F7-4779-9E2F-EBF2DFBB8109}" srcOrd="0" destOrd="0" presId="urn:microsoft.com/office/officeart/2005/8/layout/radial1"/>
    <dgm:cxn modelId="{6840932D-F3A6-43DC-BD7F-96B7796FDA60}" type="presOf" srcId="{5B7244A6-2DB2-4894-A308-91D0368F945E}" destId="{4938A67D-9AD1-4730-BF5F-6A404526EBE6}" srcOrd="1" destOrd="0" presId="urn:microsoft.com/office/officeart/2005/8/layout/radial1"/>
    <dgm:cxn modelId="{49D2B12D-1E31-4AA1-AE36-886DCAB0E32D}" type="presOf" srcId="{42E99D0F-3C85-4620-9FFE-23EF8D43AE73}" destId="{A86052D1-E10F-4A06-92F4-5CA4FAFA7AA4}" srcOrd="0" destOrd="0" presId="urn:microsoft.com/office/officeart/2005/8/layout/radial1"/>
    <dgm:cxn modelId="{4B0D652F-DEA3-4E74-A195-FB80445D08E2}" type="presOf" srcId="{A9461059-F1B8-4FF0-9EA4-65CDF6A8499A}" destId="{A56940BA-8757-4F91-A549-DAF2A0190968}" srcOrd="0" destOrd="0" presId="urn:microsoft.com/office/officeart/2005/8/layout/radial1"/>
    <dgm:cxn modelId="{2DAEAC30-E190-476E-99C3-15631403182E}" type="presOf" srcId="{44C8D8F6-B05A-4622-A009-D8D4239D10E6}" destId="{C2374051-5755-4CEA-9675-89B7C0EA0E2F}" srcOrd="0" destOrd="0" presId="urn:microsoft.com/office/officeart/2005/8/layout/radial1"/>
    <dgm:cxn modelId="{F1B8BB35-4757-462D-A0D1-8990C8FE10E7}" type="presOf" srcId="{F1D9CB94-CF5B-4DC7-823B-E701B0781862}" destId="{60A04E40-35CE-4A23-AE0A-F04E3FC33D8E}" srcOrd="1" destOrd="0" presId="urn:microsoft.com/office/officeart/2005/8/layout/radial1"/>
    <dgm:cxn modelId="{B568324C-636C-4DEF-8E6E-5A76E2EA2D1E}" type="presOf" srcId="{D01DE900-4FF3-4665-A32A-2A68BEA815E0}" destId="{DFF6077B-49AC-47CD-B7E8-B662765FC2C2}" srcOrd="0" destOrd="0" presId="urn:microsoft.com/office/officeart/2005/8/layout/radial1"/>
    <dgm:cxn modelId="{05E86051-D487-4D4B-82AB-0EEE70F7FDFC}" srcId="{E25E85BC-4107-40E0-A5D3-9D05D1C366F2}" destId="{62A7F6BC-16C7-427B-BA46-F29D616388D8}" srcOrd="6" destOrd="0" parTransId="{660675D3-3436-4F46-B694-B74DFF34B820}" sibTransId="{19727D79-5546-4CA3-8001-09D08E3E77F7}"/>
    <dgm:cxn modelId="{9057D36F-231F-4109-8CF4-B7338522AB51}" type="presOf" srcId="{BE08A6B5-EFB7-4E7B-9333-C3CF08F3B5F4}" destId="{E8FB9581-C78B-456C-B311-C3D3E026ACEC}" srcOrd="0" destOrd="0" presId="urn:microsoft.com/office/officeart/2005/8/layout/radial1"/>
    <dgm:cxn modelId="{EB16E780-88BC-424D-83E3-119EE204D47C}" type="presOf" srcId="{62A7F6BC-16C7-427B-BA46-F29D616388D8}" destId="{65D8684E-92B1-4797-95B8-69EE69E6CDCF}" srcOrd="0" destOrd="0" presId="urn:microsoft.com/office/officeart/2005/8/layout/radial1"/>
    <dgm:cxn modelId="{A539D187-81AE-4391-A7C4-7BD047AF481C}" srcId="{E25E85BC-4107-40E0-A5D3-9D05D1C366F2}" destId="{BE08A6B5-EFB7-4E7B-9333-C3CF08F3B5F4}" srcOrd="8" destOrd="0" parTransId="{4E6367E9-AC8F-4D4E-AEEA-8D58817F33FA}" sibTransId="{66218EB6-0573-4F91-8B10-406014C1EF33}"/>
    <dgm:cxn modelId="{39042F89-C092-4433-9BF4-E176FDE6B2B8}" type="presOf" srcId="{2EFA86DC-DC04-4365-8F48-24E5DB78CA0B}" destId="{7C2A3D9E-25F9-4FC2-9F38-261DF2385F60}" srcOrd="0" destOrd="0" presId="urn:microsoft.com/office/officeart/2005/8/layout/radial1"/>
    <dgm:cxn modelId="{71B46291-DD00-4F3B-892A-B41285863342}" type="presOf" srcId="{D9526417-4253-473F-9C07-AE879FC27E12}" destId="{6E11A794-F9DB-498F-B7FD-D6CC149C53E2}" srcOrd="1" destOrd="0" presId="urn:microsoft.com/office/officeart/2005/8/layout/radial1"/>
    <dgm:cxn modelId="{53497D92-5000-4CF1-AEB8-D54E98B99177}" type="presOf" srcId="{660675D3-3436-4F46-B694-B74DFF34B820}" destId="{6FB33C61-61E2-456C-AF04-8B660B503E5F}" srcOrd="1" destOrd="0" presId="urn:microsoft.com/office/officeart/2005/8/layout/radial1"/>
    <dgm:cxn modelId="{4E821893-8858-4DCE-9C17-F99F09AF8EF2}" type="presOf" srcId="{6C7366ED-7A8C-4552-B166-F7A0CF6B2E25}" destId="{5A2B5457-F3C0-4BEC-BE60-F146349183D1}" srcOrd="1" destOrd="0" presId="urn:microsoft.com/office/officeart/2005/8/layout/radial1"/>
    <dgm:cxn modelId="{3008C995-C6CC-4AD5-B085-34151DFCB865}" srcId="{E25E85BC-4107-40E0-A5D3-9D05D1C366F2}" destId="{D01DE900-4FF3-4665-A32A-2A68BEA815E0}" srcOrd="7" destOrd="0" parTransId="{5B7244A6-2DB2-4894-A308-91D0368F945E}" sibTransId="{EA2F409A-DC5D-4F3E-8D7D-5540D896385F}"/>
    <dgm:cxn modelId="{8F4FF395-DBDB-4552-8CDE-B056B4E33037}" type="presOf" srcId="{B52D151E-76F6-43B2-9381-A4741B652A7F}" destId="{C81337A2-7323-40CE-8809-AA6FDC8A83C8}" srcOrd="0" destOrd="0" presId="urn:microsoft.com/office/officeart/2005/8/layout/radial1"/>
    <dgm:cxn modelId="{5102829F-C104-416B-AAF4-59FDA0CEA28F}" srcId="{E25E85BC-4107-40E0-A5D3-9D05D1C366F2}" destId="{954A6FE7-D3A3-4222-AE94-B731A2867D3D}" srcOrd="5" destOrd="0" parTransId="{44C8D8F6-B05A-4622-A009-D8D4239D10E6}" sibTransId="{E01E1F43-9E32-4D43-9C32-D7061AE19E6D}"/>
    <dgm:cxn modelId="{06ED00A5-B00B-41B0-B1AF-94814D812A59}" type="presOf" srcId="{44C8D8F6-B05A-4622-A009-D8D4239D10E6}" destId="{B2849EF2-5776-4DEB-ADB6-88FC2B3ACF2F}" srcOrd="1" destOrd="0" presId="urn:microsoft.com/office/officeart/2005/8/layout/radial1"/>
    <dgm:cxn modelId="{151C16A9-ED93-4E25-B2EE-B7D89A4B8CFB}" type="presOf" srcId="{E25E85BC-4107-40E0-A5D3-9D05D1C366F2}" destId="{5452CED1-787F-4069-B2D8-472C38DF476C}" srcOrd="0" destOrd="0" presId="urn:microsoft.com/office/officeart/2005/8/layout/radial1"/>
    <dgm:cxn modelId="{F1D7A0B8-A28E-43D8-8EFE-B75BB0BE761F}" type="presOf" srcId="{305EA5A8-53F0-40A4-A7C7-46B4A5924A2C}" destId="{F5CA4A6F-56ED-4AA6-852D-295236A90F3D}" srcOrd="0" destOrd="0" presId="urn:microsoft.com/office/officeart/2005/8/layout/radial1"/>
    <dgm:cxn modelId="{90453DCC-F0CF-4E6E-9BA9-E895DA43CC6D}" type="presOf" srcId="{4E6367E9-AC8F-4D4E-AEEA-8D58817F33FA}" destId="{6C1D2515-6BC5-40B1-8AAC-6E90B30C4C5D}" srcOrd="0" destOrd="0" presId="urn:microsoft.com/office/officeart/2005/8/layout/radial1"/>
    <dgm:cxn modelId="{B4B5ABDA-3275-43F6-A97E-671856E471E7}" type="presOf" srcId="{4E6367E9-AC8F-4D4E-AEEA-8D58817F33FA}" destId="{A6D12F5B-E3C5-4443-A66C-DF4BC60E60D9}" srcOrd="1" destOrd="0" presId="urn:microsoft.com/office/officeart/2005/8/layout/radial1"/>
    <dgm:cxn modelId="{36A2B0DA-908A-4A11-96A1-34E55A0C1F91}" srcId="{E25E85BC-4107-40E0-A5D3-9D05D1C366F2}" destId="{2EFA86DC-DC04-4365-8F48-24E5DB78CA0B}" srcOrd="1" destOrd="0" parTransId="{D014515A-6AE8-4892-8481-3DEE2AAFD756}" sibTransId="{044DD4B8-C615-4496-9812-4FD2473EE454}"/>
    <dgm:cxn modelId="{092377E4-713C-455C-8477-46B880AFA24B}" type="presOf" srcId="{D014515A-6AE8-4892-8481-3DEE2AAFD756}" destId="{BA74F31C-D094-4C2C-973C-110AF66A46E0}" srcOrd="0" destOrd="0" presId="urn:microsoft.com/office/officeart/2005/8/layout/radial1"/>
    <dgm:cxn modelId="{023D86E8-2D17-4896-BBC4-35D725CB6078}" type="presOf" srcId="{955F5280-7963-4F44-A7DE-FBC58B578709}" destId="{C03DD2EB-541C-4536-944E-FA2E09A76D14}" srcOrd="0" destOrd="0" presId="urn:microsoft.com/office/officeart/2005/8/layout/radial1"/>
    <dgm:cxn modelId="{A8E85EF1-E4DC-48A2-8DB5-46A39A440A04}" type="presOf" srcId="{954A6FE7-D3A3-4222-AE94-B731A2867D3D}" destId="{CAD57ED0-A532-4F32-9D7D-FB327E0CD06B}" srcOrd="0" destOrd="0" presId="urn:microsoft.com/office/officeart/2005/8/layout/radial1"/>
    <dgm:cxn modelId="{95C8A6F2-796C-4C5E-8524-7F7D26011076}" type="presOf" srcId="{D9526417-4253-473F-9C07-AE879FC27E12}" destId="{A38E467F-F358-4B40-B95C-47E520FFA418}" srcOrd="0" destOrd="0" presId="urn:microsoft.com/office/officeart/2005/8/layout/radial1"/>
    <dgm:cxn modelId="{45D238FE-9426-4AE0-935A-2CD2FCA2DBAF}" type="presOf" srcId="{F1D9CB94-CF5B-4DC7-823B-E701B0781862}" destId="{9035DFD5-357C-44A1-A67B-AE105CFE6DBB}" srcOrd="0" destOrd="0" presId="urn:microsoft.com/office/officeart/2005/8/layout/radial1"/>
    <dgm:cxn modelId="{4568D8C5-FF79-48B1-8D3B-D0C4C99EC7C3}" type="presParOf" srcId="{A86052D1-E10F-4A06-92F4-5CA4FAFA7AA4}" destId="{5452CED1-787F-4069-B2D8-472C38DF476C}" srcOrd="0" destOrd="0" presId="urn:microsoft.com/office/officeart/2005/8/layout/radial1"/>
    <dgm:cxn modelId="{DB0F42DC-47F2-4E27-A04A-AA6AF76EC964}" type="presParOf" srcId="{A86052D1-E10F-4A06-92F4-5CA4FAFA7AA4}" destId="{C81337A2-7323-40CE-8809-AA6FDC8A83C8}" srcOrd="1" destOrd="0" presId="urn:microsoft.com/office/officeart/2005/8/layout/radial1"/>
    <dgm:cxn modelId="{1A48ADE8-71C2-41EC-85DE-37BCFC2D1223}" type="presParOf" srcId="{C81337A2-7323-40CE-8809-AA6FDC8A83C8}" destId="{734D7AFA-FC7F-47C2-8A99-8598DAF7AC12}" srcOrd="0" destOrd="0" presId="urn:microsoft.com/office/officeart/2005/8/layout/radial1"/>
    <dgm:cxn modelId="{869C2496-FBBE-48AA-9233-37F31853A95A}" type="presParOf" srcId="{A86052D1-E10F-4A06-92F4-5CA4FAFA7AA4}" destId="{C03DD2EB-541C-4536-944E-FA2E09A76D14}" srcOrd="2" destOrd="0" presId="urn:microsoft.com/office/officeart/2005/8/layout/radial1"/>
    <dgm:cxn modelId="{84AE8C50-4241-4E38-A876-DDED4372B9BF}" type="presParOf" srcId="{A86052D1-E10F-4A06-92F4-5CA4FAFA7AA4}" destId="{BA74F31C-D094-4C2C-973C-110AF66A46E0}" srcOrd="3" destOrd="0" presId="urn:microsoft.com/office/officeart/2005/8/layout/radial1"/>
    <dgm:cxn modelId="{F0C9EB56-1EA1-4FE6-91B9-D3E928E064C0}" type="presParOf" srcId="{BA74F31C-D094-4C2C-973C-110AF66A46E0}" destId="{6EDD7D3E-F014-48D9-8E3B-24B32220ECF1}" srcOrd="0" destOrd="0" presId="urn:microsoft.com/office/officeart/2005/8/layout/radial1"/>
    <dgm:cxn modelId="{F3C64831-1586-4630-9A67-9CB4C30F5904}" type="presParOf" srcId="{A86052D1-E10F-4A06-92F4-5CA4FAFA7AA4}" destId="{7C2A3D9E-25F9-4FC2-9F38-261DF2385F60}" srcOrd="4" destOrd="0" presId="urn:microsoft.com/office/officeart/2005/8/layout/radial1"/>
    <dgm:cxn modelId="{93C55FDD-33DD-47B1-B8A4-509CD189A8C8}" type="presParOf" srcId="{A86052D1-E10F-4A06-92F4-5CA4FAFA7AA4}" destId="{A38E467F-F358-4B40-B95C-47E520FFA418}" srcOrd="5" destOrd="0" presId="urn:microsoft.com/office/officeart/2005/8/layout/radial1"/>
    <dgm:cxn modelId="{E0C1B682-8544-4B42-853F-3C9C93AE30B5}" type="presParOf" srcId="{A38E467F-F358-4B40-B95C-47E520FFA418}" destId="{6E11A794-F9DB-498F-B7FD-D6CC149C53E2}" srcOrd="0" destOrd="0" presId="urn:microsoft.com/office/officeart/2005/8/layout/radial1"/>
    <dgm:cxn modelId="{80F38B9B-87F0-4293-B1F5-CBACF73E062E}" type="presParOf" srcId="{A86052D1-E10F-4A06-92F4-5CA4FAFA7AA4}" destId="{4A8856E0-33F7-4779-9E2F-EBF2DFBB8109}" srcOrd="6" destOrd="0" presId="urn:microsoft.com/office/officeart/2005/8/layout/radial1"/>
    <dgm:cxn modelId="{E8A3440D-CF5F-4C4D-8464-9FF8BFFA4D2B}" type="presParOf" srcId="{A86052D1-E10F-4A06-92F4-5CA4FAFA7AA4}" destId="{CDAEC765-8AB8-43F2-937C-3ED8ADB87588}" srcOrd="7" destOrd="0" presId="urn:microsoft.com/office/officeart/2005/8/layout/radial1"/>
    <dgm:cxn modelId="{93EB6606-8211-465B-87ED-CEB275E30D81}" type="presParOf" srcId="{CDAEC765-8AB8-43F2-937C-3ED8ADB87588}" destId="{5A2B5457-F3C0-4BEC-BE60-F146349183D1}" srcOrd="0" destOrd="0" presId="urn:microsoft.com/office/officeart/2005/8/layout/radial1"/>
    <dgm:cxn modelId="{C4D87A4D-E991-4FE0-8F09-EB39C3DC99DE}" type="presParOf" srcId="{A86052D1-E10F-4A06-92F4-5CA4FAFA7AA4}" destId="{F5CA4A6F-56ED-4AA6-852D-295236A90F3D}" srcOrd="8" destOrd="0" presId="urn:microsoft.com/office/officeart/2005/8/layout/radial1"/>
    <dgm:cxn modelId="{C123E66F-A6B6-4FE9-9E87-6405982BB42A}" type="presParOf" srcId="{A86052D1-E10F-4A06-92F4-5CA4FAFA7AA4}" destId="{9035DFD5-357C-44A1-A67B-AE105CFE6DBB}" srcOrd="9" destOrd="0" presId="urn:microsoft.com/office/officeart/2005/8/layout/radial1"/>
    <dgm:cxn modelId="{4DB5729C-A084-4DE3-B6ED-E6E11F7FAC7D}" type="presParOf" srcId="{9035DFD5-357C-44A1-A67B-AE105CFE6DBB}" destId="{60A04E40-35CE-4A23-AE0A-F04E3FC33D8E}" srcOrd="0" destOrd="0" presId="urn:microsoft.com/office/officeart/2005/8/layout/radial1"/>
    <dgm:cxn modelId="{4D8CE2D9-A807-4AFD-9E4E-09F3BA220220}" type="presParOf" srcId="{A86052D1-E10F-4A06-92F4-5CA4FAFA7AA4}" destId="{A56940BA-8757-4F91-A549-DAF2A0190968}" srcOrd="10" destOrd="0" presId="urn:microsoft.com/office/officeart/2005/8/layout/radial1"/>
    <dgm:cxn modelId="{54AE43DD-A36D-4D59-8530-5FD9DB81B0BD}" type="presParOf" srcId="{A86052D1-E10F-4A06-92F4-5CA4FAFA7AA4}" destId="{C2374051-5755-4CEA-9675-89B7C0EA0E2F}" srcOrd="11" destOrd="0" presId="urn:microsoft.com/office/officeart/2005/8/layout/radial1"/>
    <dgm:cxn modelId="{DBDF016C-DFA6-4BCC-B348-59B9B9F943AF}" type="presParOf" srcId="{C2374051-5755-4CEA-9675-89B7C0EA0E2F}" destId="{B2849EF2-5776-4DEB-ADB6-88FC2B3ACF2F}" srcOrd="0" destOrd="0" presId="urn:microsoft.com/office/officeart/2005/8/layout/radial1"/>
    <dgm:cxn modelId="{7BA9EFD3-F114-416E-9A18-B4C4720D2729}" type="presParOf" srcId="{A86052D1-E10F-4A06-92F4-5CA4FAFA7AA4}" destId="{CAD57ED0-A532-4F32-9D7D-FB327E0CD06B}" srcOrd="12" destOrd="0" presId="urn:microsoft.com/office/officeart/2005/8/layout/radial1"/>
    <dgm:cxn modelId="{A29482B6-99BF-408B-800B-32F2DCFA8AD3}" type="presParOf" srcId="{A86052D1-E10F-4A06-92F4-5CA4FAFA7AA4}" destId="{23CECAB9-8338-4E0C-BD95-66DBAF7188CF}" srcOrd="13" destOrd="0" presId="urn:microsoft.com/office/officeart/2005/8/layout/radial1"/>
    <dgm:cxn modelId="{3EF5B28D-D8CD-4185-9FDB-2276283E73F7}" type="presParOf" srcId="{23CECAB9-8338-4E0C-BD95-66DBAF7188CF}" destId="{6FB33C61-61E2-456C-AF04-8B660B503E5F}" srcOrd="0" destOrd="0" presId="urn:microsoft.com/office/officeart/2005/8/layout/radial1"/>
    <dgm:cxn modelId="{E33E37AE-CE55-4671-A550-91987BF4A8A4}" type="presParOf" srcId="{A86052D1-E10F-4A06-92F4-5CA4FAFA7AA4}" destId="{65D8684E-92B1-4797-95B8-69EE69E6CDCF}" srcOrd="14" destOrd="0" presId="urn:microsoft.com/office/officeart/2005/8/layout/radial1"/>
    <dgm:cxn modelId="{B844F8A3-A4F7-4895-9FDC-2B0E73DC412B}" type="presParOf" srcId="{A86052D1-E10F-4A06-92F4-5CA4FAFA7AA4}" destId="{4B9AAA8F-7294-4E31-A62D-7312C408C981}" srcOrd="15" destOrd="0" presId="urn:microsoft.com/office/officeart/2005/8/layout/radial1"/>
    <dgm:cxn modelId="{9CE5383E-1EDB-4054-840D-EB9D749E810D}" type="presParOf" srcId="{4B9AAA8F-7294-4E31-A62D-7312C408C981}" destId="{4938A67D-9AD1-4730-BF5F-6A404526EBE6}" srcOrd="0" destOrd="0" presId="urn:microsoft.com/office/officeart/2005/8/layout/radial1"/>
    <dgm:cxn modelId="{FBB56520-27D4-4262-9B8B-63E65D0393FD}" type="presParOf" srcId="{A86052D1-E10F-4A06-92F4-5CA4FAFA7AA4}" destId="{DFF6077B-49AC-47CD-B7E8-B662765FC2C2}" srcOrd="16" destOrd="0" presId="urn:microsoft.com/office/officeart/2005/8/layout/radial1"/>
    <dgm:cxn modelId="{6A3DAEC9-860E-4BD9-8F81-4679FA8E7414}" type="presParOf" srcId="{A86052D1-E10F-4A06-92F4-5CA4FAFA7AA4}" destId="{6C1D2515-6BC5-40B1-8AAC-6E90B30C4C5D}" srcOrd="17" destOrd="0" presId="urn:microsoft.com/office/officeart/2005/8/layout/radial1"/>
    <dgm:cxn modelId="{57AC1E46-8593-409B-859F-36C54EA34C0C}" type="presParOf" srcId="{6C1D2515-6BC5-40B1-8AAC-6E90B30C4C5D}" destId="{A6D12F5B-E3C5-4443-A66C-DF4BC60E60D9}" srcOrd="0" destOrd="0" presId="urn:microsoft.com/office/officeart/2005/8/layout/radial1"/>
    <dgm:cxn modelId="{5D5622D0-02CA-4DFD-B2DC-02444F53A3DC}" type="presParOf" srcId="{A86052D1-E10F-4A06-92F4-5CA4FAFA7AA4}" destId="{E8FB9581-C78B-456C-B311-C3D3E026ACEC}" srcOrd="1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A58DF5-4DDA-4E73-84C6-35683565139D}" type="doc">
      <dgm:prSet loTypeId="urn:microsoft.com/office/officeart/2008/layout/VerticalCurvedList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1042B90A-E626-454E-89E1-C2C4F1BBDDBC}">
      <dgm:prSet phldrT="[Text]"/>
      <dgm:spPr/>
      <dgm:t>
        <a:bodyPr/>
        <a:lstStyle/>
        <a:p>
          <a:r>
            <a:rPr lang="en-US" dirty="0"/>
            <a:t>Provision of summary information of patient safety reports…oversight information is being provided</a:t>
          </a:r>
        </a:p>
      </dgm:t>
    </dgm:pt>
    <dgm:pt modelId="{CB376A8C-C1E7-4200-809D-9347BE93E2E3}" type="parTrans" cxnId="{AE3952AC-FB37-42C4-9E38-8F9BD73F5A1E}">
      <dgm:prSet/>
      <dgm:spPr/>
      <dgm:t>
        <a:bodyPr/>
        <a:lstStyle/>
        <a:p>
          <a:endParaRPr lang="en-US"/>
        </a:p>
      </dgm:t>
    </dgm:pt>
    <dgm:pt modelId="{72DE6978-2615-4D74-9412-67E16A81077B}" type="sibTrans" cxnId="{AE3952AC-FB37-42C4-9E38-8F9BD73F5A1E}">
      <dgm:prSet/>
      <dgm:spPr/>
      <dgm:t>
        <a:bodyPr/>
        <a:lstStyle/>
        <a:p>
          <a:endParaRPr lang="en-US"/>
        </a:p>
      </dgm:t>
    </dgm:pt>
    <dgm:pt modelId="{A6E95872-05CD-40E4-8CB6-1E1B5C08A773}">
      <dgm:prSet phldrT="[Text]"/>
      <dgm:spPr/>
      <dgm:t>
        <a:bodyPr/>
        <a:lstStyle/>
        <a:p>
          <a:r>
            <a:rPr lang="en-US" dirty="0"/>
            <a:t>- Removed self-study notifications</a:t>
          </a:r>
        </a:p>
        <a:p>
          <a:r>
            <a:rPr lang="en-US" dirty="0"/>
            <a:t>- Reinforced accreditation status &amp; citations</a:t>
          </a:r>
        </a:p>
      </dgm:t>
    </dgm:pt>
    <dgm:pt modelId="{E7FF7CE1-921B-468B-B6F9-30334E40B249}" type="parTrans" cxnId="{9A7297D0-373D-41D7-9867-FDBEA9B5BF52}">
      <dgm:prSet/>
      <dgm:spPr/>
      <dgm:t>
        <a:bodyPr/>
        <a:lstStyle/>
        <a:p>
          <a:endParaRPr lang="en-US"/>
        </a:p>
      </dgm:t>
    </dgm:pt>
    <dgm:pt modelId="{F74FD72C-137C-49D2-A8E0-019963DB5912}" type="sibTrans" cxnId="{9A7297D0-373D-41D7-9867-FDBEA9B5BF52}">
      <dgm:prSet/>
      <dgm:spPr/>
      <dgm:t>
        <a:bodyPr/>
        <a:lstStyle/>
        <a:p>
          <a:endParaRPr lang="en-US"/>
        </a:p>
      </dgm:t>
    </dgm:pt>
    <dgm:pt modelId="{A978225B-8FBC-41EF-A582-1DCC91E323D5}">
      <dgm:prSet phldrT="[Text]"/>
      <dgm:spPr/>
      <dgm:t>
        <a:bodyPr/>
        <a:lstStyle/>
        <a:p>
          <a:r>
            <a:rPr lang="en-US" dirty="0"/>
            <a:t>- AIR executive summary include performance indicators, action plans and performance monitoring </a:t>
          </a:r>
        </a:p>
      </dgm:t>
    </dgm:pt>
    <dgm:pt modelId="{A02EDB9E-ED2F-4DE4-BB14-D794417CAFC1}" type="parTrans" cxnId="{6EF99963-24C4-490C-B462-010E3F2844E9}">
      <dgm:prSet/>
      <dgm:spPr/>
      <dgm:t>
        <a:bodyPr/>
        <a:lstStyle/>
        <a:p>
          <a:endParaRPr lang="en-US"/>
        </a:p>
      </dgm:t>
    </dgm:pt>
    <dgm:pt modelId="{DE1FD6E9-472A-4109-8826-01466AC5D73F}" type="sibTrans" cxnId="{6EF99963-24C4-490C-B462-010E3F2844E9}">
      <dgm:prSet/>
      <dgm:spPr/>
      <dgm:t>
        <a:bodyPr/>
        <a:lstStyle/>
        <a:p>
          <a:endParaRPr lang="en-US"/>
        </a:p>
      </dgm:t>
    </dgm:pt>
    <dgm:pt modelId="{95C22D47-C2A6-4E9C-9A2D-0281BEDA1E0A}" type="pres">
      <dgm:prSet presAssocID="{3BA58DF5-4DDA-4E73-84C6-35683565139D}" presName="Name0" presStyleCnt="0">
        <dgm:presLayoutVars>
          <dgm:chMax val="7"/>
          <dgm:chPref val="7"/>
          <dgm:dir/>
        </dgm:presLayoutVars>
      </dgm:prSet>
      <dgm:spPr/>
    </dgm:pt>
    <dgm:pt modelId="{D413B48C-8317-49B6-80B8-3B867C8D57E3}" type="pres">
      <dgm:prSet presAssocID="{3BA58DF5-4DDA-4E73-84C6-35683565139D}" presName="Name1" presStyleCnt="0"/>
      <dgm:spPr/>
    </dgm:pt>
    <dgm:pt modelId="{5942D11D-EF1F-486C-8691-6931D2B64943}" type="pres">
      <dgm:prSet presAssocID="{3BA58DF5-4DDA-4E73-84C6-35683565139D}" presName="cycle" presStyleCnt="0"/>
      <dgm:spPr/>
    </dgm:pt>
    <dgm:pt modelId="{3AE61F6E-D438-45B4-9CE9-7F2F4D627143}" type="pres">
      <dgm:prSet presAssocID="{3BA58DF5-4DDA-4E73-84C6-35683565139D}" presName="srcNode" presStyleLbl="node1" presStyleIdx="0" presStyleCnt="3"/>
      <dgm:spPr/>
    </dgm:pt>
    <dgm:pt modelId="{4B5706CE-EBA1-4236-839D-DD13699080B1}" type="pres">
      <dgm:prSet presAssocID="{3BA58DF5-4DDA-4E73-84C6-35683565139D}" presName="conn" presStyleLbl="parChTrans1D2" presStyleIdx="0" presStyleCnt="1"/>
      <dgm:spPr/>
    </dgm:pt>
    <dgm:pt modelId="{AB8CD768-C8E7-4066-A443-F72658BA7813}" type="pres">
      <dgm:prSet presAssocID="{3BA58DF5-4DDA-4E73-84C6-35683565139D}" presName="extraNode" presStyleLbl="node1" presStyleIdx="0" presStyleCnt="3"/>
      <dgm:spPr/>
    </dgm:pt>
    <dgm:pt modelId="{4EE11A6F-6C84-4832-B635-A30BF15EF376}" type="pres">
      <dgm:prSet presAssocID="{3BA58DF5-4DDA-4E73-84C6-35683565139D}" presName="dstNode" presStyleLbl="node1" presStyleIdx="0" presStyleCnt="3"/>
      <dgm:spPr/>
    </dgm:pt>
    <dgm:pt modelId="{16428890-235B-4247-8ED9-D1D05DF4B540}" type="pres">
      <dgm:prSet presAssocID="{1042B90A-E626-454E-89E1-C2C4F1BBDDBC}" presName="text_1" presStyleLbl="node1" presStyleIdx="0" presStyleCnt="3">
        <dgm:presLayoutVars>
          <dgm:bulletEnabled val="1"/>
        </dgm:presLayoutVars>
      </dgm:prSet>
      <dgm:spPr/>
    </dgm:pt>
    <dgm:pt modelId="{E9191626-393E-4448-B284-270C8A75D688}" type="pres">
      <dgm:prSet presAssocID="{1042B90A-E626-454E-89E1-C2C4F1BBDDBC}" presName="accent_1" presStyleCnt="0"/>
      <dgm:spPr/>
    </dgm:pt>
    <dgm:pt modelId="{C3A956B5-8BB9-47A2-9BA3-7AF20750E9FD}" type="pres">
      <dgm:prSet presAssocID="{1042B90A-E626-454E-89E1-C2C4F1BBDDBC}" presName="accentRepeatNode" presStyleLbl="solidFgAcc1" presStyleIdx="0" presStyleCnt="3"/>
      <dgm:spPr/>
    </dgm:pt>
    <dgm:pt modelId="{A537B7F2-D049-4847-9371-EB92498E5CFD}" type="pres">
      <dgm:prSet presAssocID="{A6E95872-05CD-40E4-8CB6-1E1B5C08A773}" presName="text_2" presStyleLbl="node1" presStyleIdx="1" presStyleCnt="3">
        <dgm:presLayoutVars>
          <dgm:bulletEnabled val="1"/>
        </dgm:presLayoutVars>
      </dgm:prSet>
      <dgm:spPr/>
    </dgm:pt>
    <dgm:pt modelId="{7166E33B-264D-4DE5-86E9-3212B3D2665A}" type="pres">
      <dgm:prSet presAssocID="{A6E95872-05CD-40E4-8CB6-1E1B5C08A773}" presName="accent_2" presStyleCnt="0"/>
      <dgm:spPr/>
    </dgm:pt>
    <dgm:pt modelId="{CE1EECDA-36CB-4627-B899-0AE3FE55EB62}" type="pres">
      <dgm:prSet presAssocID="{A6E95872-05CD-40E4-8CB6-1E1B5C08A773}" presName="accentRepeatNode" presStyleLbl="solidFgAcc1" presStyleIdx="1" presStyleCnt="3"/>
      <dgm:spPr/>
    </dgm:pt>
    <dgm:pt modelId="{63597A82-2330-4617-B1B3-2CB567384D19}" type="pres">
      <dgm:prSet presAssocID="{A978225B-8FBC-41EF-A582-1DCC91E323D5}" presName="text_3" presStyleLbl="node1" presStyleIdx="2" presStyleCnt="3">
        <dgm:presLayoutVars>
          <dgm:bulletEnabled val="1"/>
        </dgm:presLayoutVars>
      </dgm:prSet>
      <dgm:spPr/>
    </dgm:pt>
    <dgm:pt modelId="{FF008EB8-8220-49EC-AE32-6AFD2950411B}" type="pres">
      <dgm:prSet presAssocID="{A978225B-8FBC-41EF-A582-1DCC91E323D5}" presName="accent_3" presStyleCnt="0"/>
      <dgm:spPr/>
    </dgm:pt>
    <dgm:pt modelId="{06B85EA9-A8C2-4279-819E-295F08803BDD}" type="pres">
      <dgm:prSet presAssocID="{A978225B-8FBC-41EF-A582-1DCC91E323D5}" presName="accentRepeatNode" presStyleLbl="solidFgAcc1" presStyleIdx="2" presStyleCnt="3"/>
      <dgm:spPr/>
    </dgm:pt>
  </dgm:ptLst>
  <dgm:cxnLst>
    <dgm:cxn modelId="{B2EC4603-C9CF-4F38-8922-0D744E992B5B}" type="presOf" srcId="{1042B90A-E626-454E-89E1-C2C4F1BBDDBC}" destId="{16428890-235B-4247-8ED9-D1D05DF4B540}" srcOrd="0" destOrd="0" presId="urn:microsoft.com/office/officeart/2008/layout/VerticalCurvedList"/>
    <dgm:cxn modelId="{6EF99963-24C4-490C-B462-010E3F2844E9}" srcId="{3BA58DF5-4DDA-4E73-84C6-35683565139D}" destId="{A978225B-8FBC-41EF-A582-1DCC91E323D5}" srcOrd="2" destOrd="0" parTransId="{A02EDB9E-ED2F-4DE4-BB14-D794417CAFC1}" sibTransId="{DE1FD6E9-472A-4109-8826-01466AC5D73F}"/>
    <dgm:cxn modelId="{AE3952AC-FB37-42C4-9E38-8F9BD73F5A1E}" srcId="{3BA58DF5-4DDA-4E73-84C6-35683565139D}" destId="{1042B90A-E626-454E-89E1-C2C4F1BBDDBC}" srcOrd="0" destOrd="0" parTransId="{CB376A8C-C1E7-4200-809D-9347BE93E2E3}" sibTransId="{72DE6978-2615-4D74-9412-67E16A81077B}"/>
    <dgm:cxn modelId="{CA5EF5B4-5D6A-43EC-AF62-719621AEF302}" type="presOf" srcId="{A978225B-8FBC-41EF-A582-1DCC91E323D5}" destId="{63597A82-2330-4617-B1B3-2CB567384D19}" srcOrd="0" destOrd="0" presId="urn:microsoft.com/office/officeart/2008/layout/VerticalCurvedList"/>
    <dgm:cxn modelId="{DBA141B7-0739-458F-9368-544FDA980229}" type="presOf" srcId="{3BA58DF5-4DDA-4E73-84C6-35683565139D}" destId="{95C22D47-C2A6-4E9C-9A2D-0281BEDA1E0A}" srcOrd="0" destOrd="0" presId="urn:microsoft.com/office/officeart/2008/layout/VerticalCurvedList"/>
    <dgm:cxn modelId="{DD9FF0CE-412E-4900-8E2A-53DB1B517440}" type="presOf" srcId="{72DE6978-2615-4D74-9412-67E16A81077B}" destId="{4B5706CE-EBA1-4236-839D-DD13699080B1}" srcOrd="0" destOrd="0" presId="urn:microsoft.com/office/officeart/2008/layout/VerticalCurvedList"/>
    <dgm:cxn modelId="{9A7297D0-373D-41D7-9867-FDBEA9B5BF52}" srcId="{3BA58DF5-4DDA-4E73-84C6-35683565139D}" destId="{A6E95872-05CD-40E4-8CB6-1E1B5C08A773}" srcOrd="1" destOrd="0" parTransId="{E7FF7CE1-921B-468B-B6F9-30334E40B249}" sibTransId="{F74FD72C-137C-49D2-A8E0-019963DB5912}"/>
    <dgm:cxn modelId="{E107A5FC-3C22-4F00-A3CD-60BD66FB45FC}" type="presOf" srcId="{A6E95872-05CD-40E4-8CB6-1E1B5C08A773}" destId="{A537B7F2-D049-4847-9371-EB92498E5CFD}" srcOrd="0" destOrd="0" presId="urn:microsoft.com/office/officeart/2008/layout/VerticalCurvedList"/>
    <dgm:cxn modelId="{2E7661A0-07B2-4A3A-AE67-0823070D01AA}" type="presParOf" srcId="{95C22D47-C2A6-4E9C-9A2D-0281BEDA1E0A}" destId="{D413B48C-8317-49B6-80B8-3B867C8D57E3}" srcOrd="0" destOrd="0" presId="urn:microsoft.com/office/officeart/2008/layout/VerticalCurvedList"/>
    <dgm:cxn modelId="{1D549EE2-5E82-4A1E-B327-2F1D7B980422}" type="presParOf" srcId="{D413B48C-8317-49B6-80B8-3B867C8D57E3}" destId="{5942D11D-EF1F-486C-8691-6931D2B64943}" srcOrd="0" destOrd="0" presId="urn:microsoft.com/office/officeart/2008/layout/VerticalCurvedList"/>
    <dgm:cxn modelId="{EAA5CF27-E5CA-4F3C-9266-601E75705419}" type="presParOf" srcId="{5942D11D-EF1F-486C-8691-6931D2B64943}" destId="{3AE61F6E-D438-45B4-9CE9-7F2F4D627143}" srcOrd="0" destOrd="0" presId="urn:microsoft.com/office/officeart/2008/layout/VerticalCurvedList"/>
    <dgm:cxn modelId="{BC5E026E-1A30-4C8A-A855-7BF7856200AE}" type="presParOf" srcId="{5942D11D-EF1F-486C-8691-6931D2B64943}" destId="{4B5706CE-EBA1-4236-839D-DD13699080B1}" srcOrd="1" destOrd="0" presId="urn:microsoft.com/office/officeart/2008/layout/VerticalCurvedList"/>
    <dgm:cxn modelId="{415E8453-0661-4E5C-92C6-AD934AFE21E1}" type="presParOf" srcId="{5942D11D-EF1F-486C-8691-6931D2B64943}" destId="{AB8CD768-C8E7-4066-A443-F72658BA7813}" srcOrd="2" destOrd="0" presId="urn:microsoft.com/office/officeart/2008/layout/VerticalCurvedList"/>
    <dgm:cxn modelId="{387E472E-EAA3-4445-861A-72FF1767547E}" type="presParOf" srcId="{5942D11D-EF1F-486C-8691-6931D2B64943}" destId="{4EE11A6F-6C84-4832-B635-A30BF15EF376}" srcOrd="3" destOrd="0" presId="urn:microsoft.com/office/officeart/2008/layout/VerticalCurvedList"/>
    <dgm:cxn modelId="{338E794A-32C9-44B0-B7C3-204DA0C075BC}" type="presParOf" srcId="{D413B48C-8317-49B6-80B8-3B867C8D57E3}" destId="{16428890-235B-4247-8ED9-D1D05DF4B540}" srcOrd="1" destOrd="0" presId="urn:microsoft.com/office/officeart/2008/layout/VerticalCurvedList"/>
    <dgm:cxn modelId="{4296F00B-D6EE-45F2-844A-C53DA63655FD}" type="presParOf" srcId="{D413B48C-8317-49B6-80B8-3B867C8D57E3}" destId="{E9191626-393E-4448-B284-270C8A75D688}" srcOrd="2" destOrd="0" presId="urn:microsoft.com/office/officeart/2008/layout/VerticalCurvedList"/>
    <dgm:cxn modelId="{2B5F1448-70E3-4D56-BC55-BBA65C378DC3}" type="presParOf" srcId="{E9191626-393E-4448-B284-270C8A75D688}" destId="{C3A956B5-8BB9-47A2-9BA3-7AF20750E9FD}" srcOrd="0" destOrd="0" presId="urn:microsoft.com/office/officeart/2008/layout/VerticalCurvedList"/>
    <dgm:cxn modelId="{3182D7FB-43ED-4C9A-87E8-2AADCA811EBE}" type="presParOf" srcId="{D413B48C-8317-49B6-80B8-3B867C8D57E3}" destId="{A537B7F2-D049-4847-9371-EB92498E5CFD}" srcOrd="3" destOrd="0" presId="urn:microsoft.com/office/officeart/2008/layout/VerticalCurvedList"/>
    <dgm:cxn modelId="{E7EF0BA2-AD0D-48BE-8A1D-B180D6CB432E}" type="presParOf" srcId="{D413B48C-8317-49B6-80B8-3B867C8D57E3}" destId="{7166E33B-264D-4DE5-86E9-3212B3D2665A}" srcOrd="4" destOrd="0" presId="urn:microsoft.com/office/officeart/2008/layout/VerticalCurvedList"/>
    <dgm:cxn modelId="{C842373A-E3E5-40F6-ADBB-8044B97731C3}" type="presParOf" srcId="{7166E33B-264D-4DE5-86E9-3212B3D2665A}" destId="{CE1EECDA-36CB-4627-B899-0AE3FE55EB62}" srcOrd="0" destOrd="0" presId="urn:microsoft.com/office/officeart/2008/layout/VerticalCurvedList"/>
    <dgm:cxn modelId="{9A218B15-B279-4D42-AF8C-B7B7488201F2}" type="presParOf" srcId="{D413B48C-8317-49B6-80B8-3B867C8D57E3}" destId="{63597A82-2330-4617-B1B3-2CB567384D19}" srcOrd="5" destOrd="0" presId="urn:microsoft.com/office/officeart/2008/layout/VerticalCurvedList"/>
    <dgm:cxn modelId="{0594EE20-E7BB-4B39-A565-14AF9AB0A57D}" type="presParOf" srcId="{D413B48C-8317-49B6-80B8-3B867C8D57E3}" destId="{FF008EB8-8220-49EC-AE32-6AFD2950411B}" srcOrd="6" destOrd="0" presId="urn:microsoft.com/office/officeart/2008/layout/VerticalCurvedList"/>
    <dgm:cxn modelId="{D61B63E8-C448-406E-97CE-3C94FE69F891}" type="presParOf" srcId="{FF008EB8-8220-49EC-AE32-6AFD2950411B}" destId="{06B85EA9-A8C2-4279-819E-295F08803BD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A58DF5-4DDA-4E73-84C6-35683565139D}" type="doc">
      <dgm:prSet loTypeId="urn:microsoft.com/office/officeart/2008/layout/VerticalCurvedList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1042B90A-E626-454E-89E1-C2C4F1BBDDBC}">
      <dgm:prSet phldrT="[Text]"/>
      <dgm:spPr/>
      <dgm:t>
        <a:bodyPr/>
        <a:lstStyle/>
        <a:p>
          <a:r>
            <a:rPr lang="en-US" dirty="0"/>
            <a:t>Ensure and monitor structured patient hand-over process</a:t>
          </a:r>
        </a:p>
      </dgm:t>
    </dgm:pt>
    <dgm:pt modelId="{CB376A8C-C1E7-4200-809D-9347BE93E2E3}" type="parTrans" cxnId="{AE3952AC-FB37-42C4-9E38-8F9BD73F5A1E}">
      <dgm:prSet/>
      <dgm:spPr/>
      <dgm:t>
        <a:bodyPr/>
        <a:lstStyle/>
        <a:p>
          <a:endParaRPr lang="en-US"/>
        </a:p>
      </dgm:t>
    </dgm:pt>
    <dgm:pt modelId="{72DE6978-2615-4D74-9412-67E16A81077B}" type="sibTrans" cxnId="{AE3952AC-FB37-42C4-9E38-8F9BD73F5A1E}">
      <dgm:prSet/>
      <dgm:spPr/>
      <dgm:t>
        <a:bodyPr/>
        <a:lstStyle/>
        <a:p>
          <a:endParaRPr lang="en-US"/>
        </a:p>
      </dgm:t>
    </dgm:pt>
    <dgm:pt modelId="{A6E95872-05CD-40E4-8CB6-1E1B5C08A773}">
      <dgm:prSet phldrT="[Text]"/>
      <dgm:spPr/>
      <dgm:t>
        <a:bodyPr/>
        <a:lstStyle/>
        <a:p>
          <a:r>
            <a:rPr lang="en-US" dirty="0"/>
            <a:t>Education on professional responsibilities, unprofessional behavior and confidential processes for reporting, investigating, monitoring and addressing such concerns.</a:t>
          </a:r>
        </a:p>
      </dgm:t>
    </dgm:pt>
    <dgm:pt modelId="{E7FF7CE1-921B-468B-B6F9-30334E40B249}" type="parTrans" cxnId="{9A7297D0-373D-41D7-9867-FDBEA9B5BF52}">
      <dgm:prSet/>
      <dgm:spPr/>
      <dgm:t>
        <a:bodyPr/>
        <a:lstStyle/>
        <a:p>
          <a:endParaRPr lang="en-US"/>
        </a:p>
      </dgm:t>
    </dgm:pt>
    <dgm:pt modelId="{F74FD72C-137C-49D2-A8E0-019963DB5912}" type="sibTrans" cxnId="{9A7297D0-373D-41D7-9867-FDBEA9B5BF52}">
      <dgm:prSet/>
      <dgm:spPr/>
      <dgm:t>
        <a:bodyPr/>
        <a:lstStyle/>
        <a:p>
          <a:endParaRPr lang="en-US"/>
        </a:p>
      </dgm:t>
    </dgm:pt>
    <dgm:pt modelId="{A978225B-8FBC-41EF-A582-1DCC91E323D5}">
      <dgm:prSet phldrT="[Text]"/>
      <dgm:spPr/>
      <dgm:t>
        <a:bodyPr/>
        <a:lstStyle/>
        <a:p>
          <a:r>
            <a:rPr lang="en-US" dirty="0"/>
            <a:t>- Education on burnout, depression, substance abuse</a:t>
          </a:r>
        </a:p>
        <a:p>
          <a:r>
            <a:rPr lang="en-US" dirty="0"/>
            <a:t>- Provide tools for self-screening; access to help 24/7</a:t>
          </a:r>
        </a:p>
      </dgm:t>
    </dgm:pt>
    <dgm:pt modelId="{A02EDB9E-ED2F-4DE4-BB14-D794417CAFC1}" type="parTrans" cxnId="{6EF99963-24C4-490C-B462-010E3F2844E9}">
      <dgm:prSet/>
      <dgm:spPr/>
      <dgm:t>
        <a:bodyPr/>
        <a:lstStyle/>
        <a:p>
          <a:endParaRPr lang="en-US"/>
        </a:p>
      </dgm:t>
    </dgm:pt>
    <dgm:pt modelId="{DE1FD6E9-472A-4109-8826-01466AC5D73F}" type="sibTrans" cxnId="{6EF99963-24C4-490C-B462-010E3F2844E9}">
      <dgm:prSet/>
      <dgm:spPr/>
      <dgm:t>
        <a:bodyPr/>
        <a:lstStyle/>
        <a:p>
          <a:endParaRPr lang="en-US"/>
        </a:p>
      </dgm:t>
    </dgm:pt>
    <dgm:pt modelId="{95C22D47-C2A6-4E9C-9A2D-0281BEDA1E0A}" type="pres">
      <dgm:prSet presAssocID="{3BA58DF5-4DDA-4E73-84C6-35683565139D}" presName="Name0" presStyleCnt="0">
        <dgm:presLayoutVars>
          <dgm:chMax val="7"/>
          <dgm:chPref val="7"/>
          <dgm:dir/>
        </dgm:presLayoutVars>
      </dgm:prSet>
      <dgm:spPr/>
    </dgm:pt>
    <dgm:pt modelId="{D413B48C-8317-49B6-80B8-3B867C8D57E3}" type="pres">
      <dgm:prSet presAssocID="{3BA58DF5-4DDA-4E73-84C6-35683565139D}" presName="Name1" presStyleCnt="0"/>
      <dgm:spPr/>
    </dgm:pt>
    <dgm:pt modelId="{5942D11D-EF1F-486C-8691-6931D2B64943}" type="pres">
      <dgm:prSet presAssocID="{3BA58DF5-4DDA-4E73-84C6-35683565139D}" presName="cycle" presStyleCnt="0"/>
      <dgm:spPr/>
    </dgm:pt>
    <dgm:pt modelId="{3AE61F6E-D438-45B4-9CE9-7F2F4D627143}" type="pres">
      <dgm:prSet presAssocID="{3BA58DF5-4DDA-4E73-84C6-35683565139D}" presName="srcNode" presStyleLbl="node1" presStyleIdx="0" presStyleCnt="3"/>
      <dgm:spPr/>
    </dgm:pt>
    <dgm:pt modelId="{4B5706CE-EBA1-4236-839D-DD13699080B1}" type="pres">
      <dgm:prSet presAssocID="{3BA58DF5-4DDA-4E73-84C6-35683565139D}" presName="conn" presStyleLbl="parChTrans1D2" presStyleIdx="0" presStyleCnt="1"/>
      <dgm:spPr/>
    </dgm:pt>
    <dgm:pt modelId="{AB8CD768-C8E7-4066-A443-F72658BA7813}" type="pres">
      <dgm:prSet presAssocID="{3BA58DF5-4DDA-4E73-84C6-35683565139D}" presName="extraNode" presStyleLbl="node1" presStyleIdx="0" presStyleCnt="3"/>
      <dgm:spPr/>
    </dgm:pt>
    <dgm:pt modelId="{4EE11A6F-6C84-4832-B635-A30BF15EF376}" type="pres">
      <dgm:prSet presAssocID="{3BA58DF5-4DDA-4E73-84C6-35683565139D}" presName="dstNode" presStyleLbl="node1" presStyleIdx="0" presStyleCnt="3"/>
      <dgm:spPr/>
    </dgm:pt>
    <dgm:pt modelId="{16428890-235B-4247-8ED9-D1D05DF4B540}" type="pres">
      <dgm:prSet presAssocID="{1042B90A-E626-454E-89E1-C2C4F1BBDDBC}" presName="text_1" presStyleLbl="node1" presStyleIdx="0" presStyleCnt="3">
        <dgm:presLayoutVars>
          <dgm:bulletEnabled val="1"/>
        </dgm:presLayoutVars>
      </dgm:prSet>
      <dgm:spPr/>
    </dgm:pt>
    <dgm:pt modelId="{E9191626-393E-4448-B284-270C8A75D688}" type="pres">
      <dgm:prSet presAssocID="{1042B90A-E626-454E-89E1-C2C4F1BBDDBC}" presName="accent_1" presStyleCnt="0"/>
      <dgm:spPr/>
    </dgm:pt>
    <dgm:pt modelId="{C3A956B5-8BB9-47A2-9BA3-7AF20750E9FD}" type="pres">
      <dgm:prSet presAssocID="{1042B90A-E626-454E-89E1-C2C4F1BBDDBC}" presName="accentRepeatNode" presStyleLbl="solidFgAcc1" presStyleIdx="0" presStyleCnt="3"/>
      <dgm:spPr/>
    </dgm:pt>
    <dgm:pt modelId="{A537B7F2-D049-4847-9371-EB92498E5CFD}" type="pres">
      <dgm:prSet presAssocID="{A6E95872-05CD-40E4-8CB6-1E1B5C08A773}" presName="text_2" presStyleLbl="node1" presStyleIdx="1" presStyleCnt="3">
        <dgm:presLayoutVars>
          <dgm:bulletEnabled val="1"/>
        </dgm:presLayoutVars>
      </dgm:prSet>
      <dgm:spPr/>
    </dgm:pt>
    <dgm:pt modelId="{7166E33B-264D-4DE5-86E9-3212B3D2665A}" type="pres">
      <dgm:prSet presAssocID="{A6E95872-05CD-40E4-8CB6-1E1B5C08A773}" presName="accent_2" presStyleCnt="0"/>
      <dgm:spPr/>
    </dgm:pt>
    <dgm:pt modelId="{CE1EECDA-36CB-4627-B899-0AE3FE55EB62}" type="pres">
      <dgm:prSet presAssocID="{A6E95872-05CD-40E4-8CB6-1E1B5C08A773}" presName="accentRepeatNode" presStyleLbl="solidFgAcc1" presStyleIdx="1" presStyleCnt="3"/>
      <dgm:spPr/>
    </dgm:pt>
    <dgm:pt modelId="{63597A82-2330-4617-B1B3-2CB567384D19}" type="pres">
      <dgm:prSet presAssocID="{A978225B-8FBC-41EF-A582-1DCC91E323D5}" presName="text_3" presStyleLbl="node1" presStyleIdx="2" presStyleCnt="3">
        <dgm:presLayoutVars>
          <dgm:bulletEnabled val="1"/>
        </dgm:presLayoutVars>
      </dgm:prSet>
      <dgm:spPr/>
    </dgm:pt>
    <dgm:pt modelId="{FF008EB8-8220-49EC-AE32-6AFD2950411B}" type="pres">
      <dgm:prSet presAssocID="{A978225B-8FBC-41EF-A582-1DCC91E323D5}" presName="accent_3" presStyleCnt="0"/>
      <dgm:spPr/>
    </dgm:pt>
    <dgm:pt modelId="{06B85EA9-A8C2-4279-819E-295F08803BDD}" type="pres">
      <dgm:prSet presAssocID="{A978225B-8FBC-41EF-A582-1DCC91E323D5}" presName="accentRepeatNode" presStyleLbl="solidFgAcc1" presStyleIdx="2" presStyleCnt="3"/>
      <dgm:spPr/>
    </dgm:pt>
  </dgm:ptLst>
  <dgm:cxnLst>
    <dgm:cxn modelId="{794BAA22-BEFD-4F12-8DC5-3377D3520097}" type="presOf" srcId="{A978225B-8FBC-41EF-A582-1DCC91E323D5}" destId="{63597A82-2330-4617-B1B3-2CB567384D19}" srcOrd="0" destOrd="0" presId="urn:microsoft.com/office/officeart/2008/layout/VerticalCurvedList"/>
    <dgm:cxn modelId="{9700324E-560B-4BE0-B8DC-6BEDD5738B1A}" type="presOf" srcId="{A6E95872-05CD-40E4-8CB6-1E1B5C08A773}" destId="{A537B7F2-D049-4847-9371-EB92498E5CFD}" srcOrd="0" destOrd="0" presId="urn:microsoft.com/office/officeart/2008/layout/VerticalCurvedList"/>
    <dgm:cxn modelId="{1B0EDF52-0813-43F4-B299-FB102C2D972A}" type="presOf" srcId="{3BA58DF5-4DDA-4E73-84C6-35683565139D}" destId="{95C22D47-C2A6-4E9C-9A2D-0281BEDA1E0A}" srcOrd="0" destOrd="0" presId="urn:microsoft.com/office/officeart/2008/layout/VerticalCurvedList"/>
    <dgm:cxn modelId="{08286A63-8F94-456B-9193-6621B4214B0A}" type="presOf" srcId="{72DE6978-2615-4D74-9412-67E16A81077B}" destId="{4B5706CE-EBA1-4236-839D-DD13699080B1}" srcOrd="0" destOrd="0" presId="urn:microsoft.com/office/officeart/2008/layout/VerticalCurvedList"/>
    <dgm:cxn modelId="{6EF99963-24C4-490C-B462-010E3F2844E9}" srcId="{3BA58DF5-4DDA-4E73-84C6-35683565139D}" destId="{A978225B-8FBC-41EF-A582-1DCC91E323D5}" srcOrd="2" destOrd="0" parTransId="{A02EDB9E-ED2F-4DE4-BB14-D794417CAFC1}" sibTransId="{DE1FD6E9-472A-4109-8826-01466AC5D73F}"/>
    <dgm:cxn modelId="{D1D72BA0-121A-4FFD-9DF9-7DAFD0202ABF}" type="presOf" srcId="{1042B90A-E626-454E-89E1-C2C4F1BBDDBC}" destId="{16428890-235B-4247-8ED9-D1D05DF4B540}" srcOrd="0" destOrd="0" presId="urn:microsoft.com/office/officeart/2008/layout/VerticalCurvedList"/>
    <dgm:cxn modelId="{AE3952AC-FB37-42C4-9E38-8F9BD73F5A1E}" srcId="{3BA58DF5-4DDA-4E73-84C6-35683565139D}" destId="{1042B90A-E626-454E-89E1-C2C4F1BBDDBC}" srcOrd="0" destOrd="0" parTransId="{CB376A8C-C1E7-4200-809D-9347BE93E2E3}" sibTransId="{72DE6978-2615-4D74-9412-67E16A81077B}"/>
    <dgm:cxn modelId="{9A7297D0-373D-41D7-9867-FDBEA9B5BF52}" srcId="{3BA58DF5-4DDA-4E73-84C6-35683565139D}" destId="{A6E95872-05CD-40E4-8CB6-1E1B5C08A773}" srcOrd="1" destOrd="0" parTransId="{E7FF7CE1-921B-468B-B6F9-30334E40B249}" sibTransId="{F74FD72C-137C-49D2-A8E0-019963DB5912}"/>
    <dgm:cxn modelId="{28A2265A-87A8-4C5E-BD1D-AEE49D15B541}" type="presParOf" srcId="{95C22D47-C2A6-4E9C-9A2D-0281BEDA1E0A}" destId="{D413B48C-8317-49B6-80B8-3B867C8D57E3}" srcOrd="0" destOrd="0" presId="urn:microsoft.com/office/officeart/2008/layout/VerticalCurvedList"/>
    <dgm:cxn modelId="{8994582A-507F-43D2-BAE2-1D94B377FB83}" type="presParOf" srcId="{D413B48C-8317-49B6-80B8-3B867C8D57E3}" destId="{5942D11D-EF1F-486C-8691-6931D2B64943}" srcOrd="0" destOrd="0" presId="urn:microsoft.com/office/officeart/2008/layout/VerticalCurvedList"/>
    <dgm:cxn modelId="{40E86846-719F-4D05-A4CA-BE7FFD85BF3D}" type="presParOf" srcId="{5942D11D-EF1F-486C-8691-6931D2B64943}" destId="{3AE61F6E-D438-45B4-9CE9-7F2F4D627143}" srcOrd="0" destOrd="0" presId="urn:microsoft.com/office/officeart/2008/layout/VerticalCurvedList"/>
    <dgm:cxn modelId="{4AEC9047-27A8-4E78-8D55-C156F1C87FD5}" type="presParOf" srcId="{5942D11D-EF1F-486C-8691-6931D2B64943}" destId="{4B5706CE-EBA1-4236-839D-DD13699080B1}" srcOrd="1" destOrd="0" presId="urn:microsoft.com/office/officeart/2008/layout/VerticalCurvedList"/>
    <dgm:cxn modelId="{DAA1D194-5A00-40C3-B1B8-089AB9011FF3}" type="presParOf" srcId="{5942D11D-EF1F-486C-8691-6931D2B64943}" destId="{AB8CD768-C8E7-4066-A443-F72658BA7813}" srcOrd="2" destOrd="0" presId="urn:microsoft.com/office/officeart/2008/layout/VerticalCurvedList"/>
    <dgm:cxn modelId="{1B928C6D-415A-47C7-AA9C-52100627B458}" type="presParOf" srcId="{5942D11D-EF1F-486C-8691-6931D2B64943}" destId="{4EE11A6F-6C84-4832-B635-A30BF15EF376}" srcOrd="3" destOrd="0" presId="urn:microsoft.com/office/officeart/2008/layout/VerticalCurvedList"/>
    <dgm:cxn modelId="{600F89BB-29CA-453B-811E-FAE0D4FF0919}" type="presParOf" srcId="{D413B48C-8317-49B6-80B8-3B867C8D57E3}" destId="{16428890-235B-4247-8ED9-D1D05DF4B540}" srcOrd="1" destOrd="0" presId="urn:microsoft.com/office/officeart/2008/layout/VerticalCurvedList"/>
    <dgm:cxn modelId="{666E3335-42D2-4BDA-85F2-11F4193C3093}" type="presParOf" srcId="{D413B48C-8317-49B6-80B8-3B867C8D57E3}" destId="{E9191626-393E-4448-B284-270C8A75D688}" srcOrd="2" destOrd="0" presId="urn:microsoft.com/office/officeart/2008/layout/VerticalCurvedList"/>
    <dgm:cxn modelId="{FBD98830-137F-4A7F-BDC6-1A16D4CA7EB0}" type="presParOf" srcId="{E9191626-393E-4448-B284-270C8A75D688}" destId="{C3A956B5-8BB9-47A2-9BA3-7AF20750E9FD}" srcOrd="0" destOrd="0" presId="urn:microsoft.com/office/officeart/2008/layout/VerticalCurvedList"/>
    <dgm:cxn modelId="{67309CE7-AE08-41FB-9119-28596D98EBAF}" type="presParOf" srcId="{D413B48C-8317-49B6-80B8-3B867C8D57E3}" destId="{A537B7F2-D049-4847-9371-EB92498E5CFD}" srcOrd="3" destOrd="0" presId="urn:microsoft.com/office/officeart/2008/layout/VerticalCurvedList"/>
    <dgm:cxn modelId="{23A239D1-D010-451D-875E-5B9A9BAFD563}" type="presParOf" srcId="{D413B48C-8317-49B6-80B8-3B867C8D57E3}" destId="{7166E33B-264D-4DE5-86E9-3212B3D2665A}" srcOrd="4" destOrd="0" presId="urn:microsoft.com/office/officeart/2008/layout/VerticalCurvedList"/>
    <dgm:cxn modelId="{CA65AF7A-0C8C-4F95-8011-8095F6CF6F29}" type="presParOf" srcId="{7166E33B-264D-4DE5-86E9-3212B3D2665A}" destId="{CE1EECDA-36CB-4627-B899-0AE3FE55EB62}" srcOrd="0" destOrd="0" presId="urn:microsoft.com/office/officeart/2008/layout/VerticalCurvedList"/>
    <dgm:cxn modelId="{D3359DF9-887B-4476-962D-E499EC07FA14}" type="presParOf" srcId="{D413B48C-8317-49B6-80B8-3B867C8D57E3}" destId="{63597A82-2330-4617-B1B3-2CB567384D19}" srcOrd="5" destOrd="0" presId="urn:microsoft.com/office/officeart/2008/layout/VerticalCurvedList"/>
    <dgm:cxn modelId="{86988F64-1129-473B-A030-E4CB42809BC1}" type="presParOf" srcId="{D413B48C-8317-49B6-80B8-3B867C8D57E3}" destId="{FF008EB8-8220-49EC-AE32-6AFD2950411B}" srcOrd="6" destOrd="0" presId="urn:microsoft.com/office/officeart/2008/layout/VerticalCurvedList"/>
    <dgm:cxn modelId="{D1F2D306-4150-4142-97B9-106068EC96F6}" type="presParOf" srcId="{FF008EB8-8220-49EC-AE32-6AFD2950411B}" destId="{06B85EA9-A8C2-4279-819E-295F08803BD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52CED1-787F-4069-B2D8-472C38DF476C}">
      <dsp:nvSpPr>
        <dsp:cNvPr id="0" name=""/>
        <dsp:cNvSpPr/>
      </dsp:nvSpPr>
      <dsp:spPr>
        <a:xfrm>
          <a:off x="3460919" y="2031489"/>
          <a:ext cx="1057240" cy="105724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2017-2018</a:t>
          </a:r>
        </a:p>
      </dsp:txBody>
      <dsp:txXfrm>
        <a:off x="3615748" y="2186318"/>
        <a:ext cx="747582" cy="747582"/>
      </dsp:txXfrm>
    </dsp:sp>
    <dsp:sp modelId="{C81337A2-7323-40CE-8809-AA6FDC8A83C8}">
      <dsp:nvSpPr>
        <dsp:cNvPr id="0" name=""/>
        <dsp:cNvSpPr/>
      </dsp:nvSpPr>
      <dsp:spPr>
        <a:xfrm rot="16200000">
          <a:off x="3511903" y="1541928"/>
          <a:ext cx="955271" cy="23850"/>
        </a:xfrm>
        <a:custGeom>
          <a:avLst/>
          <a:gdLst/>
          <a:ahLst/>
          <a:cxnLst/>
          <a:rect l="0" t="0" r="0" b="0"/>
          <a:pathLst>
            <a:path>
              <a:moveTo>
                <a:pt x="0" y="11925"/>
              </a:moveTo>
              <a:lnTo>
                <a:pt x="955271" y="11925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3965657" y="1529971"/>
        <a:ext cx="47763" cy="47763"/>
      </dsp:txXfrm>
    </dsp:sp>
    <dsp:sp modelId="{C03DD2EB-541C-4536-944E-FA2E09A76D14}">
      <dsp:nvSpPr>
        <dsp:cNvPr id="0" name=""/>
        <dsp:cNvSpPr/>
      </dsp:nvSpPr>
      <dsp:spPr>
        <a:xfrm>
          <a:off x="3460919" y="18977"/>
          <a:ext cx="1057240" cy="105724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Institutional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&amp; Program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Standards</a:t>
          </a:r>
        </a:p>
      </dsp:txBody>
      <dsp:txXfrm>
        <a:off x="3615748" y="173806"/>
        <a:ext cx="747582" cy="747582"/>
      </dsp:txXfrm>
    </dsp:sp>
    <dsp:sp modelId="{BA74F31C-D094-4C2C-973C-110AF66A46E0}">
      <dsp:nvSpPr>
        <dsp:cNvPr id="0" name=""/>
        <dsp:cNvSpPr/>
      </dsp:nvSpPr>
      <dsp:spPr>
        <a:xfrm rot="1720416">
          <a:off x="4398497" y="3016380"/>
          <a:ext cx="894312" cy="23850"/>
        </a:xfrm>
        <a:custGeom>
          <a:avLst/>
          <a:gdLst/>
          <a:ahLst/>
          <a:cxnLst/>
          <a:rect l="0" t="0" r="0" b="0"/>
          <a:pathLst>
            <a:path>
              <a:moveTo>
                <a:pt x="0" y="11925"/>
              </a:moveTo>
              <a:lnTo>
                <a:pt x="894312" y="11925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4823296" y="3005948"/>
        <a:ext cx="44715" cy="44715"/>
      </dsp:txXfrm>
    </dsp:sp>
    <dsp:sp modelId="{7C2A3D9E-25F9-4FC2-9F38-261DF2385F60}">
      <dsp:nvSpPr>
        <dsp:cNvPr id="0" name=""/>
        <dsp:cNvSpPr/>
      </dsp:nvSpPr>
      <dsp:spPr>
        <a:xfrm>
          <a:off x="5173148" y="2967882"/>
          <a:ext cx="1057240" cy="105724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Refined Self-Study Documents</a:t>
          </a:r>
        </a:p>
      </dsp:txBody>
      <dsp:txXfrm>
        <a:off x="5327977" y="3122711"/>
        <a:ext cx="747582" cy="747582"/>
      </dsp:txXfrm>
    </dsp:sp>
    <dsp:sp modelId="{A38E467F-F358-4B40-B95C-47E520FFA418}">
      <dsp:nvSpPr>
        <dsp:cNvPr id="0" name=""/>
        <dsp:cNvSpPr/>
      </dsp:nvSpPr>
      <dsp:spPr>
        <a:xfrm rot="18552624">
          <a:off x="4152418" y="1777754"/>
          <a:ext cx="931403" cy="23850"/>
        </a:xfrm>
        <a:custGeom>
          <a:avLst/>
          <a:gdLst/>
          <a:ahLst/>
          <a:cxnLst/>
          <a:rect l="0" t="0" r="0" b="0"/>
          <a:pathLst>
            <a:path>
              <a:moveTo>
                <a:pt x="0" y="11925"/>
              </a:moveTo>
              <a:lnTo>
                <a:pt x="931403" y="11925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4594834" y="1766394"/>
        <a:ext cx="46570" cy="46570"/>
      </dsp:txXfrm>
    </dsp:sp>
    <dsp:sp modelId="{4A8856E0-33F7-4779-9E2F-EBF2DFBB8109}">
      <dsp:nvSpPr>
        <dsp:cNvPr id="0" name=""/>
        <dsp:cNvSpPr/>
      </dsp:nvSpPr>
      <dsp:spPr>
        <a:xfrm>
          <a:off x="4718080" y="490628"/>
          <a:ext cx="1057240" cy="105724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CPR Section IV</a:t>
          </a:r>
        </a:p>
      </dsp:txBody>
      <dsp:txXfrm>
        <a:off x="4872909" y="645457"/>
        <a:ext cx="747582" cy="747582"/>
      </dsp:txXfrm>
    </dsp:sp>
    <dsp:sp modelId="{CDAEC765-8AB8-43F2-937C-3ED8ADB87588}">
      <dsp:nvSpPr>
        <dsp:cNvPr id="0" name=""/>
        <dsp:cNvSpPr/>
      </dsp:nvSpPr>
      <dsp:spPr>
        <a:xfrm rot="20945472">
          <a:off x="4500834" y="2366740"/>
          <a:ext cx="860301" cy="23850"/>
        </a:xfrm>
        <a:custGeom>
          <a:avLst/>
          <a:gdLst/>
          <a:ahLst/>
          <a:cxnLst/>
          <a:rect l="0" t="0" r="0" b="0"/>
          <a:pathLst>
            <a:path>
              <a:moveTo>
                <a:pt x="0" y="11925"/>
              </a:moveTo>
              <a:lnTo>
                <a:pt x="860301" y="11925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4909477" y="2357158"/>
        <a:ext cx="43015" cy="43015"/>
      </dsp:txXfrm>
    </dsp:sp>
    <dsp:sp modelId="{F5CA4A6F-56ED-4AA6-852D-295236A90F3D}">
      <dsp:nvSpPr>
        <dsp:cNvPr id="0" name=""/>
        <dsp:cNvSpPr/>
      </dsp:nvSpPr>
      <dsp:spPr>
        <a:xfrm>
          <a:off x="5343810" y="1668601"/>
          <a:ext cx="1057240" cy="105724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Proposed CPR Section I-V </a:t>
          </a:r>
        </a:p>
      </dsp:txBody>
      <dsp:txXfrm>
        <a:off x="5498639" y="1823430"/>
        <a:ext cx="747582" cy="747582"/>
      </dsp:txXfrm>
    </dsp:sp>
    <dsp:sp modelId="{9035DFD5-357C-44A1-A67B-AE105CFE6DBB}">
      <dsp:nvSpPr>
        <dsp:cNvPr id="0" name=""/>
        <dsp:cNvSpPr/>
      </dsp:nvSpPr>
      <dsp:spPr>
        <a:xfrm rot="4200000">
          <a:off x="3856063" y="3493755"/>
          <a:ext cx="955271" cy="23850"/>
        </a:xfrm>
        <a:custGeom>
          <a:avLst/>
          <a:gdLst/>
          <a:ahLst/>
          <a:cxnLst/>
          <a:rect l="0" t="0" r="0" b="0"/>
          <a:pathLst>
            <a:path>
              <a:moveTo>
                <a:pt x="0" y="11925"/>
              </a:moveTo>
              <a:lnTo>
                <a:pt x="955271" y="11925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4309817" y="3481799"/>
        <a:ext cx="47763" cy="47763"/>
      </dsp:txXfrm>
    </dsp:sp>
    <dsp:sp modelId="{A56940BA-8757-4F91-A549-DAF2A0190968}">
      <dsp:nvSpPr>
        <dsp:cNvPr id="0" name=""/>
        <dsp:cNvSpPr/>
      </dsp:nvSpPr>
      <dsp:spPr>
        <a:xfrm>
          <a:off x="4149238" y="3922632"/>
          <a:ext cx="1057240" cy="105724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CLER 1.1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Protocol 3.0</a:t>
          </a:r>
        </a:p>
      </dsp:txBody>
      <dsp:txXfrm>
        <a:off x="4304067" y="4077461"/>
        <a:ext cx="747582" cy="747582"/>
      </dsp:txXfrm>
    </dsp:sp>
    <dsp:sp modelId="{C2374051-5755-4CEA-9675-89B7C0EA0E2F}">
      <dsp:nvSpPr>
        <dsp:cNvPr id="0" name=""/>
        <dsp:cNvSpPr/>
      </dsp:nvSpPr>
      <dsp:spPr>
        <a:xfrm rot="6539040">
          <a:off x="3209209" y="3482125"/>
          <a:ext cx="918080" cy="23850"/>
        </a:xfrm>
        <a:custGeom>
          <a:avLst/>
          <a:gdLst/>
          <a:ahLst/>
          <a:cxnLst/>
          <a:rect l="0" t="0" r="0" b="0"/>
          <a:pathLst>
            <a:path>
              <a:moveTo>
                <a:pt x="0" y="11925"/>
              </a:moveTo>
              <a:lnTo>
                <a:pt x="918080" y="11925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 rot="10800000">
        <a:off x="3645297" y="3471098"/>
        <a:ext cx="45904" cy="45904"/>
      </dsp:txXfrm>
    </dsp:sp>
    <dsp:sp modelId="{CAD57ED0-A532-4F32-9D7D-FB327E0CD06B}">
      <dsp:nvSpPr>
        <dsp:cNvPr id="0" name=""/>
        <dsp:cNvSpPr/>
      </dsp:nvSpPr>
      <dsp:spPr>
        <a:xfrm>
          <a:off x="2818339" y="3899371"/>
          <a:ext cx="1057240" cy="105724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10 year site visits</a:t>
          </a:r>
        </a:p>
      </dsp:txBody>
      <dsp:txXfrm>
        <a:off x="2973168" y="4054200"/>
        <a:ext cx="747582" cy="747582"/>
      </dsp:txXfrm>
    </dsp:sp>
    <dsp:sp modelId="{23CECAB9-8338-4E0C-BD95-66DBAF7188CF}">
      <dsp:nvSpPr>
        <dsp:cNvPr id="0" name=""/>
        <dsp:cNvSpPr/>
      </dsp:nvSpPr>
      <dsp:spPr>
        <a:xfrm rot="8939040">
          <a:off x="2684051" y="3057103"/>
          <a:ext cx="918080" cy="23850"/>
        </a:xfrm>
        <a:custGeom>
          <a:avLst/>
          <a:gdLst/>
          <a:ahLst/>
          <a:cxnLst/>
          <a:rect l="0" t="0" r="0" b="0"/>
          <a:pathLst>
            <a:path>
              <a:moveTo>
                <a:pt x="0" y="11925"/>
              </a:moveTo>
              <a:lnTo>
                <a:pt x="918080" y="11925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 rot="10800000">
        <a:off x="3120139" y="3046076"/>
        <a:ext cx="45904" cy="45904"/>
      </dsp:txXfrm>
    </dsp:sp>
    <dsp:sp modelId="{65D8684E-92B1-4797-95B8-69EE69E6CDCF}">
      <dsp:nvSpPr>
        <dsp:cNvPr id="0" name=""/>
        <dsp:cNvSpPr/>
      </dsp:nvSpPr>
      <dsp:spPr>
        <a:xfrm>
          <a:off x="1768022" y="3049327"/>
          <a:ext cx="1057240" cy="105724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1000" kern="1200" dirty="0"/>
          </a:br>
          <a:r>
            <a:rPr lang="en-US" sz="1000" kern="1200" dirty="0"/>
            <a:t>Milestones 2.0</a:t>
          </a:r>
        </a:p>
      </dsp:txBody>
      <dsp:txXfrm>
        <a:off x="1922851" y="3204156"/>
        <a:ext cx="747582" cy="747582"/>
      </dsp:txXfrm>
    </dsp:sp>
    <dsp:sp modelId="{4B9AAA8F-7294-4E31-A62D-7312C408C981}">
      <dsp:nvSpPr>
        <dsp:cNvPr id="0" name=""/>
        <dsp:cNvSpPr/>
      </dsp:nvSpPr>
      <dsp:spPr>
        <a:xfrm rot="11339040">
          <a:off x="2554955" y="2393952"/>
          <a:ext cx="918080" cy="23850"/>
        </a:xfrm>
        <a:custGeom>
          <a:avLst/>
          <a:gdLst/>
          <a:ahLst/>
          <a:cxnLst/>
          <a:rect l="0" t="0" r="0" b="0"/>
          <a:pathLst>
            <a:path>
              <a:moveTo>
                <a:pt x="0" y="11925"/>
              </a:moveTo>
              <a:lnTo>
                <a:pt x="918080" y="11925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 rot="10800000">
        <a:off x="2991043" y="2382925"/>
        <a:ext cx="45904" cy="45904"/>
      </dsp:txXfrm>
    </dsp:sp>
    <dsp:sp modelId="{DFF6077B-49AC-47CD-B7E8-B662765FC2C2}">
      <dsp:nvSpPr>
        <dsp:cNvPr id="0" name=""/>
        <dsp:cNvSpPr/>
      </dsp:nvSpPr>
      <dsp:spPr>
        <a:xfrm>
          <a:off x="1509831" y="1723025"/>
          <a:ext cx="1057240" cy="105724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1000" kern="1200" dirty="0"/>
          </a:br>
          <a:r>
            <a:rPr lang="en-US" sz="1000" kern="1200" dirty="0"/>
            <a:t>SI 2025</a:t>
          </a:r>
        </a:p>
      </dsp:txBody>
      <dsp:txXfrm>
        <a:off x="1664660" y="1877854"/>
        <a:ext cx="747582" cy="747582"/>
      </dsp:txXfrm>
    </dsp:sp>
    <dsp:sp modelId="{6C1D2515-6BC5-40B1-8AAC-6E90B30C4C5D}">
      <dsp:nvSpPr>
        <dsp:cNvPr id="0" name=""/>
        <dsp:cNvSpPr/>
      </dsp:nvSpPr>
      <dsp:spPr>
        <a:xfrm rot="13739040">
          <a:off x="2882327" y="1802968"/>
          <a:ext cx="918080" cy="23850"/>
        </a:xfrm>
        <a:custGeom>
          <a:avLst/>
          <a:gdLst/>
          <a:ahLst/>
          <a:cxnLst/>
          <a:rect l="0" t="0" r="0" b="0"/>
          <a:pathLst>
            <a:path>
              <a:moveTo>
                <a:pt x="0" y="11925"/>
              </a:moveTo>
              <a:lnTo>
                <a:pt x="918080" y="11925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 rot="10800000">
        <a:off x="3318415" y="1791941"/>
        <a:ext cx="45904" cy="45904"/>
      </dsp:txXfrm>
    </dsp:sp>
    <dsp:sp modelId="{E8FB9581-C78B-456C-B311-C3D3E026ACEC}">
      <dsp:nvSpPr>
        <dsp:cNvPr id="0" name=""/>
        <dsp:cNvSpPr/>
      </dsp:nvSpPr>
      <dsp:spPr>
        <a:xfrm>
          <a:off x="2164575" y="541057"/>
          <a:ext cx="1057240" cy="105724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1000" kern="1200" dirty="0"/>
          </a:br>
          <a:r>
            <a:rPr lang="en-US" sz="1000" kern="1200" dirty="0"/>
            <a:t>SAS + Osteopathic Recognition</a:t>
          </a:r>
        </a:p>
      </dsp:txBody>
      <dsp:txXfrm>
        <a:off x="2319404" y="695886"/>
        <a:ext cx="747582" cy="7475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5706CE-EBA1-4236-839D-DD13699080B1}">
      <dsp:nvSpPr>
        <dsp:cNvPr id="0" name=""/>
        <dsp:cNvSpPr/>
      </dsp:nvSpPr>
      <dsp:spPr>
        <a:xfrm>
          <a:off x="-5018207" y="-768847"/>
          <a:ext cx="5976345" cy="5976345"/>
        </a:xfrm>
        <a:prstGeom prst="blockArc">
          <a:avLst>
            <a:gd name="adj1" fmla="val 18900000"/>
            <a:gd name="adj2" fmla="val 2700000"/>
            <a:gd name="adj3" fmla="val 361"/>
          </a:avLst>
        </a:pr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428890-235B-4247-8ED9-D1D05DF4B540}">
      <dsp:nvSpPr>
        <dsp:cNvPr id="0" name=""/>
        <dsp:cNvSpPr/>
      </dsp:nvSpPr>
      <dsp:spPr>
        <a:xfrm>
          <a:off x="616234" y="443865"/>
          <a:ext cx="7209362" cy="8877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636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Provision of summary information of patient safety reports…oversight information is being provided</a:t>
          </a:r>
        </a:p>
      </dsp:txBody>
      <dsp:txXfrm>
        <a:off x="616234" y="443865"/>
        <a:ext cx="7209362" cy="887730"/>
      </dsp:txXfrm>
    </dsp:sp>
    <dsp:sp modelId="{C3A956B5-8BB9-47A2-9BA3-7AF20750E9FD}">
      <dsp:nvSpPr>
        <dsp:cNvPr id="0" name=""/>
        <dsp:cNvSpPr/>
      </dsp:nvSpPr>
      <dsp:spPr>
        <a:xfrm>
          <a:off x="61402" y="332898"/>
          <a:ext cx="1109662" cy="11096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37B7F2-D049-4847-9371-EB92498E5CFD}">
      <dsp:nvSpPr>
        <dsp:cNvPr id="0" name=""/>
        <dsp:cNvSpPr/>
      </dsp:nvSpPr>
      <dsp:spPr>
        <a:xfrm>
          <a:off x="938924" y="1775460"/>
          <a:ext cx="6886672" cy="8877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636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- Removed self-study notifications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- Reinforced accreditation status &amp; citations</a:t>
          </a:r>
        </a:p>
      </dsp:txBody>
      <dsp:txXfrm>
        <a:off x="938924" y="1775460"/>
        <a:ext cx="6886672" cy="887730"/>
      </dsp:txXfrm>
    </dsp:sp>
    <dsp:sp modelId="{CE1EECDA-36CB-4627-B899-0AE3FE55EB62}">
      <dsp:nvSpPr>
        <dsp:cNvPr id="0" name=""/>
        <dsp:cNvSpPr/>
      </dsp:nvSpPr>
      <dsp:spPr>
        <a:xfrm>
          <a:off x="384092" y="1664493"/>
          <a:ext cx="1109662" cy="11096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597A82-2330-4617-B1B3-2CB567384D19}">
      <dsp:nvSpPr>
        <dsp:cNvPr id="0" name=""/>
        <dsp:cNvSpPr/>
      </dsp:nvSpPr>
      <dsp:spPr>
        <a:xfrm>
          <a:off x="616234" y="3107055"/>
          <a:ext cx="7209362" cy="8877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636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- AIR executive summary include performance indicators, action plans and performance monitoring </a:t>
          </a:r>
        </a:p>
      </dsp:txBody>
      <dsp:txXfrm>
        <a:off x="616234" y="3107055"/>
        <a:ext cx="7209362" cy="887730"/>
      </dsp:txXfrm>
    </dsp:sp>
    <dsp:sp modelId="{06B85EA9-A8C2-4279-819E-295F08803BDD}">
      <dsp:nvSpPr>
        <dsp:cNvPr id="0" name=""/>
        <dsp:cNvSpPr/>
      </dsp:nvSpPr>
      <dsp:spPr>
        <a:xfrm>
          <a:off x="61402" y="2996088"/>
          <a:ext cx="1109662" cy="11096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5706CE-EBA1-4236-839D-DD13699080B1}">
      <dsp:nvSpPr>
        <dsp:cNvPr id="0" name=""/>
        <dsp:cNvSpPr/>
      </dsp:nvSpPr>
      <dsp:spPr>
        <a:xfrm>
          <a:off x="-5018207" y="-768847"/>
          <a:ext cx="5976345" cy="5976345"/>
        </a:xfrm>
        <a:prstGeom prst="blockArc">
          <a:avLst>
            <a:gd name="adj1" fmla="val 18900000"/>
            <a:gd name="adj2" fmla="val 2700000"/>
            <a:gd name="adj3" fmla="val 361"/>
          </a:avLst>
        </a:pr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428890-235B-4247-8ED9-D1D05DF4B540}">
      <dsp:nvSpPr>
        <dsp:cNvPr id="0" name=""/>
        <dsp:cNvSpPr/>
      </dsp:nvSpPr>
      <dsp:spPr>
        <a:xfrm>
          <a:off x="616234" y="443865"/>
          <a:ext cx="7209362" cy="8877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636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Ensure and monitor structured patient hand-over process</a:t>
          </a:r>
        </a:p>
      </dsp:txBody>
      <dsp:txXfrm>
        <a:off x="616234" y="443865"/>
        <a:ext cx="7209362" cy="887730"/>
      </dsp:txXfrm>
    </dsp:sp>
    <dsp:sp modelId="{C3A956B5-8BB9-47A2-9BA3-7AF20750E9FD}">
      <dsp:nvSpPr>
        <dsp:cNvPr id="0" name=""/>
        <dsp:cNvSpPr/>
      </dsp:nvSpPr>
      <dsp:spPr>
        <a:xfrm>
          <a:off x="61402" y="332898"/>
          <a:ext cx="1109662" cy="11096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37B7F2-D049-4847-9371-EB92498E5CFD}">
      <dsp:nvSpPr>
        <dsp:cNvPr id="0" name=""/>
        <dsp:cNvSpPr/>
      </dsp:nvSpPr>
      <dsp:spPr>
        <a:xfrm>
          <a:off x="938924" y="1775460"/>
          <a:ext cx="6886672" cy="8877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636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Education on professional responsibilities, unprofessional behavior and confidential processes for reporting, investigating, monitoring and addressing such concerns.</a:t>
          </a:r>
        </a:p>
      </dsp:txBody>
      <dsp:txXfrm>
        <a:off x="938924" y="1775460"/>
        <a:ext cx="6886672" cy="887730"/>
      </dsp:txXfrm>
    </dsp:sp>
    <dsp:sp modelId="{CE1EECDA-36CB-4627-B899-0AE3FE55EB62}">
      <dsp:nvSpPr>
        <dsp:cNvPr id="0" name=""/>
        <dsp:cNvSpPr/>
      </dsp:nvSpPr>
      <dsp:spPr>
        <a:xfrm>
          <a:off x="384092" y="1664493"/>
          <a:ext cx="1109662" cy="11096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597A82-2330-4617-B1B3-2CB567384D19}">
      <dsp:nvSpPr>
        <dsp:cNvPr id="0" name=""/>
        <dsp:cNvSpPr/>
      </dsp:nvSpPr>
      <dsp:spPr>
        <a:xfrm>
          <a:off x="616234" y="3107055"/>
          <a:ext cx="7209362" cy="8877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636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- Education on burnout, depression, substance abuse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- Provide tools for self-screening; access to help 24/7</a:t>
          </a:r>
        </a:p>
      </dsp:txBody>
      <dsp:txXfrm>
        <a:off x="616234" y="3107055"/>
        <a:ext cx="7209362" cy="887730"/>
      </dsp:txXfrm>
    </dsp:sp>
    <dsp:sp modelId="{06B85EA9-A8C2-4279-819E-295F08803BDD}">
      <dsp:nvSpPr>
        <dsp:cNvPr id="0" name=""/>
        <dsp:cNvSpPr/>
      </dsp:nvSpPr>
      <dsp:spPr>
        <a:xfrm>
          <a:off x="61402" y="2996088"/>
          <a:ext cx="1109662" cy="11096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7" y="1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BE93E-5F7F-184D-A4E8-94CA3862B532}" type="datetimeFigureOut">
              <a:rPr lang="en-US" smtClean="0"/>
              <a:t>4/9/18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473576"/>
            <a:ext cx="5485158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6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7" y="8829676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67206-340A-194E-9A97-1CE564B498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31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67206-340A-194E-9A97-1CE564B4980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9894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67206-340A-194E-9A97-1CE564B49809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5288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67206-340A-194E-9A97-1CE564B49809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9217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67206-340A-194E-9A97-1CE564B49809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3835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67206-340A-194E-9A97-1CE564B49809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7054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67206-340A-194E-9A97-1CE564B49809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9439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67206-340A-194E-9A97-1CE564B49809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4170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67206-340A-194E-9A97-1CE564B49809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3453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67206-340A-194E-9A97-1CE564B49809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3848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450975" y="639763"/>
            <a:ext cx="4268788" cy="32019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716989" y="4055019"/>
            <a:ext cx="5735898" cy="3841720"/>
          </a:xfrm>
          <a:prstGeom prst="rect">
            <a:avLst/>
          </a:prstGeom>
        </p:spPr>
        <p:txBody>
          <a:bodyPr lIns="93198" tIns="93198" rIns="93198" bIns="93198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296190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67206-340A-194E-9A97-1CE564B49809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280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101DC-9367-F348-824C-872EF85B0F5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043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67206-340A-194E-9A97-1CE564B4980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251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67206-340A-194E-9A97-1CE564B4980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600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67206-340A-194E-9A97-1CE564B4980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159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67206-340A-194E-9A97-1CE564B4980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300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67206-340A-194E-9A97-1CE564B4980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9220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67206-340A-194E-9A97-1CE564B49809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9074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67206-340A-194E-9A97-1CE564B49809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424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62303" y="1423942"/>
            <a:ext cx="5263034" cy="2387600"/>
          </a:xfrm>
        </p:spPr>
        <p:txBody>
          <a:bodyPr anchor="ctr"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604" y="4495801"/>
            <a:ext cx="7245398" cy="1116242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743DA7-34FC-504A-B92E-0B05F71BEB33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0211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D05994-BE46-7048-AC8D-587C147F5A3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1367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D05994-BE46-7048-AC8D-587C147F5A3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4356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8104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170" y="2081894"/>
            <a:ext cx="6115049" cy="2429491"/>
          </a:xfrm>
        </p:spPr>
        <p:txBody>
          <a:bodyPr anchor="ctr"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2169" y="4511385"/>
            <a:ext cx="6115049" cy="514325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AC1577-D165-894F-A2E8-2E5C1B17494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8699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936355-F024-8C42-A5F5-6F05435583B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1004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989344" y="246466"/>
            <a:ext cx="65260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5B5787-11C4-AF40-8375-AA391F8B86D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03819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025EC8-843F-094B-B467-B8DEAEA065F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0490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111FBDE-2D36-6A49-83F8-2BBFB586505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50654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DE7DD9-96F1-6E43-A8F9-4B502D1EE7D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38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5E9A17-9C8D-1B4D-8899-8FD1CDB01285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1302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9344" y="246466"/>
            <a:ext cx="652600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38058"/>
            <a:ext cx="7886700" cy="4438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433131"/>
            <a:ext cx="20574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A9D05994-BE46-7048-AC8D-587C147F5A3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028950" y="643313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</p:spTree>
    <p:extLst>
      <p:ext uri="{BB962C8B-B14F-4D97-AF65-F5344CB8AC3E}">
        <p14:creationId xmlns:p14="http://schemas.microsoft.com/office/powerpoint/2010/main" val="1895564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413" r:id="rId1"/>
    <p:sldLayoutId id="2147486414" r:id="rId2"/>
    <p:sldLayoutId id="2147486415" r:id="rId3"/>
    <p:sldLayoutId id="2147486416" r:id="rId4"/>
    <p:sldLayoutId id="2147486417" r:id="rId5"/>
    <p:sldLayoutId id="2147486418" r:id="rId6"/>
    <p:sldLayoutId id="2147486419" r:id="rId7"/>
    <p:sldLayoutId id="2147486420" r:id="rId8"/>
    <p:sldLayoutId id="2147486421" r:id="rId9"/>
    <p:sldLayoutId id="2147486422" r:id="rId10"/>
    <p:sldLayoutId id="214748642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b="1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0.png"/><Relationship Id="rId4" Type="http://schemas.openxmlformats.org/officeDocument/2006/relationships/image" Target="../media/image5.png"/><Relationship Id="rId9" Type="http://schemas.openxmlformats.org/officeDocument/2006/relationships/hyperlink" Target="http://www.partnersinmeded.com/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PartnersInMedEd.com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ACGME Check-Up for Programs and Institutions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fontAlgn="base"/>
            <a:r>
              <a:rPr lang="en-US" b="1" dirty="0"/>
              <a:t>Christine Redovan, MBA</a:t>
            </a:r>
          </a:p>
          <a:p>
            <a:pPr fontAlgn="base"/>
            <a:r>
              <a:rPr lang="en-US" b="1" dirty="0"/>
              <a:t>GME Consultant</a:t>
            </a:r>
          </a:p>
        </p:txBody>
      </p:sp>
    </p:spTree>
    <p:extLst>
      <p:ext uri="{BB962C8B-B14F-4D97-AF65-F5344CB8AC3E}">
        <p14:creationId xmlns:p14="http://schemas.microsoft.com/office/powerpoint/2010/main" val="579483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VI.A.1. Patient Safety &amp; Quality Improvement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Know how to report patient safety events</a:t>
            </a:r>
          </a:p>
          <a:p>
            <a:r>
              <a:rPr lang="en-US" dirty="0"/>
              <a:t>Receive summary information of SI patient safety reports</a:t>
            </a:r>
          </a:p>
          <a:p>
            <a:r>
              <a:rPr lang="en-US" dirty="0"/>
              <a:t>Root cause analysis</a:t>
            </a:r>
          </a:p>
          <a:p>
            <a:r>
              <a:rPr lang="en-US" dirty="0"/>
              <a:t>Disclose errors</a:t>
            </a:r>
          </a:p>
          <a:p>
            <a:r>
              <a:rPr lang="en-US" dirty="0"/>
              <a:t>Disparities</a:t>
            </a:r>
          </a:p>
          <a:p>
            <a:r>
              <a:rPr lang="en-US" dirty="0"/>
              <a:t>QI activities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/>
              <a:t>CLER Pathway</a:t>
            </a:r>
          </a:p>
          <a:p>
            <a:pPr algn="ctr"/>
            <a:r>
              <a:rPr lang="en-US" dirty="0"/>
              <a:t>Patient Safety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PS1 – report errors</a:t>
            </a:r>
          </a:p>
          <a:p>
            <a:r>
              <a:rPr lang="en-US" dirty="0"/>
              <a:t>PS2 – educate</a:t>
            </a:r>
          </a:p>
          <a:p>
            <a:r>
              <a:rPr lang="en-US" dirty="0"/>
              <a:t>PS3 – safe culture</a:t>
            </a:r>
          </a:p>
          <a:p>
            <a:r>
              <a:rPr lang="en-US" dirty="0"/>
              <a:t>PS4 – investigations</a:t>
            </a:r>
          </a:p>
          <a:p>
            <a:r>
              <a:rPr lang="en-US" dirty="0"/>
              <a:t>PS5 – resident activity</a:t>
            </a:r>
          </a:p>
          <a:p>
            <a:r>
              <a:rPr lang="en-US" dirty="0"/>
              <a:t>PS6 – faculty activity</a:t>
            </a:r>
          </a:p>
          <a:p>
            <a:r>
              <a:rPr lang="en-US" dirty="0"/>
              <a:t>PS7 – error disclosure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CPR Section VI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7556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VI.A.1. Patient Safety &amp; Quality Improvement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Know how to report patient safety events</a:t>
            </a:r>
          </a:p>
          <a:p>
            <a:r>
              <a:rPr lang="en-US" dirty="0"/>
              <a:t>Receive summary information of SI patient safety reports</a:t>
            </a:r>
          </a:p>
          <a:p>
            <a:r>
              <a:rPr lang="en-US" dirty="0"/>
              <a:t>Root cause analysis</a:t>
            </a:r>
          </a:p>
          <a:p>
            <a:r>
              <a:rPr lang="en-US" dirty="0"/>
              <a:t>Disclose errors</a:t>
            </a:r>
          </a:p>
          <a:p>
            <a:r>
              <a:rPr lang="en-US" dirty="0"/>
              <a:t>Disparities</a:t>
            </a:r>
          </a:p>
          <a:p>
            <a:r>
              <a:rPr lang="en-US" dirty="0"/>
              <a:t>QI activities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/>
              <a:t>CLER Pathway</a:t>
            </a:r>
          </a:p>
          <a:p>
            <a:pPr algn="ctr"/>
            <a:r>
              <a:rPr lang="en-US" dirty="0"/>
              <a:t>Health Care Quality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HQ1 – educate - QI</a:t>
            </a:r>
          </a:p>
          <a:p>
            <a:r>
              <a:rPr lang="en-US" dirty="0"/>
              <a:t>HQ2 – QI activity</a:t>
            </a:r>
          </a:p>
          <a:p>
            <a:r>
              <a:rPr lang="en-US" dirty="0"/>
              <a:t>HQ3 – metric data</a:t>
            </a:r>
          </a:p>
          <a:p>
            <a:r>
              <a:rPr lang="en-US" dirty="0"/>
              <a:t>HQ4 – activity planning</a:t>
            </a:r>
          </a:p>
          <a:p>
            <a:r>
              <a:rPr lang="en-US" dirty="0"/>
              <a:t>HQ5 – educate – disparities</a:t>
            </a:r>
          </a:p>
          <a:p>
            <a:r>
              <a:rPr lang="en-US" dirty="0"/>
              <a:t>HQ6 –  disparity activity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CPR Section VI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740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VI.A.2. Supervision &amp; Accountability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Inform patient of role</a:t>
            </a:r>
          </a:p>
          <a:p>
            <a:r>
              <a:rPr lang="en-US" dirty="0"/>
              <a:t>Levels of supervision</a:t>
            </a:r>
          </a:p>
          <a:p>
            <a:r>
              <a:rPr lang="en-US" dirty="0"/>
              <a:t>Communication guidelines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/>
              <a:t>CLER Pathway</a:t>
            </a:r>
          </a:p>
          <a:p>
            <a:pPr algn="ctr"/>
            <a:r>
              <a:rPr lang="en-US" dirty="0"/>
              <a:t>Supervision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S1 – education</a:t>
            </a:r>
          </a:p>
          <a:p>
            <a:r>
              <a:rPr lang="en-US" dirty="0"/>
              <a:t>S2 – resident perception</a:t>
            </a:r>
          </a:p>
          <a:p>
            <a:r>
              <a:rPr lang="en-US" dirty="0"/>
              <a:t>S3 – faculty perception</a:t>
            </a:r>
          </a:p>
          <a:p>
            <a:r>
              <a:rPr lang="en-US" dirty="0"/>
              <a:t>S4 – roles in patient care</a:t>
            </a:r>
          </a:p>
          <a:p>
            <a:r>
              <a:rPr lang="en-US" dirty="0"/>
              <a:t>S5 – patients &amp; families</a:t>
            </a:r>
          </a:p>
          <a:p>
            <a:r>
              <a:rPr lang="en-US" dirty="0"/>
              <a:t>S6 –  monitoring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CPR Section VI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50967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VI.B. Professionalism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Culture of support for patient safety and personal responsibility</a:t>
            </a:r>
          </a:p>
          <a:p>
            <a:r>
              <a:rPr lang="en-US" dirty="0"/>
              <a:t>Assurance of fit for work</a:t>
            </a:r>
          </a:p>
          <a:p>
            <a:r>
              <a:rPr lang="en-US" dirty="0"/>
              <a:t>Recognition of impairment</a:t>
            </a:r>
          </a:p>
          <a:p>
            <a:r>
              <a:rPr lang="en-US" dirty="0"/>
              <a:t>Accurate reporting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/>
              <a:t>CLER Pathway</a:t>
            </a:r>
          </a:p>
          <a:p>
            <a:pPr algn="ctr"/>
            <a:r>
              <a:rPr lang="en-US" dirty="0"/>
              <a:t>Professionalism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PR1 – education</a:t>
            </a:r>
          </a:p>
          <a:p>
            <a:r>
              <a:rPr lang="en-US" dirty="0"/>
              <a:t>PR2 – resident perception</a:t>
            </a:r>
          </a:p>
          <a:p>
            <a:r>
              <a:rPr lang="en-US" dirty="0"/>
              <a:t>PR3a – faculty engagement</a:t>
            </a:r>
          </a:p>
          <a:p>
            <a:r>
              <a:rPr lang="en-US" dirty="0"/>
              <a:t>PR3b – honest culture</a:t>
            </a:r>
          </a:p>
          <a:p>
            <a:r>
              <a:rPr lang="en-US" dirty="0"/>
              <a:t>PR4 –  monitoring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CPR Section VI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61204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VI.C. Well-Being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Attention to workplace pressures </a:t>
            </a:r>
          </a:p>
          <a:p>
            <a:r>
              <a:rPr lang="en-US" dirty="0"/>
              <a:t>Attend medical appointments</a:t>
            </a:r>
          </a:p>
          <a:p>
            <a:r>
              <a:rPr lang="en-US" dirty="0"/>
              <a:t>Access to help 24/7 and screening tools</a:t>
            </a:r>
          </a:p>
          <a:p>
            <a:r>
              <a:rPr lang="en-US" dirty="0"/>
              <a:t>Non-punitive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/>
              <a:t>CLER Pathway</a:t>
            </a:r>
          </a:p>
          <a:p>
            <a:pPr algn="ctr"/>
            <a:r>
              <a:rPr lang="en-US" dirty="0"/>
              <a:t>Well-being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WB1 – promotes across clinical team</a:t>
            </a:r>
          </a:p>
          <a:p>
            <a:r>
              <a:rPr lang="en-US" dirty="0"/>
              <a:t>WB2 – efforts to promote</a:t>
            </a:r>
          </a:p>
          <a:p>
            <a:r>
              <a:rPr lang="en-US" dirty="0"/>
              <a:t>WB3 – work/life balance</a:t>
            </a:r>
          </a:p>
          <a:p>
            <a:r>
              <a:rPr lang="en-US" dirty="0"/>
              <a:t>WB4 – remove impediments</a:t>
            </a:r>
          </a:p>
          <a:p>
            <a:r>
              <a:rPr lang="en-US" dirty="0"/>
              <a:t>WB5 – support mechanisms</a:t>
            </a:r>
          </a:p>
          <a:p>
            <a:r>
              <a:rPr lang="en-US" dirty="0"/>
              <a:t>WB6 –  monitoring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CPR Section VI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14761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VI.D. Fatigue; VI.E.2 Teamwork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Educate residents &amp; faculty</a:t>
            </a:r>
          </a:p>
          <a:p>
            <a:r>
              <a:rPr lang="en-US" dirty="0"/>
              <a:t>Mitigation processes</a:t>
            </a:r>
          </a:p>
          <a:p>
            <a:pPr marL="0" indent="0">
              <a:buNone/>
            </a:pPr>
            <a:r>
              <a:rPr lang="en-US" dirty="0"/>
              <a:t>____________________</a:t>
            </a:r>
          </a:p>
          <a:p>
            <a:r>
              <a:rPr lang="en-US" dirty="0"/>
              <a:t>Maximize communication</a:t>
            </a:r>
          </a:p>
          <a:p>
            <a:r>
              <a:rPr lang="en-US" dirty="0"/>
              <a:t>Inter-professional teams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/>
              <a:t>CLER Pathway</a:t>
            </a:r>
          </a:p>
          <a:p>
            <a:pPr algn="ctr"/>
            <a:r>
              <a:rPr lang="en-US" dirty="0"/>
              <a:t>Well-being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WB1 – promotes across clinical team</a:t>
            </a:r>
          </a:p>
          <a:p>
            <a:r>
              <a:rPr lang="en-US" dirty="0"/>
              <a:t>WB2 – efforts to promote</a:t>
            </a:r>
          </a:p>
          <a:p>
            <a:r>
              <a:rPr lang="en-US" dirty="0"/>
              <a:t>WB3 – work/life balance</a:t>
            </a:r>
          </a:p>
          <a:p>
            <a:r>
              <a:rPr lang="en-US" dirty="0"/>
              <a:t>WB4 – remove impediments</a:t>
            </a:r>
          </a:p>
          <a:p>
            <a:r>
              <a:rPr lang="en-US" dirty="0"/>
              <a:t>WB5 – support mechanisms</a:t>
            </a:r>
          </a:p>
          <a:p>
            <a:r>
              <a:rPr lang="en-US" dirty="0"/>
              <a:t>WB6 –  monitoring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CPR Section VI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74686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VI.E.3 Transitions of Care</a:t>
            </a:r>
          </a:p>
          <a:p>
            <a:r>
              <a:rPr lang="en-US" dirty="0"/>
              <a:t>VI.F Clinical Experience &amp; Education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Clinical assignments</a:t>
            </a:r>
          </a:p>
          <a:p>
            <a:r>
              <a:rPr lang="en-US" dirty="0"/>
              <a:t>Monitor</a:t>
            </a:r>
          </a:p>
          <a:p>
            <a:r>
              <a:rPr lang="en-US" dirty="0"/>
              <a:t>Assess/evaluate</a:t>
            </a:r>
          </a:p>
          <a:p>
            <a:r>
              <a:rPr lang="en-US" dirty="0"/>
              <a:t>Ensure continuity of care</a:t>
            </a:r>
          </a:p>
          <a:p>
            <a:pPr marL="0" indent="0">
              <a:buNone/>
            </a:pPr>
            <a:r>
              <a:rPr lang="en-US" dirty="0"/>
              <a:t>____________________</a:t>
            </a:r>
          </a:p>
          <a:p>
            <a:r>
              <a:rPr lang="en-US" dirty="0"/>
              <a:t>80 hrs per week</a:t>
            </a:r>
          </a:p>
          <a:p>
            <a:r>
              <a:rPr lang="en-US" dirty="0"/>
              <a:t>1 day off in 7</a:t>
            </a:r>
          </a:p>
          <a:p>
            <a:r>
              <a:rPr lang="en-US" dirty="0"/>
              <a:t>24 + 4; 14 off after 24 on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/>
              <a:t>CLER Pathway</a:t>
            </a:r>
          </a:p>
          <a:p>
            <a:pPr algn="ctr"/>
            <a:r>
              <a:rPr lang="en-US" dirty="0"/>
              <a:t>Care Transitions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CT1 – education</a:t>
            </a:r>
          </a:p>
          <a:p>
            <a:r>
              <a:rPr lang="en-US" dirty="0"/>
              <a:t>CT2 – standard processes; duty changes</a:t>
            </a:r>
          </a:p>
          <a:p>
            <a:r>
              <a:rPr lang="en-US" dirty="0"/>
              <a:t>CT3 – standard processes; service changes</a:t>
            </a:r>
          </a:p>
          <a:p>
            <a:r>
              <a:rPr lang="en-US" dirty="0"/>
              <a:t>CT4 – evaluation</a:t>
            </a:r>
          </a:p>
          <a:p>
            <a:r>
              <a:rPr lang="en-US" dirty="0"/>
              <a:t>CT5 – direct verbal communication</a:t>
            </a:r>
          </a:p>
          <a:p>
            <a:r>
              <a:rPr lang="en-US" dirty="0"/>
              <a:t>CT6 –  monitoring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CPR Section VI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65764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Should be approved at June board meeting</a:t>
            </a:r>
          </a:p>
          <a:p>
            <a:r>
              <a:rPr lang="en-US" dirty="0"/>
              <a:t>Unknown if any changes will be made due to comments received</a:t>
            </a:r>
          </a:p>
          <a:p>
            <a:r>
              <a:rPr lang="en-US" dirty="0"/>
              <a:t>Separated out residency and fellowship common requirements</a:t>
            </a:r>
          </a:p>
          <a:p>
            <a:r>
              <a:rPr lang="en-US" dirty="0"/>
              <a:t>Indicates the only places where RC’s may dictate additional requirements</a:t>
            </a:r>
          </a:p>
          <a:p>
            <a:r>
              <a:rPr lang="en-US" dirty="0"/>
              <a:t>Made prior </a:t>
            </a:r>
            <a:r>
              <a:rPr lang="en-US" i="1" dirty="0"/>
              <a:t>detail</a:t>
            </a:r>
            <a:r>
              <a:rPr lang="en-US" dirty="0"/>
              <a:t> requirements into </a:t>
            </a:r>
            <a:r>
              <a:rPr lang="en-US" i="1" dirty="0"/>
              <a:t>core</a:t>
            </a:r>
            <a:r>
              <a:rPr lang="en-US" dirty="0"/>
              <a:t> requirements</a:t>
            </a:r>
          </a:p>
          <a:p>
            <a:r>
              <a:rPr lang="en-US" dirty="0"/>
              <a:t>In partnership with Sponsoring Institution…</a:t>
            </a:r>
          </a:p>
          <a:p>
            <a:r>
              <a:rPr lang="en-US" dirty="0"/>
              <a:t>The impact statements are a must read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CPR Section I-V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13539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Changes, if approved “as is”…</a:t>
            </a:r>
          </a:p>
          <a:p>
            <a:pPr lvl="1"/>
            <a:r>
              <a:rPr lang="en-US" dirty="0"/>
              <a:t>PLA’s less strict with required elements</a:t>
            </a:r>
          </a:p>
          <a:p>
            <a:pPr lvl="1"/>
            <a:r>
              <a:rPr lang="en-US" dirty="0"/>
              <a:t>Recruitment and retention of a diverse workforce</a:t>
            </a:r>
          </a:p>
          <a:p>
            <a:pPr lvl="1"/>
            <a:r>
              <a:rPr lang="en-US" dirty="0"/>
              <a:t>Lactation facilities with refrigeration</a:t>
            </a:r>
          </a:p>
          <a:p>
            <a:pPr lvl="1"/>
            <a:r>
              <a:rPr lang="en-US" dirty="0"/>
              <a:t>Program director minimum 20% FTE or 8 hrs/week</a:t>
            </a:r>
          </a:p>
          <a:p>
            <a:pPr lvl="1"/>
            <a:r>
              <a:rPr lang="en-US" dirty="0"/>
              <a:t>PD must have ongoing clinical activity</a:t>
            </a:r>
          </a:p>
          <a:p>
            <a:pPr lvl="1"/>
            <a:r>
              <a:rPr lang="en-US" dirty="0"/>
              <a:t>Spell out PD responsibility and authority</a:t>
            </a:r>
          </a:p>
          <a:p>
            <a:pPr lvl="1"/>
            <a:r>
              <a:rPr lang="en-US" dirty="0"/>
              <a:t>Annual formal faculty development for faculty</a:t>
            </a:r>
          </a:p>
          <a:p>
            <a:pPr lvl="1"/>
            <a:r>
              <a:rPr lang="en-US" dirty="0"/>
              <a:t>Permits non-physicians to be faculty</a:t>
            </a:r>
          </a:p>
          <a:p>
            <a:pPr lvl="1"/>
            <a:r>
              <a:rPr lang="en-US" dirty="0"/>
              <a:t>Core faculty must be members of CCC &amp; PEC</a:t>
            </a:r>
          </a:p>
          <a:p>
            <a:pPr lvl="1"/>
            <a:r>
              <a:rPr lang="en-US" dirty="0"/>
              <a:t>Must have a coordinator; 50% FTE minimum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CPR Section I-V</a:t>
            </a:r>
            <a:br>
              <a:rPr lang="en-US" dirty="0"/>
            </a:br>
            <a:r>
              <a:rPr lang="en-US" dirty="0"/>
              <a:t>(residency)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185965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Changes, if approved “as is”…</a:t>
            </a:r>
          </a:p>
          <a:p>
            <a:pPr lvl="1"/>
            <a:r>
              <a:rPr lang="en-US" dirty="0"/>
              <a:t>Permits ACGME-I advanced specialty accredited program residents to transfer into programs</a:t>
            </a:r>
          </a:p>
          <a:p>
            <a:pPr lvl="1"/>
            <a:r>
              <a:rPr lang="en-US" dirty="0"/>
              <a:t>Includes Milestone assessment as part of resident transfer process</a:t>
            </a:r>
          </a:p>
          <a:p>
            <a:pPr lvl="1"/>
            <a:r>
              <a:rPr lang="en-US" dirty="0"/>
              <a:t>Adds program aims as part of curriculum</a:t>
            </a:r>
          </a:p>
          <a:p>
            <a:pPr lvl="1"/>
            <a:r>
              <a:rPr lang="en-US" dirty="0"/>
              <a:t>Residents must have protected time to participate in core didactics</a:t>
            </a:r>
          </a:p>
          <a:p>
            <a:pPr lvl="1"/>
            <a:r>
              <a:rPr lang="en-US" dirty="0"/>
              <a:t>Increased what counts as scholarly activity</a:t>
            </a:r>
          </a:p>
          <a:p>
            <a:pPr lvl="1"/>
            <a:r>
              <a:rPr lang="en-US" dirty="0"/>
              <a:t>Dissemination of scholarly activity as a whole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CPR Section I-V</a:t>
            </a:r>
            <a:br>
              <a:rPr lang="en-US" dirty="0"/>
            </a:br>
            <a:r>
              <a:rPr lang="en-US" dirty="0"/>
              <a:t>(residency)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55458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676400" y="457200"/>
            <a:ext cx="7848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charset="2"/>
              <a:buNone/>
            </a:pPr>
            <a:r>
              <a:rPr lang="en-US" altLang="en-US" sz="3600" b="1" dirty="0">
                <a:solidFill>
                  <a:schemeClr val="tx1"/>
                </a:solidFill>
                <a:latin typeface="Lucida Bright" charset="0"/>
                <a:ea typeface="ＭＳ Ｐゴシック" charset="-128"/>
              </a:rPr>
              <a:t>Introducing Your Presenter…</a:t>
            </a:r>
            <a:endParaRPr lang="en-US" altLang="en-US" sz="3600" b="1" i="1" dirty="0">
              <a:solidFill>
                <a:schemeClr val="tx1"/>
              </a:solidFill>
              <a:latin typeface="Lucida Bright" charset="0"/>
              <a:ea typeface="ＭＳ Ｐゴシック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52850" y="1295400"/>
            <a:ext cx="4724400" cy="52014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latin typeface="Lucida Bright" pitchFamily="18" charset="0"/>
              </a:rPr>
              <a:t>Christine Redovan, MBA</a:t>
            </a:r>
          </a:p>
          <a:p>
            <a:pPr algn="ctr">
              <a:defRPr/>
            </a:pPr>
            <a:r>
              <a:rPr lang="en-US" sz="2400" dirty="0">
                <a:latin typeface="Lucida Bright" pitchFamily="18" charset="0"/>
              </a:rPr>
              <a:t>GME Consultant</a:t>
            </a:r>
          </a:p>
          <a:p>
            <a:pPr algn="ctr">
              <a:defRPr/>
            </a:pPr>
            <a:endParaRPr lang="en-US" dirty="0">
              <a:latin typeface="Lucida Bright" pitchFamily="18" charset="0"/>
            </a:endParaRPr>
          </a:p>
          <a:p>
            <a:pPr marL="171450" indent="-171450" algn="ctr">
              <a:buFont typeface="Arial" pitchFamily="34" charset="0"/>
              <a:buChar char="•"/>
              <a:defRPr/>
            </a:pPr>
            <a:endParaRPr lang="en-US" sz="1200" dirty="0">
              <a:latin typeface="Lucida Bright" pitchFamily="18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Seasoned Director of Medical Education and GME Operations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endParaRPr lang="en-US" sz="1600" dirty="0">
              <a:latin typeface="+mn-lt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Accreditation and Management success for both ACGME &amp; AOA Programs</a:t>
            </a:r>
            <a:br>
              <a:rPr lang="en-US" sz="1600" dirty="0">
                <a:latin typeface="+mn-lt"/>
              </a:rPr>
            </a:br>
            <a:endParaRPr lang="en-US" sz="1600" dirty="0">
              <a:latin typeface="+mn-lt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ACGME-I Accreditation Expert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endParaRPr lang="en-US" sz="1600" dirty="0">
              <a:latin typeface="+mn-lt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Successful Continued Accreditation &amp; New Start-Up Implementation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endParaRPr lang="en-US" sz="1600" dirty="0">
              <a:latin typeface="+mn-lt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Focused on continual readiness and offering timely and useful GME resources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endParaRPr lang="en-US" sz="1600" dirty="0">
              <a:latin typeface="+mn-lt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17 years GME experience</a:t>
            </a:r>
          </a:p>
          <a:p>
            <a:pPr marL="171450" indent="-171450" algn="ctr">
              <a:buFont typeface="Arial" pitchFamily="34" charset="0"/>
              <a:buChar char="•"/>
              <a:defRPr/>
            </a:pPr>
            <a:endParaRPr lang="en-US" sz="1200" dirty="0">
              <a:solidFill>
                <a:srgbClr val="003300"/>
              </a:solidFill>
              <a:latin typeface="+mn-lt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9200" y="1981474"/>
            <a:ext cx="2065338" cy="2753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56923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Changes, if approved “as is”…</a:t>
            </a:r>
          </a:p>
          <a:p>
            <a:pPr lvl="1"/>
            <a:r>
              <a:rPr lang="en-US" dirty="0"/>
              <a:t>Evaluation at end of assignment, every 2 months if longer than two months and every 3 months if longitudinal</a:t>
            </a:r>
          </a:p>
          <a:p>
            <a:pPr lvl="1"/>
            <a:r>
              <a:rPr lang="en-US" dirty="0"/>
              <a:t>Annual summative evaluation of resident’s readiness to progress to the next year of training</a:t>
            </a:r>
          </a:p>
          <a:p>
            <a:pPr lvl="1"/>
            <a:r>
              <a:rPr lang="en-US" dirty="0"/>
              <a:t>Final evaluation must be shared with resident upon completion of the program</a:t>
            </a:r>
          </a:p>
          <a:p>
            <a:pPr lvl="1"/>
            <a:r>
              <a:rPr lang="en-US" dirty="0"/>
              <a:t>Faculty must receive annual feedback on their performance; use results to guide faculty development</a:t>
            </a:r>
          </a:p>
          <a:p>
            <a:pPr lvl="1"/>
            <a:r>
              <a:rPr lang="en-US" dirty="0"/>
              <a:t>Spells out minimum assessment elements for APE</a:t>
            </a:r>
          </a:p>
          <a:p>
            <a:pPr lvl="1"/>
            <a:r>
              <a:rPr lang="en-US" dirty="0"/>
              <a:t>Changes board pass criteria to a percentile rank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CPR Section I-V</a:t>
            </a:r>
            <a:br>
              <a:rPr lang="en-US" dirty="0"/>
            </a:br>
            <a:r>
              <a:rPr lang="en-US" dirty="0"/>
              <a:t>(residency)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08988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Updated self-study submission documents</a:t>
            </a:r>
          </a:p>
          <a:p>
            <a:r>
              <a:rPr lang="en-US" dirty="0"/>
              <a:t>Includes elements of the self-study as part of program APE in proposed CPR</a:t>
            </a:r>
          </a:p>
          <a:p>
            <a:r>
              <a:rPr lang="en-US" dirty="0"/>
              <a:t>Lengthened time between self-study submission and 10 year accreditation site visit</a:t>
            </a:r>
          </a:p>
          <a:p>
            <a:r>
              <a:rPr lang="en-US" dirty="0"/>
              <a:t>Sponsoring institutions not part of self-study as of today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Self-Study Refinement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102761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Updated to include well-being section</a:t>
            </a:r>
          </a:p>
          <a:p>
            <a:r>
              <a:rPr lang="en-US" dirty="0"/>
              <a:t>Issue Briefs for all six pathways published</a:t>
            </a:r>
          </a:p>
          <a:p>
            <a:r>
              <a:rPr lang="en-US" dirty="0"/>
              <a:t>2016 CLER data published</a:t>
            </a:r>
          </a:p>
          <a:p>
            <a:r>
              <a:rPr lang="en-US" dirty="0"/>
              <a:t>2017 CLER data should be coming soon (rumor has it August 2018)</a:t>
            </a:r>
          </a:p>
          <a:p>
            <a:r>
              <a:rPr lang="en-US" dirty="0"/>
              <a:t>All requirements are now aligned with CLER priorities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CLER Pathways 1.1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045388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5D6784E-AA1C-44A3-9FF8-52E20F578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Added senior leadership interview</a:t>
            </a:r>
          </a:p>
          <a:p>
            <a:r>
              <a:rPr lang="en-US" dirty="0"/>
              <a:t>Added well-being focus </a:t>
            </a:r>
          </a:p>
          <a:p>
            <a:pPr lvl="1"/>
            <a:r>
              <a:rPr lang="en-US" dirty="0"/>
              <a:t>Meet with well-being representatives of hospital</a:t>
            </a:r>
          </a:p>
          <a:p>
            <a:pPr lvl="1"/>
            <a:r>
              <a:rPr lang="en-US" dirty="0"/>
              <a:t>Some are well formed; others are ad-hoc</a:t>
            </a:r>
          </a:p>
          <a:p>
            <a:r>
              <a:rPr lang="en-US" dirty="0"/>
              <a:t>Shortened faculty interview from 90 to 60 minutes</a:t>
            </a:r>
          </a:p>
          <a:p>
            <a:r>
              <a:rPr lang="en-US" dirty="0"/>
              <a:t>More discussion focused</a:t>
            </a:r>
          </a:p>
          <a:p>
            <a:r>
              <a:rPr lang="en-US" dirty="0"/>
              <a:t>Integration of institution strategy and planning, resources available</a:t>
            </a:r>
          </a:p>
          <a:p>
            <a:r>
              <a:rPr lang="en-US" dirty="0"/>
              <a:t>Will put all SI’s on protocol 3.0 in 2019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90873EC-D3EA-4D4B-B4AA-341BE4E83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CLER Protocol 3.0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551FDB-886B-4DD7-9D77-D5B80A1137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C96870-215F-45A8-A602-3223488F39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7371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5D6784E-AA1C-44A3-9FF8-52E20F578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Informal 3.0 findings: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2600" dirty="0"/>
              <a:t>Link between well-being and patient safety is missing; missing the entire spectrum of well-being</a:t>
            </a:r>
          </a:p>
          <a:p>
            <a:pPr lvl="1"/>
            <a:r>
              <a:rPr lang="en-US" sz="2600" dirty="0"/>
              <a:t>Measuring effectiveness of well-being programs is very challenging</a:t>
            </a:r>
          </a:p>
          <a:p>
            <a:pPr lvl="1"/>
            <a:r>
              <a:rPr lang="en-US" sz="2600" dirty="0"/>
              <a:t>Siloed focus – not on the entire care team</a:t>
            </a:r>
          </a:p>
          <a:p>
            <a:pPr lvl="1"/>
            <a:r>
              <a:rPr lang="en-US" sz="2600" dirty="0"/>
              <a:t>Faculty are an afterthought</a:t>
            </a:r>
          </a:p>
          <a:p>
            <a:pPr lvl="1"/>
            <a:r>
              <a:rPr lang="en-US" sz="2600" dirty="0"/>
              <a:t>Burnout is not being addressed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90873EC-D3EA-4D4B-B4AA-341BE4E83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CLER Protocol 3.0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551FDB-886B-4DD7-9D77-D5B80A1137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C96870-215F-45A8-A602-3223488F39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959651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C1DCD3D-DFAE-40C1-8775-5982CA0A3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 instructions in the letter of notification</a:t>
            </a:r>
          </a:p>
          <a:p>
            <a:r>
              <a:rPr lang="en-US" dirty="0"/>
              <a:t>Make sure to meet all deadlines for document submission</a:t>
            </a:r>
          </a:p>
          <a:p>
            <a:r>
              <a:rPr lang="en-US" dirty="0"/>
              <a:t>Make sure residents are peer-selected (if applicable)</a:t>
            </a:r>
          </a:p>
          <a:p>
            <a:r>
              <a:rPr lang="en-US" dirty="0"/>
              <a:t>Residents and Faculty prepare list of strengths and improvements – one list from each</a:t>
            </a:r>
          </a:p>
          <a:p>
            <a:r>
              <a:rPr lang="en-US" dirty="0"/>
              <a:t>Make sure policies are </a:t>
            </a:r>
            <a:r>
              <a:rPr lang="en-US" b="1" dirty="0"/>
              <a:t>operationalized for your program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9906FC9-FA63-4F12-8B22-8BFE2777E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 year accreditation site visit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0604B1-B40D-445B-A711-CF28A6A744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E500F6-C53B-456E-B52E-85D218D2C7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7727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Program Responsibilities</a:t>
            </a:r>
          </a:p>
          <a:p>
            <a:pPr lvl="1"/>
            <a:r>
              <a:rPr lang="en-US" sz="2600" dirty="0"/>
              <a:t>Know the requirements – PD, faculty, residents</a:t>
            </a:r>
          </a:p>
          <a:p>
            <a:pPr lvl="1"/>
            <a:r>
              <a:rPr lang="en-US" sz="2600" dirty="0"/>
              <a:t>Complete ADS/application accurately</a:t>
            </a:r>
          </a:p>
          <a:p>
            <a:pPr lvl="1"/>
            <a:r>
              <a:rPr lang="en-US" sz="2600" dirty="0"/>
              <a:t>Provide meaningful educational rationale</a:t>
            </a:r>
          </a:p>
          <a:p>
            <a:pPr lvl="1"/>
            <a:r>
              <a:rPr lang="en-US" sz="2600" dirty="0"/>
              <a:t>Make sure PLA’s match block schedule match list of sites</a:t>
            </a:r>
          </a:p>
          <a:p>
            <a:pPr lvl="1"/>
            <a:r>
              <a:rPr lang="en-US" sz="2600" dirty="0"/>
              <a:t>Faculty roster/CV’s correct with current information</a:t>
            </a:r>
          </a:p>
          <a:p>
            <a:pPr lvl="1"/>
            <a:r>
              <a:rPr lang="en-US" sz="2600" dirty="0"/>
              <a:t>Survey data is common trigger for unexpected site visits</a:t>
            </a:r>
          </a:p>
          <a:p>
            <a:pPr lvl="1"/>
            <a:r>
              <a:rPr lang="en-US" sz="2600" dirty="0"/>
              <a:t>Share survey data with residents and faculty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 year accreditation site visit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391699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C391046-8AAC-4E2B-A2AC-F08F11777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They are coming!</a:t>
            </a:r>
          </a:p>
          <a:p>
            <a:r>
              <a:rPr lang="en-US" dirty="0"/>
              <a:t>Volunteer to be on the committee</a:t>
            </a:r>
          </a:p>
          <a:p>
            <a:r>
              <a:rPr lang="en-US" dirty="0"/>
              <a:t>When published, share with your GME team</a:t>
            </a:r>
          </a:p>
          <a:p>
            <a:r>
              <a:rPr lang="en-US" dirty="0"/>
              <a:t>Compare to previous version; update evaluations if necessary</a:t>
            </a:r>
          </a:p>
          <a:p>
            <a:r>
              <a:rPr lang="en-US" dirty="0"/>
              <a:t>Read and use the Milestone reports</a:t>
            </a:r>
          </a:p>
          <a:p>
            <a:r>
              <a:rPr lang="en-US" dirty="0"/>
              <a:t>Milestone guidebooks are available</a:t>
            </a:r>
          </a:p>
          <a:p>
            <a:r>
              <a:rPr lang="en-US" dirty="0"/>
              <a:t>CCC guide is available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540FABA-2B0F-4B50-8D40-DA3C8210F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Milestones 2.0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A085EE-AA38-4BE2-A4D8-2C419864E62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3609B8-B579-4B38-81E0-867C279FC2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27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138948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F849339-0FD5-4A61-AB9D-B6CB590D6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sz="2400" dirty="0"/>
              <a:t>Covers 9 themes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r>
              <a:rPr lang="en-US" sz="2000" dirty="0"/>
              <a:t>Changing Health Care Needs</a:t>
            </a:r>
          </a:p>
          <a:p>
            <a:pPr lvl="1"/>
            <a:r>
              <a:rPr lang="en-US" sz="2000" dirty="0"/>
              <a:t>Changes in Health Care Delivery</a:t>
            </a:r>
          </a:p>
          <a:p>
            <a:pPr lvl="1"/>
            <a:r>
              <a:rPr lang="en-US" sz="2000" dirty="0"/>
              <a:t>Evolution in Health Care Systems</a:t>
            </a:r>
          </a:p>
          <a:p>
            <a:pPr lvl="1"/>
            <a:r>
              <a:rPr lang="en-US" sz="2000" dirty="0"/>
              <a:t>Evolution in the Role of the Physician</a:t>
            </a:r>
          </a:p>
          <a:p>
            <a:pPr lvl="1"/>
            <a:r>
              <a:rPr lang="en-US" sz="2000" dirty="0"/>
              <a:t>Evolution in the Role of Other Health Care Professionals			</a:t>
            </a:r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000" dirty="0"/>
              <a:t>Evolution in Graduate Medical Education</a:t>
            </a:r>
          </a:p>
          <a:p>
            <a:pPr lvl="1"/>
            <a:r>
              <a:rPr lang="en-US" sz="2000" dirty="0"/>
              <a:t>Uncertainty in GME funding</a:t>
            </a:r>
          </a:p>
          <a:p>
            <a:pPr lvl="1"/>
            <a:r>
              <a:rPr lang="en-US" sz="2000" dirty="0"/>
              <a:t>Role of GME in Continuum of Medical Education</a:t>
            </a:r>
          </a:p>
          <a:p>
            <a:pPr lvl="1"/>
            <a:r>
              <a:rPr lang="en-US" sz="2000" dirty="0"/>
              <a:t>Aspects of Practice of Medicine and Concerns for the Future</a:t>
            </a:r>
          </a:p>
          <a:p>
            <a:pPr lvl="1"/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E1923E4-6F66-4CF0-AFFA-A0ED2843B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 2025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551E0A-8868-40E3-80FB-D00E11F16A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0509A3-9553-443B-9BA2-142DCE42CE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28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754974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ED98CA6-CD1A-4C45-844E-063D90CF3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/>
              <a:t>June 2020 is right around the corner!</a:t>
            </a:r>
          </a:p>
          <a:p>
            <a:r>
              <a:rPr lang="en-US" sz="2500" dirty="0"/>
              <a:t>Permits any program to apply for Osteopathic Recognition</a:t>
            </a:r>
          </a:p>
          <a:p>
            <a:r>
              <a:rPr lang="en-US" sz="2500" dirty="0"/>
              <a:t>Broadens our GME networks</a:t>
            </a:r>
          </a:p>
          <a:p>
            <a:r>
              <a:rPr lang="en-US" sz="2500" dirty="0"/>
              <a:t>Provides opportunities for collaboration and resource sharing</a:t>
            </a:r>
          </a:p>
          <a:p>
            <a:r>
              <a:rPr lang="en-US" sz="2500" dirty="0"/>
              <a:t>A faculty is a faculty </a:t>
            </a:r>
          </a:p>
          <a:p>
            <a:r>
              <a:rPr lang="en-US" sz="2500" dirty="0"/>
              <a:t>A resident is a resident</a:t>
            </a:r>
          </a:p>
          <a:p>
            <a:endParaRPr lang="en-US" sz="2500" dirty="0"/>
          </a:p>
          <a:p>
            <a:endParaRPr lang="en-US" sz="25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BFBBA16-EC02-4879-8E4C-01F7CDC55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Accreditation System	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BE9AF8-E55B-4090-932A-26FE7939F1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10C820-E9C8-402A-BC03-06C1E98B53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29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9829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4A0E8-7DFD-4FC7-B18F-3490768C8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94225"/>
            <a:ext cx="7886700" cy="4438905"/>
          </a:xfrm>
        </p:spPr>
        <p:txBody>
          <a:bodyPr>
            <a:normAutofit/>
          </a:bodyPr>
          <a:lstStyle/>
          <a:p>
            <a:r>
              <a:rPr lang="en-US" sz="2800" dirty="0"/>
              <a:t>Review ACGME updates over the past year</a:t>
            </a:r>
          </a:p>
          <a:p>
            <a:r>
              <a:rPr lang="en-US" sz="2800" dirty="0"/>
              <a:t>Discover resources and tools for compliance monitoring</a:t>
            </a:r>
          </a:p>
          <a:p>
            <a:r>
              <a:rPr lang="en-US" sz="2800" dirty="0"/>
              <a:t>Ensure "forgotten" standards are being met</a:t>
            </a:r>
          </a:p>
          <a:p>
            <a:r>
              <a:rPr lang="en-US" sz="2800" dirty="0"/>
              <a:t>Develop a plan for continuous accreditation readiness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3C030B-358D-46F5-9F0A-146465FFA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3355" y="156327"/>
            <a:ext cx="6526006" cy="1325563"/>
          </a:xfrm>
        </p:spPr>
        <p:txBody>
          <a:bodyPr/>
          <a:lstStyle/>
          <a:p>
            <a:pPr algn="ctr"/>
            <a:r>
              <a:rPr lang="en-US" dirty="0"/>
              <a:t>Learning Objectives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45466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888370"/>
            <a:ext cx="7886700" cy="4438905"/>
          </a:xfrm>
        </p:spPr>
        <p:txBody>
          <a:bodyPr/>
          <a:lstStyle/>
          <a:p>
            <a:r>
              <a:rPr lang="en-US" dirty="0"/>
              <a:t>Grids</a:t>
            </a:r>
          </a:p>
          <a:p>
            <a:r>
              <a:rPr lang="en-US" dirty="0"/>
              <a:t>Residency management system</a:t>
            </a:r>
          </a:p>
          <a:p>
            <a:r>
              <a:rPr lang="en-US" dirty="0"/>
              <a:t>Project tracker</a:t>
            </a:r>
          </a:p>
          <a:p>
            <a:r>
              <a:rPr lang="en-US" dirty="0"/>
              <a:t>Standing agendas</a:t>
            </a:r>
          </a:p>
          <a:p>
            <a:r>
              <a:rPr lang="en-US" dirty="0"/>
              <a:t>Calendars</a:t>
            </a:r>
          </a:p>
          <a:p>
            <a:r>
              <a:rPr lang="en-US" dirty="0"/>
              <a:t>Student volunteers</a:t>
            </a:r>
          </a:p>
          <a:p>
            <a:r>
              <a:rPr lang="en-US" dirty="0"/>
              <a:t>PhD/Masters students</a:t>
            </a:r>
          </a:p>
          <a:p>
            <a:r>
              <a:rPr lang="en-US" dirty="0"/>
              <a:t>Administrative fellows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30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369123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GMEC Responsibilities</a:t>
            </a:r>
          </a:p>
          <a:p>
            <a:pPr lvl="1"/>
            <a:r>
              <a:rPr lang="en-US" dirty="0"/>
              <a:t>Meaningful minutes</a:t>
            </a:r>
          </a:p>
          <a:p>
            <a:pPr lvl="1"/>
            <a:r>
              <a:rPr lang="en-US" dirty="0"/>
              <a:t>Annotate as you prepare the minutes</a:t>
            </a:r>
          </a:p>
          <a:p>
            <a:pPr lvl="1"/>
            <a:r>
              <a:rPr lang="en-US" dirty="0"/>
              <a:t>AIR action plan review</a:t>
            </a:r>
          </a:p>
          <a:p>
            <a:pPr lvl="1"/>
            <a:r>
              <a:rPr lang="en-US" dirty="0"/>
              <a:t>Follow-up requests </a:t>
            </a:r>
          </a:p>
          <a:p>
            <a:pPr lvl="1"/>
            <a:endParaRPr lang="en-US" dirty="0"/>
          </a:p>
          <a:p>
            <a:r>
              <a:rPr lang="en-US" dirty="0"/>
              <a:t>PEC Responsibilities</a:t>
            </a:r>
          </a:p>
          <a:p>
            <a:pPr lvl="1"/>
            <a:r>
              <a:rPr lang="en-US" dirty="0"/>
              <a:t>Meaningful minutes</a:t>
            </a:r>
          </a:p>
          <a:p>
            <a:pPr lvl="1"/>
            <a:r>
              <a:rPr lang="en-US" dirty="0"/>
              <a:t>Track required elements</a:t>
            </a:r>
          </a:p>
          <a:p>
            <a:pPr lvl="1"/>
            <a:r>
              <a:rPr lang="en-US" dirty="0"/>
              <a:t>Action plan review</a:t>
            </a:r>
          </a:p>
          <a:p>
            <a:pPr lvl="1"/>
            <a:r>
              <a:rPr lang="en-US" dirty="0"/>
              <a:t>Annual program evaluation data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forget…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31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47830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GME is continually changing</a:t>
            </a:r>
          </a:p>
          <a:p>
            <a:r>
              <a:rPr lang="en-US" dirty="0"/>
              <a:t>It is difficult to keep up with all the changes</a:t>
            </a:r>
          </a:p>
          <a:p>
            <a:r>
              <a:rPr lang="en-US" dirty="0"/>
              <a:t>Delegate topics or tasks </a:t>
            </a:r>
          </a:p>
          <a:p>
            <a:r>
              <a:rPr lang="en-US" dirty="0"/>
              <a:t>Conversations can spur ideas and projects</a:t>
            </a:r>
          </a:p>
          <a:p>
            <a:r>
              <a:rPr lang="en-US" dirty="0"/>
              <a:t>Keep a central repository </a:t>
            </a:r>
          </a:p>
          <a:p>
            <a:r>
              <a:rPr lang="en-US" dirty="0"/>
              <a:t>Use tools to aid in organization and monitoring</a:t>
            </a:r>
          </a:p>
          <a:p>
            <a:r>
              <a:rPr lang="en-US" dirty="0"/>
              <a:t>GME is team sport</a:t>
            </a:r>
          </a:p>
          <a:p>
            <a:r>
              <a:rPr lang="en-US" dirty="0"/>
              <a:t>Volunteer to take on an area of interest</a:t>
            </a:r>
          </a:p>
          <a:p>
            <a:r>
              <a:rPr lang="en-US" dirty="0"/>
              <a:t>Take time away to recharge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a-ways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32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518864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664255" y="0"/>
            <a:ext cx="3216714" cy="5198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800" i="1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800" i="1" dirty="0">
                <a:latin typeface="Arial" charset="0"/>
                <a:cs typeface="Arial" charset="0"/>
              </a:rPr>
              <a:t>   </a:t>
            </a:r>
            <a:r>
              <a:rPr lang="en-US" sz="1800" dirty="0">
                <a:solidFill>
                  <a:srgbClr val="00A600"/>
                </a:solidFill>
                <a:latin typeface="Arial" charset="0"/>
                <a:cs typeface="Arial" charset="0"/>
              </a:rPr>
              <a:t>On-Demand Webinars</a:t>
            </a:r>
            <a:br>
              <a:rPr lang="en-US" sz="1800" dirty="0">
                <a:solidFill>
                  <a:srgbClr val="00A600"/>
                </a:solidFill>
                <a:latin typeface="Arial" charset="0"/>
                <a:cs typeface="Arial" charset="0"/>
              </a:rPr>
            </a:br>
            <a:br>
              <a:rPr lang="en-US" sz="1500" dirty="0">
                <a:solidFill>
                  <a:srgbClr val="0070C0"/>
                </a:solidFill>
                <a:latin typeface="Arial" charset="0"/>
                <a:cs typeface="Arial" charset="0"/>
              </a:rPr>
            </a:br>
            <a:r>
              <a:rPr lang="en-US" sz="1500" dirty="0">
                <a:solidFill>
                  <a:srgbClr val="0070C0"/>
                </a:solidFill>
                <a:latin typeface="Arial" charset="0"/>
                <a:cs typeface="Arial" charset="0"/>
              </a:rPr>
              <a:t>Self-Study</a:t>
            </a:r>
            <a:r>
              <a:rPr lang="mr-IN" sz="1500" dirty="0">
                <a:solidFill>
                  <a:srgbClr val="0070C0"/>
                </a:solidFill>
                <a:latin typeface="Arial" charset="0"/>
                <a:cs typeface="Arial" charset="0"/>
              </a:rPr>
              <a:t>…</a:t>
            </a:r>
            <a:r>
              <a:rPr lang="en-US" sz="1500" dirty="0">
                <a:solidFill>
                  <a:srgbClr val="0070C0"/>
                </a:solidFill>
                <a:latin typeface="Arial" charset="0"/>
                <a:cs typeface="Arial" charset="0"/>
              </a:rPr>
              <a:t>Have You Analyzed</a:t>
            </a:r>
            <a:br>
              <a:rPr lang="en-US" sz="1500" dirty="0">
                <a:solidFill>
                  <a:srgbClr val="0070C0"/>
                </a:solidFill>
                <a:latin typeface="Arial" charset="0"/>
                <a:cs typeface="Arial" charset="0"/>
              </a:rPr>
            </a:br>
            <a:r>
              <a:rPr lang="en-US" sz="1500" dirty="0">
                <a:solidFill>
                  <a:srgbClr val="0070C0"/>
                </a:solidFill>
                <a:latin typeface="Arial" charset="0"/>
                <a:cs typeface="Arial" charset="0"/>
              </a:rPr>
              <a:t> Your Data Yet?</a:t>
            </a:r>
            <a:br>
              <a:rPr lang="en-US" sz="1500" dirty="0">
                <a:solidFill>
                  <a:srgbClr val="0070C0"/>
                </a:solidFill>
                <a:latin typeface="Arial" charset="0"/>
                <a:cs typeface="Arial" charset="0"/>
              </a:rPr>
            </a:br>
            <a:br>
              <a:rPr lang="en-US" sz="1500" dirty="0">
                <a:solidFill>
                  <a:srgbClr val="0070C0"/>
                </a:solidFill>
                <a:latin typeface="Arial" charset="0"/>
                <a:cs typeface="Arial" charset="0"/>
              </a:rPr>
            </a:br>
            <a:r>
              <a:rPr lang="en-US" sz="1500" dirty="0">
                <a:solidFill>
                  <a:srgbClr val="0070C0"/>
                </a:solidFill>
                <a:latin typeface="Arial" charset="0"/>
                <a:cs typeface="Arial" charset="0"/>
              </a:rPr>
              <a:t> Creating a Robust Resident Evaluation System</a:t>
            </a:r>
            <a:br>
              <a:rPr lang="en-US" sz="1500" dirty="0">
                <a:solidFill>
                  <a:srgbClr val="0070C0"/>
                </a:solidFill>
                <a:latin typeface="Arial" charset="0"/>
                <a:cs typeface="Arial" charset="0"/>
              </a:rPr>
            </a:br>
            <a:endParaRPr lang="en-US" sz="15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50000"/>
            </a:pPr>
            <a:r>
              <a:rPr lang="en-US" sz="1500" dirty="0">
                <a:solidFill>
                  <a:srgbClr val="0070C0"/>
                </a:solidFill>
                <a:latin typeface="Arial" charset="0"/>
                <a:cs typeface="Arial" charset="0"/>
              </a:rPr>
              <a:t>Institutional Site Visit Prep Process</a:t>
            </a:r>
            <a:endParaRPr lang="en-US" altLang="ja-JP" sz="15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50000"/>
            </a:pPr>
            <a:endParaRPr lang="en-US" sz="15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50000"/>
            </a:pPr>
            <a:r>
              <a:rPr lang="en-US" sz="1500" dirty="0">
                <a:solidFill>
                  <a:srgbClr val="0070C0"/>
                </a:solidFill>
                <a:latin typeface="Arial" charset="0"/>
                <a:cs typeface="Arial" charset="0"/>
              </a:rPr>
              <a:t>From APE to Self-Study</a:t>
            </a:r>
            <a:r>
              <a:rPr lang="mr-IN" sz="1500" dirty="0">
                <a:solidFill>
                  <a:srgbClr val="0070C0"/>
                </a:solidFill>
                <a:latin typeface="Arial" charset="0"/>
                <a:cs typeface="Arial" charset="0"/>
              </a:rPr>
              <a:t>…</a:t>
            </a:r>
            <a:br>
              <a:rPr lang="en-US" sz="1500" dirty="0">
                <a:solidFill>
                  <a:srgbClr val="0070C0"/>
                </a:solidFill>
                <a:latin typeface="Arial" charset="0"/>
                <a:cs typeface="Arial" charset="0"/>
              </a:rPr>
            </a:br>
            <a:r>
              <a:rPr lang="en-US" sz="1500" dirty="0">
                <a:solidFill>
                  <a:srgbClr val="0070C0"/>
                </a:solidFill>
                <a:latin typeface="Arial" charset="0"/>
                <a:cs typeface="Arial" charset="0"/>
              </a:rPr>
              <a:t>and Everything in Between</a:t>
            </a:r>
          </a:p>
          <a:p>
            <a:pPr marL="0" indent="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50000"/>
            </a:pPr>
            <a:endParaRPr lang="en-US" altLang="ja-JP" sz="15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50000"/>
            </a:pPr>
            <a:r>
              <a:rPr lang="en-US" sz="1500" dirty="0">
                <a:solidFill>
                  <a:srgbClr val="0070C0"/>
                </a:solidFill>
                <a:latin typeface="Arial" charset="0"/>
                <a:cs typeface="Arial" charset="0"/>
              </a:rPr>
              <a:t>Healthcare Disparities in GME Institutions</a:t>
            </a:r>
            <a:br>
              <a:rPr lang="en-US" sz="1500" dirty="0">
                <a:solidFill>
                  <a:srgbClr val="0070C0"/>
                </a:solidFill>
                <a:latin typeface="Arial" charset="0"/>
                <a:cs typeface="Arial" charset="0"/>
              </a:rPr>
            </a:br>
            <a:endParaRPr lang="en-US" altLang="ja-JP" sz="15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50000"/>
            </a:pPr>
            <a:r>
              <a:rPr lang="en-US" sz="1500" dirty="0">
                <a:solidFill>
                  <a:srgbClr val="0070C0"/>
                </a:solidFill>
                <a:latin typeface="Arial" charset="0"/>
                <a:cs typeface="Arial" charset="0"/>
              </a:rPr>
              <a:t>AOA to ACGME Accreditation:</a:t>
            </a:r>
            <a:br>
              <a:rPr lang="en-US" sz="1500" dirty="0">
                <a:solidFill>
                  <a:srgbClr val="0070C0"/>
                </a:solidFill>
                <a:latin typeface="Arial" charset="0"/>
                <a:cs typeface="Arial" charset="0"/>
              </a:rPr>
            </a:br>
            <a:r>
              <a:rPr lang="en-US" sz="1500" dirty="0">
                <a:solidFill>
                  <a:srgbClr val="0070C0"/>
                </a:solidFill>
                <a:latin typeface="Arial" charset="0"/>
                <a:cs typeface="Arial" charset="0"/>
              </a:rPr>
              <a:t> Best Practices and Challenges</a:t>
            </a:r>
            <a:endParaRPr lang="en-US" altLang="ja-JP" sz="15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50000"/>
            </a:pPr>
            <a:endParaRPr lang="en-US" altLang="ja-JP" sz="15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50000"/>
            </a:pPr>
            <a:r>
              <a:rPr lang="en-US" sz="1500" dirty="0">
                <a:solidFill>
                  <a:srgbClr val="0070C0"/>
                </a:solidFill>
                <a:latin typeface="Arial" charset="0"/>
                <a:cs typeface="Arial" charset="0"/>
              </a:rPr>
              <a:t>Transitioning from </a:t>
            </a:r>
            <a:br>
              <a:rPr lang="en-US" sz="1500" dirty="0">
                <a:solidFill>
                  <a:srgbClr val="0070C0"/>
                </a:solidFill>
                <a:latin typeface="Arial" charset="0"/>
                <a:cs typeface="Arial" charset="0"/>
              </a:rPr>
            </a:br>
            <a:r>
              <a:rPr lang="en-US" sz="1500" dirty="0">
                <a:solidFill>
                  <a:srgbClr val="0070C0"/>
                </a:solidFill>
                <a:latin typeface="Arial" charset="0"/>
                <a:cs typeface="Arial" charset="0"/>
              </a:rPr>
              <a:t>Residency to Practice</a:t>
            </a:r>
            <a:endParaRPr lang="en-US" altLang="ja-JP" sz="15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50000"/>
            </a:pPr>
            <a:endParaRPr lang="en-US" altLang="ja-JP" sz="15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endParaRPr lang="en-US" altLang="ja-JP" sz="15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endParaRPr lang="en-US" altLang="ja-JP" sz="15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endParaRPr lang="en-US" sz="15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Arial" charset="0"/>
              <a:buChar char="•"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i="1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660112" y="5293080"/>
            <a:ext cx="3037468" cy="875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400" i="1" dirty="0"/>
              <a:t>Contact us today to learn  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400" i="1" dirty="0"/>
              <a:t>    how our Educational Passports can save you time &amp; money! 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400" i="1" dirty="0"/>
              <a:t>724-864-7320</a:t>
            </a:r>
          </a:p>
        </p:txBody>
      </p:sp>
      <p:pic>
        <p:nvPicPr>
          <p:cNvPr id="10" name="Picture 9" descr="Media-Play-02-256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8197" y="398857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Calendar-Date-256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964" y="398857"/>
            <a:ext cx="685800" cy="685800"/>
          </a:xfrm>
          <a:prstGeom prst="rect">
            <a:avLst/>
          </a:prstGeom>
        </p:spPr>
      </p:pic>
      <p:pic>
        <p:nvPicPr>
          <p:cNvPr id="12" name="Picture 11" descr="InstCustomIconLarge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85587" y="5436019"/>
            <a:ext cx="457200" cy="457200"/>
          </a:xfrm>
          <a:prstGeom prst="rect">
            <a:avLst/>
          </a:prstGeom>
        </p:spPr>
      </p:pic>
      <p:pic>
        <p:nvPicPr>
          <p:cNvPr id="13" name="Picture 12" descr="InstIconLarge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23769" y="5668275"/>
            <a:ext cx="457200" cy="457200"/>
          </a:xfrm>
          <a:prstGeom prst="rect">
            <a:avLst/>
          </a:prstGeom>
        </p:spPr>
      </p:pic>
      <p:pic>
        <p:nvPicPr>
          <p:cNvPr id="14" name="Picture 13" descr="InstPlusIconLarge.pn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42787" y="5126595"/>
            <a:ext cx="457200" cy="457200"/>
          </a:xfrm>
          <a:prstGeom prst="rect">
            <a:avLst/>
          </a:prstGeom>
        </p:spPr>
      </p:pic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1150765" y="10044"/>
            <a:ext cx="4346026" cy="6423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800" i="1" dirty="0">
                <a:latin typeface="Arial" charset="0"/>
                <a:cs typeface="Arial" charset="0"/>
              </a:rPr>
              <a:t>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sz="1800" dirty="0">
                <a:solidFill>
                  <a:srgbClr val="00A600"/>
                </a:solidFill>
                <a:latin typeface="Arial" charset="0"/>
                <a:cs typeface="Arial" charset="0"/>
              </a:rPr>
              <a:t>  Upcoming Live Webinars</a:t>
            </a:r>
            <a:br>
              <a:rPr lang="en-US" sz="1600" dirty="0">
                <a:solidFill>
                  <a:prstClr val="black"/>
                </a:solidFill>
                <a:ea typeface=""/>
                <a:cs typeface=""/>
              </a:rPr>
            </a:br>
            <a:br>
              <a:rPr lang="en-US" altLang="en-US" sz="1600" b="0" dirty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r>
              <a:rPr lang="en-US" altLang="en-US" sz="1600" dirty="0">
                <a:solidFill>
                  <a:prstClr val="black"/>
                </a:solidFill>
                <a:latin typeface="+mn-lt"/>
                <a:ea typeface=""/>
                <a:cs typeface=""/>
              </a:rPr>
              <a:t>  Recruitment Strategies</a:t>
            </a:r>
            <a:br>
              <a:rPr lang="en-US" altLang="en-US" sz="1600" dirty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r>
              <a:rPr lang="en-US" altLang="en-US" sz="1600" b="0" dirty="0">
                <a:solidFill>
                  <a:prstClr val="black"/>
                </a:solidFill>
                <a:latin typeface="+mn-lt"/>
                <a:ea typeface=""/>
                <a:cs typeface=""/>
              </a:rPr>
              <a:t>Thursday, April 26, 2018</a:t>
            </a:r>
            <a:br>
              <a:rPr lang="en-US" altLang="en-US" sz="1600" b="0" dirty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r>
              <a:rPr lang="en-US" altLang="en-US" sz="1600" b="0" dirty="0">
                <a:solidFill>
                  <a:prstClr val="black"/>
                </a:solidFill>
                <a:latin typeface="+mn-lt"/>
                <a:ea typeface=""/>
                <a:cs typeface=""/>
              </a:rPr>
              <a:t>  12:00pm – 1:00pm EST</a:t>
            </a:r>
            <a:br>
              <a:rPr lang="en-US" altLang="en-US" sz="1600" b="0" dirty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endParaRPr lang="en-US" altLang="en-US" sz="1600" b="0" dirty="0">
              <a:solidFill>
                <a:prstClr val="black"/>
              </a:solidFill>
              <a:latin typeface="+mn-lt"/>
              <a:ea typeface=""/>
              <a:cs typeface=""/>
            </a:endParaRPr>
          </a:p>
          <a:p>
            <a:pPr algn="ctr"/>
            <a:r>
              <a:rPr lang="en-US" altLang="en-US" sz="1600" dirty="0">
                <a:solidFill>
                  <a:prstClr val="black"/>
                </a:solidFill>
                <a:latin typeface="+mn-lt"/>
                <a:ea typeface=""/>
                <a:cs typeface=""/>
              </a:rPr>
              <a:t>       CLER</a:t>
            </a:r>
            <a:br>
              <a:rPr lang="en-US" altLang="en-US" sz="1600" dirty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r>
              <a:rPr lang="en-US" altLang="en-US" sz="1600" b="0" dirty="0">
                <a:solidFill>
                  <a:prstClr val="black"/>
                </a:solidFill>
                <a:latin typeface="+mn-lt"/>
                <a:ea typeface=""/>
                <a:cs typeface=""/>
              </a:rPr>
              <a:t>Thursday, May 3, 2018</a:t>
            </a:r>
            <a:br>
              <a:rPr lang="en-US" altLang="en-US" sz="1600" b="0" dirty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r>
              <a:rPr lang="en-US" altLang="en-US" sz="1600" b="0" dirty="0">
                <a:solidFill>
                  <a:prstClr val="black"/>
                </a:solidFill>
                <a:latin typeface="+mn-lt"/>
                <a:ea typeface=""/>
                <a:cs typeface=""/>
              </a:rPr>
              <a:t>  12:00pm – 1:00pm EST</a:t>
            </a:r>
            <a:br>
              <a:rPr lang="en-US" altLang="en-US" sz="1600" b="0" dirty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endParaRPr lang="en-US" altLang="en-US" sz="1600" b="0" dirty="0">
              <a:solidFill>
                <a:prstClr val="black"/>
              </a:solidFill>
              <a:latin typeface="+mn-lt"/>
              <a:ea typeface=""/>
              <a:cs typeface=""/>
            </a:endParaRPr>
          </a:p>
          <a:p>
            <a:pPr algn="ctr"/>
            <a:r>
              <a:rPr lang="en-US" altLang="en-US" sz="1600" dirty="0">
                <a:solidFill>
                  <a:prstClr val="black"/>
                </a:solidFill>
                <a:latin typeface="+mn-lt"/>
                <a:ea typeface=""/>
                <a:cs typeface=""/>
              </a:rPr>
              <a:t>      Journey from Initial Accreditation</a:t>
            </a:r>
            <a:br>
              <a:rPr lang="en-US" altLang="en-US" sz="1600" dirty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r>
              <a:rPr lang="en-US" altLang="en-US" sz="1600" dirty="0">
                <a:solidFill>
                  <a:prstClr val="black"/>
                </a:solidFill>
                <a:latin typeface="+mn-lt"/>
                <a:ea typeface=""/>
                <a:cs typeface=""/>
              </a:rPr>
              <a:t> to Continued Accreditation</a:t>
            </a:r>
            <a:br>
              <a:rPr lang="en-US" altLang="en-US" sz="1600" dirty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r>
              <a:rPr lang="en-US" altLang="en-US" sz="1600" b="0" dirty="0">
                <a:solidFill>
                  <a:prstClr val="black"/>
                </a:solidFill>
                <a:latin typeface="+mn-lt"/>
                <a:ea typeface=""/>
                <a:cs typeface=""/>
              </a:rPr>
              <a:t>Tuesday, May 22, 2018</a:t>
            </a:r>
            <a:br>
              <a:rPr lang="en-US" altLang="en-US" sz="1600" b="0" dirty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r>
              <a:rPr lang="en-US" altLang="en-US" sz="1600" b="0" dirty="0">
                <a:solidFill>
                  <a:prstClr val="black"/>
                </a:solidFill>
                <a:latin typeface="+mn-lt"/>
                <a:ea typeface=""/>
                <a:cs typeface=""/>
              </a:rPr>
              <a:t>  12:00pm – 1:00pm EST</a:t>
            </a:r>
            <a:br>
              <a:rPr lang="en-US" altLang="en-US" sz="1600" b="0" dirty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br>
              <a:rPr lang="en-US" altLang="en-US" sz="1600" b="0" dirty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r>
              <a:rPr lang="en-US" altLang="en-US" sz="1600" dirty="0">
                <a:solidFill>
                  <a:prstClr val="black"/>
                </a:solidFill>
                <a:latin typeface="+mn-lt"/>
                <a:ea typeface=""/>
                <a:cs typeface=""/>
              </a:rPr>
              <a:t> Resident Remediation</a:t>
            </a:r>
            <a:br>
              <a:rPr lang="en-US" altLang="en-US" sz="1600" dirty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r>
              <a:rPr lang="en-US" altLang="en-US" sz="1600" b="0" dirty="0">
                <a:solidFill>
                  <a:prstClr val="black"/>
                </a:solidFill>
                <a:latin typeface="+mn-lt"/>
                <a:ea typeface=""/>
                <a:cs typeface=""/>
              </a:rPr>
              <a:t>Thursday, June 7, 2018</a:t>
            </a:r>
            <a:br>
              <a:rPr lang="en-US" altLang="en-US" sz="1600" b="0" dirty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r>
              <a:rPr lang="en-US" altLang="en-US" sz="1600" b="0" dirty="0">
                <a:solidFill>
                  <a:prstClr val="black"/>
                </a:solidFill>
                <a:latin typeface="+mn-lt"/>
                <a:ea typeface=""/>
                <a:cs typeface=""/>
              </a:rPr>
              <a:t>  12:00pm – 1:00pm EST</a:t>
            </a:r>
            <a:br>
              <a:rPr lang="en-US" altLang="en-US" sz="1600" b="0" dirty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br>
              <a:rPr lang="en-US" altLang="en-US" sz="1600" b="0" dirty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r>
              <a:rPr lang="en-US" altLang="en-US" sz="1600" dirty="0">
                <a:solidFill>
                  <a:prstClr val="black"/>
                </a:solidFill>
                <a:latin typeface="+mn-lt"/>
                <a:ea typeface=""/>
                <a:cs typeface=""/>
              </a:rPr>
              <a:t>DIO Competencies</a:t>
            </a:r>
            <a:br>
              <a:rPr lang="en-US" altLang="en-US" sz="1600" dirty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r>
              <a:rPr lang="en-US" altLang="en-US" sz="1600" b="0" dirty="0">
                <a:solidFill>
                  <a:prstClr val="black"/>
                </a:solidFill>
                <a:latin typeface="+mn-lt"/>
                <a:ea typeface=""/>
                <a:cs typeface=""/>
              </a:rPr>
              <a:t>Tuesday, June 26, 2018</a:t>
            </a:r>
            <a:br>
              <a:rPr lang="en-US" altLang="en-US" sz="1600" b="0" dirty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r>
              <a:rPr lang="en-US" altLang="en-US" sz="1600" b="0" dirty="0">
                <a:solidFill>
                  <a:prstClr val="black"/>
                </a:solidFill>
                <a:latin typeface="+mn-lt"/>
                <a:ea typeface=""/>
                <a:cs typeface=""/>
              </a:rPr>
              <a:t>  12:00pm – 1:00pm EST</a:t>
            </a:r>
            <a:br>
              <a:rPr lang="en-US" altLang="en-US" sz="1600" b="0" dirty="0">
                <a:solidFill>
                  <a:prstClr val="black"/>
                </a:solidFill>
                <a:latin typeface="+mn-lt"/>
                <a:ea typeface=""/>
                <a:cs typeface=""/>
              </a:rPr>
            </a:br>
            <a:endParaRPr lang="en-US" altLang="en-US" sz="1600" b="0" dirty="0">
              <a:solidFill>
                <a:prstClr val="black"/>
              </a:solidFill>
              <a:latin typeface="+mn-lt"/>
              <a:ea typeface=""/>
              <a:cs typeface=""/>
            </a:endParaRPr>
          </a:p>
          <a:p>
            <a:pPr algn="ctr"/>
            <a:r>
              <a:rPr lang="en-US" altLang="en-US" sz="1600" b="0" dirty="0">
                <a:solidFill>
                  <a:prstClr val="black"/>
                </a:solidFill>
                <a:latin typeface="+mn-lt"/>
                <a:ea typeface=""/>
                <a:cs typeface=""/>
              </a:rPr>
              <a:t> </a:t>
            </a:r>
            <a:r>
              <a:rPr lang="en-US" altLang="en-US" sz="1500" b="0" dirty="0">
                <a:solidFill>
                  <a:prstClr val="black"/>
                </a:solidFill>
                <a:latin typeface="Arial" charset="0"/>
                <a:ea typeface=""/>
                <a:cs typeface=""/>
              </a:rPr>
              <a:t>		</a:t>
            </a:r>
            <a:r>
              <a:rPr lang="en-US" altLang="en-US" sz="1500" dirty="0">
                <a:latin typeface="Arial" charset="0"/>
                <a:hlinkClick r:id="rId9"/>
              </a:rPr>
              <a:t>www.PartnersInMedEd.com</a:t>
            </a:r>
            <a:endParaRPr lang="en-US" altLang="en-US" sz="1500" dirty="0">
              <a:latin typeface="Arial" charset="0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en-US" altLang="en-US" sz="1500" dirty="0">
              <a:latin typeface="Arial" charset="0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en-US" altLang="en-US" sz="1500" dirty="0">
              <a:latin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9" y="4956458"/>
            <a:ext cx="2078251" cy="1169017"/>
          </a:xfrm>
          <a:prstGeom prst="rect">
            <a:avLst/>
          </a:prstGeom>
        </p:spPr>
      </p:pic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D5E13BE3-399E-334B-BD76-6A5EE5C161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28950" y="6433130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88293A4-E0CC-A343-8927-9033B0C71E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457950" y="6433131"/>
            <a:ext cx="2057400" cy="365125"/>
          </a:xfrm>
        </p:spPr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33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2905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46300"/>
            <a:ext cx="7677150" cy="37465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None/>
              <a:defRPr/>
            </a:pPr>
            <a:r>
              <a:rPr lang="en-US" sz="2000" b="1" dirty="0"/>
              <a:t>    </a:t>
            </a:r>
            <a:r>
              <a:rPr lang="en-US" sz="2000" dirty="0"/>
              <a:t>Partners in Medical Education, Inc. provides comprehensive consulting services to the GME community.  </a:t>
            </a:r>
          </a:p>
          <a:p>
            <a:pPr algn="ctr">
              <a:lnSpc>
                <a:spcPct val="80000"/>
              </a:lnSpc>
              <a:buNone/>
              <a:defRPr/>
            </a:pPr>
            <a:br>
              <a:rPr lang="en-US" sz="2000" dirty="0"/>
            </a:br>
            <a:br>
              <a:rPr lang="en-US" sz="2000" dirty="0"/>
            </a:br>
            <a:r>
              <a:rPr lang="en-US" sz="2400" b="1" dirty="0"/>
              <a:t>Partners in Medical Education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sz="2000" dirty="0"/>
              <a:t>724-864-7320  |  </a:t>
            </a:r>
            <a:r>
              <a:rPr lang="en-US" sz="2000" dirty="0">
                <a:solidFill>
                  <a:srgbClr val="FF0000"/>
                </a:solidFill>
                <a:hlinkClick r:id="rId3"/>
              </a:rPr>
              <a:t>info@PartnersInMedEd.com</a:t>
            </a:r>
            <a:endParaRPr lang="en-US" sz="2000" dirty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b="1" dirty="0"/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sz="1800" dirty="0"/>
              <a:t> </a:t>
            </a:r>
            <a:r>
              <a:rPr lang="en-US" sz="2400" b="1" dirty="0"/>
              <a:t>Christine Redovan, MBA GME Consultant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sz="2400" dirty="0"/>
              <a:t>  </a:t>
            </a:r>
            <a:r>
              <a:rPr lang="en-US" sz="2000" dirty="0">
                <a:solidFill>
                  <a:srgbClr val="FF0000"/>
                </a:solidFill>
                <a:hlinkClick r:id="rId3"/>
              </a:rPr>
              <a:t>Christine@PartnersInMedEd.com</a:t>
            </a:r>
            <a:endParaRPr lang="en-US" sz="2000" dirty="0">
              <a:solidFill>
                <a:srgbClr val="FF0000"/>
              </a:solidFill>
            </a:endParaRPr>
          </a:p>
          <a:p>
            <a:pPr algn="ctr">
              <a:lnSpc>
                <a:spcPct val="80000"/>
              </a:lnSpc>
              <a:buNone/>
              <a:defRPr/>
            </a:pPr>
            <a:endParaRPr lang="en-US" sz="2400" b="1" dirty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dirty="0"/>
              <a:t>www.PartnersInMedEd.com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b="1" dirty="0"/>
          </a:p>
        </p:txBody>
      </p:sp>
      <p:pic>
        <p:nvPicPr>
          <p:cNvPr id="7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925" y="484910"/>
            <a:ext cx="3768064" cy="15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028950" y="6433130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457950" y="6433131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34</a:t>
            </a:r>
          </a:p>
        </p:txBody>
      </p:sp>
    </p:spTree>
    <p:extLst>
      <p:ext uri="{BB962C8B-B14F-4D97-AF65-F5344CB8AC3E}">
        <p14:creationId xmlns:p14="http://schemas.microsoft.com/office/powerpoint/2010/main" val="509401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5214253"/>
              </p:ext>
            </p:extLst>
          </p:nvPr>
        </p:nvGraphicFramePr>
        <p:xfrm>
          <a:off x="814192" y="1252603"/>
          <a:ext cx="7979079" cy="4998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39656" y="196361"/>
            <a:ext cx="6526006" cy="1325563"/>
          </a:xfrm>
        </p:spPr>
        <p:txBody>
          <a:bodyPr/>
          <a:lstStyle/>
          <a:p>
            <a:r>
              <a:rPr lang="en-US" dirty="0"/>
              <a:t>It’s been a busy year!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8618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83D227-235C-4994-9F82-BB1F58181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38058"/>
            <a:ext cx="7886700" cy="4481989"/>
          </a:xfrm>
        </p:spPr>
        <p:txBody>
          <a:bodyPr>
            <a:normAutofit/>
          </a:bodyPr>
          <a:lstStyle/>
          <a:p>
            <a:r>
              <a:rPr lang="en-US" dirty="0"/>
              <a:t>Effective July 1, 2018</a:t>
            </a:r>
          </a:p>
          <a:p>
            <a:r>
              <a:rPr lang="en-US" dirty="0"/>
              <a:t>Focused on alignment with CPR’s</a:t>
            </a:r>
          </a:p>
          <a:p>
            <a:r>
              <a:rPr lang="en-US" dirty="0"/>
              <a:t>Provided clarification in a few areas</a:t>
            </a:r>
          </a:p>
          <a:p>
            <a:r>
              <a:rPr lang="en-US" dirty="0"/>
              <a:t>Updated </a:t>
            </a:r>
            <a:r>
              <a:rPr lang="en-US" i="1" dirty="0"/>
              <a:t>detailed</a:t>
            </a:r>
            <a:r>
              <a:rPr lang="en-US" dirty="0"/>
              <a:t> requirements to </a:t>
            </a:r>
            <a:r>
              <a:rPr lang="en-US" i="1" dirty="0"/>
              <a:t>core</a:t>
            </a:r>
            <a:r>
              <a:rPr lang="en-US" dirty="0"/>
              <a:t> requirements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F4DF2A8-8FCA-4EA7-814B-57BD81A43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Institutional Requirements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E2CF87-8800-4E09-8202-6129C1B543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5EA098-A589-4E32-B569-90AD1447DE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37351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Institutional Requirements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9328797"/>
              </p:ext>
            </p:extLst>
          </p:nvPr>
        </p:nvGraphicFramePr>
        <p:xfrm>
          <a:off x="628650" y="1738313"/>
          <a:ext cx="7886700" cy="4438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33750" y="2429302"/>
            <a:ext cx="12555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</a:rPr>
              <a:t>I.B.4.a).(6)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41093" y="3803749"/>
            <a:ext cx="12555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</a:rPr>
              <a:t>I.B.5.a)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02174" y="5178196"/>
            <a:ext cx="12555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</a:rPr>
              <a:t>I.B.5.c)</a:t>
            </a:r>
          </a:p>
        </p:txBody>
      </p:sp>
    </p:spTree>
    <p:extLst>
      <p:ext uri="{BB962C8B-B14F-4D97-AF65-F5344CB8AC3E}">
        <p14:creationId xmlns:p14="http://schemas.microsoft.com/office/powerpoint/2010/main" val="4194427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Institutional Requirements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3975986"/>
              </p:ext>
            </p:extLst>
          </p:nvPr>
        </p:nvGraphicFramePr>
        <p:xfrm>
          <a:off x="628650" y="1738313"/>
          <a:ext cx="7886700" cy="4438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33750" y="2429302"/>
            <a:ext cx="12555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</a:rPr>
              <a:t>III.B.3.b)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41093" y="3803749"/>
            <a:ext cx="12555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</a:rPr>
              <a:t>III.B.6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02174" y="5178196"/>
            <a:ext cx="12555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</a:rPr>
              <a:t>III.B.7</a:t>
            </a:r>
          </a:p>
        </p:txBody>
      </p:sp>
    </p:spTree>
    <p:extLst>
      <p:ext uri="{BB962C8B-B14F-4D97-AF65-F5344CB8AC3E}">
        <p14:creationId xmlns:p14="http://schemas.microsoft.com/office/powerpoint/2010/main" val="3798402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specialty requirements were updated</a:t>
            </a:r>
          </a:p>
          <a:p>
            <a:pPr lvl="1"/>
            <a:r>
              <a:rPr lang="en-US" dirty="0"/>
              <a:t>Major and focused</a:t>
            </a:r>
          </a:p>
          <a:p>
            <a:r>
              <a:rPr lang="en-US" dirty="0"/>
              <a:t>Find under “what we do”     “accreditation”    “review and comment”</a:t>
            </a:r>
          </a:p>
          <a:p>
            <a:r>
              <a:rPr lang="en-US" dirty="0"/>
              <a:t>Impact statement explains the rationale behind change</a:t>
            </a:r>
          </a:p>
          <a:p>
            <a:r>
              <a:rPr lang="en-US" dirty="0"/>
              <a:t>Keep an eye on the board meeting schedule to determine when final versions will be approved</a:t>
            </a:r>
          </a:p>
          <a:p>
            <a:pPr lvl="1"/>
            <a:r>
              <a:rPr lang="en-US" dirty="0"/>
              <a:t>June 8-9, 2018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Requirements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599295" y="2838735"/>
            <a:ext cx="3548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126405" y="2838735"/>
            <a:ext cx="3548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531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B4FADCA-6B64-4FAC-B8E8-15C9F5AB0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Effective July 1, 2017</a:t>
            </a:r>
          </a:p>
          <a:p>
            <a:r>
              <a:rPr lang="en-US" dirty="0"/>
              <a:t>Revamped entire section VI</a:t>
            </a:r>
          </a:p>
          <a:p>
            <a:r>
              <a:rPr lang="en-US" dirty="0"/>
              <a:t>New nomenclature </a:t>
            </a:r>
          </a:p>
          <a:p>
            <a:r>
              <a:rPr lang="en-US" dirty="0"/>
              <a:t>Emphasis on learning and working environment</a:t>
            </a:r>
          </a:p>
          <a:p>
            <a:r>
              <a:rPr lang="en-US" dirty="0"/>
              <a:t>Based on extensive research</a:t>
            </a:r>
          </a:p>
          <a:p>
            <a:r>
              <a:rPr lang="en-US" dirty="0"/>
              <a:t>Aligned with CLER pathways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BC6E18E-2DB2-4E1C-9AEF-163ECB989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CPR Section VI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EABAAE-67F1-4F4D-B488-DF006CFFC5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A807E6-90BF-4735-B423-729B6E8E3F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360051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PME-2016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ME-2016" id="{CDBB09D6-2E31-6544-8AD6-22CA05291743}" vid="{98D09D54-364A-314E-A8DE-A1E776F54B8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PME-2016</Template>
  <TotalTime>4972</TotalTime>
  <Words>1988</Words>
  <Application>Microsoft Macintosh PowerPoint</Application>
  <PresentationFormat>On-screen Show (4:3)</PresentationFormat>
  <Paragraphs>452</Paragraphs>
  <Slides>34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ＭＳ Ｐゴシック</vt:lpstr>
      <vt:lpstr>Arial</vt:lpstr>
      <vt:lpstr>Calibri</vt:lpstr>
      <vt:lpstr>Comic Sans MS</vt:lpstr>
      <vt:lpstr>Lucida Bright</vt:lpstr>
      <vt:lpstr>Wingdings</vt:lpstr>
      <vt:lpstr>PME-2016</vt:lpstr>
      <vt:lpstr>ACGME Check-Up for Programs and Institutions</vt:lpstr>
      <vt:lpstr>PowerPoint Presentation</vt:lpstr>
      <vt:lpstr>Learning Objectives</vt:lpstr>
      <vt:lpstr>It’s been a busy year!</vt:lpstr>
      <vt:lpstr>Institutional Requirements</vt:lpstr>
      <vt:lpstr>Institutional Requirements</vt:lpstr>
      <vt:lpstr>Institutional Requirements</vt:lpstr>
      <vt:lpstr>Program Requirements</vt:lpstr>
      <vt:lpstr>CPR Section VI</vt:lpstr>
      <vt:lpstr>CPR Section VI</vt:lpstr>
      <vt:lpstr>CPR Section VI</vt:lpstr>
      <vt:lpstr>CPR Section VI</vt:lpstr>
      <vt:lpstr>CPR Section VI</vt:lpstr>
      <vt:lpstr>CPR Section VI</vt:lpstr>
      <vt:lpstr>CPR Section VI</vt:lpstr>
      <vt:lpstr>CPR Section VI</vt:lpstr>
      <vt:lpstr>Proposed CPR Section I-V</vt:lpstr>
      <vt:lpstr>Proposed CPR Section I-V (residency)</vt:lpstr>
      <vt:lpstr>Proposed CPR Section I-V (residency)</vt:lpstr>
      <vt:lpstr>Proposed CPR Section I-V (residency)</vt:lpstr>
      <vt:lpstr>Self-Study Refinement</vt:lpstr>
      <vt:lpstr>CLER Pathways 1.1</vt:lpstr>
      <vt:lpstr>CLER Protocol 3.0</vt:lpstr>
      <vt:lpstr>CLER Protocol 3.0</vt:lpstr>
      <vt:lpstr>10 year accreditation site visit</vt:lpstr>
      <vt:lpstr>10 year accreditation site visit</vt:lpstr>
      <vt:lpstr>Milestones 2.0</vt:lpstr>
      <vt:lpstr>SI 2025</vt:lpstr>
      <vt:lpstr>Single Accreditation System </vt:lpstr>
      <vt:lpstr>Tools</vt:lpstr>
      <vt:lpstr>Don’t forget…</vt:lpstr>
      <vt:lpstr>Take a-ways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111</cp:revision>
  <cp:lastPrinted>2018-02-07T19:53:59Z</cp:lastPrinted>
  <dcterms:created xsi:type="dcterms:W3CDTF">2016-03-20T11:36:31Z</dcterms:created>
  <dcterms:modified xsi:type="dcterms:W3CDTF">2018-04-09T16:59:55Z</dcterms:modified>
</cp:coreProperties>
</file>