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30"/>
  </p:notesMasterIdLst>
  <p:sldIdLst>
    <p:sldId id="398" r:id="rId3"/>
    <p:sldId id="301" r:id="rId4"/>
    <p:sldId id="288" r:id="rId5"/>
    <p:sldId id="256" r:id="rId6"/>
    <p:sldId id="315" r:id="rId7"/>
    <p:sldId id="307" r:id="rId8"/>
    <p:sldId id="316" r:id="rId9"/>
    <p:sldId id="317" r:id="rId10"/>
    <p:sldId id="318" r:id="rId11"/>
    <p:sldId id="308" r:id="rId12"/>
    <p:sldId id="311" r:id="rId13"/>
    <p:sldId id="312" r:id="rId14"/>
    <p:sldId id="313" r:id="rId15"/>
    <p:sldId id="309" r:id="rId16"/>
    <p:sldId id="310" r:id="rId17"/>
    <p:sldId id="277" r:id="rId18"/>
    <p:sldId id="403" r:id="rId19"/>
    <p:sldId id="404" r:id="rId20"/>
    <p:sldId id="305" r:id="rId21"/>
    <p:sldId id="399" r:id="rId22"/>
    <p:sldId id="320" r:id="rId23"/>
    <p:sldId id="306" r:id="rId24"/>
    <p:sldId id="405" r:id="rId25"/>
    <p:sldId id="406" r:id="rId26"/>
    <p:sldId id="319" r:id="rId27"/>
    <p:sldId id="400" r:id="rId28"/>
    <p:sldId id="407" r:id="rId29"/>
  </p:sldIdLst>
  <p:sldSz cx="9144000" cy="6858000" type="screen4x3"/>
  <p:notesSz cx="7102475" cy="9388475"/>
  <p:embeddedFontLst>
    <p:embeddedFont>
      <p:font typeface="Calibri" panose="020F0502020204030204" pitchFamily="34" charset="0"/>
      <p:regular r:id="rId31"/>
      <p:bold r:id="rId32"/>
      <p:italic r:id="rId33"/>
      <p:boldItalic r:id="rId34"/>
    </p:embeddedFont>
    <p:embeddedFont>
      <p:font typeface="Comic Sans MS" panose="030F0702030302020204" pitchFamily="66" charset="0"/>
      <p:regular r:id="rId35"/>
      <p:bold r:id="rId36"/>
      <p:italic r:id="rId37"/>
      <p:boldItalic r:id="rId38"/>
    </p:embeddedFont>
    <p:embeddedFont>
      <p:font typeface="Oswald" pitchFamily="2"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5875596-FC57-4BBE-B2E5-388672F90A0C}">
          <p14:sldIdLst>
            <p14:sldId id="398"/>
            <p14:sldId id="301"/>
            <p14:sldId id="288"/>
            <p14:sldId id="256"/>
          </p14:sldIdLst>
        </p14:section>
        <p14:section name="Introduction to LOC" id="{3A8FC2C9-8855-40D0-8829-D5799CB57DF9}">
          <p14:sldIdLst>
            <p14:sldId id="315"/>
          </p14:sldIdLst>
        </p14:section>
        <p14:section name="Step One. Don't Panic" id="{307DB0BD-1681-48A1-946A-F7AE2CEAB7ED}">
          <p14:sldIdLst>
            <p14:sldId id="307"/>
            <p14:sldId id="316"/>
            <p14:sldId id="317"/>
            <p14:sldId id="318"/>
          </p14:sldIdLst>
        </p14:section>
        <p14:section name="Step Two. Read Carefully" id="{C925B17F-BE2F-460D-89F4-452250743112}">
          <p14:sldIdLst>
            <p14:sldId id="308"/>
            <p14:sldId id="311"/>
            <p14:sldId id="312"/>
            <p14:sldId id="313"/>
          </p14:sldIdLst>
        </p14:section>
        <p14:section name="Step three. Dates" id="{8B7747BA-96A2-4D93-92A5-A2527EA56071}">
          <p14:sldIdLst>
            <p14:sldId id="309"/>
          </p14:sldIdLst>
        </p14:section>
        <p14:section name="Step four. Response" id="{41FE5A45-825E-415A-9666-A626182CEF9C}">
          <p14:sldIdLst>
            <p14:sldId id="310"/>
          </p14:sldIdLst>
        </p14:section>
        <p14:section name="Framework for responding to ACGME LOC" id="{28656DB6-E016-4436-8BBC-83942111D5B2}">
          <p14:sldIdLst>
            <p14:sldId id="277"/>
          </p14:sldIdLst>
        </p14:section>
        <p14:section name="Oversight of SI" id="{36BDC823-50B2-45D9-B353-8DA36DCD7DFA}">
          <p14:sldIdLst>
            <p14:sldId id="403"/>
          </p14:sldIdLst>
        </p14:section>
        <p14:section name="Possible Outcomes" id="{B062DAFE-5B3C-4021-B50A-803ADEEA44EF}">
          <p14:sldIdLst>
            <p14:sldId id="404"/>
          </p14:sldIdLst>
        </p14:section>
        <p14:section name="Prepare for Site Visit" id="{9AB80F6F-680F-4DE3-A9F7-15BDDB459AA6}">
          <p14:sldIdLst>
            <p14:sldId id="305"/>
          </p14:sldIdLst>
        </p14:section>
        <p14:section name="Effective Learning Environment" id="{ADBA99AC-9769-4DD1-B1FF-004264BAF8AB}">
          <p14:sldIdLst>
            <p14:sldId id="399"/>
            <p14:sldId id="320"/>
            <p14:sldId id="306"/>
            <p14:sldId id="405"/>
            <p14:sldId id="406"/>
          </p14:sldIdLst>
        </p14:section>
        <p14:section name="Closing" id="{3F145372-D39A-46D6-9E33-CEA4D29A762F}">
          <p14:sldIdLst>
            <p14:sldId id="319"/>
            <p14:sldId id="400"/>
            <p14:sldId id="4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5" roundtripDataSignature="AMtx7mjVdYlYggn4g8oWS/CftYHm1riyn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283015-94C0-D932-70B2-620D322E3CE9}" name="Heather Peters" initials="HP" userId="Heather Peter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8A8077-9066-4F87-8FA1-6E9CC415DC1F}">
  <a:tblStyle styleId="{6C8A8077-9066-4F87-8FA1-6E9CC415DC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E2DF2A-5F2B-4652-86DD-9CC912912FD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866" y="72"/>
      </p:cViewPr>
      <p:guideLst>
        <p:guide orient="horz" pos="2160"/>
        <p:guide pos="2880"/>
      </p:guideLst>
    </p:cSldViewPr>
  </p:slideViewPr>
  <p:notesTextViewPr>
    <p:cViewPr>
      <p:scale>
        <a:sx n="1" d="1"/>
        <a:sy n="1" d="1"/>
      </p:scale>
      <p:origin x="0" y="0"/>
    </p:cViewPr>
  </p:notesTextViewPr>
  <p:sorterViewPr>
    <p:cViewPr>
      <p:scale>
        <a:sx n="100" d="100"/>
        <a:sy n="100" d="100"/>
      </p:scale>
      <p:origin x="0" y="-4602"/>
    </p:cViewPr>
  </p:sorterViewPr>
  <p:notesViewPr>
    <p:cSldViewPr snapToGrid="0">
      <p:cViewPr varScale="1">
        <p:scale>
          <a:sx n="100" d="100"/>
          <a:sy n="100"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79931-FA22-423F-817C-4D81200D7DA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F04B300-7C8C-4F32-BCFA-C4E914231838}">
      <dgm:prSet phldrT="[Text]" custT="1"/>
      <dgm:spPr/>
      <dgm:t>
        <a:bodyPr/>
        <a:lstStyle/>
        <a:p>
          <a:pPr>
            <a:buFont typeface="+mj-lt"/>
            <a:buAutoNum type="arabicPeriod"/>
          </a:pPr>
          <a:r>
            <a:rPr lang="en-US" sz="2000" dirty="0"/>
            <a:t>Follow your procedures and policies</a:t>
          </a:r>
        </a:p>
      </dgm:t>
    </dgm:pt>
    <dgm:pt modelId="{5C621C05-BE68-4E86-B275-2A57FF869E48}" type="parTrans" cxnId="{64EB4837-430B-4242-A636-576EB8C50363}">
      <dgm:prSet/>
      <dgm:spPr/>
      <dgm:t>
        <a:bodyPr/>
        <a:lstStyle/>
        <a:p>
          <a:endParaRPr lang="en-US"/>
        </a:p>
      </dgm:t>
    </dgm:pt>
    <dgm:pt modelId="{136615F6-D09D-4CBC-92AE-605157E17A65}" type="sibTrans" cxnId="{64EB4837-430B-4242-A636-576EB8C50363}">
      <dgm:prSet/>
      <dgm:spPr/>
      <dgm:t>
        <a:bodyPr/>
        <a:lstStyle/>
        <a:p>
          <a:endParaRPr lang="en-US"/>
        </a:p>
      </dgm:t>
    </dgm:pt>
    <dgm:pt modelId="{44A08707-F163-4388-B343-34D2AD571484}">
      <dgm:prSet/>
      <dgm:spPr/>
      <dgm:t>
        <a:bodyPr/>
        <a:lstStyle/>
        <a:p>
          <a:pPr>
            <a:buFont typeface="+mj-lt"/>
            <a:buAutoNum type="arabicPeriod"/>
          </a:pPr>
          <a:r>
            <a:rPr lang="en-US"/>
            <a:t>Document issues</a:t>
          </a:r>
          <a:endParaRPr lang="en-US" dirty="0"/>
        </a:p>
      </dgm:t>
    </dgm:pt>
    <dgm:pt modelId="{0CD96BDE-538A-44AB-9006-905F48262126}" type="parTrans" cxnId="{9A05B2A7-F13C-4AF0-A1A7-BF30033A3A93}">
      <dgm:prSet/>
      <dgm:spPr/>
      <dgm:t>
        <a:bodyPr/>
        <a:lstStyle/>
        <a:p>
          <a:endParaRPr lang="en-US"/>
        </a:p>
      </dgm:t>
    </dgm:pt>
    <dgm:pt modelId="{1C1521A4-4E19-49E1-992F-7C29ED45073B}" type="sibTrans" cxnId="{9A05B2A7-F13C-4AF0-A1A7-BF30033A3A93}">
      <dgm:prSet/>
      <dgm:spPr/>
      <dgm:t>
        <a:bodyPr/>
        <a:lstStyle/>
        <a:p>
          <a:endParaRPr lang="en-US"/>
        </a:p>
      </dgm:t>
    </dgm:pt>
    <dgm:pt modelId="{8C458692-DBDC-48F0-8A5A-CA35341A7F0F}">
      <dgm:prSet/>
      <dgm:spPr/>
      <dgm:t>
        <a:bodyPr/>
        <a:lstStyle/>
        <a:p>
          <a:pPr>
            <a:buFont typeface="+mj-lt"/>
            <a:buAutoNum type="arabicPeriod"/>
          </a:pPr>
          <a:r>
            <a:rPr lang="en-US"/>
            <a:t>Keep the whole program in mind, not just the individuals </a:t>
          </a:r>
          <a:endParaRPr lang="en-US" dirty="0"/>
        </a:p>
      </dgm:t>
    </dgm:pt>
    <dgm:pt modelId="{5D8823F0-BF7C-4CE3-9FCF-8992CB195F97}" type="parTrans" cxnId="{6BBBF1C7-6C44-45AD-89D7-3BAAE0EF338A}">
      <dgm:prSet/>
      <dgm:spPr/>
      <dgm:t>
        <a:bodyPr/>
        <a:lstStyle/>
        <a:p>
          <a:endParaRPr lang="en-US"/>
        </a:p>
      </dgm:t>
    </dgm:pt>
    <dgm:pt modelId="{C24398F2-5DF0-4B20-BC0B-3704C09F12A0}" type="sibTrans" cxnId="{6BBBF1C7-6C44-45AD-89D7-3BAAE0EF338A}">
      <dgm:prSet/>
      <dgm:spPr/>
      <dgm:t>
        <a:bodyPr/>
        <a:lstStyle/>
        <a:p>
          <a:endParaRPr lang="en-US"/>
        </a:p>
      </dgm:t>
    </dgm:pt>
    <dgm:pt modelId="{5D3A06BB-41AF-4FCC-B65E-75255CFB7EB1}">
      <dgm:prSet/>
      <dgm:spPr/>
      <dgm:t>
        <a:bodyPr/>
        <a:lstStyle/>
        <a:p>
          <a:pPr>
            <a:buFont typeface="+mj-lt"/>
            <a:buAutoNum type="arabicPeriod"/>
          </a:pPr>
          <a:r>
            <a:rPr lang="en-US"/>
            <a:t>This is a “call for help”</a:t>
          </a:r>
          <a:endParaRPr lang="en-US" dirty="0"/>
        </a:p>
      </dgm:t>
    </dgm:pt>
    <dgm:pt modelId="{7C806F75-784C-4991-8565-EB0D1B256D63}" type="parTrans" cxnId="{614445A4-6976-4782-B3A4-D1F4DE398439}">
      <dgm:prSet/>
      <dgm:spPr/>
      <dgm:t>
        <a:bodyPr/>
        <a:lstStyle/>
        <a:p>
          <a:endParaRPr lang="en-US"/>
        </a:p>
      </dgm:t>
    </dgm:pt>
    <dgm:pt modelId="{42B1F243-868D-4E5D-96BC-58879EE1F3BB}" type="sibTrans" cxnId="{614445A4-6976-4782-B3A4-D1F4DE398439}">
      <dgm:prSet/>
      <dgm:spPr/>
      <dgm:t>
        <a:bodyPr/>
        <a:lstStyle/>
        <a:p>
          <a:endParaRPr lang="en-US"/>
        </a:p>
      </dgm:t>
    </dgm:pt>
    <dgm:pt modelId="{189ED54D-6427-42CA-9ECD-8B0F111CA3A3}" type="pres">
      <dgm:prSet presAssocID="{0A279931-FA22-423F-817C-4D81200D7DA4}" presName="linear" presStyleCnt="0">
        <dgm:presLayoutVars>
          <dgm:dir/>
          <dgm:animLvl val="lvl"/>
          <dgm:resizeHandles val="exact"/>
        </dgm:presLayoutVars>
      </dgm:prSet>
      <dgm:spPr/>
    </dgm:pt>
    <dgm:pt modelId="{0A8D07A2-AF16-4917-8EC0-A3DF56993569}" type="pres">
      <dgm:prSet presAssocID="{0F04B300-7C8C-4F32-BCFA-C4E914231838}" presName="parentLin" presStyleCnt="0"/>
      <dgm:spPr/>
    </dgm:pt>
    <dgm:pt modelId="{447BC2CF-EAAF-4F9C-8F37-341E8FBF34D8}" type="pres">
      <dgm:prSet presAssocID="{0F04B300-7C8C-4F32-BCFA-C4E914231838}" presName="parentLeftMargin" presStyleLbl="node1" presStyleIdx="0" presStyleCnt="4"/>
      <dgm:spPr/>
    </dgm:pt>
    <dgm:pt modelId="{6A391F3C-DFA7-4821-BD47-B7249B8B7EA2}" type="pres">
      <dgm:prSet presAssocID="{0F04B300-7C8C-4F32-BCFA-C4E914231838}" presName="parentText" presStyleLbl="node1" presStyleIdx="0" presStyleCnt="4">
        <dgm:presLayoutVars>
          <dgm:chMax val="0"/>
          <dgm:bulletEnabled val="1"/>
        </dgm:presLayoutVars>
      </dgm:prSet>
      <dgm:spPr/>
    </dgm:pt>
    <dgm:pt modelId="{71916D8A-4170-4125-9CB0-0258B0DE3821}" type="pres">
      <dgm:prSet presAssocID="{0F04B300-7C8C-4F32-BCFA-C4E914231838}" presName="negativeSpace" presStyleCnt="0"/>
      <dgm:spPr/>
    </dgm:pt>
    <dgm:pt modelId="{0005BB91-9071-4B75-85D5-EE364A3A23E0}" type="pres">
      <dgm:prSet presAssocID="{0F04B300-7C8C-4F32-BCFA-C4E914231838}" presName="childText" presStyleLbl="conFgAcc1" presStyleIdx="0" presStyleCnt="4">
        <dgm:presLayoutVars>
          <dgm:bulletEnabled val="1"/>
        </dgm:presLayoutVars>
      </dgm:prSet>
      <dgm:spPr/>
    </dgm:pt>
    <dgm:pt modelId="{2BC92064-38EF-4347-8ED2-92958876AC22}" type="pres">
      <dgm:prSet presAssocID="{136615F6-D09D-4CBC-92AE-605157E17A65}" presName="spaceBetweenRectangles" presStyleCnt="0"/>
      <dgm:spPr/>
    </dgm:pt>
    <dgm:pt modelId="{2ADAA496-1A55-465B-B233-187FBFFB074A}" type="pres">
      <dgm:prSet presAssocID="{44A08707-F163-4388-B343-34D2AD571484}" presName="parentLin" presStyleCnt="0"/>
      <dgm:spPr/>
    </dgm:pt>
    <dgm:pt modelId="{E4DD6E26-5363-4062-B828-1FE6ABE3A39E}" type="pres">
      <dgm:prSet presAssocID="{44A08707-F163-4388-B343-34D2AD571484}" presName="parentLeftMargin" presStyleLbl="node1" presStyleIdx="0" presStyleCnt="4"/>
      <dgm:spPr/>
    </dgm:pt>
    <dgm:pt modelId="{689045B0-D5CD-40B0-9BED-46D631CD0494}" type="pres">
      <dgm:prSet presAssocID="{44A08707-F163-4388-B343-34D2AD571484}" presName="parentText" presStyleLbl="node1" presStyleIdx="1" presStyleCnt="4">
        <dgm:presLayoutVars>
          <dgm:chMax val="0"/>
          <dgm:bulletEnabled val="1"/>
        </dgm:presLayoutVars>
      </dgm:prSet>
      <dgm:spPr/>
    </dgm:pt>
    <dgm:pt modelId="{DA237756-B005-4F08-A2CB-409AA76D905C}" type="pres">
      <dgm:prSet presAssocID="{44A08707-F163-4388-B343-34D2AD571484}" presName="negativeSpace" presStyleCnt="0"/>
      <dgm:spPr/>
    </dgm:pt>
    <dgm:pt modelId="{C115A052-EFBA-488E-9A25-DA1BF473002F}" type="pres">
      <dgm:prSet presAssocID="{44A08707-F163-4388-B343-34D2AD571484}" presName="childText" presStyleLbl="conFgAcc1" presStyleIdx="1" presStyleCnt="4">
        <dgm:presLayoutVars>
          <dgm:bulletEnabled val="1"/>
        </dgm:presLayoutVars>
      </dgm:prSet>
      <dgm:spPr/>
    </dgm:pt>
    <dgm:pt modelId="{DF6F6D94-C1BF-4DF5-87E0-96C484AA1EB1}" type="pres">
      <dgm:prSet presAssocID="{1C1521A4-4E19-49E1-992F-7C29ED45073B}" presName="spaceBetweenRectangles" presStyleCnt="0"/>
      <dgm:spPr/>
    </dgm:pt>
    <dgm:pt modelId="{88F62FCD-F751-421F-86E4-58C9E5908604}" type="pres">
      <dgm:prSet presAssocID="{8C458692-DBDC-48F0-8A5A-CA35341A7F0F}" presName="parentLin" presStyleCnt="0"/>
      <dgm:spPr/>
    </dgm:pt>
    <dgm:pt modelId="{020C0CEF-25CF-4AE5-93A5-350EB6B91B64}" type="pres">
      <dgm:prSet presAssocID="{8C458692-DBDC-48F0-8A5A-CA35341A7F0F}" presName="parentLeftMargin" presStyleLbl="node1" presStyleIdx="1" presStyleCnt="4"/>
      <dgm:spPr/>
    </dgm:pt>
    <dgm:pt modelId="{E5E9512C-D8E2-420F-A02C-37417D7A7697}" type="pres">
      <dgm:prSet presAssocID="{8C458692-DBDC-48F0-8A5A-CA35341A7F0F}" presName="parentText" presStyleLbl="node1" presStyleIdx="2" presStyleCnt="4">
        <dgm:presLayoutVars>
          <dgm:chMax val="0"/>
          <dgm:bulletEnabled val="1"/>
        </dgm:presLayoutVars>
      </dgm:prSet>
      <dgm:spPr/>
    </dgm:pt>
    <dgm:pt modelId="{032B7EEB-3F3D-454E-A4FA-EF257D9F9D90}" type="pres">
      <dgm:prSet presAssocID="{8C458692-DBDC-48F0-8A5A-CA35341A7F0F}" presName="negativeSpace" presStyleCnt="0"/>
      <dgm:spPr/>
    </dgm:pt>
    <dgm:pt modelId="{EA8F0176-3CB3-4667-A775-9D8E245665A6}" type="pres">
      <dgm:prSet presAssocID="{8C458692-DBDC-48F0-8A5A-CA35341A7F0F}" presName="childText" presStyleLbl="conFgAcc1" presStyleIdx="2" presStyleCnt="4">
        <dgm:presLayoutVars>
          <dgm:bulletEnabled val="1"/>
        </dgm:presLayoutVars>
      </dgm:prSet>
      <dgm:spPr/>
    </dgm:pt>
    <dgm:pt modelId="{A2BA1838-8067-42C9-9DF0-9AF7B931310C}" type="pres">
      <dgm:prSet presAssocID="{C24398F2-5DF0-4B20-BC0B-3704C09F12A0}" presName="spaceBetweenRectangles" presStyleCnt="0"/>
      <dgm:spPr/>
    </dgm:pt>
    <dgm:pt modelId="{561DF111-ADDE-4FBB-BCDC-A8D6E10AF1AE}" type="pres">
      <dgm:prSet presAssocID="{5D3A06BB-41AF-4FCC-B65E-75255CFB7EB1}" presName="parentLin" presStyleCnt="0"/>
      <dgm:spPr/>
    </dgm:pt>
    <dgm:pt modelId="{45A8E067-062E-4BB0-91A0-670846EAE505}" type="pres">
      <dgm:prSet presAssocID="{5D3A06BB-41AF-4FCC-B65E-75255CFB7EB1}" presName="parentLeftMargin" presStyleLbl="node1" presStyleIdx="2" presStyleCnt="4"/>
      <dgm:spPr/>
    </dgm:pt>
    <dgm:pt modelId="{42F19DED-25F3-4CDD-A2F5-6ADC6D98B229}" type="pres">
      <dgm:prSet presAssocID="{5D3A06BB-41AF-4FCC-B65E-75255CFB7EB1}" presName="parentText" presStyleLbl="node1" presStyleIdx="3" presStyleCnt="4">
        <dgm:presLayoutVars>
          <dgm:chMax val="0"/>
          <dgm:bulletEnabled val="1"/>
        </dgm:presLayoutVars>
      </dgm:prSet>
      <dgm:spPr/>
    </dgm:pt>
    <dgm:pt modelId="{24700DA3-FEC6-4F8D-BA56-DCA5F35BFD2E}" type="pres">
      <dgm:prSet presAssocID="{5D3A06BB-41AF-4FCC-B65E-75255CFB7EB1}" presName="negativeSpace" presStyleCnt="0"/>
      <dgm:spPr/>
    </dgm:pt>
    <dgm:pt modelId="{BDF2DDB3-284A-4131-B2D9-608195328D79}" type="pres">
      <dgm:prSet presAssocID="{5D3A06BB-41AF-4FCC-B65E-75255CFB7EB1}" presName="childText" presStyleLbl="conFgAcc1" presStyleIdx="3" presStyleCnt="4">
        <dgm:presLayoutVars>
          <dgm:bulletEnabled val="1"/>
        </dgm:presLayoutVars>
      </dgm:prSet>
      <dgm:spPr/>
    </dgm:pt>
  </dgm:ptLst>
  <dgm:cxnLst>
    <dgm:cxn modelId="{F186020C-B313-491E-986C-1C6F7BAFBA70}" type="presOf" srcId="{8C458692-DBDC-48F0-8A5A-CA35341A7F0F}" destId="{020C0CEF-25CF-4AE5-93A5-350EB6B91B64}" srcOrd="0" destOrd="0" presId="urn:microsoft.com/office/officeart/2005/8/layout/list1"/>
    <dgm:cxn modelId="{A0789814-B4E7-4E40-B178-EC23A4F1E81C}" type="presOf" srcId="{0F04B300-7C8C-4F32-BCFA-C4E914231838}" destId="{447BC2CF-EAAF-4F9C-8F37-341E8FBF34D8}" srcOrd="0" destOrd="0" presId="urn:microsoft.com/office/officeart/2005/8/layout/list1"/>
    <dgm:cxn modelId="{4B2DF31B-7803-454F-9FF3-48E4EC1C30F2}" type="presOf" srcId="{44A08707-F163-4388-B343-34D2AD571484}" destId="{E4DD6E26-5363-4062-B828-1FE6ABE3A39E}" srcOrd="0" destOrd="0" presId="urn:microsoft.com/office/officeart/2005/8/layout/list1"/>
    <dgm:cxn modelId="{F852DF27-1C4E-467F-ADC7-6DCBF125B043}" type="presOf" srcId="{8C458692-DBDC-48F0-8A5A-CA35341A7F0F}" destId="{E5E9512C-D8E2-420F-A02C-37417D7A7697}" srcOrd="1" destOrd="0" presId="urn:microsoft.com/office/officeart/2005/8/layout/list1"/>
    <dgm:cxn modelId="{64EB4837-430B-4242-A636-576EB8C50363}" srcId="{0A279931-FA22-423F-817C-4D81200D7DA4}" destId="{0F04B300-7C8C-4F32-BCFA-C4E914231838}" srcOrd="0" destOrd="0" parTransId="{5C621C05-BE68-4E86-B275-2A57FF869E48}" sibTransId="{136615F6-D09D-4CBC-92AE-605157E17A65}"/>
    <dgm:cxn modelId="{614445A4-6976-4782-B3A4-D1F4DE398439}" srcId="{0A279931-FA22-423F-817C-4D81200D7DA4}" destId="{5D3A06BB-41AF-4FCC-B65E-75255CFB7EB1}" srcOrd="3" destOrd="0" parTransId="{7C806F75-784C-4991-8565-EB0D1B256D63}" sibTransId="{42B1F243-868D-4E5D-96BC-58879EE1F3BB}"/>
    <dgm:cxn modelId="{8492FEA4-CE09-4D20-BC64-1A75B478CAE1}" type="presOf" srcId="{0A279931-FA22-423F-817C-4D81200D7DA4}" destId="{189ED54D-6427-42CA-9ECD-8B0F111CA3A3}" srcOrd="0" destOrd="0" presId="urn:microsoft.com/office/officeart/2005/8/layout/list1"/>
    <dgm:cxn modelId="{9A05B2A7-F13C-4AF0-A1A7-BF30033A3A93}" srcId="{0A279931-FA22-423F-817C-4D81200D7DA4}" destId="{44A08707-F163-4388-B343-34D2AD571484}" srcOrd="1" destOrd="0" parTransId="{0CD96BDE-538A-44AB-9006-905F48262126}" sibTransId="{1C1521A4-4E19-49E1-992F-7C29ED45073B}"/>
    <dgm:cxn modelId="{401EFAB7-7776-4F84-BB1E-AE9AA0D2DB84}" type="presOf" srcId="{44A08707-F163-4388-B343-34D2AD571484}" destId="{689045B0-D5CD-40B0-9BED-46D631CD0494}" srcOrd="1" destOrd="0" presId="urn:microsoft.com/office/officeart/2005/8/layout/list1"/>
    <dgm:cxn modelId="{79A8FBC2-E36C-4E98-80CA-0C7D7303451E}" type="presOf" srcId="{5D3A06BB-41AF-4FCC-B65E-75255CFB7EB1}" destId="{45A8E067-062E-4BB0-91A0-670846EAE505}" srcOrd="0" destOrd="0" presId="urn:microsoft.com/office/officeart/2005/8/layout/list1"/>
    <dgm:cxn modelId="{6BBBF1C7-6C44-45AD-89D7-3BAAE0EF338A}" srcId="{0A279931-FA22-423F-817C-4D81200D7DA4}" destId="{8C458692-DBDC-48F0-8A5A-CA35341A7F0F}" srcOrd="2" destOrd="0" parTransId="{5D8823F0-BF7C-4CE3-9FCF-8992CB195F97}" sibTransId="{C24398F2-5DF0-4B20-BC0B-3704C09F12A0}"/>
    <dgm:cxn modelId="{E80218CA-3964-4EBE-8C68-D0B484901B81}" type="presOf" srcId="{5D3A06BB-41AF-4FCC-B65E-75255CFB7EB1}" destId="{42F19DED-25F3-4CDD-A2F5-6ADC6D98B229}" srcOrd="1" destOrd="0" presId="urn:microsoft.com/office/officeart/2005/8/layout/list1"/>
    <dgm:cxn modelId="{D36830FB-AF59-4070-8B0A-8D8C7A6F4046}" type="presOf" srcId="{0F04B300-7C8C-4F32-BCFA-C4E914231838}" destId="{6A391F3C-DFA7-4821-BD47-B7249B8B7EA2}" srcOrd="1" destOrd="0" presId="urn:microsoft.com/office/officeart/2005/8/layout/list1"/>
    <dgm:cxn modelId="{CA3B05F4-1460-4EAA-9342-37964686C36D}" type="presParOf" srcId="{189ED54D-6427-42CA-9ECD-8B0F111CA3A3}" destId="{0A8D07A2-AF16-4917-8EC0-A3DF56993569}" srcOrd="0" destOrd="0" presId="urn:microsoft.com/office/officeart/2005/8/layout/list1"/>
    <dgm:cxn modelId="{20CF489C-0363-496B-A0DC-2C878DF5085F}" type="presParOf" srcId="{0A8D07A2-AF16-4917-8EC0-A3DF56993569}" destId="{447BC2CF-EAAF-4F9C-8F37-341E8FBF34D8}" srcOrd="0" destOrd="0" presId="urn:microsoft.com/office/officeart/2005/8/layout/list1"/>
    <dgm:cxn modelId="{6651DEAF-BFCF-46D6-B3A0-5EC44E17693C}" type="presParOf" srcId="{0A8D07A2-AF16-4917-8EC0-A3DF56993569}" destId="{6A391F3C-DFA7-4821-BD47-B7249B8B7EA2}" srcOrd="1" destOrd="0" presId="urn:microsoft.com/office/officeart/2005/8/layout/list1"/>
    <dgm:cxn modelId="{62FC2F3C-4369-4F8B-88F0-5BA1251CD5BD}" type="presParOf" srcId="{189ED54D-6427-42CA-9ECD-8B0F111CA3A3}" destId="{71916D8A-4170-4125-9CB0-0258B0DE3821}" srcOrd="1" destOrd="0" presId="urn:microsoft.com/office/officeart/2005/8/layout/list1"/>
    <dgm:cxn modelId="{086CC99E-4E72-4FD9-BC4C-21D2BC397CDE}" type="presParOf" srcId="{189ED54D-6427-42CA-9ECD-8B0F111CA3A3}" destId="{0005BB91-9071-4B75-85D5-EE364A3A23E0}" srcOrd="2" destOrd="0" presId="urn:microsoft.com/office/officeart/2005/8/layout/list1"/>
    <dgm:cxn modelId="{7E68000F-1854-4EE6-97E6-7AFA31A79F0D}" type="presParOf" srcId="{189ED54D-6427-42CA-9ECD-8B0F111CA3A3}" destId="{2BC92064-38EF-4347-8ED2-92958876AC22}" srcOrd="3" destOrd="0" presId="urn:microsoft.com/office/officeart/2005/8/layout/list1"/>
    <dgm:cxn modelId="{481BA720-106E-43D1-9AE5-E99425D55BB9}" type="presParOf" srcId="{189ED54D-6427-42CA-9ECD-8B0F111CA3A3}" destId="{2ADAA496-1A55-465B-B233-187FBFFB074A}" srcOrd="4" destOrd="0" presId="urn:microsoft.com/office/officeart/2005/8/layout/list1"/>
    <dgm:cxn modelId="{40CC07D0-2FB7-4639-B91B-ACC956E82C7D}" type="presParOf" srcId="{2ADAA496-1A55-465B-B233-187FBFFB074A}" destId="{E4DD6E26-5363-4062-B828-1FE6ABE3A39E}" srcOrd="0" destOrd="0" presId="urn:microsoft.com/office/officeart/2005/8/layout/list1"/>
    <dgm:cxn modelId="{AA928B56-005F-4AD8-A7DE-DB74E1CB4A47}" type="presParOf" srcId="{2ADAA496-1A55-465B-B233-187FBFFB074A}" destId="{689045B0-D5CD-40B0-9BED-46D631CD0494}" srcOrd="1" destOrd="0" presId="urn:microsoft.com/office/officeart/2005/8/layout/list1"/>
    <dgm:cxn modelId="{9A6C2837-40DA-4058-A8EA-865F07597770}" type="presParOf" srcId="{189ED54D-6427-42CA-9ECD-8B0F111CA3A3}" destId="{DA237756-B005-4F08-A2CB-409AA76D905C}" srcOrd="5" destOrd="0" presId="urn:microsoft.com/office/officeart/2005/8/layout/list1"/>
    <dgm:cxn modelId="{34C7FC03-F999-47F5-ACDE-A5D109D3B5CB}" type="presParOf" srcId="{189ED54D-6427-42CA-9ECD-8B0F111CA3A3}" destId="{C115A052-EFBA-488E-9A25-DA1BF473002F}" srcOrd="6" destOrd="0" presId="urn:microsoft.com/office/officeart/2005/8/layout/list1"/>
    <dgm:cxn modelId="{9A137775-79E2-45BC-AE3E-D8B24F35FCE4}" type="presParOf" srcId="{189ED54D-6427-42CA-9ECD-8B0F111CA3A3}" destId="{DF6F6D94-C1BF-4DF5-87E0-96C484AA1EB1}" srcOrd="7" destOrd="0" presId="urn:microsoft.com/office/officeart/2005/8/layout/list1"/>
    <dgm:cxn modelId="{C5019EE3-15C7-4190-869B-4D9B3A850070}" type="presParOf" srcId="{189ED54D-6427-42CA-9ECD-8B0F111CA3A3}" destId="{88F62FCD-F751-421F-86E4-58C9E5908604}" srcOrd="8" destOrd="0" presId="urn:microsoft.com/office/officeart/2005/8/layout/list1"/>
    <dgm:cxn modelId="{D4D0DD7F-7D59-418C-B6A7-A4B4DE68EADD}" type="presParOf" srcId="{88F62FCD-F751-421F-86E4-58C9E5908604}" destId="{020C0CEF-25CF-4AE5-93A5-350EB6B91B64}" srcOrd="0" destOrd="0" presId="urn:microsoft.com/office/officeart/2005/8/layout/list1"/>
    <dgm:cxn modelId="{4148D292-B791-4972-A4D5-686B212B2EF3}" type="presParOf" srcId="{88F62FCD-F751-421F-86E4-58C9E5908604}" destId="{E5E9512C-D8E2-420F-A02C-37417D7A7697}" srcOrd="1" destOrd="0" presId="urn:microsoft.com/office/officeart/2005/8/layout/list1"/>
    <dgm:cxn modelId="{C8274911-1754-42C3-9A2A-A92B3CAEDDFE}" type="presParOf" srcId="{189ED54D-6427-42CA-9ECD-8B0F111CA3A3}" destId="{032B7EEB-3F3D-454E-A4FA-EF257D9F9D90}" srcOrd="9" destOrd="0" presId="urn:microsoft.com/office/officeart/2005/8/layout/list1"/>
    <dgm:cxn modelId="{A07901FE-90D1-40FA-9FA3-8644BAD7C4FB}" type="presParOf" srcId="{189ED54D-6427-42CA-9ECD-8B0F111CA3A3}" destId="{EA8F0176-3CB3-4667-A775-9D8E245665A6}" srcOrd="10" destOrd="0" presId="urn:microsoft.com/office/officeart/2005/8/layout/list1"/>
    <dgm:cxn modelId="{E8ED6990-8A1A-4049-9E99-0E7DFA7E1A80}" type="presParOf" srcId="{189ED54D-6427-42CA-9ECD-8B0F111CA3A3}" destId="{A2BA1838-8067-42C9-9DF0-9AF7B931310C}" srcOrd="11" destOrd="0" presId="urn:microsoft.com/office/officeart/2005/8/layout/list1"/>
    <dgm:cxn modelId="{0DC8643A-7763-4528-AE42-AF5F9A2BDB2F}" type="presParOf" srcId="{189ED54D-6427-42CA-9ECD-8B0F111CA3A3}" destId="{561DF111-ADDE-4FBB-BCDC-A8D6E10AF1AE}" srcOrd="12" destOrd="0" presId="urn:microsoft.com/office/officeart/2005/8/layout/list1"/>
    <dgm:cxn modelId="{7574CFA3-11B1-41FC-B894-E91D4539DBAE}" type="presParOf" srcId="{561DF111-ADDE-4FBB-BCDC-A8D6E10AF1AE}" destId="{45A8E067-062E-4BB0-91A0-670846EAE505}" srcOrd="0" destOrd="0" presId="urn:microsoft.com/office/officeart/2005/8/layout/list1"/>
    <dgm:cxn modelId="{1ABC2D61-CD76-4213-A8D5-10521ACCD591}" type="presParOf" srcId="{561DF111-ADDE-4FBB-BCDC-A8D6E10AF1AE}" destId="{42F19DED-25F3-4CDD-A2F5-6ADC6D98B229}" srcOrd="1" destOrd="0" presId="urn:microsoft.com/office/officeart/2005/8/layout/list1"/>
    <dgm:cxn modelId="{563BDA72-C004-48FD-ABE1-A6D1D1C8987E}" type="presParOf" srcId="{189ED54D-6427-42CA-9ECD-8B0F111CA3A3}" destId="{24700DA3-FEC6-4F8D-BA56-DCA5F35BFD2E}" srcOrd="13" destOrd="0" presId="urn:microsoft.com/office/officeart/2005/8/layout/list1"/>
    <dgm:cxn modelId="{2D55236E-D495-4FDD-BF83-4FE585131931}" type="presParOf" srcId="{189ED54D-6427-42CA-9ECD-8B0F111CA3A3}" destId="{BDF2DDB3-284A-4131-B2D9-608195328D7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C16EBE-53BC-4544-A57D-907D080635E6}"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FFC6D82C-A93C-4ABD-ADB7-50829F1CA06E}">
      <dgm:prSet phldrT="[Text]" custT="1"/>
      <dgm:spPr/>
      <dgm:t>
        <a:bodyPr/>
        <a:lstStyle/>
        <a:p>
          <a:pPr>
            <a:buFont typeface="+mj-lt"/>
            <a:buAutoNum type="arabicPeriod"/>
          </a:pPr>
          <a:r>
            <a:rPr lang="en-US" sz="2400" dirty="0"/>
            <a:t>Don’t allow the complainer(s) to drive the program</a:t>
          </a:r>
        </a:p>
      </dgm:t>
    </dgm:pt>
    <dgm:pt modelId="{D21206BE-8E89-47B2-9C36-594DB74FE685}" type="parTrans" cxnId="{25F5A399-E3DD-497B-B202-B4A4E4DBF159}">
      <dgm:prSet/>
      <dgm:spPr/>
      <dgm:t>
        <a:bodyPr/>
        <a:lstStyle/>
        <a:p>
          <a:endParaRPr lang="en-US"/>
        </a:p>
      </dgm:t>
    </dgm:pt>
    <dgm:pt modelId="{C9A9F886-CFEF-4A39-B3A6-ABCAFBF6025E}" type="sibTrans" cxnId="{25F5A399-E3DD-497B-B202-B4A4E4DBF159}">
      <dgm:prSet/>
      <dgm:spPr/>
      <dgm:t>
        <a:bodyPr/>
        <a:lstStyle/>
        <a:p>
          <a:endParaRPr lang="en-US"/>
        </a:p>
      </dgm:t>
    </dgm:pt>
    <dgm:pt modelId="{715F28DD-7875-4478-841E-A9DA7833E70A}">
      <dgm:prSet custT="1"/>
      <dgm:spPr/>
      <dgm:t>
        <a:bodyPr/>
        <a:lstStyle/>
        <a:p>
          <a:pPr>
            <a:buFont typeface="+mj-lt"/>
            <a:buAutoNum type="arabicPeriod"/>
          </a:pPr>
          <a:r>
            <a:rPr lang="en-US" sz="2400" dirty="0"/>
            <a:t>Don’t treat the complainer(s) differently</a:t>
          </a:r>
        </a:p>
      </dgm:t>
    </dgm:pt>
    <dgm:pt modelId="{0F34D628-7273-48A6-802C-47585DA8F3D7}" type="parTrans" cxnId="{86B63F1E-F4E2-468E-BED5-539FF6E7FB19}">
      <dgm:prSet/>
      <dgm:spPr/>
      <dgm:t>
        <a:bodyPr/>
        <a:lstStyle/>
        <a:p>
          <a:endParaRPr lang="en-US"/>
        </a:p>
      </dgm:t>
    </dgm:pt>
    <dgm:pt modelId="{5FA6DDF2-3B8B-40B5-B61B-4A4B7A722551}" type="sibTrans" cxnId="{86B63F1E-F4E2-468E-BED5-539FF6E7FB19}">
      <dgm:prSet/>
      <dgm:spPr/>
      <dgm:t>
        <a:bodyPr/>
        <a:lstStyle/>
        <a:p>
          <a:endParaRPr lang="en-US"/>
        </a:p>
      </dgm:t>
    </dgm:pt>
    <dgm:pt modelId="{49190F94-6A8C-4BC9-8B99-9801D05CE10A}" type="pres">
      <dgm:prSet presAssocID="{C6C16EBE-53BC-4544-A57D-907D080635E6}" presName="linear" presStyleCnt="0">
        <dgm:presLayoutVars>
          <dgm:dir/>
          <dgm:animLvl val="lvl"/>
          <dgm:resizeHandles val="exact"/>
        </dgm:presLayoutVars>
      </dgm:prSet>
      <dgm:spPr/>
    </dgm:pt>
    <dgm:pt modelId="{7F848091-EA39-472B-9E38-4E63DB3E5BA7}" type="pres">
      <dgm:prSet presAssocID="{FFC6D82C-A93C-4ABD-ADB7-50829F1CA06E}" presName="parentLin" presStyleCnt="0"/>
      <dgm:spPr/>
    </dgm:pt>
    <dgm:pt modelId="{F97ABD5A-2F28-4E1E-BF49-DA9A0F68C882}" type="pres">
      <dgm:prSet presAssocID="{FFC6D82C-A93C-4ABD-ADB7-50829F1CA06E}" presName="parentLeftMargin" presStyleLbl="node1" presStyleIdx="0" presStyleCnt="2"/>
      <dgm:spPr/>
    </dgm:pt>
    <dgm:pt modelId="{F03E4BF8-7897-4AA9-AA6E-71F1B272F149}" type="pres">
      <dgm:prSet presAssocID="{FFC6D82C-A93C-4ABD-ADB7-50829F1CA06E}" presName="parentText" presStyleLbl="node1" presStyleIdx="0" presStyleCnt="2" custScaleX="128612" custScaleY="55661">
        <dgm:presLayoutVars>
          <dgm:chMax val="0"/>
          <dgm:bulletEnabled val="1"/>
        </dgm:presLayoutVars>
      </dgm:prSet>
      <dgm:spPr/>
    </dgm:pt>
    <dgm:pt modelId="{45BDE46E-E631-4C64-9CA3-9F06AA034D93}" type="pres">
      <dgm:prSet presAssocID="{FFC6D82C-A93C-4ABD-ADB7-50829F1CA06E}" presName="negativeSpace" presStyleCnt="0"/>
      <dgm:spPr/>
    </dgm:pt>
    <dgm:pt modelId="{59F0E32E-1B2F-4593-AC36-1A059B27033F}" type="pres">
      <dgm:prSet presAssocID="{FFC6D82C-A93C-4ABD-ADB7-50829F1CA06E}" presName="childText" presStyleLbl="conFgAcc1" presStyleIdx="0" presStyleCnt="2">
        <dgm:presLayoutVars>
          <dgm:bulletEnabled val="1"/>
        </dgm:presLayoutVars>
      </dgm:prSet>
      <dgm:spPr/>
    </dgm:pt>
    <dgm:pt modelId="{CCA7782A-A7BF-49EE-9FE8-3DC6DBE1BD59}" type="pres">
      <dgm:prSet presAssocID="{C9A9F886-CFEF-4A39-B3A6-ABCAFBF6025E}" presName="spaceBetweenRectangles" presStyleCnt="0"/>
      <dgm:spPr/>
    </dgm:pt>
    <dgm:pt modelId="{8D0672FE-3150-4E7A-8C28-C0103E65ED25}" type="pres">
      <dgm:prSet presAssocID="{715F28DD-7875-4478-841E-A9DA7833E70A}" presName="parentLin" presStyleCnt="0"/>
      <dgm:spPr/>
    </dgm:pt>
    <dgm:pt modelId="{AFBDA66E-F435-4717-B969-BEACED916C2C}" type="pres">
      <dgm:prSet presAssocID="{715F28DD-7875-4478-841E-A9DA7833E70A}" presName="parentLeftMargin" presStyleLbl="node1" presStyleIdx="0" presStyleCnt="2"/>
      <dgm:spPr/>
    </dgm:pt>
    <dgm:pt modelId="{93A4D649-F3C9-4F62-80A7-9588098969F1}" type="pres">
      <dgm:prSet presAssocID="{715F28DD-7875-4478-841E-A9DA7833E70A}" presName="parentText" presStyleLbl="node1" presStyleIdx="1" presStyleCnt="2" custScaleX="128612" custScaleY="55661">
        <dgm:presLayoutVars>
          <dgm:chMax val="0"/>
          <dgm:bulletEnabled val="1"/>
        </dgm:presLayoutVars>
      </dgm:prSet>
      <dgm:spPr/>
    </dgm:pt>
    <dgm:pt modelId="{CC8B311F-7BDF-4D1A-AC20-9D5DB7C2491B}" type="pres">
      <dgm:prSet presAssocID="{715F28DD-7875-4478-841E-A9DA7833E70A}" presName="negativeSpace" presStyleCnt="0"/>
      <dgm:spPr/>
    </dgm:pt>
    <dgm:pt modelId="{93C4A611-C33F-440F-BC6A-4244C467F4B5}" type="pres">
      <dgm:prSet presAssocID="{715F28DD-7875-4478-841E-A9DA7833E70A}" presName="childText" presStyleLbl="conFgAcc1" presStyleIdx="1" presStyleCnt="2">
        <dgm:presLayoutVars>
          <dgm:bulletEnabled val="1"/>
        </dgm:presLayoutVars>
      </dgm:prSet>
      <dgm:spPr/>
    </dgm:pt>
  </dgm:ptLst>
  <dgm:cxnLst>
    <dgm:cxn modelId="{86B63F1E-F4E2-468E-BED5-539FF6E7FB19}" srcId="{C6C16EBE-53BC-4544-A57D-907D080635E6}" destId="{715F28DD-7875-4478-841E-A9DA7833E70A}" srcOrd="1" destOrd="0" parTransId="{0F34D628-7273-48A6-802C-47585DA8F3D7}" sibTransId="{5FA6DDF2-3B8B-40B5-B61B-4A4B7A722551}"/>
    <dgm:cxn modelId="{28EB3D40-B09D-4780-92D2-FF5D9D623B1A}" type="presOf" srcId="{715F28DD-7875-4478-841E-A9DA7833E70A}" destId="{AFBDA66E-F435-4717-B969-BEACED916C2C}" srcOrd="0" destOrd="0" presId="urn:microsoft.com/office/officeart/2005/8/layout/list1"/>
    <dgm:cxn modelId="{25F5A399-E3DD-497B-B202-B4A4E4DBF159}" srcId="{C6C16EBE-53BC-4544-A57D-907D080635E6}" destId="{FFC6D82C-A93C-4ABD-ADB7-50829F1CA06E}" srcOrd="0" destOrd="0" parTransId="{D21206BE-8E89-47B2-9C36-594DB74FE685}" sibTransId="{C9A9F886-CFEF-4A39-B3A6-ABCAFBF6025E}"/>
    <dgm:cxn modelId="{84B13AA8-BB67-4580-A517-EE423E40E3BD}" type="presOf" srcId="{FFC6D82C-A93C-4ABD-ADB7-50829F1CA06E}" destId="{F97ABD5A-2F28-4E1E-BF49-DA9A0F68C882}" srcOrd="0" destOrd="0" presId="urn:microsoft.com/office/officeart/2005/8/layout/list1"/>
    <dgm:cxn modelId="{A86B79BD-29D7-4B58-B011-EC1F9532919F}" type="presOf" srcId="{FFC6D82C-A93C-4ABD-ADB7-50829F1CA06E}" destId="{F03E4BF8-7897-4AA9-AA6E-71F1B272F149}" srcOrd="1" destOrd="0" presId="urn:microsoft.com/office/officeart/2005/8/layout/list1"/>
    <dgm:cxn modelId="{C5FBC0CA-22E0-4432-8C7F-DC1422EA86A0}" type="presOf" srcId="{C6C16EBE-53BC-4544-A57D-907D080635E6}" destId="{49190F94-6A8C-4BC9-8B99-9801D05CE10A}" srcOrd="0" destOrd="0" presId="urn:microsoft.com/office/officeart/2005/8/layout/list1"/>
    <dgm:cxn modelId="{133B59E3-DBAF-4221-BBF5-30EBBC5E2ACD}" type="presOf" srcId="{715F28DD-7875-4478-841E-A9DA7833E70A}" destId="{93A4D649-F3C9-4F62-80A7-9588098969F1}" srcOrd="1" destOrd="0" presId="urn:microsoft.com/office/officeart/2005/8/layout/list1"/>
    <dgm:cxn modelId="{1718A09E-DF32-4AEC-8A64-7F1312CBF9A4}" type="presParOf" srcId="{49190F94-6A8C-4BC9-8B99-9801D05CE10A}" destId="{7F848091-EA39-472B-9E38-4E63DB3E5BA7}" srcOrd="0" destOrd="0" presId="urn:microsoft.com/office/officeart/2005/8/layout/list1"/>
    <dgm:cxn modelId="{5687028E-DC8C-455C-A70E-8A2152F43406}" type="presParOf" srcId="{7F848091-EA39-472B-9E38-4E63DB3E5BA7}" destId="{F97ABD5A-2F28-4E1E-BF49-DA9A0F68C882}" srcOrd="0" destOrd="0" presId="urn:microsoft.com/office/officeart/2005/8/layout/list1"/>
    <dgm:cxn modelId="{66EA846F-5B4A-4C5A-B35E-1CE380CD8D20}" type="presParOf" srcId="{7F848091-EA39-472B-9E38-4E63DB3E5BA7}" destId="{F03E4BF8-7897-4AA9-AA6E-71F1B272F149}" srcOrd="1" destOrd="0" presId="urn:microsoft.com/office/officeart/2005/8/layout/list1"/>
    <dgm:cxn modelId="{07205362-65DF-4213-B070-672CD1203250}" type="presParOf" srcId="{49190F94-6A8C-4BC9-8B99-9801D05CE10A}" destId="{45BDE46E-E631-4C64-9CA3-9F06AA034D93}" srcOrd="1" destOrd="0" presId="urn:microsoft.com/office/officeart/2005/8/layout/list1"/>
    <dgm:cxn modelId="{53BE557D-FC4B-476E-A33C-B561C1AB01A8}" type="presParOf" srcId="{49190F94-6A8C-4BC9-8B99-9801D05CE10A}" destId="{59F0E32E-1B2F-4593-AC36-1A059B27033F}" srcOrd="2" destOrd="0" presId="urn:microsoft.com/office/officeart/2005/8/layout/list1"/>
    <dgm:cxn modelId="{AEA8BAFA-9031-4AB4-9466-F5B795DA08A7}" type="presParOf" srcId="{49190F94-6A8C-4BC9-8B99-9801D05CE10A}" destId="{CCA7782A-A7BF-49EE-9FE8-3DC6DBE1BD59}" srcOrd="3" destOrd="0" presId="urn:microsoft.com/office/officeart/2005/8/layout/list1"/>
    <dgm:cxn modelId="{E12DE378-51B0-4035-AE9B-48FF4D8A7DC2}" type="presParOf" srcId="{49190F94-6A8C-4BC9-8B99-9801D05CE10A}" destId="{8D0672FE-3150-4E7A-8C28-C0103E65ED25}" srcOrd="4" destOrd="0" presId="urn:microsoft.com/office/officeart/2005/8/layout/list1"/>
    <dgm:cxn modelId="{CEA42445-6191-49D4-A00F-424BC1AC7A1A}" type="presParOf" srcId="{8D0672FE-3150-4E7A-8C28-C0103E65ED25}" destId="{AFBDA66E-F435-4717-B969-BEACED916C2C}" srcOrd="0" destOrd="0" presId="urn:microsoft.com/office/officeart/2005/8/layout/list1"/>
    <dgm:cxn modelId="{BEE4AAB9-C63A-4CFF-8932-BD326DE2ECC3}" type="presParOf" srcId="{8D0672FE-3150-4E7A-8C28-C0103E65ED25}" destId="{93A4D649-F3C9-4F62-80A7-9588098969F1}" srcOrd="1" destOrd="0" presId="urn:microsoft.com/office/officeart/2005/8/layout/list1"/>
    <dgm:cxn modelId="{3D85E6EC-4A5F-4010-9C61-E6E79B592842}" type="presParOf" srcId="{49190F94-6A8C-4BC9-8B99-9801D05CE10A}" destId="{CC8B311F-7BDF-4D1A-AC20-9D5DB7C2491B}" srcOrd="5" destOrd="0" presId="urn:microsoft.com/office/officeart/2005/8/layout/list1"/>
    <dgm:cxn modelId="{A2930FA8-0C64-45B7-8AB6-C7F632D3B913}" type="presParOf" srcId="{49190F94-6A8C-4BC9-8B99-9801D05CE10A}" destId="{93C4A611-C33F-440F-BC6A-4244C467F4B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5BB91-9071-4B75-85D5-EE364A3A23E0}">
      <dsp:nvSpPr>
        <dsp:cNvPr id="0" name=""/>
        <dsp:cNvSpPr/>
      </dsp:nvSpPr>
      <dsp:spPr>
        <a:xfrm>
          <a:off x="0" y="347020"/>
          <a:ext cx="6096000" cy="579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391F3C-DFA7-4821-BD47-B7249B8B7EA2}">
      <dsp:nvSpPr>
        <dsp:cNvPr id="0" name=""/>
        <dsp:cNvSpPr/>
      </dsp:nvSpPr>
      <dsp:spPr>
        <a:xfrm>
          <a:off x="304800" y="7539"/>
          <a:ext cx="4267200" cy="6789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Font typeface="+mj-lt"/>
            <a:buNone/>
          </a:pPr>
          <a:r>
            <a:rPr lang="en-US" sz="2000" kern="1200" dirty="0"/>
            <a:t>Follow your procedures and policies</a:t>
          </a:r>
        </a:p>
      </dsp:txBody>
      <dsp:txXfrm>
        <a:off x="337944" y="40683"/>
        <a:ext cx="4200912" cy="612672"/>
      </dsp:txXfrm>
    </dsp:sp>
    <dsp:sp modelId="{C115A052-EFBA-488E-9A25-DA1BF473002F}">
      <dsp:nvSpPr>
        <dsp:cNvPr id="0" name=""/>
        <dsp:cNvSpPr/>
      </dsp:nvSpPr>
      <dsp:spPr>
        <a:xfrm>
          <a:off x="0" y="1390300"/>
          <a:ext cx="6096000" cy="579600"/>
        </a:xfrm>
        <a:prstGeom prst="rect">
          <a:avLst/>
        </a:prstGeom>
        <a:solidFill>
          <a:schemeClr val="lt1">
            <a:alpha val="90000"/>
            <a:hueOff val="0"/>
            <a:satOff val="0"/>
            <a:lumOff val="0"/>
            <a:alphaOff val="0"/>
          </a:schemeClr>
        </a:solidFill>
        <a:ln w="25400" cap="flat" cmpd="sng" algn="ctr">
          <a:solidFill>
            <a:schemeClr val="accent5">
              <a:hueOff val="-2451115"/>
              <a:satOff val="-3409"/>
              <a:lumOff val="-1307"/>
              <a:alphaOff val="0"/>
            </a:schemeClr>
          </a:solidFill>
          <a:prstDash val="solid"/>
        </a:ln>
        <a:effectLst/>
      </dsp:spPr>
      <dsp:style>
        <a:lnRef idx="2">
          <a:scrgbClr r="0" g="0" b="0"/>
        </a:lnRef>
        <a:fillRef idx="1">
          <a:scrgbClr r="0" g="0" b="0"/>
        </a:fillRef>
        <a:effectRef idx="0">
          <a:scrgbClr r="0" g="0" b="0"/>
        </a:effectRef>
        <a:fontRef idx="minor"/>
      </dsp:style>
    </dsp:sp>
    <dsp:sp modelId="{689045B0-D5CD-40B0-9BED-46D631CD0494}">
      <dsp:nvSpPr>
        <dsp:cNvPr id="0" name=""/>
        <dsp:cNvSpPr/>
      </dsp:nvSpPr>
      <dsp:spPr>
        <a:xfrm>
          <a:off x="304800" y="1050819"/>
          <a:ext cx="4267200" cy="678960"/>
        </a:xfrm>
        <a:prstGeom prst="roundRect">
          <a:avLst/>
        </a:prstGeom>
        <a:solidFill>
          <a:schemeClr val="accent5">
            <a:hueOff val="-2451115"/>
            <a:satOff val="-3409"/>
            <a:lumOff val="-13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Font typeface="+mj-lt"/>
            <a:buNone/>
          </a:pPr>
          <a:r>
            <a:rPr lang="en-US" sz="2300" kern="1200"/>
            <a:t>Document issues</a:t>
          </a:r>
          <a:endParaRPr lang="en-US" sz="2300" kern="1200" dirty="0"/>
        </a:p>
      </dsp:txBody>
      <dsp:txXfrm>
        <a:off x="337944" y="1083963"/>
        <a:ext cx="4200912" cy="612672"/>
      </dsp:txXfrm>
    </dsp:sp>
    <dsp:sp modelId="{EA8F0176-3CB3-4667-A775-9D8E245665A6}">
      <dsp:nvSpPr>
        <dsp:cNvPr id="0" name=""/>
        <dsp:cNvSpPr/>
      </dsp:nvSpPr>
      <dsp:spPr>
        <a:xfrm>
          <a:off x="0" y="2433580"/>
          <a:ext cx="6096000" cy="579600"/>
        </a:xfrm>
        <a:prstGeom prst="rect">
          <a:avLst/>
        </a:prstGeom>
        <a:solidFill>
          <a:schemeClr val="lt1">
            <a:alpha val="90000"/>
            <a:hueOff val="0"/>
            <a:satOff val="0"/>
            <a:lumOff val="0"/>
            <a:alphaOff val="0"/>
          </a:schemeClr>
        </a:solidFill>
        <a:ln w="25400" cap="flat" cmpd="sng" algn="ctr">
          <a:solidFill>
            <a:schemeClr val="accent5">
              <a:hueOff val="-4902230"/>
              <a:satOff val="-6819"/>
              <a:lumOff val="-2615"/>
              <a:alphaOff val="0"/>
            </a:schemeClr>
          </a:solidFill>
          <a:prstDash val="solid"/>
        </a:ln>
        <a:effectLst/>
      </dsp:spPr>
      <dsp:style>
        <a:lnRef idx="2">
          <a:scrgbClr r="0" g="0" b="0"/>
        </a:lnRef>
        <a:fillRef idx="1">
          <a:scrgbClr r="0" g="0" b="0"/>
        </a:fillRef>
        <a:effectRef idx="0">
          <a:scrgbClr r="0" g="0" b="0"/>
        </a:effectRef>
        <a:fontRef idx="minor"/>
      </dsp:style>
    </dsp:sp>
    <dsp:sp modelId="{E5E9512C-D8E2-420F-A02C-37417D7A7697}">
      <dsp:nvSpPr>
        <dsp:cNvPr id="0" name=""/>
        <dsp:cNvSpPr/>
      </dsp:nvSpPr>
      <dsp:spPr>
        <a:xfrm>
          <a:off x="304800" y="2094100"/>
          <a:ext cx="4267200" cy="678960"/>
        </a:xfrm>
        <a:prstGeom prst="roundRect">
          <a:avLst/>
        </a:prstGeom>
        <a:solidFill>
          <a:schemeClr val="accent5">
            <a:hueOff val="-4902230"/>
            <a:satOff val="-6819"/>
            <a:lumOff val="-2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Font typeface="+mj-lt"/>
            <a:buNone/>
          </a:pPr>
          <a:r>
            <a:rPr lang="en-US" sz="2300" kern="1200"/>
            <a:t>Keep the whole program in mind, not just the individuals </a:t>
          </a:r>
          <a:endParaRPr lang="en-US" sz="2300" kern="1200" dirty="0"/>
        </a:p>
      </dsp:txBody>
      <dsp:txXfrm>
        <a:off x="337944" y="2127244"/>
        <a:ext cx="4200912" cy="612672"/>
      </dsp:txXfrm>
    </dsp:sp>
    <dsp:sp modelId="{BDF2DDB3-284A-4131-B2D9-608195328D79}">
      <dsp:nvSpPr>
        <dsp:cNvPr id="0" name=""/>
        <dsp:cNvSpPr/>
      </dsp:nvSpPr>
      <dsp:spPr>
        <a:xfrm>
          <a:off x="0" y="3476860"/>
          <a:ext cx="6096000" cy="579600"/>
        </a:xfrm>
        <a:prstGeom prst="rect">
          <a:avLst/>
        </a:prstGeom>
        <a:solidFill>
          <a:schemeClr val="lt1">
            <a:alpha val="90000"/>
            <a:hueOff val="0"/>
            <a:satOff val="0"/>
            <a:lumOff val="0"/>
            <a:alphaOff val="0"/>
          </a:schemeClr>
        </a:solidFill>
        <a:ln w="25400" cap="flat" cmpd="sng" algn="ctr">
          <a:solidFill>
            <a:schemeClr val="accent5">
              <a:hueOff val="-7353344"/>
              <a:satOff val="-10228"/>
              <a:lumOff val="-3922"/>
              <a:alphaOff val="0"/>
            </a:schemeClr>
          </a:solidFill>
          <a:prstDash val="solid"/>
        </a:ln>
        <a:effectLst/>
      </dsp:spPr>
      <dsp:style>
        <a:lnRef idx="2">
          <a:scrgbClr r="0" g="0" b="0"/>
        </a:lnRef>
        <a:fillRef idx="1">
          <a:scrgbClr r="0" g="0" b="0"/>
        </a:fillRef>
        <a:effectRef idx="0">
          <a:scrgbClr r="0" g="0" b="0"/>
        </a:effectRef>
        <a:fontRef idx="minor"/>
      </dsp:style>
    </dsp:sp>
    <dsp:sp modelId="{42F19DED-25F3-4CDD-A2F5-6ADC6D98B229}">
      <dsp:nvSpPr>
        <dsp:cNvPr id="0" name=""/>
        <dsp:cNvSpPr/>
      </dsp:nvSpPr>
      <dsp:spPr>
        <a:xfrm>
          <a:off x="304800" y="3137380"/>
          <a:ext cx="4267200" cy="678960"/>
        </a:xfrm>
        <a:prstGeom prst="roundRect">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Font typeface="+mj-lt"/>
            <a:buNone/>
          </a:pPr>
          <a:r>
            <a:rPr lang="en-US" sz="2300" kern="1200"/>
            <a:t>This is a “call for help”</a:t>
          </a:r>
          <a:endParaRPr lang="en-US" sz="2300" kern="1200" dirty="0"/>
        </a:p>
      </dsp:txBody>
      <dsp:txXfrm>
        <a:off x="337944" y="3170524"/>
        <a:ext cx="420091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0E32E-1B2F-4593-AC36-1A059B27033F}">
      <dsp:nvSpPr>
        <dsp:cNvPr id="0" name=""/>
        <dsp:cNvSpPr/>
      </dsp:nvSpPr>
      <dsp:spPr>
        <a:xfrm>
          <a:off x="0" y="105717"/>
          <a:ext cx="6096000" cy="12852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3E4BF8-7897-4AA9-AA6E-71F1B272F149}">
      <dsp:nvSpPr>
        <dsp:cNvPr id="0" name=""/>
        <dsp:cNvSpPr/>
      </dsp:nvSpPr>
      <dsp:spPr>
        <a:xfrm>
          <a:off x="304800" y="20490"/>
          <a:ext cx="5488131" cy="83798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Font typeface="+mj-lt"/>
            <a:buNone/>
          </a:pPr>
          <a:r>
            <a:rPr lang="en-US" sz="2400" kern="1200" dirty="0"/>
            <a:t>Don’t allow the complainer(s) to drive the program</a:t>
          </a:r>
        </a:p>
      </dsp:txBody>
      <dsp:txXfrm>
        <a:off x="345707" y="61397"/>
        <a:ext cx="5406317" cy="756173"/>
      </dsp:txXfrm>
    </dsp:sp>
    <dsp:sp modelId="{93C4A611-C33F-440F-BC6A-4244C467F4B5}">
      <dsp:nvSpPr>
        <dsp:cNvPr id="0" name=""/>
        <dsp:cNvSpPr/>
      </dsp:nvSpPr>
      <dsp:spPr>
        <a:xfrm>
          <a:off x="0" y="1751545"/>
          <a:ext cx="6096000" cy="12852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A4D649-F3C9-4F62-80A7-9588098969F1}">
      <dsp:nvSpPr>
        <dsp:cNvPr id="0" name=""/>
        <dsp:cNvSpPr/>
      </dsp:nvSpPr>
      <dsp:spPr>
        <a:xfrm>
          <a:off x="304800" y="1666317"/>
          <a:ext cx="5488131" cy="83798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66800">
            <a:lnSpc>
              <a:spcPct val="90000"/>
            </a:lnSpc>
            <a:spcBef>
              <a:spcPct val="0"/>
            </a:spcBef>
            <a:spcAft>
              <a:spcPct val="35000"/>
            </a:spcAft>
            <a:buFont typeface="+mj-lt"/>
            <a:buNone/>
          </a:pPr>
          <a:r>
            <a:rPr lang="en-US" sz="2400" kern="1200" dirty="0"/>
            <a:t>Don’t treat the complainer(s) differently</a:t>
          </a:r>
        </a:p>
      </dsp:txBody>
      <dsp:txXfrm>
        <a:off x="345707" y="1707224"/>
        <a:ext cx="5406317" cy="75617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383" cy="471348"/>
          </a:xfrm>
          <a:prstGeom prst="rect">
            <a:avLst/>
          </a:prstGeom>
          <a:noFill/>
          <a:ln>
            <a:noFill/>
          </a:ln>
        </p:spPr>
        <p:txBody>
          <a:bodyPr spcFirstLastPara="1" wrap="square" lIns="92449" tIns="46212" rIns="92449" bIns="46212" anchor="t"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4" name="Google Shape;4;n"/>
          <p:cNvSpPr txBox="1">
            <a:spLocks noGrp="1"/>
          </p:cNvSpPr>
          <p:nvPr>
            <p:ph type="dt" idx="10"/>
          </p:nvPr>
        </p:nvSpPr>
        <p:spPr>
          <a:xfrm>
            <a:off x="4022485" y="0"/>
            <a:ext cx="3078383" cy="471348"/>
          </a:xfrm>
          <a:prstGeom prst="rect">
            <a:avLst/>
          </a:prstGeom>
          <a:noFill/>
          <a:ln>
            <a:noFill/>
          </a:ln>
        </p:spPr>
        <p:txBody>
          <a:bodyPr spcFirstLastPara="1" wrap="square" lIns="92449" tIns="46212" rIns="92449" bIns="46212" anchor="t" anchorCtr="0">
            <a:noAutofit/>
          </a:bodyPr>
          <a:lstStyle>
            <a:lvl1pPr marR="0" lvl="0" algn="r"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5" name="Google Shape;5;n"/>
          <p:cNvSpPr>
            <a:spLocks noGrp="1" noRot="1" noChangeAspect="1"/>
          </p:cNvSpPr>
          <p:nvPr>
            <p:ph type="sldImg" idx="3"/>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891" y="4517883"/>
            <a:ext cx="5680693" cy="3697033"/>
          </a:xfrm>
          <a:prstGeom prst="rect">
            <a:avLst/>
          </a:prstGeom>
          <a:noFill/>
          <a:ln>
            <a:noFill/>
          </a:ln>
        </p:spPr>
        <p:txBody>
          <a:bodyPr spcFirstLastPara="1" wrap="square" lIns="92449" tIns="46212" rIns="92449" bIns="46212"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128"/>
            <a:ext cx="3078383" cy="471348"/>
          </a:xfrm>
          <a:prstGeom prst="rect">
            <a:avLst/>
          </a:prstGeom>
          <a:noFill/>
          <a:ln>
            <a:noFill/>
          </a:ln>
        </p:spPr>
        <p:txBody>
          <a:bodyPr spcFirstLastPara="1" wrap="square" lIns="92449" tIns="46212" rIns="92449" bIns="46212" anchor="b"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8" name="Google Shape;8;n"/>
          <p:cNvSpPr txBox="1">
            <a:spLocks noGrp="1"/>
          </p:cNvSpPr>
          <p:nvPr>
            <p:ph type="sldNum" idx="12"/>
          </p:nvPr>
        </p:nvSpPr>
        <p:spPr>
          <a:xfrm>
            <a:off x="4022485" y="8917128"/>
            <a:ext cx="3078383" cy="471348"/>
          </a:xfrm>
          <a:prstGeom prst="rect">
            <a:avLst/>
          </a:prstGeom>
          <a:noFill/>
          <a:ln>
            <a:noFill/>
          </a:ln>
        </p:spPr>
        <p:txBody>
          <a:bodyPr spcFirstLastPara="1" wrap="square" lIns="92449" tIns="46212" rIns="92449" bIns="46212" anchor="b" anchorCtr="0">
            <a:noAutofit/>
          </a:bodyPr>
          <a:lstStyle/>
          <a:p>
            <a:pPr algn="r"/>
            <a:fld id="{00000000-1234-1234-1234-123412341234}" type="slidenum">
              <a:rPr lang="en-US" sz="1200" b="1" smtClean="0">
                <a:solidFill>
                  <a:schemeClr val="dk1"/>
                </a:solidFill>
                <a:latin typeface="Comic Sans MS"/>
                <a:ea typeface="Comic Sans MS"/>
                <a:cs typeface="Comic Sans MS"/>
                <a:sym typeface="Comic Sans MS"/>
              </a:rPr>
              <a:pPr algn="r"/>
              <a:t>‹#›</a:t>
            </a:fld>
            <a:endParaRPr lang="en-US" sz="1200" b="1">
              <a:solidFill>
                <a:schemeClr val="dk1"/>
              </a:solidFill>
              <a:latin typeface="Comic Sans MS"/>
              <a:ea typeface="Comic Sans MS"/>
              <a:cs typeface="Comic Sans MS"/>
              <a:sym typeface="Comic Sans M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dirty="0">
              <a:solidFill>
                <a:schemeClr val="dk1"/>
              </a:solidFill>
              <a:latin typeface="Arial"/>
              <a:ea typeface="Arial"/>
              <a:cs typeface="Arial"/>
              <a:sym typeface="Arial"/>
            </a:endParaRPr>
          </a:p>
        </p:txBody>
      </p:sp>
      <p:sp>
        <p:nvSpPr>
          <p:cNvPr id="75" name="Google Shape;75;p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1" i="0" u="none" strike="noStrike" cap="none">
                <a:solidFill>
                  <a:schemeClr val="dk1"/>
                </a:solidFill>
                <a:latin typeface="Comic Sans MS"/>
                <a:ea typeface="Comic Sans MS"/>
                <a:cs typeface="Comic Sans MS"/>
                <a:sym typeface="Comic Sans MS"/>
              </a:rPr>
              <a:t>1</a:t>
            </a:fld>
            <a:endParaRPr sz="1200" b="1" i="0" u="none" strike="noStrike" cap="none" dirty="0">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212974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710891" y="4517883"/>
            <a:ext cx="5680693" cy="3697033"/>
          </a:xfrm>
          <a:prstGeom prst="rect">
            <a:avLst/>
          </a:prstGeom>
          <a:noFill/>
          <a:ln>
            <a:noFill/>
          </a:ln>
        </p:spPr>
        <p:txBody>
          <a:bodyPr spcFirstLastPara="1" wrap="square" lIns="92449" tIns="46212" rIns="92449" bIns="46212" anchor="t" anchorCtr="0">
            <a:noAutofit/>
          </a:bodyPr>
          <a:lstStyle/>
          <a:p>
            <a:pPr marL="0" indent="0"/>
            <a:endParaRPr/>
          </a:p>
        </p:txBody>
      </p:sp>
      <p:sp>
        <p:nvSpPr>
          <p:cNvPr id="75" name="Google Shape;75;p1:notes"/>
          <p:cNvSpPr txBox="1">
            <a:spLocks noGrp="1"/>
          </p:cNvSpPr>
          <p:nvPr>
            <p:ph type="sldNum" idx="12"/>
          </p:nvPr>
        </p:nvSpPr>
        <p:spPr>
          <a:xfrm>
            <a:off x="4022485" y="8917128"/>
            <a:ext cx="3078383" cy="471348"/>
          </a:xfrm>
          <a:prstGeom prst="rect">
            <a:avLst/>
          </a:prstGeom>
          <a:noFill/>
          <a:ln>
            <a:noFill/>
          </a:ln>
        </p:spPr>
        <p:txBody>
          <a:bodyPr spcFirstLastPara="1" wrap="square" lIns="92449" tIns="46212" rIns="92449" bIns="46212" anchor="b" anchorCtr="0">
            <a:noAutofit/>
          </a:bodyPr>
          <a:lstStyle/>
          <a:p>
            <a:pPr algn="r"/>
            <a:fld id="{00000000-1234-1234-1234-123412341234}" type="slidenum">
              <a:rPr lang="en-US"/>
              <a:pPr algn="r"/>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b="1" smtClean="0">
                <a:solidFill>
                  <a:schemeClr val="dk1"/>
                </a:solidFill>
                <a:latin typeface="Comic Sans MS"/>
                <a:ea typeface="Comic Sans MS"/>
                <a:cs typeface="Comic Sans MS"/>
                <a:sym typeface="Comic Sans MS"/>
              </a:rPr>
              <a:pPr algn="r">
                <a:buSzPts val="1200"/>
              </a:pPr>
              <a:t>9</a:t>
            </a:fld>
            <a:endParaRPr lang="en-US" sz="1200" b="1">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418830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chemeClr val="dk1"/>
                </a:solidFill>
                <a:latin typeface="Comic Sans MS"/>
                <a:ea typeface="Comic Sans MS"/>
                <a:cs typeface="Comic Sans MS"/>
                <a:sym typeface="Comic Sans MS"/>
              </a:rPr>
              <a:t>23</a:t>
            </a:fld>
            <a:endParaRPr lang="en-US" sz="1200" b="1" i="0" u="none" strike="noStrike" cap="none" dirty="0">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79413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557338" y="665163"/>
            <a:ext cx="4440237" cy="33305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55278" y="4218007"/>
            <a:ext cx="6042210" cy="3996135"/>
          </a:xfrm>
          <a:prstGeom prst="rect">
            <a:avLst/>
          </a:prstGeom>
        </p:spPr>
        <p:txBody>
          <a:bodyPr lIns="97457" tIns="97457" rIns="97457" bIns="97457" anchor="t" anchorCtr="0">
            <a:noAutofit/>
          </a:bodyPr>
          <a:lstStyle/>
          <a:p>
            <a:endParaRPr dirty="0"/>
          </a:p>
        </p:txBody>
      </p:sp>
    </p:spTree>
    <p:extLst>
      <p:ext uri="{BB962C8B-B14F-4D97-AF65-F5344CB8AC3E}">
        <p14:creationId xmlns:p14="http://schemas.microsoft.com/office/powerpoint/2010/main" val="349049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26"/>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26"/>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18" name="Google Shape;18;p2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30"/>
          <p:cNvSpPr txBox="1">
            <a:spLocks noGrp="1"/>
          </p:cNvSpPr>
          <p:nvPr>
            <p:ph type="ctrTitle"/>
          </p:nvPr>
        </p:nvSpPr>
        <p:spPr>
          <a:xfrm>
            <a:off x="3762303" y="1423942"/>
            <a:ext cx="5263034"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0"/>
          <p:cNvSpPr txBox="1">
            <a:spLocks noGrp="1"/>
          </p:cNvSpPr>
          <p:nvPr>
            <p:ph type="subTitle" idx="1"/>
          </p:nvPr>
        </p:nvSpPr>
        <p:spPr>
          <a:xfrm>
            <a:off x="139604" y="4495801"/>
            <a:ext cx="7245398" cy="11162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0"/>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38" name="Google Shape;38;p30"/>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33"/>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55" name="Google Shape;55;p33"/>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5"/>
          <p:cNvSpPr txBox="1">
            <a:spLocks noGrp="1"/>
          </p:cNvSpPr>
          <p:nvPr>
            <p:ph type="body" idx="1"/>
          </p:nvPr>
        </p:nvSpPr>
        <p:spPr>
          <a:xfrm rot="5400000">
            <a:off x="2352547" y="14160"/>
            <a:ext cx="4438905" cy="7886700"/>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66" name="Google Shape;66;p3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3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71" name="Google Shape;71;p3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989344" y="246466"/>
            <a:ext cx="6526006" cy="1325563"/>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628650" y="1825625"/>
            <a:ext cx="3886200" cy="4351338"/>
          </a:xfrm>
          <a:prstGeom prst="rect">
            <a:avLst/>
          </a:prstGeom>
          <a:noFill/>
          <a:ln>
            <a:noFill/>
          </a:ln>
        </p:spPr>
        <p:txBody>
          <a:bodyPr spcFirstLastPara="1" wrap="square" lIns="91425" tIns="91425" rIns="91425" bIns="91425" anchor="t" anchorCtr="0"/>
          <a:lstStyle>
            <a:lvl1pPr marL="457200" marR="0" lvl="0" indent="-393700" algn="l">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5"/>
          <p:cNvSpPr txBox="1">
            <a:spLocks noGrp="1"/>
          </p:cNvSpPr>
          <p:nvPr>
            <p:ph type="body" idx="2"/>
          </p:nvPr>
        </p:nvSpPr>
        <p:spPr>
          <a:xfrm>
            <a:off x="4629150" y="1825625"/>
            <a:ext cx="3886200" cy="4351338"/>
          </a:xfrm>
          <a:prstGeom prst="rect">
            <a:avLst/>
          </a:prstGeom>
          <a:noFill/>
          <a:ln>
            <a:noFill/>
          </a:ln>
        </p:spPr>
        <p:txBody>
          <a:bodyPr spcFirstLastPara="1" wrap="square" lIns="91425" tIns="91425" rIns="91425" bIns="91425" anchor="t" anchorCtr="0"/>
          <a:lstStyle>
            <a:lvl1pPr marL="457200" marR="0" lvl="0" indent="-393700" algn="l">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2022</a:t>
            </a:r>
            <a:endParaRPr/>
          </a:p>
        </p:txBody>
      </p:sp>
      <p:sp>
        <p:nvSpPr>
          <p:cNvPr id="34" name="Google Shape;34;p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038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1"/>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Presented by Partners in Medical Education, Inc. 2022</a:t>
            </a:r>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8527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28650" y="1738058"/>
            <a:ext cx="7886700" cy="4438905"/>
          </a:xfrm>
          <a:prstGeom prst="rect">
            <a:avLst/>
          </a:prstGeom>
          <a:noFill/>
          <a:ln>
            <a:noFill/>
          </a:ln>
        </p:spPr>
        <p:txBody>
          <a:bodyPr spcFirstLastPara="1" wrap="square" lIns="91425" tIns="91425" rIns="91425" bIns="91425" anchor="t" anchorCtr="0"/>
          <a:lstStyle>
            <a:lvl1pPr marL="457200" marR="0" lvl="0" indent="-393700" algn="l">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title"/>
          </p:nvPr>
        </p:nvSpPr>
        <p:spPr>
          <a:xfrm>
            <a:off x="1989344" y="246466"/>
            <a:ext cx="6526006" cy="1325563"/>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2" name="Google Shape;22;p3"/>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2022</a:t>
            </a:r>
            <a:endParaRPr dirty="0"/>
          </a:p>
        </p:txBody>
      </p:sp>
      <p:sp>
        <p:nvSpPr>
          <p:cNvPr id="23" name="Google Shape;23;p3"/>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2022</a:t>
            </a:r>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6" r:id="rId3"/>
    <p:sldLayoutId id="2147483658" r:id="rId4"/>
    <p:sldLayoutId id="2147483659" r:id="rId5"/>
    <p:sldLayoutId id="2147483660" r:id="rId6"/>
    <p:sldLayoutId id="2147483661"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989344" y="246466"/>
            <a:ext cx="6526006"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738058"/>
            <a:ext cx="7886700" cy="4438905"/>
          </a:xfrm>
          <a:prstGeom prst="rect">
            <a:avLst/>
          </a:prstGeom>
          <a:noFill/>
          <a:ln>
            <a:noFill/>
          </a:ln>
        </p:spPr>
        <p:txBody>
          <a:bodyPr spcFirstLastPara="1" wrap="square" lIns="91425" tIns="91425" rIns="91425" bIns="91425" anchor="t" anchorCtr="0"/>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
        <p:nvSpPr>
          <p:cNvPr id="13" name="Google Shape;13;p1"/>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2022</a:t>
            </a:r>
            <a:endParaRPr dirty="0"/>
          </a:p>
        </p:txBody>
      </p:sp>
    </p:spTree>
  </p:cSld>
  <p:clrMap bg1="lt1" tx1="dk1" bg2="dk2" tx2="lt2" accent1="accent1" accent2="accent2" accent3="accent3" accent4="accent4" accent5="accent5" accent6="accent6" hlink="hlink" folHlink="folHlink"/>
  <p:sldLayoutIdLst>
    <p:sldLayoutId id="2147483662" r:id="rId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icserver.org/highway-signs2/p/prevention.html" TargetMode="External"/><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picserver.org/highway-signs2/p/prevention.html" TargetMode="External"/><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hyperlink" Target="http://rebelem.com/the-challenge-of-fever-in-kids/" TargetMode="External"/><Relationship Id="rId7" Type="http://schemas.openxmlformats.org/officeDocument/2006/relationships/hyperlink" Target="https://creativecommons.org/licenses/by-sa/3.0/" TargetMode="External"/><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hyperlink" Target="http://www.geripal.org/2012/12/the-disconnect-between-advance-care.html" TargetMode="External"/><Relationship Id="rId5" Type="http://schemas.openxmlformats.org/officeDocument/2006/relationships/image" Target="../media/image24.jpg"/><Relationship Id="rId4" Type="http://schemas.openxmlformats.org/officeDocument/2006/relationships/hyperlink" Target="https://creativecommons.org/licenses/by-nc-nd/3.0/"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hyperlink" Target="mailto:info@PartnersInMedEd.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hyperlink" Target="mailto:Christine@partnersinmeded.com" TargetMode="External"/><Relationship Id="rId4" Type="http://schemas.openxmlformats.org/officeDocument/2006/relationships/hyperlink" Target="mailto:Carmela@partnersinmeded.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email_icon.sv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26113BC4-E41A-6343-9C6D-FC65B28EC97C}"/>
              </a:ext>
            </a:extLst>
          </p:cNvPr>
          <p:cNvSpPr txBox="1"/>
          <p:nvPr/>
        </p:nvSpPr>
        <p:spPr>
          <a:xfrm>
            <a:off x="3421931" y="1451998"/>
            <a:ext cx="5288436" cy="4678204"/>
          </a:xfrm>
          <a:prstGeom prst="rect">
            <a:avLst/>
          </a:prstGeom>
          <a:noFill/>
        </p:spPr>
        <p:txBody>
          <a:bodyPr wrap="square">
            <a:spAutoFit/>
          </a:bodyPr>
          <a:lstStyle/>
          <a:p>
            <a:pPr algn="ctr">
              <a:defRPr/>
            </a:pPr>
            <a:r>
              <a:rPr lang="en-US" sz="1800" dirty="0">
                <a:solidFill>
                  <a:srgbClr val="00B050"/>
                </a:solidFill>
                <a:latin typeface="Arial" panose="020B0604020202020204" pitchFamily="34" charset="0"/>
                <a:cs typeface="Arial" panose="020B0604020202020204" pitchFamily="34" charset="0"/>
              </a:rPr>
              <a:t>Please make sure your Start Video is OFF when logging into the WebEx platform. </a:t>
            </a:r>
          </a:p>
          <a:p>
            <a:pPr algn="ctr">
              <a:defRPr/>
            </a:pPr>
            <a:r>
              <a:rPr lang="en-US" sz="1800" dirty="0">
                <a:latin typeface="Arial" panose="020B0604020202020204" pitchFamily="34" charset="0"/>
                <a:cs typeface="Arial" panose="020B0604020202020204" pitchFamily="34" charset="0"/>
              </a:rPr>
              <a:t>Here is what it should look like </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latin typeface="Arial" panose="020B0604020202020204" pitchFamily="34" charset="0"/>
                <a:cs typeface="Arial" panose="020B0604020202020204" pitchFamily="34" charset="0"/>
              </a:rPr>
              <a:t>ALSO</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solidFill>
                  <a:srgbClr val="00B050"/>
                </a:solidFill>
                <a:latin typeface="Arial" panose="020B0604020202020204" pitchFamily="34" charset="0"/>
                <a:cs typeface="Arial" panose="020B0604020202020204" pitchFamily="34" charset="0"/>
              </a:rPr>
              <a:t>It is NORMAL to not hear any sound until the webinar starts at 12:00 noon EST. </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latin typeface="Arial" panose="020B0604020202020204" pitchFamily="34" charset="0"/>
                <a:cs typeface="Arial" panose="020B0604020202020204" pitchFamily="34" charset="0"/>
              </a:rPr>
              <a:t>Your phone line is muted, but you can always chat to the host, BJ Schwartz, if you have any questions or concerns during this time.</a:t>
            </a:r>
            <a:br>
              <a:rPr lang="en-US" sz="2400" dirty="0">
                <a:solidFill>
                  <a:srgbClr val="00B050"/>
                </a:solidFill>
                <a:latin typeface="Arial" panose="020B0604020202020204" pitchFamily="34" charset="0"/>
                <a:cs typeface="Arial" panose="020B0604020202020204" pitchFamily="34" charset="0"/>
              </a:rPr>
            </a:br>
            <a:endParaRPr lang="en-US" sz="1200" b="1" dirty="0">
              <a:latin typeface="+mn-lt"/>
            </a:endParaRPr>
          </a:p>
          <a:p>
            <a:pPr>
              <a:defRPr/>
            </a:pPr>
            <a:endParaRPr lang="en-US" sz="1600" b="0" dirty="0">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E0774329-1389-6048-B7FC-B67F9A375BAE}"/>
              </a:ext>
            </a:extLst>
          </p:cNvPr>
          <p:cNvSpPr>
            <a:spLocks noGrp="1"/>
          </p:cNvSpPr>
          <p:nvPr>
            <p:ph type="title"/>
          </p:nvPr>
        </p:nvSpPr>
        <p:spPr>
          <a:xfrm>
            <a:off x="1989344" y="246466"/>
            <a:ext cx="6526006" cy="1325563"/>
          </a:xfrm>
        </p:spPr>
        <p:txBody>
          <a:bodyPr/>
          <a:lstStyle/>
          <a:p>
            <a:r>
              <a:rPr lang="en-US" altLang="en-US" sz="3200" dirty="0"/>
              <a:t>Please Note…</a:t>
            </a:r>
            <a:endParaRPr lang="en-US" dirty="0"/>
          </a:p>
        </p:txBody>
      </p:sp>
      <p:pic>
        <p:nvPicPr>
          <p:cNvPr id="7" name="Picture 6" descr="No Video Icons - Download Free Vector Icons | Noun Project">
            <a:extLst>
              <a:ext uri="{FF2B5EF4-FFF2-40B4-BE49-F238E27FC236}">
                <a16:creationId xmlns:a16="http://schemas.microsoft.com/office/drawing/2014/main" id="{EBC3FA65-BF65-4CC3-AA15-9AC6B562531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2757" y="1762812"/>
            <a:ext cx="1904999" cy="1559629"/>
          </a:xfrm>
          <a:prstGeom prst="rect">
            <a:avLst/>
          </a:prstGeom>
          <a:noFill/>
          <a:ln>
            <a:noFill/>
          </a:ln>
        </p:spPr>
      </p:pic>
      <p:pic>
        <p:nvPicPr>
          <p:cNvPr id="9" name="Picture 8" descr="Audio, mic, microphone, mute, sound icon - Free download">
            <a:extLst>
              <a:ext uri="{FF2B5EF4-FFF2-40B4-BE49-F238E27FC236}">
                <a16:creationId xmlns:a16="http://schemas.microsoft.com/office/drawing/2014/main" id="{384F8BCF-530F-42B3-8B5C-ABF849B092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0170" y="3648173"/>
            <a:ext cx="1904999" cy="1559629"/>
          </a:xfrm>
          <a:prstGeom prst="rect">
            <a:avLst/>
          </a:prstGeom>
          <a:noFill/>
          <a:ln>
            <a:noFill/>
          </a:ln>
        </p:spPr>
      </p:pic>
      <p:pic>
        <p:nvPicPr>
          <p:cNvPr id="2" name="Picture 1">
            <a:extLst>
              <a:ext uri="{FF2B5EF4-FFF2-40B4-BE49-F238E27FC236}">
                <a16:creationId xmlns:a16="http://schemas.microsoft.com/office/drawing/2014/main" id="{4484FFF8-AE6F-4240-93F2-6BCFB61DD4FA}"/>
              </a:ext>
            </a:extLst>
          </p:cNvPr>
          <p:cNvPicPr>
            <a:picLocks noChangeAspect="1"/>
          </p:cNvPicPr>
          <p:nvPr/>
        </p:nvPicPr>
        <p:blipFill>
          <a:blip r:embed="rId5"/>
          <a:stretch>
            <a:fillRect/>
          </a:stretch>
        </p:blipFill>
        <p:spPr>
          <a:xfrm>
            <a:off x="3659337" y="2493870"/>
            <a:ext cx="5028571" cy="828571"/>
          </a:xfrm>
          <a:prstGeom prst="rect">
            <a:avLst/>
          </a:prstGeom>
        </p:spPr>
      </p:pic>
      <p:sp>
        <p:nvSpPr>
          <p:cNvPr id="5" name="Footer Placeholder 4">
            <a:extLst>
              <a:ext uri="{FF2B5EF4-FFF2-40B4-BE49-F238E27FC236}">
                <a16:creationId xmlns:a16="http://schemas.microsoft.com/office/drawing/2014/main" id="{26B332B5-5A12-4D14-A54F-301115360AA0}"/>
              </a:ext>
            </a:extLst>
          </p:cNvPr>
          <p:cNvSpPr>
            <a:spLocks noGrp="1"/>
          </p:cNvSpPr>
          <p:nvPr>
            <p:ph type="ftr" idx="11"/>
          </p:nvPr>
        </p:nvSpPr>
        <p:spPr/>
        <p:txBody>
          <a:bodyPr/>
          <a:lstStyle/>
          <a:p>
            <a:r>
              <a:rPr lang="en-US"/>
              <a:t>Presented by Partners in Medical Education, Inc. 2022</a:t>
            </a:r>
          </a:p>
        </p:txBody>
      </p:sp>
      <p:sp>
        <p:nvSpPr>
          <p:cNvPr id="6" name="Slide Number Placeholder 5">
            <a:extLst>
              <a:ext uri="{FF2B5EF4-FFF2-40B4-BE49-F238E27FC236}">
                <a16:creationId xmlns:a16="http://schemas.microsoft.com/office/drawing/2014/main" id="{2AE22DE8-18D4-4CBB-A12F-9544FAA74F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366589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E53C01B-C544-684C-3588-1DB5ECBE55D4}"/>
              </a:ext>
            </a:extLst>
          </p:cNvPr>
          <p:cNvSpPr>
            <a:spLocks noGrp="1"/>
          </p:cNvSpPr>
          <p:nvPr>
            <p:ph type="body" idx="1"/>
          </p:nvPr>
        </p:nvSpPr>
        <p:spPr>
          <a:xfrm>
            <a:off x="450402" y="2363057"/>
            <a:ext cx="6607623" cy="3693690"/>
          </a:xfrm>
        </p:spPr>
        <p:txBody>
          <a:bodyPr>
            <a:normAutofit fontScale="92500" lnSpcReduction="10000"/>
          </a:bodyPr>
          <a:lstStyle/>
          <a:p>
            <a:r>
              <a:rPr lang="en-US" dirty="0"/>
              <a:t>Take notes on the specific items detailed in the letter</a:t>
            </a:r>
          </a:p>
          <a:p>
            <a:pPr lvl="1"/>
            <a:r>
              <a:rPr lang="en-US" dirty="0"/>
              <a:t>Won’t name the person(s) who initiated the complaint</a:t>
            </a:r>
          </a:p>
          <a:p>
            <a:pPr lvl="2"/>
            <a:r>
              <a:rPr lang="en-US" dirty="0"/>
              <a:t>Trainee</a:t>
            </a:r>
          </a:p>
          <a:p>
            <a:pPr lvl="2"/>
            <a:r>
              <a:rPr lang="en-US" dirty="0"/>
              <a:t>Faculty</a:t>
            </a:r>
          </a:p>
          <a:p>
            <a:pPr lvl="2"/>
            <a:r>
              <a:rPr lang="en-US" dirty="0"/>
              <a:t>Outsider</a:t>
            </a:r>
          </a:p>
          <a:p>
            <a:pPr lvl="1"/>
            <a:r>
              <a:rPr lang="en-US" dirty="0"/>
              <a:t>Main Content</a:t>
            </a:r>
          </a:p>
          <a:p>
            <a:pPr lvl="2"/>
            <a:r>
              <a:rPr lang="en-US" dirty="0"/>
              <a:t>Requirements (specialty or common program requirements)</a:t>
            </a:r>
          </a:p>
          <a:p>
            <a:pPr lvl="2"/>
            <a:r>
              <a:rPr lang="en-US" dirty="0"/>
              <a:t>Allegations</a:t>
            </a:r>
          </a:p>
          <a:p>
            <a:pPr lvl="1"/>
            <a:r>
              <a:rPr lang="en-US" dirty="0"/>
              <a:t>Due date for Response</a:t>
            </a:r>
          </a:p>
        </p:txBody>
      </p:sp>
      <p:sp>
        <p:nvSpPr>
          <p:cNvPr id="5" name="Title 4">
            <a:extLst>
              <a:ext uri="{FF2B5EF4-FFF2-40B4-BE49-F238E27FC236}">
                <a16:creationId xmlns:a16="http://schemas.microsoft.com/office/drawing/2014/main" id="{2C368911-A60A-CEF2-3E30-17A38B354BB1}"/>
              </a:ext>
            </a:extLst>
          </p:cNvPr>
          <p:cNvSpPr>
            <a:spLocks noGrp="1"/>
          </p:cNvSpPr>
          <p:nvPr>
            <p:ph type="title"/>
          </p:nvPr>
        </p:nvSpPr>
        <p:spPr/>
        <p:txBody>
          <a:bodyPr/>
          <a:lstStyle/>
          <a:p>
            <a:r>
              <a:rPr lang="en-US" dirty="0"/>
              <a:t>Step Two: Read the Letter of Complaint Carefully</a:t>
            </a:r>
          </a:p>
        </p:txBody>
      </p:sp>
      <p:sp>
        <p:nvSpPr>
          <p:cNvPr id="4" name="Slide Number Placeholder 3">
            <a:extLst>
              <a:ext uri="{FF2B5EF4-FFF2-40B4-BE49-F238E27FC236}">
                <a16:creationId xmlns:a16="http://schemas.microsoft.com/office/drawing/2014/main" id="{937088DB-5475-24B1-BC00-B6F765A465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7" name="Google Shape;79;p1">
            <a:extLst>
              <a:ext uri="{FF2B5EF4-FFF2-40B4-BE49-F238E27FC236}">
                <a16:creationId xmlns:a16="http://schemas.microsoft.com/office/drawing/2014/main" id="{FF838335-57AB-303B-744F-34BA124AFCB7}"/>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pic>
        <p:nvPicPr>
          <p:cNvPr id="2050" name="Picture 2">
            <a:extLst>
              <a:ext uri="{FF2B5EF4-FFF2-40B4-BE49-F238E27FC236}">
                <a16:creationId xmlns:a16="http://schemas.microsoft.com/office/drawing/2014/main" id="{ACADBC0B-2421-E099-7AFC-869EDAAB4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0000">
            <a:off x="6120107" y="1036581"/>
            <a:ext cx="2943225"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58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CEFA9C3-055C-B96E-298A-992347D23176}"/>
              </a:ext>
            </a:extLst>
          </p:cNvPr>
          <p:cNvSpPr>
            <a:spLocks noGrp="1"/>
          </p:cNvSpPr>
          <p:nvPr>
            <p:ph type="body" idx="1"/>
          </p:nvPr>
        </p:nvSpPr>
        <p:spPr>
          <a:xfrm>
            <a:off x="628650" y="1976183"/>
            <a:ext cx="7886700" cy="2595817"/>
          </a:xfrm>
          <a:ln w="57150">
            <a:solidFill>
              <a:schemeClr val="accent6"/>
            </a:solidFill>
          </a:ln>
        </p:spPr>
        <p:txBody>
          <a:bodyPr>
            <a:normAutofit/>
          </a:bodyPr>
          <a:lstStyle/>
          <a:p>
            <a:r>
              <a:rPr lang="en-US" sz="1800" b="0" i="0" u="none" strike="noStrike" baseline="0" dirty="0">
                <a:solidFill>
                  <a:srgbClr val="000000"/>
                </a:solidFill>
                <a:latin typeface="Arial" panose="020B0604020202020204" pitchFamily="34" charset="0"/>
                <a:cs typeface="Arial" panose="020B0604020202020204" pitchFamily="34" charset="0"/>
              </a:rPr>
              <a:t>The Accreditation Council for Graduate Medical Education (ACGME) has received a complaint alleging that ABC Residency Program (“the program”) is in violation of ACGME Requirements. </a:t>
            </a:r>
          </a:p>
          <a:p>
            <a:r>
              <a:rPr lang="en-US" sz="1800" b="0" i="0" u="none" strike="noStrike" baseline="0" dirty="0">
                <a:solidFill>
                  <a:srgbClr val="000000"/>
                </a:solidFill>
                <a:latin typeface="Arial" panose="020B0604020202020204" pitchFamily="34" charset="0"/>
                <a:cs typeface="Arial" panose="020B0604020202020204" pitchFamily="34" charset="0"/>
              </a:rPr>
              <a:t>It is important for the ACGME to know the perspective of the program and Sponsoring Institution relating to the complaint allegations. Accordingly, please respond to the allegations set forth below and include any documentation that would demonstrate compliance with the requirements. </a:t>
            </a:r>
          </a:p>
        </p:txBody>
      </p:sp>
      <p:sp>
        <p:nvSpPr>
          <p:cNvPr id="5" name="Title 4">
            <a:extLst>
              <a:ext uri="{FF2B5EF4-FFF2-40B4-BE49-F238E27FC236}">
                <a16:creationId xmlns:a16="http://schemas.microsoft.com/office/drawing/2014/main" id="{964A1B69-559F-972D-126B-9F61C381070B}"/>
              </a:ext>
            </a:extLst>
          </p:cNvPr>
          <p:cNvSpPr>
            <a:spLocks noGrp="1"/>
          </p:cNvSpPr>
          <p:nvPr>
            <p:ph type="title"/>
          </p:nvPr>
        </p:nvSpPr>
        <p:spPr/>
        <p:txBody>
          <a:bodyPr/>
          <a:lstStyle/>
          <a:p>
            <a:r>
              <a:rPr lang="en-US" dirty="0"/>
              <a:t>Sample Letter</a:t>
            </a:r>
          </a:p>
        </p:txBody>
      </p:sp>
      <p:sp>
        <p:nvSpPr>
          <p:cNvPr id="4" name="Slide Number Placeholder 3">
            <a:extLst>
              <a:ext uri="{FF2B5EF4-FFF2-40B4-BE49-F238E27FC236}">
                <a16:creationId xmlns:a16="http://schemas.microsoft.com/office/drawing/2014/main" id="{2DD451C4-8C55-34E3-35EA-3A173EACF0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2" name="Footer Placeholder 1">
            <a:extLst>
              <a:ext uri="{FF2B5EF4-FFF2-40B4-BE49-F238E27FC236}">
                <a16:creationId xmlns:a16="http://schemas.microsoft.com/office/drawing/2014/main" id="{092BC93F-041C-A15B-F168-22A074B7824A}"/>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346239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E4251A3-76B0-BF44-6239-943D6BE55795}"/>
              </a:ext>
            </a:extLst>
          </p:cNvPr>
          <p:cNvSpPr>
            <a:spLocks noGrp="1"/>
          </p:cNvSpPr>
          <p:nvPr>
            <p:ph type="body" idx="1"/>
          </p:nvPr>
        </p:nvSpPr>
        <p:spPr>
          <a:xfrm>
            <a:off x="257175" y="1702898"/>
            <a:ext cx="8629650" cy="4600171"/>
          </a:xfrm>
          <a:ln w="57150">
            <a:solidFill>
              <a:schemeClr val="accent6"/>
            </a:solidFill>
          </a:ln>
        </p:spPr>
        <p:txBody>
          <a:bodyPr>
            <a:normAutofit fontScale="92500" lnSpcReduction="10000"/>
          </a:bodyPr>
          <a:lstStyle/>
          <a:p>
            <a:pPr marL="63500" indent="0">
              <a:buNone/>
            </a:pPr>
            <a:r>
              <a:rPr lang="en-US" sz="1400" b="0" i="0" u="none" strike="noStrike" baseline="0" dirty="0">
                <a:solidFill>
                  <a:srgbClr val="000000"/>
                </a:solidFill>
                <a:latin typeface="+mj-lt"/>
              </a:rPr>
              <a:t>The following Requirements are alleged to have been violated: </a:t>
            </a:r>
          </a:p>
          <a:p>
            <a:r>
              <a:rPr lang="en-US" sz="1400" b="0" i="0" u="none" strike="noStrike" baseline="0" dirty="0">
                <a:solidFill>
                  <a:srgbClr val="000000"/>
                </a:solidFill>
                <a:latin typeface="+mj-lt"/>
              </a:rPr>
              <a:t>(Program Requirement) VI.A.2.b).(1) The program must demonstrate that the appropriate level of supervision in place for all residents is based on each resident’s level of training and ability, as well as patient complexity and acuity. Supervision may be exercised through a variety of methods, as appropriate to the situation. (Core) </a:t>
            </a:r>
          </a:p>
          <a:p>
            <a:r>
              <a:rPr lang="en-US" sz="1400" b="0" i="0" u="none" strike="noStrike" baseline="0" dirty="0">
                <a:solidFill>
                  <a:srgbClr val="000000"/>
                </a:solidFill>
                <a:latin typeface="+mj-lt"/>
              </a:rPr>
              <a:t>(Program Requirement) VI.A.2.d) The privilege of progressive authority and responsibility, conditional independence, and a supervisory role in patient care delegated to each resident must be assigned by the program director and faculty members. (Core) </a:t>
            </a:r>
          </a:p>
          <a:p>
            <a:r>
              <a:rPr lang="en-US" sz="1400" b="0" i="0" u="none" strike="noStrike" baseline="0" dirty="0">
                <a:solidFill>
                  <a:srgbClr val="000000"/>
                </a:solidFill>
                <a:latin typeface="+mj-lt"/>
              </a:rPr>
              <a:t>(Program Requirement) VI.A.2.d).(1) The program director must evaluate each resident’s abilities based on specific criteria, guided by the Milestones. (Core) </a:t>
            </a:r>
          </a:p>
          <a:p>
            <a:r>
              <a:rPr lang="en-US" sz="1400" b="0" i="0" u="none" strike="noStrike" baseline="0" dirty="0">
                <a:solidFill>
                  <a:srgbClr val="000000"/>
                </a:solidFill>
                <a:latin typeface="+mj-lt"/>
              </a:rPr>
              <a:t>(Program Requirement) VI.A.2.d).(2) Faculty members functioning as supervising physicians must delegate portions of care to residents based on the needs of the patient and the skills of each resident. (Core) </a:t>
            </a:r>
          </a:p>
          <a:p>
            <a:r>
              <a:rPr lang="en-US" sz="1400" b="0" i="0" u="none" strike="noStrike" baseline="0" dirty="0">
                <a:solidFill>
                  <a:srgbClr val="000000"/>
                </a:solidFill>
                <a:latin typeface="+mj-lt"/>
              </a:rPr>
              <a:t>(Program Requirement) VI.A.2.e) Programs must set guidelines for circumstances and events in which residents must communicate with the supervising faculty member(s). (Core) </a:t>
            </a:r>
          </a:p>
          <a:p>
            <a:r>
              <a:rPr lang="en-US" sz="1400" b="0" i="0" u="none" strike="noStrike" baseline="0" dirty="0">
                <a:solidFill>
                  <a:srgbClr val="000000"/>
                </a:solidFill>
                <a:latin typeface="+mj-lt"/>
              </a:rPr>
              <a:t>(Program Requirement) VI.A.2.e).(1) Each resident must know the limits of their scope of authority, and the circumstances under which the resident is permitted to act with conditional independence. (Outcome) </a:t>
            </a:r>
          </a:p>
          <a:p>
            <a:pPr marL="63500" indent="0">
              <a:buNone/>
            </a:pPr>
            <a:r>
              <a:rPr lang="en-US" sz="1400" b="1" i="0" u="none" strike="noStrike" baseline="0" dirty="0">
                <a:solidFill>
                  <a:srgbClr val="000000"/>
                </a:solidFill>
                <a:latin typeface="+mj-lt"/>
              </a:rPr>
              <a:t>It is alleged that the program director is not providing levels of supervision in accordance with the above requirements. It is alleged that there is rarely direct or indirect supervision of consults and post-operative care. Allegedly, the program director does not see consults on a regular basis and he merely co-signs residents’ notes. It is further alleged that these concerns about supervision have been brought to the attention of the DIO, but they have not been addressed. </a:t>
            </a:r>
          </a:p>
        </p:txBody>
      </p:sp>
      <p:sp>
        <p:nvSpPr>
          <p:cNvPr id="5" name="Title 4">
            <a:extLst>
              <a:ext uri="{FF2B5EF4-FFF2-40B4-BE49-F238E27FC236}">
                <a16:creationId xmlns:a16="http://schemas.microsoft.com/office/drawing/2014/main" id="{A945E759-B88C-FF17-777D-34F558B10857}"/>
              </a:ext>
            </a:extLst>
          </p:cNvPr>
          <p:cNvSpPr>
            <a:spLocks noGrp="1"/>
          </p:cNvSpPr>
          <p:nvPr>
            <p:ph type="title"/>
          </p:nvPr>
        </p:nvSpPr>
        <p:spPr>
          <a:xfrm>
            <a:off x="2008394" y="246466"/>
            <a:ext cx="6526006" cy="1325563"/>
          </a:xfrm>
        </p:spPr>
        <p:txBody>
          <a:bodyPr/>
          <a:lstStyle/>
          <a:p>
            <a:r>
              <a:rPr lang="en-US" dirty="0"/>
              <a:t>Sample Allegation</a:t>
            </a:r>
          </a:p>
        </p:txBody>
      </p:sp>
      <p:sp>
        <p:nvSpPr>
          <p:cNvPr id="4" name="Slide Number Placeholder 3">
            <a:extLst>
              <a:ext uri="{FF2B5EF4-FFF2-40B4-BE49-F238E27FC236}">
                <a16:creationId xmlns:a16="http://schemas.microsoft.com/office/drawing/2014/main" id="{C498F25F-0A8B-B0D2-53EE-968F832297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7" name="Google Shape;79;p1">
            <a:extLst>
              <a:ext uri="{FF2B5EF4-FFF2-40B4-BE49-F238E27FC236}">
                <a16:creationId xmlns:a16="http://schemas.microsoft.com/office/drawing/2014/main" id="{5DE4750A-2117-E5AB-B148-D4E56CD8641F}"/>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2656908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6A9BEB-AF38-26FB-3323-B5C94434A4AC}"/>
              </a:ext>
            </a:extLst>
          </p:cNvPr>
          <p:cNvSpPr>
            <a:spLocks noGrp="1"/>
          </p:cNvSpPr>
          <p:nvPr>
            <p:ph type="body" idx="1"/>
          </p:nvPr>
        </p:nvSpPr>
        <p:spPr>
          <a:xfrm>
            <a:off x="752475" y="2103184"/>
            <a:ext cx="7886700" cy="3005392"/>
          </a:xfrm>
          <a:ln w="57150">
            <a:solidFill>
              <a:schemeClr val="accent6"/>
            </a:solidFill>
          </a:ln>
        </p:spPr>
        <p:txBody>
          <a:bodyPr>
            <a:normAutofit/>
          </a:bodyPr>
          <a:lstStyle/>
          <a:p>
            <a:r>
              <a:rPr lang="en-US" sz="2400" b="0" i="0" u="none" strike="noStrike" baseline="0" dirty="0">
                <a:solidFill>
                  <a:srgbClr val="000000"/>
                </a:solidFill>
                <a:latin typeface="+mn-lt"/>
              </a:rPr>
              <a:t>Please provide a response to the above allegations by </a:t>
            </a:r>
            <a:r>
              <a:rPr lang="en-US" sz="2400" b="1" i="0" u="none" strike="noStrike" baseline="0" dirty="0">
                <a:solidFill>
                  <a:srgbClr val="FF0000"/>
                </a:solidFill>
                <a:latin typeface="+mn-lt"/>
              </a:rPr>
              <a:t>October 12, 2020</a:t>
            </a:r>
            <a:r>
              <a:rPr lang="en-US" sz="2400" b="0" i="0" u="none" strike="noStrike" baseline="0" dirty="0">
                <a:solidFill>
                  <a:srgbClr val="000000"/>
                </a:solidFill>
                <a:latin typeface="+mn-lt"/>
              </a:rPr>
              <a:t>. Please send only one electronic copy of the response to the email address below. (A paper copy is acceptable, but one electronic copy is encouraged). </a:t>
            </a:r>
          </a:p>
          <a:p>
            <a:r>
              <a:rPr lang="en-US" sz="2400" b="0" i="0" u="none" strike="noStrike" baseline="0" dirty="0">
                <a:solidFill>
                  <a:srgbClr val="000000"/>
                </a:solidFill>
                <a:latin typeface="+mn-lt"/>
              </a:rPr>
              <a:t>The response must be </a:t>
            </a:r>
            <a:r>
              <a:rPr lang="en-US" sz="2400" b="1" i="0" u="none" strike="noStrike" baseline="0" dirty="0">
                <a:solidFill>
                  <a:srgbClr val="000000"/>
                </a:solidFill>
                <a:latin typeface="+mn-lt"/>
              </a:rPr>
              <a:t>reviewed and signed </a:t>
            </a:r>
            <a:r>
              <a:rPr lang="en-US" sz="2400" b="0" i="0" u="none" strike="noStrike" baseline="0" dirty="0">
                <a:solidFill>
                  <a:srgbClr val="000000"/>
                </a:solidFill>
                <a:latin typeface="+mn-lt"/>
              </a:rPr>
              <a:t>by the </a:t>
            </a:r>
            <a:r>
              <a:rPr lang="en-US" sz="2400" b="0" i="0" u="none" strike="noStrike" baseline="0" dirty="0">
                <a:solidFill>
                  <a:srgbClr val="FF0000"/>
                </a:solidFill>
                <a:latin typeface="+mn-lt"/>
              </a:rPr>
              <a:t>Program Director and the Designated Institutional Official</a:t>
            </a:r>
            <a:r>
              <a:rPr lang="en-US" sz="2400" b="0" i="0" u="none" strike="noStrike" baseline="0" dirty="0">
                <a:solidFill>
                  <a:srgbClr val="000000"/>
                </a:solidFill>
                <a:latin typeface="+mn-lt"/>
              </a:rPr>
              <a:t>. </a:t>
            </a:r>
            <a:endParaRPr lang="en-US" sz="2400" dirty="0">
              <a:latin typeface="+mn-lt"/>
            </a:endParaRPr>
          </a:p>
        </p:txBody>
      </p:sp>
      <p:sp>
        <p:nvSpPr>
          <p:cNvPr id="5" name="Title 4">
            <a:extLst>
              <a:ext uri="{FF2B5EF4-FFF2-40B4-BE49-F238E27FC236}">
                <a16:creationId xmlns:a16="http://schemas.microsoft.com/office/drawing/2014/main" id="{966AD081-C0A9-25E0-6556-500CBEEE8883}"/>
              </a:ext>
            </a:extLst>
          </p:cNvPr>
          <p:cNvSpPr>
            <a:spLocks noGrp="1"/>
          </p:cNvSpPr>
          <p:nvPr>
            <p:ph type="title"/>
          </p:nvPr>
        </p:nvSpPr>
        <p:spPr/>
        <p:txBody>
          <a:bodyPr/>
          <a:lstStyle/>
          <a:p>
            <a:r>
              <a:rPr lang="en-US" dirty="0"/>
              <a:t>Important Information</a:t>
            </a:r>
          </a:p>
        </p:txBody>
      </p:sp>
      <p:sp>
        <p:nvSpPr>
          <p:cNvPr id="4" name="Slide Number Placeholder 3">
            <a:extLst>
              <a:ext uri="{FF2B5EF4-FFF2-40B4-BE49-F238E27FC236}">
                <a16:creationId xmlns:a16="http://schemas.microsoft.com/office/drawing/2014/main" id="{9C7F97D6-78C2-F77B-A7A1-621DD4FB70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7" name="Google Shape;79;p1">
            <a:extLst>
              <a:ext uri="{FF2B5EF4-FFF2-40B4-BE49-F238E27FC236}">
                <a16:creationId xmlns:a16="http://schemas.microsoft.com/office/drawing/2014/main" id="{F7199D78-E913-89B6-AC0B-25F975E53D71}"/>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3379127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323F8BB-FEDB-AD67-0E56-111440E829EB}"/>
              </a:ext>
            </a:extLst>
          </p:cNvPr>
          <p:cNvSpPr>
            <a:spLocks noGrp="1"/>
          </p:cNvSpPr>
          <p:nvPr>
            <p:ph type="body" idx="1"/>
          </p:nvPr>
        </p:nvSpPr>
        <p:spPr>
          <a:xfrm>
            <a:off x="628650" y="2654472"/>
            <a:ext cx="7876630" cy="3522491"/>
          </a:xfrm>
        </p:spPr>
        <p:txBody>
          <a:bodyPr/>
          <a:lstStyle/>
          <a:p>
            <a:r>
              <a:rPr lang="en-US" dirty="0"/>
              <a:t>Example: For a response due October 12 – letter was dated September 10</a:t>
            </a:r>
          </a:p>
          <a:p>
            <a:r>
              <a:rPr lang="en-US" dirty="0"/>
              <a:t>If you need to reach out for help on response, do this soon</a:t>
            </a:r>
          </a:p>
          <a:p>
            <a:r>
              <a:rPr lang="en-US" dirty="0"/>
              <a:t>Call ACGME for guidance</a:t>
            </a:r>
          </a:p>
        </p:txBody>
      </p:sp>
      <p:sp>
        <p:nvSpPr>
          <p:cNvPr id="5" name="Title 4">
            <a:extLst>
              <a:ext uri="{FF2B5EF4-FFF2-40B4-BE49-F238E27FC236}">
                <a16:creationId xmlns:a16="http://schemas.microsoft.com/office/drawing/2014/main" id="{267A4AF8-B9FF-C761-43DA-05F900FB0050}"/>
              </a:ext>
            </a:extLst>
          </p:cNvPr>
          <p:cNvSpPr>
            <a:spLocks noGrp="1"/>
          </p:cNvSpPr>
          <p:nvPr>
            <p:ph type="title"/>
          </p:nvPr>
        </p:nvSpPr>
        <p:spPr/>
        <p:txBody>
          <a:bodyPr>
            <a:normAutofit fontScale="90000"/>
          </a:bodyPr>
          <a:lstStyle/>
          <a:p>
            <a:r>
              <a:rPr lang="en-US" dirty="0"/>
              <a:t>Step Three: Calendar the Dates from Letter of Complaint</a:t>
            </a:r>
          </a:p>
        </p:txBody>
      </p:sp>
      <p:sp>
        <p:nvSpPr>
          <p:cNvPr id="4" name="Slide Number Placeholder 3">
            <a:extLst>
              <a:ext uri="{FF2B5EF4-FFF2-40B4-BE49-F238E27FC236}">
                <a16:creationId xmlns:a16="http://schemas.microsoft.com/office/drawing/2014/main" id="{78D96810-F38A-7EE0-693F-25526504F1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7" name="Google Shape;79;p1">
            <a:extLst>
              <a:ext uri="{FF2B5EF4-FFF2-40B4-BE49-F238E27FC236}">
                <a16:creationId xmlns:a16="http://schemas.microsoft.com/office/drawing/2014/main" id="{3C05A725-0A99-3FCF-C64B-05E711305BAC}"/>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pic>
        <p:nvPicPr>
          <p:cNvPr id="3074" name="Picture 2">
            <a:extLst>
              <a:ext uri="{FF2B5EF4-FFF2-40B4-BE49-F238E27FC236}">
                <a16:creationId xmlns:a16="http://schemas.microsoft.com/office/drawing/2014/main" id="{12212864-4202-0CED-FF33-A48EF7129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4100513"/>
            <a:ext cx="295275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01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12E240C-0D53-B90D-F085-64F0E1ACD21F}"/>
              </a:ext>
            </a:extLst>
          </p:cNvPr>
          <p:cNvSpPr>
            <a:spLocks noGrp="1"/>
          </p:cNvSpPr>
          <p:nvPr>
            <p:ph type="body" idx="1"/>
          </p:nvPr>
        </p:nvSpPr>
        <p:spPr/>
        <p:txBody>
          <a:bodyPr/>
          <a:lstStyle/>
          <a:p>
            <a:r>
              <a:rPr lang="en-US" sz="2800" b="0" i="0" u="none" strike="noStrike" dirty="0">
                <a:solidFill>
                  <a:srgbClr val="000000"/>
                </a:solidFill>
                <a:effectLst/>
                <a:latin typeface="Arial" panose="020B0604020202020204" pitchFamily="34" charset="0"/>
              </a:rPr>
              <a:t>Build a response based on the facts using the framework </a:t>
            </a:r>
          </a:p>
          <a:p>
            <a:pPr lvl="1"/>
            <a:r>
              <a:rPr lang="en-US" dirty="0">
                <a:solidFill>
                  <a:srgbClr val="000000"/>
                </a:solidFill>
                <a:latin typeface="Arial" panose="020B0604020202020204" pitchFamily="34" charset="0"/>
              </a:rPr>
              <a:t>Be objective</a:t>
            </a:r>
          </a:p>
          <a:p>
            <a:pPr lvl="1"/>
            <a:r>
              <a:rPr lang="en-US" dirty="0">
                <a:solidFill>
                  <a:srgbClr val="000000"/>
                </a:solidFill>
                <a:latin typeface="Arial" panose="020B0604020202020204" pitchFamily="34" charset="0"/>
              </a:rPr>
              <a:t>If you make any new plans – put them in action</a:t>
            </a:r>
          </a:p>
          <a:p>
            <a:pPr lvl="1"/>
            <a:r>
              <a:rPr lang="en-US" dirty="0">
                <a:solidFill>
                  <a:srgbClr val="000000"/>
                </a:solidFill>
                <a:latin typeface="Arial" panose="020B0604020202020204" pitchFamily="34" charset="0"/>
              </a:rPr>
              <a:t>Plan for multiple reviews by reviewers who can be objective</a:t>
            </a:r>
          </a:p>
          <a:p>
            <a:pPr lvl="1"/>
            <a:r>
              <a:rPr lang="en-US" dirty="0">
                <a:solidFill>
                  <a:srgbClr val="000000"/>
                </a:solidFill>
                <a:latin typeface="Arial" panose="020B0604020202020204" pitchFamily="34" charset="0"/>
              </a:rPr>
              <a:t>Timelines are appropriate for some types of allegations, but not all</a:t>
            </a:r>
          </a:p>
          <a:p>
            <a:pPr lvl="1"/>
            <a:endParaRPr lang="en-US" dirty="0"/>
          </a:p>
        </p:txBody>
      </p:sp>
      <p:sp>
        <p:nvSpPr>
          <p:cNvPr id="5" name="Title 4">
            <a:extLst>
              <a:ext uri="{FF2B5EF4-FFF2-40B4-BE49-F238E27FC236}">
                <a16:creationId xmlns:a16="http://schemas.microsoft.com/office/drawing/2014/main" id="{068A22D6-A2AF-B165-D851-3523ED0CB1C4}"/>
              </a:ext>
            </a:extLst>
          </p:cNvPr>
          <p:cNvSpPr>
            <a:spLocks noGrp="1"/>
          </p:cNvSpPr>
          <p:nvPr>
            <p:ph type="title"/>
          </p:nvPr>
        </p:nvSpPr>
        <p:spPr/>
        <p:txBody>
          <a:bodyPr>
            <a:normAutofit/>
          </a:bodyPr>
          <a:lstStyle/>
          <a:p>
            <a:r>
              <a:rPr lang="en-US" dirty="0"/>
              <a:t>Step Four: The Response</a:t>
            </a:r>
          </a:p>
        </p:txBody>
      </p:sp>
      <p:sp>
        <p:nvSpPr>
          <p:cNvPr id="4" name="Slide Number Placeholder 3">
            <a:extLst>
              <a:ext uri="{FF2B5EF4-FFF2-40B4-BE49-F238E27FC236}">
                <a16:creationId xmlns:a16="http://schemas.microsoft.com/office/drawing/2014/main" id="{394D45A8-79A4-7936-7C9E-C02F9EF6DE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7" name="Google Shape;79;p1">
            <a:extLst>
              <a:ext uri="{FF2B5EF4-FFF2-40B4-BE49-F238E27FC236}">
                <a16:creationId xmlns:a16="http://schemas.microsoft.com/office/drawing/2014/main" id="{E5EA67E1-2EFF-89E3-76BD-C1672A9D9F4F}"/>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pic>
        <p:nvPicPr>
          <p:cNvPr id="4098" name="Picture 2">
            <a:extLst>
              <a:ext uri="{FF2B5EF4-FFF2-40B4-BE49-F238E27FC236}">
                <a16:creationId xmlns:a16="http://schemas.microsoft.com/office/drawing/2014/main" id="{8F13B58D-4261-46C4-F171-369EC07AD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950" y="4225369"/>
            <a:ext cx="2524125" cy="207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543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5">
            <a:extLst>
              <a:ext uri="{FF2B5EF4-FFF2-40B4-BE49-F238E27FC236}">
                <a16:creationId xmlns:a16="http://schemas.microsoft.com/office/drawing/2014/main" id="{3007190F-C860-457B-ABAB-9F7A56F72222}"/>
              </a:ext>
            </a:extLst>
          </p:cNvPr>
          <p:cNvSpPr>
            <a:spLocks/>
          </p:cNvSpPr>
          <p:nvPr/>
        </p:nvSpPr>
        <p:spPr bwMode="auto">
          <a:xfrm>
            <a:off x="2646284" y="2418159"/>
            <a:ext cx="1928124" cy="1624195"/>
          </a:xfrm>
          <a:custGeom>
            <a:avLst/>
            <a:gdLst>
              <a:gd name="T0" fmla="*/ 264 w 1072"/>
              <a:gd name="T1" fmla="*/ 0 h 904"/>
              <a:gd name="T2" fmla="*/ 0 w 1072"/>
              <a:gd name="T3" fmla="*/ 704 h 904"/>
              <a:gd name="T4" fmla="*/ 19 w 1072"/>
              <a:gd name="T5" fmla="*/ 904 h 904"/>
              <a:gd name="T6" fmla="*/ 1072 w 1072"/>
              <a:gd name="T7" fmla="*/ 704 h 904"/>
              <a:gd name="T8" fmla="*/ 264 w 1072"/>
              <a:gd name="T9" fmla="*/ 0 h 904"/>
            </a:gdLst>
            <a:ahLst/>
            <a:cxnLst>
              <a:cxn ang="0">
                <a:pos x="T0" y="T1"/>
              </a:cxn>
              <a:cxn ang="0">
                <a:pos x="T2" y="T3"/>
              </a:cxn>
              <a:cxn ang="0">
                <a:pos x="T4" y="T5"/>
              </a:cxn>
              <a:cxn ang="0">
                <a:pos x="T6" y="T7"/>
              </a:cxn>
              <a:cxn ang="0">
                <a:pos x="T8" y="T9"/>
              </a:cxn>
            </a:cxnLst>
            <a:rect l="0" t="0" r="r" b="b"/>
            <a:pathLst>
              <a:path w="1072" h="904">
                <a:moveTo>
                  <a:pt x="264" y="0"/>
                </a:moveTo>
                <a:cubicBezTo>
                  <a:pt x="100" y="188"/>
                  <a:pt x="0" y="434"/>
                  <a:pt x="0" y="704"/>
                </a:cubicBezTo>
                <a:cubicBezTo>
                  <a:pt x="0" y="772"/>
                  <a:pt x="7" y="839"/>
                  <a:pt x="19" y="904"/>
                </a:cubicBezTo>
                <a:cubicBezTo>
                  <a:pt x="1072" y="704"/>
                  <a:pt x="1072" y="704"/>
                  <a:pt x="1072" y="704"/>
                </a:cubicBezTo>
                <a:lnTo>
                  <a:pt x="264" y="0"/>
                </a:lnTo>
                <a:close/>
              </a:path>
            </a:pathLst>
          </a:custGeom>
          <a:solidFill>
            <a:schemeClr val="tx2"/>
          </a:solidFill>
          <a:ln>
            <a:noFill/>
          </a:ln>
        </p:spPr>
        <p:txBody>
          <a:bodyPr vert="horz" wrap="square" lIns="68598" tIns="34299" rIns="68598" bIns="34299" numCol="1" anchor="t" anchorCtr="0" compatLnSpc="1">
            <a:prstTxWarp prst="textNoShape">
              <a:avLst/>
            </a:prstTxWarp>
          </a:bodyPr>
          <a:lstStyle/>
          <a:p>
            <a:endParaRPr lang="en-IN" sz="1050" dirty="0"/>
          </a:p>
        </p:txBody>
      </p:sp>
      <p:sp>
        <p:nvSpPr>
          <p:cNvPr id="48" name="Freeform 6">
            <a:extLst>
              <a:ext uri="{FF2B5EF4-FFF2-40B4-BE49-F238E27FC236}">
                <a16:creationId xmlns:a16="http://schemas.microsoft.com/office/drawing/2014/main" id="{81D29715-C765-4E40-8F10-7225C96D9EB3}"/>
              </a:ext>
            </a:extLst>
          </p:cNvPr>
          <p:cNvSpPr>
            <a:spLocks/>
          </p:cNvSpPr>
          <p:nvPr/>
        </p:nvSpPr>
        <p:spPr bwMode="auto">
          <a:xfrm>
            <a:off x="3121628" y="1755595"/>
            <a:ext cx="1452780" cy="1928124"/>
          </a:xfrm>
          <a:custGeom>
            <a:avLst/>
            <a:gdLst>
              <a:gd name="T0" fmla="*/ 808 w 808"/>
              <a:gd name="T1" fmla="*/ 0 h 1072"/>
              <a:gd name="T2" fmla="*/ 0 w 808"/>
              <a:gd name="T3" fmla="*/ 368 h 1072"/>
              <a:gd name="T4" fmla="*/ 808 w 808"/>
              <a:gd name="T5" fmla="*/ 1072 h 1072"/>
              <a:gd name="T6" fmla="*/ 808 w 808"/>
              <a:gd name="T7" fmla="*/ 0 h 1072"/>
            </a:gdLst>
            <a:ahLst/>
            <a:cxnLst>
              <a:cxn ang="0">
                <a:pos x="T0" y="T1"/>
              </a:cxn>
              <a:cxn ang="0">
                <a:pos x="T2" y="T3"/>
              </a:cxn>
              <a:cxn ang="0">
                <a:pos x="T4" y="T5"/>
              </a:cxn>
              <a:cxn ang="0">
                <a:pos x="T6" y="T7"/>
              </a:cxn>
            </a:cxnLst>
            <a:rect l="0" t="0" r="r" b="b"/>
            <a:pathLst>
              <a:path w="808" h="1072">
                <a:moveTo>
                  <a:pt x="808" y="0"/>
                </a:moveTo>
                <a:cubicBezTo>
                  <a:pt x="486" y="0"/>
                  <a:pt x="196" y="142"/>
                  <a:pt x="0" y="368"/>
                </a:cubicBezTo>
                <a:cubicBezTo>
                  <a:pt x="808" y="1072"/>
                  <a:pt x="808" y="1072"/>
                  <a:pt x="808" y="1072"/>
                </a:cubicBezTo>
                <a:lnTo>
                  <a:pt x="808" y="0"/>
                </a:lnTo>
                <a:close/>
              </a:path>
            </a:pathLst>
          </a:custGeom>
          <a:solidFill>
            <a:schemeClr val="accent1"/>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49" name="Freeform 7">
            <a:extLst>
              <a:ext uri="{FF2B5EF4-FFF2-40B4-BE49-F238E27FC236}">
                <a16:creationId xmlns:a16="http://schemas.microsoft.com/office/drawing/2014/main" id="{0A011727-3C21-4462-9A3A-6302B1A266A8}"/>
              </a:ext>
            </a:extLst>
          </p:cNvPr>
          <p:cNvSpPr>
            <a:spLocks/>
          </p:cNvSpPr>
          <p:nvPr/>
        </p:nvSpPr>
        <p:spPr bwMode="auto">
          <a:xfrm>
            <a:off x="4574408" y="1755595"/>
            <a:ext cx="1514781" cy="1928124"/>
          </a:xfrm>
          <a:custGeom>
            <a:avLst/>
            <a:gdLst>
              <a:gd name="T0" fmla="*/ 843 w 843"/>
              <a:gd name="T1" fmla="*/ 409 h 1072"/>
              <a:gd name="T2" fmla="*/ 0 w 843"/>
              <a:gd name="T3" fmla="*/ 0 h 1072"/>
              <a:gd name="T4" fmla="*/ 0 w 843"/>
              <a:gd name="T5" fmla="*/ 1072 h 1072"/>
              <a:gd name="T6" fmla="*/ 843 w 843"/>
              <a:gd name="T7" fmla="*/ 409 h 1072"/>
            </a:gdLst>
            <a:ahLst/>
            <a:cxnLst>
              <a:cxn ang="0">
                <a:pos x="T0" y="T1"/>
              </a:cxn>
              <a:cxn ang="0">
                <a:pos x="T2" y="T3"/>
              </a:cxn>
              <a:cxn ang="0">
                <a:pos x="T4" y="T5"/>
              </a:cxn>
              <a:cxn ang="0">
                <a:pos x="T6" y="T7"/>
              </a:cxn>
            </a:cxnLst>
            <a:rect l="0" t="0" r="r" b="b"/>
            <a:pathLst>
              <a:path w="843" h="1072">
                <a:moveTo>
                  <a:pt x="843" y="409"/>
                </a:moveTo>
                <a:cubicBezTo>
                  <a:pt x="647" y="160"/>
                  <a:pt x="342" y="0"/>
                  <a:pt x="0" y="0"/>
                </a:cubicBezTo>
                <a:cubicBezTo>
                  <a:pt x="0" y="1072"/>
                  <a:pt x="0" y="1072"/>
                  <a:pt x="0" y="1072"/>
                </a:cubicBezTo>
                <a:lnTo>
                  <a:pt x="843" y="409"/>
                </a:lnTo>
                <a:close/>
              </a:path>
            </a:pathLst>
          </a:custGeom>
          <a:solidFill>
            <a:schemeClr val="accent2"/>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0" name="Freeform 8">
            <a:extLst>
              <a:ext uri="{FF2B5EF4-FFF2-40B4-BE49-F238E27FC236}">
                <a16:creationId xmlns:a16="http://schemas.microsoft.com/office/drawing/2014/main" id="{307B0CF2-1984-4786-8A9D-341055A440C5}"/>
              </a:ext>
            </a:extLst>
          </p:cNvPr>
          <p:cNvSpPr>
            <a:spLocks/>
          </p:cNvSpPr>
          <p:nvPr/>
        </p:nvSpPr>
        <p:spPr bwMode="auto">
          <a:xfrm>
            <a:off x="4574408" y="2491102"/>
            <a:ext cx="1926908" cy="1647294"/>
          </a:xfrm>
          <a:custGeom>
            <a:avLst/>
            <a:gdLst>
              <a:gd name="T0" fmla="*/ 1042 w 1072"/>
              <a:gd name="T1" fmla="*/ 916 h 916"/>
              <a:gd name="T2" fmla="*/ 1072 w 1072"/>
              <a:gd name="T3" fmla="*/ 663 h 916"/>
              <a:gd name="T4" fmla="*/ 843 w 1072"/>
              <a:gd name="T5" fmla="*/ 0 h 916"/>
              <a:gd name="T6" fmla="*/ 0 w 1072"/>
              <a:gd name="T7" fmla="*/ 663 h 916"/>
              <a:gd name="T8" fmla="*/ 1042 w 1072"/>
              <a:gd name="T9" fmla="*/ 916 h 916"/>
            </a:gdLst>
            <a:ahLst/>
            <a:cxnLst>
              <a:cxn ang="0">
                <a:pos x="T0" y="T1"/>
              </a:cxn>
              <a:cxn ang="0">
                <a:pos x="T2" y="T3"/>
              </a:cxn>
              <a:cxn ang="0">
                <a:pos x="T4" y="T5"/>
              </a:cxn>
              <a:cxn ang="0">
                <a:pos x="T6" y="T7"/>
              </a:cxn>
              <a:cxn ang="0">
                <a:pos x="T8" y="T9"/>
              </a:cxn>
            </a:cxnLst>
            <a:rect l="0" t="0" r="r" b="b"/>
            <a:pathLst>
              <a:path w="1072" h="916">
                <a:moveTo>
                  <a:pt x="1042" y="916"/>
                </a:moveTo>
                <a:cubicBezTo>
                  <a:pt x="1062" y="835"/>
                  <a:pt x="1072" y="750"/>
                  <a:pt x="1072" y="663"/>
                </a:cubicBezTo>
                <a:cubicBezTo>
                  <a:pt x="1072" y="413"/>
                  <a:pt x="987" y="183"/>
                  <a:pt x="843" y="0"/>
                </a:cubicBezTo>
                <a:cubicBezTo>
                  <a:pt x="0" y="663"/>
                  <a:pt x="0" y="663"/>
                  <a:pt x="0" y="663"/>
                </a:cubicBezTo>
                <a:lnTo>
                  <a:pt x="1042" y="916"/>
                </a:lnTo>
                <a:close/>
              </a:path>
            </a:pathLst>
          </a:custGeom>
          <a:solidFill>
            <a:schemeClr val="accent3"/>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1" name="Freeform 9">
            <a:extLst>
              <a:ext uri="{FF2B5EF4-FFF2-40B4-BE49-F238E27FC236}">
                <a16:creationId xmlns:a16="http://schemas.microsoft.com/office/drawing/2014/main" id="{E0C6650E-FBC9-4D4E-8296-66632E1E0B31}"/>
              </a:ext>
            </a:extLst>
          </p:cNvPr>
          <p:cNvSpPr>
            <a:spLocks/>
          </p:cNvSpPr>
          <p:nvPr/>
        </p:nvSpPr>
        <p:spPr bwMode="auto">
          <a:xfrm>
            <a:off x="2681539" y="3683719"/>
            <a:ext cx="1892869" cy="1711727"/>
          </a:xfrm>
          <a:custGeom>
            <a:avLst/>
            <a:gdLst>
              <a:gd name="T0" fmla="*/ 0 w 1053"/>
              <a:gd name="T1" fmla="*/ 200 h 952"/>
              <a:gd name="T2" fmla="*/ 561 w 1053"/>
              <a:gd name="T3" fmla="*/ 952 h 952"/>
              <a:gd name="T4" fmla="*/ 1053 w 1053"/>
              <a:gd name="T5" fmla="*/ 0 h 952"/>
              <a:gd name="T6" fmla="*/ 0 w 1053"/>
              <a:gd name="T7" fmla="*/ 200 h 952"/>
            </a:gdLst>
            <a:ahLst/>
            <a:cxnLst>
              <a:cxn ang="0">
                <a:pos x="T0" y="T1"/>
              </a:cxn>
              <a:cxn ang="0">
                <a:pos x="T2" y="T3"/>
              </a:cxn>
              <a:cxn ang="0">
                <a:pos x="T4" y="T5"/>
              </a:cxn>
              <a:cxn ang="0">
                <a:pos x="T6" y="T7"/>
              </a:cxn>
            </a:cxnLst>
            <a:rect l="0" t="0" r="r" b="b"/>
            <a:pathLst>
              <a:path w="1053" h="952">
                <a:moveTo>
                  <a:pt x="0" y="200"/>
                </a:moveTo>
                <a:cubicBezTo>
                  <a:pt x="62" y="528"/>
                  <a:pt x="273" y="803"/>
                  <a:pt x="561" y="952"/>
                </a:cubicBezTo>
                <a:cubicBezTo>
                  <a:pt x="1053" y="0"/>
                  <a:pt x="1053" y="0"/>
                  <a:pt x="1053" y="0"/>
                </a:cubicBezTo>
                <a:lnTo>
                  <a:pt x="0" y="200"/>
                </a:lnTo>
                <a:close/>
              </a:path>
            </a:pathLst>
          </a:custGeom>
          <a:solidFill>
            <a:schemeClr val="accent6"/>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2" name="Freeform 10">
            <a:extLst>
              <a:ext uri="{FF2B5EF4-FFF2-40B4-BE49-F238E27FC236}">
                <a16:creationId xmlns:a16="http://schemas.microsoft.com/office/drawing/2014/main" id="{7597B998-7592-4252-927C-7BA0686F2313}"/>
              </a:ext>
            </a:extLst>
          </p:cNvPr>
          <p:cNvSpPr>
            <a:spLocks/>
          </p:cNvSpPr>
          <p:nvPr/>
        </p:nvSpPr>
        <p:spPr bwMode="auto">
          <a:xfrm>
            <a:off x="4574409" y="3683719"/>
            <a:ext cx="1873417" cy="1753061"/>
          </a:xfrm>
          <a:custGeom>
            <a:avLst/>
            <a:gdLst>
              <a:gd name="T0" fmla="*/ 1042 w 1042"/>
              <a:gd name="T1" fmla="*/ 253 h 975"/>
              <a:gd name="T2" fmla="*/ 0 w 1042"/>
              <a:gd name="T3" fmla="*/ 0 h 975"/>
              <a:gd name="T4" fmla="*/ 445 w 1042"/>
              <a:gd name="T5" fmla="*/ 975 h 975"/>
              <a:gd name="T6" fmla="*/ 1042 w 1042"/>
              <a:gd name="T7" fmla="*/ 253 h 975"/>
            </a:gdLst>
            <a:ahLst/>
            <a:cxnLst>
              <a:cxn ang="0">
                <a:pos x="T0" y="T1"/>
              </a:cxn>
              <a:cxn ang="0">
                <a:pos x="T2" y="T3"/>
              </a:cxn>
              <a:cxn ang="0">
                <a:pos x="T4" y="T5"/>
              </a:cxn>
              <a:cxn ang="0">
                <a:pos x="T6" y="T7"/>
              </a:cxn>
            </a:cxnLst>
            <a:rect l="0" t="0" r="r" b="b"/>
            <a:pathLst>
              <a:path w="1042" h="975">
                <a:moveTo>
                  <a:pt x="1042" y="253"/>
                </a:moveTo>
                <a:cubicBezTo>
                  <a:pt x="0" y="0"/>
                  <a:pt x="0" y="0"/>
                  <a:pt x="0" y="0"/>
                </a:cubicBezTo>
                <a:cubicBezTo>
                  <a:pt x="445" y="975"/>
                  <a:pt x="445" y="975"/>
                  <a:pt x="445" y="975"/>
                </a:cubicBezTo>
                <a:cubicBezTo>
                  <a:pt x="740" y="841"/>
                  <a:pt x="964" y="575"/>
                  <a:pt x="1042" y="253"/>
                </a:cubicBezTo>
                <a:close/>
              </a:path>
            </a:pathLst>
          </a:custGeom>
          <a:solidFill>
            <a:schemeClr val="accent4"/>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3" name="Freeform 11">
            <a:extLst>
              <a:ext uri="{FF2B5EF4-FFF2-40B4-BE49-F238E27FC236}">
                <a16:creationId xmlns:a16="http://schemas.microsoft.com/office/drawing/2014/main" id="{A0228DB7-C5C5-45C2-81AC-045A298F2753}"/>
              </a:ext>
            </a:extLst>
          </p:cNvPr>
          <p:cNvSpPr>
            <a:spLocks/>
          </p:cNvSpPr>
          <p:nvPr/>
        </p:nvSpPr>
        <p:spPr bwMode="auto">
          <a:xfrm>
            <a:off x="3689367" y="3683719"/>
            <a:ext cx="1684981" cy="1926908"/>
          </a:xfrm>
          <a:custGeom>
            <a:avLst/>
            <a:gdLst>
              <a:gd name="T0" fmla="*/ 0 w 937"/>
              <a:gd name="T1" fmla="*/ 952 h 1072"/>
              <a:gd name="T2" fmla="*/ 492 w 937"/>
              <a:gd name="T3" fmla="*/ 1072 h 1072"/>
              <a:gd name="T4" fmla="*/ 937 w 937"/>
              <a:gd name="T5" fmla="*/ 975 h 1072"/>
              <a:gd name="T6" fmla="*/ 492 w 937"/>
              <a:gd name="T7" fmla="*/ 0 h 1072"/>
              <a:gd name="T8" fmla="*/ 0 w 937"/>
              <a:gd name="T9" fmla="*/ 952 h 1072"/>
            </a:gdLst>
            <a:ahLst/>
            <a:cxnLst>
              <a:cxn ang="0">
                <a:pos x="T0" y="T1"/>
              </a:cxn>
              <a:cxn ang="0">
                <a:pos x="T2" y="T3"/>
              </a:cxn>
              <a:cxn ang="0">
                <a:pos x="T4" y="T5"/>
              </a:cxn>
              <a:cxn ang="0">
                <a:pos x="T6" y="T7"/>
              </a:cxn>
              <a:cxn ang="0">
                <a:pos x="T8" y="T9"/>
              </a:cxn>
            </a:cxnLst>
            <a:rect l="0" t="0" r="r" b="b"/>
            <a:pathLst>
              <a:path w="937" h="1072">
                <a:moveTo>
                  <a:pt x="0" y="952"/>
                </a:moveTo>
                <a:cubicBezTo>
                  <a:pt x="147" y="1028"/>
                  <a:pt x="315" y="1072"/>
                  <a:pt x="492" y="1072"/>
                </a:cubicBezTo>
                <a:cubicBezTo>
                  <a:pt x="651" y="1072"/>
                  <a:pt x="801" y="1037"/>
                  <a:pt x="937" y="975"/>
                </a:cubicBezTo>
                <a:cubicBezTo>
                  <a:pt x="492" y="0"/>
                  <a:pt x="492" y="0"/>
                  <a:pt x="492" y="0"/>
                </a:cubicBezTo>
                <a:lnTo>
                  <a:pt x="0" y="952"/>
                </a:lnTo>
                <a:close/>
              </a:path>
            </a:pathLst>
          </a:custGeom>
          <a:solidFill>
            <a:schemeClr val="accent5"/>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64" name="TextBox 63">
            <a:extLst>
              <a:ext uri="{FF2B5EF4-FFF2-40B4-BE49-F238E27FC236}">
                <a16:creationId xmlns:a16="http://schemas.microsoft.com/office/drawing/2014/main" id="{EA253522-7612-486E-95E2-4B89D79191C1}"/>
              </a:ext>
            </a:extLst>
          </p:cNvPr>
          <p:cNvSpPr txBox="1"/>
          <p:nvPr/>
        </p:nvSpPr>
        <p:spPr>
          <a:xfrm rot="1489764">
            <a:off x="4391947" y="2310669"/>
            <a:ext cx="1525420" cy="593959"/>
          </a:xfrm>
          <a:prstGeom prst="rect">
            <a:avLst/>
          </a:prstGeom>
          <a:noFill/>
        </p:spPr>
        <p:txBody>
          <a:bodyPr spcFirstLastPara="1" wrap="none" lIns="0" tIns="0" rIns="0" bIns="0" numCol="1" rtlCol="0" anchor="ctr">
            <a:prstTxWarp prst="textArchUp">
              <a:avLst/>
            </a:prstTxWarp>
            <a:noAutofit/>
          </a:bodyPr>
          <a:lstStyle/>
          <a:p>
            <a:pPr algn="ctr"/>
            <a:r>
              <a:rPr lang="en-US" sz="1500" dirty="0">
                <a:solidFill>
                  <a:schemeClr val="bg1"/>
                </a:solidFill>
              </a:rPr>
              <a:t>Type of </a:t>
            </a:r>
          </a:p>
          <a:p>
            <a:pPr algn="ctr"/>
            <a:r>
              <a:rPr lang="en-US" sz="1500" dirty="0">
                <a:solidFill>
                  <a:schemeClr val="bg1"/>
                </a:solidFill>
              </a:rPr>
              <a:t>Complaint</a:t>
            </a:r>
            <a:endParaRPr lang="en-IN" sz="1500" dirty="0">
              <a:solidFill>
                <a:schemeClr val="bg1"/>
              </a:solidFill>
            </a:endParaRPr>
          </a:p>
        </p:txBody>
      </p:sp>
      <p:sp>
        <p:nvSpPr>
          <p:cNvPr id="65" name="TextBox 64">
            <a:extLst>
              <a:ext uri="{FF2B5EF4-FFF2-40B4-BE49-F238E27FC236}">
                <a16:creationId xmlns:a16="http://schemas.microsoft.com/office/drawing/2014/main" id="{60FB1ED3-84A9-4E0D-86F2-FDC417663E51}"/>
              </a:ext>
            </a:extLst>
          </p:cNvPr>
          <p:cNvSpPr txBox="1"/>
          <p:nvPr/>
        </p:nvSpPr>
        <p:spPr>
          <a:xfrm rot="4560312">
            <a:off x="5070706" y="3129716"/>
            <a:ext cx="1372500" cy="593959"/>
          </a:xfrm>
          <a:prstGeom prst="rect">
            <a:avLst/>
          </a:prstGeom>
          <a:noFill/>
        </p:spPr>
        <p:txBody>
          <a:bodyPr spcFirstLastPara="1" wrap="none" lIns="0" tIns="0" rIns="0" bIns="0" numCol="1" rtlCol="0" anchor="ctr">
            <a:prstTxWarp prst="textArchUp">
              <a:avLst/>
            </a:prstTxWarp>
            <a:noAutofit/>
          </a:bodyPr>
          <a:lstStyle/>
          <a:p>
            <a:pPr algn="ctr"/>
            <a:r>
              <a:rPr lang="en-US" sz="1500" dirty="0">
                <a:solidFill>
                  <a:schemeClr val="bg1"/>
                </a:solidFill>
              </a:rPr>
              <a:t>Inform Trainees </a:t>
            </a:r>
          </a:p>
          <a:p>
            <a:pPr algn="ctr"/>
            <a:r>
              <a:rPr lang="en-US" sz="1500" dirty="0">
                <a:solidFill>
                  <a:schemeClr val="bg1"/>
                </a:solidFill>
              </a:rPr>
              <a:t>&amp; Faculty</a:t>
            </a:r>
            <a:endParaRPr lang="en-IN" sz="1500" dirty="0">
              <a:solidFill>
                <a:schemeClr val="bg1"/>
              </a:solidFill>
            </a:endParaRPr>
          </a:p>
        </p:txBody>
      </p:sp>
      <p:sp>
        <p:nvSpPr>
          <p:cNvPr id="66" name="TextBox 65">
            <a:extLst>
              <a:ext uri="{FF2B5EF4-FFF2-40B4-BE49-F238E27FC236}">
                <a16:creationId xmlns:a16="http://schemas.microsoft.com/office/drawing/2014/main" id="{687F3441-062C-4DD6-85D9-D253A72FEDAE}"/>
              </a:ext>
            </a:extLst>
          </p:cNvPr>
          <p:cNvSpPr txBox="1"/>
          <p:nvPr/>
        </p:nvSpPr>
        <p:spPr>
          <a:xfrm rot="18448371">
            <a:off x="4685106" y="4062512"/>
            <a:ext cx="1606320" cy="695535"/>
          </a:xfrm>
          <a:prstGeom prst="rect">
            <a:avLst/>
          </a:prstGeom>
          <a:noFill/>
        </p:spPr>
        <p:txBody>
          <a:bodyPr spcFirstLastPara="1" wrap="none" lIns="0" tIns="0" rIns="0" bIns="0" numCol="1" rtlCol="0" anchor="ctr">
            <a:prstTxWarp prst="textArchDown">
              <a:avLst/>
            </a:prstTxWarp>
            <a:noAutofit/>
          </a:bodyPr>
          <a:lstStyle/>
          <a:p>
            <a:pPr algn="ctr"/>
            <a:r>
              <a:rPr lang="en-US" sz="1500" dirty="0">
                <a:solidFill>
                  <a:schemeClr val="bg1"/>
                </a:solidFill>
              </a:rPr>
              <a:t>Determine</a:t>
            </a:r>
          </a:p>
          <a:p>
            <a:pPr algn="ctr"/>
            <a:r>
              <a:rPr lang="en-US" sz="1500" dirty="0">
                <a:solidFill>
                  <a:schemeClr val="bg1"/>
                </a:solidFill>
              </a:rPr>
              <a:t>Timeline</a:t>
            </a:r>
            <a:endParaRPr lang="en-IN" sz="1500" dirty="0">
              <a:solidFill>
                <a:schemeClr val="bg1"/>
              </a:solidFill>
            </a:endParaRPr>
          </a:p>
        </p:txBody>
      </p:sp>
      <p:sp>
        <p:nvSpPr>
          <p:cNvPr id="69" name="TextBox 68">
            <a:extLst>
              <a:ext uri="{FF2B5EF4-FFF2-40B4-BE49-F238E27FC236}">
                <a16:creationId xmlns:a16="http://schemas.microsoft.com/office/drawing/2014/main" id="{C82B5CAF-7AB7-475A-B8C0-29E612C87A9B}"/>
              </a:ext>
            </a:extLst>
          </p:cNvPr>
          <p:cNvSpPr txBox="1"/>
          <p:nvPr/>
        </p:nvSpPr>
        <p:spPr>
          <a:xfrm rot="17212165">
            <a:off x="2548526" y="3008419"/>
            <a:ext cx="1567817" cy="695535"/>
          </a:xfrm>
          <a:prstGeom prst="rect">
            <a:avLst/>
          </a:prstGeom>
          <a:noFill/>
        </p:spPr>
        <p:txBody>
          <a:bodyPr spcFirstLastPara="1" wrap="none" lIns="0" tIns="0" rIns="0" bIns="0" numCol="1" rtlCol="0" anchor="ctr">
            <a:prstTxWarp prst="textArchUp">
              <a:avLst/>
            </a:prstTxWarp>
            <a:noAutofit/>
          </a:bodyPr>
          <a:lstStyle/>
          <a:p>
            <a:pPr algn="ctr"/>
            <a:r>
              <a:rPr lang="en-US" sz="1500" dirty="0">
                <a:solidFill>
                  <a:schemeClr val="tx1"/>
                </a:solidFill>
              </a:rPr>
              <a:t>Inform GMEC</a:t>
            </a:r>
            <a:endParaRPr lang="en-IN" sz="1500" dirty="0">
              <a:solidFill>
                <a:schemeClr val="tx1"/>
              </a:solidFill>
            </a:endParaRPr>
          </a:p>
        </p:txBody>
      </p:sp>
      <p:sp>
        <p:nvSpPr>
          <p:cNvPr id="70" name="TextBox 69">
            <a:extLst>
              <a:ext uri="{FF2B5EF4-FFF2-40B4-BE49-F238E27FC236}">
                <a16:creationId xmlns:a16="http://schemas.microsoft.com/office/drawing/2014/main" id="{44C1A5A2-54C0-4148-89CB-7C396E9DE2B7}"/>
              </a:ext>
            </a:extLst>
          </p:cNvPr>
          <p:cNvSpPr txBox="1"/>
          <p:nvPr/>
        </p:nvSpPr>
        <p:spPr>
          <a:xfrm rot="19921607">
            <a:off x="3339884" y="2284608"/>
            <a:ext cx="1567817" cy="695535"/>
          </a:xfrm>
          <a:prstGeom prst="rect">
            <a:avLst/>
          </a:prstGeom>
          <a:noFill/>
        </p:spPr>
        <p:txBody>
          <a:bodyPr spcFirstLastPara="1" wrap="none" lIns="0" tIns="0" rIns="0" bIns="0" numCol="1" rtlCol="0" anchor="ctr">
            <a:prstTxWarp prst="textArchUp">
              <a:avLst/>
            </a:prstTxWarp>
            <a:noAutofit/>
          </a:bodyPr>
          <a:lstStyle/>
          <a:p>
            <a:pPr algn="ctr"/>
            <a:r>
              <a:rPr lang="en-US" sz="1500" dirty="0">
                <a:solidFill>
                  <a:schemeClr val="bg1"/>
                </a:solidFill>
              </a:rPr>
              <a:t>DIO</a:t>
            </a:r>
          </a:p>
          <a:p>
            <a:pPr algn="ctr"/>
            <a:r>
              <a:rPr lang="en-US" sz="1500" dirty="0">
                <a:solidFill>
                  <a:schemeClr val="bg1"/>
                </a:solidFill>
              </a:rPr>
              <a:t>Approval</a:t>
            </a:r>
            <a:endParaRPr lang="en-IN" sz="1500" dirty="0">
              <a:solidFill>
                <a:schemeClr val="bg1"/>
              </a:solidFill>
            </a:endParaRPr>
          </a:p>
        </p:txBody>
      </p:sp>
      <p:sp>
        <p:nvSpPr>
          <p:cNvPr id="54" name="Freeform 12">
            <a:extLst>
              <a:ext uri="{FF2B5EF4-FFF2-40B4-BE49-F238E27FC236}">
                <a16:creationId xmlns:a16="http://schemas.microsoft.com/office/drawing/2014/main" id="{3FC0AD1C-464E-4ADD-8D9E-13A1A9E9A840}"/>
              </a:ext>
            </a:extLst>
          </p:cNvPr>
          <p:cNvSpPr>
            <a:spLocks/>
          </p:cNvSpPr>
          <p:nvPr/>
        </p:nvSpPr>
        <p:spPr bwMode="auto">
          <a:xfrm>
            <a:off x="3557491" y="2335844"/>
            <a:ext cx="1016918" cy="1347875"/>
          </a:xfrm>
          <a:custGeom>
            <a:avLst/>
            <a:gdLst>
              <a:gd name="T0" fmla="*/ 600 w 600"/>
              <a:gd name="T1" fmla="*/ 0 h 796"/>
              <a:gd name="T2" fmla="*/ 0 w 600"/>
              <a:gd name="T3" fmla="*/ 273 h 796"/>
              <a:gd name="T4" fmla="*/ 600 w 600"/>
              <a:gd name="T5" fmla="*/ 796 h 796"/>
              <a:gd name="T6" fmla="*/ 600 w 600"/>
              <a:gd name="T7" fmla="*/ 0 h 796"/>
            </a:gdLst>
            <a:ahLst/>
            <a:cxnLst>
              <a:cxn ang="0">
                <a:pos x="T0" y="T1"/>
              </a:cxn>
              <a:cxn ang="0">
                <a:pos x="T2" y="T3"/>
              </a:cxn>
              <a:cxn ang="0">
                <a:pos x="T4" y="T5"/>
              </a:cxn>
              <a:cxn ang="0">
                <a:pos x="T6" y="T7"/>
              </a:cxn>
            </a:cxnLst>
            <a:rect l="0" t="0" r="r" b="b"/>
            <a:pathLst>
              <a:path w="600" h="796">
                <a:moveTo>
                  <a:pt x="600" y="0"/>
                </a:moveTo>
                <a:cubicBezTo>
                  <a:pt x="361" y="0"/>
                  <a:pt x="146" y="105"/>
                  <a:pt x="0" y="273"/>
                </a:cubicBezTo>
                <a:cubicBezTo>
                  <a:pt x="600" y="796"/>
                  <a:pt x="600" y="796"/>
                  <a:pt x="600" y="796"/>
                </a:cubicBezTo>
                <a:lnTo>
                  <a:pt x="600" y="0"/>
                </a:lnTo>
                <a:close/>
              </a:path>
            </a:pathLst>
          </a:custGeom>
          <a:solidFill>
            <a:schemeClr val="accent1">
              <a:lumMod val="60000"/>
              <a:lumOff val="40000"/>
            </a:schemeClr>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5" name="Freeform 13">
            <a:extLst>
              <a:ext uri="{FF2B5EF4-FFF2-40B4-BE49-F238E27FC236}">
                <a16:creationId xmlns:a16="http://schemas.microsoft.com/office/drawing/2014/main" id="{B5034DCB-D8BF-4BB7-BF67-7E6B360936D6}"/>
              </a:ext>
            </a:extLst>
          </p:cNvPr>
          <p:cNvSpPr>
            <a:spLocks/>
          </p:cNvSpPr>
          <p:nvPr/>
        </p:nvSpPr>
        <p:spPr bwMode="auto">
          <a:xfrm>
            <a:off x="4574408" y="2335844"/>
            <a:ext cx="1060434" cy="1347875"/>
          </a:xfrm>
          <a:custGeom>
            <a:avLst/>
            <a:gdLst>
              <a:gd name="T0" fmla="*/ 626 w 626"/>
              <a:gd name="T1" fmla="*/ 304 h 796"/>
              <a:gd name="T2" fmla="*/ 0 w 626"/>
              <a:gd name="T3" fmla="*/ 0 h 796"/>
              <a:gd name="T4" fmla="*/ 0 w 626"/>
              <a:gd name="T5" fmla="*/ 796 h 796"/>
              <a:gd name="T6" fmla="*/ 626 w 626"/>
              <a:gd name="T7" fmla="*/ 304 h 796"/>
            </a:gdLst>
            <a:ahLst/>
            <a:cxnLst>
              <a:cxn ang="0">
                <a:pos x="T0" y="T1"/>
              </a:cxn>
              <a:cxn ang="0">
                <a:pos x="T2" y="T3"/>
              </a:cxn>
              <a:cxn ang="0">
                <a:pos x="T4" y="T5"/>
              </a:cxn>
              <a:cxn ang="0">
                <a:pos x="T6" y="T7"/>
              </a:cxn>
            </a:cxnLst>
            <a:rect l="0" t="0" r="r" b="b"/>
            <a:pathLst>
              <a:path w="626" h="796">
                <a:moveTo>
                  <a:pt x="626" y="304"/>
                </a:moveTo>
                <a:cubicBezTo>
                  <a:pt x="481" y="119"/>
                  <a:pt x="254" y="0"/>
                  <a:pt x="0" y="0"/>
                </a:cubicBezTo>
                <a:cubicBezTo>
                  <a:pt x="0" y="796"/>
                  <a:pt x="0" y="796"/>
                  <a:pt x="0" y="796"/>
                </a:cubicBezTo>
                <a:lnTo>
                  <a:pt x="626" y="304"/>
                </a:lnTo>
                <a:close/>
              </a:path>
            </a:pathLst>
          </a:custGeom>
          <a:solidFill>
            <a:schemeClr val="accent2">
              <a:lumMod val="60000"/>
              <a:lumOff val="40000"/>
            </a:schemeClr>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6" name="Freeform 14">
            <a:extLst>
              <a:ext uri="{FF2B5EF4-FFF2-40B4-BE49-F238E27FC236}">
                <a16:creationId xmlns:a16="http://schemas.microsoft.com/office/drawing/2014/main" id="{610AB4ED-572F-43A3-BD65-8596594B7202}"/>
              </a:ext>
            </a:extLst>
          </p:cNvPr>
          <p:cNvSpPr>
            <a:spLocks/>
          </p:cNvSpPr>
          <p:nvPr/>
        </p:nvSpPr>
        <p:spPr bwMode="auto">
          <a:xfrm>
            <a:off x="4574408" y="2850030"/>
            <a:ext cx="1347875" cy="1152048"/>
          </a:xfrm>
          <a:custGeom>
            <a:avLst/>
            <a:gdLst>
              <a:gd name="T0" fmla="*/ 774 w 796"/>
              <a:gd name="T1" fmla="*/ 680 h 680"/>
              <a:gd name="T2" fmla="*/ 796 w 796"/>
              <a:gd name="T3" fmla="*/ 492 h 680"/>
              <a:gd name="T4" fmla="*/ 626 w 796"/>
              <a:gd name="T5" fmla="*/ 0 h 680"/>
              <a:gd name="T6" fmla="*/ 0 w 796"/>
              <a:gd name="T7" fmla="*/ 492 h 680"/>
              <a:gd name="T8" fmla="*/ 774 w 796"/>
              <a:gd name="T9" fmla="*/ 680 h 680"/>
            </a:gdLst>
            <a:ahLst/>
            <a:cxnLst>
              <a:cxn ang="0">
                <a:pos x="T0" y="T1"/>
              </a:cxn>
              <a:cxn ang="0">
                <a:pos x="T2" y="T3"/>
              </a:cxn>
              <a:cxn ang="0">
                <a:pos x="T4" y="T5"/>
              </a:cxn>
              <a:cxn ang="0">
                <a:pos x="T6" y="T7"/>
              </a:cxn>
              <a:cxn ang="0">
                <a:pos x="T8" y="T9"/>
              </a:cxn>
            </a:cxnLst>
            <a:rect l="0" t="0" r="r" b="b"/>
            <a:pathLst>
              <a:path w="796" h="680">
                <a:moveTo>
                  <a:pt x="774" y="680"/>
                </a:moveTo>
                <a:cubicBezTo>
                  <a:pt x="789" y="620"/>
                  <a:pt x="796" y="556"/>
                  <a:pt x="796" y="492"/>
                </a:cubicBezTo>
                <a:cubicBezTo>
                  <a:pt x="796" y="306"/>
                  <a:pt x="733" y="135"/>
                  <a:pt x="626" y="0"/>
                </a:cubicBezTo>
                <a:cubicBezTo>
                  <a:pt x="0" y="492"/>
                  <a:pt x="0" y="492"/>
                  <a:pt x="0" y="492"/>
                </a:cubicBezTo>
                <a:lnTo>
                  <a:pt x="774" y="680"/>
                </a:lnTo>
                <a:close/>
              </a:path>
            </a:pathLst>
          </a:custGeom>
          <a:solidFill>
            <a:schemeClr val="accent3">
              <a:lumMod val="60000"/>
              <a:lumOff val="40000"/>
            </a:schemeClr>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7" name="Freeform 15">
            <a:extLst>
              <a:ext uri="{FF2B5EF4-FFF2-40B4-BE49-F238E27FC236}">
                <a16:creationId xmlns:a16="http://schemas.microsoft.com/office/drawing/2014/main" id="{99396D23-A171-428D-A89D-BA51450B8800}"/>
              </a:ext>
            </a:extLst>
          </p:cNvPr>
          <p:cNvSpPr>
            <a:spLocks/>
          </p:cNvSpPr>
          <p:nvPr/>
        </p:nvSpPr>
        <p:spPr bwMode="auto">
          <a:xfrm>
            <a:off x="4574409" y="3683719"/>
            <a:ext cx="1310083" cy="1225340"/>
          </a:xfrm>
          <a:custGeom>
            <a:avLst/>
            <a:gdLst>
              <a:gd name="T0" fmla="*/ 774 w 774"/>
              <a:gd name="T1" fmla="*/ 188 h 724"/>
              <a:gd name="T2" fmla="*/ 0 w 774"/>
              <a:gd name="T3" fmla="*/ 0 h 724"/>
              <a:gd name="T4" fmla="*/ 330 w 774"/>
              <a:gd name="T5" fmla="*/ 724 h 724"/>
              <a:gd name="T6" fmla="*/ 774 w 774"/>
              <a:gd name="T7" fmla="*/ 188 h 724"/>
            </a:gdLst>
            <a:ahLst/>
            <a:cxnLst>
              <a:cxn ang="0">
                <a:pos x="T0" y="T1"/>
              </a:cxn>
              <a:cxn ang="0">
                <a:pos x="T2" y="T3"/>
              </a:cxn>
              <a:cxn ang="0">
                <a:pos x="T4" y="T5"/>
              </a:cxn>
              <a:cxn ang="0">
                <a:pos x="T6" y="T7"/>
              </a:cxn>
            </a:cxnLst>
            <a:rect l="0" t="0" r="r" b="b"/>
            <a:pathLst>
              <a:path w="774" h="724">
                <a:moveTo>
                  <a:pt x="774" y="188"/>
                </a:moveTo>
                <a:cubicBezTo>
                  <a:pt x="0" y="0"/>
                  <a:pt x="0" y="0"/>
                  <a:pt x="0" y="0"/>
                </a:cubicBezTo>
                <a:cubicBezTo>
                  <a:pt x="330" y="724"/>
                  <a:pt x="330" y="724"/>
                  <a:pt x="330" y="724"/>
                </a:cubicBezTo>
                <a:cubicBezTo>
                  <a:pt x="550" y="624"/>
                  <a:pt x="716" y="427"/>
                  <a:pt x="774" y="188"/>
                </a:cubicBezTo>
                <a:close/>
              </a:path>
            </a:pathLst>
          </a:custGeom>
          <a:solidFill>
            <a:schemeClr val="accent4">
              <a:lumMod val="60000"/>
              <a:lumOff val="40000"/>
            </a:schemeClr>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8" name="Freeform 16">
            <a:extLst>
              <a:ext uri="{FF2B5EF4-FFF2-40B4-BE49-F238E27FC236}">
                <a16:creationId xmlns:a16="http://schemas.microsoft.com/office/drawing/2014/main" id="{D5A7D804-4895-4FDA-ABE5-99E135ACD61E}"/>
              </a:ext>
            </a:extLst>
          </p:cNvPr>
          <p:cNvSpPr>
            <a:spLocks/>
          </p:cNvSpPr>
          <p:nvPr/>
        </p:nvSpPr>
        <p:spPr bwMode="auto">
          <a:xfrm>
            <a:off x="3954867" y="3683719"/>
            <a:ext cx="1178388" cy="1347875"/>
          </a:xfrm>
          <a:custGeom>
            <a:avLst/>
            <a:gdLst>
              <a:gd name="T0" fmla="*/ 0 w 696"/>
              <a:gd name="T1" fmla="*/ 707 h 796"/>
              <a:gd name="T2" fmla="*/ 366 w 696"/>
              <a:gd name="T3" fmla="*/ 796 h 796"/>
              <a:gd name="T4" fmla="*/ 696 w 696"/>
              <a:gd name="T5" fmla="*/ 724 h 796"/>
              <a:gd name="T6" fmla="*/ 366 w 696"/>
              <a:gd name="T7" fmla="*/ 0 h 796"/>
              <a:gd name="T8" fmla="*/ 0 w 696"/>
              <a:gd name="T9" fmla="*/ 707 h 796"/>
            </a:gdLst>
            <a:ahLst/>
            <a:cxnLst>
              <a:cxn ang="0">
                <a:pos x="T0" y="T1"/>
              </a:cxn>
              <a:cxn ang="0">
                <a:pos x="T2" y="T3"/>
              </a:cxn>
              <a:cxn ang="0">
                <a:pos x="T4" y="T5"/>
              </a:cxn>
              <a:cxn ang="0">
                <a:pos x="T6" y="T7"/>
              </a:cxn>
              <a:cxn ang="0">
                <a:pos x="T8" y="T9"/>
              </a:cxn>
            </a:cxnLst>
            <a:rect l="0" t="0" r="r" b="b"/>
            <a:pathLst>
              <a:path w="696" h="796">
                <a:moveTo>
                  <a:pt x="0" y="707"/>
                </a:moveTo>
                <a:cubicBezTo>
                  <a:pt x="110" y="763"/>
                  <a:pt x="234" y="796"/>
                  <a:pt x="366" y="796"/>
                </a:cubicBezTo>
                <a:cubicBezTo>
                  <a:pt x="484" y="796"/>
                  <a:pt x="596" y="770"/>
                  <a:pt x="696" y="724"/>
                </a:cubicBezTo>
                <a:cubicBezTo>
                  <a:pt x="366" y="0"/>
                  <a:pt x="366" y="0"/>
                  <a:pt x="366" y="0"/>
                </a:cubicBezTo>
                <a:lnTo>
                  <a:pt x="0" y="707"/>
                </a:lnTo>
                <a:close/>
              </a:path>
            </a:pathLst>
          </a:custGeom>
          <a:solidFill>
            <a:schemeClr val="accent5">
              <a:lumMod val="60000"/>
              <a:lumOff val="40000"/>
            </a:schemeClr>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59" name="Freeform 17">
            <a:extLst>
              <a:ext uri="{FF2B5EF4-FFF2-40B4-BE49-F238E27FC236}">
                <a16:creationId xmlns:a16="http://schemas.microsoft.com/office/drawing/2014/main" id="{77A01D7A-A0AE-4FAA-9076-ADCC7A1B2334}"/>
              </a:ext>
            </a:extLst>
          </p:cNvPr>
          <p:cNvSpPr>
            <a:spLocks/>
          </p:cNvSpPr>
          <p:nvPr/>
        </p:nvSpPr>
        <p:spPr bwMode="auto">
          <a:xfrm>
            <a:off x="3226533" y="2797351"/>
            <a:ext cx="1347875" cy="1138307"/>
          </a:xfrm>
          <a:custGeom>
            <a:avLst/>
            <a:gdLst>
              <a:gd name="T0" fmla="*/ 196 w 796"/>
              <a:gd name="T1" fmla="*/ 0 h 672"/>
              <a:gd name="T2" fmla="*/ 0 w 796"/>
              <a:gd name="T3" fmla="*/ 523 h 672"/>
              <a:gd name="T4" fmla="*/ 14 w 796"/>
              <a:gd name="T5" fmla="*/ 672 h 672"/>
              <a:gd name="T6" fmla="*/ 796 w 796"/>
              <a:gd name="T7" fmla="*/ 523 h 672"/>
              <a:gd name="T8" fmla="*/ 196 w 796"/>
              <a:gd name="T9" fmla="*/ 0 h 672"/>
            </a:gdLst>
            <a:ahLst/>
            <a:cxnLst>
              <a:cxn ang="0">
                <a:pos x="T0" y="T1"/>
              </a:cxn>
              <a:cxn ang="0">
                <a:pos x="T2" y="T3"/>
              </a:cxn>
              <a:cxn ang="0">
                <a:pos x="T4" y="T5"/>
              </a:cxn>
              <a:cxn ang="0">
                <a:pos x="T6" y="T7"/>
              </a:cxn>
              <a:cxn ang="0">
                <a:pos x="T8" y="T9"/>
              </a:cxn>
            </a:cxnLst>
            <a:rect l="0" t="0" r="r" b="b"/>
            <a:pathLst>
              <a:path w="796" h="672">
                <a:moveTo>
                  <a:pt x="196" y="0"/>
                </a:moveTo>
                <a:cubicBezTo>
                  <a:pt x="74" y="140"/>
                  <a:pt x="0" y="323"/>
                  <a:pt x="0" y="523"/>
                </a:cubicBezTo>
                <a:cubicBezTo>
                  <a:pt x="0" y="574"/>
                  <a:pt x="5" y="623"/>
                  <a:pt x="14" y="672"/>
                </a:cubicBezTo>
                <a:cubicBezTo>
                  <a:pt x="796" y="523"/>
                  <a:pt x="796" y="523"/>
                  <a:pt x="796" y="523"/>
                </a:cubicBezTo>
                <a:lnTo>
                  <a:pt x="196" y="0"/>
                </a:lnTo>
                <a:close/>
              </a:path>
            </a:pathLst>
          </a:custGeom>
          <a:solidFill>
            <a:schemeClr val="tx2">
              <a:lumMod val="60000"/>
              <a:lumOff val="40000"/>
            </a:schemeClr>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60" name="Freeform 18">
            <a:extLst>
              <a:ext uri="{FF2B5EF4-FFF2-40B4-BE49-F238E27FC236}">
                <a16:creationId xmlns:a16="http://schemas.microsoft.com/office/drawing/2014/main" id="{9FA5ECE9-F4B2-4BA7-A1ED-A68AC76EE57F}"/>
              </a:ext>
            </a:extLst>
          </p:cNvPr>
          <p:cNvSpPr>
            <a:spLocks/>
          </p:cNvSpPr>
          <p:nvPr/>
        </p:nvSpPr>
        <p:spPr bwMode="auto">
          <a:xfrm>
            <a:off x="3249437" y="3683719"/>
            <a:ext cx="1324971" cy="1196711"/>
          </a:xfrm>
          <a:custGeom>
            <a:avLst/>
            <a:gdLst>
              <a:gd name="T0" fmla="*/ 0 w 782"/>
              <a:gd name="T1" fmla="*/ 149 h 707"/>
              <a:gd name="T2" fmla="*/ 416 w 782"/>
              <a:gd name="T3" fmla="*/ 707 h 707"/>
              <a:gd name="T4" fmla="*/ 782 w 782"/>
              <a:gd name="T5" fmla="*/ 0 h 707"/>
              <a:gd name="T6" fmla="*/ 0 w 782"/>
              <a:gd name="T7" fmla="*/ 149 h 707"/>
            </a:gdLst>
            <a:ahLst/>
            <a:cxnLst>
              <a:cxn ang="0">
                <a:pos x="T0" y="T1"/>
              </a:cxn>
              <a:cxn ang="0">
                <a:pos x="T2" y="T3"/>
              </a:cxn>
              <a:cxn ang="0">
                <a:pos x="T4" y="T5"/>
              </a:cxn>
              <a:cxn ang="0">
                <a:pos x="T6" y="T7"/>
              </a:cxn>
            </a:cxnLst>
            <a:rect l="0" t="0" r="r" b="b"/>
            <a:pathLst>
              <a:path w="782" h="707">
                <a:moveTo>
                  <a:pt x="0" y="149"/>
                </a:moveTo>
                <a:cubicBezTo>
                  <a:pt x="46" y="392"/>
                  <a:pt x="203" y="596"/>
                  <a:pt x="416" y="707"/>
                </a:cubicBezTo>
                <a:cubicBezTo>
                  <a:pt x="782" y="0"/>
                  <a:pt x="782" y="0"/>
                  <a:pt x="782" y="0"/>
                </a:cubicBezTo>
                <a:lnTo>
                  <a:pt x="0" y="149"/>
                </a:lnTo>
                <a:close/>
              </a:path>
            </a:pathLst>
          </a:custGeom>
          <a:solidFill>
            <a:schemeClr val="accent6">
              <a:lumMod val="60000"/>
              <a:lumOff val="40000"/>
            </a:schemeClr>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81" name="Oval 19">
            <a:extLst>
              <a:ext uri="{FF2B5EF4-FFF2-40B4-BE49-F238E27FC236}">
                <a16:creationId xmlns:a16="http://schemas.microsoft.com/office/drawing/2014/main" id="{271DA1B6-FDA4-40D0-9FEC-5070108E0FEB}"/>
              </a:ext>
            </a:extLst>
          </p:cNvPr>
          <p:cNvSpPr>
            <a:spLocks noChangeArrowheads="1"/>
          </p:cNvSpPr>
          <p:nvPr/>
        </p:nvSpPr>
        <p:spPr bwMode="auto">
          <a:xfrm>
            <a:off x="3030884" y="2687577"/>
            <a:ext cx="2653013" cy="2653012"/>
          </a:xfrm>
          <a:prstGeom prst="ellipse">
            <a:avLst/>
          </a:prstGeom>
          <a:solidFill>
            <a:schemeClr val="tx1">
              <a:alpha val="37000"/>
            </a:schemeClr>
          </a:solidFill>
          <a:ln>
            <a:noFill/>
          </a:ln>
          <a:effectLst>
            <a:softEdge rad="419100"/>
          </a:effectLst>
        </p:spPr>
        <p:txBody>
          <a:bodyPr vert="horz" wrap="square" lIns="68598" tIns="34299" rIns="68598" bIns="34299" numCol="1" anchor="t" anchorCtr="0" compatLnSpc="1">
            <a:prstTxWarp prst="textNoShape">
              <a:avLst/>
            </a:prstTxWarp>
          </a:bodyPr>
          <a:lstStyle/>
          <a:p>
            <a:endParaRPr lang="en-IN" sz="1050"/>
          </a:p>
        </p:txBody>
      </p:sp>
      <p:sp>
        <p:nvSpPr>
          <p:cNvPr id="61" name="Oval 19">
            <a:extLst>
              <a:ext uri="{FF2B5EF4-FFF2-40B4-BE49-F238E27FC236}">
                <a16:creationId xmlns:a16="http://schemas.microsoft.com/office/drawing/2014/main" id="{D09A4F2D-8DC7-4199-A950-1623E85DF796}"/>
              </a:ext>
            </a:extLst>
          </p:cNvPr>
          <p:cNvSpPr>
            <a:spLocks noChangeArrowheads="1"/>
          </p:cNvSpPr>
          <p:nvPr/>
        </p:nvSpPr>
        <p:spPr bwMode="auto">
          <a:xfrm>
            <a:off x="3475908" y="2559820"/>
            <a:ext cx="2195855" cy="2195853"/>
          </a:xfrm>
          <a:prstGeom prst="ellipse">
            <a:avLst/>
          </a:prstGeom>
          <a:solidFill>
            <a:schemeClr val="bg1"/>
          </a:solidFill>
          <a:ln>
            <a:noFill/>
          </a:ln>
        </p:spPr>
        <p:txBody>
          <a:bodyPr vert="horz" wrap="square" lIns="68598" tIns="34299" rIns="68598" bIns="34299" numCol="1" anchor="t" anchorCtr="0" compatLnSpc="1">
            <a:prstTxWarp prst="textNoShape">
              <a:avLst/>
            </a:prstTxWarp>
          </a:bodyPr>
          <a:lstStyle/>
          <a:p>
            <a:endParaRPr lang="en-IN" sz="1050"/>
          </a:p>
        </p:txBody>
      </p:sp>
      <p:sp>
        <p:nvSpPr>
          <p:cNvPr id="67" name="TextBox 66">
            <a:extLst>
              <a:ext uri="{FF2B5EF4-FFF2-40B4-BE49-F238E27FC236}">
                <a16:creationId xmlns:a16="http://schemas.microsoft.com/office/drawing/2014/main" id="{326160FA-58A5-420C-8B8E-5095EE4C4747}"/>
              </a:ext>
            </a:extLst>
          </p:cNvPr>
          <p:cNvSpPr txBox="1"/>
          <p:nvPr/>
        </p:nvSpPr>
        <p:spPr>
          <a:xfrm>
            <a:off x="3765261" y="4541245"/>
            <a:ext cx="1567817" cy="695535"/>
          </a:xfrm>
          <a:prstGeom prst="rect">
            <a:avLst/>
          </a:prstGeom>
          <a:noFill/>
        </p:spPr>
        <p:txBody>
          <a:bodyPr spcFirstLastPara="1" wrap="none" lIns="0" tIns="0" rIns="0" bIns="0" numCol="1" rtlCol="0" anchor="ctr">
            <a:prstTxWarp prst="textArchDown">
              <a:avLst/>
            </a:prstTxWarp>
            <a:noAutofit/>
          </a:bodyPr>
          <a:lstStyle/>
          <a:p>
            <a:pPr algn="ctr"/>
            <a:r>
              <a:rPr lang="en-US" sz="1500" dirty="0">
                <a:solidFill>
                  <a:schemeClr val="bg1"/>
                </a:solidFill>
              </a:rPr>
              <a:t>Map Out</a:t>
            </a:r>
          </a:p>
          <a:p>
            <a:pPr algn="ctr"/>
            <a:r>
              <a:rPr lang="en-US" sz="1500" dirty="0">
                <a:solidFill>
                  <a:schemeClr val="bg1"/>
                </a:solidFill>
              </a:rPr>
              <a:t>Response</a:t>
            </a:r>
            <a:endParaRPr lang="en-IN" sz="1500" dirty="0">
              <a:solidFill>
                <a:schemeClr val="bg1"/>
              </a:solidFill>
            </a:endParaRPr>
          </a:p>
        </p:txBody>
      </p:sp>
      <p:sp>
        <p:nvSpPr>
          <p:cNvPr id="68" name="TextBox 67">
            <a:extLst>
              <a:ext uri="{FF2B5EF4-FFF2-40B4-BE49-F238E27FC236}">
                <a16:creationId xmlns:a16="http://schemas.microsoft.com/office/drawing/2014/main" id="{19A71CFE-70CB-44DD-8A31-173AF46F012A}"/>
              </a:ext>
            </a:extLst>
          </p:cNvPr>
          <p:cNvSpPr txBox="1"/>
          <p:nvPr/>
        </p:nvSpPr>
        <p:spPr>
          <a:xfrm rot="3171003">
            <a:off x="2739432" y="4113625"/>
            <a:ext cx="1567817" cy="695535"/>
          </a:xfrm>
          <a:prstGeom prst="rect">
            <a:avLst/>
          </a:prstGeom>
          <a:noFill/>
        </p:spPr>
        <p:txBody>
          <a:bodyPr spcFirstLastPara="1" wrap="none" lIns="0" tIns="0" rIns="0" bIns="0" numCol="1" rtlCol="0" anchor="ctr">
            <a:prstTxWarp prst="textArchDown">
              <a:avLst/>
            </a:prstTxWarp>
            <a:noAutofit/>
          </a:bodyPr>
          <a:lstStyle/>
          <a:p>
            <a:pPr algn="ctr"/>
            <a:r>
              <a:rPr lang="en-US" sz="1500" dirty="0">
                <a:solidFill>
                  <a:schemeClr val="bg1"/>
                </a:solidFill>
              </a:rPr>
              <a:t>Draft Response</a:t>
            </a:r>
            <a:endParaRPr lang="en-IN" sz="1500" dirty="0">
              <a:solidFill>
                <a:schemeClr val="bg1"/>
              </a:solidFill>
            </a:endParaRPr>
          </a:p>
        </p:txBody>
      </p:sp>
      <p:sp>
        <p:nvSpPr>
          <p:cNvPr id="27" name="TextBox 26">
            <a:extLst>
              <a:ext uri="{FF2B5EF4-FFF2-40B4-BE49-F238E27FC236}">
                <a16:creationId xmlns:a16="http://schemas.microsoft.com/office/drawing/2014/main" id="{75C8F9B4-615D-4AF6-8527-5B5F5C898BC7}"/>
              </a:ext>
            </a:extLst>
          </p:cNvPr>
          <p:cNvSpPr txBox="1"/>
          <p:nvPr/>
        </p:nvSpPr>
        <p:spPr>
          <a:xfrm>
            <a:off x="1742603" y="919908"/>
            <a:ext cx="3236635" cy="707886"/>
          </a:xfrm>
          <a:prstGeom prst="rect">
            <a:avLst/>
          </a:prstGeom>
          <a:noFill/>
        </p:spPr>
        <p:txBody>
          <a:bodyPr wrap="square" rtlCol="0" anchor="ctr">
            <a:spAutoFit/>
          </a:bodyPr>
          <a:lstStyle/>
          <a:p>
            <a:pPr algn="ctr"/>
            <a:r>
              <a:rPr lang="en-IN" sz="4000" b="1" dirty="0">
                <a:latin typeface="Oswald" panose="02000506000000020004" pitchFamily="2" charset="0"/>
              </a:rPr>
              <a:t>Framework</a:t>
            </a:r>
          </a:p>
        </p:txBody>
      </p:sp>
      <p:sp>
        <p:nvSpPr>
          <p:cNvPr id="5" name="TextBox 4">
            <a:extLst>
              <a:ext uri="{FF2B5EF4-FFF2-40B4-BE49-F238E27FC236}">
                <a16:creationId xmlns:a16="http://schemas.microsoft.com/office/drawing/2014/main" id="{C99D777C-9B48-C139-FD93-C5A21CB569F6}"/>
              </a:ext>
            </a:extLst>
          </p:cNvPr>
          <p:cNvSpPr txBox="1"/>
          <p:nvPr/>
        </p:nvSpPr>
        <p:spPr>
          <a:xfrm>
            <a:off x="5756956" y="1300918"/>
            <a:ext cx="2594650" cy="1083374"/>
          </a:xfrm>
          <a:prstGeom prst="rect">
            <a:avLst/>
          </a:prstGeom>
          <a:noFill/>
        </p:spPr>
        <p:txBody>
          <a:bodyPr wrap="square" rtlCol="0">
            <a:spAutoFit/>
          </a:bodyPr>
          <a:lstStyle/>
          <a:p>
            <a:pPr lvl="1">
              <a:lnSpc>
                <a:spcPct val="120000"/>
              </a:lnSpc>
            </a:pPr>
            <a:r>
              <a:rPr lang="en-US" dirty="0"/>
              <a:t>Most Common:</a:t>
            </a:r>
          </a:p>
          <a:p>
            <a:pPr lvl="3">
              <a:lnSpc>
                <a:spcPct val="120000"/>
              </a:lnSpc>
            </a:pPr>
            <a:r>
              <a:rPr lang="en-US" dirty="0"/>
              <a:t>    Supervision</a:t>
            </a:r>
          </a:p>
          <a:p>
            <a:pPr lvl="2">
              <a:lnSpc>
                <a:spcPct val="120000"/>
              </a:lnSpc>
            </a:pPr>
            <a:r>
              <a:rPr lang="en-US" dirty="0"/>
              <a:t>    Lack of teaching by faculty</a:t>
            </a:r>
          </a:p>
          <a:p>
            <a:endParaRPr lang="en-US" dirty="0"/>
          </a:p>
        </p:txBody>
      </p:sp>
      <p:sp>
        <p:nvSpPr>
          <p:cNvPr id="35" name="TextBox 34">
            <a:extLst>
              <a:ext uri="{FF2B5EF4-FFF2-40B4-BE49-F238E27FC236}">
                <a16:creationId xmlns:a16="http://schemas.microsoft.com/office/drawing/2014/main" id="{29F9C739-E879-054B-0137-4FF0FCAD73ED}"/>
              </a:ext>
            </a:extLst>
          </p:cNvPr>
          <p:cNvSpPr txBox="1"/>
          <p:nvPr/>
        </p:nvSpPr>
        <p:spPr>
          <a:xfrm>
            <a:off x="6534674" y="2687577"/>
            <a:ext cx="2333101" cy="844142"/>
          </a:xfrm>
          <a:prstGeom prst="rect">
            <a:avLst/>
          </a:prstGeom>
          <a:noFill/>
        </p:spPr>
        <p:txBody>
          <a:bodyPr wrap="square" rtlCol="0">
            <a:spAutoFit/>
          </a:bodyPr>
          <a:lstStyle/>
          <a:p>
            <a:pPr marL="342900" lvl="1" indent="-342900">
              <a:lnSpc>
                <a:spcPct val="120000"/>
              </a:lnSpc>
              <a:buAutoNum type="arabicPeriod"/>
            </a:pPr>
            <a:r>
              <a:rPr lang="en-US" dirty="0"/>
              <a:t>Closed Meetings</a:t>
            </a:r>
          </a:p>
          <a:p>
            <a:pPr marL="342900" lvl="1" indent="-342900">
              <a:lnSpc>
                <a:spcPct val="120000"/>
              </a:lnSpc>
              <a:buAutoNum type="arabicPeriod"/>
            </a:pPr>
            <a:r>
              <a:rPr lang="en-US" dirty="0"/>
              <a:t>Separate Faculty &amp; Trainees</a:t>
            </a:r>
          </a:p>
        </p:txBody>
      </p:sp>
      <p:sp>
        <p:nvSpPr>
          <p:cNvPr id="36" name="TextBox 35">
            <a:extLst>
              <a:ext uri="{FF2B5EF4-FFF2-40B4-BE49-F238E27FC236}">
                <a16:creationId xmlns:a16="http://schemas.microsoft.com/office/drawing/2014/main" id="{6F376C11-5000-0AC7-AF2F-5385B4002DDA}"/>
              </a:ext>
            </a:extLst>
          </p:cNvPr>
          <p:cNvSpPr txBox="1"/>
          <p:nvPr/>
        </p:nvSpPr>
        <p:spPr>
          <a:xfrm>
            <a:off x="3708642" y="5675941"/>
            <a:ext cx="3320808" cy="585610"/>
          </a:xfrm>
          <a:prstGeom prst="rect">
            <a:avLst/>
          </a:prstGeom>
          <a:noFill/>
        </p:spPr>
        <p:txBody>
          <a:bodyPr wrap="square" rtlCol="0">
            <a:spAutoFit/>
          </a:bodyPr>
          <a:lstStyle/>
          <a:p>
            <a:pPr lvl="1">
              <a:lnSpc>
                <a:spcPct val="120000"/>
              </a:lnSpc>
            </a:pPr>
            <a:r>
              <a:rPr lang="en-US" dirty="0"/>
              <a:t>Develop key points</a:t>
            </a:r>
          </a:p>
          <a:p>
            <a:pPr lvl="1">
              <a:lnSpc>
                <a:spcPct val="120000"/>
              </a:lnSpc>
            </a:pPr>
            <a:r>
              <a:rPr lang="en-US" dirty="0"/>
              <a:t>List documents to attach to response</a:t>
            </a:r>
          </a:p>
        </p:txBody>
      </p:sp>
      <p:sp>
        <p:nvSpPr>
          <p:cNvPr id="37" name="TextBox 36">
            <a:extLst>
              <a:ext uri="{FF2B5EF4-FFF2-40B4-BE49-F238E27FC236}">
                <a16:creationId xmlns:a16="http://schemas.microsoft.com/office/drawing/2014/main" id="{7CA6C3D1-2A2C-300B-2EFB-24C85CC97C52}"/>
              </a:ext>
            </a:extLst>
          </p:cNvPr>
          <p:cNvSpPr txBox="1"/>
          <p:nvPr/>
        </p:nvSpPr>
        <p:spPr>
          <a:xfrm>
            <a:off x="673596" y="4275854"/>
            <a:ext cx="2333101" cy="585610"/>
          </a:xfrm>
          <a:prstGeom prst="rect">
            <a:avLst/>
          </a:prstGeom>
          <a:noFill/>
        </p:spPr>
        <p:txBody>
          <a:bodyPr wrap="square" rtlCol="0">
            <a:spAutoFit/>
          </a:bodyPr>
          <a:lstStyle/>
          <a:p>
            <a:pPr lvl="1">
              <a:lnSpc>
                <a:spcPct val="120000"/>
              </a:lnSpc>
            </a:pPr>
            <a:r>
              <a:rPr lang="en-US" dirty="0"/>
              <a:t>Plan for several drafts </a:t>
            </a:r>
          </a:p>
          <a:p>
            <a:pPr lvl="1">
              <a:lnSpc>
                <a:spcPct val="120000"/>
              </a:lnSpc>
            </a:pPr>
            <a:r>
              <a:rPr lang="en-US" dirty="0"/>
              <a:t>and reviews</a:t>
            </a:r>
          </a:p>
        </p:txBody>
      </p:sp>
      <p:sp>
        <p:nvSpPr>
          <p:cNvPr id="38" name="TextBox 37">
            <a:extLst>
              <a:ext uri="{FF2B5EF4-FFF2-40B4-BE49-F238E27FC236}">
                <a16:creationId xmlns:a16="http://schemas.microsoft.com/office/drawing/2014/main" id="{0A22FF9C-3C0D-F140-1C42-D95E695AAC77}"/>
              </a:ext>
            </a:extLst>
          </p:cNvPr>
          <p:cNvSpPr txBox="1"/>
          <p:nvPr/>
        </p:nvSpPr>
        <p:spPr>
          <a:xfrm>
            <a:off x="402126" y="2641347"/>
            <a:ext cx="2333101" cy="844142"/>
          </a:xfrm>
          <a:prstGeom prst="rect">
            <a:avLst/>
          </a:prstGeom>
          <a:noFill/>
        </p:spPr>
        <p:txBody>
          <a:bodyPr wrap="square" rtlCol="0">
            <a:spAutoFit/>
          </a:bodyPr>
          <a:lstStyle/>
          <a:p>
            <a:pPr>
              <a:lnSpc>
                <a:spcPct val="120000"/>
              </a:lnSpc>
            </a:pPr>
            <a:r>
              <a:rPr lang="en-US" sz="1400" dirty="0"/>
              <a:t>Next meeting/via email depending on timeline for response</a:t>
            </a:r>
          </a:p>
        </p:txBody>
      </p:sp>
      <p:sp>
        <p:nvSpPr>
          <p:cNvPr id="39" name="Google Shape;79;p1">
            <a:extLst>
              <a:ext uri="{FF2B5EF4-FFF2-40B4-BE49-F238E27FC236}">
                <a16:creationId xmlns:a16="http://schemas.microsoft.com/office/drawing/2014/main" id="{9EAFBDBE-FF44-64D6-E545-F0ACAFF91DC7}"/>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pic>
        <p:nvPicPr>
          <p:cNvPr id="40" name="Google Shape;82;p1" descr="Mining tools with solid fill">
            <a:extLst>
              <a:ext uri="{FF2B5EF4-FFF2-40B4-BE49-F238E27FC236}">
                <a16:creationId xmlns:a16="http://schemas.microsoft.com/office/drawing/2014/main" id="{06112971-9F8B-1ADF-4E7D-F3C5F8ADF890}"/>
              </a:ext>
            </a:extLst>
          </p:cNvPr>
          <p:cNvPicPr preferRelativeResize="0"/>
          <p:nvPr/>
        </p:nvPicPr>
        <p:blipFill rotWithShape="1">
          <a:blip r:embed="rId2">
            <a:alphaModFix/>
          </a:blip>
          <a:srcRect/>
          <a:stretch/>
        </p:blipFill>
        <p:spPr>
          <a:xfrm>
            <a:off x="4572000" y="452047"/>
            <a:ext cx="914400" cy="914400"/>
          </a:xfrm>
          <a:prstGeom prst="rect">
            <a:avLst/>
          </a:prstGeom>
          <a:noFill/>
          <a:ln>
            <a:noFill/>
          </a:ln>
        </p:spPr>
      </p:pic>
      <p:sp>
        <p:nvSpPr>
          <p:cNvPr id="2" name="Slide Number Placeholder 1">
            <a:extLst>
              <a:ext uri="{FF2B5EF4-FFF2-40B4-BE49-F238E27FC236}">
                <a16:creationId xmlns:a16="http://schemas.microsoft.com/office/drawing/2014/main" id="{035767DC-2B62-3D40-C90D-EDA7096A0558}"/>
              </a:ext>
            </a:extLst>
          </p:cNvPr>
          <p:cNvSpPr>
            <a:spLocks noGrp="1"/>
          </p:cNvSpPr>
          <p:nvPr>
            <p:ph type="sldNum" sz="quarter" idx="12"/>
          </p:nvPr>
        </p:nvSpPr>
        <p:spPr/>
        <p:txBody>
          <a:bodyPr/>
          <a:lstStyle/>
          <a:p>
            <a:fld id="{96E69268-9C8B-4EBF-A9EE-DC5DC2D48DC3}" type="slidenum">
              <a:rPr lang="en-US" smtClean="0"/>
              <a:pPr/>
              <a:t>16</a:t>
            </a:fld>
            <a:endParaRPr lang="en-US"/>
          </a:p>
        </p:txBody>
      </p:sp>
    </p:spTree>
    <p:extLst>
      <p:ext uri="{BB962C8B-B14F-4D97-AF65-F5344CB8AC3E}">
        <p14:creationId xmlns:p14="http://schemas.microsoft.com/office/powerpoint/2010/main" val="3962565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D97785-385C-6787-90C5-8B90007FD124}"/>
              </a:ext>
            </a:extLst>
          </p:cNvPr>
          <p:cNvSpPr>
            <a:spLocks noGrp="1"/>
          </p:cNvSpPr>
          <p:nvPr>
            <p:ph type="title"/>
          </p:nvPr>
        </p:nvSpPr>
        <p:spPr/>
        <p:txBody>
          <a:bodyPr>
            <a:normAutofit/>
          </a:bodyPr>
          <a:lstStyle/>
          <a:p>
            <a:r>
              <a:rPr lang="en-US" dirty="0"/>
              <a:t>Oversight by the Sponsoring Institution</a:t>
            </a:r>
          </a:p>
        </p:txBody>
      </p:sp>
      <p:sp>
        <p:nvSpPr>
          <p:cNvPr id="4" name="Slide Number Placeholder 3">
            <a:extLst>
              <a:ext uri="{FF2B5EF4-FFF2-40B4-BE49-F238E27FC236}">
                <a16:creationId xmlns:a16="http://schemas.microsoft.com/office/drawing/2014/main" id="{4682DFA3-4C12-59C3-768C-BBBF91CB9B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7" name="Google Shape;79;p1">
            <a:extLst>
              <a:ext uri="{FF2B5EF4-FFF2-40B4-BE49-F238E27FC236}">
                <a16:creationId xmlns:a16="http://schemas.microsoft.com/office/drawing/2014/main" id="{2DDC96CB-FE86-A3B8-014D-4836E3309A7A}"/>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grpSp>
        <p:nvGrpSpPr>
          <p:cNvPr id="8" name="Group 7">
            <a:extLst>
              <a:ext uri="{FF2B5EF4-FFF2-40B4-BE49-F238E27FC236}">
                <a16:creationId xmlns:a16="http://schemas.microsoft.com/office/drawing/2014/main" id="{B6EDED3B-CF58-759C-55F8-D98B147B4F6E}"/>
              </a:ext>
            </a:extLst>
          </p:cNvPr>
          <p:cNvGrpSpPr/>
          <p:nvPr/>
        </p:nvGrpSpPr>
        <p:grpSpPr>
          <a:xfrm>
            <a:off x="1128717" y="1914527"/>
            <a:ext cx="5633245" cy="814389"/>
            <a:chOff x="1504955" y="1409703"/>
            <a:chExt cx="7510993" cy="1085852"/>
          </a:xfrm>
          <a:solidFill>
            <a:schemeClr val="accent6"/>
          </a:solidFill>
        </p:grpSpPr>
        <p:sp>
          <p:nvSpPr>
            <p:cNvPr id="9" name="Rectangle: Single Corner Rounded 8">
              <a:extLst>
                <a:ext uri="{FF2B5EF4-FFF2-40B4-BE49-F238E27FC236}">
                  <a16:creationId xmlns:a16="http://schemas.microsoft.com/office/drawing/2014/main" id="{F9998147-84F6-D559-9286-90840173CCA9}"/>
                </a:ext>
              </a:extLst>
            </p:cNvPr>
            <p:cNvSpPr/>
            <p:nvPr/>
          </p:nvSpPr>
          <p:spPr>
            <a:xfrm rot="16200000">
              <a:off x="4717525" y="-1802867"/>
              <a:ext cx="1085851" cy="7510992"/>
            </a:xfrm>
            <a:prstGeom prst="round1Rect">
              <a:avLst>
                <a:gd name="adj" fmla="val 50000"/>
              </a:avLst>
            </a:prstGeom>
            <a:grpFill/>
            <a:ln>
              <a:noFill/>
            </a:ln>
            <a:effectLst>
              <a:outerShdw blurRad="177800" dist="38100" dir="4800000" algn="ctr" rotWithShape="0">
                <a:srgbClr val="000000">
                  <a:alpha val="30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10" name="Rectangle: Single Corner Rounded 9">
              <a:extLst>
                <a:ext uri="{FF2B5EF4-FFF2-40B4-BE49-F238E27FC236}">
                  <a16:creationId xmlns:a16="http://schemas.microsoft.com/office/drawing/2014/main" id="{2C9C2255-FCB0-02D0-2468-B56D90E79957}"/>
                </a:ext>
              </a:extLst>
            </p:cNvPr>
            <p:cNvSpPr/>
            <p:nvPr/>
          </p:nvSpPr>
          <p:spPr>
            <a:xfrm rot="16200000">
              <a:off x="4743286" y="-1777107"/>
              <a:ext cx="1085851" cy="7459473"/>
            </a:xfrm>
            <a:prstGeom prst="round1Rect">
              <a:avLst>
                <a:gd name="adj" fmla="val 50000"/>
              </a:avLst>
            </a:prstGeom>
            <a:grp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dirty="0"/>
            </a:p>
          </p:txBody>
        </p:sp>
      </p:grpSp>
      <p:grpSp>
        <p:nvGrpSpPr>
          <p:cNvPr id="11" name="Group 10">
            <a:extLst>
              <a:ext uri="{FF2B5EF4-FFF2-40B4-BE49-F238E27FC236}">
                <a16:creationId xmlns:a16="http://schemas.microsoft.com/office/drawing/2014/main" id="{29244F58-0565-43C9-559C-72DD413961E5}"/>
              </a:ext>
            </a:extLst>
          </p:cNvPr>
          <p:cNvGrpSpPr/>
          <p:nvPr/>
        </p:nvGrpSpPr>
        <p:grpSpPr>
          <a:xfrm>
            <a:off x="6761961" y="1914528"/>
            <a:ext cx="1241892" cy="814391"/>
            <a:chOff x="9015948" y="1409704"/>
            <a:chExt cx="1655856" cy="1085854"/>
          </a:xfrm>
        </p:grpSpPr>
        <p:sp>
          <p:nvSpPr>
            <p:cNvPr id="12" name="Rectangle: Single Corner Rounded 11">
              <a:extLst>
                <a:ext uri="{FF2B5EF4-FFF2-40B4-BE49-F238E27FC236}">
                  <a16:creationId xmlns:a16="http://schemas.microsoft.com/office/drawing/2014/main" id="{B16ADE5B-5C48-4AB6-B649-9E7651DCBB7A}"/>
                </a:ext>
              </a:extLst>
            </p:cNvPr>
            <p:cNvSpPr/>
            <p:nvPr/>
          </p:nvSpPr>
          <p:spPr>
            <a:xfrm rot="5400000">
              <a:off x="9300950" y="1124705"/>
              <a:ext cx="1085851" cy="165585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13" name="Rectangle: Single Corner Rounded 12">
              <a:extLst>
                <a:ext uri="{FF2B5EF4-FFF2-40B4-BE49-F238E27FC236}">
                  <a16:creationId xmlns:a16="http://schemas.microsoft.com/office/drawing/2014/main" id="{3B931DD6-37B7-0661-D473-2B067250F5D6}"/>
                </a:ext>
              </a:extLst>
            </p:cNvPr>
            <p:cNvSpPr/>
            <p:nvPr/>
          </p:nvSpPr>
          <p:spPr>
            <a:xfrm rot="5400000">
              <a:off x="9282811" y="1142842"/>
              <a:ext cx="1085851" cy="161957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grpSp>
      <p:grpSp>
        <p:nvGrpSpPr>
          <p:cNvPr id="14" name="Group 13">
            <a:extLst>
              <a:ext uri="{FF2B5EF4-FFF2-40B4-BE49-F238E27FC236}">
                <a16:creationId xmlns:a16="http://schemas.microsoft.com/office/drawing/2014/main" id="{1F1AEB6E-5ACA-94A6-08CE-E5EEA47DA3A5}"/>
              </a:ext>
            </a:extLst>
          </p:cNvPr>
          <p:cNvGrpSpPr/>
          <p:nvPr/>
        </p:nvGrpSpPr>
        <p:grpSpPr>
          <a:xfrm>
            <a:off x="1128717" y="2893223"/>
            <a:ext cx="5633245" cy="814389"/>
            <a:chOff x="1504955" y="2714631"/>
            <a:chExt cx="7510993" cy="1085852"/>
          </a:xfrm>
          <a:solidFill>
            <a:schemeClr val="accent6">
              <a:lumMod val="40000"/>
              <a:lumOff val="60000"/>
            </a:schemeClr>
          </a:solidFill>
        </p:grpSpPr>
        <p:sp>
          <p:nvSpPr>
            <p:cNvPr id="15" name="Rectangle: Single Corner Rounded 14">
              <a:extLst>
                <a:ext uri="{FF2B5EF4-FFF2-40B4-BE49-F238E27FC236}">
                  <a16:creationId xmlns:a16="http://schemas.microsoft.com/office/drawing/2014/main" id="{27929AF1-7D57-EE0B-2589-EA7443CECD2C}"/>
                </a:ext>
              </a:extLst>
            </p:cNvPr>
            <p:cNvSpPr/>
            <p:nvPr/>
          </p:nvSpPr>
          <p:spPr>
            <a:xfrm rot="16200000">
              <a:off x="4717525" y="-497939"/>
              <a:ext cx="1085851" cy="7510992"/>
            </a:xfrm>
            <a:prstGeom prst="round1Rect">
              <a:avLst>
                <a:gd name="adj" fmla="val 50000"/>
              </a:avLst>
            </a:prstGeom>
            <a:grpFill/>
            <a:ln>
              <a:noFill/>
            </a:ln>
            <a:effectLst>
              <a:outerShdw blurRad="177800" dist="38100" dir="4800000" algn="ctr" rotWithShape="0">
                <a:srgbClr val="000000">
                  <a:alpha val="30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16" name="Rectangle: Single Corner Rounded 15">
              <a:extLst>
                <a:ext uri="{FF2B5EF4-FFF2-40B4-BE49-F238E27FC236}">
                  <a16:creationId xmlns:a16="http://schemas.microsoft.com/office/drawing/2014/main" id="{D82A5A4F-918D-B890-ED34-5B096B9B304C}"/>
                </a:ext>
              </a:extLst>
            </p:cNvPr>
            <p:cNvSpPr/>
            <p:nvPr/>
          </p:nvSpPr>
          <p:spPr>
            <a:xfrm rot="16200000">
              <a:off x="4743286" y="-472179"/>
              <a:ext cx="1085851" cy="7459473"/>
            </a:xfrm>
            <a:prstGeom prst="round1Rect">
              <a:avLst>
                <a:gd name="adj" fmla="val 50000"/>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grpSp>
      <p:grpSp>
        <p:nvGrpSpPr>
          <p:cNvPr id="17" name="Group 16">
            <a:extLst>
              <a:ext uri="{FF2B5EF4-FFF2-40B4-BE49-F238E27FC236}">
                <a16:creationId xmlns:a16="http://schemas.microsoft.com/office/drawing/2014/main" id="{BC7F997E-1E93-6062-9A46-3B997C2C8E5D}"/>
              </a:ext>
            </a:extLst>
          </p:cNvPr>
          <p:cNvGrpSpPr/>
          <p:nvPr/>
        </p:nvGrpSpPr>
        <p:grpSpPr>
          <a:xfrm>
            <a:off x="6761961" y="2893224"/>
            <a:ext cx="1241892" cy="814391"/>
            <a:chOff x="9015948" y="2714632"/>
            <a:chExt cx="1655856" cy="1085854"/>
          </a:xfrm>
        </p:grpSpPr>
        <p:sp>
          <p:nvSpPr>
            <p:cNvPr id="18" name="Rectangle: Single Corner Rounded 17">
              <a:extLst>
                <a:ext uri="{FF2B5EF4-FFF2-40B4-BE49-F238E27FC236}">
                  <a16:creationId xmlns:a16="http://schemas.microsoft.com/office/drawing/2014/main" id="{67609573-1692-2659-6E86-39347C779123}"/>
                </a:ext>
              </a:extLst>
            </p:cNvPr>
            <p:cNvSpPr/>
            <p:nvPr/>
          </p:nvSpPr>
          <p:spPr>
            <a:xfrm rot="5400000">
              <a:off x="9300950" y="2429633"/>
              <a:ext cx="1085851" cy="165585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19" name="Rectangle: Single Corner Rounded 18">
              <a:extLst>
                <a:ext uri="{FF2B5EF4-FFF2-40B4-BE49-F238E27FC236}">
                  <a16:creationId xmlns:a16="http://schemas.microsoft.com/office/drawing/2014/main" id="{1A5D2577-F2DF-D7E2-77CB-6527A73D20BC}"/>
                </a:ext>
              </a:extLst>
            </p:cNvPr>
            <p:cNvSpPr/>
            <p:nvPr/>
          </p:nvSpPr>
          <p:spPr>
            <a:xfrm rot="5400000">
              <a:off x="9282811" y="2447770"/>
              <a:ext cx="1085851" cy="161957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grpSp>
      <p:grpSp>
        <p:nvGrpSpPr>
          <p:cNvPr id="20" name="Group 19">
            <a:extLst>
              <a:ext uri="{FF2B5EF4-FFF2-40B4-BE49-F238E27FC236}">
                <a16:creationId xmlns:a16="http://schemas.microsoft.com/office/drawing/2014/main" id="{F2A30F6B-D2AA-1EEF-B572-ADAA17E5DFDC}"/>
              </a:ext>
            </a:extLst>
          </p:cNvPr>
          <p:cNvGrpSpPr/>
          <p:nvPr/>
        </p:nvGrpSpPr>
        <p:grpSpPr>
          <a:xfrm>
            <a:off x="1128717" y="3871919"/>
            <a:ext cx="5633245" cy="814389"/>
            <a:chOff x="1504955" y="4019558"/>
            <a:chExt cx="7510993" cy="1085852"/>
          </a:xfrm>
          <a:solidFill>
            <a:schemeClr val="bg1">
              <a:lumMod val="75000"/>
            </a:schemeClr>
          </a:solidFill>
        </p:grpSpPr>
        <p:sp>
          <p:nvSpPr>
            <p:cNvPr id="21" name="Rectangle: Single Corner Rounded 20">
              <a:extLst>
                <a:ext uri="{FF2B5EF4-FFF2-40B4-BE49-F238E27FC236}">
                  <a16:creationId xmlns:a16="http://schemas.microsoft.com/office/drawing/2014/main" id="{297BDA9D-E060-89C8-088B-4F1F60EDEBCD}"/>
                </a:ext>
              </a:extLst>
            </p:cNvPr>
            <p:cNvSpPr/>
            <p:nvPr/>
          </p:nvSpPr>
          <p:spPr>
            <a:xfrm rot="16200000">
              <a:off x="4717525" y="806988"/>
              <a:ext cx="1085851" cy="7510992"/>
            </a:xfrm>
            <a:prstGeom prst="round1Rect">
              <a:avLst>
                <a:gd name="adj" fmla="val 50000"/>
              </a:avLst>
            </a:prstGeom>
            <a:grpFill/>
            <a:ln>
              <a:noFill/>
            </a:ln>
            <a:effectLst>
              <a:outerShdw blurRad="177800" dist="38100" dir="4800000" algn="ctr" rotWithShape="0">
                <a:srgbClr val="000000">
                  <a:alpha val="30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22" name="Rectangle: Single Corner Rounded 21">
              <a:extLst>
                <a:ext uri="{FF2B5EF4-FFF2-40B4-BE49-F238E27FC236}">
                  <a16:creationId xmlns:a16="http://schemas.microsoft.com/office/drawing/2014/main" id="{422EE5D5-AE87-C955-B9D9-4C59B32C030E}"/>
                </a:ext>
              </a:extLst>
            </p:cNvPr>
            <p:cNvSpPr/>
            <p:nvPr/>
          </p:nvSpPr>
          <p:spPr>
            <a:xfrm rot="16200000">
              <a:off x="4743286" y="832748"/>
              <a:ext cx="1085851" cy="7459473"/>
            </a:xfrm>
            <a:prstGeom prst="round1Rect">
              <a:avLst>
                <a:gd name="adj" fmla="val 50000"/>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grpSp>
      <p:grpSp>
        <p:nvGrpSpPr>
          <p:cNvPr id="23" name="Group 22">
            <a:extLst>
              <a:ext uri="{FF2B5EF4-FFF2-40B4-BE49-F238E27FC236}">
                <a16:creationId xmlns:a16="http://schemas.microsoft.com/office/drawing/2014/main" id="{EF2BC3C4-1E70-1ACA-728C-C79A7FED1C78}"/>
              </a:ext>
            </a:extLst>
          </p:cNvPr>
          <p:cNvGrpSpPr/>
          <p:nvPr/>
        </p:nvGrpSpPr>
        <p:grpSpPr>
          <a:xfrm>
            <a:off x="6761961" y="3871919"/>
            <a:ext cx="1241892" cy="814391"/>
            <a:chOff x="9015948" y="4019559"/>
            <a:chExt cx="1655856" cy="1085854"/>
          </a:xfrm>
        </p:grpSpPr>
        <p:sp>
          <p:nvSpPr>
            <p:cNvPr id="24" name="Rectangle: Single Corner Rounded 23">
              <a:extLst>
                <a:ext uri="{FF2B5EF4-FFF2-40B4-BE49-F238E27FC236}">
                  <a16:creationId xmlns:a16="http://schemas.microsoft.com/office/drawing/2014/main" id="{71068FC3-F34C-71F8-DECD-3312DF5C57BA}"/>
                </a:ext>
              </a:extLst>
            </p:cNvPr>
            <p:cNvSpPr/>
            <p:nvPr/>
          </p:nvSpPr>
          <p:spPr>
            <a:xfrm rot="5400000">
              <a:off x="9300950" y="3734560"/>
              <a:ext cx="1085851" cy="165585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25" name="Rectangle: Single Corner Rounded 24">
              <a:extLst>
                <a:ext uri="{FF2B5EF4-FFF2-40B4-BE49-F238E27FC236}">
                  <a16:creationId xmlns:a16="http://schemas.microsoft.com/office/drawing/2014/main" id="{29EA9C88-DEF7-C2A1-44EF-BB9324F500F7}"/>
                </a:ext>
              </a:extLst>
            </p:cNvPr>
            <p:cNvSpPr/>
            <p:nvPr/>
          </p:nvSpPr>
          <p:spPr>
            <a:xfrm rot="5400000">
              <a:off x="9282811" y="3752697"/>
              <a:ext cx="1085851" cy="161957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grpSp>
      <p:grpSp>
        <p:nvGrpSpPr>
          <p:cNvPr id="26" name="Group 25">
            <a:extLst>
              <a:ext uri="{FF2B5EF4-FFF2-40B4-BE49-F238E27FC236}">
                <a16:creationId xmlns:a16="http://schemas.microsoft.com/office/drawing/2014/main" id="{BE530A1C-48C6-7714-34CB-54D52E5612F5}"/>
              </a:ext>
            </a:extLst>
          </p:cNvPr>
          <p:cNvGrpSpPr/>
          <p:nvPr/>
        </p:nvGrpSpPr>
        <p:grpSpPr>
          <a:xfrm>
            <a:off x="1128717" y="5431638"/>
            <a:ext cx="5633245" cy="814389"/>
            <a:chOff x="1504955" y="5324484"/>
            <a:chExt cx="7510993" cy="1085852"/>
          </a:xfrm>
          <a:solidFill>
            <a:schemeClr val="accent4"/>
          </a:solidFill>
        </p:grpSpPr>
        <p:sp>
          <p:nvSpPr>
            <p:cNvPr id="27" name="Rectangle: Single Corner Rounded 26">
              <a:extLst>
                <a:ext uri="{FF2B5EF4-FFF2-40B4-BE49-F238E27FC236}">
                  <a16:creationId xmlns:a16="http://schemas.microsoft.com/office/drawing/2014/main" id="{611553F8-C52A-A3F7-5F05-15E10D5CF305}"/>
                </a:ext>
              </a:extLst>
            </p:cNvPr>
            <p:cNvSpPr/>
            <p:nvPr/>
          </p:nvSpPr>
          <p:spPr>
            <a:xfrm rot="16200000">
              <a:off x="4717525" y="2111914"/>
              <a:ext cx="1085851" cy="7510992"/>
            </a:xfrm>
            <a:prstGeom prst="round1Rect">
              <a:avLst>
                <a:gd name="adj" fmla="val 50000"/>
              </a:avLst>
            </a:prstGeom>
            <a:grpFill/>
            <a:ln>
              <a:noFill/>
            </a:ln>
            <a:effectLst>
              <a:outerShdw blurRad="177800" dist="38100" dir="4800000" algn="ctr" rotWithShape="0">
                <a:srgbClr val="000000">
                  <a:alpha val="30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28" name="Rectangle: Single Corner Rounded 27">
              <a:extLst>
                <a:ext uri="{FF2B5EF4-FFF2-40B4-BE49-F238E27FC236}">
                  <a16:creationId xmlns:a16="http://schemas.microsoft.com/office/drawing/2014/main" id="{35855B61-0CC5-44E3-67BA-82B6A94FDD39}"/>
                </a:ext>
              </a:extLst>
            </p:cNvPr>
            <p:cNvSpPr/>
            <p:nvPr/>
          </p:nvSpPr>
          <p:spPr>
            <a:xfrm rot="16200000">
              <a:off x="4743286" y="2137674"/>
              <a:ext cx="1085851" cy="7459473"/>
            </a:xfrm>
            <a:prstGeom prst="round1Rect">
              <a:avLst>
                <a:gd name="adj" fmla="val 50000"/>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grpSp>
      <p:grpSp>
        <p:nvGrpSpPr>
          <p:cNvPr id="29" name="Group 28">
            <a:extLst>
              <a:ext uri="{FF2B5EF4-FFF2-40B4-BE49-F238E27FC236}">
                <a16:creationId xmlns:a16="http://schemas.microsoft.com/office/drawing/2014/main" id="{A1F4CD2E-260F-2CD8-CF96-007DD11DACB9}"/>
              </a:ext>
            </a:extLst>
          </p:cNvPr>
          <p:cNvGrpSpPr/>
          <p:nvPr/>
        </p:nvGrpSpPr>
        <p:grpSpPr>
          <a:xfrm>
            <a:off x="6761961" y="5431639"/>
            <a:ext cx="1241892" cy="814391"/>
            <a:chOff x="9015948" y="5324485"/>
            <a:chExt cx="1655856" cy="1085854"/>
          </a:xfrm>
        </p:grpSpPr>
        <p:sp>
          <p:nvSpPr>
            <p:cNvPr id="30" name="Rectangle: Single Corner Rounded 29">
              <a:extLst>
                <a:ext uri="{FF2B5EF4-FFF2-40B4-BE49-F238E27FC236}">
                  <a16:creationId xmlns:a16="http://schemas.microsoft.com/office/drawing/2014/main" id="{DF09B296-CA3D-4ACA-6CCE-20875A8962EA}"/>
                </a:ext>
              </a:extLst>
            </p:cNvPr>
            <p:cNvSpPr/>
            <p:nvPr/>
          </p:nvSpPr>
          <p:spPr>
            <a:xfrm rot="5400000">
              <a:off x="9300950" y="5039486"/>
              <a:ext cx="1085851" cy="165585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sp>
          <p:nvSpPr>
            <p:cNvPr id="31" name="Rectangle: Single Corner Rounded 30">
              <a:extLst>
                <a:ext uri="{FF2B5EF4-FFF2-40B4-BE49-F238E27FC236}">
                  <a16:creationId xmlns:a16="http://schemas.microsoft.com/office/drawing/2014/main" id="{8923E99A-99B0-E469-F592-1A681022E136}"/>
                </a:ext>
              </a:extLst>
            </p:cNvPr>
            <p:cNvSpPr/>
            <p:nvPr/>
          </p:nvSpPr>
          <p:spPr>
            <a:xfrm rot="5400000">
              <a:off x="9282811" y="5057623"/>
              <a:ext cx="1085851" cy="1619576"/>
            </a:xfrm>
            <a:prstGeom prst="round1Rect">
              <a:avLst>
                <a:gd name="adj" fmla="val 50000"/>
              </a:avLst>
            </a:prstGeom>
            <a:solidFill>
              <a:schemeClr val="bg1"/>
            </a:solidFill>
            <a:ln>
              <a:noFill/>
            </a:ln>
            <a:effectLst>
              <a:outerShdw blurRad="177800" dist="38100" dir="4800000" algn="ctr" rotWithShape="0">
                <a:prstClr val="black">
                  <a:alpha val="3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1050"/>
            </a:p>
          </p:txBody>
        </p:sp>
      </p:grpSp>
      <p:sp>
        <p:nvSpPr>
          <p:cNvPr id="40" name="TextBox 39">
            <a:extLst>
              <a:ext uri="{FF2B5EF4-FFF2-40B4-BE49-F238E27FC236}">
                <a16:creationId xmlns:a16="http://schemas.microsoft.com/office/drawing/2014/main" id="{F0954CB7-1F48-74C1-160F-9D4918206717}"/>
              </a:ext>
            </a:extLst>
          </p:cNvPr>
          <p:cNvSpPr txBox="1"/>
          <p:nvPr/>
        </p:nvSpPr>
        <p:spPr>
          <a:xfrm>
            <a:off x="6761960" y="1967329"/>
            <a:ext cx="1040920" cy="646331"/>
          </a:xfrm>
          <a:prstGeom prst="rect">
            <a:avLst/>
          </a:prstGeom>
          <a:noFill/>
        </p:spPr>
        <p:txBody>
          <a:bodyPr wrap="square">
            <a:spAutoFit/>
          </a:bodyPr>
          <a:lstStyle/>
          <a:p>
            <a:r>
              <a:rPr lang="en-US" sz="1200" dirty="0"/>
              <a:t>Inform Trainees and Faculty</a:t>
            </a:r>
          </a:p>
        </p:txBody>
      </p:sp>
      <p:sp>
        <p:nvSpPr>
          <p:cNvPr id="41" name="TextBox 40">
            <a:extLst>
              <a:ext uri="{FF2B5EF4-FFF2-40B4-BE49-F238E27FC236}">
                <a16:creationId xmlns:a16="http://schemas.microsoft.com/office/drawing/2014/main" id="{E1CA94AC-9752-EAE9-0859-14B948E887CF}"/>
              </a:ext>
            </a:extLst>
          </p:cNvPr>
          <p:cNvSpPr txBox="1"/>
          <p:nvPr/>
        </p:nvSpPr>
        <p:spPr>
          <a:xfrm>
            <a:off x="1499593" y="1980070"/>
            <a:ext cx="4549164" cy="600164"/>
          </a:xfrm>
          <a:prstGeom prst="rect">
            <a:avLst/>
          </a:prstGeom>
          <a:noFill/>
        </p:spPr>
        <p:txBody>
          <a:bodyPr wrap="square">
            <a:spAutoFit/>
          </a:bodyPr>
          <a:lstStyle/>
          <a:p>
            <a:pPr marL="342900" lvl="1" indent="-342900">
              <a:buFont typeface="Arial" panose="020B0604020202020204" pitchFamily="34" charset="0"/>
              <a:buChar char="•"/>
            </a:pPr>
            <a:r>
              <a:rPr lang="en-US" sz="1100" dirty="0"/>
              <a:t>Schedule within a week of receiving the letter</a:t>
            </a:r>
          </a:p>
          <a:p>
            <a:pPr marL="342900" lvl="1" indent="-342900">
              <a:buFont typeface="Arial" panose="020B0604020202020204" pitchFamily="34" charset="0"/>
              <a:buChar char="•"/>
            </a:pPr>
            <a:r>
              <a:rPr lang="en-US" sz="1100" dirty="0"/>
              <a:t>Separate the faculty and trainees</a:t>
            </a:r>
          </a:p>
          <a:p>
            <a:pPr marL="342900" lvl="1" indent="-342900">
              <a:buFont typeface="Arial" panose="020B0604020202020204" pitchFamily="34" charset="0"/>
              <a:buChar char="•"/>
            </a:pPr>
            <a:r>
              <a:rPr lang="en-US" sz="1100" dirty="0"/>
              <a:t>Number the copies of the letter and collect after the meeting</a:t>
            </a:r>
            <a:endParaRPr lang="en-US" sz="2800" dirty="0"/>
          </a:p>
        </p:txBody>
      </p:sp>
      <p:sp>
        <p:nvSpPr>
          <p:cNvPr id="42" name="TextBox 41">
            <a:extLst>
              <a:ext uri="{FF2B5EF4-FFF2-40B4-BE49-F238E27FC236}">
                <a16:creationId xmlns:a16="http://schemas.microsoft.com/office/drawing/2014/main" id="{AAA66492-8932-5FD5-66F2-1C9C63200256}"/>
              </a:ext>
            </a:extLst>
          </p:cNvPr>
          <p:cNvSpPr txBox="1"/>
          <p:nvPr/>
        </p:nvSpPr>
        <p:spPr>
          <a:xfrm>
            <a:off x="6800600" y="2986079"/>
            <a:ext cx="4549164" cy="276999"/>
          </a:xfrm>
          <a:prstGeom prst="rect">
            <a:avLst/>
          </a:prstGeom>
          <a:noFill/>
        </p:spPr>
        <p:txBody>
          <a:bodyPr wrap="square">
            <a:spAutoFit/>
          </a:bodyPr>
          <a:lstStyle/>
          <a:p>
            <a:r>
              <a:rPr lang="en-US" sz="1200" dirty="0"/>
              <a:t>DIO Oversight</a:t>
            </a:r>
          </a:p>
        </p:txBody>
      </p:sp>
      <p:sp>
        <p:nvSpPr>
          <p:cNvPr id="43" name="TextBox 42">
            <a:extLst>
              <a:ext uri="{FF2B5EF4-FFF2-40B4-BE49-F238E27FC236}">
                <a16:creationId xmlns:a16="http://schemas.microsoft.com/office/drawing/2014/main" id="{3AA9E91A-6444-3416-914D-FAD4CE9E889D}"/>
              </a:ext>
            </a:extLst>
          </p:cNvPr>
          <p:cNvSpPr txBox="1"/>
          <p:nvPr/>
        </p:nvSpPr>
        <p:spPr>
          <a:xfrm>
            <a:off x="1434210" y="2939790"/>
            <a:ext cx="4549164" cy="646331"/>
          </a:xfrm>
          <a:prstGeom prst="rect">
            <a:avLst/>
          </a:prstGeom>
          <a:noFill/>
        </p:spPr>
        <p:txBody>
          <a:bodyPr wrap="square">
            <a:spAutoFit/>
          </a:bodyPr>
          <a:lstStyle/>
          <a:p>
            <a:pPr marL="342900" lvl="1" indent="-342900">
              <a:buFont typeface="Arial" panose="020B0604020202020204" pitchFamily="34" charset="0"/>
              <a:buChar char="•"/>
            </a:pPr>
            <a:r>
              <a:rPr lang="en-US" sz="1200" dirty="0"/>
              <a:t>Best person to conduct the meetings with the trainees and faculty (best practice, not requirement)</a:t>
            </a:r>
          </a:p>
          <a:p>
            <a:pPr marL="342900" lvl="1" indent="-342900">
              <a:buFont typeface="Arial" panose="020B0604020202020204" pitchFamily="34" charset="0"/>
              <a:buChar char="•"/>
            </a:pPr>
            <a:r>
              <a:rPr lang="en-US" sz="1200" dirty="0"/>
              <a:t>Must sign the response letter (requirement)</a:t>
            </a:r>
          </a:p>
        </p:txBody>
      </p:sp>
      <p:sp>
        <p:nvSpPr>
          <p:cNvPr id="44" name="TextBox 43">
            <a:extLst>
              <a:ext uri="{FF2B5EF4-FFF2-40B4-BE49-F238E27FC236}">
                <a16:creationId xmlns:a16="http://schemas.microsoft.com/office/drawing/2014/main" id="{46DA4B79-CF0F-C78B-6A72-E43661830C5C}"/>
              </a:ext>
            </a:extLst>
          </p:cNvPr>
          <p:cNvSpPr txBox="1"/>
          <p:nvPr/>
        </p:nvSpPr>
        <p:spPr>
          <a:xfrm>
            <a:off x="6761960" y="3899466"/>
            <a:ext cx="1147600" cy="461665"/>
          </a:xfrm>
          <a:prstGeom prst="rect">
            <a:avLst/>
          </a:prstGeom>
          <a:noFill/>
        </p:spPr>
        <p:txBody>
          <a:bodyPr wrap="square">
            <a:spAutoFit/>
          </a:bodyPr>
          <a:lstStyle/>
          <a:p>
            <a:r>
              <a:rPr lang="en-US" sz="1200" dirty="0"/>
              <a:t>GMEC Oversight</a:t>
            </a:r>
          </a:p>
        </p:txBody>
      </p:sp>
      <p:sp>
        <p:nvSpPr>
          <p:cNvPr id="45" name="TextBox 44">
            <a:extLst>
              <a:ext uri="{FF2B5EF4-FFF2-40B4-BE49-F238E27FC236}">
                <a16:creationId xmlns:a16="http://schemas.microsoft.com/office/drawing/2014/main" id="{8B923323-0003-9AB6-DAA4-C9AF1F58FD7A}"/>
              </a:ext>
            </a:extLst>
          </p:cNvPr>
          <p:cNvSpPr txBox="1"/>
          <p:nvPr/>
        </p:nvSpPr>
        <p:spPr>
          <a:xfrm>
            <a:off x="1434210" y="3917184"/>
            <a:ext cx="4549164" cy="646331"/>
          </a:xfrm>
          <a:prstGeom prst="rect">
            <a:avLst/>
          </a:prstGeom>
          <a:noFill/>
        </p:spPr>
        <p:txBody>
          <a:bodyPr wrap="square">
            <a:spAutoFit/>
          </a:bodyPr>
          <a:lstStyle/>
          <a:p>
            <a:pPr marL="285750" lvl="1" indent="-285750">
              <a:buFont typeface="Arial" panose="020B0604020202020204" pitchFamily="34" charset="0"/>
              <a:buChar char="•"/>
            </a:pPr>
            <a:r>
              <a:rPr lang="en-US" sz="1200" dirty="0"/>
              <a:t>Must be made aware of Letter of Complaint (must be in the minutes)</a:t>
            </a:r>
          </a:p>
          <a:p>
            <a:pPr marL="285750" lvl="1" indent="-285750">
              <a:buFont typeface="Arial" panose="020B0604020202020204" pitchFamily="34" charset="0"/>
              <a:buChar char="•"/>
            </a:pPr>
            <a:r>
              <a:rPr lang="en-US" sz="1200" dirty="0"/>
              <a:t>Must decide if a special review is required</a:t>
            </a:r>
          </a:p>
        </p:txBody>
      </p:sp>
      <p:sp>
        <p:nvSpPr>
          <p:cNvPr id="46" name="TextBox 45">
            <a:extLst>
              <a:ext uri="{FF2B5EF4-FFF2-40B4-BE49-F238E27FC236}">
                <a16:creationId xmlns:a16="http://schemas.microsoft.com/office/drawing/2014/main" id="{A5FC7A71-0C49-53A5-597F-649B69A49F3C}"/>
              </a:ext>
            </a:extLst>
          </p:cNvPr>
          <p:cNvSpPr txBox="1"/>
          <p:nvPr/>
        </p:nvSpPr>
        <p:spPr>
          <a:xfrm>
            <a:off x="6761960" y="5476386"/>
            <a:ext cx="868835" cy="461665"/>
          </a:xfrm>
          <a:prstGeom prst="rect">
            <a:avLst/>
          </a:prstGeom>
          <a:noFill/>
        </p:spPr>
        <p:txBody>
          <a:bodyPr wrap="square">
            <a:spAutoFit/>
          </a:bodyPr>
          <a:lstStyle/>
          <a:p>
            <a:r>
              <a:rPr lang="en-US" sz="1200" dirty="0"/>
              <a:t>GME Oversight</a:t>
            </a:r>
          </a:p>
        </p:txBody>
      </p:sp>
      <p:sp>
        <p:nvSpPr>
          <p:cNvPr id="47" name="TextBox 46">
            <a:extLst>
              <a:ext uri="{FF2B5EF4-FFF2-40B4-BE49-F238E27FC236}">
                <a16:creationId xmlns:a16="http://schemas.microsoft.com/office/drawing/2014/main" id="{8225144B-EBE8-9F2C-2D44-FF96974997E5}"/>
              </a:ext>
            </a:extLst>
          </p:cNvPr>
          <p:cNvSpPr txBox="1"/>
          <p:nvPr/>
        </p:nvSpPr>
        <p:spPr>
          <a:xfrm>
            <a:off x="1343963" y="5507363"/>
            <a:ext cx="4549164" cy="738664"/>
          </a:xfrm>
          <a:prstGeom prst="rect">
            <a:avLst/>
          </a:prstGeom>
          <a:noFill/>
        </p:spPr>
        <p:txBody>
          <a:bodyPr wrap="square">
            <a:spAutoFit/>
          </a:bodyPr>
          <a:lstStyle/>
          <a:p>
            <a:pPr marL="171450" lvl="1" indent="-171450">
              <a:buFont typeface="Arial" panose="020B0604020202020204" pitchFamily="34" charset="0"/>
              <a:buChar char="•"/>
            </a:pPr>
            <a:r>
              <a:rPr lang="en-US" sz="1050" dirty="0"/>
              <a:t>Help the program with documentation/editing the response</a:t>
            </a:r>
          </a:p>
          <a:p>
            <a:pPr marL="171450" lvl="1" indent="-171450">
              <a:buFont typeface="Arial" panose="020B0604020202020204" pitchFamily="34" charset="0"/>
              <a:buChar char="•"/>
            </a:pPr>
            <a:r>
              <a:rPr lang="en-US" sz="1050" dirty="0"/>
              <a:t>Provide objectivity during a stressful event for the program</a:t>
            </a:r>
          </a:p>
          <a:p>
            <a:pPr marL="171450" lvl="1" indent="-171450">
              <a:buFont typeface="Arial" panose="020B0604020202020204" pitchFamily="34" charset="0"/>
              <a:buChar char="•"/>
            </a:pPr>
            <a:r>
              <a:rPr lang="en-US" sz="1050" dirty="0"/>
              <a:t>Monitor the well-being of the program director, APD, and the program coordinator</a:t>
            </a:r>
          </a:p>
        </p:txBody>
      </p:sp>
      <p:sp>
        <p:nvSpPr>
          <p:cNvPr id="52" name="TextBox 51">
            <a:extLst>
              <a:ext uri="{FF2B5EF4-FFF2-40B4-BE49-F238E27FC236}">
                <a16:creationId xmlns:a16="http://schemas.microsoft.com/office/drawing/2014/main" id="{606729D8-404E-CA26-1B2C-7B7DA493E27B}"/>
              </a:ext>
            </a:extLst>
          </p:cNvPr>
          <p:cNvSpPr txBox="1"/>
          <p:nvPr/>
        </p:nvSpPr>
        <p:spPr>
          <a:xfrm>
            <a:off x="2360221" y="4762032"/>
            <a:ext cx="5439816" cy="907941"/>
          </a:xfrm>
          <a:prstGeom prst="rect">
            <a:avLst/>
          </a:prstGeom>
          <a:noFill/>
        </p:spPr>
        <p:txBody>
          <a:bodyPr wrap="square" rtlCol="0">
            <a:spAutoFit/>
          </a:bodyPr>
          <a:lstStyle/>
          <a:p>
            <a:pPr lvl="1"/>
            <a:r>
              <a:rPr lang="en-US" sz="1100" i="1" dirty="0"/>
              <a:t>Recommendation: </a:t>
            </a:r>
          </a:p>
          <a:p>
            <a:pPr marL="285750" lvl="2" indent="-285750">
              <a:buFont typeface="Arial" panose="020B0604020202020204" pitchFamily="34" charset="0"/>
              <a:buChar char="•"/>
            </a:pPr>
            <a:r>
              <a:rPr lang="en-US" sz="1100" i="1" dirty="0"/>
              <a:t>Not this: “Letter of Complaint”</a:t>
            </a:r>
          </a:p>
          <a:p>
            <a:pPr marL="285750" lvl="2" indent="-285750">
              <a:buFont typeface="Arial" panose="020B0604020202020204" pitchFamily="34" charset="0"/>
              <a:buChar char="•"/>
            </a:pPr>
            <a:r>
              <a:rPr lang="en-US" sz="1100" i="1" dirty="0"/>
              <a:t>Better: “Letters of Complaint that do not get resolved by response”</a:t>
            </a:r>
          </a:p>
          <a:p>
            <a:endParaRPr lang="en-US" sz="2000" i="1" dirty="0"/>
          </a:p>
        </p:txBody>
      </p:sp>
    </p:spTree>
    <p:extLst>
      <p:ext uri="{BB962C8B-B14F-4D97-AF65-F5344CB8AC3E}">
        <p14:creationId xmlns:p14="http://schemas.microsoft.com/office/powerpoint/2010/main" val="1931319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D90A46-4D89-1929-E355-20BFA34D52D1}"/>
              </a:ext>
            </a:extLst>
          </p:cNvPr>
          <p:cNvSpPr>
            <a:spLocks noGrp="1"/>
          </p:cNvSpPr>
          <p:nvPr>
            <p:ph type="title"/>
          </p:nvPr>
        </p:nvSpPr>
        <p:spPr/>
        <p:txBody>
          <a:bodyPr/>
          <a:lstStyle/>
          <a:p>
            <a:r>
              <a:rPr lang="en-US" dirty="0"/>
              <a:t>Possible Outcomes of Response to the Letter of Complaint</a:t>
            </a:r>
          </a:p>
        </p:txBody>
      </p:sp>
      <p:sp>
        <p:nvSpPr>
          <p:cNvPr id="4" name="Slide Number Placeholder 3">
            <a:extLst>
              <a:ext uri="{FF2B5EF4-FFF2-40B4-BE49-F238E27FC236}">
                <a16:creationId xmlns:a16="http://schemas.microsoft.com/office/drawing/2014/main" id="{BC5FB064-995F-5785-E694-84D6270F73A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grpSp>
        <p:nvGrpSpPr>
          <p:cNvPr id="6" name="Group 5">
            <a:extLst>
              <a:ext uri="{FF2B5EF4-FFF2-40B4-BE49-F238E27FC236}">
                <a16:creationId xmlns:a16="http://schemas.microsoft.com/office/drawing/2014/main" id="{D4B6869F-31E4-435B-B010-FCF396F43895}"/>
              </a:ext>
            </a:extLst>
          </p:cNvPr>
          <p:cNvGrpSpPr/>
          <p:nvPr/>
        </p:nvGrpSpPr>
        <p:grpSpPr>
          <a:xfrm>
            <a:off x="162596" y="1573090"/>
            <a:ext cx="8060184" cy="4086348"/>
            <a:chOff x="1710053" y="1162299"/>
            <a:chExt cx="9873140" cy="4967040"/>
          </a:xfrm>
        </p:grpSpPr>
        <p:sp>
          <p:nvSpPr>
            <p:cNvPr id="7" name="Rectangle 6">
              <a:extLst>
                <a:ext uri="{FF2B5EF4-FFF2-40B4-BE49-F238E27FC236}">
                  <a16:creationId xmlns:a16="http://schemas.microsoft.com/office/drawing/2014/main" id="{4504D6FF-8B72-4F21-BF58-3613816E6EF3}"/>
                </a:ext>
              </a:extLst>
            </p:cNvPr>
            <p:cNvSpPr>
              <a:spLocks noChangeArrowheads="1"/>
            </p:cNvSpPr>
            <p:nvPr/>
          </p:nvSpPr>
          <p:spPr bwMode="auto">
            <a:xfrm>
              <a:off x="2804170" y="2884488"/>
              <a:ext cx="4114800" cy="903288"/>
            </a:xfrm>
            <a:prstGeom prst="rect">
              <a:avLst/>
            </a:prstGeom>
            <a:gradFill flip="none" rotWithShape="1">
              <a:gsLst>
                <a:gs pos="0">
                  <a:schemeClr val="accent1"/>
                </a:gs>
                <a:gs pos="100000">
                  <a:schemeClr val="accent1">
                    <a:lumMod val="75000"/>
                  </a:schemeClr>
                </a:gs>
              </a:gsLst>
              <a:lin ang="0" scaled="1"/>
              <a:tileRect/>
            </a:gra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 name="Rectangle 7">
              <a:extLst>
                <a:ext uri="{FF2B5EF4-FFF2-40B4-BE49-F238E27FC236}">
                  <a16:creationId xmlns:a16="http://schemas.microsoft.com/office/drawing/2014/main" id="{EBE445DD-5D87-4854-AC6E-15C6681BC2D1}"/>
                </a:ext>
              </a:extLst>
            </p:cNvPr>
            <p:cNvSpPr>
              <a:spLocks noChangeArrowheads="1"/>
            </p:cNvSpPr>
            <p:nvPr/>
          </p:nvSpPr>
          <p:spPr bwMode="auto">
            <a:xfrm>
              <a:off x="2804170" y="3895726"/>
              <a:ext cx="4114800" cy="903288"/>
            </a:xfrm>
            <a:prstGeom prst="rect">
              <a:avLst/>
            </a:prstGeom>
            <a:gradFill>
              <a:gsLst>
                <a:gs pos="0">
                  <a:schemeClr val="accent2"/>
                </a:gs>
                <a:gs pos="100000">
                  <a:schemeClr val="accent2">
                    <a:lumMod val="75000"/>
                  </a:schemeClr>
                </a:gs>
              </a:gsLst>
              <a:lin ang="0" scaled="1"/>
            </a:gra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 name="Freeform 8">
              <a:extLst>
                <a:ext uri="{FF2B5EF4-FFF2-40B4-BE49-F238E27FC236}">
                  <a16:creationId xmlns:a16="http://schemas.microsoft.com/office/drawing/2014/main" id="{44E263DB-42A8-46C0-89C4-626F0A3DD418}"/>
                </a:ext>
              </a:extLst>
            </p:cNvPr>
            <p:cNvSpPr>
              <a:spLocks/>
            </p:cNvSpPr>
            <p:nvPr/>
          </p:nvSpPr>
          <p:spPr bwMode="auto">
            <a:xfrm>
              <a:off x="6640332" y="3895726"/>
              <a:ext cx="1430338" cy="2233613"/>
            </a:xfrm>
            <a:custGeom>
              <a:avLst/>
              <a:gdLst>
                <a:gd name="T0" fmla="*/ 735 w 901"/>
                <a:gd name="T1" fmla="*/ 941 h 1407"/>
                <a:gd name="T2" fmla="*/ 735 w 901"/>
                <a:gd name="T3" fmla="*/ 562 h 1407"/>
                <a:gd name="T4" fmla="*/ 164 w 901"/>
                <a:gd name="T5" fmla="*/ 0 h 1407"/>
                <a:gd name="T6" fmla="*/ 164 w 901"/>
                <a:gd name="T7" fmla="*/ 941 h 1407"/>
                <a:gd name="T8" fmla="*/ 0 w 901"/>
                <a:gd name="T9" fmla="*/ 941 h 1407"/>
                <a:gd name="T10" fmla="*/ 449 w 901"/>
                <a:gd name="T11" fmla="*/ 1407 h 1407"/>
                <a:gd name="T12" fmla="*/ 901 w 901"/>
                <a:gd name="T13" fmla="*/ 941 h 1407"/>
                <a:gd name="T14" fmla="*/ 735 w 901"/>
                <a:gd name="T15" fmla="*/ 941 h 1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1" h="1407">
                  <a:moveTo>
                    <a:pt x="735" y="941"/>
                  </a:moveTo>
                  <a:lnTo>
                    <a:pt x="735" y="562"/>
                  </a:lnTo>
                  <a:lnTo>
                    <a:pt x="164" y="0"/>
                  </a:lnTo>
                  <a:lnTo>
                    <a:pt x="164" y="941"/>
                  </a:lnTo>
                  <a:lnTo>
                    <a:pt x="0" y="941"/>
                  </a:lnTo>
                  <a:lnTo>
                    <a:pt x="449" y="1407"/>
                  </a:lnTo>
                  <a:lnTo>
                    <a:pt x="901" y="941"/>
                  </a:lnTo>
                  <a:lnTo>
                    <a:pt x="735" y="94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 name="Freeform 9">
              <a:extLst>
                <a:ext uri="{FF2B5EF4-FFF2-40B4-BE49-F238E27FC236}">
                  <a16:creationId xmlns:a16="http://schemas.microsoft.com/office/drawing/2014/main" id="{E3035698-0AFA-4A7E-87F3-BAF9C120271A}"/>
                </a:ext>
              </a:extLst>
            </p:cNvPr>
            <p:cNvSpPr>
              <a:spLocks/>
            </p:cNvSpPr>
            <p:nvPr/>
          </p:nvSpPr>
          <p:spPr bwMode="auto">
            <a:xfrm>
              <a:off x="6640332" y="1554163"/>
              <a:ext cx="1430338" cy="2233613"/>
            </a:xfrm>
            <a:custGeom>
              <a:avLst/>
              <a:gdLst>
                <a:gd name="T0" fmla="*/ 735 w 901"/>
                <a:gd name="T1" fmla="*/ 466 h 1407"/>
                <a:gd name="T2" fmla="*/ 735 w 901"/>
                <a:gd name="T3" fmla="*/ 845 h 1407"/>
                <a:gd name="T4" fmla="*/ 164 w 901"/>
                <a:gd name="T5" fmla="*/ 1407 h 1407"/>
                <a:gd name="T6" fmla="*/ 164 w 901"/>
                <a:gd name="T7" fmla="*/ 466 h 1407"/>
                <a:gd name="T8" fmla="*/ 0 w 901"/>
                <a:gd name="T9" fmla="*/ 466 h 1407"/>
                <a:gd name="T10" fmla="*/ 449 w 901"/>
                <a:gd name="T11" fmla="*/ 0 h 1407"/>
                <a:gd name="T12" fmla="*/ 901 w 901"/>
                <a:gd name="T13" fmla="*/ 466 h 1407"/>
                <a:gd name="T14" fmla="*/ 735 w 901"/>
                <a:gd name="T15" fmla="*/ 466 h 14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1" h="1407">
                  <a:moveTo>
                    <a:pt x="735" y="466"/>
                  </a:moveTo>
                  <a:lnTo>
                    <a:pt x="735" y="845"/>
                  </a:lnTo>
                  <a:lnTo>
                    <a:pt x="164" y="1407"/>
                  </a:lnTo>
                  <a:lnTo>
                    <a:pt x="164" y="466"/>
                  </a:lnTo>
                  <a:lnTo>
                    <a:pt x="0" y="466"/>
                  </a:lnTo>
                  <a:lnTo>
                    <a:pt x="449" y="0"/>
                  </a:lnTo>
                  <a:lnTo>
                    <a:pt x="901" y="466"/>
                  </a:lnTo>
                  <a:lnTo>
                    <a:pt x="735" y="466"/>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2" name="TextBox 11">
              <a:extLst>
                <a:ext uri="{FF2B5EF4-FFF2-40B4-BE49-F238E27FC236}">
                  <a16:creationId xmlns:a16="http://schemas.microsoft.com/office/drawing/2014/main" id="{7DC9B884-DB6F-4548-B4FB-D3BE3CE7B224}"/>
                </a:ext>
              </a:extLst>
            </p:cNvPr>
            <p:cNvSpPr txBox="1"/>
            <p:nvPr/>
          </p:nvSpPr>
          <p:spPr>
            <a:xfrm>
              <a:off x="8239281" y="1942363"/>
              <a:ext cx="2628884" cy="1159737"/>
            </a:xfrm>
            <a:prstGeom prst="rect">
              <a:avLst/>
            </a:prstGeom>
            <a:noFill/>
          </p:spPr>
          <p:txBody>
            <a:bodyPr wrap="square" lIns="0" rIns="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sz="1400" dirty="0"/>
                <a:t>Will receive letter that states “complaint has been resolved and there will be no more action”</a:t>
              </a:r>
            </a:p>
          </p:txBody>
        </p:sp>
        <p:sp>
          <p:nvSpPr>
            <p:cNvPr id="13" name="TextBox 12">
              <a:extLst>
                <a:ext uri="{FF2B5EF4-FFF2-40B4-BE49-F238E27FC236}">
                  <a16:creationId xmlns:a16="http://schemas.microsoft.com/office/drawing/2014/main" id="{BE0016BF-EE31-4074-834F-30D80358EBE1}"/>
                </a:ext>
              </a:extLst>
            </p:cNvPr>
            <p:cNvSpPr txBox="1"/>
            <p:nvPr/>
          </p:nvSpPr>
          <p:spPr>
            <a:xfrm>
              <a:off x="8239281" y="1162299"/>
              <a:ext cx="2628884" cy="860450"/>
            </a:xfrm>
            <a:prstGeom prst="rect">
              <a:avLst/>
            </a:prstGeom>
            <a:noFill/>
          </p:spPr>
          <p:txBody>
            <a:bodyPr wrap="square" lIns="0" r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defRPr/>
              </a:pPr>
              <a:r>
                <a:rPr lang="en-US" sz="2000" b="1" dirty="0"/>
                <a:t>Concern Resolved</a:t>
              </a:r>
            </a:p>
          </p:txBody>
        </p:sp>
        <p:sp>
          <p:nvSpPr>
            <p:cNvPr id="14" name="TextBox 15">
              <a:extLst>
                <a:ext uri="{FF2B5EF4-FFF2-40B4-BE49-F238E27FC236}">
                  <a16:creationId xmlns:a16="http://schemas.microsoft.com/office/drawing/2014/main" id="{C967825B-1144-4EEC-B6EB-7A6D5D2C771C}"/>
                </a:ext>
              </a:extLst>
            </p:cNvPr>
            <p:cNvSpPr txBox="1"/>
            <p:nvPr/>
          </p:nvSpPr>
          <p:spPr>
            <a:xfrm>
              <a:off x="8269016" y="4193341"/>
              <a:ext cx="3314177" cy="1683490"/>
            </a:xfrm>
            <a:prstGeom prst="rect">
              <a:avLst/>
            </a:prstGeom>
            <a:noFill/>
          </p:spPr>
          <p:txBody>
            <a:bodyPr wrap="square" lIns="0" rIns="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Full - Everything in your specialty and common program requirements will be reviewed</a:t>
              </a:r>
            </a:p>
            <a:p>
              <a:pPr marL="285750" indent="-285750">
                <a:buFont typeface="Arial" panose="020B0604020202020204" pitchFamily="34" charset="0"/>
                <a:buChar char="•"/>
              </a:pPr>
              <a:r>
                <a:rPr lang="en-US" sz="1400" dirty="0"/>
                <a:t>Focused - The interviews will be focused on the allegations</a:t>
              </a:r>
            </a:p>
          </p:txBody>
        </p:sp>
        <p:sp>
          <p:nvSpPr>
            <p:cNvPr id="15" name="TextBox 16">
              <a:extLst>
                <a:ext uri="{FF2B5EF4-FFF2-40B4-BE49-F238E27FC236}">
                  <a16:creationId xmlns:a16="http://schemas.microsoft.com/office/drawing/2014/main" id="{AD249D23-2EA1-4EFE-91ED-2327182B36D5}"/>
                </a:ext>
              </a:extLst>
            </p:cNvPr>
            <p:cNvSpPr txBox="1"/>
            <p:nvPr/>
          </p:nvSpPr>
          <p:spPr>
            <a:xfrm>
              <a:off x="8239281" y="3472414"/>
              <a:ext cx="2628884" cy="785629"/>
            </a:xfrm>
            <a:prstGeom prst="rect">
              <a:avLst/>
            </a:prstGeom>
            <a:noFill/>
          </p:spPr>
          <p:txBody>
            <a:bodyPr wrap="square" lIns="0" r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defRPr/>
              </a:pPr>
              <a:r>
                <a:rPr lang="en-US" sz="1800" b="1" dirty="0"/>
                <a:t>Site Visit Requested</a:t>
              </a:r>
            </a:p>
          </p:txBody>
        </p:sp>
        <p:sp>
          <p:nvSpPr>
            <p:cNvPr id="18" name="Diamond 17">
              <a:extLst>
                <a:ext uri="{FF2B5EF4-FFF2-40B4-BE49-F238E27FC236}">
                  <a16:creationId xmlns:a16="http://schemas.microsoft.com/office/drawing/2014/main" id="{CFE74D08-0B08-4BB5-BD01-FC46EE7604A3}"/>
                </a:ext>
              </a:extLst>
            </p:cNvPr>
            <p:cNvSpPr/>
            <p:nvPr/>
          </p:nvSpPr>
          <p:spPr>
            <a:xfrm>
              <a:off x="1710053" y="2280312"/>
              <a:ext cx="3147588" cy="314759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a:p>
          </p:txBody>
        </p:sp>
        <p:sp>
          <p:nvSpPr>
            <p:cNvPr id="19" name="Diamond 18">
              <a:extLst>
                <a:ext uri="{FF2B5EF4-FFF2-40B4-BE49-F238E27FC236}">
                  <a16:creationId xmlns:a16="http://schemas.microsoft.com/office/drawing/2014/main" id="{C21D5E9C-BD0A-4627-9B1D-50F284B3414B}"/>
                </a:ext>
              </a:extLst>
            </p:cNvPr>
            <p:cNvSpPr/>
            <p:nvPr/>
          </p:nvSpPr>
          <p:spPr>
            <a:xfrm>
              <a:off x="1962868" y="2533135"/>
              <a:ext cx="2641944" cy="2641944"/>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a:p>
          </p:txBody>
        </p:sp>
        <p:sp>
          <p:nvSpPr>
            <p:cNvPr id="20" name="TextBox 20">
              <a:extLst>
                <a:ext uri="{FF2B5EF4-FFF2-40B4-BE49-F238E27FC236}">
                  <a16:creationId xmlns:a16="http://schemas.microsoft.com/office/drawing/2014/main" id="{56E28D86-494B-452C-A12A-3B16B91064AF}"/>
                </a:ext>
              </a:extLst>
            </p:cNvPr>
            <p:cNvSpPr txBox="1"/>
            <p:nvPr/>
          </p:nvSpPr>
          <p:spPr>
            <a:xfrm>
              <a:off x="2405956" y="3397593"/>
              <a:ext cx="1755768" cy="860450"/>
            </a:xfrm>
            <a:prstGeom prst="rect">
              <a:avLst/>
            </a:prstGeom>
            <a:noFill/>
          </p:spPr>
          <p:txBody>
            <a:bodyPr wrap="square" lIns="0" rIns="0" rtlCol="0" anchor="b">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defRPr/>
              </a:pPr>
              <a:r>
                <a:rPr lang="en-US" sz="2000" b="1" kern="0" dirty="0">
                  <a:solidFill>
                    <a:schemeClr val="tx1">
                      <a:lumMod val="75000"/>
                      <a:lumOff val="25000"/>
                    </a:schemeClr>
                  </a:solidFill>
                  <a:latin typeface="Arial" panose="020B0604020202020204" pitchFamily="34" charset="0"/>
                  <a:cs typeface="Arial" panose="020B0604020202020204" pitchFamily="34" charset="0"/>
                </a:rPr>
                <a:t>Possible Outcomes</a:t>
              </a:r>
            </a:p>
          </p:txBody>
        </p:sp>
      </p:grpSp>
      <p:sp>
        <p:nvSpPr>
          <p:cNvPr id="21" name="Google Shape;79;p1">
            <a:extLst>
              <a:ext uri="{FF2B5EF4-FFF2-40B4-BE49-F238E27FC236}">
                <a16:creationId xmlns:a16="http://schemas.microsoft.com/office/drawing/2014/main" id="{9A6E3822-6C2B-1907-D095-942812140A87}"/>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478720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583A0C-0B69-3020-DB48-27146806A105}"/>
              </a:ext>
            </a:extLst>
          </p:cNvPr>
          <p:cNvSpPr>
            <a:spLocks noGrp="1"/>
          </p:cNvSpPr>
          <p:nvPr>
            <p:ph type="body" idx="1"/>
          </p:nvPr>
        </p:nvSpPr>
        <p:spPr/>
        <p:txBody>
          <a:bodyPr>
            <a:normAutofit fontScale="92500" lnSpcReduction="10000"/>
          </a:bodyPr>
          <a:lstStyle/>
          <a:p>
            <a:r>
              <a:rPr lang="en-US" dirty="0"/>
              <a:t>Partners® Webinars:</a:t>
            </a:r>
          </a:p>
          <a:p>
            <a:pPr lvl="1"/>
            <a:r>
              <a:rPr lang="en-US" dirty="0"/>
              <a:t>“Virtual Site Visits” – January 2021 (On-Demand)</a:t>
            </a:r>
          </a:p>
          <a:p>
            <a:pPr lvl="1"/>
            <a:r>
              <a:rPr lang="en-US" dirty="0"/>
              <a:t>“Site Visits are Coming” – October 2022 (Live)</a:t>
            </a:r>
          </a:p>
          <a:p>
            <a:pPr marL="63500" indent="0">
              <a:buNone/>
            </a:pPr>
            <a:endParaRPr lang="en-US" dirty="0"/>
          </a:p>
          <a:p>
            <a:pPr marL="63500" indent="0">
              <a:buNone/>
            </a:pPr>
            <a:endParaRPr lang="en-US" dirty="0"/>
          </a:p>
          <a:p>
            <a:pPr marL="63500" indent="0">
              <a:buNone/>
            </a:pPr>
            <a:endParaRPr lang="en-US" dirty="0"/>
          </a:p>
          <a:p>
            <a:r>
              <a:rPr lang="en-US" dirty="0"/>
              <a:t>Some things that are overlooked during preparation for a “site visit for cause”:</a:t>
            </a:r>
          </a:p>
          <a:p>
            <a:pPr lvl="1"/>
            <a:r>
              <a:rPr lang="en-US" dirty="0"/>
              <a:t>Current citation responses for the program AND the sponsoring institution</a:t>
            </a:r>
          </a:p>
          <a:p>
            <a:pPr lvl="1"/>
            <a:r>
              <a:rPr lang="en-US" dirty="0"/>
              <a:t>ACGME Survey results for program AND the sponsoring institution</a:t>
            </a:r>
          </a:p>
          <a:p>
            <a:pPr lvl="1"/>
            <a:endParaRPr lang="en-US" dirty="0"/>
          </a:p>
        </p:txBody>
      </p:sp>
      <p:sp>
        <p:nvSpPr>
          <p:cNvPr id="5" name="Title 4">
            <a:extLst>
              <a:ext uri="{FF2B5EF4-FFF2-40B4-BE49-F238E27FC236}">
                <a16:creationId xmlns:a16="http://schemas.microsoft.com/office/drawing/2014/main" id="{1F462824-8F80-3980-1567-6D1D5457222A}"/>
              </a:ext>
            </a:extLst>
          </p:cNvPr>
          <p:cNvSpPr>
            <a:spLocks noGrp="1"/>
          </p:cNvSpPr>
          <p:nvPr>
            <p:ph type="title"/>
          </p:nvPr>
        </p:nvSpPr>
        <p:spPr/>
        <p:txBody>
          <a:bodyPr/>
          <a:lstStyle/>
          <a:p>
            <a:r>
              <a:rPr lang="en-US" dirty="0"/>
              <a:t>Preparing for the Site Visit</a:t>
            </a:r>
          </a:p>
        </p:txBody>
      </p:sp>
      <p:sp>
        <p:nvSpPr>
          <p:cNvPr id="4" name="Slide Number Placeholder 3">
            <a:extLst>
              <a:ext uri="{FF2B5EF4-FFF2-40B4-BE49-F238E27FC236}">
                <a16:creationId xmlns:a16="http://schemas.microsoft.com/office/drawing/2014/main" id="{33284023-0C67-CFCC-0622-E0175FBF5F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
        <p:nvSpPr>
          <p:cNvPr id="7" name="Google Shape;79;p1">
            <a:extLst>
              <a:ext uri="{FF2B5EF4-FFF2-40B4-BE49-F238E27FC236}">
                <a16:creationId xmlns:a16="http://schemas.microsoft.com/office/drawing/2014/main" id="{9F75134B-7600-E86F-3823-FC7E63D60B9E}"/>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pic>
        <p:nvPicPr>
          <p:cNvPr id="3" name="Graphic 2" descr="Remote learning language with solid fill">
            <a:extLst>
              <a:ext uri="{FF2B5EF4-FFF2-40B4-BE49-F238E27FC236}">
                <a16:creationId xmlns:a16="http://schemas.microsoft.com/office/drawing/2014/main" id="{81F0CF01-49A1-76CF-AA7A-964A20199C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6881" y="2776537"/>
            <a:ext cx="1387269" cy="1387269"/>
          </a:xfrm>
          <a:prstGeom prst="rect">
            <a:avLst/>
          </a:prstGeom>
        </p:spPr>
      </p:pic>
    </p:spTree>
    <p:extLst>
      <p:ext uri="{BB962C8B-B14F-4D97-AF65-F5344CB8AC3E}">
        <p14:creationId xmlns:p14="http://schemas.microsoft.com/office/powerpoint/2010/main" val="5997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3D43-D5A9-A4F5-BD04-545F2E9B892C}"/>
              </a:ext>
            </a:extLst>
          </p:cNvPr>
          <p:cNvSpPr>
            <a:spLocks noGrp="1"/>
          </p:cNvSpPr>
          <p:nvPr>
            <p:ph type="ctrTitle"/>
          </p:nvPr>
        </p:nvSpPr>
        <p:spPr/>
        <p:txBody>
          <a:bodyPr/>
          <a:lstStyle/>
          <a:p>
            <a:r>
              <a:rPr lang="en-US" dirty="0"/>
              <a:t>ACGME Letter of Complaint:</a:t>
            </a:r>
            <a:br>
              <a:rPr lang="en-US" dirty="0"/>
            </a:br>
            <a:r>
              <a:rPr lang="en-US" i="1" dirty="0"/>
              <a:t>Now What?</a:t>
            </a:r>
          </a:p>
        </p:txBody>
      </p:sp>
      <p:sp>
        <p:nvSpPr>
          <p:cNvPr id="3" name="Subtitle 2">
            <a:extLst>
              <a:ext uri="{FF2B5EF4-FFF2-40B4-BE49-F238E27FC236}">
                <a16:creationId xmlns:a16="http://schemas.microsoft.com/office/drawing/2014/main" id="{1E4FD4D6-3D51-1BA3-4148-D2D7810AB27F}"/>
              </a:ext>
            </a:extLst>
          </p:cNvPr>
          <p:cNvSpPr>
            <a:spLocks noGrp="1"/>
          </p:cNvSpPr>
          <p:nvPr>
            <p:ph type="subTitle" idx="1"/>
          </p:nvPr>
        </p:nvSpPr>
        <p:spPr/>
        <p:txBody>
          <a:bodyPr/>
          <a:lstStyle/>
          <a:p>
            <a:r>
              <a:rPr lang="en-US" dirty="0"/>
              <a:t>Heather Peters, M.Ed, Ph.D</a:t>
            </a:r>
          </a:p>
          <a:p>
            <a:r>
              <a:rPr lang="en-US" dirty="0"/>
              <a:t>Carmela Meyer, MBA, Ed.D</a:t>
            </a:r>
          </a:p>
        </p:txBody>
      </p:sp>
      <p:sp>
        <p:nvSpPr>
          <p:cNvPr id="4" name="Slide Number Placeholder 3">
            <a:extLst>
              <a:ext uri="{FF2B5EF4-FFF2-40B4-BE49-F238E27FC236}">
                <a16:creationId xmlns:a16="http://schemas.microsoft.com/office/drawing/2014/main" id="{8F77003D-9694-71BA-8C73-32CB875577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a:t>
            </a:fld>
            <a:endParaRPr lang="en-US"/>
          </a:p>
        </p:txBody>
      </p:sp>
      <p:sp>
        <p:nvSpPr>
          <p:cNvPr id="5" name="Google Shape;79;p1">
            <a:extLst>
              <a:ext uri="{FF2B5EF4-FFF2-40B4-BE49-F238E27FC236}">
                <a16:creationId xmlns:a16="http://schemas.microsoft.com/office/drawing/2014/main" id="{CB4BB486-BC6B-282D-7C58-8977D7232905}"/>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250812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C1BD87-629B-F768-60DC-1128E37AC67D}"/>
              </a:ext>
            </a:extLst>
          </p:cNvPr>
          <p:cNvSpPr>
            <a:spLocks noGrp="1"/>
          </p:cNvSpPr>
          <p:nvPr>
            <p:ph type="title"/>
          </p:nvPr>
        </p:nvSpPr>
        <p:spPr>
          <a:xfrm>
            <a:off x="1732169" y="1690107"/>
            <a:ext cx="6526006" cy="1325563"/>
          </a:xfrm>
        </p:spPr>
        <p:txBody>
          <a:bodyPr/>
          <a:lstStyle/>
          <a:p>
            <a:r>
              <a:rPr lang="en-US" sz="4800" dirty="0"/>
              <a:t>Prevention is the Best Strategy</a:t>
            </a:r>
          </a:p>
        </p:txBody>
      </p:sp>
      <p:sp>
        <p:nvSpPr>
          <p:cNvPr id="5" name="Slide Number Placeholder 4">
            <a:extLst>
              <a:ext uri="{FF2B5EF4-FFF2-40B4-BE49-F238E27FC236}">
                <a16:creationId xmlns:a16="http://schemas.microsoft.com/office/drawing/2014/main" id="{2BBD3384-7AAB-D9BC-41EA-5B82B3D78B8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7" name="Google Shape;79;p1">
            <a:extLst>
              <a:ext uri="{FF2B5EF4-FFF2-40B4-BE49-F238E27FC236}">
                <a16:creationId xmlns:a16="http://schemas.microsoft.com/office/drawing/2014/main" id="{1811F638-68AF-8FE9-7706-E415378E2F66}"/>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pic>
        <p:nvPicPr>
          <p:cNvPr id="9" name="Picture 8" descr="A green sign with white lettering&#10;&#10;Description automatically generated with low confidence">
            <a:extLst>
              <a:ext uri="{FF2B5EF4-FFF2-40B4-BE49-F238E27FC236}">
                <a16:creationId xmlns:a16="http://schemas.microsoft.com/office/drawing/2014/main" id="{D0672495-50BA-4074-A72C-144CFB3B61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248275" y="3429000"/>
            <a:ext cx="3886200" cy="2590800"/>
          </a:xfrm>
          <a:prstGeom prst="rect">
            <a:avLst/>
          </a:prstGeom>
        </p:spPr>
      </p:pic>
      <p:sp>
        <p:nvSpPr>
          <p:cNvPr id="10" name="TextBox 9">
            <a:extLst>
              <a:ext uri="{FF2B5EF4-FFF2-40B4-BE49-F238E27FC236}">
                <a16:creationId xmlns:a16="http://schemas.microsoft.com/office/drawing/2014/main" id="{2A2F7110-820D-751D-49C7-B6776CD3DDF7}"/>
              </a:ext>
            </a:extLst>
          </p:cNvPr>
          <p:cNvSpPr txBox="1"/>
          <p:nvPr/>
        </p:nvSpPr>
        <p:spPr>
          <a:xfrm>
            <a:off x="5800725" y="6152528"/>
            <a:ext cx="3333750" cy="230832"/>
          </a:xfrm>
          <a:prstGeom prst="rect">
            <a:avLst/>
          </a:prstGeom>
          <a:noFill/>
        </p:spPr>
        <p:txBody>
          <a:bodyPr wrap="square" rtlCol="0">
            <a:spAutoFit/>
          </a:bodyPr>
          <a:lstStyle/>
          <a:p>
            <a:r>
              <a:rPr lang="en-US" sz="900">
                <a:hlinkClick r:id="rId3" tooltip="https://www.picserver.org/highway-signs2/p/prevention.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761674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7F0296-8AAC-4FB0-A796-1A4FB53CE77C}"/>
              </a:ext>
            </a:extLst>
          </p:cNvPr>
          <p:cNvSpPr>
            <a:spLocks noGrp="1"/>
          </p:cNvSpPr>
          <p:nvPr>
            <p:ph type="title"/>
          </p:nvPr>
        </p:nvSpPr>
        <p:spPr>
          <a:xfrm>
            <a:off x="1989344" y="246466"/>
            <a:ext cx="6849856" cy="1325563"/>
          </a:xfrm>
        </p:spPr>
        <p:txBody>
          <a:bodyPr>
            <a:normAutofit/>
          </a:bodyPr>
          <a:lstStyle/>
          <a:p>
            <a:r>
              <a:rPr lang="en-US" sz="2700" dirty="0"/>
              <a:t>Article: </a:t>
            </a:r>
            <a:r>
              <a:rPr lang="en-US" sz="2700" i="1" dirty="0"/>
              <a:t>Twelve Tips for Giving Feedback in the Clinical Learning Environment</a:t>
            </a:r>
            <a:endParaRPr lang="en-US" dirty="0"/>
          </a:p>
        </p:txBody>
      </p:sp>
      <p:sp>
        <p:nvSpPr>
          <p:cNvPr id="6" name="Text Placeholder 5">
            <a:extLst>
              <a:ext uri="{FF2B5EF4-FFF2-40B4-BE49-F238E27FC236}">
                <a16:creationId xmlns:a16="http://schemas.microsoft.com/office/drawing/2014/main" id="{65147FEF-C4F7-C0F9-B46D-61808C1D429F}"/>
              </a:ext>
            </a:extLst>
          </p:cNvPr>
          <p:cNvSpPr>
            <a:spLocks noGrp="1"/>
          </p:cNvSpPr>
          <p:nvPr>
            <p:ph type="body" idx="1"/>
          </p:nvPr>
        </p:nvSpPr>
        <p:spPr/>
        <p:txBody>
          <a:bodyPr>
            <a:normAutofit fontScale="92500" lnSpcReduction="20000"/>
          </a:bodyPr>
          <a:lstStyle/>
          <a:p>
            <a:r>
              <a:rPr lang="en-US" sz="1800" i="1" dirty="0">
                <a:solidFill>
                  <a:schemeClr val="tx1"/>
                </a:solidFill>
              </a:rPr>
              <a:t>Communicate goals and objectives for feedback</a:t>
            </a:r>
          </a:p>
          <a:p>
            <a:r>
              <a:rPr lang="en-US" sz="1800" i="1" dirty="0">
                <a:solidFill>
                  <a:schemeClr val="tx1"/>
                </a:solidFill>
              </a:rPr>
              <a:t>Base feedback on direct observation</a:t>
            </a:r>
          </a:p>
          <a:p>
            <a:r>
              <a:rPr lang="en-US" sz="1800" i="1" dirty="0">
                <a:solidFill>
                  <a:schemeClr val="tx1"/>
                </a:solidFill>
              </a:rPr>
              <a:t>Begin the session with the learner’s self-assessment</a:t>
            </a:r>
          </a:p>
          <a:p>
            <a:r>
              <a:rPr lang="en-US" sz="1800" i="1" dirty="0">
                <a:solidFill>
                  <a:schemeClr val="tx1"/>
                </a:solidFill>
              </a:rPr>
              <a:t>Reinforce and correct observed behaviors</a:t>
            </a:r>
          </a:p>
          <a:p>
            <a:r>
              <a:rPr lang="en-US" sz="1800" i="1" dirty="0">
                <a:solidFill>
                  <a:schemeClr val="tx1"/>
                </a:solidFill>
              </a:rPr>
              <a:t>Use specific, neutral language to focus on performance</a:t>
            </a:r>
          </a:p>
          <a:p>
            <a:r>
              <a:rPr lang="en-US" sz="1800" i="1" dirty="0">
                <a:solidFill>
                  <a:schemeClr val="tx1"/>
                </a:solidFill>
              </a:rPr>
              <a:t>Confirm the learner’s understanding and facilitate acceptance</a:t>
            </a:r>
          </a:p>
          <a:p>
            <a:r>
              <a:rPr lang="en-US" sz="1800" i="1" dirty="0">
                <a:solidFill>
                  <a:schemeClr val="tx1"/>
                </a:solidFill>
              </a:rPr>
              <a:t>Conclude with an action plan</a:t>
            </a:r>
          </a:p>
          <a:p>
            <a:r>
              <a:rPr lang="en-US" sz="1800" i="1" dirty="0">
                <a:solidFill>
                  <a:schemeClr val="tx1"/>
                </a:solidFill>
              </a:rPr>
              <a:t>Create staff-development opportunities</a:t>
            </a:r>
          </a:p>
          <a:p>
            <a:endParaRPr lang="en-US" b="1" dirty="0">
              <a:solidFill>
                <a:srgbClr val="FF0000"/>
              </a:solidFill>
            </a:endParaRPr>
          </a:p>
        </p:txBody>
      </p:sp>
      <p:sp>
        <p:nvSpPr>
          <p:cNvPr id="7" name="Text Placeholder 6">
            <a:extLst>
              <a:ext uri="{FF2B5EF4-FFF2-40B4-BE49-F238E27FC236}">
                <a16:creationId xmlns:a16="http://schemas.microsoft.com/office/drawing/2014/main" id="{3EA28C25-BED4-5CCA-BE29-48AE1A828A2B}"/>
              </a:ext>
            </a:extLst>
          </p:cNvPr>
          <p:cNvSpPr>
            <a:spLocks noGrp="1"/>
          </p:cNvSpPr>
          <p:nvPr>
            <p:ph type="body" idx="2"/>
          </p:nvPr>
        </p:nvSpPr>
        <p:spPr/>
        <p:txBody>
          <a:bodyPr>
            <a:normAutofit fontScale="85000" lnSpcReduction="20000"/>
          </a:bodyPr>
          <a:lstStyle/>
          <a:p>
            <a:pPr marL="63500" indent="0">
              <a:buNone/>
            </a:pPr>
            <a:r>
              <a:rPr lang="en-US" sz="1800" b="1" dirty="0">
                <a:solidFill>
                  <a:schemeClr val="accent1">
                    <a:lumMod val="75000"/>
                  </a:schemeClr>
                </a:solidFill>
              </a:rPr>
              <a:t>Establish a respectful learning environment</a:t>
            </a:r>
          </a:p>
          <a:p>
            <a:r>
              <a:rPr lang="en-US" sz="1800" b="1" dirty="0">
                <a:solidFill>
                  <a:schemeClr val="accent1">
                    <a:lumMod val="75000"/>
                  </a:schemeClr>
                </a:solidFill>
              </a:rPr>
              <a:t>Two-way feedback</a:t>
            </a:r>
          </a:p>
          <a:p>
            <a:r>
              <a:rPr lang="en-US" sz="1800" b="1" dirty="0">
                <a:solidFill>
                  <a:schemeClr val="accent1">
                    <a:lumMod val="75000"/>
                  </a:schemeClr>
                </a:solidFill>
              </a:rPr>
              <a:t>Reinforce “learning” not “perfection” or “status quo”</a:t>
            </a:r>
          </a:p>
          <a:p>
            <a:r>
              <a:rPr lang="en-US" sz="1800" b="1" dirty="0">
                <a:solidFill>
                  <a:schemeClr val="accent1">
                    <a:lumMod val="75000"/>
                  </a:schemeClr>
                </a:solidFill>
              </a:rPr>
              <a:t>Focus on continuous program improvement (PEC should drive this)</a:t>
            </a:r>
            <a:r>
              <a:rPr lang="en-US" sz="2200" b="1" dirty="0">
                <a:solidFill>
                  <a:schemeClr val="accent1">
                    <a:lumMod val="75000"/>
                  </a:schemeClr>
                </a:solidFill>
              </a:rPr>
              <a:t> </a:t>
            </a:r>
          </a:p>
          <a:p>
            <a:pPr marL="63500" indent="0">
              <a:buNone/>
            </a:pPr>
            <a:r>
              <a:rPr lang="en-US" sz="2200" b="1" dirty="0">
                <a:solidFill>
                  <a:schemeClr val="accent1">
                    <a:lumMod val="75000"/>
                  </a:schemeClr>
                </a:solidFill>
              </a:rPr>
              <a:t>Make feedback part of institutional culture</a:t>
            </a:r>
          </a:p>
          <a:p>
            <a:r>
              <a:rPr lang="en-US" sz="1800" b="1" dirty="0">
                <a:solidFill>
                  <a:schemeClr val="accent1">
                    <a:lumMod val="75000"/>
                  </a:schemeClr>
                </a:solidFill>
              </a:rPr>
              <a:t>For learners</a:t>
            </a:r>
          </a:p>
          <a:p>
            <a:r>
              <a:rPr lang="en-US" sz="1800" b="1" dirty="0">
                <a:solidFill>
                  <a:schemeClr val="accent1">
                    <a:lumMod val="75000"/>
                  </a:schemeClr>
                </a:solidFill>
              </a:rPr>
              <a:t>For teaching faculty</a:t>
            </a:r>
          </a:p>
          <a:p>
            <a:r>
              <a:rPr lang="en-US" sz="1800" b="1" dirty="0">
                <a:solidFill>
                  <a:schemeClr val="accent1">
                    <a:lumMod val="75000"/>
                  </a:schemeClr>
                </a:solidFill>
              </a:rPr>
              <a:t>For rotations</a:t>
            </a:r>
          </a:p>
          <a:p>
            <a:r>
              <a:rPr lang="en-US" sz="1800" b="1" dirty="0">
                <a:solidFill>
                  <a:schemeClr val="accent1">
                    <a:lumMod val="75000"/>
                  </a:schemeClr>
                </a:solidFill>
              </a:rPr>
              <a:t>For didactics</a:t>
            </a:r>
          </a:p>
          <a:p>
            <a:r>
              <a:rPr lang="en-US" sz="1800" b="1" dirty="0">
                <a:solidFill>
                  <a:schemeClr val="accent1">
                    <a:lumMod val="75000"/>
                  </a:schemeClr>
                </a:solidFill>
              </a:rPr>
              <a:t>For programs</a:t>
            </a:r>
          </a:p>
          <a:p>
            <a:r>
              <a:rPr lang="en-US" sz="1800" b="1" dirty="0">
                <a:solidFill>
                  <a:schemeClr val="accent1">
                    <a:lumMod val="75000"/>
                  </a:schemeClr>
                </a:solidFill>
              </a:rPr>
              <a:t>For program leadership</a:t>
            </a:r>
          </a:p>
          <a:p>
            <a:pPr lvl="1"/>
            <a:endParaRPr lang="en-US" sz="1400" b="1"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7F789305-E39D-87BC-47AA-465A66A942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
        <p:nvSpPr>
          <p:cNvPr id="8" name="Oval 7">
            <a:extLst>
              <a:ext uri="{FF2B5EF4-FFF2-40B4-BE49-F238E27FC236}">
                <a16:creationId xmlns:a16="http://schemas.microsoft.com/office/drawing/2014/main" id="{74BE3E10-25D5-E9C9-3286-51EF1064C6DC}"/>
              </a:ext>
            </a:extLst>
          </p:cNvPr>
          <p:cNvSpPr/>
          <p:nvPr/>
        </p:nvSpPr>
        <p:spPr>
          <a:xfrm>
            <a:off x="3562350" y="1443239"/>
            <a:ext cx="5276850" cy="51161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79;p1">
            <a:extLst>
              <a:ext uri="{FF2B5EF4-FFF2-40B4-BE49-F238E27FC236}">
                <a16:creationId xmlns:a16="http://schemas.microsoft.com/office/drawing/2014/main" id="{64B413DD-398A-88EC-0C48-C41981D4309C}"/>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2024190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783F421-4141-DCB9-484F-0F9BA2C52916}"/>
              </a:ext>
            </a:extLst>
          </p:cNvPr>
          <p:cNvSpPr>
            <a:spLocks noGrp="1"/>
          </p:cNvSpPr>
          <p:nvPr>
            <p:ph type="body" idx="1"/>
          </p:nvPr>
        </p:nvSpPr>
        <p:spPr/>
        <p:txBody>
          <a:bodyPr>
            <a:normAutofit lnSpcReduction="10000"/>
          </a:bodyPr>
          <a:lstStyle/>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Open communication</a:t>
            </a:r>
            <a:r>
              <a:rPr lang="en-US" b="0" i="0" dirty="0">
                <a:solidFill>
                  <a:srgbClr val="000000"/>
                </a:solidFill>
                <a:effectLst/>
                <a:latin typeface="Arial" panose="020B0604020202020204" pitchFamily="34" charset="0"/>
              </a:rPr>
              <a:t>​ &amp; transparency</a:t>
            </a:r>
          </a:p>
          <a:p>
            <a:r>
              <a:rPr lang="en-US" dirty="0"/>
              <a:t>Feedback must </a:t>
            </a:r>
          </a:p>
          <a:p>
            <a:pPr lvl="1"/>
            <a:r>
              <a:rPr lang="en-US" dirty="0"/>
              <a:t>go both ways</a:t>
            </a:r>
          </a:p>
          <a:p>
            <a:pPr lvl="1"/>
            <a:r>
              <a:rPr lang="en-US" dirty="0"/>
              <a:t>be encouraged </a:t>
            </a:r>
          </a:p>
          <a:p>
            <a:r>
              <a:rPr lang="en-US" dirty="0"/>
              <a:t>Pathways/venues for feedback must be prioritized</a:t>
            </a:r>
          </a:p>
          <a:p>
            <a:pPr lvl="1"/>
            <a:r>
              <a:rPr lang="en-US" dirty="0"/>
              <a:t>PEC</a:t>
            </a:r>
          </a:p>
          <a:p>
            <a:pPr lvl="1"/>
            <a:r>
              <a:rPr lang="en-US" dirty="0"/>
              <a:t>GMEC</a:t>
            </a:r>
          </a:p>
          <a:p>
            <a:pPr lvl="1"/>
            <a:r>
              <a:rPr lang="en-US" dirty="0"/>
              <a:t>Resident Forum</a:t>
            </a:r>
          </a:p>
          <a:p>
            <a:r>
              <a:rPr lang="en-US" b="0" i="0" u="none" strike="noStrike" dirty="0">
                <a:solidFill>
                  <a:srgbClr val="000000"/>
                </a:solidFill>
                <a:effectLst/>
                <a:latin typeface="Arial" panose="020B0604020202020204" pitchFamily="34" charset="0"/>
              </a:rPr>
              <a:t>Listen without being defensive</a:t>
            </a:r>
            <a:r>
              <a:rPr lang="en-US" b="0" i="0" dirty="0">
                <a:solidFill>
                  <a:srgbClr val="000000"/>
                </a:solidFill>
                <a:effectLst/>
                <a:latin typeface="Arial" panose="020B0604020202020204" pitchFamily="34" charset="0"/>
              </a:rPr>
              <a:t>​</a:t>
            </a:r>
          </a:p>
          <a:p>
            <a:r>
              <a:rPr lang="en-US" b="0" i="0" u="none" strike="noStrike" dirty="0">
                <a:solidFill>
                  <a:srgbClr val="000000"/>
                </a:solidFill>
                <a:effectLst/>
              </a:rPr>
              <a:t>Oh, by the way, did we mention </a:t>
            </a:r>
            <a:r>
              <a:rPr lang="en-US" b="1" i="0" u="none" strike="noStrike" dirty="0">
                <a:solidFill>
                  <a:srgbClr val="000000"/>
                </a:solidFill>
                <a:effectLst/>
              </a:rPr>
              <a:t>documentation</a:t>
            </a:r>
            <a:r>
              <a:rPr lang="en-US" b="0" i="0" u="none" strike="noStrike" dirty="0">
                <a:solidFill>
                  <a:srgbClr val="000000"/>
                </a:solidFill>
                <a:effectLst/>
              </a:rPr>
              <a:t>!</a:t>
            </a:r>
            <a:r>
              <a:rPr lang="en-US" b="0" i="0" dirty="0">
                <a:solidFill>
                  <a:srgbClr val="000000"/>
                </a:solidFill>
                <a:effectLst/>
              </a:rPr>
              <a:t>​</a:t>
            </a:r>
            <a:endParaRPr lang="en-US" dirty="0"/>
          </a:p>
          <a:p>
            <a:endParaRPr lang="en-US" dirty="0"/>
          </a:p>
          <a:p>
            <a:endParaRPr lang="en-US" dirty="0"/>
          </a:p>
        </p:txBody>
      </p:sp>
      <p:sp>
        <p:nvSpPr>
          <p:cNvPr id="5" name="Title 4">
            <a:extLst>
              <a:ext uri="{FF2B5EF4-FFF2-40B4-BE49-F238E27FC236}">
                <a16:creationId xmlns:a16="http://schemas.microsoft.com/office/drawing/2014/main" id="{C0A2A5F6-E3BA-0E22-E4F9-5084EBF4EC5E}"/>
              </a:ext>
            </a:extLst>
          </p:cNvPr>
          <p:cNvSpPr>
            <a:spLocks noGrp="1"/>
          </p:cNvSpPr>
          <p:nvPr>
            <p:ph type="title"/>
          </p:nvPr>
        </p:nvSpPr>
        <p:spPr>
          <a:xfrm>
            <a:off x="1989344" y="246466"/>
            <a:ext cx="4468606" cy="1325563"/>
          </a:xfrm>
        </p:spPr>
        <p:txBody>
          <a:bodyPr/>
          <a:lstStyle/>
          <a:p>
            <a:r>
              <a:rPr lang="en-US" dirty="0"/>
              <a:t>Prevention is the Best Strategy</a:t>
            </a:r>
          </a:p>
        </p:txBody>
      </p:sp>
      <p:sp>
        <p:nvSpPr>
          <p:cNvPr id="4" name="Slide Number Placeholder 3">
            <a:extLst>
              <a:ext uri="{FF2B5EF4-FFF2-40B4-BE49-F238E27FC236}">
                <a16:creationId xmlns:a16="http://schemas.microsoft.com/office/drawing/2014/main" id="{0D4642F0-58A6-485F-8386-2382D3498D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
        <p:nvSpPr>
          <p:cNvPr id="7" name="Google Shape;79;p1">
            <a:extLst>
              <a:ext uri="{FF2B5EF4-FFF2-40B4-BE49-F238E27FC236}">
                <a16:creationId xmlns:a16="http://schemas.microsoft.com/office/drawing/2014/main" id="{4D995D95-74E7-1020-75CE-B08B7C417D19}"/>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pic>
        <p:nvPicPr>
          <p:cNvPr id="8" name="Picture 7" descr="A green sign with white lettering&#10;&#10;Description automatically generated with low confidence">
            <a:extLst>
              <a:ext uri="{FF2B5EF4-FFF2-40B4-BE49-F238E27FC236}">
                <a16:creationId xmlns:a16="http://schemas.microsoft.com/office/drawing/2014/main" id="{31693C69-582C-7FC0-76FD-590A66B5FBE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86575" y="314729"/>
            <a:ext cx="1885950" cy="1257300"/>
          </a:xfrm>
          <a:prstGeom prst="rect">
            <a:avLst/>
          </a:prstGeom>
        </p:spPr>
      </p:pic>
      <p:sp>
        <p:nvSpPr>
          <p:cNvPr id="9" name="TextBox 8">
            <a:extLst>
              <a:ext uri="{FF2B5EF4-FFF2-40B4-BE49-F238E27FC236}">
                <a16:creationId xmlns:a16="http://schemas.microsoft.com/office/drawing/2014/main" id="{9FEEDFEC-79D0-BFCA-0EDB-C43A83E2868A}"/>
              </a:ext>
            </a:extLst>
          </p:cNvPr>
          <p:cNvSpPr txBox="1"/>
          <p:nvPr/>
        </p:nvSpPr>
        <p:spPr>
          <a:xfrm>
            <a:off x="7111813" y="1572029"/>
            <a:ext cx="1617849" cy="507831"/>
          </a:xfrm>
          <a:prstGeom prst="rect">
            <a:avLst/>
          </a:prstGeom>
          <a:noFill/>
        </p:spPr>
        <p:txBody>
          <a:bodyPr wrap="square" rtlCol="0">
            <a:spAutoFit/>
          </a:bodyPr>
          <a:lstStyle/>
          <a:p>
            <a:r>
              <a:rPr lang="en-US" sz="900" dirty="0">
                <a:hlinkClick r:id="rId3" tooltip="https://www.picserver.org/highway-signs2/p/prevention.html"/>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872575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6B7F5F-ABCF-4FAC-B8A8-1474E0FFF769}"/>
              </a:ext>
            </a:extLst>
          </p:cNvPr>
          <p:cNvSpPr>
            <a:spLocks noGrp="1"/>
          </p:cNvSpPr>
          <p:nvPr>
            <p:ph type="title"/>
          </p:nvPr>
        </p:nvSpPr>
        <p:spPr>
          <a:xfrm>
            <a:off x="761485" y="1572027"/>
            <a:ext cx="6526006" cy="1325563"/>
          </a:xfrm>
        </p:spPr>
        <p:txBody>
          <a:bodyPr/>
          <a:lstStyle/>
          <a:p>
            <a:r>
              <a:rPr lang="en-US" dirty="0"/>
              <a:t>DO</a:t>
            </a:r>
          </a:p>
        </p:txBody>
      </p:sp>
      <p:sp>
        <p:nvSpPr>
          <p:cNvPr id="4" name="Slide Number Placeholder 3">
            <a:extLst>
              <a:ext uri="{FF2B5EF4-FFF2-40B4-BE49-F238E27FC236}">
                <a16:creationId xmlns:a16="http://schemas.microsoft.com/office/drawing/2014/main" id="{913E9778-28AE-4167-A7E6-426618AE1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dirty="0"/>
          </a:p>
        </p:txBody>
      </p:sp>
      <p:graphicFrame>
        <p:nvGraphicFramePr>
          <p:cNvPr id="2" name="Diagram 1">
            <a:extLst>
              <a:ext uri="{FF2B5EF4-FFF2-40B4-BE49-F238E27FC236}">
                <a16:creationId xmlns:a16="http://schemas.microsoft.com/office/drawing/2014/main" id="{A2487BC0-63B4-4AC3-9AAD-91FB97315058}"/>
              </a:ext>
            </a:extLst>
          </p:cNvPr>
          <p:cNvGraphicFramePr/>
          <p:nvPr>
            <p:extLst>
              <p:ext uri="{D42A27DB-BD31-4B8C-83A1-F6EECF244321}">
                <p14:modId xmlns:p14="http://schemas.microsoft.com/office/powerpoint/2010/main" val="1062387372"/>
              </p:ext>
            </p:extLst>
          </p:nvPr>
        </p:nvGraphicFramePr>
        <p:xfrm>
          <a:off x="1856509" y="197057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4">
            <a:extLst>
              <a:ext uri="{FF2B5EF4-FFF2-40B4-BE49-F238E27FC236}">
                <a16:creationId xmlns:a16="http://schemas.microsoft.com/office/drawing/2014/main" id="{3E14758F-739B-9711-7FD3-DE1EA4115D63}"/>
              </a:ext>
            </a:extLst>
          </p:cNvPr>
          <p:cNvSpPr txBox="1">
            <a:spLocks/>
          </p:cNvSpPr>
          <p:nvPr/>
        </p:nvSpPr>
        <p:spPr>
          <a:xfrm>
            <a:off x="4400550" y="398866"/>
            <a:ext cx="4267200" cy="132556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I’ve got a complainer, now what?</a:t>
            </a:r>
          </a:p>
        </p:txBody>
      </p:sp>
      <p:sp>
        <p:nvSpPr>
          <p:cNvPr id="13" name="Google Shape;79;p1">
            <a:extLst>
              <a:ext uri="{FF2B5EF4-FFF2-40B4-BE49-F238E27FC236}">
                <a16:creationId xmlns:a16="http://schemas.microsoft.com/office/drawing/2014/main" id="{C19DF477-7F34-25F0-E5A1-C3FBBC346CA6}"/>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2456940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E52E2D-2947-4545-8061-5DC91DFA3C4F}"/>
              </a:ext>
            </a:extLst>
          </p:cNvPr>
          <p:cNvSpPr>
            <a:spLocks noGrp="1"/>
          </p:cNvSpPr>
          <p:nvPr>
            <p:ph type="title"/>
          </p:nvPr>
        </p:nvSpPr>
        <p:spPr>
          <a:xfrm>
            <a:off x="208169" y="1328435"/>
            <a:ext cx="6526006" cy="1325563"/>
          </a:xfrm>
        </p:spPr>
        <p:txBody>
          <a:bodyPr/>
          <a:lstStyle/>
          <a:p>
            <a:r>
              <a:rPr lang="en-US" dirty="0"/>
              <a:t>DON’T</a:t>
            </a:r>
          </a:p>
        </p:txBody>
      </p:sp>
      <p:sp>
        <p:nvSpPr>
          <p:cNvPr id="4" name="Slide Number Placeholder 3">
            <a:extLst>
              <a:ext uri="{FF2B5EF4-FFF2-40B4-BE49-F238E27FC236}">
                <a16:creationId xmlns:a16="http://schemas.microsoft.com/office/drawing/2014/main" id="{D9D4A5E1-9B27-4BF8-B581-B379CD58FA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dirty="0"/>
          </a:p>
        </p:txBody>
      </p:sp>
      <p:graphicFrame>
        <p:nvGraphicFramePr>
          <p:cNvPr id="2" name="Diagram 1">
            <a:extLst>
              <a:ext uri="{FF2B5EF4-FFF2-40B4-BE49-F238E27FC236}">
                <a16:creationId xmlns:a16="http://schemas.microsoft.com/office/drawing/2014/main" id="{87354E9C-2400-477E-9444-DC02B119931E}"/>
              </a:ext>
            </a:extLst>
          </p:cNvPr>
          <p:cNvGraphicFramePr/>
          <p:nvPr>
            <p:extLst>
              <p:ext uri="{D42A27DB-BD31-4B8C-83A1-F6EECF244321}">
                <p14:modId xmlns:p14="http://schemas.microsoft.com/office/powerpoint/2010/main" val="537087922"/>
              </p:ext>
            </p:extLst>
          </p:nvPr>
        </p:nvGraphicFramePr>
        <p:xfrm>
          <a:off x="1856509" y="1895764"/>
          <a:ext cx="6096000" cy="3057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4">
            <a:extLst>
              <a:ext uri="{FF2B5EF4-FFF2-40B4-BE49-F238E27FC236}">
                <a16:creationId xmlns:a16="http://schemas.microsoft.com/office/drawing/2014/main" id="{EBAA555E-3F1E-9F59-DE2A-2F0B5AA705E5}"/>
              </a:ext>
            </a:extLst>
          </p:cNvPr>
          <p:cNvSpPr txBox="1">
            <a:spLocks/>
          </p:cNvSpPr>
          <p:nvPr/>
        </p:nvSpPr>
        <p:spPr>
          <a:xfrm>
            <a:off x="4410075" y="236941"/>
            <a:ext cx="4267200" cy="132556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I’ve got a complainer, now what?</a:t>
            </a:r>
          </a:p>
        </p:txBody>
      </p:sp>
      <p:sp>
        <p:nvSpPr>
          <p:cNvPr id="13" name="Google Shape;79;p1">
            <a:extLst>
              <a:ext uri="{FF2B5EF4-FFF2-40B4-BE49-F238E27FC236}">
                <a16:creationId xmlns:a16="http://schemas.microsoft.com/office/drawing/2014/main" id="{353618A2-0BC7-C746-A192-BF74DC63CA69}"/>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3100019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18B31D-EEB7-476C-B24B-E8F25708E000}"/>
              </a:ext>
            </a:extLst>
          </p:cNvPr>
          <p:cNvSpPr>
            <a:spLocks noGrp="1"/>
          </p:cNvSpPr>
          <p:nvPr>
            <p:ph type="body" idx="1"/>
          </p:nvPr>
        </p:nvSpPr>
        <p:spPr/>
        <p:txBody>
          <a:bodyPr/>
          <a:lstStyle/>
          <a:p>
            <a:r>
              <a:rPr lang="en-US" dirty="0"/>
              <a:t>Don’t panic! Prepare!</a:t>
            </a:r>
          </a:p>
          <a:p>
            <a:r>
              <a:rPr lang="en-US" dirty="0"/>
              <a:t>Follow the directions on the letter</a:t>
            </a:r>
          </a:p>
          <a:p>
            <a:r>
              <a:rPr lang="en-US" dirty="0"/>
              <a:t>Conduct a special review if the complaint warrants it</a:t>
            </a:r>
          </a:p>
          <a:p>
            <a:r>
              <a:rPr lang="en-US" dirty="0"/>
              <a:t>Keep the GMEC informed</a:t>
            </a:r>
          </a:p>
          <a:p>
            <a:r>
              <a:rPr lang="en-US" dirty="0"/>
              <a:t>Document everything!</a:t>
            </a:r>
          </a:p>
          <a:p>
            <a:pPr marL="63500" indent="0">
              <a:buNone/>
            </a:pPr>
            <a:endParaRPr lang="en-US" dirty="0"/>
          </a:p>
        </p:txBody>
      </p:sp>
      <p:sp>
        <p:nvSpPr>
          <p:cNvPr id="5" name="Slide Number Placeholder 4">
            <a:extLst>
              <a:ext uri="{FF2B5EF4-FFF2-40B4-BE49-F238E27FC236}">
                <a16:creationId xmlns:a16="http://schemas.microsoft.com/office/drawing/2014/main" id="{772A2E47-5184-4273-9E4F-E6BCF2B556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4" name="Picture 3" descr="A picture containing sign, stop, can, green&#10;&#10;Description automatically generated">
            <a:extLst>
              <a:ext uri="{FF2B5EF4-FFF2-40B4-BE49-F238E27FC236}">
                <a16:creationId xmlns:a16="http://schemas.microsoft.com/office/drawing/2014/main" id="{AC7D8A3A-6D31-4585-8EF1-FF60383E80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493819" y="110257"/>
            <a:ext cx="5144655" cy="1627801"/>
          </a:xfrm>
          <a:prstGeom prst="rect">
            <a:avLst/>
          </a:prstGeom>
        </p:spPr>
      </p:pic>
      <p:sp>
        <p:nvSpPr>
          <p:cNvPr id="8" name="TextBox 7">
            <a:extLst>
              <a:ext uri="{FF2B5EF4-FFF2-40B4-BE49-F238E27FC236}">
                <a16:creationId xmlns:a16="http://schemas.microsoft.com/office/drawing/2014/main" id="{5585A2A9-D6C3-436A-8358-4E3C2FBE2E8A}"/>
              </a:ext>
            </a:extLst>
          </p:cNvPr>
          <p:cNvSpPr txBox="1"/>
          <p:nvPr/>
        </p:nvSpPr>
        <p:spPr>
          <a:xfrm>
            <a:off x="4429125" y="1635309"/>
            <a:ext cx="6115050" cy="230832"/>
          </a:xfrm>
          <a:prstGeom prst="rect">
            <a:avLst/>
          </a:prstGeom>
          <a:noFill/>
        </p:spPr>
        <p:txBody>
          <a:bodyPr wrap="square" rtlCol="0">
            <a:spAutoFit/>
          </a:bodyPr>
          <a:lstStyle/>
          <a:p>
            <a:r>
              <a:rPr lang="en-US" sz="900" dirty="0">
                <a:hlinkClick r:id="rId3" tooltip="http://rebelem.com/the-challenge-of-fever-in-kids/"/>
              </a:rPr>
              <a:t>This Photo</a:t>
            </a:r>
            <a:r>
              <a:rPr lang="en-US" sz="900" dirty="0"/>
              <a:t> by Unknown Author is licensed under </a:t>
            </a:r>
            <a:r>
              <a:rPr lang="en-US" sz="900" dirty="0">
                <a:hlinkClick r:id="rId4" tooltip="https://creativecommons.org/licenses/by-nc-nd/3.0/"/>
              </a:rPr>
              <a:t>CC BY-NC-ND</a:t>
            </a:r>
            <a:endParaRPr lang="en-US" sz="900" dirty="0"/>
          </a:p>
        </p:txBody>
      </p:sp>
      <p:pic>
        <p:nvPicPr>
          <p:cNvPr id="12" name="Picture 11" descr="A picture containing table, game&#10;&#10;Description automatically generated">
            <a:extLst>
              <a:ext uri="{FF2B5EF4-FFF2-40B4-BE49-F238E27FC236}">
                <a16:creationId xmlns:a16="http://schemas.microsoft.com/office/drawing/2014/main" id="{C0F8ED2E-FAAE-4533-B4E6-772F7B355D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08328" y="3864205"/>
            <a:ext cx="1976607" cy="1927802"/>
          </a:xfrm>
          <a:prstGeom prst="rect">
            <a:avLst/>
          </a:prstGeom>
        </p:spPr>
      </p:pic>
      <p:sp>
        <p:nvSpPr>
          <p:cNvPr id="13" name="TextBox 12">
            <a:extLst>
              <a:ext uri="{FF2B5EF4-FFF2-40B4-BE49-F238E27FC236}">
                <a16:creationId xmlns:a16="http://schemas.microsoft.com/office/drawing/2014/main" id="{E4FB5757-318B-4F76-829E-6E3EDE3C5F1D}"/>
              </a:ext>
            </a:extLst>
          </p:cNvPr>
          <p:cNvSpPr txBox="1"/>
          <p:nvPr/>
        </p:nvSpPr>
        <p:spPr>
          <a:xfrm>
            <a:off x="6608328" y="5843381"/>
            <a:ext cx="1907022" cy="307777"/>
          </a:xfrm>
          <a:prstGeom prst="rect">
            <a:avLst/>
          </a:prstGeom>
          <a:noFill/>
        </p:spPr>
        <p:txBody>
          <a:bodyPr wrap="square" rtlCol="0">
            <a:spAutoFit/>
          </a:bodyPr>
          <a:lstStyle/>
          <a:p>
            <a:r>
              <a:rPr lang="en-US" sz="700" dirty="0">
                <a:hlinkClick r:id="rId6" tooltip="http://www.geripal.org/2012/12/the-disconnect-between-advance-care.html"/>
              </a:rPr>
              <a:t>This Photo</a:t>
            </a:r>
            <a:r>
              <a:rPr lang="en-US" sz="700" dirty="0"/>
              <a:t> by Unknown Author is licensed under </a:t>
            </a:r>
            <a:r>
              <a:rPr lang="en-US" sz="700" dirty="0">
                <a:hlinkClick r:id="rId7" tooltip="https://creativecommons.org/licenses/by-sa/3.0/"/>
              </a:rPr>
              <a:t>CC BY-SA</a:t>
            </a:r>
            <a:endParaRPr lang="en-US" sz="700" dirty="0"/>
          </a:p>
        </p:txBody>
      </p:sp>
      <p:sp>
        <p:nvSpPr>
          <p:cNvPr id="9" name="Google Shape;79;p1">
            <a:extLst>
              <a:ext uri="{FF2B5EF4-FFF2-40B4-BE49-F238E27FC236}">
                <a16:creationId xmlns:a16="http://schemas.microsoft.com/office/drawing/2014/main" id="{74F02CEC-4D38-B74A-57E5-332EFF41C788}"/>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544079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8" name="Rectangle 3"/>
          <p:cNvSpPr txBox="1">
            <a:spLocks noChangeArrowheads="1"/>
          </p:cNvSpPr>
          <p:nvPr/>
        </p:nvSpPr>
        <p:spPr bwMode="auto">
          <a:xfrm>
            <a:off x="5441759" y="220871"/>
            <a:ext cx="3702241" cy="7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Latest On-Demand Webinars</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charset="0"/>
              <a:buChar char="•"/>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9" name="Rectangle 8"/>
          <p:cNvSpPr>
            <a:spLocks noChangeArrowheads="1"/>
          </p:cNvSpPr>
          <p:nvPr/>
        </p:nvSpPr>
        <p:spPr bwMode="auto">
          <a:xfrm>
            <a:off x="5664199" y="5584371"/>
            <a:ext cx="3479801"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Contact us today to learn how our Educational</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Passports can save you time &amp; money!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724-864-7320</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www.PartnersInMedEd.com</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200" b="0" i="1"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3"/>
          <p:cNvSpPr txBox="1">
            <a:spLocks noChangeArrowheads="1"/>
          </p:cNvSpPr>
          <p:nvPr/>
        </p:nvSpPr>
        <p:spPr bwMode="auto">
          <a:xfrm>
            <a:off x="842852" y="220871"/>
            <a:ext cx="5060092" cy="436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Upcoming Live Webinar</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r>
              <a:rPr lang="en-US" altLang="en-US" sz="1400" dirty="0">
                <a:solidFill>
                  <a:prstClr val="black"/>
                </a:solidFill>
                <a:latin typeface="+mn-lt"/>
                <a:cs typeface="Arial" panose="020B0604020202020204" pitchFamily="34" charset="0"/>
              </a:rPr>
              <a:t>         </a:t>
            </a:r>
            <a:endParaRPr lang="en-US" altLang="en-US" sz="1400" b="0" dirty="0">
              <a:solidFill>
                <a:prstClr val="black"/>
              </a:solidFill>
              <a:latin typeface="+mn-lt"/>
              <a:cs typeface="Arial" panose="020B0604020202020204" pitchFamily="34" charset="0"/>
            </a:endParaRP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dirty="0">
                <a:solidFill>
                  <a:prstClr val="black"/>
                </a:solidFill>
                <a:latin typeface="+mn-lt"/>
                <a:cs typeface="Arial" panose="020B0604020202020204" pitchFamily="34" charset="0"/>
              </a:rPr>
              <a:t>JEDI Warriors in GME: Guardians of Justice, Equity, Diversity, and Inclusion</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Thursday, June 23, 2022</a:t>
            </a:r>
          </a:p>
          <a:p>
            <a:pPr algn="ctr">
              <a:lnSpc>
                <a:spcPct val="80000"/>
              </a:lnSpc>
              <a:defRPr/>
            </a:pPr>
            <a:endParaRPr lang="en-US" altLang="en-US" sz="1400" b="0" dirty="0">
              <a:solidFill>
                <a:prstClr val="black"/>
              </a:solidFill>
              <a:latin typeface="+mn-lt"/>
              <a:cs typeface="Arial" panose="020B0604020202020204" pitchFamily="34" charset="0"/>
            </a:endParaRPr>
          </a:p>
          <a:p>
            <a:pPr algn="ctr">
              <a:lnSpc>
                <a:spcPct val="80000"/>
              </a:lnSpc>
              <a:defRPr/>
            </a:pPr>
            <a:r>
              <a:rPr kumimoji="0" lang="en-US" altLang="en-US" sz="140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Scholarly Activity – Starting the Year of Right</a:t>
            </a:r>
          </a:p>
          <a:p>
            <a:pPr algn="ctr">
              <a:lnSpc>
                <a:spcPct val="80000"/>
              </a:lnSpc>
              <a:defRPr/>
            </a:pPr>
            <a:r>
              <a:rPr lang="en-US" altLang="en-US" sz="1400" b="0" dirty="0">
                <a:solidFill>
                  <a:prstClr val="black"/>
                </a:solidFill>
                <a:latin typeface="+mn-lt"/>
                <a:cs typeface="Arial" panose="020B0604020202020204" pitchFamily="34" charset="0"/>
              </a:rPr>
              <a:t>Tuesday, July 12, 2022</a:t>
            </a: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dirty="0">
                <a:solidFill>
                  <a:prstClr val="black"/>
                </a:solidFill>
                <a:latin typeface="+mn-lt"/>
                <a:cs typeface="Arial" panose="020B0604020202020204" pitchFamily="34" charset="0"/>
              </a:rPr>
              <a:t>ADS 2022: Part II</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Thursday, July 21, 2022</a:t>
            </a:r>
          </a:p>
          <a:p>
            <a:pPr algn="ctr">
              <a:lnSpc>
                <a:spcPct val="80000"/>
              </a:lnSpc>
              <a:defRPr/>
            </a:pPr>
            <a:endParaRPr lang="en-US" altLang="en-US" sz="1400" b="0" dirty="0">
              <a:solidFill>
                <a:prstClr val="black"/>
              </a:solidFill>
              <a:latin typeface="+mn-lt"/>
              <a:cs typeface="Arial" panose="020B0604020202020204" pitchFamily="34" charset="0"/>
            </a:endParaRPr>
          </a:p>
          <a:p>
            <a:pPr algn="ctr">
              <a:lnSpc>
                <a:spcPct val="80000"/>
              </a:lnSpc>
              <a:defRPr/>
            </a:pPr>
            <a:r>
              <a:rPr kumimoji="0" lang="en-US" altLang="en-US" sz="140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Looking Behind the Curtain at CMS Reporting</a:t>
            </a:r>
          </a:p>
          <a:p>
            <a:pPr algn="ctr">
              <a:lnSpc>
                <a:spcPct val="80000"/>
              </a:lnSpc>
              <a:defRPr/>
            </a:pPr>
            <a:r>
              <a:rPr lang="en-US" altLang="en-US" sz="1400" b="0" dirty="0">
                <a:solidFill>
                  <a:prstClr val="black"/>
                </a:solidFill>
                <a:latin typeface="+mn-lt"/>
                <a:cs typeface="Arial" panose="020B0604020202020204" pitchFamily="34" charset="0"/>
              </a:rPr>
              <a:t>Thursday, August 4, 2022</a:t>
            </a: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dirty="0">
                <a:solidFill>
                  <a:prstClr val="black"/>
                </a:solidFill>
                <a:latin typeface="+mn-lt"/>
                <a:cs typeface="Arial" panose="020B0604020202020204" pitchFamily="34" charset="0"/>
              </a:rPr>
              <a:t>Wellness is a Team Sport</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Tuesday, August 16, 2022</a:t>
            </a:r>
          </a:p>
        </p:txBody>
      </p:sp>
      <p:sp>
        <p:nvSpPr>
          <p:cNvPr id="16" name="Slide Number Placeholder 4">
            <a:extLst>
              <a:ext uri="{FF2B5EF4-FFF2-40B4-BE49-F238E27FC236}">
                <a16:creationId xmlns:a16="http://schemas.microsoft.com/office/drawing/2014/main" id="{1BC0267B-F438-E24C-9DAA-F6D2132B4198}"/>
              </a:ext>
            </a:extLst>
          </p:cNvPr>
          <p:cNvSpPr txBox="1">
            <a:spLocks/>
          </p:cNvSpPr>
          <p:nvPr/>
        </p:nvSpPr>
        <p:spPr>
          <a:xfrm>
            <a:off x="6457950" y="6433131"/>
            <a:ext cx="2057400" cy="365125"/>
          </a:xfrm>
          <a:prstGeom prst="rect">
            <a:avLst/>
          </a:prstGeom>
        </p:spPr>
        <p:txBody>
          <a:bodyPr anchor="ctr"/>
          <a:lstStyle>
            <a:defPPr>
              <a:defRPr lang="en-US"/>
            </a:defPPr>
            <a:lvl1pPr algn="r" rtl="0" eaLnBrk="0" fontAlgn="base" hangingPunct="0">
              <a:spcBef>
                <a:spcPct val="0"/>
              </a:spcBef>
              <a:spcAft>
                <a:spcPct val="0"/>
              </a:spcAft>
              <a:defRPr sz="1000" b="1"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sz="2000" b="1" kern="1200">
                <a:solidFill>
                  <a:schemeClr val="tx1"/>
                </a:solidFill>
                <a:latin typeface="Comic Sans MS" charset="0"/>
                <a:ea typeface="+mn-ea"/>
                <a:cs typeface="+mn-cs"/>
              </a:defRPr>
            </a:lvl2pPr>
            <a:lvl3pPr marL="914400" algn="l" rtl="0" eaLnBrk="0" fontAlgn="base" hangingPunct="0">
              <a:spcBef>
                <a:spcPct val="0"/>
              </a:spcBef>
              <a:spcAft>
                <a:spcPct val="0"/>
              </a:spcAft>
              <a:defRPr sz="2000" b="1" kern="1200">
                <a:solidFill>
                  <a:schemeClr val="tx1"/>
                </a:solidFill>
                <a:latin typeface="Comic Sans MS" charset="0"/>
                <a:ea typeface="+mn-ea"/>
                <a:cs typeface="+mn-cs"/>
              </a:defRPr>
            </a:lvl3pPr>
            <a:lvl4pPr marL="1371600" algn="l" rtl="0" eaLnBrk="0" fontAlgn="base" hangingPunct="0">
              <a:spcBef>
                <a:spcPct val="0"/>
              </a:spcBef>
              <a:spcAft>
                <a:spcPct val="0"/>
              </a:spcAft>
              <a:defRPr sz="2000" b="1" kern="1200">
                <a:solidFill>
                  <a:schemeClr val="tx1"/>
                </a:solidFill>
                <a:latin typeface="Comic Sans MS" charset="0"/>
                <a:ea typeface="+mn-ea"/>
                <a:cs typeface="+mn-cs"/>
              </a:defRPr>
            </a:lvl4pPr>
            <a:lvl5pPr marL="1828800" algn="l" rtl="0" eaLnBrk="0" fontAlgn="base" hangingPunct="0">
              <a:spcBef>
                <a:spcPct val="0"/>
              </a:spcBef>
              <a:spcAft>
                <a:spcPct val="0"/>
              </a:spcAft>
              <a:defRPr sz="2000" b="1" kern="1200">
                <a:solidFill>
                  <a:schemeClr val="tx1"/>
                </a:solidFill>
                <a:latin typeface="Comic Sans MS" charset="0"/>
                <a:ea typeface="+mn-ea"/>
                <a:cs typeface="+mn-cs"/>
              </a:defRPr>
            </a:lvl5pPr>
            <a:lvl6pPr marL="2286000" algn="l" defTabSz="914400" rtl="0" eaLnBrk="1" latinLnBrk="0" hangingPunct="1">
              <a:defRPr sz="2000" b="1" kern="1200">
                <a:solidFill>
                  <a:schemeClr val="tx1"/>
                </a:solidFill>
                <a:latin typeface="Comic Sans MS" charset="0"/>
                <a:ea typeface="+mn-ea"/>
                <a:cs typeface="+mn-cs"/>
              </a:defRPr>
            </a:lvl6pPr>
            <a:lvl7pPr marL="2743200" algn="l" defTabSz="914400" rtl="0" eaLnBrk="1" latinLnBrk="0" hangingPunct="1">
              <a:defRPr sz="2000" b="1" kern="1200">
                <a:solidFill>
                  <a:schemeClr val="tx1"/>
                </a:solidFill>
                <a:latin typeface="Comic Sans MS" charset="0"/>
                <a:ea typeface="+mn-ea"/>
                <a:cs typeface="+mn-cs"/>
              </a:defRPr>
            </a:lvl7pPr>
            <a:lvl8pPr marL="3200400" algn="l" defTabSz="914400" rtl="0" eaLnBrk="1" latinLnBrk="0" hangingPunct="1">
              <a:defRPr sz="2000" b="1" kern="1200">
                <a:solidFill>
                  <a:schemeClr val="tx1"/>
                </a:solidFill>
                <a:latin typeface="Comic Sans MS" charset="0"/>
                <a:ea typeface="+mn-ea"/>
                <a:cs typeface="+mn-cs"/>
              </a:defRPr>
            </a:lvl8pPr>
            <a:lvl9pPr marL="3657600" algn="l" defTabSz="914400" rtl="0" eaLnBrk="1" latinLnBrk="0" hangingPunct="1">
              <a:defRPr sz="2000" b="1" kern="1200">
                <a:solidFill>
                  <a:schemeClr val="tx1"/>
                </a:solidFill>
                <a:latin typeface="Comic Sans MS" charset="0"/>
                <a:ea typeface="+mn-ea"/>
                <a:cs typeface="+mn-cs"/>
              </a:defRPr>
            </a:lvl9pPr>
          </a:lstStyle>
          <a:p>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fld id="{6AD68910-38FE-C240-95D4-C063CA8D3DE6}" type="slidenum">
              <a:rPr kumimoji="0" lang="en-US" altLang="en-US" sz="1000" b="1" i="0" u="none" strike="noStrike" kern="1200" cap="none" spc="0" normalizeH="0" baseline="0" noProof="0" smtClean="0">
                <a:ln>
                  <a:noFill/>
                </a:ln>
                <a:solidFill>
                  <a:srgbClr val="000000"/>
                </a:solidFill>
                <a:effectLst/>
                <a:uLnTx/>
                <a:uFillTx/>
                <a:latin typeface="Arial" charset="0"/>
                <a:cs typeface="Arial" charset="0"/>
                <a:sym typeface="Arial"/>
              </a:rPr>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t>26</a:t>
            </a:fld>
            <a:endParaRPr kumimoji="0" lang="en-US" altLang="en-US" sz="1000" b="1" i="0" u="none" strike="noStrike" kern="1200" cap="none" spc="0" normalizeH="0" baseline="0" noProof="0" dirty="0">
              <a:ln>
                <a:noFill/>
              </a:ln>
              <a:solidFill>
                <a:srgbClr val="000000"/>
              </a:solidFill>
              <a:effectLst/>
              <a:uLnTx/>
              <a:uFillTx/>
              <a:latin typeface="Arial" charset="0"/>
              <a:cs typeface="Arial" charset="0"/>
              <a:sym typeface="Arial"/>
            </a:endParaRPr>
          </a:p>
        </p:txBody>
      </p:sp>
      <p:sp>
        <p:nvSpPr>
          <p:cNvPr id="17" name="Rectangle 3">
            <a:extLst>
              <a:ext uri="{FF2B5EF4-FFF2-40B4-BE49-F238E27FC236}">
                <a16:creationId xmlns:a16="http://schemas.microsoft.com/office/drawing/2014/main" id="{CFB48B9B-7E89-264A-A803-E6C70EA0A372}"/>
              </a:ext>
            </a:extLst>
          </p:cNvPr>
          <p:cNvSpPr txBox="1">
            <a:spLocks noChangeArrowheads="1"/>
          </p:cNvSpPr>
          <p:nvPr/>
        </p:nvSpPr>
        <p:spPr bwMode="auto">
          <a:xfrm>
            <a:off x="805396" y="4312703"/>
            <a:ext cx="5022581" cy="103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Faculty Development Series</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charset="0"/>
              <a:buChar char="•"/>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19" name="Rectangle 3">
            <a:extLst>
              <a:ext uri="{FF2B5EF4-FFF2-40B4-BE49-F238E27FC236}">
                <a16:creationId xmlns:a16="http://schemas.microsoft.com/office/drawing/2014/main" id="{1C34D67E-6A64-9842-B68B-F6E1EFE5B26A}"/>
              </a:ext>
            </a:extLst>
          </p:cNvPr>
          <p:cNvSpPr txBox="1">
            <a:spLocks noChangeArrowheads="1"/>
          </p:cNvSpPr>
          <p:nvPr/>
        </p:nvSpPr>
        <p:spPr bwMode="auto">
          <a:xfrm>
            <a:off x="842852" y="4939777"/>
            <a:ext cx="4846104" cy="12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15 Minutes to Effective Feedback</a:t>
            </a:r>
            <a:b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b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Toolbox for Teaching Millennials</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Taking Supervision to the Next Level</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10" name="TextBox 9">
            <a:extLst>
              <a:ext uri="{FF2B5EF4-FFF2-40B4-BE49-F238E27FC236}">
                <a16:creationId xmlns:a16="http://schemas.microsoft.com/office/drawing/2014/main" id="{FAC18BD8-A5B9-3741-B6AD-A994C0913D2D}"/>
              </a:ext>
            </a:extLst>
          </p:cNvPr>
          <p:cNvSpPr txBox="1"/>
          <p:nvPr/>
        </p:nvSpPr>
        <p:spPr>
          <a:xfrm>
            <a:off x="5638800" y="725880"/>
            <a:ext cx="3505200" cy="4708981"/>
          </a:xfrm>
          <a:prstGeom prst="rect">
            <a:avLst/>
          </a:prstGeom>
          <a:noFill/>
        </p:spPr>
        <p:txBody>
          <a:bodyPr wrap="square" rtlCol="0">
            <a:spAutoFit/>
          </a:bodyPr>
          <a:lstStyle/>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Here We Grow Again – And With Our Community</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The ABCs of GMEC: Part II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ADS 2022: Part 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Ask Partners – Spring Freebie</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Getting to the Next Stage – Program Improvement II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The ABCs of GMEC: Part 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Leveraging RMS Technology for the Medicare Cost Report</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Back to Basics – GME for New Coordinators</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Digging for Data IV</a:t>
            </a:r>
          </a:p>
          <a:p>
            <a:pPr algn="ctr"/>
            <a:endParaRPr lang="en-US" sz="1200" dirty="0">
              <a:solidFill>
                <a:srgbClr val="0070C0"/>
              </a:solidFill>
              <a:latin typeface="+mn-lt"/>
            </a:endParaRPr>
          </a:p>
          <a:p>
            <a:pPr algn="ctr"/>
            <a:r>
              <a:rPr lang="en-US" sz="1200" dirty="0">
                <a:solidFill>
                  <a:srgbClr val="0070C0"/>
                </a:solidFill>
                <a:latin typeface="+mn-lt"/>
                <a:cs typeface="Arial" panose="020B0604020202020204" pitchFamily="34" charset="0"/>
              </a:rPr>
              <a:t>Getting to the Next Stage - Program Improvement I</a:t>
            </a:r>
          </a:p>
          <a:p>
            <a:pPr algn="ctr"/>
            <a:endParaRPr lang="en-US" sz="1200" dirty="0">
              <a:solidFill>
                <a:srgbClr val="0070C0"/>
              </a:solidFill>
              <a:latin typeface="+mn-lt"/>
            </a:endParaRPr>
          </a:p>
        </p:txBody>
      </p:sp>
      <p:sp>
        <p:nvSpPr>
          <p:cNvPr id="11" name="Footer Placeholder 3">
            <a:extLst>
              <a:ext uri="{FF2B5EF4-FFF2-40B4-BE49-F238E27FC236}">
                <a16:creationId xmlns:a16="http://schemas.microsoft.com/office/drawing/2014/main" id="{31C1B05A-8258-2A47-BB75-5DA517CF0AB6}"/>
              </a:ext>
            </a:extLst>
          </p:cNvPr>
          <p:cNvSpPr txBox="1">
            <a:spLocks/>
          </p:cNvSpPr>
          <p:nvPr/>
        </p:nvSpPr>
        <p:spPr>
          <a:xfrm>
            <a:off x="3028950" y="6433130"/>
            <a:ext cx="30861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R="0" lvl="0" algn="ctr" rtl="0" eaLnBrk="0" fontAlgn="base" hangingPunct="0">
              <a:lnSpc>
                <a:spcPct val="100000"/>
              </a:lnSpc>
              <a:spcBef>
                <a:spcPct val="0"/>
              </a:spcBef>
              <a:spcAft>
                <a:spcPct val="0"/>
              </a:spcAft>
              <a:buClr>
                <a:srgbClr val="000000"/>
              </a:buClr>
              <a:buFont typeface="Arial"/>
              <a:defRPr sz="800" b="0" i="0" u="none" strike="noStrike" kern="1200" cap="none">
                <a:solidFill>
                  <a:schemeClr val="tx1"/>
                </a:solidFill>
                <a:latin typeface="Arial" charset="0"/>
                <a:ea typeface="Arial" charset="0"/>
                <a:cs typeface="Arial" charset="0"/>
                <a:sym typeface="Arial"/>
              </a:defRPr>
            </a:lvl1pPr>
            <a:lvl2pPr marL="457200" marR="0" lvl="1"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9pPr>
          </a:lstStyle>
          <a:p>
            <a:pPr>
              <a:defRPr/>
            </a:pPr>
            <a:r>
              <a:rPr lang="en-US" dirty="0"/>
              <a:t>Presented by Partners in Medical Education, Inc. 2022</a:t>
            </a:r>
          </a:p>
        </p:txBody>
      </p:sp>
      <p:sp>
        <p:nvSpPr>
          <p:cNvPr id="3" name="Slide Number Placeholder 2">
            <a:extLst>
              <a:ext uri="{FF2B5EF4-FFF2-40B4-BE49-F238E27FC236}">
                <a16:creationId xmlns:a16="http://schemas.microsoft.com/office/drawing/2014/main" id="{CDD2BAC2-4600-4528-8015-7D2D7D5691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2" name="Footer Placeholder 1">
            <a:extLst>
              <a:ext uri="{FF2B5EF4-FFF2-40B4-BE49-F238E27FC236}">
                <a16:creationId xmlns:a16="http://schemas.microsoft.com/office/drawing/2014/main" id="{02EA7645-DBDD-DDA2-99E4-E4FF4B3313AD}"/>
              </a:ext>
            </a:extLst>
          </p:cNvPr>
          <p:cNvSpPr>
            <a:spLocks noGrp="1"/>
          </p:cNvSpPr>
          <p:nvPr>
            <p:ph type="ftr" idx="11"/>
          </p:nvPr>
        </p:nvSpPr>
        <p:spPr/>
        <p:txBody>
          <a:bodyPr/>
          <a:lstStyle/>
          <a:p>
            <a:r>
              <a:rPr lang="en-US"/>
              <a:t>Presented by Partners in Medical Education, Inc. 2022</a:t>
            </a:r>
          </a:p>
        </p:txBody>
      </p:sp>
    </p:spTree>
    <p:custDataLst>
      <p:tags r:id="rId1"/>
    </p:custDataLst>
    <p:extLst>
      <p:ext uri="{BB962C8B-B14F-4D97-AF65-F5344CB8AC3E}">
        <p14:creationId xmlns:p14="http://schemas.microsoft.com/office/powerpoint/2010/main" val="1904785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body" idx="1"/>
          </p:nvPr>
        </p:nvSpPr>
        <p:spPr>
          <a:xfrm>
            <a:off x="838200" y="1891117"/>
            <a:ext cx="7677150" cy="4089743"/>
          </a:xfrm>
          <a:prstGeom prst="rect">
            <a:avLst/>
          </a:prstGeom>
          <a:noFill/>
          <a:ln>
            <a:noFill/>
          </a:ln>
        </p:spPr>
        <p:txBody>
          <a:bodyPr spcFirstLastPara="1" wrap="square" lIns="91425" tIns="45700" rIns="91425" bIns="45700" anchor="t" anchorCtr="0">
            <a:normAutofit fontScale="32500" lnSpcReduction="20000"/>
          </a:bodyPr>
          <a:lstStyle/>
          <a:p>
            <a:pPr marL="228600" lvl="0" indent="-228600" algn="ctr" rtl="0">
              <a:lnSpc>
                <a:spcPct val="80000"/>
              </a:lnSpc>
              <a:spcBef>
                <a:spcPts val="0"/>
              </a:spcBef>
              <a:spcAft>
                <a:spcPts val="0"/>
              </a:spcAft>
              <a:buClr>
                <a:schemeClr val="dk1"/>
              </a:buClr>
              <a:buSzPct val="100000"/>
              <a:buNone/>
            </a:pPr>
            <a:r>
              <a:rPr lang="en-US" sz="2000" b="1" dirty="0"/>
              <a:t>    </a:t>
            </a:r>
            <a:endParaRPr dirty="0"/>
          </a:p>
          <a:p>
            <a:pPr marL="228600" lvl="0" indent="-228600" algn="ctr" rtl="0">
              <a:lnSpc>
                <a:spcPct val="80000"/>
              </a:lnSpc>
              <a:spcBef>
                <a:spcPts val="1000"/>
              </a:spcBef>
              <a:spcAft>
                <a:spcPts val="0"/>
              </a:spcAft>
              <a:buClr>
                <a:schemeClr val="dk1"/>
              </a:buClr>
              <a:buSzPct val="100000"/>
              <a:buNone/>
            </a:pPr>
            <a:r>
              <a:rPr lang="en-US" sz="4800" dirty="0"/>
              <a:t>Partners in Medical Education, Inc. provides comprehensive consulting services to</a:t>
            </a:r>
          </a:p>
          <a:p>
            <a:pPr marL="228600" lvl="0" indent="-228600" algn="ctr" rtl="0">
              <a:lnSpc>
                <a:spcPct val="80000"/>
              </a:lnSpc>
              <a:spcBef>
                <a:spcPts val="1000"/>
              </a:spcBef>
              <a:spcAft>
                <a:spcPts val="0"/>
              </a:spcAft>
              <a:buClr>
                <a:schemeClr val="dk1"/>
              </a:buClr>
              <a:buSzPct val="100000"/>
              <a:buNone/>
            </a:pPr>
            <a:r>
              <a:rPr lang="en-US" sz="4800" dirty="0"/>
              <a:t>the GME community.</a:t>
            </a:r>
            <a:endParaRPr dirty="0"/>
          </a:p>
          <a:p>
            <a:pPr marL="228600" lvl="0" indent="-228600" algn="ctr" rtl="0">
              <a:lnSpc>
                <a:spcPct val="80000"/>
              </a:lnSpc>
              <a:spcBef>
                <a:spcPts val="1000"/>
              </a:spcBef>
              <a:spcAft>
                <a:spcPts val="0"/>
              </a:spcAft>
              <a:buClr>
                <a:schemeClr val="dk1"/>
              </a:buClr>
              <a:buSzPct val="100000"/>
              <a:buNone/>
            </a:pPr>
            <a:r>
              <a:rPr lang="en-US" sz="4400" dirty="0"/>
              <a:t>  </a:t>
            </a:r>
            <a:endParaRPr dirty="0"/>
          </a:p>
          <a:p>
            <a:pPr marL="0" lvl="0" indent="0" algn="ctr" rtl="0">
              <a:lnSpc>
                <a:spcPct val="80000"/>
              </a:lnSpc>
              <a:spcBef>
                <a:spcPts val="1000"/>
              </a:spcBef>
              <a:spcAft>
                <a:spcPts val="0"/>
              </a:spcAft>
              <a:buClr>
                <a:schemeClr val="dk1"/>
              </a:buClr>
              <a:buSzPct val="100000"/>
              <a:buNone/>
            </a:pPr>
            <a:r>
              <a:rPr lang="en-US" sz="6400" b="1" dirty="0"/>
              <a:t>Partners in Medical Education</a:t>
            </a:r>
            <a:endParaRPr dirty="0"/>
          </a:p>
          <a:p>
            <a:pPr marL="0" lvl="0" indent="0" algn="ctr" rtl="0">
              <a:lnSpc>
                <a:spcPct val="80000"/>
              </a:lnSpc>
              <a:spcBef>
                <a:spcPts val="1000"/>
              </a:spcBef>
              <a:spcAft>
                <a:spcPts val="0"/>
              </a:spcAft>
              <a:buClr>
                <a:schemeClr val="dk1"/>
              </a:buClr>
              <a:buSzPct val="100000"/>
              <a:buNone/>
            </a:pPr>
            <a:r>
              <a:rPr lang="en-US" sz="6400" dirty="0"/>
              <a:t>724-864-7320  |  </a:t>
            </a:r>
            <a:r>
              <a:rPr lang="en-US" sz="6400" b="1" u="sng" dirty="0">
                <a:solidFill>
                  <a:schemeClr val="hlink"/>
                </a:solidFill>
                <a:hlinkClick r:id="rId3"/>
              </a:rPr>
              <a:t>info@PartnersInMedEd.com</a:t>
            </a:r>
            <a:endParaRPr sz="6400" b="1" dirty="0">
              <a:solidFill>
                <a:srgbClr val="FF0000"/>
              </a:solidFill>
            </a:endParaRPr>
          </a:p>
          <a:p>
            <a:pPr marL="0" lvl="0" indent="0" algn="ctr" rtl="0">
              <a:lnSpc>
                <a:spcPct val="80000"/>
              </a:lnSpc>
              <a:spcBef>
                <a:spcPts val="1000"/>
              </a:spcBef>
              <a:spcAft>
                <a:spcPts val="0"/>
              </a:spcAft>
              <a:buClr>
                <a:schemeClr val="dk1"/>
              </a:buClr>
              <a:buSzPct val="100000"/>
              <a:buFont typeface="Noto Sans Symbols"/>
              <a:buNone/>
            </a:pPr>
            <a:endParaRPr sz="6400" b="1" dirty="0"/>
          </a:p>
          <a:p>
            <a:pPr marL="0" lvl="0" indent="0" algn="ctr" rtl="0">
              <a:lnSpc>
                <a:spcPct val="20000"/>
              </a:lnSpc>
              <a:spcBef>
                <a:spcPts val="1000"/>
              </a:spcBef>
              <a:spcAft>
                <a:spcPts val="0"/>
              </a:spcAft>
              <a:buClr>
                <a:schemeClr val="dk1"/>
              </a:buClr>
              <a:buSzPct val="100000"/>
              <a:buFont typeface="Noto Sans Symbols"/>
              <a:buNone/>
            </a:pPr>
            <a:r>
              <a:rPr lang="en-US" sz="6400" b="1" dirty="0"/>
              <a:t>Heather Peters, M.Ed., </a:t>
            </a:r>
            <a:r>
              <a:rPr lang="en-US" sz="6400" b="1" dirty="0" err="1"/>
              <a:t>Ph.D</a:t>
            </a:r>
            <a:endParaRPr dirty="0"/>
          </a:p>
          <a:p>
            <a:pPr marL="0" lvl="0" indent="0" algn="ctr" rtl="0">
              <a:lnSpc>
                <a:spcPct val="20000"/>
              </a:lnSpc>
              <a:spcBef>
                <a:spcPts val="1000"/>
              </a:spcBef>
              <a:spcAft>
                <a:spcPts val="0"/>
              </a:spcAft>
              <a:buClr>
                <a:schemeClr val="dk1"/>
              </a:buClr>
              <a:buSzPct val="100000"/>
              <a:buFont typeface="Noto Sans Symbols"/>
              <a:buNone/>
            </a:pPr>
            <a:endParaRPr sz="6400" b="1" u="sng" dirty="0">
              <a:solidFill>
                <a:schemeClr val="hlink"/>
              </a:solidFill>
              <a:hlinkClick r:id="rId4"/>
            </a:endParaRPr>
          </a:p>
          <a:p>
            <a:pPr marL="0" lvl="0" indent="0" algn="ctr" rtl="0">
              <a:lnSpc>
                <a:spcPct val="20000"/>
              </a:lnSpc>
              <a:spcBef>
                <a:spcPts val="1000"/>
              </a:spcBef>
              <a:spcAft>
                <a:spcPts val="0"/>
              </a:spcAft>
              <a:buClr>
                <a:schemeClr val="dk1"/>
              </a:buClr>
              <a:buSzPct val="100000"/>
              <a:buFont typeface="Noto Sans Symbols"/>
              <a:buNone/>
            </a:pPr>
            <a:r>
              <a:rPr lang="en-US" sz="6400" b="1" u="sng" dirty="0">
                <a:solidFill>
                  <a:schemeClr val="hlink"/>
                </a:solidFill>
                <a:hlinkClick r:id="rId4"/>
              </a:rPr>
              <a:t>Heather@partnersinmeded.com</a:t>
            </a:r>
            <a:endParaRPr sz="6400" b="1" dirty="0"/>
          </a:p>
          <a:p>
            <a:pPr marL="0" lvl="0" indent="0" algn="ctr" rtl="0">
              <a:lnSpc>
                <a:spcPct val="80000"/>
              </a:lnSpc>
              <a:spcBef>
                <a:spcPts val="1000"/>
              </a:spcBef>
              <a:spcAft>
                <a:spcPts val="0"/>
              </a:spcAft>
              <a:buClr>
                <a:schemeClr val="dk1"/>
              </a:buClr>
              <a:buSzPct val="100000"/>
              <a:buNone/>
            </a:pPr>
            <a:endParaRPr lang="en-US" sz="6400" dirty="0"/>
          </a:p>
          <a:p>
            <a:pPr marL="0" lvl="0" indent="0" algn="ctr" rtl="0">
              <a:lnSpc>
                <a:spcPct val="80000"/>
              </a:lnSpc>
              <a:spcBef>
                <a:spcPts val="1000"/>
              </a:spcBef>
              <a:spcAft>
                <a:spcPts val="0"/>
              </a:spcAft>
              <a:buClr>
                <a:schemeClr val="dk1"/>
              </a:buClr>
              <a:buSzPct val="100000"/>
              <a:buNone/>
            </a:pPr>
            <a:endParaRPr sz="6400" dirty="0"/>
          </a:p>
          <a:p>
            <a:pPr marL="0" lvl="0" indent="0" algn="ctr" rtl="0">
              <a:lnSpc>
                <a:spcPct val="20000"/>
              </a:lnSpc>
              <a:spcBef>
                <a:spcPts val="1000"/>
              </a:spcBef>
              <a:spcAft>
                <a:spcPts val="0"/>
              </a:spcAft>
              <a:buClr>
                <a:schemeClr val="dk1"/>
              </a:buClr>
              <a:buSzPct val="100000"/>
              <a:buNone/>
            </a:pPr>
            <a:r>
              <a:rPr lang="en-US" sz="6400" b="1" dirty="0"/>
              <a:t>Carmela Meyer, Ed.D</a:t>
            </a:r>
            <a:endParaRPr dirty="0"/>
          </a:p>
          <a:p>
            <a:pPr marL="0" lvl="0" indent="0" algn="ctr" rtl="0">
              <a:lnSpc>
                <a:spcPct val="20000"/>
              </a:lnSpc>
              <a:spcBef>
                <a:spcPts val="1000"/>
              </a:spcBef>
              <a:spcAft>
                <a:spcPts val="0"/>
              </a:spcAft>
              <a:buClr>
                <a:schemeClr val="dk1"/>
              </a:buClr>
              <a:buSzPct val="100000"/>
              <a:buNone/>
            </a:pPr>
            <a:endParaRPr sz="6400" b="1" u="sng" dirty="0">
              <a:solidFill>
                <a:schemeClr val="hlink"/>
              </a:solidFill>
              <a:hlinkClick r:id="rId5"/>
            </a:endParaRPr>
          </a:p>
          <a:p>
            <a:pPr marL="0" lvl="0" indent="0" algn="ctr" rtl="0">
              <a:lnSpc>
                <a:spcPct val="20000"/>
              </a:lnSpc>
              <a:spcBef>
                <a:spcPts val="1000"/>
              </a:spcBef>
              <a:spcAft>
                <a:spcPts val="0"/>
              </a:spcAft>
              <a:buClr>
                <a:schemeClr val="dk1"/>
              </a:buClr>
              <a:buSzPct val="100000"/>
              <a:buNone/>
            </a:pPr>
            <a:r>
              <a:rPr lang="en-US" sz="6400" b="1" u="sng" dirty="0">
                <a:solidFill>
                  <a:schemeClr val="hlink"/>
                </a:solidFill>
                <a:hlinkClick r:id="rId5"/>
              </a:rPr>
              <a:t>Carmela@partnersinmeded.com</a:t>
            </a:r>
            <a:endParaRPr sz="6400" b="1" dirty="0"/>
          </a:p>
          <a:p>
            <a:pPr marL="228600" lvl="0" indent="-228600" algn="ctr" rtl="0">
              <a:lnSpc>
                <a:spcPct val="80000"/>
              </a:lnSpc>
              <a:spcBef>
                <a:spcPts val="1000"/>
              </a:spcBef>
              <a:spcAft>
                <a:spcPts val="0"/>
              </a:spcAft>
              <a:buClr>
                <a:schemeClr val="dk1"/>
              </a:buClr>
              <a:buSzPct val="100000"/>
              <a:buNone/>
            </a:pPr>
            <a:endParaRPr sz="6400" b="1" dirty="0"/>
          </a:p>
          <a:p>
            <a:pPr marL="228600" lvl="0" indent="-228600" algn="ctr" rtl="0">
              <a:lnSpc>
                <a:spcPct val="80000"/>
              </a:lnSpc>
              <a:spcBef>
                <a:spcPts val="1000"/>
              </a:spcBef>
              <a:spcAft>
                <a:spcPts val="0"/>
              </a:spcAft>
              <a:buClr>
                <a:schemeClr val="dk1"/>
              </a:buClr>
              <a:buSzPct val="100000"/>
              <a:buFont typeface="Noto Sans Symbols"/>
              <a:buNone/>
            </a:pPr>
            <a:r>
              <a:rPr lang="en-US" sz="6400" b="1" dirty="0"/>
              <a:t>www.PartnersInMedEd.com</a:t>
            </a:r>
            <a:endParaRPr dirty="0"/>
          </a:p>
          <a:p>
            <a:pPr marL="228600" lvl="0" indent="-228600" algn="l" rtl="0">
              <a:lnSpc>
                <a:spcPct val="80000"/>
              </a:lnSpc>
              <a:spcBef>
                <a:spcPts val="1000"/>
              </a:spcBef>
              <a:spcAft>
                <a:spcPts val="0"/>
              </a:spcAft>
              <a:buClr>
                <a:schemeClr val="dk1"/>
              </a:buClr>
              <a:buSzPct val="100000"/>
              <a:buFont typeface="Noto Sans Symbols"/>
              <a:buNone/>
            </a:pPr>
            <a:endParaRPr b="1" dirty="0"/>
          </a:p>
        </p:txBody>
      </p:sp>
      <p:pic>
        <p:nvPicPr>
          <p:cNvPr id="421" name="Google Shape;421;p50"/>
          <p:cNvPicPr preferRelativeResize="0"/>
          <p:nvPr/>
        </p:nvPicPr>
        <p:blipFill rotWithShape="1">
          <a:blip r:embed="rId6">
            <a:alphaModFix/>
          </a:blip>
          <a:srcRect/>
          <a:stretch/>
        </p:blipFill>
        <p:spPr>
          <a:xfrm>
            <a:off x="2968925" y="484910"/>
            <a:ext cx="3768064" cy="1540160"/>
          </a:xfrm>
          <a:prstGeom prst="rect">
            <a:avLst/>
          </a:prstGeom>
          <a:noFill/>
          <a:ln>
            <a:noFill/>
          </a:ln>
        </p:spPr>
      </p:pic>
      <p:sp>
        <p:nvSpPr>
          <p:cNvPr id="422" name="Google Shape;422;p50"/>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dk1"/>
                </a:solidFill>
                <a:latin typeface="Arial"/>
                <a:ea typeface="Arial"/>
                <a:cs typeface="Arial"/>
                <a:sym typeface="Arial"/>
              </a:rPr>
              <a:t>27</a:t>
            </a:fld>
            <a:endParaRPr sz="1000" b="1" i="0" u="none" strike="noStrike" cap="none">
              <a:solidFill>
                <a:schemeClr val="dk1"/>
              </a:solidFill>
              <a:latin typeface="Arial"/>
              <a:ea typeface="Arial"/>
              <a:cs typeface="Arial"/>
              <a:sym typeface="Arial"/>
            </a:endParaRPr>
          </a:p>
        </p:txBody>
      </p:sp>
      <p:sp>
        <p:nvSpPr>
          <p:cNvPr id="423" name="Google Shape;423;p50"/>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800" b="0" i="0" u="none" strike="noStrike" cap="none">
                <a:solidFill>
                  <a:schemeClr val="dk1"/>
                </a:solidFill>
                <a:latin typeface="Arial"/>
                <a:ea typeface="Arial"/>
                <a:cs typeface="Arial"/>
                <a:sym typeface="Arial"/>
              </a:rPr>
              <a:t>Presented by Partners in Medical Education, Inc. 2022</a:t>
            </a:r>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4FE05-04E8-4325-A736-FB7D603362FF}"/>
              </a:ext>
            </a:extLst>
          </p:cNvPr>
          <p:cNvSpPr>
            <a:spLocks noGrp="1"/>
          </p:cNvSpPr>
          <p:nvPr>
            <p:ph type="body" idx="1"/>
          </p:nvPr>
        </p:nvSpPr>
        <p:spPr>
          <a:xfrm>
            <a:off x="891357" y="3926603"/>
            <a:ext cx="3943350" cy="2267720"/>
          </a:xfrm>
        </p:spPr>
        <p:txBody>
          <a:bodyPr>
            <a:normAutofit fontScale="85000" lnSpcReduction="20000"/>
          </a:bodyPr>
          <a:lstStyle/>
          <a:p>
            <a:pPr indent="-457200">
              <a:lnSpc>
                <a:spcPct val="110000"/>
              </a:lnSpc>
              <a:spcBef>
                <a:spcPts val="0"/>
              </a:spcBef>
            </a:pPr>
            <a:r>
              <a:rPr lang="en-US" sz="1700" dirty="0"/>
              <a:t>Guided two sponsoring institutions on probation after a “Site Visit for Cause” in their successful return to the continued accreditation</a:t>
            </a:r>
          </a:p>
          <a:p>
            <a:pPr indent="-457200">
              <a:lnSpc>
                <a:spcPct val="110000"/>
              </a:lnSpc>
              <a:spcBef>
                <a:spcPts val="0"/>
              </a:spcBef>
            </a:pPr>
            <a:r>
              <a:rPr lang="en-US" sz="1700" dirty="0"/>
              <a:t>Assisted multiple programs and sponsoring institutions with preparing responses to ACGME Letters of Complaint</a:t>
            </a:r>
          </a:p>
          <a:p>
            <a:pPr indent="-457200">
              <a:lnSpc>
                <a:spcPct val="110000"/>
              </a:lnSpc>
              <a:spcBef>
                <a:spcPts val="0"/>
              </a:spcBef>
            </a:pPr>
            <a:r>
              <a:rPr lang="en-US" sz="1700" dirty="0"/>
              <a:t>Expertise in program evaluation and promoting continuous program improvement</a:t>
            </a:r>
          </a:p>
          <a:p>
            <a:endParaRPr lang="en-US" sz="1800" dirty="0"/>
          </a:p>
        </p:txBody>
      </p:sp>
      <p:pic>
        <p:nvPicPr>
          <p:cNvPr id="9" name="Picture 8">
            <a:extLst>
              <a:ext uri="{FF2B5EF4-FFF2-40B4-BE49-F238E27FC236}">
                <a16:creationId xmlns:a16="http://schemas.microsoft.com/office/drawing/2014/main" id="{C83CD8C8-266C-4896-937B-8587A0AA84D0}"/>
              </a:ext>
            </a:extLst>
          </p:cNvPr>
          <p:cNvPicPr>
            <a:picLocks noChangeAspect="1"/>
          </p:cNvPicPr>
          <p:nvPr/>
        </p:nvPicPr>
        <p:blipFill rotWithShape="1">
          <a:blip r:embed="rId2"/>
          <a:srcRect t="15064" r="3752" b="12151"/>
          <a:stretch/>
        </p:blipFill>
        <p:spPr>
          <a:xfrm>
            <a:off x="5989043" y="1282803"/>
            <a:ext cx="1815717" cy="1946784"/>
          </a:xfrm>
          <a:prstGeom prst="rect">
            <a:avLst/>
          </a:prstGeom>
        </p:spPr>
      </p:pic>
      <p:sp>
        <p:nvSpPr>
          <p:cNvPr id="10" name="TextBox 9">
            <a:extLst>
              <a:ext uri="{FF2B5EF4-FFF2-40B4-BE49-F238E27FC236}">
                <a16:creationId xmlns:a16="http://schemas.microsoft.com/office/drawing/2014/main" id="{A81E5539-8DF0-4001-80C9-D8EA211422DA}"/>
              </a:ext>
            </a:extLst>
          </p:cNvPr>
          <p:cNvSpPr txBox="1"/>
          <p:nvPr/>
        </p:nvSpPr>
        <p:spPr>
          <a:xfrm>
            <a:off x="4996493" y="3378040"/>
            <a:ext cx="3800819" cy="400110"/>
          </a:xfrm>
          <a:prstGeom prst="rect">
            <a:avLst/>
          </a:prstGeom>
          <a:noFill/>
        </p:spPr>
        <p:txBody>
          <a:bodyPr wrap="square" rtlCol="0">
            <a:spAutoFit/>
          </a:bodyPr>
          <a:lstStyle/>
          <a:p>
            <a:pPr algn="ctr"/>
            <a:r>
              <a:rPr lang="en-US" sz="2000" b="1" i="1" dirty="0">
                <a:solidFill>
                  <a:schemeClr val="dk1"/>
                </a:solidFill>
                <a:latin typeface="Calibri" panose="020F0502020204030204" pitchFamily="34" charset="0"/>
                <a:cs typeface="Calibri" panose="020F0502020204030204" pitchFamily="34" charset="0"/>
              </a:rPr>
              <a:t>Carmela Meyer, MBA, EdD</a:t>
            </a:r>
          </a:p>
        </p:txBody>
      </p:sp>
      <p:sp>
        <p:nvSpPr>
          <p:cNvPr id="11" name="TextBox 10">
            <a:extLst>
              <a:ext uri="{FF2B5EF4-FFF2-40B4-BE49-F238E27FC236}">
                <a16:creationId xmlns:a16="http://schemas.microsoft.com/office/drawing/2014/main" id="{4CDA769B-269F-48DF-AD43-B5EE4DBD99B8}"/>
              </a:ext>
            </a:extLst>
          </p:cNvPr>
          <p:cNvSpPr txBox="1"/>
          <p:nvPr/>
        </p:nvSpPr>
        <p:spPr>
          <a:xfrm>
            <a:off x="1033888" y="3407090"/>
            <a:ext cx="3800819" cy="400110"/>
          </a:xfrm>
          <a:prstGeom prst="rect">
            <a:avLst/>
          </a:prstGeom>
          <a:noFill/>
        </p:spPr>
        <p:txBody>
          <a:bodyPr wrap="square" rtlCol="0">
            <a:spAutoFit/>
          </a:bodyPr>
          <a:lstStyle/>
          <a:p>
            <a:pPr algn="ctr"/>
            <a:r>
              <a:rPr lang="en-US" sz="2000" b="1" i="1" dirty="0">
                <a:solidFill>
                  <a:schemeClr val="dk1"/>
                </a:solidFill>
                <a:latin typeface="Calibri" panose="020F0502020204030204" pitchFamily="34" charset="0"/>
                <a:cs typeface="Calibri" panose="020F0502020204030204" pitchFamily="34" charset="0"/>
              </a:rPr>
              <a:t>Heather Peters, MEd, PhD</a:t>
            </a:r>
          </a:p>
        </p:txBody>
      </p:sp>
      <p:sp>
        <p:nvSpPr>
          <p:cNvPr id="2" name="TextBox 1">
            <a:extLst>
              <a:ext uri="{FF2B5EF4-FFF2-40B4-BE49-F238E27FC236}">
                <a16:creationId xmlns:a16="http://schemas.microsoft.com/office/drawing/2014/main" id="{49A959D1-BEDF-4C56-851E-918F1569072B}"/>
              </a:ext>
            </a:extLst>
          </p:cNvPr>
          <p:cNvSpPr txBox="1"/>
          <p:nvPr/>
        </p:nvSpPr>
        <p:spPr>
          <a:xfrm>
            <a:off x="2241755" y="509788"/>
            <a:ext cx="6002593" cy="523220"/>
          </a:xfrm>
          <a:prstGeom prst="rect">
            <a:avLst/>
          </a:prstGeom>
          <a:noFill/>
        </p:spPr>
        <p:txBody>
          <a:bodyPr wrap="square" rtlCol="0">
            <a:spAutoFit/>
          </a:bodyPr>
          <a:lstStyle/>
          <a:p>
            <a:r>
              <a:rPr lang="en-US" dirty="0"/>
              <a:t> </a:t>
            </a:r>
            <a:r>
              <a:rPr lang="en-US" sz="2800" b="1" dirty="0">
                <a:solidFill>
                  <a:schemeClr val="accent6">
                    <a:lumMod val="75000"/>
                  </a:schemeClr>
                </a:solidFill>
              </a:rPr>
              <a:t>Introducing Your Presenters…</a:t>
            </a:r>
          </a:p>
        </p:txBody>
      </p:sp>
      <p:sp>
        <p:nvSpPr>
          <p:cNvPr id="3" name="Footer Placeholder 2">
            <a:extLst>
              <a:ext uri="{FF2B5EF4-FFF2-40B4-BE49-F238E27FC236}">
                <a16:creationId xmlns:a16="http://schemas.microsoft.com/office/drawing/2014/main" id="{3AC1CC7C-5FA1-4736-934C-A6C0684DB214}"/>
              </a:ext>
            </a:extLst>
          </p:cNvPr>
          <p:cNvSpPr>
            <a:spLocks noGrp="1"/>
          </p:cNvSpPr>
          <p:nvPr>
            <p:ph type="ftr" idx="11"/>
          </p:nvPr>
        </p:nvSpPr>
        <p:spPr/>
        <p:txBody>
          <a:bodyPr/>
          <a:lstStyle/>
          <a:p>
            <a:r>
              <a:rPr lang="en-US"/>
              <a:t>Presented by Partners in Medical Education, Inc. 2022</a:t>
            </a:r>
          </a:p>
        </p:txBody>
      </p:sp>
      <p:sp>
        <p:nvSpPr>
          <p:cNvPr id="5" name="Slide Number Placeholder 4">
            <a:extLst>
              <a:ext uri="{FF2B5EF4-FFF2-40B4-BE49-F238E27FC236}">
                <a16:creationId xmlns:a16="http://schemas.microsoft.com/office/drawing/2014/main" id="{AA129FAA-8211-4EA9-827D-7F11EC82F4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12" name="Text Placeholder 5">
            <a:extLst>
              <a:ext uri="{FF2B5EF4-FFF2-40B4-BE49-F238E27FC236}">
                <a16:creationId xmlns:a16="http://schemas.microsoft.com/office/drawing/2014/main" id="{C837BDFC-7AF0-C6CE-0C98-09AA4C68AA6C}"/>
              </a:ext>
            </a:extLst>
          </p:cNvPr>
          <p:cNvSpPr txBox="1">
            <a:spLocks/>
          </p:cNvSpPr>
          <p:nvPr/>
        </p:nvSpPr>
        <p:spPr>
          <a:xfrm>
            <a:off x="4925226" y="3926603"/>
            <a:ext cx="3943350" cy="22677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indent="-457200">
              <a:lnSpc>
                <a:spcPct val="100000"/>
              </a:lnSpc>
              <a:spcBef>
                <a:spcPts val="0"/>
              </a:spcBef>
            </a:pPr>
            <a:r>
              <a:rPr lang="en-US" sz="1400" dirty="0"/>
              <a:t>Guided a sponsoring institution on probation after a “Site Visit for Cause” in their successful return to the continued accreditation</a:t>
            </a:r>
          </a:p>
          <a:p>
            <a:pPr indent="-457200">
              <a:lnSpc>
                <a:spcPct val="100000"/>
              </a:lnSpc>
              <a:spcBef>
                <a:spcPts val="0"/>
              </a:spcBef>
            </a:pPr>
            <a:r>
              <a:rPr lang="en-US" sz="1400" dirty="0"/>
              <a:t>Guided programs and sponsoring institutions during preparation for Site Visits for Cause resulting form Letters of Complaint</a:t>
            </a:r>
          </a:p>
          <a:p>
            <a:pPr indent="-457200">
              <a:lnSpc>
                <a:spcPct val="100000"/>
              </a:lnSpc>
              <a:spcBef>
                <a:spcPts val="0"/>
              </a:spcBef>
            </a:pPr>
            <a:r>
              <a:rPr lang="en-US" sz="1400" dirty="0"/>
              <a:t>Expertise in building effective clinical learning environments</a:t>
            </a:r>
          </a:p>
          <a:p>
            <a:endParaRPr lang="en-US" dirty="0"/>
          </a:p>
        </p:txBody>
      </p:sp>
      <p:pic>
        <p:nvPicPr>
          <p:cNvPr id="13" name="Picture 12" descr="A picture containing person, wall, indoor&#10;&#10;Description automatically generated">
            <a:extLst>
              <a:ext uri="{FF2B5EF4-FFF2-40B4-BE49-F238E27FC236}">
                <a16:creationId xmlns:a16="http://schemas.microsoft.com/office/drawing/2014/main" id="{9E85C4F8-B2E8-14CA-8784-31E231D9B8E1}"/>
              </a:ext>
            </a:extLst>
          </p:cNvPr>
          <p:cNvPicPr>
            <a:picLocks noChangeAspect="1"/>
          </p:cNvPicPr>
          <p:nvPr/>
        </p:nvPicPr>
        <p:blipFill rotWithShape="1">
          <a:blip r:embed="rId3"/>
          <a:srcRect r="13750" b="29280"/>
          <a:stretch/>
        </p:blipFill>
        <p:spPr>
          <a:xfrm>
            <a:off x="2159399" y="1227870"/>
            <a:ext cx="1739101" cy="1996362"/>
          </a:xfrm>
          <a:prstGeom prst="rect">
            <a:avLst/>
          </a:prstGeom>
        </p:spPr>
      </p:pic>
    </p:spTree>
    <p:extLst>
      <p:ext uri="{BB962C8B-B14F-4D97-AF65-F5344CB8AC3E}">
        <p14:creationId xmlns:p14="http://schemas.microsoft.com/office/powerpoint/2010/main" val="13430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body" idx="1"/>
          </p:nvPr>
        </p:nvSpPr>
        <p:spPr>
          <a:xfrm>
            <a:off x="462150" y="1753685"/>
            <a:ext cx="8219700" cy="4548900"/>
          </a:xfrm>
          <a:prstGeom prst="rect">
            <a:avLst/>
          </a:prstGeom>
          <a:noFill/>
          <a:ln>
            <a:noFill/>
          </a:ln>
        </p:spPr>
        <p:txBody>
          <a:bodyPr spcFirstLastPara="1" wrap="square" lIns="91425" tIns="45700" rIns="91425" bIns="45700" anchor="t" anchorCtr="0">
            <a:normAutofit/>
          </a:bodyPr>
          <a:lstStyle/>
          <a:p>
            <a:pPr marL="342900" marR="0" lvl="0" indent="-342900">
              <a:lnSpc>
                <a:spcPct val="100000"/>
              </a:lnSpc>
              <a:spcBef>
                <a:spcPts val="0"/>
              </a:spcBef>
              <a:spcAft>
                <a:spcPts val="0"/>
              </a:spcAft>
              <a:buSzPct val="100000"/>
              <a:buFont typeface="+mj-lt"/>
              <a:buAutoNum type="arabicPeriod"/>
            </a:pPr>
            <a:r>
              <a:rPr lang="en-US" sz="1800" b="1" dirty="0">
                <a:solidFill>
                  <a:schemeClr val="accent6"/>
                </a:solidFill>
                <a:latin typeface="+mn-lt"/>
                <a:ea typeface="Arial" panose="020B0604020202020204" pitchFamily="34" charset="0"/>
              </a:rPr>
              <a:t>OUTLINE</a:t>
            </a:r>
            <a:r>
              <a:rPr lang="en-US" sz="1800" u="none" strike="noStrike" dirty="0">
                <a:effectLst/>
                <a:latin typeface="+mn-lt"/>
                <a:ea typeface="Arial" panose="020B0604020202020204" pitchFamily="34" charset="0"/>
              </a:rPr>
              <a:t> a framework for responding to ACGME Letter of Complaints at the program and the sponsoring institution level</a:t>
            </a:r>
            <a:endParaRPr lang="en-US" sz="1800" u="none" strike="noStrike" dirty="0">
              <a:effectLst/>
              <a:latin typeface="+mn-lt"/>
              <a:ea typeface="Times New Roman" panose="02020603050405020304" pitchFamily="18" charset="0"/>
            </a:endParaRPr>
          </a:p>
          <a:p>
            <a:pPr marL="342900" marR="0" lvl="0" indent="-342900">
              <a:lnSpc>
                <a:spcPct val="100000"/>
              </a:lnSpc>
              <a:spcBef>
                <a:spcPts val="0"/>
              </a:spcBef>
              <a:spcAft>
                <a:spcPts val="0"/>
              </a:spcAft>
              <a:buSzPct val="100000"/>
              <a:buFont typeface="+mj-lt"/>
              <a:buAutoNum type="arabicPeriod"/>
            </a:pPr>
            <a:r>
              <a:rPr lang="en-US" sz="1800" b="1" u="none" strike="noStrike" dirty="0">
                <a:solidFill>
                  <a:schemeClr val="accent6"/>
                </a:solidFill>
                <a:effectLst/>
                <a:latin typeface="+mn-lt"/>
                <a:ea typeface="Arial" panose="020B0604020202020204" pitchFamily="34" charset="0"/>
              </a:rPr>
              <a:t>ARTICULATE</a:t>
            </a:r>
            <a:r>
              <a:rPr lang="en-US" sz="1800" u="none" strike="noStrike" dirty="0">
                <a:effectLst/>
                <a:latin typeface="+mn-lt"/>
                <a:ea typeface="Arial" panose="020B0604020202020204" pitchFamily="34" charset="0"/>
              </a:rPr>
              <a:t> the oversight responsibilities of the sponsoring institution when a program receives an ACGME Letter of Complaint</a:t>
            </a:r>
            <a:endParaRPr lang="en-US" sz="1800" u="none" strike="noStrike" dirty="0">
              <a:effectLst/>
              <a:latin typeface="+mn-lt"/>
              <a:ea typeface="Times New Roman" panose="02020603050405020304" pitchFamily="18" charset="0"/>
            </a:endParaRPr>
          </a:p>
          <a:p>
            <a:pPr marL="342900" marR="0" lvl="0" indent="-342900">
              <a:lnSpc>
                <a:spcPct val="100000"/>
              </a:lnSpc>
              <a:spcBef>
                <a:spcPts val="0"/>
              </a:spcBef>
              <a:spcAft>
                <a:spcPts val="0"/>
              </a:spcAft>
              <a:buSzPct val="100000"/>
              <a:buFont typeface="+mj-lt"/>
              <a:buAutoNum type="arabicPeriod"/>
            </a:pPr>
            <a:r>
              <a:rPr lang="en-US" sz="1800" b="1" u="none" strike="noStrike" dirty="0">
                <a:solidFill>
                  <a:schemeClr val="accent6"/>
                </a:solidFill>
                <a:effectLst/>
                <a:latin typeface="+mn-lt"/>
                <a:ea typeface="Arial" panose="020B0604020202020204" pitchFamily="34" charset="0"/>
              </a:rPr>
              <a:t>REVIEW</a:t>
            </a:r>
            <a:r>
              <a:rPr lang="en-US" sz="1800" u="none" strike="noStrike" dirty="0">
                <a:effectLst/>
                <a:latin typeface="+mn-lt"/>
                <a:ea typeface="Arial" panose="020B0604020202020204" pitchFamily="34" charset="0"/>
              </a:rPr>
              <a:t> possible outcomes of an ACGME Letter of Complaint</a:t>
            </a:r>
            <a:endParaRPr lang="en-US" sz="1800" u="none" strike="noStrike" dirty="0">
              <a:effectLst/>
              <a:latin typeface="+mn-lt"/>
              <a:ea typeface="Times New Roman" panose="02020603050405020304" pitchFamily="18" charset="0"/>
            </a:endParaRPr>
          </a:p>
          <a:p>
            <a:pPr marL="342900" marR="0" lvl="0" indent="-342900">
              <a:lnSpc>
                <a:spcPct val="100000"/>
              </a:lnSpc>
              <a:spcBef>
                <a:spcPts val="0"/>
              </a:spcBef>
              <a:spcAft>
                <a:spcPts val="0"/>
              </a:spcAft>
              <a:buSzPct val="100000"/>
              <a:buFont typeface="+mj-lt"/>
              <a:buAutoNum type="arabicPeriod"/>
            </a:pPr>
            <a:r>
              <a:rPr lang="en-US" sz="1800" b="1" u="none" strike="noStrike" dirty="0">
                <a:solidFill>
                  <a:schemeClr val="accent6"/>
                </a:solidFill>
                <a:effectLst/>
                <a:latin typeface="+mn-lt"/>
                <a:ea typeface="Arial" panose="020B0604020202020204" pitchFamily="34" charset="0"/>
              </a:rPr>
              <a:t>DISCUSS</a:t>
            </a:r>
            <a:r>
              <a:rPr lang="en-US" sz="1800" u="none" strike="noStrike" dirty="0">
                <a:effectLst/>
                <a:latin typeface="+mn-lt"/>
                <a:ea typeface="Arial" panose="020B0604020202020204" pitchFamily="34" charset="0"/>
              </a:rPr>
              <a:t> how to prepare for a site visit if that is the outcome of the response to the ACGME Letter of Complaint</a:t>
            </a:r>
            <a:endParaRPr lang="en-US" sz="1800" dirty="0">
              <a:latin typeface="+mn-lt"/>
              <a:ea typeface="Arial" panose="020B0604020202020204" pitchFamily="34" charset="0"/>
            </a:endParaRPr>
          </a:p>
          <a:p>
            <a:pPr marL="342900" marR="0" lvl="0" indent="-342900">
              <a:lnSpc>
                <a:spcPct val="100000"/>
              </a:lnSpc>
              <a:spcBef>
                <a:spcPts val="0"/>
              </a:spcBef>
              <a:spcAft>
                <a:spcPts val="0"/>
              </a:spcAft>
              <a:buSzPct val="100000"/>
              <a:buFont typeface="+mj-lt"/>
              <a:buAutoNum type="arabicPeriod"/>
            </a:pPr>
            <a:r>
              <a:rPr lang="en-US" sz="1800" b="1" dirty="0">
                <a:solidFill>
                  <a:schemeClr val="accent6"/>
                </a:solidFill>
                <a:latin typeface="+mn-lt"/>
                <a:ea typeface="Arial" panose="020B0604020202020204" pitchFamily="34" charset="0"/>
              </a:rPr>
              <a:t>DESCRIBE</a:t>
            </a:r>
            <a:r>
              <a:rPr lang="en-US" sz="1800" dirty="0">
                <a:effectLst/>
                <a:latin typeface="+mn-lt"/>
                <a:ea typeface="Arial" panose="020B0604020202020204" pitchFamily="34" charset="0"/>
              </a:rPr>
              <a:t> how the sponsoring institution can prevent future ACGME Letters of Complaint</a:t>
            </a:r>
            <a:endParaRPr sz="2400" dirty="0">
              <a:latin typeface="+mn-lt"/>
            </a:endParaRPr>
          </a:p>
        </p:txBody>
      </p:sp>
      <p:sp>
        <p:nvSpPr>
          <p:cNvPr id="78" name="Google Shape;78;p1"/>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Arial"/>
              <a:buNone/>
            </a:pPr>
            <a:r>
              <a:rPr lang="en-US" dirty="0"/>
              <a:t>LEARNING OBJECTIVES</a:t>
            </a:r>
            <a:endParaRPr dirty="0"/>
          </a:p>
        </p:txBody>
      </p:sp>
      <p:sp>
        <p:nvSpPr>
          <p:cNvPr id="79" name="Google Shape;79;p1"/>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
        <p:nvSpPr>
          <p:cNvPr id="80" name="Google Shape;80;p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81" name="Google Shape;81;p1" descr="Bullseye with solid fill"/>
          <p:cNvPicPr preferRelativeResize="0"/>
          <p:nvPr/>
        </p:nvPicPr>
        <p:blipFill rotWithShape="1">
          <a:blip r:embed="rId3">
            <a:alphaModFix/>
          </a:blip>
          <a:srcRect/>
          <a:stretch/>
        </p:blipFill>
        <p:spPr>
          <a:xfrm>
            <a:off x="6457950" y="3977025"/>
            <a:ext cx="2505650" cy="2505650"/>
          </a:xfrm>
          <a:prstGeom prst="rect">
            <a:avLst/>
          </a:prstGeom>
          <a:noFill/>
          <a:ln>
            <a:noFill/>
          </a:ln>
        </p:spPr>
      </p:pic>
      <p:pic>
        <p:nvPicPr>
          <p:cNvPr id="82" name="Google Shape;82;p1" descr="Mining tools with solid fill"/>
          <p:cNvPicPr preferRelativeResize="0"/>
          <p:nvPr/>
        </p:nvPicPr>
        <p:blipFill rotWithShape="1">
          <a:blip r:embed="rId4">
            <a:alphaModFix/>
          </a:blip>
          <a:srcRect/>
          <a:stretch/>
        </p:blipFill>
        <p:spPr>
          <a:xfrm>
            <a:off x="519756" y="4583539"/>
            <a:ext cx="914400" cy="914400"/>
          </a:xfrm>
          <a:prstGeom prst="rect">
            <a:avLst/>
          </a:prstGeom>
          <a:noFill/>
          <a:ln>
            <a:noFill/>
          </a:ln>
        </p:spPr>
      </p:pic>
      <p:sp>
        <p:nvSpPr>
          <p:cNvPr id="83" name="Google Shape;83;p1"/>
          <p:cNvSpPr txBox="1"/>
          <p:nvPr/>
        </p:nvSpPr>
        <p:spPr>
          <a:xfrm>
            <a:off x="1491762" y="4583539"/>
            <a:ext cx="4680894" cy="12926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chemeClr val="dk1"/>
                </a:solidFill>
                <a:latin typeface="Arial"/>
                <a:ea typeface="Arial"/>
                <a:cs typeface="Arial"/>
                <a:sym typeface="Arial"/>
              </a:rPr>
              <a:t>Tools</a:t>
            </a:r>
            <a:r>
              <a:rPr lang="en-US" sz="1400" b="0" i="0" u="none" strike="noStrike" cap="none" dirty="0">
                <a:solidFill>
                  <a:schemeClr val="dk1"/>
                </a:solidFill>
                <a:latin typeface="Arial"/>
                <a:ea typeface="Arial"/>
                <a:cs typeface="Arial"/>
                <a:sym typeface="Arial"/>
              </a:rPr>
              <a:t>:</a:t>
            </a:r>
          </a:p>
          <a:p>
            <a:pPr marL="342900" marR="0" lvl="0" indent="-342900" fontAlgn="base">
              <a:spcBef>
                <a:spcPts val="0"/>
              </a:spcBef>
              <a:spcAft>
                <a:spcPts val="0"/>
              </a:spcAft>
              <a:buFont typeface="Arial" panose="020B0604020202020204" pitchFamily="34" charset="0"/>
              <a:buChar char="●"/>
            </a:pPr>
            <a:r>
              <a:rPr lang="en-US" sz="1600" dirty="0">
                <a:effectLst/>
                <a:latin typeface="Arial" panose="020B0604020202020204" pitchFamily="34" charset="0"/>
                <a:ea typeface="Arial" panose="020B0604020202020204" pitchFamily="34" charset="0"/>
                <a:cs typeface="Noto Sans Symbols"/>
              </a:rPr>
              <a:t>Framework for Responding to an ACGME Letter of Complaint</a:t>
            </a:r>
            <a:endParaRPr lang="en-US" sz="1600" dirty="0">
              <a:latin typeface="Noto Sans Symbols"/>
              <a:ea typeface="Arial" panose="020B0604020202020204" pitchFamily="34" charset="0"/>
              <a:cs typeface="Noto Sans Symbols"/>
            </a:endParaRPr>
          </a:p>
          <a:p>
            <a:pPr marL="342900" marR="0" lvl="0" indent="-342900" fontAlgn="base">
              <a:spcBef>
                <a:spcPts val="0"/>
              </a:spcBef>
              <a:spcAft>
                <a:spcPts val="0"/>
              </a:spcAft>
              <a:buFont typeface="Arial" panose="020B0604020202020204" pitchFamily="34" charset="0"/>
              <a:buChar char="●"/>
            </a:pPr>
            <a:r>
              <a:rPr lang="en-US" sz="1600" dirty="0">
                <a:effectLst/>
                <a:latin typeface="Arial" panose="020B0604020202020204" pitchFamily="34" charset="0"/>
                <a:ea typeface="Arial" panose="020B0604020202020204" pitchFamily="34" charset="0"/>
              </a:rPr>
              <a:t>Article: </a:t>
            </a:r>
            <a:r>
              <a:rPr lang="en-US" sz="1600" i="1" dirty="0">
                <a:effectLst/>
                <a:latin typeface="Arial" panose="020B0604020202020204" pitchFamily="34" charset="0"/>
                <a:ea typeface="Arial" panose="020B0604020202020204" pitchFamily="34" charset="0"/>
              </a:rPr>
              <a:t>Twelve tips for giving </a:t>
            </a:r>
            <a:r>
              <a:rPr lang="en-US" sz="1600" i="1" dirty="0">
                <a:latin typeface="Arial" panose="020B0604020202020204" pitchFamily="34" charset="0"/>
                <a:ea typeface="Arial" panose="020B0604020202020204" pitchFamily="34" charset="0"/>
              </a:rPr>
              <a:t>e</a:t>
            </a:r>
            <a:r>
              <a:rPr lang="en-US" sz="1600" i="1" dirty="0">
                <a:effectLst/>
                <a:latin typeface="Arial" panose="020B0604020202020204" pitchFamily="34" charset="0"/>
                <a:ea typeface="Arial" panose="020B0604020202020204" pitchFamily="34" charset="0"/>
              </a:rPr>
              <a:t>ffective Feedback in the clinical learning environment</a:t>
            </a:r>
            <a:endParaRPr lang="en-US" sz="1200" i="1"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988555-D1A8-40C5-B7F2-3A59F2150920}"/>
              </a:ext>
            </a:extLst>
          </p:cNvPr>
          <p:cNvSpPr>
            <a:spLocks noGrp="1"/>
          </p:cNvSpPr>
          <p:nvPr>
            <p:ph type="title"/>
          </p:nvPr>
        </p:nvSpPr>
        <p:spPr>
          <a:xfrm>
            <a:off x="1989344" y="582930"/>
            <a:ext cx="6526006" cy="830571"/>
          </a:xfrm>
        </p:spPr>
        <p:txBody>
          <a:bodyPr/>
          <a:lstStyle/>
          <a:p>
            <a:pPr algn="r"/>
            <a:r>
              <a:rPr lang="en-US" sz="4000">
                <a:latin typeface="Calibri" panose="020F0502020204030204" pitchFamily="34" charset="0"/>
                <a:cs typeface="Calibri" panose="020F0502020204030204" pitchFamily="34" charset="0"/>
              </a:rPr>
              <a:t>One Day an Email Arrives…</a:t>
            </a:r>
          </a:p>
        </p:txBody>
      </p:sp>
      <p:sp>
        <p:nvSpPr>
          <p:cNvPr id="4" name="Slide Number Placeholder 3">
            <a:extLst>
              <a:ext uri="{FF2B5EF4-FFF2-40B4-BE49-F238E27FC236}">
                <a16:creationId xmlns:a16="http://schemas.microsoft.com/office/drawing/2014/main" id="{7A6B0511-6D25-49B2-8062-5C85940C9A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8" name="Picture 7" descr="A picture containing lamp, clock&#10;&#10;Description automatically generated">
            <a:extLst>
              <a:ext uri="{FF2B5EF4-FFF2-40B4-BE49-F238E27FC236}">
                <a16:creationId xmlns:a16="http://schemas.microsoft.com/office/drawing/2014/main" id="{8E9E5F52-B804-49CD-AB7F-3AC3FB439751}"/>
              </a:ext>
            </a:extLst>
          </p:cNvPr>
          <p:cNvPicPr>
            <a:picLocks noChangeAspect="1"/>
          </p:cNvPicPr>
          <p:nvPr/>
        </p:nvPicPr>
        <p:blipFill>
          <a:blip r:embed="rId2"/>
          <a:stretch>
            <a:fillRect/>
          </a:stretch>
        </p:blipFill>
        <p:spPr>
          <a:xfrm>
            <a:off x="2638818" y="1510300"/>
            <a:ext cx="4847832" cy="3585681"/>
          </a:xfrm>
          <a:prstGeom prst="rect">
            <a:avLst/>
          </a:prstGeom>
        </p:spPr>
      </p:pic>
      <p:pic>
        <p:nvPicPr>
          <p:cNvPr id="11" name="Picture 10" descr="A picture containing object, clock&#10;&#10;Description automatically generated">
            <a:extLst>
              <a:ext uri="{FF2B5EF4-FFF2-40B4-BE49-F238E27FC236}">
                <a16:creationId xmlns:a16="http://schemas.microsoft.com/office/drawing/2014/main" id="{77C791DE-420F-490E-ADCE-9BD096A861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195700">
            <a:off x="699011" y="1209547"/>
            <a:ext cx="4438906" cy="4438906"/>
          </a:xfrm>
          <a:prstGeom prst="rect">
            <a:avLst/>
          </a:prstGeom>
        </p:spPr>
      </p:pic>
      <p:sp>
        <p:nvSpPr>
          <p:cNvPr id="13" name="TextBox 12">
            <a:extLst>
              <a:ext uri="{FF2B5EF4-FFF2-40B4-BE49-F238E27FC236}">
                <a16:creationId xmlns:a16="http://schemas.microsoft.com/office/drawing/2014/main" id="{B85759DF-1F6D-4DAC-877E-812D52DACCC5}"/>
              </a:ext>
            </a:extLst>
          </p:cNvPr>
          <p:cNvSpPr txBox="1"/>
          <p:nvPr/>
        </p:nvSpPr>
        <p:spPr>
          <a:xfrm>
            <a:off x="7486650" y="5784013"/>
            <a:ext cx="1499812" cy="507831"/>
          </a:xfrm>
          <a:prstGeom prst="rect">
            <a:avLst/>
          </a:prstGeom>
          <a:noFill/>
        </p:spPr>
        <p:txBody>
          <a:bodyPr wrap="square" rtlCol="0">
            <a:spAutoFit/>
          </a:bodyPr>
          <a:lstStyle/>
          <a:p>
            <a:r>
              <a:rPr lang="en-US" sz="900">
                <a:hlinkClick r:id="rId4" tooltip="http://commons.wikimedia.org/wiki/file:email_icon.svg"/>
              </a:rPr>
              <a:t>This Photo</a:t>
            </a:r>
            <a:r>
              <a:rPr lang="en-US" sz="900"/>
              <a:t> by Unknown Author is licensed under </a:t>
            </a:r>
            <a:r>
              <a:rPr lang="en-US" sz="900">
                <a:hlinkClick r:id="rId5" tooltip="https://creativecommons.org/licenses/by-sa/3.0/"/>
              </a:rPr>
              <a:t>CC BY-SA</a:t>
            </a:r>
            <a:endParaRPr lang="en-US" sz="900"/>
          </a:p>
        </p:txBody>
      </p:sp>
      <p:pic>
        <p:nvPicPr>
          <p:cNvPr id="12" name="Picture 11" descr="A close up of a logo&#10;&#10;Description automatically generated">
            <a:extLst>
              <a:ext uri="{FF2B5EF4-FFF2-40B4-BE49-F238E27FC236}">
                <a16:creationId xmlns:a16="http://schemas.microsoft.com/office/drawing/2014/main" id="{CF07237E-4FC2-4004-9B8B-443AFD460519}"/>
              </a:ext>
            </a:extLst>
          </p:cNvPr>
          <p:cNvPicPr>
            <a:picLocks noChangeAspect="1"/>
          </p:cNvPicPr>
          <p:nvPr/>
        </p:nvPicPr>
        <p:blipFill>
          <a:blip r:embed="rId6"/>
          <a:stretch>
            <a:fillRect/>
          </a:stretch>
        </p:blipFill>
        <p:spPr>
          <a:xfrm rot="20150969">
            <a:off x="1919013" y="1861733"/>
            <a:ext cx="981508" cy="1086047"/>
          </a:xfrm>
          <a:prstGeom prst="rect">
            <a:avLst/>
          </a:prstGeom>
        </p:spPr>
      </p:pic>
      <p:sp>
        <p:nvSpPr>
          <p:cNvPr id="14" name="Title 2">
            <a:extLst>
              <a:ext uri="{FF2B5EF4-FFF2-40B4-BE49-F238E27FC236}">
                <a16:creationId xmlns:a16="http://schemas.microsoft.com/office/drawing/2014/main" id="{50F9F39B-ECFC-4EF4-8F14-9DDB19B4A599}"/>
              </a:ext>
            </a:extLst>
          </p:cNvPr>
          <p:cNvSpPr txBox="1">
            <a:spLocks/>
          </p:cNvSpPr>
          <p:nvPr/>
        </p:nvSpPr>
        <p:spPr>
          <a:xfrm>
            <a:off x="230751" y="5221919"/>
            <a:ext cx="6526006" cy="830571"/>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4000">
                <a:latin typeface="Calibri" panose="020F0502020204030204" pitchFamily="34" charset="0"/>
                <a:cs typeface="Calibri" panose="020F0502020204030204" pitchFamily="34" charset="0"/>
              </a:rPr>
              <a:t>A </a:t>
            </a:r>
            <a:r>
              <a:rPr lang="en-US" sz="4000">
                <a:solidFill>
                  <a:srgbClr val="C00000"/>
                </a:solidFill>
                <a:latin typeface="Calibri" panose="020F0502020204030204" pitchFamily="34" charset="0"/>
                <a:cs typeface="Calibri" panose="020F0502020204030204" pitchFamily="34" charset="0"/>
              </a:rPr>
              <a:t>complaint</a:t>
            </a:r>
            <a:r>
              <a:rPr lang="en-US" sz="4000">
                <a:latin typeface="Calibri" panose="020F0502020204030204" pitchFamily="34" charset="0"/>
                <a:cs typeface="Calibri" panose="020F0502020204030204" pitchFamily="34" charset="0"/>
              </a:rPr>
              <a:t> has been filed…</a:t>
            </a:r>
          </a:p>
        </p:txBody>
      </p:sp>
      <p:sp>
        <p:nvSpPr>
          <p:cNvPr id="10" name="Google Shape;79;p1">
            <a:extLst>
              <a:ext uri="{FF2B5EF4-FFF2-40B4-BE49-F238E27FC236}">
                <a16:creationId xmlns:a16="http://schemas.microsoft.com/office/drawing/2014/main" id="{971B72E4-516E-3CA1-CA20-40D206B452D1}"/>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4186906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B64336-1B62-0BE5-9857-8947C286A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40000">
            <a:off x="6345714" y="286734"/>
            <a:ext cx="2518922" cy="185599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27B1CE5D-A3C4-47AF-4794-EB7106C60AE1}"/>
              </a:ext>
            </a:extLst>
          </p:cNvPr>
          <p:cNvSpPr>
            <a:spLocks noGrp="1"/>
          </p:cNvSpPr>
          <p:nvPr>
            <p:ph type="body" idx="1"/>
          </p:nvPr>
        </p:nvSpPr>
        <p:spPr/>
        <p:txBody>
          <a:bodyPr>
            <a:normAutofit/>
          </a:bodyPr>
          <a:lstStyle/>
          <a:p>
            <a:r>
              <a:rPr lang="en-US" dirty="0"/>
              <a:t>Take a deep breath…</a:t>
            </a:r>
          </a:p>
          <a:p>
            <a:r>
              <a:rPr lang="en-US" dirty="0"/>
              <a:t>Realize that Letters of Complaint are more common these days</a:t>
            </a:r>
          </a:p>
          <a:p>
            <a:pPr lvl="1"/>
            <a:r>
              <a:rPr lang="en-US" dirty="0"/>
              <a:t>No data available from ACGME</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The ACGME understands that "no program is perfect"</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dirty="0">
                <a:solidFill>
                  <a:srgbClr val="000000"/>
                </a:solidFill>
                <a:latin typeface="Arial" panose="020B0604020202020204" pitchFamily="34" charset="0"/>
              </a:rPr>
              <a:t>What kind of Letter of Complaint did you receive?</a:t>
            </a:r>
            <a:endParaRPr lang="en-US" dirty="0"/>
          </a:p>
          <a:p>
            <a:pPr lvl="1"/>
            <a:endParaRPr lang="en-US" dirty="0"/>
          </a:p>
        </p:txBody>
      </p:sp>
      <p:sp>
        <p:nvSpPr>
          <p:cNvPr id="5" name="Title 4">
            <a:extLst>
              <a:ext uri="{FF2B5EF4-FFF2-40B4-BE49-F238E27FC236}">
                <a16:creationId xmlns:a16="http://schemas.microsoft.com/office/drawing/2014/main" id="{B5349B99-D524-5364-DE6C-96E9BFF791ED}"/>
              </a:ext>
            </a:extLst>
          </p:cNvPr>
          <p:cNvSpPr>
            <a:spLocks noGrp="1"/>
          </p:cNvSpPr>
          <p:nvPr>
            <p:ph type="title"/>
          </p:nvPr>
        </p:nvSpPr>
        <p:spPr/>
        <p:txBody>
          <a:bodyPr/>
          <a:lstStyle/>
          <a:p>
            <a:r>
              <a:rPr lang="en-US" dirty="0"/>
              <a:t>Step One: Don’t Panic</a:t>
            </a:r>
          </a:p>
        </p:txBody>
      </p:sp>
      <p:sp>
        <p:nvSpPr>
          <p:cNvPr id="4" name="Slide Number Placeholder 3">
            <a:extLst>
              <a:ext uri="{FF2B5EF4-FFF2-40B4-BE49-F238E27FC236}">
                <a16:creationId xmlns:a16="http://schemas.microsoft.com/office/drawing/2014/main" id="{441AEEA2-41EA-36E0-6EA2-0794265E48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7" name="Google Shape;79;p1">
            <a:extLst>
              <a:ext uri="{FF2B5EF4-FFF2-40B4-BE49-F238E27FC236}">
                <a16:creationId xmlns:a16="http://schemas.microsoft.com/office/drawing/2014/main" id="{C1AF7733-2B15-9FF3-6501-C1264A833F2E}"/>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2077475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170C5C-40EC-4953-BD7F-36CE4A9D8891}"/>
              </a:ext>
            </a:extLst>
          </p:cNvPr>
          <p:cNvSpPr>
            <a:spLocks noGrp="1"/>
          </p:cNvSpPr>
          <p:nvPr>
            <p:ph type="title"/>
          </p:nvPr>
        </p:nvSpPr>
        <p:spPr/>
        <p:txBody>
          <a:bodyPr>
            <a:normAutofit fontScale="90000"/>
          </a:bodyPr>
          <a:lstStyle/>
          <a:p>
            <a:r>
              <a:rPr lang="en-US" sz="3600" dirty="0"/>
              <a:t>Understand the process Two Kinds of “Letters of Complaint”</a:t>
            </a:r>
          </a:p>
        </p:txBody>
      </p:sp>
      <p:sp>
        <p:nvSpPr>
          <p:cNvPr id="4" name="Slide Number Placeholder 3">
            <a:extLst>
              <a:ext uri="{FF2B5EF4-FFF2-40B4-BE49-F238E27FC236}">
                <a16:creationId xmlns:a16="http://schemas.microsoft.com/office/drawing/2014/main" id="{220951E4-68B0-4AFA-B306-A908CD60BC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5" name="Picture 4">
            <a:extLst>
              <a:ext uri="{FF2B5EF4-FFF2-40B4-BE49-F238E27FC236}">
                <a16:creationId xmlns:a16="http://schemas.microsoft.com/office/drawing/2014/main" id="{2C77E6E5-D478-4400-8120-0C5CDD81FA5F}"/>
              </a:ext>
            </a:extLst>
          </p:cNvPr>
          <p:cNvPicPr>
            <a:picLocks noChangeAspect="1"/>
          </p:cNvPicPr>
          <p:nvPr/>
        </p:nvPicPr>
        <p:blipFill>
          <a:blip r:embed="rId2"/>
          <a:stretch>
            <a:fillRect/>
          </a:stretch>
        </p:blipFill>
        <p:spPr>
          <a:xfrm>
            <a:off x="434110" y="1819982"/>
            <a:ext cx="8430469" cy="3600901"/>
          </a:xfrm>
          <a:prstGeom prst="rect">
            <a:avLst/>
          </a:prstGeom>
        </p:spPr>
      </p:pic>
      <p:sp>
        <p:nvSpPr>
          <p:cNvPr id="6" name="Oval 5">
            <a:extLst>
              <a:ext uri="{FF2B5EF4-FFF2-40B4-BE49-F238E27FC236}">
                <a16:creationId xmlns:a16="http://schemas.microsoft.com/office/drawing/2014/main" id="{F1185747-5196-4905-B1B3-270EE3FD936F}"/>
              </a:ext>
            </a:extLst>
          </p:cNvPr>
          <p:cNvSpPr/>
          <p:nvPr/>
        </p:nvSpPr>
        <p:spPr>
          <a:xfrm>
            <a:off x="5928853" y="3287858"/>
            <a:ext cx="2781037" cy="17594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69;p11">
            <a:extLst>
              <a:ext uri="{FF2B5EF4-FFF2-40B4-BE49-F238E27FC236}">
                <a16:creationId xmlns:a16="http://schemas.microsoft.com/office/drawing/2014/main" id="{3F43ED40-58C0-4704-BBF6-8D0E748FCA6C}"/>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1400"/>
              <a:buNone/>
            </a:pPr>
            <a:r>
              <a:rPr lang="en-US" sz="800" b="0" i="0" u="none" strike="noStrike" cap="none">
                <a:solidFill>
                  <a:schemeClr val="dk1"/>
                </a:solidFill>
                <a:latin typeface="Arial"/>
                <a:ea typeface="Arial"/>
                <a:cs typeface="Arial"/>
                <a:sym typeface="Arial"/>
              </a:rPr>
              <a:t>Presented by Partners in Medical Education, Inc. 2022</a:t>
            </a:r>
            <a:endParaRPr sz="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3798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1CDFD-C990-4DF4-8591-429CDF6C2B07}"/>
              </a:ext>
            </a:extLst>
          </p:cNvPr>
          <p:cNvSpPr>
            <a:spLocks noGrp="1"/>
          </p:cNvSpPr>
          <p:nvPr>
            <p:ph type="title"/>
          </p:nvPr>
        </p:nvSpPr>
        <p:spPr/>
        <p:txBody>
          <a:bodyPr/>
          <a:lstStyle/>
          <a:p>
            <a:r>
              <a:rPr lang="en-US" sz="4800">
                <a:latin typeface="Calibri" panose="020F0502020204030204" pitchFamily="34" charset="0"/>
                <a:cs typeface="Calibri" panose="020F0502020204030204" pitchFamily="34" charset="0"/>
              </a:rPr>
              <a:t>Types of Complaints</a:t>
            </a:r>
          </a:p>
        </p:txBody>
      </p:sp>
      <p:sp>
        <p:nvSpPr>
          <p:cNvPr id="5" name="Text Placeholder 4">
            <a:extLst>
              <a:ext uri="{FF2B5EF4-FFF2-40B4-BE49-F238E27FC236}">
                <a16:creationId xmlns:a16="http://schemas.microsoft.com/office/drawing/2014/main" id="{16174A2C-878F-4051-BC5E-AFECEDCDACAC}"/>
              </a:ext>
            </a:extLst>
          </p:cNvPr>
          <p:cNvSpPr>
            <a:spLocks noGrp="1"/>
          </p:cNvSpPr>
          <p:nvPr>
            <p:ph type="body" idx="1"/>
          </p:nvPr>
        </p:nvSpPr>
        <p:spPr>
          <a:xfrm>
            <a:off x="237665" y="1600385"/>
            <a:ext cx="3886200" cy="4351338"/>
          </a:xfrm>
        </p:spPr>
        <p:txBody>
          <a:bodyPr/>
          <a:lstStyle/>
          <a:p>
            <a:pPr marL="63500" indent="0">
              <a:buNone/>
            </a:pPr>
            <a:r>
              <a:rPr lang="en-US">
                <a:latin typeface="Calibri" panose="020F0502020204030204" pitchFamily="34" charset="0"/>
                <a:cs typeface="Calibri" panose="020F0502020204030204" pitchFamily="34" charset="0"/>
              </a:rPr>
              <a:t>Informal</a:t>
            </a:r>
          </a:p>
        </p:txBody>
      </p:sp>
      <p:sp>
        <p:nvSpPr>
          <p:cNvPr id="6" name="Text Placeholder 5">
            <a:extLst>
              <a:ext uri="{FF2B5EF4-FFF2-40B4-BE49-F238E27FC236}">
                <a16:creationId xmlns:a16="http://schemas.microsoft.com/office/drawing/2014/main" id="{79E36966-B139-4BD5-994E-C32779FF8BD6}"/>
              </a:ext>
            </a:extLst>
          </p:cNvPr>
          <p:cNvSpPr>
            <a:spLocks noGrp="1"/>
          </p:cNvSpPr>
          <p:nvPr>
            <p:ph type="body" idx="2"/>
          </p:nvPr>
        </p:nvSpPr>
        <p:spPr>
          <a:xfrm>
            <a:off x="4629150" y="1600385"/>
            <a:ext cx="3886200" cy="4351338"/>
          </a:xfrm>
        </p:spPr>
        <p:txBody>
          <a:bodyPr/>
          <a:lstStyle/>
          <a:p>
            <a:pPr marL="63500" indent="0">
              <a:buNone/>
            </a:pPr>
            <a:r>
              <a:rPr lang="en-US">
                <a:latin typeface="Calibri" panose="020F0502020204030204" pitchFamily="34" charset="0"/>
                <a:cs typeface="Calibri" panose="020F0502020204030204" pitchFamily="34" charset="0"/>
              </a:rPr>
              <a:t>Formal</a:t>
            </a:r>
          </a:p>
        </p:txBody>
      </p:sp>
      <p:sp>
        <p:nvSpPr>
          <p:cNvPr id="4" name="Slide Number Placeholder 3">
            <a:extLst>
              <a:ext uri="{FF2B5EF4-FFF2-40B4-BE49-F238E27FC236}">
                <a16:creationId xmlns:a16="http://schemas.microsoft.com/office/drawing/2014/main" id="{E66B9221-009A-4ED9-8CDE-AF4F4C62F5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7" name="Picture 6">
            <a:extLst>
              <a:ext uri="{FF2B5EF4-FFF2-40B4-BE49-F238E27FC236}">
                <a16:creationId xmlns:a16="http://schemas.microsoft.com/office/drawing/2014/main" id="{845F0E3F-16F5-45F9-A766-D42CF19D0784}"/>
              </a:ext>
            </a:extLst>
          </p:cNvPr>
          <p:cNvPicPr>
            <a:picLocks noChangeAspect="1"/>
          </p:cNvPicPr>
          <p:nvPr/>
        </p:nvPicPr>
        <p:blipFill>
          <a:blip r:embed="rId2"/>
          <a:stretch>
            <a:fillRect/>
          </a:stretch>
        </p:blipFill>
        <p:spPr>
          <a:xfrm>
            <a:off x="57150" y="2217993"/>
            <a:ext cx="9144000" cy="4087054"/>
          </a:xfrm>
          <a:prstGeom prst="rect">
            <a:avLst/>
          </a:prstGeom>
        </p:spPr>
      </p:pic>
      <p:sp>
        <p:nvSpPr>
          <p:cNvPr id="9" name="Google Shape;79;p1">
            <a:extLst>
              <a:ext uri="{FF2B5EF4-FFF2-40B4-BE49-F238E27FC236}">
                <a16:creationId xmlns:a16="http://schemas.microsoft.com/office/drawing/2014/main" id="{4632BAE1-E5DA-4D23-D8B7-B76964D77A76}"/>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3587580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C75E-0455-47FB-94E0-4131AE405194}"/>
              </a:ext>
            </a:extLst>
          </p:cNvPr>
          <p:cNvSpPr>
            <a:spLocks noGrp="1"/>
          </p:cNvSpPr>
          <p:nvPr>
            <p:ph type="title"/>
          </p:nvPr>
        </p:nvSpPr>
        <p:spPr/>
        <p:txBody>
          <a:bodyPr/>
          <a:lstStyle/>
          <a:p>
            <a:r>
              <a:rPr lang="en-US" sz="4000">
                <a:latin typeface="Calibri" panose="020F0502020204030204" pitchFamily="34" charset="0"/>
                <a:cs typeface="Calibri" panose="020F0502020204030204" pitchFamily="34" charset="0"/>
              </a:rPr>
              <a:t>What happens next?</a:t>
            </a:r>
          </a:p>
        </p:txBody>
      </p:sp>
      <p:sp>
        <p:nvSpPr>
          <p:cNvPr id="5" name="Slide Number Placeholder 4">
            <a:extLst>
              <a:ext uri="{FF2B5EF4-FFF2-40B4-BE49-F238E27FC236}">
                <a16:creationId xmlns:a16="http://schemas.microsoft.com/office/drawing/2014/main" id="{45EC55C5-E391-4910-BFAD-8F8833F43F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6" name="Picture 5">
            <a:extLst>
              <a:ext uri="{FF2B5EF4-FFF2-40B4-BE49-F238E27FC236}">
                <a16:creationId xmlns:a16="http://schemas.microsoft.com/office/drawing/2014/main" id="{5CAACD3B-C7F4-45DB-A180-497EE9413006}"/>
              </a:ext>
            </a:extLst>
          </p:cNvPr>
          <p:cNvPicPr>
            <a:picLocks noChangeAspect="1"/>
          </p:cNvPicPr>
          <p:nvPr/>
        </p:nvPicPr>
        <p:blipFill>
          <a:blip r:embed="rId3"/>
          <a:stretch>
            <a:fillRect/>
          </a:stretch>
        </p:blipFill>
        <p:spPr>
          <a:xfrm>
            <a:off x="0" y="1662835"/>
            <a:ext cx="9144000" cy="4087054"/>
          </a:xfrm>
          <a:prstGeom prst="rect">
            <a:avLst/>
          </a:prstGeom>
        </p:spPr>
      </p:pic>
      <p:sp>
        <p:nvSpPr>
          <p:cNvPr id="8" name="Rectangle: Rounded Corners 7">
            <a:extLst>
              <a:ext uri="{FF2B5EF4-FFF2-40B4-BE49-F238E27FC236}">
                <a16:creationId xmlns:a16="http://schemas.microsoft.com/office/drawing/2014/main" id="{5F21DE42-3804-4CAD-9120-0B8E0BFAA42E}"/>
              </a:ext>
            </a:extLst>
          </p:cNvPr>
          <p:cNvSpPr/>
          <p:nvPr/>
        </p:nvSpPr>
        <p:spPr>
          <a:xfrm>
            <a:off x="514350" y="2916442"/>
            <a:ext cx="3279228" cy="214411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t>Letter will discuss the issues and ask for an internal investigation with a follow-up report. </a:t>
            </a:r>
          </a:p>
        </p:txBody>
      </p:sp>
      <p:sp>
        <p:nvSpPr>
          <p:cNvPr id="9" name="Rectangle: Rounded Corners 8">
            <a:extLst>
              <a:ext uri="{FF2B5EF4-FFF2-40B4-BE49-F238E27FC236}">
                <a16:creationId xmlns:a16="http://schemas.microsoft.com/office/drawing/2014/main" id="{797C3AB1-E566-446B-B66C-2E9221181E24}"/>
              </a:ext>
            </a:extLst>
          </p:cNvPr>
          <p:cNvSpPr/>
          <p:nvPr/>
        </p:nvSpPr>
        <p:spPr>
          <a:xfrm>
            <a:off x="5143500" y="2921343"/>
            <a:ext cx="3279228" cy="205070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i="1" dirty="0"/>
          </a:p>
          <a:p>
            <a:r>
              <a:rPr lang="en-US" sz="2000" i="1" dirty="0"/>
              <a:t>Letter of Complaint detailing allegations that MUST be responded to within four weeks.</a:t>
            </a:r>
          </a:p>
          <a:p>
            <a:pPr algn="ctr"/>
            <a:endParaRPr lang="en-US" sz="2400" dirty="0"/>
          </a:p>
        </p:txBody>
      </p:sp>
      <p:sp>
        <p:nvSpPr>
          <p:cNvPr id="11" name="Google Shape;79;p1">
            <a:extLst>
              <a:ext uri="{FF2B5EF4-FFF2-40B4-BE49-F238E27FC236}">
                <a16:creationId xmlns:a16="http://schemas.microsoft.com/office/drawing/2014/main" id="{D091A6C4-04A4-DACA-4E3F-73A6C7C04332}"/>
              </a:ext>
            </a:extLst>
          </p:cNvPr>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Presented by Partners in Medical Education, Inc. 2022</a:t>
            </a:r>
            <a:endParaRPr dirty="0"/>
          </a:p>
        </p:txBody>
      </p:sp>
    </p:spTree>
    <p:extLst>
      <p:ext uri="{BB962C8B-B14F-4D97-AF65-F5344CB8AC3E}">
        <p14:creationId xmlns:p14="http://schemas.microsoft.com/office/powerpoint/2010/main" val="1205876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E-2016">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ME-2016">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1888</TotalTime>
  <Words>2266</Words>
  <Application>Microsoft Office PowerPoint</Application>
  <PresentationFormat>On-screen Show (4:3)</PresentationFormat>
  <Paragraphs>361</Paragraphs>
  <Slides>27</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Noto Sans Symbols</vt:lpstr>
      <vt:lpstr>Wingdings</vt:lpstr>
      <vt:lpstr>Oswald</vt:lpstr>
      <vt:lpstr>Calibri</vt:lpstr>
      <vt:lpstr>Comic Sans MS</vt:lpstr>
      <vt:lpstr>PME-2016</vt:lpstr>
      <vt:lpstr>PME-2016</vt:lpstr>
      <vt:lpstr>Please Note…</vt:lpstr>
      <vt:lpstr>ACGME Letter of Complaint: Now What?</vt:lpstr>
      <vt:lpstr>PowerPoint Presentation</vt:lpstr>
      <vt:lpstr>LEARNING OBJECTIVES</vt:lpstr>
      <vt:lpstr>One Day an Email Arrives…</vt:lpstr>
      <vt:lpstr>Step One: Don’t Panic</vt:lpstr>
      <vt:lpstr>Understand the process Two Kinds of “Letters of Complaint”</vt:lpstr>
      <vt:lpstr>Types of Complaints</vt:lpstr>
      <vt:lpstr>What happens next?</vt:lpstr>
      <vt:lpstr>Step Two: Read the Letter of Complaint Carefully</vt:lpstr>
      <vt:lpstr>Sample Letter</vt:lpstr>
      <vt:lpstr>Sample Allegation</vt:lpstr>
      <vt:lpstr>Important Information</vt:lpstr>
      <vt:lpstr>Step Three: Calendar the Dates from Letter of Complaint</vt:lpstr>
      <vt:lpstr>Step Four: The Response</vt:lpstr>
      <vt:lpstr>PowerPoint Presentation</vt:lpstr>
      <vt:lpstr>Oversight by the Sponsoring Institution</vt:lpstr>
      <vt:lpstr>Possible Outcomes of Response to the Letter of Complaint</vt:lpstr>
      <vt:lpstr>Preparing for the Site Visit</vt:lpstr>
      <vt:lpstr>Prevention is the Best Strategy</vt:lpstr>
      <vt:lpstr>Article: Twelve Tips for Giving Feedback in the Clinical Learning Environment</vt:lpstr>
      <vt:lpstr>Prevention is the Best Strategy</vt:lpstr>
      <vt:lpstr>DO</vt:lpstr>
      <vt:lpstr>DON’T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Microsoft Office User</dc:creator>
  <cp:lastModifiedBy>BJ Schwartz</cp:lastModifiedBy>
  <cp:revision>591</cp:revision>
  <dcterms:created xsi:type="dcterms:W3CDTF">2016-03-20T11:36:31Z</dcterms:created>
  <dcterms:modified xsi:type="dcterms:W3CDTF">2022-06-02T16:52:42Z</dcterms:modified>
</cp:coreProperties>
</file>