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1.jpg" ContentType="image/png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6"/>
  </p:notesMasterIdLst>
  <p:handoutMasterIdLst>
    <p:handoutMasterId r:id="rId47"/>
  </p:handoutMasterIdLst>
  <p:sldIdLst>
    <p:sldId id="256" r:id="rId2"/>
    <p:sldId id="338" r:id="rId3"/>
    <p:sldId id="257" r:id="rId4"/>
    <p:sldId id="258" r:id="rId5"/>
    <p:sldId id="314" r:id="rId6"/>
    <p:sldId id="313" r:id="rId7"/>
    <p:sldId id="315" r:id="rId8"/>
    <p:sldId id="259" r:id="rId9"/>
    <p:sldId id="260" r:id="rId10"/>
    <p:sldId id="261" r:id="rId11"/>
    <p:sldId id="336" r:id="rId12"/>
    <p:sldId id="303" r:id="rId13"/>
    <p:sldId id="316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7" r:id="rId22"/>
    <p:sldId id="311" r:id="rId23"/>
    <p:sldId id="312" r:id="rId24"/>
    <p:sldId id="318" r:id="rId25"/>
    <p:sldId id="319" r:id="rId26"/>
    <p:sldId id="337" r:id="rId27"/>
    <p:sldId id="325" r:id="rId28"/>
    <p:sldId id="320" r:id="rId29"/>
    <p:sldId id="321" r:id="rId30"/>
    <p:sldId id="322" r:id="rId31"/>
    <p:sldId id="323" r:id="rId32"/>
    <p:sldId id="329" r:id="rId33"/>
    <p:sldId id="324" r:id="rId34"/>
    <p:sldId id="326" r:id="rId35"/>
    <p:sldId id="327" r:id="rId36"/>
    <p:sldId id="328" r:id="rId37"/>
    <p:sldId id="330" r:id="rId38"/>
    <p:sldId id="331" r:id="rId39"/>
    <p:sldId id="333" r:id="rId40"/>
    <p:sldId id="332" r:id="rId41"/>
    <p:sldId id="334" r:id="rId42"/>
    <p:sldId id="335" r:id="rId43"/>
    <p:sldId id="359" r:id="rId44"/>
    <p:sldId id="339" r:id="rId45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20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3" autoAdjust="0"/>
    <p:restoredTop sz="94490"/>
  </p:normalViewPr>
  <p:slideViewPr>
    <p:cSldViewPr snapToGrid="0" snapToObjects="1">
      <p:cViewPr varScale="1">
        <p:scale>
          <a:sx n="115" d="100"/>
          <a:sy n="115" d="100"/>
        </p:scale>
        <p:origin x="8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2A84-FA30-44B6-AD76-D83A7149B58B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72ED7-AB34-49CF-A5EB-97B6BFEA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5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1158875"/>
            <a:ext cx="417195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7" tIns="45574" rIns="91147" bIns="455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61353"/>
            <a:ext cx="5586735" cy="3650773"/>
          </a:xfrm>
          <a:prstGeom prst="rect">
            <a:avLst/>
          </a:prstGeom>
        </p:spPr>
        <p:txBody>
          <a:bodyPr vert="horz" lIns="91147" tIns="45574" rIns="91147" bIns="45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551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05551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7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224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1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mailto:Amy@PartnersInMedEd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ACGME Section 6 and Wellness Update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3" y="4524058"/>
            <a:ext cx="7278687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Investigating</a:t>
            </a:r>
          </a:p>
          <a:p>
            <a:endParaRPr lang="en-US" dirty="0"/>
          </a:p>
          <a:p>
            <a:r>
              <a:rPr lang="en-US" dirty="0"/>
              <a:t>Follow-up</a:t>
            </a:r>
          </a:p>
          <a:p>
            <a:endParaRPr lang="en-US" dirty="0"/>
          </a:p>
          <a:p>
            <a:r>
              <a:rPr lang="en-US" dirty="0"/>
              <a:t>Improvement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41" y="3830321"/>
            <a:ext cx="3642969" cy="22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755FB-A92C-F94E-927F-D6126A0D4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77" y="1728439"/>
            <a:ext cx="4809893" cy="36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6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WHO?</a:t>
            </a:r>
          </a:p>
          <a:p>
            <a:pPr marL="457200" lvl="1" indent="0">
              <a:buNone/>
            </a:pPr>
            <a:r>
              <a:rPr lang="en-US" dirty="0"/>
              <a:t>	Who should they report these near misses?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200" dirty="0"/>
              <a:t>What should they be reporting?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WHERE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200" dirty="0"/>
              <a:t>Where should they report these near misses?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741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WHEN?</a:t>
            </a:r>
          </a:p>
          <a:p>
            <a:pPr marL="0" indent="0">
              <a:buNone/>
            </a:pPr>
            <a:r>
              <a:rPr lang="en-US" dirty="0"/>
              <a:t>	When should they report them?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WHY?</a:t>
            </a:r>
          </a:p>
          <a:p>
            <a:pPr marL="0" indent="0">
              <a:buNone/>
            </a:pPr>
            <a:r>
              <a:rPr lang="en-US" dirty="0"/>
              <a:t>	Why should they report them?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439674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1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Culture change</a:t>
            </a:r>
          </a:p>
          <a:p>
            <a:endParaRPr lang="en-US" dirty="0"/>
          </a:p>
          <a:p>
            <a:r>
              <a:rPr lang="en-US" dirty="0"/>
              <a:t>Tattle tail</a:t>
            </a:r>
          </a:p>
          <a:p>
            <a:endParaRPr lang="en-US" dirty="0"/>
          </a:p>
          <a:p>
            <a:r>
              <a:rPr lang="en-US" dirty="0"/>
              <a:t>Repercussions </a:t>
            </a:r>
          </a:p>
          <a:p>
            <a:endParaRPr lang="en-US" dirty="0"/>
          </a:p>
          <a:p>
            <a:r>
              <a:rPr lang="en-US" dirty="0"/>
              <a:t>Learning experience for all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8193" y="268768"/>
            <a:ext cx="6526006" cy="1325563"/>
          </a:xfrm>
        </p:spPr>
        <p:txBody>
          <a:bodyPr/>
          <a:lstStyle/>
          <a:p>
            <a:r>
              <a:rPr lang="en-US" dirty="0"/>
              <a:t>Patient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16" y="1602887"/>
            <a:ext cx="2443310" cy="36716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EC3A66-0DED-B74D-AD30-8C23A4FA8E81}"/>
              </a:ext>
            </a:extLst>
          </p:cNvPr>
          <p:cNvSpPr/>
          <p:nvPr/>
        </p:nvSpPr>
        <p:spPr>
          <a:xfrm>
            <a:off x="5720576" y="5107258"/>
            <a:ext cx="2988527" cy="4795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B874D5-AC82-AC49-A731-BE8C3DBF4575}"/>
              </a:ext>
            </a:extLst>
          </p:cNvPr>
          <p:cNvSpPr/>
          <p:nvPr/>
        </p:nvSpPr>
        <p:spPr>
          <a:xfrm>
            <a:off x="5664820" y="1304693"/>
            <a:ext cx="3033131" cy="5575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4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beyond didactics</a:t>
            </a:r>
          </a:p>
          <a:p>
            <a:endParaRPr lang="en-US" dirty="0"/>
          </a:p>
          <a:p>
            <a:r>
              <a:rPr lang="en-US" dirty="0"/>
              <a:t>Work with patient safety officer</a:t>
            </a:r>
          </a:p>
          <a:p>
            <a:endParaRPr lang="en-US" dirty="0"/>
          </a:p>
          <a:p>
            <a:r>
              <a:rPr lang="en-US" dirty="0"/>
              <a:t>Review/new mechanism for reporting</a:t>
            </a:r>
          </a:p>
          <a:p>
            <a:pPr lvl="1"/>
            <a:r>
              <a:rPr lang="en-US" dirty="0"/>
              <a:t>Could not distinguish who was reporting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40" y="8062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data</a:t>
            </a:r>
          </a:p>
          <a:p>
            <a:endParaRPr lang="en-US" dirty="0"/>
          </a:p>
          <a:p>
            <a:r>
              <a:rPr lang="en-US" dirty="0"/>
              <a:t>Receive data quality metrics and benchmarks</a:t>
            </a:r>
          </a:p>
          <a:p>
            <a:endParaRPr lang="en-US" dirty="0"/>
          </a:p>
          <a:p>
            <a:r>
              <a:rPr lang="en-US" dirty="0"/>
              <a:t>Participate in </a:t>
            </a:r>
            <a:r>
              <a:rPr lang="en-US" dirty="0" err="1"/>
              <a:t>interprofessional</a:t>
            </a:r>
            <a:r>
              <a:rPr lang="en-US" dirty="0"/>
              <a:t> quality improvement activities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Improvement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52" y="3984625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17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Who knows quality goals?</a:t>
            </a:r>
          </a:p>
          <a:p>
            <a:pPr lvl="1"/>
            <a:r>
              <a:rPr lang="en-US" dirty="0"/>
              <a:t>Eye opener for Department of Quality Improvement and Risk Management</a:t>
            </a:r>
          </a:p>
          <a:p>
            <a:pPr lvl="1"/>
            <a:r>
              <a:rPr lang="en-US" dirty="0"/>
              <a:t>GMEC poll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Educate…who??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 enough just to educate and do case reports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Improvement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37" y="5004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9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 Quality Care Collaborative Council </a:t>
            </a:r>
          </a:p>
          <a:p>
            <a:pPr lvl="1"/>
            <a:r>
              <a:rPr lang="en-US" dirty="0"/>
              <a:t>3 years – FINALLY getting somewhere</a:t>
            </a:r>
          </a:p>
          <a:p>
            <a:pPr lvl="1"/>
            <a:r>
              <a:rPr lang="en-US" dirty="0"/>
              <a:t>Start each meeting with a quality tip or method</a:t>
            </a:r>
          </a:p>
          <a:p>
            <a:pPr lvl="1"/>
            <a:r>
              <a:rPr lang="en-US" dirty="0"/>
              <a:t>Determine project? – pebble in your shoe</a:t>
            </a:r>
          </a:p>
          <a:p>
            <a:pPr lvl="1"/>
            <a:r>
              <a:rPr lang="en-US" dirty="0"/>
              <a:t>Get stuck on not moving mountains</a:t>
            </a:r>
          </a:p>
          <a:p>
            <a:pPr lvl="1"/>
            <a:endParaRPr lang="en-US" dirty="0"/>
          </a:p>
          <a:p>
            <a:r>
              <a:rPr lang="en-US" dirty="0"/>
              <a:t>Quality Improvement toolkit</a:t>
            </a:r>
          </a:p>
          <a:p>
            <a:pPr lvl="1"/>
            <a:r>
              <a:rPr lang="en-US" dirty="0"/>
              <a:t>PDCA</a:t>
            </a:r>
          </a:p>
          <a:p>
            <a:pPr lvl="1"/>
            <a:r>
              <a:rPr lang="en-US" dirty="0"/>
              <a:t>Swiss Cheese Affect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67" y="3901757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 and effective care to patients</a:t>
            </a:r>
          </a:p>
          <a:p>
            <a:endParaRPr lang="en-US" dirty="0"/>
          </a:p>
          <a:p>
            <a:r>
              <a:rPr lang="en-US" dirty="0"/>
              <a:t>Resident development</a:t>
            </a:r>
          </a:p>
          <a:p>
            <a:pPr lvl="1"/>
            <a:r>
              <a:rPr lang="en-US" dirty="0"/>
              <a:t>Knowledge</a:t>
            </a:r>
          </a:p>
          <a:p>
            <a:pPr lvl="1"/>
            <a:r>
              <a:rPr lang="en-US" dirty="0"/>
              <a:t>Skills</a:t>
            </a:r>
          </a:p>
          <a:p>
            <a:pPr lvl="1"/>
            <a:r>
              <a:rPr lang="en-US" dirty="0"/>
              <a:t>Attitude</a:t>
            </a:r>
          </a:p>
          <a:p>
            <a:pPr lvl="1"/>
            <a:endParaRPr lang="en-US" dirty="0"/>
          </a:p>
          <a:p>
            <a:r>
              <a:rPr lang="en-US" dirty="0"/>
              <a:t>Direct – Indirect - Oversight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91" y="2430967"/>
            <a:ext cx="3255219" cy="24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250" y="246466"/>
            <a:ext cx="6526006" cy="1325563"/>
          </a:xfrm>
        </p:spPr>
        <p:txBody>
          <a:bodyPr/>
          <a:lstStyle/>
          <a:p>
            <a:r>
              <a:rPr lang="en-US" dirty="0"/>
              <a:t>Introducing Your Presenter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8BD320-7723-3C42-90E6-73FA0740E6DE}"/>
              </a:ext>
            </a:extLst>
          </p:cNvPr>
          <p:cNvSpPr txBox="1">
            <a:spLocks/>
          </p:cNvSpPr>
          <p:nvPr/>
        </p:nvSpPr>
        <p:spPr>
          <a:xfrm>
            <a:off x="3526310" y="1338522"/>
            <a:ext cx="5177480" cy="4408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/>
              <a:t>Amy Lefkovic, MHA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pPr fontAlgn="auto">
              <a:spcAft>
                <a:spcPts val="0"/>
              </a:spcAft>
            </a:pPr>
            <a:r>
              <a:rPr lang="en-US" sz="1800" b="0" dirty="0"/>
              <a:t>Received her Bachelors Degree in Health Information Management from Kean University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Began her career in Graduate Medical Education (GME) at Hospital for Special Surgery as the Radiology Fellowship Program Coordinator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Received her Masters degree in Healthcare Administration from Seton Hall University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Continued her career in GME at Lutheran Medical Center as the OB/GYN Residency Coordinator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Is currently the Manager of GME and Academic Affairs at Staten Island University Hospital</a:t>
            </a:r>
          </a:p>
          <a:p>
            <a:pPr fontAlgn="auto">
              <a:spcAft>
                <a:spcPts val="0"/>
              </a:spcAft>
            </a:pPr>
            <a:endParaRPr lang="en-US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506173-127F-364C-AAAE-D00CBBF55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271" y="2200301"/>
            <a:ext cx="2703470" cy="34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05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knew but brought things to light</a:t>
            </a:r>
          </a:p>
          <a:p>
            <a:endParaRPr lang="en-US" dirty="0"/>
          </a:p>
          <a:p>
            <a:r>
              <a:rPr lang="en-US" dirty="0"/>
              <a:t>Logging procedures correctly</a:t>
            </a:r>
          </a:p>
          <a:p>
            <a:pPr lvl="1"/>
            <a:r>
              <a:rPr lang="en-US" dirty="0"/>
              <a:t>Define how nursing staff can view privileges</a:t>
            </a:r>
          </a:p>
          <a:p>
            <a:endParaRPr lang="en-US" dirty="0"/>
          </a:p>
          <a:p>
            <a:r>
              <a:rPr lang="en-US" dirty="0"/>
              <a:t>Doctor badges</a:t>
            </a:r>
          </a:p>
          <a:p>
            <a:endParaRPr lang="en-US" dirty="0"/>
          </a:p>
          <a:p>
            <a:r>
              <a:rPr lang="en-US" dirty="0"/>
              <a:t>Encourage an environment of inquiry</a:t>
            </a:r>
          </a:p>
          <a:p>
            <a:pPr lvl="1"/>
            <a:r>
              <a:rPr lang="en-US" dirty="0"/>
              <a:t>You are in?...so am I!!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4" y="3688080"/>
            <a:ext cx="1912071" cy="191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3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step further….tell them!</a:t>
            </a:r>
          </a:p>
          <a:p>
            <a:endParaRPr lang="en-US" dirty="0"/>
          </a:p>
          <a:p>
            <a:r>
              <a:rPr lang="en-US" dirty="0"/>
              <a:t>More of an education for faculty than residents</a:t>
            </a:r>
          </a:p>
          <a:p>
            <a:endParaRPr lang="en-US" dirty="0"/>
          </a:p>
          <a:p>
            <a:r>
              <a:rPr lang="en-US" dirty="0"/>
              <a:t>Feedback workshop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40" y="4270917"/>
            <a:ext cx="4322491" cy="16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35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VI.B.3. The program director, in partnership with the Sponsoring Institution, must provide a culture of professionalism that supports patient safety and personal responsibility.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19" y="380696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48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Non-physician obligations</a:t>
            </a:r>
          </a:p>
          <a:p>
            <a:endParaRPr lang="en-US" dirty="0"/>
          </a:p>
          <a:p>
            <a:r>
              <a:rPr lang="en-US" dirty="0"/>
              <a:t>Safety and wellness of patients entrusted in their care</a:t>
            </a:r>
          </a:p>
          <a:p>
            <a:endParaRPr lang="en-US" dirty="0"/>
          </a:p>
          <a:p>
            <a:r>
              <a:rPr lang="en-US" dirty="0"/>
              <a:t>Management of time before, during and after clinical assignments</a:t>
            </a:r>
          </a:p>
          <a:p>
            <a:endParaRPr lang="en-US" dirty="0"/>
          </a:p>
          <a:p>
            <a:r>
              <a:rPr lang="en-US" dirty="0"/>
              <a:t>Recognition of impairment</a:t>
            </a:r>
          </a:p>
          <a:p>
            <a:pPr lvl="1"/>
            <a:r>
              <a:rPr lang="en-US" dirty="0"/>
              <a:t>Wellness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464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85" y="1625600"/>
            <a:ext cx="4124940" cy="28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79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Millennial entitlement </a:t>
            </a:r>
          </a:p>
          <a:p>
            <a:endParaRPr lang="en-US" dirty="0"/>
          </a:p>
          <a:p>
            <a:r>
              <a:rPr lang="en-US" dirty="0"/>
              <a:t>First job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type of professionalism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52711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3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Remediation, probation, termination</a:t>
            </a:r>
          </a:p>
          <a:p>
            <a:pPr lvl="1"/>
            <a:r>
              <a:rPr lang="en-US" dirty="0"/>
              <a:t>Strict plan with articles and presentations </a:t>
            </a:r>
          </a:p>
          <a:p>
            <a:pPr lvl="1"/>
            <a:endParaRPr lang="en-US" dirty="0"/>
          </a:p>
          <a:p>
            <a:r>
              <a:rPr lang="en-US" dirty="0"/>
              <a:t>Ask them what professionalism 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4200525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54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Maximize communication</a:t>
            </a:r>
          </a:p>
          <a:p>
            <a:endParaRPr lang="en-US" dirty="0"/>
          </a:p>
          <a:p>
            <a:r>
              <a:rPr lang="en-US" dirty="0"/>
              <a:t>Work as members of an </a:t>
            </a:r>
            <a:r>
              <a:rPr lang="en-US" dirty="0" err="1"/>
              <a:t>interprofessional</a:t>
            </a:r>
            <a:r>
              <a:rPr lang="en-US" dirty="0"/>
              <a:t> team</a:t>
            </a:r>
          </a:p>
          <a:p>
            <a:endParaRPr lang="en-US" dirty="0"/>
          </a:p>
          <a:p>
            <a:r>
              <a:rPr lang="en-US" dirty="0"/>
              <a:t>PROFESSIONALISM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4EDF1C-E532-3C4D-B7F2-639778B08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95" y="3980986"/>
            <a:ext cx="3100039" cy="1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00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Maximize communication</a:t>
            </a:r>
          </a:p>
          <a:p>
            <a:endParaRPr lang="en-US" dirty="0"/>
          </a:p>
          <a:p>
            <a:r>
              <a:rPr lang="en-US" dirty="0"/>
              <a:t>Monitor effective, structured hand-over processes</a:t>
            </a:r>
          </a:p>
          <a:p>
            <a:endParaRPr lang="en-US" dirty="0"/>
          </a:p>
          <a:p>
            <a:r>
              <a:rPr lang="en-US" dirty="0"/>
              <a:t>Communicate schedules of </a:t>
            </a:r>
            <a:r>
              <a:rPr lang="en-US" dirty="0" err="1"/>
              <a:t>attendings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of Care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4537075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39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policy to include form</a:t>
            </a:r>
          </a:p>
          <a:p>
            <a:pPr lvl="1"/>
            <a:r>
              <a:rPr lang="en-US" dirty="0"/>
              <a:t>Submitted to the Department of Academic Affairs</a:t>
            </a:r>
          </a:p>
          <a:p>
            <a:pPr lvl="1"/>
            <a:endParaRPr lang="en-US" dirty="0"/>
          </a:p>
          <a:p>
            <a:r>
              <a:rPr lang="en-US" dirty="0"/>
              <a:t>Supervise the same as procedures</a:t>
            </a:r>
          </a:p>
          <a:p>
            <a:endParaRPr lang="en-US" dirty="0"/>
          </a:p>
          <a:p>
            <a:r>
              <a:rPr lang="en-US" dirty="0"/>
              <a:t>Turn into a Quality Improvement project</a:t>
            </a:r>
          </a:p>
          <a:p>
            <a:pPr lvl="1"/>
            <a:r>
              <a:rPr lang="en-US" dirty="0"/>
              <a:t>Patient transfer note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and Update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986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review section 6 of the ACGME Common Program Requirements.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review what has been accomplished since the requirements were revised.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explore ways in which to enhance the compliance to these requirements.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VI.F.2.b) Residents </a:t>
            </a:r>
            <a:r>
              <a:rPr lang="en-US" b="1" dirty="0">
                <a:solidFill>
                  <a:srgbClr val="00B050"/>
                </a:solidFill>
              </a:rPr>
              <a:t>should</a:t>
            </a:r>
            <a:r>
              <a:rPr lang="en-US" dirty="0"/>
              <a:t> have 8 hours off between scheduled clinical work and education periods.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VI.F.3.a).Clinical and educational work periods for residents must not exceed 24 hours of continuous scheduled clinical assignments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and Educational Work Hours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066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VI.F.3.a).(1) Up to 4 hours additional time may be used for activities related to patient safety, such as providing effective transitions of care, and/or resident education.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Please don’t make this a scheduled thing!!!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and Educational Work Hours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41" y="4276353"/>
            <a:ext cx="1723434" cy="19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04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VI.D.1.a) Educate all faculty members and residents to recognize the signs of fatigue and sleep deprivation.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Should come after clinical work hours</a:t>
            </a:r>
          </a:p>
          <a:p>
            <a:endParaRPr lang="en-US" dirty="0"/>
          </a:p>
          <a:p>
            <a:r>
              <a:rPr lang="en-US" dirty="0"/>
              <a:t>Actually enforce it!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Fatigue Mitigation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70" y="4171950"/>
            <a:ext cx="3086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9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7695F-F92E-2448-B5AC-E7DDC2C57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47" y="840443"/>
            <a:ext cx="4669368" cy="47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2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 care is a learned skill</a:t>
            </a:r>
          </a:p>
          <a:p>
            <a:endParaRPr lang="en-US" dirty="0"/>
          </a:p>
          <a:p>
            <a:r>
              <a:rPr lang="en-US" dirty="0"/>
              <a:t>Attention to scheduling</a:t>
            </a:r>
          </a:p>
          <a:p>
            <a:endParaRPr lang="en-US" dirty="0"/>
          </a:p>
          <a:p>
            <a:r>
              <a:rPr lang="en-US" dirty="0"/>
              <a:t>Work intensity</a:t>
            </a:r>
          </a:p>
          <a:p>
            <a:endParaRPr lang="en-US" dirty="0"/>
          </a:p>
          <a:p>
            <a:r>
              <a:rPr lang="en-US" dirty="0"/>
              <a:t>Safety of residents and faculty members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90" y="2506345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91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Burnout </a:t>
            </a:r>
          </a:p>
          <a:p>
            <a:endParaRPr lang="en-US" dirty="0"/>
          </a:p>
          <a:p>
            <a:r>
              <a:rPr lang="en-US" dirty="0"/>
              <a:t>Depression</a:t>
            </a:r>
          </a:p>
          <a:p>
            <a:endParaRPr lang="en-US" dirty="0"/>
          </a:p>
          <a:p>
            <a:r>
              <a:rPr lang="en-US" dirty="0"/>
              <a:t>Substance abuse</a:t>
            </a:r>
          </a:p>
          <a:p>
            <a:endParaRPr lang="en-US" dirty="0"/>
          </a:p>
          <a:p>
            <a:r>
              <a:rPr lang="en-US" dirty="0"/>
              <a:t>Alert others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8193" y="291070"/>
            <a:ext cx="6526006" cy="1325563"/>
          </a:xfrm>
        </p:spPr>
        <p:txBody>
          <a:bodyPr/>
          <a:lstStyle/>
          <a:p>
            <a:r>
              <a:rPr lang="en-US" dirty="0"/>
              <a:t>Well-Being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32" y="2164615"/>
            <a:ext cx="3881321" cy="2722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788D3F-047D-8446-B9BC-EB88AE050904}"/>
              </a:ext>
            </a:extLst>
          </p:cNvPr>
          <p:cNvSpPr/>
          <p:nvPr/>
        </p:nvSpPr>
        <p:spPr>
          <a:xfrm>
            <a:off x="4159405" y="4471639"/>
            <a:ext cx="4371278" cy="825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7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Opportunity to attend medical, mental health and dental care appointments</a:t>
            </a:r>
          </a:p>
          <a:p>
            <a:endParaRPr lang="en-US" dirty="0"/>
          </a:p>
          <a:p>
            <a:r>
              <a:rPr lang="en-US" dirty="0"/>
              <a:t>Confidential affordable mental health assessment</a:t>
            </a:r>
          </a:p>
          <a:p>
            <a:endParaRPr lang="en-US" dirty="0"/>
          </a:p>
          <a:p>
            <a:r>
              <a:rPr lang="en-US" dirty="0"/>
              <a:t>Policies and procedures in the event that a resident may be unable to perform their patient care responsibilities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6301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75" y="1370790"/>
            <a:ext cx="3562033" cy="36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73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Talent search</a:t>
            </a:r>
          </a:p>
          <a:p>
            <a:endParaRPr lang="en-US" dirty="0"/>
          </a:p>
          <a:p>
            <a:r>
              <a:rPr lang="en-US" dirty="0"/>
              <a:t>Facebook page</a:t>
            </a:r>
          </a:p>
          <a:p>
            <a:endParaRPr lang="en-US" dirty="0"/>
          </a:p>
          <a:p>
            <a:r>
              <a:rPr lang="en-US" dirty="0"/>
              <a:t>Monthly activity calendar</a:t>
            </a:r>
          </a:p>
          <a:p>
            <a:endParaRPr lang="en-US" dirty="0"/>
          </a:p>
          <a:p>
            <a:r>
              <a:rPr lang="en-US" dirty="0"/>
              <a:t>Pet therapy (they do love it)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171450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04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Flash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9" y="1860550"/>
            <a:ext cx="3016673" cy="1939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95" y="4373880"/>
            <a:ext cx="299085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0" y="4191000"/>
            <a:ext cx="3009900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34" y="1689417"/>
            <a:ext cx="3434693" cy="19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2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Northwell</a:t>
            </a:r>
            <a:r>
              <a:rPr lang="en-US" dirty="0"/>
              <a:t> Health</a:t>
            </a:r>
          </a:p>
          <a:p>
            <a:r>
              <a:rPr lang="en-US" dirty="0"/>
              <a:t>305 residents and fellows </a:t>
            </a:r>
          </a:p>
          <a:p>
            <a:r>
              <a:rPr lang="en-US" dirty="0"/>
              <a:t>16 programs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Staten Island University Hospital </a:t>
            </a:r>
            <a:r>
              <a:rPr lang="en-US" dirty="0" err="1"/>
              <a:t>Northwell</a:t>
            </a:r>
            <a:r>
              <a:rPr lang="en-US" dirty="0"/>
              <a:t> Health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31" y="3248660"/>
            <a:ext cx="4541837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427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subcommittee</a:t>
            </a:r>
          </a:p>
          <a:p>
            <a:endParaRPr lang="en-US" dirty="0"/>
          </a:p>
          <a:p>
            <a:r>
              <a:rPr lang="en-US" dirty="0" err="1"/>
              <a:t>Balint</a:t>
            </a:r>
            <a:r>
              <a:rPr lang="en-US" dirty="0"/>
              <a:t> groups</a:t>
            </a:r>
          </a:p>
          <a:p>
            <a:endParaRPr lang="en-US" dirty="0"/>
          </a:p>
          <a:p>
            <a:r>
              <a:rPr lang="en-US" dirty="0"/>
              <a:t>Who can they call?</a:t>
            </a:r>
          </a:p>
          <a:p>
            <a:endParaRPr lang="en-US" dirty="0"/>
          </a:p>
          <a:p>
            <a:r>
              <a:rPr lang="en-US" dirty="0"/>
              <a:t>Mental health protocol with confidentiality and EMAIL ADDRESS!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Better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0" y="203930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24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between activities and well-being</a:t>
            </a:r>
          </a:p>
          <a:p>
            <a:endParaRPr lang="en-US" dirty="0"/>
          </a:p>
          <a:p>
            <a:r>
              <a:rPr lang="en-US" dirty="0"/>
              <a:t>Grief counseling </a:t>
            </a:r>
          </a:p>
          <a:p>
            <a:endParaRPr lang="en-US" dirty="0"/>
          </a:p>
          <a:p>
            <a:r>
              <a:rPr lang="en-US" sz="4800" b="1" dirty="0"/>
              <a:t>Schedule</a:t>
            </a:r>
            <a:r>
              <a:rPr lang="en-US" sz="4800" dirty="0"/>
              <a:t>!!!!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Wellness rounds</a:t>
            </a:r>
          </a:p>
          <a:p>
            <a:pPr lvl="1"/>
            <a:r>
              <a:rPr lang="en-US" dirty="0"/>
              <a:t>Ask them to help fix 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6194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changes brought to light</a:t>
            </a:r>
          </a:p>
          <a:p>
            <a:endParaRPr lang="en-US" dirty="0"/>
          </a:p>
          <a:p>
            <a:r>
              <a:rPr lang="en-US" dirty="0"/>
              <a:t>Initial action was to educate </a:t>
            </a:r>
          </a:p>
          <a:p>
            <a:pPr lvl="1"/>
            <a:r>
              <a:rPr lang="en-US" dirty="0"/>
              <a:t>Residents</a:t>
            </a:r>
          </a:p>
          <a:p>
            <a:pPr lvl="1"/>
            <a:r>
              <a:rPr lang="en-US" dirty="0"/>
              <a:t>Faculty</a:t>
            </a:r>
          </a:p>
          <a:p>
            <a:pPr lvl="1"/>
            <a:endParaRPr lang="en-US" dirty="0"/>
          </a:p>
          <a:p>
            <a:r>
              <a:rPr lang="en-US" dirty="0"/>
              <a:t>Didactics are always good but how can you move to the next phase?</a:t>
            </a:r>
          </a:p>
          <a:p>
            <a:endParaRPr lang="en-US" dirty="0"/>
          </a:p>
          <a:p>
            <a:r>
              <a:rPr lang="en-US"/>
              <a:t>Go the extra mile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239776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21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3273" y="350138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Coordinator Development – How to Build a Team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b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Responsiveness to Diverse Patient Populations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Demystifying the Resident and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Faculty ACGME Survey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Oversight of the Clinical Learning and Working Environment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Policies, PLA’s and Policing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Making “Cents” Out of GME Financing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200" y="5168900"/>
            <a:ext cx="2109580" cy="12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74752" y="366366"/>
            <a:ext cx="4346026" cy="496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New Institution – The value of Graduate Medical Education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November 8,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Meet the Experts – Fall Freebie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November 27,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Milestones – Beyond the CCC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December 4,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Mentoring the GME Coordinator: 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The First 3 Years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December 13,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0F3A7-1E64-A444-B46C-0DD6ACFB8C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995" y="5145612"/>
            <a:ext cx="931587" cy="931587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970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Amy Lefkovic, MHA GME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Amy@PartnersInMedEd.com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85">
            <a:extLst>
              <a:ext uri="{FF2B5EF4-FFF2-40B4-BE49-F238E27FC236}">
                <a16:creationId xmlns:a16="http://schemas.microsoft.com/office/drawing/2014/main" id="{39690C9D-D6A7-334C-AA98-46A46527823F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7F74702-157B-2A42-BA88-0A99B9134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94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1CF85-5766-7F42-AD3F-1D276011C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25" y="1568121"/>
            <a:ext cx="6222380" cy="31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Safety</a:t>
            </a:r>
          </a:p>
          <a:p>
            <a:r>
              <a:rPr lang="en-US" dirty="0"/>
              <a:t>Quality Improvement</a:t>
            </a:r>
          </a:p>
          <a:p>
            <a:r>
              <a:rPr lang="en-US" dirty="0"/>
              <a:t>Supervision</a:t>
            </a:r>
          </a:p>
          <a:p>
            <a:r>
              <a:rPr lang="en-US" dirty="0"/>
              <a:t>Professionalism</a:t>
            </a:r>
          </a:p>
          <a:p>
            <a:r>
              <a:rPr lang="en-US" dirty="0"/>
              <a:t>Well-being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6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99589"/>
            <a:ext cx="2818130" cy="23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0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Fatigue Mitigation</a:t>
            </a:r>
          </a:p>
          <a:p>
            <a:r>
              <a:rPr lang="en-US" dirty="0"/>
              <a:t>Teamwork</a:t>
            </a:r>
          </a:p>
          <a:p>
            <a:r>
              <a:rPr lang="en-US" dirty="0"/>
              <a:t>Transitions in care</a:t>
            </a:r>
          </a:p>
          <a:p>
            <a:r>
              <a:rPr lang="en-US" dirty="0"/>
              <a:t>Clinical experience and education </a:t>
            </a:r>
          </a:p>
          <a:p>
            <a:pPr lvl="1"/>
            <a:r>
              <a:rPr lang="en-US" dirty="0"/>
              <a:t>Clinical work hours</a:t>
            </a:r>
          </a:p>
          <a:p>
            <a:pPr lvl="1"/>
            <a:r>
              <a:rPr lang="en-US" dirty="0"/>
              <a:t>Moonlighting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6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7" name="Picture 6" descr="New%20Clip%20art/nurse_team_high_five_800_clr_8459.png">
            <a:extLst>
              <a:ext uri="{FF2B5EF4-FFF2-40B4-BE49-F238E27FC236}">
                <a16:creationId xmlns:a16="http://schemas.microsoft.com/office/drawing/2014/main" id="{9D9BD63A-65FD-394F-B2F3-965CB3C1FC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06" y="3440903"/>
            <a:ext cx="2808605" cy="2808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96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old</a:t>
            </a:r>
          </a:p>
          <a:p>
            <a:endParaRPr lang="en-US" dirty="0"/>
          </a:p>
          <a:p>
            <a:r>
              <a:rPr lang="en-US" dirty="0"/>
              <a:t>Something new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love to borrow</a:t>
            </a:r>
          </a:p>
          <a:p>
            <a:endParaRPr lang="en-US" dirty="0"/>
          </a:p>
          <a:p>
            <a:r>
              <a:rPr lang="en-US" dirty="0"/>
              <a:t>Are you blue?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02" y="2119312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/>
          <a:lstStyle/>
          <a:p>
            <a:r>
              <a:rPr lang="en-US" dirty="0"/>
              <a:t>Formal education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Reporting</a:t>
            </a:r>
          </a:p>
          <a:p>
            <a:pPr lvl="1"/>
            <a:r>
              <a:rPr lang="en-US" dirty="0"/>
              <a:t>Adverse actions</a:t>
            </a:r>
          </a:p>
          <a:p>
            <a:pPr lvl="1"/>
            <a:r>
              <a:rPr lang="en-US" dirty="0"/>
              <a:t>Near misses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4310697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223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515</TotalTime>
  <Words>1357</Words>
  <Application>Microsoft Macintosh PowerPoint</Application>
  <PresentationFormat>On-screen Show (4:3)</PresentationFormat>
  <Paragraphs>413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ＭＳ Ｐゴシック</vt:lpstr>
      <vt:lpstr>Arial</vt:lpstr>
      <vt:lpstr>Calibri</vt:lpstr>
      <vt:lpstr>Comic Sans MS</vt:lpstr>
      <vt:lpstr>Wingdings</vt:lpstr>
      <vt:lpstr>PME-2016</vt:lpstr>
      <vt:lpstr>ACGME Section 6 and Wellness Update</vt:lpstr>
      <vt:lpstr>Introducing Your Presenter</vt:lpstr>
      <vt:lpstr>Goals and Objectives</vt:lpstr>
      <vt:lpstr>Staten Island University Hospital Northwell Health</vt:lpstr>
      <vt:lpstr>PowerPoint Presentation</vt:lpstr>
      <vt:lpstr>Section 6 Overview</vt:lpstr>
      <vt:lpstr>Section 6 Overview</vt:lpstr>
      <vt:lpstr>Section 6</vt:lpstr>
      <vt:lpstr>Patient Safety</vt:lpstr>
      <vt:lpstr>Patient Safety</vt:lpstr>
      <vt:lpstr>PowerPoint Presentation</vt:lpstr>
      <vt:lpstr>Patient Safety</vt:lpstr>
      <vt:lpstr>Patient Safety</vt:lpstr>
      <vt:lpstr>Patient Safety</vt:lpstr>
      <vt:lpstr>Update</vt:lpstr>
      <vt:lpstr>Quality Improvement</vt:lpstr>
      <vt:lpstr>Quality Improvement</vt:lpstr>
      <vt:lpstr>Update</vt:lpstr>
      <vt:lpstr>Supervision </vt:lpstr>
      <vt:lpstr>Supervision </vt:lpstr>
      <vt:lpstr>Update</vt:lpstr>
      <vt:lpstr>Professionalism </vt:lpstr>
      <vt:lpstr>Professionalism </vt:lpstr>
      <vt:lpstr>PowerPoint Presentation</vt:lpstr>
      <vt:lpstr>A different type of professionalism</vt:lpstr>
      <vt:lpstr>Update</vt:lpstr>
      <vt:lpstr>Teamwork </vt:lpstr>
      <vt:lpstr>Transitions of Care </vt:lpstr>
      <vt:lpstr>Initial and Update </vt:lpstr>
      <vt:lpstr>Clinical and Educational Work Hours</vt:lpstr>
      <vt:lpstr>Clinical and Educational Work Hours</vt:lpstr>
      <vt:lpstr>Fatigue Mitigation</vt:lpstr>
      <vt:lpstr>PowerPoint Presentation</vt:lpstr>
      <vt:lpstr>Well-Being</vt:lpstr>
      <vt:lpstr>Well-Being</vt:lpstr>
      <vt:lpstr>Well-Being</vt:lpstr>
      <vt:lpstr>PowerPoint Presentation</vt:lpstr>
      <vt:lpstr>What we did</vt:lpstr>
      <vt:lpstr>News Flash</vt:lpstr>
      <vt:lpstr>A Little Better</vt:lpstr>
      <vt:lpstr>Update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40</cp:revision>
  <cp:lastPrinted>2018-06-20T13:26:23Z</cp:lastPrinted>
  <dcterms:created xsi:type="dcterms:W3CDTF">2016-03-20T11:36:31Z</dcterms:created>
  <dcterms:modified xsi:type="dcterms:W3CDTF">2018-10-25T17:40:49Z</dcterms:modified>
</cp:coreProperties>
</file>