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1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32"/>
  </p:notesMasterIdLst>
  <p:sldIdLst>
    <p:sldId id="256" r:id="rId2"/>
    <p:sldId id="328" r:id="rId3"/>
    <p:sldId id="257" r:id="rId4"/>
    <p:sldId id="280" r:id="rId5"/>
    <p:sldId id="258" r:id="rId6"/>
    <p:sldId id="290" r:id="rId7"/>
    <p:sldId id="269" r:id="rId8"/>
    <p:sldId id="286" r:id="rId9"/>
    <p:sldId id="261" r:id="rId10"/>
    <p:sldId id="265" r:id="rId11"/>
    <p:sldId id="266" r:id="rId12"/>
    <p:sldId id="273" r:id="rId13"/>
    <p:sldId id="296" r:id="rId14"/>
    <p:sldId id="267" r:id="rId15"/>
    <p:sldId id="264" r:id="rId16"/>
    <p:sldId id="274" r:id="rId17"/>
    <p:sldId id="275" r:id="rId18"/>
    <p:sldId id="270" r:id="rId19"/>
    <p:sldId id="292" r:id="rId20"/>
    <p:sldId id="268" r:id="rId21"/>
    <p:sldId id="281" r:id="rId22"/>
    <p:sldId id="282" r:id="rId23"/>
    <p:sldId id="283" r:id="rId24"/>
    <p:sldId id="295" r:id="rId25"/>
    <p:sldId id="434" r:id="rId26"/>
    <p:sldId id="437" r:id="rId27"/>
    <p:sldId id="448" r:id="rId28"/>
    <p:sldId id="298" r:id="rId29"/>
    <p:sldId id="431" r:id="rId30"/>
    <p:sldId id="402" r:id="rId31"/>
  </p:sldIdLst>
  <p:sldSz cx="9144000" cy="6858000" type="screen4x3"/>
  <p:notesSz cx="7102475" cy="93884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48EE066B-3F37-4948-AC68-CB453A544E97}">
          <p14:sldIdLst>
            <p14:sldId id="256"/>
            <p14:sldId id="328"/>
          </p14:sldIdLst>
        </p14:section>
        <p14:section name="Objectives" id="{07A772DF-BC4D-4971-8FD3-282A4D6B583E}">
          <p14:sldIdLst>
            <p14:sldId id="257"/>
          </p14:sldIdLst>
        </p14:section>
        <p14:section name="Understanding Construction of Surveys" id="{7C135216-1D23-49A7-8B4E-BC35A9C30DFC}">
          <p14:sldIdLst>
            <p14:sldId id="280"/>
            <p14:sldId id="258"/>
            <p14:sldId id="290"/>
            <p14:sldId id="269"/>
            <p14:sldId id="286"/>
            <p14:sldId id="261"/>
            <p14:sldId id="265"/>
            <p14:sldId id="266"/>
            <p14:sldId id="273"/>
            <p14:sldId id="296"/>
            <p14:sldId id="267"/>
            <p14:sldId id="264"/>
            <p14:sldId id="274"/>
          </p14:sldIdLst>
        </p14:section>
        <p14:section name="Stakeholders" id="{AE70C764-4A86-4DF9-B315-7733DF358B1B}">
          <p14:sldIdLst>
            <p14:sldId id="275"/>
            <p14:sldId id="270"/>
            <p14:sldId id="292"/>
            <p14:sldId id="268"/>
            <p14:sldId id="281"/>
            <p14:sldId id="282"/>
            <p14:sldId id="283"/>
            <p14:sldId id="295"/>
          </p14:sldIdLst>
        </p14:section>
        <p14:section name="Improvement Plans - Data Site Visits" id="{7AB076C8-D730-4777-B378-CDCF5950B4D5}">
          <p14:sldIdLst>
            <p14:sldId id="434"/>
            <p14:sldId id="437"/>
          </p14:sldIdLst>
        </p14:section>
        <p14:section name="Developing Action Plans" id="{6DAD1515-11FF-4A04-BBAB-8178E3B5F480}">
          <p14:sldIdLst>
            <p14:sldId id="448"/>
          </p14:sldIdLst>
        </p14:section>
        <p14:section name="Conclusion" id="{B67F833D-CE22-4D86-981C-A50560E2B859}">
          <p14:sldIdLst>
            <p14:sldId id="298"/>
            <p14:sldId id="431"/>
            <p14:sldId id="4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ather Harvey" initials="HH" lastIdx="1" clrIdx="0">
    <p:extLst>
      <p:ext uri="{19B8F6BF-5375-455C-9EA6-DF929625EA0E}">
        <p15:presenceInfo xmlns:p15="http://schemas.microsoft.com/office/powerpoint/2012/main" userId="67a251915d22d42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635" autoAdjust="0"/>
  </p:normalViewPr>
  <p:slideViewPr>
    <p:cSldViewPr snapToGrid="0" showGuides="1">
      <p:cViewPr varScale="1">
        <p:scale>
          <a:sx n="73" d="100"/>
          <a:sy n="73" d="100"/>
        </p:scale>
        <p:origin x="3034" y="72"/>
      </p:cViewPr>
      <p:guideLst>
        <p:guide orient="horz" pos="2208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79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0BF2E3-4E46-4C0E-84EB-9C03DF3A1E21}" type="doc">
      <dgm:prSet loTypeId="urn:microsoft.com/office/officeart/2005/8/layout/list1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5559DA4-90F9-476C-997A-8866C003F334}">
      <dgm:prSet/>
      <dgm:spPr/>
      <dgm:t>
        <a:bodyPr/>
        <a:lstStyle/>
        <a:p>
          <a:r>
            <a:rPr lang="en-US" b="0" i="0" dirty="0">
              <a:solidFill>
                <a:schemeClr val="tx1"/>
              </a:solidFill>
            </a:rPr>
            <a:t>Annual Data Updates (WebADS)</a:t>
          </a:r>
          <a:endParaRPr lang="en-US" dirty="0">
            <a:solidFill>
              <a:schemeClr val="tx1"/>
            </a:solidFill>
          </a:endParaRPr>
        </a:p>
      </dgm:t>
    </dgm:pt>
    <dgm:pt modelId="{2BE09ABA-D68C-405F-B53F-CA4617AE823E}" type="parTrans" cxnId="{FFB3CC2B-61E9-456C-9D88-B057018A13C8}">
      <dgm:prSet/>
      <dgm:spPr/>
      <dgm:t>
        <a:bodyPr/>
        <a:lstStyle/>
        <a:p>
          <a:endParaRPr lang="en-US"/>
        </a:p>
      </dgm:t>
    </dgm:pt>
    <dgm:pt modelId="{DADDA968-959D-44DA-B30A-9D521EDFCD0A}" type="sibTrans" cxnId="{FFB3CC2B-61E9-456C-9D88-B057018A13C8}">
      <dgm:prSet/>
      <dgm:spPr/>
      <dgm:t>
        <a:bodyPr/>
        <a:lstStyle/>
        <a:p>
          <a:endParaRPr lang="en-US"/>
        </a:p>
      </dgm:t>
    </dgm:pt>
    <dgm:pt modelId="{2ED482C3-79A2-4545-A79E-CF0545210390}">
      <dgm:prSet/>
      <dgm:spPr/>
      <dgm:t>
        <a:bodyPr/>
        <a:lstStyle/>
        <a:p>
          <a:r>
            <a:rPr lang="en-US" b="0" i="0" dirty="0"/>
            <a:t>Scholarly activity*</a:t>
          </a:r>
          <a:endParaRPr lang="en-US" dirty="0"/>
        </a:p>
      </dgm:t>
    </dgm:pt>
    <dgm:pt modelId="{D55CAA5B-C428-46B5-94ED-ECE5CB48D52E}" type="parTrans" cxnId="{C72EC811-E5E6-4506-92D0-FBC984DA3A09}">
      <dgm:prSet/>
      <dgm:spPr/>
      <dgm:t>
        <a:bodyPr/>
        <a:lstStyle/>
        <a:p>
          <a:endParaRPr lang="en-US"/>
        </a:p>
      </dgm:t>
    </dgm:pt>
    <dgm:pt modelId="{51573E5D-BC02-42B6-AE14-EF2C07AF7179}" type="sibTrans" cxnId="{C72EC811-E5E6-4506-92D0-FBC984DA3A09}">
      <dgm:prSet/>
      <dgm:spPr/>
      <dgm:t>
        <a:bodyPr/>
        <a:lstStyle/>
        <a:p>
          <a:endParaRPr lang="en-US"/>
        </a:p>
      </dgm:t>
    </dgm:pt>
    <dgm:pt modelId="{013DAFC4-E595-4854-86F8-BD6F67E2E154}">
      <dgm:prSet/>
      <dgm:spPr/>
      <dgm:t>
        <a:bodyPr/>
        <a:lstStyle/>
        <a:p>
          <a:r>
            <a:rPr lang="en-US" b="0" i="0" dirty="0"/>
            <a:t>Citation responses*</a:t>
          </a:r>
          <a:endParaRPr lang="en-US" dirty="0"/>
        </a:p>
      </dgm:t>
    </dgm:pt>
    <dgm:pt modelId="{8955DDB6-7E3E-48D4-95C9-2DABB4A093E1}" type="parTrans" cxnId="{567DD3E1-3E86-4DC2-B69E-909A1867F230}">
      <dgm:prSet/>
      <dgm:spPr/>
      <dgm:t>
        <a:bodyPr/>
        <a:lstStyle/>
        <a:p>
          <a:endParaRPr lang="en-US"/>
        </a:p>
      </dgm:t>
    </dgm:pt>
    <dgm:pt modelId="{1A5C509B-5E86-4519-B6B9-A7041CC9011E}" type="sibTrans" cxnId="{567DD3E1-3E86-4DC2-B69E-909A1867F230}">
      <dgm:prSet/>
      <dgm:spPr/>
      <dgm:t>
        <a:bodyPr/>
        <a:lstStyle/>
        <a:p>
          <a:endParaRPr lang="en-US"/>
        </a:p>
      </dgm:t>
    </dgm:pt>
    <dgm:pt modelId="{8F4F05BB-562A-45F9-BAA0-9876AB10B362}">
      <dgm:prSet/>
      <dgm:spPr/>
      <dgm:t>
        <a:bodyPr/>
        <a:lstStyle/>
        <a:p>
          <a:r>
            <a:rPr lang="en-US" b="0" i="0" dirty="0"/>
            <a:t>Major changes*</a:t>
          </a:r>
          <a:endParaRPr lang="en-US" dirty="0"/>
        </a:p>
      </dgm:t>
    </dgm:pt>
    <dgm:pt modelId="{C55939F5-08A9-4718-A8C0-D7310ADB0CA0}" type="parTrans" cxnId="{FE31BC70-584B-47E5-B37A-5F79F547E0B0}">
      <dgm:prSet/>
      <dgm:spPr/>
      <dgm:t>
        <a:bodyPr/>
        <a:lstStyle/>
        <a:p>
          <a:endParaRPr lang="en-US"/>
        </a:p>
      </dgm:t>
    </dgm:pt>
    <dgm:pt modelId="{09F6BE2A-F7E0-4A3B-B8EF-8293D64772E1}" type="sibTrans" cxnId="{FE31BC70-584B-47E5-B37A-5F79F547E0B0}">
      <dgm:prSet/>
      <dgm:spPr/>
      <dgm:t>
        <a:bodyPr/>
        <a:lstStyle/>
        <a:p>
          <a:endParaRPr lang="en-US"/>
        </a:p>
      </dgm:t>
    </dgm:pt>
    <dgm:pt modelId="{65F86958-C0D0-4411-B844-97CE6E8973CF}">
      <dgm:prSet/>
      <dgm:spPr/>
      <dgm:t>
        <a:bodyPr/>
        <a:lstStyle/>
        <a:p>
          <a:r>
            <a:rPr lang="en-US" b="0" i="0" dirty="0">
              <a:solidFill>
                <a:schemeClr val="tx1"/>
              </a:solidFill>
            </a:rPr>
            <a:t>Clinical Competency Committee</a:t>
          </a:r>
          <a:endParaRPr lang="en-US" dirty="0">
            <a:solidFill>
              <a:schemeClr val="tx1"/>
            </a:solidFill>
          </a:endParaRPr>
        </a:p>
      </dgm:t>
    </dgm:pt>
    <dgm:pt modelId="{ECDEF5B2-8152-4073-85BF-9222141AF639}" type="parTrans" cxnId="{DA3F9F24-6B4D-4946-A43C-527516E0DC2D}">
      <dgm:prSet/>
      <dgm:spPr/>
      <dgm:t>
        <a:bodyPr/>
        <a:lstStyle/>
        <a:p>
          <a:endParaRPr lang="en-US"/>
        </a:p>
      </dgm:t>
    </dgm:pt>
    <dgm:pt modelId="{63713025-39CC-4EAD-BBF5-9565EF466581}" type="sibTrans" cxnId="{DA3F9F24-6B4D-4946-A43C-527516E0DC2D}">
      <dgm:prSet/>
      <dgm:spPr/>
      <dgm:t>
        <a:bodyPr/>
        <a:lstStyle/>
        <a:p>
          <a:endParaRPr lang="en-US"/>
        </a:p>
      </dgm:t>
    </dgm:pt>
    <dgm:pt modelId="{7CBA994E-8692-4150-ADDB-7F98F9B010D5}">
      <dgm:prSet/>
      <dgm:spPr/>
      <dgm:t>
        <a:bodyPr/>
        <a:lstStyle/>
        <a:p>
          <a:r>
            <a:rPr lang="en-US" b="0" i="0"/>
            <a:t>Milestones</a:t>
          </a:r>
          <a:endParaRPr lang="en-US"/>
        </a:p>
      </dgm:t>
    </dgm:pt>
    <dgm:pt modelId="{D8E9EADF-24AE-415F-B541-16EB079B1FC3}" type="parTrans" cxnId="{FAACAEA4-4231-4AAB-A9D4-B0F7715ECE86}">
      <dgm:prSet/>
      <dgm:spPr/>
      <dgm:t>
        <a:bodyPr/>
        <a:lstStyle/>
        <a:p>
          <a:endParaRPr lang="en-US"/>
        </a:p>
      </dgm:t>
    </dgm:pt>
    <dgm:pt modelId="{8B119204-2B54-4BEB-9F7D-CEF4B7C00A85}" type="sibTrans" cxnId="{FAACAEA4-4231-4AAB-A9D4-B0F7715ECE86}">
      <dgm:prSet/>
      <dgm:spPr/>
      <dgm:t>
        <a:bodyPr/>
        <a:lstStyle/>
        <a:p>
          <a:endParaRPr lang="en-US"/>
        </a:p>
      </dgm:t>
    </dgm:pt>
    <dgm:pt modelId="{3C2F7057-5948-4B1E-B7B0-0D98EF830932}">
      <dgm:prSet/>
      <dgm:spPr/>
      <dgm:t>
        <a:bodyPr/>
        <a:lstStyle/>
        <a:p>
          <a:r>
            <a:rPr lang="en-US" b="0" i="0" dirty="0">
              <a:solidFill>
                <a:schemeClr val="tx1"/>
              </a:solidFill>
            </a:rPr>
            <a:t>ACGME Surveys</a:t>
          </a:r>
          <a:endParaRPr lang="en-US" dirty="0">
            <a:solidFill>
              <a:schemeClr val="tx1"/>
            </a:solidFill>
          </a:endParaRPr>
        </a:p>
      </dgm:t>
    </dgm:pt>
    <dgm:pt modelId="{39944804-8719-48FE-87BD-1BC9B6C9EC26}" type="parTrans" cxnId="{0246D01B-C092-4F21-90EB-74A65A97FC78}">
      <dgm:prSet/>
      <dgm:spPr/>
      <dgm:t>
        <a:bodyPr/>
        <a:lstStyle/>
        <a:p>
          <a:endParaRPr lang="en-US"/>
        </a:p>
      </dgm:t>
    </dgm:pt>
    <dgm:pt modelId="{7D1DFFB5-F4AF-4964-A4B7-8C88AD7C10F6}" type="sibTrans" cxnId="{0246D01B-C092-4F21-90EB-74A65A97FC78}">
      <dgm:prSet/>
      <dgm:spPr/>
      <dgm:t>
        <a:bodyPr/>
        <a:lstStyle/>
        <a:p>
          <a:endParaRPr lang="en-US"/>
        </a:p>
      </dgm:t>
    </dgm:pt>
    <dgm:pt modelId="{D3A8E10C-3103-4616-86FD-02223CCB493E}">
      <dgm:prSet/>
      <dgm:spPr/>
      <dgm:t>
        <a:bodyPr/>
        <a:lstStyle/>
        <a:p>
          <a:r>
            <a:rPr lang="en-US" b="0" i="0" dirty="0">
              <a:solidFill>
                <a:schemeClr val="tx1"/>
              </a:solidFill>
            </a:rPr>
            <a:t>Annual Program Evaluation</a:t>
          </a:r>
          <a:endParaRPr lang="en-US" dirty="0">
            <a:solidFill>
              <a:schemeClr val="tx1"/>
            </a:solidFill>
          </a:endParaRPr>
        </a:p>
      </dgm:t>
    </dgm:pt>
    <dgm:pt modelId="{423ECCD4-741D-4A12-AD90-2689B436C850}" type="parTrans" cxnId="{178012FC-476D-42B8-B348-F452D843E04D}">
      <dgm:prSet/>
      <dgm:spPr/>
      <dgm:t>
        <a:bodyPr/>
        <a:lstStyle/>
        <a:p>
          <a:endParaRPr lang="en-US"/>
        </a:p>
      </dgm:t>
    </dgm:pt>
    <dgm:pt modelId="{5DDA0D15-3573-46A6-AB4E-78F14D0EAFFA}" type="sibTrans" cxnId="{178012FC-476D-42B8-B348-F452D843E04D}">
      <dgm:prSet/>
      <dgm:spPr/>
      <dgm:t>
        <a:bodyPr/>
        <a:lstStyle/>
        <a:p>
          <a:endParaRPr lang="en-US"/>
        </a:p>
      </dgm:t>
    </dgm:pt>
    <dgm:pt modelId="{C2762D1E-1EB8-4941-9360-0FD35E40338B}">
      <dgm:prSet/>
      <dgm:spPr/>
      <dgm:t>
        <a:bodyPr/>
        <a:lstStyle/>
        <a:p>
          <a:r>
            <a:rPr lang="en-US" b="0" i="0"/>
            <a:t>Program Evaluation Committee</a:t>
          </a:r>
          <a:endParaRPr lang="en-US"/>
        </a:p>
      </dgm:t>
    </dgm:pt>
    <dgm:pt modelId="{A8CB48E3-7F6F-499B-B575-D8515F14F34B}" type="parTrans" cxnId="{0FAC32F2-C16D-482E-91EF-174F16AFD2EE}">
      <dgm:prSet/>
      <dgm:spPr/>
      <dgm:t>
        <a:bodyPr/>
        <a:lstStyle/>
        <a:p>
          <a:endParaRPr lang="en-US"/>
        </a:p>
      </dgm:t>
    </dgm:pt>
    <dgm:pt modelId="{8236D28D-6FF1-4685-88BF-D44FB0490A32}" type="sibTrans" cxnId="{0FAC32F2-C16D-482E-91EF-174F16AFD2EE}">
      <dgm:prSet/>
      <dgm:spPr/>
      <dgm:t>
        <a:bodyPr/>
        <a:lstStyle/>
        <a:p>
          <a:endParaRPr lang="en-US"/>
        </a:p>
      </dgm:t>
    </dgm:pt>
    <dgm:pt modelId="{B1C67686-A3E9-45F5-BCD9-8084A2F91A0C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Resident/Fellow*</a:t>
          </a:r>
        </a:p>
      </dgm:t>
    </dgm:pt>
    <dgm:pt modelId="{3544D9BB-3658-482E-9641-B5F796400EE7}" type="parTrans" cxnId="{00848B76-F3EA-46A0-8679-70F3EF2C04E1}">
      <dgm:prSet/>
      <dgm:spPr/>
      <dgm:t>
        <a:bodyPr/>
        <a:lstStyle/>
        <a:p>
          <a:endParaRPr lang="en-US"/>
        </a:p>
      </dgm:t>
    </dgm:pt>
    <dgm:pt modelId="{51B0A601-5BA8-4B51-B65C-792F509B93E0}" type="sibTrans" cxnId="{00848B76-F3EA-46A0-8679-70F3EF2C04E1}">
      <dgm:prSet/>
      <dgm:spPr/>
      <dgm:t>
        <a:bodyPr/>
        <a:lstStyle/>
        <a:p>
          <a:endParaRPr lang="en-US"/>
        </a:p>
      </dgm:t>
    </dgm:pt>
    <dgm:pt modelId="{0B97F2B6-202E-4849-A391-27C795D8E54D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Faculty*</a:t>
          </a:r>
        </a:p>
      </dgm:t>
    </dgm:pt>
    <dgm:pt modelId="{E7DBD8FA-1D47-4826-9345-E190030C1342}" type="parTrans" cxnId="{07EB1368-AEB6-4BAE-A9F1-495BC6BDC23E}">
      <dgm:prSet/>
      <dgm:spPr/>
      <dgm:t>
        <a:bodyPr/>
        <a:lstStyle/>
        <a:p>
          <a:endParaRPr lang="en-US"/>
        </a:p>
      </dgm:t>
    </dgm:pt>
    <dgm:pt modelId="{C9805098-EB11-4D84-93C8-642188F94B46}" type="sibTrans" cxnId="{07EB1368-AEB6-4BAE-A9F1-495BC6BDC23E}">
      <dgm:prSet/>
      <dgm:spPr/>
      <dgm:t>
        <a:bodyPr/>
        <a:lstStyle/>
        <a:p>
          <a:endParaRPr lang="en-US"/>
        </a:p>
      </dgm:t>
    </dgm:pt>
    <dgm:pt modelId="{B7EA65EF-EB98-41AD-AF47-C7EC7484EDD5}" type="pres">
      <dgm:prSet presAssocID="{810BF2E3-4E46-4C0E-84EB-9C03DF3A1E21}" presName="linear" presStyleCnt="0">
        <dgm:presLayoutVars>
          <dgm:dir/>
          <dgm:animLvl val="lvl"/>
          <dgm:resizeHandles val="exact"/>
        </dgm:presLayoutVars>
      </dgm:prSet>
      <dgm:spPr/>
    </dgm:pt>
    <dgm:pt modelId="{F356C19B-55F8-4270-9046-84E246EE5749}" type="pres">
      <dgm:prSet presAssocID="{45559DA4-90F9-476C-997A-8866C003F334}" presName="parentLin" presStyleCnt="0"/>
      <dgm:spPr/>
    </dgm:pt>
    <dgm:pt modelId="{CEAAEEB3-51ED-49F6-898C-EF93F7D29FB7}" type="pres">
      <dgm:prSet presAssocID="{45559DA4-90F9-476C-997A-8866C003F334}" presName="parentLeftMargin" presStyleLbl="node1" presStyleIdx="0" presStyleCnt="4"/>
      <dgm:spPr/>
    </dgm:pt>
    <dgm:pt modelId="{EEA6D1C9-FA2B-451E-8719-E6676DBBDAB5}" type="pres">
      <dgm:prSet presAssocID="{45559DA4-90F9-476C-997A-8866C003F33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EE276CE-581C-43DF-8A72-13A3D7D28BED}" type="pres">
      <dgm:prSet presAssocID="{45559DA4-90F9-476C-997A-8866C003F334}" presName="negativeSpace" presStyleCnt="0"/>
      <dgm:spPr/>
    </dgm:pt>
    <dgm:pt modelId="{D7DED631-4F3B-4378-A458-18630D62E44A}" type="pres">
      <dgm:prSet presAssocID="{45559DA4-90F9-476C-997A-8866C003F334}" presName="childText" presStyleLbl="conFgAcc1" presStyleIdx="0" presStyleCnt="4">
        <dgm:presLayoutVars>
          <dgm:bulletEnabled val="1"/>
        </dgm:presLayoutVars>
      </dgm:prSet>
      <dgm:spPr/>
    </dgm:pt>
    <dgm:pt modelId="{0985C92C-4153-41BC-96FD-95C5132B930A}" type="pres">
      <dgm:prSet presAssocID="{DADDA968-959D-44DA-B30A-9D521EDFCD0A}" presName="spaceBetweenRectangles" presStyleCnt="0"/>
      <dgm:spPr/>
    </dgm:pt>
    <dgm:pt modelId="{E9767E0F-B9DA-48D0-9CBB-2422D392A594}" type="pres">
      <dgm:prSet presAssocID="{65F86958-C0D0-4411-B844-97CE6E8973CF}" presName="parentLin" presStyleCnt="0"/>
      <dgm:spPr/>
    </dgm:pt>
    <dgm:pt modelId="{68933BC7-37A7-4595-8D6E-695264851A51}" type="pres">
      <dgm:prSet presAssocID="{65F86958-C0D0-4411-B844-97CE6E8973CF}" presName="parentLeftMargin" presStyleLbl="node1" presStyleIdx="0" presStyleCnt="4"/>
      <dgm:spPr/>
    </dgm:pt>
    <dgm:pt modelId="{D19DDA2B-C604-4CFF-B931-339AE64CF855}" type="pres">
      <dgm:prSet presAssocID="{65F86958-C0D0-4411-B844-97CE6E8973C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EC553F7-2241-4D52-B876-185C6685EE81}" type="pres">
      <dgm:prSet presAssocID="{65F86958-C0D0-4411-B844-97CE6E8973CF}" presName="negativeSpace" presStyleCnt="0"/>
      <dgm:spPr/>
    </dgm:pt>
    <dgm:pt modelId="{C750130A-E310-4023-A84E-856C0C78F989}" type="pres">
      <dgm:prSet presAssocID="{65F86958-C0D0-4411-B844-97CE6E8973CF}" presName="childText" presStyleLbl="conFgAcc1" presStyleIdx="1" presStyleCnt="4">
        <dgm:presLayoutVars>
          <dgm:bulletEnabled val="1"/>
        </dgm:presLayoutVars>
      </dgm:prSet>
      <dgm:spPr/>
    </dgm:pt>
    <dgm:pt modelId="{37E7E279-0C83-4835-9197-26E0F324A24B}" type="pres">
      <dgm:prSet presAssocID="{63713025-39CC-4EAD-BBF5-9565EF466581}" presName="spaceBetweenRectangles" presStyleCnt="0"/>
      <dgm:spPr/>
    </dgm:pt>
    <dgm:pt modelId="{50D7400B-FB83-43A7-9568-4F06058BF025}" type="pres">
      <dgm:prSet presAssocID="{3C2F7057-5948-4B1E-B7B0-0D98EF830932}" presName="parentLin" presStyleCnt="0"/>
      <dgm:spPr/>
    </dgm:pt>
    <dgm:pt modelId="{12C61B48-0A4B-4597-BF6B-C0DE1E0B1131}" type="pres">
      <dgm:prSet presAssocID="{3C2F7057-5948-4B1E-B7B0-0D98EF830932}" presName="parentLeftMargin" presStyleLbl="node1" presStyleIdx="1" presStyleCnt="4"/>
      <dgm:spPr/>
    </dgm:pt>
    <dgm:pt modelId="{8622B809-8750-4AD8-8FE9-E47B4DFFE848}" type="pres">
      <dgm:prSet presAssocID="{3C2F7057-5948-4B1E-B7B0-0D98EF83093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CA64296-EFED-44E6-8CE5-8CFDA4994C1D}" type="pres">
      <dgm:prSet presAssocID="{3C2F7057-5948-4B1E-B7B0-0D98EF830932}" presName="negativeSpace" presStyleCnt="0"/>
      <dgm:spPr/>
    </dgm:pt>
    <dgm:pt modelId="{258F57D1-DCD7-4BBA-A209-54EF84A92D27}" type="pres">
      <dgm:prSet presAssocID="{3C2F7057-5948-4B1E-B7B0-0D98EF830932}" presName="childText" presStyleLbl="conFgAcc1" presStyleIdx="2" presStyleCnt="4">
        <dgm:presLayoutVars>
          <dgm:bulletEnabled val="1"/>
        </dgm:presLayoutVars>
      </dgm:prSet>
      <dgm:spPr/>
    </dgm:pt>
    <dgm:pt modelId="{C2499E99-499B-4E05-BCC2-084D5A124981}" type="pres">
      <dgm:prSet presAssocID="{7D1DFFB5-F4AF-4964-A4B7-8C88AD7C10F6}" presName="spaceBetweenRectangles" presStyleCnt="0"/>
      <dgm:spPr/>
    </dgm:pt>
    <dgm:pt modelId="{72DEF661-9108-40E2-BB77-E7FAF4085B0C}" type="pres">
      <dgm:prSet presAssocID="{D3A8E10C-3103-4616-86FD-02223CCB493E}" presName="parentLin" presStyleCnt="0"/>
      <dgm:spPr/>
    </dgm:pt>
    <dgm:pt modelId="{EB29E67B-6FF4-42CB-B910-F43687697BE3}" type="pres">
      <dgm:prSet presAssocID="{D3A8E10C-3103-4616-86FD-02223CCB493E}" presName="parentLeftMargin" presStyleLbl="node1" presStyleIdx="2" presStyleCnt="4"/>
      <dgm:spPr/>
    </dgm:pt>
    <dgm:pt modelId="{FD7FC877-9679-4A2C-8444-B2FB2265DDF5}" type="pres">
      <dgm:prSet presAssocID="{D3A8E10C-3103-4616-86FD-02223CCB493E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483F5400-D5F4-4204-9D02-6CEADCB83287}" type="pres">
      <dgm:prSet presAssocID="{D3A8E10C-3103-4616-86FD-02223CCB493E}" presName="negativeSpace" presStyleCnt="0"/>
      <dgm:spPr/>
    </dgm:pt>
    <dgm:pt modelId="{B55E2586-FEFA-4421-9326-CC378DBE9D17}" type="pres">
      <dgm:prSet presAssocID="{D3A8E10C-3103-4616-86FD-02223CCB493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72EC811-E5E6-4506-92D0-FBC984DA3A09}" srcId="{45559DA4-90F9-476C-997A-8866C003F334}" destId="{2ED482C3-79A2-4545-A79E-CF0545210390}" srcOrd="0" destOrd="0" parTransId="{D55CAA5B-C428-46B5-94ED-ECE5CB48D52E}" sibTransId="{51573E5D-BC02-42B6-AE14-EF2C07AF7179}"/>
    <dgm:cxn modelId="{0246D01B-C092-4F21-90EB-74A65A97FC78}" srcId="{810BF2E3-4E46-4C0E-84EB-9C03DF3A1E21}" destId="{3C2F7057-5948-4B1E-B7B0-0D98EF830932}" srcOrd="2" destOrd="0" parTransId="{39944804-8719-48FE-87BD-1BC9B6C9EC26}" sibTransId="{7D1DFFB5-F4AF-4964-A4B7-8C88AD7C10F6}"/>
    <dgm:cxn modelId="{DA3F9F24-6B4D-4946-A43C-527516E0DC2D}" srcId="{810BF2E3-4E46-4C0E-84EB-9C03DF3A1E21}" destId="{65F86958-C0D0-4411-B844-97CE6E8973CF}" srcOrd="1" destOrd="0" parTransId="{ECDEF5B2-8152-4073-85BF-9222141AF639}" sibTransId="{63713025-39CC-4EAD-BBF5-9565EF466581}"/>
    <dgm:cxn modelId="{7DC67829-39D9-4420-BE5D-593A44E5F820}" type="presOf" srcId="{B1C67686-A3E9-45F5-BCD9-8084A2F91A0C}" destId="{258F57D1-DCD7-4BBA-A209-54EF84A92D27}" srcOrd="0" destOrd="0" presId="urn:microsoft.com/office/officeart/2005/8/layout/list1"/>
    <dgm:cxn modelId="{FFB3CC2B-61E9-456C-9D88-B057018A13C8}" srcId="{810BF2E3-4E46-4C0E-84EB-9C03DF3A1E21}" destId="{45559DA4-90F9-476C-997A-8866C003F334}" srcOrd="0" destOrd="0" parTransId="{2BE09ABA-D68C-405F-B53F-CA4617AE823E}" sibTransId="{DADDA968-959D-44DA-B30A-9D521EDFCD0A}"/>
    <dgm:cxn modelId="{A66CAA36-E5C7-47D1-8671-0BF1DA2D066A}" type="presOf" srcId="{2ED482C3-79A2-4545-A79E-CF0545210390}" destId="{D7DED631-4F3B-4378-A458-18630D62E44A}" srcOrd="0" destOrd="0" presId="urn:microsoft.com/office/officeart/2005/8/layout/list1"/>
    <dgm:cxn modelId="{B2D09462-2C29-4005-822F-5B798FD7468C}" type="presOf" srcId="{013DAFC4-E595-4854-86F8-BD6F67E2E154}" destId="{D7DED631-4F3B-4378-A458-18630D62E44A}" srcOrd="0" destOrd="1" presId="urn:microsoft.com/office/officeart/2005/8/layout/list1"/>
    <dgm:cxn modelId="{07EB1368-AEB6-4BAE-A9F1-495BC6BDC23E}" srcId="{3C2F7057-5948-4B1E-B7B0-0D98EF830932}" destId="{0B97F2B6-202E-4849-A391-27C795D8E54D}" srcOrd="1" destOrd="0" parTransId="{E7DBD8FA-1D47-4826-9345-E190030C1342}" sibTransId="{C9805098-EB11-4D84-93C8-642188F94B46}"/>
    <dgm:cxn modelId="{30CEE368-7068-42DB-906F-7033EB06644D}" type="presOf" srcId="{8F4F05BB-562A-45F9-BAA0-9876AB10B362}" destId="{D7DED631-4F3B-4378-A458-18630D62E44A}" srcOrd="0" destOrd="2" presId="urn:microsoft.com/office/officeart/2005/8/layout/list1"/>
    <dgm:cxn modelId="{710ED66A-BD1F-4144-8790-AE67FE2C91E7}" type="presOf" srcId="{65F86958-C0D0-4411-B844-97CE6E8973CF}" destId="{D19DDA2B-C604-4CFF-B931-339AE64CF855}" srcOrd="1" destOrd="0" presId="urn:microsoft.com/office/officeart/2005/8/layout/list1"/>
    <dgm:cxn modelId="{284AA16B-5A9D-4678-B86F-CCF317E00FC3}" type="presOf" srcId="{45559DA4-90F9-476C-997A-8866C003F334}" destId="{CEAAEEB3-51ED-49F6-898C-EF93F7D29FB7}" srcOrd="0" destOrd="0" presId="urn:microsoft.com/office/officeart/2005/8/layout/list1"/>
    <dgm:cxn modelId="{FE31BC70-584B-47E5-B37A-5F79F547E0B0}" srcId="{45559DA4-90F9-476C-997A-8866C003F334}" destId="{8F4F05BB-562A-45F9-BAA0-9876AB10B362}" srcOrd="2" destOrd="0" parTransId="{C55939F5-08A9-4718-A8C0-D7310ADB0CA0}" sibTransId="{09F6BE2A-F7E0-4A3B-B8EF-8293D64772E1}"/>
    <dgm:cxn modelId="{E9E1DA71-32B3-4FE5-84A1-EFA1647FFC32}" type="presOf" srcId="{65F86958-C0D0-4411-B844-97CE6E8973CF}" destId="{68933BC7-37A7-4595-8D6E-695264851A51}" srcOrd="0" destOrd="0" presId="urn:microsoft.com/office/officeart/2005/8/layout/list1"/>
    <dgm:cxn modelId="{89D4C574-160B-4C72-BCD4-F86FF3A9FD8D}" type="presOf" srcId="{810BF2E3-4E46-4C0E-84EB-9C03DF3A1E21}" destId="{B7EA65EF-EB98-41AD-AF47-C7EC7484EDD5}" srcOrd="0" destOrd="0" presId="urn:microsoft.com/office/officeart/2005/8/layout/list1"/>
    <dgm:cxn modelId="{00848B76-F3EA-46A0-8679-70F3EF2C04E1}" srcId="{3C2F7057-5948-4B1E-B7B0-0D98EF830932}" destId="{B1C67686-A3E9-45F5-BCD9-8084A2F91A0C}" srcOrd="0" destOrd="0" parTransId="{3544D9BB-3658-482E-9641-B5F796400EE7}" sibTransId="{51B0A601-5BA8-4B51-B65C-792F509B93E0}"/>
    <dgm:cxn modelId="{1BF84B87-A9A5-4402-9E90-81ED8F7F887A}" type="presOf" srcId="{0B97F2B6-202E-4849-A391-27C795D8E54D}" destId="{258F57D1-DCD7-4BBA-A209-54EF84A92D27}" srcOrd="0" destOrd="1" presId="urn:microsoft.com/office/officeart/2005/8/layout/list1"/>
    <dgm:cxn modelId="{7CAB3E9D-87A7-4F1C-A4F3-9EA4F129F692}" type="presOf" srcId="{3C2F7057-5948-4B1E-B7B0-0D98EF830932}" destId="{12C61B48-0A4B-4597-BF6B-C0DE1E0B1131}" srcOrd="0" destOrd="0" presId="urn:microsoft.com/office/officeart/2005/8/layout/list1"/>
    <dgm:cxn modelId="{FAACAEA4-4231-4AAB-A9D4-B0F7715ECE86}" srcId="{65F86958-C0D0-4411-B844-97CE6E8973CF}" destId="{7CBA994E-8692-4150-ADDB-7F98F9B010D5}" srcOrd="0" destOrd="0" parTransId="{D8E9EADF-24AE-415F-B541-16EB079B1FC3}" sibTransId="{8B119204-2B54-4BEB-9F7D-CEF4B7C00A85}"/>
    <dgm:cxn modelId="{CAF262C0-240F-458C-84E0-DF6A08F19458}" type="presOf" srcId="{D3A8E10C-3103-4616-86FD-02223CCB493E}" destId="{FD7FC877-9679-4A2C-8444-B2FB2265DDF5}" srcOrd="1" destOrd="0" presId="urn:microsoft.com/office/officeart/2005/8/layout/list1"/>
    <dgm:cxn modelId="{C938A2C9-77A4-471D-ABA9-0D1247FE579E}" type="presOf" srcId="{7CBA994E-8692-4150-ADDB-7F98F9B010D5}" destId="{C750130A-E310-4023-A84E-856C0C78F989}" srcOrd="0" destOrd="0" presId="urn:microsoft.com/office/officeart/2005/8/layout/list1"/>
    <dgm:cxn modelId="{567DD3E1-3E86-4DC2-B69E-909A1867F230}" srcId="{45559DA4-90F9-476C-997A-8866C003F334}" destId="{013DAFC4-E595-4854-86F8-BD6F67E2E154}" srcOrd="1" destOrd="0" parTransId="{8955DDB6-7E3E-48D4-95C9-2DABB4A093E1}" sibTransId="{1A5C509B-5E86-4519-B6B9-A7041CC9011E}"/>
    <dgm:cxn modelId="{1D5707E2-26ED-4DE7-9018-3D9F8CF54E03}" type="presOf" srcId="{45559DA4-90F9-476C-997A-8866C003F334}" destId="{EEA6D1C9-FA2B-451E-8719-E6676DBBDAB5}" srcOrd="1" destOrd="0" presId="urn:microsoft.com/office/officeart/2005/8/layout/list1"/>
    <dgm:cxn modelId="{D37FE4EA-8255-4171-AFFE-13E74E6CEF04}" type="presOf" srcId="{D3A8E10C-3103-4616-86FD-02223CCB493E}" destId="{EB29E67B-6FF4-42CB-B910-F43687697BE3}" srcOrd="0" destOrd="0" presId="urn:microsoft.com/office/officeart/2005/8/layout/list1"/>
    <dgm:cxn modelId="{D3C90BEE-0292-4995-B51E-45536C7CD6FE}" type="presOf" srcId="{3C2F7057-5948-4B1E-B7B0-0D98EF830932}" destId="{8622B809-8750-4AD8-8FE9-E47B4DFFE848}" srcOrd="1" destOrd="0" presId="urn:microsoft.com/office/officeart/2005/8/layout/list1"/>
    <dgm:cxn modelId="{0FAC32F2-C16D-482E-91EF-174F16AFD2EE}" srcId="{D3A8E10C-3103-4616-86FD-02223CCB493E}" destId="{C2762D1E-1EB8-4941-9360-0FD35E40338B}" srcOrd="0" destOrd="0" parTransId="{A8CB48E3-7F6F-499B-B575-D8515F14F34B}" sibTransId="{8236D28D-6FF1-4685-88BF-D44FB0490A32}"/>
    <dgm:cxn modelId="{B81B75F9-2D3C-4112-8C5A-10881BA0B40A}" type="presOf" srcId="{C2762D1E-1EB8-4941-9360-0FD35E40338B}" destId="{B55E2586-FEFA-4421-9326-CC378DBE9D17}" srcOrd="0" destOrd="0" presId="urn:microsoft.com/office/officeart/2005/8/layout/list1"/>
    <dgm:cxn modelId="{178012FC-476D-42B8-B348-F452D843E04D}" srcId="{810BF2E3-4E46-4C0E-84EB-9C03DF3A1E21}" destId="{D3A8E10C-3103-4616-86FD-02223CCB493E}" srcOrd="3" destOrd="0" parTransId="{423ECCD4-741D-4A12-AD90-2689B436C850}" sibTransId="{5DDA0D15-3573-46A6-AB4E-78F14D0EAFFA}"/>
    <dgm:cxn modelId="{7FD72F99-AA1D-451E-B1C3-15A0BB38DA9D}" type="presParOf" srcId="{B7EA65EF-EB98-41AD-AF47-C7EC7484EDD5}" destId="{F356C19B-55F8-4270-9046-84E246EE5749}" srcOrd="0" destOrd="0" presId="urn:microsoft.com/office/officeart/2005/8/layout/list1"/>
    <dgm:cxn modelId="{7F548431-7F76-4536-9C01-AEBE0902CC55}" type="presParOf" srcId="{F356C19B-55F8-4270-9046-84E246EE5749}" destId="{CEAAEEB3-51ED-49F6-898C-EF93F7D29FB7}" srcOrd="0" destOrd="0" presId="urn:microsoft.com/office/officeart/2005/8/layout/list1"/>
    <dgm:cxn modelId="{275D5450-1B97-4106-905D-1FD4041CB547}" type="presParOf" srcId="{F356C19B-55F8-4270-9046-84E246EE5749}" destId="{EEA6D1C9-FA2B-451E-8719-E6676DBBDAB5}" srcOrd="1" destOrd="0" presId="urn:microsoft.com/office/officeart/2005/8/layout/list1"/>
    <dgm:cxn modelId="{8A08FE34-2C91-4417-812E-064A3FC93E6D}" type="presParOf" srcId="{B7EA65EF-EB98-41AD-AF47-C7EC7484EDD5}" destId="{6EE276CE-581C-43DF-8A72-13A3D7D28BED}" srcOrd="1" destOrd="0" presId="urn:microsoft.com/office/officeart/2005/8/layout/list1"/>
    <dgm:cxn modelId="{FED32471-9A71-4439-A349-A4440A4850B1}" type="presParOf" srcId="{B7EA65EF-EB98-41AD-AF47-C7EC7484EDD5}" destId="{D7DED631-4F3B-4378-A458-18630D62E44A}" srcOrd="2" destOrd="0" presId="urn:microsoft.com/office/officeart/2005/8/layout/list1"/>
    <dgm:cxn modelId="{7E9923D9-9A4F-4528-A7D0-756022C55647}" type="presParOf" srcId="{B7EA65EF-EB98-41AD-AF47-C7EC7484EDD5}" destId="{0985C92C-4153-41BC-96FD-95C5132B930A}" srcOrd="3" destOrd="0" presId="urn:microsoft.com/office/officeart/2005/8/layout/list1"/>
    <dgm:cxn modelId="{42B94F25-31DB-4D20-8843-6DFBC2E1CAB0}" type="presParOf" srcId="{B7EA65EF-EB98-41AD-AF47-C7EC7484EDD5}" destId="{E9767E0F-B9DA-48D0-9CBB-2422D392A594}" srcOrd="4" destOrd="0" presId="urn:microsoft.com/office/officeart/2005/8/layout/list1"/>
    <dgm:cxn modelId="{6BAF7588-719F-4C50-9A08-9CCE4FE11D25}" type="presParOf" srcId="{E9767E0F-B9DA-48D0-9CBB-2422D392A594}" destId="{68933BC7-37A7-4595-8D6E-695264851A51}" srcOrd="0" destOrd="0" presId="urn:microsoft.com/office/officeart/2005/8/layout/list1"/>
    <dgm:cxn modelId="{E6D3117A-48A5-4B40-BD30-3450C9E75AD9}" type="presParOf" srcId="{E9767E0F-B9DA-48D0-9CBB-2422D392A594}" destId="{D19DDA2B-C604-4CFF-B931-339AE64CF855}" srcOrd="1" destOrd="0" presId="urn:microsoft.com/office/officeart/2005/8/layout/list1"/>
    <dgm:cxn modelId="{9266C835-BF51-469F-B03C-D133237EFE02}" type="presParOf" srcId="{B7EA65EF-EB98-41AD-AF47-C7EC7484EDD5}" destId="{CEC553F7-2241-4D52-B876-185C6685EE81}" srcOrd="5" destOrd="0" presId="urn:microsoft.com/office/officeart/2005/8/layout/list1"/>
    <dgm:cxn modelId="{F493CA20-93E3-472B-8F37-38148B975169}" type="presParOf" srcId="{B7EA65EF-EB98-41AD-AF47-C7EC7484EDD5}" destId="{C750130A-E310-4023-A84E-856C0C78F989}" srcOrd="6" destOrd="0" presId="urn:microsoft.com/office/officeart/2005/8/layout/list1"/>
    <dgm:cxn modelId="{8034B6C4-BAEA-4E00-887E-BE4771A8FEB6}" type="presParOf" srcId="{B7EA65EF-EB98-41AD-AF47-C7EC7484EDD5}" destId="{37E7E279-0C83-4835-9197-26E0F324A24B}" srcOrd="7" destOrd="0" presId="urn:microsoft.com/office/officeart/2005/8/layout/list1"/>
    <dgm:cxn modelId="{63ACA002-C76E-490D-A5AB-4C1CFA49B9D8}" type="presParOf" srcId="{B7EA65EF-EB98-41AD-AF47-C7EC7484EDD5}" destId="{50D7400B-FB83-43A7-9568-4F06058BF025}" srcOrd="8" destOrd="0" presId="urn:microsoft.com/office/officeart/2005/8/layout/list1"/>
    <dgm:cxn modelId="{D5A5C50F-2C63-4724-8F22-3FCF63630D37}" type="presParOf" srcId="{50D7400B-FB83-43A7-9568-4F06058BF025}" destId="{12C61B48-0A4B-4597-BF6B-C0DE1E0B1131}" srcOrd="0" destOrd="0" presId="urn:microsoft.com/office/officeart/2005/8/layout/list1"/>
    <dgm:cxn modelId="{7691B44C-7FE4-411C-97BE-6B7BAC922C72}" type="presParOf" srcId="{50D7400B-FB83-43A7-9568-4F06058BF025}" destId="{8622B809-8750-4AD8-8FE9-E47B4DFFE848}" srcOrd="1" destOrd="0" presId="urn:microsoft.com/office/officeart/2005/8/layout/list1"/>
    <dgm:cxn modelId="{E68D61D3-2175-428D-B2EA-74CAE68BBD6D}" type="presParOf" srcId="{B7EA65EF-EB98-41AD-AF47-C7EC7484EDD5}" destId="{9CA64296-EFED-44E6-8CE5-8CFDA4994C1D}" srcOrd="9" destOrd="0" presId="urn:microsoft.com/office/officeart/2005/8/layout/list1"/>
    <dgm:cxn modelId="{05526FFD-6E13-47BC-8DC5-20CF602C8E19}" type="presParOf" srcId="{B7EA65EF-EB98-41AD-AF47-C7EC7484EDD5}" destId="{258F57D1-DCD7-4BBA-A209-54EF84A92D27}" srcOrd="10" destOrd="0" presId="urn:microsoft.com/office/officeart/2005/8/layout/list1"/>
    <dgm:cxn modelId="{D9650A41-E921-450F-A481-55305FEE2EA8}" type="presParOf" srcId="{B7EA65EF-EB98-41AD-AF47-C7EC7484EDD5}" destId="{C2499E99-499B-4E05-BCC2-084D5A124981}" srcOrd="11" destOrd="0" presId="urn:microsoft.com/office/officeart/2005/8/layout/list1"/>
    <dgm:cxn modelId="{45940968-483C-422C-9DC4-80A72684A16A}" type="presParOf" srcId="{B7EA65EF-EB98-41AD-AF47-C7EC7484EDD5}" destId="{72DEF661-9108-40E2-BB77-E7FAF4085B0C}" srcOrd="12" destOrd="0" presId="urn:microsoft.com/office/officeart/2005/8/layout/list1"/>
    <dgm:cxn modelId="{E2126261-07B7-4DE8-A843-F4EE67527AF3}" type="presParOf" srcId="{72DEF661-9108-40E2-BB77-E7FAF4085B0C}" destId="{EB29E67B-6FF4-42CB-B910-F43687697BE3}" srcOrd="0" destOrd="0" presId="urn:microsoft.com/office/officeart/2005/8/layout/list1"/>
    <dgm:cxn modelId="{F760A822-AFA5-498C-9A14-F2C75388BD60}" type="presParOf" srcId="{72DEF661-9108-40E2-BB77-E7FAF4085B0C}" destId="{FD7FC877-9679-4A2C-8444-B2FB2265DDF5}" srcOrd="1" destOrd="0" presId="urn:microsoft.com/office/officeart/2005/8/layout/list1"/>
    <dgm:cxn modelId="{2FB4F8D3-E16C-4DBD-8EFE-C7FC255CDABD}" type="presParOf" srcId="{B7EA65EF-EB98-41AD-AF47-C7EC7484EDD5}" destId="{483F5400-D5F4-4204-9D02-6CEADCB83287}" srcOrd="13" destOrd="0" presId="urn:microsoft.com/office/officeart/2005/8/layout/list1"/>
    <dgm:cxn modelId="{F372D2A6-098F-47FD-BEAA-A586340FADA5}" type="presParOf" srcId="{B7EA65EF-EB98-41AD-AF47-C7EC7484EDD5}" destId="{B55E2586-FEFA-4421-9326-CC378DBE9D1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05CFF6-54B8-4201-9E3B-83550B791ACC}" type="doc">
      <dgm:prSet loTypeId="urn:microsoft.com/office/officeart/2005/8/layout/cycle2" loCatId="cycle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1EC0ECCE-8AE0-4EFC-92B0-906F5AF7840E}">
      <dgm:prSet/>
      <dgm:spPr/>
      <dgm:t>
        <a:bodyPr/>
        <a:lstStyle/>
        <a:p>
          <a:r>
            <a:rPr lang="en-US" b="0" i="0"/>
            <a:t>Review</a:t>
          </a:r>
          <a:endParaRPr lang="en-US"/>
        </a:p>
      </dgm:t>
    </dgm:pt>
    <dgm:pt modelId="{F9FF57B5-A91A-454E-8760-B528DF2CCDA8}" type="parTrans" cxnId="{5D7CAA54-2D7C-4A68-84EF-89EB2FCD9214}">
      <dgm:prSet/>
      <dgm:spPr/>
      <dgm:t>
        <a:bodyPr/>
        <a:lstStyle/>
        <a:p>
          <a:endParaRPr lang="en-US"/>
        </a:p>
      </dgm:t>
    </dgm:pt>
    <dgm:pt modelId="{6E87BA03-A7A1-4C58-978D-1EB1DEF0C0E3}" type="sibTrans" cxnId="{5D7CAA54-2D7C-4A68-84EF-89EB2FCD9214}">
      <dgm:prSet/>
      <dgm:spPr/>
      <dgm:t>
        <a:bodyPr/>
        <a:lstStyle/>
        <a:p>
          <a:endParaRPr lang="en-US"/>
        </a:p>
      </dgm:t>
    </dgm:pt>
    <dgm:pt modelId="{5A0618E3-3018-49A0-92D2-47ED8A90F1FD}">
      <dgm:prSet/>
      <dgm:spPr/>
      <dgm:t>
        <a:bodyPr/>
        <a:lstStyle/>
        <a:p>
          <a:r>
            <a:rPr lang="en-US" b="0" i="0"/>
            <a:t>Educate</a:t>
          </a:r>
          <a:endParaRPr lang="en-US"/>
        </a:p>
      </dgm:t>
    </dgm:pt>
    <dgm:pt modelId="{B1ECADBB-944E-4900-914F-75E1CAFBF42B}" type="parTrans" cxnId="{BBA8809C-7C3D-45A0-BFC5-8707F5C6E089}">
      <dgm:prSet/>
      <dgm:spPr/>
      <dgm:t>
        <a:bodyPr/>
        <a:lstStyle/>
        <a:p>
          <a:endParaRPr lang="en-US"/>
        </a:p>
      </dgm:t>
    </dgm:pt>
    <dgm:pt modelId="{4A5BAF71-627C-40CF-8B3A-D6A61C0F24B3}" type="sibTrans" cxnId="{BBA8809C-7C3D-45A0-BFC5-8707F5C6E089}">
      <dgm:prSet/>
      <dgm:spPr/>
      <dgm:t>
        <a:bodyPr/>
        <a:lstStyle/>
        <a:p>
          <a:endParaRPr lang="en-US"/>
        </a:p>
      </dgm:t>
    </dgm:pt>
    <dgm:pt modelId="{69C7C70C-7AB1-4FCF-BFBE-8A6FFE4F4E04}">
      <dgm:prSet/>
      <dgm:spPr/>
      <dgm:t>
        <a:bodyPr/>
        <a:lstStyle/>
        <a:p>
          <a:r>
            <a:rPr lang="en-US" b="0" i="0"/>
            <a:t>Discuss</a:t>
          </a:r>
          <a:endParaRPr lang="en-US"/>
        </a:p>
      </dgm:t>
    </dgm:pt>
    <dgm:pt modelId="{9454D733-6D1B-4EDB-9424-D3FA18873EDC}" type="parTrans" cxnId="{CAF67E93-6425-441F-BF8E-97C02EA3E1CD}">
      <dgm:prSet/>
      <dgm:spPr/>
      <dgm:t>
        <a:bodyPr/>
        <a:lstStyle/>
        <a:p>
          <a:endParaRPr lang="en-US"/>
        </a:p>
      </dgm:t>
    </dgm:pt>
    <dgm:pt modelId="{27CA175D-B594-4DB8-BAB7-804BFBBF3AAA}" type="sibTrans" cxnId="{CAF67E93-6425-441F-BF8E-97C02EA3E1CD}">
      <dgm:prSet/>
      <dgm:spPr/>
      <dgm:t>
        <a:bodyPr/>
        <a:lstStyle/>
        <a:p>
          <a:endParaRPr lang="en-US"/>
        </a:p>
      </dgm:t>
    </dgm:pt>
    <dgm:pt modelId="{6B8B8A05-665C-438B-BE92-6C2E3D7F7412}" type="pres">
      <dgm:prSet presAssocID="{4405CFF6-54B8-4201-9E3B-83550B791ACC}" presName="cycle" presStyleCnt="0">
        <dgm:presLayoutVars>
          <dgm:dir/>
          <dgm:resizeHandles val="exact"/>
        </dgm:presLayoutVars>
      </dgm:prSet>
      <dgm:spPr/>
    </dgm:pt>
    <dgm:pt modelId="{A5D27311-2E82-4A2A-87BD-B1FC5A1AF12D}" type="pres">
      <dgm:prSet presAssocID="{1EC0ECCE-8AE0-4EFC-92B0-906F5AF7840E}" presName="node" presStyleLbl="node1" presStyleIdx="0" presStyleCnt="3">
        <dgm:presLayoutVars>
          <dgm:bulletEnabled val="1"/>
        </dgm:presLayoutVars>
      </dgm:prSet>
      <dgm:spPr/>
    </dgm:pt>
    <dgm:pt modelId="{68EFE4E2-CEA1-4D35-821A-06CFB1D3D2ED}" type="pres">
      <dgm:prSet presAssocID="{6E87BA03-A7A1-4C58-978D-1EB1DEF0C0E3}" presName="sibTrans" presStyleLbl="sibTrans2D1" presStyleIdx="0" presStyleCnt="3"/>
      <dgm:spPr/>
    </dgm:pt>
    <dgm:pt modelId="{6C727591-DCFF-43AF-88B6-714070C230EB}" type="pres">
      <dgm:prSet presAssocID="{6E87BA03-A7A1-4C58-978D-1EB1DEF0C0E3}" presName="connectorText" presStyleLbl="sibTrans2D1" presStyleIdx="0" presStyleCnt="3"/>
      <dgm:spPr/>
    </dgm:pt>
    <dgm:pt modelId="{3F4A2BF4-1ECD-4A3F-9DC0-6599DD14F9AE}" type="pres">
      <dgm:prSet presAssocID="{5A0618E3-3018-49A0-92D2-47ED8A90F1FD}" presName="node" presStyleLbl="node1" presStyleIdx="1" presStyleCnt="3">
        <dgm:presLayoutVars>
          <dgm:bulletEnabled val="1"/>
        </dgm:presLayoutVars>
      </dgm:prSet>
      <dgm:spPr/>
    </dgm:pt>
    <dgm:pt modelId="{C7774043-472E-486F-AA17-23964337E5DE}" type="pres">
      <dgm:prSet presAssocID="{4A5BAF71-627C-40CF-8B3A-D6A61C0F24B3}" presName="sibTrans" presStyleLbl="sibTrans2D1" presStyleIdx="1" presStyleCnt="3"/>
      <dgm:spPr/>
    </dgm:pt>
    <dgm:pt modelId="{C327968A-3BB9-4AE9-9947-7DFE522FDD27}" type="pres">
      <dgm:prSet presAssocID="{4A5BAF71-627C-40CF-8B3A-D6A61C0F24B3}" presName="connectorText" presStyleLbl="sibTrans2D1" presStyleIdx="1" presStyleCnt="3"/>
      <dgm:spPr/>
    </dgm:pt>
    <dgm:pt modelId="{D3D8E582-F119-4DB8-B1E9-588193FC6DE4}" type="pres">
      <dgm:prSet presAssocID="{69C7C70C-7AB1-4FCF-BFBE-8A6FFE4F4E04}" presName="node" presStyleLbl="node1" presStyleIdx="2" presStyleCnt="3">
        <dgm:presLayoutVars>
          <dgm:bulletEnabled val="1"/>
        </dgm:presLayoutVars>
      </dgm:prSet>
      <dgm:spPr/>
    </dgm:pt>
    <dgm:pt modelId="{7DFA67CE-546F-4236-911C-839399A73AD8}" type="pres">
      <dgm:prSet presAssocID="{27CA175D-B594-4DB8-BAB7-804BFBBF3AAA}" presName="sibTrans" presStyleLbl="sibTrans2D1" presStyleIdx="2" presStyleCnt="3"/>
      <dgm:spPr/>
    </dgm:pt>
    <dgm:pt modelId="{79AB7331-413C-46FF-A0D1-2F7935975AA8}" type="pres">
      <dgm:prSet presAssocID="{27CA175D-B594-4DB8-BAB7-804BFBBF3AAA}" presName="connectorText" presStyleLbl="sibTrans2D1" presStyleIdx="2" presStyleCnt="3"/>
      <dgm:spPr/>
    </dgm:pt>
  </dgm:ptLst>
  <dgm:cxnLst>
    <dgm:cxn modelId="{5403BB09-B87D-4AA9-9A31-450230FC0CB1}" type="presOf" srcId="{4405CFF6-54B8-4201-9E3B-83550B791ACC}" destId="{6B8B8A05-665C-438B-BE92-6C2E3D7F7412}" srcOrd="0" destOrd="0" presId="urn:microsoft.com/office/officeart/2005/8/layout/cycle2"/>
    <dgm:cxn modelId="{8622E92C-913D-496D-B3F2-6F7732777093}" type="presOf" srcId="{5A0618E3-3018-49A0-92D2-47ED8A90F1FD}" destId="{3F4A2BF4-1ECD-4A3F-9DC0-6599DD14F9AE}" srcOrd="0" destOrd="0" presId="urn:microsoft.com/office/officeart/2005/8/layout/cycle2"/>
    <dgm:cxn modelId="{1D53DE62-4D12-44AF-B571-C7E6A5B2F3DA}" type="presOf" srcId="{6E87BA03-A7A1-4C58-978D-1EB1DEF0C0E3}" destId="{68EFE4E2-CEA1-4D35-821A-06CFB1D3D2ED}" srcOrd="0" destOrd="0" presId="urn:microsoft.com/office/officeart/2005/8/layout/cycle2"/>
    <dgm:cxn modelId="{B1E80943-FB7B-4F7E-9B1F-3393DE20F6C5}" type="presOf" srcId="{4A5BAF71-627C-40CF-8B3A-D6A61C0F24B3}" destId="{C327968A-3BB9-4AE9-9947-7DFE522FDD27}" srcOrd="1" destOrd="0" presId="urn:microsoft.com/office/officeart/2005/8/layout/cycle2"/>
    <dgm:cxn modelId="{5D7CAA54-2D7C-4A68-84EF-89EB2FCD9214}" srcId="{4405CFF6-54B8-4201-9E3B-83550B791ACC}" destId="{1EC0ECCE-8AE0-4EFC-92B0-906F5AF7840E}" srcOrd="0" destOrd="0" parTransId="{F9FF57B5-A91A-454E-8760-B528DF2CCDA8}" sibTransId="{6E87BA03-A7A1-4C58-978D-1EB1DEF0C0E3}"/>
    <dgm:cxn modelId="{78FF3258-E3AE-45FC-842D-24E063E8FEF2}" type="presOf" srcId="{27CA175D-B594-4DB8-BAB7-804BFBBF3AAA}" destId="{7DFA67CE-546F-4236-911C-839399A73AD8}" srcOrd="0" destOrd="0" presId="urn:microsoft.com/office/officeart/2005/8/layout/cycle2"/>
    <dgm:cxn modelId="{0B25E48E-2FE9-426D-A1AA-197DFF58C57F}" type="presOf" srcId="{27CA175D-B594-4DB8-BAB7-804BFBBF3AAA}" destId="{79AB7331-413C-46FF-A0D1-2F7935975AA8}" srcOrd="1" destOrd="0" presId="urn:microsoft.com/office/officeart/2005/8/layout/cycle2"/>
    <dgm:cxn modelId="{CAF67E93-6425-441F-BF8E-97C02EA3E1CD}" srcId="{4405CFF6-54B8-4201-9E3B-83550B791ACC}" destId="{69C7C70C-7AB1-4FCF-BFBE-8A6FFE4F4E04}" srcOrd="2" destOrd="0" parTransId="{9454D733-6D1B-4EDB-9424-D3FA18873EDC}" sibTransId="{27CA175D-B594-4DB8-BAB7-804BFBBF3AAA}"/>
    <dgm:cxn modelId="{BBA8809C-7C3D-45A0-BFC5-8707F5C6E089}" srcId="{4405CFF6-54B8-4201-9E3B-83550B791ACC}" destId="{5A0618E3-3018-49A0-92D2-47ED8A90F1FD}" srcOrd="1" destOrd="0" parTransId="{B1ECADBB-944E-4900-914F-75E1CAFBF42B}" sibTransId="{4A5BAF71-627C-40CF-8B3A-D6A61C0F24B3}"/>
    <dgm:cxn modelId="{E0D050CF-220E-4C11-B154-DEC382D224C6}" type="presOf" srcId="{4A5BAF71-627C-40CF-8B3A-D6A61C0F24B3}" destId="{C7774043-472E-486F-AA17-23964337E5DE}" srcOrd="0" destOrd="0" presId="urn:microsoft.com/office/officeart/2005/8/layout/cycle2"/>
    <dgm:cxn modelId="{0F90DAE1-6EE5-459F-BF32-ACF81E4084ED}" type="presOf" srcId="{6E87BA03-A7A1-4C58-978D-1EB1DEF0C0E3}" destId="{6C727591-DCFF-43AF-88B6-714070C230EB}" srcOrd="1" destOrd="0" presId="urn:microsoft.com/office/officeart/2005/8/layout/cycle2"/>
    <dgm:cxn modelId="{345E45F7-66DF-4711-983C-69B8A498F1F5}" type="presOf" srcId="{69C7C70C-7AB1-4FCF-BFBE-8A6FFE4F4E04}" destId="{D3D8E582-F119-4DB8-B1E9-588193FC6DE4}" srcOrd="0" destOrd="0" presId="urn:microsoft.com/office/officeart/2005/8/layout/cycle2"/>
    <dgm:cxn modelId="{AA01B7F7-DFEF-48A3-97E5-8C3B9E56143D}" type="presOf" srcId="{1EC0ECCE-8AE0-4EFC-92B0-906F5AF7840E}" destId="{A5D27311-2E82-4A2A-87BD-B1FC5A1AF12D}" srcOrd="0" destOrd="0" presId="urn:microsoft.com/office/officeart/2005/8/layout/cycle2"/>
    <dgm:cxn modelId="{074D4D4F-7545-4794-9C2C-AB0C03882264}" type="presParOf" srcId="{6B8B8A05-665C-438B-BE92-6C2E3D7F7412}" destId="{A5D27311-2E82-4A2A-87BD-B1FC5A1AF12D}" srcOrd="0" destOrd="0" presId="urn:microsoft.com/office/officeart/2005/8/layout/cycle2"/>
    <dgm:cxn modelId="{D6339860-D786-4707-AD3B-D494EFFBD267}" type="presParOf" srcId="{6B8B8A05-665C-438B-BE92-6C2E3D7F7412}" destId="{68EFE4E2-CEA1-4D35-821A-06CFB1D3D2ED}" srcOrd="1" destOrd="0" presId="urn:microsoft.com/office/officeart/2005/8/layout/cycle2"/>
    <dgm:cxn modelId="{AF8480F4-90B4-46C6-902C-C0682C880126}" type="presParOf" srcId="{68EFE4E2-CEA1-4D35-821A-06CFB1D3D2ED}" destId="{6C727591-DCFF-43AF-88B6-714070C230EB}" srcOrd="0" destOrd="0" presId="urn:microsoft.com/office/officeart/2005/8/layout/cycle2"/>
    <dgm:cxn modelId="{A3422A17-D427-44B8-A26C-23E18E7DAA5F}" type="presParOf" srcId="{6B8B8A05-665C-438B-BE92-6C2E3D7F7412}" destId="{3F4A2BF4-1ECD-4A3F-9DC0-6599DD14F9AE}" srcOrd="2" destOrd="0" presId="urn:microsoft.com/office/officeart/2005/8/layout/cycle2"/>
    <dgm:cxn modelId="{7ABF5E07-2CBB-4ED8-AEFC-1A0AB158E98E}" type="presParOf" srcId="{6B8B8A05-665C-438B-BE92-6C2E3D7F7412}" destId="{C7774043-472E-486F-AA17-23964337E5DE}" srcOrd="3" destOrd="0" presId="urn:microsoft.com/office/officeart/2005/8/layout/cycle2"/>
    <dgm:cxn modelId="{581BEBF2-AB83-4F7F-BB69-1A7F57DE7244}" type="presParOf" srcId="{C7774043-472E-486F-AA17-23964337E5DE}" destId="{C327968A-3BB9-4AE9-9947-7DFE522FDD27}" srcOrd="0" destOrd="0" presId="urn:microsoft.com/office/officeart/2005/8/layout/cycle2"/>
    <dgm:cxn modelId="{8A0E6033-D8B0-4682-97B7-0B98427DB0A9}" type="presParOf" srcId="{6B8B8A05-665C-438B-BE92-6C2E3D7F7412}" destId="{D3D8E582-F119-4DB8-B1E9-588193FC6DE4}" srcOrd="4" destOrd="0" presId="urn:microsoft.com/office/officeart/2005/8/layout/cycle2"/>
    <dgm:cxn modelId="{B81822DE-4316-44BF-A7C8-E70560C45E68}" type="presParOf" srcId="{6B8B8A05-665C-438B-BE92-6C2E3D7F7412}" destId="{7DFA67CE-546F-4236-911C-839399A73AD8}" srcOrd="5" destOrd="0" presId="urn:microsoft.com/office/officeart/2005/8/layout/cycle2"/>
    <dgm:cxn modelId="{4A5E142C-06AE-4991-B1D7-043A4E93D27D}" type="presParOf" srcId="{7DFA67CE-546F-4236-911C-839399A73AD8}" destId="{79AB7331-413C-46FF-A0D1-2F7935975AA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CF19F1-62DC-4C08-B9D2-9499C61F91CA}" type="doc">
      <dgm:prSet loTypeId="urn:microsoft.com/office/officeart/2005/8/layout/cycle3" loCatId="cycle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C07A83B-029B-4C0C-92A4-C83CDD124A6C}">
      <dgm:prSet/>
      <dgm:spPr/>
      <dgm:t>
        <a:bodyPr/>
        <a:lstStyle/>
        <a:p>
          <a:r>
            <a:rPr lang="en-US" b="0" i="0" dirty="0">
              <a:solidFill>
                <a:schemeClr val="tx1"/>
              </a:solidFill>
            </a:rPr>
            <a:t>Program</a:t>
          </a:r>
          <a:endParaRPr lang="en-US" dirty="0">
            <a:solidFill>
              <a:schemeClr val="tx1"/>
            </a:solidFill>
          </a:endParaRPr>
        </a:p>
      </dgm:t>
    </dgm:pt>
    <dgm:pt modelId="{CCBC532A-1322-4F9B-B11A-2F58B6557B28}" type="parTrans" cxnId="{A589A143-2361-4F7D-9293-8271344545F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E62F047-8487-46CC-91C4-2318E06BE7EF}" type="sibTrans" cxnId="{A589A143-2361-4F7D-9293-8271344545F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D24BD48-60B4-4560-9BE8-8448A4494294}">
      <dgm:prSet/>
      <dgm:spPr/>
      <dgm:t>
        <a:bodyPr/>
        <a:lstStyle/>
        <a:p>
          <a:r>
            <a:rPr lang="en-US" b="0" i="0">
              <a:solidFill>
                <a:schemeClr val="tx1"/>
              </a:solidFill>
            </a:rPr>
            <a:t>GMEC</a:t>
          </a:r>
          <a:endParaRPr lang="en-US">
            <a:solidFill>
              <a:schemeClr val="tx1"/>
            </a:solidFill>
          </a:endParaRPr>
        </a:p>
      </dgm:t>
    </dgm:pt>
    <dgm:pt modelId="{5A579006-42F8-4D75-A889-F52E3D39DE83}" type="parTrans" cxnId="{BEB6AE7D-BA10-4EDF-BA72-CA27CB23775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D5FEBCC-7A94-4504-B618-2B9E92509E78}" type="sibTrans" cxnId="{BEB6AE7D-BA10-4EDF-BA72-CA27CB23775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9FAA40B-804D-412E-9771-864FE7557BC6}">
      <dgm:prSet/>
      <dgm:spPr/>
      <dgm:t>
        <a:bodyPr/>
        <a:lstStyle/>
        <a:p>
          <a:r>
            <a:rPr lang="en-US" b="0" i="0">
              <a:solidFill>
                <a:schemeClr val="tx1"/>
              </a:solidFill>
            </a:rPr>
            <a:t>C-Suite</a:t>
          </a:r>
          <a:endParaRPr lang="en-US">
            <a:solidFill>
              <a:schemeClr val="tx1"/>
            </a:solidFill>
          </a:endParaRPr>
        </a:p>
      </dgm:t>
    </dgm:pt>
    <dgm:pt modelId="{0A7DCF26-F72E-4E61-926A-B4C23C0287E2}" type="parTrans" cxnId="{F645EAC3-97C9-425A-9420-EBEBCC606A0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3347D05-2720-4B15-A8CE-B527F856B900}" type="sibTrans" cxnId="{F645EAC3-97C9-425A-9420-EBEBCC606A0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C93001C-1600-42E0-BB73-856C6D280089}">
      <dgm:prSet/>
      <dgm:spPr/>
      <dgm:t>
        <a:bodyPr/>
        <a:lstStyle/>
        <a:p>
          <a:r>
            <a:rPr lang="en-US" b="0" i="0">
              <a:solidFill>
                <a:schemeClr val="tx1"/>
              </a:solidFill>
            </a:rPr>
            <a:t>Governing Board</a:t>
          </a:r>
          <a:endParaRPr lang="en-US">
            <a:solidFill>
              <a:schemeClr val="tx1"/>
            </a:solidFill>
          </a:endParaRPr>
        </a:p>
      </dgm:t>
    </dgm:pt>
    <dgm:pt modelId="{C6184BAB-858A-4BEF-BDF1-40500438140B}" type="parTrans" cxnId="{56E1BF9B-FC44-45E1-AC49-591B20C08A0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4BA08E9-3E78-46D4-B1B9-EBA5FA93B113}" type="sibTrans" cxnId="{56E1BF9B-FC44-45E1-AC49-591B20C08A0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D5840B5-6A47-4A56-BA75-C249339BB659}" type="pres">
      <dgm:prSet presAssocID="{90CF19F1-62DC-4C08-B9D2-9499C61F91CA}" presName="Name0" presStyleCnt="0">
        <dgm:presLayoutVars>
          <dgm:dir/>
          <dgm:resizeHandles val="exact"/>
        </dgm:presLayoutVars>
      </dgm:prSet>
      <dgm:spPr/>
    </dgm:pt>
    <dgm:pt modelId="{7FDE8712-AC98-4C78-8FF0-835C687CB2D6}" type="pres">
      <dgm:prSet presAssocID="{90CF19F1-62DC-4C08-B9D2-9499C61F91CA}" presName="cycle" presStyleCnt="0"/>
      <dgm:spPr/>
    </dgm:pt>
    <dgm:pt modelId="{902780D1-9A0E-4C0B-8CC6-1FD27947FBC5}" type="pres">
      <dgm:prSet presAssocID="{8C07A83B-029B-4C0C-92A4-C83CDD124A6C}" presName="nodeFirstNode" presStyleLbl="node1" presStyleIdx="0" presStyleCnt="4">
        <dgm:presLayoutVars>
          <dgm:bulletEnabled val="1"/>
        </dgm:presLayoutVars>
      </dgm:prSet>
      <dgm:spPr/>
    </dgm:pt>
    <dgm:pt modelId="{3679915C-CB11-4FDE-AAB4-72687D59918D}" type="pres">
      <dgm:prSet presAssocID="{1E62F047-8487-46CC-91C4-2318E06BE7EF}" presName="sibTransFirstNode" presStyleLbl="bgShp" presStyleIdx="0" presStyleCnt="1"/>
      <dgm:spPr/>
    </dgm:pt>
    <dgm:pt modelId="{5D5D29D0-FB68-43CF-9C66-42FCD6044180}" type="pres">
      <dgm:prSet presAssocID="{2D24BD48-60B4-4560-9BE8-8448A4494294}" presName="nodeFollowingNodes" presStyleLbl="node1" presStyleIdx="1" presStyleCnt="4">
        <dgm:presLayoutVars>
          <dgm:bulletEnabled val="1"/>
        </dgm:presLayoutVars>
      </dgm:prSet>
      <dgm:spPr/>
    </dgm:pt>
    <dgm:pt modelId="{14D364B6-2B95-4864-B46C-FDA8E1422370}" type="pres">
      <dgm:prSet presAssocID="{89FAA40B-804D-412E-9771-864FE7557BC6}" presName="nodeFollowingNodes" presStyleLbl="node1" presStyleIdx="2" presStyleCnt="4">
        <dgm:presLayoutVars>
          <dgm:bulletEnabled val="1"/>
        </dgm:presLayoutVars>
      </dgm:prSet>
      <dgm:spPr/>
    </dgm:pt>
    <dgm:pt modelId="{22E155C7-DF49-437B-9A27-2B2EB001D4C4}" type="pres">
      <dgm:prSet presAssocID="{5C93001C-1600-42E0-BB73-856C6D280089}" presName="nodeFollowingNodes" presStyleLbl="node1" presStyleIdx="3" presStyleCnt="4">
        <dgm:presLayoutVars>
          <dgm:bulletEnabled val="1"/>
        </dgm:presLayoutVars>
      </dgm:prSet>
      <dgm:spPr/>
    </dgm:pt>
  </dgm:ptLst>
  <dgm:cxnLst>
    <dgm:cxn modelId="{A589A143-2361-4F7D-9293-8271344545F4}" srcId="{90CF19F1-62DC-4C08-B9D2-9499C61F91CA}" destId="{8C07A83B-029B-4C0C-92A4-C83CDD124A6C}" srcOrd="0" destOrd="0" parTransId="{CCBC532A-1322-4F9B-B11A-2F58B6557B28}" sibTransId="{1E62F047-8487-46CC-91C4-2318E06BE7EF}"/>
    <dgm:cxn modelId="{BEB6AE7D-BA10-4EDF-BA72-CA27CB237755}" srcId="{90CF19F1-62DC-4C08-B9D2-9499C61F91CA}" destId="{2D24BD48-60B4-4560-9BE8-8448A4494294}" srcOrd="1" destOrd="0" parTransId="{5A579006-42F8-4D75-A889-F52E3D39DE83}" sibTransId="{5D5FEBCC-7A94-4504-B618-2B9E92509E78}"/>
    <dgm:cxn modelId="{56E1BF9B-FC44-45E1-AC49-591B20C08A09}" srcId="{90CF19F1-62DC-4C08-B9D2-9499C61F91CA}" destId="{5C93001C-1600-42E0-BB73-856C6D280089}" srcOrd="3" destOrd="0" parTransId="{C6184BAB-858A-4BEF-BDF1-40500438140B}" sibTransId="{74BA08E9-3E78-46D4-B1B9-EBA5FA93B113}"/>
    <dgm:cxn modelId="{3443E49E-3142-4A6A-9547-A9F4099B8E06}" type="presOf" srcId="{89FAA40B-804D-412E-9771-864FE7557BC6}" destId="{14D364B6-2B95-4864-B46C-FDA8E1422370}" srcOrd="0" destOrd="0" presId="urn:microsoft.com/office/officeart/2005/8/layout/cycle3"/>
    <dgm:cxn modelId="{083485A0-0CA9-413F-9D31-7F66B211A5E2}" type="presOf" srcId="{8C07A83B-029B-4C0C-92A4-C83CDD124A6C}" destId="{902780D1-9A0E-4C0B-8CC6-1FD27947FBC5}" srcOrd="0" destOrd="0" presId="urn:microsoft.com/office/officeart/2005/8/layout/cycle3"/>
    <dgm:cxn modelId="{C1B81EA8-2BA3-49A5-87E5-EE99F6CF7879}" type="presOf" srcId="{90CF19F1-62DC-4C08-B9D2-9499C61F91CA}" destId="{CD5840B5-6A47-4A56-BA75-C249339BB659}" srcOrd="0" destOrd="0" presId="urn:microsoft.com/office/officeart/2005/8/layout/cycle3"/>
    <dgm:cxn modelId="{F645EAC3-97C9-425A-9420-EBEBCC606A0A}" srcId="{90CF19F1-62DC-4C08-B9D2-9499C61F91CA}" destId="{89FAA40B-804D-412E-9771-864FE7557BC6}" srcOrd="2" destOrd="0" parTransId="{0A7DCF26-F72E-4E61-926A-B4C23C0287E2}" sibTransId="{63347D05-2720-4B15-A8CE-B527F856B900}"/>
    <dgm:cxn modelId="{B87DA4C6-2B47-4002-B345-508930FCEF1E}" type="presOf" srcId="{1E62F047-8487-46CC-91C4-2318E06BE7EF}" destId="{3679915C-CB11-4FDE-AAB4-72687D59918D}" srcOrd="0" destOrd="0" presId="urn:microsoft.com/office/officeart/2005/8/layout/cycle3"/>
    <dgm:cxn modelId="{DBE372DB-1CD6-4731-A385-2DBE78A82811}" type="presOf" srcId="{5C93001C-1600-42E0-BB73-856C6D280089}" destId="{22E155C7-DF49-437B-9A27-2B2EB001D4C4}" srcOrd="0" destOrd="0" presId="urn:microsoft.com/office/officeart/2005/8/layout/cycle3"/>
    <dgm:cxn modelId="{042FF5F1-90D2-4B10-96F7-6AE7EC395588}" type="presOf" srcId="{2D24BD48-60B4-4560-9BE8-8448A4494294}" destId="{5D5D29D0-FB68-43CF-9C66-42FCD6044180}" srcOrd="0" destOrd="0" presId="urn:microsoft.com/office/officeart/2005/8/layout/cycle3"/>
    <dgm:cxn modelId="{62E20011-5340-4087-B809-F93F459A942E}" type="presParOf" srcId="{CD5840B5-6A47-4A56-BA75-C249339BB659}" destId="{7FDE8712-AC98-4C78-8FF0-835C687CB2D6}" srcOrd="0" destOrd="0" presId="urn:microsoft.com/office/officeart/2005/8/layout/cycle3"/>
    <dgm:cxn modelId="{52ABCB69-7918-40C3-AF8A-E28CD83E148F}" type="presParOf" srcId="{7FDE8712-AC98-4C78-8FF0-835C687CB2D6}" destId="{902780D1-9A0E-4C0B-8CC6-1FD27947FBC5}" srcOrd="0" destOrd="0" presId="urn:microsoft.com/office/officeart/2005/8/layout/cycle3"/>
    <dgm:cxn modelId="{6A254261-94F3-450B-9657-B6E64C67FE2B}" type="presParOf" srcId="{7FDE8712-AC98-4C78-8FF0-835C687CB2D6}" destId="{3679915C-CB11-4FDE-AAB4-72687D59918D}" srcOrd="1" destOrd="0" presId="urn:microsoft.com/office/officeart/2005/8/layout/cycle3"/>
    <dgm:cxn modelId="{3CEBEAB3-BD23-481A-9BDB-91D8C8151382}" type="presParOf" srcId="{7FDE8712-AC98-4C78-8FF0-835C687CB2D6}" destId="{5D5D29D0-FB68-43CF-9C66-42FCD6044180}" srcOrd="2" destOrd="0" presId="urn:microsoft.com/office/officeart/2005/8/layout/cycle3"/>
    <dgm:cxn modelId="{20981F68-2539-41BE-8BBC-10F08EA01A6D}" type="presParOf" srcId="{7FDE8712-AC98-4C78-8FF0-835C687CB2D6}" destId="{14D364B6-2B95-4864-B46C-FDA8E1422370}" srcOrd="3" destOrd="0" presId="urn:microsoft.com/office/officeart/2005/8/layout/cycle3"/>
    <dgm:cxn modelId="{C5EFEFC6-17A0-424E-A7BA-2F904B4076E5}" type="presParOf" srcId="{7FDE8712-AC98-4C78-8FF0-835C687CB2D6}" destId="{22E155C7-DF49-437B-9A27-2B2EB001D4C4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DED631-4F3B-4378-A458-18630D62E44A}">
      <dsp:nvSpPr>
        <dsp:cNvPr id="0" name=""/>
        <dsp:cNvSpPr/>
      </dsp:nvSpPr>
      <dsp:spPr>
        <a:xfrm>
          <a:off x="0" y="281131"/>
          <a:ext cx="5405206" cy="1014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504" tIns="291592" rIns="419504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0" kern="1200" dirty="0"/>
            <a:t>Scholarly activity*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0" kern="1200" dirty="0"/>
            <a:t>Citation responses*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0" kern="1200" dirty="0"/>
            <a:t>Major changes*</a:t>
          </a:r>
          <a:endParaRPr lang="en-US" sz="1400" kern="1200" dirty="0"/>
        </a:p>
      </dsp:txBody>
      <dsp:txXfrm>
        <a:off x="0" y="281131"/>
        <a:ext cx="5405206" cy="1014300"/>
      </dsp:txXfrm>
    </dsp:sp>
    <dsp:sp modelId="{EEA6D1C9-FA2B-451E-8719-E6676DBBDAB5}">
      <dsp:nvSpPr>
        <dsp:cNvPr id="0" name=""/>
        <dsp:cNvSpPr/>
      </dsp:nvSpPr>
      <dsp:spPr>
        <a:xfrm>
          <a:off x="270260" y="74491"/>
          <a:ext cx="3783644" cy="4132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3013" tIns="0" rIns="14301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>
              <a:solidFill>
                <a:schemeClr val="tx1"/>
              </a:solidFill>
            </a:rPr>
            <a:t>Annual Data Updates (WebADS)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90435" y="94666"/>
        <a:ext cx="3743294" cy="372930"/>
      </dsp:txXfrm>
    </dsp:sp>
    <dsp:sp modelId="{C750130A-E310-4023-A84E-856C0C78F989}">
      <dsp:nvSpPr>
        <dsp:cNvPr id="0" name=""/>
        <dsp:cNvSpPr/>
      </dsp:nvSpPr>
      <dsp:spPr>
        <a:xfrm>
          <a:off x="0" y="1577671"/>
          <a:ext cx="5405206" cy="584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504" tIns="291592" rIns="419504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0" kern="1200"/>
            <a:t>Milestones</a:t>
          </a:r>
          <a:endParaRPr lang="en-US" sz="1400" kern="1200"/>
        </a:p>
      </dsp:txBody>
      <dsp:txXfrm>
        <a:off x="0" y="1577671"/>
        <a:ext cx="5405206" cy="584325"/>
      </dsp:txXfrm>
    </dsp:sp>
    <dsp:sp modelId="{D19DDA2B-C604-4CFF-B931-339AE64CF855}">
      <dsp:nvSpPr>
        <dsp:cNvPr id="0" name=""/>
        <dsp:cNvSpPr/>
      </dsp:nvSpPr>
      <dsp:spPr>
        <a:xfrm>
          <a:off x="270260" y="1371031"/>
          <a:ext cx="3783644" cy="413280"/>
        </a:xfrm>
        <a:prstGeom prst="roundRect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3013" tIns="0" rIns="14301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>
              <a:solidFill>
                <a:schemeClr val="tx1"/>
              </a:solidFill>
            </a:rPr>
            <a:t>Clinical Competency Committee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90435" y="1391206"/>
        <a:ext cx="3743294" cy="372930"/>
      </dsp:txXfrm>
    </dsp:sp>
    <dsp:sp modelId="{258F57D1-DCD7-4BBA-A209-54EF84A92D27}">
      <dsp:nvSpPr>
        <dsp:cNvPr id="0" name=""/>
        <dsp:cNvSpPr/>
      </dsp:nvSpPr>
      <dsp:spPr>
        <a:xfrm>
          <a:off x="0" y="2444237"/>
          <a:ext cx="5405206" cy="793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504" tIns="291592" rIns="419504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1"/>
              </a:solidFill>
            </a:rPr>
            <a:t>Resident/Fellow*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1"/>
              </a:solidFill>
            </a:rPr>
            <a:t>Faculty*</a:t>
          </a:r>
        </a:p>
      </dsp:txBody>
      <dsp:txXfrm>
        <a:off x="0" y="2444237"/>
        <a:ext cx="5405206" cy="793800"/>
      </dsp:txXfrm>
    </dsp:sp>
    <dsp:sp modelId="{8622B809-8750-4AD8-8FE9-E47B4DFFE848}">
      <dsp:nvSpPr>
        <dsp:cNvPr id="0" name=""/>
        <dsp:cNvSpPr/>
      </dsp:nvSpPr>
      <dsp:spPr>
        <a:xfrm>
          <a:off x="270260" y="2237597"/>
          <a:ext cx="3783644" cy="413280"/>
        </a:xfrm>
        <a:prstGeom prst="roundRect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3013" tIns="0" rIns="14301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>
              <a:solidFill>
                <a:schemeClr val="tx1"/>
              </a:solidFill>
            </a:rPr>
            <a:t>ACGME Surveys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90435" y="2257772"/>
        <a:ext cx="3743294" cy="372930"/>
      </dsp:txXfrm>
    </dsp:sp>
    <dsp:sp modelId="{B55E2586-FEFA-4421-9326-CC378DBE9D17}">
      <dsp:nvSpPr>
        <dsp:cNvPr id="0" name=""/>
        <dsp:cNvSpPr/>
      </dsp:nvSpPr>
      <dsp:spPr>
        <a:xfrm>
          <a:off x="0" y="3520277"/>
          <a:ext cx="5405206" cy="584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504" tIns="291592" rIns="419504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0" kern="1200"/>
            <a:t>Program Evaluation Committee</a:t>
          </a:r>
          <a:endParaRPr lang="en-US" sz="1400" kern="1200"/>
        </a:p>
      </dsp:txBody>
      <dsp:txXfrm>
        <a:off x="0" y="3520277"/>
        <a:ext cx="5405206" cy="584325"/>
      </dsp:txXfrm>
    </dsp:sp>
    <dsp:sp modelId="{FD7FC877-9679-4A2C-8444-B2FB2265DDF5}">
      <dsp:nvSpPr>
        <dsp:cNvPr id="0" name=""/>
        <dsp:cNvSpPr/>
      </dsp:nvSpPr>
      <dsp:spPr>
        <a:xfrm>
          <a:off x="270260" y="3313637"/>
          <a:ext cx="3783644" cy="413280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3013" tIns="0" rIns="14301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>
              <a:solidFill>
                <a:schemeClr val="tx1"/>
              </a:solidFill>
            </a:rPr>
            <a:t>Annual Program Evaluation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90435" y="3333812"/>
        <a:ext cx="3743294" cy="372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27311-2E82-4A2A-87BD-B1FC5A1AF12D}">
      <dsp:nvSpPr>
        <dsp:cNvPr id="0" name=""/>
        <dsp:cNvSpPr/>
      </dsp:nvSpPr>
      <dsp:spPr>
        <a:xfrm>
          <a:off x="1420992" y="687"/>
          <a:ext cx="1844315" cy="184431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/>
            <a:t>Review</a:t>
          </a:r>
          <a:endParaRPr lang="en-US" sz="2600" kern="1200"/>
        </a:p>
      </dsp:txBody>
      <dsp:txXfrm>
        <a:off x="1691086" y="270781"/>
        <a:ext cx="1304127" cy="1304127"/>
      </dsp:txXfrm>
    </dsp:sp>
    <dsp:sp modelId="{68EFE4E2-CEA1-4D35-821A-06CFB1D3D2ED}">
      <dsp:nvSpPr>
        <dsp:cNvPr id="0" name=""/>
        <dsp:cNvSpPr/>
      </dsp:nvSpPr>
      <dsp:spPr>
        <a:xfrm rot="3600000">
          <a:off x="2783462" y="1797881"/>
          <a:ext cx="489154" cy="62245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2820149" y="1858829"/>
        <a:ext cx="342408" cy="373474"/>
      </dsp:txXfrm>
    </dsp:sp>
    <dsp:sp modelId="{3F4A2BF4-1ECD-4A3F-9DC0-6599DD14F9AE}">
      <dsp:nvSpPr>
        <dsp:cNvPr id="0" name=""/>
        <dsp:cNvSpPr/>
      </dsp:nvSpPr>
      <dsp:spPr>
        <a:xfrm>
          <a:off x="2804616" y="2397194"/>
          <a:ext cx="1844315" cy="1844315"/>
        </a:xfrm>
        <a:prstGeom prst="ellipse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tint val="50000"/>
                <a:satMod val="300000"/>
              </a:schemeClr>
            </a:gs>
            <a:gs pos="35000">
              <a:schemeClr val="accent4">
                <a:hueOff val="5197846"/>
                <a:satOff val="-23984"/>
                <a:lumOff val="883"/>
                <a:alphaOff val="0"/>
                <a:tint val="37000"/>
                <a:satMod val="3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/>
            <a:t>Educate</a:t>
          </a:r>
          <a:endParaRPr lang="en-US" sz="2600" kern="1200"/>
        </a:p>
      </dsp:txBody>
      <dsp:txXfrm>
        <a:off x="3074710" y="2667288"/>
        <a:ext cx="1304127" cy="1304127"/>
      </dsp:txXfrm>
    </dsp:sp>
    <dsp:sp modelId="{C7774043-472E-486F-AA17-23964337E5DE}">
      <dsp:nvSpPr>
        <dsp:cNvPr id="0" name=""/>
        <dsp:cNvSpPr/>
      </dsp:nvSpPr>
      <dsp:spPr>
        <a:xfrm rot="10800000">
          <a:off x="2112416" y="3008123"/>
          <a:ext cx="489154" cy="62245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tint val="50000"/>
                <a:satMod val="300000"/>
              </a:schemeClr>
            </a:gs>
            <a:gs pos="35000">
              <a:schemeClr val="accent4">
                <a:hueOff val="5197846"/>
                <a:satOff val="-23984"/>
                <a:lumOff val="883"/>
                <a:alphaOff val="0"/>
                <a:tint val="37000"/>
                <a:satMod val="3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10800000">
        <a:off x="2259162" y="3132614"/>
        <a:ext cx="342408" cy="373474"/>
      </dsp:txXfrm>
    </dsp:sp>
    <dsp:sp modelId="{D3D8E582-F119-4DB8-B1E9-588193FC6DE4}">
      <dsp:nvSpPr>
        <dsp:cNvPr id="0" name=""/>
        <dsp:cNvSpPr/>
      </dsp:nvSpPr>
      <dsp:spPr>
        <a:xfrm>
          <a:off x="37368" y="2397194"/>
          <a:ext cx="1844315" cy="1844315"/>
        </a:xfrm>
        <a:prstGeom prst="ellipse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tint val="50000"/>
                <a:satMod val="300000"/>
              </a:schemeClr>
            </a:gs>
            <a:gs pos="35000">
              <a:schemeClr val="accent4">
                <a:hueOff val="10395692"/>
                <a:satOff val="-47968"/>
                <a:lumOff val="1765"/>
                <a:alphaOff val="0"/>
                <a:tint val="37000"/>
                <a:satMod val="3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/>
            <a:t>Discuss</a:t>
          </a:r>
          <a:endParaRPr lang="en-US" sz="2600" kern="1200"/>
        </a:p>
      </dsp:txBody>
      <dsp:txXfrm>
        <a:off x="307462" y="2667288"/>
        <a:ext cx="1304127" cy="1304127"/>
      </dsp:txXfrm>
    </dsp:sp>
    <dsp:sp modelId="{7DFA67CE-546F-4236-911C-839399A73AD8}">
      <dsp:nvSpPr>
        <dsp:cNvPr id="0" name=""/>
        <dsp:cNvSpPr/>
      </dsp:nvSpPr>
      <dsp:spPr>
        <a:xfrm rot="18000000">
          <a:off x="1399838" y="1821859"/>
          <a:ext cx="489154" cy="62245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tint val="50000"/>
                <a:satMod val="300000"/>
              </a:schemeClr>
            </a:gs>
            <a:gs pos="35000">
              <a:schemeClr val="accent4">
                <a:hueOff val="10395692"/>
                <a:satOff val="-47968"/>
                <a:lumOff val="1765"/>
                <a:alphaOff val="0"/>
                <a:tint val="37000"/>
                <a:satMod val="3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1436525" y="2009893"/>
        <a:ext cx="342408" cy="3734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9915C-CB11-4FDE-AAB4-72687D59918D}">
      <dsp:nvSpPr>
        <dsp:cNvPr id="0" name=""/>
        <dsp:cNvSpPr/>
      </dsp:nvSpPr>
      <dsp:spPr>
        <a:xfrm>
          <a:off x="589598" y="229896"/>
          <a:ext cx="3522582" cy="3522582"/>
        </a:xfrm>
        <a:prstGeom prst="circularArrow">
          <a:avLst>
            <a:gd name="adj1" fmla="val 4668"/>
            <a:gd name="adj2" fmla="val 272909"/>
            <a:gd name="adj3" fmla="val 13115775"/>
            <a:gd name="adj4" fmla="val 17840117"/>
            <a:gd name="adj5" fmla="val 484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02780D1-9A0E-4C0B-8CC6-1FD27947FBC5}">
      <dsp:nvSpPr>
        <dsp:cNvPr id="0" name=""/>
        <dsp:cNvSpPr/>
      </dsp:nvSpPr>
      <dsp:spPr>
        <a:xfrm>
          <a:off x="1264980" y="281751"/>
          <a:ext cx="2171817" cy="108590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>
              <a:solidFill>
                <a:schemeClr val="tx1"/>
              </a:solidFill>
            </a:rPr>
            <a:t>Program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1317990" y="334761"/>
        <a:ext cx="2065797" cy="979888"/>
      </dsp:txXfrm>
    </dsp:sp>
    <dsp:sp modelId="{5D5D29D0-FB68-43CF-9C66-42FCD6044180}">
      <dsp:nvSpPr>
        <dsp:cNvPr id="0" name=""/>
        <dsp:cNvSpPr/>
      </dsp:nvSpPr>
      <dsp:spPr>
        <a:xfrm>
          <a:off x="2529821" y="1546592"/>
          <a:ext cx="2171817" cy="1085908"/>
        </a:xfrm>
        <a:prstGeom prst="roundRect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>
              <a:solidFill>
                <a:schemeClr val="tx1"/>
              </a:solidFill>
            </a:rPr>
            <a:t>GMEC</a:t>
          </a:r>
          <a:endParaRPr lang="en-US" sz="2800" kern="1200">
            <a:solidFill>
              <a:schemeClr val="tx1"/>
            </a:solidFill>
          </a:endParaRPr>
        </a:p>
      </dsp:txBody>
      <dsp:txXfrm>
        <a:off x="2582831" y="1599602"/>
        <a:ext cx="2065797" cy="979888"/>
      </dsp:txXfrm>
    </dsp:sp>
    <dsp:sp modelId="{14D364B6-2B95-4864-B46C-FDA8E1422370}">
      <dsp:nvSpPr>
        <dsp:cNvPr id="0" name=""/>
        <dsp:cNvSpPr/>
      </dsp:nvSpPr>
      <dsp:spPr>
        <a:xfrm>
          <a:off x="1264980" y="2811433"/>
          <a:ext cx="2171817" cy="1085908"/>
        </a:xfrm>
        <a:prstGeom prst="roundRect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>
              <a:solidFill>
                <a:schemeClr val="tx1"/>
              </a:solidFill>
            </a:rPr>
            <a:t>C-Suite</a:t>
          </a:r>
          <a:endParaRPr lang="en-US" sz="2800" kern="1200">
            <a:solidFill>
              <a:schemeClr val="tx1"/>
            </a:solidFill>
          </a:endParaRPr>
        </a:p>
      </dsp:txBody>
      <dsp:txXfrm>
        <a:off x="1317990" y="2864443"/>
        <a:ext cx="2065797" cy="979888"/>
      </dsp:txXfrm>
    </dsp:sp>
    <dsp:sp modelId="{22E155C7-DF49-437B-9A27-2B2EB001D4C4}">
      <dsp:nvSpPr>
        <dsp:cNvPr id="0" name=""/>
        <dsp:cNvSpPr/>
      </dsp:nvSpPr>
      <dsp:spPr>
        <a:xfrm>
          <a:off x="139" y="1546592"/>
          <a:ext cx="2171817" cy="1085908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>
              <a:solidFill>
                <a:schemeClr val="tx1"/>
              </a:solidFill>
            </a:rPr>
            <a:t>Governing Board</a:t>
          </a:r>
          <a:endParaRPr lang="en-US" sz="2800" kern="1200">
            <a:solidFill>
              <a:schemeClr val="tx1"/>
            </a:solidFill>
          </a:endParaRPr>
        </a:p>
      </dsp:txBody>
      <dsp:txXfrm>
        <a:off x="53149" y="1599602"/>
        <a:ext cx="2065797" cy="979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8383" cy="471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49" tIns="92449" rIns="92449" bIns="92449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62321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24641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86962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49283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311603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73924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36244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98565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4022485" y="0"/>
            <a:ext cx="3078383" cy="471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49" tIns="92449" rIns="92449" bIns="92449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62321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24641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86962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49283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311603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73924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36244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98565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438275" y="1173163"/>
            <a:ext cx="4225925" cy="3168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10891" y="4517883"/>
            <a:ext cx="5680693" cy="3697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49" tIns="92449" rIns="92449" bIns="92449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917128"/>
            <a:ext cx="3078383" cy="471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49" tIns="92449" rIns="92449" bIns="92449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62321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24641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86962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49283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311603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73924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36244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98565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4022485" y="8917128"/>
            <a:ext cx="3078383" cy="471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49" tIns="46212" rIns="92449" bIns="46212" anchor="b" anchorCtr="0">
            <a:noAutofit/>
          </a:bodyPr>
          <a:lstStyle/>
          <a:p>
            <a:pPr algn="r"/>
            <a:fld id="{00000000-1234-1234-1234-123412341234}" type="slidenum">
              <a:rPr lang="en-US" sz="1200" b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/>
              <a:t>‹#›</a:t>
            </a:fld>
            <a:endParaRPr lang="en-US" sz="12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710891" y="4517883"/>
            <a:ext cx="5680693" cy="3697033"/>
          </a:xfrm>
          <a:prstGeom prst="rect">
            <a:avLst/>
          </a:prstGeom>
        </p:spPr>
        <p:txBody>
          <a:bodyPr spcFirstLastPara="1" wrap="square" lIns="92449" tIns="92449" rIns="92449" bIns="9244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/>
              <a:t>11</a:t>
            </a:fld>
            <a:endParaRPr lang="en-US" sz="12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3787737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/>
              <a:t>12</a:t>
            </a:fld>
            <a:endParaRPr lang="en-US" sz="12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8254885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/>
              <a:t>13</a:t>
            </a:fld>
            <a:endParaRPr lang="en-US" sz="12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5271211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/>
              <a:t>14</a:t>
            </a:fld>
            <a:endParaRPr lang="en-US" sz="12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5203925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/>
              <a:t>15</a:t>
            </a:fld>
            <a:endParaRPr lang="en-US" sz="12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495069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/>
              <a:t>16</a:t>
            </a:fld>
            <a:endParaRPr lang="en-US" sz="12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4210787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/>
              <a:t>17</a:t>
            </a:fld>
            <a:endParaRPr lang="en-US" sz="12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6435847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/>
              <a:t>18</a:t>
            </a:fld>
            <a:endParaRPr lang="en-US" sz="12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1262755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/>
              <a:t>19</a:t>
            </a:fld>
            <a:endParaRPr lang="en-US" sz="12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0332129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/>
              <a:t>20</a:t>
            </a:fld>
            <a:endParaRPr lang="en-US" sz="12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839731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710891" y="4517883"/>
            <a:ext cx="5680693" cy="3697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49" tIns="46212" rIns="92449" bIns="46212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4022485" y="8917128"/>
            <a:ext cx="3078383" cy="471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49" tIns="46212" rIns="92449" bIns="46212" anchor="b" anchorCtr="0">
            <a:noAutofit/>
          </a:bodyPr>
          <a:lstStyle/>
          <a:p>
            <a:pPr algn="r"/>
            <a:fld id="{00000000-1234-1234-1234-123412341234}" type="slidenum">
              <a:rPr lang="en-US" sz="1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/>
              <a:t>3</a:t>
            </a:fld>
            <a:endParaRPr sz="12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/>
              <a:t>21</a:t>
            </a:fld>
            <a:endParaRPr lang="en-US" sz="12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3535554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/>
              <a:t>22</a:t>
            </a:fld>
            <a:endParaRPr lang="en-US" sz="12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5812401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/>
              <a:t>23</a:t>
            </a:fld>
            <a:endParaRPr lang="en-US" sz="12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7453264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/>
              <a:t>24</a:t>
            </a:fld>
            <a:endParaRPr lang="en-US" sz="12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8460643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b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/>
              <a:t>27</a:t>
            </a:fld>
            <a:endParaRPr lang="en-US" sz="12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457882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/>
              <a:t>28</a:t>
            </a:fld>
            <a:endParaRPr lang="en-US" sz="12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1060283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536700" y="660400"/>
            <a:ext cx="4410075" cy="33067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48162" y="4187970"/>
            <a:ext cx="5985285" cy="3967678"/>
          </a:xfrm>
          <a:prstGeom prst="rect">
            <a:avLst/>
          </a:prstGeom>
        </p:spPr>
        <p:txBody>
          <a:bodyPr lIns="96674" tIns="96674" rIns="96674" bIns="96674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16840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511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/>
              <a:t>4</a:t>
            </a:fld>
            <a:endParaRPr lang="en-US" sz="12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582377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/>
              <a:t>5</a:t>
            </a:fld>
            <a:endParaRPr lang="en-US" sz="12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680633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/>
              <a:t>6</a:t>
            </a:fld>
            <a:endParaRPr lang="en-US" sz="12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527277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/>
              <a:t>7</a:t>
            </a:fld>
            <a:endParaRPr lang="en-US" sz="12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268482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/>
              <a:t>8</a:t>
            </a:fld>
            <a:endParaRPr lang="en-US" sz="12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775096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/>
              <a:t>9</a:t>
            </a:fld>
            <a:endParaRPr lang="en-US" sz="12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752776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/>
              <a:t>10</a:t>
            </a:fld>
            <a:endParaRPr lang="en-US" sz="12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838659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 rot="5400000">
            <a:off x="2352547" y="14160"/>
            <a:ext cx="4438905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tivateplay.com/2012/11/a-technical-note-for-game-analysts/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cute-pictures.blogspot.com/2011/08/75-free-stock-images-3d-human-character.html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Heather@PartnersInMedEd.com" TargetMode="External"/><Relationship Id="rId4" Type="http://schemas.openxmlformats.org/officeDocument/2006/relationships/hyperlink" Target="mailto:info@PartnersInMedEd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cgme.org/Data-Collection-Systems/Resident-Fellow-and-Faculty-Survey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gme.org/Data-Collection-Systems/Resident-Fellow-and-Faculty-Survey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acgme.org/Portals/0/ACGME%20FacultySurvey%20QuestionContentAreas.pdf" TargetMode="External"/><Relationship Id="rId4" Type="http://schemas.openxmlformats.org/officeDocument/2006/relationships/hyperlink" Target="http://www.acgme.org/Portals/0/ResidentSurvey_ContentAreas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3600" dirty="0"/>
              <a:t>ACGME Survey Results Have Arrived </a:t>
            </a:r>
            <a:br>
              <a:rPr lang="en-US" sz="3600" dirty="0"/>
            </a:br>
            <a:r>
              <a:rPr lang="en-US" sz="3600" i="1" dirty="0"/>
              <a:t>Now What?</a:t>
            </a:r>
            <a:endParaRPr sz="3600" b="1" i="1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Shape 77"/>
          <p:cNvSpPr txBox="1"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dirty="0"/>
              <a:t>Heather Peters, M.Ed., </a:t>
            </a:r>
            <a:r>
              <a:rPr lang="en-US" dirty="0" err="1"/>
              <a:t>Ph.D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dirty="0"/>
              <a:t>GME Consultant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dirty="0"/>
              <a:t>Partners in Medical Education</a:t>
            </a:r>
            <a:endParaRPr dirty="0"/>
          </a:p>
        </p:txBody>
      </p:sp>
      <p:sp>
        <p:nvSpPr>
          <p:cNvPr id="4" name="Shape 83">
            <a:extLst>
              <a:ext uri="{FF2B5EF4-FFF2-40B4-BE49-F238E27FC236}">
                <a16:creationId xmlns:a16="http://schemas.microsoft.com/office/drawing/2014/main" id="{5EFD4BB0-514E-4A92-91DD-1CEF777B166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E7066C1-0A46-4671-A650-93D94C51903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F97233-1A56-4A75-8C7A-B6EAEF891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646322"/>
            <a:ext cx="7886700" cy="4438905"/>
          </a:xfrm>
        </p:spPr>
        <p:txBody>
          <a:bodyPr/>
          <a:lstStyle/>
          <a:p>
            <a:pPr marL="63500" indent="0">
              <a:buNone/>
            </a:pPr>
            <a:r>
              <a:rPr lang="en-US" dirty="0"/>
              <a:t>Important Information:</a:t>
            </a:r>
          </a:p>
          <a:p>
            <a:r>
              <a:rPr lang="en-US" dirty="0"/>
              <a:t>Scheduled from January-April</a:t>
            </a:r>
          </a:p>
          <a:p>
            <a:r>
              <a:rPr lang="en-US" dirty="0"/>
              <a:t>Need 70% compliance to see results</a:t>
            </a:r>
          </a:p>
          <a:p>
            <a:r>
              <a:rPr lang="en-US" dirty="0"/>
              <a:t>Off-cycle residents</a:t>
            </a:r>
          </a:p>
          <a:p>
            <a:r>
              <a:rPr lang="en-US" dirty="0"/>
              <a:t>Specialty-specific questions</a:t>
            </a:r>
          </a:p>
          <a:p>
            <a:endParaRPr lang="en-US" dirty="0"/>
          </a:p>
          <a:p>
            <a:pPr marL="63500" indent="0">
              <a:buNone/>
            </a:pPr>
            <a:r>
              <a:rPr lang="en-US" b="1" dirty="0">
                <a:solidFill>
                  <a:srgbClr val="00B050"/>
                </a:solidFill>
              </a:rPr>
              <a:t>Handout</a:t>
            </a:r>
            <a:r>
              <a:rPr lang="en-US" dirty="0">
                <a:solidFill>
                  <a:srgbClr val="00B050"/>
                </a:solidFill>
              </a:rPr>
              <a:t>: </a:t>
            </a:r>
            <a:r>
              <a:rPr lang="en-US" dirty="0"/>
              <a:t>FAQs – Resident Survey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636129-4DFB-45DE-8149-C7D93063A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Resident/Fellow Surveys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374CE0-9326-4ACF-B63D-58230873AC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pic>
        <p:nvPicPr>
          <p:cNvPr id="5" name="image472.png" descr="New%20Clip%20art/nurse_team_high_five_800_clr_8459.png">
            <a:extLst>
              <a:ext uri="{FF2B5EF4-FFF2-40B4-BE49-F238E27FC236}">
                <a16:creationId xmlns:a16="http://schemas.microsoft.com/office/drawing/2014/main" id="{5442CD2E-F89E-44F9-874E-D577E475C2F7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469808" y="1300798"/>
            <a:ext cx="2204402" cy="2204402"/>
          </a:xfrm>
          <a:prstGeom prst="rect">
            <a:avLst/>
          </a:prstGeom>
          <a:ln/>
        </p:spPr>
      </p:pic>
      <p:sp>
        <p:nvSpPr>
          <p:cNvPr id="6" name="Shape 83">
            <a:extLst>
              <a:ext uri="{FF2B5EF4-FFF2-40B4-BE49-F238E27FC236}">
                <a16:creationId xmlns:a16="http://schemas.microsoft.com/office/drawing/2014/main" id="{C65186A0-F274-4F62-9395-B20D6FE3BA3E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6100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D731F7-6222-4DF6-B87D-9F6F18DD4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2950" y="3060672"/>
            <a:ext cx="7886700" cy="2716649"/>
          </a:xfrm>
        </p:spPr>
        <p:txBody>
          <a:bodyPr/>
          <a:lstStyle/>
          <a:p>
            <a:r>
              <a:rPr lang="en-US" dirty="0"/>
              <a:t>Similar information to resident/fellow</a:t>
            </a:r>
          </a:p>
          <a:p>
            <a:r>
              <a:rPr lang="en-US" dirty="0"/>
              <a:t>Level of involvement in program</a:t>
            </a:r>
          </a:p>
          <a:p>
            <a:r>
              <a:rPr lang="en-US" dirty="0"/>
              <a:t>60% compliance</a:t>
            </a:r>
          </a:p>
          <a:p>
            <a:endParaRPr lang="en-US" dirty="0"/>
          </a:p>
          <a:p>
            <a:pPr marL="63500" indent="0">
              <a:buNone/>
            </a:pPr>
            <a:r>
              <a:rPr lang="en-US" b="1" dirty="0">
                <a:solidFill>
                  <a:srgbClr val="00B050"/>
                </a:solidFill>
              </a:rPr>
              <a:t>Handout: </a:t>
            </a:r>
            <a:r>
              <a:rPr lang="en-US" dirty="0"/>
              <a:t>FAQs – Faculty Survey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F80CD4-0A8B-46B4-A8C7-7F1210C78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Faculty Surveys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FE613-D99A-4421-BE39-97100C5678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pic>
        <p:nvPicPr>
          <p:cNvPr id="5" name="image212.png" descr="../../../Volumes/douglas-1/New%20Clip%20art/leader_of_the_pack_800_">
            <a:extLst>
              <a:ext uri="{FF2B5EF4-FFF2-40B4-BE49-F238E27FC236}">
                <a16:creationId xmlns:a16="http://schemas.microsoft.com/office/drawing/2014/main" id="{3E909848-10AD-4F07-8D86-1EEA57313643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686300" y="1080679"/>
            <a:ext cx="3058523" cy="2293892"/>
          </a:xfrm>
          <a:prstGeom prst="rect">
            <a:avLst/>
          </a:prstGeom>
          <a:ln/>
        </p:spPr>
      </p:pic>
      <p:sp>
        <p:nvSpPr>
          <p:cNvPr id="6" name="Shape 83">
            <a:extLst>
              <a:ext uri="{FF2B5EF4-FFF2-40B4-BE49-F238E27FC236}">
                <a16:creationId xmlns:a16="http://schemas.microsoft.com/office/drawing/2014/main" id="{3E24E245-B9AC-4100-B024-C0089135A4E3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7539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31AB7E-197D-433F-ABAC-F615FD0A1E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questions – residents &amp; faculty</a:t>
            </a:r>
          </a:p>
          <a:p>
            <a:r>
              <a:rPr lang="en-US" dirty="0"/>
              <a:t>2017 – based on CPR, Section VI: Wellness</a:t>
            </a:r>
          </a:p>
          <a:p>
            <a:r>
              <a:rPr lang="en-US" dirty="0"/>
              <a:t>Aggregate reports will be provided to program and sponsoring institution</a:t>
            </a:r>
          </a:p>
          <a:p>
            <a:r>
              <a:rPr lang="en-US" dirty="0"/>
              <a:t>Not provided to Review Committee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12F42E-008C-4A87-845C-D03A70F62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Wellness Surveys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4B97B-1C90-4DDB-8191-5A7118A68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pic>
        <p:nvPicPr>
          <p:cNvPr id="5" name="image171.png" descr="../../../Volumes/douglas-1/New%20Clip%20art/heart_stethoscope_pc_800_">
            <a:extLst>
              <a:ext uri="{FF2B5EF4-FFF2-40B4-BE49-F238E27FC236}">
                <a16:creationId xmlns:a16="http://schemas.microsoft.com/office/drawing/2014/main" id="{9929E822-88F5-425E-AC6D-8B05FA3A00D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947625" y="3272473"/>
            <a:ext cx="2322195" cy="2904490"/>
          </a:xfrm>
          <a:prstGeom prst="rect">
            <a:avLst/>
          </a:prstGeom>
          <a:ln/>
        </p:spPr>
      </p:pic>
      <p:sp>
        <p:nvSpPr>
          <p:cNvPr id="6" name="Shape 83">
            <a:extLst>
              <a:ext uri="{FF2B5EF4-FFF2-40B4-BE49-F238E27FC236}">
                <a16:creationId xmlns:a16="http://schemas.microsoft.com/office/drawing/2014/main" id="{546809E6-16D0-4AAD-9DF0-573EC4941D0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5393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C6CD3C-B82D-4B87-93CF-553A46D07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718340"/>
            <a:ext cx="4178166" cy="935597"/>
          </a:xfrm>
        </p:spPr>
        <p:txBody>
          <a:bodyPr spcFirstLastPara="1" vert="horz" wrap="square" lIns="68580" tIns="34290" rIns="68580" bIns="34290" rtlCol="0" anchor="ctr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 sz="33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Before the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0E213-AC6E-4310-8E4C-D9D8AD12C97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908704" y="6463452"/>
            <a:ext cx="827082" cy="273844"/>
          </a:xfrm>
        </p:spPr>
        <p:txBody>
          <a:bodyPr spcFirstLastPara="1" vert="horz" wrap="square" lIns="68580" tIns="34290" rIns="68580" bIns="34290" rtlCol="0" anchor="ctr" anchorCtr="0">
            <a:normAutofit/>
          </a:bodyPr>
          <a:lstStyle/>
          <a:p>
            <a:pPr>
              <a:spcAft>
                <a:spcPts val="450"/>
              </a:spcAft>
            </a:pPr>
            <a:fld id="{00000000-1234-1234-1234-123412341234}" type="slidenum">
              <a:rPr lang="en-US" sz="9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pPr>
                <a:spcAft>
                  <a:spcPts val="450"/>
                </a:spcAft>
              </a:pPr>
              <a:t>13</a:t>
            </a:fld>
            <a:endParaRPr lang="en-US" sz="900">
              <a:solidFill>
                <a:schemeClr val="tx1">
                  <a:alpha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Text Placeholder 1">
            <a:extLst>
              <a:ext uri="{FF2B5EF4-FFF2-40B4-BE49-F238E27FC236}">
                <a16:creationId xmlns:a16="http://schemas.microsoft.com/office/drawing/2014/main" id="{E42C63B6-DAE0-4B5D-8E62-E91949DBC789}"/>
              </a:ext>
            </a:extLst>
          </p:cNvPr>
          <p:cNvGraphicFramePr/>
          <p:nvPr/>
        </p:nvGraphicFramePr>
        <p:xfrm>
          <a:off x="3347357" y="842622"/>
          <a:ext cx="4686300" cy="4242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36.jpg" descr="http://www.jasonpalmer.com/wp-content/uploads/2012/06/Exclamation-Man-347x346.jpg">
            <a:extLst>
              <a:ext uri="{FF2B5EF4-FFF2-40B4-BE49-F238E27FC236}">
                <a16:creationId xmlns:a16="http://schemas.microsoft.com/office/drawing/2014/main" id="{BE73BDA0-545D-468B-9359-D5B033C50AB3}"/>
              </a:ext>
            </a:extLst>
          </p:cNvPr>
          <p:cNvPicPr/>
          <p:nvPr/>
        </p:nvPicPr>
        <p:blipFill>
          <a:blip r:embed="rId8"/>
          <a:srcRect/>
          <a:stretch>
            <a:fillRect/>
          </a:stretch>
        </p:blipFill>
        <p:spPr>
          <a:xfrm>
            <a:off x="382156" y="5348438"/>
            <a:ext cx="803229" cy="800022"/>
          </a:xfrm>
          <a:prstGeom prst="rect">
            <a:avLst/>
          </a:prstGeom>
          <a:ln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D80BFAC-E290-4F27-9CE9-E8C671F0B534}"/>
              </a:ext>
            </a:extLst>
          </p:cNvPr>
          <p:cNvSpPr/>
          <p:nvPr/>
        </p:nvSpPr>
        <p:spPr>
          <a:xfrm>
            <a:off x="973114" y="5425283"/>
            <a:ext cx="7959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" indent="0">
              <a:buNone/>
            </a:pPr>
            <a:r>
              <a:rPr lang="en-US" sz="1800" b="1" dirty="0">
                <a:solidFill>
                  <a:schemeClr val="accent2"/>
                </a:solidFill>
              </a:rPr>
              <a:t>KEY POINT: </a:t>
            </a:r>
            <a:r>
              <a:rPr lang="en-US" sz="1800" dirty="0">
                <a:solidFill>
                  <a:schemeClr val="tx1"/>
                </a:solidFill>
              </a:rPr>
              <a:t>Chief Residents or Senior Residents should lead these activities</a:t>
            </a:r>
          </a:p>
        </p:txBody>
      </p:sp>
      <p:sp>
        <p:nvSpPr>
          <p:cNvPr id="7" name="Shape 83">
            <a:extLst>
              <a:ext uri="{FF2B5EF4-FFF2-40B4-BE49-F238E27FC236}">
                <a16:creationId xmlns:a16="http://schemas.microsoft.com/office/drawing/2014/main" id="{312D300C-0B4C-4BDC-98FE-9ED7BC1E0263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8216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4F56C3-DCF9-4225-BDEA-55512883BD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Access the survey activation screen either just </a:t>
            </a:r>
            <a:r>
              <a:rPr lang="en-US" b="1" u="sng" dirty="0"/>
              <a:t>prior</a:t>
            </a:r>
            <a:r>
              <a:rPr lang="en-US" dirty="0"/>
              <a:t> to or </a:t>
            </a:r>
            <a:r>
              <a:rPr lang="en-US" b="1" u="sng" dirty="0"/>
              <a:t>while</a:t>
            </a:r>
            <a:r>
              <a:rPr lang="en-US" dirty="0"/>
              <a:t> the residents/fellows are gathered so that if there are any issues with the emails (incorrect emails), it will be discovered</a:t>
            </a:r>
          </a:p>
          <a:p>
            <a:r>
              <a:rPr lang="en-US" dirty="0"/>
              <a:t>You are allowed to send reminder emails every 2 hours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8DF034-3F86-4A5D-A3A1-A765617E7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Activating the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3C9D00-F33C-4EB0-868B-2F69E7AD3F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pic>
        <p:nvPicPr>
          <p:cNvPr id="5" name="image36.jpg" descr="http://www.jasonpalmer.com/wp-content/uploads/2012/06/Exclamation-Man-347x346.jpg">
            <a:extLst>
              <a:ext uri="{FF2B5EF4-FFF2-40B4-BE49-F238E27FC236}">
                <a16:creationId xmlns:a16="http://schemas.microsoft.com/office/drawing/2014/main" id="{18D202AC-0E06-43B3-B880-7C842539C488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032123" y="4504554"/>
            <a:ext cx="1205141" cy="1200329"/>
          </a:xfrm>
          <a:prstGeom prst="rect">
            <a:avLst/>
          </a:prstGeom>
          <a:ln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E21474A-994A-46D4-A77D-50D8BED9D30E}"/>
              </a:ext>
            </a:extLst>
          </p:cNvPr>
          <p:cNvSpPr/>
          <p:nvPr/>
        </p:nvSpPr>
        <p:spPr>
          <a:xfrm>
            <a:off x="3943350" y="446525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500" indent="0">
              <a:buNone/>
            </a:pPr>
            <a:r>
              <a:rPr lang="en-US" sz="2400" b="1" dirty="0">
                <a:solidFill>
                  <a:schemeClr val="accent2"/>
                </a:solidFill>
              </a:rPr>
              <a:t>KEY POINT: </a:t>
            </a:r>
            <a:r>
              <a:rPr lang="en-US" sz="2400" dirty="0"/>
              <a:t>The email for the survey has to be activated by the program</a:t>
            </a:r>
          </a:p>
        </p:txBody>
      </p:sp>
      <p:sp>
        <p:nvSpPr>
          <p:cNvPr id="7" name="Shape 83">
            <a:extLst>
              <a:ext uri="{FF2B5EF4-FFF2-40B4-BE49-F238E27FC236}">
                <a16:creationId xmlns:a16="http://schemas.microsoft.com/office/drawing/2014/main" id="{7AC11476-26A5-41AD-8656-A6D77BDB6D53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2723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326D24-C4D4-4A3C-9B6B-5D5CD2307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72029"/>
            <a:ext cx="7886700" cy="4438905"/>
          </a:xfrm>
        </p:spPr>
        <p:txBody>
          <a:bodyPr/>
          <a:lstStyle/>
          <a:p>
            <a:r>
              <a:rPr lang="en-US" dirty="0"/>
              <a:t>Residents/Fellows</a:t>
            </a:r>
          </a:p>
          <a:p>
            <a:pPr lvl="1"/>
            <a:r>
              <a:rPr lang="en-US" dirty="0"/>
              <a:t>Schedule time for all to complete survey simultaneously</a:t>
            </a:r>
          </a:p>
          <a:p>
            <a:pPr lvl="2"/>
            <a:r>
              <a:rPr lang="en-US" dirty="0"/>
              <a:t>Use didactics time to convey that this is important</a:t>
            </a:r>
          </a:p>
          <a:p>
            <a:pPr lvl="2"/>
            <a:r>
              <a:rPr lang="en-US" dirty="0"/>
              <a:t>Don’t ask them to do this “between patients” which is when they will do it if you do not schedule a specific time</a:t>
            </a:r>
          </a:p>
          <a:p>
            <a:r>
              <a:rPr lang="en-US" dirty="0"/>
              <a:t>Faculty</a:t>
            </a:r>
          </a:p>
          <a:p>
            <a:pPr lvl="1"/>
            <a:r>
              <a:rPr lang="en-US" dirty="0"/>
              <a:t>New faculty should be guided through process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E143AE-6DAF-4051-99C9-8EA36EE67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During the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3EFA58-159B-462F-AE46-159D0BFAB44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pic>
        <p:nvPicPr>
          <p:cNvPr id="5" name="image19.jpg" descr="http://www.mwleadwork.co.uk/images/miscellaneous/frequently-asked-questions.jpg?sfvrsn=2">
            <a:extLst>
              <a:ext uri="{FF2B5EF4-FFF2-40B4-BE49-F238E27FC236}">
                <a16:creationId xmlns:a16="http://schemas.microsoft.com/office/drawing/2014/main" id="{E15FEAF9-206D-40F8-A565-17F5968E322E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376725" y="4696759"/>
            <a:ext cx="2390549" cy="1590744"/>
          </a:xfrm>
          <a:prstGeom prst="rect">
            <a:avLst/>
          </a:prstGeom>
          <a:ln/>
        </p:spPr>
      </p:pic>
      <p:sp>
        <p:nvSpPr>
          <p:cNvPr id="6" name="Shape 83">
            <a:extLst>
              <a:ext uri="{FF2B5EF4-FFF2-40B4-BE49-F238E27FC236}">
                <a16:creationId xmlns:a16="http://schemas.microsoft.com/office/drawing/2014/main" id="{A26282ED-04B4-417C-89D1-33E2C9DAAEB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8719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71FEA6-0557-4772-A62A-8E4A9A2AF1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residents &amp; faculty for providing their feedback</a:t>
            </a:r>
          </a:p>
          <a:p>
            <a:r>
              <a:rPr lang="en-US" dirty="0"/>
              <a:t>Remind residents &amp; faculty…</a:t>
            </a:r>
          </a:p>
          <a:p>
            <a:pPr lvl="1"/>
            <a:r>
              <a:rPr lang="en-US" dirty="0"/>
              <a:t>Surveys happen every spring</a:t>
            </a:r>
          </a:p>
          <a:p>
            <a:pPr lvl="1"/>
            <a:r>
              <a:rPr lang="en-US" dirty="0"/>
              <a:t>It is better to bring issues into the open </a:t>
            </a:r>
            <a:r>
              <a:rPr lang="en-US" i="1" dirty="0"/>
              <a:t>prior to the survey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7790C0-6645-4B3C-9150-B82A9908D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the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25837F-553F-4208-B9B2-2AEED73E8E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pic>
        <p:nvPicPr>
          <p:cNvPr id="6" name="image36.jpg" descr="http://www.jasonpalmer.com/wp-content/uploads/2012/06/Exclamation-Man-347x346.jpg">
            <a:extLst>
              <a:ext uri="{FF2B5EF4-FFF2-40B4-BE49-F238E27FC236}">
                <a16:creationId xmlns:a16="http://schemas.microsoft.com/office/drawing/2014/main" id="{42096C42-BF44-4BDE-916A-686DDDD1CEB3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735106" y="4435025"/>
            <a:ext cx="1205141" cy="1200329"/>
          </a:xfrm>
          <a:prstGeom prst="rect">
            <a:avLst/>
          </a:prstGeom>
          <a:ln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39732FC-7FFB-41FF-8440-2B03857E3D6C}"/>
              </a:ext>
            </a:extLst>
          </p:cNvPr>
          <p:cNvSpPr/>
          <p:nvPr/>
        </p:nvSpPr>
        <p:spPr>
          <a:xfrm>
            <a:off x="3630004" y="4712023"/>
            <a:ext cx="45751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/>
                </a:solidFill>
              </a:rPr>
              <a:t>KEY POINT: </a:t>
            </a:r>
            <a:r>
              <a:rPr lang="en-US" sz="1800" i="1" dirty="0"/>
              <a:t>Don’t ask the residents how they responded</a:t>
            </a:r>
          </a:p>
        </p:txBody>
      </p:sp>
      <p:sp>
        <p:nvSpPr>
          <p:cNvPr id="7" name="Shape 83">
            <a:extLst>
              <a:ext uri="{FF2B5EF4-FFF2-40B4-BE49-F238E27FC236}">
                <a16:creationId xmlns:a16="http://schemas.microsoft.com/office/drawing/2014/main" id="{EE09E5FD-5729-4896-B6BD-7056E4217973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6306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B355C45-C6D9-4D0E-85DA-FE8C83961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Disseminating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FDF8CE-AFCC-4A1F-8A13-EFEB7F9FA8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  <p:pic>
        <p:nvPicPr>
          <p:cNvPr id="7" name="image29.png" descr="../../../../Volumes/douglas/how%20to%20access%20your%20on-demand/clipart/stick_figure_presenting_stock_increas">
            <a:extLst>
              <a:ext uri="{FF2B5EF4-FFF2-40B4-BE49-F238E27FC236}">
                <a16:creationId xmlns:a16="http://schemas.microsoft.com/office/drawing/2014/main" id="{14CAEDB7-3498-4A00-985C-5B0FF22C9046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069930" y="4003042"/>
            <a:ext cx="2726055" cy="2045335"/>
          </a:xfrm>
          <a:prstGeom prst="rect">
            <a:avLst/>
          </a:prstGeom>
          <a:ln/>
        </p:spPr>
      </p:pic>
      <p:sp>
        <p:nvSpPr>
          <p:cNvPr id="8" name="Shape 83">
            <a:extLst>
              <a:ext uri="{FF2B5EF4-FFF2-40B4-BE49-F238E27FC236}">
                <a16:creationId xmlns:a16="http://schemas.microsoft.com/office/drawing/2014/main" id="{BC3D7FF8-6FF0-457C-8CE9-99472A0ED93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803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CE46A6-DD4D-4ACA-9365-D2C3555AC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Trended Survey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DE2485-A986-4B2F-989E-18D34AF1D8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8004FF-AE0E-4180-96B5-4FE51FEEB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962" y="1732657"/>
            <a:ext cx="7193388" cy="4125240"/>
          </a:xfrm>
          <a:prstGeom prst="rect">
            <a:avLst/>
          </a:prstGeom>
        </p:spPr>
      </p:pic>
      <p:sp>
        <p:nvSpPr>
          <p:cNvPr id="6" name="Shape 83">
            <a:extLst>
              <a:ext uri="{FF2B5EF4-FFF2-40B4-BE49-F238E27FC236}">
                <a16:creationId xmlns:a16="http://schemas.microsoft.com/office/drawing/2014/main" id="{44DC6B76-A6CA-46BF-95AA-2BDB40EC955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1574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0EC7B87-CD8A-4529-A347-5E86FCC11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926" y="1634737"/>
            <a:ext cx="2528249" cy="4126698"/>
          </a:xfrm>
        </p:spPr>
        <p:txBody>
          <a:bodyPr spcFirstLastPara="1" vert="horz" wrap="square" lIns="68580" tIns="34290" rIns="68580" bIns="34290" rtlCol="0" anchor="ctr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 sz="3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Survey results should be shared with…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FCD9E2-7BE5-4497-A448-18B9010D7DB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604398" y="6502002"/>
            <a:ext cx="2057400" cy="273844"/>
          </a:xfrm>
        </p:spPr>
        <p:txBody>
          <a:bodyPr spcFirstLastPara="1" vert="horz" wrap="square" lIns="68580" tIns="34290" rIns="68580" bIns="34290" rtlCol="0" anchor="ctr" anchorCtr="0">
            <a:normAutofit/>
          </a:bodyPr>
          <a:lstStyle/>
          <a:p>
            <a:pPr>
              <a:spcAft>
                <a:spcPts val="450"/>
              </a:spcAft>
            </a:pPr>
            <a:fld id="{00000000-1234-1234-1234-123412341234}" type="slidenum">
              <a:rPr lang="en-US" sz="9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>
                <a:spcAft>
                  <a:spcPts val="450"/>
                </a:spcAft>
              </a:pPr>
              <a:t>19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Text Placeholder 5">
            <a:extLst>
              <a:ext uri="{FF2B5EF4-FFF2-40B4-BE49-F238E27FC236}">
                <a16:creationId xmlns:a16="http://schemas.microsoft.com/office/drawing/2014/main" id="{B37A6585-CB7D-4C04-A10E-2A91C79857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7743570"/>
              </p:ext>
            </p:extLst>
          </p:nvPr>
        </p:nvGraphicFramePr>
        <p:xfrm>
          <a:off x="3960019" y="1339454"/>
          <a:ext cx="4701779" cy="4179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hape 83">
            <a:extLst>
              <a:ext uri="{FF2B5EF4-FFF2-40B4-BE49-F238E27FC236}">
                <a16:creationId xmlns:a16="http://schemas.microsoft.com/office/drawing/2014/main" id="{457D541E-83E9-4CEB-945E-D9314E0EA24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3096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51D3DD89-1226-8741-BD3E-C14DD0C7B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 altLang="en-US" sz="3200" dirty="0"/>
              <a:t>Introducing Your Presenter…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C7FA90-34FF-DC46-BBA7-7C7181747BAF}"/>
              </a:ext>
            </a:extLst>
          </p:cNvPr>
          <p:cNvSpPr txBox="1"/>
          <p:nvPr/>
        </p:nvSpPr>
        <p:spPr>
          <a:xfrm>
            <a:off x="3733800" y="1752600"/>
            <a:ext cx="4724400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Heather Peters, M.Ed, PhD</a:t>
            </a:r>
          </a:p>
          <a:p>
            <a:pPr>
              <a:defRPr/>
            </a:pPr>
            <a:r>
              <a:rPr lang="en-US" sz="2000" dirty="0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rPr>
              <a:t>GME Consultant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Former GME Director &amp; DIO</a:t>
            </a:r>
          </a:p>
          <a:p>
            <a:pPr marL="342900" indent="-342900">
              <a:buFont typeface="Arial"/>
              <a:buChar char="•"/>
            </a:pPr>
            <a:endParaRPr lang="en-US" sz="1600" b="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Seasoned speaker at ACGME &amp; subspecialty national meetings</a:t>
            </a:r>
          </a:p>
          <a:p>
            <a:pPr marL="342900" indent="-342900">
              <a:buFont typeface="Arial"/>
              <a:buChar char="•"/>
            </a:pPr>
            <a:endParaRPr lang="en-US" sz="1600" b="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Areas of Expertise: GME Strategic Planning; Program Evaluation; and Faculty Development</a:t>
            </a:r>
          </a:p>
          <a:p>
            <a:endParaRPr lang="en-US" sz="1600" b="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3 decades in education; Masters of Education in curriculum &amp; evaluations, PhD concentration in secondary education &amp; adult learning theories</a:t>
            </a:r>
            <a:endParaRPr lang="en-US" sz="1600" b="0" dirty="0">
              <a:solidFill>
                <a:srgbClr val="0033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C8450E-D3B2-974D-AE41-005ECC294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18499"/>
            <a:ext cx="2369358" cy="3317101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F035D00B-D16D-F443-A6DC-90FA301FB3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Presented by Partners in Medical Education, Inc. 2021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C89B050B-0025-8D4D-A2F1-0BD183BD3F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2849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61BB28-D618-45BB-AD14-0D85A7212C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72029"/>
            <a:ext cx="7886700" cy="4438905"/>
          </a:xfrm>
        </p:spPr>
        <p:txBody>
          <a:bodyPr/>
          <a:lstStyle/>
          <a:p>
            <a:pPr marL="88900" indent="0">
              <a:buNone/>
            </a:pPr>
            <a:r>
              <a:rPr lang="en-US" dirty="0"/>
              <a:t>APE (Annual Program Evaluation)</a:t>
            </a:r>
          </a:p>
          <a:p>
            <a:r>
              <a:rPr lang="en-US" dirty="0"/>
              <a:t>“Prioritize the actions needed to rectify issues found on the ACGME resident and program faculty surveys”</a:t>
            </a:r>
            <a:r>
              <a:rPr lang="en-US" baseline="30000" dirty="0"/>
              <a:t>1</a:t>
            </a:r>
          </a:p>
          <a:p>
            <a:pPr lvl="2"/>
            <a:endParaRPr lang="en-US" baseline="30000" dirty="0"/>
          </a:p>
          <a:p>
            <a:pPr lvl="2"/>
            <a:endParaRPr lang="en-US" baseline="30000" dirty="0"/>
          </a:p>
          <a:p>
            <a:pPr lvl="2"/>
            <a:endParaRPr lang="en-US" baseline="30000" dirty="0"/>
          </a:p>
          <a:p>
            <a:pPr lvl="2"/>
            <a:endParaRPr lang="en-US" baseline="30000" dirty="0"/>
          </a:p>
          <a:p>
            <a:pPr lvl="2"/>
            <a:endParaRPr lang="en-US" baseline="30000" dirty="0"/>
          </a:p>
          <a:p>
            <a:pPr lvl="2"/>
            <a:endParaRPr lang="en-US" baseline="30000" dirty="0"/>
          </a:p>
          <a:p>
            <a:pPr marL="1028700" lvl="2" indent="0">
              <a:buNone/>
            </a:pPr>
            <a:endParaRPr lang="en-US" baseline="30000" dirty="0"/>
          </a:p>
          <a:p>
            <a:pPr lvl="2"/>
            <a:endParaRPr lang="en-US" baseline="30000" dirty="0"/>
          </a:p>
          <a:p>
            <a:pPr marL="63500" indent="0">
              <a:buNone/>
            </a:pPr>
            <a:r>
              <a:rPr lang="en-US" sz="1600" baseline="30000" dirty="0"/>
              <a:t>1</a:t>
            </a:r>
            <a:r>
              <a:rPr lang="en-US" sz="1600" dirty="0"/>
              <a:t>Simpson D, </a:t>
            </a:r>
            <a:r>
              <a:rPr lang="en-US" sz="1600" dirty="0" err="1"/>
              <a:t>Lypson</a:t>
            </a:r>
            <a:r>
              <a:rPr lang="en-US" sz="1600" dirty="0"/>
              <a:t> M. </a:t>
            </a:r>
            <a:r>
              <a:rPr lang="en-US" sz="1600" i="1" dirty="0"/>
              <a:t>The year is over, not what?</a:t>
            </a:r>
            <a:r>
              <a:rPr lang="en-US" sz="1600" dirty="0"/>
              <a:t> The annual program evaluation. Journal of Graduate Medical Education. September 2011.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D71113-09FE-4294-85AF-5222F66F8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</a:t>
            </a:r>
            <a:br>
              <a:rPr lang="en-US" dirty="0"/>
            </a:br>
            <a:r>
              <a:rPr lang="en-US" dirty="0"/>
              <a:t>(trainees, faculty, staff)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810A8-1606-4608-806F-6AC5393D16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  <p:pic>
        <p:nvPicPr>
          <p:cNvPr id="5" name="image475.png" descr="New%20Clip%20art/puzzle_people_working_together_800_clr_6984.png">
            <a:extLst>
              <a:ext uri="{FF2B5EF4-FFF2-40B4-BE49-F238E27FC236}">
                <a16:creationId xmlns:a16="http://schemas.microsoft.com/office/drawing/2014/main" id="{7B38F9C4-613D-4E56-8361-F01EF1085AC3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065814" y="3059336"/>
            <a:ext cx="3971290" cy="1985138"/>
          </a:xfrm>
          <a:prstGeom prst="rect">
            <a:avLst/>
          </a:prstGeom>
          <a:ln/>
        </p:spPr>
      </p:pic>
      <p:sp>
        <p:nvSpPr>
          <p:cNvPr id="6" name="Shape 83">
            <a:extLst>
              <a:ext uri="{FF2B5EF4-FFF2-40B4-BE49-F238E27FC236}">
                <a16:creationId xmlns:a16="http://schemas.microsoft.com/office/drawing/2014/main" id="{E7879E8C-CA58-46DE-9D33-1DC96CE4FB2E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1648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2729C0-BCA4-4CA8-8BAA-52F6C37CD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893" y="1607999"/>
            <a:ext cx="7886700" cy="4438905"/>
          </a:xfrm>
        </p:spPr>
        <p:txBody>
          <a:bodyPr/>
          <a:lstStyle/>
          <a:p>
            <a:pPr lvl="1"/>
            <a:r>
              <a:rPr lang="en-US" dirty="0"/>
              <a:t>AIR (Annual Institutional Review)</a:t>
            </a:r>
          </a:p>
          <a:p>
            <a:pPr lvl="2"/>
            <a:r>
              <a:rPr lang="en-US" dirty="0"/>
              <a:t>Trends/issues identified</a:t>
            </a:r>
          </a:p>
          <a:p>
            <a:pPr lvl="2"/>
            <a:r>
              <a:rPr lang="en-US" dirty="0"/>
              <a:t>Resource needs identified by surveys</a:t>
            </a:r>
          </a:p>
          <a:p>
            <a:pPr lvl="2"/>
            <a:r>
              <a:rPr lang="en-US" dirty="0"/>
              <a:t>Next steps…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EB1BA1-7988-4A8B-AE63-0B117687B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GMEC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0C3B6E-1CC7-426C-87CF-8ACDC8F558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  <p:pic>
        <p:nvPicPr>
          <p:cNvPr id="5" name="image152.jpg" descr="http://us.cdn3.123rf.com/168nwm/coramax/coramax1208/coramax120801596/14814885-3d-people--men--person-with-a-clipboard-engineer.jpg">
            <a:extLst>
              <a:ext uri="{FF2B5EF4-FFF2-40B4-BE49-F238E27FC236}">
                <a16:creationId xmlns:a16="http://schemas.microsoft.com/office/drawing/2014/main" id="{1275A30B-C64D-4B71-B0B8-70E372EB8ED6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679252" y="4382205"/>
            <a:ext cx="1270538" cy="1735592"/>
          </a:xfrm>
          <a:prstGeom prst="rect">
            <a:avLst/>
          </a:prstGeom>
          <a:ln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434FF6A-F3B2-49D8-84AA-57E5C75293A5}"/>
              </a:ext>
            </a:extLst>
          </p:cNvPr>
          <p:cNvSpPr/>
          <p:nvPr/>
        </p:nvSpPr>
        <p:spPr>
          <a:xfrm>
            <a:off x="4314521" y="428720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6100" lvl="1" indent="0">
              <a:buNone/>
            </a:pPr>
            <a:r>
              <a:rPr lang="en-US" sz="1800" b="1" dirty="0">
                <a:solidFill>
                  <a:srgbClr val="FF0000"/>
                </a:solidFill>
              </a:rPr>
              <a:t>Citation Alert: </a:t>
            </a:r>
            <a:r>
              <a:rPr lang="en-US" sz="1800" dirty="0"/>
              <a:t>Sponsoring Institutions often receive citations for not reviewing the actual ACGME survey reports at the GMEC meetings. It’s not enough to talk about them in the aggregate. </a:t>
            </a:r>
          </a:p>
        </p:txBody>
      </p:sp>
      <p:pic>
        <p:nvPicPr>
          <p:cNvPr id="8" name="image36.jpg" descr="http://www.jasonpalmer.com/wp-content/uploads/2012/06/Exclamation-Man-347x346.jpg">
            <a:extLst>
              <a:ext uri="{FF2B5EF4-FFF2-40B4-BE49-F238E27FC236}">
                <a16:creationId xmlns:a16="http://schemas.microsoft.com/office/drawing/2014/main" id="{6F53F475-7C95-4016-975D-F46A2CB820AE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050240" y="3123396"/>
            <a:ext cx="1274665" cy="1269577"/>
          </a:xfrm>
          <a:prstGeom prst="rect">
            <a:avLst/>
          </a:prstGeom>
          <a:ln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C06D72A-8BD2-45ED-B38C-A1E86C52B9F0}"/>
              </a:ext>
            </a:extLst>
          </p:cNvPr>
          <p:cNvSpPr/>
          <p:nvPr/>
        </p:nvSpPr>
        <p:spPr>
          <a:xfrm>
            <a:off x="1605828" y="315802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6100" lvl="1" indent="0">
              <a:buNone/>
            </a:pPr>
            <a:r>
              <a:rPr lang="en-US" sz="1800" b="1" dirty="0">
                <a:solidFill>
                  <a:schemeClr val="accent2"/>
                </a:solidFill>
              </a:rPr>
              <a:t>KEY POINT: </a:t>
            </a:r>
            <a:r>
              <a:rPr lang="en-US" sz="1800" dirty="0"/>
              <a:t>ACGME Surveys MUST be reviewed and discussed by the GMEC. This is a Sponsoring Institution requirement. </a:t>
            </a:r>
          </a:p>
        </p:txBody>
      </p:sp>
      <p:sp>
        <p:nvSpPr>
          <p:cNvPr id="9" name="Shape 83">
            <a:extLst>
              <a:ext uri="{FF2B5EF4-FFF2-40B4-BE49-F238E27FC236}">
                <a16:creationId xmlns:a16="http://schemas.microsoft.com/office/drawing/2014/main" id="{C1427385-93EB-44B0-9844-B14296F0D94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06416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A135F1-A19D-4A33-9EE1-D42F663262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dirty="0"/>
              <a:t>Trends in the resident/faculty surveys – particularly downward trends</a:t>
            </a:r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r>
              <a:rPr lang="en-US" b="1" dirty="0"/>
              <a:t>Key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20560C-D1C4-420F-A10C-DCD19D6BA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C-Suite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E8D3D3-A587-47A9-A3EC-138EDDDE9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/>
          </a:p>
        </p:txBody>
      </p:sp>
      <p:pic>
        <p:nvPicPr>
          <p:cNvPr id="6" name="image36.jpg" descr="http://www.jasonpalmer.com/wp-content/uploads/2012/06/Exclamation-Man-347x346.jpg">
            <a:extLst>
              <a:ext uri="{FF2B5EF4-FFF2-40B4-BE49-F238E27FC236}">
                <a16:creationId xmlns:a16="http://schemas.microsoft.com/office/drawing/2014/main" id="{9D2A823F-9A71-40AB-9A37-37C21B491C6C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03057" y="2977965"/>
            <a:ext cx="2226945" cy="2218055"/>
          </a:xfrm>
          <a:prstGeom prst="rect">
            <a:avLst/>
          </a:prstGeom>
          <a:ln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20E7FF-E837-41A7-A31B-4242E1D43A17}"/>
              </a:ext>
            </a:extLst>
          </p:cNvPr>
          <p:cNvSpPr/>
          <p:nvPr/>
        </p:nvSpPr>
        <p:spPr>
          <a:xfrm>
            <a:off x="2171699" y="3042225"/>
            <a:ext cx="556804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KEY POINT: </a:t>
            </a:r>
            <a:r>
              <a:rPr lang="en-US" sz="2000" b="1" i="1" dirty="0"/>
              <a:t>“</a:t>
            </a:r>
            <a:r>
              <a:rPr lang="en-US" sz="2000" i="1" dirty="0"/>
              <a:t>Quality Indicators”, </a:t>
            </a:r>
            <a:r>
              <a:rPr lang="en-US" sz="2000" dirty="0"/>
              <a:t>such as those found on the ACGME surveys will pique their interest and may assist in getting necessary resources if you provide the data in the right way</a:t>
            </a:r>
          </a:p>
        </p:txBody>
      </p:sp>
      <p:sp>
        <p:nvSpPr>
          <p:cNvPr id="8" name="Shape 83">
            <a:extLst>
              <a:ext uri="{FF2B5EF4-FFF2-40B4-BE49-F238E27FC236}">
                <a16:creationId xmlns:a16="http://schemas.microsoft.com/office/drawing/2014/main" id="{0598DFB9-9FE2-4709-B636-26C9B3EB723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9696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394219-6302-43DB-8191-080BB1BE51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>
              <a:buNone/>
            </a:pPr>
            <a:r>
              <a:rPr lang="en-US" dirty="0"/>
              <a:t>Summary Information</a:t>
            </a:r>
          </a:p>
          <a:p>
            <a:pPr marL="546100" lvl="1" indent="0">
              <a:buNone/>
            </a:pPr>
            <a:r>
              <a:rPr lang="en-US" i="1" dirty="0"/>
              <a:t>How does this survey support the data regarding number of retained graduates?</a:t>
            </a:r>
          </a:p>
          <a:p>
            <a:pPr marL="546100" lvl="1" indent="0">
              <a:buNone/>
            </a:pPr>
            <a:r>
              <a:rPr lang="en-US" i="1" dirty="0"/>
              <a:t>Does the current data bode for more or less graduate retention in the future?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9FFB49-3BC9-44BD-B821-32E5C76A1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Governing Board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01B500-C1A7-4CAA-9D15-7A437E0E698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/>
          </a:p>
        </p:txBody>
      </p:sp>
      <p:pic>
        <p:nvPicPr>
          <p:cNvPr id="5" name="image175.jpg" descr="http://www.nadinemuller.org.uk/wp-content/uploads/2013/02/Fotolia_45148257_XS.jpg">
            <a:extLst>
              <a:ext uri="{FF2B5EF4-FFF2-40B4-BE49-F238E27FC236}">
                <a16:creationId xmlns:a16="http://schemas.microsoft.com/office/drawing/2014/main" id="{EE2EC42A-AED1-4301-9286-C312D97AE56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562600" y="3639411"/>
            <a:ext cx="2590800" cy="2224405"/>
          </a:xfrm>
          <a:prstGeom prst="rect">
            <a:avLst/>
          </a:prstGeom>
          <a:ln/>
        </p:spPr>
      </p:pic>
      <p:sp>
        <p:nvSpPr>
          <p:cNvPr id="6" name="Shape 83">
            <a:extLst>
              <a:ext uri="{FF2B5EF4-FFF2-40B4-BE49-F238E27FC236}">
                <a16:creationId xmlns:a16="http://schemas.microsoft.com/office/drawing/2014/main" id="{38000D67-729B-4893-8B10-B5FDA98E524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05262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1F9CFD-B802-48DE-9248-6281FC47F7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Potential faculty and program directors</a:t>
            </a:r>
          </a:p>
          <a:p>
            <a:r>
              <a:rPr lang="en-US" dirty="0"/>
              <a:t>Specific stakeholders depending on your institution</a:t>
            </a:r>
          </a:p>
          <a:p>
            <a:pPr lvl="1"/>
            <a:r>
              <a:rPr lang="en-US" dirty="0"/>
              <a:t>Academic Medical Centers</a:t>
            </a:r>
          </a:p>
          <a:p>
            <a:pPr lvl="1"/>
            <a:r>
              <a:rPr lang="en-US" dirty="0"/>
              <a:t>Community-Based Institutions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517EE4-9DE4-4667-B4D8-0CE641CB6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A4F14D-1980-4841-ACB6-B920580180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/>
          </a:p>
        </p:txBody>
      </p:sp>
      <p:sp>
        <p:nvSpPr>
          <p:cNvPr id="5" name="Shape 83">
            <a:extLst>
              <a:ext uri="{FF2B5EF4-FFF2-40B4-BE49-F238E27FC236}">
                <a16:creationId xmlns:a16="http://schemas.microsoft.com/office/drawing/2014/main" id="{03F300F4-6B63-48D7-90B0-97075BD5261A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57625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C2307E-94CC-4B81-8AD5-C40A09526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769160"/>
            <a:ext cx="7886700" cy="4438905"/>
          </a:xfrm>
        </p:spPr>
        <p:txBody>
          <a:bodyPr/>
          <a:lstStyle/>
          <a:p>
            <a:r>
              <a:rPr lang="en-US" dirty="0"/>
              <a:t>Resident Surveys are the number one reason for data-prompted site visits!</a:t>
            </a:r>
          </a:p>
          <a:p>
            <a:pPr marL="63500" indent="0">
              <a:buNone/>
            </a:pPr>
            <a:r>
              <a:rPr lang="en-US" dirty="0"/>
              <a:t>84% of RC’s listed </a:t>
            </a:r>
            <a:r>
              <a:rPr lang="en-US" b="1" u="sng" dirty="0"/>
              <a:t>Resident</a:t>
            </a:r>
            <a:r>
              <a:rPr lang="en-US" b="1" dirty="0"/>
              <a:t> </a:t>
            </a:r>
            <a:r>
              <a:rPr lang="en-US" b="1" u="sng" dirty="0"/>
              <a:t>Survey</a:t>
            </a:r>
            <a:r>
              <a:rPr lang="en-US" b="1" dirty="0"/>
              <a:t> </a:t>
            </a:r>
            <a:r>
              <a:rPr lang="en-US" dirty="0"/>
              <a:t>as the trigger</a:t>
            </a:r>
          </a:p>
          <a:p>
            <a:r>
              <a:rPr lang="en-US" dirty="0"/>
              <a:t>51% was </a:t>
            </a:r>
            <a:r>
              <a:rPr lang="en-US"/>
              <a:t>sole reason</a:t>
            </a:r>
            <a:br>
              <a:rPr lang="en-US" dirty="0"/>
            </a:b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CE3CF5-5A08-49C2-983E-361283D9B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the Survey Matter?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5D0469-4552-437E-84AB-004348ABA95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25</a:t>
            </a:fld>
            <a:endParaRPr lang="en-US" dirty="0"/>
          </a:p>
        </p:txBody>
      </p:sp>
      <p:pic>
        <p:nvPicPr>
          <p:cNvPr id="6" name="Picture 5" descr="Text, shape, arrow&#10;&#10;Description automatically generated">
            <a:extLst>
              <a:ext uri="{FF2B5EF4-FFF2-40B4-BE49-F238E27FC236}">
                <a16:creationId xmlns:a16="http://schemas.microsoft.com/office/drawing/2014/main" id="{D4D0D5EC-9F8C-45BF-976B-979BF3796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38700" y="3560686"/>
            <a:ext cx="3419475" cy="2564606"/>
          </a:xfrm>
          <a:prstGeom prst="rect">
            <a:avLst/>
          </a:prstGeom>
        </p:spPr>
      </p:pic>
      <p:sp>
        <p:nvSpPr>
          <p:cNvPr id="8" name="Google Shape;61;p1">
            <a:extLst>
              <a:ext uri="{FF2B5EF4-FFF2-40B4-BE49-F238E27FC236}">
                <a16:creationId xmlns:a16="http://schemas.microsoft.com/office/drawing/2014/main" id="{B6C27F05-EE78-1B45-87B6-29BDA644B79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AEA89C-BDCC-466F-B65A-55023824D2CB}"/>
              </a:ext>
            </a:extLst>
          </p:cNvPr>
          <p:cNvSpPr txBox="1"/>
          <p:nvPr/>
        </p:nvSpPr>
        <p:spPr>
          <a:xfrm>
            <a:off x="628650" y="5623268"/>
            <a:ext cx="80363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Caniano</a:t>
            </a:r>
            <a:r>
              <a:rPr lang="en-US" dirty="0"/>
              <a:t>, D, Martinez, S, &amp; </a:t>
            </a:r>
            <a:r>
              <a:rPr lang="en-US" dirty="0" err="1"/>
              <a:t>Nace</a:t>
            </a:r>
            <a:r>
              <a:rPr lang="en-US" dirty="0"/>
              <a:t>, C.  (2021). Reasons for data-prompted site visits:  Field staff findings and review committee decisions. [Oral presentation]. ACGME Annual Educational Conference. [Virtual Experience.]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215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3B59F9-B9D6-4D90-BF55-93E5C567BF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Duty hours</a:t>
            </a:r>
          </a:p>
          <a:p>
            <a:r>
              <a:rPr lang="en-US" dirty="0"/>
              <a:t>Faculty supervision</a:t>
            </a:r>
          </a:p>
          <a:p>
            <a:r>
              <a:rPr lang="en-US" dirty="0"/>
              <a:t>Feedback after assignments</a:t>
            </a:r>
          </a:p>
          <a:p>
            <a:r>
              <a:rPr lang="en-US" dirty="0"/>
              <a:t>Opportunities for scholarly activity</a:t>
            </a:r>
          </a:p>
          <a:p>
            <a:r>
              <a:rPr lang="en-US" dirty="0"/>
              <a:t>Raising concerns without fear</a:t>
            </a:r>
          </a:p>
          <a:p>
            <a:pPr marL="63500" indent="0">
              <a:buNone/>
            </a:pPr>
            <a:endParaRPr lang="en-US" i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6B8145-1FBC-4105-848A-ACFD65CA2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Frequent Areas of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E2B398-25B6-42E2-8FD0-A13E87E16B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26</a:t>
            </a:fld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98145F8-4912-4090-AA36-CE8DD1081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96025" y="2378075"/>
            <a:ext cx="2409825" cy="3213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4049A0-EAAE-4BE5-9A39-C8F74FC06B97}"/>
              </a:ext>
            </a:extLst>
          </p:cNvPr>
          <p:cNvSpPr txBox="1"/>
          <p:nvPr/>
        </p:nvSpPr>
        <p:spPr>
          <a:xfrm>
            <a:off x="752475" y="4944844"/>
            <a:ext cx="5238750" cy="646331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FF0000"/>
                </a:solidFill>
              </a:rPr>
              <a:t>How many of your surveys show non-compliance or declining compliance in these areas?</a:t>
            </a:r>
          </a:p>
        </p:txBody>
      </p:sp>
      <p:sp>
        <p:nvSpPr>
          <p:cNvPr id="9" name="Google Shape;61;p1">
            <a:extLst>
              <a:ext uri="{FF2B5EF4-FFF2-40B4-BE49-F238E27FC236}">
                <a16:creationId xmlns:a16="http://schemas.microsoft.com/office/drawing/2014/main" id="{D5B9FAB3-0C84-F247-84C7-09C0F397FC0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19820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2F6EF9-6A11-4CE6-92D6-CD76BDCB6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 Plans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34E214-BE61-4C44-9529-E726873AD3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27</a:t>
            </a:fld>
            <a:endParaRPr lang="en-US"/>
          </a:p>
        </p:txBody>
      </p:sp>
      <p:sp>
        <p:nvSpPr>
          <p:cNvPr id="5" name="Shape 83">
            <a:extLst>
              <a:ext uri="{FF2B5EF4-FFF2-40B4-BE49-F238E27FC236}">
                <a16:creationId xmlns:a16="http://schemas.microsoft.com/office/drawing/2014/main" id="{E9AA12EE-3041-4194-B2B0-5B3D5F37280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D5DAA4C-1A9E-4769-AE5A-3607F4DAF324}"/>
              </a:ext>
            </a:extLst>
          </p:cNvPr>
          <p:cNvGrpSpPr/>
          <p:nvPr/>
        </p:nvGrpSpPr>
        <p:grpSpPr>
          <a:xfrm rot="20051088">
            <a:off x="750771" y="1763109"/>
            <a:ext cx="2379580" cy="2768493"/>
            <a:chOff x="750771" y="1763109"/>
            <a:chExt cx="2379580" cy="276849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5CB8FB6-BF6F-412C-A04C-4478E19CEE12}"/>
                </a:ext>
              </a:extLst>
            </p:cNvPr>
            <p:cNvGrpSpPr/>
            <p:nvPr/>
          </p:nvGrpSpPr>
          <p:grpSpPr>
            <a:xfrm>
              <a:off x="766984" y="1763109"/>
              <a:ext cx="2363367" cy="2768493"/>
              <a:chOff x="749300" y="1783745"/>
              <a:chExt cx="2363367" cy="2768493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98081FE2-606E-4D58-8514-EC92B77521FD}"/>
                  </a:ext>
                </a:extLst>
              </p:cNvPr>
              <p:cNvSpPr/>
              <p:nvPr/>
            </p:nvSpPr>
            <p:spPr>
              <a:xfrm rot="2438237">
                <a:off x="1893467" y="2609926"/>
                <a:ext cx="1219200" cy="194231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21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0" name="Group 90">
                <a:extLst>
                  <a:ext uri="{FF2B5EF4-FFF2-40B4-BE49-F238E27FC236}">
                    <a16:creationId xmlns:a16="http://schemas.microsoft.com/office/drawing/2014/main" id="{BC4016E0-34B0-4D4A-897E-194C1BAEB27E}"/>
                  </a:ext>
                </a:extLst>
              </p:cNvPr>
              <p:cNvGrpSpPr/>
              <p:nvPr/>
            </p:nvGrpSpPr>
            <p:grpSpPr>
              <a:xfrm>
                <a:off x="749300" y="1783745"/>
                <a:ext cx="2341660" cy="2356455"/>
                <a:chOff x="749300" y="1783745"/>
                <a:chExt cx="2341660" cy="2356455"/>
              </a:xfrm>
            </p:grpSpPr>
            <p:sp>
              <p:nvSpPr>
                <p:cNvPr id="21" name="Freeform 64">
                  <a:extLst>
                    <a:ext uri="{FF2B5EF4-FFF2-40B4-BE49-F238E27FC236}">
                      <a16:creationId xmlns:a16="http://schemas.microsoft.com/office/drawing/2014/main" id="{813831A8-66F1-4EA3-A100-1D785B17A8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9300" y="1784350"/>
                  <a:ext cx="2339975" cy="23558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4" y="0"/>
                    </a:cxn>
                    <a:cxn ang="0">
                      <a:pos x="1474" y="77"/>
                    </a:cxn>
                    <a:cxn ang="0">
                      <a:pos x="1473" y="107"/>
                    </a:cxn>
                    <a:cxn ang="0">
                      <a:pos x="1473" y="394"/>
                    </a:cxn>
                    <a:cxn ang="0">
                      <a:pos x="1472" y="441"/>
                    </a:cxn>
                    <a:cxn ang="0">
                      <a:pos x="1472" y="486"/>
                    </a:cxn>
                    <a:cxn ang="0">
                      <a:pos x="1471" y="530"/>
                    </a:cxn>
                    <a:cxn ang="0">
                      <a:pos x="1469" y="571"/>
                    </a:cxn>
                    <a:cxn ang="0">
                      <a:pos x="1466" y="610"/>
                    </a:cxn>
                    <a:cxn ang="0">
                      <a:pos x="1462" y="645"/>
                    </a:cxn>
                    <a:cxn ang="0">
                      <a:pos x="1456" y="677"/>
                    </a:cxn>
                    <a:cxn ang="0">
                      <a:pos x="1449" y="704"/>
                    </a:cxn>
                    <a:cxn ang="0">
                      <a:pos x="1440" y="726"/>
                    </a:cxn>
                    <a:cxn ang="0">
                      <a:pos x="1429" y="752"/>
                    </a:cxn>
                    <a:cxn ang="0">
                      <a:pos x="1415" y="781"/>
                    </a:cxn>
                    <a:cxn ang="0">
                      <a:pos x="1399" y="811"/>
                    </a:cxn>
                    <a:cxn ang="0">
                      <a:pos x="1380" y="843"/>
                    </a:cxn>
                    <a:cxn ang="0">
                      <a:pos x="1360" y="877"/>
                    </a:cxn>
                    <a:cxn ang="0">
                      <a:pos x="1338" y="911"/>
                    </a:cxn>
                    <a:cxn ang="0">
                      <a:pos x="1314" y="948"/>
                    </a:cxn>
                    <a:cxn ang="0">
                      <a:pos x="1289" y="984"/>
                    </a:cxn>
                    <a:cxn ang="0">
                      <a:pos x="1263" y="1021"/>
                    </a:cxn>
                    <a:cxn ang="0">
                      <a:pos x="1236" y="1058"/>
                    </a:cxn>
                    <a:cxn ang="0">
                      <a:pos x="1209" y="1094"/>
                    </a:cxn>
                    <a:cxn ang="0">
                      <a:pos x="1182" y="1131"/>
                    </a:cxn>
                    <a:cxn ang="0">
                      <a:pos x="1155" y="1166"/>
                    </a:cxn>
                    <a:cxn ang="0">
                      <a:pos x="1128" y="1202"/>
                    </a:cxn>
                    <a:cxn ang="0">
                      <a:pos x="1076" y="1269"/>
                    </a:cxn>
                    <a:cxn ang="0">
                      <a:pos x="1051" y="1300"/>
                    </a:cxn>
                    <a:cxn ang="0">
                      <a:pos x="1028" y="1330"/>
                    </a:cxn>
                    <a:cxn ang="0">
                      <a:pos x="1005" y="1357"/>
                    </a:cxn>
                    <a:cxn ang="0">
                      <a:pos x="985" y="1382"/>
                    </a:cxn>
                    <a:cxn ang="0">
                      <a:pos x="967" y="1404"/>
                    </a:cxn>
                    <a:cxn ang="0">
                      <a:pos x="950" y="1424"/>
                    </a:cxn>
                    <a:cxn ang="0">
                      <a:pos x="936" y="1441"/>
                    </a:cxn>
                    <a:cxn ang="0">
                      <a:pos x="925" y="1454"/>
                    </a:cxn>
                    <a:cxn ang="0">
                      <a:pos x="917" y="1464"/>
                    </a:cxn>
                    <a:cxn ang="0">
                      <a:pos x="912" y="1470"/>
                    </a:cxn>
                    <a:cxn ang="0">
                      <a:pos x="910" y="1472"/>
                    </a:cxn>
                    <a:cxn ang="0">
                      <a:pos x="911" y="1470"/>
                    </a:cxn>
                    <a:cxn ang="0">
                      <a:pos x="902" y="1477"/>
                    </a:cxn>
                    <a:cxn ang="0">
                      <a:pos x="895" y="1481"/>
                    </a:cxn>
                    <a:cxn ang="0">
                      <a:pos x="890" y="1483"/>
                    </a:cxn>
                    <a:cxn ang="0">
                      <a:pos x="888" y="1484"/>
                    </a:cxn>
                    <a:cxn ang="0">
                      <a:pos x="0" y="148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74" h="1484">
                      <a:moveTo>
                        <a:pt x="0" y="0"/>
                      </a:moveTo>
                      <a:lnTo>
                        <a:pt x="1474" y="0"/>
                      </a:lnTo>
                      <a:lnTo>
                        <a:pt x="1474" y="77"/>
                      </a:lnTo>
                      <a:lnTo>
                        <a:pt x="1473" y="107"/>
                      </a:lnTo>
                      <a:lnTo>
                        <a:pt x="1473" y="394"/>
                      </a:lnTo>
                      <a:lnTo>
                        <a:pt x="1472" y="441"/>
                      </a:lnTo>
                      <a:lnTo>
                        <a:pt x="1472" y="486"/>
                      </a:lnTo>
                      <a:lnTo>
                        <a:pt x="1471" y="530"/>
                      </a:lnTo>
                      <a:lnTo>
                        <a:pt x="1469" y="571"/>
                      </a:lnTo>
                      <a:lnTo>
                        <a:pt x="1466" y="610"/>
                      </a:lnTo>
                      <a:lnTo>
                        <a:pt x="1462" y="645"/>
                      </a:lnTo>
                      <a:lnTo>
                        <a:pt x="1456" y="677"/>
                      </a:lnTo>
                      <a:lnTo>
                        <a:pt x="1449" y="704"/>
                      </a:lnTo>
                      <a:lnTo>
                        <a:pt x="1440" y="726"/>
                      </a:lnTo>
                      <a:lnTo>
                        <a:pt x="1429" y="752"/>
                      </a:lnTo>
                      <a:lnTo>
                        <a:pt x="1415" y="781"/>
                      </a:lnTo>
                      <a:lnTo>
                        <a:pt x="1399" y="811"/>
                      </a:lnTo>
                      <a:lnTo>
                        <a:pt x="1380" y="843"/>
                      </a:lnTo>
                      <a:lnTo>
                        <a:pt x="1360" y="877"/>
                      </a:lnTo>
                      <a:lnTo>
                        <a:pt x="1338" y="911"/>
                      </a:lnTo>
                      <a:lnTo>
                        <a:pt x="1314" y="948"/>
                      </a:lnTo>
                      <a:lnTo>
                        <a:pt x="1289" y="984"/>
                      </a:lnTo>
                      <a:lnTo>
                        <a:pt x="1263" y="1021"/>
                      </a:lnTo>
                      <a:lnTo>
                        <a:pt x="1236" y="1058"/>
                      </a:lnTo>
                      <a:lnTo>
                        <a:pt x="1209" y="1094"/>
                      </a:lnTo>
                      <a:lnTo>
                        <a:pt x="1182" y="1131"/>
                      </a:lnTo>
                      <a:lnTo>
                        <a:pt x="1155" y="1166"/>
                      </a:lnTo>
                      <a:lnTo>
                        <a:pt x="1128" y="1202"/>
                      </a:lnTo>
                      <a:lnTo>
                        <a:pt x="1076" y="1269"/>
                      </a:lnTo>
                      <a:lnTo>
                        <a:pt x="1051" y="1300"/>
                      </a:lnTo>
                      <a:lnTo>
                        <a:pt x="1028" y="1330"/>
                      </a:lnTo>
                      <a:lnTo>
                        <a:pt x="1005" y="1357"/>
                      </a:lnTo>
                      <a:lnTo>
                        <a:pt x="985" y="1382"/>
                      </a:lnTo>
                      <a:lnTo>
                        <a:pt x="967" y="1404"/>
                      </a:lnTo>
                      <a:lnTo>
                        <a:pt x="950" y="1424"/>
                      </a:lnTo>
                      <a:lnTo>
                        <a:pt x="936" y="1441"/>
                      </a:lnTo>
                      <a:lnTo>
                        <a:pt x="925" y="1454"/>
                      </a:lnTo>
                      <a:lnTo>
                        <a:pt x="917" y="1464"/>
                      </a:lnTo>
                      <a:lnTo>
                        <a:pt x="912" y="1470"/>
                      </a:lnTo>
                      <a:lnTo>
                        <a:pt x="910" y="1472"/>
                      </a:lnTo>
                      <a:lnTo>
                        <a:pt x="911" y="1470"/>
                      </a:lnTo>
                      <a:lnTo>
                        <a:pt x="902" y="1477"/>
                      </a:lnTo>
                      <a:lnTo>
                        <a:pt x="895" y="1481"/>
                      </a:lnTo>
                      <a:lnTo>
                        <a:pt x="890" y="1483"/>
                      </a:lnTo>
                      <a:lnTo>
                        <a:pt x="888" y="1484"/>
                      </a:lnTo>
                      <a:lnTo>
                        <a:pt x="0" y="14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317500" dist="304800" dir="2340000" sx="90000" sy="90000" algn="tl" rotWithShape="0">
                    <a:prstClr val="black">
                      <a:alpha val="29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65">
                  <a:extLst>
                    <a:ext uri="{FF2B5EF4-FFF2-40B4-BE49-F238E27FC236}">
                      <a16:creationId xmlns:a16="http://schemas.microsoft.com/office/drawing/2014/main" id="{19485875-A74D-4DD6-AF9C-CEFC17C8F4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6938" y="2936875"/>
                  <a:ext cx="868363" cy="1184275"/>
                </a:xfrm>
                <a:custGeom>
                  <a:avLst/>
                  <a:gdLst/>
                  <a:ahLst/>
                  <a:cxnLst>
                    <a:cxn ang="0">
                      <a:pos x="536" y="26"/>
                    </a:cxn>
                    <a:cxn ang="0">
                      <a:pos x="506" y="85"/>
                    </a:cxn>
                    <a:cxn ang="0">
                      <a:pos x="467" y="151"/>
                    </a:cxn>
                    <a:cxn ang="0">
                      <a:pos x="421" y="222"/>
                    </a:cxn>
                    <a:cxn ang="0">
                      <a:pos x="370" y="295"/>
                    </a:cxn>
                    <a:cxn ang="0">
                      <a:pos x="316" y="368"/>
                    </a:cxn>
                    <a:cxn ang="0">
                      <a:pos x="262" y="440"/>
                    </a:cxn>
                    <a:cxn ang="0">
                      <a:pos x="183" y="543"/>
                    </a:cxn>
                    <a:cxn ang="0">
                      <a:pos x="135" y="604"/>
                    </a:cxn>
                    <a:cxn ang="0">
                      <a:pos x="92" y="656"/>
                    </a:cxn>
                    <a:cxn ang="0">
                      <a:pos x="57" y="698"/>
                    </a:cxn>
                    <a:cxn ang="0">
                      <a:pos x="32" y="728"/>
                    </a:cxn>
                    <a:cxn ang="0">
                      <a:pos x="19" y="744"/>
                    </a:cxn>
                    <a:cxn ang="0">
                      <a:pos x="18" y="744"/>
                    </a:cxn>
                    <a:cxn ang="0">
                      <a:pos x="29" y="726"/>
                    </a:cxn>
                    <a:cxn ang="0">
                      <a:pos x="34" y="696"/>
                    </a:cxn>
                    <a:cxn ang="0">
                      <a:pos x="33" y="663"/>
                    </a:cxn>
                    <a:cxn ang="0">
                      <a:pos x="28" y="627"/>
                    </a:cxn>
                    <a:cxn ang="0">
                      <a:pos x="21" y="583"/>
                    </a:cxn>
                    <a:cxn ang="0">
                      <a:pos x="13" y="537"/>
                    </a:cxn>
                    <a:cxn ang="0">
                      <a:pos x="7" y="497"/>
                    </a:cxn>
                    <a:cxn ang="0">
                      <a:pos x="2" y="467"/>
                    </a:cxn>
                    <a:cxn ang="0">
                      <a:pos x="0" y="456"/>
                    </a:cxn>
                    <a:cxn ang="0">
                      <a:pos x="9" y="451"/>
                    </a:cxn>
                    <a:cxn ang="0">
                      <a:pos x="36" y="436"/>
                    </a:cxn>
                    <a:cxn ang="0">
                      <a:pos x="76" y="413"/>
                    </a:cxn>
                    <a:cxn ang="0">
                      <a:pos x="126" y="382"/>
                    </a:cxn>
                    <a:cxn ang="0">
                      <a:pos x="184" y="344"/>
                    </a:cxn>
                    <a:cxn ang="0">
                      <a:pos x="246" y="301"/>
                    </a:cxn>
                    <a:cxn ang="0">
                      <a:pos x="342" y="228"/>
                    </a:cxn>
                    <a:cxn ang="0">
                      <a:pos x="405" y="174"/>
                    </a:cxn>
                    <a:cxn ang="0">
                      <a:pos x="460" y="119"/>
                    </a:cxn>
                    <a:cxn ang="0">
                      <a:pos x="508" y="62"/>
                    </a:cxn>
                    <a:cxn ang="0">
                      <a:pos x="547" y="0"/>
                    </a:cxn>
                  </a:cxnLst>
                  <a:rect l="0" t="0" r="r" b="b"/>
                  <a:pathLst>
                    <a:path w="547" h="746">
                      <a:moveTo>
                        <a:pt x="547" y="0"/>
                      </a:moveTo>
                      <a:lnTo>
                        <a:pt x="536" y="26"/>
                      </a:lnTo>
                      <a:lnTo>
                        <a:pt x="522" y="55"/>
                      </a:lnTo>
                      <a:lnTo>
                        <a:pt x="506" y="85"/>
                      </a:lnTo>
                      <a:lnTo>
                        <a:pt x="487" y="117"/>
                      </a:lnTo>
                      <a:lnTo>
                        <a:pt x="467" y="151"/>
                      </a:lnTo>
                      <a:lnTo>
                        <a:pt x="445" y="185"/>
                      </a:lnTo>
                      <a:lnTo>
                        <a:pt x="421" y="222"/>
                      </a:lnTo>
                      <a:lnTo>
                        <a:pt x="396" y="258"/>
                      </a:lnTo>
                      <a:lnTo>
                        <a:pt x="370" y="295"/>
                      </a:lnTo>
                      <a:lnTo>
                        <a:pt x="343" y="332"/>
                      </a:lnTo>
                      <a:lnTo>
                        <a:pt x="316" y="368"/>
                      </a:lnTo>
                      <a:lnTo>
                        <a:pt x="289" y="405"/>
                      </a:lnTo>
                      <a:lnTo>
                        <a:pt x="262" y="440"/>
                      </a:lnTo>
                      <a:lnTo>
                        <a:pt x="235" y="476"/>
                      </a:lnTo>
                      <a:lnTo>
                        <a:pt x="183" y="543"/>
                      </a:lnTo>
                      <a:lnTo>
                        <a:pt x="158" y="574"/>
                      </a:lnTo>
                      <a:lnTo>
                        <a:pt x="135" y="604"/>
                      </a:lnTo>
                      <a:lnTo>
                        <a:pt x="112" y="631"/>
                      </a:lnTo>
                      <a:lnTo>
                        <a:pt x="92" y="656"/>
                      </a:lnTo>
                      <a:lnTo>
                        <a:pt x="74" y="678"/>
                      </a:lnTo>
                      <a:lnTo>
                        <a:pt x="57" y="698"/>
                      </a:lnTo>
                      <a:lnTo>
                        <a:pt x="43" y="715"/>
                      </a:lnTo>
                      <a:lnTo>
                        <a:pt x="32" y="728"/>
                      </a:lnTo>
                      <a:lnTo>
                        <a:pt x="24" y="738"/>
                      </a:lnTo>
                      <a:lnTo>
                        <a:pt x="19" y="744"/>
                      </a:lnTo>
                      <a:lnTo>
                        <a:pt x="17" y="746"/>
                      </a:lnTo>
                      <a:lnTo>
                        <a:pt x="18" y="744"/>
                      </a:lnTo>
                      <a:lnTo>
                        <a:pt x="24" y="736"/>
                      </a:lnTo>
                      <a:lnTo>
                        <a:pt x="29" y="726"/>
                      </a:lnTo>
                      <a:lnTo>
                        <a:pt x="33" y="712"/>
                      </a:lnTo>
                      <a:lnTo>
                        <a:pt x="34" y="696"/>
                      </a:lnTo>
                      <a:lnTo>
                        <a:pt x="34" y="676"/>
                      </a:lnTo>
                      <a:lnTo>
                        <a:pt x="33" y="663"/>
                      </a:lnTo>
                      <a:lnTo>
                        <a:pt x="31" y="646"/>
                      </a:lnTo>
                      <a:lnTo>
                        <a:pt x="28" y="627"/>
                      </a:lnTo>
                      <a:lnTo>
                        <a:pt x="25" y="605"/>
                      </a:lnTo>
                      <a:lnTo>
                        <a:pt x="21" y="583"/>
                      </a:lnTo>
                      <a:lnTo>
                        <a:pt x="18" y="560"/>
                      </a:lnTo>
                      <a:lnTo>
                        <a:pt x="13" y="537"/>
                      </a:lnTo>
                      <a:lnTo>
                        <a:pt x="10" y="516"/>
                      </a:lnTo>
                      <a:lnTo>
                        <a:pt x="7" y="497"/>
                      </a:lnTo>
                      <a:lnTo>
                        <a:pt x="4" y="480"/>
                      </a:lnTo>
                      <a:lnTo>
                        <a:pt x="2" y="467"/>
                      </a:lnTo>
                      <a:lnTo>
                        <a:pt x="0" y="459"/>
                      </a:lnTo>
                      <a:lnTo>
                        <a:pt x="0" y="456"/>
                      </a:lnTo>
                      <a:lnTo>
                        <a:pt x="2" y="455"/>
                      </a:lnTo>
                      <a:lnTo>
                        <a:pt x="9" y="451"/>
                      </a:lnTo>
                      <a:lnTo>
                        <a:pt x="21" y="445"/>
                      </a:lnTo>
                      <a:lnTo>
                        <a:pt x="36" y="436"/>
                      </a:lnTo>
                      <a:lnTo>
                        <a:pt x="54" y="426"/>
                      </a:lnTo>
                      <a:lnTo>
                        <a:pt x="76" y="413"/>
                      </a:lnTo>
                      <a:lnTo>
                        <a:pt x="100" y="398"/>
                      </a:lnTo>
                      <a:lnTo>
                        <a:pt x="126" y="382"/>
                      </a:lnTo>
                      <a:lnTo>
                        <a:pt x="154" y="364"/>
                      </a:lnTo>
                      <a:lnTo>
                        <a:pt x="184" y="344"/>
                      </a:lnTo>
                      <a:lnTo>
                        <a:pt x="214" y="323"/>
                      </a:lnTo>
                      <a:lnTo>
                        <a:pt x="246" y="301"/>
                      </a:lnTo>
                      <a:lnTo>
                        <a:pt x="278" y="278"/>
                      </a:lnTo>
                      <a:lnTo>
                        <a:pt x="342" y="228"/>
                      </a:lnTo>
                      <a:lnTo>
                        <a:pt x="373" y="201"/>
                      </a:lnTo>
                      <a:lnTo>
                        <a:pt x="405" y="174"/>
                      </a:lnTo>
                      <a:lnTo>
                        <a:pt x="433" y="147"/>
                      </a:lnTo>
                      <a:lnTo>
                        <a:pt x="460" y="119"/>
                      </a:lnTo>
                      <a:lnTo>
                        <a:pt x="485" y="91"/>
                      </a:lnTo>
                      <a:lnTo>
                        <a:pt x="508" y="62"/>
                      </a:lnTo>
                      <a:lnTo>
                        <a:pt x="527" y="34"/>
                      </a:lnTo>
                      <a:lnTo>
                        <a:pt x="547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49000">
                      <a:schemeClr val="bg1">
                        <a:lumMod val="85000"/>
                      </a:schemeClr>
                    </a:gs>
                    <a:gs pos="66000">
                      <a:schemeClr val="bg1"/>
                    </a:gs>
                  </a:gsLst>
                  <a:lin ang="13200000" scaled="0"/>
                  <a:tileRect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3" name="Group 85">
                  <a:extLst>
                    <a:ext uri="{FF2B5EF4-FFF2-40B4-BE49-F238E27FC236}">
                      <a16:creationId xmlns:a16="http://schemas.microsoft.com/office/drawing/2014/main" id="{512DFAFE-9396-45B9-B995-CA6A5005FB06}"/>
                    </a:ext>
                  </a:extLst>
                </p:cNvPr>
                <p:cNvGrpSpPr/>
                <p:nvPr/>
              </p:nvGrpSpPr>
              <p:grpSpPr>
                <a:xfrm>
                  <a:off x="749509" y="1783745"/>
                  <a:ext cx="2341451" cy="2355117"/>
                  <a:chOff x="3578673" y="2063750"/>
                  <a:chExt cx="1631950" cy="1641475"/>
                </a:xfrm>
              </p:grpSpPr>
              <p:sp>
                <p:nvSpPr>
                  <p:cNvPr id="24" name="Freeform 15">
                    <a:extLst>
                      <a:ext uri="{FF2B5EF4-FFF2-40B4-BE49-F238E27FC236}">
                        <a16:creationId xmlns:a16="http://schemas.microsoft.com/office/drawing/2014/main" id="{F2A67F55-D2AE-44B6-A375-FB6ECA378E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78673" y="2063750"/>
                    <a:ext cx="1631950" cy="164147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028" y="0"/>
                      </a:cxn>
                      <a:cxn ang="0">
                        <a:pos x="1028" y="54"/>
                      </a:cxn>
                      <a:cxn ang="0">
                        <a:pos x="1027" y="75"/>
                      </a:cxn>
                      <a:cxn ang="0">
                        <a:pos x="1027" y="276"/>
                      </a:cxn>
                      <a:cxn ang="0">
                        <a:pos x="1026" y="308"/>
                      </a:cxn>
                      <a:cxn ang="0">
                        <a:pos x="1026" y="340"/>
                      </a:cxn>
                      <a:cxn ang="0">
                        <a:pos x="1026" y="370"/>
                      </a:cxn>
                      <a:cxn ang="0">
                        <a:pos x="1024" y="399"/>
                      </a:cxn>
                      <a:cxn ang="0">
                        <a:pos x="1022" y="427"/>
                      </a:cxn>
                      <a:cxn ang="0">
                        <a:pos x="1019" y="451"/>
                      </a:cxn>
                      <a:cxn ang="0">
                        <a:pos x="1015" y="473"/>
                      </a:cxn>
                      <a:cxn ang="0">
                        <a:pos x="1010" y="492"/>
                      </a:cxn>
                      <a:cxn ang="0">
                        <a:pos x="1004" y="507"/>
                      </a:cxn>
                      <a:cxn ang="0">
                        <a:pos x="990" y="531"/>
                      </a:cxn>
                      <a:cxn ang="0">
                        <a:pos x="977" y="551"/>
                      </a:cxn>
                      <a:cxn ang="0">
                        <a:pos x="961" y="571"/>
                      </a:cxn>
                      <a:cxn ang="0">
                        <a:pos x="943" y="591"/>
                      </a:cxn>
                      <a:cxn ang="0">
                        <a:pos x="924" y="610"/>
                      </a:cxn>
                      <a:cxn ang="0">
                        <a:pos x="904" y="629"/>
                      </a:cxn>
                      <a:cxn ang="0">
                        <a:pos x="883" y="648"/>
                      </a:cxn>
                      <a:cxn ang="0">
                        <a:pos x="861" y="666"/>
                      </a:cxn>
                      <a:cxn ang="0">
                        <a:pos x="816" y="701"/>
                      </a:cxn>
                      <a:cxn ang="0">
                        <a:pos x="794" y="718"/>
                      </a:cxn>
                      <a:cxn ang="0">
                        <a:pos x="771" y="733"/>
                      </a:cxn>
                      <a:cxn ang="0">
                        <a:pos x="750" y="748"/>
                      </a:cxn>
                      <a:cxn ang="0">
                        <a:pos x="729" y="762"/>
                      </a:cxn>
                      <a:cxn ang="0">
                        <a:pos x="710" y="774"/>
                      </a:cxn>
                      <a:cxn ang="0">
                        <a:pos x="692" y="786"/>
                      </a:cxn>
                      <a:cxn ang="0">
                        <a:pos x="675" y="796"/>
                      </a:cxn>
                      <a:cxn ang="0">
                        <a:pos x="659" y="805"/>
                      </a:cxn>
                      <a:cxn ang="0">
                        <a:pos x="647" y="812"/>
                      </a:cxn>
                      <a:cxn ang="0">
                        <a:pos x="636" y="819"/>
                      </a:cxn>
                      <a:cxn ang="0">
                        <a:pos x="628" y="823"/>
                      </a:cxn>
                      <a:cxn ang="0">
                        <a:pos x="624" y="826"/>
                      </a:cxn>
                      <a:cxn ang="0">
                        <a:pos x="622" y="826"/>
                      </a:cxn>
                      <a:cxn ang="0">
                        <a:pos x="622" y="828"/>
                      </a:cxn>
                      <a:cxn ang="0">
                        <a:pos x="624" y="834"/>
                      </a:cxn>
                      <a:cxn ang="0">
                        <a:pos x="625" y="843"/>
                      </a:cxn>
                      <a:cxn ang="0">
                        <a:pos x="627" y="854"/>
                      </a:cxn>
                      <a:cxn ang="0">
                        <a:pos x="629" y="868"/>
                      </a:cxn>
                      <a:cxn ang="0">
                        <a:pos x="631" y="882"/>
                      </a:cxn>
                      <a:cxn ang="0">
                        <a:pos x="634" y="898"/>
                      </a:cxn>
                      <a:cxn ang="0">
                        <a:pos x="636" y="915"/>
                      </a:cxn>
                      <a:cxn ang="0">
                        <a:pos x="639" y="930"/>
                      </a:cxn>
                      <a:cxn ang="0">
                        <a:pos x="641" y="945"/>
                      </a:cxn>
                      <a:cxn ang="0">
                        <a:pos x="643" y="959"/>
                      </a:cxn>
                      <a:cxn ang="0">
                        <a:pos x="645" y="971"/>
                      </a:cxn>
                      <a:cxn ang="0">
                        <a:pos x="645" y="980"/>
                      </a:cxn>
                      <a:cxn ang="0">
                        <a:pos x="645" y="993"/>
                      </a:cxn>
                      <a:cxn ang="0">
                        <a:pos x="645" y="1004"/>
                      </a:cxn>
                      <a:cxn ang="0">
                        <a:pos x="642" y="1013"/>
                      </a:cxn>
                      <a:cxn ang="0">
                        <a:pos x="639" y="1020"/>
                      </a:cxn>
                      <a:cxn ang="0">
                        <a:pos x="635" y="1026"/>
                      </a:cxn>
                      <a:cxn ang="0">
                        <a:pos x="635" y="1025"/>
                      </a:cxn>
                      <a:cxn ang="0">
                        <a:pos x="630" y="1030"/>
                      </a:cxn>
                      <a:cxn ang="0">
                        <a:pos x="625" y="1033"/>
                      </a:cxn>
                      <a:cxn ang="0">
                        <a:pos x="621" y="1034"/>
                      </a:cxn>
                      <a:cxn ang="0">
                        <a:pos x="0" y="103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028" h="1034">
                        <a:moveTo>
                          <a:pt x="0" y="0"/>
                        </a:moveTo>
                        <a:lnTo>
                          <a:pt x="1028" y="0"/>
                        </a:lnTo>
                        <a:lnTo>
                          <a:pt x="1028" y="54"/>
                        </a:lnTo>
                        <a:lnTo>
                          <a:pt x="1027" y="75"/>
                        </a:lnTo>
                        <a:lnTo>
                          <a:pt x="1027" y="276"/>
                        </a:lnTo>
                        <a:lnTo>
                          <a:pt x="1026" y="308"/>
                        </a:lnTo>
                        <a:lnTo>
                          <a:pt x="1026" y="340"/>
                        </a:lnTo>
                        <a:lnTo>
                          <a:pt x="1026" y="370"/>
                        </a:lnTo>
                        <a:lnTo>
                          <a:pt x="1024" y="399"/>
                        </a:lnTo>
                        <a:lnTo>
                          <a:pt x="1022" y="427"/>
                        </a:lnTo>
                        <a:lnTo>
                          <a:pt x="1019" y="451"/>
                        </a:lnTo>
                        <a:lnTo>
                          <a:pt x="1015" y="473"/>
                        </a:lnTo>
                        <a:lnTo>
                          <a:pt x="1010" y="492"/>
                        </a:lnTo>
                        <a:lnTo>
                          <a:pt x="1004" y="507"/>
                        </a:lnTo>
                        <a:lnTo>
                          <a:pt x="990" y="531"/>
                        </a:lnTo>
                        <a:lnTo>
                          <a:pt x="977" y="551"/>
                        </a:lnTo>
                        <a:lnTo>
                          <a:pt x="961" y="571"/>
                        </a:lnTo>
                        <a:lnTo>
                          <a:pt x="943" y="591"/>
                        </a:lnTo>
                        <a:lnTo>
                          <a:pt x="924" y="610"/>
                        </a:lnTo>
                        <a:lnTo>
                          <a:pt x="904" y="629"/>
                        </a:lnTo>
                        <a:lnTo>
                          <a:pt x="883" y="648"/>
                        </a:lnTo>
                        <a:lnTo>
                          <a:pt x="861" y="666"/>
                        </a:lnTo>
                        <a:lnTo>
                          <a:pt x="816" y="701"/>
                        </a:lnTo>
                        <a:lnTo>
                          <a:pt x="794" y="718"/>
                        </a:lnTo>
                        <a:lnTo>
                          <a:pt x="771" y="733"/>
                        </a:lnTo>
                        <a:lnTo>
                          <a:pt x="750" y="748"/>
                        </a:lnTo>
                        <a:lnTo>
                          <a:pt x="729" y="762"/>
                        </a:lnTo>
                        <a:lnTo>
                          <a:pt x="710" y="774"/>
                        </a:lnTo>
                        <a:lnTo>
                          <a:pt x="692" y="786"/>
                        </a:lnTo>
                        <a:lnTo>
                          <a:pt x="675" y="796"/>
                        </a:lnTo>
                        <a:lnTo>
                          <a:pt x="659" y="805"/>
                        </a:lnTo>
                        <a:lnTo>
                          <a:pt x="647" y="812"/>
                        </a:lnTo>
                        <a:lnTo>
                          <a:pt x="636" y="819"/>
                        </a:lnTo>
                        <a:lnTo>
                          <a:pt x="628" y="823"/>
                        </a:lnTo>
                        <a:lnTo>
                          <a:pt x="624" y="826"/>
                        </a:lnTo>
                        <a:lnTo>
                          <a:pt x="622" y="826"/>
                        </a:lnTo>
                        <a:lnTo>
                          <a:pt x="622" y="828"/>
                        </a:lnTo>
                        <a:lnTo>
                          <a:pt x="624" y="834"/>
                        </a:lnTo>
                        <a:lnTo>
                          <a:pt x="625" y="843"/>
                        </a:lnTo>
                        <a:lnTo>
                          <a:pt x="627" y="854"/>
                        </a:lnTo>
                        <a:lnTo>
                          <a:pt x="629" y="868"/>
                        </a:lnTo>
                        <a:lnTo>
                          <a:pt x="631" y="882"/>
                        </a:lnTo>
                        <a:lnTo>
                          <a:pt x="634" y="898"/>
                        </a:lnTo>
                        <a:lnTo>
                          <a:pt x="636" y="915"/>
                        </a:lnTo>
                        <a:lnTo>
                          <a:pt x="639" y="930"/>
                        </a:lnTo>
                        <a:lnTo>
                          <a:pt x="641" y="945"/>
                        </a:lnTo>
                        <a:lnTo>
                          <a:pt x="643" y="959"/>
                        </a:lnTo>
                        <a:lnTo>
                          <a:pt x="645" y="971"/>
                        </a:lnTo>
                        <a:lnTo>
                          <a:pt x="645" y="980"/>
                        </a:lnTo>
                        <a:lnTo>
                          <a:pt x="645" y="993"/>
                        </a:lnTo>
                        <a:lnTo>
                          <a:pt x="645" y="1004"/>
                        </a:lnTo>
                        <a:lnTo>
                          <a:pt x="642" y="1013"/>
                        </a:lnTo>
                        <a:lnTo>
                          <a:pt x="639" y="1020"/>
                        </a:lnTo>
                        <a:lnTo>
                          <a:pt x="635" y="1026"/>
                        </a:lnTo>
                        <a:lnTo>
                          <a:pt x="635" y="1025"/>
                        </a:lnTo>
                        <a:lnTo>
                          <a:pt x="630" y="1030"/>
                        </a:lnTo>
                        <a:lnTo>
                          <a:pt x="625" y="1033"/>
                        </a:lnTo>
                        <a:lnTo>
                          <a:pt x="621" y="1034"/>
                        </a:lnTo>
                        <a:lnTo>
                          <a:pt x="0" y="103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5">
                      <a:alpha val="5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" name="Freeform 16">
                    <a:extLst>
                      <a:ext uri="{FF2B5EF4-FFF2-40B4-BE49-F238E27FC236}">
                        <a16:creationId xmlns:a16="http://schemas.microsoft.com/office/drawing/2014/main" id="{BE3245C0-92FE-4011-A779-C820CD1A76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64809" y="2868502"/>
                    <a:ext cx="606425" cy="823913"/>
                  </a:xfrm>
                  <a:custGeom>
                    <a:avLst/>
                    <a:gdLst/>
                    <a:ahLst/>
                    <a:cxnLst>
                      <a:cxn ang="0">
                        <a:pos x="373" y="21"/>
                      </a:cxn>
                      <a:cxn ang="0">
                        <a:pos x="348" y="70"/>
                      </a:cxn>
                      <a:cxn ang="0">
                        <a:pos x="315" y="124"/>
                      </a:cxn>
                      <a:cxn ang="0">
                        <a:pos x="276" y="180"/>
                      </a:cxn>
                      <a:cxn ang="0">
                        <a:pos x="216" y="265"/>
                      </a:cxn>
                      <a:cxn ang="0">
                        <a:pos x="179" y="314"/>
                      </a:cxn>
                      <a:cxn ang="0">
                        <a:pos x="142" y="361"/>
                      </a:cxn>
                      <a:cxn ang="0">
                        <a:pos x="108" y="403"/>
                      </a:cxn>
                      <a:cxn ang="0">
                        <a:pos x="77" y="442"/>
                      </a:cxn>
                      <a:cxn ang="0">
                        <a:pos x="51" y="473"/>
                      </a:cxn>
                      <a:cxn ang="0">
                        <a:pos x="31" y="498"/>
                      </a:cxn>
                      <a:cxn ang="0">
                        <a:pos x="18" y="513"/>
                      </a:cxn>
                      <a:cxn ang="0">
                        <a:pos x="13" y="519"/>
                      </a:cxn>
                      <a:cxn ang="0">
                        <a:pos x="20" y="506"/>
                      </a:cxn>
                      <a:cxn ang="0">
                        <a:pos x="23" y="486"/>
                      </a:cxn>
                      <a:cxn ang="0">
                        <a:pos x="23" y="464"/>
                      </a:cxn>
                      <a:cxn ang="0">
                        <a:pos x="19" y="438"/>
                      </a:cxn>
                      <a:cxn ang="0">
                        <a:pos x="14" y="408"/>
                      </a:cxn>
                      <a:cxn ang="0">
                        <a:pos x="9" y="375"/>
                      </a:cxn>
                      <a:cxn ang="0">
                        <a:pos x="5" y="347"/>
                      </a:cxn>
                      <a:cxn ang="0">
                        <a:pos x="2" y="327"/>
                      </a:cxn>
                      <a:cxn ang="0">
                        <a:pos x="0" y="319"/>
                      </a:cxn>
                      <a:cxn ang="0">
                        <a:pos x="6" y="316"/>
                      </a:cxn>
                      <a:cxn ang="0">
                        <a:pos x="25" y="305"/>
                      </a:cxn>
                      <a:cxn ang="0">
                        <a:pos x="53" y="289"/>
                      </a:cxn>
                      <a:cxn ang="0">
                        <a:pos x="88" y="267"/>
                      </a:cxn>
                      <a:cxn ang="0">
                        <a:pos x="128" y="241"/>
                      </a:cxn>
                      <a:cxn ang="0">
                        <a:pos x="172" y="211"/>
                      </a:cxn>
                      <a:cxn ang="0">
                        <a:pos x="239" y="159"/>
                      </a:cxn>
                      <a:cxn ang="0">
                        <a:pos x="282" y="122"/>
                      </a:cxn>
                      <a:cxn ang="0">
                        <a:pos x="321" y="84"/>
                      </a:cxn>
                      <a:cxn ang="0">
                        <a:pos x="355" y="44"/>
                      </a:cxn>
                      <a:cxn ang="0">
                        <a:pos x="382" y="0"/>
                      </a:cxn>
                    </a:cxnLst>
                    <a:rect l="0" t="0" r="r" b="b"/>
                    <a:pathLst>
                      <a:path w="382" h="519">
                        <a:moveTo>
                          <a:pt x="382" y="0"/>
                        </a:moveTo>
                        <a:lnTo>
                          <a:pt x="373" y="21"/>
                        </a:lnTo>
                        <a:lnTo>
                          <a:pt x="361" y="45"/>
                        </a:lnTo>
                        <a:lnTo>
                          <a:pt x="348" y="70"/>
                        </a:lnTo>
                        <a:lnTo>
                          <a:pt x="332" y="96"/>
                        </a:lnTo>
                        <a:lnTo>
                          <a:pt x="315" y="124"/>
                        </a:lnTo>
                        <a:lnTo>
                          <a:pt x="296" y="152"/>
                        </a:lnTo>
                        <a:lnTo>
                          <a:pt x="276" y="180"/>
                        </a:lnTo>
                        <a:lnTo>
                          <a:pt x="234" y="239"/>
                        </a:lnTo>
                        <a:lnTo>
                          <a:pt x="216" y="265"/>
                        </a:lnTo>
                        <a:lnTo>
                          <a:pt x="197" y="289"/>
                        </a:lnTo>
                        <a:lnTo>
                          <a:pt x="179" y="314"/>
                        </a:lnTo>
                        <a:lnTo>
                          <a:pt x="160" y="337"/>
                        </a:lnTo>
                        <a:lnTo>
                          <a:pt x="142" y="361"/>
                        </a:lnTo>
                        <a:lnTo>
                          <a:pt x="125" y="382"/>
                        </a:lnTo>
                        <a:lnTo>
                          <a:pt x="108" y="403"/>
                        </a:lnTo>
                        <a:lnTo>
                          <a:pt x="92" y="424"/>
                        </a:lnTo>
                        <a:lnTo>
                          <a:pt x="77" y="442"/>
                        </a:lnTo>
                        <a:lnTo>
                          <a:pt x="64" y="459"/>
                        </a:lnTo>
                        <a:lnTo>
                          <a:pt x="51" y="473"/>
                        </a:lnTo>
                        <a:lnTo>
                          <a:pt x="40" y="487"/>
                        </a:lnTo>
                        <a:lnTo>
                          <a:pt x="31" y="498"/>
                        </a:lnTo>
                        <a:lnTo>
                          <a:pt x="24" y="507"/>
                        </a:lnTo>
                        <a:lnTo>
                          <a:pt x="18" y="513"/>
                        </a:lnTo>
                        <a:lnTo>
                          <a:pt x="15" y="518"/>
                        </a:lnTo>
                        <a:lnTo>
                          <a:pt x="13" y="519"/>
                        </a:lnTo>
                        <a:lnTo>
                          <a:pt x="17" y="513"/>
                        </a:lnTo>
                        <a:lnTo>
                          <a:pt x="20" y="506"/>
                        </a:lnTo>
                        <a:lnTo>
                          <a:pt x="23" y="497"/>
                        </a:lnTo>
                        <a:lnTo>
                          <a:pt x="23" y="486"/>
                        </a:lnTo>
                        <a:lnTo>
                          <a:pt x="23" y="473"/>
                        </a:lnTo>
                        <a:lnTo>
                          <a:pt x="23" y="464"/>
                        </a:lnTo>
                        <a:lnTo>
                          <a:pt x="21" y="452"/>
                        </a:lnTo>
                        <a:lnTo>
                          <a:pt x="19" y="438"/>
                        </a:lnTo>
                        <a:lnTo>
                          <a:pt x="17" y="423"/>
                        </a:lnTo>
                        <a:lnTo>
                          <a:pt x="14" y="408"/>
                        </a:lnTo>
                        <a:lnTo>
                          <a:pt x="12" y="391"/>
                        </a:lnTo>
                        <a:lnTo>
                          <a:pt x="9" y="375"/>
                        </a:lnTo>
                        <a:lnTo>
                          <a:pt x="7" y="361"/>
                        </a:lnTo>
                        <a:lnTo>
                          <a:pt x="5" y="347"/>
                        </a:lnTo>
                        <a:lnTo>
                          <a:pt x="3" y="336"/>
                        </a:lnTo>
                        <a:lnTo>
                          <a:pt x="2" y="327"/>
                        </a:lnTo>
                        <a:lnTo>
                          <a:pt x="0" y="321"/>
                        </a:lnTo>
                        <a:lnTo>
                          <a:pt x="0" y="319"/>
                        </a:lnTo>
                        <a:lnTo>
                          <a:pt x="2" y="319"/>
                        </a:lnTo>
                        <a:lnTo>
                          <a:pt x="6" y="316"/>
                        </a:lnTo>
                        <a:lnTo>
                          <a:pt x="14" y="312"/>
                        </a:lnTo>
                        <a:lnTo>
                          <a:pt x="25" y="305"/>
                        </a:lnTo>
                        <a:lnTo>
                          <a:pt x="37" y="298"/>
                        </a:lnTo>
                        <a:lnTo>
                          <a:pt x="53" y="289"/>
                        </a:lnTo>
                        <a:lnTo>
                          <a:pt x="70" y="279"/>
                        </a:lnTo>
                        <a:lnTo>
                          <a:pt x="88" y="267"/>
                        </a:lnTo>
                        <a:lnTo>
                          <a:pt x="107" y="255"/>
                        </a:lnTo>
                        <a:lnTo>
                          <a:pt x="128" y="241"/>
                        </a:lnTo>
                        <a:lnTo>
                          <a:pt x="149" y="226"/>
                        </a:lnTo>
                        <a:lnTo>
                          <a:pt x="172" y="211"/>
                        </a:lnTo>
                        <a:lnTo>
                          <a:pt x="194" y="194"/>
                        </a:lnTo>
                        <a:lnTo>
                          <a:pt x="239" y="159"/>
                        </a:lnTo>
                        <a:lnTo>
                          <a:pt x="261" y="141"/>
                        </a:lnTo>
                        <a:lnTo>
                          <a:pt x="282" y="122"/>
                        </a:lnTo>
                        <a:lnTo>
                          <a:pt x="302" y="103"/>
                        </a:lnTo>
                        <a:lnTo>
                          <a:pt x="321" y="84"/>
                        </a:lnTo>
                        <a:lnTo>
                          <a:pt x="339" y="64"/>
                        </a:lnTo>
                        <a:lnTo>
                          <a:pt x="355" y="44"/>
                        </a:lnTo>
                        <a:lnTo>
                          <a:pt x="368" y="24"/>
                        </a:lnTo>
                        <a:lnTo>
                          <a:pt x="382" y="0"/>
                        </a:lnTo>
                        <a:close/>
                      </a:path>
                    </a:pathLst>
                  </a:custGeom>
                  <a:solidFill>
                    <a:schemeClr val="accent5">
                      <a:alpha val="5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3C91C6D-EDB2-4133-9918-DB8973949DF9}"/>
                </a:ext>
              </a:extLst>
            </p:cNvPr>
            <p:cNvSpPr txBox="1"/>
            <p:nvPr/>
          </p:nvSpPr>
          <p:spPr>
            <a:xfrm>
              <a:off x="750771" y="2588152"/>
              <a:ext cx="1940560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3500" indent="0">
                <a:buNone/>
              </a:pPr>
              <a:r>
                <a:rPr lang="en-US" dirty="0"/>
                <a:t>Investigate current situation:</a:t>
              </a:r>
            </a:p>
            <a:p>
              <a:pPr algn="ctr"/>
              <a:r>
                <a:rPr lang="en-US" sz="1200" dirty="0"/>
                <a:t>Focus groups: trainees, faculty, leadership</a:t>
              </a:r>
            </a:p>
            <a:p>
              <a:r>
                <a:rPr lang="en-US" sz="1200" dirty="0"/>
                <a:t>Confidential Surveys</a:t>
              </a:r>
            </a:p>
            <a:p>
              <a:endParaRPr lang="en-US" dirty="0"/>
            </a:p>
          </p:txBody>
        </p:sp>
        <p:pic>
          <p:nvPicPr>
            <p:cNvPr id="13" name="Graphic 12" descr="Badge 1 with solid fill">
              <a:extLst>
                <a:ext uri="{FF2B5EF4-FFF2-40B4-BE49-F238E27FC236}">
                  <a16:creationId xmlns:a16="http://schemas.microsoft.com/office/drawing/2014/main" id="{8FBFE650-FDDE-47D2-AD96-F3CCB5F98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95628" y="1782091"/>
              <a:ext cx="914400" cy="914400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2A5696D-3A9E-451E-BE93-70BE1BA31584}"/>
              </a:ext>
            </a:extLst>
          </p:cNvPr>
          <p:cNvGrpSpPr/>
          <p:nvPr/>
        </p:nvGrpSpPr>
        <p:grpSpPr>
          <a:xfrm rot="21258396">
            <a:off x="2973866" y="3417717"/>
            <a:ext cx="2375931" cy="2370746"/>
            <a:chOff x="3374055" y="3322820"/>
            <a:chExt cx="2375931" cy="2370746"/>
          </a:xfrm>
        </p:grpSpPr>
        <p:grpSp>
          <p:nvGrpSpPr>
            <p:cNvPr id="26" name="Group 93">
              <a:extLst>
                <a:ext uri="{FF2B5EF4-FFF2-40B4-BE49-F238E27FC236}">
                  <a16:creationId xmlns:a16="http://schemas.microsoft.com/office/drawing/2014/main" id="{A9C0FA7D-FAC9-4CF5-A10E-32CFC0AD97C3}"/>
                </a:ext>
              </a:extLst>
            </p:cNvPr>
            <p:cNvGrpSpPr/>
            <p:nvPr/>
          </p:nvGrpSpPr>
          <p:grpSpPr>
            <a:xfrm>
              <a:off x="3394013" y="3337716"/>
              <a:ext cx="2355973" cy="2355850"/>
              <a:chOff x="4035302" y="3200400"/>
              <a:chExt cx="2355973" cy="2355850"/>
            </a:xfrm>
          </p:grpSpPr>
          <p:grpSp>
            <p:nvGrpSpPr>
              <p:cNvPr id="27" name="Group 92">
                <a:extLst>
                  <a:ext uri="{FF2B5EF4-FFF2-40B4-BE49-F238E27FC236}">
                    <a16:creationId xmlns:a16="http://schemas.microsoft.com/office/drawing/2014/main" id="{05135193-1A2D-4606-B5EC-05570C3F7217}"/>
                  </a:ext>
                </a:extLst>
              </p:cNvPr>
              <p:cNvGrpSpPr/>
              <p:nvPr/>
            </p:nvGrpSpPr>
            <p:grpSpPr>
              <a:xfrm>
                <a:off x="4037012" y="3200400"/>
                <a:ext cx="2354263" cy="2355850"/>
                <a:chOff x="4037012" y="3200400"/>
                <a:chExt cx="2354263" cy="2355850"/>
              </a:xfrm>
            </p:grpSpPr>
            <p:sp>
              <p:nvSpPr>
                <p:cNvPr id="31" name="Rectangle 66">
                  <a:extLst>
                    <a:ext uri="{FF2B5EF4-FFF2-40B4-BE49-F238E27FC236}">
                      <a16:creationId xmlns:a16="http://schemas.microsoft.com/office/drawing/2014/main" id="{27C43B6A-936F-4316-943A-02844A4244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7012" y="3200400"/>
                  <a:ext cx="2354263" cy="2355850"/>
                </a:xfrm>
                <a:custGeom>
                  <a:avLst/>
                  <a:gdLst>
                    <a:gd name="connsiteX0" fmla="*/ 0 w 2354263"/>
                    <a:gd name="connsiteY0" fmla="*/ 0 h 2355850"/>
                    <a:gd name="connsiteX1" fmla="*/ 2354263 w 2354263"/>
                    <a:gd name="connsiteY1" fmla="*/ 0 h 2355850"/>
                    <a:gd name="connsiteX2" fmla="*/ 2354263 w 2354263"/>
                    <a:gd name="connsiteY2" fmla="*/ 2355850 h 2355850"/>
                    <a:gd name="connsiteX3" fmla="*/ 0 w 2354263"/>
                    <a:gd name="connsiteY3" fmla="*/ 2355850 h 2355850"/>
                    <a:gd name="connsiteX4" fmla="*/ 0 w 2354263"/>
                    <a:gd name="connsiteY4" fmla="*/ 0 h 2355850"/>
                    <a:gd name="connsiteX0" fmla="*/ 0 w 2354263"/>
                    <a:gd name="connsiteY0" fmla="*/ 0 h 2355850"/>
                    <a:gd name="connsiteX1" fmla="*/ 2354263 w 2354263"/>
                    <a:gd name="connsiteY1" fmla="*/ 0 h 2355850"/>
                    <a:gd name="connsiteX2" fmla="*/ 2354263 w 2354263"/>
                    <a:gd name="connsiteY2" fmla="*/ 2355850 h 2355850"/>
                    <a:gd name="connsiteX3" fmla="*/ 14726 w 2354263"/>
                    <a:gd name="connsiteY3" fmla="*/ 2279650 h 2355850"/>
                    <a:gd name="connsiteX4" fmla="*/ 0 w 2354263"/>
                    <a:gd name="connsiteY4" fmla="*/ 0 h 2355850"/>
                    <a:gd name="connsiteX0" fmla="*/ 0 w 2354263"/>
                    <a:gd name="connsiteY0" fmla="*/ 0 h 2355850"/>
                    <a:gd name="connsiteX1" fmla="*/ 2234982 w 2354263"/>
                    <a:gd name="connsiteY1" fmla="*/ 7883 h 2355850"/>
                    <a:gd name="connsiteX2" fmla="*/ 2354263 w 2354263"/>
                    <a:gd name="connsiteY2" fmla="*/ 2355850 h 2355850"/>
                    <a:gd name="connsiteX3" fmla="*/ 14726 w 2354263"/>
                    <a:gd name="connsiteY3" fmla="*/ 2279650 h 2355850"/>
                    <a:gd name="connsiteX4" fmla="*/ 0 w 2354263"/>
                    <a:gd name="connsiteY4" fmla="*/ 0 h 2355850"/>
                    <a:gd name="connsiteX0" fmla="*/ 0 w 2354263"/>
                    <a:gd name="connsiteY0" fmla="*/ 0 h 2355850"/>
                    <a:gd name="connsiteX1" fmla="*/ 2234982 w 2354263"/>
                    <a:gd name="connsiteY1" fmla="*/ 7883 h 2355850"/>
                    <a:gd name="connsiteX2" fmla="*/ 2354263 w 2354263"/>
                    <a:gd name="connsiteY2" fmla="*/ 2355850 h 2355850"/>
                    <a:gd name="connsiteX3" fmla="*/ 14726 w 2354263"/>
                    <a:gd name="connsiteY3" fmla="*/ 2279650 h 2355850"/>
                    <a:gd name="connsiteX4" fmla="*/ 0 w 2354263"/>
                    <a:gd name="connsiteY4" fmla="*/ 0 h 2355850"/>
                    <a:gd name="connsiteX0" fmla="*/ 0 w 2354263"/>
                    <a:gd name="connsiteY0" fmla="*/ 0 h 2355850"/>
                    <a:gd name="connsiteX1" fmla="*/ 2234982 w 2354263"/>
                    <a:gd name="connsiteY1" fmla="*/ 7883 h 2355850"/>
                    <a:gd name="connsiteX2" fmla="*/ 2354263 w 2354263"/>
                    <a:gd name="connsiteY2" fmla="*/ 2355850 h 2355850"/>
                    <a:gd name="connsiteX3" fmla="*/ 13686 w 2354263"/>
                    <a:gd name="connsiteY3" fmla="*/ 2227098 h 2355850"/>
                    <a:gd name="connsiteX4" fmla="*/ 0 w 2354263"/>
                    <a:gd name="connsiteY4" fmla="*/ 0 h 2355850"/>
                    <a:gd name="connsiteX0" fmla="*/ 0 w 2354263"/>
                    <a:gd name="connsiteY0" fmla="*/ 0 h 2355850"/>
                    <a:gd name="connsiteX1" fmla="*/ 2144604 w 2354263"/>
                    <a:gd name="connsiteY1" fmla="*/ 2628 h 2355850"/>
                    <a:gd name="connsiteX2" fmla="*/ 2354263 w 2354263"/>
                    <a:gd name="connsiteY2" fmla="*/ 2355850 h 2355850"/>
                    <a:gd name="connsiteX3" fmla="*/ 13686 w 2354263"/>
                    <a:gd name="connsiteY3" fmla="*/ 2227098 h 2355850"/>
                    <a:gd name="connsiteX4" fmla="*/ 0 w 2354263"/>
                    <a:gd name="connsiteY4" fmla="*/ 0 h 2355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4263" h="2355850">
                      <a:moveTo>
                        <a:pt x="0" y="0"/>
                      </a:moveTo>
                      <a:lnTo>
                        <a:pt x="2144604" y="2628"/>
                      </a:lnTo>
                      <a:lnTo>
                        <a:pt x="2354263" y="2355850"/>
                      </a:lnTo>
                      <a:lnTo>
                        <a:pt x="13686" y="2227098"/>
                      </a:lnTo>
                      <a:cubicBezTo>
                        <a:pt x="8777" y="1467215"/>
                        <a:pt x="4909" y="759883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miter lim="800000"/>
                  <a:headEnd/>
                  <a:tailEnd/>
                </a:ln>
                <a:effectLst>
                  <a:outerShdw blurRad="254000" dist="190500" dir="3180000" sx="96000" sy="96000" algn="tl" rotWithShape="0">
                    <a:prstClr val="black">
                      <a:alpha val="39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Rectangle 66">
                  <a:extLst>
                    <a:ext uri="{FF2B5EF4-FFF2-40B4-BE49-F238E27FC236}">
                      <a16:creationId xmlns:a16="http://schemas.microsoft.com/office/drawing/2014/main" id="{CF7CC0E6-6418-4C53-8013-A800F8D14F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7012" y="3200400"/>
                  <a:ext cx="2354263" cy="2355850"/>
                </a:xfrm>
                <a:prstGeom prst="rect">
                  <a:avLst/>
                </a:prstGeom>
                <a:solidFill>
                  <a:schemeClr val="bg1"/>
                </a:solidFill>
                <a:ln w="0">
                  <a:noFill/>
                  <a:prstDash val="solid"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8" name="Group 89">
                <a:extLst>
                  <a:ext uri="{FF2B5EF4-FFF2-40B4-BE49-F238E27FC236}">
                    <a16:creationId xmlns:a16="http://schemas.microsoft.com/office/drawing/2014/main" id="{4B35FDD5-32DD-4F8F-BC6D-470D8539F5A3}"/>
                  </a:ext>
                </a:extLst>
              </p:cNvPr>
              <p:cNvGrpSpPr/>
              <p:nvPr/>
            </p:nvGrpSpPr>
            <p:grpSpPr>
              <a:xfrm>
                <a:off x="4035302" y="3201182"/>
                <a:ext cx="2353040" cy="2349500"/>
                <a:chOff x="3275012" y="4724400"/>
                <a:chExt cx="2343150" cy="2349500"/>
              </a:xfrm>
            </p:grpSpPr>
            <p:sp>
              <p:nvSpPr>
                <p:cNvPr id="29" name="Rectangle 77">
                  <a:extLst>
                    <a:ext uri="{FF2B5EF4-FFF2-40B4-BE49-F238E27FC236}">
                      <a16:creationId xmlns:a16="http://schemas.microsoft.com/office/drawing/2014/main" id="{68DDC74B-0C87-447B-A3B1-ABD684F797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75012" y="4929187"/>
                  <a:ext cx="2343150" cy="2144713"/>
                </a:xfrm>
                <a:prstGeom prst="rect">
                  <a:avLst/>
                </a:prstGeom>
                <a:solidFill>
                  <a:schemeClr val="accent4">
                    <a:alpha val="50000"/>
                  </a:schemeClr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Rectangle 79">
                  <a:extLst>
                    <a:ext uri="{FF2B5EF4-FFF2-40B4-BE49-F238E27FC236}">
                      <a16:creationId xmlns:a16="http://schemas.microsoft.com/office/drawing/2014/main" id="{B2920051-983B-46E7-8544-2CDB180012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75012" y="4724400"/>
                  <a:ext cx="2343150" cy="204788"/>
                </a:xfrm>
                <a:prstGeom prst="rect">
                  <a:avLst/>
                </a:prstGeom>
                <a:solidFill>
                  <a:schemeClr val="accent4">
                    <a:alpha val="50000"/>
                  </a:schemeClr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8C591E1-5991-479B-9811-42EA4373A961}"/>
                </a:ext>
              </a:extLst>
            </p:cNvPr>
            <p:cNvSpPr txBox="1"/>
            <p:nvPr/>
          </p:nvSpPr>
          <p:spPr>
            <a:xfrm>
              <a:off x="3635786" y="4255673"/>
              <a:ext cx="1765430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3500" indent="0">
                <a:buNone/>
              </a:pPr>
              <a:r>
                <a:rPr lang="en-US" dirty="0"/>
                <a:t>Determine goal: % increase</a:t>
              </a:r>
            </a:p>
            <a:p>
              <a:pPr algn="ctr"/>
              <a:r>
                <a:rPr lang="en-US" sz="1200" i="1" dirty="0"/>
                <a:t>“20% increase at the time of the next survey”</a:t>
              </a:r>
            </a:p>
            <a:p>
              <a:endParaRPr lang="en-US" dirty="0"/>
            </a:p>
          </p:txBody>
        </p:sp>
        <p:pic>
          <p:nvPicPr>
            <p:cNvPr id="15" name="Graphic 14" descr="Badge with solid fill">
              <a:extLst>
                <a:ext uri="{FF2B5EF4-FFF2-40B4-BE49-F238E27FC236}">
                  <a16:creationId xmlns:a16="http://schemas.microsoft.com/office/drawing/2014/main" id="{C2A866DB-E2E8-4D7F-94B8-BD32A743F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374055" y="3322820"/>
              <a:ext cx="914400" cy="914400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DEA655B-08AE-4977-A960-AB646AA25F4D}"/>
              </a:ext>
            </a:extLst>
          </p:cNvPr>
          <p:cNvGrpSpPr/>
          <p:nvPr/>
        </p:nvGrpSpPr>
        <p:grpSpPr>
          <a:xfrm rot="1335173">
            <a:off x="3981524" y="1619086"/>
            <a:ext cx="2359429" cy="2390018"/>
            <a:chOff x="6182908" y="1519222"/>
            <a:chExt cx="2359429" cy="239001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567DFA9-14A0-4464-8A6D-C0DCC14486F5}"/>
                </a:ext>
              </a:extLst>
            </p:cNvPr>
            <p:cNvGrpSpPr/>
            <p:nvPr/>
          </p:nvGrpSpPr>
          <p:grpSpPr>
            <a:xfrm>
              <a:off x="6182908" y="1519222"/>
              <a:ext cx="2359429" cy="2390018"/>
              <a:chOff x="5942012" y="1752600"/>
              <a:chExt cx="2359429" cy="2390018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34" name="Freeform 31">
                <a:extLst>
                  <a:ext uri="{FF2B5EF4-FFF2-40B4-BE49-F238E27FC236}">
                    <a16:creationId xmlns:a16="http://schemas.microsoft.com/office/drawing/2014/main" id="{7E47A22A-564C-4A92-8D31-B7ECE7936112}"/>
                  </a:ext>
                </a:extLst>
              </p:cNvPr>
              <p:cNvSpPr/>
              <p:nvPr/>
            </p:nvSpPr>
            <p:spPr>
              <a:xfrm>
                <a:off x="5942012" y="1752600"/>
                <a:ext cx="2322286" cy="2390018"/>
              </a:xfrm>
              <a:custGeom>
                <a:avLst/>
                <a:gdLst>
                  <a:gd name="connsiteX0" fmla="*/ 365277 w 3118153"/>
                  <a:gd name="connsiteY0" fmla="*/ 2755295 h 3142343"/>
                  <a:gd name="connsiteX1" fmla="*/ 1337734 w 3118153"/>
                  <a:gd name="connsiteY1" fmla="*/ 2711752 h 3142343"/>
                  <a:gd name="connsiteX2" fmla="*/ 2019905 w 3118153"/>
                  <a:gd name="connsiteY2" fmla="*/ 2755295 h 3142343"/>
                  <a:gd name="connsiteX3" fmla="*/ 2716591 w 3118153"/>
                  <a:gd name="connsiteY3" fmla="*/ 2566609 h 3142343"/>
                  <a:gd name="connsiteX4" fmla="*/ 2731105 w 3118153"/>
                  <a:gd name="connsiteY4" fmla="*/ 403981 h 3142343"/>
                  <a:gd name="connsiteX5" fmla="*/ 394305 w 3118153"/>
                  <a:gd name="connsiteY5" fmla="*/ 389467 h 3142343"/>
                  <a:gd name="connsiteX6" fmla="*/ 365277 w 3118153"/>
                  <a:gd name="connsiteY6" fmla="*/ 2755295 h 3142343"/>
                  <a:gd name="connsiteX0" fmla="*/ 0 w 2752876"/>
                  <a:gd name="connsiteY0" fmla="*/ 2755295 h 3142343"/>
                  <a:gd name="connsiteX1" fmla="*/ 972457 w 2752876"/>
                  <a:gd name="connsiteY1" fmla="*/ 2711752 h 3142343"/>
                  <a:gd name="connsiteX2" fmla="*/ 1654628 w 2752876"/>
                  <a:gd name="connsiteY2" fmla="*/ 2755295 h 3142343"/>
                  <a:gd name="connsiteX3" fmla="*/ 2351314 w 2752876"/>
                  <a:gd name="connsiteY3" fmla="*/ 2566609 h 3142343"/>
                  <a:gd name="connsiteX4" fmla="*/ 2365828 w 2752876"/>
                  <a:gd name="connsiteY4" fmla="*/ 403981 h 3142343"/>
                  <a:gd name="connsiteX5" fmla="*/ 29028 w 2752876"/>
                  <a:gd name="connsiteY5" fmla="*/ 389467 h 3142343"/>
                  <a:gd name="connsiteX6" fmla="*/ 0 w 2752876"/>
                  <a:gd name="connsiteY6" fmla="*/ 2755295 h 3142343"/>
                  <a:gd name="connsiteX0" fmla="*/ 0 w 2752876"/>
                  <a:gd name="connsiteY0" fmla="*/ 2365828 h 2752876"/>
                  <a:gd name="connsiteX1" fmla="*/ 972457 w 2752876"/>
                  <a:gd name="connsiteY1" fmla="*/ 2322285 h 2752876"/>
                  <a:gd name="connsiteX2" fmla="*/ 1654628 w 2752876"/>
                  <a:gd name="connsiteY2" fmla="*/ 2365828 h 2752876"/>
                  <a:gd name="connsiteX3" fmla="*/ 2351314 w 2752876"/>
                  <a:gd name="connsiteY3" fmla="*/ 2177142 h 2752876"/>
                  <a:gd name="connsiteX4" fmla="*/ 2365828 w 2752876"/>
                  <a:gd name="connsiteY4" fmla="*/ 14514 h 2752876"/>
                  <a:gd name="connsiteX5" fmla="*/ 29028 w 2752876"/>
                  <a:gd name="connsiteY5" fmla="*/ 0 h 2752876"/>
                  <a:gd name="connsiteX6" fmla="*/ 0 w 2752876"/>
                  <a:gd name="connsiteY6" fmla="*/ 2365828 h 2752876"/>
                  <a:gd name="connsiteX0" fmla="*/ 0 w 2365828"/>
                  <a:gd name="connsiteY0" fmla="*/ 2365828 h 2752876"/>
                  <a:gd name="connsiteX1" fmla="*/ 972457 w 2365828"/>
                  <a:gd name="connsiteY1" fmla="*/ 2322285 h 2752876"/>
                  <a:gd name="connsiteX2" fmla="*/ 1654628 w 2365828"/>
                  <a:gd name="connsiteY2" fmla="*/ 2365828 h 2752876"/>
                  <a:gd name="connsiteX3" fmla="*/ 2351314 w 2365828"/>
                  <a:gd name="connsiteY3" fmla="*/ 2177142 h 2752876"/>
                  <a:gd name="connsiteX4" fmla="*/ 2365828 w 2365828"/>
                  <a:gd name="connsiteY4" fmla="*/ 14514 h 2752876"/>
                  <a:gd name="connsiteX5" fmla="*/ 29028 w 2365828"/>
                  <a:gd name="connsiteY5" fmla="*/ 0 h 2752876"/>
                  <a:gd name="connsiteX6" fmla="*/ 0 w 2365828"/>
                  <a:gd name="connsiteY6" fmla="*/ 2365828 h 2752876"/>
                  <a:gd name="connsiteX0" fmla="*/ 0 w 2365828"/>
                  <a:gd name="connsiteY0" fmla="*/ 2365828 h 2569028"/>
                  <a:gd name="connsiteX1" fmla="*/ 972457 w 2365828"/>
                  <a:gd name="connsiteY1" fmla="*/ 2322285 h 2569028"/>
                  <a:gd name="connsiteX2" fmla="*/ 1654628 w 2365828"/>
                  <a:gd name="connsiteY2" fmla="*/ 2365828 h 2569028"/>
                  <a:gd name="connsiteX3" fmla="*/ 2351314 w 2365828"/>
                  <a:gd name="connsiteY3" fmla="*/ 2177142 h 2569028"/>
                  <a:gd name="connsiteX4" fmla="*/ 2365828 w 2365828"/>
                  <a:gd name="connsiteY4" fmla="*/ 14514 h 2569028"/>
                  <a:gd name="connsiteX5" fmla="*/ 29028 w 2365828"/>
                  <a:gd name="connsiteY5" fmla="*/ 0 h 2569028"/>
                  <a:gd name="connsiteX6" fmla="*/ 0 w 2365828"/>
                  <a:gd name="connsiteY6" fmla="*/ 2365828 h 2569028"/>
                  <a:gd name="connsiteX0" fmla="*/ 0 w 2365828"/>
                  <a:gd name="connsiteY0" fmla="*/ 2365828 h 2390018"/>
                  <a:gd name="connsiteX1" fmla="*/ 972457 w 2365828"/>
                  <a:gd name="connsiteY1" fmla="*/ 2322285 h 2390018"/>
                  <a:gd name="connsiteX2" fmla="*/ 1654628 w 2365828"/>
                  <a:gd name="connsiteY2" fmla="*/ 2365828 h 2390018"/>
                  <a:gd name="connsiteX3" fmla="*/ 2351314 w 2365828"/>
                  <a:gd name="connsiteY3" fmla="*/ 2177142 h 2390018"/>
                  <a:gd name="connsiteX4" fmla="*/ 2365828 w 2365828"/>
                  <a:gd name="connsiteY4" fmla="*/ 14514 h 2390018"/>
                  <a:gd name="connsiteX5" fmla="*/ 29028 w 2365828"/>
                  <a:gd name="connsiteY5" fmla="*/ 0 h 2390018"/>
                  <a:gd name="connsiteX6" fmla="*/ 0 w 2365828"/>
                  <a:gd name="connsiteY6" fmla="*/ 2365828 h 2390018"/>
                  <a:gd name="connsiteX0" fmla="*/ 0 w 2365828"/>
                  <a:gd name="connsiteY0" fmla="*/ 2365828 h 2390018"/>
                  <a:gd name="connsiteX1" fmla="*/ 972457 w 2365828"/>
                  <a:gd name="connsiteY1" fmla="*/ 2322285 h 2390018"/>
                  <a:gd name="connsiteX2" fmla="*/ 1654628 w 2365828"/>
                  <a:gd name="connsiteY2" fmla="*/ 2365828 h 2390018"/>
                  <a:gd name="connsiteX3" fmla="*/ 2351314 w 2365828"/>
                  <a:gd name="connsiteY3" fmla="*/ 2177142 h 2390018"/>
                  <a:gd name="connsiteX4" fmla="*/ 2365828 w 2365828"/>
                  <a:gd name="connsiteY4" fmla="*/ 14514 h 2390018"/>
                  <a:gd name="connsiteX5" fmla="*/ 29028 w 2365828"/>
                  <a:gd name="connsiteY5" fmla="*/ 0 h 2390018"/>
                  <a:gd name="connsiteX6" fmla="*/ 0 w 2365828"/>
                  <a:gd name="connsiteY6" fmla="*/ 2365828 h 2390018"/>
                  <a:gd name="connsiteX0" fmla="*/ 26989 w 2336800"/>
                  <a:gd name="connsiteY0" fmla="*/ 2224314 h 2390018"/>
                  <a:gd name="connsiteX1" fmla="*/ 943429 w 2336800"/>
                  <a:gd name="connsiteY1" fmla="*/ 2322285 h 2390018"/>
                  <a:gd name="connsiteX2" fmla="*/ 1625600 w 2336800"/>
                  <a:gd name="connsiteY2" fmla="*/ 2365828 h 2390018"/>
                  <a:gd name="connsiteX3" fmla="*/ 2322286 w 2336800"/>
                  <a:gd name="connsiteY3" fmla="*/ 2177142 h 2390018"/>
                  <a:gd name="connsiteX4" fmla="*/ 2336800 w 2336800"/>
                  <a:gd name="connsiteY4" fmla="*/ 14514 h 2390018"/>
                  <a:gd name="connsiteX5" fmla="*/ 0 w 2336800"/>
                  <a:gd name="connsiteY5" fmla="*/ 0 h 2390018"/>
                  <a:gd name="connsiteX6" fmla="*/ 26989 w 2336800"/>
                  <a:gd name="connsiteY6" fmla="*/ 2224314 h 2390018"/>
                  <a:gd name="connsiteX0" fmla="*/ 26989 w 2322286"/>
                  <a:gd name="connsiteY0" fmla="*/ 2224314 h 2390018"/>
                  <a:gd name="connsiteX1" fmla="*/ 943429 w 2322286"/>
                  <a:gd name="connsiteY1" fmla="*/ 2322285 h 2390018"/>
                  <a:gd name="connsiteX2" fmla="*/ 1625600 w 2322286"/>
                  <a:gd name="connsiteY2" fmla="*/ 2365828 h 2390018"/>
                  <a:gd name="connsiteX3" fmla="*/ 2322286 w 2322286"/>
                  <a:gd name="connsiteY3" fmla="*/ 2177142 h 2390018"/>
                  <a:gd name="connsiteX4" fmla="*/ 2135188 w 2322286"/>
                  <a:gd name="connsiteY4" fmla="*/ 14514 h 2390018"/>
                  <a:gd name="connsiteX5" fmla="*/ 0 w 2322286"/>
                  <a:gd name="connsiteY5" fmla="*/ 0 h 2390018"/>
                  <a:gd name="connsiteX6" fmla="*/ 26989 w 2322286"/>
                  <a:gd name="connsiteY6" fmla="*/ 2224314 h 2390018"/>
                  <a:gd name="connsiteX0" fmla="*/ 26989 w 2322286"/>
                  <a:gd name="connsiteY0" fmla="*/ 2224314 h 2390018"/>
                  <a:gd name="connsiteX1" fmla="*/ 943429 w 2322286"/>
                  <a:gd name="connsiteY1" fmla="*/ 2322285 h 2390018"/>
                  <a:gd name="connsiteX2" fmla="*/ 1625600 w 2322286"/>
                  <a:gd name="connsiteY2" fmla="*/ 2365828 h 2390018"/>
                  <a:gd name="connsiteX3" fmla="*/ 2322286 w 2322286"/>
                  <a:gd name="connsiteY3" fmla="*/ 2177142 h 2390018"/>
                  <a:gd name="connsiteX4" fmla="*/ 2271033 w 2322286"/>
                  <a:gd name="connsiteY4" fmla="*/ 3628 h 2390018"/>
                  <a:gd name="connsiteX5" fmla="*/ 0 w 2322286"/>
                  <a:gd name="connsiteY5" fmla="*/ 0 h 2390018"/>
                  <a:gd name="connsiteX6" fmla="*/ 26989 w 2322286"/>
                  <a:gd name="connsiteY6" fmla="*/ 2224314 h 2390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22286" h="2390018">
                    <a:moveTo>
                      <a:pt x="26989" y="2224314"/>
                    </a:moveTo>
                    <a:cubicBezTo>
                      <a:pt x="243872" y="2223105"/>
                      <a:pt x="676994" y="2298699"/>
                      <a:pt x="943429" y="2322285"/>
                    </a:cubicBezTo>
                    <a:cubicBezTo>
                      <a:pt x="1209864" y="2345871"/>
                      <a:pt x="1395791" y="2390018"/>
                      <a:pt x="1625600" y="2365828"/>
                    </a:cubicBezTo>
                    <a:lnTo>
                      <a:pt x="2322286" y="2177142"/>
                    </a:lnTo>
                    <a:lnTo>
                      <a:pt x="2271033" y="3628"/>
                    </a:lnTo>
                    <a:lnTo>
                      <a:pt x="0" y="0"/>
                    </a:lnTo>
                    <a:lnTo>
                      <a:pt x="26989" y="2224314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254000" dist="190500" dir="3060000" sx="96000" sy="96000" algn="tl" rotWithShape="0">
                  <a:prstClr val="black">
                    <a:alpha val="3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3477DB77-BA42-4C10-BB2E-44DBD316E396}"/>
                  </a:ext>
                </a:extLst>
              </p:cNvPr>
              <p:cNvGrpSpPr/>
              <p:nvPr/>
            </p:nvGrpSpPr>
            <p:grpSpPr>
              <a:xfrm>
                <a:off x="5947178" y="1752600"/>
                <a:ext cx="2354263" cy="2385259"/>
                <a:chOff x="1827212" y="4472741"/>
                <a:chExt cx="2354263" cy="2385259"/>
              </a:xfrm>
              <a:grpFill/>
            </p:grpSpPr>
            <p:sp>
              <p:nvSpPr>
                <p:cNvPr id="36" name="Freeform 68">
                  <a:extLst>
                    <a:ext uri="{FF2B5EF4-FFF2-40B4-BE49-F238E27FC236}">
                      <a16:creationId xmlns:a16="http://schemas.microsoft.com/office/drawing/2014/main" id="{31D766E1-BD7F-408F-8A0F-01D96824ED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7212" y="4503737"/>
                  <a:ext cx="2354263" cy="2354263"/>
                </a:xfrm>
                <a:custGeom>
                  <a:avLst/>
                  <a:gdLst/>
                  <a:ahLst/>
                  <a:cxnLst>
                    <a:cxn ang="0">
                      <a:pos x="1483" y="0"/>
                    </a:cxn>
                    <a:cxn ang="0">
                      <a:pos x="1482" y="31"/>
                    </a:cxn>
                    <a:cxn ang="0">
                      <a:pos x="1481" y="117"/>
                    </a:cxn>
                    <a:cxn ang="0">
                      <a:pos x="1480" y="197"/>
                    </a:cxn>
                    <a:cxn ang="0">
                      <a:pos x="1478" y="293"/>
                    </a:cxn>
                    <a:cxn ang="0">
                      <a:pos x="1477" y="399"/>
                    </a:cxn>
                    <a:cxn ang="0">
                      <a:pos x="1475" y="513"/>
                    </a:cxn>
                    <a:cxn ang="0">
                      <a:pos x="1474" y="629"/>
                    </a:cxn>
                    <a:cxn ang="0">
                      <a:pos x="1472" y="744"/>
                    </a:cxn>
                    <a:cxn ang="0">
                      <a:pos x="1471" y="855"/>
                    </a:cxn>
                    <a:cxn ang="0">
                      <a:pos x="1470" y="1004"/>
                    </a:cxn>
                    <a:cxn ang="0">
                      <a:pos x="1469" y="1146"/>
                    </a:cxn>
                    <a:cxn ang="0">
                      <a:pos x="1466" y="1231"/>
                    </a:cxn>
                    <a:cxn ang="0">
                      <a:pos x="1462" y="1289"/>
                    </a:cxn>
                    <a:cxn ang="0">
                      <a:pos x="1459" y="1341"/>
                    </a:cxn>
                    <a:cxn ang="0">
                      <a:pos x="1457" y="1376"/>
                    </a:cxn>
                    <a:cxn ang="0">
                      <a:pos x="1456" y="1390"/>
                    </a:cxn>
                    <a:cxn ang="0">
                      <a:pos x="1445" y="1393"/>
                    </a:cxn>
                    <a:cxn ang="0">
                      <a:pos x="1415" y="1402"/>
                    </a:cxn>
                    <a:cxn ang="0">
                      <a:pos x="1370" y="1414"/>
                    </a:cxn>
                    <a:cxn ang="0">
                      <a:pos x="1314" y="1429"/>
                    </a:cxn>
                    <a:cxn ang="0">
                      <a:pos x="1250" y="1444"/>
                    </a:cxn>
                    <a:cxn ang="0">
                      <a:pos x="1186" y="1459"/>
                    </a:cxn>
                    <a:cxn ang="0">
                      <a:pos x="1124" y="1471"/>
                    </a:cxn>
                    <a:cxn ang="0">
                      <a:pos x="1068" y="1480"/>
                    </a:cxn>
                    <a:cxn ang="0">
                      <a:pos x="1023" y="1483"/>
                    </a:cxn>
                    <a:cxn ang="0">
                      <a:pos x="948" y="1480"/>
                    </a:cxn>
                    <a:cxn ang="0">
                      <a:pos x="854" y="1474"/>
                    </a:cxn>
                    <a:cxn ang="0">
                      <a:pos x="749" y="1467"/>
                    </a:cxn>
                    <a:cxn ang="0">
                      <a:pos x="635" y="1463"/>
                    </a:cxn>
                    <a:cxn ang="0">
                      <a:pos x="523" y="1462"/>
                    </a:cxn>
                    <a:cxn ang="0">
                      <a:pos x="418" y="1464"/>
                    </a:cxn>
                    <a:cxn ang="0">
                      <a:pos x="317" y="1467"/>
                    </a:cxn>
                    <a:cxn ang="0">
                      <a:pos x="225" y="1471"/>
                    </a:cxn>
                    <a:cxn ang="0">
                      <a:pos x="142" y="1474"/>
                    </a:cxn>
                    <a:cxn ang="0">
                      <a:pos x="76" y="1478"/>
                    </a:cxn>
                    <a:cxn ang="0">
                      <a:pos x="29" y="1481"/>
                    </a:cxn>
                    <a:cxn ang="0">
                      <a:pos x="3" y="148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83" h="1483">
                      <a:moveTo>
                        <a:pt x="0" y="0"/>
                      </a:moveTo>
                      <a:lnTo>
                        <a:pt x="1483" y="0"/>
                      </a:lnTo>
                      <a:lnTo>
                        <a:pt x="1483" y="14"/>
                      </a:lnTo>
                      <a:lnTo>
                        <a:pt x="1482" y="31"/>
                      </a:lnTo>
                      <a:lnTo>
                        <a:pt x="1482" y="83"/>
                      </a:lnTo>
                      <a:lnTo>
                        <a:pt x="1481" y="117"/>
                      </a:lnTo>
                      <a:lnTo>
                        <a:pt x="1481" y="155"/>
                      </a:lnTo>
                      <a:lnTo>
                        <a:pt x="1480" y="197"/>
                      </a:lnTo>
                      <a:lnTo>
                        <a:pt x="1479" y="244"/>
                      </a:lnTo>
                      <a:lnTo>
                        <a:pt x="1478" y="293"/>
                      </a:lnTo>
                      <a:lnTo>
                        <a:pt x="1478" y="345"/>
                      </a:lnTo>
                      <a:lnTo>
                        <a:pt x="1477" y="399"/>
                      </a:lnTo>
                      <a:lnTo>
                        <a:pt x="1476" y="455"/>
                      </a:lnTo>
                      <a:lnTo>
                        <a:pt x="1475" y="513"/>
                      </a:lnTo>
                      <a:lnTo>
                        <a:pt x="1474" y="571"/>
                      </a:lnTo>
                      <a:lnTo>
                        <a:pt x="1474" y="629"/>
                      </a:lnTo>
                      <a:lnTo>
                        <a:pt x="1473" y="687"/>
                      </a:lnTo>
                      <a:lnTo>
                        <a:pt x="1472" y="744"/>
                      </a:lnTo>
                      <a:lnTo>
                        <a:pt x="1471" y="801"/>
                      </a:lnTo>
                      <a:lnTo>
                        <a:pt x="1471" y="855"/>
                      </a:lnTo>
                      <a:lnTo>
                        <a:pt x="1470" y="907"/>
                      </a:lnTo>
                      <a:lnTo>
                        <a:pt x="1470" y="1004"/>
                      </a:lnTo>
                      <a:lnTo>
                        <a:pt x="1469" y="1048"/>
                      </a:lnTo>
                      <a:lnTo>
                        <a:pt x="1469" y="1146"/>
                      </a:lnTo>
                      <a:lnTo>
                        <a:pt x="1468" y="1173"/>
                      </a:lnTo>
                      <a:lnTo>
                        <a:pt x="1466" y="1231"/>
                      </a:lnTo>
                      <a:lnTo>
                        <a:pt x="1464" y="1261"/>
                      </a:lnTo>
                      <a:lnTo>
                        <a:pt x="1462" y="1289"/>
                      </a:lnTo>
                      <a:lnTo>
                        <a:pt x="1461" y="1317"/>
                      </a:lnTo>
                      <a:lnTo>
                        <a:pt x="1459" y="1341"/>
                      </a:lnTo>
                      <a:lnTo>
                        <a:pt x="1458" y="1361"/>
                      </a:lnTo>
                      <a:lnTo>
                        <a:pt x="1457" y="1376"/>
                      </a:lnTo>
                      <a:lnTo>
                        <a:pt x="1456" y="1386"/>
                      </a:lnTo>
                      <a:lnTo>
                        <a:pt x="1456" y="1390"/>
                      </a:lnTo>
                      <a:lnTo>
                        <a:pt x="1453" y="1391"/>
                      </a:lnTo>
                      <a:lnTo>
                        <a:pt x="1445" y="1393"/>
                      </a:lnTo>
                      <a:lnTo>
                        <a:pt x="1432" y="1397"/>
                      </a:lnTo>
                      <a:lnTo>
                        <a:pt x="1415" y="1402"/>
                      </a:lnTo>
                      <a:lnTo>
                        <a:pt x="1394" y="1408"/>
                      </a:lnTo>
                      <a:lnTo>
                        <a:pt x="1370" y="1414"/>
                      </a:lnTo>
                      <a:lnTo>
                        <a:pt x="1343" y="1421"/>
                      </a:lnTo>
                      <a:lnTo>
                        <a:pt x="1314" y="1429"/>
                      </a:lnTo>
                      <a:lnTo>
                        <a:pt x="1283" y="1437"/>
                      </a:lnTo>
                      <a:lnTo>
                        <a:pt x="1250" y="1444"/>
                      </a:lnTo>
                      <a:lnTo>
                        <a:pt x="1218" y="1452"/>
                      </a:lnTo>
                      <a:lnTo>
                        <a:pt x="1186" y="1459"/>
                      </a:lnTo>
                      <a:lnTo>
                        <a:pt x="1154" y="1465"/>
                      </a:lnTo>
                      <a:lnTo>
                        <a:pt x="1124" y="1471"/>
                      </a:lnTo>
                      <a:lnTo>
                        <a:pt x="1095" y="1476"/>
                      </a:lnTo>
                      <a:lnTo>
                        <a:pt x="1068" y="1480"/>
                      </a:lnTo>
                      <a:lnTo>
                        <a:pt x="1044" y="1482"/>
                      </a:lnTo>
                      <a:lnTo>
                        <a:pt x="1023" y="1483"/>
                      </a:lnTo>
                      <a:lnTo>
                        <a:pt x="988" y="1482"/>
                      </a:lnTo>
                      <a:lnTo>
                        <a:pt x="948" y="1480"/>
                      </a:lnTo>
                      <a:lnTo>
                        <a:pt x="902" y="1478"/>
                      </a:lnTo>
                      <a:lnTo>
                        <a:pt x="854" y="1474"/>
                      </a:lnTo>
                      <a:lnTo>
                        <a:pt x="803" y="1471"/>
                      </a:lnTo>
                      <a:lnTo>
                        <a:pt x="749" y="1467"/>
                      </a:lnTo>
                      <a:lnTo>
                        <a:pt x="693" y="1465"/>
                      </a:lnTo>
                      <a:lnTo>
                        <a:pt x="635" y="1463"/>
                      </a:lnTo>
                      <a:lnTo>
                        <a:pt x="577" y="1462"/>
                      </a:lnTo>
                      <a:lnTo>
                        <a:pt x="523" y="1462"/>
                      </a:lnTo>
                      <a:lnTo>
                        <a:pt x="470" y="1463"/>
                      </a:lnTo>
                      <a:lnTo>
                        <a:pt x="418" y="1464"/>
                      </a:lnTo>
                      <a:lnTo>
                        <a:pt x="367" y="1465"/>
                      </a:lnTo>
                      <a:lnTo>
                        <a:pt x="317" y="1467"/>
                      </a:lnTo>
                      <a:lnTo>
                        <a:pt x="270" y="1469"/>
                      </a:lnTo>
                      <a:lnTo>
                        <a:pt x="225" y="1471"/>
                      </a:lnTo>
                      <a:lnTo>
                        <a:pt x="181" y="1473"/>
                      </a:lnTo>
                      <a:lnTo>
                        <a:pt x="142" y="1474"/>
                      </a:lnTo>
                      <a:lnTo>
                        <a:pt x="107" y="1476"/>
                      </a:lnTo>
                      <a:lnTo>
                        <a:pt x="76" y="1478"/>
                      </a:lnTo>
                      <a:lnTo>
                        <a:pt x="50" y="1480"/>
                      </a:lnTo>
                      <a:lnTo>
                        <a:pt x="29" y="1481"/>
                      </a:lnTo>
                      <a:lnTo>
                        <a:pt x="13" y="1482"/>
                      </a:lnTo>
                      <a:lnTo>
                        <a:pt x="3" y="1483"/>
                      </a:lnTo>
                      <a:lnTo>
                        <a:pt x="0" y="148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68">
                  <a:extLst>
                    <a:ext uri="{FF2B5EF4-FFF2-40B4-BE49-F238E27FC236}">
                      <a16:creationId xmlns:a16="http://schemas.microsoft.com/office/drawing/2014/main" id="{F85956A6-1029-4ABA-AC58-CDE72E8621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7212" y="4472741"/>
                  <a:ext cx="2354263" cy="2385259"/>
                </a:xfrm>
                <a:custGeom>
                  <a:avLst/>
                  <a:gdLst/>
                  <a:ahLst/>
                  <a:cxnLst>
                    <a:cxn ang="0">
                      <a:pos x="1483" y="0"/>
                    </a:cxn>
                    <a:cxn ang="0">
                      <a:pos x="1482" y="31"/>
                    </a:cxn>
                    <a:cxn ang="0">
                      <a:pos x="1481" y="117"/>
                    </a:cxn>
                    <a:cxn ang="0">
                      <a:pos x="1480" y="197"/>
                    </a:cxn>
                    <a:cxn ang="0">
                      <a:pos x="1478" y="293"/>
                    </a:cxn>
                    <a:cxn ang="0">
                      <a:pos x="1477" y="399"/>
                    </a:cxn>
                    <a:cxn ang="0">
                      <a:pos x="1475" y="513"/>
                    </a:cxn>
                    <a:cxn ang="0">
                      <a:pos x="1474" y="629"/>
                    </a:cxn>
                    <a:cxn ang="0">
                      <a:pos x="1472" y="744"/>
                    </a:cxn>
                    <a:cxn ang="0">
                      <a:pos x="1471" y="855"/>
                    </a:cxn>
                    <a:cxn ang="0">
                      <a:pos x="1470" y="1004"/>
                    </a:cxn>
                    <a:cxn ang="0">
                      <a:pos x="1469" y="1146"/>
                    </a:cxn>
                    <a:cxn ang="0">
                      <a:pos x="1466" y="1231"/>
                    </a:cxn>
                    <a:cxn ang="0">
                      <a:pos x="1462" y="1289"/>
                    </a:cxn>
                    <a:cxn ang="0">
                      <a:pos x="1459" y="1341"/>
                    </a:cxn>
                    <a:cxn ang="0">
                      <a:pos x="1457" y="1376"/>
                    </a:cxn>
                    <a:cxn ang="0">
                      <a:pos x="1456" y="1390"/>
                    </a:cxn>
                    <a:cxn ang="0">
                      <a:pos x="1445" y="1393"/>
                    </a:cxn>
                    <a:cxn ang="0">
                      <a:pos x="1415" y="1402"/>
                    </a:cxn>
                    <a:cxn ang="0">
                      <a:pos x="1370" y="1414"/>
                    </a:cxn>
                    <a:cxn ang="0">
                      <a:pos x="1314" y="1429"/>
                    </a:cxn>
                    <a:cxn ang="0">
                      <a:pos x="1250" y="1444"/>
                    </a:cxn>
                    <a:cxn ang="0">
                      <a:pos x="1186" y="1459"/>
                    </a:cxn>
                    <a:cxn ang="0">
                      <a:pos x="1124" y="1471"/>
                    </a:cxn>
                    <a:cxn ang="0">
                      <a:pos x="1068" y="1480"/>
                    </a:cxn>
                    <a:cxn ang="0">
                      <a:pos x="1023" y="1483"/>
                    </a:cxn>
                    <a:cxn ang="0">
                      <a:pos x="948" y="1480"/>
                    </a:cxn>
                    <a:cxn ang="0">
                      <a:pos x="854" y="1474"/>
                    </a:cxn>
                    <a:cxn ang="0">
                      <a:pos x="749" y="1467"/>
                    </a:cxn>
                    <a:cxn ang="0">
                      <a:pos x="635" y="1463"/>
                    </a:cxn>
                    <a:cxn ang="0">
                      <a:pos x="523" y="1462"/>
                    </a:cxn>
                    <a:cxn ang="0">
                      <a:pos x="418" y="1464"/>
                    </a:cxn>
                    <a:cxn ang="0">
                      <a:pos x="317" y="1467"/>
                    </a:cxn>
                    <a:cxn ang="0">
                      <a:pos x="225" y="1471"/>
                    </a:cxn>
                    <a:cxn ang="0">
                      <a:pos x="142" y="1474"/>
                    </a:cxn>
                    <a:cxn ang="0">
                      <a:pos x="76" y="1478"/>
                    </a:cxn>
                    <a:cxn ang="0">
                      <a:pos x="29" y="1481"/>
                    </a:cxn>
                    <a:cxn ang="0">
                      <a:pos x="3" y="148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83" h="1483">
                      <a:moveTo>
                        <a:pt x="0" y="0"/>
                      </a:moveTo>
                      <a:lnTo>
                        <a:pt x="1483" y="0"/>
                      </a:lnTo>
                      <a:lnTo>
                        <a:pt x="1483" y="14"/>
                      </a:lnTo>
                      <a:lnTo>
                        <a:pt x="1482" y="31"/>
                      </a:lnTo>
                      <a:lnTo>
                        <a:pt x="1482" y="83"/>
                      </a:lnTo>
                      <a:lnTo>
                        <a:pt x="1481" y="117"/>
                      </a:lnTo>
                      <a:lnTo>
                        <a:pt x="1481" y="155"/>
                      </a:lnTo>
                      <a:lnTo>
                        <a:pt x="1480" y="197"/>
                      </a:lnTo>
                      <a:lnTo>
                        <a:pt x="1479" y="244"/>
                      </a:lnTo>
                      <a:lnTo>
                        <a:pt x="1478" y="293"/>
                      </a:lnTo>
                      <a:lnTo>
                        <a:pt x="1478" y="345"/>
                      </a:lnTo>
                      <a:lnTo>
                        <a:pt x="1477" y="399"/>
                      </a:lnTo>
                      <a:lnTo>
                        <a:pt x="1476" y="455"/>
                      </a:lnTo>
                      <a:lnTo>
                        <a:pt x="1475" y="513"/>
                      </a:lnTo>
                      <a:lnTo>
                        <a:pt x="1474" y="571"/>
                      </a:lnTo>
                      <a:lnTo>
                        <a:pt x="1474" y="629"/>
                      </a:lnTo>
                      <a:lnTo>
                        <a:pt x="1473" y="687"/>
                      </a:lnTo>
                      <a:lnTo>
                        <a:pt x="1472" y="744"/>
                      </a:lnTo>
                      <a:lnTo>
                        <a:pt x="1471" y="801"/>
                      </a:lnTo>
                      <a:lnTo>
                        <a:pt x="1471" y="855"/>
                      </a:lnTo>
                      <a:lnTo>
                        <a:pt x="1470" y="907"/>
                      </a:lnTo>
                      <a:lnTo>
                        <a:pt x="1470" y="1004"/>
                      </a:lnTo>
                      <a:lnTo>
                        <a:pt x="1469" y="1048"/>
                      </a:lnTo>
                      <a:lnTo>
                        <a:pt x="1469" y="1146"/>
                      </a:lnTo>
                      <a:lnTo>
                        <a:pt x="1468" y="1173"/>
                      </a:lnTo>
                      <a:lnTo>
                        <a:pt x="1466" y="1231"/>
                      </a:lnTo>
                      <a:lnTo>
                        <a:pt x="1464" y="1261"/>
                      </a:lnTo>
                      <a:lnTo>
                        <a:pt x="1462" y="1289"/>
                      </a:lnTo>
                      <a:lnTo>
                        <a:pt x="1461" y="1317"/>
                      </a:lnTo>
                      <a:lnTo>
                        <a:pt x="1459" y="1341"/>
                      </a:lnTo>
                      <a:lnTo>
                        <a:pt x="1458" y="1361"/>
                      </a:lnTo>
                      <a:lnTo>
                        <a:pt x="1457" y="1376"/>
                      </a:lnTo>
                      <a:lnTo>
                        <a:pt x="1456" y="1386"/>
                      </a:lnTo>
                      <a:lnTo>
                        <a:pt x="1456" y="1390"/>
                      </a:lnTo>
                      <a:lnTo>
                        <a:pt x="1453" y="1391"/>
                      </a:lnTo>
                      <a:lnTo>
                        <a:pt x="1445" y="1393"/>
                      </a:lnTo>
                      <a:lnTo>
                        <a:pt x="1432" y="1397"/>
                      </a:lnTo>
                      <a:lnTo>
                        <a:pt x="1415" y="1402"/>
                      </a:lnTo>
                      <a:lnTo>
                        <a:pt x="1394" y="1408"/>
                      </a:lnTo>
                      <a:lnTo>
                        <a:pt x="1370" y="1414"/>
                      </a:lnTo>
                      <a:lnTo>
                        <a:pt x="1343" y="1421"/>
                      </a:lnTo>
                      <a:lnTo>
                        <a:pt x="1314" y="1429"/>
                      </a:lnTo>
                      <a:lnTo>
                        <a:pt x="1283" y="1437"/>
                      </a:lnTo>
                      <a:lnTo>
                        <a:pt x="1250" y="1444"/>
                      </a:lnTo>
                      <a:lnTo>
                        <a:pt x="1218" y="1452"/>
                      </a:lnTo>
                      <a:lnTo>
                        <a:pt x="1186" y="1459"/>
                      </a:lnTo>
                      <a:lnTo>
                        <a:pt x="1154" y="1465"/>
                      </a:lnTo>
                      <a:lnTo>
                        <a:pt x="1124" y="1471"/>
                      </a:lnTo>
                      <a:lnTo>
                        <a:pt x="1095" y="1476"/>
                      </a:lnTo>
                      <a:lnTo>
                        <a:pt x="1068" y="1480"/>
                      </a:lnTo>
                      <a:lnTo>
                        <a:pt x="1044" y="1482"/>
                      </a:lnTo>
                      <a:lnTo>
                        <a:pt x="1023" y="1483"/>
                      </a:lnTo>
                      <a:lnTo>
                        <a:pt x="988" y="1482"/>
                      </a:lnTo>
                      <a:lnTo>
                        <a:pt x="948" y="1480"/>
                      </a:lnTo>
                      <a:lnTo>
                        <a:pt x="902" y="1478"/>
                      </a:lnTo>
                      <a:lnTo>
                        <a:pt x="854" y="1474"/>
                      </a:lnTo>
                      <a:lnTo>
                        <a:pt x="803" y="1471"/>
                      </a:lnTo>
                      <a:lnTo>
                        <a:pt x="749" y="1467"/>
                      </a:lnTo>
                      <a:lnTo>
                        <a:pt x="693" y="1465"/>
                      </a:lnTo>
                      <a:lnTo>
                        <a:pt x="635" y="1463"/>
                      </a:lnTo>
                      <a:lnTo>
                        <a:pt x="577" y="1462"/>
                      </a:lnTo>
                      <a:lnTo>
                        <a:pt x="523" y="1462"/>
                      </a:lnTo>
                      <a:lnTo>
                        <a:pt x="470" y="1463"/>
                      </a:lnTo>
                      <a:lnTo>
                        <a:pt x="418" y="1464"/>
                      </a:lnTo>
                      <a:lnTo>
                        <a:pt x="367" y="1465"/>
                      </a:lnTo>
                      <a:lnTo>
                        <a:pt x="317" y="1467"/>
                      </a:lnTo>
                      <a:lnTo>
                        <a:pt x="270" y="1469"/>
                      </a:lnTo>
                      <a:lnTo>
                        <a:pt x="225" y="1471"/>
                      </a:lnTo>
                      <a:lnTo>
                        <a:pt x="181" y="1473"/>
                      </a:lnTo>
                      <a:lnTo>
                        <a:pt x="142" y="1474"/>
                      </a:lnTo>
                      <a:lnTo>
                        <a:pt x="107" y="1476"/>
                      </a:lnTo>
                      <a:lnTo>
                        <a:pt x="76" y="1478"/>
                      </a:lnTo>
                      <a:lnTo>
                        <a:pt x="50" y="1480"/>
                      </a:lnTo>
                      <a:lnTo>
                        <a:pt x="29" y="1481"/>
                      </a:lnTo>
                      <a:lnTo>
                        <a:pt x="13" y="1482"/>
                      </a:lnTo>
                      <a:lnTo>
                        <a:pt x="3" y="1483"/>
                      </a:lnTo>
                      <a:lnTo>
                        <a:pt x="0" y="148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82">
                  <a:extLst>
                    <a:ext uri="{FF2B5EF4-FFF2-40B4-BE49-F238E27FC236}">
                      <a16:creationId xmlns:a16="http://schemas.microsoft.com/office/drawing/2014/main" id="{631D25B8-014F-4302-A4C5-251EA0C1D8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6992" y="6327169"/>
                  <a:ext cx="644525" cy="530225"/>
                </a:xfrm>
                <a:custGeom>
                  <a:avLst/>
                  <a:gdLst/>
                  <a:ahLst/>
                  <a:cxnLst>
                    <a:cxn ang="0">
                      <a:pos x="406" y="0"/>
                    </a:cxn>
                    <a:cxn ang="0">
                      <a:pos x="405" y="27"/>
                    </a:cxn>
                    <a:cxn ang="0">
                      <a:pos x="403" y="85"/>
                    </a:cxn>
                    <a:cxn ang="0">
                      <a:pos x="401" y="115"/>
                    </a:cxn>
                    <a:cxn ang="0">
                      <a:pos x="399" y="143"/>
                    </a:cxn>
                    <a:cxn ang="0">
                      <a:pos x="397" y="171"/>
                    </a:cxn>
                    <a:cxn ang="0">
                      <a:pos x="396" y="195"/>
                    </a:cxn>
                    <a:cxn ang="0">
                      <a:pos x="394" y="215"/>
                    </a:cxn>
                    <a:cxn ang="0">
                      <a:pos x="393" y="230"/>
                    </a:cxn>
                    <a:cxn ang="0">
                      <a:pos x="392" y="240"/>
                    </a:cxn>
                    <a:cxn ang="0">
                      <a:pos x="392" y="244"/>
                    </a:cxn>
                    <a:cxn ang="0">
                      <a:pos x="389" y="245"/>
                    </a:cxn>
                    <a:cxn ang="0">
                      <a:pos x="381" y="247"/>
                    </a:cxn>
                    <a:cxn ang="0">
                      <a:pos x="367" y="251"/>
                    </a:cxn>
                    <a:cxn ang="0">
                      <a:pos x="350" y="256"/>
                    </a:cxn>
                    <a:cxn ang="0">
                      <a:pos x="328" y="262"/>
                    </a:cxn>
                    <a:cxn ang="0">
                      <a:pos x="304" y="269"/>
                    </a:cxn>
                    <a:cxn ang="0">
                      <a:pos x="276" y="276"/>
                    </a:cxn>
                    <a:cxn ang="0">
                      <a:pos x="247" y="283"/>
                    </a:cxn>
                    <a:cxn ang="0">
                      <a:pos x="216" y="291"/>
                    </a:cxn>
                    <a:cxn ang="0">
                      <a:pos x="183" y="299"/>
                    </a:cxn>
                    <a:cxn ang="0">
                      <a:pos x="150" y="306"/>
                    </a:cxn>
                    <a:cxn ang="0">
                      <a:pos x="118" y="314"/>
                    </a:cxn>
                    <a:cxn ang="0">
                      <a:pos x="86" y="320"/>
                    </a:cxn>
                    <a:cxn ang="0">
                      <a:pos x="55" y="326"/>
                    </a:cxn>
                    <a:cxn ang="0">
                      <a:pos x="26" y="331"/>
                    </a:cxn>
                    <a:cxn ang="0">
                      <a:pos x="0" y="334"/>
                    </a:cxn>
                    <a:cxn ang="0">
                      <a:pos x="406" y="0"/>
                    </a:cxn>
                  </a:cxnLst>
                  <a:rect l="0" t="0" r="r" b="b"/>
                  <a:pathLst>
                    <a:path w="406" h="334">
                      <a:moveTo>
                        <a:pt x="406" y="0"/>
                      </a:moveTo>
                      <a:lnTo>
                        <a:pt x="405" y="27"/>
                      </a:lnTo>
                      <a:lnTo>
                        <a:pt x="403" y="85"/>
                      </a:lnTo>
                      <a:lnTo>
                        <a:pt x="401" y="115"/>
                      </a:lnTo>
                      <a:lnTo>
                        <a:pt x="399" y="143"/>
                      </a:lnTo>
                      <a:lnTo>
                        <a:pt x="397" y="171"/>
                      </a:lnTo>
                      <a:lnTo>
                        <a:pt x="396" y="195"/>
                      </a:lnTo>
                      <a:lnTo>
                        <a:pt x="394" y="215"/>
                      </a:lnTo>
                      <a:lnTo>
                        <a:pt x="393" y="230"/>
                      </a:lnTo>
                      <a:lnTo>
                        <a:pt x="392" y="240"/>
                      </a:lnTo>
                      <a:lnTo>
                        <a:pt x="392" y="244"/>
                      </a:lnTo>
                      <a:lnTo>
                        <a:pt x="389" y="245"/>
                      </a:lnTo>
                      <a:lnTo>
                        <a:pt x="381" y="247"/>
                      </a:lnTo>
                      <a:lnTo>
                        <a:pt x="367" y="251"/>
                      </a:lnTo>
                      <a:lnTo>
                        <a:pt x="350" y="256"/>
                      </a:lnTo>
                      <a:lnTo>
                        <a:pt x="328" y="262"/>
                      </a:lnTo>
                      <a:lnTo>
                        <a:pt x="304" y="269"/>
                      </a:lnTo>
                      <a:lnTo>
                        <a:pt x="276" y="276"/>
                      </a:lnTo>
                      <a:lnTo>
                        <a:pt x="247" y="283"/>
                      </a:lnTo>
                      <a:lnTo>
                        <a:pt x="216" y="291"/>
                      </a:lnTo>
                      <a:lnTo>
                        <a:pt x="183" y="299"/>
                      </a:lnTo>
                      <a:lnTo>
                        <a:pt x="150" y="306"/>
                      </a:lnTo>
                      <a:lnTo>
                        <a:pt x="118" y="314"/>
                      </a:lnTo>
                      <a:lnTo>
                        <a:pt x="86" y="320"/>
                      </a:lnTo>
                      <a:lnTo>
                        <a:pt x="55" y="326"/>
                      </a:lnTo>
                      <a:lnTo>
                        <a:pt x="26" y="331"/>
                      </a:lnTo>
                      <a:lnTo>
                        <a:pt x="0" y="334"/>
                      </a:lnTo>
                      <a:lnTo>
                        <a:pt x="40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844F0B2-6E75-4666-AA72-76FF6C6FD6B7}"/>
                </a:ext>
              </a:extLst>
            </p:cNvPr>
            <p:cNvSpPr txBox="1"/>
            <p:nvPr/>
          </p:nvSpPr>
          <p:spPr>
            <a:xfrm>
              <a:off x="6268502" y="2403486"/>
              <a:ext cx="222900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3500" indent="0">
                <a:buNone/>
              </a:pPr>
              <a:r>
                <a:rPr lang="en-US" dirty="0"/>
                <a:t>Detail how you plan to get there by next survey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/>
                <a:t>Goals go nowhere without plans</a:t>
              </a:r>
            </a:p>
            <a:p>
              <a:endParaRPr lang="en-US" dirty="0"/>
            </a:p>
          </p:txBody>
        </p:sp>
        <p:pic>
          <p:nvPicPr>
            <p:cNvPr id="17" name="Graphic 16" descr="Badge 3 with solid fill">
              <a:extLst>
                <a:ext uri="{FF2B5EF4-FFF2-40B4-BE49-F238E27FC236}">
                  <a16:creationId xmlns:a16="http://schemas.microsoft.com/office/drawing/2014/main" id="{B18C1F0D-2BA4-43B0-BA75-42753ADCD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188074" y="1572029"/>
              <a:ext cx="914400" cy="914400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BEF8C33-F243-480F-ACB4-6746696E53EC}"/>
              </a:ext>
            </a:extLst>
          </p:cNvPr>
          <p:cNvGrpSpPr/>
          <p:nvPr/>
        </p:nvGrpSpPr>
        <p:grpSpPr>
          <a:xfrm rot="20534182">
            <a:off x="6295440" y="534482"/>
            <a:ext cx="2382417" cy="2711343"/>
            <a:chOff x="6418525" y="3567169"/>
            <a:chExt cx="2382417" cy="2711343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90527A4-52F7-4759-B85C-BCD248AFE8E0}"/>
                </a:ext>
              </a:extLst>
            </p:cNvPr>
            <p:cNvGrpSpPr/>
            <p:nvPr/>
          </p:nvGrpSpPr>
          <p:grpSpPr>
            <a:xfrm flipV="1">
              <a:off x="6418525" y="3567169"/>
              <a:ext cx="2382417" cy="2711343"/>
              <a:chOff x="749300" y="1783745"/>
              <a:chExt cx="2382417" cy="2711343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673CEC2B-D6E3-41AB-B5DC-AF9692043011}"/>
                  </a:ext>
                </a:extLst>
              </p:cNvPr>
              <p:cNvSpPr/>
              <p:nvPr/>
            </p:nvSpPr>
            <p:spPr>
              <a:xfrm rot="2438237">
                <a:off x="1912517" y="2552776"/>
                <a:ext cx="1219200" cy="194231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21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41" name="Group 90">
                <a:extLst>
                  <a:ext uri="{FF2B5EF4-FFF2-40B4-BE49-F238E27FC236}">
                    <a16:creationId xmlns:a16="http://schemas.microsoft.com/office/drawing/2014/main" id="{7A2936D1-2048-4AA1-A756-3C237C6BB7E1}"/>
                  </a:ext>
                </a:extLst>
              </p:cNvPr>
              <p:cNvGrpSpPr/>
              <p:nvPr/>
            </p:nvGrpSpPr>
            <p:grpSpPr>
              <a:xfrm>
                <a:off x="749300" y="1783745"/>
                <a:ext cx="2341660" cy="2356455"/>
                <a:chOff x="749300" y="1783745"/>
                <a:chExt cx="2341660" cy="2356455"/>
              </a:xfrm>
            </p:grpSpPr>
            <p:sp>
              <p:nvSpPr>
                <p:cNvPr id="42" name="Freeform 64">
                  <a:extLst>
                    <a:ext uri="{FF2B5EF4-FFF2-40B4-BE49-F238E27FC236}">
                      <a16:creationId xmlns:a16="http://schemas.microsoft.com/office/drawing/2014/main" id="{ADC23DDE-F73C-468C-98EE-DC0BC0FB17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9300" y="1784350"/>
                  <a:ext cx="2339975" cy="23558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4" y="0"/>
                    </a:cxn>
                    <a:cxn ang="0">
                      <a:pos x="1474" y="77"/>
                    </a:cxn>
                    <a:cxn ang="0">
                      <a:pos x="1473" y="107"/>
                    </a:cxn>
                    <a:cxn ang="0">
                      <a:pos x="1473" y="394"/>
                    </a:cxn>
                    <a:cxn ang="0">
                      <a:pos x="1472" y="441"/>
                    </a:cxn>
                    <a:cxn ang="0">
                      <a:pos x="1472" y="486"/>
                    </a:cxn>
                    <a:cxn ang="0">
                      <a:pos x="1471" y="530"/>
                    </a:cxn>
                    <a:cxn ang="0">
                      <a:pos x="1469" y="571"/>
                    </a:cxn>
                    <a:cxn ang="0">
                      <a:pos x="1466" y="610"/>
                    </a:cxn>
                    <a:cxn ang="0">
                      <a:pos x="1462" y="645"/>
                    </a:cxn>
                    <a:cxn ang="0">
                      <a:pos x="1456" y="677"/>
                    </a:cxn>
                    <a:cxn ang="0">
                      <a:pos x="1449" y="704"/>
                    </a:cxn>
                    <a:cxn ang="0">
                      <a:pos x="1440" y="726"/>
                    </a:cxn>
                    <a:cxn ang="0">
                      <a:pos x="1429" y="752"/>
                    </a:cxn>
                    <a:cxn ang="0">
                      <a:pos x="1415" y="781"/>
                    </a:cxn>
                    <a:cxn ang="0">
                      <a:pos x="1399" y="811"/>
                    </a:cxn>
                    <a:cxn ang="0">
                      <a:pos x="1380" y="843"/>
                    </a:cxn>
                    <a:cxn ang="0">
                      <a:pos x="1360" y="877"/>
                    </a:cxn>
                    <a:cxn ang="0">
                      <a:pos x="1338" y="911"/>
                    </a:cxn>
                    <a:cxn ang="0">
                      <a:pos x="1314" y="948"/>
                    </a:cxn>
                    <a:cxn ang="0">
                      <a:pos x="1289" y="984"/>
                    </a:cxn>
                    <a:cxn ang="0">
                      <a:pos x="1263" y="1021"/>
                    </a:cxn>
                    <a:cxn ang="0">
                      <a:pos x="1236" y="1058"/>
                    </a:cxn>
                    <a:cxn ang="0">
                      <a:pos x="1209" y="1094"/>
                    </a:cxn>
                    <a:cxn ang="0">
                      <a:pos x="1182" y="1131"/>
                    </a:cxn>
                    <a:cxn ang="0">
                      <a:pos x="1155" y="1166"/>
                    </a:cxn>
                    <a:cxn ang="0">
                      <a:pos x="1128" y="1202"/>
                    </a:cxn>
                    <a:cxn ang="0">
                      <a:pos x="1076" y="1269"/>
                    </a:cxn>
                    <a:cxn ang="0">
                      <a:pos x="1051" y="1300"/>
                    </a:cxn>
                    <a:cxn ang="0">
                      <a:pos x="1028" y="1330"/>
                    </a:cxn>
                    <a:cxn ang="0">
                      <a:pos x="1005" y="1357"/>
                    </a:cxn>
                    <a:cxn ang="0">
                      <a:pos x="985" y="1382"/>
                    </a:cxn>
                    <a:cxn ang="0">
                      <a:pos x="967" y="1404"/>
                    </a:cxn>
                    <a:cxn ang="0">
                      <a:pos x="950" y="1424"/>
                    </a:cxn>
                    <a:cxn ang="0">
                      <a:pos x="936" y="1441"/>
                    </a:cxn>
                    <a:cxn ang="0">
                      <a:pos x="925" y="1454"/>
                    </a:cxn>
                    <a:cxn ang="0">
                      <a:pos x="917" y="1464"/>
                    </a:cxn>
                    <a:cxn ang="0">
                      <a:pos x="912" y="1470"/>
                    </a:cxn>
                    <a:cxn ang="0">
                      <a:pos x="910" y="1472"/>
                    </a:cxn>
                    <a:cxn ang="0">
                      <a:pos x="911" y="1470"/>
                    </a:cxn>
                    <a:cxn ang="0">
                      <a:pos x="902" y="1477"/>
                    </a:cxn>
                    <a:cxn ang="0">
                      <a:pos x="895" y="1481"/>
                    </a:cxn>
                    <a:cxn ang="0">
                      <a:pos x="890" y="1483"/>
                    </a:cxn>
                    <a:cxn ang="0">
                      <a:pos x="888" y="1484"/>
                    </a:cxn>
                    <a:cxn ang="0">
                      <a:pos x="0" y="148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74" h="1484">
                      <a:moveTo>
                        <a:pt x="0" y="0"/>
                      </a:moveTo>
                      <a:lnTo>
                        <a:pt x="1474" y="0"/>
                      </a:lnTo>
                      <a:lnTo>
                        <a:pt x="1474" y="77"/>
                      </a:lnTo>
                      <a:lnTo>
                        <a:pt x="1473" y="107"/>
                      </a:lnTo>
                      <a:lnTo>
                        <a:pt x="1473" y="394"/>
                      </a:lnTo>
                      <a:lnTo>
                        <a:pt x="1472" y="441"/>
                      </a:lnTo>
                      <a:lnTo>
                        <a:pt x="1472" y="486"/>
                      </a:lnTo>
                      <a:lnTo>
                        <a:pt x="1471" y="530"/>
                      </a:lnTo>
                      <a:lnTo>
                        <a:pt x="1469" y="571"/>
                      </a:lnTo>
                      <a:lnTo>
                        <a:pt x="1466" y="610"/>
                      </a:lnTo>
                      <a:lnTo>
                        <a:pt x="1462" y="645"/>
                      </a:lnTo>
                      <a:lnTo>
                        <a:pt x="1456" y="677"/>
                      </a:lnTo>
                      <a:lnTo>
                        <a:pt x="1449" y="704"/>
                      </a:lnTo>
                      <a:lnTo>
                        <a:pt x="1440" y="726"/>
                      </a:lnTo>
                      <a:lnTo>
                        <a:pt x="1429" y="752"/>
                      </a:lnTo>
                      <a:lnTo>
                        <a:pt x="1415" y="781"/>
                      </a:lnTo>
                      <a:lnTo>
                        <a:pt x="1399" y="811"/>
                      </a:lnTo>
                      <a:lnTo>
                        <a:pt x="1380" y="843"/>
                      </a:lnTo>
                      <a:lnTo>
                        <a:pt x="1360" y="877"/>
                      </a:lnTo>
                      <a:lnTo>
                        <a:pt x="1338" y="911"/>
                      </a:lnTo>
                      <a:lnTo>
                        <a:pt x="1314" y="948"/>
                      </a:lnTo>
                      <a:lnTo>
                        <a:pt x="1289" y="984"/>
                      </a:lnTo>
                      <a:lnTo>
                        <a:pt x="1263" y="1021"/>
                      </a:lnTo>
                      <a:lnTo>
                        <a:pt x="1236" y="1058"/>
                      </a:lnTo>
                      <a:lnTo>
                        <a:pt x="1209" y="1094"/>
                      </a:lnTo>
                      <a:lnTo>
                        <a:pt x="1182" y="1131"/>
                      </a:lnTo>
                      <a:lnTo>
                        <a:pt x="1155" y="1166"/>
                      </a:lnTo>
                      <a:lnTo>
                        <a:pt x="1128" y="1202"/>
                      </a:lnTo>
                      <a:lnTo>
                        <a:pt x="1076" y="1269"/>
                      </a:lnTo>
                      <a:lnTo>
                        <a:pt x="1051" y="1300"/>
                      </a:lnTo>
                      <a:lnTo>
                        <a:pt x="1028" y="1330"/>
                      </a:lnTo>
                      <a:lnTo>
                        <a:pt x="1005" y="1357"/>
                      </a:lnTo>
                      <a:lnTo>
                        <a:pt x="985" y="1382"/>
                      </a:lnTo>
                      <a:lnTo>
                        <a:pt x="967" y="1404"/>
                      </a:lnTo>
                      <a:lnTo>
                        <a:pt x="950" y="1424"/>
                      </a:lnTo>
                      <a:lnTo>
                        <a:pt x="936" y="1441"/>
                      </a:lnTo>
                      <a:lnTo>
                        <a:pt x="925" y="1454"/>
                      </a:lnTo>
                      <a:lnTo>
                        <a:pt x="917" y="1464"/>
                      </a:lnTo>
                      <a:lnTo>
                        <a:pt x="912" y="1470"/>
                      </a:lnTo>
                      <a:lnTo>
                        <a:pt x="910" y="1472"/>
                      </a:lnTo>
                      <a:lnTo>
                        <a:pt x="911" y="1470"/>
                      </a:lnTo>
                      <a:lnTo>
                        <a:pt x="902" y="1477"/>
                      </a:lnTo>
                      <a:lnTo>
                        <a:pt x="895" y="1481"/>
                      </a:lnTo>
                      <a:lnTo>
                        <a:pt x="890" y="1483"/>
                      </a:lnTo>
                      <a:lnTo>
                        <a:pt x="888" y="1484"/>
                      </a:lnTo>
                      <a:lnTo>
                        <a:pt x="0" y="14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317500" dist="304800" dir="2340000" sx="90000" sy="90000" algn="tl" rotWithShape="0">
                    <a:prstClr val="black">
                      <a:alpha val="29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65">
                  <a:extLst>
                    <a:ext uri="{FF2B5EF4-FFF2-40B4-BE49-F238E27FC236}">
                      <a16:creationId xmlns:a16="http://schemas.microsoft.com/office/drawing/2014/main" id="{49015C44-3436-4D3D-A687-D975DE8ABB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6938" y="2936875"/>
                  <a:ext cx="868363" cy="1184275"/>
                </a:xfrm>
                <a:custGeom>
                  <a:avLst/>
                  <a:gdLst/>
                  <a:ahLst/>
                  <a:cxnLst>
                    <a:cxn ang="0">
                      <a:pos x="536" y="26"/>
                    </a:cxn>
                    <a:cxn ang="0">
                      <a:pos x="506" y="85"/>
                    </a:cxn>
                    <a:cxn ang="0">
                      <a:pos x="467" y="151"/>
                    </a:cxn>
                    <a:cxn ang="0">
                      <a:pos x="421" y="222"/>
                    </a:cxn>
                    <a:cxn ang="0">
                      <a:pos x="370" y="295"/>
                    </a:cxn>
                    <a:cxn ang="0">
                      <a:pos x="316" y="368"/>
                    </a:cxn>
                    <a:cxn ang="0">
                      <a:pos x="262" y="440"/>
                    </a:cxn>
                    <a:cxn ang="0">
                      <a:pos x="183" y="543"/>
                    </a:cxn>
                    <a:cxn ang="0">
                      <a:pos x="135" y="604"/>
                    </a:cxn>
                    <a:cxn ang="0">
                      <a:pos x="92" y="656"/>
                    </a:cxn>
                    <a:cxn ang="0">
                      <a:pos x="57" y="698"/>
                    </a:cxn>
                    <a:cxn ang="0">
                      <a:pos x="32" y="728"/>
                    </a:cxn>
                    <a:cxn ang="0">
                      <a:pos x="19" y="744"/>
                    </a:cxn>
                    <a:cxn ang="0">
                      <a:pos x="18" y="744"/>
                    </a:cxn>
                    <a:cxn ang="0">
                      <a:pos x="29" y="726"/>
                    </a:cxn>
                    <a:cxn ang="0">
                      <a:pos x="34" y="696"/>
                    </a:cxn>
                    <a:cxn ang="0">
                      <a:pos x="33" y="663"/>
                    </a:cxn>
                    <a:cxn ang="0">
                      <a:pos x="28" y="627"/>
                    </a:cxn>
                    <a:cxn ang="0">
                      <a:pos x="21" y="583"/>
                    </a:cxn>
                    <a:cxn ang="0">
                      <a:pos x="13" y="537"/>
                    </a:cxn>
                    <a:cxn ang="0">
                      <a:pos x="7" y="497"/>
                    </a:cxn>
                    <a:cxn ang="0">
                      <a:pos x="2" y="467"/>
                    </a:cxn>
                    <a:cxn ang="0">
                      <a:pos x="0" y="456"/>
                    </a:cxn>
                    <a:cxn ang="0">
                      <a:pos x="9" y="451"/>
                    </a:cxn>
                    <a:cxn ang="0">
                      <a:pos x="36" y="436"/>
                    </a:cxn>
                    <a:cxn ang="0">
                      <a:pos x="76" y="413"/>
                    </a:cxn>
                    <a:cxn ang="0">
                      <a:pos x="126" y="382"/>
                    </a:cxn>
                    <a:cxn ang="0">
                      <a:pos x="184" y="344"/>
                    </a:cxn>
                    <a:cxn ang="0">
                      <a:pos x="246" y="301"/>
                    </a:cxn>
                    <a:cxn ang="0">
                      <a:pos x="342" y="228"/>
                    </a:cxn>
                    <a:cxn ang="0">
                      <a:pos x="405" y="174"/>
                    </a:cxn>
                    <a:cxn ang="0">
                      <a:pos x="460" y="119"/>
                    </a:cxn>
                    <a:cxn ang="0">
                      <a:pos x="508" y="62"/>
                    </a:cxn>
                    <a:cxn ang="0">
                      <a:pos x="547" y="0"/>
                    </a:cxn>
                  </a:cxnLst>
                  <a:rect l="0" t="0" r="r" b="b"/>
                  <a:pathLst>
                    <a:path w="547" h="746">
                      <a:moveTo>
                        <a:pt x="547" y="0"/>
                      </a:moveTo>
                      <a:lnTo>
                        <a:pt x="536" y="26"/>
                      </a:lnTo>
                      <a:lnTo>
                        <a:pt x="522" y="55"/>
                      </a:lnTo>
                      <a:lnTo>
                        <a:pt x="506" y="85"/>
                      </a:lnTo>
                      <a:lnTo>
                        <a:pt x="487" y="117"/>
                      </a:lnTo>
                      <a:lnTo>
                        <a:pt x="467" y="151"/>
                      </a:lnTo>
                      <a:lnTo>
                        <a:pt x="445" y="185"/>
                      </a:lnTo>
                      <a:lnTo>
                        <a:pt x="421" y="222"/>
                      </a:lnTo>
                      <a:lnTo>
                        <a:pt x="396" y="258"/>
                      </a:lnTo>
                      <a:lnTo>
                        <a:pt x="370" y="295"/>
                      </a:lnTo>
                      <a:lnTo>
                        <a:pt x="343" y="332"/>
                      </a:lnTo>
                      <a:lnTo>
                        <a:pt x="316" y="368"/>
                      </a:lnTo>
                      <a:lnTo>
                        <a:pt x="289" y="405"/>
                      </a:lnTo>
                      <a:lnTo>
                        <a:pt x="262" y="440"/>
                      </a:lnTo>
                      <a:lnTo>
                        <a:pt x="235" y="476"/>
                      </a:lnTo>
                      <a:lnTo>
                        <a:pt x="183" y="543"/>
                      </a:lnTo>
                      <a:lnTo>
                        <a:pt x="158" y="574"/>
                      </a:lnTo>
                      <a:lnTo>
                        <a:pt x="135" y="604"/>
                      </a:lnTo>
                      <a:lnTo>
                        <a:pt x="112" y="631"/>
                      </a:lnTo>
                      <a:lnTo>
                        <a:pt x="92" y="656"/>
                      </a:lnTo>
                      <a:lnTo>
                        <a:pt x="74" y="678"/>
                      </a:lnTo>
                      <a:lnTo>
                        <a:pt x="57" y="698"/>
                      </a:lnTo>
                      <a:lnTo>
                        <a:pt x="43" y="715"/>
                      </a:lnTo>
                      <a:lnTo>
                        <a:pt x="32" y="728"/>
                      </a:lnTo>
                      <a:lnTo>
                        <a:pt x="24" y="738"/>
                      </a:lnTo>
                      <a:lnTo>
                        <a:pt x="19" y="744"/>
                      </a:lnTo>
                      <a:lnTo>
                        <a:pt x="17" y="746"/>
                      </a:lnTo>
                      <a:lnTo>
                        <a:pt x="18" y="744"/>
                      </a:lnTo>
                      <a:lnTo>
                        <a:pt x="24" y="736"/>
                      </a:lnTo>
                      <a:lnTo>
                        <a:pt x="29" y="726"/>
                      </a:lnTo>
                      <a:lnTo>
                        <a:pt x="33" y="712"/>
                      </a:lnTo>
                      <a:lnTo>
                        <a:pt x="34" y="696"/>
                      </a:lnTo>
                      <a:lnTo>
                        <a:pt x="34" y="676"/>
                      </a:lnTo>
                      <a:lnTo>
                        <a:pt x="33" y="663"/>
                      </a:lnTo>
                      <a:lnTo>
                        <a:pt x="31" y="646"/>
                      </a:lnTo>
                      <a:lnTo>
                        <a:pt x="28" y="627"/>
                      </a:lnTo>
                      <a:lnTo>
                        <a:pt x="25" y="605"/>
                      </a:lnTo>
                      <a:lnTo>
                        <a:pt x="21" y="583"/>
                      </a:lnTo>
                      <a:lnTo>
                        <a:pt x="18" y="560"/>
                      </a:lnTo>
                      <a:lnTo>
                        <a:pt x="13" y="537"/>
                      </a:lnTo>
                      <a:lnTo>
                        <a:pt x="10" y="516"/>
                      </a:lnTo>
                      <a:lnTo>
                        <a:pt x="7" y="497"/>
                      </a:lnTo>
                      <a:lnTo>
                        <a:pt x="4" y="480"/>
                      </a:lnTo>
                      <a:lnTo>
                        <a:pt x="2" y="467"/>
                      </a:lnTo>
                      <a:lnTo>
                        <a:pt x="0" y="459"/>
                      </a:lnTo>
                      <a:lnTo>
                        <a:pt x="0" y="456"/>
                      </a:lnTo>
                      <a:lnTo>
                        <a:pt x="2" y="455"/>
                      </a:lnTo>
                      <a:lnTo>
                        <a:pt x="9" y="451"/>
                      </a:lnTo>
                      <a:lnTo>
                        <a:pt x="21" y="445"/>
                      </a:lnTo>
                      <a:lnTo>
                        <a:pt x="36" y="436"/>
                      </a:lnTo>
                      <a:lnTo>
                        <a:pt x="54" y="426"/>
                      </a:lnTo>
                      <a:lnTo>
                        <a:pt x="76" y="413"/>
                      </a:lnTo>
                      <a:lnTo>
                        <a:pt x="100" y="398"/>
                      </a:lnTo>
                      <a:lnTo>
                        <a:pt x="126" y="382"/>
                      </a:lnTo>
                      <a:lnTo>
                        <a:pt x="154" y="364"/>
                      </a:lnTo>
                      <a:lnTo>
                        <a:pt x="184" y="344"/>
                      </a:lnTo>
                      <a:lnTo>
                        <a:pt x="214" y="323"/>
                      </a:lnTo>
                      <a:lnTo>
                        <a:pt x="246" y="301"/>
                      </a:lnTo>
                      <a:lnTo>
                        <a:pt x="278" y="278"/>
                      </a:lnTo>
                      <a:lnTo>
                        <a:pt x="342" y="228"/>
                      </a:lnTo>
                      <a:lnTo>
                        <a:pt x="373" y="201"/>
                      </a:lnTo>
                      <a:lnTo>
                        <a:pt x="405" y="174"/>
                      </a:lnTo>
                      <a:lnTo>
                        <a:pt x="433" y="147"/>
                      </a:lnTo>
                      <a:lnTo>
                        <a:pt x="460" y="119"/>
                      </a:lnTo>
                      <a:lnTo>
                        <a:pt x="485" y="91"/>
                      </a:lnTo>
                      <a:lnTo>
                        <a:pt x="508" y="62"/>
                      </a:lnTo>
                      <a:lnTo>
                        <a:pt x="527" y="34"/>
                      </a:lnTo>
                      <a:lnTo>
                        <a:pt x="547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49000">
                      <a:schemeClr val="bg1">
                        <a:lumMod val="85000"/>
                      </a:schemeClr>
                    </a:gs>
                    <a:gs pos="66000">
                      <a:schemeClr val="bg1"/>
                    </a:gs>
                  </a:gsLst>
                  <a:lin ang="13200000" scaled="0"/>
                  <a:tileRect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44" name="Group 85">
                  <a:extLst>
                    <a:ext uri="{FF2B5EF4-FFF2-40B4-BE49-F238E27FC236}">
                      <a16:creationId xmlns:a16="http://schemas.microsoft.com/office/drawing/2014/main" id="{9AAEEC2B-E066-4D23-870E-A65D08E8C018}"/>
                    </a:ext>
                  </a:extLst>
                </p:cNvPr>
                <p:cNvGrpSpPr/>
                <p:nvPr/>
              </p:nvGrpSpPr>
              <p:grpSpPr>
                <a:xfrm>
                  <a:off x="749509" y="1783745"/>
                  <a:ext cx="2341451" cy="2355117"/>
                  <a:chOff x="3578673" y="2063750"/>
                  <a:chExt cx="1631950" cy="1641475"/>
                </a:xfrm>
              </p:grpSpPr>
              <p:sp>
                <p:nvSpPr>
                  <p:cNvPr id="45" name="Freeform 15">
                    <a:extLst>
                      <a:ext uri="{FF2B5EF4-FFF2-40B4-BE49-F238E27FC236}">
                        <a16:creationId xmlns:a16="http://schemas.microsoft.com/office/drawing/2014/main" id="{FEBB91DA-8C9C-4472-B61C-55A7E329A8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78673" y="2063750"/>
                    <a:ext cx="1631950" cy="164147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028" y="0"/>
                      </a:cxn>
                      <a:cxn ang="0">
                        <a:pos x="1028" y="54"/>
                      </a:cxn>
                      <a:cxn ang="0">
                        <a:pos x="1027" y="75"/>
                      </a:cxn>
                      <a:cxn ang="0">
                        <a:pos x="1027" y="276"/>
                      </a:cxn>
                      <a:cxn ang="0">
                        <a:pos x="1026" y="308"/>
                      </a:cxn>
                      <a:cxn ang="0">
                        <a:pos x="1026" y="340"/>
                      </a:cxn>
                      <a:cxn ang="0">
                        <a:pos x="1026" y="370"/>
                      </a:cxn>
                      <a:cxn ang="0">
                        <a:pos x="1024" y="399"/>
                      </a:cxn>
                      <a:cxn ang="0">
                        <a:pos x="1022" y="427"/>
                      </a:cxn>
                      <a:cxn ang="0">
                        <a:pos x="1019" y="451"/>
                      </a:cxn>
                      <a:cxn ang="0">
                        <a:pos x="1015" y="473"/>
                      </a:cxn>
                      <a:cxn ang="0">
                        <a:pos x="1010" y="492"/>
                      </a:cxn>
                      <a:cxn ang="0">
                        <a:pos x="1004" y="507"/>
                      </a:cxn>
                      <a:cxn ang="0">
                        <a:pos x="990" y="531"/>
                      </a:cxn>
                      <a:cxn ang="0">
                        <a:pos x="977" y="551"/>
                      </a:cxn>
                      <a:cxn ang="0">
                        <a:pos x="961" y="571"/>
                      </a:cxn>
                      <a:cxn ang="0">
                        <a:pos x="943" y="591"/>
                      </a:cxn>
                      <a:cxn ang="0">
                        <a:pos x="924" y="610"/>
                      </a:cxn>
                      <a:cxn ang="0">
                        <a:pos x="904" y="629"/>
                      </a:cxn>
                      <a:cxn ang="0">
                        <a:pos x="883" y="648"/>
                      </a:cxn>
                      <a:cxn ang="0">
                        <a:pos x="861" y="666"/>
                      </a:cxn>
                      <a:cxn ang="0">
                        <a:pos x="816" y="701"/>
                      </a:cxn>
                      <a:cxn ang="0">
                        <a:pos x="794" y="718"/>
                      </a:cxn>
                      <a:cxn ang="0">
                        <a:pos x="771" y="733"/>
                      </a:cxn>
                      <a:cxn ang="0">
                        <a:pos x="750" y="748"/>
                      </a:cxn>
                      <a:cxn ang="0">
                        <a:pos x="729" y="762"/>
                      </a:cxn>
                      <a:cxn ang="0">
                        <a:pos x="710" y="774"/>
                      </a:cxn>
                      <a:cxn ang="0">
                        <a:pos x="692" y="786"/>
                      </a:cxn>
                      <a:cxn ang="0">
                        <a:pos x="675" y="796"/>
                      </a:cxn>
                      <a:cxn ang="0">
                        <a:pos x="659" y="805"/>
                      </a:cxn>
                      <a:cxn ang="0">
                        <a:pos x="647" y="812"/>
                      </a:cxn>
                      <a:cxn ang="0">
                        <a:pos x="636" y="819"/>
                      </a:cxn>
                      <a:cxn ang="0">
                        <a:pos x="628" y="823"/>
                      </a:cxn>
                      <a:cxn ang="0">
                        <a:pos x="624" y="826"/>
                      </a:cxn>
                      <a:cxn ang="0">
                        <a:pos x="622" y="826"/>
                      </a:cxn>
                      <a:cxn ang="0">
                        <a:pos x="622" y="828"/>
                      </a:cxn>
                      <a:cxn ang="0">
                        <a:pos x="624" y="834"/>
                      </a:cxn>
                      <a:cxn ang="0">
                        <a:pos x="625" y="843"/>
                      </a:cxn>
                      <a:cxn ang="0">
                        <a:pos x="627" y="854"/>
                      </a:cxn>
                      <a:cxn ang="0">
                        <a:pos x="629" y="868"/>
                      </a:cxn>
                      <a:cxn ang="0">
                        <a:pos x="631" y="882"/>
                      </a:cxn>
                      <a:cxn ang="0">
                        <a:pos x="634" y="898"/>
                      </a:cxn>
                      <a:cxn ang="0">
                        <a:pos x="636" y="915"/>
                      </a:cxn>
                      <a:cxn ang="0">
                        <a:pos x="639" y="930"/>
                      </a:cxn>
                      <a:cxn ang="0">
                        <a:pos x="641" y="945"/>
                      </a:cxn>
                      <a:cxn ang="0">
                        <a:pos x="643" y="959"/>
                      </a:cxn>
                      <a:cxn ang="0">
                        <a:pos x="645" y="971"/>
                      </a:cxn>
                      <a:cxn ang="0">
                        <a:pos x="645" y="980"/>
                      </a:cxn>
                      <a:cxn ang="0">
                        <a:pos x="645" y="993"/>
                      </a:cxn>
                      <a:cxn ang="0">
                        <a:pos x="645" y="1004"/>
                      </a:cxn>
                      <a:cxn ang="0">
                        <a:pos x="642" y="1013"/>
                      </a:cxn>
                      <a:cxn ang="0">
                        <a:pos x="639" y="1020"/>
                      </a:cxn>
                      <a:cxn ang="0">
                        <a:pos x="635" y="1026"/>
                      </a:cxn>
                      <a:cxn ang="0">
                        <a:pos x="635" y="1025"/>
                      </a:cxn>
                      <a:cxn ang="0">
                        <a:pos x="630" y="1030"/>
                      </a:cxn>
                      <a:cxn ang="0">
                        <a:pos x="625" y="1033"/>
                      </a:cxn>
                      <a:cxn ang="0">
                        <a:pos x="621" y="1034"/>
                      </a:cxn>
                      <a:cxn ang="0">
                        <a:pos x="0" y="103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028" h="1034">
                        <a:moveTo>
                          <a:pt x="0" y="0"/>
                        </a:moveTo>
                        <a:lnTo>
                          <a:pt x="1028" y="0"/>
                        </a:lnTo>
                        <a:lnTo>
                          <a:pt x="1028" y="54"/>
                        </a:lnTo>
                        <a:lnTo>
                          <a:pt x="1027" y="75"/>
                        </a:lnTo>
                        <a:lnTo>
                          <a:pt x="1027" y="276"/>
                        </a:lnTo>
                        <a:lnTo>
                          <a:pt x="1026" y="308"/>
                        </a:lnTo>
                        <a:lnTo>
                          <a:pt x="1026" y="340"/>
                        </a:lnTo>
                        <a:lnTo>
                          <a:pt x="1026" y="370"/>
                        </a:lnTo>
                        <a:lnTo>
                          <a:pt x="1024" y="399"/>
                        </a:lnTo>
                        <a:lnTo>
                          <a:pt x="1022" y="427"/>
                        </a:lnTo>
                        <a:lnTo>
                          <a:pt x="1019" y="451"/>
                        </a:lnTo>
                        <a:lnTo>
                          <a:pt x="1015" y="473"/>
                        </a:lnTo>
                        <a:lnTo>
                          <a:pt x="1010" y="492"/>
                        </a:lnTo>
                        <a:lnTo>
                          <a:pt x="1004" y="507"/>
                        </a:lnTo>
                        <a:lnTo>
                          <a:pt x="990" y="531"/>
                        </a:lnTo>
                        <a:lnTo>
                          <a:pt x="977" y="551"/>
                        </a:lnTo>
                        <a:lnTo>
                          <a:pt x="961" y="571"/>
                        </a:lnTo>
                        <a:lnTo>
                          <a:pt x="943" y="591"/>
                        </a:lnTo>
                        <a:lnTo>
                          <a:pt x="924" y="610"/>
                        </a:lnTo>
                        <a:lnTo>
                          <a:pt x="904" y="629"/>
                        </a:lnTo>
                        <a:lnTo>
                          <a:pt x="883" y="648"/>
                        </a:lnTo>
                        <a:lnTo>
                          <a:pt x="861" y="666"/>
                        </a:lnTo>
                        <a:lnTo>
                          <a:pt x="816" y="701"/>
                        </a:lnTo>
                        <a:lnTo>
                          <a:pt x="794" y="718"/>
                        </a:lnTo>
                        <a:lnTo>
                          <a:pt x="771" y="733"/>
                        </a:lnTo>
                        <a:lnTo>
                          <a:pt x="750" y="748"/>
                        </a:lnTo>
                        <a:lnTo>
                          <a:pt x="729" y="762"/>
                        </a:lnTo>
                        <a:lnTo>
                          <a:pt x="710" y="774"/>
                        </a:lnTo>
                        <a:lnTo>
                          <a:pt x="692" y="786"/>
                        </a:lnTo>
                        <a:lnTo>
                          <a:pt x="675" y="796"/>
                        </a:lnTo>
                        <a:lnTo>
                          <a:pt x="659" y="805"/>
                        </a:lnTo>
                        <a:lnTo>
                          <a:pt x="647" y="812"/>
                        </a:lnTo>
                        <a:lnTo>
                          <a:pt x="636" y="819"/>
                        </a:lnTo>
                        <a:lnTo>
                          <a:pt x="628" y="823"/>
                        </a:lnTo>
                        <a:lnTo>
                          <a:pt x="624" y="826"/>
                        </a:lnTo>
                        <a:lnTo>
                          <a:pt x="622" y="826"/>
                        </a:lnTo>
                        <a:lnTo>
                          <a:pt x="622" y="828"/>
                        </a:lnTo>
                        <a:lnTo>
                          <a:pt x="624" y="834"/>
                        </a:lnTo>
                        <a:lnTo>
                          <a:pt x="625" y="843"/>
                        </a:lnTo>
                        <a:lnTo>
                          <a:pt x="627" y="854"/>
                        </a:lnTo>
                        <a:lnTo>
                          <a:pt x="629" y="868"/>
                        </a:lnTo>
                        <a:lnTo>
                          <a:pt x="631" y="882"/>
                        </a:lnTo>
                        <a:lnTo>
                          <a:pt x="634" y="898"/>
                        </a:lnTo>
                        <a:lnTo>
                          <a:pt x="636" y="915"/>
                        </a:lnTo>
                        <a:lnTo>
                          <a:pt x="639" y="930"/>
                        </a:lnTo>
                        <a:lnTo>
                          <a:pt x="641" y="945"/>
                        </a:lnTo>
                        <a:lnTo>
                          <a:pt x="643" y="959"/>
                        </a:lnTo>
                        <a:lnTo>
                          <a:pt x="645" y="971"/>
                        </a:lnTo>
                        <a:lnTo>
                          <a:pt x="645" y="980"/>
                        </a:lnTo>
                        <a:lnTo>
                          <a:pt x="645" y="993"/>
                        </a:lnTo>
                        <a:lnTo>
                          <a:pt x="645" y="1004"/>
                        </a:lnTo>
                        <a:lnTo>
                          <a:pt x="642" y="1013"/>
                        </a:lnTo>
                        <a:lnTo>
                          <a:pt x="639" y="1020"/>
                        </a:lnTo>
                        <a:lnTo>
                          <a:pt x="635" y="1026"/>
                        </a:lnTo>
                        <a:lnTo>
                          <a:pt x="635" y="1025"/>
                        </a:lnTo>
                        <a:lnTo>
                          <a:pt x="630" y="1030"/>
                        </a:lnTo>
                        <a:lnTo>
                          <a:pt x="625" y="1033"/>
                        </a:lnTo>
                        <a:lnTo>
                          <a:pt x="621" y="1034"/>
                        </a:lnTo>
                        <a:lnTo>
                          <a:pt x="0" y="103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5">
                      <a:alpha val="5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" name="Freeform 16">
                    <a:extLst>
                      <a:ext uri="{FF2B5EF4-FFF2-40B4-BE49-F238E27FC236}">
                        <a16:creationId xmlns:a16="http://schemas.microsoft.com/office/drawing/2014/main" id="{77272D7E-5270-44FD-B8A3-0B536781B9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64809" y="2868502"/>
                    <a:ext cx="606425" cy="823913"/>
                  </a:xfrm>
                  <a:custGeom>
                    <a:avLst/>
                    <a:gdLst/>
                    <a:ahLst/>
                    <a:cxnLst>
                      <a:cxn ang="0">
                        <a:pos x="373" y="21"/>
                      </a:cxn>
                      <a:cxn ang="0">
                        <a:pos x="348" y="70"/>
                      </a:cxn>
                      <a:cxn ang="0">
                        <a:pos x="315" y="124"/>
                      </a:cxn>
                      <a:cxn ang="0">
                        <a:pos x="276" y="180"/>
                      </a:cxn>
                      <a:cxn ang="0">
                        <a:pos x="216" y="265"/>
                      </a:cxn>
                      <a:cxn ang="0">
                        <a:pos x="179" y="314"/>
                      </a:cxn>
                      <a:cxn ang="0">
                        <a:pos x="142" y="361"/>
                      </a:cxn>
                      <a:cxn ang="0">
                        <a:pos x="108" y="403"/>
                      </a:cxn>
                      <a:cxn ang="0">
                        <a:pos x="77" y="442"/>
                      </a:cxn>
                      <a:cxn ang="0">
                        <a:pos x="51" y="473"/>
                      </a:cxn>
                      <a:cxn ang="0">
                        <a:pos x="31" y="498"/>
                      </a:cxn>
                      <a:cxn ang="0">
                        <a:pos x="18" y="513"/>
                      </a:cxn>
                      <a:cxn ang="0">
                        <a:pos x="13" y="519"/>
                      </a:cxn>
                      <a:cxn ang="0">
                        <a:pos x="20" y="506"/>
                      </a:cxn>
                      <a:cxn ang="0">
                        <a:pos x="23" y="486"/>
                      </a:cxn>
                      <a:cxn ang="0">
                        <a:pos x="23" y="464"/>
                      </a:cxn>
                      <a:cxn ang="0">
                        <a:pos x="19" y="438"/>
                      </a:cxn>
                      <a:cxn ang="0">
                        <a:pos x="14" y="408"/>
                      </a:cxn>
                      <a:cxn ang="0">
                        <a:pos x="9" y="375"/>
                      </a:cxn>
                      <a:cxn ang="0">
                        <a:pos x="5" y="347"/>
                      </a:cxn>
                      <a:cxn ang="0">
                        <a:pos x="2" y="327"/>
                      </a:cxn>
                      <a:cxn ang="0">
                        <a:pos x="0" y="319"/>
                      </a:cxn>
                      <a:cxn ang="0">
                        <a:pos x="6" y="316"/>
                      </a:cxn>
                      <a:cxn ang="0">
                        <a:pos x="25" y="305"/>
                      </a:cxn>
                      <a:cxn ang="0">
                        <a:pos x="53" y="289"/>
                      </a:cxn>
                      <a:cxn ang="0">
                        <a:pos x="88" y="267"/>
                      </a:cxn>
                      <a:cxn ang="0">
                        <a:pos x="128" y="241"/>
                      </a:cxn>
                      <a:cxn ang="0">
                        <a:pos x="172" y="211"/>
                      </a:cxn>
                      <a:cxn ang="0">
                        <a:pos x="239" y="159"/>
                      </a:cxn>
                      <a:cxn ang="0">
                        <a:pos x="282" y="122"/>
                      </a:cxn>
                      <a:cxn ang="0">
                        <a:pos x="321" y="84"/>
                      </a:cxn>
                      <a:cxn ang="0">
                        <a:pos x="355" y="44"/>
                      </a:cxn>
                      <a:cxn ang="0">
                        <a:pos x="382" y="0"/>
                      </a:cxn>
                    </a:cxnLst>
                    <a:rect l="0" t="0" r="r" b="b"/>
                    <a:pathLst>
                      <a:path w="382" h="519">
                        <a:moveTo>
                          <a:pt x="382" y="0"/>
                        </a:moveTo>
                        <a:lnTo>
                          <a:pt x="373" y="21"/>
                        </a:lnTo>
                        <a:lnTo>
                          <a:pt x="361" y="45"/>
                        </a:lnTo>
                        <a:lnTo>
                          <a:pt x="348" y="70"/>
                        </a:lnTo>
                        <a:lnTo>
                          <a:pt x="332" y="96"/>
                        </a:lnTo>
                        <a:lnTo>
                          <a:pt x="315" y="124"/>
                        </a:lnTo>
                        <a:lnTo>
                          <a:pt x="296" y="152"/>
                        </a:lnTo>
                        <a:lnTo>
                          <a:pt x="276" y="180"/>
                        </a:lnTo>
                        <a:lnTo>
                          <a:pt x="234" y="239"/>
                        </a:lnTo>
                        <a:lnTo>
                          <a:pt x="216" y="265"/>
                        </a:lnTo>
                        <a:lnTo>
                          <a:pt x="197" y="289"/>
                        </a:lnTo>
                        <a:lnTo>
                          <a:pt x="179" y="314"/>
                        </a:lnTo>
                        <a:lnTo>
                          <a:pt x="160" y="337"/>
                        </a:lnTo>
                        <a:lnTo>
                          <a:pt x="142" y="361"/>
                        </a:lnTo>
                        <a:lnTo>
                          <a:pt x="125" y="382"/>
                        </a:lnTo>
                        <a:lnTo>
                          <a:pt x="108" y="403"/>
                        </a:lnTo>
                        <a:lnTo>
                          <a:pt x="92" y="424"/>
                        </a:lnTo>
                        <a:lnTo>
                          <a:pt x="77" y="442"/>
                        </a:lnTo>
                        <a:lnTo>
                          <a:pt x="64" y="459"/>
                        </a:lnTo>
                        <a:lnTo>
                          <a:pt x="51" y="473"/>
                        </a:lnTo>
                        <a:lnTo>
                          <a:pt x="40" y="487"/>
                        </a:lnTo>
                        <a:lnTo>
                          <a:pt x="31" y="498"/>
                        </a:lnTo>
                        <a:lnTo>
                          <a:pt x="24" y="507"/>
                        </a:lnTo>
                        <a:lnTo>
                          <a:pt x="18" y="513"/>
                        </a:lnTo>
                        <a:lnTo>
                          <a:pt x="15" y="518"/>
                        </a:lnTo>
                        <a:lnTo>
                          <a:pt x="13" y="519"/>
                        </a:lnTo>
                        <a:lnTo>
                          <a:pt x="17" y="513"/>
                        </a:lnTo>
                        <a:lnTo>
                          <a:pt x="20" y="506"/>
                        </a:lnTo>
                        <a:lnTo>
                          <a:pt x="23" y="497"/>
                        </a:lnTo>
                        <a:lnTo>
                          <a:pt x="23" y="486"/>
                        </a:lnTo>
                        <a:lnTo>
                          <a:pt x="23" y="473"/>
                        </a:lnTo>
                        <a:lnTo>
                          <a:pt x="23" y="464"/>
                        </a:lnTo>
                        <a:lnTo>
                          <a:pt x="21" y="452"/>
                        </a:lnTo>
                        <a:lnTo>
                          <a:pt x="19" y="438"/>
                        </a:lnTo>
                        <a:lnTo>
                          <a:pt x="17" y="423"/>
                        </a:lnTo>
                        <a:lnTo>
                          <a:pt x="14" y="408"/>
                        </a:lnTo>
                        <a:lnTo>
                          <a:pt x="12" y="391"/>
                        </a:lnTo>
                        <a:lnTo>
                          <a:pt x="9" y="375"/>
                        </a:lnTo>
                        <a:lnTo>
                          <a:pt x="7" y="361"/>
                        </a:lnTo>
                        <a:lnTo>
                          <a:pt x="5" y="347"/>
                        </a:lnTo>
                        <a:lnTo>
                          <a:pt x="3" y="336"/>
                        </a:lnTo>
                        <a:lnTo>
                          <a:pt x="2" y="327"/>
                        </a:lnTo>
                        <a:lnTo>
                          <a:pt x="0" y="321"/>
                        </a:lnTo>
                        <a:lnTo>
                          <a:pt x="0" y="319"/>
                        </a:lnTo>
                        <a:lnTo>
                          <a:pt x="2" y="319"/>
                        </a:lnTo>
                        <a:lnTo>
                          <a:pt x="6" y="316"/>
                        </a:lnTo>
                        <a:lnTo>
                          <a:pt x="14" y="312"/>
                        </a:lnTo>
                        <a:lnTo>
                          <a:pt x="25" y="305"/>
                        </a:lnTo>
                        <a:lnTo>
                          <a:pt x="37" y="298"/>
                        </a:lnTo>
                        <a:lnTo>
                          <a:pt x="53" y="289"/>
                        </a:lnTo>
                        <a:lnTo>
                          <a:pt x="70" y="279"/>
                        </a:lnTo>
                        <a:lnTo>
                          <a:pt x="88" y="267"/>
                        </a:lnTo>
                        <a:lnTo>
                          <a:pt x="107" y="255"/>
                        </a:lnTo>
                        <a:lnTo>
                          <a:pt x="128" y="241"/>
                        </a:lnTo>
                        <a:lnTo>
                          <a:pt x="149" y="226"/>
                        </a:lnTo>
                        <a:lnTo>
                          <a:pt x="172" y="211"/>
                        </a:lnTo>
                        <a:lnTo>
                          <a:pt x="194" y="194"/>
                        </a:lnTo>
                        <a:lnTo>
                          <a:pt x="239" y="159"/>
                        </a:lnTo>
                        <a:lnTo>
                          <a:pt x="261" y="141"/>
                        </a:lnTo>
                        <a:lnTo>
                          <a:pt x="282" y="122"/>
                        </a:lnTo>
                        <a:lnTo>
                          <a:pt x="302" y="103"/>
                        </a:lnTo>
                        <a:lnTo>
                          <a:pt x="321" y="84"/>
                        </a:lnTo>
                        <a:lnTo>
                          <a:pt x="339" y="64"/>
                        </a:lnTo>
                        <a:lnTo>
                          <a:pt x="355" y="44"/>
                        </a:lnTo>
                        <a:lnTo>
                          <a:pt x="368" y="24"/>
                        </a:lnTo>
                        <a:lnTo>
                          <a:pt x="382" y="0"/>
                        </a:lnTo>
                        <a:close/>
                      </a:path>
                    </a:pathLst>
                  </a:custGeom>
                  <a:solidFill>
                    <a:schemeClr val="accent5">
                      <a:alpha val="5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pic>
          <p:nvPicPr>
            <p:cNvPr id="51" name="Graphic 50" descr="Badge 4 with solid fill">
              <a:extLst>
                <a:ext uri="{FF2B5EF4-FFF2-40B4-BE49-F238E27FC236}">
                  <a16:creationId xmlns:a16="http://schemas.microsoft.com/office/drawing/2014/main" id="{E8D16DB0-37D9-4511-840F-E2E6CC8DC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430337" y="3935110"/>
              <a:ext cx="914400" cy="914400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73CE94D-A4DC-474E-BD29-7DC586EBBC1B}"/>
                </a:ext>
              </a:extLst>
            </p:cNvPr>
            <p:cNvSpPr txBox="1"/>
            <p:nvPr/>
          </p:nvSpPr>
          <p:spPr>
            <a:xfrm>
              <a:off x="6929873" y="4849510"/>
              <a:ext cx="184023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Oversight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/>
                <a:t>PEC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/>
                <a:t>GMEC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5692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2AEF86-323B-480A-9E25-4CECFA613E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b="1" dirty="0">
                <a:solidFill>
                  <a:srgbClr val="00B050"/>
                </a:solidFill>
              </a:rPr>
              <a:t>ACGME Survey </a:t>
            </a:r>
            <a:r>
              <a:rPr lang="en-US" dirty="0">
                <a:solidFill>
                  <a:schemeClr val="tx1"/>
                </a:solidFill>
              </a:rPr>
              <a:t>is a </a:t>
            </a:r>
            <a:r>
              <a:rPr lang="en-US" b="1" dirty="0">
                <a:solidFill>
                  <a:srgbClr val="00B050"/>
                </a:solidFill>
              </a:rPr>
              <a:t>data point </a:t>
            </a:r>
            <a:r>
              <a:rPr lang="en-US" dirty="0">
                <a:solidFill>
                  <a:schemeClr val="tx1"/>
                </a:solidFill>
              </a:rPr>
              <a:t>that is closely followed by the Review Committees</a:t>
            </a:r>
          </a:p>
          <a:p>
            <a:r>
              <a:rPr lang="en-US" b="1" dirty="0">
                <a:solidFill>
                  <a:srgbClr val="00B050"/>
                </a:solidFill>
              </a:rPr>
              <a:t>Preparation</a:t>
            </a:r>
            <a:r>
              <a:rPr lang="en-US" dirty="0">
                <a:solidFill>
                  <a:schemeClr val="tx1"/>
                </a:solidFill>
              </a:rPr>
              <a:t> of residents/fellows and faculty is prudent</a:t>
            </a:r>
          </a:p>
          <a:p>
            <a:r>
              <a:rPr lang="en-US" b="1" dirty="0">
                <a:solidFill>
                  <a:srgbClr val="00B050"/>
                </a:solidFill>
              </a:rPr>
              <a:t>Tracking, trending </a:t>
            </a:r>
            <a:r>
              <a:rPr lang="en-US" dirty="0">
                <a:solidFill>
                  <a:schemeClr val="tx1"/>
                </a:solidFill>
              </a:rPr>
              <a:t>&amp; </a:t>
            </a:r>
            <a:r>
              <a:rPr lang="en-US" b="1" dirty="0">
                <a:solidFill>
                  <a:srgbClr val="00B050"/>
                </a:solidFill>
              </a:rPr>
              <a:t>distributing                </a:t>
            </a:r>
            <a:r>
              <a:rPr lang="en-US" dirty="0">
                <a:solidFill>
                  <a:schemeClr val="tx1"/>
                </a:solidFill>
              </a:rPr>
              <a:t> data helps anticipate possible                   citations in the future</a:t>
            </a:r>
          </a:p>
          <a:p>
            <a:r>
              <a:rPr lang="en-US" b="1" dirty="0">
                <a:solidFill>
                  <a:srgbClr val="00B050"/>
                </a:solidFill>
              </a:rPr>
              <a:t>Creating improvement plans </a:t>
            </a:r>
            <a:r>
              <a:rPr lang="en-US" dirty="0">
                <a:solidFill>
                  <a:schemeClr val="tx1"/>
                </a:solidFill>
              </a:rPr>
              <a:t>for areas needing improvement are necessary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868841-ADED-41FA-A581-CDA687A82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Home </a:t>
            </a:r>
            <a:r>
              <a:rPr lang="en-US" dirty="0">
                <a:solidFill>
                  <a:srgbClr val="00B050"/>
                </a:solidFill>
              </a:rPr>
              <a:t>Points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DE0306-9FE9-4E80-8D4B-867A58C944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28</a:t>
            </a:fld>
            <a:endParaRPr lang="en-US"/>
          </a:p>
        </p:txBody>
      </p:sp>
      <p:pic>
        <p:nvPicPr>
          <p:cNvPr id="5" name="image481.jpg" descr="http://main.makeuseoflimited.netdna-cdn.com/wp-content/uploads/2012/12/3D-Man-Presenting-Intro-Image.jpg">
            <a:extLst>
              <a:ext uri="{FF2B5EF4-FFF2-40B4-BE49-F238E27FC236}">
                <a16:creationId xmlns:a16="http://schemas.microsoft.com/office/drawing/2014/main" id="{F2428C54-A28F-4B55-A27F-B2FFE4D11F8E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908800" y="164114"/>
            <a:ext cx="1606550" cy="1573944"/>
          </a:xfrm>
          <a:prstGeom prst="rect">
            <a:avLst/>
          </a:prstGeom>
          <a:ln/>
        </p:spPr>
      </p:pic>
      <p:sp>
        <p:nvSpPr>
          <p:cNvPr id="6" name="Shape 83">
            <a:extLst>
              <a:ext uri="{FF2B5EF4-FFF2-40B4-BE49-F238E27FC236}">
                <a16:creationId xmlns:a16="http://schemas.microsoft.com/office/drawing/2014/main" id="{95E23F40-87C5-4986-871E-01FFC1C108AE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27710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441759" y="220871"/>
            <a:ext cx="3702241" cy="70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Latest On-Demand Webinars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 charset="0"/>
              <a:buChar char="•"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64199" y="5584371"/>
            <a:ext cx="3479801" cy="92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Contact us today to learn how our Educational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Passports can save you time &amp; money!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724-864-7320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www.PartnersInMedEd.com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774714" y="286406"/>
            <a:ext cx="5060092" cy="436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Upcoming Live Webinar</a:t>
            </a:r>
            <a:r>
              <a:rPr lang="en-US" sz="1400" dirty="0">
                <a:latin typeface="+mn-lt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lang="en-US" sz="1400" dirty="0">
                <a:latin typeface="+mn-lt"/>
              </a:rPr>
              <a:t> 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lang="en-US" sz="1400" dirty="0">
                <a:latin typeface="+mn-lt"/>
              </a:rPr>
              <a:t>  </a:t>
            </a: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 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400" dirty="0">
                <a:latin typeface="+mn-lt"/>
              </a:rPr>
              <a:t>       </a:t>
            </a:r>
            <a:endParaRPr lang="en-US" altLang="en-US" sz="1400" b="0" dirty="0">
              <a:solidFill>
                <a:prstClr val="black"/>
              </a:solidFill>
              <a:latin typeface="+mn-lt"/>
              <a:ea typeface="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1400" dirty="0">
                <a:latin typeface="+mn-lt"/>
              </a:rPr>
              <a:t>        </a:t>
            </a:r>
            <a:r>
              <a:rPr lang="en-US" sz="1400" dirty="0"/>
              <a:t> </a:t>
            </a:r>
            <a:r>
              <a:rPr lang="en-US" sz="1400" dirty="0">
                <a:latin typeface="+mn-lt"/>
              </a:rPr>
              <a:t>GMEC Checkups – QIPS Edition</a:t>
            </a:r>
            <a:br>
              <a:rPr lang="en-US" sz="1400" dirty="0">
                <a:latin typeface="+mn-lt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Thursday, May 25, 2021</a:t>
            </a:r>
            <a:b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1400" b="0" dirty="0">
              <a:solidFill>
                <a:prstClr val="black"/>
              </a:solidFill>
              <a:latin typeface="+mn-lt"/>
              <a:ea typeface="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1400" dirty="0">
                <a:latin typeface="+mn-lt"/>
              </a:rPr>
              <a:t>Impactful AIR &amp; APE – Bridging Data &amp; Action</a:t>
            </a:r>
            <a:br>
              <a:rPr lang="en-US" sz="1400" dirty="0">
                <a:latin typeface="+mn-lt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Thursday, June 3, 2021</a:t>
            </a:r>
            <a:b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1400" b="0" dirty="0">
              <a:solidFill>
                <a:prstClr val="black"/>
              </a:solidFill>
              <a:latin typeface="+mn-lt"/>
              <a:ea typeface="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1400" dirty="0">
                <a:latin typeface="+mn-lt"/>
              </a:rPr>
              <a:t>Survey Research</a:t>
            </a:r>
            <a:br>
              <a:rPr lang="en-US" sz="1400" dirty="0">
                <a:latin typeface="+mn-lt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Tuesday, June 22, 2021</a:t>
            </a:r>
            <a:b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1400" b="0" dirty="0">
              <a:solidFill>
                <a:prstClr val="black"/>
              </a:solidFill>
              <a:latin typeface="+mn-lt"/>
              <a:ea typeface="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GME Grants and Funding Sources</a:t>
            </a: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Tuesday, July 13, 2021</a:t>
            </a: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12:00pm – 1:00pm EST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1400" b="0" dirty="0">
              <a:solidFill>
                <a:prstClr val="black"/>
              </a:solidFill>
              <a:latin typeface="+mn-lt"/>
              <a:ea typeface="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endParaRPr lang="en-US" altLang="en-US" sz="1400" b="0" dirty="0">
              <a:solidFill>
                <a:prstClr val="black"/>
              </a:solidFill>
              <a:latin typeface="+mn-lt"/>
              <a:ea typeface="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endParaRPr lang="en-US" altLang="en-US" sz="1400" b="0" dirty="0">
              <a:solidFill>
                <a:prstClr val="black"/>
              </a:solidFill>
              <a:latin typeface="+mn-lt"/>
              <a:ea typeface=""/>
              <a:cs typeface="Arial" panose="020B060402020202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charset="2"/>
              <a:buNone/>
              <a:tabLst/>
              <a:defRPr/>
            </a:pPr>
            <a:r>
              <a:rPr kumimoji="0" lang="en-US" alt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sym typeface="Arial"/>
              </a:rPr>
              <a:t> 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1BC0267B-F438-E24C-9DAA-F6D2132B4198}"/>
              </a:ext>
            </a:extLst>
          </p:cNvPr>
          <p:cNvSpPr txBox="1">
            <a:spLocks/>
          </p:cNvSpPr>
          <p:nvPr/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AD68910-38FE-C240-95D4-C063CA8D3DE6}" type="slidenum">
              <a:rPr kumimoji="0" lang="en-US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  <a:sym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29</a:t>
            </a:fld>
            <a:endParaRPr kumimoji="0" lang="en-US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  <a:sym typeface="Arial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CFB48B9B-7E89-264A-A803-E6C70EA0A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322" y="4297954"/>
            <a:ext cx="5022581" cy="103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NEW Faculty Development Series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 charset="0"/>
              <a:buChar char="•"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C34D67E-6A64-9842-B68B-F6E1EFE5B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302" y="4939777"/>
            <a:ext cx="4846104" cy="12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15 Minutes to Effective Feedback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</a:b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Toolbox for Teaching Millennials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Taking Supervision to the Next Level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C18BD8-A5B9-3741-B6AD-A994C0913D2D}"/>
              </a:ext>
            </a:extLst>
          </p:cNvPr>
          <p:cNvSpPr txBox="1"/>
          <p:nvPr/>
        </p:nvSpPr>
        <p:spPr>
          <a:xfrm>
            <a:off x="5638800" y="725880"/>
            <a:ext cx="35052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Lessons Learned from the Pandemic: Planning for the Next Disaster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Ask Partners – Spring Freebie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Digging for Data Part 3 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How to Maximize Virtual Learning Part 2 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Scholarly Work in Pandemic Times 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How to Maximize Virtual Learning Par 1 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Quality Improvement in GME: 5 years later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How to Manage A Virtual Site Visit 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DIO Role &amp; Responsibilities: Keys to Success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Working with Struggling Learners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Meet the Experts – Fall Freebie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endParaRPr lang="en-US" sz="1300" dirty="0">
              <a:solidFill>
                <a:srgbClr val="0070C0"/>
              </a:solidFill>
              <a:latin typeface="+mn-lt"/>
            </a:endParaRPr>
          </a:p>
          <a:p>
            <a:pPr algn="ctr"/>
            <a:endParaRPr lang="en-US" sz="1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b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12" name="Google Shape;61;p1">
            <a:extLst>
              <a:ext uri="{FF2B5EF4-FFF2-40B4-BE49-F238E27FC236}">
                <a16:creationId xmlns:a16="http://schemas.microsoft.com/office/drawing/2014/main" id="{3D26C4B7-698E-9F4E-94AE-790122D180E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9681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/>
              <a:t>Learning Objectives</a:t>
            </a:r>
            <a:endParaRPr sz="3000" dirty="0"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Review</a:t>
            </a:r>
            <a:r>
              <a:rPr lang="en-US" b="1" dirty="0"/>
              <a:t> </a:t>
            </a:r>
            <a:r>
              <a:rPr lang="en-US" dirty="0"/>
              <a:t>basics and recent changes to the ACGME survey</a:t>
            </a:r>
          </a:p>
          <a:p>
            <a:r>
              <a:rPr lang="en-US" b="1" dirty="0">
                <a:solidFill>
                  <a:srgbClr val="00B050"/>
                </a:solidFill>
              </a:rPr>
              <a:t>Discuss</a:t>
            </a:r>
            <a:r>
              <a:rPr lang="en-US" dirty="0"/>
              <a:t> how to leverage results with the GME organization and the governing board</a:t>
            </a:r>
          </a:p>
          <a:p>
            <a:r>
              <a:rPr lang="en-US" b="1" dirty="0">
                <a:solidFill>
                  <a:srgbClr val="00B050"/>
                </a:solidFill>
              </a:rPr>
              <a:t>Illustrate </a:t>
            </a:r>
            <a:r>
              <a:rPr lang="en-US" dirty="0"/>
              <a:t>how to use results to develop action plans for improvement</a:t>
            </a:r>
          </a:p>
          <a:p>
            <a:endParaRPr lang="en-US" dirty="0"/>
          </a:p>
          <a:p>
            <a:pPr marL="63500" indent="0">
              <a:buNone/>
            </a:pPr>
            <a:r>
              <a:rPr lang="en-US" dirty="0"/>
              <a:t>Hand-out:</a:t>
            </a:r>
          </a:p>
          <a:p>
            <a:pPr lvl="1"/>
            <a:r>
              <a:rPr lang="en-US" sz="2000" dirty="0"/>
              <a:t>ACGME Survey Talking Points – Residents – Customizable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Graphic 2" descr="Mining tools with solid fill">
            <a:extLst>
              <a:ext uri="{FF2B5EF4-FFF2-40B4-BE49-F238E27FC236}">
                <a16:creationId xmlns:a16="http://schemas.microsoft.com/office/drawing/2014/main" id="{F3ACC99E-32AA-453B-9F55-4305D9321F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7060" y="5262458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254524" y="2168165"/>
            <a:ext cx="8700940" cy="3874416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en-US" sz="2400" b="1" dirty="0"/>
              <a:t>    </a:t>
            </a:r>
            <a:r>
              <a:rPr lang="en-US" sz="2400" dirty="0"/>
              <a:t>Partners in Medical Education, Inc. provides comprehensive consulting services to the GME community.  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en-US" sz="2400" dirty="0"/>
          </a:p>
          <a:p>
            <a:pPr algn="ctr">
              <a:lnSpc>
                <a:spcPct val="80000"/>
              </a:lnSpc>
              <a:buNone/>
              <a:defRPr/>
            </a:pPr>
            <a:endParaRPr lang="en-US" sz="2400" dirty="0"/>
          </a:p>
          <a:p>
            <a:pPr algn="ctr">
              <a:lnSpc>
                <a:spcPct val="80000"/>
              </a:lnSpc>
              <a:buNone/>
              <a:defRPr/>
            </a:pPr>
            <a:endParaRPr lang="en-US" sz="2400" dirty="0"/>
          </a:p>
          <a:p>
            <a:pPr algn="ctr">
              <a:lnSpc>
                <a:spcPct val="80000"/>
              </a:lnSpc>
              <a:buNone/>
              <a:defRPr/>
            </a:pPr>
            <a:endParaRPr lang="en-US" sz="2000" b="1" dirty="0"/>
          </a:p>
          <a:p>
            <a:pPr algn="ctr">
              <a:lnSpc>
                <a:spcPct val="80000"/>
              </a:lnSpc>
              <a:buNone/>
              <a:defRPr/>
            </a:pPr>
            <a:endParaRPr lang="en-US" sz="2000" b="1" dirty="0"/>
          </a:p>
          <a:p>
            <a:pPr algn="ctr">
              <a:lnSpc>
                <a:spcPct val="80000"/>
              </a:lnSpc>
              <a:buNone/>
              <a:defRPr/>
            </a:pPr>
            <a:endParaRPr lang="en-US" sz="2000" b="1" dirty="0"/>
          </a:p>
          <a:p>
            <a:pPr algn="ctr">
              <a:lnSpc>
                <a:spcPct val="80000"/>
              </a:lnSpc>
              <a:buNone/>
              <a:defRPr/>
            </a:pPr>
            <a:endParaRPr lang="en-US" sz="2000" b="1" dirty="0"/>
          </a:p>
          <a:p>
            <a:pPr algn="ctr">
              <a:lnSpc>
                <a:spcPct val="80000"/>
              </a:lnSpc>
              <a:buNone/>
              <a:defRPr/>
            </a:pPr>
            <a:endParaRPr lang="en-US" sz="2000" b="1" dirty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/>
              <a:t>   </a:t>
            </a:r>
            <a:r>
              <a:rPr lang="en-US" sz="1800" b="1" dirty="0"/>
              <a:t>www.PartnersInMedEd.com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25" y="484910"/>
            <a:ext cx="3768064" cy="15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53FA2A0E-ED5B-3649-A65A-EA691F7D4335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4128940"/>
            <a:ext cx="9144000" cy="9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  <a:buNone/>
              <a:defRPr/>
            </a:pPr>
            <a:r>
              <a:rPr lang="en-US" sz="2400" b="1"/>
              <a:t>Partners in Medical Education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/>
              <a:t>724-864-7320  |  </a:t>
            </a:r>
            <a:r>
              <a:rPr lang="en-US" sz="2000">
                <a:solidFill>
                  <a:srgbClr val="FF0000"/>
                </a:solidFill>
                <a:hlinkClick r:id="rId4"/>
              </a:rPr>
              <a:t>info@PartnersInMedEd.com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9AD8DED7-7BE7-9741-B7A1-1CB0ACF41D3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30</a:t>
            </a:fld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57F5D5C-1D21-EF4E-A367-BCA5D26AC66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29698"/>
            <a:ext cx="9144000" cy="1084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  <a:buNone/>
              <a:defRPr/>
            </a:pPr>
            <a:r>
              <a:rPr lang="en-US" sz="2000" b="1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Heather Peters, M.Ed, PhD 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b="1" dirty="0">
                <a:solidFill>
                  <a:srgbClr val="00B050"/>
                </a:solidFill>
                <a:latin typeface="Arial" charset="0"/>
                <a:cs typeface="Arial" charset="0"/>
                <a:hlinkClick r:id="rId5"/>
              </a:rPr>
              <a:t>Heather@PartnersInMedEd.com</a:t>
            </a:r>
            <a:endParaRPr lang="en-US" sz="2000" b="1" dirty="0">
              <a:solidFill>
                <a:srgbClr val="00B050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buNone/>
              <a:defRPr/>
            </a:pPr>
            <a:endParaRPr lang="en-US" sz="2000" dirty="0"/>
          </a:p>
        </p:txBody>
      </p:sp>
      <p:sp>
        <p:nvSpPr>
          <p:cNvPr id="13" name="Google Shape;61;p1">
            <a:extLst>
              <a:ext uri="{FF2B5EF4-FFF2-40B4-BE49-F238E27FC236}">
                <a16:creationId xmlns:a16="http://schemas.microsoft.com/office/drawing/2014/main" id="{EABC28C2-CE33-BA47-B5F1-9EC3F2ADE40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9706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7F26BC-4F7F-4390-8C17-123693BFB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3176" y="2339055"/>
            <a:ext cx="6115049" cy="2429491"/>
          </a:xfrm>
        </p:spPr>
        <p:txBody>
          <a:bodyPr/>
          <a:lstStyle/>
          <a:p>
            <a:r>
              <a:rPr lang="en-US" dirty="0"/>
              <a:t>Understanding </a:t>
            </a:r>
            <a:br>
              <a:rPr lang="en-US" dirty="0"/>
            </a:br>
            <a:r>
              <a:rPr lang="en-US" dirty="0"/>
              <a:t>ACGME </a:t>
            </a:r>
            <a:br>
              <a:rPr lang="en-US" dirty="0"/>
            </a:br>
            <a:r>
              <a:rPr lang="en-US" dirty="0"/>
              <a:t>Surveys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FD147-5A4A-4DD2-A3BB-8EB2FA6573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image338.jpg" descr="http://cdn1.agentright.com/AU/blog-and-articles/wp-content/uploads/2013/07/iStock_000020197396XSmall.jpg">
            <a:extLst>
              <a:ext uri="{FF2B5EF4-FFF2-40B4-BE49-F238E27FC236}">
                <a16:creationId xmlns:a16="http://schemas.microsoft.com/office/drawing/2014/main" id="{35190AB7-F4AC-4274-AF1F-E65E26DC1A34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52066" y="3683014"/>
            <a:ext cx="2422525" cy="2171065"/>
          </a:xfrm>
          <a:prstGeom prst="rect">
            <a:avLst/>
          </a:prstGeom>
          <a:ln/>
        </p:spPr>
      </p:pic>
      <p:sp>
        <p:nvSpPr>
          <p:cNvPr id="6" name="Shape 83">
            <a:extLst>
              <a:ext uri="{FF2B5EF4-FFF2-40B4-BE49-F238E27FC236}">
                <a16:creationId xmlns:a16="http://schemas.microsoft.com/office/drawing/2014/main" id="{53688306-6738-4796-81BF-8725ED64494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8772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F4BAEF-FE47-4C11-B274-DE97C2294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738058"/>
            <a:ext cx="5829300" cy="4438905"/>
          </a:xfrm>
        </p:spPr>
        <p:txBody>
          <a:bodyPr/>
          <a:lstStyle/>
          <a:p>
            <a:r>
              <a:rPr lang="en-US" dirty="0"/>
              <a:t>Purpose: “an additional method used to monitor graduate medical clinical education and provide </a:t>
            </a:r>
            <a:r>
              <a:rPr lang="en-US" b="1" dirty="0">
                <a:solidFill>
                  <a:srgbClr val="FF0000"/>
                </a:solidFill>
              </a:rPr>
              <a:t>EARLY WARNING </a:t>
            </a:r>
            <a:r>
              <a:rPr lang="en-US" dirty="0"/>
              <a:t>of potential non-compliance with ACGME accreditation standards” </a:t>
            </a:r>
          </a:p>
          <a:p>
            <a:endParaRPr lang="en-US" dirty="0"/>
          </a:p>
          <a:p>
            <a:pPr marL="63500" indent="0">
              <a:buNone/>
            </a:pPr>
            <a:r>
              <a:rPr lang="en-US" sz="1600" dirty="0"/>
              <a:t>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F24B86-CE08-4319-BE79-3042EEF35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FACD9F-C747-4AB3-AB1E-4D83270F1D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pic>
        <p:nvPicPr>
          <p:cNvPr id="5" name="image501.png" descr="New%20Clip%20art/risk_red_stacked_blocks_800_clr_2637.png">
            <a:extLst>
              <a:ext uri="{FF2B5EF4-FFF2-40B4-BE49-F238E27FC236}">
                <a16:creationId xmlns:a16="http://schemas.microsoft.com/office/drawing/2014/main" id="{ED57A71F-2E02-46D8-9E12-EE6698B804F0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69342" y="620209"/>
            <a:ext cx="2634615" cy="3512820"/>
          </a:xfrm>
          <a:prstGeom prst="rect">
            <a:avLst/>
          </a:prstGeom>
          <a:ln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1D429F-D161-4180-930F-3F3BE65F6C34}"/>
              </a:ext>
            </a:extLst>
          </p:cNvPr>
          <p:cNvSpPr/>
          <p:nvPr/>
        </p:nvSpPr>
        <p:spPr>
          <a:xfrm>
            <a:off x="968954" y="4827720"/>
            <a:ext cx="783500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" indent="0">
              <a:buNone/>
            </a:pPr>
            <a:r>
              <a:rPr lang="en-US" sz="1600" dirty="0"/>
              <a:t>References: </a:t>
            </a:r>
          </a:p>
          <a:p>
            <a:r>
              <a:rPr lang="en-US" dirty="0">
                <a:hlinkClick r:id="rId4"/>
              </a:rPr>
              <a:t>http://www.acgme.org/Data-Collection-Systems/Resident-Fellow-and-Faculty-Surveys</a:t>
            </a:r>
            <a:endParaRPr lang="en-US" sz="1200" dirty="0"/>
          </a:p>
          <a:p>
            <a:r>
              <a:rPr lang="en-US" dirty="0"/>
              <a:t>Holt K, Miller RS. </a:t>
            </a:r>
            <a:r>
              <a:rPr lang="en-US" i="1" dirty="0"/>
              <a:t>The ACGME resident survey aggregate reports: an analysis and assessment of overall program compliance. </a:t>
            </a:r>
            <a:r>
              <a:rPr lang="en-US" dirty="0"/>
              <a:t>Journal of Graduate Medical Education. December 2009</a:t>
            </a:r>
          </a:p>
        </p:txBody>
      </p:sp>
      <p:sp>
        <p:nvSpPr>
          <p:cNvPr id="7" name="Shape 83">
            <a:extLst>
              <a:ext uri="{FF2B5EF4-FFF2-40B4-BE49-F238E27FC236}">
                <a16:creationId xmlns:a16="http://schemas.microsoft.com/office/drawing/2014/main" id="{1FD22A4D-FE25-44DD-850F-A5976DDADF73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1448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C0CFEE-5462-41C8-ACE6-4EEF9790E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458" y="1391452"/>
            <a:ext cx="2528249" cy="4126698"/>
          </a:xfrm>
        </p:spPr>
        <p:txBody>
          <a:bodyPr spcFirstLastPara="1" vert="horz" wrap="square" lIns="68580" tIns="34290" rIns="68580" bIns="34290" rtlCol="0" anchor="ctr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 sz="3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Program Data Points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75C81-CD5D-4A41-AF1E-B1EB9F2F62B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768193" y="6485277"/>
            <a:ext cx="2057400" cy="273844"/>
          </a:xfrm>
        </p:spPr>
        <p:txBody>
          <a:bodyPr spcFirstLastPara="1" vert="horz" wrap="square" lIns="68580" tIns="34290" rIns="68580" bIns="34290" rtlCol="0" anchor="ctr" anchorCtr="0">
            <a:normAutofit/>
          </a:bodyPr>
          <a:lstStyle/>
          <a:p>
            <a:pPr>
              <a:spcAft>
                <a:spcPts val="450"/>
              </a:spcAft>
            </a:pPr>
            <a:fld id="{00000000-1234-1234-1234-123412341234}" type="slidenum">
              <a:rPr lang="en-US" sz="9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>
                <a:spcAft>
                  <a:spcPts val="450"/>
                </a:spcAft>
              </a:pPr>
              <a:t>6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Text Placeholder 1">
            <a:extLst>
              <a:ext uri="{FF2B5EF4-FFF2-40B4-BE49-F238E27FC236}">
                <a16:creationId xmlns:a16="http://schemas.microsoft.com/office/drawing/2014/main" id="{4BB63085-FE06-40C3-AA9E-AE77A13F10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9048165"/>
              </p:ext>
            </p:extLst>
          </p:nvPr>
        </p:nvGraphicFramePr>
        <p:xfrm>
          <a:off x="690794" y="1788886"/>
          <a:ext cx="5405206" cy="4179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2">
            <a:extLst>
              <a:ext uri="{FF2B5EF4-FFF2-40B4-BE49-F238E27FC236}">
                <a16:creationId xmlns:a16="http://schemas.microsoft.com/office/drawing/2014/main" id="{AD2E26AC-DD80-4CB1-B002-863435AD3B2F}"/>
              </a:ext>
            </a:extLst>
          </p:cNvPr>
          <p:cNvSpPr txBox="1">
            <a:spLocks/>
          </p:cNvSpPr>
          <p:nvPr/>
        </p:nvSpPr>
        <p:spPr>
          <a:xfrm>
            <a:off x="6421273" y="2312987"/>
            <a:ext cx="27512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Potential</a:t>
            </a:r>
          </a:p>
          <a:p>
            <a:r>
              <a:rPr lang="en-US" dirty="0"/>
              <a:t>Program Data </a:t>
            </a:r>
          </a:p>
          <a:p>
            <a:r>
              <a:rPr lang="en-US" dirty="0"/>
              <a:t>Points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995A7B-B639-439F-B8CC-F57F15C796C6}"/>
              </a:ext>
            </a:extLst>
          </p:cNvPr>
          <p:cNvSpPr txBox="1"/>
          <p:nvPr/>
        </p:nvSpPr>
        <p:spPr>
          <a:xfrm>
            <a:off x="5822848" y="5967980"/>
            <a:ext cx="3002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*Data Points used for Accreditation</a:t>
            </a:r>
          </a:p>
        </p:txBody>
      </p:sp>
      <p:sp>
        <p:nvSpPr>
          <p:cNvPr id="8" name="Shape 83">
            <a:extLst>
              <a:ext uri="{FF2B5EF4-FFF2-40B4-BE49-F238E27FC236}">
                <a16:creationId xmlns:a16="http://schemas.microsoft.com/office/drawing/2014/main" id="{AB702596-DDEB-4009-A224-9CEFED2FC17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4195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7D3868-84AE-4920-BC59-7569403E1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72029"/>
            <a:ext cx="6181224" cy="4286250"/>
          </a:xfrm>
        </p:spPr>
        <p:txBody>
          <a:bodyPr/>
          <a:lstStyle/>
          <a:p>
            <a:pPr marL="63500" indent="0">
              <a:buNone/>
            </a:pPr>
            <a:r>
              <a:rPr lang="en-US" sz="2400" dirty="0"/>
              <a:t>Data is reviewed annually include</a:t>
            </a:r>
            <a:r>
              <a:rPr lang="en-US" sz="2400" baseline="30000" dirty="0"/>
              <a:t>1</a:t>
            </a:r>
          </a:p>
          <a:p>
            <a:r>
              <a:rPr lang="en-US" sz="2000" dirty="0"/>
              <a:t>information about the program’s characteristics, </a:t>
            </a:r>
          </a:p>
          <a:p>
            <a:r>
              <a:rPr lang="en-US" sz="2000" dirty="0"/>
              <a:t>the clinical learning environment, </a:t>
            </a:r>
          </a:p>
          <a:p>
            <a:r>
              <a:rPr lang="en-US" sz="2000" dirty="0"/>
              <a:t>program and institutional leadership, 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the opinions of faculty and residents through ACGME survey</a:t>
            </a:r>
            <a:r>
              <a:rPr lang="en-US" sz="2000" dirty="0"/>
              <a:t>, </a:t>
            </a:r>
          </a:p>
          <a:p>
            <a:r>
              <a:rPr lang="en-US" sz="2000" dirty="0"/>
              <a:t>resident clinical experience data, and </a:t>
            </a:r>
          </a:p>
          <a:p>
            <a:r>
              <a:rPr lang="en-US" sz="2000" dirty="0"/>
              <a:t>first-time pass rate data provided to the ACGM by the ABMS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972CF8-5435-4F72-8ABC-F005B39B3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Data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06CA18-0077-4BBC-A04C-FB5A42BE1A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DB4F35-D390-4D01-AB57-D981FEA8DEC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809874" y="754467"/>
            <a:ext cx="1762125" cy="4286250"/>
          </a:xfrm>
          <a:prstGeom prst="rect">
            <a:avLst/>
          </a:prstGeom>
          <a:ln w="38100">
            <a:solidFill>
              <a:schemeClr val="bg2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2A4B1D-2772-4FCD-BEF6-5A47B4022300}"/>
              </a:ext>
            </a:extLst>
          </p:cNvPr>
          <p:cNvSpPr txBox="1"/>
          <p:nvPr/>
        </p:nvSpPr>
        <p:spPr>
          <a:xfrm>
            <a:off x="628650" y="5444536"/>
            <a:ext cx="7786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/>
              <a:t>1</a:t>
            </a:r>
            <a:r>
              <a:rPr lang="en-US" sz="1600" dirty="0"/>
              <a:t>Bryne L, Miller R, </a:t>
            </a:r>
            <a:r>
              <a:rPr lang="en-US" sz="1600" dirty="0" err="1"/>
              <a:t>Nasca</a:t>
            </a:r>
            <a:r>
              <a:rPr lang="en-US" sz="1600" dirty="0"/>
              <a:t> T. </a:t>
            </a:r>
            <a:r>
              <a:rPr lang="en-US" sz="1600" i="1" dirty="0"/>
              <a:t>Implementing the Next Accreditation System: Results of the 2014-2015 Annual Date Review</a:t>
            </a:r>
            <a:r>
              <a:rPr lang="en-US" sz="1600" dirty="0"/>
              <a:t>. JGME. February 2016.  </a:t>
            </a:r>
          </a:p>
        </p:txBody>
      </p:sp>
      <p:sp>
        <p:nvSpPr>
          <p:cNvPr id="7" name="Shape 83">
            <a:extLst>
              <a:ext uri="{FF2B5EF4-FFF2-40B4-BE49-F238E27FC236}">
                <a16:creationId xmlns:a16="http://schemas.microsoft.com/office/drawing/2014/main" id="{06D5D78B-7D5D-4A1D-9163-D9861BF4AD9E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44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5E3A0F-DB61-4ADF-A428-F8A6407FA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3983" y="671477"/>
            <a:ext cx="5605629" cy="994172"/>
          </a:xfrm>
        </p:spPr>
        <p:txBody>
          <a:bodyPr spcFirstLastPara="1" vert="horz" wrap="square" lIns="68580" tIns="34290" rIns="68580" bIns="34290" rtlCol="0" anchor="ctr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 sz="3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Rationale for Surveys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775518F4-BF05-4BDD-BE4A-8E2FE6C26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2321" y="1665649"/>
            <a:ext cx="6767679" cy="3628695"/>
          </a:xfrm>
        </p:spPr>
        <p:txBody>
          <a:bodyPr spcFirstLastPara="1" vert="horz" wrap="square" lIns="68580" tIns="34290" rIns="68580" bIns="34290" rtlCol="0" anchor="ctr" anchorCtr="0">
            <a:normAutofit/>
          </a:bodyPr>
          <a:lstStyle/>
          <a:p>
            <a:pPr marL="285750" indent="0">
              <a:buNone/>
            </a:pP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programs meet the required compliance rates for each survey, reports are provided that aggregate their survey data to provide an </a:t>
            </a:r>
          </a:p>
          <a:p>
            <a:pPr marL="571500" indent="-285750"/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anonymous</a:t>
            </a:r>
          </a:p>
          <a:p>
            <a:pPr marL="571500" indent="-285750"/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comparative look at how the program compares against </a:t>
            </a:r>
          </a:p>
          <a:p>
            <a:pPr marL="1028700" lvl="1" indent="-285750"/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national, </a:t>
            </a:r>
          </a:p>
          <a:p>
            <a:pPr marL="1028700" lvl="1" indent="-285750"/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institutional, and </a:t>
            </a:r>
          </a:p>
          <a:p>
            <a:pPr marL="1028700" lvl="1" indent="-285750"/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specialty averages</a:t>
            </a:r>
            <a:endParaRPr lang="en-US" sz="1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E0AD92-5BE9-4539-8F2F-F2B2C60ADA0A}"/>
              </a:ext>
            </a:extLst>
          </p:cNvPr>
          <p:cNvSpPr/>
          <p:nvPr/>
        </p:nvSpPr>
        <p:spPr>
          <a:xfrm>
            <a:off x="852321" y="5724195"/>
            <a:ext cx="78997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25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Source: </a:t>
            </a:r>
            <a:r>
              <a:rPr lang="en-US" dirty="0">
                <a:solidFill>
                  <a:schemeClr val="tx1"/>
                </a:solidFill>
                <a:hlinkClick r:id="rId3"/>
              </a:rPr>
              <a:t>http://www.acgme.org/Data-Collection-Systems/Resident-Fellow-and-Faculty-Surveys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0" name="image521.png">
            <a:extLst>
              <a:ext uri="{FF2B5EF4-FFF2-40B4-BE49-F238E27FC236}">
                <a16:creationId xmlns:a16="http://schemas.microsoft.com/office/drawing/2014/main" id="{C18F8CBF-C222-4A08-853D-1144F659652E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5965878" y="4093899"/>
            <a:ext cx="2550084" cy="1712119"/>
          </a:xfrm>
          <a:prstGeom prst="rect">
            <a:avLst/>
          </a:prstGeom>
          <a:ln/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8A47642-4EE4-4F4A-8420-B3849219BDC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Shape 83">
            <a:extLst>
              <a:ext uri="{FF2B5EF4-FFF2-40B4-BE49-F238E27FC236}">
                <a16:creationId xmlns:a16="http://schemas.microsoft.com/office/drawing/2014/main" id="{82E39134-102E-4441-AC3A-67BA1D24CB0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9477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F4C375-5DAF-4EB6-AC05-B24A395EB1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Resident Focus areas: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86C69A6-95F7-4B4D-B715-FF75AA9C2B9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1600" dirty="0"/>
              <a:t>Resources</a:t>
            </a:r>
          </a:p>
          <a:p>
            <a:r>
              <a:rPr lang="en-US" sz="1600" b="1" dirty="0">
                <a:solidFill>
                  <a:srgbClr val="00B050"/>
                </a:solidFill>
              </a:rPr>
              <a:t>Professionalism</a:t>
            </a:r>
          </a:p>
          <a:p>
            <a:r>
              <a:rPr lang="en-US" sz="1600" dirty="0"/>
              <a:t>Patient Safety and Teamwork</a:t>
            </a:r>
          </a:p>
          <a:p>
            <a:r>
              <a:rPr lang="en-US" sz="1600" dirty="0"/>
              <a:t>Faculty Teaching and Supervision</a:t>
            </a:r>
          </a:p>
          <a:p>
            <a:r>
              <a:rPr lang="en-US" sz="1600" dirty="0"/>
              <a:t>Evaluation</a:t>
            </a:r>
          </a:p>
          <a:p>
            <a:r>
              <a:rPr lang="en-US" sz="1600" dirty="0"/>
              <a:t>Educational Content</a:t>
            </a:r>
          </a:p>
          <a:p>
            <a:r>
              <a:rPr lang="en-US" sz="1600" b="1" dirty="0">
                <a:solidFill>
                  <a:srgbClr val="00B050"/>
                </a:solidFill>
              </a:rPr>
              <a:t>Diversity and Inclusion</a:t>
            </a:r>
          </a:p>
          <a:p>
            <a:r>
              <a:rPr lang="en-US" sz="1600" dirty="0"/>
              <a:t>Clinical Experience and Education</a:t>
            </a:r>
          </a:p>
          <a:p>
            <a:endParaRPr lang="en-US" sz="1600" dirty="0"/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41956BD-77B0-449E-AECA-A5B78D926AB3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/>
              <a:t>Faculty Focus areas: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6A9EEE-D37D-4711-A839-4BCDC53E4D03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4629150" y="2505075"/>
            <a:ext cx="3887391" cy="2533747"/>
          </a:xfrm>
        </p:spPr>
        <p:txBody>
          <a:bodyPr/>
          <a:lstStyle/>
          <a:p>
            <a:r>
              <a:rPr lang="en-US" sz="1600" dirty="0"/>
              <a:t>Resources</a:t>
            </a:r>
          </a:p>
          <a:p>
            <a:r>
              <a:rPr lang="en-US" sz="1600" b="1" dirty="0">
                <a:solidFill>
                  <a:srgbClr val="00B050"/>
                </a:solidFill>
              </a:rPr>
              <a:t>Professionalism</a:t>
            </a:r>
          </a:p>
          <a:p>
            <a:r>
              <a:rPr lang="en-US" sz="1600" dirty="0"/>
              <a:t>Patient Safety and Teamwork</a:t>
            </a:r>
          </a:p>
          <a:p>
            <a:r>
              <a:rPr lang="en-US" sz="1600" dirty="0"/>
              <a:t>Faculty Teaching and Supervision</a:t>
            </a:r>
          </a:p>
          <a:p>
            <a:r>
              <a:rPr lang="en-US" sz="1600" dirty="0"/>
              <a:t>Educational Content</a:t>
            </a:r>
          </a:p>
          <a:p>
            <a:r>
              <a:rPr lang="en-US" sz="1600" b="1" dirty="0">
                <a:solidFill>
                  <a:srgbClr val="00B050"/>
                </a:solidFill>
              </a:rPr>
              <a:t>Diversity and Inclusion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BE4F93-4BF3-43ED-AEDA-59DA2D57A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of Surveys</a:t>
            </a:r>
            <a:br>
              <a:rPr lang="en-US" dirty="0"/>
            </a:br>
            <a:r>
              <a:rPr lang="en-US" dirty="0"/>
              <a:t>Changed in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27D15B-4D88-4616-B884-B4269E5E31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pic>
        <p:nvPicPr>
          <p:cNvPr id="5" name="image269.jpg" descr="http://www.sustained.ie/wp-content/uploads/2011/12/3d-Featured-slider.jpg">
            <a:extLst>
              <a:ext uri="{FF2B5EF4-FFF2-40B4-BE49-F238E27FC236}">
                <a16:creationId xmlns:a16="http://schemas.microsoft.com/office/drawing/2014/main" id="{C23C285A-CC8E-4D66-9A1A-A12FDEFB3764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343717" y="355021"/>
            <a:ext cx="2302601" cy="1755421"/>
          </a:xfrm>
          <a:prstGeom prst="rect">
            <a:avLst/>
          </a:prstGeom>
          <a:ln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17AE137-2C33-4D63-B148-56CC1E86FEF3}"/>
              </a:ext>
            </a:extLst>
          </p:cNvPr>
          <p:cNvSpPr/>
          <p:nvPr/>
        </p:nvSpPr>
        <p:spPr>
          <a:xfrm>
            <a:off x="801370" y="5666443"/>
            <a:ext cx="80091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LINKS: </a:t>
            </a:r>
            <a:r>
              <a:rPr lang="en-US" dirty="0">
                <a:hlinkClick r:id="rId4"/>
              </a:rPr>
              <a:t>http://www.acgme.org/Portals/0/ResidentSurvey_ContentAreas.pdf</a:t>
            </a:r>
            <a:endParaRPr lang="en-US" dirty="0"/>
          </a:p>
          <a:p>
            <a:r>
              <a:rPr lang="en-US" dirty="0">
                <a:hlinkClick r:id="rId5"/>
              </a:rPr>
              <a:t>http://www.acgme.org/Portals/0/ACGME%20FacultySurvey%20QuestionContentAreas.pdf</a:t>
            </a:r>
            <a:endParaRPr lang="en-US" dirty="0"/>
          </a:p>
        </p:txBody>
      </p:sp>
      <p:sp>
        <p:nvSpPr>
          <p:cNvPr id="10" name="Shape 83">
            <a:extLst>
              <a:ext uri="{FF2B5EF4-FFF2-40B4-BE49-F238E27FC236}">
                <a16:creationId xmlns:a16="http://schemas.microsoft.com/office/drawing/2014/main" id="{B2A888C9-E7BF-4F62-AF4A-95C09CD45F2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69967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20420</TotalTime>
  <Words>1804</Words>
  <Application>Microsoft Office PowerPoint</Application>
  <PresentationFormat>On-screen Show (4:3)</PresentationFormat>
  <Paragraphs>386</Paragraphs>
  <Slides>30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Comic Sans MS</vt:lpstr>
      <vt:lpstr>Wingdings</vt:lpstr>
      <vt:lpstr>PME-2016</vt:lpstr>
      <vt:lpstr>ACGME Survey Results Have Arrived  Now What?</vt:lpstr>
      <vt:lpstr>Introducing Your Presenter…</vt:lpstr>
      <vt:lpstr>Learning Objectives</vt:lpstr>
      <vt:lpstr>Understanding  ACGME  Surveys</vt:lpstr>
      <vt:lpstr>Purpose</vt:lpstr>
      <vt:lpstr>Program Data Points</vt:lpstr>
      <vt:lpstr>Annual Data Review</vt:lpstr>
      <vt:lpstr>Rationale for Surveys</vt:lpstr>
      <vt:lpstr>Content of Surveys Changed in 2020</vt:lpstr>
      <vt:lpstr>Resident/Fellow Surveys</vt:lpstr>
      <vt:lpstr>Faculty Surveys</vt:lpstr>
      <vt:lpstr>Wellness Surveys</vt:lpstr>
      <vt:lpstr>Before the Survey</vt:lpstr>
      <vt:lpstr>Activating the Survey</vt:lpstr>
      <vt:lpstr>During the Survey</vt:lpstr>
      <vt:lpstr>After the Survey</vt:lpstr>
      <vt:lpstr>Disseminating Results</vt:lpstr>
      <vt:lpstr>Sample Trended Survey Data</vt:lpstr>
      <vt:lpstr>Survey results should be shared with…</vt:lpstr>
      <vt:lpstr>Program  (trainees, faculty, staff)</vt:lpstr>
      <vt:lpstr>GMEC</vt:lpstr>
      <vt:lpstr>C-Suite </vt:lpstr>
      <vt:lpstr>Governing Board</vt:lpstr>
      <vt:lpstr>Others?</vt:lpstr>
      <vt:lpstr>Why does the Survey Matter?</vt:lpstr>
      <vt:lpstr>Most Frequent Areas of Survey</vt:lpstr>
      <vt:lpstr>Improvement Plans</vt:lpstr>
      <vt:lpstr>Take Home Points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Demystifying Resident and Faculty ACGME Survey</dc:title>
  <dc:creator>BJ Couch</dc:creator>
  <cp:lastModifiedBy>BJ Couch</cp:lastModifiedBy>
  <cp:revision>129</cp:revision>
  <cp:lastPrinted>2018-08-07T22:32:57Z</cp:lastPrinted>
  <dcterms:modified xsi:type="dcterms:W3CDTF">2021-04-29T21:05:35Z</dcterms:modified>
</cp:coreProperties>
</file>