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32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400" r:id="rId24"/>
    <p:sldId id="293" r:id="rId25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2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fld>
            <a:endParaRPr sz="12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22334c8fe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122334c8fe6_0_1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122334c8fe6_0_19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4d73283a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124d73283aa_0_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124d73283aa_0_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22334c8fe6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22334c8fe6_0_9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122334c8fe6_0_9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2334c8f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2334c8fe6_0_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122334c8fe6_0_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2334c8fe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22334c8fe6_0_4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122334c8fe6_0_43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22334c8fe6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g122334c8fe6_0_10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122334c8fe6_0_109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24d73283a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124d73283aa_0_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124d73283aa_0_9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25aec407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25aec40766_0_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125aec40766_0_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22334c8fe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22334c8fe6_0_5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122334c8fe6_0_5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22334c8fe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22334c8fe6_0_6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122334c8fe6_0_6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22334c8fe6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22334c8fe6_0_8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122334c8fe6_0_85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22334c8fe6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22334c8fe6_0_10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122334c8fe6_0_10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57338" y="665163"/>
            <a:ext cx="444023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55278" y="4218007"/>
            <a:ext cx="6042210" cy="3996135"/>
          </a:xfrm>
          <a:prstGeom prst="rect">
            <a:avLst/>
          </a:prstGeom>
        </p:spPr>
        <p:txBody>
          <a:bodyPr lIns="97457" tIns="97457" rIns="97457" bIns="9745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04906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p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8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50d15402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250d154029_0_3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1250d154029_0_39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50d15402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250d154029_0_4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1250d154029_0_48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4d73283a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124d73283aa_0_1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124d73283aa_0_17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24d73283a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24d73283aa_0_2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124d73283aa_0_25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50d15402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1250d154029_0_1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1250d154029_0_15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2334c8fe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22334c8fe6_0_1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122334c8fe6_0_1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 rot="5400000">
            <a:off x="2352548" y="14161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/>
              <a:t>Presented by Partners in Medical Education, Inc. 2022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ww.wikidoc.org/index.php/Get_involv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peoplemattersglobal.com/blog/life-at-work/creativity-cant-be-clocked-things-to-keep-in-mind-for-a-four-day-week-2873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hyperlink" Target="mailto:Christine@partnersinmeded.com" TargetMode="External"/><Relationship Id="rId4" Type="http://schemas.openxmlformats.org/officeDocument/2006/relationships/hyperlink" Target="mailto:Carmela@partnersinmeded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2022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3421931" y="1451998"/>
            <a:ext cx="5288436" cy="4678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Please make sure your Start Video is OFF when logging into the WebEx platform.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Here is what it should look like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It is NORMAL to not hear any sound until the webinar starts at 12:00 noon EST.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phone line is muted, but you can always chat to the host, BJ Schwartz, if you have any questions or concerns during this time.</a:t>
            </a:r>
            <a:br>
              <a:rPr lang="en-US" sz="24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Please Note…</a:t>
            </a:r>
            <a:endParaRPr/>
          </a:p>
        </p:txBody>
      </p:sp>
      <p:pic>
        <p:nvPicPr>
          <p:cNvPr id="81" name="Google Shape;81;p13" descr="No Video Icons - Download Free Vector Icons | Noun Projec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757" y="1762812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 descr="Audio, mic, microphone, mute, sound icon - Free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0170" y="3648173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59337" y="2493870"/>
            <a:ext cx="5028571" cy="828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en-US" sz="2410"/>
              <a:t>July 1, 2021 - Not citable.</a:t>
            </a:r>
            <a:endParaRPr sz="241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en-US" sz="2410"/>
              <a:t>July 1, 2022 - Citable!</a:t>
            </a:r>
            <a:endParaRPr sz="241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endParaRPr sz="241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en-US" sz="2410"/>
              <a:t>Institutional Requirement:</a:t>
            </a:r>
            <a:endParaRPr sz="241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en-US" sz="2410"/>
              <a:t>I.A.5.b).(2) oversee submissions of the Annual Update for each program and the Sponsoring Institution to the ACGME   </a:t>
            </a:r>
            <a:endParaRPr sz="241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endParaRPr sz="2410"/>
          </a:p>
          <a:p>
            <a:pPr marL="457200" lvl="0" indent="-38163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410"/>
              <a:buChar char="-"/>
            </a:pPr>
            <a:r>
              <a:rPr lang="en-US" sz="2410"/>
              <a:t>PLUS - </a:t>
            </a:r>
            <a:endParaRPr sz="2410"/>
          </a:p>
          <a:p>
            <a:pPr marL="4572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endParaRPr sz="241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en-US" sz="2410"/>
              <a:t>ADS system requires approval prior to program submission to ACGME</a:t>
            </a:r>
            <a:endParaRPr sz="241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endParaRPr sz="2210"/>
          </a:p>
        </p:txBody>
      </p:sp>
      <p:sp>
        <p:nvSpPr>
          <p:cNvPr id="191" name="Google Shape;191;p2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DIO, Programs &amp; ADS Update</a:t>
            </a:r>
            <a:endParaRPr/>
          </a:p>
        </p:txBody>
      </p:sp>
      <p:sp>
        <p:nvSpPr>
          <p:cNvPr id="192" name="Google Shape;192;p2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93" name="Google Shape;19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0250" y="1351125"/>
            <a:ext cx="3181150" cy="180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Presented by Partners in Medical Education, Inc. 2022</a:t>
            </a:r>
            <a:endParaRPr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/>
              <a:t>ADS Timeline: Submission to DIO</a:t>
            </a:r>
            <a:endParaRPr/>
          </a:p>
        </p:txBody>
      </p:sp>
      <p:sp>
        <p:nvSpPr>
          <p:cNvPr id="201" name="Google Shape;201;p2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202" name="Google Shape;202;p2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03" name="Google Shape;203;p22"/>
          <p:cNvSpPr/>
          <p:nvPr/>
        </p:nvSpPr>
        <p:spPr>
          <a:xfrm>
            <a:off x="746175" y="3094075"/>
            <a:ext cx="7402800" cy="5568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2"/>
          <p:cNvSpPr txBox="1"/>
          <p:nvPr/>
        </p:nvSpPr>
        <p:spPr>
          <a:xfrm>
            <a:off x="1101550" y="3837625"/>
            <a:ext cx="1385700" cy="554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July 5 - August 5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All US Sponsors</a:t>
            </a:r>
            <a:endParaRPr sz="1200"/>
          </a:p>
        </p:txBody>
      </p:sp>
      <p:cxnSp>
        <p:nvCxnSpPr>
          <p:cNvPr id="205" name="Google Shape;205;p22"/>
          <p:cNvCxnSpPr>
            <a:stCxn id="204" idx="0"/>
          </p:cNvCxnSpPr>
          <p:nvPr/>
        </p:nvCxnSpPr>
        <p:spPr>
          <a:xfrm rot="10800000">
            <a:off x="1794400" y="3470425"/>
            <a:ext cx="0" cy="36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6" name="Google Shape;206;p22"/>
          <p:cNvSpPr txBox="1"/>
          <p:nvPr/>
        </p:nvSpPr>
        <p:spPr>
          <a:xfrm>
            <a:off x="2049125" y="2147100"/>
            <a:ext cx="2750100" cy="61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July 5 - August 26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Non-case log data specialties</a:t>
            </a:r>
            <a:endParaRPr/>
          </a:p>
        </p:txBody>
      </p:sp>
      <p:sp>
        <p:nvSpPr>
          <p:cNvPr id="207" name="Google Shape;207;p22"/>
          <p:cNvSpPr txBox="1"/>
          <p:nvPr/>
        </p:nvSpPr>
        <p:spPr>
          <a:xfrm>
            <a:off x="4192975" y="3908700"/>
            <a:ext cx="2265000" cy="61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July 18 - Sept 23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 log data specialties</a:t>
            </a:r>
            <a:endParaRPr/>
          </a:p>
        </p:txBody>
      </p:sp>
      <p:cxnSp>
        <p:nvCxnSpPr>
          <p:cNvPr id="208" name="Google Shape;208;p22"/>
          <p:cNvCxnSpPr/>
          <p:nvPr/>
        </p:nvCxnSpPr>
        <p:spPr>
          <a:xfrm>
            <a:off x="5412975" y="355612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9" name="Google Shape;209;p22"/>
          <p:cNvCxnSpPr>
            <a:stCxn id="207" idx="0"/>
          </p:cNvCxnSpPr>
          <p:nvPr/>
        </p:nvCxnSpPr>
        <p:spPr>
          <a:xfrm rot="10800000" flipH="1">
            <a:off x="5325475" y="3529800"/>
            <a:ext cx="4500" cy="37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0" name="Google Shape;210;p22"/>
          <p:cNvCxnSpPr>
            <a:stCxn id="206" idx="2"/>
          </p:cNvCxnSpPr>
          <p:nvPr/>
        </p:nvCxnSpPr>
        <p:spPr>
          <a:xfrm>
            <a:off x="3424175" y="2762700"/>
            <a:ext cx="10800" cy="45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1" name="Google Shape;211;p22"/>
          <p:cNvSpPr txBox="1"/>
          <p:nvPr/>
        </p:nvSpPr>
        <p:spPr>
          <a:xfrm>
            <a:off x="5566950" y="2286000"/>
            <a:ext cx="2640600" cy="61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July 5 - Oct 21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INTL Sponsors &amp; Programs</a:t>
            </a:r>
            <a:endParaRPr/>
          </a:p>
        </p:txBody>
      </p:sp>
      <p:cxnSp>
        <p:nvCxnSpPr>
          <p:cNvPr id="212" name="Google Shape;212;p22"/>
          <p:cNvCxnSpPr>
            <a:stCxn id="211" idx="2"/>
          </p:cNvCxnSpPr>
          <p:nvPr/>
        </p:nvCxnSpPr>
        <p:spPr>
          <a:xfrm flipH="1">
            <a:off x="6881850" y="2901600"/>
            <a:ext cx="5400" cy="36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3" name="Google Shape;213;p22"/>
          <p:cNvCxnSpPr/>
          <p:nvPr/>
        </p:nvCxnSpPr>
        <p:spPr>
          <a:xfrm rot="10800000" flipH="1">
            <a:off x="2067625" y="3848575"/>
            <a:ext cx="839400" cy="143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4" name="Google Shape;214;p22"/>
          <p:cNvCxnSpPr/>
          <p:nvPr/>
        </p:nvCxnSpPr>
        <p:spPr>
          <a:xfrm rot="10800000">
            <a:off x="4606025" y="3664225"/>
            <a:ext cx="1085100" cy="1740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5" name="Google Shape;215;p22"/>
          <p:cNvSpPr txBox="1"/>
          <p:nvPr/>
        </p:nvSpPr>
        <p:spPr>
          <a:xfrm>
            <a:off x="757450" y="5199800"/>
            <a:ext cx="2477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When submit to DIO?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3 weeks before?  2 weeks before?  One month before?</a:t>
            </a:r>
            <a:endParaRPr sz="1500"/>
          </a:p>
        </p:txBody>
      </p:sp>
      <p:sp>
        <p:nvSpPr>
          <p:cNvPr id="216" name="Google Shape;216;p22"/>
          <p:cNvSpPr txBox="1"/>
          <p:nvPr/>
        </p:nvSpPr>
        <p:spPr>
          <a:xfrm>
            <a:off x="5648700" y="5172775"/>
            <a:ext cx="2477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When submit to DIO?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3 weeks before?  2 weeks before? One month before?</a:t>
            </a:r>
            <a:endParaRPr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"/>
          <p:cNvSpPr txBox="1">
            <a:spLocks noGrp="1"/>
          </p:cNvSpPr>
          <p:nvPr>
            <p:ph type="body" idx="1"/>
          </p:nvPr>
        </p:nvSpPr>
        <p:spPr>
          <a:xfrm>
            <a:off x="452845" y="1783257"/>
            <a:ext cx="82383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Start Early!   Due date to ADS is NOT the due date to the DIO.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Pay attention to GME due dates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Submit as early as possible; time for DIO review, time for revisions, time for resubmission and re-review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Once DIO approves, no further changes permitted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What can you expect during this process?  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/>
              <a:t>Annual ADS Update</a:t>
            </a:r>
            <a:endParaRPr/>
          </a:p>
        </p:txBody>
      </p:sp>
      <p:sp>
        <p:nvSpPr>
          <p:cNvPr id="224" name="Google Shape;224;p2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225" name="Google Shape;225;p2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26" name="Google Shape;2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075" y="5315425"/>
            <a:ext cx="656351" cy="65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3"/>
          <p:cNvSpPr txBox="1"/>
          <p:nvPr/>
        </p:nvSpPr>
        <p:spPr>
          <a:xfrm>
            <a:off x="1772225" y="5458950"/>
            <a:ext cx="396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HANDOUT: GME Review Sheet for ADS 2022</a:t>
            </a:r>
            <a:endParaRPr sz="1200"/>
          </a:p>
        </p:txBody>
      </p:sp>
      <p:pic>
        <p:nvPicPr>
          <p:cNvPr id="228" name="Google Shape;2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7325" y="99913"/>
            <a:ext cx="2249175" cy="161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Mission &amp; Aims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Diversity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Citation Responses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Major Changes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Participating Sites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Faculty Roster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Resident Roster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Faculty Scholarship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Resident Scholarship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Board Certification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COVID-19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Block Diagram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Uploads (if needed)</a:t>
            </a:r>
            <a:endParaRPr/>
          </a:p>
        </p:txBody>
      </p:sp>
      <p:sp>
        <p:nvSpPr>
          <p:cNvPr id="235" name="Google Shape;235;p24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Major Sections </a:t>
            </a:r>
            <a:endParaRPr/>
          </a:p>
        </p:txBody>
      </p:sp>
      <p:sp>
        <p:nvSpPr>
          <p:cNvPr id="236" name="Google Shape;236;p2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37" name="Google Shape;2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5875" y="1388782"/>
            <a:ext cx="3489475" cy="4534593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4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Presented by Partners in Medical Education, Inc. 2022</a:t>
            </a:r>
            <a:endParaRPr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DIO &amp; GME Office</a:t>
            </a:r>
            <a:endParaRPr/>
          </a:p>
        </p:txBody>
      </p:sp>
      <p:sp>
        <p:nvSpPr>
          <p:cNvPr id="245" name="Google Shape;245;p2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246" name="Google Shape;2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5450" y="1485150"/>
            <a:ext cx="4893101" cy="423887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Presented by Partners in Medical Education, Inc. 2022</a:t>
            </a:r>
            <a:endParaRPr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Review of responses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Recommendations for updates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Suggestions for improvement in clarity or conciseness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Identification of missing or incomplete information</a:t>
            </a:r>
            <a:endParaRPr sz="3000"/>
          </a:p>
        </p:txBody>
      </p:sp>
      <p:sp>
        <p:nvSpPr>
          <p:cNvPr id="254" name="Google Shape;254;p2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Feedback to Programs</a:t>
            </a:r>
            <a:endParaRPr/>
          </a:p>
        </p:txBody>
      </p:sp>
      <p:sp>
        <p:nvSpPr>
          <p:cNvPr id="255" name="Google Shape;255;p2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256" name="Google Shape;2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7950" y="1371599"/>
            <a:ext cx="20574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F41B5C-FF3C-4B76-BF3B-4C92D2E9EDC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"/>
          <p:cNvSpPr txBox="1">
            <a:spLocks noGrp="1"/>
          </p:cNvSpPr>
          <p:nvPr>
            <p:ph type="body" idx="1"/>
          </p:nvPr>
        </p:nvSpPr>
        <p:spPr>
          <a:xfrm>
            <a:off x="452845" y="1783257"/>
            <a:ext cx="82383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Q:  Describe how the program will achieve/insure diversity in trainee recruitment, selection, and retention.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R:  We learn from each other.  We have a non-denominational chapel.  We take all religious holidays into consideration when scheduling rotations.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What are your thoughts?  What would you suggest?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7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/>
              <a:t>Feedback Example</a:t>
            </a:r>
            <a:endParaRPr/>
          </a:p>
        </p:txBody>
      </p:sp>
      <p:sp>
        <p:nvSpPr>
          <p:cNvPr id="264" name="Google Shape;264;p2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265" name="Google Shape;265;p2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8"/>
          <p:cNvSpPr txBox="1">
            <a:spLocks noGrp="1"/>
          </p:cNvSpPr>
          <p:nvPr>
            <p:ph type="body" idx="1"/>
          </p:nvPr>
        </p:nvSpPr>
        <p:spPr>
          <a:xfrm>
            <a:off x="452845" y="1783257"/>
            <a:ext cx="82383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42">
                <a:latin typeface="Calibri"/>
                <a:ea typeface="Calibri"/>
                <a:cs typeface="Calibri"/>
                <a:sym typeface="Calibri"/>
              </a:rPr>
              <a:t>Why was this not a good response?</a:t>
            </a:r>
            <a:endParaRPr sz="4742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742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94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en-US" sz="4742">
                <a:latin typeface="Calibri"/>
                <a:ea typeface="Calibri"/>
                <a:cs typeface="Calibri"/>
                <a:sym typeface="Calibri"/>
              </a:rPr>
              <a:t>Does not answer the question</a:t>
            </a:r>
            <a:endParaRPr sz="4742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94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en-US" sz="4742">
                <a:latin typeface="Calibri"/>
                <a:ea typeface="Calibri"/>
                <a:cs typeface="Calibri"/>
                <a:sym typeface="Calibri"/>
              </a:rPr>
              <a:t>Does not specifically address trainees</a:t>
            </a:r>
            <a:endParaRPr sz="4742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94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en-US" sz="4742">
                <a:latin typeface="Calibri"/>
                <a:ea typeface="Calibri"/>
                <a:cs typeface="Calibri"/>
                <a:sym typeface="Calibri"/>
              </a:rPr>
              <a:t>There is no description of the process the program uses/will use</a:t>
            </a:r>
            <a:endParaRPr sz="4742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94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en-US" sz="4742">
                <a:latin typeface="Calibri"/>
                <a:ea typeface="Calibri"/>
                <a:cs typeface="Calibri"/>
                <a:sym typeface="Calibri"/>
              </a:rPr>
              <a:t>Does not address the recruitment, selection or retention of trainees</a:t>
            </a:r>
            <a:endParaRPr sz="4742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8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/>
              <a:t>Feedback Example</a:t>
            </a:r>
            <a:endParaRPr/>
          </a:p>
        </p:txBody>
      </p:sp>
      <p:sp>
        <p:nvSpPr>
          <p:cNvPr id="273" name="Google Shape;273;p2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274" name="Google Shape;274;p2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9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What kinds of feedback can we give the program?</a:t>
            </a:r>
            <a:endParaRPr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-"/>
            </a:pPr>
            <a:r>
              <a:rPr lang="en-US"/>
              <a:t>Think about recruitment - Do you let the resident know that you actively take into consideration religious holidays when developing schedules? Do you use diverse faculty for interviews?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/>
              <a:t>Think about selection - Do you use holistic review principles?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/>
              <a:t>Think about retention - Do you actively recruit residents for faculty positions on day one?  Are you proud of the organization you work for?</a:t>
            </a:r>
            <a:endParaRPr/>
          </a:p>
        </p:txBody>
      </p:sp>
      <p:sp>
        <p:nvSpPr>
          <p:cNvPr id="281" name="Google Shape;281;p2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Feedback Example	</a:t>
            </a:r>
            <a:endParaRPr/>
          </a:p>
        </p:txBody>
      </p:sp>
      <p:sp>
        <p:nvSpPr>
          <p:cNvPr id="282" name="Google Shape;282;p2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C3A7AF-CAD7-4019-AF0F-A5AC2EBC209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0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4800" dirty="0"/>
              <a:t>Used for accreditation decisions</a:t>
            </a:r>
            <a:endParaRPr sz="4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800" dirty="0"/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4800" dirty="0"/>
              <a:t>Supports continuous accreditation expectation</a:t>
            </a:r>
            <a:endParaRPr sz="4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800" dirty="0"/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4800" dirty="0"/>
              <a:t>Identifies gaps in program design </a:t>
            </a:r>
            <a:endParaRPr sz="4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800" dirty="0"/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4800" dirty="0"/>
              <a:t>Enhanced program oversight (GMEC &amp; ACGME)</a:t>
            </a:r>
            <a:endParaRPr sz="4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9" name="Google Shape;289;p30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does this matter?</a:t>
            </a:r>
            <a:endParaRPr dirty="0"/>
          </a:p>
        </p:txBody>
      </p:sp>
      <p:sp>
        <p:nvSpPr>
          <p:cNvPr id="290" name="Google Shape;290;p3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291" name="Google Shape;29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8663" y="3200399"/>
            <a:ext cx="1493135" cy="1411587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0"/>
          <p:cNvSpPr txBox="1"/>
          <p:nvPr/>
        </p:nvSpPr>
        <p:spPr>
          <a:xfrm>
            <a:off x="7247076" y="4431910"/>
            <a:ext cx="2057400" cy="8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u="sng" dirty="0">
                <a:solidFill>
                  <a:schemeClr val="hlink"/>
                </a:solidFill>
                <a:hlinkClick r:id="rId4"/>
              </a:rPr>
              <a:t>This Photo</a:t>
            </a:r>
            <a:r>
              <a:rPr lang="en-US" sz="900" dirty="0">
                <a:solidFill>
                  <a:schemeClr val="dk1"/>
                </a:solidFill>
              </a:rPr>
              <a:t> by Unknown Author is licensed under</a:t>
            </a:r>
            <a:r>
              <a:rPr lang="en-US" sz="900" dirty="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900" u="sng" dirty="0">
                <a:solidFill>
                  <a:schemeClr val="hlink"/>
                </a:solidFill>
                <a:hlinkClick r:id="rId5"/>
              </a:rPr>
              <a:t>CC BY-SA</a:t>
            </a:r>
            <a:endParaRPr sz="900"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689E17-872D-4A18-B2F8-E035084D0EC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/>
              <a:t>ADS Part 1</a:t>
            </a:r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243913" y="4548883"/>
            <a:ext cx="7773035" cy="131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1600" dirty="0"/>
              <a:t>Speakers: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dirty="0"/>
              <a:t>Carmela Meyer, MBA, Ed.D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dirty="0"/>
              <a:t>Christine Redovan, MBA, MLIS</a:t>
            </a:r>
            <a:r>
              <a:rPr lang="en-US" sz="2100" dirty="0"/>
              <a:t>	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F94748-2882-415A-85A4-2434177B162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8E6490-6B00-4375-B72B-2918C74D93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403585" algn="l" rtl="0"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•"/>
            </a:pPr>
            <a:r>
              <a:rPr lang="en-US" sz="3241" dirty="0">
                <a:latin typeface="Calibri"/>
                <a:ea typeface="Calibri"/>
                <a:cs typeface="Calibri"/>
                <a:sym typeface="Calibri"/>
              </a:rPr>
              <a:t>Where is the program in the GME maturity cycle?</a:t>
            </a:r>
            <a:endParaRPr sz="3241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24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3585" algn="l" rtl="0"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•"/>
            </a:pPr>
            <a:r>
              <a:rPr lang="en-US" sz="3241" dirty="0">
                <a:latin typeface="Calibri"/>
                <a:ea typeface="Calibri"/>
                <a:cs typeface="Calibri"/>
                <a:sym typeface="Calibri"/>
              </a:rPr>
              <a:t>Where is program leadership in the GME maturity cycle?</a:t>
            </a:r>
            <a:endParaRPr sz="3241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24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3585" algn="l" rtl="0"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•"/>
            </a:pPr>
            <a:r>
              <a:rPr lang="en-US" sz="3241" dirty="0">
                <a:latin typeface="Calibri"/>
                <a:ea typeface="Calibri"/>
                <a:cs typeface="Calibri"/>
                <a:sym typeface="Calibri"/>
              </a:rPr>
              <a:t>Conflicting views</a:t>
            </a:r>
            <a:endParaRPr sz="3241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24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3585" algn="l" rtl="0"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•"/>
            </a:pPr>
            <a:r>
              <a:rPr lang="en-US" sz="3241" dirty="0">
                <a:latin typeface="Calibri"/>
                <a:ea typeface="Calibri"/>
                <a:cs typeface="Calibri"/>
                <a:sym typeface="Calibri"/>
              </a:rPr>
              <a:t>Pre-planning</a:t>
            </a:r>
            <a:endParaRPr sz="3241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endParaRPr dirty="0"/>
          </a:p>
        </p:txBody>
      </p:sp>
      <p:sp>
        <p:nvSpPr>
          <p:cNvPr id="299" name="Google Shape;299;p3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Things to keep in mind…</a:t>
            </a:r>
            <a:endParaRPr/>
          </a:p>
        </p:txBody>
      </p:sp>
      <p:sp>
        <p:nvSpPr>
          <p:cNvPr id="300" name="Google Shape;300;p3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301" name="Google Shape;30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8928" y="3686783"/>
            <a:ext cx="4243865" cy="1963392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1"/>
          <p:cNvSpPr txBox="1"/>
          <p:nvPr/>
        </p:nvSpPr>
        <p:spPr>
          <a:xfrm>
            <a:off x="5956250" y="5560425"/>
            <a:ext cx="2559000" cy="8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u="sng">
                <a:solidFill>
                  <a:schemeClr val="hlink"/>
                </a:solidFill>
                <a:hlinkClick r:id="rId4"/>
              </a:rPr>
              <a:t>This Photo</a:t>
            </a:r>
            <a:r>
              <a:rPr lang="en-US" sz="900">
                <a:solidFill>
                  <a:schemeClr val="dk1"/>
                </a:solidFill>
              </a:rPr>
              <a:t> by Unknown Author is licensed under</a:t>
            </a:r>
            <a:r>
              <a:rPr lang="en-US" sz="9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900" u="sng">
                <a:solidFill>
                  <a:schemeClr val="hlink"/>
                </a:solidFill>
                <a:hlinkClick r:id="rId5"/>
              </a:rPr>
              <a:t>CC BY-SA-NC</a:t>
            </a:r>
            <a:endParaRPr sz="900"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6D1B49-D7E4-41E1-B994-D0C753B8C31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en-US" sz="2705"/>
              <a:t>Update your data all year</a:t>
            </a:r>
            <a:endParaRPr sz="2705"/>
          </a:p>
          <a:p>
            <a:pPr marL="457200" lvl="0" indent="-40036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5"/>
              <a:buChar char="-"/>
            </a:pPr>
            <a:r>
              <a:rPr lang="en-US" sz="2705"/>
              <a:t>PEC meetings</a:t>
            </a:r>
            <a:endParaRPr sz="2705"/>
          </a:p>
          <a:p>
            <a:pPr marL="457200" lvl="0" indent="-4003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5"/>
              <a:buChar char="-"/>
            </a:pPr>
            <a:r>
              <a:rPr lang="en-US" sz="2705"/>
              <a:t>Faculty meetings</a:t>
            </a:r>
            <a:endParaRPr sz="2705"/>
          </a:p>
          <a:p>
            <a:pPr marL="457200" lvl="0" indent="-4003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5"/>
              <a:buChar char="-"/>
            </a:pPr>
            <a:r>
              <a:rPr lang="en-US" sz="2705"/>
              <a:t>Resident meetings</a:t>
            </a:r>
            <a:endParaRPr sz="2705"/>
          </a:p>
          <a:p>
            <a:pPr marL="457200" lvl="0" indent="-4003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5"/>
              <a:buChar char="-"/>
            </a:pPr>
            <a:r>
              <a:rPr lang="en-US" sz="2705"/>
              <a:t>Departmental meetings</a:t>
            </a:r>
            <a:endParaRPr sz="2705"/>
          </a:p>
          <a:p>
            <a:pPr marL="457200" lvl="0" indent="-4003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5"/>
              <a:buChar char="-"/>
            </a:pPr>
            <a:r>
              <a:rPr lang="en-US" sz="2705"/>
              <a:t>When a faculty or resident comes in your office</a:t>
            </a:r>
            <a:endParaRPr sz="2705"/>
          </a:p>
          <a:p>
            <a:pPr marL="457200" lvl="0" indent="-4003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5"/>
              <a:buChar char="-"/>
            </a:pPr>
            <a:r>
              <a:rPr lang="en-US" sz="2705"/>
              <a:t>During PD/PC meetings</a:t>
            </a:r>
            <a:endParaRPr sz="2705"/>
          </a:p>
          <a:p>
            <a:pPr marL="457200" lvl="0" indent="-4003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5"/>
              <a:buChar char="-"/>
            </a:pPr>
            <a:r>
              <a:rPr lang="en-US" sz="2705"/>
              <a:t>Anytime you have a spare moment</a:t>
            </a:r>
            <a:endParaRPr sz="2705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endParaRPr sz="2705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en-US" sz="2705"/>
              <a:t>The annual update is not a surprise.  It comes at the same time every year. </a:t>
            </a:r>
            <a:endParaRPr sz="2705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endParaRPr sz="2705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endParaRPr sz="2705" b="1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endParaRPr sz="2405"/>
          </a:p>
        </p:txBody>
      </p:sp>
      <p:sp>
        <p:nvSpPr>
          <p:cNvPr id="309" name="Google Shape;309;p3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Pre-planning</a:t>
            </a:r>
            <a:endParaRPr/>
          </a:p>
        </p:txBody>
      </p:sp>
      <p:sp>
        <p:nvSpPr>
          <p:cNvPr id="310" name="Google Shape;310;p3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311" name="Google Shape;31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0948" y="575900"/>
            <a:ext cx="2400775" cy="23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FFBFAA-AC89-4F45-B773-CA565AB61AD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3"/>
          <p:cNvSpPr txBox="1">
            <a:spLocks noGrp="1"/>
          </p:cNvSpPr>
          <p:nvPr>
            <p:ph type="body" idx="1"/>
          </p:nvPr>
        </p:nvSpPr>
        <p:spPr>
          <a:xfrm>
            <a:off x="628650" y="1371599"/>
            <a:ext cx="8010300" cy="480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600"/>
          </a:p>
          <a:p>
            <a:pPr marL="457200" lvl="0" indent="-389255" algn="l" rtl="0">
              <a:spcBef>
                <a:spcPts val="1000"/>
              </a:spcBef>
              <a:spcAft>
                <a:spcPts val="0"/>
              </a:spcAft>
              <a:buSzPct val="100000"/>
              <a:buChar char="★"/>
            </a:pPr>
            <a:r>
              <a:rPr lang="en-US" sz="4600"/>
              <a:t>Add the annual data update to your GME calendar</a:t>
            </a:r>
            <a:endParaRPr sz="4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600"/>
          </a:p>
          <a:p>
            <a:pPr marL="457200" lvl="0" indent="-389255" algn="l" rtl="0">
              <a:spcBef>
                <a:spcPts val="1000"/>
              </a:spcBef>
              <a:spcAft>
                <a:spcPts val="0"/>
              </a:spcAft>
              <a:buSzPct val="100000"/>
              <a:buChar char="★"/>
            </a:pPr>
            <a:r>
              <a:rPr lang="en-US" sz="4600"/>
              <a:t>Read the question - there may be some changes to the way the question is worded.</a:t>
            </a:r>
            <a:endParaRPr sz="4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600"/>
          </a:p>
          <a:p>
            <a:pPr marL="457200" lvl="0" indent="-389255" algn="l" rtl="0">
              <a:spcBef>
                <a:spcPts val="1000"/>
              </a:spcBef>
              <a:spcAft>
                <a:spcPts val="0"/>
              </a:spcAft>
              <a:buSzPct val="100000"/>
              <a:buChar char="★"/>
            </a:pPr>
            <a:r>
              <a:rPr lang="en-US" sz="4600"/>
              <a:t>Make sure you are answering the question completely.  Trace your responses to each part of the question.</a:t>
            </a:r>
            <a:endParaRPr sz="4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600"/>
          </a:p>
          <a:p>
            <a:pPr marL="457200" lvl="0" indent="-389255" algn="l" rtl="0">
              <a:spcBef>
                <a:spcPts val="1000"/>
              </a:spcBef>
              <a:spcAft>
                <a:spcPts val="0"/>
              </a:spcAft>
              <a:buSzPct val="100000"/>
              <a:buChar char="★"/>
            </a:pPr>
            <a:r>
              <a:rPr lang="en-US" sz="4600"/>
              <a:t>This is still a relatively new process.  Have patience and work together with your GME office and DIO. </a:t>
            </a:r>
            <a:endParaRPr sz="4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Final thoughts…</a:t>
            </a:r>
            <a:endParaRPr/>
          </a:p>
        </p:txBody>
      </p:sp>
      <p:sp>
        <p:nvSpPr>
          <p:cNvPr id="319" name="Google Shape;319;p3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320" name="Google Shape;32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3271" y="171488"/>
            <a:ext cx="1475674" cy="1475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A29D47-8ED4-4B5B-A6E3-98ABA8D108C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208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42852" y="220871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Upcoming Live Webinar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r>
              <a:rPr lang="en-US" altLang="en-US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        </a:t>
            </a:r>
            <a:endParaRPr lang="en-US" altLang="en-US" sz="1400" b="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kern="0" dirty="0">
              <a:solidFill>
                <a:prstClr val="black"/>
              </a:solidFill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The ABCs of GMEC: Part II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Thursday, May 19, 2022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Here We Grow Again – And With Our Community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Tuesday, May 24</a:t>
            </a:r>
            <a:r>
              <a:rPr lang="en-US" altLang="en-US" sz="1400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, 2022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ACGME Complaint Letter: Now What?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Thursday, June 9, 2022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JEDI Warriors in GME: Guardians of Justice, Equity, Diversity, and Inclusion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Thursday, June 23, 2022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96" y="4312703"/>
            <a:ext cx="5022581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96" y="5003730"/>
            <a:ext cx="4846104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638800" y="725880"/>
            <a:ext cx="3505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Moral Injury in Healthcare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Streamlining Your Special Review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Getting to the Next Stage - Program Improvement 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Digging for Data IV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Back to Basics – GME for New Coordinators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Leveraging RMS Technology for the Medicare Cost Report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Meet the Experts – Fall Freebie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 Successful Coordinator? You Must Be C-C-Crazy!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Planning and Tracking Scholarly Activity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GME Financing: The Basics, the Strategies, and the Upcoming Changes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The Role of Coaching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1C1B05A-8258-2A47-BB75-5DA517CF0AB6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800" b="0" i="0" u="none" strike="noStrike" kern="1200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457200" marR="0" lvl="1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2pPr>
            <a:lvl3pPr marL="914400" marR="0" lvl="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3pPr>
            <a:lvl4pPr marL="1371600" marR="0" lvl="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4pPr>
            <a:lvl5pPr marL="1828800" marR="0" lvl="4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2BAC2-4600-4528-8015-7D2D7D5691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2BF277-F4CC-4466-BDE4-85B0CDD5694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4785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0"/>
          <p:cNvSpPr txBox="1">
            <a:spLocks noGrp="1"/>
          </p:cNvSpPr>
          <p:nvPr>
            <p:ph type="body" idx="1"/>
          </p:nvPr>
        </p:nvSpPr>
        <p:spPr>
          <a:xfrm>
            <a:off x="838200" y="1891117"/>
            <a:ext cx="7677150" cy="408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22860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b="1" dirty="0"/>
              <a:t>    </a:t>
            </a:r>
            <a:endParaRPr dirty="0"/>
          </a:p>
          <a:p>
            <a:pPr marL="2286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800" dirty="0"/>
              <a:t>Partners in Medical Education, Inc. provides comprehensive consulting services to</a:t>
            </a:r>
          </a:p>
          <a:p>
            <a:pPr marL="2286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800" dirty="0"/>
              <a:t>the GME community.</a:t>
            </a:r>
            <a:endParaRPr dirty="0"/>
          </a:p>
          <a:p>
            <a:pPr marL="2286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400" dirty="0"/>
              <a:t>  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6400" b="1" dirty="0"/>
              <a:t>Partners in Medical Education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6400" dirty="0"/>
              <a:t>724-864-7320  |  </a:t>
            </a:r>
            <a:r>
              <a:rPr lang="en-US" sz="6400" b="1" u="sng" dirty="0">
                <a:solidFill>
                  <a:schemeClr val="hlink"/>
                </a:solidFill>
                <a:hlinkClick r:id="rId3"/>
              </a:rPr>
              <a:t>info@PartnersInMedEd.com</a:t>
            </a:r>
            <a:endParaRPr sz="6400" b="1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6400" b="1" dirty="0"/>
          </a:p>
          <a:p>
            <a:pPr marL="0" lvl="0" indent="0" algn="ctr" rtl="0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6400" b="1" dirty="0"/>
              <a:t>Carmela Meyer, EdD</a:t>
            </a:r>
            <a:endParaRPr dirty="0"/>
          </a:p>
          <a:p>
            <a:pPr marL="0" lvl="0" indent="0" algn="ctr" rtl="0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6400" b="1" u="sng" dirty="0">
              <a:solidFill>
                <a:schemeClr val="hlink"/>
              </a:solidFill>
              <a:hlinkClick r:id="rId4"/>
            </a:endParaRPr>
          </a:p>
          <a:p>
            <a:pPr marL="0" lvl="0" indent="0" algn="ctr" rtl="0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6400" b="1" u="sng" dirty="0">
                <a:solidFill>
                  <a:schemeClr val="hlink"/>
                </a:solidFill>
                <a:hlinkClick r:id="rId4"/>
              </a:rPr>
              <a:t>Carmela@partnersinmeded.com</a:t>
            </a:r>
            <a:endParaRPr sz="6400" b="1" dirty="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6400" dirty="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6400" dirty="0"/>
          </a:p>
          <a:p>
            <a:pPr marL="0" lvl="0" indent="0" algn="ctr" rtl="0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6400" b="1" dirty="0"/>
              <a:t>Christine Redovan, MBA, MLIS</a:t>
            </a:r>
            <a:endParaRPr dirty="0"/>
          </a:p>
          <a:p>
            <a:pPr marL="0" lvl="0" indent="0" algn="ctr" rtl="0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6400" b="1" u="sng" dirty="0">
              <a:solidFill>
                <a:schemeClr val="hlink"/>
              </a:solidFill>
              <a:hlinkClick r:id="rId5"/>
            </a:endParaRPr>
          </a:p>
          <a:p>
            <a:pPr marL="0" lvl="0" indent="0" algn="ctr" rtl="0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6400" b="1" u="sng" dirty="0">
                <a:solidFill>
                  <a:schemeClr val="hlink"/>
                </a:solidFill>
                <a:hlinkClick r:id="rId5"/>
              </a:rPr>
              <a:t>Christine@partnersinmeded.com</a:t>
            </a:r>
            <a:endParaRPr sz="6400" b="1" dirty="0"/>
          </a:p>
          <a:p>
            <a:pPr marL="2286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6400" b="1" dirty="0"/>
          </a:p>
          <a:p>
            <a:pPr marL="2286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6400" b="1" dirty="0"/>
              <a:t>www.PartnersInMedEd.com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b="1" dirty="0"/>
          </a:p>
        </p:txBody>
      </p:sp>
      <p:pic>
        <p:nvPicPr>
          <p:cNvPr id="421" name="Google Shape;421;p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5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2022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51D3DD89-1226-8741-BD3E-C14DD0C7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Introducing Your Presenters…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035D00B-D16D-F443-A6DC-90FA301FB3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89B050B-0025-8D4D-A2F1-0BD183BD3F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FF55E1C-96FA-426C-9656-C68B5EA39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8619" y="1572029"/>
            <a:ext cx="1818031" cy="190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7C2D622-352D-40B6-BE62-7DB67271FC00}"/>
              </a:ext>
            </a:extLst>
          </p:cNvPr>
          <p:cNvSpPr txBox="1"/>
          <p:nvPr/>
        </p:nvSpPr>
        <p:spPr>
          <a:xfrm>
            <a:off x="2232170" y="3579490"/>
            <a:ext cx="14802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  <a:latin typeface="+mn-lt"/>
              </a:rPr>
              <a:t>Carmela Meyer, MBA, Ed.D</a:t>
            </a:r>
          </a:p>
          <a:p>
            <a:r>
              <a:rPr lang="en-US" sz="1100" b="0" dirty="0">
                <a:latin typeface="+mn-lt"/>
              </a:rPr>
              <a:t>GME Consultant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678B77-32DC-41A7-BF8C-EE62D7028F5B}"/>
              </a:ext>
            </a:extLst>
          </p:cNvPr>
          <p:cNvSpPr txBox="1"/>
          <p:nvPr/>
        </p:nvSpPr>
        <p:spPr>
          <a:xfrm>
            <a:off x="5912642" y="3579490"/>
            <a:ext cx="14802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  <a:latin typeface="+mn-lt"/>
              </a:rPr>
              <a:t>Christine Redovan, MBA, MLIS</a:t>
            </a:r>
          </a:p>
          <a:p>
            <a:r>
              <a:rPr lang="en-US" sz="1100" b="0" dirty="0">
                <a:latin typeface="+mn-lt"/>
              </a:rPr>
              <a:t>GME Consultant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B6D3B5-ABC4-4250-B8E6-3648CB20BB4E}"/>
              </a:ext>
            </a:extLst>
          </p:cNvPr>
          <p:cNvSpPr txBox="1"/>
          <p:nvPr/>
        </p:nvSpPr>
        <p:spPr>
          <a:xfrm>
            <a:off x="2063303" y="4255183"/>
            <a:ext cx="1818031" cy="181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i="1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25 years of medical education teaching and experience in CQI and organizational development. 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i="1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Focused on using data for program and institutional improvement.</a:t>
            </a:r>
            <a:endParaRPr lang="en-US" sz="1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8C9858-9C02-424F-BCD9-788C10E653A8}"/>
              </a:ext>
            </a:extLst>
          </p:cNvPr>
          <p:cNvSpPr txBox="1"/>
          <p:nvPr/>
        </p:nvSpPr>
        <p:spPr>
          <a:xfrm>
            <a:off x="5668619" y="4284095"/>
            <a:ext cx="1993301" cy="1997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i="1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22 years program and institution GME administration experience including training and continuing education for new program coordinators, directors and support staff.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i="1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Focused on continuous accreditation readiness.</a:t>
            </a:r>
            <a:endParaRPr lang="en-US" sz="1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 descr="A picture containing person&#10;&#10;Description automatically generated">
            <a:extLst>
              <a:ext uri="{FF2B5EF4-FFF2-40B4-BE49-F238E27FC236}">
                <a16:creationId xmlns:a16="http://schemas.microsoft.com/office/drawing/2014/main" id="{B96CEA58-998B-4BEF-BC3A-E7A2EF5B00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304" y="1572029"/>
            <a:ext cx="1818031" cy="1948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49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452870" y="1994232"/>
            <a:ext cx="82383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Develop and implement ADS update timelines for GME and programs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Incorporate DIO/GME feedback into program improvement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Discuss strategies for continuous data update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Understand ACGME expectations and use of program data in accreditation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628650" y="1572175"/>
            <a:ext cx="7886700" cy="418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Some of the changes: (see handout for all changes)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★"/>
            </a:pPr>
            <a:r>
              <a:rPr lang="en-US"/>
              <a:t>Provide aims:</a:t>
            </a:r>
            <a:endParaRPr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/>
              <a:t>added 4-6 aims</a:t>
            </a:r>
            <a:endParaRPr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/>
              <a:t>only applications and initial accreditation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★"/>
            </a:pPr>
            <a:r>
              <a:rPr lang="en-US"/>
              <a:t>Major changes:</a:t>
            </a:r>
            <a:endParaRPr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/>
              <a:t>added: and any other updates to the educational program</a:t>
            </a:r>
            <a:endParaRPr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/>
              <a:t>examples provided: changes in leadership, faculty, curricular innovation, program challenges, effort to address issues in ACGME surveys, impact of COVID on education</a:t>
            </a: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2022-2023 ADS Changes</a:t>
            </a: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grpSp>
        <p:nvGrpSpPr>
          <p:cNvPr id="107" name="Google Shape;107;p16"/>
          <p:cNvGrpSpPr/>
          <p:nvPr/>
        </p:nvGrpSpPr>
        <p:grpSpPr>
          <a:xfrm>
            <a:off x="604075" y="5386000"/>
            <a:ext cx="5590550" cy="770650"/>
            <a:chOff x="604075" y="5386000"/>
            <a:chExt cx="5590550" cy="770650"/>
          </a:xfrm>
        </p:grpSpPr>
        <p:pic>
          <p:nvPicPr>
            <p:cNvPr id="108" name="Google Shape;108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4075" y="5386000"/>
              <a:ext cx="656351" cy="656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16"/>
            <p:cNvSpPr txBox="1"/>
            <p:nvPr/>
          </p:nvSpPr>
          <p:spPr>
            <a:xfrm>
              <a:off x="1196325" y="5756450"/>
              <a:ext cx="4998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HANDOUT: 2022-2023 ACGME changes to ADS</a:t>
              </a:r>
              <a:endParaRPr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413D32-E04A-4275-986D-0F827783E9E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628650" y="1572175"/>
            <a:ext cx="8029800" cy="47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★"/>
            </a:pPr>
            <a:r>
              <a:rPr lang="en-US"/>
              <a:t>FTE support: </a:t>
            </a:r>
            <a:endParaRPr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/>
              <a:t>allocation to core faculty for education and administrative support (not direct patient care) for specific specialties.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★"/>
            </a:pPr>
            <a:r>
              <a:rPr lang="en-US"/>
              <a:t>Back up system to ensure safe patient care if clinical care exceeds their abilities (changes are for both day and nights/weekends)</a:t>
            </a:r>
            <a:endParaRPr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/>
              <a:t>Physician </a:t>
            </a:r>
            <a:r>
              <a:rPr lang="en-US" b="1">
                <a:solidFill>
                  <a:srgbClr val="38761D"/>
                </a:solidFill>
              </a:rPr>
              <a:t>changes to</a:t>
            </a:r>
            <a:r>
              <a:rPr lang="en-US"/>
              <a:t> Faculty</a:t>
            </a:r>
            <a:endParaRPr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/>
              <a:t>Senior resident </a:t>
            </a:r>
            <a:r>
              <a:rPr lang="en-US" b="1">
                <a:solidFill>
                  <a:srgbClr val="38761D"/>
                </a:solidFill>
              </a:rPr>
              <a:t>changes to</a:t>
            </a:r>
            <a:r>
              <a:rPr lang="en-US"/>
              <a:t> resident/fellow senior to the resident</a:t>
            </a:r>
            <a:endParaRPr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/>
              <a:t>Mid-level </a:t>
            </a:r>
            <a:r>
              <a:rPr lang="en-US" b="1">
                <a:solidFill>
                  <a:srgbClr val="38761D"/>
                </a:solidFill>
              </a:rPr>
              <a:t>changes to</a:t>
            </a:r>
            <a:r>
              <a:rPr lang="en-US"/>
              <a:t> advanced-level providers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★"/>
            </a:pPr>
            <a:r>
              <a:rPr lang="en-US"/>
              <a:t>Moonlighting</a:t>
            </a:r>
            <a:endParaRPr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/>
              <a:t>only for applications and initial accreditation (except TY)</a:t>
            </a:r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2022-2023 ADS Changes (con’t)</a:t>
            </a:r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307E83-6947-4336-87A7-30E675BA09B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/>
              <a:t>ADS Timeline: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/>
              <a:t>July 2022 - Oct 2022</a:t>
            </a:r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26" name="Google Shape;126;p18"/>
          <p:cNvSpPr/>
          <p:nvPr/>
        </p:nvSpPr>
        <p:spPr>
          <a:xfrm>
            <a:off x="746175" y="3094075"/>
            <a:ext cx="7402800" cy="5568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8"/>
          <p:cNvSpPr txBox="1"/>
          <p:nvPr/>
        </p:nvSpPr>
        <p:spPr>
          <a:xfrm>
            <a:off x="1101550" y="3837625"/>
            <a:ext cx="1385700" cy="554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July 5 - August 5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All US Sponsors</a:t>
            </a:r>
            <a:endParaRPr sz="1200"/>
          </a:p>
        </p:txBody>
      </p:sp>
      <p:cxnSp>
        <p:nvCxnSpPr>
          <p:cNvPr id="128" name="Google Shape;128;p18"/>
          <p:cNvCxnSpPr>
            <a:stCxn id="127" idx="0"/>
          </p:cNvCxnSpPr>
          <p:nvPr/>
        </p:nvCxnSpPr>
        <p:spPr>
          <a:xfrm rot="10800000">
            <a:off x="1794400" y="3470425"/>
            <a:ext cx="0" cy="36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" name="Google Shape;129;p18"/>
          <p:cNvSpPr txBox="1"/>
          <p:nvPr/>
        </p:nvSpPr>
        <p:spPr>
          <a:xfrm>
            <a:off x="2049125" y="2147100"/>
            <a:ext cx="2750100" cy="61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July 5 - August 26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Non-case log data specialties</a:t>
            </a:r>
            <a:endParaRPr/>
          </a:p>
        </p:txBody>
      </p:sp>
      <p:sp>
        <p:nvSpPr>
          <p:cNvPr id="130" name="Google Shape;130;p18"/>
          <p:cNvSpPr txBox="1"/>
          <p:nvPr/>
        </p:nvSpPr>
        <p:spPr>
          <a:xfrm>
            <a:off x="4192975" y="3908700"/>
            <a:ext cx="2265000" cy="61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July 18 - Sept 23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 log data specialties</a:t>
            </a:r>
            <a:endParaRPr/>
          </a:p>
        </p:txBody>
      </p:sp>
      <p:cxnSp>
        <p:nvCxnSpPr>
          <p:cNvPr id="131" name="Google Shape;131;p18"/>
          <p:cNvCxnSpPr/>
          <p:nvPr/>
        </p:nvCxnSpPr>
        <p:spPr>
          <a:xfrm>
            <a:off x="5412975" y="355612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18"/>
          <p:cNvCxnSpPr>
            <a:stCxn id="130" idx="0"/>
          </p:cNvCxnSpPr>
          <p:nvPr/>
        </p:nvCxnSpPr>
        <p:spPr>
          <a:xfrm rot="10800000" flipH="1">
            <a:off x="5325475" y="3529800"/>
            <a:ext cx="4500" cy="37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18"/>
          <p:cNvCxnSpPr>
            <a:stCxn id="129" idx="2"/>
          </p:cNvCxnSpPr>
          <p:nvPr/>
        </p:nvCxnSpPr>
        <p:spPr>
          <a:xfrm>
            <a:off x="3424175" y="2762700"/>
            <a:ext cx="10800" cy="45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" name="Google Shape;134;p18"/>
          <p:cNvSpPr txBox="1"/>
          <p:nvPr/>
        </p:nvSpPr>
        <p:spPr>
          <a:xfrm>
            <a:off x="5566950" y="2286000"/>
            <a:ext cx="2640600" cy="61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July 5 - Oct 21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INTL Sponsors &amp; Programs</a:t>
            </a:r>
            <a:endParaRPr/>
          </a:p>
        </p:txBody>
      </p:sp>
      <p:cxnSp>
        <p:nvCxnSpPr>
          <p:cNvPr id="135" name="Google Shape;135;p18"/>
          <p:cNvCxnSpPr>
            <a:stCxn id="134" idx="2"/>
          </p:cNvCxnSpPr>
          <p:nvPr/>
        </p:nvCxnSpPr>
        <p:spPr>
          <a:xfrm flipH="1">
            <a:off x="6881850" y="2901600"/>
            <a:ext cx="5400" cy="36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6" name="Google Shape;13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075" y="5386000"/>
            <a:ext cx="656351" cy="65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/>
          <p:nvPr/>
        </p:nvSpPr>
        <p:spPr>
          <a:xfrm>
            <a:off x="1260425" y="5602475"/>
            <a:ext cx="396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HANDOUT: 2022-2023 ADS Reporting Schedule</a:t>
            </a: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2084094" y="92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/>
              <a:t>ACGME Data Reporting Cycle</a:t>
            </a:r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46" name="Google Shape;146;p19"/>
          <p:cNvSpPr/>
          <p:nvPr/>
        </p:nvSpPr>
        <p:spPr>
          <a:xfrm>
            <a:off x="2499200" y="2096475"/>
            <a:ext cx="3873300" cy="32100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9"/>
          <p:cNvSpPr/>
          <p:nvPr/>
        </p:nvSpPr>
        <p:spPr>
          <a:xfrm>
            <a:off x="2769500" y="1549475"/>
            <a:ext cx="2057400" cy="7224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ADS Annual Update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July - October</a:t>
            </a:r>
            <a:endParaRPr/>
          </a:p>
        </p:txBody>
      </p:sp>
      <p:sp>
        <p:nvSpPr>
          <p:cNvPr id="148" name="Google Shape;148;p19"/>
          <p:cNvSpPr/>
          <p:nvPr/>
        </p:nvSpPr>
        <p:spPr>
          <a:xfrm>
            <a:off x="5531425" y="2188950"/>
            <a:ext cx="2108400" cy="7224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 log reporting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July - June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Archive August</a:t>
            </a:r>
            <a:endParaRPr/>
          </a:p>
        </p:txBody>
      </p:sp>
      <p:sp>
        <p:nvSpPr>
          <p:cNvPr id="149" name="Google Shape;149;p19"/>
          <p:cNvSpPr/>
          <p:nvPr/>
        </p:nvSpPr>
        <p:spPr>
          <a:xfrm>
            <a:off x="5732825" y="4009063"/>
            <a:ext cx="2108400" cy="7224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Milestone Reporting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November - December</a:t>
            </a:r>
            <a:endParaRPr/>
          </a:p>
        </p:txBody>
      </p:sp>
      <p:sp>
        <p:nvSpPr>
          <p:cNvPr id="150" name="Google Shape;150;p19"/>
          <p:cNvSpPr/>
          <p:nvPr/>
        </p:nvSpPr>
        <p:spPr>
          <a:xfrm>
            <a:off x="3119375" y="4946138"/>
            <a:ext cx="2108400" cy="7224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ACGME Survey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January - April</a:t>
            </a:r>
            <a:endParaRPr/>
          </a:p>
        </p:txBody>
      </p:sp>
      <p:sp>
        <p:nvSpPr>
          <p:cNvPr id="151" name="Google Shape;151;p19"/>
          <p:cNvSpPr/>
          <p:nvPr/>
        </p:nvSpPr>
        <p:spPr>
          <a:xfrm>
            <a:off x="1039075" y="3042900"/>
            <a:ext cx="1895100" cy="6633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Milestone Reporting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May-June</a:t>
            </a:r>
            <a:endParaRPr/>
          </a:p>
        </p:txBody>
      </p:sp>
      <p:sp>
        <p:nvSpPr>
          <p:cNvPr id="152" name="Google Shape;152;p19"/>
          <p:cNvSpPr txBox="1"/>
          <p:nvPr/>
        </p:nvSpPr>
        <p:spPr>
          <a:xfrm>
            <a:off x="3126975" y="3352000"/>
            <a:ext cx="2404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Academic Year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2102744" y="5141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2400"/>
              <a:t>ACGME Data Reporting Cycle</a:t>
            </a:r>
            <a:endParaRPr sz="2400"/>
          </a:p>
        </p:txBody>
      </p:sp>
      <p:sp>
        <p:nvSpPr>
          <p:cNvPr id="159" name="Google Shape;159;p2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Presented by Partners in Medical Education, Inc. 2022</a:t>
            </a:r>
            <a:endParaRPr sz="1200"/>
          </a:p>
        </p:txBody>
      </p:sp>
      <p:sp>
        <p:nvSpPr>
          <p:cNvPr id="160" name="Google Shape;160;p2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9</a:t>
            </a:fld>
            <a:endParaRPr sz="1200"/>
          </a:p>
        </p:txBody>
      </p:sp>
      <p:sp>
        <p:nvSpPr>
          <p:cNvPr id="161" name="Google Shape;161;p20"/>
          <p:cNvSpPr/>
          <p:nvPr/>
        </p:nvSpPr>
        <p:spPr>
          <a:xfrm>
            <a:off x="2499200" y="2096475"/>
            <a:ext cx="3873300" cy="32100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62" name="Google Shape;162;p20"/>
          <p:cNvSpPr/>
          <p:nvPr/>
        </p:nvSpPr>
        <p:spPr>
          <a:xfrm>
            <a:off x="3409125" y="1466550"/>
            <a:ext cx="2057400" cy="7224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ADS Annual Update</a:t>
            </a: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July - October</a:t>
            </a:r>
            <a:endParaRPr sz="1200"/>
          </a:p>
        </p:txBody>
      </p:sp>
      <p:sp>
        <p:nvSpPr>
          <p:cNvPr id="163" name="Google Shape;163;p20"/>
          <p:cNvSpPr/>
          <p:nvPr/>
        </p:nvSpPr>
        <p:spPr>
          <a:xfrm>
            <a:off x="5531425" y="2188950"/>
            <a:ext cx="2108400" cy="7224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Case log reporting</a:t>
            </a: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July - June</a:t>
            </a: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Archive August</a:t>
            </a:r>
            <a:endParaRPr sz="1300"/>
          </a:p>
        </p:txBody>
      </p:sp>
      <p:sp>
        <p:nvSpPr>
          <p:cNvPr id="164" name="Google Shape;164;p20"/>
          <p:cNvSpPr/>
          <p:nvPr/>
        </p:nvSpPr>
        <p:spPr>
          <a:xfrm>
            <a:off x="4844475" y="3949838"/>
            <a:ext cx="2108400" cy="7224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Milestone Reporting</a:t>
            </a: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November - December</a:t>
            </a:r>
            <a:endParaRPr sz="1200"/>
          </a:p>
        </p:txBody>
      </p:sp>
      <p:sp>
        <p:nvSpPr>
          <p:cNvPr id="165" name="Google Shape;165;p20"/>
          <p:cNvSpPr/>
          <p:nvPr/>
        </p:nvSpPr>
        <p:spPr>
          <a:xfrm>
            <a:off x="3119375" y="4946138"/>
            <a:ext cx="2108400" cy="7224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ACGME Survey</a:t>
            </a: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January - April</a:t>
            </a:r>
            <a:endParaRPr sz="1200"/>
          </a:p>
        </p:txBody>
      </p:sp>
      <p:sp>
        <p:nvSpPr>
          <p:cNvPr id="166" name="Google Shape;166;p20"/>
          <p:cNvSpPr/>
          <p:nvPr/>
        </p:nvSpPr>
        <p:spPr>
          <a:xfrm>
            <a:off x="1690525" y="2438825"/>
            <a:ext cx="1895100" cy="6633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Milestone Reporting</a:t>
            </a: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May-June</a:t>
            </a:r>
            <a:endParaRPr sz="1300"/>
          </a:p>
        </p:txBody>
      </p:sp>
      <p:sp>
        <p:nvSpPr>
          <p:cNvPr id="167" name="Google Shape;167;p20"/>
          <p:cNvSpPr txBox="1"/>
          <p:nvPr/>
        </p:nvSpPr>
        <p:spPr>
          <a:xfrm>
            <a:off x="3126975" y="3352000"/>
            <a:ext cx="240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Academic Year</a:t>
            </a:r>
            <a:endParaRPr sz="1200"/>
          </a:p>
        </p:txBody>
      </p:sp>
      <p:sp>
        <p:nvSpPr>
          <p:cNvPr id="168" name="Google Shape;168;p20"/>
          <p:cNvSpPr/>
          <p:nvPr/>
        </p:nvSpPr>
        <p:spPr>
          <a:xfrm rot="-1968665">
            <a:off x="5747773" y="915341"/>
            <a:ext cx="2641405" cy="87691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Orientation for  new residents</a:t>
            </a: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July</a:t>
            </a:r>
            <a:endParaRPr sz="1200"/>
          </a:p>
        </p:txBody>
      </p:sp>
      <p:sp>
        <p:nvSpPr>
          <p:cNvPr id="169" name="Google Shape;169;p20"/>
          <p:cNvSpPr/>
          <p:nvPr/>
        </p:nvSpPr>
        <p:spPr>
          <a:xfrm rot="-1034507">
            <a:off x="7095104" y="2604727"/>
            <a:ext cx="1717584" cy="859696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ERAS Opens</a:t>
            </a: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September</a:t>
            </a:r>
            <a:endParaRPr sz="1200"/>
          </a:p>
        </p:txBody>
      </p:sp>
      <p:sp>
        <p:nvSpPr>
          <p:cNvPr id="170" name="Google Shape;170;p20"/>
          <p:cNvSpPr/>
          <p:nvPr/>
        </p:nvSpPr>
        <p:spPr>
          <a:xfrm rot="1079301">
            <a:off x="7170844" y="4124129"/>
            <a:ext cx="1886514" cy="85981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Interview Season</a:t>
            </a: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October - January</a:t>
            </a:r>
            <a:endParaRPr sz="1200"/>
          </a:p>
        </p:txBody>
      </p:sp>
      <p:sp>
        <p:nvSpPr>
          <p:cNvPr id="171" name="Google Shape;171;p20"/>
          <p:cNvSpPr/>
          <p:nvPr/>
        </p:nvSpPr>
        <p:spPr>
          <a:xfrm rot="2117343">
            <a:off x="5863041" y="5223531"/>
            <a:ext cx="2057463" cy="84086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Holiday Season</a:t>
            </a: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December - January</a:t>
            </a:r>
            <a:endParaRPr sz="1200"/>
          </a:p>
        </p:txBody>
      </p:sp>
      <p:sp>
        <p:nvSpPr>
          <p:cNvPr id="172" name="Google Shape;172;p20"/>
          <p:cNvSpPr/>
          <p:nvPr/>
        </p:nvSpPr>
        <p:spPr>
          <a:xfrm rot="-2217407">
            <a:off x="1128109" y="5125028"/>
            <a:ext cx="2057342" cy="89916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Rank List Due</a:t>
            </a: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February</a:t>
            </a:r>
            <a:endParaRPr sz="1200"/>
          </a:p>
        </p:txBody>
      </p:sp>
      <p:sp>
        <p:nvSpPr>
          <p:cNvPr id="173" name="Google Shape;173;p20"/>
          <p:cNvSpPr/>
          <p:nvPr/>
        </p:nvSpPr>
        <p:spPr>
          <a:xfrm>
            <a:off x="337850" y="3565225"/>
            <a:ext cx="1764900" cy="80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Match Week</a:t>
            </a: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March</a:t>
            </a:r>
            <a:endParaRPr sz="1200"/>
          </a:p>
        </p:txBody>
      </p:sp>
      <p:sp>
        <p:nvSpPr>
          <p:cNvPr id="174" name="Google Shape;174;p20"/>
          <p:cNvSpPr/>
          <p:nvPr/>
        </p:nvSpPr>
        <p:spPr>
          <a:xfrm rot="-1034584">
            <a:off x="337791" y="4453587"/>
            <a:ext cx="1765028" cy="80541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SOAP</a:t>
            </a: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March</a:t>
            </a:r>
            <a:endParaRPr sz="1200"/>
          </a:p>
        </p:txBody>
      </p:sp>
      <p:sp>
        <p:nvSpPr>
          <p:cNvPr id="175" name="Google Shape;175;p20"/>
          <p:cNvSpPr/>
          <p:nvPr/>
        </p:nvSpPr>
        <p:spPr>
          <a:xfrm rot="460303">
            <a:off x="153895" y="2839047"/>
            <a:ext cx="1665205" cy="80549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On-boarding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April - June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76" name="Google Shape;176;p20"/>
          <p:cNvSpPr/>
          <p:nvPr/>
        </p:nvSpPr>
        <p:spPr>
          <a:xfrm rot="-1541095">
            <a:off x="195205" y="5213295"/>
            <a:ext cx="1397484" cy="7226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CCC</a:t>
            </a: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June</a:t>
            </a:r>
            <a:endParaRPr sz="1200"/>
          </a:p>
        </p:txBody>
      </p:sp>
      <p:sp>
        <p:nvSpPr>
          <p:cNvPr id="177" name="Google Shape;177;p20"/>
          <p:cNvSpPr/>
          <p:nvPr/>
        </p:nvSpPr>
        <p:spPr>
          <a:xfrm rot="1355091">
            <a:off x="1458103" y="1618873"/>
            <a:ext cx="1397469" cy="72260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Graduation</a:t>
            </a: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June</a:t>
            </a:r>
            <a:endParaRPr sz="1200"/>
          </a:p>
        </p:txBody>
      </p:sp>
      <p:sp>
        <p:nvSpPr>
          <p:cNvPr id="178" name="Google Shape;178;p20"/>
          <p:cNvSpPr/>
          <p:nvPr/>
        </p:nvSpPr>
        <p:spPr>
          <a:xfrm rot="2036344">
            <a:off x="1796663" y="1062189"/>
            <a:ext cx="1397608" cy="722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CCC</a:t>
            </a: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June</a:t>
            </a:r>
            <a:endParaRPr sz="1200"/>
          </a:p>
        </p:txBody>
      </p:sp>
      <p:sp>
        <p:nvSpPr>
          <p:cNvPr id="179" name="Google Shape;179;p20"/>
          <p:cNvSpPr/>
          <p:nvPr/>
        </p:nvSpPr>
        <p:spPr>
          <a:xfrm rot="384456">
            <a:off x="7101580" y="3452213"/>
            <a:ext cx="1717730" cy="85947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CCC</a:t>
            </a: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Sept</a:t>
            </a:r>
            <a:endParaRPr sz="1200"/>
          </a:p>
        </p:txBody>
      </p:sp>
      <p:sp>
        <p:nvSpPr>
          <p:cNvPr id="180" name="Google Shape;180;p20"/>
          <p:cNvSpPr/>
          <p:nvPr/>
        </p:nvSpPr>
        <p:spPr>
          <a:xfrm rot="2700425">
            <a:off x="5039839" y="5334225"/>
            <a:ext cx="1717633" cy="85955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CCC</a:t>
            </a: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Dec/Jan</a:t>
            </a:r>
            <a:endParaRPr sz="1200"/>
          </a:p>
        </p:txBody>
      </p:sp>
      <p:sp>
        <p:nvSpPr>
          <p:cNvPr id="181" name="Google Shape;181;p20"/>
          <p:cNvSpPr txBox="1"/>
          <p:nvPr/>
        </p:nvSpPr>
        <p:spPr>
          <a:xfrm>
            <a:off x="7084200" y="1650063"/>
            <a:ext cx="13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Q1 - PEC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82" name="Google Shape;182;p20"/>
          <p:cNvSpPr txBox="1"/>
          <p:nvPr/>
        </p:nvSpPr>
        <p:spPr>
          <a:xfrm>
            <a:off x="436300" y="1992588"/>
            <a:ext cx="1351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Q4 - PEC + APE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1962475" y="4276775"/>
            <a:ext cx="13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Q3 - PEC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7084200" y="4946138"/>
            <a:ext cx="13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Q2 - PEC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1717</Words>
  <Application>Microsoft Office PowerPoint</Application>
  <PresentationFormat>On-screen Show (4:3)</PresentationFormat>
  <Paragraphs>415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Comic Sans MS</vt:lpstr>
      <vt:lpstr>Noto Sans Symbols</vt:lpstr>
      <vt:lpstr>Wingdings</vt:lpstr>
      <vt:lpstr>PME-2016</vt:lpstr>
      <vt:lpstr>Please Note…</vt:lpstr>
      <vt:lpstr>ADS Part 1</vt:lpstr>
      <vt:lpstr>Introducing Your Presenters…</vt:lpstr>
      <vt:lpstr>Learning Objectives</vt:lpstr>
      <vt:lpstr>2022-2023 ADS Changes</vt:lpstr>
      <vt:lpstr>2022-2023 ADS Changes (con’t)</vt:lpstr>
      <vt:lpstr>ADS Timeline:  July 2022 - Oct 2022</vt:lpstr>
      <vt:lpstr>ACGME Data Reporting Cycle</vt:lpstr>
      <vt:lpstr>ACGME Data Reporting Cycle</vt:lpstr>
      <vt:lpstr>DIO, Programs &amp; ADS Update</vt:lpstr>
      <vt:lpstr>ADS Timeline: Submission to DIO</vt:lpstr>
      <vt:lpstr>Annual ADS Update</vt:lpstr>
      <vt:lpstr>Major Sections </vt:lpstr>
      <vt:lpstr>The DIO &amp; GME Office</vt:lpstr>
      <vt:lpstr>Feedback to Programs</vt:lpstr>
      <vt:lpstr>Feedback Example</vt:lpstr>
      <vt:lpstr>Feedback Example</vt:lpstr>
      <vt:lpstr>Feedback Example </vt:lpstr>
      <vt:lpstr>Why does this matter?</vt:lpstr>
      <vt:lpstr>Things to keep in mind…</vt:lpstr>
      <vt:lpstr>Pre-planning</vt:lpstr>
      <vt:lpstr>Final thoughts…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Note…</dc:title>
  <dc:creator>BJ Couch</dc:creator>
  <cp:lastModifiedBy>BJ Schwartz</cp:lastModifiedBy>
  <cp:revision>7</cp:revision>
  <dcterms:modified xsi:type="dcterms:W3CDTF">2022-04-25T18:19:11Z</dcterms:modified>
</cp:coreProperties>
</file>