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7" r:id="rId4"/>
  </p:sldMasterIdLst>
  <p:notesMasterIdLst>
    <p:notesMasterId r:id="rId30"/>
  </p:notesMasterIdLst>
  <p:sldIdLst>
    <p:sldId id="398" r:id="rId5"/>
    <p:sldId id="256" r:id="rId6"/>
    <p:sldId id="319" r:id="rId7"/>
    <p:sldId id="331" r:id="rId8"/>
    <p:sldId id="372" r:id="rId9"/>
    <p:sldId id="357" r:id="rId10"/>
    <p:sldId id="358" r:id="rId11"/>
    <p:sldId id="324" r:id="rId12"/>
    <p:sldId id="362" r:id="rId13"/>
    <p:sldId id="356" r:id="rId14"/>
    <p:sldId id="363" r:id="rId15"/>
    <p:sldId id="364" r:id="rId16"/>
    <p:sldId id="369" r:id="rId17"/>
    <p:sldId id="365" r:id="rId18"/>
    <p:sldId id="366" r:id="rId19"/>
    <p:sldId id="367" r:id="rId20"/>
    <p:sldId id="368" r:id="rId21"/>
    <p:sldId id="289" r:id="rId22"/>
    <p:sldId id="354" r:id="rId23"/>
    <p:sldId id="321" r:id="rId24"/>
    <p:sldId id="348" r:id="rId25"/>
    <p:sldId id="370" r:id="rId26"/>
    <p:sldId id="272" r:id="rId27"/>
    <p:sldId id="400" r:id="rId28"/>
    <p:sldId id="329" r:id="rId29"/>
  </p:sldIdLst>
  <p:sldSz cx="9144000" cy="6858000" type="screen4x3"/>
  <p:notesSz cx="9388475" cy="71024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4932CC9C-28D1-4D72-8DA5-62F96D9688AF}">
          <p14:sldIdLst>
            <p14:sldId id="398"/>
            <p14:sldId id="256"/>
            <p14:sldId id="319"/>
          </p14:sldIdLst>
        </p14:section>
        <p14:section name="Changes for 2021 - Chris" id="{55270C4D-3CE7-43BC-88B6-A733F9997C13}">
          <p14:sldIdLst>
            <p14:sldId id="331"/>
            <p14:sldId id="372"/>
            <p14:sldId id="357"/>
            <p14:sldId id="358"/>
          </p14:sldIdLst>
        </p14:section>
        <p14:section name="Scholarly Activity Tracking - Heather" id="{F95F5BC8-51AD-45D0-AE76-227205C56B27}">
          <p14:sldIdLst>
            <p14:sldId id="324"/>
          </p14:sldIdLst>
        </p14:section>
        <p14:section name="Block Diagram - Chris" id="{579C4CA4-5BD2-4D26-95C5-EDB4C32F9297}">
          <p14:sldIdLst>
            <p14:sldId id="362"/>
          </p14:sldIdLst>
        </p14:section>
        <p14:section name="Sites - Heather" id="{BB9F68B9-93A8-4E9F-8234-6D5906287142}">
          <p14:sldIdLst>
            <p14:sldId id="356"/>
          </p14:sldIdLst>
        </p14:section>
        <p14:section name="Letters of Notification - Chris" id="{2998E803-5042-45AD-AE42-299F16F8FCFC}">
          <p14:sldIdLst>
            <p14:sldId id="363"/>
          </p14:sldIdLst>
        </p14:section>
        <p14:section name="Citations - Chris" id="{FA1065DA-7AEF-41BB-94DD-D7413D4AE304}">
          <p14:sldIdLst>
            <p14:sldId id="364"/>
            <p14:sldId id="369"/>
            <p14:sldId id="365"/>
            <p14:sldId id="366"/>
            <p14:sldId id="367"/>
            <p14:sldId id="368"/>
            <p14:sldId id="289"/>
          </p14:sldIdLst>
        </p14:section>
        <p14:section name="Major Changes - Heather" id="{56596DB0-22F1-42EB-94FC-0BB80AC8BCF5}">
          <p14:sldIdLst>
            <p14:sldId id="354"/>
          </p14:sldIdLst>
        </p14:section>
        <p14:section name="ACGME Resources - Heather" id="{525E6395-8DA5-450B-B591-61C23D4325B0}">
          <p14:sldIdLst>
            <p14:sldId id="321"/>
            <p14:sldId id="348"/>
          </p14:sldIdLst>
        </p14:section>
        <p14:section name="Best Practices - Chris" id="{F992E029-E41D-4CCF-B27E-E9936DD4D466}">
          <p14:sldIdLst>
            <p14:sldId id="370"/>
            <p14:sldId id="272"/>
            <p14:sldId id="400"/>
            <p14:sldId id="3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18" autoAdjust="0"/>
    <p:restoredTop sz="93197" autoAdjust="0"/>
  </p:normalViewPr>
  <p:slideViewPr>
    <p:cSldViewPr snapToGrid="0">
      <p:cViewPr varScale="1">
        <p:scale>
          <a:sx n="78" d="100"/>
          <a:sy n="78" d="100"/>
        </p:scale>
        <p:origin x="2683" y="62"/>
      </p:cViewPr>
      <p:guideLst>
        <p:guide orient="horz" pos="2160"/>
        <p:guide pos="290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-16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4069190" cy="356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92425" rIns="92425" bIns="92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317160" y="0"/>
            <a:ext cx="4069190" cy="356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92425" rIns="92425" bIns="92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097213" y="887413"/>
            <a:ext cx="3194050" cy="2397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39698" y="3417824"/>
            <a:ext cx="7509079" cy="2796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92425" rIns="92425" bIns="92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6745897"/>
            <a:ext cx="4069190" cy="356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92425" rIns="92425" bIns="92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317160" y="6745897"/>
            <a:ext cx="4069190" cy="356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1297403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:notes"/>
          <p:cNvSpPr txBox="1">
            <a:spLocks noGrp="1"/>
          </p:cNvSpPr>
          <p:nvPr>
            <p:ph type="body" idx="1"/>
          </p:nvPr>
        </p:nvSpPr>
        <p:spPr>
          <a:xfrm>
            <a:off x="939698" y="3417824"/>
            <a:ext cx="7509079" cy="2796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92425" rIns="92425" bIns="92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67" name="Google Shape;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97213" y="887413"/>
            <a:ext cx="3194050" cy="2397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 i="0" u="none" strike="noStrike" cap="none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19</a:t>
            </a:fld>
            <a:endParaRPr lang="en-US"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589602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 i="0" u="none" strike="noStrike" cap="none" smtClean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21</a:t>
            </a:fld>
            <a:endParaRPr lang="en-US"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075787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:notes"/>
          <p:cNvSpPr txBox="1">
            <a:spLocks noGrp="1"/>
          </p:cNvSpPr>
          <p:nvPr>
            <p:ph type="body" idx="1"/>
          </p:nvPr>
        </p:nvSpPr>
        <p:spPr>
          <a:xfrm>
            <a:off x="939698" y="3417824"/>
            <a:ext cx="7509079" cy="2796842"/>
          </a:xfrm>
          <a:prstGeom prst="rect">
            <a:avLst/>
          </a:prstGeom>
        </p:spPr>
        <p:txBody>
          <a:bodyPr spcFirstLastPara="1" wrap="square" lIns="92425" tIns="92425" rIns="92425" bIns="92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1" name="Google Shape;20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97213" y="887413"/>
            <a:ext cx="3194050" cy="2397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557338" y="665163"/>
            <a:ext cx="4440237" cy="3330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55278" y="4218007"/>
            <a:ext cx="6042210" cy="3996135"/>
          </a:xfrm>
          <a:prstGeom prst="rect">
            <a:avLst/>
          </a:prstGeom>
        </p:spPr>
        <p:txBody>
          <a:bodyPr lIns="97457" tIns="97457" rIns="97457" bIns="97457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04906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15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r>
              <a:rPr lang="en-US"/>
              <a:t>Partners In Medical Education, Inc Copyright 2022</a:t>
            </a:r>
            <a:endParaRPr dirty="0"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r>
              <a:rPr lang="en-US"/>
              <a:t>Partners In Medical Education, Inc Copyright 2022</a:t>
            </a:r>
            <a:endParaRPr dirty="0"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r>
              <a:rPr lang="en-US"/>
              <a:t>Partners In Medical Education, Inc Copyright 2022</a:t>
            </a:r>
            <a:endParaRPr dirty="0"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r>
              <a:rPr lang="en-US"/>
              <a:t>Partners In Medical Education, Inc Copyright 2022</a:t>
            </a:r>
            <a:endParaRPr dirty="0"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8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r>
              <a:rPr lang="en-US"/>
              <a:t>Partners In Medical Education, Inc Copyright 2022</a:t>
            </a:r>
            <a:endParaRPr dirty="0"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 rot="5400000">
            <a:off x="2352547" y="14160"/>
            <a:ext cx="4438905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r>
              <a:rPr lang="en-US"/>
              <a:t>Partners In Medical Education, Inc Copyright 2022</a:t>
            </a:r>
            <a:endParaRPr dirty="0"/>
          </a:p>
        </p:txBody>
      </p:sp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r>
              <a:rPr lang="en-US"/>
              <a:t>Partners In Medical Education, Inc Copyright 2022</a:t>
            </a:r>
            <a:endParaRPr dirty="0"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2FEC1-99D7-460C-842B-93AC8D707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AD36D-E45F-4D1D-94A8-3A0450BA32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E39A8-7353-4432-ABEA-389610310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78CEE-7E5E-4BFA-806C-3D8D54F73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8A1333-B763-4829-B0F0-B01853599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123A2-5151-4DF4-A180-45B2E46236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720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r>
              <a:rPr lang="en-US"/>
              <a:t>Partners In Medical Education, Inc Copyright 2022</a:t>
            </a:r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8" r:id="rId8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gadgetsin.com/icon-envelope-and-letter-for-our-geek-life.htm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3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en/checklist-clipboard-pen-paper-1643781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hyperlink" Target="http://www.pngall.com/tips-pn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://pngimg.com/download/3379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armela@PartnersInMedEd.com" TargetMode="External"/><Relationship Id="rId5" Type="http://schemas.openxmlformats.org/officeDocument/2006/relationships/hyperlink" Target="mailto:Heather@PartnersInMedEd.com" TargetMode="External"/><Relationship Id="rId4" Type="http://schemas.openxmlformats.org/officeDocument/2006/relationships/hyperlink" Target="mailto:info@PartnersInMedEd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estrategias-marketing-online.com/como-hacer-twitter-eficiente-listas-twitter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hyperlink" Target="https://creativecommons.org/licenses/by-nc-nd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6113BC4-E41A-6343-9C6D-FC65B28EC97C}"/>
              </a:ext>
            </a:extLst>
          </p:cNvPr>
          <p:cNvSpPr txBox="1"/>
          <p:nvPr/>
        </p:nvSpPr>
        <p:spPr>
          <a:xfrm>
            <a:off x="3421931" y="1451998"/>
            <a:ext cx="5288436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make sure your Start Video is OFF when logging into the WebEx platform. </a:t>
            </a:r>
          </a:p>
          <a:p>
            <a:pPr algn="ctr"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Here is what it should look like </a:t>
            </a:r>
          </a:p>
          <a:p>
            <a:pPr algn="ctr">
              <a:defRPr/>
            </a:pP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</a:p>
          <a:p>
            <a:pPr algn="ctr">
              <a:defRPr/>
            </a:pP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NORMAL to not hear any sound until the webinar starts at 12:00 noon EST. </a:t>
            </a:r>
          </a:p>
          <a:p>
            <a:pPr algn="ctr">
              <a:defRPr/>
            </a:pPr>
            <a:endParaRPr lang="en-US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Your phone line is muted, but you can always chat to the host, BJ Schwartz, if you have any questions or concerns during this time.</a:t>
            </a:r>
            <a:b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b="1" dirty="0">
              <a:latin typeface="+mn-lt"/>
            </a:endParaRPr>
          </a:p>
          <a:p>
            <a:pPr>
              <a:defRPr/>
            </a:pPr>
            <a:endParaRPr lang="en-US" sz="16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E0774329-1389-6048-B7FC-B67F9A375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 altLang="en-US" sz="3200" dirty="0"/>
              <a:t>Please Note…</a:t>
            </a:r>
            <a:endParaRPr lang="en-US" dirty="0"/>
          </a:p>
        </p:txBody>
      </p:sp>
      <p:pic>
        <p:nvPicPr>
          <p:cNvPr id="7" name="Picture 6" descr="No Video Icons - Download Free Vector Icons | Noun Project">
            <a:extLst>
              <a:ext uri="{FF2B5EF4-FFF2-40B4-BE49-F238E27FC236}">
                <a16:creationId xmlns:a16="http://schemas.microsoft.com/office/drawing/2014/main" id="{EBC3FA65-BF65-4CC3-AA15-9AC6B562531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57" y="1762812"/>
            <a:ext cx="1904999" cy="1559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udio, mic, microphone, mute, sound icon - Free download">
            <a:extLst>
              <a:ext uri="{FF2B5EF4-FFF2-40B4-BE49-F238E27FC236}">
                <a16:creationId xmlns:a16="http://schemas.microsoft.com/office/drawing/2014/main" id="{384F8BCF-530F-42B3-8B5C-ABF849B092C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170" y="3648173"/>
            <a:ext cx="1904999" cy="1559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484FFF8-AE6F-4240-93F2-6BCFB61DD4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9337" y="2493870"/>
            <a:ext cx="5028571" cy="828571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C37D80-498C-4D0C-9874-AC473935BB46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2447756" y="6428971"/>
            <a:ext cx="3727151" cy="365125"/>
          </a:xfrm>
        </p:spPr>
        <p:txBody>
          <a:bodyPr/>
          <a:lstStyle/>
          <a:p>
            <a:r>
              <a:rPr lang="en-US" sz="800" dirty="0"/>
              <a:t>Partners In Medical Education, Inc Copyright 2022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000F13-25B6-477A-B313-5D512FEF73B6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894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CE6A202-EED0-4921-A57C-88150E5FAF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r>
              <a:rPr lang="en-US" dirty="0"/>
              <a:t>To-Do List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Check sites table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Site Director Name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Miles/minutes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60 miles/60 minutes = remote site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n-US" dirty="0"/>
              <a:t>EM – 30 miles/30 minutes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Rationales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PLA date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DDF9E9-D350-4EA1-AB2D-9D7A4F0AC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Participating Sites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14FE8E-CF74-40A2-93B5-B01D92D6DD9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 dirty="0"/>
          </a:p>
        </p:txBody>
      </p:sp>
      <p:pic>
        <p:nvPicPr>
          <p:cNvPr id="6" name="Graphic 5" descr="Mining tools with solid fill">
            <a:extLst>
              <a:ext uri="{FF2B5EF4-FFF2-40B4-BE49-F238E27FC236}">
                <a16:creationId xmlns:a16="http://schemas.microsoft.com/office/drawing/2014/main" id="{47B0B92D-C007-42FC-AB63-65BCF3E5C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92690" y="4496584"/>
            <a:ext cx="586819" cy="5868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97974E-6EFC-48EC-A005-44B5C72AD8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5180" y="1244338"/>
            <a:ext cx="2505124" cy="25051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C4DC86F-0A7A-4004-BB41-D593A1DE6C34}"/>
              </a:ext>
            </a:extLst>
          </p:cNvPr>
          <p:cNvCxnSpPr/>
          <p:nvPr/>
        </p:nvCxnSpPr>
        <p:spPr>
          <a:xfrm flipV="1">
            <a:off x="3827282" y="1738058"/>
            <a:ext cx="2262433" cy="82603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8B7ABE42-F87E-6392-ADFD-BF5299F6EC66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/>
              <a:t>Partners In Medical Education, Inc Copyright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358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14A44E9-028A-4F69-803D-F668C10B12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20700" indent="-457200"/>
            <a:r>
              <a:rPr lang="en-US" dirty="0"/>
              <a:t>Only for those programs that are in “continued accreditation”</a:t>
            </a:r>
          </a:p>
          <a:p>
            <a:pPr marL="520700" indent="-457200"/>
            <a:r>
              <a:rPr lang="en-US" dirty="0"/>
              <a:t>Pay attention to the areas for improvement or concerning trends – address these in the Major Changes section</a:t>
            </a:r>
          </a:p>
          <a:p>
            <a:pPr marL="63500" indent="0">
              <a:buNone/>
            </a:pPr>
            <a:endParaRPr lang="en-US" dirty="0"/>
          </a:p>
          <a:p>
            <a:pPr marL="520700" indent="-457200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578CA7-D1A9-470C-A46F-1314106F7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>
                <a:latin typeface="Abadi" panose="020B0604020104020204" pitchFamily="34" charset="0"/>
              </a:rPr>
              <a:t>We interrupt this program for PSA  </a:t>
            </a:r>
            <a:r>
              <a:rPr lang="en-US" i="1">
                <a:latin typeface="Abadi" panose="020B0604020104020204" pitchFamily="34" charset="0"/>
              </a:rPr>
              <a:t>about</a:t>
            </a:r>
            <a:r>
              <a:rPr lang="en-US">
                <a:latin typeface="Abadi" panose="020B0604020104020204" pitchFamily="34" charset="0"/>
              </a:rPr>
              <a:t> </a:t>
            </a:r>
            <a:br>
              <a:rPr lang="en-US">
                <a:latin typeface="Abadi" panose="020B0604020104020204" pitchFamily="34" charset="0"/>
              </a:rPr>
            </a:br>
            <a:r>
              <a:rPr lang="en-US">
                <a:latin typeface="Abadi" panose="020B0604020104020204" pitchFamily="34" charset="0"/>
              </a:rPr>
              <a:t>“</a:t>
            </a:r>
            <a:r>
              <a:rPr lang="en-US" dirty="0">
                <a:latin typeface="Abadi" panose="020B0604020104020204" pitchFamily="34" charset="0"/>
              </a:rPr>
              <a:t>Letters of Notification”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77CCE3-B920-4E8C-9E1C-A67F3020E3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 lang="en-US" dirty="0"/>
          </a:p>
        </p:txBody>
      </p:sp>
      <p:pic>
        <p:nvPicPr>
          <p:cNvPr id="5" name="Picture 5" descr="Text&#10;&#10;Description automatically generated">
            <a:extLst>
              <a:ext uri="{FF2B5EF4-FFF2-40B4-BE49-F238E27FC236}">
                <a16:creationId xmlns:a16="http://schemas.microsoft.com/office/drawing/2014/main" id="{D799F7D8-6A4F-44DB-A664-E4B4A9F0C7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373751" y="3750580"/>
            <a:ext cx="2743200" cy="2057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E22A23-D4F9-4820-9B8F-8188E592E6DC}"/>
              </a:ext>
            </a:extLst>
          </p:cNvPr>
          <p:cNvSpPr txBox="1"/>
          <p:nvPr/>
        </p:nvSpPr>
        <p:spPr>
          <a:xfrm>
            <a:off x="4572000" y="5885204"/>
            <a:ext cx="2743200" cy="317500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r>
              <a:rPr lang="en-US" dirty="0">
                <a:hlinkClick r:id="rId3"/>
              </a:rPr>
              <a:t>This Photo</a:t>
            </a:r>
            <a:r>
              <a:rPr lang="en-US" dirty="0"/>
              <a:t> by Unknown author is licensed under </a:t>
            </a:r>
            <a:r>
              <a:rPr lang="en-US" dirty="0">
                <a:hlinkClick r:id="rId4"/>
              </a:rPr>
              <a:t>CC BY-SA-NC</a:t>
            </a:r>
            <a:r>
              <a:rPr lang="en-US" dirty="0"/>
              <a:t>.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EFE07460-ECC4-910B-69D9-E3E0B4E25853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/>
              <a:t>Partners In Medical Education, Inc Copyright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27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A73A48-4B65-4EF7-A08A-10F4EC792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453789"/>
            <a:ext cx="7886700" cy="4841620"/>
          </a:xfrm>
        </p:spPr>
        <p:txBody>
          <a:bodyPr/>
          <a:lstStyle/>
          <a:p>
            <a:pPr marL="285750" indent="-285750"/>
            <a:r>
              <a:rPr lang="en-US" sz="1800" dirty="0"/>
              <a:t>Faculty Scholarly Activity </a:t>
            </a:r>
          </a:p>
          <a:p>
            <a:pPr indent="0" algn="just">
              <a:buNone/>
            </a:pPr>
            <a:r>
              <a:rPr lang="en-US" sz="1800" dirty="0"/>
              <a:t>IV.D.2.a) Among their scholarly activity, programs must demonstrate accomplishments in at least three of the following domains: (Core) </a:t>
            </a:r>
          </a:p>
          <a:p>
            <a:pPr marL="742950" lvl="1" indent="-285750" algn="just"/>
            <a:r>
              <a:rPr lang="en-US" sz="1400" dirty="0"/>
              <a:t>Research in basic science, education, translational science, patient care, or population health </a:t>
            </a:r>
          </a:p>
          <a:p>
            <a:pPr marL="742950" lvl="1" indent="-285750" algn="just"/>
            <a:r>
              <a:rPr lang="en-US" sz="1400" dirty="0"/>
              <a:t>Peer-reviewed grants </a:t>
            </a:r>
          </a:p>
          <a:p>
            <a:pPr marL="742950" lvl="1" indent="-285750" algn="just"/>
            <a:r>
              <a:rPr lang="en-US" sz="1400" dirty="0"/>
              <a:t>Quality improvement and/or patient safety initiatives </a:t>
            </a:r>
          </a:p>
          <a:p>
            <a:pPr marL="742950" lvl="1" indent="-285750" algn="just"/>
            <a:r>
              <a:rPr lang="en-US" sz="1400" dirty="0"/>
              <a:t>Systematic reviews, meta-analyses, review articles, chapters in medical textbooks, or case reports </a:t>
            </a:r>
          </a:p>
          <a:p>
            <a:pPr marL="742950" lvl="1" indent="-285750" algn="just"/>
            <a:r>
              <a:rPr lang="en-US" sz="1400" dirty="0"/>
              <a:t>Creation of curricula, evaluation tools, didactic educational activities, or electronic educational materials </a:t>
            </a:r>
          </a:p>
          <a:p>
            <a:pPr marL="742950" lvl="1" indent="-285750" algn="just"/>
            <a:r>
              <a:rPr lang="en-US" sz="1400" dirty="0"/>
              <a:t>Contribution to professional committees, educational organizations, or editorial boards </a:t>
            </a:r>
          </a:p>
          <a:p>
            <a:pPr marL="742950" lvl="1" indent="-285750" algn="just"/>
            <a:r>
              <a:rPr lang="en-US" sz="1400" dirty="0"/>
              <a:t>Innovations in education </a:t>
            </a:r>
          </a:p>
          <a:p>
            <a:pPr indent="0" algn="just">
              <a:buNone/>
            </a:pPr>
            <a:r>
              <a:rPr lang="en-US" sz="1800" dirty="0"/>
              <a:t>  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55517F-A72B-47FC-BDE7-873868C74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Citation Response in Four </a:t>
            </a:r>
            <a:r>
              <a:rPr lang="en-US" dirty="0"/>
              <a:t>Easy Steps!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95B2C4-E250-4721-9EA2-C727724540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 lang="en-US" dirty="0"/>
          </a:p>
        </p:txBody>
      </p:sp>
      <p:pic>
        <p:nvPicPr>
          <p:cNvPr id="6" name="Graphic 5" descr="Dolphin with solid fill">
            <a:extLst>
              <a:ext uri="{FF2B5EF4-FFF2-40B4-BE49-F238E27FC236}">
                <a16:creationId xmlns:a16="http://schemas.microsoft.com/office/drawing/2014/main" id="{A5F85709-BDCD-24BA-64FF-7F2A293C22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15350" y="6341055"/>
            <a:ext cx="457200" cy="457200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206E9F3C-8BC4-DB25-5F8B-4203842365E9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/>
              <a:t>Partners In Medical Education, Inc Copyright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855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D98285B-BFB4-4D1E-BAB1-150CD8F079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The information provided to the Review Committee, and verified at the time of the site visit, did not demonstrate substantial compliance with the requirement. Specifically, there was a dearth of scholarship among the program. The program will need to provide </a:t>
            </a:r>
            <a:r>
              <a:rPr lang="en-US" u="sng" dirty="0">
                <a:highlight>
                  <a:srgbClr val="FFFF00"/>
                </a:highlight>
              </a:rPr>
              <a:t>documented evidence of scholarly output across the program</a:t>
            </a:r>
            <a:r>
              <a:rPr lang="en-US" u="sng" dirty="0"/>
              <a:t>,</a:t>
            </a:r>
            <a:r>
              <a:rPr lang="en-US" dirty="0"/>
              <a:t> before the citation is removed. </a:t>
            </a:r>
          </a:p>
          <a:p>
            <a:pPr marL="6350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57DF710-C5B3-4FAA-A396-0DFC14EF2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Scholarship Citation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2EF5C6-77A2-45D4-8920-A201C41F040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4BAEC56-AB99-4413-AC54-CEE933EC2527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/>
              <a:t>Partners In Medical Education, Inc Copyright 2022</a:t>
            </a:r>
            <a:endParaRPr lang="en-US" dirty="0"/>
          </a:p>
        </p:txBody>
      </p:sp>
      <p:pic>
        <p:nvPicPr>
          <p:cNvPr id="6" name="Graphic 5" descr="Dolphin with solid fill">
            <a:extLst>
              <a:ext uri="{FF2B5EF4-FFF2-40B4-BE49-F238E27FC236}">
                <a16:creationId xmlns:a16="http://schemas.microsoft.com/office/drawing/2014/main" id="{4EBC86EF-FF2F-4402-8B79-6FE47BE19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15350" y="6341055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5923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A73A48-4B65-4EF7-A08A-10F4EC7920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r>
              <a:rPr lang="en-US" b="1" i="1" dirty="0"/>
              <a:t>Acknowledge the citation in a neutral way</a:t>
            </a:r>
            <a:endParaRPr lang="en-US" b="1" dirty="0"/>
          </a:p>
          <a:p>
            <a:pPr marL="63500" indent="0">
              <a:buNone/>
            </a:pPr>
            <a:endParaRPr lang="en-US" u="sng" dirty="0"/>
          </a:p>
          <a:p>
            <a:pPr marL="63500" indent="0">
              <a:buNone/>
            </a:pPr>
            <a:r>
              <a:rPr lang="en-US" dirty="0"/>
              <a:t>The program realizes that scholarship was not as robust as required and has implemented several plans to improve scholarly activity and dissemination. 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55517F-A72B-47FC-BDE7-873868C74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95B2C4-E250-4721-9EA2-C727724540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C9B4892F-DD73-40FD-8739-9F114D6EA008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/>
              <a:t>Partners In Medical Education, Inc Copyright 2022</a:t>
            </a:r>
            <a:endParaRPr lang="en-US" dirty="0"/>
          </a:p>
        </p:txBody>
      </p:sp>
      <p:pic>
        <p:nvPicPr>
          <p:cNvPr id="6" name="Graphic 5" descr="Dolphin with solid fill">
            <a:extLst>
              <a:ext uri="{FF2B5EF4-FFF2-40B4-BE49-F238E27FC236}">
                <a16:creationId xmlns:a16="http://schemas.microsoft.com/office/drawing/2014/main" id="{43DF0A60-D5DE-2A4D-554E-D5042380D7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15350" y="6341055"/>
            <a:ext cx="457200" cy="457200"/>
          </a:xfrm>
          <a:prstGeom prst="rect">
            <a:avLst/>
          </a:prstGeom>
        </p:spPr>
      </p:pic>
      <p:pic>
        <p:nvPicPr>
          <p:cNvPr id="8" name="Graphic 7" descr="Badge 1 with solid fill">
            <a:extLst>
              <a:ext uri="{FF2B5EF4-FFF2-40B4-BE49-F238E27FC236}">
                <a16:creationId xmlns:a16="http://schemas.microsoft.com/office/drawing/2014/main" id="{ED7DE650-230A-8491-7A95-428FCA9BDD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54655" y="328512"/>
            <a:ext cx="1267449" cy="126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094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A73A48-4B65-4EF7-A08A-10F4EC792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9914" y="1709956"/>
            <a:ext cx="7886700" cy="4723174"/>
          </a:xfrm>
        </p:spPr>
        <p:txBody>
          <a:bodyPr/>
          <a:lstStyle/>
          <a:p>
            <a:pPr marL="63500" indent="0">
              <a:buNone/>
            </a:pPr>
            <a:r>
              <a:rPr lang="en-US" sz="2400" b="1" i="1" dirty="0"/>
              <a:t>Summarize the steps taken to address the citation.</a:t>
            </a:r>
          </a:p>
          <a:p>
            <a:pPr marL="63500" indent="0">
              <a:buNone/>
            </a:pPr>
            <a:r>
              <a:rPr lang="en-US" sz="2400" dirty="0"/>
              <a:t>These plans included:</a:t>
            </a:r>
          </a:p>
          <a:p>
            <a:pPr marL="577850" indent="-514350">
              <a:buAutoNum type="arabicPeriod"/>
            </a:pPr>
            <a:r>
              <a:rPr lang="en-US" sz="2400" dirty="0"/>
              <a:t>Providing clear expectations for faculty participation in scholarly activity through improved job descriptions, regular meetings and two hours of protected time each month for scholarly activities. </a:t>
            </a:r>
          </a:p>
          <a:p>
            <a:pPr marL="577850" indent="-514350">
              <a:buAutoNum type="arabicPeriod"/>
            </a:pPr>
            <a:r>
              <a:rPr lang="en-US" sz="2400" dirty="0"/>
              <a:t>Hiring of a PhD researcher to provide education, opportunities, and support for scholarly activities.</a:t>
            </a:r>
          </a:p>
          <a:p>
            <a:pPr marL="577850" indent="-514350">
              <a:buAutoNum type="arabicPeriod"/>
            </a:pPr>
            <a:r>
              <a:rPr lang="en-US" sz="2400" dirty="0"/>
              <a:t>Developing benchmarks for scholarship production and dissemination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55517F-A72B-47FC-BDE7-873868C74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95B2C4-E250-4721-9EA2-C727724540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5973A805-C967-4A5C-BA33-D27D78349AEA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/>
              <a:t>Partners In Medical Education, Inc Copyright 2022</a:t>
            </a:r>
            <a:endParaRPr lang="en-US" dirty="0"/>
          </a:p>
        </p:txBody>
      </p:sp>
      <p:pic>
        <p:nvPicPr>
          <p:cNvPr id="6" name="Graphic 5" descr="Dolphin with solid fill">
            <a:extLst>
              <a:ext uri="{FF2B5EF4-FFF2-40B4-BE49-F238E27FC236}">
                <a16:creationId xmlns:a16="http://schemas.microsoft.com/office/drawing/2014/main" id="{2911C860-286F-CFDF-B4AA-653064707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15350" y="6341055"/>
            <a:ext cx="457200" cy="457200"/>
          </a:xfrm>
          <a:prstGeom prst="rect">
            <a:avLst/>
          </a:prstGeom>
        </p:spPr>
      </p:pic>
      <p:pic>
        <p:nvPicPr>
          <p:cNvPr id="8" name="Graphic 7" descr="Badge with solid fill">
            <a:extLst>
              <a:ext uri="{FF2B5EF4-FFF2-40B4-BE49-F238E27FC236}">
                <a16:creationId xmlns:a16="http://schemas.microsoft.com/office/drawing/2014/main" id="{B9A5F2BE-1BF7-3655-F9A3-977B9DEC1D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52213" y="382991"/>
            <a:ext cx="1233521" cy="123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743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A73A48-4B65-4EF7-A08A-10F4EC792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893" y="1299810"/>
            <a:ext cx="7886700" cy="4855894"/>
          </a:xfrm>
        </p:spPr>
        <p:txBody>
          <a:bodyPr/>
          <a:lstStyle/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r>
              <a:rPr lang="en-US" b="1" i="1" dirty="0"/>
              <a:t>Provide documented data to support your efforts</a:t>
            </a:r>
          </a:p>
          <a:p>
            <a:pPr marL="63500" indent="0">
              <a:buNone/>
            </a:pPr>
            <a:r>
              <a:rPr lang="en-US" dirty="0"/>
              <a:t>Over the past academic year:</a:t>
            </a:r>
          </a:p>
          <a:p>
            <a:pPr marL="577850" indent="-514350">
              <a:buAutoNum type="arabicPeriod"/>
            </a:pPr>
            <a:r>
              <a:rPr lang="en-US" sz="2000" dirty="0"/>
              <a:t>All faculty have given a Grand Round (name, date, topic and where given)</a:t>
            </a:r>
          </a:p>
          <a:p>
            <a:pPr marL="577850" indent="-514350">
              <a:buAutoNum type="arabicPeriod"/>
            </a:pPr>
            <a:r>
              <a:rPr lang="en-US" sz="2000" dirty="0"/>
              <a:t>Half of our faculty presented a QI poster, with a resident, at the hospital research day (name, date, topic and where given)</a:t>
            </a:r>
          </a:p>
          <a:p>
            <a:pPr marL="577850" indent="-514350">
              <a:buAutoNum type="arabicPeriod"/>
            </a:pPr>
            <a:r>
              <a:rPr lang="en-US" sz="2000" dirty="0"/>
              <a:t>Two faculty presented at the national society meeting (name, date, topic and where given)</a:t>
            </a:r>
          </a:p>
          <a:p>
            <a:pPr marL="577850" indent="-514350">
              <a:buAutoNum type="arabicPeriod"/>
            </a:pPr>
            <a:r>
              <a:rPr lang="en-US" sz="2000" dirty="0"/>
              <a:t>Our resident survey showed improvement from 25% compliance (2020) to 65% compliance (2021) for the opportunities to participate in scholarly activities question. </a:t>
            </a:r>
          </a:p>
          <a:p>
            <a:pPr marL="63500" indent="0">
              <a:buNone/>
            </a:pPr>
            <a:endParaRPr lang="en-US" sz="2000" dirty="0"/>
          </a:p>
          <a:p>
            <a:pPr marL="63500" indent="0">
              <a:buNone/>
            </a:pPr>
            <a:endParaRPr lang="en-US" sz="2000" dirty="0"/>
          </a:p>
          <a:p>
            <a:pPr marL="63500" indent="0">
              <a:buNone/>
            </a:pPr>
            <a:endParaRPr lang="en-US" sz="2000" dirty="0"/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55517F-A72B-47FC-BDE7-873868C74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95B2C4-E250-4721-9EA2-C727724540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116D2F1-94A9-4C9F-82E0-BF81F75C0F45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/>
              <a:t>Partners In Medical Education, Inc Copyright 2022</a:t>
            </a:r>
            <a:endParaRPr lang="en-US" dirty="0"/>
          </a:p>
        </p:txBody>
      </p:sp>
      <p:pic>
        <p:nvPicPr>
          <p:cNvPr id="6" name="Graphic 5" descr="Dolphin with solid fill">
            <a:extLst>
              <a:ext uri="{FF2B5EF4-FFF2-40B4-BE49-F238E27FC236}">
                <a16:creationId xmlns:a16="http://schemas.microsoft.com/office/drawing/2014/main" id="{09073D30-3035-0C8E-2292-45C880E447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15350" y="6341055"/>
            <a:ext cx="457200" cy="457200"/>
          </a:xfrm>
          <a:prstGeom prst="rect">
            <a:avLst/>
          </a:prstGeom>
        </p:spPr>
      </p:pic>
      <p:pic>
        <p:nvPicPr>
          <p:cNvPr id="8" name="Graphic 7" descr="Badge 3 with solid fill">
            <a:extLst>
              <a:ext uri="{FF2B5EF4-FFF2-40B4-BE49-F238E27FC236}">
                <a16:creationId xmlns:a16="http://schemas.microsoft.com/office/drawing/2014/main" id="{A1EE17D7-A1FA-DFAB-C969-886455735E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35001" y="245095"/>
            <a:ext cx="1333099" cy="133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216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A73A48-4B65-4EF7-A08A-10F4EC792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738058"/>
            <a:ext cx="7886700" cy="3401833"/>
          </a:xfrm>
        </p:spPr>
        <p:txBody>
          <a:bodyPr/>
          <a:lstStyle/>
          <a:p>
            <a:pPr marL="63500" indent="0">
              <a:buNone/>
            </a:pPr>
            <a:r>
              <a:rPr lang="en-US" b="1" i="1" dirty="0"/>
              <a:t>Provide status today</a:t>
            </a:r>
            <a:endParaRPr lang="en-US" b="1" dirty="0"/>
          </a:p>
          <a:p>
            <a:pPr marL="63500" indent="0">
              <a:buNone/>
            </a:pPr>
            <a:r>
              <a:rPr lang="en-US" dirty="0"/>
              <a:t>We have updated our faculty scholary activity table to reflect the improved numbers of activities. Currently, all faculty have projects that are on-going or in development.  One faculty has submitted a paper for publication.  We continue to work on improving and supporting scholarship for our faculty, and our residents.  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55517F-A72B-47FC-BDE7-873868C74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95B2C4-E250-4721-9EA2-C727724540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 lang="en-US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232A2DE-7DD1-49BE-82A0-EF2C34C43335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/>
              <a:t>Partners In Medical Education, Inc Copyright 2022</a:t>
            </a:r>
            <a:endParaRPr lang="en-US" dirty="0"/>
          </a:p>
        </p:txBody>
      </p:sp>
      <p:pic>
        <p:nvPicPr>
          <p:cNvPr id="6" name="Graphic 5" descr="Dolphin with solid fill">
            <a:extLst>
              <a:ext uri="{FF2B5EF4-FFF2-40B4-BE49-F238E27FC236}">
                <a16:creationId xmlns:a16="http://schemas.microsoft.com/office/drawing/2014/main" id="{A63098E4-D9D4-7332-4A6D-A718DD90D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15350" y="6341055"/>
            <a:ext cx="457200" cy="457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66CDB1-6CE7-34CF-4B6A-69F761CB5B03}"/>
              </a:ext>
            </a:extLst>
          </p:cNvPr>
          <p:cNvSpPr txBox="1"/>
          <p:nvPr/>
        </p:nvSpPr>
        <p:spPr>
          <a:xfrm>
            <a:off x="2868328" y="5139891"/>
            <a:ext cx="5775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Uploading Documentation for Citation Responses: Each program has an “uploads’ tab</a:t>
            </a:r>
          </a:p>
        </p:txBody>
      </p:sp>
      <p:pic>
        <p:nvPicPr>
          <p:cNvPr id="9" name="Graphic 8" descr="Megaphone with solid fill">
            <a:extLst>
              <a:ext uri="{FF2B5EF4-FFF2-40B4-BE49-F238E27FC236}">
                <a16:creationId xmlns:a16="http://schemas.microsoft.com/office/drawing/2014/main" id="{8EE07AE9-9C97-16BB-D2E0-FBA23CDB69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53928" y="4871822"/>
            <a:ext cx="914400" cy="914400"/>
          </a:xfrm>
          <a:prstGeom prst="rect">
            <a:avLst/>
          </a:prstGeom>
        </p:spPr>
      </p:pic>
      <p:pic>
        <p:nvPicPr>
          <p:cNvPr id="11" name="Graphic 10" descr="Badge 4 with solid fill">
            <a:extLst>
              <a:ext uri="{FF2B5EF4-FFF2-40B4-BE49-F238E27FC236}">
                <a16:creationId xmlns:a16="http://schemas.microsoft.com/office/drawing/2014/main" id="{509B3650-529A-29F5-F7A3-110DAC073A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29450" y="452047"/>
            <a:ext cx="14859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511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1943D-A632-76B7-693A-55E4E8FA5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565" y="1346178"/>
            <a:ext cx="2791605" cy="5086952"/>
          </a:xfrm>
        </p:spPr>
        <p:txBody>
          <a:bodyPr>
            <a:normAutofit/>
          </a:bodyPr>
          <a:lstStyle/>
          <a:p>
            <a:r>
              <a:rPr lang="en-US" sz="3200" i="1" dirty="0">
                <a:latin typeface="Abadi" panose="020B0604020104020204" pitchFamily="34" charset="0"/>
              </a:rPr>
              <a:t>We interrupt this program for PSA  about </a:t>
            </a:r>
            <a:r>
              <a:rPr lang="en-US" sz="3200" dirty="0">
                <a:latin typeface="Abadi" panose="020B0604020104020204" pitchFamily="34" charset="0"/>
              </a:rPr>
              <a:t>“Peer selection of Trainees”</a:t>
            </a:r>
            <a:endParaRPr lang="en-US" sz="3200" dirty="0">
              <a:solidFill>
                <a:schemeClr val="tx1"/>
              </a:solidFill>
              <a:latin typeface="Abadi" panose="020B0604020104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1E621C-932F-4303-CE7A-807144C2F1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6198" y="916991"/>
            <a:ext cx="5922995" cy="5520579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Peer Selection Processes: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Each academic year (July)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GMEC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Two per program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GMEC Subcommittees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 at least one per committee – can be based on interest (i.e., selection among those interested, not all residents)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PECs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Two per training year to maximize resident voice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Site Visit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All residents should be an option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Only ones that can be removed from selection process are those on vacation the date of the site visit</a:t>
            </a:r>
          </a:p>
          <a:p>
            <a:pPr lvl="1"/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B490A-374C-CCF6-F1A9-BE519E5B8680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/>
              <a:t>Partners In Medical Education, Inc Copyright 2022</a:t>
            </a:r>
            <a:endParaRPr lang="en-US" dirty="0"/>
          </a:p>
        </p:txBody>
      </p:sp>
      <p:pic>
        <p:nvPicPr>
          <p:cNvPr id="6" name="Graphic 5" descr="Megaphone with solid fill">
            <a:extLst>
              <a:ext uri="{FF2B5EF4-FFF2-40B4-BE49-F238E27FC236}">
                <a16:creationId xmlns:a16="http://schemas.microsoft.com/office/drawing/2014/main" id="{4DF82FD2-18AE-084D-F364-4164321B5C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02367" y="4722812"/>
            <a:ext cx="1483277" cy="1483277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44532D-DEE2-BD1D-8DCB-B4554521D77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51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E1786E-9760-4D13-B23D-E892FC405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1037" y="1443671"/>
            <a:ext cx="8581926" cy="4150200"/>
          </a:xfrm>
        </p:spPr>
        <p:txBody>
          <a:bodyPr/>
          <a:lstStyle/>
          <a:p>
            <a:r>
              <a:rPr lang="en-US" sz="1800" dirty="0"/>
              <a:t>Leadership Changes </a:t>
            </a:r>
          </a:p>
          <a:p>
            <a:pPr lvl="1"/>
            <a:r>
              <a:rPr lang="en-US" sz="1600" dirty="0"/>
              <a:t>program director, APD</a:t>
            </a:r>
          </a:p>
          <a:p>
            <a:r>
              <a:rPr lang="en-US" sz="1800" dirty="0"/>
              <a:t>Faculty Changes</a:t>
            </a:r>
          </a:p>
          <a:p>
            <a:pPr lvl="1"/>
            <a:r>
              <a:rPr lang="en-US" sz="1600" dirty="0"/>
              <a:t>losses &amp; additions</a:t>
            </a:r>
          </a:p>
          <a:p>
            <a:r>
              <a:rPr lang="en-US" sz="1800" dirty="0"/>
              <a:t>Curriculum Changes</a:t>
            </a:r>
          </a:p>
          <a:p>
            <a:r>
              <a:rPr lang="en-US" sz="1800" dirty="0"/>
              <a:t>Significant changes to educational program</a:t>
            </a:r>
          </a:p>
          <a:p>
            <a:pPr lvl="1"/>
            <a:r>
              <a:rPr lang="en-US" sz="1600" dirty="0"/>
              <a:t>consider informing the RC – some require it, but all appreciate the heads up</a:t>
            </a:r>
          </a:p>
          <a:p>
            <a:r>
              <a:rPr lang="en-US" sz="1800" dirty="0"/>
              <a:t>Major impact events (i.e., a merger)</a:t>
            </a:r>
          </a:p>
          <a:p>
            <a:r>
              <a:rPr lang="en-US" sz="1800" dirty="0"/>
              <a:t>Addressing ACGME Survey Issues</a:t>
            </a:r>
          </a:p>
          <a:p>
            <a:pPr lvl="1"/>
            <a:r>
              <a:rPr lang="en-US" sz="1600" dirty="0"/>
              <a:t>Sections below 4.0 or items below 85% (check with your GME department for your sponsoring institution specifics)</a:t>
            </a:r>
          </a:p>
          <a:p>
            <a:r>
              <a:rPr lang="en-US" sz="1800" dirty="0"/>
              <a:t>AFIs – Review Committees want to see AFI addressed in Major Changes (per ACGME 2021 ADS presentation)</a:t>
            </a:r>
          </a:p>
          <a:p>
            <a:pPr marL="63500" indent="0">
              <a:buNone/>
            </a:pPr>
            <a:r>
              <a:rPr lang="en-US" sz="1800" i="1" dirty="0"/>
              <a:t>“This is the only opportunity to discuss issues with the Review Committee”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6E4C12E-6729-4E62-88BF-06C2E9C91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Major Changes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14870E-5CD2-4000-939C-7D55B77CE67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 dirty="0"/>
          </a:p>
        </p:txBody>
      </p:sp>
      <p:sp>
        <p:nvSpPr>
          <p:cNvPr id="9" name="Star: 32 Points 8">
            <a:extLst>
              <a:ext uri="{FF2B5EF4-FFF2-40B4-BE49-F238E27FC236}">
                <a16:creationId xmlns:a16="http://schemas.microsoft.com/office/drawing/2014/main" id="{ADCA2223-DC7C-4B36-9D1A-1BD36D51B5A7}"/>
              </a:ext>
            </a:extLst>
          </p:cNvPr>
          <p:cNvSpPr/>
          <p:nvPr/>
        </p:nvSpPr>
        <p:spPr>
          <a:xfrm>
            <a:off x="5288438" y="604411"/>
            <a:ext cx="3246356" cy="3015482"/>
          </a:xfrm>
          <a:prstGeom prst="star32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It is critical to use this section wisely</a:t>
            </a:r>
          </a:p>
        </p:txBody>
      </p:sp>
      <p:pic>
        <p:nvPicPr>
          <p:cNvPr id="7" name="Graphic 6" descr="Mining tools with solid fill">
            <a:extLst>
              <a:ext uri="{FF2B5EF4-FFF2-40B4-BE49-F238E27FC236}">
                <a16:creationId xmlns:a16="http://schemas.microsoft.com/office/drawing/2014/main" id="{45533833-1D0B-4682-BC54-DEF71F9B72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77594" y="5541032"/>
            <a:ext cx="785369" cy="771200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0CFF6DC9-E295-BC3A-2B86-AE5F5931533D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/>
              <a:t>Partners In Medical Education, Inc Copyright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870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dirty="0"/>
              <a:t>Heather Peters, M. Ed, Ph.D, GME Consultant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dirty="0"/>
              <a:t>Carmela Meyer, MBA, Ed.D, GME Consultant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dirty="0"/>
          </a:p>
        </p:txBody>
      </p:sp>
      <p:sp>
        <p:nvSpPr>
          <p:cNvPr id="71" name="Google Shape;71;p11"/>
          <p:cNvSpPr txBox="1"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dirty="0"/>
              <a:t>ADS Updates 2022</a:t>
            </a:r>
            <a:endParaRPr dirty="0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7AEB6D5-6FA5-AF44-A555-A83B41299AE6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9360AE-9395-A45C-C74D-B7ECC6EE1F0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8A94F3A-C0C2-40FF-91DE-C84A2AB5A7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Program Directors Guide</a:t>
            </a:r>
          </a:p>
          <a:p>
            <a:pPr lvl="1"/>
            <a:r>
              <a:rPr lang="en-US" dirty="0"/>
              <a:t>Contains examples and further clarification.</a:t>
            </a:r>
          </a:p>
          <a:p>
            <a:pPr lvl="1"/>
            <a:r>
              <a:rPr lang="en-US" dirty="0"/>
              <a:t>Residency and Fellowship editions</a:t>
            </a:r>
          </a:p>
          <a:p>
            <a:r>
              <a:rPr lang="en-US" dirty="0"/>
              <a:t>Avoiding Common Errors in the ADS Annual Update</a:t>
            </a:r>
          </a:p>
          <a:p>
            <a:pPr lvl="1"/>
            <a:r>
              <a:rPr lang="en-US" dirty="0"/>
              <a:t>Block schedule</a:t>
            </a:r>
          </a:p>
          <a:p>
            <a:pPr lvl="1"/>
            <a:r>
              <a:rPr lang="en-US" dirty="0"/>
              <a:t>Responding to citations</a:t>
            </a:r>
          </a:p>
          <a:p>
            <a:pPr lvl="1"/>
            <a:r>
              <a:rPr lang="en-US" dirty="0"/>
              <a:t>Entering scholarly activity</a:t>
            </a:r>
          </a:p>
          <a:p>
            <a:pPr lvl="1"/>
            <a:endParaRPr lang="en-US" dirty="0"/>
          </a:p>
          <a:p>
            <a:pPr marL="546100" lvl="1" indent="0">
              <a:buNone/>
            </a:pPr>
            <a:r>
              <a:rPr lang="en-US" dirty="0"/>
              <a:t>(available at www.acgme.org)</a:t>
            </a:r>
          </a:p>
          <a:p>
            <a:endParaRPr lang="en-US" dirty="0"/>
          </a:p>
          <a:p>
            <a:pPr marL="6350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852C9F-AE4E-40BD-AED7-D4A9F6897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ACGME Resources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5E1437-DB7D-42F9-9CF9-532E9BEB13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 dirty="0"/>
          </a:p>
        </p:txBody>
      </p:sp>
      <p:pic>
        <p:nvPicPr>
          <p:cNvPr id="6" name="Graphic 5" descr="Dolphin with solid fill">
            <a:extLst>
              <a:ext uri="{FF2B5EF4-FFF2-40B4-BE49-F238E27FC236}">
                <a16:creationId xmlns:a16="http://schemas.microsoft.com/office/drawing/2014/main" id="{B58BA72E-010C-4873-046E-9D3F623BF9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15350" y="6341055"/>
            <a:ext cx="457200" cy="457200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E705305-8CF6-BBC9-119A-50467D947B81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/>
              <a:t>Partners In Medical Education, Inc Copyright 2022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112F8E-EE55-5FC8-7608-94AF89FE80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050" y="246466"/>
            <a:ext cx="2354275" cy="191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508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8501B0-DC31-4559-8D0A-835B0C2F0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2804" y="2406316"/>
            <a:ext cx="8232546" cy="3770647"/>
          </a:xfrm>
        </p:spPr>
        <p:txBody>
          <a:bodyPr/>
          <a:lstStyle/>
          <a:p>
            <a:pPr marL="577850" indent="-514350">
              <a:buFont typeface="+mj-lt"/>
              <a:buAutoNum type="arabicPeriod"/>
            </a:pPr>
            <a:r>
              <a:rPr lang="en-US" sz="2800" dirty="0"/>
              <a:t>Major Changes Template</a:t>
            </a:r>
          </a:p>
          <a:p>
            <a:pPr marL="577850" indent="-514350">
              <a:buFont typeface="+mj-lt"/>
              <a:buAutoNum type="arabicPeriod"/>
            </a:pPr>
            <a:r>
              <a:rPr lang="en-US" sz="2800" dirty="0"/>
              <a:t>Strategies for ADS Updates Through the Year</a:t>
            </a:r>
          </a:p>
          <a:p>
            <a:pPr marL="577850" indent="-514350">
              <a:buFont typeface="+mj-lt"/>
              <a:buAutoNum type="arabicPeriod"/>
            </a:pPr>
            <a:r>
              <a:rPr lang="en-US" sz="2800" dirty="0"/>
              <a:t>Sample Email for Collecting Scholarly Activity</a:t>
            </a:r>
          </a:p>
          <a:p>
            <a:pPr marL="63500" indent="0">
              <a:buNone/>
            </a:pPr>
            <a:r>
              <a:rPr lang="en-US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9EC6B4-AB56-4711-ADB5-A5B3E9AC2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Partners Resources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ABFEF4-7745-4B02-A4D8-3AD3DAAF16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 dirty="0"/>
          </a:p>
        </p:txBody>
      </p:sp>
      <p:pic>
        <p:nvPicPr>
          <p:cNvPr id="6" name="Picture 5" descr="A screen shot of a computer&#10;&#10;Description automatically generated">
            <a:extLst>
              <a:ext uri="{FF2B5EF4-FFF2-40B4-BE49-F238E27FC236}">
                <a16:creationId xmlns:a16="http://schemas.microsoft.com/office/drawing/2014/main" id="{6B446483-611B-44F2-A13E-D04C5AD8E8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637059" y="336091"/>
            <a:ext cx="2057400" cy="2728044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AB29015F-AC12-DF08-61CD-E66BFE14C0A3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/>
              <a:t>Partners In Medical Education, Inc Copyright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5008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7D8F8-F609-408B-AA88-A0652E572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9344" y="180478"/>
            <a:ext cx="6526006" cy="1325563"/>
          </a:xfrm>
        </p:spPr>
        <p:txBody>
          <a:bodyPr/>
          <a:lstStyle/>
          <a:p>
            <a:r>
              <a:rPr lang="en-US"/>
              <a:t>Data Checklist for Programs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70C45-B0DE-4A7A-9D5B-0ED299F90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50" y="1702264"/>
            <a:ext cx="7886700" cy="4438905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Trainee/Faculty Scholarly Activity Reports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ITE Training Results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Board Examination Pass Rate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Placement Data, Diversity Data, QI/PS Data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Faculty Development Activities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Action Plans for Previous APE/Current APE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Letters of Notification from ACGME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ACGME Surveys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PEC minutes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Other reports – ADS reports!</a:t>
            </a:r>
          </a:p>
          <a:p>
            <a:pPr marL="63500" indent="0">
              <a:buNone/>
            </a:pPr>
            <a:r>
              <a:rPr lang="en-US" sz="2000" dirty="0"/>
              <a:t>         when doing your annual update, start working on your APE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7EB50A82-95B4-469D-9174-F23300A904C5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</p:spPr>
        <p:txBody>
          <a:bodyPr/>
          <a:lstStyle/>
          <a:p>
            <a:fld id="{00000000-1234-1234-1234-123412341234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image283.png" descr="../../../Volumes/douglas-1/New%20Clip%20art/grab_book_online_800_c">
            <a:extLst>
              <a:ext uri="{FF2B5EF4-FFF2-40B4-BE49-F238E27FC236}">
                <a16:creationId xmlns:a16="http://schemas.microsoft.com/office/drawing/2014/main" id="{A89C3703-C4EF-4085-8988-C6A7FB96083A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5659903" y="3528185"/>
            <a:ext cx="2591435" cy="1943735"/>
          </a:xfrm>
          <a:prstGeom prst="rect">
            <a:avLst/>
          </a:prstGeom>
          <a:ln/>
        </p:spPr>
      </p:pic>
      <p:pic>
        <p:nvPicPr>
          <p:cNvPr id="4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1F2BDCF0-C3D1-4604-9B3F-73BB3F0FAF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80398" y="5574434"/>
            <a:ext cx="712683" cy="724528"/>
          </a:xfrm>
          <a:prstGeom prst="rect">
            <a:avLst/>
          </a:prstGeom>
        </p:spPr>
      </p:pic>
      <p:pic>
        <p:nvPicPr>
          <p:cNvPr id="10" name="Graphic 9" descr="Dolphin with solid fill">
            <a:extLst>
              <a:ext uri="{FF2B5EF4-FFF2-40B4-BE49-F238E27FC236}">
                <a16:creationId xmlns:a16="http://schemas.microsoft.com/office/drawing/2014/main" id="{2E268BB9-E85E-F29E-89C9-C81F75FC3D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515350" y="6341055"/>
            <a:ext cx="457200" cy="457200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11672517-6681-4604-2A1D-8B9E284DF139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/>
              <a:t>Partners In Medical Education, Inc Copyright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9643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7"/>
          <p:cNvSpPr txBox="1">
            <a:spLocks noGrp="1"/>
          </p:cNvSpPr>
          <p:nvPr>
            <p:ph type="title"/>
          </p:nvPr>
        </p:nvSpPr>
        <p:spPr>
          <a:xfrm>
            <a:off x="2311592" y="277757"/>
            <a:ext cx="5175058" cy="1060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buSzPts val="3500"/>
            </a:pPr>
            <a:r>
              <a:rPr lang="en-US"/>
              <a:t>Keys to Success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endParaRPr dirty="0"/>
          </a:p>
        </p:txBody>
      </p:sp>
      <p:sp>
        <p:nvSpPr>
          <p:cNvPr id="203" name="Google Shape;203;p27"/>
          <p:cNvSpPr txBox="1">
            <a:spLocks noGrp="1"/>
          </p:cNvSpPr>
          <p:nvPr>
            <p:ph type="body" idx="1"/>
          </p:nvPr>
        </p:nvSpPr>
        <p:spPr>
          <a:xfrm>
            <a:off x="4209082" y="1121697"/>
            <a:ext cx="4629150" cy="4914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85800" indent="-457200"/>
            <a:r>
              <a:rPr lang="en-US" sz="1800" dirty="0"/>
              <a:t>Make part of your on-going PEC agenda</a:t>
            </a:r>
          </a:p>
          <a:p>
            <a:pPr marL="685800" indent="-457200"/>
            <a:r>
              <a:rPr lang="en-US" sz="1800" dirty="0"/>
              <a:t>It is your ONLY chance to provide the review committee information about your program</a:t>
            </a:r>
          </a:p>
          <a:p>
            <a:pPr marL="685800" indent="-457200"/>
            <a:r>
              <a:rPr lang="en-US" sz="1800" dirty="0"/>
              <a:t>Use the annual update to get ahead of potential issues…address BEFORE the ACGME does</a:t>
            </a:r>
          </a:p>
          <a:p>
            <a:pPr marL="685800" indent="-457200"/>
            <a:r>
              <a:rPr lang="en-US" sz="1800" dirty="0"/>
              <a:t>ADS updates should be in the back of your mind all year long</a:t>
            </a:r>
          </a:p>
          <a:p>
            <a:pPr marL="685800" indent="-457200"/>
            <a:r>
              <a:rPr lang="en-US" sz="1800" dirty="0"/>
              <a:t>Annual Update data may trigger a site visit*</a:t>
            </a:r>
          </a:p>
          <a:p>
            <a:pPr marL="685800" indent="-457200"/>
            <a:r>
              <a:rPr lang="en-US" sz="1800" dirty="0"/>
              <a:t>Upload supporting documentation, if pertinent</a:t>
            </a:r>
          </a:p>
          <a:p>
            <a:pPr marL="685800" indent="-457200"/>
            <a:r>
              <a:rPr lang="en-US" sz="1800" dirty="0"/>
              <a:t>All parts of the update are important</a:t>
            </a:r>
          </a:p>
          <a:p>
            <a:pPr marL="228600" indent="0">
              <a:buNone/>
            </a:pPr>
            <a:endParaRPr lang="en-US" i="1" dirty="0"/>
          </a:p>
          <a:p>
            <a:pPr marL="685800" indent="-457200"/>
            <a:endParaRPr lang="en-US" i="1" dirty="0"/>
          </a:p>
          <a:p>
            <a:pPr marL="685800" indent="-457200"/>
            <a:endParaRPr lang="en-US" i="1" dirty="0"/>
          </a:p>
        </p:txBody>
      </p:sp>
      <p:sp>
        <p:nvSpPr>
          <p:cNvPr id="205" name="Google Shape;205;p2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23</a:t>
            </a:fld>
            <a:endParaRPr dirty="0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6EC2D989-081C-46C6-A948-C185AD7C45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70908" y="1996185"/>
            <a:ext cx="3240670" cy="28182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700242B-1C3B-4702-A1E5-571CF7A05938}"/>
              </a:ext>
            </a:extLst>
          </p:cNvPr>
          <p:cNvSpPr txBox="1"/>
          <p:nvPr/>
        </p:nvSpPr>
        <p:spPr>
          <a:xfrm>
            <a:off x="914400" y="5489041"/>
            <a:ext cx="2743200" cy="317500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r>
              <a:rPr lang="en-US">
                <a:hlinkClick r:id="rId4"/>
              </a:rPr>
              <a:t>This Photo</a:t>
            </a:r>
            <a:r>
              <a:rPr lang="en-US"/>
              <a:t> by Unknown author is licensed under </a:t>
            </a:r>
            <a:r>
              <a:rPr lang="en-US">
                <a:hlinkClick r:id="rId5"/>
              </a:rPr>
              <a:t>CC BY-NC</a:t>
            </a:r>
            <a:r>
              <a:rPr lang="en-US"/>
              <a:t>.</a:t>
            </a: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53685231-2626-FA4A-A507-CDD585103FAC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/>
              <a:t>Partners In Medical Education, Inc Copyright 2022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441759" y="220871"/>
            <a:ext cx="3702241" cy="70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 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Latest On-Demand Webinars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</a:b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 charset="0"/>
              <a:buChar char="•"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664199" y="5584371"/>
            <a:ext cx="3479801" cy="92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Contact us today to learn how our Educational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Passports can save you time &amp; money!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724-864-7320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1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www.PartnersInMedEd.com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2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842852" y="220871"/>
            <a:ext cx="5060092" cy="4365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Upcoming Live Webinar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</a:br>
            <a:r>
              <a:rPr lang="en-US" altLang="en-US" sz="14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     </a:t>
            </a:r>
            <a:endParaRPr lang="en-US" altLang="en-US" sz="1400" b="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endParaRPr lang="en-US" altLang="en-US" sz="1400" b="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kumimoji="0" lang="en-US" altLang="en-US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charset="0"/>
                <a:cs typeface="Arial" panose="020B0604020202020204" pitchFamily="34" charset="0"/>
                <a:sym typeface="Arial"/>
              </a:rPr>
              <a:t>Looking Behind the Curtain at CMS Reporting</a:t>
            </a: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b="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Thursday, August 4, 2022</a:t>
            </a:r>
          </a:p>
          <a:p>
            <a:pPr algn="ctr">
              <a:lnSpc>
                <a:spcPct val="80000"/>
              </a:lnSpc>
              <a:defRPr/>
            </a:pP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ＭＳ Ｐゴシック" charset="0"/>
              <a:cs typeface="Arial" panose="020B0604020202020204" pitchFamily="34" charset="0"/>
              <a:sym typeface="Arial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Wellness is a Team Sport</a:t>
            </a:r>
          </a:p>
          <a:p>
            <a:pPr algn="ctr">
              <a:lnSpc>
                <a:spcPct val="80000"/>
              </a:lnSpc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charset="0"/>
                <a:cs typeface="Arial" panose="020B0604020202020204" pitchFamily="34" charset="0"/>
                <a:sym typeface="Arial"/>
              </a:rPr>
              <a:t>Tuesday, August 16, 2022</a:t>
            </a:r>
          </a:p>
          <a:p>
            <a:pPr algn="ctr">
              <a:lnSpc>
                <a:spcPct val="80000"/>
              </a:lnSpc>
              <a:defRPr/>
            </a:pPr>
            <a:endParaRPr lang="en-US" altLang="en-US" sz="1400" b="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kumimoji="0" lang="en-US" altLang="en-US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charset="0"/>
                <a:cs typeface="Arial" panose="020B0604020202020204" pitchFamily="34" charset="0"/>
                <a:sym typeface="Arial"/>
              </a:rPr>
              <a:t>GME Educational Program Design I</a:t>
            </a: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b="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Thursday, September 15, 2022</a:t>
            </a:r>
          </a:p>
          <a:p>
            <a:pPr algn="ctr">
              <a:lnSpc>
                <a:spcPct val="80000"/>
              </a:lnSpc>
              <a:defRPr/>
            </a:pPr>
            <a:endParaRPr lang="en-US" altLang="en-US" sz="1400" b="0" dirty="0">
              <a:solidFill>
                <a:prstClr val="black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kumimoji="0" lang="en-US" altLang="en-US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charset="0"/>
                <a:cs typeface="Arial" panose="020B0604020202020204" pitchFamily="34" charset="0"/>
                <a:sym typeface="Arial"/>
              </a:rPr>
              <a:t>Back to Basics: Intermediate</a:t>
            </a:r>
            <a:r>
              <a:rPr lang="en-US" altLang="en-US" sz="1400" dirty="0">
                <a:solidFill>
                  <a:prstClr val="black"/>
                </a:solidFill>
                <a:latin typeface="+mn-lt"/>
                <a:cs typeface="Arial" panose="020B0604020202020204" pitchFamily="34" charset="0"/>
              </a:rPr>
              <a:t> Topics for New Coordinators</a:t>
            </a:r>
          </a:p>
          <a:p>
            <a:pPr algn="ctr">
              <a:lnSpc>
                <a:spcPct val="80000"/>
              </a:lnSpc>
              <a:defRPr/>
            </a:pPr>
            <a:r>
              <a:rPr kumimoji="0" lang="en-US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charset="0"/>
                <a:cs typeface="Arial" panose="020B0604020202020204" pitchFamily="34" charset="0"/>
                <a:sym typeface="Arial"/>
              </a:rPr>
              <a:t>Thursday, September 29, 2022</a:t>
            </a:r>
          </a:p>
          <a:p>
            <a:pPr algn="ctr">
              <a:lnSpc>
                <a:spcPct val="80000"/>
              </a:lnSpc>
              <a:defRPr/>
            </a:pPr>
            <a:endParaRPr lang="en-US" altLang="en-US" sz="1400" b="0" kern="0" dirty="0">
              <a:solidFill>
                <a:prstClr val="black"/>
              </a:solidFill>
              <a:latin typeface="+mn-lt"/>
              <a:cs typeface="Arial" panose="020B0604020202020204" pitchFamily="34" charset="0"/>
              <a:sym typeface="Arial"/>
            </a:endParaRPr>
          </a:p>
          <a:p>
            <a:pPr algn="ctr">
              <a:lnSpc>
                <a:spcPct val="80000"/>
              </a:lnSpc>
              <a:defRPr/>
            </a:pPr>
            <a:r>
              <a:rPr kumimoji="0" lang="en-US" altLang="en-US" sz="140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charset="0"/>
                <a:cs typeface="Arial" panose="020B0604020202020204" pitchFamily="34" charset="0"/>
                <a:sym typeface="Arial"/>
              </a:rPr>
              <a:t>Sponsoring Institution 2025: 2022 Check-up</a:t>
            </a: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b="0" kern="0" dirty="0">
                <a:solidFill>
                  <a:prstClr val="black"/>
                </a:solidFill>
                <a:latin typeface="+mn-lt"/>
                <a:cs typeface="Arial" panose="020B0604020202020204" pitchFamily="34" charset="0"/>
                <a:sym typeface="Arial"/>
              </a:rPr>
              <a:t>Thursday, October 6, 2022</a:t>
            </a:r>
          </a:p>
          <a:p>
            <a:pPr algn="ctr">
              <a:lnSpc>
                <a:spcPct val="80000"/>
              </a:lnSpc>
              <a:defRPr/>
            </a:pPr>
            <a:endParaRPr kumimoji="0" lang="en-US" altLang="en-US" sz="1400" b="0" i="0" u="none" strike="noStrike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ＭＳ Ｐゴシック" charset="0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altLang="en-US" sz="1400" kern="0" dirty="0">
                <a:solidFill>
                  <a:prstClr val="black"/>
                </a:solidFill>
                <a:latin typeface="+mn-lt"/>
                <a:cs typeface="Arial" panose="020B0604020202020204" pitchFamily="34" charset="0"/>
                <a:sym typeface="Arial"/>
              </a:rPr>
              <a:t>Site Visit Are Coming!</a:t>
            </a:r>
          </a:p>
          <a:p>
            <a:pPr algn="ctr">
              <a:lnSpc>
                <a:spcPct val="80000"/>
              </a:lnSpc>
              <a:defRPr/>
            </a:pPr>
            <a:r>
              <a:rPr kumimoji="0" lang="en-US" altLang="en-US" sz="1400" b="0" i="0" u="none" strike="noStrike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charset="0"/>
                <a:cs typeface="Arial" panose="020B0604020202020204" pitchFamily="34" charset="0"/>
              </a:rPr>
              <a:t>Thursday, October 20, 2022</a:t>
            </a:r>
            <a:endParaRPr kumimoji="0" lang="en-US" alt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ＭＳ Ｐゴシック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1BC0267B-F438-E24C-9DAA-F6D2132B4198}"/>
              </a:ext>
            </a:extLst>
          </p:cNvPr>
          <p:cNvSpPr txBox="1">
            <a:spLocks/>
          </p:cNvSpPr>
          <p:nvPr/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AD68910-38FE-C240-95D4-C063CA8D3DE6}" type="slidenum">
              <a:rPr kumimoji="0" lang="en-US" alt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cs typeface="Arial" charset="0"/>
                <a:sym typeface="Arial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24</a:t>
            </a:fld>
            <a:endParaRPr kumimoji="0" lang="en-US" altLang="en-US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  <a:sym typeface="Arial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CFB48B9B-7E89-264A-A803-E6C70EA0A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396" y="4312703"/>
            <a:ext cx="5022581" cy="103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8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  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  <a:t>Faculty Development Series</a:t>
            </a:r>
            <a:b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A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Arial"/>
              </a:rPr>
            </a:b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 charset="0"/>
              <a:buChar char="•"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1C34D67E-6A64-9842-B68B-F6E1EFE5B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852" y="4939777"/>
            <a:ext cx="4846104" cy="12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15 Minutes to Effective Feedback</a:t>
            </a:r>
            <a:b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</a:b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Toolbox for Teaching Millennials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ＭＳ Ｐゴシック" charset="0"/>
                <a:sym typeface="Arial"/>
              </a:rPr>
              <a:t>Taking Supervision to the Next Level</a:t>
            </a: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ＭＳ Ｐゴシック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Pct val="150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Arial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altLang="ja-JP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44546A"/>
              </a:buClr>
              <a:buSzPct val="75000"/>
              <a:buFont typeface="Wingdings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C18BD8-A5B9-3741-B6AD-A994C0913D2D}"/>
              </a:ext>
            </a:extLst>
          </p:cNvPr>
          <p:cNvSpPr txBox="1"/>
          <p:nvPr/>
        </p:nvSpPr>
        <p:spPr>
          <a:xfrm>
            <a:off x="5638800" y="725880"/>
            <a:ext cx="3505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ACGME Complaint Letter: Now What?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Here We Grow Again – And With Our Community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The ABCs of GMEC: Part II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ADS 2022: Part I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Ask Partners – Spring Freebie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Getting to the Next Stage – Program Improvement II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The ABCs of GMEC: Part I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Leveraging RMS Technology for the Medicare Cost Report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Back to Basics – GME for New Coordinators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Digging for Data IV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2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Getting to the Next Stage - Program Improvement I</a:t>
            </a:r>
          </a:p>
          <a:p>
            <a:pPr algn="ctr"/>
            <a:endParaRPr lang="en-US" sz="12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31C1B05A-8258-2A47-BB75-5DA517CF0AB6}"/>
              </a:ext>
            </a:extLst>
          </p:cNvPr>
          <p:cNvSpPr txBox="1">
            <a:spLocks/>
          </p:cNvSpPr>
          <p:nvPr/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R="0" lvl="0" algn="ctr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800" b="0" i="0" u="none" strike="noStrike" kern="1200" cap="none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sym typeface="Arial"/>
              </a:defRPr>
            </a:lvl1pPr>
            <a:lvl2pPr marL="457200" marR="0" lvl="1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2pPr>
            <a:lvl3pPr marL="914400" marR="0" lvl="2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3pPr>
            <a:lvl4pPr marL="1371600" marR="0" lvl="3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4pPr>
            <a:lvl5pPr marL="1828800" marR="0" lvl="4"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000" b="1" i="0" u="none" strike="noStrike" kern="1200" cap="none">
                <a:solidFill>
                  <a:schemeClr val="tx1"/>
                </a:solidFill>
                <a:latin typeface="Comic Sans MS" charset="0"/>
                <a:ea typeface="+mn-ea"/>
                <a:cs typeface="+mn-cs"/>
                <a:sym typeface="Arial"/>
              </a:defRPr>
            </a:lvl9pPr>
          </a:lstStyle>
          <a:p>
            <a:pPr>
              <a:defRPr/>
            </a:pPr>
            <a:r>
              <a:rPr lang="en-US" dirty="0"/>
              <a:t>Presented by Partners in Medical Education, Inc. 2022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DD2BAC2-4600-4528-8015-7D2D7D5691A9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47857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800" b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Partners In Medical Education, Inc Copyright 2022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7992532" y="6433131"/>
            <a:ext cx="522817" cy="365125"/>
          </a:xfrm>
        </p:spPr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33CDE63F-8254-C349-8236-48B0174E13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925" y="484910"/>
            <a:ext cx="3768064" cy="15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42E7CFA8-C95E-6942-B725-C18C0A8296C0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2146300"/>
            <a:ext cx="7677150" cy="380294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1" dirty="0"/>
              <a:t>    </a:t>
            </a:r>
            <a:r>
              <a:rPr lang="en-US" sz="2000" b="0" dirty="0"/>
              <a:t>Partners in Medical Education, Inc. provides comprehensive consulting services to the GME community.  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br>
              <a:rPr lang="en-US" sz="2000" b="0" dirty="0"/>
            </a:br>
            <a:br>
              <a:rPr lang="en-US" sz="2000" b="0" dirty="0"/>
            </a:br>
            <a:r>
              <a:rPr lang="en-US" b="1" dirty="0"/>
              <a:t>Partners in Medical Education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000" b="0" dirty="0"/>
              <a:t>724-864-7320  |  </a:t>
            </a:r>
            <a:r>
              <a:rPr lang="en-US" sz="2000" b="0" dirty="0">
                <a:solidFill>
                  <a:srgbClr val="FF0000"/>
                </a:solidFill>
                <a:hlinkClick r:id="rId4"/>
              </a:rPr>
              <a:t>info@PartnersInMedEd.com</a:t>
            </a:r>
            <a:endParaRPr lang="en-US" sz="2000" b="0" dirty="0">
              <a:solidFill>
                <a:srgbClr val="FF0000"/>
              </a:solidFill>
            </a:endParaRP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000" b="1" dirty="0"/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1" dirty="0"/>
              <a:t>Heather Peters, M.Ed., </a:t>
            </a:r>
            <a:r>
              <a:rPr lang="en-US" sz="2400" b="1" dirty="0" err="1"/>
              <a:t>Ph.D</a:t>
            </a:r>
            <a:endParaRPr lang="en-US" sz="2400" b="1" dirty="0"/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0" dirty="0"/>
              <a:t>  </a:t>
            </a:r>
            <a:r>
              <a:rPr lang="en-US" sz="2400" b="0" dirty="0">
                <a:hlinkClick r:id="rId5"/>
              </a:rPr>
              <a:t>Heather@PartnersInMedEd.com</a:t>
            </a:r>
            <a:endParaRPr lang="en-US" sz="2400" b="0" dirty="0"/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b="0" dirty="0"/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500" b="1" dirty="0"/>
              <a:t>Carmela Meyer, Ed.D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b="0" dirty="0">
                <a:hlinkClick r:id="rId6"/>
              </a:rPr>
              <a:t>Carmela@PartnersInMedEd.com</a:t>
            </a:r>
            <a:endParaRPr lang="en-US" sz="2400" b="0" dirty="0"/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000" b="0" dirty="0"/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200" b="0" dirty="0"/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b="1" dirty="0"/>
              <a:t>www.PartnersInMedEd.com</a:t>
            </a:r>
            <a:endParaRPr lang="en-US" sz="2400" b="1" dirty="0"/>
          </a:p>
          <a:p>
            <a:pPr fontAlgn="auto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20535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8D0D9D4-60D6-482A-B8FA-E57D14EF61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89259"/>
            <a:ext cx="7886700" cy="4438905"/>
          </a:xfrm>
        </p:spPr>
        <p:txBody>
          <a:bodyPr/>
          <a:lstStyle/>
          <a:p>
            <a:pPr marL="63500" indent="0">
              <a:buNone/>
            </a:pPr>
            <a:r>
              <a:rPr lang="en-US" sz="2400" b="1" dirty="0"/>
              <a:t>Learning Objectives:</a:t>
            </a:r>
          </a:p>
          <a:p>
            <a:pPr lvl="0"/>
            <a:r>
              <a:rPr lang="en-US" sz="2000" b="1" dirty="0">
                <a:solidFill>
                  <a:srgbClr val="FF0000"/>
                </a:solidFill>
              </a:rPr>
              <a:t>REVIEW</a:t>
            </a:r>
            <a:r>
              <a:rPr lang="en-US" sz="2000" dirty="0"/>
              <a:t> the 2022 ADS update</a:t>
            </a:r>
          </a:p>
          <a:p>
            <a:pPr lvl="0"/>
            <a:r>
              <a:rPr lang="en-US" sz="2000" b="1" dirty="0">
                <a:solidFill>
                  <a:schemeClr val="accent5"/>
                </a:solidFill>
              </a:rPr>
              <a:t>DISCUSS</a:t>
            </a:r>
            <a:r>
              <a:rPr lang="en-US" sz="2000" dirty="0"/>
              <a:t> requirements for scholarly activity tracking, block diagrams, citation responses, and major changes</a:t>
            </a:r>
          </a:p>
          <a:p>
            <a:pPr lvl="0"/>
            <a:r>
              <a:rPr lang="en-US" sz="2000" b="1" dirty="0">
                <a:solidFill>
                  <a:schemeClr val="accent6"/>
                </a:solidFill>
              </a:rPr>
              <a:t>PROVIDE</a:t>
            </a:r>
            <a:r>
              <a:rPr lang="en-US" sz="2000" dirty="0"/>
              <a:t> overview of ACGME resources &amp; Partners’ resources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75A422-3F6E-490F-ABFE-0AE5A0BF0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FD8648-8A67-45DB-AAC1-973FB827206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 dirty="0"/>
          </a:p>
        </p:txBody>
      </p:sp>
      <p:pic>
        <p:nvPicPr>
          <p:cNvPr id="8" name="image392.jpg" descr="http://www.legaltells.com/blog/wp-content/uploads/2011/06/Consistency.jpg">
            <a:extLst>
              <a:ext uri="{FF2B5EF4-FFF2-40B4-BE49-F238E27FC236}">
                <a16:creationId xmlns:a16="http://schemas.microsoft.com/office/drawing/2014/main" id="{A4C44408-49CB-4DDD-B4DE-93971C4E4258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560820" y="438255"/>
            <a:ext cx="1796267" cy="1533084"/>
          </a:xfrm>
          <a:prstGeom prst="rect">
            <a:avLst/>
          </a:prstGeom>
          <a:ln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57C027-0476-4D80-B160-2F08B479E40C}"/>
              </a:ext>
            </a:extLst>
          </p:cNvPr>
          <p:cNvSpPr txBox="1"/>
          <p:nvPr/>
        </p:nvSpPr>
        <p:spPr>
          <a:xfrm>
            <a:off x="2782524" y="3978721"/>
            <a:ext cx="585242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00" indent="0">
              <a:buNone/>
            </a:pPr>
            <a:r>
              <a:rPr lang="en-US" b="1" dirty="0"/>
              <a:t>TOOLS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400" dirty="0"/>
              <a:t>Strategies for ADS Updates Through the Year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400" dirty="0"/>
              <a:t>Template for Major Changes Section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400" dirty="0"/>
              <a:t>Email template for collecting Scholarly Activity of Faculty and Trainees</a:t>
            </a:r>
          </a:p>
        </p:txBody>
      </p:sp>
      <p:pic>
        <p:nvPicPr>
          <p:cNvPr id="9" name="Graphic 8" descr="Mining tools with solid fill">
            <a:extLst>
              <a:ext uri="{FF2B5EF4-FFF2-40B4-BE49-F238E27FC236}">
                <a16:creationId xmlns:a16="http://schemas.microsoft.com/office/drawing/2014/main" id="{110FA735-459A-4633-9E8D-979D70C12D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68124" y="4146176"/>
            <a:ext cx="914400" cy="914400"/>
          </a:xfrm>
          <a:prstGeom prst="rect">
            <a:avLst/>
          </a:prstGeom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CFFF31FD-7764-C596-B5B2-DF46A80CD47D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/>
              <a:t>Partners In Medical Education, Inc Copyright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092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6133A14-6AFE-4C88-B121-A70FBF5C7E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3967" y="1633357"/>
            <a:ext cx="7886700" cy="4438905"/>
          </a:xfrm>
        </p:spPr>
        <p:txBody>
          <a:bodyPr/>
          <a:lstStyle/>
          <a:p>
            <a:pPr marL="520700" lvl="1" indent="0">
              <a:buNone/>
            </a:pPr>
            <a:endParaRPr lang="en-US" sz="3200" dirty="0">
              <a:solidFill>
                <a:srgbClr val="000000"/>
              </a:solidFill>
            </a:endParaRPr>
          </a:p>
          <a:p>
            <a:pPr marL="863600" lvl="1" indent="-342900"/>
            <a:r>
              <a:rPr lang="en-US" sz="2800" dirty="0"/>
              <a:t>DIO required  to sign off on update</a:t>
            </a:r>
          </a:p>
          <a:p>
            <a:pPr marL="1320800" lvl="2"/>
            <a:r>
              <a:rPr lang="en-US" sz="2400" dirty="0"/>
              <a:t>Program Director to DIO</a:t>
            </a:r>
          </a:p>
          <a:p>
            <a:pPr marL="1320800" lvl="2"/>
            <a:r>
              <a:rPr lang="en-US" sz="2400" dirty="0"/>
              <a:t>DIO then either approves or sends back to the program for revisions </a:t>
            </a:r>
            <a:endParaRPr lang="en-US" sz="2000" dirty="0">
              <a:solidFill>
                <a:srgbClr val="000000"/>
              </a:solidFill>
            </a:endParaRPr>
          </a:p>
          <a:p>
            <a:pPr marL="546100" lvl="1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6BB1A5-9300-4727-AE8C-CFFFD52DA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DIO Approval 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4C334-FDC4-4C40-A884-DC70C9974EA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 dirty="0"/>
          </a:p>
        </p:txBody>
      </p:sp>
      <p:pic>
        <p:nvPicPr>
          <p:cNvPr id="8" name="Graphic 7" descr="Dolphin with solid fill">
            <a:extLst>
              <a:ext uri="{FF2B5EF4-FFF2-40B4-BE49-F238E27FC236}">
                <a16:creationId xmlns:a16="http://schemas.microsoft.com/office/drawing/2014/main" id="{8AD8BFE1-A393-7745-427E-0910A7557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15350" y="6341055"/>
            <a:ext cx="457200" cy="457200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DB0F7947-B4D8-BA4D-FB0F-F669AE3709C7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/>
              <a:t>Partners In Medical Education, Inc Copyright 2022</a:t>
            </a:r>
            <a:endParaRPr lang="en-US" dirty="0"/>
          </a:p>
        </p:txBody>
      </p:sp>
      <p:pic>
        <p:nvPicPr>
          <p:cNvPr id="10" name="Graphic 9" descr="Checkbox Checked with solid fill">
            <a:extLst>
              <a:ext uri="{FF2B5EF4-FFF2-40B4-BE49-F238E27FC236}">
                <a16:creationId xmlns:a16="http://schemas.microsoft.com/office/drawing/2014/main" id="{DAA8C19C-E374-0CDA-3DFF-90942E9663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96026" y="3429000"/>
            <a:ext cx="2471216" cy="247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21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664ADC-79F3-681E-3720-D0CBAAFBD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69432" y="1738058"/>
            <a:ext cx="6445918" cy="4438905"/>
          </a:xfrm>
        </p:spPr>
        <p:txBody>
          <a:bodyPr/>
          <a:lstStyle/>
          <a:p>
            <a:pPr marL="863600" lvl="1" indent="-342900"/>
            <a:r>
              <a:rPr lang="en-US" sz="2400" dirty="0"/>
              <a:t>What percent FTE salary support for APD</a:t>
            </a:r>
          </a:p>
          <a:p>
            <a:pPr marL="863600" lvl="1" indent="-342900"/>
            <a:r>
              <a:rPr lang="en-US" sz="2400" dirty="0">
                <a:solidFill>
                  <a:srgbClr val="000000"/>
                </a:solidFill>
              </a:rPr>
              <a:t>What percent FTE salary for coordinator</a:t>
            </a:r>
          </a:p>
          <a:p>
            <a:pPr marL="863600" lvl="1" indent="-342900"/>
            <a:endParaRPr lang="en-US" sz="2400" dirty="0">
              <a:solidFill>
                <a:srgbClr val="000000"/>
              </a:solidFill>
            </a:endParaRPr>
          </a:p>
          <a:p>
            <a:pPr marL="520700" lvl="1" indent="0">
              <a:buNone/>
            </a:pPr>
            <a:r>
              <a:rPr lang="en-US" sz="2400" dirty="0">
                <a:solidFill>
                  <a:srgbClr val="000000"/>
                </a:solidFill>
              </a:rPr>
              <a:t>C</a:t>
            </a:r>
            <a:r>
              <a:rPr lang="en-US" sz="2000" dirty="0">
                <a:solidFill>
                  <a:srgbClr val="000000"/>
                </a:solidFill>
              </a:rPr>
              <a:t>heck your program requirements for any specifics related to APD and subspecialty FTE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59934F-34A2-9C89-C177-E460CA0BA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FTE for Program Leadership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A801F3-98EB-EA43-B504-A1DE46D910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Graphic 5" descr="Warning with solid fill">
            <a:extLst>
              <a:ext uri="{FF2B5EF4-FFF2-40B4-BE49-F238E27FC236}">
                <a16:creationId xmlns:a16="http://schemas.microsoft.com/office/drawing/2014/main" id="{0F48E2EE-EDF4-9FE1-AD7A-6932149AFF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98860" y="3578192"/>
            <a:ext cx="914400" cy="914400"/>
          </a:xfrm>
          <a:prstGeom prst="rect">
            <a:avLst/>
          </a:prstGeom>
        </p:spPr>
      </p:pic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E7218B84-1A82-1DEF-407A-FD651FA77386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/>
              <a:t>Partners In Medical Education, Inc Copyright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909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ECD523F-EAA1-484A-9D02-E839956C9F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3500" indent="0">
              <a:buNone/>
            </a:pPr>
            <a:r>
              <a:rPr lang="en-US" dirty="0"/>
              <a:t>All RC's updated instructions that will be the default display.  Pathology example:</a:t>
            </a:r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endParaRPr lang="en-US" dirty="0"/>
          </a:p>
          <a:p>
            <a:pPr marL="6350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FC8104-377C-4ADE-A726-4FC8E4D85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Faculty Roster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F0F11F-7012-4F9D-9C6A-95C46CBC483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dirty="0"/>
              <a:t>6</a:t>
            </a:fld>
            <a:endParaRPr lang="en-US" dirty="0"/>
          </a:p>
        </p:txBody>
      </p:sp>
      <p:pic>
        <p:nvPicPr>
          <p:cNvPr id="5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477E11E-C770-4EF7-A609-905207225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477" y="2679041"/>
            <a:ext cx="9151107" cy="3643786"/>
          </a:xfrm>
          <a:prstGeom prst="rect">
            <a:avLst/>
          </a:prstGeom>
        </p:spPr>
      </p:pic>
      <p:pic>
        <p:nvPicPr>
          <p:cNvPr id="7" name="Graphic 6" descr="Dolphin with solid fill">
            <a:extLst>
              <a:ext uri="{FF2B5EF4-FFF2-40B4-BE49-F238E27FC236}">
                <a16:creationId xmlns:a16="http://schemas.microsoft.com/office/drawing/2014/main" id="{F99D382E-8D01-1640-297D-D50D7F426F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15350" y="6341055"/>
            <a:ext cx="457200" cy="457200"/>
          </a:xfrm>
          <a:prstGeom prst="rect">
            <a:avLst/>
          </a:prstGeom>
        </p:spPr>
      </p:pic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1D2FA8EF-BCC0-54C6-5D9E-5F298913BEC1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/>
              <a:t>Partners In Medical Education, Inc Copyright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142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8227F8D-937A-4099-84AB-EE4723C71E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572234"/>
            <a:ext cx="7886700" cy="4438905"/>
          </a:xfrm>
        </p:spPr>
        <p:txBody>
          <a:bodyPr/>
          <a:lstStyle/>
          <a:p>
            <a:r>
              <a:rPr lang="en-US" sz="2800" dirty="0"/>
              <a:t>Board certification information</a:t>
            </a:r>
            <a:endParaRPr lang="en-US" dirty="0"/>
          </a:p>
          <a:p>
            <a:pPr lvl="1"/>
            <a:r>
              <a:rPr lang="en-US" sz="2400" dirty="0"/>
              <a:t>ABMS/AOBMS information pulled into ADS</a:t>
            </a:r>
            <a:endParaRPr lang="en-US" dirty="0"/>
          </a:p>
          <a:p>
            <a:pPr lvl="2">
              <a:buSzPts val="2200"/>
            </a:pPr>
            <a:r>
              <a:rPr lang="en-US" sz="2000" dirty="0"/>
              <a:t>Not automatic – use a double check.  Is what you are entering matching the board data?</a:t>
            </a:r>
            <a:endParaRPr lang="en-US" dirty="0"/>
          </a:p>
          <a:p>
            <a:r>
              <a:rPr lang="en-US" sz="2800" dirty="0"/>
              <a:t>License information</a:t>
            </a:r>
          </a:p>
          <a:p>
            <a:pPr lvl="1"/>
            <a:r>
              <a:rPr lang="en-US" sz="2400" dirty="0"/>
              <a:t>Most state medical board sites have expiration data</a:t>
            </a:r>
          </a:p>
          <a:p>
            <a:r>
              <a:rPr lang="en-US" sz="2800" dirty="0"/>
              <a:t>Links to the scholarly activity table</a:t>
            </a:r>
          </a:p>
          <a:p>
            <a:r>
              <a:rPr lang="en-US" sz="2800" dirty="0"/>
              <a:t>Hours: Review your requirements for hours</a:t>
            </a:r>
          </a:p>
          <a:p>
            <a:pPr lvl="1"/>
            <a:r>
              <a:rPr lang="en-US" sz="2400" dirty="0"/>
              <a:t>Do not count patient care as GME hours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FAB45A-89FD-4C14-A21E-D4D155692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Faculty Roster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224A55-56BF-42EF-82BA-7FFC50337B7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dirty="0"/>
              <a:t>7</a:t>
            </a:fld>
            <a:endParaRPr lang="en-US" dirty="0"/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CC402E3A-042E-44D0-AE02-9AF0528837B4}"/>
              </a:ext>
            </a:extLst>
          </p:cNvPr>
          <p:cNvSpPr/>
          <p:nvPr/>
        </p:nvSpPr>
        <p:spPr>
          <a:xfrm>
            <a:off x="6916336" y="380742"/>
            <a:ext cx="1599014" cy="1516102"/>
          </a:xfrm>
          <a:prstGeom prst="flowChartConnector">
            <a:avLst/>
          </a:prstGeom>
          <a:solidFill>
            <a:srgbClr val="FFFF00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2766CA-0F0E-4720-90F4-2520A461E0F8}"/>
              </a:ext>
            </a:extLst>
          </p:cNvPr>
          <p:cNvSpPr txBox="1"/>
          <p:nvPr/>
        </p:nvSpPr>
        <p:spPr>
          <a:xfrm>
            <a:off x="7003246" y="784850"/>
            <a:ext cx="1440297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dirty="0"/>
              <a:t>Read FAQ's!</a:t>
            </a:r>
            <a:endParaRPr lang="en-US" dirty="0"/>
          </a:p>
        </p:txBody>
      </p:sp>
      <p:pic>
        <p:nvPicPr>
          <p:cNvPr id="8" name="Graphic 7" descr="Dolphin with solid fill">
            <a:extLst>
              <a:ext uri="{FF2B5EF4-FFF2-40B4-BE49-F238E27FC236}">
                <a16:creationId xmlns:a16="http://schemas.microsoft.com/office/drawing/2014/main" id="{31DEFA94-21BC-58DD-0A9B-1737580EB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15350" y="6341055"/>
            <a:ext cx="457200" cy="457200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958FE927-F121-A02B-8F10-643F22668338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/>
              <a:t>Partners In Medical Education, Inc Copyright 2022</a:t>
            </a:r>
            <a:endParaRPr lang="en-US" dirty="0"/>
          </a:p>
        </p:txBody>
      </p:sp>
      <p:pic>
        <p:nvPicPr>
          <p:cNvPr id="10" name="Graphic 9" descr="Warning with solid fill">
            <a:extLst>
              <a:ext uri="{FF2B5EF4-FFF2-40B4-BE49-F238E27FC236}">
                <a16:creationId xmlns:a16="http://schemas.microsoft.com/office/drawing/2014/main" id="{D37AF9A9-AF7A-C14D-A2A6-34A02EEA71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318986" y="24835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244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D9E17C-0E06-44B7-8A4C-E44BDC5FF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788" y="3024881"/>
            <a:ext cx="7902348" cy="3314290"/>
          </a:xfrm>
        </p:spPr>
        <p:txBody>
          <a:bodyPr/>
          <a:lstStyle/>
          <a:p>
            <a:r>
              <a:rPr lang="en-US" sz="2400" dirty="0"/>
              <a:t>Quarterly updates from programs</a:t>
            </a:r>
          </a:p>
          <a:p>
            <a:r>
              <a:rPr lang="en-US" sz="2400" dirty="0"/>
              <a:t>Sending out email to all with more specific questions annually</a:t>
            </a:r>
          </a:p>
          <a:p>
            <a:r>
              <a:rPr lang="en-US" sz="2400" dirty="0"/>
              <a:t>Education during faculty meetings (importance of scholarly activity)</a:t>
            </a:r>
          </a:p>
          <a:p>
            <a:pPr lvl="1"/>
            <a:r>
              <a:rPr lang="en-US" sz="2000" i="1" dirty="0"/>
              <a:t>ADS – most frequent citation after work hours</a:t>
            </a:r>
          </a:p>
          <a:p>
            <a:pPr lvl="1"/>
            <a:r>
              <a:rPr lang="en-US" sz="2000" i="1" dirty="0"/>
              <a:t>Reputation of program/institution</a:t>
            </a:r>
          </a:p>
          <a:p>
            <a:pPr lvl="1"/>
            <a:r>
              <a:rPr lang="en-US" sz="2000" i="1" dirty="0"/>
              <a:t>Measure of educational quality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B5F654-0780-44E6-9C3C-ED2860E38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Tracking Scholarly Activity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75BDC1-7BB3-4B63-9BA4-192A3EBA7D6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 descr="A close up of a computer&#10;&#10;Description automatically generated">
            <a:extLst>
              <a:ext uri="{FF2B5EF4-FFF2-40B4-BE49-F238E27FC236}">
                <a16:creationId xmlns:a16="http://schemas.microsoft.com/office/drawing/2014/main" id="{E0BA6463-2EA2-47EB-AA53-7E6121E15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874228" y="1196081"/>
            <a:ext cx="2231136" cy="1828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0631B9-836D-41B2-8CB1-4F0ADE38A62D}"/>
              </a:ext>
            </a:extLst>
          </p:cNvPr>
          <p:cNvSpPr txBox="1"/>
          <p:nvPr/>
        </p:nvSpPr>
        <p:spPr>
          <a:xfrm>
            <a:off x="3692101" y="2999967"/>
            <a:ext cx="262385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hlinkClick r:id="rId3" tooltip="http://estrategias-marketing-online.com/como-hacer-twitter-eficiente-listas-twitter/"/>
              </a:rPr>
              <a:t>This Photo</a:t>
            </a:r>
            <a:r>
              <a:rPr lang="en-US" sz="600" dirty="0"/>
              <a:t> by Unknown Author is licensed under </a:t>
            </a:r>
            <a:r>
              <a:rPr lang="en-US" sz="600" dirty="0">
                <a:hlinkClick r:id="rId4" tooltip="https://creativecommons.org/licenses/by-nc-nd/3.0/"/>
              </a:rPr>
              <a:t>CC BY-NC-ND</a:t>
            </a:r>
            <a:endParaRPr lang="en-US" sz="600" dirty="0"/>
          </a:p>
        </p:txBody>
      </p:sp>
      <p:pic>
        <p:nvPicPr>
          <p:cNvPr id="10" name="Graphic 9" descr="Mining tools with solid fill">
            <a:extLst>
              <a:ext uri="{FF2B5EF4-FFF2-40B4-BE49-F238E27FC236}">
                <a16:creationId xmlns:a16="http://schemas.microsoft.com/office/drawing/2014/main" id="{D8A55A5F-E460-45FF-A97E-F3A8683E81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931898" y="5336602"/>
            <a:ext cx="607608" cy="607608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0D8E8612-33AC-8D44-2327-834A5FC10DAD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/>
              <a:t>Partners In Medical Education, Inc Copyright 2022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692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7525488-8317-4179-BD87-14F8E50A8D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9074" y="1780673"/>
            <a:ext cx="8563476" cy="4032985"/>
          </a:xfrm>
        </p:spPr>
        <p:txBody>
          <a:bodyPr/>
          <a:lstStyle/>
          <a:p>
            <a:r>
              <a:rPr lang="en-US" sz="2000" dirty="0"/>
              <a:t>Specialty Requirements</a:t>
            </a:r>
          </a:p>
          <a:p>
            <a:pPr marL="546100" lvl="1" indent="0">
              <a:buNone/>
            </a:pPr>
            <a:r>
              <a:rPr lang="en-US" sz="1800" dirty="0"/>
              <a:t>Review your specialty requirements – many revisions are in place as of July 2022!</a:t>
            </a:r>
          </a:p>
          <a:p>
            <a:r>
              <a:rPr lang="en-US" sz="2000" dirty="0"/>
              <a:t>Templates/Instructions</a:t>
            </a:r>
          </a:p>
          <a:p>
            <a:r>
              <a:rPr lang="en-US" sz="2000" dirty="0"/>
              <a:t>ACGME provides instructions for Block Diagrams (link on sites page)</a:t>
            </a:r>
          </a:p>
          <a:p>
            <a:pPr lvl="1"/>
            <a:r>
              <a:rPr lang="en-US" sz="1800" dirty="0"/>
              <a:t>RC's starting to incorporate required templates</a:t>
            </a:r>
          </a:p>
          <a:p>
            <a:pPr lvl="2">
              <a:buSzPts val="2600"/>
            </a:pPr>
            <a:r>
              <a:rPr lang="en-US" sz="1400" dirty="0"/>
              <a:t>Orthopedic Surgery, OBGYN, and TY</a:t>
            </a:r>
          </a:p>
          <a:p>
            <a:r>
              <a:rPr lang="en-US" sz="2000" dirty="0"/>
              <a:t>Block Diagram = Design of the Program</a:t>
            </a:r>
          </a:p>
          <a:p>
            <a:r>
              <a:rPr lang="en-US" sz="2000" dirty="0"/>
              <a:t>Do not include vacation as a block</a:t>
            </a:r>
          </a:p>
          <a:p>
            <a:r>
              <a:rPr lang="en-US" sz="2000" dirty="0"/>
              <a:t>Include notes for further clarification</a:t>
            </a:r>
          </a:p>
          <a:p>
            <a:pPr lvl="1"/>
            <a:r>
              <a:rPr lang="en-US" sz="1800" dirty="0"/>
              <a:t>Vacation</a:t>
            </a:r>
          </a:p>
          <a:p>
            <a:pPr lvl="1"/>
            <a:r>
              <a:rPr lang="en-US" sz="1800" dirty="0"/>
              <a:t>Longitudinal Experiences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27796D-7B28-4899-8DB5-91983BFBF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Diagram 101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DE6730-4A7E-4BCA-B005-E160BCD1357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 lang="en-US" dirty="0"/>
          </a:p>
        </p:txBody>
      </p:sp>
      <p:pic>
        <p:nvPicPr>
          <p:cNvPr id="8" name="Graphic 7" descr="Dolphin with solid fill">
            <a:extLst>
              <a:ext uri="{FF2B5EF4-FFF2-40B4-BE49-F238E27FC236}">
                <a16:creationId xmlns:a16="http://schemas.microsoft.com/office/drawing/2014/main" id="{7962F726-7208-CE65-826B-395CB9DFE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15350" y="6341055"/>
            <a:ext cx="457200" cy="457200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AF07E23E-542E-BB71-2D69-8AFC431C45DD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r>
              <a:rPr lang="en-US"/>
              <a:t>Partners In Medical Education, Inc Copyright 2022</a:t>
            </a:r>
            <a:endParaRPr lang="en-US" dirty="0"/>
          </a:p>
        </p:txBody>
      </p:sp>
      <p:pic>
        <p:nvPicPr>
          <p:cNvPr id="6" name="Graphic 5" descr="Blueprint with solid fill">
            <a:extLst>
              <a:ext uri="{FF2B5EF4-FFF2-40B4-BE49-F238E27FC236}">
                <a16:creationId xmlns:a16="http://schemas.microsoft.com/office/drawing/2014/main" id="{EE2B6676-5E37-28FC-D14E-8F7D1B0831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57950" y="3907890"/>
            <a:ext cx="1997844" cy="199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4480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ME-2016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ED30F97123084295FDF000082BD73D" ma:contentTypeVersion="12" ma:contentTypeDescription="Create a new document." ma:contentTypeScope="" ma:versionID="dae4186c22f994a9dc58ca7b631d80d7">
  <xsd:schema xmlns:xsd="http://www.w3.org/2001/XMLSchema" xmlns:xs="http://www.w3.org/2001/XMLSchema" xmlns:p="http://schemas.microsoft.com/office/2006/metadata/properties" xmlns:ns3="f053c616-09b9-4785-a1ca-dc3b45ffe6b2" xmlns:ns4="306e11f2-e9bc-4716-8e06-59762b0bc949" targetNamespace="http://schemas.microsoft.com/office/2006/metadata/properties" ma:root="true" ma:fieldsID="c4b922191cd3932f9c2e9476db988a13" ns3:_="" ns4:_="">
    <xsd:import namespace="f053c616-09b9-4785-a1ca-dc3b45ffe6b2"/>
    <xsd:import namespace="306e11f2-e9bc-4716-8e06-59762b0bc94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53c616-09b9-4785-a1ca-dc3b45ffe6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6e11f2-e9bc-4716-8e06-59762b0bc94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1D8DABB-8B19-4C36-A9A5-BA6C2E83D764}">
  <ds:schemaRefs>
    <ds:schemaRef ds:uri="f053c616-09b9-4785-a1ca-dc3b45ffe6b2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306e11f2-e9bc-4716-8e06-59762b0bc949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ADBCE441-0AFF-43A7-A19B-05421CCEAD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FDE5F8-00DB-4796-8589-FDCC2FBBCA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53c616-09b9-4785-a1ca-dc3b45ffe6b2"/>
    <ds:schemaRef ds:uri="306e11f2-e9bc-4716-8e06-59762b0bc9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5913</TotalTime>
  <Words>1868</Words>
  <Application>Microsoft Office PowerPoint</Application>
  <PresentationFormat>On-screen Show (4:3)</PresentationFormat>
  <Paragraphs>341</Paragraphs>
  <Slides>25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Abadi</vt:lpstr>
      <vt:lpstr>Arial</vt:lpstr>
      <vt:lpstr>Comic Sans MS</vt:lpstr>
      <vt:lpstr>Wingdings</vt:lpstr>
      <vt:lpstr>PME-2016</vt:lpstr>
      <vt:lpstr>Please Note…</vt:lpstr>
      <vt:lpstr>ADS Updates 2022</vt:lpstr>
      <vt:lpstr>Learning Objectives</vt:lpstr>
      <vt:lpstr>DIO Approval </vt:lpstr>
      <vt:lpstr>FTE for Program Leadership</vt:lpstr>
      <vt:lpstr>Faculty Roster</vt:lpstr>
      <vt:lpstr>Faculty Roster</vt:lpstr>
      <vt:lpstr>Tracking Scholarly Activity</vt:lpstr>
      <vt:lpstr>Block Diagram 101</vt:lpstr>
      <vt:lpstr>Participating Sites</vt:lpstr>
      <vt:lpstr>We interrupt this program for PSA  about  “Letters of Notification”</vt:lpstr>
      <vt:lpstr>Citation Response in Four Easy Steps!</vt:lpstr>
      <vt:lpstr>Scholarship Citation Example</vt:lpstr>
      <vt:lpstr>Step 1</vt:lpstr>
      <vt:lpstr>Step 2</vt:lpstr>
      <vt:lpstr>Step 3</vt:lpstr>
      <vt:lpstr>Step 4</vt:lpstr>
      <vt:lpstr>We interrupt this program for PSA  about “Peer selection of Trainees”</vt:lpstr>
      <vt:lpstr>Major Changes</vt:lpstr>
      <vt:lpstr>ACGME Resources</vt:lpstr>
      <vt:lpstr>Partners Resources </vt:lpstr>
      <vt:lpstr>Data Checklist for Programs</vt:lpstr>
      <vt:lpstr>Keys to Success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Creating Effective AIMs and Action Plans</dc:title>
  <dc:creator>Heather Harvey</dc:creator>
  <cp:lastModifiedBy>BJ Schwartz</cp:lastModifiedBy>
  <cp:revision>726</cp:revision>
  <cp:lastPrinted>2019-09-07T18:06:21Z</cp:lastPrinted>
  <dcterms:modified xsi:type="dcterms:W3CDTF">2022-07-14T19:01:45Z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0x010100C3ED30F97123084295FDF000082BD73D</vt:lpwstr>
  </property>
</Properties>
</file>