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7" r:id="rId4"/>
  </p:sldMasterIdLst>
  <p:notesMasterIdLst>
    <p:notesMasterId r:id="rId43"/>
  </p:notesMasterIdLst>
  <p:sldIdLst>
    <p:sldId id="375" r:id="rId5"/>
    <p:sldId id="401" r:id="rId6"/>
    <p:sldId id="256" r:id="rId7"/>
    <p:sldId id="319" r:id="rId8"/>
    <p:sldId id="357" r:id="rId9"/>
    <p:sldId id="349" r:id="rId10"/>
    <p:sldId id="351" r:id="rId11"/>
    <p:sldId id="352" r:id="rId12"/>
    <p:sldId id="353" r:id="rId13"/>
    <p:sldId id="322" r:id="rId14"/>
    <p:sldId id="355" r:id="rId15"/>
    <p:sldId id="354" r:id="rId16"/>
    <p:sldId id="320" r:id="rId17"/>
    <p:sldId id="327" r:id="rId18"/>
    <p:sldId id="331" r:id="rId19"/>
    <p:sldId id="321" r:id="rId20"/>
    <p:sldId id="348" r:id="rId21"/>
    <p:sldId id="326" r:id="rId22"/>
    <p:sldId id="356" r:id="rId23"/>
    <p:sldId id="338" r:id="rId24"/>
    <p:sldId id="339" r:id="rId25"/>
    <p:sldId id="341" r:id="rId26"/>
    <p:sldId id="342" r:id="rId27"/>
    <p:sldId id="343" r:id="rId28"/>
    <p:sldId id="344" r:id="rId29"/>
    <p:sldId id="345" r:id="rId30"/>
    <p:sldId id="346" r:id="rId31"/>
    <p:sldId id="325" r:id="rId32"/>
    <p:sldId id="347" r:id="rId33"/>
    <p:sldId id="340" r:id="rId34"/>
    <p:sldId id="323" r:id="rId35"/>
    <p:sldId id="324" r:id="rId36"/>
    <p:sldId id="259" r:id="rId37"/>
    <p:sldId id="285" r:id="rId38"/>
    <p:sldId id="272" r:id="rId39"/>
    <p:sldId id="287" r:id="rId40"/>
    <p:sldId id="399" r:id="rId41"/>
    <p:sldId id="397" r:id="rId42"/>
  </p:sldIdLst>
  <p:sldSz cx="9144000" cy="6858000" type="screen4x3"/>
  <p:notesSz cx="9388475" cy="710247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9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7CCA9D-CD64-EA49-9A5F-B281D3491DB0}" v="24" dt="2020-07-27T15:08:07.7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748" autoAdjust="0"/>
    <p:restoredTop sz="93254" autoAdjust="0"/>
  </p:normalViewPr>
  <p:slideViewPr>
    <p:cSldViewPr snapToGrid="0">
      <p:cViewPr varScale="1">
        <p:scale>
          <a:sx n="95" d="100"/>
          <a:sy n="95" d="100"/>
        </p:scale>
        <p:origin x="192" y="680"/>
      </p:cViewPr>
      <p:guideLst>
        <p:guide orient="horz" pos="2160"/>
        <p:guide pos="2904"/>
      </p:guideLst>
    </p:cSldViewPr>
  </p:slideViewPr>
  <p:notesTextViewPr>
    <p:cViewPr>
      <p:scale>
        <a:sx n="3" d="2"/>
        <a:sy n="3" d="2"/>
      </p:scale>
      <p:origin x="0" y="0"/>
    </p:cViewPr>
  </p:notesTextViewPr>
  <p:sorterViewPr>
    <p:cViewPr>
      <p:scale>
        <a:sx n="125" d="100"/>
        <a:sy n="125" d="100"/>
      </p:scale>
      <p:origin x="0" y="-33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4069190" cy="356580"/>
          </a:xfrm>
          <a:prstGeom prst="rect">
            <a:avLst/>
          </a:prstGeom>
          <a:noFill/>
          <a:ln>
            <a:noFill/>
          </a:ln>
        </p:spPr>
        <p:txBody>
          <a:bodyPr spcFirstLastPara="1" wrap="square" lIns="92425" tIns="92425" rIns="92425" bIns="92425" anchor="t" anchorCtr="0"/>
          <a:lstStyle>
            <a:lvl1pPr marR="0" lvl="0" algn="l" rtl="0">
              <a:lnSpc>
                <a:spcPct val="100000"/>
              </a:lnSpc>
              <a:spcBef>
                <a:spcPts val="0"/>
              </a:spcBef>
              <a:spcAft>
                <a:spcPts val="0"/>
              </a:spcAft>
              <a:buClr>
                <a:srgbClr val="000000"/>
              </a:buClr>
              <a:buSzPts val="1400"/>
              <a:buFont typeface="Arial"/>
              <a:buNone/>
              <a:defRPr sz="1200" b="1" i="0" u="none" strike="noStrike" cap="none">
                <a:solidFill>
                  <a:schemeClr val="dk1"/>
                </a:solidFill>
                <a:latin typeface="Comic Sans MS"/>
                <a:ea typeface="Comic Sans MS"/>
                <a:cs typeface="Comic Sans MS"/>
                <a:sym typeface="Comic Sans MS"/>
              </a:defRPr>
            </a:lvl1pPr>
            <a:lvl2pPr marR="0" lvl="1"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2pPr>
            <a:lvl3pPr marR="0" lvl="2"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3pPr>
            <a:lvl4pPr marR="0" lvl="3"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4pPr>
            <a:lvl5pPr marR="0" lvl="4"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5pPr>
            <a:lvl6pPr marR="0" lvl="5"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6pPr>
            <a:lvl7pPr marR="0" lvl="6"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7pPr>
            <a:lvl8pPr marR="0" lvl="7"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8pPr>
            <a:lvl9pPr marR="0" lvl="8"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9pPr>
          </a:lstStyle>
          <a:p>
            <a:endParaRPr dirty="0"/>
          </a:p>
        </p:txBody>
      </p:sp>
      <p:sp>
        <p:nvSpPr>
          <p:cNvPr id="4" name="Google Shape;4;n"/>
          <p:cNvSpPr txBox="1">
            <a:spLocks noGrp="1"/>
          </p:cNvSpPr>
          <p:nvPr>
            <p:ph type="dt" idx="10"/>
          </p:nvPr>
        </p:nvSpPr>
        <p:spPr>
          <a:xfrm>
            <a:off x="5317160" y="0"/>
            <a:ext cx="4069190" cy="356580"/>
          </a:xfrm>
          <a:prstGeom prst="rect">
            <a:avLst/>
          </a:prstGeom>
          <a:noFill/>
          <a:ln>
            <a:noFill/>
          </a:ln>
        </p:spPr>
        <p:txBody>
          <a:bodyPr spcFirstLastPara="1" wrap="square" lIns="92425" tIns="92425" rIns="92425" bIns="92425" anchor="t" anchorCtr="0"/>
          <a:lstStyle>
            <a:lvl1pPr marR="0" lvl="0" algn="r" rtl="0">
              <a:lnSpc>
                <a:spcPct val="100000"/>
              </a:lnSpc>
              <a:spcBef>
                <a:spcPts val="0"/>
              </a:spcBef>
              <a:spcAft>
                <a:spcPts val="0"/>
              </a:spcAft>
              <a:buClr>
                <a:srgbClr val="000000"/>
              </a:buClr>
              <a:buSzPts val="1400"/>
              <a:buFont typeface="Arial"/>
              <a:buNone/>
              <a:defRPr sz="1200" b="1" i="0" u="none" strike="noStrike" cap="none">
                <a:solidFill>
                  <a:schemeClr val="dk1"/>
                </a:solidFill>
                <a:latin typeface="Comic Sans MS"/>
                <a:ea typeface="Comic Sans MS"/>
                <a:cs typeface="Comic Sans MS"/>
                <a:sym typeface="Comic Sans MS"/>
              </a:defRPr>
            </a:lvl1pPr>
            <a:lvl2pPr marR="0" lvl="1"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2pPr>
            <a:lvl3pPr marR="0" lvl="2"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3pPr>
            <a:lvl4pPr marR="0" lvl="3"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4pPr>
            <a:lvl5pPr marR="0" lvl="4"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5pPr>
            <a:lvl6pPr marR="0" lvl="5"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6pPr>
            <a:lvl7pPr marR="0" lvl="6"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7pPr>
            <a:lvl8pPr marR="0" lvl="7"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8pPr>
            <a:lvl9pPr marR="0" lvl="8"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9pPr>
          </a:lstStyle>
          <a:p>
            <a:endParaRPr dirty="0"/>
          </a:p>
        </p:txBody>
      </p:sp>
      <p:sp>
        <p:nvSpPr>
          <p:cNvPr id="5" name="Google Shape;5;n"/>
          <p:cNvSpPr>
            <a:spLocks noGrp="1" noRot="1" noChangeAspect="1"/>
          </p:cNvSpPr>
          <p:nvPr>
            <p:ph type="sldImg" idx="3"/>
          </p:nvPr>
        </p:nvSpPr>
        <p:spPr>
          <a:xfrm>
            <a:off x="3097213" y="887413"/>
            <a:ext cx="3194050" cy="2397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39698" y="3417824"/>
            <a:ext cx="7509079" cy="2796842"/>
          </a:xfrm>
          <a:prstGeom prst="rect">
            <a:avLst/>
          </a:prstGeom>
          <a:noFill/>
          <a:ln>
            <a:noFill/>
          </a:ln>
        </p:spPr>
        <p:txBody>
          <a:bodyPr spcFirstLastPara="1" wrap="square" lIns="92425" tIns="92425" rIns="92425" bIns="92425" anchor="t" anchorCtr="0"/>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1" y="6745897"/>
            <a:ext cx="4069190" cy="356580"/>
          </a:xfrm>
          <a:prstGeom prst="rect">
            <a:avLst/>
          </a:prstGeom>
          <a:noFill/>
          <a:ln>
            <a:noFill/>
          </a:ln>
        </p:spPr>
        <p:txBody>
          <a:bodyPr spcFirstLastPara="1" wrap="square" lIns="92425" tIns="92425" rIns="92425" bIns="92425" anchor="b" anchorCtr="0"/>
          <a:lstStyle>
            <a:lvl1pPr marR="0" lvl="0" algn="l" rtl="0">
              <a:lnSpc>
                <a:spcPct val="100000"/>
              </a:lnSpc>
              <a:spcBef>
                <a:spcPts val="0"/>
              </a:spcBef>
              <a:spcAft>
                <a:spcPts val="0"/>
              </a:spcAft>
              <a:buClr>
                <a:srgbClr val="000000"/>
              </a:buClr>
              <a:buSzPts val="1400"/>
              <a:buFont typeface="Arial"/>
              <a:buNone/>
              <a:defRPr sz="1200" b="1" i="0" u="none" strike="noStrike" cap="none">
                <a:solidFill>
                  <a:schemeClr val="dk1"/>
                </a:solidFill>
                <a:latin typeface="Comic Sans MS"/>
                <a:ea typeface="Comic Sans MS"/>
                <a:cs typeface="Comic Sans MS"/>
                <a:sym typeface="Comic Sans MS"/>
              </a:defRPr>
            </a:lvl1pPr>
            <a:lvl2pPr marR="0" lvl="1"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2pPr>
            <a:lvl3pPr marR="0" lvl="2"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3pPr>
            <a:lvl4pPr marR="0" lvl="3"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4pPr>
            <a:lvl5pPr marR="0" lvl="4"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5pPr>
            <a:lvl6pPr marR="0" lvl="5"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6pPr>
            <a:lvl7pPr marR="0" lvl="6"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7pPr>
            <a:lvl8pPr marR="0" lvl="7"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8pPr>
            <a:lvl9pPr marR="0" lvl="8"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9pPr>
          </a:lstStyle>
          <a:p>
            <a:endParaRPr dirty="0"/>
          </a:p>
        </p:txBody>
      </p:sp>
      <p:sp>
        <p:nvSpPr>
          <p:cNvPr id="8" name="Google Shape;8;n"/>
          <p:cNvSpPr txBox="1">
            <a:spLocks noGrp="1"/>
          </p:cNvSpPr>
          <p:nvPr>
            <p:ph type="sldNum" idx="12"/>
          </p:nvPr>
        </p:nvSpPr>
        <p:spPr>
          <a:xfrm>
            <a:off x="5317160" y="6745897"/>
            <a:ext cx="4069190" cy="356580"/>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None/>
            </a:pPr>
            <a:fld id="{00000000-1234-1234-1234-123412341234}" type="slidenum">
              <a:rPr lang="en-US" sz="1200" b="1" i="0" u="none" strike="noStrike" cap="none">
                <a:solidFill>
                  <a:schemeClr val="dk1"/>
                </a:solidFill>
                <a:latin typeface="Comic Sans MS"/>
                <a:ea typeface="Comic Sans MS"/>
                <a:cs typeface="Comic Sans MS"/>
                <a:sym typeface="Comic Sans MS"/>
              </a:rPr>
              <a:t>‹#›</a:t>
            </a:fld>
            <a:endParaRPr sz="1200" b="1" i="0" u="none" strike="noStrike" cap="none" dirty="0">
              <a:solidFill>
                <a:schemeClr val="dk1"/>
              </a:solidFill>
              <a:latin typeface="Comic Sans MS"/>
              <a:ea typeface="Comic Sans MS"/>
              <a:cs typeface="Comic Sans MS"/>
              <a:sym typeface="Comic Sans MS"/>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1</a:t>
            </a:fld>
            <a:endParaRPr lang="en-US" dirty="0"/>
          </a:p>
        </p:txBody>
      </p:sp>
    </p:spTree>
    <p:extLst>
      <p:ext uri="{BB962C8B-B14F-4D97-AF65-F5344CB8AC3E}">
        <p14:creationId xmlns:p14="http://schemas.microsoft.com/office/powerpoint/2010/main" val="39717716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pPr/>
              <a:t>38</a:t>
            </a:fld>
            <a:endParaRPr lang="en-US" dirty="0"/>
          </a:p>
        </p:txBody>
      </p:sp>
    </p:spTree>
    <p:extLst>
      <p:ext uri="{BB962C8B-B14F-4D97-AF65-F5344CB8AC3E}">
        <p14:creationId xmlns:p14="http://schemas.microsoft.com/office/powerpoint/2010/main" val="822868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2</a:t>
            </a:fld>
            <a:endParaRPr lang="en-US" dirty="0"/>
          </a:p>
        </p:txBody>
      </p:sp>
    </p:spTree>
    <p:extLst>
      <p:ext uri="{BB962C8B-B14F-4D97-AF65-F5344CB8AC3E}">
        <p14:creationId xmlns:p14="http://schemas.microsoft.com/office/powerpoint/2010/main" val="921251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1:notes"/>
          <p:cNvSpPr txBox="1">
            <a:spLocks noGrp="1"/>
          </p:cNvSpPr>
          <p:nvPr>
            <p:ph type="body" idx="1"/>
          </p:nvPr>
        </p:nvSpPr>
        <p:spPr>
          <a:xfrm>
            <a:off x="939698" y="3417824"/>
            <a:ext cx="7509079" cy="2796842"/>
          </a:xfrm>
          <a:prstGeom prst="rect">
            <a:avLst/>
          </a:prstGeom>
          <a:noFill/>
          <a:ln>
            <a:noFill/>
          </a:ln>
        </p:spPr>
        <p:txBody>
          <a:bodyPr spcFirstLastPara="1" wrap="square" lIns="92425" tIns="92425" rIns="92425" bIns="92425" anchor="t" anchorCtr="0">
            <a:noAutofit/>
          </a:bodyPr>
          <a:lstStyle/>
          <a:p>
            <a:pPr marL="0" lvl="0" indent="0" algn="l" rtl="0">
              <a:lnSpc>
                <a:spcPct val="100000"/>
              </a:lnSpc>
              <a:spcBef>
                <a:spcPts val="0"/>
              </a:spcBef>
              <a:spcAft>
                <a:spcPts val="0"/>
              </a:spcAft>
              <a:buSzPts val="1400"/>
              <a:buNone/>
            </a:pPr>
            <a:endParaRPr dirty="0"/>
          </a:p>
        </p:txBody>
      </p:sp>
      <p:sp>
        <p:nvSpPr>
          <p:cNvPr id="67" name="Google Shape;67;p1:notes"/>
          <p:cNvSpPr>
            <a:spLocks noGrp="1" noRot="1" noChangeAspect="1"/>
          </p:cNvSpPr>
          <p:nvPr>
            <p:ph type="sldImg" idx="2"/>
          </p:nvPr>
        </p:nvSpPr>
        <p:spPr>
          <a:xfrm>
            <a:off x="3097213" y="887413"/>
            <a:ext cx="3194050" cy="2397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None/>
            </a:pPr>
            <a:fld id="{00000000-1234-1234-1234-123412341234}" type="slidenum">
              <a:rPr lang="en-US" sz="1200" b="1" i="0" u="none" strike="noStrike" cap="none" smtClean="0">
                <a:solidFill>
                  <a:schemeClr val="dk1"/>
                </a:solidFill>
                <a:latin typeface="Comic Sans MS"/>
                <a:ea typeface="Comic Sans MS"/>
                <a:cs typeface="Comic Sans MS"/>
                <a:sym typeface="Comic Sans MS"/>
              </a:rPr>
              <a:t>12</a:t>
            </a:fld>
            <a:endParaRPr lang="en-US"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1589602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None/>
            </a:pPr>
            <a:fld id="{00000000-1234-1234-1234-123412341234}" type="slidenum">
              <a:rPr lang="en-US" sz="1200" b="1" i="0" u="none" strike="noStrike" cap="none" smtClean="0">
                <a:solidFill>
                  <a:schemeClr val="dk1"/>
                </a:solidFill>
                <a:latin typeface="Comic Sans MS"/>
                <a:ea typeface="Comic Sans MS"/>
                <a:cs typeface="Comic Sans MS"/>
                <a:sym typeface="Comic Sans MS"/>
              </a:rPr>
              <a:t>17</a:t>
            </a:fld>
            <a:endParaRPr lang="en-US"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4075787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0:notes"/>
          <p:cNvSpPr txBox="1">
            <a:spLocks noGrp="1"/>
          </p:cNvSpPr>
          <p:nvPr>
            <p:ph type="body" idx="1"/>
          </p:nvPr>
        </p:nvSpPr>
        <p:spPr>
          <a:xfrm>
            <a:off x="701675" y="4473575"/>
            <a:ext cx="5607050" cy="36607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19" name="Google Shape;319;p10: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7:notes"/>
          <p:cNvSpPr txBox="1">
            <a:spLocks noGrp="1"/>
          </p:cNvSpPr>
          <p:nvPr>
            <p:ph type="body" idx="1"/>
          </p:nvPr>
        </p:nvSpPr>
        <p:spPr>
          <a:xfrm>
            <a:off x="939698" y="3417824"/>
            <a:ext cx="7509079" cy="2796842"/>
          </a:xfrm>
          <a:prstGeom prst="rect">
            <a:avLst/>
          </a:prstGeom>
        </p:spPr>
        <p:txBody>
          <a:bodyPr spcFirstLastPara="1" wrap="square" lIns="92425" tIns="92425" rIns="92425" bIns="92425" anchor="t" anchorCtr="0">
            <a:noAutofit/>
          </a:bodyPr>
          <a:lstStyle/>
          <a:p>
            <a:pPr marL="0" lvl="0" indent="0" algn="l" rtl="0">
              <a:spcBef>
                <a:spcPts val="0"/>
              </a:spcBef>
              <a:spcAft>
                <a:spcPts val="0"/>
              </a:spcAft>
              <a:buNone/>
            </a:pPr>
            <a:endParaRPr dirty="0"/>
          </a:p>
        </p:txBody>
      </p:sp>
      <p:sp>
        <p:nvSpPr>
          <p:cNvPr id="201" name="Google Shape;201;p17:notes"/>
          <p:cNvSpPr>
            <a:spLocks noGrp="1" noRot="1" noChangeAspect="1"/>
          </p:cNvSpPr>
          <p:nvPr>
            <p:ph type="sldImg" idx="2"/>
          </p:nvPr>
        </p:nvSpPr>
        <p:spPr>
          <a:xfrm>
            <a:off x="3097213" y="887413"/>
            <a:ext cx="3194050" cy="23971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13:notes"/>
          <p:cNvSpPr txBox="1">
            <a:spLocks noGrp="1"/>
          </p:cNvSpPr>
          <p:nvPr>
            <p:ph type="body" idx="1"/>
          </p:nvPr>
        </p:nvSpPr>
        <p:spPr>
          <a:xfrm>
            <a:off x="701675" y="4473575"/>
            <a:ext cx="5607050" cy="36607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336" name="Google Shape;336;p13: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1536700" y="660400"/>
            <a:ext cx="4410075" cy="330676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748162" y="4187970"/>
            <a:ext cx="5985285" cy="3967678"/>
          </a:xfrm>
          <a:prstGeom prst="rect">
            <a:avLst/>
          </a:prstGeom>
        </p:spPr>
        <p:txBody>
          <a:bodyPr lIns="96674" tIns="96674" rIns="96674" bIns="96674" anchor="t" anchorCtr="0">
            <a:noAutofit/>
          </a:bodyPr>
          <a:lstStyle/>
          <a:p>
            <a:endParaRPr dirty="0"/>
          </a:p>
        </p:txBody>
      </p:sp>
    </p:spTree>
    <p:extLst>
      <p:ext uri="{BB962C8B-B14F-4D97-AF65-F5344CB8AC3E}">
        <p14:creationId xmlns:p14="http://schemas.microsoft.com/office/powerpoint/2010/main" val="22177078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2"/>
          <p:cNvSpPr txBox="1">
            <a:spLocks noGrp="1"/>
          </p:cNvSpPr>
          <p:nvPr>
            <p:ph type="ctrTitle"/>
          </p:nvPr>
        </p:nvSpPr>
        <p:spPr>
          <a:xfrm>
            <a:off x="3762303" y="1423942"/>
            <a:ext cx="5263034" cy="2387600"/>
          </a:xfrm>
          <a:prstGeom prst="rect">
            <a:avLst/>
          </a:prstGeom>
          <a:noFill/>
          <a:ln>
            <a:noFill/>
          </a:ln>
        </p:spPr>
        <p:txBody>
          <a:bodyPr spcFirstLastPara="1" wrap="square" lIns="91425" tIns="91425" rIns="91425" bIns="91425" anchor="ctr" anchorCtr="0"/>
          <a:lstStyle>
            <a:lvl1pPr marR="0" lvl="0" algn="ctr">
              <a:lnSpc>
                <a:spcPct val="90000"/>
              </a:lnSpc>
              <a:spcBef>
                <a:spcPts val="0"/>
              </a:spcBef>
              <a:spcAft>
                <a:spcPts val="0"/>
              </a:spcAft>
              <a:buClr>
                <a:schemeClr val="lt1"/>
              </a:buClr>
              <a:buSzPts val="4000"/>
              <a:buFont typeface="Arial"/>
              <a:buNone/>
              <a:defRPr sz="4000" b="1"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6" name="Google Shape;16;p2"/>
          <p:cNvSpPr txBox="1">
            <a:spLocks noGrp="1"/>
          </p:cNvSpPr>
          <p:nvPr>
            <p:ph type="subTitle" idx="1"/>
          </p:nvPr>
        </p:nvSpPr>
        <p:spPr>
          <a:xfrm>
            <a:off x="139604" y="4495801"/>
            <a:ext cx="7245398" cy="1116242"/>
          </a:xfrm>
          <a:prstGeom prst="rect">
            <a:avLst/>
          </a:prstGeom>
          <a:noFill/>
          <a:ln>
            <a:noFill/>
          </a:ln>
        </p:spPr>
        <p:txBody>
          <a:bodyPr spcFirstLastPara="1" wrap="square" lIns="91425" tIns="91425" rIns="91425" bIns="91425" anchor="ctr" anchorCtr="0"/>
          <a:lstStyle>
            <a:lvl1pPr marR="0" lvl="0" algn="l">
              <a:lnSpc>
                <a:spcPct val="90000"/>
              </a:lnSpc>
              <a:spcBef>
                <a:spcPts val="10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R="0" lvl="1" algn="ctr">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R="0" lvl="2" algn="ctr">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R="0" lvl="4"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R="0" lvl="5"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17" name="Google Shape;17;p2"/>
          <p:cNvSpPr txBox="1">
            <a:spLocks noGrp="1"/>
          </p:cNvSpPr>
          <p:nvPr>
            <p:ph type="ftr" idx="11"/>
          </p:nvPr>
        </p:nvSpPr>
        <p:spPr>
          <a:xfrm>
            <a:off x="3028950" y="6433130"/>
            <a:ext cx="30861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9pPr>
          </a:lstStyle>
          <a:p>
            <a:endParaRPr dirty="0"/>
          </a:p>
        </p:txBody>
      </p:sp>
      <p:sp>
        <p:nvSpPr>
          <p:cNvPr id="18" name="Google Shape;18;p2"/>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pPr>
              <a:defRPr/>
            </a:pPr>
            <a:r>
              <a:rPr lang="en-US" dirty="0"/>
              <a:t>Presented by Partners in Medical Education, Inc. 2016</a:t>
            </a:r>
          </a:p>
        </p:txBody>
      </p:sp>
      <p:sp>
        <p:nvSpPr>
          <p:cNvPr id="4" name="Slide Number Placeholder 3"/>
          <p:cNvSpPr>
            <a:spLocks noGrp="1"/>
          </p:cNvSpPr>
          <p:nvPr>
            <p:ph type="sldNum" sz="quarter" idx="11"/>
          </p:nvPr>
        </p:nvSpPr>
        <p:spPr/>
        <p:txBody>
          <a:bodyPr/>
          <a:lstStyle/>
          <a:p>
            <a:pPr>
              <a:defRPr/>
            </a:pPr>
            <a:fld id="{25025EC8-843F-094B-B467-B8DEAEA065F8}" type="slidenum">
              <a:rPr lang="en-US" altLang="en-US" smtClean="0"/>
              <a:pPr>
                <a:defRPr/>
              </a:pPr>
              <a:t>‹#›</a:t>
            </a:fld>
            <a:endParaRPr lang="en-US" altLang="en-US" dirty="0"/>
          </a:p>
        </p:txBody>
      </p:sp>
    </p:spTree>
    <p:extLst>
      <p:ext uri="{BB962C8B-B14F-4D97-AF65-F5344CB8AC3E}">
        <p14:creationId xmlns:p14="http://schemas.microsoft.com/office/powerpoint/2010/main" val="4084078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9"/>
        <p:cNvGrpSpPr/>
        <p:nvPr/>
      </p:nvGrpSpPr>
      <p:grpSpPr>
        <a:xfrm>
          <a:off x="0" y="0"/>
          <a:ext cx="0" cy="0"/>
          <a:chOff x="0" y="0"/>
          <a:chExt cx="0" cy="0"/>
        </a:xfrm>
      </p:grpSpPr>
      <p:sp>
        <p:nvSpPr>
          <p:cNvPr id="20" name="Google Shape;20;p3"/>
          <p:cNvSpPr txBox="1">
            <a:spLocks noGrp="1"/>
          </p:cNvSpPr>
          <p:nvPr>
            <p:ph type="body" idx="1"/>
          </p:nvPr>
        </p:nvSpPr>
        <p:spPr>
          <a:xfrm>
            <a:off x="628650" y="1738058"/>
            <a:ext cx="7886700" cy="4438905"/>
          </a:xfrm>
          <a:prstGeom prst="rect">
            <a:avLst/>
          </a:prstGeom>
          <a:noFill/>
          <a:ln>
            <a:noFill/>
          </a:ln>
        </p:spPr>
        <p:txBody>
          <a:bodyPr spcFirstLastPara="1" wrap="square" lIns="91425" tIns="91425" rIns="91425" bIns="91425" anchor="t" anchorCtr="0"/>
          <a:lstStyle>
            <a:lvl1pPr marL="457200" marR="0" lvl="0" indent="-393700" algn="l">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1" name="Google Shape;21;p3"/>
          <p:cNvSpPr txBox="1">
            <a:spLocks noGrp="1"/>
          </p:cNvSpPr>
          <p:nvPr>
            <p:ph type="title"/>
          </p:nvPr>
        </p:nvSpPr>
        <p:spPr>
          <a:xfrm>
            <a:off x="1989344" y="246466"/>
            <a:ext cx="6526006" cy="1325563"/>
          </a:xfrm>
          <a:prstGeom prst="rect">
            <a:avLst/>
          </a:prstGeom>
          <a:noFill/>
          <a:ln>
            <a:noFill/>
          </a:ln>
        </p:spPr>
        <p:txBody>
          <a:bodyPr spcFirstLastPara="1" wrap="square" lIns="91425" tIns="91425" rIns="91425" bIns="91425" anchor="ctr" anchorCtr="0"/>
          <a:lstStyle>
            <a:lvl1pPr marR="0" lvl="0" algn="l">
              <a:lnSpc>
                <a:spcPct val="90000"/>
              </a:lnSpc>
              <a:spcBef>
                <a:spcPts val="0"/>
              </a:spcBef>
              <a:spcAft>
                <a:spcPts val="0"/>
              </a:spcAft>
              <a:buClr>
                <a:schemeClr val="dk1"/>
              </a:buClr>
              <a:buSzPts val="3500"/>
              <a:buFont typeface="Arial"/>
              <a:buNone/>
              <a:defRPr sz="3500" b="1"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2" name="Google Shape;22;p3"/>
          <p:cNvSpPr txBox="1">
            <a:spLocks noGrp="1"/>
          </p:cNvSpPr>
          <p:nvPr>
            <p:ph type="ftr" idx="11"/>
          </p:nvPr>
        </p:nvSpPr>
        <p:spPr>
          <a:xfrm>
            <a:off x="3028950" y="6433130"/>
            <a:ext cx="30861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9pPr>
          </a:lstStyle>
          <a:p>
            <a:endParaRPr dirty="0"/>
          </a:p>
        </p:txBody>
      </p:sp>
      <p:sp>
        <p:nvSpPr>
          <p:cNvPr id="23" name="Google Shape;23;p3"/>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2952170" y="2081894"/>
            <a:ext cx="6115049" cy="2429491"/>
          </a:xfrm>
          <a:prstGeom prst="rect">
            <a:avLst/>
          </a:prstGeom>
          <a:noFill/>
          <a:ln>
            <a:noFill/>
          </a:ln>
        </p:spPr>
        <p:txBody>
          <a:bodyPr spcFirstLastPara="1" wrap="square" lIns="91425" tIns="91425" rIns="91425" bIns="91425" anchor="ctr" anchorCtr="0"/>
          <a:lstStyle>
            <a:lvl1pPr marR="0" lvl="0" algn="ctr">
              <a:lnSpc>
                <a:spcPct val="90000"/>
              </a:lnSpc>
              <a:spcBef>
                <a:spcPts val="0"/>
              </a:spcBef>
              <a:spcAft>
                <a:spcPts val="0"/>
              </a:spcAft>
              <a:buClr>
                <a:schemeClr val="lt1"/>
              </a:buClr>
              <a:buSzPts val="4000"/>
              <a:buFont typeface="Arial"/>
              <a:buNone/>
              <a:defRPr sz="4000" b="1"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6" name="Google Shape;26;p4"/>
          <p:cNvSpPr txBox="1">
            <a:spLocks noGrp="1"/>
          </p:cNvSpPr>
          <p:nvPr>
            <p:ph type="body" idx="1"/>
          </p:nvPr>
        </p:nvSpPr>
        <p:spPr>
          <a:xfrm>
            <a:off x="2952169" y="4511385"/>
            <a:ext cx="6115049" cy="514325"/>
          </a:xfrm>
          <a:prstGeom prst="rect">
            <a:avLst/>
          </a:prstGeom>
          <a:noFill/>
          <a:ln>
            <a:noFill/>
          </a:ln>
        </p:spPr>
        <p:txBody>
          <a:bodyPr spcFirstLastPara="1" wrap="square" lIns="91425" tIns="91425" rIns="91425" bIns="91425" anchor="t" anchorCtr="0"/>
          <a:lstStyle>
            <a:lvl1pPr marL="457200" marR="0" lvl="0" indent="-228600" algn="ctr">
              <a:lnSpc>
                <a:spcPct val="90000"/>
              </a:lnSpc>
              <a:spcBef>
                <a:spcPts val="10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L="914400" marR="0" lvl="1" indent="-228600" algn="l">
              <a:lnSpc>
                <a:spcPct val="90000"/>
              </a:lnSpc>
              <a:spcBef>
                <a:spcPts val="5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2pPr>
            <a:lvl3pPr marL="1371600" marR="0" lvl="2" indent="-228600" algn="l">
              <a:lnSpc>
                <a:spcPct val="90000"/>
              </a:lnSpc>
              <a:spcBef>
                <a:spcPts val="50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3pPr>
            <a:lvl4pPr marL="1828800" marR="0" lvl="3"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4pPr>
            <a:lvl5pPr marL="2286000" marR="0" lvl="4"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5pPr>
            <a:lvl6pPr marL="2743200" marR="0" lvl="5"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6pPr>
            <a:lvl7pPr marL="3200400" marR="0" lvl="6"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7pPr>
            <a:lvl8pPr marL="3657600" marR="0" lvl="7"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8pPr>
            <a:lvl9pPr marL="4114800" marR="0" lvl="8"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9pPr>
          </a:lstStyle>
          <a:p>
            <a:endParaRPr/>
          </a:p>
        </p:txBody>
      </p:sp>
      <p:sp>
        <p:nvSpPr>
          <p:cNvPr id="27" name="Google Shape;27;p4"/>
          <p:cNvSpPr txBox="1">
            <a:spLocks noGrp="1"/>
          </p:cNvSpPr>
          <p:nvPr>
            <p:ph type="ftr" idx="11"/>
          </p:nvPr>
        </p:nvSpPr>
        <p:spPr>
          <a:xfrm>
            <a:off x="3028950" y="6433130"/>
            <a:ext cx="30861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9pPr>
          </a:lstStyle>
          <a:p>
            <a:endParaRPr dirty="0"/>
          </a:p>
        </p:txBody>
      </p:sp>
      <p:sp>
        <p:nvSpPr>
          <p:cNvPr id="28" name="Google Shape;28;p4"/>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35"/>
        <p:cNvGrpSpPr/>
        <p:nvPr/>
      </p:nvGrpSpPr>
      <p:grpSpPr>
        <a:xfrm>
          <a:off x="0" y="0"/>
          <a:ext cx="0" cy="0"/>
          <a:chOff x="0" y="0"/>
          <a:chExt cx="0" cy="0"/>
        </a:xfrm>
      </p:grpSpPr>
      <p:sp>
        <p:nvSpPr>
          <p:cNvPr id="36" name="Google Shape;36;p6"/>
          <p:cNvSpPr txBox="1">
            <a:spLocks noGrp="1"/>
          </p:cNvSpPr>
          <p:nvPr>
            <p:ph type="body" idx="1"/>
          </p:nvPr>
        </p:nvSpPr>
        <p:spPr>
          <a:xfrm>
            <a:off x="629842" y="1681163"/>
            <a:ext cx="3868340" cy="823912"/>
          </a:xfrm>
          <a:prstGeom prst="rect">
            <a:avLst/>
          </a:prstGeom>
          <a:noFill/>
          <a:ln>
            <a:noFill/>
          </a:ln>
        </p:spPr>
        <p:txBody>
          <a:bodyPr spcFirstLastPara="1" wrap="square" lIns="91425" tIns="91425" rIns="91425" bIns="91425" anchor="b" anchorCtr="0"/>
          <a:lstStyle>
            <a:lvl1pPr marL="457200" marR="0" lvl="0" indent="-228600" algn="l">
              <a:lnSpc>
                <a:spcPct val="90000"/>
              </a:lnSpc>
              <a:spcBef>
                <a:spcPts val="100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a:lnSpc>
                <a:spcPct val="90000"/>
              </a:lnSpc>
              <a:spcBef>
                <a:spcPts val="5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a:lnSpc>
                <a:spcPct val="90000"/>
              </a:lnSpc>
              <a:spcBef>
                <a:spcPts val="50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37" name="Google Shape;37;p6"/>
          <p:cNvSpPr txBox="1">
            <a:spLocks noGrp="1"/>
          </p:cNvSpPr>
          <p:nvPr>
            <p:ph type="body" idx="2"/>
          </p:nvPr>
        </p:nvSpPr>
        <p:spPr>
          <a:xfrm>
            <a:off x="629842" y="2505075"/>
            <a:ext cx="3868340" cy="3684588"/>
          </a:xfrm>
          <a:prstGeom prst="rect">
            <a:avLst/>
          </a:prstGeom>
          <a:noFill/>
          <a:ln>
            <a:noFill/>
          </a:ln>
        </p:spPr>
        <p:txBody>
          <a:bodyPr spcFirstLastPara="1" wrap="square" lIns="91425" tIns="91425" rIns="91425" bIns="91425" anchor="t" anchorCtr="0"/>
          <a:lstStyle>
            <a:lvl1pPr marL="457200" marR="0" lvl="0" indent="-393700" algn="l">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8" name="Google Shape;38;p6"/>
          <p:cNvSpPr txBox="1">
            <a:spLocks noGrp="1"/>
          </p:cNvSpPr>
          <p:nvPr>
            <p:ph type="body" idx="3"/>
          </p:nvPr>
        </p:nvSpPr>
        <p:spPr>
          <a:xfrm>
            <a:off x="4629150" y="1681163"/>
            <a:ext cx="3887391" cy="823912"/>
          </a:xfrm>
          <a:prstGeom prst="rect">
            <a:avLst/>
          </a:prstGeom>
          <a:noFill/>
          <a:ln>
            <a:noFill/>
          </a:ln>
        </p:spPr>
        <p:txBody>
          <a:bodyPr spcFirstLastPara="1" wrap="square" lIns="91425" tIns="91425" rIns="91425" bIns="91425" anchor="b" anchorCtr="0"/>
          <a:lstStyle>
            <a:lvl1pPr marL="457200" marR="0" lvl="0" indent="-228600" algn="l">
              <a:lnSpc>
                <a:spcPct val="90000"/>
              </a:lnSpc>
              <a:spcBef>
                <a:spcPts val="100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a:lnSpc>
                <a:spcPct val="90000"/>
              </a:lnSpc>
              <a:spcBef>
                <a:spcPts val="5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a:lnSpc>
                <a:spcPct val="90000"/>
              </a:lnSpc>
              <a:spcBef>
                <a:spcPts val="50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39" name="Google Shape;39;p6"/>
          <p:cNvSpPr txBox="1">
            <a:spLocks noGrp="1"/>
          </p:cNvSpPr>
          <p:nvPr>
            <p:ph type="body" idx="4"/>
          </p:nvPr>
        </p:nvSpPr>
        <p:spPr>
          <a:xfrm>
            <a:off x="4629150" y="2505075"/>
            <a:ext cx="3887391" cy="3684588"/>
          </a:xfrm>
          <a:prstGeom prst="rect">
            <a:avLst/>
          </a:prstGeom>
          <a:noFill/>
          <a:ln>
            <a:noFill/>
          </a:ln>
        </p:spPr>
        <p:txBody>
          <a:bodyPr spcFirstLastPara="1" wrap="square" lIns="91425" tIns="91425" rIns="91425" bIns="91425" anchor="t" anchorCtr="0"/>
          <a:lstStyle>
            <a:lvl1pPr marL="457200" marR="0" lvl="0" indent="-393700" algn="l">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0" name="Google Shape;40;p6"/>
          <p:cNvSpPr txBox="1">
            <a:spLocks noGrp="1"/>
          </p:cNvSpPr>
          <p:nvPr>
            <p:ph type="title"/>
          </p:nvPr>
        </p:nvSpPr>
        <p:spPr>
          <a:xfrm>
            <a:off x="1989344" y="246466"/>
            <a:ext cx="6526006" cy="1325563"/>
          </a:xfrm>
          <a:prstGeom prst="rect">
            <a:avLst/>
          </a:prstGeom>
          <a:noFill/>
          <a:ln>
            <a:noFill/>
          </a:ln>
        </p:spPr>
        <p:txBody>
          <a:bodyPr spcFirstLastPara="1" wrap="square" lIns="91425" tIns="91425" rIns="91425" bIns="91425" anchor="ctr" anchorCtr="0"/>
          <a:lstStyle>
            <a:lvl1pPr marR="0" lvl="0" algn="l">
              <a:lnSpc>
                <a:spcPct val="90000"/>
              </a:lnSpc>
              <a:spcBef>
                <a:spcPts val="0"/>
              </a:spcBef>
              <a:spcAft>
                <a:spcPts val="0"/>
              </a:spcAft>
              <a:buClr>
                <a:schemeClr val="dk1"/>
              </a:buClr>
              <a:buSzPts val="3500"/>
              <a:buFont typeface="Arial"/>
              <a:buNone/>
              <a:defRPr sz="3500" b="1"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1" name="Google Shape;41;p6"/>
          <p:cNvSpPr txBox="1">
            <a:spLocks noGrp="1"/>
          </p:cNvSpPr>
          <p:nvPr>
            <p:ph type="ftr" idx="11"/>
          </p:nvPr>
        </p:nvSpPr>
        <p:spPr>
          <a:xfrm>
            <a:off x="3028950" y="6433130"/>
            <a:ext cx="30861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9pPr>
          </a:lstStyle>
          <a:p>
            <a:endParaRPr dirty="0"/>
          </a:p>
        </p:txBody>
      </p:sp>
      <p:sp>
        <p:nvSpPr>
          <p:cNvPr id="42" name="Google Shape;42;p6"/>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629841" y="457200"/>
            <a:ext cx="2949178" cy="1600200"/>
          </a:xfrm>
          <a:prstGeom prst="rect">
            <a:avLst/>
          </a:prstGeom>
          <a:noFill/>
          <a:ln>
            <a:noFill/>
          </a:ln>
        </p:spPr>
        <p:txBody>
          <a:bodyPr spcFirstLastPara="1" wrap="square" lIns="91425" tIns="91425" rIns="91425" bIns="91425" anchor="b" anchorCtr="0"/>
          <a:lstStyle>
            <a:lvl1pPr marR="0" lvl="0" algn="l">
              <a:lnSpc>
                <a:spcPct val="90000"/>
              </a:lnSpc>
              <a:spcBef>
                <a:spcPts val="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5" name="Google Shape;45;p7"/>
          <p:cNvSpPr txBox="1">
            <a:spLocks noGrp="1"/>
          </p:cNvSpPr>
          <p:nvPr>
            <p:ph type="body" idx="1"/>
          </p:nvPr>
        </p:nvSpPr>
        <p:spPr>
          <a:xfrm>
            <a:off x="3887391" y="987426"/>
            <a:ext cx="4629150" cy="4873625"/>
          </a:xfrm>
          <a:prstGeom prst="rect">
            <a:avLst/>
          </a:prstGeom>
          <a:noFill/>
          <a:ln>
            <a:noFill/>
          </a:ln>
        </p:spPr>
        <p:txBody>
          <a:bodyPr spcFirstLastPara="1" wrap="square" lIns="91425" tIns="91425" rIns="91425" bIns="91425" anchor="t" anchorCtr="0"/>
          <a:lstStyle>
            <a:lvl1pPr marL="457200" marR="0" lvl="0" indent="-393700" algn="l">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6" name="Google Shape;46;p7"/>
          <p:cNvSpPr txBox="1">
            <a:spLocks noGrp="1"/>
          </p:cNvSpPr>
          <p:nvPr>
            <p:ph type="body" idx="2"/>
          </p:nvPr>
        </p:nvSpPr>
        <p:spPr>
          <a:xfrm>
            <a:off x="629841" y="2057400"/>
            <a:ext cx="2949178" cy="3811588"/>
          </a:xfrm>
          <a:prstGeom prst="rect">
            <a:avLst/>
          </a:prstGeom>
          <a:noFill/>
          <a:ln>
            <a:noFill/>
          </a:ln>
        </p:spPr>
        <p:txBody>
          <a:bodyPr spcFirstLastPara="1" wrap="square" lIns="91425" tIns="91425" rIns="91425" bIns="91425" anchor="t" anchorCtr="0"/>
          <a:lstStyle>
            <a:lvl1pPr marL="457200" marR="0" lvl="0" indent="-228600" algn="l">
              <a:lnSpc>
                <a:spcPct val="90000"/>
              </a:lnSpc>
              <a:spcBef>
                <a:spcPts val="10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6000" marR="0" lvl="4"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
        <p:nvSpPr>
          <p:cNvPr id="47" name="Google Shape;47;p7"/>
          <p:cNvSpPr txBox="1">
            <a:spLocks noGrp="1"/>
          </p:cNvSpPr>
          <p:nvPr>
            <p:ph type="ftr" idx="11"/>
          </p:nvPr>
        </p:nvSpPr>
        <p:spPr>
          <a:xfrm>
            <a:off x="3028950" y="6433130"/>
            <a:ext cx="30861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9pPr>
          </a:lstStyle>
          <a:p>
            <a:endParaRPr dirty="0"/>
          </a:p>
        </p:txBody>
      </p:sp>
      <p:sp>
        <p:nvSpPr>
          <p:cNvPr id="48" name="Google Shape;48;p7"/>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629841" y="457200"/>
            <a:ext cx="2949178" cy="1600200"/>
          </a:xfrm>
          <a:prstGeom prst="rect">
            <a:avLst/>
          </a:prstGeom>
          <a:noFill/>
          <a:ln>
            <a:noFill/>
          </a:ln>
        </p:spPr>
        <p:txBody>
          <a:bodyPr spcFirstLastPara="1" wrap="square" lIns="91425" tIns="91425" rIns="91425" bIns="91425" anchor="b" anchorCtr="0"/>
          <a:lstStyle>
            <a:lvl1pPr marR="0" lvl="0" algn="l">
              <a:lnSpc>
                <a:spcPct val="90000"/>
              </a:lnSpc>
              <a:spcBef>
                <a:spcPts val="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1" name="Google Shape;51;p8"/>
          <p:cNvSpPr>
            <a:spLocks noGrp="1"/>
          </p:cNvSpPr>
          <p:nvPr>
            <p:ph type="pic" idx="2"/>
          </p:nvPr>
        </p:nvSpPr>
        <p:spPr>
          <a:xfrm>
            <a:off x="3887391" y="987426"/>
            <a:ext cx="4629150" cy="4873625"/>
          </a:xfrm>
          <a:prstGeom prst="rect">
            <a:avLst/>
          </a:prstGeom>
          <a:noFill/>
          <a:ln>
            <a:noFill/>
          </a:ln>
        </p:spPr>
        <p:txBody>
          <a:bodyPr spcFirstLastPara="1" wrap="square" lIns="91425" tIns="91425" rIns="91425" bIns="91425"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52" name="Google Shape;52;p8"/>
          <p:cNvSpPr txBox="1">
            <a:spLocks noGrp="1"/>
          </p:cNvSpPr>
          <p:nvPr>
            <p:ph type="body" idx="1"/>
          </p:nvPr>
        </p:nvSpPr>
        <p:spPr>
          <a:xfrm>
            <a:off x="629841" y="2057400"/>
            <a:ext cx="2949178" cy="3811588"/>
          </a:xfrm>
          <a:prstGeom prst="rect">
            <a:avLst/>
          </a:prstGeom>
          <a:noFill/>
          <a:ln>
            <a:noFill/>
          </a:ln>
        </p:spPr>
        <p:txBody>
          <a:bodyPr spcFirstLastPara="1" wrap="square" lIns="91425" tIns="91425" rIns="91425" bIns="91425" anchor="t" anchorCtr="0"/>
          <a:lstStyle>
            <a:lvl1pPr marL="457200" marR="0" lvl="0" indent="-228600" algn="l">
              <a:lnSpc>
                <a:spcPct val="90000"/>
              </a:lnSpc>
              <a:spcBef>
                <a:spcPts val="10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6000" marR="0" lvl="4"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
        <p:nvSpPr>
          <p:cNvPr id="53" name="Google Shape;53;p8"/>
          <p:cNvSpPr txBox="1">
            <a:spLocks noGrp="1"/>
          </p:cNvSpPr>
          <p:nvPr>
            <p:ph type="ftr" idx="11"/>
          </p:nvPr>
        </p:nvSpPr>
        <p:spPr>
          <a:xfrm>
            <a:off x="3028950" y="6433130"/>
            <a:ext cx="30861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9pPr>
          </a:lstStyle>
          <a:p>
            <a:endParaRPr dirty="0"/>
          </a:p>
        </p:txBody>
      </p:sp>
      <p:sp>
        <p:nvSpPr>
          <p:cNvPr id="54" name="Google Shape;54;p8"/>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5"/>
        <p:cNvGrpSpPr/>
        <p:nvPr/>
      </p:nvGrpSpPr>
      <p:grpSpPr>
        <a:xfrm>
          <a:off x="0" y="0"/>
          <a:ext cx="0" cy="0"/>
          <a:chOff x="0" y="0"/>
          <a:chExt cx="0" cy="0"/>
        </a:xfrm>
      </p:grpSpPr>
      <p:sp>
        <p:nvSpPr>
          <p:cNvPr id="56" name="Google Shape;56;p9"/>
          <p:cNvSpPr txBox="1">
            <a:spLocks noGrp="1"/>
          </p:cNvSpPr>
          <p:nvPr>
            <p:ph type="title"/>
          </p:nvPr>
        </p:nvSpPr>
        <p:spPr>
          <a:xfrm>
            <a:off x="1989344" y="246466"/>
            <a:ext cx="6526006" cy="1325563"/>
          </a:xfrm>
          <a:prstGeom prst="rect">
            <a:avLst/>
          </a:prstGeom>
          <a:noFill/>
          <a:ln>
            <a:noFill/>
          </a:ln>
        </p:spPr>
        <p:txBody>
          <a:bodyPr spcFirstLastPara="1" wrap="square" lIns="91425" tIns="91425" rIns="91425" bIns="91425" anchor="ctr" anchorCtr="0"/>
          <a:lstStyle>
            <a:lvl1pPr marR="0" lvl="0" algn="l">
              <a:lnSpc>
                <a:spcPct val="90000"/>
              </a:lnSpc>
              <a:spcBef>
                <a:spcPts val="0"/>
              </a:spcBef>
              <a:spcAft>
                <a:spcPts val="0"/>
              </a:spcAft>
              <a:buClr>
                <a:schemeClr val="dk1"/>
              </a:buClr>
              <a:buSzPts val="3500"/>
              <a:buFont typeface="Arial"/>
              <a:buNone/>
              <a:defRPr sz="3500" b="1"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7" name="Google Shape;57;p9"/>
          <p:cNvSpPr txBox="1">
            <a:spLocks noGrp="1"/>
          </p:cNvSpPr>
          <p:nvPr>
            <p:ph type="body" idx="1"/>
          </p:nvPr>
        </p:nvSpPr>
        <p:spPr>
          <a:xfrm rot="5400000">
            <a:off x="2352547" y="14160"/>
            <a:ext cx="4438905" cy="7886700"/>
          </a:xfrm>
          <a:prstGeom prst="rect">
            <a:avLst/>
          </a:prstGeom>
          <a:noFill/>
          <a:ln>
            <a:noFill/>
          </a:ln>
        </p:spPr>
        <p:txBody>
          <a:bodyPr spcFirstLastPara="1" wrap="square" lIns="91425" tIns="91425" rIns="91425" bIns="91425" anchor="t" anchorCtr="0"/>
          <a:lstStyle>
            <a:lvl1pPr marL="457200" marR="0" lvl="0" indent="-393700" algn="l">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8" name="Google Shape;58;p9"/>
          <p:cNvSpPr txBox="1">
            <a:spLocks noGrp="1"/>
          </p:cNvSpPr>
          <p:nvPr>
            <p:ph type="ftr" idx="11"/>
          </p:nvPr>
        </p:nvSpPr>
        <p:spPr>
          <a:xfrm>
            <a:off x="3028950" y="6433130"/>
            <a:ext cx="30861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9pPr>
          </a:lstStyle>
          <a:p>
            <a:endParaRPr dirty="0"/>
          </a:p>
        </p:txBody>
      </p:sp>
      <p:sp>
        <p:nvSpPr>
          <p:cNvPr id="59" name="Google Shape;59;p9"/>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0"/>
        <p:cNvGrpSpPr/>
        <p:nvPr/>
      </p:nvGrpSpPr>
      <p:grpSpPr>
        <a:xfrm>
          <a:off x="0" y="0"/>
          <a:ext cx="0" cy="0"/>
          <a:chOff x="0" y="0"/>
          <a:chExt cx="0" cy="0"/>
        </a:xfrm>
      </p:grpSpPr>
      <p:sp>
        <p:nvSpPr>
          <p:cNvPr id="61" name="Google Shape;61;p10"/>
          <p:cNvSpPr txBox="1">
            <a:spLocks noGrp="1"/>
          </p:cNvSpPr>
          <p:nvPr>
            <p:ph type="title"/>
          </p:nvPr>
        </p:nvSpPr>
        <p:spPr>
          <a:xfrm rot="5400000">
            <a:off x="4623593" y="2285206"/>
            <a:ext cx="5811838" cy="1971675"/>
          </a:xfrm>
          <a:prstGeom prst="rect">
            <a:avLst/>
          </a:prstGeom>
          <a:noFill/>
          <a:ln>
            <a:noFill/>
          </a:ln>
        </p:spPr>
        <p:txBody>
          <a:bodyPr spcFirstLastPara="1" wrap="square" lIns="91425" tIns="91425" rIns="91425" bIns="91425" anchor="ctr" anchorCtr="0"/>
          <a:lstStyle>
            <a:lvl1pPr marR="0" lvl="0" algn="l">
              <a:lnSpc>
                <a:spcPct val="90000"/>
              </a:lnSpc>
              <a:spcBef>
                <a:spcPts val="0"/>
              </a:spcBef>
              <a:spcAft>
                <a:spcPts val="0"/>
              </a:spcAft>
              <a:buClr>
                <a:schemeClr val="dk1"/>
              </a:buClr>
              <a:buSzPts val="3500"/>
              <a:buFont typeface="Arial"/>
              <a:buNone/>
              <a:defRPr sz="3500" b="1"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2" name="Google Shape;62;p10"/>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91425" rIns="91425" bIns="91425" anchor="t" anchorCtr="0"/>
          <a:lstStyle>
            <a:lvl1pPr marL="457200" marR="0" lvl="0" indent="-393700" algn="l">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3" name="Google Shape;63;p10"/>
          <p:cNvSpPr txBox="1">
            <a:spLocks noGrp="1"/>
          </p:cNvSpPr>
          <p:nvPr>
            <p:ph type="ftr" idx="11"/>
          </p:nvPr>
        </p:nvSpPr>
        <p:spPr>
          <a:xfrm>
            <a:off x="3028950" y="6433130"/>
            <a:ext cx="30861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9pPr>
          </a:lstStyle>
          <a:p>
            <a:endParaRPr dirty="0"/>
          </a:p>
        </p:txBody>
      </p:sp>
      <p:sp>
        <p:nvSpPr>
          <p:cNvPr id="64" name="Google Shape;64;p10"/>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2FEC1-99D7-460C-842B-93AC8D7078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3AD36D-E45F-4D1D-94A8-3A0450BA32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7E39A8-7353-4432-ABEA-389610310EAF}"/>
              </a:ext>
            </a:extLst>
          </p:cNvPr>
          <p:cNvSpPr>
            <a:spLocks noGrp="1"/>
          </p:cNvSpPr>
          <p:nvPr>
            <p:ph type="dt" sz="half" idx="10"/>
          </p:nvPr>
        </p:nvSpPr>
        <p:spPr/>
        <p:txBody>
          <a:bodyPr/>
          <a:lstStyle/>
          <a:p>
            <a:fld id="{6BE8DA8F-53C2-4394-8816-B0CF459DE8E3}" type="datetimeFigureOut">
              <a:rPr lang="en-US" smtClean="0"/>
              <a:t>7/27/20</a:t>
            </a:fld>
            <a:endParaRPr lang="en-US" dirty="0"/>
          </a:p>
        </p:txBody>
      </p:sp>
      <p:sp>
        <p:nvSpPr>
          <p:cNvPr id="5" name="Footer Placeholder 4">
            <a:extLst>
              <a:ext uri="{FF2B5EF4-FFF2-40B4-BE49-F238E27FC236}">
                <a16:creationId xmlns:a16="http://schemas.microsoft.com/office/drawing/2014/main" id="{F5A78CEE-7E5E-4BFA-806C-3D8D54F73B1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B8A1333-B763-4829-B0F0-B01853599A95}"/>
              </a:ext>
            </a:extLst>
          </p:cNvPr>
          <p:cNvSpPr>
            <a:spLocks noGrp="1"/>
          </p:cNvSpPr>
          <p:nvPr>
            <p:ph type="sldNum" sz="quarter" idx="12"/>
          </p:nvPr>
        </p:nvSpPr>
        <p:spPr/>
        <p:txBody>
          <a:bodyPr/>
          <a:lstStyle/>
          <a:p>
            <a:fld id="{485123A2-5151-4DF4-A180-45B2E46236E0}" type="slidenum">
              <a:rPr lang="en-US" smtClean="0"/>
              <a:t>‹#›</a:t>
            </a:fld>
            <a:endParaRPr lang="en-US" dirty="0"/>
          </a:p>
        </p:txBody>
      </p:sp>
    </p:spTree>
    <p:extLst>
      <p:ext uri="{BB962C8B-B14F-4D97-AF65-F5344CB8AC3E}">
        <p14:creationId xmlns:p14="http://schemas.microsoft.com/office/powerpoint/2010/main" val="1349720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2">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989344" y="246466"/>
            <a:ext cx="6526006"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3500"/>
              <a:buFont typeface="Arial"/>
              <a:buNone/>
              <a:defRPr sz="35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628650" y="1738058"/>
            <a:ext cx="7886700" cy="4438905"/>
          </a:xfrm>
          <a:prstGeom prst="rect">
            <a:avLst/>
          </a:prstGeom>
          <a:noFill/>
          <a:ln>
            <a:noFill/>
          </a:ln>
        </p:spPr>
        <p:txBody>
          <a:bodyPr spcFirstLastPara="1" wrap="square" lIns="91425" tIns="91425" rIns="91425" bIns="91425" anchor="t" anchorCtr="0"/>
          <a:lstStyle>
            <a:lvl1pPr marL="457200" marR="0" lvl="0" indent="-393700" algn="l" rtl="0">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
        <p:nvSpPr>
          <p:cNvPr id="13" name="Google Shape;13;p1"/>
          <p:cNvSpPr txBox="1">
            <a:spLocks noGrp="1"/>
          </p:cNvSpPr>
          <p:nvPr>
            <p:ph type="ftr" idx="11"/>
          </p:nvPr>
        </p:nvSpPr>
        <p:spPr>
          <a:xfrm>
            <a:off x="3028950" y="6433130"/>
            <a:ext cx="30861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2pPr>
            <a:lvl3pPr marR="0" lvl="2"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3pPr>
            <a:lvl4pPr marR="0" lvl="3"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4pPr>
            <a:lvl5pPr marR="0" lvl="4"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5pPr>
            <a:lvl6pPr marR="0" lvl="5"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6pPr>
            <a:lvl7pPr marR="0" lvl="6"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7pPr>
            <a:lvl8pPr marR="0" lvl="7"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8pPr>
            <a:lvl9pPr marR="0" lvl="8"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9pPr>
          </a:lstStyle>
          <a:p>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8" r:id="rId9"/>
    <p:sldLayoutId id="2147483659"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hyperlink" Target="http://boingboing.net/2015/03/18/how-compassion-fatigue-aff.html" TargetMode="External"/><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boingboing.net/2015/03/18/how-compassion-fatigue-aff.html" TargetMode="External"/><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es.letrag.com/caracteres.php?seccion=70"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pngall.com/clock-png"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pixabay.com/en/checklist-clipboard-pen-paper-1643781/"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columbiacountyobserver.com/master_files/Lake_City_2013-14/20_0406_city-going-virtual-tonight.html" TargetMode="External"/><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evidentlycochrane.net/getting-evidence-into-nursing-practice-replacing-the-routine/" TargetMode="External"/><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hyperlink" Target="http://pngimg.com/download/92519" TargetMode="External"/><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pngimg.com/download/92519"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pngimg.com/download/92519"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pngimg.com/download/92519"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pngimg.com/download/92519"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pngimg.com/download/92519"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life-time.se/vardkvalitet/den-digitala-primarvarden-vaxer-till-sig-och-ar-framtiden/" TargetMode="External"/><Relationship Id="rId2" Type="http://schemas.openxmlformats.org/officeDocument/2006/relationships/image" Target="../media/image20.jpg"/><Relationship Id="rId1" Type="http://schemas.openxmlformats.org/officeDocument/2006/relationships/slideLayout" Target="../slideLayouts/slideLayout2.xml"/><Relationship Id="rId5" Type="http://schemas.openxmlformats.org/officeDocument/2006/relationships/hyperlink" Target="http://pngimg.com/download/92519" TargetMode="Externa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hyperlink" Target="https://commons.wikimedia.org/wiki/File:Document-passed.svg" TargetMode="External"/><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hyperlink" Target="http://pngimg.com/download/92519" TargetMode="Externa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hyperlink" Target="http://pngimg.com/download/92519"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pngimg.com/download/92519"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www.alexsarchives.org/tag/housing-strategy/" TargetMode="External"/><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estrategias-marketing-online.com/como-hacer-twitter-eficiente-listas-twitter/" TargetMode="External"/><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hyperlink" Target="https://pixabay.com/en/ready-prepared-preparation-2379042/"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mailto:Heather@PartnersInMedEd.com" TargetMode="External"/><Relationship Id="rId4" Type="http://schemas.openxmlformats.org/officeDocument/2006/relationships/hyperlink" Target="mailto:info@PartnersInMedEd.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openclipart.org/detail/54289/business-as-usual"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acgme.org/Program-Directors-and-Coordinators/Welcome/Avoiding-Common-Errors-in-the-ADS-Annual-Update" TargetMode="Externa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5101" y="246465"/>
            <a:ext cx="6526006" cy="1325563"/>
          </a:xfrm>
        </p:spPr>
        <p:txBody>
          <a:bodyPr/>
          <a:lstStyle/>
          <a:p>
            <a:r>
              <a:rPr lang="en-US" dirty="0"/>
              <a:t>Partners Webinar </a:t>
            </a:r>
            <a:r>
              <a:rPr lang="en-US" dirty="0">
                <a:solidFill>
                  <a:srgbClr val="FF0000"/>
                </a:solidFill>
              </a:rPr>
              <a:t>Alert</a:t>
            </a:r>
          </a:p>
        </p:txBody>
      </p:sp>
      <p:sp>
        <p:nvSpPr>
          <p:cNvPr id="4" name="Footer Placeholder 3"/>
          <p:cNvSpPr>
            <a:spLocks noGrp="1"/>
          </p:cNvSpPr>
          <p:nvPr>
            <p:ph type="ftr" sz="quarter" idx="10"/>
          </p:nvPr>
        </p:nvSpPr>
        <p:spPr>
          <a:xfrm>
            <a:off x="3028950" y="6433130"/>
            <a:ext cx="3086100" cy="365125"/>
          </a:xfrm>
        </p:spPr>
        <p:txBody>
          <a:bodyPr/>
          <a:lstStyle/>
          <a:p>
            <a:pPr>
              <a:defRPr/>
            </a:pPr>
            <a:r>
              <a:rPr lang="en-US" dirty="0"/>
              <a:t>Presented by Partners in Medical Education, Inc. 2020</a:t>
            </a:r>
          </a:p>
        </p:txBody>
      </p:sp>
      <p:sp>
        <p:nvSpPr>
          <p:cNvPr id="5" name="Slide Number Placeholder 4"/>
          <p:cNvSpPr>
            <a:spLocks noGrp="1"/>
          </p:cNvSpPr>
          <p:nvPr>
            <p:ph type="sldNum" sz="quarter" idx="11"/>
          </p:nvPr>
        </p:nvSpPr>
        <p:spPr>
          <a:xfrm>
            <a:off x="6457950" y="6433131"/>
            <a:ext cx="2057400" cy="365125"/>
          </a:xfrm>
        </p:spPr>
        <p:txBody>
          <a:bodyPr/>
          <a:lstStyle/>
          <a:p>
            <a:pPr>
              <a:defRPr/>
            </a:pPr>
            <a:fld id="{6AD68910-38FE-C240-95D4-C063CA8D3DE6}" type="slidenum">
              <a:rPr lang="en-US" altLang="en-US" smtClean="0"/>
              <a:pPr>
                <a:defRPr/>
              </a:pPr>
              <a:t>1</a:t>
            </a:fld>
            <a:endParaRPr lang="en-US" altLang="en-US" dirty="0"/>
          </a:p>
        </p:txBody>
      </p:sp>
      <p:sp>
        <p:nvSpPr>
          <p:cNvPr id="3" name="TextBox 2"/>
          <p:cNvSpPr txBox="1"/>
          <p:nvPr/>
        </p:nvSpPr>
        <p:spPr>
          <a:xfrm>
            <a:off x="587564" y="2120118"/>
            <a:ext cx="4954592" cy="3847207"/>
          </a:xfrm>
          <a:prstGeom prst="rect">
            <a:avLst/>
          </a:prstGeom>
          <a:noFill/>
        </p:spPr>
        <p:txBody>
          <a:bodyPr wrap="square" rtlCol="0">
            <a:spAutoFit/>
          </a:bodyPr>
          <a:lstStyle/>
          <a:p>
            <a:r>
              <a:rPr lang="en-US" sz="2800" b="0" dirty="0">
                <a:latin typeface="Arial" panose="020B0604020202020204" pitchFamily="34" charset="0"/>
                <a:cs typeface="Arial" panose="020B0604020202020204" pitchFamily="34" charset="0"/>
              </a:rPr>
              <a:t>Reminder…Because of the amount of individual logins for this webinar.  </a:t>
            </a:r>
            <a:br>
              <a:rPr lang="en-US" sz="2800" b="0" dirty="0">
                <a:latin typeface="Arial" panose="020B0604020202020204" pitchFamily="34" charset="0"/>
                <a:cs typeface="Arial" panose="020B0604020202020204" pitchFamily="34" charset="0"/>
              </a:rPr>
            </a:br>
            <a:br>
              <a:rPr lang="en-US" sz="2800" b="0" dirty="0">
                <a:latin typeface="Arial" panose="020B0604020202020204" pitchFamily="34" charset="0"/>
                <a:cs typeface="Arial" panose="020B0604020202020204" pitchFamily="34" charset="0"/>
              </a:rPr>
            </a:br>
            <a:r>
              <a:rPr lang="en-US" sz="2800" b="0" dirty="0">
                <a:latin typeface="Arial" panose="020B0604020202020204" pitchFamily="34" charset="0"/>
                <a:cs typeface="Arial" panose="020B0604020202020204" pitchFamily="34" charset="0"/>
              </a:rPr>
              <a:t>Please </a:t>
            </a:r>
            <a:r>
              <a:rPr lang="en-US" sz="2800" dirty="0">
                <a:solidFill>
                  <a:srgbClr val="FF0000"/>
                </a:solidFill>
                <a:latin typeface="Arial" panose="020B0604020202020204" pitchFamily="34" charset="0"/>
                <a:cs typeface="Arial" panose="020B0604020202020204" pitchFamily="34" charset="0"/>
              </a:rPr>
              <a:t>DO NOT Unmute</a:t>
            </a:r>
            <a:r>
              <a:rPr lang="en-US" sz="2800" b="0" dirty="0">
                <a:latin typeface="Arial" panose="020B0604020202020204" pitchFamily="34" charset="0"/>
                <a:cs typeface="Arial" panose="020B0604020202020204" pitchFamily="34" charset="0"/>
              </a:rPr>
              <a:t> your Microphone after you enter this webinar.</a:t>
            </a:r>
            <a:br>
              <a:rPr lang="en-US" sz="2400" b="0" dirty="0">
                <a:latin typeface="Arial" panose="020B0604020202020204" pitchFamily="34" charset="0"/>
                <a:cs typeface="Arial" panose="020B0604020202020204" pitchFamily="34" charset="0"/>
              </a:rPr>
            </a:br>
            <a:br>
              <a:rPr lang="en-US" sz="2400" b="0" dirty="0">
                <a:latin typeface="Arial" panose="020B0604020202020204" pitchFamily="34" charset="0"/>
                <a:cs typeface="Arial" panose="020B0604020202020204" pitchFamily="34" charset="0"/>
              </a:rPr>
            </a:br>
            <a:endParaRPr lang="en-US" sz="2400" b="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FF229DE1-3463-3549-9316-31249972B1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7389" y="2174485"/>
            <a:ext cx="2943925" cy="2943925"/>
          </a:xfrm>
          <a:prstGeom prst="rect">
            <a:avLst/>
          </a:prstGeom>
        </p:spPr>
      </p:pic>
    </p:spTree>
    <p:extLst>
      <p:ext uri="{BB962C8B-B14F-4D97-AF65-F5344CB8AC3E}">
        <p14:creationId xmlns:p14="http://schemas.microsoft.com/office/powerpoint/2010/main" val="211210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9B94AA-EE49-4EB5-A2BE-F72196082ACE}"/>
              </a:ext>
            </a:extLst>
          </p:cNvPr>
          <p:cNvSpPr>
            <a:spLocks noGrp="1"/>
          </p:cNvSpPr>
          <p:nvPr>
            <p:ph type="body" idx="1"/>
          </p:nvPr>
        </p:nvSpPr>
        <p:spPr>
          <a:xfrm>
            <a:off x="271904" y="1933577"/>
            <a:ext cx="8600192" cy="4084212"/>
          </a:xfrm>
        </p:spPr>
        <p:txBody>
          <a:bodyPr/>
          <a:lstStyle/>
          <a:p>
            <a:pPr marL="63500" indent="0">
              <a:buNone/>
            </a:pPr>
            <a:r>
              <a:rPr lang="en-US" sz="2400" dirty="0"/>
              <a:t>While the most common citation for programs and sponsoring institutions – ACGME is still very intent on Improvement</a:t>
            </a:r>
          </a:p>
          <a:p>
            <a:pPr marL="63500" indent="0">
              <a:buNone/>
            </a:pPr>
            <a:endParaRPr lang="en-US" sz="1400" dirty="0"/>
          </a:p>
          <a:p>
            <a:pPr marL="63500" indent="0">
              <a:buNone/>
            </a:pPr>
            <a:r>
              <a:rPr lang="en-US" sz="2400" dirty="0"/>
              <a:t>Documentation Expected</a:t>
            </a:r>
          </a:p>
          <a:p>
            <a:r>
              <a:rPr lang="en-US" sz="2000" dirty="0"/>
              <a:t>GME Level – independent verification </a:t>
            </a:r>
          </a:p>
          <a:p>
            <a:r>
              <a:rPr lang="en-US" sz="2000" dirty="0"/>
              <a:t>It is not apparent that the Sponsoring Institution provides oversight of work hours that is independent of programs’ processes</a:t>
            </a:r>
          </a:p>
          <a:p>
            <a:r>
              <a:rPr lang="en-US" sz="2000" dirty="0"/>
              <a:t>GMEC documentation:</a:t>
            </a:r>
          </a:p>
          <a:p>
            <a:pPr lvl="2"/>
            <a:r>
              <a:rPr lang="en-US" dirty="0"/>
              <a:t>Review of work hour reports</a:t>
            </a:r>
          </a:p>
          <a:p>
            <a:pPr lvl="2"/>
            <a:r>
              <a:rPr lang="en-US" dirty="0"/>
              <a:t>Discussions about trends and issues with work hours</a:t>
            </a:r>
          </a:p>
          <a:p>
            <a:endParaRPr lang="en-US" dirty="0"/>
          </a:p>
        </p:txBody>
      </p:sp>
      <p:sp>
        <p:nvSpPr>
          <p:cNvPr id="3" name="Title 2">
            <a:extLst>
              <a:ext uri="{FF2B5EF4-FFF2-40B4-BE49-F238E27FC236}">
                <a16:creationId xmlns:a16="http://schemas.microsoft.com/office/drawing/2014/main" id="{E44D3AA8-C90C-45DF-9E2E-DC2DA153B0D3}"/>
              </a:ext>
            </a:extLst>
          </p:cNvPr>
          <p:cNvSpPr>
            <a:spLocks noGrp="1"/>
          </p:cNvSpPr>
          <p:nvPr>
            <p:ph type="title"/>
          </p:nvPr>
        </p:nvSpPr>
        <p:spPr/>
        <p:txBody>
          <a:bodyPr/>
          <a:lstStyle/>
          <a:p>
            <a:r>
              <a:rPr lang="en-US" dirty="0"/>
              <a:t>Work Hour </a:t>
            </a:r>
            <a:br>
              <a:rPr lang="en-US" dirty="0"/>
            </a:br>
            <a:r>
              <a:rPr lang="en-US" dirty="0"/>
              <a:t>Citations</a:t>
            </a:r>
          </a:p>
        </p:txBody>
      </p:sp>
      <p:sp>
        <p:nvSpPr>
          <p:cNvPr id="4" name="Slide Number Placeholder 3">
            <a:extLst>
              <a:ext uri="{FF2B5EF4-FFF2-40B4-BE49-F238E27FC236}">
                <a16:creationId xmlns:a16="http://schemas.microsoft.com/office/drawing/2014/main" id="{F55CF7EA-3736-4574-BA54-F6CF0DF361E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dirty="0"/>
          </a:p>
        </p:txBody>
      </p:sp>
      <p:sp>
        <p:nvSpPr>
          <p:cNvPr id="5" name="Footer Placeholder 3">
            <a:extLst>
              <a:ext uri="{FF2B5EF4-FFF2-40B4-BE49-F238E27FC236}">
                <a16:creationId xmlns:a16="http://schemas.microsoft.com/office/drawing/2014/main" id="{36266145-DECA-4D6B-80FC-0027B6B1E494}"/>
              </a:ext>
            </a:extLst>
          </p:cNvPr>
          <p:cNvSpPr>
            <a:spLocks noGrp="1"/>
          </p:cNvSpPr>
          <p:nvPr>
            <p:ph type="ftr" idx="11"/>
          </p:nvPr>
        </p:nvSpPr>
        <p:spPr>
          <a:xfrm>
            <a:off x="3028950" y="6433130"/>
            <a:ext cx="3086100" cy="365125"/>
          </a:xfrm>
        </p:spPr>
        <p:txBody>
          <a:bodyPr/>
          <a:lstStyle/>
          <a:p>
            <a:r>
              <a:rPr lang="en-US" dirty="0"/>
              <a:t>Presented by Partners in Medical Education, Inc. 2020</a:t>
            </a:r>
          </a:p>
        </p:txBody>
      </p:sp>
      <p:pic>
        <p:nvPicPr>
          <p:cNvPr id="7" name="Picture 6" descr="A picture containing young, looking, sitting, cellphone&#10;&#10;Description automatically generated">
            <a:extLst>
              <a:ext uri="{FF2B5EF4-FFF2-40B4-BE49-F238E27FC236}">
                <a16:creationId xmlns:a16="http://schemas.microsoft.com/office/drawing/2014/main" id="{C6C3AAE5-233A-4D99-918D-3E64591924A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017247" y="353194"/>
            <a:ext cx="2498103" cy="1398938"/>
          </a:xfrm>
          <a:prstGeom prst="rect">
            <a:avLst/>
          </a:prstGeom>
        </p:spPr>
      </p:pic>
    </p:spTree>
    <p:extLst>
      <p:ext uri="{BB962C8B-B14F-4D97-AF65-F5344CB8AC3E}">
        <p14:creationId xmlns:p14="http://schemas.microsoft.com/office/powerpoint/2010/main" val="2321794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665823-DE7A-40A4-825C-704A23374984}"/>
              </a:ext>
            </a:extLst>
          </p:cNvPr>
          <p:cNvSpPr>
            <a:spLocks noGrp="1"/>
          </p:cNvSpPr>
          <p:nvPr>
            <p:ph type="body" idx="1"/>
          </p:nvPr>
        </p:nvSpPr>
        <p:spPr/>
        <p:txBody>
          <a:bodyPr/>
          <a:lstStyle/>
          <a:p>
            <a:pPr marL="63500" indent="0">
              <a:buNone/>
            </a:pPr>
            <a:r>
              <a:rPr lang="en-US" dirty="0"/>
              <a:t>Program Level</a:t>
            </a:r>
          </a:p>
          <a:p>
            <a:r>
              <a:rPr lang="en-US" dirty="0"/>
              <a:t>Action Plan table demonstrating continual monitoring of the work hours</a:t>
            </a:r>
          </a:p>
          <a:p>
            <a:r>
              <a:rPr lang="en-US" dirty="0"/>
              <a:t>Tracking and trending of violations</a:t>
            </a:r>
          </a:p>
          <a:p>
            <a:r>
              <a:rPr lang="en-US" dirty="0"/>
              <a:t>Ensuring that residents are logging work hours (work hour compliance)</a:t>
            </a:r>
          </a:p>
          <a:p>
            <a:r>
              <a:rPr lang="en-US" dirty="0"/>
              <a:t>Attestations by residents and faculty – Best Practice</a:t>
            </a:r>
          </a:p>
        </p:txBody>
      </p:sp>
      <p:sp>
        <p:nvSpPr>
          <p:cNvPr id="3" name="Title 2">
            <a:extLst>
              <a:ext uri="{FF2B5EF4-FFF2-40B4-BE49-F238E27FC236}">
                <a16:creationId xmlns:a16="http://schemas.microsoft.com/office/drawing/2014/main" id="{E2631FE9-C1F0-493F-AC45-3E666BB5DA78}"/>
              </a:ext>
            </a:extLst>
          </p:cNvPr>
          <p:cNvSpPr>
            <a:spLocks noGrp="1"/>
          </p:cNvSpPr>
          <p:nvPr>
            <p:ph type="title"/>
          </p:nvPr>
        </p:nvSpPr>
        <p:spPr/>
        <p:txBody>
          <a:bodyPr/>
          <a:lstStyle/>
          <a:p>
            <a:r>
              <a:rPr lang="en-US" dirty="0"/>
              <a:t>Work Hour </a:t>
            </a:r>
            <a:br>
              <a:rPr lang="en-US" dirty="0"/>
            </a:br>
            <a:r>
              <a:rPr lang="en-US" dirty="0"/>
              <a:t>Citations</a:t>
            </a:r>
          </a:p>
        </p:txBody>
      </p:sp>
      <p:sp>
        <p:nvSpPr>
          <p:cNvPr id="4" name="Slide Number Placeholder 3">
            <a:extLst>
              <a:ext uri="{FF2B5EF4-FFF2-40B4-BE49-F238E27FC236}">
                <a16:creationId xmlns:a16="http://schemas.microsoft.com/office/drawing/2014/main" id="{03FAA2CB-75B8-48E8-B53B-E7C83BCE4F3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dirty="0"/>
          </a:p>
        </p:txBody>
      </p:sp>
      <p:sp>
        <p:nvSpPr>
          <p:cNvPr id="5" name="Footer Placeholder 3">
            <a:extLst>
              <a:ext uri="{FF2B5EF4-FFF2-40B4-BE49-F238E27FC236}">
                <a16:creationId xmlns:a16="http://schemas.microsoft.com/office/drawing/2014/main" id="{50C0108F-4F12-42BA-BB4C-883A190E63A1}"/>
              </a:ext>
            </a:extLst>
          </p:cNvPr>
          <p:cNvSpPr>
            <a:spLocks noGrp="1"/>
          </p:cNvSpPr>
          <p:nvPr>
            <p:ph type="ftr" idx="11"/>
          </p:nvPr>
        </p:nvSpPr>
        <p:spPr>
          <a:xfrm>
            <a:off x="3028950" y="6433130"/>
            <a:ext cx="3086100" cy="365125"/>
          </a:xfrm>
        </p:spPr>
        <p:txBody>
          <a:bodyPr/>
          <a:lstStyle/>
          <a:p>
            <a:r>
              <a:rPr lang="en-US" dirty="0"/>
              <a:t>Presented by Partners in Medical Education, Inc. 2020</a:t>
            </a:r>
          </a:p>
        </p:txBody>
      </p:sp>
      <p:pic>
        <p:nvPicPr>
          <p:cNvPr id="7" name="Picture 6" descr="A picture containing young, looking, sitting, cellphone&#10;&#10;Description automatically generated">
            <a:extLst>
              <a:ext uri="{FF2B5EF4-FFF2-40B4-BE49-F238E27FC236}">
                <a16:creationId xmlns:a16="http://schemas.microsoft.com/office/drawing/2014/main" id="{82659A43-84CD-4819-A423-BF304A8F692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017247" y="353194"/>
            <a:ext cx="2498103" cy="1398938"/>
          </a:xfrm>
          <a:prstGeom prst="rect">
            <a:avLst/>
          </a:prstGeom>
        </p:spPr>
      </p:pic>
    </p:spTree>
    <p:extLst>
      <p:ext uri="{BB962C8B-B14F-4D97-AF65-F5344CB8AC3E}">
        <p14:creationId xmlns:p14="http://schemas.microsoft.com/office/powerpoint/2010/main" val="2731483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3E1786E-9760-4D13-B23D-E892FC405E00}"/>
              </a:ext>
            </a:extLst>
          </p:cNvPr>
          <p:cNvSpPr>
            <a:spLocks noGrp="1"/>
          </p:cNvSpPr>
          <p:nvPr>
            <p:ph type="body" idx="1"/>
          </p:nvPr>
        </p:nvSpPr>
        <p:spPr>
          <a:xfrm>
            <a:off x="281037" y="1443671"/>
            <a:ext cx="8581926" cy="4150200"/>
          </a:xfrm>
        </p:spPr>
        <p:txBody>
          <a:bodyPr/>
          <a:lstStyle/>
          <a:p>
            <a:r>
              <a:rPr lang="en-US" sz="2400" dirty="0"/>
              <a:t>Leadership Changes </a:t>
            </a:r>
          </a:p>
          <a:p>
            <a:pPr lvl="1"/>
            <a:r>
              <a:rPr lang="en-US" sz="2000" dirty="0"/>
              <a:t>program director, APD</a:t>
            </a:r>
          </a:p>
          <a:p>
            <a:r>
              <a:rPr lang="en-US" sz="2400" dirty="0"/>
              <a:t>Faculty Changes</a:t>
            </a:r>
          </a:p>
          <a:p>
            <a:pPr lvl="1"/>
            <a:r>
              <a:rPr lang="en-US" sz="2000" dirty="0"/>
              <a:t>losses &amp; additions</a:t>
            </a:r>
          </a:p>
          <a:p>
            <a:r>
              <a:rPr lang="en-US" sz="2400" dirty="0"/>
              <a:t>Curriculum Changes</a:t>
            </a:r>
          </a:p>
          <a:p>
            <a:r>
              <a:rPr lang="en-US" sz="2400" dirty="0"/>
              <a:t>Significant changes to educational program</a:t>
            </a:r>
          </a:p>
          <a:p>
            <a:pPr lvl="1"/>
            <a:r>
              <a:rPr lang="en-US" sz="2000" dirty="0"/>
              <a:t>consider informing the RC – some require it, but all appreciate the heads up</a:t>
            </a:r>
          </a:p>
          <a:p>
            <a:r>
              <a:rPr lang="en-US" sz="2400" dirty="0"/>
              <a:t>Major impact events (i.e., a merger)</a:t>
            </a:r>
          </a:p>
          <a:p>
            <a:r>
              <a:rPr lang="en-US" sz="2400" dirty="0"/>
              <a:t>Addressing ACGME Survey Issues</a:t>
            </a:r>
          </a:p>
          <a:p>
            <a:pPr lvl="1"/>
            <a:r>
              <a:rPr lang="en-US" sz="2000" dirty="0"/>
              <a:t>focus on 2019, if you do not have 2020; or on your own internal survey results</a:t>
            </a:r>
          </a:p>
        </p:txBody>
      </p:sp>
      <p:sp>
        <p:nvSpPr>
          <p:cNvPr id="3" name="Title 2">
            <a:extLst>
              <a:ext uri="{FF2B5EF4-FFF2-40B4-BE49-F238E27FC236}">
                <a16:creationId xmlns:a16="http://schemas.microsoft.com/office/drawing/2014/main" id="{16E4C12E-6729-4E62-88BF-06C2E9C91FBE}"/>
              </a:ext>
            </a:extLst>
          </p:cNvPr>
          <p:cNvSpPr>
            <a:spLocks noGrp="1"/>
          </p:cNvSpPr>
          <p:nvPr>
            <p:ph type="title"/>
          </p:nvPr>
        </p:nvSpPr>
        <p:spPr/>
        <p:txBody>
          <a:bodyPr/>
          <a:lstStyle/>
          <a:p>
            <a:r>
              <a:rPr lang="en-US" dirty="0"/>
              <a:t>Major Changes</a:t>
            </a:r>
          </a:p>
        </p:txBody>
      </p:sp>
      <p:sp>
        <p:nvSpPr>
          <p:cNvPr id="4" name="Slide Number Placeholder 3">
            <a:extLst>
              <a:ext uri="{FF2B5EF4-FFF2-40B4-BE49-F238E27FC236}">
                <a16:creationId xmlns:a16="http://schemas.microsoft.com/office/drawing/2014/main" id="{0814870E-5CD2-4000-939C-7D55B77CE67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dirty="0"/>
          </a:p>
        </p:txBody>
      </p:sp>
      <p:sp>
        <p:nvSpPr>
          <p:cNvPr id="5" name="Footer Placeholder 3">
            <a:extLst>
              <a:ext uri="{FF2B5EF4-FFF2-40B4-BE49-F238E27FC236}">
                <a16:creationId xmlns:a16="http://schemas.microsoft.com/office/drawing/2014/main" id="{DE59B1AC-3BF6-448C-91C6-F96BF5ADB05E}"/>
              </a:ext>
            </a:extLst>
          </p:cNvPr>
          <p:cNvSpPr>
            <a:spLocks noGrp="1"/>
          </p:cNvSpPr>
          <p:nvPr>
            <p:ph type="ftr" idx="11"/>
          </p:nvPr>
        </p:nvSpPr>
        <p:spPr>
          <a:xfrm>
            <a:off x="3028950" y="6433130"/>
            <a:ext cx="3086100" cy="365125"/>
          </a:xfrm>
        </p:spPr>
        <p:txBody>
          <a:bodyPr/>
          <a:lstStyle/>
          <a:p>
            <a:r>
              <a:rPr lang="en-US" dirty="0"/>
              <a:t>Presented by Partners in Medical Education, Inc. 2020</a:t>
            </a:r>
          </a:p>
        </p:txBody>
      </p:sp>
      <p:sp>
        <p:nvSpPr>
          <p:cNvPr id="9" name="Star: 32 Points 8">
            <a:extLst>
              <a:ext uri="{FF2B5EF4-FFF2-40B4-BE49-F238E27FC236}">
                <a16:creationId xmlns:a16="http://schemas.microsoft.com/office/drawing/2014/main" id="{ADCA2223-DC7C-4B36-9D1A-1BD36D51B5A7}"/>
              </a:ext>
            </a:extLst>
          </p:cNvPr>
          <p:cNvSpPr/>
          <p:nvPr/>
        </p:nvSpPr>
        <p:spPr>
          <a:xfrm>
            <a:off x="5288438" y="604411"/>
            <a:ext cx="3246356" cy="3015482"/>
          </a:xfrm>
          <a:prstGeom prst="star32">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It is critical to use this section wisely</a:t>
            </a:r>
          </a:p>
        </p:txBody>
      </p:sp>
    </p:spTree>
    <p:extLst>
      <p:ext uri="{BB962C8B-B14F-4D97-AF65-F5344CB8AC3E}">
        <p14:creationId xmlns:p14="http://schemas.microsoft.com/office/powerpoint/2010/main" val="2963870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3A2DD7-3FC5-46BC-AD0E-AD4C70C14043}"/>
              </a:ext>
            </a:extLst>
          </p:cNvPr>
          <p:cNvSpPr>
            <a:spLocks noGrp="1"/>
          </p:cNvSpPr>
          <p:nvPr>
            <p:ph type="body" idx="1"/>
          </p:nvPr>
        </p:nvSpPr>
        <p:spPr>
          <a:xfrm>
            <a:off x="628649" y="1738058"/>
            <a:ext cx="8134823" cy="4438905"/>
          </a:xfrm>
        </p:spPr>
        <p:txBody>
          <a:bodyPr/>
          <a:lstStyle/>
          <a:p>
            <a:pPr marL="63500" indent="0">
              <a:buNone/>
            </a:pPr>
            <a:r>
              <a:rPr lang="en-US" dirty="0"/>
              <a:t>Due to the feedback received after the 2019 ADS update:</a:t>
            </a:r>
          </a:p>
          <a:p>
            <a:r>
              <a:rPr lang="en-US" dirty="0"/>
              <a:t>Less narrative</a:t>
            </a:r>
          </a:p>
          <a:p>
            <a:pPr lvl="1"/>
            <a:r>
              <a:rPr lang="en-US" dirty="0"/>
              <a:t>Narrative responses carry over so you can see how you responded last year</a:t>
            </a:r>
          </a:p>
          <a:p>
            <a:r>
              <a:rPr lang="en-US" dirty="0"/>
              <a:t>More radio buttons</a:t>
            </a:r>
          </a:p>
          <a:p>
            <a:r>
              <a:rPr lang="en-US" dirty="0"/>
              <a:t>Fewer questions overall</a:t>
            </a:r>
          </a:p>
          <a:p>
            <a:r>
              <a:rPr lang="en-US" dirty="0"/>
              <a:t>Still no way for DIO to sign-off on program updates</a:t>
            </a:r>
          </a:p>
          <a:p>
            <a:pPr marL="546100" lvl="1" indent="0">
              <a:buNone/>
            </a:pPr>
            <a:r>
              <a:rPr lang="en-US" dirty="0"/>
              <a:t>	 [</a:t>
            </a:r>
            <a:r>
              <a:rPr lang="en-US" dirty="0">
                <a:solidFill>
                  <a:srgbClr val="FF0000"/>
                </a:solidFill>
              </a:rPr>
              <a:t>See proposed IR…oversight of ADS</a:t>
            </a:r>
            <a:r>
              <a:rPr lang="en-US" dirty="0"/>
              <a:t>]</a:t>
            </a:r>
          </a:p>
          <a:p>
            <a:endParaRPr lang="en-US" dirty="0"/>
          </a:p>
        </p:txBody>
      </p:sp>
      <p:sp>
        <p:nvSpPr>
          <p:cNvPr id="3" name="Title 2">
            <a:extLst>
              <a:ext uri="{FF2B5EF4-FFF2-40B4-BE49-F238E27FC236}">
                <a16:creationId xmlns:a16="http://schemas.microsoft.com/office/drawing/2014/main" id="{0A30E7BF-B004-49E0-A3A7-C450121C9B75}"/>
              </a:ext>
            </a:extLst>
          </p:cNvPr>
          <p:cNvSpPr>
            <a:spLocks noGrp="1"/>
          </p:cNvSpPr>
          <p:nvPr>
            <p:ph type="title"/>
          </p:nvPr>
        </p:nvSpPr>
        <p:spPr/>
        <p:txBody>
          <a:bodyPr/>
          <a:lstStyle/>
          <a:p>
            <a:r>
              <a:rPr lang="en-US" dirty="0"/>
              <a:t>General Changes</a:t>
            </a:r>
          </a:p>
        </p:txBody>
      </p:sp>
      <p:sp>
        <p:nvSpPr>
          <p:cNvPr id="4" name="Slide Number Placeholder 3">
            <a:extLst>
              <a:ext uri="{FF2B5EF4-FFF2-40B4-BE49-F238E27FC236}">
                <a16:creationId xmlns:a16="http://schemas.microsoft.com/office/drawing/2014/main" id="{E2449A8A-7756-4584-9A65-ABD1485D9FD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dirty="0"/>
          </a:p>
        </p:txBody>
      </p:sp>
      <p:sp>
        <p:nvSpPr>
          <p:cNvPr id="5" name="Footer Placeholder 3">
            <a:extLst>
              <a:ext uri="{FF2B5EF4-FFF2-40B4-BE49-F238E27FC236}">
                <a16:creationId xmlns:a16="http://schemas.microsoft.com/office/drawing/2014/main" id="{4F947CD9-C46B-442E-AC73-47D1207AD29E}"/>
              </a:ext>
            </a:extLst>
          </p:cNvPr>
          <p:cNvSpPr>
            <a:spLocks noGrp="1"/>
          </p:cNvSpPr>
          <p:nvPr>
            <p:ph type="ftr" idx="11"/>
          </p:nvPr>
        </p:nvSpPr>
        <p:spPr>
          <a:xfrm>
            <a:off x="3028950" y="6433130"/>
            <a:ext cx="3086100" cy="365125"/>
          </a:xfrm>
        </p:spPr>
        <p:txBody>
          <a:bodyPr/>
          <a:lstStyle/>
          <a:p>
            <a:r>
              <a:rPr lang="en-US" dirty="0"/>
              <a:t>Presented by Partners in Medical Education, Inc. 2020</a:t>
            </a:r>
          </a:p>
        </p:txBody>
      </p:sp>
    </p:spTree>
    <p:extLst>
      <p:ext uri="{BB962C8B-B14F-4D97-AF65-F5344CB8AC3E}">
        <p14:creationId xmlns:p14="http://schemas.microsoft.com/office/powerpoint/2010/main" val="1934395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133A14-6AFE-4C88-B121-A70FBF5C7E0B}"/>
              </a:ext>
            </a:extLst>
          </p:cNvPr>
          <p:cNvSpPr>
            <a:spLocks noGrp="1"/>
          </p:cNvSpPr>
          <p:nvPr>
            <p:ph type="body" idx="1"/>
          </p:nvPr>
        </p:nvSpPr>
        <p:spPr/>
        <p:txBody>
          <a:bodyPr/>
          <a:lstStyle/>
          <a:p>
            <a:pPr marL="520700" lvl="1" indent="0">
              <a:buNone/>
            </a:pPr>
            <a:r>
              <a:rPr lang="en-US" sz="2800" dirty="0"/>
              <a:t>How are residents/fellows informed of assignments, duties of each rotation and goals and objectives of each assignment?</a:t>
            </a:r>
          </a:p>
          <a:p>
            <a:pPr marL="520700" lvl="1" indent="0">
              <a:buNone/>
            </a:pPr>
            <a:endParaRPr lang="en-US" sz="2800" dirty="0"/>
          </a:p>
          <a:p>
            <a:pPr marL="520700" lvl="1" indent="0">
              <a:buNone/>
            </a:pPr>
            <a:r>
              <a:rPr lang="en-US" sz="2400" dirty="0"/>
              <a:t>What other learners will be sharing educational or clinical experiences with residents/fellows? </a:t>
            </a:r>
          </a:p>
          <a:p>
            <a:pPr marL="546100" lvl="1" indent="0">
              <a:buNone/>
            </a:pPr>
            <a:r>
              <a:rPr lang="en-US" sz="2000" dirty="0">
                <a:solidFill>
                  <a:srgbClr val="FF0000"/>
                </a:solidFill>
              </a:rPr>
              <a:t>(How this enriches resident experience remains free text)</a:t>
            </a:r>
          </a:p>
          <a:p>
            <a:pPr marL="546100" lvl="1" indent="0">
              <a:buNone/>
            </a:pPr>
            <a:endParaRPr lang="en-US" sz="2400" dirty="0">
              <a:solidFill>
                <a:srgbClr val="FF0000"/>
              </a:solidFill>
            </a:endParaRPr>
          </a:p>
          <a:p>
            <a:pPr marL="546100" lvl="1" indent="0">
              <a:buNone/>
            </a:pPr>
            <a:r>
              <a:rPr lang="en-US" sz="2400" dirty="0"/>
              <a:t>What are residents/fellows taught about pain management, including recognition of signs of addiction?</a:t>
            </a:r>
          </a:p>
          <a:p>
            <a:pPr marL="546100" lvl="1" indent="0">
              <a:buNone/>
            </a:pPr>
            <a:endParaRPr lang="en-US" dirty="0">
              <a:solidFill>
                <a:srgbClr val="FF0000"/>
              </a:solidFill>
            </a:endParaRPr>
          </a:p>
        </p:txBody>
      </p:sp>
      <p:sp>
        <p:nvSpPr>
          <p:cNvPr id="3" name="Title 2">
            <a:extLst>
              <a:ext uri="{FF2B5EF4-FFF2-40B4-BE49-F238E27FC236}">
                <a16:creationId xmlns:a16="http://schemas.microsoft.com/office/drawing/2014/main" id="{FC6BB1A5-9300-4727-AE8C-CFFFD52DAF20}"/>
              </a:ext>
            </a:extLst>
          </p:cNvPr>
          <p:cNvSpPr>
            <a:spLocks noGrp="1"/>
          </p:cNvSpPr>
          <p:nvPr>
            <p:ph type="title"/>
          </p:nvPr>
        </p:nvSpPr>
        <p:spPr/>
        <p:txBody>
          <a:bodyPr/>
          <a:lstStyle/>
          <a:p>
            <a:r>
              <a:rPr lang="en-US" dirty="0"/>
              <a:t>ADS Changes</a:t>
            </a:r>
          </a:p>
        </p:txBody>
      </p:sp>
      <p:sp>
        <p:nvSpPr>
          <p:cNvPr id="4" name="Slide Number Placeholder 3">
            <a:extLst>
              <a:ext uri="{FF2B5EF4-FFF2-40B4-BE49-F238E27FC236}">
                <a16:creationId xmlns:a16="http://schemas.microsoft.com/office/drawing/2014/main" id="{3F04C334-FDC4-4C40-A884-DC70C9974EA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dirty="0"/>
          </a:p>
        </p:txBody>
      </p:sp>
      <p:pic>
        <p:nvPicPr>
          <p:cNvPr id="8" name="Picture 7" descr="A picture containing table&#10;&#10;Description automatically generated">
            <a:extLst>
              <a:ext uri="{FF2B5EF4-FFF2-40B4-BE49-F238E27FC236}">
                <a16:creationId xmlns:a16="http://schemas.microsoft.com/office/drawing/2014/main" id="{F3ABDA48-9D39-485A-903A-E737AC4DA30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42232" y="1738058"/>
            <a:ext cx="969302" cy="969302"/>
          </a:xfrm>
          <a:prstGeom prst="rect">
            <a:avLst/>
          </a:prstGeom>
        </p:spPr>
      </p:pic>
      <p:pic>
        <p:nvPicPr>
          <p:cNvPr id="10" name="Picture 9" descr="A picture containing table&#10;&#10;Description automatically generated">
            <a:extLst>
              <a:ext uri="{FF2B5EF4-FFF2-40B4-BE49-F238E27FC236}">
                <a16:creationId xmlns:a16="http://schemas.microsoft.com/office/drawing/2014/main" id="{81D702F3-72EA-44F4-B5F9-5BF01FA2811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42233" y="4969146"/>
            <a:ext cx="969301" cy="969301"/>
          </a:xfrm>
          <a:prstGeom prst="rect">
            <a:avLst/>
          </a:prstGeom>
        </p:spPr>
      </p:pic>
      <p:pic>
        <p:nvPicPr>
          <p:cNvPr id="11" name="Picture 10" descr="A picture containing table&#10;&#10;Description automatically generated">
            <a:extLst>
              <a:ext uri="{FF2B5EF4-FFF2-40B4-BE49-F238E27FC236}">
                <a16:creationId xmlns:a16="http://schemas.microsoft.com/office/drawing/2014/main" id="{85ABDAB0-7266-4C8F-8419-85FF6A62F82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42233" y="3404170"/>
            <a:ext cx="969301" cy="969301"/>
          </a:xfrm>
          <a:prstGeom prst="rect">
            <a:avLst/>
          </a:prstGeom>
        </p:spPr>
      </p:pic>
      <p:sp>
        <p:nvSpPr>
          <p:cNvPr id="9" name="Footer Placeholder 3">
            <a:extLst>
              <a:ext uri="{FF2B5EF4-FFF2-40B4-BE49-F238E27FC236}">
                <a16:creationId xmlns:a16="http://schemas.microsoft.com/office/drawing/2014/main" id="{F00765D4-62E2-47C2-9A7E-C57B6E35BD11}"/>
              </a:ext>
            </a:extLst>
          </p:cNvPr>
          <p:cNvSpPr>
            <a:spLocks noGrp="1"/>
          </p:cNvSpPr>
          <p:nvPr>
            <p:ph type="ftr" idx="11"/>
          </p:nvPr>
        </p:nvSpPr>
        <p:spPr>
          <a:xfrm>
            <a:off x="3028950" y="6433130"/>
            <a:ext cx="3086100" cy="365125"/>
          </a:xfrm>
        </p:spPr>
        <p:txBody>
          <a:bodyPr/>
          <a:lstStyle/>
          <a:p>
            <a:r>
              <a:rPr lang="en-US" dirty="0"/>
              <a:t>Presented by Partners in Medical Education, Inc. 2020</a:t>
            </a:r>
          </a:p>
        </p:txBody>
      </p:sp>
    </p:spTree>
    <p:extLst>
      <p:ext uri="{BB962C8B-B14F-4D97-AF65-F5344CB8AC3E}">
        <p14:creationId xmlns:p14="http://schemas.microsoft.com/office/powerpoint/2010/main" val="2850094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133A14-6AFE-4C88-B121-A70FBF5C7E0B}"/>
              </a:ext>
            </a:extLst>
          </p:cNvPr>
          <p:cNvSpPr>
            <a:spLocks noGrp="1"/>
          </p:cNvSpPr>
          <p:nvPr>
            <p:ph type="body" idx="1"/>
          </p:nvPr>
        </p:nvSpPr>
        <p:spPr>
          <a:xfrm>
            <a:off x="628650" y="1429833"/>
            <a:ext cx="7886700" cy="4438905"/>
          </a:xfrm>
        </p:spPr>
        <p:txBody>
          <a:bodyPr/>
          <a:lstStyle/>
          <a:p>
            <a:pPr marL="520700" lvl="1" indent="0" algn="ctr">
              <a:buNone/>
            </a:pPr>
            <a:r>
              <a:rPr lang="en-US" sz="2800" dirty="0"/>
              <a:t>From # hours to % FTE time</a:t>
            </a:r>
          </a:p>
          <a:p>
            <a:pPr marL="520700" lvl="1" indent="0">
              <a:buNone/>
            </a:pPr>
            <a:endParaRPr lang="en-US" sz="2800" dirty="0"/>
          </a:p>
          <a:p>
            <a:pPr marL="520700" lvl="1" indent="0">
              <a:buNone/>
            </a:pPr>
            <a:r>
              <a:rPr lang="en-US" sz="2800" dirty="0"/>
              <a:t>What percent of FTE salary support is allocated to the program director for non-clinical time devoted to the administration of this program?</a:t>
            </a:r>
          </a:p>
          <a:p>
            <a:pPr marL="520700" lvl="1" indent="0">
              <a:buNone/>
            </a:pPr>
            <a:endParaRPr lang="en-US" sz="2800" dirty="0"/>
          </a:p>
          <a:p>
            <a:pPr marL="520700" lvl="1" indent="0">
              <a:buNone/>
            </a:pPr>
            <a:r>
              <a:rPr lang="en-US" sz="2800" dirty="0"/>
              <a:t>What percent of FTE salary support is allocated to the program coordinator for time devoted to the administration of this program?</a:t>
            </a:r>
          </a:p>
          <a:p>
            <a:pPr marL="546100" lvl="1" indent="0">
              <a:buNone/>
            </a:pPr>
            <a:endParaRPr lang="en-US" dirty="0">
              <a:solidFill>
                <a:srgbClr val="FF0000"/>
              </a:solidFill>
            </a:endParaRPr>
          </a:p>
        </p:txBody>
      </p:sp>
      <p:sp>
        <p:nvSpPr>
          <p:cNvPr id="3" name="Title 2">
            <a:extLst>
              <a:ext uri="{FF2B5EF4-FFF2-40B4-BE49-F238E27FC236}">
                <a16:creationId xmlns:a16="http://schemas.microsoft.com/office/drawing/2014/main" id="{FC6BB1A5-9300-4727-AE8C-CFFFD52DAF20}"/>
              </a:ext>
            </a:extLst>
          </p:cNvPr>
          <p:cNvSpPr>
            <a:spLocks noGrp="1"/>
          </p:cNvSpPr>
          <p:nvPr>
            <p:ph type="title"/>
          </p:nvPr>
        </p:nvSpPr>
        <p:spPr/>
        <p:txBody>
          <a:bodyPr/>
          <a:lstStyle/>
          <a:p>
            <a:r>
              <a:rPr lang="en-US" dirty="0"/>
              <a:t>ADS Changes</a:t>
            </a:r>
          </a:p>
        </p:txBody>
      </p:sp>
      <p:sp>
        <p:nvSpPr>
          <p:cNvPr id="4" name="Slide Number Placeholder 3">
            <a:extLst>
              <a:ext uri="{FF2B5EF4-FFF2-40B4-BE49-F238E27FC236}">
                <a16:creationId xmlns:a16="http://schemas.microsoft.com/office/drawing/2014/main" id="{3F04C334-FDC4-4C40-A884-DC70C9974EA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dirty="0"/>
          </a:p>
        </p:txBody>
      </p:sp>
      <p:pic>
        <p:nvPicPr>
          <p:cNvPr id="6" name="Picture 5" descr="A clock that is on a table&#10;&#10;Description automatically generated">
            <a:extLst>
              <a:ext uri="{FF2B5EF4-FFF2-40B4-BE49-F238E27FC236}">
                <a16:creationId xmlns:a16="http://schemas.microsoft.com/office/drawing/2014/main" id="{CD13583B-BCD6-4E42-BE80-F226283B010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154656" y="238945"/>
            <a:ext cx="1829727" cy="2110285"/>
          </a:xfrm>
          <a:prstGeom prst="rect">
            <a:avLst/>
          </a:prstGeom>
        </p:spPr>
      </p:pic>
      <p:sp>
        <p:nvSpPr>
          <p:cNvPr id="8" name="Footer Placeholder 3">
            <a:extLst>
              <a:ext uri="{FF2B5EF4-FFF2-40B4-BE49-F238E27FC236}">
                <a16:creationId xmlns:a16="http://schemas.microsoft.com/office/drawing/2014/main" id="{A2DCD24F-9B2D-478D-BBA8-80E1B11ACA77}"/>
              </a:ext>
            </a:extLst>
          </p:cNvPr>
          <p:cNvSpPr>
            <a:spLocks noGrp="1"/>
          </p:cNvSpPr>
          <p:nvPr>
            <p:ph type="ftr" idx="11"/>
          </p:nvPr>
        </p:nvSpPr>
        <p:spPr>
          <a:xfrm>
            <a:off x="3028950" y="6433130"/>
            <a:ext cx="3086100" cy="365125"/>
          </a:xfrm>
        </p:spPr>
        <p:txBody>
          <a:bodyPr/>
          <a:lstStyle/>
          <a:p>
            <a:r>
              <a:rPr lang="en-US" dirty="0"/>
              <a:t>Presented by Partners in Medical Education, Inc. 2020</a:t>
            </a:r>
          </a:p>
        </p:txBody>
      </p:sp>
    </p:spTree>
    <p:extLst>
      <p:ext uri="{BB962C8B-B14F-4D97-AF65-F5344CB8AC3E}">
        <p14:creationId xmlns:p14="http://schemas.microsoft.com/office/powerpoint/2010/main" val="1619416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8A94F3A-C0C2-40FF-91DE-C84A2AB5A708}"/>
              </a:ext>
            </a:extLst>
          </p:cNvPr>
          <p:cNvSpPr>
            <a:spLocks noGrp="1"/>
          </p:cNvSpPr>
          <p:nvPr>
            <p:ph type="body" idx="1"/>
          </p:nvPr>
        </p:nvSpPr>
        <p:spPr/>
        <p:txBody>
          <a:bodyPr/>
          <a:lstStyle/>
          <a:p>
            <a:r>
              <a:rPr lang="en-US" dirty="0"/>
              <a:t>Program Directors Guide</a:t>
            </a:r>
          </a:p>
          <a:p>
            <a:pPr lvl="1"/>
            <a:r>
              <a:rPr lang="en-US" dirty="0"/>
              <a:t>Contains examples and further clarification.</a:t>
            </a:r>
          </a:p>
          <a:p>
            <a:pPr lvl="1"/>
            <a:r>
              <a:rPr lang="en-US" dirty="0"/>
              <a:t>Residency and Fellowship editions</a:t>
            </a:r>
          </a:p>
          <a:p>
            <a:r>
              <a:rPr lang="en-US" dirty="0"/>
              <a:t>Avoiding Common Errors in the ADS Annual Update</a:t>
            </a:r>
          </a:p>
          <a:p>
            <a:pPr lvl="1"/>
            <a:r>
              <a:rPr lang="en-US" dirty="0"/>
              <a:t>Block schedule</a:t>
            </a:r>
          </a:p>
          <a:p>
            <a:pPr lvl="1"/>
            <a:r>
              <a:rPr lang="en-US" dirty="0"/>
              <a:t>Responding to citations</a:t>
            </a:r>
          </a:p>
          <a:p>
            <a:pPr lvl="1"/>
            <a:r>
              <a:rPr lang="en-US" dirty="0"/>
              <a:t>Entering scholarly activity</a:t>
            </a:r>
          </a:p>
          <a:p>
            <a:pPr lvl="1"/>
            <a:endParaRPr lang="en-US" dirty="0"/>
          </a:p>
          <a:p>
            <a:pPr marL="546100" lvl="1" indent="0">
              <a:buNone/>
            </a:pPr>
            <a:r>
              <a:rPr lang="en-US" dirty="0"/>
              <a:t>(available at www.acgme.org)</a:t>
            </a:r>
          </a:p>
          <a:p>
            <a:endParaRPr lang="en-US" dirty="0"/>
          </a:p>
          <a:p>
            <a:pPr marL="63500" indent="0">
              <a:buNone/>
            </a:pPr>
            <a:endParaRPr lang="en-US" dirty="0"/>
          </a:p>
        </p:txBody>
      </p:sp>
      <p:sp>
        <p:nvSpPr>
          <p:cNvPr id="3" name="Title 2">
            <a:extLst>
              <a:ext uri="{FF2B5EF4-FFF2-40B4-BE49-F238E27FC236}">
                <a16:creationId xmlns:a16="http://schemas.microsoft.com/office/drawing/2014/main" id="{9A852C9F-AE4E-40BD-AED7-D4A9F6897CF1}"/>
              </a:ext>
            </a:extLst>
          </p:cNvPr>
          <p:cNvSpPr>
            <a:spLocks noGrp="1"/>
          </p:cNvSpPr>
          <p:nvPr>
            <p:ph type="title"/>
          </p:nvPr>
        </p:nvSpPr>
        <p:spPr/>
        <p:txBody>
          <a:bodyPr/>
          <a:lstStyle/>
          <a:p>
            <a:r>
              <a:rPr lang="en-US" dirty="0"/>
              <a:t>ACGME Resources</a:t>
            </a:r>
          </a:p>
        </p:txBody>
      </p:sp>
      <p:sp>
        <p:nvSpPr>
          <p:cNvPr id="4" name="Slide Number Placeholder 3">
            <a:extLst>
              <a:ext uri="{FF2B5EF4-FFF2-40B4-BE49-F238E27FC236}">
                <a16:creationId xmlns:a16="http://schemas.microsoft.com/office/drawing/2014/main" id="{575E1437-DB7D-42F9-9CF9-532E9BEB133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16</a:t>
            </a:fld>
            <a:endParaRPr lang="en-US" dirty="0"/>
          </a:p>
        </p:txBody>
      </p:sp>
      <p:sp>
        <p:nvSpPr>
          <p:cNvPr id="5" name="Footer Placeholder 3">
            <a:extLst>
              <a:ext uri="{FF2B5EF4-FFF2-40B4-BE49-F238E27FC236}">
                <a16:creationId xmlns:a16="http://schemas.microsoft.com/office/drawing/2014/main" id="{D76DFF6C-2475-463C-932C-14F513BB8666}"/>
              </a:ext>
            </a:extLst>
          </p:cNvPr>
          <p:cNvSpPr>
            <a:spLocks noGrp="1"/>
          </p:cNvSpPr>
          <p:nvPr>
            <p:ph type="ftr" idx="11"/>
          </p:nvPr>
        </p:nvSpPr>
        <p:spPr>
          <a:xfrm>
            <a:off x="3028950" y="6433130"/>
            <a:ext cx="3086100" cy="365125"/>
          </a:xfrm>
        </p:spPr>
        <p:txBody>
          <a:bodyPr/>
          <a:lstStyle/>
          <a:p>
            <a:r>
              <a:rPr lang="en-US" dirty="0"/>
              <a:t>Presented by Partners in Medical Education, Inc. 2020</a:t>
            </a:r>
          </a:p>
        </p:txBody>
      </p:sp>
    </p:spTree>
    <p:extLst>
      <p:ext uri="{BB962C8B-B14F-4D97-AF65-F5344CB8AC3E}">
        <p14:creationId xmlns:p14="http://schemas.microsoft.com/office/powerpoint/2010/main" val="1258508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8501B0-DC31-4559-8D0A-835B0C2F0B1C}"/>
              </a:ext>
            </a:extLst>
          </p:cNvPr>
          <p:cNvSpPr>
            <a:spLocks noGrp="1"/>
          </p:cNvSpPr>
          <p:nvPr>
            <p:ph type="body" idx="1"/>
          </p:nvPr>
        </p:nvSpPr>
        <p:spPr/>
        <p:txBody>
          <a:bodyPr/>
          <a:lstStyle/>
          <a:p>
            <a:pPr marL="63500" indent="0">
              <a:buNone/>
            </a:pPr>
            <a:r>
              <a:rPr lang="en-US" dirty="0"/>
              <a:t>ADS Annual Update Worksheet </a:t>
            </a:r>
          </a:p>
        </p:txBody>
      </p:sp>
      <p:sp>
        <p:nvSpPr>
          <p:cNvPr id="3" name="Title 2">
            <a:extLst>
              <a:ext uri="{FF2B5EF4-FFF2-40B4-BE49-F238E27FC236}">
                <a16:creationId xmlns:a16="http://schemas.microsoft.com/office/drawing/2014/main" id="{6A9EC6B4-AB56-4711-ADB5-A5B3E9AC2C6C}"/>
              </a:ext>
            </a:extLst>
          </p:cNvPr>
          <p:cNvSpPr>
            <a:spLocks noGrp="1"/>
          </p:cNvSpPr>
          <p:nvPr>
            <p:ph type="title"/>
          </p:nvPr>
        </p:nvSpPr>
        <p:spPr/>
        <p:txBody>
          <a:bodyPr/>
          <a:lstStyle/>
          <a:p>
            <a:r>
              <a:rPr lang="en-US" dirty="0"/>
              <a:t>Partners Resources	</a:t>
            </a:r>
          </a:p>
        </p:txBody>
      </p:sp>
      <p:sp>
        <p:nvSpPr>
          <p:cNvPr id="4" name="Slide Number Placeholder 3">
            <a:extLst>
              <a:ext uri="{FF2B5EF4-FFF2-40B4-BE49-F238E27FC236}">
                <a16:creationId xmlns:a16="http://schemas.microsoft.com/office/drawing/2014/main" id="{ADABFEF4-7745-4B02-A4D8-3AD3DAAF160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17</a:t>
            </a:fld>
            <a:endParaRPr lang="en-US" dirty="0"/>
          </a:p>
        </p:txBody>
      </p:sp>
      <p:pic>
        <p:nvPicPr>
          <p:cNvPr id="6" name="Picture 5" descr="A screen shot of a computer&#10;&#10;Description automatically generated">
            <a:extLst>
              <a:ext uri="{FF2B5EF4-FFF2-40B4-BE49-F238E27FC236}">
                <a16:creationId xmlns:a16="http://schemas.microsoft.com/office/drawing/2014/main" id="{6B446483-611B-44F2-A13E-D04C5AD8E83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003103" y="2333695"/>
            <a:ext cx="2668231" cy="3537986"/>
          </a:xfrm>
          <a:prstGeom prst="rect">
            <a:avLst/>
          </a:prstGeom>
        </p:spPr>
      </p:pic>
      <p:sp>
        <p:nvSpPr>
          <p:cNvPr id="7" name="Footer Placeholder 3">
            <a:extLst>
              <a:ext uri="{FF2B5EF4-FFF2-40B4-BE49-F238E27FC236}">
                <a16:creationId xmlns:a16="http://schemas.microsoft.com/office/drawing/2014/main" id="{51F757DD-5B76-4C4E-A7E4-D841363DE62F}"/>
              </a:ext>
            </a:extLst>
          </p:cNvPr>
          <p:cNvSpPr>
            <a:spLocks noGrp="1"/>
          </p:cNvSpPr>
          <p:nvPr>
            <p:ph type="ftr" idx="11"/>
          </p:nvPr>
        </p:nvSpPr>
        <p:spPr>
          <a:xfrm>
            <a:off x="3028950" y="6433130"/>
            <a:ext cx="3086100" cy="365125"/>
          </a:xfrm>
        </p:spPr>
        <p:txBody>
          <a:bodyPr/>
          <a:lstStyle/>
          <a:p>
            <a:r>
              <a:rPr lang="en-US" dirty="0"/>
              <a:t>Presented by Partners in Medical Education, Inc. 2020</a:t>
            </a:r>
          </a:p>
        </p:txBody>
      </p:sp>
    </p:spTree>
    <p:extLst>
      <p:ext uri="{BB962C8B-B14F-4D97-AF65-F5344CB8AC3E}">
        <p14:creationId xmlns:p14="http://schemas.microsoft.com/office/powerpoint/2010/main" val="6325008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919139-9170-4DE3-BE34-507CF760AAF8}"/>
              </a:ext>
            </a:extLst>
          </p:cNvPr>
          <p:cNvSpPr>
            <a:spLocks noGrp="1"/>
          </p:cNvSpPr>
          <p:nvPr>
            <p:ph type="body" idx="1"/>
          </p:nvPr>
        </p:nvSpPr>
        <p:spPr/>
        <p:txBody>
          <a:bodyPr/>
          <a:lstStyle/>
          <a:p>
            <a:pPr marL="63500" indent="0">
              <a:buNone/>
            </a:pPr>
            <a:r>
              <a:rPr lang="en-US" sz="2400" b="1" dirty="0"/>
              <a:t>July-August:</a:t>
            </a:r>
            <a:r>
              <a:rPr lang="en-US" sz="2400" dirty="0"/>
              <a:t> Piloting virtual (remote) visits with Zoom</a:t>
            </a:r>
          </a:p>
          <a:p>
            <a:pPr marL="63500" indent="0">
              <a:buNone/>
            </a:pPr>
            <a:r>
              <a:rPr lang="en-US" sz="2400" b="1" dirty="0"/>
              <a:t>September-November:</a:t>
            </a:r>
            <a:r>
              <a:rPr lang="en-US" sz="2400" dirty="0"/>
              <a:t> New program applications</a:t>
            </a:r>
          </a:p>
          <a:p>
            <a:pPr marL="63500" indent="0">
              <a:buNone/>
            </a:pPr>
            <a:r>
              <a:rPr lang="en-US" sz="2400" b="1" dirty="0"/>
              <a:t>Late 2020-Early 2021:</a:t>
            </a:r>
          </a:p>
          <a:p>
            <a:r>
              <a:rPr lang="en-US" sz="2400" dirty="0"/>
              <a:t>Initial Accreditation Programs</a:t>
            </a:r>
          </a:p>
          <a:p>
            <a:r>
              <a:rPr lang="en-US" sz="2400" dirty="0"/>
              <a:t>10-year/self-study site visits</a:t>
            </a:r>
          </a:p>
        </p:txBody>
      </p:sp>
      <p:sp>
        <p:nvSpPr>
          <p:cNvPr id="3" name="Title 2">
            <a:extLst>
              <a:ext uri="{FF2B5EF4-FFF2-40B4-BE49-F238E27FC236}">
                <a16:creationId xmlns:a16="http://schemas.microsoft.com/office/drawing/2014/main" id="{6A15B2D6-2924-4AFF-B737-D1FBF57D6937}"/>
              </a:ext>
            </a:extLst>
          </p:cNvPr>
          <p:cNvSpPr>
            <a:spLocks noGrp="1"/>
          </p:cNvSpPr>
          <p:nvPr>
            <p:ph type="title"/>
          </p:nvPr>
        </p:nvSpPr>
        <p:spPr/>
        <p:txBody>
          <a:bodyPr/>
          <a:lstStyle/>
          <a:p>
            <a:r>
              <a:rPr lang="en-US" dirty="0"/>
              <a:t>PSA: Site Visit Updates</a:t>
            </a:r>
          </a:p>
        </p:txBody>
      </p:sp>
      <p:sp>
        <p:nvSpPr>
          <p:cNvPr id="4" name="Slide Number Placeholder 3">
            <a:extLst>
              <a:ext uri="{FF2B5EF4-FFF2-40B4-BE49-F238E27FC236}">
                <a16:creationId xmlns:a16="http://schemas.microsoft.com/office/drawing/2014/main" id="{7266AD79-001E-4B7F-82D9-4A9FE0ED7FA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18</a:t>
            </a:fld>
            <a:endParaRPr lang="en-US" dirty="0"/>
          </a:p>
        </p:txBody>
      </p:sp>
      <p:pic>
        <p:nvPicPr>
          <p:cNvPr id="6" name="Picture 5" descr="A group of people posing for a photo&#10;&#10;Description automatically generated">
            <a:extLst>
              <a:ext uri="{FF2B5EF4-FFF2-40B4-BE49-F238E27FC236}">
                <a16:creationId xmlns:a16="http://schemas.microsoft.com/office/drawing/2014/main" id="{34313EFC-555B-41C9-8D4D-99C47AC7399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527097" y="3429000"/>
            <a:ext cx="3230404" cy="2207443"/>
          </a:xfrm>
          <a:prstGeom prst="rect">
            <a:avLst/>
          </a:prstGeom>
        </p:spPr>
      </p:pic>
      <p:sp>
        <p:nvSpPr>
          <p:cNvPr id="8" name="Footer Placeholder 3">
            <a:extLst>
              <a:ext uri="{FF2B5EF4-FFF2-40B4-BE49-F238E27FC236}">
                <a16:creationId xmlns:a16="http://schemas.microsoft.com/office/drawing/2014/main" id="{8E8D4AA6-4321-47C7-8F9B-FA49388C3805}"/>
              </a:ext>
            </a:extLst>
          </p:cNvPr>
          <p:cNvSpPr>
            <a:spLocks noGrp="1"/>
          </p:cNvSpPr>
          <p:nvPr>
            <p:ph type="ftr" idx="11"/>
          </p:nvPr>
        </p:nvSpPr>
        <p:spPr>
          <a:xfrm>
            <a:off x="3028950" y="6433130"/>
            <a:ext cx="3086100" cy="365125"/>
          </a:xfrm>
        </p:spPr>
        <p:txBody>
          <a:bodyPr/>
          <a:lstStyle/>
          <a:p>
            <a:r>
              <a:rPr lang="en-US" dirty="0"/>
              <a:t>Presented by Partners in Medical Education, Inc. 2020</a:t>
            </a:r>
          </a:p>
        </p:txBody>
      </p:sp>
    </p:spTree>
    <p:extLst>
      <p:ext uri="{BB962C8B-B14F-4D97-AF65-F5344CB8AC3E}">
        <p14:creationId xmlns:p14="http://schemas.microsoft.com/office/powerpoint/2010/main" val="2940070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5BC435-E986-4ADE-926D-35D83A8206F1}"/>
              </a:ext>
            </a:extLst>
          </p:cNvPr>
          <p:cNvSpPr>
            <a:spLocks noGrp="1"/>
          </p:cNvSpPr>
          <p:nvPr>
            <p:ph type="body" idx="1"/>
          </p:nvPr>
        </p:nvSpPr>
        <p:spPr>
          <a:xfrm>
            <a:off x="300327" y="1841755"/>
            <a:ext cx="5319815" cy="1425695"/>
          </a:xfrm>
        </p:spPr>
        <p:txBody>
          <a:bodyPr/>
          <a:lstStyle/>
          <a:p>
            <a:pPr marL="63500" indent="0">
              <a:buNone/>
            </a:pPr>
            <a:r>
              <a:rPr lang="en-US" sz="2000" dirty="0"/>
              <a:t>CLER Program is actively developing a specially-designed CLER site visit to understand the impact of COVID-19 on the clinical learning environment. </a:t>
            </a:r>
          </a:p>
        </p:txBody>
      </p:sp>
      <p:sp>
        <p:nvSpPr>
          <p:cNvPr id="3" name="Title 2">
            <a:extLst>
              <a:ext uri="{FF2B5EF4-FFF2-40B4-BE49-F238E27FC236}">
                <a16:creationId xmlns:a16="http://schemas.microsoft.com/office/drawing/2014/main" id="{07441DEF-16B4-4F6B-B452-FF4B974949B5}"/>
              </a:ext>
            </a:extLst>
          </p:cNvPr>
          <p:cNvSpPr>
            <a:spLocks noGrp="1"/>
          </p:cNvSpPr>
          <p:nvPr>
            <p:ph type="title"/>
          </p:nvPr>
        </p:nvSpPr>
        <p:spPr>
          <a:xfrm>
            <a:off x="1961064" y="187637"/>
            <a:ext cx="6636182" cy="1325563"/>
          </a:xfrm>
        </p:spPr>
        <p:txBody>
          <a:bodyPr/>
          <a:lstStyle/>
          <a:p>
            <a:r>
              <a:rPr lang="en-US" dirty="0"/>
              <a:t>PSA: Site Visit Updates: CLER</a:t>
            </a:r>
          </a:p>
        </p:txBody>
      </p:sp>
      <p:sp>
        <p:nvSpPr>
          <p:cNvPr id="4" name="Slide Number Placeholder 3">
            <a:extLst>
              <a:ext uri="{FF2B5EF4-FFF2-40B4-BE49-F238E27FC236}">
                <a16:creationId xmlns:a16="http://schemas.microsoft.com/office/drawing/2014/main" id="{0C391AD5-3514-43F9-86BA-9DDC8B35D98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19</a:t>
            </a:fld>
            <a:endParaRPr lang="en-US" dirty="0"/>
          </a:p>
        </p:txBody>
      </p:sp>
      <p:sp>
        <p:nvSpPr>
          <p:cNvPr id="5" name="Footer Placeholder 3">
            <a:extLst>
              <a:ext uri="{FF2B5EF4-FFF2-40B4-BE49-F238E27FC236}">
                <a16:creationId xmlns:a16="http://schemas.microsoft.com/office/drawing/2014/main" id="{CA50C124-56C0-48E6-9837-53E70833CD70}"/>
              </a:ext>
            </a:extLst>
          </p:cNvPr>
          <p:cNvSpPr>
            <a:spLocks noGrp="1"/>
          </p:cNvSpPr>
          <p:nvPr>
            <p:ph type="ftr" idx="11"/>
          </p:nvPr>
        </p:nvSpPr>
        <p:spPr>
          <a:xfrm>
            <a:off x="3028950" y="6433130"/>
            <a:ext cx="3086100" cy="365125"/>
          </a:xfrm>
        </p:spPr>
        <p:txBody>
          <a:bodyPr/>
          <a:lstStyle/>
          <a:p>
            <a:r>
              <a:rPr lang="en-US" dirty="0"/>
              <a:t>Presented by Partners in Medical Education, Inc. 2020</a:t>
            </a:r>
          </a:p>
        </p:txBody>
      </p:sp>
      <p:pic>
        <p:nvPicPr>
          <p:cNvPr id="7" name="Picture 6" descr="A group of people standing in a room&#10;&#10;Description automatically generated">
            <a:extLst>
              <a:ext uri="{FF2B5EF4-FFF2-40B4-BE49-F238E27FC236}">
                <a16:creationId xmlns:a16="http://schemas.microsoft.com/office/drawing/2014/main" id="{6AFBCE8D-1566-479A-B621-46E131F3D9C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881146" y="1278868"/>
            <a:ext cx="2857500" cy="1619250"/>
          </a:xfrm>
          <a:prstGeom prst="rect">
            <a:avLst/>
          </a:prstGeom>
        </p:spPr>
      </p:pic>
      <p:sp>
        <p:nvSpPr>
          <p:cNvPr id="9" name="TextBox 8">
            <a:extLst>
              <a:ext uri="{FF2B5EF4-FFF2-40B4-BE49-F238E27FC236}">
                <a16:creationId xmlns:a16="http://schemas.microsoft.com/office/drawing/2014/main" id="{E4B8D008-3121-4A20-86F9-08A679B20137}"/>
              </a:ext>
            </a:extLst>
          </p:cNvPr>
          <p:cNvSpPr txBox="1"/>
          <p:nvPr/>
        </p:nvSpPr>
        <p:spPr>
          <a:xfrm>
            <a:off x="424942" y="3472213"/>
            <a:ext cx="8294115" cy="3016210"/>
          </a:xfrm>
          <a:prstGeom prst="rect">
            <a:avLst/>
          </a:prstGeom>
          <a:noFill/>
        </p:spPr>
        <p:txBody>
          <a:bodyPr wrap="square" rtlCol="0">
            <a:spAutoFit/>
          </a:bodyPr>
          <a:lstStyle/>
          <a:p>
            <a:r>
              <a:rPr lang="en-US" sz="2000" dirty="0"/>
              <a:t>Visits will be piloted later in 2020 and fully implemented in 2021. </a:t>
            </a:r>
          </a:p>
          <a:p>
            <a:r>
              <a:rPr lang="en-US" sz="2000" dirty="0"/>
              <a:t>These visits—to be conducted via </a:t>
            </a:r>
            <a:r>
              <a:rPr lang="en-US" sz="2000" b="1" dirty="0"/>
              <a:t>teleconferences</a:t>
            </a:r>
            <a:r>
              <a:rPr lang="en-US" sz="2000" dirty="0"/>
              <a:t> and </a:t>
            </a:r>
            <a:r>
              <a:rPr lang="en-US" sz="2000" b="1" dirty="0"/>
              <a:t>surveys</a:t>
            </a:r>
            <a:r>
              <a:rPr lang="en-US" sz="2000" dirty="0"/>
              <a:t>—will be designed to inform the </a:t>
            </a:r>
          </a:p>
          <a:p>
            <a:pPr marL="285750" lvl="1" indent="-285750">
              <a:buFont typeface="Arial" panose="020B0604020202020204" pitchFamily="34" charset="0"/>
              <a:buChar char="•"/>
            </a:pPr>
            <a:r>
              <a:rPr lang="en-US" sz="1800" dirty="0"/>
              <a:t>executive leadership</a:t>
            </a:r>
          </a:p>
          <a:p>
            <a:pPr marL="285750" lvl="1" indent="-285750">
              <a:buFont typeface="Arial" panose="020B0604020202020204" pitchFamily="34" charset="0"/>
              <a:buChar char="•"/>
            </a:pPr>
            <a:r>
              <a:rPr lang="en-US" sz="1800" dirty="0"/>
              <a:t>GME leaders of clinical sites </a:t>
            </a:r>
          </a:p>
          <a:p>
            <a:pPr marL="285750" lvl="1" indent="-285750">
              <a:buFont typeface="Arial" panose="020B0604020202020204" pitchFamily="34" charset="0"/>
              <a:buChar char="•"/>
            </a:pPr>
            <a:r>
              <a:rPr lang="en-US" sz="1800" dirty="0"/>
              <a:t>GME community at large </a:t>
            </a:r>
          </a:p>
          <a:p>
            <a:pPr lvl="1"/>
            <a:endParaRPr lang="en-US" sz="1000" dirty="0"/>
          </a:p>
          <a:p>
            <a:pPr marL="546100" lvl="1" indent="0">
              <a:buNone/>
            </a:pPr>
            <a:r>
              <a:rPr lang="en-US" sz="1800" i="1" dirty="0"/>
              <a:t>as they examine and adapt their systems to optimize learning and patient care in both the near- and long-term in response to the COVID-19 pandemic</a:t>
            </a:r>
          </a:p>
          <a:p>
            <a:endParaRPr lang="en-US" sz="1200" dirty="0"/>
          </a:p>
        </p:txBody>
      </p:sp>
      <p:sp>
        <p:nvSpPr>
          <p:cNvPr id="10" name="Rectangle 9">
            <a:extLst>
              <a:ext uri="{FF2B5EF4-FFF2-40B4-BE49-F238E27FC236}">
                <a16:creationId xmlns:a16="http://schemas.microsoft.com/office/drawing/2014/main" id="{E016714A-697D-4321-9EA7-A634678DA1DA}"/>
              </a:ext>
            </a:extLst>
          </p:cNvPr>
          <p:cNvSpPr/>
          <p:nvPr/>
        </p:nvSpPr>
        <p:spPr>
          <a:xfrm>
            <a:off x="300328" y="3385786"/>
            <a:ext cx="8543346" cy="2897873"/>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86413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DEB5A086-9859-467A-B39D-D369A78A8F1F}"/>
              </a:ext>
            </a:extLst>
          </p:cNvPr>
          <p:cNvSpPr>
            <a:spLocks noGrp="1"/>
          </p:cNvSpPr>
          <p:nvPr>
            <p:ph type="title"/>
          </p:nvPr>
        </p:nvSpPr>
        <p:spPr>
          <a:xfrm>
            <a:off x="1989344" y="246466"/>
            <a:ext cx="6526006" cy="1325563"/>
          </a:xfrm>
        </p:spPr>
        <p:txBody>
          <a:bodyPr/>
          <a:lstStyle/>
          <a:p>
            <a:r>
              <a:rPr lang="en-US" altLang="en-US" sz="3200" dirty="0">
                <a:solidFill>
                  <a:schemeClr val="tx1"/>
                </a:solidFill>
                <a:latin typeface="Lucida Bright" charset="0"/>
                <a:ea typeface="ＭＳ Ｐゴシック" charset="-128"/>
              </a:rPr>
              <a:t>Introducing Your Presenter…</a:t>
            </a:r>
            <a:endParaRPr lang="en-US" dirty="0"/>
          </a:p>
        </p:txBody>
      </p:sp>
      <p:sp>
        <p:nvSpPr>
          <p:cNvPr id="7" name="TextBox 6">
            <a:extLst>
              <a:ext uri="{FF2B5EF4-FFF2-40B4-BE49-F238E27FC236}">
                <a16:creationId xmlns:a16="http://schemas.microsoft.com/office/drawing/2014/main" id="{6E355914-DB31-4457-A287-395AEB52E06B}"/>
              </a:ext>
            </a:extLst>
          </p:cNvPr>
          <p:cNvSpPr txBox="1"/>
          <p:nvPr/>
        </p:nvSpPr>
        <p:spPr>
          <a:xfrm>
            <a:off x="5005880" y="3891517"/>
            <a:ext cx="3931822" cy="2616101"/>
          </a:xfrm>
          <a:prstGeom prst="rect">
            <a:avLst/>
          </a:prstGeom>
          <a:noFill/>
        </p:spPr>
        <p:txBody>
          <a:bodyPr wrap="square">
            <a:spAutoFit/>
          </a:bodyPr>
          <a:lstStyle/>
          <a:p>
            <a:pPr algn="ctr">
              <a:defRPr/>
            </a:pPr>
            <a:endParaRPr lang="en-US" sz="1200" b="1" dirty="0">
              <a:latin typeface="+mn-lt"/>
            </a:endParaRPr>
          </a:p>
          <a:p>
            <a:pPr marL="171450" indent="-171450">
              <a:buFont typeface="Arial" pitchFamily="34" charset="0"/>
              <a:buChar char="•"/>
              <a:defRPr/>
            </a:pPr>
            <a:r>
              <a:rPr lang="en-US" sz="1000" b="1" dirty="0">
                <a:latin typeface="+mn-lt"/>
              </a:rPr>
              <a:t>Seasoned Director of Medical Education and GME Operations</a:t>
            </a:r>
          </a:p>
          <a:p>
            <a:pPr marL="171450" indent="-171450">
              <a:buFont typeface="Arial" pitchFamily="34" charset="0"/>
              <a:buChar char="•"/>
              <a:defRPr/>
            </a:pPr>
            <a:endParaRPr lang="en-US" sz="1000" b="1" dirty="0">
              <a:latin typeface="+mn-lt"/>
            </a:endParaRPr>
          </a:p>
          <a:p>
            <a:pPr marL="171450" indent="-171450">
              <a:buFont typeface="Arial" pitchFamily="34" charset="0"/>
              <a:buChar char="•"/>
              <a:defRPr/>
            </a:pPr>
            <a:r>
              <a:rPr lang="en-US" sz="1000" b="1" dirty="0">
                <a:latin typeface="+mn-lt"/>
              </a:rPr>
              <a:t>Accreditation and Management Expert For New and Established Institutions and Programs</a:t>
            </a:r>
            <a:br>
              <a:rPr lang="en-US" sz="1000" b="1" dirty="0">
                <a:latin typeface="+mn-lt"/>
              </a:rPr>
            </a:br>
            <a:endParaRPr lang="en-US" sz="1000" b="1" dirty="0">
              <a:latin typeface="+mn-lt"/>
            </a:endParaRPr>
          </a:p>
          <a:p>
            <a:pPr marL="171450" indent="-171450">
              <a:buFont typeface="Arial" pitchFamily="34" charset="0"/>
              <a:buChar char="•"/>
              <a:defRPr/>
            </a:pPr>
            <a:r>
              <a:rPr lang="en-US" sz="1000" b="1" dirty="0">
                <a:latin typeface="+mn-lt"/>
              </a:rPr>
              <a:t>ACGME-I Accreditation Expert</a:t>
            </a:r>
          </a:p>
          <a:p>
            <a:pPr marL="171450" indent="-171450">
              <a:buFont typeface="Arial" pitchFamily="34" charset="0"/>
              <a:buChar char="•"/>
              <a:defRPr/>
            </a:pPr>
            <a:endParaRPr lang="en-US" sz="1000" b="1" dirty="0">
              <a:latin typeface="+mn-lt"/>
            </a:endParaRPr>
          </a:p>
          <a:p>
            <a:pPr marL="171450" indent="-171450">
              <a:buFont typeface="Arial" pitchFamily="34" charset="0"/>
              <a:buChar char="•"/>
              <a:defRPr/>
            </a:pPr>
            <a:r>
              <a:rPr lang="en-US" sz="1000" b="1" dirty="0">
                <a:latin typeface="+mn-lt"/>
              </a:rPr>
              <a:t>Successful GME Start-Up Implementation </a:t>
            </a:r>
          </a:p>
          <a:p>
            <a:pPr marL="171450" indent="-171450">
              <a:buFont typeface="Arial" pitchFamily="34" charset="0"/>
              <a:buChar char="•"/>
              <a:defRPr/>
            </a:pPr>
            <a:endParaRPr lang="en-US" sz="1000" b="1" dirty="0">
              <a:latin typeface="+mn-lt"/>
            </a:endParaRPr>
          </a:p>
          <a:p>
            <a:pPr marL="171450" indent="-171450">
              <a:buFont typeface="Arial" pitchFamily="34" charset="0"/>
              <a:buChar char="•"/>
              <a:defRPr/>
            </a:pPr>
            <a:r>
              <a:rPr lang="en-US" sz="1000" b="1" dirty="0">
                <a:latin typeface="+mn-lt"/>
              </a:rPr>
              <a:t>Focused on </a:t>
            </a:r>
            <a:r>
              <a:rPr lang="en-US" sz="1000" dirty="0">
                <a:latin typeface="+mn-lt"/>
              </a:rPr>
              <a:t>Continuous Accreditation R</a:t>
            </a:r>
            <a:r>
              <a:rPr lang="en-US" sz="1000" b="1" dirty="0">
                <a:latin typeface="+mn-lt"/>
              </a:rPr>
              <a:t>eadiness. Data Mining, and Useful GME Resources</a:t>
            </a:r>
          </a:p>
          <a:p>
            <a:pPr marL="171450" indent="-171450">
              <a:buFont typeface="Arial" pitchFamily="34" charset="0"/>
              <a:buChar char="•"/>
              <a:defRPr/>
            </a:pPr>
            <a:endParaRPr lang="en-US" sz="1000" b="1" dirty="0">
              <a:latin typeface="+mn-lt"/>
            </a:endParaRPr>
          </a:p>
          <a:p>
            <a:pPr marL="171450" indent="-171450">
              <a:buFont typeface="Arial" pitchFamily="34" charset="0"/>
              <a:buChar char="•"/>
              <a:defRPr/>
            </a:pPr>
            <a:r>
              <a:rPr lang="en-US" sz="1000" dirty="0">
                <a:latin typeface="+mn-lt"/>
              </a:rPr>
              <a:t>20+</a:t>
            </a:r>
            <a:r>
              <a:rPr lang="en-US" sz="1000" b="1" dirty="0">
                <a:latin typeface="+mn-lt"/>
              </a:rPr>
              <a:t> years GME experience</a:t>
            </a:r>
          </a:p>
          <a:p>
            <a:pPr marL="171450" indent="-171450" algn="ctr">
              <a:buFont typeface="Arial" pitchFamily="34" charset="0"/>
              <a:buChar char="•"/>
              <a:defRPr/>
            </a:pPr>
            <a:endParaRPr lang="en-US" sz="1200" dirty="0">
              <a:solidFill>
                <a:srgbClr val="003300"/>
              </a:solidFill>
              <a:latin typeface="+mn-lt"/>
            </a:endParaRPr>
          </a:p>
        </p:txBody>
      </p:sp>
      <p:pic>
        <p:nvPicPr>
          <p:cNvPr id="8" name="Picture 2">
            <a:extLst>
              <a:ext uri="{FF2B5EF4-FFF2-40B4-BE49-F238E27FC236}">
                <a16:creationId xmlns:a16="http://schemas.microsoft.com/office/drawing/2014/main" id="{D0FB7C16-75DF-4CC7-937D-1A5310D85C4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876364" y="1410956"/>
            <a:ext cx="1579776" cy="2106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958406A6-CDDA-0347-9075-3EC820DFF633}"/>
              </a:ext>
            </a:extLst>
          </p:cNvPr>
          <p:cNvSpPr txBox="1"/>
          <p:nvPr/>
        </p:nvSpPr>
        <p:spPr>
          <a:xfrm>
            <a:off x="4860147" y="3569662"/>
            <a:ext cx="3641892" cy="830997"/>
          </a:xfrm>
          <a:prstGeom prst="rect">
            <a:avLst/>
          </a:prstGeom>
          <a:noFill/>
        </p:spPr>
        <p:txBody>
          <a:bodyPr wrap="square">
            <a:spAutoFit/>
          </a:bodyPr>
          <a:lstStyle/>
          <a:p>
            <a:pPr algn="ctr">
              <a:defRPr/>
            </a:pPr>
            <a:r>
              <a:rPr lang="en-US" sz="1200" b="1" dirty="0">
                <a:latin typeface="Lucida Bright" panose="02040602050505020304" pitchFamily="18" charset="77"/>
              </a:rPr>
              <a:t>Christine Redovan, MBA, MLIS</a:t>
            </a:r>
          </a:p>
          <a:p>
            <a:pPr algn="ctr">
              <a:defRPr/>
            </a:pPr>
            <a:r>
              <a:rPr lang="en-US" sz="1200" b="1" dirty="0">
                <a:latin typeface="Lucida Bright" panose="02040602050505020304" pitchFamily="18" charset="77"/>
              </a:rPr>
              <a:t>GME Consultant</a:t>
            </a:r>
          </a:p>
          <a:p>
            <a:pPr algn="ctr">
              <a:defRPr/>
            </a:pPr>
            <a:endParaRPr lang="en-US" sz="1200" b="1" dirty="0">
              <a:latin typeface="+mn-lt"/>
            </a:endParaRPr>
          </a:p>
          <a:p>
            <a:pPr marL="171450" indent="-171450" algn="ctr">
              <a:buFont typeface="Arial" pitchFamily="34" charset="0"/>
              <a:buChar char="•"/>
              <a:defRPr/>
            </a:pPr>
            <a:endParaRPr lang="en-US" sz="1200" dirty="0">
              <a:solidFill>
                <a:srgbClr val="003300"/>
              </a:solidFill>
              <a:latin typeface="+mn-lt"/>
            </a:endParaRPr>
          </a:p>
        </p:txBody>
      </p:sp>
      <p:sp>
        <p:nvSpPr>
          <p:cNvPr id="15" name="TextBox 14">
            <a:extLst>
              <a:ext uri="{FF2B5EF4-FFF2-40B4-BE49-F238E27FC236}">
                <a16:creationId xmlns:a16="http://schemas.microsoft.com/office/drawing/2014/main" id="{E294D38D-1549-0141-8150-0CC16188230C}"/>
              </a:ext>
            </a:extLst>
          </p:cNvPr>
          <p:cNvSpPr txBox="1"/>
          <p:nvPr/>
        </p:nvSpPr>
        <p:spPr>
          <a:xfrm>
            <a:off x="614082" y="3926540"/>
            <a:ext cx="3648635" cy="1969770"/>
          </a:xfrm>
          <a:prstGeom prst="rect">
            <a:avLst/>
          </a:prstGeom>
          <a:noFill/>
        </p:spPr>
        <p:txBody>
          <a:bodyPr wrap="square">
            <a:spAutoFit/>
          </a:bodyPr>
          <a:lstStyle/>
          <a:p>
            <a:pPr marL="171450" indent="-171450">
              <a:buFont typeface="Arial" pitchFamily="34" charset="0"/>
              <a:buChar char="•"/>
              <a:defRPr/>
            </a:pPr>
            <a:endParaRPr lang="en-US" sz="1200" dirty="0">
              <a:solidFill>
                <a:srgbClr val="003300"/>
              </a:solidFill>
              <a:latin typeface="Arial" charset="0"/>
              <a:ea typeface="Arial" charset="0"/>
              <a:cs typeface="Arial" charset="0"/>
            </a:endParaRPr>
          </a:p>
          <a:p>
            <a:pPr marL="342900" indent="-342900">
              <a:buFont typeface="Arial"/>
              <a:buChar char="•"/>
            </a:pPr>
            <a:r>
              <a:rPr lang="en-US" sz="1000" b="1" dirty="0">
                <a:latin typeface="Arial" charset="0"/>
                <a:ea typeface="Arial" charset="0"/>
                <a:cs typeface="Arial" charset="0"/>
              </a:rPr>
              <a:t>Former GME Director &amp; DIO</a:t>
            </a:r>
          </a:p>
          <a:p>
            <a:pPr marL="342900" indent="-342900">
              <a:buFont typeface="Arial"/>
              <a:buChar char="•"/>
            </a:pPr>
            <a:endParaRPr lang="en-US" sz="1000" b="1" dirty="0">
              <a:latin typeface="Arial" charset="0"/>
              <a:ea typeface="Arial" charset="0"/>
              <a:cs typeface="Arial" charset="0"/>
            </a:endParaRPr>
          </a:p>
          <a:p>
            <a:pPr marL="342900" indent="-342900">
              <a:buFont typeface="Arial"/>
              <a:buChar char="•"/>
            </a:pPr>
            <a:r>
              <a:rPr lang="en-US" sz="1000" b="1" dirty="0">
                <a:latin typeface="Arial" charset="0"/>
                <a:ea typeface="Arial" charset="0"/>
                <a:cs typeface="Arial" charset="0"/>
              </a:rPr>
              <a:t>Seasoned speaker at ACGME &amp; subspecialty national meetings</a:t>
            </a:r>
          </a:p>
          <a:p>
            <a:pPr marL="342900" indent="-342900">
              <a:buFont typeface="Arial"/>
              <a:buChar char="•"/>
            </a:pPr>
            <a:endParaRPr lang="en-US" sz="1000" b="1" dirty="0">
              <a:latin typeface="Arial" charset="0"/>
              <a:ea typeface="Arial" charset="0"/>
              <a:cs typeface="Arial" charset="0"/>
            </a:endParaRPr>
          </a:p>
          <a:p>
            <a:pPr marL="342900" indent="-342900">
              <a:buFont typeface="Arial"/>
              <a:buChar char="•"/>
            </a:pPr>
            <a:r>
              <a:rPr lang="en-US" sz="1000" b="1" dirty="0">
                <a:latin typeface="Arial" charset="0"/>
                <a:ea typeface="Arial" charset="0"/>
                <a:cs typeface="Arial" charset="0"/>
              </a:rPr>
              <a:t>Areas of Expertise: GME Strategic Planning; Program Evaluation; and Faculty Development</a:t>
            </a:r>
          </a:p>
          <a:p>
            <a:endParaRPr lang="en-US" sz="1000" b="1" dirty="0">
              <a:latin typeface="Arial" charset="0"/>
              <a:ea typeface="Arial" charset="0"/>
              <a:cs typeface="Arial" charset="0"/>
            </a:endParaRPr>
          </a:p>
          <a:p>
            <a:pPr marL="342900" indent="-342900">
              <a:buFont typeface="Arial"/>
              <a:buChar char="•"/>
            </a:pPr>
            <a:r>
              <a:rPr lang="en-US" sz="1000" b="1" dirty="0">
                <a:latin typeface="Arial" charset="0"/>
                <a:ea typeface="Arial" charset="0"/>
                <a:cs typeface="Arial" charset="0"/>
              </a:rPr>
              <a:t>3 decades in education; Masters of Education in curriculum &amp; evaluations, PhD concentration in secondary education &amp; adult learning theories</a:t>
            </a:r>
            <a:endParaRPr lang="en-US" sz="1000" b="1" dirty="0">
              <a:solidFill>
                <a:srgbClr val="003300"/>
              </a:solidFill>
              <a:latin typeface="Arial" charset="0"/>
              <a:ea typeface="Arial" charset="0"/>
              <a:cs typeface="Arial" charset="0"/>
            </a:endParaRPr>
          </a:p>
        </p:txBody>
      </p:sp>
      <p:pic>
        <p:nvPicPr>
          <p:cNvPr id="16" name="Picture 15">
            <a:extLst>
              <a:ext uri="{FF2B5EF4-FFF2-40B4-BE49-F238E27FC236}">
                <a16:creationId xmlns:a16="http://schemas.microsoft.com/office/drawing/2014/main" id="{3405EDBF-E8B7-5248-B710-7445615BB6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4668" y="1385044"/>
            <a:ext cx="1519517" cy="2127323"/>
          </a:xfrm>
          <a:prstGeom prst="rect">
            <a:avLst/>
          </a:prstGeom>
        </p:spPr>
      </p:pic>
      <p:sp>
        <p:nvSpPr>
          <p:cNvPr id="17" name="TextBox 16">
            <a:extLst>
              <a:ext uri="{FF2B5EF4-FFF2-40B4-BE49-F238E27FC236}">
                <a16:creationId xmlns:a16="http://schemas.microsoft.com/office/drawing/2014/main" id="{F8D59BB0-A2F4-7B4B-ABB4-B880391765E0}"/>
              </a:ext>
            </a:extLst>
          </p:cNvPr>
          <p:cNvSpPr txBox="1"/>
          <p:nvPr/>
        </p:nvSpPr>
        <p:spPr>
          <a:xfrm>
            <a:off x="615360" y="3587591"/>
            <a:ext cx="3641892" cy="830997"/>
          </a:xfrm>
          <a:prstGeom prst="rect">
            <a:avLst/>
          </a:prstGeom>
          <a:noFill/>
        </p:spPr>
        <p:txBody>
          <a:bodyPr wrap="square">
            <a:spAutoFit/>
          </a:bodyPr>
          <a:lstStyle/>
          <a:p>
            <a:pPr algn="ctr">
              <a:defRPr/>
            </a:pPr>
            <a:r>
              <a:rPr lang="en-US" sz="1200" b="1" dirty="0">
                <a:latin typeface="Lucida Bright" panose="02040602050505020304" pitchFamily="18" charset="77"/>
              </a:rPr>
              <a:t>Heather Peters, M.Ed, Ph.D</a:t>
            </a:r>
          </a:p>
          <a:p>
            <a:pPr algn="ctr">
              <a:defRPr/>
            </a:pPr>
            <a:r>
              <a:rPr lang="en-US" sz="1200" b="1" dirty="0">
                <a:latin typeface="Lucida Bright" panose="02040602050505020304" pitchFamily="18" charset="77"/>
              </a:rPr>
              <a:t>GME Consultant</a:t>
            </a:r>
          </a:p>
          <a:p>
            <a:pPr algn="ctr">
              <a:defRPr/>
            </a:pPr>
            <a:endParaRPr lang="en-US" sz="1200" b="1" dirty="0">
              <a:latin typeface="+mn-lt"/>
            </a:endParaRPr>
          </a:p>
          <a:p>
            <a:pPr marL="171450" indent="-171450" algn="ctr">
              <a:buFont typeface="Arial" pitchFamily="34" charset="0"/>
              <a:buChar char="•"/>
              <a:defRPr/>
            </a:pPr>
            <a:endParaRPr lang="en-US" sz="1200" dirty="0">
              <a:solidFill>
                <a:srgbClr val="003300"/>
              </a:solidFill>
              <a:latin typeface="+mn-lt"/>
            </a:endParaRPr>
          </a:p>
        </p:txBody>
      </p:sp>
      <p:sp>
        <p:nvSpPr>
          <p:cNvPr id="19" name="Footer Placeholder 3">
            <a:extLst>
              <a:ext uri="{FF2B5EF4-FFF2-40B4-BE49-F238E27FC236}">
                <a16:creationId xmlns:a16="http://schemas.microsoft.com/office/drawing/2014/main" id="{8A71A2E3-A437-C348-9D5B-8836EEB625B0}"/>
              </a:ext>
            </a:extLst>
          </p:cNvPr>
          <p:cNvSpPr>
            <a:spLocks noGrp="1"/>
          </p:cNvSpPr>
          <p:nvPr>
            <p:ph type="ftr" idx="11"/>
          </p:nvPr>
        </p:nvSpPr>
        <p:spPr>
          <a:xfrm>
            <a:off x="3028950" y="6433130"/>
            <a:ext cx="3086100" cy="365125"/>
          </a:xfrm>
        </p:spPr>
        <p:txBody>
          <a:bodyPr/>
          <a:lstStyle/>
          <a:p>
            <a:r>
              <a:rPr lang="en-US" dirty="0"/>
              <a:t>Presented by Partners in Medical Education, Inc. 2020</a:t>
            </a:r>
          </a:p>
        </p:txBody>
      </p:sp>
      <p:sp>
        <p:nvSpPr>
          <p:cNvPr id="20" name="Slide Number Placeholder 3">
            <a:extLst>
              <a:ext uri="{FF2B5EF4-FFF2-40B4-BE49-F238E27FC236}">
                <a16:creationId xmlns:a16="http://schemas.microsoft.com/office/drawing/2014/main" id="{A9927575-01B5-B949-93D6-B80A75D192D9}"/>
              </a:ext>
            </a:extLst>
          </p:cNvPr>
          <p:cNvSpPr>
            <a:spLocks noGrp="1"/>
          </p:cNvSpPr>
          <p:nvPr>
            <p:ph type="sldNum" idx="12"/>
          </p:nvPr>
        </p:nvSpPr>
        <p:spPr>
          <a:xfrm>
            <a:off x="6457950" y="6433131"/>
            <a:ext cx="2057400" cy="365125"/>
          </a:xfrm>
        </p:spPr>
        <p:txBody>
          <a:bodyPr/>
          <a:lstStyle/>
          <a:p>
            <a:pPr marL="0" lvl="0" indent="0" algn="r" rtl="0">
              <a:spcBef>
                <a:spcPts val="0"/>
              </a:spcBef>
              <a:spcAft>
                <a:spcPts val="0"/>
              </a:spcAft>
              <a:buNone/>
            </a:pPr>
            <a:fld id="{00000000-1234-1234-1234-123412341234}" type="slidenum">
              <a:rPr lang="en-US" smtClean="0"/>
              <a:t>2</a:t>
            </a:fld>
            <a:endParaRPr lang="en-US" dirty="0"/>
          </a:p>
        </p:txBody>
      </p:sp>
    </p:spTree>
    <p:extLst>
      <p:ext uri="{BB962C8B-B14F-4D97-AF65-F5344CB8AC3E}">
        <p14:creationId xmlns:p14="http://schemas.microsoft.com/office/powerpoint/2010/main" val="32651506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1904F-7277-4A0D-BA94-477972600800}"/>
              </a:ext>
            </a:extLst>
          </p:cNvPr>
          <p:cNvSpPr>
            <a:spLocks noGrp="1"/>
          </p:cNvSpPr>
          <p:nvPr>
            <p:ph type="title"/>
          </p:nvPr>
        </p:nvSpPr>
        <p:spPr/>
        <p:txBody>
          <a:bodyPr/>
          <a:lstStyle/>
          <a:p>
            <a:r>
              <a:rPr lang="en-US" dirty="0"/>
              <a:t>COVID-19 ADS Questions</a:t>
            </a:r>
          </a:p>
        </p:txBody>
      </p:sp>
      <p:sp>
        <p:nvSpPr>
          <p:cNvPr id="3" name="Text Placeholder 2">
            <a:extLst>
              <a:ext uri="{FF2B5EF4-FFF2-40B4-BE49-F238E27FC236}">
                <a16:creationId xmlns:a16="http://schemas.microsoft.com/office/drawing/2014/main" id="{3020BB1D-3ACD-4CDE-8905-945B4068697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8DD55B9-58CB-450B-B447-63C07C12809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20</a:t>
            </a:fld>
            <a:endParaRPr lang="en-US" dirty="0"/>
          </a:p>
        </p:txBody>
      </p:sp>
      <p:sp>
        <p:nvSpPr>
          <p:cNvPr id="5" name="Footer Placeholder 3">
            <a:extLst>
              <a:ext uri="{FF2B5EF4-FFF2-40B4-BE49-F238E27FC236}">
                <a16:creationId xmlns:a16="http://schemas.microsoft.com/office/drawing/2014/main" id="{D0345756-0C4E-4590-A653-511C9FD0E306}"/>
              </a:ext>
            </a:extLst>
          </p:cNvPr>
          <p:cNvSpPr>
            <a:spLocks noGrp="1"/>
          </p:cNvSpPr>
          <p:nvPr>
            <p:ph type="ftr" idx="11"/>
          </p:nvPr>
        </p:nvSpPr>
        <p:spPr>
          <a:xfrm>
            <a:off x="3028950" y="6433130"/>
            <a:ext cx="3086100" cy="365125"/>
          </a:xfrm>
        </p:spPr>
        <p:txBody>
          <a:bodyPr/>
          <a:lstStyle/>
          <a:p>
            <a:r>
              <a:rPr lang="en-US" dirty="0"/>
              <a:t>Presented by Partners in Medical Education, Inc. 2020</a:t>
            </a:r>
          </a:p>
        </p:txBody>
      </p:sp>
      <p:pic>
        <p:nvPicPr>
          <p:cNvPr id="7" name="Picture 6" descr="A close up of a cactus&#10;&#10;Description automatically generated">
            <a:extLst>
              <a:ext uri="{FF2B5EF4-FFF2-40B4-BE49-F238E27FC236}">
                <a16:creationId xmlns:a16="http://schemas.microsoft.com/office/drawing/2014/main" id="{1C3A25D4-2510-4D27-81E3-434D782EBE7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7809" y="2523932"/>
            <a:ext cx="5228885" cy="3394873"/>
          </a:xfrm>
          <a:prstGeom prst="rect">
            <a:avLst/>
          </a:prstGeom>
        </p:spPr>
      </p:pic>
    </p:spTree>
    <p:extLst>
      <p:ext uri="{BB962C8B-B14F-4D97-AF65-F5344CB8AC3E}">
        <p14:creationId xmlns:p14="http://schemas.microsoft.com/office/powerpoint/2010/main" val="22450182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D39007-4E28-42F5-AFD9-261728F6F20B}"/>
              </a:ext>
            </a:extLst>
          </p:cNvPr>
          <p:cNvSpPr>
            <a:spLocks noGrp="1"/>
          </p:cNvSpPr>
          <p:nvPr>
            <p:ph type="body" idx="1"/>
          </p:nvPr>
        </p:nvSpPr>
        <p:spPr/>
        <p:txBody>
          <a:bodyPr/>
          <a:lstStyle/>
          <a:p>
            <a:r>
              <a:rPr lang="en-US" dirty="0"/>
              <a:t>Two sections</a:t>
            </a:r>
          </a:p>
          <a:p>
            <a:pPr lvl="1"/>
            <a:r>
              <a:rPr lang="en-US" dirty="0"/>
              <a:t>Part 1 - Used for accreditation review</a:t>
            </a:r>
          </a:p>
          <a:p>
            <a:pPr lvl="1"/>
            <a:r>
              <a:rPr lang="en-US" dirty="0"/>
              <a:t>Part 2 - Used for information/research only</a:t>
            </a:r>
          </a:p>
          <a:p>
            <a:pPr lvl="1"/>
            <a:endParaRPr lang="en-US" dirty="0"/>
          </a:p>
          <a:p>
            <a:r>
              <a:rPr lang="en-US" dirty="0"/>
              <a:t>IMPORTANT:  The time frame for COVID-19 questions is:</a:t>
            </a:r>
          </a:p>
          <a:p>
            <a:pPr marL="546100" lvl="1" indent="0">
              <a:buNone/>
            </a:pPr>
            <a:endParaRPr lang="en-US" dirty="0"/>
          </a:p>
          <a:p>
            <a:pPr marL="546100" lvl="1" indent="0">
              <a:buNone/>
            </a:pPr>
            <a:r>
              <a:rPr lang="en-US" sz="2800" dirty="0"/>
              <a:t>March 1, 2020 – June 30, 2020</a:t>
            </a:r>
          </a:p>
          <a:p>
            <a:pPr marL="546100" lvl="1" indent="0">
              <a:buNone/>
            </a:pPr>
            <a:endParaRPr lang="en-US" dirty="0"/>
          </a:p>
        </p:txBody>
      </p:sp>
      <p:sp>
        <p:nvSpPr>
          <p:cNvPr id="3" name="Title 2">
            <a:extLst>
              <a:ext uri="{FF2B5EF4-FFF2-40B4-BE49-F238E27FC236}">
                <a16:creationId xmlns:a16="http://schemas.microsoft.com/office/drawing/2014/main" id="{A1F2429A-556D-4BAC-A066-2E38BF4C2FB0}"/>
              </a:ext>
            </a:extLst>
          </p:cNvPr>
          <p:cNvSpPr>
            <a:spLocks noGrp="1"/>
          </p:cNvSpPr>
          <p:nvPr>
            <p:ph type="title"/>
          </p:nvPr>
        </p:nvSpPr>
        <p:spPr/>
        <p:txBody>
          <a:bodyPr/>
          <a:lstStyle/>
          <a:p>
            <a:r>
              <a:rPr lang="en-US" dirty="0"/>
              <a:t>COVID-19 Questions	</a:t>
            </a:r>
          </a:p>
        </p:txBody>
      </p:sp>
      <p:sp>
        <p:nvSpPr>
          <p:cNvPr id="4" name="Slide Number Placeholder 3">
            <a:extLst>
              <a:ext uri="{FF2B5EF4-FFF2-40B4-BE49-F238E27FC236}">
                <a16:creationId xmlns:a16="http://schemas.microsoft.com/office/drawing/2014/main" id="{1AB56C12-D031-443A-A872-B4D6AF8B9EC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21</a:t>
            </a:fld>
            <a:endParaRPr lang="en-US" dirty="0"/>
          </a:p>
        </p:txBody>
      </p:sp>
      <p:sp>
        <p:nvSpPr>
          <p:cNvPr id="5" name="Footer Placeholder 3">
            <a:extLst>
              <a:ext uri="{FF2B5EF4-FFF2-40B4-BE49-F238E27FC236}">
                <a16:creationId xmlns:a16="http://schemas.microsoft.com/office/drawing/2014/main" id="{A13B4B76-DEAC-4979-B094-E5F2C623C57B}"/>
              </a:ext>
            </a:extLst>
          </p:cNvPr>
          <p:cNvSpPr>
            <a:spLocks noGrp="1"/>
          </p:cNvSpPr>
          <p:nvPr>
            <p:ph type="ftr" idx="11"/>
          </p:nvPr>
        </p:nvSpPr>
        <p:spPr>
          <a:xfrm>
            <a:off x="3028950" y="6433130"/>
            <a:ext cx="3086100" cy="365125"/>
          </a:xfrm>
        </p:spPr>
        <p:txBody>
          <a:bodyPr/>
          <a:lstStyle/>
          <a:p>
            <a:r>
              <a:rPr lang="en-US" dirty="0"/>
              <a:t>Presented by Partners in Medical Education, Inc. 2020</a:t>
            </a:r>
          </a:p>
        </p:txBody>
      </p:sp>
      <p:pic>
        <p:nvPicPr>
          <p:cNvPr id="7" name="Picture 6" descr="A close up of a cactus&#10;&#10;Description automatically generated">
            <a:extLst>
              <a:ext uri="{FF2B5EF4-FFF2-40B4-BE49-F238E27FC236}">
                <a16:creationId xmlns:a16="http://schemas.microsoft.com/office/drawing/2014/main" id="{94DE10B3-B76D-4722-A7E6-C16AF80885F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258680" y="443419"/>
            <a:ext cx="2460642" cy="1597581"/>
          </a:xfrm>
          <a:prstGeom prst="rect">
            <a:avLst/>
          </a:prstGeom>
        </p:spPr>
      </p:pic>
    </p:spTree>
    <p:extLst>
      <p:ext uri="{BB962C8B-B14F-4D97-AF65-F5344CB8AC3E}">
        <p14:creationId xmlns:p14="http://schemas.microsoft.com/office/powerpoint/2010/main" val="3796536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FCAECF-03DC-41B1-A7A5-B983448D2779}"/>
              </a:ext>
            </a:extLst>
          </p:cNvPr>
          <p:cNvSpPr>
            <a:spLocks noGrp="1"/>
          </p:cNvSpPr>
          <p:nvPr>
            <p:ph type="body" idx="1"/>
          </p:nvPr>
        </p:nvSpPr>
        <p:spPr>
          <a:xfrm>
            <a:off x="628650" y="2237953"/>
            <a:ext cx="7886700" cy="3939010"/>
          </a:xfrm>
        </p:spPr>
        <p:txBody>
          <a:bodyPr/>
          <a:lstStyle/>
          <a:p>
            <a:r>
              <a:rPr lang="en-US" sz="4000" dirty="0"/>
              <a:t>How long was your program significantly affected?</a:t>
            </a:r>
          </a:p>
          <a:p>
            <a:pPr lvl="2"/>
            <a:r>
              <a:rPr lang="en-US" sz="4000" dirty="0"/>
              <a:t>Less than 30 days</a:t>
            </a:r>
          </a:p>
          <a:p>
            <a:pPr lvl="2"/>
            <a:r>
              <a:rPr lang="en-US" sz="4000" dirty="0"/>
              <a:t>30-60 days</a:t>
            </a:r>
          </a:p>
          <a:p>
            <a:pPr lvl="2"/>
            <a:r>
              <a:rPr lang="en-US" sz="4000" dirty="0"/>
              <a:t>51-90 days</a:t>
            </a:r>
          </a:p>
          <a:p>
            <a:pPr lvl="2"/>
            <a:r>
              <a:rPr lang="en-US" sz="4000" dirty="0"/>
              <a:t>More than 90 days</a:t>
            </a:r>
          </a:p>
        </p:txBody>
      </p:sp>
      <p:sp>
        <p:nvSpPr>
          <p:cNvPr id="3" name="Title 2">
            <a:extLst>
              <a:ext uri="{FF2B5EF4-FFF2-40B4-BE49-F238E27FC236}">
                <a16:creationId xmlns:a16="http://schemas.microsoft.com/office/drawing/2014/main" id="{0915D15E-2B0F-4868-9A99-D988504B3223}"/>
              </a:ext>
            </a:extLst>
          </p:cNvPr>
          <p:cNvSpPr>
            <a:spLocks noGrp="1"/>
          </p:cNvSpPr>
          <p:nvPr>
            <p:ph type="title"/>
          </p:nvPr>
        </p:nvSpPr>
        <p:spPr/>
        <p:txBody>
          <a:bodyPr/>
          <a:lstStyle/>
          <a:p>
            <a:r>
              <a:rPr lang="en-US" dirty="0"/>
              <a:t>COVID-19 Questions</a:t>
            </a:r>
          </a:p>
        </p:txBody>
      </p:sp>
      <p:sp>
        <p:nvSpPr>
          <p:cNvPr id="4" name="Slide Number Placeholder 3">
            <a:extLst>
              <a:ext uri="{FF2B5EF4-FFF2-40B4-BE49-F238E27FC236}">
                <a16:creationId xmlns:a16="http://schemas.microsoft.com/office/drawing/2014/main" id="{7A0E6D89-2712-4B9E-802D-A4BDF8CCA3A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22</a:t>
            </a:fld>
            <a:endParaRPr lang="en-US" dirty="0"/>
          </a:p>
        </p:txBody>
      </p:sp>
      <p:sp>
        <p:nvSpPr>
          <p:cNvPr id="5" name="Footer Placeholder 3">
            <a:extLst>
              <a:ext uri="{FF2B5EF4-FFF2-40B4-BE49-F238E27FC236}">
                <a16:creationId xmlns:a16="http://schemas.microsoft.com/office/drawing/2014/main" id="{287F2E26-892E-4212-B7EB-3884FB89A4C9}"/>
              </a:ext>
            </a:extLst>
          </p:cNvPr>
          <p:cNvSpPr>
            <a:spLocks noGrp="1"/>
          </p:cNvSpPr>
          <p:nvPr>
            <p:ph type="ftr" idx="11"/>
          </p:nvPr>
        </p:nvSpPr>
        <p:spPr>
          <a:xfrm>
            <a:off x="3028950" y="6433130"/>
            <a:ext cx="3086100" cy="365125"/>
          </a:xfrm>
        </p:spPr>
        <p:txBody>
          <a:bodyPr/>
          <a:lstStyle/>
          <a:p>
            <a:r>
              <a:rPr lang="en-US" dirty="0"/>
              <a:t>Presented by Partners in Medical Education, Inc. 2020</a:t>
            </a:r>
          </a:p>
        </p:txBody>
      </p:sp>
      <p:pic>
        <p:nvPicPr>
          <p:cNvPr id="7" name="Picture 6" descr="A close up of a cactus&#10;&#10;Description automatically generated">
            <a:extLst>
              <a:ext uri="{FF2B5EF4-FFF2-40B4-BE49-F238E27FC236}">
                <a16:creationId xmlns:a16="http://schemas.microsoft.com/office/drawing/2014/main" id="{61AE6D7B-0B40-4B83-BD95-357117F1A10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258680" y="443419"/>
            <a:ext cx="2460642" cy="1597581"/>
          </a:xfrm>
          <a:prstGeom prst="rect">
            <a:avLst/>
          </a:prstGeom>
        </p:spPr>
      </p:pic>
    </p:spTree>
    <p:extLst>
      <p:ext uri="{BB962C8B-B14F-4D97-AF65-F5344CB8AC3E}">
        <p14:creationId xmlns:p14="http://schemas.microsoft.com/office/powerpoint/2010/main" val="29011942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6829E4-224E-4CC5-8124-2559938BC239}"/>
              </a:ext>
            </a:extLst>
          </p:cNvPr>
          <p:cNvSpPr>
            <a:spLocks noGrp="1"/>
          </p:cNvSpPr>
          <p:nvPr>
            <p:ph type="body" idx="1"/>
          </p:nvPr>
        </p:nvSpPr>
        <p:spPr>
          <a:xfrm>
            <a:off x="628650" y="2254844"/>
            <a:ext cx="7886700" cy="3922119"/>
          </a:xfrm>
        </p:spPr>
        <p:txBody>
          <a:bodyPr/>
          <a:lstStyle/>
          <a:p>
            <a:pPr marL="63500" indent="0">
              <a:buNone/>
            </a:pPr>
            <a:r>
              <a:rPr lang="en-US" dirty="0"/>
              <a:t>During maximum effect of pandemic, increase or decrease of experiences in:</a:t>
            </a:r>
          </a:p>
          <a:p>
            <a:r>
              <a:rPr lang="en-US" dirty="0"/>
              <a:t>Ambulatory clinic visits</a:t>
            </a:r>
          </a:p>
          <a:p>
            <a:r>
              <a:rPr lang="en-US" dirty="0"/>
              <a:t>In-patient volumes</a:t>
            </a:r>
          </a:p>
          <a:p>
            <a:r>
              <a:rPr lang="en-US" dirty="0"/>
              <a:t>Elective operations and/or procedures</a:t>
            </a:r>
          </a:p>
          <a:p>
            <a:r>
              <a:rPr lang="en-US" dirty="0"/>
              <a:t>In-patient consultations</a:t>
            </a:r>
          </a:p>
          <a:p>
            <a:r>
              <a:rPr lang="en-US" dirty="0"/>
              <a:t>Out-patient consultations</a:t>
            </a:r>
          </a:p>
        </p:txBody>
      </p:sp>
      <p:sp>
        <p:nvSpPr>
          <p:cNvPr id="3" name="Title 2">
            <a:extLst>
              <a:ext uri="{FF2B5EF4-FFF2-40B4-BE49-F238E27FC236}">
                <a16:creationId xmlns:a16="http://schemas.microsoft.com/office/drawing/2014/main" id="{E08B258E-5A15-4532-8624-959D32909D7D}"/>
              </a:ext>
            </a:extLst>
          </p:cNvPr>
          <p:cNvSpPr>
            <a:spLocks noGrp="1"/>
          </p:cNvSpPr>
          <p:nvPr>
            <p:ph type="title"/>
          </p:nvPr>
        </p:nvSpPr>
        <p:spPr/>
        <p:txBody>
          <a:bodyPr/>
          <a:lstStyle/>
          <a:p>
            <a:r>
              <a:rPr lang="en-US" dirty="0"/>
              <a:t>COVID-19 Questions</a:t>
            </a:r>
          </a:p>
        </p:txBody>
      </p:sp>
      <p:sp>
        <p:nvSpPr>
          <p:cNvPr id="4" name="Slide Number Placeholder 3">
            <a:extLst>
              <a:ext uri="{FF2B5EF4-FFF2-40B4-BE49-F238E27FC236}">
                <a16:creationId xmlns:a16="http://schemas.microsoft.com/office/drawing/2014/main" id="{71D63000-51BE-4B89-88AE-877C557DEBE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23</a:t>
            </a:fld>
            <a:endParaRPr lang="en-US" dirty="0"/>
          </a:p>
        </p:txBody>
      </p:sp>
      <p:sp>
        <p:nvSpPr>
          <p:cNvPr id="5" name="Footer Placeholder 3">
            <a:extLst>
              <a:ext uri="{FF2B5EF4-FFF2-40B4-BE49-F238E27FC236}">
                <a16:creationId xmlns:a16="http://schemas.microsoft.com/office/drawing/2014/main" id="{0C2E014F-6652-4469-A325-D3285D4C9E04}"/>
              </a:ext>
            </a:extLst>
          </p:cNvPr>
          <p:cNvSpPr>
            <a:spLocks noGrp="1"/>
          </p:cNvSpPr>
          <p:nvPr>
            <p:ph type="ftr" idx="11"/>
          </p:nvPr>
        </p:nvSpPr>
        <p:spPr>
          <a:xfrm>
            <a:off x="3028950" y="6433130"/>
            <a:ext cx="3086100" cy="365125"/>
          </a:xfrm>
        </p:spPr>
        <p:txBody>
          <a:bodyPr/>
          <a:lstStyle/>
          <a:p>
            <a:r>
              <a:rPr lang="en-US" dirty="0"/>
              <a:t>Presented by Partners in Medical Education, Inc. 2020</a:t>
            </a:r>
          </a:p>
        </p:txBody>
      </p:sp>
      <p:pic>
        <p:nvPicPr>
          <p:cNvPr id="7" name="Picture 6" descr="A close up of a cactus&#10;&#10;Description automatically generated">
            <a:extLst>
              <a:ext uri="{FF2B5EF4-FFF2-40B4-BE49-F238E27FC236}">
                <a16:creationId xmlns:a16="http://schemas.microsoft.com/office/drawing/2014/main" id="{1FA31771-B337-4709-B9DF-5985D04A4A0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258680" y="443419"/>
            <a:ext cx="2460642" cy="1597581"/>
          </a:xfrm>
          <a:prstGeom prst="rect">
            <a:avLst/>
          </a:prstGeom>
        </p:spPr>
      </p:pic>
    </p:spTree>
    <p:extLst>
      <p:ext uri="{BB962C8B-B14F-4D97-AF65-F5344CB8AC3E}">
        <p14:creationId xmlns:p14="http://schemas.microsoft.com/office/powerpoint/2010/main" val="37334784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DF8A70-023E-43FE-97EA-822739FC652E}"/>
              </a:ext>
            </a:extLst>
          </p:cNvPr>
          <p:cNvSpPr>
            <a:spLocks noGrp="1"/>
          </p:cNvSpPr>
          <p:nvPr>
            <p:ph type="body" idx="1"/>
          </p:nvPr>
        </p:nvSpPr>
        <p:spPr>
          <a:xfrm>
            <a:off x="628650" y="2093865"/>
            <a:ext cx="7886700" cy="1335135"/>
          </a:xfrm>
        </p:spPr>
        <p:txBody>
          <a:bodyPr/>
          <a:lstStyle/>
          <a:p>
            <a:pPr marL="63500" indent="0">
              <a:buNone/>
            </a:pPr>
            <a:r>
              <a:rPr lang="en-US" dirty="0"/>
              <a:t>During the pandemic, how many of your residents were deployed to a clinical area different from their originally scheduled rotation?</a:t>
            </a:r>
          </a:p>
        </p:txBody>
      </p:sp>
      <p:sp>
        <p:nvSpPr>
          <p:cNvPr id="3" name="Title 2">
            <a:extLst>
              <a:ext uri="{FF2B5EF4-FFF2-40B4-BE49-F238E27FC236}">
                <a16:creationId xmlns:a16="http://schemas.microsoft.com/office/drawing/2014/main" id="{114B70E2-9932-4F0C-A485-065BB04B0B5D}"/>
              </a:ext>
            </a:extLst>
          </p:cNvPr>
          <p:cNvSpPr>
            <a:spLocks noGrp="1"/>
          </p:cNvSpPr>
          <p:nvPr>
            <p:ph type="title"/>
          </p:nvPr>
        </p:nvSpPr>
        <p:spPr/>
        <p:txBody>
          <a:bodyPr/>
          <a:lstStyle/>
          <a:p>
            <a:r>
              <a:rPr lang="en-US" dirty="0"/>
              <a:t>COVID-19 Questions</a:t>
            </a:r>
          </a:p>
        </p:txBody>
      </p:sp>
      <p:sp>
        <p:nvSpPr>
          <p:cNvPr id="4" name="Slide Number Placeholder 3">
            <a:extLst>
              <a:ext uri="{FF2B5EF4-FFF2-40B4-BE49-F238E27FC236}">
                <a16:creationId xmlns:a16="http://schemas.microsoft.com/office/drawing/2014/main" id="{2E1B8708-D869-4DD0-A3C8-E6E1DBCDB14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24</a:t>
            </a:fld>
            <a:endParaRPr lang="en-US" dirty="0"/>
          </a:p>
        </p:txBody>
      </p:sp>
      <p:sp>
        <p:nvSpPr>
          <p:cNvPr id="5" name="Footer Placeholder 3">
            <a:extLst>
              <a:ext uri="{FF2B5EF4-FFF2-40B4-BE49-F238E27FC236}">
                <a16:creationId xmlns:a16="http://schemas.microsoft.com/office/drawing/2014/main" id="{E3840F03-EBD8-4EE3-8E15-F0DD86B1EF8B}"/>
              </a:ext>
            </a:extLst>
          </p:cNvPr>
          <p:cNvSpPr>
            <a:spLocks noGrp="1"/>
          </p:cNvSpPr>
          <p:nvPr>
            <p:ph type="ftr" idx="11"/>
          </p:nvPr>
        </p:nvSpPr>
        <p:spPr>
          <a:xfrm>
            <a:off x="3028950" y="6433130"/>
            <a:ext cx="3086100" cy="365125"/>
          </a:xfrm>
        </p:spPr>
        <p:txBody>
          <a:bodyPr/>
          <a:lstStyle/>
          <a:p>
            <a:r>
              <a:rPr lang="en-US" dirty="0"/>
              <a:t>Presented by Partners in Medical Education, Inc. 2020</a:t>
            </a:r>
          </a:p>
        </p:txBody>
      </p:sp>
      <p:pic>
        <p:nvPicPr>
          <p:cNvPr id="7" name="Picture 6" descr="A close up of a cactus&#10;&#10;Description automatically generated">
            <a:extLst>
              <a:ext uri="{FF2B5EF4-FFF2-40B4-BE49-F238E27FC236}">
                <a16:creationId xmlns:a16="http://schemas.microsoft.com/office/drawing/2014/main" id="{AAAE2ACC-8BDE-4117-A948-A71AC6141B2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258680" y="443419"/>
            <a:ext cx="2460642" cy="1597581"/>
          </a:xfrm>
          <a:prstGeom prst="rect">
            <a:avLst/>
          </a:prstGeom>
        </p:spPr>
      </p:pic>
      <p:sp>
        <p:nvSpPr>
          <p:cNvPr id="10" name="TextBox 9">
            <a:extLst>
              <a:ext uri="{FF2B5EF4-FFF2-40B4-BE49-F238E27FC236}">
                <a16:creationId xmlns:a16="http://schemas.microsoft.com/office/drawing/2014/main" id="{75BB5FAB-1668-47C8-A910-802144200AA4}"/>
              </a:ext>
            </a:extLst>
          </p:cNvPr>
          <p:cNvSpPr txBox="1"/>
          <p:nvPr/>
        </p:nvSpPr>
        <p:spPr>
          <a:xfrm>
            <a:off x="952107" y="3571578"/>
            <a:ext cx="2903455" cy="2031325"/>
          </a:xfrm>
          <a:prstGeom prst="rect">
            <a:avLst/>
          </a:prstGeom>
          <a:noFill/>
        </p:spPr>
        <p:txBody>
          <a:bodyPr wrap="square" rtlCol="0">
            <a:spAutoFit/>
          </a:bodyPr>
          <a:lstStyle/>
          <a:p>
            <a:pPr marL="285750" indent="-285750">
              <a:buFont typeface="Arial" panose="020B0604020202020204" pitchFamily="34" charset="0"/>
              <a:buChar char="•"/>
            </a:pPr>
            <a:r>
              <a:rPr lang="en-US" sz="1800" dirty="0"/>
              <a:t>Emergency Department</a:t>
            </a:r>
          </a:p>
          <a:p>
            <a:pPr marL="285750" indent="-285750">
              <a:buFont typeface="Arial" panose="020B0604020202020204" pitchFamily="34" charset="0"/>
              <a:buChar char="•"/>
            </a:pPr>
            <a:r>
              <a:rPr lang="en-US" sz="1800" dirty="0"/>
              <a:t>Ambulatory visits in own specialty</a:t>
            </a:r>
          </a:p>
          <a:p>
            <a:pPr marL="285750" indent="-285750">
              <a:buFont typeface="Arial" panose="020B0604020202020204" pitchFamily="34" charset="0"/>
              <a:buChar char="•"/>
            </a:pPr>
            <a:r>
              <a:rPr lang="en-US" sz="1800" dirty="0"/>
              <a:t>Telemedicine visits in own specialty</a:t>
            </a:r>
          </a:p>
          <a:p>
            <a:pPr marL="285750" indent="-285750">
              <a:buFont typeface="Arial" panose="020B0604020202020204" pitchFamily="34" charset="0"/>
              <a:buChar char="•"/>
            </a:pPr>
            <a:r>
              <a:rPr lang="en-US" sz="1800" dirty="0"/>
              <a:t>Ambulatory visits in other specialty</a:t>
            </a:r>
          </a:p>
        </p:txBody>
      </p:sp>
      <p:sp>
        <p:nvSpPr>
          <p:cNvPr id="11" name="TextBox 10">
            <a:extLst>
              <a:ext uri="{FF2B5EF4-FFF2-40B4-BE49-F238E27FC236}">
                <a16:creationId xmlns:a16="http://schemas.microsoft.com/office/drawing/2014/main" id="{2104D153-C509-4D1D-98EE-2EE0F8FB5A14}"/>
              </a:ext>
            </a:extLst>
          </p:cNvPr>
          <p:cNvSpPr txBox="1"/>
          <p:nvPr/>
        </p:nvSpPr>
        <p:spPr>
          <a:xfrm>
            <a:off x="4400550" y="3571578"/>
            <a:ext cx="3086100" cy="2308324"/>
          </a:xfrm>
          <a:prstGeom prst="rect">
            <a:avLst/>
          </a:prstGeom>
          <a:noFill/>
        </p:spPr>
        <p:txBody>
          <a:bodyPr wrap="square" rtlCol="0">
            <a:spAutoFit/>
          </a:bodyPr>
          <a:lstStyle/>
          <a:p>
            <a:pPr marL="285750" indent="-285750">
              <a:buFont typeface="Arial" panose="020B0604020202020204" pitchFamily="34" charset="0"/>
              <a:buChar char="•"/>
            </a:pPr>
            <a:r>
              <a:rPr lang="en-US" sz="1800" dirty="0"/>
              <a:t>Telemedicine visits in other specialty</a:t>
            </a:r>
          </a:p>
          <a:p>
            <a:pPr marL="285750" indent="-285750">
              <a:buFont typeface="Arial" panose="020B0604020202020204" pitchFamily="34" charset="0"/>
              <a:buChar char="•"/>
            </a:pPr>
            <a:r>
              <a:rPr lang="en-US" sz="1800" dirty="0"/>
              <a:t>In-patient units for other specialties</a:t>
            </a:r>
          </a:p>
          <a:p>
            <a:pPr marL="285750" indent="-285750">
              <a:buFont typeface="Arial" panose="020B0604020202020204" pitchFamily="34" charset="0"/>
              <a:buChar char="•"/>
            </a:pPr>
            <a:r>
              <a:rPr lang="en-US" sz="1800" dirty="0"/>
              <a:t>ICU</a:t>
            </a:r>
          </a:p>
          <a:p>
            <a:pPr marL="285750" indent="-285750">
              <a:buFont typeface="Arial" panose="020B0604020202020204" pitchFamily="34" charset="0"/>
              <a:buChar char="•"/>
            </a:pPr>
            <a:r>
              <a:rPr lang="en-US" sz="1800" dirty="0"/>
              <a:t>Different assignments within own specialty</a:t>
            </a:r>
          </a:p>
          <a:p>
            <a:pPr marL="285750" indent="-285750">
              <a:buFont typeface="Arial" panose="020B0604020202020204" pitchFamily="34" charset="0"/>
              <a:buChar char="•"/>
            </a:pPr>
            <a:r>
              <a:rPr lang="en-US" sz="1800" dirty="0"/>
              <a:t>Other</a:t>
            </a:r>
          </a:p>
        </p:txBody>
      </p:sp>
      <p:sp>
        <p:nvSpPr>
          <p:cNvPr id="12" name="Rectangle 11">
            <a:extLst>
              <a:ext uri="{FF2B5EF4-FFF2-40B4-BE49-F238E27FC236}">
                <a16:creationId xmlns:a16="http://schemas.microsoft.com/office/drawing/2014/main" id="{114585CA-957D-46E3-B4F3-A06242FD660F}"/>
              </a:ext>
            </a:extLst>
          </p:cNvPr>
          <p:cNvSpPr/>
          <p:nvPr/>
        </p:nvSpPr>
        <p:spPr>
          <a:xfrm>
            <a:off x="772998" y="3429000"/>
            <a:ext cx="7070103" cy="2604155"/>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497431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219FD7-D962-4179-8832-AF389CFCBFE9}"/>
              </a:ext>
            </a:extLst>
          </p:cNvPr>
          <p:cNvSpPr>
            <a:spLocks noGrp="1"/>
          </p:cNvSpPr>
          <p:nvPr>
            <p:ph type="body" idx="1"/>
          </p:nvPr>
        </p:nvSpPr>
        <p:spPr>
          <a:xfrm>
            <a:off x="453989" y="1904389"/>
            <a:ext cx="7886700" cy="3923251"/>
          </a:xfrm>
        </p:spPr>
        <p:txBody>
          <a:bodyPr/>
          <a:lstStyle/>
          <a:p>
            <a:pPr marL="63500" indent="0">
              <a:buNone/>
            </a:pPr>
            <a:r>
              <a:rPr lang="en-US" dirty="0"/>
              <a:t>During the pandemic, did you use a platooning system in your program?</a:t>
            </a:r>
          </a:p>
          <a:p>
            <a:r>
              <a:rPr lang="en-US" sz="2400" dirty="0"/>
              <a:t>“Platooning” is a two-team system that helps residents/fellows provide clinical care while ensuring the maintenance of a healthy workforce. Residents/fellows are divided into two groups: “active duty” and “working remotely”. Active duty residents/fellows participate in all clinical care activities. Residents/fellows designated as working remotely participate in educational activities such as didactics, online modules, study, scholarly activities, and quality improvement projects. (acgme.org)</a:t>
            </a:r>
          </a:p>
        </p:txBody>
      </p:sp>
      <p:sp>
        <p:nvSpPr>
          <p:cNvPr id="3" name="Title 2">
            <a:extLst>
              <a:ext uri="{FF2B5EF4-FFF2-40B4-BE49-F238E27FC236}">
                <a16:creationId xmlns:a16="http://schemas.microsoft.com/office/drawing/2014/main" id="{85787B6F-92F6-4DF8-B982-7B8F2509D797}"/>
              </a:ext>
            </a:extLst>
          </p:cNvPr>
          <p:cNvSpPr>
            <a:spLocks noGrp="1"/>
          </p:cNvSpPr>
          <p:nvPr>
            <p:ph type="title"/>
          </p:nvPr>
        </p:nvSpPr>
        <p:spPr>
          <a:xfrm>
            <a:off x="1989344" y="156327"/>
            <a:ext cx="6526006" cy="1325563"/>
          </a:xfrm>
        </p:spPr>
        <p:txBody>
          <a:bodyPr/>
          <a:lstStyle/>
          <a:p>
            <a:r>
              <a:rPr lang="en-US" dirty="0"/>
              <a:t>Platooning</a:t>
            </a:r>
          </a:p>
        </p:txBody>
      </p:sp>
      <p:sp>
        <p:nvSpPr>
          <p:cNvPr id="4" name="Slide Number Placeholder 3">
            <a:extLst>
              <a:ext uri="{FF2B5EF4-FFF2-40B4-BE49-F238E27FC236}">
                <a16:creationId xmlns:a16="http://schemas.microsoft.com/office/drawing/2014/main" id="{52369D88-FE2E-4EF9-AAF2-860FA0957EC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25</a:t>
            </a:fld>
            <a:endParaRPr lang="en-US" dirty="0"/>
          </a:p>
        </p:txBody>
      </p:sp>
      <p:sp>
        <p:nvSpPr>
          <p:cNvPr id="5" name="Footer Placeholder 3">
            <a:extLst>
              <a:ext uri="{FF2B5EF4-FFF2-40B4-BE49-F238E27FC236}">
                <a16:creationId xmlns:a16="http://schemas.microsoft.com/office/drawing/2014/main" id="{B551F71C-5418-48CD-9DEE-8FB1517BD238}"/>
              </a:ext>
            </a:extLst>
          </p:cNvPr>
          <p:cNvSpPr>
            <a:spLocks noGrp="1"/>
          </p:cNvSpPr>
          <p:nvPr>
            <p:ph type="ftr" idx="11"/>
          </p:nvPr>
        </p:nvSpPr>
        <p:spPr>
          <a:xfrm>
            <a:off x="3028950" y="6433130"/>
            <a:ext cx="3086100" cy="365125"/>
          </a:xfrm>
        </p:spPr>
        <p:txBody>
          <a:bodyPr/>
          <a:lstStyle/>
          <a:p>
            <a:r>
              <a:rPr lang="en-US" dirty="0"/>
              <a:t>Presented by Partners in Medical Education, Inc. 2020</a:t>
            </a:r>
          </a:p>
        </p:txBody>
      </p:sp>
      <p:pic>
        <p:nvPicPr>
          <p:cNvPr id="7" name="Picture 6" descr="A close up of a cactus&#10;&#10;Description automatically generated">
            <a:extLst>
              <a:ext uri="{FF2B5EF4-FFF2-40B4-BE49-F238E27FC236}">
                <a16:creationId xmlns:a16="http://schemas.microsoft.com/office/drawing/2014/main" id="{A9EB5FDF-CF13-42B6-82AF-1764B471C47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362375" y="231568"/>
            <a:ext cx="2460642" cy="1597581"/>
          </a:xfrm>
          <a:prstGeom prst="rect">
            <a:avLst/>
          </a:prstGeom>
        </p:spPr>
      </p:pic>
    </p:spTree>
    <p:extLst>
      <p:ext uri="{BB962C8B-B14F-4D97-AF65-F5344CB8AC3E}">
        <p14:creationId xmlns:p14="http://schemas.microsoft.com/office/powerpoint/2010/main" val="41363129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BD8DB0-1256-45FA-B594-1475C9FBD850}"/>
              </a:ext>
            </a:extLst>
          </p:cNvPr>
          <p:cNvSpPr>
            <a:spLocks noGrp="1"/>
          </p:cNvSpPr>
          <p:nvPr>
            <p:ph type="body" idx="1"/>
          </p:nvPr>
        </p:nvSpPr>
        <p:spPr/>
        <p:txBody>
          <a:bodyPr/>
          <a:lstStyle/>
          <a:p>
            <a:pPr marL="63500" indent="0">
              <a:buNone/>
            </a:pPr>
            <a:r>
              <a:rPr lang="en-US" dirty="0"/>
              <a:t>Did you use telemedicine:</a:t>
            </a:r>
          </a:p>
          <a:p>
            <a:pPr marL="977900" lvl="1" indent="-457200"/>
            <a:r>
              <a:rPr lang="en-US" sz="2600" dirty="0"/>
              <a:t>Before the pandemic?</a:t>
            </a:r>
          </a:p>
          <a:p>
            <a:pPr marL="977900" lvl="1" indent="-457200"/>
            <a:r>
              <a:rPr lang="en-US" sz="2600" dirty="0"/>
              <a:t>During the pandemic?</a:t>
            </a:r>
          </a:p>
          <a:p>
            <a:pPr marL="977900" lvl="1" indent="-457200"/>
            <a:r>
              <a:rPr lang="en-US" sz="2600" dirty="0"/>
              <a:t>Plan to increase moving forward?</a:t>
            </a:r>
          </a:p>
          <a:p>
            <a:pPr marL="520700" lvl="1" indent="0">
              <a:buNone/>
            </a:pPr>
            <a:endParaRPr lang="en-US" dirty="0"/>
          </a:p>
          <a:p>
            <a:pPr marL="63500" indent="0">
              <a:buNone/>
            </a:pPr>
            <a:r>
              <a:rPr lang="en-US" dirty="0"/>
              <a:t>What % of planned didactics:</a:t>
            </a:r>
          </a:p>
          <a:p>
            <a:pPr marL="863600" lvl="1" indent="-342900"/>
            <a:r>
              <a:rPr lang="en-US" sz="2600" dirty="0"/>
              <a:t>	Were cancelled?</a:t>
            </a:r>
          </a:p>
          <a:p>
            <a:pPr marL="863600" lvl="1" indent="-342900"/>
            <a:r>
              <a:rPr lang="en-US" sz="2600" dirty="0"/>
              <a:t>	Conducted remotely?</a:t>
            </a:r>
          </a:p>
          <a:p>
            <a:pPr marL="863600" lvl="1" indent="-342900"/>
            <a:r>
              <a:rPr lang="en-US" sz="2600" dirty="0"/>
              <a:t>	Replaced?</a:t>
            </a:r>
          </a:p>
        </p:txBody>
      </p:sp>
      <p:sp>
        <p:nvSpPr>
          <p:cNvPr id="3" name="Title 2">
            <a:extLst>
              <a:ext uri="{FF2B5EF4-FFF2-40B4-BE49-F238E27FC236}">
                <a16:creationId xmlns:a16="http://schemas.microsoft.com/office/drawing/2014/main" id="{3A20147F-B925-4786-9756-A79409670475}"/>
              </a:ext>
            </a:extLst>
          </p:cNvPr>
          <p:cNvSpPr>
            <a:spLocks noGrp="1"/>
          </p:cNvSpPr>
          <p:nvPr>
            <p:ph type="title"/>
          </p:nvPr>
        </p:nvSpPr>
        <p:spPr>
          <a:xfrm>
            <a:off x="1989344" y="246466"/>
            <a:ext cx="6526006" cy="1087593"/>
          </a:xfrm>
        </p:spPr>
        <p:txBody>
          <a:bodyPr/>
          <a:lstStyle/>
          <a:p>
            <a:r>
              <a:rPr lang="en-US" dirty="0"/>
              <a:t>COVID-19 Questions</a:t>
            </a:r>
          </a:p>
        </p:txBody>
      </p:sp>
      <p:sp>
        <p:nvSpPr>
          <p:cNvPr id="4" name="Slide Number Placeholder 3">
            <a:extLst>
              <a:ext uri="{FF2B5EF4-FFF2-40B4-BE49-F238E27FC236}">
                <a16:creationId xmlns:a16="http://schemas.microsoft.com/office/drawing/2014/main" id="{7EFC7CCC-A982-4E5B-AAD0-13D2D8F8BF8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26</a:t>
            </a:fld>
            <a:endParaRPr lang="en-US" dirty="0"/>
          </a:p>
        </p:txBody>
      </p:sp>
      <p:sp>
        <p:nvSpPr>
          <p:cNvPr id="5" name="Star: 10 Points 4">
            <a:extLst>
              <a:ext uri="{FF2B5EF4-FFF2-40B4-BE49-F238E27FC236}">
                <a16:creationId xmlns:a16="http://schemas.microsoft.com/office/drawing/2014/main" id="{03327532-D746-46E8-99A5-0C95AD7A81CA}"/>
              </a:ext>
            </a:extLst>
          </p:cNvPr>
          <p:cNvSpPr/>
          <p:nvPr/>
        </p:nvSpPr>
        <p:spPr>
          <a:xfrm rot="1352079">
            <a:off x="4985589" y="1079996"/>
            <a:ext cx="2865749" cy="2146955"/>
          </a:xfrm>
          <a:prstGeom prst="star1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UPCOMING WEBINAR (August 27)</a:t>
            </a:r>
          </a:p>
          <a:p>
            <a:pPr algn="ctr"/>
            <a:r>
              <a:rPr lang="en-US" dirty="0"/>
              <a:t>Artificial Intelligence in Medicine: Its Impact on GME</a:t>
            </a:r>
          </a:p>
        </p:txBody>
      </p:sp>
      <p:pic>
        <p:nvPicPr>
          <p:cNvPr id="7" name="Picture 6" descr="A close up of a computer&#10;&#10;Description automatically generated">
            <a:extLst>
              <a:ext uri="{FF2B5EF4-FFF2-40B4-BE49-F238E27FC236}">
                <a16:creationId xmlns:a16="http://schemas.microsoft.com/office/drawing/2014/main" id="{EC077A2D-C03B-40CD-B01D-C09D08ADA06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582094" y="3555158"/>
            <a:ext cx="3159205" cy="2360068"/>
          </a:xfrm>
          <a:prstGeom prst="rect">
            <a:avLst/>
          </a:prstGeom>
        </p:spPr>
      </p:pic>
      <p:sp>
        <p:nvSpPr>
          <p:cNvPr id="9" name="Footer Placeholder 3">
            <a:extLst>
              <a:ext uri="{FF2B5EF4-FFF2-40B4-BE49-F238E27FC236}">
                <a16:creationId xmlns:a16="http://schemas.microsoft.com/office/drawing/2014/main" id="{C95F10D9-B0DD-46E4-848F-D5F5FFC74EA0}"/>
              </a:ext>
            </a:extLst>
          </p:cNvPr>
          <p:cNvSpPr>
            <a:spLocks noGrp="1"/>
          </p:cNvSpPr>
          <p:nvPr>
            <p:ph type="ftr" idx="11"/>
          </p:nvPr>
        </p:nvSpPr>
        <p:spPr>
          <a:xfrm>
            <a:off x="3028950" y="6433130"/>
            <a:ext cx="3086100" cy="365125"/>
          </a:xfrm>
        </p:spPr>
        <p:txBody>
          <a:bodyPr/>
          <a:lstStyle/>
          <a:p>
            <a:r>
              <a:rPr lang="en-US" dirty="0"/>
              <a:t>Presented by Partners in Medical Education, Inc. 2020</a:t>
            </a:r>
          </a:p>
        </p:txBody>
      </p:sp>
      <p:pic>
        <p:nvPicPr>
          <p:cNvPr id="11" name="Picture 10" descr="A close up of a cactus&#10;&#10;Description automatically generated">
            <a:extLst>
              <a:ext uri="{FF2B5EF4-FFF2-40B4-BE49-F238E27FC236}">
                <a16:creationId xmlns:a16="http://schemas.microsoft.com/office/drawing/2014/main" id="{89BBEC86-0BC3-472C-B6FF-EE1BB90F6586}"/>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220643" y="151188"/>
            <a:ext cx="1691944" cy="1098501"/>
          </a:xfrm>
          <a:prstGeom prst="rect">
            <a:avLst/>
          </a:prstGeom>
        </p:spPr>
      </p:pic>
    </p:spTree>
    <p:extLst>
      <p:ext uri="{BB962C8B-B14F-4D97-AF65-F5344CB8AC3E}">
        <p14:creationId xmlns:p14="http://schemas.microsoft.com/office/powerpoint/2010/main" val="34581299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D0764F-24F0-43F7-9A1D-A2181824082E}"/>
              </a:ext>
            </a:extLst>
          </p:cNvPr>
          <p:cNvSpPr>
            <a:spLocks noGrp="1"/>
          </p:cNvSpPr>
          <p:nvPr>
            <p:ph type="body" idx="1"/>
          </p:nvPr>
        </p:nvSpPr>
        <p:spPr>
          <a:xfrm>
            <a:off x="628650" y="1635589"/>
            <a:ext cx="7886700" cy="5048265"/>
          </a:xfrm>
        </p:spPr>
        <p:txBody>
          <a:bodyPr/>
          <a:lstStyle/>
          <a:p>
            <a:r>
              <a:rPr lang="en-US" dirty="0"/>
              <a:t>Be prepared to provide information related to procedures/logs for those specialties that use them. </a:t>
            </a:r>
          </a:p>
          <a:p>
            <a:pPr marL="63500" indent="0">
              <a:buNone/>
            </a:pPr>
            <a:r>
              <a:rPr lang="en-US" dirty="0"/>
              <a:t>	DOCUMENTATION IS THE KEY</a:t>
            </a:r>
          </a:p>
          <a:p>
            <a:pPr marL="63500" indent="0">
              <a:buNone/>
            </a:pPr>
            <a:endParaRPr lang="en-US" dirty="0"/>
          </a:p>
          <a:p>
            <a:pPr marL="63500" indent="0">
              <a:buNone/>
            </a:pPr>
            <a:endParaRPr lang="en-US" dirty="0"/>
          </a:p>
          <a:p>
            <a:r>
              <a:rPr lang="en-US" dirty="0"/>
              <a:t>Were all elective operations/procedures cancelled at some point during the pandemic?</a:t>
            </a:r>
          </a:p>
          <a:p>
            <a:pPr lvl="1"/>
            <a:r>
              <a:rPr lang="en-US" dirty="0"/>
              <a:t>Provide dates this happened, when resumed (if it did) or when anticipated to resume.</a:t>
            </a:r>
          </a:p>
        </p:txBody>
      </p:sp>
      <p:sp>
        <p:nvSpPr>
          <p:cNvPr id="3" name="Title 2">
            <a:extLst>
              <a:ext uri="{FF2B5EF4-FFF2-40B4-BE49-F238E27FC236}">
                <a16:creationId xmlns:a16="http://schemas.microsoft.com/office/drawing/2014/main" id="{3E784E6D-F435-452D-9813-B8F98261DE52}"/>
              </a:ext>
            </a:extLst>
          </p:cNvPr>
          <p:cNvSpPr>
            <a:spLocks noGrp="1"/>
          </p:cNvSpPr>
          <p:nvPr>
            <p:ph type="title"/>
          </p:nvPr>
        </p:nvSpPr>
        <p:spPr/>
        <p:txBody>
          <a:bodyPr/>
          <a:lstStyle/>
          <a:p>
            <a:r>
              <a:rPr lang="en-US" dirty="0"/>
              <a:t>COVID-19 Questions</a:t>
            </a:r>
          </a:p>
        </p:txBody>
      </p:sp>
      <p:sp>
        <p:nvSpPr>
          <p:cNvPr id="4" name="Slide Number Placeholder 3">
            <a:extLst>
              <a:ext uri="{FF2B5EF4-FFF2-40B4-BE49-F238E27FC236}">
                <a16:creationId xmlns:a16="http://schemas.microsoft.com/office/drawing/2014/main" id="{58CA95F1-186E-4F83-8218-EB5C46E8246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27</a:t>
            </a:fld>
            <a:endParaRPr lang="en-US" dirty="0"/>
          </a:p>
        </p:txBody>
      </p:sp>
      <p:pic>
        <p:nvPicPr>
          <p:cNvPr id="6" name="Picture 5" descr="A picture containing flower&#10;&#10;Description automatically generated">
            <a:extLst>
              <a:ext uri="{FF2B5EF4-FFF2-40B4-BE49-F238E27FC236}">
                <a16:creationId xmlns:a16="http://schemas.microsoft.com/office/drawing/2014/main" id="{E82888C1-A3D0-4E11-8490-AFAC2551E68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048815" y="2523722"/>
            <a:ext cx="1903625" cy="1976081"/>
          </a:xfrm>
          <a:prstGeom prst="rect">
            <a:avLst/>
          </a:prstGeom>
        </p:spPr>
      </p:pic>
      <p:sp>
        <p:nvSpPr>
          <p:cNvPr id="8" name="Footer Placeholder 3">
            <a:extLst>
              <a:ext uri="{FF2B5EF4-FFF2-40B4-BE49-F238E27FC236}">
                <a16:creationId xmlns:a16="http://schemas.microsoft.com/office/drawing/2014/main" id="{F80A5170-AE5F-4599-85BD-5A0744ACF269}"/>
              </a:ext>
            </a:extLst>
          </p:cNvPr>
          <p:cNvSpPr>
            <a:spLocks noGrp="1"/>
          </p:cNvSpPr>
          <p:nvPr>
            <p:ph type="ftr" idx="11"/>
          </p:nvPr>
        </p:nvSpPr>
        <p:spPr>
          <a:xfrm>
            <a:off x="3028950" y="6433130"/>
            <a:ext cx="3086100" cy="365125"/>
          </a:xfrm>
        </p:spPr>
        <p:txBody>
          <a:bodyPr/>
          <a:lstStyle/>
          <a:p>
            <a:r>
              <a:rPr lang="en-US" dirty="0"/>
              <a:t>Presented by Partners in Medical Education, Inc. 2020</a:t>
            </a:r>
          </a:p>
        </p:txBody>
      </p:sp>
      <p:pic>
        <p:nvPicPr>
          <p:cNvPr id="10" name="Picture 9" descr="A close up of a cactus&#10;&#10;Description automatically generated">
            <a:extLst>
              <a:ext uri="{FF2B5EF4-FFF2-40B4-BE49-F238E27FC236}">
                <a16:creationId xmlns:a16="http://schemas.microsoft.com/office/drawing/2014/main" id="{5030CF25-9B81-43CD-B86E-05159A40AA49}"/>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154656" y="310026"/>
            <a:ext cx="1691944" cy="1098501"/>
          </a:xfrm>
          <a:prstGeom prst="rect">
            <a:avLst/>
          </a:prstGeom>
        </p:spPr>
      </p:pic>
    </p:spTree>
    <p:extLst>
      <p:ext uri="{BB962C8B-B14F-4D97-AF65-F5344CB8AC3E}">
        <p14:creationId xmlns:p14="http://schemas.microsoft.com/office/powerpoint/2010/main" val="10197329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689B9E-51A5-4DB7-9732-818C9484A279}"/>
              </a:ext>
            </a:extLst>
          </p:cNvPr>
          <p:cNvSpPr>
            <a:spLocks noGrp="1"/>
          </p:cNvSpPr>
          <p:nvPr>
            <p:ph type="body" idx="1"/>
          </p:nvPr>
        </p:nvSpPr>
        <p:spPr>
          <a:xfrm>
            <a:off x="628650" y="2092751"/>
            <a:ext cx="3745387" cy="4084212"/>
          </a:xfrm>
        </p:spPr>
        <p:txBody>
          <a:bodyPr/>
          <a:lstStyle/>
          <a:p>
            <a:pPr marL="63500" indent="0">
              <a:buNone/>
            </a:pPr>
            <a:r>
              <a:rPr lang="en-US" i="1" dirty="0"/>
              <a:t>Research is showing that breakrooms are responsible for outbreaks in hospitals (Tenant)</a:t>
            </a:r>
          </a:p>
        </p:txBody>
      </p:sp>
      <p:sp>
        <p:nvSpPr>
          <p:cNvPr id="3" name="Title 2">
            <a:extLst>
              <a:ext uri="{FF2B5EF4-FFF2-40B4-BE49-F238E27FC236}">
                <a16:creationId xmlns:a16="http://schemas.microsoft.com/office/drawing/2014/main" id="{66DB434D-AD34-4A20-9EFB-83893F7A5D56}"/>
              </a:ext>
            </a:extLst>
          </p:cNvPr>
          <p:cNvSpPr>
            <a:spLocks noGrp="1"/>
          </p:cNvSpPr>
          <p:nvPr>
            <p:ph type="title"/>
          </p:nvPr>
        </p:nvSpPr>
        <p:spPr>
          <a:xfrm>
            <a:off x="1923357" y="284709"/>
            <a:ext cx="6202549" cy="1325563"/>
          </a:xfrm>
        </p:spPr>
        <p:txBody>
          <a:bodyPr/>
          <a:lstStyle/>
          <a:p>
            <a:r>
              <a:rPr lang="en-US" sz="3200" dirty="0"/>
              <a:t>PSA: Resident Work Rooms/Break Rooms are </a:t>
            </a:r>
            <a:br>
              <a:rPr lang="en-US" sz="3200" dirty="0"/>
            </a:br>
            <a:r>
              <a:rPr lang="en-US" sz="3200" dirty="0"/>
              <a:t>High Risk for COVID-19</a:t>
            </a:r>
          </a:p>
        </p:txBody>
      </p:sp>
      <p:sp>
        <p:nvSpPr>
          <p:cNvPr id="4" name="Slide Number Placeholder 3">
            <a:extLst>
              <a:ext uri="{FF2B5EF4-FFF2-40B4-BE49-F238E27FC236}">
                <a16:creationId xmlns:a16="http://schemas.microsoft.com/office/drawing/2014/main" id="{ECFF7BD5-4E07-4548-B9AA-D9B194F5F26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28</a:t>
            </a:fld>
            <a:endParaRPr lang="en-US" dirty="0"/>
          </a:p>
        </p:txBody>
      </p:sp>
      <p:pic>
        <p:nvPicPr>
          <p:cNvPr id="5" name="Picture 4">
            <a:extLst>
              <a:ext uri="{FF2B5EF4-FFF2-40B4-BE49-F238E27FC236}">
                <a16:creationId xmlns:a16="http://schemas.microsoft.com/office/drawing/2014/main" id="{872C5CAA-88E9-4FCD-A6F1-6AE0DAE5A60E}"/>
              </a:ext>
            </a:extLst>
          </p:cNvPr>
          <p:cNvPicPr>
            <a:picLocks noChangeAspect="1"/>
          </p:cNvPicPr>
          <p:nvPr/>
        </p:nvPicPr>
        <p:blipFill>
          <a:blip r:embed="rId2"/>
          <a:stretch>
            <a:fillRect/>
          </a:stretch>
        </p:blipFill>
        <p:spPr>
          <a:xfrm>
            <a:off x="4769965" y="1669706"/>
            <a:ext cx="3535049" cy="4635639"/>
          </a:xfrm>
          <a:prstGeom prst="rect">
            <a:avLst/>
          </a:prstGeom>
        </p:spPr>
      </p:pic>
      <p:sp>
        <p:nvSpPr>
          <p:cNvPr id="6" name="Footer Placeholder 3">
            <a:extLst>
              <a:ext uri="{FF2B5EF4-FFF2-40B4-BE49-F238E27FC236}">
                <a16:creationId xmlns:a16="http://schemas.microsoft.com/office/drawing/2014/main" id="{D2EA797F-C802-4B21-A6E5-89ADF3C4C7EC}"/>
              </a:ext>
            </a:extLst>
          </p:cNvPr>
          <p:cNvSpPr>
            <a:spLocks noGrp="1"/>
          </p:cNvSpPr>
          <p:nvPr>
            <p:ph type="ftr" idx="11"/>
          </p:nvPr>
        </p:nvSpPr>
        <p:spPr>
          <a:xfrm>
            <a:off x="3028950" y="6433130"/>
            <a:ext cx="3086100" cy="365125"/>
          </a:xfrm>
        </p:spPr>
        <p:txBody>
          <a:bodyPr/>
          <a:lstStyle/>
          <a:p>
            <a:r>
              <a:rPr lang="en-US" dirty="0"/>
              <a:t>Presented by Partners in Medical Education, Inc. 2020</a:t>
            </a:r>
          </a:p>
        </p:txBody>
      </p:sp>
      <p:pic>
        <p:nvPicPr>
          <p:cNvPr id="8" name="Picture 7" descr="A close up of a cactus&#10;&#10;Description automatically generated">
            <a:extLst>
              <a:ext uri="{FF2B5EF4-FFF2-40B4-BE49-F238E27FC236}">
                <a16:creationId xmlns:a16="http://schemas.microsoft.com/office/drawing/2014/main" id="{E7CE7B28-35EC-4669-ABDF-BA1A74200F9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220643" y="151188"/>
            <a:ext cx="1691944" cy="1098501"/>
          </a:xfrm>
          <a:prstGeom prst="rect">
            <a:avLst/>
          </a:prstGeom>
        </p:spPr>
      </p:pic>
    </p:spTree>
    <p:extLst>
      <p:ext uri="{BB962C8B-B14F-4D97-AF65-F5344CB8AC3E}">
        <p14:creationId xmlns:p14="http://schemas.microsoft.com/office/powerpoint/2010/main" val="5376146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45D412-E93B-4098-A310-72B187CFB1B4}"/>
              </a:ext>
            </a:extLst>
          </p:cNvPr>
          <p:cNvSpPr>
            <a:spLocks noGrp="1"/>
          </p:cNvSpPr>
          <p:nvPr>
            <p:ph type="body" idx="1"/>
          </p:nvPr>
        </p:nvSpPr>
        <p:spPr/>
        <p:txBody>
          <a:bodyPr/>
          <a:lstStyle/>
          <a:p>
            <a:pPr marL="63500" indent="0">
              <a:buNone/>
            </a:pPr>
            <a:r>
              <a:rPr lang="en-US" dirty="0"/>
              <a:t>Beginning March 1:</a:t>
            </a:r>
          </a:p>
          <a:p>
            <a:r>
              <a:rPr lang="en-US" dirty="0"/>
              <a:t>How many residents/fellows/faculty were quarantined* due to COVID-19 related illness?</a:t>
            </a:r>
          </a:p>
          <a:p>
            <a:r>
              <a:rPr lang="en-US" dirty="0"/>
              <a:t>How many residents/fellows/faculty were hospitalized due to COVID-19 related illness?</a:t>
            </a:r>
          </a:p>
          <a:p>
            <a:r>
              <a:rPr lang="en-US" dirty="0"/>
              <a:t>How many residents/fellows/faculty died due to COVID-19 related illness?</a:t>
            </a:r>
          </a:p>
          <a:p>
            <a:pPr marL="63500" indent="0">
              <a:buNone/>
            </a:pPr>
            <a:endParaRPr lang="en-US" dirty="0"/>
          </a:p>
          <a:p>
            <a:pPr marL="63500" indent="0">
              <a:buNone/>
            </a:pPr>
            <a:r>
              <a:rPr lang="en-US" sz="2000" dirty="0"/>
              <a:t>*quarantine is defined as required time away from work due to COVID-19 exposure or illness.</a:t>
            </a:r>
          </a:p>
        </p:txBody>
      </p:sp>
      <p:sp>
        <p:nvSpPr>
          <p:cNvPr id="3" name="Title 2">
            <a:extLst>
              <a:ext uri="{FF2B5EF4-FFF2-40B4-BE49-F238E27FC236}">
                <a16:creationId xmlns:a16="http://schemas.microsoft.com/office/drawing/2014/main" id="{B680FF2A-5F4D-49B7-B759-6CE70E5C0C30}"/>
              </a:ext>
            </a:extLst>
          </p:cNvPr>
          <p:cNvSpPr>
            <a:spLocks noGrp="1"/>
          </p:cNvSpPr>
          <p:nvPr>
            <p:ph type="title"/>
          </p:nvPr>
        </p:nvSpPr>
        <p:spPr/>
        <p:txBody>
          <a:bodyPr/>
          <a:lstStyle/>
          <a:p>
            <a:r>
              <a:rPr lang="en-US" dirty="0"/>
              <a:t>COVID-19 Research Questions</a:t>
            </a:r>
          </a:p>
        </p:txBody>
      </p:sp>
      <p:sp>
        <p:nvSpPr>
          <p:cNvPr id="4" name="Slide Number Placeholder 3">
            <a:extLst>
              <a:ext uri="{FF2B5EF4-FFF2-40B4-BE49-F238E27FC236}">
                <a16:creationId xmlns:a16="http://schemas.microsoft.com/office/drawing/2014/main" id="{B1BBD1B3-7E7D-40E3-B04E-B720217B72E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29</a:t>
            </a:fld>
            <a:endParaRPr lang="en-US" dirty="0"/>
          </a:p>
        </p:txBody>
      </p:sp>
      <p:sp>
        <p:nvSpPr>
          <p:cNvPr id="5" name="Footer Placeholder 3">
            <a:extLst>
              <a:ext uri="{FF2B5EF4-FFF2-40B4-BE49-F238E27FC236}">
                <a16:creationId xmlns:a16="http://schemas.microsoft.com/office/drawing/2014/main" id="{668B8C92-3CBC-4EBA-A17E-02D8EACF77DD}"/>
              </a:ext>
            </a:extLst>
          </p:cNvPr>
          <p:cNvSpPr>
            <a:spLocks noGrp="1"/>
          </p:cNvSpPr>
          <p:nvPr>
            <p:ph type="ftr" idx="11"/>
          </p:nvPr>
        </p:nvSpPr>
        <p:spPr>
          <a:xfrm>
            <a:off x="3028950" y="6433130"/>
            <a:ext cx="3086100" cy="365125"/>
          </a:xfrm>
        </p:spPr>
        <p:txBody>
          <a:bodyPr/>
          <a:lstStyle/>
          <a:p>
            <a:r>
              <a:rPr lang="en-US" dirty="0"/>
              <a:t>Presented by Partners in Medical Education, Inc. 2020</a:t>
            </a:r>
          </a:p>
        </p:txBody>
      </p:sp>
      <p:pic>
        <p:nvPicPr>
          <p:cNvPr id="7" name="Picture 6" descr="A close up of a cactus&#10;&#10;Description automatically generated">
            <a:extLst>
              <a:ext uri="{FF2B5EF4-FFF2-40B4-BE49-F238E27FC236}">
                <a16:creationId xmlns:a16="http://schemas.microsoft.com/office/drawing/2014/main" id="{FA35EFE8-8551-448D-BCDB-4FD96D67BB2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258680" y="443419"/>
            <a:ext cx="2460642" cy="1597581"/>
          </a:xfrm>
          <a:prstGeom prst="rect">
            <a:avLst/>
          </a:prstGeom>
        </p:spPr>
      </p:pic>
    </p:spTree>
    <p:extLst>
      <p:ext uri="{BB962C8B-B14F-4D97-AF65-F5344CB8AC3E}">
        <p14:creationId xmlns:p14="http://schemas.microsoft.com/office/powerpoint/2010/main" val="131137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0" name="Google Shape;70;p11"/>
          <p:cNvSpPr txBox="1">
            <a:spLocks noGrp="1"/>
          </p:cNvSpPr>
          <p:nvPr>
            <p:ph type="subTitle" idx="1"/>
          </p:nvPr>
        </p:nvSpPr>
        <p:spPr>
          <a:xfrm>
            <a:off x="139604" y="4495801"/>
            <a:ext cx="7245398" cy="1116242"/>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1000"/>
              </a:spcBef>
              <a:spcAft>
                <a:spcPts val="0"/>
              </a:spcAft>
              <a:buClr>
                <a:schemeClr val="lt1"/>
              </a:buClr>
              <a:buSzPts val="2000"/>
              <a:buFont typeface="Arial"/>
              <a:buNone/>
            </a:pPr>
            <a:r>
              <a:rPr lang="en-US" dirty="0"/>
              <a:t>Heather Peters, M. Ed, Ph.D, GME Consultant</a:t>
            </a:r>
          </a:p>
          <a:p>
            <a:pPr marL="0" marR="0" lvl="0" indent="0" algn="l" rtl="0">
              <a:lnSpc>
                <a:spcPct val="90000"/>
              </a:lnSpc>
              <a:spcBef>
                <a:spcPts val="1000"/>
              </a:spcBef>
              <a:spcAft>
                <a:spcPts val="0"/>
              </a:spcAft>
              <a:buClr>
                <a:schemeClr val="lt1"/>
              </a:buClr>
              <a:buSzPts val="2000"/>
              <a:buFont typeface="Arial"/>
              <a:buNone/>
            </a:pPr>
            <a:r>
              <a:rPr lang="en-US" dirty="0"/>
              <a:t>Chris Redovan, MBA, MLIS, GME Consultant</a:t>
            </a:r>
          </a:p>
          <a:p>
            <a:pPr marL="0" marR="0" lvl="0" indent="0" algn="l" rtl="0">
              <a:lnSpc>
                <a:spcPct val="90000"/>
              </a:lnSpc>
              <a:spcBef>
                <a:spcPts val="1000"/>
              </a:spcBef>
              <a:spcAft>
                <a:spcPts val="0"/>
              </a:spcAft>
              <a:buClr>
                <a:schemeClr val="lt1"/>
              </a:buClr>
              <a:buSzPts val="2000"/>
              <a:buFont typeface="Arial"/>
              <a:buNone/>
            </a:pPr>
            <a:endParaRPr dirty="0"/>
          </a:p>
        </p:txBody>
      </p:sp>
      <p:sp>
        <p:nvSpPr>
          <p:cNvPr id="71" name="Google Shape;71;p11"/>
          <p:cNvSpPr txBox="1">
            <a:spLocks noGrp="1"/>
          </p:cNvSpPr>
          <p:nvPr>
            <p:ph type="ctrTitle"/>
          </p:nvPr>
        </p:nvSpPr>
        <p:spPr>
          <a:xfrm>
            <a:off x="3762303" y="1423942"/>
            <a:ext cx="5263034" cy="23876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4000"/>
              <a:buFont typeface="Arial"/>
              <a:buNone/>
            </a:pPr>
            <a:r>
              <a:rPr lang="en-US" dirty="0"/>
              <a:t>ADS Updates 2020</a:t>
            </a:r>
            <a:endParaRPr dirty="0"/>
          </a:p>
        </p:txBody>
      </p:sp>
      <p:sp>
        <p:nvSpPr>
          <p:cNvPr id="6" name="Footer Placeholder 3">
            <a:extLst>
              <a:ext uri="{FF2B5EF4-FFF2-40B4-BE49-F238E27FC236}">
                <a16:creationId xmlns:a16="http://schemas.microsoft.com/office/drawing/2014/main" id="{A7AEB6D5-6FA5-AF44-A555-A83B41299AE6}"/>
              </a:ext>
            </a:extLst>
          </p:cNvPr>
          <p:cNvSpPr>
            <a:spLocks noGrp="1"/>
          </p:cNvSpPr>
          <p:nvPr>
            <p:ph type="ftr" idx="11"/>
          </p:nvPr>
        </p:nvSpPr>
        <p:spPr>
          <a:xfrm>
            <a:off x="3028950" y="6433130"/>
            <a:ext cx="3086100" cy="365125"/>
          </a:xfrm>
        </p:spPr>
        <p:txBody>
          <a:bodyPr/>
          <a:lstStyle/>
          <a:p>
            <a:r>
              <a:rPr lang="en-US" dirty="0"/>
              <a:t>Presented by Partners in Medical Education, Inc. 2020</a:t>
            </a:r>
          </a:p>
        </p:txBody>
      </p:sp>
      <p:sp>
        <p:nvSpPr>
          <p:cNvPr id="5" name="Slide Number Placeholder 3">
            <a:extLst>
              <a:ext uri="{FF2B5EF4-FFF2-40B4-BE49-F238E27FC236}">
                <a16:creationId xmlns:a16="http://schemas.microsoft.com/office/drawing/2014/main" id="{229615FA-C051-F245-BE11-EFE11FBF9A64}"/>
              </a:ext>
            </a:extLst>
          </p:cNvPr>
          <p:cNvSpPr>
            <a:spLocks noGrp="1"/>
          </p:cNvSpPr>
          <p:nvPr>
            <p:ph type="sldNum" idx="12"/>
          </p:nvPr>
        </p:nvSpPr>
        <p:spPr>
          <a:xfrm>
            <a:off x="6457950" y="6433131"/>
            <a:ext cx="2057400" cy="365125"/>
          </a:xfrm>
        </p:spPr>
        <p:txBody>
          <a:bodyPr/>
          <a:lstStyle/>
          <a:p>
            <a:pPr marL="0" lvl="0" indent="0" algn="r" rtl="0">
              <a:spcBef>
                <a:spcPts val="0"/>
              </a:spcBef>
              <a:spcAft>
                <a:spcPts val="0"/>
              </a:spcAft>
              <a:buNone/>
            </a:pPr>
            <a:fld id="{00000000-1234-1234-1234-123412341234}" type="slidenum">
              <a:rPr lang="en-US" smtClean="0"/>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9B6AD-1CEF-444E-889F-3C2BB467CD5C}"/>
              </a:ext>
            </a:extLst>
          </p:cNvPr>
          <p:cNvSpPr>
            <a:spLocks noGrp="1"/>
          </p:cNvSpPr>
          <p:nvPr>
            <p:ph type="title"/>
          </p:nvPr>
        </p:nvSpPr>
        <p:spPr/>
        <p:txBody>
          <a:bodyPr/>
          <a:lstStyle/>
          <a:p>
            <a:r>
              <a:rPr lang="en-US" dirty="0"/>
              <a:t>Strategies for Tracking Data for ADS</a:t>
            </a:r>
          </a:p>
        </p:txBody>
      </p:sp>
      <p:sp>
        <p:nvSpPr>
          <p:cNvPr id="3" name="Text Placeholder 2">
            <a:extLst>
              <a:ext uri="{FF2B5EF4-FFF2-40B4-BE49-F238E27FC236}">
                <a16:creationId xmlns:a16="http://schemas.microsoft.com/office/drawing/2014/main" id="{48EF02F3-A3D9-487A-BCDB-F757400EB13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89D552D-7249-41E4-97B0-03FCE41FA1A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30</a:t>
            </a:fld>
            <a:endParaRPr lang="en-US" dirty="0"/>
          </a:p>
        </p:txBody>
      </p:sp>
      <p:sp>
        <p:nvSpPr>
          <p:cNvPr id="5" name="Footer Placeholder 3">
            <a:extLst>
              <a:ext uri="{FF2B5EF4-FFF2-40B4-BE49-F238E27FC236}">
                <a16:creationId xmlns:a16="http://schemas.microsoft.com/office/drawing/2014/main" id="{11E6D25C-0DA6-4BEC-8DCB-03F4A9EEC947}"/>
              </a:ext>
            </a:extLst>
          </p:cNvPr>
          <p:cNvSpPr>
            <a:spLocks noGrp="1"/>
          </p:cNvSpPr>
          <p:nvPr>
            <p:ph type="ftr" idx="11"/>
          </p:nvPr>
        </p:nvSpPr>
        <p:spPr>
          <a:xfrm>
            <a:off x="3028950" y="6433130"/>
            <a:ext cx="3086100" cy="365125"/>
          </a:xfrm>
        </p:spPr>
        <p:txBody>
          <a:bodyPr/>
          <a:lstStyle/>
          <a:p>
            <a:r>
              <a:rPr lang="en-US" dirty="0"/>
              <a:t>Presented by Partners in Medical Education, Inc. 2020</a:t>
            </a:r>
          </a:p>
        </p:txBody>
      </p:sp>
    </p:spTree>
    <p:extLst>
      <p:ext uri="{BB962C8B-B14F-4D97-AF65-F5344CB8AC3E}">
        <p14:creationId xmlns:p14="http://schemas.microsoft.com/office/powerpoint/2010/main" val="4003412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DE9877-2DB6-4333-B2CB-6644B3BFF66C}"/>
              </a:ext>
            </a:extLst>
          </p:cNvPr>
          <p:cNvSpPr>
            <a:spLocks noGrp="1"/>
          </p:cNvSpPr>
          <p:nvPr>
            <p:ph type="body" idx="1"/>
          </p:nvPr>
        </p:nvSpPr>
        <p:spPr/>
        <p:txBody>
          <a:bodyPr/>
          <a:lstStyle/>
          <a:p>
            <a:r>
              <a:rPr lang="en-US" dirty="0"/>
              <a:t>Faculty scholarly activity tips</a:t>
            </a:r>
          </a:p>
          <a:p>
            <a:r>
              <a:rPr lang="en-US" dirty="0"/>
              <a:t>Action items from APE</a:t>
            </a:r>
          </a:p>
          <a:p>
            <a:r>
              <a:rPr lang="en-US" dirty="0"/>
              <a:t>Work hour violations</a:t>
            </a:r>
          </a:p>
          <a:p>
            <a:r>
              <a:rPr lang="en-US" dirty="0"/>
              <a:t>Major Changes</a:t>
            </a:r>
          </a:p>
          <a:p>
            <a:pPr lvl="1"/>
            <a:r>
              <a:rPr lang="en-US" sz="2000" i="1" dirty="0"/>
              <a:t>Leadership Changes</a:t>
            </a:r>
          </a:p>
          <a:p>
            <a:pPr lvl="1"/>
            <a:r>
              <a:rPr lang="en-US" sz="2000" i="1" dirty="0"/>
              <a:t>Faculty Changes</a:t>
            </a:r>
          </a:p>
          <a:p>
            <a:pPr lvl="1"/>
            <a:r>
              <a:rPr lang="en-US" sz="2000" i="1" dirty="0"/>
              <a:t>Curriculum Changes</a:t>
            </a:r>
          </a:p>
          <a:p>
            <a:pPr lvl="1"/>
            <a:r>
              <a:rPr lang="en-US" sz="2000" i="1" dirty="0"/>
              <a:t>Significant changes to educational program (consider informing the RC)</a:t>
            </a:r>
          </a:p>
          <a:p>
            <a:pPr lvl="1"/>
            <a:r>
              <a:rPr lang="en-US" sz="2000" i="1" dirty="0"/>
              <a:t>Major impact (merger)</a:t>
            </a:r>
          </a:p>
          <a:p>
            <a:pPr lvl="1"/>
            <a:r>
              <a:rPr lang="en-US" sz="2000" i="1" dirty="0"/>
              <a:t>Action plans related to ACGME Survey results</a:t>
            </a:r>
          </a:p>
          <a:p>
            <a:pPr lvl="1"/>
            <a:endParaRPr lang="en-US" dirty="0"/>
          </a:p>
        </p:txBody>
      </p:sp>
      <p:sp>
        <p:nvSpPr>
          <p:cNvPr id="3" name="Title 2">
            <a:extLst>
              <a:ext uri="{FF2B5EF4-FFF2-40B4-BE49-F238E27FC236}">
                <a16:creationId xmlns:a16="http://schemas.microsoft.com/office/drawing/2014/main" id="{584D2E5A-1F60-4F28-8B0C-F08E26D876B7}"/>
              </a:ext>
            </a:extLst>
          </p:cNvPr>
          <p:cNvSpPr>
            <a:spLocks noGrp="1"/>
          </p:cNvSpPr>
          <p:nvPr>
            <p:ph type="title"/>
          </p:nvPr>
        </p:nvSpPr>
        <p:spPr/>
        <p:txBody>
          <a:bodyPr/>
          <a:lstStyle/>
          <a:p>
            <a:r>
              <a:rPr lang="en-US" dirty="0"/>
              <a:t>Strategies for </a:t>
            </a:r>
            <a:br>
              <a:rPr lang="en-US" dirty="0"/>
            </a:br>
            <a:r>
              <a:rPr lang="en-US" dirty="0"/>
              <a:t>Tracking Data for ADS</a:t>
            </a:r>
          </a:p>
        </p:txBody>
      </p:sp>
      <p:sp>
        <p:nvSpPr>
          <p:cNvPr id="4" name="Slide Number Placeholder 3">
            <a:extLst>
              <a:ext uri="{FF2B5EF4-FFF2-40B4-BE49-F238E27FC236}">
                <a16:creationId xmlns:a16="http://schemas.microsoft.com/office/drawing/2014/main" id="{E7F30AF6-5693-47F5-A5B2-040FAF0F5CB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31</a:t>
            </a:fld>
            <a:endParaRPr lang="en-US" dirty="0"/>
          </a:p>
        </p:txBody>
      </p:sp>
      <p:pic>
        <p:nvPicPr>
          <p:cNvPr id="6" name="Picture 5">
            <a:extLst>
              <a:ext uri="{FF2B5EF4-FFF2-40B4-BE49-F238E27FC236}">
                <a16:creationId xmlns:a16="http://schemas.microsoft.com/office/drawing/2014/main" id="{74526009-AFC9-49AE-945A-EEB6CDB7AEC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516898" y="2029153"/>
            <a:ext cx="3435108" cy="2088917"/>
          </a:xfrm>
          <a:prstGeom prst="rect">
            <a:avLst/>
          </a:prstGeom>
        </p:spPr>
      </p:pic>
      <p:sp>
        <p:nvSpPr>
          <p:cNvPr id="8" name="Footer Placeholder 3">
            <a:extLst>
              <a:ext uri="{FF2B5EF4-FFF2-40B4-BE49-F238E27FC236}">
                <a16:creationId xmlns:a16="http://schemas.microsoft.com/office/drawing/2014/main" id="{F1BE61BE-276C-4370-8421-9496DFF2C799}"/>
              </a:ext>
            </a:extLst>
          </p:cNvPr>
          <p:cNvSpPr>
            <a:spLocks noGrp="1"/>
          </p:cNvSpPr>
          <p:nvPr>
            <p:ph type="ftr" idx="11"/>
          </p:nvPr>
        </p:nvSpPr>
        <p:spPr>
          <a:xfrm>
            <a:off x="3028950" y="6433130"/>
            <a:ext cx="3086100" cy="365125"/>
          </a:xfrm>
        </p:spPr>
        <p:txBody>
          <a:bodyPr/>
          <a:lstStyle/>
          <a:p>
            <a:r>
              <a:rPr lang="en-US" dirty="0"/>
              <a:t>Presented by Partners in Medical Education, Inc. 2020</a:t>
            </a:r>
          </a:p>
        </p:txBody>
      </p:sp>
    </p:spTree>
    <p:extLst>
      <p:ext uri="{BB962C8B-B14F-4D97-AF65-F5344CB8AC3E}">
        <p14:creationId xmlns:p14="http://schemas.microsoft.com/office/powerpoint/2010/main" val="37570317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D9E17C-0E06-44B7-8A4C-E44BDC5FFFCD}"/>
              </a:ext>
            </a:extLst>
          </p:cNvPr>
          <p:cNvSpPr>
            <a:spLocks noGrp="1"/>
          </p:cNvSpPr>
          <p:nvPr>
            <p:ph type="body" idx="1"/>
          </p:nvPr>
        </p:nvSpPr>
        <p:spPr>
          <a:xfrm>
            <a:off x="515788" y="3090673"/>
            <a:ext cx="7886700" cy="3248498"/>
          </a:xfrm>
        </p:spPr>
        <p:txBody>
          <a:bodyPr/>
          <a:lstStyle/>
          <a:p>
            <a:r>
              <a:rPr lang="en-US" sz="2400" dirty="0"/>
              <a:t>Quarterly updates from programs</a:t>
            </a:r>
          </a:p>
          <a:p>
            <a:r>
              <a:rPr lang="en-US" sz="2400" dirty="0"/>
              <a:t>Sending out email to all with more specific questions annually</a:t>
            </a:r>
          </a:p>
          <a:p>
            <a:r>
              <a:rPr lang="en-US" sz="2400" dirty="0"/>
              <a:t>Education during faculty meetings (importance of scholarly activity)</a:t>
            </a:r>
          </a:p>
          <a:p>
            <a:pPr lvl="1"/>
            <a:r>
              <a:rPr lang="en-US" sz="2000" i="1" dirty="0"/>
              <a:t>ADS – most frequent citation after work hours</a:t>
            </a:r>
          </a:p>
          <a:p>
            <a:pPr lvl="1"/>
            <a:r>
              <a:rPr lang="en-US" sz="2000" i="1" dirty="0"/>
              <a:t>Reputation of program/institution</a:t>
            </a:r>
          </a:p>
          <a:p>
            <a:pPr lvl="1"/>
            <a:r>
              <a:rPr lang="en-US" sz="2000" i="1" dirty="0"/>
              <a:t>Measure of educational quality</a:t>
            </a:r>
          </a:p>
        </p:txBody>
      </p:sp>
      <p:sp>
        <p:nvSpPr>
          <p:cNvPr id="3" name="Title 2">
            <a:extLst>
              <a:ext uri="{FF2B5EF4-FFF2-40B4-BE49-F238E27FC236}">
                <a16:creationId xmlns:a16="http://schemas.microsoft.com/office/drawing/2014/main" id="{2DB5F654-0780-44E6-9C3C-ED2860E38077}"/>
              </a:ext>
            </a:extLst>
          </p:cNvPr>
          <p:cNvSpPr>
            <a:spLocks noGrp="1"/>
          </p:cNvSpPr>
          <p:nvPr>
            <p:ph type="title"/>
          </p:nvPr>
        </p:nvSpPr>
        <p:spPr/>
        <p:txBody>
          <a:bodyPr/>
          <a:lstStyle/>
          <a:p>
            <a:r>
              <a:rPr lang="en-US" dirty="0"/>
              <a:t>Tracking Scholarly Activity</a:t>
            </a:r>
          </a:p>
        </p:txBody>
      </p:sp>
      <p:sp>
        <p:nvSpPr>
          <p:cNvPr id="4" name="Slide Number Placeholder 3">
            <a:extLst>
              <a:ext uri="{FF2B5EF4-FFF2-40B4-BE49-F238E27FC236}">
                <a16:creationId xmlns:a16="http://schemas.microsoft.com/office/drawing/2014/main" id="{1C75BDC1-7BB3-4B63-9BA4-192A3EBA7D6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32</a:t>
            </a:fld>
            <a:endParaRPr lang="en-US" dirty="0"/>
          </a:p>
        </p:txBody>
      </p:sp>
      <p:pic>
        <p:nvPicPr>
          <p:cNvPr id="6" name="Picture 5" descr="A close up of a computer&#10;&#10;Description automatically generated">
            <a:extLst>
              <a:ext uri="{FF2B5EF4-FFF2-40B4-BE49-F238E27FC236}">
                <a16:creationId xmlns:a16="http://schemas.microsoft.com/office/drawing/2014/main" id="{E0BA6463-2EA2-47EB-AA53-7E6121E152E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860781" y="1384340"/>
            <a:ext cx="2231136" cy="1828800"/>
          </a:xfrm>
          <a:prstGeom prst="rect">
            <a:avLst/>
          </a:prstGeom>
        </p:spPr>
      </p:pic>
      <p:sp>
        <p:nvSpPr>
          <p:cNvPr id="8" name="Footer Placeholder 3">
            <a:extLst>
              <a:ext uri="{FF2B5EF4-FFF2-40B4-BE49-F238E27FC236}">
                <a16:creationId xmlns:a16="http://schemas.microsoft.com/office/drawing/2014/main" id="{C217D848-316C-4A18-816B-D72E237FA762}"/>
              </a:ext>
            </a:extLst>
          </p:cNvPr>
          <p:cNvSpPr>
            <a:spLocks noGrp="1"/>
          </p:cNvSpPr>
          <p:nvPr>
            <p:ph type="ftr" idx="11"/>
          </p:nvPr>
        </p:nvSpPr>
        <p:spPr>
          <a:xfrm>
            <a:off x="3028950" y="6433130"/>
            <a:ext cx="3086100" cy="365125"/>
          </a:xfrm>
        </p:spPr>
        <p:txBody>
          <a:bodyPr/>
          <a:lstStyle/>
          <a:p>
            <a:r>
              <a:rPr lang="en-US" dirty="0"/>
              <a:t>Presented by Partners in Medical Education, Inc. 2020</a:t>
            </a:r>
          </a:p>
        </p:txBody>
      </p:sp>
    </p:spTree>
    <p:extLst>
      <p:ext uri="{BB962C8B-B14F-4D97-AF65-F5344CB8AC3E}">
        <p14:creationId xmlns:p14="http://schemas.microsoft.com/office/powerpoint/2010/main" val="29116928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7D8F8-F609-408B-AA88-A0652E57239C}"/>
              </a:ext>
            </a:extLst>
          </p:cNvPr>
          <p:cNvSpPr>
            <a:spLocks noGrp="1"/>
          </p:cNvSpPr>
          <p:nvPr>
            <p:ph type="title"/>
          </p:nvPr>
        </p:nvSpPr>
        <p:spPr>
          <a:xfrm>
            <a:off x="1989344" y="180478"/>
            <a:ext cx="6526006" cy="1325563"/>
          </a:xfrm>
        </p:spPr>
        <p:txBody>
          <a:bodyPr/>
          <a:lstStyle/>
          <a:p>
            <a:r>
              <a:rPr lang="en-US" dirty="0"/>
              <a:t>Checklist for Sponsoring Institutions</a:t>
            </a:r>
          </a:p>
        </p:txBody>
      </p:sp>
      <p:sp>
        <p:nvSpPr>
          <p:cNvPr id="3" name="Content Placeholder 2">
            <a:extLst>
              <a:ext uri="{FF2B5EF4-FFF2-40B4-BE49-F238E27FC236}">
                <a16:creationId xmlns:a16="http://schemas.microsoft.com/office/drawing/2014/main" id="{49F70C45-B0DE-4A7A-9D5B-0ED299F90864}"/>
              </a:ext>
            </a:extLst>
          </p:cNvPr>
          <p:cNvSpPr>
            <a:spLocks noGrp="1"/>
          </p:cNvSpPr>
          <p:nvPr>
            <p:ph idx="1"/>
          </p:nvPr>
        </p:nvSpPr>
        <p:spPr>
          <a:xfrm>
            <a:off x="476250" y="1702264"/>
            <a:ext cx="7886700" cy="4438905"/>
          </a:xfrm>
        </p:spPr>
        <p:txBody>
          <a:bodyPr/>
          <a:lstStyle/>
          <a:p>
            <a:pPr>
              <a:buFont typeface="Wingdings" panose="05000000000000000000" pitchFamily="2" charset="2"/>
              <a:buChar char="q"/>
            </a:pPr>
            <a:r>
              <a:rPr lang="en-US" sz="2000" dirty="0"/>
              <a:t>Trainee/Faculty Scholarly Activity Reports</a:t>
            </a:r>
          </a:p>
          <a:p>
            <a:pPr>
              <a:buFont typeface="Wingdings" panose="05000000000000000000" pitchFamily="2" charset="2"/>
              <a:buChar char="q"/>
            </a:pPr>
            <a:r>
              <a:rPr lang="en-US" sz="2000" dirty="0"/>
              <a:t>ITE Training Results</a:t>
            </a:r>
          </a:p>
          <a:p>
            <a:pPr>
              <a:buFont typeface="Wingdings" panose="05000000000000000000" pitchFamily="2" charset="2"/>
              <a:buChar char="q"/>
            </a:pPr>
            <a:r>
              <a:rPr lang="en-US" sz="2000" dirty="0"/>
              <a:t>Board Examination Pass Rate</a:t>
            </a:r>
          </a:p>
          <a:p>
            <a:pPr>
              <a:buFont typeface="Wingdings" panose="05000000000000000000" pitchFamily="2" charset="2"/>
              <a:buChar char="q"/>
            </a:pPr>
            <a:r>
              <a:rPr lang="en-US" sz="2000" dirty="0"/>
              <a:t>Placement Data, Diversity Data, QI/PS Data</a:t>
            </a:r>
          </a:p>
          <a:p>
            <a:pPr>
              <a:buFont typeface="Wingdings" panose="05000000000000000000" pitchFamily="2" charset="2"/>
              <a:buChar char="q"/>
            </a:pPr>
            <a:r>
              <a:rPr lang="en-US" sz="2000" dirty="0"/>
              <a:t>Faculty Development Activities</a:t>
            </a:r>
          </a:p>
          <a:p>
            <a:pPr>
              <a:buFont typeface="Wingdings" panose="05000000000000000000" pitchFamily="2" charset="2"/>
              <a:buChar char="q"/>
            </a:pPr>
            <a:r>
              <a:rPr lang="en-US" sz="2000" dirty="0"/>
              <a:t>Action Plans for Previous APE/Current APE</a:t>
            </a:r>
          </a:p>
          <a:p>
            <a:pPr>
              <a:buFont typeface="Wingdings" panose="05000000000000000000" pitchFamily="2" charset="2"/>
              <a:buChar char="q"/>
            </a:pPr>
            <a:r>
              <a:rPr lang="en-US" sz="2000" dirty="0"/>
              <a:t>Letters of Notification from ACGME</a:t>
            </a:r>
          </a:p>
          <a:p>
            <a:pPr>
              <a:buFont typeface="Wingdings" panose="05000000000000000000" pitchFamily="2" charset="2"/>
              <a:buChar char="q"/>
            </a:pPr>
            <a:r>
              <a:rPr lang="en-US" sz="2000" dirty="0"/>
              <a:t>ACGME Surveys</a:t>
            </a:r>
          </a:p>
          <a:p>
            <a:pPr>
              <a:buFont typeface="Wingdings" panose="05000000000000000000" pitchFamily="2" charset="2"/>
              <a:buChar char="q"/>
            </a:pPr>
            <a:r>
              <a:rPr lang="en-US" sz="2000" dirty="0"/>
              <a:t>Other Reports?</a:t>
            </a:r>
          </a:p>
        </p:txBody>
      </p:sp>
      <p:sp>
        <p:nvSpPr>
          <p:cNvPr id="5" name="Slide Number Placeholder 3">
            <a:extLst>
              <a:ext uri="{FF2B5EF4-FFF2-40B4-BE49-F238E27FC236}">
                <a16:creationId xmlns:a16="http://schemas.microsoft.com/office/drawing/2014/main" id="{7EB50A82-95B4-469D-9174-F23300A904C5}"/>
              </a:ext>
            </a:extLst>
          </p:cNvPr>
          <p:cNvSpPr>
            <a:spLocks noGrp="1"/>
          </p:cNvSpPr>
          <p:nvPr>
            <p:ph type="sldNum" idx="12"/>
          </p:nvPr>
        </p:nvSpPr>
        <p:spPr>
          <a:xfrm>
            <a:off x="6457950" y="6433131"/>
            <a:ext cx="2057400" cy="365125"/>
          </a:xfrm>
        </p:spPr>
        <p:txBody>
          <a:bodyPr/>
          <a:lstStyle/>
          <a:p>
            <a:fld id="{00000000-1234-1234-1234-123412341234}" type="slidenum">
              <a:rPr lang="en-US" smtClean="0"/>
              <a:pPr/>
              <a:t>33</a:t>
            </a:fld>
            <a:endParaRPr lang="en-US" dirty="0"/>
          </a:p>
        </p:txBody>
      </p:sp>
      <p:pic>
        <p:nvPicPr>
          <p:cNvPr id="6" name="image283.png" descr="../../../Volumes/douglas-1/New%20Clip%20art/grab_book_online_800_c">
            <a:extLst>
              <a:ext uri="{FF2B5EF4-FFF2-40B4-BE49-F238E27FC236}">
                <a16:creationId xmlns:a16="http://schemas.microsoft.com/office/drawing/2014/main" id="{A89C3703-C4EF-4085-8988-C6A7FB96083A}"/>
              </a:ext>
            </a:extLst>
          </p:cNvPr>
          <p:cNvPicPr/>
          <p:nvPr/>
        </p:nvPicPr>
        <p:blipFill>
          <a:blip r:embed="rId2"/>
          <a:srcRect/>
          <a:stretch>
            <a:fillRect/>
          </a:stretch>
        </p:blipFill>
        <p:spPr>
          <a:xfrm>
            <a:off x="5340100" y="3859833"/>
            <a:ext cx="2591435" cy="1943735"/>
          </a:xfrm>
          <a:prstGeom prst="rect">
            <a:avLst/>
          </a:prstGeom>
          <a:ln/>
        </p:spPr>
      </p:pic>
      <p:sp>
        <p:nvSpPr>
          <p:cNvPr id="7" name="Footer Placeholder 3">
            <a:extLst>
              <a:ext uri="{FF2B5EF4-FFF2-40B4-BE49-F238E27FC236}">
                <a16:creationId xmlns:a16="http://schemas.microsoft.com/office/drawing/2014/main" id="{425AA0B3-5480-C543-AF65-1E92DEDAC52D}"/>
              </a:ext>
            </a:extLst>
          </p:cNvPr>
          <p:cNvSpPr>
            <a:spLocks noGrp="1"/>
          </p:cNvSpPr>
          <p:nvPr>
            <p:ph type="ftr" idx="11"/>
          </p:nvPr>
        </p:nvSpPr>
        <p:spPr>
          <a:xfrm>
            <a:off x="3028950" y="6433130"/>
            <a:ext cx="3086100" cy="365125"/>
          </a:xfrm>
        </p:spPr>
        <p:txBody>
          <a:bodyPr/>
          <a:lstStyle/>
          <a:p>
            <a:r>
              <a:rPr lang="en-US" dirty="0"/>
              <a:t>Presented by Partners in Medical Education, Inc. 2020</a:t>
            </a:r>
          </a:p>
        </p:txBody>
      </p:sp>
    </p:spTree>
    <p:extLst>
      <p:ext uri="{BB962C8B-B14F-4D97-AF65-F5344CB8AC3E}">
        <p14:creationId xmlns:p14="http://schemas.microsoft.com/office/powerpoint/2010/main" val="22294403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40"/>
          <p:cNvSpPr txBox="1">
            <a:spLocks noGrp="1"/>
          </p:cNvSpPr>
          <p:nvPr>
            <p:ph type="title"/>
          </p:nvPr>
        </p:nvSpPr>
        <p:spPr>
          <a:xfrm>
            <a:off x="2952170" y="2081894"/>
            <a:ext cx="6115049" cy="2429491"/>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4000"/>
              <a:buFont typeface="Arial"/>
              <a:buNone/>
            </a:pPr>
            <a:r>
              <a:rPr lang="en-US" dirty="0"/>
              <a:t>Wrapping Up!</a:t>
            </a:r>
            <a:endParaRPr dirty="0"/>
          </a:p>
        </p:txBody>
      </p:sp>
      <p:sp>
        <p:nvSpPr>
          <p:cNvPr id="322" name="Google Shape;322;p40"/>
          <p:cNvSpPr txBox="1">
            <a:spLocks noGrp="1"/>
          </p:cNvSpPr>
          <p:nvPr>
            <p:ph type="body" idx="1"/>
          </p:nvPr>
        </p:nvSpPr>
        <p:spPr>
          <a:xfrm>
            <a:off x="2952169" y="4511385"/>
            <a:ext cx="6115049" cy="514325"/>
          </a:xfrm>
          <a:prstGeom prst="rect">
            <a:avLst/>
          </a:prstGeom>
          <a:noFill/>
          <a:ln>
            <a:noFill/>
          </a:ln>
        </p:spPr>
        <p:txBody>
          <a:bodyPr spcFirstLastPara="1" wrap="square" lIns="91425" tIns="91425" rIns="91425" bIns="91425" anchor="t" anchorCtr="0">
            <a:noAutofit/>
          </a:bodyPr>
          <a:lstStyle/>
          <a:p>
            <a:pPr marL="457200" marR="0" lvl="0" indent="-228600" algn="ctr" rtl="0">
              <a:lnSpc>
                <a:spcPct val="90000"/>
              </a:lnSpc>
              <a:spcBef>
                <a:spcPts val="1000"/>
              </a:spcBef>
              <a:spcAft>
                <a:spcPts val="0"/>
              </a:spcAft>
              <a:buClr>
                <a:schemeClr val="lt1"/>
              </a:buClr>
              <a:buSzPts val="2000"/>
              <a:buFont typeface="Arial"/>
              <a:buNone/>
            </a:pPr>
            <a:endParaRPr dirty="0"/>
          </a:p>
        </p:txBody>
      </p:sp>
      <p:sp>
        <p:nvSpPr>
          <p:cNvPr id="323" name="Google Shape;323;p40"/>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34</a:t>
            </a:fld>
            <a:endParaRPr dirty="0"/>
          </a:p>
        </p:txBody>
      </p:sp>
      <p:pic>
        <p:nvPicPr>
          <p:cNvPr id="324" name="Google Shape;324;p40" descr="New%20Clip%20art/puzzle_people_working_together_800_clr_6984.png"/>
          <p:cNvPicPr preferRelativeResize="0"/>
          <p:nvPr/>
        </p:nvPicPr>
        <p:blipFill rotWithShape="1">
          <a:blip r:embed="rId3">
            <a:alphaModFix/>
          </a:blip>
          <a:srcRect/>
          <a:stretch/>
        </p:blipFill>
        <p:spPr>
          <a:xfrm>
            <a:off x="655744" y="3693689"/>
            <a:ext cx="4970780" cy="2484755"/>
          </a:xfrm>
          <a:prstGeom prst="rect">
            <a:avLst/>
          </a:prstGeom>
          <a:noFill/>
          <a:ln>
            <a:noFill/>
          </a:ln>
        </p:spPr>
      </p:pic>
      <p:sp>
        <p:nvSpPr>
          <p:cNvPr id="8" name="Footer Placeholder 3">
            <a:extLst>
              <a:ext uri="{FF2B5EF4-FFF2-40B4-BE49-F238E27FC236}">
                <a16:creationId xmlns:a16="http://schemas.microsoft.com/office/drawing/2014/main" id="{EA7198D8-6DEA-0B4E-8343-0E9A33DF1DA9}"/>
              </a:ext>
            </a:extLst>
          </p:cNvPr>
          <p:cNvSpPr>
            <a:spLocks noGrp="1"/>
          </p:cNvSpPr>
          <p:nvPr>
            <p:ph type="ftr" idx="11"/>
          </p:nvPr>
        </p:nvSpPr>
        <p:spPr>
          <a:xfrm>
            <a:off x="3028950" y="6433130"/>
            <a:ext cx="3086100" cy="365125"/>
          </a:xfrm>
        </p:spPr>
        <p:txBody>
          <a:bodyPr/>
          <a:lstStyle/>
          <a:p>
            <a:r>
              <a:rPr lang="en-US" dirty="0"/>
              <a:t>Presented by Partners in Medical Education, Inc. 2020</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4" name="Google Shape;204;p27"/>
          <p:cNvSpPr txBox="1">
            <a:spLocks noGrp="1"/>
          </p:cNvSpPr>
          <p:nvPr>
            <p:ph type="title"/>
          </p:nvPr>
        </p:nvSpPr>
        <p:spPr>
          <a:xfrm>
            <a:off x="2311592" y="277757"/>
            <a:ext cx="5175058" cy="1060451"/>
          </a:xfrm>
          <a:prstGeom prst="rect">
            <a:avLst/>
          </a:prstGeom>
          <a:noFill/>
          <a:ln>
            <a:noFill/>
          </a:ln>
        </p:spPr>
        <p:txBody>
          <a:bodyPr spcFirstLastPara="1" wrap="square" lIns="91425" tIns="91425" rIns="91425" bIns="91425" anchor="ctr" anchorCtr="0">
            <a:noAutofit/>
          </a:bodyPr>
          <a:lstStyle/>
          <a:p>
            <a:pPr marL="0" marR="0" lvl="0" indent="0" algn="l" rtl="0">
              <a:lnSpc>
                <a:spcPct val="107000"/>
              </a:lnSpc>
              <a:spcBef>
                <a:spcPts val="1200"/>
              </a:spcBef>
              <a:spcAft>
                <a:spcPts val="0"/>
              </a:spcAft>
              <a:buSzPts val="3500"/>
              <a:buNone/>
            </a:pPr>
            <a:r>
              <a:rPr lang="en-US" dirty="0"/>
              <a:t>Take Home Points</a:t>
            </a:r>
            <a:endParaRPr dirty="0"/>
          </a:p>
          <a:p>
            <a:pPr marL="0" marR="0" lvl="0" indent="0" algn="l" rtl="0">
              <a:lnSpc>
                <a:spcPct val="90000"/>
              </a:lnSpc>
              <a:spcBef>
                <a:spcPts val="0"/>
              </a:spcBef>
              <a:spcAft>
                <a:spcPts val="0"/>
              </a:spcAft>
              <a:buClr>
                <a:schemeClr val="dk1"/>
              </a:buClr>
              <a:buSzPts val="3500"/>
              <a:buFont typeface="Arial"/>
              <a:buNone/>
            </a:pPr>
            <a:endParaRPr dirty="0"/>
          </a:p>
        </p:txBody>
      </p:sp>
      <p:sp>
        <p:nvSpPr>
          <p:cNvPr id="203" name="Google Shape;203;p27"/>
          <p:cNvSpPr txBox="1">
            <a:spLocks noGrp="1"/>
          </p:cNvSpPr>
          <p:nvPr>
            <p:ph type="body" idx="1"/>
          </p:nvPr>
        </p:nvSpPr>
        <p:spPr>
          <a:xfrm>
            <a:off x="4280149" y="1346744"/>
            <a:ext cx="4629150" cy="5103534"/>
          </a:xfrm>
          <a:prstGeom prst="rect">
            <a:avLst/>
          </a:prstGeom>
          <a:noFill/>
          <a:ln>
            <a:noFill/>
          </a:ln>
        </p:spPr>
        <p:txBody>
          <a:bodyPr spcFirstLastPara="1" wrap="square" lIns="91425" tIns="91425" rIns="91425" bIns="91425" anchor="t" anchorCtr="0">
            <a:noAutofit/>
          </a:bodyPr>
          <a:lstStyle/>
          <a:p>
            <a:pPr marL="685800" indent="-457200"/>
            <a:r>
              <a:rPr lang="en-US" sz="2400" i="1" dirty="0"/>
              <a:t>Make part of your PEC agenda</a:t>
            </a:r>
          </a:p>
          <a:p>
            <a:pPr marL="685800" indent="-457200"/>
            <a:r>
              <a:rPr lang="en-US" sz="2400" i="1" dirty="0"/>
              <a:t>It is your ONLY chance to provide the review committee information about your program</a:t>
            </a:r>
          </a:p>
          <a:p>
            <a:pPr marL="685800" indent="-457200"/>
            <a:r>
              <a:rPr lang="en-US" sz="2400" i="1" dirty="0"/>
              <a:t>Use the annual update to get ahead of potential issues…address BEFORE the ACGME does</a:t>
            </a:r>
          </a:p>
          <a:p>
            <a:pPr marL="685800" indent="-457200"/>
            <a:r>
              <a:rPr lang="en-US" sz="2400" i="1" dirty="0"/>
              <a:t>All parts of the update are important</a:t>
            </a:r>
          </a:p>
          <a:p>
            <a:pPr marL="685800" indent="-457200"/>
            <a:endParaRPr lang="en-US" i="1" dirty="0"/>
          </a:p>
          <a:p>
            <a:pPr marL="685800" indent="-457200"/>
            <a:endParaRPr lang="en-US" i="1" dirty="0"/>
          </a:p>
          <a:p>
            <a:pPr marL="685800" indent="-457200"/>
            <a:endParaRPr lang="en-US" i="1" dirty="0"/>
          </a:p>
        </p:txBody>
      </p:sp>
      <p:sp>
        <p:nvSpPr>
          <p:cNvPr id="8" name="Footer Placeholder 3">
            <a:extLst>
              <a:ext uri="{FF2B5EF4-FFF2-40B4-BE49-F238E27FC236}">
                <a16:creationId xmlns:a16="http://schemas.microsoft.com/office/drawing/2014/main" id="{4A0FAEEB-5331-D346-A4B7-59624A37DC28}"/>
              </a:ext>
            </a:extLst>
          </p:cNvPr>
          <p:cNvSpPr>
            <a:spLocks noGrp="1"/>
          </p:cNvSpPr>
          <p:nvPr>
            <p:ph type="ftr" idx="11"/>
          </p:nvPr>
        </p:nvSpPr>
        <p:spPr/>
        <p:txBody>
          <a:bodyPr/>
          <a:lstStyle/>
          <a:p>
            <a:r>
              <a:rPr lang="en-US" dirty="0"/>
              <a:t>Presented by Partners in Medical Education, Inc. 2020</a:t>
            </a:r>
          </a:p>
        </p:txBody>
      </p:sp>
      <p:sp>
        <p:nvSpPr>
          <p:cNvPr id="205" name="Google Shape;205;p27"/>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35</a:t>
            </a:fld>
            <a:endParaRPr dirty="0"/>
          </a:p>
        </p:txBody>
      </p:sp>
      <p:pic>
        <p:nvPicPr>
          <p:cNvPr id="7" name="Picture 6" descr="A picture containing man&#10;&#10;Description automatically generated">
            <a:extLst>
              <a:ext uri="{FF2B5EF4-FFF2-40B4-BE49-F238E27FC236}">
                <a16:creationId xmlns:a16="http://schemas.microsoft.com/office/drawing/2014/main" id="{02FEC674-31FD-4693-BD7A-25B4242E3203}"/>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02520" y="1894200"/>
            <a:ext cx="3013506" cy="2005866"/>
          </a:xfrm>
          <a:prstGeom prst="rect">
            <a:avLst/>
          </a:prstGeom>
        </p:spPr>
      </p:pic>
      <p:sp>
        <p:nvSpPr>
          <p:cNvPr id="4" name="Rectangle 3">
            <a:extLst>
              <a:ext uri="{FF2B5EF4-FFF2-40B4-BE49-F238E27FC236}">
                <a16:creationId xmlns:a16="http://schemas.microsoft.com/office/drawing/2014/main" id="{834C6DFB-1C7B-4124-9C81-9E4954FA8B84}"/>
              </a:ext>
            </a:extLst>
          </p:cNvPr>
          <p:cNvSpPr/>
          <p:nvPr/>
        </p:nvSpPr>
        <p:spPr>
          <a:xfrm>
            <a:off x="-87687" y="4456059"/>
            <a:ext cx="4572000" cy="1200329"/>
          </a:xfrm>
          <a:prstGeom prst="rect">
            <a:avLst/>
          </a:prstGeom>
        </p:spPr>
        <p:txBody>
          <a:bodyPr>
            <a:spAutoFit/>
          </a:bodyPr>
          <a:lstStyle/>
          <a:p>
            <a:pPr marL="685800" indent="-457200">
              <a:buFont typeface="Arial" panose="020B0604020202020204" pitchFamily="34" charset="0"/>
              <a:buChar char="•"/>
            </a:pPr>
            <a:r>
              <a:rPr lang="en-US" sz="2400" i="1" dirty="0"/>
              <a:t>ADS updates need to be in the back of your mind all year long</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42"/>
          <p:cNvSpPr txBox="1">
            <a:spLocks noGrp="1"/>
          </p:cNvSpPr>
          <p:nvPr>
            <p:ph type="title"/>
          </p:nvPr>
        </p:nvSpPr>
        <p:spPr>
          <a:xfrm>
            <a:off x="1989344" y="246466"/>
            <a:ext cx="6526006" cy="1325563"/>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3500"/>
              <a:buFont typeface="Arial"/>
              <a:buNone/>
            </a:pPr>
            <a:r>
              <a:rPr lang="en-US" sz="4400" dirty="0"/>
              <a:t>Questions??</a:t>
            </a:r>
            <a:endParaRPr dirty="0"/>
          </a:p>
        </p:txBody>
      </p:sp>
      <p:sp>
        <p:nvSpPr>
          <p:cNvPr id="339" name="Google Shape;339;p42"/>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36</a:t>
            </a:fld>
            <a:endParaRPr dirty="0"/>
          </a:p>
        </p:txBody>
      </p:sp>
      <p:pic>
        <p:nvPicPr>
          <p:cNvPr id="340" name="Google Shape;340;p42" descr="http://myup.weboldala.net/files/dzjir6enuwx16prtshbj.png"/>
          <p:cNvPicPr preferRelativeResize="0"/>
          <p:nvPr/>
        </p:nvPicPr>
        <p:blipFill rotWithShape="1">
          <a:blip r:embed="rId3">
            <a:alphaModFix/>
          </a:blip>
          <a:srcRect/>
          <a:stretch/>
        </p:blipFill>
        <p:spPr>
          <a:xfrm>
            <a:off x="3196713" y="2348548"/>
            <a:ext cx="2664826" cy="2633760"/>
          </a:xfrm>
          <a:prstGeom prst="rect">
            <a:avLst/>
          </a:prstGeom>
          <a:noFill/>
          <a:ln>
            <a:noFill/>
          </a:ln>
        </p:spPr>
      </p:pic>
      <p:sp>
        <p:nvSpPr>
          <p:cNvPr id="7" name="Footer Placeholder 3">
            <a:extLst>
              <a:ext uri="{FF2B5EF4-FFF2-40B4-BE49-F238E27FC236}">
                <a16:creationId xmlns:a16="http://schemas.microsoft.com/office/drawing/2014/main" id="{15C551A7-27D6-FC40-AC3D-52B277921688}"/>
              </a:ext>
            </a:extLst>
          </p:cNvPr>
          <p:cNvSpPr>
            <a:spLocks noGrp="1"/>
          </p:cNvSpPr>
          <p:nvPr>
            <p:ph type="ftr" idx="11"/>
          </p:nvPr>
        </p:nvSpPr>
        <p:spPr>
          <a:xfrm>
            <a:off x="3028950" y="6433130"/>
            <a:ext cx="3086100" cy="365125"/>
          </a:xfrm>
        </p:spPr>
        <p:txBody>
          <a:bodyPr/>
          <a:lstStyle/>
          <a:p>
            <a:r>
              <a:rPr lang="en-US" dirty="0"/>
              <a:t>Presented by Partners in Medical Education, Inc. 2020</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8" name="Rectangle 3"/>
          <p:cNvSpPr txBox="1">
            <a:spLocks noChangeArrowheads="1"/>
          </p:cNvSpPr>
          <p:nvPr/>
        </p:nvSpPr>
        <p:spPr bwMode="auto">
          <a:xfrm>
            <a:off x="5441759" y="258971"/>
            <a:ext cx="3702241" cy="705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8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8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rPr>
              <a:t>   </a:t>
            </a:r>
            <a: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t>Latest On-Demand Webinars</a:t>
            </a:r>
            <a:b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br>
            <a:endParaRPr kumimoji="0" lang="en-US"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000000"/>
              </a:buClr>
              <a:buSzPct val="150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000000"/>
              </a:buClr>
              <a:buSzPct val="150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charset="0"/>
              <a:buChar char="•"/>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p:txBody>
      </p:sp>
      <p:sp>
        <p:nvSpPr>
          <p:cNvPr id="9" name="Rectangle 8"/>
          <p:cNvSpPr>
            <a:spLocks noChangeArrowheads="1"/>
          </p:cNvSpPr>
          <p:nvPr/>
        </p:nvSpPr>
        <p:spPr bwMode="auto">
          <a:xfrm>
            <a:off x="5664199" y="5584371"/>
            <a:ext cx="3479801" cy="920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r>
              <a:rPr kumimoji="0" lang="en-US" sz="1100" b="0" i="1" u="none" strike="noStrike" kern="0" cap="none" spc="0" normalizeH="0" baseline="0" noProof="0" dirty="0">
                <a:ln>
                  <a:noFill/>
                </a:ln>
                <a:solidFill>
                  <a:srgbClr val="000000"/>
                </a:solidFill>
                <a:effectLst/>
                <a:uLnTx/>
                <a:uFillTx/>
                <a:latin typeface="Arial"/>
                <a:cs typeface="Arial"/>
                <a:sym typeface="Arial"/>
              </a:rPr>
              <a:t>Contact us today to learn how our Educational</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r>
              <a:rPr kumimoji="0" lang="en-US" sz="1100" b="0" i="1" u="none" strike="noStrike" kern="0" cap="none" spc="0" normalizeH="0" baseline="0" noProof="0" dirty="0">
                <a:ln>
                  <a:noFill/>
                </a:ln>
                <a:solidFill>
                  <a:srgbClr val="000000"/>
                </a:solidFill>
                <a:effectLst/>
                <a:uLnTx/>
                <a:uFillTx/>
                <a:latin typeface="Arial"/>
                <a:cs typeface="Arial"/>
                <a:sym typeface="Arial"/>
              </a:rPr>
              <a:t>Passports can save you time &amp; money! </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r>
              <a:rPr kumimoji="0" lang="en-US" sz="1100" b="0" i="1" u="none" strike="noStrike" kern="0" cap="none" spc="0" normalizeH="0" baseline="0" noProof="0" dirty="0">
                <a:ln>
                  <a:noFill/>
                </a:ln>
                <a:solidFill>
                  <a:srgbClr val="000000"/>
                </a:solidFill>
                <a:effectLst/>
                <a:uLnTx/>
                <a:uFillTx/>
                <a:latin typeface="Arial"/>
                <a:cs typeface="Arial"/>
                <a:sym typeface="Arial"/>
              </a:rPr>
              <a:t>724-864-7320</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r>
              <a:rPr kumimoji="0" lang="en-US" sz="1100" b="0" i="1" u="none" strike="noStrike" kern="0" cap="none" spc="0" normalizeH="0" baseline="0" noProof="0" dirty="0">
                <a:ln>
                  <a:noFill/>
                </a:ln>
                <a:solidFill>
                  <a:srgbClr val="000000"/>
                </a:solidFill>
                <a:effectLst/>
                <a:uLnTx/>
                <a:uFillTx/>
                <a:latin typeface="Arial"/>
                <a:cs typeface="Arial"/>
                <a:sym typeface="Arial"/>
              </a:rPr>
              <a:t>www.PartnersInMedEd.com</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200" b="0" i="1" u="none" strike="noStrike" kern="0" cap="none" spc="0" normalizeH="0" baseline="0" noProof="0" dirty="0">
              <a:ln>
                <a:noFill/>
              </a:ln>
              <a:solidFill>
                <a:srgbClr val="000000"/>
              </a:solidFill>
              <a:effectLst/>
              <a:uLnTx/>
              <a:uFillTx/>
              <a:latin typeface="Arial"/>
              <a:cs typeface="Arial"/>
              <a:sym typeface="Arial"/>
            </a:endParaRPr>
          </a:p>
        </p:txBody>
      </p:sp>
      <p:sp>
        <p:nvSpPr>
          <p:cNvPr id="15" name="Rectangle 3"/>
          <p:cNvSpPr txBox="1">
            <a:spLocks noChangeArrowheads="1"/>
          </p:cNvSpPr>
          <p:nvPr/>
        </p:nvSpPr>
        <p:spPr bwMode="auto">
          <a:xfrm>
            <a:off x="827783" y="277307"/>
            <a:ext cx="5060092" cy="4365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r>
              <a:rPr kumimoji="0" lang="en-US" sz="18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rPr>
              <a:t> </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t>  Upcoming Live Webinar</a:t>
            </a:r>
          </a:p>
          <a:p>
            <a:pPr lvl="0" algn="ctr">
              <a:defRPr/>
            </a:pPr>
            <a:endParaRPr kumimoji="0" lang="en-US" altLang="en-US" sz="1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Arial"/>
            </a:endParaRPr>
          </a:p>
          <a:p>
            <a:pPr lvl="0" algn="ctr">
              <a:defRPr/>
            </a:pPr>
            <a:r>
              <a:rPr lang="en-US" altLang="en-US" sz="1400" dirty="0">
                <a:solidFill>
                  <a:prstClr val="black"/>
                </a:solidFill>
                <a:latin typeface="Arial" panose="020B0604020202020204" pitchFamily="34" charset="0"/>
                <a:ea typeface=""/>
                <a:cs typeface="Arial" panose="020B0604020202020204" pitchFamily="34" charset="0"/>
              </a:rPr>
              <a:t>         </a:t>
            </a:r>
            <a:r>
              <a:rPr lang="en-US" sz="1400" dirty="0">
                <a:latin typeface="+mn-lt"/>
              </a:rPr>
              <a:t> </a:t>
            </a:r>
          </a:p>
          <a:p>
            <a:pPr lvl="0" algn="ctr">
              <a:defRPr/>
            </a:pPr>
            <a:r>
              <a:rPr lang="en-US" sz="1400" dirty="0">
                <a:latin typeface="+mn-lt"/>
              </a:rPr>
              <a:t>            Graduate Medical Education Financing</a:t>
            </a:r>
          </a:p>
          <a:p>
            <a:pPr algn="ctr">
              <a:lnSpc>
                <a:spcPct val="80000"/>
              </a:lnSpc>
              <a:defRPr/>
            </a:pPr>
            <a:r>
              <a:rPr lang="en-US" altLang="en-US" sz="1400" b="0" dirty="0">
                <a:solidFill>
                  <a:prstClr val="black"/>
                </a:solidFill>
                <a:latin typeface="Arial" panose="020B0604020202020204" pitchFamily="34" charset="0"/>
                <a:ea typeface=""/>
                <a:cs typeface="Arial" panose="020B0604020202020204" pitchFamily="34" charset="0"/>
              </a:rPr>
              <a:t>         Tuesday, August 11, 2020</a:t>
            </a:r>
            <a:br>
              <a:rPr lang="en-US" altLang="en-US" sz="1400" b="0" dirty="0">
                <a:solidFill>
                  <a:prstClr val="black"/>
                </a:solidFill>
                <a:latin typeface="Arial" panose="020B0604020202020204" pitchFamily="34" charset="0"/>
                <a:ea typeface=""/>
                <a:cs typeface="Arial" panose="020B0604020202020204" pitchFamily="34" charset="0"/>
              </a:rPr>
            </a:br>
            <a:r>
              <a:rPr lang="en-US" altLang="en-US" sz="1400" b="0" dirty="0">
                <a:solidFill>
                  <a:prstClr val="black"/>
                </a:solidFill>
                <a:latin typeface="Arial" panose="020B0604020202020204" pitchFamily="34" charset="0"/>
                <a:ea typeface=""/>
                <a:cs typeface="Arial" panose="020B0604020202020204" pitchFamily="34" charset="0"/>
              </a:rPr>
              <a:t>  12:00pm – 1:00pm EST</a:t>
            </a:r>
          </a:p>
          <a:p>
            <a:pPr marL="342900" marR="0" lvl="0" indent="-342900" algn="ctr" defTabSz="914400" rtl="0" eaLnBrk="1" fontAlgn="auto" latinLnBrk="0" hangingPunct="1">
              <a:lnSpc>
                <a:spcPct val="80000"/>
              </a:lnSpc>
              <a:spcBef>
                <a:spcPts val="0"/>
              </a:spcBef>
              <a:spcAft>
                <a:spcPts val="0"/>
              </a:spcAft>
              <a:buClr>
                <a:srgbClr val="000000"/>
              </a:buClr>
              <a:buSzTx/>
              <a:buFont typeface="Wingdings" charset="2"/>
              <a:buNone/>
              <a:tabLst/>
              <a:defRPr/>
            </a:pPr>
            <a:endParaRPr kumimoji="0" lang="en-US" altLang="en-US" sz="1500" b="1" i="0" u="none" strike="noStrike" kern="0" cap="none" spc="0" normalizeH="0" baseline="0" noProof="0" dirty="0">
              <a:ln>
                <a:noFill/>
              </a:ln>
              <a:solidFill>
                <a:srgbClr val="000000"/>
              </a:solidFill>
              <a:effectLst/>
              <a:uLnTx/>
              <a:uFillTx/>
              <a:latin typeface="Arial" charset="0"/>
              <a:ea typeface="ＭＳ Ｐゴシック" charset="0"/>
              <a:sym typeface="Arial"/>
            </a:endParaRPr>
          </a:p>
          <a:p>
            <a:r>
              <a:rPr lang="en-US" sz="1400" dirty="0">
                <a:latin typeface="+mn-lt"/>
              </a:rPr>
              <a:t>                           Artificial Intelligence in Medicine: </a:t>
            </a:r>
            <a:br>
              <a:rPr lang="en-US" sz="1400" dirty="0">
                <a:latin typeface="+mn-lt"/>
              </a:rPr>
            </a:br>
            <a:r>
              <a:rPr lang="en-US" sz="1400" dirty="0">
                <a:latin typeface="+mn-lt"/>
              </a:rPr>
              <a:t>                                  Its Impact on GME</a:t>
            </a:r>
          </a:p>
          <a:p>
            <a:pPr algn="ctr">
              <a:lnSpc>
                <a:spcPct val="80000"/>
              </a:lnSpc>
              <a:defRPr/>
            </a:pPr>
            <a:r>
              <a:rPr lang="en-US" altLang="en-US" sz="1400" b="0" dirty="0">
                <a:solidFill>
                  <a:prstClr val="black"/>
                </a:solidFill>
                <a:latin typeface="+mn-lt"/>
                <a:ea typeface=""/>
                <a:cs typeface="Arial" panose="020B0604020202020204" pitchFamily="34" charset="0"/>
              </a:rPr>
              <a:t>         Thursday, August 27, 2020</a:t>
            </a:r>
            <a:br>
              <a:rPr lang="en-US" altLang="en-US" sz="1400" b="0" dirty="0">
                <a:solidFill>
                  <a:prstClr val="black"/>
                </a:solidFill>
                <a:latin typeface="+mn-lt"/>
                <a:ea typeface=""/>
                <a:cs typeface="Arial" panose="020B0604020202020204" pitchFamily="34" charset="0"/>
              </a:rPr>
            </a:br>
            <a:r>
              <a:rPr lang="en-US" altLang="en-US" sz="1400" b="0" dirty="0">
                <a:solidFill>
                  <a:prstClr val="black"/>
                </a:solidFill>
                <a:latin typeface="+mn-lt"/>
                <a:ea typeface=""/>
                <a:cs typeface="Arial" panose="020B0604020202020204" pitchFamily="34" charset="0"/>
              </a:rPr>
              <a:t>  12:00pm – 1:00pm EST</a:t>
            </a:r>
          </a:p>
          <a:p>
            <a:pPr algn="ctr">
              <a:lnSpc>
                <a:spcPct val="80000"/>
              </a:lnSpc>
              <a:defRPr/>
            </a:pPr>
            <a:endParaRPr lang="en-US" altLang="en-US" sz="1400" b="0" dirty="0">
              <a:solidFill>
                <a:prstClr val="black"/>
              </a:solidFill>
              <a:latin typeface="+mn-lt"/>
              <a:ea typeface=""/>
              <a:cs typeface="Arial" panose="020B0604020202020204" pitchFamily="34" charset="0"/>
            </a:endParaRPr>
          </a:p>
          <a:p>
            <a:r>
              <a:rPr lang="en-US" sz="1400" dirty="0">
                <a:latin typeface="+mn-lt"/>
              </a:rPr>
              <a:t>            Faculty Development – A More Specific Approach</a:t>
            </a:r>
          </a:p>
          <a:p>
            <a:pPr algn="ctr">
              <a:lnSpc>
                <a:spcPct val="80000"/>
              </a:lnSpc>
              <a:defRPr/>
            </a:pPr>
            <a:r>
              <a:rPr lang="en-US" altLang="en-US" sz="1400" b="0" dirty="0">
                <a:solidFill>
                  <a:prstClr val="black"/>
                </a:solidFill>
                <a:ea typeface=""/>
                <a:cs typeface="Arial" panose="020B0604020202020204" pitchFamily="34" charset="0"/>
              </a:rPr>
              <a:t>         </a:t>
            </a:r>
            <a:r>
              <a:rPr lang="en-US" sz="1400" b="0" dirty="0">
                <a:latin typeface="+mn-lt"/>
              </a:rPr>
              <a:t>Thursday, September 3, 2020</a:t>
            </a:r>
            <a:br>
              <a:rPr lang="en-US" altLang="en-US" sz="1400" b="0" dirty="0">
                <a:solidFill>
                  <a:prstClr val="black"/>
                </a:solidFill>
                <a:latin typeface="+mn-lt"/>
                <a:ea typeface=""/>
                <a:cs typeface="Arial" panose="020B0604020202020204" pitchFamily="34" charset="0"/>
              </a:rPr>
            </a:br>
            <a:r>
              <a:rPr lang="en-US" altLang="en-US" sz="1400" b="0" dirty="0">
                <a:solidFill>
                  <a:prstClr val="black"/>
                </a:solidFill>
                <a:latin typeface="+mn-lt"/>
                <a:ea typeface=""/>
                <a:cs typeface="Arial" panose="020B0604020202020204" pitchFamily="34" charset="0"/>
              </a:rPr>
              <a:t>  12:00pm – 1:00pm EST</a:t>
            </a:r>
          </a:p>
          <a:p>
            <a:pPr algn="ctr">
              <a:lnSpc>
                <a:spcPct val="80000"/>
              </a:lnSpc>
              <a:defRPr/>
            </a:pPr>
            <a:endParaRPr lang="en-US" altLang="en-US" sz="1400" b="0" dirty="0">
              <a:solidFill>
                <a:prstClr val="black"/>
              </a:solidFill>
              <a:latin typeface="+mn-lt"/>
              <a:ea typeface=""/>
              <a:cs typeface="Arial" panose="020B0604020202020204" pitchFamily="34" charset="0"/>
            </a:endParaRPr>
          </a:p>
          <a:p>
            <a:r>
              <a:rPr lang="en-US" sz="1400" dirty="0">
                <a:latin typeface="+mn-lt"/>
              </a:rPr>
              <a:t>                                 GME Workforce Planning</a:t>
            </a:r>
          </a:p>
          <a:p>
            <a:pPr algn="ctr">
              <a:lnSpc>
                <a:spcPct val="80000"/>
              </a:lnSpc>
              <a:defRPr/>
            </a:pPr>
            <a:r>
              <a:rPr lang="en-US" altLang="en-US" sz="1400" b="0" dirty="0">
                <a:solidFill>
                  <a:prstClr val="black"/>
                </a:solidFill>
                <a:ea typeface=""/>
                <a:cs typeface="Arial" panose="020B0604020202020204" pitchFamily="34" charset="0"/>
              </a:rPr>
              <a:t>       </a:t>
            </a:r>
            <a:r>
              <a:rPr lang="en-US" altLang="en-US" sz="1400" b="0" dirty="0">
                <a:solidFill>
                  <a:prstClr val="black"/>
                </a:solidFill>
                <a:latin typeface="+mn-lt"/>
                <a:ea typeface=""/>
                <a:cs typeface="Arial" panose="020B0604020202020204" pitchFamily="34" charset="0"/>
              </a:rPr>
              <a:t>  </a:t>
            </a:r>
            <a:r>
              <a:rPr lang="en-US" sz="1400" b="0" dirty="0">
                <a:latin typeface="+mn-lt"/>
              </a:rPr>
              <a:t>Thursday, September 24, 2020</a:t>
            </a:r>
            <a:br>
              <a:rPr lang="en-US" altLang="en-US" sz="1400" b="0" dirty="0">
                <a:solidFill>
                  <a:prstClr val="black"/>
                </a:solidFill>
                <a:latin typeface="+mn-lt"/>
                <a:ea typeface=""/>
                <a:cs typeface="Arial" panose="020B0604020202020204" pitchFamily="34" charset="0"/>
              </a:rPr>
            </a:br>
            <a:r>
              <a:rPr lang="en-US" altLang="en-US" sz="1400" b="0" dirty="0">
                <a:solidFill>
                  <a:prstClr val="black"/>
                </a:solidFill>
                <a:latin typeface="+mn-lt"/>
                <a:ea typeface=""/>
                <a:cs typeface="Arial" panose="020B0604020202020204" pitchFamily="34" charset="0"/>
              </a:rPr>
              <a:t>  12:00pm – 1:00pm EST</a:t>
            </a:r>
          </a:p>
          <a:p>
            <a:pPr algn="ctr">
              <a:lnSpc>
                <a:spcPct val="80000"/>
              </a:lnSpc>
              <a:defRPr/>
            </a:pPr>
            <a:endParaRPr lang="en-US" altLang="en-US" sz="1400" b="0" dirty="0">
              <a:solidFill>
                <a:prstClr val="black"/>
              </a:solidFill>
              <a:latin typeface="+mn-lt"/>
              <a:ea typeface=""/>
              <a:cs typeface="Arial" panose="020B0604020202020204" pitchFamily="34" charset="0"/>
            </a:endParaRPr>
          </a:p>
          <a:p>
            <a:pPr marL="342900" marR="0" lvl="0" indent="-342900" algn="ctr" defTabSz="914400" rtl="0" eaLnBrk="1" fontAlgn="auto" latinLnBrk="0" hangingPunct="1">
              <a:lnSpc>
                <a:spcPct val="80000"/>
              </a:lnSpc>
              <a:spcBef>
                <a:spcPts val="0"/>
              </a:spcBef>
              <a:spcAft>
                <a:spcPts val="0"/>
              </a:spcAft>
              <a:buClr>
                <a:srgbClr val="000000"/>
              </a:buClr>
              <a:buSzTx/>
              <a:buFont typeface="Wingdings" charset="2"/>
              <a:buNone/>
              <a:tabLst/>
              <a:defRPr/>
            </a:pPr>
            <a:endParaRPr kumimoji="0" lang="en-US" altLang="en-US" sz="1500" b="1" i="0" u="none" strike="noStrike" kern="0" cap="none" spc="0" normalizeH="0" baseline="0" noProof="0" dirty="0">
              <a:ln>
                <a:noFill/>
              </a:ln>
              <a:solidFill>
                <a:srgbClr val="000000"/>
              </a:solidFill>
              <a:effectLst/>
              <a:uLnTx/>
              <a:uFillTx/>
              <a:latin typeface="Arial" charset="0"/>
              <a:ea typeface="ＭＳ Ｐゴシック" charset="0"/>
              <a:sym typeface="Arial"/>
            </a:endParaRPr>
          </a:p>
        </p:txBody>
      </p:sp>
      <p:sp>
        <p:nvSpPr>
          <p:cNvPr id="16" name="Slide Number Placeholder 4">
            <a:extLst>
              <a:ext uri="{FF2B5EF4-FFF2-40B4-BE49-F238E27FC236}">
                <a16:creationId xmlns:a16="http://schemas.microsoft.com/office/drawing/2014/main" id="{1BC0267B-F438-E24C-9DAA-F6D2132B4198}"/>
              </a:ext>
            </a:extLst>
          </p:cNvPr>
          <p:cNvSpPr txBox="1">
            <a:spLocks/>
          </p:cNvSpPr>
          <p:nvPr/>
        </p:nvSpPr>
        <p:spPr>
          <a:xfrm>
            <a:off x="6457950" y="6433131"/>
            <a:ext cx="2057400" cy="365125"/>
          </a:xfrm>
          <a:prstGeom prst="rect">
            <a:avLst/>
          </a:prstGeom>
        </p:spPr>
        <p:txBody>
          <a:bodyPr anchor="ctr"/>
          <a:lstStyle>
            <a:defPPr>
              <a:defRPr lang="en-US"/>
            </a:defPPr>
            <a:lvl1pPr algn="r" rtl="0" eaLnBrk="0" fontAlgn="base" hangingPunct="0">
              <a:spcBef>
                <a:spcPct val="0"/>
              </a:spcBef>
              <a:spcAft>
                <a:spcPct val="0"/>
              </a:spcAft>
              <a:defRPr sz="1000" b="1" kern="1200">
                <a:solidFill>
                  <a:schemeClr val="tx1"/>
                </a:solidFill>
                <a:latin typeface="Arial" charset="0"/>
                <a:ea typeface="Arial" charset="0"/>
                <a:cs typeface="Arial" charset="0"/>
              </a:defRPr>
            </a:lvl1pPr>
            <a:lvl2pPr marL="457200" algn="l" rtl="0" eaLnBrk="0" fontAlgn="base" hangingPunct="0">
              <a:spcBef>
                <a:spcPct val="0"/>
              </a:spcBef>
              <a:spcAft>
                <a:spcPct val="0"/>
              </a:spcAft>
              <a:defRPr sz="2000" b="1" kern="1200">
                <a:solidFill>
                  <a:schemeClr val="tx1"/>
                </a:solidFill>
                <a:latin typeface="Comic Sans MS" charset="0"/>
                <a:ea typeface="+mn-ea"/>
                <a:cs typeface="+mn-cs"/>
              </a:defRPr>
            </a:lvl2pPr>
            <a:lvl3pPr marL="914400" algn="l" rtl="0" eaLnBrk="0" fontAlgn="base" hangingPunct="0">
              <a:spcBef>
                <a:spcPct val="0"/>
              </a:spcBef>
              <a:spcAft>
                <a:spcPct val="0"/>
              </a:spcAft>
              <a:defRPr sz="2000" b="1" kern="1200">
                <a:solidFill>
                  <a:schemeClr val="tx1"/>
                </a:solidFill>
                <a:latin typeface="Comic Sans MS" charset="0"/>
                <a:ea typeface="+mn-ea"/>
                <a:cs typeface="+mn-cs"/>
              </a:defRPr>
            </a:lvl3pPr>
            <a:lvl4pPr marL="1371600" algn="l" rtl="0" eaLnBrk="0" fontAlgn="base" hangingPunct="0">
              <a:spcBef>
                <a:spcPct val="0"/>
              </a:spcBef>
              <a:spcAft>
                <a:spcPct val="0"/>
              </a:spcAft>
              <a:defRPr sz="2000" b="1" kern="1200">
                <a:solidFill>
                  <a:schemeClr val="tx1"/>
                </a:solidFill>
                <a:latin typeface="Comic Sans MS" charset="0"/>
                <a:ea typeface="+mn-ea"/>
                <a:cs typeface="+mn-cs"/>
              </a:defRPr>
            </a:lvl4pPr>
            <a:lvl5pPr marL="1828800" algn="l" rtl="0" eaLnBrk="0" fontAlgn="base" hangingPunct="0">
              <a:spcBef>
                <a:spcPct val="0"/>
              </a:spcBef>
              <a:spcAft>
                <a:spcPct val="0"/>
              </a:spcAft>
              <a:defRPr sz="2000" b="1" kern="1200">
                <a:solidFill>
                  <a:schemeClr val="tx1"/>
                </a:solidFill>
                <a:latin typeface="Comic Sans MS" charset="0"/>
                <a:ea typeface="+mn-ea"/>
                <a:cs typeface="+mn-cs"/>
              </a:defRPr>
            </a:lvl5pPr>
            <a:lvl6pPr marL="2286000" algn="l" defTabSz="914400" rtl="0" eaLnBrk="1" latinLnBrk="0" hangingPunct="1">
              <a:defRPr sz="2000" b="1" kern="1200">
                <a:solidFill>
                  <a:schemeClr val="tx1"/>
                </a:solidFill>
                <a:latin typeface="Comic Sans MS" charset="0"/>
                <a:ea typeface="+mn-ea"/>
                <a:cs typeface="+mn-cs"/>
              </a:defRPr>
            </a:lvl6pPr>
            <a:lvl7pPr marL="2743200" algn="l" defTabSz="914400" rtl="0" eaLnBrk="1" latinLnBrk="0" hangingPunct="1">
              <a:defRPr sz="2000" b="1" kern="1200">
                <a:solidFill>
                  <a:schemeClr val="tx1"/>
                </a:solidFill>
                <a:latin typeface="Comic Sans MS" charset="0"/>
                <a:ea typeface="+mn-ea"/>
                <a:cs typeface="+mn-cs"/>
              </a:defRPr>
            </a:lvl7pPr>
            <a:lvl8pPr marL="3200400" algn="l" defTabSz="914400" rtl="0" eaLnBrk="1" latinLnBrk="0" hangingPunct="1">
              <a:defRPr sz="2000" b="1" kern="1200">
                <a:solidFill>
                  <a:schemeClr val="tx1"/>
                </a:solidFill>
                <a:latin typeface="Comic Sans MS" charset="0"/>
                <a:ea typeface="+mn-ea"/>
                <a:cs typeface="+mn-cs"/>
              </a:defRPr>
            </a:lvl8pPr>
            <a:lvl9pPr marL="3657600" algn="l" defTabSz="914400" rtl="0" eaLnBrk="1" latinLnBrk="0" hangingPunct="1">
              <a:defRPr sz="2000" b="1" kern="1200">
                <a:solidFill>
                  <a:schemeClr val="tx1"/>
                </a:solidFill>
                <a:latin typeface="Comic Sans MS" charset="0"/>
                <a:ea typeface="+mn-ea"/>
                <a:cs typeface="+mn-cs"/>
              </a:defRPr>
            </a:lvl9pPr>
          </a:lstStyle>
          <a:p>
            <a:pPr marL="0" marR="0" lvl="0" indent="0" algn="r" defTabSz="914400" rtl="0" eaLnBrk="0" fontAlgn="base" latinLnBrk="0" hangingPunct="0">
              <a:lnSpc>
                <a:spcPct val="100000"/>
              </a:lnSpc>
              <a:spcBef>
                <a:spcPct val="0"/>
              </a:spcBef>
              <a:spcAft>
                <a:spcPct val="0"/>
              </a:spcAft>
              <a:buClr>
                <a:srgbClr val="000000"/>
              </a:buClr>
              <a:buSzTx/>
              <a:buFont typeface="Arial"/>
              <a:buNone/>
              <a:tabLst/>
              <a:defRPr/>
            </a:pPr>
            <a:fld id="{6AD68910-38FE-C240-95D4-C063CA8D3DE6}" type="slidenum">
              <a:rPr kumimoji="0" lang="en-US" altLang="en-US" sz="1000" b="1" i="0" u="none" strike="noStrike" kern="1200" cap="none" spc="0" normalizeH="0" baseline="0" noProof="0" smtClean="0">
                <a:ln>
                  <a:noFill/>
                </a:ln>
                <a:solidFill>
                  <a:srgbClr val="000000"/>
                </a:solidFill>
                <a:effectLst/>
                <a:uLnTx/>
                <a:uFillTx/>
                <a:latin typeface="Arial" charset="0"/>
                <a:cs typeface="Arial" charset="0"/>
                <a:sym typeface="Arial"/>
              </a:rPr>
              <a:pPr marL="0" marR="0" lvl="0" indent="0" algn="r" defTabSz="914400" rtl="0" eaLnBrk="0" fontAlgn="base" latinLnBrk="0" hangingPunct="0">
                <a:lnSpc>
                  <a:spcPct val="100000"/>
                </a:lnSpc>
                <a:spcBef>
                  <a:spcPct val="0"/>
                </a:spcBef>
                <a:spcAft>
                  <a:spcPct val="0"/>
                </a:spcAft>
                <a:buClr>
                  <a:srgbClr val="000000"/>
                </a:buClr>
                <a:buSzTx/>
                <a:buFont typeface="Arial"/>
                <a:buNone/>
                <a:tabLst/>
                <a:defRPr/>
              </a:pPr>
              <a:t>37</a:t>
            </a:fld>
            <a:endParaRPr kumimoji="0" lang="en-US" altLang="en-US" sz="1000" b="1" i="0" u="none" strike="noStrike" kern="1200" cap="none" spc="0" normalizeH="0" baseline="0" noProof="0" dirty="0">
              <a:ln>
                <a:noFill/>
              </a:ln>
              <a:solidFill>
                <a:srgbClr val="000000"/>
              </a:solidFill>
              <a:effectLst/>
              <a:uLnTx/>
              <a:uFillTx/>
              <a:latin typeface="Arial" charset="0"/>
              <a:cs typeface="Arial" charset="0"/>
              <a:sym typeface="Arial"/>
            </a:endParaRPr>
          </a:p>
        </p:txBody>
      </p:sp>
      <p:sp>
        <p:nvSpPr>
          <p:cNvPr id="17" name="Rectangle 3">
            <a:extLst>
              <a:ext uri="{FF2B5EF4-FFF2-40B4-BE49-F238E27FC236}">
                <a16:creationId xmlns:a16="http://schemas.microsoft.com/office/drawing/2014/main" id="{CFB48B9B-7E89-264A-A803-E6C70EA0A372}"/>
              </a:ext>
            </a:extLst>
          </p:cNvPr>
          <p:cNvSpPr txBox="1">
            <a:spLocks noChangeArrowheads="1"/>
          </p:cNvSpPr>
          <p:nvPr/>
        </p:nvSpPr>
        <p:spPr bwMode="auto">
          <a:xfrm>
            <a:off x="657922" y="4259854"/>
            <a:ext cx="5022581" cy="103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8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8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rPr>
              <a:t>   </a:t>
            </a:r>
            <a: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t>NEW Faculty Development Series</a:t>
            </a:r>
            <a:b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b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000000"/>
              </a:buClr>
              <a:buSzPct val="150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charset="0"/>
              <a:buChar char="•"/>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p:txBody>
      </p:sp>
      <p:sp>
        <p:nvSpPr>
          <p:cNvPr id="19" name="Rectangle 3">
            <a:extLst>
              <a:ext uri="{FF2B5EF4-FFF2-40B4-BE49-F238E27FC236}">
                <a16:creationId xmlns:a16="http://schemas.microsoft.com/office/drawing/2014/main" id="{1C34D67E-6A64-9842-B68B-F6E1EFE5B26A}"/>
              </a:ext>
            </a:extLst>
          </p:cNvPr>
          <p:cNvSpPr txBox="1">
            <a:spLocks noChangeArrowheads="1"/>
          </p:cNvSpPr>
          <p:nvPr/>
        </p:nvSpPr>
        <p:spPr bwMode="auto">
          <a:xfrm>
            <a:off x="780586" y="5000874"/>
            <a:ext cx="4846104" cy="128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rPr>
              <a:t>15 Minutes to Effective Feedback</a:t>
            </a:r>
            <a:br>
              <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rPr>
            </a:br>
            <a:endPar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rPr>
              <a:t>Toolbox for Teaching Millennials</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rPr>
              <a:t>Taking Supervision to the Next Level</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endParaRPr>
          </a:p>
          <a:p>
            <a:pPr marL="0" marR="0" lvl="0" indent="0" algn="ctr" defTabSz="914400" rtl="0" eaLnBrk="1" fontAlgn="auto" latinLnBrk="0" hangingPunct="1">
              <a:lnSpc>
                <a:spcPct val="80000"/>
              </a:lnSpc>
              <a:spcBef>
                <a:spcPct val="20000"/>
              </a:spcBef>
              <a:spcAft>
                <a:spcPts val="0"/>
              </a:spcAft>
              <a:buClr>
                <a:srgbClr val="000000"/>
              </a:buClr>
              <a:buSzPct val="150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000000"/>
              </a:buClr>
              <a:buSzPct val="150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p:txBody>
      </p:sp>
      <p:sp>
        <p:nvSpPr>
          <p:cNvPr id="10" name="TextBox 9">
            <a:extLst>
              <a:ext uri="{FF2B5EF4-FFF2-40B4-BE49-F238E27FC236}">
                <a16:creationId xmlns:a16="http://schemas.microsoft.com/office/drawing/2014/main" id="{FAC18BD8-A5B9-3741-B6AD-A994C0913D2D}"/>
              </a:ext>
            </a:extLst>
          </p:cNvPr>
          <p:cNvSpPr txBox="1"/>
          <p:nvPr/>
        </p:nvSpPr>
        <p:spPr>
          <a:xfrm>
            <a:off x="5431971" y="654686"/>
            <a:ext cx="3712029" cy="6186309"/>
          </a:xfrm>
          <a:prstGeom prst="rect">
            <a:avLst/>
          </a:prstGeom>
          <a:noFill/>
        </p:spPr>
        <p:txBody>
          <a:bodyPr wrap="square" rtlCol="0">
            <a:spAutoFit/>
          </a:bodyPr>
          <a:lstStyle/>
          <a:p>
            <a:pPr algn="ctr"/>
            <a:br>
              <a:rPr lang="en-US" sz="1300" dirty="0">
                <a:solidFill>
                  <a:srgbClr val="0070C0"/>
                </a:solidFill>
                <a:latin typeface="Arial" panose="020B0604020202020204" pitchFamily="34" charset="0"/>
                <a:cs typeface="Arial" panose="020B0604020202020204" pitchFamily="34" charset="0"/>
              </a:rPr>
            </a:br>
            <a:r>
              <a:rPr lang="en-US" sz="1300" dirty="0">
                <a:solidFill>
                  <a:srgbClr val="0070C0"/>
                </a:solidFill>
                <a:latin typeface="Arial" panose="020B0604020202020204" pitchFamily="34" charset="0"/>
                <a:cs typeface="Arial" panose="020B0604020202020204" pitchFamily="34" charset="0"/>
              </a:rPr>
              <a:t>Research and Scholarly Process in a Nutshell: Getting Started</a:t>
            </a:r>
            <a:br>
              <a:rPr lang="en-US" sz="1300" dirty="0">
                <a:solidFill>
                  <a:srgbClr val="0070C0"/>
                </a:solidFill>
                <a:latin typeface="Arial" panose="020B0604020202020204" pitchFamily="34" charset="0"/>
                <a:cs typeface="Arial" panose="020B0604020202020204" pitchFamily="34" charset="0"/>
              </a:rPr>
            </a:br>
            <a:endParaRPr lang="en-US" sz="1300" dirty="0">
              <a:solidFill>
                <a:srgbClr val="0070C0"/>
              </a:solidFill>
              <a:latin typeface="Arial" panose="020B0604020202020204" pitchFamily="34" charset="0"/>
              <a:cs typeface="Arial" panose="020B0604020202020204" pitchFamily="34" charset="0"/>
            </a:endParaRPr>
          </a:p>
          <a:p>
            <a:pPr algn="ctr"/>
            <a:r>
              <a:rPr lang="en-US" sz="1300" dirty="0">
                <a:solidFill>
                  <a:srgbClr val="0070C0"/>
                </a:solidFill>
                <a:latin typeface="Arial" panose="020B0604020202020204" pitchFamily="34" charset="0"/>
                <a:cs typeface="Arial" panose="020B0604020202020204" pitchFamily="34" charset="0"/>
              </a:rPr>
              <a:t>Ask Partners – Spring Freebie</a:t>
            </a:r>
            <a:br>
              <a:rPr lang="en-US" sz="1300" dirty="0">
                <a:solidFill>
                  <a:srgbClr val="0070C0"/>
                </a:solidFill>
                <a:latin typeface="Arial" panose="020B0604020202020204" pitchFamily="34" charset="0"/>
                <a:cs typeface="Arial" panose="020B0604020202020204" pitchFamily="34" charset="0"/>
              </a:rPr>
            </a:br>
            <a:br>
              <a:rPr lang="en-US" sz="1300" dirty="0">
                <a:solidFill>
                  <a:srgbClr val="0070C0"/>
                </a:solidFill>
                <a:latin typeface="Arial" panose="020B0604020202020204" pitchFamily="34" charset="0"/>
                <a:cs typeface="Arial" panose="020B0604020202020204" pitchFamily="34" charset="0"/>
              </a:rPr>
            </a:br>
            <a:r>
              <a:rPr lang="en-US" sz="1300" dirty="0">
                <a:solidFill>
                  <a:srgbClr val="0070C0"/>
                </a:solidFill>
                <a:latin typeface="Arial" panose="020B0604020202020204" pitchFamily="34" charset="0"/>
                <a:cs typeface="Arial" panose="020B0604020202020204" pitchFamily="34" charset="0"/>
              </a:rPr>
              <a:t>Lessons Learned: Accepting Displaced Orphan Residents</a:t>
            </a:r>
          </a:p>
          <a:p>
            <a:pPr algn="ctr"/>
            <a:endParaRPr lang="en-US" sz="1300" b="1" dirty="0">
              <a:solidFill>
                <a:srgbClr val="0070C0"/>
              </a:solidFill>
              <a:latin typeface="Arial" panose="020B0604020202020204" pitchFamily="34" charset="0"/>
              <a:cs typeface="Arial" panose="020B0604020202020204" pitchFamily="34" charset="0"/>
            </a:endParaRPr>
          </a:p>
          <a:p>
            <a:pPr algn="ctr"/>
            <a:r>
              <a:rPr lang="en-US" sz="1300" dirty="0">
                <a:solidFill>
                  <a:srgbClr val="0070C0"/>
                </a:solidFill>
                <a:latin typeface="Arial" panose="020B0604020202020204" pitchFamily="34" charset="0"/>
                <a:cs typeface="Arial" panose="020B0604020202020204" pitchFamily="34" charset="0"/>
              </a:rPr>
              <a:t>Is your Coordinator Well Enough: Coordinators as Role Models of Wellness</a:t>
            </a:r>
            <a:br>
              <a:rPr lang="en-US" sz="1300" dirty="0">
                <a:solidFill>
                  <a:srgbClr val="0070C0"/>
                </a:solidFill>
                <a:latin typeface="Arial" panose="020B0604020202020204" pitchFamily="34" charset="0"/>
                <a:cs typeface="Arial" panose="020B0604020202020204" pitchFamily="34" charset="0"/>
              </a:rPr>
            </a:br>
            <a:endParaRPr lang="en-US" sz="1300" dirty="0">
              <a:solidFill>
                <a:srgbClr val="0070C0"/>
              </a:solidFill>
              <a:latin typeface="Arial" panose="020B0604020202020204" pitchFamily="34" charset="0"/>
              <a:cs typeface="Arial" panose="020B0604020202020204" pitchFamily="34" charset="0"/>
            </a:endParaRPr>
          </a:p>
          <a:p>
            <a:pPr algn="ctr"/>
            <a:r>
              <a:rPr lang="en-US" sz="1300" dirty="0">
                <a:solidFill>
                  <a:srgbClr val="0070C0"/>
                </a:solidFill>
                <a:latin typeface="Arial" panose="020B0604020202020204" pitchFamily="34" charset="0"/>
                <a:cs typeface="Arial" panose="020B0604020202020204" pitchFamily="34" charset="0"/>
              </a:rPr>
              <a:t>Research Proposal Development:</a:t>
            </a:r>
            <a:br>
              <a:rPr lang="en-US" sz="1300" dirty="0">
                <a:solidFill>
                  <a:srgbClr val="0070C0"/>
                </a:solidFill>
                <a:latin typeface="Arial" panose="020B0604020202020204" pitchFamily="34" charset="0"/>
                <a:cs typeface="Arial" panose="020B0604020202020204" pitchFamily="34" charset="0"/>
              </a:rPr>
            </a:br>
            <a:r>
              <a:rPr lang="en-US" sz="1300" dirty="0">
                <a:solidFill>
                  <a:srgbClr val="0070C0"/>
                </a:solidFill>
                <a:latin typeface="Arial" panose="020B0604020202020204" pitchFamily="34" charset="0"/>
                <a:cs typeface="Arial" panose="020B0604020202020204" pitchFamily="34" charset="0"/>
              </a:rPr>
              <a:t> Tips for Success</a:t>
            </a:r>
            <a:br>
              <a:rPr lang="en-US" sz="1300" dirty="0">
                <a:solidFill>
                  <a:srgbClr val="0070C0"/>
                </a:solidFill>
                <a:latin typeface="Arial" panose="020B0604020202020204" pitchFamily="34" charset="0"/>
                <a:cs typeface="Arial" panose="020B0604020202020204" pitchFamily="34" charset="0"/>
              </a:rPr>
            </a:br>
            <a:br>
              <a:rPr lang="en-US" sz="1300" dirty="0">
                <a:solidFill>
                  <a:srgbClr val="0070C0"/>
                </a:solidFill>
                <a:latin typeface="Arial" panose="020B0604020202020204" pitchFamily="34" charset="0"/>
                <a:cs typeface="Arial" panose="020B0604020202020204" pitchFamily="34" charset="0"/>
              </a:rPr>
            </a:br>
            <a:r>
              <a:rPr lang="en-US" sz="1300" dirty="0">
                <a:solidFill>
                  <a:srgbClr val="0070C0"/>
                </a:solidFill>
                <a:latin typeface="Arial" panose="020B0604020202020204" pitchFamily="34" charset="0"/>
                <a:cs typeface="Arial" panose="020B0604020202020204" pitchFamily="34" charset="0"/>
              </a:rPr>
              <a:t>Working with your Governing Board</a:t>
            </a:r>
          </a:p>
          <a:p>
            <a:pPr algn="ctr"/>
            <a:endParaRPr lang="en-US" sz="1300" dirty="0">
              <a:solidFill>
                <a:srgbClr val="0070C0"/>
              </a:solidFill>
              <a:latin typeface="Arial" panose="020B0604020202020204" pitchFamily="34" charset="0"/>
              <a:cs typeface="Arial" panose="020B0604020202020204" pitchFamily="34" charset="0"/>
            </a:endParaRPr>
          </a:p>
          <a:p>
            <a:pPr algn="ctr"/>
            <a:r>
              <a:rPr lang="en-US" sz="1300" dirty="0">
                <a:solidFill>
                  <a:srgbClr val="0070C0"/>
                </a:solidFill>
                <a:latin typeface="+mn-lt"/>
              </a:rPr>
              <a:t>Recognizing &amp; Addressing Precursors of Burnout: The Value of Shame Resiliency Training to Support Resident Well-Being</a:t>
            </a:r>
          </a:p>
          <a:p>
            <a:pPr algn="ctr"/>
            <a:endParaRPr lang="en-US" sz="1300" dirty="0">
              <a:solidFill>
                <a:srgbClr val="0070C0"/>
              </a:solidFill>
              <a:latin typeface="+mn-lt"/>
            </a:endParaRPr>
          </a:p>
          <a:p>
            <a:pPr algn="ctr"/>
            <a:r>
              <a:rPr lang="en-US" sz="1300" dirty="0">
                <a:solidFill>
                  <a:srgbClr val="0070C0"/>
                </a:solidFill>
                <a:latin typeface="Arial" panose="020B0604020202020204" pitchFamily="34" charset="0"/>
                <a:cs typeface="Arial" panose="020B0604020202020204" pitchFamily="34" charset="0"/>
              </a:rPr>
              <a:t>Working with your IRB</a:t>
            </a:r>
          </a:p>
          <a:p>
            <a:pPr algn="ctr"/>
            <a:endParaRPr lang="en-US" sz="1300" dirty="0">
              <a:solidFill>
                <a:srgbClr val="0070C0"/>
              </a:solidFill>
              <a:latin typeface="+mn-lt"/>
            </a:endParaRPr>
          </a:p>
          <a:p>
            <a:pPr algn="ctr"/>
            <a:r>
              <a:rPr lang="en-US" sz="1300" dirty="0">
                <a:solidFill>
                  <a:srgbClr val="0070C0"/>
                </a:solidFill>
                <a:latin typeface="+mn-lt"/>
              </a:rPr>
              <a:t>Digging for Data II</a:t>
            </a:r>
            <a:endParaRPr lang="en-US" sz="1300" dirty="0">
              <a:solidFill>
                <a:srgbClr val="0070C0"/>
              </a:solidFill>
              <a:latin typeface="Arial" panose="020B0604020202020204" pitchFamily="34" charset="0"/>
              <a:cs typeface="Arial" panose="020B0604020202020204" pitchFamily="34" charset="0"/>
            </a:endParaRPr>
          </a:p>
          <a:p>
            <a:pPr algn="ctr"/>
            <a:endParaRPr lang="en-US" sz="1300" dirty="0">
              <a:solidFill>
                <a:srgbClr val="0070C0"/>
              </a:solidFill>
              <a:latin typeface="+mn-lt"/>
            </a:endParaRPr>
          </a:p>
          <a:p>
            <a:pPr algn="ctr"/>
            <a:endParaRPr lang="en-US" sz="1300" dirty="0">
              <a:solidFill>
                <a:srgbClr val="0070C0"/>
              </a:solidFill>
              <a:latin typeface="Arial" panose="020B0604020202020204" pitchFamily="34" charset="0"/>
              <a:cs typeface="Arial" panose="020B0604020202020204" pitchFamily="34" charset="0"/>
            </a:endParaRPr>
          </a:p>
          <a:p>
            <a:pPr algn="ctr"/>
            <a:endParaRPr lang="en-US" sz="1300" b="1" dirty="0">
              <a:solidFill>
                <a:srgbClr val="0070C0"/>
              </a:solidFill>
              <a:latin typeface="Arial" panose="020B0604020202020204" pitchFamily="34" charset="0"/>
              <a:cs typeface="Arial" panose="020B0604020202020204" pitchFamily="34" charset="0"/>
            </a:endParaRPr>
          </a:p>
          <a:p>
            <a:pPr algn="ctr"/>
            <a:br>
              <a:rPr lang="en-US" sz="1300" b="1" dirty="0">
                <a:solidFill>
                  <a:srgbClr val="0070C0"/>
                </a:solidFill>
                <a:latin typeface="Arial" panose="020B0604020202020204" pitchFamily="34" charset="0"/>
                <a:cs typeface="Arial" panose="020B0604020202020204" pitchFamily="34" charset="0"/>
              </a:rPr>
            </a:br>
            <a:endParaRPr lang="en-US" sz="1600" b="1" dirty="0">
              <a:solidFill>
                <a:srgbClr val="0070C0"/>
              </a:solidFill>
            </a:endParaRPr>
          </a:p>
          <a:p>
            <a:pPr algn="ctr"/>
            <a:endParaRPr lang="en-US" sz="1600" b="1" dirty="0">
              <a:solidFill>
                <a:srgbClr val="0070C0"/>
              </a:solidFill>
            </a:endParaRPr>
          </a:p>
        </p:txBody>
      </p:sp>
      <p:sp>
        <p:nvSpPr>
          <p:cNvPr id="11" name="Footer Placeholder 3">
            <a:extLst>
              <a:ext uri="{FF2B5EF4-FFF2-40B4-BE49-F238E27FC236}">
                <a16:creationId xmlns:a16="http://schemas.microsoft.com/office/drawing/2014/main" id="{31C1B05A-8258-2A47-BB75-5DA517CF0AB6}"/>
              </a:ext>
            </a:extLst>
          </p:cNvPr>
          <p:cNvSpPr txBox="1">
            <a:spLocks/>
          </p:cNvSpPr>
          <p:nvPr/>
        </p:nvSpPr>
        <p:spPr>
          <a:xfrm>
            <a:off x="3028950" y="6433130"/>
            <a:ext cx="3086100" cy="365125"/>
          </a:xfrm>
          <a:prstGeom prst="rect">
            <a:avLst/>
          </a:prstGeom>
        </p:spPr>
        <p:txBody>
          <a:bodyPr vert="horz" lIns="91440" tIns="45720" rIns="91440" bIns="45720" rtlCol="0" anchor="ctr"/>
          <a:lstStyle>
            <a:defPPr marR="0" lvl="0" algn="l" rtl="0">
              <a:lnSpc>
                <a:spcPct val="100000"/>
              </a:lnSpc>
              <a:spcBef>
                <a:spcPts val="0"/>
              </a:spcBef>
              <a:spcAft>
                <a:spcPts val="0"/>
              </a:spcAft>
              <a:defRPr lang="en-US"/>
            </a:defPPr>
            <a:lvl1pPr marR="0" lvl="0" algn="ctr" rtl="0" eaLnBrk="0" fontAlgn="base" hangingPunct="0">
              <a:lnSpc>
                <a:spcPct val="100000"/>
              </a:lnSpc>
              <a:spcBef>
                <a:spcPct val="0"/>
              </a:spcBef>
              <a:spcAft>
                <a:spcPct val="0"/>
              </a:spcAft>
              <a:buClr>
                <a:srgbClr val="000000"/>
              </a:buClr>
              <a:buFont typeface="Arial"/>
              <a:defRPr sz="800" b="0" i="0" u="none" strike="noStrike" kern="1200" cap="none">
                <a:solidFill>
                  <a:schemeClr val="tx1"/>
                </a:solidFill>
                <a:latin typeface="Arial" charset="0"/>
                <a:ea typeface="Arial" charset="0"/>
                <a:cs typeface="Arial" charset="0"/>
                <a:sym typeface="Arial"/>
              </a:defRPr>
            </a:lvl1pPr>
            <a:lvl2pPr marL="457200" marR="0" lvl="1"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2pPr>
            <a:lvl3pPr marL="914400" marR="0" lvl="2"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3pPr>
            <a:lvl4pPr marL="1371600" marR="0" lvl="3"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4pPr>
            <a:lvl5pPr marL="1828800" marR="0" lvl="4"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9pPr>
          </a:lstStyle>
          <a:p>
            <a:pPr>
              <a:defRPr/>
            </a:pPr>
            <a:r>
              <a:rPr lang="en-US" dirty="0"/>
              <a:t>Presented by Partners in Medical Education, Inc. 2020</a:t>
            </a:r>
          </a:p>
        </p:txBody>
      </p:sp>
    </p:spTree>
    <p:custDataLst>
      <p:tags r:id="rId1"/>
    </p:custDataLst>
    <p:extLst>
      <p:ext uri="{BB962C8B-B14F-4D97-AF65-F5344CB8AC3E}">
        <p14:creationId xmlns:p14="http://schemas.microsoft.com/office/powerpoint/2010/main" val="895507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idx="1"/>
          </p:nvPr>
        </p:nvSpPr>
        <p:spPr>
          <a:xfrm>
            <a:off x="914400" y="4902200"/>
            <a:ext cx="7677150" cy="1397000"/>
          </a:xfrm>
        </p:spPr>
        <p:txBody>
          <a:bodyPr>
            <a:normAutofit lnSpcReduction="10000"/>
          </a:bodyPr>
          <a:lstStyle/>
          <a:p>
            <a:pPr algn="ctr">
              <a:lnSpc>
                <a:spcPct val="80000"/>
              </a:lnSpc>
              <a:buNone/>
              <a:defRPr/>
            </a:pPr>
            <a:br>
              <a:rPr lang="en-US" sz="2000" dirty="0"/>
            </a:br>
            <a:br>
              <a:rPr lang="en-US" sz="2000" dirty="0"/>
            </a:br>
            <a:endParaRPr lang="en-US" sz="2000" b="1" dirty="0"/>
          </a:p>
          <a:p>
            <a:pPr algn="ctr" eaLnBrk="1" hangingPunct="1">
              <a:lnSpc>
                <a:spcPct val="80000"/>
              </a:lnSpc>
              <a:buFont typeface="Wingdings" pitchFamily="2" charset="2"/>
              <a:buNone/>
              <a:defRPr/>
            </a:pPr>
            <a:r>
              <a:rPr lang="en-US" sz="2000" b="1" dirty="0"/>
              <a:t>www.PartnersInMedEd.com</a:t>
            </a:r>
          </a:p>
          <a:p>
            <a:pPr eaLnBrk="1" hangingPunct="1">
              <a:lnSpc>
                <a:spcPct val="80000"/>
              </a:lnSpc>
              <a:buFont typeface="Wingdings" pitchFamily="2" charset="2"/>
              <a:buNone/>
              <a:defRPr/>
            </a:pPr>
            <a:endParaRPr lang="en-US" b="1" dirty="0"/>
          </a:p>
        </p:txBody>
      </p:sp>
      <p:pic>
        <p:nvPicPr>
          <p:cNvPr id="7"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5425" y="167410"/>
            <a:ext cx="3768064" cy="15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Google Shape;125;p17">
            <a:extLst>
              <a:ext uri="{FF2B5EF4-FFF2-40B4-BE49-F238E27FC236}">
                <a16:creationId xmlns:a16="http://schemas.microsoft.com/office/drawing/2014/main" id="{CF21E81C-8B6A-0A4F-ACE2-D5EDE2D2CC96}"/>
              </a:ext>
            </a:extLst>
          </p:cNvPr>
          <p:cNvSpPr txBox="1">
            <a:spLocks/>
          </p:cNvSpPr>
          <p:nvPr/>
        </p:nvSpPr>
        <p:spPr>
          <a:xfrm>
            <a:off x="3028950" y="6433130"/>
            <a:ext cx="3086100" cy="365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2pPr>
            <a:lvl3pPr marR="0" lvl="2"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3pPr>
            <a:lvl4pPr marR="0" lvl="3"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4pPr>
            <a:lvl5pPr marR="0" lvl="4"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5pPr>
            <a:lvl6pPr marR="0" lvl="5"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6pPr>
            <a:lvl7pPr marR="0" lvl="6"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7pPr>
            <a:lvl8pPr marR="0" lvl="7"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8pPr>
            <a:lvl9pPr marR="0" lvl="8"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9pPr>
          </a:lstStyle>
          <a:p>
            <a:r>
              <a:rPr lang="en-US" dirty="0"/>
              <a:t>Presented by Partners in Medical Education, Inc. 2020</a:t>
            </a:r>
          </a:p>
        </p:txBody>
      </p:sp>
      <p:sp>
        <p:nvSpPr>
          <p:cNvPr id="11" name="Slide Number Placeholder 4">
            <a:extLst>
              <a:ext uri="{FF2B5EF4-FFF2-40B4-BE49-F238E27FC236}">
                <a16:creationId xmlns:a16="http://schemas.microsoft.com/office/drawing/2014/main" id="{E4F8FAC5-AB43-CE42-A57E-2A542A1A125C}"/>
              </a:ext>
            </a:extLst>
          </p:cNvPr>
          <p:cNvSpPr>
            <a:spLocks noGrp="1"/>
          </p:cNvSpPr>
          <p:nvPr>
            <p:ph type="sldNum" idx="12"/>
          </p:nvPr>
        </p:nvSpPr>
        <p:spPr>
          <a:xfrm>
            <a:off x="6457950" y="6433131"/>
            <a:ext cx="2057400" cy="365125"/>
          </a:xfrm>
        </p:spPr>
        <p:txBody>
          <a:bodyPr/>
          <a:lstStyle/>
          <a:p>
            <a:pPr marL="0" lvl="0" indent="0" algn="r" rtl="0">
              <a:spcBef>
                <a:spcPts val="0"/>
              </a:spcBef>
              <a:spcAft>
                <a:spcPts val="0"/>
              </a:spcAft>
              <a:buNone/>
            </a:pPr>
            <a:fld id="{00000000-1234-1234-1234-123412341234}" type="slidenum">
              <a:rPr lang="en-US" smtClean="0"/>
              <a:t>38</a:t>
            </a:fld>
            <a:endParaRPr lang="en-US" dirty="0"/>
          </a:p>
        </p:txBody>
      </p:sp>
      <p:sp>
        <p:nvSpPr>
          <p:cNvPr id="12" name="Rectangle 3">
            <a:extLst>
              <a:ext uri="{FF2B5EF4-FFF2-40B4-BE49-F238E27FC236}">
                <a16:creationId xmlns:a16="http://schemas.microsoft.com/office/drawing/2014/main" id="{EE56A181-71E1-AA43-8F38-5829897AB2B8}"/>
              </a:ext>
            </a:extLst>
          </p:cNvPr>
          <p:cNvSpPr txBox="1">
            <a:spLocks noChangeArrowheads="1"/>
          </p:cNvSpPr>
          <p:nvPr/>
        </p:nvSpPr>
        <p:spPr>
          <a:xfrm>
            <a:off x="604611" y="1800219"/>
            <a:ext cx="8066139" cy="787400"/>
          </a:xfrm>
          <a:prstGeom prst="rect">
            <a:avLst/>
          </a:prstGeom>
          <a:noFill/>
          <a:ln>
            <a:noFill/>
          </a:ln>
        </p:spPr>
        <p:txBody>
          <a:bodyPr spcFirstLastPara="1" wrap="square" lIns="91425" tIns="91425" rIns="91425" bIns="91425" anchor="t" anchorCtr="0">
            <a:normAutofit lnSpcReduction="10000"/>
          </a:bodyPr>
          <a:lstStyle>
            <a:defPPr marR="0" lvl="0" algn="l" rtl="0">
              <a:lnSpc>
                <a:spcPct val="100000"/>
              </a:lnSpc>
              <a:spcBef>
                <a:spcPts val="0"/>
              </a:spcBef>
              <a:spcAft>
                <a:spcPts val="0"/>
              </a:spcAft>
            </a:defPPr>
            <a:lvl1pPr marL="457200" marR="0" lvl="0" indent="-393700" algn="l" rtl="0">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algn="ctr">
              <a:lnSpc>
                <a:spcPct val="80000"/>
              </a:lnSpc>
              <a:buFont typeface="Arial"/>
              <a:buNone/>
              <a:defRPr/>
            </a:pPr>
            <a:r>
              <a:rPr lang="en-US" sz="2000" b="1" dirty="0"/>
              <a:t>    </a:t>
            </a:r>
            <a:r>
              <a:rPr lang="en-US" sz="2000" dirty="0"/>
              <a:t>Partners in Medical Education, Inc. provides comprehensive consulting services to the GME community.  </a:t>
            </a:r>
          </a:p>
          <a:p>
            <a:pPr>
              <a:lnSpc>
                <a:spcPct val="80000"/>
              </a:lnSpc>
              <a:buFont typeface="Wingdings" pitchFamily="2" charset="2"/>
              <a:buNone/>
              <a:defRPr/>
            </a:pPr>
            <a:endParaRPr lang="en-US" b="1" dirty="0"/>
          </a:p>
        </p:txBody>
      </p:sp>
      <p:sp>
        <p:nvSpPr>
          <p:cNvPr id="13" name="Rectangle 3">
            <a:extLst>
              <a:ext uri="{FF2B5EF4-FFF2-40B4-BE49-F238E27FC236}">
                <a16:creationId xmlns:a16="http://schemas.microsoft.com/office/drawing/2014/main" id="{581E483F-3B26-1241-BA29-D0E763B60D4B}"/>
              </a:ext>
            </a:extLst>
          </p:cNvPr>
          <p:cNvSpPr txBox="1">
            <a:spLocks noChangeArrowheads="1"/>
          </p:cNvSpPr>
          <p:nvPr/>
        </p:nvSpPr>
        <p:spPr>
          <a:xfrm>
            <a:off x="0" y="2447390"/>
            <a:ext cx="9144000" cy="1054100"/>
          </a:xfrm>
          <a:prstGeom prst="rect">
            <a:avLst/>
          </a:prstGeom>
          <a:noFill/>
          <a:ln>
            <a:noFill/>
          </a:ln>
        </p:spPr>
        <p:txBody>
          <a:bodyPr spcFirstLastPara="1" wrap="square" lIns="91425" tIns="91425" rIns="91425" bIns="91425" anchor="t" anchorCtr="0">
            <a:normAutofit fontScale="92500" lnSpcReduction="20000"/>
          </a:bodyPr>
          <a:lstStyle>
            <a:defPPr marR="0" lvl="0" algn="l" rtl="0">
              <a:lnSpc>
                <a:spcPct val="100000"/>
              </a:lnSpc>
              <a:spcBef>
                <a:spcPts val="0"/>
              </a:spcBef>
              <a:spcAft>
                <a:spcPts val="0"/>
              </a:spcAft>
            </a:defPPr>
            <a:lvl1pPr marL="457200" marR="0" lvl="0" indent="-393700" algn="l" rtl="0">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algn="ctr">
              <a:lnSpc>
                <a:spcPct val="80000"/>
              </a:lnSpc>
              <a:buFont typeface="Arial"/>
              <a:buNone/>
              <a:defRPr/>
            </a:pPr>
            <a:br>
              <a:rPr lang="en-US" sz="2200" dirty="0"/>
            </a:br>
            <a:r>
              <a:rPr lang="en-US" sz="2200" b="1" dirty="0"/>
              <a:t>Partners in Medical Education</a:t>
            </a:r>
          </a:p>
          <a:p>
            <a:pPr algn="ctr">
              <a:lnSpc>
                <a:spcPct val="80000"/>
              </a:lnSpc>
              <a:buFont typeface="Arial"/>
              <a:buNone/>
              <a:defRPr/>
            </a:pPr>
            <a:r>
              <a:rPr lang="en-US" sz="2200" dirty="0"/>
              <a:t>724-864-7320  |  </a:t>
            </a:r>
            <a:r>
              <a:rPr lang="en-US" sz="2200" dirty="0">
                <a:solidFill>
                  <a:srgbClr val="FF0000"/>
                </a:solidFill>
                <a:hlinkClick r:id="rId4"/>
              </a:rPr>
              <a:t>info@PartnersInMedEd.com</a:t>
            </a:r>
            <a:endParaRPr lang="en-US" sz="2200" dirty="0">
              <a:solidFill>
                <a:srgbClr val="FF0000"/>
              </a:solidFill>
            </a:endParaRPr>
          </a:p>
          <a:p>
            <a:pPr>
              <a:lnSpc>
                <a:spcPct val="80000"/>
              </a:lnSpc>
              <a:buFont typeface="Wingdings" pitchFamily="2" charset="2"/>
              <a:buNone/>
              <a:defRPr/>
            </a:pPr>
            <a:endParaRPr lang="en-US" b="1" dirty="0"/>
          </a:p>
        </p:txBody>
      </p:sp>
      <p:sp>
        <p:nvSpPr>
          <p:cNvPr id="14" name="Rectangle 3">
            <a:extLst>
              <a:ext uri="{FF2B5EF4-FFF2-40B4-BE49-F238E27FC236}">
                <a16:creationId xmlns:a16="http://schemas.microsoft.com/office/drawing/2014/main" id="{6AE67082-5140-3549-8A15-3AD8BBE9FB6F}"/>
              </a:ext>
            </a:extLst>
          </p:cNvPr>
          <p:cNvSpPr txBox="1">
            <a:spLocks noChangeArrowheads="1"/>
          </p:cNvSpPr>
          <p:nvPr/>
        </p:nvSpPr>
        <p:spPr>
          <a:xfrm>
            <a:off x="0" y="3253077"/>
            <a:ext cx="9144000" cy="1382253"/>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93700" algn="l" rtl="0">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algn="ctr">
              <a:lnSpc>
                <a:spcPct val="80000"/>
              </a:lnSpc>
              <a:buFont typeface="Arial"/>
              <a:buNone/>
              <a:defRPr/>
            </a:pPr>
            <a:br>
              <a:rPr lang="en-US" sz="2000" dirty="0"/>
            </a:br>
            <a:r>
              <a:rPr lang="en-US" sz="1600" dirty="0"/>
              <a:t> </a:t>
            </a:r>
            <a:r>
              <a:rPr lang="en-US" sz="2000" b="1" dirty="0"/>
              <a:t>Heather Peters, M.Ed, Ph.D</a:t>
            </a:r>
          </a:p>
          <a:p>
            <a:pPr algn="ctr">
              <a:lnSpc>
                <a:spcPct val="80000"/>
              </a:lnSpc>
              <a:buFont typeface="Arial"/>
              <a:buNone/>
              <a:defRPr/>
            </a:pPr>
            <a:r>
              <a:rPr lang="en-US" sz="2000" dirty="0"/>
              <a:t>          </a:t>
            </a:r>
            <a:r>
              <a:rPr lang="en-US" sz="2000" dirty="0">
                <a:solidFill>
                  <a:srgbClr val="FF0000"/>
                </a:solidFill>
                <a:hlinkClick r:id="rId5"/>
              </a:rPr>
              <a:t>Heather@PartnersInMedEd.com</a:t>
            </a:r>
            <a:endParaRPr lang="en-US" sz="2000" dirty="0">
              <a:solidFill>
                <a:srgbClr val="FF0000"/>
              </a:solidFill>
            </a:endParaRPr>
          </a:p>
        </p:txBody>
      </p:sp>
      <p:sp>
        <p:nvSpPr>
          <p:cNvPr id="9" name="Rectangle 3">
            <a:extLst>
              <a:ext uri="{FF2B5EF4-FFF2-40B4-BE49-F238E27FC236}">
                <a16:creationId xmlns:a16="http://schemas.microsoft.com/office/drawing/2014/main" id="{2E932BCC-E785-034D-AB19-B12240181147}"/>
              </a:ext>
            </a:extLst>
          </p:cNvPr>
          <p:cNvSpPr txBox="1">
            <a:spLocks noChangeArrowheads="1"/>
          </p:cNvSpPr>
          <p:nvPr/>
        </p:nvSpPr>
        <p:spPr>
          <a:xfrm>
            <a:off x="0" y="4225747"/>
            <a:ext cx="9144000" cy="1382253"/>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93700" algn="l" rtl="0">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algn="ctr">
              <a:lnSpc>
                <a:spcPct val="80000"/>
              </a:lnSpc>
              <a:buFont typeface="Arial"/>
              <a:buNone/>
              <a:defRPr/>
            </a:pPr>
            <a:br>
              <a:rPr lang="en-US" sz="2000" dirty="0"/>
            </a:br>
            <a:r>
              <a:rPr lang="en-US" sz="1600" dirty="0"/>
              <a:t> </a:t>
            </a:r>
            <a:r>
              <a:rPr lang="en-US" sz="2000" b="1" dirty="0"/>
              <a:t>Christine Redovan, MBS, MLIS</a:t>
            </a:r>
          </a:p>
          <a:p>
            <a:pPr algn="ctr">
              <a:lnSpc>
                <a:spcPct val="80000"/>
              </a:lnSpc>
              <a:buFont typeface="Arial"/>
              <a:buNone/>
              <a:defRPr/>
            </a:pPr>
            <a:r>
              <a:rPr lang="en-US" sz="2000" dirty="0"/>
              <a:t>          </a:t>
            </a:r>
            <a:r>
              <a:rPr lang="en-US" sz="2000" dirty="0">
                <a:solidFill>
                  <a:srgbClr val="FF0000"/>
                </a:solidFill>
                <a:hlinkClick r:id="rId5"/>
              </a:rPr>
              <a:t>Christine</a:t>
            </a:r>
            <a:r>
              <a:rPr lang="en-US" sz="2000" dirty="0">
                <a:solidFill>
                  <a:srgbClr val="FF0000"/>
                </a:solidFill>
                <a:hlinkClick r:id="rId5"/>
              </a:rPr>
              <a:t>@PartnersInMedEd.com</a:t>
            </a:r>
            <a:endParaRPr lang="en-US" sz="2000" dirty="0">
              <a:solidFill>
                <a:srgbClr val="FF0000"/>
              </a:solidFill>
            </a:endParaRPr>
          </a:p>
        </p:txBody>
      </p:sp>
    </p:spTree>
    <p:extLst>
      <p:ext uri="{BB962C8B-B14F-4D97-AF65-F5344CB8AC3E}">
        <p14:creationId xmlns:p14="http://schemas.microsoft.com/office/powerpoint/2010/main" val="332125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D0D9D4-60D6-482A-B8FA-E57D14EF61E9}"/>
              </a:ext>
            </a:extLst>
          </p:cNvPr>
          <p:cNvSpPr>
            <a:spLocks noGrp="1"/>
          </p:cNvSpPr>
          <p:nvPr>
            <p:ph type="body" idx="1"/>
          </p:nvPr>
        </p:nvSpPr>
        <p:spPr>
          <a:xfrm>
            <a:off x="628650" y="1389259"/>
            <a:ext cx="7886700" cy="4438905"/>
          </a:xfrm>
        </p:spPr>
        <p:txBody>
          <a:bodyPr/>
          <a:lstStyle/>
          <a:p>
            <a:pPr marL="63500" indent="0">
              <a:buNone/>
            </a:pPr>
            <a:r>
              <a:rPr lang="en-US" b="1" dirty="0"/>
              <a:t>Learning Objectives:</a:t>
            </a:r>
          </a:p>
          <a:p>
            <a:pPr lvl="0"/>
            <a:r>
              <a:rPr lang="en-US" sz="2400" b="1" dirty="0">
                <a:solidFill>
                  <a:srgbClr val="FF0000"/>
                </a:solidFill>
              </a:rPr>
              <a:t>DISCUSS</a:t>
            </a:r>
            <a:r>
              <a:rPr lang="en-US" sz="2400" dirty="0"/>
              <a:t> the 2020 ADS update – what has stayed the same, what has changed</a:t>
            </a:r>
          </a:p>
          <a:p>
            <a:pPr lvl="0"/>
            <a:r>
              <a:rPr lang="en-US" sz="2400" b="1" dirty="0">
                <a:solidFill>
                  <a:schemeClr val="accent6"/>
                </a:solidFill>
              </a:rPr>
              <a:t>EXPLAIN</a:t>
            </a:r>
            <a:r>
              <a:rPr lang="en-US" sz="2400" dirty="0"/>
              <a:t> how to address the COVID-19 section</a:t>
            </a:r>
          </a:p>
          <a:p>
            <a:pPr lvl="0"/>
            <a:r>
              <a:rPr lang="en-US" sz="2400" b="1" dirty="0">
                <a:solidFill>
                  <a:srgbClr val="0070C0"/>
                </a:solidFill>
              </a:rPr>
              <a:t>OUTLINE</a:t>
            </a:r>
            <a:r>
              <a:rPr lang="en-US" sz="2400" dirty="0"/>
              <a:t> strategies for the annual update of ADS</a:t>
            </a:r>
          </a:p>
          <a:p>
            <a:pPr marL="63500" indent="0">
              <a:buNone/>
            </a:pPr>
            <a:endParaRPr lang="en-US" sz="1000" b="1" dirty="0"/>
          </a:p>
          <a:p>
            <a:pPr marL="63500" indent="0">
              <a:buNone/>
            </a:pPr>
            <a:r>
              <a:rPr lang="en-US" b="1" dirty="0"/>
              <a:t>Hand-outs:</a:t>
            </a:r>
          </a:p>
          <a:p>
            <a:pPr lvl="0"/>
            <a:r>
              <a:rPr lang="en-US" sz="1600" dirty="0"/>
              <a:t>Worksheet for ADS updates</a:t>
            </a:r>
          </a:p>
          <a:p>
            <a:pPr lvl="0"/>
            <a:r>
              <a:rPr lang="en-US" sz="1600" dirty="0"/>
              <a:t>Strategies for ADS Updates Through the Year</a:t>
            </a:r>
          </a:p>
          <a:p>
            <a:pPr lvl="0"/>
            <a:r>
              <a:rPr lang="en-US" sz="1600" dirty="0"/>
              <a:t>COVID-19 Tracking Document for Curriculum Adjustments</a:t>
            </a:r>
          </a:p>
          <a:p>
            <a:pPr lvl="0"/>
            <a:r>
              <a:rPr lang="en-US" sz="1600" dirty="0"/>
              <a:t>APE Template from Partners – COVID-19 Version</a:t>
            </a:r>
          </a:p>
          <a:p>
            <a:pPr lvl="0"/>
            <a:r>
              <a:rPr lang="en-US" sz="1600" dirty="0"/>
              <a:t>Email template for scholarly activity tracking</a:t>
            </a:r>
          </a:p>
          <a:p>
            <a:pPr lvl="0"/>
            <a:endParaRPr lang="en-US" sz="2000" dirty="0"/>
          </a:p>
          <a:p>
            <a:endParaRPr lang="en-US" sz="1600" dirty="0"/>
          </a:p>
        </p:txBody>
      </p:sp>
      <p:sp>
        <p:nvSpPr>
          <p:cNvPr id="3" name="Title 2">
            <a:extLst>
              <a:ext uri="{FF2B5EF4-FFF2-40B4-BE49-F238E27FC236}">
                <a16:creationId xmlns:a16="http://schemas.microsoft.com/office/drawing/2014/main" id="{4975A422-3F6E-490F-ABFE-0AE5A0BF07E8}"/>
              </a:ext>
            </a:extLst>
          </p:cNvPr>
          <p:cNvSpPr>
            <a:spLocks noGrp="1"/>
          </p:cNvSpPr>
          <p:nvPr>
            <p:ph type="title"/>
          </p:nvPr>
        </p:nvSpPr>
        <p:spPr/>
        <p:txBody>
          <a:bodyPr/>
          <a:lstStyle/>
          <a:p>
            <a:r>
              <a:rPr lang="en-US" dirty="0"/>
              <a:t>Learning Objectives</a:t>
            </a:r>
          </a:p>
        </p:txBody>
      </p:sp>
      <p:sp>
        <p:nvSpPr>
          <p:cNvPr id="4" name="Slide Number Placeholder 3">
            <a:extLst>
              <a:ext uri="{FF2B5EF4-FFF2-40B4-BE49-F238E27FC236}">
                <a16:creationId xmlns:a16="http://schemas.microsoft.com/office/drawing/2014/main" id="{C1FD8648-8A67-45DB-AAC1-973FB827206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dirty="0"/>
          </a:p>
        </p:txBody>
      </p:sp>
      <p:pic>
        <p:nvPicPr>
          <p:cNvPr id="8" name="image392.jpg" descr="http://www.legaltells.com/blog/wp-content/uploads/2011/06/Consistency.jpg">
            <a:extLst>
              <a:ext uri="{FF2B5EF4-FFF2-40B4-BE49-F238E27FC236}">
                <a16:creationId xmlns:a16="http://schemas.microsoft.com/office/drawing/2014/main" id="{A4C44408-49CB-4DDD-B4DE-93971C4E4258}"/>
              </a:ext>
            </a:extLst>
          </p:cNvPr>
          <p:cNvPicPr/>
          <p:nvPr/>
        </p:nvPicPr>
        <p:blipFill>
          <a:blip r:embed="rId2"/>
          <a:srcRect/>
          <a:stretch>
            <a:fillRect/>
          </a:stretch>
        </p:blipFill>
        <p:spPr>
          <a:xfrm>
            <a:off x="6560820" y="438255"/>
            <a:ext cx="1796267" cy="1533084"/>
          </a:xfrm>
          <a:prstGeom prst="rect">
            <a:avLst/>
          </a:prstGeom>
          <a:ln/>
        </p:spPr>
      </p:pic>
      <p:sp>
        <p:nvSpPr>
          <p:cNvPr id="7" name="Footer Placeholder 3">
            <a:extLst>
              <a:ext uri="{FF2B5EF4-FFF2-40B4-BE49-F238E27FC236}">
                <a16:creationId xmlns:a16="http://schemas.microsoft.com/office/drawing/2014/main" id="{227A42C7-9B99-124F-8FD4-50F63CC35C5F}"/>
              </a:ext>
            </a:extLst>
          </p:cNvPr>
          <p:cNvSpPr>
            <a:spLocks noGrp="1"/>
          </p:cNvSpPr>
          <p:nvPr>
            <p:ph type="ftr" idx="11"/>
          </p:nvPr>
        </p:nvSpPr>
        <p:spPr>
          <a:xfrm>
            <a:off x="3028950" y="6433130"/>
            <a:ext cx="3086100" cy="365125"/>
          </a:xfrm>
        </p:spPr>
        <p:txBody>
          <a:bodyPr/>
          <a:lstStyle/>
          <a:p>
            <a:r>
              <a:rPr lang="en-US" dirty="0"/>
              <a:t>Presented by Partners in Medical Education, Inc. 2020</a:t>
            </a:r>
          </a:p>
        </p:txBody>
      </p:sp>
    </p:spTree>
    <p:extLst>
      <p:ext uri="{BB962C8B-B14F-4D97-AF65-F5344CB8AC3E}">
        <p14:creationId xmlns:p14="http://schemas.microsoft.com/office/powerpoint/2010/main" val="3479092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2E05ECA-107E-4FEB-9A56-522CC202FFD0}"/>
              </a:ext>
            </a:extLst>
          </p:cNvPr>
          <p:cNvSpPr>
            <a:spLocks noGrp="1"/>
          </p:cNvSpPr>
          <p:nvPr>
            <p:ph type="title"/>
          </p:nvPr>
        </p:nvSpPr>
        <p:spPr>
          <a:xfrm>
            <a:off x="2918716" y="2427582"/>
            <a:ext cx="6115049" cy="2429491"/>
          </a:xfrm>
        </p:spPr>
        <p:txBody>
          <a:bodyPr/>
          <a:lstStyle/>
          <a:p>
            <a:r>
              <a:rPr lang="en-US" sz="7200" dirty="0"/>
              <a:t>ADS 2020</a:t>
            </a:r>
          </a:p>
        </p:txBody>
      </p:sp>
      <p:sp>
        <p:nvSpPr>
          <p:cNvPr id="6" name="Text Placeholder 5">
            <a:extLst>
              <a:ext uri="{FF2B5EF4-FFF2-40B4-BE49-F238E27FC236}">
                <a16:creationId xmlns:a16="http://schemas.microsoft.com/office/drawing/2014/main" id="{F609AAEA-5F60-4933-BB79-6DA9C25BF09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13024A7-5885-4936-AFE3-A38FA690B26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dirty="0"/>
          </a:p>
        </p:txBody>
      </p:sp>
      <p:pic>
        <p:nvPicPr>
          <p:cNvPr id="1026" name="Picture 2" descr="ACGME">
            <a:extLst>
              <a:ext uri="{FF2B5EF4-FFF2-40B4-BE49-F238E27FC236}">
                <a16:creationId xmlns:a16="http://schemas.microsoft.com/office/drawing/2014/main" id="{B0790EF5-E393-40CD-91A2-C8A5AA7999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2115" y="297443"/>
            <a:ext cx="6240545" cy="1394372"/>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3">
            <a:extLst>
              <a:ext uri="{FF2B5EF4-FFF2-40B4-BE49-F238E27FC236}">
                <a16:creationId xmlns:a16="http://schemas.microsoft.com/office/drawing/2014/main" id="{F7DE0EBB-EC5E-CF42-AC64-BF35B2C9A8D6}"/>
              </a:ext>
            </a:extLst>
          </p:cNvPr>
          <p:cNvSpPr>
            <a:spLocks noGrp="1"/>
          </p:cNvSpPr>
          <p:nvPr>
            <p:ph type="ftr" idx="11"/>
          </p:nvPr>
        </p:nvSpPr>
        <p:spPr>
          <a:xfrm>
            <a:off x="3028950" y="6433130"/>
            <a:ext cx="3086100" cy="365125"/>
          </a:xfrm>
        </p:spPr>
        <p:txBody>
          <a:bodyPr/>
          <a:lstStyle/>
          <a:p>
            <a:r>
              <a:rPr lang="en-US" dirty="0"/>
              <a:t>Presented by Partners in Medical Education, Inc. 2020</a:t>
            </a:r>
          </a:p>
        </p:txBody>
      </p:sp>
    </p:spTree>
    <p:extLst>
      <p:ext uri="{BB962C8B-B14F-4D97-AF65-F5344CB8AC3E}">
        <p14:creationId xmlns:p14="http://schemas.microsoft.com/office/powerpoint/2010/main" val="3332367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565764-CFC2-4448-A41B-67D9FC892A21}"/>
              </a:ext>
            </a:extLst>
          </p:cNvPr>
          <p:cNvSpPr>
            <a:spLocks noGrp="1"/>
          </p:cNvSpPr>
          <p:nvPr>
            <p:ph type="body" idx="1"/>
          </p:nvPr>
        </p:nvSpPr>
        <p:spPr>
          <a:xfrm>
            <a:off x="642097" y="2141469"/>
            <a:ext cx="7886700" cy="4438905"/>
          </a:xfrm>
        </p:spPr>
        <p:txBody>
          <a:bodyPr/>
          <a:lstStyle/>
          <a:p>
            <a:r>
              <a:rPr lang="en-US" dirty="0"/>
              <a:t>Any free-text will be preserved so you can see what you said last year</a:t>
            </a:r>
          </a:p>
          <a:p>
            <a:r>
              <a:rPr lang="en-US" dirty="0"/>
              <a:t>Important to read what you wrote and </a:t>
            </a:r>
            <a:r>
              <a:rPr lang="en-US" u="sng" dirty="0"/>
              <a:t>update</a:t>
            </a:r>
            <a:r>
              <a:rPr lang="en-US" dirty="0"/>
              <a:t>!</a:t>
            </a:r>
          </a:p>
          <a:p>
            <a:r>
              <a:rPr lang="en-US" dirty="0"/>
              <a:t>The RC will read and take into consideration what you have written</a:t>
            </a:r>
          </a:p>
          <a:p>
            <a:r>
              <a:rPr lang="en-US" dirty="0"/>
              <a:t>Since ACGME survey data may be skewed this year, it will be imperative to provide clear, concise information related to your program.</a:t>
            </a:r>
          </a:p>
          <a:p>
            <a:endParaRPr lang="en-US" dirty="0"/>
          </a:p>
        </p:txBody>
      </p:sp>
      <p:sp>
        <p:nvSpPr>
          <p:cNvPr id="3" name="Title 2">
            <a:extLst>
              <a:ext uri="{FF2B5EF4-FFF2-40B4-BE49-F238E27FC236}">
                <a16:creationId xmlns:a16="http://schemas.microsoft.com/office/drawing/2014/main" id="{3B7C3518-A89A-4A9C-9DF4-531076B7E3FA}"/>
              </a:ext>
            </a:extLst>
          </p:cNvPr>
          <p:cNvSpPr>
            <a:spLocks noGrp="1"/>
          </p:cNvSpPr>
          <p:nvPr>
            <p:ph type="title"/>
          </p:nvPr>
        </p:nvSpPr>
        <p:spPr/>
        <p:txBody>
          <a:bodyPr/>
          <a:lstStyle/>
          <a:p>
            <a:r>
              <a:rPr lang="en-US" dirty="0"/>
              <a:t>Usual Questions	</a:t>
            </a:r>
          </a:p>
        </p:txBody>
      </p:sp>
      <p:sp>
        <p:nvSpPr>
          <p:cNvPr id="4" name="Slide Number Placeholder 3">
            <a:extLst>
              <a:ext uri="{FF2B5EF4-FFF2-40B4-BE49-F238E27FC236}">
                <a16:creationId xmlns:a16="http://schemas.microsoft.com/office/drawing/2014/main" id="{BCF459DE-43EC-45A4-BD1B-59DA642A4DE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dirty="0"/>
          </a:p>
        </p:txBody>
      </p:sp>
      <p:pic>
        <p:nvPicPr>
          <p:cNvPr id="6" name="Picture 5" descr="A close up of a sign&#10;&#10;Description automatically generated">
            <a:extLst>
              <a:ext uri="{FF2B5EF4-FFF2-40B4-BE49-F238E27FC236}">
                <a16:creationId xmlns:a16="http://schemas.microsoft.com/office/drawing/2014/main" id="{B5850246-269B-4123-8588-CA137D8F89A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296585" y="328685"/>
            <a:ext cx="2314839" cy="1738058"/>
          </a:xfrm>
          <a:prstGeom prst="rect">
            <a:avLst/>
          </a:prstGeom>
        </p:spPr>
      </p:pic>
      <p:sp>
        <p:nvSpPr>
          <p:cNvPr id="7" name="Footer Placeholder 3">
            <a:extLst>
              <a:ext uri="{FF2B5EF4-FFF2-40B4-BE49-F238E27FC236}">
                <a16:creationId xmlns:a16="http://schemas.microsoft.com/office/drawing/2014/main" id="{B8A7BE9D-06B4-466A-B865-9631A07B095D}"/>
              </a:ext>
            </a:extLst>
          </p:cNvPr>
          <p:cNvSpPr>
            <a:spLocks noGrp="1"/>
          </p:cNvSpPr>
          <p:nvPr>
            <p:ph type="ftr" idx="11"/>
          </p:nvPr>
        </p:nvSpPr>
        <p:spPr>
          <a:xfrm>
            <a:off x="3028950" y="6433130"/>
            <a:ext cx="3086100" cy="365125"/>
          </a:xfrm>
        </p:spPr>
        <p:txBody>
          <a:bodyPr/>
          <a:lstStyle/>
          <a:p>
            <a:r>
              <a:rPr lang="en-US" dirty="0"/>
              <a:t>Presented by Partners in Medical Education, Inc. 2020</a:t>
            </a:r>
          </a:p>
        </p:txBody>
      </p:sp>
    </p:spTree>
    <p:extLst>
      <p:ext uri="{BB962C8B-B14F-4D97-AF65-F5344CB8AC3E}">
        <p14:creationId xmlns:p14="http://schemas.microsoft.com/office/powerpoint/2010/main" val="2627081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4F647BC-E426-4CC8-8E52-673C1B7C91D8}"/>
              </a:ext>
            </a:extLst>
          </p:cNvPr>
          <p:cNvSpPr>
            <a:spLocks noGrp="1"/>
          </p:cNvSpPr>
          <p:nvPr>
            <p:ph type="body" idx="2"/>
          </p:nvPr>
        </p:nvSpPr>
        <p:spPr>
          <a:xfrm>
            <a:off x="455181" y="1796158"/>
            <a:ext cx="3868340" cy="3684588"/>
          </a:xfrm>
        </p:spPr>
        <p:txBody>
          <a:bodyPr/>
          <a:lstStyle/>
          <a:p>
            <a:r>
              <a:rPr lang="en-US" dirty="0"/>
              <a:t>Mission and Aims*</a:t>
            </a:r>
          </a:p>
          <a:p>
            <a:r>
              <a:rPr lang="en-US" dirty="0"/>
              <a:t>Diversity</a:t>
            </a:r>
          </a:p>
          <a:p>
            <a:r>
              <a:rPr lang="en-US" dirty="0"/>
              <a:t>Citations*</a:t>
            </a:r>
          </a:p>
          <a:p>
            <a:r>
              <a:rPr lang="en-US" dirty="0"/>
              <a:t>Major changes*</a:t>
            </a:r>
          </a:p>
          <a:p>
            <a:r>
              <a:rPr lang="en-US" dirty="0"/>
              <a:t>Participating sites</a:t>
            </a:r>
          </a:p>
          <a:p>
            <a:r>
              <a:rPr lang="en-US" dirty="0"/>
              <a:t>PD CV </a:t>
            </a:r>
          </a:p>
          <a:p>
            <a:r>
              <a:rPr lang="en-US" dirty="0"/>
              <a:t>Faculty roster</a:t>
            </a:r>
          </a:p>
          <a:p>
            <a:endParaRPr lang="en-US" dirty="0"/>
          </a:p>
        </p:txBody>
      </p:sp>
      <p:sp>
        <p:nvSpPr>
          <p:cNvPr id="7" name="Text Placeholder 6">
            <a:extLst>
              <a:ext uri="{FF2B5EF4-FFF2-40B4-BE49-F238E27FC236}">
                <a16:creationId xmlns:a16="http://schemas.microsoft.com/office/drawing/2014/main" id="{746F57FD-B59E-46DF-AFE0-880E8EB9D812}"/>
              </a:ext>
            </a:extLst>
          </p:cNvPr>
          <p:cNvSpPr>
            <a:spLocks noGrp="1"/>
          </p:cNvSpPr>
          <p:nvPr>
            <p:ph type="body" idx="4"/>
          </p:nvPr>
        </p:nvSpPr>
        <p:spPr>
          <a:xfrm>
            <a:off x="4514254" y="1693417"/>
            <a:ext cx="3887391" cy="3684588"/>
          </a:xfrm>
        </p:spPr>
        <p:txBody>
          <a:bodyPr/>
          <a:lstStyle/>
          <a:p>
            <a:r>
              <a:rPr lang="en-US" dirty="0"/>
              <a:t>Resident roster</a:t>
            </a:r>
          </a:p>
          <a:p>
            <a:r>
              <a:rPr lang="en-US" dirty="0"/>
              <a:t>Scholarly activity</a:t>
            </a:r>
          </a:p>
          <a:p>
            <a:r>
              <a:rPr lang="en-US" dirty="0"/>
              <a:t>Faculty development</a:t>
            </a:r>
          </a:p>
          <a:p>
            <a:r>
              <a:rPr lang="en-US" sz="2400" dirty="0"/>
              <a:t>Education &amp; experience</a:t>
            </a:r>
          </a:p>
          <a:p>
            <a:r>
              <a:rPr lang="en-US" dirty="0"/>
              <a:t>Program resources</a:t>
            </a:r>
          </a:p>
          <a:p>
            <a:r>
              <a:rPr lang="en-US" dirty="0"/>
              <a:t>Evaluation</a:t>
            </a:r>
          </a:p>
          <a:p>
            <a:r>
              <a:rPr lang="en-US" dirty="0"/>
              <a:t>CLE, patient safety</a:t>
            </a:r>
          </a:p>
          <a:p>
            <a:endParaRPr lang="en-US" dirty="0"/>
          </a:p>
        </p:txBody>
      </p:sp>
      <p:sp>
        <p:nvSpPr>
          <p:cNvPr id="3" name="Title 2">
            <a:extLst>
              <a:ext uri="{FF2B5EF4-FFF2-40B4-BE49-F238E27FC236}">
                <a16:creationId xmlns:a16="http://schemas.microsoft.com/office/drawing/2014/main" id="{1D84D506-F029-4613-ADB6-E150CAC546F6}"/>
              </a:ext>
            </a:extLst>
          </p:cNvPr>
          <p:cNvSpPr>
            <a:spLocks noGrp="1"/>
          </p:cNvSpPr>
          <p:nvPr>
            <p:ph type="title"/>
          </p:nvPr>
        </p:nvSpPr>
        <p:spPr/>
        <p:txBody>
          <a:bodyPr/>
          <a:lstStyle/>
          <a:p>
            <a:r>
              <a:rPr lang="en-US" dirty="0"/>
              <a:t>Usual Questions	</a:t>
            </a:r>
          </a:p>
        </p:txBody>
      </p:sp>
      <p:sp>
        <p:nvSpPr>
          <p:cNvPr id="4" name="Slide Number Placeholder 3">
            <a:extLst>
              <a:ext uri="{FF2B5EF4-FFF2-40B4-BE49-F238E27FC236}">
                <a16:creationId xmlns:a16="http://schemas.microsoft.com/office/drawing/2014/main" id="{6A5CC3E8-881B-4E64-B2E9-3AB57F0BF4D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dirty="0"/>
          </a:p>
        </p:txBody>
      </p:sp>
      <p:sp>
        <p:nvSpPr>
          <p:cNvPr id="6" name="Footer Placeholder 3">
            <a:extLst>
              <a:ext uri="{FF2B5EF4-FFF2-40B4-BE49-F238E27FC236}">
                <a16:creationId xmlns:a16="http://schemas.microsoft.com/office/drawing/2014/main" id="{5B800D8E-1A9D-4A03-8A12-B7121A39E771}"/>
              </a:ext>
            </a:extLst>
          </p:cNvPr>
          <p:cNvSpPr>
            <a:spLocks noGrp="1"/>
          </p:cNvSpPr>
          <p:nvPr>
            <p:ph type="ftr" idx="11"/>
          </p:nvPr>
        </p:nvSpPr>
        <p:spPr>
          <a:xfrm>
            <a:off x="3028950" y="6433130"/>
            <a:ext cx="3086100" cy="365125"/>
          </a:xfrm>
        </p:spPr>
        <p:txBody>
          <a:bodyPr/>
          <a:lstStyle/>
          <a:p>
            <a:r>
              <a:rPr lang="en-US" dirty="0"/>
              <a:t>Presented by Partners in Medical Education, Inc. 2020</a:t>
            </a:r>
          </a:p>
        </p:txBody>
      </p:sp>
    </p:spTree>
    <p:extLst>
      <p:ext uri="{BB962C8B-B14F-4D97-AF65-F5344CB8AC3E}">
        <p14:creationId xmlns:p14="http://schemas.microsoft.com/office/powerpoint/2010/main" val="1436342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F449D93-C657-4695-A1FB-1BC6703454C1}"/>
              </a:ext>
            </a:extLst>
          </p:cNvPr>
          <p:cNvSpPr>
            <a:spLocks noGrp="1"/>
          </p:cNvSpPr>
          <p:nvPr>
            <p:ph type="body" idx="1"/>
          </p:nvPr>
        </p:nvSpPr>
        <p:spPr/>
        <p:txBody>
          <a:bodyPr/>
          <a:lstStyle/>
          <a:p>
            <a:r>
              <a:rPr lang="en-US" sz="2400" dirty="0"/>
              <a:t>Mission statements do </a:t>
            </a:r>
            <a:r>
              <a:rPr lang="en-US" sz="2400" u="sng" dirty="0"/>
              <a:t>not</a:t>
            </a:r>
            <a:r>
              <a:rPr lang="en-US" sz="2400" dirty="0"/>
              <a:t> need to change each year</a:t>
            </a:r>
          </a:p>
          <a:p>
            <a:r>
              <a:rPr lang="en-US" sz="2400" dirty="0"/>
              <a:t>The aims should be focused on action items that can be measured:</a:t>
            </a:r>
          </a:p>
        </p:txBody>
      </p:sp>
      <p:sp>
        <p:nvSpPr>
          <p:cNvPr id="8" name="Title 7">
            <a:extLst>
              <a:ext uri="{FF2B5EF4-FFF2-40B4-BE49-F238E27FC236}">
                <a16:creationId xmlns:a16="http://schemas.microsoft.com/office/drawing/2014/main" id="{17F5196D-5BA1-4123-A226-ABE04D9E3CC5}"/>
              </a:ext>
            </a:extLst>
          </p:cNvPr>
          <p:cNvSpPr>
            <a:spLocks noGrp="1"/>
          </p:cNvSpPr>
          <p:nvPr>
            <p:ph type="title"/>
          </p:nvPr>
        </p:nvSpPr>
        <p:spPr/>
        <p:txBody>
          <a:bodyPr/>
          <a:lstStyle/>
          <a:p>
            <a:r>
              <a:rPr lang="en-US" dirty="0"/>
              <a:t>Mission &amp; Aims</a:t>
            </a:r>
          </a:p>
        </p:txBody>
      </p:sp>
      <p:sp>
        <p:nvSpPr>
          <p:cNvPr id="7" name="Slide Number Placeholder 6">
            <a:extLst>
              <a:ext uri="{FF2B5EF4-FFF2-40B4-BE49-F238E27FC236}">
                <a16:creationId xmlns:a16="http://schemas.microsoft.com/office/drawing/2014/main" id="{7598F746-2558-4D1E-96D3-AF942D5FC06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dirty="0"/>
          </a:p>
        </p:txBody>
      </p:sp>
      <p:pic>
        <p:nvPicPr>
          <p:cNvPr id="3" name="Picture 2">
            <a:extLst>
              <a:ext uri="{FF2B5EF4-FFF2-40B4-BE49-F238E27FC236}">
                <a16:creationId xmlns:a16="http://schemas.microsoft.com/office/drawing/2014/main" id="{ECAE7CA0-D61F-4C12-9C61-099285901E2D}"/>
              </a:ext>
            </a:extLst>
          </p:cNvPr>
          <p:cNvPicPr>
            <a:picLocks noChangeAspect="1"/>
          </p:cNvPicPr>
          <p:nvPr/>
        </p:nvPicPr>
        <p:blipFill>
          <a:blip r:embed="rId2"/>
          <a:stretch>
            <a:fillRect/>
          </a:stretch>
        </p:blipFill>
        <p:spPr>
          <a:xfrm>
            <a:off x="1066988" y="3152206"/>
            <a:ext cx="6231910" cy="3024757"/>
          </a:xfrm>
          <a:prstGeom prst="rect">
            <a:avLst/>
          </a:prstGeom>
        </p:spPr>
      </p:pic>
      <p:sp>
        <p:nvSpPr>
          <p:cNvPr id="4" name="TextBox 3">
            <a:extLst>
              <a:ext uri="{FF2B5EF4-FFF2-40B4-BE49-F238E27FC236}">
                <a16:creationId xmlns:a16="http://schemas.microsoft.com/office/drawing/2014/main" id="{E8CA7013-B5F5-4BD2-9B2A-8B46A8FDDC5B}"/>
              </a:ext>
            </a:extLst>
          </p:cNvPr>
          <p:cNvSpPr txBox="1"/>
          <p:nvPr/>
        </p:nvSpPr>
        <p:spPr>
          <a:xfrm>
            <a:off x="7382669" y="4761191"/>
            <a:ext cx="1388686" cy="1415772"/>
          </a:xfrm>
          <a:prstGeom prst="rect">
            <a:avLst/>
          </a:prstGeom>
          <a:noFill/>
        </p:spPr>
        <p:txBody>
          <a:bodyPr wrap="square" rtlCol="0">
            <a:spAutoFit/>
          </a:bodyPr>
          <a:lstStyle/>
          <a:p>
            <a:r>
              <a:rPr lang="en-US" sz="1200" dirty="0"/>
              <a:t>NOTE: Webinar at Partners-on-Demand for developing Vision, Mission and Aims </a:t>
            </a:r>
          </a:p>
          <a:p>
            <a:endParaRPr lang="en-US" dirty="0"/>
          </a:p>
        </p:txBody>
      </p:sp>
      <p:sp>
        <p:nvSpPr>
          <p:cNvPr id="10" name="Footer Placeholder 3">
            <a:extLst>
              <a:ext uri="{FF2B5EF4-FFF2-40B4-BE49-F238E27FC236}">
                <a16:creationId xmlns:a16="http://schemas.microsoft.com/office/drawing/2014/main" id="{C5498D53-3629-44E6-ACCB-A42702B3830F}"/>
              </a:ext>
            </a:extLst>
          </p:cNvPr>
          <p:cNvSpPr>
            <a:spLocks noGrp="1"/>
          </p:cNvSpPr>
          <p:nvPr>
            <p:ph type="ftr" idx="11"/>
          </p:nvPr>
        </p:nvSpPr>
        <p:spPr>
          <a:xfrm>
            <a:off x="3028950" y="6433130"/>
            <a:ext cx="3086100" cy="365125"/>
          </a:xfrm>
        </p:spPr>
        <p:txBody>
          <a:bodyPr/>
          <a:lstStyle/>
          <a:p>
            <a:r>
              <a:rPr lang="en-US" dirty="0"/>
              <a:t>Presented by Partners in Medical Education, Inc. 2020</a:t>
            </a:r>
          </a:p>
        </p:txBody>
      </p:sp>
    </p:spTree>
    <p:extLst>
      <p:ext uri="{BB962C8B-B14F-4D97-AF65-F5344CB8AC3E}">
        <p14:creationId xmlns:p14="http://schemas.microsoft.com/office/powerpoint/2010/main" val="117428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4C37CA-ED02-4D13-ACB1-F63AB477E776}"/>
              </a:ext>
            </a:extLst>
          </p:cNvPr>
          <p:cNvSpPr>
            <a:spLocks noGrp="1"/>
          </p:cNvSpPr>
          <p:nvPr>
            <p:ph type="body" idx="1"/>
          </p:nvPr>
        </p:nvSpPr>
        <p:spPr>
          <a:xfrm>
            <a:off x="432159" y="1540070"/>
            <a:ext cx="7886700" cy="4438905"/>
          </a:xfrm>
        </p:spPr>
        <p:txBody>
          <a:bodyPr/>
          <a:lstStyle/>
          <a:p>
            <a:pPr marL="63500" indent="0">
              <a:buNone/>
            </a:pPr>
            <a:r>
              <a:rPr lang="en-US" dirty="0"/>
              <a:t>How to respond to citations from ACGME </a:t>
            </a:r>
          </a:p>
        </p:txBody>
      </p:sp>
      <p:sp>
        <p:nvSpPr>
          <p:cNvPr id="3" name="Title 2">
            <a:extLst>
              <a:ext uri="{FF2B5EF4-FFF2-40B4-BE49-F238E27FC236}">
                <a16:creationId xmlns:a16="http://schemas.microsoft.com/office/drawing/2014/main" id="{A4C0A808-1D3C-405C-8A25-8F7835FD63BE}"/>
              </a:ext>
            </a:extLst>
          </p:cNvPr>
          <p:cNvSpPr>
            <a:spLocks noGrp="1"/>
          </p:cNvSpPr>
          <p:nvPr>
            <p:ph type="title"/>
          </p:nvPr>
        </p:nvSpPr>
        <p:spPr/>
        <p:txBody>
          <a:bodyPr/>
          <a:lstStyle/>
          <a:p>
            <a:r>
              <a:rPr lang="en-US" dirty="0"/>
              <a:t>Citations</a:t>
            </a:r>
          </a:p>
        </p:txBody>
      </p:sp>
      <p:sp>
        <p:nvSpPr>
          <p:cNvPr id="4" name="Slide Number Placeholder 3">
            <a:extLst>
              <a:ext uri="{FF2B5EF4-FFF2-40B4-BE49-F238E27FC236}">
                <a16:creationId xmlns:a16="http://schemas.microsoft.com/office/drawing/2014/main" id="{9F6D2A6C-3A5B-4857-A3E3-B64B5337E9B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dirty="0"/>
          </a:p>
        </p:txBody>
      </p:sp>
      <p:pic>
        <p:nvPicPr>
          <p:cNvPr id="5" name="Picture 4">
            <a:extLst>
              <a:ext uri="{FF2B5EF4-FFF2-40B4-BE49-F238E27FC236}">
                <a16:creationId xmlns:a16="http://schemas.microsoft.com/office/drawing/2014/main" id="{F563C530-BBC9-46D0-882F-AD1033F8922C}"/>
              </a:ext>
            </a:extLst>
          </p:cNvPr>
          <p:cNvPicPr>
            <a:picLocks noChangeAspect="1"/>
          </p:cNvPicPr>
          <p:nvPr/>
        </p:nvPicPr>
        <p:blipFill>
          <a:blip r:embed="rId2"/>
          <a:stretch>
            <a:fillRect/>
          </a:stretch>
        </p:blipFill>
        <p:spPr>
          <a:xfrm>
            <a:off x="4986781" y="2188318"/>
            <a:ext cx="3194465" cy="2481363"/>
          </a:xfrm>
          <a:prstGeom prst="rect">
            <a:avLst/>
          </a:prstGeom>
        </p:spPr>
      </p:pic>
      <p:sp>
        <p:nvSpPr>
          <p:cNvPr id="6" name="TextBox 5">
            <a:extLst>
              <a:ext uri="{FF2B5EF4-FFF2-40B4-BE49-F238E27FC236}">
                <a16:creationId xmlns:a16="http://schemas.microsoft.com/office/drawing/2014/main" id="{9BD53392-B3DE-4186-AA8A-9AB4BA0B72CC}"/>
              </a:ext>
            </a:extLst>
          </p:cNvPr>
          <p:cNvSpPr txBox="1"/>
          <p:nvPr/>
        </p:nvSpPr>
        <p:spPr>
          <a:xfrm>
            <a:off x="628650" y="3158852"/>
            <a:ext cx="3688826" cy="738664"/>
          </a:xfrm>
          <a:prstGeom prst="rect">
            <a:avLst/>
          </a:prstGeom>
          <a:noFill/>
        </p:spPr>
        <p:txBody>
          <a:bodyPr wrap="square" rtlCol="0">
            <a:spAutoFit/>
          </a:bodyPr>
          <a:lstStyle/>
          <a:p>
            <a:r>
              <a:rPr lang="en-US" dirty="0">
                <a:hlinkClick r:id="rId3"/>
              </a:rPr>
              <a:t>https://www.acgme.org/Program-Directors-and-Coordinators/Welcome/Avoiding-Common-Errors-in-the-ADS-Annual-Update</a:t>
            </a:r>
            <a:endParaRPr lang="en-US" dirty="0"/>
          </a:p>
        </p:txBody>
      </p:sp>
      <p:pic>
        <p:nvPicPr>
          <p:cNvPr id="7" name="Picture 6">
            <a:extLst>
              <a:ext uri="{FF2B5EF4-FFF2-40B4-BE49-F238E27FC236}">
                <a16:creationId xmlns:a16="http://schemas.microsoft.com/office/drawing/2014/main" id="{6851D7F7-30B2-4F92-9C6F-FF201F98C1C8}"/>
              </a:ext>
            </a:extLst>
          </p:cNvPr>
          <p:cNvPicPr>
            <a:picLocks noChangeAspect="1"/>
          </p:cNvPicPr>
          <p:nvPr/>
        </p:nvPicPr>
        <p:blipFill>
          <a:blip r:embed="rId4"/>
          <a:stretch>
            <a:fillRect/>
          </a:stretch>
        </p:blipFill>
        <p:spPr>
          <a:xfrm>
            <a:off x="499908" y="2340793"/>
            <a:ext cx="3429000" cy="800100"/>
          </a:xfrm>
          <a:prstGeom prst="rect">
            <a:avLst/>
          </a:prstGeom>
        </p:spPr>
      </p:pic>
      <p:sp>
        <p:nvSpPr>
          <p:cNvPr id="8" name="TextBox 7">
            <a:extLst>
              <a:ext uri="{FF2B5EF4-FFF2-40B4-BE49-F238E27FC236}">
                <a16:creationId xmlns:a16="http://schemas.microsoft.com/office/drawing/2014/main" id="{BB29C865-EA23-4FE4-90C2-FB93F69A72ED}"/>
              </a:ext>
            </a:extLst>
          </p:cNvPr>
          <p:cNvSpPr txBox="1"/>
          <p:nvPr/>
        </p:nvSpPr>
        <p:spPr>
          <a:xfrm>
            <a:off x="432159" y="4727716"/>
            <a:ext cx="8279682" cy="1600438"/>
          </a:xfrm>
          <a:prstGeom prst="rect">
            <a:avLst/>
          </a:prstGeom>
          <a:noFill/>
        </p:spPr>
        <p:txBody>
          <a:bodyPr wrap="square" rtlCol="0">
            <a:spAutoFit/>
          </a:bodyPr>
          <a:lstStyle/>
          <a:p>
            <a:r>
              <a:rPr lang="en-US" dirty="0"/>
              <a:t>False Positive Citations: Sometimes the program may receive a citation for a requirement that the program has actually met, but with the information available it was unclear to the committee that this was the case. </a:t>
            </a:r>
          </a:p>
          <a:p>
            <a:endParaRPr lang="en-US" dirty="0"/>
          </a:p>
          <a:p>
            <a:r>
              <a:rPr lang="en-US" i="1" dirty="0"/>
              <a:t>Even though it may be natural to be frustrated or angry after receiving a citation, the best response is to improve the communication to make it crystal clear to the committee how that particular program requirement was met. If you know how the miscommunication occurred, you may explain it.</a:t>
            </a:r>
          </a:p>
        </p:txBody>
      </p:sp>
      <p:sp>
        <p:nvSpPr>
          <p:cNvPr id="9" name="Footer Placeholder 3">
            <a:extLst>
              <a:ext uri="{FF2B5EF4-FFF2-40B4-BE49-F238E27FC236}">
                <a16:creationId xmlns:a16="http://schemas.microsoft.com/office/drawing/2014/main" id="{068B8B3A-856F-48AE-8F6A-BE155DF06DED}"/>
              </a:ext>
            </a:extLst>
          </p:cNvPr>
          <p:cNvSpPr>
            <a:spLocks noGrp="1"/>
          </p:cNvSpPr>
          <p:nvPr>
            <p:ph type="ftr" idx="11"/>
          </p:nvPr>
        </p:nvSpPr>
        <p:spPr>
          <a:xfrm>
            <a:off x="3028950" y="6433130"/>
            <a:ext cx="3086100" cy="365125"/>
          </a:xfrm>
        </p:spPr>
        <p:txBody>
          <a:bodyPr/>
          <a:lstStyle/>
          <a:p>
            <a:r>
              <a:rPr lang="en-US" dirty="0"/>
              <a:t>Presented by Partners in Medical Education, Inc. 2020</a:t>
            </a:r>
          </a:p>
        </p:txBody>
      </p:sp>
    </p:spTree>
    <p:extLst>
      <p:ext uri="{BB962C8B-B14F-4D97-AF65-F5344CB8AC3E}">
        <p14:creationId xmlns:p14="http://schemas.microsoft.com/office/powerpoint/2010/main" val="19948504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ME-2016">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3ED30F97123084295FDF000082BD73D" ma:contentTypeVersion="12" ma:contentTypeDescription="Create a new document." ma:contentTypeScope="" ma:versionID="dae4186c22f994a9dc58ca7b631d80d7">
  <xsd:schema xmlns:xsd="http://www.w3.org/2001/XMLSchema" xmlns:xs="http://www.w3.org/2001/XMLSchema" xmlns:p="http://schemas.microsoft.com/office/2006/metadata/properties" xmlns:ns3="f053c616-09b9-4785-a1ca-dc3b45ffe6b2" xmlns:ns4="306e11f2-e9bc-4716-8e06-59762b0bc949" targetNamespace="http://schemas.microsoft.com/office/2006/metadata/properties" ma:root="true" ma:fieldsID="c4b922191cd3932f9c2e9476db988a13" ns3:_="" ns4:_="">
    <xsd:import namespace="f053c616-09b9-4785-a1ca-dc3b45ffe6b2"/>
    <xsd:import namespace="306e11f2-e9bc-4716-8e06-59762b0bc949"/>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53c616-09b9-4785-a1ca-dc3b45ffe6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06e11f2-e9bc-4716-8e06-59762b0bc94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1D8DABB-8B19-4C36-A9A5-BA6C2E83D764}">
  <ds:schemaRefs>
    <ds:schemaRef ds:uri="f053c616-09b9-4785-a1ca-dc3b45ffe6b2"/>
    <ds:schemaRef ds:uri="http://purl.org/dc/terms/"/>
    <ds:schemaRef ds:uri="306e11f2-e9bc-4716-8e06-59762b0bc949"/>
    <ds:schemaRef ds:uri="http://schemas.microsoft.com/office/2006/metadata/properties"/>
    <ds:schemaRef ds:uri="http://schemas.microsoft.com/office/2006/documentManagement/types"/>
    <ds:schemaRef ds:uri="http://purl.org/dc/elements/1.1/"/>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FFDE5F8-00DB-4796-8589-FDCC2FBBCA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53c616-09b9-4785-a1ca-dc3b45ffe6b2"/>
    <ds:schemaRef ds:uri="306e11f2-e9bc-4716-8e06-59762b0bc9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DBCE441-0AFF-43A7-A19B-05421CCEADA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5422</TotalTime>
  <Words>2069</Words>
  <Application>Microsoft Macintosh PowerPoint</Application>
  <PresentationFormat>On-screen Show (4:3)</PresentationFormat>
  <Paragraphs>418</Paragraphs>
  <Slides>38</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Comic Sans MS</vt:lpstr>
      <vt:lpstr>Lucida Bright</vt:lpstr>
      <vt:lpstr>Wingdings</vt:lpstr>
      <vt:lpstr>PME-2016</vt:lpstr>
      <vt:lpstr>Partners Webinar Alert</vt:lpstr>
      <vt:lpstr>Introducing Your Presenter…</vt:lpstr>
      <vt:lpstr>ADS Updates 2020</vt:lpstr>
      <vt:lpstr>Learning Objectives</vt:lpstr>
      <vt:lpstr>ADS 2020</vt:lpstr>
      <vt:lpstr>Usual Questions </vt:lpstr>
      <vt:lpstr>Usual Questions </vt:lpstr>
      <vt:lpstr>Mission &amp; Aims</vt:lpstr>
      <vt:lpstr>Citations</vt:lpstr>
      <vt:lpstr>Work Hour  Citations</vt:lpstr>
      <vt:lpstr>Work Hour  Citations</vt:lpstr>
      <vt:lpstr>Major Changes</vt:lpstr>
      <vt:lpstr>General Changes</vt:lpstr>
      <vt:lpstr>ADS Changes</vt:lpstr>
      <vt:lpstr>ADS Changes</vt:lpstr>
      <vt:lpstr>ACGME Resources</vt:lpstr>
      <vt:lpstr>Partners Resources </vt:lpstr>
      <vt:lpstr>PSA: Site Visit Updates</vt:lpstr>
      <vt:lpstr>PSA: Site Visit Updates: CLER</vt:lpstr>
      <vt:lpstr>COVID-19 ADS Questions</vt:lpstr>
      <vt:lpstr>COVID-19 Questions </vt:lpstr>
      <vt:lpstr>COVID-19 Questions</vt:lpstr>
      <vt:lpstr>COVID-19 Questions</vt:lpstr>
      <vt:lpstr>COVID-19 Questions</vt:lpstr>
      <vt:lpstr>Platooning</vt:lpstr>
      <vt:lpstr>COVID-19 Questions</vt:lpstr>
      <vt:lpstr>COVID-19 Questions</vt:lpstr>
      <vt:lpstr>PSA: Resident Work Rooms/Break Rooms are  High Risk for COVID-19</vt:lpstr>
      <vt:lpstr>COVID-19 Research Questions</vt:lpstr>
      <vt:lpstr>Strategies for Tracking Data for ADS</vt:lpstr>
      <vt:lpstr>Strategies for  Tracking Data for ADS</vt:lpstr>
      <vt:lpstr>Tracking Scholarly Activity</vt:lpstr>
      <vt:lpstr>Checklist for Sponsoring Institutions</vt:lpstr>
      <vt:lpstr>Wrapping Up!</vt:lpstr>
      <vt:lpstr>Take Home Points </vt:lpstr>
      <vt:lpstr>Questions??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Effective AIMs and Action Plans</dc:title>
  <dc:creator>Heather Harvey</dc:creator>
  <cp:lastModifiedBy>Douglas Knox</cp:lastModifiedBy>
  <cp:revision>43</cp:revision>
  <cp:lastPrinted>2019-09-07T18:06:21Z</cp:lastPrinted>
  <dcterms:modified xsi:type="dcterms:W3CDTF">2020-07-27T15:12:33Z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0x010100C3ED30F97123084295FDF000082BD73D</vt:lpwstr>
  </property>
</Properties>
</file>