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4"/>
  </p:sldMasterIdLst>
  <p:notesMasterIdLst>
    <p:notesMasterId r:id="rId36"/>
  </p:notesMasterIdLst>
  <p:sldIdLst>
    <p:sldId id="398" r:id="rId5"/>
    <p:sldId id="256" r:id="rId6"/>
    <p:sldId id="319" r:id="rId7"/>
    <p:sldId id="320" r:id="rId8"/>
    <p:sldId id="331" r:id="rId9"/>
    <p:sldId id="357" r:id="rId10"/>
    <p:sldId id="358" r:id="rId11"/>
    <p:sldId id="359" r:id="rId12"/>
    <p:sldId id="360" r:id="rId13"/>
    <p:sldId id="361" r:id="rId14"/>
    <p:sldId id="324" r:id="rId15"/>
    <p:sldId id="362" r:id="rId16"/>
    <p:sldId id="356" r:id="rId17"/>
    <p:sldId id="363" r:id="rId18"/>
    <p:sldId id="364" r:id="rId19"/>
    <p:sldId id="369" r:id="rId20"/>
    <p:sldId id="365" r:id="rId21"/>
    <p:sldId id="366" r:id="rId22"/>
    <p:sldId id="367" r:id="rId23"/>
    <p:sldId id="368" r:id="rId24"/>
    <p:sldId id="354" r:id="rId25"/>
    <p:sldId id="321" r:id="rId26"/>
    <p:sldId id="348" r:id="rId27"/>
    <p:sldId id="285" r:id="rId28"/>
    <p:sldId id="259" r:id="rId29"/>
    <p:sldId id="370" r:id="rId30"/>
    <p:sldId id="272" r:id="rId31"/>
    <p:sldId id="371" r:id="rId32"/>
    <p:sldId id="287" r:id="rId33"/>
    <p:sldId id="399" r:id="rId34"/>
    <p:sldId id="434" r:id="rId35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932CC9C-28D1-4D72-8DA5-62F96D9688AF}">
          <p14:sldIdLst>
            <p14:sldId id="398"/>
            <p14:sldId id="256"/>
            <p14:sldId id="319"/>
          </p14:sldIdLst>
        </p14:section>
        <p14:section name="Changes for 2021 - Chris" id="{55270C4D-3CE7-43BC-88B6-A733F9997C13}">
          <p14:sldIdLst>
            <p14:sldId id="320"/>
            <p14:sldId id="331"/>
            <p14:sldId id="357"/>
            <p14:sldId id="358"/>
            <p14:sldId id="359"/>
            <p14:sldId id="360"/>
            <p14:sldId id="361"/>
          </p14:sldIdLst>
        </p14:section>
        <p14:section name="Scholarly Activity Tracking - Heather" id="{F95F5BC8-51AD-45D0-AE76-227205C56B27}">
          <p14:sldIdLst>
            <p14:sldId id="324"/>
          </p14:sldIdLst>
        </p14:section>
        <p14:section name="Block Diagram - Chris" id="{579C4CA4-5BD2-4D26-95C5-EDB4C32F9297}">
          <p14:sldIdLst>
            <p14:sldId id="362"/>
          </p14:sldIdLst>
        </p14:section>
        <p14:section name="Sites - Heather" id="{BB9F68B9-93A8-4E9F-8234-6D5906287142}">
          <p14:sldIdLst>
            <p14:sldId id="356"/>
          </p14:sldIdLst>
        </p14:section>
        <p14:section name="Letters of Notification - Chris" id="{2998E803-5042-45AD-AE42-299F16F8FCFC}">
          <p14:sldIdLst>
            <p14:sldId id="363"/>
          </p14:sldIdLst>
        </p14:section>
        <p14:section name="Citations - Chris" id="{FA1065DA-7AEF-41BB-94DD-D7413D4AE304}">
          <p14:sldIdLst>
            <p14:sldId id="364"/>
            <p14:sldId id="369"/>
            <p14:sldId id="365"/>
            <p14:sldId id="366"/>
            <p14:sldId id="367"/>
            <p14:sldId id="368"/>
          </p14:sldIdLst>
        </p14:section>
        <p14:section name="Major Changes - Heather" id="{56596DB0-22F1-42EB-94FC-0BB80AC8BCF5}">
          <p14:sldIdLst>
            <p14:sldId id="354"/>
          </p14:sldIdLst>
        </p14:section>
        <p14:section name="ACGME Resources - Heather" id="{525E6395-8DA5-450B-B591-61C23D4325B0}">
          <p14:sldIdLst>
            <p14:sldId id="321"/>
            <p14:sldId id="348"/>
          </p14:sldIdLst>
        </p14:section>
        <p14:section name="Best Practices - Chris" id="{F992E029-E41D-4CCF-B27E-E9936DD4D466}">
          <p14:sldIdLst>
            <p14:sldId id="285"/>
            <p14:sldId id="259"/>
            <p14:sldId id="370"/>
            <p14:sldId id="272"/>
            <p14:sldId id="371"/>
            <p14:sldId id="287"/>
            <p14:sldId id="399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3197" autoAdjust="0"/>
  </p:normalViewPr>
  <p:slideViewPr>
    <p:cSldViewPr snapToGrid="0">
      <p:cViewPr varScale="1">
        <p:scale>
          <a:sx n="80" d="100"/>
          <a:sy n="80" d="100"/>
        </p:scale>
        <p:origin x="2611" y="53"/>
      </p:cViewPr>
      <p:guideLst>
        <p:guide orient="horz" pos="2160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17160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8960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578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63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FEC1-99D7-460C-842B-93AC8D70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D36D-E45F-4D1D-94A8-3A0450BA3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39A8-7353-4432-ABEA-3896103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A8F-53C2-4394-8816-B0CF459DE8E3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78CEE-7E5E-4BFA-806C-3D8D54F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A1333-B763-4829-B0F0-B0185359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23A2-5151-4DF4-A180-45B2E4623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trategias-marketing-online.com/como-hacer-twitter-eficiente-listas-twitter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kadotchair.com/sunshine-stars-quilt-block-patter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icon-envelope-and-letter-for-our-geek-life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list-clipboard-pen-paper-1643781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pngall.com/tips-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337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337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ips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Couch,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9EFE1-26EC-460E-A0CB-E68133F4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Same health effect questions.  Use July 1, 2020 through June 30, 2021 as the time frame.</a:t>
            </a:r>
          </a:p>
          <a:p>
            <a:pPr marL="6350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3500" indent="0">
              <a:buNone/>
            </a:pPr>
            <a:r>
              <a:rPr lang="en-US" dirty="0">
                <a:solidFill>
                  <a:srgbClr val="FF0000"/>
                </a:solidFill>
              </a:rPr>
              <a:t>New.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Estimated percentage of fully vaccinated residents and faculty.  </a:t>
            </a:r>
          </a:p>
          <a:p>
            <a:pPr marL="6350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350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F1DB6-AFC1-418B-93A5-88115983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Health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65355-0D9D-462E-BD16-A8D84649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CA8FE1F-D221-4145-8500-B0672475584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114900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9E17C-0E06-44B7-8A4C-E44BDC5FF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88" y="3024881"/>
            <a:ext cx="7902348" cy="3314290"/>
          </a:xfrm>
        </p:spPr>
        <p:txBody>
          <a:bodyPr/>
          <a:lstStyle/>
          <a:p>
            <a:r>
              <a:rPr lang="en-US" sz="2400" dirty="0"/>
              <a:t>Quarterly updates from programs</a:t>
            </a:r>
          </a:p>
          <a:p>
            <a:r>
              <a:rPr lang="en-US" sz="2400" dirty="0"/>
              <a:t>Sending out email to all with more specific questions annually</a:t>
            </a:r>
          </a:p>
          <a:p>
            <a:r>
              <a:rPr lang="en-US" sz="2400" dirty="0"/>
              <a:t>Education during faculty meetings (importance of scholarly activity)</a:t>
            </a:r>
          </a:p>
          <a:p>
            <a:pPr lvl="1"/>
            <a:r>
              <a:rPr lang="en-US" sz="2000" i="1" dirty="0"/>
              <a:t>ADS – most frequent citation after work hours</a:t>
            </a:r>
          </a:p>
          <a:p>
            <a:pPr lvl="1"/>
            <a:r>
              <a:rPr lang="en-US" sz="2000" i="1" dirty="0"/>
              <a:t>Reputation of program/institution</a:t>
            </a:r>
          </a:p>
          <a:p>
            <a:pPr lvl="1"/>
            <a:r>
              <a:rPr lang="en-US" sz="2000" i="1" dirty="0"/>
              <a:t>Measure of educational quality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B5F654-0780-44E6-9C3C-ED2860E3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Scholarly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5BDC1-7BB3-4B63-9BA4-192A3EBA7D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E0BA6463-2EA2-47EB-AA53-7E6121E1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4228" y="1196081"/>
            <a:ext cx="2231136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631B9-836D-41B2-8CB1-4F0ADE38A62D}"/>
              </a:ext>
            </a:extLst>
          </p:cNvPr>
          <p:cNvSpPr txBox="1"/>
          <p:nvPr/>
        </p:nvSpPr>
        <p:spPr>
          <a:xfrm>
            <a:off x="3692101" y="2999967"/>
            <a:ext cx="26238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3" tooltip="http://estrategias-marketing-online.com/como-hacer-twitter-eficiente-listas-twitter/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4" tooltip="https://creativecommons.org/licenses/by-nc-nd/3.0/"/>
              </a:rPr>
              <a:t>CC BY-NC-ND</a:t>
            </a:r>
            <a:endParaRPr lang="en-US" sz="600" dirty="0"/>
          </a:p>
        </p:txBody>
      </p:sp>
      <p:pic>
        <p:nvPicPr>
          <p:cNvPr id="10" name="Graphic 9" descr="Mining tools with solid fill">
            <a:extLst>
              <a:ext uri="{FF2B5EF4-FFF2-40B4-BE49-F238E27FC236}">
                <a16:creationId xmlns:a16="http://schemas.microsoft.com/office/drawing/2014/main" id="{D8A55A5F-E460-45FF-A97E-F3A8683E8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19" y="3938468"/>
            <a:ext cx="607608" cy="60760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2103975-56AA-4671-9B8A-7D6DBFF47B1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91169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25488-8317-4179-BD87-14F8E50A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14369"/>
            <a:ext cx="7886700" cy="4438905"/>
          </a:xfrm>
        </p:spPr>
        <p:txBody>
          <a:bodyPr/>
          <a:lstStyle/>
          <a:p>
            <a:r>
              <a:rPr lang="en-US" dirty="0"/>
              <a:t>Follow the instructions!</a:t>
            </a:r>
          </a:p>
          <a:p>
            <a:pPr lvl="1"/>
            <a:r>
              <a:rPr lang="en-US"/>
              <a:t>EM </a:t>
            </a:r>
            <a:endParaRPr lang="en-US" dirty="0"/>
          </a:p>
          <a:p>
            <a:r>
              <a:rPr lang="en-US" dirty="0"/>
              <a:t>RC's starting to incorporate required templates</a:t>
            </a:r>
          </a:p>
          <a:p>
            <a:pPr lvl="1">
              <a:buSzPts val="2600"/>
            </a:pPr>
            <a:r>
              <a:rPr lang="en-US" dirty="0"/>
              <a:t>Orthopedic Surgery</a:t>
            </a:r>
          </a:p>
          <a:p>
            <a:pPr lvl="1">
              <a:buSzPts val="2600"/>
            </a:pPr>
            <a:r>
              <a:rPr lang="en-US" dirty="0"/>
              <a:t>OB/GYN</a:t>
            </a:r>
          </a:p>
          <a:p>
            <a:pPr lvl="1">
              <a:buSzPts val="2600"/>
            </a:pPr>
            <a:r>
              <a:rPr lang="en-US" dirty="0"/>
              <a:t>TY</a:t>
            </a:r>
          </a:p>
          <a:p>
            <a:r>
              <a:rPr lang="en-US" dirty="0"/>
              <a:t>Is a typical schedule for one resident for the whole training period</a:t>
            </a:r>
          </a:p>
          <a:p>
            <a:r>
              <a:rPr lang="en-US" dirty="0"/>
              <a:t>Do not include vacation</a:t>
            </a:r>
          </a:p>
          <a:p>
            <a:r>
              <a:rPr lang="en-US" dirty="0"/>
              <a:t>Include notes for further clarification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7796D-7B28-4899-8DB5-91983BFB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6730-4A7E-4BCA-B005-E160BCD13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9EBE60B-A12D-4325-9214-E232B453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5903" y="197804"/>
            <a:ext cx="1748257" cy="1748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5C300-C3C9-4D25-97AE-024150ED220C}"/>
              </a:ext>
            </a:extLst>
          </p:cNvPr>
          <p:cNvSpPr txBox="1"/>
          <p:nvPr/>
        </p:nvSpPr>
        <p:spPr>
          <a:xfrm>
            <a:off x="6895903" y="2100040"/>
            <a:ext cx="1748257" cy="16352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6BFE83C-2CD4-4FE9-BEF3-DB694282282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0944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6A202-EED0-4921-A57C-88150E5FA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To-Do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Check sites 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Site Director Name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Miles/minutes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60 miles/60 minutes = remote site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EM – 30 miles/30 minutes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Rationales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 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DF9E9-D350-4EA1-AB2D-9D7A4F0A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4FE8E-CF74-40A2-93B5-B01D92D6DD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Graphic 5" descr="Mining tools with solid fill">
            <a:extLst>
              <a:ext uri="{FF2B5EF4-FFF2-40B4-BE49-F238E27FC236}">
                <a16:creationId xmlns:a16="http://schemas.microsoft.com/office/drawing/2014/main" id="{47B0B92D-C007-42FC-AB63-65BCF3E5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690" y="4496584"/>
            <a:ext cx="586819" cy="586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974E-6EFC-48EC-A005-44B5C72AD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80" y="1244338"/>
            <a:ext cx="2505124" cy="250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4DC86F-0A7A-4004-BB41-D593A1DE6C34}"/>
              </a:ext>
            </a:extLst>
          </p:cNvPr>
          <p:cNvCxnSpPr/>
          <p:nvPr/>
        </p:nvCxnSpPr>
        <p:spPr>
          <a:xfrm flipV="1">
            <a:off x="3827282" y="1738058"/>
            <a:ext cx="2262433" cy="826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1532778-93F9-4E80-8090-44177F2963C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40383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A44E9-028A-4F69-803D-F668C10B1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indent="-457200"/>
            <a:r>
              <a:rPr lang="en-US" dirty="0"/>
              <a:t>Only for those programs that are in continued accreditation</a:t>
            </a:r>
          </a:p>
          <a:p>
            <a:pPr marL="520700" indent="-457200"/>
            <a:r>
              <a:rPr lang="en-US" dirty="0"/>
              <a:t>Pay attention to the areas for improvement or </a:t>
            </a:r>
            <a:r>
              <a:rPr lang="en-US"/>
              <a:t>concerning trends</a:t>
            </a:r>
          </a:p>
          <a:p>
            <a:pPr marL="63500" indent="0">
              <a:buNone/>
            </a:pPr>
            <a:endParaRPr lang="en-US" dirty="0"/>
          </a:p>
          <a:p>
            <a:pPr marL="520700" indent="-4572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578CA7-D1A9-470C-A46F-1314106F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 - Letters of Notification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7CCE3-B920-4E8C-9E1C-A67F3020E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799F7D8-6A4F-44DB-A664-E4B4A9F0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5353" y="3750580"/>
            <a:ext cx="2743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22A23-D4F9-4820-9B8F-8188E592E6DC}"/>
              </a:ext>
            </a:extLst>
          </p:cNvPr>
          <p:cNvSpPr txBox="1"/>
          <p:nvPr/>
        </p:nvSpPr>
        <p:spPr>
          <a:xfrm>
            <a:off x="2975353" y="5807980"/>
            <a:ext cx="274320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E3230E-1CE8-42D7-9057-D06F00D6BE4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55702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53789"/>
            <a:ext cx="7886700" cy="4841620"/>
          </a:xfrm>
        </p:spPr>
        <p:txBody>
          <a:bodyPr/>
          <a:lstStyle/>
          <a:p>
            <a:pPr marL="285750" indent="-285750"/>
            <a:r>
              <a:rPr lang="en-US" sz="1800" dirty="0"/>
              <a:t>Faculty Scholarly Activity </a:t>
            </a:r>
          </a:p>
          <a:p>
            <a:pPr indent="0" algn="just">
              <a:buNone/>
            </a:pPr>
            <a:r>
              <a:rPr lang="en-US" sz="1800" dirty="0"/>
              <a:t>IV.D.2.a) Among their scholarly activity, programs must demonstrate accomplishments in at least three of the following domains: (Core) </a:t>
            </a:r>
          </a:p>
          <a:p>
            <a:pPr marL="285750" indent="-285750" algn="just"/>
            <a:r>
              <a:rPr lang="en-US" sz="1800" dirty="0"/>
              <a:t>Research in basic science, education, translational science, patient care, or population health </a:t>
            </a:r>
          </a:p>
          <a:p>
            <a:pPr marL="285750" indent="-285750" algn="just"/>
            <a:r>
              <a:rPr lang="en-US" sz="1800" dirty="0"/>
              <a:t>Peer-reviewed grants </a:t>
            </a:r>
          </a:p>
          <a:p>
            <a:pPr marL="285750" indent="-285750" algn="just"/>
            <a:r>
              <a:rPr lang="en-US" sz="1800" dirty="0"/>
              <a:t>Quality improvement and/or patient safety initiatives </a:t>
            </a:r>
          </a:p>
          <a:p>
            <a:pPr marL="285750" indent="-285750" algn="just"/>
            <a:r>
              <a:rPr lang="en-US" sz="1800" dirty="0"/>
              <a:t>Systematic reviews, meta-analyses, review articles, chapters in medical textbooks, or case reports </a:t>
            </a:r>
          </a:p>
          <a:p>
            <a:pPr marL="285750" indent="-285750" algn="just"/>
            <a:r>
              <a:rPr lang="en-US" sz="1800" dirty="0"/>
              <a:t>Creation of curricula, evaluation tools, didactic educational activities, or electronic educational materials </a:t>
            </a:r>
          </a:p>
          <a:p>
            <a:pPr marL="285750" indent="-285750" algn="just"/>
            <a:r>
              <a:rPr lang="en-US" sz="1800" dirty="0"/>
              <a:t>Contribution to professional committees, educational organizations, or editorial boards </a:t>
            </a:r>
          </a:p>
          <a:p>
            <a:pPr marL="285750" indent="-285750" algn="just"/>
            <a:r>
              <a:rPr lang="en-US" sz="1800" dirty="0"/>
              <a:t>Innovations in education </a:t>
            </a:r>
          </a:p>
          <a:p>
            <a:pPr indent="0" algn="just">
              <a:buNone/>
            </a:pPr>
            <a:r>
              <a:rPr lang="en-US" sz="1800" dirty="0"/>
              <a:t>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 Response in Four </a:t>
            </a:r>
            <a:r>
              <a:rPr lang="en-US" dirty="0"/>
              <a:t>Easy Steps!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F87D6B-6EC4-4C22-A9AB-D5E515F605A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419485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8285B-BFB4-4D1E-BAB1-150CD8F07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information provided to the Review Committee, and verified at the time of the site visit, did not demonstrate substantial compliance with the requirement. Specifically, there was a dearth of scholarship among the program. The program will need to provide </a:t>
            </a:r>
            <a:r>
              <a:rPr lang="en-US" u="sng" dirty="0">
                <a:highlight>
                  <a:srgbClr val="FFFF00"/>
                </a:highlight>
              </a:rPr>
              <a:t>documented evidence of scholarly output across the program</a:t>
            </a:r>
            <a:r>
              <a:rPr lang="en-US" u="sng" dirty="0"/>
              <a:t>,</a:t>
            </a:r>
            <a:r>
              <a:rPr lang="en-US" dirty="0"/>
              <a:t> before the citation is removed. 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DF710-C5B3-4FAA-A396-0DFC14EF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Citation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F5C6-77A2-45D4-8920-A201C41F04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BAEC56-AB99-4413-AC54-CEE933EC252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115759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u="sng" dirty="0"/>
              <a:t>Acknowledge the citation in a neutral way</a:t>
            </a:r>
            <a:endParaRPr lang="en-US" u="sng" dirty="0"/>
          </a:p>
          <a:p>
            <a:pPr marL="63500" indent="0">
              <a:buNone/>
            </a:pPr>
            <a:endParaRPr lang="en-US" u="sng" dirty="0"/>
          </a:p>
          <a:p>
            <a:pPr marL="63500" indent="0">
              <a:buNone/>
            </a:pPr>
            <a:r>
              <a:rPr lang="en-US" dirty="0"/>
              <a:t>The program realizes that scholarship was not as robust as required and has implemented several plans to improve scholarly activity and dissemination.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9B4892F-DD73-40FD-8739-9F114D6EA00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80809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914" y="1709956"/>
            <a:ext cx="7886700" cy="4723174"/>
          </a:xfrm>
        </p:spPr>
        <p:txBody>
          <a:bodyPr/>
          <a:lstStyle/>
          <a:p>
            <a:pPr marL="63500" indent="0">
              <a:buNone/>
            </a:pPr>
            <a:r>
              <a:rPr lang="en-US" sz="2400" i="1" u="sng" dirty="0"/>
              <a:t>Summarize the steps taken to address the citation.</a:t>
            </a:r>
          </a:p>
          <a:p>
            <a:pPr marL="63500" indent="0">
              <a:buNone/>
            </a:pPr>
            <a:r>
              <a:rPr lang="en-US" sz="2400" dirty="0"/>
              <a:t>These plans included:</a:t>
            </a:r>
          </a:p>
          <a:p>
            <a:pPr marL="577850" indent="-514350">
              <a:buAutoNum type="arabicPeriod"/>
            </a:pPr>
            <a:r>
              <a:rPr lang="en-US" sz="2400" dirty="0"/>
              <a:t>Providing clear expectations for faculty participation in scholarly activity through improved job descriptions, regular meetings and two hours of protected time each month for scholarly activities. </a:t>
            </a:r>
          </a:p>
          <a:p>
            <a:pPr marL="577850" indent="-514350">
              <a:buAutoNum type="arabicPeriod"/>
            </a:pPr>
            <a:r>
              <a:rPr lang="en-US" sz="2400" dirty="0"/>
              <a:t>Hiring of a PhD researcher to provide education, opportunities, and support for scholarly activities.</a:t>
            </a:r>
          </a:p>
          <a:p>
            <a:pPr marL="577850" indent="-514350">
              <a:buAutoNum type="arabicPeriod"/>
            </a:pPr>
            <a:r>
              <a:rPr lang="en-US" sz="2400" dirty="0"/>
              <a:t>Developing benchmarks for scholarship production and dissemination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73A805-C967-4A5C-BA33-D27D78349AE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18374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893" y="1299810"/>
            <a:ext cx="7886700" cy="4855894"/>
          </a:xfrm>
        </p:spPr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u="sng" dirty="0"/>
              <a:t>Provide documented data to support your efforts</a:t>
            </a:r>
          </a:p>
          <a:p>
            <a:pPr marL="63500" indent="0">
              <a:buNone/>
            </a:pPr>
            <a:r>
              <a:rPr lang="en-US" dirty="0"/>
              <a:t>Over the past academic year:</a:t>
            </a:r>
          </a:p>
          <a:p>
            <a:pPr marL="577850" indent="-514350">
              <a:buAutoNum type="arabicPeriod"/>
            </a:pPr>
            <a:r>
              <a:rPr lang="en-US" sz="2000" dirty="0"/>
              <a:t>All faculty have given a Grand Round (name, date, topic and where given)</a:t>
            </a:r>
          </a:p>
          <a:p>
            <a:pPr marL="577850" indent="-514350">
              <a:buAutoNum type="arabicPeriod"/>
            </a:pPr>
            <a:r>
              <a:rPr lang="en-US" sz="2000" dirty="0"/>
              <a:t>Half of our faculty presented a QI poster, with a resident, at the hospital research day (name, date, topic and where given)</a:t>
            </a:r>
          </a:p>
          <a:p>
            <a:pPr marL="577850" indent="-514350">
              <a:buAutoNum type="arabicPeriod"/>
            </a:pPr>
            <a:r>
              <a:rPr lang="en-US" sz="2000" dirty="0"/>
              <a:t>Two faculty presented at the national society meeting (name, date, topic and where given)</a:t>
            </a:r>
          </a:p>
          <a:p>
            <a:pPr marL="577850" indent="-514350">
              <a:buAutoNum type="arabicPeriod"/>
            </a:pPr>
            <a:r>
              <a:rPr lang="en-US" sz="2000" dirty="0"/>
              <a:t>Our resident survey showed improvement from 25% compliance (2020) to 65% compliance (2021) for the opportunities to participate in scholarly activities question. 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16D2F1-94A9-4C9F-82E0-BF81F75C0F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69121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Ph.D, GME Consultant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</a:t>
            </a:r>
            <a:r>
              <a:rPr lang="en-US" dirty="0" err="1"/>
              <a:t>Redovan</a:t>
            </a:r>
            <a:r>
              <a:rPr lang="en-US" dirty="0"/>
              <a:t>, MBA, MLIS, GME Consultant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ADS Updates 2021</a:t>
            </a:r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AEB6D5-6FA5-AF44-A555-A83B41299AE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u="sng" dirty="0"/>
              <a:t>Provide status today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We have updated our faculty scholary activity table to reflect the improved numbers of activities. Currently, all faculty have projects that are on-going or in development.  One faculty has submitted a paper for publication.  We continue to work on improving and supporting scholarship for our faculty, and our residents.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32A2DE-7DD1-49BE-82A0-EF2C34C433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418651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E1786E-9760-4D13-B23D-E892FC405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037" y="1443671"/>
            <a:ext cx="8581926" cy="4150200"/>
          </a:xfrm>
        </p:spPr>
        <p:txBody>
          <a:bodyPr/>
          <a:lstStyle/>
          <a:p>
            <a:r>
              <a:rPr lang="en-US" sz="1800" dirty="0"/>
              <a:t>Leadership Changes </a:t>
            </a:r>
          </a:p>
          <a:p>
            <a:pPr lvl="1"/>
            <a:r>
              <a:rPr lang="en-US" sz="1600" dirty="0"/>
              <a:t>program director, APD</a:t>
            </a:r>
          </a:p>
          <a:p>
            <a:r>
              <a:rPr lang="en-US" sz="1800" dirty="0"/>
              <a:t>Faculty Changes</a:t>
            </a:r>
          </a:p>
          <a:p>
            <a:pPr lvl="1"/>
            <a:r>
              <a:rPr lang="en-US" sz="1600" dirty="0"/>
              <a:t>losses &amp; additions</a:t>
            </a:r>
          </a:p>
          <a:p>
            <a:r>
              <a:rPr lang="en-US" sz="1800" dirty="0"/>
              <a:t>Curriculum Changes</a:t>
            </a:r>
          </a:p>
          <a:p>
            <a:r>
              <a:rPr lang="en-US" sz="1800" dirty="0"/>
              <a:t>Significant changes to educational program</a:t>
            </a:r>
          </a:p>
          <a:p>
            <a:pPr lvl="1"/>
            <a:r>
              <a:rPr lang="en-US" sz="1600" dirty="0"/>
              <a:t>consider informing the RC – some require it, but all appreciate the heads up</a:t>
            </a:r>
          </a:p>
          <a:p>
            <a:r>
              <a:rPr lang="en-US" sz="1800" dirty="0"/>
              <a:t>Major impact events (i.e., a merger)</a:t>
            </a:r>
          </a:p>
          <a:p>
            <a:r>
              <a:rPr lang="en-US" sz="1800" dirty="0"/>
              <a:t>Addressing ACGME Survey Issues</a:t>
            </a:r>
          </a:p>
          <a:p>
            <a:pPr lvl="1"/>
            <a:r>
              <a:rPr lang="en-US" sz="1600" dirty="0"/>
              <a:t>Sections below 4.0 or items below 85% (check with your GME department for your sponsoring institution specifics)</a:t>
            </a:r>
          </a:p>
          <a:p>
            <a:r>
              <a:rPr lang="en-US" sz="1800" dirty="0"/>
              <a:t>AFIs – Review Committees want to see AFI addressed in Major Changes (per ACGME 2021 ADS presentation)</a:t>
            </a:r>
          </a:p>
          <a:p>
            <a:pPr marL="63500" indent="0">
              <a:buNone/>
            </a:pPr>
            <a:r>
              <a:rPr lang="en-US" sz="1800" i="1" dirty="0"/>
              <a:t>“This is the only opportunity to discuss issues with the Review Committee”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E4C12E-6729-4E62-88BF-06C2E9C9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4870E-5CD2-4000-939C-7D55B77CE6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ADCA2223-DC7C-4B36-9D1A-1BD36D51B5A7}"/>
              </a:ext>
            </a:extLst>
          </p:cNvPr>
          <p:cNvSpPr/>
          <p:nvPr/>
        </p:nvSpPr>
        <p:spPr>
          <a:xfrm>
            <a:off x="5288438" y="604411"/>
            <a:ext cx="3246356" cy="3015482"/>
          </a:xfrm>
          <a:prstGeom prst="star3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critical to use this section wisely</a:t>
            </a:r>
          </a:p>
        </p:txBody>
      </p:sp>
      <p:pic>
        <p:nvPicPr>
          <p:cNvPr id="7" name="Graphic 6" descr="Mining tools with solid fill">
            <a:extLst>
              <a:ext uri="{FF2B5EF4-FFF2-40B4-BE49-F238E27FC236}">
                <a16:creationId xmlns:a16="http://schemas.microsoft.com/office/drawing/2014/main" id="{45533833-1D0B-4682-BC54-DEF71F9B7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7594" y="5541032"/>
            <a:ext cx="785369" cy="7712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D70FCE-613E-4931-AE23-DFA23254F9B7}"/>
              </a:ext>
            </a:extLst>
          </p:cNvPr>
          <p:cNvSpPr txBox="1">
            <a:spLocks/>
          </p:cNvSpPr>
          <p:nvPr/>
        </p:nvSpPr>
        <p:spPr>
          <a:xfrm>
            <a:off x="3028950" y="64259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96387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94F3A-C0C2-40FF-91DE-C84A2AB5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Directors Guide</a:t>
            </a:r>
          </a:p>
          <a:p>
            <a:pPr lvl="1"/>
            <a:r>
              <a:rPr lang="en-US" dirty="0"/>
              <a:t>Contains examples and further clarification.</a:t>
            </a:r>
          </a:p>
          <a:p>
            <a:pPr lvl="1"/>
            <a:r>
              <a:rPr lang="en-US" dirty="0"/>
              <a:t>Residency and Fellowship editions</a:t>
            </a:r>
          </a:p>
          <a:p>
            <a:r>
              <a:rPr lang="en-US" dirty="0"/>
              <a:t>Avoiding Common Errors in the ADS Annual Update</a:t>
            </a:r>
          </a:p>
          <a:p>
            <a:pPr lvl="1"/>
            <a:r>
              <a:rPr lang="en-US" dirty="0"/>
              <a:t>Block schedule</a:t>
            </a:r>
          </a:p>
          <a:p>
            <a:pPr lvl="1"/>
            <a:r>
              <a:rPr lang="en-US" dirty="0"/>
              <a:t>Responding to citations</a:t>
            </a:r>
          </a:p>
          <a:p>
            <a:pPr lvl="1"/>
            <a:r>
              <a:rPr lang="en-US" dirty="0"/>
              <a:t>Entering scholarly activity</a:t>
            </a:r>
          </a:p>
          <a:p>
            <a:pPr lvl="1"/>
            <a:endParaRPr lang="en-US" dirty="0"/>
          </a:p>
          <a:p>
            <a:pPr marL="546100" lvl="1" indent="0">
              <a:buNone/>
            </a:pPr>
            <a:r>
              <a:rPr lang="en-US" dirty="0"/>
              <a:t>(available at www.acgme.org)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852C9F-AE4E-40BD-AED7-D4A9F68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E1437-DB7D-42F9-9CF9-532E9BEB1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926092-A4A7-417E-9C7F-9221987E4EF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125850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501B0-DC31-4559-8D0A-835B0C2F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04" y="1738058"/>
            <a:ext cx="8232546" cy="4438905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sz="2800" dirty="0"/>
              <a:t>ADS Annual Update Worksheets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800" dirty="0"/>
              <a:t>Major Changes Template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800" dirty="0"/>
              <a:t>Suggested Timeline for updates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800"/>
              <a:t>Strategies for ADS Updates Through the Year</a:t>
            </a:r>
            <a:endParaRPr lang="en-US" sz="2800" dirty="0"/>
          </a:p>
          <a:p>
            <a:pPr marL="577850" indent="-514350">
              <a:buFont typeface="+mj-lt"/>
              <a:buAutoNum type="arabicPeriod"/>
            </a:pPr>
            <a:r>
              <a:rPr lang="en-US" sz="2800" dirty="0"/>
              <a:t>Sample Email for Collecting Scholarly Activity</a:t>
            </a:r>
          </a:p>
          <a:p>
            <a:pPr marL="6350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EC6B4-AB56-4711-ADB5-A5B3E9AC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Resources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BFEF4-7745-4B02-A4D8-3AD3DAAF16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6B446483-611B-44F2-A13E-D04C5AD8E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7059" y="336091"/>
            <a:ext cx="2057400" cy="27280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88CC389-7102-4C2B-80A9-07F306F37C4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63250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Wrapping Up!</a:t>
            </a:r>
            <a:endParaRPr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pic>
        <p:nvPicPr>
          <p:cNvPr id="324" name="Google Shape;324;p40" descr="New%20Clip%20art/puzzle_people_working_together_800_clr_698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44" y="3693689"/>
            <a:ext cx="4970780" cy="2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60F8A5D-0569-4A97-BA0C-A276A7627C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D8F8-F609-408B-AA88-A0652E57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180478"/>
            <a:ext cx="6526006" cy="1325563"/>
          </a:xfrm>
        </p:spPr>
        <p:txBody>
          <a:bodyPr/>
          <a:lstStyle/>
          <a:p>
            <a:r>
              <a:rPr lang="en-US"/>
              <a:t>Data Checklist for Sponsoring </a:t>
            </a:r>
            <a:r>
              <a:rPr lang="en-US" dirty="0"/>
              <a:t>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0C45-B0DE-4A7A-9D5B-0ED299F9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02264"/>
            <a:ext cx="7886700" cy="44389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/>
              <a:t>Trainee/Faculty Scholarly Activity Reports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Placement Data, Diversity Data, QI/PS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Faculty Development Activities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Action Plans for Previous APE/Current APE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Letters of Notification from ACGME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ACGME Surveys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/>
              <a:t>GMEC minutes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/>
              <a:t>Other Reports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/>
              <a:t>Save time hunting for info -</a:t>
            </a:r>
            <a:endParaRPr lang="en-US" sz="2000" dirty="0"/>
          </a:p>
          <a:p>
            <a:pPr marL="63500" indent="0">
              <a:buNone/>
            </a:pPr>
            <a:r>
              <a:rPr lang="en-US" sz="2000"/>
              <a:t>Use the ADS reports!</a:t>
            </a:r>
            <a:endParaRPr lang="en-US" sz="2000" dirty="0"/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B50A82-95B4-469D-9174-F23300A904C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97D439-B4FA-4A90-A447-A02765FDA3CD}"/>
              </a:ext>
            </a:extLst>
          </p:cNvPr>
          <p:cNvGrpSpPr/>
          <p:nvPr/>
        </p:nvGrpSpPr>
        <p:grpSpPr>
          <a:xfrm>
            <a:off x="5821896" y="3304928"/>
            <a:ext cx="2605801" cy="2688712"/>
            <a:chOff x="6319368" y="3210171"/>
            <a:chExt cx="1978040" cy="2049107"/>
          </a:xfrm>
        </p:grpSpPr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9C65216D-8840-4722-A711-FCC58792700C}"/>
                </a:ext>
              </a:extLst>
            </p:cNvPr>
            <p:cNvSpPr/>
            <p:nvPr/>
          </p:nvSpPr>
          <p:spPr>
            <a:xfrm>
              <a:off x="6319368" y="3210171"/>
              <a:ext cx="1978040" cy="2049107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8815A9-EAC6-44A4-993B-6CB6530ECD01}"/>
                </a:ext>
              </a:extLst>
            </p:cNvPr>
            <p:cNvSpPr txBox="1"/>
            <p:nvPr/>
          </p:nvSpPr>
          <p:spPr>
            <a:xfrm>
              <a:off x="6441893" y="3497586"/>
              <a:ext cx="1736413" cy="1477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When working on Annual </a:t>
              </a:r>
              <a:r>
                <a:rPr lang="en-US" sz="2400"/>
                <a:t>Update; start thinking about AIR</a:t>
              </a:r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CF580A3-7F68-4E3A-A06A-F8052A0877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22944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D8F8-F609-408B-AA88-A0652E57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180478"/>
            <a:ext cx="6526006" cy="1325563"/>
          </a:xfrm>
        </p:spPr>
        <p:txBody>
          <a:bodyPr/>
          <a:lstStyle/>
          <a:p>
            <a:r>
              <a:rPr lang="en-US"/>
              <a:t>Data Checklist for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0C45-B0DE-4A7A-9D5B-0ED299F9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02264"/>
            <a:ext cx="7886700" cy="44389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Trainee/Faculty Scholarly Activity Reports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ITE Training Results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Board Examination Pass Rate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Placement Data, Diversity Data, QI/PS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Faculty Development Activities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Action Plans for Previous APE/Current APE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Letters of Notification from ACGME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ACGME Surveys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/>
              <a:t>PEC minutes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/>
              <a:t>Other reports – ADS reports!</a:t>
            </a:r>
          </a:p>
          <a:p>
            <a:pPr marL="63500" indent="0">
              <a:buNone/>
            </a:pPr>
            <a:r>
              <a:rPr lang="en-US" sz="2000"/>
              <a:t>         when doing your annual update, start working on your APE</a:t>
            </a:r>
            <a:endParaRPr lang="en-US" sz="2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B50A82-95B4-469D-9174-F23300A904C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image283.png" descr="../../../Volumes/douglas-1/New%20Clip%20art/grab_book_online_800_c">
            <a:extLst>
              <a:ext uri="{FF2B5EF4-FFF2-40B4-BE49-F238E27FC236}">
                <a16:creationId xmlns:a16="http://schemas.microsoft.com/office/drawing/2014/main" id="{A89C3703-C4EF-4085-8988-C6A7FB96083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59903" y="3528185"/>
            <a:ext cx="2591435" cy="1943735"/>
          </a:xfrm>
          <a:prstGeom prst="rect">
            <a:avLst/>
          </a:prstGeom>
          <a:ln/>
        </p:spPr>
      </p:pic>
      <p:pic>
        <p:nvPicPr>
          <p:cNvPr id="4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F2BDCF0-C3D1-4604-9B3F-73BB3F0F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398" y="5574434"/>
            <a:ext cx="712683" cy="72452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1E6EB7F-BA15-4069-8BFF-B9E82F14EF5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1525964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2311592" y="277757"/>
            <a:ext cx="5175058" cy="10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buSzPts val="3500"/>
            </a:pPr>
            <a:r>
              <a:rPr lang="en-US"/>
              <a:t>Keys to Success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4209082" y="1121697"/>
            <a:ext cx="4629150" cy="491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indent="-457200"/>
            <a:r>
              <a:rPr lang="en-US" sz="2400" i="1" dirty="0"/>
              <a:t>Make part of your PEC agenda</a:t>
            </a:r>
          </a:p>
          <a:p>
            <a:pPr marL="685800" indent="-457200"/>
            <a:r>
              <a:rPr lang="en-US" sz="2400" i="1" dirty="0"/>
              <a:t>It is your ONLY chance to provide the review committee information about your program</a:t>
            </a:r>
          </a:p>
          <a:p>
            <a:pPr marL="685800" indent="-457200"/>
            <a:r>
              <a:rPr lang="en-US" sz="2400" i="1" dirty="0"/>
              <a:t>Use the annual update to get ahead of potential issues…address BEFORE the ACGME does</a:t>
            </a:r>
          </a:p>
          <a:p>
            <a:pPr marL="685800" indent="-457200"/>
            <a:r>
              <a:rPr lang="en-US" sz="2400" i="1" dirty="0"/>
              <a:t>All parts of the update are important</a:t>
            </a:r>
          </a:p>
          <a:p>
            <a:pPr marL="228600" indent="0">
              <a:buNone/>
            </a:pPr>
            <a:endParaRPr lang="en-US" i="1" dirty="0"/>
          </a:p>
          <a:p>
            <a:pPr marL="685800" indent="-457200"/>
            <a:endParaRPr lang="en-US" i="1" dirty="0"/>
          </a:p>
          <a:p>
            <a:pPr marL="685800" indent="-457200"/>
            <a:endParaRPr lang="en-US" i="1"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EC2D989-081C-46C6-A948-C185AD7C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0908" y="1996185"/>
            <a:ext cx="3240670" cy="2818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0242B-1C3B-4702-A1E5-571CF7A05938}"/>
              </a:ext>
            </a:extLst>
          </p:cNvPr>
          <p:cNvSpPr txBox="1"/>
          <p:nvPr/>
        </p:nvSpPr>
        <p:spPr>
          <a:xfrm>
            <a:off x="914400" y="5489041"/>
            <a:ext cx="274320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6C00D70-3FD2-448F-A624-0B2D91F1F58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2311592" y="277757"/>
            <a:ext cx="5175058" cy="10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buSzPts val="3500"/>
            </a:pPr>
            <a:r>
              <a:rPr lang="en-US"/>
              <a:t>Keys to Success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406978" y="1429656"/>
            <a:ext cx="4629150" cy="408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0">
              <a:buNone/>
            </a:pPr>
            <a:endParaRPr lang="en-US" sz="2400" i="1" dirty="0"/>
          </a:p>
          <a:p>
            <a:pPr marL="685800" indent="-457200"/>
            <a:r>
              <a:rPr lang="en-US" sz="2400" i="1" dirty="0"/>
              <a:t>ADS updates should be in the back of your mind all year long</a:t>
            </a:r>
          </a:p>
          <a:p>
            <a:pPr marL="685800" indent="-457200"/>
            <a:r>
              <a:rPr lang="en-US" sz="2400" i="1" dirty="0"/>
              <a:t>Annual Update data may trigger a site visit*</a:t>
            </a:r>
            <a:endParaRPr lang="en-US" dirty="0"/>
          </a:p>
          <a:p>
            <a:pPr marL="685800" indent="-457200"/>
            <a:r>
              <a:rPr lang="en-US" sz="2400" i="1" dirty="0"/>
              <a:t>Upload supporting documentation, if pertinent</a:t>
            </a:r>
          </a:p>
          <a:p>
            <a:pPr marL="685800" indent="-457200"/>
            <a:r>
              <a:rPr lang="en-US" sz="2400" i="1" dirty="0"/>
              <a:t>Remember – DIO must approve prior to submission</a:t>
            </a:r>
          </a:p>
          <a:p>
            <a:pPr marL="685800" indent="-457200"/>
            <a:endParaRPr lang="en-US" i="1" dirty="0"/>
          </a:p>
          <a:p>
            <a:pPr marL="228600" indent="0">
              <a:buNone/>
            </a:pPr>
            <a:endParaRPr lang="en-US" i="1" dirty="0"/>
          </a:p>
          <a:p>
            <a:pPr marL="685800" indent="-457200"/>
            <a:endParaRPr lang="en-US" i="1"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EC2D989-081C-46C6-A948-C185AD7C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81157" y="1972495"/>
            <a:ext cx="3051157" cy="2676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0242B-1C3B-4702-A1E5-571CF7A05938}"/>
              </a:ext>
            </a:extLst>
          </p:cNvPr>
          <p:cNvSpPr txBox="1"/>
          <p:nvPr/>
        </p:nvSpPr>
        <p:spPr>
          <a:xfrm>
            <a:off x="6114161" y="5263994"/>
            <a:ext cx="274320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D61EA-918B-4A6C-B057-FCC24B95A768}"/>
              </a:ext>
            </a:extLst>
          </p:cNvPr>
          <p:cNvSpPr txBox="1"/>
          <p:nvPr/>
        </p:nvSpPr>
        <p:spPr>
          <a:xfrm>
            <a:off x="315140" y="5581156"/>
            <a:ext cx="852476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*Caniano,D., Martinwz,S.,Nace, C. &amp; Hogan, S. (2021), Reasons for data-prompted site visits:  Field staff findings and review committee decisions. </a:t>
            </a:r>
            <a:r>
              <a:rPr lang="en-US" i="1" dirty="0"/>
              <a:t>Journal of Graduate Medical Education, 13(</a:t>
            </a:r>
            <a:r>
              <a:rPr lang="en-US" dirty="0"/>
              <a:t>3), 447-454. https://doi.org/10.4300/JGME-D-21-00435.1 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9D35C4E-C458-4BB4-88E8-000F7BD7F56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589792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pic>
        <p:nvPicPr>
          <p:cNvPr id="340" name="Google Shape;340;p42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307B359-779C-4DA3-9EAF-E3F4DB77086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D0D9D4-60D6-482A-B8FA-E57D14EF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9259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sz="2400" b="1" dirty="0"/>
              <a:t>Learning Objectives: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REVIEW</a:t>
            </a:r>
            <a:r>
              <a:rPr lang="en-US" sz="2000" dirty="0"/>
              <a:t> the 2021 ADS update – what has stayed the same, what has changed</a:t>
            </a:r>
          </a:p>
          <a:p>
            <a:pPr lvl="0"/>
            <a:r>
              <a:rPr lang="en-US" sz="2000" b="1" dirty="0">
                <a:solidFill>
                  <a:schemeClr val="accent5"/>
                </a:solidFill>
              </a:rPr>
              <a:t>DISCUSS</a:t>
            </a:r>
            <a:r>
              <a:rPr lang="en-US" sz="2000" dirty="0"/>
              <a:t> requirements for scholarly activity tracking, block diagrams, citation responses, and major changes</a:t>
            </a:r>
          </a:p>
          <a:p>
            <a:pPr lvl="0"/>
            <a:r>
              <a:rPr lang="en-US" sz="2000" b="1" dirty="0">
                <a:solidFill>
                  <a:schemeClr val="accent6"/>
                </a:solidFill>
              </a:rPr>
              <a:t>PROVIDE</a:t>
            </a:r>
            <a:r>
              <a:rPr lang="en-US" sz="2000" dirty="0"/>
              <a:t> overview of ACGME resources &amp; Partners’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5A422-3F6E-490F-ABFE-0AE5A0B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D8648-8A67-45DB-AAC1-973FB8272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image392.jpg" descr="http://www.legaltells.com/blog/wp-content/uploads/2011/06/Consistency.jpg">
            <a:extLst>
              <a:ext uri="{FF2B5EF4-FFF2-40B4-BE49-F238E27FC236}">
                <a16:creationId xmlns:a16="http://schemas.microsoft.com/office/drawing/2014/main" id="{A4C44408-49CB-4DDD-B4DE-93971C4E425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60820" y="438255"/>
            <a:ext cx="1796267" cy="153308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7C027-0476-4D80-B160-2F08B479E40C}"/>
              </a:ext>
            </a:extLst>
          </p:cNvPr>
          <p:cNvSpPr txBox="1"/>
          <p:nvPr/>
        </p:nvSpPr>
        <p:spPr>
          <a:xfrm>
            <a:off x="2829658" y="4154992"/>
            <a:ext cx="5852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>
              <a:buNone/>
            </a:pPr>
            <a:r>
              <a:rPr lang="en-US" b="1" dirty="0"/>
              <a:t>TOOLS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Worksheets for ADS updates (2021 Updates for Continued Accreditation)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Suggested Timeline for ADS update review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Strategies for ADS Updates Through the Year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Template for Major Changes Section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Email template for collecting Scholarly Activity of Faculty and Trainees</a:t>
            </a:r>
          </a:p>
        </p:txBody>
      </p:sp>
      <p:pic>
        <p:nvPicPr>
          <p:cNvPr id="9" name="Graphic 8" descr="Mining tools with solid fill">
            <a:extLst>
              <a:ext uri="{FF2B5EF4-FFF2-40B4-BE49-F238E27FC236}">
                <a16:creationId xmlns:a16="http://schemas.microsoft.com/office/drawing/2014/main" id="{110FA735-459A-4633-9E8D-979D70C12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124" y="4146176"/>
            <a:ext cx="914400" cy="9144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447F2EA-501E-4E05-A14C-E2BA1FA5AAA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3479092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latin typeface="+mn-lt"/>
              </a:rPr>
              <a:t>     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     Site Visits – What to Expect in 2021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August 12,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Holistic Review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August 26,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A Day in the Life of a DIO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September 9,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Resident Wellness in the Virtual World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September 21, 2021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GMEC Checkups – QIPS Edition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Surveys – What Now?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Other Approaches to CCC &amp; Evaluation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Lessons Learned from the Pandemic: Planning for the Next Disaster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Part 3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Part 2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Scholarly Work in Pandemic Times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 1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900" b="0" dirty="0"/>
              <a:t>Partners in Medical Education, Inc. provides comprehensive consulting services to the GME community.  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info@PartnersInMedEd.com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Heather Peters, </a:t>
            </a:r>
            <a:r>
              <a:rPr lang="en-US" sz="2400" b="1" dirty="0" err="1"/>
              <a:t>M.Ed</a:t>
            </a:r>
            <a:r>
              <a:rPr lang="en-US" sz="2400" b="1" dirty="0"/>
              <a:t>, </a:t>
            </a:r>
            <a:r>
              <a:rPr lang="en-US" sz="2400" b="1" dirty="0" err="1"/>
              <a:t>Ph.D</a:t>
            </a:r>
            <a:endParaRPr lang="en-US" sz="24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Heather@PartnersInMedEd.com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/>
              <a:t>Christine Redovan, MBA, MLIS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Christine@PartnersInMedEd.com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720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A2DD7-3FC5-46BC-AD0E-AD4C70C14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738058"/>
            <a:ext cx="8134823" cy="4438905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Due to the feedback received after the 2020 ADS update, more changes were made.</a:t>
            </a:r>
          </a:p>
          <a:p>
            <a:r>
              <a:rPr lang="en-US" dirty="0"/>
              <a:t>Further reduction of narrative responses</a:t>
            </a:r>
          </a:p>
          <a:p>
            <a:r>
              <a:rPr lang="en-US" dirty="0"/>
              <a:t>Faculty roster instructions made clearer</a:t>
            </a:r>
          </a:p>
          <a:p>
            <a:r>
              <a:rPr lang="en-US" dirty="0"/>
              <a:t>Revised and updated COVID-19 questions</a:t>
            </a:r>
          </a:p>
          <a:p>
            <a:r>
              <a:rPr lang="en-US" dirty="0">
                <a:solidFill>
                  <a:srgbClr val="000000"/>
                </a:solidFill>
              </a:rPr>
              <a:t>Continued accreditation status – 50% reduction in questions in 2021</a:t>
            </a:r>
          </a:p>
          <a:p>
            <a:r>
              <a:rPr lang="en-US" dirty="0">
                <a:solidFill>
                  <a:srgbClr val="000000"/>
                </a:solidFill>
              </a:rPr>
              <a:t>Different questions depending on accreditation status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0E7BF-B004-49E0-A3A7-C450121C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49A8A-7756-4584-9A65-ABD1485D9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12D307-019F-49EA-97D6-4214F4212AC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03878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33A14-6AFE-4C88-B121-A70FBF5C7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967" y="1633357"/>
            <a:ext cx="7886700" cy="4438905"/>
          </a:xfrm>
        </p:spPr>
        <p:txBody>
          <a:bodyPr/>
          <a:lstStyle/>
          <a:p>
            <a:pPr marL="52070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NEW for 2021</a:t>
            </a:r>
            <a:endParaRPr lang="en-US" sz="2800" dirty="0">
              <a:solidFill>
                <a:srgbClr val="000000"/>
              </a:solidFill>
            </a:endParaRPr>
          </a:p>
          <a:p>
            <a:pPr marL="520700" lvl="1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863600" lvl="1" indent="-342900"/>
            <a:r>
              <a:rPr lang="en-US" sz="2800" dirty="0"/>
              <a:t>DIO required  to sign off on update </a:t>
            </a:r>
          </a:p>
          <a:p>
            <a:pPr marL="863600" lvl="1" indent="-342900"/>
            <a:r>
              <a:rPr lang="en-US" sz="2800" dirty="0"/>
              <a:t>What percent FTE salary support for APD</a:t>
            </a:r>
          </a:p>
          <a:p>
            <a:pPr marL="863600" lvl="1" indent="-342900"/>
            <a:r>
              <a:rPr lang="en-US" sz="2800" dirty="0">
                <a:solidFill>
                  <a:srgbClr val="000000"/>
                </a:solidFill>
              </a:rPr>
              <a:t>What percent FTE salary for subspecialty coordinator</a:t>
            </a:r>
          </a:p>
          <a:p>
            <a:pPr marL="8636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8636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check your program requirements for any specifics related to APD and subspecialty FTE</a:t>
            </a:r>
            <a:endParaRPr lang="en-US" dirty="0"/>
          </a:p>
          <a:p>
            <a:pPr marL="1320800" lvl="2"/>
            <a:endParaRPr lang="en-US" sz="2000" dirty="0">
              <a:solidFill>
                <a:srgbClr val="000000"/>
              </a:solidFill>
            </a:endParaRPr>
          </a:p>
          <a:p>
            <a:pPr marL="5461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6BB1A5-9300-4727-AE8C-CFFFD52D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 sign off; FTE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4C334-FDC4-4C40-A884-DC70C9974E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1B89DE8-24AE-46C2-85E2-2A370A14C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579" y="4626869"/>
            <a:ext cx="712683" cy="72452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8436CDA-6916-483A-A5E5-EA2BA0FC2CB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37742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D523F-EAA1-484A-9D02-E839956C9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New for 2021 - All RC's updated instructions that will be the default display.  Pathology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C8104-377C-4ADE-A726-4FC8E4D8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F11F-7012-4F9D-9C6A-95C46CBC48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6</a:t>
            </a:fld>
            <a:endParaRPr lang="en-US" dirty="0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77E11E-C770-4EF7-A609-90520722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7" y="2679041"/>
            <a:ext cx="9151107" cy="364378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7F4654C-324B-41C4-BDD2-5A7ACD6B37D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79814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27F8D-937A-4099-84AB-EE4723C7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234"/>
            <a:ext cx="7886700" cy="4438905"/>
          </a:xfrm>
        </p:spPr>
        <p:txBody>
          <a:bodyPr/>
          <a:lstStyle/>
          <a:p>
            <a:r>
              <a:rPr lang="en-US" sz="2800" dirty="0"/>
              <a:t>Board certification information</a:t>
            </a:r>
            <a:endParaRPr lang="en-US"/>
          </a:p>
          <a:p>
            <a:pPr lvl="1"/>
            <a:r>
              <a:rPr lang="en-US" sz="2400" dirty="0"/>
              <a:t>ABMS information pulled into ADS</a:t>
            </a:r>
            <a:endParaRPr lang="en-US"/>
          </a:p>
          <a:p>
            <a:pPr lvl="2">
              <a:buSzPts val="2200"/>
            </a:pPr>
            <a:r>
              <a:rPr lang="en-US" sz="2000" dirty="0"/>
              <a:t>Not automatic – use a double check.  Is what you are entering matching the board data?</a:t>
            </a:r>
            <a:endParaRPr lang="en-US"/>
          </a:p>
          <a:p>
            <a:pPr lvl="1"/>
            <a:r>
              <a:rPr lang="en-US" sz="2400" dirty="0"/>
              <a:t>AOA certification is pending</a:t>
            </a:r>
          </a:p>
          <a:p>
            <a:r>
              <a:rPr lang="en-US" sz="2800" dirty="0"/>
              <a:t>License information</a:t>
            </a:r>
          </a:p>
          <a:p>
            <a:pPr lvl="1"/>
            <a:r>
              <a:rPr lang="en-US" sz="2400" dirty="0"/>
              <a:t>Most state medical board sites have expiration data</a:t>
            </a:r>
          </a:p>
          <a:p>
            <a:r>
              <a:rPr lang="en-US" sz="2800" dirty="0"/>
              <a:t>Links to the scholarly activity table</a:t>
            </a:r>
          </a:p>
          <a:p>
            <a:pPr lvl="1">
              <a:buSzPts val="2600"/>
            </a:pPr>
            <a:r>
              <a:rPr lang="en-US" sz="2400" dirty="0">
                <a:solidFill>
                  <a:srgbClr val="FF0000"/>
                </a:solidFill>
              </a:rPr>
              <a:t>NEW 2021</a:t>
            </a:r>
            <a:r>
              <a:rPr lang="en-US" sz="2400" dirty="0"/>
              <a:t> – adding a column for peer-reviewed, non, PubMed indexed publications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AB45A-89FD-4C14-A21E-D4D15569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4A55-56BF-42EF-82BA-7FFC50337B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7</a:t>
            </a:fld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C402E3A-042E-44D0-AE02-9AF0528837B4}"/>
              </a:ext>
            </a:extLst>
          </p:cNvPr>
          <p:cNvSpPr/>
          <p:nvPr/>
        </p:nvSpPr>
        <p:spPr>
          <a:xfrm>
            <a:off x="6913669" y="487995"/>
            <a:ext cx="1599014" cy="151610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766CA-0F0E-4720-90F4-2520A461E0F8}"/>
              </a:ext>
            </a:extLst>
          </p:cNvPr>
          <p:cNvSpPr txBox="1"/>
          <p:nvPr/>
        </p:nvSpPr>
        <p:spPr>
          <a:xfrm>
            <a:off x="7003246" y="784850"/>
            <a:ext cx="14402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Don't forget </a:t>
            </a:r>
            <a:r>
              <a:rPr lang="en-US" sz="2000"/>
              <a:t>FAQ's!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BBF21A-41F4-4968-8C73-E658621CEEE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48524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498F37-9217-42A2-8BD0-5FAE34D0E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800" dirty="0"/>
              <a:t>Two parts for 2021</a:t>
            </a:r>
          </a:p>
          <a:p>
            <a:pPr marL="63500" indent="0">
              <a:buNone/>
            </a:pPr>
            <a:endParaRPr lang="en-US" sz="2800" dirty="0"/>
          </a:p>
          <a:p>
            <a:pPr marL="63500" indent="0">
              <a:buNone/>
            </a:pPr>
            <a:r>
              <a:rPr lang="en-US" sz="2800" dirty="0"/>
              <a:t>1. Effect on the program.  Data will be shared with the review committee.</a:t>
            </a:r>
          </a:p>
          <a:p>
            <a:pPr marL="63500" indent="0">
              <a:buNone/>
            </a:pPr>
            <a:endParaRPr lang="en-US" sz="2800" dirty="0"/>
          </a:p>
          <a:p>
            <a:pPr marL="63500" indent="0">
              <a:buNone/>
            </a:pPr>
            <a:r>
              <a:rPr lang="en-US" sz="2800" dirty="0"/>
              <a:t>2. Effect on health.  Data not shared and not used for accreditation decisions.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CA3E44-617E-483A-896E-E52EB9EA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33003-5A88-4391-9CDD-93E2A31E88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E59C7D-4D6F-4E7B-A7F4-B68B5E5EB3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88274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9EFE1-26EC-460E-A0CB-E68133F4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1. Effect on clinical and educational experiences by comparing to normal pre-March 2020 conditions.</a:t>
            </a:r>
          </a:p>
          <a:p>
            <a:pPr marL="63500" indent="0" algn="ctr">
              <a:buNone/>
            </a:pPr>
            <a:r>
              <a:rPr lang="en-US" dirty="0"/>
              <a:t>- cancelled through significantly increased -</a:t>
            </a:r>
          </a:p>
          <a:p>
            <a:pPr marL="63500" indent="0" algn="ctr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New.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 on clinical activities (CCC, PEC and advising sessions)</a:t>
            </a:r>
          </a:p>
          <a:p>
            <a:pPr marL="6350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3500" indent="0">
              <a:buNone/>
            </a:pPr>
            <a:r>
              <a:rPr lang="en-US" dirty="0"/>
              <a:t>3. </a:t>
            </a:r>
            <a:r>
              <a:rPr lang="en-US" dirty="0">
                <a:solidFill>
                  <a:srgbClr val="FF0000"/>
                </a:solidFill>
              </a:rPr>
              <a:t>New.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resident extend training due to the pandemic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F1DB6-AFC1-418B-93A5-88115983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65355-0D9D-462E-BD16-A8D84649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3F78F3-A3BB-4B47-8A51-A3811576C31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237390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0F97123084295FDF000082BD73D" ma:contentTypeVersion="12" ma:contentTypeDescription="Create a new document." ma:contentTypeScope="" ma:versionID="dae4186c22f994a9dc58ca7b631d80d7">
  <xsd:schema xmlns:xsd="http://www.w3.org/2001/XMLSchema" xmlns:xs="http://www.w3.org/2001/XMLSchema" xmlns:p="http://schemas.microsoft.com/office/2006/metadata/properties" xmlns:ns3="f053c616-09b9-4785-a1ca-dc3b45ffe6b2" xmlns:ns4="306e11f2-e9bc-4716-8e06-59762b0bc949" targetNamespace="http://schemas.microsoft.com/office/2006/metadata/properties" ma:root="true" ma:fieldsID="c4b922191cd3932f9c2e9476db988a13" ns3:_="" ns4:_="">
    <xsd:import namespace="f053c616-09b9-4785-a1ca-dc3b45ffe6b2"/>
    <xsd:import namespace="306e11f2-e9bc-4716-8e06-59762b0bc9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3c616-09b9-4785-a1ca-dc3b45ff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11f2-e9bc-4716-8e06-59762b0bc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8DABB-8B19-4C36-A9A5-BA6C2E83D764}">
  <ds:schemaRefs>
    <ds:schemaRef ds:uri="f053c616-09b9-4785-a1ca-dc3b45ffe6b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06e11f2-e9bc-4716-8e06-59762b0bc94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BCE441-0AFF-43A7-A19B-05421CCEAD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FDE5F8-00DB-4796-8589-FDCC2FBBC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3c616-09b9-4785-a1ca-dc3b45ffe6b2"/>
    <ds:schemaRef ds:uri="306e11f2-e9bc-4716-8e06-59762b0bc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2187</Words>
  <Application>Microsoft Office PowerPoint</Application>
  <PresentationFormat>On-screen Show (4:3)</PresentationFormat>
  <Paragraphs>382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Comic Sans MS</vt:lpstr>
      <vt:lpstr>Wingdings</vt:lpstr>
      <vt:lpstr>PME-2016</vt:lpstr>
      <vt:lpstr>Please Note…</vt:lpstr>
      <vt:lpstr>ADS Updates 2021</vt:lpstr>
      <vt:lpstr>Learning Objectives</vt:lpstr>
      <vt:lpstr>General Changes</vt:lpstr>
      <vt:lpstr>DIO sign off; FTE </vt:lpstr>
      <vt:lpstr>Faculty Roster</vt:lpstr>
      <vt:lpstr>Faculty Roster</vt:lpstr>
      <vt:lpstr>COVID-19 Pandemic Questions</vt:lpstr>
      <vt:lpstr>Effect on Program</vt:lpstr>
      <vt:lpstr>Effect on Health </vt:lpstr>
      <vt:lpstr>Tracking Scholarly Activity</vt:lpstr>
      <vt:lpstr>Block Diagram 101</vt:lpstr>
      <vt:lpstr>Participating Sites</vt:lpstr>
      <vt:lpstr>PSA - Letters of Notification</vt:lpstr>
      <vt:lpstr>Citation Response in Four Easy Steps!</vt:lpstr>
      <vt:lpstr>Scholarship Citation Example</vt:lpstr>
      <vt:lpstr>Step 1</vt:lpstr>
      <vt:lpstr>Step 2</vt:lpstr>
      <vt:lpstr>Step 3</vt:lpstr>
      <vt:lpstr>Step 4</vt:lpstr>
      <vt:lpstr>Major Changes</vt:lpstr>
      <vt:lpstr>ACGME Resources</vt:lpstr>
      <vt:lpstr>Partners Resources </vt:lpstr>
      <vt:lpstr>Wrapping Up!</vt:lpstr>
      <vt:lpstr>Data Checklist for Sponsoring Institutions</vt:lpstr>
      <vt:lpstr>Data Checklist for Programs</vt:lpstr>
      <vt:lpstr>Keys to Success </vt:lpstr>
      <vt:lpstr>Keys to Success </vt:lpstr>
      <vt:lpstr>Questions??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AIMs and Action Plans</dc:title>
  <dc:creator>Heather Harvey</dc:creator>
  <cp:lastModifiedBy>BJ Schwartz</cp:lastModifiedBy>
  <cp:revision>722</cp:revision>
  <cp:lastPrinted>2019-09-07T18:06:21Z</cp:lastPrinted>
  <dcterms:modified xsi:type="dcterms:W3CDTF">2021-07-23T18:48:11Z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0x010100C3ED30F97123084295FDF000082BD73D</vt:lpwstr>
  </property>
</Properties>
</file>