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46"/>
  </p:notesMasterIdLst>
  <p:handoutMasterIdLst>
    <p:handoutMasterId r:id="rId47"/>
  </p:handoutMasterIdLst>
  <p:sldIdLst>
    <p:sldId id="375" r:id="rId2"/>
    <p:sldId id="256" r:id="rId3"/>
    <p:sldId id="33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4" r:id="rId25"/>
    <p:sldId id="277" r:id="rId26"/>
    <p:sldId id="278" r:id="rId27"/>
    <p:sldId id="279" r:id="rId28"/>
    <p:sldId id="282" r:id="rId29"/>
    <p:sldId id="280" r:id="rId30"/>
    <p:sldId id="281" r:id="rId31"/>
    <p:sldId id="283" r:id="rId32"/>
    <p:sldId id="284" r:id="rId33"/>
    <p:sldId id="285" r:id="rId34"/>
    <p:sldId id="295" r:id="rId35"/>
    <p:sldId id="287" r:id="rId36"/>
    <p:sldId id="286" r:id="rId37"/>
    <p:sldId id="288" r:id="rId38"/>
    <p:sldId id="289" r:id="rId39"/>
    <p:sldId id="291" r:id="rId40"/>
    <p:sldId id="290" r:id="rId41"/>
    <p:sldId id="292" r:id="rId42"/>
    <p:sldId id="293" r:id="rId43"/>
    <p:sldId id="399" r:id="rId44"/>
    <p:sldId id="339" r:id="rId45"/>
  </p:sldIdLst>
  <p:sldSz cx="9144000" cy="6858000" type="screen4x3"/>
  <p:notesSz cx="7023100" cy="93091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E9930-027C-944B-A044-E0CC04EC0AA9}" v="5" dt="2020-11-04T15:53:31.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3" autoAdjust="0"/>
    <p:restoredTop sz="94540"/>
  </p:normalViewPr>
  <p:slideViewPr>
    <p:cSldViewPr snapToGrid="0" snapToObjects="1">
      <p:cViewPr varScale="1">
        <p:scale>
          <a:sx n="110" d="100"/>
          <a:sy n="110" d="100"/>
        </p:scale>
        <p:origin x="1128" y="16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Knox" userId="cbf633a9-934c-44a5-8521-74392aa898e8" providerId="ADAL" clId="{A3FE9930-027C-944B-A044-E0CC04EC0AA9}"/>
    <pc:docChg chg="undo custSel addSld modSld">
      <pc:chgData name="Douglas Knox" userId="cbf633a9-934c-44a5-8521-74392aa898e8" providerId="ADAL" clId="{A3FE9930-027C-944B-A044-E0CC04EC0AA9}" dt="2020-11-04T16:25:06.196" v="294" actId="20577"/>
      <pc:docMkLst>
        <pc:docMk/>
      </pc:docMkLst>
      <pc:sldChg chg="modSp">
        <pc:chgData name="Douglas Knox" userId="cbf633a9-934c-44a5-8521-74392aa898e8" providerId="ADAL" clId="{A3FE9930-027C-944B-A044-E0CC04EC0AA9}" dt="2020-11-04T15:49:11.259" v="7" actId="20577"/>
        <pc:sldMkLst>
          <pc:docMk/>
          <pc:sldMk cId="74546639" sldId="257"/>
        </pc:sldMkLst>
        <pc:spChg chg="mod">
          <ac:chgData name="Douglas Knox" userId="cbf633a9-934c-44a5-8521-74392aa898e8" providerId="ADAL" clId="{A3FE9930-027C-944B-A044-E0CC04EC0AA9}" dt="2020-11-04T15:49:11.259" v="7" actId="20577"/>
          <ac:spMkLst>
            <pc:docMk/>
            <pc:sldMk cId="74546639" sldId="257"/>
            <ac:spMk id="4" creationId="{00000000-0000-0000-0000-000000000000}"/>
          </ac:spMkLst>
        </pc:spChg>
      </pc:sldChg>
      <pc:sldChg chg="modSp">
        <pc:chgData name="Douglas Knox" userId="cbf633a9-934c-44a5-8521-74392aa898e8" providerId="ADAL" clId="{A3FE9930-027C-944B-A044-E0CC04EC0AA9}" dt="2020-11-04T15:49:16.357" v="11" actId="20577"/>
        <pc:sldMkLst>
          <pc:docMk/>
          <pc:sldMk cId="4055427457" sldId="258"/>
        </pc:sldMkLst>
        <pc:spChg chg="mod">
          <ac:chgData name="Douglas Knox" userId="cbf633a9-934c-44a5-8521-74392aa898e8" providerId="ADAL" clId="{A3FE9930-027C-944B-A044-E0CC04EC0AA9}" dt="2020-11-04T15:49:16.357" v="11" actId="20577"/>
          <ac:spMkLst>
            <pc:docMk/>
            <pc:sldMk cId="4055427457" sldId="258"/>
            <ac:spMk id="4" creationId="{00000000-0000-0000-0000-000000000000}"/>
          </ac:spMkLst>
        </pc:spChg>
      </pc:sldChg>
      <pc:sldChg chg="modSp">
        <pc:chgData name="Douglas Knox" userId="cbf633a9-934c-44a5-8521-74392aa898e8" providerId="ADAL" clId="{A3FE9930-027C-944B-A044-E0CC04EC0AA9}" dt="2020-11-04T15:49:21.829" v="15" actId="20577"/>
        <pc:sldMkLst>
          <pc:docMk/>
          <pc:sldMk cId="788761700" sldId="259"/>
        </pc:sldMkLst>
        <pc:spChg chg="mod">
          <ac:chgData name="Douglas Knox" userId="cbf633a9-934c-44a5-8521-74392aa898e8" providerId="ADAL" clId="{A3FE9930-027C-944B-A044-E0CC04EC0AA9}" dt="2020-11-04T15:49:21.829" v="15" actId="20577"/>
          <ac:spMkLst>
            <pc:docMk/>
            <pc:sldMk cId="788761700" sldId="259"/>
            <ac:spMk id="4" creationId="{00000000-0000-0000-0000-000000000000}"/>
          </ac:spMkLst>
        </pc:spChg>
      </pc:sldChg>
      <pc:sldChg chg="modSp">
        <pc:chgData name="Douglas Knox" userId="cbf633a9-934c-44a5-8521-74392aa898e8" providerId="ADAL" clId="{A3FE9930-027C-944B-A044-E0CC04EC0AA9}" dt="2020-11-04T15:49:27.102" v="19" actId="20577"/>
        <pc:sldMkLst>
          <pc:docMk/>
          <pc:sldMk cId="2503973568" sldId="260"/>
        </pc:sldMkLst>
        <pc:spChg chg="mod">
          <ac:chgData name="Douglas Knox" userId="cbf633a9-934c-44a5-8521-74392aa898e8" providerId="ADAL" clId="{A3FE9930-027C-944B-A044-E0CC04EC0AA9}" dt="2020-11-04T15:49:27.102" v="19" actId="20577"/>
          <ac:spMkLst>
            <pc:docMk/>
            <pc:sldMk cId="2503973568" sldId="260"/>
            <ac:spMk id="4" creationId="{00000000-0000-0000-0000-000000000000}"/>
          </ac:spMkLst>
        </pc:spChg>
      </pc:sldChg>
      <pc:sldChg chg="modSp">
        <pc:chgData name="Douglas Knox" userId="cbf633a9-934c-44a5-8521-74392aa898e8" providerId="ADAL" clId="{A3FE9930-027C-944B-A044-E0CC04EC0AA9}" dt="2020-11-04T15:49:31.261" v="23" actId="20577"/>
        <pc:sldMkLst>
          <pc:docMk/>
          <pc:sldMk cId="566927843" sldId="261"/>
        </pc:sldMkLst>
        <pc:spChg chg="mod">
          <ac:chgData name="Douglas Knox" userId="cbf633a9-934c-44a5-8521-74392aa898e8" providerId="ADAL" clId="{A3FE9930-027C-944B-A044-E0CC04EC0AA9}" dt="2020-11-04T15:49:31.261" v="23" actId="20577"/>
          <ac:spMkLst>
            <pc:docMk/>
            <pc:sldMk cId="566927843" sldId="261"/>
            <ac:spMk id="4" creationId="{00000000-0000-0000-0000-000000000000}"/>
          </ac:spMkLst>
        </pc:spChg>
      </pc:sldChg>
      <pc:sldChg chg="modSp">
        <pc:chgData name="Douglas Knox" userId="cbf633a9-934c-44a5-8521-74392aa898e8" providerId="ADAL" clId="{A3FE9930-027C-944B-A044-E0CC04EC0AA9}" dt="2020-11-04T15:50:09.838" v="27" actId="20577"/>
        <pc:sldMkLst>
          <pc:docMk/>
          <pc:sldMk cId="2021790394" sldId="262"/>
        </pc:sldMkLst>
        <pc:spChg chg="mod">
          <ac:chgData name="Douglas Knox" userId="cbf633a9-934c-44a5-8521-74392aa898e8" providerId="ADAL" clId="{A3FE9930-027C-944B-A044-E0CC04EC0AA9}" dt="2020-11-04T15:50:09.838" v="27" actId="20577"/>
          <ac:spMkLst>
            <pc:docMk/>
            <pc:sldMk cId="2021790394" sldId="262"/>
            <ac:spMk id="4" creationId="{00000000-0000-0000-0000-000000000000}"/>
          </ac:spMkLst>
        </pc:spChg>
      </pc:sldChg>
      <pc:sldChg chg="modSp">
        <pc:chgData name="Douglas Knox" userId="cbf633a9-934c-44a5-8521-74392aa898e8" providerId="ADAL" clId="{A3FE9930-027C-944B-A044-E0CC04EC0AA9}" dt="2020-11-04T15:50:14.535" v="31" actId="20577"/>
        <pc:sldMkLst>
          <pc:docMk/>
          <pc:sldMk cId="3825434014" sldId="263"/>
        </pc:sldMkLst>
        <pc:spChg chg="mod">
          <ac:chgData name="Douglas Knox" userId="cbf633a9-934c-44a5-8521-74392aa898e8" providerId="ADAL" clId="{A3FE9930-027C-944B-A044-E0CC04EC0AA9}" dt="2020-11-04T15:50:14.535" v="31" actId="20577"/>
          <ac:spMkLst>
            <pc:docMk/>
            <pc:sldMk cId="3825434014" sldId="263"/>
            <ac:spMk id="4" creationId="{00000000-0000-0000-0000-000000000000}"/>
          </ac:spMkLst>
        </pc:spChg>
      </pc:sldChg>
      <pc:sldChg chg="modSp">
        <pc:chgData name="Douglas Knox" userId="cbf633a9-934c-44a5-8521-74392aa898e8" providerId="ADAL" clId="{A3FE9930-027C-944B-A044-E0CC04EC0AA9}" dt="2020-11-04T15:50:24.693" v="35" actId="20577"/>
        <pc:sldMkLst>
          <pc:docMk/>
          <pc:sldMk cId="601699996" sldId="264"/>
        </pc:sldMkLst>
        <pc:spChg chg="mod">
          <ac:chgData name="Douglas Knox" userId="cbf633a9-934c-44a5-8521-74392aa898e8" providerId="ADAL" clId="{A3FE9930-027C-944B-A044-E0CC04EC0AA9}" dt="2020-11-04T15:50:24.693" v="35" actId="20577"/>
          <ac:spMkLst>
            <pc:docMk/>
            <pc:sldMk cId="601699996" sldId="264"/>
            <ac:spMk id="4" creationId="{00000000-0000-0000-0000-000000000000}"/>
          </ac:spMkLst>
        </pc:spChg>
      </pc:sldChg>
      <pc:sldChg chg="modSp">
        <pc:chgData name="Douglas Knox" userId="cbf633a9-934c-44a5-8521-74392aa898e8" providerId="ADAL" clId="{A3FE9930-027C-944B-A044-E0CC04EC0AA9}" dt="2020-11-04T15:50:29.214" v="39" actId="20577"/>
        <pc:sldMkLst>
          <pc:docMk/>
          <pc:sldMk cId="2025415181" sldId="265"/>
        </pc:sldMkLst>
        <pc:spChg chg="mod">
          <ac:chgData name="Douglas Knox" userId="cbf633a9-934c-44a5-8521-74392aa898e8" providerId="ADAL" clId="{A3FE9930-027C-944B-A044-E0CC04EC0AA9}" dt="2020-11-04T15:50:29.214" v="39" actId="20577"/>
          <ac:spMkLst>
            <pc:docMk/>
            <pc:sldMk cId="2025415181" sldId="265"/>
            <ac:spMk id="4" creationId="{00000000-0000-0000-0000-000000000000}"/>
          </ac:spMkLst>
        </pc:spChg>
      </pc:sldChg>
      <pc:sldChg chg="modSp">
        <pc:chgData name="Douglas Knox" userId="cbf633a9-934c-44a5-8521-74392aa898e8" providerId="ADAL" clId="{A3FE9930-027C-944B-A044-E0CC04EC0AA9}" dt="2020-11-04T15:50:33.523" v="43" actId="20577"/>
        <pc:sldMkLst>
          <pc:docMk/>
          <pc:sldMk cId="2772311794" sldId="266"/>
        </pc:sldMkLst>
        <pc:spChg chg="mod">
          <ac:chgData name="Douglas Knox" userId="cbf633a9-934c-44a5-8521-74392aa898e8" providerId="ADAL" clId="{A3FE9930-027C-944B-A044-E0CC04EC0AA9}" dt="2020-11-04T15:50:33.523" v="43" actId="20577"/>
          <ac:spMkLst>
            <pc:docMk/>
            <pc:sldMk cId="2772311794" sldId="266"/>
            <ac:spMk id="4" creationId="{00000000-0000-0000-0000-000000000000}"/>
          </ac:spMkLst>
        </pc:spChg>
      </pc:sldChg>
      <pc:sldChg chg="modSp">
        <pc:chgData name="Douglas Knox" userId="cbf633a9-934c-44a5-8521-74392aa898e8" providerId="ADAL" clId="{A3FE9930-027C-944B-A044-E0CC04EC0AA9}" dt="2020-11-04T15:50:38.536" v="47" actId="20577"/>
        <pc:sldMkLst>
          <pc:docMk/>
          <pc:sldMk cId="3232858102" sldId="267"/>
        </pc:sldMkLst>
        <pc:spChg chg="mod">
          <ac:chgData name="Douglas Knox" userId="cbf633a9-934c-44a5-8521-74392aa898e8" providerId="ADAL" clId="{A3FE9930-027C-944B-A044-E0CC04EC0AA9}" dt="2020-11-04T15:50:38.536" v="47" actId="20577"/>
          <ac:spMkLst>
            <pc:docMk/>
            <pc:sldMk cId="3232858102" sldId="267"/>
            <ac:spMk id="4" creationId="{00000000-0000-0000-0000-000000000000}"/>
          </ac:spMkLst>
        </pc:spChg>
      </pc:sldChg>
      <pc:sldChg chg="modSp">
        <pc:chgData name="Douglas Knox" userId="cbf633a9-934c-44a5-8521-74392aa898e8" providerId="ADAL" clId="{A3FE9930-027C-944B-A044-E0CC04EC0AA9}" dt="2020-11-04T15:50:42.993" v="51" actId="20577"/>
        <pc:sldMkLst>
          <pc:docMk/>
          <pc:sldMk cId="1838900050" sldId="268"/>
        </pc:sldMkLst>
        <pc:spChg chg="mod">
          <ac:chgData name="Douglas Knox" userId="cbf633a9-934c-44a5-8521-74392aa898e8" providerId="ADAL" clId="{A3FE9930-027C-944B-A044-E0CC04EC0AA9}" dt="2020-11-04T15:50:42.993" v="51" actId="20577"/>
          <ac:spMkLst>
            <pc:docMk/>
            <pc:sldMk cId="1838900050" sldId="268"/>
            <ac:spMk id="4" creationId="{00000000-0000-0000-0000-000000000000}"/>
          </ac:spMkLst>
        </pc:spChg>
      </pc:sldChg>
      <pc:sldChg chg="modSp">
        <pc:chgData name="Douglas Knox" userId="cbf633a9-934c-44a5-8521-74392aa898e8" providerId="ADAL" clId="{A3FE9930-027C-944B-A044-E0CC04EC0AA9}" dt="2020-11-04T15:50:47.368" v="55" actId="20577"/>
        <pc:sldMkLst>
          <pc:docMk/>
          <pc:sldMk cId="1626668770" sldId="269"/>
        </pc:sldMkLst>
        <pc:spChg chg="mod">
          <ac:chgData name="Douglas Knox" userId="cbf633a9-934c-44a5-8521-74392aa898e8" providerId="ADAL" clId="{A3FE9930-027C-944B-A044-E0CC04EC0AA9}" dt="2020-11-04T15:50:47.368" v="55" actId="20577"/>
          <ac:spMkLst>
            <pc:docMk/>
            <pc:sldMk cId="1626668770" sldId="269"/>
            <ac:spMk id="4" creationId="{00000000-0000-0000-0000-000000000000}"/>
          </ac:spMkLst>
        </pc:spChg>
      </pc:sldChg>
      <pc:sldChg chg="modSp">
        <pc:chgData name="Douglas Knox" userId="cbf633a9-934c-44a5-8521-74392aa898e8" providerId="ADAL" clId="{A3FE9930-027C-944B-A044-E0CC04EC0AA9}" dt="2020-11-04T15:50:51.784" v="59" actId="20577"/>
        <pc:sldMkLst>
          <pc:docMk/>
          <pc:sldMk cId="3601508839" sldId="270"/>
        </pc:sldMkLst>
        <pc:spChg chg="mod">
          <ac:chgData name="Douglas Knox" userId="cbf633a9-934c-44a5-8521-74392aa898e8" providerId="ADAL" clId="{A3FE9930-027C-944B-A044-E0CC04EC0AA9}" dt="2020-11-04T15:50:51.784" v="59" actId="20577"/>
          <ac:spMkLst>
            <pc:docMk/>
            <pc:sldMk cId="3601508839" sldId="270"/>
            <ac:spMk id="4" creationId="{00000000-0000-0000-0000-000000000000}"/>
          </ac:spMkLst>
        </pc:spChg>
      </pc:sldChg>
      <pc:sldChg chg="modSp">
        <pc:chgData name="Douglas Knox" userId="cbf633a9-934c-44a5-8521-74392aa898e8" providerId="ADAL" clId="{A3FE9930-027C-944B-A044-E0CC04EC0AA9}" dt="2020-11-04T15:50:57.250" v="63" actId="20577"/>
        <pc:sldMkLst>
          <pc:docMk/>
          <pc:sldMk cId="411263385" sldId="271"/>
        </pc:sldMkLst>
        <pc:spChg chg="mod">
          <ac:chgData name="Douglas Knox" userId="cbf633a9-934c-44a5-8521-74392aa898e8" providerId="ADAL" clId="{A3FE9930-027C-944B-A044-E0CC04EC0AA9}" dt="2020-11-04T15:50:57.250" v="63" actId="20577"/>
          <ac:spMkLst>
            <pc:docMk/>
            <pc:sldMk cId="411263385" sldId="271"/>
            <ac:spMk id="4" creationId="{00000000-0000-0000-0000-000000000000}"/>
          </ac:spMkLst>
        </pc:spChg>
      </pc:sldChg>
      <pc:sldChg chg="modSp">
        <pc:chgData name="Douglas Knox" userId="cbf633a9-934c-44a5-8521-74392aa898e8" providerId="ADAL" clId="{A3FE9930-027C-944B-A044-E0CC04EC0AA9}" dt="2020-11-04T15:51:01.080" v="67" actId="20577"/>
        <pc:sldMkLst>
          <pc:docMk/>
          <pc:sldMk cId="2963402092" sldId="272"/>
        </pc:sldMkLst>
        <pc:spChg chg="mod">
          <ac:chgData name="Douglas Knox" userId="cbf633a9-934c-44a5-8521-74392aa898e8" providerId="ADAL" clId="{A3FE9930-027C-944B-A044-E0CC04EC0AA9}" dt="2020-11-04T15:51:01.080" v="67" actId="20577"/>
          <ac:spMkLst>
            <pc:docMk/>
            <pc:sldMk cId="2963402092" sldId="272"/>
            <ac:spMk id="4" creationId="{00000000-0000-0000-0000-000000000000}"/>
          </ac:spMkLst>
        </pc:spChg>
      </pc:sldChg>
      <pc:sldChg chg="modSp">
        <pc:chgData name="Douglas Knox" userId="cbf633a9-934c-44a5-8521-74392aa898e8" providerId="ADAL" clId="{A3FE9930-027C-944B-A044-E0CC04EC0AA9}" dt="2020-11-04T15:51:05.695" v="71" actId="20577"/>
        <pc:sldMkLst>
          <pc:docMk/>
          <pc:sldMk cId="2567083691" sldId="273"/>
        </pc:sldMkLst>
        <pc:spChg chg="mod">
          <ac:chgData name="Douglas Knox" userId="cbf633a9-934c-44a5-8521-74392aa898e8" providerId="ADAL" clId="{A3FE9930-027C-944B-A044-E0CC04EC0AA9}" dt="2020-11-04T15:51:05.695" v="71" actId="20577"/>
          <ac:spMkLst>
            <pc:docMk/>
            <pc:sldMk cId="2567083691" sldId="273"/>
            <ac:spMk id="4" creationId="{00000000-0000-0000-0000-000000000000}"/>
          </ac:spMkLst>
        </pc:spChg>
      </pc:sldChg>
      <pc:sldChg chg="modSp">
        <pc:chgData name="Douglas Knox" userId="cbf633a9-934c-44a5-8521-74392aa898e8" providerId="ADAL" clId="{A3FE9930-027C-944B-A044-E0CC04EC0AA9}" dt="2020-11-04T15:51:10.206" v="75" actId="20577"/>
        <pc:sldMkLst>
          <pc:docMk/>
          <pc:sldMk cId="713732659" sldId="275"/>
        </pc:sldMkLst>
        <pc:spChg chg="mod">
          <ac:chgData name="Douglas Knox" userId="cbf633a9-934c-44a5-8521-74392aa898e8" providerId="ADAL" clId="{A3FE9930-027C-944B-A044-E0CC04EC0AA9}" dt="2020-11-04T15:51:10.206" v="75" actId="20577"/>
          <ac:spMkLst>
            <pc:docMk/>
            <pc:sldMk cId="713732659" sldId="275"/>
            <ac:spMk id="4" creationId="{00000000-0000-0000-0000-000000000000}"/>
          </ac:spMkLst>
        </pc:spChg>
      </pc:sldChg>
      <pc:sldChg chg="modSp">
        <pc:chgData name="Douglas Knox" userId="cbf633a9-934c-44a5-8521-74392aa898e8" providerId="ADAL" clId="{A3FE9930-027C-944B-A044-E0CC04EC0AA9}" dt="2020-11-04T15:51:14.166" v="79" actId="20577"/>
        <pc:sldMkLst>
          <pc:docMk/>
          <pc:sldMk cId="263096010" sldId="276"/>
        </pc:sldMkLst>
        <pc:spChg chg="mod">
          <ac:chgData name="Douglas Knox" userId="cbf633a9-934c-44a5-8521-74392aa898e8" providerId="ADAL" clId="{A3FE9930-027C-944B-A044-E0CC04EC0AA9}" dt="2020-11-04T15:51:14.166" v="79" actId="20577"/>
          <ac:spMkLst>
            <pc:docMk/>
            <pc:sldMk cId="263096010" sldId="276"/>
            <ac:spMk id="4" creationId="{00000000-0000-0000-0000-000000000000}"/>
          </ac:spMkLst>
        </pc:spChg>
      </pc:sldChg>
      <pc:sldChg chg="modSp">
        <pc:chgData name="Douglas Knox" userId="cbf633a9-934c-44a5-8521-74392aa898e8" providerId="ADAL" clId="{A3FE9930-027C-944B-A044-E0CC04EC0AA9}" dt="2020-11-04T15:51:34.496" v="89" actId="20577"/>
        <pc:sldMkLst>
          <pc:docMk/>
          <pc:sldMk cId="4269818882" sldId="277"/>
        </pc:sldMkLst>
        <pc:spChg chg="mod">
          <ac:chgData name="Douglas Knox" userId="cbf633a9-934c-44a5-8521-74392aa898e8" providerId="ADAL" clId="{A3FE9930-027C-944B-A044-E0CC04EC0AA9}" dt="2020-11-04T15:51:34.496" v="89" actId="20577"/>
          <ac:spMkLst>
            <pc:docMk/>
            <pc:sldMk cId="4269818882" sldId="277"/>
            <ac:spMk id="4" creationId="{00000000-0000-0000-0000-000000000000}"/>
          </ac:spMkLst>
        </pc:spChg>
      </pc:sldChg>
      <pc:sldChg chg="modSp">
        <pc:chgData name="Douglas Knox" userId="cbf633a9-934c-44a5-8521-74392aa898e8" providerId="ADAL" clId="{A3FE9930-027C-944B-A044-E0CC04EC0AA9}" dt="2020-11-04T15:51:39.585" v="93" actId="20577"/>
        <pc:sldMkLst>
          <pc:docMk/>
          <pc:sldMk cId="1397994301" sldId="278"/>
        </pc:sldMkLst>
        <pc:spChg chg="mod">
          <ac:chgData name="Douglas Knox" userId="cbf633a9-934c-44a5-8521-74392aa898e8" providerId="ADAL" clId="{A3FE9930-027C-944B-A044-E0CC04EC0AA9}" dt="2020-11-04T15:51:39.585" v="93" actId="20577"/>
          <ac:spMkLst>
            <pc:docMk/>
            <pc:sldMk cId="1397994301" sldId="278"/>
            <ac:spMk id="4" creationId="{00000000-0000-0000-0000-000000000000}"/>
          </ac:spMkLst>
        </pc:spChg>
      </pc:sldChg>
      <pc:sldChg chg="modSp">
        <pc:chgData name="Douglas Knox" userId="cbf633a9-934c-44a5-8521-74392aa898e8" providerId="ADAL" clId="{A3FE9930-027C-944B-A044-E0CC04EC0AA9}" dt="2020-11-04T15:51:44.380" v="97" actId="20577"/>
        <pc:sldMkLst>
          <pc:docMk/>
          <pc:sldMk cId="733010530" sldId="279"/>
        </pc:sldMkLst>
        <pc:spChg chg="mod">
          <ac:chgData name="Douglas Knox" userId="cbf633a9-934c-44a5-8521-74392aa898e8" providerId="ADAL" clId="{A3FE9930-027C-944B-A044-E0CC04EC0AA9}" dt="2020-11-04T15:51:44.380" v="97" actId="20577"/>
          <ac:spMkLst>
            <pc:docMk/>
            <pc:sldMk cId="733010530" sldId="279"/>
            <ac:spMk id="4" creationId="{00000000-0000-0000-0000-000000000000}"/>
          </ac:spMkLst>
        </pc:spChg>
      </pc:sldChg>
      <pc:sldChg chg="modSp">
        <pc:chgData name="Douglas Knox" userId="cbf633a9-934c-44a5-8521-74392aa898e8" providerId="ADAL" clId="{A3FE9930-027C-944B-A044-E0CC04EC0AA9}" dt="2020-11-04T15:51:54.444" v="105" actId="20577"/>
        <pc:sldMkLst>
          <pc:docMk/>
          <pc:sldMk cId="3798530276" sldId="280"/>
        </pc:sldMkLst>
        <pc:spChg chg="mod">
          <ac:chgData name="Douglas Knox" userId="cbf633a9-934c-44a5-8521-74392aa898e8" providerId="ADAL" clId="{A3FE9930-027C-944B-A044-E0CC04EC0AA9}" dt="2020-11-04T15:51:54.444" v="105" actId="20577"/>
          <ac:spMkLst>
            <pc:docMk/>
            <pc:sldMk cId="3798530276" sldId="280"/>
            <ac:spMk id="4" creationId="{00000000-0000-0000-0000-000000000000}"/>
          </ac:spMkLst>
        </pc:spChg>
      </pc:sldChg>
      <pc:sldChg chg="modSp">
        <pc:chgData name="Douglas Knox" userId="cbf633a9-934c-44a5-8521-74392aa898e8" providerId="ADAL" clId="{A3FE9930-027C-944B-A044-E0CC04EC0AA9}" dt="2020-11-04T15:51:59.082" v="109" actId="20577"/>
        <pc:sldMkLst>
          <pc:docMk/>
          <pc:sldMk cId="535957592" sldId="281"/>
        </pc:sldMkLst>
        <pc:spChg chg="mod">
          <ac:chgData name="Douglas Knox" userId="cbf633a9-934c-44a5-8521-74392aa898e8" providerId="ADAL" clId="{A3FE9930-027C-944B-A044-E0CC04EC0AA9}" dt="2020-11-04T15:51:59.082" v="109" actId="20577"/>
          <ac:spMkLst>
            <pc:docMk/>
            <pc:sldMk cId="535957592" sldId="281"/>
            <ac:spMk id="4" creationId="{00000000-0000-0000-0000-000000000000}"/>
          </ac:spMkLst>
        </pc:spChg>
      </pc:sldChg>
      <pc:sldChg chg="modSp">
        <pc:chgData name="Douglas Knox" userId="cbf633a9-934c-44a5-8521-74392aa898e8" providerId="ADAL" clId="{A3FE9930-027C-944B-A044-E0CC04EC0AA9}" dt="2020-11-04T15:51:49.461" v="101" actId="20577"/>
        <pc:sldMkLst>
          <pc:docMk/>
          <pc:sldMk cId="2644639426" sldId="282"/>
        </pc:sldMkLst>
        <pc:spChg chg="mod">
          <ac:chgData name="Douglas Knox" userId="cbf633a9-934c-44a5-8521-74392aa898e8" providerId="ADAL" clId="{A3FE9930-027C-944B-A044-E0CC04EC0AA9}" dt="2020-11-04T15:51:49.461" v="101" actId="20577"/>
          <ac:spMkLst>
            <pc:docMk/>
            <pc:sldMk cId="2644639426" sldId="282"/>
            <ac:spMk id="4" creationId="{00000000-0000-0000-0000-000000000000}"/>
          </ac:spMkLst>
        </pc:spChg>
      </pc:sldChg>
      <pc:sldChg chg="modSp">
        <pc:chgData name="Douglas Knox" userId="cbf633a9-934c-44a5-8521-74392aa898e8" providerId="ADAL" clId="{A3FE9930-027C-944B-A044-E0CC04EC0AA9}" dt="2020-11-04T15:52:03.388" v="113" actId="20577"/>
        <pc:sldMkLst>
          <pc:docMk/>
          <pc:sldMk cId="546692318" sldId="283"/>
        </pc:sldMkLst>
        <pc:spChg chg="mod">
          <ac:chgData name="Douglas Knox" userId="cbf633a9-934c-44a5-8521-74392aa898e8" providerId="ADAL" clId="{A3FE9930-027C-944B-A044-E0CC04EC0AA9}" dt="2020-11-04T15:52:03.388" v="113" actId="20577"/>
          <ac:spMkLst>
            <pc:docMk/>
            <pc:sldMk cId="546692318" sldId="283"/>
            <ac:spMk id="4" creationId="{00000000-0000-0000-0000-000000000000}"/>
          </ac:spMkLst>
        </pc:spChg>
      </pc:sldChg>
      <pc:sldChg chg="modSp">
        <pc:chgData name="Douglas Knox" userId="cbf633a9-934c-44a5-8521-74392aa898e8" providerId="ADAL" clId="{A3FE9930-027C-944B-A044-E0CC04EC0AA9}" dt="2020-11-04T15:52:08.364" v="117" actId="20577"/>
        <pc:sldMkLst>
          <pc:docMk/>
          <pc:sldMk cId="4218751066" sldId="284"/>
        </pc:sldMkLst>
        <pc:spChg chg="mod">
          <ac:chgData name="Douglas Knox" userId="cbf633a9-934c-44a5-8521-74392aa898e8" providerId="ADAL" clId="{A3FE9930-027C-944B-A044-E0CC04EC0AA9}" dt="2020-11-04T15:52:08.364" v="117" actId="20577"/>
          <ac:spMkLst>
            <pc:docMk/>
            <pc:sldMk cId="4218751066" sldId="284"/>
            <ac:spMk id="4" creationId="{00000000-0000-0000-0000-000000000000}"/>
          </ac:spMkLst>
        </pc:spChg>
      </pc:sldChg>
      <pc:sldChg chg="modSp">
        <pc:chgData name="Douglas Knox" userId="cbf633a9-934c-44a5-8521-74392aa898e8" providerId="ADAL" clId="{A3FE9930-027C-944B-A044-E0CC04EC0AA9}" dt="2020-11-04T15:52:12.660" v="121" actId="20577"/>
        <pc:sldMkLst>
          <pc:docMk/>
          <pc:sldMk cId="2333128395" sldId="285"/>
        </pc:sldMkLst>
        <pc:spChg chg="mod">
          <ac:chgData name="Douglas Knox" userId="cbf633a9-934c-44a5-8521-74392aa898e8" providerId="ADAL" clId="{A3FE9930-027C-944B-A044-E0CC04EC0AA9}" dt="2020-11-04T15:52:12.660" v="121" actId="20577"/>
          <ac:spMkLst>
            <pc:docMk/>
            <pc:sldMk cId="2333128395" sldId="285"/>
            <ac:spMk id="4" creationId="{00000000-0000-0000-0000-000000000000}"/>
          </ac:spMkLst>
        </pc:spChg>
      </pc:sldChg>
      <pc:sldChg chg="modSp">
        <pc:chgData name="Douglas Knox" userId="cbf633a9-934c-44a5-8521-74392aa898e8" providerId="ADAL" clId="{A3FE9930-027C-944B-A044-E0CC04EC0AA9}" dt="2020-11-04T15:52:26.201" v="133" actId="20577"/>
        <pc:sldMkLst>
          <pc:docMk/>
          <pc:sldMk cId="465098962" sldId="286"/>
        </pc:sldMkLst>
        <pc:spChg chg="mod">
          <ac:chgData name="Douglas Knox" userId="cbf633a9-934c-44a5-8521-74392aa898e8" providerId="ADAL" clId="{A3FE9930-027C-944B-A044-E0CC04EC0AA9}" dt="2020-11-04T15:52:26.201" v="133" actId="20577"/>
          <ac:spMkLst>
            <pc:docMk/>
            <pc:sldMk cId="465098962" sldId="286"/>
            <ac:spMk id="4" creationId="{00000000-0000-0000-0000-000000000000}"/>
          </ac:spMkLst>
        </pc:spChg>
      </pc:sldChg>
      <pc:sldChg chg="modSp">
        <pc:chgData name="Douglas Knox" userId="cbf633a9-934c-44a5-8521-74392aa898e8" providerId="ADAL" clId="{A3FE9930-027C-944B-A044-E0CC04EC0AA9}" dt="2020-11-04T15:52:22.041" v="129" actId="20577"/>
        <pc:sldMkLst>
          <pc:docMk/>
          <pc:sldMk cId="2009075313" sldId="287"/>
        </pc:sldMkLst>
        <pc:spChg chg="mod">
          <ac:chgData name="Douglas Knox" userId="cbf633a9-934c-44a5-8521-74392aa898e8" providerId="ADAL" clId="{A3FE9930-027C-944B-A044-E0CC04EC0AA9}" dt="2020-11-04T15:52:22.041" v="129" actId="20577"/>
          <ac:spMkLst>
            <pc:docMk/>
            <pc:sldMk cId="2009075313" sldId="287"/>
            <ac:spMk id="4" creationId="{00000000-0000-0000-0000-000000000000}"/>
          </ac:spMkLst>
        </pc:spChg>
      </pc:sldChg>
      <pc:sldChg chg="modSp">
        <pc:chgData name="Douglas Knox" userId="cbf633a9-934c-44a5-8521-74392aa898e8" providerId="ADAL" clId="{A3FE9930-027C-944B-A044-E0CC04EC0AA9}" dt="2020-11-04T15:52:36.157" v="141" actId="20577"/>
        <pc:sldMkLst>
          <pc:docMk/>
          <pc:sldMk cId="2072784245" sldId="288"/>
        </pc:sldMkLst>
        <pc:spChg chg="mod">
          <ac:chgData name="Douglas Knox" userId="cbf633a9-934c-44a5-8521-74392aa898e8" providerId="ADAL" clId="{A3FE9930-027C-944B-A044-E0CC04EC0AA9}" dt="2020-11-04T15:52:36.157" v="141" actId="20577"/>
          <ac:spMkLst>
            <pc:docMk/>
            <pc:sldMk cId="2072784245" sldId="288"/>
            <ac:spMk id="4" creationId="{00000000-0000-0000-0000-000000000000}"/>
          </ac:spMkLst>
        </pc:spChg>
      </pc:sldChg>
      <pc:sldChg chg="modSp">
        <pc:chgData name="Douglas Knox" userId="cbf633a9-934c-44a5-8521-74392aa898e8" providerId="ADAL" clId="{A3FE9930-027C-944B-A044-E0CC04EC0AA9}" dt="2020-11-04T15:52:40.455" v="145" actId="20577"/>
        <pc:sldMkLst>
          <pc:docMk/>
          <pc:sldMk cId="3928129694" sldId="289"/>
        </pc:sldMkLst>
        <pc:spChg chg="mod">
          <ac:chgData name="Douglas Knox" userId="cbf633a9-934c-44a5-8521-74392aa898e8" providerId="ADAL" clId="{A3FE9930-027C-944B-A044-E0CC04EC0AA9}" dt="2020-11-04T15:52:40.455" v="145" actId="20577"/>
          <ac:spMkLst>
            <pc:docMk/>
            <pc:sldMk cId="3928129694" sldId="289"/>
            <ac:spMk id="4" creationId="{00000000-0000-0000-0000-000000000000}"/>
          </ac:spMkLst>
        </pc:spChg>
      </pc:sldChg>
      <pc:sldChg chg="modSp">
        <pc:chgData name="Douglas Knox" userId="cbf633a9-934c-44a5-8521-74392aa898e8" providerId="ADAL" clId="{A3FE9930-027C-944B-A044-E0CC04EC0AA9}" dt="2020-11-04T15:52:53.221" v="153" actId="20577"/>
        <pc:sldMkLst>
          <pc:docMk/>
          <pc:sldMk cId="2067727431" sldId="290"/>
        </pc:sldMkLst>
        <pc:spChg chg="mod">
          <ac:chgData name="Douglas Knox" userId="cbf633a9-934c-44a5-8521-74392aa898e8" providerId="ADAL" clId="{A3FE9930-027C-944B-A044-E0CC04EC0AA9}" dt="2020-11-04T15:52:53.221" v="153" actId="20577"/>
          <ac:spMkLst>
            <pc:docMk/>
            <pc:sldMk cId="2067727431" sldId="290"/>
            <ac:spMk id="4" creationId="{00000000-0000-0000-0000-000000000000}"/>
          </ac:spMkLst>
        </pc:spChg>
      </pc:sldChg>
      <pc:sldChg chg="modSp">
        <pc:chgData name="Douglas Knox" userId="cbf633a9-934c-44a5-8521-74392aa898e8" providerId="ADAL" clId="{A3FE9930-027C-944B-A044-E0CC04EC0AA9}" dt="2020-11-04T15:52:47.317" v="149" actId="20577"/>
        <pc:sldMkLst>
          <pc:docMk/>
          <pc:sldMk cId="3795258322" sldId="291"/>
        </pc:sldMkLst>
        <pc:spChg chg="mod">
          <ac:chgData name="Douglas Knox" userId="cbf633a9-934c-44a5-8521-74392aa898e8" providerId="ADAL" clId="{A3FE9930-027C-944B-A044-E0CC04EC0AA9}" dt="2020-11-04T15:52:47.317" v="149" actId="20577"/>
          <ac:spMkLst>
            <pc:docMk/>
            <pc:sldMk cId="3795258322" sldId="291"/>
            <ac:spMk id="4" creationId="{00000000-0000-0000-0000-000000000000}"/>
          </ac:spMkLst>
        </pc:spChg>
      </pc:sldChg>
      <pc:sldChg chg="modSp">
        <pc:chgData name="Douglas Knox" userId="cbf633a9-934c-44a5-8521-74392aa898e8" providerId="ADAL" clId="{A3FE9930-027C-944B-A044-E0CC04EC0AA9}" dt="2020-11-04T15:52:57.916" v="157" actId="20577"/>
        <pc:sldMkLst>
          <pc:docMk/>
          <pc:sldMk cId="696008701" sldId="292"/>
        </pc:sldMkLst>
        <pc:spChg chg="mod">
          <ac:chgData name="Douglas Knox" userId="cbf633a9-934c-44a5-8521-74392aa898e8" providerId="ADAL" clId="{A3FE9930-027C-944B-A044-E0CC04EC0AA9}" dt="2020-11-04T15:52:57.916" v="157" actId="20577"/>
          <ac:spMkLst>
            <pc:docMk/>
            <pc:sldMk cId="696008701" sldId="292"/>
            <ac:spMk id="4" creationId="{00000000-0000-0000-0000-000000000000}"/>
          </ac:spMkLst>
        </pc:spChg>
      </pc:sldChg>
      <pc:sldChg chg="modSp">
        <pc:chgData name="Douglas Knox" userId="cbf633a9-934c-44a5-8521-74392aa898e8" providerId="ADAL" clId="{A3FE9930-027C-944B-A044-E0CC04EC0AA9}" dt="2020-11-04T15:53:06.622" v="163" actId="20577"/>
        <pc:sldMkLst>
          <pc:docMk/>
          <pc:sldMk cId="654058658" sldId="293"/>
        </pc:sldMkLst>
        <pc:spChg chg="mod">
          <ac:chgData name="Douglas Knox" userId="cbf633a9-934c-44a5-8521-74392aa898e8" providerId="ADAL" clId="{A3FE9930-027C-944B-A044-E0CC04EC0AA9}" dt="2020-11-04T15:53:06.622" v="163" actId="20577"/>
          <ac:spMkLst>
            <pc:docMk/>
            <pc:sldMk cId="654058658" sldId="293"/>
            <ac:spMk id="4" creationId="{00000000-0000-0000-0000-000000000000}"/>
          </ac:spMkLst>
        </pc:spChg>
      </pc:sldChg>
      <pc:sldChg chg="modSp">
        <pc:chgData name="Douglas Knox" userId="cbf633a9-934c-44a5-8521-74392aa898e8" providerId="ADAL" clId="{A3FE9930-027C-944B-A044-E0CC04EC0AA9}" dt="2020-11-04T15:51:30.507" v="85" actId="20577"/>
        <pc:sldMkLst>
          <pc:docMk/>
          <pc:sldMk cId="4082749595" sldId="294"/>
        </pc:sldMkLst>
        <pc:spChg chg="mod">
          <ac:chgData name="Douglas Knox" userId="cbf633a9-934c-44a5-8521-74392aa898e8" providerId="ADAL" clId="{A3FE9930-027C-944B-A044-E0CC04EC0AA9}" dt="2020-11-04T15:51:30.507" v="85" actId="20577"/>
          <ac:spMkLst>
            <pc:docMk/>
            <pc:sldMk cId="4082749595" sldId="294"/>
            <ac:spMk id="4" creationId="{00000000-0000-0000-0000-000000000000}"/>
          </ac:spMkLst>
        </pc:spChg>
      </pc:sldChg>
      <pc:sldChg chg="modSp">
        <pc:chgData name="Douglas Knox" userId="cbf633a9-934c-44a5-8521-74392aa898e8" providerId="ADAL" clId="{A3FE9930-027C-944B-A044-E0CC04EC0AA9}" dt="2020-11-04T15:52:16.955" v="125" actId="20577"/>
        <pc:sldMkLst>
          <pc:docMk/>
          <pc:sldMk cId="767097944" sldId="295"/>
        </pc:sldMkLst>
        <pc:spChg chg="mod">
          <ac:chgData name="Douglas Knox" userId="cbf633a9-934c-44a5-8521-74392aa898e8" providerId="ADAL" clId="{A3FE9930-027C-944B-A044-E0CC04EC0AA9}" dt="2020-11-04T15:52:16.955" v="125" actId="20577"/>
          <ac:spMkLst>
            <pc:docMk/>
            <pc:sldMk cId="767097944" sldId="295"/>
            <ac:spMk id="4" creationId="{00000000-0000-0000-0000-000000000000}"/>
          </ac:spMkLst>
        </pc:spChg>
      </pc:sldChg>
      <pc:sldChg chg="add">
        <pc:chgData name="Douglas Knox" userId="cbf633a9-934c-44a5-8521-74392aa898e8" providerId="ADAL" clId="{A3FE9930-027C-944B-A044-E0CC04EC0AA9}" dt="2020-11-04T15:47:02.234" v="1"/>
        <pc:sldMkLst>
          <pc:docMk/>
          <pc:sldMk cId="231833973" sldId="338"/>
        </pc:sldMkLst>
      </pc:sldChg>
      <pc:sldChg chg="add">
        <pc:chgData name="Douglas Knox" userId="cbf633a9-934c-44a5-8521-74392aa898e8" providerId="ADAL" clId="{A3FE9930-027C-944B-A044-E0CC04EC0AA9}" dt="2020-11-04T15:47:42.057" v="2"/>
        <pc:sldMkLst>
          <pc:docMk/>
          <pc:sldMk cId="1713520799" sldId="339"/>
        </pc:sldMkLst>
      </pc:sldChg>
      <pc:sldChg chg="add">
        <pc:chgData name="Douglas Knox" userId="cbf633a9-934c-44a5-8521-74392aa898e8" providerId="ADAL" clId="{A3FE9930-027C-944B-A044-E0CC04EC0AA9}" dt="2020-11-04T15:46:56.231" v="0"/>
        <pc:sldMkLst>
          <pc:docMk/>
          <pc:sldMk cId="2252452444" sldId="375"/>
        </pc:sldMkLst>
      </pc:sldChg>
      <pc:sldChg chg="modSp add">
        <pc:chgData name="Douglas Knox" userId="cbf633a9-934c-44a5-8521-74392aa898e8" providerId="ADAL" clId="{A3FE9930-027C-944B-A044-E0CC04EC0AA9}" dt="2020-11-04T16:25:06.196" v="294" actId="20577"/>
        <pc:sldMkLst>
          <pc:docMk/>
          <pc:sldMk cId="3664909595" sldId="399"/>
        </pc:sldMkLst>
        <pc:spChg chg="mod">
          <ac:chgData name="Douglas Knox" userId="cbf633a9-934c-44a5-8521-74392aa898e8" providerId="ADAL" clId="{A3FE9930-027C-944B-A044-E0CC04EC0AA9}" dt="2020-11-04T16:25:06.196" v="294" actId="20577"/>
          <ac:spMkLst>
            <pc:docMk/>
            <pc:sldMk cId="3664909595" sldId="399"/>
            <ac:spMk id="1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76" cy="465455"/>
          </a:xfrm>
          <a:prstGeom prst="rect">
            <a:avLst/>
          </a:prstGeom>
        </p:spPr>
        <p:txBody>
          <a:bodyPr vert="horz" lIns="91861" tIns="45930" rIns="91861" bIns="45930" rtlCol="0"/>
          <a:lstStyle>
            <a:lvl1pPr algn="l">
              <a:defRPr sz="1200"/>
            </a:lvl1pPr>
          </a:lstStyle>
          <a:p>
            <a:endParaRPr lang="en-US"/>
          </a:p>
        </p:txBody>
      </p:sp>
      <p:sp>
        <p:nvSpPr>
          <p:cNvPr id="3" name="Date Placeholder 2"/>
          <p:cNvSpPr>
            <a:spLocks noGrp="1"/>
          </p:cNvSpPr>
          <p:nvPr>
            <p:ph type="dt" sz="quarter" idx="1"/>
          </p:nvPr>
        </p:nvSpPr>
        <p:spPr>
          <a:xfrm>
            <a:off x="3977629" y="0"/>
            <a:ext cx="3043876" cy="465455"/>
          </a:xfrm>
          <a:prstGeom prst="rect">
            <a:avLst/>
          </a:prstGeom>
        </p:spPr>
        <p:txBody>
          <a:bodyPr vert="horz" lIns="91861" tIns="45930" rIns="91861" bIns="45930" rtlCol="0"/>
          <a:lstStyle>
            <a:lvl1pPr algn="r">
              <a:defRPr sz="1200"/>
            </a:lvl1pPr>
          </a:lstStyle>
          <a:p>
            <a:fld id="{40BA2A84-FA30-44B6-AD76-D83A7149B58B}" type="datetimeFigureOut">
              <a:rPr lang="en-US" smtClean="0"/>
              <a:t>11/4/20</a:t>
            </a:fld>
            <a:endParaRPr lang="en-US"/>
          </a:p>
        </p:txBody>
      </p:sp>
      <p:sp>
        <p:nvSpPr>
          <p:cNvPr id="4" name="Footer Placeholder 3"/>
          <p:cNvSpPr>
            <a:spLocks noGrp="1"/>
          </p:cNvSpPr>
          <p:nvPr>
            <p:ph type="ftr" sz="quarter" idx="2"/>
          </p:nvPr>
        </p:nvSpPr>
        <p:spPr>
          <a:xfrm>
            <a:off x="0" y="8842051"/>
            <a:ext cx="3043876" cy="465455"/>
          </a:xfrm>
          <a:prstGeom prst="rect">
            <a:avLst/>
          </a:prstGeom>
        </p:spPr>
        <p:txBody>
          <a:bodyPr vert="horz" lIns="91861" tIns="45930" rIns="91861" bIns="45930" rtlCol="0" anchor="b"/>
          <a:lstStyle>
            <a:lvl1pPr algn="l">
              <a:defRPr sz="1200"/>
            </a:lvl1pPr>
          </a:lstStyle>
          <a:p>
            <a:endParaRPr lang="en-US"/>
          </a:p>
        </p:txBody>
      </p:sp>
      <p:sp>
        <p:nvSpPr>
          <p:cNvPr id="5" name="Slide Number Placeholder 4"/>
          <p:cNvSpPr>
            <a:spLocks noGrp="1"/>
          </p:cNvSpPr>
          <p:nvPr>
            <p:ph type="sldNum" sz="quarter" idx="3"/>
          </p:nvPr>
        </p:nvSpPr>
        <p:spPr>
          <a:xfrm>
            <a:off x="3977629" y="8842051"/>
            <a:ext cx="3043876" cy="465455"/>
          </a:xfrm>
          <a:prstGeom prst="rect">
            <a:avLst/>
          </a:prstGeom>
        </p:spPr>
        <p:txBody>
          <a:bodyPr vert="horz" lIns="91861" tIns="45930" rIns="91861" bIns="45930" rtlCol="0" anchor="b"/>
          <a:lstStyle>
            <a:lvl1pPr algn="r">
              <a:defRPr sz="1200"/>
            </a:lvl1pPr>
          </a:lstStyle>
          <a:p>
            <a:fld id="{4BD72ED7-AB34-49CF-A5EB-97B6BFEA786B}" type="slidenum">
              <a:rPr lang="en-US" smtClean="0"/>
              <a:t>‹#›</a:t>
            </a:fld>
            <a:endParaRPr lang="en-US"/>
          </a:p>
        </p:txBody>
      </p:sp>
    </p:spTree>
    <p:extLst>
      <p:ext uri="{BB962C8B-B14F-4D97-AF65-F5344CB8AC3E}">
        <p14:creationId xmlns:p14="http://schemas.microsoft.com/office/powerpoint/2010/main" val="3098455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66" tIns="45784" rIns="91566" bIns="45784"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66" tIns="45784" rIns="91566" bIns="45784" rtlCol="0"/>
          <a:lstStyle>
            <a:lvl1pPr algn="r">
              <a:defRPr sz="1200"/>
            </a:lvl1pPr>
          </a:lstStyle>
          <a:p>
            <a:fld id="{0ABBE93E-5F7F-184D-A4E8-94CA3862B532}" type="datetimeFigureOut">
              <a:rPr lang="en-US" smtClean="0"/>
              <a:t>11/4/20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566" tIns="45784" rIns="91566" bIns="45784" rtlCol="0" anchor="ctr"/>
          <a:lstStyle/>
          <a:p>
            <a:endParaRPr lang="en-US"/>
          </a:p>
        </p:txBody>
      </p:sp>
      <p:sp>
        <p:nvSpPr>
          <p:cNvPr id="5" name="Notes Placeholder 4"/>
          <p:cNvSpPr>
            <a:spLocks noGrp="1"/>
          </p:cNvSpPr>
          <p:nvPr>
            <p:ph type="body" sz="quarter" idx="3"/>
          </p:nvPr>
        </p:nvSpPr>
        <p:spPr>
          <a:xfrm>
            <a:off x="702947" y="4479688"/>
            <a:ext cx="5617208" cy="3665776"/>
          </a:xfrm>
          <a:prstGeom prst="rect">
            <a:avLst/>
          </a:prstGeom>
        </p:spPr>
        <p:txBody>
          <a:bodyPr vert="horz" lIns="91566" tIns="45784" rIns="91566"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66" tIns="45784" rIns="91566" bIns="45784"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66" tIns="45784" rIns="91566" bIns="45784" rtlCol="0" anchor="b"/>
          <a:lstStyle>
            <a:lvl1pPr algn="r">
              <a:defRPr sz="1200"/>
            </a:lvl1pPr>
          </a:lstStyle>
          <a:p>
            <a:fld id="{B0D67206-340A-194E-9A97-1CE564B49809}" type="slidenum">
              <a:rPr lang="en-US" smtClean="0"/>
              <a:t>‹#›</a:t>
            </a:fld>
            <a:endParaRPr lang="en-US"/>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a:t>
            </a:fld>
            <a:endParaRPr lang="en-US" dirty="0"/>
          </a:p>
        </p:txBody>
      </p:sp>
    </p:spTree>
    <p:extLst>
      <p:ext uri="{BB962C8B-B14F-4D97-AF65-F5344CB8AC3E}">
        <p14:creationId xmlns:p14="http://schemas.microsoft.com/office/powerpoint/2010/main" val="370021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dirty="0"/>
          </a:p>
        </p:txBody>
      </p:sp>
    </p:spTree>
    <p:extLst>
      <p:ext uri="{BB962C8B-B14F-4D97-AF65-F5344CB8AC3E}">
        <p14:creationId xmlns:p14="http://schemas.microsoft.com/office/powerpoint/2010/main" val="240721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4</a:t>
            </a:fld>
            <a:endParaRPr lang="en-US"/>
          </a:p>
        </p:txBody>
      </p:sp>
    </p:spTree>
    <p:extLst>
      <p:ext uri="{BB962C8B-B14F-4D97-AF65-F5344CB8AC3E}">
        <p14:creationId xmlns:p14="http://schemas.microsoft.com/office/powerpoint/2010/main" val="154725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36700" y="660400"/>
            <a:ext cx="4410075" cy="33067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48162" y="4187970"/>
            <a:ext cx="5985285" cy="3967678"/>
          </a:xfrm>
          <a:prstGeom prst="rect">
            <a:avLst/>
          </a:prstGeom>
        </p:spPr>
        <p:txBody>
          <a:bodyPr lIns="96674" tIns="96674" rIns="96674" bIns="96674" anchor="t" anchorCtr="0">
            <a:noAutofit/>
          </a:bodyPr>
          <a:lstStyle/>
          <a:p>
            <a:endParaRPr dirty="0"/>
          </a:p>
        </p:txBody>
      </p:sp>
    </p:spTree>
    <p:extLst>
      <p:ext uri="{BB962C8B-B14F-4D97-AF65-F5344CB8AC3E}">
        <p14:creationId xmlns:p14="http://schemas.microsoft.com/office/powerpoint/2010/main" val="46862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44</a:t>
            </a:fld>
            <a:endParaRPr lang="en-US" dirty="0"/>
          </a:p>
        </p:txBody>
      </p:sp>
    </p:spTree>
    <p:extLst>
      <p:ext uri="{BB962C8B-B14F-4D97-AF65-F5344CB8AC3E}">
        <p14:creationId xmlns:p14="http://schemas.microsoft.com/office/powerpoint/2010/main" val="849426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73435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a:t>Presented by Partners in Medical Education, Inc. 2018</a:t>
            </a:r>
            <a:endParaRPr lang="en-US" dirty="0"/>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a:t>Presented by Partners in Medical Education, Inc. 2018</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a:t>Presented by Partners in Medical Education, Inc. 2018</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a:t>Presented by Partners in Medical Education, Inc. 2018</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a:t>Presented by Partners in Medical Education, Inc. 2018</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Presented by Partners in Medical Education, Inc. 2018</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2018</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2018</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2018</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mailto:Amy@PartnersInMedEd.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101" y="246465"/>
            <a:ext cx="6526006" cy="1325563"/>
          </a:xfrm>
        </p:spPr>
        <p:txBody>
          <a:bodyPr/>
          <a:lstStyle/>
          <a:p>
            <a:r>
              <a:rPr lang="en-US" dirty="0"/>
              <a:t>Partners Webinar </a:t>
            </a:r>
            <a:r>
              <a:rPr lang="en-US" dirty="0">
                <a:solidFill>
                  <a:srgbClr val="FF0000"/>
                </a:solidFill>
              </a:rPr>
              <a:t>Alert</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a:t>
            </a:fld>
            <a:endParaRPr lang="en-US" altLang="en-US" dirty="0"/>
          </a:p>
        </p:txBody>
      </p:sp>
      <p:sp>
        <p:nvSpPr>
          <p:cNvPr id="3" name="TextBox 2"/>
          <p:cNvSpPr txBox="1"/>
          <p:nvPr/>
        </p:nvSpPr>
        <p:spPr>
          <a:xfrm>
            <a:off x="587564" y="2120118"/>
            <a:ext cx="4954592" cy="3847207"/>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Reminder…Because of the amount of individual logins for this webinar.  </a:t>
            </a:r>
            <a:br>
              <a:rPr lang="en-US" sz="2800" b="0" dirty="0">
                <a:latin typeface="Arial" panose="020B0604020202020204" pitchFamily="34" charset="0"/>
                <a:cs typeface="Arial" panose="020B0604020202020204" pitchFamily="34" charset="0"/>
              </a:rPr>
            </a:b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Please </a:t>
            </a:r>
            <a:r>
              <a:rPr lang="en-US" sz="2800" dirty="0">
                <a:solidFill>
                  <a:srgbClr val="FF0000"/>
                </a:solidFill>
                <a:latin typeface="Arial" panose="020B0604020202020204" pitchFamily="34" charset="0"/>
                <a:cs typeface="Arial" panose="020B0604020202020204" pitchFamily="34" charset="0"/>
              </a:rPr>
              <a:t>DO NOT Unmute</a:t>
            </a:r>
            <a:r>
              <a:rPr lang="en-US" sz="2800" b="0" dirty="0">
                <a:latin typeface="Arial" panose="020B0604020202020204" pitchFamily="34" charset="0"/>
                <a:cs typeface="Arial" panose="020B0604020202020204" pitchFamily="34" charset="0"/>
              </a:rPr>
              <a:t> your Microphone after you enter this webinar.</a:t>
            </a:r>
            <a:br>
              <a:rPr lang="en-US" sz="2400" b="0" dirty="0">
                <a:latin typeface="Arial" panose="020B0604020202020204" pitchFamily="34" charset="0"/>
                <a:cs typeface="Arial" panose="020B0604020202020204" pitchFamily="34" charset="0"/>
              </a:rPr>
            </a:br>
            <a:br>
              <a:rPr lang="en-US" sz="2400" b="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229DE1-3463-3549-9316-31249972B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389" y="2174485"/>
            <a:ext cx="2943925" cy="2943925"/>
          </a:xfrm>
          <a:prstGeom prst="rect">
            <a:avLst/>
          </a:prstGeom>
        </p:spPr>
      </p:pic>
    </p:spTree>
    <p:extLst>
      <p:ext uri="{BB962C8B-B14F-4D97-AF65-F5344CB8AC3E}">
        <p14:creationId xmlns:p14="http://schemas.microsoft.com/office/powerpoint/2010/main" val="225245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Education on Patient Safety</a:t>
            </a:r>
          </a:p>
          <a:p>
            <a:pPr marL="0" indent="0">
              <a:buNone/>
            </a:pPr>
            <a:r>
              <a:rPr lang="en-US" dirty="0"/>
              <a:t>Programs must provide formal educational activities that promote patient safety-related goals, tools, and techniques. </a:t>
            </a:r>
          </a:p>
          <a:p>
            <a:pPr marL="0" indent="0">
              <a:buNone/>
            </a:pPr>
            <a:r>
              <a:rPr lang="en-US" dirty="0"/>
              <a:t>	</a:t>
            </a:r>
            <a:r>
              <a:rPr lang="en-US" u="sng" dirty="0"/>
              <a:t>Background and Intent: </a:t>
            </a:r>
            <a:r>
              <a:rPr lang="en-US" dirty="0"/>
              <a:t>Optimal patient safety 	occurs in the setting of a coordinated 	</a:t>
            </a:r>
            <a:r>
              <a:rPr lang="en-US" dirty="0" err="1"/>
              <a:t>interprofessional</a:t>
            </a:r>
            <a:r>
              <a:rPr lang="en-US" dirty="0"/>
              <a:t> learning and working 	environment.</a:t>
            </a:r>
          </a:p>
        </p:txBody>
      </p:sp>
      <p:sp>
        <p:nvSpPr>
          <p:cNvPr id="3" name="Title 2"/>
          <p:cNvSpPr>
            <a:spLocks noGrp="1"/>
          </p:cNvSpPr>
          <p:nvPr>
            <p:ph type="title"/>
          </p:nvPr>
        </p:nvSpPr>
        <p:spPr/>
        <p:txBody>
          <a:bodyPr/>
          <a:lstStyle/>
          <a:p>
            <a:r>
              <a:rPr lang="en-US" dirty="0"/>
              <a:t>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382543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Patient Safety Events</a:t>
            </a:r>
          </a:p>
          <a:p>
            <a:pPr marL="0" indent="0">
              <a:buNone/>
            </a:pPr>
            <a:r>
              <a:rPr lang="en-US" dirty="0"/>
              <a:t>Residents must participate as team members in real and/or simulated </a:t>
            </a:r>
            <a:r>
              <a:rPr lang="en-US" dirty="0" err="1"/>
              <a:t>interprofessional</a:t>
            </a:r>
            <a:r>
              <a:rPr lang="en-US" dirty="0"/>
              <a:t> clinical patient safety activities, such as root cause analyses or other activities that include analysis, as well as formulation and implementation of actions.</a:t>
            </a:r>
          </a:p>
        </p:txBody>
      </p:sp>
      <p:sp>
        <p:nvSpPr>
          <p:cNvPr id="3" name="Title 2"/>
          <p:cNvSpPr>
            <a:spLocks noGrp="1"/>
          </p:cNvSpPr>
          <p:nvPr>
            <p:ph type="title"/>
          </p:nvPr>
        </p:nvSpPr>
        <p:spPr/>
        <p:txBody>
          <a:bodyPr/>
          <a:lstStyle/>
          <a:p>
            <a:r>
              <a:rPr lang="en-US" dirty="0"/>
              <a:t>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2837" y="4033838"/>
            <a:ext cx="2143125" cy="2143125"/>
          </a:xfrm>
          <a:prstGeom prst="rect">
            <a:avLst/>
          </a:prstGeom>
        </p:spPr>
      </p:pic>
    </p:spTree>
    <p:extLst>
      <p:ext uri="{BB962C8B-B14F-4D97-AF65-F5344CB8AC3E}">
        <p14:creationId xmlns:p14="http://schemas.microsoft.com/office/powerpoint/2010/main" val="601699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Engagement in Quality Improvement Activities</a:t>
            </a:r>
          </a:p>
          <a:p>
            <a:pPr marL="0" indent="0">
              <a:buNone/>
            </a:pPr>
            <a:r>
              <a:rPr lang="en-US" dirty="0"/>
              <a:t>Residents must have the opportunity to participate in </a:t>
            </a:r>
            <a:r>
              <a:rPr lang="en-US" dirty="0" err="1"/>
              <a:t>interprofessional</a:t>
            </a:r>
            <a:r>
              <a:rPr lang="en-US" dirty="0"/>
              <a:t> quality improvement activities.</a:t>
            </a:r>
          </a:p>
        </p:txBody>
      </p:sp>
      <p:sp>
        <p:nvSpPr>
          <p:cNvPr id="3" name="Title 2"/>
          <p:cNvSpPr>
            <a:spLocks noGrp="1"/>
          </p:cNvSpPr>
          <p:nvPr>
            <p:ph type="title"/>
          </p:nvPr>
        </p:nvSpPr>
        <p:spPr/>
        <p:txBody>
          <a:bodyPr/>
          <a:lstStyle/>
          <a:p>
            <a:r>
              <a:rPr lang="en-US" dirty="0"/>
              <a:t>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0" y="4006215"/>
            <a:ext cx="3114675" cy="1466850"/>
          </a:xfrm>
          <a:prstGeom prst="rect">
            <a:avLst/>
          </a:prstGeom>
        </p:spPr>
      </p:pic>
    </p:spTree>
    <p:extLst>
      <p:ext uri="{BB962C8B-B14F-4D97-AF65-F5344CB8AC3E}">
        <p14:creationId xmlns:p14="http://schemas.microsoft.com/office/powerpoint/2010/main" val="2025415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Clinical Responsibilities, Teamwork, and Transitions of Care</a:t>
            </a:r>
          </a:p>
          <a:p>
            <a:pPr marL="0" indent="0">
              <a:buNone/>
            </a:pPr>
            <a:r>
              <a:rPr lang="en-US" sz="2000" dirty="0"/>
              <a:t>Background and Intent: The changing clinical care environment of medicine has meant that work compression due to high complexity has increased stress on residents. Faculty members and program directors need to make sure residents function in an environment that has safe patient care and a sense of resident well-being. Some Review Committees have addressed this by setting limits on patient admissions, and it is an essential responsibility of the program director to monitor resident workload. Workload should be distributed among the resident team and interdisciplinary teams to minimize work compression.</a:t>
            </a:r>
          </a:p>
        </p:txBody>
      </p:sp>
      <p:sp>
        <p:nvSpPr>
          <p:cNvPr id="3" name="Title 2"/>
          <p:cNvSpPr>
            <a:spLocks noGrp="1"/>
          </p:cNvSpPr>
          <p:nvPr>
            <p:ph type="title"/>
          </p:nvPr>
        </p:nvSpPr>
        <p:spPr/>
        <p:txBody>
          <a:bodyPr/>
          <a:lstStyle/>
          <a:p>
            <a:r>
              <a:rPr lang="en-US" dirty="0"/>
              <a:t>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277231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Teamwork</a:t>
            </a:r>
          </a:p>
          <a:p>
            <a:pPr marL="0" indent="0">
              <a:buNone/>
            </a:pPr>
            <a:r>
              <a:rPr lang="en-US" dirty="0"/>
              <a:t>Residents must care for patients in an environment that maximizes communication. This must include the opportunity to work as a member of effective </a:t>
            </a:r>
            <a:r>
              <a:rPr lang="en-US" dirty="0" err="1"/>
              <a:t>interprofessional</a:t>
            </a:r>
            <a:r>
              <a:rPr lang="en-US" dirty="0"/>
              <a:t> teams that are appropriate to the delivery of care in the specialty and larger health system.</a:t>
            </a:r>
          </a:p>
        </p:txBody>
      </p:sp>
      <p:sp>
        <p:nvSpPr>
          <p:cNvPr id="3" name="Title 2"/>
          <p:cNvSpPr>
            <a:spLocks noGrp="1"/>
          </p:cNvSpPr>
          <p:nvPr>
            <p:ph type="title"/>
          </p:nvPr>
        </p:nvSpPr>
        <p:spPr/>
        <p:txBody>
          <a:bodyPr/>
          <a:lstStyle/>
          <a:p>
            <a:r>
              <a:rPr lang="en-US" dirty="0"/>
              <a:t>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637" y="4408805"/>
            <a:ext cx="2752725" cy="1657350"/>
          </a:xfrm>
          <a:prstGeom prst="rect">
            <a:avLst/>
          </a:prstGeom>
        </p:spPr>
      </p:pic>
    </p:spTree>
    <p:extLst>
      <p:ext uri="{BB962C8B-B14F-4D97-AF65-F5344CB8AC3E}">
        <p14:creationId xmlns:p14="http://schemas.microsoft.com/office/powerpoint/2010/main" val="323285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Resident/Fellow Survey</a:t>
            </a:r>
          </a:p>
          <a:p>
            <a:pPr marL="0" indent="0">
              <a:buNone/>
            </a:pPr>
            <a:r>
              <a:rPr lang="en-US" dirty="0" err="1"/>
              <a:t>Interprofessional</a:t>
            </a:r>
            <a:r>
              <a:rPr lang="en-US" dirty="0"/>
              <a:t> teamwork skills modeled or taught</a:t>
            </a:r>
          </a:p>
          <a:p>
            <a:pPr marL="0" indent="0">
              <a:buNone/>
            </a:pPr>
            <a:endParaRPr lang="en-US" dirty="0"/>
          </a:p>
          <a:p>
            <a:pPr marL="0" indent="0">
              <a:buNone/>
            </a:pPr>
            <a:r>
              <a:rPr lang="en-US" b="1" dirty="0"/>
              <a:t>Faculty Survey </a:t>
            </a:r>
          </a:p>
          <a:p>
            <a:pPr marL="0" indent="0">
              <a:buNone/>
            </a:pPr>
            <a:r>
              <a:rPr lang="en-US" dirty="0" err="1"/>
              <a:t>Interprofessional</a:t>
            </a:r>
            <a:r>
              <a:rPr lang="en-US" dirty="0"/>
              <a:t> teamwork skills modeled or taught</a:t>
            </a:r>
          </a:p>
          <a:p>
            <a:pPr marL="0" indent="0">
              <a:buNone/>
            </a:pPr>
            <a:endParaRPr lang="en-US" dirty="0"/>
          </a:p>
          <a:p>
            <a:pPr marL="0" indent="0">
              <a:buNone/>
            </a:pPr>
            <a:r>
              <a:rPr lang="en-US" dirty="0"/>
              <a:t>Faculty higher than resident/fellow</a:t>
            </a:r>
          </a:p>
          <a:p>
            <a:pPr marL="0" indent="0">
              <a:buNone/>
            </a:pPr>
            <a:endParaRPr lang="en-US" dirty="0"/>
          </a:p>
          <a:p>
            <a:pPr marL="0" indent="0">
              <a:buNone/>
            </a:pPr>
            <a:r>
              <a:rPr lang="en-US" dirty="0"/>
              <a:t>Results low </a:t>
            </a:r>
          </a:p>
        </p:txBody>
      </p:sp>
      <p:sp>
        <p:nvSpPr>
          <p:cNvPr id="3" name="Title 2"/>
          <p:cNvSpPr>
            <a:spLocks noGrp="1"/>
          </p:cNvSpPr>
          <p:nvPr>
            <p:ph type="title"/>
          </p:nvPr>
        </p:nvSpPr>
        <p:spPr/>
        <p:txBody>
          <a:bodyPr/>
          <a:lstStyle/>
          <a:p>
            <a:r>
              <a:rPr lang="en-US" dirty="0"/>
              <a:t>ACGME Surveys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Tree>
    <p:extLst>
      <p:ext uri="{BB962C8B-B14F-4D97-AF65-F5344CB8AC3E}">
        <p14:creationId xmlns:p14="http://schemas.microsoft.com/office/powerpoint/2010/main" val="183890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Know the medicine, it is not enough</a:t>
            </a:r>
          </a:p>
          <a:p>
            <a:endParaRPr lang="en-US" dirty="0"/>
          </a:p>
          <a:p>
            <a:r>
              <a:rPr lang="en-US" dirty="0"/>
              <a:t>Big picture and aid in diagnosis</a:t>
            </a:r>
          </a:p>
          <a:p>
            <a:pPr marL="0" indent="0">
              <a:buNone/>
            </a:pPr>
            <a:endParaRPr lang="en-US" dirty="0"/>
          </a:p>
          <a:p>
            <a:r>
              <a:rPr lang="en-US" dirty="0"/>
              <a:t>Can be overlooked so added to requirements</a:t>
            </a:r>
          </a:p>
        </p:txBody>
      </p:sp>
      <p:sp>
        <p:nvSpPr>
          <p:cNvPr id="3" name="Title 2"/>
          <p:cNvSpPr>
            <a:spLocks noGrp="1"/>
          </p:cNvSpPr>
          <p:nvPr>
            <p:ph type="title"/>
          </p:nvPr>
        </p:nvSpPr>
        <p:spPr/>
        <p:txBody>
          <a:bodyPr/>
          <a:lstStyle/>
          <a:p>
            <a:r>
              <a:rPr lang="en-US" dirty="0"/>
              <a:t>Importance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917" y="4436427"/>
            <a:ext cx="3209925" cy="1419225"/>
          </a:xfrm>
          <a:prstGeom prst="rect">
            <a:avLst/>
          </a:prstGeom>
        </p:spPr>
      </p:pic>
    </p:spTree>
    <p:extLst>
      <p:ext uri="{BB962C8B-B14F-4D97-AF65-F5344CB8AC3E}">
        <p14:creationId xmlns:p14="http://schemas.microsoft.com/office/powerpoint/2010/main" val="162666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Educate residents</a:t>
            </a:r>
          </a:p>
          <a:p>
            <a:endParaRPr lang="en-US" dirty="0"/>
          </a:p>
          <a:p>
            <a:r>
              <a:rPr lang="en-US" dirty="0"/>
              <a:t>Educate faculty</a:t>
            </a:r>
          </a:p>
          <a:p>
            <a:endParaRPr lang="en-US" dirty="0"/>
          </a:p>
          <a:p>
            <a:r>
              <a:rPr lang="en-US" dirty="0"/>
              <a:t>Cant do it alone – all in this together</a:t>
            </a:r>
          </a:p>
          <a:p>
            <a:endParaRPr lang="en-US" dirty="0"/>
          </a:p>
          <a:p>
            <a:r>
              <a:rPr lang="en-US" dirty="0"/>
              <a:t>360 evaluations</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Importance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170" y="1389380"/>
            <a:ext cx="2857500" cy="1600200"/>
          </a:xfrm>
          <a:prstGeom prst="rect">
            <a:avLst/>
          </a:prstGeom>
        </p:spPr>
      </p:pic>
    </p:spTree>
    <p:extLst>
      <p:ext uri="{BB962C8B-B14F-4D97-AF65-F5344CB8AC3E}">
        <p14:creationId xmlns:p14="http://schemas.microsoft.com/office/powerpoint/2010/main" val="3601508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450" y="1653540"/>
            <a:ext cx="5683250" cy="3182620"/>
          </a:xfrm>
          <a:prstGeom prst="rect">
            <a:avLst/>
          </a:prstGeom>
        </p:spPr>
      </p:pic>
    </p:spTree>
    <p:extLst>
      <p:ext uri="{BB962C8B-B14F-4D97-AF65-F5344CB8AC3E}">
        <p14:creationId xmlns:p14="http://schemas.microsoft.com/office/powerpoint/2010/main" val="411263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8197"/>
            <a:ext cx="7886700" cy="4604934"/>
          </a:xfrm>
        </p:spPr>
        <p:txBody>
          <a:bodyPr>
            <a:normAutofit/>
          </a:bodyPr>
          <a:lstStyle/>
          <a:p>
            <a:r>
              <a:rPr lang="en-US" dirty="0"/>
              <a:t>Nurses</a:t>
            </a:r>
          </a:p>
          <a:p>
            <a:r>
              <a:rPr lang="en-US" dirty="0"/>
              <a:t>Social workers</a:t>
            </a:r>
          </a:p>
          <a:p>
            <a:r>
              <a:rPr lang="en-US" dirty="0"/>
              <a:t>Nurse Practitioners </a:t>
            </a:r>
          </a:p>
          <a:p>
            <a:r>
              <a:rPr lang="en-US" dirty="0"/>
              <a:t>Physician Assistants</a:t>
            </a:r>
          </a:p>
          <a:p>
            <a:r>
              <a:rPr lang="en-US" dirty="0"/>
              <a:t>Respiratory therapist</a:t>
            </a:r>
          </a:p>
          <a:p>
            <a:r>
              <a:rPr lang="en-US" dirty="0"/>
              <a:t>Dieticians/dietary </a:t>
            </a:r>
          </a:p>
          <a:p>
            <a:endParaRPr lang="en-US" dirty="0"/>
          </a:p>
        </p:txBody>
      </p:sp>
      <p:sp>
        <p:nvSpPr>
          <p:cNvPr id="3" name="Title 2"/>
          <p:cNvSpPr>
            <a:spLocks noGrp="1"/>
          </p:cNvSpPr>
          <p:nvPr>
            <p:ph type="title"/>
          </p:nvPr>
        </p:nvSpPr>
        <p:spPr/>
        <p:txBody>
          <a:bodyPr/>
          <a:lstStyle/>
          <a:p>
            <a:r>
              <a:rPr lang="en-US" dirty="0"/>
              <a:t>Who Are They?</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966402"/>
            <a:ext cx="3028950" cy="1514475"/>
          </a:xfrm>
          <a:prstGeom prst="rect">
            <a:avLst/>
          </a:prstGeom>
        </p:spPr>
      </p:pic>
    </p:spTree>
    <p:extLst>
      <p:ext uri="{BB962C8B-B14F-4D97-AF65-F5344CB8AC3E}">
        <p14:creationId xmlns:p14="http://schemas.microsoft.com/office/powerpoint/2010/main" val="296340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 Interdisciplinary Approach – Breaking Down the Wall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83" y="4524058"/>
            <a:ext cx="7278687"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Social workers</a:t>
            </a:r>
          </a:p>
          <a:p>
            <a:r>
              <a:rPr lang="en-US" dirty="0"/>
              <a:t>Patient experience</a:t>
            </a:r>
          </a:p>
          <a:p>
            <a:r>
              <a:rPr lang="en-US" dirty="0"/>
              <a:t>Environmental services </a:t>
            </a:r>
          </a:p>
          <a:p>
            <a:r>
              <a:rPr lang="en-US" dirty="0"/>
              <a:t>Transporters</a:t>
            </a:r>
          </a:p>
          <a:p>
            <a:r>
              <a:rPr lang="en-US" dirty="0"/>
              <a:t>And so many more…</a:t>
            </a:r>
          </a:p>
          <a:p>
            <a:pPr marL="0" indent="0">
              <a:buNone/>
            </a:pPr>
            <a:endParaRPr lang="en-US" dirty="0"/>
          </a:p>
        </p:txBody>
      </p:sp>
      <p:sp>
        <p:nvSpPr>
          <p:cNvPr id="3" name="Title 2"/>
          <p:cNvSpPr>
            <a:spLocks noGrp="1"/>
          </p:cNvSpPr>
          <p:nvPr>
            <p:ph type="title"/>
          </p:nvPr>
        </p:nvSpPr>
        <p:spPr/>
        <p:txBody>
          <a:bodyPr/>
          <a:lstStyle/>
          <a:p>
            <a:r>
              <a:rPr lang="en-US" dirty="0"/>
              <a:t>Who Are They?</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872" y="4300537"/>
            <a:ext cx="2619375" cy="1743075"/>
          </a:xfrm>
          <a:prstGeom prst="rect">
            <a:avLst/>
          </a:prstGeom>
        </p:spPr>
      </p:pic>
    </p:spTree>
    <p:extLst>
      <p:ext uri="{BB962C8B-B14F-4D97-AF65-F5344CB8AC3E}">
        <p14:creationId xmlns:p14="http://schemas.microsoft.com/office/powerpoint/2010/main" val="2567083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60" y="685800"/>
            <a:ext cx="4856480" cy="4856480"/>
          </a:xfrm>
          <a:prstGeom prst="rect">
            <a:avLst/>
          </a:prstGeom>
        </p:spPr>
      </p:pic>
    </p:spTree>
    <p:extLst>
      <p:ext uri="{BB962C8B-B14F-4D97-AF65-F5344CB8AC3E}">
        <p14:creationId xmlns:p14="http://schemas.microsoft.com/office/powerpoint/2010/main" val="81551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Global </a:t>
            </a:r>
          </a:p>
          <a:p>
            <a:endParaRPr lang="en-US" dirty="0"/>
          </a:p>
          <a:p>
            <a:r>
              <a:rPr lang="en-US" dirty="0"/>
              <a:t>Daily</a:t>
            </a:r>
          </a:p>
          <a:p>
            <a:endParaRPr lang="en-US" dirty="0"/>
          </a:p>
          <a:p>
            <a:r>
              <a:rPr lang="en-US" dirty="0"/>
              <a:t>One patient</a:t>
            </a:r>
          </a:p>
          <a:p>
            <a:endParaRPr lang="en-US" dirty="0"/>
          </a:p>
          <a:p>
            <a:r>
              <a:rPr lang="en-US" dirty="0"/>
              <a:t>All patients</a:t>
            </a:r>
          </a:p>
          <a:p>
            <a:endParaRPr lang="en-US" dirty="0"/>
          </a:p>
          <a:p>
            <a:endParaRPr lang="en-US" dirty="0"/>
          </a:p>
        </p:txBody>
      </p:sp>
      <p:sp>
        <p:nvSpPr>
          <p:cNvPr id="3" name="Title 2"/>
          <p:cNvSpPr>
            <a:spLocks noGrp="1"/>
          </p:cNvSpPr>
          <p:nvPr>
            <p:ph type="title"/>
          </p:nvPr>
        </p:nvSpPr>
        <p:spPr/>
        <p:txBody>
          <a:bodyPr/>
          <a:lstStyle/>
          <a:p>
            <a:r>
              <a:rPr lang="en-US" dirty="0"/>
              <a:t>Different Pictures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pic>
        <p:nvPicPr>
          <p:cNvPr id="1026" name="Picture 2" descr="C:\Users\alefkovic\AppData\Local\Microsoft\Windows\Temporary Internet Files\Content.IE5\3ZLW1JJF\Checkmark_gree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344" y="1437554"/>
            <a:ext cx="860623" cy="746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efkovic\AppData\Local\Microsoft\Windows\Temporary Internet Files\Content.IE5\6P5W9ET1\1200px-Checkmark_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9967" y="4230663"/>
            <a:ext cx="1100334" cy="95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32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Doctors vs. Nurses – start at the beginning</a:t>
            </a:r>
          </a:p>
          <a:p>
            <a:endParaRPr lang="en-US" dirty="0"/>
          </a:p>
          <a:p>
            <a:r>
              <a:rPr lang="en-US" dirty="0" err="1"/>
              <a:t>Interdicisplinary</a:t>
            </a:r>
            <a:r>
              <a:rPr lang="en-US" dirty="0"/>
              <a:t> Specialty Committee</a:t>
            </a:r>
          </a:p>
          <a:p>
            <a:pPr lvl="1"/>
            <a:r>
              <a:rPr lang="en-US" dirty="0"/>
              <a:t>Many ways</a:t>
            </a:r>
          </a:p>
          <a:p>
            <a:pPr lvl="2"/>
            <a:r>
              <a:rPr lang="en-US" dirty="0"/>
              <a:t>Specialty specific</a:t>
            </a:r>
          </a:p>
          <a:p>
            <a:pPr lvl="2"/>
            <a:r>
              <a:rPr lang="en-US" dirty="0"/>
              <a:t>Many specialties</a:t>
            </a:r>
          </a:p>
          <a:p>
            <a:pPr lvl="2"/>
            <a:r>
              <a:rPr lang="en-US" dirty="0"/>
              <a:t>Decide on attendees</a:t>
            </a:r>
          </a:p>
        </p:txBody>
      </p:sp>
      <p:sp>
        <p:nvSpPr>
          <p:cNvPr id="3" name="Title 2"/>
          <p:cNvSpPr>
            <a:spLocks noGrp="1"/>
          </p:cNvSpPr>
          <p:nvPr>
            <p:ph type="title"/>
          </p:nvPr>
        </p:nvSpPr>
        <p:spPr/>
        <p:txBody>
          <a:bodyPr/>
          <a:lstStyle/>
          <a:p>
            <a:r>
              <a:rPr lang="en-US" dirty="0"/>
              <a:t>Global - GME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510" y="4255770"/>
            <a:ext cx="2933700" cy="1562100"/>
          </a:xfrm>
          <a:prstGeom prst="rect">
            <a:avLst/>
          </a:prstGeom>
        </p:spPr>
      </p:pic>
    </p:spTree>
    <p:extLst>
      <p:ext uri="{BB962C8B-B14F-4D97-AF65-F5344CB8AC3E}">
        <p14:creationId xmlns:p14="http://schemas.microsoft.com/office/powerpoint/2010/main" val="26309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702" y="1706562"/>
            <a:ext cx="4589141" cy="3332798"/>
          </a:xfrm>
          <a:prstGeom prst="rect">
            <a:avLst/>
          </a:prstGeom>
        </p:spPr>
      </p:pic>
    </p:spTree>
    <p:extLst>
      <p:ext uri="{BB962C8B-B14F-4D97-AF65-F5344CB8AC3E}">
        <p14:creationId xmlns:p14="http://schemas.microsoft.com/office/powerpoint/2010/main" val="4082749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Chief residents, nurse managers, GME and nursing leadership</a:t>
            </a:r>
          </a:p>
          <a:p>
            <a:endParaRPr lang="en-US" dirty="0"/>
          </a:p>
          <a:p>
            <a:r>
              <a:rPr lang="en-US" dirty="0"/>
              <a:t>Explain concept to all</a:t>
            </a:r>
          </a:p>
          <a:p>
            <a:endParaRPr lang="en-US" dirty="0"/>
          </a:p>
          <a:p>
            <a:r>
              <a:rPr lang="en-US" dirty="0"/>
              <a:t>Agenda </a:t>
            </a:r>
          </a:p>
          <a:p>
            <a:pPr lvl="1"/>
            <a:r>
              <a:rPr lang="en-US" dirty="0"/>
              <a:t>Ask ahead of time</a:t>
            </a:r>
          </a:p>
          <a:p>
            <a:pPr lvl="1"/>
            <a:r>
              <a:rPr lang="en-US" dirty="0"/>
              <a:t>Create based on previous knowledge</a:t>
            </a:r>
          </a:p>
        </p:txBody>
      </p:sp>
      <p:sp>
        <p:nvSpPr>
          <p:cNvPr id="3" name="Title 2"/>
          <p:cNvSpPr>
            <a:spLocks noGrp="1"/>
          </p:cNvSpPr>
          <p:nvPr>
            <p:ph type="title"/>
          </p:nvPr>
        </p:nvSpPr>
        <p:spPr/>
        <p:txBody>
          <a:bodyPr/>
          <a:lstStyle/>
          <a:p>
            <a:r>
              <a:rPr lang="en-US" dirty="0"/>
              <a:t>What We Did</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6872" y="2740342"/>
            <a:ext cx="2619375" cy="1743075"/>
          </a:xfrm>
          <a:prstGeom prst="rect">
            <a:avLst/>
          </a:prstGeom>
        </p:spPr>
      </p:pic>
    </p:spTree>
    <p:extLst>
      <p:ext uri="{BB962C8B-B14F-4D97-AF65-F5344CB8AC3E}">
        <p14:creationId xmlns:p14="http://schemas.microsoft.com/office/powerpoint/2010/main" val="4269818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 prepared! </a:t>
            </a:r>
          </a:p>
          <a:p>
            <a:endParaRPr lang="en-US" dirty="0"/>
          </a:p>
          <a:p>
            <a:r>
              <a:rPr lang="en-US" dirty="0"/>
              <a:t>Safe place</a:t>
            </a:r>
          </a:p>
          <a:p>
            <a:endParaRPr lang="en-US" dirty="0"/>
          </a:p>
          <a:p>
            <a:r>
              <a:rPr lang="en-US" dirty="0"/>
              <a:t>Serve lunch</a:t>
            </a:r>
          </a:p>
        </p:txBody>
      </p:sp>
      <p:sp>
        <p:nvSpPr>
          <p:cNvPr id="3" name="Title 2"/>
          <p:cNvSpPr>
            <a:spLocks noGrp="1"/>
          </p:cNvSpPr>
          <p:nvPr>
            <p:ph type="title"/>
          </p:nvPr>
        </p:nvSpPr>
        <p:spPr/>
        <p:txBody>
          <a:bodyPr/>
          <a:lstStyle/>
          <a:p>
            <a:r>
              <a:rPr lang="en-US" dirty="0"/>
              <a:t>What We Did</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465" y="4298632"/>
            <a:ext cx="2952750" cy="1552575"/>
          </a:xfrm>
          <a:prstGeom prst="rect">
            <a:avLst/>
          </a:prstGeom>
        </p:spPr>
      </p:pic>
    </p:spTree>
    <p:extLst>
      <p:ext uri="{BB962C8B-B14F-4D97-AF65-F5344CB8AC3E}">
        <p14:creationId xmlns:p14="http://schemas.microsoft.com/office/powerpoint/2010/main" val="1397994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Collaboration opens eyes</a:t>
            </a:r>
          </a:p>
          <a:p>
            <a:pPr lvl="1"/>
            <a:r>
              <a:rPr lang="en-US" dirty="0"/>
              <a:t>Protected time vs. nurses break</a:t>
            </a:r>
          </a:p>
          <a:p>
            <a:pPr lvl="1"/>
            <a:r>
              <a:rPr lang="en-US" dirty="0"/>
              <a:t>Provide signage </a:t>
            </a:r>
          </a:p>
          <a:p>
            <a:pPr lvl="1"/>
            <a:r>
              <a:rPr lang="en-US" dirty="0"/>
              <a:t>COMMUNICATION</a:t>
            </a:r>
          </a:p>
          <a:p>
            <a:pPr lvl="1"/>
            <a:endParaRPr lang="en-US" dirty="0"/>
          </a:p>
          <a:p>
            <a:r>
              <a:rPr lang="en-US" dirty="0"/>
              <a:t>Specialty specific </a:t>
            </a:r>
          </a:p>
          <a:p>
            <a:endParaRPr lang="en-US" dirty="0"/>
          </a:p>
          <a:p>
            <a:r>
              <a:rPr lang="en-US" dirty="0"/>
              <a:t>Hospital wide</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What We Did</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0990" y="3888422"/>
            <a:ext cx="2628900" cy="1743075"/>
          </a:xfrm>
          <a:prstGeom prst="rect">
            <a:avLst/>
          </a:prstGeom>
        </p:spPr>
      </p:pic>
    </p:spTree>
    <p:extLst>
      <p:ext uri="{BB962C8B-B14F-4D97-AF65-F5344CB8AC3E}">
        <p14:creationId xmlns:p14="http://schemas.microsoft.com/office/powerpoint/2010/main" val="733010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Already occurring in some specialties</a:t>
            </a:r>
          </a:p>
          <a:p>
            <a:endParaRPr lang="en-US" dirty="0"/>
          </a:p>
          <a:p>
            <a:r>
              <a:rPr lang="en-US" dirty="0"/>
              <a:t>Occurring but not together</a:t>
            </a:r>
          </a:p>
          <a:p>
            <a:pPr lvl="1"/>
            <a:r>
              <a:rPr lang="en-US" dirty="0"/>
              <a:t>Chairman even attend two different meetings</a:t>
            </a:r>
          </a:p>
          <a:p>
            <a:pPr lvl="1"/>
            <a:r>
              <a:rPr lang="en-US" dirty="0"/>
              <a:t>Change time to incorporate both</a:t>
            </a:r>
          </a:p>
          <a:p>
            <a:pPr lvl="1"/>
            <a:endParaRPr lang="en-US" dirty="0"/>
          </a:p>
          <a:p>
            <a:r>
              <a:rPr lang="en-US" dirty="0"/>
              <a:t>Communication initially, move on to patient care and quality improvement after</a:t>
            </a:r>
          </a:p>
          <a:p>
            <a:endParaRPr lang="en-US" dirty="0"/>
          </a:p>
          <a:p>
            <a:r>
              <a:rPr lang="en-US" dirty="0"/>
              <a:t>More friendly work environment – understanding of one another's daily goals</a:t>
            </a:r>
          </a:p>
        </p:txBody>
      </p:sp>
      <p:sp>
        <p:nvSpPr>
          <p:cNvPr id="3" name="Title 2"/>
          <p:cNvSpPr>
            <a:spLocks noGrp="1"/>
          </p:cNvSpPr>
          <p:nvPr>
            <p:ph type="title"/>
          </p:nvPr>
        </p:nvSpPr>
        <p:spPr/>
        <p:txBody>
          <a:bodyPr/>
          <a:lstStyle/>
          <a:p>
            <a:r>
              <a:rPr lang="en-US" dirty="0"/>
              <a:t>What We Found</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spTree>
    <p:extLst>
      <p:ext uri="{BB962C8B-B14F-4D97-AF65-F5344CB8AC3E}">
        <p14:creationId xmlns:p14="http://schemas.microsoft.com/office/powerpoint/2010/main" val="2644639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Interdisciplinary committees will be formed for the major medical specialties e.g. Medicine, Surgery, Pediatrics, Obstetrics-Gynecology. The committees will include nursing leadership from the different clinical units and chief residents and/or senior residents from the relevant service.  Committees will meet at least monthly and more frequently as needed to discuss issues related to physician-nursing collaboration. Minutes will be taken for this meeting by an individual designated by the committee. </a:t>
            </a:r>
          </a:p>
        </p:txBody>
      </p:sp>
      <p:sp>
        <p:nvSpPr>
          <p:cNvPr id="3" name="Title 2"/>
          <p:cNvSpPr>
            <a:spLocks noGrp="1"/>
          </p:cNvSpPr>
          <p:nvPr>
            <p:ph type="title"/>
          </p:nvPr>
        </p:nvSpPr>
        <p:spPr/>
        <p:txBody>
          <a:bodyPr/>
          <a:lstStyle/>
          <a:p>
            <a:r>
              <a:rPr lang="en-US" dirty="0"/>
              <a:t>What We Did – Follow Up</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spTree>
    <p:extLst>
      <p:ext uri="{BB962C8B-B14F-4D97-AF65-F5344CB8AC3E}">
        <p14:creationId xmlns:p14="http://schemas.microsoft.com/office/powerpoint/2010/main" val="379853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250" y="246466"/>
            <a:ext cx="6526006" cy="1325563"/>
          </a:xfrm>
        </p:spPr>
        <p:txBody>
          <a:bodyPr/>
          <a:lstStyle/>
          <a:p>
            <a:r>
              <a:rPr lang="en-US" dirty="0"/>
              <a:t>Introducing Your Presenter</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sp>
        <p:nvSpPr>
          <p:cNvPr id="6" name="Content Placeholder 1">
            <a:extLst>
              <a:ext uri="{FF2B5EF4-FFF2-40B4-BE49-F238E27FC236}">
                <a16:creationId xmlns:a16="http://schemas.microsoft.com/office/drawing/2014/main" id="{338BD320-7723-3C42-90E6-73FA0740E6DE}"/>
              </a:ext>
            </a:extLst>
          </p:cNvPr>
          <p:cNvSpPr txBox="1">
            <a:spLocks/>
          </p:cNvSpPr>
          <p:nvPr/>
        </p:nvSpPr>
        <p:spPr>
          <a:xfrm>
            <a:off x="3526310" y="1338522"/>
            <a:ext cx="5177480" cy="440864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endParaRPr lang="en-US" b="1" dirty="0"/>
          </a:p>
          <a:p>
            <a:pPr marL="0" indent="0" algn="ctr" fontAlgn="auto">
              <a:spcAft>
                <a:spcPts val="0"/>
              </a:spcAft>
              <a:buFont typeface="Arial" panose="020B0604020202020204" pitchFamily="34" charset="0"/>
              <a:buNone/>
            </a:pPr>
            <a:r>
              <a:rPr lang="en-US" b="1" dirty="0"/>
              <a:t>Amy </a:t>
            </a:r>
            <a:r>
              <a:rPr lang="en-US" dirty="0"/>
              <a:t>Lefkovic</a:t>
            </a:r>
            <a:r>
              <a:rPr lang="en-US" b="1" dirty="0"/>
              <a:t>, MHA</a:t>
            </a:r>
          </a:p>
          <a:p>
            <a:pPr marL="0" indent="0" fontAlgn="auto">
              <a:spcAft>
                <a:spcPts val="0"/>
              </a:spcAft>
              <a:buFont typeface="Arial" panose="020B0604020202020204" pitchFamily="34" charset="0"/>
              <a:buNone/>
            </a:pPr>
            <a:endParaRPr lang="en-US" b="1" dirty="0"/>
          </a:p>
          <a:p>
            <a:pPr fontAlgn="auto">
              <a:spcAft>
                <a:spcPts val="0"/>
              </a:spcAft>
            </a:pPr>
            <a:r>
              <a:rPr lang="en-US" sz="1800" b="0" dirty="0"/>
              <a:t>Received her Bachelors Degree in Health Information Management from Kean University</a:t>
            </a:r>
          </a:p>
          <a:p>
            <a:pPr fontAlgn="auto">
              <a:spcAft>
                <a:spcPts val="0"/>
              </a:spcAft>
            </a:pPr>
            <a:r>
              <a:rPr lang="en-US" sz="1800" b="0" dirty="0"/>
              <a:t>Began her career in Graduate Medical Education (GME) at Hospital for Special Surgery as the Radiology Fellowship Program Coordinator</a:t>
            </a:r>
          </a:p>
          <a:p>
            <a:pPr fontAlgn="auto">
              <a:spcAft>
                <a:spcPts val="0"/>
              </a:spcAft>
            </a:pPr>
            <a:r>
              <a:rPr lang="en-US" sz="1800" b="0" dirty="0"/>
              <a:t>Received her Masters degree in Healthcare Administration from Seton Hall University</a:t>
            </a:r>
          </a:p>
          <a:p>
            <a:pPr fontAlgn="auto">
              <a:spcAft>
                <a:spcPts val="0"/>
              </a:spcAft>
            </a:pPr>
            <a:r>
              <a:rPr lang="en-US" sz="1800" b="0" dirty="0"/>
              <a:t>Continued her career in GME at Lutheran Medical Center as the OB/GYN Residency Coordinator</a:t>
            </a:r>
          </a:p>
          <a:p>
            <a:pPr fontAlgn="auto">
              <a:spcAft>
                <a:spcPts val="0"/>
              </a:spcAft>
            </a:pPr>
            <a:r>
              <a:rPr lang="en-US" sz="1800" b="0" dirty="0"/>
              <a:t>Is currently the Manager of GME and Academic Affairs at Staten Island University Hospital</a:t>
            </a:r>
          </a:p>
          <a:p>
            <a:pPr fontAlgn="auto">
              <a:spcAft>
                <a:spcPts val="0"/>
              </a:spcAft>
            </a:pPr>
            <a:endParaRPr lang="en-US" b="0" dirty="0"/>
          </a:p>
        </p:txBody>
      </p:sp>
      <p:pic>
        <p:nvPicPr>
          <p:cNvPr id="9" name="Picture 8">
            <a:extLst>
              <a:ext uri="{FF2B5EF4-FFF2-40B4-BE49-F238E27FC236}">
                <a16:creationId xmlns:a16="http://schemas.microsoft.com/office/drawing/2014/main" id="{BD506173-127F-364C-AAAE-D00CBBF55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5271" y="2200301"/>
            <a:ext cx="2703470" cy="3498608"/>
          </a:xfrm>
          <a:prstGeom prst="rect">
            <a:avLst/>
          </a:prstGeom>
        </p:spPr>
      </p:pic>
    </p:spTree>
    <p:extLst>
      <p:ext uri="{BB962C8B-B14F-4D97-AF65-F5344CB8AC3E}">
        <p14:creationId xmlns:p14="http://schemas.microsoft.com/office/powerpoint/2010/main" val="231833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Hospital wide committee will convene quarterly and will include nurse managers, nursing leadership and chief residents. The focus of this committee will be hospital-wide issues, identification of best practices from the individual specialty committees and joint problem solving of challenges identified by individual committees. Minutes will be taken for this meeting by an individual designated by the committee.</a:t>
            </a:r>
          </a:p>
        </p:txBody>
      </p:sp>
      <p:sp>
        <p:nvSpPr>
          <p:cNvPr id="3" name="Title 2"/>
          <p:cNvSpPr>
            <a:spLocks noGrp="1"/>
          </p:cNvSpPr>
          <p:nvPr>
            <p:ph type="title"/>
          </p:nvPr>
        </p:nvSpPr>
        <p:spPr/>
        <p:txBody>
          <a:bodyPr/>
          <a:lstStyle/>
          <a:p>
            <a:r>
              <a:rPr lang="en-US" dirty="0"/>
              <a:t>What We Did – Follow Up</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30</a:t>
            </a:fld>
            <a:endParaRPr lang="en-US" altLang="en-US" dirty="0"/>
          </a:p>
        </p:txBody>
      </p:sp>
    </p:spTree>
    <p:extLst>
      <p:ext uri="{BB962C8B-B14F-4D97-AF65-F5344CB8AC3E}">
        <p14:creationId xmlns:p14="http://schemas.microsoft.com/office/powerpoint/2010/main" val="535957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ACGME surveys</a:t>
            </a:r>
          </a:p>
          <a:p>
            <a:endParaRPr lang="en-US" dirty="0"/>
          </a:p>
          <a:p>
            <a:r>
              <a:rPr lang="en-US" dirty="0"/>
              <a:t>Publish</a:t>
            </a:r>
          </a:p>
          <a:p>
            <a:endParaRPr lang="en-US" dirty="0"/>
          </a:p>
          <a:p>
            <a:r>
              <a:rPr lang="en-US" dirty="0"/>
              <a:t>360 evaluations</a:t>
            </a:r>
          </a:p>
          <a:p>
            <a:endParaRPr lang="en-US" dirty="0"/>
          </a:p>
          <a:p>
            <a:r>
              <a:rPr lang="en-US" dirty="0"/>
              <a:t>Morale</a:t>
            </a:r>
          </a:p>
          <a:p>
            <a:endParaRPr lang="en-US" dirty="0"/>
          </a:p>
          <a:p>
            <a:r>
              <a:rPr lang="en-US" dirty="0"/>
              <a:t>Patient satisfaction</a:t>
            </a:r>
          </a:p>
        </p:txBody>
      </p:sp>
      <p:sp>
        <p:nvSpPr>
          <p:cNvPr id="3" name="Title 2"/>
          <p:cNvSpPr>
            <a:spLocks noGrp="1"/>
          </p:cNvSpPr>
          <p:nvPr>
            <p:ph type="title"/>
          </p:nvPr>
        </p:nvSpPr>
        <p:spPr/>
        <p:txBody>
          <a:bodyPr/>
          <a:lstStyle/>
          <a:p>
            <a:r>
              <a:rPr lang="en-US" dirty="0"/>
              <a:t>Improving?</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4329113"/>
            <a:ext cx="2466975" cy="1847850"/>
          </a:xfrm>
          <a:prstGeom prst="rect">
            <a:avLst/>
          </a:prstGeom>
        </p:spPr>
      </p:pic>
    </p:spTree>
    <p:extLst>
      <p:ext uri="{BB962C8B-B14F-4D97-AF65-F5344CB8AC3E}">
        <p14:creationId xmlns:p14="http://schemas.microsoft.com/office/powerpoint/2010/main" val="546692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277" y="1158557"/>
            <a:ext cx="3957003" cy="3957003"/>
          </a:xfrm>
          <a:prstGeom prst="rect">
            <a:avLst/>
          </a:prstGeom>
        </p:spPr>
      </p:pic>
    </p:spTree>
    <p:extLst>
      <p:ext uri="{BB962C8B-B14F-4D97-AF65-F5344CB8AC3E}">
        <p14:creationId xmlns:p14="http://schemas.microsoft.com/office/powerpoint/2010/main" val="4218751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Resident Quality Care Collaborative Council – interdisciplinary </a:t>
            </a:r>
          </a:p>
          <a:p>
            <a:endParaRPr lang="en-US" dirty="0"/>
          </a:p>
          <a:p>
            <a:r>
              <a:rPr lang="en-US" dirty="0"/>
              <a:t>Invite other departments – </a:t>
            </a:r>
            <a:r>
              <a:rPr lang="en-US" dirty="0" err="1"/>
              <a:t>interprofessional</a:t>
            </a:r>
            <a:r>
              <a:rPr lang="en-US" dirty="0"/>
              <a:t> </a:t>
            </a:r>
          </a:p>
          <a:p>
            <a:endParaRPr lang="en-US" dirty="0"/>
          </a:p>
          <a:p>
            <a:r>
              <a:rPr lang="en-US" dirty="0"/>
              <a:t>Quality Improvement project</a:t>
            </a:r>
          </a:p>
          <a:p>
            <a:endParaRPr lang="en-US" dirty="0"/>
          </a:p>
          <a:p>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A Different Approach</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33</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3991610"/>
            <a:ext cx="2352675" cy="1943100"/>
          </a:xfrm>
          <a:prstGeom prst="rect">
            <a:avLst/>
          </a:prstGeom>
        </p:spPr>
      </p:pic>
    </p:spTree>
    <p:extLst>
      <p:ext uri="{BB962C8B-B14F-4D97-AF65-F5344CB8AC3E}">
        <p14:creationId xmlns:p14="http://schemas.microsoft.com/office/powerpoint/2010/main" val="2333128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Pebble in shoe</a:t>
            </a:r>
          </a:p>
          <a:p>
            <a:pPr lvl="1"/>
            <a:r>
              <a:rPr lang="en-US" dirty="0"/>
              <a:t>Cancelled laboratory work</a:t>
            </a:r>
          </a:p>
          <a:p>
            <a:endParaRPr lang="en-US" dirty="0"/>
          </a:p>
          <a:p>
            <a:r>
              <a:rPr lang="en-US" dirty="0"/>
              <a:t>Initial meeting with laboratory </a:t>
            </a:r>
          </a:p>
          <a:p>
            <a:pPr lvl="1"/>
            <a:r>
              <a:rPr lang="en-US" dirty="0"/>
              <a:t>He said she said</a:t>
            </a:r>
          </a:p>
          <a:p>
            <a:pPr lvl="1"/>
            <a:r>
              <a:rPr lang="en-US" dirty="0"/>
              <a:t>Need to learn the process takes time</a:t>
            </a:r>
          </a:p>
          <a:p>
            <a:endParaRPr lang="en-US" dirty="0"/>
          </a:p>
          <a:p>
            <a:r>
              <a:rPr lang="en-US" dirty="0"/>
              <a:t>Collaborate with Director of Laboratory</a:t>
            </a:r>
          </a:p>
          <a:p>
            <a:endParaRPr lang="en-US" dirty="0"/>
          </a:p>
          <a:p>
            <a:r>
              <a:rPr lang="en-US" dirty="0"/>
              <a:t>EMR glitches!</a:t>
            </a:r>
          </a:p>
          <a:p>
            <a:endParaRPr lang="en-US" dirty="0"/>
          </a:p>
          <a:p>
            <a:endParaRPr lang="en-US" dirty="0"/>
          </a:p>
        </p:txBody>
      </p:sp>
      <p:sp>
        <p:nvSpPr>
          <p:cNvPr id="3" name="Title 2"/>
          <p:cNvSpPr>
            <a:spLocks noGrp="1"/>
          </p:cNvSpPr>
          <p:nvPr>
            <p:ph type="title"/>
          </p:nvPr>
        </p:nvSpPr>
        <p:spPr/>
        <p:txBody>
          <a:bodyPr/>
          <a:lstStyle/>
          <a:p>
            <a:r>
              <a:rPr lang="en-US" dirty="0"/>
              <a:t>Global - Hospital Finding</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34</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1981200"/>
            <a:ext cx="3152775" cy="1447800"/>
          </a:xfrm>
          <a:prstGeom prst="rect">
            <a:avLst/>
          </a:prstGeom>
        </p:spPr>
      </p:pic>
    </p:spTree>
    <p:extLst>
      <p:ext uri="{BB962C8B-B14F-4D97-AF65-F5344CB8AC3E}">
        <p14:creationId xmlns:p14="http://schemas.microsoft.com/office/powerpoint/2010/main" val="767097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5400" dirty="0"/>
              <a:t>Not a clinician??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35</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669" y="2647950"/>
            <a:ext cx="4071403" cy="2167890"/>
          </a:xfrm>
          <a:prstGeom prst="rect">
            <a:avLst/>
          </a:prstGeom>
        </p:spPr>
      </p:pic>
    </p:spTree>
    <p:extLst>
      <p:ext uri="{BB962C8B-B14F-4D97-AF65-F5344CB8AC3E}">
        <p14:creationId xmlns:p14="http://schemas.microsoft.com/office/powerpoint/2010/main" val="2009075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CAUTI infections</a:t>
            </a:r>
          </a:p>
          <a:p>
            <a:endParaRPr lang="en-US" dirty="0"/>
          </a:p>
          <a:p>
            <a:r>
              <a:rPr lang="en-US" dirty="0"/>
              <a:t>Initial rates before and after</a:t>
            </a:r>
          </a:p>
          <a:p>
            <a:endParaRPr lang="en-US" dirty="0"/>
          </a:p>
          <a:p>
            <a:r>
              <a:rPr lang="en-US" dirty="0"/>
              <a:t>Create </a:t>
            </a:r>
            <a:r>
              <a:rPr lang="en-US" dirty="0" err="1"/>
              <a:t>powerpoint</a:t>
            </a:r>
            <a:r>
              <a:rPr lang="en-US" dirty="0"/>
              <a:t> </a:t>
            </a:r>
          </a:p>
          <a:p>
            <a:endParaRPr lang="en-US" dirty="0"/>
          </a:p>
          <a:p>
            <a:r>
              <a:rPr lang="en-US" dirty="0"/>
              <a:t>Share with environmental, dietary, dieticians etc. </a:t>
            </a:r>
          </a:p>
        </p:txBody>
      </p:sp>
      <p:sp>
        <p:nvSpPr>
          <p:cNvPr id="3" name="Title 2"/>
          <p:cNvSpPr>
            <a:spLocks noGrp="1"/>
          </p:cNvSpPr>
          <p:nvPr>
            <p:ph type="title"/>
          </p:nvPr>
        </p:nvSpPr>
        <p:spPr/>
        <p:txBody>
          <a:bodyPr/>
          <a:lstStyle/>
          <a:p>
            <a:r>
              <a:rPr lang="en-US" dirty="0"/>
              <a:t>Global - Share the Knowledge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210" y="3001010"/>
            <a:ext cx="3162300" cy="1181100"/>
          </a:xfrm>
          <a:prstGeom prst="rect">
            <a:avLst/>
          </a:prstGeom>
        </p:spPr>
      </p:pic>
    </p:spTree>
    <p:extLst>
      <p:ext uri="{BB962C8B-B14F-4D97-AF65-F5344CB8AC3E}">
        <p14:creationId xmlns:p14="http://schemas.microsoft.com/office/powerpoint/2010/main" val="465098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Learn something for patients and selves</a:t>
            </a:r>
          </a:p>
          <a:p>
            <a:endParaRPr lang="en-US" dirty="0"/>
          </a:p>
          <a:p>
            <a:r>
              <a:rPr lang="en-US" b="1" dirty="0">
                <a:solidFill>
                  <a:srgbClr val="FF0000"/>
                </a:solidFill>
              </a:rPr>
              <a:t>What is a resident?</a:t>
            </a:r>
          </a:p>
          <a:p>
            <a:endParaRPr lang="en-US" dirty="0"/>
          </a:p>
          <a:p>
            <a:r>
              <a:rPr lang="en-US" dirty="0"/>
              <a:t>Change in process</a:t>
            </a:r>
          </a:p>
        </p:txBody>
      </p:sp>
      <p:sp>
        <p:nvSpPr>
          <p:cNvPr id="3" name="Title 2"/>
          <p:cNvSpPr>
            <a:spLocks noGrp="1"/>
          </p:cNvSpPr>
          <p:nvPr>
            <p:ph type="title"/>
          </p:nvPr>
        </p:nvSpPr>
        <p:spPr/>
        <p:txBody>
          <a:bodyPr/>
          <a:lstStyle/>
          <a:p>
            <a:r>
              <a:rPr lang="en-US" dirty="0"/>
              <a:t>Share the Knowledge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37</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999" y="3027680"/>
            <a:ext cx="4007351" cy="3001645"/>
          </a:xfrm>
          <a:prstGeom prst="rect">
            <a:avLst/>
          </a:prstGeom>
        </p:spPr>
      </p:pic>
    </p:spTree>
    <p:extLst>
      <p:ext uri="{BB962C8B-B14F-4D97-AF65-F5344CB8AC3E}">
        <p14:creationId xmlns:p14="http://schemas.microsoft.com/office/powerpoint/2010/main" val="2072784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Tell faculty </a:t>
            </a:r>
          </a:p>
          <a:p>
            <a:endParaRPr lang="en-US" dirty="0"/>
          </a:p>
          <a:p>
            <a:r>
              <a:rPr lang="en-US" dirty="0"/>
              <a:t>Bring to GMEC</a:t>
            </a:r>
          </a:p>
          <a:p>
            <a:endParaRPr lang="en-US" dirty="0"/>
          </a:p>
          <a:p>
            <a:r>
              <a:rPr lang="en-US" dirty="0"/>
              <a:t>Share results</a:t>
            </a:r>
          </a:p>
        </p:txBody>
      </p:sp>
      <p:sp>
        <p:nvSpPr>
          <p:cNvPr id="3" name="Title 2"/>
          <p:cNvSpPr>
            <a:spLocks noGrp="1"/>
          </p:cNvSpPr>
          <p:nvPr>
            <p:ph type="title"/>
          </p:nvPr>
        </p:nvSpPr>
        <p:spPr/>
        <p:txBody>
          <a:bodyPr/>
          <a:lstStyle/>
          <a:p>
            <a:r>
              <a:rPr lang="en-US" dirty="0"/>
              <a:t>Communicate This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38</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979" y="3261360"/>
            <a:ext cx="3500146" cy="2555240"/>
          </a:xfrm>
          <a:prstGeom prst="rect">
            <a:avLst/>
          </a:prstGeom>
        </p:spPr>
      </p:pic>
    </p:spTree>
    <p:extLst>
      <p:ext uri="{BB962C8B-B14F-4D97-AF65-F5344CB8AC3E}">
        <p14:creationId xmlns:p14="http://schemas.microsoft.com/office/powerpoint/2010/main" val="3928129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Initial meetings</a:t>
            </a:r>
          </a:p>
          <a:p>
            <a:endParaRPr lang="en-US" dirty="0"/>
          </a:p>
          <a:p>
            <a:r>
              <a:rPr lang="en-US" dirty="0"/>
              <a:t>Schedules</a:t>
            </a:r>
          </a:p>
          <a:p>
            <a:endParaRPr lang="en-US" dirty="0"/>
          </a:p>
          <a:p>
            <a:r>
              <a:rPr lang="en-US" dirty="0"/>
              <a:t>Lack of participation</a:t>
            </a:r>
          </a:p>
        </p:txBody>
      </p:sp>
      <p:sp>
        <p:nvSpPr>
          <p:cNvPr id="3" name="Title 2"/>
          <p:cNvSpPr>
            <a:spLocks noGrp="1"/>
          </p:cNvSpPr>
          <p:nvPr>
            <p:ph type="title"/>
          </p:nvPr>
        </p:nvSpPr>
        <p:spPr/>
        <p:txBody>
          <a:bodyPr/>
          <a:lstStyle/>
          <a:p>
            <a:r>
              <a:rPr lang="en-US" dirty="0"/>
              <a:t>Disadvantages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39</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474" y="3342640"/>
            <a:ext cx="3444926" cy="2685415"/>
          </a:xfrm>
          <a:prstGeom prst="rect">
            <a:avLst/>
          </a:prstGeom>
        </p:spPr>
      </p:pic>
    </p:spTree>
    <p:extLst>
      <p:ext uri="{BB962C8B-B14F-4D97-AF65-F5344CB8AC3E}">
        <p14:creationId xmlns:p14="http://schemas.microsoft.com/office/powerpoint/2010/main" val="379525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 review the requirements pertaining to working in interdisciplinary/</a:t>
            </a:r>
            <a:r>
              <a:rPr lang="en-US" dirty="0" err="1"/>
              <a:t>interprofessional</a:t>
            </a:r>
            <a:r>
              <a:rPr lang="en-US" dirty="0"/>
              <a:t> teams</a:t>
            </a:r>
          </a:p>
          <a:p>
            <a:pPr marL="0" indent="0">
              <a:buNone/>
            </a:pPr>
            <a:endParaRPr lang="en-US" dirty="0"/>
          </a:p>
          <a:p>
            <a:r>
              <a:rPr lang="en-US" dirty="0"/>
              <a:t>To examine approaches to fulfilling the requirement </a:t>
            </a:r>
          </a:p>
          <a:p>
            <a:endParaRPr lang="en-US" dirty="0"/>
          </a:p>
          <a:p>
            <a:r>
              <a:rPr lang="en-US" dirty="0"/>
              <a:t>To determine ways in which to implement these approaches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n-US" dirty="0"/>
              <a:t>Goals and Objectives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Tree>
    <p:extLst>
      <p:ext uri="{BB962C8B-B14F-4D97-AF65-F5344CB8AC3E}">
        <p14:creationId xmlns:p14="http://schemas.microsoft.com/office/powerpoint/2010/main" val="74546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All work together</a:t>
            </a:r>
          </a:p>
          <a:p>
            <a:endParaRPr lang="en-US" dirty="0"/>
          </a:p>
          <a:p>
            <a:r>
              <a:rPr lang="en-US" dirty="0"/>
              <a:t>Increase patient safety</a:t>
            </a:r>
          </a:p>
          <a:p>
            <a:endParaRPr lang="en-US" dirty="0"/>
          </a:p>
          <a:p>
            <a:r>
              <a:rPr lang="en-US" dirty="0"/>
              <a:t>Increase quality improvement</a:t>
            </a:r>
          </a:p>
          <a:p>
            <a:endParaRPr lang="en-US" dirty="0"/>
          </a:p>
          <a:p>
            <a:r>
              <a:rPr lang="en-US" dirty="0"/>
              <a:t>Increase COMMUNICATION</a:t>
            </a:r>
          </a:p>
          <a:p>
            <a:endParaRPr lang="en-US" dirty="0"/>
          </a:p>
          <a:p>
            <a:r>
              <a:rPr lang="en-US" dirty="0"/>
              <a:t>Increase compliance</a:t>
            </a:r>
          </a:p>
        </p:txBody>
      </p:sp>
      <p:sp>
        <p:nvSpPr>
          <p:cNvPr id="3" name="Title 2"/>
          <p:cNvSpPr>
            <a:spLocks noGrp="1"/>
          </p:cNvSpPr>
          <p:nvPr>
            <p:ph type="title"/>
          </p:nvPr>
        </p:nvSpPr>
        <p:spPr/>
        <p:txBody>
          <a:bodyPr/>
          <a:lstStyle/>
          <a:p>
            <a:r>
              <a:rPr lang="en-US" dirty="0"/>
              <a:t>Advantages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40</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792" y="2913062"/>
            <a:ext cx="2619375" cy="1743075"/>
          </a:xfrm>
          <a:prstGeom prst="rect">
            <a:avLst/>
          </a:prstGeom>
        </p:spPr>
      </p:pic>
    </p:spTree>
    <p:extLst>
      <p:ext uri="{BB962C8B-B14F-4D97-AF65-F5344CB8AC3E}">
        <p14:creationId xmlns:p14="http://schemas.microsoft.com/office/powerpoint/2010/main" val="2067727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Who should be involved?</a:t>
            </a:r>
          </a:p>
          <a:p>
            <a:endParaRPr lang="en-US" dirty="0"/>
          </a:p>
          <a:p>
            <a:r>
              <a:rPr lang="en-US" dirty="0"/>
              <a:t>Decide on project or work on existing one?</a:t>
            </a:r>
          </a:p>
          <a:p>
            <a:endParaRPr lang="en-US" dirty="0"/>
          </a:p>
          <a:p>
            <a:r>
              <a:rPr lang="en-US" dirty="0"/>
              <a:t>Oversight?</a:t>
            </a:r>
          </a:p>
          <a:p>
            <a:pPr marL="0" indent="0">
              <a:buNone/>
            </a:pPr>
            <a:endParaRPr lang="en-US" dirty="0"/>
          </a:p>
        </p:txBody>
      </p:sp>
      <p:sp>
        <p:nvSpPr>
          <p:cNvPr id="3" name="Title 2"/>
          <p:cNvSpPr>
            <a:spLocks noGrp="1"/>
          </p:cNvSpPr>
          <p:nvPr>
            <p:ph type="title"/>
          </p:nvPr>
        </p:nvSpPr>
        <p:spPr/>
        <p:txBody>
          <a:bodyPr/>
          <a:lstStyle/>
          <a:p>
            <a:r>
              <a:rPr lang="en-US" dirty="0"/>
              <a:t>Decisions to be Made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41</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7" y="3729037"/>
            <a:ext cx="2143125" cy="2143125"/>
          </a:xfrm>
          <a:prstGeom prst="rect">
            <a:avLst/>
          </a:prstGeom>
        </p:spPr>
      </p:pic>
    </p:spTree>
    <p:extLst>
      <p:ext uri="{BB962C8B-B14F-4D97-AF65-F5344CB8AC3E}">
        <p14:creationId xmlns:p14="http://schemas.microsoft.com/office/powerpoint/2010/main" val="696008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200" dirty="0"/>
              <a:t>Don’t need to move mountains, </a:t>
            </a:r>
          </a:p>
          <a:p>
            <a:pPr marL="0" indent="0" algn="ctr">
              <a:buNone/>
            </a:pPr>
            <a:r>
              <a:rPr lang="en-US" sz="3200" dirty="0"/>
              <a:t>just need to work together</a:t>
            </a:r>
          </a:p>
        </p:txBody>
      </p:sp>
      <p:sp>
        <p:nvSpPr>
          <p:cNvPr id="3" name="Title 2"/>
          <p:cNvSpPr>
            <a:spLocks noGrp="1"/>
          </p:cNvSpPr>
          <p:nvPr>
            <p:ph type="title"/>
          </p:nvPr>
        </p:nvSpPr>
        <p:spPr/>
        <p:txBody>
          <a:bodyPr/>
          <a:lstStyle/>
          <a:p>
            <a:r>
              <a:rPr lang="en-US" dirty="0"/>
              <a:t>Reminder!</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42</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025" y="3332479"/>
            <a:ext cx="3248025" cy="1998785"/>
          </a:xfrm>
          <a:prstGeom prst="rect">
            <a:avLst/>
          </a:prstGeom>
        </p:spPr>
      </p:pic>
    </p:spTree>
    <p:extLst>
      <p:ext uri="{BB962C8B-B14F-4D97-AF65-F5344CB8AC3E}">
        <p14:creationId xmlns:p14="http://schemas.microsoft.com/office/powerpoint/2010/main" val="654058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86406"/>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br>
              <a:rPr lang="en-US" altLang="en-US" sz="1400" b="0" dirty="0">
                <a:solidFill>
                  <a:prstClr val="black"/>
                </a:solidFill>
                <a:latin typeface="+mn-lt"/>
                <a:ea typeface=""/>
                <a:cs typeface="Arial" panose="020B0604020202020204" pitchFamily="34" charset="0"/>
              </a:rPr>
            </a:br>
            <a:br>
              <a:rPr lang="en-US" altLang="en-US" sz="1400" b="0" dirty="0">
                <a:solidFill>
                  <a:prstClr val="black"/>
                </a:solidFill>
                <a:latin typeface="+mn-lt"/>
                <a:ea typeface=""/>
                <a:cs typeface="Arial" panose="020B0604020202020204" pitchFamily="34" charset="0"/>
              </a:rPr>
            </a:br>
            <a:r>
              <a:rPr lang="en-US" sz="1400" dirty="0">
                <a:latin typeface="+mn-lt"/>
              </a:rPr>
              <a:t>Meet the Experts – Fall Freebie </a:t>
            </a:r>
            <a:br>
              <a:rPr lang="en-US" sz="1400" dirty="0">
                <a:latin typeface="+mn-lt"/>
              </a:rPr>
            </a:br>
            <a:r>
              <a:rPr lang="en-US" altLang="en-US" sz="1400" b="0" dirty="0">
                <a:solidFill>
                  <a:prstClr val="black"/>
                </a:solidFill>
                <a:latin typeface="+mn-lt"/>
                <a:ea typeface=""/>
                <a:cs typeface="Arial" panose="020B0604020202020204" pitchFamily="34" charset="0"/>
              </a:rPr>
              <a:t>Thursday, November 19,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       Working with Struggling Learners</a:t>
            </a:r>
          </a:p>
          <a:p>
            <a:pPr algn="ctr">
              <a:lnSpc>
                <a:spcPct val="80000"/>
              </a:lnSpc>
              <a:defRPr/>
            </a:pPr>
            <a:r>
              <a:rPr lang="en-US" altLang="en-US" sz="1400" b="0" dirty="0">
                <a:solidFill>
                  <a:prstClr val="black"/>
                </a:solidFill>
                <a:latin typeface="+mn-lt"/>
                <a:ea typeface=""/>
                <a:cs typeface="Arial" panose="020B0604020202020204" pitchFamily="34" charset="0"/>
              </a:rPr>
              <a:t>          Thursday, December 3,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lvl="0" algn="ctr">
              <a:defRPr/>
            </a:pPr>
            <a:r>
              <a:rPr lang="en-US" sz="1400" dirty="0">
                <a:latin typeface="+mn-lt"/>
              </a:rPr>
              <a:t>DIO Role and Responsibilities: Keys to Success</a:t>
            </a:r>
          </a:p>
          <a:p>
            <a:pPr algn="ctr">
              <a:defRPr/>
            </a:pPr>
            <a:r>
              <a:rPr lang="en-US" altLang="en-US" sz="1400" b="0" dirty="0">
                <a:solidFill>
                  <a:prstClr val="black"/>
                </a:solidFill>
                <a:latin typeface="+mn-lt"/>
                <a:ea typeface=""/>
                <a:cs typeface="Arial" panose="020B0604020202020204" pitchFamily="34" charset="0"/>
              </a:rPr>
              <a:t>         Thursday, December 17,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lvl="0" algn="ctr">
              <a:defRPr/>
            </a:pPr>
            <a:r>
              <a:rPr lang="en-US" sz="1400" dirty="0">
                <a:latin typeface="+mn-lt"/>
              </a:rPr>
              <a:t>How to Manage Virtual Site Visit</a:t>
            </a:r>
            <a:br>
              <a:rPr lang="en-US" sz="1400" dirty="0">
                <a:latin typeface="+mn-lt"/>
              </a:rPr>
            </a:br>
            <a:r>
              <a:rPr lang="en-US" altLang="en-US" sz="1400" b="0" dirty="0">
                <a:solidFill>
                  <a:prstClr val="black"/>
                </a:solidFill>
                <a:latin typeface="+mn-lt"/>
                <a:ea typeface=""/>
                <a:cs typeface="Arial" panose="020B0604020202020204" pitchFamily="34" charset="0"/>
              </a:rPr>
              <a:t>Tuesday, January 5,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43</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6017032"/>
          </a:xfrm>
          <a:prstGeom prst="rect">
            <a:avLst/>
          </a:prstGeom>
          <a:noFill/>
        </p:spPr>
        <p:txBody>
          <a:bodyPr wrap="square" rtlCol="0">
            <a:spAutoFit/>
          </a:bodyPr>
          <a:lstStyle/>
          <a:p>
            <a:pPr algn="ctr"/>
            <a:br>
              <a:rPr lang="en-US" sz="1300" dirty="0">
                <a:solidFill>
                  <a:srgbClr val="0070C0"/>
                </a:solidFill>
                <a:latin typeface="Arial" panose="020B0604020202020204" pitchFamily="34" charset="0"/>
                <a:cs typeface="Arial" panose="020B0604020202020204" pitchFamily="34" charset="0"/>
              </a:rPr>
            </a:br>
            <a:r>
              <a:rPr lang="en-US" sz="1200" dirty="0">
                <a:solidFill>
                  <a:srgbClr val="0070C0"/>
                </a:solidFill>
                <a:latin typeface="+mn-lt"/>
                <a:cs typeface="Arial" panose="020B0604020202020204" pitchFamily="34" charset="0"/>
              </a:rPr>
              <a:t>Working with your Governing Board</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rPr>
              <a:t>Recognizing &amp; Addressing Precursors of Burnout: The Value of Shame Resiliency Training to Support Resident Well-Being</a:t>
            </a:r>
          </a:p>
          <a:p>
            <a:pPr algn="ctr"/>
            <a:endParaRPr lang="en-US" sz="1200" dirty="0">
              <a:solidFill>
                <a:srgbClr val="0070C0"/>
              </a:solidFill>
              <a:latin typeface="+mn-lt"/>
            </a:endParaRPr>
          </a:p>
          <a:p>
            <a:pPr algn="ctr"/>
            <a:r>
              <a:rPr lang="en-US" sz="1200" dirty="0">
                <a:solidFill>
                  <a:srgbClr val="0070C0"/>
                </a:solidFill>
                <a:latin typeface="+mn-lt"/>
                <a:cs typeface="Arial" panose="020B0604020202020204" pitchFamily="34" charset="0"/>
              </a:rPr>
              <a:t>Working with your IRB</a:t>
            </a:r>
          </a:p>
          <a:p>
            <a:pPr algn="ctr"/>
            <a:endParaRPr lang="en-US" sz="1200" dirty="0">
              <a:solidFill>
                <a:srgbClr val="0070C0"/>
              </a:solidFill>
              <a:latin typeface="+mn-lt"/>
            </a:endParaRPr>
          </a:p>
          <a:p>
            <a:pPr algn="ctr"/>
            <a:r>
              <a:rPr lang="en-US" sz="1200" dirty="0">
                <a:solidFill>
                  <a:srgbClr val="0070C0"/>
                </a:solidFill>
                <a:latin typeface="+mn-lt"/>
              </a:rPr>
              <a:t>Digging for Data II</a:t>
            </a:r>
          </a:p>
          <a:p>
            <a:pPr algn="ctr"/>
            <a:endParaRPr lang="en-US" sz="1200" dirty="0">
              <a:solidFill>
                <a:srgbClr val="0070C0"/>
              </a:solidFill>
              <a:latin typeface="+mn-lt"/>
            </a:endParaRPr>
          </a:p>
          <a:p>
            <a:pPr algn="ctr"/>
            <a:r>
              <a:rPr lang="en-US" sz="1200" dirty="0">
                <a:solidFill>
                  <a:srgbClr val="0070C0"/>
                </a:solidFill>
                <a:latin typeface="+mn-lt"/>
              </a:rPr>
              <a:t>Demystifying Diversity</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rPr>
              <a:t>Faculty Development Planning: Sponsoring Institution Role</a:t>
            </a:r>
          </a:p>
          <a:p>
            <a:pPr algn="ctr"/>
            <a:endParaRPr lang="en-US" sz="1200" dirty="0">
              <a:solidFill>
                <a:srgbClr val="0070C0"/>
              </a:solidFill>
              <a:latin typeface="+mn-lt"/>
            </a:endParaRPr>
          </a:p>
          <a:p>
            <a:pPr algn="ctr"/>
            <a:r>
              <a:rPr lang="en-US" sz="1200" dirty="0">
                <a:solidFill>
                  <a:srgbClr val="0070C0"/>
                </a:solidFill>
                <a:latin typeface="+mn-lt"/>
              </a:rPr>
              <a:t>ADS Annual Update: Best Practices</a:t>
            </a:r>
          </a:p>
          <a:p>
            <a:pPr algn="ctr"/>
            <a:endParaRPr lang="en-US" sz="1200" dirty="0">
              <a:solidFill>
                <a:srgbClr val="0070C0"/>
              </a:solidFill>
              <a:latin typeface="+mn-lt"/>
            </a:endParaRPr>
          </a:p>
          <a:p>
            <a:pPr algn="ctr"/>
            <a:r>
              <a:rPr lang="en-US" sz="1200" dirty="0">
                <a:solidFill>
                  <a:srgbClr val="0070C0"/>
                </a:solidFill>
                <a:latin typeface="+mn-lt"/>
              </a:rPr>
              <a:t>Graduate Medical Education Financing</a:t>
            </a:r>
          </a:p>
          <a:p>
            <a:pPr algn="ctr"/>
            <a:endParaRPr lang="en-US" sz="1200" dirty="0">
              <a:solidFill>
                <a:srgbClr val="0070C0"/>
              </a:solidFill>
              <a:latin typeface="+mn-lt"/>
            </a:endParaRPr>
          </a:p>
          <a:p>
            <a:pPr algn="ctr"/>
            <a:r>
              <a:rPr lang="en-US" sz="1200" dirty="0">
                <a:solidFill>
                  <a:srgbClr val="0070C0"/>
                </a:solidFill>
                <a:latin typeface="+mn-lt"/>
              </a:rPr>
              <a:t>Artificial Intelligence in Medicine:</a:t>
            </a:r>
            <a:br>
              <a:rPr lang="en-US" sz="1200" dirty="0">
                <a:solidFill>
                  <a:srgbClr val="0070C0"/>
                </a:solidFill>
                <a:latin typeface="+mn-lt"/>
              </a:rPr>
            </a:br>
            <a:r>
              <a:rPr lang="en-US" sz="1200" dirty="0">
                <a:solidFill>
                  <a:srgbClr val="0070C0"/>
                </a:solidFill>
                <a:latin typeface="+mn-lt"/>
              </a:rPr>
              <a:t> Its Impact on GME</a:t>
            </a:r>
          </a:p>
          <a:p>
            <a:pPr algn="ctr"/>
            <a:endParaRPr lang="en-US" sz="1200" dirty="0">
              <a:solidFill>
                <a:srgbClr val="0070C0"/>
              </a:solidFill>
              <a:latin typeface="+mn-lt"/>
            </a:endParaRPr>
          </a:p>
          <a:p>
            <a:pPr algn="ctr"/>
            <a:r>
              <a:rPr lang="en-US" sz="1200" dirty="0">
                <a:solidFill>
                  <a:srgbClr val="0070C0"/>
                </a:solidFill>
                <a:latin typeface="+mn-lt"/>
              </a:rPr>
              <a:t>Faculty Development – A More Specific Approach</a:t>
            </a:r>
          </a:p>
          <a:p>
            <a:pPr algn="ctr"/>
            <a:endParaRPr lang="en-US" sz="1300" dirty="0">
              <a:solidFill>
                <a:srgbClr val="0070C0"/>
              </a:solidFill>
              <a:latin typeface="+mn-lt"/>
            </a:endParaRP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Arial" panose="020B0604020202020204" pitchFamily="34" charset="0"/>
              <a:cs typeface="Arial" panose="020B0604020202020204" pitchFamily="34" charset="0"/>
            </a:endParaRPr>
          </a:p>
          <a:p>
            <a:pPr algn="ctr"/>
            <a:br>
              <a:rPr lang="en-US" sz="1300" b="1" dirty="0">
                <a:solidFill>
                  <a:srgbClr val="0070C0"/>
                </a:solidFill>
                <a:latin typeface="Arial" panose="020B0604020202020204" pitchFamily="34" charset="0"/>
                <a:cs typeface="Arial" panose="020B0604020202020204" pitchFamily="34" charset="0"/>
              </a:rPr>
            </a:br>
            <a:endParaRPr lang="en-US" sz="1600" b="1" dirty="0">
              <a:solidFill>
                <a:srgbClr val="0070C0"/>
              </a:solidFill>
            </a:endParaRPr>
          </a:p>
          <a:p>
            <a:pPr algn="ctr"/>
            <a:endParaRPr lang="en-US" sz="1600" b="1" dirty="0">
              <a:solidFill>
                <a:srgbClr val="0070C0"/>
              </a:solidFill>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custDataLst>
      <p:tags r:id="rId1"/>
    </p:custDataLst>
    <p:extLst>
      <p:ext uri="{BB962C8B-B14F-4D97-AF65-F5344CB8AC3E}">
        <p14:creationId xmlns:p14="http://schemas.microsoft.com/office/powerpoint/2010/main" val="3664909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838200" y="2146300"/>
            <a:ext cx="7677150" cy="3746500"/>
          </a:xfrm>
        </p:spPr>
        <p:txBody>
          <a:bodyPr>
            <a:normAutofit lnSpcReduction="10000"/>
          </a:bodyPr>
          <a:lstStyle/>
          <a:p>
            <a:pPr algn="ctr">
              <a:lnSpc>
                <a:spcPct val="80000"/>
              </a:lnSpc>
              <a:buNone/>
              <a:defRPr/>
            </a:pPr>
            <a:r>
              <a:rPr lang="en-US" sz="2000" b="1" dirty="0"/>
              <a:t>    </a:t>
            </a:r>
            <a:r>
              <a:rPr lang="en-US" sz="2000" dirty="0"/>
              <a:t>Partners in Medical Education, Inc. provides comprehensive consulting services to the GME community.  </a:t>
            </a:r>
          </a:p>
          <a:p>
            <a:pPr algn="ctr">
              <a:lnSpc>
                <a:spcPct val="80000"/>
              </a:lnSpc>
              <a:buNone/>
              <a:defRPr/>
            </a:pPr>
            <a:br>
              <a:rPr lang="en-US" sz="2000" dirty="0"/>
            </a:br>
            <a:br>
              <a:rPr lang="en-US" sz="2000" dirty="0"/>
            </a:br>
            <a:r>
              <a:rPr lang="en-US" sz="2400" b="1" dirty="0"/>
              <a:t>Partners in Medical Education</a:t>
            </a:r>
          </a:p>
          <a:p>
            <a:pPr algn="ctr">
              <a:lnSpc>
                <a:spcPct val="80000"/>
              </a:lnSpc>
              <a:buNone/>
              <a:defRPr/>
            </a:pPr>
            <a:r>
              <a:rPr lang="en-US" sz="2000" dirty="0"/>
              <a:t>724-864-7320  |  </a:t>
            </a:r>
            <a:r>
              <a:rPr lang="en-US" sz="2000" dirty="0">
                <a:solidFill>
                  <a:srgbClr val="FF0000"/>
                </a:solidFill>
                <a:hlinkClick r:id="rId3"/>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1800" dirty="0"/>
              <a:t> </a:t>
            </a:r>
            <a:r>
              <a:rPr lang="en-US" sz="2400" b="1" dirty="0"/>
              <a:t>Amy Lefkovic, MHA GME Consultant</a:t>
            </a:r>
          </a:p>
          <a:p>
            <a:pPr algn="ctr">
              <a:lnSpc>
                <a:spcPct val="80000"/>
              </a:lnSpc>
              <a:buNone/>
              <a:defRPr/>
            </a:pPr>
            <a:r>
              <a:rPr lang="en-US" sz="2400" dirty="0"/>
              <a:t>  </a:t>
            </a:r>
            <a:r>
              <a:rPr lang="en-US" sz="2000" dirty="0">
                <a:solidFill>
                  <a:srgbClr val="FF0000"/>
                </a:solidFill>
                <a:hlinkClick r:id="rId4"/>
              </a:rPr>
              <a:t>Amy@PartnersInMedEd.com</a:t>
            </a:r>
            <a:endParaRPr lang="en-US" sz="2000" dirty="0">
              <a:solidFill>
                <a:srgbClr val="FF0000"/>
              </a:solidFill>
            </a:endParaRPr>
          </a:p>
          <a:p>
            <a:pPr algn="ctr">
              <a:lnSpc>
                <a:spcPct val="80000"/>
              </a:lnSpc>
              <a:buNone/>
              <a:defRPr/>
            </a:pPr>
            <a:endParaRPr lang="en-US" sz="2400" b="1" dirty="0"/>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4">
            <a:extLst>
              <a:ext uri="{FF2B5EF4-FFF2-40B4-BE49-F238E27FC236}">
                <a16:creationId xmlns:a16="http://schemas.microsoft.com/office/drawing/2014/main" id="{07F74702-157B-2A42-BA88-0A99B9134EAB}"/>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44</a:t>
            </a:fld>
            <a:endParaRPr lang="en-US" altLang="en-US" dirty="0"/>
          </a:p>
        </p:txBody>
      </p:sp>
      <p:sp>
        <p:nvSpPr>
          <p:cNvPr id="10" name="Footer Placeholder 3">
            <a:extLst>
              <a:ext uri="{FF2B5EF4-FFF2-40B4-BE49-F238E27FC236}">
                <a16:creationId xmlns:a16="http://schemas.microsoft.com/office/drawing/2014/main" id="{F759BF14-2EAA-AD4F-A393-9B1159013CCF}"/>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171352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Northwell</a:t>
            </a:r>
            <a:r>
              <a:rPr lang="en-US" dirty="0"/>
              <a:t> Health</a:t>
            </a:r>
          </a:p>
          <a:p>
            <a:r>
              <a:rPr lang="en-US"/>
              <a:t>315 </a:t>
            </a:r>
            <a:r>
              <a:rPr lang="en-US" dirty="0"/>
              <a:t>residents and fellows </a:t>
            </a:r>
          </a:p>
          <a:p>
            <a:r>
              <a:rPr lang="en-US" dirty="0"/>
              <a:t>16 programs</a:t>
            </a:r>
          </a:p>
          <a:p>
            <a:pPr marL="0" indent="0">
              <a:buNone/>
            </a:pPr>
            <a:endParaRPr lang="en-US" dirty="0"/>
          </a:p>
        </p:txBody>
      </p:sp>
      <p:sp>
        <p:nvSpPr>
          <p:cNvPr id="3" name="Title 2"/>
          <p:cNvSpPr>
            <a:spLocks noGrp="1"/>
          </p:cNvSpPr>
          <p:nvPr>
            <p:ph type="title"/>
          </p:nvPr>
        </p:nvSpPr>
        <p:spPr/>
        <p:txBody>
          <a:bodyPr/>
          <a:lstStyle/>
          <a:p>
            <a:r>
              <a:rPr lang="en-US" dirty="0"/>
              <a:t>Staten Island University Hospital </a:t>
            </a:r>
            <a:r>
              <a:rPr lang="en-US" dirty="0" err="1"/>
              <a:t>Northwell</a:t>
            </a:r>
            <a:r>
              <a:rPr lang="en-US" dirty="0"/>
              <a:t> Health</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031" y="3248660"/>
            <a:ext cx="4541837"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42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Look at often</a:t>
            </a:r>
          </a:p>
          <a:p>
            <a:endParaRPr lang="en-US" dirty="0"/>
          </a:p>
          <a:p>
            <a:r>
              <a:rPr lang="en-US" dirty="0"/>
              <a:t>No pop quiz questions</a:t>
            </a:r>
          </a:p>
          <a:p>
            <a:pPr lvl="1"/>
            <a:r>
              <a:rPr lang="en-US" dirty="0"/>
              <a:t>ACGME faculty survey</a:t>
            </a:r>
          </a:p>
          <a:p>
            <a:pPr lvl="1"/>
            <a:r>
              <a:rPr lang="en-US" dirty="0"/>
              <a:t>ACGME resident survey </a:t>
            </a:r>
          </a:p>
        </p:txBody>
      </p:sp>
      <p:sp>
        <p:nvSpPr>
          <p:cNvPr id="3" name="Title 2"/>
          <p:cNvSpPr>
            <a:spLocks noGrp="1"/>
          </p:cNvSpPr>
          <p:nvPr>
            <p:ph type="title"/>
          </p:nvPr>
        </p:nvSpPr>
        <p:spPr/>
        <p:txBody>
          <a:bodyPr/>
          <a:lstStyle/>
          <a:p>
            <a:r>
              <a:rPr lang="en-US" dirty="0"/>
              <a:t>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613" y="3749040"/>
            <a:ext cx="3222197" cy="2136457"/>
          </a:xfrm>
          <a:prstGeom prst="rect">
            <a:avLst/>
          </a:prstGeom>
        </p:spPr>
      </p:pic>
    </p:spTree>
    <p:extLst>
      <p:ext uri="{BB962C8B-B14F-4D97-AF65-F5344CB8AC3E}">
        <p14:creationId xmlns:p14="http://schemas.microsoft.com/office/powerpoint/2010/main" val="78876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70138"/>
            <a:ext cx="7886700" cy="4438905"/>
          </a:xfrm>
        </p:spPr>
        <p:txBody>
          <a:bodyPr/>
          <a:lstStyle/>
          <a:p>
            <a:pPr marL="0" indent="0">
              <a:buNone/>
            </a:pPr>
            <a:r>
              <a:rPr lang="en-US" b="1" dirty="0"/>
              <a:t>Residents must demonstrate competence in:</a:t>
            </a:r>
          </a:p>
          <a:p>
            <a:pPr marL="0" indent="0">
              <a:buNone/>
            </a:pPr>
            <a:r>
              <a:rPr lang="en-US" dirty="0"/>
              <a:t>Coordinating patient care across the health care</a:t>
            </a:r>
          </a:p>
          <a:p>
            <a:pPr marL="0" indent="0">
              <a:buNone/>
            </a:pPr>
            <a:r>
              <a:rPr lang="en-US" dirty="0"/>
              <a:t>continuum and beyond as relevant to their</a:t>
            </a:r>
          </a:p>
          <a:p>
            <a:pPr marL="0" indent="0">
              <a:buNone/>
            </a:pPr>
            <a:r>
              <a:rPr lang="en-US" dirty="0"/>
              <a:t>clinical specialty;</a:t>
            </a:r>
          </a:p>
          <a:p>
            <a:pPr marL="0" indent="0">
              <a:buNone/>
            </a:pPr>
            <a:endParaRPr lang="en-US" dirty="0"/>
          </a:p>
        </p:txBody>
      </p:sp>
      <p:sp>
        <p:nvSpPr>
          <p:cNvPr id="3" name="Title 2"/>
          <p:cNvSpPr>
            <a:spLocks noGrp="1"/>
          </p:cNvSpPr>
          <p:nvPr>
            <p:ph type="title"/>
          </p:nvPr>
        </p:nvSpPr>
        <p:spPr/>
        <p:txBody>
          <a:bodyPr/>
          <a:lstStyle/>
          <a:p>
            <a:r>
              <a:rPr lang="en-US" dirty="0"/>
              <a:t>Requirements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265" y="4273232"/>
            <a:ext cx="3257550" cy="1400175"/>
          </a:xfrm>
          <a:prstGeom prst="rect">
            <a:avLst/>
          </a:prstGeom>
        </p:spPr>
      </p:pic>
    </p:spTree>
    <p:extLst>
      <p:ext uri="{BB962C8B-B14F-4D97-AF65-F5344CB8AC3E}">
        <p14:creationId xmlns:p14="http://schemas.microsoft.com/office/powerpoint/2010/main" val="250397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Every patient deserves to be treated as a whole person. Therefore it is recognized that any one component of the health care system does not meet the totality of the patient's needs. An appropriate transition plan requires coordination and forethought by an interdisciplinary team. The patient benefits from proper care and the system benefits from proper use of resources.</a:t>
            </a:r>
          </a:p>
        </p:txBody>
      </p:sp>
      <p:sp>
        <p:nvSpPr>
          <p:cNvPr id="3" name="Title 2"/>
          <p:cNvSpPr>
            <a:spLocks noGrp="1"/>
          </p:cNvSpPr>
          <p:nvPr>
            <p:ph type="title"/>
          </p:nvPr>
        </p:nvSpPr>
        <p:spPr/>
        <p:txBody>
          <a:bodyPr/>
          <a:lstStyle/>
          <a:p>
            <a:r>
              <a:rPr lang="en-US" dirty="0"/>
              <a:t>Background and Intent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spTree>
    <p:extLst>
      <p:ext uri="{BB962C8B-B14F-4D97-AF65-F5344CB8AC3E}">
        <p14:creationId xmlns:p14="http://schemas.microsoft.com/office/powerpoint/2010/main" val="56692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Working in </a:t>
            </a:r>
            <a:r>
              <a:rPr lang="en-US" dirty="0" err="1"/>
              <a:t>interprofessional</a:t>
            </a:r>
            <a:r>
              <a:rPr lang="en-US" dirty="0"/>
              <a:t> teams to enhance patient safety and improve patient care quality; </a:t>
            </a:r>
          </a:p>
          <a:p>
            <a:endParaRPr lang="en-US" dirty="0"/>
          </a:p>
          <a:p>
            <a:pPr marL="0" indent="0">
              <a:buNone/>
            </a:pPr>
            <a:r>
              <a:rPr lang="en-US" b="1" dirty="0"/>
              <a:t>Patient Safety</a:t>
            </a:r>
          </a:p>
          <a:p>
            <a:pPr marL="0" indent="0">
              <a:buNone/>
            </a:pPr>
            <a:r>
              <a:rPr lang="en-US" dirty="0"/>
              <a:t>The program must have a structure that</a:t>
            </a:r>
          </a:p>
          <a:p>
            <a:pPr marL="0" indent="0">
              <a:buNone/>
            </a:pPr>
            <a:r>
              <a:rPr lang="en-US" dirty="0"/>
              <a:t>promotes safe, </a:t>
            </a:r>
            <a:r>
              <a:rPr lang="en-US" dirty="0" err="1"/>
              <a:t>interprofessional</a:t>
            </a:r>
            <a:r>
              <a:rPr lang="en-US" dirty="0"/>
              <a:t>, team-based</a:t>
            </a:r>
          </a:p>
          <a:p>
            <a:pPr marL="0" indent="0">
              <a:buNone/>
            </a:pPr>
            <a:r>
              <a:rPr lang="en-US" dirty="0"/>
              <a:t>care.</a:t>
            </a:r>
          </a:p>
        </p:txBody>
      </p:sp>
      <p:sp>
        <p:nvSpPr>
          <p:cNvPr id="3" name="Title 2"/>
          <p:cNvSpPr>
            <a:spLocks noGrp="1"/>
          </p:cNvSpPr>
          <p:nvPr>
            <p:ph type="title"/>
          </p:nvPr>
        </p:nvSpPr>
        <p:spPr/>
        <p:txBody>
          <a:bodyPr/>
          <a:lstStyle/>
          <a:p>
            <a:r>
              <a:rPr lang="en-US" dirty="0"/>
              <a:t>Requirements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225" y="4764087"/>
            <a:ext cx="3171825" cy="1438275"/>
          </a:xfrm>
          <a:prstGeom prst="rect">
            <a:avLst/>
          </a:prstGeom>
        </p:spPr>
      </p:pic>
    </p:spTree>
    <p:extLst>
      <p:ext uri="{BB962C8B-B14F-4D97-AF65-F5344CB8AC3E}">
        <p14:creationId xmlns:p14="http://schemas.microsoft.com/office/powerpoint/2010/main" val="2021790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PME-2016</Template>
  <TotalTime>1383</TotalTime>
  <Words>1609</Words>
  <Application>Microsoft Macintosh PowerPoint</Application>
  <PresentationFormat>On-screen Show (4:3)</PresentationFormat>
  <Paragraphs>405</Paragraphs>
  <Slides>44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Comic Sans MS</vt:lpstr>
      <vt:lpstr>Wingdings</vt:lpstr>
      <vt:lpstr>PME-2016</vt:lpstr>
      <vt:lpstr>Partners Webinar Alert</vt:lpstr>
      <vt:lpstr>An Interdisciplinary Approach – Breaking Down the Wall</vt:lpstr>
      <vt:lpstr>Introducing Your Presenter</vt:lpstr>
      <vt:lpstr>Goals and Objectives</vt:lpstr>
      <vt:lpstr>Staten Island University Hospital Northwell Health</vt:lpstr>
      <vt:lpstr>Requirements</vt:lpstr>
      <vt:lpstr>Requirements </vt:lpstr>
      <vt:lpstr>Background and Intent</vt:lpstr>
      <vt:lpstr>Requirements </vt:lpstr>
      <vt:lpstr>Requirements</vt:lpstr>
      <vt:lpstr>Requirements</vt:lpstr>
      <vt:lpstr>Requirements</vt:lpstr>
      <vt:lpstr>Requirements</vt:lpstr>
      <vt:lpstr>Requirements</vt:lpstr>
      <vt:lpstr>ACGME Surveys</vt:lpstr>
      <vt:lpstr>Importance</vt:lpstr>
      <vt:lpstr>Importance</vt:lpstr>
      <vt:lpstr>PowerPoint Presentation</vt:lpstr>
      <vt:lpstr>Who Are They?</vt:lpstr>
      <vt:lpstr>Who Are They?</vt:lpstr>
      <vt:lpstr>PowerPoint Presentation</vt:lpstr>
      <vt:lpstr>Different Pictures</vt:lpstr>
      <vt:lpstr>Global - GME </vt:lpstr>
      <vt:lpstr>PowerPoint Presentation</vt:lpstr>
      <vt:lpstr>What We Did</vt:lpstr>
      <vt:lpstr>What We Did</vt:lpstr>
      <vt:lpstr>What We Did</vt:lpstr>
      <vt:lpstr>What We Found</vt:lpstr>
      <vt:lpstr>What We Did – Follow Up</vt:lpstr>
      <vt:lpstr>What We Did – Follow Up</vt:lpstr>
      <vt:lpstr>Improving?</vt:lpstr>
      <vt:lpstr>PowerPoint Presentation</vt:lpstr>
      <vt:lpstr>A Different Approach</vt:lpstr>
      <vt:lpstr>Global - Hospital Finding</vt:lpstr>
      <vt:lpstr>PowerPoint Presentation</vt:lpstr>
      <vt:lpstr>Global - Share the Knowledge</vt:lpstr>
      <vt:lpstr>Share the Knowledge</vt:lpstr>
      <vt:lpstr>Communicate This</vt:lpstr>
      <vt:lpstr>Disadvantages</vt:lpstr>
      <vt:lpstr>Advantages</vt:lpstr>
      <vt:lpstr>Decisions to be Made</vt:lpstr>
      <vt:lpstr>Reminder!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Douglas Knox</cp:lastModifiedBy>
  <cp:revision>111</cp:revision>
  <cp:lastPrinted>2020-08-27T20:48:48Z</cp:lastPrinted>
  <dcterms:created xsi:type="dcterms:W3CDTF">2016-03-20T11:36:31Z</dcterms:created>
  <dcterms:modified xsi:type="dcterms:W3CDTF">2020-11-04T16:25:10Z</dcterms:modified>
</cp:coreProperties>
</file>