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2"/>
  </p:notesMasterIdLst>
  <p:sldIdLst>
    <p:sldId id="256" r:id="rId2"/>
    <p:sldId id="291" r:id="rId3"/>
    <p:sldId id="257" r:id="rId4"/>
    <p:sldId id="258" r:id="rId5"/>
    <p:sldId id="295" r:id="rId6"/>
    <p:sldId id="297" r:id="rId7"/>
    <p:sldId id="294" r:id="rId8"/>
    <p:sldId id="309" r:id="rId9"/>
    <p:sldId id="299" r:id="rId10"/>
    <p:sldId id="298" r:id="rId11"/>
    <p:sldId id="300" r:id="rId12"/>
    <p:sldId id="303" r:id="rId13"/>
    <p:sldId id="301" r:id="rId14"/>
    <p:sldId id="302" r:id="rId15"/>
    <p:sldId id="310" r:id="rId16"/>
    <p:sldId id="311" r:id="rId17"/>
    <p:sldId id="269" r:id="rId18"/>
    <p:sldId id="304" r:id="rId19"/>
    <p:sldId id="316" r:id="rId20"/>
    <p:sldId id="305" r:id="rId21"/>
    <p:sldId id="306" r:id="rId22"/>
    <p:sldId id="317" r:id="rId23"/>
    <p:sldId id="315" r:id="rId24"/>
    <p:sldId id="313" r:id="rId25"/>
    <p:sldId id="308" r:id="rId26"/>
    <p:sldId id="307" r:id="rId27"/>
    <p:sldId id="314" r:id="rId28"/>
    <p:sldId id="274" r:id="rId29"/>
    <p:sldId id="292" r:id="rId30"/>
    <p:sldId id="293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1" autoAdjust="0"/>
    <p:restoredTop sz="94454" autoAdjust="0"/>
  </p:normalViewPr>
  <p:slideViewPr>
    <p:cSldViewPr>
      <p:cViewPr varScale="1">
        <p:scale>
          <a:sx n="95" d="100"/>
          <a:sy n="95" d="100"/>
        </p:scale>
        <p:origin x="103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D483D-2416-49D5-8692-DF88B6468AFD}" type="doc">
      <dgm:prSet loTypeId="urn:microsoft.com/office/officeart/2005/8/layout/vList3" loCatId="list" qsTypeId="urn:microsoft.com/office/officeart/2005/8/quickstyle/3d1" qsCatId="3D" csTypeId="urn:microsoft.com/office/officeart/2005/8/colors/accent6_1" csCatId="accent6" phldr="1"/>
      <dgm:spPr/>
    </dgm:pt>
    <dgm:pt modelId="{352014F4-F9BF-4C45-9743-4440F2551ACE}">
      <dgm:prSet phldrT="[Text]"/>
      <dgm:spPr/>
      <dgm:t>
        <a:bodyPr/>
        <a:lstStyle/>
        <a:p>
          <a:r>
            <a:rPr lang="en-US" dirty="0" smtClean="0"/>
            <a:t>Specific</a:t>
          </a:r>
          <a:endParaRPr lang="en-US" dirty="0"/>
        </a:p>
      </dgm:t>
    </dgm:pt>
    <dgm:pt modelId="{5E3CE3B7-FB0B-482E-905A-E94D836312FB}" type="parTrans" cxnId="{779BCB1D-D0C6-4007-81D8-8EF6A774EDE4}">
      <dgm:prSet/>
      <dgm:spPr/>
      <dgm:t>
        <a:bodyPr/>
        <a:lstStyle/>
        <a:p>
          <a:endParaRPr lang="en-US"/>
        </a:p>
      </dgm:t>
    </dgm:pt>
    <dgm:pt modelId="{422F9988-7E34-4535-85BC-789D53807AF3}" type="sibTrans" cxnId="{779BCB1D-D0C6-4007-81D8-8EF6A774EDE4}">
      <dgm:prSet/>
      <dgm:spPr/>
      <dgm:t>
        <a:bodyPr/>
        <a:lstStyle/>
        <a:p>
          <a:endParaRPr lang="en-US"/>
        </a:p>
      </dgm:t>
    </dgm:pt>
    <dgm:pt modelId="{F6FA7BE0-0B58-42E0-8174-E9EDD69F65E3}">
      <dgm:prSet phldrT="[Text]"/>
      <dgm:spPr/>
      <dgm:t>
        <a:bodyPr/>
        <a:lstStyle/>
        <a:p>
          <a:r>
            <a:rPr lang="en-US" dirty="0" smtClean="0"/>
            <a:t>Relevant</a:t>
          </a:r>
          <a:endParaRPr lang="en-US" dirty="0"/>
        </a:p>
      </dgm:t>
    </dgm:pt>
    <dgm:pt modelId="{2CBC0854-B692-431A-8372-C7FA555DFD3F}" type="parTrans" cxnId="{01E7A551-7F5B-459A-832C-64EC7F5A68B9}">
      <dgm:prSet/>
      <dgm:spPr/>
      <dgm:t>
        <a:bodyPr/>
        <a:lstStyle/>
        <a:p>
          <a:endParaRPr lang="en-US"/>
        </a:p>
      </dgm:t>
    </dgm:pt>
    <dgm:pt modelId="{ACB80FC4-F31D-4E58-87D1-9198E8FA0567}" type="sibTrans" cxnId="{01E7A551-7F5B-459A-832C-64EC7F5A68B9}">
      <dgm:prSet/>
      <dgm:spPr/>
      <dgm:t>
        <a:bodyPr/>
        <a:lstStyle/>
        <a:p>
          <a:endParaRPr lang="en-US"/>
        </a:p>
      </dgm:t>
    </dgm:pt>
    <dgm:pt modelId="{B20F1FBD-6C6B-4A31-A444-A420A6BBFC61}">
      <dgm:prSet phldrT="[Text]"/>
      <dgm:spPr/>
      <dgm:t>
        <a:bodyPr/>
        <a:lstStyle/>
        <a:p>
          <a:r>
            <a:rPr lang="en-US" dirty="0" smtClean="0"/>
            <a:t>Time-bound</a:t>
          </a:r>
          <a:endParaRPr lang="en-US" dirty="0"/>
        </a:p>
      </dgm:t>
    </dgm:pt>
    <dgm:pt modelId="{DE6C8A9C-118A-468C-B2D2-A6A7D534A46D}" type="parTrans" cxnId="{17669E1C-41CC-41F1-A8F9-2FC8638744FC}">
      <dgm:prSet/>
      <dgm:spPr/>
      <dgm:t>
        <a:bodyPr/>
        <a:lstStyle/>
        <a:p>
          <a:endParaRPr lang="en-US"/>
        </a:p>
      </dgm:t>
    </dgm:pt>
    <dgm:pt modelId="{C0700205-9F10-4D22-AE8F-A48C3632BE1E}" type="sibTrans" cxnId="{17669E1C-41CC-41F1-A8F9-2FC8638744FC}">
      <dgm:prSet/>
      <dgm:spPr/>
      <dgm:t>
        <a:bodyPr/>
        <a:lstStyle/>
        <a:p>
          <a:endParaRPr lang="en-US"/>
        </a:p>
      </dgm:t>
    </dgm:pt>
    <dgm:pt modelId="{9F01958A-18C3-4581-8028-C1ED03B65F7C}">
      <dgm:prSet/>
      <dgm:spPr/>
      <dgm:t>
        <a:bodyPr/>
        <a:lstStyle/>
        <a:p>
          <a:r>
            <a:rPr lang="en-US" dirty="0" smtClean="0"/>
            <a:t>Measureable</a:t>
          </a:r>
          <a:endParaRPr lang="en-US" dirty="0"/>
        </a:p>
      </dgm:t>
    </dgm:pt>
    <dgm:pt modelId="{44C0E815-3650-4B99-89A0-6D806ECF4EAF}" type="parTrans" cxnId="{FBDEA44E-A4F8-4CC1-8B85-C4041DB9171C}">
      <dgm:prSet/>
      <dgm:spPr/>
      <dgm:t>
        <a:bodyPr/>
        <a:lstStyle/>
        <a:p>
          <a:endParaRPr lang="en-US"/>
        </a:p>
      </dgm:t>
    </dgm:pt>
    <dgm:pt modelId="{F485BCBB-B0DA-446B-84BE-4B9ED497F89E}" type="sibTrans" cxnId="{FBDEA44E-A4F8-4CC1-8B85-C4041DB9171C}">
      <dgm:prSet/>
      <dgm:spPr/>
      <dgm:t>
        <a:bodyPr/>
        <a:lstStyle/>
        <a:p>
          <a:endParaRPr lang="en-US"/>
        </a:p>
      </dgm:t>
    </dgm:pt>
    <dgm:pt modelId="{BE22F3B0-7463-4A62-AB14-06E1262C24F3}">
      <dgm:prSet/>
      <dgm:spPr/>
      <dgm:t>
        <a:bodyPr/>
        <a:lstStyle/>
        <a:p>
          <a:r>
            <a:rPr lang="en-US" dirty="0" smtClean="0"/>
            <a:t>Attainable</a:t>
          </a:r>
          <a:endParaRPr lang="en-US" dirty="0"/>
        </a:p>
      </dgm:t>
    </dgm:pt>
    <dgm:pt modelId="{F2E7C25A-E211-4F62-91BD-B38E97BDCB41}" type="parTrans" cxnId="{400C9BDE-E13B-4876-83FC-2AC3D46B1134}">
      <dgm:prSet/>
      <dgm:spPr/>
      <dgm:t>
        <a:bodyPr/>
        <a:lstStyle/>
        <a:p>
          <a:endParaRPr lang="en-US"/>
        </a:p>
      </dgm:t>
    </dgm:pt>
    <dgm:pt modelId="{B2CCDFC0-E213-45AF-9706-95EFDFC86BDD}" type="sibTrans" cxnId="{400C9BDE-E13B-4876-83FC-2AC3D46B1134}">
      <dgm:prSet/>
      <dgm:spPr/>
      <dgm:t>
        <a:bodyPr/>
        <a:lstStyle/>
        <a:p>
          <a:endParaRPr lang="en-US"/>
        </a:p>
      </dgm:t>
    </dgm:pt>
    <dgm:pt modelId="{25E9B7DE-B44C-4E41-B87F-0C670C05ACC4}" type="pres">
      <dgm:prSet presAssocID="{C52D483D-2416-49D5-8692-DF88B6468AFD}" presName="linearFlow" presStyleCnt="0">
        <dgm:presLayoutVars>
          <dgm:dir/>
          <dgm:resizeHandles val="exact"/>
        </dgm:presLayoutVars>
      </dgm:prSet>
      <dgm:spPr/>
    </dgm:pt>
    <dgm:pt modelId="{1A3CA830-3116-4033-9DFA-80AB267E6A82}" type="pres">
      <dgm:prSet presAssocID="{352014F4-F9BF-4C45-9743-4440F2551ACE}" presName="composite" presStyleCnt="0"/>
      <dgm:spPr/>
    </dgm:pt>
    <dgm:pt modelId="{973F32E9-303C-4137-92CA-ADFEF0E5D644}" type="pres">
      <dgm:prSet presAssocID="{352014F4-F9BF-4C45-9743-4440F2551ACE}" presName="imgShp" presStyleLbl="fgImgPlace1" presStyleIdx="0" presStyleCnt="5"/>
      <dgm:spPr/>
    </dgm:pt>
    <dgm:pt modelId="{07C90863-26C6-4DF8-92FB-F35FC2790596}" type="pres">
      <dgm:prSet presAssocID="{352014F4-F9BF-4C45-9743-4440F2551AC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AE892-41AB-4B0D-BCCA-B740E0373318}" type="pres">
      <dgm:prSet presAssocID="{422F9988-7E34-4535-85BC-789D53807AF3}" presName="spacing" presStyleCnt="0"/>
      <dgm:spPr/>
    </dgm:pt>
    <dgm:pt modelId="{9168638E-A0ED-4B6C-9B83-2784CF6FD32B}" type="pres">
      <dgm:prSet presAssocID="{9F01958A-18C3-4581-8028-C1ED03B65F7C}" presName="composite" presStyleCnt="0"/>
      <dgm:spPr/>
    </dgm:pt>
    <dgm:pt modelId="{A81D3127-E21A-470A-AA19-9EDCA57179B6}" type="pres">
      <dgm:prSet presAssocID="{9F01958A-18C3-4581-8028-C1ED03B65F7C}" presName="imgShp" presStyleLbl="fgImgPlace1" presStyleIdx="1" presStyleCnt="5"/>
      <dgm:spPr/>
    </dgm:pt>
    <dgm:pt modelId="{BACE1FC1-E993-4CF1-8D38-761823204EFF}" type="pres">
      <dgm:prSet presAssocID="{9F01958A-18C3-4581-8028-C1ED03B65F7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54F7D-3DA8-44C8-9101-0FA0E5D60269}" type="pres">
      <dgm:prSet presAssocID="{F485BCBB-B0DA-446B-84BE-4B9ED497F89E}" presName="spacing" presStyleCnt="0"/>
      <dgm:spPr/>
    </dgm:pt>
    <dgm:pt modelId="{B81D5684-FA91-4332-95E4-223CD447984C}" type="pres">
      <dgm:prSet presAssocID="{BE22F3B0-7463-4A62-AB14-06E1262C24F3}" presName="composite" presStyleCnt="0"/>
      <dgm:spPr/>
    </dgm:pt>
    <dgm:pt modelId="{EC9BE187-5158-40A4-9E1B-C2358A6F4233}" type="pres">
      <dgm:prSet presAssocID="{BE22F3B0-7463-4A62-AB14-06E1262C24F3}" presName="imgShp" presStyleLbl="fgImgPlace1" presStyleIdx="2" presStyleCnt="5"/>
      <dgm:spPr/>
    </dgm:pt>
    <dgm:pt modelId="{5C87BC8D-7ACB-4666-9A5B-66295B6BA01A}" type="pres">
      <dgm:prSet presAssocID="{BE22F3B0-7463-4A62-AB14-06E1262C24F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608E8-283F-42EF-A2E5-EE21B4E5DD4B}" type="pres">
      <dgm:prSet presAssocID="{B2CCDFC0-E213-45AF-9706-95EFDFC86BDD}" presName="spacing" presStyleCnt="0"/>
      <dgm:spPr/>
    </dgm:pt>
    <dgm:pt modelId="{682639FF-E41B-4FE7-A88C-606DE5635B02}" type="pres">
      <dgm:prSet presAssocID="{F6FA7BE0-0B58-42E0-8174-E9EDD69F65E3}" presName="composite" presStyleCnt="0"/>
      <dgm:spPr/>
    </dgm:pt>
    <dgm:pt modelId="{25299CCB-27C9-4610-92B6-9689C01D599E}" type="pres">
      <dgm:prSet presAssocID="{F6FA7BE0-0B58-42E0-8174-E9EDD69F65E3}" presName="imgShp" presStyleLbl="fgImgPlace1" presStyleIdx="3" presStyleCnt="5"/>
      <dgm:spPr/>
    </dgm:pt>
    <dgm:pt modelId="{69306AEE-E29A-425C-AD5F-67383DA932B9}" type="pres">
      <dgm:prSet presAssocID="{F6FA7BE0-0B58-42E0-8174-E9EDD69F65E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8F189-69E8-4592-8105-5F152BBBE14D}" type="pres">
      <dgm:prSet presAssocID="{ACB80FC4-F31D-4E58-87D1-9198E8FA0567}" presName="spacing" presStyleCnt="0"/>
      <dgm:spPr/>
    </dgm:pt>
    <dgm:pt modelId="{82102E81-316D-4B24-B474-40C378BCAE87}" type="pres">
      <dgm:prSet presAssocID="{B20F1FBD-6C6B-4A31-A444-A420A6BBFC61}" presName="composite" presStyleCnt="0"/>
      <dgm:spPr/>
    </dgm:pt>
    <dgm:pt modelId="{890A58EF-34EB-4BF7-B6E3-6B9886EAC257}" type="pres">
      <dgm:prSet presAssocID="{B20F1FBD-6C6B-4A31-A444-A420A6BBFC61}" presName="imgShp" presStyleLbl="fgImgPlace1" presStyleIdx="4" presStyleCnt="5"/>
      <dgm:spPr/>
    </dgm:pt>
    <dgm:pt modelId="{E076F1B4-0B0C-4BB2-99E5-7D8BBA75E45D}" type="pres">
      <dgm:prSet presAssocID="{B20F1FBD-6C6B-4A31-A444-A420A6BBFC6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EA44E-A4F8-4CC1-8B85-C4041DB9171C}" srcId="{C52D483D-2416-49D5-8692-DF88B6468AFD}" destId="{9F01958A-18C3-4581-8028-C1ED03B65F7C}" srcOrd="1" destOrd="0" parTransId="{44C0E815-3650-4B99-89A0-6D806ECF4EAF}" sibTransId="{F485BCBB-B0DA-446B-84BE-4B9ED497F89E}"/>
    <dgm:cxn modelId="{400C9BDE-E13B-4876-83FC-2AC3D46B1134}" srcId="{C52D483D-2416-49D5-8692-DF88B6468AFD}" destId="{BE22F3B0-7463-4A62-AB14-06E1262C24F3}" srcOrd="2" destOrd="0" parTransId="{F2E7C25A-E211-4F62-91BD-B38E97BDCB41}" sibTransId="{B2CCDFC0-E213-45AF-9706-95EFDFC86BDD}"/>
    <dgm:cxn modelId="{7DD2CD1C-6BB8-46C3-87C3-0EDB7547F505}" type="presOf" srcId="{F6FA7BE0-0B58-42E0-8174-E9EDD69F65E3}" destId="{69306AEE-E29A-425C-AD5F-67383DA932B9}" srcOrd="0" destOrd="0" presId="urn:microsoft.com/office/officeart/2005/8/layout/vList3"/>
    <dgm:cxn modelId="{9A126BE7-C896-4FA0-92C2-9F7F7B0CA205}" type="presOf" srcId="{BE22F3B0-7463-4A62-AB14-06E1262C24F3}" destId="{5C87BC8D-7ACB-4666-9A5B-66295B6BA01A}" srcOrd="0" destOrd="0" presId="urn:microsoft.com/office/officeart/2005/8/layout/vList3"/>
    <dgm:cxn modelId="{01E7A551-7F5B-459A-832C-64EC7F5A68B9}" srcId="{C52D483D-2416-49D5-8692-DF88B6468AFD}" destId="{F6FA7BE0-0B58-42E0-8174-E9EDD69F65E3}" srcOrd="3" destOrd="0" parTransId="{2CBC0854-B692-431A-8372-C7FA555DFD3F}" sibTransId="{ACB80FC4-F31D-4E58-87D1-9198E8FA0567}"/>
    <dgm:cxn modelId="{779BCB1D-D0C6-4007-81D8-8EF6A774EDE4}" srcId="{C52D483D-2416-49D5-8692-DF88B6468AFD}" destId="{352014F4-F9BF-4C45-9743-4440F2551ACE}" srcOrd="0" destOrd="0" parTransId="{5E3CE3B7-FB0B-482E-905A-E94D836312FB}" sibTransId="{422F9988-7E34-4535-85BC-789D53807AF3}"/>
    <dgm:cxn modelId="{17669E1C-41CC-41F1-A8F9-2FC8638744FC}" srcId="{C52D483D-2416-49D5-8692-DF88B6468AFD}" destId="{B20F1FBD-6C6B-4A31-A444-A420A6BBFC61}" srcOrd="4" destOrd="0" parTransId="{DE6C8A9C-118A-468C-B2D2-A6A7D534A46D}" sibTransId="{C0700205-9F10-4D22-AE8F-A48C3632BE1E}"/>
    <dgm:cxn modelId="{5720DA51-D228-4266-8DFB-03A850A1A4DF}" type="presOf" srcId="{B20F1FBD-6C6B-4A31-A444-A420A6BBFC61}" destId="{E076F1B4-0B0C-4BB2-99E5-7D8BBA75E45D}" srcOrd="0" destOrd="0" presId="urn:microsoft.com/office/officeart/2005/8/layout/vList3"/>
    <dgm:cxn modelId="{4A61D5B6-D0DA-4ED5-831A-332ECD96119D}" type="presOf" srcId="{9F01958A-18C3-4581-8028-C1ED03B65F7C}" destId="{BACE1FC1-E993-4CF1-8D38-761823204EFF}" srcOrd="0" destOrd="0" presId="urn:microsoft.com/office/officeart/2005/8/layout/vList3"/>
    <dgm:cxn modelId="{49E61788-F9CB-4C1E-AC5C-C2928CF88E96}" type="presOf" srcId="{352014F4-F9BF-4C45-9743-4440F2551ACE}" destId="{07C90863-26C6-4DF8-92FB-F35FC2790596}" srcOrd="0" destOrd="0" presId="urn:microsoft.com/office/officeart/2005/8/layout/vList3"/>
    <dgm:cxn modelId="{5DC00570-0CEC-4A49-950F-F8138CA5C358}" type="presOf" srcId="{C52D483D-2416-49D5-8692-DF88B6468AFD}" destId="{25E9B7DE-B44C-4E41-B87F-0C670C05ACC4}" srcOrd="0" destOrd="0" presId="urn:microsoft.com/office/officeart/2005/8/layout/vList3"/>
    <dgm:cxn modelId="{FC6A7D6F-81F2-4D9D-A6A6-42BCF596C550}" type="presParOf" srcId="{25E9B7DE-B44C-4E41-B87F-0C670C05ACC4}" destId="{1A3CA830-3116-4033-9DFA-80AB267E6A82}" srcOrd="0" destOrd="0" presId="urn:microsoft.com/office/officeart/2005/8/layout/vList3"/>
    <dgm:cxn modelId="{9BFA2D4D-1CF2-40A8-B9FE-D08BECE79EBE}" type="presParOf" srcId="{1A3CA830-3116-4033-9DFA-80AB267E6A82}" destId="{973F32E9-303C-4137-92CA-ADFEF0E5D644}" srcOrd="0" destOrd="0" presId="urn:microsoft.com/office/officeart/2005/8/layout/vList3"/>
    <dgm:cxn modelId="{7103CA4D-6EF9-4F07-AD8A-5B40A42FFF7A}" type="presParOf" srcId="{1A3CA830-3116-4033-9DFA-80AB267E6A82}" destId="{07C90863-26C6-4DF8-92FB-F35FC2790596}" srcOrd="1" destOrd="0" presId="urn:microsoft.com/office/officeart/2005/8/layout/vList3"/>
    <dgm:cxn modelId="{3DD8F1E2-3FDB-4B5F-BAD6-D0DCB3A5435E}" type="presParOf" srcId="{25E9B7DE-B44C-4E41-B87F-0C670C05ACC4}" destId="{261AE892-41AB-4B0D-BCCA-B740E0373318}" srcOrd="1" destOrd="0" presId="urn:microsoft.com/office/officeart/2005/8/layout/vList3"/>
    <dgm:cxn modelId="{C2567DD0-DA88-4D65-BDD3-2FC75F0DD75E}" type="presParOf" srcId="{25E9B7DE-B44C-4E41-B87F-0C670C05ACC4}" destId="{9168638E-A0ED-4B6C-9B83-2784CF6FD32B}" srcOrd="2" destOrd="0" presId="urn:microsoft.com/office/officeart/2005/8/layout/vList3"/>
    <dgm:cxn modelId="{19DCB46D-BD91-4BFB-BDBF-52831B9EB2A4}" type="presParOf" srcId="{9168638E-A0ED-4B6C-9B83-2784CF6FD32B}" destId="{A81D3127-E21A-470A-AA19-9EDCA57179B6}" srcOrd="0" destOrd="0" presId="urn:microsoft.com/office/officeart/2005/8/layout/vList3"/>
    <dgm:cxn modelId="{B8386212-6E6D-493B-954C-12624B7FE502}" type="presParOf" srcId="{9168638E-A0ED-4B6C-9B83-2784CF6FD32B}" destId="{BACE1FC1-E993-4CF1-8D38-761823204EFF}" srcOrd="1" destOrd="0" presId="urn:microsoft.com/office/officeart/2005/8/layout/vList3"/>
    <dgm:cxn modelId="{80F9E192-F7DF-45DD-9C5C-AC370736A034}" type="presParOf" srcId="{25E9B7DE-B44C-4E41-B87F-0C670C05ACC4}" destId="{1EA54F7D-3DA8-44C8-9101-0FA0E5D60269}" srcOrd="3" destOrd="0" presId="urn:microsoft.com/office/officeart/2005/8/layout/vList3"/>
    <dgm:cxn modelId="{DE52220E-248B-4DC0-A9E7-3924DF88A752}" type="presParOf" srcId="{25E9B7DE-B44C-4E41-B87F-0C670C05ACC4}" destId="{B81D5684-FA91-4332-95E4-223CD447984C}" srcOrd="4" destOrd="0" presId="urn:microsoft.com/office/officeart/2005/8/layout/vList3"/>
    <dgm:cxn modelId="{F06544A8-B26F-4275-B345-AC3B52F2D6AD}" type="presParOf" srcId="{B81D5684-FA91-4332-95E4-223CD447984C}" destId="{EC9BE187-5158-40A4-9E1B-C2358A6F4233}" srcOrd="0" destOrd="0" presId="urn:microsoft.com/office/officeart/2005/8/layout/vList3"/>
    <dgm:cxn modelId="{CBAFBB09-4B17-4F77-A78B-4759B20FFA43}" type="presParOf" srcId="{B81D5684-FA91-4332-95E4-223CD447984C}" destId="{5C87BC8D-7ACB-4666-9A5B-66295B6BA01A}" srcOrd="1" destOrd="0" presId="urn:microsoft.com/office/officeart/2005/8/layout/vList3"/>
    <dgm:cxn modelId="{5AF194E2-961E-45B3-9EE5-FA46A98EEB70}" type="presParOf" srcId="{25E9B7DE-B44C-4E41-B87F-0C670C05ACC4}" destId="{187608E8-283F-42EF-A2E5-EE21B4E5DD4B}" srcOrd="5" destOrd="0" presId="urn:microsoft.com/office/officeart/2005/8/layout/vList3"/>
    <dgm:cxn modelId="{92D316F6-4C7C-4A33-8034-13107B232C99}" type="presParOf" srcId="{25E9B7DE-B44C-4E41-B87F-0C670C05ACC4}" destId="{682639FF-E41B-4FE7-A88C-606DE5635B02}" srcOrd="6" destOrd="0" presId="urn:microsoft.com/office/officeart/2005/8/layout/vList3"/>
    <dgm:cxn modelId="{ED682105-9B29-4883-A5F4-D12BA454A23D}" type="presParOf" srcId="{682639FF-E41B-4FE7-A88C-606DE5635B02}" destId="{25299CCB-27C9-4610-92B6-9689C01D599E}" srcOrd="0" destOrd="0" presId="urn:microsoft.com/office/officeart/2005/8/layout/vList3"/>
    <dgm:cxn modelId="{2CAC1C2F-2B2E-4214-B790-79F01874AA31}" type="presParOf" srcId="{682639FF-E41B-4FE7-A88C-606DE5635B02}" destId="{69306AEE-E29A-425C-AD5F-67383DA932B9}" srcOrd="1" destOrd="0" presId="urn:microsoft.com/office/officeart/2005/8/layout/vList3"/>
    <dgm:cxn modelId="{73CBBABB-8CB8-4A4B-A3B6-BAF759AC67E0}" type="presParOf" srcId="{25E9B7DE-B44C-4E41-B87F-0C670C05ACC4}" destId="{2CE8F189-69E8-4592-8105-5F152BBBE14D}" srcOrd="7" destOrd="0" presId="urn:microsoft.com/office/officeart/2005/8/layout/vList3"/>
    <dgm:cxn modelId="{E0C31D22-6B07-4327-B2CB-D3832C1756FC}" type="presParOf" srcId="{25E9B7DE-B44C-4E41-B87F-0C670C05ACC4}" destId="{82102E81-316D-4B24-B474-40C378BCAE87}" srcOrd="8" destOrd="0" presId="urn:microsoft.com/office/officeart/2005/8/layout/vList3"/>
    <dgm:cxn modelId="{3B641555-FB75-473A-A766-DFC7246F2427}" type="presParOf" srcId="{82102E81-316D-4B24-B474-40C378BCAE87}" destId="{890A58EF-34EB-4BF7-B6E3-6B9886EAC257}" srcOrd="0" destOrd="0" presId="urn:microsoft.com/office/officeart/2005/8/layout/vList3"/>
    <dgm:cxn modelId="{467DC281-0AE3-446C-9F44-0E0C31E48854}" type="presParOf" srcId="{82102E81-316D-4B24-B474-40C378BCAE87}" destId="{E076F1B4-0B0C-4BB2-99E5-7D8BBA75E4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90863-26C6-4DF8-92FB-F35FC2790596}">
      <dsp:nvSpPr>
        <dsp:cNvPr id="0" name=""/>
        <dsp:cNvSpPr/>
      </dsp:nvSpPr>
      <dsp:spPr>
        <a:xfrm rot="10800000">
          <a:off x="1500018" y="1912"/>
          <a:ext cx="5244655" cy="7159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72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Specific</a:t>
          </a:r>
          <a:endParaRPr lang="en-US" sz="3400" kern="1200" dirty="0"/>
        </a:p>
      </dsp:txBody>
      <dsp:txXfrm rot="10800000">
        <a:off x="1679014" y="1912"/>
        <a:ext cx="5065659" cy="715983"/>
      </dsp:txXfrm>
    </dsp:sp>
    <dsp:sp modelId="{973F32E9-303C-4137-92CA-ADFEF0E5D644}">
      <dsp:nvSpPr>
        <dsp:cNvPr id="0" name=""/>
        <dsp:cNvSpPr/>
      </dsp:nvSpPr>
      <dsp:spPr>
        <a:xfrm>
          <a:off x="1142026" y="1912"/>
          <a:ext cx="715983" cy="715983"/>
        </a:xfrm>
        <a:prstGeom prst="ellipse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CE1FC1-E993-4CF1-8D38-761823204EFF}">
      <dsp:nvSpPr>
        <dsp:cNvPr id="0" name=""/>
        <dsp:cNvSpPr/>
      </dsp:nvSpPr>
      <dsp:spPr>
        <a:xfrm rot="10800000">
          <a:off x="1500018" y="931622"/>
          <a:ext cx="5244655" cy="7159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72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Measureable</a:t>
          </a:r>
          <a:endParaRPr lang="en-US" sz="3400" kern="1200" dirty="0"/>
        </a:p>
      </dsp:txBody>
      <dsp:txXfrm rot="10800000">
        <a:off x="1679014" y="931622"/>
        <a:ext cx="5065659" cy="715983"/>
      </dsp:txXfrm>
    </dsp:sp>
    <dsp:sp modelId="{A81D3127-E21A-470A-AA19-9EDCA57179B6}">
      <dsp:nvSpPr>
        <dsp:cNvPr id="0" name=""/>
        <dsp:cNvSpPr/>
      </dsp:nvSpPr>
      <dsp:spPr>
        <a:xfrm>
          <a:off x="1142026" y="931622"/>
          <a:ext cx="715983" cy="715983"/>
        </a:xfrm>
        <a:prstGeom prst="ellipse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87BC8D-7ACB-4666-9A5B-66295B6BA01A}">
      <dsp:nvSpPr>
        <dsp:cNvPr id="0" name=""/>
        <dsp:cNvSpPr/>
      </dsp:nvSpPr>
      <dsp:spPr>
        <a:xfrm rot="10800000">
          <a:off x="1500018" y="1861333"/>
          <a:ext cx="5244655" cy="7159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72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Attainable</a:t>
          </a:r>
          <a:endParaRPr lang="en-US" sz="3400" kern="1200" dirty="0"/>
        </a:p>
      </dsp:txBody>
      <dsp:txXfrm rot="10800000">
        <a:off x="1679014" y="1861333"/>
        <a:ext cx="5065659" cy="715983"/>
      </dsp:txXfrm>
    </dsp:sp>
    <dsp:sp modelId="{EC9BE187-5158-40A4-9E1B-C2358A6F4233}">
      <dsp:nvSpPr>
        <dsp:cNvPr id="0" name=""/>
        <dsp:cNvSpPr/>
      </dsp:nvSpPr>
      <dsp:spPr>
        <a:xfrm>
          <a:off x="1142026" y="1861333"/>
          <a:ext cx="715983" cy="715983"/>
        </a:xfrm>
        <a:prstGeom prst="ellipse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9306AEE-E29A-425C-AD5F-67383DA932B9}">
      <dsp:nvSpPr>
        <dsp:cNvPr id="0" name=""/>
        <dsp:cNvSpPr/>
      </dsp:nvSpPr>
      <dsp:spPr>
        <a:xfrm rot="10800000">
          <a:off x="1500018" y="2791043"/>
          <a:ext cx="5244655" cy="7159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72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Relevant</a:t>
          </a:r>
          <a:endParaRPr lang="en-US" sz="3400" kern="1200" dirty="0"/>
        </a:p>
      </dsp:txBody>
      <dsp:txXfrm rot="10800000">
        <a:off x="1679014" y="2791043"/>
        <a:ext cx="5065659" cy="715983"/>
      </dsp:txXfrm>
    </dsp:sp>
    <dsp:sp modelId="{25299CCB-27C9-4610-92B6-9689C01D599E}">
      <dsp:nvSpPr>
        <dsp:cNvPr id="0" name=""/>
        <dsp:cNvSpPr/>
      </dsp:nvSpPr>
      <dsp:spPr>
        <a:xfrm>
          <a:off x="1142026" y="2791043"/>
          <a:ext cx="715983" cy="715983"/>
        </a:xfrm>
        <a:prstGeom prst="ellipse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76F1B4-0B0C-4BB2-99E5-7D8BBA75E45D}">
      <dsp:nvSpPr>
        <dsp:cNvPr id="0" name=""/>
        <dsp:cNvSpPr/>
      </dsp:nvSpPr>
      <dsp:spPr>
        <a:xfrm rot="10800000">
          <a:off x="1500018" y="3720753"/>
          <a:ext cx="5244655" cy="7159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72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Time-bound</a:t>
          </a:r>
          <a:endParaRPr lang="en-US" sz="3400" kern="1200" dirty="0"/>
        </a:p>
      </dsp:txBody>
      <dsp:txXfrm rot="10800000">
        <a:off x="1679014" y="3720753"/>
        <a:ext cx="5065659" cy="715983"/>
      </dsp:txXfrm>
    </dsp:sp>
    <dsp:sp modelId="{890A58EF-34EB-4BF7-B6E3-6B9886EAC257}">
      <dsp:nvSpPr>
        <dsp:cNvPr id="0" name=""/>
        <dsp:cNvSpPr/>
      </dsp:nvSpPr>
      <dsp:spPr>
        <a:xfrm>
          <a:off x="1142026" y="3720753"/>
          <a:ext cx="715983" cy="715983"/>
        </a:xfrm>
        <a:prstGeom prst="ellipse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71C9D-A480-F244-A0A7-C21EDA2910E5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F504F-0768-0743-A019-70AF1DAB66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504F-0768-0743-A019-70AF1DAB66A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16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inmeded.com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Annual Institutional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Christine Redovan, MBA</a:t>
            </a:r>
          </a:p>
          <a:p>
            <a:r>
              <a:rPr lang="en-US" dirty="0" smtClean="0"/>
              <a:t>GME 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</a:t>
            </a:r>
          </a:p>
          <a:p>
            <a:r>
              <a:rPr lang="en-US" dirty="0" smtClean="0"/>
              <a:t>Easy to understand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Applicable to all institutions and programs</a:t>
            </a:r>
          </a:p>
          <a:p>
            <a:r>
              <a:rPr lang="en-US" dirty="0" smtClean="0"/>
              <a:t>Useful in other areas of GME and other work we may be involved with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Indicators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1371600" y="4652665"/>
            <a:ext cx="990600" cy="1219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95000"/>
              </a:srgbClr>
            </a:outerShdw>
          </a:effectLst>
          <a:scene3d>
            <a:camera prst="perspectiveRelaxedModerately" fov="3000000">
              <a:rot lat="18600000" lon="0" rev="0"/>
            </a:camera>
            <a:lightRig rig="flood" dir="t"/>
          </a:scene3d>
          <a:sp3d z="44450" prstMaterial="matte"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543930" y="4794052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z="69850"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609850" y="4652665"/>
            <a:ext cx="990600" cy="1219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95000"/>
              </a:srgbClr>
            </a:outerShdw>
          </a:effectLst>
          <a:scene3d>
            <a:camera prst="perspectiveRelaxedModerately" fov="3000000">
              <a:rot lat="18600000" lon="0" rev="0"/>
            </a:camera>
            <a:lightRig rig="flood" dir="t"/>
          </a:scene3d>
          <a:sp3d z="44450" prstMaterial="matte"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848100" y="4652665"/>
            <a:ext cx="990600" cy="1219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95000"/>
              </a:srgbClr>
            </a:outerShdw>
          </a:effectLst>
          <a:scene3d>
            <a:camera prst="perspectiveRelaxedModerately" fov="3000000">
              <a:rot lat="18600000" lon="0" rev="0"/>
            </a:camera>
            <a:lightRig rig="flood" dir="t"/>
          </a:scene3d>
          <a:sp3d z="44450" prstMaterial="matte"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086350" y="4651417"/>
            <a:ext cx="990600" cy="1219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95000"/>
              </a:srgbClr>
            </a:outerShdw>
          </a:effectLst>
          <a:scene3d>
            <a:camera prst="perspectiveRelaxedModerately" fov="3000000">
              <a:rot lat="18600000" lon="0" rev="0"/>
            </a:camera>
            <a:lightRig rig="flood" dir="t"/>
          </a:scene3d>
          <a:sp3d z="44450" prstMaterial="matte"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86350" y="4652665"/>
            <a:ext cx="990600" cy="1219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95000"/>
              </a:srgbClr>
            </a:outerShdw>
          </a:effectLst>
          <a:scene3d>
            <a:camera prst="perspectiveRelaxedModerately" fov="3000000">
              <a:rot lat="18600000" lon="0" rev="0"/>
            </a:camera>
            <a:lightRig rig="flood" dir="t"/>
          </a:scene3d>
          <a:sp3d z="44450" prstMaterial="matte"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4651417"/>
            <a:ext cx="990600" cy="1219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95000"/>
              </a:srgbClr>
            </a:outerShdw>
          </a:effectLst>
          <a:scene3d>
            <a:camera prst="perspectiveRelaxedModerately" fov="3000000">
              <a:rot lat="18600000" lon="0" rev="0"/>
            </a:camera>
            <a:lightRig rig="flood" dir="t"/>
          </a:scene3d>
          <a:sp3d z="44450" prstMaterial="matte"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2809875" y="4836594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z="69850"/>
          </a:bodyPr>
          <a:lstStyle/>
          <a:p>
            <a:pPr algn="ctr"/>
            <a:r>
              <a:rPr lang="en-US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4014788" y="4808120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z="69850"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286375" y="4856222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z="69850"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6515100" y="4870252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z="69850"/>
          </a:bodyPr>
          <a:lstStyle/>
          <a:p>
            <a:pPr algn="ctr"/>
            <a:r>
              <a:rPr lang="en-US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 smtClean="0"/>
              <a:t>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Indicators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59537"/>
            <a:ext cx="3482741" cy="4507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2209800"/>
            <a:ext cx="302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Refer to handout – Performance Indicators Worksheet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2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Lets work through some examples of popular institutional performance indicators: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Program Attrition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Scholarly Activity</a:t>
            </a:r>
          </a:p>
          <a:p>
            <a:pPr marL="514350" indent="-514350">
              <a:buAutoNum type="arabicPeriod"/>
            </a:pPr>
            <a:r>
              <a:rPr lang="en-US" dirty="0" smtClean="0"/>
              <a:t>Board Pass Rate</a:t>
            </a:r>
          </a:p>
          <a:p>
            <a:pPr marL="514350" indent="-514350">
              <a:buAutoNum type="arabicPeriod"/>
            </a:pPr>
            <a:r>
              <a:rPr lang="en-US" dirty="0" smtClean="0"/>
              <a:t>Resident Survey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Performance Indicators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irc_mi" descr="http://denahein.files.wordpress.com/2009/07/fotolia_6135201_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59363"/>
            <a:ext cx="5943600" cy="111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9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398732"/>
              </p:ext>
            </p:extLst>
          </p:nvPr>
        </p:nvGraphicFramePr>
        <p:xfrm>
          <a:off x="457200" y="2133600"/>
          <a:ext cx="8229600" cy="38158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79240"/>
                <a:gridCol w="1326612"/>
                <a:gridCol w="1349654"/>
                <a:gridCol w="1278879"/>
                <a:gridCol w="1349654"/>
                <a:gridCol w="1145561"/>
              </a:tblGrid>
              <a:tr h="2133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Specific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is the purpose of the target area?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Measure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Quantify how the indicator will be considered successful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Attainability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 this Indicator realistic?  How is it achieved?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Relevance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Will the results demonstrate the effectiveness of the program?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Timeframe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When will the results be available?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2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 Attrition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Measure </a:t>
                      </a:r>
                      <a:r>
                        <a:rPr lang="en-US" sz="1400" dirty="0">
                          <a:effectLst/>
                        </a:rPr>
                        <a:t>turnover in program personnel and resident trainees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Maintain </a:t>
                      </a:r>
                      <a:r>
                        <a:rPr lang="en-US" sz="1400" dirty="0">
                          <a:effectLst/>
                        </a:rPr>
                        <a:t>turnover rate of &lt; 15%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Provide </a:t>
                      </a:r>
                      <a:r>
                        <a:rPr lang="en-US" sz="1400" dirty="0">
                          <a:effectLst/>
                        </a:rPr>
                        <a:t>stable environment; faculty development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Low </a:t>
                      </a:r>
                      <a:r>
                        <a:rPr lang="en-US" sz="1400" dirty="0">
                          <a:effectLst/>
                        </a:rPr>
                        <a:t>turnover indicates a positive learning environment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Annually </a:t>
                      </a:r>
                      <a:r>
                        <a:rPr lang="en-US" sz="1400" dirty="0">
                          <a:effectLst/>
                        </a:rPr>
                        <a:t>during the program APE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Indicators- Program Attrition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46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703891"/>
              </p:ext>
            </p:extLst>
          </p:nvPr>
        </p:nvGraphicFramePr>
        <p:xfrm>
          <a:off x="628650" y="1738313"/>
          <a:ext cx="7886700" cy="3974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237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Specific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What is the purpose of the target area?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Measure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Quantify how the indicator will be considered successful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Attainability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 this Indicator realistic?  How is it achieved?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Relevance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Will the results demonstrate the effectiveness of the program?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Timeframe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When will the results be available?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Scholarly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Activity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Scholarly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Environment; Environment of Inquiry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Programs meets expected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scholarly requirements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scholarly activities in the form of time, funding and instruction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Continued accreditation; positive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surveys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Annually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during the program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APE and annual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program update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Indicators – Scholarly Activity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0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158794"/>
              </p:ext>
            </p:extLst>
          </p:nvPr>
        </p:nvGraphicFramePr>
        <p:xfrm>
          <a:off x="628650" y="1738313"/>
          <a:ext cx="7886700" cy="4565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Specific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What is the purpose of the target area?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Measure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Quantify how the indicator will be considered successful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Attainability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 this Indicator realistic?  How is it achieved?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Relevance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Will the results demonstrate the effectiveness of the program?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Timeframe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When will the results be available?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Board Pass Rate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Graduate Performance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Programs meets expected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board pass rate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There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is a national standard for board certification</a:t>
                      </a:r>
                      <a:endParaRPr lang="en-US" sz="14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Passing the boards is an indication of the educational and clinical curriculum of the training program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Annually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Indicators – Board Pass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3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509177"/>
              </p:ext>
            </p:extLst>
          </p:nvPr>
        </p:nvGraphicFramePr>
        <p:xfrm>
          <a:off x="628650" y="1738313"/>
          <a:ext cx="7886700" cy="3654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4950"/>
                <a:gridCol w="1219200"/>
                <a:gridCol w="121920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Indicator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Specific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What is the purpose of the target area?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Measure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Quantify how the indicator will be considered successful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Attainability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 this Indicator realistic?  How is it achieved?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Relevance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Will the results demonstrate the effectiveness of the program?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Timeframe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When will the results be available?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Downward trend</a:t>
                      </a:r>
                      <a:r>
                        <a:rPr lang="en-US" sz="1400" baseline="0" dirty="0" smtClean="0"/>
                        <a:t> in educational domain over two years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Indicator</a:t>
                      </a:r>
                      <a:r>
                        <a:rPr lang="en-US" sz="1400" baseline="0" dirty="0" smtClean="0"/>
                        <a:t> of general learning environment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</a:t>
                      </a:r>
                      <a:r>
                        <a:rPr lang="en-US" sz="1400" baseline="0" dirty="0" smtClean="0"/>
                        <a:t> or above national average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 benchmark provided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maintains environment conducive for learning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Annually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Indicators – Resident Survey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7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38058"/>
            <a:ext cx="8210550" cy="4438905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sz="3600" dirty="0" smtClean="0"/>
              <a:t>Data Analysis</a:t>
            </a:r>
          </a:p>
          <a:p>
            <a:r>
              <a:rPr lang="en-US" sz="3600" dirty="0" smtClean="0"/>
              <a:t>Report</a:t>
            </a:r>
          </a:p>
          <a:p>
            <a:r>
              <a:rPr lang="en-US" sz="3600" dirty="0" smtClean="0"/>
              <a:t>Action Plan</a:t>
            </a:r>
          </a:p>
          <a:p>
            <a:r>
              <a:rPr lang="en-US" sz="3600" dirty="0" smtClean="0"/>
              <a:t>Executive Summary</a:t>
            </a:r>
          </a:p>
          <a:p>
            <a:r>
              <a:rPr lang="en-US" sz="3600" dirty="0" smtClean="0"/>
              <a:t>Monitoring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irc_mi" descr="http://blogs.msdn.com/cfs-file.ashx/__key/communityserver-blogs-components-weblogfiles/00-00-01-18-52-metablogapi/1738.CLIPART_5F00_OF_5F00_87116_5F00_SMJPG_5F00_093931F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507136" cy="3029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0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Data Visualization is key</a:t>
            </a:r>
          </a:p>
          <a:p>
            <a:r>
              <a:rPr lang="en-US" sz="3600" dirty="0" smtClean="0"/>
              <a:t>Dashboards </a:t>
            </a:r>
          </a:p>
          <a:p>
            <a:r>
              <a:rPr lang="en-US" sz="3600" dirty="0" smtClean="0"/>
              <a:t>Graphs </a:t>
            </a:r>
          </a:p>
          <a:p>
            <a:r>
              <a:rPr lang="en-US" sz="3600" dirty="0" smtClean="0"/>
              <a:t>Tables</a:t>
            </a:r>
          </a:p>
          <a:p>
            <a:r>
              <a:rPr lang="en-US" sz="3600" dirty="0" smtClean="0"/>
              <a:t>Arrows</a:t>
            </a:r>
          </a:p>
          <a:p>
            <a:r>
              <a:rPr lang="en-US" sz="3600" dirty="0" smtClean="0"/>
              <a:t>Colors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09" y="2819400"/>
            <a:ext cx="33051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Dashboard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32604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See handout – Sample Resident and Faculty Survey Results Spreadsheet</a:t>
            </a:r>
            <a:endParaRPr lang="en-US" dirty="0"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572029"/>
            <a:ext cx="7276347" cy="3363915"/>
          </a:xfrm>
        </p:spPr>
      </p:pic>
    </p:spTree>
    <p:extLst>
      <p:ext uri="{BB962C8B-B14F-4D97-AF65-F5344CB8AC3E}">
        <p14:creationId xmlns:p14="http://schemas.microsoft.com/office/powerpoint/2010/main" val="25363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4572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2850" y="1295400"/>
            <a:ext cx="4724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GME </a:t>
            </a:r>
            <a:r>
              <a:rPr lang="en-US" sz="2400" dirty="0" smtClean="0">
                <a:latin typeface="Lucida Bright" pitchFamily="18" charset="0"/>
              </a:rPr>
              <a:t>Consultant</a:t>
            </a:r>
          </a:p>
          <a:p>
            <a:pPr algn="ctr">
              <a:defRPr/>
            </a:pPr>
            <a:endParaRPr lang="en-US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Accreditation and Management success for both ACGME &amp; AOA Programs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Focused on continual readiness and offering timely and useful GME resources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981474"/>
            <a:ext cx="2065338" cy="27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 and relevant</a:t>
            </a:r>
          </a:p>
          <a:p>
            <a:r>
              <a:rPr lang="en-US" dirty="0" smtClean="0"/>
              <a:t>What does your institution want to see?  </a:t>
            </a:r>
          </a:p>
          <a:p>
            <a:pPr lvl="1"/>
            <a:r>
              <a:rPr lang="en-US" dirty="0" smtClean="0"/>
              <a:t>Graduation plans?</a:t>
            </a:r>
          </a:p>
          <a:p>
            <a:pPr lvl="1"/>
            <a:r>
              <a:rPr lang="en-US" dirty="0" smtClean="0"/>
              <a:t>Percent retained in hospital? Local? Regional? State?</a:t>
            </a:r>
          </a:p>
          <a:p>
            <a:pPr lvl="1"/>
            <a:r>
              <a:rPr lang="en-US" dirty="0" smtClean="0"/>
              <a:t>Number of citations?</a:t>
            </a:r>
          </a:p>
          <a:p>
            <a:pPr lvl="1"/>
            <a:r>
              <a:rPr lang="en-US" dirty="0" smtClean="0"/>
              <a:t>Types of citations?</a:t>
            </a:r>
          </a:p>
          <a:p>
            <a:pPr lvl="1"/>
            <a:r>
              <a:rPr lang="en-US" dirty="0" smtClean="0"/>
              <a:t>Number of peer-reviewed publications?</a:t>
            </a:r>
            <a:endParaRPr lang="en-US" dirty="0"/>
          </a:p>
          <a:p>
            <a:r>
              <a:rPr lang="en-US" dirty="0" smtClean="0"/>
              <a:t>What makes sense for your institution?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58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include</a:t>
            </a:r>
          </a:p>
          <a:p>
            <a:pPr lvl="1"/>
            <a:r>
              <a:rPr lang="en-US" dirty="0" smtClean="0"/>
              <a:t>Institutional Self-Study results </a:t>
            </a:r>
          </a:p>
          <a:p>
            <a:pPr lvl="1"/>
            <a:r>
              <a:rPr lang="en-US" dirty="0" smtClean="0"/>
              <a:t>Resident &amp; Faculty Survey results </a:t>
            </a:r>
          </a:p>
          <a:p>
            <a:pPr lvl="1"/>
            <a:r>
              <a:rPr lang="en-US" dirty="0" smtClean="0"/>
              <a:t>Notification of accreditation status and self-study visits</a:t>
            </a:r>
          </a:p>
          <a:p>
            <a:pPr lvl="1"/>
            <a:r>
              <a:rPr lang="en-US" dirty="0" smtClean="0"/>
              <a:t>Performance indicators GMEC approved</a:t>
            </a:r>
            <a:endParaRPr lang="en-US" dirty="0"/>
          </a:p>
          <a:p>
            <a:r>
              <a:rPr lang="en-US" dirty="0" smtClean="0"/>
              <a:t>Suggested items</a:t>
            </a:r>
          </a:p>
          <a:p>
            <a:pPr lvl="1"/>
            <a:r>
              <a:rPr lang="en-US" dirty="0" smtClean="0"/>
              <a:t>Demographics (program, residents)</a:t>
            </a:r>
          </a:p>
          <a:p>
            <a:pPr lvl="1"/>
            <a:r>
              <a:rPr lang="en-US" dirty="0" smtClean="0"/>
              <a:t>CLER results</a:t>
            </a:r>
          </a:p>
          <a:p>
            <a:pPr lvl="1"/>
            <a:r>
              <a:rPr lang="en-US" dirty="0" smtClean="0"/>
              <a:t>Other data requested by administration/governing body</a:t>
            </a:r>
          </a:p>
          <a:p>
            <a:pPr lvl="1"/>
            <a:r>
              <a:rPr lang="en-US" dirty="0" smtClean="0"/>
              <a:t>Anything useful to performing GMEC oversight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2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link CLER data with institutional data</a:t>
            </a:r>
          </a:p>
          <a:p>
            <a:endParaRPr lang="en-US" dirty="0"/>
          </a:p>
          <a:p>
            <a:r>
              <a:rPr lang="en-US" dirty="0" smtClean="0"/>
              <a:t>CLER focus areas related to resident and faculty survey domains</a:t>
            </a:r>
          </a:p>
          <a:p>
            <a:pPr lvl="1"/>
            <a:r>
              <a:rPr lang="en-US" dirty="0" smtClean="0"/>
              <a:t>Are the results similar?</a:t>
            </a:r>
          </a:p>
          <a:p>
            <a:pPr lvl="2"/>
            <a:r>
              <a:rPr lang="en-US" dirty="0" smtClean="0"/>
              <a:t>Positive or Negative</a:t>
            </a:r>
          </a:p>
          <a:p>
            <a:pPr lvl="1"/>
            <a:r>
              <a:rPr lang="en-US" dirty="0" smtClean="0"/>
              <a:t>Is there a disconnect? </a:t>
            </a:r>
          </a:p>
          <a:p>
            <a:pPr lvl="2"/>
            <a:r>
              <a:rPr lang="en-US" dirty="0" smtClean="0"/>
              <a:t>What are some reasons?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– CLER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8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04798"/>
              </p:ext>
            </p:extLst>
          </p:nvPr>
        </p:nvGraphicFramePr>
        <p:xfrm>
          <a:off x="228600" y="1572029"/>
          <a:ext cx="8801100" cy="47128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0220"/>
                <a:gridCol w="1760220"/>
                <a:gridCol w="1760220"/>
                <a:gridCol w="1760220"/>
                <a:gridCol w="1760220"/>
              </a:tblGrid>
              <a:tr h="10087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Measurable</a:t>
                      </a:r>
                      <a:r>
                        <a:rPr lang="en-US" sz="1600" baseline="0" dirty="0" smtClean="0"/>
                        <a:t> Steps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Attainable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Assigned</a:t>
                      </a:r>
                      <a:r>
                        <a:rPr lang="en-US" sz="1600" baseline="0" dirty="0" smtClean="0"/>
                        <a:t> 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&amp; </a:t>
                      </a:r>
                      <a:r>
                        <a:rPr lang="en-US" sz="1600" dirty="0" smtClean="0"/>
                        <a:t>Expected</a:t>
                      </a:r>
                      <a:r>
                        <a:rPr lang="en-US" sz="1600" baseline="0" dirty="0" smtClean="0"/>
                        <a:t> Outcome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27316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</a:t>
                      </a:r>
                      <a:r>
                        <a:rPr lang="en-US" sz="1600" baseline="0" dirty="0" smtClean="0"/>
                        <a:t> funds to residents for research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</a:t>
                      </a:r>
                      <a:r>
                        <a:rPr lang="en-US" sz="1600" baseline="0" dirty="0" smtClean="0"/>
                        <a:t> funds; develop application process; award funds through peer-review 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special</a:t>
                      </a:r>
                      <a:r>
                        <a:rPr lang="en-US" sz="1600" baseline="0" dirty="0" smtClean="0"/>
                        <a:t> funds for GME from alumni foundation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GME office;</a:t>
                      </a:r>
                      <a:r>
                        <a:rPr lang="en-US" sz="1600" baseline="0" dirty="0" smtClean="0"/>
                        <a:t> Research sub-committee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</a:t>
                      </a:r>
                      <a:r>
                        <a:rPr lang="en-US" sz="1600" baseline="0" dirty="0" smtClean="0"/>
                        <a:t> resident publications by 10% in two years; Zero citations related to resident scholarly activity</a:t>
                      </a:r>
                      <a:endParaRPr lang="en-US" sz="1600" dirty="0"/>
                    </a:p>
                  </a:txBody>
                  <a:tcPr/>
                </a:tc>
              </a:tr>
              <a:tr h="864608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Updates:</a:t>
                      </a:r>
                    </a:p>
                    <a:p>
                      <a:r>
                        <a:rPr lang="en-US" dirty="0" smtClean="0"/>
                        <a:t>8/2/16</a:t>
                      </a:r>
                      <a:r>
                        <a:rPr lang="en-US" baseline="0" dirty="0" smtClean="0"/>
                        <a:t> – funds identified and secured; committee formed</a:t>
                      </a:r>
                    </a:p>
                    <a:p>
                      <a:r>
                        <a:rPr lang="en-US" baseline="0" dirty="0" smtClean="0"/>
                        <a:t>9/5/16 – committee developed application; to GMEC for discussion and approval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3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Assign pieces to GMEC members; Assembly by DIO or GME Office </a:t>
            </a:r>
          </a:p>
          <a:p>
            <a:r>
              <a:rPr lang="en-US" dirty="0" smtClean="0"/>
              <a:t>Length is whatever </a:t>
            </a:r>
            <a:r>
              <a:rPr lang="en-US" i="1" dirty="0" smtClean="0"/>
              <a:t>you </a:t>
            </a:r>
            <a:r>
              <a:rPr lang="en-US" dirty="0" smtClean="0"/>
              <a:t>need it to be to get the required information and your performance indicator data understood by the document readers. </a:t>
            </a:r>
          </a:p>
          <a:p>
            <a:r>
              <a:rPr lang="en-US" dirty="0" smtClean="0"/>
              <a:t>Must include monitoring plans for the action plan.</a:t>
            </a:r>
          </a:p>
          <a:p>
            <a:r>
              <a:rPr lang="en-US" dirty="0" smtClean="0"/>
              <a:t>Obtain feedback and final approval from the GMEC.  Document in your minutes!</a:t>
            </a:r>
          </a:p>
          <a:p>
            <a:r>
              <a:rPr lang="en-US" dirty="0" smtClean="0"/>
              <a:t>Publish your report to the institution to showcase achievements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80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SMARTER</a:t>
            </a:r>
          </a:p>
          <a:p>
            <a:pPr lvl="1"/>
            <a:r>
              <a:rPr lang="en-US" dirty="0" smtClean="0"/>
              <a:t>Addition of Evaluate and Re-evaluate</a:t>
            </a:r>
            <a:endParaRPr lang="en-US" dirty="0"/>
          </a:p>
          <a:p>
            <a:r>
              <a:rPr lang="en-US" dirty="0" smtClean="0"/>
              <a:t>Document in GMEC minutes</a:t>
            </a:r>
          </a:p>
          <a:p>
            <a:r>
              <a:rPr lang="en-US" dirty="0" smtClean="0"/>
              <a:t>Frequency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yui_3_5_1_5_1363183911402_4503" descr="http://us.cdn2.123rf.com/168nwm/coramax/coramax1208/coramax120800184/14767020-3d-people-icon-with-binocular-on-white-background--3d-render-illustr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18" y="3260408"/>
            <a:ext cx="2557463" cy="288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8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 alone document</a:t>
            </a:r>
          </a:p>
          <a:p>
            <a:r>
              <a:rPr lang="en-US" sz="2800" dirty="0" smtClean="0"/>
              <a:t>Analyze and summarize main points</a:t>
            </a:r>
          </a:p>
          <a:p>
            <a:r>
              <a:rPr lang="en-US" sz="2800" dirty="0" smtClean="0"/>
              <a:t>Make recommendation based on analysis</a:t>
            </a:r>
            <a:endParaRPr lang="en-US" sz="2800" dirty="0"/>
          </a:p>
          <a:p>
            <a:r>
              <a:rPr lang="en-US" sz="2800" dirty="0" smtClean="0"/>
              <a:t>Length approximately 10% of document summarizing</a:t>
            </a:r>
          </a:p>
          <a:p>
            <a:r>
              <a:rPr lang="en-US" sz="2800" dirty="0" smtClean="0"/>
              <a:t>May include as an introduction or piece of the report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05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 to think about…</a:t>
            </a:r>
          </a:p>
          <a:p>
            <a:r>
              <a:rPr lang="en-US" dirty="0" smtClean="0"/>
              <a:t>Who will read the report?</a:t>
            </a:r>
          </a:p>
          <a:p>
            <a:r>
              <a:rPr lang="en-US" dirty="0" smtClean="0"/>
              <a:t>What is main theme?</a:t>
            </a:r>
          </a:p>
          <a:p>
            <a:r>
              <a:rPr lang="en-US" dirty="0" smtClean="0"/>
              <a:t>Are there sections/divisions within main document that are more important than others?</a:t>
            </a:r>
          </a:p>
          <a:p>
            <a:r>
              <a:rPr lang="en-US" dirty="0" smtClean="0"/>
              <a:t>Does the main document make a recommendation or suggest an action?</a:t>
            </a:r>
          </a:p>
          <a:p>
            <a:r>
              <a:rPr lang="en-US" dirty="0" smtClean="0"/>
              <a:t>What are the benefits or consequences of the action?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76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5238" y="1766067"/>
            <a:ext cx="7886700" cy="4438905"/>
          </a:xfrm>
        </p:spPr>
        <p:txBody>
          <a:bodyPr/>
          <a:lstStyle/>
          <a:p>
            <a:r>
              <a:rPr lang="en-US" dirty="0" smtClean="0"/>
              <a:t>Perform a SWOT for a deeper view of strengths, weaknesses, opportunities and threats</a:t>
            </a:r>
          </a:p>
          <a:p>
            <a:r>
              <a:rPr lang="en-US" dirty="0" smtClean="0"/>
              <a:t>Keep track of all of your AIR’s…you’ll need for self-study one day</a:t>
            </a:r>
          </a:p>
          <a:p>
            <a:r>
              <a:rPr lang="en-US" dirty="0" smtClean="0"/>
              <a:t>Use your AIR to support your GME mission</a:t>
            </a:r>
          </a:p>
          <a:p>
            <a:r>
              <a:rPr lang="en-US" dirty="0" smtClean="0"/>
              <a:t>Use program APE’s to feed the AIR</a:t>
            </a:r>
          </a:p>
          <a:p>
            <a:r>
              <a:rPr lang="en-US" dirty="0" smtClean="0"/>
              <a:t>Use special reviews to feed the AIR</a:t>
            </a:r>
          </a:p>
          <a:p>
            <a:r>
              <a:rPr lang="en-US" dirty="0" smtClean="0"/>
              <a:t>Use CLER data to feed the AIR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6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32733" y="318719"/>
            <a:ext cx="4319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marL="0" lvl="0" indent="0" algn="ctr"/>
            <a:r>
              <a:rPr 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GME Finance – The Basics (2016 Update)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October 13, 2016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marL="0" lvl="0" indent="0" algn="ctr">
              <a:lnSpc>
                <a:spcPct val="80000"/>
              </a:lnSpc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sz="1600" dirty="0" smtClean="0">
                <a:latin typeface="+mn-lt"/>
              </a:rPr>
              <a:t>Maximizing Resident Forums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Tuesday, October 27,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sz="1600" dirty="0" smtClean="0">
                <a:latin typeface="+mn-lt"/>
              </a:rPr>
              <a:t>What Every Coordinator </a:t>
            </a:r>
          </a:p>
          <a:p>
            <a:pPr algn="ctr"/>
            <a:r>
              <a:rPr lang="en-US" sz="1600" dirty="0" smtClean="0">
                <a:latin typeface="+mn-lt"/>
              </a:rPr>
              <a:t>Needs to Know About NAS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Tuesday, </a:t>
            </a:r>
            <a:r>
              <a:rPr lang="en-US" altLang="en-US" sz="1400" b="0" dirty="0" smtClean="0">
                <a:latin typeface="+mn-lt"/>
              </a:rPr>
              <a:t>November 1,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/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  <a:br>
              <a:rPr lang="en-US" altLang="en-US" sz="1400" b="0" dirty="0" smtClean="0">
                <a:latin typeface="+mn-lt"/>
              </a:rPr>
            </a:br>
            <a:r>
              <a:rPr lang="en-US" altLang="en-US" sz="1400" b="0" dirty="0" smtClean="0">
                <a:latin typeface="+mn-lt"/>
              </a:rPr>
              <a:t/>
            </a:r>
            <a:br>
              <a:rPr lang="en-US" altLang="en-US" sz="1400" b="0" dirty="0" smtClean="0">
                <a:latin typeface="+mn-lt"/>
              </a:rPr>
            </a:br>
            <a:r>
              <a:rPr lang="en-US" altLang="en-US" sz="1400" b="0" dirty="0" smtClean="0">
                <a:latin typeface="+mn-lt"/>
              </a:rPr>
              <a:t>“</a:t>
            </a:r>
            <a:r>
              <a:rPr lang="en-US" sz="1600" dirty="0" smtClean="0">
                <a:latin typeface="+mn-lt"/>
              </a:rPr>
              <a:t>Meet the Experts” Fall Freebie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Thursday, </a:t>
            </a:r>
            <a:r>
              <a:rPr lang="en-US" altLang="en-US" sz="1400" b="0" dirty="0" smtClean="0">
                <a:latin typeface="+mn-lt"/>
              </a:rPr>
              <a:t>November 17,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  <a:endParaRPr lang="en-US" altLang="en-US" sz="1400" b="0" dirty="0" smtClean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>
              <a:lnSpc>
                <a:spcPct val="80000"/>
              </a:lnSpc>
            </a:pPr>
            <a:endParaRPr lang="en-US" altLang="en-US" sz="1400" b="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3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GMEC Check-Up: Is your GMEC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meeting its responsibilities?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   A Proactive Approach to Supervising Residents Improves Patient Safety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Institutional Accreditation: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Let’s Get Started!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Dealing Effectively with the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Struggling Medical Learner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Special Review: Required and Useful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Osteopathic Recognition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Fatigue Management &amp; Mitigation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4" y="5088997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743200" y="6310191"/>
            <a:ext cx="3657600" cy="6534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800" dirty="0"/>
              <a:t>     Presented by Partners in Medical Education, Inc. 2016</a:t>
            </a:r>
          </a:p>
        </p:txBody>
      </p:sp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27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8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3595942"/>
          </a:xfrm>
        </p:spPr>
        <p:txBody>
          <a:bodyPr>
            <a:normAutofit/>
          </a:bodyPr>
          <a:lstStyle/>
          <a:p>
            <a:r>
              <a:rPr lang="en-US" dirty="0" smtClean="0"/>
              <a:t>Develop </a:t>
            </a:r>
            <a:r>
              <a:rPr lang="en-US" dirty="0"/>
              <a:t>measurable criteria that is meaningful for your </a:t>
            </a:r>
            <a:r>
              <a:rPr lang="en-US" dirty="0" smtClean="0"/>
              <a:t>institution</a:t>
            </a:r>
          </a:p>
          <a:p>
            <a:endParaRPr lang="en-US" dirty="0"/>
          </a:p>
          <a:p>
            <a:r>
              <a:rPr lang="en-US" dirty="0" smtClean="0"/>
              <a:t>Learn </a:t>
            </a:r>
            <a:r>
              <a:rPr lang="en-US" dirty="0"/>
              <a:t>effective strategies and techniques for GMEC </a:t>
            </a:r>
            <a:r>
              <a:rPr lang="en-US" dirty="0" smtClean="0"/>
              <a:t>engagement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Review </a:t>
            </a:r>
            <a:r>
              <a:rPr lang="en-US" dirty="0"/>
              <a:t>best practices and examples from the field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12008"/>
            <a:ext cx="4191000" cy="1376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>
                <a:latin typeface="+mn-lt"/>
              </a:rPr>
              <a:t>Christine Redovan, </a:t>
            </a:r>
            <a:r>
              <a:rPr lang="en-US" sz="2000" b="1" dirty="0" smtClean="0">
                <a:latin typeface="+mn-lt"/>
              </a:rPr>
              <a:t>MBA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christine@partnersinmeded.com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56" y="763006"/>
            <a:ext cx="3087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202412" y="6288957"/>
            <a:ext cx="3086100" cy="6534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800" dirty="0"/>
              <a:t>     Presented by Partners in Medical Education, Inc. 2016</a:t>
            </a:r>
          </a:p>
        </p:txBody>
      </p:sp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28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0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Requirement I.B.5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47032"/>
            <a:ext cx="7886700" cy="4981170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>
                <a:ea typeface="ＭＳ Ｐゴシック" panose="020B0600070205080204" pitchFamily="34" charset="-128"/>
              </a:rPr>
              <a:t>I.B.5. The GMEC must demonstrate effective oversight of the Sponsoring Institution’s accreditation through an Annual Institutional Review (AIR). (Outcome)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>
                <a:ea typeface="ＭＳ Ｐゴシック" panose="020B0600070205080204" pitchFamily="34" charset="-128"/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>
                <a:ea typeface="ＭＳ Ｐゴシック" panose="020B0600070205080204" pitchFamily="34" charset="-128"/>
              </a:rPr>
              <a:t>I.B.5.a) The GMEC must identify institutional performance indicators for the AIR which include: (Core) </a:t>
            </a:r>
            <a:endParaRPr lang="en-US" altLang="en-US" sz="3300" dirty="0" smtClean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>
                <a:ea typeface="ＭＳ Ｐゴシック" panose="020B0600070205080204" pitchFamily="34" charset="-128"/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 smtClean="0">
                <a:ea typeface="ＭＳ Ｐゴシック" panose="020B0600070205080204" pitchFamily="34" charset="-128"/>
              </a:rPr>
              <a:t>	I.B.5.a</a:t>
            </a:r>
            <a:r>
              <a:rPr lang="en-US" altLang="en-US" sz="3300" dirty="0">
                <a:ea typeface="ＭＳ Ｐゴシック" panose="020B0600070205080204" pitchFamily="34" charset="-128"/>
              </a:rPr>
              <a:t>).(1) results of the most recent institutional </a:t>
            </a:r>
            <a:r>
              <a:rPr lang="en-US" altLang="en-US" sz="3300" dirty="0" smtClean="0">
                <a:ea typeface="ＭＳ Ｐゴシック" panose="020B0600070205080204" pitchFamily="34" charset="-128"/>
              </a:rPr>
              <a:t>self-	study </a:t>
            </a:r>
            <a:r>
              <a:rPr lang="en-US" altLang="en-US" sz="3300" dirty="0">
                <a:ea typeface="ＭＳ Ｐゴシック" panose="020B0600070205080204" pitchFamily="34" charset="-128"/>
              </a:rPr>
              <a:t>visit; (Detail)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>
                <a:ea typeface="ＭＳ Ｐゴシック" panose="020B0600070205080204" pitchFamily="34" charset="-128"/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 smtClean="0">
                <a:ea typeface="ＭＳ Ｐゴシック" panose="020B0600070205080204" pitchFamily="34" charset="-128"/>
              </a:rPr>
              <a:t>	I.B.5.a</a:t>
            </a:r>
            <a:r>
              <a:rPr lang="en-US" altLang="en-US" sz="3300" dirty="0">
                <a:ea typeface="ＭＳ Ｐゴシック" panose="020B0600070205080204" pitchFamily="34" charset="-128"/>
              </a:rPr>
              <a:t>).(2) results of ACGME surveys of residents/fellows </a:t>
            </a:r>
            <a:r>
              <a:rPr lang="en-US" altLang="en-US" sz="3300" dirty="0" smtClean="0">
                <a:ea typeface="ＭＳ Ｐゴシック" panose="020B0600070205080204" pitchFamily="34" charset="-128"/>
              </a:rPr>
              <a:t>	and </a:t>
            </a:r>
            <a:r>
              <a:rPr lang="en-US" altLang="en-US" sz="3300" dirty="0">
                <a:ea typeface="ＭＳ Ｐゴシック" panose="020B0600070205080204" pitchFamily="34" charset="-128"/>
              </a:rPr>
              <a:t>core faculty; and, </a:t>
            </a:r>
            <a:r>
              <a:rPr lang="en-US" altLang="en-US" sz="3300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3300" dirty="0">
                <a:ea typeface="ＭＳ Ｐゴシック" panose="020B0600070205080204" pitchFamily="34" charset="-128"/>
              </a:rPr>
              <a:t>Detail)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>
                <a:ea typeface="ＭＳ Ｐゴシック" panose="020B0600070205080204" pitchFamily="34" charset="-128"/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300" dirty="0" smtClean="0">
                <a:ea typeface="ＭＳ Ｐゴシック" panose="020B0600070205080204" pitchFamily="34" charset="-128"/>
              </a:rPr>
              <a:t>	I.B.5.a</a:t>
            </a:r>
            <a:r>
              <a:rPr lang="en-US" altLang="en-US" sz="3300" dirty="0">
                <a:ea typeface="ＭＳ Ｐゴシック" panose="020B0600070205080204" pitchFamily="34" charset="-128"/>
              </a:rPr>
              <a:t>).(3) notification of ACGME-accredited programs’ </a:t>
            </a:r>
            <a:r>
              <a:rPr lang="en-US" altLang="en-US" sz="3300" dirty="0" smtClean="0">
                <a:ea typeface="ＭＳ Ｐゴシック" panose="020B0600070205080204" pitchFamily="34" charset="-128"/>
              </a:rPr>
              <a:t>	accreditation </a:t>
            </a:r>
            <a:r>
              <a:rPr lang="en-US" altLang="en-US" sz="3300" dirty="0">
                <a:ea typeface="ＭＳ Ｐゴシック" panose="020B0600070205080204" pitchFamily="34" charset="-128"/>
              </a:rPr>
              <a:t>statuses and </a:t>
            </a:r>
            <a:r>
              <a:rPr lang="en-US" altLang="en-US" sz="3300" dirty="0" smtClean="0">
                <a:ea typeface="ＭＳ Ｐゴシック" panose="020B0600070205080204" pitchFamily="34" charset="-128"/>
              </a:rPr>
              <a:t>self-study </a:t>
            </a:r>
            <a:r>
              <a:rPr lang="en-US" altLang="en-US" sz="3300" dirty="0">
                <a:ea typeface="ＭＳ Ｐゴシック" panose="020B0600070205080204" pitchFamily="34" charset="-128"/>
              </a:rPr>
              <a:t>visits. (Detail)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Requirement I.B.5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27660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I.B.5.b</a:t>
            </a:r>
            <a:r>
              <a:rPr lang="en-US" altLang="en-US" sz="2800" dirty="0">
                <a:ea typeface="ＭＳ Ｐゴシック" panose="020B0600070205080204" pitchFamily="34" charset="-128"/>
              </a:rPr>
              <a:t>) The AIR must include monitoring procedures for action plans resulting from the review. (Core)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I.B.5.c) The DIO must submit a written annual executive summary of the AIR to the Governing Body. (Core)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Available at http://www.acgme.org/Designated-Institutional-Officials/Institutional-Review-Committee/Institutional-Application-and-Requirements</a:t>
            </a:r>
          </a:p>
          <a:p>
            <a:r>
              <a:rPr lang="en-US" sz="1000" dirty="0" smtClean="0"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6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 only required for accreditation….but </a:t>
            </a:r>
          </a:p>
          <a:p>
            <a:pPr marL="514350" indent="-514350">
              <a:buAutoNum type="arabicPeriod"/>
            </a:pPr>
            <a:r>
              <a:rPr lang="en-US" dirty="0" smtClean="0"/>
              <a:t>It is a best practice for the institution to review itself</a:t>
            </a:r>
          </a:p>
          <a:p>
            <a:pPr marL="514350" indent="-514350">
              <a:buAutoNum type="arabicPeriod"/>
            </a:pPr>
            <a:r>
              <a:rPr lang="en-US" dirty="0" smtClean="0"/>
              <a:t>It sets the stage for future self-study activity</a:t>
            </a:r>
          </a:p>
          <a:p>
            <a:pPr marL="514350" indent="-514350">
              <a:buAutoNum type="arabicPeriod"/>
            </a:pPr>
            <a:r>
              <a:rPr lang="en-US" dirty="0" smtClean="0"/>
              <a:t>Demonstrates effective oversight of GME </a:t>
            </a:r>
          </a:p>
          <a:p>
            <a:pPr marL="514350" indent="-514350">
              <a:buAutoNum type="arabicPeriod"/>
            </a:pPr>
            <a:r>
              <a:rPr lang="en-US" dirty="0" smtClean="0"/>
              <a:t>Links the Annual Program Evaluation and Special Review requirements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Highlights strengths 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Identifies areas for improvement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to do the AIR?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0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Performance Indicators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94344"/>
              </p:ext>
            </p:extLst>
          </p:nvPr>
        </p:nvGraphicFramePr>
        <p:xfrm>
          <a:off x="762000" y="1766541"/>
          <a:ext cx="6991350" cy="4422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91350"/>
              </a:tblGrid>
              <a:tr h="397038">
                <a:tc>
                  <a:txBody>
                    <a:bodyPr/>
                    <a:lstStyle/>
                    <a:p>
                      <a:r>
                        <a:rPr lang="en-US" dirty="0" smtClean="0"/>
                        <a:t>A Good Measure/Indicator …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Is quantitative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Is easy to understand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Encourages appropriate behavior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Is visible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Is defined</a:t>
                      </a:r>
                      <a:r>
                        <a:rPr lang="en-US" baseline="0" dirty="0" smtClean="0"/>
                        <a:t> and mutually understood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multidimensional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Uses economies of effort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Facilitates</a:t>
                      </a:r>
                      <a:r>
                        <a:rPr lang="en-US" baseline="0" dirty="0" smtClean="0"/>
                        <a:t> trust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Encompasses</a:t>
                      </a:r>
                      <a:r>
                        <a:rPr lang="en-US" baseline="0" dirty="0" smtClean="0"/>
                        <a:t> inputs and outputs</a:t>
                      </a:r>
                      <a:endParaRPr lang="en-US" dirty="0"/>
                    </a:p>
                  </a:txBody>
                  <a:tcPr/>
                </a:tc>
              </a:tr>
              <a:tr h="402552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Measures</a:t>
                      </a:r>
                      <a:r>
                        <a:rPr lang="en-US" baseline="0" dirty="0" smtClean="0"/>
                        <a:t> what is important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Performance Indicators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141430"/>
              </p:ext>
            </p:extLst>
          </p:nvPr>
        </p:nvGraphicFramePr>
        <p:xfrm>
          <a:off x="685800" y="1752601"/>
          <a:ext cx="7829550" cy="39623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29550"/>
              </a:tblGrid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Pitfalls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Not aligned</a:t>
                      </a:r>
                      <a:r>
                        <a:rPr lang="en-US" baseline="0" dirty="0" smtClean="0"/>
                        <a:t> with goals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actionable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Lacks follow up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Lacks</a:t>
                      </a:r>
                      <a:r>
                        <a:rPr lang="en-US" baseline="0" dirty="0" smtClean="0"/>
                        <a:t> documentation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Lacks benchmarking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Underestimation</a:t>
                      </a:r>
                      <a:r>
                        <a:rPr lang="en-US" baseline="0" dirty="0" smtClean="0"/>
                        <a:t> of data extraction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62109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Indicators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1828800" y="1574304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828800" y="2552466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828800" y="3490168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1828800" y="4406503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828800" y="5329833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5597</TotalTime>
  <Words>1583</Words>
  <Application>Microsoft Macintosh PowerPoint</Application>
  <PresentationFormat>On-screen Show (4:3)</PresentationFormat>
  <Paragraphs>449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Comic Sans MS</vt:lpstr>
      <vt:lpstr>Lucida Bright</vt:lpstr>
      <vt:lpstr>ＭＳ Ｐゴシック</vt:lpstr>
      <vt:lpstr>Times New Roman</vt:lpstr>
      <vt:lpstr>Wingdings</vt:lpstr>
      <vt:lpstr>Arial</vt:lpstr>
      <vt:lpstr>PME-2016</vt:lpstr>
      <vt:lpstr>Annual Institutional Review</vt:lpstr>
      <vt:lpstr>PowerPoint Presentation</vt:lpstr>
      <vt:lpstr>Goals &amp; Objectives</vt:lpstr>
      <vt:lpstr>Institutional Requirement I.B.5</vt:lpstr>
      <vt:lpstr>Institutional Requirement I.B.5</vt:lpstr>
      <vt:lpstr>Why do we have to do the AIR?</vt:lpstr>
      <vt:lpstr>Institutional Performance Indicators</vt:lpstr>
      <vt:lpstr>Institutional Performance Indicators</vt:lpstr>
      <vt:lpstr>SMART Indicators</vt:lpstr>
      <vt:lpstr>SMART Indicators</vt:lpstr>
      <vt:lpstr>SMART Indicators</vt:lpstr>
      <vt:lpstr>Institutional Performance Indicators</vt:lpstr>
      <vt:lpstr>SMART Indicators- Program Attrition</vt:lpstr>
      <vt:lpstr>SMART Indicators – Scholarly Activity</vt:lpstr>
      <vt:lpstr>SMART Indicators – Board Pass Rate</vt:lpstr>
      <vt:lpstr>SMART Indicators – Resident Survey  </vt:lpstr>
      <vt:lpstr>Putting it all together</vt:lpstr>
      <vt:lpstr>Data Analysis</vt:lpstr>
      <vt:lpstr>Survey Dashboard</vt:lpstr>
      <vt:lpstr>Data Analysis</vt:lpstr>
      <vt:lpstr>Data Analysis</vt:lpstr>
      <vt:lpstr>Data Analysis – CLER Data</vt:lpstr>
      <vt:lpstr>Action Plan </vt:lpstr>
      <vt:lpstr>Report</vt:lpstr>
      <vt:lpstr>Monitoring</vt:lpstr>
      <vt:lpstr>Executive Summary</vt:lpstr>
      <vt:lpstr>Executive Summary</vt:lpstr>
      <vt:lpstr>Final Thoughts…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Partners</dc:creator>
  <cp:lastModifiedBy>Microsoft Office User</cp:lastModifiedBy>
  <cp:revision>152</cp:revision>
  <dcterms:created xsi:type="dcterms:W3CDTF">2016-04-04T14:18:27Z</dcterms:created>
  <dcterms:modified xsi:type="dcterms:W3CDTF">2016-09-20T18:07:20Z</dcterms:modified>
</cp:coreProperties>
</file>