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2" r:id="rId9"/>
    <p:sldId id="266" r:id="rId10"/>
    <p:sldId id="263" r:id="rId11"/>
    <p:sldId id="268" r:id="rId12"/>
    <p:sldId id="265" r:id="rId13"/>
    <p:sldId id="267" r:id="rId14"/>
    <p:sldId id="264" r:id="rId15"/>
    <p:sldId id="269" r:id="rId16"/>
    <p:sldId id="272" r:id="rId17"/>
    <p:sldId id="271" r:id="rId1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/>
    <p:restoredTop sz="94590"/>
  </p:normalViewPr>
  <p:slideViewPr>
    <p:cSldViewPr snapToGrid="0" snapToObjects="1">
      <p:cViewPr>
        <p:scale>
          <a:sx n="121" d="100"/>
          <a:sy n="121" d="100"/>
        </p:scale>
        <p:origin x="120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CFB23-C2AA-4FDD-80A7-B3031BF1E4F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97AB8-6F84-44A2-BD54-5BB9A08B316B}">
      <dgm:prSet phldrT="[Text]"/>
      <dgm:spPr/>
      <dgm:t>
        <a:bodyPr/>
        <a:lstStyle/>
        <a:p>
          <a:r>
            <a:rPr lang="en-US" dirty="0" smtClean="0"/>
            <a:t>Best Practice</a:t>
          </a:r>
          <a:endParaRPr lang="en-US" dirty="0"/>
        </a:p>
      </dgm:t>
    </dgm:pt>
    <dgm:pt modelId="{B4379A74-B8A9-48B5-99D5-53B5BC5BF065}" type="parTrans" cxnId="{65459F9A-29ED-4338-B02B-3BD97754E392}">
      <dgm:prSet/>
      <dgm:spPr/>
      <dgm:t>
        <a:bodyPr/>
        <a:lstStyle/>
        <a:p>
          <a:endParaRPr lang="en-US"/>
        </a:p>
      </dgm:t>
    </dgm:pt>
    <dgm:pt modelId="{AB51338D-CEEA-4860-9C96-537CE0A15A57}" type="sibTrans" cxnId="{65459F9A-29ED-4338-B02B-3BD97754E392}">
      <dgm:prSet/>
      <dgm:spPr/>
      <dgm:t>
        <a:bodyPr/>
        <a:lstStyle/>
        <a:p>
          <a:endParaRPr lang="en-US"/>
        </a:p>
      </dgm:t>
    </dgm:pt>
    <dgm:pt modelId="{A3D0E6D2-4376-4EFD-A6EB-52DA5F1A0BFA}">
      <dgm:prSet phldrT="[Text]"/>
      <dgm:spPr/>
      <dgm:t>
        <a:bodyPr/>
        <a:lstStyle/>
        <a:p>
          <a:r>
            <a:rPr lang="en-US" dirty="0" smtClean="0"/>
            <a:t>ACGME Requirements</a:t>
          </a:r>
          <a:endParaRPr lang="en-US" dirty="0"/>
        </a:p>
      </dgm:t>
    </dgm:pt>
    <dgm:pt modelId="{A4FF79A7-8748-4189-B036-8ACEDED1C963}" type="parTrans" cxnId="{B14C532F-29E6-49F8-B987-535BCE1089F0}">
      <dgm:prSet/>
      <dgm:spPr/>
      <dgm:t>
        <a:bodyPr/>
        <a:lstStyle/>
        <a:p>
          <a:endParaRPr lang="en-US"/>
        </a:p>
      </dgm:t>
    </dgm:pt>
    <dgm:pt modelId="{B81722A1-F65A-4910-B1AA-F77ADD88CF8B}" type="sibTrans" cxnId="{B14C532F-29E6-49F8-B987-535BCE1089F0}">
      <dgm:prSet/>
      <dgm:spPr/>
      <dgm:t>
        <a:bodyPr/>
        <a:lstStyle/>
        <a:p>
          <a:endParaRPr lang="en-US"/>
        </a:p>
      </dgm:t>
    </dgm:pt>
    <dgm:pt modelId="{43972894-E907-4B06-ACD1-51DB3859F642}">
      <dgm:prSet phldrT="[Text]"/>
      <dgm:spPr/>
      <dgm:t>
        <a:bodyPr/>
        <a:lstStyle/>
        <a:p>
          <a:r>
            <a:rPr lang="en-US" dirty="0" smtClean="0"/>
            <a:t>Desired results in order to be “substantially compliant”</a:t>
          </a:r>
          <a:endParaRPr lang="en-US" dirty="0"/>
        </a:p>
      </dgm:t>
    </dgm:pt>
    <dgm:pt modelId="{404E8498-E0A4-4672-BF11-2B0952785B38}" type="parTrans" cxnId="{1B3B0AB2-A849-43E0-A90F-CABF74FD803C}">
      <dgm:prSet/>
      <dgm:spPr/>
      <dgm:t>
        <a:bodyPr/>
        <a:lstStyle/>
        <a:p>
          <a:endParaRPr lang="en-US"/>
        </a:p>
      </dgm:t>
    </dgm:pt>
    <dgm:pt modelId="{224395C5-DA46-43CA-8CAE-66597D3EDB97}" type="sibTrans" cxnId="{1B3B0AB2-A849-43E0-A90F-CABF74FD803C}">
      <dgm:prSet/>
      <dgm:spPr/>
      <dgm:t>
        <a:bodyPr/>
        <a:lstStyle/>
        <a:p>
          <a:endParaRPr lang="en-US"/>
        </a:p>
      </dgm:t>
    </dgm:pt>
    <dgm:pt modelId="{7A879F3E-ED6F-4189-BC78-9D32DB6BEB0D}">
      <dgm:prSet phldrT="[Text]"/>
      <dgm:spPr/>
      <dgm:t>
        <a:bodyPr/>
        <a:lstStyle/>
        <a:p>
          <a:r>
            <a:rPr lang="en-US" dirty="0" smtClean="0"/>
            <a:t>Current Practice</a:t>
          </a:r>
          <a:endParaRPr lang="en-US" dirty="0"/>
        </a:p>
      </dgm:t>
    </dgm:pt>
    <dgm:pt modelId="{C410C0E2-AB00-4D31-BA0B-0FA0CC341F94}" type="parTrans" cxnId="{FD4FFA66-77EA-4887-A191-F949B57E6A9B}">
      <dgm:prSet/>
      <dgm:spPr/>
      <dgm:t>
        <a:bodyPr/>
        <a:lstStyle/>
        <a:p>
          <a:endParaRPr lang="en-US"/>
        </a:p>
      </dgm:t>
    </dgm:pt>
    <dgm:pt modelId="{F20F61B5-54B0-42FA-8412-5B9BF263B69F}" type="sibTrans" cxnId="{FD4FFA66-77EA-4887-A191-F949B57E6A9B}">
      <dgm:prSet/>
      <dgm:spPr/>
      <dgm:t>
        <a:bodyPr/>
        <a:lstStyle/>
        <a:p>
          <a:endParaRPr lang="en-US"/>
        </a:p>
      </dgm:t>
    </dgm:pt>
    <dgm:pt modelId="{6B526547-77C1-445D-8257-BEEF78285378}">
      <dgm:prSet phldrT="[Text]"/>
      <dgm:spPr/>
      <dgm:t>
        <a:bodyPr/>
        <a:lstStyle/>
        <a:p>
          <a:r>
            <a:rPr lang="en-US" dirty="0" smtClean="0"/>
            <a:t>Current state of affairs</a:t>
          </a:r>
          <a:endParaRPr lang="en-US" dirty="0"/>
        </a:p>
      </dgm:t>
    </dgm:pt>
    <dgm:pt modelId="{0EF99425-F035-460A-A8E0-B1BA3329F607}" type="parTrans" cxnId="{04245697-17F1-452A-A49E-0488A818F53F}">
      <dgm:prSet/>
      <dgm:spPr/>
      <dgm:t>
        <a:bodyPr/>
        <a:lstStyle/>
        <a:p>
          <a:endParaRPr lang="en-US"/>
        </a:p>
      </dgm:t>
    </dgm:pt>
    <dgm:pt modelId="{A161EA75-EE6A-4E99-A4E1-2B498C995907}" type="sibTrans" cxnId="{04245697-17F1-452A-A49E-0488A818F53F}">
      <dgm:prSet/>
      <dgm:spPr/>
      <dgm:t>
        <a:bodyPr/>
        <a:lstStyle/>
        <a:p>
          <a:endParaRPr lang="en-US"/>
        </a:p>
      </dgm:t>
    </dgm:pt>
    <dgm:pt modelId="{A4112478-11B5-4AE6-9CD2-5172F015A4EF}">
      <dgm:prSet phldrT="[Text]"/>
      <dgm:spPr/>
      <dgm:t>
        <a:bodyPr/>
        <a:lstStyle/>
        <a:p>
          <a:r>
            <a:rPr lang="en-US" dirty="0" smtClean="0"/>
            <a:t>Identified source</a:t>
          </a:r>
          <a:endParaRPr lang="en-US" dirty="0"/>
        </a:p>
      </dgm:t>
    </dgm:pt>
    <dgm:pt modelId="{0C0585B9-EE9C-4FB8-9902-DAC16EE08C07}" type="parTrans" cxnId="{565C0459-0C95-4242-BD0C-B80F437B6A96}">
      <dgm:prSet/>
      <dgm:spPr/>
      <dgm:t>
        <a:bodyPr/>
        <a:lstStyle/>
        <a:p>
          <a:endParaRPr lang="en-US"/>
        </a:p>
      </dgm:t>
    </dgm:pt>
    <dgm:pt modelId="{3B99CBA0-F15C-481F-A8EC-DC71DA64B5DD}" type="sibTrans" cxnId="{565C0459-0C95-4242-BD0C-B80F437B6A96}">
      <dgm:prSet/>
      <dgm:spPr/>
      <dgm:t>
        <a:bodyPr/>
        <a:lstStyle/>
        <a:p>
          <a:endParaRPr lang="en-US"/>
        </a:p>
      </dgm:t>
    </dgm:pt>
    <dgm:pt modelId="{AFA06D40-3C64-4FF6-B6CF-26BB12656F7C}">
      <dgm:prSet phldrT="[Text]"/>
      <dgm:spPr/>
      <dgm:t>
        <a:bodyPr/>
        <a:lstStyle/>
        <a:p>
          <a:r>
            <a:rPr lang="en-US" dirty="0" smtClean="0"/>
            <a:t>Resulting Gap</a:t>
          </a:r>
          <a:endParaRPr lang="en-US" dirty="0"/>
        </a:p>
      </dgm:t>
    </dgm:pt>
    <dgm:pt modelId="{647C9CFB-F943-4055-BD9D-D1F6E1A4D34C}" type="parTrans" cxnId="{461102B7-EDFC-4C50-A7DA-65A063A9420F}">
      <dgm:prSet/>
      <dgm:spPr/>
      <dgm:t>
        <a:bodyPr/>
        <a:lstStyle/>
        <a:p>
          <a:endParaRPr lang="en-US"/>
        </a:p>
      </dgm:t>
    </dgm:pt>
    <dgm:pt modelId="{23E3135D-DC89-45B5-B164-FE43C7884806}" type="sibTrans" cxnId="{461102B7-EDFC-4C50-A7DA-65A063A9420F}">
      <dgm:prSet/>
      <dgm:spPr/>
      <dgm:t>
        <a:bodyPr/>
        <a:lstStyle/>
        <a:p>
          <a:endParaRPr lang="en-US"/>
        </a:p>
      </dgm:t>
    </dgm:pt>
    <dgm:pt modelId="{B9A185C7-74E3-4D1A-8E12-42C02B2AD5E7}">
      <dgm:prSet phldrT="[Text]"/>
      <dgm:spPr/>
      <dgm:t>
        <a:bodyPr/>
        <a:lstStyle/>
        <a:p>
          <a:r>
            <a:rPr lang="en-US" dirty="0" smtClean="0"/>
            <a:t>Needs</a:t>
          </a:r>
          <a:endParaRPr lang="en-US" dirty="0"/>
        </a:p>
      </dgm:t>
    </dgm:pt>
    <dgm:pt modelId="{1B816B40-A80C-4895-938D-5920FC56FB14}" type="parTrans" cxnId="{702A78E7-2D21-4EAC-B526-2EE5CC5E4CC2}">
      <dgm:prSet/>
      <dgm:spPr/>
      <dgm:t>
        <a:bodyPr/>
        <a:lstStyle/>
        <a:p>
          <a:endParaRPr lang="en-US"/>
        </a:p>
      </dgm:t>
    </dgm:pt>
    <dgm:pt modelId="{7ED607EC-501E-48A0-B190-A9F147EF72F8}" type="sibTrans" cxnId="{702A78E7-2D21-4EAC-B526-2EE5CC5E4CC2}">
      <dgm:prSet/>
      <dgm:spPr/>
      <dgm:t>
        <a:bodyPr/>
        <a:lstStyle/>
        <a:p>
          <a:endParaRPr lang="en-US"/>
        </a:p>
      </dgm:t>
    </dgm:pt>
    <dgm:pt modelId="{4E239050-3737-46D5-BFAC-278751AFADA8}">
      <dgm:prSet phldrT="[Text]"/>
      <dgm:spPr/>
      <dgm:t>
        <a:bodyPr/>
        <a:lstStyle/>
        <a:p>
          <a:r>
            <a:rPr lang="en-US" dirty="0" smtClean="0"/>
            <a:t>What needs to be done to move from current practice to best practice?</a:t>
          </a:r>
          <a:endParaRPr lang="en-US" dirty="0"/>
        </a:p>
      </dgm:t>
    </dgm:pt>
    <dgm:pt modelId="{AE7BEAAD-94D4-49B0-BFE7-EF7C00081F3A}" type="parTrans" cxnId="{A18071A2-505F-4FF2-909B-2B54E7FB9082}">
      <dgm:prSet/>
      <dgm:spPr/>
      <dgm:t>
        <a:bodyPr/>
        <a:lstStyle/>
        <a:p>
          <a:endParaRPr lang="en-US"/>
        </a:p>
      </dgm:t>
    </dgm:pt>
    <dgm:pt modelId="{0BD7098C-C34C-4453-8654-7D89B80E37D6}" type="sibTrans" cxnId="{A18071A2-505F-4FF2-909B-2B54E7FB9082}">
      <dgm:prSet/>
      <dgm:spPr/>
      <dgm:t>
        <a:bodyPr/>
        <a:lstStyle/>
        <a:p>
          <a:endParaRPr lang="en-US"/>
        </a:p>
      </dgm:t>
    </dgm:pt>
    <dgm:pt modelId="{7028EB09-D793-410D-AD7C-41CA049379E9}" type="pres">
      <dgm:prSet presAssocID="{BBECFB23-C2AA-4FDD-80A7-B3031BF1E4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DF998-33FD-4C45-A597-7B4AD5F44C6D}" type="pres">
      <dgm:prSet presAssocID="{8C897AB8-6F84-44A2-BD54-5BB9A08B316B}" presName="composite" presStyleCnt="0"/>
      <dgm:spPr/>
    </dgm:pt>
    <dgm:pt modelId="{03E0DB12-66E1-448C-81C5-4E7B5EBB3D45}" type="pres">
      <dgm:prSet presAssocID="{8C897AB8-6F84-44A2-BD54-5BB9A08B31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1D643-EBF5-4A33-8579-C5D58DA3F921}" type="pres">
      <dgm:prSet presAssocID="{8C897AB8-6F84-44A2-BD54-5BB9A08B31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C3603-12E9-4B0A-832A-447EA57BF765}" type="pres">
      <dgm:prSet presAssocID="{AB51338D-CEEA-4860-9C96-537CE0A15A57}" presName="sp" presStyleCnt="0"/>
      <dgm:spPr/>
    </dgm:pt>
    <dgm:pt modelId="{51912CEF-22D3-4C3F-B425-D42ADB420DB5}" type="pres">
      <dgm:prSet presAssocID="{7A879F3E-ED6F-4189-BC78-9D32DB6BEB0D}" presName="composite" presStyleCnt="0"/>
      <dgm:spPr/>
    </dgm:pt>
    <dgm:pt modelId="{CCEBF0B0-43E7-4879-A29D-4352FE89118B}" type="pres">
      <dgm:prSet presAssocID="{7A879F3E-ED6F-4189-BC78-9D32DB6BEB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ED97A-7229-41ED-9F4E-39EBF3DD5E27}" type="pres">
      <dgm:prSet presAssocID="{7A879F3E-ED6F-4189-BC78-9D32DB6BEB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B8690-11AA-44B8-B898-490664AD49F1}" type="pres">
      <dgm:prSet presAssocID="{F20F61B5-54B0-42FA-8412-5B9BF263B69F}" presName="sp" presStyleCnt="0"/>
      <dgm:spPr/>
    </dgm:pt>
    <dgm:pt modelId="{A869B95A-4A47-48D2-AD6F-6585D27BDD54}" type="pres">
      <dgm:prSet presAssocID="{AFA06D40-3C64-4FF6-B6CF-26BB12656F7C}" presName="composite" presStyleCnt="0"/>
      <dgm:spPr/>
    </dgm:pt>
    <dgm:pt modelId="{95985A2E-C87F-43C7-A891-BC0183FE8C45}" type="pres">
      <dgm:prSet presAssocID="{AFA06D40-3C64-4FF6-B6CF-26BB12656F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F7C44-2956-4A26-95CD-45CE232BB340}" type="pres">
      <dgm:prSet presAssocID="{AFA06D40-3C64-4FF6-B6CF-26BB12656F7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B622C-E172-45D4-9F12-BFE975979C8A}" type="presOf" srcId="{B9A185C7-74E3-4D1A-8E12-42C02B2AD5E7}" destId="{50CF7C44-2956-4A26-95CD-45CE232BB340}" srcOrd="0" destOrd="0" presId="urn:microsoft.com/office/officeart/2005/8/layout/chevron2"/>
    <dgm:cxn modelId="{65459F9A-29ED-4338-B02B-3BD97754E392}" srcId="{BBECFB23-C2AA-4FDD-80A7-B3031BF1E4FE}" destId="{8C897AB8-6F84-44A2-BD54-5BB9A08B316B}" srcOrd="0" destOrd="0" parTransId="{B4379A74-B8A9-48B5-99D5-53B5BC5BF065}" sibTransId="{AB51338D-CEEA-4860-9C96-537CE0A15A57}"/>
    <dgm:cxn modelId="{04245697-17F1-452A-A49E-0488A818F53F}" srcId="{7A879F3E-ED6F-4189-BC78-9D32DB6BEB0D}" destId="{6B526547-77C1-445D-8257-BEEF78285378}" srcOrd="0" destOrd="0" parTransId="{0EF99425-F035-460A-A8E0-B1BA3329F607}" sibTransId="{A161EA75-EE6A-4E99-A4E1-2B498C995907}"/>
    <dgm:cxn modelId="{FD4FFA66-77EA-4887-A191-F949B57E6A9B}" srcId="{BBECFB23-C2AA-4FDD-80A7-B3031BF1E4FE}" destId="{7A879F3E-ED6F-4189-BC78-9D32DB6BEB0D}" srcOrd="1" destOrd="0" parTransId="{C410C0E2-AB00-4D31-BA0B-0FA0CC341F94}" sibTransId="{F20F61B5-54B0-42FA-8412-5B9BF263B69F}"/>
    <dgm:cxn modelId="{461102B7-EDFC-4C50-A7DA-65A063A9420F}" srcId="{BBECFB23-C2AA-4FDD-80A7-B3031BF1E4FE}" destId="{AFA06D40-3C64-4FF6-B6CF-26BB12656F7C}" srcOrd="2" destOrd="0" parTransId="{647C9CFB-F943-4055-BD9D-D1F6E1A4D34C}" sibTransId="{23E3135D-DC89-45B5-B164-FE43C7884806}"/>
    <dgm:cxn modelId="{138743FC-747A-4C92-8E66-6823538D0852}" type="presOf" srcId="{4E239050-3737-46D5-BFAC-278751AFADA8}" destId="{50CF7C44-2956-4A26-95CD-45CE232BB340}" srcOrd="0" destOrd="1" presId="urn:microsoft.com/office/officeart/2005/8/layout/chevron2"/>
    <dgm:cxn modelId="{B14C532F-29E6-49F8-B987-535BCE1089F0}" srcId="{8C897AB8-6F84-44A2-BD54-5BB9A08B316B}" destId="{A3D0E6D2-4376-4EFD-A6EB-52DA5F1A0BFA}" srcOrd="0" destOrd="0" parTransId="{A4FF79A7-8748-4189-B036-8ACEDED1C963}" sibTransId="{B81722A1-F65A-4910-B1AA-F77ADD88CF8B}"/>
    <dgm:cxn modelId="{7ABBF296-E053-4E03-9415-FD0A125BB385}" type="presOf" srcId="{7A879F3E-ED6F-4189-BC78-9D32DB6BEB0D}" destId="{CCEBF0B0-43E7-4879-A29D-4352FE89118B}" srcOrd="0" destOrd="0" presId="urn:microsoft.com/office/officeart/2005/8/layout/chevron2"/>
    <dgm:cxn modelId="{1B3B0AB2-A849-43E0-A90F-CABF74FD803C}" srcId="{8C897AB8-6F84-44A2-BD54-5BB9A08B316B}" destId="{43972894-E907-4B06-ACD1-51DB3859F642}" srcOrd="1" destOrd="0" parTransId="{404E8498-E0A4-4672-BF11-2B0952785B38}" sibTransId="{224395C5-DA46-43CA-8CAE-66597D3EDB97}"/>
    <dgm:cxn modelId="{794849A7-DC8B-4E02-9EF0-0C765D01EACE}" type="presOf" srcId="{6B526547-77C1-445D-8257-BEEF78285378}" destId="{C93ED97A-7229-41ED-9F4E-39EBF3DD5E27}" srcOrd="0" destOrd="0" presId="urn:microsoft.com/office/officeart/2005/8/layout/chevron2"/>
    <dgm:cxn modelId="{702A78E7-2D21-4EAC-B526-2EE5CC5E4CC2}" srcId="{AFA06D40-3C64-4FF6-B6CF-26BB12656F7C}" destId="{B9A185C7-74E3-4D1A-8E12-42C02B2AD5E7}" srcOrd="0" destOrd="0" parTransId="{1B816B40-A80C-4895-938D-5920FC56FB14}" sibTransId="{7ED607EC-501E-48A0-B190-A9F147EF72F8}"/>
    <dgm:cxn modelId="{6F61B493-0913-4D59-9EF0-B22527F7E0EC}" type="presOf" srcId="{BBECFB23-C2AA-4FDD-80A7-B3031BF1E4FE}" destId="{7028EB09-D793-410D-AD7C-41CA049379E9}" srcOrd="0" destOrd="0" presId="urn:microsoft.com/office/officeart/2005/8/layout/chevron2"/>
    <dgm:cxn modelId="{565C0459-0C95-4242-BD0C-B80F437B6A96}" srcId="{7A879F3E-ED6F-4189-BC78-9D32DB6BEB0D}" destId="{A4112478-11B5-4AE6-9CD2-5172F015A4EF}" srcOrd="1" destOrd="0" parTransId="{0C0585B9-EE9C-4FB8-9902-DAC16EE08C07}" sibTransId="{3B99CBA0-F15C-481F-A8EC-DC71DA64B5DD}"/>
    <dgm:cxn modelId="{3368E5E2-2DFA-405E-86AF-8BAB8A6ECB7C}" type="presOf" srcId="{AFA06D40-3C64-4FF6-B6CF-26BB12656F7C}" destId="{95985A2E-C87F-43C7-A891-BC0183FE8C45}" srcOrd="0" destOrd="0" presId="urn:microsoft.com/office/officeart/2005/8/layout/chevron2"/>
    <dgm:cxn modelId="{36046D35-0A9A-4B7F-9A00-BD26877FBAFC}" type="presOf" srcId="{A3D0E6D2-4376-4EFD-A6EB-52DA5F1A0BFA}" destId="{1F41D643-EBF5-4A33-8579-C5D58DA3F921}" srcOrd="0" destOrd="0" presId="urn:microsoft.com/office/officeart/2005/8/layout/chevron2"/>
    <dgm:cxn modelId="{0436011D-3468-4D62-AA00-4AA934F0060F}" type="presOf" srcId="{8C897AB8-6F84-44A2-BD54-5BB9A08B316B}" destId="{03E0DB12-66E1-448C-81C5-4E7B5EBB3D45}" srcOrd="0" destOrd="0" presId="urn:microsoft.com/office/officeart/2005/8/layout/chevron2"/>
    <dgm:cxn modelId="{6BA0116B-BD48-4F7E-891F-1F48EB690776}" type="presOf" srcId="{43972894-E907-4B06-ACD1-51DB3859F642}" destId="{1F41D643-EBF5-4A33-8579-C5D58DA3F921}" srcOrd="0" destOrd="1" presId="urn:microsoft.com/office/officeart/2005/8/layout/chevron2"/>
    <dgm:cxn modelId="{D05A68A2-6BE6-4B7C-9700-BA18838E6327}" type="presOf" srcId="{A4112478-11B5-4AE6-9CD2-5172F015A4EF}" destId="{C93ED97A-7229-41ED-9F4E-39EBF3DD5E27}" srcOrd="0" destOrd="1" presId="urn:microsoft.com/office/officeart/2005/8/layout/chevron2"/>
    <dgm:cxn modelId="{A18071A2-505F-4FF2-909B-2B54E7FB9082}" srcId="{AFA06D40-3C64-4FF6-B6CF-26BB12656F7C}" destId="{4E239050-3737-46D5-BFAC-278751AFADA8}" srcOrd="1" destOrd="0" parTransId="{AE7BEAAD-94D4-49B0-BFE7-EF7C00081F3A}" sibTransId="{0BD7098C-C34C-4453-8654-7D89B80E37D6}"/>
    <dgm:cxn modelId="{89B06CCC-137E-4B40-84B9-8FEB1A0764BB}" type="presParOf" srcId="{7028EB09-D793-410D-AD7C-41CA049379E9}" destId="{2E4DF998-33FD-4C45-A597-7B4AD5F44C6D}" srcOrd="0" destOrd="0" presId="urn:microsoft.com/office/officeart/2005/8/layout/chevron2"/>
    <dgm:cxn modelId="{4C2A11C5-C4AA-4026-8CDD-30C718544519}" type="presParOf" srcId="{2E4DF998-33FD-4C45-A597-7B4AD5F44C6D}" destId="{03E0DB12-66E1-448C-81C5-4E7B5EBB3D45}" srcOrd="0" destOrd="0" presId="urn:microsoft.com/office/officeart/2005/8/layout/chevron2"/>
    <dgm:cxn modelId="{2212BF08-7B6E-4989-B591-05E1F42DE419}" type="presParOf" srcId="{2E4DF998-33FD-4C45-A597-7B4AD5F44C6D}" destId="{1F41D643-EBF5-4A33-8579-C5D58DA3F921}" srcOrd="1" destOrd="0" presId="urn:microsoft.com/office/officeart/2005/8/layout/chevron2"/>
    <dgm:cxn modelId="{85D967AA-422F-4E5C-AE58-E5404D6A8920}" type="presParOf" srcId="{7028EB09-D793-410D-AD7C-41CA049379E9}" destId="{D4BC3603-12E9-4B0A-832A-447EA57BF765}" srcOrd="1" destOrd="0" presId="urn:microsoft.com/office/officeart/2005/8/layout/chevron2"/>
    <dgm:cxn modelId="{82599D90-0675-4654-AAA0-212EECC5D23B}" type="presParOf" srcId="{7028EB09-D793-410D-AD7C-41CA049379E9}" destId="{51912CEF-22D3-4C3F-B425-D42ADB420DB5}" srcOrd="2" destOrd="0" presId="urn:microsoft.com/office/officeart/2005/8/layout/chevron2"/>
    <dgm:cxn modelId="{3CC90455-94F3-4CF2-AA92-844C43F86B9A}" type="presParOf" srcId="{51912CEF-22D3-4C3F-B425-D42ADB420DB5}" destId="{CCEBF0B0-43E7-4879-A29D-4352FE89118B}" srcOrd="0" destOrd="0" presId="urn:microsoft.com/office/officeart/2005/8/layout/chevron2"/>
    <dgm:cxn modelId="{D739B3D2-14EF-4F4D-AA3C-99E8FD445DB7}" type="presParOf" srcId="{51912CEF-22D3-4C3F-B425-D42ADB420DB5}" destId="{C93ED97A-7229-41ED-9F4E-39EBF3DD5E27}" srcOrd="1" destOrd="0" presId="urn:microsoft.com/office/officeart/2005/8/layout/chevron2"/>
    <dgm:cxn modelId="{A9D2DB7D-7036-4075-89EB-F51030534B05}" type="presParOf" srcId="{7028EB09-D793-410D-AD7C-41CA049379E9}" destId="{543B8690-11AA-44B8-B898-490664AD49F1}" srcOrd="3" destOrd="0" presId="urn:microsoft.com/office/officeart/2005/8/layout/chevron2"/>
    <dgm:cxn modelId="{27F1198B-D4EF-4437-9B41-DA83C4D3858D}" type="presParOf" srcId="{7028EB09-D793-410D-AD7C-41CA049379E9}" destId="{A869B95A-4A47-48D2-AD6F-6585D27BDD54}" srcOrd="4" destOrd="0" presId="urn:microsoft.com/office/officeart/2005/8/layout/chevron2"/>
    <dgm:cxn modelId="{EA38DB9E-D3F8-4055-8DE6-4F8765062870}" type="presParOf" srcId="{A869B95A-4A47-48D2-AD6F-6585D27BDD54}" destId="{95985A2E-C87F-43C7-A891-BC0183FE8C45}" srcOrd="0" destOrd="0" presId="urn:microsoft.com/office/officeart/2005/8/layout/chevron2"/>
    <dgm:cxn modelId="{712AA238-E440-4617-856F-91D04FE398C0}" type="presParOf" srcId="{A869B95A-4A47-48D2-AD6F-6585D27BDD54}" destId="{50CF7C44-2956-4A26-95CD-45CE232BB3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0DB12-66E1-448C-81C5-4E7B5EBB3D4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Best Practice</a:t>
          </a:r>
          <a:endParaRPr lang="en-US" sz="1600" kern="1200" dirty="0"/>
        </a:p>
      </dsp:txBody>
      <dsp:txXfrm rot="-5400000">
        <a:off x="1" y="520688"/>
        <a:ext cx="1039018" cy="445294"/>
      </dsp:txXfrm>
    </dsp:sp>
    <dsp:sp modelId="{1F41D643-EBF5-4A33-8579-C5D58DA3F921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ACGME Requirements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Desired results in order to be “substantially compliant”</a:t>
          </a:r>
          <a:endParaRPr lang="en-US" sz="2000" kern="1200" dirty="0"/>
        </a:p>
      </dsp:txBody>
      <dsp:txXfrm rot="-5400000">
        <a:off x="1039018" y="48278"/>
        <a:ext cx="5009883" cy="870607"/>
      </dsp:txXfrm>
    </dsp:sp>
    <dsp:sp modelId="{CCEBF0B0-43E7-4879-A29D-4352FE89118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Current Practice</a:t>
          </a:r>
          <a:endParaRPr lang="en-US" sz="1600" kern="1200" dirty="0"/>
        </a:p>
      </dsp:txBody>
      <dsp:txXfrm rot="-5400000">
        <a:off x="1" y="1809352"/>
        <a:ext cx="1039018" cy="445294"/>
      </dsp:txXfrm>
    </dsp:sp>
    <dsp:sp modelId="{C93ED97A-7229-41ED-9F4E-39EBF3DD5E27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Current state of affairs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Identified source</a:t>
          </a:r>
          <a:endParaRPr lang="en-US" sz="2000" kern="1200" dirty="0"/>
        </a:p>
      </dsp:txBody>
      <dsp:txXfrm rot="-5400000">
        <a:off x="1039018" y="1336942"/>
        <a:ext cx="5009883" cy="870607"/>
      </dsp:txXfrm>
    </dsp:sp>
    <dsp:sp modelId="{95985A2E-C87F-43C7-A891-BC0183FE8C4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Resulting Gap</a:t>
          </a:r>
          <a:endParaRPr lang="en-US" sz="1600" kern="1200" dirty="0"/>
        </a:p>
      </dsp:txBody>
      <dsp:txXfrm rot="-5400000">
        <a:off x="1" y="3098016"/>
        <a:ext cx="1039018" cy="445294"/>
      </dsp:txXfrm>
    </dsp:sp>
    <dsp:sp modelId="{50CF7C44-2956-4A26-95CD-45CE232BB340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Needs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What needs to be done to move from current practice to best practice?</a:t>
          </a:r>
          <a:endParaRPr lang="en-US" sz="20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7922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7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89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157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1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hyperlink" Target="http://www.partnersinmeded.com/" TargetMode="External"/><Relationship Id="rId10" Type="http://schemas.openxmlformats.org/officeDocument/2006/relationships/image" Target="../media/image1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AOA to ACGME Accreditation:  Best Practices &amp; Challenges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Tori Hanlon, MS, CHCP</a:t>
            </a:r>
          </a:p>
          <a:p>
            <a:r>
              <a:rPr lang="en-US" sz="3200" dirty="0"/>
              <a:t>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“Substantial compliance”</a:t>
            </a:r>
          </a:p>
          <a:p>
            <a:r>
              <a:rPr lang="en-US" dirty="0" smtClean="0"/>
              <a:t>Do what you said you were going to do</a:t>
            </a:r>
          </a:p>
          <a:p>
            <a:r>
              <a:rPr lang="en-US" dirty="0" smtClean="0"/>
              <a:t>Address your citations &amp; AFIs in </a:t>
            </a:r>
            <a:r>
              <a:rPr lang="en-US" dirty="0" err="1" smtClean="0"/>
              <a:t>WebADS</a:t>
            </a:r>
            <a:r>
              <a:rPr lang="en-US" dirty="0" smtClean="0"/>
              <a:t> Annual Update</a:t>
            </a:r>
          </a:p>
          <a:p>
            <a:r>
              <a:rPr lang="en-US" dirty="0" smtClean="0"/>
              <a:t>Leverage the major changes section of </a:t>
            </a:r>
            <a:r>
              <a:rPr lang="en-US" dirty="0" err="1" smtClean="0"/>
              <a:t>WebADS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 (Initial to 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28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something with your ACGME Resident &amp; Faculty survey results &amp; document </a:t>
            </a:r>
            <a:r>
              <a:rPr lang="en-US" dirty="0" smtClean="0"/>
              <a:t>it</a:t>
            </a:r>
          </a:p>
          <a:p>
            <a:endParaRPr lang="en-US" dirty="0"/>
          </a:p>
          <a:p>
            <a:r>
              <a:rPr lang="en-US" dirty="0"/>
              <a:t>Have at least 2 APEs/AIRs under your </a:t>
            </a:r>
            <a:r>
              <a:rPr lang="en-US" dirty="0" smtClean="0"/>
              <a:t>belt</a:t>
            </a:r>
          </a:p>
          <a:p>
            <a:pPr lvl="1"/>
            <a:r>
              <a:rPr lang="en-US" dirty="0" smtClean="0"/>
              <a:t>Don’t be discouraged by lack of data in first couple</a:t>
            </a:r>
          </a:p>
          <a:p>
            <a:pPr lvl="1"/>
            <a:r>
              <a:rPr lang="en-US" dirty="0" smtClean="0"/>
              <a:t>Use ACGME requirements, application &amp; site visit documents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(Initial to 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581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661146"/>
            <a:ext cx="7886700" cy="4438905"/>
          </a:xfrm>
        </p:spPr>
        <p:txBody>
          <a:bodyPr/>
          <a:lstStyle/>
          <a:p>
            <a:r>
              <a:rPr lang="en-US" sz="2400" dirty="0" smtClean="0"/>
              <a:t>Patient safety</a:t>
            </a:r>
          </a:p>
          <a:p>
            <a:r>
              <a:rPr lang="en-US" sz="2400" dirty="0" smtClean="0"/>
              <a:t>Quality improvement</a:t>
            </a:r>
          </a:p>
          <a:p>
            <a:r>
              <a:rPr lang="en-US" sz="2400" dirty="0" smtClean="0"/>
              <a:t>Supervision &amp; accountability</a:t>
            </a:r>
          </a:p>
          <a:p>
            <a:r>
              <a:rPr lang="en-US" sz="2400" dirty="0" smtClean="0"/>
              <a:t>Professionalism</a:t>
            </a:r>
          </a:p>
          <a:p>
            <a:r>
              <a:rPr lang="en-US" sz="2400" dirty="0" smtClean="0"/>
              <a:t>Well-being</a:t>
            </a:r>
          </a:p>
          <a:p>
            <a:r>
              <a:rPr lang="en-US" sz="2400" dirty="0" smtClean="0"/>
              <a:t>Fatigue</a:t>
            </a:r>
          </a:p>
          <a:p>
            <a:r>
              <a:rPr lang="en-US" sz="2400" dirty="0" smtClean="0"/>
              <a:t>Teamwork</a:t>
            </a:r>
          </a:p>
          <a:p>
            <a:r>
              <a:rPr lang="en-US" sz="2400" dirty="0" smtClean="0"/>
              <a:t>Transitions of care</a:t>
            </a:r>
          </a:p>
          <a:p>
            <a:r>
              <a:rPr lang="en-US" sz="2400" dirty="0" smtClean="0"/>
              <a:t>Clinical experience &amp; education (formerly duty hours)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 Section 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33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</a:p>
          <a:p>
            <a:r>
              <a:rPr lang="en-US" dirty="0" smtClean="0"/>
              <a:t>Evaluation forms</a:t>
            </a:r>
          </a:p>
          <a:p>
            <a:r>
              <a:rPr lang="en-US" dirty="0" smtClean="0"/>
              <a:t>Participating sites</a:t>
            </a:r>
          </a:p>
          <a:p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357.png" descr="../../../Volumes/douglas-1/New%20Clip%20art/doctor_sitting_in_check_mark_800_c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33632" y="2627586"/>
            <a:ext cx="3222396" cy="35493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6990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ACGME expectations</a:t>
            </a:r>
          </a:p>
          <a:p>
            <a:endParaRPr lang="en-US" dirty="0" smtClean="0"/>
          </a:p>
          <a:p>
            <a:r>
              <a:rPr lang="en-US" dirty="0" smtClean="0"/>
              <a:t>Lack of resources</a:t>
            </a:r>
          </a:p>
          <a:p>
            <a:endParaRPr lang="en-US" dirty="0" smtClean="0"/>
          </a:p>
          <a:p>
            <a:r>
              <a:rPr lang="en-US" dirty="0" smtClean="0"/>
              <a:t>“One man show”</a:t>
            </a:r>
          </a:p>
          <a:p>
            <a:pPr marL="635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171.png" descr="New%20Clip%20art/vice_squeeze_text_1153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72404" y="3615558"/>
            <a:ext cx="4998327" cy="26894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974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Users/douglas/Desktop/save/clipart-answers-8.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23" y="1708499"/>
            <a:ext cx="5843753" cy="43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6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4"/>
            <a:ext cx="4038600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Millennial Learner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Quality Improvement: Are You Meeting the New Requirements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2017 Common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Program Requirements Update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Bullying in the Workplace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Meet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Experts - Fall 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Freebie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Self-Study</a:t>
            </a:r>
            <a:r>
              <a:rPr lang="mr-IN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Have You Analyzed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Your Data Yet?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Creating a Robust Resident Evaluation System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Institutional Site Visit Prep Process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From APE to Self-Study</a:t>
            </a:r>
            <a:r>
              <a:rPr lang="mr-IN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and Everything in Between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  <a:r>
              <a:rPr lang="en-US" sz="1400" i="1" dirty="0" smtClean="0"/>
              <a:t> </a:t>
            </a:r>
            <a:endParaRPr lang="en-US" sz="1400" i="1" dirty="0"/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 smtClean="0"/>
              <a:t>    how </a:t>
            </a:r>
            <a:r>
              <a:rPr lang="en-US" sz="1400" i="1" dirty="0"/>
              <a:t>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16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  <a:t>  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Transitioning from Residency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to Practice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March 1,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2018    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Ask Partners – Spring Freebie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March 20, 2018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B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uilding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 Scholarly Infrastructure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at a Community Based Institution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March 29,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 smtClean="0">
              <a:solidFill>
                <a:prstClr val="black"/>
              </a:solidFill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 smtClean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7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5" y="4046657"/>
            <a:ext cx="2732690" cy="1537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    </a:t>
            </a:r>
            <a:r>
              <a:rPr lang="en-US" sz="2400" dirty="0"/>
              <a:t>Partners in Medical Education, Inc. provides </a:t>
            </a:r>
            <a:r>
              <a:rPr lang="en-US" sz="2400" dirty="0" smtClean="0"/>
              <a:t>comprehensive </a:t>
            </a:r>
            <a:r>
              <a:rPr lang="en-US" sz="2400" dirty="0"/>
              <a:t>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Tori Hanlon, MS, CHCP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17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2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Over 13 years working in Medical Education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Bachelor’s in Health Services Administration</a:t>
            </a:r>
            <a:r>
              <a:rPr lang="en-US" sz="1600" dirty="0">
                <a:latin typeface="Lucida Bright" pitchFamily="18" charset="0"/>
              </a:rPr>
              <a:t/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Master’s in Health Administration and Policy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Designated Institutional Official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Experienced in GME at a large academic medical center</a:t>
            </a:r>
            <a:endParaRPr lang="en-US" sz="1600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 smtClean="0">
              <a:hlinkClick r:id="rId2" invalidUrl="http://www.osteopathic.org/inside-aoa/single-gme-accreditation-system/Documents/Program deadline charts 3-18-16.pdf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 smtClean="0">
                <a:hlinkClick r:id="rId3" invalidUrl="http://www.osteopathic.org/inside-aoa/single-gme-accreditation-system/Documents/Program deadline charts 3-18-16.pdf"/>
              </a:rPr>
              <a:t>http</a:t>
            </a:r>
            <a:r>
              <a:rPr lang="en-US" dirty="0">
                <a:hlinkClick r:id="rId4" invalidUrl="http://www.osteopathic.org/inside-aoa/single-gme-accreditation-system/Documents/Program deadline charts 3-18-16.pdf"/>
              </a:rPr>
              <a:t>://</a:t>
            </a:r>
            <a:r>
              <a:rPr lang="en-US" dirty="0" smtClean="0">
                <a:hlinkClick r:id="rId5" invalidUrl="http://www.osteopathic.org/inside-aoa/single-gme-accreditation-system/Documents/Program deadline charts 3-18-16.pdf"/>
              </a:rPr>
              <a:t>www.osteopathic.org/inside-aoa/single-gme-accreditation-system/Documents/Program%20deadline%20charts%203-18-16.pdf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Accreditation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45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journey to and components of ACGME </a:t>
            </a:r>
            <a:r>
              <a:rPr lang="en-US" dirty="0" smtClean="0"/>
              <a:t>accreditation</a:t>
            </a:r>
          </a:p>
          <a:p>
            <a:r>
              <a:rPr lang="en-US" dirty="0" smtClean="0"/>
              <a:t>Identify challenges institutions and programs have in transitioning from the AOA to the ACGME.</a:t>
            </a:r>
          </a:p>
          <a:p>
            <a:r>
              <a:rPr lang="en-US" dirty="0" smtClean="0"/>
              <a:t>Evaluate best practices to achieving ACGME accreditation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223.jpg" descr="http://heartofthematterseminars.files.wordpress.com/2010/04/goals1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68912" y="4397352"/>
            <a:ext cx="3946591" cy="194564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296150" cy="4438905"/>
          </a:xfrm>
        </p:spPr>
        <p:txBody>
          <a:bodyPr/>
          <a:lstStyle/>
          <a:p>
            <a:r>
              <a:rPr lang="en-US" dirty="0" smtClean="0"/>
              <a:t>Read the ACGME requirements &amp; FAQs</a:t>
            </a:r>
          </a:p>
          <a:p>
            <a:r>
              <a:rPr lang="en-US" dirty="0" smtClean="0"/>
              <a:t>Read the application</a:t>
            </a:r>
          </a:p>
          <a:p>
            <a:pPr lvl="1"/>
            <a:r>
              <a:rPr lang="en-US" dirty="0" smtClean="0"/>
              <a:t>Institutional or specialty-specific application (Word doc on ACGME website)</a:t>
            </a:r>
          </a:p>
          <a:p>
            <a:pPr lvl="1"/>
            <a:r>
              <a:rPr lang="en-US" dirty="0" err="1" smtClean="0"/>
              <a:t>WebADS</a:t>
            </a:r>
            <a:endParaRPr lang="en-US" dirty="0" smtClean="0"/>
          </a:p>
          <a:p>
            <a:pPr lvl="1"/>
            <a:r>
              <a:rPr lang="en-US" dirty="0" smtClean="0"/>
              <a:t>Document uploads</a:t>
            </a:r>
          </a:p>
          <a:p>
            <a:r>
              <a:rPr lang="en-US" dirty="0" smtClean="0"/>
              <a:t>Check certifying Board rules/requirements/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 smtClean="0"/>
              <a:t>Conduct a gap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405.png" descr="../../../../Volumes/douglas/how%20to%20access%20your%20on-demand/clipart/stick-fig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17798" y="3687765"/>
            <a:ext cx="3605213" cy="22907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6369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24144119"/>
              </p:ext>
            </p:extLst>
          </p:nvPr>
        </p:nvGraphicFramePr>
        <p:xfrm>
          <a:off x="1524000" y="18071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80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EARLY!!</a:t>
            </a:r>
          </a:p>
          <a:p>
            <a:r>
              <a:rPr lang="en-US" dirty="0" smtClean="0"/>
              <a:t>Carefully read the instructions</a:t>
            </a:r>
          </a:p>
          <a:p>
            <a:r>
              <a:rPr lang="en-US" dirty="0" smtClean="0"/>
              <a:t>Refer to the ACGME Requirements when answering questions</a:t>
            </a:r>
          </a:p>
          <a:p>
            <a:r>
              <a:rPr lang="en-US" dirty="0" smtClean="0"/>
              <a:t>Answer questions thoroughly, but don’t give more information than needed</a:t>
            </a:r>
          </a:p>
          <a:p>
            <a:r>
              <a:rPr lang="en-US" dirty="0" smtClean="0"/>
              <a:t>Document “plan in place” if you’re not doing something</a:t>
            </a:r>
            <a:endParaRPr lang="en-US" dirty="0"/>
          </a:p>
          <a:p>
            <a:r>
              <a:rPr lang="en-US" dirty="0" smtClean="0"/>
              <a:t>Print out application in its entirety and READ 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53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Educate and inform residents and faculty on content of application</a:t>
            </a:r>
          </a:p>
          <a:p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 err="1" smtClean="0"/>
              <a:t>WebADS</a:t>
            </a:r>
            <a:r>
              <a:rPr lang="en-US" dirty="0" smtClean="0"/>
              <a:t> if needed</a:t>
            </a:r>
          </a:p>
          <a:p>
            <a:endParaRPr lang="en-US" dirty="0" smtClean="0"/>
          </a:p>
          <a:p>
            <a:r>
              <a:rPr lang="en-US" dirty="0"/>
              <a:t>Provide clarification on what’s written in the application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 (Pre to Initial)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76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 to answer questions regarding the application and ACGME requirements</a:t>
            </a:r>
          </a:p>
          <a:p>
            <a:endParaRPr lang="en-US" dirty="0"/>
          </a:p>
          <a:p>
            <a:r>
              <a:rPr lang="en-US" dirty="0"/>
              <a:t>Don’t hide opportunities for </a:t>
            </a:r>
            <a:r>
              <a:rPr lang="en-US" dirty="0" smtClean="0"/>
              <a:t>improvement</a:t>
            </a:r>
          </a:p>
          <a:p>
            <a:endParaRPr lang="en-US" dirty="0"/>
          </a:p>
          <a:p>
            <a:r>
              <a:rPr lang="en-US" dirty="0"/>
              <a:t>Highlight program </a:t>
            </a:r>
            <a:r>
              <a:rPr lang="en-US" dirty="0" smtClean="0"/>
              <a:t>strengths</a:t>
            </a:r>
          </a:p>
          <a:p>
            <a:endParaRPr lang="en-US" dirty="0"/>
          </a:p>
          <a:p>
            <a:r>
              <a:rPr lang="en-US" dirty="0"/>
              <a:t>Point out any changes since the application to the site visitor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 (Pre to Initial)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158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643</Words>
  <Application>Microsoft Macintosh PowerPoint</Application>
  <PresentationFormat>On-screen Show (4:3)</PresentationFormat>
  <Paragraphs>174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Comic Sans MS</vt:lpstr>
      <vt:lpstr>Lucida Bright</vt:lpstr>
      <vt:lpstr>ＭＳ Ｐゴシック</vt:lpstr>
      <vt:lpstr>Wingdings</vt:lpstr>
      <vt:lpstr>Arial</vt:lpstr>
      <vt:lpstr>PME-2016</vt:lpstr>
      <vt:lpstr>AOA to ACGME Accreditation:  Best Practices &amp; Challenges</vt:lpstr>
      <vt:lpstr> </vt:lpstr>
      <vt:lpstr>Program Accreditation Deadlines</vt:lpstr>
      <vt:lpstr>Goals &amp; Objectives</vt:lpstr>
      <vt:lpstr>Where to Start?</vt:lpstr>
      <vt:lpstr>Gap Analysis</vt:lpstr>
      <vt:lpstr>Application</vt:lpstr>
      <vt:lpstr>Site Visit (Pre to Initial)</vt:lpstr>
      <vt:lpstr>Site Visit (Pre to Initial)</vt:lpstr>
      <vt:lpstr>Site Visit (Initial to Continued)</vt:lpstr>
      <vt:lpstr>Site Visit (Initial to Continued)</vt:lpstr>
      <vt:lpstr>CPR Section VI</vt:lpstr>
      <vt:lpstr>Citations</vt:lpstr>
      <vt:lpstr>Challenges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AOA to ACGME Accreditation:  Best Practices &amp; Challenges</dc:title>
  <dc:creator>Victoria Hanlon</dc:creator>
  <cp:lastModifiedBy>Douglas Knox</cp:lastModifiedBy>
  <cp:revision>51</cp:revision>
  <cp:lastPrinted>2018-02-08T21:11:40Z</cp:lastPrinted>
  <dcterms:modified xsi:type="dcterms:W3CDTF">2018-02-19T15:19:19Z</dcterms:modified>
</cp:coreProperties>
</file>