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5"/>
  </p:notesMasterIdLst>
  <p:sldIdLst>
    <p:sldId id="256" r:id="rId2"/>
    <p:sldId id="294" r:id="rId3"/>
    <p:sldId id="257" r:id="rId4"/>
    <p:sldId id="275" r:id="rId5"/>
    <p:sldId id="258" r:id="rId6"/>
    <p:sldId id="259" r:id="rId7"/>
    <p:sldId id="263" r:id="rId8"/>
    <p:sldId id="260" r:id="rId9"/>
    <p:sldId id="262" r:id="rId10"/>
    <p:sldId id="264" r:id="rId11"/>
    <p:sldId id="265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7" r:id="rId22"/>
    <p:sldId id="266" r:id="rId23"/>
    <p:sldId id="269" r:id="rId24"/>
    <p:sldId id="291" r:id="rId25"/>
    <p:sldId id="270" r:id="rId26"/>
    <p:sldId id="271" r:id="rId27"/>
    <p:sldId id="280" r:id="rId28"/>
    <p:sldId id="292" r:id="rId29"/>
    <p:sldId id="293" r:id="rId30"/>
    <p:sldId id="295" r:id="rId31"/>
    <p:sldId id="278" r:id="rId32"/>
    <p:sldId id="296" r:id="rId33"/>
    <p:sldId id="297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4554"/>
  </p:normalViewPr>
  <p:slideViewPr>
    <p:cSldViewPr snapToGrid="0" snapToObjects="1">
      <p:cViewPr varScale="1">
        <p:scale>
          <a:sx n="103" d="100"/>
          <a:sy n="103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7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AOA to ACGME</a:t>
            </a:r>
            <a:br>
              <a:rPr lang="en-US" dirty="0" smtClean="0"/>
            </a:br>
            <a:r>
              <a:rPr lang="en-US" dirty="0" smtClean="0"/>
              <a:t>What Are You Waiting For?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 Christine </a:t>
            </a:r>
            <a:r>
              <a:rPr lang="en-US" dirty="0" smtClean="0"/>
              <a:t>Redovan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GME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</a:p>
          <a:p>
            <a:pPr lvl="1"/>
            <a:r>
              <a:rPr lang="en-US" dirty="0" smtClean="0"/>
              <a:t>Initiated by DIO</a:t>
            </a:r>
          </a:p>
          <a:p>
            <a:pPr lvl="1"/>
            <a:r>
              <a:rPr lang="en-US" dirty="0" smtClean="0"/>
              <a:t>PD receives log in and password</a:t>
            </a:r>
          </a:p>
          <a:p>
            <a:pPr lvl="2"/>
            <a:r>
              <a:rPr lang="en-US" dirty="0" smtClean="0"/>
              <a:t>Add your coordinator right away.  </a:t>
            </a:r>
            <a:r>
              <a:rPr lang="en-US" dirty="0" smtClean="0"/>
              <a:t>He/She</a:t>
            </a:r>
            <a:r>
              <a:rPr lang="en-US" dirty="0" smtClean="0"/>
              <a:t> will receive their own log in and password.</a:t>
            </a:r>
          </a:p>
          <a:p>
            <a:pPr lvl="2"/>
            <a:r>
              <a:rPr lang="en-US" dirty="0" smtClean="0"/>
              <a:t>Take some time to familiarize yourself with the on-line pieces.  Don’t be afraid to click around!</a:t>
            </a:r>
          </a:p>
          <a:p>
            <a:pPr lvl="1"/>
            <a:r>
              <a:rPr lang="en-US" dirty="0" smtClean="0"/>
              <a:t>Twelve steps</a:t>
            </a:r>
          </a:p>
          <a:p>
            <a:pPr lvl="2"/>
            <a:r>
              <a:rPr lang="en-US" dirty="0" smtClean="0"/>
              <a:t>Read each section directions, then read again, and then read again</a:t>
            </a:r>
          </a:p>
          <a:p>
            <a:pPr lvl="1"/>
            <a:r>
              <a:rPr lang="en-US" dirty="0" smtClean="0"/>
              <a:t>Just about everything is editable and updatable until submission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479" y="2918891"/>
            <a:ext cx="383414" cy="383414"/>
          </a:xfrm>
          <a:prstGeom prst="rect">
            <a:avLst/>
          </a:prstGeom>
          <a:noFill/>
        </p:spPr>
      </p:pic>
      <p:pic>
        <p:nvPicPr>
          <p:cNvPr id="7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479" y="4385053"/>
            <a:ext cx="383414" cy="38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DIO enters initial information</a:t>
            </a:r>
          </a:p>
          <a:p>
            <a:r>
              <a:rPr lang="en-US" dirty="0" smtClean="0"/>
              <a:t>Programs choose from a pre-populated institutional list</a:t>
            </a:r>
          </a:p>
          <a:p>
            <a:pPr lvl="3">
              <a:buNone/>
            </a:pPr>
            <a:endParaRPr lang="en-US" sz="2400" dirty="0" smtClean="0"/>
          </a:p>
          <a:p>
            <a:pPr lvl="2">
              <a:buNone/>
            </a:pPr>
            <a:r>
              <a:rPr lang="en-US" sz="2400" dirty="0" smtClean="0"/>
              <a:t>Sites must be entered by the DIO.  Factor in time for entering and ACGME approval.</a:t>
            </a:r>
          </a:p>
          <a:p>
            <a:pPr lvl="5">
              <a:buNone/>
            </a:pPr>
            <a:endParaRPr lang="en-US" sz="2200" dirty="0" smtClean="0"/>
          </a:p>
          <a:p>
            <a:r>
              <a:rPr lang="en-US" dirty="0" smtClean="0"/>
              <a:t>Basic demographic information about sites, rationale for using the site and length of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Participating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65" y="3479121"/>
            <a:ext cx="617011" cy="61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DIO enters initial information</a:t>
            </a:r>
          </a:p>
          <a:p>
            <a:r>
              <a:rPr lang="en-US" dirty="0" smtClean="0"/>
              <a:t>Program Director completes </a:t>
            </a:r>
          </a:p>
          <a:p>
            <a:pPr lvl="1"/>
            <a:r>
              <a:rPr lang="en-US" sz="2400" dirty="0" smtClean="0"/>
              <a:t>Basic educational information (school, residencies)</a:t>
            </a:r>
          </a:p>
          <a:p>
            <a:pPr lvl="1"/>
            <a:r>
              <a:rPr lang="en-US" sz="2400" dirty="0" smtClean="0"/>
              <a:t>Licensure and certification information</a:t>
            </a:r>
            <a:endParaRPr lang="en-US" sz="2400" dirty="0"/>
          </a:p>
          <a:p>
            <a:pPr lvl="1"/>
            <a:r>
              <a:rPr lang="en-US" sz="2400" dirty="0" smtClean="0"/>
              <a:t>Hours dedicated the program</a:t>
            </a:r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dirty="0" smtClean="0"/>
              <a:t>		 	Make sure your hours are meeting any 		minimum RC requirements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Program Director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140" y="4182006"/>
            <a:ext cx="784407" cy="78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 – Program Information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Pre-requisite training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Step 4 -  Other Personnel</a:t>
            </a:r>
          </a:p>
          <a:p>
            <a:pPr lvl="1"/>
            <a:r>
              <a:rPr lang="en-US" dirty="0" smtClean="0"/>
              <a:t>Up to 2 coordinators</a:t>
            </a:r>
          </a:p>
          <a:p>
            <a:pPr lvl="1"/>
            <a:r>
              <a:rPr lang="en-US" dirty="0" smtClean="0"/>
              <a:t>Chair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Step 5 – Number of slots requested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3, 4 &amp;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Combination of essay and check-box responses</a:t>
            </a:r>
          </a:p>
          <a:p>
            <a:r>
              <a:rPr lang="en-US" dirty="0" smtClean="0"/>
              <a:t>Related to duty hours and work environment</a:t>
            </a:r>
          </a:p>
          <a:p>
            <a:pPr lvl="3">
              <a:buNone/>
            </a:pP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	</a:t>
            </a:r>
            <a:r>
              <a:rPr lang="en-US" sz="2800" dirty="0" smtClean="0"/>
              <a:t>Essay questions contain the word “describe”. Make sure you describe!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Start by rephrasing the question; shows understanding of what is being asked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Pay attention to unlimited or restricted number of check boxes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– Duty 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80" y="2890838"/>
            <a:ext cx="784407" cy="78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62771"/>
            <a:ext cx="7886700" cy="443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All essay questions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  <a:p>
            <a:r>
              <a:rPr lang="en-US" dirty="0" smtClean="0"/>
              <a:t>Resident Appointments</a:t>
            </a:r>
            <a:r>
              <a:rPr lang="en-US" sz="3200" dirty="0" smtClean="0"/>
              <a:t>	</a:t>
            </a: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Resident Scholarly Activities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Additional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irc_mi" descr="http://stmary.wcdsb.ca/_images/Question-M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5" y="2631989"/>
            <a:ext cx="3632886" cy="368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3498"/>
            <a:ext cx="6526006" cy="1325563"/>
          </a:xfrm>
        </p:spPr>
        <p:txBody>
          <a:bodyPr/>
          <a:lstStyle/>
          <a:p>
            <a:r>
              <a:rPr lang="en-US" dirty="0" smtClean="0"/>
              <a:t>Step 8 – Evaluation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0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8" name="Content Placeholder 7" descr="Compet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0728" y="834291"/>
            <a:ext cx="6813208" cy="5161201"/>
          </a:xfrm>
        </p:spPr>
      </p:pic>
      <p:sp>
        <p:nvSpPr>
          <p:cNvPr id="9" name="TextBox 8"/>
          <p:cNvSpPr txBox="1"/>
          <p:nvPr/>
        </p:nvSpPr>
        <p:spPr>
          <a:xfrm>
            <a:off x="275422" y="2291508"/>
            <a:ext cx="1713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Choose at least two assessment methods per competency</a:t>
            </a:r>
            <a:endParaRPr lang="en-US" dirty="0">
              <a:latin typeface="+mn-lt"/>
            </a:endParaRPr>
          </a:p>
        </p:txBody>
      </p:sp>
      <p:pic>
        <p:nvPicPr>
          <p:cNvPr id="10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2106431"/>
            <a:ext cx="784407" cy="78440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20853" y="5868415"/>
            <a:ext cx="8827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</a:rPr>
              <a:t>Accreditation Council for Graduate Medical Education. (2016, December 1). Application guide. Retrieved </a:t>
            </a:r>
            <a:r>
              <a:rPr lang="en-US" sz="1000" dirty="0">
                <a:latin typeface="+mn-lt"/>
              </a:rPr>
              <a:t>from http://</a:t>
            </a:r>
            <a:r>
              <a:rPr lang="en-US" sz="1000" dirty="0">
                <a:latin typeface="+mn-lt"/>
              </a:rPr>
              <a:t>www.acgme.org</a:t>
            </a:r>
            <a:r>
              <a:rPr lang="en-US" sz="1000" dirty="0">
                <a:latin typeface="+mn-lt"/>
              </a:rPr>
              <a:t>/Portals/0/PDFs/</a:t>
            </a:r>
            <a:r>
              <a:rPr lang="en-US" sz="1000" dirty="0">
                <a:latin typeface="+mn-lt"/>
              </a:rPr>
              <a:t>Application_Guide.pdf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Challenging Step</a:t>
            </a:r>
          </a:p>
          <a:p>
            <a:pPr lvl="1"/>
            <a:r>
              <a:rPr lang="en-US" dirty="0" smtClean="0"/>
              <a:t>Follow the instructions.  It is different for each specialty.</a:t>
            </a:r>
          </a:p>
          <a:p>
            <a:pPr lvl="2"/>
            <a:r>
              <a:rPr lang="en-US" dirty="0" smtClean="0"/>
              <a:t>Order of Faculty</a:t>
            </a:r>
          </a:p>
          <a:p>
            <a:pPr lvl="2"/>
            <a:r>
              <a:rPr lang="en-US" dirty="0" smtClean="0"/>
              <a:t>Specific Faculty</a:t>
            </a:r>
          </a:p>
          <a:p>
            <a:pPr lvl="2"/>
            <a:r>
              <a:rPr lang="en-US" dirty="0" smtClean="0"/>
              <a:t>Titles of Faculty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Detailed information for PD and Core Faculty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	Obtain updated CV’s for your faculty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 – Faculty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23" y="4702008"/>
            <a:ext cx="784407" cy="78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time consuming; each piece of information is entered individually</a:t>
            </a:r>
          </a:p>
          <a:p>
            <a:pPr lvl="1"/>
            <a:r>
              <a:rPr lang="en-US" dirty="0" smtClean="0"/>
              <a:t>Demographics	</a:t>
            </a:r>
          </a:p>
          <a:p>
            <a:pPr lvl="1"/>
            <a:r>
              <a:rPr lang="en-US" dirty="0" smtClean="0"/>
              <a:t>Education &amp; training</a:t>
            </a:r>
          </a:p>
          <a:p>
            <a:pPr lvl="1"/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License &amp; certifications	</a:t>
            </a:r>
          </a:p>
          <a:p>
            <a:pPr lvl="1"/>
            <a:r>
              <a:rPr lang="en-US" dirty="0" smtClean="0"/>
              <a:t>Academic appointments (past 10 years)</a:t>
            </a:r>
          </a:p>
          <a:p>
            <a:pPr lvl="1"/>
            <a:r>
              <a:rPr lang="en-US" dirty="0" smtClean="0"/>
              <a:t>Articles, presentations, chapters, books (past 5 years)</a:t>
            </a:r>
          </a:p>
          <a:p>
            <a:pPr lvl="1"/>
            <a:endParaRPr lang="en-US" dirty="0" smtClean="0"/>
          </a:p>
          <a:p>
            <a:pPr lvl="2">
              <a:buNone/>
            </a:pPr>
            <a:r>
              <a:rPr lang="en-US" sz="2400" dirty="0" smtClean="0"/>
              <a:t>   Check your RC Requirements and FAQ to see how each individual RC’s calculate scholarly activity expectations.  They are not all the same.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 – Faculty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19" y="5103019"/>
            <a:ext cx="784407" cy="78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resident information</a:t>
            </a:r>
          </a:p>
          <a:p>
            <a:pPr lvl="1"/>
            <a:r>
              <a:rPr lang="en-US" dirty="0" smtClean="0"/>
              <a:t>Demographic</a:t>
            </a:r>
          </a:p>
          <a:p>
            <a:pPr lvl="1"/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you have trouble, contact ADS for assistance.</a:t>
            </a:r>
          </a:p>
          <a:p>
            <a:pPr lvl="1"/>
            <a:r>
              <a:rPr lang="en-US" dirty="0" smtClean="0"/>
              <a:t>http://</a:t>
            </a:r>
            <a:r>
              <a:rPr lang="en-US" dirty="0" smtClean="0"/>
              <a:t>www.acgme.org</a:t>
            </a:r>
            <a:r>
              <a:rPr lang="en-US" dirty="0" smtClean="0"/>
              <a:t>/Data-Collection-Systems/Data-Systems-Technical-Support</a:t>
            </a:r>
          </a:p>
          <a:p>
            <a:pPr lvl="1"/>
            <a:r>
              <a:rPr lang="en-US" dirty="0" smtClean="0"/>
              <a:t>The ADS group is very knowledgeable and helpful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– Resident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457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850" y="1295400"/>
            <a:ext cx="4724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</a:t>
            </a:r>
            <a:r>
              <a:rPr lang="en-US" sz="2400" dirty="0">
                <a:latin typeface="Lucida Bright" pitchFamily="18" charset="0"/>
              </a:rPr>
              <a:t>Redovan</a:t>
            </a:r>
            <a:r>
              <a:rPr lang="en-US" sz="2400" dirty="0">
                <a:latin typeface="Lucida Bright" pitchFamily="18" charset="0"/>
              </a:rPr>
              <a:t>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</a:t>
            </a:r>
            <a:r>
              <a:rPr lang="en-US" sz="2400" dirty="0" smtClean="0">
                <a:latin typeface="Lucida Bright" pitchFamily="18" charset="0"/>
              </a:rPr>
              <a:t>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</a:t>
            </a:r>
            <a:r>
              <a:rPr lang="en-US" sz="1600" dirty="0" smtClean="0">
                <a:latin typeface="+mn-lt"/>
              </a:rPr>
              <a:t>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17 years GME experience</a:t>
            </a:r>
            <a:endParaRPr lang="en-US" sz="1600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981474"/>
            <a:ext cx="2065338" cy="27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on ACGME website under your specialty section.</a:t>
            </a:r>
          </a:p>
          <a:p>
            <a:r>
              <a:rPr lang="en-US" dirty="0" smtClean="0"/>
              <a:t>Common questions and specialty specific questions</a:t>
            </a:r>
          </a:p>
          <a:p>
            <a:r>
              <a:rPr lang="en-US" dirty="0" smtClean="0"/>
              <a:t>Combination of essay, check box and numerical data</a:t>
            </a:r>
            <a:endParaRPr lang="en-US" sz="3200" dirty="0" smtClean="0"/>
          </a:p>
          <a:p>
            <a:pPr lvl="2">
              <a:buNone/>
            </a:pPr>
            <a:r>
              <a:rPr lang="en-US" sz="1600" dirty="0" smtClean="0"/>
              <a:t>   </a:t>
            </a:r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r>
              <a:rPr lang="en-US" sz="2400" dirty="0" smtClean="0"/>
              <a:t>Many questions have multiple parts.  Double check that all parts have been answered.</a:t>
            </a:r>
          </a:p>
          <a:p>
            <a:pPr lvl="2"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 – Specialty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85" y="4702008"/>
            <a:ext cx="784407" cy="78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Interpersonal and Communication Skills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Briefly describe one learning activity in which residents develop their skills and habits to work effectively as a member or leader of a health care team or other professional group.  In the example, </a:t>
            </a:r>
            <a:r>
              <a:rPr lang="en-US" dirty="0" smtClean="0">
                <a:solidFill>
                  <a:srgbClr val="FF0000"/>
                </a:solidFill>
              </a:rPr>
              <a:t>identify the members of the team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responsibilities of team members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50"/>
                </a:solidFill>
              </a:rPr>
              <a:t>how team members communicate to accomplish responsibilities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Multi-part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Oval 5"/>
          <p:cNvSpPr/>
          <p:nvPr/>
        </p:nvSpPr>
        <p:spPr>
          <a:xfrm>
            <a:off x="2933842" y="2552132"/>
            <a:ext cx="3276316" cy="655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12 has 10 attachments or uploads</a:t>
            </a:r>
          </a:p>
          <a:p>
            <a:r>
              <a:rPr lang="en-US" dirty="0" smtClean="0"/>
              <a:t>Many programs are shocked when they open this step</a:t>
            </a:r>
          </a:p>
          <a:p>
            <a:r>
              <a:rPr lang="en-US" dirty="0" smtClean="0"/>
              <a:t>The majority of each attachment has multiple pieces</a:t>
            </a:r>
          </a:p>
          <a:p>
            <a:r>
              <a:rPr lang="en-US" dirty="0" smtClean="0"/>
              <a:t>All attachments must be converted to PDF </a:t>
            </a:r>
          </a:p>
          <a:p>
            <a:r>
              <a:rPr lang="en-US" dirty="0" smtClean="0"/>
              <a:t>Most of the attachments you already have in some form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12 - Attachments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2380" y="1707614"/>
          <a:ext cx="7886700" cy="44248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43350"/>
                <a:gridCol w="3943350"/>
              </a:tblGrid>
              <a:tr h="2606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Attachment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Tip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Supervision</a:t>
                      </a:r>
                      <a:r>
                        <a:rPr lang="en-US" sz="1400" baseline="0" dirty="0" smtClean="0"/>
                        <a:t> Policy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Include definitions</a:t>
                      </a:r>
                    </a:p>
                    <a:p>
                      <a:r>
                        <a:rPr lang="en-US" sz="1400" dirty="0" smtClean="0"/>
                        <a:t>- Include circumstances residents must contact supervising</a:t>
                      </a:r>
                      <a:r>
                        <a:rPr lang="en-US" sz="1400" baseline="0" dirty="0" smtClean="0"/>
                        <a:t> faculty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Duty Hours, Work Environment and Moonlighting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Include new CPR</a:t>
                      </a:r>
                      <a:r>
                        <a:rPr lang="en-US" sz="1400" baseline="0" dirty="0" smtClean="0"/>
                        <a:t> language (subject to citation July 1, 2017)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Overall</a:t>
                      </a:r>
                      <a:r>
                        <a:rPr lang="en-US" sz="1400" baseline="0" dirty="0" smtClean="0"/>
                        <a:t> Educational Goals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General</a:t>
                      </a:r>
                      <a:r>
                        <a:rPr lang="en-US" sz="1400" baseline="0" dirty="0" smtClean="0"/>
                        <a:t> goals of program; mission and vision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4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Competency Goals and Objectives + Faculty Evaluation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Ensure</a:t>
                      </a:r>
                      <a:r>
                        <a:rPr lang="en-US" sz="1400" baseline="0" dirty="0" smtClean="0"/>
                        <a:t> PGY level specific and competency based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The evaluation should reflect the goals and objectives of the sample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Letters of Agreement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All</a:t>
                      </a:r>
                      <a:r>
                        <a:rPr lang="en-US" sz="1400" baseline="0" dirty="0" smtClean="0"/>
                        <a:t> required parts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All required signatures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Signatures are dated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Attachments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Attachments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52380" y="1762698"/>
          <a:ext cx="7886700" cy="448010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43350"/>
                <a:gridCol w="3943350"/>
              </a:tblGrid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Attachment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Tip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0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Semi-annual</a:t>
                      </a:r>
                      <a:r>
                        <a:rPr lang="en-US" sz="1400" baseline="0" dirty="0" smtClean="0"/>
                        <a:t> and Summative Evaluation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Ensure semi-annual is covering all requirements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Ensure summative has required declaration of competence without direct supervision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r>
                        <a:rPr lang="en-US" sz="1400" baseline="0" dirty="0" smtClean="0"/>
                        <a:t> Specific Evaluation Tools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(forms faculty and other evaluators complete)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If you say you use a form in</a:t>
                      </a:r>
                      <a:r>
                        <a:rPr lang="en-US" sz="1400" baseline="0" dirty="0" smtClean="0"/>
                        <a:t> the application, include it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Don’t forget faculty evaluation of program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Faculty and Program Evaluation Tools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(forms used by residents)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Include rotation evaluation form if not combined with your faculty evaluation form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Don’t forget resident evaluation of program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0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r>
                        <a:rPr lang="en-US" sz="1400" baseline="0" dirty="0" smtClean="0"/>
                        <a:t> Diagram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Use</a:t>
                      </a:r>
                      <a:r>
                        <a:rPr lang="en-US" sz="1400" baseline="0" dirty="0" smtClean="0"/>
                        <a:t> one of the ACGME templates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 Remember to include key to abbreviations and/or sites, vacation reference and possible electives (if applicable or necessary)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Specialty Specific Application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Ensure all</a:t>
                      </a:r>
                      <a:r>
                        <a:rPr lang="en-US" sz="1400" baseline="0" dirty="0" smtClean="0"/>
                        <a:t> questions are answered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Convert to PDF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preview button to download a copy of the complete application</a:t>
            </a:r>
          </a:p>
          <a:p>
            <a:pPr lvl="1"/>
            <a:r>
              <a:rPr lang="en-US" dirty="0" smtClean="0"/>
              <a:t>You WILL find errors in spelling and formatting</a:t>
            </a:r>
          </a:p>
          <a:p>
            <a:pPr lvl="1"/>
            <a:r>
              <a:rPr lang="en-US" dirty="0" smtClean="0"/>
              <a:t>This is how the site visitor will see your final document</a:t>
            </a:r>
          </a:p>
          <a:p>
            <a:pPr lvl="1"/>
            <a:r>
              <a:rPr lang="en-US" dirty="0" smtClean="0"/>
              <a:t>The good news – just about everything is editable/correctable</a:t>
            </a:r>
          </a:p>
          <a:p>
            <a:pPr lvl="1"/>
            <a:r>
              <a:rPr lang="en-US" dirty="0" smtClean="0"/>
              <a:t>The bad news – sometimes the updates do not take right away</a:t>
            </a:r>
          </a:p>
          <a:p>
            <a:pPr lvl="1">
              <a:buNone/>
            </a:pPr>
            <a:r>
              <a:rPr lang="en-US" dirty="0" smtClean="0"/>
              <a:t>   </a:t>
            </a:r>
          </a:p>
          <a:p>
            <a:pPr lvl="1">
              <a:buNone/>
            </a:pPr>
            <a:r>
              <a:rPr lang="en-US" dirty="0" smtClean="0"/>
              <a:t>              Always double, triple, quadruple check anything you have corrected or re-uploaded.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Submit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3074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472" y="4705307"/>
            <a:ext cx="603768" cy="60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 is submitted to the DIO first</a:t>
            </a:r>
          </a:p>
          <a:p>
            <a:pPr lvl="1"/>
            <a:r>
              <a:rPr lang="en-US" dirty="0" smtClean="0"/>
              <a:t>DIO reviews and either approves and sends it on the ACGME or makes comments and sends it back to the program director for further action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Send your DIO a copy of the final application via email for review before actually submitting via the ADS system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54" y="3548536"/>
            <a:ext cx="603768" cy="60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Pre-accreditation does </a:t>
            </a:r>
            <a:r>
              <a:rPr lang="en-US" u="sng" dirty="0" smtClean="0"/>
              <a:t>not</a:t>
            </a:r>
            <a:r>
              <a:rPr lang="en-US" dirty="0" smtClean="0"/>
              <a:t> allow AOA programs to take allopathic residents</a:t>
            </a:r>
          </a:p>
          <a:p>
            <a:endParaRPr lang="en-US" dirty="0" smtClean="0"/>
          </a:p>
          <a:p>
            <a:r>
              <a:rPr lang="en-US" dirty="0" smtClean="0"/>
              <a:t>Documents reference AOA requirements. May reference Osteopathic principles, practices and competency; however should be updated to reflect ACGME language </a:t>
            </a:r>
          </a:p>
          <a:p>
            <a:endParaRPr lang="en-US" dirty="0" smtClean="0"/>
          </a:p>
          <a:p>
            <a:r>
              <a:rPr lang="en-US" dirty="0" smtClean="0"/>
              <a:t>Goals and Objectives are not PGY level specific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the field…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Missing Evaluations</a:t>
            </a:r>
          </a:p>
          <a:p>
            <a:pPr lvl="1"/>
            <a:r>
              <a:rPr lang="en-US" dirty="0" smtClean="0"/>
              <a:t>Patient</a:t>
            </a:r>
          </a:p>
          <a:p>
            <a:pPr lvl="1"/>
            <a:r>
              <a:rPr lang="en-US" dirty="0" smtClean="0"/>
              <a:t>Direct Observation</a:t>
            </a:r>
          </a:p>
          <a:p>
            <a:pPr lvl="1"/>
            <a:r>
              <a:rPr lang="en-US" dirty="0" smtClean="0"/>
              <a:t>Faculty evaluation of program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Faculty CV’s are not complete</a:t>
            </a:r>
          </a:p>
          <a:p>
            <a:pPr lvl="1"/>
            <a:r>
              <a:rPr lang="en-US" dirty="0" smtClean="0"/>
              <a:t>Old data</a:t>
            </a:r>
          </a:p>
          <a:p>
            <a:pPr lvl="1"/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No data</a:t>
            </a:r>
          </a:p>
          <a:p>
            <a:endParaRPr lang="en-US" dirty="0" smtClean="0"/>
          </a:p>
          <a:p>
            <a:r>
              <a:rPr lang="en-US" dirty="0" smtClean="0"/>
              <a:t>Policies do not contain required language from the requirements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the field…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irc_mi" descr="http://i1088.photobucket.com/albums/i333/Romson/Autoverzekering-afsluiten-als-wanbetal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92" y="1223319"/>
            <a:ext cx="3226658" cy="3917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 smtClean="0"/>
              <a:t>Block schedule</a:t>
            </a:r>
          </a:p>
          <a:p>
            <a:pPr lvl="1"/>
            <a:r>
              <a:rPr lang="en-US" dirty="0" smtClean="0"/>
              <a:t>Rotations do not match narrative (year and/or number of months)</a:t>
            </a:r>
          </a:p>
          <a:p>
            <a:pPr lvl="1"/>
            <a:r>
              <a:rPr lang="en-US" dirty="0" smtClean="0"/>
              <a:t>Sites do not match site numbers in ADS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Minimal faculty development</a:t>
            </a:r>
          </a:p>
          <a:p>
            <a:endParaRPr lang="en-US" dirty="0"/>
          </a:p>
          <a:p>
            <a:r>
              <a:rPr lang="en-US" dirty="0" smtClean="0"/>
              <a:t>CCC and PEC appointed; not active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the field…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8"/>
            <a:ext cx="7798658" cy="33899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</a:t>
            </a:r>
            <a:r>
              <a:rPr lang="en-US" dirty="0"/>
              <a:t>the ACGME accreditation process for transitioning programs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Clear </a:t>
            </a:r>
            <a:r>
              <a:rPr lang="en-US" dirty="0"/>
              <a:t>common misunderstandings related to accreditation </a:t>
            </a:r>
            <a:r>
              <a:rPr lang="en-US" dirty="0" smtClean="0"/>
              <a:t>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 </a:t>
            </a:r>
            <a:r>
              <a:rPr lang="en-US" dirty="0"/>
              <a:t>citations and challenges gathered from the </a:t>
            </a:r>
            <a:r>
              <a:rPr lang="en-US" dirty="0" smtClean="0"/>
              <a:t>field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your </a:t>
            </a:r>
            <a:r>
              <a:rPr lang="en-US" dirty="0" smtClean="0"/>
              <a:t>own gap analysis </a:t>
            </a:r>
            <a:r>
              <a:rPr lang="en-US" dirty="0"/>
              <a:t>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7" descr="../../../../Volumes/douglas/how%20to%20access%20your%20on-demand/clipart/dh-isto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96" y="4967415"/>
            <a:ext cx="3921554" cy="1357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 smtClean="0"/>
              <a:t>Lack of documentation</a:t>
            </a:r>
          </a:p>
          <a:p>
            <a:pPr lvl="1"/>
            <a:r>
              <a:rPr lang="en-US" dirty="0" smtClean="0"/>
              <a:t>In ACGME world, if not documented, you did not do it</a:t>
            </a:r>
          </a:p>
          <a:p>
            <a:pPr lvl="1"/>
            <a:r>
              <a:rPr lang="en-US" dirty="0" smtClean="0"/>
              <a:t>Program improvement</a:t>
            </a:r>
          </a:p>
          <a:p>
            <a:pPr lvl="2"/>
            <a:r>
              <a:rPr lang="en-US" dirty="0" smtClean="0"/>
              <a:t>APE</a:t>
            </a:r>
          </a:p>
          <a:p>
            <a:pPr lvl="2"/>
            <a:r>
              <a:rPr lang="en-US" dirty="0" smtClean="0"/>
              <a:t>PEC minutes</a:t>
            </a:r>
          </a:p>
          <a:p>
            <a:pPr lvl="1"/>
            <a:r>
              <a:rPr lang="en-US" dirty="0" smtClean="0"/>
              <a:t>Specific case requirements</a:t>
            </a:r>
          </a:p>
          <a:p>
            <a:pPr lvl="2"/>
            <a:r>
              <a:rPr lang="en-US" dirty="0" smtClean="0"/>
              <a:t>Patient types</a:t>
            </a:r>
          </a:p>
          <a:p>
            <a:pPr lvl="2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Competency</a:t>
            </a:r>
          </a:p>
          <a:p>
            <a:pPr lvl="2"/>
            <a:r>
              <a:rPr lang="en-US" dirty="0" smtClean="0"/>
              <a:t>Procedures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the field…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626" y="2780270"/>
            <a:ext cx="3405724" cy="3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Accreditation is not going away</a:t>
            </a:r>
          </a:p>
          <a:p>
            <a:r>
              <a:rPr lang="en-US" dirty="0" smtClean="0"/>
              <a:t>No resident left behind initiative</a:t>
            </a:r>
          </a:p>
          <a:p>
            <a:r>
              <a:rPr lang="en-US" dirty="0" smtClean="0"/>
              <a:t>Board requirements for faculty (IM announcement)</a:t>
            </a:r>
          </a:p>
          <a:p>
            <a:r>
              <a:rPr lang="en-US" dirty="0" smtClean="0"/>
              <a:t>ACGME initiatives</a:t>
            </a:r>
          </a:p>
          <a:p>
            <a:r>
              <a:rPr lang="en-US" dirty="0" smtClean="0"/>
              <a:t>AOA initiatives</a:t>
            </a:r>
          </a:p>
          <a:p>
            <a:r>
              <a:rPr lang="en-US" dirty="0" smtClean="0"/>
              <a:t>Everyday is a new day in GME!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art/414e4a710a858306f0b51fbcfddf3c6a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60" y="3067265"/>
            <a:ext cx="2964078" cy="336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46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endParaRPr lang="en-US" sz="14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Initial ACGME Accreditation?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ABC’s of Remediation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The Stress Free Recipe: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Dealing with Burnout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Forgotten SI: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Single-Sponsor Institutions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Medical Knowledge, Patient Care,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Ask Partners – Spring Freebie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500" dirty="0">
                <a:solidFill>
                  <a:srgbClr val="0070C0"/>
                </a:solidFill>
                <a:latin typeface="Arial" charset="0"/>
                <a:cs typeface="Arial" charset="0"/>
              </a:rPr>
              <a:t>Dissecting the ICE Bundle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68400" y="0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GMEC &amp; Program Oversight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July 6,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Lean Six Sigma for GME Support Staff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 18, 2017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Initial &amp; Pre-Accreditation: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Annual Data Updates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August 1,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Can I Do That? Becoming an Integral Member of the GME Education Team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August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10,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69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    </a:t>
            </a:r>
            <a:r>
              <a:rPr lang="en-US" sz="2000" dirty="0" smtClean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/>
              <a:t>Partners </a:t>
            </a:r>
            <a:r>
              <a:rPr lang="en-US" sz="2400" b="1" dirty="0"/>
              <a:t>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</a:t>
            </a:r>
            <a:r>
              <a:rPr lang="en-US" sz="2400" b="1" dirty="0"/>
              <a:t>Redovan</a:t>
            </a:r>
            <a:r>
              <a:rPr lang="en-US" sz="2400" b="1" dirty="0"/>
              <a:t>, MBA GME </a:t>
            </a:r>
            <a:r>
              <a:rPr lang="en-US" sz="2400" b="1" dirty="0" smtClean="0"/>
              <a:t>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 smtClean="0"/>
              <a:t>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33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March 13, 2017</a:t>
            </a:r>
          </a:p>
          <a:p>
            <a:r>
              <a:rPr lang="en-US" dirty="0" smtClean="0"/>
              <a:t>Of 1244 Total Programs </a:t>
            </a:r>
          </a:p>
          <a:p>
            <a:pPr lvl="1"/>
            <a:r>
              <a:rPr lang="en-US" dirty="0" smtClean="0"/>
              <a:t>311 Submitted</a:t>
            </a:r>
          </a:p>
          <a:p>
            <a:pPr lvl="1"/>
            <a:r>
              <a:rPr lang="en-US" dirty="0" smtClean="0"/>
              <a:t>310 Accredited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139 Closed/Closing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402 Applying</a:t>
            </a:r>
          </a:p>
          <a:p>
            <a:pPr lvl="1"/>
            <a:r>
              <a:rPr lang="en-US" dirty="0" smtClean="0"/>
              <a:t>82 Unsure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stand today?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Right Brace 7"/>
          <p:cNvSpPr/>
          <p:nvPr/>
        </p:nvSpPr>
        <p:spPr>
          <a:xfrm>
            <a:off x="3028950" y="4461832"/>
            <a:ext cx="1090670" cy="71609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9629" y="4661887"/>
            <a:ext cx="318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39% in some stage of the process</a:t>
            </a:r>
            <a:endParaRPr lang="en-US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376" y="5535605"/>
            <a:ext cx="806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American Association of Colleges of Osteopathic Medicine. (2017, May). May 2017 single GME accreditation system update.  </a:t>
            </a:r>
            <a:r>
              <a:rPr lang="en-US" sz="1100" dirty="0">
                <a:latin typeface="+mn-lt"/>
              </a:rPr>
              <a:t>Retrieved from https://</a:t>
            </a:r>
            <a:r>
              <a:rPr lang="en-US" sz="1100" dirty="0">
                <a:latin typeface="+mn-lt"/>
              </a:rPr>
              <a:t>amorassoc.informz.net</a:t>
            </a:r>
            <a:r>
              <a:rPr lang="en-US" sz="1100" dirty="0">
                <a:latin typeface="+mn-lt"/>
              </a:rPr>
              <a:t>/</a:t>
            </a:r>
            <a:r>
              <a:rPr lang="en-US" sz="1100" dirty="0">
                <a:latin typeface="+mn-lt"/>
              </a:rPr>
              <a:t>informzdataservice</a:t>
            </a:r>
            <a:r>
              <a:rPr lang="en-US" sz="1100" dirty="0">
                <a:latin typeface="+mn-lt"/>
              </a:rPr>
              <a:t>/</a:t>
            </a:r>
            <a:r>
              <a:rPr lang="en-US" sz="1100" dirty="0">
                <a:latin typeface="+mn-lt"/>
              </a:rPr>
              <a:t>onlineversion</a:t>
            </a:r>
            <a:r>
              <a:rPr lang="en-US" sz="1100" dirty="0">
                <a:latin typeface="+mn-lt"/>
              </a:rPr>
              <a:t>/</a:t>
            </a:r>
            <a:r>
              <a:rPr lang="en-US" sz="1100" dirty="0">
                <a:latin typeface="+mn-lt"/>
              </a:rPr>
              <a:t>ind</a:t>
            </a:r>
            <a:r>
              <a:rPr lang="en-US" sz="1100" dirty="0">
                <a:latin typeface="+mn-lt"/>
              </a:rPr>
              <a:t>/bWFpbGluZ2luc3RhbmNlaWQ9NjAwNTM1MyZzdWJzY3JpYmVyaWQ9ODQwNzI0OTkw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9"/>
            <a:ext cx="7452669" cy="36905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of May 16, 2017 </a:t>
            </a:r>
            <a:endParaRPr lang="en-US" sz="1200" dirty="0" smtClean="0"/>
          </a:p>
          <a:p>
            <a:pPr lvl="1"/>
            <a:r>
              <a:rPr lang="en-US" dirty="0" smtClean="0"/>
              <a:t>444 programs applied </a:t>
            </a:r>
          </a:p>
          <a:p>
            <a:pPr lvl="2"/>
            <a:r>
              <a:rPr lang="en-US" dirty="0" smtClean="0"/>
              <a:t>214 received initial accreditation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Top 5 programs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Internal Medicine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Family Medicine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Surgery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Emergency Medicine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Orthopedic Surgery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stand today?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5268312"/>
            <a:ext cx="806497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American Association of Colleges of Osteopathic Medicine. (2017, May). May 2017 single GME accreditation system update.  </a:t>
            </a:r>
            <a:r>
              <a:rPr lang="en-US" sz="1000" dirty="0">
                <a:latin typeface="+mn-lt"/>
              </a:rPr>
              <a:t>Retrieved from http://</a:t>
            </a:r>
            <a:r>
              <a:rPr lang="en-US" sz="1000" dirty="0" smtClean="0">
                <a:latin typeface="+mn-lt"/>
              </a:rPr>
              <a:t>www.aacom.org</a:t>
            </a:r>
            <a:r>
              <a:rPr lang="en-US" sz="1000" dirty="0" smtClean="0">
                <a:latin typeface="+mn-lt"/>
              </a:rPr>
              <a:t>/news-and-events/single-</a:t>
            </a:r>
            <a:r>
              <a:rPr lang="en-US" sz="1000" dirty="0" smtClean="0">
                <a:latin typeface="+mn-lt"/>
              </a:rPr>
              <a:t>gme</a:t>
            </a:r>
            <a:r>
              <a:rPr lang="en-US" sz="1000" dirty="0" smtClean="0">
                <a:latin typeface="+mn-lt"/>
              </a:rPr>
              <a:t>/updates/2017/05/18/may-2017-sas</a:t>
            </a: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American Association of Colleges of Osteopathic Medicine. (2017, April). April 2017 single GME accreditation system update.  Retrieved </a:t>
            </a:r>
            <a:r>
              <a:rPr lang="en-US" sz="1000" dirty="0">
                <a:latin typeface="+mn-lt"/>
              </a:rPr>
              <a:t>from http://</a:t>
            </a:r>
            <a:r>
              <a:rPr lang="en-US" sz="1000" dirty="0">
                <a:latin typeface="+mn-lt"/>
              </a:rPr>
              <a:t>www.aacom.org</a:t>
            </a:r>
            <a:r>
              <a:rPr lang="en-US" sz="1000" dirty="0">
                <a:latin typeface="+mn-lt"/>
              </a:rPr>
              <a:t>/news-and-events/single-</a:t>
            </a:r>
            <a:r>
              <a:rPr lang="en-US" sz="1000" dirty="0">
                <a:latin typeface="+mn-lt"/>
              </a:rPr>
              <a:t>gme</a:t>
            </a:r>
            <a:r>
              <a:rPr lang="en-US" sz="1000" dirty="0">
                <a:latin typeface="+mn-lt"/>
              </a:rPr>
              <a:t>/updates/2017/04/06/april-2017-single-gme-accreditation-system-update</a:t>
            </a:r>
          </a:p>
          <a:p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3421" y="1338410"/>
            <a:ext cx="3868340" cy="823912"/>
          </a:xfrm>
        </p:spPr>
        <p:txBody>
          <a:bodyPr/>
          <a:lstStyle/>
          <a:p>
            <a:r>
              <a:rPr lang="en-US" dirty="0" smtClean="0"/>
              <a:t>Core Specialties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3421" y="2238471"/>
            <a:ext cx="3868340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Dermatology</a:t>
            </a:r>
          </a:p>
          <a:p>
            <a:r>
              <a:rPr lang="en-US" dirty="0" smtClean="0"/>
              <a:t>Family Medicine</a:t>
            </a:r>
          </a:p>
          <a:p>
            <a:r>
              <a:rPr lang="en-US" dirty="0" smtClean="0"/>
              <a:t>Internal Medicine</a:t>
            </a:r>
          </a:p>
          <a:p>
            <a:r>
              <a:rPr lang="en-US" dirty="0" smtClean="0"/>
              <a:t>Pediatrics</a:t>
            </a:r>
          </a:p>
          <a:p>
            <a:r>
              <a:rPr lang="en-US" dirty="0" smtClean="0"/>
              <a:t>NMM/OMM</a:t>
            </a:r>
          </a:p>
          <a:p>
            <a:r>
              <a:rPr lang="en-US" dirty="0" smtClean="0"/>
              <a:t>Proctological</a:t>
            </a:r>
            <a:r>
              <a:rPr lang="en-US" dirty="0" smtClean="0"/>
              <a:t> Surgery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27959" y="1338410"/>
            <a:ext cx="3887391" cy="823912"/>
          </a:xfrm>
        </p:spPr>
        <p:txBody>
          <a:bodyPr/>
          <a:lstStyle/>
          <a:p>
            <a:r>
              <a:rPr lang="en-US" dirty="0" smtClean="0"/>
              <a:t>Fellowships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2162322"/>
            <a:ext cx="3887391" cy="3684588"/>
          </a:xfrm>
        </p:spPr>
        <p:txBody>
          <a:bodyPr>
            <a:noAutofit/>
          </a:bodyPr>
          <a:lstStyle/>
          <a:p>
            <a:r>
              <a:rPr lang="en-US" sz="2000" dirty="0" smtClean="0"/>
              <a:t>Cardiology</a:t>
            </a:r>
          </a:p>
          <a:p>
            <a:r>
              <a:rPr lang="en-US" sz="2000" dirty="0" smtClean="0"/>
              <a:t>Female Pelvic</a:t>
            </a:r>
          </a:p>
          <a:p>
            <a:r>
              <a:rPr lang="en-US" sz="2000" dirty="0" smtClean="0"/>
              <a:t>Gastroenterology </a:t>
            </a:r>
          </a:p>
          <a:p>
            <a:r>
              <a:rPr lang="en-US" sz="2000" dirty="0" smtClean="0"/>
              <a:t>Gynecological Oncology </a:t>
            </a:r>
          </a:p>
          <a:p>
            <a:r>
              <a:rPr lang="en-US" sz="2000" dirty="0" smtClean="0"/>
              <a:t>Hematology &amp; Oncology </a:t>
            </a:r>
          </a:p>
          <a:p>
            <a:r>
              <a:rPr lang="en-US" sz="2000" dirty="0" smtClean="0"/>
              <a:t>Maternal Fetal Medicine </a:t>
            </a:r>
          </a:p>
          <a:p>
            <a:r>
              <a:rPr lang="en-US" sz="2000" dirty="0" smtClean="0"/>
              <a:t>Neonatal Medicine </a:t>
            </a:r>
          </a:p>
          <a:p>
            <a:r>
              <a:rPr lang="en-US" sz="2000" dirty="0" smtClean="0"/>
              <a:t>Pulmonary-Critical Care </a:t>
            </a:r>
          </a:p>
          <a:p>
            <a:r>
              <a:rPr lang="en-US" sz="2000" dirty="0" smtClean="0"/>
              <a:t>Reproductive Endocrinology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31, 2017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722209"/>
            <a:ext cx="8563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American </a:t>
            </a:r>
            <a:r>
              <a:rPr lang="en-US" sz="1000" dirty="0" smtClean="0">
                <a:latin typeface="+mn-lt"/>
              </a:rPr>
              <a:t>Osteopathic Association. (</a:t>
            </a:r>
            <a:r>
              <a:rPr lang="en-US" sz="1000" dirty="0" smtClean="0">
                <a:latin typeface="+mn-lt"/>
              </a:rPr>
              <a:t>n.d</a:t>
            </a:r>
            <a:r>
              <a:rPr lang="en-US" sz="1000" dirty="0" smtClean="0">
                <a:latin typeface="+mn-lt"/>
              </a:rPr>
              <a:t>). Section x AOA program accreditation during transition to single accreditation system.  </a:t>
            </a:r>
            <a:r>
              <a:rPr lang="en-US" sz="1000" dirty="0">
                <a:latin typeface="+mn-lt"/>
              </a:rPr>
              <a:t>Retrieved from https://</a:t>
            </a:r>
            <a:r>
              <a:rPr lang="en-US" sz="1000" dirty="0">
                <a:latin typeface="+mn-lt"/>
              </a:rPr>
              <a:t>www.osteopathic.org</a:t>
            </a:r>
            <a:r>
              <a:rPr lang="en-US" sz="1000" dirty="0">
                <a:latin typeface="+mn-lt"/>
              </a:rPr>
              <a:t>/inside-</a:t>
            </a:r>
            <a:r>
              <a:rPr lang="en-US" sz="1000" dirty="0">
                <a:latin typeface="+mn-lt"/>
              </a:rPr>
              <a:t>aoa</a:t>
            </a:r>
            <a:r>
              <a:rPr lang="en-US" sz="1000" dirty="0">
                <a:latin typeface="+mn-lt"/>
              </a:rPr>
              <a:t>/accreditation/postdoctoral-training-approval/postdoctoral-training-standards/Documents/Basic-Doc-Section-</a:t>
            </a:r>
            <a:r>
              <a:rPr lang="en-US" sz="1000" dirty="0">
                <a:latin typeface="+mn-lt"/>
              </a:rPr>
              <a:t>X.pdf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49" y="1738058"/>
            <a:ext cx="6142853" cy="5391791"/>
          </a:xfrm>
        </p:spPr>
        <p:txBody>
          <a:bodyPr/>
          <a:lstStyle/>
          <a:p>
            <a:r>
              <a:rPr lang="en-US" dirty="0" smtClean="0"/>
              <a:t>Completing the application will take longer than you expect</a:t>
            </a:r>
          </a:p>
          <a:p>
            <a:pPr lvl="1"/>
            <a:r>
              <a:rPr lang="en-US" dirty="0" smtClean="0"/>
              <a:t>Average time to complete application – about 3-6 months</a:t>
            </a:r>
          </a:p>
          <a:p>
            <a:pPr lvl="1"/>
            <a:r>
              <a:rPr lang="en-US" dirty="0" smtClean="0"/>
              <a:t>It can take much longer (and it usually does) if…</a:t>
            </a:r>
          </a:p>
          <a:p>
            <a:pPr lvl="2"/>
            <a:r>
              <a:rPr lang="en-US" dirty="0" smtClean="0"/>
              <a:t>Not enough faculty</a:t>
            </a:r>
          </a:p>
          <a:p>
            <a:pPr lvl="2"/>
            <a:r>
              <a:rPr lang="en-US" dirty="0" smtClean="0"/>
              <a:t>Not enough resources</a:t>
            </a:r>
          </a:p>
          <a:p>
            <a:pPr lvl="2"/>
            <a:r>
              <a:rPr lang="en-US" dirty="0" smtClean="0"/>
              <a:t>Not enough time! </a:t>
            </a:r>
          </a:p>
          <a:p>
            <a:pPr lvl="1"/>
            <a:r>
              <a:rPr lang="en-US" dirty="0" smtClean="0"/>
              <a:t>Use your coordinator, faculty, GME office, DIO and colleagues to help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will this take?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8" name="irc_mi" descr="http://www.colourbox.com/preview/4424434-788103-3d-white-people-with-a-stopwatch-isolated-white-background-3d-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336324"/>
            <a:ext cx="2363101" cy="2930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the ACGME website (</a:t>
            </a:r>
            <a:r>
              <a:rPr lang="en-US" dirty="0" smtClean="0"/>
              <a:t>acgme.org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Print the requirements, application, FAQ, and supporting documents, guides and other reference materials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Take the time to read through everything before you start writing.  Jot down some notes, thoughts and any questions.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050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888" y="3459296"/>
            <a:ext cx="736752" cy="73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pieces</a:t>
            </a:r>
          </a:p>
          <a:p>
            <a:pPr lvl="1"/>
            <a:r>
              <a:rPr lang="en-US" dirty="0" smtClean="0"/>
              <a:t>Common Application (ADS)</a:t>
            </a:r>
          </a:p>
          <a:p>
            <a:pPr lvl="1"/>
            <a:r>
              <a:rPr lang="en-US" dirty="0" smtClean="0"/>
              <a:t>Attachments </a:t>
            </a:r>
          </a:p>
          <a:p>
            <a:pPr lvl="1"/>
            <a:r>
              <a:rPr lang="en-US" dirty="0" smtClean="0"/>
              <a:t>Specialty Specific Part (word document)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Make sure you are using the latest application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Follows the requirements</a:t>
            </a:r>
          </a:p>
          <a:p>
            <a:pPr lvl="1"/>
            <a:r>
              <a:rPr lang="en-US" dirty="0" smtClean="0"/>
              <a:t>Use them throughout the process</a:t>
            </a:r>
          </a:p>
          <a:p>
            <a:pPr lvl="1"/>
            <a:r>
              <a:rPr lang="en-US" dirty="0" smtClean="0"/>
              <a:t>Keep the FAQ’s and reference documents handy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Application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026" name="Picture 2" descr="C:\Users\Christine\AppData\Local\Microsoft\Windows\INetCache\IE\2I2HLOS3\Action-Ale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892" y="3426246"/>
            <a:ext cx="713341" cy="713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552</TotalTime>
  <Words>1818</Words>
  <Application>Microsoft Macintosh PowerPoint</Application>
  <PresentationFormat>On-screen Show (4:3)</PresentationFormat>
  <Paragraphs>436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AOA to ACGME What Are You Waiting For?</vt:lpstr>
      <vt:lpstr>PowerPoint Presentation</vt:lpstr>
      <vt:lpstr>Goals and Objectives</vt:lpstr>
      <vt:lpstr>Where do we stand today?</vt:lpstr>
      <vt:lpstr>Where do we stand today?</vt:lpstr>
      <vt:lpstr>December 31, 2017 </vt:lpstr>
      <vt:lpstr>How long will this take?</vt:lpstr>
      <vt:lpstr>Where to start?</vt:lpstr>
      <vt:lpstr> Application Process</vt:lpstr>
      <vt:lpstr>Common Application</vt:lpstr>
      <vt:lpstr>Step 1 – Participating Sites</vt:lpstr>
      <vt:lpstr>Step 2 – Program Director</vt:lpstr>
      <vt:lpstr>Step 3, 4 &amp; 5</vt:lpstr>
      <vt:lpstr>Step 6 – Duty Hours</vt:lpstr>
      <vt:lpstr>Step 7 – Additional Questions</vt:lpstr>
      <vt:lpstr>Step 8 – Evaluation Methods</vt:lpstr>
      <vt:lpstr>Step 9 – Faculty Information</vt:lpstr>
      <vt:lpstr>Step 9 – Faculty Information</vt:lpstr>
      <vt:lpstr>Step 10 – Resident Information</vt:lpstr>
      <vt:lpstr>Step 11 – Specialty Application</vt:lpstr>
      <vt:lpstr>Example Multi-part Question</vt:lpstr>
      <vt:lpstr>Step 12 - Attachments</vt:lpstr>
      <vt:lpstr>Tips for Attachments</vt:lpstr>
      <vt:lpstr>Tips for Attachments</vt:lpstr>
      <vt:lpstr>Ready to Submit</vt:lpstr>
      <vt:lpstr>Final Document</vt:lpstr>
      <vt:lpstr>Notes from the field…</vt:lpstr>
      <vt:lpstr>Notes from the field…</vt:lpstr>
      <vt:lpstr>Notes from the field…</vt:lpstr>
      <vt:lpstr>Notes from the field…</vt:lpstr>
      <vt:lpstr>The future…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93</cp:revision>
  <dcterms:created xsi:type="dcterms:W3CDTF">2016-03-20T11:36:31Z</dcterms:created>
  <dcterms:modified xsi:type="dcterms:W3CDTF">2017-06-12T18:37:46Z</dcterms:modified>
</cp:coreProperties>
</file>