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85" r:id="rId9"/>
    <p:sldId id="286" r:id="rId10"/>
    <p:sldId id="262" r:id="rId11"/>
    <p:sldId id="265" r:id="rId12"/>
    <p:sldId id="296" r:id="rId13"/>
    <p:sldId id="264" r:id="rId14"/>
    <p:sldId id="297" r:id="rId15"/>
    <p:sldId id="298" r:id="rId16"/>
    <p:sldId id="293" r:id="rId17"/>
    <p:sldId id="303" r:id="rId18"/>
    <p:sldId id="266" r:id="rId19"/>
    <p:sldId id="267" r:id="rId20"/>
    <p:sldId id="268" r:id="rId21"/>
    <p:sldId id="287" r:id="rId22"/>
    <p:sldId id="288" r:id="rId23"/>
    <p:sldId id="299" r:id="rId24"/>
    <p:sldId id="305" r:id="rId25"/>
    <p:sldId id="306" r:id="rId26"/>
    <p:sldId id="307" r:id="rId27"/>
    <p:sldId id="304" r:id="rId28"/>
    <p:sldId id="289" r:id="rId29"/>
    <p:sldId id="280" r:id="rId30"/>
    <p:sldId id="290" r:id="rId31"/>
    <p:sldId id="270" r:id="rId32"/>
    <p:sldId id="291" r:id="rId33"/>
    <p:sldId id="292" r:id="rId34"/>
    <p:sldId id="294" r:id="rId35"/>
    <p:sldId id="274" r:id="rId36"/>
    <p:sldId id="275" r:id="rId37"/>
    <p:sldId id="301" r:id="rId38"/>
    <p:sldId id="300" r:id="rId39"/>
    <p:sldId id="302" r:id="rId40"/>
    <p:sldId id="308" r:id="rId41"/>
    <p:sldId id="276" r:id="rId42"/>
    <p:sldId id="278" r:id="rId43"/>
    <p:sldId id="295" r:id="rId44"/>
    <p:sldId id="283" r:id="rId4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3" autoAdjust="0"/>
    <p:restoredTop sz="94662" autoAdjust="0"/>
  </p:normalViewPr>
  <p:slideViewPr>
    <p:cSldViewPr>
      <p:cViewPr>
        <p:scale>
          <a:sx n="66" d="100"/>
          <a:sy n="66" d="100"/>
        </p:scale>
        <p:origin x="-2400" y="-2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eters\Dropbox\OB%20CCC\OB%20CCC%20Repo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staff\home$\obgyn\homes\hpeters\APE--ALL%20PROGRAMS\SURGERY%20APE\11-12%20surgery%20program%20review\11-12%20Copied%20from%20R%20Drive\Back-up%20data\surgery%20review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staff\home$\obgyn\homes\hpeters\APE--ALL%20PROGRAMS\OBGYN%20APE\11-12%20Program%20Review\OB%20Program%20Eval%2011-12\OB%20Program%20Ev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staff\home$\obgyn\homes\hpeters\APE--ALL%20PROGRAMS\OBGYN%20APE\11-12%20Program%20Review\OB%20Program%20Eval%2011-12\OB%20Program%20Ev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Milestones -- December 2014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'November MS Report (1)'!$A$3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(1)'!$B$3:$AD$3</c:f>
            </c:numRef>
          </c:val>
          <c:smooth val="0"/>
        </c:ser>
        <c:ser>
          <c:idx val="1"/>
          <c:order val="1"/>
          <c:tx>
            <c:strRef>
              <c:f>'November MS Report (1)'!$A$4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(1)'!$B$4:$AD$4</c:f>
            </c:numRef>
          </c:val>
          <c:smooth val="0"/>
        </c:ser>
        <c:ser>
          <c:idx val="2"/>
          <c:order val="2"/>
          <c:tx>
            <c:strRef>
              <c:f>'November MS Report (1)'!$A$5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(1)'!$B$5:$AD$5</c:f>
            </c:numRef>
          </c:val>
          <c:smooth val="0"/>
        </c:ser>
        <c:ser>
          <c:idx val="3"/>
          <c:order val="3"/>
          <c:tx>
            <c:strRef>
              <c:f>'November MS Report (1)'!$A$6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(1)'!$B$6:$AD$6</c:f>
            </c:numRef>
          </c:val>
          <c:smooth val="0"/>
        </c:ser>
        <c:ser>
          <c:idx val="4"/>
          <c:order val="4"/>
          <c:tx>
            <c:strRef>
              <c:f>'November MS Report (1)'!$A$7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(1)'!$B$7:$AD$7</c:f>
            </c:numRef>
          </c:val>
          <c:smooth val="0"/>
        </c:ser>
        <c:ser>
          <c:idx val="5"/>
          <c:order val="5"/>
          <c:tx>
            <c:strRef>
              <c:f>'November MS Report (1)'!$A$8</c:f>
              <c:strCache>
                <c:ptCount val="1"/>
                <c:pt idx="0">
                  <c:v>PGY1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(1)'!$B$8:$AD$8</c:f>
              <c:numCache>
                <c:formatCode>General</c:formatCode>
                <c:ptCount val="2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1.25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'November MS Report (1)'!$A$9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(1)'!$B$9:$AD$9</c:f>
            </c:numRef>
          </c:val>
          <c:smooth val="0"/>
        </c:ser>
        <c:ser>
          <c:idx val="7"/>
          <c:order val="7"/>
          <c:tx>
            <c:strRef>
              <c:f>'November MS Report (1)'!$A$10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(1)'!$B$10:$AD$10</c:f>
            </c:numRef>
          </c:val>
          <c:smooth val="0"/>
        </c:ser>
        <c:ser>
          <c:idx val="8"/>
          <c:order val="8"/>
          <c:tx>
            <c:strRef>
              <c:f>'November MS Report (1)'!$A$11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(1)'!$B$11:$AD$11</c:f>
            </c:numRef>
          </c:val>
          <c:smooth val="0"/>
        </c:ser>
        <c:ser>
          <c:idx val="9"/>
          <c:order val="9"/>
          <c:tx>
            <c:strRef>
              <c:f>'November MS Report (1)'!$A$12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(1)'!$B$12:$AD$12</c:f>
            </c:numRef>
          </c:val>
          <c:smooth val="0"/>
        </c:ser>
        <c:ser>
          <c:idx val="10"/>
          <c:order val="10"/>
          <c:tx>
            <c:strRef>
              <c:f>'November MS Report (1)'!$A$13</c:f>
              <c:strCache>
                <c:ptCount val="1"/>
                <c:pt idx="0">
                  <c:v>PGY2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(1)'!$B$13:$AD$13</c:f>
              <c:numCache>
                <c:formatCode>0.0</c:formatCode>
                <c:ptCount val="27"/>
                <c:pt idx="0">
                  <c:v>1.625</c:v>
                </c:pt>
                <c:pt idx="1">
                  <c:v>1.625</c:v>
                </c:pt>
                <c:pt idx="2">
                  <c:v>1.75</c:v>
                </c:pt>
                <c:pt idx="3">
                  <c:v>1.75</c:v>
                </c:pt>
                <c:pt idx="4">
                  <c:v>1.5</c:v>
                </c:pt>
                <c:pt idx="6">
                  <c:v>1.25</c:v>
                </c:pt>
                <c:pt idx="7">
                  <c:v>1.375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2">
                  <c:v>1.625</c:v>
                </c:pt>
                <c:pt idx="13">
                  <c:v>1.625</c:v>
                </c:pt>
                <c:pt idx="14">
                  <c:v>1.625</c:v>
                </c:pt>
                <c:pt idx="15">
                  <c:v>1.666666666666667</c:v>
                </c:pt>
                <c:pt idx="16">
                  <c:v>1.625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1.625</c:v>
                </c:pt>
                <c:pt idx="22">
                  <c:v>1.625</c:v>
                </c:pt>
                <c:pt idx="23">
                  <c:v>1.625</c:v>
                </c:pt>
                <c:pt idx="24">
                  <c:v>1.75</c:v>
                </c:pt>
                <c:pt idx="25">
                  <c:v>1.75</c:v>
                </c:pt>
                <c:pt idx="26">
                  <c:v>1.75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'November MS Report (1)'!$A$14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(1)'!$B$14:$AD$14</c:f>
            </c:numRef>
          </c:val>
          <c:smooth val="0"/>
        </c:ser>
        <c:ser>
          <c:idx val="12"/>
          <c:order val="12"/>
          <c:tx>
            <c:strRef>
              <c:f>'November MS Report (1)'!$A$15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(1)'!$B$15:$AD$15</c:f>
            </c:numRef>
          </c:val>
          <c:smooth val="0"/>
        </c:ser>
        <c:ser>
          <c:idx val="13"/>
          <c:order val="13"/>
          <c:tx>
            <c:strRef>
              <c:f>'November MS Report (1)'!$A$16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(1)'!$B$16:$AD$16</c:f>
            </c:numRef>
          </c:val>
          <c:smooth val="0"/>
        </c:ser>
        <c:ser>
          <c:idx val="14"/>
          <c:order val="14"/>
          <c:tx>
            <c:strRef>
              <c:f>'November MS Report (1)'!$A$17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(1)'!$B$17:$AD$17</c:f>
            </c:numRef>
          </c:val>
          <c:smooth val="0"/>
        </c:ser>
        <c:ser>
          <c:idx val="15"/>
          <c:order val="15"/>
          <c:tx>
            <c:strRef>
              <c:f>'November MS Report (1)'!$A$18</c:f>
              <c:strCache>
                <c:ptCount val="1"/>
                <c:pt idx="0">
                  <c:v>PGY3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(1)'!$B$18:$AD$18</c:f>
              <c:numCache>
                <c:formatCode>0.0</c:formatCode>
                <c:ptCount val="27"/>
                <c:pt idx="0">
                  <c:v>2.5</c:v>
                </c:pt>
                <c:pt idx="1">
                  <c:v>2.5</c:v>
                </c:pt>
                <c:pt idx="2">
                  <c:v>2.625</c:v>
                </c:pt>
                <c:pt idx="3">
                  <c:v>2.5</c:v>
                </c:pt>
                <c:pt idx="4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2.625</c:v>
                </c:pt>
                <c:pt idx="11">
                  <c:v>2.625</c:v>
                </c:pt>
                <c:pt idx="12">
                  <c:v>2.5</c:v>
                </c:pt>
                <c:pt idx="13">
                  <c:v>2.5</c:v>
                </c:pt>
                <c:pt idx="14">
                  <c:v>2.625</c:v>
                </c:pt>
                <c:pt idx="15">
                  <c:v>2.75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'November MS Report (1)'!$A$19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(1)'!$B$19:$AD$19</c:f>
            </c:numRef>
          </c:val>
          <c:smooth val="0"/>
        </c:ser>
        <c:ser>
          <c:idx val="17"/>
          <c:order val="17"/>
          <c:tx>
            <c:strRef>
              <c:f>'November MS Report (1)'!$A$20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(1)'!$B$20:$AD$20</c:f>
            </c:numRef>
          </c:val>
          <c:smooth val="0"/>
        </c:ser>
        <c:ser>
          <c:idx val="18"/>
          <c:order val="18"/>
          <c:tx>
            <c:strRef>
              <c:f>'November MS Report (1)'!$A$21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(1)'!$B$21:$AD$21</c:f>
            </c:numRef>
          </c:val>
          <c:smooth val="0"/>
        </c:ser>
        <c:ser>
          <c:idx val="19"/>
          <c:order val="19"/>
          <c:tx>
            <c:strRef>
              <c:f>'November MS Report (1)'!$A$22</c:f>
              <c:strCache>
                <c:ptCount val="1"/>
                <c:pt idx="0">
                  <c:v>  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(1)'!$B$22:$AD$22</c:f>
            </c:numRef>
          </c:val>
          <c:smooth val="0"/>
        </c:ser>
        <c:ser>
          <c:idx val="20"/>
          <c:order val="20"/>
          <c:tx>
            <c:strRef>
              <c:f>'November MS Report (1)'!$A$23</c:f>
              <c:strCache>
                <c:ptCount val="1"/>
                <c:pt idx="0">
                  <c:v>PGY4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'November MS Report (1)'!$B$1:$AD$2</c:f>
              <c:multiLvlStrCache>
                <c:ptCount val="27"/>
                <c:lvl>
                  <c:pt idx="0">
                    <c:v>Antepartum</c:v>
                  </c:pt>
                  <c:pt idx="1">
                    <c:v>Intrapartum</c:v>
                  </c:pt>
                  <c:pt idx="2">
                    <c:v>Postpartum</c:v>
                  </c:pt>
                  <c:pt idx="3">
                    <c:v>OB Skills</c:v>
                  </c:pt>
                  <c:pt idx="4">
                    <c:v>Laparotomy</c:v>
                  </c:pt>
                  <c:pt idx="5">
                    <c:v>Vaginal</c:v>
                  </c:pt>
                  <c:pt idx="6">
                    <c:v>Endoscopy</c:v>
                  </c:pt>
                  <c:pt idx="7">
                    <c:v>Peri-operative</c:v>
                  </c:pt>
                  <c:pt idx="8">
                    <c:v>Abd Pelvic Pain</c:v>
                  </c:pt>
                  <c:pt idx="9">
                    <c:v>AUB</c:v>
                  </c:pt>
                  <c:pt idx="10">
                    <c:v>Pelvic Mass</c:v>
                  </c:pt>
                  <c:pt idx="11">
                    <c:v>Pelvic Floor</c:v>
                  </c:pt>
                  <c:pt idx="12">
                    <c:v>1st Tri Bleed</c:v>
                  </c:pt>
                  <c:pt idx="13">
                    <c:v>Fam Plan</c:v>
                  </c:pt>
                  <c:pt idx="14">
                    <c:v>Amb GYN</c:v>
                  </c:pt>
                  <c:pt idx="15">
                    <c:v>Non-Rep Pt</c:v>
                  </c:pt>
                  <c:pt idx="16">
                    <c:v>Health Care Main</c:v>
                  </c:pt>
                  <c:pt idx="17">
                    <c:v>Pt Safety</c:v>
                  </c:pt>
                  <c:pt idx="18">
                    <c:v>Cost-Effect</c:v>
                  </c:pt>
                  <c:pt idx="19">
                    <c:v>SDL</c:v>
                  </c:pt>
                  <c:pt idx="20">
                    <c:v>QI</c:v>
                  </c:pt>
                  <c:pt idx="21">
                    <c:v>Comp</c:v>
                  </c:pt>
                  <c:pt idx="22">
                    <c:v>Account</c:v>
                  </c:pt>
                  <c:pt idx="23">
                    <c:v>Respect</c:v>
                  </c:pt>
                  <c:pt idx="24">
                    <c:v>Pt/Fam</c:v>
                  </c:pt>
                  <c:pt idx="25">
                    <c:v>Team</c:v>
                  </c:pt>
                  <c:pt idx="26">
                    <c:v>Inf Consent</c:v>
                  </c:pt>
                </c:lvl>
                <c:lvl>
                  <c:pt idx="0">
                    <c:v>PC1</c:v>
                  </c:pt>
                  <c:pt idx="1">
                    <c:v>PC2</c:v>
                  </c:pt>
                  <c:pt idx="2">
                    <c:v>PC3</c:v>
                  </c:pt>
                  <c:pt idx="3">
                    <c:v>PC4</c:v>
                  </c:pt>
                  <c:pt idx="4">
                    <c:v>PC6</c:v>
                  </c:pt>
                  <c:pt idx="5">
                    <c:v>PC7</c:v>
                  </c:pt>
                  <c:pt idx="6">
                    <c:v>PC8</c:v>
                  </c:pt>
                  <c:pt idx="7">
                    <c:v>MK1</c:v>
                  </c:pt>
                  <c:pt idx="8">
                    <c:v>MK2</c:v>
                  </c:pt>
                  <c:pt idx="9">
                    <c:v>MK3</c:v>
                  </c:pt>
                  <c:pt idx="10">
                    <c:v>MK4</c:v>
                  </c:pt>
                  <c:pt idx="11">
                    <c:v>MK5</c:v>
                  </c:pt>
                  <c:pt idx="12">
                    <c:v>MK6</c:v>
                  </c:pt>
                  <c:pt idx="13">
                    <c:v>PC9</c:v>
                  </c:pt>
                  <c:pt idx="14">
                    <c:v>PC10</c:v>
                  </c:pt>
                  <c:pt idx="15">
                    <c:v>PC11</c:v>
                  </c:pt>
                  <c:pt idx="16">
                    <c:v>MK7</c:v>
                  </c:pt>
                  <c:pt idx="17">
                    <c:v>SBP1</c:v>
                  </c:pt>
                  <c:pt idx="18">
                    <c:v>SBP2</c:v>
                  </c:pt>
                  <c:pt idx="19">
                    <c:v>PBLI1</c:v>
                  </c:pt>
                  <c:pt idx="20">
                    <c:v>PBLI2</c:v>
                  </c:pt>
                  <c:pt idx="21">
                    <c:v>PROF1</c:v>
                  </c:pt>
                  <c:pt idx="22">
                    <c:v>PROF2</c:v>
                  </c:pt>
                  <c:pt idx="23">
                    <c:v>PROF3</c:v>
                  </c:pt>
                  <c:pt idx="24">
                    <c:v>ICS1</c:v>
                  </c:pt>
                  <c:pt idx="25">
                    <c:v>ICS2</c:v>
                  </c:pt>
                  <c:pt idx="26">
                    <c:v>ICS3</c:v>
                  </c:pt>
                </c:lvl>
              </c:multiLvlStrCache>
            </c:multiLvlStrRef>
          </c:cat>
          <c:val>
            <c:numRef>
              <c:f>'November MS Report (1)'!$B$23:$AD$23</c:f>
              <c:numCache>
                <c:formatCode>0.0</c:formatCode>
                <c:ptCount val="27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3.25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3.25</c:v>
                </c:pt>
                <c:pt idx="8">
                  <c:v>3.25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3.25</c:v>
                </c:pt>
                <c:pt idx="14">
                  <c:v>3.0</c:v>
                </c:pt>
                <c:pt idx="15">
                  <c:v>3.25</c:v>
                </c:pt>
                <c:pt idx="16">
                  <c:v>3.5</c:v>
                </c:pt>
                <c:pt idx="17">
                  <c:v>3.25</c:v>
                </c:pt>
                <c:pt idx="18">
                  <c:v>3.5</c:v>
                </c:pt>
                <c:pt idx="19">
                  <c:v>3.25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3.25</c:v>
                </c:pt>
                <c:pt idx="26">
                  <c:v>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7028776"/>
        <c:axId val="-2107025336"/>
      </c:lineChart>
      <c:catAx>
        <c:axId val="-210702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400"/>
            </a:pPr>
            <a:endParaRPr lang="en-US"/>
          </a:p>
        </c:txPr>
        <c:crossAx val="-2107025336"/>
        <c:crosses val="autoZero"/>
        <c:auto val="1"/>
        <c:lblAlgn val="ctr"/>
        <c:lblOffset val="100"/>
        <c:noMultiLvlLbl val="0"/>
      </c:catAx>
      <c:valAx>
        <c:axId val="-2107025336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0702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Surgical Observation</a:t>
            </a:r>
            <a:r>
              <a:rPr lang="en-US" baseline="0"/>
              <a:t> Evaluation Trending 2010-2014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'Surgical Observation'!$C$95</c:f>
              <c:strCache>
                <c:ptCount val="1"/>
                <c:pt idx="0">
                  <c:v>PGY-1</c:v>
                </c:pt>
              </c:strCache>
            </c:strRef>
          </c:tx>
          <c:invertIfNegative val="0"/>
          <c:cat>
            <c:strRef>
              <c:f>'Surgical Observation'!$B$96:$B$101</c:f>
              <c:strCache>
                <c:ptCount val="4"/>
                <c:pt idx="0">
                  <c:v>2013-2014 AV</c:v>
                </c:pt>
                <c:pt idx="1">
                  <c:v>2012-2013 AV</c:v>
                </c:pt>
                <c:pt idx="2">
                  <c:v>2011-2012 AV</c:v>
                </c:pt>
                <c:pt idx="3">
                  <c:v>2010-2011 AV</c:v>
                </c:pt>
              </c:strCache>
            </c:strRef>
          </c:cat>
          <c:val>
            <c:numRef>
              <c:f>'Surgical Observation'!$C$96:$C$101</c:f>
              <c:numCache>
                <c:formatCode>General</c:formatCode>
                <c:ptCount val="4"/>
                <c:pt idx="0">
                  <c:v>21.0</c:v>
                </c:pt>
                <c:pt idx="1">
                  <c:v>15.0</c:v>
                </c:pt>
                <c:pt idx="2">
                  <c:v>13.0</c:v>
                </c:pt>
                <c:pt idx="3">
                  <c:v>13.0</c:v>
                </c:pt>
              </c:numCache>
            </c:numRef>
          </c:val>
        </c:ser>
        <c:ser>
          <c:idx val="1"/>
          <c:order val="1"/>
          <c:tx>
            <c:strRef>
              <c:f>'Surgical Observation'!$D$95</c:f>
              <c:strCache>
                <c:ptCount val="1"/>
                <c:pt idx="0">
                  <c:v>PGY-2</c:v>
                </c:pt>
              </c:strCache>
            </c:strRef>
          </c:tx>
          <c:invertIfNegative val="0"/>
          <c:cat>
            <c:strRef>
              <c:f>'Surgical Observation'!$B$96:$B$101</c:f>
              <c:strCache>
                <c:ptCount val="4"/>
                <c:pt idx="0">
                  <c:v>2013-2014 AV</c:v>
                </c:pt>
                <c:pt idx="1">
                  <c:v>2012-2013 AV</c:v>
                </c:pt>
                <c:pt idx="2">
                  <c:v>2011-2012 AV</c:v>
                </c:pt>
                <c:pt idx="3">
                  <c:v>2010-2011 AV</c:v>
                </c:pt>
              </c:strCache>
            </c:strRef>
          </c:cat>
          <c:val>
            <c:numRef>
              <c:f>'Surgical Observation'!$D$96:$D$101</c:f>
              <c:numCache>
                <c:formatCode>General</c:formatCode>
                <c:ptCount val="4"/>
                <c:pt idx="0">
                  <c:v>29.0</c:v>
                </c:pt>
                <c:pt idx="1">
                  <c:v>11.0</c:v>
                </c:pt>
                <c:pt idx="2">
                  <c:v>18.0</c:v>
                </c:pt>
                <c:pt idx="3">
                  <c:v>19.0</c:v>
                </c:pt>
              </c:numCache>
            </c:numRef>
          </c:val>
        </c:ser>
        <c:ser>
          <c:idx val="2"/>
          <c:order val="2"/>
          <c:tx>
            <c:strRef>
              <c:f>'Surgical Observation'!$E$95</c:f>
              <c:strCache>
                <c:ptCount val="1"/>
                <c:pt idx="0">
                  <c:v>PGY-3</c:v>
                </c:pt>
              </c:strCache>
            </c:strRef>
          </c:tx>
          <c:invertIfNegative val="0"/>
          <c:cat>
            <c:strRef>
              <c:f>'Surgical Observation'!$B$96:$B$101</c:f>
              <c:strCache>
                <c:ptCount val="4"/>
                <c:pt idx="0">
                  <c:v>2013-2014 AV</c:v>
                </c:pt>
                <c:pt idx="1">
                  <c:v>2012-2013 AV</c:v>
                </c:pt>
                <c:pt idx="2">
                  <c:v>2011-2012 AV</c:v>
                </c:pt>
                <c:pt idx="3">
                  <c:v>2010-2011 AV</c:v>
                </c:pt>
              </c:strCache>
            </c:strRef>
          </c:cat>
          <c:val>
            <c:numRef>
              <c:f>'Surgical Observation'!$E$96:$E$101</c:f>
              <c:numCache>
                <c:formatCode>General</c:formatCode>
                <c:ptCount val="4"/>
                <c:pt idx="0">
                  <c:v>20.0</c:v>
                </c:pt>
                <c:pt idx="1">
                  <c:v>18.0</c:v>
                </c:pt>
                <c:pt idx="2">
                  <c:v>20.0</c:v>
                </c:pt>
                <c:pt idx="3">
                  <c:v>23.0</c:v>
                </c:pt>
              </c:numCache>
            </c:numRef>
          </c:val>
        </c:ser>
        <c:ser>
          <c:idx val="3"/>
          <c:order val="3"/>
          <c:tx>
            <c:strRef>
              <c:f>'Surgical Observation'!$F$95</c:f>
              <c:strCache>
                <c:ptCount val="1"/>
                <c:pt idx="0">
                  <c:v>PGY-4</c:v>
                </c:pt>
              </c:strCache>
            </c:strRef>
          </c:tx>
          <c:invertIfNegative val="0"/>
          <c:cat>
            <c:strRef>
              <c:f>'Surgical Observation'!$B$96:$B$101</c:f>
              <c:strCache>
                <c:ptCount val="4"/>
                <c:pt idx="0">
                  <c:v>2013-2014 AV</c:v>
                </c:pt>
                <c:pt idx="1">
                  <c:v>2012-2013 AV</c:v>
                </c:pt>
                <c:pt idx="2">
                  <c:v>2011-2012 AV</c:v>
                </c:pt>
                <c:pt idx="3">
                  <c:v>2010-2011 AV</c:v>
                </c:pt>
              </c:strCache>
            </c:strRef>
          </c:cat>
          <c:val>
            <c:numRef>
              <c:f>'Surgical Observation'!$F$96:$F$101</c:f>
              <c:numCache>
                <c:formatCode>General</c:formatCode>
                <c:ptCount val="4"/>
                <c:pt idx="0">
                  <c:v>20.0</c:v>
                </c:pt>
                <c:pt idx="1">
                  <c:v>18.0</c:v>
                </c:pt>
                <c:pt idx="2">
                  <c:v>21.0</c:v>
                </c:pt>
                <c:pt idx="3">
                  <c:v>18.0</c:v>
                </c:pt>
              </c:numCache>
            </c:numRef>
          </c:val>
        </c:ser>
        <c:ser>
          <c:idx val="4"/>
          <c:order val="4"/>
          <c:tx>
            <c:strRef>
              <c:f>'Surgical Observation'!$G$95</c:f>
              <c:strCache>
                <c:ptCount val="1"/>
                <c:pt idx="0">
                  <c:v>PGY-5</c:v>
                </c:pt>
              </c:strCache>
            </c:strRef>
          </c:tx>
          <c:invertIfNegative val="0"/>
          <c:cat>
            <c:strRef>
              <c:f>'Surgical Observation'!$B$96:$B$101</c:f>
              <c:strCache>
                <c:ptCount val="4"/>
                <c:pt idx="0">
                  <c:v>2013-2014 AV</c:v>
                </c:pt>
                <c:pt idx="1">
                  <c:v>2012-2013 AV</c:v>
                </c:pt>
                <c:pt idx="2">
                  <c:v>2011-2012 AV</c:v>
                </c:pt>
                <c:pt idx="3">
                  <c:v>2010-2011 AV</c:v>
                </c:pt>
              </c:strCache>
            </c:strRef>
          </c:cat>
          <c:val>
            <c:numRef>
              <c:f>'Surgical Observation'!$G$96:$G$101</c:f>
              <c:numCache>
                <c:formatCode>General</c:formatCode>
                <c:ptCount val="4"/>
                <c:pt idx="0">
                  <c:v>23.0</c:v>
                </c:pt>
                <c:pt idx="1">
                  <c:v>21.0</c:v>
                </c:pt>
                <c:pt idx="2">
                  <c:v>30.0</c:v>
                </c:pt>
                <c:pt idx="3">
                  <c:v>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5922712"/>
        <c:axId val="-2105919656"/>
      </c:barChart>
      <c:catAx>
        <c:axId val="-2105922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05919656"/>
        <c:crosses val="autoZero"/>
        <c:auto val="1"/>
        <c:lblAlgn val="ctr"/>
        <c:lblOffset val="100"/>
        <c:noMultiLvlLbl val="0"/>
      </c:catAx>
      <c:valAx>
        <c:axId val="-21059196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0592271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2009-2010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Sheet6!$A$2:$A$14</c:f>
              <c:strCache>
                <c:ptCount val="12"/>
                <c:pt idx="0">
                  <c:v>OB Rds</c:v>
                </c:pt>
                <c:pt idx="1">
                  <c:v>GYN Rds</c:v>
                </c:pt>
                <c:pt idx="2">
                  <c:v>Pre-Op Conf</c:v>
                </c:pt>
                <c:pt idx="3">
                  <c:v>Case Conf</c:v>
                </c:pt>
                <c:pt idx="4">
                  <c:v>Neonatal Rds</c:v>
                </c:pt>
                <c:pt idx="5">
                  <c:v>Multi Rds</c:v>
                </c:pt>
                <c:pt idx="6">
                  <c:v>Journal Club</c:v>
                </c:pt>
                <c:pt idx="7">
                  <c:v>OB/Peds</c:v>
                </c:pt>
                <c:pt idx="8">
                  <c:v>Pig Labs</c:v>
                </c:pt>
                <c:pt idx="9">
                  <c:v>Skills Labs</c:v>
                </c:pt>
                <c:pt idx="10">
                  <c:v>L&amp;D Lab</c:v>
                </c:pt>
                <c:pt idx="11">
                  <c:v>CREOG Preparation</c:v>
                </c:pt>
              </c:strCache>
            </c:strRef>
          </c:cat>
          <c:val>
            <c:numRef>
              <c:f>Sheet6!$B$2:$B$14</c:f>
            </c:numRef>
          </c:val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Sheet6!$A$2:$A$14</c:f>
              <c:strCache>
                <c:ptCount val="12"/>
                <c:pt idx="0">
                  <c:v>OB Rds</c:v>
                </c:pt>
                <c:pt idx="1">
                  <c:v>GYN Rds</c:v>
                </c:pt>
                <c:pt idx="2">
                  <c:v>Pre-Op Conf</c:v>
                </c:pt>
                <c:pt idx="3">
                  <c:v>Case Conf</c:v>
                </c:pt>
                <c:pt idx="4">
                  <c:v>Neonatal Rds</c:v>
                </c:pt>
                <c:pt idx="5">
                  <c:v>Multi Rds</c:v>
                </c:pt>
                <c:pt idx="6">
                  <c:v>Journal Club</c:v>
                </c:pt>
                <c:pt idx="7">
                  <c:v>OB/Peds</c:v>
                </c:pt>
                <c:pt idx="8">
                  <c:v>Pig Labs</c:v>
                </c:pt>
                <c:pt idx="9">
                  <c:v>Skills Labs</c:v>
                </c:pt>
                <c:pt idx="10">
                  <c:v>L&amp;D Lab</c:v>
                </c:pt>
                <c:pt idx="11">
                  <c:v>CREOG Preparation</c:v>
                </c:pt>
              </c:strCache>
            </c:strRef>
          </c:cat>
          <c:val>
            <c:numRef>
              <c:f>Sheet6!$C$2:$C$14</c:f>
              <c:numCache>
                <c:formatCode>General</c:formatCode>
                <c:ptCount val="12"/>
                <c:pt idx="0">
                  <c:v>3.6</c:v>
                </c:pt>
                <c:pt idx="1">
                  <c:v>3.4</c:v>
                </c:pt>
                <c:pt idx="2">
                  <c:v>3.0</c:v>
                </c:pt>
                <c:pt idx="3">
                  <c:v>3.4</c:v>
                </c:pt>
                <c:pt idx="4">
                  <c:v>3.6</c:v>
                </c:pt>
                <c:pt idx="5">
                  <c:v>3.5</c:v>
                </c:pt>
                <c:pt idx="6">
                  <c:v>3.0</c:v>
                </c:pt>
                <c:pt idx="7">
                  <c:v>3.7</c:v>
                </c:pt>
              </c:numCache>
            </c:numRef>
          </c:val>
        </c:ser>
        <c:ser>
          <c:idx val="2"/>
          <c:order val="2"/>
          <c:tx>
            <c:strRef>
              <c:f>Sheet6!$D$1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Sheet6!$A$2:$A$14</c:f>
              <c:strCache>
                <c:ptCount val="12"/>
                <c:pt idx="0">
                  <c:v>OB Rds</c:v>
                </c:pt>
                <c:pt idx="1">
                  <c:v>GYN Rds</c:v>
                </c:pt>
                <c:pt idx="2">
                  <c:v>Pre-Op Conf</c:v>
                </c:pt>
                <c:pt idx="3">
                  <c:v>Case Conf</c:v>
                </c:pt>
                <c:pt idx="4">
                  <c:v>Neonatal Rds</c:v>
                </c:pt>
                <c:pt idx="5">
                  <c:v>Multi Rds</c:v>
                </c:pt>
                <c:pt idx="6">
                  <c:v>Journal Club</c:v>
                </c:pt>
                <c:pt idx="7">
                  <c:v>OB/Peds</c:v>
                </c:pt>
                <c:pt idx="8">
                  <c:v>Pig Labs</c:v>
                </c:pt>
                <c:pt idx="9">
                  <c:v>Skills Labs</c:v>
                </c:pt>
                <c:pt idx="10">
                  <c:v>L&amp;D Lab</c:v>
                </c:pt>
                <c:pt idx="11">
                  <c:v>CREOG Preparation</c:v>
                </c:pt>
              </c:strCache>
            </c:strRef>
          </c:cat>
          <c:val>
            <c:numRef>
              <c:f>Sheet6!$D$2:$D$14</c:f>
              <c:numCache>
                <c:formatCode>General</c:formatCode>
                <c:ptCount val="12"/>
                <c:pt idx="0">
                  <c:v>3.8</c:v>
                </c:pt>
                <c:pt idx="1">
                  <c:v>3.3</c:v>
                </c:pt>
                <c:pt idx="2">
                  <c:v>3.4</c:v>
                </c:pt>
                <c:pt idx="3">
                  <c:v>3.7</c:v>
                </c:pt>
                <c:pt idx="4">
                  <c:v>3.8</c:v>
                </c:pt>
                <c:pt idx="5">
                  <c:v>4.0</c:v>
                </c:pt>
                <c:pt idx="6">
                  <c:v>3.4</c:v>
                </c:pt>
                <c:pt idx="7">
                  <c:v>4.0</c:v>
                </c:pt>
                <c:pt idx="8">
                  <c:v>4.0</c:v>
                </c:pt>
              </c:numCache>
            </c:numRef>
          </c:val>
        </c:ser>
        <c:ser>
          <c:idx val="3"/>
          <c:order val="3"/>
          <c:tx>
            <c:strRef>
              <c:f>Sheet6!$E$1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Sheet6!$A$2:$A$14</c:f>
              <c:strCache>
                <c:ptCount val="12"/>
                <c:pt idx="0">
                  <c:v>OB Rds</c:v>
                </c:pt>
                <c:pt idx="1">
                  <c:v>GYN Rds</c:v>
                </c:pt>
                <c:pt idx="2">
                  <c:v>Pre-Op Conf</c:v>
                </c:pt>
                <c:pt idx="3">
                  <c:v>Case Conf</c:v>
                </c:pt>
                <c:pt idx="4">
                  <c:v>Neonatal Rds</c:v>
                </c:pt>
                <c:pt idx="5">
                  <c:v>Multi Rds</c:v>
                </c:pt>
                <c:pt idx="6">
                  <c:v>Journal Club</c:v>
                </c:pt>
                <c:pt idx="7">
                  <c:v>OB/Peds</c:v>
                </c:pt>
                <c:pt idx="8">
                  <c:v>Pig Labs</c:v>
                </c:pt>
                <c:pt idx="9">
                  <c:v>Skills Labs</c:v>
                </c:pt>
                <c:pt idx="10">
                  <c:v>L&amp;D Lab</c:v>
                </c:pt>
                <c:pt idx="11">
                  <c:v>CREOG Preparation</c:v>
                </c:pt>
              </c:strCache>
            </c:strRef>
          </c:cat>
          <c:val>
            <c:numRef>
              <c:f>Sheet6!$E$2:$E$14</c:f>
              <c:numCache>
                <c:formatCode>0.0</c:formatCode>
                <c:ptCount val="12"/>
                <c:pt idx="0">
                  <c:v>4.0</c:v>
                </c:pt>
                <c:pt idx="1">
                  <c:v>3.6</c:v>
                </c:pt>
                <c:pt idx="2">
                  <c:v>3.8</c:v>
                </c:pt>
                <c:pt idx="3">
                  <c:v>3.9</c:v>
                </c:pt>
                <c:pt idx="4">
                  <c:v>3.7</c:v>
                </c:pt>
                <c:pt idx="5">
                  <c:v>3.8</c:v>
                </c:pt>
                <c:pt idx="6">
                  <c:v>3.3</c:v>
                </c:pt>
                <c:pt idx="7">
                  <c:v>3.9</c:v>
                </c:pt>
                <c:pt idx="8">
                  <c:v>4.3</c:v>
                </c:pt>
                <c:pt idx="9">
                  <c:v>4.2</c:v>
                </c:pt>
                <c:pt idx="10">
                  <c:v>3.9</c:v>
                </c:pt>
                <c:pt idx="11">
                  <c:v>4.0</c:v>
                </c:pt>
              </c:numCache>
            </c:numRef>
          </c:val>
        </c:ser>
        <c:ser>
          <c:idx val="4"/>
          <c:order val="4"/>
          <c:tx>
            <c:strRef>
              <c:f>Sheet6!$F$1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Sheet6!$A$2:$A$14</c:f>
              <c:strCache>
                <c:ptCount val="12"/>
                <c:pt idx="0">
                  <c:v>OB Rds</c:v>
                </c:pt>
                <c:pt idx="1">
                  <c:v>GYN Rds</c:v>
                </c:pt>
                <c:pt idx="2">
                  <c:v>Pre-Op Conf</c:v>
                </c:pt>
                <c:pt idx="3">
                  <c:v>Case Conf</c:v>
                </c:pt>
                <c:pt idx="4">
                  <c:v>Neonatal Rds</c:v>
                </c:pt>
                <c:pt idx="5">
                  <c:v>Multi Rds</c:v>
                </c:pt>
                <c:pt idx="6">
                  <c:v>Journal Club</c:v>
                </c:pt>
                <c:pt idx="7">
                  <c:v>OB/Peds</c:v>
                </c:pt>
                <c:pt idx="8">
                  <c:v>Pig Labs</c:v>
                </c:pt>
                <c:pt idx="9">
                  <c:v>Skills Labs</c:v>
                </c:pt>
                <c:pt idx="10">
                  <c:v>L&amp;D Lab</c:v>
                </c:pt>
                <c:pt idx="11">
                  <c:v>CREOG Preparation</c:v>
                </c:pt>
              </c:strCache>
            </c:strRef>
          </c:cat>
          <c:val>
            <c:numRef>
              <c:f>Sheet6!$F$2:$F$14</c:f>
              <c:numCache>
                <c:formatCode>General</c:formatCode>
                <c:ptCount val="12"/>
                <c:pt idx="0">
                  <c:v>4.0</c:v>
                </c:pt>
                <c:pt idx="1">
                  <c:v>3.8</c:v>
                </c:pt>
                <c:pt idx="2">
                  <c:v>2.3</c:v>
                </c:pt>
                <c:pt idx="3">
                  <c:v>3.6</c:v>
                </c:pt>
                <c:pt idx="4">
                  <c:v>3.8</c:v>
                </c:pt>
                <c:pt idx="5">
                  <c:v>3.9</c:v>
                </c:pt>
                <c:pt idx="6">
                  <c:v>3.4</c:v>
                </c:pt>
                <c:pt idx="7">
                  <c:v>4.0</c:v>
                </c:pt>
                <c:pt idx="8">
                  <c:v>4.0</c:v>
                </c:pt>
                <c:pt idx="9">
                  <c:v>4.1</c:v>
                </c:pt>
                <c:pt idx="10">
                  <c:v>4.3</c:v>
                </c:pt>
                <c:pt idx="11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5873688"/>
        <c:axId val="-2105870088"/>
      </c:barChart>
      <c:catAx>
        <c:axId val="-2105873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05870088"/>
        <c:crosses val="autoZero"/>
        <c:auto val="1"/>
        <c:lblAlgn val="ctr"/>
        <c:lblOffset val="100"/>
        <c:noMultiLvlLbl val="0"/>
      </c:catAx>
      <c:valAx>
        <c:axId val="-2105870088"/>
        <c:scaling>
          <c:orientation val="minMax"/>
          <c:max val="5.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05873688"/>
        <c:crosses val="autoZero"/>
        <c:crossBetween val="between"/>
        <c:majorUnit val="1.0"/>
        <c:minorUnit val="0.5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2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tint val="75000"/>
        </a:schemeClr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2009-2010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Sheet6!$A$2:$A$14</c:f>
              <c:strCache>
                <c:ptCount val="12"/>
                <c:pt idx="0">
                  <c:v>OB Rds</c:v>
                </c:pt>
                <c:pt idx="1">
                  <c:v>GYN Rds</c:v>
                </c:pt>
                <c:pt idx="2">
                  <c:v>Pre-Op Conf</c:v>
                </c:pt>
                <c:pt idx="3">
                  <c:v>Case Conf</c:v>
                </c:pt>
                <c:pt idx="4">
                  <c:v>Neonatal Rds</c:v>
                </c:pt>
                <c:pt idx="5">
                  <c:v>Multi Rds</c:v>
                </c:pt>
                <c:pt idx="6">
                  <c:v>Journal Club</c:v>
                </c:pt>
                <c:pt idx="7">
                  <c:v>OB/Peds</c:v>
                </c:pt>
                <c:pt idx="8">
                  <c:v>Pig Labs</c:v>
                </c:pt>
                <c:pt idx="9">
                  <c:v>Skills Labs</c:v>
                </c:pt>
                <c:pt idx="10">
                  <c:v>L&amp;D Lab</c:v>
                </c:pt>
                <c:pt idx="11">
                  <c:v>CREOG Preparation</c:v>
                </c:pt>
              </c:strCache>
            </c:strRef>
          </c:cat>
          <c:val>
            <c:numRef>
              <c:f>Sheet6!$B$2:$B$14</c:f>
            </c:numRef>
          </c:val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Sheet6!$A$2:$A$14</c:f>
              <c:strCache>
                <c:ptCount val="12"/>
                <c:pt idx="0">
                  <c:v>OB Rds</c:v>
                </c:pt>
                <c:pt idx="1">
                  <c:v>GYN Rds</c:v>
                </c:pt>
                <c:pt idx="2">
                  <c:v>Pre-Op Conf</c:v>
                </c:pt>
                <c:pt idx="3">
                  <c:v>Case Conf</c:v>
                </c:pt>
                <c:pt idx="4">
                  <c:v>Neonatal Rds</c:v>
                </c:pt>
                <c:pt idx="5">
                  <c:v>Multi Rds</c:v>
                </c:pt>
                <c:pt idx="6">
                  <c:v>Journal Club</c:v>
                </c:pt>
                <c:pt idx="7">
                  <c:v>OB/Peds</c:v>
                </c:pt>
                <c:pt idx="8">
                  <c:v>Pig Labs</c:v>
                </c:pt>
                <c:pt idx="9">
                  <c:v>Skills Labs</c:v>
                </c:pt>
                <c:pt idx="10">
                  <c:v>L&amp;D Lab</c:v>
                </c:pt>
                <c:pt idx="11">
                  <c:v>CREOG Preparation</c:v>
                </c:pt>
              </c:strCache>
            </c:strRef>
          </c:cat>
          <c:val>
            <c:numRef>
              <c:f>Sheet6!$C$2:$C$14</c:f>
              <c:numCache>
                <c:formatCode>General</c:formatCode>
                <c:ptCount val="12"/>
                <c:pt idx="0">
                  <c:v>3.6</c:v>
                </c:pt>
                <c:pt idx="1">
                  <c:v>3.4</c:v>
                </c:pt>
                <c:pt idx="2">
                  <c:v>3.0</c:v>
                </c:pt>
                <c:pt idx="3">
                  <c:v>3.4</c:v>
                </c:pt>
                <c:pt idx="4">
                  <c:v>3.6</c:v>
                </c:pt>
                <c:pt idx="5">
                  <c:v>3.5</c:v>
                </c:pt>
                <c:pt idx="6">
                  <c:v>3.0</c:v>
                </c:pt>
                <c:pt idx="7">
                  <c:v>3.7</c:v>
                </c:pt>
              </c:numCache>
            </c:numRef>
          </c:val>
        </c:ser>
        <c:ser>
          <c:idx val="2"/>
          <c:order val="2"/>
          <c:tx>
            <c:strRef>
              <c:f>Sheet6!$D$1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Sheet6!$A$2:$A$14</c:f>
              <c:strCache>
                <c:ptCount val="12"/>
                <c:pt idx="0">
                  <c:v>OB Rds</c:v>
                </c:pt>
                <c:pt idx="1">
                  <c:v>GYN Rds</c:v>
                </c:pt>
                <c:pt idx="2">
                  <c:v>Pre-Op Conf</c:v>
                </c:pt>
                <c:pt idx="3">
                  <c:v>Case Conf</c:v>
                </c:pt>
                <c:pt idx="4">
                  <c:v>Neonatal Rds</c:v>
                </c:pt>
                <c:pt idx="5">
                  <c:v>Multi Rds</c:v>
                </c:pt>
                <c:pt idx="6">
                  <c:v>Journal Club</c:v>
                </c:pt>
                <c:pt idx="7">
                  <c:v>OB/Peds</c:v>
                </c:pt>
                <c:pt idx="8">
                  <c:v>Pig Labs</c:v>
                </c:pt>
                <c:pt idx="9">
                  <c:v>Skills Labs</c:v>
                </c:pt>
                <c:pt idx="10">
                  <c:v>L&amp;D Lab</c:v>
                </c:pt>
                <c:pt idx="11">
                  <c:v>CREOG Preparation</c:v>
                </c:pt>
              </c:strCache>
            </c:strRef>
          </c:cat>
          <c:val>
            <c:numRef>
              <c:f>Sheet6!$D$2:$D$14</c:f>
              <c:numCache>
                <c:formatCode>General</c:formatCode>
                <c:ptCount val="12"/>
                <c:pt idx="0">
                  <c:v>3.8</c:v>
                </c:pt>
                <c:pt idx="1">
                  <c:v>3.3</c:v>
                </c:pt>
                <c:pt idx="2">
                  <c:v>3.4</c:v>
                </c:pt>
                <c:pt idx="3">
                  <c:v>3.7</c:v>
                </c:pt>
                <c:pt idx="4">
                  <c:v>3.8</c:v>
                </c:pt>
                <c:pt idx="5">
                  <c:v>4.0</c:v>
                </c:pt>
                <c:pt idx="6">
                  <c:v>3.4</c:v>
                </c:pt>
                <c:pt idx="7">
                  <c:v>4.0</c:v>
                </c:pt>
                <c:pt idx="8">
                  <c:v>4.0</c:v>
                </c:pt>
              </c:numCache>
            </c:numRef>
          </c:val>
        </c:ser>
        <c:ser>
          <c:idx val="3"/>
          <c:order val="3"/>
          <c:tx>
            <c:strRef>
              <c:f>Sheet6!$E$1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Sheet6!$A$2:$A$14</c:f>
              <c:strCache>
                <c:ptCount val="12"/>
                <c:pt idx="0">
                  <c:v>OB Rds</c:v>
                </c:pt>
                <c:pt idx="1">
                  <c:v>GYN Rds</c:v>
                </c:pt>
                <c:pt idx="2">
                  <c:v>Pre-Op Conf</c:v>
                </c:pt>
                <c:pt idx="3">
                  <c:v>Case Conf</c:v>
                </c:pt>
                <c:pt idx="4">
                  <c:v>Neonatal Rds</c:v>
                </c:pt>
                <c:pt idx="5">
                  <c:v>Multi Rds</c:v>
                </c:pt>
                <c:pt idx="6">
                  <c:v>Journal Club</c:v>
                </c:pt>
                <c:pt idx="7">
                  <c:v>OB/Peds</c:v>
                </c:pt>
                <c:pt idx="8">
                  <c:v>Pig Labs</c:v>
                </c:pt>
                <c:pt idx="9">
                  <c:v>Skills Labs</c:v>
                </c:pt>
                <c:pt idx="10">
                  <c:v>L&amp;D Lab</c:v>
                </c:pt>
                <c:pt idx="11">
                  <c:v>CREOG Preparation</c:v>
                </c:pt>
              </c:strCache>
            </c:strRef>
          </c:cat>
          <c:val>
            <c:numRef>
              <c:f>Sheet6!$E$2:$E$14</c:f>
              <c:numCache>
                <c:formatCode>0.0</c:formatCode>
                <c:ptCount val="12"/>
                <c:pt idx="0">
                  <c:v>4.0</c:v>
                </c:pt>
                <c:pt idx="1">
                  <c:v>3.6</c:v>
                </c:pt>
                <c:pt idx="2">
                  <c:v>3.8</c:v>
                </c:pt>
                <c:pt idx="3">
                  <c:v>3.9</c:v>
                </c:pt>
                <c:pt idx="4">
                  <c:v>3.7</c:v>
                </c:pt>
                <c:pt idx="5">
                  <c:v>3.8</c:v>
                </c:pt>
                <c:pt idx="6">
                  <c:v>3.3</c:v>
                </c:pt>
                <c:pt idx="7">
                  <c:v>3.9</c:v>
                </c:pt>
                <c:pt idx="8">
                  <c:v>4.3</c:v>
                </c:pt>
                <c:pt idx="9">
                  <c:v>4.2</c:v>
                </c:pt>
                <c:pt idx="10">
                  <c:v>3.9</c:v>
                </c:pt>
                <c:pt idx="11">
                  <c:v>4.0</c:v>
                </c:pt>
              </c:numCache>
            </c:numRef>
          </c:val>
        </c:ser>
        <c:ser>
          <c:idx val="4"/>
          <c:order val="4"/>
          <c:tx>
            <c:strRef>
              <c:f>Sheet6!$F$1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Sheet6!$A$2:$A$14</c:f>
              <c:strCache>
                <c:ptCount val="12"/>
                <c:pt idx="0">
                  <c:v>OB Rds</c:v>
                </c:pt>
                <c:pt idx="1">
                  <c:v>GYN Rds</c:v>
                </c:pt>
                <c:pt idx="2">
                  <c:v>Pre-Op Conf</c:v>
                </c:pt>
                <c:pt idx="3">
                  <c:v>Case Conf</c:v>
                </c:pt>
                <c:pt idx="4">
                  <c:v>Neonatal Rds</c:v>
                </c:pt>
                <c:pt idx="5">
                  <c:v>Multi Rds</c:v>
                </c:pt>
                <c:pt idx="6">
                  <c:v>Journal Club</c:v>
                </c:pt>
                <c:pt idx="7">
                  <c:v>OB/Peds</c:v>
                </c:pt>
                <c:pt idx="8">
                  <c:v>Pig Labs</c:v>
                </c:pt>
                <c:pt idx="9">
                  <c:v>Skills Labs</c:v>
                </c:pt>
                <c:pt idx="10">
                  <c:v>L&amp;D Lab</c:v>
                </c:pt>
                <c:pt idx="11">
                  <c:v>CREOG Preparation</c:v>
                </c:pt>
              </c:strCache>
            </c:strRef>
          </c:cat>
          <c:val>
            <c:numRef>
              <c:f>Sheet6!$F$2:$F$14</c:f>
              <c:numCache>
                <c:formatCode>General</c:formatCode>
                <c:ptCount val="12"/>
                <c:pt idx="0">
                  <c:v>4.0</c:v>
                </c:pt>
                <c:pt idx="1">
                  <c:v>3.8</c:v>
                </c:pt>
                <c:pt idx="2">
                  <c:v>2.3</c:v>
                </c:pt>
                <c:pt idx="3">
                  <c:v>3.6</c:v>
                </c:pt>
                <c:pt idx="4">
                  <c:v>3.8</c:v>
                </c:pt>
                <c:pt idx="5">
                  <c:v>3.9</c:v>
                </c:pt>
                <c:pt idx="6">
                  <c:v>3.4</c:v>
                </c:pt>
                <c:pt idx="7">
                  <c:v>4.0</c:v>
                </c:pt>
                <c:pt idx="8">
                  <c:v>4.0</c:v>
                </c:pt>
                <c:pt idx="9">
                  <c:v>4.1</c:v>
                </c:pt>
                <c:pt idx="10">
                  <c:v>4.3</c:v>
                </c:pt>
                <c:pt idx="11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6423624"/>
        <c:axId val="-2106427240"/>
      </c:barChart>
      <c:catAx>
        <c:axId val="-2106423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06427240"/>
        <c:crosses val="autoZero"/>
        <c:auto val="1"/>
        <c:lblAlgn val="ctr"/>
        <c:lblOffset val="100"/>
        <c:noMultiLvlLbl val="0"/>
      </c:catAx>
      <c:valAx>
        <c:axId val="-2106427240"/>
        <c:scaling>
          <c:orientation val="minMax"/>
          <c:max val="5.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06423624"/>
        <c:crosses val="autoZero"/>
        <c:crossBetween val="between"/>
        <c:majorUnit val="1.0"/>
        <c:minorUnit val="0.5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2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52FBD17-9DE2-844A-9591-23232832335D}" type="datetimeFigureOut">
              <a:rPr lang="en-US" smtClean="0"/>
              <a:t>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599D87C-FE5F-2A45-BC4B-EFEB26EE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4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D2972B9-9A53-B24F-AE11-B717104680D6}" type="datetimeFigureOut">
              <a:rPr lang="en-US" smtClean="0"/>
              <a:t>1/13/15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C87DB8A-C861-6B4D-B8F6-E46DE47B4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42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8960" indent="-288061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2246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3145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4044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34942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95840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56739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17637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8960" indent="-288061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2246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3145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4044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34942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95840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56739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17637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1BF835-EE3D-654F-B17A-2E09673C58FC}" type="slidenum">
              <a:rPr lang="en-US" sz="1200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</a:t>
            </a:fld>
            <a:endParaRPr lang="en-US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8968" indent="-288065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2258" indent="-230452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3162" indent="-230452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4065" indent="-230452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34968" indent="-23045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95872" indent="-23045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56775" indent="-23045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17678" indent="-23045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8FF6551-6882-C24A-AC22-DBB91030D49F}" type="slidenum">
              <a:rPr lang="en-US" sz="1200" b="0">
                <a:latin typeface="Arial" charset="0"/>
                <a:cs typeface="ＭＳ Ｐゴシック" charset="0"/>
              </a:rPr>
              <a:pPr>
                <a:defRPr/>
              </a:pPr>
              <a:t>43</a:t>
            </a:fld>
            <a:endParaRPr lang="en-US" sz="1200" b="0">
              <a:latin typeface="Arial" charset="0"/>
              <a:cs typeface="ＭＳ Ｐゴシック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8872" indent="-288028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2110" indent="-230422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2954" indent="-230422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3797" indent="-230422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34641" indent="-23042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95486" indent="-23042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56329" indent="-23042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17173" indent="-23042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B5B6FEE-2AB2-5B47-AC53-121814AAC44F}" type="slidenum">
              <a:rPr lang="en-US" sz="1200" b="0">
                <a:latin typeface="Arial" charset="0"/>
              </a:rPr>
              <a:pPr>
                <a:defRPr/>
              </a:pPr>
              <a:t>44</a:t>
            </a:fld>
            <a:endParaRPr lang="en-US" sz="1200" b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0BA86D3-FB04-4FF7-BC95-9F2C7A56F82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BA86D3-FB04-4FF7-BC95-9F2C7A56F82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A86D3-FB04-4FF7-BC95-9F2C7A56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A86D3-FB04-4FF7-BC95-9F2C7A56F8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A86D3-FB04-4FF7-BC95-9F2C7A56F8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0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A86D3-FB04-4FF7-BC95-9F2C7A56F82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0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A86D3-FB04-4FF7-BC95-9F2C7A56F82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A86D3-FB04-4FF7-BC95-9F2C7A56F8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9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A86D3-FB04-4FF7-BC95-9F2C7A56F8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 Black" pitchFamily="34" charset="0"/>
              </a:defRPr>
            </a:lvl1pPr>
          </a:lstStyle>
          <a:p>
            <a:fld id="{50BA86D3-FB04-4FF7-BC95-9F2C7A56F826}" type="slidenum">
              <a:rPr lang="en-US" smtClean="0"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kern="1200" dirty="0" smtClean="0">
                <a:solidFill>
                  <a:schemeClr val="bg1"/>
                </a:solidFill>
                <a:effectLst/>
                <a:latin typeface="Lucida Bright"/>
                <a:cs typeface="Lucida Bright"/>
              </a:rPr>
              <a:t>How to Execute an Excellent &amp; Effective APE</a:t>
            </a:r>
            <a:endParaRPr lang="en-US" dirty="0">
              <a:solidFill>
                <a:schemeClr val="bg1"/>
              </a:solidFill>
              <a:latin typeface="Lucida Bright"/>
              <a:cs typeface="Lucida Br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Lucida Bright" charset="0"/>
                <a:ea typeface="ＭＳ Ｐゴシック" charset="0"/>
                <a:cs typeface="ＭＳ Ｐゴシック" charset="0"/>
              </a:rPr>
              <a:t>PARTNERS IN MEDICAL EDUCATION, INC</a:t>
            </a:r>
            <a:r>
              <a:rPr lang="en-US" sz="2000" dirty="0">
                <a:latin typeface="Lucida Bright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000" dirty="0">
                <a:latin typeface="Lucida Bright" charset="0"/>
                <a:ea typeface="ＭＳ Ｐゴシック" charset="0"/>
                <a:cs typeface="ＭＳ Ｐゴシック" charset="0"/>
              </a:rPr>
              <a:t>Presented by:</a:t>
            </a:r>
          </a:p>
          <a:p>
            <a:r>
              <a:rPr lang="en-US" sz="2000" dirty="0" smtClean="0">
                <a:latin typeface="Lucida Bright" charset="0"/>
                <a:ea typeface="ＭＳ Ｐゴシック" charset="0"/>
                <a:cs typeface="ＭＳ Ｐゴシック" charset="0"/>
              </a:rPr>
              <a:t>Heather Peters, </a:t>
            </a:r>
            <a:r>
              <a:rPr lang="en-US" sz="2000" dirty="0" err="1" smtClean="0">
                <a:latin typeface="Lucida Bright" charset="0"/>
                <a:ea typeface="ＭＳ Ｐゴシック" charset="0"/>
                <a:cs typeface="ＭＳ Ｐゴシック" charset="0"/>
              </a:rPr>
              <a:t>M.Ed</a:t>
            </a:r>
            <a:r>
              <a:rPr lang="en-US" sz="2000" dirty="0" smtClean="0">
                <a:latin typeface="Lucida Bright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 smtClean="0">
                <a:latin typeface="Lucida Bright" charset="0"/>
                <a:ea typeface="ＭＳ Ｐゴシック" charset="0"/>
                <a:cs typeface="ＭＳ Ｐゴシック" charset="0"/>
              </a:rPr>
              <a:t>Ph.D</a:t>
            </a:r>
            <a:endParaRPr lang="en-US" sz="2000" dirty="0">
              <a:latin typeface="Lucida Brigh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3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ACGME Requirement (Continued)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3886200"/>
          </a:xfrm>
        </p:spPr>
        <p:txBody>
          <a:bodyPr>
            <a:noAutofit/>
          </a:bodyPr>
          <a:lstStyle/>
          <a:p>
            <a:pPr lvl="0"/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PEC must prepare a </a:t>
            </a:r>
            <a:r>
              <a:rPr lang="en-US" sz="2400" b="1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written plan of action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to document initiatives to improve performance in one or more of the areas listed in section V.C.2., as well as delineate how they will be </a:t>
            </a:r>
            <a:r>
              <a:rPr lang="en-US" sz="2400" b="1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measured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and </a:t>
            </a:r>
            <a:r>
              <a:rPr lang="en-US" sz="2400" b="1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monitored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(Core)</a:t>
            </a:r>
            <a:endParaRPr lang="en-US" sz="2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action plan should be reviewed and approved by the </a:t>
            </a:r>
            <a:r>
              <a:rPr lang="en-US" sz="2400" b="1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teaching faculty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and documented in meeting minutes.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(Detail)</a:t>
            </a:r>
            <a:endParaRPr lang="en-US" sz="2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10</a:t>
            </a:fld>
            <a:endParaRPr lang="en-US"/>
          </a:p>
        </p:txBody>
      </p:sp>
      <p:pic>
        <p:nvPicPr>
          <p:cNvPr id="6" name="irc_mi" descr="http://www.doclocker.com/trial/sharingfiles/images/Search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9496"/>
            <a:ext cx="1733550" cy="1629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74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ather\AppData\Local\Microsoft\Windows\INetCache\IE\QQL6NFEN\question_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3578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kern="1200" dirty="0"/>
              <a:t>Section II: APE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kern="1200" dirty="0" smtClean="0"/>
              <a:t>Minutes </a:t>
            </a:r>
            <a:r>
              <a:rPr lang="en-US" sz="3200" kern="1200" dirty="0"/>
              <a:t>from previous APE</a:t>
            </a:r>
          </a:p>
          <a:p>
            <a:pPr lvl="2"/>
            <a:r>
              <a:rPr lang="en-US" sz="2000" dirty="0" smtClean="0"/>
              <a:t>APEs link to each other</a:t>
            </a:r>
          </a:p>
          <a:p>
            <a:pPr lvl="2"/>
            <a:r>
              <a:rPr lang="en-US" sz="2000" dirty="0" smtClean="0"/>
              <a:t>Remind trainees/faculty that this is an ongoing process even though they participate in it once a year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kern="1200" dirty="0"/>
              <a:t>APE Framework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kern="1200" dirty="0" smtClean="0">
                <a:latin typeface="+mj-lt"/>
                <a:ea typeface="+mj-ea"/>
                <a:cs typeface="+mj-cs"/>
              </a:rPr>
              <a:t>Trainee performance </a:t>
            </a:r>
            <a:r>
              <a:rPr lang="en-US" sz="2000" kern="1200" dirty="0" smtClean="0">
                <a:latin typeface="+mj-lt"/>
                <a:ea typeface="+mj-ea"/>
                <a:cs typeface="+mj-cs"/>
              </a:rPr>
              <a:t>(Core Comp---Milestones)</a:t>
            </a:r>
          </a:p>
          <a:p>
            <a:pPr lvl="1"/>
            <a:r>
              <a:rPr lang="en-US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Only averages, not individual scores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0097151"/>
              </p:ext>
            </p:extLst>
          </p:nvPr>
        </p:nvGraphicFramePr>
        <p:xfrm>
          <a:off x="4648200" y="2133600"/>
          <a:ext cx="4038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06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1200" dirty="0"/>
              <a:t>APE Framework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kern="1200" dirty="0" smtClean="0"/>
              <a:t>Trended </a:t>
            </a:r>
            <a:r>
              <a:rPr lang="en-US" kern="1200" dirty="0"/>
              <a:t>resident/fellow/faculty </a:t>
            </a:r>
            <a:r>
              <a:rPr lang="en-US" kern="1200" dirty="0" smtClean="0"/>
              <a:t>feedback</a:t>
            </a:r>
          </a:p>
          <a:p>
            <a:pPr lvl="1"/>
            <a:r>
              <a:rPr lang="en-US" sz="2000" kern="1200" dirty="0" smtClean="0"/>
              <a:t>Annual year-end survey that covers important elements of the program </a:t>
            </a:r>
            <a:r>
              <a:rPr lang="en-US" sz="1800" kern="1200" dirty="0" smtClean="0"/>
              <a:t>(didactics, evaluation processes, communication)</a:t>
            </a:r>
          </a:p>
          <a:p>
            <a:pPr lvl="1"/>
            <a:r>
              <a:rPr lang="en-US" sz="2000" kern="1200" dirty="0" smtClean="0"/>
              <a:t>Preserve confidentiality</a:t>
            </a:r>
          </a:p>
          <a:p>
            <a:pPr lvl="1"/>
            <a:r>
              <a:rPr lang="en-US" sz="2000" kern="1200" dirty="0" smtClean="0"/>
              <a:t>Why trended?</a:t>
            </a:r>
          </a:p>
          <a:p>
            <a:pPr lvl="1"/>
            <a:endParaRPr lang="en-US" sz="2000" kern="1200" dirty="0" smtClean="0"/>
          </a:p>
          <a:p>
            <a:pPr lvl="1"/>
            <a:endParaRPr lang="en-US" sz="2000" kern="1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1000" cy="4267200"/>
          </a:xfrm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i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Example of Trended </a:t>
            </a:r>
            <a:r>
              <a:rPr lang="en-US" sz="1800" i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comments about the </a:t>
            </a:r>
            <a:r>
              <a:rPr lang="en-US" sz="1800" i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Didactic Curriculum</a:t>
            </a:r>
            <a:r>
              <a:rPr lang="en-US" sz="1800" i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• </a:t>
            </a:r>
            <a:r>
              <a:rPr lang="en-US" sz="16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Yale Curriculum</a:t>
            </a:r>
          </a:p>
          <a:p>
            <a:pPr marL="400050" lvl="1" indent="0">
              <a:buNone/>
            </a:pPr>
            <a:r>
              <a:rPr lang="en-US" sz="1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o Helpful but often gets taken over by other topics (3)</a:t>
            </a:r>
          </a:p>
          <a:p>
            <a:pPr marL="400050" lvl="1" indent="0">
              <a:buNone/>
            </a:pPr>
            <a:r>
              <a:rPr lang="en-US" sz="1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o Not helpful (2)</a:t>
            </a:r>
          </a:p>
          <a:p>
            <a:pPr marL="800100" lvl="2" indent="0">
              <a:buNone/>
            </a:pPr>
            <a:r>
              <a:rPr lang="en-US" sz="1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 More beneficial to cover objectives within the context of the team's real cases. Better use of continuity clinic time to use </a:t>
            </a:r>
            <a:r>
              <a:rPr lang="en-US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that time </a:t>
            </a:r>
            <a:r>
              <a:rPr lang="en-US" sz="1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to discuss interesting/complex cases that belong to the team; after all, we learn and retain more info when connected </a:t>
            </a:r>
            <a:r>
              <a:rPr lang="en-US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to real </a:t>
            </a:r>
            <a:r>
              <a:rPr lang="en-US" sz="1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cases.</a:t>
            </a:r>
          </a:p>
          <a:p>
            <a:pPr marL="800100" lvl="2" indent="0">
              <a:buNone/>
            </a:pPr>
            <a:r>
              <a:rPr lang="en-US" sz="1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 Feels too structured and too much like "homework." People tend to just answer the questions and rush through to get to clinic.</a:t>
            </a:r>
          </a:p>
          <a:p>
            <a:pPr marL="400050" lvl="1" indent="0">
              <a:buNone/>
            </a:pPr>
            <a:r>
              <a:rPr lang="en-US" sz="1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o </a:t>
            </a:r>
            <a:r>
              <a:rPr lang="en-US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Difficult </a:t>
            </a:r>
            <a:r>
              <a:rPr lang="en-US" sz="1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for Monday clinic to complete on time if it is posted the Wednesday before or later.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1200" dirty="0"/>
              <a:t>APE Framework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kern="1200" dirty="0" smtClean="0"/>
              <a:t>Faculty Development Activity</a:t>
            </a:r>
          </a:p>
          <a:p>
            <a:pPr marL="742950" lvl="2" indent="-342900">
              <a:buSzPct val="75000"/>
            </a:pPr>
            <a:r>
              <a:rPr lang="en-US" sz="1600" kern="1200" dirty="0" smtClean="0"/>
              <a:t>Start collecting data for this report as soon as possible</a:t>
            </a:r>
          </a:p>
          <a:p>
            <a:pPr marL="742950" lvl="2" indent="-342900">
              <a:buSzPct val="75000"/>
            </a:pPr>
            <a:r>
              <a:rPr lang="en-US" sz="1600" kern="1200" dirty="0" smtClean="0"/>
              <a:t>Can be difficult to capture</a:t>
            </a:r>
          </a:p>
          <a:p>
            <a:pPr marL="1200150" lvl="3" indent="-342900">
              <a:buSzPct val="75000"/>
            </a:pPr>
            <a:r>
              <a:rPr lang="en-US" sz="1400" kern="1200" dirty="0" smtClean="0"/>
              <a:t>Check didactics calendar/faculty meeting agendas for in-house faculty development activities</a:t>
            </a:r>
          </a:p>
          <a:p>
            <a:pPr marL="1200150" lvl="3" indent="-342900">
              <a:buSzPct val="75000"/>
            </a:pPr>
            <a:r>
              <a:rPr lang="en-US" sz="1400" kern="1200" dirty="0" smtClean="0"/>
              <a:t>Admin assistants who have access to calendars</a:t>
            </a:r>
          </a:p>
          <a:p>
            <a:pPr marL="1200150" lvl="3" indent="-342900">
              <a:buSzPct val="75000"/>
            </a:pPr>
            <a:r>
              <a:rPr lang="en-US" sz="1400" kern="1200" dirty="0" smtClean="0"/>
              <a:t>Review CVs</a:t>
            </a:r>
          </a:p>
          <a:p>
            <a:pPr marL="742950" lvl="2" indent="-342900">
              <a:buSzPct val="75000"/>
            </a:pPr>
            <a:r>
              <a:rPr lang="en-US" sz="1600" kern="1200" dirty="0" smtClean="0"/>
              <a:t>Not scholarly activity—its when </a:t>
            </a:r>
            <a:r>
              <a:rPr lang="en-US" sz="1600" kern="1200" dirty="0" err="1" smtClean="0"/>
              <a:t>attendings</a:t>
            </a:r>
            <a:r>
              <a:rPr lang="en-US" sz="1600" kern="1200" dirty="0" smtClean="0"/>
              <a:t> are the audience</a:t>
            </a:r>
            <a:endParaRPr lang="en-US" sz="1600" kern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5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APE </a:t>
            </a:r>
            <a:r>
              <a:rPr lang="en-US" kern="1200" dirty="0" smtClean="0"/>
              <a:t>Framework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/>
              <a:t>Graduate performance</a:t>
            </a:r>
            <a:endParaRPr lang="en-US" sz="2000" kern="1200" dirty="0" smtClean="0"/>
          </a:p>
          <a:p>
            <a:pPr lvl="1"/>
            <a:r>
              <a:rPr lang="en-US" sz="1800" kern="1200" dirty="0" smtClean="0"/>
              <a:t>Board pass rate – 3 or 5 year report</a:t>
            </a:r>
          </a:p>
          <a:p>
            <a:pPr lvl="1"/>
            <a:r>
              <a:rPr lang="en-US" sz="1800" kern="1200" dirty="0" smtClean="0"/>
              <a:t>Written and Oral, for some programs</a:t>
            </a:r>
          </a:p>
          <a:p>
            <a:pPr lvl="1"/>
            <a:r>
              <a:rPr lang="en-US" sz="1800" kern="1200" dirty="0" smtClean="0"/>
              <a:t>Graduate questionnaire</a:t>
            </a:r>
            <a:endParaRPr lang="en-US" sz="1800" kern="1200" dirty="0"/>
          </a:p>
          <a:p>
            <a:r>
              <a:rPr lang="en-US" kern="1200" dirty="0" smtClean="0"/>
              <a:t>Program Quality</a:t>
            </a:r>
          </a:p>
          <a:p>
            <a:pPr lvl="1"/>
            <a:r>
              <a:rPr lang="en-US" sz="1800" kern="1200" dirty="0" smtClean="0"/>
              <a:t>ACGME Surveys</a:t>
            </a:r>
          </a:p>
          <a:p>
            <a:pPr lvl="1"/>
            <a:r>
              <a:rPr lang="en-US" sz="1800" kern="1200" dirty="0" smtClean="0"/>
              <a:t>Rotation report</a:t>
            </a:r>
            <a:endParaRPr lang="en-US" sz="1800" kern="1200" dirty="0"/>
          </a:p>
          <a:p>
            <a:r>
              <a:rPr lang="en-US" kern="1200" dirty="0"/>
              <a:t>Tracking Document (Action Plans</a:t>
            </a:r>
            <a:r>
              <a:rPr lang="en-US" kern="1200" dirty="0" smtClean="0"/>
              <a:t>)</a:t>
            </a:r>
          </a:p>
          <a:p>
            <a:pPr lvl="1"/>
            <a:r>
              <a:rPr lang="en-US" sz="1800" kern="1200" dirty="0"/>
              <a:t>E</a:t>
            </a:r>
            <a:r>
              <a:rPr lang="en-US" sz="1800" kern="1200" dirty="0" smtClean="0"/>
              <a:t>vidence that improvements have been made</a:t>
            </a:r>
            <a:endParaRPr lang="en-US" sz="18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pic>
        <p:nvPicPr>
          <p:cNvPr id="6" name="irc_mi" descr="http://us.cdn1.123rf.com/168nwm/cherezoff/cherezoff1211/cherezoff121100004/16201491-3d-human-with-a-pointer-isolated-on-white-background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143579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13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ather\AppData\Local\Microsoft\Windows\INetCache\IE\QQL6NFEN\question_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3578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2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Section III: APE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Who is the best person to lead the APE team?</a:t>
            </a:r>
            <a:endParaRPr lang="en-US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US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Activity: Who are the potential members of the team? Where do they shine?</a:t>
            </a:r>
          </a:p>
          <a:p>
            <a:pPr lvl="1"/>
            <a:r>
              <a:rPr lang="en-US" sz="2400" kern="1200" dirty="0" smtClean="0">
                <a:latin typeface="+mj-lt"/>
                <a:ea typeface="+mj-ea"/>
                <a:cs typeface="+mj-cs"/>
              </a:rPr>
              <a:t>Collecting data</a:t>
            </a:r>
          </a:p>
          <a:p>
            <a:pPr lvl="1"/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Collating data</a:t>
            </a:r>
          </a:p>
          <a:p>
            <a:pPr lvl="1"/>
            <a:r>
              <a:rPr lang="en-US" sz="2400" kern="1200" dirty="0" smtClean="0">
                <a:latin typeface="+mj-lt"/>
                <a:ea typeface="+mj-ea"/>
                <a:cs typeface="+mj-cs"/>
              </a:rPr>
              <a:t>Analyzing data</a:t>
            </a:r>
            <a:endParaRPr lang="en-US" sz="2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http://pr-blogger.de/wp-content/uploads/2012/12/Fotolia_45968396_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2981324" cy="2307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72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Section IV: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>
                <a:effectLst/>
              </a:rPr>
              <a:t>Plotting out the timeline</a:t>
            </a:r>
          </a:p>
          <a:p>
            <a:pPr lvl="1"/>
            <a:r>
              <a:rPr lang="en-US" sz="3200" dirty="0" smtClean="0">
                <a:effectLst/>
              </a:rPr>
              <a:t> Collecting</a:t>
            </a:r>
            <a:endParaRPr lang="en-US" sz="3600" dirty="0" smtClean="0">
              <a:effectLst/>
            </a:endParaRPr>
          </a:p>
          <a:p>
            <a:pPr lvl="1"/>
            <a:r>
              <a:rPr lang="en-US" sz="3200" dirty="0" smtClean="0">
                <a:effectLst/>
              </a:rPr>
              <a:t> Collating</a:t>
            </a:r>
            <a:endParaRPr lang="en-US" sz="4400" dirty="0" smtClean="0">
              <a:effectLst/>
            </a:endParaRPr>
          </a:p>
          <a:p>
            <a:pPr lvl="1"/>
            <a:r>
              <a:rPr lang="en-US" sz="3200" dirty="0" smtClean="0">
                <a:effectLst/>
              </a:rPr>
              <a:t> Analyzing</a:t>
            </a:r>
            <a:endParaRPr lang="en-US" sz="4400" dirty="0" smtClean="0">
              <a:effectLst/>
            </a:endParaRPr>
          </a:p>
          <a:p>
            <a:pPr lvl="0"/>
            <a:endParaRPr lang="en-US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US" b="1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Take-away: It will take longer than you think to collect/collate/analyze data</a:t>
            </a:r>
            <a:endParaRPr lang="en-US" sz="4400" i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19</a:t>
            </a:fld>
            <a:endParaRPr lang="en-US"/>
          </a:p>
        </p:txBody>
      </p:sp>
      <p:pic>
        <p:nvPicPr>
          <p:cNvPr id="6" name="irc_mi" descr="http://us.cdn3.123rf.com/168nwm/anatolymas/anatolymas1011/anatolymas101100003/8196489-3d-small-people-start-pressing-the-button-on-a-stop-watch-3d-image-isolated-white-backgrou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1815193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77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Lucida Brigh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latin typeface="Lucida Bright" charset="0"/>
                <a:ea typeface="ＭＳ Ｐゴシック" charset="0"/>
                <a:cs typeface="ＭＳ Ｐゴシック" charset="0"/>
              </a:rPr>
              <a:t>Introducing Your Presenter…</a:t>
            </a:r>
            <a:endParaRPr lang="en-US" sz="3600" b="1" i="1">
              <a:latin typeface="Lucida Br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1752600"/>
            <a:ext cx="4724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36600"/>
                </a:solidFill>
                <a:latin typeface="Lucida Bright" pitchFamily="18" charset="0"/>
                <a:ea typeface="+mn-ea"/>
                <a:cs typeface="+mn-cs"/>
              </a:rPr>
              <a:t>Heather Peters, </a:t>
            </a:r>
            <a:r>
              <a:rPr lang="en-US" sz="2400" b="1" dirty="0" err="1" smtClean="0">
                <a:solidFill>
                  <a:srgbClr val="336600"/>
                </a:solidFill>
                <a:latin typeface="Lucida Bright" pitchFamily="18" charset="0"/>
                <a:ea typeface="+mn-ea"/>
                <a:cs typeface="+mn-cs"/>
              </a:rPr>
              <a:t>M.Ed</a:t>
            </a:r>
            <a:r>
              <a:rPr lang="en-US" sz="2400" b="1" dirty="0" smtClean="0">
                <a:solidFill>
                  <a:srgbClr val="336600"/>
                </a:solidFill>
                <a:latin typeface="Lucida Bright" pitchFamily="18" charset="0"/>
                <a:ea typeface="+mn-ea"/>
                <a:cs typeface="+mn-cs"/>
              </a:rPr>
              <a:t>, </a:t>
            </a:r>
            <a:r>
              <a:rPr lang="en-US" sz="2400" b="1" dirty="0" err="1" smtClean="0">
                <a:solidFill>
                  <a:srgbClr val="336600"/>
                </a:solidFill>
                <a:latin typeface="Lucida Bright" pitchFamily="18" charset="0"/>
                <a:ea typeface="+mn-ea"/>
                <a:cs typeface="+mn-cs"/>
              </a:rPr>
              <a:t>Ph.D</a:t>
            </a:r>
            <a:endParaRPr lang="en-US" sz="2400" b="1" dirty="0">
              <a:solidFill>
                <a:srgbClr val="3366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Seasoned speaker at ACGME &amp; sub-specialty national </a:t>
            </a:r>
            <a:r>
              <a:rPr lang="en-US" sz="2000" dirty="0" smtClean="0"/>
              <a:t>meetings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Institutional and Program accreditation experience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3 </a:t>
            </a:r>
            <a:r>
              <a:rPr lang="en-US" sz="2000" dirty="0"/>
              <a:t>decades in education; Masters of Education in curriculum &amp; evaluations, </a:t>
            </a:r>
            <a:r>
              <a:rPr lang="en-US" sz="2000" dirty="0" smtClean="0"/>
              <a:t>PhD </a:t>
            </a:r>
            <a:r>
              <a:rPr lang="en-US" sz="2000" dirty="0"/>
              <a:t>concentration in </a:t>
            </a:r>
            <a:r>
              <a:rPr lang="en-US" sz="2000" dirty="0" smtClean="0"/>
              <a:t>post-secondary </a:t>
            </a:r>
            <a:r>
              <a:rPr lang="en-US" sz="2000" dirty="0"/>
              <a:t>education &amp; adult learning theories</a:t>
            </a:r>
            <a:endParaRPr lang="en-US" sz="20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50BA86D3-FB04-4FF7-BC95-9F2C7A56F826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17851" r="26758" b="28518"/>
          <a:stretch/>
        </p:blipFill>
        <p:spPr>
          <a:xfrm>
            <a:off x="838200" y="1981200"/>
            <a:ext cx="236935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26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1362075"/>
          </a:xfrm>
        </p:spPr>
        <p:txBody>
          <a:bodyPr/>
          <a:lstStyle/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For an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Early Fall Target Date</a:t>
            </a:r>
            <a:b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62000" y="2514600"/>
            <a:ext cx="7772400" cy="1500187"/>
          </a:xfrm>
        </p:spPr>
        <p:txBody>
          <a:bodyPr>
            <a:noAutofit/>
          </a:bodyPr>
          <a:lstStyle/>
          <a:p>
            <a:pPr lvl="0"/>
            <a:r>
              <a:rPr lang="en-US" sz="3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 sample timeline…</a:t>
            </a:r>
          </a:p>
          <a:p>
            <a:pPr lvl="0"/>
            <a:endParaRPr lang="en-US" sz="16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7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kern="1200" dirty="0" smtClean="0"/>
              <a:t>APE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000" b="1" kern="1200" dirty="0"/>
              <a:t>Six months out (April)</a:t>
            </a:r>
            <a:endParaRPr lang="en-US" sz="2000" kern="1200" dirty="0"/>
          </a:p>
          <a:p>
            <a:pPr lvl="1"/>
            <a:r>
              <a:rPr lang="en-US" sz="1800" dirty="0"/>
              <a:t>Assemble APE Team</a:t>
            </a:r>
          </a:p>
          <a:p>
            <a:pPr lvl="1"/>
            <a:r>
              <a:rPr lang="en-US" sz="1800" dirty="0"/>
              <a:t>Assign Tasks (reports &amp; evaluations)</a:t>
            </a:r>
          </a:p>
          <a:p>
            <a:pPr lvl="1"/>
            <a:r>
              <a:rPr lang="en-US" sz="1800" dirty="0"/>
              <a:t>Schedule APE</a:t>
            </a:r>
          </a:p>
          <a:p>
            <a:pPr lvl="1"/>
            <a:r>
              <a:rPr lang="en-US" sz="1800" dirty="0"/>
              <a:t>Review/revise/create evaluations</a:t>
            </a:r>
          </a:p>
          <a:p>
            <a:pPr lvl="1"/>
            <a:r>
              <a:rPr lang="en-US" sz="1800" dirty="0"/>
              <a:t>Schedule trainee/faculty surveys</a:t>
            </a:r>
          </a:p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133600"/>
            <a:ext cx="4648200" cy="3886200"/>
          </a:xfrm>
        </p:spPr>
        <p:txBody>
          <a:bodyPr/>
          <a:lstStyle/>
          <a:p>
            <a:pPr lvl="0"/>
            <a:r>
              <a:rPr lang="en-US" sz="1800" b="1" kern="1200" dirty="0"/>
              <a:t>Three to Four months out (May-June)</a:t>
            </a:r>
            <a:endParaRPr lang="en-US" sz="1800" kern="1200" dirty="0"/>
          </a:p>
          <a:p>
            <a:pPr lvl="1"/>
            <a:r>
              <a:rPr lang="en-US" sz="1800" kern="1200" dirty="0"/>
              <a:t>Administer surveys for trainees/faculty</a:t>
            </a:r>
          </a:p>
          <a:p>
            <a:pPr lvl="1"/>
            <a:r>
              <a:rPr lang="en-US" sz="1800" kern="1200" dirty="0"/>
              <a:t>Review data: </a:t>
            </a:r>
          </a:p>
          <a:p>
            <a:pPr lvl="2"/>
            <a:r>
              <a:rPr lang="en-US" sz="1600" kern="1200" dirty="0"/>
              <a:t>in-service scores</a:t>
            </a:r>
          </a:p>
          <a:p>
            <a:pPr lvl="2"/>
            <a:r>
              <a:rPr lang="en-US" sz="1600" kern="1200" dirty="0"/>
              <a:t>faculty development activities, </a:t>
            </a:r>
          </a:p>
          <a:p>
            <a:pPr lvl="2"/>
            <a:r>
              <a:rPr lang="en-US" sz="1600" kern="1200" dirty="0"/>
              <a:t>board pass rate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0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kern="1200" dirty="0"/>
              <a:t>APE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000" b="1" kern="1200" dirty="0"/>
              <a:t>Two months out (July)</a:t>
            </a:r>
            <a:endParaRPr lang="en-US" sz="2000" kern="1200" dirty="0"/>
          </a:p>
          <a:p>
            <a:pPr lvl="1"/>
            <a:r>
              <a:rPr lang="en-US" sz="2000" dirty="0"/>
              <a:t>Compile year-end data</a:t>
            </a:r>
          </a:p>
          <a:p>
            <a:pPr lvl="2"/>
            <a:r>
              <a:rPr lang="en-US" dirty="0"/>
              <a:t>Rotation information</a:t>
            </a:r>
          </a:p>
          <a:p>
            <a:pPr lvl="2"/>
            <a:r>
              <a:rPr lang="en-US" dirty="0"/>
              <a:t>Results of trainee/faculty surveys</a:t>
            </a:r>
          </a:p>
          <a:p>
            <a:pPr lvl="1"/>
            <a:r>
              <a:rPr lang="en-US" sz="2000" dirty="0"/>
              <a:t>Review ACGME Survey results</a:t>
            </a:r>
          </a:p>
          <a:p>
            <a:pPr lvl="1"/>
            <a:r>
              <a:rPr lang="en-US" sz="2000" dirty="0"/>
              <a:t>Finalize reports</a:t>
            </a:r>
          </a:p>
          <a:p>
            <a:pPr lvl="1"/>
            <a:r>
              <a:rPr lang="en-US" sz="2000" dirty="0"/>
              <a:t>Schedule Pre-APE meeting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000" b="1" dirty="0"/>
              <a:t>One month out (August)</a:t>
            </a:r>
            <a:endParaRPr lang="en-US" sz="2000" dirty="0"/>
          </a:p>
          <a:p>
            <a:pPr lvl="1"/>
            <a:r>
              <a:rPr lang="en-US" sz="2000" dirty="0"/>
              <a:t>Analyze data</a:t>
            </a:r>
          </a:p>
          <a:p>
            <a:pPr lvl="1"/>
            <a:r>
              <a:rPr lang="en-US" sz="2000" dirty="0"/>
              <a:t>Create visuals </a:t>
            </a:r>
            <a:endParaRPr lang="en-US" sz="2000" dirty="0" smtClean="0"/>
          </a:p>
          <a:p>
            <a:pPr lvl="2"/>
            <a:r>
              <a:rPr lang="en-US" sz="1800" dirty="0" smtClean="0"/>
              <a:t>10 </a:t>
            </a:r>
            <a:r>
              <a:rPr lang="en-US" sz="1800" dirty="0"/>
              <a:t>second </a:t>
            </a:r>
            <a:r>
              <a:rPr lang="en-US" sz="1800" dirty="0" smtClean="0"/>
              <a:t>rule</a:t>
            </a:r>
            <a:endParaRPr lang="en-US" sz="1800" dirty="0"/>
          </a:p>
          <a:p>
            <a:pPr lvl="1"/>
            <a:r>
              <a:rPr lang="en-US" sz="2000" dirty="0"/>
              <a:t>Pre-APE meeting</a:t>
            </a:r>
          </a:p>
          <a:p>
            <a:pPr lvl="2"/>
            <a:r>
              <a:rPr lang="en-US" sz="1800" dirty="0"/>
              <a:t>Track down missing </a:t>
            </a:r>
            <a:r>
              <a:rPr lang="en-US" sz="1800" dirty="0" smtClean="0"/>
              <a:t>information</a:t>
            </a:r>
            <a:endParaRPr lang="en-US" sz="2200" dirty="0"/>
          </a:p>
          <a:p>
            <a:pPr lvl="2"/>
            <a:r>
              <a:rPr lang="en-US" sz="1800" dirty="0" smtClean="0"/>
              <a:t>Create more visuals, if needed</a:t>
            </a:r>
            <a:endParaRPr lang="en-US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 Visuals to Explain Detailed Data…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1322658"/>
              </p:ext>
            </p:extLst>
          </p:nvPr>
        </p:nvGraphicFramePr>
        <p:xfrm>
          <a:off x="457200" y="1676400"/>
          <a:ext cx="8077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40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Visuals to Look at Trends…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83494"/>
              </p:ext>
            </p:extLst>
          </p:nvPr>
        </p:nvGraphicFramePr>
        <p:xfrm>
          <a:off x="838200" y="1752600"/>
          <a:ext cx="7274445" cy="375056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031487"/>
                <a:gridCol w="1080986"/>
                <a:gridCol w="1080986"/>
                <a:gridCol w="1080986"/>
              </a:tblGrid>
              <a:tr h="167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Resident </a:t>
                      </a:r>
                      <a:r>
                        <a:rPr lang="en-US" sz="1800" dirty="0">
                          <a:effectLst/>
                        </a:rPr>
                        <a:t>Survey Data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FACULTY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Sufficient supervision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89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Appropriate supervision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Sufficient instruction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88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Faculty and staff interested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87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46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7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Faculty and staff create environment of inquiry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85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91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65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3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EVALUATION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Access evaluations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Evaluate faculty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Evaluations of faculty confidential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3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Evaluate program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Evaluations of program confidential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3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Program uses evaluations to improve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93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7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Satisfied with feedback after assignments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46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31" marR="23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 Visuals to Enhance Data…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40151456"/>
              </p:ext>
            </p:extLst>
          </p:nvPr>
        </p:nvGraphicFramePr>
        <p:xfrm>
          <a:off x="457200" y="16002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29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537386"/>
              </p:ext>
            </p:extLst>
          </p:nvPr>
        </p:nvGraphicFramePr>
        <p:xfrm>
          <a:off x="762000" y="1218709"/>
          <a:ext cx="3482973" cy="19812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30985"/>
                <a:gridCol w="487997"/>
                <a:gridCol w="487997"/>
                <a:gridCol w="487997"/>
                <a:gridCol w="487997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Didactic Curriculum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13-14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12-13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11-12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10-11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OB Rounds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4.0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4.0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3.8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3.6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GYN Rounds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3.8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3.6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3.3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3.4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Pre-OP Conferences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2.3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3.8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3.4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3.0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Case Conferences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3.6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3.9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3.7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3.4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Neonatal Rounds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3.8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3.7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3.8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3.6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Multidisciplinary Rounds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3.9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3.8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4.0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3.5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Journal Club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3.4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3.3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3.4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3.0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OB/</a:t>
                      </a:r>
                      <a:r>
                        <a:rPr lang="en-US" sz="1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Peds</a:t>
                      </a: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Conferences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4.0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3.9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4.0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3.7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Pig Labs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4.0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4.3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4.0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NA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Skills Labs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4.1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4.2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NA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NA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L&amp;D Lab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4.3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3.9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NA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NA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CREOG Preparation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3.9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4.0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</a:rPr>
                        <a:t>NA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NA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419600" y="1233354"/>
            <a:ext cx="1295400" cy="754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Scale: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1= No educational value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2= Minimal educational value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=Average educational value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4= Good educational value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5=Superior educational value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31628381"/>
              </p:ext>
            </p:extLst>
          </p:nvPr>
        </p:nvGraphicFramePr>
        <p:xfrm>
          <a:off x="762000" y="3366954"/>
          <a:ext cx="6781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419600" y="2140060"/>
            <a:ext cx="3670008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PEC Findings: 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Pre-Op Conference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Items of Note: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All new elements of didactics (Pig Labs; Skills Labs; L&amp;D Lab; CREOG Prep) score in the “Good Educational Value” range.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 Forms have been eliminated (response to low scores for several years)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5195754"/>
            <a:ext cx="7924800" cy="9002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ysClr val="windowText" lastClr="000000"/>
                </a:solidFill>
              </a:rPr>
              <a:t>Didactic Curriculum Comments: </a:t>
            </a:r>
            <a:r>
              <a:rPr lang="en-US" sz="1050" dirty="0" smtClean="0">
                <a:solidFill>
                  <a:sysClr val="windowText" lastClr="000000"/>
                </a:solidFill>
              </a:rPr>
              <a:t>What </a:t>
            </a:r>
            <a:r>
              <a:rPr lang="en-US" sz="1050" dirty="0">
                <a:solidFill>
                  <a:sysClr val="windowText" lastClr="000000"/>
                </a:solidFill>
              </a:rPr>
              <a:t>element of the didactic curriculum needs to further developed?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ysClr val="windowText" lastClr="000000"/>
                </a:solidFill>
              </a:rPr>
              <a:t>We need more lectures from </a:t>
            </a:r>
            <a:r>
              <a:rPr lang="en-US" sz="1050" dirty="0" err="1">
                <a:solidFill>
                  <a:sysClr val="windowText" lastClr="000000"/>
                </a:solidFill>
              </a:rPr>
              <a:t>attendings</a:t>
            </a:r>
            <a:r>
              <a:rPr lang="en-US" sz="1050" dirty="0">
                <a:solidFill>
                  <a:sysClr val="windowText" lastClr="000000"/>
                </a:solidFill>
              </a:rPr>
              <a:t>. </a:t>
            </a:r>
            <a:r>
              <a:rPr lang="en-US" sz="1050" dirty="0" smtClean="0">
                <a:solidFill>
                  <a:sysClr val="windowText" lastClr="000000"/>
                </a:solidFill>
              </a:rPr>
              <a:t>(1)</a:t>
            </a:r>
            <a:endParaRPr lang="en-US" sz="105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ysClr val="windowText" lastClr="000000"/>
                </a:solidFill>
              </a:rPr>
              <a:t>Didactics needs to be more interactive. </a:t>
            </a:r>
            <a:r>
              <a:rPr lang="en-US" sz="1050" dirty="0" smtClean="0">
                <a:solidFill>
                  <a:sysClr val="windowText" lastClr="000000"/>
                </a:solidFill>
              </a:rPr>
              <a:t>(4)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 smtClean="0">
                <a:solidFill>
                  <a:sysClr val="windowText" lastClr="000000"/>
                </a:solidFill>
              </a:rPr>
              <a:t>There </a:t>
            </a:r>
            <a:r>
              <a:rPr lang="en-US" sz="1050" dirty="0">
                <a:solidFill>
                  <a:sysClr val="windowText" lastClr="000000"/>
                </a:solidFill>
              </a:rPr>
              <a:t>needs to be an alternative didactic curriculum for night </a:t>
            </a:r>
            <a:r>
              <a:rPr lang="en-US" sz="1050" dirty="0" smtClean="0">
                <a:solidFill>
                  <a:sysClr val="windowText" lastClr="000000"/>
                </a:solidFill>
              </a:rPr>
              <a:t>floats (2)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 smtClean="0">
                <a:solidFill>
                  <a:sysClr val="windowText" lastClr="000000"/>
                </a:solidFill>
              </a:rPr>
              <a:t>journal </a:t>
            </a:r>
            <a:r>
              <a:rPr lang="en-US" sz="1050" dirty="0">
                <a:solidFill>
                  <a:sysClr val="windowText" lastClr="000000"/>
                </a:solidFill>
              </a:rPr>
              <a:t>club, pre-op case discussion is minimal </a:t>
            </a:r>
            <a:r>
              <a:rPr lang="en-US" sz="1050" dirty="0" smtClean="0">
                <a:solidFill>
                  <a:sysClr val="windowText" lastClr="000000"/>
                </a:solidFill>
              </a:rPr>
              <a:t>(5)</a:t>
            </a:r>
            <a:endParaRPr 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178" y="707085"/>
            <a:ext cx="399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Trended 13-14 Resident Survey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7217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Visuals to Educate…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72" y="1569476"/>
            <a:ext cx="8229600" cy="46027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4" name="Rounded Rectangle 300"/>
          <p:cNvSpPr>
            <a:spLocks noChangeArrowheads="1"/>
          </p:cNvSpPr>
          <p:nvPr/>
        </p:nvSpPr>
        <p:spPr bwMode="auto">
          <a:xfrm>
            <a:off x="3803092" y="3835829"/>
            <a:ext cx="1971675" cy="86793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Clinical Competency Committee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299"/>
          <p:cNvSpPr>
            <a:spLocks noChangeArrowheads="1"/>
          </p:cNvSpPr>
          <p:nvPr/>
        </p:nvSpPr>
        <p:spPr bwMode="auto">
          <a:xfrm>
            <a:off x="3926916" y="2299813"/>
            <a:ext cx="1240713" cy="887885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End-of-Rotation Evaluations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298"/>
          <p:cNvSpPr>
            <a:spLocks noChangeArrowheads="1"/>
          </p:cNvSpPr>
          <p:nvPr/>
        </p:nvSpPr>
        <p:spPr bwMode="auto">
          <a:xfrm>
            <a:off x="2493748" y="4764130"/>
            <a:ext cx="1309344" cy="8580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Resident Evaluations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297"/>
          <p:cNvSpPr>
            <a:spLocks noChangeArrowheads="1"/>
          </p:cNvSpPr>
          <p:nvPr/>
        </p:nvSpPr>
        <p:spPr bwMode="auto">
          <a:xfrm>
            <a:off x="6184450" y="2973979"/>
            <a:ext cx="1142365" cy="902043"/>
          </a:xfrm>
          <a:prstGeom prst="ellipse">
            <a:avLst/>
          </a:prstGeom>
          <a:solidFill>
            <a:schemeClr val="accent5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Case Logs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296"/>
          <p:cNvSpPr>
            <a:spLocks noChangeArrowheads="1"/>
          </p:cNvSpPr>
          <p:nvPr/>
        </p:nvSpPr>
        <p:spPr bwMode="auto">
          <a:xfrm>
            <a:off x="6411809" y="3876022"/>
            <a:ext cx="1208191" cy="888108"/>
          </a:xfrm>
          <a:prstGeom prst="ellipse">
            <a:avLst/>
          </a:prstGeom>
          <a:solidFill>
            <a:schemeClr val="accent5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Operative Evaluations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295"/>
          <p:cNvSpPr>
            <a:spLocks noChangeArrowheads="1"/>
          </p:cNvSpPr>
          <p:nvPr/>
        </p:nvSpPr>
        <p:spPr bwMode="auto">
          <a:xfrm>
            <a:off x="6078509" y="4876233"/>
            <a:ext cx="1284391" cy="7711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Patient/ Family Evaluations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294"/>
          <p:cNvSpPr>
            <a:spLocks noChangeArrowheads="1"/>
          </p:cNvSpPr>
          <p:nvPr/>
        </p:nvSpPr>
        <p:spPr bwMode="auto">
          <a:xfrm>
            <a:off x="2099470" y="3789354"/>
            <a:ext cx="1181549" cy="8630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Medical Team Evaluations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562476" y="3200399"/>
            <a:ext cx="9524" cy="5926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398837" y="3443674"/>
            <a:ext cx="416955" cy="4388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281019" y="4269795"/>
            <a:ext cx="562318" cy="1145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774768" y="3656142"/>
            <a:ext cx="482019" cy="4465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191763" y="3075303"/>
            <a:ext cx="508632" cy="7437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9" idx="1"/>
          </p:cNvCxnSpPr>
          <p:nvPr/>
        </p:nvCxnSpPr>
        <p:spPr>
          <a:xfrm flipH="1" flipV="1">
            <a:off x="5690658" y="4656010"/>
            <a:ext cx="575946" cy="333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3940887" y="5096960"/>
            <a:ext cx="1759508" cy="6511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Assessment of Milestones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4782579" y="4732337"/>
            <a:ext cx="6350" cy="3587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6" idx="7"/>
          </p:cNvCxnSpPr>
          <p:nvPr/>
        </p:nvCxnSpPr>
        <p:spPr>
          <a:xfrm flipV="1">
            <a:off x="3611343" y="4679949"/>
            <a:ext cx="231994" cy="2098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60"/>
          <p:cNvSpPr>
            <a:spLocks noChangeArrowheads="1"/>
          </p:cNvSpPr>
          <p:nvPr/>
        </p:nvSpPr>
        <p:spPr bwMode="auto">
          <a:xfrm>
            <a:off x="5216947" y="2299813"/>
            <a:ext cx="1165439" cy="97155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Faculty Review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Arrow Connector 50"/>
          <p:cNvCxnSpPr>
            <a:stCxn id="38" idx="2"/>
          </p:cNvCxnSpPr>
          <p:nvPr/>
        </p:nvCxnSpPr>
        <p:spPr>
          <a:xfrm flipH="1">
            <a:off x="5757941" y="4320076"/>
            <a:ext cx="653868" cy="1575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1965325" y="4495800"/>
            <a:ext cx="2682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43744" y="1905000"/>
            <a:ext cx="2315209" cy="574919"/>
            <a:chOff x="0" y="37273"/>
            <a:chExt cx="2777339" cy="519393"/>
          </a:xfrm>
        </p:grpSpPr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0" y="37273"/>
              <a:ext cx="2777339" cy="519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Times New Roman"/>
                </a:rPr>
                <a:t>    </a:t>
              </a:r>
              <a:r>
                <a:rPr lang="en-US" sz="700" dirty="0" smtClean="0">
                  <a:effectLst/>
                  <a:latin typeface="Calibri"/>
                  <a:ea typeface="Calibri"/>
                  <a:cs typeface="Times New Roman"/>
                </a:rPr>
                <a:t>Transition </a:t>
              </a:r>
              <a:r>
                <a:rPr lang="en-US" sz="700" dirty="0">
                  <a:effectLst/>
                  <a:latin typeface="Calibri"/>
                  <a:ea typeface="Calibri"/>
                  <a:cs typeface="Times New Roman"/>
                </a:rPr>
                <a:t>to milestones during months 1-6 of 14/15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effectLst/>
                  <a:latin typeface="Calibri"/>
                  <a:ea typeface="Calibri"/>
                  <a:cs typeface="Times New Roman"/>
                </a:rPr>
                <a:t>      Transition to milestones during months 7-12 of 14/15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effectLst/>
                  <a:latin typeface="Calibri"/>
                  <a:ea typeface="Calibri"/>
                  <a:cs typeface="Times New Roman"/>
                </a:rPr>
                <a:t>      Tools in development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47626" y="115866"/>
              <a:ext cx="160419" cy="131096"/>
            </a:xfrm>
            <a:prstGeom prst="ellipse">
              <a:avLst/>
            </a:prstGeom>
            <a:solidFill>
              <a:schemeClr val="accent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7449" y="266289"/>
              <a:ext cx="160595" cy="1158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592178" y="2314327"/>
            <a:ext cx="125811" cy="118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Oval 52"/>
          <p:cNvSpPr>
            <a:spLocks noChangeArrowheads="1"/>
          </p:cNvSpPr>
          <p:nvPr/>
        </p:nvSpPr>
        <p:spPr bwMode="auto">
          <a:xfrm>
            <a:off x="2493748" y="2666286"/>
            <a:ext cx="1309344" cy="868835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Competency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Evaluations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Rectangle 7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6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kern="1200" dirty="0"/>
              <a:t>APE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400" b="1" dirty="0"/>
              <a:t>One week before </a:t>
            </a:r>
            <a:endParaRPr lang="en-US" sz="2400" dirty="0"/>
          </a:p>
          <a:p>
            <a:pPr lvl="1"/>
            <a:r>
              <a:rPr lang="en-US" dirty="0"/>
              <a:t>Create final version</a:t>
            </a:r>
          </a:p>
          <a:p>
            <a:pPr lvl="2"/>
            <a:r>
              <a:rPr lang="en-US" sz="2400" dirty="0"/>
              <a:t>Agenda/table of contents</a:t>
            </a:r>
          </a:p>
          <a:p>
            <a:pPr lvl="1"/>
            <a:r>
              <a:rPr lang="en-US" dirty="0"/>
              <a:t>Email out APE report</a:t>
            </a:r>
          </a:p>
          <a:p>
            <a:pPr lvl="1"/>
            <a:r>
              <a:rPr lang="en-US" dirty="0"/>
              <a:t>Final decisions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 smtClean="0"/>
              <a:t>Organizing Folders</a:t>
            </a:r>
          </a:p>
          <a:p>
            <a:pPr lvl="1"/>
            <a:r>
              <a:rPr lang="en-US" sz="1600" dirty="0" smtClean="0"/>
              <a:t>12-13 APE</a:t>
            </a:r>
          </a:p>
          <a:p>
            <a:pPr lvl="1"/>
            <a:r>
              <a:rPr lang="en-US" sz="1600" dirty="0" smtClean="0"/>
              <a:t>13-14 APE (Current)</a:t>
            </a:r>
          </a:p>
          <a:p>
            <a:pPr lvl="2"/>
            <a:r>
              <a:rPr lang="en-US" sz="1400" dirty="0" smtClean="0"/>
              <a:t>Minutes for 12-13 APE</a:t>
            </a:r>
          </a:p>
          <a:p>
            <a:pPr lvl="2"/>
            <a:r>
              <a:rPr lang="en-US" sz="1400" dirty="0" smtClean="0"/>
              <a:t>Back-up Data</a:t>
            </a:r>
          </a:p>
          <a:p>
            <a:pPr lvl="2"/>
            <a:r>
              <a:rPr lang="en-US" sz="1400" dirty="0" smtClean="0"/>
              <a:t>Final Reports</a:t>
            </a:r>
          </a:p>
          <a:p>
            <a:pPr lvl="1"/>
            <a:r>
              <a:rPr lang="en-US" sz="1600" dirty="0" smtClean="0"/>
              <a:t>14-15 APE (Future)</a:t>
            </a:r>
            <a:endParaRPr lang="en-US" sz="1600" dirty="0"/>
          </a:p>
          <a:p>
            <a:pPr lvl="2"/>
            <a:r>
              <a:rPr lang="en-US" sz="1400" dirty="0" smtClean="0"/>
              <a:t>Notes Document</a:t>
            </a:r>
          </a:p>
          <a:p>
            <a:pPr lvl="2"/>
            <a:r>
              <a:rPr lang="en-US" sz="1400" dirty="0" smtClean="0"/>
              <a:t>Minutes for 13-14 APE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8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ather\AppData\Local\Microsoft\Windows\INetCache\IE\QQL6NFEN\question_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3578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7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rc_mi" descr="http://heartofthematterseminars.files.wordpress.com/2010/04/goal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352800" cy="21527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800" b="1" dirty="0" smtClean="0">
                <a:effectLst/>
              </a:rPr>
              <a:t>Review</a:t>
            </a:r>
            <a:r>
              <a:rPr lang="en-US" sz="2800" dirty="0" smtClean="0">
                <a:effectLst/>
              </a:rPr>
              <a:t> requirement and basic elements of the APE</a:t>
            </a:r>
            <a:endParaRPr lang="en-US" sz="4000" dirty="0" smtClean="0">
              <a:effectLst/>
            </a:endParaRPr>
          </a:p>
          <a:p>
            <a:pPr lvl="0"/>
            <a:r>
              <a:rPr lang="en-US" sz="2800" b="1" dirty="0" smtClean="0">
                <a:effectLst/>
              </a:rPr>
              <a:t>Discuss</a:t>
            </a:r>
            <a:r>
              <a:rPr lang="en-US" sz="2800" dirty="0" smtClean="0">
                <a:effectLst/>
              </a:rPr>
              <a:t> how to build an “APE Team” and timeline</a:t>
            </a:r>
            <a:endParaRPr lang="en-US" sz="4000" dirty="0" smtClean="0">
              <a:effectLst/>
            </a:endParaRPr>
          </a:p>
          <a:p>
            <a:pPr lvl="0"/>
            <a:r>
              <a:rPr lang="en-US" sz="2800" b="1" dirty="0" smtClean="0">
                <a:effectLst/>
              </a:rPr>
              <a:t>Understand</a:t>
            </a:r>
            <a:r>
              <a:rPr lang="en-US" sz="2800" dirty="0" smtClean="0">
                <a:effectLst/>
              </a:rPr>
              <a:t> how to the APE fits into NAS</a:t>
            </a:r>
            <a:endParaRPr lang="en-US" sz="4000" dirty="0" smtClean="0">
              <a:effectLst/>
            </a:endParaRPr>
          </a:p>
          <a:p>
            <a:pPr lvl="0"/>
            <a:r>
              <a:rPr lang="en-US" sz="2800" b="1" dirty="0" smtClean="0">
                <a:effectLst/>
              </a:rPr>
              <a:t>Explore</a:t>
            </a:r>
            <a:r>
              <a:rPr lang="en-US" sz="2800" dirty="0" smtClean="0">
                <a:effectLst/>
              </a:rPr>
              <a:t> possible challenges to an excellent APE</a:t>
            </a:r>
            <a:endParaRPr lang="en-US" sz="4000" dirty="0" smtClean="0">
              <a:effectLst/>
            </a:endParaRPr>
          </a:p>
          <a:p>
            <a:pPr lvl="0"/>
            <a:r>
              <a:rPr lang="en-US" sz="2800" b="1" dirty="0" smtClean="0">
                <a:effectLst/>
              </a:rPr>
              <a:t>Articulate</a:t>
            </a:r>
            <a:r>
              <a:rPr lang="en-US" sz="2800" dirty="0" smtClean="0">
                <a:effectLst/>
              </a:rPr>
              <a:t> how to incorporate the APE into the residency/fellowship culture</a:t>
            </a:r>
            <a:endParaRPr lang="en-US" sz="4000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9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772400" cy="1362075"/>
          </a:xfrm>
        </p:spPr>
        <p:txBody>
          <a:bodyPr/>
          <a:lstStyle/>
          <a:p>
            <a:r>
              <a:rPr lang="en-US" dirty="0" smtClean="0"/>
              <a:t>Pre-APE </a:t>
            </a:r>
            <a:r>
              <a:rPr lang="en-US" dirty="0"/>
              <a:t>Meeting, Meeting Day, Post-APE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827087"/>
          </a:xfrm>
        </p:spPr>
        <p:txBody>
          <a:bodyPr/>
          <a:lstStyle/>
          <a:p>
            <a:r>
              <a:rPr lang="en-US" sz="3200" dirty="0" smtClean="0"/>
              <a:t>Section </a:t>
            </a:r>
            <a:r>
              <a:rPr lang="en-US" sz="3200" dirty="0"/>
              <a:t>V: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http://www.co.mendocino.ca.us/hr/images/4642101517_6c4d9d30a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3733800"/>
            <a:ext cx="3022600" cy="226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90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/>
              <a:t>Pre-APE Meeting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343400"/>
          </a:xfrm>
        </p:spPr>
        <p:txBody>
          <a:bodyPr>
            <a:normAutofit/>
          </a:bodyPr>
          <a:lstStyle/>
          <a:p>
            <a:pPr lvl="0"/>
            <a:r>
              <a:rPr lang="en-US" sz="2600" dirty="0" smtClean="0"/>
              <a:t>The </a:t>
            </a:r>
            <a:r>
              <a:rPr lang="en-US" sz="2600" dirty="0" smtClean="0">
                <a:effectLst/>
              </a:rPr>
              <a:t>Pre-APE Meeting</a:t>
            </a:r>
          </a:p>
          <a:p>
            <a:pPr lvl="1"/>
            <a:r>
              <a:rPr lang="en-US" sz="2600" dirty="0" smtClean="0">
                <a:effectLst/>
              </a:rPr>
              <a:t> Gives leadership </a:t>
            </a:r>
            <a:r>
              <a:rPr lang="en-US" sz="2600" u="sng" dirty="0" smtClean="0">
                <a:effectLst/>
              </a:rPr>
              <a:t>________________</a:t>
            </a:r>
            <a:endParaRPr lang="en-US" sz="2600" dirty="0" smtClean="0">
              <a:effectLst/>
            </a:endParaRPr>
          </a:p>
          <a:p>
            <a:pPr lvl="1"/>
            <a:r>
              <a:rPr lang="en-US" sz="2600" dirty="0" smtClean="0">
                <a:effectLst/>
              </a:rPr>
              <a:t> Determine possible areas of </a:t>
            </a:r>
            <a:r>
              <a:rPr lang="en-US" sz="2600" u="sng" dirty="0" smtClean="0">
                <a:effectLst/>
              </a:rPr>
              <a:t>________________</a:t>
            </a:r>
            <a:endParaRPr lang="en-US" sz="2600" dirty="0" smtClean="0">
              <a:effectLst/>
            </a:endParaRPr>
          </a:p>
          <a:p>
            <a:pPr lvl="1"/>
            <a:r>
              <a:rPr lang="en-US" sz="2600" dirty="0" smtClean="0">
                <a:effectLst/>
              </a:rPr>
              <a:t> Bring up </a:t>
            </a:r>
            <a:r>
              <a:rPr lang="en-US" sz="2600" u="sng" dirty="0" smtClean="0">
                <a:effectLst/>
              </a:rPr>
              <a:t>_________________</a:t>
            </a:r>
            <a:endParaRPr lang="en-US" sz="2600" dirty="0" smtClean="0">
              <a:effectLst/>
            </a:endParaRPr>
          </a:p>
          <a:p>
            <a:pPr lvl="1"/>
            <a:r>
              <a:rPr lang="en-US" sz="2600" dirty="0" smtClean="0">
                <a:effectLst/>
              </a:rPr>
              <a:t> Develop </a:t>
            </a:r>
            <a:r>
              <a:rPr lang="en-US" sz="2600" u="sng" dirty="0" smtClean="0">
                <a:effectLst/>
              </a:rPr>
              <a:t>_________________</a:t>
            </a:r>
            <a:endParaRPr lang="en-US" sz="4400" dirty="0"/>
          </a:p>
          <a:p>
            <a:pPr lvl="1"/>
            <a:endParaRPr lang="en-US" sz="4000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5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/>
              <a:t>The APE Meeting</a:t>
            </a:r>
          </a:p>
          <a:p>
            <a:pPr lvl="1"/>
            <a:r>
              <a:rPr lang="en-US" sz="2600" dirty="0"/>
              <a:t>What happens at the meeting?</a:t>
            </a:r>
          </a:p>
          <a:p>
            <a:pPr lvl="2"/>
            <a:r>
              <a:rPr lang="en-US" sz="2600" dirty="0"/>
              <a:t>Review </a:t>
            </a:r>
            <a:r>
              <a:rPr lang="en-US" sz="2600" u="sng" dirty="0"/>
              <a:t>_____________</a:t>
            </a:r>
            <a:endParaRPr lang="en-US" sz="2600" dirty="0"/>
          </a:p>
          <a:p>
            <a:pPr lvl="2"/>
            <a:r>
              <a:rPr lang="en-US" sz="2600" dirty="0"/>
              <a:t>Discuss </a:t>
            </a:r>
            <a:r>
              <a:rPr lang="en-US" sz="2600" u="sng" dirty="0"/>
              <a:t>_____________</a:t>
            </a:r>
            <a:endParaRPr lang="en-US" sz="2600" dirty="0"/>
          </a:p>
          <a:p>
            <a:pPr lvl="2"/>
            <a:r>
              <a:rPr lang="en-US" sz="2600" dirty="0"/>
              <a:t>Choose </a:t>
            </a:r>
            <a:r>
              <a:rPr lang="en-US" sz="2600" u="sng" dirty="0"/>
              <a:t>_____________</a:t>
            </a:r>
            <a:endParaRPr lang="en-US" sz="2600" dirty="0"/>
          </a:p>
          <a:p>
            <a:pPr lvl="1"/>
            <a:r>
              <a:rPr lang="en-US" sz="2600" dirty="0"/>
              <a:t>Who should attend</a:t>
            </a:r>
            <a:r>
              <a:rPr lang="en-US" sz="2600" dirty="0" smtClean="0"/>
              <a:t>?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pic>
        <p:nvPicPr>
          <p:cNvPr id="6" name="irc_mi" descr="http://blogs.msdn.com/blogfiles/willy-peter_schaub/WindowsLiveWriter/MVPGlobalSummitfromaRangersperspective_D4A9/CLIPART_OF_15186_SM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247900" cy="224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9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267200"/>
          </a:xfrm>
        </p:spPr>
        <p:txBody>
          <a:bodyPr/>
          <a:lstStyle/>
          <a:p>
            <a:r>
              <a:rPr lang="en-US" sz="2400" dirty="0" smtClean="0"/>
              <a:t>What </a:t>
            </a:r>
            <a:r>
              <a:rPr lang="en-US" sz="2400" dirty="0"/>
              <a:t>happens to the suggestions for improvement?</a:t>
            </a:r>
          </a:p>
          <a:p>
            <a:pPr lvl="1"/>
            <a:r>
              <a:rPr lang="en-US" dirty="0"/>
              <a:t>Tracking </a:t>
            </a:r>
            <a:r>
              <a:rPr lang="en-US" dirty="0" smtClean="0"/>
              <a:t>document </a:t>
            </a:r>
            <a:endParaRPr lang="en-US" sz="2000" dirty="0" smtClean="0"/>
          </a:p>
          <a:p>
            <a:pPr marL="1371600" lvl="3" indent="0">
              <a:buNone/>
            </a:pPr>
            <a:r>
              <a:rPr lang="en-US" sz="2000" dirty="0" smtClean="0"/>
              <a:t>(see sample)</a:t>
            </a:r>
            <a:endParaRPr lang="en-US" sz="2800" dirty="0"/>
          </a:p>
          <a:p>
            <a:pPr lvl="1"/>
            <a:r>
              <a:rPr lang="en-US" dirty="0"/>
              <a:t>PEC’s role over the next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0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ather\AppData\Local\Microsoft\Windows\INetCache\IE\QQL6NFEN\question_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3578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429001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endParaRPr lang="en-US" sz="6600" b="1" dirty="0" smtClean="0"/>
          </a:p>
          <a:p>
            <a:pPr marL="0" lvl="0" indent="0" algn="ctr">
              <a:buNone/>
            </a:pPr>
            <a:r>
              <a:rPr lang="en-US" sz="6600" b="1" dirty="0" smtClean="0"/>
              <a:t>APE</a:t>
            </a:r>
            <a:r>
              <a:rPr lang="en-US" sz="6600" b="1" dirty="0"/>
              <a:t>: Checklist or Process Question Revisited</a:t>
            </a:r>
            <a:endParaRPr lang="en-US" sz="8800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http://www.jemstep.com/blog/wp-content/uploads/2011/12/Investment-Questions-to-Ask-Yoursel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744842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41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Section VI: </a:t>
            </a:r>
            <a:b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Role of APE 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>
            <a:normAutofit/>
          </a:bodyPr>
          <a:lstStyle/>
          <a:p>
            <a:pPr lvl="0"/>
            <a:r>
              <a:rPr lang="en-US" sz="3600" b="1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NAS</a:t>
            </a:r>
          </a:p>
          <a:p>
            <a:pPr lvl="1"/>
            <a:r>
              <a:rPr lang="en-US" sz="2800" b="1" kern="1200" dirty="0" smtClean="0">
                <a:latin typeface="+mj-lt"/>
                <a:ea typeface="+mj-ea"/>
                <a:cs typeface="+mj-cs"/>
              </a:rPr>
              <a:t>Site visitors will review your APE</a:t>
            </a:r>
          </a:p>
          <a:p>
            <a:pPr lvl="1"/>
            <a:r>
              <a:rPr lang="en-US" sz="2800" b="1" kern="1200" dirty="0" smtClean="0">
                <a:latin typeface="+mj-lt"/>
                <a:ea typeface="+mj-ea"/>
                <a:cs typeface="+mj-cs"/>
              </a:rPr>
              <a:t>Self-study process</a:t>
            </a:r>
          </a:p>
          <a:p>
            <a:pPr lvl="1"/>
            <a:r>
              <a:rPr lang="en-US" sz="2800" b="1" kern="1200" dirty="0" smtClean="0">
                <a:latin typeface="+mj-lt"/>
                <a:ea typeface="+mj-ea"/>
                <a:cs typeface="+mj-cs"/>
              </a:rPr>
              <a:t>Develop a vision for your program</a:t>
            </a:r>
            <a:endParaRPr lang="en-US" sz="3200" b="1" kern="1200" baseline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 descr="C:\Users\Pamala\AppData\Local\Microsoft\Windows\Temporary Internet Files\Content.Outlook\ML79IV1G\photo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914650" cy="2013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08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The Role of APE 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3886200"/>
          </a:xfrm>
        </p:spPr>
        <p:txBody>
          <a:bodyPr/>
          <a:lstStyle/>
          <a:p>
            <a:pPr lvl="0"/>
            <a:r>
              <a:rPr lang="en-US" b="1" kern="1200" dirty="0"/>
              <a:t>Residency/Fellowship </a:t>
            </a:r>
            <a:r>
              <a:rPr lang="en-US" b="1" kern="1200" dirty="0" smtClean="0"/>
              <a:t>Culture</a:t>
            </a:r>
          </a:p>
          <a:p>
            <a:pPr lvl="1"/>
            <a:r>
              <a:rPr lang="en-US" b="1" kern="1200" dirty="0" smtClean="0"/>
              <a:t>The APE needs to become part of everyone’s vocabulary</a:t>
            </a:r>
          </a:p>
          <a:p>
            <a:pPr lvl="1"/>
            <a:r>
              <a:rPr lang="en-US" b="1" kern="1200" dirty="0" smtClean="0"/>
              <a:t>Use the APE to educate</a:t>
            </a:r>
            <a:endParaRPr lang="en-US" kern="1200" dirty="0"/>
          </a:p>
          <a:p>
            <a:pPr lvl="0"/>
            <a:r>
              <a:rPr lang="en-US" b="1" kern="1200" dirty="0" smtClean="0"/>
              <a:t>PEC</a:t>
            </a:r>
          </a:p>
          <a:p>
            <a:pPr lvl="1"/>
            <a:r>
              <a:rPr lang="en-US" b="1" kern="1200" dirty="0" smtClean="0"/>
              <a:t>Reviewing drafts of year-end surveys</a:t>
            </a:r>
          </a:p>
          <a:p>
            <a:pPr lvl="1"/>
            <a:r>
              <a:rPr lang="en-US" b="1" kern="1200" dirty="0" smtClean="0"/>
              <a:t>Processing and creating summary reports </a:t>
            </a:r>
          </a:p>
          <a:p>
            <a:pPr lvl="1"/>
            <a:r>
              <a:rPr lang="en-US" b="1" kern="1200" dirty="0" smtClean="0"/>
              <a:t>Develop goals for each improvement item</a:t>
            </a:r>
          </a:p>
          <a:p>
            <a:pPr lvl="1"/>
            <a:r>
              <a:rPr lang="en-US" b="1" kern="1200" dirty="0" smtClean="0"/>
              <a:t>Suggest other reports for the APE </a:t>
            </a:r>
            <a:endParaRPr lang="en-US" b="1" kern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3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PEC’s Can Summarize a Large Report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  <a:ln w="38100">
            <a:solidFill>
              <a:schemeClr val="bg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Rotation </a:t>
            </a:r>
            <a:r>
              <a:rPr lang="en-US" sz="1800" b="1" dirty="0"/>
              <a:t>Summary Report 13-14</a:t>
            </a:r>
          </a:p>
          <a:p>
            <a:pPr marL="400050" lvl="1" indent="0">
              <a:buNone/>
            </a:pPr>
            <a:r>
              <a:rPr lang="en-US" sz="1100" dirty="0"/>
              <a:t>July 2014—PEC discussed each of the rotation reports; reviewed the comments for trends; </a:t>
            </a:r>
            <a:r>
              <a:rPr lang="en-US" sz="1100" dirty="0" smtClean="0"/>
              <a:t>developed improvement </a:t>
            </a:r>
            <a:r>
              <a:rPr lang="en-US" sz="1100" dirty="0"/>
              <a:t>potential.</a:t>
            </a:r>
          </a:p>
          <a:p>
            <a:pPr marL="0" indent="0">
              <a:buNone/>
            </a:pPr>
            <a:r>
              <a:rPr lang="en-US" sz="1600" dirty="0"/>
              <a:t>PGY-1 Rotation Findings:</a:t>
            </a:r>
          </a:p>
          <a:p>
            <a:pPr marL="571500" lvl="1" indent="-171450"/>
            <a:r>
              <a:rPr lang="en-US" sz="1100" dirty="0"/>
              <a:t>Lowest scoring rotation: GYN-1 (3.67)</a:t>
            </a:r>
          </a:p>
          <a:p>
            <a:pPr marL="0" indent="0">
              <a:buNone/>
            </a:pPr>
            <a:r>
              <a:rPr lang="en-US" sz="1600" dirty="0"/>
              <a:t>PGY-2 Rotation Findings:</a:t>
            </a:r>
          </a:p>
          <a:p>
            <a:pPr marL="571500" lvl="1" indent="-171450"/>
            <a:r>
              <a:rPr lang="en-US" sz="1100" dirty="0"/>
              <a:t>Lowest scoring rotation: PDC-2 (3.86)</a:t>
            </a:r>
          </a:p>
          <a:p>
            <a:pPr marL="571500" lvl="1" indent="-171450"/>
            <a:r>
              <a:rPr lang="en-US" sz="1100" dirty="0"/>
              <a:t>No skill scored below 4.0</a:t>
            </a:r>
          </a:p>
          <a:p>
            <a:pPr marL="0" indent="0">
              <a:buNone/>
            </a:pPr>
            <a:r>
              <a:rPr lang="en-US" sz="1600" dirty="0"/>
              <a:t>PGY-3 Rotation Findings:</a:t>
            </a:r>
          </a:p>
          <a:p>
            <a:pPr marL="571500" lvl="1" indent="-171450"/>
            <a:r>
              <a:rPr lang="en-US" sz="1100" dirty="0"/>
              <a:t>NOTE: The majority of rotations scored below 4.0</a:t>
            </a:r>
          </a:p>
          <a:p>
            <a:pPr marL="571500" lvl="1" indent="-171450"/>
            <a:r>
              <a:rPr lang="en-US" sz="1100" dirty="0"/>
              <a:t>Lowest scoring rotation: REI/COM (3.81)</a:t>
            </a:r>
          </a:p>
          <a:p>
            <a:pPr marL="571500" lvl="1" indent="-171450"/>
            <a:r>
              <a:rPr lang="en-US" sz="1100" dirty="0"/>
              <a:t>Lowest scoring skill: Opportunity to achieve expectations (3.68)</a:t>
            </a:r>
          </a:p>
          <a:p>
            <a:pPr marL="0" indent="0">
              <a:buNone/>
            </a:pPr>
            <a:r>
              <a:rPr lang="en-US" sz="1600" dirty="0"/>
              <a:t>PGY-4 Rotation Findings:</a:t>
            </a:r>
          </a:p>
          <a:p>
            <a:pPr marL="571500" lvl="1" indent="-171450"/>
            <a:r>
              <a:rPr lang="en-US" sz="1100" dirty="0"/>
              <a:t>No rotation scored below 4.0</a:t>
            </a:r>
          </a:p>
          <a:p>
            <a:pPr marL="0" indent="0">
              <a:buNone/>
            </a:pPr>
            <a:r>
              <a:rPr lang="en-US" sz="1400" dirty="0"/>
              <a:t>Improvement Issues Discussed by the PEC:</a:t>
            </a:r>
          </a:p>
          <a:p>
            <a:pPr marL="685800" lvl="1"/>
            <a:r>
              <a:rPr lang="en-US" sz="1200" dirty="0" smtClean="0"/>
              <a:t>Patients </a:t>
            </a:r>
            <a:r>
              <a:rPr lang="en-US" sz="1200" dirty="0"/>
              <a:t>have to be reviewed by faculty before sending to the PDC</a:t>
            </a:r>
          </a:p>
          <a:p>
            <a:pPr marL="685800" lvl="1"/>
            <a:r>
              <a:rPr lang="en-US" sz="1200" dirty="0" smtClean="0"/>
              <a:t>List </a:t>
            </a:r>
            <a:r>
              <a:rPr lang="en-US" sz="1200" dirty="0"/>
              <a:t>of what should be sent to PDC (consult/assume care) needs to be developed</a:t>
            </a:r>
          </a:p>
        </p:txBody>
      </p:sp>
    </p:spTree>
    <p:extLst>
      <p:ext uri="{BB962C8B-B14F-4D97-AF65-F5344CB8AC3E}">
        <p14:creationId xmlns:p14="http://schemas.microsoft.com/office/powerpoint/2010/main" val="883520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The Role of APE 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kern="1200" dirty="0" smtClean="0"/>
              <a:t>GME</a:t>
            </a:r>
          </a:p>
          <a:p>
            <a:pPr lvl="1"/>
            <a:r>
              <a:rPr lang="en-US" sz="2400" b="1" kern="1200" dirty="0" smtClean="0"/>
              <a:t>Look at the APE reports</a:t>
            </a:r>
          </a:p>
          <a:p>
            <a:pPr lvl="1"/>
            <a:r>
              <a:rPr lang="en-US" sz="2400" b="1" kern="1200" dirty="0" smtClean="0"/>
              <a:t>Incorporate the action plans/improvement items into annual reports to the GMEC</a:t>
            </a:r>
          </a:p>
          <a:p>
            <a:pPr lvl="1"/>
            <a:r>
              <a:rPr lang="en-US" sz="2400" b="1" kern="1200" dirty="0" smtClean="0"/>
              <a:t>Support your programs</a:t>
            </a:r>
            <a:endParaRPr lang="en-US" sz="2400" kern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marL="0" lvl="0" indent="0">
              <a:buNone/>
            </a:pP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i="1" dirty="0" smtClean="0">
                <a:effectLst/>
              </a:rPr>
              <a:t>I. Nuts and bolts of the APE</a:t>
            </a:r>
            <a:endParaRPr lang="en-US" sz="4000" dirty="0" smtClean="0">
              <a:effectLst/>
            </a:endParaRPr>
          </a:p>
          <a:p>
            <a:pPr lvl="0"/>
            <a:r>
              <a:rPr lang="en-US" sz="2800" i="1" dirty="0" smtClean="0">
                <a:effectLst/>
              </a:rPr>
              <a:t>II. APE framework</a:t>
            </a:r>
            <a:endParaRPr lang="en-US" sz="4000" dirty="0" smtClean="0">
              <a:effectLst/>
            </a:endParaRPr>
          </a:p>
          <a:p>
            <a:pPr lvl="0"/>
            <a:r>
              <a:rPr lang="en-US" sz="2800" i="1" dirty="0" smtClean="0">
                <a:effectLst/>
              </a:rPr>
              <a:t>III. APE Team</a:t>
            </a:r>
            <a:endParaRPr lang="en-US" sz="4000" dirty="0" smtClean="0">
              <a:effectLst/>
            </a:endParaRPr>
          </a:p>
          <a:p>
            <a:pPr lvl="0"/>
            <a:r>
              <a:rPr lang="en-US" sz="2800" i="1" dirty="0" smtClean="0">
                <a:effectLst/>
              </a:rPr>
              <a:t>IV. APE Timeline</a:t>
            </a:r>
            <a:endParaRPr lang="en-US" sz="4000" dirty="0" smtClean="0">
              <a:effectLst/>
            </a:endParaRPr>
          </a:p>
          <a:p>
            <a:pPr lvl="0"/>
            <a:r>
              <a:rPr lang="en-US" sz="2800" i="1" dirty="0" smtClean="0">
                <a:effectLst/>
              </a:rPr>
              <a:t>V. Pre-APE Meeting, Meeting Day, Post-APE</a:t>
            </a:r>
            <a:endParaRPr lang="en-US" sz="4000" dirty="0" smtClean="0">
              <a:effectLst/>
            </a:endParaRPr>
          </a:p>
          <a:p>
            <a:pPr lvl="0"/>
            <a:r>
              <a:rPr lang="en-US" sz="2800" i="1" dirty="0" smtClean="0">
                <a:effectLst/>
              </a:rPr>
              <a:t>VI. The Role of the APE in…</a:t>
            </a:r>
            <a:endParaRPr lang="en-US" sz="4000" dirty="0" smtClean="0">
              <a:effectLst/>
            </a:endParaRPr>
          </a:p>
          <a:p>
            <a:pPr lvl="0"/>
            <a:r>
              <a:rPr lang="en-US" sz="2800" i="1" dirty="0" smtClean="0">
                <a:effectLst/>
              </a:rPr>
              <a:t>VII. Challenges</a:t>
            </a:r>
            <a:endParaRPr lang="en-US" sz="4000" dirty="0" smtClean="0">
              <a:effectLst/>
            </a:endParaRPr>
          </a:p>
          <a:p>
            <a:pPr lvl="0"/>
            <a:r>
              <a:rPr lang="en-US" sz="2800" i="1" dirty="0" smtClean="0">
                <a:effectLst/>
              </a:rPr>
              <a:t>VIII. 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3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ather\AppData\Local\Microsoft\Windows\INetCache\IE\QQL6NFEN\question_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3578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2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Section VII: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1.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2. </a:t>
            </a:r>
            <a:endParaRPr lang="en-US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Section  VIII: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Key Points</a:t>
            </a:r>
            <a:endParaRPr lang="en-US" sz="4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lang="en-US" sz="32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It’s a requirement from ACGME</a:t>
            </a:r>
            <a:endParaRPr lang="en-US" sz="4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lang="en-US" sz="32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 effective APE requires planning and time </a:t>
            </a:r>
          </a:p>
          <a:p>
            <a:pPr lvl="1"/>
            <a:r>
              <a:rPr lang="en-US" sz="32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NAS has incorporated the APE at a new level</a:t>
            </a:r>
            <a:endParaRPr lang="en-US" sz="4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 txBox="1">
            <a:spLocks noChangeArrowheads="1"/>
          </p:cNvSpPr>
          <p:nvPr/>
        </p:nvSpPr>
        <p:spPr bwMode="auto">
          <a:xfrm>
            <a:off x="304800" y="855663"/>
            <a:ext cx="43195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Critical Components of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Your Institutional Application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Thursday, February 5,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Direct Observation – Why? What? How?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Thursday, February 19,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12:00pm – 1:30pm 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Discussion of Generation Silent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to Generation Millennial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Tuesday, March 10,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Ask Partners – Spring Freebie</a:t>
            </a: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Thursday, </a:t>
            </a:r>
            <a:r>
              <a:rPr lang="en-US" sz="1200" b="0" dirty="0" smtClean="0">
                <a:latin typeface="Arial" charset="0"/>
                <a:cs typeface="Arial" charset="0"/>
              </a:rPr>
              <a:t>March 19</a:t>
            </a:r>
            <a:r>
              <a:rPr lang="en-US" sz="1200" b="0" dirty="0">
                <a:latin typeface="Arial" charset="0"/>
                <a:cs typeface="Arial" charset="0"/>
              </a:rPr>
              <a:t>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</a:t>
            </a:r>
            <a:r>
              <a:rPr lang="en-US" sz="1200" b="0" dirty="0" smtClean="0">
                <a:latin typeface="Arial" charset="0"/>
                <a:cs typeface="Arial" charset="0"/>
              </a:rPr>
              <a:t>:00pm EST</a:t>
            </a:r>
            <a:endParaRPr lang="en-US" sz="1200" b="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Visit our website to see the rest of our Spring 2015 Schedule!</a:t>
            </a:r>
            <a:r>
              <a:rPr lang="en-US" sz="1500" dirty="0">
                <a:latin typeface="Arial" charset="0"/>
                <a:cs typeface="Arial" charset="0"/>
              </a:rPr>
              <a:t/>
            </a:r>
            <a:br>
              <a:rPr lang="en-US" sz="1500" dirty="0">
                <a:latin typeface="Arial" charset="0"/>
                <a:cs typeface="Arial" charset="0"/>
              </a:rPr>
            </a:b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err="1">
                <a:latin typeface="Arial" charset="0"/>
                <a:cs typeface="Arial" charset="0"/>
              </a:rPr>
              <a:t>www.PartnersInMedEd.com</a:t>
            </a: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30050" name="Rectangle 3"/>
          <p:cNvSpPr txBox="1">
            <a:spLocks noChangeArrowheads="1"/>
          </p:cNvSpPr>
          <p:nvPr/>
        </p:nvSpPr>
        <p:spPr bwMode="auto">
          <a:xfrm>
            <a:off x="4953000" y="828675"/>
            <a:ext cx="4038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Institutional Requirements: What’s New?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30051" name="TextBox 1"/>
          <p:cNvSpPr txBox="1">
            <a:spLocks noChangeArrowheads="1"/>
          </p:cNvSpPr>
          <p:nvPr/>
        </p:nvSpPr>
        <p:spPr bwMode="auto">
          <a:xfrm>
            <a:off x="2257425" y="490538"/>
            <a:ext cx="477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>
                <a:latin typeface="Arial" charset="0"/>
              </a:rPr>
              <a:t>Partners’ Online Education</a:t>
            </a:r>
          </a:p>
        </p:txBody>
      </p:sp>
      <p:pic>
        <p:nvPicPr>
          <p:cNvPr id="130052" name="Picture 2" descr="V:\Marketing\PME Graphics &amp; Logo as of 2013\Passport_Icon_12_24_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0"/>
            <a:ext cx="6921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Rectangle 3"/>
          <p:cNvSpPr>
            <a:spLocks noChangeArrowheads="1"/>
          </p:cNvSpPr>
          <p:nvPr/>
        </p:nvSpPr>
        <p:spPr bwMode="auto">
          <a:xfrm>
            <a:off x="5105400" y="5334000"/>
            <a:ext cx="2743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/>
              <a:t>724-864-7320</a:t>
            </a:r>
          </a:p>
        </p:txBody>
      </p:sp>
      <p:pic>
        <p:nvPicPr>
          <p:cNvPr id="130054" name="Picture 4" descr="Media-Play-02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5" descr="Calendar-256-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914400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50BA86D3-FB04-4FF7-BC95-9F2C7A56F82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010400" cy="2895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Partners in Medical Education, Inc. provides comprehensive consulting services to the GME community.  For more information, contact us at: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724-864-7320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Info@PartnersInMedEd.com</a:t>
            </a: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</p:txBody>
      </p:sp>
      <p:pic>
        <p:nvPicPr>
          <p:cNvPr id="131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0876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- 2015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84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6600" i="1" dirty="0" smtClean="0">
                <a:effectLst/>
              </a:rPr>
              <a:t>A</a:t>
            </a:r>
            <a:r>
              <a:rPr lang="en-US" sz="6600" i="1" baseline="0" dirty="0" smtClean="0">
                <a:effectLst/>
              </a:rPr>
              <a:t> note about…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/>
          </a:bodyPr>
          <a:lstStyle/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Interactivity during a webinar</a:t>
            </a:r>
          </a:p>
          <a:p>
            <a:pPr marL="0" lvl="0" indent="0">
              <a:buNone/>
            </a:pPr>
            <a:endParaRPr lang="en-US" sz="26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To think about…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US" sz="3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How do you see the APE…</a:t>
            </a:r>
          </a:p>
          <a:p>
            <a:pPr lvl="2"/>
            <a:r>
              <a:rPr lang="en-US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Is it a checklist?</a:t>
            </a:r>
            <a:endParaRPr lang="en-US" sz="52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2"/>
            <a:r>
              <a:rPr lang="en-US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Is it a process?</a:t>
            </a:r>
            <a:endParaRPr lang="en-US" sz="52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http://www.hilariobarcelata.com/fotos/12_7_2010_zV_pencil_notepa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1879600" cy="14097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71338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>
            <a:normAutofit/>
          </a:bodyPr>
          <a:lstStyle/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Section I: </a:t>
            </a:r>
            <a:b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Nuts and Bolts of the APE</a:t>
            </a:r>
            <a:b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b="1" i="1" dirty="0" smtClean="0"/>
              <a:t>(a brief review)</a:t>
            </a:r>
            <a:endParaRPr lang="en-US" sz="36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6</a:t>
            </a:fld>
            <a:endParaRPr lang="en-US"/>
          </a:p>
        </p:txBody>
      </p:sp>
      <p:pic>
        <p:nvPicPr>
          <p:cNvPr id="5" name="irc_mi" descr="http://us.cdn1.123rf.com/168nwm/coramax/coramax1106/coramax110600018/14664871-3d-osoby-z-srubokret-i-narzedziami-kluczy--jest-to-3d-ilustracji-renderowani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2790825" cy="2841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01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ACGME Requirement: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44963"/>
          </a:xfrm>
        </p:spPr>
        <p:txBody>
          <a:bodyPr>
            <a:noAutofit/>
          </a:bodyPr>
          <a:lstStyle/>
          <a:p>
            <a:pPr lvl="0"/>
            <a:r>
              <a:rPr lang="en-US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program, through the PEC, must document </a:t>
            </a:r>
            <a:r>
              <a:rPr lang="en-US" b="1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formal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b="1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systematic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evaluation of the curriculum at least annually, and is responsible for rendering a </a:t>
            </a:r>
            <a:r>
              <a:rPr lang="en-US" b="1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written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b="1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annual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program evaluation.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(Core)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7</a:t>
            </a:fld>
            <a:endParaRPr lang="en-US"/>
          </a:p>
        </p:txBody>
      </p:sp>
      <p:pic>
        <p:nvPicPr>
          <p:cNvPr id="6" name="yui_3_8_1_1_1372103639228_916" descr="http://learningisgrowing.files.wordpress.com/2010/10/puzzle-coach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28719"/>
            <a:ext cx="2647950" cy="207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86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ACGME Requirement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3886200"/>
          </a:xfrm>
        </p:spPr>
        <p:txBody>
          <a:bodyPr/>
          <a:lstStyle/>
          <a:p>
            <a:pPr lvl="0"/>
            <a:r>
              <a:rPr lang="en-US" kern="1200" dirty="0"/>
              <a:t>The program must monitor and track each of the following areas:</a:t>
            </a:r>
          </a:p>
          <a:p>
            <a:pPr lvl="1"/>
            <a:r>
              <a:rPr lang="en-US" sz="2400" b="1" kern="1200" dirty="0">
                <a:solidFill>
                  <a:srgbClr val="FF0000"/>
                </a:solidFill>
              </a:rPr>
              <a:t>resident performance</a:t>
            </a:r>
            <a:r>
              <a:rPr lang="en-US" sz="2400" kern="1200" dirty="0"/>
              <a:t>; </a:t>
            </a:r>
            <a:r>
              <a:rPr lang="en-US" sz="1800" kern="1200" dirty="0"/>
              <a:t>(Core</a:t>
            </a:r>
            <a:r>
              <a:rPr lang="en-US" sz="1800" kern="1200" dirty="0" smtClean="0"/>
              <a:t>) </a:t>
            </a:r>
            <a:r>
              <a:rPr lang="en-US" sz="2400" kern="1200" dirty="0" smtClean="0"/>
              <a:t>(1)</a:t>
            </a:r>
            <a:endParaRPr lang="en-US" sz="2400" kern="1200" dirty="0"/>
          </a:p>
          <a:p>
            <a:pPr lvl="1"/>
            <a:r>
              <a:rPr lang="en-US" sz="2400" b="1" kern="1200" dirty="0">
                <a:solidFill>
                  <a:srgbClr val="FF0000"/>
                </a:solidFill>
              </a:rPr>
              <a:t>faculty development</a:t>
            </a:r>
            <a:r>
              <a:rPr lang="en-US" sz="2400" kern="1200" dirty="0"/>
              <a:t>; </a:t>
            </a:r>
            <a:r>
              <a:rPr lang="en-US" sz="1800" kern="1200" dirty="0"/>
              <a:t>(Core</a:t>
            </a:r>
            <a:r>
              <a:rPr lang="en-US" sz="1800" kern="1200" dirty="0" smtClean="0"/>
              <a:t>) </a:t>
            </a:r>
            <a:r>
              <a:rPr lang="en-US" sz="2400" kern="1200" dirty="0" smtClean="0"/>
              <a:t>(2)</a:t>
            </a:r>
            <a:endParaRPr lang="en-US" sz="2400" kern="1200" dirty="0"/>
          </a:p>
          <a:p>
            <a:pPr lvl="1"/>
            <a:r>
              <a:rPr lang="en-US" sz="2400" b="1" kern="1200" dirty="0">
                <a:solidFill>
                  <a:srgbClr val="FF0000"/>
                </a:solidFill>
              </a:rPr>
              <a:t>graduate performance</a:t>
            </a:r>
            <a:r>
              <a:rPr lang="en-US" sz="2400" kern="1200" dirty="0"/>
              <a:t>, including performance of program graduates on the certification examination; </a:t>
            </a:r>
            <a:r>
              <a:rPr lang="en-US" sz="1800" kern="1200" dirty="0"/>
              <a:t>(Core</a:t>
            </a:r>
            <a:r>
              <a:rPr lang="en-US" sz="1800" kern="1200" dirty="0" smtClean="0"/>
              <a:t>) </a:t>
            </a:r>
            <a:r>
              <a:rPr lang="en-US" sz="2400" kern="1200" dirty="0" smtClean="0"/>
              <a:t>(3)</a:t>
            </a:r>
            <a:endParaRPr lang="en-US" sz="2400" kern="1200" dirty="0"/>
          </a:p>
          <a:p>
            <a:pPr lvl="1"/>
            <a:r>
              <a:rPr lang="en-US" sz="2400" b="1" kern="1200" dirty="0">
                <a:solidFill>
                  <a:srgbClr val="FF0000"/>
                </a:solidFill>
              </a:rPr>
              <a:t>program quality</a:t>
            </a:r>
            <a:r>
              <a:rPr lang="en-US" sz="2400" kern="1200" dirty="0"/>
              <a:t>; and, </a:t>
            </a:r>
            <a:r>
              <a:rPr lang="en-US" sz="1800" kern="1200" dirty="0"/>
              <a:t>(Core</a:t>
            </a:r>
            <a:r>
              <a:rPr lang="en-US" sz="1800" kern="1200" dirty="0" smtClean="0"/>
              <a:t>) </a:t>
            </a:r>
            <a:r>
              <a:rPr lang="en-US" sz="2400" kern="1200" dirty="0" smtClean="0"/>
              <a:t>(4)</a:t>
            </a:r>
          </a:p>
          <a:p>
            <a:pPr lvl="1"/>
            <a:r>
              <a:rPr lang="en-US" sz="2400" kern="1200" dirty="0"/>
              <a:t>p</a:t>
            </a:r>
            <a:r>
              <a:rPr lang="en-US" sz="2400" kern="1200" dirty="0" smtClean="0"/>
              <a:t>rogress </a:t>
            </a:r>
            <a:r>
              <a:rPr lang="en-US" sz="2400" kern="1200" dirty="0"/>
              <a:t>on the previous year’s action plan(s). </a:t>
            </a:r>
            <a:r>
              <a:rPr lang="en-US" sz="1800" kern="1200" dirty="0"/>
              <a:t>(Core) </a:t>
            </a:r>
            <a:endParaRPr lang="en-US" sz="2800" kern="1200" dirty="0"/>
          </a:p>
          <a:p>
            <a:pPr lvl="1"/>
            <a:endParaRPr lang="en-US" sz="24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8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ACGME Requirement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kern="1200" dirty="0"/>
              <a:t>Residents and faculty must have the opportunity to evaluate the program </a:t>
            </a:r>
            <a:r>
              <a:rPr lang="en-US" b="1" kern="1200" dirty="0">
                <a:solidFill>
                  <a:srgbClr val="FF0000"/>
                </a:solidFill>
              </a:rPr>
              <a:t>confidentially</a:t>
            </a:r>
            <a:r>
              <a:rPr lang="en-US" kern="1200" dirty="0">
                <a:solidFill>
                  <a:srgbClr val="FF0000"/>
                </a:solidFill>
              </a:rPr>
              <a:t> </a:t>
            </a:r>
            <a:r>
              <a:rPr lang="en-US" kern="1200" dirty="0"/>
              <a:t>and in writing at least </a:t>
            </a:r>
            <a:r>
              <a:rPr lang="en-US" b="1" kern="1200" dirty="0">
                <a:solidFill>
                  <a:srgbClr val="FF0000"/>
                </a:solidFill>
              </a:rPr>
              <a:t>annually</a:t>
            </a:r>
            <a:r>
              <a:rPr lang="en-US" kern="1200" dirty="0"/>
              <a:t>, and </a:t>
            </a:r>
            <a:r>
              <a:rPr lang="en-US" sz="1800" kern="1200" dirty="0"/>
              <a:t>(Detail)</a:t>
            </a:r>
          </a:p>
          <a:p>
            <a:pPr lvl="0"/>
            <a:r>
              <a:rPr lang="en-US" kern="1200" dirty="0"/>
              <a:t>The program must use the results of residents’ and faculty members’ assessments of the program together with </a:t>
            </a:r>
            <a:r>
              <a:rPr lang="en-US" b="1" kern="1200" dirty="0">
                <a:solidFill>
                  <a:srgbClr val="FF0000"/>
                </a:solidFill>
              </a:rPr>
              <a:t>other program evaluation results </a:t>
            </a:r>
            <a:r>
              <a:rPr lang="en-US" kern="1200" dirty="0"/>
              <a:t>to improve the program. </a:t>
            </a:r>
            <a:r>
              <a:rPr lang="en-US" sz="1800" kern="1200" dirty="0"/>
              <a:t>(Detail</a:t>
            </a:r>
            <a:r>
              <a:rPr lang="en-US" sz="1800" kern="1200" dirty="0" smtClean="0"/>
              <a:t>)</a:t>
            </a:r>
            <a:endParaRPr lang="en-US" sz="18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2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MESlidesExample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PMESlidesExample.thmx</Template>
  <TotalTime>1889</TotalTime>
  <Words>2467</Words>
  <Application>Microsoft Macintosh PowerPoint</Application>
  <PresentationFormat>On-screen Show (4:3)</PresentationFormat>
  <Paragraphs>521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PMESlidesExample</vt:lpstr>
      <vt:lpstr>How to Execute an Excellent &amp; Effective APE</vt:lpstr>
      <vt:lpstr> </vt:lpstr>
      <vt:lpstr>Learning Objectives</vt:lpstr>
      <vt:lpstr>Sections</vt:lpstr>
      <vt:lpstr>A note about…</vt:lpstr>
      <vt:lpstr>Section I:  Nuts and Bolts of the APE (a brief review)</vt:lpstr>
      <vt:lpstr>ACGME Requirement: </vt:lpstr>
      <vt:lpstr>ACGME Requirement (Continued)</vt:lpstr>
      <vt:lpstr>ACGME Requirement (Continued)</vt:lpstr>
      <vt:lpstr>ACGME Requirement (Continued)</vt:lpstr>
      <vt:lpstr>PowerPoint Presentation</vt:lpstr>
      <vt:lpstr>Section II: APE Framework</vt:lpstr>
      <vt:lpstr>APE Framework </vt:lpstr>
      <vt:lpstr>APE Framework </vt:lpstr>
      <vt:lpstr>APE Framework </vt:lpstr>
      <vt:lpstr>APE Framework </vt:lpstr>
      <vt:lpstr>PowerPoint Presentation</vt:lpstr>
      <vt:lpstr>Section III: APE Team</vt:lpstr>
      <vt:lpstr>Section IV: Timeline</vt:lpstr>
      <vt:lpstr>For an Early Fall Target Date </vt:lpstr>
      <vt:lpstr>APE Timeline</vt:lpstr>
      <vt:lpstr>APE Timeline</vt:lpstr>
      <vt:lpstr>Use Visuals to Explain Detailed Data…</vt:lpstr>
      <vt:lpstr>Use Visuals to Look at Trends…</vt:lpstr>
      <vt:lpstr>Use Visuals to Enhance Data…</vt:lpstr>
      <vt:lpstr>PowerPoint Presentation</vt:lpstr>
      <vt:lpstr>Use Visuals to Educate…</vt:lpstr>
      <vt:lpstr>APE Timeline</vt:lpstr>
      <vt:lpstr>PowerPoint Presentation</vt:lpstr>
      <vt:lpstr>Pre-APE Meeting, Meeting Day, Post-APE</vt:lpstr>
      <vt:lpstr>Pre-APE Meeting</vt:lpstr>
      <vt:lpstr>Meeting Day</vt:lpstr>
      <vt:lpstr>Post-APE</vt:lpstr>
      <vt:lpstr>PowerPoint Presentation</vt:lpstr>
      <vt:lpstr>PowerPoint Presentation</vt:lpstr>
      <vt:lpstr>Section VI:  The Role of APE in…</vt:lpstr>
      <vt:lpstr>The Role of APE in…</vt:lpstr>
      <vt:lpstr>PEC’s Can Summarize a Large Report</vt:lpstr>
      <vt:lpstr>The Role of APE in…</vt:lpstr>
      <vt:lpstr>PowerPoint Presentation</vt:lpstr>
      <vt:lpstr>Section VII: Challenges</vt:lpstr>
      <vt:lpstr>Section  VIII: Summary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Execute an Excellent and Effective and APE</dc:title>
  <dc:creator>Heather Harvey</dc:creator>
  <cp:lastModifiedBy>Alexander Mielnicki</cp:lastModifiedBy>
  <cp:revision>68</cp:revision>
  <cp:lastPrinted>2015-01-10T20:05:25Z</cp:lastPrinted>
  <dcterms:created xsi:type="dcterms:W3CDTF">2014-12-23T04:10:45Z</dcterms:created>
  <dcterms:modified xsi:type="dcterms:W3CDTF">2015-01-13T14:57:05Z</dcterms:modified>
</cp:coreProperties>
</file>