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36"/>
  </p:notesMasterIdLst>
  <p:sldIdLst>
    <p:sldId id="256" r:id="rId5"/>
    <p:sldId id="328" r:id="rId6"/>
    <p:sldId id="319" r:id="rId7"/>
    <p:sldId id="293" r:id="rId8"/>
    <p:sldId id="306" r:id="rId9"/>
    <p:sldId id="307" r:id="rId10"/>
    <p:sldId id="308" r:id="rId11"/>
    <p:sldId id="290" r:id="rId12"/>
    <p:sldId id="327" r:id="rId13"/>
    <p:sldId id="326" r:id="rId14"/>
    <p:sldId id="320" r:id="rId15"/>
    <p:sldId id="309" r:id="rId16"/>
    <p:sldId id="313" r:id="rId17"/>
    <p:sldId id="321" r:id="rId18"/>
    <p:sldId id="322" r:id="rId19"/>
    <p:sldId id="323" r:id="rId20"/>
    <p:sldId id="324" r:id="rId21"/>
    <p:sldId id="314" r:id="rId22"/>
    <p:sldId id="265" r:id="rId23"/>
    <p:sldId id="325" r:id="rId24"/>
    <p:sldId id="315" r:id="rId25"/>
    <p:sldId id="316" r:id="rId26"/>
    <p:sldId id="317" r:id="rId27"/>
    <p:sldId id="268" r:id="rId28"/>
    <p:sldId id="318" r:id="rId29"/>
    <p:sldId id="259" r:id="rId30"/>
    <p:sldId id="285" r:id="rId31"/>
    <p:sldId id="272" r:id="rId32"/>
    <p:sldId id="287" r:id="rId33"/>
    <p:sldId id="367" r:id="rId34"/>
    <p:sldId id="284" r:id="rId35"/>
  </p:sldIdLst>
  <p:sldSz cx="9144000" cy="6858000" type="screen4x3"/>
  <p:notesSz cx="9388475" cy="7102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93197" autoAdjust="0"/>
  </p:normalViewPr>
  <p:slideViewPr>
    <p:cSldViewPr snapToGrid="0">
      <p:cViewPr varScale="1">
        <p:scale>
          <a:sx n="115" d="100"/>
          <a:sy n="115" d="100"/>
        </p:scale>
        <p:origin x="520" y="184"/>
      </p:cViewPr>
      <p:guideLst>
        <p:guide orient="horz" pos="2160"/>
        <p:guide pos="2904"/>
      </p:guideLst>
    </p:cSldViewPr>
  </p:slideViewPr>
  <p:notesTextViewPr>
    <p:cViewPr>
      <p:scale>
        <a:sx n="3" d="2"/>
        <a:sy n="3" d="2"/>
      </p:scale>
      <p:origin x="0" y="0"/>
    </p:cViewPr>
  </p:notesTextViewPr>
  <p:sorterViewPr>
    <p:cViewPr>
      <p:scale>
        <a:sx n="125" d="100"/>
        <a:sy n="125" d="100"/>
      </p:scale>
      <p:origin x="0" y="-3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69190" cy="356580"/>
          </a:xfrm>
          <a:prstGeom prst="rect">
            <a:avLst/>
          </a:prstGeom>
          <a:noFill/>
          <a:ln>
            <a:noFill/>
          </a:ln>
        </p:spPr>
        <p:txBody>
          <a:bodyPr spcFirstLastPara="1" wrap="square" lIns="92425" tIns="92425" rIns="92425" bIns="92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5317160" y="0"/>
            <a:ext cx="4069190" cy="356580"/>
          </a:xfrm>
          <a:prstGeom prst="rect">
            <a:avLst/>
          </a:prstGeom>
          <a:noFill/>
          <a:ln>
            <a:noFill/>
          </a:ln>
        </p:spPr>
        <p:txBody>
          <a:bodyPr spcFirstLastPara="1" wrap="square" lIns="92425" tIns="92425" rIns="92425" bIns="92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9698" y="3417824"/>
            <a:ext cx="7509079" cy="2796842"/>
          </a:xfrm>
          <a:prstGeom prst="rect">
            <a:avLst/>
          </a:prstGeom>
          <a:noFill/>
          <a:ln>
            <a:noFill/>
          </a:ln>
        </p:spPr>
        <p:txBody>
          <a:bodyPr spcFirstLastPara="1" wrap="square" lIns="92425" tIns="92425" rIns="92425" bIns="92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6745897"/>
            <a:ext cx="4069190" cy="356580"/>
          </a:xfrm>
          <a:prstGeom prst="rect">
            <a:avLst/>
          </a:prstGeom>
          <a:noFill/>
          <a:ln>
            <a:noFill/>
          </a:ln>
        </p:spPr>
        <p:txBody>
          <a:bodyPr spcFirstLastPara="1" wrap="square" lIns="92425" tIns="92425" rIns="92425" bIns="92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5317160" y="6745897"/>
            <a:ext cx="4069190" cy="35658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39698" y="3417824"/>
            <a:ext cx="7509079" cy="2796842"/>
          </a:xfrm>
          <a:prstGeom prst="rect">
            <a:avLst/>
          </a:prstGeom>
          <a:noFill/>
          <a:ln>
            <a:noFill/>
          </a:ln>
        </p:spPr>
        <p:txBody>
          <a:bodyPr spcFirstLastPara="1" wrap="square" lIns="92425" tIns="92425" rIns="92425" bIns="92425"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1: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939698" y="3417824"/>
            <a:ext cx="7509079" cy="2796842"/>
          </a:xfrm>
          <a:prstGeom prst="rect">
            <a:avLst/>
          </a:prstGeom>
        </p:spPr>
        <p:txBody>
          <a:bodyPr spcFirstLastPara="1" wrap="square" lIns="92425" tIns="92425" rIns="92425" bIns="92425" anchor="t" anchorCtr="0">
            <a:noAutofit/>
          </a:bodyPr>
          <a:lstStyle/>
          <a:p>
            <a:pPr marL="0" lvl="0" indent="0" algn="l" rtl="0">
              <a:spcBef>
                <a:spcPts val="0"/>
              </a:spcBef>
              <a:spcAft>
                <a:spcPts val="0"/>
              </a:spcAft>
              <a:buNone/>
            </a:pPr>
            <a:endParaRPr dirty="0"/>
          </a:p>
        </p:txBody>
      </p:sp>
      <p:sp>
        <p:nvSpPr>
          <p:cNvPr id="164" name="Google Shape;164;p12: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281FE-BE46-4604-B577-15E96EA2CAA3}" type="slidenum">
              <a:rPr lang="en-US" smtClean="0"/>
              <a:t>8</a:t>
            </a:fld>
            <a:endParaRPr lang="en-US" dirty="0"/>
          </a:p>
        </p:txBody>
      </p:sp>
    </p:spTree>
    <p:extLst>
      <p:ext uri="{BB962C8B-B14F-4D97-AF65-F5344CB8AC3E}">
        <p14:creationId xmlns:p14="http://schemas.microsoft.com/office/powerpoint/2010/main" val="165994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939698" y="3417824"/>
            <a:ext cx="7509079" cy="2796842"/>
          </a:xfrm>
          <a:prstGeom prst="rect">
            <a:avLst/>
          </a:prstGeom>
        </p:spPr>
        <p:txBody>
          <a:bodyPr spcFirstLastPara="1" wrap="square" lIns="92425" tIns="92425" rIns="92425" bIns="92425" anchor="t" anchorCtr="0">
            <a:noAutofit/>
          </a:bodyPr>
          <a:lstStyle/>
          <a:p>
            <a:pPr marL="0" lvl="0" indent="0" algn="l" rtl="0">
              <a:spcBef>
                <a:spcPts val="0"/>
              </a:spcBef>
              <a:spcAft>
                <a:spcPts val="0"/>
              </a:spcAft>
              <a:buNone/>
            </a:pPr>
            <a:endParaRPr dirty="0"/>
          </a:p>
        </p:txBody>
      </p:sp>
      <p:sp>
        <p:nvSpPr>
          <p:cNvPr id="201" name="Google Shape;201;p17: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39495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4" name="Google Shape;324;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034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18" name="Google Shape;18;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FEC1-99D7-460C-842B-93AC8D707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AD36D-E45F-4D1D-94A8-3A0450BA32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E39A8-7353-4432-ABEA-389610310EAF}"/>
              </a:ext>
            </a:extLst>
          </p:cNvPr>
          <p:cNvSpPr>
            <a:spLocks noGrp="1"/>
          </p:cNvSpPr>
          <p:nvPr>
            <p:ph type="dt" sz="half" idx="10"/>
          </p:nvPr>
        </p:nvSpPr>
        <p:spPr/>
        <p:txBody>
          <a:bodyPr/>
          <a:lstStyle/>
          <a:p>
            <a:fld id="{6BE8DA8F-53C2-4394-8816-B0CF459DE8E3}" type="datetimeFigureOut">
              <a:rPr lang="en-US" smtClean="0"/>
              <a:t>1/6/20</a:t>
            </a:fld>
            <a:endParaRPr lang="en-US" dirty="0"/>
          </a:p>
        </p:txBody>
      </p:sp>
      <p:sp>
        <p:nvSpPr>
          <p:cNvPr id="5" name="Footer Placeholder 4">
            <a:extLst>
              <a:ext uri="{FF2B5EF4-FFF2-40B4-BE49-F238E27FC236}">
                <a16:creationId xmlns:a16="http://schemas.microsoft.com/office/drawing/2014/main" id="{F5A78CEE-7E5E-4BFA-806C-3D8D54F73B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8A1333-B763-4829-B0F0-B01853599A95}"/>
              </a:ext>
            </a:extLst>
          </p:cNvPr>
          <p:cNvSpPr>
            <a:spLocks noGrp="1"/>
          </p:cNvSpPr>
          <p:nvPr>
            <p:ph type="sldNum" sz="quarter" idx="12"/>
          </p:nvPr>
        </p:nvSpPr>
        <p:spPr/>
        <p:txBody>
          <a:bodyPr/>
          <a:lstStyle/>
          <a:p>
            <a:fld id="{485123A2-5151-4DF4-A180-45B2E46236E0}" type="slidenum">
              <a:rPr lang="en-US" smtClean="0"/>
              <a:t>‹#›</a:t>
            </a:fld>
            <a:endParaRPr lang="en-US" dirty="0"/>
          </a:p>
        </p:txBody>
      </p:sp>
    </p:spTree>
    <p:extLst>
      <p:ext uri="{BB962C8B-B14F-4D97-AF65-F5344CB8AC3E}">
        <p14:creationId xmlns:p14="http://schemas.microsoft.com/office/powerpoint/2010/main" val="134972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8" name="Google Shape;28;p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6"/>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2" name="Google Shape;42;p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sacerdotus.com/2011/12/burden-of-proof.html" TargetMode="External"/><Relationship Id="rId2" Type="http://schemas.openxmlformats.org/officeDocument/2006/relationships/image" Target="../media/image25.jpg"/><Relationship Id="rId1" Type="http://schemas.openxmlformats.org/officeDocument/2006/relationships/slideLayout" Target="../slideLayouts/slideLayout10.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www.markwk.com/time-tracking-tools.html" TargetMode="External"/><Relationship Id="rId2" Type="http://schemas.openxmlformats.org/officeDocument/2006/relationships/image" Target="../media/image33.jpg"/><Relationship Id="rId1" Type="http://schemas.openxmlformats.org/officeDocument/2006/relationships/slideLayout" Target="../slideLayouts/slideLayout10.xml"/><Relationship Id="rId4" Type="http://schemas.openxmlformats.org/officeDocument/2006/relationships/hyperlink" Target="https://creativecommons.org/licenses/by-nc-sa/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en/ready-prepared-preparation-237904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mailto:heather@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cgme.org/What-We-Do/Accreditation/Self-Study/Self-Study-Tools" TargetMode="Externa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Heather Peters, M. Ed, PhD</a:t>
            </a:r>
            <a:endParaRPr dirty="0"/>
          </a:p>
          <a:p>
            <a:pPr marL="0" marR="0" lvl="0" indent="0" algn="l" rtl="0">
              <a:lnSpc>
                <a:spcPct val="90000"/>
              </a:lnSpc>
              <a:spcBef>
                <a:spcPts val="1000"/>
              </a:spcBef>
              <a:spcAft>
                <a:spcPts val="0"/>
              </a:spcAft>
              <a:buClr>
                <a:schemeClr val="lt1"/>
              </a:buClr>
              <a:buSzPts val="2000"/>
              <a:buFont typeface="Arial"/>
              <a:buNone/>
            </a:pPr>
            <a:r>
              <a:rPr lang="en-US" dirty="0"/>
              <a:t>GME Consultant</a:t>
            </a:r>
            <a:endParaRPr dirty="0"/>
          </a:p>
        </p:txBody>
      </p:sp>
      <p:sp>
        <p:nvSpPr>
          <p:cNvPr id="71" name="Google Shape;71;p1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APE Reconstructed: Meeting the New Requirements</a:t>
            </a:r>
            <a:endParaRPr b="0" dirty="0"/>
          </a:p>
        </p:txBody>
      </p:sp>
      <p:sp>
        <p:nvSpPr>
          <p:cNvPr id="6" name="Footer Placeholder 3">
            <a:extLst>
              <a:ext uri="{FF2B5EF4-FFF2-40B4-BE49-F238E27FC236}">
                <a16:creationId xmlns:a16="http://schemas.microsoft.com/office/drawing/2014/main" id="{A7AEB6D5-6FA5-AF44-A555-A83B41299AE6}"/>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3B93-A19B-4A3A-A617-16350DB30658}"/>
              </a:ext>
            </a:extLst>
          </p:cNvPr>
          <p:cNvSpPr>
            <a:spLocks noGrp="1"/>
          </p:cNvSpPr>
          <p:nvPr>
            <p:ph type="title"/>
          </p:nvPr>
        </p:nvSpPr>
        <p:spPr/>
        <p:txBody>
          <a:bodyPr/>
          <a:lstStyle/>
          <a:p>
            <a:r>
              <a:rPr lang="en-US" dirty="0"/>
              <a:t>Program Information</a:t>
            </a:r>
          </a:p>
        </p:txBody>
      </p:sp>
      <p:graphicFrame>
        <p:nvGraphicFramePr>
          <p:cNvPr id="5" name="Content Placeholder 4">
            <a:extLst>
              <a:ext uri="{FF2B5EF4-FFF2-40B4-BE49-F238E27FC236}">
                <a16:creationId xmlns:a16="http://schemas.microsoft.com/office/drawing/2014/main" id="{AE6A0375-53DE-4896-9FAC-AD5EEA483B47}"/>
              </a:ext>
            </a:extLst>
          </p:cNvPr>
          <p:cNvGraphicFramePr>
            <a:graphicFrameLocks noGrp="1"/>
          </p:cNvGraphicFramePr>
          <p:nvPr>
            <p:ph idx="1"/>
            <p:extLst>
              <p:ext uri="{D42A27DB-BD31-4B8C-83A1-F6EECF244321}">
                <p14:modId xmlns:p14="http://schemas.microsoft.com/office/powerpoint/2010/main" val="3329231961"/>
              </p:ext>
            </p:extLst>
          </p:nvPr>
        </p:nvGraphicFramePr>
        <p:xfrm>
          <a:off x="1248657" y="1738312"/>
          <a:ext cx="6646685" cy="4438652"/>
        </p:xfrm>
        <a:graphic>
          <a:graphicData uri="http://schemas.openxmlformats.org/drawingml/2006/table">
            <a:tbl>
              <a:tblPr firstCol="1" bandRow="1">
                <a:tableStyleId>{93296810-A885-4BE3-A3E7-6D5BEEA58F35}</a:tableStyleId>
              </a:tblPr>
              <a:tblGrid>
                <a:gridCol w="1594871">
                  <a:extLst>
                    <a:ext uri="{9D8B030D-6E8A-4147-A177-3AD203B41FA5}">
                      <a16:colId xmlns:a16="http://schemas.microsoft.com/office/drawing/2014/main" val="2068006587"/>
                    </a:ext>
                  </a:extLst>
                </a:gridCol>
                <a:gridCol w="1400998">
                  <a:extLst>
                    <a:ext uri="{9D8B030D-6E8A-4147-A177-3AD203B41FA5}">
                      <a16:colId xmlns:a16="http://schemas.microsoft.com/office/drawing/2014/main" val="1164197024"/>
                    </a:ext>
                  </a:extLst>
                </a:gridCol>
                <a:gridCol w="1339336">
                  <a:extLst>
                    <a:ext uri="{9D8B030D-6E8A-4147-A177-3AD203B41FA5}">
                      <a16:colId xmlns:a16="http://schemas.microsoft.com/office/drawing/2014/main" val="3797917491"/>
                    </a:ext>
                  </a:extLst>
                </a:gridCol>
                <a:gridCol w="1211569">
                  <a:extLst>
                    <a:ext uri="{9D8B030D-6E8A-4147-A177-3AD203B41FA5}">
                      <a16:colId xmlns:a16="http://schemas.microsoft.com/office/drawing/2014/main" val="1583839291"/>
                    </a:ext>
                  </a:extLst>
                </a:gridCol>
                <a:gridCol w="1099911">
                  <a:extLst>
                    <a:ext uri="{9D8B030D-6E8A-4147-A177-3AD203B41FA5}">
                      <a16:colId xmlns:a16="http://schemas.microsoft.com/office/drawing/2014/main" val="4000018036"/>
                    </a:ext>
                  </a:extLst>
                </a:gridCol>
              </a:tblGrid>
              <a:tr h="722527">
                <a:tc gridSpan="5">
                  <a:txBody>
                    <a:bodyPr/>
                    <a:lstStyle/>
                    <a:p>
                      <a:pPr marL="0" marR="0" algn="l">
                        <a:spcBef>
                          <a:spcPts val="0"/>
                        </a:spcBef>
                        <a:spcAft>
                          <a:spcPts val="0"/>
                        </a:spcAft>
                      </a:pPr>
                      <a:r>
                        <a:rPr lang="en-US" sz="1000" dirty="0">
                          <a:effectLst/>
                        </a:rPr>
                        <a:t>Section I: Program Information</a:t>
                      </a:r>
                      <a:endParaRPr lang="en-US" sz="800" dirty="0">
                        <a:effectLst/>
                      </a:endParaRPr>
                    </a:p>
                    <a:p>
                      <a:pPr marL="342900" marR="0" lvl="0" indent="-342900" algn="l">
                        <a:spcBef>
                          <a:spcPts val="0"/>
                        </a:spcBef>
                        <a:spcAft>
                          <a:spcPts val="0"/>
                        </a:spcAft>
                        <a:buFont typeface="+mj-lt"/>
                        <a:buAutoNum type="alphaUcPeriod"/>
                      </a:pPr>
                      <a:r>
                        <a:rPr lang="en-US" sz="700" b="0" dirty="0">
                          <a:solidFill>
                            <a:schemeClr val="bg1"/>
                          </a:solidFill>
                          <a:effectLst/>
                        </a:rPr>
                        <a:t>Program Mission, </a:t>
                      </a:r>
                      <a:endParaRPr lang="en-US" sz="800" b="0" dirty="0">
                        <a:solidFill>
                          <a:schemeClr val="bg1"/>
                        </a:solidFill>
                        <a:effectLst/>
                      </a:endParaRPr>
                    </a:p>
                    <a:p>
                      <a:pPr marL="342900" marR="0" lvl="0" indent="-342900" algn="l">
                        <a:spcBef>
                          <a:spcPts val="0"/>
                        </a:spcBef>
                        <a:spcAft>
                          <a:spcPts val="0"/>
                        </a:spcAft>
                        <a:buFont typeface="+mj-lt"/>
                        <a:buAutoNum type="alphaUcPeriod"/>
                      </a:pPr>
                      <a:r>
                        <a:rPr lang="en-US" sz="700" b="0" dirty="0">
                          <a:solidFill>
                            <a:schemeClr val="bg1"/>
                          </a:solidFill>
                          <a:effectLst/>
                        </a:rPr>
                        <a:t>SWOT, </a:t>
                      </a:r>
                      <a:endParaRPr lang="en-US" sz="800" b="0" dirty="0">
                        <a:solidFill>
                          <a:schemeClr val="bg1"/>
                        </a:solidFill>
                        <a:effectLst/>
                      </a:endParaRPr>
                    </a:p>
                    <a:p>
                      <a:pPr marL="342900" marR="0" lvl="0" indent="-342900" algn="l">
                        <a:spcBef>
                          <a:spcPts val="0"/>
                        </a:spcBef>
                        <a:spcAft>
                          <a:spcPts val="0"/>
                        </a:spcAft>
                        <a:buFont typeface="+mj-lt"/>
                        <a:buAutoNum type="alphaUcPeriod"/>
                      </a:pPr>
                      <a:r>
                        <a:rPr lang="en-US" sz="700" b="0" dirty="0">
                          <a:solidFill>
                            <a:schemeClr val="bg1"/>
                          </a:solidFill>
                          <a:effectLst/>
                        </a:rPr>
                        <a:t>Aim Statements, </a:t>
                      </a:r>
                      <a:endParaRPr lang="en-US" sz="800" b="0" dirty="0">
                        <a:solidFill>
                          <a:schemeClr val="bg1"/>
                        </a:solidFill>
                        <a:effectLst/>
                      </a:endParaRPr>
                    </a:p>
                    <a:p>
                      <a:pPr marL="342900" marR="0" lvl="0" indent="-342900" algn="l">
                        <a:spcBef>
                          <a:spcPts val="0"/>
                        </a:spcBef>
                        <a:spcAft>
                          <a:spcPts val="0"/>
                        </a:spcAft>
                        <a:buFont typeface="+mj-lt"/>
                        <a:buAutoNum type="alphaUcPeriod"/>
                      </a:pPr>
                      <a:r>
                        <a:rPr lang="en-US" sz="700" b="0" dirty="0">
                          <a:solidFill>
                            <a:schemeClr val="bg1"/>
                          </a:solidFill>
                          <a:effectLst/>
                        </a:rPr>
                        <a:t>Previous APE Action Plans, and</a:t>
                      </a:r>
                      <a:endParaRPr lang="en-US" sz="800" b="0" dirty="0">
                        <a:solidFill>
                          <a:schemeClr val="bg1"/>
                        </a:solidFill>
                        <a:effectLst/>
                      </a:endParaRPr>
                    </a:p>
                    <a:p>
                      <a:pPr marL="342900" marR="0" lvl="0" indent="-342900" algn="l">
                        <a:spcBef>
                          <a:spcPts val="0"/>
                        </a:spcBef>
                        <a:spcAft>
                          <a:spcPts val="0"/>
                        </a:spcAft>
                        <a:buFont typeface="+mj-lt"/>
                        <a:buAutoNum type="alphaUcPeriod"/>
                      </a:pPr>
                      <a:r>
                        <a:rPr lang="en-US" sz="700" b="0" dirty="0">
                          <a:solidFill>
                            <a:schemeClr val="bg1"/>
                          </a:solidFill>
                          <a:effectLst/>
                        </a:rPr>
                        <a:t>Current APE Action Plans</a:t>
                      </a:r>
                      <a:endParaRPr lang="en-US" sz="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3057396"/>
                  </a:ext>
                </a:extLst>
              </a:tr>
              <a:tr h="496737">
                <a:tc>
                  <a:txBody>
                    <a:bodyPr/>
                    <a:lstStyle/>
                    <a:p>
                      <a:pPr marL="0" marR="0" lvl="0" indent="0" algn="l">
                        <a:buFont typeface="+mj-lt"/>
                        <a:buNone/>
                      </a:pPr>
                      <a:r>
                        <a:rPr lang="en-US" sz="800" dirty="0">
                          <a:effectLst/>
                        </a:rPr>
                        <a:t>A. Program Mission</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gridSpan="4">
                  <a:txBody>
                    <a:bodyPr/>
                    <a:lstStyle/>
                    <a:p>
                      <a:pPr marL="0" marR="0" algn="l"/>
                      <a:r>
                        <a:rPr lang="en-US" sz="800" dirty="0">
                          <a:effectLst/>
                        </a:rPr>
                        <a:t> </a:t>
                      </a:r>
                    </a:p>
                    <a:p>
                      <a:pPr marL="0" marR="0" algn="l"/>
                      <a:r>
                        <a:rPr lang="en-US" sz="800" dirty="0">
                          <a:effectLst/>
                        </a:rPr>
                        <a:t> </a:t>
                      </a:r>
                    </a:p>
                    <a:p>
                      <a:pPr marL="0" marR="0" algn="l"/>
                      <a:r>
                        <a:rPr lang="en-US" sz="800" dirty="0">
                          <a:effectLst/>
                        </a:rPr>
                        <a:t> </a:t>
                      </a:r>
                    </a:p>
                    <a:p>
                      <a:pPr marL="0" marR="0" algn="l"/>
                      <a:r>
                        <a:rPr lang="en-US" sz="8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4661596"/>
                  </a:ext>
                </a:extLst>
              </a:tr>
              <a:tr h="124184">
                <a:tc>
                  <a:txBody>
                    <a:bodyPr/>
                    <a:lstStyle/>
                    <a:p>
                      <a:pPr marL="0" marR="0" lvl="0" indent="0" algn="l">
                        <a:spcBef>
                          <a:spcPts val="0"/>
                        </a:spcBef>
                        <a:spcAft>
                          <a:spcPts val="0"/>
                        </a:spcAft>
                        <a:buFont typeface="+mj-lt"/>
                        <a:buNone/>
                      </a:pPr>
                      <a:r>
                        <a:rPr lang="en-US" sz="800" dirty="0">
                          <a:effectLst/>
                        </a:rPr>
                        <a:t>B. SWOT</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ctr">
                        <a:spcBef>
                          <a:spcPts val="0"/>
                        </a:spcBef>
                        <a:spcAft>
                          <a:spcPts val="0"/>
                        </a:spcAft>
                      </a:pPr>
                      <a:r>
                        <a:rPr lang="en-US" sz="700" dirty="0">
                          <a:effectLst/>
                        </a:rPr>
                        <a:t>S (Strengths)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ctr">
                        <a:spcBef>
                          <a:spcPts val="0"/>
                        </a:spcBef>
                        <a:spcAft>
                          <a:spcPts val="0"/>
                        </a:spcAft>
                      </a:pPr>
                      <a:r>
                        <a:rPr lang="en-US" sz="700" dirty="0">
                          <a:effectLst/>
                        </a:rPr>
                        <a:t>W (Weaknesses)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ctr">
                        <a:spcBef>
                          <a:spcPts val="0"/>
                        </a:spcBef>
                        <a:spcAft>
                          <a:spcPts val="0"/>
                        </a:spcAft>
                      </a:pPr>
                      <a:r>
                        <a:rPr lang="en-US" sz="700" dirty="0">
                          <a:effectLst/>
                        </a:rPr>
                        <a:t>O (Opportunities)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ctr">
                        <a:spcBef>
                          <a:spcPts val="0"/>
                        </a:spcBef>
                        <a:spcAft>
                          <a:spcPts val="0"/>
                        </a:spcAft>
                      </a:pPr>
                      <a:r>
                        <a:rPr lang="en-US" sz="700" dirty="0">
                          <a:effectLst/>
                        </a:rPr>
                        <a:t>T (Threats)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3145222711"/>
                  </a:ext>
                </a:extLst>
              </a:tr>
              <a:tr h="112895">
                <a:tc>
                  <a:txBody>
                    <a:bodyPr/>
                    <a:lstStyle/>
                    <a:p>
                      <a:pPr marL="0" marR="0" algn="l"/>
                      <a:r>
                        <a:rPr lang="en-US" sz="700" dirty="0">
                          <a:effectLst/>
                        </a:rPr>
                        <a:t>Add rows as needed</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48813299"/>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491642832"/>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197562708"/>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64484056"/>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9612826"/>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240114058"/>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3082254952"/>
                  </a:ext>
                </a:extLst>
              </a:tr>
              <a:tr h="237079">
                <a:tc>
                  <a:txBody>
                    <a:bodyPr/>
                    <a:lstStyle/>
                    <a:p>
                      <a:pPr marL="0" marR="0" lvl="0" indent="0" algn="l">
                        <a:buFont typeface="+mj-lt"/>
                        <a:buNone/>
                      </a:pPr>
                      <a:r>
                        <a:rPr lang="en-US" sz="800" dirty="0">
                          <a:effectLst/>
                        </a:rPr>
                        <a:t>C. Aim Statement</a:t>
                      </a:r>
                    </a:p>
                    <a:p>
                      <a:pPr marL="0" marR="0" algn="l"/>
                      <a:r>
                        <a:rPr lang="en-US" sz="700" dirty="0">
                          <a:effectLst/>
                        </a:rPr>
                        <a:t>Maximum of 5</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Current Aim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ctr"/>
                      <a:r>
                        <a:rPr lang="en-US" sz="700" dirty="0">
                          <a:effectLst/>
                        </a:rPr>
                        <a:t>Measurement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Type of Support Needed (High, Medium and Low)</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Type of Aim (Maintenance or Stretch)</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874233142"/>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3459085680"/>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121748907"/>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3452564874"/>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910324997"/>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449327027"/>
                  </a:ext>
                </a:extLst>
              </a:tr>
              <a:tr h="338685">
                <a:tc>
                  <a:txBody>
                    <a:bodyPr/>
                    <a:lstStyle/>
                    <a:p>
                      <a:pPr marL="0" marR="0" lvl="0" indent="0" algn="l">
                        <a:buFont typeface="+mj-lt"/>
                        <a:buNone/>
                      </a:pPr>
                      <a:r>
                        <a:rPr lang="en-US" sz="800" dirty="0">
                          <a:effectLst/>
                        </a:rPr>
                        <a:t>D. Action plans from previous APE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Brief summary of action item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Measurement for action item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Status: Resolved, Continued or Removed</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Notes about Action (reason for removal of continuation)</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786257515"/>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951754435"/>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280913240"/>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640019465"/>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215184336"/>
                  </a:ext>
                </a:extLst>
              </a:tr>
              <a:tr h="261540">
                <a:tc>
                  <a:txBody>
                    <a:bodyPr/>
                    <a:lstStyle/>
                    <a:p>
                      <a:pPr marL="0" marR="0" lvl="0" indent="0" algn="l">
                        <a:spcBef>
                          <a:spcPts val="0"/>
                        </a:spcBef>
                        <a:spcAft>
                          <a:spcPts val="0"/>
                        </a:spcAft>
                        <a:buFont typeface="+mj-lt"/>
                        <a:buNone/>
                      </a:pPr>
                      <a:r>
                        <a:rPr lang="en-US" sz="800" dirty="0">
                          <a:effectLst/>
                        </a:rPr>
                        <a:t>E. Action Plans from Current APE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Brief summary of action item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Measurement for action item</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Person(s) Responsible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Notes about Action Plans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749043221"/>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398313151"/>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291085706"/>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644818533"/>
                  </a:ext>
                </a:extLst>
              </a:tr>
              <a:tr h="112895">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tc>
                  <a:txBody>
                    <a:bodyPr/>
                    <a:lstStyle/>
                    <a:p>
                      <a:pPr marL="0" marR="0" algn="l"/>
                      <a:r>
                        <a:rPr lang="en-US" sz="7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3" marR="50803" marT="0" marB="0"/>
                </a:tc>
                <a:extLst>
                  <a:ext uri="{0D108BD9-81ED-4DB2-BD59-A6C34878D82A}">
                    <a16:rowId xmlns:a16="http://schemas.microsoft.com/office/drawing/2014/main" val="1920145773"/>
                  </a:ext>
                </a:extLst>
              </a:tr>
            </a:tbl>
          </a:graphicData>
        </a:graphic>
      </p:graphicFrame>
      <p:sp>
        <p:nvSpPr>
          <p:cNvPr id="4" name="Slide Number Placeholder 3">
            <a:extLst>
              <a:ext uri="{FF2B5EF4-FFF2-40B4-BE49-F238E27FC236}">
                <a16:creationId xmlns:a16="http://schemas.microsoft.com/office/drawing/2014/main" id="{475158B0-F117-4E3B-A9B1-C15E60ECCC6A}"/>
              </a:ext>
            </a:extLst>
          </p:cNvPr>
          <p:cNvSpPr>
            <a:spLocks noGrp="1"/>
          </p:cNvSpPr>
          <p:nvPr>
            <p:ph type="sldNum" sz="quarter" idx="12"/>
          </p:nvPr>
        </p:nvSpPr>
        <p:spPr/>
        <p:txBody>
          <a:bodyPr/>
          <a:lstStyle/>
          <a:p>
            <a:fld id="{485123A2-5151-4DF4-A180-45B2E46236E0}" type="slidenum">
              <a:rPr lang="en-US" smtClean="0"/>
              <a:t>10</a:t>
            </a:fld>
            <a:endParaRPr lang="en-US" dirty="0"/>
          </a:p>
        </p:txBody>
      </p:sp>
      <p:pic>
        <p:nvPicPr>
          <p:cNvPr id="6" name="Google Shape;133;p8" descr="https://encrypted-tbn2.gstatic.com/images?q=tbn:ANd9GcQg9yT04ipMNKoY31dDLFadwfimdJ0rwLkyv-yQmdgJ8pCbA-2-">
            <a:extLst>
              <a:ext uri="{FF2B5EF4-FFF2-40B4-BE49-F238E27FC236}">
                <a16:creationId xmlns:a16="http://schemas.microsoft.com/office/drawing/2014/main" id="{A29C6C55-3D61-4C72-A046-7470E3539AFB}"/>
              </a:ext>
            </a:extLst>
          </p:cNvPr>
          <p:cNvPicPr preferRelativeResize="0"/>
          <p:nvPr/>
        </p:nvPicPr>
        <p:blipFill rotWithShape="1">
          <a:blip r:embed="rId2">
            <a:alphaModFix/>
          </a:blip>
          <a:srcRect/>
          <a:stretch/>
        </p:blipFill>
        <p:spPr>
          <a:xfrm>
            <a:off x="7006008" y="189009"/>
            <a:ext cx="1778668" cy="1421220"/>
          </a:xfrm>
          <a:prstGeom prst="rect">
            <a:avLst/>
          </a:prstGeom>
          <a:noFill/>
          <a:ln>
            <a:noFill/>
          </a:ln>
        </p:spPr>
      </p:pic>
      <p:sp>
        <p:nvSpPr>
          <p:cNvPr id="7" name="Footer Placeholder 3">
            <a:extLst>
              <a:ext uri="{FF2B5EF4-FFF2-40B4-BE49-F238E27FC236}">
                <a16:creationId xmlns:a16="http://schemas.microsoft.com/office/drawing/2014/main" id="{5A43ACF8-BD11-A944-B284-DA3CB61ED98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31155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13A2-868D-46E8-834D-85C1E441EAC7}"/>
              </a:ext>
            </a:extLst>
          </p:cNvPr>
          <p:cNvSpPr>
            <a:spLocks noGrp="1"/>
          </p:cNvSpPr>
          <p:nvPr>
            <p:ph type="title"/>
          </p:nvPr>
        </p:nvSpPr>
        <p:spPr/>
        <p:txBody>
          <a:bodyPr/>
          <a:lstStyle/>
          <a:p>
            <a:r>
              <a:rPr lang="en-US" dirty="0"/>
              <a:t>Accreditation Status</a:t>
            </a:r>
          </a:p>
        </p:txBody>
      </p:sp>
      <p:graphicFrame>
        <p:nvGraphicFramePr>
          <p:cNvPr id="5" name="Content Placeholder 4">
            <a:extLst>
              <a:ext uri="{FF2B5EF4-FFF2-40B4-BE49-F238E27FC236}">
                <a16:creationId xmlns:a16="http://schemas.microsoft.com/office/drawing/2014/main" id="{C9DF2944-4049-4B8D-ACD0-51AA436A4230}"/>
              </a:ext>
            </a:extLst>
          </p:cNvPr>
          <p:cNvGraphicFramePr>
            <a:graphicFrameLocks noGrp="1"/>
          </p:cNvGraphicFramePr>
          <p:nvPr>
            <p:ph idx="1"/>
            <p:extLst>
              <p:ext uri="{D42A27DB-BD31-4B8C-83A1-F6EECF244321}">
                <p14:modId xmlns:p14="http://schemas.microsoft.com/office/powerpoint/2010/main" val="2240364587"/>
              </p:ext>
            </p:extLst>
          </p:nvPr>
        </p:nvGraphicFramePr>
        <p:xfrm>
          <a:off x="628649" y="1868055"/>
          <a:ext cx="7886701" cy="2015532"/>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1076851670"/>
                    </a:ext>
                  </a:extLst>
                </a:gridCol>
                <a:gridCol w="1662370">
                  <a:extLst>
                    <a:ext uri="{9D8B030D-6E8A-4147-A177-3AD203B41FA5}">
                      <a16:colId xmlns:a16="http://schemas.microsoft.com/office/drawing/2014/main" val="1608959491"/>
                    </a:ext>
                  </a:extLst>
                </a:gridCol>
                <a:gridCol w="1589205">
                  <a:extLst>
                    <a:ext uri="{9D8B030D-6E8A-4147-A177-3AD203B41FA5}">
                      <a16:colId xmlns:a16="http://schemas.microsoft.com/office/drawing/2014/main" val="261888265"/>
                    </a:ext>
                  </a:extLst>
                </a:gridCol>
                <a:gridCol w="1437601">
                  <a:extLst>
                    <a:ext uri="{9D8B030D-6E8A-4147-A177-3AD203B41FA5}">
                      <a16:colId xmlns:a16="http://schemas.microsoft.com/office/drawing/2014/main" val="186065625"/>
                    </a:ext>
                  </a:extLst>
                </a:gridCol>
                <a:gridCol w="1305112">
                  <a:extLst>
                    <a:ext uri="{9D8B030D-6E8A-4147-A177-3AD203B41FA5}">
                      <a16:colId xmlns:a16="http://schemas.microsoft.com/office/drawing/2014/main" val="782790962"/>
                    </a:ext>
                  </a:extLst>
                </a:gridCol>
              </a:tblGrid>
              <a:tr h="347943">
                <a:tc gridSpan="5">
                  <a:txBody>
                    <a:bodyPr/>
                    <a:lstStyle/>
                    <a:p>
                      <a:pPr marL="0" marR="0" algn="l"/>
                      <a:r>
                        <a:rPr lang="en-US" sz="1200" dirty="0">
                          <a:effectLst/>
                        </a:rPr>
                        <a:t>Section II: Accreditation Status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890405"/>
                  </a:ext>
                </a:extLst>
              </a:tr>
              <a:tr h="296167">
                <a:tc>
                  <a:txBody>
                    <a:bodyPr/>
                    <a:lstStyle/>
                    <a:p>
                      <a:pPr marL="0" marR="0" lvl="0" indent="0" algn="l">
                        <a:spcBef>
                          <a:spcPts val="0"/>
                        </a:spcBef>
                        <a:spcAft>
                          <a:spcPts val="0"/>
                        </a:spcAft>
                        <a:buFont typeface="+mj-lt"/>
                        <a:buNone/>
                      </a:pPr>
                      <a:r>
                        <a:rPr lang="en-US" sz="900" dirty="0">
                          <a:effectLst/>
                        </a:rPr>
                        <a:t>A. Letter of Notification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spcBef>
                          <a:spcPts val="0"/>
                        </a:spcBef>
                        <a:spcAft>
                          <a:spcPts val="0"/>
                        </a:spcAft>
                      </a:pPr>
                      <a:r>
                        <a:rPr lang="en-US" sz="1000" dirty="0">
                          <a:effectLst/>
                        </a:rPr>
                        <a:t>Date of LON: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spcBef>
                          <a:spcPts val="0"/>
                        </a:spcBef>
                        <a:spcAft>
                          <a:spcPts val="0"/>
                        </a:spcAft>
                      </a:pPr>
                      <a:r>
                        <a:rPr lang="en-US" sz="900" dirty="0">
                          <a:effectLst/>
                        </a:rPr>
                        <a:t>Status: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spcBef>
                          <a:spcPts val="0"/>
                        </a:spcBef>
                        <a:spcAft>
                          <a:spcPts val="0"/>
                        </a:spcAft>
                      </a:pPr>
                      <a:r>
                        <a:rPr lang="en-US" sz="900" dirty="0">
                          <a:effectLst/>
                        </a:rPr>
                        <a:t>Next Site Visit: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spcBef>
                          <a:spcPts val="0"/>
                        </a:spcBef>
                        <a:spcAft>
                          <a:spcPts val="0"/>
                        </a:spcAft>
                      </a:pPr>
                      <a:r>
                        <a:rPr lang="en-US" sz="900" dirty="0">
                          <a:effectLst/>
                        </a:rPr>
                        <a:t>Self-study Date: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1514564261"/>
                  </a:ext>
                </a:extLst>
              </a:tr>
              <a:tr h="313832">
                <a:tc>
                  <a:txBody>
                    <a:bodyPr/>
                    <a:lstStyle/>
                    <a:p>
                      <a:pPr marL="0" marR="0" lvl="0" indent="0" algn="l">
                        <a:buFont typeface="+mj-lt"/>
                        <a:buNone/>
                      </a:pPr>
                      <a:r>
                        <a:rPr lang="en-US" sz="900" dirty="0">
                          <a:effectLst/>
                        </a:rPr>
                        <a:t>B. Citation Information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Brief summary of citation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New or Extended</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Action plan for resolving citation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Person responsible for Action Plans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2139306732"/>
                  </a:ext>
                </a:extLst>
              </a:tr>
              <a:tr h="254475">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1127342016"/>
                  </a:ext>
                </a:extLst>
              </a:tr>
              <a:tr h="294165">
                <a:tc>
                  <a:txBody>
                    <a:bodyPr/>
                    <a:lstStyle/>
                    <a:p>
                      <a:pPr marL="0" marR="0" lvl="0" indent="0" algn="l">
                        <a:buFont typeface="+mj-lt"/>
                        <a:buNone/>
                      </a:pPr>
                      <a:r>
                        <a:rPr lang="en-US" sz="900" dirty="0">
                          <a:effectLst/>
                        </a:rPr>
                        <a:t>C. Areas for improvement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Brief summary of AFI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Action plan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Person responsible for Action Plans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867837872"/>
                  </a:ext>
                </a:extLst>
              </a:tr>
              <a:tr h="254475">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190073317"/>
                  </a:ext>
                </a:extLst>
              </a:tr>
              <a:tr h="254475">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873853396"/>
                  </a:ext>
                </a:extLst>
              </a:tr>
            </a:tbl>
          </a:graphicData>
        </a:graphic>
      </p:graphicFrame>
      <p:sp>
        <p:nvSpPr>
          <p:cNvPr id="4" name="Slide Number Placeholder 3">
            <a:extLst>
              <a:ext uri="{FF2B5EF4-FFF2-40B4-BE49-F238E27FC236}">
                <a16:creationId xmlns:a16="http://schemas.microsoft.com/office/drawing/2014/main" id="{980A3B30-EBBD-4CE9-94FB-E9693CA12F66}"/>
              </a:ext>
            </a:extLst>
          </p:cNvPr>
          <p:cNvSpPr>
            <a:spLocks noGrp="1"/>
          </p:cNvSpPr>
          <p:nvPr>
            <p:ph type="sldNum" sz="quarter" idx="12"/>
          </p:nvPr>
        </p:nvSpPr>
        <p:spPr/>
        <p:txBody>
          <a:bodyPr/>
          <a:lstStyle/>
          <a:p>
            <a:fld id="{485123A2-5151-4DF4-A180-45B2E46236E0}" type="slidenum">
              <a:rPr lang="en-US" smtClean="0"/>
              <a:t>11</a:t>
            </a:fld>
            <a:endParaRPr lang="en-US" dirty="0"/>
          </a:p>
        </p:txBody>
      </p:sp>
      <p:pic>
        <p:nvPicPr>
          <p:cNvPr id="8" name="Google Shape;244;p19" descr="../../../../Volumes/douglas/how%20to%20access%20your%20on-demand/clipart/stick_figures_lift_arr">
            <a:extLst>
              <a:ext uri="{FF2B5EF4-FFF2-40B4-BE49-F238E27FC236}">
                <a16:creationId xmlns:a16="http://schemas.microsoft.com/office/drawing/2014/main" id="{D8F2D25D-5918-44D7-9D4D-602EA38DF737}"/>
              </a:ext>
            </a:extLst>
          </p:cNvPr>
          <p:cNvPicPr preferRelativeResize="0"/>
          <p:nvPr/>
        </p:nvPicPr>
        <p:blipFill rotWithShape="1">
          <a:blip r:embed="rId2">
            <a:alphaModFix/>
          </a:blip>
          <a:srcRect/>
          <a:stretch/>
        </p:blipFill>
        <p:spPr>
          <a:xfrm>
            <a:off x="5852795" y="3661396"/>
            <a:ext cx="2666365" cy="1832610"/>
          </a:xfrm>
          <a:prstGeom prst="rect">
            <a:avLst/>
          </a:prstGeom>
          <a:noFill/>
          <a:ln>
            <a:noFill/>
          </a:ln>
        </p:spPr>
      </p:pic>
      <p:sp>
        <p:nvSpPr>
          <p:cNvPr id="9" name="Footer Placeholder 3">
            <a:extLst>
              <a:ext uri="{FF2B5EF4-FFF2-40B4-BE49-F238E27FC236}">
                <a16:creationId xmlns:a16="http://schemas.microsoft.com/office/drawing/2014/main" id="{A267B99D-9D8F-FC44-8F3A-84337490E9DC}"/>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18496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4E06-5A6C-448F-9199-4943EFFB4E61}"/>
              </a:ext>
            </a:extLst>
          </p:cNvPr>
          <p:cNvSpPr>
            <a:spLocks noGrp="1"/>
          </p:cNvSpPr>
          <p:nvPr>
            <p:ph type="title"/>
          </p:nvPr>
        </p:nvSpPr>
        <p:spPr/>
        <p:txBody>
          <a:bodyPr/>
          <a:lstStyle/>
          <a:p>
            <a:r>
              <a:rPr lang="en-US" dirty="0"/>
              <a:t>Program Structure Review: Curriculum</a:t>
            </a:r>
          </a:p>
        </p:txBody>
      </p:sp>
      <p:sp>
        <p:nvSpPr>
          <p:cNvPr id="3" name="Content Placeholder 2">
            <a:extLst>
              <a:ext uri="{FF2B5EF4-FFF2-40B4-BE49-F238E27FC236}">
                <a16:creationId xmlns:a16="http://schemas.microsoft.com/office/drawing/2014/main" id="{38960411-E513-4916-AB50-086F3116261C}"/>
              </a:ext>
            </a:extLst>
          </p:cNvPr>
          <p:cNvSpPr>
            <a:spLocks noGrp="1"/>
          </p:cNvSpPr>
          <p:nvPr>
            <p:ph idx="1"/>
          </p:nvPr>
        </p:nvSpPr>
        <p:spPr/>
        <p:txBody>
          <a:bodyPr/>
          <a:lstStyle/>
          <a:p>
            <a:r>
              <a:rPr lang="en-US" sz="2000" dirty="0"/>
              <a:t>Describe how you reviewed the curriculum</a:t>
            </a:r>
          </a:p>
          <a:p>
            <a:r>
              <a:rPr lang="en-US" sz="2000" dirty="0"/>
              <a:t>Which rotations/services had significant changes this past year?</a:t>
            </a:r>
          </a:p>
          <a:p>
            <a:r>
              <a:rPr lang="en-US" sz="2000" dirty="0"/>
              <a:t>Will you be adding or removing any rotations?</a:t>
            </a:r>
            <a:endParaRPr lang="en-US" dirty="0"/>
          </a:p>
        </p:txBody>
      </p:sp>
      <p:graphicFrame>
        <p:nvGraphicFramePr>
          <p:cNvPr id="4" name="Table 3">
            <a:extLst>
              <a:ext uri="{FF2B5EF4-FFF2-40B4-BE49-F238E27FC236}">
                <a16:creationId xmlns:a16="http://schemas.microsoft.com/office/drawing/2014/main" id="{AB11DC5E-17E6-4C73-8E8D-743E9C42B7EC}"/>
              </a:ext>
            </a:extLst>
          </p:cNvPr>
          <p:cNvGraphicFramePr>
            <a:graphicFrameLocks noGrp="1"/>
          </p:cNvGraphicFramePr>
          <p:nvPr>
            <p:extLst>
              <p:ext uri="{D42A27DB-BD31-4B8C-83A1-F6EECF244321}">
                <p14:modId xmlns:p14="http://schemas.microsoft.com/office/powerpoint/2010/main" val="3632986161"/>
              </p:ext>
            </p:extLst>
          </p:nvPr>
        </p:nvGraphicFramePr>
        <p:xfrm>
          <a:off x="567690" y="3234674"/>
          <a:ext cx="7886699" cy="1946925"/>
        </p:xfrm>
        <a:graphic>
          <a:graphicData uri="http://schemas.openxmlformats.org/drawingml/2006/table">
            <a:tbl>
              <a:tblPr firstCol="1" bandRow="1">
                <a:tableStyleId>{93296810-A885-4BE3-A3E7-6D5BEEA58F35}</a:tableStyleId>
              </a:tblPr>
              <a:tblGrid>
                <a:gridCol w="1892412">
                  <a:extLst>
                    <a:ext uri="{9D8B030D-6E8A-4147-A177-3AD203B41FA5}">
                      <a16:colId xmlns:a16="http://schemas.microsoft.com/office/drawing/2014/main" val="462664147"/>
                    </a:ext>
                  </a:extLst>
                </a:gridCol>
                <a:gridCol w="5994287">
                  <a:extLst>
                    <a:ext uri="{9D8B030D-6E8A-4147-A177-3AD203B41FA5}">
                      <a16:colId xmlns:a16="http://schemas.microsoft.com/office/drawing/2014/main" val="3081478203"/>
                    </a:ext>
                  </a:extLst>
                </a:gridCol>
              </a:tblGrid>
              <a:tr h="318147">
                <a:tc gridSpan="2">
                  <a:txBody>
                    <a:bodyPr/>
                    <a:lstStyle/>
                    <a:p>
                      <a:pPr marL="0" marR="0" algn="l"/>
                      <a:r>
                        <a:rPr lang="en-US" sz="1200" dirty="0">
                          <a:effectLst/>
                        </a:rPr>
                        <a:t>Section III: Review of Curriculum</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extLst>
                  <a:ext uri="{0D108BD9-81ED-4DB2-BD59-A6C34878D82A}">
                    <a16:rowId xmlns:a16="http://schemas.microsoft.com/office/drawing/2014/main" val="840818820"/>
                  </a:ext>
                </a:extLst>
              </a:tr>
              <a:tr h="465365">
                <a:tc>
                  <a:txBody>
                    <a:bodyPr/>
                    <a:lstStyle/>
                    <a:p>
                      <a:pPr marL="0" marR="0" algn="l"/>
                      <a:r>
                        <a:rPr lang="en-US" sz="900" dirty="0">
                          <a:effectLst/>
                        </a:rPr>
                        <a:t>Describe how you reviewed the curriculum</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3954857706"/>
                  </a:ext>
                </a:extLst>
              </a:tr>
              <a:tr h="698048">
                <a:tc>
                  <a:txBody>
                    <a:bodyPr/>
                    <a:lstStyle/>
                    <a:p>
                      <a:pPr marL="0" marR="0" algn="l"/>
                      <a:r>
                        <a:rPr lang="en-US" sz="900" dirty="0">
                          <a:effectLst/>
                        </a:rPr>
                        <a:t>Which rotations/services had significant changes in the past year?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2427214431"/>
                  </a:ext>
                </a:extLst>
              </a:tr>
              <a:tr h="465365">
                <a:tc>
                  <a:txBody>
                    <a:bodyPr/>
                    <a:lstStyle/>
                    <a:p>
                      <a:pPr marL="0" marR="0" algn="l"/>
                      <a:r>
                        <a:rPr lang="en-US" sz="900" dirty="0">
                          <a:effectLst/>
                        </a:rPr>
                        <a:t>Will you be adding or removing any rotations on your block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3177275350"/>
                  </a:ext>
                </a:extLst>
              </a:tr>
            </a:tbl>
          </a:graphicData>
        </a:graphic>
      </p:graphicFrame>
      <p:sp>
        <p:nvSpPr>
          <p:cNvPr id="7" name="Slide Number Placeholder 3">
            <a:extLst>
              <a:ext uri="{FF2B5EF4-FFF2-40B4-BE49-F238E27FC236}">
                <a16:creationId xmlns:a16="http://schemas.microsoft.com/office/drawing/2014/main" id="{7EDA39B1-B2CD-41F1-B75C-931E8AB459D9}"/>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12</a:t>
            </a:fld>
            <a:endParaRPr lang="en-US" dirty="0"/>
          </a:p>
        </p:txBody>
      </p:sp>
      <p:pic>
        <p:nvPicPr>
          <p:cNvPr id="8" name="Google Shape;309;p36" descr="../../../Volumes/douglas-1/New%20Clip%20art/group_session_800_">
            <a:extLst>
              <a:ext uri="{FF2B5EF4-FFF2-40B4-BE49-F238E27FC236}">
                <a16:creationId xmlns:a16="http://schemas.microsoft.com/office/drawing/2014/main" id="{5BDA6881-8D92-4D82-8B06-E01C9000DD16}"/>
              </a:ext>
            </a:extLst>
          </p:cNvPr>
          <p:cNvPicPr preferRelativeResize="0"/>
          <p:nvPr/>
        </p:nvPicPr>
        <p:blipFill rotWithShape="1">
          <a:blip r:embed="rId2">
            <a:alphaModFix/>
          </a:blip>
          <a:srcRect/>
          <a:stretch/>
        </p:blipFill>
        <p:spPr>
          <a:xfrm>
            <a:off x="5178636" y="3638926"/>
            <a:ext cx="4135392" cy="2583677"/>
          </a:xfrm>
          <a:prstGeom prst="rect">
            <a:avLst/>
          </a:prstGeom>
          <a:noFill/>
          <a:ln>
            <a:noFill/>
          </a:ln>
        </p:spPr>
      </p:pic>
      <p:sp>
        <p:nvSpPr>
          <p:cNvPr id="9" name="Footer Placeholder 3">
            <a:extLst>
              <a:ext uri="{FF2B5EF4-FFF2-40B4-BE49-F238E27FC236}">
                <a16:creationId xmlns:a16="http://schemas.microsoft.com/office/drawing/2014/main" id="{46E40DD4-DEF5-8A46-AABC-C72BB9CD409C}"/>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4639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B3414B-1C04-4AB3-85C3-16DF7BFDBA94}"/>
              </a:ext>
            </a:extLst>
          </p:cNvPr>
          <p:cNvSpPr>
            <a:spLocks noGrp="1"/>
          </p:cNvSpPr>
          <p:nvPr>
            <p:ph type="title"/>
          </p:nvPr>
        </p:nvSpPr>
        <p:spPr/>
        <p:txBody>
          <a:bodyPr/>
          <a:lstStyle/>
          <a:p>
            <a:r>
              <a:rPr lang="en-US" dirty="0"/>
              <a:t>Aggregate Reports of trainees/faculty</a:t>
            </a:r>
          </a:p>
        </p:txBody>
      </p:sp>
      <p:graphicFrame>
        <p:nvGraphicFramePr>
          <p:cNvPr id="8" name="Table 8">
            <a:extLst>
              <a:ext uri="{FF2B5EF4-FFF2-40B4-BE49-F238E27FC236}">
                <a16:creationId xmlns:a16="http://schemas.microsoft.com/office/drawing/2014/main" id="{02F9D7EB-77A2-43A9-B4C4-B4D16DEDE996}"/>
              </a:ext>
            </a:extLst>
          </p:cNvPr>
          <p:cNvGraphicFramePr>
            <a:graphicFrameLocks noGrp="1"/>
          </p:cNvGraphicFramePr>
          <p:nvPr>
            <p:ph idx="1"/>
            <p:extLst>
              <p:ext uri="{D42A27DB-BD31-4B8C-83A1-F6EECF244321}">
                <p14:modId xmlns:p14="http://schemas.microsoft.com/office/powerpoint/2010/main" val="2417346579"/>
              </p:ext>
            </p:extLst>
          </p:nvPr>
        </p:nvGraphicFramePr>
        <p:xfrm>
          <a:off x="2188307" y="1734394"/>
          <a:ext cx="4308288" cy="2827020"/>
        </p:xfrm>
        <a:graphic>
          <a:graphicData uri="http://schemas.openxmlformats.org/drawingml/2006/table">
            <a:tbl>
              <a:tblPr firstRow="1" bandRow="1">
                <a:tableStyleId>{93296810-A885-4BE3-A3E7-6D5BEEA58F35}</a:tableStyleId>
              </a:tblPr>
              <a:tblGrid>
                <a:gridCol w="1478388">
                  <a:extLst>
                    <a:ext uri="{9D8B030D-6E8A-4147-A177-3AD203B41FA5}">
                      <a16:colId xmlns:a16="http://schemas.microsoft.com/office/drawing/2014/main" val="373489725"/>
                    </a:ext>
                  </a:extLst>
                </a:gridCol>
                <a:gridCol w="2829900">
                  <a:extLst>
                    <a:ext uri="{9D8B030D-6E8A-4147-A177-3AD203B41FA5}">
                      <a16:colId xmlns:a16="http://schemas.microsoft.com/office/drawing/2014/main" val="1836327485"/>
                    </a:ext>
                  </a:extLst>
                </a:gridCol>
              </a:tblGrid>
              <a:tr h="278130">
                <a:tc>
                  <a:txBody>
                    <a:bodyPr/>
                    <a:lstStyle/>
                    <a:p>
                      <a:r>
                        <a:rPr lang="en-US" sz="1100" dirty="0"/>
                        <a:t>Type of Report</a:t>
                      </a:r>
                    </a:p>
                  </a:txBody>
                  <a:tcPr marL="68580" marR="68580" marT="34290" marB="34290"/>
                </a:tc>
                <a:tc>
                  <a:txBody>
                    <a:bodyPr/>
                    <a:lstStyle/>
                    <a:p>
                      <a:r>
                        <a:rPr lang="en-US" sz="1100" dirty="0"/>
                        <a:t>Data Source</a:t>
                      </a:r>
                    </a:p>
                  </a:txBody>
                  <a:tcPr marL="68580" marR="68580" marT="34290" marB="34290"/>
                </a:tc>
                <a:extLst>
                  <a:ext uri="{0D108BD9-81ED-4DB2-BD59-A6C34878D82A}">
                    <a16:rowId xmlns:a16="http://schemas.microsoft.com/office/drawing/2014/main" val="3041942226"/>
                  </a:ext>
                </a:extLst>
              </a:tr>
              <a:tr h="278130">
                <a:tc>
                  <a:txBody>
                    <a:bodyPr/>
                    <a:lstStyle/>
                    <a:p>
                      <a:r>
                        <a:rPr lang="en-US" sz="1100" dirty="0"/>
                        <a:t>Well-being*</a:t>
                      </a:r>
                    </a:p>
                  </a:txBody>
                  <a:tcPr marL="68580" marR="68580" marT="34290" marB="34290"/>
                </a:tc>
                <a:tc>
                  <a:txBody>
                    <a:bodyPr/>
                    <a:lstStyle/>
                    <a:p>
                      <a:r>
                        <a:rPr lang="en-US" sz="1100" dirty="0"/>
                        <a:t>ACGME Surveys</a:t>
                      </a:r>
                    </a:p>
                  </a:txBody>
                  <a:tcPr marL="68580" marR="68580" marT="34290" marB="34290"/>
                </a:tc>
                <a:extLst>
                  <a:ext uri="{0D108BD9-81ED-4DB2-BD59-A6C34878D82A}">
                    <a16:rowId xmlns:a16="http://schemas.microsoft.com/office/drawing/2014/main" val="3385307277"/>
                  </a:ext>
                </a:extLst>
              </a:tr>
              <a:tr h="548640">
                <a:tc>
                  <a:txBody>
                    <a:bodyPr/>
                    <a:lstStyle/>
                    <a:p>
                      <a:r>
                        <a:rPr lang="en-US" sz="1100" dirty="0"/>
                        <a:t>Recruitment*</a:t>
                      </a:r>
                    </a:p>
                  </a:txBody>
                  <a:tcPr marL="68580" marR="68580" marT="34290" marB="34290"/>
                </a:tc>
                <a:tc>
                  <a:txBody>
                    <a:bodyPr/>
                    <a:lstStyle/>
                    <a:p>
                      <a:r>
                        <a:rPr lang="en-US" sz="1100" dirty="0"/>
                        <a:t>Strategies</a:t>
                      </a:r>
                    </a:p>
                    <a:p>
                      <a:r>
                        <a:rPr lang="en-US" sz="1100" dirty="0"/>
                        <a:t>Statistics:</a:t>
                      </a:r>
                    </a:p>
                    <a:p>
                      <a:r>
                        <a:rPr lang="en-US" sz="1100" dirty="0"/>
                        <a:t>**Applied</a:t>
                      </a:r>
                    </a:p>
                    <a:p>
                      <a:r>
                        <a:rPr lang="en-US" sz="1100" dirty="0"/>
                        <a:t>**Invited for Interview</a:t>
                      </a:r>
                    </a:p>
                  </a:txBody>
                  <a:tcPr marL="68580" marR="68580" marT="34290" marB="34290"/>
                </a:tc>
                <a:extLst>
                  <a:ext uri="{0D108BD9-81ED-4DB2-BD59-A6C34878D82A}">
                    <a16:rowId xmlns:a16="http://schemas.microsoft.com/office/drawing/2014/main" val="3508617204"/>
                  </a:ext>
                </a:extLst>
              </a:tr>
              <a:tr h="548640">
                <a:tc>
                  <a:txBody>
                    <a:bodyPr/>
                    <a:lstStyle/>
                    <a:p>
                      <a:r>
                        <a:rPr lang="en-US" sz="1100" dirty="0"/>
                        <a:t>Workforce*</a:t>
                      </a:r>
                    </a:p>
                  </a:txBody>
                  <a:tcPr marL="68580" marR="68580" marT="34290" marB="34290"/>
                </a:tc>
                <a:tc>
                  <a:txBody>
                    <a:bodyPr/>
                    <a:lstStyle/>
                    <a:p>
                      <a:r>
                        <a:rPr lang="en-US" sz="1100" dirty="0"/>
                        <a:t>Resident/fellow complement</a:t>
                      </a:r>
                    </a:p>
                    <a:p>
                      <a:r>
                        <a:rPr lang="en-US" sz="1100" dirty="0"/>
                        <a:t>Faculty</a:t>
                      </a:r>
                    </a:p>
                    <a:p>
                      <a:r>
                        <a:rPr lang="en-US" sz="1100" dirty="0"/>
                        <a:t>Institutional statistics</a:t>
                      </a:r>
                    </a:p>
                  </a:txBody>
                  <a:tcPr marL="68580" marR="68580" marT="34290" marB="34290"/>
                </a:tc>
                <a:extLst>
                  <a:ext uri="{0D108BD9-81ED-4DB2-BD59-A6C34878D82A}">
                    <a16:rowId xmlns:a16="http://schemas.microsoft.com/office/drawing/2014/main" val="302964654"/>
                  </a:ext>
                </a:extLst>
              </a:tr>
              <a:tr h="278130">
                <a:tc>
                  <a:txBody>
                    <a:bodyPr/>
                    <a:lstStyle/>
                    <a:p>
                      <a:r>
                        <a:rPr lang="en-US" sz="1100" dirty="0"/>
                        <a:t>Engagement in QI</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Quality improvement initiatives</a:t>
                      </a:r>
                    </a:p>
                  </a:txBody>
                  <a:tcPr marL="68580" marR="68580" marT="34290" marB="34290"/>
                </a:tc>
                <a:extLst>
                  <a:ext uri="{0D108BD9-81ED-4DB2-BD59-A6C34878D82A}">
                    <a16:rowId xmlns:a16="http://schemas.microsoft.com/office/drawing/2014/main" val="2765472649"/>
                  </a:ext>
                </a:extLst>
              </a:tr>
              <a:tr h="2781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Engagement in Patient Safety</a:t>
                      </a:r>
                    </a:p>
                  </a:txBody>
                  <a:tcPr marL="68580" marR="68580" marT="34290" marB="34290"/>
                </a:tc>
                <a:tc>
                  <a:txBody>
                    <a:bodyPr/>
                    <a:lstStyle/>
                    <a:p>
                      <a:r>
                        <a:rPr lang="en-US" sz="1100" dirty="0"/>
                        <a:t>Patient Safety Alert Statistics</a:t>
                      </a:r>
                    </a:p>
                    <a:p>
                      <a:endParaRPr lang="en-US" sz="1100" dirty="0"/>
                    </a:p>
                  </a:txBody>
                  <a:tcPr marL="68580" marR="68580" marT="34290" marB="34290"/>
                </a:tc>
                <a:extLst>
                  <a:ext uri="{0D108BD9-81ED-4DB2-BD59-A6C34878D82A}">
                    <a16:rowId xmlns:a16="http://schemas.microsoft.com/office/drawing/2014/main" val="2369160366"/>
                  </a:ext>
                </a:extLst>
              </a:tr>
              <a:tr h="278130">
                <a:tc>
                  <a:txBody>
                    <a:bodyPr/>
                    <a:lstStyle/>
                    <a:p>
                      <a:r>
                        <a:rPr lang="en-US" sz="1100" dirty="0"/>
                        <a:t>Scholarly Activity</a:t>
                      </a:r>
                    </a:p>
                  </a:txBody>
                  <a:tcPr marL="68580" marR="68580" marT="34290" marB="34290"/>
                </a:tc>
                <a:tc>
                  <a:txBody>
                    <a:bodyPr/>
                    <a:lstStyle/>
                    <a:p>
                      <a:r>
                        <a:rPr lang="en-US" sz="1100" dirty="0"/>
                        <a:t>Institutional database for scholarly activity</a:t>
                      </a:r>
                    </a:p>
                  </a:txBody>
                  <a:tcPr marL="68580" marR="68580" marT="34290" marB="34290"/>
                </a:tc>
                <a:extLst>
                  <a:ext uri="{0D108BD9-81ED-4DB2-BD59-A6C34878D82A}">
                    <a16:rowId xmlns:a16="http://schemas.microsoft.com/office/drawing/2014/main" val="2121236895"/>
                  </a:ext>
                </a:extLst>
              </a:tr>
            </a:tbl>
          </a:graphicData>
        </a:graphic>
      </p:graphicFrame>
      <p:sp>
        <p:nvSpPr>
          <p:cNvPr id="3" name="TextBox 2">
            <a:extLst>
              <a:ext uri="{FF2B5EF4-FFF2-40B4-BE49-F238E27FC236}">
                <a16:creationId xmlns:a16="http://schemas.microsoft.com/office/drawing/2014/main" id="{691E3154-05DF-4BF4-B1B4-AB102CDB6C11}"/>
              </a:ext>
            </a:extLst>
          </p:cNvPr>
          <p:cNvSpPr txBox="1"/>
          <p:nvPr/>
        </p:nvSpPr>
        <p:spPr>
          <a:xfrm>
            <a:off x="1672044" y="5103223"/>
            <a:ext cx="6069875" cy="307777"/>
          </a:xfrm>
          <a:prstGeom prst="rect">
            <a:avLst/>
          </a:prstGeom>
          <a:noFill/>
        </p:spPr>
        <p:txBody>
          <a:bodyPr wrap="square" rtlCol="0">
            <a:spAutoFit/>
          </a:bodyPr>
          <a:lstStyle/>
          <a:p>
            <a:r>
              <a:rPr lang="en-US" dirty="0"/>
              <a:t>*Newer items – may need to provide examples and guidance to programs</a:t>
            </a:r>
          </a:p>
        </p:txBody>
      </p:sp>
      <p:sp>
        <p:nvSpPr>
          <p:cNvPr id="9" name="Slide Number Placeholder 3">
            <a:extLst>
              <a:ext uri="{FF2B5EF4-FFF2-40B4-BE49-F238E27FC236}">
                <a16:creationId xmlns:a16="http://schemas.microsoft.com/office/drawing/2014/main" id="{7E48C7C9-15BA-4E17-A724-EEF515BDBC14}"/>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13</a:t>
            </a:fld>
            <a:endParaRPr lang="en-US" dirty="0"/>
          </a:p>
        </p:txBody>
      </p:sp>
      <p:pic>
        <p:nvPicPr>
          <p:cNvPr id="10" name="Google Shape;167;p11" descr="http://www.dynamicwp.net/wp-content/uploads/2012/03/analytics-plugin-for-website-traffic.jpg">
            <a:extLst>
              <a:ext uri="{FF2B5EF4-FFF2-40B4-BE49-F238E27FC236}">
                <a16:creationId xmlns:a16="http://schemas.microsoft.com/office/drawing/2014/main" id="{53865204-775E-4474-A97C-9298EE6C3FA4}"/>
              </a:ext>
            </a:extLst>
          </p:cNvPr>
          <p:cNvPicPr preferRelativeResize="0"/>
          <p:nvPr/>
        </p:nvPicPr>
        <p:blipFill rotWithShape="1">
          <a:blip r:embed="rId2">
            <a:alphaModFix/>
          </a:blip>
          <a:srcRect/>
          <a:stretch/>
        </p:blipFill>
        <p:spPr>
          <a:xfrm>
            <a:off x="6804660" y="558646"/>
            <a:ext cx="2129790" cy="1409351"/>
          </a:xfrm>
          <a:prstGeom prst="rect">
            <a:avLst/>
          </a:prstGeom>
          <a:noFill/>
          <a:ln>
            <a:noFill/>
          </a:ln>
        </p:spPr>
      </p:pic>
      <p:sp>
        <p:nvSpPr>
          <p:cNvPr id="11" name="Footer Placeholder 3">
            <a:extLst>
              <a:ext uri="{FF2B5EF4-FFF2-40B4-BE49-F238E27FC236}">
                <a16:creationId xmlns:a16="http://schemas.microsoft.com/office/drawing/2014/main" id="{70100FD0-E25C-8149-A686-B19CBDEE13E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07626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67;p11" descr="http://www.dynamicwp.net/wp-content/uploads/2012/03/analytics-plugin-for-website-traffic.jpg">
            <a:extLst>
              <a:ext uri="{FF2B5EF4-FFF2-40B4-BE49-F238E27FC236}">
                <a16:creationId xmlns:a16="http://schemas.microsoft.com/office/drawing/2014/main" id="{DB97A427-4369-4B56-928E-FCB84DFFC947}"/>
              </a:ext>
            </a:extLst>
          </p:cNvPr>
          <p:cNvPicPr preferRelativeResize="0"/>
          <p:nvPr/>
        </p:nvPicPr>
        <p:blipFill rotWithShape="1">
          <a:blip r:embed="rId2">
            <a:alphaModFix/>
          </a:blip>
          <a:srcRect/>
          <a:stretch/>
        </p:blipFill>
        <p:spPr>
          <a:xfrm>
            <a:off x="6812280" y="828518"/>
            <a:ext cx="2129790" cy="1409351"/>
          </a:xfrm>
          <a:prstGeom prst="rect">
            <a:avLst/>
          </a:prstGeom>
          <a:noFill/>
          <a:ln>
            <a:noFill/>
          </a:ln>
        </p:spPr>
      </p:pic>
      <p:sp>
        <p:nvSpPr>
          <p:cNvPr id="2" name="Title 1">
            <a:extLst>
              <a:ext uri="{FF2B5EF4-FFF2-40B4-BE49-F238E27FC236}">
                <a16:creationId xmlns:a16="http://schemas.microsoft.com/office/drawing/2014/main" id="{600FA13D-7067-46AC-B017-46D45889AEB5}"/>
              </a:ext>
            </a:extLst>
          </p:cNvPr>
          <p:cNvSpPr>
            <a:spLocks noGrp="1"/>
          </p:cNvSpPr>
          <p:nvPr>
            <p:ph type="title"/>
          </p:nvPr>
        </p:nvSpPr>
        <p:spPr>
          <a:xfrm>
            <a:off x="1850006" y="368386"/>
            <a:ext cx="6526006" cy="1325563"/>
          </a:xfrm>
        </p:spPr>
        <p:txBody>
          <a:bodyPr/>
          <a:lstStyle/>
          <a:p>
            <a:r>
              <a:rPr lang="en-US" sz="3200" dirty="0"/>
              <a:t>Aggregate Resident &amp; Faculty Activity and Performance</a:t>
            </a:r>
          </a:p>
        </p:txBody>
      </p:sp>
      <p:graphicFrame>
        <p:nvGraphicFramePr>
          <p:cNvPr id="5" name="Content Placeholder 4">
            <a:extLst>
              <a:ext uri="{FF2B5EF4-FFF2-40B4-BE49-F238E27FC236}">
                <a16:creationId xmlns:a16="http://schemas.microsoft.com/office/drawing/2014/main" id="{008AA621-9803-47B8-AEA5-2F9DBD18239A}"/>
              </a:ext>
            </a:extLst>
          </p:cNvPr>
          <p:cNvGraphicFramePr>
            <a:graphicFrameLocks noGrp="1"/>
          </p:cNvGraphicFramePr>
          <p:nvPr>
            <p:ph idx="1"/>
            <p:extLst>
              <p:ext uri="{D42A27DB-BD31-4B8C-83A1-F6EECF244321}">
                <p14:modId xmlns:p14="http://schemas.microsoft.com/office/powerpoint/2010/main" val="323033534"/>
              </p:ext>
            </p:extLst>
          </p:nvPr>
        </p:nvGraphicFramePr>
        <p:xfrm>
          <a:off x="374469" y="2097376"/>
          <a:ext cx="8395062" cy="3293555"/>
        </p:xfrm>
        <a:graphic>
          <a:graphicData uri="http://schemas.openxmlformats.org/drawingml/2006/table">
            <a:tbl>
              <a:tblPr firstCol="1" bandRow="1">
                <a:tableStyleId>{93296810-A885-4BE3-A3E7-6D5BEEA58F35}</a:tableStyleId>
              </a:tblPr>
              <a:tblGrid>
                <a:gridCol w="2014394">
                  <a:extLst>
                    <a:ext uri="{9D8B030D-6E8A-4147-A177-3AD203B41FA5}">
                      <a16:colId xmlns:a16="http://schemas.microsoft.com/office/drawing/2014/main" val="3840817060"/>
                    </a:ext>
                  </a:extLst>
                </a:gridCol>
                <a:gridCol w="1769522">
                  <a:extLst>
                    <a:ext uri="{9D8B030D-6E8A-4147-A177-3AD203B41FA5}">
                      <a16:colId xmlns:a16="http://schemas.microsoft.com/office/drawing/2014/main" val="2706481369"/>
                    </a:ext>
                  </a:extLst>
                </a:gridCol>
                <a:gridCol w="1691641">
                  <a:extLst>
                    <a:ext uri="{9D8B030D-6E8A-4147-A177-3AD203B41FA5}">
                      <a16:colId xmlns:a16="http://schemas.microsoft.com/office/drawing/2014/main" val="1480580264"/>
                    </a:ext>
                  </a:extLst>
                </a:gridCol>
                <a:gridCol w="1530267">
                  <a:extLst>
                    <a:ext uri="{9D8B030D-6E8A-4147-A177-3AD203B41FA5}">
                      <a16:colId xmlns:a16="http://schemas.microsoft.com/office/drawing/2014/main" val="2144468292"/>
                    </a:ext>
                  </a:extLst>
                </a:gridCol>
                <a:gridCol w="1389238">
                  <a:extLst>
                    <a:ext uri="{9D8B030D-6E8A-4147-A177-3AD203B41FA5}">
                      <a16:colId xmlns:a16="http://schemas.microsoft.com/office/drawing/2014/main" val="2495247152"/>
                    </a:ext>
                  </a:extLst>
                </a:gridCol>
              </a:tblGrid>
              <a:tr h="367365">
                <a:tc>
                  <a:txBody>
                    <a:bodyPr/>
                    <a:lstStyle/>
                    <a:p>
                      <a:pPr marL="0" marR="0" lvl="0" indent="0" algn="l">
                        <a:buSzPts val="1200"/>
                        <a:buFont typeface="+mj-lt"/>
                        <a:buNone/>
                      </a:pPr>
                      <a:r>
                        <a:rPr lang="en-US" sz="1000" dirty="0">
                          <a:effectLst/>
                        </a:rPr>
                        <a:t>A. Well-being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Items in the non-compliant range from ACGME Survey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Number of Well-being Issues during academic year (LOA, taken off rotations, and other well-being issues)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Number of referrals to EAP (not how many actually followed through)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Any well-being issues that were examined on the internal survey? What are the findings?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3736839982"/>
                  </a:ext>
                </a:extLst>
              </a:tr>
              <a:tr h="91841">
                <a:tc>
                  <a:txBody>
                    <a:bodyPr/>
                    <a:lstStyle/>
                    <a:p>
                      <a:pPr marL="0" marR="0" algn="l"/>
                      <a:r>
                        <a:rPr lang="en-US" sz="900" dirty="0">
                          <a:effectLst/>
                        </a:rPr>
                        <a:t>Residents/Fellows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635459445"/>
                  </a:ext>
                </a:extLst>
              </a:tr>
              <a:tr h="91841">
                <a:tc>
                  <a:txBody>
                    <a:bodyPr/>
                    <a:lstStyle/>
                    <a:p>
                      <a:pPr marL="0" marR="0" algn="l"/>
                      <a:r>
                        <a:rPr lang="en-US" sz="900" dirty="0">
                          <a:effectLst/>
                        </a:rPr>
                        <a:t>Faculty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3257535084"/>
                  </a:ext>
                </a:extLst>
              </a:tr>
              <a:tr h="101025">
                <a:tc gridSpan="5">
                  <a:txBody>
                    <a:bodyPr/>
                    <a:lstStyle/>
                    <a:p>
                      <a:pPr marL="0" marR="0" lvl="0" indent="0" algn="l">
                        <a:spcBef>
                          <a:spcPts val="0"/>
                        </a:spcBef>
                        <a:spcAft>
                          <a:spcPts val="0"/>
                        </a:spcAft>
                        <a:buSzPts val="1200"/>
                        <a:buFont typeface="+mj-lt"/>
                        <a:buNone/>
                      </a:pPr>
                      <a:r>
                        <a:rPr lang="en-US" sz="1000" dirty="0">
                          <a:effectLst/>
                        </a:rPr>
                        <a:t>B. Recruitment/Retention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3686679"/>
                  </a:ext>
                </a:extLst>
              </a:tr>
              <a:tr h="165314">
                <a:tc>
                  <a:txBody>
                    <a:bodyPr/>
                    <a:lstStyle/>
                    <a:p>
                      <a:pPr marL="0" marR="0" algn="l"/>
                      <a:r>
                        <a:rPr lang="en-US" sz="900" dirty="0">
                          <a:effectLst/>
                        </a:rPr>
                        <a:t>Recruitment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800" dirty="0">
                          <a:effectLst/>
                        </a:rPr>
                        <a:t>Discuss the recruitment strategies that you implemented this past year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gridSpan="3">
                  <a:txBody>
                    <a:bodyPr/>
                    <a:lstStyle/>
                    <a:p>
                      <a:pPr marL="0" marR="0" algn="ctr"/>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7498784"/>
                  </a:ext>
                </a:extLst>
              </a:tr>
              <a:tr h="91841">
                <a:tc>
                  <a:txBody>
                    <a:bodyPr/>
                    <a:lstStyle/>
                    <a:p>
                      <a:pPr marL="0" marR="0" algn="l"/>
                      <a:r>
                        <a:rPr lang="en-US" sz="900" dirty="0">
                          <a:effectLst/>
                        </a:rPr>
                        <a:t>Graduation/Attrition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ctr"/>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ctr"/>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ctr"/>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ctr"/>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912679659"/>
                  </a:ext>
                </a:extLst>
              </a:tr>
              <a:tr h="192178">
                <a:tc>
                  <a:txBody>
                    <a:bodyPr/>
                    <a:lstStyle/>
                    <a:p>
                      <a:pPr marL="0" marR="0" algn="l">
                        <a:lnSpc>
                          <a:spcPct val="107000"/>
                        </a:lnSpc>
                        <a:spcBef>
                          <a:spcPts val="0"/>
                        </a:spcBef>
                        <a:spcAft>
                          <a:spcPts val="0"/>
                        </a:spcAft>
                      </a:pPr>
                      <a:r>
                        <a:rPr lang="en-US" sz="900" dirty="0">
                          <a:effectLst/>
                        </a:rPr>
                        <a:t>Residents who started the program 3 years ago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4139850601"/>
                  </a:ext>
                </a:extLst>
              </a:tr>
              <a:tr h="192178">
                <a:tc>
                  <a:txBody>
                    <a:bodyPr/>
                    <a:lstStyle/>
                    <a:p>
                      <a:pPr marL="0" marR="0" algn="l">
                        <a:lnSpc>
                          <a:spcPct val="107000"/>
                        </a:lnSpc>
                        <a:spcBef>
                          <a:spcPts val="0"/>
                        </a:spcBef>
                        <a:spcAft>
                          <a:spcPts val="0"/>
                        </a:spcAft>
                      </a:pPr>
                      <a:r>
                        <a:rPr lang="en-US" sz="900" dirty="0">
                          <a:effectLst/>
                        </a:rPr>
                        <a:t>Residents who will graduate at the end of this academic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3058472107"/>
                  </a:ext>
                </a:extLst>
              </a:tr>
              <a:tr h="182803">
                <a:tc>
                  <a:txBody>
                    <a:bodyPr/>
                    <a:lstStyle/>
                    <a:p>
                      <a:pPr marL="0" marR="0" algn="l">
                        <a:lnSpc>
                          <a:spcPct val="107000"/>
                        </a:lnSpc>
                        <a:spcBef>
                          <a:spcPts val="0"/>
                        </a:spcBef>
                        <a:spcAft>
                          <a:spcPts val="0"/>
                        </a:spcAft>
                      </a:pPr>
                      <a:r>
                        <a:rPr lang="en-US" sz="900" dirty="0">
                          <a:effectLst/>
                        </a:rPr>
                        <a:t>% on-time graduation*</a:t>
                      </a:r>
                      <a:endParaRPr lang="en-US" sz="1000" dirty="0">
                        <a:effectLst/>
                      </a:endParaRPr>
                    </a:p>
                    <a:p>
                      <a:pPr marL="0" marR="0" algn="l">
                        <a:lnSpc>
                          <a:spcPct val="107000"/>
                        </a:lnSpc>
                        <a:spcBef>
                          <a:spcPts val="0"/>
                        </a:spcBef>
                        <a:spcAft>
                          <a:spcPts val="0"/>
                        </a:spcAft>
                      </a:pPr>
                      <a:r>
                        <a:rPr lang="en-US" sz="800" dirty="0">
                          <a:effectLst/>
                        </a:rPr>
                        <a:t>*within 2 months = on-time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738319955"/>
                  </a:ext>
                </a:extLst>
              </a:tr>
              <a:tr h="349839">
                <a:tc>
                  <a:txBody>
                    <a:bodyPr/>
                    <a:lstStyle/>
                    <a:p>
                      <a:pPr marL="0" marR="0" algn="l">
                        <a:lnSpc>
                          <a:spcPct val="107000"/>
                        </a:lnSpc>
                        <a:spcBef>
                          <a:spcPts val="0"/>
                        </a:spcBef>
                        <a:spcAft>
                          <a:spcPts val="0"/>
                        </a:spcAft>
                      </a:pPr>
                      <a:r>
                        <a:rPr lang="en-US" sz="800" dirty="0">
                          <a:effectLst/>
                        </a:rPr>
                        <a:t>Comment on those residents who will not graduate on time due to resignation, medical or personal leave, academic extension or other reason.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gridSpan="4">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0756344"/>
                  </a:ext>
                </a:extLst>
              </a:tr>
              <a:tr h="137762">
                <a:tc>
                  <a:txBody>
                    <a:bodyPr/>
                    <a:lstStyle/>
                    <a:p>
                      <a:pPr marL="0" marR="0" lvl="0" indent="0" algn="l">
                        <a:lnSpc>
                          <a:spcPct val="107000"/>
                        </a:lnSpc>
                        <a:spcBef>
                          <a:spcPts val="0"/>
                        </a:spcBef>
                        <a:spcAft>
                          <a:spcPts val="0"/>
                        </a:spcAft>
                        <a:buSzPts val="1200"/>
                        <a:buFont typeface="+mj-lt"/>
                        <a:buNone/>
                      </a:pPr>
                      <a:r>
                        <a:rPr lang="en-US" sz="1000" dirty="0">
                          <a:effectLst/>
                        </a:rPr>
                        <a:t>C. Workforce Diversity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11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497798288"/>
                  </a:ext>
                </a:extLst>
              </a:tr>
              <a:tr h="340578">
                <a:tc>
                  <a:txBody>
                    <a:bodyPr/>
                    <a:lstStyle/>
                    <a:p>
                      <a:pPr marL="0" marR="0" algn="l">
                        <a:lnSpc>
                          <a:spcPct val="107000"/>
                        </a:lnSpc>
                        <a:spcBef>
                          <a:spcPts val="0"/>
                        </a:spcBef>
                        <a:spcAft>
                          <a:spcPts val="0"/>
                        </a:spcAft>
                      </a:pPr>
                      <a:r>
                        <a:rPr lang="en-US" sz="800" dirty="0">
                          <a:effectLst/>
                        </a:rPr>
                        <a:t>Provide details about each of the categories of workforce diversity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329" marR="41329" marT="0" marB="0" anchor="ctr"/>
                </a:tc>
                <a:tc>
                  <a:txBody>
                    <a:bodyPr/>
                    <a:lstStyle/>
                    <a:p>
                      <a:pPr marL="0" marR="0" algn="l"/>
                      <a:r>
                        <a:rPr lang="en-US" sz="900" dirty="0">
                          <a:effectLst/>
                        </a:rPr>
                        <a:t>Program Match Statistics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Demographic make-up of your trainees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Demographic make-up of your faculty and administrative staff</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tc>
                  <a:txBody>
                    <a:bodyPr/>
                    <a:lstStyle/>
                    <a:p>
                      <a:pPr marL="0" marR="0" algn="l"/>
                      <a:r>
                        <a:rPr lang="en-US" sz="900" dirty="0">
                          <a:effectLst/>
                        </a:rPr>
                        <a:t>Other diversity metrics</a:t>
                      </a:r>
                      <a:endParaRPr lang="en-US" sz="1000" dirty="0">
                        <a:effectLst/>
                      </a:endParaRPr>
                    </a:p>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329" marR="41329" marT="0" marB="0" anchor="ctr"/>
                </a:tc>
                <a:extLst>
                  <a:ext uri="{0D108BD9-81ED-4DB2-BD59-A6C34878D82A}">
                    <a16:rowId xmlns:a16="http://schemas.microsoft.com/office/drawing/2014/main" val="3313035198"/>
                  </a:ext>
                </a:extLst>
              </a:tr>
            </a:tbl>
          </a:graphicData>
        </a:graphic>
      </p:graphicFrame>
      <p:sp>
        <p:nvSpPr>
          <p:cNvPr id="9" name="Footer Placeholder 3">
            <a:extLst>
              <a:ext uri="{FF2B5EF4-FFF2-40B4-BE49-F238E27FC236}">
                <a16:creationId xmlns:a16="http://schemas.microsoft.com/office/drawing/2014/main" id="{1601F58C-6E5E-F342-8775-966B3D59FFD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
        <p:nvSpPr>
          <p:cNvPr id="10" name="Slide Number Placeholder 3">
            <a:extLst>
              <a:ext uri="{FF2B5EF4-FFF2-40B4-BE49-F238E27FC236}">
                <a16:creationId xmlns:a16="http://schemas.microsoft.com/office/drawing/2014/main" id="{BBF4713D-0E53-3143-9050-3EEACAD18C94}"/>
              </a:ext>
            </a:extLst>
          </p:cNvPr>
          <p:cNvSpPr>
            <a:spLocks noGrp="1"/>
          </p:cNvSpPr>
          <p:nvPr>
            <p:ph type="sldNum" sz="quarter" idx="12"/>
          </p:nvPr>
        </p:nvSpPr>
        <p:spPr>
          <a:xfrm>
            <a:off x="6457950" y="6433131"/>
            <a:ext cx="2057400" cy="365125"/>
          </a:xfrm>
        </p:spPr>
        <p:txBody>
          <a:bodyPr/>
          <a:lstStyle/>
          <a:p>
            <a:fld id="{485123A2-5151-4DF4-A180-45B2E46236E0}" type="slidenum">
              <a:rPr lang="en-US" smtClean="0"/>
              <a:t>14</a:t>
            </a:fld>
            <a:endParaRPr lang="en-US" dirty="0"/>
          </a:p>
        </p:txBody>
      </p:sp>
    </p:spTree>
    <p:extLst>
      <p:ext uri="{BB962C8B-B14F-4D97-AF65-F5344CB8AC3E}">
        <p14:creationId xmlns:p14="http://schemas.microsoft.com/office/powerpoint/2010/main" val="60492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9F584-CA74-4F01-A9EA-A561BB3874E3}"/>
              </a:ext>
            </a:extLst>
          </p:cNvPr>
          <p:cNvSpPr>
            <a:spLocks noGrp="1"/>
          </p:cNvSpPr>
          <p:nvPr>
            <p:ph type="sldNum" sz="quarter" idx="12"/>
          </p:nvPr>
        </p:nvSpPr>
        <p:spPr/>
        <p:txBody>
          <a:bodyPr/>
          <a:lstStyle/>
          <a:p>
            <a:fld id="{485123A2-5151-4DF4-A180-45B2E46236E0}" type="slidenum">
              <a:rPr lang="en-US" smtClean="0"/>
              <a:t>15</a:t>
            </a:fld>
            <a:endParaRPr lang="en-US" dirty="0"/>
          </a:p>
        </p:txBody>
      </p:sp>
      <p:pic>
        <p:nvPicPr>
          <p:cNvPr id="8" name="Google Shape;167;p11" descr="http://www.dynamicwp.net/wp-content/uploads/2012/03/analytics-plugin-for-website-traffic.jpg">
            <a:extLst>
              <a:ext uri="{FF2B5EF4-FFF2-40B4-BE49-F238E27FC236}">
                <a16:creationId xmlns:a16="http://schemas.microsoft.com/office/drawing/2014/main" id="{AC3671F1-5364-455B-8955-A37231CFE630}"/>
              </a:ext>
            </a:extLst>
          </p:cNvPr>
          <p:cNvPicPr preferRelativeResize="0"/>
          <p:nvPr/>
        </p:nvPicPr>
        <p:blipFill rotWithShape="1">
          <a:blip r:embed="rId2">
            <a:alphaModFix/>
          </a:blip>
          <a:srcRect/>
          <a:stretch/>
        </p:blipFill>
        <p:spPr>
          <a:xfrm>
            <a:off x="6421755" y="530638"/>
            <a:ext cx="2129790" cy="1409351"/>
          </a:xfrm>
          <a:prstGeom prst="rect">
            <a:avLst/>
          </a:prstGeom>
          <a:noFill/>
          <a:ln>
            <a:noFill/>
          </a:ln>
        </p:spPr>
      </p:pic>
      <p:graphicFrame>
        <p:nvGraphicFramePr>
          <p:cNvPr id="5" name="Content Placeholder 4">
            <a:extLst>
              <a:ext uri="{FF2B5EF4-FFF2-40B4-BE49-F238E27FC236}">
                <a16:creationId xmlns:a16="http://schemas.microsoft.com/office/drawing/2014/main" id="{285363C1-826D-4820-AC19-921AD0BBACB6}"/>
              </a:ext>
            </a:extLst>
          </p:cNvPr>
          <p:cNvGraphicFramePr>
            <a:graphicFrameLocks noGrp="1"/>
          </p:cNvGraphicFramePr>
          <p:nvPr>
            <p:ph idx="1"/>
            <p:extLst>
              <p:ext uri="{D42A27DB-BD31-4B8C-83A1-F6EECF244321}">
                <p14:modId xmlns:p14="http://schemas.microsoft.com/office/powerpoint/2010/main" val="3915153141"/>
              </p:ext>
            </p:extLst>
          </p:nvPr>
        </p:nvGraphicFramePr>
        <p:xfrm>
          <a:off x="598693" y="1939989"/>
          <a:ext cx="7886701" cy="3412556"/>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537639274"/>
                    </a:ext>
                  </a:extLst>
                </a:gridCol>
                <a:gridCol w="1662370">
                  <a:extLst>
                    <a:ext uri="{9D8B030D-6E8A-4147-A177-3AD203B41FA5}">
                      <a16:colId xmlns:a16="http://schemas.microsoft.com/office/drawing/2014/main" val="948853418"/>
                    </a:ext>
                  </a:extLst>
                </a:gridCol>
                <a:gridCol w="1589205">
                  <a:extLst>
                    <a:ext uri="{9D8B030D-6E8A-4147-A177-3AD203B41FA5}">
                      <a16:colId xmlns:a16="http://schemas.microsoft.com/office/drawing/2014/main" val="2110136827"/>
                    </a:ext>
                  </a:extLst>
                </a:gridCol>
                <a:gridCol w="1437601">
                  <a:extLst>
                    <a:ext uri="{9D8B030D-6E8A-4147-A177-3AD203B41FA5}">
                      <a16:colId xmlns:a16="http://schemas.microsoft.com/office/drawing/2014/main" val="3418218928"/>
                    </a:ext>
                  </a:extLst>
                </a:gridCol>
                <a:gridCol w="1305112">
                  <a:extLst>
                    <a:ext uri="{9D8B030D-6E8A-4147-A177-3AD203B41FA5}">
                      <a16:colId xmlns:a16="http://schemas.microsoft.com/office/drawing/2014/main" val="3290885224"/>
                    </a:ext>
                  </a:extLst>
                </a:gridCol>
              </a:tblGrid>
              <a:tr h="147352">
                <a:tc gridSpan="5">
                  <a:txBody>
                    <a:bodyPr/>
                    <a:lstStyle/>
                    <a:p>
                      <a:pPr marL="0" marR="0" lvl="0" indent="0" algn="l">
                        <a:spcBef>
                          <a:spcPts val="0"/>
                        </a:spcBef>
                        <a:spcAft>
                          <a:spcPts val="0"/>
                        </a:spcAft>
                        <a:buSzPts val="1200"/>
                        <a:buFont typeface="+mj-lt"/>
                        <a:buNone/>
                      </a:pPr>
                      <a:r>
                        <a:rPr lang="en-US" sz="1000" dirty="0">
                          <a:effectLst/>
                        </a:rPr>
                        <a:t>D. Engagement in Quality Improvement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8449498"/>
                  </a:ext>
                </a:extLst>
              </a:tr>
              <a:tr h="381275">
                <a:tc>
                  <a:txBody>
                    <a:bodyPr/>
                    <a:lstStyle/>
                    <a:p>
                      <a:pPr marL="0" marR="0" algn="l">
                        <a:lnSpc>
                          <a:spcPct val="107000"/>
                        </a:lnSpc>
                        <a:spcBef>
                          <a:spcPts val="0"/>
                        </a:spcBef>
                        <a:spcAft>
                          <a:spcPts val="0"/>
                        </a:spcAft>
                      </a:pPr>
                      <a:r>
                        <a:rPr lang="en-US" sz="800" dirty="0">
                          <a:effectLst/>
                        </a:rPr>
                        <a:t>Describe how trainees are involved in initiatives for quality improvement, including 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gridSpan="4">
                  <a:txBody>
                    <a:bodyPr/>
                    <a:lstStyle/>
                    <a:p>
                      <a:pPr marL="0" marR="0" algn="l"/>
                      <a:r>
                        <a:rPr lang="en-US" sz="13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3103115"/>
                  </a:ext>
                </a:extLst>
              </a:tr>
              <a:tr h="381275">
                <a:tc>
                  <a:txBody>
                    <a:bodyPr/>
                    <a:lstStyle/>
                    <a:p>
                      <a:pPr marL="0" marR="0" algn="l">
                        <a:lnSpc>
                          <a:spcPct val="107000"/>
                        </a:lnSpc>
                        <a:spcBef>
                          <a:spcPts val="0"/>
                        </a:spcBef>
                        <a:spcAft>
                          <a:spcPts val="0"/>
                        </a:spcAft>
                      </a:pPr>
                      <a:r>
                        <a:rPr lang="en-US" sz="800" dirty="0">
                          <a:effectLst/>
                        </a:rPr>
                        <a:t>Describe how faculty are involved in initiatives for quality improvement, including 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gridSpan="4">
                  <a:txBody>
                    <a:bodyPr/>
                    <a:lstStyle/>
                    <a:p>
                      <a:pPr marL="0" marR="0" algn="l"/>
                      <a:r>
                        <a:rPr lang="en-US" sz="13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952104"/>
                  </a:ext>
                </a:extLst>
              </a:tr>
              <a:tr h="147352">
                <a:tc gridSpan="5">
                  <a:txBody>
                    <a:bodyPr/>
                    <a:lstStyle/>
                    <a:p>
                      <a:pPr marL="0" marR="0" lvl="0" indent="0" algn="l">
                        <a:spcBef>
                          <a:spcPts val="0"/>
                        </a:spcBef>
                        <a:spcAft>
                          <a:spcPts val="0"/>
                        </a:spcAft>
                        <a:buSzPts val="1200"/>
                        <a:buFont typeface="+mj-lt"/>
                        <a:buNone/>
                      </a:pPr>
                      <a:r>
                        <a:rPr lang="en-US" sz="1000" dirty="0">
                          <a:effectLst/>
                        </a:rPr>
                        <a:t>E. Engagement in Patient Safety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3674246"/>
                  </a:ext>
                </a:extLst>
              </a:tr>
              <a:tr h="252285">
                <a:tc>
                  <a:txBody>
                    <a:bodyPr/>
                    <a:lstStyle/>
                    <a:p>
                      <a:pPr marL="0" marR="0" algn="l">
                        <a:lnSpc>
                          <a:spcPct val="107000"/>
                        </a:lnSpc>
                        <a:spcBef>
                          <a:spcPts val="0"/>
                        </a:spcBef>
                        <a:spcAft>
                          <a:spcPts val="0"/>
                        </a:spcAft>
                      </a:pPr>
                      <a:r>
                        <a:rPr lang="en-US" sz="800" dirty="0">
                          <a:effectLst/>
                        </a:rPr>
                        <a:t>Describe how trainees are involved in patient safety, including 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gridSpan="4">
                  <a:txBody>
                    <a:bodyPr/>
                    <a:lstStyle/>
                    <a:p>
                      <a:pPr marL="0" marR="0" algn="l"/>
                      <a:r>
                        <a:rPr lang="en-US" sz="13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7431794"/>
                  </a:ext>
                </a:extLst>
              </a:tr>
              <a:tr h="252285">
                <a:tc>
                  <a:txBody>
                    <a:bodyPr/>
                    <a:lstStyle/>
                    <a:p>
                      <a:pPr marL="0" marR="0" algn="l">
                        <a:lnSpc>
                          <a:spcPct val="107000"/>
                        </a:lnSpc>
                        <a:spcBef>
                          <a:spcPts val="0"/>
                        </a:spcBef>
                        <a:spcAft>
                          <a:spcPts val="0"/>
                        </a:spcAft>
                      </a:pPr>
                      <a:r>
                        <a:rPr lang="en-US" sz="800" dirty="0">
                          <a:effectLst/>
                        </a:rPr>
                        <a:t>Describe how faculty are involved in patient safety, including 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gridSpan="4">
                  <a:txBody>
                    <a:bodyPr/>
                    <a:lstStyle/>
                    <a:p>
                      <a:pPr marL="0" marR="0" algn="l"/>
                      <a:r>
                        <a:rPr lang="en-US" sz="13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8930283"/>
                  </a:ext>
                </a:extLst>
              </a:tr>
              <a:tr h="164432">
                <a:tc gridSpan="5">
                  <a:txBody>
                    <a:bodyPr/>
                    <a:lstStyle/>
                    <a:p>
                      <a:pPr marL="0" marR="0" lvl="0" indent="0" algn="l">
                        <a:lnSpc>
                          <a:spcPct val="107000"/>
                        </a:lnSpc>
                        <a:spcBef>
                          <a:spcPts val="0"/>
                        </a:spcBef>
                        <a:spcAft>
                          <a:spcPts val="0"/>
                        </a:spcAft>
                        <a:buSzPts val="1200"/>
                        <a:buFont typeface="+mj-lt"/>
                        <a:buNone/>
                      </a:pPr>
                      <a:r>
                        <a:rPr lang="en-US" sz="1100" dirty="0">
                          <a:effectLst/>
                        </a:rPr>
                        <a:t>F. Scholarly Activity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4233105"/>
                  </a:ext>
                </a:extLst>
              </a:tr>
              <a:tr h="361683">
                <a:tc>
                  <a:txBody>
                    <a:bodyPr/>
                    <a:lstStyle/>
                    <a:p>
                      <a:pPr marL="0" marR="0" algn="l">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800" dirty="0">
                          <a:effectLst/>
                        </a:rPr>
                        <a:t>% of graduates from previous year producing scholarly work in the past 12 months: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 of current trainees producing scholarly work in the past 12 months: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Number of PMID publications for either graduates or current trainees in the last 12 months: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Number of Abstracts presented/accepted at National Meetings: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3042100790"/>
                  </a:ext>
                </a:extLst>
              </a:tr>
              <a:tr h="150701">
                <a:tc>
                  <a:txBody>
                    <a:bodyPr/>
                    <a:lstStyle/>
                    <a:p>
                      <a:pPr marL="0" marR="0" algn="l">
                        <a:lnSpc>
                          <a:spcPct val="107000"/>
                        </a:lnSpc>
                        <a:spcBef>
                          <a:spcPts val="0"/>
                        </a:spcBef>
                        <a:spcAft>
                          <a:spcPts val="0"/>
                        </a:spcAft>
                      </a:pPr>
                      <a:r>
                        <a:rPr lang="en-US" sz="1000" dirty="0">
                          <a:effectLst/>
                        </a:rPr>
                        <a:t>Resident/Fellow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4259248234"/>
                  </a:ext>
                </a:extLst>
              </a:tr>
              <a:tr h="361683">
                <a:tc>
                  <a:txBody>
                    <a:bodyPr/>
                    <a:lstStyle/>
                    <a:p>
                      <a:pPr marL="0" marR="0" algn="l">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800" dirty="0">
                          <a:effectLst/>
                        </a:rPr>
                        <a:t>% of core faculty members who have produced scholarly work in the past 12 months: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 of all faculty producing scholarly work in the past 12 months: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Number of PMID publications for either core or non-core faculty: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984498518"/>
                  </a:ext>
                </a:extLst>
              </a:tr>
              <a:tr h="361683">
                <a:tc>
                  <a:txBody>
                    <a:bodyPr/>
                    <a:lstStyle/>
                    <a:p>
                      <a:pPr marL="0" marR="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900" dirty="0">
                          <a:effectLst/>
                        </a:rPr>
                        <a:t>Number of presentations &amp; abstracts for faculty: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800" dirty="0">
                          <a:effectLst/>
                        </a:rPr>
                        <a:t>Number of trainees mentored for their scholarly work by either core or non-core faculty: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2970449748"/>
                  </a:ext>
                </a:extLst>
              </a:tr>
              <a:tr h="150701">
                <a:tc>
                  <a:txBody>
                    <a:bodyPr/>
                    <a:lstStyle/>
                    <a:p>
                      <a:pPr marL="0" marR="0" algn="l">
                        <a:lnSpc>
                          <a:spcPct val="107000"/>
                        </a:lnSpc>
                        <a:spcBef>
                          <a:spcPts val="0"/>
                        </a:spcBef>
                        <a:spcAft>
                          <a:spcPts val="0"/>
                        </a:spcAft>
                      </a:pPr>
                      <a:r>
                        <a:rPr lang="en-US" sz="1000" dirty="0">
                          <a:effectLst/>
                        </a:rPr>
                        <a:t>Faculty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3068532010"/>
                  </a:ext>
                </a:extLst>
              </a:tr>
            </a:tbl>
          </a:graphicData>
        </a:graphic>
      </p:graphicFrame>
      <p:sp>
        <p:nvSpPr>
          <p:cNvPr id="2" name="Title 1">
            <a:extLst>
              <a:ext uri="{FF2B5EF4-FFF2-40B4-BE49-F238E27FC236}">
                <a16:creationId xmlns:a16="http://schemas.microsoft.com/office/drawing/2014/main" id="{CB22F62D-DBD2-44DA-A815-C5BC02F420D6}"/>
              </a:ext>
            </a:extLst>
          </p:cNvPr>
          <p:cNvSpPr>
            <a:spLocks noGrp="1"/>
          </p:cNvSpPr>
          <p:nvPr>
            <p:ph type="title"/>
          </p:nvPr>
        </p:nvSpPr>
        <p:spPr>
          <a:xfrm>
            <a:off x="1989344" y="246466"/>
            <a:ext cx="5264896" cy="1325563"/>
          </a:xfrm>
        </p:spPr>
        <p:txBody>
          <a:bodyPr/>
          <a:lstStyle/>
          <a:p>
            <a:r>
              <a:rPr lang="en-US" dirty="0"/>
              <a:t>Aggregate Data Continued</a:t>
            </a:r>
          </a:p>
        </p:txBody>
      </p:sp>
      <p:sp>
        <p:nvSpPr>
          <p:cNvPr id="9" name="Footer Placeholder 3">
            <a:extLst>
              <a:ext uri="{FF2B5EF4-FFF2-40B4-BE49-F238E27FC236}">
                <a16:creationId xmlns:a16="http://schemas.microsoft.com/office/drawing/2014/main" id="{498D6116-7E97-044F-9D1F-1BE57492238A}"/>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416174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3A2-3D4E-4405-9EBC-049C49CFD793}"/>
              </a:ext>
            </a:extLst>
          </p:cNvPr>
          <p:cNvSpPr>
            <a:spLocks noGrp="1"/>
          </p:cNvSpPr>
          <p:nvPr>
            <p:ph type="title"/>
          </p:nvPr>
        </p:nvSpPr>
        <p:spPr/>
        <p:txBody>
          <a:bodyPr/>
          <a:lstStyle/>
          <a:p>
            <a:r>
              <a:rPr lang="en-US" dirty="0"/>
              <a:t>ACGME Survey Data - Trainees</a:t>
            </a:r>
          </a:p>
        </p:txBody>
      </p:sp>
      <p:graphicFrame>
        <p:nvGraphicFramePr>
          <p:cNvPr id="5" name="Content Placeholder 4">
            <a:extLst>
              <a:ext uri="{FF2B5EF4-FFF2-40B4-BE49-F238E27FC236}">
                <a16:creationId xmlns:a16="http://schemas.microsoft.com/office/drawing/2014/main" id="{65F9387A-8096-48E3-8D65-73120F9A357D}"/>
              </a:ext>
            </a:extLst>
          </p:cNvPr>
          <p:cNvGraphicFramePr>
            <a:graphicFrameLocks noGrp="1"/>
          </p:cNvGraphicFramePr>
          <p:nvPr>
            <p:ph idx="1"/>
            <p:extLst>
              <p:ext uri="{D42A27DB-BD31-4B8C-83A1-F6EECF244321}">
                <p14:modId xmlns:p14="http://schemas.microsoft.com/office/powerpoint/2010/main" val="3188514045"/>
              </p:ext>
            </p:extLst>
          </p:nvPr>
        </p:nvGraphicFramePr>
        <p:xfrm>
          <a:off x="628649" y="1689065"/>
          <a:ext cx="7886701" cy="4627029"/>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1332499747"/>
                    </a:ext>
                  </a:extLst>
                </a:gridCol>
                <a:gridCol w="1662370">
                  <a:extLst>
                    <a:ext uri="{9D8B030D-6E8A-4147-A177-3AD203B41FA5}">
                      <a16:colId xmlns:a16="http://schemas.microsoft.com/office/drawing/2014/main" val="3950133181"/>
                    </a:ext>
                  </a:extLst>
                </a:gridCol>
                <a:gridCol w="1589205">
                  <a:extLst>
                    <a:ext uri="{9D8B030D-6E8A-4147-A177-3AD203B41FA5}">
                      <a16:colId xmlns:a16="http://schemas.microsoft.com/office/drawing/2014/main" val="2581139383"/>
                    </a:ext>
                  </a:extLst>
                </a:gridCol>
                <a:gridCol w="1437601">
                  <a:extLst>
                    <a:ext uri="{9D8B030D-6E8A-4147-A177-3AD203B41FA5}">
                      <a16:colId xmlns:a16="http://schemas.microsoft.com/office/drawing/2014/main" val="3592436605"/>
                    </a:ext>
                  </a:extLst>
                </a:gridCol>
                <a:gridCol w="1305112">
                  <a:extLst>
                    <a:ext uri="{9D8B030D-6E8A-4147-A177-3AD203B41FA5}">
                      <a16:colId xmlns:a16="http://schemas.microsoft.com/office/drawing/2014/main" val="3803663858"/>
                    </a:ext>
                  </a:extLst>
                </a:gridCol>
              </a:tblGrid>
              <a:tr h="167883">
                <a:tc gridSpan="5">
                  <a:txBody>
                    <a:bodyPr/>
                    <a:lstStyle/>
                    <a:p>
                      <a:pPr marL="0" marR="0" lvl="0" indent="0" algn="l">
                        <a:spcBef>
                          <a:spcPts val="0"/>
                        </a:spcBef>
                        <a:spcAft>
                          <a:spcPts val="0"/>
                        </a:spcAft>
                        <a:buSzPts val="1200"/>
                        <a:buFont typeface="+mj-lt"/>
                        <a:buNone/>
                      </a:pPr>
                      <a:r>
                        <a:rPr lang="en-US" sz="1000" dirty="0">
                          <a:effectLst/>
                        </a:rPr>
                        <a:t>G. ACGME Survey Results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357969"/>
                  </a:ext>
                </a:extLst>
              </a:tr>
              <a:tr h="168105">
                <a:tc>
                  <a:txBody>
                    <a:bodyPr/>
                    <a:lstStyle/>
                    <a:p>
                      <a:pPr marL="0" marR="0" algn="l">
                        <a:lnSpc>
                          <a:spcPct val="107000"/>
                        </a:lnSpc>
                        <a:spcBef>
                          <a:spcPts val="0"/>
                        </a:spcBef>
                        <a:spcAft>
                          <a:spcPts val="0"/>
                        </a:spcAft>
                      </a:pPr>
                      <a:r>
                        <a:rPr lang="en-US" sz="1000" dirty="0">
                          <a:effectLst/>
                        </a:rPr>
                        <a:t>Trainee Survey Results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ctr"/>
                      <a:r>
                        <a:rPr lang="en-US" sz="1000" dirty="0">
                          <a:effectLst/>
                        </a:rPr>
                        <a:t>2018</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ctr"/>
                      <a:r>
                        <a:rPr lang="en-US" sz="1000" dirty="0">
                          <a:effectLst/>
                        </a:rPr>
                        <a:t>2019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ctr"/>
                      <a:r>
                        <a:rPr lang="en-US" sz="1000" dirty="0">
                          <a:effectLst/>
                        </a:rPr>
                        <a:t>2020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ctr"/>
                      <a:r>
                        <a:rPr lang="en-US" sz="1000" dirty="0">
                          <a:effectLst/>
                        </a:rPr>
                        <a:t>Trend</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428929013"/>
                  </a:ext>
                </a:extLst>
              </a:tr>
              <a:tr h="297873">
                <a:tc>
                  <a:txBody>
                    <a:bodyPr/>
                    <a:lstStyle/>
                    <a:p>
                      <a:pPr marL="0" marR="0" algn="l">
                        <a:lnSpc>
                          <a:spcPct val="107000"/>
                        </a:lnSpc>
                        <a:spcBef>
                          <a:spcPts val="0"/>
                        </a:spcBef>
                        <a:spcAft>
                          <a:spcPts val="0"/>
                        </a:spcAft>
                      </a:pPr>
                      <a:r>
                        <a:rPr lang="en-US" sz="1000" dirty="0">
                          <a:effectLst/>
                        </a:rPr>
                        <a:t>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gridSpan="3">
                  <a:txBody>
                    <a:bodyPr/>
                    <a:lstStyle/>
                    <a:p>
                      <a:pPr marL="0" marR="0" algn="l"/>
                      <a:r>
                        <a:rPr lang="en-US" sz="900" dirty="0">
                          <a:effectLst/>
                        </a:rPr>
                        <a:t>Put the score that you find at the top of your ACGME Survey</a:t>
                      </a:r>
                    </a:p>
                    <a:p>
                      <a:pPr marL="0" marR="0" algn="l"/>
                      <a:endParaRPr lang="en-US" sz="900" dirty="0">
                        <a:effectLst/>
                      </a:endParaRPr>
                    </a:p>
                    <a:p>
                      <a:pPr marL="0" marR="0" algn="l"/>
                      <a:endParaRPr lang="en-US" sz="900" dirty="0">
                        <a:effectLst/>
                      </a:endParaRPr>
                    </a:p>
                    <a:p>
                      <a:pPr marL="0" marR="0" algn="l"/>
                      <a:endParaRPr lang="en-US" sz="900" dirty="0">
                        <a:effectLst/>
                      </a:endParaRPr>
                    </a:p>
                    <a:p>
                      <a:pPr marL="0" marR="0" algn="l"/>
                      <a:endParaRPr lang="en-US" sz="900" dirty="0">
                        <a:effectLst/>
                      </a:endParaRPr>
                    </a:p>
                    <a:p>
                      <a:pPr marL="0" marR="0" algn="l"/>
                      <a:endParaRPr lang="en-US" sz="900" dirty="0">
                        <a:effectLst/>
                      </a:endParaRPr>
                    </a:p>
                    <a:p>
                      <a:pPr marL="0" marR="0" algn="l"/>
                      <a:endParaRPr lang="en-US" sz="900" dirty="0">
                        <a:effectLst/>
                      </a:endParaRPr>
                    </a:p>
                    <a:p>
                      <a:pPr marL="0" marR="0" algn="l"/>
                      <a:endParaRPr lang="en-US" sz="900" dirty="0">
                        <a:effectLst/>
                      </a:endParaRPr>
                    </a:p>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a:txBody>
                    <a:bodyPr/>
                    <a:lstStyle/>
                    <a:p>
                      <a:pPr marL="0" marR="0" algn="l"/>
                      <a:r>
                        <a:rPr lang="en-US" sz="900" dirty="0">
                          <a:effectLst/>
                        </a:rPr>
                        <a:t>Up, Consistent, Down or Up and Down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184223058"/>
                  </a:ext>
                </a:extLst>
              </a:tr>
              <a:tr h="165485">
                <a:tc>
                  <a:txBody>
                    <a:bodyPr/>
                    <a:lstStyle/>
                    <a:p>
                      <a:pPr marL="0" marR="0" algn="l">
                        <a:lnSpc>
                          <a:spcPct val="107000"/>
                        </a:lnSpc>
                        <a:spcBef>
                          <a:spcPts val="0"/>
                        </a:spcBef>
                        <a:spcAft>
                          <a:spcPts val="0"/>
                        </a:spcAft>
                      </a:pPr>
                      <a:r>
                        <a:rPr lang="en-US" sz="900" dirty="0">
                          <a:effectLst/>
                        </a:rPr>
                        <a:t>Duty Hours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297447775"/>
                  </a:ext>
                </a:extLst>
              </a:tr>
              <a:tr h="165485">
                <a:tc>
                  <a:txBody>
                    <a:bodyPr/>
                    <a:lstStyle/>
                    <a:p>
                      <a:pPr marL="0" marR="0" algn="l">
                        <a:lnSpc>
                          <a:spcPct val="107000"/>
                        </a:lnSpc>
                        <a:spcBef>
                          <a:spcPts val="0"/>
                        </a:spcBef>
                        <a:spcAft>
                          <a:spcPts val="0"/>
                        </a:spcAft>
                      </a:pPr>
                      <a:r>
                        <a:rPr lang="en-US" sz="900" dirty="0">
                          <a:effectLst/>
                        </a:rPr>
                        <a:t>Faculty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4273774329"/>
                  </a:ext>
                </a:extLst>
              </a:tr>
              <a:tr h="165485">
                <a:tc>
                  <a:txBody>
                    <a:bodyPr/>
                    <a:lstStyle/>
                    <a:p>
                      <a:pPr marL="0" marR="0" algn="l">
                        <a:lnSpc>
                          <a:spcPct val="107000"/>
                        </a:lnSpc>
                        <a:spcBef>
                          <a:spcPts val="0"/>
                        </a:spcBef>
                        <a:spcAft>
                          <a:spcPts val="0"/>
                        </a:spcAft>
                      </a:pPr>
                      <a:r>
                        <a:rPr lang="en-US" sz="900" dirty="0">
                          <a:effectLst/>
                        </a:rPr>
                        <a:t>Evaluation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02776279"/>
                  </a:ext>
                </a:extLst>
              </a:tr>
              <a:tr h="165485">
                <a:tc>
                  <a:txBody>
                    <a:bodyPr/>
                    <a:lstStyle/>
                    <a:p>
                      <a:pPr marL="0" marR="0" algn="l">
                        <a:lnSpc>
                          <a:spcPct val="107000"/>
                        </a:lnSpc>
                        <a:spcBef>
                          <a:spcPts val="0"/>
                        </a:spcBef>
                        <a:spcAft>
                          <a:spcPts val="0"/>
                        </a:spcAft>
                      </a:pPr>
                      <a:r>
                        <a:rPr lang="en-US" sz="900" dirty="0">
                          <a:effectLst/>
                        </a:rPr>
                        <a:t>Education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325027100"/>
                  </a:ext>
                </a:extLst>
              </a:tr>
              <a:tr h="165485">
                <a:tc>
                  <a:txBody>
                    <a:bodyPr/>
                    <a:lstStyle/>
                    <a:p>
                      <a:pPr marL="0" marR="0" algn="l">
                        <a:lnSpc>
                          <a:spcPct val="107000"/>
                        </a:lnSpc>
                        <a:spcBef>
                          <a:spcPts val="0"/>
                        </a:spcBef>
                        <a:spcAft>
                          <a:spcPts val="0"/>
                        </a:spcAft>
                      </a:pPr>
                      <a:r>
                        <a:rPr lang="en-US" sz="900" dirty="0">
                          <a:effectLst/>
                        </a:rPr>
                        <a:t>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020419984"/>
                  </a:ext>
                </a:extLst>
              </a:tr>
              <a:tr h="165485">
                <a:tc>
                  <a:txBody>
                    <a:bodyPr/>
                    <a:lstStyle/>
                    <a:p>
                      <a:pPr marL="0" marR="0" algn="l">
                        <a:lnSpc>
                          <a:spcPct val="107000"/>
                        </a:lnSpc>
                        <a:spcBef>
                          <a:spcPts val="0"/>
                        </a:spcBef>
                        <a:spcAft>
                          <a:spcPts val="0"/>
                        </a:spcAft>
                      </a:pPr>
                      <a:r>
                        <a:rPr lang="en-US" sz="900" dirty="0">
                          <a:effectLst/>
                        </a:rPr>
                        <a:t>Patient Safety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715960791"/>
                  </a:ext>
                </a:extLst>
              </a:tr>
              <a:tr h="165485">
                <a:tc>
                  <a:txBody>
                    <a:bodyPr/>
                    <a:lstStyle/>
                    <a:p>
                      <a:pPr marL="0" marR="0" algn="l">
                        <a:lnSpc>
                          <a:spcPct val="107000"/>
                        </a:lnSpc>
                        <a:spcBef>
                          <a:spcPts val="0"/>
                        </a:spcBef>
                        <a:spcAft>
                          <a:spcPts val="0"/>
                        </a:spcAft>
                      </a:pPr>
                      <a:r>
                        <a:rPr lang="en-US" sz="900" dirty="0">
                          <a:effectLst/>
                        </a:rPr>
                        <a:t>Teamwork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41159166"/>
                  </a:ext>
                </a:extLst>
              </a:tr>
              <a:tr h="593349">
                <a:tc>
                  <a:txBody>
                    <a:bodyPr/>
                    <a:lstStyle/>
                    <a:p>
                      <a:pPr marL="0" marR="0" algn="l">
                        <a:lnSpc>
                          <a:spcPct val="107000"/>
                        </a:lnSpc>
                        <a:spcBef>
                          <a:spcPts val="0"/>
                        </a:spcBef>
                        <a:spcAft>
                          <a:spcPts val="0"/>
                        </a:spcAft>
                      </a:pPr>
                      <a:r>
                        <a:rPr lang="en-US" sz="900" dirty="0">
                          <a:effectLst/>
                        </a:rPr>
                        <a:t>Overall Evaluation of Program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Very Negative:</a:t>
                      </a:r>
                      <a:endParaRPr lang="en-US" sz="1000" dirty="0">
                        <a:effectLst/>
                      </a:endParaRPr>
                    </a:p>
                    <a:p>
                      <a:pPr marL="0" marR="0" algn="l">
                        <a:spcBef>
                          <a:spcPts val="0"/>
                        </a:spcBef>
                        <a:spcAft>
                          <a:spcPts val="0"/>
                        </a:spcAft>
                      </a:pPr>
                      <a:r>
                        <a:rPr lang="en-US" sz="900" dirty="0">
                          <a:effectLst/>
                        </a:rPr>
                        <a:t>Negative:</a:t>
                      </a:r>
                      <a:endParaRPr lang="en-US" sz="1000" dirty="0">
                        <a:effectLst/>
                      </a:endParaRPr>
                    </a:p>
                    <a:p>
                      <a:pPr marL="0" marR="0" algn="l">
                        <a:spcBef>
                          <a:spcPts val="0"/>
                        </a:spcBef>
                        <a:spcAft>
                          <a:spcPts val="0"/>
                        </a:spcAft>
                      </a:pPr>
                      <a:r>
                        <a:rPr lang="en-US" sz="900" dirty="0">
                          <a:effectLst/>
                        </a:rPr>
                        <a:t>Neutral: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gridSpan="3">
                  <a:txBody>
                    <a:bodyPr/>
                    <a:lstStyle/>
                    <a:p>
                      <a:pPr marL="0" marR="0" algn="l"/>
                      <a:r>
                        <a:rPr lang="en-US" sz="900" dirty="0">
                          <a:effectLst/>
                        </a:rPr>
                        <a:t>Discuss Action Plans for Investigating Low Scores: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8429386"/>
                  </a:ext>
                </a:extLst>
              </a:tr>
              <a:tr h="417782">
                <a:tc>
                  <a:txBody>
                    <a:bodyPr/>
                    <a:lstStyle/>
                    <a:p>
                      <a:pPr marL="0" marR="0" algn="l">
                        <a:lnSpc>
                          <a:spcPct val="107000"/>
                        </a:lnSpc>
                        <a:spcBef>
                          <a:spcPts val="0"/>
                        </a:spcBef>
                        <a:spcAft>
                          <a:spcPts val="0"/>
                        </a:spcAft>
                      </a:pPr>
                      <a:r>
                        <a:rPr lang="en-US" sz="800" dirty="0">
                          <a:effectLst/>
                        </a:rPr>
                        <a:t>Concerning Trends: Discuss 3-year trends or significant drops in any one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gridSpan="4">
                  <a:txBody>
                    <a:bodyPr/>
                    <a:lstStyle/>
                    <a:p>
                      <a:pPr marL="0" marR="0" algn="l"/>
                      <a:r>
                        <a:rPr lang="en-US" sz="13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23694"/>
                  </a:ext>
                </a:extLst>
              </a:tr>
              <a:tr h="417782">
                <a:tc>
                  <a:txBody>
                    <a:bodyPr/>
                    <a:lstStyle/>
                    <a:p>
                      <a:pPr marL="0" marR="0" algn="l">
                        <a:lnSpc>
                          <a:spcPct val="107000"/>
                        </a:lnSpc>
                        <a:spcBef>
                          <a:spcPts val="0"/>
                        </a:spcBef>
                        <a:spcAft>
                          <a:spcPts val="0"/>
                        </a:spcAft>
                      </a:pPr>
                      <a:r>
                        <a:rPr lang="en-US" sz="800" dirty="0">
                          <a:effectLst/>
                        </a:rPr>
                        <a:t>Action Plan for any Area that is (Each SI will need to create the cut-off threshold)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Area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Action Plan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Measure of Plan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Person(s) Responsible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159263438"/>
                  </a:ext>
                </a:extLst>
              </a:tr>
              <a:tr h="151351">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4036361336"/>
                  </a:ext>
                </a:extLst>
              </a:tr>
              <a:tr h="151351">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781142375"/>
                  </a:ext>
                </a:extLst>
              </a:tr>
              <a:tr h="151351">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768561377"/>
                  </a:ext>
                </a:extLst>
              </a:tr>
            </a:tbl>
          </a:graphicData>
        </a:graphic>
      </p:graphicFrame>
      <p:sp>
        <p:nvSpPr>
          <p:cNvPr id="4" name="Slide Number Placeholder 3">
            <a:extLst>
              <a:ext uri="{FF2B5EF4-FFF2-40B4-BE49-F238E27FC236}">
                <a16:creationId xmlns:a16="http://schemas.microsoft.com/office/drawing/2014/main" id="{01D835B7-2467-4EE3-98CE-A57159702017}"/>
              </a:ext>
            </a:extLst>
          </p:cNvPr>
          <p:cNvSpPr>
            <a:spLocks noGrp="1"/>
          </p:cNvSpPr>
          <p:nvPr>
            <p:ph type="sldNum" sz="quarter" idx="12"/>
          </p:nvPr>
        </p:nvSpPr>
        <p:spPr/>
        <p:txBody>
          <a:bodyPr/>
          <a:lstStyle/>
          <a:p>
            <a:fld id="{485123A2-5151-4DF4-A180-45B2E46236E0}" type="slidenum">
              <a:rPr lang="en-US" smtClean="0"/>
              <a:t>16</a:t>
            </a:fld>
            <a:endParaRPr lang="en-US" dirty="0"/>
          </a:p>
        </p:txBody>
      </p:sp>
      <p:pic>
        <p:nvPicPr>
          <p:cNvPr id="5122" name="Picture 1">
            <a:extLst>
              <a:ext uri="{FF2B5EF4-FFF2-40B4-BE49-F238E27FC236}">
                <a16:creationId xmlns:a16="http://schemas.microsoft.com/office/drawing/2014/main" id="{5E011458-6EBC-47C8-A22D-04BC57A48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154" y="2289810"/>
            <a:ext cx="42100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2">
            <a:extLst>
              <a:ext uri="{FF2B5EF4-FFF2-40B4-BE49-F238E27FC236}">
                <a16:creationId xmlns:a16="http://schemas.microsoft.com/office/drawing/2014/main" id="{D2F5D0A7-68C5-4867-AB9C-E947C4B79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09" y="3947478"/>
            <a:ext cx="16859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58;p10" descr="https://formazione.cripionieri.it/graphics/imgs/sys/omino_firma.jpg">
            <a:extLst>
              <a:ext uri="{FF2B5EF4-FFF2-40B4-BE49-F238E27FC236}">
                <a16:creationId xmlns:a16="http://schemas.microsoft.com/office/drawing/2014/main" id="{6E1D2293-3367-4219-9447-438C33C5AF47}"/>
              </a:ext>
            </a:extLst>
          </p:cNvPr>
          <p:cNvPicPr preferRelativeResize="0"/>
          <p:nvPr/>
        </p:nvPicPr>
        <p:blipFill rotWithShape="1">
          <a:blip r:embed="rId4">
            <a:alphaModFix/>
          </a:blip>
          <a:srcRect/>
          <a:stretch/>
        </p:blipFill>
        <p:spPr>
          <a:xfrm>
            <a:off x="7058849" y="80029"/>
            <a:ext cx="1456501" cy="1575702"/>
          </a:xfrm>
          <a:prstGeom prst="rect">
            <a:avLst/>
          </a:prstGeom>
          <a:noFill/>
          <a:ln>
            <a:noFill/>
          </a:ln>
        </p:spPr>
      </p:pic>
      <p:sp>
        <p:nvSpPr>
          <p:cNvPr id="11" name="Footer Placeholder 3">
            <a:extLst>
              <a:ext uri="{FF2B5EF4-FFF2-40B4-BE49-F238E27FC236}">
                <a16:creationId xmlns:a16="http://schemas.microsoft.com/office/drawing/2014/main" id="{C4087F95-D1B6-BC4B-87B0-7FA8B6B4A0C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94010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4259-F3CC-4E30-BDF1-84846631249B}"/>
              </a:ext>
            </a:extLst>
          </p:cNvPr>
          <p:cNvSpPr>
            <a:spLocks noGrp="1"/>
          </p:cNvSpPr>
          <p:nvPr>
            <p:ph type="title"/>
          </p:nvPr>
        </p:nvSpPr>
        <p:spPr/>
        <p:txBody>
          <a:bodyPr/>
          <a:lstStyle/>
          <a:p>
            <a:r>
              <a:rPr lang="en-US" dirty="0"/>
              <a:t>ACGME Survey Data – </a:t>
            </a:r>
            <a:br>
              <a:rPr lang="en-US" dirty="0"/>
            </a:br>
            <a:r>
              <a:rPr lang="en-US" dirty="0"/>
              <a:t>Faculty</a:t>
            </a:r>
          </a:p>
        </p:txBody>
      </p:sp>
      <p:graphicFrame>
        <p:nvGraphicFramePr>
          <p:cNvPr id="5" name="Content Placeholder 4">
            <a:extLst>
              <a:ext uri="{FF2B5EF4-FFF2-40B4-BE49-F238E27FC236}">
                <a16:creationId xmlns:a16="http://schemas.microsoft.com/office/drawing/2014/main" id="{8247D6AD-3EEB-430B-8893-28AF177301CD}"/>
              </a:ext>
            </a:extLst>
          </p:cNvPr>
          <p:cNvGraphicFramePr>
            <a:graphicFrameLocks noGrp="1"/>
          </p:cNvGraphicFramePr>
          <p:nvPr>
            <p:ph idx="1"/>
            <p:extLst>
              <p:ext uri="{D42A27DB-BD31-4B8C-83A1-F6EECF244321}">
                <p14:modId xmlns:p14="http://schemas.microsoft.com/office/powerpoint/2010/main" val="123229845"/>
              </p:ext>
            </p:extLst>
          </p:nvPr>
        </p:nvGraphicFramePr>
        <p:xfrm>
          <a:off x="628649" y="1706880"/>
          <a:ext cx="7886701" cy="4396707"/>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2826342502"/>
                    </a:ext>
                  </a:extLst>
                </a:gridCol>
                <a:gridCol w="1662370">
                  <a:extLst>
                    <a:ext uri="{9D8B030D-6E8A-4147-A177-3AD203B41FA5}">
                      <a16:colId xmlns:a16="http://schemas.microsoft.com/office/drawing/2014/main" val="3492362355"/>
                    </a:ext>
                  </a:extLst>
                </a:gridCol>
                <a:gridCol w="1589205">
                  <a:extLst>
                    <a:ext uri="{9D8B030D-6E8A-4147-A177-3AD203B41FA5}">
                      <a16:colId xmlns:a16="http://schemas.microsoft.com/office/drawing/2014/main" val="3002480227"/>
                    </a:ext>
                  </a:extLst>
                </a:gridCol>
                <a:gridCol w="1437601">
                  <a:extLst>
                    <a:ext uri="{9D8B030D-6E8A-4147-A177-3AD203B41FA5}">
                      <a16:colId xmlns:a16="http://schemas.microsoft.com/office/drawing/2014/main" val="3541962634"/>
                    </a:ext>
                  </a:extLst>
                </a:gridCol>
                <a:gridCol w="1305112">
                  <a:extLst>
                    <a:ext uri="{9D8B030D-6E8A-4147-A177-3AD203B41FA5}">
                      <a16:colId xmlns:a16="http://schemas.microsoft.com/office/drawing/2014/main" val="3487392486"/>
                    </a:ext>
                  </a:extLst>
                </a:gridCol>
              </a:tblGrid>
              <a:tr h="220980">
                <a:tc>
                  <a:txBody>
                    <a:bodyPr/>
                    <a:lstStyle/>
                    <a:p>
                      <a:pPr marL="0" marR="0" algn="l">
                        <a:lnSpc>
                          <a:spcPct val="107000"/>
                        </a:lnSpc>
                        <a:spcBef>
                          <a:spcPts val="0"/>
                        </a:spcBef>
                        <a:spcAft>
                          <a:spcPts val="0"/>
                        </a:spcAft>
                      </a:pPr>
                      <a:r>
                        <a:rPr lang="en-US" sz="1000" dirty="0">
                          <a:effectLst/>
                        </a:rPr>
                        <a:t>Faculty Survey Results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Trends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14397853"/>
                  </a:ext>
                </a:extLst>
              </a:tr>
              <a:tr h="636446">
                <a:tc>
                  <a:txBody>
                    <a:bodyPr/>
                    <a:lstStyle/>
                    <a:p>
                      <a:pPr marL="0" marR="0" algn="l">
                        <a:lnSpc>
                          <a:spcPct val="107000"/>
                        </a:lnSpc>
                        <a:spcBef>
                          <a:spcPts val="0"/>
                        </a:spcBef>
                        <a:spcAft>
                          <a:spcPts val="0"/>
                        </a:spcAft>
                      </a:pPr>
                      <a:r>
                        <a:rPr lang="en-US" sz="1000" dirty="0">
                          <a:effectLst/>
                        </a:rPr>
                        <a:t>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gridSpan="3">
                  <a:txBody>
                    <a:bodyPr/>
                    <a:lstStyle/>
                    <a:p>
                      <a:pPr marL="0" marR="0" algn="l"/>
                      <a:r>
                        <a:rPr lang="en-US" sz="900" dirty="0">
                          <a:effectLst/>
                        </a:rPr>
                        <a:t>Put the score that you find at the top of your ACGME Survey</a:t>
                      </a:r>
                      <a:endParaRPr lang="en-US" sz="1000" dirty="0">
                        <a:effectLst/>
                      </a:endParaRPr>
                    </a:p>
                    <a:p>
                      <a:pPr marL="0" marR="0" algn="l"/>
                      <a:r>
                        <a:rPr lang="en-US" sz="900" dirty="0">
                          <a:effectLst/>
                        </a:rPr>
                        <a:t> </a:t>
                      </a:r>
                      <a:endParaRPr lang="en-US" sz="1000" dirty="0">
                        <a:effectLst/>
                      </a:endParaRPr>
                    </a:p>
                    <a:p>
                      <a:pPr marL="0" marR="0" algn="l"/>
                      <a:r>
                        <a:rPr lang="en-US" sz="900" dirty="0">
                          <a:effectLst/>
                        </a:rPr>
                        <a:t> </a:t>
                      </a:r>
                      <a:endParaRPr lang="en-US" sz="1000" dirty="0">
                        <a:effectLst/>
                      </a:endParaRPr>
                    </a:p>
                    <a:p>
                      <a:pPr marL="0" marR="0" algn="l"/>
                      <a:r>
                        <a:rPr lang="en-US" sz="900" dirty="0">
                          <a:effectLst/>
                        </a:rPr>
                        <a:t> </a:t>
                      </a:r>
                    </a:p>
                    <a:p>
                      <a:pPr marL="0" marR="0" algn="l"/>
                      <a:endParaRPr lang="en-US" sz="900" dirty="0">
                        <a:effectLst/>
                      </a:endParaRPr>
                    </a:p>
                    <a:p>
                      <a:pPr marL="0" marR="0" algn="l"/>
                      <a:endParaRPr lang="en-US" sz="900" dirty="0">
                        <a:effectLst/>
                      </a:endParaRPr>
                    </a:p>
                    <a:p>
                      <a:pPr marL="0" marR="0" algn="l"/>
                      <a:endParaRPr lang="en-US" sz="1000" dirty="0">
                        <a:effectLst/>
                      </a:endParaRPr>
                    </a:p>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a:txBody>
                    <a:bodyPr/>
                    <a:lstStyle/>
                    <a:p>
                      <a:pPr marL="0" marR="0" algn="l"/>
                      <a:r>
                        <a:rPr lang="en-US" sz="900" dirty="0">
                          <a:effectLst/>
                        </a:rPr>
                        <a:t>Up, Consistent, Down or Up and Down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562971528"/>
                  </a:ext>
                </a:extLst>
              </a:tr>
              <a:tr h="161690">
                <a:tc>
                  <a:txBody>
                    <a:bodyPr/>
                    <a:lstStyle/>
                    <a:p>
                      <a:pPr marL="0" marR="0" algn="l">
                        <a:lnSpc>
                          <a:spcPct val="107000"/>
                        </a:lnSpc>
                        <a:spcBef>
                          <a:spcPts val="0"/>
                        </a:spcBef>
                        <a:spcAft>
                          <a:spcPts val="0"/>
                        </a:spcAft>
                      </a:pPr>
                      <a:r>
                        <a:rPr lang="en-US" sz="900" dirty="0">
                          <a:effectLst/>
                        </a:rPr>
                        <a:t>Faculty Supervision &amp; Training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320218930"/>
                  </a:ext>
                </a:extLst>
              </a:tr>
              <a:tr h="161690">
                <a:tc>
                  <a:txBody>
                    <a:bodyPr/>
                    <a:lstStyle/>
                    <a:p>
                      <a:pPr marL="0" marR="0" algn="l">
                        <a:lnSpc>
                          <a:spcPct val="107000"/>
                        </a:lnSpc>
                        <a:spcBef>
                          <a:spcPts val="0"/>
                        </a:spcBef>
                        <a:spcAft>
                          <a:spcPts val="0"/>
                        </a:spcAft>
                      </a:pPr>
                      <a:r>
                        <a:rPr lang="en-US" sz="900" dirty="0">
                          <a:effectLst/>
                        </a:rPr>
                        <a:t>Educational Content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804059437"/>
                  </a:ext>
                </a:extLst>
              </a:tr>
              <a:tr h="161690">
                <a:tc>
                  <a:txBody>
                    <a:bodyPr/>
                    <a:lstStyle/>
                    <a:p>
                      <a:pPr marL="0" marR="0" algn="l">
                        <a:lnSpc>
                          <a:spcPct val="107000"/>
                        </a:lnSpc>
                        <a:spcBef>
                          <a:spcPts val="0"/>
                        </a:spcBef>
                        <a:spcAft>
                          <a:spcPts val="0"/>
                        </a:spcAft>
                      </a:pPr>
                      <a:r>
                        <a:rPr lang="en-US" sz="900" dirty="0">
                          <a:effectLst/>
                        </a:rPr>
                        <a:t>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932819769"/>
                  </a:ext>
                </a:extLst>
              </a:tr>
              <a:tr h="161690">
                <a:tc>
                  <a:txBody>
                    <a:bodyPr/>
                    <a:lstStyle/>
                    <a:p>
                      <a:pPr marL="0" marR="0" algn="l">
                        <a:lnSpc>
                          <a:spcPct val="107000"/>
                        </a:lnSpc>
                        <a:spcBef>
                          <a:spcPts val="0"/>
                        </a:spcBef>
                        <a:spcAft>
                          <a:spcPts val="0"/>
                        </a:spcAft>
                      </a:pPr>
                      <a:r>
                        <a:rPr lang="en-US" sz="900" dirty="0">
                          <a:effectLst/>
                        </a:rPr>
                        <a:t>Patient Safety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863704268"/>
                  </a:ext>
                </a:extLst>
              </a:tr>
              <a:tr h="161690">
                <a:tc>
                  <a:txBody>
                    <a:bodyPr/>
                    <a:lstStyle/>
                    <a:p>
                      <a:pPr marL="0" marR="0" algn="l">
                        <a:lnSpc>
                          <a:spcPct val="107000"/>
                        </a:lnSpc>
                        <a:spcBef>
                          <a:spcPts val="0"/>
                        </a:spcBef>
                        <a:spcAft>
                          <a:spcPts val="0"/>
                        </a:spcAft>
                      </a:pPr>
                      <a:r>
                        <a:rPr lang="en-US" sz="900" dirty="0">
                          <a:effectLst/>
                        </a:rPr>
                        <a:t>Teamwork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475276999"/>
                  </a:ext>
                </a:extLst>
              </a:tr>
              <a:tr h="477335">
                <a:tc>
                  <a:txBody>
                    <a:bodyPr/>
                    <a:lstStyle/>
                    <a:p>
                      <a:pPr marL="0" marR="0" algn="l">
                        <a:lnSpc>
                          <a:spcPct val="107000"/>
                        </a:lnSpc>
                        <a:spcBef>
                          <a:spcPts val="0"/>
                        </a:spcBef>
                        <a:spcAft>
                          <a:spcPts val="0"/>
                        </a:spcAft>
                      </a:pPr>
                      <a:r>
                        <a:rPr lang="en-US" sz="1000" dirty="0">
                          <a:effectLst/>
                        </a:rPr>
                        <a:t>Overall Evaluation of Program</a:t>
                      </a:r>
                    </a:p>
                    <a:p>
                      <a:pPr marL="0" marR="0" algn="l">
                        <a:lnSpc>
                          <a:spcPct val="107000"/>
                        </a:lnSpc>
                        <a:spcBef>
                          <a:spcPts val="0"/>
                        </a:spcBef>
                        <a:spcAft>
                          <a:spcPts val="0"/>
                        </a:spcAft>
                      </a:pPr>
                      <a:endParaRPr lang="en-US" sz="1000" dirty="0">
                        <a:effectLst/>
                      </a:endParaRPr>
                    </a:p>
                    <a:p>
                      <a:pPr marL="0" marR="0" algn="l">
                        <a:lnSpc>
                          <a:spcPct val="107000"/>
                        </a:lnSpc>
                        <a:spcBef>
                          <a:spcPts val="0"/>
                        </a:spcBef>
                        <a:spcAft>
                          <a:spcPts val="0"/>
                        </a:spcAft>
                      </a:pPr>
                      <a:endParaRPr lang="en-US" sz="1000" dirty="0">
                        <a:effectLst/>
                      </a:endParaRPr>
                    </a:p>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Very Negative:</a:t>
                      </a:r>
                      <a:endParaRPr lang="en-US" sz="1000" dirty="0">
                        <a:effectLst/>
                      </a:endParaRPr>
                    </a:p>
                    <a:p>
                      <a:pPr marL="0" marR="0" algn="l">
                        <a:spcBef>
                          <a:spcPts val="0"/>
                        </a:spcBef>
                        <a:spcAft>
                          <a:spcPts val="0"/>
                        </a:spcAft>
                      </a:pPr>
                      <a:r>
                        <a:rPr lang="en-US" sz="900" dirty="0">
                          <a:effectLst/>
                        </a:rPr>
                        <a:t>Negative:</a:t>
                      </a:r>
                      <a:endParaRPr lang="en-US" sz="1000" dirty="0">
                        <a:effectLst/>
                      </a:endParaRPr>
                    </a:p>
                    <a:p>
                      <a:pPr marL="0" marR="0" algn="l">
                        <a:spcBef>
                          <a:spcPts val="0"/>
                        </a:spcBef>
                        <a:spcAft>
                          <a:spcPts val="0"/>
                        </a:spcAft>
                      </a:pPr>
                      <a:r>
                        <a:rPr lang="en-US" sz="900" dirty="0">
                          <a:effectLst/>
                        </a:rPr>
                        <a:t>Neutral: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gridSpan="3">
                  <a:txBody>
                    <a:bodyPr/>
                    <a:lstStyle/>
                    <a:p>
                      <a:pPr marL="0" marR="0" algn="l"/>
                      <a:r>
                        <a:rPr lang="en-US" sz="900" dirty="0">
                          <a:effectLst/>
                        </a:rPr>
                        <a:t>Discuss Action Plans for Investigating Low Scores: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090085"/>
                  </a:ext>
                </a:extLst>
              </a:tr>
              <a:tr h="446323">
                <a:tc>
                  <a:txBody>
                    <a:bodyPr/>
                    <a:lstStyle/>
                    <a:p>
                      <a:pPr marL="0" marR="0" algn="l">
                        <a:lnSpc>
                          <a:spcPct val="107000"/>
                        </a:lnSpc>
                        <a:spcBef>
                          <a:spcPts val="0"/>
                        </a:spcBef>
                        <a:spcAft>
                          <a:spcPts val="0"/>
                        </a:spcAft>
                      </a:pPr>
                      <a:r>
                        <a:rPr lang="en-US" sz="800" dirty="0">
                          <a:effectLst/>
                        </a:rPr>
                        <a:t>Concerning Trends: Discuss 3-year trends or significant drops in any one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gridSpan="4">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3873173"/>
                  </a:ext>
                </a:extLst>
              </a:tr>
              <a:tr h="446323">
                <a:tc>
                  <a:txBody>
                    <a:bodyPr/>
                    <a:lstStyle/>
                    <a:p>
                      <a:pPr marL="0" marR="0" algn="l">
                        <a:lnSpc>
                          <a:spcPct val="107000"/>
                        </a:lnSpc>
                        <a:spcBef>
                          <a:spcPts val="0"/>
                        </a:spcBef>
                        <a:spcAft>
                          <a:spcPts val="0"/>
                        </a:spcAft>
                      </a:pPr>
                      <a:r>
                        <a:rPr lang="en-US" sz="800" dirty="0">
                          <a:effectLst/>
                        </a:rPr>
                        <a:t>Action Plan for any Area that is (Each SI will need to create the cut-off threshold)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Area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Action Plan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Measure of Plan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Person(s) Responsible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037758571"/>
                  </a:ext>
                </a:extLst>
              </a:tr>
              <a:tr h="179590">
                <a:tc>
                  <a:txBody>
                    <a:bodyPr/>
                    <a:lstStyle/>
                    <a:p>
                      <a:pPr marL="0" marR="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708412303"/>
                  </a:ext>
                </a:extLst>
              </a:tr>
              <a:tr h="179590">
                <a:tc>
                  <a:txBody>
                    <a:bodyPr/>
                    <a:lstStyle/>
                    <a:p>
                      <a:pPr marL="0" marR="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gridSpan="3">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872759"/>
                  </a:ext>
                </a:extLst>
              </a:tr>
              <a:tr h="179590">
                <a:tc>
                  <a:txBody>
                    <a:bodyPr/>
                    <a:lstStyle/>
                    <a:p>
                      <a:pPr marL="0" marR="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spcBef>
                          <a:spcPts val="0"/>
                        </a:spcBef>
                        <a:spcAft>
                          <a:spcPts val="0"/>
                        </a:spcAft>
                      </a:pPr>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gridSpan="3">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8248948"/>
                  </a:ext>
                </a:extLst>
              </a:tr>
            </a:tbl>
          </a:graphicData>
        </a:graphic>
      </p:graphicFrame>
      <p:sp>
        <p:nvSpPr>
          <p:cNvPr id="4" name="Slide Number Placeholder 3">
            <a:extLst>
              <a:ext uri="{FF2B5EF4-FFF2-40B4-BE49-F238E27FC236}">
                <a16:creationId xmlns:a16="http://schemas.microsoft.com/office/drawing/2014/main" id="{025E93AB-40E2-45BA-936A-4F9E76DDAF0D}"/>
              </a:ext>
            </a:extLst>
          </p:cNvPr>
          <p:cNvSpPr>
            <a:spLocks noGrp="1"/>
          </p:cNvSpPr>
          <p:nvPr>
            <p:ph type="sldNum" sz="quarter" idx="12"/>
          </p:nvPr>
        </p:nvSpPr>
        <p:spPr/>
        <p:txBody>
          <a:bodyPr/>
          <a:lstStyle/>
          <a:p>
            <a:fld id="{485123A2-5151-4DF4-A180-45B2E46236E0}" type="slidenum">
              <a:rPr lang="en-US" smtClean="0"/>
              <a:t>17</a:t>
            </a:fld>
            <a:endParaRPr lang="en-US" dirty="0"/>
          </a:p>
        </p:txBody>
      </p:sp>
      <p:pic>
        <p:nvPicPr>
          <p:cNvPr id="6145" name="Picture 4">
            <a:extLst>
              <a:ext uri="{FF2B5EF4-FFF2-40B4-BE49-F238E27FC236}">
                <a16:creationId xmlns:a16="http://schemas.microsoft.com/office/drawing/2014/main" id="{E266C2FA-E076-4046-B74E-3BE1BCA1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1" y="4206558"/>
            <a:ext cx="16859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5">
            <a:extLst>
              <a:ext uri="{FF2B5EF4-FFF2-40B4-BE49-F238E27FC236}">
                <a16:creationId xmlns:a16="http://schemas.microsoft.com/office/drawing/2014/main" id="{298E6DD6-C6B6-4A0C-8A66-231F84E2A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672" y="2122487"/>
            <a:ext cx="42862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58;p10" descr="https://formazione.cripionieri.it/graphics/imgs/sys/omino_firma.jpg">
            <a:extLst>
              <a:ext uri="{FF2B5EF4-FFF2-40B4-BE49-F238E27FC236}">
                <a16:creationId xmlns:a16="http://schemas.microsoft.com/office/drawing/2014/main" id="{5116F39A-69A8-4C77-81EF-6C4421CFDCB4}"/>
              </a:ext>
            </a:extLst>
          </p:cNvPr>
          <p:cNvPicPr preferRelativeResize="0"/>
          <p:nvPr/>
        </p:nvPicPr>
        <p:blipFill rotWithShape="1">
          <a:blip r:embed="rId4">
            <a:alphaModFix/>
          </a:blip>
          <a:srcRect/>
          <a:stretch/>
        </p:blipFill>
        <p:spPr>
          <a:xfrm>
            <a:off x="7055145" y="119392"/>
            <a:ext cx="1460205" cy="1579710"/>
          </a:xfrm>
          <a:prstGeom prst="rect">
            <a:avLst/>
          </a:prstGeom>
          <a:noFill/>
          <a:ln>
            <a:noFill/>
          </a:ln>
        </p:spPr>
      </p:pic>
      <p:sp>
        <p:nvSpPr>
          <p:cNvPr id="9" name="Footer Placeholder 3">
            <a:extLst>
              <a:ext uri="{FF2B5EF4-FFF2-40B4-BE49-F238E27FC236}">
                <a16:creationId xmlns:a16="http://schemas.microsoft.com/office/drawing/2014/main" id="{5BFE7BF0-3FE2-734E-A5CD-18E5E5C785F7}"/>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73432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64C6-6CCE-4B88-8ABD-57C8A1D937F2}"/>
              </a:ext>
            </a:extLst>
          </p:cNvPr>
          <p:cNvSpPr>
            <a:spLocks noGrp="1"/>
          </p:cNvSpPr>
          <p:nvPr>
            <p:ph type="title"/>
          </p:nvPr>
        </p:nvSpPr>
        <p:spPr/>
        <p:txBody>
          <a:bodyPr/>
          <a:lstStyle/>
          <a:p>
            <a:r>
              <a:rPr lang="en-US" dirty="0"/>
              <a:t>Written Evaluations of Program</a:t>
            </a:r>
          </a:p>
        </p:txBody>
      </p:sp>
      <p:sp>
        <p:nvSpPr>
          <p:cNvPr id="3" name="Content Placeholder 2">
            <a:extLst>
              <a:ext uri="{FF2B5EF4-FFF2-40B4-BE49-F238E27FC236}">
                <a16:creationId xmlns:a16="http://schemas.microsoft.com/office/drawing/2014/main" id="{24C38363-2C42-4FEC-91A5-293041855CF7}"/>
              </a:ext>
            </a:extLst>
          </p:cNvPr>
          <p:cNvSpPr>
            <a:spLocks noGrp="1"/>
          </p:cNvSpPr>
          <p:nvPr>
            <p:ph idx="1"/>
          </p:nvPr>
        </p:nvSpPr>
        <p:spPr/>
        <p:txBody>
          <a:bodyPr/>
          <a:lstStyle/>
          <a:p>
            <a:r>
              <a:rPr lang="en-US" dirty="0"/>
              <a:t>Internal program evaluations</a:t>
            </a:r>
          </a:p>
        </p:txBody>
      </p:sp>
      <p:graphicFrame>
        <p:nvGraphicFramePr>
          <p:cNvPr id="4" name="Table 3">
            <a:extLst>
              <a:ext uri="{FF2B5EF4-FFF2-40B4-BE49-F238E27FC236}">
                <a16:creationId xmlns:a16="http://schemas.microsoft.com/office/drawing/2014/main" id="{6410E629-CDD9-4BB0-88D9-405A221D9483}"/>
              </a:ext>
            </a:extLst>
          </p:cNvPr>
          <p:cNvGraphicFramePr>
            <a:graphicFrameLocks noGrp="1"/>
          </p:cNvGraphicFramePr>
          <p:nvPr>
            <p:extLst>
              <p:ext uri="{D42A27DB-BD31-4B8C-83A1-F6EECF244321}">
                <p14:modId xmlns:p14="http://schemas.microsoft.com/office/powerpoint/2010/main" val="4009114901"/>
              </p:ext>
            </p:extLst>
          </p:nvPr>
        </p:nvGraphicFramePr>
        <p:xfrm>
          <a:off x="689610" y="2516060"/>
          <a:ext cx="7886701" cy="912940"/>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3885267658"/>
                    </a:ext>
                  </a:extLst>
                </a:gridCol>
                <a:gridCol w="1662370">
                  <a:extLst>
                    <a:ext uri="{9D8B030D-6E8A-4147-A177-3AD203B41FA5}">
                      <a16:colId xmlns:a16="http://schemas.microsoft.com/office/drawing/2014/main" val="946623112"/>
                    </a:ext>
                  </a:extLst>
                </a:gridCol>
                <a:gridCol w="1589205">
                  <a:extLst>
                    <a:ext uri="{9D8B030D-6E8A-4147-A177-3AD203B41FA5}">
                      <a16:colId xmlns:a16="http://schemas.microsoft.com/office/drawing/2014/main" val="1340000220"/>
                    </a:ext>
                  </a:extLst>
                </a:gridCol>
                <a:gridCol w="1437601">
                  <a:extLst>
                    <a:ext uri="{9D8B030D-6E8A-4147-A177-3AD203B41FA5}">
                      <a16:colId xmlns:a16="http://schemas.microsoft.com/office/drawing/2014/main" val="2209810338"/>
                    </a:ext>
                  </a:extLst>
                </a:gridCol>
                <a:gridCol w="1305112">
                  <a:extLst>
                    <a:ext uri="{9D8B030D-6E8A-4147-A177-3AD203B41FA5}">
                      <a16:colId xmlns:a16="http://schemas.microsoft.com/office/drawing/2014/main" val="986627643"/>
                    </a:ext>
                  </a:extLst>
                </a:gridCol>
              </a:tblGrid>
              <a:tr h="308380">
                <a:tc>
                  <a:txBody>
                    <a:bodyPr/>
                    <a:lstStyle/>
                    <a:p>
                      <a:pPr marL="0" marR="0" lvl="0" indent="0" algn="l">
                        <a:lnSpc>
                          <a:spcPct val="107000"/>
                        </a:lnSpc>
                        <a:spcBef>
                          <a:spcPts val="0"/>
                        </a:spcBef>
                        <a:spcAft>
                          <a:spcPts val="0"/>
                        </a:spcAft>
                        <a:buSzPts val="1200"/>
                        <a:buFont typeface="+mj-lt"/>
                        <a:buNone/>
                      </a:pPr>
                      <a:r>
                        <a:rPr lang="en-US" sz="1000" dirty="0">
                          <a:effectLst/>
                        </a:rPr>
                        <a:t>H. Written Evaluations of the Program (Internal)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900" dirty="0">
                          <a:effectLst/>
                        </a:rPr>
                        <a:t>Discuss findings from the trainee survey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Action plans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Discuss findings from the faculty survey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900" dirty="0">
                          <a:effectLst/>
                        </a:rPr>
                        <a:t>Action plans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784760069"/>
                  </a:ext>
                </a:extLst>
              </a:tr>
              <a:tr h="437369">
                <a:tc>
                  <a:txBody>
                    <a:bodyPr/>
                    <a:lstStyle/>
                    <a:p>
                      <a:pPr marL="0" marR="0" algn="l">
                        <a:lnSpc>
                          <a:spcPct val="107000"/>
                        </a:lnSpc>
                        <a:spcBef>
                          <a:spcPts val="0"/>
                        </a:spcBef>
                        <a:spcAft>
                          <a:spcPts val="0"/>
                        </a:spcAft>
                      </a:pPr>
                      <a:r>
                        <a:rPr lang="en-US" sz="900" dirty="0">
                          <a:effectLst/>
                        </a:rPr>
                        <a:t>When was the internal survey administered? __________________</a:t>
                      </a:r>
                      <a:endParaRPr lang="en-US" sz="1000" dirty="0">
                        <a:effectLst/>
                      </a:endParaRPr>
                    </a:p>
                    <a:p>
                      <a:pPr marL="0" marR="0" algn="l">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b"/>
                </a:tc>
                <a:tc>
                  <a:txBody>
                    <a:bodyPr/>
                    <a:lstStyle/>
                    <a:p>
                      <a:pPr marL="0" marR="0" algn="l"/>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a:txBody>
                    <a:bodyPr/>
                    <a:lstStyle/>
                    <a:p>
                      <a:pPr marL="0" marR="0" algn="l"/>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110627501"/>
                  </a:ext>
                </a:extLst>
              </a:tr>
            </a:tbl>
          </a:graphicData>
        </a:graphic>
      </p:graphicFrame>
      <p:sp>
        <p:nvSpPr>
          <p:cNvPr id="6" name="Slide Number Placeholder 3">
            <a:extLst>
              <a:ext uri="{FF2B5EF4-FFF2-40B4-BE49-F238E27FC236}">
                <a16:creationId xmlns:a16="http://schemas.microsoft.com/office/drawing/2014/main" id="{1F9ED953-9300-4370-998E-2DEBAE296645}"/>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18</a:t>
            </a:fld>
            <a:endParaRPr lang="en-US" dirty="0"/>
          </a:p>
        </p:txBody>
      </p:sp>
      <p:pic>
        <p:nvPicPr>
          <p:cNvPr id="7" name="Google Shape;330;p38" descr="http://www.survey-reviews.net/wp-content/uploads/2012/09/Survey1.png">
            <a:extLst>
              <a:ext uri="{FF2B5EF4-FFF2-40B4-BE49-F238E27FC236}">
                <a16:creationId xmlns:a16="http://schemas.microsoft.com/office/drawing/2014/main" id="{1633F594-4977-41EC-83DA-D45B8BC4AC67}"/>
              </a:ext>
            </a:extLst>
          </p:cNvPr>
          <p:cNvPicPr preferRelativeResize="0"/>
          <p:nvPr/>
        </p:nvPicPr>
        <p:blipFill rotWithShape="1">
          <a:blip r:embed="rId2">
            <a:alphaModFix/>
          </a:blip>
          <a:srcRect/>
          <a:stretch/>
        </p:blipFill>
        <p:spPr>
          <a:xfrm>
            <a:off x="6526007" y="3957510"/>
            <a:ext cx="2019824" cy="1606973"/>
          </a:xfrm>
          <a:prstGeom prst="rect">
            <a:avLst/>
          </a:prstGeom>
          <a:noFill/>
          <a:ln>
            <a:noFill/>
          </a:ln>
        </p:spPr>
      </p:pic>
      <p:sp>
        <p:nvSpPr>
          <p:cNvPr id="8" name="Footer Placeholder 3">
            <a:extLst>
              <a:ext uri="{FF2B5EF4-FFF2-40B4-BE49-F238E27FC236}">
                <a16:creationId xmlns:a16="http://schemas.microsoft.com/office/drawing/2014/main" id="{D4B2A774-F008-814B-AE32-A599D53B023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76589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60D4-111A-4A4A-AF3B-CAD590241693}"/>
              </a:ext>
            </a:extLst>
          </p:cNvPr>
          <p:cNvSpPr>
            <a:spLocks noGrp="1"/>
          </p:cNvSpPr>
          <p:nvPr>
            <p:ph type="title"/>
          </p:nvPr>
        </p:nvSpPr>
        <p:spPr/>
        <p:txBody>
          <a:bodyPr/>
          <a:lstStyle/>
          <a:p>
            <a:r>
              <a:rPr lang="en-US" dirty="0"/>
              <a:t>Aggregate </a:t>
            </a:r>
            <a:br>
              <a:rPr lang="en-US" dirty="0"/>
            </a:br>
            <a:r>
              <a:rPr lang="en-US" dirty="0"/>
              <a:t>Trainee/Faculty</a:t>
            </a:r>
          </a:p>
        </p:txBody>
      </p:sp>
      <p:graphicFrame>
        <p:nvGraphicFramePr>
          <p:cNvPr id="4" name="Table 4">
            <a:extLst>
              <a:ext uri="{FF2B5EF4-FFF2-40B4-BE49-F238E27FC236}">
                <a16:creationId xmlns:a16="http://schemas.microsoft.com/office/drawing/2014/main" id="{1753EA4E-7D8B-4056-A917-8FA339693296}"/>
              </a:ext>
            </a:extLst>
          </p:cNvPr>
          <p:cNvGraphicFramePr>
            <a:graphicFrameLocks noGrp="1"/>
          </p:cNvGraphicFramePr>
          <p:nvPr>
            <p:ph idx="1"/>
            <p:extLst>
              <p:ext uri="{D42A27DB-BD31-4B8C-83A1-F6EECF244321}">
                <p14:modId xmlns:p14="http://schemas.microsoft.com/office/powerpoint/2010/main" val="1914264601"/>
              </p:ext>
            </p:extLst>
          </p:nvPr>
        </p:nvGraphicFramePr>
        <p:xfrm>
          <a:off x="628650" y="2226469"/>
          <a:ext cx="7886700" cy="1851660"/>
        </p:xfrm>
        <a:graphic>
          <a:graphicData uri="http://schemas.openxmlformats.org/drawingml/2006/table">
            <a:tbl>
              <a:tblPr firstRow="1" bandRow="1">
                <a:tableStyleId>{93296810-A885-4BE3-A3E7-6D5BEEA58F35}</a:tableStyleId>
              </a:tblPr>
              <a:tblGrid>
                <a:gridCol w="3361067">
                  <a:extLst>
                    <a:ext uri="{9D8B030D-6E8A-4147-A177-3AD203B41FA5}">
                      <a16:colId xmlns:a16="http://schemas.microsoft.com/office/drawing/2014/main" val="1433156756"/>
                    </a:ext>
                  </a:extLst>
                </a:gridCol>
                <a:gridCol w="4525633">
                  <a:extLst>
                    <a:ext uri="{9D8B030D-6E8A-4147-A177-3AD203B41FA5}">
                      <a16:colId xmlns:a16="http://schemas.microsoft.com/office/drawing/2014/main" val="804295613"/>
                    </a:ext>
                  </a:extLst>
                </a:gridCol>
              </a:tblGrid>
              <a:tr h="278130">
                <a:tc>
                  <a:txBody>
                    <a:bodyPr/>
                    <a:lstStyle/>
                    <a:p>
                      <a:r>
                        <a:rPr lang="en-US" sz="1100" dirty="0"/>
                        <a:t>Report</a:t>
                      </a:r>
                    </a:p>
                  </a:txBody>
                  <a:tcPr marL="68580" marR="68580" marT="34290" marB="34290"/>
                </a:tc>
                <a:tc>
                  <a:txBody>
                    <a:bodyPr/>
                    <a:lstStyle/>
                    <a:p>
                      <a:r>
                        <a:rPr lang="en-US" sz="1100" dirty="0"/>
                        <a:t>Notes/Source</a:t>
                      </a:r>
                    </a:p>
                  </a:txBody>
                  <a:tcPr marL="68580" marR="68580" marT="34290" marB="34290"/>
                </a:tc>
                <a:extLst>
                  <a:ext uri="{0D108BD9-81ED-4DB2-BD59-A6C34878D82A}">
                    <a16:rowId xmlns:a16="http://schemas.microsoft.com/office/drawing/2014/main" val="649105826"/>
                  </a:ext>
                </a:extLst>
              </a:tr>
              <a:tr h="278130">
                <a:tc>
                  <a:txBody>
                    <a:bodyPr/>
                    <a:lstStyle/>
                    <a:p>
                      <a:r>
                        <a:rPr lang="en-US" sz="1100" dirty="0"/>
                        <a:t>Achievement of the Milestones</a:t>
                      </a:r>
                    </a:p>
                  </a:txBody>
                  <a:tcPr marL="68580" marR="68580" marT="34290" marB="34290"/>
                </a:tc>
                <a:tc>
                  <a:txBody>
                    <a:bodyPr/>
                    <a:lstStyle/>
                    <a:p>
                      <a:r>
                        <a:rPr lang="en-US" sz="1100" dirty="0"/>
                        <a:t>Milestone averages by milestone/training year (see sample)</a:t>
                      </a:r>
                    </a:p>
                  </a:txBody>
                  <a:tcPr marL="68580" marR="68580" marT="34290" marB="34290"/>
                </a:tc>
                <a:extLst>
                  <a:ext uri="{0D108BD9-81ED-4DB2-BD59-A6C34878D82A}">
                    <a16:rowId xmlns:a16="http://schemas.microsoft.com/office/drawing/2014/main" val="1127195232"/>
                  </a:ext>
                </a:extLst>
              </a:tr>
              <a:tr h="278130">
                <a:tc>
                  <a:txBody>
                    <a:bodyPr/>
                    <a:lstStyle/>
                    <a:p>
                      <a:r>
                        <a:rPr lang="en-US" sz="1100" dirty="0"/>
                        <a:t>In-training Exams</a:t>
                      </a:r>
                    </a:p>
                  </a:txBody>
                  <a:tcPr marL="68580" marR="68580" marT="34290" marB="34290"/>
                </a:tc>
                <a:tc>
                  <a:txBody>
                    <a:bodyPr/>
                    <a:lstStyle/>
                    <a:p>
                      <a:r>
                        <a:rPr lang="en-US" sz="1100" dirty="0"/>
                        <a:t>By training year – use the score that compares to their training year</a:t>
                      </a:r>
                    </a:p>
                  </a:txBody>
                  <a:tcPr marL="68580" marR="68580" marT="34290" marB="34290"/>
                </a:tc>
                <a:extLst>
                  <a:ext uri="{0D108BD9-81ED-4DB2-BD59-A6C34878D82A}">
                    <a16:rowId xmlns:a16="http://schemas.microsoft.com/office/drawing/2014/main" val="613345633"/>
                  </a:ext>
                </a:extLst>
              </a:tr>
              <a:tr h="278130">
                <a:tc>
                  <a:txBody>
                    <a:bodyPr/>
                    <a:lstStyle/>
                    <a:p>
                      <a:r>
                        <a:rPr lang="en-US" sz="1100" dirty="0"/>
                        <a:t>Board Pass/Certification Rates</a:t>
                      </a:r>
                    </a:p>
                  </a:txBody>
                  <a:tcPr marL="68580" marR="68580" marT="34290" marB="34290"/>
                </a:tc>
                <a:tc>
                  <a:txBody>
                    <a:bodyPr/>
                    <a:lstStyle/>
                    <a:p>
                      <a:r>
                        <a:rPr lang="en-US" sz="1100" dirty="0"/>
                        <a:t>3 year rolling average for first time takes</a:t>
                      </a:r>
                    </a:p>
                  </a:txBody>
                  <a:tcPr marL="68580" marR="68580" marT="34290" marB="34290"/>
                </a:tc>
                <a:extLst>
                  <a:ext uri="{0D108BD9-81ED-4DB2-BD59-A6C34878D82A}">
                    <a16:rowId xmlns:a16="http://schemas.microsoft.com/office/drawing/2014/main" val="2859675635"/>
                  </a:ext>
                </a:extLst>
              </a:tr>
              <a:tr h="708660">
                <a:tc>
                  <a:txBody>
                    <a:bodyPr/>
                    <a:lstStyle/>
                    <a:p>
                      <a:r>
                        <a:rPr lang="en-US" sz="1100" dirty="0"/>
                        <a:t>Graduate Performance</a:t>
                      </a:r>
                    </a:p>
                  </a:txBody>
                  <a:tcPr marL="68580" marR="68580" marT="34290" marB="34290"/>
                </a:tc>
                <a:tc>
                  <a:txBody>
                    <a:bodyPr/>
                    <a:lstStyle/>
                    <a:p>
                      <a:r>
                        <a:rPr lang="en-US" sz="1100" dirty="0"/>
                        <a:t>Statistics about:</a:t>
                      </a:r>
                    </a:p>
                    <a:p>
                      <a:pPr marL="342900" indent="-342900">
                        <a:buAutoNum type="arabicParenR"/>
                      </a:pPr>
                      <a:r>
                        <a:rPr lang="en-US" sz="1100" dirty="0"/>
                        <a:t>Number Employed</a:t>
                      </a:r>
                    </a:p>
                    <a:p>
                      <a:pPr marL="342900" indent="-342900">
                        <a:buAutoNum type="arabicParenR"/>
                      </a:pPr>
                      <a:r>
                        <a:rPr lang="en-US" sz="1100" dirty="0"/>
                        <a:t>Number in Further Training</a:t>
                      </a:r>
                    </a:p>
                    <a:p>
                      <a:pPr marL="342900" indent="-342900">
                        <a:buAutoNum type="arabicParenR"/>
                      </a:pPr>
                      <a:r>
                        <a:rPr lang="en-US" sz="1100" dirty="0"/>
                        <a:t>Number working in underserved areas</a:t>
                      </a:r>
                    </a:p>
                  </a:txBody>
                  <a:tcPr marL="68580" marR="68580" marT="34290" marB="34290"/>
                </a:tc>
                <a:extLst>
                  <a:ext uri="{0D108BD9-81ED-4DB2-BD59-A6C34878D82A}">
                    <a16:rowId xmlns:a16="http://schemas.microsoft.com/office/drawing/2014/main" val="1898674858"/>
                  </a:ext>
                </a:extLst>
              </a:tr>
            </a:tbl>
          </a:graphicData>
        </a:graphic>
      </p:graphicFrame>
      <p:graphicFrame>
        <p:nvGraphicFramePr>
          <p:cNvPr id="5" name="Table 4">
            <a:extLst>
              <a:ext uri="{FF2B5EF4-FFF2-40B4-BE49-F238E27FC236}">
                <a16:creationId xmlns:a16="http://schemas.microsoft.com/office/drawing/2014/main" id="{6671B7F6-D921-4F3C-AF87-83C77518FA6C}"/>
              </a:ext>
            </a:extLst>
          </p:cNvPr>
          <p:cNvGraphicFramePr>
            <a:graphicFrameLocks/>
          </p:cNvGraphicFramePr>
          <p:nvPr>
            <p:extLst>
              <p:ext uri="{D42A27DB-BD31-4B8C-83A1-F6EECF244321}">
                <p14:modId xmlns:p14="http://schemas.microsoft.com/office/powerpoint/2010/main" val="3256633444"/>
              </p:ext>
            </p:extLst>
          </p:nvPr>
        </p:nvGraphicFramePr>
        <p:xfrm>
          <a:off x="583454" y="4421029"/>
          <a:ext cx="7886700" cy="1463040"/>
        </p:xfrm>
        <a:graphic>
          <a:graphicData uri="http://schemas.openxmlformats.org/drawingml/2006/table">
            <a:tbl>
              <a:tblPr firstRow="1" bandRow="1">
                <a:tableStyleId>{93296810-A885-4BE3-A3E7-6D5BEEA58F35}</a:tableStyleId>
              </a:tblPr>
              <a:tblGrid>
                <a:gridCol w="3417046">
                  <a:extLst>
                    <a:ext uri="{9D8B030D-6E8A-4147-A177-3AD203B41FA5}">
                      <a16:colId xmlns:a16="http://schemas.microsoft.com/office/drawing/2014/main" val="1260822920"/>
                    </a:ext>
                  </a:extLst>
                </a:gridCol>
                <a:gridCol w="4469654">
                  <a:extLst>
                    <a:ext uri="{9D8B030D-6E8A-4147-A177-3AD203B41FA5}">
                      <a16:colId xmlns:a16="http://schemas.microsoft.com/office/drawing/2014/main" val="3685054844"/>
                    </a:ext>
                  </a:extLst>
                </a:gridCol>
              </a:tblGrid>
              <a:tr h="278130">
                <a:tc>
                  <a:txBody>
                    <a:bodyPr/>
                    <a:lstStyle/>
                    <a:p>
                      <a:r>
                        <a:rPr lang="en-US" sz="1100" dirty="0"/>
                        <a:t>Report</a:t>
                      </a:r>
                    </a:p>
                  </a:txBody>
                  <a:tcPr marL="68580" marR="68580" marT="34290" marB="34290"/>
                </a:tc>
                <a:tc>
                  <a:txBody>
                    <a:bodyPr/>
                    <a:lstStyle/>
                    <a:p>
                      <a:r>
                        <a:rPr lang="en-US" sz="1100" dirty="0"/>
                        <a:t>Notes/Source</a:t>
                      </a:r>
                    </a:p>
                  </a:txBody>
                  <a:tcPr marL="68580" marR="68580" marT="34290" marB="34290"/>
                </a:tc>
                <a:extLst>
                  <a:ext uri="{0D108BD9-81ED-4DB2-BD59-A6C34878D82A}">
                    <a16:rowId xmlns:a16="http://schemas.microsoft.com/office/drawing/2014/main" val="1879703857"/>
                  </a:ext>
                </a:extLst>
              </a:tr>
              <a:tr h="278130">
                <a:tc>
                  <a:txBody>
                    <a:bodyPr/>
                    <a:lstStyle/>
                    <a:p>
                      <a:r>
                        <a:rPr lang="en-US" sz="1100" dirty="0"/>
                        <a:t>Evaluation Data</a:t>
                      </a:r>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613172351"/>
                  </a:ext>
                </a:extLst>
              </a:tr>
              <a:tr h="868680">
                <a:tc>
                  <a:txBody>
                    <a:bodyPr/>
                    <a:lstStyle/>
                    <a:p>
                      <a:r>
                        <a:rPr lang="en-US" sz="1100" dirty="0"/>
                        <a:t>Professional Development</a:t>
                      </a:r>
                    </a:p>
                  </a:txBody>
                  <a:tcPr marL="68580" marR="68580" marT="34290" marB="34290"/>
                </a:tc>
                <a:tc>
                  <a:txBody>
                    <a:bodyPr/>
                    <a:lstStyle/>
                    <a:p>
                      <a:r>
                        <a:rPr lang="en-US" sz="1100" dirty="0"/>
                        <a:t>As educators:</a:t>
                      </a:r>
                    </a:p>
                    <a:p>
                      <a:r>
                        <a:rPr lang="en-US" sz="1100" dirty="0"/>
                        <a:t>QI/PS:</a:t>
                      </a:r>
                    </a:p>
                    <a:p>
                      <a:r>
                        <a:rPr lang="en-US" sz="1100" dirty="0"/>
                        <a:t>Practice-based learning:</a:t>
                      </a:r>
                    </a:p>
                    <a:p>
                      <a:r>
                        <a:rPr lang="en-US" sz="1100" dirty="0"/>
                        <a:t>Diversity:</a:t>
                      </a:r>
                    </a:p>
                    <a:p>
                      <a:r>
                        <a:rPr lang="en-US" sz="1100" dirty="0"/>
                        <a:t>Well-being:</a:t>
                      </a:r>
                    </a:p>
                  </a:txBody>
                  <a:tcPr marL="68580" marR="68580" marT="34290" marB="34290"/>
                </a:tc>
                <a:extLst>
                  <a:ext uri="{0D108BD9-81ED-4DB2-BD59-A6C34878D82A}">
                    <a16:rowId xmlns:a16="http://schemas.microsoft.com/office/drawing/2014/main" val="616993522"/>
                  </a:ext>
                </a:extLst>
              </a:tr>
            </a:tbl>
          </a:graphicData>
        </a:graphic>
      </p:graphicFrame>
      <p:sp>
        <p:nvSpPr>
          <p:cNvPr id="7" name="Slide Number Placeholder 3">
            <a:extLst>
              <a:ext uri="{FF2B5EF4-FFF2-40B4-BE49-F238E27FC236}">
                <a16:creationId xmlns:a16="http://schemas.microsoft.com/office/drawing/2014/main" id="{32572583-451F-4784-AE62-FA008A7D83F8}"/>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19</a:t>
            </a:fld>
            <a:endParaRPr lang="en-US" dirty="0"/>
          </a:p>
        </p:txBody>
      </p:sp>
      <p:pic>
        <p:nvPicPr>
          <p:cNvPr id="8" name="Picture 7" descr="A close up of a device&#10;&#10;Description automatically generated">
            <a:extLst>
              <a:ext uri="{FF2B5EF4-FFF2-40B4-BE49-F238E27FC236}">
                <a16:creationId xmlns:a16="http://schemas.microsoft.com/office/drawing/2014/main" id="{F00EE893-D63C-4F5A-A2A4-4F922AB063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31369" y="531885"/>
            <a:ext cx="2638311" cy="1648943"/>
          </a:xfrm>
          <a:prstGeom prst="rect">
            <a:avLst/>
          </a:prstGeom>
        </p:spPr>
      </p:pic>
      <p:sp>
        <p:nvSpPr>
          <p:cNvPr id="9" name="TextBox 8">
            <a:extLst>
              <a:ext uri="{FF2B5EF4-FFF2-40B4-BE49-F238E27FC236}">
                <a16:creationId xmlns:a16="http://schemas.microsoft.com/office/drawing/2014/main" id="{FEED8780-F929-4C45-AE79-EFB1B4EE6CD9}"/>
              </a:ext>
            </a:extLst>
          </p:cNvPr>
          <p:cNvSpPr txBox="1"/>
          <p:nvPr/>
        </p:nvSpPr>
        <p:spPr>
          <a:xfrm>
            <a:off x="7002780" y="1857137"/>
            <a:ext cx="1597226" cy="307777"/>
          </a:xfrm>
          <a:prstGeom prst="rect">
            <a:avLst/>
          </a:prstGeom>
          <a:noFill/>
        </p:spPr>
        <p:txBody>
          <a:bodyPr wrap="square" rtlCol="0">
            <a:spAutoFit/>
          </a:bodyPr>
          <a:lstStyle/>
          <a:p>
            <a:r>
              <a:rPr lang="en-US" sz="700" dirty="0">
                <a:hlinkClick r:id="rId3" tooltip="http://www.sacerdotus.com/2011/12/burden-of-proof.html"/>
              </a:rPr>
              <a:t>This Photo</a:t>
            </a:r>
            <a:r>
              <a:rPr lang="en-US" sz="700" dirty="0"/>
              <a:t> by Unknown Author is licensed under </a:t>
            </a:r>
            <a:r>
              <a:rPr lang="en-US" sz="700" dirty="0">
                <a:hlinkClick r:id="rId4" tooltip="https://creativecommons.org/licenses/by-nc-nd/3.0/"/>
              </a:rPr>
              <a:t>CC BY-NC-ND</a:t>
            </a:r>
            <a:endParaRPr lang="en-US" sz="700" dirty="0"/>
          </a:p>
        </p:txBody>
      </p:sp>
      <p:sp>
        <p:nvSpPr>
          <p:cNvPr id="10" name="Footer Placeholder 3">
            <a:extLst>
              <a:ext uri="{FF2B5EF4-FFF2-40B4-BE49-F238E27FC236}">
                <a16:creationId xmlns:a16="http://schemas.microsoft.com/office/drawing/2014/main" id="{EAD07A04-1B51-3E43-94CE-92031B2BDB3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418714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C4B3EF8-55F5-F44C-B28B-35CA96D505CA}"/>
              </a:ext>
            </a:extLst>
          </p:cNvPr>
          <p:cNvSpPr>
            <a:spLocks noGrp="1"/>
          </p:cNvSpPr>
          <p:nvPr>
            <p:ph type="ftr" idx="11"/>
          </p:nvPr>
        </p:nvSpPr>
        <p:spPr/>
        <p:txBody>
          <a:bodyPr/>
          <a:lstStyle/>
          <a:p>
            <a:r>
              <a:rPr lang="en-US" dirty="0"/>
              <a:t>Presented by Partners in Medical Education, Inc. 2020</a:t>
            </a:r>
          </a:p>
        </p:txBody>
      </p:sp>
      <p:sp>
        <p:nvSpPr>
          <p:cNvPr id="5" name="Slide Number Placeholder 4">
            <a:extLst>
              <a:ext uri="{FF2B5EF4-FFF2-40B4-BE49-F238E27FC236}">
                <a16:creationId xmlns:a16="http://schemas.microsoft.com/office/drawing/2014/main" id="{1235A7EB-A8FB-6248-B5DE-51E95A28347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dirty="0"/>
          </a:p>
        </p:txBody>
      </p:sp>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
        <p:nvSpPr>
          <p:cNvPr id="7" name="TextBox 6">
            <a:extLst>
              <a:ext uri="{FF2B5EF4-FFF2-40B4-BE49-F238E27FC236}">
                <a16:creationId xmlns:a16="http://schemas.microsoft.com/office/drawing/2014/main" id="{D5C7FA90-34FF-DC46-BBA7-7C7181747BAF}"/>
              </a:ext>
            </a:extLst>
          </p:cNvPr>
          <p:cNvSpPr txBox="1"/>
          <p:nvPr/>
        </p:nvSpPr>
        <p:spPr>
          <a:xfrm>
            <a:off x="3733800" y="1752600"/>
            <a:ext cx="4724400" cy="3908762"/>
          </a:xfrm>
          <a:prstGeom prst="rect">
            <a:avLst/>
          </a:prstGeom>
          <a:noFill/>
        </p:spPr>
        <p:txBody>
          <a:bodyPr>
            <a:spAutoFit/>
          </a:bodyPr>
          <a:lstStyle/>
          <a:p>
            <a:pPr>
              <a:defRPr/>
            </a:pPr>
            <a:r>
              <a:rPr lang="en-US" sz="2400" b="1" dirty="0">
                <a:solidFill>
                  <a:srgbClr val="00B050"/>
                </a:solidFill>
                <a:latin typeface="Arial" charset="0"/>
                <a:ea typeface="Arial" charset="0"/>
                <a:cs typeface="Arial" charset="0"/>
              </a:rPr>
              <a:t>Heather Peters, M.Ed, Ph.D</a:t>
            </a: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dirty="0">
                <a:latin typeface="Arial" charset="0"/>
                <a:ea typeface="Arial" charset="0"/>
                <a:cs typeface="Arial" charset="0"/>
              </a:rPr>
              <a:t>GME Director &amp; DIO</a:t>
            </a:r>
            <a:endParaRPr lang="en-US" sz="1600" b="0" dirty="0">
              <a:latin typeface="Arial" charset="0"/>
              <a:ea typeface="Arial" charset="0"/>
              <a:cs typeface="Arial" charset="0"/>
            </a:endParaRP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Institutional and Program accreditation expertise</a:t>
            </a:r>
          </a:p>
          <a:p>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8DC8450E-D3B2-974D-AE41-005ECC294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18499"/>
            <a:ext cx="2369358" cy="3317101"/>
          </a:xfrm>
          <a:prstGeom prst="rect">
            <a:avLst/>
          </a:prstGeom>
        </p:spPr>
      </p:pic>
    </p:spTree>
    <p:extLst>
      <p:ext uri="{BB962C8B-B14F-4D97-AF65-F5344CB8AC3E}">
        <p14:creationId xmlns:p14="http://schemas.microsoft.com/office/powerpoint/2010/main" val="133663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C31B-7978-4560-9FFE-A0C0AB872B9F}"/>
              </a:ext>
            </a:extLst>
          </p:cNvPr>
          <p:cNvSpPr>
            <a:spLocks noGrp="1"/>
          </p:cNvSpPr>
          <p:nvPr>
            <p:ph type="title"/>
          </p:nvPr>
        </p:nvSpPr>
        <p:spPr/>
        <p:txBody>
          <a:bodyPr/>
          <a:lstStyle/>
          <a:p>
            <a:r>
              <a:rPr lang="en-US" dirty="0"/>
              <a:t>Program Metrics</a:t>
            </a:r>
          </a:p>
        </p:txBody>
      </p:sp>
      <p:sp>
        <p:nvSpPr>
          <p:cNvPr id="4" name="Slide Number Placeholder 3">
            <a:extLst>
              <a:ext uri="{FF2B5EF4-FFF2-40B4-BE49-F238E27FC236}">
                <a16:creationId xmlns:a16="http://schemas.microsoft.com/office/drawing/2014/main" id="{0311A3A8-995D-4334-8B7A-0588A57092BC}"/>
              </a:ext>
            </a:extLst>
          </p:cNvPr>
          <p:cNvSpPr>
            <a:spLocks noGrp="1"/>
          </p:cNvSpPr>
          <p:nvPr>
            <p:ph type="sldNum" sz="quarter" idx="12"/>
          </p:nvPr>
        </p:nvSpPr>
        <p:spPr/>
        <p:txBody>
          <a:bodyPr/>
          <a:lstStyle/>
          <a:p>
            <a:fld id="{485123A2-5151-4DF4-A180-45B2E46236E0}" type="slidenum">
              <a:rPr lang="en-US" smtClean="0"/>
              <a:t>20</a:t>
            </a:fld>
            <a:endParaRPr lang="en-US" dirty="0"/>
          </a:p>
        </p:txBody>
      </p:sp>
      <p:graphicFrame>
        <p:nvGraphicFramePr>
          <p:cNvPr id="8" name="Content Placeholder 7">
            <a:extLst>
              <a:ext uri="{FF2B5EF4-FFF2-40B4-BE49-F238E27FC236}">
                <a16:creationId xmlns:a16="http://schemas.microsoft.com/office/drawing/2014/main" id="{58CE1F87-7B71-41F9-AE84-5F8D801D7EAC}"/>
              </a:ext>
            </a:extLst>
          </p:cNvPr>
          <p:cNvGraphicFramePr>
            <a:graphicFrameLocks noGrp="1"/>
          </p:cNvGraphicFramePr>
          <p:nvPr>
            <p:ph idx="1"/>
            <p:extLst>
              <p:ext uri="{D42A27DB-BD31-4B8C-83A1-F6EECF244321}">
                <p14:modId xmlns:p14="http://schemas.microsoft.com/office/powerpoint/2010/main" val="3303126656"/>
              </p:ext>
            </p:extLst>
          </p:nvPr>
        </p:nvGraphicFramePr>
        <p:xfrm>
          <a:off x="628649" y="1860952"/>
          <a:ext cx="7886701" cy="3907391"/>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2152757205"/>
                    </a:ext>
                  </a:extLst>
                </a:gridCol>
                <a:gridCol w="1662370">
                  <a:extLst>
                    <a:ext uri="{9D8B030D-6E8A-4147-A177-3AD203B41FA5}">
                      <a16:colId xmlns:a16="http://schemas.microsoft.com/office/drawing/2014/main" val="4102909509"/>
                    </a:ext>
                  </a:extLst>
                </a:gridCol>
                <a:gridCol w="1589205">
                  <a:extLst>
                    <a:ext uri="{9D8B030D-6E8A-4147-A177-3AD203B41FA5}">
                      <a16:colId xmlns:a16="http://schemas.microsoft.com/office/drawing/2014/main" val="3241767726"/>
                    </a:ext>
                  </a:extLst>
                </a:gridCol>
                <a:gridCol w="1437601">
                  <a:extLst>
                    <a:ext uri="{9D8B030D-6E8A-4147-A177-3AD203B41FA5}">
                      <a16:colId xmlns:a16="http://schemas.microsoft.com/office/drawing/2014/main" val="3506947015"/>
                    </a:ext>
                  </a:extLst>
                </a:gridCol>
                <a:gridCol w="1305112">
                  <a:extLst>
                    <a:ext uri="{9D8B030D-6E8A-4147-A177-3AD203B41FA5}">
                      <a16:colId xmlns:a16="http://schemas.microsoft.com/office/drawing/2014/main" val="1825982274"/>
                    </a:ext>
                  </a:extLst>
                </a:gridCol>
              </a:tblGrid>
              <a:tr h="189882">
                <a:tc gridSpan="5">
                  <a:txBody>
                    <a:bodyPr/>
                    <a:lstStyle/>
                    <a:p>
                      <a:pPr marL="0" marR="0" lvl="0" indent="0" algn="l">
                        <a:spcBef>
                          <a:spcPts val="0"/>
                        </a:spcBef>
                        <a:spcAft>
                          <a:spcPts val="0"/>
                        </a:spcAft>
                        <a:buFont typeface="+mj-lt"/>
                        <a:buNone/>
                      </a:pPr>
                      <a:r>
                        <a:rPr lang="en-US" sz="1000" dirty="0">
                          <a:effectLst/>
                        </a:rPr>
                        <a:t>A. Achievement of Milestones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2168940"/>
                  </a:ext>
                </a:extLst>
              </a:tr>
              <a:tr h="356503">
                <a:tc>
                  <a:txBody>
                    <a:bodyPr/>
                    <a:lstStyle/>
                    <a:p>
                      <a:pPr marL="0" marR="0" algn="l">
                        <a:lnSpc>
                          <a:spcPct val="107000"/>
                        </a:lnSpc>
                        <a:spcBef>
                          <a:spcPts val="0"/>
                        </a:spcBef>
                        <a:spcAft>
                          <a:spcPts val="0"/>
                        </a:spcAft>
                      </a:pPr>
                      <a:r>
                        <a:rPr lang="en-US" sz="900" dirty="0">
                          <a:effectLst/>
                        </a:rPr>
                        <a:t>Trainee Milestone Averaged by Core Competency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PGY-1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2131408"/>
                  </a:ext>
                </a:extLst>
              </a:tr>
              <a:tr h="173663">
                <a:tc>
                  <a:txBody>
                    <a:bodyPr/>
                    <a:lstStyle/>
                    <a:p>
                      <a:pPr marL="0" marR="0" algn="l">
                        <a:lnSpc>
                          <a:spcPct val="107000"/>
                        </a:lnSpc>
                        <a:spcBef>
                          <a:spcPts val="0"/>
                        </a:spcBef>
                        <a:spcAft>
                          <a:spcPts val="0"/>
                        </a:spcAft>
                      </a:pPr>
                      <a:r>
                        <a:rPr lang="en-US" sz="900" dirty="0">
                          <a:effectLst/>
                        </a:rPr>
                        <a:t>Patient Care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170145835"/>
                  </a:ext>
                </a:extLst>
              </a:tr>
              <a:tr h="173663">
                <a:tc>
                  <a:txBody>
                    <a:bodyPr/>
                    <a:lstStyle/>
                    <a:p>
                      <a:pPr marL="0" marR="0" algn="l">
                        <a:lnSpc>
                          <a:spcPct val="107000"/>
                        </a:lnSpc>
                        <a:spcBef>
                          <a:spcPts val="0"/>
                        </a:spcBef>
                        <a:spcAft>
                          <a:spcPts val="0"/>
                        </a:spcAft>
                      </a:pPr>
                      <a:r>
                        <a:rPr lang="en-US" sz="900" dirty="0">
                          <a:effectLst/>
                        </a:rPr>
                        <a:t>Medical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309600132"/>
                  </a:ext>
                </a:extLst>
              </a:tr>
              <a:tr h="356503">
                <a:tc>
                  <a:txBody>
                    <a:bodyPr/>
                    <a:lstStyle/>
                    <a:p>
                      <a:pPr marL="0" marR="0" algn="l">
                        <a:lnSpc>
                          <a:spcPct val="107000"/>
                        </a:lnSpc>
                        <a:spcBef>
                          <a:spcPts val="0"/>
                        </a:spcBef>
                        <a:spcAft>
                          <a:spcPts val="0"/>
                        </a:spcAft>
                      </a:pPr>
                      <a:r>
                        <a:rPr lang="en-US" sz="900" dirty="0">
                          <a:effectLst/>
                        </a:rPr>
                        <a:t>Practice-Based Learning &amp; Improvement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469895613"/>
                  </a:ext>
                </a:extLst>
              </a:tr>
              <a:tr h="173663">
                <a:tc>
                  <a:txBody>
                    <a:bodyPr/>
                    <a:lstStyle/>
                    <a:p>
                      <a:pPr marL="0" marR="0" algn="l">
                        <a:lnSpc>
                          <a:spcPct val="107000"/>
                        </a:lnSpc>
                        <a:spcBef>
                          <a:spcPts val="0"/>
                        </a:spcBef>
                        <a:spcAft>
                          <a:spcPts val="0"/>
                        </a:spcAft>
                      </a:pPr>
                      <a:r>
                        <a:rPr lang="en-US" sz="900" dirty="0">
                          <a:effectLst/>
                        </a:rPr>
                        <a:t>Systems-based Practice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793645052"/>
                  </a:ext>
                </a:extLst>
              </a:tr>
              <a:tr h="173663">
                <a:tc>
                  <a:txBody>
                    <a:bodyPr/>
                    <a:lstStyle/>
                    <a:p>
                      <a:pPr marL="0" marR="0" algn="l">
                        <a:lnSpc>
                          <a:spcPct val="107000"/>
                        </a:lnSpc>
                        <a:spcBef>
                          <a:spcPts val="0"/>
                        </a:spcBef>
                        <a:spcAft>
                          <a:spcPts val="0"/>
                        </a:spcAft>
                      </a:pPr>
                      <a:r>
                        <a:rPr lang="en-US" sz="900" dirty="0">
                          <a:effectLst/>
                        </a:rPr>
                        <a:t>Professionalism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859653787"/>
                  </a:ext>
                </a:extLst>
              </a:tr>
              <a:tr h="356503">
                <a:tc>
                  <a:txBody>
                    <a:bodyPr/>
                    <a:lstStyle/>
                    <a:p>
                      <a:pPr marL="0" marR="0" algn="l">
                        <a:lnSpc>
                          <a:spcPct val="107000"/>
                        </a:lnSpc>
                        <a:spcBef>
                          <a:spcPts val="0"/>
                        </a:spcBef>
                        <a:spcAft>
                          <a:spcPts val="0"/>
                        </a:spcAft>
                      </a:pPr>
                      <a:r>
                        <a:rPr lang="en-US" sz="900" dirty="0">
                          <a:effectLst/>
                        </a:rPr>
                        <a:t>Communication &amp; Interpersonal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588651436"/>
                  </a:ext>
                </a:extLst>
              </a:tr>
              <a:tr h="230882">
                <a:tc gridSpan="5">
                  <a:txBody>
                    <a:bodyPr/>
                    <a:lstStyle/>
                    <a:p>
                      <a:pPr marL="0" marR="0" lvl="0" indent="0" algn="l">
                        <a:spcBef>
                          <a:spcPts val="0"/>
                        </a:spcBef>
                        <a:spcAft>
                          <a:spcPts val="0"/>
                        </a:spcAft>
                        <a:buFont typeface="+mj-lt"/>
                        <a:buNone/>
                      </a:pPr>
                      <a:r>
                        <a:rPr lang="en-US" sz="1000" dirty="0">
                          <a:effectLst/>
                        </a:rPr>
                        <a:t>B. Board Pass Rate/Certification Rate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137911"/>
                  </a:ext>
                </a:extLst>
              </a:tr>
              <a:tr h="173663">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Trend</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576729837"/>
                  </a:ext>
                </a:extLst>
              </a:tr>
              <a:tr h="173663">
                <a:tc>
                  <a:txBody>
                    <a:bodyPr/>
                    <a:lstStyle/>
                    <a:p>
                      <a:pPr marL="0" marR="0" algn="l">
                        <a:lnSpc>
                          <a:spcPct val="107000"/>
                        </a:lnSpc>
                        <a:spcBef>
                          <a:spcPts val="0"/>
                        </a:spcBef>
                        <a:spcAft>
                          <a:spcPts val="0"/>
                        </a:spcAft>
                      </a:pPr>
                      <a:r>
                        <a:rPr lang="en-US" sz="900" dirty="0">
                          <a:effectLst/>
                        </a:rPr>
                        <a:t># of graduates over 3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160011620"/>
                  </a:ext>
                </a:extLst>
              </a:tr>
              <a:tr h="173663">
                <a:tc>
                  <a:txBody>
                    <a:bodyPr/>
                    <a:lstStyle/>
                    <a:p>
                      <a:pPr marL="0" marR="0" algn="l">
                        <a:lnSpc>
                          <a:spcPct val="107000"/>
                        </a:lnSpc>
                        <a:spcBef>
                          <a:spcPts val="0"/>
                        </a:spcBef>
                        <a:spcAft>
                          <a:spcPts val="0"/>
                        </a:spcAft>
                      </a:pPr>
                      <a:r>
                        <a:rPr lang="en-US" sz="900" dirty="0">
                          <a:effectLst/>
                        </a:rPr>
                        <a:t># of examinees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898285991"/>
                  </a:ext>
                </a:extLst>
              </a:tr>
              <a:tr h="173663">
                <a:tc>
                  <a:txBody>
                    <a:bodyPr/>
                    <a:lstStyle/>
                    <a:p>
                      <a:pPr marL="0" marR="0" algn="l">
                        <a:lnSpc>
                          <a:spcPct val="107000"/>
                        </a:lnSpc>
                        <a:spcBef>
                          <a:spcPts val="0"/>
                        </a:spcBef>
                        <a:spcAft>
                          <a:spcPts val="0"/>
                        </a:spcAft>
                      </a:pPr>
                      <a:r>
                        <a:rPr lang="en-US" sz="900" dirty="0">
                          <a:effectLst/>
                        </a:rPr>
                        <a:t># passing over 3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258106489"/>
                  </a:ext>
                </a:extLst>
              </a:tr>
              <a:tr h="173663">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95619336"/>
                  </a:ext>
                </a:extLst>
              </a:tr>
              <a:tr h="212272">
                <a:tc gridSpan="5">
                  <a:txBody>
                    <a:bodyPr/>
                    <a:lstStyle/>
                    <a:p>
                      <a:pPr marL="0" marR="0" lvl="0" indent="0" algn="l">
                        <a:lnSpc>
                          <a:spcPct val="107000"/>
                        </a:lnSpc>
                        <a:spcBef>
                          <a:spcPts val="0"/>
                        </a:spcBef>
                        <a:spcAft>
                          <a:spcPts val="0"/>
                        </a:spcAft>
                        <a:buFont typeface="+mj-lt"/>
                        <a:buNone/>
                      </a:pPr>
                      <a:r>
                        <a:rPr lang="en-US" sz="1100" dirty="0">
                          <a:effectLst/>
                        </a:rPr>
                        <a:t>C. In-training Exam</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081924424"/>
                  </a:ext>
                </a:extLst>
              </a:tr>
              <a:tr h="641879">
                <a:tc>
                  <a:txBody>
                    <a:bodyPr/>
                    <a:lstStyle/>
                    <a:p>
                      <a:pPr marL="0" marR="0" algn="l">
                        <a:lnSpc>
                          <a:spcPct val="107000"/>
                        </a:lnSpc>
                        <a:spcBef>
                          <a:spcPts val="0"/>
                        </a:spcBef>
                        <a:spcAft>
                          <a:spcPts val="0"/>
                        </a:spcAft>
                      </a:pPr>
                      <a:r>
                        <a:rPr lang="en-US" sz="800" dirty="0">
                          <a:effectLst/>
                        </a:rPr>
                        <a:t>State how the average for each training year compares to all those who take the exam (in the same training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PGY-1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PGY-4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196404110"/>
                  </a:ext>
                </a:extLst>
              </a:tr>
            </a:tbl>
          </a:graphicData>
        </a:graphic>
      </p:graphicFrame>
      <p:pic>
        <p:nvPicPr>
          <p:cNvPr id="10" name="image533.jpg" descr="http://srvcallmng.loren.co.il/Portals/1/1%D7%AA%D7%9E%D7%95%D7%A0%D7%AA%20%D7%92%D7%A8%D7%A4%D7%99%D7%9D.jpg">
            <a:extLst>
              <a:ext uri="{FF2B5EF4-FFF2-40B4-BE49-F238E27FC236}">
                <a16:creationId xmlns:a16="http://schemas.microsoft.com/office/drawing/2014/main" id="{C7A041B1-9FD3-416A-8BEB-3A68E6165C10}"/>
              </a:ext>
            </a:extLst>
          </p:cNvPr>
          <p:cNvPicPr/>
          <p:nvPr/>
        </p:nvPicPr>
        <p:blipFill>
          <a:blip r:embed="rId2"/>
          <a:srcRect/>
          <a:stretch>
            <a:fillRect/>
          </a:stretch>
        </p:blipFill>
        <p:spPr>
          <a:xfrm>
            <a:off x="6009959" y="322794"/>
            <a:ext cx="1823402" cy="1294875"/>
          </a:xfrm>
          <a:prstGeom prst="rect">
            <a:avLst/>
          </a:prstGeom>
          <a:ln/>
        </p:spPr>
      </p:pic>
      <p:sp>
        <p:nvSpPr>
          <p:cNvPr id="7" name="Footer Placeholder 3">
            <a:extLst>
              <a:ext uri="{FF2B5EF4-FFF2-40B4-BE49-F238E27FC236}">
                <a16:creationId xmlns:a16="http://schemas.microsoft.com/office/drawing/2014/main" id="{737DFB7A-0B32-8F47-85D8-75E9E08CAF24}"/>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26365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0160-9259-465E-91C6-2579F1A5F837}"/>
              </a:ext>
            </a:extLst>
          </p:cNvPr>
          <p:cNvSpPr>
            <a:spLocks noGrp="1"/>
          </p:cNvSpPr>
          <p:nvPr>
            <p:ph type="title"/>
          </p:nvPr>
        </p:nvSpPr>
        <p:spPr/>
        <p:txBody>
          <a:bodyPr/>
          <a:lstStyle/>
          <a:p>
            <a:r>
              <a:rPr lang="en-US" dirty="0"/>
              <a:t>Program Metrics </a:t>
            </a:r>
            <a:br>
              <a:rPr lang="en-US" dirty="0"/>
            </a:br>
            <a:r>
              <a:rPr lang="en-US" dirty="0"/>
              <a:t>Continued</a:t>
            </a:r>
          </a:p>
        </p:txBody>
      </p:sp>
      <p:graphicFrame>
        <p:nvGraphicFramePr>
          <p:cNvPr id="5" name="Content Placeholder 4">
            <a:extLst>
              <a:ext uri="{FF2B5EF4-FFF2-40B4-BE49-F238E27FC236}">
                <a16:creationId xmlns:a16="http://schemas.microsoft.com/office/drawing/2014/main" id="{28AFD041-8F88-46A8-8BE8-D49E096B1680}"/>
              </a:ext>
            </a:extLst>
          </p:cNvPr>
          <p:cNvGraphicFramePr>
            <a:graphicFrameLocks noGrp="1"/>
          </p:cNvGraphicFramePr>
          <p:nvPr>
            <p:ph idx="1"/>
            <p:extLst>
              <p:ext uri="{D42A27DB-BD31-4B8C-83A1-F6EECF244321}">
                <p14:modId xmlns:p14="http://schemas.microsoft.com/office/powerpoint/2010/main" val="1928487170"/>
              </p:ext>
            </p:extLst>
          </p:nvPr>
        </p:nvGraphicFramePr>
        <p:xfrm>
          <a:off x="560070" y="2158841"/>
          <a:ext cx="7886701" cy="3205639"/>
        </p:xfrm>
        <a:graphic>
          <a:graphicData uri="http://schemas.openxmlformats.org/drawingml/2006/table">
            <a:tbl>
              <a:tblPr firstCol="1" bandRow="1">
                <a:tableStyleId>{93296810-A885-4BE3-A3E7-6D5BEEA58F35}</a:tableStyleId>
              </a:tblPr>
              <a:tblGrid>
                <a:gridCol w="1892413">
                  <a:extLst>
                    <a:ext uri="{9D8B030D-6E8A-4147-A177-3AD203B41FA5}">
                      <a16:colId xmlns:a16="http://schemas.microsoft.com/office/drawing/2014/main" val="486014935"/>
                    </a:ext>
                  </a:extLst>
                </a:gridCol>
                <a:gridCol w="1662370">
                  <a:extLst>
                    <a:ext uri="{9D8B030D-6E8A-4147-A177-3AD203B41FA5}">
                      <a16:colId xmlns:a16="http://schemas.microsoft.com/office/drawing/2014/main" val="3747988876"/>
                    </a:ext>
                  </a:extLst>
                </a:gridCol>
                <a:gridCol w="1589205">
                  <a:extLst>
                    <a:ext uri="{9D8B030D-6E8A-4147-A177-3AD203B41FA5}">
                      <a16:colId xmlns:a16="http://schemas.microsoft.com/office/drawing/2014/main" val="976478581"/>
                    </a:ext>
                  </a:extLst>
                </a:gridCol>
                <a:gridCol w="1437601">
                  <a:extLst>
                    <a:ext uri="{9D8B030D-6E8A-4147-A177-3AD203B41FA5}">
                      <a16:colId xmlns:a16="http://schemas.microsoft.com/office/drawing/2014/main" val="3131479021"/>
                    </a:ext>
                  </a:extLst>
                </a:gridCol>
                <a:gridCol w="1305112">
                  <a:extLst>
                    <a:ext uri="{9D8B030D-6E8A-4147-A177-3AD203B41FA5}">
                      <a16:colId xmlns:a16="http://schemas.microsoft.com/office/drawing/2014/main" val="1804442402"/>
                    </a:ext>
                  </a:extLst>
                </a:gridCol>
              </a:tblGrid>
              <a:tr h="184542">
                <a:tc gridSpan="5">
                  <a:txBody>
                    <a:bodyPr/>
                    <a:lstStyle/>
                    <a:p>
                      <a:pPr marL="0" marR="0" lvl="0" indent="0" algn="l">
                        <a:lnSpc>
                          <a:spcPct val="107000"/>
                        </a:lnSpc>
                        <a:spcBef>
                          <a:spcPts val="0"/>
                        </a:spcBef>
                        <a:spcAft>
                          <a:spcPts val="0"/>
                        </a:spcAft>
                        <a:buFont typeface="+mj-lt"/>
                        <a:buNone/>
                      </a:pPr>
                      <a:r>
                        <a:rPr lang="en-US" sz="1100" dirty="0">
                          <a:effectLst/>
                        </a:rPr>
                        <a:t>D. Graduate Performance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pPr marL="0" marR="0" algn="l"/>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092433978"/>
                  </a:ext>
                </a:extLst>
              </a:tr>
              <a:tr h="297137">
                <a:tc>
                  <a:txBody>
                    <a:bodyPr/>
                    <a:lstStyle/>
                    <a:p>
                      <a:pPr marL="0" marR="0" algn="l">
                        <a:lnSpc>
                          <a:spcPct val="107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Job placement of graduates: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Fellowship placement of graduates: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Trends from exit interviews: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Trends from graduate surveys: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2612219691"/>
                  </a:ext>
                </a:extLst>
              </a:tr>
              <a:tr h="594273">
                <a:tc>
                  <a:txBody>
                    <a:bodyPr/>
                    <a:lstStyle/>
                    <a:p>
                      <a:pPr marL="0" marR="0" lvl="0" indent="0" algn="l">
                        <a:lnSpc>
                          <a:spcPct val="107000"/>
                        </a:lnSpc>
                        <a:spcBef>
                          <a:spcPts val="0"/>
                        </a:spcBef>
                        <a:spcAft>
                          <a:spcPts val="0"/>
                        </a:spcAft>
                        <a:buFont typeface="+mj-lt"/>
                        <a:buNone/>
                      </a:pPr>
                      <a:r>
                        <a:rPr lang="en-US" sz="1100" dirty="0">
                          <a:effectLst/>
                        </a:rPr>
                        <a:t>E. Faculty Evaluation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Statistics for Aggregate Faculty Evaluation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Lowest area on aggregate faculty evaluations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gridSpan="2">
                  <a:txBody>
                    <a:bodyPr/>
                    <a:lstStyle/>
                    <a:p>
                      <a:pPr marL="0" marR="0" algn="l"/>
                      <a:r>
                        <a:rPr lang="en-US" sz="900" dirty="0">
                          <a:effectLst/>
                        </a:rPr>
                        <a:t>Action plans for improving this area on the faculty evaluations</a:t>
                      </a:r>
                      <a:endParaRPr lang="en-US" sz="1000" dirty="0">
                        <a:effectLst/>
                      </a:endParaRPr>
                    </a:p>
                    <a:p>
                      <a:pPr marL="0" marR="0" algn="l"/>
                      <a:r>
                        <a:rPr lang="en-US" sz="900" dirty="0">
                          <a:effectLst/>
                        </a:rPr>
                        <a:t> </a:t>
                      </a:r>
                      <a:endParaRPr lang="en-US" sz="1000" dirty="0">
                        <a:effectLst/>
                      </a:endParaRPr>
                    </a:p>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extLst>
                  <a:ext uri="{0D108BD9-81ED-4DB2-BD59-A6C34878D82A}">
                    <a16:rowId xmlns:a16="http://schemas.microsoft.com/office/drawing/2014/main" val="950357211"/>
                  </a:ext>
                </a:extLst>
              </a:tr>
              <a:tr h="165076">
                <a:tc>
                  <a:txBody>
                    <a:bodyPr/>
                    <a:lstStyle/>
                    <a:p>
                      <a:pPr marL="0" marR="0" algn="l">
                        <a:lnSpc>
                          <a:spcPct val="107000"/>
                        </a:lnSpc>
                        <a:spcBef>
                          <a:spcPts val="0"/>
                        </a:spcBef>
                        <a:spcAft>
                          <a:spcPts val="0"/>
                        </a:spcAft>
                      </a:pPr>
                      <a:r>
                        <a:rPr lang="en-US" sz="800" dirty="0">
                          <a:effectLst/>
                          <a:highlight>
                            <a:srgbClr val="FFFF00"/>
                          </a:highligh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1000" dirty="0">
                          <a:effectLst/>
                          <a:highlight>
                            <a:srgbClr val="FFFF00"/>
                          </a:highligh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1000" dirty="0">
                          <a:effectLst/>
                          <a:highlight>
                            <a:srgbClr val="FFFF00"/>
                          </a:highligh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1000" dirty="0">
                          <a:effectLst/>
                          <a:highlight>
                            <a:srgbClr val="FFFF00"/>
                          </a:highligh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1000" dirty="0">
                          <a:effectLst/>
                          <a:highlight>
                            <a:srgbClr val="FFFF00"/>
                          </a:highligh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496123821"/>
                  </a:ext>
                </a:extLst>
              </a:tr>
              <a:tr h="184542">
                <a:tc>
                  <a:txBody>
                    <a:bodyPr/>
                    <a:lstStyle/>
                    <a:p>
                      <a:pPr marL="0" marR="0" lvl="0" indent="0" algn="l">
                        <a:lnSpc>
                          <a:spcPct val="107000"/>
                        </a:lnSpc>
                        <a:spcBef>
                          <a:spcPts val="0"/>
                        </a:spcBef>
                        <a:spcAft>
                          <a:spcPts val="0"/>
                        </a:spcAft>
                        <a:buFont typeface="+mj-lt"/>
                        <a:buNone/>
                      </a:pPr>
                      <a:r>
                        <a:rPr lang="en-US" sz="1100" dirty="0">
                          <a:effectLst/>
                        </a:rPr>
                        <a:t>F. Faculty Development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20__</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987578694"/>
                  </a:ext>
                </a:extLst>
              </a:tr>
              <a:tr h="150976">
                <a:tc>
                  <a:txBody>
                    <a:bodyPr/>
                    <a:lstStyle/>
                    <a:p>
                      <a:pPr marL="0" marR="0" algn="l">
                        <a:lnSpc>
                          <a:spcPct val="107000"/>
                        </a:lnSpc>
                        <a:spcBef>
                          <a:spcPts val="0"/>
                        </a:spcBef>
                        <a:spcAft>
                          <a:spcPts val="0"/>
                        </a:spcAft>
                      </a:pPr>
                      <a:r>
                        <a:rPr lang="en-US" sz="900" dirty="0">
                          <a:effectLst/>
                        </a:rPr>
                        <a:t>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3722629804"/>
                  </a:ext>
                </a:extLst>
              </a:tr>
              <a:tr h="309930">
                <a:tc>
                  <a:txBody>
                    <a:bodyPr/>
                    <a:lstStyle/>
                    <a:p>
                      <a:pPr marL="0" marR="0" algn="l">
                        <a:lnSpc>
                          <a:spcPct val="107000"/>
                        </a:lnSpc>
                        <a:spcBef>
                          <a:spcPts val="0"/>
                        </a:spcBef>
                        <a:spcAft>
                          <a:spcPts val="0"/>
                        </a:spcAft>
                      </a:pPr>
                      <a:r>
                        <a:rPr lang="en-US" sz="900" dirty="0">
                          <a:effectLst/>
                        </a:rPr>
                        <a:t>Quality Improvement &amp; Patient Safety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4254600413"/>
                  </a:ext>
                </a:extLst>
              </a:tr>
              <a:tr h="309930">
                <a:tc>
                  <a:txBody>
                    <a:bodyPr/>
                    <a:lstStyle/>
                    <a:p>
                      <a:pPr marL="0" marR="0" algn="l">
                        <a:lnSpc>
                          <a:spcPct val="107000"/>
                        </a:lnSpc>
                        <a:spcBef>
                          <a:spcPts val="0"/>
                        </a:spcBef>
                        <a:spcAft>
                          <a:spcPts val="0"/>
                        </a:spcAft>
                      </a:pPr>
                      <a:r>
                        <a:rPr lang="en-US" sz="900" dirty="0">
                          <a:effectLst/>
                        </a:rPr>
                        <a:t>Fostering their Own and Resident Well-being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421445747"/>
                  </a:ext>
                </a:extLst>
              </a:tr>
              <a:tr h="309930">
                <a:tc>
                  <a:txBody>
                    <a:bodyPr/>
                    <a:lstStyle/>
                    <a:p>
                      <a:pPr marL="0" marR="0" algn="l">
                        <a:lnSpc>
                          <a:spcPct val="107000"/>
                        </a:lnSpc>
                        <a:spcBef>
                          <a:spcPts val="0"/>
                        </a:spcBef>
                        <a:spcAft>
                          <a:spcPts val="0"/>
                        </a:spcAft>
                      </a:pPr>
                      <a:r>
                        <a:rPr lang="en-US" sz="900" dirty="0">
                          <a:effectLst/>
                        </a:rPr>
                        <a:t>Patient care improvement based on practice-based learning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extLst>
                  <a:ext uri="{0D108BD9-81ED-4DB2-BD59-A6C34878D82A}">
                    <a16:rowId xmlns:a16="http://schemas.microsoft.com/office/drawing/2014/main" val="1631261103"/>
                  </a:ext>
                </a:extLst>
              </a:tr>
              <a:tr h="699303">
                <a:tc>
                  <a:txBody>
                    <a:bodyPr/>
                    <a:lstStyle/>
                    <a:p>
                      <a:pPr marL="0" marR="0" algn="l">
                        <a:lnSpc>
                          <a:spcPct val="107000"/>
                        </a:lnSpc>
                        <a:spcBef>
                          <a:spcPts val="0"/>
                        </a:spcBef>
                        <a:spcAft>
                          <a:spcPts val="0"/>
                        </a:spcAft>
                      </a:pPr>
                      <a:r>
                        <a:rPr lang="en-US" sz="800" dirty="0">
                          <a:effectLst/>
                        </a:rPr>
                        <a:t>Based upon the review of sources of data related to the Professional Development, what are the action plans the PEC has in place to improve this area?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tc>
                <a:tc gridSpan="4">
                  <a:txBody>
                    <a:bodyPr/>
                    <a:lstStyle/>
                    <a:p>
                      <a:pPr marL="0" marR="0" algn="l"/>
                      <a:r>
                        <a:rPr lang="en-US" sz="9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8538827"/>
                  </a:ext>
                </a:extLst>
              </a:tr>
            </a:tbl>
          </a:graphicData>
        </a:graphic>
      </p:graphicFrame>
      <p:sp>
        <p:nvSpPr>
          <p:cNvPr id="7" name="Slide Number Placeholder 3">
            <a:extLst>
              <a:ext uri="{FF2B5EF4-FFF2-40B4-BE49-F238E27FC236}">
                <a16:creationId xmlns:a16="http://schemas.microsoft.com/office/drawing/2014/main" id="{F53C05BE-ADA1-4AD9-8D16-D7E45DDAC29D}"/>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21</a:t>
            </a:fld>
            <a:endParaRPr lang="en-US" dirty="0"/>
          </a:p>
        </p:txBody>
      </p:sp>
      <p:pic>
        <p:nvPicPr>
          <p:cNvPr id="8" name="image533.jpg" descr="http://srvcallmng.loren.co.il/Portals/1/1%D7%AA%D7%9E%D7%95%D7%A0%D7%AA%20%D7%92%D7%A8%D7%A4%D7%99%D7%9D.jpg">
            <a:extLst>
              <a:ext uri="{FF2B5EF4-FFF2-40B4-BE49-F238E27FC236}">
                <a16:creationId xmlns:a16="http://schemas.microsoft.com/office/drawing/2014/main" id="{9E1D215F-D1FF-4F17-8FD4-2908A635E3D2}"/>
              </a:ext>
            </a:extLst>
          </p:cNvPr>
          <p:cNvPicPr/>
          <p:nvPr/>
        </p:nvPicPr>
        <p:blipFill>
          <a:blip r:embed="rId2"/>
          <a:srcRect/>
          <a:stretch>
            <a:fillRect/>
          </a:stretch>
        </p:blipFill>
        <p:spPr>
          <a:xfrm>
            <a:off x="6329998" y="292106"/>
            <a:ext cx="1866617" cy="1325563"/>
          </a:xfrm>
          <a:prstGeom prst="rect">
            <a:avLst/>
          </a:prstGeom>
          <a:ln/>
        </p:spPr>
      </p:pic>
      <p:sp>
        <p:nvSpPr>
          <p:cNvPr id="9" name="Footer Placeholder 3">
            <a:extLst>
              <a:ext uri="{FF2B5EF4-FFF2-40B4-BE49-F238E27FC236}">
                <a16:creationId xmlns:a16="http://schemas.microsoft.com/office/drawing/2014/main" id="{1846A94F-4BAE-684E-8CC1-8554AFCE8CA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87001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604D-7D3B-410C-8B20-750AF982C843}"/>
              </a:ext>
            </a:extLst>
          </p:cNvPr>
          <p:cNvSpPr>
            <a:spLocks noGrp="1"/>
          </p:cNvSpPr>
          <p:nvPr>
            <p:ph type="title"/>
          </p:nvPr>
        </p:nvSpPr>
        <p:spPr/>
        <p:txBody>
          <a:bodyPr/>
          <a:lstStyle/>
          <a:p>
            <a:r>
              <a:rPr lang="en-US" dirty="0"/>
              <a:t>Final Comments</a:t>
            </a:r>
          </a:p>
        </p:txBody>
      </p:sp>
      <p:graphicFrame>
        <p:nvGraphicFramePr>
          <p:cNvPr id="4" name="Content Placeholder 3">
            <a:extLst>
              <a:ext uri="{FF2B5EF4-FFF2-40B4-BE49-F238E27FC236}">
                <a16:creationId xmlns:a16="http://schemas.microsoft.com/office/drawing/2014/main" id="{A2C8B7C6-2B8A-421A-B625-501E455A49B1}"/>
              </a:ext>
            </a:extLst>
          </p:cNvPr>
          <p:cNvGraphicFramePr>
            <a:graphicFrameLocks noGrp="1"/>
          </p:cNvGraphicFramePr>
          <p:nvPr>
            <p:ph idx="1"/>
            <p:extLst>
              <p:ext uri="{D42A27DB-BD31-4B8C-83A1-F6EECF244321}">
                <p14:modId xmlns:p14="http://schemas.microsoft.com/office/powerpoint/2010/main" val="1595059852"/>
              </p:ext>
            </p:extLst>
          </p:nvPr>
        </p:nvGraphicFramePr>
        <p:xfrm>
          <a:off x="628650" y="2065021"/>
          <a:ext cx="7886700" cy="1661966"/>
        </p:xfrm>
        <a:graphic>
          <a:graphicData uri="http://schemas.openxmlformats.org/drawingml/2006/table">
            <a:tbl>
              <a:tblPr firstCol="1" bandRow="1">
                <a:tableStyleId>{93296810-A885-4BE3-A3E7-6D5BEEA58F35}</a:tableStyleId>
              </a:tblPr>
              <a:tblGrid>
                <a:gridCol w="1892412">
                  <a:extLst>
                    <a:ext uri="{9D8B030D-6E8A-4147-A177-3AD203B41FA5}">
                      <a16:colId xmlns:a16="http://schemas.microsoft.com/office/drawing/2014/main" val="2822692862"/>
                    </a:ext>
                  </a:extLst>
                </a:gridCol>
                <a:gridCol w="5994288">
                  <a:extLst>
                    <a:ext uri="{9D8B030D-6E8A-4147-A177-3AD203B41FA5}">
                      <a16:colId xmlns:a16="http://schemas.microsoft.com/office/drawing/2014/main" val="2523848018"/>
                    </a:ext>
                  </a:extLst>
                </a:gridCol>
              </a:tblGrid>
              <a:tr h="323466">
                <a:tc gridSpan="2">
                  <a:txBody>
                    <a:bodyPr/>
                    <a:lstStyle/>
                    <a:p>
                      <a:pPr marL="0" marR="0" algn="l"/>
                      <a:r>
                        <a:rPr lang="en-US" sz="1200" dirty="0">
                          <a:effectLst/>
                        </a:rPr>
                        <a:t>Section VII: Final Comments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tc hMerge="1">
                  <a:txBody>
                    <a:bodyPr/>
                    <a:lstStyle/>
                    <a:p>
                      <a:endParaRPr lang="en-US"/>
                    </a:p>
                  </a:txBody>
                  <a:tcPr/>
                </a:tc>
                <a:extLst>
                  <a:ext uri="{0D108BD9-81ED-4DB2-BD59-A6C34878D82A}">
                    <a16:rowId xmlns:a16="http://schemas.microsoft.com/office/drawing/2014/main" val="3340983638"/>
                  </a:ext>
                </a:extLst>
              </a:tr>
              <a:tr h="1338500">
                <a:tc>
                  <a:txBody>
                    <a:bodyPr/>
                    <a:lstStyle/>
                    <a:p>
                      <a:pPr marL="0" marR="0" algn="l">
                        <a:lnSpc>
                          <a:spcPct val="107000"/>
                        </a:lnSpc>
                        <a:spcBef>
                          <a:spcPts val="0"/>
                        </a:spcBef>
                        <a:spcAft>
                          <a:spcPts val="0"/>
                        </a:spcAft>
                      </a:pPr>
                      <a:r>
                        <a:rPr lang="en-US" sz="800" dirty="0">
                          <a:effectLst/>
                        </a:rPr>
                        <a:t>Please provide narrative that will allow the GMEC to understand your program. This might include specifics from your program that you review in your APE but is not discussed in this report.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81" marR="60281" marT="0" marB="0" anchor="ctr"/>
                </a:tc>
                <a:tc>
                  <a:txBody>
                    <a:bodyPr/>
                    <a:lstStyle/>
                    <a:p>
                      <a:pPr marL="0" marR="0" algn="l"/>
                      <a:r>
                        <a:rPr lang="en-US" sz="12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281" marR="60281" marT="0" marB="0" anchor="ctr"/>
                </a:tc>
                <a:extLst>
                  <a:ext uri="{0D108BD9-81ED-4DB2-BD59-A6C34878D82A}">
                    <a16:rowId xmlns:a16="http://schemas.microsoft.com/office/drawing/2014/main" val="2297820506"/>
                  </a:ext>
                </a:extLst>
              </a:tr>
            </a:tbl>
          </a:graphicData>
        </a:graphic>
      </p:graphicFrame>
      <p:sp>
        <p:nvSpPr>
          <p:cNvPr id="6" name="Slide Number Placeholder 3">
            <a:extLst>
              <a:ext uri="{FF2B5EF4-FFF2-40B4-BE49-F238E27FC236}">
                <a16:creationId xmlns:a16="http://schemas.microsoft.com/office/drawing/2014/main" id="{B4C7FDA9-A12B-49B7-988D-8828E293CEDE}"/>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22</a:t>
            </a:fld>
            <a:endParaRPr lang="en-US" dirty="0"/>
          </a:p>
        </p:txBody>
      </p:sp>
      <p:pic>
        <p:nvPicPr>
          <p:cNvPr id="7" name="image367.png" descr="New%20Clip%20art/patient_surrounded_by_medical_team_800_clr_10747.png">
            <a:extLst>
              <a:ext uri="{FF2B5EF4-FFF2-40B4-BE49-F238E27FC236}">
                <a16:creationId xmlns:a16="http://schemas.microsoft.com/office/drawing/2014/main" id="{17F27952-7D36-4935-8320-03156C88A4ED}"/>
              </a:ext>
            </a:extLst>
          </p:cNvPr>
          <p:cNvPicPr/>
          <p:nvPr/>
        </p:nvPicPr>
        <p:blipFill>
          <a:blip r:embed="rId2"/>
          <a:srcRect/>
          <a:stretch>
            <a:fillRect/>
          </a:stretch>
        </p:blipFill>
        <p:spPr>
          <a:xfrm>
            <a:off x="3190840" y="3274887"/>
            <a:ext cx="5321300" cy="3325495"/>
          </a:xfrm>
          <a:prstGeom prst="rect">
            <a:avLst/>
          </a:prstGeom>
          <a:ln/>
        </p:spPr>
      </p:pic>
      <p:sp>
        <p:nvSpPr>
          <p:cNvPr id="8" name="Footer Placeholder 3">
            <a:extLst>
              <a:ext uri="{FF2B5EF4-FFF2-40B4-BE49-F238E27FC236}">
                <a16:creationId xmlns:a16="http://schemas.microsoft.com/office/drawing/2014/main" id="{4BF4B46F-2059-9D46-ABDA-834B46AACB5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68148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C847-AB66-4AA2-9E6E-23F00E5F5C40}"/>
              </a:ext>
            </a:extLst>
          </p:cNvPr>
          <p:cNvSpPr>
            <a:spLocks noGrp="1"/>
          </p:cNvSpPr>
          <p:nvPr>
            <p:ph type="title"/>
          </p:nvPr>
        </p:nvSpPr>
        <p:spPr/>
        <p:txBody>
          <a:bodyPr/>
          <a:lstStyle/>
          <a:p>
            <a:r>
              <a:rPr lang="en-US" dirty="0"/>
              <a:t>Program Specifics – What Will Help You Reach Your AIMs?</a:t>
            </a:r>
          </a:p>
        </p:txBody>
      </p:sp>
      <p:sp>
        <p:nvSpPr>
          <p:cNvPr id="3" name="Content Placeholder 2">
            <a:extLst>
              <a:ext uri="{FF2B5EF4-FFF2-40B4-BE49-F238E27FC236}">
                <a16:creationId xmlns:a16="http://schemas.microsoft.com/office/drawing/2014/main" id="{1D75CD52-A8F7-4608-A08C-C8CB8BEC2F63}"/>
              </a:ext>
            </a:extLst>
          </p:cNvPr>
          <p:cNvSpPr>
            <a:spLocks noGrp="1"/>
          </p:cNvSpPr>
          <p:nvPr>
            <p:ph idx="1"/>
          </p:nvPr>
        </p:nvSpPr>
        <p:spPr/>
        <p:txBody>
          <a:bodyPr/>
          <a:lstStyle/>
          <a:p>
            <a:r>
              <a:rPr lang="en-US" dirty="0"/>
              <a:t>Resource Needs</a:t>
            </a:r>
          </a:p>
          <a:p>
            <a:r>
              <a:rPr lang="en-US" dirty="0"/>
              <a:t>Case log specifics</a:t>
            </a:r>
          </a:p>
          <a:p>
            <a:r>
              <a:rPr lang="en-US" dirty="0"/>
              <a:t>Didactics</a:t>
            </a:r>
          </a:p>
          <a:p>
            <a:r>
              <a:rPr lang="en-US" dirty="0"/>
              <a:t>Quality of rotations/services</a:t>
            </a:r>
          </a:p>
        </p:txBody>
      </p:sp>
      <p:sp>
        <p:nvSpPr>
          <p:cNvPr id="5" name="Slide Number Placeholder 3">
            <a:extLst>
              <a:ext uri="{FF2B5EF4-FFF2-40B4-BE49-F238E27FC236}">
                <a16:creationId xmlns:a16="http://schemas.microsoft.com/office/drawing/2014/main" id="{18C6D1A7-C201-433E-BF21-15FB2EE8D722}"/>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23</a:t>
            </a:fld>
            <a:endParaRPr lang="en-US" dirty="0"/>
          </a:p>
        </p:txBody>
      </p:sp>
      <p:pic>
        <p:nvPicPr>
          <p:cNvPr id="6" name="Google Shape;168;p21" descr="../../../Volumes/douglas-1/New%20Clip%20art/electronic_medical_record_800_">
            <a:extLst>
              <a:ext uri="{FF2B5EF4-FFF2-40B4-BE49-F238E27FC236}">
                <a16:creationId xmlns:a16="http://schemas.microsoft.com/office/drawing/2014/main" id="{AECB7404-0555-48E0-8E49-48D8DC06A620}"/>
              </a:ext>
            </a:extLst>
          </p:cNvPr>
          <p:cNvPicPr preferRelativeResize="0"/>
          <p:nvPr/>
        </p:nvPicPr>
        <p:blipFill rotWithShape="1">
          <a:blip r:embed="rId2">
            <a:alphaModFix/>
          </a:blip>
          <a:srcRect/>
          <a:stretch/>
        </p:blipFill>
        <p:spPr>
          <a:xfrm>
            <a:off x="5692140" y="3703320"/>
            <a:ext cx="2933700" cy="2345005"/>
          </a:xfrm>
          <a:prstGeom prst="rect">
            <a:avLst/>
          </a:prstGeom>
          <a:noFill/>
          <a:ln>
            <a:noFill/>
          </a:ln>
        </p:spPr>
      </p:pic>
      <p:sp>
        <p:nvSpPr>
          <p:cNvPr id="7" name="Footer Placeholder 3">
            <a:extLst>
              <a:ext uri="{FF2B5EF4-FFF2-40B4-BE49-F238E27FC236}">
                <a16:creationId xmlns:a16="http://schemas.microsoft.com/office/drawing/2014/main" id="{6B8EFA69-E1FD-1744-AB92-847BA8D75C83}"/>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16295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7E2D-1657-4DDF-B638-FE411A254482}"/>
              </a:ext>
            </a:extLst>
          </p:cNvPr>
          <p:cNvSpPr>
            <a:spLocks noGrp="1"/>
          </p:cNvSpPr>
          <p:nvPr>
            <p:ph type="title"/>
          </p:nvPr>
        </p:nvSpPr>
        <p:spPr/>
        <p:txBody>
          <a:bodyPr/>
          <a:lstStyle/>
          <a:p>
            <a:r>
              <a:rPr lang="en-US" dirty="0"/>
              <a:t>Executive Summary</a:t>
            </a:r>
          </a:p>
        </p:txBody>
      </p:sp>
      <p:graphicFrame>
        <p:nvGraphicFramePr>
          <p:cNvPr id="5" name="Table 5">
            <a:extLst>
              <a:ext uri="{FF2B5EF4-FFF2-40B4-BE49-F238E27FC236}">
                <a16:creationId xmlns:a16="http://schemas.microsoft.com/office/drawing/2014/main" id="{294D34B7-64C3-4EC7-B75E-7052F93C94C9}"/>
              </a:ext>
            </a:extLst>
          </p:cNvPr>
          <p:cNvGraphicFramePr>
            <a:graphicFrameLocks noGrp="1"/>
          </p:cNvGraphicFramePr>
          <p:nvPr>
            <p:ph idx="1"/>
            <p:extLst>
              <p:ext uri="{D42A27DB-BD31-4B8C-83A1-F6EECF244321}">
                <p14:modId xmlns:p14="http://schemas.microsoft.com/office/powerpoint/2010/main" val="767989388"/>
              </p:ext>
            </p:extLst>
          </p:nvPr>
        </p:nvGraphicFramePr>
        <p:xfrm>
          <a:off x="2377440" y="1738313"/>
          <a:ext cx="4366260" cy="3002280"/>
        </p:xfrm>
        <a:graphic>
          <a:graphicData uri="http://schemas.openxmlformats.org/drawingml/2006/table">
            <a:tbl>
              <a:tblPr firstRow="1" bandRow="1">
                <a:tableStyleId>{93296810-A885-4BE3-A3E7-6D5BEEA58F35}</a:tableStyleId>
              </a:tblPr>
              <a:tblGrid>
                <a:gridCol w="2183130">
                  <a:extLst>
                    <a:ext uri="{9D8B030D-6E8A-4147-A177-3AD203B41FA5}">
                      <a16:colId xmlns:a16="http://schemas.microsoft.com/office/drawing/2014/main" val="2795508039"/>
                    </a:ext>
                  </a:extLst>
                </a:gridCol>
                <a:gridCol w="2183130">
                  <a:extLst>
                    <a:ext uri="{9D8B030D-6E8A-4147-A177-3AD203B41FA5}">
                      <a16:colId xmlns:a16="http://schemas.microsoft.com/office/drawing/2014/main" val="1635154849"/>
                    </a:ext>
                  </a:extLst>
                </a:gridCol>
              </a:tblGrid>
              <a:tr h="370840">
                <a:tc>
                  <a:txBody>
                    <a:bodyPr/>
                    <a:lstStyle/>
                    <a:p>
                      <a:r>
                        <a:rPr lang="en-US" dirty="0"/>
                        <a:t>Pros</a:t>
                      </a:r>
                    </a:p>
                    <a:p>
                      <a:endParaRPr lang="en-US" dirty="0"/>
                    </a:p>
                    <a:p>
                      <a:endParaRPr lang="en-US" dirty="0"/>
                    </a:p>
                    <a:p>
                      <a:endParaRPr lang="en-US" dirty="0"/>
                    </a:p>
                    <a:p>
                      <a:endParaRPr lang="en-US" dirty="0"/>
                    </a:p>
                  </a:txBody>
                  <a:tcPr/>
                </a:tc>
                <a:tc>
                  <a:txBody>
                    <a:bodyPr/>
                    <a:lstStyle/>
                    <a:p>
                      <a:r>
                        <a:rPr lang="en-US" dirty="0"/>
                        <a:t>Cons</a:t>
                      </a:r>
                    </a:p>
                  </a:txBody>
                  <a:tcPr/>
                </a:tc>
                <a:extLst>
                  <a:ext uri="{0D108BD9-81ED-4DB2-BD59-A6C34878D82A}">
                    <a16:rowId xmlns:a16="http://schemas.microsoft.com/office/drawing/2014/main" val="3340806748"/>
                  </a:ext>
                </a:extLst>
              </a:tr>
              <a:tr h="370840">
                <a:tc>
                  <a:txBody>
                    <a:bodyPr/>
                    <a:lstStyle/>
                    <a:p>
                      <a:r>
                        <a:rPr lang="en-US" dirty="0"/>
                        <a:t>Easier to review</a:t>
                      </a:r>
                    </a:p>
                  </a:txBody>
                  <a:tcPr/>
                </a:tc>
                <a:tc>
                  <a:txBody>
                    <a:bodyPr/>
                    <a:lstStyle/>
                    <a:p>
                      <a:r>
                        <a:rPr lang="en-US" dirty="0"/>
                        <a:t>Is this oversight?</a:t>
                      </a:r>
                    </a:p>
                  </a:txBody>
                  <a:tcPr/>
                </a:tc>
                <a:extLst>
                  <a:ext uri="{0D108BD9-81ED-4DB2-BD59-A6C34878D82A}">
                    <a16:rowId xmlns:a16="http://schemas.microsoft.com/office/drawing/2014/main" val="1858227960"/>
                  </a:ext>
                </a:extLst>
              </a:tr>
              <a:tr h="370840">
                <a:tc>
                  <a:txBody>
                    <a:bodyPr/>
                    <a:lstStyle/>
                    <a:p>
                      <a:r>
                        <a:rPr lang="en-US" dirty="0"/>
                        <a:t>Program can highlight their key points</a:t>
                      </a:r>
                    </a:p>
                  </a:txBody>
                  <a:tcPr/>
                </a:tc>
                <a:tc>
                  <a:txBody>
                    <a:bodyPr/>
                    <a:lstStyle/>
                    <a:p>
                      <a:r>
                        <a:rPr lang="en-US" dirty="0"/>
                        <a:t>This allows for the program to cover up their deficiencies</a:t>
                      </a:r>
                    </a:p>
                  </a:txBody>
                  <a:tcPr/>
                </a:tc>
                <a:extLst>
                  <a:ext uri="{0D108BD9-81ED-4DB2-BD59-A6C34878D82A}">
                    <a16:rowId xmlns:a16="http://schemas.microsoft.com/office/drawing/2014/main" val="58961943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8527151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4705949"/>
                  </a:ext>
                </a:extLst>
              </a:tr>
            </a:tbl>
          </a:graphicData>
        </a:graphic>
      </p:graphicFrame>
      <p:sp>
        <p:nvSpPr>
          <p:cNvPr id="7" name="Slide Number Placeholder 3">
            <a:extLst>
              <a:ext uri="{FF2B5EF4-FFF2-40B4-BE49-F238E27FC236}">
                <a16:creationId xmlns:a16="http://schemas.microsoft.com/office/drawing/2014/main" id="{44B11FC1-526B-4B96-A7FB-C90B87187DC9}"/>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24</a:t>
            </a:fld>
            <a:endParaRPr lang="en-US" dirty="0"/>
          </a:p>
        </p:txBody>
      </p:sp>
      <p:sp>
        <p:nvSpPr>
          <p:cNvPr id="8" name="Rectangle 7" descr="Presentation with Checklist">
            <a:extLst>
              <a:ext uri="{FF2B5EF4-FFF2-40B4-BE49-F238E27FC236}">
                <a16:creationId xmlns:a16="http://schemas.microsoft.com/office/drawing/2014/main" id="{12B640B0-7915-40C4-A95E-B580F230952C}"/>
              </a:ext>
            </a:extLst>
          </p:cNvPr>
          <p:cNvSpPr/>
          <p:nvPr/>
        </p:nvSpPr>
        <p:spPr>
          <a:xfrm>
            <a:off x="3193400" y="1692672"/>
            <a:ext cx="1233200" cy="121302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Irritant">
            <a:extLst>
              <a:ext uri="{FF2B5EF4-FFF2-40B4-BE49-F238E27FC236}">
                <a16:creationId xmlns:a16="http://schemas.microsoft.com/office/drawing/2014/main" id="{56B3D2F7-6BA0-4313-BCB0-9FD582351136}"/>
              </a:ext>
            </a:extLst>
          </p:cNvPr>
          <p:cNvSpPr/>
          <p:nvPr/>
        </p:nvSpPr>
        <p:spPr>
          <a:xfrm>
            <a:off x="5252347" y="1692672"/>
            <a:ext cx="1233200" cy="121302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sp>
      <p:sp>
        <p:nvSpPr>
          <p:cNvPr id="10" name="Footer Placeholder 3">
            <a:extLst>
              <a:ext uri="{FF2B5EF4-FFF2-40B4-BE49-F238E27FC236}">
                <a16:creationId xmlns:a16="http://schemas.microsoft.com/office/drawing/2014/main" id="{C3E7D8C4-2EF3-2B4C-AA7D-DBC4D80CFED1}"/>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09072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6585-FDB1-44F7-B59D-ABB4C2DC8DC4}"/>
              </a:ext>
            </a:extLst>
          </p:cNvPr>
          <p:cNvSpPr>
            <a:spLocks noGrp="1"/>
          </p:cNvSpPr>
          <p:nvPr>
            <p:ph type="title"/>
          </p:nvPr>
        </p:nvSpPr>
        <p:spPr>
          <a:xfrm>
            <a:off x="1227344" y="1267546"/>
            <a:ext cx="6526006" cy="1325563"/>
          </a:xfrm>
        </p:spPr>
        <p:txBody>
          <a:bodyPr/>
          <a:lstStyle/>
          <a:p>
            <a:r>
              <a:rPr lang="en-US" dirty="0"/>
              <a:t>Time of Year</a:t>
            </a:r>
          </a:p>
        </p:txBody>
      </p:sp>
      <p:graphicFrame>
        <p:nvGraphicFramePr>
          <p:cNvPr id="6" name="Table 6">
            <a:extLst>
              <a:ext uri="{FF2B5EF4-FFF2-40B4-BE49-F238E27FC236}">
                <a16:creationId xmlns:a16="http://schemas.microsoft.com/office/drawing/2014/main" id="{BDEE4CA4-0A8F-41BE-AE9B-A5AA825FD07F}"/>
              </a:ext>
            </a:extLst>
          </p:cNvPr>
          <p:cNvGraphicFramePr>
            <a:graphicFrameLocks noGrp="1"/>
          </p:cNvGraphicFramePr>
          <p:nvPr>
            <p:ph idx="1"/>
            <p:extLst>
              <p:ext uri="{D42A27DB-BD31-4B8C-83A1-F6EECF244321}">
                <p14:modId xmlns:p14="http://schemas.microsoft.com/office/powerpoint/2010/main" val="1839145048"/>
              </p:ext>
            </p:extLst>
          </p:nvPr>
        </p:nvGraphicFramePr>
        <p:xfrm>
          <a:off x="973982" y="2223689"/>
          <a:ext cx="7196036" cy="3124836"/>
        </p:xfrm>
        <a:graphic>
          <a:graphicData uri="http://schemas.openxmlformats.org/drawingml/2006/table">
            <a:tbl>
              <a:tblPr firstRow="1" bandRow="1">
                <a:tableStyleId>{93296810-A885-4BE3-A3E7-6D5BEEA58F35}</a:tableStyleId>
              </a:tblPr>
              <a:tblGrid>
                <a:gridCol w="1260056">
                  <a:extLst>
                    <a:ext uri="{9D8B030D-6E8A-4147-A177-3AD203B41FA5}">
                      <a16:colId xmlns:a16="http://schemas.microsoft.com/office/drawing/2014/main" val="4267589199"/>
                    </a:ext>
                  </a:extLst>
                </a:gridCol>
                <a:gridCol w="2514600">
                  <a:extLst>
                    <a:ext uri="{9D8B030D-6E8A-4147-A177-3AD203B41FA5}">
                      <a16:colId xmlns:a16="http://schemas.microsoft.com/office/drawing/2014/main" val="277873711"/>
                    </a:ext>
                  </a:extLst>
                </a:gridCol>
                <a:gridCol w="3421380">
                  <a:extLst>
                    <a:ext uri="{9D8B030D-6E8A-4147-A177-3AD203B41FA5}">
                      <a16:colId xmlns:a16="http://schemas.microsoft.com/office/drawing/2014/main" val="329553971"/>
                    </a:ext>
                  </a:extLst>
                </a:gridCol>
              </a:tblGrid>
              <a:tr h="356426">
                <a:tc>
                  <a:txBody>
                    <a:bodyPr/>
                    <a:lstStyle/>
                    <a:p>
                      <a:r>
                        <a:rPr lang="en-US" sz="1000" dirty="0"/>
                        <a:t>Time of the Year</a:t>
                      </a:r>
                    </a:p>
                  </a:txBody>
                  <a:tcPr marL="66889" marR="66889" marT="33444" marB="33444"/>
                </a:tc>
                <a:tc>
                  <a:txBody>
                    <a:bodyPr/>
                    <a:lstStyle/>
                    <a:p>
                      <a:r>
                        <a:rPr lang="en-US" sz="1000" dirty="0"/>
                        <a:t>Pros</a:t>
                      </a:r>
                    </a:p>
                  </a:txBody>
                  <a:tcPr marL="66889" marR="66889" marT="33444" marB="33444"/>
                </a:tc>
                <a:tc>
                  <a:txBody>
                    <a:bodyPr/>
                    <a:lstStyle/>
                    <a:p>
                      <a:r>
                        <a:rPr lang="en-US" sz="1000" dirty="0"/>
                        <a:t>Cons</a:t>
                      </a:r>
                    </a:p>
                  </a:txBody>
                  <a:tcPr marL="66889" marR="66889" marT="33444" marB="33444"/>
                </a:tc>
                <a:extLst>
                  <a:ext uri="{0D108BD9-81ED-4DB2-BD59-A6C34878D82A}">
                    <a16:rowId xmlns:a16="http://schemas.microsoft.com/office/drawing/2014/main" val="4163988737"/>
                  </a:ext>
                </a:extLst>
              </a:tr>
              <a:tr h="893508">
                <a:tc>
                  <a:txBody>
                    <a:bodyPr/>
                    <a:lstStyle/>
                    <a:p>
                      <a:r>
                        <a:rPr lang="en-US" sz="1000" dirty="0"/>
                        <a:t>End of the academic year</a:t>
                      </a:r>
                    </a:p>
                  </a:txBody>
                  <a:tcPr marL="66889" marR="66889" marT="33444" marB="33444"/>
                </a:tc>
                <a:tc>
                  <a:txBody>
                    <a:bodyPr/>
                    <a:lstStyle/>
                    <a:p>
                      <a:r>
                        <a:rPr lang="en-US" sz="1000" dirty="0"/>
                        <a:t>Allows AIR to be put together as soon as the academic year is over</a:t>
                      </a:r>
                    </a:p>
                  </a:txBody>
                  <a:tcPr marL="66889" marR="66889" marT="33444" marB="33444"/>
                </a:tc>
                <a:tc>
                  <a:txBody>
                    <a:bodyPr/>
                    <a:lstStyle/>
                    <a:p>
                      <a:pPr marL="171450" indent="-171450">
                        <a:buFont typeface="Arial" panose="020B0604020202020204" pitchFamily="34" charset="0"/>
                        <a:buChar char="•"/>
                      </a:pPr>
                      <a:r>
                        <a:rPr lang="en-US" sz="1000" dirty="0"/>
                        <a:t>The programs have a difficult time pulling everything together by the end of the academic year. </a:t>
                      </a:r>
                    </a:p>
                    <a:p>
                      <a:pPr marL="171450" indent="-171450">
                        <a:buFont typeface="Arial" panose="020B0604020202020204" pitchFamily="34" charset="0"/>
                        <a:buChar char="•"/>
                      </a:pPr>
                      <a:r>
                        <a:rPr lang="en-US" sz="1000" dirty="0"/>
                        <a:t>Some of the data that programs need is not available until after June 30</a:t>
                      </a:r>
                      <a:r>
                        <a:rPr lang="en-US" sz="1000" baseline="30000" dirty="0"/>
                        <a:t>th</a:t>
                      </a:r>
                      <a:endParaRPr lang="en-US" sz="1000" dirty="0"/>
                    </a:p>
                  </a:txBody>
                  <a:tcPr marL="66889" marR="66889" marT="33444" marB="33444"/>
                </a:tc>
                <a:extLst>
                  <a:ext uri="{0D108BD9-81ED-4DB2-BD59-A6C34878D82A}">
                    <a16:rowId xmlns:a16="http://schemas.microsoft.com/office/drawing/2014/main" val="2504806446"/>
                  </a:ext>
                </a:extLst>
              </a:tr>
              <a:tr h="410135">
                <a:tc>
                  <a:txBody>
                    <a:bodyPr/>
                    <a:lstStyle/>
                    <a:p>
                      <a:r>
                        <a:rPr lang="en-US" sz="1000" dirty="0"/>
                        <a:t>Summer</a:t>
                      </a:r>
                    </a:p>
                  </a:txBody>
                  <a:tcPr marL="66889" marR="66889" marT="33444" marB="33444"/>
                </a:tc>
                <a:tc>
                  <a:txBody>
                    <a:bodyPr/>
                    <a:lstStyle/>
                    <a:p>
                      <a:r>
                        <a:rPr lang="en-US" sz="1000" dirty="0"/>
                        <a:t>Same time as programs are pulling together info for ADS updates</a:t>
                      </a:r>
                    </a:p>
                  </a:txBody>
                  <a:tcPr marL="66889" marR="66889" marT="33444" marB="33444"/>
                </a:tc>
                <a:tc>
                  <a:txBody>
                    <a:bodyPr/>
                    <a:lstStyle/>
                    <a:p>
                      <a:pPr marL="171450" indent="-171450">
                        <a:buFont typeface="Arial" panose="020B0604020202020204" pitchFamily="34" charset="0"/>
                        <a:buChar char="•"/>
                      </a:pPr>
                      <a:r>
                        <a:rPr lang="en-US" sz="1000" dirty="0"/>
                        <a:t>Much of the same information for the ADS update and the APE report</a:t>
                      </a:r>
                    </a:p>
                  </a:txBody>
                  <a:tcPr marL="66889" marR="66889" marT="33444" marB="33444"/>
                </a:tc>
                <a:extLst>
                  <a:ext uri="{0D108BD9-81ED-4DB2-BD59-A6C34878D82A}">
                    <a16:rowId xmlns:a16="http://schemas.microsoft.com/office/drawing/2014/main" val="321988526"/>
                  </a:ext>
                </a:extLst>
              </a:tr>
              <a:tr h="571259">
                <a:tc>
                  <a:txBody>
                    <a:bodyPr/>
                    <a:lstStyle/>
                    <a:p>
                      <a:r>
                        <a:rPr lang="en-US" sz="1000" dirty="0"/>
                        <a:t>Fall</a:t>
                      </a:r>
                    </a:p>
                  </a:txBody>
                  <a:tcPr marL="66889" marR="66889" marT="33444" marB="33444"/>
                </a:tc>
                <a:tc>
                  <a:txBody>
                    <a:bodyPr/>
                    <a:lstStyle/>
                    <a:p>
                      <a:r>
                        <a:rPr lang="en-US" sz="1000" dirty="0"/>
                        <a:t>Allows for ADS update to be completed first</a:t>
                      </a:r>
                    </a:p>
                  </a:txBody>
                  <a:tcPr marL="66889" marR="66889" marT="33444" marB="33444"/>
                </a:tc>
                <a:tc>
                  <a:txBody>
                    <a:bodyPr/>
                    <a:lstStyle/>
                    <a:p>
                      <a:pPr marL="171450" indent="-171450">
                        <a:buFont typeface="Arial" panose="020B0604020202020204" pitchFamily="34" charset="0"/>
                        <a:buChar char="•"/>
                      </a:pPr>
                      <a:r>
                        <a:rPr lang="en-US" sz="1000" dirty="0"/>
                        <a:t>Less likely to allow for major changes to program even when findings indicate these changes should be made</a:t>
                      </a:r>
                    </a:p>
                  </a:txBody>
                  <a:tcPr marL="66889" marR="66889" marT="33444" marB="33444"/>
                </a:tc>
                <a:extLst>
                  <a:ext uri="{0D108BD9-81ED-4DB2-BD59-A6C34878D82A}">
                    <a16:rowId xmlns:a16="http://schemas.microsoft.com/office/drawing/2014/main" val="74573369"/>
                  </a:ext>
                </a:extLst>
              </a:tr>
              <a:tr h="893508">
                <a:tc>
                  <a:txBody>
                    <a:bodyPr/>
                    <a:lstStyle/>
                    <a:p>
                      <a:r>
                        <a:rPr lang="en-US" sz="1000" dirty="0"/>
                        <a:t>Winter</a:t>
                      </a:r>
                    </a:p>
                  </a:txBody>
                  <a:tcPr marL="66889" marR="66889" marT="33444" marB="33444"/>
                </a:tc>
                <a:tc>
                  <a:txBody>
                    <a:bodyPr/>
                    <a:lstStyle/>
                    <a:p>
                      <a:r>
                        <a:rPr lang="en-US" sz="1000" dirty="0"/>
                        <a:t>Provides more time for programs</a:t>
                      </a:r>
                    </a:p>
                  </a:txBody>
                  <a:tcPr marL="66889" marR="66889" marT="33444" marB="33444"/>
                </a:tc>
                <a:tc>
                  <a:txBody>
                    <a:bodyPr/>
                    <a:lstStyle/>
                    <a:p>
                      <a:pPr marL="171450" indent="-171450">
                        <a:buFont typeface="Arial" panose="020B0604020202020204" pitchFamily="34" charset="0"/>
                        <a:buChar char="•"/>
                      </a:pPr>
                      <a:r>
                        <a:rPr lang="en-US" sz="1000" dirty="0"/>
                        <a:t>Very confusing and less effective the farther away from the academic year that is being analyzed</a:t>
                      </a:r>
                    </a:p>
                    <a:p>
                      <a:pPr marL="171450" indent="-171450">
                        <a:buFont typeface="Arial" panose="020B0604020202020204" pitchFamily="34" charset="0"/>
                        <a:buChar char="•"/>
                      </a:pPr>
                      <a:r>
                        <a:rPr lang="en-US" sz="1000" dirty="0"/>
                        <a:t>Too late to make major changes for current academic year</a:t>
                      </a:r>
                    </a:p>
                  </a:txBody>
                  <a:tcPr marL="66889" marR="66889" marT="33444" marB="33444"/>
                </a:tc>
                <a:extLst>
                  <a:ext uri="{0D108BD9-81ED-4DB2-BD59-A6C34878D82A}">
                    <a16:rowId xmlns:a16="http://schemas.microsoft.com/office/drawing/2014/main" val="3428307152"/>
                  </a:ext>
                </a:extLst>
              </a:tr>
            </a:tbl>
          </a:graphicData>
        </a:graphic>
      </p:graphicFrame>
      <p:sp>
        <p:nvSpPr>
          <p:cNvPr id="4" name="Slide Number Placeholder 3">
            <a:extLst>
              <a:ext uri="{FF2B5EF4-FFF2-40B4-BE49-F238E27FC236}">
                <a16:creationId xmlns:a16="http://schemas.microsoft.com/office/drawing/2014/main" id="{DAFD6151-5E18-442B-B6F1-ABA1A5CDFDD3}"/>
              </a:ext>
            </a:extLst>
          </p:cNvPr>
          <p:cNvSpPr>
            <a:spLocks noGrp="1"/>
          </p:cNvSpPr>
          <p:nvPr>
            <p:ph type="sldNum" sz="quarter" idx="12"/>
          </p:nvPr>
        </p:nvSpPr>
        <p:spPr/>
        <p:txBody>
          <a:bodyPr/>
          <a:lstStyle/>
          <a:p>
            <a:fld id="{485123A2-5151-4DF4-A180-45B2E46236E0}" type="slidenum">
              <a:rPr lang="en-US" smtClean="0"/>
              <a:t>25</a:t>
            </a:fld>
            <a:endParaRPr lang="en-US" dirty="0"/>
          </a:p>
        </p:txBody>
      </p:sp>
      <p:pic>
        <p:nvPicPr>
          <p:cNvPr id="8" name="Picture 7" descr="A close up of a clock&#10;&#10;Description automatically generated">
            <a:extLst>
              <a:ext uri="{FF2B5EF4-FFF2-40B4-BE49-F238E27FC236}">
                <a16:creationId xmlns:a16="http://schemas.microsoft.com/office/drawing/2014/main" id="{8509A18B-6068-4770-8BF6-662A61F913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30040" y="421766"/>
            <a:ext cx="2057400" cy="1645920"/>
          </a:xfrm>
          <a:prstGeom prst="rect">
            <a:avLst/>
          </a:prstGeom>
        </p:spPr>
      </p:pic>
      <p:sp>
        <p:nvSpPr>
          <p:cNvPr id="9" name="TextBox 8">
            <a:extLst>
              <a:ext uri="{FF2B5EF4-FFF2-40B4-BE49-F238E27FC236}">
                <a16:creationId xmlns:a16="http://schemas.microsoft.com/office/drawing/2014/main" id="{8029AEBC-1757-47B0-8E25-63031003672D}"/>
              </a:ext>
            </a:extLst>
          </p:cNvPr>
          <p:cNvSpPr txBox="1"/>
          <p:nvPr/>
        </p:nvSpPr>
        <p:spPr>
          <a:xfrm>
            <a:off x="4490347" y="1837910"/>
            <a:ext cx="1479594" cy="307777"/>
          </a:xfrm>
          <a:prstGeom prst="rect">
            <a:avLst/>
          </a:prstGeom>
          <a:noFill/>
        </p:spPr>
        <p:txBody>
          <a:bodyPr wrap="square" rtlCol="0">
            <a:spAutoFit/>
          </a:bodyPr>
          <a:lstStyle/>
          <a:p>
            <a:r>
              <a:rPr lang="en-US" sz="700" dirty="0">
                <a:hlinkClick r:id="rId3" tooltip="http://www.markwk.com/time-tracking-tools.html"/>
              </a:rPr>
              <a:t>This Photo</a:t>
            </a:r>
            <a:r>
              <a:rPr lang="en-US" sz="700" dirty="0"/>
              <a:t> by Unknown Author is licensed under </a:t>
            </a:r>
            <a:r>
              <a:rPr lang="en-US" sz="700" dirty="0">
                <a:hlinkClick r:id="rId4" tooltip="https://creativecommons.org/licenses/by-nc-sa/3.0/"/>
              </a:rPr>
              <a:t>CC BY-SA-NC</a:t>
            </a:r>
            <a:endParaRPr lang="en-US" sz="700" dirty="0"/>
          </a:p>
        </p:txBody>
      </p:sp>
      <p:sp>
        <p:nvSpPr>
          <p:cNvPr id="10" name="Footer Placeholder 3">
            <a:extLst>
              <a:ext uri="{FF2B5EF4-FFF2-40B4-BE49-F238E27FC236}">
                <a16:creationId xmlns:a16="http://schemas.microsoft.com/office/drawing/2014/main" id="{88A4F7C1-B505-704E-870B-218470C2BDC3}"/>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42109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D8F8-F609-408B-AA88-A0652E57239C}"/>
              </a:ext>
            </a:extLst>
          </p:cNvPr>
          <p:cNvSpPr>
            <a:spLocks noGrp="1"/>
          </p:cNvSpPr>
          <p:nvPr>
            <p:ph type="title"/>
          </p:nvPr>
        </p:nvSpPr>
        <p:spPr/>
        <p:txBody>
          <a:bodyPr/>
          <a:lstStyle/>
          <a:p>
            <a:r>
              <a:rPr lang="en-US" dirty="0"/>
              <a:t>Recommended Appendices</a:t>
            </a:r>
          </a:p>
        </p:txBody>
      </p:sp>
      <p:sp>
        <p:nvSpPr>
          <p:cNvPr id="3" name="Content Placeholder 2">
            <a:extLst>
              <a:ext uri="{FF2B5EF4-FFF2-40B4-BE49-F238E27FC236}">
                <a16:creationId xmlns:a16="http://schemas.microsoft.com/office/drawing/2014/main" id="{49F70C45-B0DE-4A7A-9D5B-0ED299F90864}"/>
              </a:ext>
            </a:extLst>
          </p:cNvPr>
          <p:cNvSpPr>
            <a:spLocks noGrp="1"/>
          </p:cNvSpPr>
          <p:nvPr>
            <p:ph idx="1"/>
          </p:nvPr>
        </p:nvSpPr>
        <p:spPr>
          <a:xfrm>
            <a:off x="476250" y="1702264"/>
            <a:ext cx="7886700" cy="4438905"/>
          </a:xfrm>
        </p:spPr>
        <p:txBody>
          <a:bodyPr/>
          <a:lstStyle/>
          <a:p>
            <a:r>
              <a:rPr lang="en-US" dirty="0"/>
              <a:t>Trainee/Faculty Scholarly Activity and List of Specific Scholarly Activities</a:t>
            </a:r>
          </a:p>
          <a:p>
            <a:r>
              <a:rPr lang="en-US" dirty="0"/>
              <a:t>ITE Training Results</a:t>
            </a:r>
          </a:p>
          <a:p>
            <a:r>
              <a:rPr lang="en-US" dirty="0"/>
              <a:t>Faculty Development Activities</a:t>
            </a:r>
          </a:p>
          <a:p>
            <a:r>
              <a:rPr lang="en-US" dirty="0"/>
              <a:t>Action Plans for Previous APE</a:t>
            </a:r>
          </a:p>
          <a:p>
            <a:r>
              <a:rPr lang="en-US" dirty="0"/>
              <a:t>Action Plans for Current APE</a:t>
            </a:r>
          </a:p>
          <a:p>
            <a:r>
              <a:rPr lang="en-US" dirty="0"/>
              <a:t>Letters from ACGME</a:t>
            </a:r>
          </a:p>
          <a:p>
            <a:r>
              <a:rPr lang="en-US" dirty="0"/>
              <a:t>ACGME Surveys</a:t>
            </a:r>
          </a:p>
        </p:txBody>
      </p:sp>
      <p:sp>
        <p:nvSpPr>
          <p:cNvPr id="5" name="Slide Number Placeholder 3">
            <a:extLst>
              <a:ext uri="{FF2B5EF4-FFF2-40B4-BE49-F238E27FC236}">
                <a16:creationId xmlns:a16="http://schemas.microsoft.com/office/drawing/2014/main" id="{7EB50A82-95B4-469D-9174-F23300A904C5}"/>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26</a:t>
            </a:fld>
            <a:endParaRPr lang="en-US" dirty="0"/>
          </a:p>
        </p:txBody>
      </p:sp>
      <p:pic>
        <p:nvPicPr>
          <p:cNvPr id="6" name="image283.png" descr="../../../Volumes/douglas-1/New%20Clip%20art/grab_book_online_800_c">
            <a:extLst>
              <a:ext uri="{FF2B5EF4-FFF2-40B4-BE49-F238E27FC236}">
                <a16:creationId xmlns:a16="http://schemas.microsoft.com/office/drawing/2014/main" id="{A89C3703-C4EF-4085-8988-C6A7FB96083A}"/>
              </a:ext>
            </a:extLst>
          </p:cNvPr>
          <p:cNvPicPr/>
          <p:nvPr/>
        </p:nvPicPr>
        <p:blipFill>
          <a:blip r:embed="rId2"/>
          <a:srcRect/>
          <a:stretch>
            <a:fillRect/>
          </a:stretch>
        </p:blipFill>
        <p:spPr>
          <a:xfrm>
            <a:off x="5340100" y="3859833"/>
            <a:ext cx="2591435" cy="1943735"/>
          </a:xfrm>
          <a:prstGeom prst="rect">
            <a:avLst/>
          </a:prstGeom>
          <a:ln/>
        </p:spPr>
      </p:pic>
      <p:sp>
        <p:nvSpPr>
          <p:cNvPr id="7" name="Footer Placeholder 3">
            <a:extLst>
              <a:ext uri="{FF2B5EF4-FFF2-40B4-BE49-F238E27FC236}">
                <a16:creationId xmlns:a16="http://schemas.microsoft.com/office/drawing/2014/main" id="{425AA0B3-5480-C543-AF65-1E92DEDAC52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22944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Wrapping Up!</a:t>
            </a:r>
            <a:endParaRPr dirty="0"/>
          </a:p>
        </p:txBody>
      </p:sp>
      <p:sp>
        <p:nvSpPr>
          <p:cNvPr id="322" name="Google Shape;322;p40"/>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dirty="0"/>
          </a:p>
        </p:txBody>
      </p:sp>
      <p:sp>
        <p:nvSpPr>
          <p:cNvPr id="323" name="Google Shape;323;p4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27</a:t>
            </a:fld>
            <a:endParaRPr dirty="0"/>
          </a:p>
        </p:txBody>
      </p:sp>
      <p:pic>
        <p:nvPicPr>
          <p:cNvPr id="324" name="Google Shape;324;p40" descr="New%20Clip%20art/puzzle_people_working_together_800_clr_6984.png"/>
          <p:cNvPicPr preferRelativeResize="0"/>
          <p:nvPr/>
        </p:nvPicPr>
        <p:blipFill rotWithShape="1">
          <a:blip r:embed="rId3">
            <a:alphaModFix/>
          </a:blip>
          <a:srcRect/>
          <a:stretch/>
        </p:blipFill>
        <p:spPr>
          <a:xfrm>
            <a:off x="655744" y="3693689"/>
            <a:ext cx="4970780" cy="2484755"/>
          </a:xfrm>
          <a:prstGeom prst="rect">
            <a:avLst/>
          </a:prstGeom>
          <a:noFill/>
          <a:ln>
            <a:noFill/>
          </a:ln>
        </p:spPr>
      </p:pic>
      <p:sp>
        <p:nvSpPr>
          <p:cNvPr id="8" name="Footer Placeholder 3">
            <a:extLst>
              <a:ext uri="{FF2B5EF4-FFF2-40B4-BE49-F238E27FC236}">
                <a16:creationId xmlns:a16="http://schemas.microsoft.com/office/drawing/2014/main" id="{EA7198D8-6DEA-0B4E-8343-0E9A33DF1DA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body" idx="1"/>
          </p:nvPr>
        </p:nvSpPr>
        <p:spPr>
          <a:xfrm>
            <a:off x="643890" y="1617669"/>
            <a:ext cx="8210550" cy="4438905"/>
          </a:xfrm>
          <a:prstGeom prst="rect">
            <a:avLst/>
          </a:prstGeom>
          <a:noFill/>
          <a:ln>
            <a:noFill/>
          </a:ln>
        </p:spPr>
        <p:txBody>
          <a:bodyPr spcFirstLastPara="1" wrap="square" lIns="91425" tIns="91425" rIns="91425" bIns="91425" anchor="t" anchorCtr="0">
            <a:noAutofit/>
          </a:bodyPr>
          <a:lstStyle/>
          <a:p>
            <a:pPr marL="742950" indent="-514350">
              <a:buFont typeface="Arial"/>
              <a:buAutoNum type="arabicPeriod"/>
            </a:pPr>
            <a:r>
              <a:rPr lang="en-US" i="1" dirty="0"/>
              <a:t>This is a form for the APE report to the GMEC, not the APE for the program</a:t>
            </a:r>
          </a:p>
          <a:p>
            <a:pPr marL="742950" marR="0" lvl="0" indent="-514350" algn="l" rtl="0">
              <a:lnSpc>
                <a:spcPct val="90000"/>
              </a:lnSpc>
              <a:spcBef>
                <a:spcPts val="1000"/>
              </a:spcBef>
              <a:spcAft>
                <a:spcPts val="0"/>
              </a:spcAft>
              <a:buClr>
                <a:schemeClr val="dk1"/>
              </a:buClr>
              <a:buSzPts val="2600"/>
              <a:buFont typeface="Arial"/>
              <a:buAutoNum type="arabicPeriod"/>
            </a:pPr>
            <a:r>
              <a:rPr lang="en-US" i="1" dirty="0"/>
              <a:t>It will take time to refine the tool for your specific institution</a:t>
            </a:r>
          </a:p>
          <a:p>
            <a:pPr marL="742950" marR="0" lvl="0" indent="-514350" algn="l" rtl="0">
              <a:lnSpc>
                <a:spcPct val="90000"/>
              </a:lnSpc>
              <a:spcBef>
                <a:spcPts val="1000"/>
              </a:spcBef>
              <a:spcAft>
                <a:spcPts val="0"/>
              </a:spcAft>
              <a:buClr>
                <a:schemeClr val="dk1"/>
              </a:buClr>
              <a:buSzPts val="2600"/>
              <a:buFont typeface="Arial"/>
              <a:buAutoNum type="arabicPeriod"/>
            </a:pPr>
            <a:r>
              <a:rPr lang="en-US" i="1" dirty="0"/>
              <a:t>Education of program administrators and program directors will be required</a:t>
            </a:r>
          </a:p>
        </p:txBody>
      </p:sp>
      <p:sp>
        <p:nvSpPr>
          <p:cNvPr id="204" name="Google Shape;204;p27"/>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1200"/>
              </a:spcBef>
              <a:spcAft>
                <a:spcPts val="0"/>
              </a:spcAft>
              <a:buSzPts val="3500"/>
              <a:buNone/>
            </a:pPr>
            <a:r>
              <a:rPr lang="en-US" dirty="0"/>
              <a:t>Take Home Points</a:t>
            </a:r>
            <a:endParaRPr dirty="0"/>
          </a:p>
          <a:p>
            <a:pPr marL="0" marR="0" lvl="0" indent="0" algn="l" rtl="0">
              <a:lnSpc>
                <a:spcPct val="90000"/>
              </a:lnSpc>
              <a:spcBef>
                <a:spcPts val="0"/>
              </a:spcBef>
              <a:spcAft>
                <a:spcPts val="0"/>
              </a:spcAft>
              <a:buClr>
                <a:schemeClr val="dk1"/>
              </a:buClr>
              <a:buSzPts val="3500"/>
              <a:buFont typeface="Arial"/>
              <a:buNone/>
            </a:pPr>
            <a:endParaRPr dirty="0"/>
          </a:p>
        </p:txBody>
      </p:sp>
      <p:sp>
        <p:nvSpPr>
          <p:cNvPr id="205" name="Google Shape;205;p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dirty="0"/>
          </a:p>
        </p:txBody>
      </p:sp>
      <p:pic>
        <p:nvPicPr>
          <p:cNvPr id="7" name="Picture 6" descr="A picture containing man&#10;&#10;Description automatically generated">
            <a:extLst>
              <a:ext uri="{FF2B5EF4-FFF2-40B4-BE49-F238E27FC236}">
                <a16:creationId xmlns:a16="http://schemas.microsoft.com/office/drawing/2014/main" id="{02FEC674-31FD-4693-BD7A-25B4242E320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05787" y="4392459"/>
            <a:ext cx="2748653" cy="1829573"/>
          </a:xfrm>
          <a:prstGeom prst="rect">
            <a:avLst/>
          </a:prstGeom>
        </p:spPr>
      </p:pic>
      <p:sp>
        <p:nvSpPr>
          <p:cNvPr id="8" name="Footer Placeholder 3">
            <a:extLst>
              <a:ext uri="{FF2B5EF4-FFF2-40B4-BE49-F238E27FC236}">
                <a16:creationId xmlns:a16="http://schemas.microsoft.com/office/drawing/2014/main" id="{4A0FAEEB-5331-D346-A4B7-59624A37DC2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sp>
        <p:nvSpPr>
          <p:cNvPr id="339" name="Google Shape;339;p4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dirty="0"/>
          </a:p>
        </p:txBody>
      </p:sp>
      <p:pic>
        <p:nvPicPr>
          <p:cNvPr id="340" name="Google Shape;340;p42"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7" name="Footer Placeholder 3">
            <a:extLst>
              <a:ext uri="{FF2B5EF4-FFF2-40B4-BE49-F238E27FC236}">
                <a16:creationId xmlns:a16="http://schemas.microsoft.com/office/drawing/2014/main" id="{15C551A7-27D6-FC40-AC3D-52B27792168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0D9D4-60D6-482A-B8FA-E57D14EF61E9}"/>
              </a:ext>
            </a:extLst>
          </p:cNvPr>
          <p:cNvSpPr>
            <a:spLocks noGrp="1"/>
          </p:cNvSpPr>
          <p:nvPr>
            <p:ph type="body" idx="1"/>
          </p:nvPr>
        </p:nvSpPr>
        <p:spPr/>
        <p:txBody>
          <a:bodyPr/>
          <a:lstStyle/>
          <a:p>
            <a:r>
              <a:rPr lang="en-US" b="1" dirty="0">
                <a:solidFill>
                  <a:srgbClr val="FF0000"/>
                </a:solidFill>
              </a:rPr>
              <a:t>Create</a:t>
            </a:r>
            <a:r>
              <a:rPr lang="en-US" dirty="0"/>
              <a:t> an understanding of the changes</a:t>
            </a:r>
          </a:p>
          <a:p>
            <a:r>
              <a:rPr lang="en-US" b="1" dirty="0">
                <a:solidFill>
                  <a:srgbClr val="FF0000"/>
                </a:solidFill>
              </a:rPr>
              <a:t>Review</a:t>
            </a:r>
            <a:r>
              <a:rPr lang="en-US" dirty="0"/>
              <a:t> draft APE document for GMEC presentation</a:t>
            </a:r>
          </a:p>
          <a:p>
            <a:r>
              <a:rPr lang="en-US" b="1" dirty="0">
                <a:solidFill>
                  <a:srgbClr val="FF0000"/>
                </a:solidFill>
              </a:rPr>
              <a:t>Discuss</a:t>
            </a:r>
            <a:r>
              <a:rPr lang="en-US" dirty="0"/>
              <a:t> executive summary</a:t>
            </a:r>
          </a:p>
          <a:p>
            <a:r>
              <a:rPr lang="en-US" b="1" dirty="0">
                <a:solidFill>
                  <a:srgbClr val="FF0000"/>
                </a:solidFill>
              </a:rPr>
              <a:t>Discuss</a:t>
            </a:r>
            <a:r>
              <a:rPr lang="en-US" dirty="0"/>
              <a:t> timing of APE</a:t>
            </a:r>
          </a:p>
          <a:p>
            <a:endParaRPr lang="en-US" dirty="0"/>
          </a:p>
          <a:p>
            <a:pPr marL="63500" indent="0">
              <a:buNone/>
            </a:pPr>
            <a:r>
              <a:rPr lang="en-US" b="1" dirty="0"/>
              <a:t>Tools Provided to Participants: </a:t>
            </a:r>
          </a:p>
          <a:p>
            <a:pPr marL="1035050" lvl="1" indent="-514350">
              <a:buAutoNum type="arabicPeriod"/>
            </a:pPr>
            <a:r>
              <a:rPr lang="en-US" sz="1600" dirty="0"/>
              <a:t>Template for APE Report to the GMEC</a:t>
            </a:r>
          </a:p>
          <a:p>
            <a:pPr marL="1035050" lvl="1" indent="-514350">
              <a:buAutoNum type="arabicPeriod"/>
            </a:pPr>
            <a:r>
              <a:rPr lang="en-US" sz="1600" dirty="0"/>
              <a:t>Mission Statement &amp; SWOT Worksheet </a:t>
            </a:r>
          </a:p>
        </p:txBody>
      </p:sp>
      <p:sp>
        <p:nvSpPr>
          <p:cNvPr id="3" name="Title 2">
            <a:extLst>
              <a:ext uri="{FF2B5EF4-FFF2-40B4-BE49-F238E27FC236}">
                <a16:creationId xmlns:a16="http://schemas.microsoft.com/office/drawing/2014/main" id="{4975A422-3F6E-490F-ABFE-0AE5A0BF07E8}"/>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C1FD8648-8A67-45DB-AAC1-973FB82720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8" name="image392.jpg" descr="http://www.legaltells.com/blog/wp-content/uploads/2011/06/Consistency.jpg">
            <a:extLst>
              <a:ext uri="{FF2B5EF4-FFF2-40B4-BE49-F238E27FC236}">
                <a16:creationId xmlns:a16="http://schemas.microsoft.com/office/drawing/2014/main" id="{A4C44408-49CB-4DDD-B4DE-93971C4E4258}"/>
              </a:ext>
            </a:extLst>
          </p:cNvPr>
          <p:cNvPicPr/>
          <p:nvPr/>
        </p:nvPicPr>
        <p:blipFill>
          <a:blip r:embed="rId2"/>
          <a:srcRect/>
          <a:stretch>
            <a:fillRect/>
          </a:stretch>
        </p:blipFill>
        <p:spPr>
          <a:xfrm>
            <a:off x="6560820" y="438255"/>
            <a:ext cx="1796267" cy="1533084"/>
          </a:xfrm>
          <a:prstGeom prst="rect">
            <a:avLst/>
          </a:prstGeom>
          <a:ln/>
        </p:spPr>
      </p:pic>
      <p:sp>
        <p:nvSpPr>
          <p:cNvPr id="7" name="Footer Placeholder 3">
            <a:extLst>
              <a:ext uri="{FF2B5EF4-FFF2-40B4-BE49-F238E27FC236}">
                <a16:creationId xmlns:a16="http://schemas.microsoft.com/office/drawing/2014/main" id="{227A42C7-9B99-124F-8FD4-50F63CC35C5F}"/>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479092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322014" y="230396"/>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500" dirty="0">
              <a:solidFill>
                <a:srgbClr val="0070C0"/>
              </a:solidFill>
              <a:latin typeface="Arial" charset="0"/>
              <a:cs typeface="Arial" charset="0"/>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Contact us today to learn how our Educational</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Passports can save you time &amp; money!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724-864-7320</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www.PartnersInMedEd.com</a:t>
            </a:r>
          </a:p>
          <a:p>
            <a:pPr marL="342900" indent="-342900" algn="ctr" eaLnBrk="1" hangingPunct="1">
              <a:lnSpc>
                <a:spcPct val="80000"/>
              </a:lnSpc>
              <a:spcBef>
                <a:spcPct val="20000"/>
              </a:spcBef>
              <a:buClr>
                <a:schemeClr val="bg2"/>
              </a:buClr>
              <a:buSzPct val="75000"/>
              <a:buFont typeface="Wingdings" charset="0"/>
              <a:buNone/>
            </a:pPr>
            <a:endParaRPr lang="en-US" sz="1200" i="1" dirty="0"/>
          </a:p>
        </p:txBody>
      </p:sp>
      <p:sp>
        <p:nvSpPr>
          <p:cNvPr id="15" name="Rectangle 3"/>
          <p:cNvSpPr txBox="1">
            <a:spLocks noChangeArrowheads="1"/>
          </p:cNvSpPr>
          <p:nvPr/>
        </p:nvSpPr>
        <p:spPr bwMode="auto">
          <a:xfrm>
            <a:off x="877178" y="233649"/>
            <a:ext cx="5060092" cy="37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a:t>
            </a: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Digging for Data 101</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January 23,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PEC: Best Practices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February 4,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Research and Scholarly Process in a Nutshell: Getting Started</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February 13,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30</a:t>
            </a:fld>
            <a:endParaRPr lang="en-US" altLang="en-US" dirty="0"/>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325119" y="4085682"/>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NEW Faculty Development Series</a:t>
            </a:r>
            <a:br>
              <a:rPr lang="en-US" sz="1800" dirty="0">
                <a:solidFill>
                  <a:srgbClr val="00A60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596172" y="4892017"/>
            <a:ext cx="4030517"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pPr>
            <a:r>
              <a:rPr lang="en-US" sz="1600" dirty="0">
                <a:solidFill>
                  <a:srgbClr val="0070C0"/>
                </a:solidFill>
                <a:latin typeface="+mn-lt"/>
              </a:rPr>
              <a:t>15 Minutes to Effective Feedback</a:t>
            </a:r>
            <a:br>
              <a:rPr lang="en-US" sz="1600" dirty="0">
                <a:solidFill>
                  <a:srgbClr val="0070C0"/>
                </a:solidFill>
                <a:latin typeface="+mn-lt"/>
              </a:rPr>
            </a:b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Toolbox for Teaching Millennials</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Taking Supervision to the Next Level</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a:lnSpc>
                <a:spcPct val="80000"/>
              </a:lnSpc>
              <a:spcBef>
                <a:spcPct val="20000"/>
              </a:spcBef>
              <a:buClr>
                <a:schemeClr val="bg2"/>
              </a:buClr>
              <a:buSzPct val="75000"/>
            </a:pPr>
            <a:endParaRPr lang="en-US" altLang="ja-JP" sz="1500" dirty="0">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2" name="TextBox 1">
            <a:extLst>
              <a:ext uri="{FF2B5EF4-FFF2-40B4-BE49-F238E27FC236}">
                <a16:creationId xmlns:a16="http://schemas.microsoft.com/office/drawing/2014/main" id="{123599D6-9F45-4746-BE27-7E3FA866787A}"/>
              </a:ext>
            </a:extLst>
          </p:cNvPr>
          <p:cNvSpPr txBox="1"/>
          <p:nvPr/>
        </p:nvSpPr>
        <p:spPr>
          <a:xfrm>
            <a:off x="5431971" y="788242"/>
            <a:ext cx="3712029" cy="14203888"/>
          </a:xfrm>
          <a:prstGeom prst="rect">
            <a:avLst/>
          </a:prstGeom>
          <a:noFill/>
        </p:spPr>
        <p:txBody>
          <a:bodyPr wrap="square" rtlCol="0">
            <a:spAutoFit/>
          </a:bodyPr>
          <a:lstStyle/>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Special Reviews – Helpful not Hurtful</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2019 CPR Part 3 of 4: Section IV &amp; Section V</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GME Is Not Just GME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SI 2025 Part 4 of 4: Strategic Planning</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Understanding Practice Data</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CPR 2019 Part 4 of 4: Putting It All Together</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Crafting “Top Notch” Goals, Objectives and Evaluations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Feedback – From the Top Down</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Evolving Resident Well-Being</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We All Need Scholar Activity, Including Coordinators</a:t>
            </a: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mn-lt"/>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br>
              <a:rPr lang="en-US" sz="1600" b="1" dirty="0">
                <a:solidFill>
                  <a:srgbClr val="0070C0"/>
                </a:solidFill>
              </a:rPr>
            </a:b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p:txBody>
      </p:sp>
      <p:sp>
        <p:nvSpPr>
          <p:cNvPr id="10" name="Footer Placeholder 3">
            <a:extLst>
              <a:ext uri="{FF2B5EF4-FFF2-40B4-BE49-F238E27FC236}">
                <a16:creationId xmlns:a16="http://schemas.microsoft.com/office/drawing/2014/main" id="{7C190B07-69FE-954D-97E3-12FDA5F25BBC}"/>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ustDataLst>
      <p:tags r:id="rId1"/>
    </p:custDataLst>
    <p:extLst>
      <p:ext uri="{BB962C8B-B14F-4D97-AF65-F5344CB8AC3E}">
        <p14:creationId xmlns:p14="http://schemas.microsoft.com/office/powerpoint/2010/main" val="278580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body" idx="1"/>
          </p:nvPr>
        </p:nvSpPr>
        <p:spPr>
          <a:xfrm>
            <a:off x="984250" y="2204452"/>
            <a:ext cx="7531100" cy="3327400"/>
          </a:xfrm>
          <a:prstGeom prst="rect">
            <a:avLst/>
          </a:prstGeom>
          <a:noFill/>
          <a:ln>
            <a:noFill/>
          </a:ln>
        </p:spPr>
        <p:txBody>
          <a:bodyPr spcFirstLastPara="1" wrap="square" lIns="91425" tIns="45700" rIns="91425" bIns="45700" anchor="t" anchorCtr="0">
            <a:noAutofit/>
          </a:bodyPr>
          <a:lstStyle/>
          <a:p>
            <a:pPr marL="228600" lvl="0" indent="-228600" algn="ctr" rtl="0">
              <a:lnSpc>
                <a:spcPct val="100000"/>
              </a:lnSpc>
              <a:spcBef>
                <a:spcPts val="0"/>
              </a:spcBef>
              <a:spcAft>
                <a:spcPts val="0"/>
              </a:spcAft>
              <a:buClr>
                <a:schemeClr val="dk1"/>
              </a:buClr>
              <a:buSzPts val="1785"/>
              <a:buFont typeface="Noto Sans Symbols"/>
              <a:buNone/>
            </a:pPr>
            <a:r>
              <a:rPr lang="en-US" sz="1785" b="1" dirty="0"/>
              <a:t>    </a:t>
            </a:r>
            <a:r>
              <a:rPr lang="en-US" sz="2040" dirty="0"/>
              <a:t>Partners in Medical Education, Inc. provides comprehensive consulting services to the GME community.  </a:t>
            </a:r>
            <a:endParaRPr dirty="0"/>
          </a:p>
          <a:p>
            <a:pPr marL="228600" lvl="0" indent="-228600" algn="ctr" rtl="0">
              <a:lnSpc>
                <a:spcPct val="60000"/>
              </a:lnSpc>
              <a:spcBef>
                <a:spcPts val="1000"/>
              </a:spcBef>
              <a:spcAft>
                <a:spcPts val="0"/>
              </a:spcAft>
              <a:buClr>
                <a:schemeClr val="dk1"/>
              </a:buClr>
              <a:buSzPts val="1700"/>
              <a:buNone/>
            </a:pPr>
            <a:br>
              <a:rPr lang="en-US" sz="1800" b="1" dirty="0"/>
            </a:br>
            <a:r>
              <a:rPr lang="en-US" sz="1800" b="1" dirty="0"/>
              <a:t>Partners in Medical Education</a:t>
            </a:r>
            <a:endParaRPr sz="1800" dirty="0"/>
          </a:p>
          <a:p>
            <a:pPr marL="228600" lvl="0" indent="-228600" algn="ctr" rtl="0">
              <a:lnSpc>
                <a:spcPct val="60000"/>
              </a:lnSpc>
              <a:spcBef>
                <a:spcPts val="1000"/>
              </a:spcBef>
              <a:spcAft>
                <a:spcPts val="0"/>
              </a:spcAft>
              <a:buClr>
                <a:schemeClr val="dk1"/>
              </a:buClr>
              <a:buSzPts val="1700"/>
              <a:buNone/>
            </a:pPr>
            <a:r>
              <a:rPr lang="en-US" sz="1800" dirty="0"/>
              <a:t>724-864-7320  |  </a:t>
            </a:r>
            <a:r>
              <a:rPr lang="en-US" sz="1800" u="sng" dirty="0">
                <a:solidFill>
                  <a:schemeClr val="hlink"/>
                </a:solidFill>
                <a:hlinkClick r:id="rId3"/>
              </a:rPr>
              <a:t>info@PartnersInMedEd.com</a:t>
            </a:r>
            <a:endParaRPr sz="1800" dirty="0">
              <a:solidFill>
                <a:srgbClr val="FF0000"/>
              </a:solidFill>
            </a:endParaRPr>
          </a:p>
          <a:p>
            <a:pPr marL="228600" lvl="0" indent="-228600" algn="ctr" rtl="0">
              <a:lnSpc>
                <a:spcPct val="60000"/>
              </a:lnSpc>
              <a:spcBef>
                <a:spcPts val="1000"/>
              </a:spcBef>
              <a:spcAft>
                <a:spcPts val="0"/>
              </a:spcAft>
              <a:buClr>
                <a:schemeClr val="dk1"/>
              </a:buClr>
              <a:buSzPts val="1700"/>
              <a:buFont typeface="Noto Sans Symbols"/>
              <a:buNone/>
            </a:pPr>
            <a:endParaRPr sz="1800" b="1" dirty="0"/>
          </a:p>
          <a:p>
            <a:pPr marL="0" lvl="0" indent="0" algn="ctr">
              <a:lnSpc>
                <a:spcPct val="70000"/>
              </a:lnSpc>
              <a:buSzPts val="1700"/>
              <a:buNone/>
            </a:pPr>
            <a:r>
              <a:rPr lang="en-US" sz="1800" b="1" dirty="0"/>
              <a:t>Heather Peters, M.Ed, Ph.D</a:t>
            </a:r>
            <a:endParaRPr lang="en-US" sz="1800" dirty="0"/>
          </a:p>
          <a:p>
            <a:pPr marL="228600" lvl="0" indent="-228600" algn="ctr">
              <a:lnSpc>
                <a:spcPct val="60000"/>
              </a:lnSpc>
              <a:buSzPts val="1700"/>
              <a:buNone/>
            </a:pPr>
            <a:r>
              <a:rPr lang="en-US" sz="1800" dirty="0"/>
              <a:t> </a:t>
            </a:r>
            <a:r>
              <a:rPr lang="en-US" sz="1800" u="sng" dirty="0">
                <a:solidFill>
                  <a:schemeClr val="hlink"/>
                </a:solidFill>
                <a:hlinkClick r:id="rId4"/>
              </a:rPr>
              <a:t>heather@partnersinmeded.com</a:t>
            </a:r>
            <a:endParaRPr lang="en-US" sz="1800" dirty="0"/>
          </a:p>
          <a:p>
            <a:pPr marL="228600" lvl="0" indent="-228600" algn="ctr" rtl="0">
              <a:lnSpc>
                <a:spcPct val="60000"/>
              </a:lnSpc>
              <a:spcBef>
                <a:spcPts val="1000"/>
              </a:spcBef>
              <a:spcAft>
                <a:spcPts val="0"/>
              </a:spcAft>
              <a:buClr>
                <a:schemeClr val="dk1"/>
              </a:buClr>
              <a:buSzPts val="1530"/>
              <a:buFont typeface="Noto Sans Symbols"/>
              <a:buNone/>
            </a:pPr>
            <a:endParaRPr lang="en-US" sz="1800" b="1" dirty="0"/>
          </a:p>
          <a:p>
            <a:pPr marL="228600" lvl="0" indent="-228600" algn="ctr" rtl="0">
              <a:lnSpc>
                <a:spcPct val="60000"/>
              </a:lnSpc>
              <a:spcBef>
                <a:spcPts val="1000"/>
              </a:spcBef>
              <a:spcAft>
                <a:spcPts val="0"/>
              </a:spcAft>
              <a:buClr>
                <a:schemeClr val="dk1"/>
              </a:buClr>
              <a:buSzPts val="1530"/>
              <a:buFont typeface="Noto Sans Symbols"/>
              <a:buNone/>
            </a:pPr>
            <a:r>
              <a:rPr lang="en-US" sz="1800" b="1" dirty="0"/>
              <a:t>www.PartnersInMedEd.com</a:t>
            </a:r>
            <a:endParaRPr sz="1800" dirty="0"/>
          </a:p>
          <a:p>
            <a:pPr marL="228600" lvl="0" indent="-228600" algn="l" rtl="0">
              <a:lnSpc>
                <a:spcPct val="60000"/>
              </a:lnSpc>
              <a:spcBef>
                <a:spcPts val="1000"/>
              </a:spcBef>
              <a:spcAft>
                <a:spcPts val="0"/>
              </a:spcAft>
              <a:buClr>
                <a:schemeClr val="dk1"/>
              </a:buClr>
              <a:buSzPts val="2210"/>
              <a:buFont typeface="Noto Sans Symbols"/>
              <a:buNone/>
            </a:pPr>
            <a:endParaRPr sz="2210" b="1" dirty="0"/>
          </a:p>
        </p:txBody>
      </p:sp>
      <p:pic>
        <p:nvPicPr>
          <p:cNvPr id="327" name="Google Shape;327;p41"/>
          <p:cNvPicPr preferRelativeResize="0"/>
          <p:nvPr/>
        </p:nvPicPr>
        <p:blipFill rotWithShape="1">
          <a:blip r:embed="rId5">
            <a:alphaModFix/>
          </a:blip>
          <a:srcRect/>
          <a:stretch/>
        </p:blipFill>
        <p:spPr>
          <a:xfrm>
            <a:off x="2968925" y="484910"/>
            <a:ext cx="3768064" cy="1540160"/>
          </a:xfrm>
          <a:prstGeom prst="rect">
            <a:avLst/>
          </a:prstGeom>
          <a:noFill/>
          <a:ln>
            <a:noFill/>
          </a:ln>
        </p:spPr>
      </p:pic>
      <p:sp>
        <p:nvSpPr>
          <p:cNvPr id="328" name="Google Shape;328;p41"/>
          <p:cNvSpPr txBox="1">
            <a:spLocks noGrp="1"/>
          </p:cNvSpPr>
          <p:nvPr>
            <p:ph type="sldNum" idx="4294967295"/>
          </p:nvPr>
        </p:nvSpPr>
        <p:spPr>
          <a:xfrm>
            <a:off x="6457950" y="643313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250"/>
              <a:buFont typeface="Arial"/>
              <a:buNone/>
            </a:pPr>
            <a:r>
              <a:rPr lang="en-US" dirty="0"/>
              <a:t>31</a:t>
            </a:r>
            <a:endParaRPr dirty="0"/>
          </a:p>
        </p:txBody>
      </p:sp>
      <p:sp>
        <p:nvSpPr>
          <p:cNvPr id="7" name="Footer Placeholder 3">
            <a:extLst>
              <a:ext uri="{FF2B5EF4-FFF2-40B4-BE49-F238E27FC236}">
                <a16:creationId xmlns:a16="http://schemas.microsoft.com/office/drawing/2014/main" id="{02802C48-BE05-2445-931E-09B5F3A6AEC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33808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2"/>
          <p:cNvSpPr txBox="1">
            <a:spLocks noGrp="1"/>
          </p:cNvSpPr>
          <p:nvPr>
            <p:ph type="title"/>
          </p:nvPr>
        </p:nvSpPr>
        <p:spPr>
          <a:prstGeom prst="rect">
            <a:avLst/>
          </a:prstGeom>
          <a:noFill/>
          <a:ln>
            <a:noFill/>
          </a:ln>
        </p:spPr>
        <p:txBody>
          <a:bodyPr spcFirstLastPara="1" vert="horz" wrap="square" lIns="68569" tIns="68569" rIns="68569" bIns="68569" rtlCol="0" anchor="ctr" anchorCtr="0">
            <a:noAutofit/>
          </a:bodyPr>
          <a:lstStyle/>
          <a:p>
            <a:pPr>
              <a:lnSpc>
                <a:spcPct val="107000"/>
              </a:lnSpc>
              <a:spcBef>
                <a:spcPts val="150"/>
              </a:spcBef>
            </a:pPr>
            <a:r>
              <a:rPr lang="en-US" dirty="0"/>
              <a:t>Annual Program Evaluation</a:t>
            </a:r>
            <a:endParaRPr dirty="0"/>
          </a:p>
        </p:txBody>
      </p:sp>
      <p:sp>
        <p:nvSpPr>
          <p:cNvPr id="166" name="Google Shape;166;p22"/>
          <p:cNvSpPr txBox="1">
            <a:spLocks noGrp="1"/>
          </p:cNvSpPr>
          <p:nvPr>
            <p:ph type="body" idx="1"/>
          </p:nvPr>
        </p:nvSpPr>
        <p:spPr>
          <a:xfrm>
            <a:off x="1614487" y="2226469"/>
            <a:ext cx="3148814" cy="3263504"/>
          </a:xfrm>
          <a:prstGeom prst="rect">
            <a:avLst/>
          </a:prstGeom>
          <a:noFill/>
          <a:ln>
            <a:noFill/>
          </a:ln>
        </p:spPr>
        <p:txBody>
          <a:bodyPr spcFirstLastPara="1" vert="horz" wrap="square" lIns="68569" tIns="68569" rIns="68569" bIns="68569" rtlCol="0" anchor="t" anchorCtr="0">
            <a:noAutofit/>
          </a:bodyPr>
          <a:lstStyle/>
          <a:p>
            <a:pPr marL="342900" indent="-257175">
              <a:lnSpc>
                <a:spcPct val="120000"/>
              </a:lnSpc>
              <a:buSzPts val="1800"/>
              <a:buFont typeface="Arial"/>
              <a:buChar char="●"/>
            </a:pPr>
            <a:r>
              <a:rPr lang="en-US" sz="1200" dirty="0"/>
              <a:t>Curriculum</a:t>
            </a:r>
            <a:endParaRPr sz="1200" dirty="0"/>
          </a:p>
          <a:p>
            <a:pPr marL="342900" indent="-257175">
              <a:lnSpc>
                <a:spcPct val="120000"/>
              </a:lnSpc>
              <a:spcBef>
                <a:spcPts val="0"/>
              </a:spcBef>
              <a:buSzPts val="1800"/>
              <a:buFont typeface="Arial"/>
              <a:buChar char="●"/>
            </a:pPr>
            <a:r>
              <a:rPr lang="en-US" sz="1200" dirty="0"/>
              <a:t>Outcomes from previous APE</a:t>
            </a:r>
            <a:endParaRPr sz="1200" dirty="0"/>
          </a:p>
          <a:p>
            <a:pPr marL="342900" indent="-257175">
              <a:lnSpc>
                <a:spcPct val="120000"/>
              </a:lnSpc>
              <a:spcBef>
                <a:spcPts val="0"/>
              </a:spcBef>
              <a:buSzPts val="1800"/>
              <a:buFont typeface="Arial"/>
              <a:buChar char="●"/>
            </a:pPr>
            <a:r>
              <a:rPr lang="en-US" sz="1200" dirty="0"/>
              <a:t>ACGME letters of notification, citations, AFIs</a:t>
            </a:r>
            <a:endParaRPr sz="1200" dirty="0"/>
          </a:p>
          <a:p>
            <a:pPr marL="342900" indent="-257175">
              <a:lnSpc>
                <a:spcPct val="120000"/>
              </a:lnSpc>
              <a:spcBef>
                <a:spcPts val="0"/>
              </a:spcBef>
              <a:buSzPts val="1800"/>
              <a:buFont typeface="Arial"/>
              <a:buChar char="●"/>
            </a:pPr>
            <a:r>
              <a:rPr lang="en-US" sz="1200" dirty="0"/>
              <a:t>Quality and safety of patient care</a:t>
            </a:r>
            <a:endParaRPr sz="1200" dirty="0"/>
          </a:p>
          <a:p>
            <a:pPr marL="342900" indent="-257175">
              <a:lnSpc>
                <a:spcPct val="120000"/>
              </a:lnSpc>
              <a:spcBef>
                <a:spcPts val="0"/>
              </a:spcBef>
              <a:buSzPts val="1800"/>
              <a:buFont typeface="Arial"/>
              <a:buChar char="●"/>
            </a:pPr>
            <a:r>
              <a:rPr lang="en-US" sz="1200" dirty="0"/>
              <a:t>Aggregate trainee and faculty:</a:t>
            </a:r>
            <a:endParaRPr sz="1200" dirty="0"/>
          </a:p>
          <a:p>
            <a:pPr marL="685800" lvl="1" indent="-257175">
              <a:lnSpc>
                <a:spcPct val="120000"/>
              </a:lnSpc>
              <a:spcBef>
                <a:spcPts val="0"/>
              </a:spcBef>
              <a:buSzPts val="1800"/>
              <a:buFont typeface="Arial"/>
              <a:buChar char="●"/>
            </a:pPr>
            <a:r>
              <a:rPr lang="en-US" sz="1200" dirty="0"/>
              <a:t>well-being</a:t>
            </a:r>
            <a:endParaRPr sz="1200" dirty="0"/>
          </a:p>
          <a:p>
            <a:pPr marL="685800" lvl="1" indent="-257175">
              <a:lnSpc>
                <a:spcPct val="120000"/>
              </a:lnSpc>
              <a:spcBef>
                <a:spcPts val="0"/>
              </a:spcBef>
              <a:buSzPts val="1800"/>
              <a:buFont typeface="Arial"/>
              <a:buChar char="●"/>
            </a:pPr>
            <a:r>
              <a:rPr lang="en-US" sz="1200" dirty="0"/>
              <a:t>recruitment &amp; retention</a:t>
            </a:r>
            <a:endParaRPr sz="1200" dirty="0"/>
          </a:p>
          <a:p>
            <a:pPr marL="685800" lvl="1" indent="-257175">
              <a:lnSpc>
                <a:spcPct val="120000"/>
              </a:lnSpc>
              <a:spcBef>
                <a:spcPts val="0"/>
              </a:spcBef>
              <a:buSzPts val="1800"/>
              <a:buFont typeface="Arial"/>
              <a:buChar char="●"/>
            </a:pPr>
            <a:r>
              <a:rPr lang="en-US" sz="1200" dirty="0"/>
              <a:t>workforce diversity</a:t>
            </a:r>
            <a:endParaRPr sz="1200" dirty="0"/>
          </a:p>
          <a:p>
            <a:pPr marL="685800" lvl="1" indent="-257175">
              <a:lnSpc>
                <a:spcPct val="120000"/>
              </a:lnSpc>
              <a:spcBef>
                <a:spcPts val="0"/>
              </a:spcBef>
              <a:buSzPts val="1800"/>
              <a:buFont typeface="Arial"/>
              <a:buChar char="●"/>
            </a:pPr>
            <a:r>
              <a:rPr lang="en-US" sz="1200" dirty="0"/>
              <a:t>engagement in QI and PS</a:t>
            </a:r>
            <a:endParaRPr sz="1200" dirty="0"/>
          </a:p>
          <a:p>
            <a:pPr marL="685800" lvl="1" indent="-257175">
              <a:lnSpc>
                <a:spcPct val="120000"/>
              </a:lnSpc>
              <a:spcBef>
                <a:spcPts val="0"/>
              </a:spcBef>
              <a:buSzPts val="1800"/>
              <a:buFont typeface="Arial"/>
              <a:buChar char="●"/>
            </a:pPr>
            <a:r>
              <a:rPr lang="en-US" sz="1200" dirty="0"/>
              <a:t>scholarly activity</a:t>
            </a:r>
            <a:endParaRPr sz="1200" dirty="0"/>
          </a:p>
          <a:p>
            <a:pPr marL="685800" lvl="1" indent="-257175">
              <a:lnSpc>
                <a:spcPct val="120000"/>
              </a:lnSpc>
              <a:spcBef>
                <a:spcPts val="0"/>
              </a:spcBef>
              <a:buSzPts val="1800"/>
              <a:buFont typeface="Arial"/>
              <a:buChar char="●"/>
            </a:pPr>
            <a:r>
              <a:rPr lang="en-US" sz="1200" dirty="0"/>
              <a:t>ACGME trainee and faculty surveys</a:t>
            </a:r>
            <a:endParaRPr sz="1200" dirty="0"/>
          </a:p>
          <a:p>
            <a:pPr marL="685800" lvl="1" indent="-257175">
              <a:lnSpc>
                <a:spcPct val="120000"/>
              </a:lnSpc>
              <a:spcBef>
                <a:spcPts val="0"/>
              </a:spcBef>
              <a:buSzPts val="1800"/>
              <a:buFont typeface="Arial"/>
              <a:buChar char="●"/>
            </a:pPr>
            <a:r>
              <a:rPr lang="en-US" sz="1200" dirty="0"/>
              <a:t>written evaluations of the program</a:t>
            </a:r>
            <a:endParaRPr sz="1200" dirty="0"/>
          </a:p>
          <a:p>
            <a:pPr marL="0" indent="0">
              <a:lnSpc>
                <a:spcPct val="115000"/>
              </a:lnSpc>
              <a:spcBef>
                <a:spcPts val="0"/>
              </a:spcBef>
              <a:buSzPts val="1100"/>
              <a:buNone/>
            </a:pPr>
            <a:endParaRPr sz="788" dirty="0"/>
          </a:p>
          <a:p>
            <a:pPr marL="342900">
              <a:buSzPts val="1100"/>
              <a:buNone/>
            </a:pPr>
            <a:endParaRPr sz="788" dirty="0"/>
          </a:p>
          <a:p>
            <a:pPr marL="0" indent="0">
              <a:lnSpc>
                <a:spcPct val="115000"/>
              </a:lnSpc>
              <a:spcBef>
                <a:spcPts val="0"/>
              </a:spcBef>
              <a:buSzPts val="1100"/>
              <a:buNone/>
            </a:pPr>
            <a:endParaRPr sz="788" dirty="0"/>
          </a:p>
        </p:txBody>
      </p:sp>
      <p:sp>
        <p:nvSpPr>
          <p:cNvPr id="2" name="Text Placeholder 1">
            <a:extLst>
              <a:ext uri="{FF2B5EF4-FFF2-40B4-BE49-F238E27FC236}">
                <a16:creationId xmlns:a16="http://schemas.microsoft.com/office/drawing/2014/main" id="{04F237FD-7BAB-4EBF-9882-F89C50C40E25}"/>
              </a:ext>
            </a:extLst>
          </p:cNvPr>
          <p:cNvSpPr>
            <a:spLocks noGrp="1"/>
          </p:cNvSpPr>
          <p:nvPr>
            <p:ph type="body" idx="2"/>
          </p:nvPr>
        </p:nvSpPr>
        <p:spPr>
          <a:xfrm>
            <a:off x="4763302" y="2226469"/>
            <a:ext cx="2766211" cy="3263504"/>
          </a:xfrm>
        </p:spPr>
        <p:txBody>
          <a:bodyPr/>
          <a:lstStyle/>
          <a:p>
            <a:pPr marL="0" indent="0">
              <a:lnSpc>
                <a:spcPct val="120000"/>
              </a:lnSpc>
              <a:buSzPts val="1100"/>
              <a:buNone/>
            </a:pPr>
            <a:r>
              <a:rPr lang="en-US" sz="1200" dirty="0"/>
              <a:t>Aggregate trainee:</a:t>
            </a:r>
          </a:p>
          <a:p>
            <a:pPr indent="-257175">
              <a:lnSpc>
                <a:spcPct val="120000"/>
              </a:lnSpc>
              <a:buSzPts val="1800"/>
              <a:buFont typeface="Arial"/>
              <a:buChar char="●"/>
            </a:pPr>
            <a:r>
              <a:rPr lang="en-US" sz="1200" dirty="0"/>
              <a:t>achievement of the Milestones</a:t>
            </a:r>
          </a:p>
          <a:p>
            <a:pPr indent="-257175">
              <a:lnSpc>
                <a:spcPct val="120000"/>
              </a:lnSpc>
              <a:spcBef>
                <a:spcPts val="0"/>
              </a:spcBef>
              <a:buSzPts val="1800"/>
              <a:buFont typeface="Arial"/>
              <a:buChar char="●"/>
            </a:pPr>
            <a:r>
              <a:rPr lang="en-US" sz="1200" dirty="0"/>
              <a:t>in-training exams</a:t>
            </a:r>
          </a:p>
          <a:p>
            <a:pPr indent="-257175">
              <a:lnSpc>
                <a:spcPct val="120000"/>
              </a:lnSpc>
              <a:spcBef>
                <a:spcPts val="0"/>
              </a:spcBef>
              <a:buSzPts val="1800"/>
              <a:buFont typeface="Arial"/>
              <a:buChar char="●"/>
            </a:pPr>
            <a:r>
              <a:rPr lang="en-US" sz="1200" dirty="0"/>
              <a:t>board pass and certification rates</a:t>
            </a:r>
          </a:p>
          <a:p>
            <a:pPr indent="-257175">
              <a:lnSpc>
                <a:spcPct val="120000"/>
              </a:lnSpc>
              <a:spcBef>
                <a:spcPts val="0"/>
              </a:spcBef>
              <a:buSzPts val="1800"/>
              <a:buFont typeface="Arial"/>
              <a:buChar char="●"/>
            </a:pPr>
            <a:r>
              <a:rPr lang="en-US" sz="1200" dirty="0"/>
              <a:t>graduate performance</a:t>
            </a:r>
          </a:p>
          <a:p>
            <a:pPr marL="0" indent="0">
              <a:lnSpc>
                <a:spcPct val="120000"/>
              </a:lnSpc>
              <a:buSzPts val="1100"/>
              <a:buNone/>
            </a:pPr>
            <a:r>
              <a:rPr lang="en-US" sz="1200" dirty="0"/>
              <a:t>Aggregate faculty:</a:t>
            </a:r>
          </a:p>
          <a:p>
            <a:pPr indent="-257175">
              <a:lnSpc>
                <a:spcPct val="120000"/>
              </a:lnSpc>
              <a:buSzPts val="1800"/>
              <a:buFont typeface="Arial"/>
              <a:buChar char="●"/>
            </a:pPr>
            <a:r>
              <a:rPr lang="en-US" sz="1200" dirty="0"/>
              <a:t>evaluation</a:t>
            </a:r>
          </a:p>
          <a:p>
            <a:pPr indent="-257175">
              <a:lnSpc>
                <a:spcPct val="120000"/>
              </a:lnSpc>
              <a:spcBef>
                <a:spcPts val="0"/>
              </a:spcBef>
              <a:buSzPts val="1800"/>
              <a:buFont typeface="Arial"/>
              <a:buChar char="●"/>
            </a:pPr>
            <a:r>
              <a:rPr lang="en-US" sz="1200" dirty="0"/>
              <a:t>professional development</a:t>
            </a:r>
          </a:p>
        </p:txBody>
      </p:sp>
      <p:sp>
        <p:nvSpPr>
          <p:cNvPr id="168" name="Google Shape;168;p22"/>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pPr>
              <a:buSzPts val="1000"/>
            </a:pPr>
            <a:fld id="{00000000-1234-1234-1234-123412341234}" type="slidenum">
              <a:rPr lang="en-US"/>
              <a:pPr>
                <a:buSzPts val="1000"/>
              </a:pPr>
              <a:t>4</a:t>
            </a:fld>
            <a:endParaRPr dirty="0"/>
          </a:p>
        </p:txBody>
      </p:sp>
      <p:sp>
        <p:nvSpPr>
          <p:cNvPr id="169" name="Google Shape;169;p22"/>
          <p:cNvSpPr txBox="1"/>
          <p:nvPr/>
        </p:nvSpPr>
        <p:spPr>
          <a:xfrm>
            <a:off x="1143000" y="857250"/>
            <a:ext cx="2250000" cy="2250000"/>
          </a:xfrm>
          <a:prstGeom prst="rect">
            <a:avLst/>
          </a:prstGeom>
          <a:noFill/>
          <a:ln>
            <a:noFill/>
          </a:ln>
        </p:spPr>
        <p:txBody>
          <a:bodyPr spcFirstLastPara="1" wrap="square" lIns="68569" tIns="68569" rIns="68569" bIns="68569" anchor="t" anchorCtr="0">
            <a:noAutofit/>
          </a:bodyPr>
          <a:lstStyle/>
          <a:p>
            <a:r>
              <a:rPr lang="en-US" sz="900" dirty="0">
                <a:solidFill>
                  <a:schemeClr val="dk1"/>
                </a:solidFill>
                <a:latin typeface="Times New Roman"/>
                <a:ea typeface="Times New Roman"/>
                <a:cs typeface="Times New Roman"/>
                <a:sym typeface="Times New Roman"/>
              </a:rPr>
              <a:t> </a:t>
            </a:r>
            <a:endParaRPr sz="900" dirty="0">
              <a:solidFill>
                <a:schemeClr val="dk1"/>
              </a:solidFill>
              <a:latin typeface="Times New Roman"/>
              <a:ea typeface="Times New Roman"/>
              <a:cs typeface="Times New Roman"/>
              <a:sym typeface="Times New Roman"/>
            </a:endParaRPr>
          </a:p>
        </p:txBody>
      </p:sp>
      <p:sp>
        <p:nvSpPr>
          <p:cNvPr id="170" name="Google Shape;170;p22"/>
          <p:cNvSpPr txBox="1"/>
          <p:nvPr/>
        </p:nvSpPr>
        <p:spPr>
          <a:xfrm>
            <a:off x="1249820" y="959954"/>
            <a:ext cx="2250000" cy="2250000"/>
          </a:xfrm>
          <a:prstGeom prst="rect">
            <a:avLst/>
          </a:prstGeom>
          <a:noFill/>
          <a:ln>
            <a:noFill/>
          </a:ln>
        </p:spPr>
        <p:txBody>
          <a:bodyPr spcFirstLastPara="1" wrap="square" lIns="68569" tIns="68569" rIns="68569" bIns="68569" anchor="t" anchorCtr="0">
            <a:noAutofit/>
          </a:bodyPr>
          <a:lstStyle/>
          <a:p>
            <a:r>
              <a:rPr lang="en-US" sz="900" dirty="0">
                <a:solidFill>
                  <a:schemeClr val="dk1"/>
                </a:solidFill>
                <a:latin typeface="Times New Roman"/>
                <a:ea typeface="Times New Roman"/>
                <a:cs typeface="Times New Roman"/>
                <a:sym typeface="Times New Roman"/>
              </a:rPr>
              <a:t> </a:t>
            </a:r>
            <a:endParaRPr sz="900" dirty="0">
              <a:solidFill>
                <a:schemeClr val="dk1"/>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72A2830F-E641-400C-A5BF-D2E68DD1DE7F}"/>
              </a:ext>
            </a:extLst>
          </p:cNvPr>
          <p:cNvSpPr txBox="1"/>
          <p:nvPr/>
        </p:nvSpPr>
        <p:spPr>
          <a:xfrm rot="20046328">
            <a:off x="1530535" y="3327950"/>
            <a:ext cx="3045404" cy="369332"/>
          </a:xfrm>
          <a:prstGeom prst="rect">
            <a:avLst/>
          </a:prstGeom>
          <a:solidFill>
            <a:schemeClr val="accent4">
              <a:lumMod val="60000"/>
              <a:lumOff val="40000"/>
            </a:schemeClr>
          </a:solidFill>
          <a:ln>
            <a:solidFill>
              <a:schemeClr val="accent6">
                <a:lumMod val="40000"/>
                <a:lumOff val="60000"/>
              </a:schemeClr>
            </a:solidFill>
          </a:ln>
        </p:spPr>
        <p:txBody>
          <a:bodyPr wrap="square" rtlCol="0">
            <a:spAutoFit/>
          </a:bodyPr>
          <a:lstStyle/>
          <a:p>
            <a:r>
              <a:rPr lang="en-US" sz="1800" dirty="0"/>
              <a:t>Review Mission Statement</a:t>
            </a:r>
          </a:p>
        </p:txBody>
      </p:sp>
      <p:sp>
        <p:nvSpPr>
          <p:cNvPr id="10" name="TextBox 9">
            <a:extLst>
              <a:ext uri="{FF2B5EF4-FFF2-40B4-BE49-F238E27FC236}">
                <a16:creationId xmlns:a16="http://schemas.microsoft.com/office/drawing/2014/main" id="{A9C19B31-B776-4A96-9B54-F3C2320EE599}"/>
              </a:ext>
            </a:extLst>
          </p:cNvPr>
          <p:cNvSpPr txBox="1"/>
          <p:nvPr/>
        </p:nvSpPr>
        <p:spPr>
          <a:xfrm rot="20046328">
            <a:off x="2458683" y="3856847"/>
            <a:ext cx="2866644" cy="369332"/>
          </a:xfrm>
          <a:prstGeom prst="rect">
            <a:avLst/>
          </a:prstGeom>
          <a:solidFill>
            <a:schemeClr val="accent4">
              <a:lumMod val="60000"/>
              <a:lumOff val="40000"/>
            </a:schemeClr>
          </a:solidFill>
          <a:ln>
            <a:solidFill>
              <a:schemeClr val="accent6">
                <a:lumMod val="40000"/>
                <a:lumOff val="60000"/>
              </a:schemeClr>
            </a:solidFill>
          </a:ln>
        </p:spPr>
        <p:txBody>
          <a:bodyPr wrap="square" rtlCol="0">
            <a:spAutoFit/>
          </a:bodyPr>
          <a:lstStyle/>
          <a:p>
            <a:r>
              <a:rPr lang="en-US" sz="1800" dirty="0"/>
              <a:t>Conduct SWOT Analysis</a:t>
            </a:r>
          </a:p>
        </p:txBody>
      </p:sp>
      <p:sp>
        <p:nvSpPr>
          <p:cNvPr id="11" name="TextBox 10">
            <a:extLst>
              <a:ext uri="{FF2B5EF4-FFF2-40B4-BE49-F238E27FC236}">
                <a16:creationId xmlns:a16="http://schemas.microsoft.com/office/drawing/2014/main" id="{50A6E7D2-420A-4DAD-8236-097B07ECDC5F}"/>
              </a:ext>
            </a:extLst>
          </p:cNvPr>
          <p:cNvSpPr txBox="1"/>
          <p:nvPr/>
        </p:nvSpPr>
        <p:spPr>
          <a:xfrm rot="20046328">
            <a:off x="3303247" y="3901072"/>
            <a:ext cx="4507567" cy="369332"/>
          </a:xfrm>
          <a:prstGeom prst="rect">
            <a:avLst/>
          </a:prstGeom>
          <a:solidFill>
            <a:schemeClr val="accent4">
              <a:lumMod val="60000"/>
              <a:lumOff val="40000"/>
            </a:schemeClr>
          </a:solidFill>
          <a:ln>
            <a:solidFill>
              <a:schemeClr val="accent6">
                <a:lumMod val="40000"/>
                <a:lumOff val="60000"/>
              </a:schemeClr>
            </a:solidFill>
          </a:ln>
        </p:spPr>
        <p:txBody>
          <a:bodyPr wrap="square" rtlCol="0">
            <a:spAutoFit/>
          </a:bodyPr>
          <a:lstStyle/>
          <a:p>
            <a:r>
              <a:rPr lang="en-US" sz="1800" dirty="0"/>
              <a:t>Review Progress/Data on Aim Statements</a:t>
            </a:r>
          </a:p>
        </p:txBody>
      </p:sp>
      <p:pic>
        <p:nvPicPr>
          <p:cNvPr id="14" name="Graphic 13" descr="Map with pin">
            <a:extLst>
              <a:ext uri="{FF2B5EF4-FFF2-40B4-BE49-F238E27FC236}">
                <a16:creationId xmlns:a16="http://schemas.microsoft.com/office/drawing/2014/main" id="{AB92AF7C-DF5C-45E6-9970-7387DF8CC6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4718" y="902719"/>
            <a:ext cx="1860632" cy="1860632"/>
          </a:xfrm>
          <a:prstGeom prst="rect">
            <a:avLst/>
          </a:prstGeom>
        </p:spPr>
      </p:pic>
      <p:pic>
        <p:nvPicPr>
          <p:cNvPr id="15" name="Graphic 14" descr="Tools">
            <a:extLst>
              <a:ext uri="{FF2B5EF4-FFF2-40B4-BE49-F238E27FC236}">
                <a16:creationId xmlns:a16="http://schemas.microsoft.com/office/drawing/2014/main" id="{8CA5506F-F6D1-4517-ABF1-4ECBCA3783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9000" y="5042013"/>
            <a:ext cx="914400" cy="914400"/>
          </a:xfrm>
          <a:prstGeom prst="rect">
            <a:avLst/>
          </a:prstGeom>
        </p:spPr>
      </p:pic>
      <p:sp>
        <p:nvSpPr>
          <p:cNvPr id="16" name="TextBox 15">
            <a:extLst>
              <a:ext uri="{FF2B5EF4-FFF2-40B4-BE49-F238E27FC236}">
                <a16:creationId xmlns:a16="http://schemas.microsoft.com/office/drawing/2014/main" id="{D6BA1C7B-70B3-4A3E-8B49-49625EC8A74A}"/>
              </a:ext>
            </a:extLst>
          </p:cNvPr>
          <p:cNvSpPr txBox="1"/>
          <p:nvPr/>
        </p:nvSpPr>
        <p:spPr>
          <a:xfrm>
            <a:off x="6863400" y="5129881"/>
            <a:ext cx="1851811" cy="738664"/>
          </a:xfrm>
          <a:prstGeom prst="rect">
            <a:avLst/>
          </a:prstGeom>
          <a:solidFill>
            <a:schemeClr val="accent6"/>
          </a:solidFill>
        </p:spPr>
        <p:txBody>
          <a:bodyPr wrap="square" rtlCol="0">
            <a:spAutoFit/>
          </a:bodyPr>
          <a:lstStyle/>
          <a:p>
            <a:r>
              <a:rPr lang="en-US" b="1" dirty="0"/>
              <a:t>Tool: </a:t>
            </a:r>
            <a:r>
              <a:rPr lang="en-US" dirty="0"/>
              <a:t>Worksheet for Mission Statement &amp; SWOT development</a:t>
            </a:r>
          </a:p>
        </p:txBody>
      </p:sp>
      <p:sp>
        <p:nvSpPr>
          <p:cNvPr id="17" name="Footer Placeholder 3">
            <a:extLst>
              <a:ext uri="{FF2B5EF4-FFF2-40B4-BE49-F238E27FC236}">
                <a16:creationId xmlns:a16="http://schemas.microsoft.com/office/drawing/2014/main" id="{4FD54153-2E24-A945-83C0-CF6579AFD4C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771D17-914C-46B4-8AE4-E1F68EB130F3}"/>
              </a:ext>
            </a:extLst>
          </p:cNvPr>
          <p:cNvSpPr>
            <a:spLocks noGrp="1"/>
          </p:cNvSpPr>
          <p:nvPr>
            <p:ph type="body" idx="1"/>
          </p:nvPr>
        </p:nvSpPr>
        <p:spPr/>
        <p:txBody>
          <a:bodyPr/>
          <a:lstStyle/>
          <a:p>
            <a:pPr indent="-257175">
              <a:lnSpc>
                <a:spcPct val="120000"/>
              </a:lnSpc>
              <a:buSzPts val="1800"/>
              <a:buFont typeface="Arial"/>
              <a:buChar char="●"/>
            </a:pPr>
            <a:r>
              <a:rPr lang="en-US" sz="1800" dirty="0"/>
              <a:t>discussed with trainees and faculty (PR V.C.1.e).(1))</a:t>
            </a:r>
          </a:p>
          <a:p>
            <a:pPr indent="-257175">
              <a:lnSpc>
                <a:spcPct val="120000"/>
              </a:lnSpc>
              <a:spcBef>
                <a:spcPts val="0"/>
              </a:spcBef>
              <a:buSzPts val="1800"/>
              <a:buFont typeface="Arial"/>
              <a:buChar char="●"/>
            </a:pPr>
            <a:r>
              <a:rPr lang="en-US" sz="1800" dirty="0"/>
              <a:t>submitted to the DIO (PR V.C.1.e).(2))</a:t>
            </a:r>
          </a:p>
          <a:p>
            <a:pPr indent="-257175">
              <a:lnSpc>
                <a:spcPct val="120000"/>
              </a:lnSpc>
              <a:spcBef>
                <a:spcPts val="0"/>
              </a:spcBef>
              <a:buSzPts val="1800"/>
              <a:buFont typeface="Arial"/>
              <a:buChar char="●"/>
            </a:pPr>
            <a:r>
              <a:rPr lang="en-US" sz="1800" dirty="0"/>
              <a:t>GMEC: Oversight of the ACGME-accredited program(s)’ APE and self-studies (IR I.B.4.a).(4))</a:t>
            </a:r>
          </a:p>
          <a:p>
            <a:pPr marL="47625" indent="0">
              <a:buNone/>
            </a:pPr>
            <a:endParaRPr lang="en-US" dirty="0"/>
          </a:p>
        </p:txBody>
      </p:sp>
      <p:sp>
        <p:nvSpPr>
          <p:cNvPr id="6" name="Title 5">
            <a:extLst>
              <a:ext uri="{FF2B5EF4-FFF2-40B4-BE49-F238E27FC236}">
                <a16:creationId xmlns:a16="http://schemas.microsoft.com/office/drawing/2014/main" id="{E19FC388-3A36-4DD0-BC02-558A88375A20}"/>
              </a:ext>
            </a:extLst>
          </p:cNvPr>
          <p:cNvSpPr>
            <a:spLocks noGrp="1"/>
          </p:cNvSpPr>
          <p:nvPr>
            <p:ph type="title"/>
          </p:nvPr>
        </p:nvSpPr>
        <p:spPr/>
        <p:txBody>
          <a:bodyPr/>
          <a:lstStyle/>
          <a:p>
            <a:r>
              <a:rPr lang="en-US" sz="2700" dirty="0"/>
              <a:t>ACGME Requirements for </a:t>
            </a:r>
            <a:br>
              <a:rPr lang="en-US" sz="2700" dirty="0"/>
            </a:br>
            <a:r>
              <a:rPr lang="en-US" sz="2700" dirty="0"/>
              <a:t>Action Plans</a:t>
            </a:r>
            <a:endParaRPr lang="en-US" dirty="0"/>
          </a:p>
        </p:txBody>
      </p:sp>
      <p:sp>
        <p:nvSpPr>
          <p:cNvPr id="5" name="Slide Number Placeholder 4">
            <a:extLst>
              <a:ext uri="{FF2B5EF4-FFF2-40B4-BE49-F238E27FC236}">
                <a16:creationId xmlns:a16="http://schemas.microsoft.com/office/drawing/2014/main" id="{AC455C13-DF92-4131-B880-AA535F431491}"/>
              </a:ext>
            </a:extLst>
          </p:cNvPr>
          <p:cNvSpPr>
            <a:spLocks noGrp="1"/>
          </p:cNvSpPr>
          <p:nvPr>
            <p:ph type="sldNum" idx="12"/>
          </p:nvPr>
        </p:nvSpPr>
        <p:spPr/>
        <p:txBody>
          <a:bodyPr/>
          <a:lstStyle/>
          <a:p>
            <a:fld id="{00000000-1234-1234-1234-123412341234}" type="slidenum">
              <a:rPr lang="en-US" smtClean="0"/>
              <a:pPr/>
              <a:t>5</a:t>
            </a:fld>
            <a:endParaRPr lang="en-US" dirty="0"/>
          </a:p>
        </p:txBody>
      </p:sp>
      <p:pic>
        <p:nvPicPr>
          <p:cNvPr id="9" name="image203.png" descr="../../../Volumes/douglas-1/New%20Clip%20art/helping_hand_on_edge_800_c">
            <a:extLst>
              <a:ext uri="{FF2B5EF4-FFF2-40B4-BE49-F238E27FC236}">
                <a16:creationId xmlns:a16="http://schemas.microsoft.com/office/drawing/2014/main" id="{1F00963C-72C5-4B21-81FB-3607DB3060DC}"/>
              </a:ext>
            </a:extLst>
          </p:cNvPr>
          <p:cNvPicPr/>
          <p:nvPr/>
        </p:nvPicPr>
        <p:blipFill>
          <a:blip r:embed="rId2"/>
          <a:srcRect/>
          <a:stretch>
            <a:fillRect/>
          </a:stretch>
        </p:blipFill>
        <p:spPr>
          <a:xfrm>
            <a:off x="5769610" y="3089182"/>
            <a:ext cx="2745740" cy="2487930"/>
          </a:xfrm>
          <a:prstGeom prst="rect">
            <a:avLst/>
          </a:prstGeom>
          <a:ln/>
        </p:spPr>
      </p:pic>
      <p:sp>
        <p:nvSpPr>
          <p:cNvPr id="7" name="Footer Placeholder 3">
            <a:extLst>
              <a:ext uri="{FF2B5EF4-FFF2-40B4-BE49-F238E27FC236}">
                <a16:creationId xmlns:a16="http://schemas.microsoft.com/office/drawing/2014/main" id="{9C879726-DA95-504C-8167-AFADF4C0425F}"/>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44999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A59CBB-C2AC-4D0D-92C0-37157A80C0EF}"/>
              </a:ext>
            </a:extLst>
          </p:cNvPr>
          <p:cNvSpPr>
            <a:spLocks noGrp="1"/>
          </p:cNvSpPr>
          <p:nvPr>
            <p:ph type="title"/>
          </p:nvPr>
        </p:nvSpPr>
        <p:spPr>
          <a:xfrm>
            <a:off x="1624263" y="2163541"/>
            <a:ext cx="6526006" cy="994172"/>
          </a:xfrm>
        </p:spPr>
        <p:txBody>
          <a:bodyPr/>
          <a:lstStyle/>
          <a:p>
            <a:r>
              <a:rPr lang="en-US" i="1" dirty="0"/>
              <a:t>Where to start…</a:t>
            </a:r>
          </a:p>
        </p:txBody>
      </p:sp>
      <p:sp>
        <p:nvSpPr>
          <p:cNvPr id="4" name="Slide Number Placeholder 3">
            <a:extLst>
              <a:ext uri="{FF2B5EF4-FFF2-40B4-BE49-F238E27FC236}">
                <a16:creationId xmlns:a16="http://schemas.microsoft.com/office/drawing/2014/main" id="{33D3B705-74F6-4A59-9566-BC984A6F1F47}"/>
              </a:ext>
            </a:extLst>
          </p:cNvPr>
          <p:cNvSpPr>
            <a:spLocks noGrp="1"/>
          </p:cNvSpPr>
          <p:nvPr>
            <p:ph type="sldNum" idx="12"/>
          </p:nvPr>
        </p:nvSpPr>
        <p:spPr/>
        <p:txBody>
          <a:bodyPr/>
          <a:lstStyle/>
          <a:p>
            <a:fld id="{00000000-1234-1234-1234-123412341234}" type="slidenum">
              <a:rPr lang="en-US" smtClean="0"/>
              <a:pPr/>
              <a:t>6</a:t>
            </a:fld>
            <a:endParaRPr lang="en-US" dirty="0"/>
          </a:p>
        </p:txBody>
      </p:sp>
      <p:sp>
        <p:nvSpPr>
          <p:cNvPr id="7" name="Rectangle 6">
            <a:extLst>
              <a:ext uri="{FF2B5EF4-FFF2-40B4-BE49-F238E27FC236}">
                <a16:creationId xmlns:a16="http://schemas.microsoft.com/office/drawing/2014/main" id="{1A551D1F-5476-4B0C-8FE0-D796917431B6}"/>
              </a:ext>
            </a:extLst>
          </p:cNvPr>
          <p:cNvSpPr/>
          <p:nvPr/>
        </p:nvSpPr>
        <p:spPr>
          <a:xfrm>
            <a:off x="2103121" y="4414935"/>
            <a:ext cx="949845" cy="712149"/>
          </a:xfrm>
          <a:prstGeom prst="rect">
            <a:avLst/>
          </a:prstGeom>
          <a:solidFill>
            <a:schemeClr val="accent2">
              <a:tint val="66000"/>
              <a:satMod val="1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BACF8D3D-509B-476F-A132-8843DB56EEBD}"/>
              </a:ext>
            </a:extLst>
          </p:cNvPr>
          <p:cNvSpPr/>
          <p:nvPr/>
        </p:nvSpPr>
        <p:spPr>
          <a:xfrm>
            <a:off x="3296678" y="3927805"/>
            <a:ext cx="1090061" cy="1199279"/>
          </a:xfrm>
          <a:prstGeom prst="rect">
            <a:avLst/>
          </a:prstGeom>
          <a:solidFill>
            <a:schemeClr val="accent1">
              <a:tint val="66000"/>
              <a:satMod val="1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a16="http://schemas.microsoft.com/office/drawing/2014/main" id="{8D3C4472-EC94-4CBF-98AE-157C31AF0AF8}"/>
              </a:ext>
            </a:extLst>
          </p:cNvPr>
          <p:cNvSpPr/>
          <p:nvPr/>
        </p:nvSpPr>
        <p:spPr>
          <a:xfrm>
            <a:off x="5866599" y="2722626"/>
            <a:ext cx="1653139" cy="2404458"/>
          </a:xfrm>
          <a:prstGeom prst="rect">
            <a:avLst/>
          </a:prstGeom>
          <a:solidFill>
            <a:schemeClr val="accent6">
              <a:tint val="66000"/>
              <a:satMod val="1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11" name="Straight Connector 10">
            <a:extLst>
              <a:ext uri="{FF2B5EF4-FFF2-40B4-BE49-F238E27FC236}">
                <a16:creationId xmlns:a16="http://schemas.microsoft.com/office/drawing/2014/main" id="{B0EC0BDB-1AAC-4300-97B3-483DC17728E1}"/>
              </a:ext>
            </a:extLst>
          </p:cNvPr>
          <p:cNvCxnSpPr/>
          <p:nvPr/>
        </p:nvCxnSpPr>
        <p:spPr>
          <a:xfrm>
            <a:off x="2089978" y="3133940"/>
            <a:ext cx="10900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4F8838-FABB-4534-A9DC-097A89098A8B}"/>
              </a:ext>
            </a:extLst>
          </p:cNvPr>
          <p:cNvCxnSpPr/>
          <p:nvPr/>
        </p:nvCxnSpPr>
        <p:spPr>
          <a:xfrm>
            <a:off x="3390500" y="3131534"/>
            <a:ext cx="10900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8F705A-608A-466D-96EF-77AAD156A1CD}"/>
              </a:ext>
            </a:extLst>
          </p:cNvPr>
          <p:cNvSpPr txBox="1"/>
          <p:nvPr/>
        </p:nvSpPr>
        <p:spPr>
          <a:xfrm>
            <a:off x="1946386" y="4507073"/>
            <a:ext cx="1263316" cy="323165"/>
          </a:xfrm>
          <a:prstGeom prst="rect">
            <a:avLst/>
          </a:prstGeom>
          <a:noFill/>
        </p:spPr>
        <p:txBody>
          <a:bodyPr wrap="square" rtlCol="0">
            <a:spAutoFit/>
          </a:bodyPr>
          <a:lstStyle/>
          <a:p>
            <a:pPr algn="ctr"/>
            <a:r>
              <a:rPr lang="en-US" sz="1500" dirty="0"/>
              <a:t>VISION</a:t>
            </a:r>
          </a:p>
        </p:txBody>
      </p:sp>
      <p:sp>
        <p:nvSpPr>
          <p:cNvPr id="15" name="TextBox 14">
            <a:extLst>
              <a:ext uri="{FF2B5EF4-FFF2-40B4-BE49-F238E27FC236}">
                <a16:creationId xmlns:a16="http://schemas.microsoft.com/office/drawing/2014/main" id="{873CA354-0E2C-407C-A8B0-0DF40F065648}"/>
              </a:ext>
            </a:extLst>
          </p:cNvPr>
          <p:cNvSpPr txBox="1"/>
          <p:nvPr/>
        </p:nvSpPr>
        <p:spPr>
          <a:xfrm>
            <a:off x="3071685" y="4044639"/>
            <a:ext cx="1540044" cy="323165"/>
          </a:xfrm>
          <a:prstGeom prst="rect">
            <a:avLst/>
          </a:prstGeom>
          <a:noFill/>
        </p:spPr>
        <p:txBody>
          <a:bodyPr wrap="square" rtlCol="0">
            <a:spAutoFit/>
          </a:bodyPr>
          <a:lstStyle/>
          <a:p>
            <a:pPr algn="ctr"/>
            <a:r>
              <a:rPr lang="en-US" sz="1500" dirty="0"/>
              <a:t>MISSION</a:t>
            </a:r>
          </a:p>
        </p:txBody>
      </p:sp>
      <p:sp>
        <p:nvSpPr>
          <p:cNvPr id="16" name="TextBox 15">
            <a:extLst>
              <a:ext uri="{FF2B5EF4-FFF2-40B4-BE49-F238E27FC236}">
                <a16:creationId xmlns:a16="http://schemas.microsoft.com/office/drawing/2014/main" id="{9758EE73-E71F-4DEE-90B4-89DAB3B960FC}"/>
              </a:ext>
            </a:extLst>
          </p:cNvPr>
          <p:cNvSpPr txBox="1"/>
          <p:nvPr/>
        </p:nvSpPr>
        <p:spPr>
          <a:xfrm>
            <a:off x="5953924" y="3114328"/>
            <a:ext cx="1540044" cy="461665"/>
          </a:xfrm>
          <a:prstGeom prst="rect">
            <a:avLst/>
          </a:prstGeom>
          <a:noFill/>
        </p:spPr>
        <p:txBody>
          <a:bodyPr wrap="square" rtlCol="0">
            <a:spAutoFit/>
          </a:bodyPr>
          <a:lstStyle/>
          <a:p>
            <a:pPr algn="ctr"/>
            <a:r>
              <a:rPr lang="en-US" sz="2400" dirty="0"/>
              <a:t>AIMs</a:t>
            </a:r>
          </a:p>
        </p:txBody>
      </p:sp>
      <p:pic>
        <p:nvPicPr>
          <p:cNvPr id="17" name="Content Placeholder 5">
            <a:extLst>
              <a:ext uri="{FF2B5EF4-FFF2-40B4-BE49-F238E27FC236}">
                <a16:creationId xmlns:a16="http://schemas.microsoft.com/office/drawing/2014/main" id="{1B85BB9A-16F7-4E33-BBFC-BAB08FC92668}"/>
              </a:ext>
            </a:extLst>
          </p:cNvPr>
          <p:cNvPicPr>
            <a:picLocks noGrp="1" noChangeAspect="1"/>
          </p:cNvPicPr>
          <p:nvPr/>
        </p:nvPicPr>
        <p:blipFill>
          <a:blip r:embed="rId2"/>
          <a:stretch>
            <a:fillRect/>
          </a:stretch>
        </p:blipFill>
        <p:spPr>
          <a:xfrm>
            <a:off x="6111295" y="1904046"/>
            <a:ext cx="1142772" cy="1172074"/>
          </a:xfrm>
          <a:prstGeom prst="rect">
            <a:avLst/>
          </a:prstGeom>
        </p:spPr>
      </p:pic>
      <p:sp>
        <p:nvSpPr>
          <p:cNvPr id="27" name="TextBox 26">
            <a:extLst>
              <a:ext uri="{FF2B5EF4-FFF2-40B4-BE49-F238E27FC236}">
                <a16:creationId xmlns:a16="http://schemas.microsoft.com/office/drawing/2014/main" id="{F13C6655-9163-4EED-B918-7D48BFEA3708}"/>
              </a:ext>
            </a:extLst>
          </p:cNvPr>
          <p:cNvSpPr txBox="1"/>
          <p:nvPr/>
        </p:nvSpPr>
        <p:spPr>
          <a:xfrm>
            <a:off x="6095424" y="3629326"/>
            <a:ext cx="1241433" cy="900246"/>
          </a:xfrm>
          <a:prstGeom prst="rect">
            <a:avLst/>
          </a:prstGeom>
          <a:noFill/>
        </p:spPr>
        <p:txBody>
          <a:bodyPr wrap="square" rtlCol="0">
            <a:spAutoFit/>
          </a:bodyPr>
          <a:lstStyle/>
          <a:p>
            <a:r>
              <a:rPr lang="en-US" sz="1050" dirty="0"/>
              <a:t>Broad...</a:t>
            </a:r>
          </a:p>
          <a:p>
            <a:r>
              <a:rPr lang="en-US" sz="1050" dirty="0"/>
              <a:t>Narrow…</a:t>
            </a:r>
          </a:p>
          <a:p>
            <a:r>
              <a:rPr lang="en-US" sz="1050" dirty="0"/>
              <a:t>Measurable…</a:t>
            </a:r>
          </a:p>
          <a:p>
            <a:r>
              <a:rPr lang="en-US" sz="1050" dirty="0"/>
              <a:t>Memorable…</a:t>
            </a:r>
          </a:p>
          <a:p>
            <a:r>
              <a:rPr lang="en-US" sz="1050" dirty="0"/>
              <a:t>Limited number…</a:t>
            </a:r>
          </a:p>
        </p:txBody>
      </p:sp>
      <p:sp>
        <p:nvSpPr>
          <p:cNvPr id="26" name="Rectangle 25">
            <a:extLst>
              <a:ext uri="{FF2B5EF4-FFF2-40B4-BE49-F238E27FC236}">
                <a16:creationId xmlns:a16="http://schemas.microsoft.com/office/drawing/2014/main" id="{1F17DA33-9342-4A49-A772-D682BC27A4E2}"/>
              </a:ext>
            </a:extLst>
          </p:cNvPr>
          <p:cNvSpPr/>
          <p:nvPr/>
        </p:nvSpPr>
        <p:spPr>
          <a:xfrm>
            <a:off x="4629359" y="3224263"/>
            <a:ext cx="1090061" cy="193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TextBox 28">
            <a:extLst>
              <a:ext uri="{FF2B5EF4-FFF2-40B4-BE49-F238E27FC236}">
                <a16:creationId xmlns:a16="http://schemas.microsoft.com/office/drawing/2014/main" id="{59AE116A-2D6A-41E8-A1E2-7E0BBB8CBAE3}"/>
              </a:ext>
            </a:extLst>
          </p:cNvPr>
          <p:cNvSpPr txBox="1"/>
          <p:nvPr/>
        </p:nvSpPr>
        <p:spPr>
          <a:xfrm>
            <a:off x="4413880" y="3351729"/>
            <a:ext cx="1540044" cy="1061829"/>
          </a:xfrm>
          <a:prstGeom prst="rect">
            <a:avLst/>
          </a:prstGeom>
          <a:noFill/>
        </p:spPr>
        <p:txBody>
          <a:bodyPr wrap="square" rtlCol="0">
            <a:spAutoFit/>
          </a:bodyPr>
          <a:lstStyle/>
          <a:p>
            <a:pPr algn="ctr"/>
            <a:r>
              <a:rPr lang="en-US" sz="1500" dirty="0"/>
              <a:t>SWOT</a:t>
            </a:r>
          </a:p>
          <a:p>
            <a:pPr algn="ctr"/>
            <a:r>
              <a:rPr lang="en-US" sz="1200" dirty="0"/>
              <a:t>Strengths</a:t>
            </a:r>
          </a:p>
          <a:p>
            <a:pPr algn="ctr"/>
            <a:r>
              <a:rPr lang="en-US" sz="1200" dirty="0"/>
              <a:t>Weaknesses</a:t>
            </a:r>
          </a:p>
          <a:p>
            <a:pPr algn="ctr"/>
            <a:r>
              <a:rPr lang="en-US" sz="1200" dirty="0"/>
              <a:t>Opportunities</a:t>
            </a:r>
          </a:p>
          <a:p>
            <a:pPr algn="ctr"/>
            <a:r>
              <a:rPr lang="en-US" sz="1200" dirty="0"/>
              <a:t>Threats</a:t>
            </a:r>
          </a:p>
        </p:txBody>
      </p:sp>
      <p:cxnSp>
        <p:nvCxnSpPr>
          <p:cNvPr id="5" name="Straight Arrow Connector 4">
            <a:extLst>
              <a:ext uri="{FF2B5EF4-FFF2-40B4-BE49-F238E27FC236}">
                <a16:creationId xmlns:a16="http://schemas.microsoft.com/office/drawing/2014/main" id="{0C9F30A2-1C0A-4A7D-8017-22C0E5B62788}"/>
              </a:ext>
            </a:extLst>
          </p:cNvPr>
          <p:cNvCxnSpPr>
            <a:cxnSpLocks/>
          </p:cNvCxnSpPr>
          <p:nvPr/>
        </p:nvCxnSpPr>
        <p:spPr>
          <a:xfrm flipV="1">
            <a:off x="3121011" y="2303541"/>
            <a:ext cx="2719098" cy="1277773"/>
          </a:xfrm>
          <a:prstGeom prst="straightConnector1">
            <a:avLst/>
          </a:prstGeom>
          <a:ln w="257175">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C5A6272-7A77-4CDA-98EB-1155C312A825}"/>
              </a:ext>
            </a:extLst>
          </p:cNvPr>
          <p:cNvGrpSpPr/>
          <p:nvPr/>
        </p:nvGrpSpPr>
        <p:grpSpPr>
          <a:xfrm rot="154032">
            <a:off x="1560046" y="3238130"/>
            <a:ext cx="1605537" cy="1038922"/>
            <a:chOff x="2324117" y="2052260"/>
            <a:chExt cx="4383595" cy="2836566"/>
          </a:xfrm>
        </p:grpSpPr>
        <p:sp>
          <p:nvSpPr>
            <p:cNvPr id="18" name="Freeform 17">
              <a:extLst>
                <a:ext uri="{FF2B5EF4-FFF2-40B4-BE49-F238E27FC236}">
                  <a16:creationId xmlns:a16="http://schemas.microsoft.com/office/drawing/2014/main" id="{E7BB5305-AA2B-42AB-AD78-AEC67153ADEB}"/>
                </a:ext>
              </a:extLst>
            </p:cNvPr>
            <p:cNvSpPr>
              <a:spLocks/>
            </p:cNvSpPr>
            <p:nvPr/>
          </p:nvSpPr>
          <p:spPr bwMode="auto">
            <a:xfrm>
              <a:off x="2566153" y="2137828"/>
              <a:ext cx="1845758" cy="1491793"/>
            </a:xfrm>
            <a:custGeom>
              <a:avLst/>
              <a:gdLst/>
              <a:ahLst/>
              <a:cxnLst>
                <a:cxn ang="0">
                  <a:pos x="194" y="0"/>
                </a:cxn>
                <a:cxn ang="0">
                  <a:pos x="498" y="160"/>
                </a:cxn>
                <a:cxn ang="0">
                  <a:pos x="1043" y="361"/>
                </a:cxn>
                <a:cxn ang="0">
                  <a:pos x="772" y="573"/>
                </a:cxn>
                <a:cxn ang="0">
                  <a:pos x="744" y="924"/>
                </a:cxn>
                <a:cxn ang="0">
                  <a:pos x="113" y="527"/>
                </a:cxn>
                <a:cxn ang="0">
                  <a:pos x="0" y="406"/>
                </a:cxn>
                <a:cxn ang="0">
                  <a:pos x="194" y="0"/>
                </a:cxn>
              </a:cxnLst>
              <a:rect l="0" t="0" r="r" b="b"/>
              <a:pathLst>
                <a:path w="1043" h="924">
                  <a:moveTo>
                    <a:pt x="194" y="0"/>
                  </a:moveTo>
                  <a:lnTo>
                    <a:pt x="498" y="160"/>
                  </a:lnTo>
                  <a:lnTo>
                    <a:pt x="1043" y="361"/>
                  </a:lnTo>
                  <a:lnTo>
                    <a:pt x="772" y="573"/>
                  </a:lnTo>
                  <a:lnTo>
                    <a:pt x="744" y="924"/>
                  </a:lnTo>
                  <a:lnTo>
                    <a:pt x="113" y="527"/>
                  </a:lnTo>
                  <a:lnTo>
                    <a:pt x="0" y="406"/>
                  </a:lnTo>
                  <a:lnTo>
                    <a:pt x="194"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a:extLst>
                <a:ext uri="{FF2B5EF4-FFF2-40B4-BE49-F238E27FC236}">
                  <a16:creationId xmlns:a16="http://schemas.microsoft.com/office/drawing/2014/main" id="{2897BC43-D30A-4F96-8676-4C1FE6416CD0}"/>
                </a:ext>
              </a:extLst>
            </p:cNvPr>
            <p:cNvSpPr>
              <a:spLocks/>
            </p:cNvSpPr>
            <p:nvPr/>
          </p:nvSpPr>
          <p:spPr bwMode="auto">
            <a:xfrm>
              <a:off x="3984064" y="2726250"/>
              <a:ext cx="2084662" cy="1727508"/>
            </a:xfrm>
            <a:custGeom>
              <a:avLst/>
              <a:gdLst/>
              <a:ahLst/>
              <a:cxnLst>
                <a:cxn ang="0">
                  <a:pos x="380" y="0"/>
                </a:cxn>
                <a:cxn ang="0">
                  <a:pos x="550" y="136"/>
                </a:cxn>
                <a:cxn ang="0">
                  <a:pos x="1178" y="335"/>
                </a:cxn>
                <a:cxn ang="0">
                  <a:pos x="722" y="627"/>
                </a:cxn>
                <a:cxn ang="0">
                  <a:pos x="693" y="1070"/>
                </a:cxn>
                <a:cxn ang="0">
                  <a:pos x="247" y="760"/>
                </a:cxn>
                <a:cxn ang="0">
                  <a:pos x="0" y="643"/>
                </a:cxn>
                <a:cxn ang="0">
                  <a:pos x="34" y="197"/>
                </a:cxn>
                <a:cxn ang="0">
                  <a:pos x="380" y="0"/>
                </a:cxn>
              </a:cxnLst>
              <a:rect l="0" t="0" r="r" b="b"/>
              <a:pathLst>
                <a:path w="1178" h="1070">
                  <a:moveTo>
                    <a:pt x="380" y="0"/>
                  </a:moveTo>
                  <a:lnTo>
                    <a:pt x="550" y="136"/>
                  </a:lnTo>
                  <a:lnTo>
                    <a:pt x="1178" y="335"/>
                  </a:lnTo>
                  <a:lnTo>
                    <a:pt x="722" y="627"/>
                  </a:lnTo>
                  <a:lnTo>
                    <a:pt x="693" y="1070"/>
                  </a:lnTo>
                  <a:lnTo>
                    <a:pt x="247" y="760"/>
                  </a:lnTo>
                  <a:lnTo>
                    <a:pt x="0" y="643"/>
                  </a:lnTo>
                  <a:lnTo>
                    <a:pt x="34" y="197"/>
                  </a:lnTo>
                  <a:lnTo>
                    <a:pt x="380"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20" name="Freeform 19">
              <a:extLst>
                <a:ext uri="{FF2B5EF4-FFF2-40B4-BE49-F238E27FC236}">
                  <a16:creationId xmlns:a16="http://schemas.microsoft.com/office/drawing/2014/main" id="{37047042-F333-4623-A9AF-5CF1F98BCD6F}"/>
                </a:ext>
              </a:extLst>
            </p:cNvPr>
            <p:cNvSpPr>
              <a:spLocks/>
            </p:cNvSpPr>
            <p:nvPr/>
          </p:nvSpPr>
          <p:spPr bwMode="auto">
            <a:xfrm>
              <a:off x="3801108" y="2617333"/>
              <a:ext cx="1152050" cy="1351330"/>
            </a:xfrm>
            <a:custGeom>
              <a:avLst/>
              <a:gdLst/>
              <a:ahLst/>
              <a:cxnLst>
                <a:cxn ang="0">
                  <a:pos x="404" y="0"/>
                </a:cxn>
                <a:cxn ang="0">
                  <a:pos x="409" y="0"/>
                </a:cxn>
                <a:cxn ang="0">
                  <a:pos x="617" y="97"/>
                </a:cxn>
                <a:cxn ang="0">
                  <a:pos x="628" y="116"/>
                </a:cxn>
                <a:cxn ang="0">
                  <a:pos x="638" y="137"/>
                </a:cxn>
                <a:cxn ang="0">
                  <a:pos x="645" y="155"/>
                </a:cxn>
                <a:cxn ang="0">
                  <a:pos x="648" y="170"/>
                </a:cxn>
                <a:cxn ang="0">
                  <a:pos x="651" y="182"/>
                </a:cxn>
                <a:cxn ang="0">
                  <a:pos x="651" y="185"/>
                </a:cxn>
                <a:cxn ang="0">
                  <a:pos x="596" y="152"/>
                </a:cxn>
                <a:cxn ang="0">
                  <a:pos x="583" y="142"/>
                </a:cxn>
                <a:cxn ang="0">
                  <a:pos x="565" y="133"/>
                </a:cxn>
                <a:cxn ang="0">
                  <a:pos x="542" y="124"/>
                </a:cxn>
                <a:cxn ang="0">
                  <a:pos x="515" y="118"/>
                </a:cxn>
                <a:cxn ang="0">
                  <a:pos x="484" y="115"/>
                </a:cxn>
                <a:cxn ang="0">
                  <a:pos x="450" y="115"/>
                </a:cxn>
                <a:cxn ang="0">
                  <a:pos x="414" y="121"/>
                </a:cxn>
                <a:cxn ang="0">
                  <a:pos x="377" y="133"/>
                </a:cxn>
                <a:cxn ang="0">
                  <a:pos x="338" y="152"/>
                </a:cxn>
                <a:cxn ang="0">
                  <a:pos x="299" y="178"/>
                </a:cxn>
                <a:cxn ang="0">
                  <a:pos x="260" y="214"/>
                </a:cxn>
                <a:cxn ang="0">
                  <a:pos x="223" y="260"/>
                </a:cxn>
                <a:cxn ang="0">
                  <a:pos x="192" y="307"/>
                </a:cxn>
                <a:cxn ang="0">
                  <a:pos x="169" y="358"/>
                </a:cxn>
                <a:cxn ang="0">
                  <a:pos x="153" y="407"/>
                </a:cxn>
                <a:cxn ang="0">
                  <a:pos x="143" y="454"/>
                </a:cxn>
                <a:cxn ang="0">
                  <a:pos x="138" y="500"/>
                </a:cxn>
                <a:cxn ang="0">
                  <a:pos x="137" y="544"/>
                </a:cxn>
                <a:cxn ang="0">
                  <a:pos x="138" y="581"/>
                </a:cxn>
                <a:cxn ang="0">
                  <a:pos x="142" y="615"/>
                </a:cxn>
                <a:cxn ang="0">
                  <a:pos x="146" y="645"/>
                </a:cxn>
                <a:cxn ang="0">
                  <a:pos x="151" y="666"/>
                </a:cxn>
                <a:cxn ang="0">
                  <a:pos x="155" y="679"/>
                </a:cxn>
                <a:cxn ang="0">
                  <a:pos x="156" y="684"/>
                </a:cxn>
                <a:cxn ang="0">
                  <a:pos x="349" y="810"/>
                </a:cxn>
                <a:cxn ang="0">
                  <a:pos x="267" y="837"/>
                </a:cxn>
                <a:cxn ang="0">
                  <a:pos x="35" y="702"/>
                </a:cxn>
                <a:cxn ang="0">
                  <a:pos x="15" y="638"/>
                </a:cxn>
                <a:cxn ang="0">
                  <a:pos x="4" y="576"/>
                </a:cxn>
                <a:cxn ang="0">
                  <a:pos x="0" y="519"/>
                </a:cxn>
                <a:cxn ang="0">
                  <a:pos x="2" y="465"/>
                </a:cxn>
                <a:cxn ang="0">
                  <a:pos x="12" y="412"/>
                </a:cxn>
                <a:cxn ang="0">
                  <a:pos x="28" y="363"/>
                </a:cxn>
                <a:cxn ang="0">
                  <a:pos x="48" y="314"/>
                </a:cxn>
                <a:cxn ang="0">
                  <a:pos x="72" y="265"/>
                </a:cxn>
                <a:cxn ang="0">
                  <a:pos x="101" y="219"/>
                </a:cxn>
                <a:cxn ang="0">
                  <a:pos x="134" y="172"/>
                </a:cxn>
                <a:cxn ang="0">
                  <a:pos x="171" y="126"/>
                </a:cxn>
                <a:cxn ang="0">
                  <a:pos x="210" y="89"/>
                </a:cxn>
                <a:cxn ang="0">
                  <a:pos x="247" y="59"/>
                </a:cxn>
                <a:cxn ang="0">
                  <a:pos x="284" y="38"/>
                </a:cxn>
                <a:cxn ang="0">
                  <a:pos x="317" y="22"/>
                </a:cxn>
                <a:cxn ang="0">
                  <a:pos x="348" y="12"/>
                </a:cxn>
                <a:cxn ang="0">
                  <a:pos x="374" y="5"/>
                </a:cxn>
                <a:cxn ang="0">
                  <a:pos x="393" y="2"/>
                </a:cxn>
                <a:cxn ang="0">
                  <a:pos x="404" y="0"/>
                </a:cxn>
              </a:cxnLst>
              <a:rect l="0" t="0" r="r" b="b"/>
              <a:pathLst>
                <a:path w="651" h="837">
                  <a:moveTo>
                    <a:pt x="404" y="0"/>
                  </a:moveTo>
                  <a:lnTo>
                    <a:pt x="409" y="0"/>
                  </a:lnTo>
                  <a:lnTo>
                    <a:pt x="617" y="97"/>
                  </a:lnTo>
                  <a:lnTo>
                    <a:pt x="628" y="116"/>
                  </a:lnTo>
                  <a:lnTo>
                    <a:pt x="638" y="137"/>
                  </a:lnTo>
                  <a:lnTo>
                    <a:pt x="645" y="155"/>
                  </a:lnTo>
                  <a:lnTo>
                    <a:pt x="648" y="170"/>
                  </a:lnTo>
                  <a:lnTo>
                    <a:pt x="651" y="182"/>
                  </a:lnTo>
                  <a:lnTo>
                    <a:pt x="651" y="185"/>
                  </a:lnTo>
                  <a:lnTo>
                    <a:pt x="596" y="152"/>
                  </a:lnTo>
                  <a:lnTo>
                    <a:pt x="583" y="142"/>
                  </a:lnTo>
                  <a:lnTo>
                    <a:pt x="565" y="133"/>
                  </a:lnTo>
                  <a:lnTo>
                    <a:pt x="542" y="124"/>
                  </a:lnTo>
                  <a:lnTo>
                    <a:pt x="515" y="118"/>
                  </a:lnTo>
                  <a:lnTo>
                    <a:pt x="484" y="115"/>
                  </a:lnTo>
                  <a:lnTo>
                    <a:pt x="450" y="115"/>
                  </a:lnTo>
                  <a:lnTo>
                    <a:pt x="414" y="121"/>
                  </a:lnTo>
                  <a:lnTo>
                    <a:pt x="377" y="133"/>
                  </a:lnTo>
                  <a:lnTo>
                    <a:pt x="338" y="152"/>
                  </a:lnTo>
                  <a:lnTo>
                    <a:pt x="299" y="178"/>
                  </a:lnTo>
                  <a:lnTo>
                    <a:pt x="260" y="214"/>
                  </a:lnTo>
                  <a:lnTo>
                    <a:pt x="223" y="260"/>
                  </a:lnTo>
                  <a:lnTo>
                    <a:pt x="192" y="307"/>
                  </a:lnTo>
                  <a:lnTo>
                    <a:pt x="169" y="358"/>
                  </a:lnTo>
                  <a:lnTo>
                    <a:pt x="153" y="407"/>
                  </a:lnTo>
                  <a:lnTo>
                    <a:pt x="143" y="454"/>
                  </a:lnTo>
                  <a:lnTo>
                    <a:pt x="138" y="500"/>
                  </a:lnTo>
                  <a:lnTo>
                    <a:pt x="137" y="544"/>
                  </a:lnTo>
                  <a:lnTo>
                    <a:pt x="138" y="581"/>
                  </a:lnTo>
                  <a:lnTo>
                    <a:pt x="142" y="615"/>
                  </a:lnTo>
                  <a:lnTo>
                    <a:pt x="146" y="645"/>
                  </a:lnTo>
                  <a:lnTo>
                    <a:pt x="151" y="666"/>
                  </a:lnTo>
                  <a:lnTo>
                    <a:pt x="155" y="679"/>
                  </a:lnTo>
                  <a:lnTo>
                    <a:pt x="156" y="684"/>
                  </a:lnTo>
                  <a:lnTo>
                    <a:pt x="349" y="810"/>
                  </a:lnTo>
                  <a:lnTo>
                    <a:pt x="267" y="837"/>
                  </a:lnTo>
                  <a:lnTo>
                    <a:pt x="35" y="702"/>
                  </a:lnTo>
                  <a:lnTo>
                    <a:pt x="15" y="638"/>
                  </a:lnTo>
                  <a:lnTo>
                    <a:pt x="4" y="576"/>
                  </a:lnTo>
                  <a:lnTo>
                    <a:pt x="0" y="519"/>
                  </a:lnTo>
                  <a:lnTo>
                    <a:pt x="2" y="465"/>
                  </a:lnTo>
                  <a:lnTo>
                    <a:pt x="12" y="412"/>
                  </a:lnTo>
                  <a:lnTo>
                    <a:pt x="28" y="363"/>
                  </a:lnTo>
                  <a:lnTo>
                    <a:pt x="48" y="314"/>
                  </a:lnTo>
                  <a:lnTo>
                    <a:pt x="72" y="265"/>
                  </a:lnTo>
                  <a:lnTo>
                    <a:pt x="101" y="219"/>
                  </a:lnTo>
                  <a:lnTo>
                    <a:pt x="134" y="172"/>
                  </a:lnTo>
                  <a:lnTo>
                    <a:pt x="171" y="126"/>
                  </a:lnTo>
                  <a:lnTo>
                    <a:pt x="210" y="89"/>
                  </a:lnTo>
                  <a:lnTo>
                    <a:pt x="247" y="59"/>
                  </a:lnTo>
                  <a:lnTo>
                    <a:pt x="284" y="38"/>
                  </a:lnTo>
                  <a:lnTo>
                    <a:pt x="317" y="22"/>
                  </a:lnTo>
                  <a:lnTo>
                    <a:pt x="348" y="12"/>
                  </a:lnTo>
                  <a:lnTo>
                    <a:pt x="374" y="5"/>
                  </a:lnTo>
                  <a:lnTo>
                    <a:pt x="393" y="2"/>
                  </a:lnTo>
                  <a:lnTo>
                    <a:pt x="404"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21" name="Freeform 20">
              <a:extLst>
                <a:ext uri="{FF2B5EF4-FFF2-40B4-BE49-F238E27FC236}">
                  <a16:creationId xmlns:a16="http://schemas.microsoft.com/office/drawing/2014/main" id="{020072FB-FDD8-4BF0-9927-41F3D82F6F22}"/>
                </a:ext>
              </a:extLst>
            </p:cNvPr>
            <p:cNvSpPr>
              <a:spLocks/>
            </p:cNvSpPr>
            <p:nvPr/>
          </p:nvSpPr>
          <p:spPr bwMode="auto">
            <a:xfrm>
              <a:off x="2324117" y="2052260"/>
              <a:ext cx="1139663" cy="1080097"/>
            </a:xfrm>
            <a:custGeom>
              <a:avLst/>
              <a:gdLst/>
              <a:ahLst/>
              <a:cxnLst>
                <a:cxn ang="0">
                  <a:pos x="336" y="0"/>
                </a:cxn>
                <a:cxn ang="0">
                  <a:pos x="388" y="5"/>
                </a:cxn>
                <a:cxn ang="0">
                  <a:pos x="438" y="17"/>
                </a:cxn>
                <a:cxn ang="0">
                  <a:pos x="615" y="127"/>
                </a:cxn>
                <a:cxn ang="0">
                  <a:pos x="616" y="131"/>
                </a:cxn>
                <a:cxn ang="0">
                  <a:pos x="623" y="141"/>
                </a:cxn>
                <a:cxn ang="0">
                  <a:pos x="629" y="155"/>
                </a:cxn>
                <a:cxn ang="0">
                  <a:pos x="638" y="176"/>
                </a:cxn>
                <a:cxn ang="0">
                  <a:pos x="644" y="201"/>
                </a:cxn>
                <a:cxn ang="0">
                  <a:pos x="539" y="149"/>
                </a:cxn>
                <a:cxn ang="0">
                  <a:pos x="535" y="149"/>
                </a:cxn>
                <a:cxn ang="0">
                  <a:pos x="526" y="147"/>
                </a:cxn>
                <a:cxn ang="0">
                  <a:pos x="511" y="145"/>
                </a:cxn>
                <a:cxn ang="0">
                  <a:pos x="493" y="144"/>
                </a:cxn>
                <a:cxn ang="0">
                  <a:pos x="470" y="144"/>
                </a:cxn>
                <a:cxn ang="0">
                  <a:pos x="446" y="145"/>
                </a:cxn>
                <a:cxn ang="0">
                  <a:pos x="419" y="150"/>
                </a:cxn>
                <a:cxn ang="0">
                  <a:pos x="389" y="160"/>
                </a:cxn>
                <a:cxn ang="0">
                  <a:pos x="360" y="172"/>
                </a:cxn>
                <a:cxn ang="0">
                  <a:pos x="331" y="189"/>
                </a:cxn>
                <a:cxn ang="0">
                  <a:pos x="303" y="212"/>
                </a:cxn>
                <a:cxn ang="0">
                  <a:pos x="277" y="242"/>
                </a:cxn>
                <a:cxn ang="0">
                  <a:pos x="255" y="278"/>
                </a:cxn>
                <a:cxn ang="0">
                  <a:pos x="234" y="323"/>
                </a:cxn>
                <a:cxn ang="0">
                  <a:pos x="221" y="366"/>
                </a:cxn>
                <a:cxn ang="0">
                  <a:pos x="216" y="405"/>
                </a:cxn>
                <a:cxn ang="0">
                  <a:pos x="216" y="441"/>
                </a:cxn>
                <a:cxn ang="0">
                  <a:pos x="219" y="472"/>
                </a:cxn>
                <a:cxn ang="0">
                  <a:pos x="227" y="501"/>
                </a:cxn>
                <a:cxn ang="0">
                  <a:pos x="238" y="526"/>
                </a:cxn>
                <a:cxn ang="0">
                  <a:pos x="248" y="545"/>
                </a:cxn>
                <a:cxn ang="0">
                  <a:pos x="260" y="561"/>
                </a:cxn>
                <a:cxn ang="0">
                  <a:pos x="269" y="573"/>
                </a:cxn>
                <a:cxn ang="0">
                  <a:pos x="276" y="581"/>
                </a:cxn>
                <a:cxn ang="0">
                  <a:pos x="277" y="583"/>
                </a:cxn>
                <a:cxn ang="0">
                  <a:pos x="386" y="643"/>
                </a:cxn>
                <a:cxn ang="0">
                  <a:pos x="378" y="651"/>
                </a:cxn>
                <a:cxn ang="0">
                  <a:pos x="368" y="658"/>
                </a:cxn>
                <a:cxn ang="0">
                  <a:pos x="354" y="666"/>
                </a:cxn>
                <a:cxn ang="0">
                  <a:pos x="336" y="669"/>
                </a:cxn>
                <a:cxn ang="0">
                  <a:pos x="313" y="669"/>
                </a:cxn>
                <a:cxn ang="0">
                  <a:pos x="287" y="663"/>
                </a:cxn>
                <a:cxn ang="0">
                  <a:pos x="50" y="517"/>
                </a:cxn>
                <a:cxn ang="0">
                  <a:pos x="49" y="514"/>
                </a:cxn>
                <a:cxn ang="0">
                  <a:pos x="42" y="508"/>
                </a:cxn>
                <a:cxn ang="0">
                  <a:pos x="36" y="495"/>
                </a:cxn>
                <a:cxn ang="0">
                  <a:pos x="26" y="477"/>
                </a:cxn>
                <a:cxn ang="0">
                  <a:pos x="16" y="455"/>
                </a:cxn>
                <a:cxn ang="0">
                  <a:pos x="10" y="428"/>
                </a:cxn>
                <a:cxn ang="0">
                  <a:pos x="3" y="397"/>
                </a:cxn>
                <a:cxn ang="0">
                  <a:pos x="0" y="361"/>
                </a:cxn>
                <a:cxn ang="0">
                  <a:pos x="2" y="322"/>
                </a:cxn>
                <a:cxn ang="0">
                  <a:pos x="10" y="278"/>
                </a:cxn>
                <a:cxn ang="0">
                  <a:pos x="23" y="229"/>
                </a:cxn>
                <a:cxn ang="0">
                  <a:pos x="44" y="178"/>
                </a:cxn>
                <a:cxn ang="0">
                  <a:pos x="73" y="134"/>
                </a:cxn>
                <a:cxn ang="0">
                  <a:pos x="107" y="95"/>
                </a:cxn>
                <a:cxn ang="0">
                  <a:pos x="146" y="62"/>
                </a:cxn>
                <a:cxn ang="0">
                  <a:pos x="190" y="36"/>
                </a:cxn>
                <a:cxn ang="0">
                  <a:pos x="237" y="17"/>
                </a:cxn>
                <a:cxn ang="0">
                  <a:pos x="286" y="5"/>
                </a:cxn>
                <a:cxn ang="0">
                  <a:pos x="336" y="0"/>
                </a:cxn>
              </a:cxnLst>
              <a:rect l="0" t="0" r="r" b="b"/>
              <a:pathLst>
                <a:path w="644" h="669">
                  <a:moveTo>
                    <a:pt x="336" y="0"/>
                  </a:moveTo>
                  <a:lnTo>
                    <a:pt x="388" y="5"/>
                  </a:lnTo>
                  <a:lnTo>
                    <a:pt x="438" y="17"/>
                  </a:lnTo>
                  <a:lnTo>
                    <a:pt x="615" y="127"/>
                  </a:lnTo>
                  <a:lnTo>
                    <a:pt x="616" y="131"/>
                  </a:lnTo>
                  <a:lnTo>
                    <a:pt x="623" y="141"/>
                  </a:lnTo>
                  <a:lnTo>
                    <a:pt x="629" y="155"/>
                  </a:lnTo>
                  <a:lnTo>
                    <a:pt x="638" y="176"/>
                  </a:lnTo>
                  <a:lnTo>
                    <a:pt x="644" y="201"/>
                  </a:lnTo>
                  <a:lnTo>
                    <a:pt x="539" y="149"/>
                  </a:lnTo>
                  <a:lnTo>
                    <a:pt x="535" y="149"/>
                  </a:lnTo>
                  <a:lnTo>
                    <a:pt x="526" y="147"/>
                  </a:lnTo>
                  <a:lnTo>
                    <a:pt x="511" y="145"/>
                  </a:lnTo>
                  <a:lnTo>
                    <a:pt x="493" y="144"/>
                  </a:lnTo>
                  <a:lnTo>
                    <a:pt x="470" y="144"/>
                  </a:lnTo>
                  <a:lnTo>
                    <a:pt x="446" y="145"/>
                  </a:lnTo>
                  <a:lnTo>
                    <a:pt x="419" y="150"/>
                  </a:lnTo>
                  <a:lnTo>
                    <a:pt x="389" y="160"/>
                  </a:lnTo>
                  <a:lnTo>
                    <a:pt x="360" y="172"/>
                  </a:lnTo>
                  <a:lnTo>
                    <a:pt x="331" y="189"/>
                  </a:lnTo>
                  <a:lnTo>
                    <a:pt x="303" y="212"/>
                  </a:lnTo>
                  <a:lnTo>
                    <a:pt x="277" y="242"/>
                  </a:lnTo>
                  <a:lnTo>
                    <a:pt x="255" y="278"/>
                  </a:lnTo>
                  <a:lnTo>
                    <a:pt x="234" y="323"/>
                  </a:lnTo>
                  <a:lnTo>
                    <a:pt x="221" y="366"/>
                  </a:lnTo>
                  <a:lnTo>
                    <a:pt x="216" y="405"/>
                  </a:lnTo>
                  <a:lnTo>
                    <a:pt x="216" y="441"/>
                  </a:lnTo>
                  <a:lnTo>
                    <a:pt x="219" y="472"/>
                  </a:lnTo>
                  <a:lnTo>
                    <a:pt x="227" y="501"/>
                  </a:lnTo>
                  <a:lnTo>
                    <a:pt x="238" y="526"/>
                  </a:lnTo>
                  <a:lnTo>
                    <a:pt x="248" y="545"/>
                  </a:lnTo>
                  <a:lnTo>
                    <a:pt x="260" y="561"/>
                  </a:lnTo>
                  <a:lnTo>
                    <a:pt x="269" y="573"/>
                  </a:lnTo>
                  <a:lnTo>
                    <a:pt x="276" y="581"/>
                  </a:lnTo>
                  <a:lnTo>
                    <a:pt x="277" y="583"/>
                  </a:lnTo>
                  <a:lnTo>
                    <a:pt x="386" y="643"/>
                  </a:lnTo>
                  <a:lnTo>
                    <a:pt x="378" y="651"/>
                  </a:lnTo>
                  <a:lnTo>
                    <a:pt x="368" y="658"/>
                  </a:lnTo>
                  <a:lnTo>
                    <a:pt x="354" y="666"/>
                  </a:lnTo>
                  <a:lnTo>
                    <a:pt x="336" y="669"/>
                  </a:lnTo>
                  <a:lnTo>
                    <a:pt x="313" y="669"/>
                  </a:lnTo>
                  <a:lnTo>
                    <a:pt x="287" y="663"/>
                  </a:lnTo>
                  <a:lnTo>
                    <a:pt x="50" y="517"/>
                  </a:lnTo>
                  <a:lnTo>
                    <a:pt x="49" y="514"/>
                  </a:lnTo>
                  <a:lnTo>
                    <a:pt x="42" y="508"/>
                  </a:lnTo>
                  <a:lnTo>
                    <a:pt x="36" y="495"/>
                  </a:lnTo>
                  <a:lnTo>
                    <a:pt x="26" y="477"/>
                  </a:lnTo>
                  <a:lnTo>
                    <a:pt x="16" y="455"/>
                  </a:lnTo>
                  <a:lnTo>
                    <a:pt x="10" y="428"/>
                  </a:lnTo>
                  <a:lnTo>
                    <a:pt x="3" y="397"/>
                  </a:lnTo>
                  <a:lnTo>
                    <a:pt x="0" y="361"/>
                  </a:lnTo>
                  <a:lnTo>
                    <a:pt x="2" y="322"/>
                  </a:lnTo>
                  <a:lnTo>
                    <a:pt x="10" y="278"/>
                  </a:lnTo>
                  <a:lnTo>
                    <a:pt x="23" y="229"/>
                  </a:lnTo>
                  <a:lnTo>
                    <a:pt x="44" y="178"/>
                  </a:lnTo>
                  <a:lnTo>
                    <a:pt x="73" y="134"/>
                  </a:lnTo>
                  <a:lnTo>
                    <a:pt x="107" y="95"/>
                  </a:lnTo>
                  <a:lnTo>
                    <a:pt x="146" y="62"/>
                  </a:lnTo>
                  <a:lnTo>
                    <a:pt x="190" y="36"/>
                  </a:lnTo>
                  <a:lnTo>
                    <a:pt x="237" y="17"/>
                  </a:lnTo>
                  <a:lnTo>
                    <a:pt x="286" y="5"/>
                  </a:lnTo>
                  <a:lnTo>
                    <a:pt x="336"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a:extLst>
                <a:ext uri="{FF2B5EF4-FFF2-40B4-BE49-F238E27FC236}">
                  <a16:creationId xmlns:a16="http://schemas.microsoft.com/office/drawing/2014/main" id="{FFF418C3-A95E-451E-96FD-2C83A64BF11A}"/>
                </a:ext>
              </a:extLst>
            </p:cNvPr>
            <p:cNvSpPr>
              <a:spLocks/>
            </p:cNvSpPr>
            <p:nvPr/>
          </p:nvSpPr>
          <p:spPr bwMode="auto">
            <a:xfrm>
              <a:off x="5249511" y="3209106"/>
              <a:ext cx="1458201" cy="1679720"/>
            </a:xfrm>
            <a:custGeom>
              <a:avLst/>
              <a:gdLst/>
              <a:ahLst/>
              <a:cxnLst>
                <a:cxn ang="0">
                  <a:pos x="478" y="0"/>
                </a:cxn>
                <a:cxn ang="0">
                  <a:pos x="532" y="0"/>
                </a:cxn>
                <a:cxn ang="0">
                  <a:pos x="584" y="7"/>
                </a:cxn>
                <a:cxn ang="0">
                  <a:pos x="632" y="25"/>
                </a:cxn>
                <a:cxn ang="0">
                  <a:pos x="675" y="49"/>
                </a:cxn>
                <a:cxn ang="0">
                  <a:pos x="712" y="79"/>
                </a:cxn>
                <a:cxn ang="0">
                  <a:pos x="744" y="115"/>
                </a:cxn>
                <a:cxn ang="0">
                  <a:pos x="770" y="157"/>
                </a:cxn>
                <a:cxn ang="0">
                  <a:pos x="793" y="203"/>
                </a:cxn>
                <a:cxn ang="0">
                  <a:pos x="809" y="253"/>
                </a:cxn>
                <a:cxn ang="0">
                  <a:pos x="819" y="309"/>
                </a:cxn>
                <a:cxn ang="0">
                  <a:pos x="824" y="364"/>
                </a:cxn>
                <a:cxn ang="0">
                  <a:pos x="824" y="425"/>
                </a:cxn>
                <a:cxn ang="0">
                  <a:pos x="817" y="485"/>
                </a:cxn>
                <a:cxn ang="0">
                  <a:pos x="804" y="547"/>
                </a:cxn>
                <a:cxn ang="0">
                  <a:pos x="785" y="609"/>
                </a:cxn>
                <a:cxn ang="0">
                  <a:pos x="761" y="671"/>
                </a:cxn>
                <a:cxn ang="0">
                  <a:pos x="728" y="736"/>
                </a:cxn>
                <a:cxn ang="0">
                  <a:pos x="689" y="795"/>
                </a:cxn>
                <a:cxn ang="0">
                  <a:pos x="647" y="847"/>
                </a:cxn>
                <a:cxn ang="0">
                  <a:pos x="602" y="894"/>
                </a:cxn>
                <a:cxn ang="0">
                  <a:pos x="553" y="935"/>
                </a:cxn>
                <a:cxn ang="0">
                  <a:pos x="503" y="968"/>
                </a:cxn>
                <a:cxn ang="0">
                  <a:pos x="451" y="994"/>
                </a:cxn>
                <a:cxn ang="0">
                  <a:pos x="397" y="1012"/>
                </a:cxn>
                <a:cxn ang="0">
                  <a:pos x="344" y="1022"/>
                </a:cxn>
                <a:cxn ang="0">
                  <a:pos x="292" y="1022"/>
                </a:cxn>
                <a:cxn ang="0">
                  <a:pos x="240" y="1015"/>
                </a:cxn>
                <a:cxn ang="0">
                  <a:pos x="191" y="997"/>
                </a:cxn>
                <a:cxn ang="0">
                  <a:pos x="149" y="973"/>
                </a:cxn>
                <a:cxn ang="0">
                  <a:pos x="112" y="943"/>
                </a:cxn>
                <a:cxn ang="0">
                  <a:pos x="79" y="907"/>
                </a:cxn>
                <a:cxn ang="0">
                  <a:pos x="53" y="865"/>
                </a:cxn>
                <a:cxn ang="0">
                  <a:pos x="31" y="819"/>
                </a:cxn>
                <a:cxn ang="0">
                  <a:pos x="14" y="769"/>
                </a:cxn>
                <a:cxn ang="0">
                  <a:pos x="5" y="713"/>
                </a:cxn>
                <a:cxn ang="0">
                  <a:pos x="0" y="658"/>
                </a:cxn>
                <a:cxn ang="0">
                  <a:pos x="0" y="598"/>
                </a:cxn>
                <a:cxn ang="0">
                  <a:pos x="6" y="537"/>
                </a:cxn>
                <a:cxn ang="0">
                  <a:pos x="19" y="475"/>
                </a:cxn>
                <a:cxn ang="0">
                  <a:pos x="39" y="413"/>
                </a:cxn>
                <a:cxn ang="0">
                  <a:pos x="63" y="351"/>
                </a:cxn>
                <a:cxn ang="0">
                  <a:pos x="95" y="286"/>
                </a:cxn>
                <a:cxn ang="0">
                  <a:pos x="134" y="227"/>
                </a:cxn>
                <a:cxn ang="0">
                  <a:pos x="177" y="175"/>
                </a:cxn>
                <a:cxn ang="0">
                  <a:pos x="222" y="128"/>
                </a:cxn>
                <a:cxn ang="0">
                  <a:pos x="271" y="87"/>
                </a:cxn>
                <a:cxn ang="0">
                  <a:pos x="321" y="54"/>
                </a:cxn>
                <a:cxn ang="0">
                  <a:pos x="373" y="28"/>
                </a:cxn>
                <a:cxn ang="0">
                  <a:pos x="426" y="10"/>
                </a:cxn>
                <a:cxn ang="0">
                  <a:pos x="478" y="0"/>
                </a:cxn>
              </a:cxnLst>
              <a:rect l="0" t="0" r="r" b="b"/>
              <a:pathLst>
                <a:path w="824" h="1022">
                  <a:moveTo>
                    <a:pt x="478" y="0"/>
                  </a:moveTo>
                  <a:lnTo>
                    <a:pt x="532" y="0"/>
                  </a:lnTo>
                  <a:lnTo>
                    <a:pt x="584" y="7"/>
                  </a:lnTo>
                  <a:lnTo>
                    <a:pt x="632" y="25"/>
                  </a:lnTo>
                  <a:lnTo>
                    <a:pt x="675" y="49"/>
                  </a:lnTo>
                  <a:lnTo>
                    <a:pt x="712" y="79"/>
                  </a:lnTo>
                  <a:lnTo>
                    <a:pt x="744" y="115"/>
                  </a:lnTo>
                  <a:lnTo>
                    <a:pt x="770" y="157"/>
                  </a:lnTo>
                  <a:lnTo>
                    <a:pt x="793" y="203"/>
                  </a:lnTo>
                  <a:lnTo>
                    <a:pt x="809" y="253"/>
                  </a:lnTo>
                  <a:lnTo>
                    <a:pt x="819" y="309"/>
                  </a:lnTo>
                  <a:lnTo>
                    <a:pt x="824" y="364"/>
                  </a:lnTo>
                  <a:lnTo>
                    <a:pt x="824" y="425"/>
                  </a:lnTo>
                  <a:lnTo>
                    <a:pt x="817" y="485"/>
                  </a:lnTo>
                  <a:lnTo>
                    <a:pt x="804" y="547"/>
                  </a:lnTo>
                  <a:lnTo>
                    <a:pt x="785" y="609"/>
                  </a:lnTo>
                  <a:lnTo>
                    <a:pt x="761" y="671"/>
                  </a:lnTo>
                  <a:lnTo>
                    <a:pt x="728" y="736"/>
                  </a:lnTo>
                  <a:lnTo>
                    <a:pt x="689" y="795"/>
                  </a:lnTo>
                  <a:lnTo>
                    <a:pt x="647" y="847"/>
                  </a:lnTo>
                  <a:lnTo>
                    <a:pt x="602" y="894"/>
                  </a:lnTo>
                  <a:lnTo>
                    <a:pt x="553" y="935"/>
                  </a:lnTo>
                  <a:lnTo>
                    <a:pt x="503" y="968"/>
                  </a:lnTo>
                  <a:lnTo>
                    <a:pt x="451" y="994"/>
                  </a:lnTo>
                  <a:lnTo>
                    <a:pt x="397" y="1012"/>
                  </a:lnTo>
                  <a:lnTo>
                    <a:pt x="344" y="1022"/>
                  </a:lnTo>
                  <a:lnTo>
                    <a:pt x="292" y="1022"/>
                  </a:lnTo>
                  <a:lnTo>
                    <a:pt x="240" y="1015"/>
                  </a:lnTo>
                  <a:lnTo>
                    <a:pt x="191" y="997"/>
                  </a:lnTo>
                  <a:lnTo>
                    <a:pt x="149" y="973"/>
                  </a:lnTo>
                  <a:lnTo>
                    <a:pt x="112" y="943"/>
                  </a:lnTo>
                  <a:lnTo>
                    <a:pt x="79" y="907"/>
                  </a:lnTo>
                  <a:lnTo>
                    <a:pt x="53" y="865"/>
                  </a:lnTo>
                  <a:lnTo>
                    <a:pt x="31" y="819"/>
                  </a:lnTo>
                  <a:lnTo>
                    <a:pt x="14" y="769"/>
                  </a:lnTo>
                  <a:lnTo>
                    <a:pt x="5" y="713"/>
                  </a:lnTo>
                  <a:lnTo>
                    <a:pt x="0" y="658"/>
                  </a:lnTo>
                  <a:lnTo>
                    <a:pt x="0" y="598"/>
                  </a:lnTo>
                  <a:lnTo>
                    <a:pt x="6" y="537"/>
                  </a:lnTo>
                  <a:lnTo>
                    <a:pt x="19" y="475"/>
                  </a:lnTo>
                  <a:lnTo>
                    <a:pt x="39" y="413"/>
                  </a:lnTo>
                  <a:lnTo>
                    <a:pt x="63" y="351"/>
                  </a:lnTo>
                  <a:lnTo>
                    <a:pt x="95" y="286"/>
                  </a:lnTo>
                  <a:lnTo>
                    <a:pt x="134" y="227"/>
                  </a:lnTo>
                  <a:lnTo>
                    <a:pt x="177" y="175"/>
                  </a:lnTo>
                  <a:lnTo>
                    <a:pt x="222" y="128"/>
                  </a:lnTo>
                  <a:lnTo>
                    <a:pt x="271" y="87"/>
                  </a:lnTo>
                  <a:lnTo>
                    <a:pt x="321" y="54"/>
                  </a:lnTo>
                  <a:lnTo>
                    <a:pt x="373" y="28"/>
                  </a:lnTo>
                  <a:lnTo>
                    <a:pt x="426" y="10"/>
                  </a:lnTo>
                  <a:lnTo>
                    <a:pt x="478"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23" name="Freeform 23">
              <a:extLst>
                <a:ext uri="{FF2B5EF4-FFF2-40B4-BE49-F238E27FC236}">
                  <a16:creationId xmlns:a16="http://schemas.microsoft.com/office/drawing/2014/main" id="{72D58FB4-65F0-4964-95D3-031B2CA7A0AA}"/>
                </a:ext>
              </a:extLst>
            </p:cNvPr>
            <p:cNvSpPr>
              <a:spLocks/>
            </p:cNvSpPr>
            <p:nvPr/>
          </p:nvSpPr>
          <p:spPr bwMode="auto">
            <a:xfrm>
              <a:off x="5057023" y="3109670"/>
              <a:ext cx="1297163" cy="1679656"/>
            </a:xfrm>
            <a:custGeom>
              <a:avLst/>
              <a:gdLst/>
              <a:ahLst/>
              <a:cxnLst>
                <a:cxn ang="0">
                  <a:pos x="523" y="0"/>
                </a:cxn>
                <a:cxn ang="0">
                  <a:pos x="527" y="0"/>
                </a:cxn>
                <a:cxn ang="0">
                  <a:pos x="733" y="85"/>
                </a:cxn>
                <a:cxn ang="0">
                  <a:pos x="685" y="67"/>
                </a:cxn>
                <a:cxn ang="0">
                  <a:pos x="636" y="59"/>
                </a:cxn>
                <a:cxn ang="0">
                  <a:pos x="589" y="60"/>
                </a:cxn>
                <a:cxn ang="0">
                  <a:pos x="544" y="69"/>
                </a:cxn>
                <a:cxn ang="0">
                  <a:pos x="500" y="85"/>
                </a:cxn>
                <a:cxn ang="0">
                  <a:pos x="458" y="106"/>
                </a:cxn>
                <a:cxn ang="0">
                  <a:pos x="417" y="132"/>
                </a:cxn>
                <a:cxn ang="0">
                  <a:pos x="380" y="162"/>
                </a:cxn>
                <a:cxn ang="0">
                  <a:pos x="346" y="194"/>
                </a:cxn>
                <a:cxn ang="0">
                  <a:pos x="313" y="228"/>
                </a:cxn>
                <a:cxn ang="0">
                  <a:pos x="286" y="264"/>
                </a:cxn>
                <a:cxn ang="0">
                  <a:pos x="260" y="299"/>
                </a:cxn>
                <a:cxn ang="0">
                  <a:pos x="239" y="333"/>
                </a:cxn>
                <a:cxn ang="0">
                  <a:pos x="221" y="364"/>
                </a:cxn>
                <a:cxn ang="0">
                  <a:pos x="208" y="393"/>
                </a:cxn>
                <a:cxn ang="0">
                  <a:pos x="182" y="463"/>
                </a:cxn>
                <a:cxn ang="0">
                  <a:pos x="161" y="530"/>
                </a:cxn>
                <a:cxn ang="0">
                  <a:pos x="148" y="592"/>
                </a:cxn>
                <a:cxn ang="0">
                  <a:pos x="138" y="651"/>
                </a:cxn>
                <a:cxn ang="0">
                  <a:pos x="135" y="705"/>
                </a:cxn>
                <a:cxn ang="0">
                  <a:pos x="136" y="754"/>
                </a:cxn>
                <a:cxn ang="0">
                  <a:pos x="140" y="799"/>
                </a:cxn>
                <a:cxn ang="0">
                  <a:pos x="148" y="840"/>
                </a:cxn>
                <a:cxn ang="0">
                  <a:pos x="156" y="878"/>
                </a:cxn>
                <a:cxn ang="0">
                  <a:pos x="167" y="910"/>
                </a:cxn>
                <a:cxn ang="0">
                  <a:pos x="180" y="940"/>
                </a:cxn>
                <a:cxn ang="0">
                  <a:pos x="193" y="964"/>
                </a:cxn>
                <a:cxn ang="0">
                  <a:pos x="205" y="985"/>
                </a:cxn>
                <a:cxn ang="0">
                  <a:pos x="216" y="1003"/>
                </a:cxn>
                <a:cxn ang="0">
                  <a:pos x="227" y="1016"/>
                </a:cxn>
                <a:cxn ang="0">
                  <a:pos x="235" y="1025"/>
                </a:cxn>
                <a:cxn ang="0">
                  <a:pos x="240" y="1031"/>
                </a:cxn>
                <a:cxn ang="0">
                  <a:pos x="242" y="1033"/>
                </a:cxn>
                <a:cxn ang="0">
                  <a:pos x="34" y="892"/>
                </a:cxn>
                <a:cxn ang="0">
                  <a:pos x="13" y="821"/>
                </a:cxn>
                <a:cxn ang="0">
                  <a:pos x="2" y="746"/>
                </a:cxn>
                <a:cxn ang="0">
                  <a:pos x="0" y="669"/>
                </a:cxn>
                <a:cxn ang="0">
                  <a:pos x="8" y="592"/>
                </a:cxn>
                <a:cxn ang="0">
                  <a:pos x="24" y="514"/>
                </a:cxn>
                <a:cxn ang="0">
                  <a:pos x="49" y="434"/>
                </a:cxn>
                <a:cxn ang="0">
                  <a:pos x="85" y="356"/>
                </a:cxn>
                <a:cxn ang="0">
                  <a:pos x="130" y="277"/>
                </a:cxn>
                <a:cxn ang="0">
                  <a:pos x="183" y="199"/>
                </a:cxn>
                <a:cxn ang="0">
                  <a:pos x="224" y="152"/>
                </a:cxn>
                <a:cxn ang="0">
                  <a:pos x="266" y="113"/>
                </a:cxn>
                <a:cxn ang="0">
                  <a:pos x="308" y="80"/>
                </a:cxn>
                <a:cxn ang="0">
                  <a:pos x="351" y="56"/>
                </a:cxn>
                <a:cxn ang="0">
                  <a:pos x="391" y="36"/>
                </a:cxn>
                <a:cxn ang="0">
                  <a:pos x="428" y="21"/>
                </a:cxn>
                <a:cxn ang="0">
                  <a:pos x="461" y="12"/>
                </a:cxn>
                <a:cxn ang="0">
                  <a:pos x="488" y="5"/>
                </a:cxn>
                <a:cxn ang="0">
                  <a:pos x="510" y="2"/>
                </a:cxn>
                <a:cxn ang="0">
                  <a:pos x="523" y="0"/>
                </a:cxn>
              </a:cxnLst>
              <a:rect l="0" t="0" r="r" b="b"/>
              <a:pathLst>
                <a:path w="733" h="1033">
                  <a:moveTo>
                    <a:pt x="523" y="0"/>
                  </a:moveTo>
                  <a:lnTo>
                    <a:pt x="527" y="0"/>
                  </a:lnTo>
                  <a:lnTo>
                    <a:pt x="733" y="85"/>
                  </a:lnTo>
                  <a:lnTo>
                    <a:pt x="685" y="67"/>
                  </a:lnTo>
                  <a:lnTo>
                    <a:pt x="636" y="59"/>
                  </a:lnTo>
                  <a:lnTo>
                    <a:pt x="589" y="60"/>
                  </a:lnTo>
                  <a:lnTo>
                    <a:pt x="544" y="69"/>
                  </a:lnTo>
                  <a:lnTo>
                    <a:pt x="500" y="85"/>
                  </a:lnTo>
                  <a:lnTo>
                    <a:pt x="458" y="106"/>
                  </a:lnTo>
                  <a:lnTo>
                    <a:pt x="417" y="132"/>
                  </a:lnTo>
                  <a:lnTo>
                    <a:pt x="380" y="162"/>
                  </a:lnTo>
                  <a:lnTo>
                    <a:pt x="346" y="194"/>
                  </a:lnTo>
                  <a:lnTo>
                    <a:pt x="313" y="228"/>
                  </a:lnTo>
                  <a:lnTo>
                    <a:pt x="286" y="264"/>
                  </a:lnTo>
                  <a:lnTo>
                    <a:pt x="260" y="299"/>
                  </a:lnTo>
                  <a:lnTo>
                    <a:pt x="239" y="333"/>
                  </a:lnTo>
                  <a:lnTo>
                    <a:pt x="221" y="364"/>
                  </a:lnTo>
                  <a:lnTo>
                    <a:pt x="208" y="393"/>
                  </a:lnTo>
                  <a:lnTo>
                    <a:pt x="182" y="463"/>
                  </a:lnTo>
                  <a:lnTo>
                    <a:pt x="161" y="530"/>
                  </a:lnTo>
                  <a:lnTo>
                    <a:pt x="148" y="592"/>
                  </a:lnTo>
                  <a:lnTo>
                    <a:pt x="138" y="651"/>
                  </a:lnTo>
                  <a:lnTo>
                    <a:pt x="135" y="705"/>
                  </a:lnTo>
                  <a:lnTo>
                    <a:pt x="136" y="754"/>
                  </a:lnTo>
                  <a:lnTo>
                    <a:pt x="140" y="799"/>
                  </a:lnTo>
                  <a:lnTo>
                    <a:pt x="148" y="840"/>
                  </a:lnTo>
                  <a:lnTo>
                    <a:pt x="156" y="878"/>
                  </a:lnTo>
                  <a:lnTo>
                    <a:pt x="167" y="910"/>
                  </a:lnTo>
                  <a:lnTo>
                    <a:pt x="180" y="940"/>
                  </a:lnTo>
                  <a:lnTo>
                    <a:pt x="193" y="964"/>
                  </a:lnTo>
                  <a:lnTo>
                    <a:pt x="205" y="985"/>
                  </a:lnTo>
                  <a:lnTo>
                    <a:pt x="216" y="1003"/>
                  </a:lnTo>
                  <a:lnTo>
                    <a:pt x="227" y="1016"/>
                  </a:lnTo>
                  <a:lnTo>
                    <a:pt x="235" y="1025"/>
                  </a:lnTo>
                  <a:lnTo>
                    <a:pt x="240" y="1031"/>
                  </a:lnTo>
                  <a:lnTo>
                    <a:pt x="242" y="1033"/>
                  </a:lnTo>
                  <a:lnTo>
                    <a:pt x="34" y="892"/>
                  </a:lnTo>
                  <a:lnTo>
                    <a:pt x="13" y="821"/>
                  </a:lnTo>
                  <a:lnTo>
                    <a:pt x="2" y="746"/>
                  </a:lnTo>
                  <a:lnTo>
                    <a:pt x="0" y="669"/>
                  </a:lnTo>
                  <a:lnTo>
                    <a:pt x="8" y="592"/>
                  </a:lnTo>
                  <a:lnTo>
                    <a:pt x="24" y="514"/>
                  </a:lnTo>
                  <a:lnTo>
                    <a:pt x="49" y="434"/>
                  </a:lnTo>
                  <a:lnTo>
                    <a:pt x="85" y="356"/>
                  </a:lnTo>
                  <a:lnTo>
                    <a:pt x="130" y="277"/>
                  </a:lnTo>
                  <a:lnTo>
                    <a:pt x="183" y="199"/>
                  </a:lnTo>
                  <a:lnTo>
                    <a:pt x="224" y="152"/>
                  </a:lnTo>
                  <a:lnTo>
                    <a:pt x="266" y="113"/>
                  </a:lnTo>
                  <a:lnTo>
                    <a:pt x="308" y="80"/>
                  </a:lnTo>
                  <a:lnTo>
                    <a:pt x="351" y="56"/>
                  </a:lnTo>
                  <a:lnTo>
                    <a:pt x="391" y="36"/>
                  </a:lnTo>
                  <a:lnTo>
                    <a:pt x="428" y="21"/>
                  </a:lnTo>
                  <a:lnTo>
                    <a:pt x="461" y="12"/>
                  </a:lnTo>
                  <a:lnTo>
                    <a:pt x="488" y="5"/>
                  </a:lnTo>
                  <a:lnTo>
                    <a:pt x="510" y="2"/>
                  </a:lnTo>
                  <a:lnTo>
                    <a:pt x="523"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p>
          </p:txBody>
        </p:sp>
        <p:sp>
          <p:nvSpPr>
            <p:cNvPr id="24" name="타원 34">
              <a:extLst>
                <a:ext uri="{FF2B5EF4-FFF2-40B4-BE49-F238E27FC236}">
                  <a16:creationId xmlns:a16="http://schemas.microsoft.com/office/drawing/2014/main" id="{13C37864-397C-46F7-82FD-8E47B992630D}"/>
                </a:ext>
              </a:extLst>
            </p:cNvPr>
            <p:cNvSpPr/>
            <p:nvPr/>
          </p:nvSpPr>
          <p:spPr>
            <a:xfrm rot="1199437">
              <a:off x="5571984" y="3378927"/>
              <a:ext cx="1028889" cy="1303832"/>
            </a:xfrm>
            <a:prstGeom prst="ellipse">
              <a:avLst/>
            </a:prstGeom>
            <a:gradFill flip="none" rotWithShape="1">
              <a:gsLst>
                <a:gs pos="0">
                  <a:schemeClr val="bg1">
                    <a:alpha val="72000"/>
                  </a:schemeClr>
                </a:gs>
                <a:gs pos="35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350" b="1" dirty="0">
                <a:solidFill>
                  <a:schemeClr val="bg1"/>
                </a:solidFill>
                <a:latin typeface="Arial" pitchFamily="34" charset="0"/>
                <a:cs typeface="Arial" pitchFamily="34" charset="0"/>
              </a:endParaRPr>
            </a:p>
          </p:txBody>
        </p:sp>
      </p:grpSp>
      <p:sp>
        <p:nvSpPr>
          <p:cNvPr id="30" name="Title 1">
            <a:extLst>
              <a:ext uri="{FF2B5EF4-FFF2-40B4-BE49-F238E27FC236}">
                <a16:creationId xmlns:a16="http://schemas.microsoft.com/office/drawing/2014/main" id="{A0C4AB85-1F1D-4AEF-8003-B8A21112F717}"/>
              </a:ext>
            </a:extLst>
          </p:cNvPr>
          <p:cNvSpPr txBox="1">
            <a:spLocks/>
          </p:cNvSpPr>
          <p:nvPr/>
        </p:nvSpPr>
        <p:spPr>
          <a:xfrm>
            <a:off x="628650" y="1575195"/>
            <a:ext cx="7886700" cy="994172"/>
          </a:xfrm>
          <a:prstGeom prst="rect">
            <a:avLst/>
          </a:prstGeom>
          <a:noFill/>
          <a:ln>
            <a:noFill/>
          </a:ln>
        </p:spPr>
        <p:txBody>
          <a:bodyPr spcFirstLastPara="1" vert="horz" wrap="square" lIns="68569" tIns="68569" rIns="68569" bIns="68569" rtlCol="0" anchor="ctr" anchorCtr="0">
            <a:normAutofit/>
          </a:bodyPr>
          <a:lstStyle>
            <a:lvl1pPr marR="0" lvl="0" algn="l" defTabSz="914400" rtl="0" eaLnBrk="1" latinLnBrk="0" hangingPunct="1">
              <a:lnSpc>
                <a:spcPct val="90000"/>
              </a:lnSpc>
              <a:spcBef>
                <a:spcPts val="0"/>
              </a:spcBef>
              <a:spcAft>
                <a:spcPts val="0"/>
              </a:spcAft>
              <a:buClr>
                <a:schemeClr val="dk1"/>
              </a:buClr>
              <a:buSzPts val="3500"/>
              <a:buFont typeface="Arial"/>
              <a:buNone/>
              <a:defRPr sz="3500" b="1" i="0" u="none" strike="noStrike" kern="12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en-US" sz="2625" dirty="0"/>
              <a:t>Mission, AIMs, and SWOT</a:t>
            </a:r>
          </a:p>
        </p:txBody>
      </p:sp>
      <p:sp>
        <p:nvSpPr>
          <p:cNvPr id="28" name="Footer Placeholder 3">
            <a:extLst>
              <a:ext uri="{FF2B5EF4-FFF2-40B4-BE49-F238E27FC236}">
                <a16:creationId xmlns:a16="http://schemas.microsoft.com/office/drawing/2014/main" id="{890F1EF7-2FD3-4D4B-98C7-83683EDCD2A4}"/>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63353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3273-2D67-4389-962F-4A8BC45FE0B9}"/>
              </a:ext>
            </a:extLst>
          </p:cNvPr>
          <p:cNvSpPr>
            <a:spLocks noGrp="1"/>
          </p:cNvSpPr>
          <p:nvPr>
            <p:ph type="title"/>
          </p:nvPr>
        </p:nvSpPr>
        <p:spPr/>
        <p:txBody>
          <a:bodyPr/>
          <a:lstStyle/>
          <a:p>
            <a:r>
              <a:rPr lang="en-US" dirty="0"/>
              <a:t>Mission, Aims, and SWOT</a:t>
            </a:r>
          </a:p>
        </p:txBody>
      </p:sp>
      <p:sp>
        <p:nvSpPr>
          <p:cNvPr id="3" name="Content Placeholder 2">
            <a:extLst>
              <a:ext uri="{FF2B5EF4-FFF2-40B4-BE49-F238E27FC236}">
                <a16:creationId xmlns:a16="http://schemas.microsoft.com/office/drawing/2014/main" id="{F7A322F0-6815-4D93-BE56-9FDDEAFEC35B}"/>
              </a:ext>
            </a:extLst>
          </p:cNvPr>
          <p:cNvSpPr>
            <a:spLocks noGrp="1"/>
          </p:cNvSpPr>
          <p:nvPr>
            <p:ph idx="1"/>
          </p:nvPr>
        </p:nvSpPr>
        <p:spPr/>
        <p:txBody>
          <a:bodyPr/>
          <a:lstStyle/>
          <a:p>
            <a:r>
              <a:rPr lang="en-US" dirty="0"/>
              <a:t>These are new requirements that grew out of the Self-study materials. </a:t>
            </a:r>
          </a:p>
        </p:txBody>
      </p:sp>
      <p:sp>
        <p:nvSpPr>
          <p:cNvPr id="4" name="TextBox 3">
            <a:extLst>
              <a:ext uri="{FF2B5EF4-FFF2-40B4-BE49-F238E27FC236}">
                <a16:creationId xmlns:a16="http://schemas.microsoft.com/office/drawing/2014/main" id="{03596456-75DD-4073-9CCD-FCF59B8EF8EA}"/>
              </a:ext>
            </a:extLst>
          </p:cNvPr>
          <p:cNvSpPr txBox="1"/>
          <p:nvPr/>
        </p:nvSpPr>
        <p:spPr>
          <a:xfrm>
            <a:off x="5861485" y="5765911"/>
            <a:ext cx="2932981" cy="577081"/>
          </a:xfrm>
          <a:prstGeom prst="rect">
            <a:avLst/>
          </a:prstGeom>
          <a:noFill/>
        </p:spPr>
        <p:txBody>
          <a:bodyPr wrap="square" rtlCol="0">
            <a:spAutoFit/>
          </a:bodyPr>
          <a:lstStyle/>
          <a:p>
            <a:r>
              <a:rPr lang="en-US" sz="1050" dirty="0"/>
              <a:t>Link: ACGME Self-study documents: </a:t>
            </a:r>
            <a:r>
              <a:rPr lang="en-US" sz="1050" dirty="0">
                <a:hlinkClick r:id="rId2"/>
              </a:rPr>
              <a:t>https://www.acgme.org/What-We-Do/Accreditation/Self-Study/Self-Study-Tools</a:t>
            </a:r>
            <a:r>
              <a:rPr lang="en-US" sz="1050" dirty="0"/>
              <a:t> </a:t>
            </a:r>
          </a:p>
        </p:txBody>
      </p:sp>
      <p:grpSp>
        <p:nvGrpSpPr>
          <p:cNvPr id="5" name="Group 4">
            <a:extLst>
              <a:ext uri="{FF2B5EF4-FFF2-40B4-BE49-F238E27FC236}">
                <a16:creationId xmlns:a16="http://schemas.microsoft.com/office/drawing/2014/main" id="{8D666FFB-5682-4D97-A064-A16375BB019D}"/>
              </a:ext>
            </a:extLst>
          </p:cNvPr>
          <p:cNvGrpSpPr/>
          <p:nvPr/>
        </p:nvGrpSpPr>
        <p:grpSpPr>
          <a:xfrm>
            <a:off x="1433922" y="3554742"/>
            <a:ext cx="742737" cy="550342"/>
            <a:chOff x="1724994" y="2138095"/>
            <a:chExt cx="1317625" cy="976313"/>
          </a:xfrm>
        </p:grpSpPr>
        <p:sp>
          <p:nvSpPr>
            <p:cNvPr id="6" name="Freeform 5">
              <a:extLst>
                <a:ext uri="{FF2B5EF4-FFF2-40B4-BE49-F238E27FC236}">
                  <a16:creationId xmlns:a16="http://schemas.microsoft.com/office/drawing/2014/main" id="{990007C4-22C7-40BA-B8DC-A54C1BFEE477}"/>
                </a:ext>
              </a:extLst>
            </p:cNvPr>
            <p:cNvSpPr>
              <a:spLocks/>
            </p:cNvSpPr>
            <p:nvPr/>
          </p:nvSpPr>
          <p:spPr bwMode="auto">
            <a:xfrm>
              <a:off x="1790081" y="2292082"/>
              <a:ext cx="1222375" cy="660400"/>
            </a:xfrm>
            <a:custGeom>
              <a:avLst/>
              <a:gdLst>
                <a:gd name="T0" fmla="*/ 285 w 324"/>
                <a:gd name="T1" fmla="*/ 117 h 176"/>
                <a:gd name="T2" fmla="*/ 294 w 324"/>
                <a:gd name="T3" fmla="*/ 91 h 176"/>
                <a:gd name="T4" fmla="*/ 293 w 324"/>
                <a:gd name="T5" fmla="*/ 37 h 176"/>
                <a:gd name="T6" fmla="*/ 245 w 324"/>
                <a:gd name="T7" fmla="*/ 53 h 176"/>
                <a:gd name="T8" fmla="*/ 256 w 324"/>
                <a:gd name="T9" fmla="*/ 17 h 176"/>
                <a:gd name="T10" fmla="*/ 216 w 324"/>
                <a:gd name="T11" fmla="*/ 38 h 176"/>
                <a:gd name="T12" fmla="*/ 153 w 324"/>
                <a:gd name="T13" fmla="*/ 105 h 176"/>
                <a:gd name="T14" fmla="*/ 193 w 324"/>
                <a:gd name="T15" fmla="*/ 25 h 176"/>
                <a:gd name="T16" fmla="*/ 125 w 324"/>
                <a:gd name="T17" fmla="*/ 71 h 176"/>
                <a:gd name="T18" fmla="*/ 122 w 324"/>
                <a:gd name="T19" fmla="*/ 13 h 176"/>
                <a:gd name="T20" fmla="*/ 95 w 324"/>
                <a:gd name="T21" fmla="*/ 26 h 176"/>
                <a:gd name="T22" fmla="*/ 58 w 324"/>
                <a:gd name="T23" fmla="*/ 61 h 176"/>
                <a:gd name="T24" fmla="*/ 54 w 324"/>
                <a:gd name="T25" fmla="*/ 27 h 176"/>
                <a:gd name="T26" fmla="*/ 9 w 324"/>
                <a:gd name="T27" fmla="*/ 42 h 176"/>
                <a:gd name="T28" fmla="*/ 28 w 324"/>
                <a:gd name="T29" fmla="*/ 51 h 176"/>
                <a:gd name="T30" fmla="*/ 30 w 324"/>
                <a:gd name="T31" fmla="*/ 110 h 176"/>
                <a:gd name="T32" fmla="*/ 30 w 324"/>
                <a:gd name="T33" fmla="*/ 118 h 176"/>
                <a:gd name="T34" fmla="*/ 22 w 324"/>
                <a:gd name="T35" fmla="*/ 156 h 176"/>
                <a:gd name="T36" fmla="*/ 113 w 324"/>
                <a:gd name="T37" fmla="*/ 40 h 176"/>
                <a:gd name="T38" fmla="*/ 84 w 324"/>
                <a:gd name="T39" fmla="*/ 123 h 176"/>
                <a:gd name="T40" fmla="*/ 77 w 324"/>
                <a:gd name="T41" fmla="*/ 166 h 176"/>
                <a:gd name="T42" fmla="*/ 130 w 324"/>
                <a:gd name="T43" fmla="*/ 98 h 176"/>
                <a:gd name="T44" fmla="*/ 140 w 324"/>
                <a:gd name="T45" fmla="*/ 85 h 176"/>
                <a:gd name="T46" fmla="*/ 130 w 324"/>
                <a:gd name="T47" fmla="*/ 163 h 176"/>
                <a:gd name="T48" fmla="*/ 185 w 324"/>
                <a:gd name="T49" fmla="*/ 102 h 176"/>
                <a:gd name="T50" fmla="*/ 171 w 324"/>
                <a:gd name="T51" fmla="*/ 164 h 176"/>
                <a:gd name="T52" fmla="*/ 254 w 324"/>
                <a:gd name="T53" fmla="*/ 72 h 176"/>
                <a:gd name="T54" fmla="*/ 241 w 324"/>
                <a:gd name="T55" fmla="*/ 94 h 176"/>
                <a:gd name="T56" fmla="*/ 207 w 324"/>
                <a:gd name="T57" fmla="*/ 154 h 176"/>
                <a:gd name="T58" fmla="*/ 228 w 324"/>
                <a:gd name="T59" fmla="*/ 159 h 176"/>
                <a:gd name="T60" fmla="*/ 263 w 324"/>
                <a:gd name="T61" fmla="*/ 115 h 176"/>
                <a:gd name="T62" fmla="*/ 277 w 324"/>
                <a:gd name="T63" fmla="*/ 157 h 176"/>
                <a:gd name="T64" fmla="*/ 290 w 324"/>
                <a:gd name="T65" fmla="*/ 144 h 176"/>
                <a:gd name="T66" fmla="*/ 314 w 324"/>
                <a:gd name="T67"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176">
                  <a:moveTo>
                    <a:pt x="314" y="144"/>
                  </a:moveTo>
                  <a:cubicBezTo>
                    <a:pt x="302" y="137"/>
                    <a:pt x="306" y="111"/>
                    <a:pt x="285" y="117"/>
                  </a:cubicBezTo>
                  <a:cubicBezTo>
                    <a:pt x="284" y="117"/>
                    <a:pt x="283" y="117"/>
                    <a:pt x="283" y="117"/>
                  </a:cubicBezTo>
                  <a:cubicBezTo>
                    <a:pt x="286" y="108"/>
                    <a:pt x="291" y="99"/>
                    <a:pt x="294" y="91"/>
                  </a:cubicBezTo>
                  <a:cubicBezTo>
                    <a:pt x="299" y="79"/>
                    <a:pt x="297" y="63"/>
                    <a:pt x="283" y="62"/>
                  </a:cubicBezTo>
                  <a:cubicBezTo>
                    <a:pt x="287" y="54"/>
                    <a:pt x="290" y="45"/>
                    <a:pt x="293" y="37"/>
                  </a:cubicBezTo>
                  <a:cubicBezTo>
                    <a:pt x="297" y="27"/>
                    <a:pt x="283" y="19"/>
                    <a:pt x="276" y="27"/>
                  </a:cubicBezTo>
                  <a:cubicBezTo>
                    <a:pt x="268" y="37"/>
                    <a:pt x="256" y="45"/>
                    <a:pt x="245" y="53"/>
                  </a:cubicBezTo>
                  <a:cubicBezTo>
                    <a:pt x="239" y="59"/>
                    <a:pt x="233" y="65"/>
                    <a:pt x="227" y="71"/>
                  </a:cubicBezTo>
                  <a:cubicBezTo>
                    <a:pt x="237" y="53"/>
                    <a:pt x="248" y="36"/>
                    <a:pt x="256" y="17"/>
                  </a:cubicBezTo>
                  <a:cubicBezTo>
                    <a:pt x="259" y="7"/>
                    <a:pt x="246" y="0"/>
                    <a:pt x="239" y="7"/>
                  </a:cubicBezTo>
                  <a:cubicBezTo>
                    <a:pt x="230" y="16"/>
                    <a:pt x="222" y="26"/>
                    <a:pt x="216" y="38"/>
                  </a:cubicBezTo>
                  <a:cubicBezTo>
                    <a:pt x="208" y="52"/>
                    <a:pt x="194" y="64"/>
                    <a:pt x="183" y="76"/>
                  </a:cubicBezTo>
                  <a:cubicBezTo>
                    <a:pt x="173" y="86"/>
                    <a:pt x="163" y="95"/>
                    <a:pt x="153" y="105"/>
                  </a:cubicBezTo>
                  <a:cubicBezTo>
                    <a:pt x="157" y="95"/>
                    <a:pt x="162" y="86"/>
                    <a:pt x="167" y="77"/>
                  </a:cubicBezTo>
                  <a:cubicBezTo>
                    <a:pt x="178" y="60"/>
                    <a:pt x="190" y="47"/>
                    <a:pt x="193" y="25"/>
                  </a:cubicBezTo>
                  <a:cubicBezTo>
                    <a:pt x="194" y="16"/>
                    <a:pt x="182" y="13"/>
                    <a:pt x="176" y="18"/>
                  </a:cubicBezTo>
                  <a:cubicBezTo>
                    <a:pt x="157" y="35"/>
                    <a:pt x="139" y="51"/>
                    <a:pt x="125" y="71"/>
                  </a:cubicBezTo>
                  <a:cubicBezTo>
                    <a:pt x="130" y="55"/>
                    <a:pt x="135" y="39"/>
                    <a:pt x="135" y="22"/>
                  </a:cubicBezTo>
                  <a:cubicBezTo>
                    <a:pt x="135" y="16"/>
                    <a:pt x="129" y="11"/>
                    <a:pt x="122" y="13"/>
                  </a:cubicBezTo>
                  <a:cubicBezTo>
                    <a:pt x="111" y="17"/>
                    <a:pt x="102" y="23"/>
                    <a:pt x="94" y="31"/>
                  </a:cubicBezTo>
                  <a:cubicBezTo>
                    <a:pt x="94" y="29"/>
                    <a:pt x="94" y="28"/>
                    <a:pt x="95" y="26"/>
                  </a:cubicBezTo>
                  <a:cubicBezTo>
                    <a:pt x="96" y="16"/>
                    <a:pt x="80" y="12"/>
                    <a:pt x="76" y="21"/>
                  </a:cubicBezTo>
                  <a:cubicBezTo>
                    <a:pt x="69" y="34"/>
                    <a:pt x="65" y="48"/>
                    <a:pt x="58" y="61"/>
                  </a:cubicBezTo>
                  <a:cubicBezTo>
                    <a:pt x="54" y="69"/>
                    <a:pt x="48" y="74"/>
                    <a:pt x="41" y="79"/>
                  </a:cubicBezTo>
                  <a:cubicBezTo>
                    <a:pt x="46" y="62"/>
                    <a:pt x="50" y="44"/>
                    <a:pt x="54" y="27"/>
                  </a:cubicBezTo>
                  <a:cubicBezTo>
                    <a:pt x="56" y="19"/>
                    <a:pt x="47" y="10"/>
                    <a:pt x="39" y="15"/>
                  </a:cubicBezTo>
                  <a:cubicBezTo>
                    <a:pt x="29" y="23"/>
                    <a:pt x="18" y="33"/>
                    <a:pt x="9" y="42"/>
                  </a:cubicBezTo>
                  <a:cubicBezTo>
                    <a:pt x="0" y="51"/>
                    <a:pt x="14" y="65"/>
                    <a:pt x="23" y="56"/>
                  </a:cubicBezTo>
                  <a:cubicBezTo>
                    <a:pt x="25" y="55"/>
                    <a:pt x="26" y="53"/>
                    <a:pt x="28" y="51"/>
                  </a:cubicBezTo>
                  <a:cubicBezTo>
                    <a:pt x="24" y="67"/>
                    <a:pt x="20" y="83"/>
                    <a:pt x="15" y="99"/>
                  </a:cubicBezTo>
                  <a:cubicBezTo>
                    <a:pt x="12" y="107"/>
                    <a:pt x="22" y="115"/>
                    <a:pt x="30" y="110"/>
                  </a:cubicBezTo>
                  <a:cubicBezTo>
                    <a:pt x="32" y="109"/>
                    <a:pt x="34" y="107"/>
                    <a:pt x="36" y="106"/>
                  </a:cubicBezTo>
                  <a:cubicBezTo>
                    <a:pt x="34" y="110"/>
                    <a:pt x="32" y="114"/>
                    <a:pt x="30" y="118"/>
                  </a:cubicBezTo>
                  <a:cubicBezTo>
                    <a:pt x="25" y="127"/>
                    <a:pt x="16" y="133"/>
                    <a:pt x="10" y="141"/>
                  </a:cubicBezTo>
                  <a:cubicBezTo>
                    <a:pt x="5" y="148"/>
                    <a:pt x="14" y="159"/>
                    <a:pt x="22" y="156"/>
                  </a:cubicBezTo>
                  <a:cubicBezTo>
                    <a:pt x="45" y="146"/>
                    <a:pt x="59" y="130"/>
                    <a:pt x="70" y="107"/>
                  </a:cubicBezTo>
                  <a:cubicBezTo>
                    <a:pt x="81" y="85"/>
                    <a:pt x="92" y="55"/>
                    <a:pt x="113" y="40"/>
                  </a:cubicBezTo>
                  <a:cubicBezTo>
                    <a:pt x="109" y="55"/>
                    <a:pt x="102" y="70"/>
                    <a:pt x="97" y="84"/>
                  </a:cubicBezTo>
                  <a:cubicBezTo>
                    <a:pt x="94" y="94"/>
                    <a:pt x="90" y="109"/>
                    <a:pt x="84" y="123"/>
                  </a:cubicBezTo>
                  <a:cubicBezTo>
                    <a:pt x="77" y="132"/>
                    <a:pt x="69" y="142"/>
                    <a:pt x="63" y="152"/>
                  </a:cubicBezTo>
                  <a:cubicBezTo>
                    <a:pt x="59" y="161"/>
                    <a:pt x="69" y="172"/>
                    <a:pt x="77" y="166"/>
                  </a:cubicBezTo>
                  <a:cubicBezTo>
                    <a:pt x="87" y="159"/>
                    <a:pt x="94" y="148"/>
                    <a:pt x="99" y="136"/>
                  </a:cubicBezTo>
                  <a:cubicBezTo>
                    <a:pt x="109" y="124"/>
                    <a:pt x="120" y="112"/>
                    <a:pt x="130" y="98"/>
                  </a:cubicBezTo>
                  <a:cubicBezTo>
                    <a:pt x="134" y="92"/>
                    <a:pt x="139" y="86"/>
                    <a:pt x="143" y="80"/>
                  </a:cubicBezTo>
                  <a:cubicBezTo>
                    <a:pt x="142" y="81"/>
                    <a:pt x="141" y="83"/>
                    <a:pt x="140" y="85"/>
                  </a:cubicBezTo>
                  <a:cubicBezTo>
                    <a:pt x="130" y="106"/>
                    <a:pt x="124" y="130"/>
                    <a:pt x="115" y="152"/>
                  </a:cubicBezTo>
                  <a:cubicBezTo>
                    <a:pt x="112" y="160"/>
                    <a:pt x="123" y="168"/>
                    <a:pt x="130" y="163"/>
                  </a:cubicBezTo>
                  <a:cubicBezTo>
                    <a:pt x="141" y="155"/>
                    <a:pt x="149" y="145"/>
                    <a:pt x="157" y="134"/>
                  </a:cubicBezTo>
                  <a:cubicBezTo>
                    <a:pt x="165" y="121"/>
                    <a:pt x="175" y="112"/>
                    <a:pt x="185" y="102"/>
                  </a:cubicBezTo>
                  <a:cubicBezTo>
                    <a:pt x="173" y="118"/>
                    <a:pt x="159" y="133"/>
                    <a:pt x="156" y="153"/>
                  </a:cubicBezTo>
                  <a:cubicBezTo>
                    <a:pt x="154" y="161"/>
                    <a:pt x="162" y="169"/>
                    <a:pt x="171" y="164"/>
                  </a:cubicBezTo>
                  <a:cubicBezTo>
                    <a:pt x="193" y="151"/>
                    <a:pt x="208" y="128"/>
                    <a:pt x="223" y="107"/>
                  </a:cubicBezTo>
                  <a:cubicBezTo>
                    <a:pt x="232" y="94"/>
                    <a:pt x="243" y="83"/>
                    <a:pt x="254" y="72"/>
                  </a:cubicBezTo>
                  <a:cubicBezTo>
                    <a:pt x="255" y="72"/>
                    <a:pt x="255" y="72"/>
                    <a:pt x="256" y="71"/>
                  </a:cubicBezTo>
                  <a:cubicBezTo>
                    <a:pt x="251" y="79"/>
                    <a:pt x="246" y="87"/>
                    <a:pt x="241" y="94"/>
                  </a:cubicBezTo>
                  <a:cubicBezTo>
                    <a:pt x="229" y="112"/>
                    <a:pt x="220" y="130"/>
                    <a:pt x="211" y="148"/>
                  </a:cubicBezTo>
                  <a:cubicBezTo>
                    <a:pt x="210" y="150"/>
                    <a:pt x="208" y="152"/>
                    <a:pt x="207" y="154"/>
                  </a:cubicBezTo>
                  <a:cubicBezTo>
                    <a:pt x="202" y="165"/>
                    <a:pt x="218" y="176"/>
                    <a:pt x="225" y="164"/>
                  </a:cubicBezTo>
                  <a:cubicBezTo>
                    <a:pt x="226" y="162"/>
                    <a:pt x="227" y="160"/>
                    <a:pt x="228" y="159"/>
                  </a:cubicBezTo>
                  <a:cubicBezTo>
                    <a:pt x="234" y="148"/>
                    <a:pt x="244" y="140"/>
                    <a:pt x="252" y="131"/>
                  </a:cubicBezTo>
                  <a:cubicBezTo>
                    <a:pt x="256" y="127"/>
                    <a:pt x="260" y="121"/>
                    <a:pt x="263" y="115"/>
                  </a:cubicBezTo>
                  <a:cubicBezTo>
                    <a:pt x="260" y="127"/>
                    <a:pt x="261" y="140"/>
                    <a:pt x="258" y="152"/>
                  </a:cubicBezTo>
                  <a:cubicBezTo>
                    <a:pt x="255" y="164"/>
                    <a:pt x="273" y="169"/>
                    <a:pt x="277" y="157"/>
                  </a:cubicBezTo>
                  <a:cubicBezTo>
                    <a:pt x="278" y="153"/>
                    <a:pt x="280" y="150"/>
                    <a:pt x="282" y="146"/>
                  </a:cubicBezTo>
                  <a:cubicBezTo>
                    <a:pt x="286" y="139"/>
                    <a:pt x="287" y="135"/>
                    <a:pt x="290" y="144"/>
                  </a:cubicBezTo>
                  <a:cubicBezTo>
                    <a:pt x="293" y="151"/>
                    <a:pt x="296" y="157"/>
                    <a:pt x="303" y="162"/>
                  </a:cubicBezTo>
                  <a:cubicBezTo>
                    <a:pt x="314" y="168"/>
                    <a:pt x="324" y="151"/>
                    <a:pt x="314" y="144"/>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416B8187-66A6-4B4C-81E4-0900015CD57D}"/>
                </a:ext>
              </a:extLst>
            </p:cNvPr>
            <p:cNvSpPr>
              <a:spLocks/>
            </p:cNvSpPr>
            <p:nvPr/>
          </p:nvSpPr>
          <p:spPr bwMode="auto">
            <a:xfrm>
              <a:off x="1845644" y="2268270"/>
              <a:ext cx="854075" cy="98425"/>
            </a:xfrm>
            <a:custGeom>
              <a:avLst/>
              <a:gdLst>
                <a:gd name="T0" fmla="*/ 220 w 226"/>
                <a:gd name="T1" fmla="*/ 13 h 26"/>
                <a:gd name="T2" fmla="*/ 174 w 226"/>
                <a:gd name="T3" fmla="*/ 11 h 26"/>
                <a:gd name="T4" fmla="*/ 108 w 226"/>
                <a:gd name="T5" fmla="*/ 5 h 26"/>
                <a:gd name="T6" fmla="*/ 7 w 226"/>
                <a:gd name="T7" fmla="*/ 10 h 26"/>
                <a:gd name="T8" fmla="*/ 7 w 226"/>
                <a:gd name="T9" fmla="*/ 22 h 26"/>
                <a:gd name="T10" fmla="*/ 9 w 226"/>
                <a:gd name="T11" fmla="*/ 22 h 26"/>
                <a:gd name="T12" fmla="*/ 218 w 226"/>
                <a:gd name="T13" fmla="*/ 24 h 26"/>
                <a:gd name="T14" fmla="*/ 220 w 226"/>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6">
                  <a:moveTo>
                    <a:pt x="220" y="13"/>
                  </a:moveTo>
                  <a:cubicBezTo>
                    <a:pt x="205" y="10"/>
                    <a:pt x="189" y="11"/>
                    <a:pt x="174" y="11"/>
                  </a:cubicBezTo>
                  <a:cubicBezTo>
                    <a:pt x="152" y="11"/>
                    <a:pt x="130" y="7"/>
                    <a:pt x="108" y="5"/>
                  </a:cubicBezTo>
                  <a:cubicBezTo>
                    <a:pt x="75" y="2"/>
                    <a:pt x="40" y="0"/>
                    <a:pt x="7" y="10"/>
                  </a:cubicBezTo>
                  <a:cubicBezTo>
                    <a:pt x="0" y="11"/>
                    <a:pt x="0" y="21"/>
                    <a:pt x="7" y="22"/>
                  </a:cubicBezTo>
                  <a:cubicBezTo>
                    <a:pt x="7" y="22"/>
                    <a:pt x="8" y="22"/>
                    <a:pt x="9" y="22"/>
                  </a:cubicBezTo>
                  <a:cubicBezTo>
                    <a:pt x="78" y="22"/>
                    <a:pt x="148" y="26"/>
                    <a:pt x="218" y="24"/>
                  </a:cubicBezTo>
                  <a:cubicBezTo>
                    <a:pt x="225" y="24"/>
                    <a:pt x="226" y="14"/>
                    <a:pt x="220" y="13"/>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2FB56E7B-E350-4471-BD87-5EB403C89BCA}"/>
                </a:ext>
              </a:extLst>
            </p:cNvPr>
            <p:cNvSpPr>
              <a:spLocks/>
            </p:cNvSpPr>
            <p:nvPr/>
          </p:nvSpPr>
          <p:spPr bwMode="auto">
            <a:xfrm>
              <a:off x="1913906" y="2904857"/>
              <a:ext cx="1117600" cy="93663"/>
            </a:xfrm>
            <a:custGeom>
              <a:avLst/>
              <a:gdLst>
                <a:gd name="T0" fmla="*/ 9 w 296"/>
                <a:gd name="T1" fmla="*/ 13 h 25"/>
                <a:gd name="T2" fmla="*/ 68 w 296"/>
                <a:gd name="T3" fmla="*/ 15 h 25"/>
                <a:gd name="T4" fmla="*/ 155 w 296"/>
                <a:gd name="T5" fmla="*/ 21 h 25"/>
                <a:gd name="T6" fmla="*/ 287 w 296"/>
                <a:gd name="T7" fmla="*/ 16 h 25"/>
                <a:gd name="T8" fmla="*/ 287 w 296"/>
                <a:gd name="T9" fmla="*/ 4 h 25"/>
                <a:gd name="T10" fmla="*/ 285 w 296"/>
                <a:gd name="T11" fmla="*/ 4 h 25"/>
                <a:gd name="T12" fmla="*/ 11 w 296"/>
                <a:gd name="T13" fmla="*/ 2 h 25"/>
                <a:gd name="T14" fmla="*/ 9 w 296"/>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5">
                  <a:moveTo>
                    <a:pt x="9" y="13"/>
                  </a:moveTo>
                  <a:cubicBezTo>
                    <a:pt x="28" y="16"/>
                    <a:pt x="49" y="15"/>
                    <a:pt x="68" y="15"/>
                  </a:cubicBezTo>
                  <a:cubicBezTo>
                    <a:pt x="98" y="15"/>
                    <a:pt x="126" y="19"/>
                    <a:pt x="155" y="21"/>
                  </a:cubicBezTo>
                  <a:cubicBezTo>
                    <a:pt x="199" y="24"/>
                    <a:pt x="244" y="25"/>
                    <a:pt x="287" y="16"/>
                  </a:cubicBezTo>
                  <a:cubicBezTo>
                    <a:pt x="296" y="15"/>
                    <a:pt x="296" y="4"/>
                    <a:pt x="287" y="4"/>
                  </a:cubicBezTo>
                  <a:cubicBezTo>
                    <a:pt x="287" y="4"/>
                    <a:pt x="286" y="4"/>
                    <a:pt x="285" y="4"/>
                  </a:cubicBezTo>
                  <a:cubicBezTo>
                    <a:pt x="194" y="4"/>
                    <a:pt x="103" y="0"/>
                    <a:pt x="11" y="2"/>
                  </a:cubicBezTo>
                  <a:cubicBezTo>
                    <a:pt x="3" y="2"/>
                    <a:pt x="0" y="12"/>
                    <a:pt x="9" y="13"/>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0134099E-00C1-4F30-B6A3-DEBC5D6F0858}"/>
                </a:ext>
              </a:extLst>
            </p:cNvPr>
            <p:cNvSpPr>
              <a:spLocks/>
            </p:cNvSpPr>
            <p:nvPr/>
          </p:nvSpPr>
          <p:spPr bwMode="auto">
            <a:xfrm>
              <a:off x="1736106" y="2358757"/>
              <a:ext cx="79375" cy="485775"/>
            </a:xfrm>
            <a:custGeom>
              <a:avLst/>
              <a:gdLst>
                <a:gd name="T0" fmla="*/ 10 w 21"/>
                <a:gd name="T1" fmla="*/ 4 h 129"/>
                <a:gd name="T2" fmla="*/ 9 w 21"/>
                <a:gd name="T3" fmla="*/ 30 h 129"/>
                <a:gd name="T4" fmla="*/ 4 w 21"/>
                <a:gd name="T5" fmla="*/ 67 h 129"/>
                <a:gd name="T6" fmla="*/ 8 w 21"/>
                <a:gd name="T7" fmla="*/ 125 h 129"/>
                <a:gd name="T8" fmla="*/ 18 w 21"/>
                <a:gd name="T9" fmla="*/ 125 h 129"/>
                <a:gd name="T10" fmla="*/ 18 w 21"/>
                <a:gd name="T11" fmla="*/ 124 h 129"/>
                <a:gd name="T12" fmla="*/ 20 w 21"/>
                <a:gd name="T13" fmla="*/ 5 h 129"/>
                <a:gd name="T14" fmla="*/ 10 w 21"/>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9">
                  <a:moveTo>
                    <a:pt x="10" y="4"/>
                  </a:moveTo>
                  <a:cubicBezTo>
                    <a:pt x="8" y="12"/>
                    <a:pt x="9" y="21"/>
                    <a:pt x="9" y="30"/>
                  </a:cubicBezTo>
                  <a:cubicBezTo>
                    <a:pt x="9" y="43"/>
                    <a:pt x="6" y="55"/>
                    <a:pt x="4" y="67"/>
                  </a:cubicBezTo>
                  <a:cubicBezTo>
                    <a:pt x="1" y="87"/>
                    <a:pt x="0" y="106"/>
                    <a:pt x="8" y="125"/>
                  </a:cubicBezTo>
                  <a:cubicBezTo>
                    <a:pt x="8" y="129"/>
                    <a:pt x="17" y="129"/>
                    <a:pt x="18" y="125"/>
                  </a:cubicBezTo>
                  <a:cubicBezTo>
                    <a:pt x="18" y="125"/>
                    <a:pt x="18" y="124"/>
                    <a:pt x="18" y="124"/>
                  </a:cubicBezTo>
                  <a:cubicBezTo>
                    <a:pt x="18" y="84"/>
                    <a:pt x="21" y="45"/>
                    <a:pt x="20" y="5"/>
                  </a:cubicBezTo>
                  <a:cubicBezTo>
                    <a:pt x="20" y="1"/>
                    <a:pt x="11" y="0"/>
                    <a:pt x="10" y="4"/>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E50ABBD5-FECF-4705-BF36-7B47CE4F7341}"/>
                </a:ext>
              </a:extLst>
            </p:cNvPr>
            <p:cNvSpPr>
              <a:spLocks/>
            </p:cNvSpPr>
            <p:nvPr/>
          </p:nvSpPr>
          <p:spPr bwMode="auto">
            <a:xfrm>
              <a:off x="2941019" y="2509570"/>
              <a:ext cx="76200" cy="376238"/>
            </a:xfrm>
            <a:custGeom>
              <a:avLst/>
              <a:gdLst>
                <a:gd name="T0" fmla="*/ 10 w 20"/>
                <a:gd name="T1" fmla="*/ 4 h 100"/>
                <a:gd name="T2" fmla="*/ 11 w 20"/>
                <a:gd name="T3" fmla="*/ 23 h 100"/>
                <a:gd name="T4" fmla="*/ 16 w 20"/>
                <a:gd name="T5" fmla="*/ 53 h 100"/>
                <a:gd name="T6" fmla="*/ 12 w 20"/>
                <a:gd name="T7" fmla="*/ 97 h 100"/>
                <a:gd name="T8" fmla="*/ 3 w 20"/>
                <a:gd name="T9" fmla="*/ 97 h 100"/>
                <a:gd name="T10" fmla="*/ 3 w 20"/>
                <a:gd name="T11" fmla="*/ 96 h 100"/>
                <a:gd name="T12" fmla="*/ 1 w 20"/>
                <a:gd name="T13" fmla="*/ 4 h 100"/>
                <a:gd name="T14" fmla="*/ 10 w 20"/>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0">
                  <a:moveTo>
                    <a:pt x="10" y="4"/>
                  </a:moveTo>
                  <a:cubicBezTo>
                    <a:pt x="13" y="10"/>
                    <a:pt x="11" y="17"/>
                    <a:pt x="11" y="23"/>
                  </a:cubicBezTo>
                  <a:cubicBezTo>
                    <a:pt x="11" y="33"/>
                    <a:pt x="15" y="43"/>
                    <a:pt x="16" y="53"/>
                  </a:cubicBezTo>
                  <a:cubicBezTo>
                    <a:pt x="19" y="67"/>
                    <a:pt x="20" y="83"/>
                    <a:pt x="12" y="97"/>
                  </a:cubicBezTo>
                  <a:cubicBezTo>
                    <a:pt x="12" y="100"/>
                    <a:pt x="4" y="100"/>
                    <a:pt x="3" y="97"/>
                  </a:cubicBezTo>
                  <a:cubicBezTo>
                    <a:pt x="3" y="97"/>
                    <a:pt x="3" y="97"/>
                    <a:pt x="3" y="96"/>
                  </a:cubicBezTo>
                  <a:cubicBezTo>
                    <a:pt x="3" y="66"/>
                    <a:pt x="0" y="35"/>
                    <a:pt x="1" y="4"/>
                  </a:cubicBezTo>
                  <a:cubicBezTo>
                    <a:pt x="2" y="1"/>
                    <a:pt x="9" y="0"/>
                    <a:pt x="10" y="4"/>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8E61571F-E4EE-488B-B0CD-5B7CC641DCC5}"/>
                </a:ext>
              </a:extLst>
            </p:cNvPr>
            <p:cNvSpPr>
              <a:spLocks/>
            </p:cNvSpPr>
            <p:nvPr/>
          </p:nvSpPr>
          <p:spPr bwMode="auto">
            <a:xfrm>
              <a:off x="1724994" y="2138095"/>
              <a:ext cx="1317625" cy="976313"/>
            </a:xfrm>
            <a:custGeom>
              <a:avLst/>
              <a:gdLst>
                <a:gd name="T0" fmla="*/ 343 w 349"/>
                <a:gd name="T1" fmla="*/ 6 h 260"/>
                <a:gd name="T2" fmla="*/ 323 w 349"/>
                <a:gd name="T3" fmla="*/ 6 h 260"/>
                <a:gd name="T4" fmla="*/ 282 w 349"/>
                <a:gd name="T5" fmla="*/ 20 h 260"/>
                <a:gd name="T6" fmla="*/ 280 w 349"/>
                <a:gd name="T7" fmla="*/ 21 h 260"/>
                <a:gd name="T8" fmla="*/ 279 w 349"/>
                <a:gd name="T9" fmla="*/ 23 h 260"/>
                <a:gd name="T10" fmla="*/ 281 w 349"/>
                <a:gd name="T11" fmla="*/ 25 h 260"/>
                <a:gd name="T12" fmla="*/ 313 w 349"/>
                <a:gd name="T13" fmla="*/ 20 h 260"/>
                <a:gd name="T14" fmla="*/ 323 w 349"/>
                <a:gd name="T15" fmla="*/ 22 h 260"/>
                <a:gd name="T16" fmla="*/ 273 w 349"/>
                <a:gd name="T17" fmla="*/ 80 h 260"/>
                <a:gd name="T18" fmla="*/ 243 w 349"/>
                <a:gd name="T19" fmla="*/ 115 h 260"/>
                <a:gd name="T20" fmla="*/ 216 w 349"/>
                <a:gd name="T21" fmla="*/ 99 h 260"/>
                <a:gd name="T22" fmla="*/ 183 w 349"/>
                <a:gd name="T23" fmla="*/ 87 h 260"/>
                <a:gd name="T24" fmla="*/ 142 w 349"/>
                <a:gd name="T25" fmla="*/ 138 h 260"/>
                <a:gd name="T26" fmla="*/ 127 w 349"/>
                <a:gd name="T27" fmla="*/ 149 h 260"/>
                <a:gd name="T28" fmla="*/ 121 w 349"/>
                <a:gd name="T29" fmla="*/ 136 h 260"/>
                <a:gd name="T30" fmla="*/ 105 w 349"/>
                <a:gd name="T31" fmla="*/ 116 h 260"/>
                <a:gd name="T32" fmla="*/ 74 w 349"/>
                <a:gd name="T33" fmla="*/ 135 h 260"/>
                <a:gd name="T34" fmla="*/ 25 w 349"/>
                <a:gd name="T35" fmla="*/ 197 h 260"/>
                <a:gd name="T36" fmla="*/ 1 w 349"/>
                <a:gd name="T37" fmla="*/ 253 h 260"/>
                <a:gd name="T38" fmla="*/ 12 w 349"/>
                <a:gd name="T39" fmla="*/ 256 h 260"/>
                <a:gd name="T40" fmla="*/ 39 w 349"/>
                <a:gd name="T41" fmla="*/ 219 h 260"/>
                <a:gd name="T42" fmla="*/ 94 w 349"/>
                <a:gd name="T43" fmla="*/ 152 h 260"/>
                <a:gd name="T44" fmla="*/ 122 w 349"/>
                <a:gd name="T45" fmla="*/ 180 h 260"/>
                <a:gd name="T46" fmla="*/ 159 w 349"/>
                <a:gd name="T47" fmla="*/ 149 h 260"/>
                <a:gd name="T48" fmla="*/ 182 w 349"/>
                <a:gd name="T49" fmla="*/ 121 h 260"/>
                <a:gd name="T50" fmla="*/ 202 w 349"/>
                <a:gd name="T51" fmla="*/ 117 h 260"/>
                <a:gd name="T52" fmla="*/ 216 w 349"/>
                <a:gd name="T53" fmla="*/ 135 h 260"/>
                <a:gd name="T54" fmla="*/ 257 w 349"/>
                <a:gd name="T55" fmla="*/ 120 h 260"/>
                <a:gd name="T56" fmla="*/ 259 w 349"/>
                <a:gd name="T57" fmla="*/ 116 h 260"/>
                <a:gd name="T58" fmla="*/ 262 w 349"/>
                <a:gd name="T59" fmla="*/ 112 h 260"/>
                <a:gd name="T60" fmla="*/ 290 w 349"/>
                <a:gd name="T61" fmla="*/ 79 h 260"/>
                <a:gd name="T62" fmla="*/ 325 w 349"/>
                <a:gd name="T63" fmla="*/ 40 h 260"/>
                <a:gd name="T64" fmla="*/ 325 w 349"/>
                <a:gd name="T65" fmla="*/ 59 h 260"/>
                <a:gd name="T66" fmla="*/ 326 w 349"/>
                <a:gd name="T67" fmla="*/ 81 h 260"/>
                <a:gd name="T68" fmla="*/ 338 w 349"/>
                <a:gd name="T69" fmla="*/ 76 h 260"/>
                <a:gd name="T70" fmla="*/ 346 w 349"/>
                <a:gd name="T71" fmla="*/ 41 h 260"/>
                <a:gd name="T72" fmla="*/ 343 w 349"/>
                <a:gd name="T73" fmla="*/ 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260">
                  <a:moveTo>
                    <a:pt x="343" y="6"/>
                  </a:moveTo>
                  <a:cubicBezTo>
                    <a:pt x="339" y="0"/>
                    <a:pt x="328" y="4"/>
                    <a:pt x="323" y="6"/>
                  </a:cubicBezTo>
                  <a:cubicBezTo>
                    <a:pt x="309" y="9"/>
                    <a:pt x="295" y="14"/>
                    <a:pt x="282" y="20"/>
                  </a:cubicBezTo>
                  <a:cubicBezTo>
                    <a:pt x="282" y="20"/>
                    <a:pt x="281" y="20"/>
                    <a:pt x="280" y="21"/>
                  </a:cubicBezTo>
                  <a:cubicBezTo>
                    <a:pt x="280" y="21"/>
                    <a:pt x="280" y="22"/>
                    <a:pt x="279" y="23"/>
                  </a:cubicBezTo>
                  <a:cubicBezTo>
                    <a:pt x="279" y="24"/>
                    <a:pt x="280" y="25"/>
                    <a:pt x="281" y="25"/>
                  </a:cubicBezTo>
                  <a:cubicBezTo>
                    <a:pt x="292" y="26"/>
                    <a:pt x="303" y="23"/>
                    <a:pt x="313" y="20"/>
                  </a:cubicBezTo>
                  <a:cubicBezTo>
                    <a:pt x="317" y="20"/>
                    <a:pt x="321" y="20"/>
                    <a:pt x="323" y="22"/>
                  </a:cubicBezTo>
                  <a:cubicBezTo>
                    <a:pt x="309" y="44"/>
                    <a:pt x="290" y="61"/>
                    <a:pt x="273" y="80"/>
                  </a:cubicBezTo>
                  <a:cubicBezTo>
                    <a:pt x="263" y="92"/>
                    <a:pt x="254" y="104"/>
                    <a:pt x="243" y="115"/>
                  </a:cubicBezTo>
                  <a:cubicBezTo>
                    <a:pt x="232" y="127"/>
                    <a:pt x="223" y="107"/>
                    <a:pt x="216" y="99"/>
                  </a:cubicBezTo>
                  <a:cubicBezTo>
                    <a:pt x="205" y="88"/>
                    <a:pt x="197" y="74"/>
                    <a:pt x="183" y="87"/>
                  </a:cubicBezTo>
                  <a:cubicBezTo>
                    <a:pt x="167" y="102"/>
                    <a:pt x="154" y="120"/>
                    <a:pt x="142" y="138"/>
                  </a:cubicBezTo>
                  <a:cubicBezTo>
                    <a:pt x="141" y="139"/>
                    <a:pt x="131" y="154"/>
                    <a:pt x="127" y="149"/>
                  </a:cubicBezTo>
                  <a:cubicBezTo>
                    <a:pt x="125" y="147"/>
                    <a:pt x="123" y="140"/>
                    <a:pt x="121" y="136"/>
                  </a:cubicBezTo>
                  <a:cubicBezTo>
                    <a:pt x="118" y="129"/>
                    <a:pt x="112" y="119"/>
                    <a:pt x="105" y="116"/>
                  </a:cubicBezTo>
                  <a:cubicBezTo>
                    <a:pt x="88" y="107"/>
                    <a:pt x="83" y="124"/>
                    <a:pt x="74" y="135"/>
                  </a:cubicBezTo>
                  <a:cubicBezTo>
                    <a:pt x="56" y="155"/>
                    <a:pt x="41" y="176"/>
                    <a:pt x="25" y="197"/>
                  </a:cubicBezTo>
                  <a:cubicBezTo>
                    <a:pt x="11" y="216"/>
                    <a:pt x="0" y="229"/>
                    <a:pt x="1" y="253"/>
                  </a:cubicBezTo>
                  <a:cubicBezTo>
                    <a:pt x="1" y="259"/>
                    <a:pt x="9" y="260"/>
                    <a:pt x="12" y="256"/>
                  </a:cubicBezTo>
                  <a:cubicBezTo>
                    <a:pt x="27" y="249"/>
                    <a:pt x="31" y="233"/>
                    <a:pt x="39" y="219"/>
                  </a:cubicBezTo>
                  <a:cubicBezTo>
                    <a:pt x="53" y="194"/>
                    <a:pt x="74" y="172"/>
                    <a:pt x="94" y="152"/>
                  </a:cubicBezTo>
                  <a:cubicBezTo>
                    <a:pt x="103" y="162"/>
                    <a:pt x="108" y="176"/>
                    <a:pt x="122" y="180"/>
                  </a:cubicBezTo>
                  <a:cubicBezTo>
                    <a:pt x="138" y="186"/>
                    <a:pt x="153" y="160"/>
                    <a:pt x="159" y="149"/>
                  </a:cubicBezTo>
                  <a:cubicBezTo>
                    <a:pt x="166" y="139"/>
                    <a:pt x="175" y="130"/>
                    <a:pt x="182" y="121"/>
                  </a:cubicBezTo>
                  <a:cubicBezTo>
                    <a:pt x="189" y="111"/>
                    <a:pt x="192" y="107"/>
                    <a:pt x="202" y="117"/>
                  </a:cubicBezTo>
                  <a:cubicBezTo>
                    <a:pt x="207" y="123"/>
                    <a:pt x="211" y="130"/>
                    <a:pt x="216" y="135"/>
                  </a:cubicBezTo>
                  <a:cubicBezTo>
                    <a:pt x="232" y="151"/>
                    <a:pt x="247" y="130"/>
                    <a:pt x="257" y="120"/>
                  </a:cubicBezTo>
                  <a:cubicBezTo>
                    <a:pt x="259" y="119"/>
                    <a:pt x="259" y="117"/>
                    <a:pt x="259" y="116"/>
                  </a:cubicBezTo>
                  <a:cubicBezTo>
                    <a:pt x="260" y="114"/>
                    <a:pt x="261" y="113"/>
                    <a:pt x="262" y="112"/>
                  </a:cubicBezTo>
                  <a:cubicBezTo>
                    <a:pt x="272" y="101"/>
                    <a:pt x="280" y="90"/>
                    <a:pt x="290" y="79"/>
                  </a:cubicBezTo>
                  <a:cubicBezTo>
                    <a:pt x="302" y="66"/>
                    <a:pt x="315" y="54"/>
                    <a:pt x="325" y="40"/>
                  </a:cubicBezTo>
                  <a:cubicBezTo>
                    <a:pt x="325" y="46"/>
                    <a:pt x="325" y="53"/>
                    <a:pt x="325" y="59"/>
                  </a:cubicBezTo>
                  <a:cubicBezTo>
                    <a:pt x="325" y="65"/>
                    <a:pt x="321" y="77"/>
                    <a:pt x="326" y="81"/>
                  </a:cubicBezTo>
                  <a:cubicBezTo>
                    <a:pt x="331" y="86"/>
                    <a:pt x="335" y="81"/>
                    <a:pt x="338" y="76"/>
                  </a:cubicBezTo>
                  <a:cubicBezTo>
                    <a:pt x="343" y="65"/>
                    <a:pt x="344" y="53"/>
                    <a:pt x="346" y="41"/>
                  </a:cubicBezTo>
                  <a:cubicBezTo>
                    <a:pt x="347" y="30"/>
                    <a:pt x="349" y="17"/>
                    <a:pt x="343" y="6"/>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E604DB0C-B8BE-451F-AC51-F745990D0296}"/>
              </a:ext>
            </a:extLst>
          </p:cNvPr>
          <p:cNvGrpSpPr/>
          <p:nvPr/>
        </p:nvGrpSpPr>
        <p:grpSpPr>
          <a:xfrm>
            <a:off x="1434818" y="4423435"/>
            <a:ext cx="740947" cy="697099"/>
            <a:chOff x="6255484" y="2007920"/>
            <a:chExt cx="1314450" cy="1236663"/>
          </a:xfrm>
        </p:grpSpPr>
        <p:sp>
          <p:nvSpPr>
            <p:cNvPr id="13" name="Freeform 11">
              <a:extLst>
                <a:ext uri="{FF2B5EF4-FFF2-40B4-BE49-F238E27FC236}">
                  <a16:creationId xmlns:a16="http://schemas.microsoft.com/office/drawing/2014/main" id="{E7576FF5-574E-484A-8ADB-BCB2302BD883}"/>
                </a:ext>
              </a:extLst>
            </p:cNvPr>
            <p:cNvSpPr>
              <a:spLocks/>
            </p:cNvSpPr>
            <p:nvPr/>
          </p:nvSpPr>
          <p:spPr bwMode="auto">
            <a:xfrm>
              <a:off x="6452334" y="2007920"/>
              <a:ext cx="950913" cy="1071563"/>
            </a:xfrm>
            <a:custGeom>
              <a:avLst/>
              <a:gdLst>
                <a:gd name="T0" fmla="*/ 233 w 252"/>
                <a:gd name="T1" fmla="*/ 134 h 285"/>
                <a:gd name="T2" fmla="*/ 233 w 252"/>
                <a:gd name="T3" fmla="*/ 134 h 285"/>
                <a:gd name="T4" fmla="*/ 186 w 252"/>
                <a:gd name="T5" fmla="*/ 162 h 285"/>
                <a:gd name="T6" fmla="*/ 119 w 252"/>
                <a:gd name="T7" fmla="*/ 193 h 285"/>
                <a:gd name="T8" fmla="*/ 157 w 252"/>
                <a:gd name="T9" fmla="*/ 167 h 285"/>
                <a:gd name="T10" fmla="*/ 179 w 252"/>
                <a:gd name="T11" fmla="*/ 121 h 285"/>
                <a:gd name="T12" fmla="*/ 112 w 252"/>
                <a:gd name="T13" fmla="*/ 158 h 285"/>
                <a:gd name="T14" fmla="*/ 156 w 252"/>
                <a:gd name="T15" fmla="*/ 108 h 285"/>
                <a:gd name="T16" fmla="*/ 94 w 252"/>
                <a:gd name="T17" fmla="*/ 129 h 285"/>
                <a:gd name="T18" fmla="*/ 105 w 252"/>
                <a:gd name="T19" fmla="*/ 117 h 285"/>
                <a:gd name="T20" fmla="*/ 134 w 252"/>
                <a:gd name="T21" fmla="*/ 71 h 285"/>
                <a:gd name="T22" fmla="*/ 131 w 252"/>
                <a:gd name="T23" fmla="*/ 60 h 285"/>
                <a:gd name="T24" fmla="*/ 118 w 252"/>
                <a:gd name="T25" fmla="*/ 49 h 285"/>
                <a:gd name="T26" fmla="*/ 135 w 252"/>
                <a:gd name="T27" fmla="*/ 21 h 285"/>
                <a:gd name="T28" fmla="*/ 70 w 252"/>
                <a:gd name="T29" fmla="*/ 77 h 285"/>
                <a:gd name="T30" fmla="*/ 8 w 252"/>
                <a:gd name="T31" fmla="*/ 143 h 285"/>
                <a:gd name="T32" fmla="*/ 71 w 252"/>
                <a:gd name="T33" fmla="*/ 118 h 285"/>
                <a:gd name="T34" fmla="*/ 109 w 252"/>
                <a:gd name="T35" fmla="*/ 80 h 285"/>
                <a:gd name="T36" fmla="*/ 77 w 252"/>
                <a:gd name="T37" fmla="*/ 117 h 285"/>
                <a:gd name="T38" fmla="*/ 48 w 252"/>
                <a:gd name="T39" fmla="*/ 177 h 285"/>
                <a:gd name="T40" fmla="*/ 52 w 252"/>
                <a:gd name="T41" fmla="*/ 195 h 285"/>
                <a:gd name="T42" fmla="*/ 78 w 252"/>
                <a:gd name="T43" fmla="*/ 201 h 285"/>
                <a:gd name="T44" fmla="*/ 46 w 252"/>
                <a:gd name="T45" fmla="*/ 259 h 285"/>
                <a:gd name="T46" fmla="*/ 64 w 252"/>
                <a:gd name="T47" fmla="*/ 258 h 285"/>
                <a:gd name="T48" fmla="*/ 92 w 252"/>
                <a:gd name="T49" fmla="*/ 232 h 285"/>
                <a:gd name="T50" fmla="*/ 127 w 252"/>
                <a:gd name="T51" fmla="*/ 210 h 285"/>
                <a:gd name="T52" fmla="*/ 116 w 252"/>
                <a:gd name="T53" fmla="*/ 225 h 285"/>
                <a:gd name="T54" fmla="*/ 84 w 252"/>
                <a:gd name="T55" fmla="*/ 245 h 285"/>
                <a:gd name="T56" fmla="*/ 67 w 252"/>
                <a:gd name="T57" fmla="*/ 261 h 285"/>
                <a:gd name="T58" fmla="*/ 135 w 252"/>
                <a:gd name="T59" fmla="*/ 245 h 285"/>
                <a:gd name="T60" fmla="*/ 174 w 252"/>
                <a:gd name="T61" fmla="*/ 256 h 285"/>
                <a:gd name="T62" fmla="*/ 192 w 252"/>
                <a:gd name="T63" fmla="*/ 275 h 285"/>
                <a:gd name="T64" fmla="*/ 202 w 252"/>
                <a:gd name="T65" fmla="*/ 248 h 285"/>
                <a:gd name="T66" fmla="*/ 183 w 252"/>
                <a:gd name="T67" fmla="*/ 204 h 285"/>
                <a:gd name="T68" fmla="*/ 195 w 252"/>
                <a:gd name="T69" fmla="*/ 187 h 285"/>
                <a:gd name="T70" fmla="*/ 243 w 252"/>
                <a:gd name="T71" fmla="*/ 15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85">
                  <a:moveTo>
                    <a:pt x="236" y="133"/>
                  </a:moveTo>
                  <a:cubicBezTo>
                    <a:pt x="235" y="134"/>
                    <a:pt x="234" y="134"/>
                    <a:pt x="233" y="134"/>
                  </a:cubicBezTo>
                  <a:cubicBezTo>
                    <a:pt x="233" y="134"/>
                    <a:pt x="233" y="134"/>
                    <a:pt x="233" y="134"/>
                  </a:cubicBezTo>
                  <a:cubicBezTo>
                    <a:pt x="233" y="134"/>
                    <a:pt x="233" y="134"/>
                    <a:pt x="233" y="134"/>
                  </a:cubicBezTo>
                  <a:cubicBezTo>
                    <a:pt x="222" y="139"/>
                    <a:pt x="212" y="145"/>
                    <a:pt x="203" y="153"/>
                  </a:cubicBezTo>
                  <a:cubicBezTo>
                    <a:pt x="197" y="156"/>
                    <a:pt x="192" y="159"/>
                    <a:pt x="186" y="162"/>
                  </a:cubicBezTo>
                  <a:cubicBezTo>
                    <a:pt x="167" y="172"/>
                    <a:pt x="151" y="186"/>
                    <a:pt x="130" y="190"/>
                  </a:cubicBezTo>
                  <a:cubicBezTo>
                    <a:pt x="126" y="190"/>
                    <a:pt x="122" y="192"/>
                    <a:pt x="119" y="193"/>
                  </a:cubicBezTo>
                  <a:cubicBezTo>
                    <a:pt x="119" y="193"/>
                    <a:pt x="119" y="193"/>
                    <a:pt x="119" y="193"/>
                  </a:cubicBezTo>
                  <a:cubicBezTo>
                    <a:pt x="131" y="183"/>
                    <a:pt x="145" y="176"/>
                    <a:pt x="157" y="167"/>
                  </a:cubicBezTo>
                  <a:cubicBezTo>
                    <a:pt x="169" y="158"/>
                    <a:pt x="180" y="147"/>
                    <a:pt x="191" y="137"/>
                  </a:cubicBezTo>
                  <a:cubicBezTo>
                    <a:pt x="199" y="128"/>
                    <a:pt x="188" y="116"/>
                    <a:pt x="179" y="121"/>
                  </a:cubicBezTo>
                  <a:cubicBezTo>
                    <a:pt x="159" y="130"/>
                    <a:pt x="139" y="141"/>
                    <a:pt x="121" y="153"/>
                  </a:cubicBezTo>
                  <a:cubicBezTo>
                    <a:pt x="118" y="155"/>
                    <a:pt x="115" y="157"/>
                    <a:pt x="112" y="158"/>
                  </a:cubicBezTo>
                  <a:cubicBezTo>
                    <a:pt x="113" y="158"/>
                    <a:pt x="113" y="158"/>
                    <a:pt x="113" y="157"/>
                  </a:cubicBezTo>
                  <a:cubicBezTo>
                    <a:pt x="125" y="138"/>
                    <a:pt x="148" y="129"/>
                    <a:pt x="156" y="108"/>
                  </a:cubicBezTo>
                  <a:cubicBezTo>
                    <a:pt x="159" y="99"/>
                    <a:pt x="148" y="93"/>
                    <a:pt x="141" y="96"/>
                  </a:cubicBezTo>
                  <a:cubicBezTo>
                    <a:pt x="124" y="106"/>
                    <a:pt x="109" y="117"/>
                    <a:pt x="94" y="129"/>
                  </a:cubicBezTo>
                  <a:cubicBezTo>
                    <a:pt x="96" y="125"/>
                    <a:pt x="98" y="122"/>
                    <a:pt x="101" y="119"/>
                  </a:cubicBezTo>
                  <a:cubicBezTo>
                    <a:pt x="102" y="119"/>
                    <a:pt x="104" y="118"/>
                    <a:pt x="105" y="117"/>
                  </a:cubicBezTo>
                  <a:cubicBezTo>
                    <a:pt x="115" y="106"/>
                    <a:pt x="124" y="95"/>
                    <a:pt x="133" y="84"/>
                  </a:cubicBezTo>
                  <a:cubicBezTo>
                    <a:pt x="137" y="80"/>
                    <a:pt x="136" y="74"/>
                    <a:pt x="134" y="71"/>
                  </a:cubicBezTo>
                  <a:cubicBezTo>
                    <a:pt x="134" y="70"/>
                    <a:pt x="134" y="70"/>
                    <a:pt x="134" y="70"/>
                  </a:cubicBezTo>
                  <a:cubicBezTo>
                    <a:pt x="135" y="66"/>
                    <a:pt x="134" y="63"/>
                    <a:pt x="131" y="60"/>
                  </a:cubicBezTo>
                  <a:cubicBezTo>
                    <a:pt x="131" y="59"/>
                    <a:pt x="131" y="57"/>
                    <a:pt x="131" y="56"/>
                  </a:cubicBezTo>
                  <a:cubicBezTo>
                    <a:pt x="130" y="51"/>
                    <a:pt x="123" y="47"/>
                    <a:pt x="118" y="49"/>
                  </a:cubicBezTo>
                  <a:cubicBezTo>
                    <a:pt x="118" y="49"/>
                    <a:pt x="117" y="49"/>
                    <a:pt x="116" y="49"/>
                  </a:cubicBezTo>
                  <a:cubicBezTo>
                    <a:pt x="123" y="41"/>
                    <a:pt x="130" y="32"/>
                    <a:pt x="135" y="21"/>
                  </a:cubicBezTo>
                  <a:cubicBezTo>
                    <a:pt x="140" y="10"/>
                    <a:pt x="123" y="0"/>
                    <a:pt x="118" y="11"/>
                  </a:cubicBezTo>
                  <a:cubicBezTo>
                    <a:pt x="107" y="35"/>
                    <a:pt x="86" y="57"/>
                    <a:pt x="70" y="77"/>
                  </a:cubicBezTo>
                  <a:cubicBezTo>
                    <a:pt x="61" y="88"/>
                    <a:pt x="49" y="97"/>
                    <a:pt x="39" y="106"/>
                  </a:cubicBezTo>
                  <a:cubicBezTo>
                    <a:pt x="27" y="117"/>
                    <a:pt x="19" y="131"/>
                    <a:pt x="8" y="143"/>
                  </a:cubicBezTo>
                  <a:cubicBezTo>
                    <a:pt x="0" y="151"/>
                    <a:pt x="10" y="164"/>
                    <a:pt x="20" y="158"/>
                  </a:cubicBezTo>
                  <a:cubicBezTo>
                    <a:pt x="40" y="147"/>
                    <a:pt x="55" y="135"/>
                    <a:pt x="71" y="118"/>
                  </a:cubicBezTo>
                  <a:cubicBezTo>
                    <a:pt x="79" y="110"/>
                    <a:pt x="87" y="102"/>
                    <a:pt x="95" y="94"/>
                  </a:cubicBezTo>
                  <a:cubicBezTo>
                    <a:pt x="99" y="91"/>
                    <a:pt x="104" y="85"/>
                    <a:pt x="109" y="80"/>
                  </a:cubicBezTo>
                  <a:cubicBezTo>
                    <a:pt x="108" y="80"/>
                    <a:pt x="108" y="81"/>
                    <a:pt x="108" y="82"/>
                  </a:cubicBezTo>
                  <a:cubicBezTo>
                    <a:pt x="97" y="93"/>
                    <a:pt x="87" y="105"/>
                    <a:pt x="77" y="117"/>
                  </a:cubicBezTo>
                  <a:cubicBezTo>
                    <a:pt x="65" y="133"/>
                    <a:pt x="48" y="145"/>
                    <a:pt x="36" y="162"/>
                  </a:cubicBezTo>
                  <a:cubicBezTo>
                    <a:pt x="32" y="169"/>
                    <a:pt x="40" y="179"/>
                    <a:pt x="48" y="177"/>
                  </a:cubicBezTo>
                  <a:cubicBezTo>
                    <a:pt x="62" y="172"/>
                    <a:pt x="75" y="164"/>
                    <a:pt x="88" y="156"/>
                  </a:cubicBezTo>
                  <a:cubicBezTo>
                    <a:pt x="76" y="169"/>
                    <a:pt x="63" y="181"/>
                    <a:pt x="52" y="195"/>
                  </a:cubicBezTo>
                  <a:cubicBezTo>
                    <a:pt x="45" y="203"/>
                    <a:pt x="54" y="217"/>
                    <a:pt x="64" y="210"/>
                  </a:cubicBezTo>
                  <a:cubicBezTo>
                    <a:pt x="69" y="207"/>
                    <a:pt x="73" y="204"/>
                    <a:pt x="78" y="201"/>
                  </a:cubicBezTo>
                  <a:cubicBezTo>
                    <a:pt x="63" y="214"/>
                    <a:pt x="47" y="227"/>
                    <a:pt x="40" y="244"/>
                  </a:cubicBezTo>
                  <a:cubicBezTo>
                    <a:pt x="38" y="249"/>
                    <a:pt x="39" y="257"/>
                    <a:pt x="46" y="259"/>
                  </a:cubicBezTo>
                  <a:cubicBezTo>
                    <a:pt x="53" y="260"/>
                    <a:pt x="59" y="260"/>
                    <a:pt x="64" y="258"/>
                  </a:cubicBezTo>
                  <a:cubicBezTo>
                    <a:pt x="64" y="258"/>
                    <a:pt x="64" y="258"/>
                    <a:pt x="64" y="258"/>
                  </a:cubicBezTo>
                  <a:cubicBezTo>
                    <a:pt x="67" y="252"/>
                    <a:pt x="71" y="249"/>
                    <a:pt x="76" y="245"/>
                  </a:cubicBezTo>
                  <a:cubicBezTo>
                    <a:pt x="82" y="241"/>
                    <a:pt x="86" y="236"/>
                    <a:pt x="92" y="232"/>
                  </a:cubicBezTo>
                  <a:cubicBezTo>
                    <a:pt x="99" y="227"/>
                    <a:pt x="109" y="226"/>
                    <a:pt x="115" y="219"/>
                  </a:cubicBezTo>
                  <a:cubicBezTo>
                    <a:pt x="119" y="216"/>
                    <a:pt x="122" y="212"/>
                    <a:pt x="127" y="210"/>
                  </a:cubicBezTo>
                  <a:cubicBezTo>
                    <a:pt x="129" y="209"/>
                    <a:pt x="131" y="213"/>
                    <a:pt x="129" y="214"/>
                  </a:cubicBezTo>
                  <a:cubicBezTo>
                    <a:pt x="123" y="217"/>
                    <a:pt x="121" y="222"/>
                    <a:pt x="116" y="225"/>
                  </a:cubicBezTo>
                  <a:cubicBezTo>
                    <a:pt x="111" y="228"/>
                    <a:pt x="105" y="229"/>
                    <a:pt x="100" y="232"/>
                  </a:cubicBezTo>
                  <a:cubicBezTo>
                    <a:pt x="94" y="235"/>
                    <a:pt x="90" y="241"/>
                    <a:pt x="84" y="245"/>
                  </a:cubicBezTo>
                  <a:cubicBezTo>
                    <a:pt x="78" y="250"/>
                    <a:pt x="72" y="253"/>
                    <a:pt x="68" y="260"/>
                  </a:cubicBezTo>
                  <a:cubicBezTo>
                    <a:pt x="68" y="261"/>
                    <a:pt x="67" y="261"/>
                    <a:pt x="67" y="261"/>
                  </a:cubicBezTo>
                  <a:cubicBezTo>
                    <a:pt x="66" y="268"/>
                    <a:pt x="75" y="276"/>
                    <a:pt x="82" y="271"/>
                  </a:cubicBezTo>
                  <a:cubicBezTo>
                    <a:pt x="99" y="260"/>
                    <a:pt x="115" y="251"/>
                    <a:pt x="135" y="245"/>
                  </a:cubicBezTo>
                  <a:cubicBezTo>
                    <a:pt x="151" y="241"/>
                    <a:pt x="158" y="232"/>
                    <a:pt x="169" y="223"/>
                  </a:cubicBezTo>
                  <a:cubicBezTo>
                    <a:pt x="172" y="234"/>
                    <a:pt x="173" y="245"/>
                    <a:pt x="174" y="256"/>
                  </a:cubicBezTo>
                  <a:cubicBezTo>
                    <a:pt x="174" y="262"/>
                    <a:pt x="180" y="267"/>
                    <a:pt x="186" y="265"/>
                  </a:cubicBezTo>
                  <a:cubicBezTo>
                    <a:pt x="187" y="269"/>
                    <a:pt x="189" y="272"/>
                    <a:pt x="192" y="275"/>
                  </a:cubicBezTo>
                  <a:cubicBezTo>
                    <a:pt x="199" y="285"/>
                    <a:pt x="217" y="275"/>
                    <a:pt x="209" y="265"/>
                  </a:cubicBezTo>
                  <a:cubicBezTo>
                    <a:pt x="205" y="259"/>
                    <a:pt x="203" y="254"/>
                    <a:pt x="202" y="248"/>
                  </a:cubicBezTo>
                  <a:cubicBezTo>
                    <a:pt x="201" y="243"/>
                    <a:pt x="197" y="241"/>
                    <a:pt x="193" y="240"/>
                  </a:cubicBezTo>
                  <a:cubicBezTo>
                    <a:pt x="191" y="228"/>
                    <a:pt x="188" y="216"/>
                    <a:pt x="183" y="204"/>
                  </a:cubicBezTo>
                  <a:cubicBezTo>
                    <a:pt x="182" y="202"/>
                    <a:pt x="180" y="200"/>
                    <a:pt x="178" y="198"/>
                  </a:cubicBezTo>
                  <a:cubicBezTo>
                    <a:pt x="184" y="195"/>
                    <a:pt x="190" y="191"/>
                    <a:pt x="195" y="187"/>
                  </a:cubicBezTo>
                  <a:cubicBezTo>
                    <a:pt x="202" y="181"/>
                    <a:pt x="208" y="175"/>
                    <a:pt x="214" y="170"/>
                  </a:cubicBezTo>
                  <a:cubicBezTo>
                    <a:pt x="224" y="164"/>
                    <a:pt x="234" y="159"/>
                    <a:pt x="243" y="152"/>
                  </a:cubicBezTo>
                  <a:cubicBezTo>
                    <a:pt x="252" y="145"/>
                    <a:pt x="247" y="129"/>
                    <a:pt x="236" y="133"/>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4" name="Freeform 12">
              <a:extLst>
                <a:ext uri="{FF2B5EF4-FFF2-40B4-BE49-F238E27FC236}">
                  <a16:creationId xmlns:a16="http://schemas.microsoft.com/office/drawing/2014/main" id="{78D00592-BBE0-43CB-A07F-31ED22C6972E}"/>
                </a:ext>
              </a:extLst>
            </p:cNvPr>
            <p:cNvSpPr>
              <a:spLocks/>
            </p:cNvSpPr>
            <p:nvPr/>
          </p:nvSpPr>
          <p:spPr bwMode="auto">
            <a:xfrm>
              <a:off x="6255484" y="2128570"/>
              <a:ext cx="1314450" cy="1116013"/>
            </a:xfrm>
            <a:custGeom>
              <a:avLst/>
              <a:gdLst>
                <a:gd name="T0" fmla="*/ 331 w 348"/>
                <a:gd name="T1" fmla="*/ 87 h 297"/>
                <a:gd name="T2" fmla="*/ 296 w 348"/>
                <a:gd name="T3" fmla="*/ 80 h 297"/>
                <a:gd name="T4" fmla="*/ 223 w 348"/>
                <a:gd name="T5" fmla="*/ 70 h 297"/>
                <a:gd name="T6" fmla="*/ 222 w 348"/>
                <a:gd name="T7" fmla="*/ 70 h 297"/>
                <a:gd name="T8" fmla="*/ 206 w 348"/>
                <a:gd name="T9" fmla="*/ 39 h 297"/>
                <a:gd name="T10" fmla="*/ 196 w 348"/>
                <a:gd name="T11" fmla="*/ 21 h 297"/>
                <a:gd name="T12" fmla="*/ 191 w 348"/>
                <a:gd name="T13" fmla="*/ 9 h 297"/>
                <a:gd name="T14" fmla="*/ 184 w 348"/>
                <a:gd name="T15" fmla="*/ 11 h 297"/>
                <a:gd name="T16" fmla="*/ 187 w 348"/>
                <a:gd name="T17" fmla="*/ 21 h 297"/>
                <a:gd name="T18" fmla="*/ 204 w 348"/>
                <a:gd name="T19" fmla="*/ 57 h 297"/>
                <a:gd name="T20" fmla="*/ 221 w 348"/>
                <a:gd name="T21" fmla="*/ 82 h 297"/>
                <a:gd name="T22" fmla="*/ 274 w 348"/>
                <a:gd name="T23" fmla="*/ 91 h 297"/>
                <a:gd name="T24" fmla="*/ 296 w 348"/>
                <a:gd name="T25" fmla="*/ 112 h 297"/>
                <a:gd name="T26" fmla="*/ 273 w 348"/>
                <a:gd name="T27" fmla="*/ 133 h 297"/>
                <a:gd name="T28" fmla="*/ 271 w 348"/>
                <a:gd name="T29" fmla="*/ 134 h 297"/>
                <a:gd name="T30" fmla="*/ 269 w 348"/>
                <a:gd name="T31" fmla="*/ 136 h 297"/>
                <a:gd name="T32" fmla="*/ 268 w 348"/>
                <a:gd name="T33" fmla="*/ 140 h 297"/>
                <a:gd name="T34" fmla="*/ 240 w 348"/>
                <a:gd name="T35" fmla="*/ 177 h 297"/>
                <a:gd name="T36" fmla="*/ 248 w 348"/>
                <a:gd name="T37" fmla="*/ 215 h 297"/>
                <a:gd name="T38" fmla="*/ 249 w 348"/>
                <a:gd name="T39" fmla="*/ 235 h 297"/>
                <a:gd name="T40" fmla="*/ 233 w 348"/>
                <a:gd name="T41" fmla="*/ 240 h 297"/>
                <a:gd name="T42" fmla="*/ 166 w 348"/>
                <a:gd name="T43" fmla="*/ 218 h 297"/>
                <a:gd name="T44" fmla="*/ 135 w 348"/>
                <a:gd name="T45" fmla="*/ 229 h 297"/>
                <a:gd name="T46" fmla="*/ 97 w 348"/>
                <a:gd name="T47" fmla="*/ 246 h 297"/>
                <a:gd name="T48" fmla="*/ 102 w 348"/>
                <a:gd name="T49" fmla="*/ 163 h 297"/>
                <a:gd name="T50" fmla="*/ 48 w 348"/>
                <a:gd name="T51" fmla="*/ 104 h 297"/>
                <a:gd name="T52" fmla="*/ 80 w 348"/>
                <a:gd name="T53" fmla="*/ 104 h 297"/>
                <a:gd name="T54" fmla="*/ 108 w 348"/>
                <a:gd name="T55" fmla="*/ 100 h 297"/>
                <a:gd name="T56" fmla="*/ 141 w 348"/>
                <a:gd name="T57" fmla="*/ 73 h 297"/>
                <a:gd name="T58" fmla="*/ 141 w 348"/>
                <a:gd name="T59" fmla="*/ 70 h 297"/>
                <a:gd name="T60" fmla="*/ 154 w 348"/>
                <a:gd name="T61" fmla="*/ 37 h 297"/>
                <a:gd name="T62" fmla="*/ 165 w 348"/>
                <a:gd name="T63" fmla="*/ 8 h 297"/>
                <a:gd name="T64" fmla="*/ 161 w 348"/>
                <a:gd name="T65" fmla="*/ 1 h 297"/>
                <a:gd name="T66" fmla="*/ 124 w 348"/>
                <a:gd name="T67" fmla="*/ 46 h 297"/>
                <a:gd name="T68" fmla="*/ 103 w 348"/>
                <a:gd name="T69" fmla="*/ 68 h 297"/>
                <a:gd name="T70" fmla="*/ 73 w 348"/>
                <a:gd name="T71" fmla="*/ 67 h 297"/>
                <a:gd name="T72" fmla="*/ 23 w 348"/>
                <a:gd name="T73" fmla="*/ 78 h 297"/>
                <a:gd name="T74" fmla="*/ 11 w 348"/>
                <a:gd name="T75" fmla="*/ 112 h 297"/>
                <a:gd name="T76" fmla="*/ 42 w 348"/>
                <a:gd name="T77" fmla="*/ 139 h 297"/>
                <a:gd name="T78" fmla="*/ 76 w 348"/>
                <a:gd name="T79" fmla="*/ 173 h 297"/>
                <a:gd name="T80" fmla="*/ 76 w 348"/>
                <a:gd name="T81" fmla="*/ 175 h 297"/>
                <a:gd name="T82" fmla="*/ 65 w 348"/>
                <a:gd name="T83" fmla="*/ 271 h 297"/>
                <a:gd name="T84" fmla="*/ 108 w 348"/>
                <a:gd name="T85" fmla="*/ 274 h 297"/>
                <a:gd name="T86" fmla="*/ 150 w 348"/>
                <a:gd name="T87" fmla="*/ 248 h 297"/>
                <a:gd name="T88" fmla="*/ 224 w 348"/>
                <a:gd name="T89" fmla="*/ 272 h 297"/>
                <a:gd name="T90" fmla="*/ 272 w 348"/>
                <a:gd name="T91" fmla="*/ 282 h 297"/>
                <a:gd name="T92" fmla="*/ 271 w 348"/>
                <a:gd name="T93" fmla="*/ 227 h 297"/>
                <a:gd name="T94" fmla="*/ 263 w 348"/>
                <a:gd name="T95" fmla="*/ 183 h 297"/>
                <a:gd name="T96" fmla="*/ 305 w 348"/>
                <a:gd name="T97" fmla="*/ 134 h 297"/>
                <a:gd name="T98" fmla="*/ 331 w 348"/>
                <a:gd name="T99" fmla="*/ 8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297">
                  <a:moveTo>
                    <a:pt x="331" y="87"/>
                  </a:moveTo>
                  <a:cubicBezTo>
                    <a:pt x="320" y="82"/>
                    <a:pt x="308" y="81"/>
                    <a:pt x="296" y="80"/>
                  </a:cubicBezTo>
                  <a:cubicBezTo>
                    <a:pt x="271" y="77"/>
                    <a:pt x="247" y="73"/>
                    <a:pt x="223" y="70"/>
                  </a:cubicBezTo>
                  <a:cubicBezTo>
                    <a:pt x="222" y="70"/>
                    <a:pt x="222" y="70"/>
                    <a:pt x="222" y="70"/>
                  </a:cubicBezTo>
                  <a:cubicBezTo>
                    <a:pt x="214" y="60"/>
                    <a:pt x="212" y="50"/>
                    <a:pt x="206" y="39"/>
                  </a:cubicBezTo>
                  <a:cubicBezTo>
                    <a:pt x="203" y="33"/>
                    <a:pt x="199" y="27"/>
                    <a:pt x="196" y="21"/>
                  </a:cubicBezTo>
                  <a:cubicBezTo>
                    <a:pt x="194" y="17"/>
                    <a:pt x="192" y="13"/>
                    <a:pt x="191" y="9"/>
                  </a:cubicBezTo>
                  <a:cubicBezTo>
                    <a:pt x="190" y="4"/>
                    <a:pt x="183" y="6"/>
                    <a:pt x="184" y="11"/>
                  </a:cubicBezTo>
                  <a:cubicBezTo>
                    <a:pt x="184" y="15"/>
                    <a:pt x="185" y="18"/>
                    <a:pt x="187" y="21"/>
                  </a:cubicBezTo>
                  <a:cubicBezTo>
                    <a:pt x="192" y="33"/>
                    <a:pt x="200" y="45"/>
                    <a:pt x="204" y="57"/>
                  </a:cubicBezTo>
                  <a:cubicBezTo>
                    <a:pt x="207" y="66"/>
                    <a:pt x="211" y="79"/>
                    <a:pt x="221" y="82"/>
                  </a:cubicBezTo>
                  <a:cubicBezTo>
                    <a:pt x="238" y="88"/>
                    <a:pt x="257" y="88"/>
                    <a:pt x="274" y="91"/>
                  </a:cubicBezTo>
                  <a:cubicBezTo>
                    <a:pt x="282" y="93"/>
                    <a:pt x="312" y="92"/>
                    <a:pt x="296" y="112"/>
                  </a:cubicBezTo>
                  <a:cubicBezTo>
                    <a:pt x="290" y="120"/>
                    <a:pt x="281" y="127"/>
                    <a:pt x="273" y="133"/>
                  </a:cubicBezTo>
                  <a:cubicBezTo>
                    <a:pt x="272" y="133"/>
                    <a:pt x="271" y="134"/>
                    <a:pt x="271" y="134"/>
                  </a:cubicBezTo>
                  <a:cubicBezTo>
                    <a:pt x="270" y="135"/>
                    <a:pt x="270" y="135"/>
                    <a:pt x="269" y="136"/>
                  </a:cubicBezTo>
                  <a:cubicBezTo>
                    <a:pt x="268" y="137"/>
                    <a:pt x="268" y="138"/>
                    <a:pt x="268" y="140"/>
                  </a:cubicBezTo>
                  <a:cubicBezTo>
                    <a:pt x="258" y="154"/>
                    <a:pt x="241" y="157"/>
                    <a:pt x="240" y="177"/>
                  </a:cubicBezTo>
                  <a:cubicBezTo>
                    <a:pt x="240" y="189"/>
                    <a:pt x="247" y="203"/>
                    <a:pt x="248" y="215"/>
                  </a:cubicBezTo>
                  <a:cubicBezTo>
                    <a:pt x="249" y="221"/>
                    <a:pt x="249" y="228"/>
                    <a:pt x="249" y="235"/>
                  </a:cubicBezTo>
                  <a:cubicBezTo>
                    <a:pt x="250" y="253"/>
                    <a:pt x="239" y="244"/>
                    <a:pt x="233" y="240"/>
                  </a:cubicBezTo>
                  <a:cubicBezTo>
                    <a:pt x="213" y="227"/>
                    <a:pt x="190" y="219"/>
                    <a:pt x="166" y="218"/>
                  </a:cubicBezTo>
                  <a:cubicBezTo>
                    <a:pt x="154" y="218"/>
                    <a:pt x="144" y="224"/>
                    <a:pt x="135" y="229"/>
                  </a:cubicBezTo>
                  <a:cubicBezTo>
                    <a:pt x="122" y="235"/>
                    <a:pt x="109" y="239"/>
                    <a:pt x="97" y="246"/>
                  </a:cubicBezTo>
                  <a:cubicBezTo>
                    <a:pt x="95" y="218"/>
                    <a:pt x="111" y="191"/>
                    <a:pt x="102" y="163"/>
                  </a:cubicBezTo>
                  <a:cubicBezTo>
                    <a:pt x="94" y="138"/>
                    <a:pt x="64" y="124"/>
                    <a:pt x="48" y="104"/>
                  </a:cubicBezTo>
                  <a:cubicBezTo>
                    <a:pt x="58" y="101"/>
                    <a:pt x="70" y="104"/>
                    <a:pt x="80" y="104"/>
                  </a:cubicBezTo>
                  <a:cubicBezTo>
                    <a:pt x="89" y="104"/>
                    <a:pt x="99" y="102"/>
                    <a:pt x="108" y="100"/>
                  </a:cubicBezTo>
                  <a:cubicBezTo>
                    <a:pt x="123" y="96"/>
                    <a:pt x="134" y="86"/>
                    <a:pt x="141" y="73"/>
                  </a:cubicBezTo>
                  <a:cubicBezTo>
                    <a:pt x="141" y="72"/>
                    <a:pt x="141" y="71"/>
                    <a:pt x="141" y="70"/>
                  </a:cubicBezTo>
                  <a:cubicBezTo>
                    <a:pt x="147" y="60"/>
                    <a:pt x="149" y="48"/>
                    <a:pt x="154" y="37"/>
                  </a:cubicBezTo>
                  <a:cubicBezTo>
                    <a:pt x="158" y="28"/>
                    <a:pt x="163" y="19"/>
                    <a:pt x="165" y="8"/>
                  </a:cubicBezTo>
                  <a:cubicBezTo>
                    <a:pt x="168" y="6"/>
                    <a:pt x="166" y="0"/>
                    <a:pt x="161" y="1"/>
                  </a:cubicBezTo>
                  <a:cubicBezTo>
                    <a:pt x="144" y="7"/>
                    <a:pt x="132" y="30"/>
                    <a:pt x="124" y="46"/>
                  </a:cubicBezTo>
                  <a:cubicBezTo>
                    <a:pt x="120" y="57"/>
                    <a:pt x="119" y="66"/>
                    <a:pt x="103" y="68"/>
                  </a:cubicBezTo>
                  <a:cubicBezTo>
                    <a:pt x="93" y="69"/>
                    <a:pt x="82" y="67"/>
                    <a:pt x="73" y="67"/>
                  </a:cubicBezTo>
                  <a:cubicBezTo>
                    <a:pt x="55" y="68"/>
                    <a:pt x="40" y="78"/>
                    <a:pt x="23" y="78"/>
                  </a:cubicBezTo>
                  <a:cubicBezTo>
                    <a:pt x="3" y="80"/>
                    <a:pt x="0" y="97"/>
                    <a:pt x="11" y="112"/>
                  </a:cubicBezTo>
                  <a:cubicBezTo>
                    <a:pt x="18" y="123"/>
                    <a:pt x="32" y="130"/>
                    <a:pt x="42" y="139"/>
                  </a:cubicBezTo>
                  <a:cubicBezTo>
                    <a:pt x="48" y="145"/>
                    <a:pt x="72" y="163"/>
                    <a:pt x="76" y="173"/>
                  </a:cubicBezTo>
                  <a:cubicBezTo>
                    <a:pt x="76" y="174"/>
                    <a:pt x="75" y="175"/>
                    <a:pt x="76" y="175"/>
                  </a:cubicBezTo>
                  <a:cubicBezTo>
                    <a:pt x="76" y="207"/>
                    <a:pt x="60" y="239"/>
                    <a:pt x="65" y="271"/>
                  </a:cubicBezTo>
                  <a:cubicBezTo>
                    <a:pt x="68" y="295"/>
                    <a:pt x="95" y="282"/>
                    <a:pt x="108" y="274"/>
                  </a:cubicBezTo>
                  <a:cubicBezTo>
                    <a:pt x="122" y="266"/>
                    <a:pt x="136" y="256"/>
                    <a:pt x="150" y="248"/>
                  </a:cubicBezTo>
                  <a:cubicBezTo>
                    <a:pt x="178" y="234"/>
                    <a:pt x="202" y="258"/>
                    <a:pt x="224" y="272"/>
                  </a:cubicBezTo>
                  <a:cubicBezTo>
                    <a:pt x="232" y="277"/>
                    <a:pt x="264" y="297"/>
                    <a:pt x="272" y="282"/>
                  </a:cubicBezTo>
                  <a:cubicBezTo>
                    <a:pt x="281" y="266"/>
                    <a:pt x="274" y="243"/>
                    <a:pt x="271" y="227"/>
                  </a:cubicBezTo>
                  <a:cubicBezTo>
                    <a:pt x="268" y="212"/>
                    <a:pt x="263" y="197"/>
                    <a:pt x="263" y="183"/>
                  </a:cubicBezTo>
                  <a:cubicBezTo>
                    <a:pt x="262" y="163"/>
                    <a:pt x="292" y="146"/>
                    <a:pt x="305" y="134"/>
                  </a:cubicBezTo>
                  <a:cubicBezTo>
                    <a:pt x="309" y="130"/>
                    <a:pt x="348" y="96"/>
                    <a:pt x="331" y="87"/>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6C9A3275-5FDD-48BD-851F-0CCCD34AF4C2}"/>
              </a:ext>
            </a:extLst>
          </p:cNvPr>
          <p:cNvGrpSpPr/>
          <p:nvPr/>
        </p:nvGrpSpPr>
        <p:grpSpPr>
          <a:xfrm>
            <a:off x="2817146" y="4469071"/>
            <a:ext cx="634459" cy="605823"/>
            <a:chOff x="8517555" y="2088882"/>
            <a:chExt cx="1125538" cy="1074738"/>
          </a:xfrm>
        </p:grpSpPr>
        <p:sp>
          <p:nvSpPr>
            <p:cNvPr id="16" name="Freeform 13">
              <a:extLst>
                <a:ext uri="{FF2B5EF4-FFF2-40B4-BE49-F238E27FC236}">
                  <a16:creationId xmlns:a16="http://schemas.microsoft.com/office/drawing/2014/main" id="{8FF9BA9B-A846-4400-9139-0D2AA3C8FEBA}"/>
                </a:ext>
              </a:extLst>
            </p:cNvPr>
            <p:cNvSpPr>
              <a:spLocks/>
            </p:cNvSpPr>
            <p:nvPr/>
          </p:nvSpPr>
          <p:spPr bwMode="auto">
            <a:xfrm>
              <a:off x="8608042" y="2103170"/>
              <a:ext cx="887413" cy="1044575"/>
            </a:xfrm>
            <a:custGeom>
              <a:avLst/>
              <a:gdLst>
                <a:gd name="T0" fmla="*/ 222 w 235"/>
                <a:gd name="T1" fmla="*/ 214 h 278"/>
                <a:gd name="T2" fmla="*/ 202 w 235"/>
                <a:gd name="T3" fmla="*/ 203 h 278"/>
                <a:gd name="T4" fmla="*/ 178 w 235"/>
                <a:gd name="T5" fmla="*/ 217 h 278"/>
                <a:gd name="T6" fmla="*/ 178 w 235"/>
                <a:gd name="T7" fmla="*/ 202 h 278"/>
                <a:gd name="T8" fmla="*/ 193 w 235"/>
                <a:gd name="T9" fmla="*/ 189 h 278"/>
                <a:gd name="T10" fmla="*/ 196 w 235"/>
                <a:gd name="T11" fmla="*/ 163 h 278"/>
                <a:gd name="T12" fmla="*/ 167 w 235"/>
                <a:gd name="T13" fmla="*/ 174 h 278"/>
                <a:gd name="T14" fmla="*/ 137 w 235"/>
                <a:gd name="T15" fmla="*/ 195 h 278"/>
                <a:gd name="T16" fmla="*/ 132 w 235"/>
                <a:gd name="T17" fmla="*/ 198 h 278"/>
                <a:gd name="T18" fmla="*/ 117 w 235"/>
                <a:gd name="T19" fmla="*/ 195 h 278"/>
                <a:gd name="T20" fmla="*/ 133 w 235"/>
                <a:gd name="T21" fmla="*/ 184 h 278"/>
                <a:gd name="T22" fmla="*/ 178 w 235"/>
                <a:gd name="T23" fmla="*/ 133 h 278"/>
                <a:gd name="T24" fmla="*/ 123 w 235"/>
                <a:gd name="T25" fmla="*/ 151 h 278"/>
                <a:gd name="T26" fmla="*/ 104 w 235"/>
                <a:gd name="T27" fmla="*/ 162 h 278"/>
                <a:gd name="T28" fmla="*/ 122 w 235"/>
                <a:gd name="T29" fmla="*/ 138 h 278"/>
                <a:gd name="T30" fmla="*/ 158 w 235"/>
                <a:gd name="T31" fmla="*/ 100 h 278"/>
                <a:gd name="T32" fmla="*/ 122 w 235"/>
                <a:gd name="T33" fmla="*/ 98 h 278"/>
                <a:gd name="T34" fmla="*/ 142 w 235"/>
                <a:gd name="T35" fmla="*/ 54 h 278"/>
                <a:gd name="T36" fmla="*/ 83 w 235"/>
                <a:gd name="T37" fmla="*/ 78 h 278"/>
                <a:gd name="T38" fmla="*/ 104 w 235"/>
                <a:gd name="T39" fmla="*/ 50 h 278"/>
                <a:gd name="T40" fmla="*/ 142 w 235"/>
                <a:gd name="T41" fmla="*/ 14 h 278"/>
                <a:gd name="T42" fmla="*/ 139 w 235"/>
                <a:gd name="T43" fmla="*/ 2 h 278"/>
                <a:gd name="T44" fmla="*/ 99 w 235"/>
                <a:gd name="T45" fmla="*/ 35 h 278"/>
                <a:gd name="T46" fmla="*/ 66 w 235"/>
                <a:gd name="T47" fmla="*/ 87 h 278"/>
                <a:gd name="T48" fmla="*/ 72 w 235"/>
                <a:gd name="T49" fmla="*/ 95 h 278"/>
                <a:gd name="T50" fmla="*/ 86 w 235"/>
                <a:gd name="T51" fmla="*/ 90 h 278"/>
                <a:gd name="T52" fmla="*/ 57 w 235"/>
                <a:gd name="T53" fmla="*/ 137 h 278"/>
                <a:gd name="T54" fmla="*/ 49 w 235"/>
                <a:gd name="T55" fmla="*/ 171 h 278"/>
                <a:gd name="T56" fmla="*/ 33 w 235"/>
                <a:gd name="T57" fmla="*/ 193 h 278"/>
                <a:gd name="T58" fmla="*/ 12 w 235"/>
                <a:gd name="T59" fmla="*/ 207 h 278"/>
                <a:gd name="T60" fmla="*/ 12 w 235"/>
                <a:gd name="T61" fmla="*/ 235 h 278"/>
                <a:gd name="T62" fmla="*/ 45 w 235"/>
                <a:gd name="T63" fmla="*/ 224 h 278"/>
                <a:gd name="T64" fmla="*/ 72 w 235"/>
                <a:gd name="T65" fmla="*/ 202 h 278"/>
                <a:gd name="T66" fmla="*/ 58 w 235"/>
                <a:gd name="T67" fmla="*/ 221 h 278"/>
                <a:gd name="T68" fmla="*/ 15 w 235"/>
                <a:gd name="T69" fmla="*/ 273 h 278"/>
                <a:gd name="T70" fmla="*/ 22 w 235"/>
                <a:gd name="T71" fmla="*/ 277 h 278"/>
                <a:gd name="T72" fmla="*/ 60 w 235"/>
                <a:gd name="T73" fmla="*/ 264 h 278"/>
                <a:gd name="T74" fmla="*/ 77 w 235"/>
                <a:gd name="T75" fmla="*/ 251 h 278"/>
                <a:gd name="T76" fmla="*/ 80 w 235"/>
                <a:gd name="T77" fmla="*/ 250 h 278"/>
                <a:gd name="T78" fmla="*/ 89 w 235"/>
                <a:gd name="T79" fmla="*/ 245 h 278"/>
                <a:gd name="T80" fmla="*/ 102 w 235"/>
                <a:gd name="T81" fmla="*/ 240 h 278"/>
                <a:gd name="T82" fmla="*/ 114 w 235"/>
                <a:gd name="T83" fmla="*/ 232 h 278"/>
                <a:gd name="T84" fmla="*/ 127 w 235"/>
                <a:gd name="T85" fmla="*/ 228 h 278"/>
                <a:gd name="T86" fmla="*/ 109 w 235"/>
                <a:gd name="T87" fmla="*/ 245 h 278"/>
                <a:gd name="T88" fmla="*/ 142 w 235"/>
                <a:gd name="T89" fmla="*/ 257 h 278"/>
                <a:gd name="T90" fmla="*/ 179 w 235"/>
                <a:gd name="T91" fmla="*/ 243 h 278"/>
                <a:gd name="T92" fmla="*/ 191 w 235"/>
                <a:gd name="T93" fmla="*/ 233 h 278"/>
                <a:gd name="T94" fmla="*/ 198 w 235"/>
                <a:gd name="T95" fmla="*/ 230 h 278"/>
                <a:gd name="T96" fmla="*/ 200 w 235"/>
                <a:gd name="T97" fmla="*/ 255 h 278"/>
                <a:gd name="T98" fmla="*/ 230 w 235"/>
                <a:gd name="T99" fmla="*/ 253 h 278"/>
                <a:gd name="T100" fmla="*/ 222 w 235"/>
                <a:gd name="T101" fmla="*/ 21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5" h="278">
                  <a:moveTo>
                    <a:pt x="222" y="214"/>
                  </a:moveTo>
                  <a:cubicBezTo>
                    <a:pt x="220" y="204"/>
                    <a:pt x="212" y="196"/>
                    <a:pt x="202" y="203"/>
                  </a:cubicBezTo>
                  <a:cubicBezTo>
                    <a:pt x="194" y="208"/>
                    <a:pt x="187" y="214"/>
                    <a:pt x="178" y="217"/>
                  </a:cubicBezTo>
                  <a:cubicBezTo>
                    <a:pt x="167" y="221"/>
                    <a:pt x="177" y="205"/>
                    <a:pt x="178" y="202"/>
                  </a:cubicBezTo>
                  <a:cubicBezTo>
                    <a:pt x="182" y="196"/>
                    <a:pt x="187" y="193"/>
                    <a:pt x="193" y="189"/>
                  </a:cubicBezTo>
                  <a:cubicBezTo>
                    <a:pt x="203" y="182"/>
                    <a:pt x="203" y="172"/>
                    <a:pt x="196" y="163"/>
                  </a:cubicBezTo>
                  <a:cubicBezTo>
                    <a:pt x="188" y="153"/>
                    <a:pt x="172" y="170"/>
                    <a:pt x="167" y="174"/>
                  </a:cubicBezTo>
                  <a:cubicBezTo>
                    <a:pt x="157" y="181"/>
                    <a:pt x="147" y="188"/>
                    <a:pt x="137" y="195"/>
                  </a:cubicBezTo>
                  <a:cubicBezTo>
                    <a:pt x="135" y="196"/>
                    <a:pt x="134" y="197"/>
                    <a:pt x="132" y="198"/>
                  </a:cubicBezTo>
                  <a:cubicBezTo>
                    <a:pt x="125" y="204"/>
                    <a:pt x="121" y="203"/>
                    <a:pt x="117" y="195"/>
                  </a:cubicBezTo>
                  <a:cubicBezTo>
                    <a:pt x="121" y="191"/>
                    <a:pt x="128" y="187"/>
                    <a:pt x="133" y="184"/>
                  </a:cubicBezTo>
                  <a:cubicBezTo>
                    <a:pt x="148" y="174"/>
                    <a:pt x="182" y="154"/>
                    <a:pt x="178" y="133"/>
                  </a:cubicBezTo>
                  <a:cubicBezTo>
                    <a:pt x="173" y="108"/>
                    <a:pt x="130" y="146"/>
                    <a:pt x="123" y="151"/>
                  </a:cubicBezTo>
                  <a:cubicBezTo>
                    <a:pt x="118" y="154"/>
                    <a:pt x="104" y="162"/>
                    <a:pt x="104" y="162"/>
                  </a:cubicBezTo>
                  <a:cubicBezTo>
                    <a:pt x="111" y="154"/>
                    <a:pt x="115" y="146"/>
                    <a:pt x="122" y="138"/>
                  </a:cubicBezTo>
                  <a:cubicBezTo>
                    <a:pt x="133" y="126"/>
                    <a:pt x="153" y="118"/>
                    <a:pt x="158" y="100"/>
                  </a:cubicBezTo>
                  <a:cubicBezTo>
                    <a:pt x="163" y="82"/>
                    <a:pt x="135" y="93"/>
                    <a:pt x="122" y="98"/>
                  </a:cubicBezTo>
                  <a:cubicBezTo>
                    <a:pt x="128" y="85"/>
                    <a:pt x="156" y="70"/>
                    <a:pt x="142" y="54"/>
                  </a:cubicBezTo>
                  <a:cubicBezTo>
                    <a:pt x="125" y="34"/>
                    <a:pt x="102" y="65"/>
                    <a:pt x="83" y="78"/>
                  </a:cubicBezTo>
                  <a:cubicBezTo>
                    <a:pt x="88" y="68"/>
                    <a:pt x="97" y="59"/>
                    <a:pt x="104" y="50"/>
                  </a:cubicBezTo>
                  <a:cubicBezTo>
                    <a:pt x="114" y="35"/>
                    <a:pt x="124" y="19"/>
                    <a:pt x="142" y="14"/>
                  </a:cubicBezTo>
                  <a:cubicBezTo>
                    <a:pt x="149" y="11"/>
                    <a:pt x="146" y="0"/>
                    <a:pt x="139" y="2"/>
                  </a:cubicBezTo>
                  <a:cubicBezTo>
                    <a:pt x="121" y="7"/>
                    <a:pt x="109" y="21"/>
                    <a:pt x="99" y="35"/>
                  </a:cubicBezTo>
                  <a:cubicBezTo>
                    <a:pt x="87" y="51"/>
                    <a:pt x="71" y="68"/>
                    <a:pt x="66" y="87"/>
                  </a:cubicBezTo>
                  <a:cubicBezTo>
                    <a:pt x="65" y="90"/>
                    <a:pt x="68" y="95"/>
                    <a:pt x="72" y="95"/>
                  </a:cubicBezTo>
                  <a:cubicBezTo>
                    <a:pt x="78" y="94"/>
                    <a:pt x="82" y="92"/>
                    <a:pt x="86" y="90"/>
                  </a:cubicBezTo>
                  <a:cubicBezTo>
                    <a:pt x="78" y="106"/>
                    <a:pt x="69" y="122"/>
                    <a:pt x="57" y="137"/>
                  </a:cubicBezTo>
                  <a:cubicBezTo>
                    <a:pt x="52" y="144"/>
                    <a:pt x="36" y="163"/>
                    <a:pt x="49" y="171"/>
                  </a:cubicBezTo>
                  <a:cubicBezTo>
                    <a:pt x="62" y="178"/>
                    <a:pt x="40" y="190"/>
                    <a:pt x="33" y="193"/>
                  </a:cubicBezTo>
                  <a:cubicBezTo>
                    <a:pt x="25" y="196"/>
                    <a:pt x="17" y="200"/>
                    <a:pt x="12" y="207"/>
                  </a:cubicBezTo>
                  <a:cubicBezTo>
                    <a:pt x="6" y="215"/>
                    <a:pt x="0" y="229"/>
                    <a:pt x="12" y="235"/>
                  </a:cubicBezTo>
                  <a:cubicBezTo>
                    <a:pt x="22" y="240"/>
                    <a:pt x="37" y="230"/>
                    <a:pt x="45" y="224"/>
                  </a:cubicBezTo>
                  <a:cubicBezTo>
                    <a:pt x="51" y="220"/>
                    <a:pt x="71" y="209"/>
                    <a:pt x="72" y="202"/>
                  </a:cubicBezTo>
                  <a:cubicBezTo>
                    <a:pt x="71" y="209"/>
                    <a:pt x="63" y="216"/>
                    <a:pt x="58" y="221"/>
                  </a:cubicBezTo>
                  <a:cubicBezTo>
                    <a:pt x="44" y="236"/>
                    <a:pt x="3" y="245"/>
                    <a:pt x="15" y="273"/>
                  </a:cubicBezTo>
                  <a:cubicBezTo>
                    <a:pt x="16" y="276"/>
                    <a:pt x="19" y="278"/>
                    <a:pt x="22" y="277"/>
                  </a:cubicBezTo>
                  <a:cubicBezTo>
                    <a:pt x="35" y="274"/>
                    <a:pt x="48" y="270"/>
                    <a:pt x="60" y="264"/>
                  </a:cubicBezTo>
                  <a:cubicBezTo>
                    <a:pt x="66" y="261"/>
                    <a:pt x="71" y="256"/>
                    <a:pt x="77" y="251"/>
                  </a:cubicBezTo>
                  <a:cubicBezTo>
                    <a:pt x="78" y="251"/>
                    <a:pt x="79" y="251"/>
                    <a:pt x="80" y="250"/>
                  </a:cubicBezTo>
                  <a:cubicBezTo>
                    <a:pt x="83" y="249"/>
                    <a:pt x="86" y="247"/>
                    <a:pt x="89" y="245"/>
                  </a:cubicBezTo>
                  <a:cubicBezTo>
                    <a:pt x="93" y="243"/>
                    <a:pt x="98" y="241"/>
                    <a:pt x="102" y="240"/>
                  </a:cubicBezTo>
                  <a:cubicBezTo>
                    <a:pt x="106" y="238"/>
                    <a:pt x="110" y="235"/>
                    <a:pt x="114" y="232"/>
                  </a:cubicBezTo>
                  <a:cubicBezTo>
                    <a:pt x="118" y="229"/>
                    <a:pt x="142" y="218"/>
                    <a:pt x="127" y="228"/>
                  </a:cubicBezTo>
                  <a:cubicBezTo>
                    <a:pt x="121" y="233"/>
                    <a:pt x="111" y="236"/>
                    <a:pt x="109" y="245"/>
                  </a:cubicBezTo>
                  <a:cubicBezTo>
                    <a:pt x="104" y="263"/>
                    <a:pt x="133" y="258"/>
                    <a:pt x="142" y="257"/>
                  </a:cubicBezTo>
                  <a:cubicBezTo>
                    <a:pt x="155" y="256"/>
                    <a:pt x="167" y="250"/>
                    <a:pt x="179" y="243"/>
                  </a:cubicBezTo>
                  <a:cubicBezTo>
                    <a:pt x="183" y="240"/>
                    <a:pt x="187" y="237"/>
                    <a:pt x="191" y="233"/>
                  </a:cubicBezTo>
                  <a:cubicBezTo>
                    <a:pt x="194" y="231"/>
                    <a:pt x="196" y="230"/>
                    <a:pt x="198" y="230"/>
                  </a:cubicBezTo>
                  <a:cubicBezTo>
                    <a:pt x="196" y="239"/>
                    <a:pt x="194" y="249"/>
                    <a:pt x="200" y="255"/>
                  </a:cubicBezTo>
                  <a:cubicBezTo>
                    <a:pt x="206" y="260"/>
                    <a:pt x="226" y="262"/>
                    <a:pt x="230" y="253"/>
                  </a:cubicBezTo>
                  <a:cubicBezTo>
                    <a:pt x="235" y="240"/>
                    <a:pt x="224" y="226"/>
                    <a:pt x="222" y="214"/>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7" name="Freeform 14">
              <a:extLst>
                <a:ext uri="{FF2B5EF4-FFF2-40B4-BE49-F238E27FC236}">
                  <a16:creationId xmlns:a16="http://schemas.microsoft.com/office/drawing/2014/main" id="{07632C0A-6122-4F96-82A8-5FA6461B475D}"/>
                </a:ext>
              </a:extLst>
            </p:cNvPr>
            <p:cNvSpPr>
              <a:spLocks/>
            </p:cNvSpPr>
            <p:nvPr/>
          </p:nvSpPr>
          <p:spPr bwMode="auto">
            <a:xfrm>
              <a:off x="8517555" y="2088882"/>
              <a:ext cx="1125538" cy="1074738"/>
            </a:xfrm>
            <a:custGeom>
              <a:avLst/>
              <a:gdLst>
                <a:gd name="T0" fmla="*/ 295 w 298"/>
                <a:gd name="T1" fmla="*/ 253 h 286"/>
                <a:gd name="T2" fmla="*/ 294 w 298"/>
                <a:gd name="T3" fmla="*/ 249 h 286"/>
                <a:gd name="T4" fmla="*/ 286 w 298"/>
                <a:gd name="T5" fmla="*/ 235 h 286"/>
                <a:gd name="T6" fmla="*/ 278 w 298"/>
                <a:gd name="T7" fmla="*/ 224 h 286"/>
                <a:gd name="T8" fmla="*/ 257 w 298"/>
                <a:gd name="T9" fmla="*/ 183 h 286"/>
                <a:gd name="T10" fmla="*/ 198 w 298"/>
                <a:gd name="T11" fmla="*/ 83 h 286"/>
                <a:gd name="T12" fmla="*/ 153 w 298"/>
                <a:gd name="T13" fmla="*/ 11 h 286"/>
                <a:gd name="T14" fmla="*/ 120 w 298"/>
                <a:gd name="T15" fmla="*/ 39 h 286"/>
                <a:gd name="T16" fmla="*/ 120 w 298"/>
                <a:gd name="T17" fmla="*/ 41 h 286"/>
                <a:gd name="T18" fmla="*/ 117 w 298"/>
                <a:gd name="T19" fmla="*/ 43 h 286"/>
                <a:gd name="T20" fmla="*/ 99 w 298"/>
                <a:gd name="T21" fmla="*/ 73 h 286"/>
                <a:gd name="T22" fmla="*/ 63 w 298"/>
                <a:gd name="T23" fmla="*/ 139 h 286"/>
                <a:gd name="T24" fmla="*/ 2 w 298"/>
                <a:gd name="T25" fmla="*/ 253 h 286"/>
                <a:gd name="T26" fmla="*/ 10 w 298"/>
                <a:gd name="T27" fmla="*/ 256 h 286"/>
                <a:gd name="T28" fmla="*/ 21 w 298"/>
                <a:gd name="T29" fmla="*/ 230 h 286"/>
                <a:gd name="T30" fmla="*/ 23 w 298"/>
                <a:gd name="T31" fmla="*/ 229 h 286"/>
                <a:gd name="T32" fmla="*/ 120 w 298"/>
                <a:gd name="T33" fmla="*/ 80 h 286"/>
                <a:gd name="T34" fmla="*/ 131 w 298"/>
                <a:gd name="T35" fmla="*/ 57 h 286"/>
                <a:gd name="T36" fmla="*/ 149 w 298"/>
                <a:gd name="T37" fmla="*/ 34 h 286"/>
                <a:gd name="T38" fmla="*/ 192 w 298"/>
                <a:gd name="T39" fmla="*/ 123 h 286"/>
                <a:gd name="T40" fmla="*/ 224 w 298"/>
                <a:gd name="T41" fmla="*/ 183 h 286"/>
                <a:gd name="T42" fmla="*/ 225 w 298"/>
                <a:gd name="T43" fmla="*/ 185 h 286"/>
                <a:gd name="T44" fmla="*/ 229 w 298"/>
                <a:gd name="T45" fmla="*/ 194 h 286"/>
                <a:gd name="T46" fmla="*/ 233 w 298"/>
                <a:gd name="T47" fmla="*/ 204 h 286"/>
                <a:gd name="T48" fmla="*/ 248 w 298"/>
                <a:gd name="T49" fmla="*/ 233 h 286"/>
                <a:gd name="T50" fmla="*/ 216 w 298"/>
                <a:gd name="T51" fmla="*/ 257 h 286"/>
                <a:gd name="T52" fmla="*/ 122 w 298"/>
                <a:gd name="T53" fmla="*/ 262 h 286"/>
                <a:gd name="T54" fmla="*/ 50 w 298"/>
                <a:gd name="T55" fmla="*/ 263 h 286"/>
                <a:gd name="T56" fmla="*/ 48 w 298"/>
                <a:gd name="T57" fmla="*/ 269 h 286"/>
                <a:gd name="T58" fmla="*/ 91 w 298"/>
                <a:gd name="T59" fmla="*/ 283 h 286"/>
                <a:gd name="T60" fmla="*/ 191 w 298"/>
                <a:gd name="T61" fmla="*/ 283 h 286"/>
                <a:gd name="T62" fmla="*/ 275 w 298"/>
                <a:gd name="T63" fmla="*/ 283 h 286"/>
                <a:gd name="T64" fmla="*/ 295 w 298"/>
                <a:gd name="T65" fmla="*/ 25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286">
                  <a:moveTo>
                    <a:pt x="295" y="253"/>
                  </a:moveTo>
                  <a:cubicBezTo>
                    <a:pt x="295" y="252"/>
                    <a:pt x="294" y="250"/>
                    <a:pt x="294" y="249"/>
                  </a:cubicBezTo>
                  <a:cubicBezTo>
                    <a:pt x="294" y="243"/>
                    <a:pt x="290" y="239"/>
                    <a:pt x="286" y="235"/>
                  </a:cubicBezTo>
                  <a:cubicBezTo>
                    <a:pt x="283" y="231"/>
                    <a:pt x="281" y="228"/>
                    <a:pt x="278" y="224"/>
                  </a:cubicBezTo>
                  <a:cubicBezTo>
                    <a:pt x="270" y="212"/>
                    <a:pt x="264" y="196"/>
                    <a:pt x="257" y="183"/>
                  </a:cubicBezTo>
                  <a:cubicBezTo>
                    <a:pt x="238" y="149"/>
                    <a:pt x="217" y="116"/>
                    <a:pt x="198" y="83"/>
                  </a:cubicBezTo>
                  <a:cubicBezTo>
                    <a:pt x="185" y="60"/>
                    <a:pt x="176" y="26"/>
                    <a:pt x="153" y="11"/>
                  </a:cubicBezTo>
                  <a:cubicBezTo>
                    <a:pt x="137" y="0"/>
                    <a:pt x="124" y="28"/>
                    <a:pt x="120" y="39"/>
                  </a:cubicBezTo>
                  <a:cubicBezTo>
                    <a:pt x="120" y="39"/>
                    <a:pt x="120" y="40"/>
                    <a:pt x="120" y="41"/>
                  </a:cubicBezTo>
                  <a:cubicBezTo>
                    <a:pt x="119" y="41"/>
                    <a:pt x="118" y="42"/>
                    <a:pt x="117" y="43"/>
                  </a:cubicBezTo>
                  <a:cubicBezTo>
                    <a:pt x="110" y="53"/>
                    <a:pt x="104" y="63"/>
                    <a:pt x="99" y="73"/>
                  </a:cubicBezTo>
                  <a:cubicBezTo>
                    <a:pt x="86" y="95"/>
                    <a:pt x="75" y="117"/>
                    <a:pt x="63" y="139"/>
                  </a:cubicBezTo>
                  <a:cubicBezTo>
                    <a:pt x="42" y="176"/>
                    <a:pt x="17" y="213"/>
                    <a:pt x="2" y="253"/>
                  </a:cubicBezTo>
                  <a:cubicBezTo>
                    <a:pt x="0" y="258"/>
                    <a:pt x="8" y="260"/>
                    <a:pt x="10" y="256"/>
                  </a:cubicBezTo>
                  <a:cubicBezTo>
                    <a:pt x="13" y="247"/>
                    <a:pt x="17" y="239"/>
                    <a:pt x="21" y="230"/>
                  </a:cubicBezTo>
                  <a:cubicBezTo>
                    <a:pt x="22" y="230"/>
                    <a:pt x="22" y="229"/>
                    <a:pt x="23" y="229"/>
                  </a:cubicBezTo>
                  <a:cubicBezTo>
                    <a:pt x="56" y="180"/>
                    <a:pt x="93" y="133"/>
                    <a:pt x="120" y="80"/>
                  </a:cubicBezTo>
                  <a:cubicBezTo>
                    <a:pt x="124" y="73"/>
                    <a:pt x="127" y="65"/>
                    <a:pt x="131" y="57"/>
                  </a:cubicBezTo>
                  <a:cubicBezTo>
                    <a:pt x="132" y="54"/>
                    <a:pt x="146" y="27"/>
                    <a:pt x="149" y="34"/>
                  </a:cubicBezTo>
                  <a:cubicBezTo>
                    <a:pt x="162" y="64"/>
                    <a:pt x="177" y="94"/>
                    <a:pt x="192" y="123"/>
                  </a:cubicBezTo>
                  <a:cubicBezTo>
                    <a:pt x="203" y="143"/>
                    <a:pt x="215" y="162"/>
                    <a:pt x="224" y="183"/>
                  </a:cubicBezTo>
                  <a:cubicBezTo>
                    <a:pt x="224" y="184"/>
                    <a:pt x="224" y="184"/>
                    <a:pt x="225" y="185"/>
                  </a:cubicBezTo>
                  <a:cubicBezTo>
                    <a:pt x="226" y="188"/>
                    <a:pt x="227" y="191"/>
                    <a:pt x="229" y="194"/>
                  </a:cubicBezTo>
                  <a:cubicBezTo>
                    <a:pt x="230" y="198"/>
                    <a:pt x="232" y="201"/>
                    <a:pt x="233" y="204"/>
                  </a:cubicBezTo>
                  <a:cubicBezTo>
                    <a:pt x="237" y="214"/>
                    <a:pt x="242" y="224"/>
                    <a:pt x="248" y="233"/>
                  </a:cubicBezTo>
                  <a:cubicBezTo>
                    <a:pt x="266" y="259"/>
                    <a:pt x="231" y="256"/>
                    <a:pt x="216" y="257"/>
                  </a:cubicBezTo>
                  <a:cubicBezTo>
                    <a:pt x="185" y="259"/>
                    <a:pt x="153" y="262"/>
                    <a:pt x="122" y="262"/>
                  </a:cubicBezTo>
                  <a:cubicBezTo>
                    <a:pt x="98" y="263"/>
                    <a:pt x="74" y="257"/>
                    <a:pt x="50" y="263"/>
                  </a:cubicBezTo>
                  <a:cubicBezTo>
                    <a:pt x="48" y="263"/>
                    <a:pt x="47" y="266"/>
                    <a:pt x="48" y="269"/>
                  </a:cubicBezTo>
                  <a:cubicBezTo>
                    <a:pt x="58" y="283"/>
                    <a:pt x="76" y="283"/>
                    <a:pt x="91" y="283"/>
                  </a:cubicBezTo>
                  <a:cubicBezTo>
                    <a:pt x="124" y="282"/>
                    <a:pt x="158" y="282"/>
                    <a:pt x="191" y="283"/>
                  </a:cubicBezTo>
                  <a:cubicBezTo>
                    <a:pt x="218" y="283"/>
                    <a:pt x="248" y="286"/>
                    <a:pt x="275" y="283"/>
                  </a:cubicBezTo>
                  <a:cubicBezTo>
                    <a:pt x="292" y="281"/>
                    <a:pt x="298" y="269"/>
                    <a:pt x="295" y="253"/>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8" name="Freeform 15">
              <a:extLst>
                <a:ext uri="{FF2B5EF4-FFF2-40B4-BE49-F238E27FC236}">
                  <a16:creationId xmlns:a16="http://schemas.microsoft.com/office/drawing/2014/main" id="{F5B8D33C-798D-4C62-95FE-A2E3FFCCD8F2}"/>
                </a:ext>
              </a:extLst>
            </p:cNvPr>
            <p:cNvSpPr>
              <a:spLocks/>
            </p:cNvSpPr>
            <p:nvPr/>
          </p:nvSpPr>
          <p:spPr bwMode="auto">
            <a:xfrm>
              <a:off x="9019205" y="2933432"/>
              <a:ext cx="158750" cy="82550"/>
            </a:xfrm>
            <a:custGeom>
              <a:avLst/>
              <a:gdLst>
                <a:gd name="T0" fmla="*/ 24 w 42"/>
                <a:gd name="T1" fmla="*/ 0 h 22"/>
                <a:gd name="T2" fmla="*/ 3 w 42"/>
                <a:gd name="T3" fmla="*/ 5 h 22"/>
                <a:gd name="T4" fmla="*/ 1 w 42"/>
                <a:gd name="T5" fmla="*/ 12 h 22"/>
                <a:gd name="T6" fmla="*/ 3 w 42"/>
                <a:gd name="T7" fmla="*/ 17 h 22"/>
                <a:gd name="T8" fmla="*/ 21 w 42"/>
                <a:gd name="T9" fmla="*/ 22 h 22"/>
                <a:gd name="T10" fmla="*/ 38 w 42"/>
                <a:gd name="T11" fmla="*/ 13 h 22"/>
                <a:gd name="T12" fmla="*/ 24 w 4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24" y="0"/>
                  </a:moveTo>
                  <a:cubicBezTo>
                    <a:pt x="17" y="0"/>
                    <a:pt x="9" y="1"/>
                    <a:pt x="3" y="5"/>
                  </a:cubicBezTo>
                  <a:cubicBezTo>
                    <a:pt x="0" y="6"/>
                    <a:pt x="0" y="10"/>
                    <a:pt x="1" y="12"/>
                  </a:cubicBezTo>
                  <a:cubicBezTo>
                    <a:pt x="1" y="14"/>
                    <a:pt x="1" y="15"/>
                    <a:pt x="3" y="17"/>
                  </a:cubicBezTo>
                  <a:cubicBezTo>
                    <a:pt x="7" y="22"/>
                    <a:pt x="15" y="22"/>
                    <a:pt x="21" y="22"/>
                  </a:cubicBezTo>
                  <a:cubicBezTo>
                    <a:pt x="28" y="21"/>
                    <a:pt x="35" y="20"/>
                    <a:pt x="38" y="13"/>
                  </a:cubicBezTo>
                  <a:cubicBezTo>
                    <a:pt x="42" y="4"/>
                    <a:pt x="30" y="1"/>
                    <a:pt x="24" y="0"/>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19" name="Freeform 16">
              <a:extLst>
                <a:ext uri="{FF2B5EF4-FFF2-40B4-BE49-F238E27FC236}">
                  <a16:creationId xmlns:a16="http://schemas.microsoft.com/office/drawing/2014/main" id="{CCFC201A-F0ED-4F98-A705-FDA7AC7142F5}"/>
                </a:ext>
              </a:extLst>
            </p:cNvPr>
            <p:cNvSpPr>
              <a:spLocks/>
            </p:cNvSpPr>
            <p:nvPr/>
          </p:nvSpPr>
          <p:spPr bwMode="auto">
            <a:xfrm>
              <a:off x="9019205" y="2363520"/>
              <a:ext cx="109538" cy="484188"/>
            </a:xfrm>
            <a:custGeom>
              <a:avLst/>
              <a:gdLst>
                <a:gd name="T0" fmla="*/ 14 w 29"/>
                <a:gd name="T1" fmla="*/ 4 h 129"/>
                <a:gd name="T2" fmla="*/ 11 w 29"/>
                <a:gd name="T3" fmla="*/ 5 h 129"/>
                <a:gd name="T4" fmla="*/ 10 w 29"/>
                <a:gd name="T5" fmla="*/ 6 h 129"/>
                <a:gd name="T6" fmla="*/ 10 w 29"/>
                <a:gd name="T7" fmla="*/ 7 h 129"/>
                <a:gd name="T8" fmla="*/ 6 w 29"/>
                <a:gd name="T9" fmla="*/ 43 h 129"/>
                <a:gd name="T10" fmla="*/ 9 w 29"/>
                <a:gd name="T11" fmla="*/ 120 h 129"/>
                <a:gd name="T12" fmla="*/ 21 w 29"/>
                <a:gd name="T13" fmla="*/ 122 h 129"/>
                <a:gd name="T14" fmla="*/ 28 w 29"/>
                <a:gd name="T15" fmla="*/ 27 h 129"/>
                <a:gd name="T16" fmla="*/ 14 w 29"/>
                <a:gd name="T17"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9">
                  <a:moveTo>
                    <a:pt x="14" y="4"/>
                  </a:moveTo>
                  <a:cubicBezTo>
                    <a:pt x="13" y="4"/>
                    <a:pt x="12" y="4"/>
                    <a:pt x="11" y="5"/>
                  </a:cubicBezTo>
                  <a:cubicBezTo>
                    <a:pt x="10" y="6"/>
                    <a:pt x="10" y="6"/>
                    <a:pt x="10" y="6"/>
                  </a:cubicBezTo>
                  <a:cubicBezTo>
                    <a:pt x="10" y="6"/>
                    <a:pt x="10" y="6"/>
                    <a:pt x="10" y="7"/>
                  </a:cubicBezTo>
                  <a:cubicBezTo>
                    <a:pt x="0" y="17"/>
                    <a:pt x="6" y="30"/>
                    <a:pt x="6" y="43"/>
                  </a:cubicBezTo>
                  <a:cubicBezTo>
                    <a:pt x="7" y="69"/>
                    <a:pt x="9" y="95"/>
                    <a:pt x="9" y="120"/>
                  </a:cubicBezTo>
                  <a:cubicBezTo>
                    <a:pt x="10" y="127"/>
                    <a:pt x="20" y="129"/>
                    <a:pt x="21" y="122"/>
                  </a:cubicBezTo>
                  <a:cubicBezTo>
                    <a:pt x="29" y="90"/>
                    <a:pt x="26" y="59"/>
                    <a:pt x="28" y="27"/>
                  </a:cubicBezTo>
                  <a:cubicBezTo>
                    <a:pt x="28" y="17"/>
                    <a:pt x="26" y="0"/>
                    <a:pt x="14" y="4"/>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3128CD33-53FC-4AE8-848A-ACB373C11E70}"/>
              </a:ext>
            </a:extLst>
          </p:cNvPr>
          <p:cNvGrpSpPr/>
          <p:nvPr/>
        </p:nvGrpSpPr>
        <p:grpSpPr>
          <a:xfrm>
            <a:off x="2763005" y="3522005"/>
            <a:ext cx="742737" cy="615813"/>
            <a:chOff x="3990239" y="2080021"/>
            <a:chExt cx="1317625" cy="1092460"/>
          </a:xfrm>
        </p:grpSpPr>
        <p:sp>
          <p:nvSpPr>
            <p:cNvPr id="21" name="Freeform 5">
              <a:extLst>
                <a:ext uri="{FF2B5EF4-FFF2-40B4-BE49-F238E27FC236}">
                  <a16:creationId xmlns:a16="http://schemas.microsoft.com/office/drawing/2014/main" id="{CFB5572C-1CC5-48AD-ACF3-5198B0BD6429}"/>
                </a:ext>
              </a:extLst>
            </p:cNvPr>
            <p:cNvSpPr>
              <a:spLocks/>
            </p:cNvSpPr>
            <p:nvPr/>
          </p:nvSpPr>
          <p:spPr bwMode="auto">
            <a:xfrm flipV="1">
              <a:off x="4055326" y="2261211"/>
              <a:ext cx="1222375" cy="738964"/>
            </a:xfrm>
            <a:custGeom>
              <a:avLst/>
              <a:gdLst>
                <a:gd name="T0" fmla="*/ 285 w 324"/>
                <a:gd name="T1" fmla="*/ 117 h 176"/>
                <a:gd name="T2" fmla="*/ 294 w 324"/>
                <a:gd name="T3" fmla="*/ 91 h 176"/>
                <a:gd name="T4" fmla="*/ 293 w 324"/>
                <a:gd name="T5" fmla="*/ 37 h 176"/>
                <a:gd name="T6" fmla="*/ 245 w 324"/>
                <a:gd name="T7" fmla="*/ 53 h 176"/>
                <a:gd name="T8" fmla="*/ 256 w 324"/>
                <a:gd name="T9" fmla="*/ 17 h 176"/>
                <a:gd name="T10" fmla="*/ 216 w 324"/>
                <a:gd name="T11" fmla="*/ 38 h 176"/>
                <a:gd name="T12" fmla="*/ 153 w 324"/>
                <a:gd name="T13" fmla="*/ 105 h 176"/>
                <a:gd name="T14" fmla="*/ 193 w 324"/>
                <a:gd name="T15" fmla="*/ 25 h 176"/>
                <a:gd name="T16" fmla="*/ 125 w 324"/>
                <a:gd name="T17" fmla="*/ 71 h 176"/>
                <a:gd name="T18" fmla="*/ 122 w 324"/>
                <a:gd name="T19" fmla="*/ 13 h 176"/>
                <a:gd name="T20" fmla="*/ 95 w 324"/>
                <a:gd name="T21" fmla="*/ 26 h 176"/>
                <a:gd name="T22" fmla="*/ 58 w 324"/>
                <a:gd name="T23" fmla="*/ 61 h 176"/>
                <a:gd name="T24" fmla="*/ 54 w 324"/>
                <a:gd name="T25" fmla="*/ 27 h 176"/>
                <a:gd name="T26" fmla="*/ 9 w 324"/>
                <a:gd name="T27" fmla="*/ 42 h 176"/>
                <a:gd name="T28" fmla="*/ 28 w 324"/>
                <a:gd name="T29" fmla="*/ 51 h 176"/>
                <a:gd name="T30" fmla="*/ 30 w 324"/>
                <a:gd name="T31" fmla="*/ 110 h 176"/>
                <a:gd name="T32" fmla="*/ 30 w 324"/>
                <a:gd name="T33" fmla="*/ 118 h 176"/>
                <a:gd name="T34" fmla="*/ 22 w 324"/>
                <a:gd name="T35" fmla="*/ 156 h 176"/>
                <a:gd name="T36" fmla="*/ 113 w 324"/>
                <a:gd name="T37" fmla="*/ 40 h 176"/>
                <a:gd name="T38" fmla="*/ 84 w 324"/>
                <a:gd name="T39" fmla="*/ 123 h 176"/>
                <a:gd name="T40" fmla="*/ 77 w 324"/>
                <a:gd name="T41" fmla="*/ 166 h 176"/>
                <a:gd name="T42" fmla="*/ 130 w 324"/>
                <a:gd name="T43" fmla="*/ 98 h 176"/>
                <a:gd name="T44" fmla="*/ 140 w 324"/>
                <a:gd name="T45" fmla="*/ 85 h 176"/>
                <a:gd name="T46" fmla="*/ 130 w 324"/>
                <a:gd name="T47" fmla="*/ 163 h 176"/>
                <a:gd name="T48" fmla="*/ 185 w 324"/>
                <a:gd name="T49" fmla="*/ 102 h 176"/>
                <a:gd name="T50" fmla="*/ 171 w 324"/>
                <a:gd name="T51" fmla="*/ 164 h 176"/>
                <a:gd name="T52" fmla="*/ 254 w 324"/>
                <a:gd name="T53" fmla="*/ 72 h 176"/>
                <a:gd name="T54" fmla="*/ 241 w 324"/>
                <a:gd name="T55" fmla="*/ 94 h 176"/>
                <a:gd name="T56" fmla="*/ 207 w 324"/>
                <a:gd name="T57" fmla="*/ 154 h 176"/>
                <a:gd name="T58" fmla="*/ 228 w 324"/>
                <a:gd name="T59" fmla="*/ 159 h 176"/>
                <a:gd name="T60" fmla="*/ 263 w 324"/>
                <a:gd name="T61" fmla="*/ 115 h 176"/>
                <a:gd name="T62" fmla="*/ 277 w 324"/>
                <a:gd name="T63" fmla="*/ 157 h 176"/>
                <a:gd name="T64" fmla="*/ 290 w 324"/>
                <a:gd name="T65" fmla="*/ 144 h 176"/>
                <a:gd name="T66" fmla="*/ 314 w 324"/>
                <a:gd name="T67"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176">
                  <a:moveTo>
                    <a:pt x="314" y="144"/>
                  </a:moveTo>
                  <a:cubicBezTo>
                    <a:pt x="302" y="137"/>
                    <a:pt x="306" y="111"/>
                    <a:pt x="285" y="117"/>
                  </a:cubicBezTo>
                  <a:cubicBezTo>
                    <a:pt x="284" y="117"/>
                    <a:pt x="283" y="117"/>
                    <a:pt x="283" y="117"/>
                  </a:cubicBezTo>
                  <a:cubicBezTo>
                    <a:pt x="286" y="108"/>
                    <a:pt x="291" y="99"/>
                    <a:pt x="294" y="91"/>
                  </a:cubicBezTo>
                  <a:cubicBezTo>
                    <a:pt x="299" y="79"/>
                    <a:pt x="297" y="63"/>
                    <a:pt x="283" y="62"/>
                  </a:cubicBezTo>
                  <a:cubicBezTo>
                    <a:pt x="287" y="54"/>
                    <a:pt x="290" y="45"/>
                    <a:pt x="293" y="37"/>
                  </a:cubicBezTo>
                  <a:cubicBezTo>
                    <a:pt x="297" y="27"/>
                    <a:pt x="283" y="19"/>
                    <a:pt x="276" y="27"/>
                  </a:cubicBezTo>
                  <a:cubicBezTo>
                    <a:pt x="268" y="37"/>
                    <a:pt x="256" y="45"/>
                    <a:pt x="245" y="53"/>
                  </a:cubicBezTo>
                  <a:cubicBezTo>
                    <a:pt x="239" y="59"/>
                    <a:pt x="233" y="65"/>
                    <a:pt x="227" y="71"/>
                  </a:cubicBezTo>
                  <a:cubicBezTo>
                    <a:pt x="237" y="53"/>
                    <a:pt x="248" y="36"/>
                    <a:pt x="256" y="17"/>
                  </a:cubicBezTo>
                  <a:cubicBezTo>
                    <a:pt x="259" y="7"/>
                    <a:pt x="246" y="0"/>
                    <a:pt x="239" y="7"/>
                  </a:cubicBezTo>
                  <a:cubicBezTo>
                    <a:pt x="230" y="16"/>
                    <a:pt x="222" y="26"/>
                    <a:pt x="216" y="38"/>
                  </a:cubicBezTo>
                  <a:cubicBezTo>
                    <a:pt x="208" y="52"/>
                    <a:pt x="194" y="64"/>
                    <a:pt x="183" y="76"/>
                  </a:cubicBezTo>
                  <a:cubicBezTo>
                    <a:pt x="173" y="86"/>
                    <a:pt x="163" y="95"/>
                    <a:pt x="153" y="105"/>
                  </a:cubicBezTo>
                  <a:cubicBezTo>
                    <a:pt x="157" y="95"/>
                    <a:pt x="162" y="86"/>
                    <a:pt x="167" y="77"/>
                  </a:cubicBezTo>
                  <a:cubicBezTo>
                    <a:pt x="178" y="60"/>
                    <a:pt x="190" y="47"/>
                    <a:pt x="193" y="25"/>
                  </a:cubicBezTo>
                  <a:cubicBezTo>
                    <a:pt x="194" y="16"/>
                    <a:pt x="182" y="13"/>
                    <a:pt x="176" y="18"/>
                  </a:cubicBezTo>
                  <a:cubicBezTo>
                    <a:pt x="157" y="35"/>
                    <a:pt x="139" y="51"/>
                    <a:pt x="125" y="71"/>
                  </a:cubicBezTo>
                  <a:cubicBezTo>
                    <a:pt x="130" y="55"/>
                    <a:pt x="135" y="39"/>
                    <a:pt x="135" y="22"/>
                  </a:cubicBezTo>
                  <a:cubicBezTo>
                    <a:pt x="135" y="16"/>
                    <a:pt x="129" y="11"/>
                    <a:pt x="122" y="13"/>
                  </a:cubicBezTo>
                  <a:cubicBezTo>
                    <a:pt x="111" y="17"/>
                    <a:pt x="102" y="23"/>
                    <a:pt x="94" y="31"/>
                  </a:cubicBezTo>
                  <a:cubicBezTo>
                    <a:pt x="94" y="29"/>
                    <a:pt x="94" y="28"/>
                    <a:pt x="95" y="26"/>
                  </a:cubicBezTo>
                  <a:cubicBezTo>
                    <a:pt x="96" y="16"/>
                    <a:pt x="80" y="12"/>
                    <a:pt x="76" y="21"/>
                  </a:cubicBezTo>
                  <a:cubicBezTo>
                    <a:pt x="69" y="34"/>
                    <a:pt x="65" y="48"/>
                    <a:pt x="58" y="61"/>
                  </a:cubicBezTo>
                  <a:cubicBezTo>
                    <a:pt x="54" y="69"/>
                    <a:pt x="48" y="74"/>
                    <a:pt x="41" y="79"/>
                  </a:cubicBezTo>
                  <a:cubicBezTo>
                    <a:pt x="46" y="62"/>
                    <a:pt x="50" y="44"/>
                    <a:pt x="54" y="27"/>
                  </a:cubicBezTo>
                  <a:cubicBezTo>
                    <a:pt x="56" y="19"/>
                    <a:pt x="47" y="10"/>
                    <a:pt x="39" y="15"/>
                  </a:cubicBezTo>
                  <a:cubicBezTo>
                    <a:pt x="29" y="23"/>
                    <a:pt x="18" y="33"/>
                    <a:pt x="9" y="42"/>
                  </a:cubicBezTo>
                  <a:cubicBezTo>
                    <a:pt x="0" y="51"/>
                    <a:pt x="14" y="65"/>
                    <a:pt x="23" y="56"/>
                  </a:cubicBezTo>
                  <a:cubicBezTo>
                    <a:pt x="25" y="55"/>
                    <a:pt x="26" y="53"/>
                    <a:pt x="28" y="51"/>
                  </a:cubicBezTo>
                  <a:cubicBezTo>
                    <a:pt x="24" y="67"/>
                    <a:pt x="20" y="83"/>
                    <a:pt x="15" y="99"/>
                  </a:cubicBezTo>
                  <a:cubicBezTo>
                    <a:pt x="12" y="107"/>
                    <a:pt x="22" y="115"/>
                    <a:pt x="30" y="110"/>
                  </a:cubicBezTo>
                  <a:cubicBezTo>
                    <a:pt x="32" y="109"/>
                    <a:pt x="34" y="107"/>
                    <a:pt x="36" y="106"/>
                  </a:cubicBezTo>
                  <a:cubicBezTo>
                    <a:pt x="34" y="110"/>
                    <a:pt x="32" y="114"/>
                    <a:pt x="30" y="118"/>
                  </a:cubicBezTo>
                  <a:cubicBezTo>
                    <a:pt x="25" y="127"/>
                    <a:pt x="16" y="133"/>
                    <a:pt x="10" y="141"/>
                  </a:cubicBezTo>
                  <a:cubicBezTo>
                    <a:pt x="5" y="148"/>
                    <a:pt x="14" y="159"/>
                    <a:pt x="22" y="156"/>
                  </a:cubicBezTo>
                  <a:cubicBezTo>
                    <a:pt x="45" y="146"/>
                    <a:pt x="59" y="130"/>
                    <a:pt x="70" y="107"/>
                  </a:cubicBezTo>
                  <a:cubicBezTo>
                    <a:pt x="81" y="85"/>
                    <a:pt x="92" y="55"/>
                    <a:pt x="113" y="40"/>
                  </a:cubicBezTo>
                  <a:cubicBezTo>
                    <a:pt x="109" y="55"/>
                    <a:pt x="102" y="70"/>
                    <a:pt x="97" y="84"/>
                  </a:cubicBezTo>
                  <a:cubicBezTo>
                    <a:pt x="94" y="94"/>
                    <a:pt x="90" y="109"/>
                    <a:pt x="84" y="123"/>
                  </a:cubicBezTo>
                  <a:cubicBezTo>
                    <a:pt x="77" y="132"/>
                    <a:pt x="69" y="142"/>
                    <a:pt x="63" y="152"/>
                  </a:cubicBezTo>
                  <a:cubicBezTo>
                    <a:pt x="59" y="161"/>
                    <a:pt x="69" y="172"/>
                    <a:pt x="77" y="166"/>
                  </a:cubicBezTo>
                  <a:cubicBezTo>
                    <a:pt x="87" y="159"/>
                    <a:pt x="94" y="148"/>
                    <a:pt x="99" y="136"/>
                  </a:cubicBezTo>
                  <a:cubicBezTo>
                    <a:pt x="109" y="124"/>
                    <a:pt x="120" y="112"/>
                    <a:pt x="130" y="98"/>
                  </a:cubicBezTo>
                  <a:cubicBezTo>
                    <a:pt x="134" y="92"/>
                    <a:pt x="139" y="86"/>
                    <a:pt x="143" y="80"/>
                  </a:cubicBezTo>
                  <a:cubicBezTo>
                    <a:pt x="142" y="81"/>
                    <a:pt x="141" y="83"/>
                    <a:pt x="140" y="85"/>
                  </a:cubicBezTo>
                  <a:cubicBezTo>
                    <a:pt x="130" y="106"/>
                    <a:pt x="124" y="130"/>
                    <a:pt x="115" y="152"/>
                  </a:cubicBezTo>
                  <a:cubicBezTo>
                    <a:pt x="112" y="160"/>
                    <a:pt x="123" y="168"/>
                    <a:pt x="130" y="163"/>
                  </a:cubicBezTo>
                  <a:cubicBezTo>
                    <a:pt x="141" y="155"/>
                    <a:pt x="149" y="145"/>
                    <a:pt x="157" y="134"/>
                  </a:cubicBezTo>
                  <a:cubicBezTo>
                    <a:pt x="165" y="121"/>
                    <a:pt x="175" y="112"/>
                    <a:pt x="185" y="102"/>
                  </a:cubicBezTo>
                  <a:cubicBezTo>
                    <a:pt x="173" y="118"/>
                    <a:pt x="159" y="133"/>
                    <a:pt x="156" y="153"/>
                  </a:cubicBezTo>
                  <a:cubicBezTo>
                    <a:pt x="154" y="161"/>
                    <a:pt x="162" y="169"/>
                    <a:pt x="171" y="164"/>
                  </a:cubicBezTo>
                  <a:cubicBezTo>
                    <a:pt x="193" y="151"/>
                    <a:pt x="208" y="128"/>
                    <a:pt x="223" y="107"/>
                  </a:cubicBezTo>
                  <a:cubicBezTo>
                    <a:pt x="232" y="94"/>
                    <a:pt x="243" y="83"/>
                    <a:pt x="254" y="72"/>
                  </a:cubicBezTo>
                  <a:cubicBezTo>
                    <a:pt x="255" y="72"/>
                    <a:pt x="255" y="72"/>
                    <a:pt x="256" y="71"/>
                  </a:cubicBezTo>
                  <a:cubicBezTo>
                    <a:pt x="251" y="79"/>
                    <a:pt x="246" y="87"/>
                    <a:pt x="241" y="94"/>
                  </a:cubicBezTo>
                  <a:cubicBezTo>
                    <a:pt x="229" y="112"/>
                    <a:pt x="220" y="130"/>
                    <a:pt x="211" y="148"/>
                  </a:cubicBezTo>
                  <a:cubicBezTo>
                    <a:pt x="210" y="150"/>
                    <a:pt x="208" y="152"/>
                    <a:pt x="207" y="154"/>
                  </a:cubicBezTo>
                  <a:cubicBezTo>
                    <a:pt x="202" y="165"/>
                    <a:pt x="218" y="176"/>
                    <a:pt x="225" y="164"/>
                  </a:cubicBezTo>
                  <a:cubicBezTo>
                    <a:pt x="226" y="162"/>
                    <a:pt x="227" y="160"/>
                    <a:pt x="228" y="159"/>
                  </a:cubicBezTo>
                  <a:cubicBezTo>
                    <a:pt x="234" y="148"/>
                    <a:pt x="244" y="140"/>
                    <a:pt x="252" y="131"/>
                  </a:cubicBezTo>
                  <a:cubicBezTo>
                    <a:pt x="256" y="127"/>
                    <a:pt x="260" y="121"/>
                    <a:pt x="263" y="115"/>
                  </a:cubicBezTo>
                  <a:cubicBezTo>
                    <a:pt x="260" y="127"/>
                    <a:pt x="261" y="140"/>
                    <a:pt x="258" y="152"/>
                  </a:cubicBezTo>
                  <a:cubicBezTo>
                    <a:pt x="255" y="164"/>
                    <a:pt x="273" y="169"/>
                    <a:pt x="277" y="157"/>
                  </a:cubicBezTo>
                  <a:cubicBezTo>
                    <a:pt x="278" y="153"/>
                    <a:pt x="280" y="150"/>
                    <a:pt x="282" y="146"/>
                  </a:cubicBezTo>
                  <a:cubicBezTo>
                    <a:pt x="286" y="139"/>
                    <a:pt x="287" y="135"/>
                    <a:pt x="290" y="144"/>
                  </a:cubicBezTo>
                  <a:cubicBezTo>
                    <a:pt x="293" y="151"/>
                    <a:pt x="296" y="157"/>
                    <a:pt x="303" y="162"/>
                  </a:cubicBezTo>
                  <a:cubicBezTo>
                    <a:pt x="314" y="168"/>
                    <a:pt x="324" y="151"/>
                    <a:pt x="314" y="144"/>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2" name="Freeform 6">
              <a:extLst>
                <a:ext uri="{FF2B5EF4-FFF2-40B4-BE49-F238E27FC236}">
                  <a16:creationId xmlns:a16="http://schemas.microsoft.com/office/drawing/2014/main" id="{6ADE8D4C-E7FA-43CA-B14A-661C33C94A50}"/>
                </a:ext>
              </a:extLst>
            </p:cNvPr>
            <p:cNvSpPr>
              <a:spLocks/>
            </p:cNvSpPr>
            <p:nvPr/>
          </p:nvSpPr>
          <p:spPr bwMode="auto">
            <a:xfrm flipV="1">
              <a:off x="4110889" y="2916686"/>
              <a:ext cx="854075" cy="110134"/>
            </a:xfrm>
            <a:custGeom>
              <a:avLst/>
              <a:gdLst>
                <a:gd name="T0" fmla="*/ 220 w 226"/>
                <a:gd name="T1" fmla="*/ 13 h 26"/>
                <a:gd name="T2" fmla="*/ 174 w 226"/>
                <a:gd name="T3" fmla="*/ 11 h 26"/>
                <a:gd name="T4" fmla="*/ 108 w 226"/>
                <a:gd name="T5" fmla="*/ 5 h 26"/>
                <a:gd name="T6" fmla="*/ 7 w 226"/>
                <a:gd name="T7" fmla="*/ 10 h 26"/>
                <a:gd name="T8" fmla="*/ 7 w 226"/>
                <a:gd name="T9" fmla="*/ 22 h 26"/>
                <a:gd name="T10" fmla="*/ 9 w 226"/>
                <a:gd name="T11" fmla="*/ 22 h 26"/>
                <a:gd name="T12" fmla="*/ 218 w 226"/>
                <a:gd name="T13" fmla="*/ 24 h 26"/>
                <a:gd name="T14" fmla="*/ 220 w 226"/>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6">
                  <a:moveTo>
                    <a:pt x="220" y="13"/>
                  </a:moveTo>
                  <a:cubicBezTo>
                    <a:pt x="205" y="10"/>
                    <a:pt x="189" y="11"/>
                    <a:pt x="174" y="11"/>
                  </a:cubicBezTo>
                  <a:cubicBezTo>
                    <a:pt x="152" y="11"/>
                    <a:pt x="130" y="7"/>
                    <a:pt x="108" y="5"/>
                  </a:cubicBezTo>
                  <a:cubicBezTo>
                    <a:pt x="75" y="2"/>
                    <a:pt x="40" y="0"/>
                    <a:pt x="7" y="10"/>
                  </a:cubicBezTo>
                  <a:cubicBezTo>
                    <a:pt x="0" y="11"/>
                    <a:pt x="0" y="21"/>
                    <a:pt x="7" y="22"/>
                  </a:cubicBezTo>
                  <a:cubicBezTo>
                    <a:pt x="7" y="22"/>
                    <a:pt x="8" y="22"/>
                    <a:pt x="9" y="22"/>
                  </a:cubicBezTo>
                  <a:cubicBezTo>
                    <a:pt x="78" y="22"/>
                    <a:pt x="148" y="26"/>
                    <a:pt x="218" y="24"/>
                  </a:cubicBezTo>
                  <a:cubicBezTo>
                    <a:pt x="225" y="24"/>
                    <a:pt x="226" y="14"/>
                    <a:pt x="220" y="13"/>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3" name="Freeform 7">
              <a:extLst>
                <a:ext uri="{FF2B5EF4-FFF2-40B4-BE49-F238E27FC236}">
                  <a16:creationId xmlns:a16="http://schemas.microsoft.com/office/drawing/2014/main" id="{D081BDD1-7FA1-4AE9-BC22-FF7CF21990F9}"/>
                </a:ext>
              </a:extLst>
            </p:cNvPr>
            <p:cNvSpPr>
              <a:spLocks/>
            </p:cNvSpPr>
            <p:nvPr/>
          </p:nvSpPr>
          <p:spPr bwMode="auto">
            <a:xfrm flipV="1">
              <a:off x="4179151" y="2209696"/>
              <a:ext cx="1117600" cy="104806"/>
            </a:xfrm>
            <a:custGeom>
              <a:avLst/>
              <a:gdLst>
                <a:gd name="T0" fmla="*/ 9 w 296"/>
                <a:gd name="T1" fmla="*/ 13 h 25"/>
                <a:gd name="T2" fmla="*/ 68 w 296"/>
                <a:gd name="T3" fmla="*/ 15 h 25"/>
                <a:gd name="T4" fmla="*/ 155 w 296"/>
                <a:gd name="T5" fmla="*/ 21 h 25"/>
                <a:gd name="T6" fmla="*/ 287 w 296"/>
                <a:gd name="T7" fmla="*/ 16 h 25"/>
                <a:gd name="T8" fmla="*/ 287 w 296"/>
                <a:gd name="T9" fmla="*/ 4 h 25"/>
                <a:gd name="T10" fmla="*/ 285 w 296"/>
                <a:gd name="T11" fmla="*/ 4 h 25"/>
                <a:gd name="T12" fmla="*/ 11 w 296"/>
                <a:gd name="T13" fmla="*/ 2 h 25"/>
                <a:gd name="T14" fmla="*/ 9 w 296"/>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5">
                  <a:moveTo>
                    <a:pt x="9" y="13"/>
                  </a:moveTo>
                  <a:cubicBezTo>
                    <a:pt x="28" y="16"/>
                    <a:pt x="49" y="15"/>
                    <a:pt x="68" y="15"/>
                  </a:cubicBezTo>
                  <a:cubicBezTo>
                    <a:pt x="98" y="15"/>
                    <a:pt x="126" y="19"/>
                    <a:pt x="155" y="21"/>
                  </a:cubicBezTo>
                  <a:cubicBezTo>
                    <a:pt x="199" y="24"/>
                    <a:pt x="244" y="25"/>
                    <a:pt x="287" y="16"/>
                  </a:cubicBezTo>
                  <a:cubicBezTo>
                    <a:pt x="296" y="15"/>
                    <a:pt x="296" y="4"/>
                    <a:pt x="287" y="4"/>
                  </a:cubicBezTo>
                  <a:cubicBezTo>
                    <a:pt x="287" y="4"/>
                    <a:pt x="286" y="4"/>
                    <a:pt x="285" y="4"/>
                  </a:cubicBezTo>
                  <a:cubicBezTo>
                    <a:pt x="194" y="4"/>
                    <a:pt x="103" y="0"/>
                    <a:pt x="11" y="2"/>
                  </a:cubicBezTo>
                  <a:cubicBezTo>
                    <a:pt x="3" y="2"/>
                    <a:pt x="0" y="12"/>
                    <a:pt x="9" y="13"/>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4" name="Freeform 8">
              <a:extLst>
                <a:ext uri="{FF2B5EF4-FFF2-40B4-BE49-F238E27FC236}">
                  <a16:creationId xmlns:a16="http://schemas.microsoft.com/office/drawing/2014/main" id="{97D9F140-68B1-4C63-AF6B-A9044E5B471E}"/>
                </a:ext>
              </a:extLst>
            </p:cNvPr>
            <p:cNvSpPr>
              <a:spLocks/>
            </p:cNvSpPr>
            <p:nvPr/>
          </p:nvSpPr>
          <p:spPr bwMode="auto">
            <a:xfrm flipV="1">
              <a:off x="4001351" y="2382003"/>
              <a:ext cx="79375" cy="543565"/>
            </a:xfrm>
            <a:custGeom>
              <a:avLst/>
              <a:gdLst>
                <a:gd name="T0" fmla="*/ 10 w 21"/>
                <a:gd name="T1" fmla="*/ 4 h 129"/>
                <a:gd name="T2" fmla="*/ 9 w 21"/>
                <a:gd name="T3" fmla="*/ 30 h 129"/>
                <a:gd name="T4" fmla="*/ 4 w 21"/>
                <a:gd name="T5" fmla="*/ 67 h 129"/>
                <a:gd name="T6" fmla="*/ 8 w 21"/>
                <a:gd name="T7" fmla="*/ 125 h 129"/>
                <a:gd name="T8" fmla="*/ 18 w 21"/>
                <a:gd name="T9" fmla="*/ 125 h 129"/>
                <a:gd name="T10" fmla="*/ 18 w 21"/>
                <a:gd name="T11" fmla="*/ 124 h 129"/>
                <a:gd name="T12" fmla="*/ 20 w 21"/>
                <a:gd name="T13" fmla="*/ 5 h 129"/>
                <a:gd name="T14" fmla="*/ 10 w 21"/>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29">
                  <a:moveTo>
                    <a:pt x="10" y="4"/>
                  </a:moveTo>
                  <a:cubicBezTo>
                    <a:pt x="8" y="12"/>
                    <a:pt x="9" y="21"/>
                    <a:pt x="9" y="30"/>
                  </a:cubicBezTo>
                  <a:cubicBezTo>
                    <a:pt x="9" y="43"/>
                    <a:pt x="6" y="55"/>
                    <a:pt x="4" y="67"/>
                  </a:cubicBezTo>
                  <a:cubicBezTo>
                    <a:pt x="1" y="87"/>
                    <a:pt x="0" y="106"/>
                    <a:pt x="8" y="125"/>
                  </a:cubicBezTo>
                  <a:cubicBezTo>
                    <a:pt x="8" y="129"/>
                    <a:pt x="17" y="129"/>
                    <a:pt x="18" y="125"/>
                  </a:cubicBezTo>
                  <a:cubicBezTo>
                    <a:pt x="18" y="125"/>
                    <a:pt x="18" y="124"/>
                    <a:pt x="18" y="124"/>
                  </a:cubicBezTo>
                  <a:cubicBezTo>
                    <a:pt x="18" y="84"/>
                    <a:pt x="21" y="45"/>
                    <a:pt x="20" y="5"/>
                  </a:cubicBezTo>
                  <a:cubicBezTo>
                    <a:pt x="20" y="1"/>
                    <a:pt x="11" y="0"/>
                    <a:pt x="10" y="4"/>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5" name="Freeform 9">
              <a:extLst>
                <a:ext uri="{FF2B5EF4-FFF2-40B4-BE49-F238E27FC236}">
                  <a16:creationId xmlns:a16="http://schemas.microsoft.com/office/drawing/2014/main" id="{E6200016-67B2-4A82-9A34-5BAECD278364}"/>
                </a:ext>
              </a:extLst>
            </p:cNvPr>
            <p:cNvSpPr>
              <a:spLocks/>
            </p:cNvSpPr>
            <p:nvPr/>
          </p:nvSpPr>
          <p:spPr bwMode="auto">
            <a:xfrm flipV="1">
              <a:off x="5206264" y="2335816"/>
              <a:ext cx="76200" cy="420997"/>
            </a:xfrm>
            <a:custGeom>
              <a:avLst/>
              <a:gdLst>
                <a:gd name="T0" fmla="*/ 10 w 20"/>
                <a:gd name="T1" fmla="*/ 4 h 100"/>
                <a:gd name="T2" fmla="*/ 11 w 20"/>
                <a:gd name="T3" fmla="*/ 23 h 100"/>
                <a:gd name="T4" fmla="*/ 16 w 20"/>
                <a:gd name="T5" fmla="*/ 53 h 100"/>
                <a:gd name="T6" fmla="*/ 12 w 20"/>
                <a:gd name="T7" fmla="*/ 97 h 100"/>
                <a:gd name="T8" fmla="*/ 3 w 20"/>
                <a:gd name="T9" fmla="*/ 97 h 100"/>
                <a:gd name="T10" fmla="*/ 3 w 20"/>
                <a:gd name="T11" fmla="*/ 96 h 100"/>
                <a:gd name="T12" fmla="*/ 1 w 20"/>
                <a:gd name="T13" fmla="*/ 4 h 100"/>
                <a:gd name="T14" fmla="*/ 10 w 20"/>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0">
                  <a:moveTo>
                    <a:pt x="10" y="4"/>
                  </a:moveTo>
                  <a:cubicBezTo>
                    <a:pt x="13" y="10"/>
                    <a:pt x="11" y="17"/>
                    <a:pt x="11" y="23"/>
                  </a:cubicBezTo>
                  <a:cubicBezTo>
                    <a:pt x="11" y="33"/>
                    <a:pt x="15" y="43"/>
                    <a:pt x="16" y="53"/>
                  </a:cubicBezTo>
                  <a:cubicBezTo>
                    <a:pt x="19" y="67"/>
                    <a:pt x="20" y="83"/>
                    <a:pt x="12" y="97"/>
                  </a:cubicBezTo>
                  <a:cubicBezTo>
                    <a:pt x="12" y="100"/>
                    <a:pt x="4" y="100"/>
                    <a:pt x="3" y="97"/>
                  </a:cubicBezTo>
                  <a:cubicBezTo>
                    <a:pt x="3" y="97"/>
                    <a:pt x="3" y="97"/>
                    <a:pt x="3" y="96"/>
                  </a:cubicBezTo>
                  <a:cubicBezTo>
                    <a:pt x="3" y="66"/>
                    <a:pt x="0" y="35"/>
                    <a:pt x="1" y="4"/>
                  </a:cubicBezTo>
                  <a:cubicBezTo>
                    <a:pt x="2" y="1"/>
                    <a:pt x="9" y="0"/>
                    <a:pt x="10" y="4"/>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6" name="Freeform 10">
              <a:extLst>
                <a:ext uri="{FF2B5EF4-FFF2-40B4-BE49-F238E27FC236}">
                  <a16:creationId xmlns:a16="http://schemas.microsoft.com/office/drawing/2014/main" id="{55F9CF11-1B73-49BB-9281-0536B1356538}"/>
                </a:ext>
              </a:extLst>
            </p:cNvPr>
            <p:cNvSpPr>
              <a:spLocks/>
            </p:cNvSpPr>
            <p:nvPr/>
          </p:nvSpPr>
          <p:spPr bwMode="auto">
            <a:xfrm flipV="1">
              <a:off x="3990239" y="2080021"/>
              <a:ext cx="1317625" cy="1092460"/>
            </a:xfrm>
            <a:custGeom>
              <a:avLst/>
              <a:gdLst>
                <a:gd name="T0" fmla="*/ 343 w 349"/>
                <a:gd name="T1" fmla="*/ 6 h 260"/>
                <a:gd name="T2" fmla="*/ 323 w 349"/>
                <a:gd name="T3" fmla="*/ 6 h 260"/>
                <a:gd name="T4" fmla="*/ 282 w 349"/>
                <a:gd name="T5" fmla="*/ 20 h 260"/>
                <a:gd name="T6" fmla="*/ 280 w 349"/>
                <a:gd name="T7" fmla="*/ 21 h 260"/>
                <a:gd name="T8" fmla="*/ 279 w 349"/>
                <a:gd name="T9" fmla="*/ 23 h 260"/>
                <a:gd name="T10" fmla="*/ 281 w 349"/>
                <a:gd name="T11" fmla="*/ 25 h 260"/>
                <a:gd name="T12" fmla="*/ 313 w 349"/>
                <a:gd name="T13" fmla="*/ 20 h 260"/>
                <a:gd name="T14" fmla="*/ 323 w 349"/>
                <a:gd name="T15" fmla="*/ 22 h 260"/>
                <a:gd name="T16" fmla="*/ 273 w 349"/>
                <a:gd name="T17" fmla="*/ 80 h 260"/>
                <a:gd name="T18" fmla="*/ 243 w 349"/>
                <a:gd name="T19" fmla="*/ 115 h 260"/>
                <a:gd name="T20" fmla="*/ 216 w 349"/>
                <a:gd name="T21" fmla="*/ 99 h 260"/>
                <a:gd name="T22" fmla="*/ 183 w 349"/>
                <a:gd name="T23" fmla="*/ 87 h 260"/>
                <a:gd name="T24" fmla="*/ 142 w 349"/>
                <a:gd name="T25" fmla="*/ 138 h 260"/>
                <a:gd name="T26" fmla="*/ 127 w 349"/>
                <a:gd name="T27" fmla="*/ 149 h 260"/>
                <a:gd name="T28" fmla="*/ 121 w 349"/>
                <a:gd name="T29" fmla="*/ 136 h 260"/>
                <a:gd name="T30" fmla="*/ 105 w 349"/>
                <a:gd name="T31" fmla="*/ 116 h 260"/>
                <a:gd name="T32" fmla="*/ 74 w 349"/>
                <a:gd name="T33" fmla="*/ 135 h 260"/>
                <a:gd name="T34" fmla="*/ 25 w 349"/>
                <a:gd name="T35" fmla="*/ 197 h 260"/>
                <a:gd name="T36" fmla="*/ 1 w 349"/>
                <a:gd name="T37" fmla="*/ 253 h 260"/>
                <a:gd name="T38" fmla="*/ 12 w 349"/>
                <a:gd name="T39" fmla="*/ 256 h 260"/>
                <a:gd name="T40" fmla="*/ 39 w 349"/>
                <a:gd name="T41" fmla="*/ 219 h 260"/>
                <a:gd name="T42" fmla="*/ 94 w 349"/>
                <a:gd name="T43" fmla="*/ 152 h 260"/>
                <a:gd name="T44" fmla="*/ 122 w 349"/>
                <a:gd name="T45" fmla="*/ 180 h 260"/>
                <a:gd name="T46" fmla="*/ 159 w 349"/>
                <a:gd name="T47" fmla="*/ 149 h 260"/>
                <a:gd name="T48" fmla="*/ 182 w 349"/>
                <a:gd name="T49" fmla="*/ 121 h 260"/>
                <a:gd name="T50" fmla="*/ 202 w 349"/>
                <a:gd name="T51" fmla="*/ 117 h 260"/>
                <a:gd name="T52" fmla="*/ 216 w 349"/>
                <a:gd name="T53" fmla="*/ 135 h 260"/>
                <a:gd name="T54" fmla="*/ 257 w 349"/>
                <a:gd name="T55" fmla="*/ 120 h 260"/>
                <a:gd name="T56" fmla="*/ 259 w 349"/>
                <a:gd name="T57" fmla="*/ 116 h 260"/>
                <a:gd name="T58" fmla="*/ 262 w 349"/>
                <a:gd name="T59" fmla="*/ 112 h 260"/>
                <a:gd name="T60" fmla="*/ 290 w 349"/>
                <a:gd name="T61" fmla="*/ 79 h 260"/>
                <a:gd name="T62" fmla="*/ 325 w 349"/>
                <a:gd name="T63" fmla="*/ 40 h 260"/>
                <a:gd name="T64" fmla="*/ 325 w 349"/>
                <a:gd name="T65" fmla="*/ 59 h 260"/>
                <a:gd name="T66" fmla="*/ 326 w 349"/>
                <a:gd name="T67" fmla="*/ 81 h 260"/>
                <a:gd name="T68" fmla="*/ 338 w 349"/>
                <a:gd name="T69" fmla="*/ 76 h 260"/>
                <a:gd name="T70" fmla="*/ 346 w 349"/>
                <a:gd name="T71" fmla="*/ 41 h 260"/>
                <a:gd name="T72" fmla="*/ 343 w 349"/>
                <a:gd name="T73" fmla="*/ 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260">
                  <a:moveTo>
                    <a:pt x="343" y="6"/>
                  </a:moveTo>
                  <a:cubicBezTo>
                    <a:pt x="339" y="0"/>
                    <a:pt x="328" y="4"/>
                    <a:pt x="323" y="6"/>
                  </a:cubicBezTo>
                  <a:cubicBezTo>
                    <a:pt x="309" y="9"/>
                    <a:pt x="295" y="14"/>
                    <a:pt x="282" y="20"/>
                  </a:cubicBezTo>
                  <a:cubicBezTo>
                    <a:pt x="282" y="20"/>
                    <a:pt x="281" y="20"/>
                    <a:pt x="280" y="21"/>
                  </a:cubicBezTo>
                  <a:cubicBezTo>
                    <a:pt x="280" y="21"/>
                    <a:pt x="280" y="22"/>
                    <a:pt x="279" y="23"/>
                  </a:cubicBezTo>
                  <a:cubicBezTo>
                    <a:pt x="279" y="24"/>
                    <a:pt x="280" y="25"/>
                    <a:pt x="281" y="25"/>
                  </a:cubicBezTo>
                  <a:cubicBezTo>
                    <a:pt x="292" y="26"/>
                    <a:pt x="303" y="23"/>
                    <a:pt x="313" y="20"/>
                  </a:cubicBezTo>
                  <a:cubicBezTo>
                    <a:pt x="317" y="20"/>
                    <a:pt x="321" y="20"/>
                    <a:pt x="323" y="22"/>
                  </a:cubicBezTo>
                  <a:cubicBezTo>
                    <a:pt x="309" y="44"/>
                    <a:pt x="290" y="61"/>
                    <a:pt x="273" y="80"/>
                  </a:cubicBezTo>
                  <a:cubicBezTo>
                    <a:pt x="263" y="92"/>
                    <a:pt x="254" y="104"/>
                    <a:pt x="243" y="115"/>
                  </a:cubicBezTo>
                  <a:cubicBezTo>
                    <a:pt x="232" y="127"/>
                    <a:pt x="223" y="107"/>
                    <a:pt x="216" y="99"/>
                  </a:cubicBezTo>
                  <a:cubicBezTo>
                    <a:pt x="205" y="88"/>
                    <a:pt x="197" y="74"/>
                    <a:pt x="183" y="87"/>
                  </a:cubicBezTo>
                  <a:cubicBezTo>
                    <a:pt x="167" y="102"/>
                    <a:pt x="154" y="120"/>
                    <a:pt x="142" y="138"/>
                  </a:cubicBezTo>
                  <a:cubicBezTo>
                    <a:pt x="141" y="139"/>
                    <a:pt x="131" y="154"/>
                    <a:pt x="127" y="149"/>
                  </a:cubicBezTo>
                  <a:cubicBezTo>
                    <a:pt x="125" y="147"/>
                    <a:pt x="123" y="140"/>
                    <a:pt x="121" y="136"/>
                  </a:cubicBezTo>
                  <a:cubicBezTo>
                    <a:pt x="118" y="129"/>
                    <a:pt x="112" y="119"/>
                    <a:pt x="105" y="116"/>
                  </a:cubicBezTo>
                  <a:cubicBezTo>
                    <a:pt x="88" y="107"/>
                    <a:pt x="83" y="124"/>
                    <a:pt x="74" y="135"/>
                  </a:cubicBezTo>
                  <a:cubicBezTo>
                    <a:pt x="56" y="155"/>
                    <a:pt x="41" y="176"/>
                    <a:pt x="25" y="197"/>
                  </a:cubicBezTo>
                  <a:cubicBezTo>
                    <a:pt x="11" y="216"/>
                    <a:pt x="0" y="229"/>
                    <a:pt x="1" y="253"/>
                  </a:cubicBezTo>
                  <a:cubicBezTo>
                    <a:pt x="1" y="259"/>
                    <a:pt x="9" y="260"/>
                    <a:pt x="12" y="256"/>
                  </a:cubicBezTo>
                  <a:cubicBezTo>
                    <a:pt x="27" y="249"/>
                    <a:pt x="31" y="233"/>
                    <a:pt x="39" y="219"/>
                  </a:cubicBezTo>
                  <a:cubicBezTo>
                    <a:pt x="53" y="194"/>
                    <a:pt x="74" y="172"/>
                    <a:pt x="94" y="152"/>
                  </a:cubicBezTo>
                  <a:cubicBezTo>
                    <a:pt x="103" y="162"/>
                    <a:pt x="108" y="176"/>
                    <a:pt x="122" y="180"/>
                  </a:cubicBezTo>
                  <a:cubicBezTo>
                    <a:pt x="138" y="186"/>
                    <a:pt x="153" y="160"/>
                    <a:pt x="159" y="149"/>
                  </a:cubicBezTo>
                  <a:cubicBezTo>
                    <a:pt x="166" y="139"/>
                    <a:pt x="175" y="130"/>
                    <a:pt x="182" y="121"/>
                  </a:cubicBezTo>
                  <a:cubicBezTo>
                    <a:pt x="189" y="111"/>
                    <a:pt x="192" y="107"/>
                    <a:pt x="202" y="117"/>
                  </a:cubicBezTo>
                  <a:cubicBezTo>
                    <a:pt x="207" y="123"/>
                    <a:pt x="211" y="130"/>
                    <a:pt x="216" y="135"/>
                  </a:cubicBezTo>
                  <a:cubicBezTo>
                    <a:pt x="232" y="151"/>
                    <a:pt x="247" y="130"/>
                    <a:pt x="257" y="120"/>
                  </a:cubicBezTo>
                  <a:cubicBezTo>
                    <a:pt x="259" y="119"/>
                    <a:pt x="259" y="117"/>
                    <a:pt x="259" y="116"/>
                  </a:cubicBezTo>
                  <a:cubicBezTo>
                    <a:pt x="260" y="114"/>
                    <a:pt x="261" y="113"/>
                    <a:pt x="262" y="112"/>
                  </a:cubicBezTo>
                  <a:cubicBezTo>
                    <a:pt x="272" y="101"/>
                    <a:pt x="280" y="90"/>
                    <a:pt x="290" y="79"/>
                  </a:cubicBezTo>
                  <a:cubicBezTo>
                    <a:pt x="302" y="66"/>
                    <a:pt x="315" y="54"/>
                    <a:pt x="325" y="40"/>
                  </a:cubicBezTo>
                  <a:cubicBezTo>
                    <a:pt x="325" y="46"/>
                    <a:pt x="325" y="53"/>
                    <a:pt x="325" y="59"/>
                  </a:cubicBezTo>
                  <a:cubicBezTo>
                    <a:pt x="325" y="65"/>
                    <a:pt x="321" y="77"/>
                    <a:pt x="326" y="81"/>
                  </a:cubicBezTo>
                  <a:cubicBezTo>
                    <a:pt x="331" y="86"/>
                    <a:pt x="335" y="81"/>
                    <a:pt x="338" y="76"/>
                  </a:cubicBezTo>
                  <a:cubicBezTo>
                    <a:pt x="343" y="65"/>
                    <a:pt x="344" y="53"/>
                    <a:pt x="346" y="41"/>
                  </a:cubicBezTo>
                  <a:cubicBezTo>
                    <a:pt x="347" y="30"/>
                    <a:pt x="349" y="17"/>
                    <a:pt x="343" y="6"/>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grpSp>
      <p:sp>
        <p:nvSpPr>
          <p:cNvPr id="27" name="Freeform 9">
            <a:extLst>
              <a:ext uri="{FF2B5EF4-FFF2-40B4-BE49-F238E27FC236}">
                <a16:creationId xmlns:a16="http://schemas.microsoft.com/office/drawing/2014/main" id="{A916BCA2-A126-4C9A-A090-15E940715CF9}"/>
              </a:ext>
            </a:extLst>
          </p:cNvPr>
          <p:cNvSpPr>
            <a:spLocks/>
          </p:cNvSpPr>
          <p:nvPr/>
        </p:nvSpPr>
        <p:spPr bwMode="auto">
          <a:xfrm>
            <a:off x="1214541" y="3429000"/>
            <a:ext cx="1181501" cy="801824"/>
          </a:xfrm>
          <a:custGeom>
            <a:avLst/>
            <a:gdLst>
              <a:gd name="T0" fmla="*/ 775 w 786"/>
              <a:gd name="T1" fmla="*/ 7 h 532"/>
              <a:gd name="T2" fmla="*/ 733 w 786"/>
              <a:gd name="T3" fmla="*/ 0 h 532"/>
              <a:gd name="T4" fmla="*/ 469 w 786"/>
              <a:gd name="T5" fmla="*/ 6 h 532"/>
              <a:gd name="T6" fmla="*/ 29 w 786"/>
              <a:gd name="T7" fmla="*/ 15 h 532"/>
              <a:gd name="T8" fmla="*/ 337 w 786"/>
              <a:gd name="T9" fmla="*/ 23 h 532"/>
              <a:gd name="T10" fmla="*/ 436 w 786"/>
              <a:gd name="T11" fmla="*/ 23 h 532"/>
              <a:gd name="T12" fmla="*/ 609 w 786"/>
              <a:gd name="T13" fmla="*/ 20 h 532"/>
              <a:gd name="T14" fmla="*/ 736 w 786"/>
              <a:gd name="T15" fmla="*/ 17 h 532"/>
              <a:gd name="T16" fmla="*/ 766 w 786"/>
              <a:gd name="T17" fmla="*/ 145 h 532"/>
              <a:gd name="T18" fmla="*/ 763 w 786"/>
              <a:gd name="T19" fmla="*/ 214 h 532"/>
              <a:gd name="T20" fmla="*/ 763 w 786"/>
              <a:gd name="T21" fmla="*/ 286 h 532"/>
              <a:gd name="T22" fmla="*/ 759 w 786"/>
              <a:gd name="T23" fmla="*/ 437 h 532"/>
              <a:gd name="T24" fmla="*/ 760 w 786"/>
              <a:gd name="T25" fmla="*/ 467 h 532"/>
              <a:gd name="T26" fmla="*/ 762 w 786"/>
              <a:gd name="T27" fmla="*/ 501 h 532"/>
              <a:gd name="T28" fmla="*/ 760 w 786"/>
              <a:gd name="T29" fmla="*/ 509 h 532"/>
              <a:gd name="T30" fmla="*/ 735 w 786"/>
              <a:gd name="T31" fmla="*/ 514 h 532"/>
              <a:gd name="T32" fmla="*/ 693 w 786"/>
              <a:gd name="T33" fmla="*/ 514 h 532"/>
              <a:gd name="T34" fmla="*/ 652 w 786"/>
              <a:gd name="T35" fmla="*/ 511 h 532"/>
              <a:gd name="T36" fmla="*/ 610 w 786"/>
              <a:gd name="T37" fmla="*/ 510 h 532"/>
              <a:gd name="T38" fmla="*/ 417 w 786"/>
              <a:gd name="T39" fmla="*/ 510 h 532"/>
              <a:gd name="T40" fmla="*/ 242 w 786"/>
              <a:gd name="T41" fmla="*/ 510 h 532"/>
              <a:gd name="T42" fmla="*/ 156 w 786"/>
              <a:gd name="T43" fmla="*/ 509 h 532"/>
              <a:gd name="T44" fmla="*/ 57 w 786"/>
              <a:gd name="T45" fmla="*/ 512 h 532"/>
              <a:gd name="T46" fmla="*/ 34 w 786"/>
              <a:gd name="T47" fmla="*/ 515 h 532"/>
              <a:gd name="T48" fmla="*/ 23 w 786"/>
              <a:gd name="T49" fmla="*/ 512 h 532"/>
              <a:gd name="T50" fmla="*/ 19 w 786"/>
              <a:gd name="T51" fmla="*/ 458 h 532"/>
              <a:gd name="T52" fmla="*/ 20 w 786"/>
              <a:gd name="T53" fmla="*/ 403 h 532"/>
              <a:gd name="T54" fmla="*/ 19 w 786"/>
              <a:gd name="T55" fmla="*/ 337 h 532"/>
              <a:gd name="T56" fmla="*/ 19 w 786"/>
              <a:gd name="T57" fmla="*/ 163 h 532"/>
              <a:gd name="T58" fmla="*/ 21 w 786"/>
              <a:gd name="T59" fmla="*/ 53 h 532"/>
              <a:gd name="T60" fmla="*/ 23 w 786"/>
              <a:gd name="T61" fmla="*/ 19 h 532"/>
              <a:gd name="T62" fmla="*/ 15 w 786"/>
              <a:gd name="T63" fmla="*/ 8 h 532"/>
              <a:gd name="T64" fmla="*/ 5 w 786"/>
              <a:gd name="T65" fmla="*/ 42 h 532"/>
              <a:gd name="T66" fmla="*/ 4 w 786"/>
              <a:gd name="T67" fmla="*/ 87 h 532"/>
              <a:gd name="T68" fmla="*/ 2 w 786"/>
              <a:gd name="T69" fmla="*/ 314 h 532"/>
              <a:gd name="T70" fmla="*/ 3 w 786"/>
              <a:gd name="T71" fmla="*/ 390 h 532"/>
              <a:gd name="T72" fmla="*/ 2 w 786"/>
              <a:gd name="T73" fmla="*/ 451 h 532"/>
              <a:gd name="T74" fmla="*/ 2 w 786"/>
              <a:gd name="T75" fmla="*/ 499 h 532"/>
              <a:gd name="T76" fmla="*/ 25 w 786"/>
              <a:gd name="T77" fmla="*/ 531 h 532"/>
              <a:gd name="T78" fmla="*/ 54 w 786"/>
              <a:gd name="T79" fmla="*/ 529 h 532"/>
              <a:gd name="T80" fmla="*/ 94 w 786"/>
              <a:gd name="T81" fmla="*/ 527 h 532"/>
              <a:gd name="T82" fmla="*/ 142 w 786"/>
              <a:gd name="T83" fmla="*/ 526 h 532"/>
              <a:gd name="T84" fmla="*/ 243 w 786"/>
              <a:gd name="T85" fmla="*/ 527 h 532"/>
              <a:gd name="T86" fmla="*/ 408 w 786"/>
              <a:gd name="T87" fmla="*/ 527 h 532"/>
              <a:gd name="T88" fmla="*/ 595 w 786"/>
              <a:gd name="T89" fmla="*/ 527 h 532"/>
              <a:gd name="T90" fmla="*/ 621 w 786"/>
              <a:gd name="T91" fmla="*/ 527 h 532"/>
              <a:gd name="T92" fmla="*/ 663 w 786"/>
              <a:gd name="T93" fmla="*/ 529 h 532"/>
              <a:gd name="T94" fmla="*/ 720 w 786"/>
              <a:gd name="T95" fmla="*/ 532 h 532"/>
              <a:gd name="T96" fmla="*/ 728 w 786"/>
              <a:gd name="T97" fmla="*/ 531 h 532"/>
              <a:gd name="T98" fmla="*/ 775 w 786"/>
              <a:gd name="T99" fmla="*/ 518 h 532"/>
              <a:gd name="T100" fmla="*/ 779 w 786"/>
              <a:gd name="T101" fmla="*/ 499 h 532"/>
              <a:gd name="T102" fmla="*/ 776 w 786"/>
              <a:gd name="T103" fmla="*/ 455 h 532"/>
              <a:gd name="T104" fmla="*/ 777 w 786"/>
              <a:gd name="T105" fmla="*/ 430 h 532"/>
              <a:gd name="T106" fmla="*/ 779 w 786"/>
              <a:gd name="T107" fmla="*/ 319 h 532"/>
              <a:gd name="T108" fmla="*/ 782 w 786"/>
              <a:gd name="T109" fmla="*/ 176 h 532"/>
              <a:gd name="T110" fmla="*/ 781 w 786"/>
              <a:gd name="T111" fmla="*/ 3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6" h="532">
                <a:moveTo>
                  <a:pt x="781" y="38"/>
                </a:moveTo>
                <a:cubicBezTo>
                  <a:pt x="779" y="27"/>
                  <a:pt x="778" y="17"/>
                  <a:pt x="775" y="7"/>
                </a:cubicBezTo>
                <a:cubicBezTo>
                  <a:pt x="774" y="3"/>
                  <a:pt x="771" y="0"/>
                  <a:pt x="767" y="0"/>
                </a:cubicBezTo>
                <a:cubicBezTo>
                  <a:pt x="756" y="0"/>
                  <a:pt x="745" y="0"/>
                  <a:pt x="733" y="0"/>
                </a:cubicBezTo>
                <a:cubicBezTo>
                  <a:pt x="689" y="0"/>
                  <a:pt x="644" y="1"/>
                  <a:pt x="601" y="3"/>
                </a:cubicBezTo>
                <a:cubicBezTo>
                  <a:pt x="558" y="5"/>
                  <a:pt x="513" y="6"/>
                  <a:pt x="469" y="6"/>
                </a:cubicBezTo>
                <a:cubicBezTo>
                  <a:pt x="38" y="6"/>
                  <a:pt x="38" y="6"/>
                  <a:pt x="38" y="6"/>
                </a:cubicBezTo>
                <a:cubicBezTo>
                  <a:pt x="33" y="6"/>
                  <a:pt x="29" y="10"/>
                  <a:pt x="29" y="15"/>
                </a:cubicBezTo>
                <a:cubicBezTo>
                  <a:pt x="29" y="19"/>
                  <a:pt x="33" y="23"/>
                  <a:pt x="38" y="23"/>
                </a:cubicBezTo>
                <a:cubicBezTo>
                  <a:pt x="337" y="23"/>
                  <a:pt x="337" y="23"/>
                  <a:pt x="337" y="23"/>
                </a:cubicBezTo>
                <a:cubicBezTo>
                  <a:pt x="354" y="23"/>
                  <a:pt x="370" y="23"/>
                  <a:pt x="387" y="23"/>
                </a:cubicBezTo>
                <a:cubicBezTo>
                  <a:pt x="403" y="23"/>
                  <a:pt x="419" y="23"/>
                  <a:pt x="436" y="23"/>
                </a:cubicBezTo>
                <a:cubicBezTo>
                  <a:pt x="456" y="23"/>
                  <a:pt x="472" y="23"/>
                  <a:pt x="488" y="23"/>
                </a:cubicBezTo>
                <a:cubicBezTo>
                  <a:pt x="528" y="23"/>
                  <a:pt x="569" y="21"/>
                  <a:pt x="609" y="20"/>
                </a:cubicBezTo>
                <a:cubicBezTo>
                  <a:pt x="618" y="20"/>
                  <a:pt x="628" y="19"/>
                  <a:pt x="638" y="19"/>
                </a:cubicBezTo>
                <a:cubicBezTo>
                  <a:pt x="667" y="18"/>
                  <a:pt x="701" y="17"/>
                  <a:pt x="736" y="17"/>
                </a:cubicBezTo>
                <a:cubicBezTo>
                  <a:pt x="744" y="17"/>
                  <a:pt x="752" y="17"/>
                  <a:pt x="760" y="17"/>
                </a:cubicBezTo>
                <a:cubicBezTo>
                  <a:pt x="769" y="59"/>
                  <a:pt x="768" y="103"/>
                  <a:pt x="766" y="145"/>
                </a:cubicBezTo>
                <a:cubicBezTo>
                  <a:pt x="766" y="154"/>
                  <a:pt x="765" y="162"/>
                  <a:pt x="765" y="170"/>
                </a:cubicBezTo>
                <a:cubicBezTo>
                  <a:pt x="764" y="185"/>
                  <a:pt x="764" y="199"/>
                  <a:pt x="763" y="214"/>
                </a:cubicBezTo>
                <a:cubicBezTo>
                  <a:pt x="763" y="231"/>
                  <a:pt x="763" y="249"/>
                  <a:pt x="763" y="266"/>
                </a:cubicBezTo>
                <a:cubicBezTo>
                  <a:pt x="763" y="273"/>
                  <a:pt x="763" y="279"/>
                  <a:pt x="763" y="286"/>
                </a:cubicBezTo>
                <a:cubicBezTo>
                  <a:pt x="763" y="330"/>
                  <a:pt x="762" y="382"/>
                  <a:pt x="759" y="434"/>
                </a:cubicBezTo>
                <a:cubicBezTo>
                  <a:pt x="759" y="435"/>
                  <a:pt x="759" y="436"/>
                  <a:pt x="759" y="437"/>
                </a:cubicBezTo>
                <a:cubicBezTo>
                  <a:pt x="759" y="444"/>
                  <a:pt x="759" y="451"/>
                  <a:pt x="759" y="458"/>
                </a:cubicBezTo>
                <a:cubicBezTo>
                  <a:pt x="760" y="461"/>
                  <a:pt x="760" y="464"/>
                  <a:pt x="760" y="467"/>
                </a:cubicBezTo>
                <a:cubicBezTo>
                  <a:pt x="761" y="471"/>
                  <a:pt x="761" y="476"/>
                  <a:pt x="761" y="480"/>
                </a:cubicBezTo>
                <a:cubicBezTo>
                  <a:pt x="762" y="486"/>
                  <a:pt x="763" y="494"/>
                  <a:pt x="762" y="501"/>
                </a:cubicBezTo>
                <a:cubicBezTo>
                  <a:pt x="762" y="501"/>
                  <a:pt x="762" y="501"/>
                  <a:pt x="762" y="501"/>
                </a:cubicBezTo>
                <a:cubicBezTo>
                  <a:pt x="762" y="503"/>
                  <a:pt x="762" y="508"/>
                  <a:pt x="760" y="509"/>
                </a:cubicBezTo>
                <a:cubicBezTo>
                  <a:pt x="755" y="513"/>
                  <a:pt x="745" y="514"/>
                  <a:pt x="738" y="514"/>
                </a:cubicBezTo>
                <a:cubicBezTo>
                  <a:pt x="737" y="514"/>
                  <a:pt x="736" y="514"/>
                  <a:pt x="735" y="514"/>
                </a:cubicBezTo>
                <a:cubicBezTo>
                  <a:pt x="730" y="515"/>
                  <a:pt x="726" y="515"/>
                  <a:pt x="720" y="515"/>
                </a:cubicBezTo>
                <a:cubicBezTo>
                  <a:pt x="711" y="515"/>
                  <a:pt x="701" y="514"/>
                  <a:pt x="693" y="514"/>
                </a:cubicBezTo>
                <a:cubicBezTo>
                  <a:pt x="682" y="513"/>
                  <a:pt x="671" y="513"/>
                  <a:pt x="661" y="512"/>
                </a:cubicBezTo>
                <a:cubicBezTo>
                  <a:pt x="658" y="512"/>
                  <a:pt x="655" y="511"/>
                  <a:pt x="652" y="511"/>
                </a:cubicBezTo>
                <a:cubicBezTo>
                  <a:pt x="640" y="510"/>
                  <a:pt x="628" y="510"/>
                  <a:pt x="615" y="510"/>
                </a:cubicBezTo>
                <a:cubicBezTo>
                  <a:pt x="610" y="510"/>
                  <a:pt x="610" y="510"/>
                  <a:pt x="610" y="510"/>
                </a:cubicBezTo>
                <a:cubicBezTo>
                  <a:pt x="578" y="510"/>
                  <a:pt x="545" y="510"/>
                  <a:pt x="513" y="510"/>
                </a:cubicBezTo>
                <a:cubicBezTo>
                  <a:pt x="481" y="510"/>
                  <a:pt x="449" y="510"/>
                  <a:pt x="417" y="510"/>
                </a:cubicBezTo>
                <a:cubicBezTo>
                  <a:pt x="376" y="510"/>
                  <a:pt x="341" y="510"/>
                  <a:pt x="309" y="510"/>
                </a:cubicBezTo>
                <a:cubicBezTo>
                  <a:pt x="287" y="510"/>
                  <a:pt x="264" y="510"/>
                  <a:pt x="242" y="510"/>
                </a:cubicBezTo>
                <a:cubicBezTo>
                  <a:pt x="214" y="510"/>
                  <a:pt x="185" y="509"/>
                  <a:pt x="157" y="509"/>
                </a:cubicBezTo>
                <a:cubicBezTo>
                  <a:pt x="156" y="509"/>
                  <a:pt x="156" y="509"/>
                  <a:pt x="156" y="509"/>
                </a:cubicBezTo>
                <a:cubicBezTo>
                  <a:pt x="129" y="509"/>
                  <a:pt x="104" y="510"/>
                  <a:pt x="81" y="510"/>
                </a:cubicBezTo>
                <a:cubicBezTo>
                  <a:pt x="74" y="510"/>
                  <a:pt x="66" y="510"/>
                  <a:pt x="57" y="512"/>
                </a:cubicBezTo>
                <a:cubicBezTo>
                  <a:pt x="55" y="512"/>
                  <a:pt x="55" y="512"/>
                  <a:pt x="55" y="512"/>
                </a:cubicBezTo>
                <a:cubicBezTo>
                  <a:pt x="47" y="513"/>
                  <a:pt x="41" y="514"/>
                  <a:pt x="34" y="515"/>
                </a:cubicBezTo>
                <a:cubicBezTo>
                  <a:pt x="33" y="515"/>
                  <a:pt x="32" y="515"/>
                  <a:pt x="31" y="515"/>
                </a:cubicBezTo>
                <a:cubicBezTo>
                  <a:pt x="25" y="515"/>
                  <a:pt x="24" y="514"/>
                  <a:pt x="23" y="512"/>
                </a:cubicBezTo>
                <a:cubicBezTo>
                  <a:pt x="20" y="508"/>
                  <a:pt x="19" y="502"/>
                  <a:pt x="18" y="496"/>
                </a:cubicBezTo>
                <a:cubicBezTo>
                  <a:pt x="17" y="484"/>
                  <a:pt x="18" y="471"/>
                  <a:pt x="19" y="458"/>
                </a:cubicBezTo>
                <a:cubicBezTo>
                  <a:pt x="19" y="455"/>
                  <a:pt x="19" y="453"/>
                  <a:pt x="19" y="450"/>
                </a:cubicBezTo>
                <a:cubicBezTo>
                  <a:pt x="20" y="434"/>
                  <a:pt x="20" y="418"/>
                  <a:pt x="20" y="403"/>
                </a:cubicBezTo>
                <a:cubicBezTo>
                  <a:pt x="20" y="398"/>
                  <a:pt x="20" y="392"/>
                  <a:pt x="20" y="387"/>
                </a:cubicBezTo>
                <a:cubicBezTo>
                  <a:pt x="19" y="370"/>
                  <a:pt x="19" y="354"/>
                  <a:pt x="19" y="337"/>
                </a:cubicBezTo>
                <a:cubicBezTo>
                  <a:pt x="19" y="311"/>
                  <a:pt x="19" y="311"/>
                  <a:pt x="19" y="311"/>
                </a:cubicBezTo>
                <a:cubicBezTo>
                  <a:pt x="19" y="256"/>
                  <a:pt x="19" y="209"/>
                  <a:pt x="19" y="163"/>
                </a:cubicBezTo>
                <a:cubicBezTo>
                  <a:pt x="20" y="137"/>
                  <a:pt x="20" y="112"/>
                  <a:pt x="21" y="89"/>
                </a:cubicBezTo>
                <a:cubicBezTo>
                  <a:pt x="21" y="77"/>
                  <a:pt x="21" y="65"/>
                  <a:pt x="21" y="53"/>
                </a:cubicBezTo>
                <a:cubicBezTo>
                  <a:pt x="22" y="50"/>
                  <a:pt x="22" y="47"/>
                  <a:pt x="22" y="44"/>
                </a:cubicBezTo>
                <a:cubicBezTo>
                  <a:pt x="22" y="35"/>
                  <a:pt x="22" y="27"/>
                  <a:pt x="23" y="19"/>
                </a:cubicBezTo>
                <a:cubicBezTo>
                  <a:pt x="24" y="16"/>
                  <a:pt x="24" y="14"/>
                  <a:pt x="22" y="12"/>
                </a:cubicBezTo>
                <a:cubicBezTo>
                  <a:pt x="20" y="10"/>
                  <a:pt x="18" y="8"/>
                  <a:pt x="15" y="8"/>
                </a:cubicBezTo>
                <a:cubicBezTo>
                  <a:pt x="11" y="8"/>
                  <a:pt x="8" y="11"/>
                  <a:pt x="7" y="15"/>
                </a:cubicBezTo>
                <a:cubicBezTo>
                  <a:pt x="5" y="24"/>
                  <a:pt x="5" y="33"/>
                  <a:pt x="5" y="42"/>
                </a:cubicBezTo>
                <a:cubicBezTo>
                  <a:pt x="5" y="44"/>
                  <a:pt x="5" y="47"/>
                  <a:pt x="5" y="50"/>
                </a:cubicBezTo>
                <a:cubicBezTo>
                  <a:pt x="4" y="62"/>
                  <a:pt x="4" y="74"/>
                  <a:pt x="4" y="87"/>
                </a:cubicBezTo>
                <a:cubicBezTo>
                  <a:pt x="3" y="111"/>
                  <a:pt x="3" y="135"/>
                  <a:pt x="3" y="163"/>
                </a:cubicBezTo>
                <a:cubicBezTo>
                  <a:pt x="2" y="214"/>
                  <a:pt x="2" y="266"/>
                  <a:pt x="2" y="314"/>
                </a:cubicBezTo>
                <a:cubicBezTo>
                  <a:pt x="2" y="338"/>
                  <a:pt x="2" y="338"/>
                  <a:pt x="2" y="338"/>
                </a:cubicBezTo>
                <a:cubicBezTo>
                  <a:pt x="3" y="356"/>
                  <a:pt x="3" y="373"/>
                  <a:pt x="3" y="390"/>
                </a:cubicBezTo>
                <a:cubicBezTo>
                  <a:pt x="3" y="395"/>
                  <a:pt x="3" y="400"/>
                  <a:pt x="3" y="404"/>
                </a:cubicBezTo>
                <a:cubicBezTo>
                  <a:pt x="3" y="420"/>
                  <a:pt x="3" y="436"/>
                  <a:pt x="2" y="451"/>
                </a:cubicBezTo>
                <a:cubicBezTo>
                  <a:pt x="2" y="453"/>
                  <a:pt x="2" y="455"/>
                  <a:pt x="2" y="457"/>
                </a:cubicBezTo>
                <a:cubicBezTo>
                  <a:pt x="1" y="471"/>
                  <a:pt x="0" y="485"/>
                  <a:pt x="2" y="499"/>
                </a:cubicBezTo>
                <a:cubicBezTo>
                  <a:pt x="2" y="505"/>
                  <a:pt x="4" y="513"/>
                  <a:pt x="8" y="520"/>
                </a:cubicBezTo>
                <a:cubicBezTo>
                  <a:pt x="11" y="526"/>
                  <a:pt x="17" y="530"/>
                  <a:pt x="25" y="531"/>
                </a:cubicBezTo>
                <a:cubicBezTo>
                  <a:pt x="27" y="531"/>
                  <a:pt x="30" y="532"/>
                  <a:pt x="33" y="532"/>
                </a:cubicBezTo>
                <a:cubicBezTo>
                  <a:pt x="40" y="532"/>
                  <a:pt x="47" y="530"/>
                  <a:pt x="54" y="529"/>
                </a:cubicBezTo>
                <a:cubicBezTo>
                  <a:pt x="59" y="528"/>
                  <a:pt x="64" y="528"/>
                  <a:pt x="69" y="527"/>
                </a:cubicBezTo>
                <a:cubicBezTo>
                  <a:pt x="77" y="527"/>
                  <a:pt x="86" y="527"/>
                  <a:pt x="94" y="527"/>
                </a:cubicBezTo>
                <a:cubicBezTo>
                  <a:pt x="97" y="527"/>
                  <a:pt x="101" y="527"/>
                  <a:pt x="104" y="527"/>
                </a:cubicBezTo>
                <a:cubicBezTo>
                  <a:pt x="116" y="526"/>
                  <a:pt x="128" y="526"/>
                  <a:pt x="142" y="526"/>
                </a:cubicBezTo>
                <a:cubicBezTo>
                  <a:pt x="147" y="526"/>
                  <a:pt x="152" y="526"/>
                  <a:pt x="157" y="526"/>
                </a:cubicBezTo>
                <a:cubicBezTo>
                  <a:pt x="186" y="526"/>
                  <a:pt x="215" y="526"/>
                  <a:pt x="243" y="527"/>
                </a:cubicBezTo>
                <a:cubicBezTo>
                  <a:pt x="260" y="527"/>
                  <a:pt x="277" y="527"/>
                  <a:pt x="294" y="527"/>
                </a:cubicBezTo>
                <a:cubicBezTo>
                  <a:pt x="328" y="527"/>
                  <a:pt x="364" y="527"/>
                  <a:pt x="408" y="527"/>
                </a:cubicBezTo>
                <a:cubicBezTo>
                  <a:pt x="439" y="527"/>
                  <a:pt x="471" y="527"/>
                  <a:pt x="501" y="527"/>
                </a:cubicBezTo>
                <a:cubicBezTo>
                  <a:pt x="532" y="527"/>
                  <a:pt x="564" y="527"/>
                  <a:pt x="595" y="527"/>
                </a:cubicBezTo>
                <a:cubicBezTo>
                  <a:pt x="599" y="527"/>
                  <a:pt x="603" y="527"/>
                  <a:pt x="608" y="527"/>
                </a:cubicBezTo>
                <a:cubicBezTo>
                  <a:pt x="612" y="527"/>
                  <a:pt x="617" y="527"/>
                  <a:pt x="621" y="527"/>
                </a:cubicBezTo>
                <a:cubicBezTo>
                  <a:pt x="631" y="527"/>
                  <a:pt x="638" y="527"/>
                  <a:pt x="645" y="528"/>
                </a:cubicBezTo>
                <a:cubicBezTo>
                  <a:pt x="651" y="528"/>
                  <a:pt x="657" y="528"/>
                  <a:pt x="663" y="529"/>
                </a:cubicBezTo>
                <a:cubicBezTo>
                  <a:pt x="670" y="529"/>
                  <a:pt x="677" y="530"/>
                  <a:pt x="683" y="530"/>
                </a:cubicBezTo>
                <a:cubicBezTo>
                  <a:pt x="693" y="531"/>
                  <a:pt x="707" y="532"/>
                  <a:pt x="720" y="532"/>
                </a:cubicBezTo>
                <a:cubicBezTo>
                  <a:pt x="720" y="532"/>
                  <a:pt x="720" y="532"/>
                  <a:pt x="720" y="532"/>
                </a:cubicBezTo>
                <a:cubicBezTo>
                  <a:pt x="723" y="532"/>
                  <a:pt x="725" y="532"/>
                  <a:pt x="728" y="531"/>
                </a:cubicBezTo>
                <a:cubicBezTo>
                  <a:pt x="738" y="531"/>
                  <a:pt x="751" y="531"/>
                  <a:pt x="763" y="527"/>
                </a:cubicBezTo>
                <a:cubicBezTo>
                  <a:pt x="766" y="526"/>
                  <a:pt x="771" y="523"/>
                  <a:pt x="775" y="518"/>
                </a:cubicBezTo>
                <a:cubicBezTo>
                  <a:pt x="779" y="513"/>
                  <a:pt x="779" y="505"/>
                  <a:pt x="779" y="499"/>
                </a:cubicBezTo>
                <a:cubicBezTo>
                  <a:pt x="779" y="499"/>
                  <a:pt x="779" y="499"/>
                  <a:pt x="779" y="499"/>
                </a:cubicBezTo>
                <a:cubicBezTo>
                  <a:pt x="780" y="488"/>
                  <a:pt x="778" y="477"/>
                  <a:pt x="777" y="466"/>
                </a:cubicBezTo>
                <a:cubicBezTo>
                  <a:pt x="777" y="463"/>
                  <a:pt x="776" y="459"/>
                  <a:pt x="776" y="455"/>
                </a:cubicBezTo>
                <a:cubicBezTo>
                  <a:pt x="775" y="449"/>
                  <a:pt x="776" y="443"/>
                  <a:pt x="776" y="437"/>
                </a:cubicBezTo>
                <a:cubicBezTo>
                  <a:pt x="776" y="434"/>
                  <a:pt x="776" y="432"/>
                  <a:pt x="777" y="430"/>
                </a:cubicBezTo>
                <a:cubicBezTo>
                  <a:pt x="777" y="419"/>
                  <a:pt x="778" y="407"/>
                  <a:pt x="778" y="393"/>
                </a:cubicBezTo>
                <a:cubicBezTo>
                  <a:pt x="779" y="371"/>
                  <a:pt x="779" y="348"/>
                  <a:pt x="779" y="319"/>
                </a:cubicBezTo>
                <a:cubicBezTo>
                  <a:pt x="780" y="307"/>
                  <a:pt x="780" y="295"/>
                  <a:pt x="780" y="283"/>
                </a:cubicBezTo>
                <a:cubicBezTo>
                  <a:pt x="780" y="248"/>
                  <a:pt x="780" y="212"/>
                  <a:pt x="782" y="176"/>
                </a:cubicBezTo>
                <a:cubicBezTo>
                  <a:pt x="782" y="168"/>
                  <a:pt x="782" y="168"/>
                  <a:pt x="782" y="168"/>
                </a:cubicBezTo>
                <a:cubicBezTo>
                  <a:pt x="784" y="126"/>
                  <a:pt x="786" y="81"/>
                  <a:pt x="781" y="38"/>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8" name="Freeform 9">
            <a:extLst>
              <a:ext uri="{FF2B5EF4-FFF2-40B4-BE49-F238E27FC236}">
                <a16:creationId xmlns:a16="http://schemas.microsoft.com/office/drawing/2014/main" id="{F3CEA02F-E950-4546-A1A7-F66D45AEFC13}"/>
              </a:ext>
            </a:extLst>
          </p:cNvPr>
          <p:cNvSpPr>
            <a:spLocks/>
          </p:cNvSpPr>
          <p:nvPr/>
        </p:nvSpPr>
        <p:spPr bwMode="auto">
          <a:xfrm>
            <a:off x="2543624" y="3429000"/>
            <a:ext cx="1181501" cy="801824"/>
          </a:xfrm>
          <a:custGeom>
            <a:avLst/>
            <a:gdLst>
              <a:gd name="T0" fmla="*/ 775 w 786"/>
              <a:gd name="T1" fmla="*/ 7 h 532"/>
              <a:gd name="T2" fmla="*/ 733 w 786"/>
              <a:gd name="T3" fmla="*/ 0 h 532"/>
              <a:gd name="T4" fmla="*/ 469 w 786"/>
              <a:gd name="T5" fmla="*/ 6 h 532"/>
              <a:gd name="T6" fmla="*/ 29 w 786"/>
              <a:gd name="T7" fmla="*/ 15 h 532"/>
              <a:gd name="T8" fmla="*/ 337 w 786"/>
              <a:gd name="T9" fmla="*/ 23 h 532"/>
              <a:gd name="T10" fmla="*/ 436 w 786"/>
              <a:gd name="T11" fmla="*/ 23 h 532"/>
              <a:gd name="T12" fmla="*/ 609 w 786"/>
              <a:gd name="T13" fmla="*/ 20 h 532"/>
              <a:gd name="T14" fmla="*/ 736 w 786"/>
              <a:gd name="T15" fmla="*/ 17 h 532"/>
              <a:gd name="T16" fmla="*/ 766 w 786"/>
              <a:gd name="T17" fmla="*/ 145 h 532"/>
              <a:gd name="T18" fmla="*/ 763 w 786"/>
              <a:gd name="T19" fmla="*/ 214 h 532"/>
              <a:gd name="T20" fmla="*/ 763 w 786"/>
              <a:gd name="T21" fmla="*/ 286 h 532"/>
              <a:gd name="T22" fmla="*/ 759 w 786"/>
              <a:gd name="T23" fmla="*/ 437 h 532"/>
              <a:gd name="T24" fmla="*/ 760 w 786"/>
              <a:gd name="T25" fmla="*/ 467 h 532"/>
              <a:gd name="T26" fmla="*/ 762 w 786"/>
              <a:gd name="T27" fmla="*/ 501 h 532"/>
              <a:gd name="T28" fmla="*/ 760 w 786"/>
              <a:gd name="T29" fmla="*/ 509 h 532"/>
              <a:gd name="T30" fmla="*/ 735 w 786"/>
              <a:gd name="T31" fmla="*/ 514 h 532"/>
              <a:gd name="T32" fmla="*/ 693 w 786"/>
              <a:gd name="T33" fmla="*/ 514 h 532"/>
              <a:gd name="T34" fmla="*/ 652 w 786"/>
              <a:gd name="T35" fmla="*/ 511 h 532"/>
              <a:gd name="T36" fmla="*/ 610 w 786"/>
              <a:gd name="T37" fmla="*/ 510 h 532"/>
              <a:gd name="T38" fmla="*/ 417 w 786"/>
              <a:gd name="T39" fmla="*/ 510 h 532"/>
              <a:gd name="T40" fmla="*/ 242 w 786"/>
              <a:gd name="T41" fmla="*/ 510 h 532"/>
              <a:gd name="T42" fmla="*/ 156 w 786"/>
              <a:gd name="T43" fmla="*/ 509 h 532"/>
              <a:gd name="T44" fmla="*/ 57 w 786"/>
              <a:gd name="T45" fmla="*/ 512 h 532"/>
              <a:gd name="T46" fmla="*/ 34 w 786"/>
              <a:gd name="T47" fmla="*/ 515 h 532"/>
              <a:gd name="T48" fmla="*/ 23 w 786"/>
              <a:gd name="T49" fmla="*/ 512 h 532"/>
              <a:gd name="T50" fmla="*/ 19 w 786"/>
              <a:gd name="T51" fmla="*/ 458 h 532"/>
              <a:gd name="T52" fmla="*/ 20 w 786"/>
              <a:gd name="T53" fmla="*/ 403 h 532"/>
              <a:gd name="T54" fmla="*/ 19 w 786"/>
              <a:gd name="T55" fmla="*/ 337 h 532"/>
              <a:gd name="T56" fmla="*/ 19 w 786"/>
              <a:gd name="T57" fmla="*/ 163 h 532"/>
              <a:gd name="T58" fmla="*/ 21 w 786"/>
              <a:gd name="T59" fmla="*/ 53 h 532"/>
              <a:gd name="T60" fmla="*/ 23 w 786"/>
              <a:gd name="T61" fmla="*/ 19 h 532"/>
              <a:gd name="T62" fmla="*/ 15 w 786"/>
              <a:gd name="T63" fmla="*/ 8 h 532"/>
              <a:gd name="T64" fmla="*/ 5 w 786"/>
              <a:gd name="T65" fmla="*/ 42 h 532"/>
              <a:gd name="T66" fmla="*/ 4 w 786"/>
              <a:gd name="T67" fmla="*/ 87 h 532"/>
              <a:gd name="T68" fmla="*/ 2 w 786"/>
              <a:gd name="T69" fmla="*/ 314 h 532"/>
              <a:gd name="T70" fmla="*/ 3 w 786"/>
              <a:gd name="T71" fmla="*/ 390 h 532"/>
              <a:gd name="T72" fmla="*/ 2 w 786"/>
              <a:gd name="T73" fmla="*/ 451 h 532"/>
              <a:gd name="T74" fmla="*/ 2 w 786"/>
              <a:gd name="T75" fmla="*/ 499 h 532"/>
              <a:gd name="T76" fmla="*/ 25 w 786"/>
              <a:gd name="T77" fmla="*/ 531 h 532"/>
              <a:gd name="T78" fmla="*/ 54 w 786"/>
              <a:gd name="T79" fmla="*/ 529 h 532"/>
              <a:gd name="T80" fmla="*/ 94 w 786"/>
              <a:gd name="T81" fmla="*/ 527 h 532"/>
              <a:gd name="T82" fmla="*/ 142 w 786"/>
              <a:gd name="T83" fmla="*/ 526 h 532"/>
              <a:gd name="T84" fmla="*/ 243 w 786"/>
              <a:gd name="T85" fmla="*/ 527 h 532"/>
              <a:gd name="T86" fmla="*/ 408 w 786"/>
              <a:gd name="T87" fmla="*/ 527 h 532"/>
              <a:gd name="T88" fmla="*/ 595 w 786"/>
              <a:gd name="T89" fmla="*/ 527 h 532"/>
              <a:gd name="T90" fmla="*/ 621 w 786"/>
              <a:gd name="T91" fmla="*/ 527 h 532"/>
              <a:gd name="T92" fmla="*/ 663 w 786"/>
              <a:gd name="T93" fmla="*/ 529 h 532"/>
              <a:gd name="T94" fmla="*/ 720 w 786"/>
              <a:gd name="T95" fmla="*/ 532 h 532"/>
              <a:gd name="T96" fmla="*/ 728 w 786"/>
              <a:gd name="T97" fmla="*/ 531 h 532"/>
              <a:gd name="T98" fmla="*/ 775 w 786"/>
              <a:gd name="T99" fmla="*/ 518 h 532"/>
              <a:gd name="T100" fmla="*/ 779 w 786"/>
              <a:gd name="T101" fmla="*/ 499 h 532"/>
              <a:gd name="T102" fmla="*/ 776 w 786"/>
              <a:gd name="T103" fmla="*/ 455 h 532"/>
              <a:gd name="T104" fmla="*/ 777 w 786"/>
              <a:gd name="T105" fmla="*/ 430 h 532"/>
              <a:gd name="T106" fmla="*/ 779 w 786"/>
              <a:gd name="T107" fmla="*/ 319 h 532"/>
              <a:gd name="T108" fmla="*/ 782 w 786"/>
              <a:gd name="T109" fmla="*/ 176 h 532"/>
              <a:gd name="T110" fmla="*/ 781 w 786"/>
              <a:gd name="T111" fmla="*/ 3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6" h="532">
                <a:moveTo>
                  <a:pt x="781" y="38"/>
                </a:moveTo>
                <a:cubicBezTo>
                  <a:pt x="779" y="27"/>
                  <a:pt x="778" y="17"/>
                  <a:pt x="775" y="7"/>
                </a:cubicBezTo>
                <a:cubicBezTo>
                  <a:pt x="774" y="3"/>
                  <a:pt x="771" y="0"/>
                  <a:pt x="767" y="0"/>
                </a:cubicBezTo>
                <a:cubicBezTo>
                  <a:pt x="756" y="0"/>
                  <a:pt x="745" y="0"/>
                  <a:pt x="733" y="0"/>
                </a:cubicBezTo>
                <a:cubicBezTo>
                  <a:pt x="689" y="0"/>
                  <a:pt x="644" y="1"/>
                  <a:pt x="601" y="3"/>
                </a:cubicBezTo>
                <a:cubicBezTo>
                  <a:pt x="558" y="5"/>
                  <a:pt x="513" y="6"/>
                  <a:pt x="469" y="6"/>
                </a:cubicBezTo>
                <a:cubicBezTo>
                  <a:pt x="38" y="6"/>
                  <a:pt x="38" y="6"/>
                  <a:pt x="38" y="6"/>
                </a:cubicBezTo>
                <a:cubicBezTo>
                  <a:pt x="33" y="6"/>
                  <a:pt x="29" y="10"/>
                  <a:pt x="29" y="15"/>
                </a:cubicBezTo>
                <a:cubicBezTo>
                  <a:pt x="29" y="19"/>
                  <a:pt x="33" y="23"/>
                  <a:pt x="38" y="23"/>
                </a:cubicBezTo>
                <a:cubicBezTo>
                  <a:pt x="337" y="23"/>
                  <a:pt x="337" y="23"/>
                  <a:pt x="337" y="23"/>
                </a:cubicBezTo>
                <a:cubicBezTo>
                  <a:pt x="354" y="23"/>
                  <a:pt x="370" y="23"/>
                  <a:pt x="387" y="23"/>
                </a:cubicBezTo>
                <a:cubicBezTo>
                  <a:pt x="403" y="23"/>
                  <a:pt x="419" y="23"/>
                  <a:pt x="436" y="23"/>
                </a:cubicBezTo>
                <a:cubicBezTo>
                  <a:pt x="456" y="23"/>
                  <a:pt x="472" y="23"/>
                  <a:pt x="488" y="23"/>
                </a:cubicBezTo>
                <a:cubicBezTo>
                  <a:pt x="528" y="23"/>
                  <a:pt x="569" y="21"/>
                  <a:pt x="609" y="20"/>
                </a:cubicBezTo>
                <a:cubicBezTo>
                  <a:pt x="618" y="20"/>
                  <a:pt x="628" y="19"/>
                  <a:pt x="638" y="19"/>
                </a:cubicBezTo>
                <a:cubicBezTo>
                  <a:pt x="667" y="18"/>
                  <a:pt x="701" y="17"/>
                  <a:pt x="736" y="17"/>
                </a:cubicBezTo>
                <a:cubicBezTo>
                  <a:pt x="744" y="17"/>
                  <a:pt x="752" y="17"/>
                  <a:pt x="760" y="17"/>
                </a:cubicBezTo>
                <a:cubicBezTo>
                  <a:pt x="769" y="59"/>
                  <a:pt x="768" y="103"/>
                  <a:pt x="766" y="145"/>
                </a:cubicBezTo>
                <a:cubicBezTo>
                  <a:pt x="766" y="154"/>
                  <a:pt x="765" y="162"/>
                  <a:pt x="765" y="170"/>
                </a:cubicBezTo>
                <a:cubicBezTo>
                  <a:pt x="764" y="185"/>
                  <a:pt x="764" y="199"/>
                  <a:pt x="763" y="214"/>
                </a:cubicBezTo>
                <a:cubicBezTo>
                  <a:pt x="763" y="231"/>
                  <a:pt x="763" y="249"/>
                  <a:pt x="763" y="266"/>
                </a:cubicBezTo>
                <a:cubicBezTo>
                  <a:pt x="763" y="273"/>
                  <a:pt x="763" y="279"/>
                  <a:pt x="763" y="286"/>
                </a:cubicBezTo>
                <a:cubicBezTo>
                  <a:pt x="763" y="330"/>
                  <a:pt x="762" y="382"/>
                  <a:pt x="759" y="434"/>
                </a:cubicBezTo>
                <a:cubicBezTo>
                  <a:pt x="759" y="435"/>
                  <a:pt x="759" y="436"/>
                  <a:pt x="759" y="437"/>
                </a:cubicBezTo>
                <a:cubicBezTo>
                  <a:pt x="759" y="444"/>
                  <a:pt x="759" y="451"/>
                  <a:pt x="759" y="458"/>
                </a:cubicBezTo>
                <a:cubicBezTo>
                  <a:pt x="760" y="461"/>
                  <a:pt x="760" y="464"/>
                  <a:pt x="760" y="467"/>
                </a:cubicBezTo>
                <a:cubicBezTo>
                  <a:pt x="761" y="471"/>
                  <a:pt x="761" y="476"/>
                  <a:pt x="761" y="480"/>
                </a:cubicBezTo>
                <a:cubicBezTo>
                  <a:pt x="762" y="486"/>
                  <a:pt x="763" y="494"/>
                  <a:pt x="762" y="501"/>
                </a:cubicBezTo>
                <a:cubicBezTo>
                  <a:pt x="762" y="501"/>
                  <a:pt x="762" y="501"/>
                  <a:pt x="762" y="501"/>
                </a:cubicBezTo>
                <a:cubicBezTo>
                  <a:pt x="762" y="503"/>
                  <a:pt x="762" y="508"/>
                  <a:pt x="760" y="509"/>
                </a:cubicBezTo>
                <a:cubicBezTo>
                  <a:pt x="755" y="513"/>
                  <a:pt x="745" y="514"/>
                  <a:pt x="738" y="514"/>
                </a:cubicBezTo>
                <a:cubicBezTo>
                  <a:pt x="737" y="514"/>
                  <a:pt x="736" y="514"/>
                  <a:pt x="735" y="514"/>
                </a:cubicBezTo>
                <a:cubicBezTo>
                  <a:pt x="730" y="515"/>
                  <a:pt x="726" y="515"/>
                  <a:pt x="720" y="515"/>
                </a:cubicBezTo>
                <a:cubicBezTo>
                  <a:pt x="711" y="515"/>
                  <a:pt x="701" y="514"/>
                  <a:pt x="693" y="514"/>
                </a:cubicBezTo>
                <a:cubicBezTo>
                  <a:pt x="682" y="513"/>
                  <a:pt x="671" y="513"/>
                  <a:pt x="661" y="512"/>
                </a:cubicBezTo>
                <a:cubicBezTo>
                  <a:pt x="658" y="512"/>
                  <a:pt x="655" y="511"/>
                  <a:pt x="652" y="511"/>
                </a:cubicBezTo>
                <a:cubicBezTo>
                  <a:pt x="640" y="510"/>
                  <a:pt x="628" y="510"/>
                  <a:pt x="615" y="510"/>
                </a:cubicBezTo>
                <a:cubicBezTo>
                  <a:pt x="610" y="510"/>
                  <a:pt x="610" y="510"/>
                  <a:pt x="610" y="510"/>
                </a:cubicBezTo>
                <a:cubicBezTo>
                  <a:pt x="578" y="510"/>
                  <a:pt x="545" y="510"/>
                  <a:pt x="513" y="510"/>
                </a:cubicBezTo>
                <a:cubicBezTo>
                  <a:pt x="481" y="510"/>
                  <a:pt x="449" y="510"/>
                  <a:pt x="417" y="510"/>
                </a:cubicBezTo>
                <a:cubicBezTo>
                  <a:pt x="376" y="510"/>
                  <a:pt x="341" y="510"/>
                  <a:pt x="309" y="510"/>
                </a:cubicBezTo>
                <a:cubicBezTo>
                  <a:pt x="287" y="510"/>
                  <a:pt x="264" y="510"/>
                  <a:pt x="242" y="510"/>
                </a:cubicBezTo>
                <a:cubicBezTo>
                  <a:pt x="214" y="510"/>
                  <a:pt x="185" y="509"/>
                  <a:pt x="157" y="509"/>
                </a:cubicBezTo>
                <a:cubicBezTo>
                  <a:pt x="156" y="509"/>
                  <a:pt x="156" y="509"/>
                  <a:pt x="156" y="509"/>
                </a:cubicBezTo>
                <a:cubicBezTo>
                  <a:pt x="129" y="509"/>
                  <a:pt x="104" y="510"/>
                  <a:pt x="81" y="510"/>
                </a:cubicBezTo>
                <a:cubicBezTo>
                  <a:pt x="74" y="510"/>
                  <a:pt x="66" y="510"/>
                  <a:pt x="57" y="512"/>
                </a:cubicBezTo>
                <a:cubicBezTo>
                  <a:pt x="55" y="512"/>
                  <a:pt x="55" y="512"/>
                  <a:pt x="55" y="512"/>
                </a:cubicBezTo>
                <a:cubicBezTo>
                  <a:pt x="47" y="513"/>
                  <a:pt x="41" y="514"/>
                  <a:pt x="34" y="515"/>
                </a:cubicBezTo>
                <a:cubicBezTo>
                  <a:pt x="33" y="515"/>
                  <a:pt x="32" y="515"/>
                  <a:pt x="31" y="515"/>
                </a:cubicBezTo>
                <a:cubicBezTo>
                  <a:pt x="25" y="515"/>
                  <a:pt x="24" y="514"/>
                  <a:pt x="23" y="512"/>
                </a:cubicBezTo>
                <a:cubicBezTo>
                  <a:pt x="20" y="508"/>
                  <a:pt x="19" y="502"/>
                  <a:pt x="18" y="496"/>
                </a:cubicBezTo>
                <a:cubicBezTo>
                  <a:pt x="17" y="484"/>
                  <a:pt x="18" y="471"/>
                  <a:pt x="19" y="458"/>
                </a:cubicBezTo>
                <a:cubicBezTo>
                  <a:pt x="19" y="455"/>
                  <a:pt x="19" y="453"/>
                  <a:pt x="19" y="450"/>
                </a:cubicBezTo>
                <a:cubicBezTo>
                  <a:pt x="20" y="434"/>
                  <a:pt x="20" y="418"/>
                  <a:pt x="20" y="403"/>
                </a:cubicBezTo>
                <a:cubicBezTo>
                  <a:pt x="20" y="398"/>
                  <a:pt x="20" y="392"/>
                  <a:pt x="20" y="387"/>
                </a:cubicBezTo>
                <a:cubicBezTo>
                  <a:pt x="19" y="370"/>
                  <a:pt x="19" y="354"/>
                  <a:pt x="19" y="337"/>
                </a:cubicBezTo>
                <a:cubicBezTo>
                  <a:pt x="19" y="311"/>
                  <a:pt x="19" y="311"/>
                  <a:pt x="19" y="311"/>
                </a:cubicBezTo>
                <a:cubicBezTo>
                  <a:pt x="19" y="256"/>
                  <a:pt x="19" y="209"/>
                  <a:pt x="19" y="163"/>
                </a:cubicBezTo>
                <a:cubicBezTo>
                  <a:pt x="20" y="137"/>
                  <a:pt x="20" y="112"/>
                  <a:pt x="21" y="89"/>
                </a:cubicBezTo>
                <a:cubicBezTo>
                  <a:pt x="21" y="77"/>
                  <a:pt x="21" y="65"/>
                  <a:pt x="21" y="53"/>
                </a:cubicBezTo>
                <a:cubicBezTo>
                  <a:pt x="22" y="50"/>
                  <a:pt x="22" y="47"/>
                  <a:pt x="22" y="44"/>
                </a:cubicBezTo>
                <a:cubicBezTo>
                  <a:pt x="22" y="35"/>
                  <a:pt x="22" y="27"/>
                  <a:pt x="23" y="19"/>
                </a:cubicBezTo>
                <a:cubicBezTo>
                  <a:pt x="24" y="16"/>
                  <a:pt x="24" y="14"/>
                  <a:pt x="22" y="12"/>
                </a:cubicBezTo>
                <a:cubicBezTo>
                  <a:pt x="20" y="10"/>
                  <a:pt x="18" y="8"/>
                  <a:pt x="15" y="8"/>
                </a:cubicBezTo>
                <a:cubicBezTo>
                  <a:pt x="11" y="8"/>
                  <a:pt x="8" y="11"/>
                  <a:pt x="7" y="15"/>
                </a:cubicBezTo>
                <a:cubicBezTo>
                  <a:pt x="5" y="24"/>
                  <a:pt x="5" y="33"/>
                  <a:pt x="5" y="42"/>
                </a:cubicBezTo>
                <a:cubicBezTo>
                  <a:pt x="5" y="44"/>
                  <a:pt x="5" y="47"/>
                  <a:pt x="5" y="50"/>
                </a:cubicBezTo>
                <a:cubicBezTo>
                  <a:pt x="4" y="62"/>
                  <a:pt x="4" y="74"/>
                  <a:pt x="4" y="87"/>
                </a:cubicBezTo>
                <a:cubicBezTo>
                  <a:pt x="3" y="111"/>
                  <a:pt x="3" y="135"/>
                  <a:pt x="3" y="163"/>
                </a:cubicBezTo>
                <a:cubicBezTo>
                  <a:pt x="2" y="214"/>
                  <a:pt x="2" y="266"/>
                  <a:pt x="2" y="314"/>
                </a:cubicBezTo>
                <a:cubicBezTo>
                  <a:pt x="2" y="338"/>
                  <a:pt x="2" y="338"/>
                  <a:pt x="2" y="338"/>
                </a:cubicBezTo>
                <a:cubicBezTo>
                  <a:pt x="3" y="356"/>
                  <a:pt x="3" y="373"/>
                  <a:pt x="3" y="390"/>
                </a:cubicBezTo>
                <a:cubicBezTo>
                  <a:pt x="3" y="395"/>
                  <a:pt x="3" y="400"/>
                  <a:pt x="3" y="404"/>
                </a:cubicBezTo>
                <a:cubicBezTo>
                  <a:pt x="3" y="420"/>
                  <a:pt x="3" y="436"/>
                  <a:pt x="2" y="451"/>
                </a:cubicBezTo>
                <a:cubicBezTo>
                  <a:pt x="2" y="453"/>
                  <a:pt x="2" y="455"/>
                  <a:pt x="2" y="457"/>
                </a:cubicBezTo>
                <a:cubicBezTo>
                  <a:pt x="1" y="471"/>
                  <a:pt x="0" y="485"/>
                  <a:pt x="2" y="499"/>
                </a:cubicBezTo>
                <a:cubicBezTo>
                  <a:pt x="2" y="505"/>
                  <a:pt x="4" y="513"/>
                  <a:pt x="8" y="520"/>
                </a:cubicBezTo>
                <a:cubicBezTo>
                  <a:pt x="11" y="526"/>
                  <a:pt x="17" y="530"/>
                  <a:pt x="25" y="531"/>
                </a:cubicBezTo>
                <a:cubicBezTo>
                  <a:pt x="27" y="531"/>
                  <a:pt x="30" y="532"/>
                  <a:pt x="33" y="532"/>
                </a:cubicBezTo>
                <a:cubicBezTo>
                  <a:pt x="40" y="532"/>
                  <a:pt x="47" y="530"/>
                  <a:pt x="54" y="529"/>
                </a:cubicBezTo>
                <a:cubicBezTo>
                  <a:pt x="59" y="528"/>
                  <a:pt x="64" y="528"/>
                  <a:pt x="69" y="527"/>
                </a:cubicBezTo>
                <a:cubicBezTo>
                  <a:pt x="77" y="527"/>
                  <a:pt x="86" y="527"/>
                  <a:pt x="94" y="527"/>
                </a:cubicBezTo>
                <a:cubicBezTo>
                  <a:pt x="97" y="527"/>
                  <a:pt x="101" y="527"/>
                  <a:pt x="104" y="527"/>
                </a:cubicBezTo>
                <a:cubicBezTo>
                  <a:pt x="116" y="526"/>
                  <a:pt x="128" y="526"/>
                  <a:pt x="142" y="526"/>
                </a:cubicBezTo>
                <a:cubicBezTo>
                  <a:pt x="147" y="526"/>
                  <a:pt x="152" y="526"/>
                  <a:pt x="157" y="526"/>
                </a:cubicBezTo>
                <a:cubicBezTo>
                  <a:pt x="186" y="526"/>
                  <a:pt x="215" y="526"/>
                  <a:pt x="243" y="527"/>
                </a:cubicBezTo>
                <a:cubicBezTo>
                  <a:pt x="260" y="527"/>
                  <a:pt x="277" y="527"/>
                  <a:pt x="294" y="527"/>
                </a:cubicBezTo>
                <a:cubicBezTo>
                  <a:pt x="328" y="527"/>
                  <a:pt x="364" y="527"/>
                  <a:pt x="408" y="527"/>
                </a:cubicBezTo>
                <a:cubicBezTo>
                  <a:pt x="439" y="527"/>
                  <a:pt x="471" y="527"/>
                  <a:pt x="501" y="527"/>
                </a:cubicBezTo>
                <a:cubicBezTo>
                  <a:pt x="532" y="527"/>
                  <a:pt x="564" y="527"/>
                  <a:pt x="595" y="527"/>
                </a:cubicBezTo>
                <a:cubicBezTo>
                  <a:pt x="599" y="527"/>
                  <a:pt x="603" y="527"/>
                  <a:pt x="608" y="527"/>
                </a:cubicBezTo>
                <a:cubicBezTo>
                  <a:pt x="612" y="527"/>
                  <a:pt x="617" y="527"/>
                  <a:pt x="621" y="527"/>
                </a:cubicBezTo>
                <a:cubicBezTo>
                  <a:pt x="631" y="527"/>
                  <a:pt x="638" y="527"/>
                  <a:pt x="645" y="528"/>
                </a:cubicBezTo>
                <a:cubicBezTo>
                  <a:pt x="651" y="528"/>
                  <a:pt x="657" y="528"/>
                  <a:pt x="663" y="529"/>
                </a:cubicBezTo>
                <a:cubicBezTo>
                  <a:pt x="670" y="529"/>
                  <a:pt x="677" y="530"/>
                  <a:pt x="683" y="530"/>
                </a:cubicBezTo>
                <a:cubicBezTo>
                  <a:pt x="693" y="531"/>
                  <a:pt x="707" y="532"/>
                  <a:pt x="720" y="532"/>
                </a:cubicBezTo>
                <a:cubicBezTo>
                  <a:pt x="720" y="532"/>
                  <a:pt x="720" y="532"/>
                  <a:pt x="720" y="532"/>
                </a:cubicBezTo>
                <a:cubicBezTo>
                  <a:pt x="723" y="532"/>
                  <a:pt x="725" y="532"/>
                  <a:pt x="728" y="531"/>
                </a:cubicBezTo>
                <a:cubicBezTo>
                  <a:pt x="738" y="531"/>
                  <a:pt x="751" y="531"/>
                  <a:pt x="763" y="527"/>
                </a:cubicBezTo>
                <a:cubicBezTo>
                  <a:pt x="766" y="526"/>
                  <a:pt x="771" y="523"/>
                  <a:pt x="775" y="518"/>
                </a:cubicBezTo>
                <a:cubicBezTo>
                  <a:pt x="779" y="513"/>
                  <a:pt x="779" y="505"/>
                  <a:pt x="779" y="499"/>
                </a:cubicBezTo>
                <a:cubicBezTo>
                  <a:pt x="779" y="499"/>
                  <a:pt x="779" y="499"/>
                  <a:pt x="779" y="499"/>
                </a:cubicBezTo>
                <a:cubicBezTo>
                  <a:pt x="780" y="488"/>
                  <a:pt x="778" y="477"/>
                  <a:pt x="777" y="466"/>
                </a:cubicBezTo>
                <a:cubicBezTo>
                  <a:pt x="777" y="463"/>
                  <a:pt x="776" y="459"/>
                  <a:pt x="776" y="455"/>
                </a:cubicBezTo>
                <a:cubicBezTo>
                  <a:pt x="775" y="449"/>
                  <a:pt x="776" y="443"/>
                  <a:pt x="776" y="437"/>
                </a:cubicBezTo>
                <a:cubicBezTo>
                  <a:pt x="776" y="434"/>
                  <a:pt x="776" y="432"/>
                  <a:pt x="777" y="430"/>
                </a:cubicBezTo>
                <a:cubicBezTo>
                  <a:pt x="777" y="419"/>
                  <a:pt x="778" y="407"/>
                  <a:pt x="778" y="393"/>
                </a:cubicBezTo>
                <a:cubicBezTo>
                  <a:pt x="779" y="371"/>
                  <a:pt x="779" y="348"/>
                  <a:pt x="779" y="319"/>
                </a:cubicBezTo>
                <a:cubicBezTo>
                  <a:pt x="780" y="307"/>
                  <a:pt x="780" y="295"/>
                  <a:pt x="780" y="283"/>
                </a:cubicBezTo>
                <a:cubicBezTo>
                  <a:pt x="780" y="248"/>
                  <a:pt x="780" y="212"/>
                  <a:pt x="782" y="176"/>
                </a:cubicBezTo>
                <a:cubicBezTo>
                  <a:pt x="782" y="168"/>
                  <a:pt x="782" y="168"/>
                  <a:pt x="782" y="168"/>
                </a:cubicBezTo>
                <a:cubicBezTo>
                  <a:pt x="784" y="126"/>
                  <a:pt x="786" y="81"/>
                  <a:pt x="781" y="38"/>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29" name="Freeform 9">
            <a:extLst>
              <a:ext uri="{FF2B5EF4-FFF2-40B4-BE49-F238E27FC236}">
                <a16:creationId xmlns:a16="http://schemas.microsoft.com/office/drawing/2014/main" id="{69F24EFF-9AAD-476F-891A-3A8BE3A60102}"/>
              </a:ext>
            </a:extLst>
          </p:cNvPr>
          <p:cNvSpPr>
            <a:spLocks/>
          </p:cNvSpPr>
          <p:nvPr/>
        </p:nvSpPr>
        <p:spPr bwMode="auto">
          <a:xfrm>
            <a:off x="1214541" y="4371071"/>
            <a:ext cx="1181501" cy="801824"/>
          </a:xfrm>
          <a:custGeom>
            <a:avLst/>
            <a:gdLst>
              <a:gd name="T0" fmla="*/ 775 w 786"/>
              <a:gd name="T1" fmla="*/ 7 h 532"/>
              <a:gd name="T2" fmla="*/ 733 w 786"/>
              <a:gd name="T3" fmla="*/ 0 h 532"/>
              <a:gd name="T4" fmla="*/ 469 w 786"/>
              <a:gd name="T5" fmla="*/ 6 h 532"/>
              <a:gd name="T6" fmla="*/ 29 w 786"/>
              <a:gd name="T7" fmla="*/ 15 h 532"/>
              <a:gd name="T8" fmla="*/ 337 w 786"/>
              <a:gd name="T9" fmla="*/ 23 h 532"/>
              <a:gd name="T10" fmla="*/ 436 w 786"/>
              <a:gd name="T11" fmla="*/ 23 h 532"/>
              <a:gd name="T12" fmla="*/ 609 w 786"/>
              <a:gd name="T13" fmla="*/ 20 h 532"/>
              <a:gd name="T14" fmla="*/ 736 w 786"/>
              <a:gd name="T15" fmla="*/ 17 h 532"/>
              <a:gd name="T16" fmla="*/ 766 w 786"/>
              <a:gd name="T17" fmla="*/ 145 h 532"/>
              <a:gd name="T18" fmla="*/ 763 w 786"/>
              <a:gd name="T19" fmla="*/ 214 h 532"/>
              <a:gd name="T20" fmla="*/ 763 w 786"/>
              <a:gd name="T21" fmla="*/ 286 h 532"/>
              <a:gd name="T22" fmla="*/ 759 w 786"/>
              <a:gd name="T23" fmla="*/ 437 h 532"/>
              <a:gd name="T24" fmla="*/ 760 w 786"/>
              <a:gd name="T25" fmla="*/ 467 h 532"/>
              <a:gd name="T26" fmla="*/ 762 w 786"/>
              <a:gd name="T27" fmla="*/ 501 h 532"/>
              <a:gd name="T28" fmla="*/ 760 w 786"/>
              <a:gd name="T29" fmla="*/ 509 h 532"/>
              <a:gd name="T30" fmla="*/ 735 w 786"/>
              <a:gd name="T31" fmla="*/ 514 h 532"/>
              <a:gd name="T32" fmla="*/ 693 w 786"/>
              <a:gd name="T33" fmla="*/ 514 h 532"/>
              <a:gd name="T34" fmla="*/ 652 w 786"/>
              <a:gd name="T35" fmla="*/ 511 h 532"/>
              <a:gd name="T36" fmla="*/ 610 w 786"/>
              <a:gd name="T37" fmla="*/ 510 h 532"/>
              <a:gd name="T38" fmla="*/ 417 w 786"/>
              <a:gd name="T39" fmla="*/ 510 h 532"/>
              <a:gd name="T40" fmla="*/ 242 w 786"/>
              <a:gd name="T41" fmla="*/ 510 h 532"/>
              <a:gd name="T42" fmla="*/ 156 w 786"/>
              <a:gd name="T43" fmla="*/ 509 h 532"/>
              <a:gd name="T44" fmla="*/ 57 w 786"/>
              <a:gd name="T45" fmla="*/ 512 h 532"/>
              <a:gd name="T46" fmla="*/ 34 w 786"/>
              <a:gd name="T47" fmla="*/ 515 h 532"/>
              <a:gd name="T48" fmla="*/ 23 w 786"/>
              <a:gd name="T49" fmla="*/ 512 h 532"/>
              <a:gd name="T50" fmla="*/ 19 w 786"/>
              <a:gd name="T51" fmla="*/ 458 h 532"/>
              <a:gd name="T52" fmla="*/ 20 w 786"/>
              <a:gd name="T53" fmla="*/ 403 h 532"/>
              <a:gd name="T54" fmla="*/ 19 w 786"/>
              <a:gd name="T55" fmla="*/ 337 h 532"/>
              <a:gd name="T56" fmla="*/ 19 w 786"/>
              <a:gd name="T57" fmla="*/ 163 h 532"/>
              <a:gd name="T58" fmla="*/ 21 w 786"/>
              <a:gd name="T59" fmla="*/ 53 h 532"/>
              <a:gd name="T60" fmla="*/ 23 w 786"/>
              <a:gd name="T61" fmla="*/ 19 h 532"/>
              <a:gd name="T62" fmla="*/ 15 w 786"/>
              <a:gd name="T63" fmla="*/ 8 h 532"/>
              <a:gd name="T64" fmla="*/ 5 w 786"/>
              <a:gd name="T65" fmla="*/ 42 h 532"/>
              <a:gd name="T66" fmla="*/ 4 w 786"/>
              <a:gd name="T67" fmla="*/ 87 h 532"/>
              <a:gd name="T68" fmla="*/ 2 w 786"/>
              <a:gd name="T69" fmla="*/ 314 h 532"/>
              <a:gd name="T70" fmla="*/ 3 w 786"/>
              <a:gd name="T71" fmla="*/ 390 h 532"/>
              <a:gd name="T72" fmla="*/ 2 w 786"/>
              <a:gd name="T73" fmla="*/ 451 h 532"/>
              <a:gd name="T74" fmla="*/ 2 w 786"/>
              <a:gd name="T75" fmla="*/ 499 h 532"/>
              <a:gd name="T76" fmla="*/ 25 w 786"/>
              <a:gd name="T77" fmla="*/ 531 h 532"/>
              <a:gd name="T78" fmla="*/ 54 w 786"/>
              <a:gd name="T79" fmla="*/ 529 h 532"/>
              <a:gd name="T80" fmla="*/ 94 w 786"/>
              <a:gd name="T81" fmla="*/ 527 h 532"/>
              <a:gd name="T82" fmla="*/ 142 w 786"/>
              <a:gd name="T83" fmla="*/ 526 h 532"/>
              <a:gd name="T84" fmla="*/ 243 w 786"/>
              <a:gd name="T85" fmla="*/ 527 h 532"/>
              <a:gd name="T86" fmla="*/ 408 w 786"/>
              <a:gd name="T87" fmla="*/ 527 h 532"/>
              <a:gd name="T88" fmla="*/ 595 w 786"/>
              <a:gd name="T89" fmla="*/ 527 h 532"/>
              <a:gd name="T90" fmla="*/ 621 w 786"/>
              <a:gd name="T91" fmla="*/ 527 h 532"/>
              <a:gd name="T92" fmla="*/ 663 w 786"/>
              <a:gd name="T93" fmla="*/ 529 h 532"/>
              <a:gd name="T94" fmla="*/ 720 w 786"/>
              <a:gd name="T95" fmla="*/ 532 h 532"/>
              <a:gd name="T96" fmla="*/ 728 w 786"/>
              <a:gd name="T97" fmla="*/ 531 h 532"/>
              <a:gd name="T98" fmla="*/ 775 w 786"/>
              <a:gd name="T99" fmla="*/ 518 h 532"/>
              <a:gd name="T100" fmla="*/ 779 w 786"/>
              <a:gd name="T101" fmla="*/ 499 h 532"/>
              <a:gd name="T102" fmla="*/ 776 w 786"/>
              <a:gd name="T103" fmla="*/ 455 h 532"/>
              <a:gd name="T104" fmla="*/ 777 w 786"/>
              <a:gd name="T105" fmla="*/ 430 h 532"/>
              <a:gd name="T106" fmla="*/ 779 w 786"/>
              <a:gd name="T107" fmla="*/ 319 h 532"/>
              <a:gd name="T108" fmla="*/ 782 w 786"/>
              <a:gd name="T109" fmla="*/ 176 h 532"/>
              <a:gd name="T110" fmla="*/ 781 w 786"/>
              <a:gd name="T111" fmla="*/ 3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6" h="532">
                <a:moveTo>
                  <a:pt x="781" y="38"/>
                </a:moveTo>
                <a:cubicBezTo>
                  <a:pt x="779" y="27"/>
                  <a:pt x="778" y="17"/>
                  <a:pt x="775" y="7"/>
                </a:cubicBezTo>
                <a:cubicBezTo>
                  <a:pt x="774" y="3"/>
                  <a:pt x="771" y="0"/>
                  <a:pt x="767" y="0"/>
                </a:cubicBezTo>
                <a:cubicBezTo>
                  <a:pt x="756" y="0"/>
                  <a:pt x="745" y="0"/>
                  <a:pt x="733" y="0"/>
                </a:cubicBezTo>
                <a:cubicBezTo>
                  <a:pt x="689" y="0"/>
                  <a:pt x="644" y="1"/>
                  <a:pt x="601" y="3"/>
                </a:cubicBezTo>
                <a:cubicBezTo>
                  <a:pt x="558" y="5"/>
                  <a:pt x="513" y="6"/>
                  <a:pt x="469" y="6"/>
                </a:cubicBezTo>
                <a:cubicBezTo>
                  <a:pt x="38" y="6"/>
                  <a:pt x="38" y="6"/>
                  <a:pt x="38" y="6"/>
                </a:cubicBezTo>
                <a:cubicBezTo>
                  <a:pt x="33" y="6"/>
                  <a:pt x="29" y="10"/>
                  <a:pt x="29" y="15"/>
                </a:cubicBezTo>
                <a:cubicBezTo>
                  <a:pt x="29" y="19"/>
                  <a:pt x="33" y="23"/>
                  <a:pt x="38" y="23"/>
                </a:cubicBezTo>
                <a:cubicBezTo>
                  <a:pt x="337" y="23"/>
                  <a:pt x="337" y="23"/>
                  <a:pt x="337" y="23"/>
                </a:cubicBezTo>
                <a:cubicBezTo>
                  <a:pt x="354" y="23"/>
                  <a:pt x="370" y="23"/>
                  <a:pt x="387" y="23"/>
                </a:cubicBezTo>
                <a:cubicBezTo>
                  <a:pt x="403" y="23"/>
                  <a:pt x="419" y="23"/>
                  <a:pt x="436" y="23"/>
                </a:cubicBezTo>
                <a:cubicBezTo>
                  <a:pt x="456" y="23"/>
                  <a:pt x="472" y="23"/>
                  <a:pt x="488" y="23"/>
                </a:cubicBezTo>
                <a:cubicBezTo>
                  <a:pt x="528" y="23"/>
                  <a:pt x="569" y="21"/>
                  <a:pt x="609" y="20"/>
                </a:cubicBezTo>
                <a:cubicBezTo>
                  <a:pt x="618" y="20"/>
                  <a:pt x="628" y="19"/>
                  <a:pt x="638" y="19"/>
                </a:cubicBezTo>
                <a:cubicBezTo>
                  <a:pt x="667" y="18"/>
                  <a:pt x="701" y="17"/>
                  <a:pt x="736" y="17"/>
                </a:cubicBezTo>
                <a:cubicBezTo>
                  <a:pt x="744" y="17"/>
                  <a:pt x="752" y="17"/>
                  <a:pt x="760" y="17"/>
                </a:cubicBezTo>
                <a:cubicBezTo>
                  <a:pt x="769" y="59"/>
                  <a:pt x="768" y="103"/>
                  <a:pt x="766" y="145"/>
                </a:cubicBezTo>
                <a:cubicBezTo>
                  <a:pt x="766" y="154"/>
                  <a:pt x="765" y="162"/>
                  <a:pt x="765" y="170"/>
                </a:cubicBezTo>
                <a:cubicBezTo>
                  <a:pt x="764" y="185"/>
                  <a:pt x="764" y="199"/>
                  <a:pt x="763" y="214"/>
                </a:cubicBezTo>
                <a:cubicBezTo>
                  <a:pt x="763" y="231"/>
                  <a:pt x="763" y="249"/>
                  <a:pt x="763" y="266"/>
                </a:cubicBezTo>
                <a:cubicBezTo>
                  <a:pt x="763" y="273"/>
                  <a:pt x="763" y="279"/>
                  <a:pt x="763" y="286"/>
                </a:cubicBezTo>
                <a:cubicBezTo>
                  <a:pt x="763" y="330"/>
                  <a:pt x="762" y="382"/>
                  <a:pt x="759" y="434"/>
                </a:cubicBezTo>
                <a:cubicBezTo>
                  <a:pt x="759" y="435"/>
                  <a:pt x="759" y="436"/>
                  <a:pt x="759" y="437"/>
                </a:cubicBezTo>
                <a:cubicBezTo>
                  <a:pt x="759" y="444"/>
                  <a:pt x="759" y="451"/>
                  <a:pt x="759" y="458"/>
                </a:cubicBezTo>
                <a:cubicBezTo>
                  <a:pt x="760" y="461"/>
                  <a:pt x="760" y="464"/>
                  <a:pt x="760" y="467"/>
                </a:cubicBezTo>
                <a:cubicBezTo>
                  <a:pt x="761" y="471"/>
                  <a:pt x="761" y="476"/>
                  <a:pt x="761" y="480"/>
                </a:cubicBezTo>
                <a:cubicBezTo>
                  <a:pt x="762" y="486"/>
                  <a:pt x="763" y="494"/>
                  <a:pt x="762" y="501"/>
                </a:cubicBezTo>
                <a:cubicBezTo>
                  <a:pt x="762" y="501"/>
                  <a:pt x="762" y="501"/>
                  <a:pt x="762" y="501"/>
                </a:cubicBezTo>
                <a:cubicBezTo>
                  <a:pt x="762" y="503"/>
                  <a:pt x="762" y="508"/>
                  <a:pt x="760" y="509"/>
                </a:cubicBezTo>
                <a:cubicBezTo>
                  <a:pt x="755" y="513"/>
                  <a:pt x="745" y="514"/>
                  <a:pt x="738" y="514"/>
                </a:cubicBezTo>
                <a:cubicBezTo>
                  <a:pt x="737" y="514"/>
                  <a:pt x="736" y="514"/>
                  <a:pt x="735" y="514"/>
                </a:cubicBezTo>
                <a:cubicBezTo>
                  <a:pt x="730" y="515"/>
                  <a:pt x="726" y="515"/>
                  <a:pt x="720" y="515"/>
                </a:cubicBezTo>
                <a:cubicBezTo>
                  <a:pt x="711" y="515"/>
                  <a:pt x="701" y="514"/>
                  <a:pt x="693" y="514"/>
                </a:cubicBezTo>
                <a:cubicBezTo>
                  <a:pt x="682" y="513"/>
                  <a:pt x="671" y="513"/>
                  <a:pt x="661" y="512"/>
                </a:cubicBezTo>
                <a:cubicBezTo>
                  <a:pt x="658" y="512"/>
                  <a:pt x="655" y="511"/>
                  <a:pt x="652" y="511"/>
                </a:cubicBezTo>
                <a:cubicBezTo>
                  <a:pt x="640" y="510"/>
                  <a:pt x="628" y="510"/>
                  <a:pt x="615" y="510"/>
                </a:cubicBezTo>
                <a:cubicBezTo>
                  <a:pt x="610" y="510"/>
                  <a:pt x="610" y="510"/>
                  <a:pt x="610" y="510"/>
                </a:cubicBezTo>
                <a:cubicBezTo>
                  <a:pt x="578" y="510"/>
                  <a:pt x="545" y="510"/>
                  <a:pt x="513" y="510"/>
                </a:cubicBezTo>
                <a:cubicBezTo>
                  <a:pt x="481" y="510"/>
                  <a:pt x="449" y="510"/>
                  <a:pt x="417" y="510"/>
                </a:cubicBezTo>
                <a:cubicBezTo>
                  <a:pt x="376" y="510"/>
                  <a:pt x="341" y="510"/>
                  <a:pt x="309" y="510"/>
                </a:cubicBezTo>
                <a:cubicBezTo>
                  <a:pt x="287" y="510"/>
                  <a:pt x="264" y="510"/>
                  <a:pt x="242" y="510"/>
                </a:cubicBezTo>
                <a:cubicBezTo>
                  <a:pt x="214" y="510"/>
                  <a:pt x="185" y="509"/>
                  <a:pt x="157" y="509"/>
                </a:cubicBezTo>
                <a:cubicBezTo>
                  <a:pt x="156" y="509"/>
                  <a:pt x="156" y="509"/>
                  <a:pt x="156" y="509"/>
                </a:cubicBezTo>
                <a:cubicBezTo>
                  <a:pt x="129" y="509"/>
                  <a:pt x="104" y="510"/>
                  <a:pt x="81" y="510"/>
                </a:cubicBezTo>
                <a:cubicBezTo>
                  <a:pt x="74" y="510"/>
                  <a:pt x="66" y="510"/>
                  <a:pt x="57" y="512"/>
                </a:cubicBezTo>
                <a:cubicBezTo>
                  <a:pt x="55" y="512"/>
                  <a:pt x="55" y="512"/>
                  <a:pt x="55" y="512"/>
                </a:cubicBezTo>
                <a:cubicBezTo>
                  <a:pt x="47" y="513"/>
                  <a:pt x="41" y="514"/>
                  <a:pt x="34" y="515"/>
                </a:cubicBezTo>
                <a:cubicBezTo>
                  <a:pt x="33" y="515"/>
                  <a:pt x="32" y="515"/>
                  <a:pt x="31" y="515"/>
                </a:cubicBezTo>
                <a:cubicBezTo>
                  <a:pt x="25" y="515"/>
                  <a:pt x="24" y="514"/>
                  <a:pt x="23" y="512"/>
                </a:cubicBezTo>
                <a:cubicBezTo>
                  <a:pt x="20" y="508"/>
                  <a:pt x="19" y="502"/>
                  <a:pt x="18" y="496"/>
                </a:cubicBezTo>
                <a:cubicBezTo>
                  <a:pt x="17" y="484"/>
                  <a:pt x="18" y="471"/>
                  <a:pt x="19" y="458"/>
                </a:cubicBezTo>
                <a:cubicBezTo>
                  <a:pt x="19" y="455"/>
                  <a:pt x="19" y="453"/>
                  <a:pt x="19" y="450"/>
                </a:cubicBezTo>
                <a:cubicBezTo>
                  <a:pt x="20" y="434"/>
                  <a:pt x="20" y="418"/>
                  <a:pt x="20" y="403"/>
                </a:cubicBezTo>
                <a:cubicBezTo>
                  <a:pt x="20" y="398"/>
                  <a:pt x="20" y="392"/>
                  <a:pt x="20" y="387"/>
                </a:cubicBezTo>
                <a:cubicBezTo>
                  <a:pt x="19" y="370"/>
                  <a:pt x="19" y="354"/>
                  <a:pt x="19" y="337"/>
                </a:cubicBezTo>
                <a:cubicBezTo>
                  <a:pt x="19" y="311"/>
                  <a:pt x="19" y="311"/>
                  <a:pt x="19" y="311"/>
                </a:cubicBezTo>
                <a:cubicBezTo>
                  <a:pt x="19" y="256"/>
                  <a:pt x="19" y="209"/>
                  <a:pt x="19" y="163"/>
                </a:cubicBezTo>
                <a:cubicBezTo>
                  <a:pt x="20" y="137"/>
                  <a:pt x="20" y="112"/>
                  <a:pt x="21" y="89"/>
                </a:cubicBezTo>
                <a:cubicBezTo>
                  <a:pt x="21" y="77"/>
                  <a:pt x="21" y="65"/>
                  <a:pt x="21" y="53"/>
                </a:cubicBezTo>
                <a:cubicBezTo>
                  <a:pt x="22" y="50"/>
                  <a:pt x="22" y="47"/>
                  <a:pt x="22" y="44"/>
                </a:cubicBezTo>
                <a:cubicBezTo>
                  <a:pt x="22" y="35"/>
                  <a:pt x="22" y="27"/>
                  <a:pt x="23" y="19"/>
                </a:cubicBezTo>
                <a:cubicBezTo>
                  <a:pt x="24" y="16"/>
                  <a:pt x="24" y="14"/>
                  <a:pt x="22" y="12"/>
                </a:cubicBezTo>
                <a:cubicBezTo>
                  <a:pt x="20" y="10"/>
                  <a:pt x="18" y="8"/>
                  <a:pt x="15" y="8"/>
                </a:cubicBezTo>
                <a:cubicBezTo>
                  <a:pt x="11" y="8"/>
                  <a:pt x="8" y="11"/>
                  <a:pt x="7" y="15"/>
                </a:cubicBezTo>
                <a:cubicBezTo>
                  <a:pt x="5" y="24"/>
                  <a:pt x="5" y="33"/>
                  <a:pt x="5" y="42"/>
                </a:cubicBezTo>
                <a:cubicBezTo>
                  <a:pt x="5" y="44"/>
                  <a:pt x="5" y="47"/>
                  <a:pt x="5" y="50"/>
                </a:cubicBezTo>
                <a:cubicBezTo>
                  <a:pt x="4" y="62"/>
                  <a:pt x="4" y="74"/>
                  <a:pt x="4" y="87"/>
                </a:cubicBezTo>
                <a:cubicBezTo>
                  <a:pt x="3" y="111"/>
                  <a:pt x="3" y="135"/>
                  <a:pt x="3" y="163"/>
                </a:cubicBezTo>
                <a:cubicBezTo>
                  <a:pt x="2" y="214"/>
                  <a:pt x="2" y="266"/>
                  <a:pt x="2" y="314"/>
                </a:cubicBezTo>
                <a:cubicBezTo>
                  <a:pt x="2" y="338"/>
                  <a:pt x="2" y="338"/>
                  <a:pt x="2" y="338"/>
                </a:cubicBezTo>
                <a:cubicBezTo>
                  <a:pt x="3" y="356"/>
                  <a:pt x="3" y="373"/>
                  <a:pt x="3" y="390"/>
                </a:cubicBezTo>
                <a:cubicBezTo>
                  <a:pt x="3" y="395"/>
                  <a:pt x="3" y="400"/>
                  <a:pt x="3" y="404"/>
                </a:cubicBezTo>
                <a:cubicBezTo>
                  <a:pt x="3" y="420"/>
                  <a:pt x="3" y="436"/>
                  <a:pt x="2" y="451"/>
                </a:cubicBezTo>
                <a:cubicBezTo>
                  <a:pt x="2" y="453"/>
                  <a:pt x="2" y="455"/>
                  <a:pt x="2" y="457"/>
                </a:cubicBezTo>
                <a:cubicBezTo>
                  <a:pt x="1" y="471"/>
                  <a:pt x="0" y="485"/>
                  <a:pt x="2" y="499"/>
                </a:cubicBezTo>
                <a:cubicBezTo>
                  <a:pt x="2" y="505"/>
                  <a:pt x="4" y="513"/>
                  <a:pt x="8" y="520"/>
                </a:cubicBezTo>
                <a:cubicBezTo>
                  <a:pt x="11" y="526"/>
                  <a:pt x="17" y="530"/>
                  <a:pt x="25" y="531"/>
                </a:cubicBezTo>
                <a:cubicBezTo>
                  <a:pt x="27" y="531"/>
                  <a:pt x="30" y="532"/>
                  <a:pt x="33" y="532"/>
                </a:cubicBezTo>
                <a:cubicBezTo>
                  <a:pt x="40" y="532"/>
                  <a:pt x="47" y="530"/>
                  <a:pt x="54" y="529"/>
                </a:cubicBezTo>
                <a:cubicBezTo>
                  <a:pt x="59" y="528"/>
                  <a:pt x="64" y="528"/>
                  <a:pt x="69" y="527"/>
                </a:cubicBezTo>
                <a:cubicBezTo>
                  <a:pt x="77" y="527"/>
                  <a:pt x="86" y="527"/>
                  <a:pt x="94" y="527"/>
                </a:cubicBezTo>
                <a:cubicBezTo>
                  <a:pt x="97" y="527"/>
                  <a:pt x="101" y="527"/>
                  <a:pt x="104" y="527"/>
                </a:cubicBezTo>
                <a:cubicBezTo>
                  <a:pt x="116" y="526"/>
                  <a:pt x="128" y="526"/>
                  <a:pt x="142" y="526"/>
                </a:cubicBezTo>
                <a:cubicBezTo>
                  <a:pt x="147" y="526"/>
                  <a:pt x="152" y="526"/>
                  <a:pt x="157" y="526"/>
                </a:cubicBezTo>
                <a:cubicBezTo>
                  <a:pt x="186" y="526"/>
                  <a:pt x="215" y="526"/>
                  <a:pt x="243" y="527"/>
                </a:cubicBezTo>
                <a:cubicBezTo>
                  <a:pt x="260" y="527"/>
                  <a:pt x="277" y="527"/>
                  <a:pt x="294" y="527"/>
                </a:cubicBezTo>
                <a:cubicBezTo>
                  <a:pt x="328" y="527"/>
                  <a:pt x="364" y="527"/>
                  <a:pt x="408" y="527"/>
                </a:cubicBezTo>
                <a:cubicBezTo>
                  <a:pt x="439" y="527"/>
                  <a:pt x="471" y="527"/>
                  <a:pt x="501" y="527"/>
                </a:cubicBezTo>
                <a:cubicBezTo>
                  <a:pt x="532" y="527"/>
                  <a:pt x="564" y="527"/>
                  <a:pt x="595" y="527"/>
                </a:cubicBezTo>
                <a:cubicBezTo>
                  <a:pt x="599" y="527"/>
                  <a:pt x="603" y="527"/>
                  <a:pt x="608" y="527"/>
                </a:cubicBezTo>
                <a:cubicBezTo>
                  <a:pt x="612" y="527"/>
                  <a:pt x="617" y="527"/>
                  <a:pt x="621" y="527"/>
                </a:cubicBezTo>
                <a:cubicBezTo>
                  <a:pt x="631" y="527"/>
                  <a:pt x="638" y="527"/>
                  <a:pt x="645" y="528"/>
                </a:cubicBezTo>
                <a:cubicBezTo>
                  <a:pt x="651" y="528"/>
                  <a:pt x="657" y="528"/>
                  <a:pt x="663" y="529"/>
                </a:cubicBezTo>
                <a:cubicBezTo>
                  <a:pt x="670" y="529"/>
                  <a:pt x="677" y="530"/>
                  <a:pt x="683" y="530"/>
                </a:cubicBezTo>
                <a:cubicBezTo>
                  <a:pt x="693" y="531"/>
                  <a:pt x="707" y="532"/>
                  <a:pt x="720" y="532"/>
                </a:cubicBezTo>
                <a:cubicBezTo>
                  <a:pt x="720" y="532"/>
                  <a:pt x="720" y="532"/>
                  <a:pt x="720" y="532"/>
                </a:cubicBezTo>
                <a:cubicBezTo>
                  <a:pt x="723" y="532"/>
                  <a:pt x="725" y="532"/>
                  <a:pt x="728" y="531"/>
                </a:cubicBezTo>
                <a:cubicBezTo>
                  <a:pt x="738" y="531"/>
                  <a:pt x="751" y="531"/>
                  <a:pt x="763" y="527"/>
                </a:cubicBezTo>
                <a:cubicBezTo>
                  <a:pt x="766" y="526"/>
                  <a:pt x="771" y="523"/>
                  <a:pt x="775" y="518"/>
                </a:cubicBezTo>
                <a:cubicBezTo>
                  <a:pt x="779" y="513"/>
                  <a:pt x="779" y="505"/>
                  <a:pt x="779" y="499"/>
                </a:cubicBezTo>
                <a:cubicBezTo>
                  <a:pt x="779" y="499"/>
                  <a:pt x="779" y="499"/>
                  <a:pt x="779" y="499"/>
                </a:cubicBezTo>
                <a:cubicBezTo>
                  <a:pt x="780" y="488"/>
                  <a:pt x="778" y="477"/>
                  <a:pt x="777" y="466"/>
                </a:cubicBezTo>
                <a:cubicBezTo>
                  <a:pt x="777" y="463"/>
                  <a:pt x="776" y="459"/>
                  <a:pt x="776" y="455"/>
                </a:cubicBezTo>
                <a:cubicBezTo>
                  <a:pt x="775" y="449"/>
                  <a:pt x="776" y="443"/>
                  <a:pt x="776" y="437"/>
                </a:cubicBezTo>
                <a:cubicBezTo>
                  <a:pt x="776" y="434"/>
                  <a:pt x="776" y="432"/>
                  <a:pt x="777" y="430"/>
                </a:cubicBezTo>
                <a:cubicBezTo>
                  <a:pt x="777" y="419"/>
                  <a:pt x="778" y="407"/>
                  <a:pt x="778" y="393"/>
                </a:cubicBezTo>
                <a:cubicBezTo>
                  <a:pt x="779" y="371"/>
                  <a:pt x="779" y="348"/>
                  <a:pt x="779" y="319"/>
                </a:cubicBezTo>
                <a:cubicBezTo>
                  <a:pt x="780" y="307"/>
                  <a:pt x="780" y="295"/>
                  <a:pt x="780" y="283"/>
                </a:cubicBezTo>
                <a:cubicBezTo>
                  <a:pt x="780" y="248"/>
                  <a:pt x="780" y="212"/>
                  <a:pt x="782" y="176"/>
                </a:cubicBezTo>
                <a:cubicBezTo>
                  <a:pt x="782" y="168"/>
                  <a:pt x="782" y="168"/>
                  <a:pt x="782" y="168"/>
                </a:cubicBezTo>
                <a:cubicBezTo>
                  <a:pt x="784" y="126"/>
                  <a:pt x="786" y="81"/>
                  <a:pt x="781" y="38"/>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7C4E124C-1E9D-4FAC-B41B-4CB5C92513DC}"/>
              </a:ext>
            </a:extLst>
          </p:cNvPr>
          <p:cNvSpPr>
            <a:spLocks/>
          </p:cNvSpPr>
          <p:nvPr/>
        </p:nvSpPr>
        <p:spPr bwMode="auto">
          <a:xfrm>
            <a:off x="2543624" y="4371071"/>
            <a:ext cx="1181501" cy="801824"/>
          </a:xfrm>
          <a:custGeom>
            <a:avLst/>
            <a:gdLst>
              <a:gd name="T0" fmla="*/ 775 w 786"/>
              <a:gd name="T1" fmla="*/ 7 h 532"/>
              <a:gd name="T2" fmla="*/ 733 w 786"/>
              <a:gd name="T3" fmla="*/ 0 h 532"/>
              <a:gd name="T4" fmla="*/ 469 w 786"/>
              <a:gd name="T5" fmla="*/ 6 h 532"/>
              <a:gd name="T6" fmla="*/ 29 w 786"/>
              <a:gd name="T7" fmla="*/ 15 h 532"/>
              <a:gd name="T8" fmla="*/ 337 w 786"/>
              <a:gd name="T9" fmla="*/ 23 h 532"/>
              <a:gd name="T10" fmla="*/ 436 w 786"/>
              <a:gd name="T11" fmla="*/ 23 h 532"/>
              <a:gd name="T12" fmla="*/ 609 w 786"/>
              <a:gd name="T13" fmla="*/ 20 h 532"/>
              <a:gd name="T14" fmla="*/ 736 w 786"/>
              <a:gd name="T15" fmla="*/ 17 h 532"/>
              <a:gd name="T16" fmla="*/ 766 w 786"/>
              <a:gd name="T17" fmla="*/ 145 h 532"/>
              <a:gd name="T18" fmla="*/ 763 w 786"/>
              <a:gd name="T19" fmla="*/ 214 h 532"/>
              <a:gd name="T20" fmla="*/ 763 w 786"/>
              <a:gd name="T21" fmla="*/ 286 h 532"/>
              <a:gd name="T22" fmla="*/ 759 w 786"/>
              <a:gd name="T23" fmla="*/ 437 h 532"/>
              <a:gd name="T24" fmla="*/ 760 w 786"/>
              <a:gd name="T25" fmla="*/ 467 h 532"/>
              <a:gd name="T26" fmla="*/ 762 w 786"/>
              <a:gd name="T27" fmla="*/ 501 h 532"/>
              <a:gd name="T28" fmla="*/ 760 w 786"/>
              <a:gd name="T29" fmla="*/ 509 h 532"/>
              <a:gd name="T30" fmla="*/ 735 w 786"/>
              <a:gd name="T31" fmla="*/ 514 h 532"/>
              <a:gd name="T32" fmla="*/ 693 w 786"/>
              <a:gd name="T33" fmla="*/ 514 h 532"/>
              <a:gd name="T34" fmla="*/ 652 w 786"/>
              <a:gd name="T35" fmla="*/ 511 h 532"/>
              <a:gd name="T36" fmla="*/ 610 w 786"/>
              <a:gd name="T37" fmla="*/ 510 h 532"/>
              <a:gd name="T38" fmla="*/ 417 w 786"/>
              <a:gd name="T39" fmla="*/ 510 h 532"/>
              <a:gd name="T40" fmla="*/ 242 w 786"/>
              <a:gd name="T41" fmla="*/ 510 h 532"/>
              <a:gd name="T42" fmla="*/ 156 w 786"/>
              <a:gd name="T43" fmla="*/ 509 h 532"/>
              <a:gd name="T44" fmla="*/ 57 w 786"/>
              <a:gd name="T45" fmla="*/ 512 h 532"/>
              <a:gd name="T46" fmla="*/ 34 w 786"/>
              <a:gd name="T47" fmla="*/ 515 h 532"/>
              <a:gd name="T48" fmla="*/ 23 w 786"/>
              <a:gd name="T49" fmla="*/ 512 h 532"/>
              <a:gd name="T50" fmla="*/ 19 w 786"/>
              <a:gd name="T51" fmla="*/ 458 h 532"/>
              <a:gd name="T52" fmla="*/ 20 w 786"/>
              <a:gd name="T53" fmla="*/ 403 h 532"/>
              <a:gd name="T54" fmla="*/ 19 w 786"/>
              <a:gd name="T55" fmla="*/ 337 h 532"/>
              <a:gd name="T56" fmla="*/ 19 w 786"/>
              <a:gd name="T57" fmla="*/ 163 h 532"/>
              <a:gd name="T58" fmla="*/ 21 w 786"/>
              <a:gd name="T59" fmla="*/ 53 h 532"/>
              <a:gd name="T60" fmla="*/ 23 w 786"/>
              <a:gd name="T61" fmla="*/ 19 h 532"/>
              <a:gd name="T62" fmla="*/ 15 w 786"/>
              <a:gd name="T63" fmla="*/ 8 h 532"/>
              <a:gd name="T64" fmla="*/ 5 w 786"/>
              <a:gd name="T65" fmla="*/ 42 h 532"/>
              <a:gd name="T66" fmla="*/ 4 w 786"/>
              <a:gd name="T67" fmla="*/ 87 h 532"/>
              <a:gd name="T68" fmla="*/ 2 w 786"/>
              <a:gd name="T69" fmla="*/ 314 h 532"/>
              <a:gd name="T70" fmla="*/ 3 w 786"/>
              <a:gd name="T71" fmla="*/ 390 h 532"/>
              <a:gd name="T72" fmla="*/ 2 w 786"/>
              <a:gd name="T73" fmla="*/ 451 h 532"/>
              <a:gd name="T74" fmla="*/ 2 w 786"/>
              <a:gd name="T75" fmla="*/ 499 h 532"/>
              <a:gd name="T76" fmla="*/ 25 w 786"/>
              <a:gd name="T77" fmla="*/ 531 h 532"/>
              <a:gd name="T78" fmla="*/ 54 w 786"/>
              <a:gd name="T79" fmla="*/ 529 h 532"/>
              <a:gd name="T80" fmla="*/ 94 w 786"/>
              <a:gd name="T81" fmla="*/ 527 h 532"/>
              <a:gd name="T82" fmla="*/ 142 w 786"/>
              <a:gd name="T83" fmla="*/ 526 h 532"/>
              <a:gd name="T84" fmla="*/ 243 w 786"/>
              <a:gd name="T85" fmla="*/ 527 h 532"/>
              <a:gd name="T86" fmla="*/ 408 w 786"/>
              <a:gd name="T87" fmla="*/ 527 h 532"/>
              <a:gd name="T88" fmla="*/ 595 w 786"/>
              <a:gd name="T89" fmla="*/ 527 h 532"/>
              <a:gd name="T90" fmla="*/ 621 w 786"/>
              <a:gd name="T91" fmla="*/ 527 h 532"/>
              <a:gd name="T92" fmla="*/ 663 w 786"/>
              <a:gd name="T93" fmla="*/ 529 h 532"/>
              <a:gd name="T94" fmla="*/ 720 w 786"/>
              <a:gd name="T95" fmla="*/ 532 h 532"/>
              <a:gd name="T96" fmla="*/ 728 w 786"/>
              <a:gd name="T97" fmla="*/ 531 h 532"/>
              <a:gd name="T98" fmla="*/ 775 w 786"/>
              <a:gd name="T99" fmla="*/ 518 h 532"/>
              <a:gd name="T100" fmla="*/ 779 w 786"/>
              <a:gd name="T101" fmla="*/ 499 h 532"/>
              <a:gd name="T102" fmla="*/ 776 w 786"/>
              <a:gd name="T103" fmla="*/ 455 h 532"/>
              <a:gd name="T104" fmla="*/ 777 w 786"/>
              <a:gd name="T105" fmla="*/ 430 h 532"/>
              <a:gd name="T106" fmla="*/ 779 w 786"/>
              <a:gd name="T107" fmla="*/ 319 h 532"/>
              <a:gd name="T108" fmla="*/ 782 w 786"/>
              <a:gd name="T109" fmla="*/ 176 h 532"/>
              <a:gd name="T110" fmla="*/ 781 w 786"/>
              <a:gd name="T111" fmla="*/ 3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6" h="532">
                <a:moveTo>
                  <a:pt x="781" y="38"/>
                </a:moveTo>
                <a:cubicBezTo>
                  <a:pt x="779" y="27"/>
                  <a:pt x="778" y="17"/>
                  <a:pt x="775" y="7"/>
                </a:cubicBezTo>
                <a:cubicBezTo>
                  <a:pt x="774" y="3"/>
                  <a:pt x="771" y="0"/>
                  <a:pt x="767" y="0"/>
                </a:cubicBezTo>
                <a:cubicBezTo>
                  <a:pt x="756" y="0"/>
                  <a:pt x="745" y="0"/>
                  <a:pt x="733" y="0"/>
                </a:cubicBezTo>
                <a:cubicBezTo>
                  <a:pt x="689" y="0"/>
                  <a:pt x="644" y="1"/>
                  <a:pt x="601" y="3"/>
                </a:cubicBezTo>
                <a:cubicBezTo>
                  <a:pt x="558" y="5"/>
                  <a:pt x="513" y="6"/>
                  <a:pt x="469" y="6"/>
                </a:cubicBezTo>
                <a:cubicBezTo>
                  <a:pt x="38" y="6"/>
                  <a:pt x="38" y="6"/>
                  <a:pt x="38" y="6"/>
                </a:cubicBezTo>
                <a:cubicBezTo>
                  <a:pt x="33" y="6"/>
                  <a:pt x="29" y="10"/>
                  <a:pt x="29" y="15"/>
                </a:cubicBezTo>
                <a:cubicBezTo>
                  <a:pt x="29" y="19"/>
                  <a:pt x="33" y="23"/>
                  <a:pt x="38" y="23"/>
                </a:cubicBezTo>
                <a:cubicBezTo>
                  <a:pt x="337" y="23"/>
                  <a:pt x="337" y="23"/>
                  <a:pt x="337" y="23"/>
                </a:cubicBezTo>
                <a:cubicBezTo>
                  <a:pt x="354" y="23"/>
                  <a:pt x="370" y="23"/>
                  <a:pt x="387" y="23"/>
                </a:cubicBezTo>
                <a:cubicBezTo>
                  <a:pt x="403" y="23"/>
                  <a:pt x="419" y="23"/>
                  <a:pt x="436" y="23"/>
                </a:cubicBezTo>
                <a:cubicBezTo>
                  <a:pt x="456" y="23"/>
                  <a:pt x="472" y="23"/>
                  <a:pt x="488" y="23"/>
                </a:cubicBezTo>
                <a:cubicBezTo>
                  <a:pt x="528" y="23"/>
                  <a:pt x="569" y="21"/>
                  <a:pt x="609" y="20"/>
                </a:cubicBezTo>
                <a:cubicBezTo>
                  <a:pt x="618" y="20"/>
                  <a:pt x="628" y="19"/>
                  <a:pt x="638" y="19"/>
                </a:cubicBezTo>
                <a:cubicBezTo>
                  <a:pt x="667" y="18"/>
                  <a:pt x="701" y="17"/>
                  <a:pt x="736" y="17"/>
                </a:cubicBezTo>
                <a:cubicBezTo>
                  <a:pt x="744" y="17"/>
                  <a:pt x="752" y="17"/>
                  <a:pt x="760" y="17"/>
                </a:cubicBezTo>
                <a:cubicBezTo>
                  <a:pt x="769" y="59"/>
                  <a:pt x="768" y="103"/>
                  <a:pt x="766" y="145"/>
                </a:cubicBezTo>
                <a:cubicBezTo>
                  <a:pt x="766" y="154"/>
                  <a:pt x="765" y="162"/>
                  <a:pt x="765" y="170"/>
                </a:cubicBezTo>
                <a:cubicBezTo>
                  <a:pt x="764" y="185"/>
                  <a:pt x="764" y="199"/>
                  <a:pt x="763" y="214"/>
                </a:cubicBezTo>
                <a:cubicBezTo>
                  <a:pt x="763" y="231"/>
                  <a:pt x="763" y="249"/>
                  <a:pt x="763" y="266"/>
                </a:cubicBezTo>
                <a:cubicBezTo>
                  <a:pt x="763" y="273"/>
                  <a:pt x="763" y="279"/>
                  <a:pt x="763" y="286"/>
                </a:cubicBezTo>
                <a:cubicBezTo>
                  <a:pt x="763" y="330"/>
                  <a:pt x="762" y="382"/>
                  <a:pt x="759" y="434"/>
                </a:cubicBezTo>
                <a:cubicBezTo>
                  <a:pt x="759" y="435"/>
                  <a:pt x="759" y="436"/>
                  <a:pt x="759" y="437"/>
                </a:cubicBezTo>
                <a:cubicBezTo>
                  <a:pt x="759" y="444"/>
                  <a:pt x="759" y="451"/>
                  <a:pt x="759" y="458"/>
                </a:cubicBezTo>
                <a:cubicBezTo>
                  <a:pt x="760" y="461"/>
                  <a:pt x="760" y="464"/>
                  <a:pt x="760" y="467"/>
                </a:cubicBezTo>
                <a:cubicBezTo>
                  <a:pt x="761" y="471"/>
                  <a:pt x="761" y="476"/>
                  <a:pt x="761" y="480"/>
                </a:cubicBezTo>
                <a:cubicBezTo>
                  <a:pt x="762" y="486"/>
                  <a:pt x="763" y="494"/>
                  <a:pt x="762" y="501"/>
                </a:cubicBezTo>
                <a:cubicBezTo>
                  <a:pt x="762" y="501"/>
                  <a:pt x="762" y="501"/>
                  <a:pt x="762" y="501"/>
                </a:cubicBezTo>
                <a:cubicBezTo>
                  <a:pt x="762" y="503"/>
                  <a:pt x="762" y="508"/>
                  <a:pt x="760" y="509"/>
                </a:cubicBezTo>
                <a:cubicBezTo>
                  <a:pt x="755" y="513"/>
                  <a:pt x="745" y="514"/>
                  <a:pt x="738" y="514"/>
                </a:cubicBezTo>
                <a:cubicBezTo>
                  <a:pt x="737" y="514"/>
                  <a:pt x="736" y="514"/>
                  <a:pt x="735" y="514"/>
                </a:cubicBezTo>
                <a:cubicBezTo>
                  <a:pt x="730" y="515"/>
                  <a:pt x="726" y="515"/>
                  <a:pt x="720" y="515"/>
                </a:cubicBezTo>
                <a:cubicBezTo>
                  <a:pt x="711" y="515"/>
                  <a:pt x="701" y="514"/>
                  <a:pt x="693" y="514"/>
                </a:cubicBezTo>
                <a:cubicBezTo>
                  <a:pt x="682" y="513"/>
                  <a:pt x="671" y="513"/>
                  <a:pt x="661" y="512"/>
                </a:cubicBezTo>
                <a:cubicBezTo>
                  <a:pt x="658" y="512"/>
                  <a:pt x="655" y="511"/>
                  <a:pt x="652" y="511"/>
                </a:cubicBezTo>
                <a:cubicBezTo>
                  <a:pt x="640" y="510"/>
                  <a:pt x="628" y="510"/>
                  <a:pt x="615" y="510"/>
                </a:cubicBezTo>
                <a:cubicBezTo>
                  <a:pt x="610" y="510"/>
                  <a:pt x="610" y="510"/>
                  <a:pt x="610" y="510"/>
                </a:cubicBezTo>
                <a:cubicBezTo>
                  <a:pt x="578" y="510"/>
                  <a:pt x="545" y="510"/>
                  <a:pt x="513" y="510"/>
                </a:cubicBezTo>
                <a:cubicBezTo>
                  <a:pt x="481" y="510"/>
                  <a:pt x="449" y="510"/>
                  <a:pt x="417" y="510"/>
                </a:cubicBezTo>
                <a:cubicBezTo>
                  <a:pt x="376" y="510"/>
                  <a:pt x="341" y="510"/>
                  <a:pt x="309" y="510"/>
                </a:cubicBezTo>
                <a:cubicBezTo>
                  <a:pt x="287" y="510"/>
                  <a:pt x="264" y="510"/>
                  <a:pt x="242" y="510"/>
                </a:cubicBezTo>
                <a:cubicBezTo>
                  <a:pt x="214" y="510"/>
                  <a:pt x="185" y="509"/>
                  <a:pt x="157" y="509"/>
                </a:cubicBezTo>
                <a:cubicBezTo>
                  <a:pt x="156" y="509"/>
                  <a:pt x="156" y="509"/>
                  <a:pt x="156" y="509"/>
                </a:cubicBezTo>
                <a:cubicBezTo>
                  <a:pt x="129" y="509"/>
                  <a:pt x="104" y="510"/>
                  <a:pt x="81" y="510"/>
                </a:cubicBezTo>
                <a:cubicBezTo>
                  <a:pt x="74" y="510"/>
                  <a:pt x="66" y="510"/>
                  <a:pt x="57" y="512"/>
                </a:cubicBezTo>
                <a:cubicBezTo>
                  <a:pt x="55" y="512"/>
                  <a:pt x="55" y="512"/>
                  <a:pt x="55" y="512"/>
                </a:cubicBezTo>
                <a:cubicBezTo>
                  <a:pt x="47" y="513"/>
                  <a:pt x="41" y="514"/>
                  <a:pt x="34" y="515"/>
                </a:cubicBezTo>
                <a:cubicBezTo>
                  <a:pt x="33" y="515"/>
                  <a:pt x="32" y="515"/>
                  <a:pt x="31" y="515"/>
                </a:cubicBezTo>
                <a:cubicBezTo>
                  <a:pt x="25" y="515"/>
                  <a:pt x="24" y="514"/>
                  <a:pt x="23" y="512"/>
                </a:cubicBezTo>
                <a:cubicBezTo>
                  <a:pt x="20" y="508"/>
                  <a:pt x="19" y="502"/>
                  <a:pt x="18" y="496"/>
                </a:cubicBezTo>
                <a:cubicBezTo>
                  <a:pt x="17" y="484"/>
                  <a:pt x="18" y="471"/>
                  <a:pt x="19" y="458"/>
                </a:cubicBezTo>
                <a:cubicBezTo>
                  <a:pt x="19" y="455"/>
                  <a:pt x="19" y="453"/>
                  <a:pt x="19" y="450"/>
                </a:cubicBezTo>
                <a:cubicBezTo>
                  <a:pt x="20" y="434"/>
                  <a:pt x="20" y="418"/>
                  <a:pt x="20" y="403"/>
                </a:cubicBezTo>
                <a:cubicBezTo>
                  <a:pt x="20" y="398"/>
                  <a:pt x="20" y="392"/>
                  <a:pt x="20" y="387"/>
                </a:cubicBezTo>
                <a:cubicBezTo>
                  <a:pt x="19" y="370"/>
                  <a:pt x="19" y="354"/>
                  <a:pt x="19" y="337"/>
                </a:cubicBezTo>
                <a:cubicBezTo>
                  <a:pt x="19" y="311"/>
                  <a:pt x="19" y="311"/>
                  <a:pt x="19" y="311"/>
                </a:cubicBezTo>
                <a:cubicBezTo>
                  <a:pt x="19" y="256"/>
                  <a:pt x="19" y="209"/>
                  <a:pt x="19" y="163"/>
                </a:cubicBezTo>
                <a:cubicBezTo>
                  <a:pt x="20" y="137"/>
                  <a:pt x="20" y="112"/>
                  <a:pt x="21" y="89"/>
                </a:cubicBezTo>
                <a:cubicBezTo>
                  <a:pt x="21" y="77"/>
                  <a:pt x="21" y="65"/>
                  <a:pt x="21" y="53"/>
                </a:cubicBezTo>
                <a:cubicBezTo>
                  <a:pt x="22" y="50"/>
                  <a:pt x="22" y="47"/>
                  <a:pt x="22" y="44"/>
                </a:cubicBezTo>
                <a:cubicBezTo>
                  <a:pt x="22" y="35"/>
                  <a:pt x="22" y="27"/>
                  <a:pt x="23" y="19"/>
                </a:cubicBezTo>
                <a:cubicBezTo>
                  <a:pt x="24" y="16"/>
                  <a:pt x="24" y="14"/>
                  <a:pt x="22" y="12"/>
                </a:cubicBezTo>
                <a:cubicBezTo>
                  <a:pt x="20" y="10"/>
                  <a:pt x="18" y="8"/>
                  <a:pt x="15" y="8"/>
                </a:cubicBezTo>
                <a:cubicBezTo>
                  <a:pt x="11" y="8"/>
                  <a:pt x="8" y="11"/>
                  <a:pt x="7" y="15"/>
                </a:cubicBezTo>
                <a:cubicBezTo>
                  <a:pt x="5" y="24"/>
                  <a:pt x="5" y="33"/>
                  <a:pt x="5" y="42"/>
                </a:cubicBezTo>
                <a:cubicBezTo>
                  <a:pt x="5" y="44"/>
                  <a:pt x="5" y="47"/>
                  <a:pt x="5" y="50"/>
                </a:cubicBezTo>
                <a:cubicBezTo>
                  <a:pt x="4" y="62"/>
                  <a:pt x="4" y="74"/>
                  <a:pt x="4" y="87"/>
                </a:cubicBezTo>
                <a:cubicBezTo>
                  <a:pt x="3" y="111"/>
                  <a:pt x="3" y="135"/>
                  <a:pt x="3" y="163"/>
                </a:cubicBezTo>
                <a:cubicBezTo>
                  <a:pt x="2" y="214"/>
                  <a:pt x="2" y="266"/>
                  <a:pt x="2" y="314"/>
                </a:cubicBezTo>
                <a:cubicBezTo>
                  <a:pt x="2" y="338"/>
                  <a:pt x="2" y="338"/>
                  <a:pt x="2" y="338"/>
                </a:cubicBezTo>
                <a:cubicBezTo>
                  <a:pt x="3" y="356"/>
                  <a:pt x="3" y="373"/>
                  <a:pt x="3" y="390"/>
                </a:cubicBezTo>
                <a:cubicBezTo>
                  <a:pt x="3" y="395"/>
                  <a:pt x="3" y="400"/>
                  <a:pt x="3" y="404"/>
                </a:cubicBezTo>
                <a:cubicBezTo>
                  <a:pt x="3" y="420"/>
                  <a:pt x="3" y="436"/>
                  <a:pt x="2" y="451"/>
                </a:cubicBezTo>
                <a:cubicBezTo>
                  <a:pt x="2" y="453"/>
                  <a:pt x="2" y="455"/>
                  <a:pt x="2" y="457"/>
                </a:cubicBezTo>
                <a:cubicBezTo>
                  <a:pt x="1" y="471"/>
                  <a:pt x="0" y="485"/>
                  <a:pt x="2" y="499"/>
                </a:cubicBezTo>
                <a:cubicBezTo>
                  <a:pt x="2" y="505"/>
                  <a:pt x="4" y="513"/>
                  <a:pt x="8" y="520"/>
                </a:cubicBezTo>
                <a:cubicBezTo>
                  <a:pt x="11" y="526"/>
                  <a:pt x="17" y="530"/>
                  <a:pt x="25" y="531"/>
                </a:cubicBezTo>
                <a:cubicBezTo>
                  <a:pt x="27" y="531"/>
                  <a:pt x="30" y="532"/>
                  <a:pt x="33" y="532"/>
                </a:cubicBezTo>
                <a:cubicBezTo>
                  <a:pt x="40" y="532"/>
                  <a:pt x="47" y="530"/>
                  <a:pt x="54" y="529"/>
                </a:cubicBezTo>
                <a:cubicBezTo>
                  <a:pt x="59" y="528"/>
                  <a:pt x="64" y="528"/>
                  <a:pt x="69" y="527"/>
                </a:cubicBezTo>
                <a:cubicBezTo>
                  <a:pt x="77" y="527"/>
                  <a:pt x="86" y="527"/>
                  <a:pt x="94" y="527"/>
                </a:cubicBezTo>
                <a:cubicBezTo>
                  <a:pt x="97" y="527"/>
                  <a:pt x="101" y="527"/>
                  <a:pt x="104" y="527"/>
                </a:cubicBezTo>
                <a:cubicBezTo>
                  <a:pt x="116" y="526"/>
                  <a:pt x="128" y="526"/>
                  <a:pt x="142" y="526"/>
                </a:cubicBezTo>
                <a:cubicBezTo>
                  <a:pt x="147" y="526"/>
                  <a:pt x="152" y="526"/>
                  <a:pt x="157" y="526"/>
                </a:cubicBezTo>
                <a:cubicBezTo>
                  <a:pt x="186" y="526"/>
                  <a:pt x="215" y="526"/>
                  <a:pt x="243" y="527"/>
                </a:cubicBezTo>
                <a:cubicBezTo>
                  <a:pt x="260" y="527"/>
                  <a:pt x="277" y="527"/>
                  <a:pt x="294" y="527"/>
                </a:cubicBezTo>
                <a:cubicBezTo>
                  <a:pt x="328" y="527"/>
                  <a:pt x="364" y="527"/>
                  <a:pt x="408" y="527"/>
                </a:cubicBezTo>
                <a:cubicBezTo>
                  <a:pt x="439" y="527"/>
                  <a:pt x="471" y="527"/>
                  <a:pt x="501" y="527"/>
                </a:cubicBezTo>
                <a:cubicBezTo>
                  <a:pt x="532" y="527"/>
                  <a:pt x="564" y="527"/>
                  <a:pt x="595" y="527"/>
                </a:cubicBezTo>
                <a:cubicBezTo>
                  <a:pt x="599" y="527"/>
                  <a:pt x="603" y="527"/>
                  <a:pt x="608" y="527"/>
                </a:cubicBezTo>
                <a:cubicBezTo>
                  <a:pt x="612" y="527"/>
                  <a:pt x="617" y="527"/>
                  <a:pt x="621" y="527"/>
                </a:cubicBezTo>
                <a:cubicBezTo>
                  <a:pt x="631" y="527"/>
                  <a:pt x="638" y="527"/>
                  <a:pt x="645" y="528"/>
                </a:cubicBezTo>
                <a:cubicBezTo>
                  <a:pt x="651" y="528"/>
                  <a:pt x="657" y="528"/>
                  <a:pt x="663" y="529"/>
                </a:cubicBezTo>
                <a:cubicBezTo>
                  <a:pt x="670" y="529"/>
                  <a:pt x="677" y="530"/>
                  <a:pt x="683" y="530"/>
                </a:cubicBezTo>
                <a:cubicBezTo>
                  <a:pt x="693" y="531"/>
                  <a:pt x="707" y="532"/>
                  <a:pt x="720" y="532"/>
                </a:cubicBezTo>
                <a:cubicBezTo>
                  <a:pt x="720" y="532"/>
                  <a:pt x="720" y="532"/>
                  <a:pt x="720" y="532"/>
                </a:cubicBezTo>
                <a:cubicBezTo>
                  <a:pt x="723" y="532"/>
                  <a:pt x="725" y="532"/>
                  <a:pt x="728" y="531"/>
                </a:cubicBezTo>
                <a:cubicBezTo>
                  <a:pt x="738" y="531"/>
                  <a:pt x="751" y="531"/>
                  <a:pt x="763" y="527"/>
                </a:cubicBezTo>
                <a:cubicBezTo>
                  <a:pt x="766" y="526"/>
                  <a:pt x="771" y="523"/>
                  <a:pt x="775" y="518"/>
                </a:cubicBezTo>
                <a:cubicBezTo>
                  <a:pt x="779" y="513"/>
                  <a:pt x="779" y="505"/>
                  <a:pt x="779" y="499"/>
                </a:cubicBezTo>
                <a:cubicBezTo>
                  <a:pt x="779" y="499"/>
                  <a:pt x="779" y="499"/>
                  <a:pt x="779" y="499"/>
                </a:cubicBezTo>
                <a:cubicBezTo>
                  <a:pt x="780" y="488"/>
                  <a:pt x="778" y="477"/>
                  <a:pt x="777" y="466"/>
                </a:cubicBezTo>
                <a:cubicBezTo>
                  <a:pt x="777" y="463"/>
                  <a:pt x="776" y="459"/>
                  <a:pt x="776" y="455"/>
                </a:cubicBezTo>
                <a:cubicBezTo>
                  <a:pt x="775" y="449"/>
                  <a:pt x="776" y="443"/>
                  <a:pt x="776" y="437"/>
                </a:cubicBezTo>
                <a:cubicBezTo>
                  <a:pt x="776" y="434"/>
                  <a:pt x="776" y="432"/>
                  <a:pt x="777" y="430"/>
                </a:cubicBezTo>
                <a:cubicBezTo>
                  <a:pt x="777" y="419"/>
                  <a:pt x="778" y="407"/>
                  <a:pt x="778" y="393"/>
                </a:cubicBezTo>
                <a:cubicBezTo>
                  <a:pt x="779" y="371"/>
                  <a:pt x="779" y="348"/>
                  <a:pt x="779" y="319"/>
                </a:cubicBezTo>
                <a:cubicBezTo>
                  <a:pt x="780" y="307"/>
                  <a:pt x="780" y="295"/>
                  <a:pt x="780" y="283"/>
                </a:cubicBezTo>
                <a:cubicBezTo>
                  <a:pt x="780" y="248"/>
                  <a:pt x="780" y="212"/>
                  <a:pt x="782" y="176"/>
                </a:cubicBezTo>
                <a:cubicBezTo>
                  <a:pt x="782" y="168"/>
                  <a:pt x="782" y="168"/>
                  <a:pt x="782" y="168"/>
                </a:cubicBezTo>
                <a:cubicBezTo>
                  <a:pt x="784" y="126"/>
                  <a:pt x="786" y="81"/>
                  <a:pt x="781" y="38"/>
                </a:cubicBezTo>
                <a:close/>
              </a:path>
            </a:pathLst>
          </a:custGeom>
          <a:solidFill>
            <a:schemeClr val="accent6"/>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1" name="Freeform 5">
            <a:extLst>
              <a:ext uri="{FF2B5EF4-FFF2-40B4-BE49-F238E27FC236}">
                <a16:creationId xmlns:a16="http://schemas.microsoft.com/office/drawing/2014/main" id="{10A2C365-9EA3-4B04-987C-27F04E74665E}"/>
              </a:ext>
            </a:extLst>
          </p:cNvPr>
          <p:cNvSpPr>
            <a:spLocks/>
          </p:cNvSpPr>
          <p:nvPr/>
        </p:nvSpPr>
        <p:spPr bwMode="auto">
          <a:xfrm>
            <a:off x="1197624" y="2933226"/>
            <a:ext cx="318020" cy="450281"/>
          </a:xfrm>
          <a:custGeom>
            <a:avLst/>
            <a:gdLst>
              <a:gd name="T0" fmla="*/ 63 w 90"/>
              <a:gd name="T1" fmla="*/ 48 h 128"/>
              <a:gd name="T2" fmla="*/ 31 w 90"/>
              <a:gd name="T3" fmla="*/ 36 h 128"/>
              <a:gd name="T4" fmla="*/ 63 w 90"/>
              <a:gd name="T5" fmla="*/ 13 h 128"/>
              <a:gd name="T6" fmla="*/ 63 w 90"/>
              <a:gd name="T7" fmla="*/ 1 h 128"/>
              <a:gd name="T8" fmla="*/ 19 w 90"/>
              <a:gd name="T9" fmla="*/ 48 h 128"/>
              <a:gd name="T10" fmla="*/ 54 w 90"/>
              <a:gd name="T11" fmla="*/ 59 h 128"/>
              <a:gd name="T12" fmla="*/ 70 w 90"/>
              <a:gd name="T13" fmla="*/ 93 h 128"/>
              <a:gd name="T14" fmla="*/ 14 w 90"/>
              <a:gd name="T15" fmla="*/ 87 h 128"/>
              <a:gd name="T16" fmla="*/ 2 w 90"/>
              <a:gd name="T17" fmla="*/ 90 h 128"/>
              <a:gd name="T18" fmla="*/ 88 w 90"/>
              <a:gd name="T19" fmla="*/ 82 h 128"/>
              <a:gd name="T20" fmla="*/ 63 w 90"/>
              <a:gd name="T2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28">
                <a:moveTo>
                  <a:pt x="63" y="48"/>
                </a:moveTo>
                <a:cubicBezTo>
                  <a:pt x="55" y="47"/>
                  <a:pt x="25" y="50"/>
                  <a:pt x="31" y="36"/>
                </a:cubicBezTo>
                <a:cubicBezTo>
                  <a:pt x="36" y="25"/>
                  <a:pt x="52" y="14"/>
                  <a:pt x="63" y="13"/>
                </a:cubicBezTo>
                <a:cubicBezTo>
                  <a:pt x="71" y="12"/>
                  <a:pt x="71" y="0"/>
                  <a:pt x="63" y="1"/>
                </a:cubicBezTo>
                <a:cubicBezTo>
                  <a:pt x="48" y="3"/>
                  <a:pt x="5" y="28"/>
                  <a:pt x="19" y="48"/>
                </a:cubicBezTo>
                <a:cubicBezTo>
                  <a:pt x="28" y="59"/>
                  <a:pt x="41" y="59"/>
                  <a:pt x="54" y="59"/>
                </a:cubicBezTo>
                <a:cubicBezTo>
                  <a:pt x="74" y="60"/>
                  <a:pt x="83" y="77"/>
                  <a:pt x="70" y="93"/>
                </a:cubicBezTo>
                <a:cubicBezTo>
                  <a:pt x="60" y="107"/>
                  <a:pt x="18" y="106"/>
                  <a:pt x="14" y="87"/>
                </a:cubicBezTo>
                <a:cubicBezTo>
                  <a:pt x="12" y="79"/>
                  <a:pt x="0" y="82"/>
                  <a:pt x="2" y="90"/>
                </a:cubicBezTo>
                <a:cubicBezTo>
                  <a:pt x="11" y="128"/>
                  <a:pt x="84" y="121"/>
                  <a:pt x="88" y="82"/>
                </a:cubicBezTo>
                <a:cubicBezTo>
                  <a:pt x="90" y="65"/>
                  <a:pt x="80" y="50"/>
                  <a:pt x="63" y="48"/>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2" name="Freeform 6">
            <a:extLst>
              <a:ext uri="{FF2B5EF4-FFF2-40B4-BE49-F238E27FC236}">
                <a16:creationId xmlns:a16="http://schemas.microsoft.com/office/drawing/2014/main" id="{14D3480A-361A-4413-84ED-D26C841B004E}"/>
              </a:ext>
            </a:extLst>
          </p:cNvPr>
          <p:cNvSpPr>
            <a:spLocks/>
          </p:cNvSpPr>
          <p:nvPr/>
        </p:nvSpPr>
        <p:spPr bwMode="auto">
          <a:xfrm>
            <a:off x="3341876" y="2978553"/>
            <a:ext cx="416101" cy="359630"/>
          </a:xfrm>
          <a:custGeom>
            <a:avLst/>
            <a:gdLst>
              <a:gd name="T0" fmla="*/ 104 w 118"/>
              <a:gd name="T1" fmla="*/ 8 h 102"/>
              <a:gd name="T2" fmla="*/ 80 w 118"/>
              <a:gd name="T3" fmla="*/ 78 h 102"/>
              <a:gd name="T4" fmla="*/ 61 w 118"/>
              <a:gd name="T5" fmla="*/ 50 h 102"/>
              <a:gd name="T6" fmla="*/ 52 w 118"/>
              <a:gd name="T7" fmla="*/ 50 h 102"/>
              <a:gd name="T8" fmla="*/ 36 w 118"/>
              <a:gd name="T9" fmla="*/ 76 h 102"/>
              <a:gd name="T10" fmla="*/ 14 w 118"/>
              <a:gd name="T11" fmla="*/ 8 h 102"/>
              <a:gd name="T12" fmla="*/ 3 w 118"/>
              <a:gd name="T13" fmla="*/ 11 h 102"/>
              <a:gd name="T14" fmla="*/ 29 w 118"/>
              <a:gd name="T15" fmla="*/ 96 h 102"/>
              <a:gd name="T16" fmla="*/ 40 w 118"/>
              <a:gd name="T17" fmla="*/ 98 h 102"/>
              <a:gd name="T18" fmla="*/ 56 w 118"/>
              <a:gd name="T19" fmla="*/ 63 h 102"/>
              <a:gd name="T20" fmla="*/ 76 w 118"/>
              <a:gd name="T21" fmla="*/ 97 h 102"/>
              <a:gd name="T22" fmla="*/ 87 w 118"/>
              <a:gd name="T23" fmla="*/ 96 h 102"/>
              <a:gd name="T24" fmla="*/ 115 w 118"/>
              <a:gd name="T25" fmla="*/ 14 h 102"/>
              <a:gd name="T26" fmla="*/ 104 w 118"/>
              <a:gd name="T27"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02">
                <a:moveTo>
                  <a:pt x="104" y="8"/>
                </a:moveTo>
                <a:cubicBezTo>
                  <a:pt x="94" y="31"/>
                  <a:pt x="88" y="55"/>
                  <a:pt x="80" y="78"/>
                </a:cubicBezTo>
                <a:cubicBezTo>
                  <a:pt x="75" y="68"/>
                  <a:pt x="68" y="59"/>
                  <a:pt x="61" y="50"/>
                </a:cubicBezTo>
                <a:cubicBezTo>
                  <a:pt x="58" y="48"/>
                  <a:pt x="55" y="48"/>
                  <a:pt x="52" y="50"/>
                </a:cubicBezTo>
                <a:cubicBezTo>
                  <a:pt x="44" y="57"/>
                  <a:pt x="40" y="66"/>
                  <a:pt x="36" y="76"/>
                </a:cubicBezTo>
                <a:cubicBezTo>
                  <a:pt x="29" y="53"/>
                  <a:pt x="21" y="31"/>
                  <a:pt x="14" y="8"/>
                </a:cubicBezTo>
                <a:cubicBezTo>
                  <a:pt x="12" y="0"/>
                  <a:pt x="0" y="3"/>
                  <a:pt x="3" y="11"/>
                </a:cubicBezTo>
                <a:cubicBezTo>
                  <a:pt x="11" y="40"/>
                  <a:pt x="22" y="67"/>
                  <a:pt x="29" y="96"/>
                </a:cubicBezTo>
                <a:cubicBezTo>
                  <a:pt x="30" y="101"/>
                  <a:pt x="37" y="102"/>
                  <a:pt x="40" y="98"/>
                </a:cubicBezTo>
                <a:cubicBezTo>
                  <a:pt x="45" y="86"/>
                  <a:pt x="48" y="73"/>
                  <a:pt x="56" y="63"/>
                </a:cubicBezTo>
                <a:cubicBezTo>
                  <a:pt x="64" y="74"/>
                  <a:pt x="71" y="85"/>
                  <a:pt x="76" y="97"/>
                </a:cubicBezTo>
                <a:cubicBezTo>
                  <a:pt x="78" y="102"/>
                  <a:pt x="85" y="100"/>
                  <a:pt x="87" y="96"/>
                </a:cubicBezTo>
                <a:cubicBezTo>
                  <a:pt x="97" y="69"/>
                  <a:pt x="103" y="41"/>
                  <a:pt x="115" y="14"/>
                </a:cubicBezTo>
                <a:cubicBezTo>
                  <a:pt x="118" y="7"/>
                  <a:pt x="108" y="1"/>
                  <a:pt x="104" y="8"/>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3" name="Freeform 7">
            <a:extLst>
              <a:ext uri="{FF2B5EF4-FFF2-40B4-BE49-F238E27FC236}">
                <a16:creationId xmlns:a16="http://schemas.microsoft.com/office/drawing/2014/main" id="{71315D80-08DD-4088-A0D7-A9AA7DE3E2CB}"/>
              </a:ext>
            </a:extLst>
          </p:cNvPr>
          <p:cNvSpPr>
            <a:spLocks noEditPoints="1"/>
          </p:cNvSpPr>
          <p:nvPr/>
        </p:nvSpPr>
        <p:spPr bwMode="auto">
          <a:xfrm>
            <a:off x="1197624" y="5168339"/>
            <a:ext cx="318020" cy="459197"/>
          </a:xfrm>
          <a:custGeom>
            <a:avLst/>
            <a:gdLst>
              <a:gd name="T0" fmla="*/ 59 w 90"/>
              <a:gd name="T1" fmla="*/ 25 h 130"/>
              <a:gd name="T2" fmla="*/ 1 w 90"/>
              <a:gd name="T3" fmla="*/ 49 h 130"/>
              <a:gd name="T4" fmla="*/ 5 w 90"/>
              <a:gd name="T5" fmla="*/ 57 h 130"/>
              <a:gd name="T6" fmla="*/ 2 w 90"/>
              <a:gd name="T7" fmla="*/ 74 h 130"/>
              <a:gd name="T8" fmla="*/ 8 w 90"/>
              <a:gd name="T9" fmla="*/ 110 h 130"/>
              <a:gd name="T10" fmla="*/ 74 w 90"/>
              <a:gd name="T11" fmla="*/ 95 h 130"/>
              <a:gd name="T12" fmla="*/ 59 w 90"/>
              <a:gd name="T13" fmla="*/ 25 h 130"/>
              <a:gd name="T14" fmla="*/ 63 w 90"/>
              <a:gd name="T15" fmla="*/ 89 h 130"/>
              <a:gd name="T16" fmla="*/ 16 w 90"/>
              <a:gd name="T17" fmla="*/ 95 h 130"/>
              <a:gd name="T18" fmla="*/ 22 w 90"/>
              <a:gd name="T19" fmla="*/ 52 h 130"/>
              <a:gd name="T20" fmla="*/ 15 w 90"/>
              <a:gd name="T21" fmla="*/ 43 h 130"/>
              <a:gd name="T22" fmla="*/ 28 w 90"/>
              <a:gd name="T23" fmla="*/ 28 h 130"/>
              <a:gd name="T24" fmla="*/ 58 w 90"/>
              <a:gd name="T25" fmla="*/ 43 h 130"/>
              <a:gd name="T26" fmla="*/ 63 w 90"/>
              <a:gd name="T27" fmla="*/ 8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30">
                <a:moveTo>
                  <a:pt x="59" y="25"/>
                </a:moveTo>
                <a:cubicBezTo>
                  <a:pt x="36" y="0"/>
                  <a:pt x="6" y="23"/>
                  <a:pt x="1" y="49"/>
                </a:cubicBezTo>
                <a:cubicBezTo>
                  <a:pt x="0" y="53"/>
                  <a:pt x="2" y="56"/>
                  <a:pt x="5" y="57"/>
                </a:cubicBezTo>
                <a:cubicBezTo>
                  <a:pt x="3" y="62"/>
                  <a:pt x="2" y="68"/>
                  <a:pt x="2" y="74"/>
                </a:cubicBezTo>
                <a:cubicBezTo>
                  <a:pt x="2" y="84"/>
                  <a:pt x="1" y="101"/>
                  <a:pt x="8" y="110"/>
                </a:cubicBezTo>
                <a:cubicBezTo>
                  <a:pt x="24" y="130"/>
                  <a:pt x="62" y="112"/>
                  <a:pt x="74" y="95"/>
                </a:cubicBezTo>
                <a:cubicBezTo>
                  <a:pt x="90" y="72"/>
                  <a:pt x="75" y="42"/>
                  <a:pt x="59" y="25"/>
                </a:cubicBezTo>
                <a:close/>
                <a:moveTo>
                  <a:pt x="63" y="89"/>
                </a:moveTo>
                <a:cubicBezTo>
                  <a:pt x="56" y="102"/>
                  <a:pt x="18" y="117"/>
                  <a:pt x="16" y="95"/>
                </a:cubicBezTo>
                <a:cubicBezTo>
                  <a:pt x="14" y="81"/>
                  <a:pt x="11" y="62"/>
                  <a:pt x="22" y="52"/>
                </a:cubicBezTo>
                <a:cubicBezTo>
                  <a:pt x="28" y="48"/>
                  <a:pt x="21" y="40"/>
                  <a:pt x="15" y="43"/>
                </a:cubicBezTo>
                <a:cubicBezTo>
                  <a:pt x="18" y="37"/>
                  <a:pt x="22" y="32"/>
                  <a:pt x="28" y="28"/>
                </a:cubicBezTo>
                <a:cubicBezTo>
                  <a:pt x="41" y="19"/>
                  <a:pt x="53" y="35"/>
                  <a:pt x="58" y="43"/>
                </a:cubicBezTo>
                <a:cubicBezTo>
                  <a:pt x="68" y="57"/>
                  <a:pt x="72" y="74"/>
                  <a:pt x="63" y="89"/>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4" name="Freeform 8">
            <a:extLst>
              <a:ext uri="{FF2B5EF4-FFF2-40B4-BE49-F238E27FC236}">
                <a16:creationId xmlns:a16="http://schemas.microsoft.com/office/drawing/2014/main" id="{F00FE31A-6932-42A9-8B89-E9EE8767AD83}"/>
              </a:ext>
            </a:extLst>
          </p:cNvPr>
          <p:cNvSpPr>
            <a:spLocks/>
          </p:cNvSpPr>
          <p:nvPr/>
        </p:nvSpPr>
        <p:spPr bwMode="auto">
          <a:xfrm>
            <a:off x="3354507" y="5198803"/>
            <a:ext cx="390838" cy="398267"/>
          </a:xfrm>
          <a:custGeom>
            <a:avLst/>
            <a:gdLst>
              <a:gd name="T0" fmla="*/ 104 w 111"/>
              <a:gd name="T1" fmla="*/ 3 h 113"/>
              <a:gd name="T2" fmla="*/ 61 w 111"/>
              <a:gd name="T3" fmla="*/ 6 h 113"/>
              <a:gd name="T4" fmla="*/ 49 w 111"/>
              <a:gd name="T5" fmla="*/ 8 h 113"/>
              <a:gd name="T6" fmla="*/ 6 w 111"/>
              <a:gd name="T7" fmla="*/ 23 h 113"/>
              <a:gd name="T8" fmla="*/ 13 w 111"/>
              <a:gd name="T9" fmla="*/ 34 h 113"/>
              <a:gd name="T10" fmla="*/ 49 w 111"/>
              <a:gd name="T11" fmla="*/ 20 h 113"/>
              <a:gd name="T12" fmla="*/ 47 w 111"/>
              <a:gd name="T13" fmla="*/ 85 h 113"/>
              <a:gd name="T14" fmla="*/ 59 w 111"/>
              <a:gd name="T15" fmla="*/ 110 h 113"/>
              <a:gd name="T16" fmla="*/ 60 w 111"/>
              <a:gd name="T17" fmla="*/ 99 h 113"/>
              <a:gd name="T18" fmla="*/ 59 w 111"/>
              <a:gd name="T19" fmla="*/ 95 h 113"/>
              <a:gd name="T20" fmla="*/ 59 w 111"/>
              <a:gd name="T21" fmla="*/ 85 h 113"/>
              <a:gd name="T22" fmla="*/ 59 w 111"/>
              <a:gd name="T23" fmla="*/ 67 h 113"/>
              <a:gd name="T24" fmla="*/ 61 w 111"/>
              <a:gd name="T25" fmla="*/ 18 h 113"/>
              <a:gd name="T26" fmla="*/ 104 w 111"/>
              <a:gd name="T27" fmla="*/ 15 h 113"/>
              <a:gd name="T28" fmla="*/ 104 w 111"/>
              <a:gd name="T29"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13">
                <a:moveTo>
                  <a:pt x="104" y="3"/>
                </a:moveTo>
                <a:cubicBezTo>
                  <a:pt x="90" y="4"/>
                  <a:pt x="75" y="4"/>
                  <a:pt x="61" y="6"/>
                </a:cubicBezTo>
                <a:cubicBezTo>
                  <a:pt x="59" y="0"/>
                  <a:pt x="49" y="1"/>
                  <a:pt x="49" y="8"/>
                </a:cubicBezTo>
                <a:cubicBezTo>
                  <a:pt x="34" y="10"/>
                  <a:pt x="19" y="15"/>
                  <a:pt x="6" y="23"/>
                </a:cubicBezTo>
                <a:cubicBezTo>
                  <a:pt x="0" y="27"/>
                  <a:pt x="6" y="38"/>
                  <a:pt x="13" y="34"/>
                </a:cubicBezTo>
                <a:cubicBezTo>
                  <a:pt x="24" y="27"/>
                  <a:pt x="36" y="22"/>
                  <a:pt x="49" y="20"/>
                </a:cubicBezTo>
                <a:cubicBezTo>
                  <a:pt x="48" y="42"/>
                  <a:pt x="47" y="63"/>
                  <a:pt x="47" y="85"/>
                </a:cubicBezTo>
                <a:cubicBezTo>
                  <a:pt x="47" y="93"/>
                  <a:pt x="46" y="113"/>
                  <a:pt x="59" y="110"/>
                </a:cubicBezTo>
                <a:cubicBezTo>
                  <a:pt x="65" y="108"/>
                  <a:pt x="64" y="101"/>
                  <a:pt x="60" y="99"/>
                </a:cubicBezTo>
                <a:cubicBezTo>
                  <a:pt x="60" y="98"/>
                  <a:pt x="60" y="97"/>
                  <a:pt x="59" y="95"/>
                </a:cubicBezTo>
                <a:cubicBezTo>
                  <a:pt x="59" y="92"/>
                  <a:pt x="59" y="89"/>
                  <a:pt x="59" y="85"/>
                </a:cubicBezTo>
                <a:cubicBezTo>
                  <a:pt x="59" y="79"/>
                  <a:pt x="59" y="73"/>
                  <a:pt x="59" y="67"/>
                </a:cubicBezTo>
                <a:cubicBezTo>
                  <a:pt x="60" y="51"/>
                  <a:pt x="61" y="34"/>
                  <a:pt x="61" y="18"/>
                </a:cubicBezTo>
                <a:cubicBezTo>
                  <a:pt x="75" y="16"/>
                  <a:pt x="90" y="16"/>
                  <a:pt x="104" y="15"/>
                </a:cubicBezTo>
                <a:cubicBezTo>
                  <a:pt x="111" y="15"/>
                  <a:pt x="111" y="3"/>
                  <a:pt x="104" y="3"/>
                </a:cubicBezTo>
                <a:close/>
              </a:path>
            </a:pathLst>
          </a:custGeom>
          <a:solidFill>
            <a:schemeClr val="accent4"/>
          </a:solidFill>
          <a:ln w="9525">
            <a:noFill/>
            <a:round/>
            <a:headEnd/>
            <a:tailEnd/>
          </a:ln>
        </p:spPr>
        <p:txBody>
          <a:bodyPr vert="horz" wrap="square" lIns="51449" tIns="25724" rIns="51449" bIns="25724" numCol="1" anchor="t" anchorCtr="0" compatLnSpc="1">
            <a:prstTxWarp prst="textNoShape">
              <a:avLst/>
            </a:prstTxWarp>
          </a:bodyPr>
          <a:lstStyle/>
          <a:p>
            <a:endParaRPr lang="en-US" sz="135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B462D1C-810F-430D-8974-8A7284CE243A}"/>
              </a:ext>
            </a:extLst>
          </p:cNvPr>
          <p:cNvSpPr txBox="1"/>
          <p:nvPr/>
        </p:nvSpPr>
        <p:spPr>
          <a:xfrm>
            <a:off x="4678582" y="3269514"/>
            <a:ext cx="947695"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Internal factors</a:t>
            </a:r>
          </a:p>
        </p:txBody>
      </p:sp>
      <p:sp>
        <p:nvSpPr>
          <p:cNvPr id="36" name="TextBox 35">
            <a:extLst>
              <a:ext uri="{FF2B5EF4-FFF2-40B4-BE49-F238E27FC236}">
                <a16:creationId xmlns:a16="http://schemas.microsoft.com/office/drawing/2014/main" id="{F8584E15-CF75-4709-B199-9ED0B3628D42}"/>
              </a:ext>
            </a:extLst>
          </p:cNvPr>
          <p:cNvSpPr txBox="1"/>
          <p:nvPr/>
        </p:nvSpPr>
        <p:spPr>
          <a:xfrm>
            <a:off x="4678582" y="3932194"/>
            <a:ext cx="947695"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Internal factors</a:t>
            </a:r>
          </a:p>
        </p:txBody>
      </p:sp>
      <p:sp>
        <p:nvSpPr>
          <p:cNvPr id="37" name="TextBox 36">
            <a:extLst>
              <a:ext uri="{FF2B5EF4-FFF2-40B4-BE49-F238E27FC236}">
                <a16:creationId xmlns:a16="http://schemas.microsoft.com/office/drawing/2014/main" id="{E5D3CD41-4746-4C58-A400-9D1C9F11BAA7}"/>
              </a:ext>
            </a:extLst>
          </p:cNvPr>
          <p:cNvSpPr txBox="1"/>
          <p:nvPr/>
        </p:nvSpPr>
        <p:spPr>
          <a:xfrm>
            <a:off x="4678583" y="3744435"/>
            <a:ext cx="1603481" cy="265586"/>
          </a:xfrm>
          <a:prstGeom prst="rect">
            <a:avLst/>
          </a:prstGeom>
          <a:noFill/>
        </p:spPr>
        <p:txBody>
          <a:bodyPr wrap="square" rtlCol="0">
            <a:spAutoFit/>
          </a:bodyPr>
          <a:lstStyle/>
          <a:p>
            <a:r>
              <a:rPr lang="en-US" sz="1126" dirty="0">
                <a:latin typeface="Arial" panose="020B0604020202020204" pitchFamily="34" charset="0"/>
                <a:cs typeface="Arial" panose="020B0604020202020204" pitchFamily="34" charset="0"/>
              </a:rPr>
              <a:t>Weaknesses</a:t>
            </a:r>
          </a:p>
        </p:txBody>
      </p:sp>
      <p:sp>
        <p:nvSpPr>
          <p:cNvPr id="38" name="TextBox 37">
            <a:extLst>
              <a:ext uri="{FF2B5EF4-FFF2-40B4-BE49-F238E27FC236}">
                <a16:creationId xmlns:a16="http://schemas.microsoft.com/office/drawing/2014/main" id="{579E4995-B015-4974-92E1-9C6E87ECA419}"/>
              </a:ext>
            </a:extLst>
          </p:cNvPr>
          <p:cNvSpPr txBox="1"/>
          <p:nvPr/>
        </p:nvSpPr>
        <p:spPr>
          <a:xfrm>
            <a:off x="4678582" y="4594873"/>
            <a:ext cx="60785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External</a:t>
            </a:r>
          </a:p>
        </p:txBody>
      </p:sp>
      <p:sp>
        <p:nvSpPr>
          <p:cNvPr id="39" name="TextBox 38">
            <a:extLst>
              <a:ext uri="{FF2B5EF4-FFF2-40B4-BE49-F238E27FC236}">
                <a16:creationId xmlns:a16="http://schemas.microsoft.com/office/drawing/2014/main" id="{51069F0B-B532-4B17-97FB-5BE6D09C1A49}"/>
              </a:ext>
            </a:extLst>
          </p:cNvPr>
          <p:cNvSpPr txBox="1"/>
          <p:nvPr/>
        </p:nvSpPr>
        <p:spPr>
          <a:xfrm>
            <a:off x="4678583" y="4407115"/>
            <a:ext cx="1603481" cy="265586"/>
          </a:xfrm>
          <a:prstGeom prst="rect">
            <a:avLst/>
          </a:prstGeom>
          <a:noFill/>
        </p:spPr>
        <p:txBody>
          <a:bodyPr wrap="square" rtlCol="0">
            <a:spAutoFit/>
          </a:bodyPr>
          <a:lstStyle/>
          <a:p>
            <a:r>
              <a:rPr lang="en-US" sz="1126" dirty="0">
                <a:latin typeface="Arial" panose="020B0604020202020204" pitchFamily="34" charset="0"/>
                <a:cs typeface="Arial" panose="020B0604020202020204" pitchFamily="34" charset="0"/>
              </a:rPr>
              <a:t>Opportunities</a:t>
            </a:r>
          </a:p>
        </p:txBody>
      </p:sp>
      <p:sp>
        <p:nvSpPr>
          <p:cNvPr id="40" name="TextBox 39">
            <a:extLst>
              <a:ext uri="{FF2B5EF4-FFF2-40B4-BE49-F238E27FC236}">
                <a16:creationId xmlns:a16="http://schemas.microsoft.com/office/drawing/2014/main" id="{E525CC52-B19F-4DA5-BE09-B5266B950790}"/>
              </a:ext>
            </a:extLst>
          </p:cNvPr>
          <p:cNvSpPr txBox="1"/>
          <p:nvPr/>
        </p:nvSpPr>
        <p:spPr>
          <a:xfrm>
            <a:off x="4678583" y="3081756"/>
            <a:ext cx="1603481" cy="265586"/>
          </a:xfrm>
          <a:prstGeom prst="rect">
            <a:avLst/>
          </a:prstGeom>
          <a:noFill/>
        </p:spPr>
        <p:txBody>
          <a:bodyPr wrap="square" rtlCol="0">
            <a:spAutoFit/>
          </a:bodyPr>
          <a:lstStyle/>
          <a:p>
            <a:r>
              <a:rPr lang="en-US" sz="1126" dirty="0">
                <a:latin typeface="Arial" panose="020B0604020202020204" pitchFamily="34" charset="0"/>
                <a:cs typeface="Arial" panose="020B0604020202020204" pitchFamily="34" charset="0"/>
              </a:rPr>
              <a:t>Strengths</a:t>
            </a:r>
          </a:p>
        </p:txBody>
      </p:sp>
      <p:sp>
        <p:nvSpPr>
          <p:cNvPr id="41" name="TextBox 40">
            <a:extLst>
              <a:ext uri="{FF2B5EF4-FFF2-40B4-BE49-F238E27FC236}">
                <a16:creationId xmlns:a16="http://schemas.microsoft.com/office/drawing/2014/main" id="{887E5B57-EDFE-4933-B4C1-7F5370396EA2}"/>
              </a:ext>
            </a:extLst>
          </p:cNvPr>
          <p:cNvSpPr txBox="1"/>
          <p:nvPr/>
        </p:nvSpPr>
        <p:spPr>
          <a:xfrm>
            <a:off x="4678582" y="5257553"/>
            <a:ext cx="60785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External</a:t>
            </a:r>
          </a:p>
        </p:txBody>
      </p:sp>
      <p:sp>
        <p:nvSpPr>
          <p:cNvPr id="42" name="TextBox 41">
            <a:extLst>
              <a:ext uri="{FF2B5EF4-FFF2-40B4-BE49-F238E27FC236}">
                <a16:creationId xmlns:a16="http://schemas.microsoft.com/office/drawing/2014/main" id="{657B2D3A-17A9-4589-A3BF-517792E04B7A}"/>
              </a:ext>
            </a:extLst>
          </p:cNvPr>
          <p:cNvSpPr txBox="1"/>
          <p:nvPr/>
        </p:nvSpPr>
        <p:spPr>
          <a:xfrm>
            <a:off x="4678583" y="5069795"/>
            <a:ext cx="1603481" cy="265586"/>
          </a:xfrm>
          <a:prstGeom prst="rect">
            <a:avLst/>
          </a:prstGeom>
          <a:noFill/>
        </p:spPr>
        <p:txBody>
          <a:bodyPr wrap="square" rtlCol="0">
            <a:spAutoFit/>
          </a:bodyPr>
          <a:lstStyle/>
          <a:p>
            <a:r>
              <a:rPr lang="en-US" sz="1126" dirty="0">
                <a:latin typeface="Arial" panose="020B0604020202020204" pitchFamily="34" charset="0"/>
                <a:cs typeface="Arial" panose="020B0604020202020204" pitchFamily="34" charset="0"/>
              </a:rPr>
              <a:t>Threats</a:t>
            </a:r>
          </a:p>
        </p:txBody>
      </p:sp>
      <p:cxnSp>
        <p:nvCxnSpPr>
          <p:cNvPr id="43" name="Straight Connector 42">
            <a:extLst>
              <a:ext uri="{FF2B5EF4-FFF2-40B4-BE49-F238E27FC236}">
                <a16:creationId xmlns:a16="http://schemas.microsoft.com/office/drawing/2014/main" id="{C1B55D15-50B5-4BF3-9AD0-318067ECF54A}"/>
              </a:ext>
            </a:extLst>
          </p:cNvPr>
          <p:cNvCxnSpPr/>
          <p:nvPr/>
        </p:nvCxnSpPr>
        <p:spPr>
          <a:xfrm>
            <a:off x="4609470" y="3688819"/>
            <a:ext cx="181168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1F316A-8C97-47CA-A880-4849A3EC4CEE}"/>
              </a:ext>
            </a:extLst>
          </p:cNvPr>
          <p:cNvCxnSpPr/>
          <p:nvPr/>
        </p:nvCxnSpPr>
        <p:spPr>
          <a:xfrm>
            <a:off x="4609470" y="4334165"/>
            <a:ext cx="181168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1547EF0-9BE5-434C-A633-160AE26DC243}"/>
              </a:ext>
            </a:extLst>
          </p:cNvPr>
          <p:cNvCxnSpPr/>
          <p:nvPr/>
        </p:nvCxnSpPr>
        <p:spPr>
          <a:xfrm>
            <a:off x="4609470" y="4985158"/>
            <a:ext cx="181168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43D43D2-354A-4FD3-9A76-D2A21DFEE4B5}"/>
              </a:ext>
            </a:extLst>
          </p:cNvPr>
          <p:cNvCxnSpPr/>
          <p:nvPr/>
        </p:nvCxnSpPr>
        <p:spPr>
          <a:xfrm>
            <a:off x="4603826" y="3009900"/>
            <a:ext cx="0" cy="26485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7FCBCAE-E73A-4815-9046-CBDCDDE90903}"/>
              </a:ext>
            </a:extLst>
          </p:cNvPr>
          <p:cNvSpPr/>
          <p:nvPr/>
        </p:nvSpPr>
        <p:spPr>
          <a:xfrm>
            <a:off x="1100268" y="5597070"/>
            <a:ext cx="3097323" cy="307777"/>
          </a:xfrm>
          <a:prstGeom prst="rect">
            <a:avLst/>
          </a:prstGeom>
        </p:spPr>
        <p:txBody>
          <a:bodyPr wrap="none">
            <a:spAutoFit/>
          </a:bodyPr>
          <a:lstStyle/>
          <a:p>
            <a:r>
              <a:rPr lang="en-US" dirty="0"/>
              <a:t>“Context of the educational program”</a:t>
            </a:r>
          </a:p>
        </p:txBody>
      </p:sp>
      <p:sp>
        <p:nvSpPr>
          <p:cNvPr id="50" name="Slide Number Placeholder 3">
            <a:extLst>
              <a:ext uri="{FF2B5EF4-FFF2-40B4-BE49-F238E27FC236}">
                <a16:creationId xmlns:a16="http://schemas.microsoft.com/office/drawing/2014/main" id="{AEFD46FC-1EA8-4853-A5F7-3BF93EA8E745}"/>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7</a:t>
            </a:fld>
            <a:endParaRPr lang="en-US" dirty="0"/>
          </a:p>
        </p:txBody>
      </p:sp>
      <p:pic>
        <p:nvPicPr>
          <p:cNvPr id="51" name="Graphic 50" descr="Key">
            <a:extLst>
              <a:ext uri="{FF2B5EF4-FFF2-40B4-BE49-F238E27FC236}">
                <a16:creationId xmlns:a16="http://schemas.microsoft.com/office/drawing/2014/main" id="{1BA883E8-B2A7-4317-81ED-786759C9A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359962" y="5554312"/>
            <a:ext cx="809258" cy="777522"/>
          </a:xfrm>
          <a:prstGeom prst="rect">
            <a:avLst/>
          </a:prstGeom>
          <a:scene3d>
            <a:camera prst="orthographicFront">
              <a:rot lat="300000" lon="0" rev="0"/>
            </a:camera>
            <a:lightRig rig="threePt" dir="t"/>
          </a:scene3d>
          <a:sp3d prstMaterial="matte"/>
        </p:spPr>
      </p:pic>
      <p:sp>
        <p:nvSpPr>
          <p:cNvPr id="52" name="Footer Placeholder 3">
            <a:extLst>
              <a:ext uri="{FF2B5EF4-FFF2-40B4-BE49-F238E27FC236}">
                <a16:creationId xmlns:a16="http://schemas.microsoft.com/office/drawing/2014/main" id="{9C0CA3F4-666A-3043-B343-14D1F9F67DE1}"/>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69815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311" y="2120511"/>
            <a:ext cx="2458918" cy="3140316"/>
          </a:xfrm>
        </p:spPr>
        <p:txBody>
          <a:bodyPr anchor="t">
            <a:normAutofit/>
          </a:bodyPr>
          <a:lstStyle/>
          <a:p>
            <a:pPr algn="r"/>
            <a:r>
              <a:rPr lang="en-US" sz="3038" dirty="0">
                <a:solidFill>
                  <a:schemeClr val="bg2"/>
                </a:solidFill>
              </a:rPr>
              <a:t>Developing Aims</a:t>
            </a:r>
          </a:p>
        </p:txBody>
      </p:sp>
      <p:sp>
        <p:nvSpPr>
          <p:cNvPr id="3" name="Content Placeholder 2"/>
          <p:cNvSpPr>
            <a:spLocks noGrp="1"/>
          </p:cNvSpPr>
          <p:nvPr>
            <p:ph idx="1"/>
          </p:nvPr>
        </p:nvSpPr>
        <p:spPr>
          <a:xfrm>
            <a:off x="4064638" y="532886"/>
            <a:ext cx="4347842" cy="5090674"/>
          </a:xfrm>
        </p:spPr>
        <p:txBody>
          <a:bodyPr anchor="ctr">
            <a:normAutofit/>
          </a:bodyPr>
          <a:lstStyle/>
          <a:p>
            <a:pPr marL="47625" indent="0">
              <a:buNone/>
            </a:pPr>
            <a:r>
              <a:rPr lang="en-US" sz="2000" b="1" dirty="0"/>
              <a:t>Key question: </a:t>
            </a:r>
            <a:r>
              <a:rPr lang="en-US" sz="2000" dirty="0"/>
              <a:t>Where do we want this program to be in 10 years?</a:t>
            </a:r>
          </a:p>
          <a:p>
            <a:pPr lvl="1"/>
            <a:r>
              <a:rPr lang="en-US" sz="2000" dirty="0"/>
              <a:t>AIMS are aspirational – raise the bar</a:t>
            </a:r>
          </a:p>
          <a:p>
            <a:pPr lvl="1"/>
            <a:r>
              <a:rPr lang="en-US" sz="2000" dirty="0"/>
              <a:t>AIMS are measurable – will use future APEs to track how you are doing on your AIMS</a:t>
            </a:r>
          </a:p>
          <a:p>
            <a:pPr lvl="1"/>
            <a:r>
              <a:rPr lang="en-US" sz="2000" dirty="0"/>
              <a:t>AIMS are future-oriented – what might happen in your institution over the next decade that will affect your training program</a:t>
            </a:r>
          </a:p>
          <a:p>
            <a:pPr lvl="1"/>
            <a:endParaRPr lang="en-US" sz="1013" dirty="0"/>
          </a:p>
          <a:p>
            <a:pPr lvl="1"/>
            <a:endParaRPr lang="en-US" sz="1013" dirty="0"/>
          </a:p>
        </p:txBody>
      </p:sp>
      <p:pic>
        <p:nvPicPr>
          <p:cNvPr id="6" name="Content Placeholder 5">
            <a:extLst>
              <a:ext uri="{FF2B5EF4-FFF2-40B4-BE49-F238E27FC236}">
                <a16:creationId xmlns:a16="http://schemas.microsoft.com/office/drawing/2014/main" id="{045B39C1-B384-4153-8B6C-9B353232CCBB}"/>
              </a:ext>
            </a:extLst>
          </p:cNvPr>
          <p:cNvPicPr>
            <a:picLocks noGrp="1" noChangeAspect="1"/>
          </p:cNvPicPr>
          <p:nvPr/>
        </p:nvPicPr>
        <p:blipFill>
          <a:blip r:embed="rId4"/>
          <a:stretch>
            <a:fillRect/>
          </a:stretch>
        </p:blipFill>
        <p:spPr>
          <a:xfrm>
            <a:off x="1605720" y="2973627"/>
            <a:ext cx="1142772" cy="1172074"/>
          </a:xfrm>
          <a:prstGeom prst="rect">
            <a:avLst/>
          </a:prstGeom>
        </p:spPr>
      </p:pic>
      <p:sp>
        <p:nvSpPr>
          <p:cNvPr id="8" name="Slide Number Placeholder 3">
            <a:extLst>
              <a:ext uri="{FF2B5EF4-FFF2-40B4-BE49-F238E27FC236}">
                <a16:creationId xmlns:a16="http://schemas.microsoft.com/office/drawing/2014/main" id="{61F1342F-B442-44F9-9220-03A9D90912AE}"/>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8</a:t>
            </a:fld>
            <a:endParaRPr lang="en-US" dirty="0"/>
          </a:p>
        </p:txBody>
      </p:sp>
      <p:pic>
        <p:nvPicPr>
          <p:cNvPr id="9" name="Google Shape;309;p36" descr="../../../Volumes/douglas-1/New%20Clip%20art/group_session_800_">
            <a:extLst>
              <a:ext uri="{FF2B5EF4-FFF2-40B4-BE49-F238E27FC236}">
                <a16:creationId xmlns:a16="http://schemas.microsoft.com/office/drawing/2014/main" id="{0D63F2E7-BC4F-4431-8725-82B28325025B}"/>
              </a:ext>
            </a:extLst>
          </p:cNvPr>
          <p:cNvPicPr preferRelativeResize="0"/>
          <p:nvPr/>
        </p:nvPicPr>
        <p:blipFill rotWithShape="1">
          <a:blip r:embed="rId5">
            <a:alphaModFix/>
          </a:blip>
          <a:srcRect/>
          <a:stretch/>
        </p:blipFill>
        <p:spPr>
          <a:xfrm>
            <a:off x="179916" y="3429000"/>
            <a:ext cx="4135392" cy="2583677"/>
          </a:xfrm>
          <a:prstGeom prst="rect">
            <a:avLst/>
          </a:prstGeom>
          <a:noFill/>
          <a:ln>
            <a:noFill/>
          </a:ln>
        </p:spPr>
      </p:pic>
      <p:sp>
        <p:nvSpPr>
          <p:cNvPr id="10" name="Footer Placeholder 3">
            <a:extLst>
              <a:ext uri="{FF2B5EF4-FFF2-40B4-BE49-F238E27FC236}">
                <a16:creationId xmlns:a16="http://schemas.microsoft.com/office/drawing/2014/main" id="{AD941E29-CCA9-9E4A-AEF3-C49A7AC5BF4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ustDataLst>
      <p:tags r:id="rId1"/>
    </p:custDataLst>
    <p:extLst>
      <p:ext uri="{BB962C8B-B14F-4D97-AF65-F5344CB8AC3E}">
        <p14:creationId xmlns:p14="http://schemas.microsoft.com/office/powerpoint/2010/main" val="252932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87E9-4AD8-4BEE-AE99-D55BBB5F288F}"/>
              </a:ext>
            </a:extLst>
          </p:cNvPr>
          <p:cNvSpPr>
            <a:spLocks noGrp="1"/>
          </p:cNvSpPr>
          <p:nvPr>
            <p:ph type="title"/>
          </p:nvPr>
        </p:nvSpPr>
        <p:spPr/>
        <p:txBody>
          <a:bodyPr/>
          <a:lstStyle/>
          <a:p>
            <a:r>
              <a:rPr lang="en-US" dirty="0"/>
              <a:t>Form Design</a:t>
            </a:r>
          </a:p>
        </p:txBody>
      </p:sp>
      <p:sp>
        <p:nvSpPr>
          <p:cNvPr id="4" name="Slide Number Placeholder 3">
            <a:extLst>
              <a:ext uri="{FF2B5EF4-FFF2-40B4-BE49-F238E27FC236}">
                <a16:creationId xmlns:a16="http://schemas.microsoft.com/office/drawing/2014/main" id="{80766FFA-4899-452E-BAA4-D1BE37319DE3}"/>
              </a:ext>
            </a:extLst>
          </p:cNvPr>
          <p:cNvSpPr>
            <a:spLocks noGrp="1"/>
          </p:cNvSpPr>
          <p:nvPr>
            <p:ph type="sldNum" sz="quarter" idx="12"/>
          </p:nvPr>
        </p:nvSpPr>
        <p:spPr/>
        <p:txBody>
          <a:bodyPr/>
          <a:lstStyle/>
          <a:p>
            <a:fld id="{485123A2-5151-4DF4-A180-45B2E46236E0}" type="slidenum">
              <a:rPr lang="en-US" smtClean="0"/>
              <a:t>9</a:t>
            </a:fld>
            <a:endParaRPr lang="en-US" dirty="0"/>
          </a:p>
        </p:txBody>
      </p:sp>
      <p:pic>
        <p:nvPicPr>
          <p:cNvPr id="5" name="Picture 4">
            <a:extLst>
              <a:ext uri="{FF2B5EF4-FFF2-40B4-BE49-F238E27FC236}">
                <a16:creationId xmlns:a16="http://schemas.microsoft.com/office/drawing/2014/main" id="{2A619784-1C49-4C6A-84DB-5E5FF50867AD}"/>
              </a:ext>
            </a:extLst>
          </p:cNvPr>
          <p:cNvPicPr>
            <a:picLocks noChangeAspect="1"/>
          </p:cNvPicPr>
          <p:nvPr/>
        </p:nvPicPr>
        <p:blipFill>
          <a:blip r:embed="rId2"/>
          <a:stretch>
            <a:fillRect/>
          </a:stretch>
        </p:blipFill>
        <p:spPr>
          <a:xfrm>
            <a:off x="1875974" y="1677210"/>
            <a:ext cx="2627447" cy="4519208"/>
          </a:xfrm>
          <a:prstGeom prst="rect">
            <a:avLst/>
          </a:prstGeom>
        </p:spPr>
      </p:pic>
      <p:sp>
        <p:nvSpPr>
          <p:cNvPr id="6" name="TextBox 5">
            <a:extLst>
              <a:ext uri="{FF2B5EF4-FFF2-40B4-BE49-F238E27FC236}">
                <a16:creationId xmlns:a16="http://schemas.microsoft.com/office/drawing/2014/main" id="{39C4FA4B-AE91-438E-A442-3F90D861DD8C}"/>
              </a:ext>
            </a:extLst>
          </p:cNvPr>
          <p:cNvSpPr txBox="1"/>
          <p:nvPr/>
        </p:nvSpPr>
        <p:spPr>
          <a:xfrm>
            <a:off x="4640580" y="1844040"/>
            <a:ext cx="3352800" cy="1600438"/>
          </a:xfrm>
          <a:prstGeom prst="rect">
            <a:avLst/>
          </a:prstGeom>
          <a:noFill/>
        </p:spPr>
        <p:txBody>
          <a:bodyPr wrap="square" rtlCol="0">
            <a:spAutoFit/>
          </a:bodyPr>
          <a:lstStyle/>
          <a:p>
            <a:pPr marL="342900" indent="-342900">
              <a:buAutoNum type="arabicPeriod"/>
            </a:pPr>
            <a:r>
              <a:rPr lang="en-US" dirty="0"/>
              <a:t>Possibly less intimidating</a:t>
            </a:r>
          </a:p>
          <a:p>
            <a:pPr marL="342900" indent="-342900">
              <a:buAutoNum type="arabicPeriod"/>
            </a:pPr>
            <a:r>
              <a:rPr lang="en-US" dirty="0"/>
              <a:t>Allows for each section to be reviewed and commented upon by the oversight entity (GMEC or Subcommittee of GMEC)</a:t>
            </a:r>
          </a:p>
          <a:p>
            <a:pPr marL="342900" indent="-342900">
              <a:buAutoNum type="arabicPeriod"/>
            </a:pPr>
            <a:r>
              <a:rPr lang="en-US" dirty="0"/>
              <a:t>Easily amended (insert rows or delete rows)</a:t>
            </a:r>
          </a:p>
        </p:txBody>
      </p:sp>
      <p:pic>
        <p:nvPicPr>
          <p:cNvPr id="7" name="Google Shape;94;p4" descr="../../../Volumes/douglas-1/New%20Clip%20art/group_opposite_directions_800_c">
            <a:extLst>
              <a:ext uri="{FF2B5EF4-FFF2-40B4-BE49-F238E27FC236}">
                <a16:creationId xmlns:a16="http://schemas.microsoft.com/office/drawing/2014/main" id="{172B5E27-5A7E-498A-8DD1-08C10A3F44FE}"/>
              </a:ext>
            </a:extLst>
          </p:cNvPr>
          <p:cNvPicPr preferRelativeResize="0"/>
          <p:nvPr/>
        </p:nvPicPr>
        <p:blipFill rotWithShape="1">
          <a:blip r:embed="rId3">
            <a:alphaModFix/>
          </a:blip>
          <a:srcRect/>
          <a:stretch/>
        </p:blipFill>
        <p:spPr>
          <a:xfrm>
            <a:off x="5571708" y="3171329"/>
            <a:ext cx="2732405" cy="2049145"/>
          </a:xfrm>
          <a:prstGeom prst="rect">
            <a:avLst/>
          </a:prstGeom>
          <a:noFill/>
          <a:ln>
            <a:noFill/>
          </a:ln>
        </p:spPr>
      </p:pic>
      <p:sp>
        <p:nvSpPr>
          <p:cNvPr id="8" name="Footer Placeholder 3">
            <a:extLst>
              <a:ext uri="{FF2B5EF4-FFF2-40B4-BE49-F238E27FC236}">
                <a16:creationId xmlns:a16="http://schemas.microsoft.com/office/drawing/2014/main" id="{65C34683-E48A-2941-A128-F7A942559F9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844869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ED30F97123084295FDF000082BD73D" ma:contentTypeVersion="12" ma:contentTypeDescription="Create a new document." ma:contentTypeScope="" ma:versionID="dae4186c22f994a9dc58ca7b631d80d7">
  <xsd:schema xmlns:xsd="http://www.w3.org/2001/XMLSchema" xmlns:xs="http://www.w3.org/2001/XMLSchema" xmlns:p="http://schemas.microsoft.com/office/2006/metadata/properties" xmlns:ns3="f053c616-09b9-4785-a1ca-dc3b45ffe6b2" xmlns:ns4="306e11f2-e9bc-4716-8e06-59762b0bc949" targetNamespace="http://schemas.microsoft.com/office/2006/metadata/properties" ma:root="true" ma:fieldsID="c4b922191cd3932f9c2e9476db988a13" ns3:_="" ns4:_="">
    <xsd:import namespace="f053c616-09b9-4785-a1ca-dc3b45ffe6b2"/>
    <xsd:import namespace="306e11f2-e9bc-4716-8e06-59762b0bc9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3c616-09b9-4785-a1ca-dc3b45ffe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e11f2-e9bc-4716-8e06-59762b0bc9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D8DABB-8B19-4C36-A9A5-BA6C2E83D76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BCE441-0AFF-43A7-A19B-05421CCEADAB}">
  <ds:schemaRefs>
    <ds:schemaRef ds:uri="http://schemas.microsoft.com/sharepoint/v3/contenttype/forms"/>
  </ds:schemaRefs>
</ds:datastoreItem>
</file>

<file path=customXml/itemProps3.xml><?xml version="1.0" encoding="utf-8"?>
<ds:datastoreItem xmlns:ds="http://schemas.openxmlformats.org/officeDocument/2006/customXml" ds:itemID="{FFFDE5F8-00DB-4796-8589-FDCC2FBBC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3c616-09b9-4785-a1ca-dc3b45ffe6b2"/>
    <ds:schemaRef ds:uri="306e11f2-e9bc-4716-8e06-59762b0bc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5005</TotalTime>
  <Words>2519</Words>
  <Application>Microsoft Macintosh PowerPoint</Application>
  <PresentationFormat>On-screen Show (4:3)</PresentationFormat>
  <Paragraphs>908</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Comic Sans MS</vt:lpstr>
      <vt:lpstr>Noto Sans Symbols</vt:lpstr>
      <vt:lpstr>Times New Roman</vt:lpstr>
      <vt:lpstr>Wingdings</vt:lpstr>
      <vt:lpstr>PME-2016</vt:lpstr>
      <vt:lpstr>APE Reconstructed: Meeting the New Requirements</vt:lpstr>
      <vt:lpstr>Introducing Your Presenter…</vt:lpstr>
      <vt:lpstr>Learning Objectives</vt:lpstr>
      <vt:lpstr>Annual Program Evaluation</vt:lpstr>
      <vt:lpstr>ACGME Requirements for  Action Plans</vt:lpstr>
      <vt:lpstr>Where to start…</vt:lpstr>
      <vt:lpstr>Mission, Aims, and SWOT</vt:lpstr>
      <vt:lpstr>Developing Aims</vt:lpstr>
      <vt:lpstr>Form Design</vt:lpstr>
      <vt:lpstr>Program Information</vt:lpstr>
      <vt:lpstr>Accreditation Status</vt:lpstr>
      <vt:lpstr>Program Structure Review: Curriculum</vt:lpstr>
      <vt:lpstr>Aggregate Reports of trainees/faculty</vt:lpstr>
      <vt:lpstr>Aggregate Resident &amp; Faculty Activity and Performance</vt:lpstr>
      <vt:lpstr>Aggregate Data Continued</vt:lpstr>
      <vt:lpstr>ACGME Survey Data - Trainees</vt:lpstr>
      <vt:lpstr>ACGME Survey Data –  Faculty</vt:lpstr>
      <vt:lpstr>Written Evaluations of Program</vt:lpstr>
      <vt:lpstr>Aggregate  Trainee/Faculty</vt:lpstr>
      <vt:lpstr>Program Metrics</vt:lpstr>
      <vt:lpstr>Program Metrics  Continued</vt:lpstr>
      <vt:lpstr>Final Comments</vt:lpstr>
      <vt:lpstr>Program Specifics – What Will Help You Reach Your AIMs?</vt:lpstr>
      <vt:lpstr>Executive Summary</vt:lpstr>
      <vt:lpstr>Time of Year</vt:lpstr>
      <vt:lpstr>Recommended Appendices</vt:lpstr>
      <vt:lpstr>Wrapping Up!</vt:lpstr>
      <vt:lpstr>Take Home Points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AIMs and Action Plans</dc:title>
  <dc:creator>Heather Harvey</dc:creator>
  <cp:lastModifiedBy>Douglas Knox</cp:lastModifiedBy>
  <cp:revision>35</cp:revision>
  <cp:lastPrinted>2019-09-07T18:06:21Z</cp:lastPrinted>
  <dcterms:modified xsi:type="dcterms:W3CDTF">2020-01-06T15:58:17Z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0x010100C3ED30F97123084295FDF000082BD73D</vt:lpwstr>
  </property>
</Properties>
</file>