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33"/>
  </p:notesMasterIdLst>
  <p:sldIdLst>
    <p:sldId id="375" r:id="rId2"/>
    <p:sldId id="256" r:id="rId3"/>
    <p:sldId id="400" r:id="rId4"/>
    <p:sldId id="279" r:id="rId5"/>
    <p:sldId id="318" r:id="rId6"/>
    <p:sldId id="311" r:id="rId7"/>
    <p:sldId id="315" r:id="rId8"/>
    <p:sldId id="401" r:id="rId9"/>
    <p:sldId id="316" r:id="rId10"/>
    <p:sldId id="319" r:id="rId11"/>
    <p:sldId id="320" r:id="rId12"/>
    <p:sldId id="314" r:id="rId13"/>
    <p:sldId id="323" r:id="rId14"/>
    <p:sldId id="325" r:id="rId15"/>
    <p:sldId id="301" r:id="rId16"/>
    <p:sldId id="303" r:id="rId17"/>
    <p:sldId id="304" r:id="rId18"/>
    <p:sldId id="305" r:id="rId19"/>
    <p:sldId id="306" r:id="rId20"/>
    <p:sldId id="307" r:id="rId21"/>
    <p:sldId id="308" r:id="rId22"/>
    <p:sldId id="309" r:id="rId23"/>
    <p:sldId id="299" r:id="rId24"/>
    <p:sldId id="321" r:id="rId25"/>
    <p:sldId id="322" r:id="rId26"/>
    <p:sldId id="324" r:id="rId27"/>
    <p:sldId id="326" r:id="rId28"/>
    <p:sldId id="302" r:id="rId29"/>
    <p:sldId id="286" r:id="rId30"/>
    <p:sldId id="399" r:id="rId31"/>
    <p:sldId id="397" r:id="rId32"/>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1928" y="168"/>
      </p:cViewPr>
      <p:guideLst>
        <p:guide orient="horz" pos="2160"/>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2A-4364-ADC3-502937B0F3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2A-4364-ADC3-502937B0F3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2A-4364-ADC3-502937B0F3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2A-4364-ADC3-502937B0F3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2A-4364-ADC3-502937B0F3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2A-4364-ADC3-502937B0F3AF}"/>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0-1F78-41DB-8518-710E7D573C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00-453D-950C-2809B138EE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00-453D-950C-2809B138EE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00-453D-950C-2809B138EE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00-453D-950C-2809B138EE7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300-453D-950C-2809B138EE7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300-453D-950C-2809B138EE77}"/>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0-1F78-41DB-8518-710E7D573C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D8-4E35-939C-5044842BB2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ED8-4E35-939C-5044842BB2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ED8-4E35-939C-5044842BB2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ED8-4E35-939C-5044842BB2B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ED8-4E35-939C-5044842BB2B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ED8-4E35-939C-5044842BB2B8}"/>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0-1F78-41DB-8518-710E7D573C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39782492679101E-2"/>
          <c:y val="1.6835864899475306E-2"/>
          <c:w val="0.7352619741825881"/>
          <c:h val="0.98316413510052469"/>
        </c:manualLayout>
      </c:layout>
      <c:doughnutChart>
        <c:varyColors val="1"/>
        <c:ser>
          <c:idx val="0"/>
          <c:order val="0"/>
          <c:tx>
            <c:strRef>
              <c:f>Sheet1!$B$1</c:f>
              <c:strCache>
                <c:ptCount val="1"/>
                <c:pt idx="0">
                  <c:v>Sales</c:v>
                </c:pt>
              </c:strCache>
            </c:strRef>
          </c:tx>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F4-4A6C-8F5B-03ACBA3598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F4-4A6C-8F5B-03ACBA3598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F4-4A6C-8F5B-03ACBA3598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F4-4A6C-8F5B-03ACBA3598D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F4-4A6C-8F5B-03ACBA3598D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BF4-4A6C-8F5B-03ACBA3598DF}"/>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0-1F78-41DB-8518-710E7D573C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39782492679101E-2"/>
          <c:y val="1.6835864899475306E-2"/>
          <c:w val="0.7352619741825881"/>
          <c:h val="0.98316413510052469"/>
        </c:manualLayout>
      </c:layout>
      <c:doughnutChart>
        <c:varyColors val="1"/>
        <c:ser>
          <c:idx val="0"/>
          <c:order val="0"/>
          <c:tx>
            <c:strRef>
              <c:f>Sheet1!$B$1</c:f>
              <c:strCache>
                <c:ptCount val="1"/>
                <c:pt idx="0">
                  <c:v>Sales</c:v>
                </c:pt>
              </c:strCache>
            </c:strRef>
          </c:tx>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A3-4EE9-9DA2-F1EE52BDD3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A3-4EE9-9DA2-F1EE52BDD3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A3-4EE9-9DA2-F1EE52BDD3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A3-4EE9-9DA2-F1EE52BDD3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A3-4EE9-9DA2-F1EE52BDD35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4A3-4EE9-9DA2-F1EE52BDD356}"/>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0-1F78-41DB-8518-710E7D573C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2DB53-BA4A-4E35-97DF-D100A669C0EC}"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03961B5D-4282-4EC5-A787-BB6F91DE5D56}">
      <dgm:prSet phldrT="[Text]" phldr="0"/>
      <dgm:spPr/>
      <dgm:t>
        <a:bodyPr/>
        <a:lstStyle/>
        <a:p>
          <a:pPr rtl="0"/>
          <a:r>
            <a:rPr lang="en-US" dirty="0">
              <a:latin typeface="Arial"/>
            </a:rPr>
            <a:t>Faster and</a:t>
          </a:r>
          <a:r>
            <a:rPr lang="en-US" b="0" i="0" u="none" strike="noStrike" cap="none" baseline="0" noProof="0" dirty="0">
              <a:latin typeface="Arial"/>
              <a:cs typeface="Arial"/>
            </a:rPr>
            <a:t> </a:t>
          </a:r>
          <a:r>
            <a:rPr lang="en-US" dirty="0">
              <a:latin typeface="Arial"/>
            </a:rPr>
            <a:t>accurate</a:t>
          </a:r>
          <a:r>
            <a:rPr lang="en-US" b="0" i="0" u="none" strike="noStrike" cap="none" baseline="0" noProof="0" dirty="0">
              <a:latin typeface="Arial"/>
              <a:cs typeface="Arial"/>
            </a:rPr>
            <a:t> diagnosis</a:t>
          </a:r>
          <a:endParaRPr lang="en-US" dirty="0"/>
        </a:p>
      </dgm:t>
    </dgm:pt>
    <dgm:pt modelId="{9BD94A38-D7C3-45C0-8A43-0E47E61242B3}" type="parTrans" cxnId="{5F7B8CD2-517A-4984-8345-EE8859ACF6F9}">
      <dgm:prSet/>
      <dgm:spPr/>
      <dgm:t>
        <a:bodyPr/>
        <a:lstStyle/>
        <a:p>
          <a:endParaRPr lang="en-US"/>
        </a:p>
      </dgm:t>
    </dgm:pt>
    <dgm:pt modelId="{631D302C-1B66-41B4-86BD-B4FCC0963B0C}" type="sibTrans" cxnId="{5F7B8CD2-517A-4984-8345-EE8859ACF6F9}">
      <dgm:prSet/>
      <dgm:spPr/>
      <dgm:t>
        <a:bodyPr/>
        <a:lstStyle/>
        <a:p>
          <a:endParaRPr lang="en-US"/>
        </a:p>
      </dgm:t>
    </dgm:pt>
    <dgm:pt modelId="{290D935A-6D11-4633-B1FC-8B47B28F410F}">
      <dgm:prSet phldrT="[Text]" phldr="0"/>
      <dgm:spPr/>
      <dgm:t>
        <a:bodyPr/>
        <a:lstStyle/>
        <a:p>
          <a:pPr rtl="0"/>
          <a:r>
            <a:rPr lang="en-US" dirty="0">
              <a:latin typeface="Arial"/>
            </a:rPr>
            <a:t>Error reduction due to human fatigue</a:t>
          </a:r>
          <a:endParaRPr lang="en-US" dirty="0"/>
        </a:p>
      </dgm:t>
    </dgm:pt>
    <dgm:pt modelId="{D45F327A-3220-4884-9651-3D962EB801CA}" type="parTrans" cxnId="{2E788E52-3AE4-4F2F-A96A-01EB459E8F5B}">
      <dgm:prSet/>
      <dgm:spPr/>
      <dgm:t>
        <a:bodyPr/>
        <a:lstStyle/>
        <a:p>
          <a:endParaRPr lang="en-US"/>
        </a:p>
      </dgm:t>
    </dgm:pt>
    <dgm:pt modelId="{8ECCF288-5279-4E78-A252-372FA5A036A2}" type="sibTrans" cxnId="{2E788E52-3AE4-4F2F-A96A-01EB459E8F5B}">
      <dgm:prSet/>
      <dgm:spPr/>
      <dgm:t>
        <a:bodyPr/>
        <a:lstStyle/>
        <a:p>
          <a:endParaRPr lang="en-US"/>
        </a:p>
      </dgm:t>
    </dgm:pt>
    <dgm:pt modelId="{DD90FEBF-7C8D-4D80-B880-C4C907EF445B}">
      <dgm:prSet phldrT="[Text]" phldr="0"/>
      <dgm:spPr/>
      <dgm:t>
        <a:bodyPr/>
        <a:lstStyle/>
        <a:p>
          <a:pPr rtl="0"/>
          <a:r>
            <a:rPr lang="en-US" dirty="0">
              <a:latin typeface="Arial"/>
            </a:rPr>
            <a:t>Assist and replace repetitive and labor-intensive tasks</a:t>
          </a:r>
          <a:endParaRPr lang="en-US" dirty="0"/>
        </a:p>
      </dgm:t>
    </dgm:pt>
    <dgm:pt modelId="{261E8FC1-563A-4823-A8CD-560BFBFB353E}" type="parTrans" cxnId="{CE25EB1F-D649-41BD-80FF-5C8BFDC0CCD9}">
      <dgm:prSet/>
      <dgm:spPr/>
      <dgm:t>
        <a:bodyPr/>
        <a:lstStyle/>
        <a:p>
          <a:endParaRPr lang="en-US"/>
        </a:p>
      </dgm:t>
    </dgm:pt>
    <dgm:pt modelId="{66D5E132-1B03-4FC2-ADAC-CD3CF25A4F0A}" type="sibTrans" cxnId="{CE25EB1F-D649-41BD-80FF-5C8BFDC0CCD9}">
      <dgm:prSet/>
      <dgm:spPr/>
      <dgm:t>
        <a:bodyPr/>
        <a:lstStyle/>
        <a:p>
          <a:endParaRPr lang="en-US"/>
        </a:p>
      </dgm:t>
    </dgm:pt>
    <dgm:pt modelId="{08325AE0-17F5-4DFE-A5EC-15E4033A73E6}">
      <dgm:prSet phldrT="[Text]" phldr="0"/>
      <dgm:spPr/>
      <dgm:t>
        <a:bodyPr/>
        <a:lstStyle/>
        <a:p>
          <a:pPr rtl="0"/>
          <a:r>
            <a:rPr lang="en-US" dirty="0">
              <a:latin typeface="Arial"/>
            </a:rPr>
            <a:t>Minimally invasive surgery</a:t>
          </a:r>
          <a:endParaRPr lang="en-US" dirty="0"/>
        </a:p>
      </dgm:t>
    </dgm:pt>
    <dgm:pt modelId="{509D9F87-EA35-4C97-8C1F-241EDBB3F41C}" type="parTrans" cxnId="{F7B5A65A-E984-49A2-B8FD-9A1ACF373CB1}">
      <dgm:prSet/>
      <dgm:spPr/>
      <dgm:t>
        <a:bodyPr/>
        <a:lstStyle/>
        <a:p>
          <a:endParaRPr lang="en-US"/>
        </a:p>
      </dgm:t>
    </dgm:pt>
    <dgm:pt modelId="{1A69B05A-BB8E-4554-9695-FEF64C41F694}" type="sibTrans" cxnId="{F7B5A65A-E984-49A2-B8FD-9A1ACF373CB1}">
      <dgm:prSet/>
      <dgm:spPr/>
      <dgm:t>
        <a:bodyPr/>
        <a:lstStyle/>
        <a:p>
          <a:endParaRPr lang="en-US"/>
        </a:p>
      </dgm:t>
    </dgm:pt>
    <dgm:pt modelId="{FD1BC0CF-B05D-4F55-910E-6B02DABB9615}">
      <dgm:prSet phldrT="[Text]" phldr="0"/>
      <dgm:spPr/>
      <dgm:t>
        <a:bodyPr/>
        <a:lstStyle/>
        <a:p>
          <a:pPr rtl="0"/>
          <a:r>
            <a:rPr lang="en-US" dirty="0">
              <a:latin typeface="Arial"/>
            </a:rPr>
            <a:t>Reduce mortality rates</a:t>
          </a:r>
          <a:endParaRPr lang="en-US" dirty="0"/>
        </a:p>
      </dgm:t>
    </dgm:pt>
    <dgm:pt modelId="{2A168582-9451-4419-A9D7-5D3C486218B3}" type="parTrans" cxnId="{595F6CCC-0932-4557-AF2B-C70695E9D901}">
      <dgm:prSet/>
      <dgm:spPr/>
      <dgm:t>
        <a:bodyPr/>
        <a:lstStyle/>
        <a:p>
          <a:endParaRPr lang="en-US"/>
        </a:p>
      </dgm:t>
    </dgm:pt>
    <dgm:pt modelId="{32A200E1-2D48-4E27-9A82-C942C243C98B}" type="sibTrans" cxnId="{595F6CCC-0932-4557-AF2B-C70695E9D901}">
      <dgm:prSet/>
      <dgm:spPr/>
      <dgm:t>
        <a:bodyPr/>
        <a:lstStyle/>
        <a:p>
          <a:endParaRPr lang="en-US"/>
        </a:p>
      </dgm:t>
    </dgm:pt>
    <dgm:pt modelId="{95B717D6-1E9B-43EE-A56B-190BB0E70653}" type="pres">
      <dgm:prSet presAssocID="{BDA2DB53-BA4A-4E35-97DF-D100A669C0EC}" presName="cycle" presStyleCnt="0">
        <dgm:presLayoutVars>
          <dgm:dir/>
          <dgm:resizeHandles val="exact"/>
        </dgm:presLayoutVars>
      </dgm:prSet>
      <dgm:spPr/>
    </dgm:pt>
    <dgm:pt modelId="{698372D2-BE7F-42CB-9712-13BABD86ABDE}" type="pres">
      <dgm:prSet presAssocID="{03961B5D-4282-4EC5-A787-BB6F91DE5D56}" presName="node" presStyleLbl="node1" presStyleIdx="0" presStyleCnt="5">
        <dgm:presLayoutVars>
          <dgm:bulletEnabled val="1"/>
        </dgm:presLayoutVars>
      </dgm:prSet>
      <dgm:spPr/>
    </dgm:pt>
    <dgm:pt modelId="{4F571A0D-1788-46B8-B3D9-FD36C6C925DE}" type="pres">
      <dgm:prSet presAssocID="{03961B5D-4282-4EC5-A787-BB6F91DE5D56}" presName="spNode" presStyleCnt="0"/>
      <dgm:spPr/>
    </dgm:pt>
    <dgm:pt modelId="{CD3C532C-941D-4FA7-B338-EC5527836DC2}" type="pres">
      <dgm:prSet presAssocID="{631D302C-1B66-41B4-86BD-B4FCC0963B0C}" presName="sibTrans" presStyleLbl="sibTrans1D1" presStyleIdx="0" presStyleCnt="5"/>
      <dgm:spPr/>
    </dgm:pt>
    <dgm:pt modelId="{3AEFE290-A70E-406E-A031-A7FFD283CB9F}" type="pres">
      <dgm:prSet presAssocID="{290D935A-6D11-4633-B1FC-8B47B28F410F}" presName="node" presStyleLbl="node1" presStyleIdx="1" presStyleCnt="5">
        <dgm:presLayoutVars>
          <dgm:bulletEnabled val="1"/>
        </dgm:presLayoutVars>
      </dgm:prSet>
      <dgm:spPr/>
    </dgm:pt>
    <dgm:pt modelId="{561CA6AF-A770-4B57-A4DF-58FCEC20C7EA}" type="pres">
      <dgm:prSet presAssocID="{290D935A-6D11-4633-B1FC-8B47B28F410F}" presName="spNode" presStyleCnt="0"/>
      <dgm:spPr/>
    </dgm:pt>
    <dgm:pt modelId="{7C5DF4AA-883B-45FA-93BC-C06C14BF1EBC}" type="pres">
      <dgm:prSet presAssocID="{8ECCF288-5279-4E78-A252-372FA5A036A2}" presName="sibTrans" presStyleLbl="sibTrans1D1" presStyleIdx="1" presStyleCnt="5"/>
      <dgm:spPr/>
    </dgm:pt>
    <dgm:pt modelId="{421B8E7B-889A-4E4C-8C7B-D84E955B250F}" type="pres">
      <dgm:prSet presAssocID="{DD90FEBF-7C8D-4D80-B880-C4C907EF445B}" presName="node" presStyleLbl="node1" presStyleIdx="2" presStyleCnt="5">
        <dgm:presLayoutVars>
          <dgm:bulletEnabled val="1"/>
        </dgm:presLayoutVars>
      </dgm:prSet>
      <dgm:spPr/>
    </dgm:pt>
    <dgm:pt modelId="{96EE5BEF-A184-4137-8568-9E563C227B49}" type="pres">
      <dgm:prSet presAssocID="{DD90FEBF-7C8D-4D80-B880-C4C907EF445B}" presName="spNode" presStyleCnt="0"/>
      <dgm:spPr/>
    </dgm:pt>
    <dgm:pt modelId="{13368443-9B14-4FE2-9111-30C88F703723}" type="pres">
      <dgm:prSet presAssocID="{66D5E132-1B03-4FC2-ADAC-CD3CF25A4F0A}" presName="sibTrans" presStyleLbl="sibTrans1D1" presStyleIdx="2" presStyleCnt="5"/>
      <dgm:spPr/>
    </dgm:pt>
    <dgm:pt modelId="{F547D8B4-CB58-427D-8263-3A570C964155}" type="pres">
      <dgm:prSet presAssocID="{08325AE0-17F5-4DFE-A5EC-15E4033A73E6}" presName="node" presStyleLbl="node1" presStyleIdx="3" presStyleCnt="5">
        <dgm:presLayoutVars>
          <dgm:bulletEnabled val="1"/>
        </dgm:presLayoutVars>
      </dgm:prSet>
      <dgm:spPr/>
    </dgm:pt>
    <dgm:pt modelId="{60D91A95-CD43-4B5E-911D-FBC28584C37A}" type="pres">
      <dgm:prSet presAssocID="{08325AE0-17F5-4DFE-A5EC-15E4033A73E6}" presName="spNode" presStyleCnt="0"/>
      <dgm:spPr/>
    </dgm:pt>
    <dgm:pt modelId="{772C54AD-460C-4A38-911D-B60CA6617C60}" type="pres">
      <dgm:prSet presAssocID="{1A69B05A-BB8E-4554-9695-FEF64C41F694}" presName="sibTrans" presStyleLbl="sibTrans1D1" presStyleIdx="3" presStyleCnt="5"/>
      <dgm:spPr/>
    </dgm:pt>
    <dgm:pt modelId="{3B5F2E06-8FBE-4DDB-BEA2-57B246C807BD}" type="pres">
      <dgm:prSet presAssocID="{FD1BC0CF-B05D-4F55-910E-6B02DABB9615}" presName="node" presStyleLbl="node1" presStyleIdx="4" presStyleCnt="5">
        <dgm:presLayoutVars>
          <dgm:bulletEnabled val="1"/>
        </dgm:presLayoutVars>
      </dgm:prSet>
      <dgm:spPr/>
    </dgm:pt>
    <dgm:pt modelId="{2A1C8486-753C-4743-95A2-AC931A479E99}" type="pres">
      <dgm:prSet presAssocID="{FD1BC0CF-B05D-4F55-910E-6B02DABB9615}" presName="spNode" presStyleCnt="0"/>
      <dgm:spPr/>
    </dgm:pt>
    <dgm:pt modelId="{46DB976D-7023-43A8-80D6-58C32A038FE7}" type="pres">
      <dgm:prSet presAssocID="{32A200E1-2D48-4E27-9A82-C942C243C98B}" presName="sibTrans" presStyleLbl="sibTrans1D1" presStyleIdx="4" presStyleCnt="5"/>
      <dgm:spPr/>
    </dgm:pt>
  </dgm:ptLst>
  <dgm:cxnLst>
    <dgm:cxn modelId="{F052C30D-3928-42C4-8499-7E2CFF690903}" type="presOf" srcId="{DD90FEBF-7C8D-4D80-B880-C4C907EF445B}" destId="{421B8E7B-889A-4E4C-8C7B-D84E955B250F}" srcOrd="0" destOrd="0" presId="urn:microsoft.com/office/officeart/2005/8/layout/cycle6"/>
    <dgm:cxn modelId="{59994E1F-E083-4CB4-A683-A3296F7D5B70}" type="presOf" srcId="{8ECCF288-5279-4E78-A252-372FA5A036A2}" destId="{7C5DF4AA-883B-45FA-93BC-C06C14BF1EBC}" srcOrd="0" destOrd="0" presId="urn:microsoft.com/office/officeart/2005/8/layout/cycle6"/>
    <dgm:cxn modelId="{CE25EB1F-D649-41BD-80FF-5C8BFDC0CCD9}" srcId="{BDA2DB53-BA4A-4E35-97DF-D100A669C0EC}" destId="{DD90FEBF-7C8D-4D80-B880-C4C907EF445B}" srcOrd="2" destOrd="0" parTransId="{261E8FC1-563A-4823-A8CD-560BFBFB353E}" sibTransId="{66D5E132-1B03-4FC2-ADAC-CD3CF25A4F0A}"/>
    <dgm:cxn modelId="{7F29C347-3484-4963-A375-4E6F73824812}" type="presOf" srcId="{32A200E1-2D48-4E27-9A82-C942C243C98B}" destId="{46DB976D-7023-43A8-80D6-58C32A038FE7}" srcOrd="0" destOrd="0" presId="urn:microsoft.com/office/officeart/2005/8/layout/cycle6"/>
    <dgm:cxn modelId="{2E788E52-3AE4-4F2F-A96A-01EB459E8F5B}" srcId="{BDA2DB53-BA4A-4E35-97DF-D100A669C0EC}" destId="{290D935A-6D11-4633-B1FC-8B47B28F410F}" srcOrd="1" destOrd="0" parTransId="{D45F327A-3220-4884-9651-3D962EB801CA}" sibTransId="{8ECCF288-5279-4E78-A252-372FA5A036A2}"/>
    <dgm:cxn modelId="{F7B5A65A-E984-49A2-B8FD-9A1ACF373CB1}" srcId="{BDA2DB53-BA4A-4E35-97DF-D100A669C0EC}" destId="{08325AE0-17F5-4DFE-A5EC-15E4033A73E6}" srcOrd="3" destOrd="0" parTransId="{509D9F87-EA35-4C97-8C1F-241EDBB3F41C}" sibTransId="{1A69B05A-BB8E-4554-9695-FEF64C41F694}"/>
    <dgm:cxn modelId="{FAE8615D-7FC0-4421-8F44-62E51FA83D1D}" type="presOf" srcId="{BDA2DB53-BA4A-4E35-97DF-D100A669C0EC}" destId="{95B717D6-1E9B-43EE-A56B-190BB0E70653}" srcOrd="0" destOrd="0" presId="urn:microsoft.com/office/officeart/2005/8/layout/cycle6"/>
    <dgm:cxn modelId="{BFF023AB-BE35-4B5A-8C77-53F16F2F622B}" type="presOf" srcId="{290D935A-6D11-4633-B1FC-8B47B28F410F}" destId="{3AEFE290-A70E-406E-A031-A7FFD283CB9F}" srcOrd="0" destOrd="0" presId="urn:microsoft.com/office/officeart/2005/8/layout/cycle6"/>
    <dgm:cxn modelId="{F1D59FC9-2EE2-4756-83DE-D675FAA27E22}" type="presOf" srcId="{FD1BC0CF-B05D-4F55-910E-6B02DABB9615}" destId="{3B5F2E06-8FBE-4DDB-BEA2-57B246C807BD}" srcOrd="0" destOrd="0" presId="urn:microsoft.com/office/officeart/2005/8/layout/cycle6"/>
    <dgm:cxn modelId="{541FB7C9-4099-41F7-9ECC-B8701FBBECF2}" type="presOf" srcId="{03961B5D-4282-4EC5-A787-BB6F91DE5D56}" destId="{698372D2-BE7F-42CB-9712-13BABD86ABDE}" srcOrd="0" destOrd="0" presId="urn:microsoft.com/office/officeart/2005/8/layout/cycle6"/>
    <dgm:cxn modelId="{F1C9CBCA-BF76-47EB-950B-9973F874E80F}" type="presOf" srcId="{66D5E132-1B03-4FC2-ADAC-CD3CF25A4F0A}" destId="{13368443-9B14-4FE2-9111-30C88F703723}" srcOrd="0" destOrd="0" presId="urn:microsoft.com/office/officeart/2005/8/layout/cycle6"/>
    <dgm:cxn modelId="{595F6CCC-0932-4557-AF2B-C70695E9D901}" srcId="{BDA2DB53-BA4A-4E35-97DF-D100A669C0EC}" destId="{FD1BC0CF-B05D-4F55-910E-6B02DABB9615}" srcOrd="4" destOrd="0" parTransId="{2A168582-9451-4419-A9D7-5D3C486218B3}" sibTransId="{32A200E1-2D48-4E27-9A82-C942C243C98B}"/>
    <dgm:cxn modelId="{731A49D1-9F5C-4021-854F-2C40B78889FD}" type="presOf" srcId="{1A69B05A-BB8E-4554-9695-FEF64C41F694}" destId="{772C54AD-460C-4A38-911D-B60CA6617C60}" srcOrd="0" destOrd="0" presId="urn:microsoft.com/office/officeart/2005/8/layout/cycle6"/>
    <dgm:cxn modelId="{5F7B8CD2-517A-4984-8345-EE8859ACF6F9}" srcId="{BDA2DB53-BA4A-4E35-97DF-D100A669C0EC}" destId="{03961B5D-4282-4EC5-A787-BB6F91DE5D56}" srcOrd="0" destOrd="0" parTransId="{9BD94A38-D7C3-45C0-8A43-0E47E61242B3}" sibTransId="{631D302C-1B66-41B4-86BD-B4FCC0963B0C}"/>
    <dgm:cxn modelId="{CB57A2EE-8634-442C-8318-1ED7E2426458}" type="presOf" srcId="{631D302C-1B66-41B4-86BD-B4FCC0963B0C}" destId="{CD3C532C-941D-4FA7-B338-EC5527836DC2}" srcOrd="0" destOrd="0" presId="urn:microsoft.com/office/officeart/2005/8/layout/cycle6"/>
    <dgm:cxn modelId="{AD307EFC-03E0-4B7A-8BB2-097E490B0361}" type="presOf" srcId="{08325AE0-17F5-4DFE-A5EC-15E4033A73E6}" destId="{F547D8B4-CB58-427D-8263-3A570C964155}" srcOrd="0" destOrd="0" presId="urn:microsoft.com/office/officeart/2005/8/layout/cycle6"/>
    <dgm:cxn modelId="{1AB5BB87-E012-40FA-A0A2-D62BF76E1563}" type="presParOf" srcId="{95B717D6-1E9B-43EE-A56B-190BB0E70653}" destId="{698372D2-BE7F-42CB-9712-13BABD86ABDE}" srcOrd="0" destOrd="0" presId="urn:microsoft.com/office/officeart/2005/8/layout/cycle6"/>
    <dgm:cxn modelId="{DC864AF1-B87F-4765-9840-A6AA0E18421D}" type="presParOf" srcId="{95B717D6-1E9B-43EE-A56B-190BB0E70653}" destId="{4F571A0D-1788-46B8-B3D9-FD36C6C925DE}" srcOrd="1" destOrd="0" presId="urn:microsoft.com/office/officeart/2005/8/layout/cycle6"/>
    <dgm:cxn modelId="{E94733EC-6DEB-48A3-913D-FD53BDED1B35}" type="presParOf" srcId="{95B717D6-1E9B-43EE-A56B-190BB0E70653}" destId="{CD3C532C-941D-4FA7-B338-EC5527836DC2}" srcOrd="2" destOrd="0" presId="urn:microsoft.com/office/officeart/2005/8/layout/cycle6"/>
    <dgm:cxn modelId="{000CAD0A-D6A5-4502-841C-2D5A00ADA282}" type="presParOf" srcId="{95B717D6-1E9B-43EE-A56B-190BB0E70653}" destId="{3AEFE290-A70E-406E-A031-A7FFD283CB9F}" srcOrd="3" destOrd="0" presId="urn:microsoft.com/office/officeart/2005/8/layout/cycle6"/>
    <dgm:cxn modelId="{8F24875E-808E-49EB-87DC-D25FE72757F0}" type="presParOf" srcId="{95B717D6-1E9B-43EE-A56B-190BB0E70653}" destId="{561CA6AF-A770-4B57-A4DF-58FCEC20C7EA}" srcOrd="4" destOrd="0" presId="urn:microsoft.com/office/officeart/2005/8/layout/cycle6"/>
    <dgm:cxn modelId="{15E56879-2802-4D6E-8808-74042D984636}" type="presParOf" srcId="{95B717D6-1E9B-43EE-A56B-190BB0E70653}" destId="{7C5DF4AA-883B-45FA-93BC-C06C14BF1EBC}" srcOrd="5" destOrd="0" presId="urn:microsoft.com/office/officeart/2005/8/layout/cycle6"/>
    <dgm:cxn modelId="{A783349D-D88A-45A7-B6DA-82A5CC8E2F84}" type="presParOf" srcId="{95B717D6-1E9B-43EE-A56B-190BB0E70653}" destId="{421B8E7B-889A-4E4C-8C7B-D84E955B250F}" srcOrd="6" destOrd="0" presId="urn:microsoft.com/office/officeart/2005/8/layout/cycle6"/>
    <dgm:cxn modelId="{930FD98E-BA1D-47DA-8962-AAA776C5AE1B}" type="presParOf" srcId="{95B717D6-1E9B-43EE-A56B-190BB0E70653}" destId="{96EE5BEF-A184-4137-8568-9E563C227B49}" srcOrd="7" destOrd="0" presId="urn:microsoft.com/office/officeart/2005/8/layout/cycle6"/>
    <dgm:cxn modelId="{41CC76C9-62BC-409D-A4CE-F43EB70FBEF6}" type="presParOf" srcId="{95B717D6-1E9B-43EE-A56B-190BB0E70653}" destId="{13368443-9B14-4FE2-9111-30C88F703723}" srcOrd="8" destOrd="0" presId="urn:microsoft.com/office/officeart/2005/8/layout/cycle6"/>
    <dgm:cxn modelId="{433B1955-A80C-44DC-B762-6C20E1C472EA}" type="presParOf" srcId="{95B717D6-1E9B-43EE-A56B-190BB0E70653}" destId="{F547D8B4-CB58-427D-8263-3A570C964155}" srcOrd="9" destOrd="0" presId="urn:microsoft.com/office/officeart/2005/8/layout/cycle6"/>
    <dgm:cxn modelId="{81A0CEAC-6764-4BC0-B300-4D7526712DB1}" type="presParOf" srcId="{95B717D6-1E9B-43EE-A56B-190BB0E70653}" destId="{60D91A95-CD43-4B5E-911D-FBC28584C37A}" srcOrd="10" destOrd="0" presId="urn:microsoft.com/office/officeart/2005/8/layout/cycle6"/>
    <dgm:cxn modelId="{43575EBE-7ED0-4563-AEC9-67911DE8325B}" type="presParOf" srcId="{95B717D6-1E9B-43EE-A56B-190BB0E70653}" destId="{772C54AD-460C-4A38-911D-B60CA6617C60}" srcOrd="11" destOrd="0" presId="urn:microsoft.com/office/officeart/2005/8/layout/cycle6"/>
    <dgm:cxn modelId="{0AB39D6A-110C-4E15-A4E5-EBF7B331951F}" type="presParOf" srcId="{95B717D6-1E9B-43EE-A56B-190BB0E70653}" destId="{3B5F2E06-8FBE-4DDB-BEA2-57B246C807BD}" srcOrd="12" destOrd="0" presId="urn:microsoft.com/office/officeart/2005/8/layout/cycle6"/>
    <dgm:cxn modelId="{5F9073F5-AEFB-43AD-BD11-565F154F39C3}" type="presParOf" srcId="{95B717D6-1E9B-43EE-A56B-190BB0E70653}" destId="{2A1C8486-753C-4743-95A2-AC931A479E99}" srcOrd="13" destOrd="0" presId="urn:microsoft.com/office/officeart/2005/8/layout/cycle6"/>
    <dgm:cxn modelId="{DD9CA4EC-7DC0-44AF-B3FE-E7DF1F524BD6}" type="presParOf" srcId="{95B717D6-1E9B-43EE-A56B-190BB0E70653}" destId="{46DB976D-7023-43A8-80D6-58C32A038FE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301DA-9A8C-42B7-A02B-9A6DF3379C8F}"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1CCAA984-C262-44C9-AF1B-7DE6E9A90744}">
      <dgm:prSet phldrT="[Text]" phldr="0"/>
      <dgm:spPr/>
      <dgm:t>
        <a:bodyPr/>
        <a:lstStyle/>
        <a:p>
          <a:r>
            <a:rPr lang="en-US" dirty="0">
              <a:latin typeface="Arial"/>
            </a:rPr>
            <a:t>Prediction</a:t>
          </a:r>
          <a:endParaRPr lang="en-US" dirty="0"/>
        </a:p>
      </dgm:t>
    </dgm:pt>
    <dgm:pt modelId="{7204AA9B-2544-445E-A8FF-9229B93960AF}" type="parTrans" cxnId="{E4DB3C20-C9BD-4213-8C4E-ABFD6C551ECA}">
      <dgm:prSet/>
      <dgm:spPr/>
      <dgm:t>
        <a:bodyPr/>
        <a:lstStyle/>
        <a:p>
          <a:endParaRPr lang="en-US"/>
        </a:p>
      </dgm:t>
    </dgm:pt>
    <dgm:pt modelId="{47AFE169-F242-41F8-8D0F-94BC083AAD16}" type="sibTrans" cxnId="{E4DB3C20-C9BD-4213-8C4E-ABFD6C551ECA}">
      <dgm:prSet/>
      <dgm:spPr/>
      <dgm:t>
        <a:bodyPr/>
        <a:lstStyle/>
        <a:p>
          <a:endParaRPr lang="en-US"/>
        </a:p>
      </dgm:t>
    </dgm:pt>
    <dgm:pt modelId="{811C95F0-961E-48EF-AAB8-56DD19D0B629}">
      <dgm:prSet phldrT="[Text]" phldr="0"/>
      <dgm:spPr/>
      <dgm:t>
        <a:bodyPr/>
        <a:lstStyle/>
        <a:p>
          <a:r>
            <a:rPr lang="en-US" dirty="0">
              <a:latin typeface="Arial"/>
            </a:rPr>
            <a:t>Screening</a:t>
          </a:r>
          <a:endParaRPr lang="en-US" dirty="0"/>
        </a:p>
      </dgm:t>
    </dgm:pt>
    <dgm:pt modelId="{D9C24377-AA1E-4E5F-B937-461AB9F71EE9}" type="parTrans" cxnId="{51A03025-499F-4F5A-84B0-DF600A8FE942}">
      <dgm:prSet/>
      <dgm:spPr/>
      <dgm:t>
        <a:bodyPr/>
        <a:lstStyle/>
        <a:p>
          <a:endParaRPr lang="en-US"/>
        </a:p>
      </dgm:t>
    </dgm:pt>
    <dgm:pt modelId="{A6F1DAF5-3F1E-408C-A551-B4041009A4DA}" type="sibTrans" cxnId="{51A03025-499F-4F5A-84B0-DF600A8FE942}">
      <dgm:prSet/>
      <dgm:spPr/>
      <dgm:t>
        <a:bodyPr/>
        <a:lstStyle/>
        <a:p>
          <a:endParaRPr lang="en-US"/>
        </a:p>
      </dgm:t>
    </dgm:pt>
    <dgm:pt modelId="{F9F7A9B2-04C0-4E08-B7FA-1E461D71C9DF}">
      <dgm:prSet phldrT="[Text]" phldr="0"/>
      <dgm:spPr/>
      <dgm:t>
        <a:bodyPr/>
        <a:lstStyle/>
        <a:p>
          <a:pPr rtl="0"/>
          <a:r>
            <a:rPr lang="en-US" dirty="0">
              <a:latin typeface="Arial"/>
            </a:rPr>
            <a:t>Contact alerts</a:t>
          </a:r>
          <a:endParaRPr lang="en-US" dirty="0"/>
        </a:p>
      </dgm:t>
    </dgm:pt>
    <dgm:pt modelId="{1A42E878-D204-44F2-96D0-7754F867204C}" type="parTrans" cxnId="{428C4DFF-00C0-4DC1-AA6A-25D25C27C207}">
      <dgm:prSet/>
      <dgm:spPr/>
      <dgm:t>
        <a:bodyPr/>
        <a:lstStyle/>
        <a:p>
          <a:endParaRPr lang="en-US"/>
        </a:p>
      </dgm:t>
    </dgm:pt>
    <dgm:pt modelId="{E08DE0BA-46AD-41D5-BFD5-5B77FF552308}" type="sibTrans" cxnId="{428C4DFF-00C0-4DC1-AA6A-25D25C27C207}">
      <dgm:prSet/>
      <dgm:spPr/>
      <dgm:t>
        <a:bodyPr/>
        <a:lstStyle/>
        <a:p>
          <a:endParaRPr lang="en-US"/>
        </a:p>
      </dgm:t>
    </dgm:pt>
    <dgm:pt modelId="{74B3DF2C-72A1-4C0C-AF56-DA3BF7EAD9D1}">
      <dgm:prSet phldrT="[Text]" phldr="0"/>
      <dgm:spPr/>
      <dgm:t>
        <a:bodyPr/>
        <a:lstStyle/>
        <a:p>
          <a:r>
            <a:rPr lang="en-US" dirty="0">
              <a:latin typeface="Arial"/>
            </a:rPr>
            <a:t>Diagnosis</a:t>
          </a:r>
          <a:endParaRPr lang="en-US" dirty="0"/>
        </a:p>
      </dgm:t>
    </dgm:pt>
    <dgm:pt modelId="{1322F10C-6094-4DB0-972E-6BCD8EDABB08}" type="parTrans" cxnId="{FAA1230C-5FB0-4EFB-A35D-443020CE05C7}">
      <dgm:prSet/>
      <dgm:spPr/>
      <dgm:t>
        <a:bodyPr/>
        <a:lstStyle/>
        <a:p>
          <a:endParaRPr lang="en-US"/>
        </a:p>
      </dgm:t>
    </dgm:pt>
    <dgm:pt modelId="{95C8FDD3-17E0-4B08-B97D-EBF846B43EA3}" type="sibTrans" cxnId="{FAA1230C-5FB0-4EFB-A35D-443020CE05C7}">
      <dgm:prSet/>
      <dgm:spPr/>
      <dgm:t>
        <a:bodyPr/>
        <a:lstStyle/>
        <a:p>
          <a:endParaRPr lang="en-US"/>
        </a:p>
      </dgm:t>
    </dgm:pt>
    <dgm:pt modelId="{9E308CAF-8E3A-49C8-9606-4C4918956BA1}">
      <dgm:prSet phldr="0"/>
      <dgm:spPr/>
      <dgm:t>
        <a:bodyPr/>
        <a:lstStyle/>
        <a:p>
          <a:pPr rtl="0"/>
          <a:r>
            <a:rPr lang="en-US" dirty="0">
              <a:latin typeface="Arial"/>
            </a:rPr>
            <a:t>Drug discovery</a:t>
          </a:r>
        </a:p>
      </dgm:t>
    </dgm:pt>
    <dgm:pt modelId="{DEC24785-1416-4B84-95C2-55C5E08812E8}" type="parTrans" cxnId="{D68E34BC-6DE0-4339-9AD3-B792848A8DEF}">
      <dgm:prSet/>
      <dgm:spPr/>
      <dgm:t>
        <a:bodyPr/>
        <a:lstStyle/>
        <a:p>
          <a:endParaRPr lang="en-US"/>
        </a:p>
      </dgm:t>
    </dgm:pt>
    <dgm:pt modelId="{FF8E57F3-9D10-4B10-B2D5-D2FF96014DE1}" type="sibTrans" cxnId="{D68E34BC-6DE0-4339-9AD3-B792848A8DEF}">
      <dgm:prSet/>
      <dgm:spPr/>
      <dgm:t>
        <a:bodyPr/>
        <a:lstStyle/>
        <a:p>
          <a:endParaRPr lang="en-US"/>
        </a:p>
      </dgm:t>
    </dgm:pt>
    <dgm:pt modelId="{4695FE9C-2987-4299-A7D8-8356D69AB983}" type="pres">
      <dgm:prSet presAssocID="{54A301DA-9A8C-42B7-A02B-9A6DF3379C8F}" presName="Name0" presStyleCnt="0">
        <dgm:presLayoutVars>
          <dgm:dir/>
          <dgm:resizeHandles val="exact"/>
        </dgm:presLayoutVars>
      </dgm:prSet>
      <dgm:spPr/>
    </dgm:pt>
    <dgm:pt modelId="{50794562-8AA8-42CA-B83A-8455EFF37643}" type="pres">
      <dgm:prSet presAssocID="{1CCAA984-C262-44C9-AF1B-7DE6E9A90744}" presName="Name5" presStyleLbl="vennNode1" presStyleIdx="0" presStyleCnt="5">
        <dgm:presLayoutVars>
          <dgm:bulletEnabled val="1"/>
        </dgm:presLayoutVars>
      </dgm:prSet>
      <dgm:spPr/>
    </dgm:pt>
    <dgm:pt modelId="{376DB87A-0AFC-4C98-A91C-8782CDDA0420}" type="pres">
      <dgm:prSet presAssocID="{47AFE169-F242-41F8-8D0F-94BC083AAD16}" presName="space" presStyleCnt="0"/>
      <dgm:spPr/>
    </dgm:pt>
    <dgm:pt modelId="{4318BDF8-D0E0-470A-8D86-B49055A84BFE}" type="pres">
      <dgm:prSet presAssocID="{811C95F0-961E-48EF-AAB8-56DD19D0B629}" presName="Name5" presStyleLbl="vennNode1" presStyleIdx="1" presStyleCnt="5">
        <dgm:presLayoutVars>
          <dgm:bulletEnabled val="1"/>
        </dgm:presLayoutVars>
      </dgm:prSet>
      <dgm:spPr/>
    </dgm:pt>
    <dgm:pt modelId="{A15D937A-F1F4-41F8-AFA1-E0CAF1FB140F}" type="pres">
      <dgm:prSet presAssocID="{A6F1DAF5-3F1E-408C-A551-B4041009A4DA}" presName="space" presStyleCnt="0"/>
      <dgm:spPr/>
    </dgm:pt>
    <dgm:pt modelId="{0BAB426F-790E-45AE-A4CB-446EEBEE156F}" type="pres">
      <dgm:prSet presAssocID="{F9F7A9B2-04C0-4E08-B7FA-1E461D71C9DF}" presName="Name5" presStyleLbl="vennNode1" presStyleIdx="2" presStyleCnt="5">
        <dgm:presLayoutVars>
          <dgm:bulletEnabled val="1"/>
        </dgm:presLayoutVars>
      </dgm:prSet>
      <dgm:spPr/>
    </dgm:pt>
    <dgm:pt modelId="{8D4415E8-12A9-45C3-AD4A-5007D240F7C2}" type="pres">
      <dgm:prSet presAssocID="{E08DE0BA-46AD-41D5-BFD5-5B77FF552308}" presName="space" presStyleCnt="0"/>
      <dgm:spPr/>
    </dgm:pt>
    <dgm:pt modelId="{8DE61C76-B8DA-4C7E-90B3-C99C488146EB}" type="pres">
      <dgm:prSet presAssocID="{74B3DF2C-72A1-4C0C-AF56-DA3BF7EAD9D1}" presName="Name5" presStyleLbl="vennNode1" presStyleIdx="3" presStyleCnt="5">
        <dgm:presLayoutVars>
          <dgm:bulletEnabled val="1"/>
        </dgm:presLayoutVars>
      </dgm:prSet>
      <dgm:spPr/>
    </dgm:pt>
    <dgm:pt modelId="{7558B54B-5993-4C96-B709-D5D01A828B3D}" type="pres">
      <dgm:prSet presAssocID="{95C8FDD3-17E0-4B08-B97D-EBF846B43EA3}" presName="space" presStyleCnt="0"/>
      <dgm:spPr/>
    </dgm:pt>
    <dgm:pt modelId="{D5CF8BB6-FC05-42B8-A558-7683514B6442}" type="pres">
      <dgm:prSet presAssocID="{9E308CAF-8E3A-49C8-9606-4C4918956BA1}" presName="Name5" presStyleLbl="vennNode1" presStyleIdx="4" presStyleCnt="5">
        <dgm:presLayoutVars>
          <dgm:bulletEnabled val="1"/>
        </dgm:presLayoutVars>
      </dgm:prSet>
      <dgm:spPr/>
    </dgm:pt>
  </dgm:ptLst>
  <dgm:cxnLst>
    <dgm:cxn modelId="{FAA1230C-5FB0-4EFB-A35D-443020CE05C7}" srcId="{54A301DA-9A8C-42B7-A02B-9A6DF3379C8F}" destId="{74B3DF2C-72A1-4C0C-AF56-DA3BF7EAD9D1}" srcOrd="3" destOrd="0" parTransId="{1322F10C-6094-4DB0-972E-6BCD8EDABB08}" sibTransId="{95C8FDD3-17E0-4B08-B97D-EBF846B43EA3}"/>
    <dgm:cxn modelId="{82480D1E-7C30-4CBC-8DF9-627B3AA3960A}" type="presOf" srcId="{9E308CAF-8E3A-49C8-9606-4C4918956BA1}" destId="{D5CF8BB6-FC05-42B8-A558-7683514B6442}" srcOrd="0" destOrd="0" presId="urn:microsoft.com/office/officeart/2005/8/layout/venn3"/>
    <dgm:cxn modelId="{E4DB3C20-C9BD-4213-8C4E-ABFD6C551ECA}" srcId="{54A301DA-9A8C-42B7-A02B-9A6DF3379C8F}" destId="{1CCAA984-C262-44C9-AF1B-7DE6E9A90744}" srcOrd="0" destOrd="0" parTransId="{7204AA9B-2544-445E-A8FF-9229B93960AF}" sibTransId="{47AFE169-F242-41F8-8D0F-94BC083AAD16}"/>
    <dgm:cxn modelId="{5D473822-A17B-4668-A520-F2B1278569F9}" type="presOf" srcId="{811C95F0-961E-48EF-AAB8-56DD19D0B629}" destId="{4318BDF8-D0E0-470A-8D86-B49055A84BFE}" srcOrd="0" destOrd="0" presId="urn:microsoft.com/office/officeart/2005/8/layout/venn3"/>
    <dgm:cxn modelId="{51A03025-499F-4F5A-84B0-DF600A8FE942}" srcId="{54A301DA-9A8C-42B7-A02B-9A6DF3379C8F}" destId="{811C95F0-961E-48EF-AAB8-56DD19D0B629}" srcOrd="1" destOrd="0" parTransId="{D9C24377-AA1E-4E5F-B937-461AB9F71EE9}" sibTransId="{A6F1DAF5-3F1E-408C-A551-B4041009A4DA}"/>
    <dgm:cxn modelId="{30635132-96D3-4FAA-9A64-359C9C38A8C6}" type="presOf" srcId="{74B3DF2C-72A1-4C0C-AF56-DA3BF7EAD9D1}" destId="{8DE61C76-B8DA-4C7E-90B3-C99C488146EB}" srcOrd="0" destOrd="0" presId="urn:microsoft.com/office/officeart/2005/8/layout/venn3"/>
    <dgm:cxn modelId="{C4928347-3D7C-478A-AC0D-15229947B8F0}" type="presOf" srcId="{1CCAA984-C262-44C9-AF1B-7DE6E9A90744}" destId="{50794562-8AA8-42CA-B83A-8455EFF37643}" srcOrd="0" destOrd="0" presId="urn:microsoft.com/office/officeart/2005/8/layout/venn3"/>
    <dgm:cxn modelId="{311CDE9F-B21B-440A-96C7-7BB97677EBB6}" type="presOf" srcId="{F9F7A9B2-04C0-4E08-B7FA-1E461D71C9DF}" destId="{0BAB426F-790E-45AE-A4CB-446EEBEE156F}" srcOrd="0" destOrd="0" presId="urn:microsoft.com/office/officeart/2005/8/layout/venn3"/>
    <dgm:cxn modelId="{DD47D8AD-2419-47A6-A848-6C036CBEB8BD}" type="presOf" srcId="{54A301DA-9A8C-42B7-A02B-9A6DF3379C8F}" destId="{4695FE9C-2987-4299-A7D8-8356D69AB983}" srcOrd="0" destOrd="0" presId="urn:microsoft.com/office/officeart/2005/8/layout/venn3"/>
    <dgm:cxn modelId="{D68E34BC-6DE0-4339-9AD3-B792848A8DEF}" srcId="{54A301DA-9A8C-42B7-A02B-9A6DF3379C8F}" destId="{9E308CAF-8E3A-49C8-9606-4C4918956BA1}" srcOrd="4" destOrd="0" parTransId="{DEC24785-1416-4B84-95C2-55C5E08812E8}" sibTransId="{FF8E57F3-9D10-4B10-B2D5-D2FF96014DE1}"/>
    <dgm:cxn modelId="{428C4DFF-00C0-4DC1-AA6A-25D25C27C207}" srcId="{54A301DA-9A8C-42B7-A02B-9A6DF3379C8F}" destId="{F9F7A9B2-04C0-4E08-B7FA-1E461D71C9DF}" srcOrd="2" destOrd="0" parTransId="{1A42E878-D204-44F2-96D0-7754F867204C}" sibTransId="{E08DE0BA-46AD-41D5-BFD5-5B77FF552308}"/>
    <dgm:cxn modelId="{2238D509-656C-4B67-A4B8-99099C0BD50F}" type="presParOf" srcId="{4695FE9C-2987-4299-A7D8-8356D69AB983}" destId="{50794562-8AA8-42CA-B83A-8455EFF37643}" srcOrd="0" destOrd="0" presId="urn:microsoft.com/office/officeart/2005/8/layout/venn3"/>
    <dgm:cxn modelId="{A71D8878-A92B-413C-B982-D920FAB1EC6D}" type="presParOf" srcId="{4695FE9C-2987-4299-A7D8-8356D69AB983}" destId="{376DB87A-0AFC-4C98-A91C-8782CDDA0420}" srcOrd="1" destOrd="0" presId="urn:microsoft.com/office/officeart/2005/8/layout/venn3"/>
    <dgm:cxn modelId="{A4B1541C-09F5-4F2A-A8CB-14A63EB4A554}" type="presParOf" srcId="{4695FE9C-2987-4299-A7D8-8356D69AB983}" destId="{4318BDF8-D0E0-470A-8D86-B49055A84BFE}" srcOrd="2" destOrd="0" presId="urn:microsoft.com/office/officeart/2005/8/layout/venn3"/>
    <dgm:cxn modelId="{A1E7EBD3-7158-43EC-ABD8-A0579CC8C82A}" type="presParOf" srcId="{4695FE9C-2987-4299-A7D8-8356D69AB983}" destId="{A15D937A-F1F4-41F8-AFA1-E0CAF1FB140F}" srcOrd="3" destOrd="0" presId="urn:microsoft.com/office/officeart/2005/8/layout/venn3"/>
    <dgm:cxn modelId="{A746EC1B-35FA-4244-B65D-93058274FF30}" type="presParOf" srcId="{4695FE9C-2987-4299-A7D8-8356D69AB983}" destId="{0BAB426F-790E-45AE-A4CB-446EEBEE156F}" srcOrd="4" destOrd="0" presId="urn:microsoft.com/office/officeart/2005/8/layout/venn3"/>
    <dgm:cxn modelId="{D23F04EF-0639-4042-89E9-CC3B471E5F9D}" type="presParOf" srcId="{4695FE9C-2987-4299-A7D8-8356D69AB983}" destId="{8D4415E8-12A9-45C3-AD4A-5007D240F7C2}" srcOrd="5" destOrd="0" presId="urn:microsoft.com/office/officeart/2005/8/layout/venn3"/>
    <dgm:cxn modelId="{6CD6257D-1500-4766-A9EA-2F396A27297B}" type="presParOf" srcId="{4695FE9C-2987-4299-A7D8-8356D69AB983}" destId="{8DE61C76-B8DA-4C7E-90B3-C99C488146EB}" srcOrd="6" destOrd="0" presId="urn:microsoft.com/office/officeart/2005/8/layout/venn3"/>
    <dgm:cxn modelId="{0F451D94-88AC-4C3D-AF5F-5709F38D7143}" type="presParOf" srcId="{4695FE9C-2987-4299-A7D8-8356D69AB983}" destId="{7558B54B-5993-4C96-B709-D5D01A828B3D}" srcOrd="7" destOrd="0" presId="urn:microsoft.com/office/officeart/2005/8/layout/venn3"/>
    <dgm:cxn modelId="{AC151FA4-DEA3-4AB9-9631-666C44C789CB}" type="presParOf" srcId="{4695FE9C-2987-4299-A7D8-8356D69AB983}" destId="{D5CF8BB6-FC05-42B8-A558-7683514B6442}"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03A6C-6660-4EFA-B934-B829EC759905}"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en-US"/>
        </a:p>
      </dgm:t>
    </dgm:pt>
    <dgm:pt modelId="{E197442E-E587-4014-AF63-5EFED4F47FDC}">
      <dgm:prSet phldrT="[Text]" phldr="0"/>
      <dgm:spPr/>
      <dgm:t>
        <a:bodyPr/>
        <a:lstStyle/>
        <a:p>
          <a:pPr rtl="0"/>
          <a:r>
            <a:rPr lang="en-US" dirty="0">
              <a:latin typeface="Arial"/>
            </a:rPr>
            <a:t>Information</a:t>
          </a:r>
          <a:r>
            <a:rPr lang="en-US" b="0" i="0" u="none" strike="noStrike" cap="none" baseline="0" noProof="0" dirty="0">
              <a:latin typeface="Arial"/>
              <a:cs typeface="Arial"/>
            </a:rPr>
            <a:t> acquisition</a:t>
          </a:r>
          <a:endParaRPr lang="en-US" dirty="0"/>
        </a:p>
      </dgm:t>
    </dgm:pt>
    <dgm:pt modelId="{EEE2B532-E58B-4FB8-A2EC-569AA84EE90E}" type="parTrans" cxnId="{7A4D9EB1-B070-48E1-B460-A8B97D9FE008}">
      <dgm:prSet/>
      <dgm:spPr/>
      <dgm:t>
        <a:bodyPr/>
        <a:lstStyle/>
        <a:p>
          <a:endParaRPr lang="en-US"/>
        </a:p>
      </dgm:t>
    </dgm:pt>
    <dgm:pt modelId="{6AA2B8B0-F76F-4FBA-B700-98CDE2BF2B54}" type="sibTrans" cxnId="{7A4D9EB1-B070-48E1-B460-A8B97D9FE008}">
      <dgm:prSet/>
      <dgm:spPr/>
      <dgm:t>
        <a:bodyPr/>
        <a:lstStyle/>
        <a:p>
          <a:endParaRPr lang="en-US" dirty="0"/>
        </a:p>
      </dgm:t>
    </dgm:pt>
    <dgm:pt modelId="{AB55572F-1717-464E-928D-29722F6BC920}">
      <dgm:prSet phldrT="[Text]" phldr="0"/>
      <dgm:spPr/>
      <dgm:t>
        <a:bodyPr/>
        <a:lstStyle/>
        <a:p>
          <a:r>
            <a:rPr lang="en-US" dirty="0">
              <a:latin typeface="Arial"/>
            </a:rPr>
            <a:t>Memorization</a:t>
          </a:r>
          <a:endParaRPr lang="en-US" dirty="0"/>
        </a:p>
      </dgm:t>
    </dgm:pt>
    <dgm:pt modelId="{716DE0ED-2E01-43C1-8CC0-623DA1BDCAC0}" type="parTrans" cxnId="{DDD16CA4-2B8E-4595-9EDF-E398E467B261}">
      <dgm:prSet/>
      <dgm:spPr/>
      <dgm:t>
        <a:bodyPr/>
        <a:lstStyle/>
        <a:p>
          <a:endParaRPr lang="en-US"/>
        </a:p>
      </dgm:t>
    </dgm:pt>
    <dgm:pt modelId="{4DA37361-3E66-4DD0-8068-8308F21EF4F1}" type="sibTrans" cxnId="{DDD16CA4-2B8E-4595-9EDF-E398E467B261}">
      <dgm:prSet/>
      <dgm:spPr/>
      <dgm:t>
        <a:bodyPr/>
        <a:lstStyle/>
        <a:p>
          <a:endParaRPr lang="en-US"/>
        </a:p>
      </dgm:t>
    </dgm:pt>
    <dgm:pt modelId="{C028B05D-E658-4973-950F-0E3076DF45FF}">
      <dgm:prSet phldrT="[Text]" phldr="0"/>
      <dgm:spPr/>
      <dgm:t>
        <a:bodyPr/>
        <a:lstStyle/>
        <a:p>
          <a:pPr rtl="0"/>
          <a:r>
            <a:rPr lang="en-US" dirty="0">
              <a:latin typeface="Arial"/>
            </a:rPr>
            <a:t>Knowledge management</a:t>
          </a:r>
          <a:endParaRPr lang="en-US" dirty="0"/>
        </a:p>
      </dgm:t>
    </dgm:pt>
    <dgm:pt modelId="{A7D7E23D-3B93-40A5-A1A9-A7B6D5726909}" type="parTrans" cxnId="{FE62CADA-4809-4EFA-84BA-3525D7BB0097}">
      <dgm:prSet/>
      <dgm:spPr/>
      <dgm:t>
        <a:bodyPr/>
        <a:lstStyle/>
        <a:p>
          <a:endParaRPr lang="en-US"/>
        </a:p>
      </dgm:t>
    </dgm:pt>
    <dgm:pt modelId="{209E8F75-7F38-43B9-8CB5-0F47B99E9BB9}" type="sibTrans" cxnId="{FE62CADA-4809-4EFA-84BA-3525D7BB0097}">
      <dgm:prSet/>
      <dgm:spPr/>
      <dgm:t>
        <a:bodyPr/>
        <a:lstStyle/>
        <a:p>
          <a:endParaRPr lang="en-US"/>
        </a:p>
      </dgm:t>
    </dgm:pt>
    <dgm:pt modelId="{3E4365A8-0F9F-45C8-9483-35F0E29A3B96}">
      <dgm:prSet phldrT="[Text]" phldr="0"/>
      <dgm:spPr/>
      <dgm:t>
        <a:bodyPr/>
        <a:lstStyle/>
        <a:p>
          <a:pPr rtl="0"/>
          <a:r>
            <a:rPr lang="en-US" dirty="0">
              <a:latin typeface="Arial"/>
            </a:rPr>
            <a:t>Supervise AI tools</a:t>
          </a:r>
        </a:p>
      </dgm:t>
    </dgm:pt>
    <dgm:pt modelId="{6D63B3EB-F63B-4C86-948A-E2A1803F140C}" type="parTrans" cxnId="{4C0DCF05-AB2C-42C6-AAF3-1611B67E903D}">
      <dgm:prSet/>
      <dgm:spPr/>
      <dgm:t>
        <a:bodyPr/>
        <a:lstStyle/>
        <a:p>
          <a:endParaRPr lang="en-US"/>
        </a:p>
      </dgm:t>
    </dgm:pt>
    <dgm:pt modelId="{818C6FEA-C662-48AA-B831-282BBE624526}" type="sibTrans" cxnId="{4C0DCF05-AB2C-42C6-AAF3-1611B67E903D}">
      <dgm:prSet/>
      <dgm:spPr/>
      <dgm:t>
        <a:bodyPr/>
        <a:lstStyle/>
        <a:p>
          <a:endParaRPr lang="en-US"/>
        </a:p>
      </dgm:t>
    </dgm:pt>
    <dgm:pt modelId="{61526EE1-9748-4CF0-B869-D0150B075D1B}">
      <dgm:prSet phldr="0"/>
      <dgm:spPr/>
      <dgm:t>
        <a:bodyPr/>
        <a:lstStyle/>
        <a:p>
          <a:pPr rtl="0"/>
          <a:r>
            <a:rPr lang="en-US" dirty="0">
              <a:latin typeface="Arial"/>
            </a:rPr>
            <a:t>Manage data</a:t>
          </a:r>
        </a:p>
      </dgm:t>
    </dgm:pt>
    <dgm:pt modelId="{88DDEE21-D2E0-484C-8F77-B0A6067E10F1}" type="parTrans" cxnId="{525ACEF2-3E44-424D-96ED-7004765F63DA}">
      <dgm:prSet/>
      <dgm:spPr/>
    </dgm:pt>
    <dgm:pt modelId="{6A7386AF-6DB2-487C-86E9-61741EB65BA0}" type="sibTrans" cxnId="{525ACEF2-3E44-424D-96ED-7004765F63DA}">
      <dgm:prSet/>
      <dgm:spPr/>
    </dgm:pt>
    <dgm:pt modelId="{C07E944E-1DF1-433C-B7EC-0C2E9D27C5D3}">
      <dgm:prSet phldr="0"/>
      <dgm:spPr/>
      <dgm:t>
        <a:bodyPr/>
        <a:lstStyle/>
        <a:p>
          <a:pPr rtl="0"/>
          <a:r>
            <a:rPr lang="en-US" dirty="0">
              <a:latin typeface="Arial"/>
            </a:rPr>
            <a:t>Use AI applications to make informed decisions</a:t>
          </a:r>
          <a:endParaRPr lang="en-US" dirty="0"/>
        </a:p>
      </dgm:t>
    </dgm:pt>
    <dgm:pt modelId="{A23CD7D8-5F7D-4098-9213-6DA5E1DF0D42}" type="parTrans" cxnId="{9A053C77-975C-4350-A739-EB364F124F7A}">
      <dgm:prSet/>
      <dgm:spPr/>
    </dgm:pt>
    <dgm:pt modelId="{3A04F0D3-4BE3-4899-88E1-34026813E8CF}" type="sibTrans" cxnId="{9A053C77-975C-4350-A739-EB364F124F7A}">
      <dgm:prSet/>
      <dgm:spPr/>
    </dgm:pt>
    <dgm:pt modelId="{24783655-FCE1-478D-B38C-5D1B339E9EDD}">
      <dgm:prSet phldr="0"/>
      <dgm:spPr/>
      <dgm:t>
        <a:bodyPr/>
        <a:lstStyle/>
        <a:p>
          <a:pPr rtl="0"/>
          <a:r>
            <a:rPr lang="en-US" dirty="0">
              <a:latin typeface="Arial"/>
            </a:rPr>
            <a:t>Application to patient care</a:t>
          </a:r>
        </a:p>
      </dgm:t>
    </dgm:pt>
    <dgm:pt modelId="{D7834FAA-EA31-44AC-B249-913B1965CF65}" type="parTrans" cxnId="{9BE9B7CA-A465-480C-A64A-C40FB576C4C8}">
      <dgm:prSet/>
      <dgm:spPr/>
    </dgm:pt>
    <dgm:pt modelId="{F4561AF7-34E7-4D8A-8554-7582200A79B9}" type="sibTrans" cxnId="{9BE9B7CA-A465-480C-A64A-C40FB576C4C8}">
      <dgm:prSet/>
      <dgm:spPr/>
    </dgm:pt>
    <dgm:pt modelId="{1F5A052F-71C7-4B34-A4D1-66ACA6CE50A4}" type="pres">
      <dgm:prSet presAssocID="{13603A6C-6660-4EFA-B934-B829EC759905}" presName="linearFlow" presStyleCnt="0">
        <dgm:presLayoutVars>
          <dgm:dir/>
          <dgm:animLvl val="lvl"/>
          <dgm:resizeHandles val="exact"/>
        </dgm:presLayoutVars>
      </dgm:prSet>
      <dgm:spPr/>
    </dgm:pt>
    <dgm:pt modelId="{E24CBD33-27EB-486B-A840-C57803931B07}" type="pres">
      <dgm:prSet presAssocID="{E197442E-E587-4014-AF63-5EFED4F47FDC}" presName="composite" presStyleCnt="0"/>
      <dgm:spPr/>
    </dgm:pt>
    <dgm:pt modelId="{6E573A51-A534-4415-9E3B-72345DCCD71B}" type="pres">
      <dgm:prSet presAssocID="{E197442E-E587-4014-AF63-5EFED4F47FDC}" presName="parTx" presStyleLbl="node1" presStyleIdx="0" presStyleCnt="2">
        <dgm:presLayoutVars>
          <dgm:chMax val="0"/>
          <dgm:chPref val="0"/>
          <dgm:bulletEnabled val="1"/>
        </dgm:presLayoutVars>
      </dgm:prSet>
      <dgm:spPr/>
    </dgm:pt>
    <dgm:pt modelId="{52CDA2BA-7563-460B-A5FF-06D366244EE6}" type="pres">
      <dgm:prSet presAssocID="{E197442E-E587-4014-AF63-5EFED4F47FDC}" presName="parSh" presStyleLbl="node1" presStyleIdx="0" presStyleCnt="2"/>
      <dgm:spPr/>
    </dgm:pt>
    <dgm:pt modelId="{4969CFFB-9A4A-40C0-BA59-4CE8B60E8A9F}" type="pres">
      <dgm:prSet presAssocID="{E197442E-E587-4014-AF63-5EFED4F47FDC}" presName="desTx" presStyleLbl="fgAcc1" presStyleIdx="0" presStyleCnt="2">
        <dgm:presLayoutVars>
          <dgm:bulletEnabled val="1"/>
        </dgm:presLayoutVars>
      </dgm:prSet>
      <dgm:spPr/>
    </dgm:pt>
    <dgm:pt modelId="{B8CCE62D-09B8-46B2-8FA2-50DA4555497C}" type="pres">
      <dgm:prSet presAssocID="{6AA2B8B0-F76F-4FBA-B700-98CDE2BF2B54}" presName="sibTrans" presStyleLbl="sibTrans2D1" presStyleIdx="0" presStyleCnt="1"/>
      <dgm:spPr/>
    </dgm:pt>
    <dgm:pt modelId="{760F055A-5A24-440F-A831-4D0B8F848101}" type="pres">
      <dgm:prSet presAssocID="{6AA2B8B0-F76F-4FBA-B700-98CDE2BF2B54}" presName="connTx" presStyleLbl="sibTrans2D1" presStyleIdx="0" presStyleCnt="1"/>
      <dgm:spPr/>
    </dgm:pt>
    <dgm:pt modelId="{EF0F8784-1D9E-49BD-865D-585EF31FEAC2}" type="pres">
      <dgm:prSet presAssocID="{C028B05D-E658-4973-950F-0E3076DF45FF}" presName="composite" presStyleCnt="0"/>
      <dgm:spPr/>
    </dgm:pt>
    <dgm:pt modelId="{511F678B-7CD9-44DC-BF37-85790C12AD41}" type="pres">
      <dgm:prSet presAssocID="{C028B05D-E658-4973-950F-0E3076DF45FF}" presName="parTx" presStyleLbl="node1" presStyleIdx="0" presStyleCnt="2">
        <dgm:presLayoutVars>
          <dgm:chMax val="0"/>
          <dgm:chPref val="0"/>
          <dgm:bulletEnabled val="1"/>
        </dgm:presLayoutVars>
      </dgm:prSet>
      <dgm:spPr/>
    </dgm:pt>
    <dgm:pt modelId="{8EC3E2BA-1FB4-419B-A2F2-9183764DA77E}" type="pres">
      <dgm:prSet presAssocID="{C028B05D-E658-4973-950F-0E3076DF45FF}" presName="parSh" presStyleLbl="node1" presStyleIdx="1" presStyleCnt="2"/>
      <dgm:spPr/>
    </dgm:pt>
    <dgm:pt modelId="{41E5EBA9-A2F3-4A87-80BF-26C845DE7EAE}" type="pres">
      <dgm:prSet presAssocID="{C028B05D-E658-4973-950F-0E3076DF45FF}" presName="desTx" presStyleLbl="fgAcc1" presStyleIdx="1" presStyleCnt="2">
        <dgm:presLayoutVars>
          <dgm:bulletEnabled val="1"/>
        </dgm:presLayoutVars>
      </dgm:prSet>
      <dgm:spPr/>
    </dgm:pt>
  </dgm:ptLst>
  <dgm:cxnLst>
    <dgm:cxn modelId="{4C0DCF05-AB2C-42C6-AAF3-1611B67E903D}" srcId="{C028B05D-E658-4973-950F-0E3076DF45FF}" destId="{3E4365A8-0F9F-45C8-9483-35F0E29A3B96}" srcOrd="1" destOrd="0" parTransId="{6D63B3EB-F63B-4C86-948A-E2A1803F140C}" sibTransId="{818C6FEA-C662-48AA-B831-282BBE624526}"/>
    <dgm:cxn modelId="{2D134E24-72DF-40CF-8C75-72E31066CDDE}" type="presOf" srcId="{24783655-FCE1-478D-B38C-5D1B339E9EDD}" destId="{4969CFFB-9A4A-40C0-BA59-4CE8B60E8A9F}" srcOrd="0" destOrd="1" presId="urn:microsoft.com/office/officeart/2005/8/layout/process3"/>
    <dgm:cxn modelId="{C0398626-0F5D-4D60-AC9F-D7CC1AB69F6E}" type="presOf" srcId="{13603A6C-6660-4EFA-B934-B829EC759905}" destId="{1F5A052F-71C7-4B34-A4D1-66ACA6CE50A4}" srcOrd="0" destOrd="0" presId="urn:microsoft.com/office/officeart/2005/8/layout/process3"/>
    <dgm:cxn modelId="{EDE3A82A-68A8-42DE-BE5A-A21612B1CB3A}" type="presOf" srcId="{3E4365A8-0F9F-45C8-9483-35F0E29A3B96}" destId="{41E5EBA9-A2F3-4A87-80BF-26C845DE7EAE}" srcOrd="0" destOrd="1" presId="urn:microsoft.com/office/officeart/2005/8/layout/process3"/>
    <dgm:cxn modelId="{84FD8E2B-BF9A-4DDB-8111-A41DCA49C08C}" type="presOf" srcId="{6AA2B8B0-F76F-4FBA-B700-98CDE2BF2B54}" destId="{760F055A-5A24-440F-A831-4D0B8F848101}" srcOrd="1" destOrd="0" presId="urn:microsoft.com/office/officeart/2005/8/layout/process3"/>
    <dgm:cxn modelId="{32CAF551-EE61-468D-9B54-B45BB1D9D78C}" type="presOf" srcId="{61526EE1-9748-4CF0-B869-D0150B075D1B}" destId="{41E5EBA9-A2F3-4A87-80BF-26C845DE7EAE}" srcOrd="0" destOrd="0" presId="urn:microsoft.com/office/officeart/2005/8/layout/process3"/>
    <dgm:cxn modelId="{7BC2F258-3839-432A-AC8A-3488D92D5FDC}" type="presOf" srcId="{E197442E-E587-4014-AF63-5EFED4F47FDC}" destId="{6E573A51-A534-4415-9E3B-72345DCCD71B}" srcOrd="0" destOrd="0" presId="urn:microsoft.com/office/officeart/2005/8/layout/process3"/>
    <dgm:cxn modelId="{4D6F3A5E-8575-4428-8752-91FE5E2CEC67}" type="presOf" srcId="{C07E944E-1DF1-433C-B7EC-0C2E9D27C5D3}" destId="{41E5EBA9-A2F3-4A87-80BF-26C845DE7EAE}" srcOrd="0" destOrd="2" presId="urn:microsoft.com/office/officeart/2005/8/layout/process3"/>
    <dgm:cxn modelId="{4AA5675F-B547-4BE0-A89C-F07BF7729609}" type="presOf" srcId="{C028B05D-E658-4973-950F-0E3076DF45FF}" destId="{8EC3E2BA-1FB4-419B-A2F2-9183764DA77E}" srcOrd="1" destOrd="0" presId="urn:microsoft.com/office/officeart/2005/8/layout/process3"/>
    <dgm:cxn modelId="{9A053C77-975C-4350-A739-EB364F124F7A}" srcId="{C028B05D-E658-4973-950F-0E3076DF45FF}" destId="{C07E944E-1DF1-433C-B7EC-0C2E9D27C5D3}" srcOrd="2" destOrd="0" parTransId="{A23CD7D8-5F7D-4098-9213-6DA5E1DF0D42}" sibTransId="{3A04F0D3-4BE3-4899-88E1-34026813E8CF}"/>
    <dgm:cxn modelId="{DFAB707A-6960-4EA4-AC30-CD155B7BA75E}" type="presOf" srcId="{E197442E-E587-4014-AF63-5EFED4F47FDC}" destId="{52CDA2BA-7563-460B-A5FF-06D366244EE6}" srcOrd="1" destOrd="0" presId="urn:microsoft.com/office/officeart/2005/8/layout/process3"/>
    <dgm:cxn modelId="{D7C84C87-9EA3-43A6-818D-5BB55707A80D}" type="presOf" srcId="{C028B05D-E658-4973-950F-0E3076DF45FF}" destId="{511F678B-7CD9-44DC-BF37-85790C12AD41}" srcOrd="0" destOrd="0" presId="urn:microsoft.com/office/officeart/2005/8/layout/process3"/>
    <dgm:cxn modelId="{DDD16CA4-2B8E-4595-9EDF-E398E467B261}" srcId="{E197442E-E587-4014-AF63-5EFED4F47FDC}" destId="{AB55572F-1717-464E-928D-29722F6BC920}" srcOrd="0" destOrd="0" parTransId="{716DE0ED-2E01-43C1-8CC0-623DA1BDCAC0}" sibTransId="{4DA37361-3E66-4DD0-8068-8308F21EF4F1}"/>
    <dgm:cxn modelId="{7A4D9EB1-B070-48E1-B460-A8B97D9FE008}" srcId="{13603A6C-6660-4EFA-B934-B829EC759905}" destId="{E197442E-E587-4014-AF63-5EFED4F47FDC}" srcOrd="0" destOrd="0" parTransId="{EEE2B532-E58B-4FB8-A2EC-569AA84EE90E}" sibTransId="{6AA2B8B0-F76F-4FBA-B700-98CDE2BF2B54}"/>
    <dgm:cxn modelId="{0D3019B2-7832-4226-AE14-6B09E079E9BA}" type="presOf" srcId="{AB55572F-1717-464E-928D-29722F6BC920}" destId="{4969CFFB-9A4A-40C0-BA59-4CE8B60E8A9F}" srcOrd="0" destOrd="0" presId="urn:microsoft.com/office/officeart/2005/8/layout/process3"/>
    <dgm:cxn modelId="{9BE9B7CA-A465-480C-A64A-C40FB576C4C8}" srcId="{E197442E-E587-4014-AF63-5EFED4F47FDC}" destId="{24783655-FCE1-478D-B38C-5D1B339E9EDD}" srcOrd="1" destOrd="0" parTransId="{D7834FAA-EA31-44AC-B249-913B1965CF65}" sibTransId="{F4561AF7-34E7-4D8A-8554-7582200A79B9}"/>
    <dgm:cxn modelId="{FE62CADA-4809-4EFA-84BA-3525D7BB0097}" srcId="{13603A6C-6660-4EFA-B934-B829EC759905}" destId="{C028B05D-E658-4973-950F-0E3076DF45FF}" srcOrd="1" destOrd="0" parTransId="{A7D7E23D-3B93-40A5-A1A9-A7B6D5726909}" sibTransId="{209E8F75-7F38-43B9-8CB5-0F47B99E9BB9}"/>
    <dgm:cxn modelId="{ABB6DEE7-C2A4-4646-B4F8-FD31EB1F7C96}" type="presOf" srcId="{6AA2B8B0-F76F-4FBA-B700-98CDE2BF2B54}" destId="{B8CCE62D-09B8-46B2-8FA2-50DA4555497C}" srcOrd="0" destOrd="0" presId="urn:microsoft.com/office/officeart/2005/8/layout/process3"/>
    <dgm:cxn modelId="{525ACEF2-3E44-424D-96ED-7004765F63DA}" srcId="{C028B05D-E658-4973-950F-0E3076DF45FF}" destId="{61526EE1-9748-4CF0-B869-D0150B075D1B}" srcOrd="0" destOrd="0" parTransId="{88DDEE21-D2E0-484C-8F77-B0A6067E10F1}" sibTransId="{6A7386AF-6DB2-487C-86E9-61741EB65BA0}"/>
    <dgm:cxn modelId="{217D56B5-3A8A-4BDC-91E4-146ED92E028F}" type="presParOf" srcId="{1F5A052F-71C7-4B34-A4D1-66ACA6CE50A4}" destId="{E24CBD33-27EB-486B-A840-C57803931B07}" srcOrd="0" destOrd="0" presId="urn:microsoft.com/office/officeart/2005/8/layout/process3"/>
    <dgm:cxn modelId="{A6324295-CAA1-4948-BB25-E2E0C5B3A000}" type="presParOf" srcId="{E24CBD33-27EB-486B-A840-C57803931B07}" destId="{6E573A51-A534-4415-9E3B-72345DCCD71B}" srcOrd="0" destOrd="0" presId="urn:microsoft.com/office/officeart/2005/8/layout/process3"/>
    <dgm:cxn modelId="{25DCC93D-8FAA-4715-8ED7-9F23059CD584}" type="presParOf" srcId="{E24CBD33-27EB-486B-A840-C57803931B07}" destId="{52CDA2BA-7563-460B-A5FF-06D366244EE6}" srcOrd="1" destOrd="0" presId="urn:microsoft.com/office/officeart/2005/8/layout/process3"/>
    <dgm:cxn modelId="{8F1598E0-224A-4462-90F4-08491FA153A5}" type="presParOf" srcId="{E24CBD33-27EB-486B-A840-C57803931B07}" destId="{4969CFFB-9A4A-40C0-BA59-4CE8B60E8A9F}" srcOrd="2" destOrd="0" presId="urn:microsoft.com/office/officeart/2005/8/layout/process3"/>
    <dgm:cxn modelId="{1543F9F7-415C-4A0C-841F-A9C0F94D077F}" type="presParOf" srcId="{1F5A052F-71C7-4B34-A4D1-66ACA6CE50A4}" destId="{B8CCE62D-09B8-46B2-8FA2-50DA4555497C}" srcOrd="1" destOrd="0" presId="urn:microsoft.com/office/officeart/2005/8/layout/process3"/>
    <dgm:cxn modelId="{1E2BB1A6-F2C5-4088-BB35-3424F317E9E9}" type="presParOf" srcId="{B8CCE62D-09B8-46B2-8FA2-50DA4555497C}" destId="{760F055A-5A24-440F-A831-4D0B8F848101}" srcOrd="0" destOrd="0" presId="urn:microsoft.com/office/officeart/2005/8/layout/process3"/>
    <dgm:cxn modelId="{9CA8DFE1-DA2D-488A-BFA7-45C940AA43CB}" type="presParOf" srcId="{1F5A052F-71C7-4B34-A4D1-66ACA6CE50A4}" destId="{EF0F8784-1D9E-49BD-865D-585EF31FEAC2}" srcOrd="2" destOrd="0" presId="urn:microsoft.com/office/officeart/2005/8/layout/process3"/>
    <dgm:cxn modelId="{E75ADCF2-1704-427A-9C3F-4021F7A86B79}" type="presParOf" srcId="{EF0F8784-1D9E-49BD-865D-585EF31FEAC2}" destId="{511F678B-7CD9-44DC-BF37-85790C12AD41}" srcOrd="0" destOrd="0" presId="urn:microsoft.com/office/officeart/2005/8/layout/process3"/>
    <dgm:cxn modelId="{78DF94D9-B09B-422A-92C5-947D522EDBD8}" type="presParOf" srcId="{EF0F8784-1D9E-49BD-865D-585EF31FEAC2}" destId="{8EC3E2BA-1FB4-419B-A2F2-9183764DA77E}" srcOrd="1" destOrd="0" presId="urn:microsoft.com/office/officeart/2005/8/layout/process3"/>
    <dgm:cxn modelId="{62642213-1792-4177-8C84-5B296788F9FA}" type="presParOf" srcId="{EF0F8784-1D9E-49BD-865D-585EF31FEAC2}" destId="{41E5EBA9-A2F3-4A87-80BF-26C845DE7EA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43CD3-229F-4F34-9874-581FA4F3DC0C}"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n-US"/>
        </a:p>
      </dgm:t>
    </dgm:pt>
    <dgm:pt modelId="{02E9B491-6475-4188-B91C-0F4813AABE8A}">
      <dgm:prSet phldrT="[Text]" phldr="0"/>
      <dgm:spPr/>
      <dgm:t>
        <a:bodyPr/>
        <a:lstStyle/>
        <a:p>
          <a:pPr rtl="0"/>
          <a:r>
            <a:rPr lang="en-US" b="0" i="0" u="none" strike="noStrike" cap="none" baseline="0" noProof="0" dirty="0">
              <a:latin typeface="Arial"/>
            </a:rPr>
            <a:t>SI2025</a:t>
          </a:r>
          <a:endParaRPr lang="en-US" b="0" i="0" u="none" strike="noStrike" cap="none" baseline="0" noProof="0" dirty="0"/>
        </a:p>
      </dgm:t>
    </dgm:pt>
    <dgm:pt modelId="{9420EEF8-86F1-43DE-BD53-1337245E0944}" type="parTrans" cxnId="{E94FF47A-8030-4E8C-B6E7-E46CD31206B8}">
      <dgm:prSet/>
      <dgm:spPr/>
      <dgm:t>
        <a:bodyPr/>
        <a:lstStyle/>
        <a:p>
          <a:endParaRPr lang="en-US"/>
        </a:p>
      </dgm:t>
    </dgm:pt>
    <dgm:pt modelId="{AE0C5CB8-9814-4F16-ABC8-0C63C5BBF076}" type="sibTrans" cxnId="{E94FF47A-8030-4E8C-B6E7-E46CD31206B8}">
      <dgm:prSet/>
      <dgm:spPr/>
      <dgm:t>
        <a:bodyPr/>
        <a:lstStyle/>
        <a:p>
          <a:endParaRPr lang="en-US"/>
        </a:p>
      </dgm:t>
    </dgm:pt>
    <dgm:pt modelId="{D01CBF5A-78A1-43A2-A503-3F42BC1CD825}">
      <dgm:prSet phldrT="[Text]" phldr="0"/>
      <dgm:spPr/>
      <dgm:t>
        <a:bodyPr/>
        <a:lstStyle/>
        <a:p>
          <a:pPr rtl="0"/>
          <a:r>
            <a:rPr lang="en-US" dirty="0"/>
            <a:t>Organizations use large data sets of patient information to reveal patterns of individual health care.  Insights gathered from this information are important tools for understanding and prediciting health care utilization.</a:t>
          </a:r>
        </a:p>
      </dgm:t>
    </dgm:pt>
    <dgm:pt modelId="{1AA2A453-005E-4BDC-A1D1-7D9A09ACE444}" type="parTrans" cxnId="{B28F1447-2161-4888-9F57-8D7791F15CF4}">
      <dgm:prSet/>
      <dgm:spPr/>
      <dgm:t>
        <a:bodyPr/>
        <a:lstStyle/>
        <a:p>
          <a:endParaRPr lang="en-US"/>
        </a:p>
      </dgm:t>
    </dgm:pt>
    <dgm:pt modelId="{9006FF7A-88EF-40C4-B828-B2A024F70848}" type="sibTrans" cxnId="{B28F1447-2161-4888-9F57-8D7791F15CF4}">
      <dgm:prSet/>
      <dgm:spPr/>
      <dgm:t>
        <a:bodyPr/>
        <a:lstStyle/>
        <a:p>
          <a:endParaRPr lang="en-US"/>
        </a:p>
      </dgm:t>
    </dgm:pt>
    <dgm:pt modelId="{C2B6E2E8-5D18-4269-AF1B-4F78B8F0E949}">
      <dgm:prSet phldrT="[Text]" phldr="0"/>
      <dgm:spPr/>
      <dgm:t>
        <a:bodyPr/>
        <a:lstStyle/>
        <a:p>
          <a:pPr rtl="0"/>
          <a:r>
            <a:rPr lang="en-US" dirty="0">
              <a:latin typeface="Arial"/>
            </a:rPr>
            <a:t>Navigation of healthcare disparities as a result of differences in patient access to benefits of big data</a:t>
          </a:r>
          <a:endParaRPr lang="en-US" dirty="0"/>
        </a:p>
      </dgm:t>
    </dgm:pt>
    <dgm:pt modelId="{7DD3A4A5-3EB6-4888-A8EC-8B1CA796F392}" type="parTrans" cxnId="{60038226-BFF1-4391-BCD2-C0AC469104BB}">
      <dgm:prSet/>
      <dgm:spPr/>
      <dgm:t>
        <a:bodyPr/>
        <a:lstStyle/>
        <a:p>
          <a:endParaRPr lang="en-US"/>
        </a:p>
      </dgm:t>
    </dgm:pt>
    <dgm:pt modelId="{13FE61C1-35FD-45F5-B1F7-DC762D6C14DA}" type="sibTrans" cxnId="{60038226-BFF1-4391-BCD2-C0AC469104BB}">
      <dgm:prSet/>
      <dgm:spPr/>
      <dgm:t>
        <a:bodyPr/>
        <a:lstStyle/>
        <a:p>
          <a:endParaRPr lang="en-US"/>
        </a:p>
      </dgm:t>
    </dgm:pt>
    <dgm:pt modelId="{0701D959-52F7-400A-8C17-CAEB810F1101}">
      <dgm:prSet phldrT="[Text]"/>
      <dgm:spPr/>
      <dgm:t>
        <a:bodyPr/>
        <a:lstStyle/>
        <a:p>
          <a:pPr rtl="0"/>
          <a:r>
            <a:rPr lang="en-US" dirty="0">
              <a:latin typeface="Arial"/>
            </a:rPr>
            <a:t>Familiarity with build of big data systems &amp; outputs they produce</a:t>
          </a:r>
          <a:endParaRPr lang="en-US" dirty="0"/>
        </a:p>
      </dgm:t>
    </dgm:pt>
    <dgm:pt modelId="{82BD768C-4C1D-4233-9C72-D292D9130AA6}" type="parTrans" cxnId="{2C88E9A4-1700-4EC0-AF06-87BC71FC319B}">
      <dgm:prSet/>
      <dgm:spPr/>
      <dgm:t>
        <a:bodyPr/>
        <a:lstStyle/>
        <a:p>
          <a:endParaRPr lang="en-US"/>
        </a:p>
      </dgm:t>
    </dgm:pt>
    <dgm:pt modelId="{D611A438-BCA3-4D5B-AC0C-EF6EC72B3BE3}" type="sibTrans" cxnId="{2C88E9A4-1700-4EC0-AF06-87BC71FC319B}">
      <dgm:prSet/>
      <dgm:spPr/>
      <dgm:t>
        <a:bodyPr/>
        <a:lstStyle/>
        <a:p>
          <a:endParaRPr lang="en-US"/>
        </a:p>
      </dgm:t>
    </dgm:pt>
    <dgm:pt modelId="{413C2A8C-70F8-430D-A424-861C29229D3D}">
      <dgm:prSet phldrT="[Text]" phldr="0"/>
      <dgm:spPr/>
      <dgm:t>
        <a:bodyPr/>
        <a:lstStyle/>
        <a:p>
          <a:pPr rtl="0"/>
          <a:r>
            <a:rPr lang="en-US" dirty="0">
              <a:latin typeface="Arial"/>
            </a:rPr>
            <a:t>Physician perspective = More work</a:t>
          </a:r>
          <a:endParaRPr lang="en-US" dirty="0"/>
        </a:p>
      </dgm:t>
    </dgm:pt>
    <dgm:pt modelId="{BAAC7494-47DA-4A72-A567-B35825F2B05F}" type="parTrans" cxnId="{A291DD0A-2675-469E-B165-C97CE75B80F5}">
      <dgm:prSet/>
      <dgm:spPr/>
      <dgm:t>
        <a:bodyPr/>
        <a:lstStyle/>
        <a:p>
          <a:endParaRPr lang="en-US"/>
        </a:p>
      </dgm:t>
    </dgm:pt>
    <dgm:pt modelId="{B362B215-78C7-4DC1-855D-EF49A2598CC9}" type="sibTrans" cxnId="{A291DD0A-2675-469E-B165-C97CE75B80F5}">
      <dgm:prSet/>
      <dgm:spPr/>
      <dgm:t>
        <a:bodyPr/>
        <a:lstStyle/>
        <a:p>
          <a:endParaRPr lang="en-US"/>
        </a:p>
      </dgm:t>
    </dgm:pt>
    <dgm:pt modelId="{5E1FC9B2-511E-47CC-970C-5DB838DB6340}">
      <dgm:prSet phldrT="[Text]" phldr="0"/>
      <dgm:spPr/>
      <dgm:t>
        <a:bodyPr/>
        <a:lstStyle/>
        <a:p>
          <a:pPr rtl="0"/>
          <a:r>
            <a:rPr lang="en-US" dirty="0">
              <a:latin typeface="Arial"/>
            </a:rPr>
            <a:t>Confront ethical issues that arise with use of big data that may conflict with established medical practice</a:t>
          </a:r>
          <a:endParaRPr lang="en-US" dirty="0"/>
        </a:p>
      </dgm:t>
    </dgm:pt>
    <dgm:pt modelId="{B6D12B0D-57B9-4605-B5CC-27E8EC1B7133}" type="parTrans" cxnId="{70477909-3275-4155-AAEF-C95A9AC72781}">
      <dgm:prSet/>
      <dgm:spPr/>
      <dgm:t>
        <a:bodyPr/>
        <a:lstStyle/>
        <a:p>
          <a:endParaRPr lang="en-US"/>
        </a:p>
      </dgm:t>
    </dgm:pt>
    <dgm:pt modelId="{27F5483D-DF95-49C4-A69C-EE43D9E29E33}" type="sibTrans" cxnId="{70477909-3275-4155-AAEF-C95A9AC72781}">
      <dgm:prSet/>
      <dgm:spPr/>
      <dgm:t>
        <a:bodyPr/>
        <a:lstStyle/>
        <a:p>
          <a:endParaRPr lang="en-US"/>
        </a:p>
      </dgm:t>
    </dgm:pt>
    <dgm:pt modelId="{2AD53145-DC68-4D87-BA47-96FC616209A9}" type="pres">
      <dgm:prSet presAssocID="{08543CD3-229F-4F34-9874-581FA4F3DC0C}" presName="Name0" presStyleCnt="0">
        <dgm:presLayoutVars>
          <dgm:chPref val="1"/>
          <dgm:dir/>
          <dgm:animOne val="branch"/>
          <dgm:animLvl val="lvl"/>
          <dgm:resizeHandles/>
        </dgm:presLayoutVars>
      </dgm:prSet>
      <dgm:spPr/>
    </dgm:pt>
    <dgm:pt modelId="{CA3B1D01-86BD-4E22-B735-8F7C91BAA01F}" type="pres">
      <dgm:prSet presAssocID="{02E9B491-6475-4188-B91C-0F4813AABE8A}" presName="vertOne" presStyleCnt="0"/>
      <dgm:spPr/>
    </dgm:pt>
    <dgm:pt modelId="{7E288A5F-4C0E-4A86-8632-39D5D4B585F3}" type="pres">
      <dgm:prSet presAssocID="{02E9B491-6475-4188-B91C-0F4813AABE8A}" presName="txOne" presStyleLbl="node0" presStyleIdx="0" presStyleCnt="1">
        <dgm:presLayoutVars>
          <dgm:chPref val="3"/>
        </dgm:presLayoutVars>
      </dgm:prSet>
      <dgm:spPr/>
    </dgm:pt>
    <dgm:pt modelId="{0C64477E-D858-415B-8B76-3065E3F54F02}" type="pres">
      <dgm:prSet presAssocID="{02E9B491-6475-4188-B91C-0F4813AABE8A}" presName="parTransOne" presStyleCnt="0"/>
      <dgm:spPr/>
    </dgm:pt>
    <dgm:pt modelId="{0B78A6DF-D1E2-4CC9-A98A-6417EBE76EEE}" type="pres">
      <dgm:prSet presAssocID="{02E9B491-6475-4188-B91C-0F4813AABE8A}" presName="horzOne" presStyleCnt="0"/>
      <dgm:spPr/>
    </dgm:pt>
    <dgm:pt modelId="{BE31BABC-572C-442B-8FFF-D87AF1DF7D44}" type="pres">
      <dgm:prSet presAssocID="{D01CBF5A-78A1-43A2-A503-3F42BC1CD825}" presName="vertTwo" presStyleCnt="0"/>
      <dgm:spPr/>
    </dgm:pt>
    <dgm:pt modelId="{B891F54A-F6C1-4CF5-A421-6C0BE2C9DC7C}" type="pres">
      <dgm:prSet presAssocID="{D01CBF5A-78A1-43A2-A503-3F42BC1CD825}" presName="txTwo" presStyleLbl="node2" presStyleIdx="0" presStyleCnt="2">
        <dgm:presLayoutVars>
          <dgm:chPref val="3"/>
        </dgm:presLayoutVars>
      </dgm:prSet>
      <dgm:spPr/>
    </dgm:pt>
    <dgm:pt modelId="{F59E66C5-E326-4714-862D-5A456FBA8080}" type="pres">
      <dgm:prSet presAssocID="{D01CBF5A-78A1-43A2-A503-3F42BC1CD825}" presName="parTransTwo" presStyleCnt="0"/>
      <dgm:spPr/>
    </dgm:pt>
    <dgm:pt modelId="{659CA95A-9BC1-46F4-88FB-507985659B5B}" type="pres">
      <dgm:prSet presAssocID="{D01CBF5A-78A1-43A2-A503-3F42BC1CD825}" presName="horzTwo" presStyleCnt="0"/>
      <dgm:spPr/>
    </dgm:pt>
    <dgm:pt modelId="{EC5FB83E-FBB2-440B-A4AD-0FBFBAC7EFE0}" type="pres">
      <dgm:prSet presAssocID="{C2B6E2E8-5D18-4269-AF1B-4F78B8F0E949}" presName="vertThree" presStyleCnt="0"/>
      <dgm:spPr/>
    </dgm:pt>
    <dgm:pt modelId="{35E150EC-4ECD-4FE2-B710-086FAE31780A}" type="pres">
      <dgm:prSet presAssocID="{C2B6E2E8-5D18-4269-AF1B-4F78B8F0E949}" presName="txThree" presStyleLbl="node3" presStyleIdx="0" presStyleCnt="3">
        <dgm:presLayoutVars>
          <dgm:chPref val="3"/>
        </dgm:presLayoutVars>
      </dgm:prSet>
      <dgm:spPr/>
    </dgm:pt>
    <dgm:pt modelId="{9B81DA61-9CD8-4585-B8AB-1984B9AF650D}" type="pres">
      <dgm:prSet presAssocID="{C2B6E2E8-5D18-4269-AF1B-4F78B8F0E949}" presName="horzThree" presStyleCnt="0"/>
      <dgm:spPr/>
    </dgm:pt>
    <dgm:pt modelId="{FE9DFBB0-7B53-4160-AA99-B7FA8BF79DB7}" type="pres">
      <dgm:prSet presAssocID="{13FE61C1-35FD-45F5-B1F7-DC762D6C14DA}" presName="sibSpaceThree" presStyleCnt="0"/>
      <dgm:spPr/>
    </dgm:pt>
    <dgm:pt modelId="{1A93C01A-D78B-43E9-9DAA-1420E15E129A}" type="pres">
      <dgm:prSet presAssocID="{0701D959-52F7-400A-8C17-CAEB810F1101}" presName="vertThree" presStyleCnt="0"/>
      <dgm:spPr/>
    </dgm:pt>
    <dgm:pt modelId="{2B214122-B79D-43E8-8FC4-323A3BE14AC5}" type="pres">
      <dgm:prSet presAssocID="{0701D959-52F7-400A-8C17-CAEB810F1101}" presName="txThree" presStyleLbl="node3" presStyleIdx="1" presStyleCnt="3">
        <dgm:presLayoutVars>
          <dgm:chPref val="3"/>
        </dgm:presLayoutVars>
      </dgm:prSet>
      <dgm:spPr/>
    </dgm:pt>
    <dgm:pt modelId="{9E7B5590-3952-400D-9972-91D1B15465D8}" type="pres">
      <dgm:prSet presAssocID="{0701D959-52F7-400A-8C17-CAEB810F1101}" presName="horzThree" presStyleCnt="0"/>
      <dgm:spPr/>
    </dgm:pt>
    <dgm:pt modelId="{5FD02A94-3AAC-4F16-8A47-85B908043FB2}" type="pres">
      <dgm:prSet presAssocID="{9006FF7A-88EF-40C4-B828-B2A024F70848}" presName="sibSpaceTwo" presStyleCnt="0"/>
      <dgm:spPr/>
    </dgm:pt>
    <dgm:pt modelId="{1B60CD08-F079-476E-856F-75DC80DD3CDD}" type="pres">
      <dgm:prSet presAssocID="{413C2A8C-70F8-430D-A424-861C29229D3D}" presName="vertTwo" presStyleCnt="0"/>
      <dgm:spPr/>
    </dgm:pt>
    <dgm:pt modelId="{6D25E406-9B1E-4733-8DC6-FC00700FD2EE}" type="pres">
      <dgm:prSet presAssocID="{413C2A8C-70F8-430D-A424-861C29229D3D}" presName="txTwo" presStyleLbl="node2" presStyleIdx="1" presStyleCnt="2">
        <dgm:presLayoutVars>
          <dgm:chPref val="3"/>
        </dgm:presLayoutVars>
      </dgm:prSet>
      <dgm:spPr/>
    </dgm:pt>
    <dgm:pt modelId="{DD28DCF4-5ABD-4573-B76E-65F0C40CF4F6}" type="pres">
      <dgm:prSet presAssocID="{413C2A8C-70F8-430D-A424-861C29229D3D}" presName="parTransTwo" presStyleCnt="0"/>
      <dgm:spPr/>
    </dgm:pt>
    <dgm:pt modelId="{9315A0A2-6C7C-4C2C-A0BE-524A1788F0E7}" type="pres">
      <dgm:prSet presAssocID="{413C2A8C-70F8-430D-A424-861C29229D3D}" presName="horzTwo" presStyleCnt="0"/>
      <dgm:spPr/>
    </dgm:pt>
    <dgm:pt modelId="{1D67DD1A-0803-4536-B2E9-EDC2B654B41C}" type="pres">
      <dgm:prSet presAssocID="{5E1FC9B2-511E-47CC-970C-5DB838DB6340}" presName="vertThree" presStyleCnt="0"/>
      <dgm:spPr/>
    </dgm:pt>
    <dgm:pt modelId="{DC40B645-179E-487D-A603-95E41E07AA81}" type="pres">
      <dgm:prSet presAssocID="{5E1FC9B2-511E-47CC-970C-5DB838DB6340}" presName="txThree" presStyleLbl="node3" presStyleIdx="2" presStyleCnt="3">
        <dgm:presLayoutVars>
          <dgm:chPref val="3"/>
        </dgm:presLayoutVars>
      </dgm:prSet>
      <dgm:spPr/>
    </dgm:pt>
    <dgm:pt modelId="{828EFD2A-7F6A-4728-86B3-62B7B2C79028}" type="pres">
      <dgm:prSet presAssocID="{5E1FC9B2-511E-47CC-970C-5DB838DB6340}" presName="horzThree" presStyleCnt="0"/>
      <dgm:spPr/>
    </dgm:pt>
  </dgm:ptLst>
  <dgm:cxnLst>
    <dgm:cxn modelId="{70477909-3275-4155-AAEF-C95A9AC72781}" srcId="{413C2A8C-70F8-430D-A424-861C29229D3D}" destId="{5E1FC9B2-511E-47CC-970C-5DB838DB6340}" srcOrd="0" destOrd="0" parTransId="{B6D12B0D-57B9-4605-B5CC-27E8EC1B7133}" sibTransId="{27F5483D-DF95-49C4-A69C-EE43D9E29E33}"/>
    <dgm:cxn modelId="{A291DD0A-2675-469E-B165-C97CE75B80F5}" srcId="{02E9B491-6475-4188-B91C-0F4813AABE8A}" destId="{413C2A8C-70F8-430D-A424-861C29229D3D}" srcOrd="1" destOrd="0" parTransId="{BAAC7494-47DA-4A72-A567-B35825F2B05F}" sibTransId="{B362B215-78C7-4DC1-855D-EF49A2598CC9}"/>
    <dgm:cxn modelId="{60038226-BFF1-4391-BCD2-C0AC469104BB}" srcId="{D01CBF5A-78A1-43A2-A503-3F42BC1CD825}" destId="{C2B6E2E8-5D18-4269-AF1B-4F78B8F0E949}" srcOrd="0" destOrd="0" parTransId="{7DD3A4A5-3EB6-4888-A8EC-8B1CA796F392}" sibTransId="{13FE61C1-35FD-45F5-B1F7-DC762D6C14DA}"/>
    <dgm:cxn modelId="{8777F942-5731-462F-AE58-DEC9C0B177B9}" type="presOf" srcId="{08543CD3-229F-4F34-9874-581FA4F3DC0C}" destId="{2AD53145-DC68-4D87-BA47-96FC616209A9}" srcOrd="0" destOrd="0" presId="urn:microsoft.com/office/officeart/2005/8/layout/hierarchy4"/>
    <dgm:cxn modelId="{B28F1447-2161-4888-9F57-8D7791F15CF4}" srcId="{02E9B491-6475-4188-B91C-0F4813AABE8A}" destId="{D01CBF5A-78A1-43A2-A503-3F42BC1CD825}" srcOrd="0" destOrd="0" parTransId="{1AA2A453-005E-4BDC-A1D1-7D9A09ACE444}" sibTransId="{9006FF7A-88EF-40C4-B828-B2A024F70848}"/>
    <dgm:cxn modelId="{F475C971-2845-49B4-A5E1-2495CCAFD383}" type="presOf" srcId="{02E9B491-6475-4188-B91C-0F4813AABE8A}" destId="{7E288A5F-4C0E-4A86-8632-39D5D4B585F3}" srcOrd="0" destOrd="0" presId="urn:microsoft.com/office/officeart/2005/8/layout/hierarchy4"/>
    <dgm:cxn modelId="{6DDB3C75-A32F-4DA3-903B-E484595CC8E7}" type="presOf" srcId="{D01CBF5A-78A1-43A2-A503-3F42BC1CD825}" destId="{B891F54A-F6C1-4CF5-A421-6C0BE2C9DC7C}" srcOrd="0" destOrd="0" presId="urn:microsoft.com/office/officeart/2005/8/layout/hierarchy4"/>
    <dgm:cxn modelId="{E94FF47A-8030-4E8C-B6E7-E46CD31206B8}" srcId="{08543CD3-229F-4F34-9874-581FA4F3DC0C}" destId="{02E9B491-6475-4188-B91C-0F4813AABE8A}" srcOrd="0" destOrd="0" parTransId="{9420EEF8-86F1-43DE-BD53-1337245E0944}" sibTransId="{AE0C5CB8-9814-4F16-ABC8-0C63C5BBF076}"/>
    <dgm:cxn modelId="{7BD4767C-963B-4439-B9A5-90561D78918A}" type="presOf" srcId="{C2B6E2E8-5D18-4269-AF1B-4F78B8F0E949}" destId="{35E150EC-4ECD-4FE2-B710-086FAE31780A}" srcOrd="0" destOrd="0" presId="urn:microsoft.com/office/officeart/2005/8/layout/hierarchy4"/>
    <dgm:cxn modelId="{1BE0A097-100D-4559-AE42-69236749ABD9}" type="presOf" srcId="{413C2A8C-70F8-430D-A424-861C29229D3D}" destId="{6D25E406-9B1E-4733-8DC6-FC00700FD2EE}" srcOrd="0" destOrd="0" presId="urn:microsoft.com/office/officeart/2005/8/layout/hierarchy4"/>
    <dgm:cxn modelId="{546D1A9F-BED9-44AD-81AD-1ACBA4D89EA0}" type="presOf" srcId="{0701D959-52F7-400A-8C17-CAEB810F1101}" destId="{2B214122-B79D-43E8-8FC4-323A3BE14AC5}" srcOrd="0" destOrd="0" presId="urn:microsoft.com/office/officeart/2005/8/layout/hierarchy4"/>
    <dgm:cxn modelId="{2C88E9A4-1700-4EC0-AF06-87BC71FC319B}" srcId="{D01CBF5A-78A1-43A2-A503-3F42BC1CD825}" destId="{0701D959-52F7-400A-8C17-CAEB810F1101}" srcOrd="1" destOrd="0" parTransId="{82BD768C-4C1D-4233-9C72-D292D9130AA6}" sibTransId="{D611A438-BCA3-4D5B-AC0C-EF6EC72B3BE3}"/>
    <dgm:cxn modelId="{7302D7C5-69C8-4DFF-8D2E-B21942470321}" type="presOf" srcId="{5E1FC9B2-511E-47CC-970C-5DB838DB6340}" destId="{DC40B645-179E-487D-A603-95E41E07AA81}" srcOrd="0" destOrd="0" presId="urn:microsoft.com/office/officeart/2005/8/layout/hierarchy4"/>
    <dgm:cxn modelId="{6D841FCA-B06C-4CFF-9B01-13CFBB923D35}" type="presParOf" srcId="{2AD53145-DC68-4D87-BA47-96FC616209A9}" destId="{CA3B1D01-86BD-4E22-B735-8F7C91BAA01F}" srcOrd="0" destOrd="0" presId="urn:microsoft.com/office/officeart/2005/8/layout/hierarchy4"/>
    <dgm:cxn modelId="{C270B249-DFD4-470C-A332-152C0B2F8AB7}" type="presParOf" srcId="{CA3B1D01-86BD-4E22-B735-8F7C91BAA01F}" destId="{7E288A5F-4C0E-4A86-8632-39D5D4B585F3}" srcOrd="0" destOrd="0" presId="urn:microsoft.com/office/officeart/2005/8/layout/hierarchy4"/>
    <dgm:cxn modelId="{13DED0BB-92FF-428D-825E-F430B44D556C}" type="presParOf" srcId="{CA3B1D01-86BD-4E22-B735-8F7C91BAA01F}" destId="{0C64477E-D858-415B-8B76-3065E3F54F02}" srcOrd="1" destOrd="0" presId="urn:microsoft.com/office/officeart/2005/8/layout/hierarchy4"/>
    <dgm:cxn modelId="{2862F114-DB30-4E7B-8FD3-9561CD82F512}" type="presParOf" srcId="{CA3B1D01-86BD-4E22-B735-8F7C91BAA01F}" destId="{0B78A6DF-D1E2-4CC9-A98A-6417EBE76EEE}" srcOrd="2" destOrd="0" presId="urn:microsoft.com/office/officeart/2005/8/layout/hierarchy4"/>
    <dgm:cxn modelId="{FC043F56-EF1A-48CF-AA0E-523C85A240C7}" type="presParOf" srcId="{0B78A6DF-D1E2-4CC9-A98A-6417EBE76EEE}" destId="{BE31BABC-572C-442B-8FFF-D87AF1DF7D44}" srcOrd="0" destOrd="0" presId="urn:microsoft.com/office/officeart/2005/8/layout/hierarchy4"/>
    <dgm:cxn modelId="{B30854BC-6716-4EAE-8E29-D862ACC51E68}" type="presParOf" srcId="{BE31BABC-572C-442B-8FFF-D87AF1DF7D44}" destId="{B891F54A-F6C1-4CF5-A421-6C0BE2C9DC7C}" srcOrd="0" destOrd="0" presId="urn:microsoft.com/office/officeart/2005/8/layout/hierarchy4"/>
    <dgm:cxn modelId="{B95C88E8-1922-4A2B-985B-AF56BE1A9D1A}" type="presParOf" srcId="{BE31BABC-572C-442B-8FFF-D87AF1DF7D44}" destId="{F59E66C5-E326-4714-862D-5A456FBA8080}" srcOrd="1" destOrd="0" presId="urn:microsoft.com/office/officeart/2005/8/layout/hierarchy4"/>
    <dgm:cxn modelId="{999208C5-BE0D-428C-B219-AB762889D499}" type="presParOf" srcId="{BE31BABC-572C-442B-8FFF-D87AF1DF7D44}" destId="{659CA95A-9BC1-46F4-88FB-507985659B5B}" srcOrd="2" destOrd="0" presId="urn:microsoft.com/office/officeart/2005/8/layout/hierarchy4"/>
    <dgm:cxn modelId="{950B486E-C868-492B-B2CD-8075DBC109FD}" type="presParOf" srcId="{659CA95A-9BC1-46F4-88FB-507985659B5B}" destId="{EC5FB83E-FBB2-440B-A4AD-0FBFBAC7EFE0}" srcOrd="0" destOrd="0" presId="urn:microsoft.com/office/officeart/2005/8/layout/hierarchy4"/>
    <dgm:cxn modelId="{8DEAEA74-263A-48A6-B70E-FCFD28D725C2}" type="presParOf" srcId="{EC5FB83E-FBB2-440B-A4AD-0FBFBAC7EFE0}" destId="{35E150EC-4ECD-4FE2-B710-086FAE31780A}" srcOrd="0" destOrd="0" presId="urn:microsoft.com/office/officeart/2005/8/layout/hierarchy4"/>
    <dgm:cxn modelId="{BFA1E28D-F4DE-41DD-9794-0B452C530B1E}" type="presParOf" srcId="{EC5FB83E-FBB2-440B-A4AD-0FBFBAC7EFE0}" destId="{9B81DA61-9CD8-4585-B8AB-1984B9AF650D}" srcOrd="1" destOrd="0" presId="urn:microsoft.com/office/officeart/2005/8/layout/hierarchy4"/>
    <dgm:cxn modelId="{4797F872-1F54-4B30-871A-A1E7D645236D}" type="presParOf" srcId="{659CA95A-9BC1-46F4-88FB-507985659B5B}" destId="{FE9DFBB0-7B53-4160-AA99-B7FA8BF79DB7}" srcOrd="1" destOrd="0" presId="urn:microsoft.com/office/officeart/2005/8/layout/hierarchy4"/>
    <dgm:cxn modelId="{D6A271AD-3FA8-4BF8-B49A-D0B05D057742}" type="presParOf" srcId="{659CA95A-9BC1-46F4-88FB-507985659B5B}" destId="{1A93C01A-D78B-43E9-9DAA-1420E15E129A}" srcOrd="2" destOrd="0" presId="urn:microsoft.com/office/officeart/2005/8/layout/hierarchy4"/>
    <dgm:cxn modelId="{4F0B0399-A0E8-4E65-B209-DE2C17FA0C29}" type="presParOf" srcId="{1A93C01A-D78B-43E9-9DAA-1420E15E129A}" destId="{2B214122-B79D-43E8-8FC4-323A3BE14AC5}" srcOrd="0" destOrd="0" presId="urn:microsoft.com/office/officeart/2005/8/layout/hierarchy4"/>
    <dgm:cxn modelId="{A387E33B-279A-4DC0-A11D-106AAA26ABC1}" type="presParOf" srcId="{1A93C01A-D78B-43E9-9DAA-1420E15E129A}" destId="{9E7B5590-3952-400D-9972-91D1B15465D8}" srcOrd="1" destOrd="0" presId="urn:microsoft.com/office/officeart/2005/8/layout/hierarchy4"/>
    <dgm:cxn modelId="{9CA5C1BE-D784-4F4C-9B31-7F9253B459EC}" type="presParOf" srcId="{0B78A6DF-D1E2-4CC9-A98A-6417EBE76EEE}" destId="{5FD02A94-3AAC-4F16-8A47-85B908043FB2}" srcOrd="1" destOrd="0" presId="urn:microsoft.com/office/officeart/2005/8/layout/hierarchy4"/>
    <dgm:cxn modelId="{04C81EF5-F632-4BB0-9D0E-150325FEE70E}" type="presParOf" srcId="{0B78A6DF-D1E2-4CC9-A98A-6417EBE76EEE}" destId="{1B60CD08-F079-476E-856F-75DC80DD3CDD}" srcOrd="2" destOrd="0" presId="urn:microsoft.com/office/officeart/2005/8/layout/hierarchy4"/>
    <dgm:cxn modelId="{98ACCE18-B85C-4BEE-95D7-4637764CD59B}" type="presParOf" srcId="{1B60CD08-F079-476E-856F-75DC80DD3CDD}" destId="{6D25E406-9B1E-4733-8DC6-FC00700FD2EE}" srcOrd="0" destOrd="0" presId="urn:microsoft.com/office/officeart/2005/8/layout/hierarchy4"/>
    <dgm:cxn modelId="{D14738A4-2696-4F22-86EE-7A095507E8DB}" type="presParOf" srcId="{1B60CD08-F079-476E-856F-75DC80DD3CDD}" destId="{DD28DCF4-5ABD-4573-B76E-65F0C40CF4F6}" srcOrd="1" destOrd="0" presId="urn:microsoft.com/office/officeart/2005/8/layout/hierarchy4"/>
    <dgm:cxn modelId="{9FABC217-B510-462C-9D67-C7452F36D93E}" type="presParOf" srcId="{1B60CD08-F079-476E-856F-75DC80DD3CDD}" destId="{9315A0A2-6C7C-4C2C-A0BE-524A1788F0E7}" srcOrd="2" destOrd="0" presId="urn:microsoft.com/office/officeart/2005/8/layout/hierarchy4"/>
    <dgm:cxn modelId="{2C0D6518-26D1-44F9-8666-0C7B946BC5AA}" type="presParOf" srcId="{9315A0A2-6C7C-4C2C-A0BE-524A1788F0E7}" destId="{1D67DD1A-0803-4536-B2E9-EDC2B654B41C}" srcOrd="0" destOrd="0" presId="urn:microsoft.com/office/officeart/2005/8/layout/hierarchy4"/>
    <dgm:cxn modelId="{1C0F6D2E-F080-40AF-9E74-87D643F6F50D}" type="presParOf" srcId="{1D67DD1A-0803-4536-B2E9-EDC2B654B41C}" destId="{DC40B645-179E-487D-A603-95E41E07AA81}" srcOrd="0" destOrd="0" presId="urn:microsoft.com/office/officeart/2005/8/layout/hierarchy4"/>
    <dgm:cxn modelId="{F6B1AAEC-C31A-42DE-805A-7731D0C5F3FB}" type="presParOf" srcId="{1D67DD1A-0803-4536-B2E9-EDC2B654B41C}" destId="{828EFD2A-7F6A-4728-86B3-62B7B2C7902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372D2-BE7F-42CB-9712-13BABD86ABDE}">
      <dsp:nvSpPr>
        <dsp:cNvPr id="0" name=""/>
        <dsp:cNvSpPr/>
      </dsp:nvSpPr>
      <dsp:spPr>
        <a:xfrm>
          <a:off x="3286466" y="2761"/>
          <a:ext cx="1607782" cy="1045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Faster and</a:t>
          </a:r>
          <a:r>
            <a:rPr lang="en-US" sz="1400" b="0" i="0" u="none" strike="noStrike" kern="1200" cap="none" baseline="0" noProof="0" dirty="0">
              <a:latin typeface="Arial"/>
              <a:cs typeface="Arial"/>
            </a:rPr>
            <a:t> </a:t>
          </a:r>
          <a:r>
            <a:rPr lang="en-US" sz="1400" kern="1200" dirty="0">
              <a:latin typeface="Arial"/>
            </a:rPr>
            <a:t>accurate</a:t>
          </a:r>
          <a:r>
            <a:rPr lang="en-US" sz="1400" b="0" i="0" u="none" strike="noStrike" kern="1200" cap="none" baseline="0" noProof="0" dirty="0">
              <a:latin typeface="Arial"/>
              <a:cs typeface="Arial"/>
            </a:rPr>
            <a:t> diagnosis</a:t>
          </a:r>
          <a:endParaRPr lang="en-US" sz="1400" kern="1200" dirty="0"/>
        </a:p>
      </dsp:txBody>
      <dsp:txXfrm>
        <a:off x="3337482" y="53777"/>
        <a:ext cx="1505750" cy="943026"/>
      </dsp:txXfrm>
    </dsp:sp>
    <dsp:sp modelId="{CD3C532C-941D-4FA7-B338-EC5527836DC2}">
      <dsp:nvSpPr>
        <dsp:cNvPr id="0" name=""/>
        <dsp:cNvSpPr/>
      </dsp:nvSpPr>
      <dsp:spPr>
        <a:xfrm>
          <a:off x="2003825" y="525290"/>
          <a:ext cx="4173065" cy="4173065"/>
        </a:xfrm>
        <a:custGeom>
          <a:avLst/>
          <a:gdLst/>
          <a:ahLst/>
          <a:cxnLst/>
          <a:rect l="0" t="0" r="0" b="0"/>
          <a:pathLst>
            <a:path>
              <a:moveTo>
                <a:pt x="2901451" y="165718"/>
              </a:moveTo>
              <a:arcTo wR="2086532" hR="2086532" stAng="17579365" swAng="195987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EFE290-A70E-406E-A031-A7FFD283CB9F}">
      <dsp:nvSpPr>
        <dsp:cNvPr id="0" name=""/>
        <dsp:cNvSpPr/>
      </dsp:nvSpPr>
      <dsp:spPr>
        <a:xfrm>
          <a:off x="5270877" y="1444519"/>
          <a:ext cx="1607782" cy="10450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Error reduction due to human fatigue</a:t>
          </a:r>
          <a:endParaRPr lang="en-US" sz="1400" kern="1200" dirty="0"/>
        </a:p>
      </dsp:txBody>
      <dsp:txXfrm>
        <a:off x="5321893" y="1495535"/>
        <a:ext cx="1505750" cy="943026"/>
      </dsp:txXfrm>
    </dsp:sp>
    <dsp:sp modelId="{7C5DF4AA-883B-45FA-93BC-C06C14BF1EBC}">
      <dsp:nvSpPr>
        <dsp:cNvPr id="0" name=""/>
        <dsp:cNvSpPr/>
      </dsp:nvSpPr>
      <dsp:spPr>
        <a:xfrm>
          <a:off x="2003825" y="525290"/>
          <a:ext cx="4173065" cy="4173065"/>
        </a:xfrm>
        <a:custGeom>
          <a:avLst/>
          <a:gdLst/>
          <a:ahLst/>
          <a:cxnLst/>
          <a:rect l="0" t="0" r="0" b="0"/>
          <a:pathLst>
            <a:path>
              <a:moveTo>
                <a:pt x="4170220" y="1977618"/>
              </a:moveTo>
              <a:arcTo wR="2086532" hR="2086532" stAng="21420472" swAng="219502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B8E7B-889A-4E4C-8C7B-D84E955B250F}">
      <dsp:nvSpPr>
        <dsp:cNvPr id="0" name=""/>
        <dsp:cNvSpPr/>
      </dsp:nvSpPr>
      <dsp:spPr>
        <a:xfrm>
          <a:off x="4512899" y="3777334"/>
          <a:ext cx="1607782" cy="10450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Assist and replace repetitive and labor-intensive tasks</a:t>
          </a:r>
          <a:endParaRPr lang="en-US" sz="1400" kern="1200" dirty="0"/>
        </a:p>
      </dsp:txBody>
      <dsp:txXfrm>
        <a:off x="4563915" y="3828350"/>
        <a:ext cx="1505750" cy="943026"/>
      </dsp:txXfrm>
    </dsp:sp>
    <dsp:sp modelId="{13368443-9B14-4FE2-9111-30C88F703723}">
      <dsp:nvSpPr>
        <dsp:cNvPr id="0" name=""/>
        <dsp:cNvSpPr/>
      </dsp:nvSpPr>
      <dsp:spPr>
        <a:xfrm>
          <a:off x="2003825" y="525290"/>
          <a:ext cx="4173065" cy="4173065"/>
        </a:xfrm>
        <a:custGeom>
          <a:avLst/>
          <a:gdLst/>
          <a:ahLst/>
          <a:cxnLst/>
          <a:rect l="0" t="0" r="0" b="0"/>
          <a:pathLst>
            <a:path>
              <a:moveTo>
                <a:pt x="2500795" y="4131527"/>
              </a:moveTo>
              <a:arcTo wR="2086532" hR="2086532" stAng="4712900" swAng="137420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47D8B4-CB58-427D-8263-3A570C964155}">
      <dsp:nvSpPr>
        <dsp:cNvPr id="0" name=""/>
        <dsp:cNvSpPr/>
      </dsp:nvSpPr>
      <dsp:spPr>
        <a:xfrm>
          <a:off x="2060033" y="3777334"/>
          <a:ext cx="1607782" cy="104505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Minimally invasive surgery</a:t>
          </a:r>
          <a:endParaRPr lang="en-US" sz="1400" kern="1200" dirty="0"/>
        </a:p>
      </dsp:txBody>
      <dsp:txXfrm>
        <a:off x="2111049" y="3828350"/>
        <a:ext cx="1505750" cy="943026"/>
      </dsp:txXfrm>
    </dsp:sp>
    <dsp:sp modelId="{772C54AD-460C-4A38-911D-B60CA6617C60}">
      <dsp:nvSpPr>
        <dsp:cNvPr id="0" name=""/>
        <dsp:cNvSpPr/>
      </dsp:nvSpPr>
      <dsp:spPr>
        <a:xfrm>
          <a:off x="2003825" y="525290"/>
          <a:ext cx="4173065" cy="4173065"/>
        </a:xfrm>
        <a:custGeom>
          <a:avLst/>
          <a:gdLst/>
          <a:ahLst/>
          <a:cxnLst/>
          <a:rect l="0" t="0" r="0" b="0"/>
          <a:pathLst>
            <a:path>
              <a:moveTo>
                <a:pt x="348445" y="3240946"/>
              </a:moveTo>
              <a:arcTo wR="2086532" hR="2086532" stAng="8784506" swAng="219502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5F2E06-8FBE-4DDB-BEA2-57B246C807BD}">
      <dsp:nvSpPr>
        <dsp:cNvPr id="0" name=""/>
        <dsp:cNvSpPr/>
      </dsp:nvSpPr>
      <dsp:spPr>
        <a:xfrm>
          <a:off x="1302056" y="1444519"/>
          <a:ext cx="1607782" cy="104505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Reduce mortality rates</a:t>
          </a:r>
          <a:endParaRPr lang="en-US" sz="1400" kern="1200" dirty="0"/>
        </a:p>
      </dsp:txBody>
      <dsp:txXfrm>
        <a:off x="1353072" y="1495535"/>
        <a:ext cx="1505750" cy="943026"/>
      </dsp:txXfrm>
    </dsp:sp>
    <dsp:sp modelId="{46DB976D-7023-43A8-80D6-58C32A038FE7}">
      <dsp:nvSpPr>
        <dsp:cNvPr id="0" name=""/>
        <dsp:cNvSpPr/>
      </dsp:nvSpPr>
      <dsp:spPr>
        <a:xfrm>
          <a:off x="2003825" y="525290"/>
          <a:ext cx="4173065" cy="4173065"/>
        </a:xfrm>
        <a:custGeom>
          <a:avLst/>
          <a:gdLst/>
          <a:ahLst/>
          <a:cxnLst/>
          <a:rect l="0" t="0" r="0" b="0"/>
          <a:pathLst>
            <a:path>
              <a:moveTo>
                <a:pt x="363797" y="909331"/>
              </a:moveTo>
              <a:arcTo wR="2086532" hR="2086532" stAng="12860764" swAng="195987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94562-8AA8-42CA-B83A-8455EFF37643}">
      <dsp:nvSpPr>
        <dsp:cNvPr id="0" name=""/>
        <dsp:cNvSpPr/>
      </dsp:nvSpPr>
      <dsp:spPr>
        <a:xfrm>
          <a:off x="870" y="972870"/>
          <a:ext cx="1697482" cy="169748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418" tIns="21590" rIns="93418"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a:rPr>
            <a:t>Prediction</a:t>
          </a:r>
          <a:endParaRPr lang="en-US" sz="1700" kern="1200" dirty="0"/>
        </a:p>
      </dsp:txBody>
      <dsp:txXfrm>
        <a:off x="249460" y="1221460"/>
        <a:ext cx="1200302" cy="1200302"/>
      </dsp:txXfrm>
    </dsp:sp>
    <dsp:sp modelId="{4318BDF8-D0E0-470A-8D86-B49055A84BFE}">
      <dsp:nvSpPr>
        <dsp:cNvPr id="0" name=""/>
        <dsp:cNvSpPr/>
      </dsp:nvSpPr>
      <dsp:spPr>
        <a:xfrm>
          <a:off x="1358856" y="972870"/>
          <a:ext cx="1697482" cy="169748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418" tIns="21590" rIns="93418"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a:rPr>
            <a:t>Screening</a:t>
          </a:r>
          <a:endParaRPr lang="en-US" sz="1700" kern="1200" dirty="0"/>
        </a:p>
      </dsp:txBody>
      <dsp:txXfrm>
        <a:off x="1607446" y="1221460"/>
        <a:ext cx="1200302" cy="1200302"/>
      </dsp:txXfrm>
    </dsp:sp>
    <dsp:sp modelId="{0BAB426F-790E-45AE-A4CB-446EEBEE156F}">
      <dsp:nvSpPr>
        <dsp:cNvPr id="0" name=""/>
        <dsp:cNvSpPr/>
      </dsp:nvSpPr>
      <dsp:spPr>
        <a:xfrm>
          <a:off x="2716843" y="972870"/>
          <a:ext cx="1697482" cy="169748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418" tIns="21590" rIns="93418"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Contact alerts</a:t>
          </a:r>
          <a:endParaRPr lang="en-US" sz="1700" kern="1200" dirty="0"/>
        </a:p>
      </dsp:txBody>
      <dsp:txXfrm>
        <a:off x="2965433" y="1221460"/>
        <a:ext cx="1200302" cy="1200302"/>
      </dsp:txXfrm>
    </dsp:sp>
    <dsp:sp modelId="{8DE61C76-B8DA-4C7E-90B3-C99C488146EB}">
      <dsp:nvSpPr>
        <dsp:cNvPr id="0" name=""/>
        <dsp:cNvSpPr/>
      </dsp:nvSpPr>
      <dsp:spPr>
        <a:xfrm>
          <a:off x="4074829" y="972870"/>
          <a:ext cx="1697482" cy="169748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418" tIns="21590" rIns="93418"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a:rPr>
            <a:t>Diagnosis</a:t>
          </a:r>
          <a:endParaRPr lang="en-US" sz="1700" kern="1200" dirty="0"/>
        </a:p>
      </dsp:txBody>
      <dsp:txXfrm>
        <a:off x="4323419" y="1221460"/>
        <a:ext cx="1200302" cy="1200302"/>
      </dsp:txXfrm>
    </dsp:sp>
    <dsp:sp modelId="{D5CF8BB6-FC05-42B8-A558-7683514B6442}">
      <dsp:nvSpPr>
        <dsp:cNvPr id="0" name=""/>
        <dsp:cNvSpPr/>
      </dsp:nvSpPr>
      <dsp:spPr>
        <a:xfrm>
          <a:off x="5432815" y="972870"/>
          <a:ext cx="1697482" cy="169748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418" tIns="21590" rIns="93418"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Drug discovery</a:t>
          </a:r>
        </a:p>
      </dsp:txBody>
      <dsp:txXfrm>
        <a:off x="5681405" y="1221460"/>
        <a:ext cx="1200302" cy="1200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DA2BA-7563-460B-A5FF-06D366244EE6}">
      <dsp:nvSpPr>
        <dsp:cNvPr id="0" name=""/>
        <dsp:cNvSpPr/>
      </dsp:nvSpPr>
      <dsp:spPr>
        <a:xfrm>
          <a:off x="2856" y="1612603"/>
          <a:ext cx="2451695" cy="964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rtl="0">
            <a:lnSpc>
              <a:spcPct val="90000"/>
            </a:lnSpc>
            <a:spcBef>
              <a:spcPct val="0"/>
            </a:spcBef>
            <a:spcAft>
              <a:spcPct val="35000"/>
            </a:spcAft>
            <a:buNone/>
          </a:pPr>
          <a:r>
            <a:rPr lang="en-US" sz="1700" kern="1200" dirty="0">
              <a:latin typeface="Arial"/>
            </a:rPr>
            <a:t>Information</a:t>
          </a:r>
          <a:r>
            <a:rPr lang="en-US" sz="1700" b="0" i="0" u="none" strike="noStrike" kern="1200" cap="none" baseline="0" noProof="0" dirty="0">
              <a:latin typeface="Arial"/>
              <a:cs typeface="Arial"/>
            </a:rPr>
            <a:t> acquisition</a:t>
          </a:r>
          <a:endParaRPr lang="en-US" sz="1700" kern="1200" dirty="0"/>
        </a:p>
      </dsp:txBody>
      <dsp:txXfrm>
        <a:off x="2856" y="1612603"/>
        <a:ext cx="2451695" cy="643061"/>
      </dsp:txXfrm>
    </dsp:sp>
    <dsp:sp modelId="{4969CFFB-9A4A-40C0-BA59-4CE8B60E8A9F}">
      <dsp:nvSpPr>
        <dsp:cNvPr id="0" name=""/>
        <dsp:cNvSpPr/>
      </dsp:nvSpPr>
      <dsp:spPr>
        <a:xfrm>
          <a:off x="505010" y="2255665"/>
          <a:ext cx="2451695" cy="154625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a:rPr>
            <a:t>Memorization</a:t>
          </a:r>
          <a:endParaRPr lang="en-US" sz="1700" kern="1200" dirty="0"/>
        </a:p>
        <a:p>
          <a:pPr marL="171450" lvl="1" indent="-171450" algn="l" defTabSz="755650" rtl="0">
            <a:lnSpc>
              <a:spcPct val="90000"/>
            </a:lnSpc>
            <a:spcBef>
              <a:spcPct val="0"/>
            </a:spcBef>
            <a:spcAft>
              <a:spcPct val="15000"/>
            </a:spcAft>
            <a:buChar char="•"/>
          </a:pPr>
          <a:r>
            <a:rPr lang="en-US" sz="1700" kern="1200" dirty="0">
              <a:latin typeface="Arial"/>
            </a:rPr>
            <a:t>Application to patient care</a:t>
          </a:r>
        </a:p>
      </dsp:txBody>
      <dsp:txXfrm>
        <a:off x="550298" y="2300953"/>
        <a:ext cx="2361119" cy="1455680"/>
      </dsp:txXfrm>
    </dsp:sp>
    <dsp:sp modelId="{B8CCE62D-09B8-46B2-8FA2-50DA4555497C}">
      <dsp:nvSpPr>
        <dsp:cNvPr id="0" name=""/>
        <dsp:cNvSpPr/>
      </dsp:nvSpPr>
      <dsp:spPr>
        <a:xfrm>
          <a:off x="2826219" y="1628933"/>
          <a:ext cx="787936" cy="61040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826219" y="1751013"/>
        <a:ext cx="604816" cy="366241"/>
      </dsp:txXfrm>
    </dsp:sp>
    <dsp:sp modelId="{8EC3E2BA-1FB4-419B-A2F2-9183764DA77E}">
      <dsp:nvSpPr>
        <dsp:cNvPr id="0" name=""/>
        <dsp:cNvSpPr/>
      </dsp:nvSpPr>
      <dsp:spPr>
        <a:xfrm>
          <a:off x="3941223" y="1612603"/>
          <a:ext cx="2451695" cy="964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rtl="0">
            <a:lnSpc>
              <a:spcPct val="90000"/>
            </a:lnSpc>
            <a:spcBef>
              <a:spcPct val="0"/>
            </a:spcBef>
            <a:spcAft>
              <a:spcPct val="35000"/>
            </a:spcAft>
            <a:buNone/>
          </a:pPr>
          <a:r>
            <a:rPr lang="en-US" sz="1700" kern="1200" dirty="0">
              <a:latin typeface="Arial"/>
            </a:rPr>
            <a:t>Knowledge management</a:t>
          </a:r>
          <a:endParaRPr lang="en-US" sz="1700" kern="1200" dirty="0"/>
        </a:p>
      </dsp:txBody>
      <dsp:txXfrm>
        <a:off x="3941223" y="1612603"/>
        <a:ext cx="2451695" cy="643061"/>
      </dsp:txXfrm>
    </dsp:sp>
    <dsp:sp modelId="{41E5EBA9-A2F3-4A87-80BF-26C845DE7EAE}">
      <dsp:nvSpPr>
        <dsp:cNvPr id="0" name=""/>
        <dsp:cNvSpPr/>
      </dsp:nvSpPr>
      <dsp:spPr>
        <a:xfrm>
          <a:off x="4443377" y="2255665"/>
          <a:ext cx="2451695" cy="154625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Arial"/>
            </a:rPr>
            <a:t>Manage data</a:t>
          </a:r>
        </a:p>
        <a:p>
          <a:pPr marL="171450" lvl="1" indent="-171450" algn="l" defTabSz="755650" rtl="0">
            <a:lnSpc>
              <a:spcPct val="90000"/>
            </a:lnSpc>
            <a:spcBef>
              <a:spcPct val="0"/>
            </a:spcBef>
            <a:spcAft>
              <a:spcPct val="15000"/>
            </a:spcAft>
            <a:buChar char="•"/>
          </a:pPr>
          <a:r>
            <a:rPr lang="en-US" sz="1700" kern="1200" dirty="0">
              <a:latin typeface="Arial"/>
            </a:rPr>
            <a:t>Supervise AI tools</a:t>
          </a:r>
        </a:p>
        <a:p>
          <a:pPr marL="171450" lvl="1" indent="-171450" algn="l" defTabSz="755650" rtl="0">
            <a:lnSpc>
              <a:spcPct val="90000"/>
            </a:lnSpc>
            <a:spcBef>
              <a:spcPct val="0"/>
            </a:spcBef>
            <a:spcAft>
              <a:spcPct val="15000"/>
            </a:spcAft>
            <a:buChar char="•"/>
          </a:pPr>
          <a:r>
            <a:rPr lang="en-US" sz="1700" kern="1200" dirty="0">
              <a:latin typeface="Arial"/>
            </a:rPr>
            <a:t>Use AI applications to make informed decisions</a:t>
          </a:r>
          <a:endParaRPr lang="en-US" sz="1700" kern="1200" dirty="0"/>
        </a:p>
      </dsp:txBody>
      <dsp:txXfrm>
        <a:off x="4488665" y="2300953"/>
        <a:ext cx="2361119" cy="1455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88A5F-4C0E-4A86-8632-39D5D4B585F3}">
      <dsp:nvSpPr>
        <dsp:cNvPr id="0" name=""/>
        <dsp:cNvSpPr/>
      </dsp:nvSpPr>
      <dsp:spPr>
        <a:xfrm>
          <a:off x="696" y="2912"/>
          <a:ext cx="6067986" cy="14216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rtl="0">
            <a:lnSpc>
              <a:spcPct val="90000"/>
            </a:lnSpc>
            <a:spcBef>
              <a:spcPct val="0"/>
            </a:spcBef>
            <a:spcAft>
              <a:spcPct val="35000"/>
            </a:spcAft>
            <a:buNone/>
          </a:pPr>
          <a:r>
            <a:rPr lang="en-US" sz="6400" b="0" i="0" u="none" strike="noStrike" kern="1200" cap="none" baseline="0" noProof="0" dirty="0">
              <a:latin typeface="Arial"/>
            </a:rPr>
            <a:t>SI2025</a:t>
          </a:r>
          <a:endParaRPr lang="en-US" sz="6400" b="0" i="0" u="none" strike="noStrike" kern="1200" cap="none" baseline="0" noProof="0" dirty="0"/>
        </a:p>
      </dsp:txBody>
      <dsp:txXfrm>
        <a:off x="42334" y="44550"/>
        <a:ext cx="5984710" cy="1338360"/>
      </dsp:txXfrm>
    </dsp:sp>
    <dsp:sp modelId="{B891F54A-F6C1-4CF5-A421-6C0BE2C9DC7C}">
      <dsp:nvSpPr>
        <dsp:cNvPr id="0" name=""/>
        <dsp:cNvSpPr/>
      </dsp:nvSpPr>
      <dsp:spPr>
        <a:xfrm>
          <a:off x="696" y="1532256"/>
          <a:ext cx="3963796" cy="14216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Organizations use large data sets of patient information to reveal patterns of individual health care.  Insights gathered from this information are important tools for understanding and prediciting health care utilization.</a:t>
          </a:r>
        </a:p>
      </dsp:txBody>
      <dsp:txXfrm>
        <a:off x="42334" y="1573894"/>
        <a:ext cx="3880520" cy="1338360"/>
      </dsp:txXfrm>
    </dsp:sp>
    <dsp:sp modelId="{35E150EC-4ECD-4FE2-B710-086FAE31780A}">
      <dsp:nvSpPr>
        <dsp:cNvPr id="0" name=""/>
        <dsp:cNvSpPr/>
      </dsp:nvSpPr>
      <dsp:spPr>
        <a:xfrm>
          <a:off x="696" y="3061600"/>
          <a:ext cx="1941134" cy="14216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Navigation of healthcare disparities as a result of differences in patient access to benefits of big data</a:t>
          </a:r>
          <a:endParaRPr lang="en-US" sz="1400" kern="1200" dirty="0"/>
        </a:p>
      </dsp:txBody>
      <dsp:txXfrm>
        <a:off x="42334" y="3103238"/>
        <a:ext cx="1857858" cy="1338360"/>
      </dsp:txXfrm>
    </dsp:sp>
    <dsp:sp modelId="{2B214122-B79D-43E8-8FC4-323A3BE14AC5}">
      <dsp:nvSpPr>
        <dsp:cNvPr id="0" name=""/>
        <dsp:cNvSpPr/>
      </dsp:nvSpPr>
      <dsp:spPr>
        <a:xfrm>
          <a:off x="2023358" y="3061600"/>
          <a:ext cx="1941134" cy="14216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Familiarity with build of big data systems &amp; outputs they produce</a:t>
          </a:r>
          <a:endParaRPr lang="en-US" sz="1400" kern="1200" dirty="0"/>
        </a:p>
      </dsp:txBody>
      <dsp:txXfrm>
        <a:off x="2064996" y="3103238"/>
        <a:ext cx="1857858" cy="1338360"/>
      </dsp:txXfrm>
    </dsp:sp>
    <dsp:sp modelId="{6D25E406-9B1E-4733-8DC6-FC00700FD2EE}">
      <dsp:nvSpPr>
        <dsp:cNvPr id="0" name=""/>
        <dsp:cNvSpPr/>
      </dsp:nvSpPr>
      <dsp:spPr>
        <a:xfrm>
          <a:off x="4127548" y="1532256"/>
          <a:ext cx="1941134" cy="14216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a:rPr>
            <a:t>Physician perspective = More work</a:t>
          </a:r>
          <a:endParaRPr lang="en-US" sz="1500" kern="1200" dirty="0"/>
        </a:p>
      </dsp:txBody>
      <dsp:txXfrm>
        <a:off x="4169186" y="1573894"/>
        <a:ext cx="1857858" cy="1338360"/>
      </dsp:txXfrm>
    </dsp:sp>
    <dsp:sp modelId="{DC40B645-179E-487D-A603-95E41E07AA81}">
      <dsp:nvSpPr>
        <dsp:cNvPr id="0" name=""/>
        <dsp:cNvSpPr/>
      </dsp:nvSpPr>
      <dsp:spPr>
        <a:xfrm>
          <a:off x="4127548" y="3061600"/>
          <a:ext cx="1941134" cy="14216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Confront ethical issues that arise with use of big data that may conflict with established medical practice</a:t>
          </a:r>
          <a:endParaRPr lang="en-US" sz="1400" kern="1200" dirty="0"/>
        </a:p>
      </dsp:txBody>
      <dsp:txXfrm>
        <a:off x="4169186" y="3103238"/>
        <a:ext cx="1857858" cy="133836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0.30072</cdr:x>
      <cdr:y>0.2994</cdr:y>
    </cdr:from>
    <cdr:to>
      <cdr:x>0.68463</cdr:x>
      <cdr:y>0.7006</cdr:y>
    </cdr:to>
    <cdr:sp macro="" textlink="">
      <cdr:nvSpPr>
        <cdr:cNvPr id="2" name="TextBox 12">
          <a:extLst xmlns:a="http://schemas.openxmlformats.org/drawingml/2006/main">
            <a:ext uri="{FF2B5EF4-FFF2-40B4-BE49-F238E27FC236}">
              <a16:creationId xmlns:a16="http://schemas.microsoft.com/office/drawing/2014/main" id="{97C73ADC-DE98-413B-98A5-DC3DBABEE0F9}"/>
            </a:ext>
          </a:extLst>
        </cdr:cNvPr>
        <cdr:cNvSpPr txBox="1"/>
      </cdr:nvSpPr>
      <cdr:spPr>
        <a:xfrm xmlns:a="http://schemas.openxmlformats.org/drawingml/2006/main">
          <a:off x="2038136" y="1355085"/>
          <a:ext cx="2601930" cy="18158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US" sz="2800" dirty="0"/>
            <a:t>Practice-based Learning &amp; Improvement (Scholar)</a:t>
          </a:r>
        </a:p>
      </cdr:txBody>
    </cdr:sp>
  </cdr:relSizeAnchor>
</c:userShapes>
</file>

<file path=ppt/drawings/drawing2.xml><?xml version="1.0" encoding="utf-8"?>
<c:userShapes xmlns:c="http://schemas.openxmlformats.org/drawingml/2006/chart">
  <cdr:relSizeAnchor xmlns:cdr="http://schemas.openxmlformats.org/drawingml/2006/chartDrawing">
    <cdr:from>
      <cdr:x>0.2759</cdr:x>
      <cdr:y>0.29518</cdr:y>
    </cdr:from>
    <cdr:to>
      <cdr:x>0.67762</cdr:x>
      <cdr:y>0.79159</cdr:y>
    </cdr:to>
    <cdr:sp macro="" textlink="">
      <cdr:nvSpPr>
        <cdr:cNvPr id="2" name="TextBox 12">
          <a:extLst xmlns:a="http://schemas.openxmlformats.org/drawingml/2006/main">
            <a:ext uri="{FF2B5EF4-FFF2-40B4-BE49-F238E27FC236}">
              <a16:creationId xmlns:a16="http://schemas.microsoft.com/office/drawing/2014/main" id="{745F1410-3808-4428-9F42-FA64C1EBB006}"/>
            </a:ext>
          </a:extLst>
        </cdr:cNvPr>
        <cdr:cNvSpPr txBox="1"/>
      </cdr:nvSpPr>
      <cdr:spPr>
        <a:xfrm xmlns:a="http://schemas.openxmlformats.org/drawingml/2006/main">
          <a:off x="1869897" y="1335999"/>
          <a:ext cx="2722652" cy="224676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US" sz="2800" dirty="0"/>
            <a:t>Patient Care &amp; Medical Knowledge (Medical Experts)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383" cy="471348"/>
          </a:xfrm>
          <a:prstGeom prst="rect">
            <a:avLst/>
          </a:prstGeom>
          <a:noFill/>
          <a:ln>
            <a:noFill/>
          </a:ln>
        </p:spPr>
        <p:txBody>
          <a:bodyPr spcFirstLastPara="1" wrap="square" lIns="92449" tIns="92449" rIns="92449" bIns="92449"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4022485" y="0"/>
            <a:ext cx="3078383" cy="471348"/>
          </a:xfrm>
          <a:prstGeom prst="rect">
            <a:avLst/>
          </a:prstGeom>
          <a:noFill/>
          <a:ln>
            <a:noFill/>
          </a:ln>
        </p:spPr>
        <p:txBody>
          <a:bodyPr spcFirstLastPara="1" wrap="square" lIns="92449" tIns="92449" rIns="92449" bIns="92449"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891" y="4517883"/>
            <a:ext cx="5680693" cy="3697033"/>
          </a:xfrm>
          <a:prstGeom prst="rect">
            <a:avLst/>
          </a:prstGeom>
          <a:noFill/>
          <a:ln>
            <a:noFill/>
          </a:ln>
        </p:spPr>
        <p:txBody>
          <a:bodyPr spcFirstLastPara="1" wrap="square" lIns="92449" tIns="92449" rIns="92449" bIns="9244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917128"/>
            <a:ext cx="3078383" cy="471348"/>
          </a:xfrm>
          <a:prstGeom prst="rect">
            <a:avLst/>
          </a:prstGeom>
          <a:noFill/>
          <a:ln>
            <a:noFill/>
          </a:ln>
        </p:spPr>
        <p:txBody>
          <a:bodyPr spcFirstLastPara="1" wrap="square" lIns="92449" tIns="92449" rIns="92449" bIns="92449"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4022485" y="8917128"/>
            <a:ext cx="3078383" cy="471348"/>
          </a:xfrm>
          <a:prstGeom prst="rect">
            <a:avLst/>
          </a:prstGeom>
          <a:noFill/>
          <a:ln>
            <a:noFill/>
          </a:ln>
        </p:spPr>
        <p:txBody>
          <a:bodyPr spcFirstLastPara="1" wrap="square" lIns="92449" tIns="46212" rIns="92449" bIns="46212" anchor="b" anchorCtr="0">
            <a:noAutofit/>
          </a:bodyPr>
          <a:lstStyle/>
          <a:p>
            <a:pPr algn="r">
              <a:buSzPts val="1200"/>
            </a:pPr>
            <a:fld id="{00000000-1234-1234-1234-123412341234}" type="slidenum">
              <a:rPr lang="en-US" sz="1200" b="1" smtClean="0">
                <a:solidFill>
                  <a:schemeClr val="dk1"/>
                </a:solidFill>
                <a:latin typeface="Comic Sans MS"/>
                <a:ea typeface="Comic Sans MS"/>
                <a:cs typeface="Comic Sans MS"/>
                <a:sym typeface="Comic Sans MS"/>
              </a:rPr>
              <a:pPr algn="r">
                <a:buSzPts val="1200"/>
              </a:pPr>
              <a:t>‹#›</a:t>
            </a:fld>
            <a:endParaRPr lang="en-US" sz="1200" b="1" dirty="0">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72300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939698" y="3417824"/>
            <a:ext cx="7509079" cy="2796842"/>
          </a:xfrm>
          <a:prstGeom prst="rect">
            <a:avLst/>
          </a:prstGeom>
          <a:noFill/>
          <a:ln>
            <a:noFill/>
          </a:ln>
        </p:spPr>
        <p:txBody>
          <a:bodyPr spcFirstLastPara="1" wrap="square" lIns="92425" tIns="92425" rIns="92425" bIns="92425"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1:notes"/>
          <p:cNvSpPr>
            <a:spLocks noGrp="1" noRot="1" noChangeAspect="1"/>
          </p:cNvSpPr>
          <p:nvPr>
            <p:ph type="sldImg" idx="2"/>
          </p:nvPr>
        </p:nvSpPr>
        <p:spPr>
          <a:xfrm>
            <a:off x="3097213" y="887413"/>
            <a:ext cx="31940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323913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b="1" smtClean="0">
                <a:solidFill>
                  <a:schemeClr val="dk1"/>
                </a:solidFill>
                <a:latin typeface="Comic Sans MS"/>
                <a:ea typeface="Comic Sans MS"/>
                <a:cs typeface="Comic Sans MS"/>
                <a:sym typeface="Comic Sans MS"/>
              </a:rPr>
              <a:pPr algn="r">
                <a:buSzPts val="1200"/>
              </a:pPr>
              <a:t>5</a:t>
            </a:fld>
            <a:endParaRPr lang="en-US" sz="1200" b="1"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14744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concept of big data. </a:t>
            </a:r>
          </a:p>
          <a:p>
            <a:endParaRPr lang="en-US" dirty="0"/>
          </a:p>
          <a:p>
            <a:r>
              <a:rPr lang="en-US" dirty="0"/>
              <a:t>Data is the starting point for AI. We need to invest in the creation and collection of data—while ensuring that the value created through the use of this data accrues to the individuals whose data it is. To protect and preserve the integrity of this data, we need trusted, responsible, inclusive legal and regulatory policies and a framework for governance.</a:t>
            </a:r>
          </a:p>
          <a:p>
            <a:endParaRPr lang="en-US" dirty="0"/>
          </a:p>
          <a:p>
            <a:r>
              <a:rPr lang="en-US" dirty="0"/>
              <a:t>Commercial companies cannot solve these problems alone—they need partnerships with government, academia and nonprofit entities. We need to make sure that our computer scientists, data scientists, medical professionals, legal professionals and policymakers have relevant training on the unique capabilities of AI and an understanding of the risks.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b="1" smtClean="0">
                <a:solidFill>
                  <a:schemeClr val="dk1"/>
                </a:solidFill>
                <a:latin typeface="Comic Sans MS"/>
                <a:ea typeface="Comic Sans MS"/>
                <a:cs typeface="Comic Sans MS"/>
                <a:sym typeface="Comic Sans MS"/>
              </a:rPr>
              <a:pPr algn="r">
                <a:buSzPts val="1200"/>
              </a:pPr>
              <a:t>21</a:t>
            </a:fld>
            <a:endParaRPr lang="en-US" sz="1200" b="1"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38406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b="1" smtClean="0">
                <a:solidFill>
                  <a:schemeClr val="dk1"/>
                </a:solidFill>
                <a:latin typeface="Comic Sans MS"/>
                <a:ea typeface="Comic Sans MS"/>
                <a:cs typeface="Comic Sans MS"/>
                <a:sym typeface="Comic Sans MS"/>
              </a:rPr>
              <a:pPr algn="r">
                <a:buSzPts val="1200"/>
              </a:pPr>
              <a:t>22</a:t>
            </a:fld>
            <a:endParaRPr lang="en-US" sz="1200" b="1"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14241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138882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31</a:t>
            </a:fld>
            <a:endParaRPr lang="en-US" dirty="0"/>
          </a:p>
        </p:txBody>
      </p:sp>
    </p:spTree>
    <p:extLst>
      <p:ext uri="{BB962C8B-B14F-4D97-AF65-F5344CB8AC3E}">
        <p14:creationId xmlns:p14="http://schemas.microsoft.com/office/powerpoint/2010/main" val="420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lstStyle>
            <a:lvl1pPr marR="0" lvl="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18" name="Google Shape;18;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8587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21972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8" r:id="rId6"/>
    <p:sldLayoutId id="214748365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rightardia.blogspot.com/2015_08_01_archive.html"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lancet.com/digital-health" TargetMode="Externa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hyperlink" Target="http://www.thelancet.com/digital-health"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thelancet.com/digital-health" TargetMode="Externa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thelancet.com/digital-health" TargetMode="Externa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lancet.com/digital-health" TargetMode="Externa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leadershipfreak.wordpress.com/2011/05/15/gathering-options-without-creating-obligatio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mobihealthnews.com/news/looming-end-telehealth-boom" TargetMode="External"/><Relationship Id="rId2" Type="http://schemas.openxmlformats.org/officeDocument/2006/relationships/hyperlink" Target="http://www.thelancet.com/digital-health" TargetMode="External"/><Relationship Id="rId1" Type="http://schemas.openxmlformats.org/officeDocument/2006/relationships/slideLayout" Target="../slideLayouts/slideLayout1.xml"/><Relationship Id="rId5" Type="http://schemas.openxmlformats.org/officeDocument/2006/relationships/hyperlink" Target="https://www.wired.com/story/covid-19-will-accelerate-ai-health-care-revolution" TargetMode="External"/><Relationship Id="rId4" Type="http://schemas.openxmlformats.org/officeDocument/2006/relationships/hyperlink" Target="http://www.mededu.jmir.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Heather@PartnersInMedEd.com" TargetMode="External"/><Relationship Id="rId4"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01" y="246465"/>
            <a:ext cx="6526006" cy="1325563"/>
          </a:xfrm>
        </p:spPr>
        <p:txBody>
          <a:bodyPr/>
          <a:lstStyle/>
          <a:p>
            <a:r>
              <a:rPr lang="en-US" dirty="0"/>
              <a:t>Partners Webinar </a:t>
            </a:r>
            <a:r>
              <a:rPr lang="en-US" dirty="0">
                <a:solidFill>
                  <a:srgbClr val="FF0000"/>
                </a:solidFill>
              </a:rPr>
              <a:t>Alert</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a:t>
            </a:fld>
            <a:endParaRPr lang="en-US" altLang="en-US" dirty="0"/>
          </a:p>
        </p:txBody>
      </p:sp>
      <p:sp>
        <p:nvSpPr>
          <p:cNvPr id="3" name="TextBox 2"/>
          <p:cNvSpPr txBox="1"/>
          <p:nvPr/>
        </p:nvSpPr>
        <p:spPr>
          <a:xfrm>
            <a:off x="587564" y="2120118"/>
            <a:ext cx="4954592" cy="38472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Reminder…Because of the amount of individual logins for this webinar.  </a:t>
            </a:r>
            <a:br>
              <a:rPr lang="en-US" sz="2800" b="0" dirty="0">
                <a:latin typeface="Arial" panose="020B0604020202020204" pitchFamily="34" charset="0"/>
                <a:cs typeface="Arial" panose="020B0604020202020204" pitchFamily="34" charset="0"/>
              </a:rPr>
            </a:b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Please </a:t>
            </a:r>
            <a:r>
              <a:rPr lang="en-US" sz="2800" dirty="0">
                <a:solidFill>
                  <a:srgbClr val="FF0000"/>
                </a:solidFill>
                <a:latin typeface="Arial" panose="020B0604020202020204" pitchFamily="34" charset="0"/>
                <a:cs typeface="Arial" panose="020B0604020202020204" pitchFamily="34" charset="0"/>
              </a:rPr>
              <a:t>DO NOT Unmute</a:t>
            </a:r>
            <a:r>
              <a:rPr lang="en-US" sz="2800" b="0" dirty="0">
                <a:latin typeface="Arial" panose="020B0604020202020204" pitchFamily="34" charset="0"/>
                <a:cs typeface="Arial" panose="020B0604020202020204" pitchFamily="34" charset="0"/>
              </a:rPr>
              <a:t> your Microphone after you enter this webinar.</a:t>
            </a:r>
            <a:br>
              <a:rPr lang="en-US" sz="2400" b="0" dirty="0">
                <a:latin typeface="Arial" panose="020B0604020202020204" pitchFamily="34" charset="0"/>
                <a:cs typeface="Arial" panose="020B0604020202020204" pitchFamily="34" charset="0"/>
              </a:rPr>
            </a:br>
            <a:br>
              <a:rPr lang="en-US" sz="2400" b="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229DE1-3463-3549-9316-31249972B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389" y="2174485"/>
            <a:ext cx="2943925" cy="2943925"/>
          </a:xfrm>
          <a:prstGeom prst="rect">
            <a:avLst/>
          </a:prstGeom>
        </p:spPr>
      </p:pic>
    </p:spTree>
    <p:extLst>
      <p:ext uri="{BB962C8B-B14F-4D97-AF65-F5344CB8AC3E}">
        <p14:creationId xmlns:p14="http://schemas.microsoft.com/office/powerpoint/2010/main" val="1844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638A-1126-41B4-8070-A3ABF4CB9A14}"/>
              </a:ext>
            </a:extLst>
          </p:cNvPr>
          <p:cNvSpPr>
            <a:spLocks noGrp="1"/>
          </p:cNvSpPr>
          <p:nvPr>
            <p:ph type="title"/>
          </p:nvPr>
        </p:nvSpPr>
        <p:spPr>
          <a:xfrm>
            <a:off x="2067326" y="177688"/>
            <a:ext cx="6343239" cy="1150987"/>
          </a:xfrm>
        </p:spPr>
        <p:txBody>
          <a:bodyPr/>
          <a:lstStyle/>
          <a:p>
            <a:r>
              <a:rPr lang="en-US" dirty="0"/>
              <a:t>Medical Information Explosion</a:t>
            </a:r>
          </a:p>
        </p:txBody>
      </p:sp>
      <p:sp>
        <p:nvSpPr>
          <p:cNvPr id="3" name="Text Placeholder 2">
            <a:extLst>
              <a:ext uri="{FF2B5EF4-FFF2-40B4-BE49-F238E27FC236}">
                <a16:creationId xmlns:a16="http://schemas.microsoft.com/office/drawing/2014/main" id="{CAE2F1AB-A9C5-4530-97F9-422C68AD5B63}"/>
              </a:ext>
            </a:extLst>
          </p:cNvPr>
          <p:cNvSpPr>
            <a:spLocks noGrp="1"/>
          </p:cNvSpPr>
          <p:nvPr>
            <p:ph type="body" idx="1"/>
          </p:nvPr>
        </p:nvSpPr>
        <p:spPr>
          <a:xfrm>
            <a:off x="4246762" y="2055557"/>
            <a:ext cx="4629150" cy="3815476"/>
          </a:xfrm>
        </p:spPr>
        <p:txBody>
          <a:bodyPr/>
          <a:lstStyle/>
          <a:p>
            <a:pPr marL="63500" indent="0">
              <a:buNone/>
            </a:pPr>
            <a:r>
              <a:rPr lang="en-US" dirty="0"/>
              <a:t>Estimated time of </a:t>
            </a:r>
            <a:r>
              <a:rPr lang="en-US" u="sng" dirty="0"/>
              <a:t>medical knowledge doubling</a:t>
            </a:r>
          </a:p>
          <a:p>
            <a:r>
              <a:rPr lang="en-US" dirty="0"/>
              <a:t>50 years (1950)</a:t>
            </a:r>
          </a:p>
          <a:p>
            <a:r>
              <a:rPr lang="en-US" dirty="0"/>
              <a:t>7 years (1980)</a:t>
            </a:r>
          </a:p>
          <a:p>
            <a:r>
              <a:rPr lang="en-US" dirty="0"/>
              <a:t>3.5 years (2010)</a:t>
            </a:r>
          </a:p>
          <a:p>
            <a:r>
              <a:rPr lang="en-US" dirty="0"/>
              <a:t>73 days (2020)</a:t>
            </a:r>
          </a:p>
        </p:txBody>
      </p:sp>
      <p:sp>
        <p:nvSpPr>
          <p:cNvPr id="5" name="Slide Number Placeholder 4">
            <a:extLst>
              <a:ext uri="{FF2B5EF4-FFF2-40B4-BE49-F238E27FC236}">
                <a16:creationId xmlns:a16="http://schemas.microsoft.com/office/drawing/2014/main" id="{273D0E0A-D118-4A8F-86D1-80E1C9850A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a:t>
            </a:fld>
            <a:endParaRPr lang="en-US" dirty="0"/>
          </a:p>
        </p:txBody>
      </p:sp>
      <p:pic>
        <p:nvPicPr>
          <p:cNvPr id="6" name="Picture 6" descr="A close up of a person&#10;&#10;Description automatically generated">
            <a:extLst>
              <a:ext uri="{FF2B5EF4-FFF2-40B4-BE49-F238E27FC236}">
                <a16:creationId xmlns:a16="http://schemas.microsoft.com/office/drawing/2014/main" id="{8EBE0DE1-2491-4580-B0E3-9AF5061A6052}"/>
              </a:ext>
            </a:extLst>
          </p:cNvPr>
          <p:cNvPicPr>
            <a:picLocks noChangeAspect="1"/>
          </p:cNvPicPr>
          <p:nvPr/>
        </p:nvPicPr>
        <p:blipFill>
          <a:blip r:embed="rId2"/>
          <a:stretch>
            <a:fillRect/>
          </a:stretch>
        </p:blipFill>
        <p:spPr>
          <a:xfrm>
            <a:off x="365361" y="2733898"/>
            <a:ext cx="3611680" cy="2128911"/>
          </a:xfrm>
          <a:prstGeom prst="rect">
            <a:avLst/>
          </a:prstGeom>
        </p:spPr>
      </p:pic>
      <p:sp>
        <p:nvSpPr>
          <p:cNvPr id="7" name="Footer Placeholder 3">
            <a:extLst>
              <a:ext uri="{FF2B5EF4-FFF2-40B4-BE49-F238E27FC236}">
                <a16:creationId xmlns:a16="http://schemas.microsoft.com/office/drawing/2014/main" id="{47941122-89CB-5E45-88D7-9218A6D9AC01}"/>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75406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97E0-F6CC-4F4F-83F0-607C26994DC3}"/>
              </a:ext>
            </a:extLst>
          </p:cNvPr>
          <p:cNvSpPr>
            <a:spLocks noGrp="1"/>
          </p:cNvSpPr>
          <p:nvPr>
            <p:ph type="title"/>
          </p:nvPr>
        </p:nvSpPr>
        <p:spPr/>
        <p:txBody>
          <a:bodyPr/>
          <a:lstStyle/>
          <a:p>
            <a:r>
              <a:rPr lang="en-US" dirty="0"/>
              <a:t>Curricular Changes</a:t>
            </a:r>
          </a:p>
        </p:txBody>
      </p:sp>
      <p:graphicFrame>
        <p:nvGraphicFramePr>
          <p:cNvPr id="64" name="Diagram 64">
            <a:extLst>
              <a:ext uri="{FF2B5EF4-FFF2-40B4-BE49-F238E27FC236}">
                <a16:creationId xmlns:a16="http://schemas.microsoft.com/office/drawing/2014/main" id="{82A6C82A-6B2F-49EB-9678-AEDDD6859DFA}"/>
              </a:ext>
            </a:extLst>
          </p:cNvPr>
          <p:cNvGraphicFramePr/>
          <p:nvPr>
            <p:extLst>
              <p:ext uri="{D42A27DB-BD31-4B8C-83A1-F6EECF244321}">
                <p14:modId xmlns:p14="http://schemas.microsoft.com/office/powerpoint/2010/main" val="2896632178"/>
              </p:ext>
            </p:extLst>
          </p:nvPr>
        </p:nvGraphicFramePr>
        <p:xfrm>
          <a:off x="1447467" y="801598"/>
          <a:ext cx="6897929" cy="541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D6375622-F044-2246-A2C3-5042CACBDD10}"/>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5" name="Slide Number Placeholder 4">
            <a:extLst>
              <a:ext uri="{FF2B5EF4-FFF2-40B4-BE49-F238E27FC236}">
                <a16:creationId xmlns:a16="http://schemas.microsoft.com/office/drawing/2014/main" id="{3AB0F5C3-426C-A248-8BB3-2C4D40A1A562}"/>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175970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813599-25E0-40E2-9CD1-F9C47C1D71DC}"/>
              </a:ext>
            </a:extLst>
          </p:cNvPr>
          <p:cNvSpPr>
            <a:spLocks noGrp="1"/>
          </p:cNvSpPr>
          <p:nvPr>
            <p:ph type="body" idx="1"/>
          </p:nvPr>
        </p:nvSpPr>
        <p:spPr/>
        <p:txBody>
          <a:bodyPr/>
          <a:lstStyle/>
          <a:p>
            <a:r>
              <a:rPr lang="en-US" dirty="0"/>
              <a:t>Hospital workflow</a:t>
            </a:r>
          </a:p>
          <a:p>
            <a:r>
              <a:rPr lang="en-US" dirty="0"/>
              <a:t>Wearable devices</a:t>
            </a:r>
          </a:p>
          <a:p>
            <a:r>
              <a:rPr lang="en-US" dirty="0"/>
              <a:t>Medical imaging and diagnosis</a:t>
            </a:r>
          </a:p>
          <a:p>
            <a:r>
              <a:rPr lang="en-US" dirty="0"/>
              <a:t>Therapy planning</a:t>
            </a:r>
          </a:p>
          <a:p>
            <a:r>
              <a:rPr lang="en-US" dirty="0"/>
              <a:t>Virtual assistants</a:t>
            </a:r>
          </a:p>
          <a:p>
            <a:r>
              <a:rPr lang="en-US" dirty="0"/>
              <a:t>Drug discovery</a:t>
            </a:r>
          </a:p>
        </p:txBody>
      </p:sp>
      <p:sp>
        <p:nvSpPr>
          <p:cNvPr id="3" name="Title 2">
            <a:extLst>
              <a:ext uri="{FF2B5EF4-FFF2-40B4-BE49-F238E27FC236}">
                <a16:creationId xmlns:a16="http://schemas.microsoft.com/office/drawing/2014/main" id="{5283E674-1447-4436-B606-123A48E90C61}"/>
              </a:ext>
            </a:extLst>
          </p:cNvPr>
          <p:cNvSpPr>
            <a:spLocks noGrp="1"/>
          </p:cNvSpPr>
          <p:nvPr>
            <p:ph type="title"/>
          </p:nvPr>
        </p:nvSpPr>
        <p:spPr/>
        <p:txBody>
          <a:bodyPr/>
          <a:lstStyle/>
          <a:p>
            <a:r>
              <a:rPr lang="en-US" dirty="0"/>
              <a:t>AI Applications</a:t>
            </a:r>
          </a:p>
        </p:txBody>
      </p:sp>
      <p:sp>
        <p:nvSpPr>
          <p:cNvPr id="4" name="Footer Placeholder 3">
            <a:extLst>
              <a:ext uri="{FF2B5EF4-FFF2-40B4-BE49-F238E27FC236}">
                <a16:creationId xmlns:a16="http://schemas.microsoft.com/office/drawing/2014/main" id="{C0496432-CEC5-6B45-8AE0-A98F7740FD2A}"/>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5" name="Slide Number Placeholder 4">
            <a:extLst>
              <a:ext uri="{FF2B5EF4-FFF2-40B4-BE49-F238E27FC236}">
                <a16:creationId xmlns:a16="http://schemas.microsoft.com/office/drawing/2014/main" id="{51EA1FF0-4CA9-6C40-B504-7A7D4796ADEC}"/>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15794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CEFF41-6CDA-48CD-805C-D3EA5AAE971C}"/>
              </a:ext>
            </a:extLst>
          </p:cNvPr>
          <p:cNvSpPr>
            <a:spLocks noGrp="1"/>
          </p:cNvSpPr>
          <p:nvPr>
            <p:ph type="title"/>
          </p:nvPr>
        </p:nvSpPr>
        <p:spPr/>
        <p:txBody>
          <a:bodyPr/>
          <a:lstStyle/>
          <a:p>
            <a:r>
              <a:rPr lang="en-US" dirty="0"/>
              <a:t>Big Data</a:t>
            </a:r>
          </a:p>
        </p:txBody>
      </p:sp>
      <p:graphicFrame>
        <p:nvGraphicFramePr>
          <p:cNvPr id="5" name="Diagram 5">
            <a:extLst>
              <a:ext uri="{FF2B5EF4-FFF2-40B4-BE49-F238E27FC236}">
                <a16:creationId xmlns:a16="http://schemas.microsoft.com/office/drawing/2014/main" id="{10D2DA5D-8675-4AA8-B3F8-4815A3423640}"/>
              </a:ext>
            </a:extLst>
          </p:cNvPr>
          <p:cNvGraphicFramePr/>
          <p:nvPr>
            <p:extLst>
              <p:ext uri="{D42A27DB-BD31-4B8C-83A1-F6EECF244321}">
                <p14:modId xmlns:p14="http://schemas.microsoft.com/office/powerpoint/2010/main" val="983080876"/>
              </p:ext>
            </p:extLst>
          </p:nvPr>
        </p:nvGraphicFramePr>
        <p:xfrm>
          <a:off x="1537310" y="1630147"/>
          <a:ext cx="6069379" cy="44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729CD0A-9FBF-7C4F-AF6B-904092EABFAC}"/>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6" name="Slide Number Placeholder 4">
            <a:extLst>
              <a:ext uri="{FF2B5EF4-FFF2-40B4-BE49-F238E27FC236}">
                <a16:creationId xmlns:a16="http://schemas.microsoft.com/office/drawing/2014/main" id="{BA5B439C-F4B2-3F4C-BBD1-81B0CC80259E}"/>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624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9C9AED4F-4889-4677-B4DF-CD8D89C50777}"/>
              </a:ext>
            </a:extLst>
          </p:cNvPr>
          <p:cNvPicPr>
            <a:picLocks noChangeAspect="1"/>
          </p:cNvPicPr>
          <p:nvPr/>
        </p:nvPicPr>
        <p:blipFill rotWithShape="1">
          <a:blip r:embed="rId2"/>
          <a:srcRect l="62" r="5272" b="1"/>
          <a:stretch/>
        </p:blipFill>
        <p:spPr>
          <a:xfrm>
            <a:off x="19" y="10"/>
            <a:ext cx="9143981" cy="6382317"/>
          </a:xfrm>
          <a:prstGeom prst="rect">
            <a:avLst/>
          </a:prstGeom>
          <a:noFill/>
          <a:ln>
            <a:noFill/>
          </a:ln>
        </p:spPr>
      </p:pic>
      <p:sp>
        <p:nvSpPr>
          <p:cNvPr id="5" name="Slide Number Placeholder 4" hidden="1">
            <a:extLst>
              <a:ext uri="{FF2B5EF4-FFF2-40B4-BE49-F238E27FC236}">
                <a16:creationId xmlns:a16="http://schemas.microsoft.com/office/drawing/2014/main" id="{3B766203-D09E-4BDF-925C-86939B9C85E8}"/>
              </a:ext>
            </a:extLst>
          </p:cNvPr>
          <p:cNvSpPr>
            <a:spLocks noGrp="1"/>
          </p:cNvSpPr>
          <p:nvPr>
            <p:ph type="sldNum" idx="12"/>
          </p:nvPr>
        </p:nvSpPr>
        <p:spPr/>
        <p:txBody>
          <a:bodyPr/>
          <a:lstStyle/>
          <a:p>
            <a:pPr marL="0" lvl="0" indent="0" algn="r" rtl="0">
              <a:spcBef>
                <a:spcPts val="0"/>
              </a:spcBef>
              <a:spcAft>
                <a:spcPts val="600"/>
              </a:spcAft>
              <a:buNone/>
            </a:pPr>
            <a:fld id="{00000000-1234-1234-1234-123412341234}" type="slidenum">
              <a:rPr lang="en-US" smtClean="0"/>
              <a:pPr marL="0" lvl="0" indent="0" algn="r" rtl="0">
                <a:spcBef>
                  <a:spcPts val="0"/>
                </a:spcBef>
                <a:spcAft>
                  <a:spcPts val="600"/>
                </a:spcAft>
                <a:buNone/>
              </a:pPr>
              <a:t>14</a:t>
            </a:fld>
            <a:endParaRPr lang="en-US" dirty="0"/>
          </a:p>
        </p:txBody>
      </p:sp>
      <p:sp>
        <p:nvSpPr>
          <p:cNvPr id="7" name="Explosion: 14 Points 6">
            <a:extLst>
              <a:ext uri="{FF2B5EF4-FFF2-40B4-BE49-F238E27FC236}">
                <a16:creationId xmlns:a16="http://schemas.microsoft.com/office/drawing/2014/main" id="{21F7526D-0468-4776-A540-4BE0E6A4DC3B}"/>
              </a:ext>
            </a:extLst>
          </p:cNvPr>
          <p:cNvSpPr/>
          <p:nvPr/>
        </p:nvSpPr>
        <p:spPr>
          <a:xfrm>
            <a:off x="4528234" y="1777458"/>
            <a:ext cx="4430726" cy="330308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ACGME Resource for Coordinators</a:t>
            </a:r>
          </a:p>
        </p:txBody>
      </p:sp>
      <p:sp>
        <p:nvSpPr>
          <p:cNvPr id="2" name="TextBox 1">
            <a:extLst>
              <a:ext uri="{FF2B5EF4-FFF2-40B4-BE49-F238E27FC236}">
                <a16:creationId xmlns:a16="http://schemas.microsoft.com/office/drawing/2014/main" id="{D610D333-E298-4517-B38F-C87925B7F98A}"/>
              </a:ext>
            </a:extLst>
          </p:cNvPr>
          <p:cNvSpPr txBox="1"/>
          <p:nvPr/>
        </p:nvSpPr>
        <p:spPr>
          <a:xfrm>
            <a:off x="4830619" y="647569"/>
            <a:ext cx="4876800" cy="338554"/>
          </a:xfrm>
          <a:prstGeom prst="rect">
            <a:avLst/>
          </a:prstGeom>
          <a:noFill/>
        </p:spPr>
        <p:txBody>
          <a:bodyPr wrap="square" rtlCol="0">
            <a:spAutoFit/>
          </a:bodyPr>
          <a:lstStyle/>
          <a:p>
            <a:r>
              <a:rPr lang="en-US" sz="1600" b="1" dirty="0">
                <a:solidFill>
                  <a:schemeClr val="accent6">
                    <a:lumMod val="75000"/>
                  </a:schemeClr>
                </a:solidFill>
              </a:rPr>
              <a:t>PSA from Partners in Medical Education</a:t>
            </a:r>
          </a:p>
        </p:txBody>
      </p:sp>
      <p:pic>
        <p:nvPicPr>
          <p:cNvPr id="4" name="Picture 3" descr="A picture containing drawing, light&#10;&#10;Description automatically generated">
            <a:extLst>
              <a:ext uri="{FF2B5EF4-FFF2-40B4-BE49-F238E27FC236}">
                <a16:creationId xmlns:a16="http://schemas.microsoft.com/office/drawing/2014/main" id="{E3E49A3E-A6AE-400F-826D-767B164280AD}"/>
              </a:ext>
            </a:extLst>
          </p:cNvPr>
          <p:cNvPicPr>
            <a:picLocks noChangeAspect="1"/>
          </p:cNvPicPr>
          <p:nvPr/>
        </p:nvPicPr>
        <p:blipFill>
          <a:blip r:embed="rId3"/>
          <a:stretch>
            <a:fillRect/>
          </a:stretch>
        </p:blipFill>
        <p:spPr>
          <a:xfrm>
            <a:off x="3245744" y="67829"/>
            <a:ext cx="2259129" cy="897376"/>
          </a:xfrm>
          <a:prstGeom prst="rect">
            <a:avLst/>
          </a:prstGeom>
        </p:spPr>
      </p:pic>
      <p:sp>
        <p:nvSpPr>
          <p:cNvPr id="8" name="Footer Placeholder 3">
            <a:extLst>
              <a:ext uri="{FF2B5EF4-FFF2-40B4-BE49-F238E27FC236}">
                <a16:creationId xmlns:a16="http://schemas.microsoft.com/office/drawing/2014/main" id="{B8DDBCB6-4E4A-0F4A-8127-F7CC05EAEFAE}"/>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10" name="Slide Number Placeholder 4">
            <a:extLst>
              <a:ext uri="{FF2B5EF4-FFF2-40B4-BE49-F238E27FC236}">
                <a16:creationId xmlns:a16="http://schemas.microsoft.com/office/drawing/2014/main" id="{A70F2B9B-BD37-054D-A08B-C99E8CDF1EE1}"/>
              </a:ext>
            </a:extLst>
          </p:cNvPr>
          <p:cNvSpPr txBox="1">
            <a:spLocks/>
          </p:cNvSpPr>
          <p:nvPr/>
        </p:nvSpPr>
        <p:spPr>
          <a:xfrm>
            <a:off x="6436179" y="6411360"/>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fld id="{00000000-1234-1234-1234-123412341234}" type="slidenum">
              <a:rPr lang="en-US" smtClean="0"/>
              <a:pPr/>
              <a:t>14</a:t>
            </a:fld>
            <a:endParaRPr lang="en-US" dirty="0"/>
          </a:p>
        </p:txBody>
      </p:sp>
    </p:spTree>
    <p:extLst>
      <p:ext uri="{BB962C8B-B14F-4D97-AF65-F5344CB8AC3E}">
        <p14:creationId xmlns:p14="http://schemas.microsoft.com/office/powerpoint/2010/main" val="182101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616ACA-46B9-4760-86F7-5907446C8A93}"/>
              </a:ext>
            </a:extLst>
          </p:cNvPr>
          <p:cNvSpPr>
            <a:spLocks noGrp="1"/>
          </p:cNvSpPr>
          <p:nvPr>
            <p:ph type="body" idx="1"/>
          </p:nvPr>
        </p:nvSpPr>
        <p:spPr>
          <a:xfrm>
            <a:off x="527750" y="5409871"/>
            <a:ext cx="8294633" cy="810517"/>
          </a:xfrm>
        </p:spPr>
        <p:txBody>
          <a:bodyPr/>
          <a:lstStyle/>
          <a:p>
            <a:pPr marL="63500" indent="0">
              <a:buNone/>
            </a:pPr>
            <a:r>
              <a:rPr lang="en-US" sz="1600" i="1" dirty="0"/>
              <a:t>Simpson D, Marcdante K, Souza KH, Anderson A, Holmboe E. Job roles of the 2025 medical educator. JGME. 2018;10(3);243-246.</a:t>
            </a:r>
          </a:p>
          <a:p>
            <a:pPr marL="63500" indent="0">
              <a:buNone/>
            </a:pPr>
            <a:endParaRPr lang="en-US" sz="2000" dirty="0"/>
          </a:p>
        </p:txBody>
      </p:sp>
      <p:sp>
        <p:nvSpPr>
          <p:cNvPr id="6" name="Title 5">
            <a:extLst>
              <a:ext uri="{FF2B5EF4-FFF2-40B4-BE49-F238E27FC236}">
                <a16:creationId xmlns:a16="http://schemas.microsoft.com/office/drawing/2014/main" id="{14CC6516-4669-4F0F-AF90-CC768343F90D}"/>
              </a:ext>
            </a:extLst>
          </p:cNvPr>
          <p:cNvSpPr>
            <a:spLocks noGrp="1"/>
          </p:cNvSpPr>
          <p:nvPr>
            <p:ph type="title"/>
          </p:nvPr>
        </p:nvSpPr>
        <p:spPr>
          <a:xfrm>
            <a:off x="1901057" y="305724"/>
            <a:ext cx="6526006" cy="797817"/>
          </a:xfrm>
        </p:spPr>
        <p:txBody>
          <a:bodyPr/>
          <a:lstStyle/>
          <a:p>
            <a:r>
              <a:rPr lang="en-US" dirty="0"/>
              <a:t>2025 Faculty Roles</a:t>
            </a:r>
          </a:p>
        </p:txBody>
      </p:sp>
      <p:sp>
        <p:nvSpPr>
          <p:cNvPr id="5" name="Slide Number Placeholder 4">
            <a:extLst>
              <a:ext uri="{FF2B5EF4-FFF2-40B4-BE49-F238E27FC236}">
                <a16:creationId xmlns:a16="http://schemas.microsoft.com/office/drawing/2014/main" id="{C9DA6003-A028-45D4-86C3-EF71614B5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id="{CCFDF31A-FE6E-4ADB-98F1-820EF287FE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27129" y="358949"/>
            <a:ext cx="2619375" cy="1905000"/>
          </a:xfrm>
          <a:prstGeom prst="rect">
            <a:avLst/>
          </a:prstGeom>
        </p:spPr>
      </p:pic>
      <p:sp>
        <p:nvSpPr>
          <p:cNvPr id="8" name="Rectangle: Diagonal Corners Rounded 7">
            <a:extLst>
              <a:ext uri="{FF2B5EF4-FFF2-40B4-BE49-F238E27FC236}">
                <a16:creationId xmlns:a16="http://schemas.microsoft.com/office/drawing/2014/main" id="{79E33E78-D31E-46FC-B40E-9E42A5441F4F}"/>
              </a:ext>
            </a:extLst>
          </p:cNvPr>
          <p:cNvSpPr/>
          <p:nvPr/>
        </p:nvSpPr>
        <p:spPr>
          <a:xfrm>
            <a:off x="2816872" y="986955"/>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Diagnostic Assessor: </a:t>
            </a:r>
            <a:r>
              <a:rPr lang="en-US" dirty="0"/>
              <a:t>Use data to identify performance gaps to individualize training</a:t>
            </a:r>
          </a:p>
        </p:txBody>
      </p:sp>
      <p:sp>
        <p:nvSpPr>
          <p:cNvPr id="9" name="Rectangle: Diagonal Corners Rounded 8">
            <a:extLst>
              <a:ext uri="{FF2B5EF4-FFF2-40B4-BE49-F238E27FC236}">
                <a16:creationId xmlns:a16="http://schemas.microsoft.com/office/drawing/2014/main" id="{65F42A25-1E9C-40F4-A431-846A91FA9EC8}"/>
              </a:ext>
            </a:extLst>
          </p:cNvPr>
          <p:cNvSpPr/>
          <p:nvPr/>
        </p:nvSpPr>
        <p:spPr>
          <a:xfrm>
            <a:off x="5255041" y="2674106"/>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Content Curator: </a:t>
            </a:r>
            <a:r>
              <a:rPr lang="en-US" dirty="0"/>
              <a:t>Access, select, sequence, and deliver high-quality evidence-based content</a:t>
            </a:r>
          </a:p>
        </p:txBody>
      </p:sp>
      <p:sp>
        <p:nvSpPr>
          <p:cNvPr id="10" name="Rectangle: Diagonal Corners Rounded 9">
            <a:extLst>
              <a:ext uri="{FF2B5EF4-FFF2-40B4-BE49-F238E27FC236}">
                <a16:creationId xmlns:a16="http://schemas.microsoft.com/office/drawing/2014/main" id="{D5DAF46E-EC05-4CBC-B6ED-3CA1692A9DE2}"/>
              </a:ext>
            </a:extLst>
          </p:cNvPr>
          <p:cNvSpPr/>
          <p:nvPr/>
        </p:nvSpPr>
        <p:spPr>
          <a:xfrm>
            <a:off x="1994732" y="3409522"/>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Technology Adopter: </a:t>
            </a:r>
            <a:r>
              <a:rPr lang="en-US" dirty="0"/>
              <a:t>Be an early adopter, fluent in selecting and using technology tools</a:t>
            </a:r>
          </a:p>
        </p:txBody>
      </p:sp>
      <p:sp>
        <p:nvSpPr>
          <p:cNvPr id="11" name="Rectangle: Diagonal Corners Rounded 10">
            <a:extLst>
              <a:ext uri="{FF2B5EF4-FFF2-40B4-BE49-F238E27FC236}">
                <a16:creationId xmlns:a16="http://schemas.microsoft.com/office/drawing/2014/main" id="{E9091A12-19D9-4C75-B8AE-38882FA03806}"/>
              </a:ext>
            </a:extLst>
          </p:cNvPr>
          <p:cNvSpPr/>
          <p:nvPr/>
        </p:nvSpPr>
        <p:spPr>
          <a:xfrm>
            <a:off x="608723" y="4378342"/>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Learner-Centered Navigator and Professional Coach: </a:t>
            </a:r>
            <a:r>
              <a:rPr lang="en-US" dirty="0"/>
              <a:t>Guide learners to achieve identified performance targets</a:t>
            </a:r>
          </a:p>
        </p:txBody>
      </p:sp>
      <p:sp>
        <p:nvSpPr>
          <p:cNvPr id="12" name="Rectangle: Diagonal Corners Rounded 11">
            <a:extLst>
              <a:ext uri="{FF2B5EF4-FFF2-40B4-BE49-F238E27FC236}">
                <a16:creationId xmlns:a16="http://schemas.microsoft.com/office/drawing/2014/main" id="{59C68898-14E4-456D-8ED3-77B266D9BB4B}"/>
              </a:ext>
            </a:extLst>
          </p:cNvPr>
          <p:cNvSpPr/>
          <p:nvPr/>
        </p:nvSpPr>
        <p:spPr>
          <a:xfrm>
            <a:off x="5501230" y="4289308"/>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Clinician Role Model: </a:t>
            </a:r>
            <a:r>
              <a:rPr lang="en-US" dirty="0"/>
              <a:t>Act as an exemplar for the various 2025 physician job roles</a:t>
            </a:r>
            <a:endParaRPr lang="en-US" sz="1100" dirty="0"/>
          </a:p>
        </p:txBody>
      </p:sp>
      <p:sp>
        <p:nvSpPr>
          <p:cNvPr id="13" name="Rectangle: Diagonal Corners Rounded 12">
            <a:extLst>
              <a:ext uri="{FF2B5EF4-FFF2-40B4-BE49-F238E27FC236}">
                <a16:creationId xmlns:a16="http://schemas.microsoft.com/office/drawing/2014/main" id="{552C6388-9C7E-4BAC-A28B-E24674C53568}"/>
              </a:ext>
            </a:extLst>
          </p:cNvPr>
          <p:cNvSpPr/>
          <p:nvPr/>
        </p:nvSpPr>
        <p:spPr>
          <a:xfrm>
            <a:off x="1790027" y="1981385"/>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Learning Environment Designer, Engineer, Architect, and Implementer: </a:t>
            </a:r>
            <a:r>
              <a:rPr lang="en-US" dirty="0"/>
              <a:t>Design “space” to optimize learning</a:t>
            </a:r>
          </a:p>
        </p:txBody>
      </p:sp>
      <p:sp>
        <p:nvSpPr>
          <p:cNvPr id="14" name="Footer Placeholder 3">
            <a:extLst>
              <a:ext uri="{FF2B5EF4-FFF2-40B4-BE49-F238E27FC236}">
                <a16:creationId xmlns:a16="http://schemas.microsoft.com/office/drawing/2014/main" id="{0A44CD99-C24B-4740-8CE5-4524E19E8673}"/>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96472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0FF8CD-BFD9-40D9-AD27-0C6316B66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graphicFrame>
        <p:nvGraphicFramePr>
          <p:cNvPr id="10" name="Chart 9">
            <a:extLst>
              <a:ext uri="{FF2B5EF4-FFF2-40B4-BE49-F238E27FC236}">
                <a16:creationId xmlns:a16="http://schemas.microsoft.com/office/drawing/2014/main" id="{89EAC7FE-B529-40D5-818D-C3BC2FC10258}"/>
              </a:ext>
            </a:extLst>
          </p:cNvPr>
          <p:cNvGraphicFramePr/>
          <p:nvPr>
            <p:extLst>
              <p:ext uri="{D42A27DB-BD31-4B8C-83A1-F6EECF244321}">
                <p14:modId xmlns:p14="http://schemas.microsoft.com/office/powerpoint/2010/main" val="2437145248"/>
              </p:ext>
            </p:extLst>
          </p:nvPr>
        </p:nvGraphicFramePr>
        <p:xfrm>
          <a:off x="49658" y="1489752"/>
          <a:ext cx="6777519" cy="4526052"/>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DBF0C4AB-4AF4-4B65-82FF-A2ECF6953854}"/>
              </a:ext>
            </a:extLst>
          </p:cNvPr>
          <p:cNvSpPr/>
          <p:nvPr/>
        </p:nvSpPr>
        <p:spPr>
          <a:xfrm>
            <a:off x="5270643" y="527895"/>
            <a:ext cx="1797977" cy="1582220"/>
          </a:xfrm>
          <a:prstGeom prst="wedgeRectCallout">
            <a:avLst>
              <a:gd name="adj1" fmla="val -97404"/>
              <a:gd name="adj2" fmla="val 50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 </a:t>
            </a:r>
          </a:p>
          <a:p>
            <a:pPr algn="ctr"/>
            <a:r>
              <a:rPr lang="en-US" dirty="0"/>
              <a:t>Ensure that AI solutions are not masking larger systemic issues</a:t>
            </a:r>
          </a:p>
        </p:txBody>
      </p:sp>
      <p:sp>
        <p:nvSpPr>
          <p:cNvPr id="12" name="Rectangle: Rounded Corners 11">
            <a:extLst>
              <a:ext uri="{FF2B5EF4-FFF2-40B4-BE49-F238E27FC236}">
                <a16:creationId xmlns:a16="http://schemas.microsoft.com/office/drawing/2014/main" id="{0DE7AB6E-656B-43C9-976E-1CDBBF2161A0}"/>
              </a:ext>
            </a:extLst>
          </p:cNvPr>
          <p:cNvSpPr/>
          <p:nvPr/>
        </p:nvSpPr>
        <p:spPr>
          <a:xfrm>
            <a:off x="6590872" y="2263025"/>
            <a:ext cx="2057400" cy="2126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 </a:t>
            </a:r>
            <a:r>
              <a:rPr lang="en-US" dirty="0"/>
              <a:t>BP wearable devices.</a:t>
            </a:r>
          </a:p>
          <a:p>
            <a:pPr algn="ctr"/>
            <a:r>
              <a:rPr lang="en-US" dirty="0"/>
              <a:t>Are we short-changing a disproportionate population (that is more prone to BP issues)?</a:t>
            </a:r>
          </a:p>
        </p:txBody>
      </p:sp>
      <p:sp>
        <p:nvSpPr>
          <p:cNvPr id="13" name="TextBox 12">
            <a:extLst>
              <a:ext uri="{FF2B5EF4-FFF2-40B4-BE49-F238E27FC236}">
                <a16:creationId xmlns:a16="http://schemas.microsoft.com/office/drawing/2014/main" id="{97C73ADC-DE98-413B-98A5-DC3DBABEE0F9}"/>
              </a:ext>
            </a:extLst>
          </p:cNvPr>
          <p:cNvSpPr txBox="1"/>
          <p:nvPr/>
        </p:nvSpPr>
        <p:spPr>
          <a:xfrm>
            <a:off x="2167847" y="2849346"/>
            <a:ext cx="2601930" cy="1815882"/>
          </a:xfrm>
          <a:prstGeom prst="rect">
            <a:avLst/>
          </a:prstGeom>
          <a:noFill/>
        </p:spPr>
        <p:txBody>
          <a:bodyPr wrap="square" rtlCol="0">
            <a:spAutoFit/>
          </a:bodyPr>
          <a:lstStyle/>
          <a:p>
            <a:pPr algn="ctr"/>
            <a:r>
              <a:rPr lang="en-US" sz="2800" dirty="0"/>
              <a:t>Systems-Based Practice (Health Advocate*)</a:t>
            </a:r>
          </a:p>
        </p:txBody>
      </p:sp>
      <p:sp>
        <p:nvSpPr>
          <p:cNvPr id="14" name="TextBox 13">
            <a:extLst>
              <a:ext uri="{FF2B5EF4-FFF2-40B4-BE49-F238E27FC236}">
                <a16:creationId xmlns:a16="http://schemas.microsoft.com/office/drawing/2014/main" id="{186ED9B1-0347-4CD1-AA22-EDE55ABCDD7D}"/>
              </a:ext>
            </a:extLst>
          </p:cNvPr>
          <p:cNvSpPr txBox="1"/>
          <p:nvPr/>
        </p:nvSpPr>
        <p:spPr>
          <a:xfrm>
            <a:off x="6827177" y="5645494"/>
            <a:ext cx="2512031" cy="523220"/>
          </a:xfrm>
          <a:prstGeom prst="rect">
            <a:avLst/>
          </a:prstGeom>
          <a:noFill/>
        </p:spPr>
        <p:txBody>
          <a:bodyPr wrap="square" rtlCol="0">
            <a:spAutoFit/>
          </a:bodyPr>
          <a:lstStyle/>
          <a:p>
            <a:r>
              <a:rPr lang="en-US" dirty="0"/>
              <a:t>*CanMEDS: Canada’s Framework Definitions</a:t>
            </a:r>
          </a:p>
        </p:txBody>
      </p:sp>
      <p:sp>
        <p:nvSpPr>
          <p:cNvPr id="15" name="Rectangle 14">
            <a:extLst>
              <a:ext uri="{FF2B5EF4-FFF2-40B4-BE49-F238E27FC236}">
                <a16:creationId xmlns:a16="http://schemas.microsoft.com/office/drawing/2014/main" id="{2FA6ED35-1ED2-42D7-B9AE-D47D582F11AE}"/>
              </a:ext>
            </a:extLst>
          </p:cNvPr>
          <p:cNvSpPr/>
          <p:nvPr/>
        </p:nvSpPr>
        <p:spPr>
          <a:xfrm>
            <a:off x="241443" y="5899218"/>
            <a:ext cx="6144588" cy="430887"/>
          </a:xfrm>
          <a:prstGeom prst="rect">
            <a:avLst/>
          </a:prstGeom>
        </p:spPr>
        <p:txBody>
          <a:bodyPr wrap="square">
            <a:spAutoFit/>
          </a:bodyPr>
          <a:lstStyle/>
          <a:p>
            <a:r>
              <a:rPr lang="en-US" sz="1100" i="1" dirty="0"/>
              <a:t>Rampton V, Mittelman M. Goldhahn J. Implications of artificial intelligence for medical education. </a:t>
            </a:r>
            <a:r>
              <a:rPr lang="en-US" sz="1100" i="1" dirty="0">
                <a:hlinkClick r:id="rId3"/>
              </a:rPr>
              <a:t>www.thelancet.com/digital-health</a:t>
            </a:r>
            <a:r>
              <a:rPr lang="en-US" sz="1100" i="1" dirty="0"/>
              <a:t>. Vol.2; March 2020.</a:t>
            </a:r>
          </a:p>
        </p:txBody>
      </p:sp>
      <p:sp>
        <p:nvSpPr>
          <p:cNvPr id="9" name="Footer Placeholder 3">
            <a:extLst>
              <a:ext uri="{FF2B5EF4-FFF2-40B4-BE49-F238E27FC236}">
                <a16:creationId xmlns:a16="http://schemas.microsoft.com/office/drawing/2014/main" id="{98F82487-BA61-C840-9579-FDF31849715A}"/>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56719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0FF8CD-BFD9-40D9-AD27-0C6316B66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graphicFrame>
        <p:nvGraphicFramePr>
          <p:cNvPr id="10" name="Chart 9">
            <a:extLst>
              <a:ext uri="{FF2B5EF4-FFF2-40B4-BE49-F238E27FC236}">
                <a16:creationId xmlns:a16="http://schemas.microsoft.com/office/drawing/2014/main" id="{89EAC7FE-B529-40D5-818D-C3BC2FC10258}"/>
              </a:ext>
            </a:extLst>
          </p:cNvPr>
          <p:cNvGraphicFramePr/>
          <p:nvPr>
            <p:extLst>
              <p:ext uri="{D42A27DB-BD31-4B8C-83A1-F6EECF244321}">
                <p14:modId xmlns:p14="http://schemas.microsoft.com/office/powerpoint/2010/main" val="2737226632"/>
              </p:ext>
            </p:extLst>
          </p:nvPr>
        </p:nvGraphicFramePr>
        <p:xfrm>
          <a:off x="0" y="1489752"/>
          <a:ext cx="6777519" cy="4526052"/>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DBF0C4AB-4AF4-4B65-82FF-A2ECF6953854}"/>
              </a:ext>
            </a:extLst>
          </p:cNvPr>
          <p:cNvSpPr/>
          <p:nvPr/>
        </p:nvSpPr>
        <p:spPr>
          <a:xfrm>
            <a:off x="6082301" y="1664413"/>
            <a:ext cx="1797977" cy="1643866"/>
          </a:xfrm>
          <a:prstGeom prst="wedgeRectCallout">
            <a:avLst>
              <a:gd name="adj1" fmla="val -97404"/>
              <a:gd name="adj2" fmla="val 50162"/>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a:t>
            </a:r>
            <a:r>
              <a:rPr lang="en-US" dirty="0"/>
              <a:t> Understand the models behind the decision-making used in AI</a:t>
            </a:r>
          </a:p>
        </p:txBody>
      </p:sp>
      <p:sp>
        <p:nvSpPr>
          <p:cNvPr id="12" name="Rectangle: Rounded Corners 11">
            <a:extLst>
              <a:ext uri="{FF2B5EF4-FFF2-40B4-BE49-F238E27FC236}">
                <a16:creationId xmlns:a16="http://schemas.microsoft.com/office/drawing/2014/main" id="{0DE7AB6E-656B-43C9-976E-1CDBBF2161A0}"/>
              </a:ext>
            </a:extLst>
          </p:cNvPr>
          <p:cNvSpPr/>
          <p:nvPr/>
        </p:nvSpPr>
        <p:spPr>
          <a:xfrm>
            <a:off x="6620410" y="3889053"/>
            <a:ext cx="2057400" cy="2126751"/>
          </a:xfrm>
          <a:prstGeom prst="round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 If Insurance industry drives the AI development, how will we be sure that they “objective” data is not influence by a cost bias? </a:t>
            </a:r>
          </a:p>
        </p:txBody>
      </p:sp>
      <p:graphicFrame>
        <p:nvGraphicFramePr>
          <p:cNvPr id="2" name="Chart 1">
            <a:extLst>
              <a:ext uri="{FF2B5EF4-FFF2-40B4-BE49-F238E27FC236}">
                <a16:creationId xmlns:a16="http://schemas.microsoft.com/office/drawing/2014/main" id="{4FBC19C0-9769-4173-99F6-C3A967226D42}"/>
              </a:ext>
            </a:extLst>
          </p:cNvPr>
          <p:cNvGraphicFramePr/>
          <p:nvPr>
            <p:extLst>
              <p:ext uri="{D42A27DB-BD31-4B8C-83A1-F6EECF244321}">
                <p14:modId xmlns:p14="http://schemas.microsoft.com/office/powerpoint/2010/main" val="1158374703"/>
              </p:ext>
            </p:extLst>
          </p:nvPr>
        </p:nvGraphicFramePr>
        <p:xfrm>
          <a:off x="49658" y="1489752"/>
          <a:ext cx="6777519" cy="452605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AE5DBCE-40DD-4698-A749-04ABC3F227AF}"/>
              </a:ext>
            </a:extLst>
          </p:cNvPr>
          <p:cNvSpPr/>
          <p:nvPr/>
        </p:nvSpPr>
        <p:spPr>
          <a:xfrm>
            <a:off x="241443" y="5899218"/>
            <a:ext cx="6144588" cy="430887"/>
          </a:xfrm>
          <a:prstGeom prst="rect">
            <a:avLst/>
          </a:prstGeom>
        </p:spPr>
        <p:txBody>
          <a:bodyPr wrap="square">
            <a:spAutoFit/>
          </a:bodyPr>
          <a:lstStyle/>
          <a:p>
            <a:r>
              <a:rPr lang="en-US" sz="1100" i="1" dirty="0"/>
              <a:t>Rampton V, Mittelman M. Goldhahn J. Implications of artificial intelligence for medical education. </a:t>
            </a:r>
            <a:r>
              <a:rPr lang="en-US" sz="1100" i="1" dirty="0">
                <a:hlinkClick r:id="rId4"/>
              </a:rPr>
              <a:t>www.thelancet.com/digital-health</a:t>
            </a:r>
            <a:r>
              <a:rPr lang="en-US" sz="1100" i="1" dirty="0"/>
              <a:t>. Vol.2; March 2020.</a:t>
            </a:r>
          </a:p>
        </p:txBody>
      </p:sp>
      <p:sp>
        <p:nvSpPr>
          <p:cNvPr id="8" name="Footer Placeholder 3">
            <a:extLst>
              <a:ext uri="{FF2B5EF4-FFF2-40B4-BE49-F238E27FC236}">
                <a16:creationId xmlns:a16="http://schemas.microsoft.com/office/drawing/2014/main" id="{85E03C54-167C-DD4B-B085-794CF643A2BC}"/>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190462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0FF8CD-BFD9-40D9-AD27-0C6316B66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graphicFrame>
        <p:nvGraphicFramePr>
          <p:cNvPr id="10" name="Chart 9">
            <a:extLst>
              <a:ext uri="{FF2B5EF4-FFF2-40B4-BE49-F238E27FC236}">
                <a16:creationId xmlns:a16="http://schemas.microsoft.com/office/drawing/2014/main" id="{89EAC7FE-B529-40D5-818D-C3BC2FC10258}"/>
              </a:ext>
            </a:extLst>
          </p:cNvPr>
          <p:cNvGraphicFramePr/>
          <p:nvPr/>
        </p:nvGraphicFramePr>
        <p:xfrm>
          <a:off x="0" y="1489752"/>
          <a:ext cx="6777519" cy="4526052"/>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DBF0C4AB-4AF4-4B65-82FF-A2ECF6953854}"/>
              </a:ext>
            </a:extLst>
          </p:cNvPr>
          <p:cNvSpPr/>
          <p:nvPr/>
        </p:nvSpPr>
        <p:spPr>
          <a:xfrm>
            <a:off x="5878529" y="3925185"/>
            <a:ext cx="1797977" cy="1982444"/>
          </a:xfrm>
          <a:prstGeom prst="wedgeRectCallout">
            <a:avLst>
              <a:gd name="adj1" fmla="val -112261"/>
              <a:gd name="adj2" fmla="val 9738"/>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 </a:t>
            </a:r>
            <a:r>
              <a:rPr lang="en-US" dirty="0"/>
              <a:t>Understand the models behind the decision-making used in AI</a:t>
            </a:r>
          </a:p>
        </p:txBody>
      </p:sp>
      <p:sp>
        <p:nvSpPr>
          <p:cNvPr id="12" name="Rectangle: Rounded Corners 11">
            <a:extLst>
              <a:ext uri="{FF2B5EF4-FFF2-40B4-BE49-F238E27FC236}">
                <a16:creationId xmlns:a16="http://schemas.microsoft.com/office/drawing/2014/main" id="{0DE7AB6E-656B-43C9-976E-1CDBBF2161A0}"/>
              </a:ext>
            </a:extLst>
          </p:cNvPr>
          <p:cNvSpPr/>
          <p:nvPr/>
        </p:nvSpPr>
        <p:spPr>
          <a:xfrm>
            <a:off x="6320748" y="1302249"/>
            <a:ext cx="2057400" cy="2334803"/>
          </a:xfrm>
          <a:prstGeom prst="round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 </a:t>
            </a:r>
            <a:r>
              <a:rPr lang="en-US" dirty="0"/>
              <a:t>Physicians must acknowledge the patient’s right to decide if the AI will benefit them, and provide necessary guidance and advice to support patient decisions</a:t>
            </a:r>
          </a:p>
        </p:txBody>
      </p:sp>
      <p:sp>
        <p:nvSpPr>
          <p:cNvPr id="6" name="TextBox 12">
            <a:extLst>
              <a:ext uri="{FF2B5EF4-FFF2-40B4-BE49-F238E27FC236}">
                <a16:creationId xmlns:a16="http://schemas.microsoft.com/office/drawing/2014/main" id="{8388FA4E-22E5-47A1-872E-02833C01C9EB}"/>
              </a:ext>
            </a:extLst>
          </p:cNvPr>
          <p:cNvSpPr txBox="1"/>
          <p:nvPr/>
        </p:nvSpPr>
        <p:spPr>
          <a:xfrm>
            <a:off x="2018229" y="3275724"/>
            <a:ext cx="2741060"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t>Professionalism (Professional)</a:t>
            </a:r>
          </a:p>
        </p:txBody>
      </p:sp>
      <p:sp>
        <p:nvSpPr>
          <p:cNvPr id="2" name="Rectangle 1">
            <a:extLst>
              <a:ext uri="{FF2B5EF4-FFF2-40B4-BE49-F238E27FC236}">
                <a16:creationId xmlns:a16="http://schemas.microsoft.com/office/drawing/2014/main" id="{8E5B91DE-1558-4B98-A3FF-1571E8171553}"/>
              </a:ext>
            </a:extLst>
          </p:cNvPr>
          <p:cNvSpPr/>
          <p:nvPr/>
        </p:nvSpPr>
        <p:spPr>
          <a:xfrm>
            <a:off x="241443" y="5899218"/>
            <a:ext cx="6144588" cy="430887"/>
          </a:xfrm>
          <a:prstGeom prst="rect">
            <a:avLst/>
          </a:prstGeom>
        </p:spPr>
        <p:txBody>
          <a:bodyPr wrap="square">
            <a:spAutoFit/>
          </a:bodyPr>
          <a:lstStyle/>
          <a:p>
            <a:r>
              <a:rPr lang="en-US" sz="1100" i="1" dirty="0"/>
              <a:t>Rampton V, Mittelman M. Goldhahn J. Implications of artificial intelligence for medical education. </a:t>
            </a:r>
            <a:r>
              <a:rPr lang="en-US" sz="1100" i="1" dirty="0">
                <a:hlinkClick r:id="rId3"/>
              </a:rPr>
              <a:t>www.thelancet.com/digital-health</a:t>
            </a:r>
            <a:r>
              <a:rPr lang="en-US" sz="1100" i="1" dirty="0"/>
              <a:t>. Vol.2; March 2020.</a:t>
            </a:r>
          </a:p>
        </p:txBody>
      </p:sp>
      <p:sp>
        <p:nvSpPr>
          <p:cNvPr id="8" name="Footer Placeholder 3">
            <a:extLst>
              <a:ext uri="{FF2B5EF4-FFF2-40B4-BE49-F238E27FC236}">
                <a16:creationId xmlns:a16="http://schemas.microsoft.com/office/drawing/2014/main" id="{99A42C71-3D4A-0141-8AA4-7D78F992D0C7}"/>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770073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0FF8CD-BFD9-40D9-AD27-0C6316B66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graphicFrame>
        <p:nvGraphicFramePr>
          <p:cNvPr id="10" name="Chart 9">
            <a:extLst>
              <a:ext uri="{FF2B5EF4-FFF2-40B4-BE49-F238E27FC236}">
                <a16:creationId xmlns:a16="http://schemas.microsoft.com/office/drawing/2014/main" id="{89EAC7FE-B529-40D5-818D-C3BC2FC10258}"/>
              </a:ext>
            </a:extLst>
          </p:cNvPr>
          <p:cNvGraphicFramePr/>
          <p:nvPr>
            <p:extLst>
              <p:ext uri="{D42A27DB-BD31-4B8C-83A1-F6EECF244321}">
                <p14:modId xmlns:p14="http://schemas.microsoft.com/office/powerpoint/2010/main" val="1584739351"/>
              </p:ext>
            </p:extLst>
          </p:nvPr>
        </p:nvGraphicFramePr>
        <p:xfrm>
          <a:off x="2702103" y="858360"/>
          <a:ext cx="6777519" cy="4526052"/>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DBF0C4AB-4AF4-4B65-82FF-A2ECF6953854}"/>
              </a:ext>
            </a:extLst>
          </p:cNvPr>
          <p:cNvSpPr/>
          <p:nvPr/>
        </p:nvSpPr>
        <p:spPr>
          <a:xfrm>
            <a:off x="1585646" y="4125828"/>
            <a:ext cx="1797977" cy="1982444"/>
          </a:xfrm>
          <a:prstGeom prst="wedgeRectCallout">
            <a:avLst>
              <a:gd name="adj1" fmla="val 121453"/>
              <a:gd name="adj2" fmla="val -15139"/>
            </a:avLst>
          </a:prstGeom>
          <a:solidFill>
            <a:schemeClr val="accent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 </a:t>
            </a:r>
          </a:p>
          <a:p>
            <a:pPr algn="ctr"/>
            <a:r>
              <a:rPr lang="en-US" dirty="0"/>
              <a:t>Empowers the patient, questioning the previous status of holders of exclusive knowledge</a:t>
            </a:r>
          </a:p>
        </p:txBody>
      </p:sp>
      <p:sp>
        <p:nvSpPr>
          <p:cNvPr id="12" name="Rectangle: Rounded Corners 11">
            <a:extLst>
              <a:ext uri="{FF2B5EF4-FFF2-40B4-BE49-F238E27FC236}">
                <a16:creationId xmlns:a16="http://schemas.microsoft.com/office/drawing/2014/main" id="{0DE7AB6E-656B-43C9-976E-1CDBBF2161A0}"/>
              </a:ext>
            </a:extLst>
          </p:cNvPr>
          <p:cNvSpPr/>
          <p:nvPr/>
        </p:nvSpPr>
        <p:spPr>
          <a:xfrm>
            <a:off x="556946" y="1862943"/>
            <a:ext cx="2057400" cy="2126751"/>
          </a:xfrm>
          <a:prstGeom prst="roundRect">
            <a:avLst/>
          </a:prstGeom>
          <a:solidFill>
            <a:schemeClr val="accent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 </a:t>
            </a:r>
            <a:r>
              <a:rPr lang="en-US" dirty="0"/>
              <a:t>How to reconcile when the physician’s treatment plan does not follow the AI logarithm. How to provide the patient with the best medical care.</a:t>
            </a:r>
          </a:p>
        </p:txBody>
      </p:sp>
      <p:sp>
        <p:nvSpPr>
          <p:cNvPr id="6" name="TextBox 12">
            <a:extLst>
              <a:ext uri="{FF2B5EF4-FFF2-40B4-BE49-F238E27FC236}">
                <a16:creationId xmlns:a16="http://schemas.microsoft.com/office/drawing/2014/main" id="{745F1410-3808-4428-9F42-FA64C1EBB006}"/>
              </a:ext>
            </a:extLst>
          </p:cNvPr>
          <p:cNvSpPr txBox="1"/>
          <p:nvPr/>
        </p:nvSpPr>
        <p:spPr>
          <a:xfrm>
            <a:off x="4500080" y="2309946"/>
            <a:ext cx="2722652" cy="18158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t>Communication &amp; Interpersonal Skills (Collaborator)</a:t>
            </a:r>
          </a:p>
        </p:txBody>
      </p:sp>
      <p:sp>
        <p:nvSpPr>
          <p:cNvPr id="2" name="Rectangle 1">
            <a:extLst>
              <a:ext uri="{FF2B5EF4-FFF2-40B4-BE49-F238E27FC236}">
                <a16:creationId xmlns:a16="http://schemas.microsoft.com/office/drawing/2014/main" id="{7A46656F-A2E2-4607-B09E-74BAB9030825}"/>
              </a:ext>
            </a:extLst>
          </p:cNvPr>
          <p:cNvSpPr/>
          <p:nvPr/>
        </p:nvSpPr>
        <p:spPr>
          <a:xfrm>
            <a:off x="3786027" y="5892828"/>
            <a:ext cx="5111393" cy="430887"/>
          </a:xfrm>
          <a:prstGeom prst="rect">
            <a:avLst/>
          </a:prstGeom>
        </p:spPr>
        <p:txBody>
          <a:bodyPr wrap="square">
            <a:spAutoFit/>
          </a:bodyPr>
          <a:lstStyle/>
          <a:p>
            <a:r>
              <a:rPr lang="en-US" sz="1100" i="1" dirty="0"/>
              <a:t>Rampton V, Mittelman M. Goldhahn J. Implications of artificial intelligence for medical education. </a:t>
            </a:r>
            <a:r>
              <a:rPr lang="en-US" sz="1100" i="1" dirty="0">
                <a:hlinkClick r:id="rId3"/>
              </a:rPr>
              <a:t>www.thelancet.com/digital-health</a:t>
            </a:r>
            <a:r>
              <a:rPr lang="en-US" sz="1100" i="1" dirty="0"/>
              <a:t>. Vol.2; March 2020.</a:t>
            </a:r>
          </a:p>
        </p:txBody>
      </p:sp>
      <p:sp>
        <p:nvSpPr>
          <p:cNvPr id="8" name="Footer Placeholder 3">
            <a:extLst>
              <a:ext uri="{FF2B5EF4-FFF2-40B4-BE49-F238E27FC236}">
                <a16:creationId xmlns:a16="http://schemas.microsoft.com/office/drawing/2014/main" id="{D855B7BC-A9C5-F14A-AC56-DB50618B0CE6}"/>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120915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1"/>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Heather Peters, M. Ed, PhD – GME Consultant</a:t>
            </a:r>
          </a:p>
          <a:p>
            <a:pPr marL="0" indent="0"/>
            <a:r>
              <a:rPr lang="en-US" dirty="0"/>
              <a:t>Tori Hanlon, MS, CHCP – GME Consultant </a:t>
            </a:r>
            <a:endParaRPr dirty="0"/>
          </a:p>
        </p:txBody>
      </p:sp>
      <p:sp>
        <p:nvSpPr>
          <p:cNvPr id="71" name="Google Shape;71;p1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dirty="0"/>
              <a:t>Artificial Intelligence in Medicine: Its Impact on GME</a:t>
            </a:r>
            <a:endParaRPr b="0" dirty="0"/>
          </a:p>
        </p:txBody>
      </p:sp>
      <p:sp>
        <p:nvSpPr>
          <p:cNvPr id="6" name="Footer Placeholder 3">
            <a:extLst>
              <a:ext uri="{FF2B5EF4-FFF2-40B4-BE49-F238E27FC236}">
                <a16:creationId xmlns:a16="http://schemas.microsoft.com/office/drawing/2014/main" id="{3764CEE7-4F8A-8F46-B689-6D648CB8BBB6}"/>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7" name="Slide Number Placeholder 4">
            <a:extLst>
              <a:ext uri="{FF2B5EF4-FFF2-40B4-BE49-F238E27FC236}">
                <a16:creationId xmlns:a16="http://schemas.microsoft.com/office/drawing/2014/main" id="{737EC08F-9EE2-9B4A-927E-1A2EC36CBF6F}"/>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0FF8CD-BFD9-40D9-AD27-0C6316B66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graphicFrame>
        <p:nvGraphicFramePr>
          <p:cNvPr id="10" name="Chart 9">
            <a:extLst>
              <a:ext uri="{FF2B5EF4-FFF2-40B4-BE49-F238E27FC236}">
                <a16:creationId xmlns:a16="http://schemas.microsoft.com/office/drawing/2014/main" id="{89EAC7FE-B529-40D5-818D-C3BC2FC10258}"/>
              </a:ext>
            </a:extLst>
          </p:cNvPr>
          <p:cNvGraphicFramePr/>
          <p:nvPr>
            <p:extLst>
              <p:ext uri="{D42A27DB-BD31-4B8C-83A1-F6EECF244321}">
                <p14:modId xmlns:p14="http://schemas.microsoft.com/office/powerpoint/2010/main" val="733122546"/>
              </p:ext>
            </p:extLst>
          </p:nvPr>
        </p:nvGraphicFramePr>
        <p:xfrm>
          <a:off x="2702103" y="858360"/>
          <a:ext cx="6777519" cy="4526052"/>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DBF0C4AB-4AF4-4B65-82FF-A2ECF6953854}"/>
              </a:ext>
            </a:extLst>
          </p:cNvPr>
          <p:cNvSpPr/>
          <p:nvPr/>
        </p:nvSpPr>
        <p:spPr>
          <a:xfrm>
            <a:off x="1164406" y="1752498"/>
            <a:ext cx="1797977" cy="1982444"/>
          </a:xfrm>
          <a:prstGeom prst="wedgeRectCallout">
            <a:avLst>
              <a:gd name="adj1" fmla="val 115167"/>
              <a:gd name="adj2" fmla="val -28614"/>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a:t>
            </a:r>
          </a:p>
          <a:p>
            <a:pPr algn="ctr"/>
            <a:r>
              <a:rPr lang="en-US" dirty="0"/>
              <a:t>Work together with patients to understand the AI interpretation for the individual</a:t>
            </a:r>
          </a:p>
        </p:txBody>
      </p:sp>
      <p:sp>
        <p:nvSpPr>
          <p:cNvPr id="12" name="Rectangle: Rounded Corners 11">
            <a:extLst>
              <a:ext uri="{FF2B5EF4-FFF2-40B4-BE49-F238E27FC236}">
                <a16:creationId xmlns:a16="http://schemas.microsoft.com/office/drawing/2014/main" id="{0DE7AB6E-656B-43C9-976E-1CDBBF2161A0}"/>
              </a:ext>
            </a:extLst>
          </p:cNvPr>
          <p:cNvSpPr/>
          <p:nvPr/>
        </p:nvSpPr>
        <p:spPr>
          <a:xfrm>
            <a:off x="567220" y="4010241"/>
            <a:ext cx="2057400" cy="2126751"/>
          </a:xfrm>
          <a:prstGeom prst="round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 </a:t>
            </a:r>
            <a:r>
              <a:rPr lang="en-US" dirty="0"/>
              <a:t>The home situation, a component or caring for the whole patient, may not be accessible to the AI technology</a:t>
            </a:r>
          </a:p>
        </p:txBody>
      </p:sp>
      <p:sp>
        <p:nvSpPr>
          <p:cNvPr id="2" name="Rectangle 1">
            <a:extLst>
              <a:ext uri="{FF2B5EF4-FFF2-40B4-BE49-F238E27FC236}">
                <a16:creationId xmlns:a16="http://schemas.microsoft.com/office/drawing/2014/main" id="{E9DAADBF-C11E-4EFA-AA51-5E0A58290F88}"/>
              </a:ext>
            </a:extLst>
          </p:cNvPr>
          <p:cNvSpPr/>
          <p:nvPr/>
        </p:nvSpPr>
        <p:spPr>
          <a:xfrm>
            <a:off x="3952555" y="5921548"/>
            <a:ext cx="5133653" cy="430887"/>
          </a:xfrm>
          <a:prstGeom prst="rect">
            <a:avLst/>
          </a:prstGeom>
        </p:spPr>
        <p:txBody>
          <a:bodyPr wrap="square">
            <a:spAutoFit/>
          </a:bodyPr>
          <a:lstStyle/>
          <a:p>
            <a:r>
              <a:rPr lang="en-US" sz="1100" i="1" dirty="0"/>
              <a:t>Rampton V, Mittelman M. Goldhahn J. Implications of artificial intelligence for medical education. </a:t>
            </a:r>
            <a:r>
              <a:rPr lang="en-US" sz="1100" i="1" dirty="0">
                <a:hlinkClick r:id="rId3"/>
              </a:rPr>
              <a:t>www.thelancet.com/digital-health</a:t>
            </a:r>
            <a:r>
              <a:rPr lang="en-US" sz="1100" i="1" dirty="0"/>
              <a:t>. Vol.2; March 2020.</a:t>
            </a:r>
          </a:p>
        </p:txBody>
      </p:sp>
      <p:sp>
        <p:nvSpPr>
          <p:cNvPr id="7" name="Footer Placeholder 3">
            <a:extLst>
              <a:ext uri="{FF2B5EF4-FFF2-40B4-BE49-F238E27FC236}">
                <a16:creationId xmlns:a16="http://schemas.microsoft.com/office/drawing/2014/main" id="{506FD9BE-6FFC-2D41-BADF-4AA11C7B7439}"/>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27318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FB7391-5F53-404D-9BE0-0DCC6ED15F35}"/>
              </a:ext>
            </a:extLst>
          </p:cNvPr>
          <p:cNvSpPr>
            <a:spLocks noGrp="1"/>
          </p:cNvSpPr>
          <p:nvPr>
            <p:ph type="body" idx="1"/>
          </p:nvPr>
        </p:nvSpPr>
        <p:spPr/>
        <p:txBody>
          <a:bodyPr/>
          <a:lstStyle/>
          <a:p>
            <a:endParaRPr lang="en-US" dirty="0"/>
          </a:p>
        </p:txBody>
      </p:sp>
      <p:sp>
        <p:nvSpPr>
          <p:cNvPr id="6" name="Title 5">
            <a:extLst>
              <a:ext uri="{FF2B5EF4-FFF2-40B4-BE49-F238E27FC236}">
                <a16:creationId xmlns:a16="http://schemas.microsoft.com/office/drawing/2014/main" id="{49F6EEDA-025B-4BD0-B83D-E1E5236A0447}"/>
              </a:ext>
            </a:extLst>
          </p:cNvPr>
          <p:cNvSpPr>
            <a:spLocks noGrp="1"/>
          </p:cNvSpPr>
          <p:nvPr>
            <p:ph type="title"/>
          </p:nvPr>
        </p:nvSpPr>
        <p:spPr/>
        <p:txBody>
          <a:bodyPr/>
          <a:lstStyle/>
          <a:p>
            <a:r>
              <a:rPr lang="en-US" dirty="0"/>
              <a:t>AI Development – Which Door is it Behind?</a:t>
            </a:r>
          </a:p>
        </p:txBody>
      </p:sp>
      <p:sp>
        <p:nvSpPr>
          <p:cNvPr id="5" name="Slide Number Placeholder 4">
            <a:extLst>
              <a:ext uri="{FF2B5EF4-FFF2-40B4-BE49-F238E27FC236}">
                <a16:creationId xmlns:a16="http://schemas.microsoft.com/office/drawing/2014/main" id="{69245A91-1C27-4885-924A-29D8CAAAD3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pic>
        <p:nvPicPr>
          <p:cNvPr id="9" name="Picture 8" descr="A picture containing table&#10;&#10;Description automatically generated">
            <a:extLst>
              <a:ext uri="{FF2B5EF4-FFF2-40B4-BE49-F238E27FC236}">
                <a16:creationId xmlns:a16="http://schemas.microsoft.com/office/drawing/2014/main" id="{25919FB5-0A65-457F-9227-789F93060CB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51500" y="1696358"/>
            <a:ext cx="5535150" cy="4151363"/>
          </a:xfrm>
          <a:prstGeom prst="rect">
            <a:avLst/>
          </a:prstGeom>
        </p:spPr>
      </p:pic>
      <p:sp>
        <p:nvSpPr>
          <p:cNvPr id="11" name="TextBox 10">
            <a:extLst>
              <a:ext uri="{FF2B5EF4-FFF2-40B4-BE49-F238E27FC236}">
                <a16:creationId xmlns:a16="http://schemas.microsoft.com/office/drawing/2014/main" id="{5367B4E5-A47D-41DD-896F-7D5738547398}"/>
              </a:ext>
            </a:extLst>
          </p:cNvPr>
          <p:cNvSpPr txBox="1"/>
          <p:nvPr/>
        </p:nvSpPr>
        <p:spPr>
          <a:xfrm>
            <a:off x="2368193" y="2795135"/>
            <a:ext cx="1042827" cy="307777"/>
          </a:xfrm>
          <a:prstGeom prst="rect">
            <a:avLst/>
          </a:prstGeom>
          <a:noFill/>
        </p:spPr>
        <p:txBody>
          <a:bodyPr wrap="square" rtlCol="0">
            <a:spAutoFit/>
          </a:bodyPr>
          <a:lstStyle/>
          <a:p>
            <a:r>
              <a:rPr lang="en-US" dirty="0">
                <a:solidFill>
                  <a:schemeClr val="bg1"/>
                </a:solidFill>
              </a:rPr>
              <a:t>Insurance</a:t>
            </a:r>
          </a:p>
        </p:txBody>
      </p:sp>
      <p:sp>
        <p:nvSpPr>
          <p:cNvPr id="12" name="TextBox 11">
            <a:extLst>
              <a:ext uri="{FF2B5EF4-FFF2-40B4-BE49-F238E27FC236}">
                <a16:creationId xmlns:a16="http://schemas.microsoft.com/office/drawing/2014/main" id="{7480C711-AB0B-4D95-8EA2-C9CA8627A2A6}"/>
              </a:ext>
            </a:extLst>
          </p:cNvPr>
          <p:cNvSpPr txBox="1"/>
          <p:nvPr/>
        </p:nvSpPr>
        <p:spPr>
          <a:xfrm>
            <a:off x="3363074" y="2367496"/>
            <a:ext cx="1042827" cy="261610"/>
          </a:xfrm>
          <a:prstGeom prst="rect">
            <a:avLst/>
          </a:prstGeom>
          <a:noFill/>
        </p:spPr>
        <p:txBody>
          <a:bodyPr wrap="square" rtlCol="0">
            <a:spAutoFit/>
          </a:bodyPr>
          <a:lstStyle/>
          <a:p>
            <a:r>
              <a:rPr lang="en-US" sz="1100" dirty="0">
                <a:solidFill>
                  <a:schemeClr val="bg1"/>
                </a:solidFill>
              </a:rPr>
              <a:t>Government</a:t>
            </a:r>
          </a:p>
        </p:txBody>
      </p:sp>
      <p:sp>
        <p:nvSpPr>
          <p:cNvPr id="13" name="TextBox 12">
            <a:extLst>
              <a:ext uri="{FF2B5EF4-FFF2-40B4-BE49-F238E27FC236}">
                <a16:creationId xmlns:a16="http://schemas.microsoft.com/office/drawing/2014/main" id="{62B449F0-1B60-4BF1-BE35-86EC505CF053}"/>
              </a:ext>
            </a:extLst>
          </p:cNvPr>
          <p:cNvSpPr txBox="1"/>
          <p:nvPr/>
        </p:nvSpPr>
        <p:spPr>
          <a:xfrm>
            <a:off x="6149673" y="2367496"/>
            <a:ext cx="1042827" cy="307777"/>
          </a:xfrm>
          <a:prstGeom prst="rect">
            <a:avLst/>
          </a:prstGeom>
          <a:noFill/>
        </p:spPr>
        <p:txBody>
          <a:bodyPr wrap="square" rtlCol="0">
            <a:spAutoFit/>
          </a:bodyPr>
          <a:lstStyle/>
          <a:p>
            <a:r>
              <a:rPr lang="en-US" dirty="0">
                <a:solidFill>
                  <a:schemeClr val="bg1"/>
                </a:solidFill>
              </a:rPr>
              <a:t>Medicine</a:t>
            </a:r>
          </a:p>
        </p:txBody>
      </p:sp>
      <p:sp>
        <p:nvSpPr>
          <p:cNvPr id="14" name="TextBox 13">
            <a:extLst>
              <a:ext uri="{FF2B5EF4-FFF2-40B4-BE49-F238E27FC236}">
                <a16:creationId xmlns:a16="http://schemas.microsoft.com/office/drawing/2014/main" id="{6DCD41B3-BF4E-43A4-A370-EE81FDCB09BC}"/>
              </a:ext>
            </a:extLst>
          </p:cNvPr>
          <p:cNvSpPr txBox="1"/>
          <p:nvPr/>
        </p:nvSpPr>
        <p:spPr>
          <a:xfrm>
            <a:off x="5028077" y="2059719"/>
            <a:ext cx="1042827" cy="276999"/>
          </a:xfrm>
          <a:prstGeom prst="rect">
            <a:avLst/>
          </a:prstGeom>
          <a:noFill/>
        </p:spPr>
        <p:txBody>
          <a:bodyPr wrap="square" rtlCol="0">
            <a:spAutoFit/>
          </a:bodyPr>
          <a:lstStyle/>
          <a:p>
            <a:r>
              <a:rPr lang="en-US" sz="1200" dirty="0">
                <a:solidFill>
                  <a:schemeClr val="bg1"/>
                </a:solidFill>
              </a:rPr>
              <a:t>Commerce</a:t>
            </a:r>
          </a:p>
        </p:txBody>
      </p:sp>
      <p:sp>
        <p:nvSpPr>
          <p:cNvPr id="2" name="TextBox 1">
            <a:extLst>
              <a:ext uri="{FF2B5EF4-FFF2-40B4-BE49-F238E27FC236}">
                <a16:creationId xmlns:a16="http://schemas.microsoft.com/office/drawing/2014/main" id="{AA41C665-F6AD-4D32-9A02-39D57AF773AF}"/>
              </a:ext>
            </a:extLst>
          </p:cNvPr>
          <p:cNvSpPr txBox="1"/>
          <p:nvPr/>
        </p:nvSpPr>
        <p:spPr>
          <a:xfrm>
            <a:off x="4296148" y="2099159"/>
            <a:ext cx="1042827" cy="230832"/>
          </a:xfrm>
          <a:prstGeom prst="rect">
            <a:avLst/>
          </a:prstGeom>
          <a:noFill/>
        </p:spPr>
        <p:txBody>
          <a:bodyPr wrap="square" rtlCol="0">
            <a:spAutoFit/>
          </a:bodyPr>
          <a:lstStyle/>
          <a:p>
            <a:r>
              <a:rPr lang="en-US" sz="900" dirty="0">
                <a:solidFill>
                  <a:schemeClr val="bg1"/>
                </a:solidFill>
              </a:rPr>
              <a:t>Non-profit</a:t>
            </a:r>
            <a:endParaRPr lang="en-US" sz="1200" dirty="0">
              <a:solidFill>
                <a:schemeClr val="bg1"/>
              </a:solidFill>
            </a:endParaRPr>
          </a:p>
        </p:txBody>
      </p:sp>
      <p:sp>
        <p:nvSpPr>
          <p:cNvPr id="15" name="Footer Placeholder 3">
            <a:extLst>
              <a:ext uri="{FF2B5EF4-FFF2-40B4-BE49-F238E27FC236}">
                <a16:creationId xmlns:a16="http://schemas.microsoft.com/office/drawing/2014/main" id="{C1A79571-EAA2-8B41-8B58-090D45F8ABC4}"/>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11164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8E058EC-6B5F-437E-AF14-2634ADC26B98}"/>
              </a:ext>
            </a:extLst>
          </p:cNvPr>
          <p:cNvSpPr>
            <a:spLocks noGrp="1"/>
          </p:cNvSpPr>
          <p:nvPr>
            <p:ph type="body" idx="1"/>
          </p:nvPr>
        </p:nvSpPr>
        <p:spPr>
          <a:xfrm>
            <a:off x="628650" y="1738058"/>
            <a:ext cx="3435350" cy="4438905"/>
          </a:xfrm>
        </p:spPr>
        <p:txBody>
          <a:bodyPr/>
          <a:lstStyle/>
          <a:p>
            <a:r>
              <a:rPr lang="en-US" sz="2400" dirty="0"/>
              <a:t>Develop an AI GME specialty</a:t>
            </a:r>
          </a:p>
          <a:p>
            <a:r>
              <a:rPr lang="en-US" sz="2400" dirty="0"/>
              <a:t>Recognize “AI Champions” among our learners</a:t>
            </a:r>
          </a:p>
          <a:p>
            <a:r>
              <a:rPr lang="en-US" sz="2400" dirty="0"/>
              <a:t>Develop AI Curriculum for GME programs</a:t>
            </a:r>
          </a:p>
          <a:p>
            <a:pPr marL="63500" indent="0">
              <a:buNone/>
            </a:pPr>
            <a:endParaRPr lang="en-US" dirty="0"/>
          </a:p>
          <a:p>
            <a:pPr lvl="1"/>
            <a:endParaRPr lang="en-US" dirty="0"/>
          </a:p>
          <a:p>
            <a:pPr lvl="1"/>
            <a:endParaRPr lang="en-US" dirty="0"/>
          </a:p>
        </p:txBody>
      </p:sp>
      <p:sp>
        <p:nvSpPr>
          <p:cNvPr id="6" name="Title 5">
            <a:extLst>
              <a:ext uri="{FF2B5EF4-FFF2-40B4-BE49-F238E27FC236}">
                <a16:creationId xmlns:a16="http://schemas.microsoft.com/office/drawing/2014/main" id="{A0CBAEDB-F1DE-482D-AD8B-9B47EF5094D6}"/>
              </a:ext>
            </a:extLst>
          </p:cNvPr>
          <p:cNvSpPr>
            <a:spLocks noGrp="1"/>
          </p:cNvSpPr>
          <p:nvPr>
            <p:ph type="title"/>
          </p:nvPr>
        </p:nvSpPr>
        <p:spPr/>
        <p:txBody>
          <a:bodyPr/>
          <a:lstStyle/>
          <a:p>
            <a:r>
              <a:rPr lang="en-US" dirty="0"/>
              <a:t>How can GME Join the AI Development Process</a:t>
            </a:r>
          </a:p>
        </p:txBody>
      </p:sp>
      <p:sp>
        <p:nvSpPr>
          <p:cNvPr id="5" name="Slide Number Placeholder 4">
            <a:extLst>
              <a:ext uri="{FF2B5EF4-FFF2-40B4-BE49-F238E27FC236}">
                <a16:creationId xmlns:a16="http://schemas.microsoft.com/office/drawing/2014/main" id="{59F92372-AB9A-47D7-BC77-2B0D539DB6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
        <p:nvSpPr>
          <p:cNvPr id="2" name="Explosion: 8 Points 1">
            <a:extLst>
              <a:ext uri="{FF2B5EF4-FFF2-40B4-BE49-F238E27FC236}">
                <a16:creationId xmlns:a16="http://schemas.microsoft.com/office/drawing/2014/main" id="{D8B2C561-EFB6-44B7-BF32-9CF06D3B6445}"/>
              </a:ext>
            </a:extLst>
          </p:cNvPr>
          <p:cNvSpPr/>
          <p:nvPr/>
        </p:nvSpPr>
        <p:spPr>
          <a:xfrm rot="1343923">
            <a:off x="4004311" y="2671245"/>
            <a:ext cx="4572000" cy="3004131"/>
          </a:xfrm>
          <a:prstGeom prst="irregularSeal1">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Diversity &amp; Inclusion</a:t>
            </a:r>
          </a:p>
        </p:txBody>
      </p:sp>
      <p:sp>
        <p:nvSpPr>
          <p:cNvPr id="8" name="Footer Placeholder 3">
            <a:extLst>
              <a:ext uri="{FF2B5EF4-FFF2-40B4-BE49-F238E27FC236}">
                <a16:creationId xmlns:a16="http://schemas.microsoft.com/office/drawing/2014/main" id="{4F3C8241-F68D-C843-ABAD-128AC609F391}"/>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485850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166AD-301A-46EB-BD5A-191F5566F773}"/>
              </a:ext>
            </a:extLst>
          </p:cNvPr>
          <p:cNvSpPr>
            <a:spLocks noGrp="1"/>
          </p:cNvSpPr>
          <p:nvPr>
            <p:ph type="title"/>
          </p:nvPr>
        </p:nvSpPr>
        <p:spPr/>
        <p:txBody>
          <a:bodyPr/>
          <a:lstStyle/>
          <a:p>
            <a:r>
              <a:rPr lang="en-US" sz="3200" dirty="0"/>
              <a:t>Medical Education </a:t>
            </a:r>
            <a:br>
              <a:rPr lang="en-US" sz="3200" dirty="0"/>
            </a:br>
            <a:r>
              <a:rPr lang="en-US" sz="3200" dirty="0"/>
              <a:t>Curriculum Framework</a:t>
            </a:r>
          </a:p>
        </p:txBody>
      </p:sp>
      <p:sp>
        <p:nvSpPr>
          <p:cNvPr id="5" name="Slide Number Placeholder 4">
            <a:extLst>
              <a:ext uri="{FF2B5EF4-FFF2-40B4-BE49-F238E27FC236}">
                <a16:creationId xmlns:a16="http://schemas.microsoft.com/office/drawing/2014/main" id="{78E31C25-F9DD-410E-9119-E39D9F8512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pic>
        <p:nvPicPr>
          <p:cNvPr id="8" name="Picture 7">
            <a:extLst>
              <a:ext uri="{FF2B5EF4-FFF2-40B4-BE49-F238E27FC236}">
                <a16:creationId xmlns:a16="http://schemas.microsoft.com/office/drawing/2014/main" id="{6FEB6C28-F8B2-42FE-BD0B-1AACC386C9FC}"/>
              </a:ext>
            </a:extLst>
          </p:cNvPr>
          <p:cNvPicPr>
            <a:picLocks noChangeAspect="1"/>
          </p:cNvPicPr>
          <p:nvPr/>
        </p:nvPicPr>
        <p:blipFill>
          <a:blip r:embed="rId2"/>
          <a:stretch>
            <a:fillRect/>
          </a:stretch>
        </p:blipFill>
        <p:spPr>
          <a:xfrm>
            <a:off x="1778874" y="1267230"/>
            <a:ext cx="5767596" cy="4909733"/>
          </a:xfrm>
          <a:prstGeom prst="rect">
            <a:avLst/>
          </a:prstGeom>
        </p:spPr>
      </p:pic>
      <p:sp>
        <p:nvSpPr>
          <p:cNvPr id="9" name="TextBox 8">
            <a:extLst>
              <a:ext uri="{FF2B5EF4-FFF2-40B4-BE49-F238E27FC236}">
                <a16:creationId xmlns:a16="http://schemas.microsoft.com/office/drawing/2014/main" id="{90B8A3D9-F4A1-490F-9F3B-3C87F39516FC}"/>
              </a:ext>
            </a:extLst>
          </p:cNvPr>
          <p:cNvSpPr txBox="1"/>
          <p:nvPr/>
        </p:nvSpPr>
        <p:spPr>
          <a:xfrm>
            <a:off x="5208927" y="1443476"/>
            <a:ext cx="3935073" cy="769441"/>
          </a:xfrm>
          <a:prstGeom prst="rect">
            <a:avLst/>
          </a:prstGeom>
          <a:noFill/>
        </p:spPr>
        <p:txBody>
          <a:bodyPr wrap="square" rtlCol="0">
            <a:spAutoFit/>
          </a:bodyPr>
          <a:lstStyle/>
          <a:p>
            <a:r>
              <a:rPr lang="en-US" sz="1100" i="1" dirty="0"/>
              <a:t>Adapted from Curriculum Development for Medical Education: A Six-step Approach. Editors: Thomas, PA; Kern DE; Hughes MT; Chen, BY. John Hopkins University Press; Baltimore, MD; 2016.</a:t>
            </a:r>
          </a:p>
        </p:txBody>
      </p:sp>
      <p:sp>
        <p:nvSpPr>
          <p:cNvPr id="7" name="Footer Placeholder 3">
            <a:extLst>
              <a:ext uri="{FF2B5EF4-FFF2-40B4-BE49-F238E27FC236}">
                <a16:creationId xmlns:a16="http://schemas.microsoft.com/office/drawing/2014/main" id="{D6FBDBDD-E6D6-9B46-8EE9-CF7D2BF39B60}"/>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710108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7FA7CE1-E111-443F-BDD8-6736BEF96FD8}"/>
              </a:ext>
            </a:extLst>
          </p:cNvPr>
          <p:cNvSpPr>
            <a:spLocks noGrp="1"/>
          </p:cNvSpPr>
          <p:nvPr>
            <p:ph type="body" idx="1"/>
          </p:nvPr>
        </p:nvSpPr>
        <p:spPr/>
        <p:txBody>
          <a:bodyPr/>
          <a:lstStyle/>
          <a:p>
            <a:endParaRPr lang="en-US" dirty="0"/>
          </a:p>
        </p:txBody>
      </p:sp>
      <p:sp>
        <p:nvSpPr>
          <p:cNvPr id="6" name="Title 5">
            <a:extLst>
              <a:ext uri="{FF2B5EF4-FFF2-40B4-BE49-F238E27FC236}">
                <a16:creationId xmlns:a16="http://schemas.microsoft.com/office/drawing/2014/main" id="{3D9D93DE-476B-4119-8571-B1E76F23E69B}"/>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9ADC0AF4-FFCA-47C3-9F10-D8C95AC87F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pic>
        <p:nvPicPr>
          <p:cNvPr id="9" name="Picture 8">
            <a:extLst>
              <a:ext uri="{FF2B5EF4-FFF2-40B4-BE49-F238E27FC236}">
                <a16:creationId xmlns:a16="http://schemas.microsoft.com/office/drawing/2014/main" id="{F185E010-CE0D-4D9E-A0B3-7340D4994754}"/>
              </a:ext>
            </a:extLst>
          </p:cNvPr>
          <p:cNvPicPr>
            <a:picLocks noChangeAspect="1"/>
          </p:cNvPicPr>
          <p:nvPr/>
        </p:nvPicPr>
        <p:blipFill>
          <a:blip r:embed="rId2"/>
          <a:stretch>
            <a:fillRect/>
          </a:stretch>
        </p:blipFill>
        <p:spPr>
          <a:xfrm>
            <a:off x="5252347" y="246466"/>
            <a:ext cx="3361075" cy="5118184"/>
          </a:xfrm>
          <a:prstGeom prst="rect">
            <a:avLst/>
          </a:prstGeom>
        </p:spPr>
      </p:pic>
      <p:pic>
        <p:nvPicPr>
          <p:cNvPr id="10" name="Picture 9">
            <a:extLst>
              <a:ext uri="{FF2B5EF4-FFF2-40B4-BE49-F238E27FC236}">
                <a16:creationId xmlns:a16="http://schemas.microsoft.com/office/drawing/2014/main" id="{3ECEC109-2AFE-4CD9-9CE0-FB8A29645C3E}"/>
              </a:ext>
            </a:extLst>
          </p:cNvPr>
          <p:cNvPicPr>
            <a:picLocks noChangeAspect="1"/>
          </p:cNvPicPr>
          <p:nvPr/>
        </p:nvPicPr>
        <p:blipFill>
          <a:blip r:embed="rId3"/>
          <a:stretch>
            <a:fillRect/>
          </a:stretch>
        </p:blipFill>
        <p:spPr>
          <a:xfrm rot="19812147">
            <a:off x="671989" y="3027735"/>
            <a:ext cx="4850166" cy="1859549"/>
          </a:xfrm>
          <a:prstGeom prst="rect">
            <a:avLst/>
          </a:prstGeom>
        </p:spPr>
      </p:pic>
      <p:sp>
        <p:nvSpPr>
          <p:cNvPr id="8" name="Footer Placeholder 3">
            <a:extLst>
              <a:ext uri="{FF2B5EF4-FFF2-40B4-BE49-F238E27FC236}">
                <a16:creationId xmlns:a16="http://schemas.microsoft.com/office/drawing/2014/main" id="{07054ED1-7C9A-4C48-ACED-603D4850E5A7}"/>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711206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4CF2D3-73F1-4351-A5BE-FBDFD1F8E775}"/>
              </a:ext>
            </a:extLst>
          </p:cNvPr>
          <p:cNvPicPr/>
          <p:nvPr/>
        </p:nvPicPr>
        <p:blipFill>
          <a:blip r:embed="rId2"/>
          <a:stretch>
            <a:fillRect/>
          </a:stretch>
        </p:blipFill>
        <p:spPr>
          <a:xfrm>
            <a:off x="0" y="2389053"/>
            <a:ext cx="8963025" cy="3831692"/>
          </a:xfrm>
          <a:prstGeom prst="rect">
            <a:avLst/>
          </a:prstGeom>
          <a:noFill/>
          <a:ln>
            <a:noFill/>
          </a:ln>
        </p:spPr>
      </p:pic>
      <p:sp>
        <p:nvSpPr>
          <p:cNvPr id="5" name="Slide Number Placeholder 4" hidden="1">
            <a:extLst>
              <a:ext uri="{FF2B5EF4-FFF2-40B4-BE49-F238E27FC236}">
                <a16:creationId xmlns:a16="http://schemas.microsoft.com/office/drawing/2014/main" id="{CF96D9BB-0BA7-4215-B7A9-7FE44824D465}"/>
              </a:ext>
            </a:extLst>
          </p:cNvPr>
          <p:cNvSpPr>
            <a:spLocks noGrp="1"/>
          </p:cNvSpPr>
          <p:nvPr>
            <p:ph type="sldNum" idx="12"/>
          </p:nvPr>
        </p:nvSpPr>
        <p:spPr/>
        <p:txBody>
          <a:bodyPr/>
          <a:lstStyle/>
          <a:p>
            <a:pPr marL="0" lvl="0" indent="0" algn="r" rtl="0">
              <a:spcBef>
                <a:spcPts val="0"/>
              </a:spcBef>
              <a:spcAft>
                <a:spcPts val="600"/>
              </a:spcAft>
              <a:buNone/>
            </a:pPr>
            <a:fld id="{00000000-1234-1234-1234-123412341234}" type="slidenum">
              <a:rPr lang="en-US" smtClean="0"/>
              <a:pPr marL="0" lvl="0" indent="0" algn="r" rtl="0">
                <a:spcBef>
                  <a:spcPts val="0"/>
                </a:spcBef>
                <a:spcAft>
                  <a:spcPts val="600"/>
                </a:spcAft>
                <a:buNone/>
              </a:pPr>
              <a:t>25</a:t>
            </a:fld>
            <a:endParaRPr lang="en-US" dirty="0"/>
          </a:p>
        </p:txBody>
      </p:sp>
      <p:pic>
        <p:nvPicPr>
          <p:cNvPr id="7" name="Picture 6">
            <a:extLst>
              <a:ext uri="{FF2B5EF4-FFF2-40B4-BE49-F238E27FC236}">
                <a16:creationId xmlns:a16="http://schemas.microsoft.com/office/drawing/2014/main" id="{661F21D5-5150-482F-9D25-1B7F872E7035}"/>
              </a:ext>
            </a:extLst>
          </p:cNvPr>
          <p:cNvPicPr>
            <a:picLocks noChangeAspect="1"/>
          </p:cNvPicPr>
          <p:nvPr/>
        </p:nvPicPr>
        <p:blipFill>
          <a:blip r:embed="rId3"/>
          <a:stretch>
            <a:fillRect/>
          </a:stretch>
        </p:blipFill>
        <p:spPr>
          <a:xfrm>
            <a:off x="4013734" y="510139"/>
            <a:ext cx="4414751" cy="2094293"/>
          </a:xfrm>
          <a:prstGeom prst="rect">
            <a:avLst/>
          </a:prstGeom>
        </p:spPr>
      </p:pic>
      <p:sp>
        <p:nvSpPr>
          <p:cNvPr id="8" name="Footer Placeholder 3">
            <a:extLst>
              <a:ext uri="{FF2B5EF4-FFF2-40B4-BE49-F238E27FC236}">
                <a16:creationId xmlns:a16="http://schemas.microsoft.com/office/drawing/2014/main" id="{CAB6B581-7390-A540-9E4D-188027495395}"/>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10" name="Slide Number Placeholder 4">
            <a:extLst>
              <a:ext uri="{FF2B5EF4-FFF2-40B4-BE49-F238E27FC236}">
                <a16:creationId xmlns:a16="http://schemas.microsoft.com/office/drawing/2014/main" id="{835CDFE1-9E40-0948-BC7B-97D98CF1C892}"/>
              </a:ext>
            </a:extLst>
          </p:cNvPr>
          <p:cNvSpPr txBox="1">
            <a:spLocks/>
          </p:cNvSpPr>
          <p:nvPr/>
        </p:nvSpPr>
        <p:spPr>
          <a:xfrm>
            <a:off x="6447064" y="6389587"/>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fld id="{00000000-1234-1234-1234-123412341234}" type="slidenum">
              <a:rPr lang="en-US" smtClean="0"/>
              <a:pPr/>
              <a:t>25</a:t>
            </a:fld>
            <a:endParaRPr lang="en-US" dirty="0"/>
          </a:p>
        </p:txBody>
      </p:sp>
    </p:spTree>
    <p:extLst>
      <p:ext uri="{BB962C8B-B14F-4D97-AF65-F5344CB8AC3E}">
        <p14:creationId xmlns:p14="http://schemas.microsoft.com/office/powerpoint/2010/main" val="373943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788A-DA73-4376-A6D7-477825C897DC}"/>
              </a:ext>
            </a:extLst>
          </p:cNvPr>
          <p:cNvSpPr>
            <a:spLocks noGrp="1"/>
          </p:cNvSpPr>
          <p:nvPr>
            <p:ph type="title"/>
          </p:nvPr>
        </p:nvSpPr>
        <p:spPr/>
        <p:txBody>
          <a:bodyPr/>
          <a:lstStyle/>
          <a:p>
            <a:endParaRPr lang="en-US" dirty="0"/>
          </a:p>
        </p:txBody>
      </p:sp>
      <p:sp>
        <p:nvSpPr>
          <p:cNvPr id="3" name="Picture Placeholder 2">
            <a:extLst>
              <a:ext uri="{FF2B5EF4-FFF2-40B4-BE49-F238E27FC236}">
                <a16:creationId xmlns:a16="http://schemas.microsoft.com/office/drawing/2014/main" id="{54FC4688-D269-4715-BF88-E1A353DE255F}"/>
              </a:ext>
            </a:extLst>
          </p:cNvPr>
          <p:cNvSpPr>
            <a:spLocks noGrp="1"/>
          </p:cNvSpPr>
          <p:nvPr>
            <p:ph type="pic" idx="2"/>
          </p:nvPr>
        </p:nvSpPr>
        <p:spPr/>
      </p:sp>
      <p:sp>
        <p:nvSpPr>
          <p:cNvPr id="4" name="Text Placeholder 3">
            <a:extLst>
              <a:ext uri="{FF2B5EF4-FFF2-40B4-BE49-F238E27FC236}">
                <a16:creationId xmlns:a16="http://schemas.microsoft.com/office/drawing/2014/main" id="{CAF750F6-F286-425E-A437-A7D5C9070C18}"/>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EB25380-8709-48A7-BB76-8DF28E55C8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pic>
        <p:nvPicPr>
          <p:cNvPr id="6" name="Picture 5">
            <a:extLst>
              <a:ext uri="{FF2B5EF4-FFF2-40B4-BE49-F238E27FC236}">
                <a16:creationId xmlns:a16="http://schemas.microsoft.com/office/drawing/2014/main" id="{627FAC45-3223-4E4C-98F3-EEE8A896131E}"/>
              </a:ext>
            </a:extLst>
          </p:cNvPr>
          <p:cNvPicPr>
            <a:picLocks noChangeAspect="1"/>
          </p:cNvPicPr>
          <p:nvPr/>
        </p:nvPicPr>
        <p:blipFill>
          <a:blip r:embed="rId2"/>
          <a:stretch>
            <a:fillRect/>
          </a:stretch>
        </p:blipFill>
        <p:spPr>
          <a:xfrm>
            <a:off x="371475" y="1806542"/>
            <a:ext cx="8401050" cy="4457700"/>
          </a:xfrm>
          <a:prstGeom prst="rect">
            <a:avLst/>
          </a:prstGeom>
        </p:spPr>
      </p:pic>
      <p:sp>
        <p:nvSpPr>
          <p:cNvPr id="7" name="Footer Placeholder 3">
            <a:extLst>
              <a:ext uri="{FF2B5EF4-FFF2-40B4-BE49-F238E27FC236}">
                <a16:creationId xmlns:a16="http://schemas.microsoft.com/office/drawing/2014/main" id="{378D8BF4-97F7-BA45-9F12-37D11948E106}"/>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4086418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32F1FA-8E5B-4DFC-9C22-657A1311D8BB}"/>
              </a:ext>
            </a:extLst>
          </p:cNvPr>
          <p:cNvSpPr>
            <a:spLocks noGrp="1"/>
          </p:cNvSpPr>
          <p:nvPr>
            <p:ph type="body" idx="1"/>
          </p:nvPr>
        </p:nvSpPr>
        <p:spPr>
          <a:xfrm>
            <a:off x="628650" y="1738058"/>
            <a:ext cx="7886700" cy="885069"/>
          </a:xfrm>
        </p:spPr>
        <p:txBody>
          <a:bodyPr/>
          <a:lstStyle/>
          <a:p>
            <a:pPr marL="63500" indent="0">
              <a:buNone/>
            </a:pPr>
            <a:r>
              <a:rPr lang="en-US" sz="1800" dirty="0"/>
              <a:t>V.A.1.d).(2) assist residents in developing individualized learning plans to capitalize on their strengths and identify areas for growth; and, (Core)</a:t>
            </a:r>
          </a:p>
        </p:txBody>
      </p:sp>
      <p:sp>
        <p:nvSpPr>
          <p:cNvPr id="6" name="Title 5">
            <a:extLst>
              <a:ext uri="{FF2B5EF4-FFF2-40B4-BE49-F238E27FC236}">
                <a16:creationId xmlns:a16="http://schemas.microsoft.com/office/drawing/2014/main" id="{FC622849-FDAC-4FE4-A61F-28225FACA1E2}"/>
              </a:ext>
            </a:extLst>
          </p:cNvPr>
          <p:cNvSpPr>
            <a:spLocks noGrp="1"/>
          </p:cNvSpPr>
          <p:nvPr>
            <p:ph type="title"/>
          </p:nvPr>
        </p:nvSpPr>
        <p:spPr/>
        <p:txBody>
          <a:bodyPr/>
          <a:lstStyle/>
          <a:p>
            <a:r>
              <a:rPr lang="en-US" dirty="0"/>
              <a:t>Practical Implementation of Adaptive Learning</a:t>
            </a:r>
          </a:p>
        </p:txBody>
      </p:sp>
      <p:sp>
        <p:nvSpPr>
          <p:cNvPr id="5" name="Slide Number Placeholder 4">
            <a:extLst>
              <a:ext uri="{FF2B5EF4-FFF2-40B4-BE49-F238E27FC236}">
                <a16:creationId xmlns:a16="http://schemas.microsoft.com/office/drawing/2014/main" id="{489279AF-ABF0-4A01-9071-F1A44E9B7A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graphicFrame>
        <p:nvGraphicFramePr>
          <p:cNvPr id="8" name="Table 8">
            <a:extLst>
              <a:ext uri="{FF2B5EF4-FFF2-40B4-BE49-F238E27FC236}">
                <a16:creationId xmlns:a16="http://schemas.microsoft.com/office/drawing/2014/main" id="{51897322-8CE5-4F88-9DE7-82C1A9A8A369}"/>
              </a:ext>
            </a:extLst>
          </p:cNvPr>
          <p:cNvGraphicFramePr>
            <a:graphicFrameLocks noGrp="1"/>
          </p:cNvGraphicFramePr>
          <p:nvPr>
            <p:extLst>
              <p:ext uri="{D42A27DB-BD31-4B8C-83A1-F6EECF244321}">
                <p14:modId xmlns:p14="http://schemas.microsoft.com/office/powerpoint/2010/main" val="2827857755"/>
              </p:ext>
            </p:extLst>
          </p:nvPr>
        </p:nvGraphicFramePr>
        <p:xfrm>
          <a:off x="775854" y="2623127"/>
          <a:ext cx="7352144" cy="2377440"/>
        </p:xfrm>
        <a:graphic>
          <a:graphicData uri="http://schemas.openxmlformats.org/drawingml/2006/table">
            <a:tbl>
              <a:tblPr firstRow="1" bandRow="1">
                <a:tableStyleId>{93296810-A885-4BE3-A3E7-6D5BEEA58F35}</a:tableStyleId>
              </a:tblPr>
              <a:tblGrid>
                <a:gridCol w="1524000">
                  <a:extLst>
                    <a:ext uri="{9D8B030D-6E8A-4147-A177-3AD203B41FA5}">
                      <a16:colId xmlns:a16="http://schemas.microsoft.com/office/drawing/2014/main" val="891249847"/>
                    </a:ext>
                  </a:extLst>
                </a:gridCol>
                <a:gridCol w="1874982">
                  <a:extLst>
                    <a:ext uri="{9D8B030D-6E8A-4147-A177-3AD203B41FA5}">
                      <a16:colId xmlns:a16="http://schemas.microsoft.com/office/drawing/2014/main" val="4120287237"/>
                    </a:ext>
                  </a:extLst>
                </a:gridCol>
                <a:gridCol w="1274618">
                  <a:extLst>
                    <a:ext uri="{9D8B030D-6E8A-4147-A177-3AD203B41FA5}">
                      <a16:colId xmlns:a16="http://schemas.microsoft.com/office/drawing/2014/main" val="929644084"/>
                    </a:ext>
                  </a:extLst>
                </a:gridCol>
                <a:gridCol w="1413164">
                  <a:extLst>
                    <a:ext uri="{9D8B030D-6E8A-4147-A177-3AD203B41FA5}">
                      <a16:colId xmlns:a16="http://schemas.microsoft.com/office/drawing/2014/main" val="3422669640"/>
                    </a:ext>
                  </a:extLst>
                </a:gridCol>
                <a:gridCol w="1265380">
                  <a:extLst>
                    <a:ext uri="{9D8B030D-6E8A-4147-A177-3AD203B41FA5}">
                      <a16:colId xmlns:a16="http://schemas.microsoft.com/office/drawing/2014/main" val="2716517347"/>
                    </a:ext>
                  </a:extLst>
                </a:gridCol>
              </a:tblGrid>
              <a:tr h="370840">
                <a:tc>
                  <a:txBody>
                    <a:bodyPr/>
                    <a:lstStyle/>
                    <a:p>
                      <a:r>
                        <a:rPr lang="en-US" sz="1200" dirty="0"/>
                        <a:t>Patient Care Skills Needing Additional Opportunities</a:t>
                      </a:r>
                    </a:p>
                  </a:txBody>
                  <a:tcPr/>
                </a:tc>
                <a:tc>
                  <a:txBody>
                    <a:bodyPr/>
                    <a:lstStyle/>
                    <a:p>
                      <a:r>
                        <a:rPr lang="en-US" sz="1200" dirty="0"/>
                        <a:t>Discussion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Sites for Additional Opportunities</a:t>
                      </a:r>
                    </a:p>
                    <a:p>
                      <a:endParaRPr lang="en-US" sz="1200" dirty="0"/>
                    </a:p>
                  </a:txBody>
                  <a:tcPr/>
                </a:tc>
                <a:tc>
                  <a:txBody>
                    <a:bodyPr/>
                    <a:lstStyle/>
                    <a:p>
                      <a:r>
                        <a:rPr lang="en-US" sz="1200" dirty="0"/>
                        <a:t>Goals for Patient Care Skill (Measurement)</a:t>
                      </a:r>
                    </a:p>
                  </a:txBody>
                  <a:tcPr/>
                </a:tc>
                <a:tc>
                  <a:txBody>
                    <a:bodyPr/>
                    <a:lstStyle/>
                    <a:p>
                      <a:r>
                        <a:rPr lang="en-US" sz="1200" dirty="0"/>
                        <a:t>Updates &amp; Notes</a:t>
                      </a:r>
                    </a:p>
                  </a:txBody>
                  <a:tcPr/>
                </a:tc>
                <a:extLst>
                  <a:ext uri="{0D108BD9-81ED-4DB2-BD59-A6C34878D82A}">
                    <a16:rowId xmlns:a16="http://schemas.microsoft.com/office/drawing/2014/main" val="1222583695"/>
                  </a:ext>
                </a:extLst>
              </a:tr>
              <a:tr h="370840">
                <a:tc>
                  <a:txBody>
                    <a:bodyPr/>
                    <a:lstStyle/>
                    <a:p>
                      <a:r>
                        <a:rPr lang="en-US" sz="1200" dirty="0"/>
                        <a:t>Interviewing geriatric patients </a:t>
                      </a:r>
                    </a:p>
                  </a:txBody>
                  <a:tcPr/>
                </a:tc>
                <a:tc>
                  <a:txBody>
                    <a:bodyPr/>
                    <a:lstStyle/>
                    <a:p>
                      <a:r>
                        <a:rPr lang="en-US" sz="1200" dirty="0"/>
                        <a:t>Due to closure of nursing home sites due to COVID-19 regulations, the resident has been unable to complete required number of geriatric patient interviews</a:t>
                      </a:r>
                    </a:p>
                  </a:txBody>
                  <a:tcPr/>
                </a:tc>
                <a:tc>
                  <a:txBody>
                    <a:bodyPr/>
                    <a:lstStyle/>
                    <a:p>
                      <a:pPr marL="171450" indent="-171450">
                        <a:buFont typeface="Arial" panose="020B0604020202020204" pitchFamily="34" charset="0"/>
                        <a:buChar char="•"/>
                      </a:pPr>
                      <a:r>
                        <a:rPr lang="en-US" sz="1200" dirty="0"/>
                        <a:t>Simulation</a:t>
                      </a:r>
                    </a:p>
                    <a:p>
                      <a:pPr marL="171450" indent="-171450">
                        <a:buFont typeface="Arial" panose="020B0604020202020204" pitchFamily="34" charset="0"/>
                        <a:buChar char="•"/>
                      </a:pPr>
                      <a:r>
                        <a:rPr lang="en-US" sz="1200" dirty="0"/>
                        <a:t>Geriatric patients in the wards</a:t>
                      </a:r>
                    </a:p>
                  </a:txBody>
                  <a:tcPr/>
                </a:tc>
                <a:tc>
                  <a:txBody>
                    <a:bodyPr/>
                    <a:lstStyle/>
                    <a:p>
                      <a:r>
                        <a:rPr lang="en-US" sz="1200" dirty="0"/>
                        <a:t>Interview geriatric patient according to specialty requirements (Patient Data gathering assessment – geriatric version)</a:t>
                      </a:r>
                    </a:p>
                  </a:txBody>
                  <a:tcPr/>
                </a:tc>
                <a:tc>
                  <a:txBody>
                    <a:bodyPr/>
                    <a:lstStyle/>
                    <a:p>
                      <a:endParaRPr lang="en-US" sz="1200" dirty="0"/>
                    </a:p>
                  </a:txBody>
                  <a:tcPr/>
                </a:tc>
                <a:extLst>
                  <a:ext uri="{0D108BD9-81ED-4DB2-BD59-A6C34878D82A}">
                    <a16:rowId xmlns:a16="http://schemas.microsoft.com/office/drawing/2014/main" val="1275791670"/>
                  </a:ext>
                </a:extLst>
              </a:tr>
            </a:tbl>
          </a:graphicData>
        </a:graphic>
      </p:graphicFrame>
      <p:sp>
        <p:nvSpPr>
          <p:cNvPr id="9" name="Footer Placeholder 3">
            <a:extLst>
              <a:ext uri="{FF2B5EF4-FFF2-40B4-BE49-F238E27FC236}">
                <a16:creationId xmlns:a16="http://schemas.microsoft.com/office/drawing/2014/main" id="{1E7FF857-09FB-A044-9550-F1E4E613B7C5}"/>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02991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8829E58-095A-4A7E-B68E-EC39577F7598}"/>
              </a:ext>
            </a:extLst>
          </p:cNvPr>
          <p:cNvSpPr>
            <a:spLocks noGrp="1"/>
          </p:cNvSpPr>
          <p:nvPr>
            <p:ph type="body" idx="1"/>
          </p:nvPr>
        </p:nvSpPr>
        <p:spPr>
          <a:xfrm>
            <a:off x="92948" y="1572029"/>
            <a:ext cx="8753101" cy="4438905"/>
          </a:xfrm>
        </p:spPr>
        <p:txBody>
          <a:bodyPr/>
          <a:lstStyle/>
          <a:p>
            <a:r>
              <a:rPr lang="en-US" sz="1600" i="1" dirty="0"/>
              <a:t>Simpson D, Marcdante K, Souza KH, Anderson A, Holmboe E. Job roles of the 2025 medical educator. JGME. 2018;10(3);243-246.</a:t>
            </a:r>
          </a:p>
          <a:p>
            <a:r>
              <a:rPr lang="en-US" sz="1600" i="1" dirty="0"/>
              <a:t>Rampton V, Mittelman M. Goldhahn J. Implications of artificial intelligence for medical education. </a:t>
            </a:r>
            <a:r>
              <a:rPr lang="en-US" sz="1600" i="1" dirty="0">
                <a:hlinkClick r:id="rId2"/>
              </a:rPr>
              <a:t>www.thelancet.com/digital-health</a:t>
            </a:r>
            <a:r>
              <a:rPr lang="en-US" sz="1600" i="1" dirty="0"/>
              <a:t>. Vol.2; March 2020.</a:t>
            </a:r>
          </a:p>
          <a:p>
            <a:r>
              <a:rPr lang="en-US" sz="1600" i="1" dirty="0"/>
              <a:t>The looming end to the telehealth boom. Accessed on July 23, 2020 at  </a:t>
            </a:r>
            <a:r>
              <a:rPr lang="en-US" sz="1600" i="1" dirty="0">
                <a:hlinkClick r:id="rId3"/>
              </a:rPr>
              <a:t>https://www.mobihealthnews.com/news/looming-end-telehealth-boom</a:t>
            </a:r>
            <a:r>
              <a:rPr lang="en-US" sz="1600" i="1" dirty="0"/>
              <a:t>. </a:t>
            </a:r>
          </a:p>
          <a:p>
            <a:r>
              <a:rPr lang="en-US" sz="1600" i="1" dirty="0"/>
              <a:t>Paranjape K, Schinkel M, Pandy RN, Car J, Nanyakkara P. Introducing Artificial Intelligence Training in Medical Education. JMIR Medical Education, Technology, Innovation and Openness in Medical Education. 2019 Jul-Dec; 5(2): e16048. Accessed on July 23, 2020 at </a:t>
            </a:r>
            <a:r>
              <a:rPr lang="en-US" sz="1600" i="1" dirty="0">
                <a:hlinkClick r:id="rId4"/>
              </a:rPr>
              <a:t>www.mededu.jmir.org</a:t>
            </a:r>
            <a:r>
              <a:rPr lang="en-US" sz="1600" i="1" dirty="0"/>
              <a:t>. </a:t>
            </a:r>
          </a:p>
          <a:p>
            <a:r>
              <a:rPr lang="en-US" sz="1600" i="1" dirty="0"/>
              <a:t>Lee K. COVID-19 will accelerate the AI health care revolution. Accessed July 2020 at </a:t>
            </a:r>
            <a:r>
              <a:rPr lang="en-US" sz="1600" i="1" dirty="0">
                <a:solidFill>
                  <a:srgbClr val="0563C1"/>
                </a:solidFill>
                <a:hlinkClick r:id="rId5"/>
              </a:rPr>
              <a:t>https://www.wired.com/story/covid-19-will-accelerate-ai-health-care-revolution</a:t>
            </a:r>
            <a:r>
              <a:rPr lang="en-US" sz="1600" i="1" dirty="0">
                <a:solidFill>
                  <a:srgbClr val="0563C1"/>
                </a:solidFill>
              </a:rPr>
              <a:t>. </a:t>
            </a:r>
          </a:p>
          <a:p>
            <a:r>
              <a:rPr lang="en-US" sz="1600" i="1" dirty="0">
                <a:solidFill>
                  <a:schemeClr val="tx1"/>
                </a:solidFill>
              </a:rPr>
              <a:t>Miller G. AI and health care are made for each other. Time;19 Nov: Vol.194:18;59.</a:t>
            </a:r>
          </a:p>
          <a:p>
            <a:r>
              <a:rPr lang="en-US" sz="1600" i="1" dirty="0">
                <a:solidFill>
                  <a:schemeClr val="tx1"/>
                </a:solidFill>
              </a:rPr>
              <a:t>AMA Webinar – </a:t>
            </a:r>
            <a:r>
              <a:rPr lang="en-US" sz="1600" i="1" u="sng" dirty="0">
                <a:solidFill>
                  <a:schemeClr val="tx1"/>
                </a:solidFill>
              </a:rPr>
              <a:t>AMA Innovations in Medical Education Webinar Series: Fostering agility in learner: competency-based medical education and coaching to support master adaptive learners</a:t>
            </a:r>
            <a:r>
              <a:rPr lang="en-US" sz="1600" i="1" dirty="0">
                <a:solidFill>
                  <a:schemeClr val="tx1"/>
                </a:solidFill>
              </a:rPr>
              <a:t>. Viewed August 3, 2020. </a:t>
            </a:r>
          </a:p>
        </p:txBody>
      </p:sp>
      <p:sp>
        <p:nvSpPr>
          <p:cNvPr id="6" name="Title 5">
            <a:extLst>
              <a:ext uri="{FF2B5EF4-FFF2-40B4-BE49-F238E27FC236}">
                <a16:creationId xmlns:a16="http://schemas.microsoft.com/office/drawing/2014/main" id="{C82EE81B-B58C-4126-8ED6-A29AD2DDE3E3}"/>
              </a:ext>
            </a:extLst>
          </p:cNvPr>
          <p:cNvSpPr>
            <a:spLocks noGrp="1"/>
          </p:cNvSpPr>
          <p:nvPr>
            <p:ph type="title"/>
          </p:nvPr>
        </p:nvSpPr>
        <p:spPr/>
        <p:txBody>
          <a:bodyPr/>
          <a:lstStyle/>
          <a:p>
            <a:r>
              <a:rPr lang="en-US" dirty="0"/>
              <a:t>References</a:t>
            </a:r>
          </a:p>
        </p:txBody>
      </p:sp>
      <p:sp>
        <p:nvSpPr>
          <p:cNvPr id="5" name="Slide Number Placeholder 4">
            <a:extLst>
              <a:ext uri="{FF2B5EF4-FFF2-40B4-BE49-F238E27FC236}">
                <a16:creationId xmlns:a16="http://schemas.microsoft.com/office/drawing/2014/main" id="{4A853A7D-544D-49A1-B634-3FDCF82786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
        <p:nvSpPr>
          <p:cNvPr id="8" name="Footer Placeholder 3">
            <a:extLst>
              <a:ext uri="{FF2B5EF4-FFF2-40B4-BE49-F238E27FC236}">
                <a16:creationId xmlns:a16="http://schemas.microsoft.com/office/drawing/2014/main" id="{1FF86F71-23DE-DF42-BDA8-D9A8D5DF0086}"/>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174870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3F7CF1-E99D-4A93-9E53-A5750119465A}"/>
              </a:ext>
            </a:extLst>
          </p:cNvPr>
          <p:cNvSpPr>
            <a:spLocks noGrp="1"/>
          </p:cNvSpPr>
          <p:nvPr>
            <p:ph type="body" idx="1"/>
          </p:nvPr>
        </p:nvSpPr>
        <p:spPr>
          <a:xfrm>
            <a:off x="628650" y="2812568"/>
            <a:ext cx="7886700" cy="3364395"/>
          </a:xfrm>
        </p:spPr>
        <p:txBody>
          <a:bodyPr/>
          <a:lstStyle/>
          <a:p>
            <a:pPr marL="63500" indent="0">
              <a:buNone/>
            </a:pPr>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A7621CBE-7FA9-4101-949A-D283763889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4" name="Thought Bubble: Cloud 3">
            <a:extLst>
              <a:ext uri="{FF2B5EF4-FFF2-40B4-BE49-F238E27FC236}">
                <a16:creationId xmlns:a16="http://schemas.microsoft.com/office/drawing/2014/main" id="{1113E3C3-6BF3-43E6-A9F3-09DB1AEE064A}"/>
              </a:ext>
            </a:extLst>
          </p:cNvPr>
          <p:cNvSpPr/>
          <p:nvPr/>
        </p:nvSpPr>
        <p:spPr>
          <a:xfrm>
            <a:off x="5896302" y="119818"/>
            <a:ext cx="2774731" cy="2188253"/>
          </a:xfrm>
          <a:prstGeom prst="cloudCallout">
            <a:avLst>
              <a:gd name="adj1" fmla="val -77424"/>
              <a:gd name="adj2" fmla="val 6394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Final Thoughts…</a:t>
            </a:r>
          </a:p>
        </p:txBody>
      </p:sp>
      <p:sp>
        <p:nvSpPr>
          <p:cNvPr id="8" name="Title 7">
            <a:extLst>
              <a:ext uri="{FF2B5EF4-FFF2-40B4-BE49-F238E27FC236}">
                <a16:creationId xmlns:a16="http://schemas.microsoft.com/office/drawing/2014/main" id="{901DEF47-4542-4C1B-ACDD-9989E8DADC64}"/>
              </a:ext>
            </a:extLst>
          </p:cNvPr>
          <p:cNvSpPr>
            <a:spLocks noGrp="1"/>
          </p:cNvSpPr>
          <p:nvPr>
            <p:ph type="title"/>
          </p:nvPr>
        </p:nvSpPr>
        <p:spPr/>
        <p:txBody>
          <a:bodyPr/>
          <a:lstStyle/>
          <a:p>
            <a:endParaRPr lang="en-US" dirty="0"/>
          </a:p>
        </p:txBody>
      </p:sp>
      <p:sp>
        <p:nvSpPr>
          <p:cNvPr id="2" name="TextBox 1">
            <a:extLst>
              <a:ext uri="{FF2B5EF4-FFF2-40B4-BE49-F238E27FC236}">
                <a16:creationId xmlns:a16="http://schemas.microsoft.com/office/drawing/2014/main" id="{9A6157A1-2D33-4087-BBB2-22D11BA94878}"/>
              </a:ext>
            </a:extLst>
          </p:cNvPr>
          <p:cNvSpPr txBox="1"/>
          <p:nvPr/>
        </p:nvSpPr>
        <p:spPr>
          <a:xfrm>
            <a:off x="356135" y="3003083"/>
            <a:ext cx="8314898" cy="1631216"/>
          </a:xfrm>
          <a:prstGeom prst="rect">
            <a:avLst/>
          </a:prstGeom>
          <a:noFill/>
        </p:spPr>
        <p:txBody>
          <a:bodyPr wrap="square" rtlCol="0">
            <a:spAutoFit/>
          </a:bodyPr>
          <a:lstStyle/>
          <a:p>
            <a:pPr marL="342900" indent="-342900">
              <a:buAutoNum type="arabicPeriod"/>
            </a:pPr>
            <a:r>
              <a:rPr lang="en-US" sz="2000" dirty="0"/>
              <a:t>With all the current requirements, it’s difficult to prepare for the future</a:t>
            </a:r>
          </a:p>
          <a:p>
            <a:pPr marL="342900" indent="-342900">
              <a:buAutoNum type="arabicPeriod"/>
            </a:pPr>
            <a:r>
              <a:rPr lang="en-US" sz="2000" dirty="0"/>
              <a:t>Any strategic planning – hopefully in alignment with the organization – should consider the AI discussed in this email</a:t>
            </a:r>
          </a:p>
          <a:p>
            <a:pPr marL="342900" indent="-342900">
              <a:buAutoNum type="arabicPeriod"/>
            </a:pPr>
            <a:r>
              <a:rPr lang="en-US" sz="2000" dirty="0"/>
              <a:t>We must create strategies to ensure that GME is at the </a:t>
            </a:r>
            <a:r>
              <a:rPr lang="en-US" sz="2000" b="1" dirty="0"/>
              <a:t>FOREFRONT</a:t>
            </a:r>
            <a:r>
              <a:rPr lang="en-US" sz="2000" dirty="0"/>
              <a:t> of these changes – not </a:t>
            </a:r>
            <a:r>
              <a:rPr lang="en-US" sz="2000" b="1" dirty="0"/>
              <a:t>REACTING</a:t>
            </a:r>
            <a:r>
              <a:rPr lang="en-US" sz="2000" dirty="0"/>
              <a:t> as they happen</a:t>
            </a:r>
          </a:p>
        </p:txBody>
      </p:sp>
      <p:sp>
        <p:nvSpPr>
          <p:cNvPr id="7" name="Footer Placeholder 3">
            <a:extLst>
              <a:ext uri="{FF2B5EF4-FFF2-40B4-BE49-F238E27FC236}">
                <a16:creationId xmlns:a16="http://schemas.microsoft.com/office/drawing/2014/main" id="{5D554212-F304-EB4F-87A0-E34E96863255}"/>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76585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a:t>
            </a:r>
            <a:endParaRPr lang="en-US" dirty="0"/>
          </a:p>
        </p:txBody>
      </p:sp>
      <p:pic>
        <p:nvPicPr>
          <p:cNvPr id="11" name="Picture 10">
            <a:extLst>
              <a:ext uri="{FF2B5EF4-FFF2-40B4-BE49-F238E27FC236}">
                <a16:creationId xmlns:a16="http://schemas.microsoft.com/office/drawing/2014/main" id="{C2274BED-9D16-3340-880B-E09473BC8F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45" r="22060"/>
          <a:stretch/>
        </p:blipFill>
        <p:spPr>
          <a:xfrm>
            <a:off x="6601523" y="1574180"/>
            <a:ext cx="1099984" cy="1492405"/>
          </a:xfrm>
          <a:prstGeom prst="rect">
            <a:avLst/>
          </a:prstGeom>
        </p:spPr>
      </p:pic>
      <p:sp>
        <p:nvSpPr>
          <p:cNvPr id="13" name="TextBox 12">
            <a:extLst>
              <a:ext uri="{FF2B5EF4-FFF2-40B4-BE49-F238E27FC236}">
                <a16:creationId xmlns:a16="http://schemas.microsoft.com/office/drawing/2014/main" id="{B09977C3-F763-B44F-B5E7-B3D785C05B0D}"/>
              </a:ext>
            </a:extLst>
          </p:cNvPr>
          <p:cNvSpPr txBox="1"/>
          <p:nvPr/>
        </p:nvSpPr>
        <p:spPr>
          <a:xfrm>
            <a:off x="5557024" y="3559746"/>
            <a:ext cx="3040566" cy="2339102"/>
          </a:xfrm>
          <a:prstGeom prst="rect">
            <a:avLst/>
          </a:prstGeom>
          <a:noFill/>
        </p:spPr>
        <p:txBody>
          <a:bodyPr wrap="square">
            <a:spAutoFit/>
          </a:bodyPr>
          <a:lstStyle/>
          <a:p>
            <a:pPr marL="171450" indent="-171450" algn="ctr">
              <a:buFont typeface="Arial" pitchFamily="34" charset="0"/>
              <a:buChar char="•"/>
              <a:defRPr/>
            </a:pPr>
            <a:endParaRPr lang="en-US" sz="1200" dirty="0">
              <a:solidFill>
                <a:srgbClr val="003300"/>
              </a:solidFill>
              <a:latin typeface="+mn-lt"/>
            </a:endParaRPr>
          </a:p>
          <a:p>
            <a:pPr marL="171450" indent="-171450" algn="ctr">
              <a:buFont typeface="Arial" pitchFamily="34" charset="0"/>
              <a:buChar char="•"/>
              <a:defRPr/>
            </a:pPr>
            <a:endParaRPr lang="en-US" sz="1200" dirty="0">
              <a:solidFill>
                <a:srgbClr val="003300"/>
              </a:solidFill>
              <a:latin typeface="+mn-lt"/>
            </a:endParaRPr>
          </a:p>
          <a:p>
            <a:pPr marL="171450" indent="-171450">
              <a:buFont typeface="Arial" pitchFamily="34" charset="0"/>
              <a:buChar char="•"/>
              <a:defRPr/>
            </a:pPr>
            <a:r>
              <a:rPr lang="en-US" sz="1000" b="1" dirty="0">
                <a:latin typeface="+mn-lt"/>
              </a:rPr>
              <a:t>Over 13 years working in Medical Education</a:t>
            </a:r>
          </a:p>
          <a:p>
            <a:pPr marL="171450" indent="-171450">
              <a:buFont typeface="Arial" pitchFamily="34" charset="0"/>
              <a:buChar char="•"/>
              <a:defRPr/>
            </a:pPr>
            <a:endParaRPr lang="en-US" sz="1000" b="1" dirty="0">
              <a:latin typeface="+mn-lt"/>
            </a:endParaRPr>
          </a:p>
          <a:p>
            <a:pPr marL="171450" indent="-171450">
              <a:buFont typeface="Arial" pitchFamily="34" charset="0"/>
              <a:buChar char="•"/>
              <a:defRPr/>
            </a:pPr>
            <a:r>
              <a:rPr lang="en-US" sz="1000" b="1" dirty="0">
                <a:latin typeface="+mn-lt"/>
              </a:rPr>
              <a:t>Bachelor’s in Health Services Administration</a:t>
            </a:r>
            <a:br>
              <a:rPr lang="en-US" sz="1000" b="1" dirty="0">
                <a:latin typeface="+mn-lt"/>
              </a:rPr>
            </a:br>
            <a:endParaRPr lang="en-US" sz="1000" b="1" dirty="0">
              <a:latin typeface="+mn-lt"/>
            </a:endParaRPr>
          </a:p>
          <a:p>
            <a:pPr marL="171450" indent="-171450">
              <a:buFont typeface="Arial" pitchFamily="34" charset="0"/>
              <a:buChar char="•"/>
              <a:defRPr/>
            </a:pPr>
            <a:r>
              <a:rPr lang="en-US" sz="1000" b="1" dirty="0">
                <a:latin typeface="+mn-lt"/>
              </a:rPr>
              <a:t>Master’s in Health Administration and Policy</a:t>
            </a:r>
          </a:p>
          <a:p>
            <a:pPr marL="171450" indent="-171450">
              <a:buFont typeface="Arial" pitchFamily="34" charset="0"/>
              <a:buChar char="•"/>
              <a:defRPr/>
            </a:pPr>
            <a:endParaRPr lang="en-US" sz="1000" b="1" dirty="0">
              <a:latin typeface="+mn-lt"/>
            </a:endParaRPr>
          </a:p>
          <a:p>
            <a:pPr marL="171450" indent="-171450">
              <a:buFont typeface="Arial" pitchFamily="34" charset="0"/>
              <a:buChar char="•"/>
              <a:defRPr/>
            </a:pPr>
            <a:r>
              <a:rPr lang="en-US" sz="1000" b="1" dirty="0">
                <a:latin typeface="+mn-lt"/>
              </a:rPr>
              <a:t>Designated Institutional Official</a:t>
            </a:r>
          </a:p>
          <a:p>
            <a:pPr marL="171450" indent="-171450">
              <a:buFont typeface="Arial" pitchFamily="34" charset="0"/>
              <a:buChar char="•"/>
              <a:defRPr/>
            </a:pPr>
            <a:endParaRPr lang="en-US" sz="1000" b="1" dirty="0">
              <a:latin typeface="+mn-lt"/>
            </a:endParaRPr>
          </a:p>
          <a:p>
            <a:pPr marL="171450" indent="-171450">
              <a:buFont typeface="Arial" pitchFamily="34" charset="0"/>
              <a:buChar char="•"/>
              <a:defRPr/>
            </a:pPr>
            <a:r>
              <a:rPr lang="en-US" sz="1000" b="1" dirty="0">
                <a:latin typeface="+mn-lt"/>
              </a:rPr>
              <a:t>Experienced in GME at a large academic medical center</a:t>
            </a:r>
          </a:p>
          <a:p>
            <a:pPr marL="171450" indent="-171450" algn="ctr">
              <a:buFont typeface="Arial" pitchFamily="34" charset="0"/>
              <a:buChar char="•"/>
              <a:defRPr/>
            </a:pPr>
            <a:endParaRPr lang="en-US" sz="1200" dirty="0">
              <a:solidFill>
                <a:srgbClr val="003300"/>
              </a:solidFill>
              <a:latin typeface="Comic Sans MS" pitchFamily="66" charset="0"/>
            </a:endParaRPr>
          </a:p>
        </p:txBody>
      </p:sp>
      <p:sp>
        <p:nvSpPr>
          <p:cNvPr id="14" name="TextBox 13">
            <a:extLst>
              <a:ext uri="{FF2B5EF4-FFF2-40B4-BE49-F238E27FC236}">
                <a16:creationId xmlns:a16="http://schemas.microsoft.com/office/drawing/2014/main" id="{C5B70A1A-9B69-8C43-BF82-33F0A12D0E91}"/>
              </a:ext>
            </a:extLst>
          </p:cNvPr>
          <p:cNvSpPr txBox="1"/>
          <p:nvPr/>
        </p:nvSpPr>
        <p:spPr>
          <a:xfrm>
            <a:off x="4783873" y="3254946"/>
            <a:ext cx="4724400" cy="830997"/>
          </a:xfrm>
          <a:prstGeom prst="rect">
            <a:avLst/>
          </a:prstGeom>
          <a:noFill/>
        </p:spPr>
        <p:txBody>
          <a:bodyPr>
            <a:spAutoFit/>
          </a:bodyPr>
          <a:lstStyle/>
          <a:p>
            <a:pPr algn="ctr">
              <a:defRPr/>
            </a:pPr>
            <a:r>
              <a:rPr lang="en-US" sz="1200" b="1" dirty="0">
                <a:latin typeface="Lucida Bright" pitchFamily="18" charset="0"/>
              </a:rPr>
              <a:t>Tori Hanlon, MS, CHCP</a:t>
            </a:r>
          </a:p>
          <a:p>
            <a:pPr algn="ctr">
              <a:defRPr/>
            </a:pPr>
            <a:r>
              <a:rPr lang="en-US" sz="1200" b="1" dirty="0">
                <a:latin typeface="Lucida Bright" pitchFamily="18" charset="0"/>
              </a:rPr>
              <a:t>GME Consultant</a:t>
            </a:r>
          </a:p>
          <a:p>
            <a:pPr marL="171450" indent="-171450" algn="ctr">
              <a:buFont typeface="Arial" pitchFamily="34" charset="0"/>
              <a:buChar char="•"/>
              <a:defRPr/>
            </a:pPr>
            <a:endParaRPr lang="en-US" sz="1200" dirty="0">
              <a:solidFill>
                <a:srgbClr val="003300"/>
              </a:solidFill>
              <a:latin typeface="+mn-lt"/>
            </a:endParaRPr>
          </a:p>
          <a:p>
            <a:pPr marL="171450" indent="-171450" algn="ctr">
              <a:buFont typeface="Arial" pitchFamily="34" charset="0"/>
              <a:buChar char="•"/>
              <a:defRPr/>
            </a:pPr>
            <a:endParaRPr lang="en-US" sz="1200" dirty="0">
              <a:solidFill>
                <a:srgbClr val="003300"/>
              </a:solidFill>
              <a:latin typeface="Comic Sans MS" pitchFamily="66" charset="0"/>
            </a:endParaRPr>
          </a:p>
        </p:txBody>
      </p:sp>
      <p:sp>
        <p:nvSpPr>
          <p:cNvPr id="16" name="TextBox 15">
            <a:extLst>
              <a:ext uri="{FF2B5EF4-FFF2-40B4-BE49-F238E27FC236}">
                <a16:creationId xmlns:a16="http://schemas.microsoft.com/office/drawing/2014/main" id="{00312919-5A38-1249-8906-CC1BAE93F991}"/>
              </a:ext>
            </a:extLst>
          </p:cNvPr>
          <p:cNvSpPr txBox="1"/>
          <p:nvPr/>
        </p:nvSpPr>
        <p:spPr>
          <a:xfrm>
            <a:off x="1143001" y="3777341"/>
            <a:ext cx="3635829" cy="1969770"/>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Arial" charset="0"/>
              <a:ea typeface="Arial" charset="0"/>
              <a:cs typeface="Arial" charset="0"/>
            </a:endParaRPr>
          </a:p>
          <a:p>
            <a:pPr marL="342900" indent="-342900">
              <a:buFont typeface="Arial"/>
              <a:buChar char="•"/>
            </a:pPr>
            <a:r>
              <a:rPr lang="en-US" sz="1000" b="1" dirty="0">
                <a:latin typeface="Arial" charset="0"/>
                <a:ea typeface="Arial" charset="0"/>
                <a:cs typeface="Arial" charset="0"/>
              </a:rPr>
              <a:t>Former GME Director &amp; DIO</a:t>
            </a:r>
          </a:p>
          <a:p>
            <a:pPr marL="342900" indent="-342900">
              <a:buFont typeface="Arial"/>
              <a:buChar char="•"/>
            </a:pPr>
            <a:endParaRPr lang="en-US" sz="1000" b="1" dirty="0">
              <a:latin typeface="Arial" charset="0"/>
              <a:ea typeface="Arial" charset="0"/>
              <a:cs typeface="Arial" charset="0"/>
            </a:endParaRPr>
          </a:p>
          <a:p>
            <a:pPr marL="342900" indent="-342900">
              <a:buFont typeface="Arial"/>
              <a:buChar char="•"/>
            </a:pPr>
            <a:r>
              <a:rPr lang="en-US" sz="1000" b="1" dirty="0">
                <a:latin typeface="Arial" charset="0"/>
                <a:ea typeface="Arial" charset="0"/>
                <a:cs typeface="Arial" charset="0"/>
              </a:rPr>
              <a:t>Seasoned speaker at ACGME &amp; subspecialty national meetings</a:t>
            </a:r>
          </a:p>
          <a:p>
            <a:pPr marL="342900" indent="-342900">
              <a:buFont typeface="Arial"/>
              <a:buChar char="•"/>
            </a:pPr>
            <a:endParaRPr lang="en-US" sz="1000" b="1" dirty="0">
              <a:latin typeface="Arial" charset="0"/>
              <a:ea typeface="Arial" charset="0"/>
              <a:cs typeface="Arial" charset="0"/>
            </a:endParaRPr>
          </a:p>
          <a:p>
            <a:pPr marL="342900" indent="-342900">
              <a:buFont typeface="Arial"/>
              <a:buChar char="•"/>
            </a:pPr>
            <a:r>
              <a:rPr lang="en-US" sz="1000" b="1" dirty="0">
                <a:latin typeface="Arial" charset="0"/>
                <a:ea typeface="Arial" charset="0"/>
                <a:cs typeface="Arial" charset="0"/>
              </a:rPr>
              <a:t>Areas of Expertise: GME Strategic Planning; Program Evaluation; and Faculty Development</a:t>
            </a:r>
          </a:p>
          <a:p>
            <a:endParaRPr lang="en-US" sz="1000" b="1" dirty="0">
              <a:latin typeface="Arial" charset="0"/>
              <a:ea typeface="Arial" charset="0"/>
              <a:cs typeface="Arial" charset="0"/>
            </a:endParaRPr>
          </a:p>
          <a:p>
            <a:pPr marL="342900" indent="-342900">
              <a:buFont typeface="Arial"/>
              <a:buChar char="•"/>
            </a:pPr>
            <a:r>
              <a:rPr lang="en-US" sz="1000" b="1" dirty="0">
                <a:latin typeface="Arial" charset="0"/>
                <a:ea typeface="Arial" charset="0"/>
                <a:cs typeface="Arial" charset="0"/>
              </a:rPr>
              <a:t>3 decades in education; Masters of Education in curriculum &amp; evaluations, PhD concentration in secondary education &amp; adult learning theories</a:t>
            </a:r>
            <a:endParaRPr lang="en-US" sz="1000" b="1" dirty="0">
              <a:solidFill>
                <a:srgbClr val="003300"/>
              </a:solidFill>
              <a:latin typeface="Arial" charset="0"/>
              <a:ea typeface="Arial" charset="0"/>
              <a:cs typeface="Arial" charset="0"/>
            </a:endParaRPr>
          </a:p>
        </p:txBody>
      </p:sp>
      <p:pic>
        <p:nvPicPr>
          <p:cNvPr id="17" name="Picture 16">
            <a:extLst>
              <a:ext uri="{FF2B5EF4-FFF2-40B4-BE49-F238E27FC236}">
                <a16:creationId xmlns:a16="http://schemas.microsoft.com/office/drawing/2014/main" id="{DFCE0F2B-A55C-1C49-9F9C-8654B9AF1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830" y="1654629"/>
            <a:ext cx="1083388" cy="1516743"/>
          </a:xfrm>
          <a:prstGeom prst="rect">
            <a:avLst/>
          </a:prstGeom>
        </p:spPr>
      </p:pic>
      <p:sp>
        <p:nvSpPr>
          <p:cNvPr id="18" name="Title 2">
            <a:extLst>
              <a:ext uri="{FF2B5EF4-FFF2-40B4-BE49-F238E27FC236}">
                <a16:creationId xmlns:a16="http://schemas.microsoft.com/office/drawing/2014/main" id="{E4677C54-C41C-1646-B960-747D9F5ECE21}"/>
              </a:ext>
            </a:extLst>
          </p:cNvPr>
          <p:cNvSpPr txBox="1">
            <a:spLocks/>
          </p:cNvSpPr>
          <p:nvPr/>
        </p:nvSpPr>
        <p:spPr>
          <a:xfrm>
            <a:off x="1989344" y="257352"/>
            <a:ext cx="6526006"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en-US" sz="3200" dirty="0">
                <a:solidFill>
                  <a:schemeClr val="tx1"/>
                </a:solidFill>
                <a:latin typeface="Lucida Bright" charset="0"/>
                <a:ea typeface="ＭＳ Ｐゴシック" charset="-128"/>
              </a:rPr>
              <a:t>Introducing Your Presenter…</a:t>
            </a:r>
            <a:endParaRPr lang="en-US" dirty="0"/>
          </a:p>
        </p:txBody>
      </p:sp>
      <p:sp>
        <p:nvSpPr>
          <p:cNvPr id="20" name="TextBox 19">
            <a:extLst>
              <a:ext uri="{FF2B5EF4-FFF2-40B4-BE49-F238E27FC236}">
                <a16:creationId xmlns:a16="http://schemas.microsoft.com/office/drawing/2014/main" id="{B002FFC5-1416-CC40-9000-C4D181970AC4}"/>
              </a:ext>
            </a:extLst>
          </p:cNvPr>
          <p:cNvSpPr txBox="1"/>
          <p:nvPr/>
        </p:nvSpPr>
        <p:spPr>
          <a:xfrm>
            <a:off x="233644" y="3287604"/>
            <a:ext cx="4724400" cy="830997"/>
          </a:xfrm>
          <a:prstGeom prst="rect">
            <a:avLst/>
          </a:prstGeom>
          <a:noFill/>
        </p:spPr>
        <p:txBody>
          <a:bodyPr>
            <a:spAutoFit/>
          </a:bodyPr>
          <a:lstStyle/>
          <a:p>
            <a:pPr algn="ctr">
              <a:defRPr/>
            </a:pPr>
            <a:r>
              <a:rPr lang="en-US" sz="1200" b="1" dirty="0">
                <a:latin typeface="Lucida Bright" pitchFamily="18" charset="0"/>
              </a:rPr>
              <a:t>Heather Peters, M.Ed, Ph.D</a:t>
            </a:r>
          </a:p>
          <a:p>
            <a:pPr algn="ctr">
              <a:defRPr/>
            </a:pPr>
            <a:r>
              <a:rPr lang="en-US" sz="1200" b="1" dirty="0">
                <a:latin typeface="Lucida Bright" pitchFamily="18" charset="0"/>
              </a:rPr>
              <a:t>GME Consultant</a:t>
            </a:r>
          </a:p>
          <a:p>
            <a:pPr marL="171450" indent="-171450" algn="ctr">
              <a:buFont typeface="Arial" pitchFamily="34" charset="0"/>
              <a:buChar char="•"/>
              <a:defRPr/>
            </a:pPr>
            <a:endParaRPr lang="en-US" sz="1200" dirty="0">
              <a:solidFill>
                <a:srgbClr val="003300"/>
              </a:solidFill>
              <a:latin typeface="+mn-lt"/>
            </a:endParaRPr>
          </a:p>
          <a:p>
            <a:pPr marL="171450" indent="-171450" algn="ctr">
              <a:buFont typeface="Arial" pitchFamily="34" charset="0"/>
              <a:buChar char="•"/>
              <a:defRPr/>
            </a:pPr>
            <a:endParaRPr lang="en-US" sz="1200" dirty="0">
              <a:solidFill>
                <a:srgbClr val="003300"/>
              </a:solidFill>
              <a:latin typeface="Comic Sans MS" pitchFamily="66" charset="0"/>
            </a:endParaRPr>
          </a:p>
        </p:txBody>
      </p:sp>
      <p:sp>
        <p:nvSpPr>
          <p:cNvPr id="22" name="Footer Placeholder 3">
            <a:extLst>
              <a:ext uri="{FF2B5EF4-FFF2-40B4-BE49-F238E27FC236}">
                <a16:creationId xmlns:a16="http://schemas.microsoft.com/office/drawing/2014/main" id="{F0391E03-971B-E541-806F-B67E6F1CECF3}"/>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23" name="Slide Number Placeholder 4">
            <a:extLst>
              <a:ext uri="{FF2B5EF4-FFF2-40B4-BE49-F238E27FC236}">
                <a16:creationId xmlns:a16="http://schemas.microsoft.com/office/drawing/2014/main" id="{C7426637-D4AB-8941-8700-D863EA4A5867}"/>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678585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589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16898" y="26642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p>
          <a:p>
            <a:pPr lvl="0" algn="ctr">
              <a:defRPr/>
            </a:pPr>
            <a:r>
              <a:rPr lang="en-US" altLang="en-US" sz="1400" dirty="0">
                <a:solidFill>
                  <a:prstClr val="black"/>
                </a:solidFill>
                <a:latin typeface="Arial" panose="020B0604020202020204" pitchFamily="34" charset="0"/>
                <a:ea typeface=""/>
                <a:cs typeface="Arial" panose="020B0604020202020204" pitchFamily="34" charset="0"/>
              </a:rPr>
              <a:t>       </a:t>
            </a:r>
            <a:br>
              <a:rPr lang="en-US" altLang="en-US" sz="1400" dirty="0">
                <a:solidFill>
                  <a:prstClr val="black"/>
                </a:solidFill>
                <a:latin typeface="Arial" panose="020B0604020202020204" pitchFamily="34" charset="0"/>
                <a:ea typeface=""/>
                <a:cs typeface="Arial" panose="020B0604020202020204" pitchFamily="34" charset="0"/>
              </a:rPr>
            </a:br>
            <a:r>
              <a:rPr lang="en-US" altLang="en-US" sz="1400" dirty="0">
                <a:solidFill>
                  <a:prstClr val="black"/>
                </a:solidFill>
                <a:latin typeface="Arial" panose="020B0604020202020204" pitchFamily="34" charset="0"/>
                <a:ea typeface=""/>
                <a:cs typeface="Arial" panose="020B0604020202020204" pitchFamily="34" charset="0"/>
              </a:rPr>
              <a:t> </a:t>
            </a:r>
            <a:r>
              <a:rPr lang="en-US" sz="1400" dirty="0">
                <a:latin typeface="+mn-lt"/>
              </a:rPr>
              <a:t>Faculty Development – </a:t>
            </a:r>
            <a:br>
              <a:rPr lang="en-US" sz="1400" dirty="0">
                <a:latin typeface="+mn-lt"/>
              </a:rPr>
            </a:br>
            <a:r>
              <a:rPr lang="en-US" sz="1400" dirty="0">
                <a:latin typeface="+mn-lt"/>
              </a:rPr>
              <a:t>A More Specific Approach</a:t>
            </a:r>
          </a:p>
          <a:p>
            <a:pPr algn="ctr">
              <a:lnSpc>
                <a:spcPct val="80000"/>
              </a:lnSpc>
              <a:defRPr/>
            </a:pPr>
            <a:r>
              <a:rPr lang="en-US" altLang="en-US" sz="1400" b="0" dirty="0">
                <a:solidFill>
                  <a:prstClr val="black"/>
                </a:solidFill>
                <a:ea typeface=""/>
                <a:cs typeface="Arial" panose="020B0604020202020204" pitchFamily="34" charset="0"/>
              </a:rPr>
              <a:t>         </a:t>
            </a:r>
            <a:r>
              <a:rPr lang="en-US" sz="1400" b="0" dirty="0">
                <a:latin typeface="+mn-lt"/>
              </a:rPr>
              <a:t>Thursday, September 3,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r>
              <a:rPr lang="en-US" sz="1400" dirty="0">
                <a:latin typeface="+mn-lt"/>
              </a:rPr>
              <a:t>                                 GME Workforce Planning</a:t>
            </a:r>
          </a:p>
          <a:p>
            <a:pPr algn="ctr">
              <a:lnSpc>
                <a:spcPct val="80000"/>
              </a:lnSpc>
              <a:defRPr/>
            </a:pPr>
            <a:r>
              <a:rPr lang="en-US" altLang="en-US" sz="1400" b="0" dirty="0">
                <a:solidFill>
                  <a:prstClr val="black"/>
                </a:solidFill>
                <a:ea typeface=""/>
                <a:cs typeface="Arial" panose="020B0604020202020204" pitchFamily="34" charset="0"/>
              </a:rPr>
              <a:t>       </a:t>
            </a:r>
            <a:r>
              <a:rPr lang="en-US" altLang="en-US" sz="1400" b="0" dirty="0">
                <a:solidFill>
                  <a:prstClr val="black"/>
                </a:solidFill>
                <a:latin typeface="+mn-lt"/>
                <a:ea typeface=""/>
                <a:cs typeface="Arial" panose="020B0604020202020204" pitchFamily="34" charset="0"/>
              </a:rPr>
              <a:t>   </a:t>
            </a:r>
            <a:r>
              <a:rPr lang="en-US" sz="1400" b="0" dirty="0">
                <a:latin typeface="+mn-lt"/>
              </a:rPr>
              <a:t>Thursday, September 24,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lvl="0" algn="ctr">
              <a:defRPr/>
            </a:pPr>
            <a:br>
              <a:rPr lang="en-US" sz="1400" b="0" dirty="0">
                <a:solidFill>
                  <a:prstClr val="black"/>
                </a:solidFill>
                <a:latin typeface="+mn-lt"/>
                <a:cs typeface="Arial" panose="020B0604020202020204" pitchFamily="34" charset="0"/>
              </a:rPr>
            </a:br>
            <a:r>
              <a:rPr lang="en-US" sz="1400" dirty="0">
                <a:latin typeface="+mn-lt"/>
              </a:rPr>
              <a:t>Working with a Statistician on your Research Project</a:t>
            </a:r>
          </a:p>
          <a:p>
            <a:pPr lvl="0" algn="ctr">
              <a:defRPr/>
            </a:pPr>
            <a:r>
              <a:rPr lang="en-US" altLang="en-US" sz="1400" b="0" dirty="0">
                <a:solidFill>
                  <a:prstClr val="black"/>
                </a:solidFill>
                <a:latin typeface="+mn-lt"/>
                <a:ea typeface=""/>
                <a:cs typeface="Arial" panose="020B0604020202020204" pitchFamily="34" charset="0"/>
              </a:rPr>
              <a:t>         Thursday, October 8,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br>
              <a:rPr lang="en-US" altLang="en-US" sz="1400" b="0" dirty="0">
                <a:solidFill>
                  <a:prstClr val="black"/>
                </a:solidFill>
                <a:latin typeface="+mn-lt"/>
                <a:ea typeface=""/>
                <a:cs typeface="Arial" panose="020B0604020202020204" pitchFamily="34" charset="0"/>
              </a:rPr>
            </a:br>
            <a:br>
              <a:rPr lang="en-US" altLang="en-US" sz="1400" b="0" dirty="0">
                <a:solidFill>
                  <a:prstClr val="black"/>
                </a:solidFill>
                <a:latin typeface="+mn-lt"/>
                <a:ea typeface=""/>
                <a:cs typeface="Arial" panose="020B0604020202020204" pitchFamily="34" charset="0"/>
              </a:rPr>
            </a:br>
            <a:r>
              <a:rPr lang="en-US" sz="1400" dirty="0">
                <a:latin typeface="+mn-lt"/>
              </a:rPr>
              <a:t>Quality Improvements in GME: 5 years later</a:t>
            </a:r>
          </a:p>
          <a:p>
            <a:pPr algn="ctr">
              <a:lnSpc>
                <a:spcPct val="80000"/>
              </a:lnSpc>
              <a:defRPr/>
            </a:pPr>
            <a:r>
              <a:rPr lang="en-US" altLang="en-US" sz="1400" b="0" dirty="0">
                <a:solidFill>
                  <a:prstClr val="black"/>
                </a:solidFill>
                <a:latin typeface="+mn-lt"/>
                <a:ea typeface=""/>
                <a:cs typeface="Arial" panose="020B0604020202020204" pitchFamily="34" charset="0"/>
              </a:rPr>
              <a:t>         Thursday, October 22,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30</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57922" y="42598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431971" y="654686"/>
            <a:ext cx="3712029" cy="6186309"/>
          </a:xfrm>
          <a:prstGeom prst="rect">
            <a:avLst/>
          </a:prstGeom>
          <a:noFill/>
        </p:spPr>
        <p:txBody>
          <a:bodyPr wrap="square" rtlCol="0">
            <a:spAutoFit/>
          </a:bodyPr>
          <a:lstStyle/>
          <a:p>
            <a:pPr algn="ct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Research and Scholarly Process in a Nutshell: Getting Started</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Ask Partners – Spring Freebie</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Lessons Learned: Accepting Displaced Orphan Residents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Is your Coordinator Well Enough: Coordinators as Role Models of Wellness</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Research Proposal Development:</a:t>
            </a: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 Tips for Success</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Working with your Governing Board</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mn-lt"/>
              </a:rPr>
              <a:t>Recognizing &amp; Addressing Precursors of Burnout: The Value of Shame Resiliency Training to Support Resident Well-Being</a:t>
            </a:r>
          </a:p>
          <a:p>
            <a:pPr algn="ctr"/>
            <a:endParaRPr lang="en-US" sz="1300" dirty="0">
              <a:solidFill>
                <a:srgbClr val="0070C0"/>
              </a:solidFill>
              <a:latin typeface="+mn-lt"/>
            </a:endParaRPr>
          </a:p>
          <a:p>
            <a:pPr algn="ctr"/>
            <a:r>
              <a:rPr lang="en-US" sz="1300" dirty="0">
                <a:solidFill>
                  <a:srgbClr val="0070C0"/>
                </a:solidFill>
                <a:latin typeface="Arial" panose="020B0604020202020204" pitchFamily="34" charset="0"/>
                <a:cs typeface="Arial" panose="020B0604020202020204" pitchFamily="34" charset="0"/>
              </a:rPr>
              <a:t>Working with your IRB</a:t>
            </a:r>
          </a:p>
          <a:p>
            <a:pPr algn="ctr"/>
            <a:endParaRPr lang="en-US" sz="1300" dirty="0">
              <a:solidFill>
                <a:srgbClr val="0070C0"/>
              </a:solidFill>
              <a:latin typeface="+mn-lt"/>
            </a:endParaRPr>
          </a:p>
          <a:p>
            <a:pPr algn="ctr"/>
            <a:r>
              <a:rPr lang="en-US" sz="1300" dirty="0">
                <a:solidFill>
                  <a:srgbClr val="0070C0"/>
                </a:solidFill>
                <a:latin typeface="+mn-lt"/>
              </a:rPr>
              <a:t>Digging for Data II</a:t>
            </a:r>
            <a:endParaRPr lang="en-US" sz="1300" dirty="0">
              <a:solidFill>
                <a:srgbClr val="0070C0"/>
              </a:solidFill>
              <a:latin typeface="Arial" panose="020B0604020202020204" pitchFamily="34" charset="0"/>
              <a:cs typeface="Arial" panose="020B0604020202020204" pitchFamily="34" charset="0"/>
            </a:endParaRP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custDataLst>
      <p:tags r:id="rId1"/>
    </p:custDataLst>
    <p:extLst>
      <p:ext uri="{BB962C8B-B14F-4D97-AF65-F5344CB8AC3E}">
        <p14:creationId xmlns:p14="http://schemas.microsoft.com/office/powerpoint/2010/main" val="4074263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14400" y="4902200"/>
            <a:ext cx="7677150" cy="1397000"/>
          </a:xfrm>
        </p:spPr>
        <p:txBody>
          <a:bodyPr>
            <a:normAutofit lnSpcReduction="10000"/>
          </a:bodyPr>
          <a:lstStyle/>
          <a:p>
            <a:pPr algn="ctr">
              <a:lnSpc>
                <a:spcPct val="80000"/>
              </a:lnSpc>
              <a:buNone/>
              <a:defRPr/>
            </a:pPr>
            <a:br>
              <a:rPr lang="en-US" sz="2000" dirty="0"/>
            </a:br>
            <a:br>
              <a:rPr lang="en-US" sz="2000" dirty="0"/>
            </a:br>
            <a:endParaRPr lang="en-US" sz="2000" b="1" dirty="0"/>
          </a:p>
          <a:p>
            <a:pPr algn="ctr" eaLnBrk="1" hangingPunct="1">
              <a:lnSpc>
                <a:spcPct val="80000"/>
              </a:lnSpc>
              <a:buFont typeface="Wingdings" pitchFamily="2" charset="2"/>
              <a:buNone/>
              <a:defRPr/>
            </a:pPr>
            <a:r>
              <a:rPr lang="en-US" sz="20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425" y="1674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25;p17">
            <a:extLst>
              <a:ext uri="{FF2B5EF4-FFF2-40B4-BE49-F238E27FC236}">
                <a16:creationId xmlns:a16="http://schemas.microsoft.com/office/drawing/2014/main" id="{CF21E81C-8B6A-0A4F-ACE2-D5EDE2D2CC96}"/>
              </a:ext>
            </a:extLst>
          </p:cNvPr>
          <p:cNvSpPr txBox="1">
            <a:spLocks/>
          </p:cNvSpPr>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p>
        </p:txBody>
      </p:sp>
      <p:sp>
        <p:nvSpPr>
          <p:cNvPr id="11" name="Slide Number Placeholder 4">
            <a:extLst>
              <a:ext uri="{FF2B5EF4-FFF2-40B4-BE49-F238E27FC236}">
                <a16:creationId xmlns:a16="http://schemas.microsoft.com/office/drawing/2014/main" id="{E4F8FAC5-AB43-CE42-A57E-2A542A1A125C}"/>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31</a:t>
            </a:fld>
            <a:endParaRPr lang="en-US" dirty="0"/>
          </a:p>
        </p:txBody>
      </p:sp>
      <p:sp>
        <p:nvSpPr>
          <p:cNvPr id="12" name="Rectangle 3">
            <a:extLst>
              <a:ext uri="{FF2B5EF4-FFF2-40B4-BE49-F238E27FC236}">
                <a16:creationId xmlns:a16="http://schemas.microsoft.com/office/drawing/2014/main" id="{EE56A181-71E1-AA43-8F38-5829897AB2B8}"/>
              </a:ext>
            </a:extLst>
          </p:cNvPr>
          <p:cNvSpPr txBox="1">
            <a:spLocks noChangeArrowheads="1"/>
          </p:cNvSpPr>
          <p:nvPr/>
        </p:nvSpPr>
        <p:spPr>
          <a:xfrm>
            <a:off x="604611" y="1800219"/>
            <a:ext cx="8066139" cy="7874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r>
              <a:rPr lang="en-US" sz="2000" b="1" dirty="0"/>
              <a:t>    </a:t>
            </a:r>
            <a:r>
              <a:rPr lang="en-US" sz="2000" dirty="0"/>
              <a:t>Partners in Medical Education, Inc. provides comprehensive consulting services to the GME community.  </a:t>
            </a:r>
          </a:p>
          <a:p>
            <a:pPr>
              <a:lnSpc>
                <a:spcPct val="80000"/>
              </a:lnSpc>
              <a:buFont typeface="Wingdings" pitchFamily="2" charset="2"/>
              <a:buNone/>
              <a:defRPr/>
            </a:pPr>
            <a:endParaRPr lang="en-US" b="1" dirty="0"/>
          </a:p>
        </p:txBody>
      </p:sp>
      <p:sp>
        <p:nvSpPr>
          <p:cNvPr id="13" name="Rectangle 3">
            <a:extLst>
              <a:ext uri="{FF2B5EF4-FFF2-40B4-BE49-F238E27FC236}">
                <a16:creationId xmlns:a16="http://schemas.microsoft.com/office/drawing/2014/main" id="{581E483F-3B26-1241-BA29-D0E763B60D4B}"/>
              </a:ext>
            </a:extLst>
          </p:cNvPr>
          <p:cNvSpPr txBox="1">
            <a:spLocks noChangeArrowheads="1"/>
          </p:cNvSpPr>
          <p:nvPr/>
        </p:nvSpPr>
        <p:spPr>
          <a:xfrm>
            <a:off x="0" y="2287252"/>
            <a:ext cx="9144000" cy="10541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200" dirty="0"/>
            </a:br>
            <a:r>
              <a:rPr lang="en-US" sz="2200" b="1" dirty="0"/>
              <a:t>Partners in Medical Education</a:t>
            </a:r>
          </a:p>
          <a:p>
            <a:pPr algn="ctr">
              <a:lnSpc>
                <a:spcPct val="80000"/>
              </a:lnSpc>
              <a:buFont typeface="Arial"/>
              <a:buNone/>
              <a:defRPr/>
            </a:pPr>
            <a:r>
              <a:rPr lang="en-US" sz="2200" dirty="0"/>
              <a:t>724-864-7320  |  </a:t>
            </a:r>
            <a:r>
              <a:rPr lang="en-US" sz="2200" dirty="0">
                <a:solidFill>
                  <a:srgbClr val="FF0000"/>
                </a:solidFill>
                <a:hlinkClick r:id="rId4"/>
              </a:rPr>
              <a:t>info@PartnersInMedEd.com</a:t>
            </a:r>
            <a:endParaRPr lang="en-US" sz="2200" dirty="0">
              <a:solidFill>
                <a:srgbClr val="FF0000"/>
              </a:solidFill>
            </a:endParaRPr>
          </a:p>
          <a:p>
            <a:pPr>
              <a:lnSpc>
                <a:spcPct val="80000"/>
              </a:lnSpc>
              <a:buFont typeface="Wingdings" pitchFamily="2" charset="2"/>
              <a:buNone/>
              <a:defRPr/>
            </a:pPr>
            <a:endParaRPr lang="en-US" b="1" dirty="0"/>
          </a:p>
        </p:txBody>
      </p:sp>
      <p:sp>
        <p:nvSpPr>
          <p:cNvPr id="14" name="Rectangle 3">
            <a:extLst>
              <a:ext uri="{FF2B5EF4-FFF2-40B4-BE49-F238E27FC236}">
                <a16:creationId xmlns:a16="http://schemas.microsoft.com/office/drawing/2014/main" id="{6AE67082-5140-3549-8A15-3AD8BBE9FB6F}"/>
              </a:ext>
            </a:extLst>
          </p:cNvPr>
          <p:cNvSpPr txBox="1">
            <a:spLocks noChangeArrowheads="1"/>
          </p:cNvSpPr>
          <p:nvPr/>
        </p:nvSpPr>
        <p:spPr>
          <a:xfrm>
            <a:off x="0" y="3338329"/>
            <a:ext cx="9144000" cy="101595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100000"/>
              </a:lnSpc>
              <a:buNone/>
              <a:defRPr/>
            </a:pPr>
            <a:r>
              <a:rPr lang="en-US" sz="2000" b="1" dirty="0">
                <a:solidFill>
                  <a:schemeClr val="tx1"/>
                </a:solidFill>
                <a:latin typeface="Arial" panose="020B0604020202020204" pitchFamily="34" charset="0"/>
                <a:cs typeface="Arial" panose="020B0604020202020204" pitchFamily="34" charset="0"/>
              </a:rPr>
              <a:t>     Heather Peters, M.Ed, Ph.D</a:t>
            </a:r>
            <a:br>
              <a:rPr lang="en-US" sz="2000" b="1" dirty="0">
                <a:solidFill>
                  <a:schemeClr val="tx1"/>
                </a:solidFill>
                <a:latin typeface="Arial" panose="020B0604020202020204" pitchFamily="34" charset="0"/>
                <a:cs typeface="Arial" panose="020B0604020202020204" pitchFamily="34" charset="0"/>
              </a:rPr>
            </a:br>
            <a:r>
              <a:rPr lang="en-US" sz="2000" dirty="0">
                <a:solidFill>
                  <a:srgbClr val="FF0000"/>
                </a:solidFill>
                <a:hlinkClick r:id="rId5"/>
              </a:rPr>
              <a:t>Heather@PartnersInMedEd.com</a:t>
            </a:r>
            <a:endParaRPr lang="en-US" sz="2000" dirty="0">
              <a:solidFill>
                <a:srgbClr val="FF0000"/>
              </a:solidFill>
            </a:endParaRPr>
          </a:p>
        </p:txBody>
      </p:sp>
      <p:sp>
        <p:nvSpPr>
          <p:cNvPr id="15" name="Rectangle 3">
            <a:extLst>
              <a:ext uri="{FF2B5EF4-FFF2-40B4-BE49-F238E27FC236}">
                <a16:creationId xmlns:a16="http://schemas.microsoft.com/office/drawing/2014/main" id="{DA0B66D7-4A2D-4E45-870F-5C8C70D3B254}"/>
              </a:ext>
            </a:extLst>
          </p:cNvPr>
          <p:cNvSpPr txBox="1">
            <a:spLocks noChangeArrowheads="1"/>
          </p:cNvSpPr>
          <p:nvPr/>
        </p:nvSpPr>
        <p:spPr>
          <a:xfrm>
            <a:off x="0" y="4405129"/>
            <a:ext cx="9144000" cy="101595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100000"/>
              </a:lnSpc>
              <a:buNone/>
              <a:defRPr/>
            </a:pPr>
            <a:r>
              <a:rPr lang="en-US" sz="2000" b="1" dirty="0">
                <a:solidFill>
                  <a:schemeClr val="tx1"/>
                </a:solidFill>
                <a:latin typeface="Arial" panose="020B0604020202020204" pitchFamily="34" charset="0"/>
                <a:cs typeface="Arial" panose="020B0604020202020204" pitchFamily="34" charset="0"/>
              </a:rPr>
              <a:t>     Tori Hanlon</a:t>
            </a:r>
            <a:r>
              <a:rPr lang="en-US" sz="2000" b="1">
                <a:solidFill>
                  <a:schemeClr val="tx1"/>
                </a:solidFill>
                <a:latin typeface="Arial" panose="020B0604020202020204" pitchFamily="34" charset="0"/>
                <a:cs typeface="Arial" panose="020B0604020202020204" pitchFamily="34" charset="0"/>
              </a:rPr>
              <a:t>, MS, </a:t>
            </a:r>
            <a:r>
              <a:rPr lang="en-US" sz="2000" b="1" dirty="0">
                <a:solidFill>
                  <a:schemeClr val="tx1"/>
                </a:solidFill>
                <a:latin typeface="Arial" panose="020B0604020202020204" pitchFamily="34" charset="0"/>
                <a:cs typeface="Arial" panose="020B0604020202020204" pitchFamily="34" charset="0"/>
              </a:rPr>
              <a:t>CHCP</a:t>
            </a:r>
            <a:br>
              <a:rPr lang="en-US" sz="2000" b="1" dirty="0">
                <a:solidFill>
                  <a:schemeClr val="tx1"/>
                </a:solidFill>
                <a:latin typeface="Arial" panose="020B0604020202020204" pitchFamily="34" charset="0"/>
                <a:cs typeface="Arial" panose="020B0604020202020204" pitchFamily="34" charset="0"/>
              </a:rPr>
            </a:br>
            <a:r>
              <a:rPr lang="en-US" sz="2000" dirty="0">
                <a:solidFill>
                  <a:srgbClr val="FF0000"/>
                </a:solidFill>
                <a:hlinkClick r:id="rId5"/>
              </a:rPr>
              <a:t>Tori@PartnersInMedEd.com</a:t>
            </a:r>
            <a:endParaRPr lang="en-US" sz="2000" dirty="0">
              <a:solidFill>
                <a:srgbClr val="FF0000"/>
              </a:solidFill>
            </a:endParaRPr>
          </a:p>
        </p:txBody>
      </p:sp>
    </p:spTree>
    <p:extLst>
      <p:ext uri="{BB962C8B-B14F-4D97-AF65-F5344CB8AC3E}">
        <p14:creationId xmlns:p14="http://schemas.microsoft.com/office/powerpoint/2010/main" val="71912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822F78-C8E2-4560-9DA1-1A5981AD2126}"/>
              </a:ext>
            </a:extLst>
          </p:cNvPr>
          <p:cNvSpPr>
            <a:spLocks noGrp="1"/>
          </p:cNvSpPr>
          <p:nvPr>
            <p:ph type="body" idx="1"/>
          </p:nvPr>
        </p:nvSpPr>
        <p:spPr>
          <a:xfrm>
            <a:off x="628650" y="1738058"/>
            <a:ext cx="8212652" cy="4438905"/>
          </a:xfrm>
        </p:spPr>
        <p:txBody>
          <a:bodyPr/>
          <a:lstStyle/>
          <a:p>
            <a:pPr marL="63500" indent="0">
              <a:buNone/>
            </a:pPr>
            <a:r>
              <a:rPr lang="en-US" sz="1800" dirty="0"/>
              <a:t>1. </a:t>
            </a:r>
            <a:r>
              <a:rPr lang="en-US" sz="1800" b="1" dirty="0"/>
              <a:t>DISCUSS</a:t>
            </a:r>
            <a:r>
              <a:rPr lang="en-US" sz="1800" dirty="0"/>
              <a:t> types of Artificial Intelligence (AI) requiring curriculum changes</a:t>
            </a:r>
          </a:p>
          <a:p>
            <a:pPr marL="863600" lvl="1" indent="-342900">
              <a:buAutoNum type="alphaLcParenR"/>
            </a:pPr>
            <a:r>
              <a:rPr lang="en-US" sz="1600" dirty="0"/>
              <a:t>Telehealth</a:t>
            </a:r>
          </a:p>
          <a:p>
            <a:pPr marL="863600" lvl="1" indent="-342900">
              <a:buAutoNum type="alphaLcParenR"/>
            </a:pPr>
            <a:r>
              <a:rPr lang="en-US" sz="1600" dirty="0"/>
              <a:t>Medical Information Explosion</a:t>
            </a:r>
          </a:p>
          <a:p>
            <a:pPr marL="863600" lvl="1" indent="-342900">
              <a:buAutoNum type="alphaLcParenR"/>
            </a:pPr>
            <a:r>
              <a:rPr lang="en-US" sz="1600" dirty="0"/>
              <a:t>Big Data</a:t>
            </a:r>
          </a:p>
          <a:p>
            <a:pPr marL="63500" indent="0">
              <a:buNone/>
            </a:pPr>
            <a:r>
              <a:rPr lang="en-US" sz="1800" dirty="0"/>
              <a:t>2. </a:t>
            </a:r>
            <a:r>
              <a:rPr lang="en-US" sz="1800" b="1" dirty="0"/>
              <a:t>INVESTIGATE</a:t>
            </a:r>
            <a:r>
              <a:rPr lang="en-US" sz="1800" dirty="0"/>
              <a:t> the impact of AI on the future of GME</a:t>
            </a:r>
          </a:p>
          <a:p>
            <a:pPr marL="863600" lvl="1" indent="-342900">
              <a:buFont typeface="+mj-lt"/>
              <a:buAutoNum type="alphaLcParenR"/>
            </a:pPr>
            <a:r>
              <a:rPr lang="en-US" sz="1800" dirty="0"/>
              <a:t>How to weave AI into Core Competency Framework across specialties</a:t>
            </a:r>
          </a:p>
          <a:p>
            <a:pPr marL="863600" lvl="1" indent="-342900">
              <a:buFont typeface="+mj-lt"/>
              <a:buAutoNum type="alphaLcParenR"/>
            </a:pPr>
            <a:r>
              <a:rPr lang="en-US" sz="1800" dirty="0"/>
              <a:t>How to teach educational agility and a new paradigm for change</a:t>
            </a:r>
          </a:p>
          <a:p>
            <a:pPr marL="863600" lvl="1" indent="-342900">
              <a:buFont typeface="+mj-lt"/>
              <a:buAutoNum type="alphaLcParenR"/>
            </a:pPr>
            <a:r>
              <a:rPr lang="en-US" sz="1800" dirty="0"/>
              <a:t>Who will drive the AI development of the future</a:t>
            </a:r>
          </a:p>
          <a:p>
            <a:pPr marL="520700" lvl="1" indent="0">
              <a:buNone/>
            </a:pPr>
            <a:endParaRPr lang="en-US" sz="1800" dirty="0"/>
          </a:p>
          <a:p>
            <a:pPr marL="63500" indent="0">
              <a:buNone/>
            </a:pPr>
            <a:r>
              <a:rPr lang="en-US" sz="1800" b="1" dirty="0"/>
              <a:t>	</a:t>
            </a:r>
            <a:r>
              <a:rPr lang="en-US" sz="1600" b="1" dirty="0"/>
              <a:t>Hand-outs:</a:t>
            </a:r>
          </a:p>
          <a:p>
            <a:r>
              <a:rPr lang="en-US" sz="1400" dirty="0"/>
              <a:t>How to Leverage Journal Club to Meet Educational Requirements</a:t>
            </a:r>
          </a:p>
          <a:p>
            <a:r>
              <a:rPr lang="en-US" sz="1400" dirty="0"/>
              <a:t>Basics of Curriculum Development</a:t>
            </a:r>
          </a:p>
          <a:p>
            <a:pPr marL="63500" indent="0">
              <a:buNone/>
              <a:tabLst>
                <a:tab pos="914400" algn="l"/>
              </a:tabLst>
            </a:pPr>
            <a:endParaRPr lang="en-US" sz="1600" dirty="0"/>
          </a:p>
        </p:txBody>
      </p:sp>
      <p:sp>
        <p:nvSpPr>
          <p:cNvPr id="6" name="Title 5">
            <a:extLst>
              <a:ext uri="{FF2B5EF4-FFF2-40B4-BE49-F238E27FC236}">
                <a16:creationId xmlns:a16="http://schemas.microsoft.com/office/drawing/2014/main" id="{E6FE0343-1728-447E-8D82-9C3E330B1479}"/>
              </a:ext>
            </a:extLst>
          </p:cNvPr>
          <p:cNvSpPr>
            <a:spLocks noGrp="1"/>
          </p:cNvSpPr>
          <p:nvPr>
            <p:ph type="title"/>
          </p:nvPr>
        </p:nvSpPr>
        <p:spPr/>
        <p:txBody>
          <a:bodyPr/>
          <a:lstStyle/>
          <a:p>
            <a:r>
              <a:rPr lang="en-US" dirty="0"/>
              <a:t>Learning Objectives</a:t>
            </a:r>
          </a:p>
        </p:txBody>
      </p:sp>
      <p:sp>
        <p:nvSpPr>
          <p:cNvPr id="5" name="Slide Number Placeholder 4">
            <a:extLst>
              <a:ext uri="{FF2B5EF4-FFF2-40B4-BE49-F238E27FC236}">
                <a16:creationId xmlns:a16="http://schemas.microsoft.com/office/drawing/2014/main" id="{899832E1-8737-4A8F-8922-1944431E09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pic>
        <p:nvPicPr>
          <p:cNvPr id="3" name="Graphic 2" descr="Mining tools">
            <a:extLst>
              <a:ext uri="{FF2B5EF4-FFF2-40B4-BE49-F238E27FC236}">
                <a16:creationId xmlns:a16="http://schemas.microsoft.com/office/drawing/2014/main" id="{BB5E7D7D-EE69-44F0-95BA-64F116D30D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9464" y="4343733"/>
            <a:ext cx="813585" cy="813585"/>
          </a:xfrm>
          <a:prstGeom prst="rect">
            <a:avLst/>
          </a:prstGeom>
        </p:spPr>
      </p:pic>
      <p:sp>
        <p:nvSpPr>
          <p:cNvPr id="9" name="Footer Placeholder 3">
            <a:extLst>
              <a:ext uri="{FF2B5EF4-FFF2-40B4-BE49-F238E27FC236}">
                <a16:creationId xmlns:a16="http://schemas.microsoft.com/office/drawing/2014/main" id="{299BBD20-A94E-0E48-97D6-94425B833704}"/>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59163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71459D-59D2-44E0-89B0-1FFCD3CFC1BD}"/>
              </a:ext>
            </a:extLst>
          </p:cNvPr>
          <p:cNvSpPr>
            <a:spLocks noGrp="1"/>
          </p:cNvSpPr>
          <p:nvPr>
            <p:ph type="body" idx="1"/>
          </p:nvPr>
        </p:nvSpPr>
        <p:spPr/>
        <p:txBody>
          <a:bodyPr/>
          <a:lstStyle/>
          <a:p>
            <a:endParaRPr lang="en-US" dirty="0"/>
          </a:p>
        </p:txBody>
      </p:sp>
      <p:sp>
        <p:nvSpPr>
          <p:cNvPr id="6" name="Title 5">
            <a:extLst>
              <a:ext uri="{FF2B5EF4-FFF2-40B4-BE49-F238E27FC236}">
                <a16:creationId xmlns:a16="http://schemas.microsoft.com/office/drawing/2014/main" id="{C9D44F06-10E8-4B5D-877D-402D43C5355F}"/>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690FACF1-5627-4658-8612-4EA74335B7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8" name="Picture 7">
            <a:extLst>
              <a:ext uri="{FF2B5EF4-FFF2-40B4-BE49-F238E27FC236}">
                <a16:creationId xmlns:a16="http://schemas.microsoft.com/office/drawing/2014/main" id="{0859A2B8-BEA5-4031-AED2-A6B10CE41315}"/>
              </a:ext>
            </a:extLst>
          </p:cNvPr>
          <p:cNvPicPr>
            <a:picLocks noChangeAspect="1"/>
          </p:cNvPicPr>
          <p:nvPr/>
        </p:nvPicPr>
        <p:blipFill>
          <a:blip r:embed="rId3"/>
          <a:stretch>
            <a:fillRect/>
          </a:stretch>
        </p:blipFill>
        <p:spPr>
          <a:xfrm>
            <a:off x="2496619" y="246465"/>
            <a:ext cx="4385387" cy="5930497"/>
          </a:xfrm>
          <a:prstGeom prst="rect">
            <a:avLst/>
          </a:prstGeom>
        </p:spPr>
      </p:pic>
      <p:sp>
        <p:nvSpPr>
          <p:cNvPr id="9" name="Footer Placeholder 3">
            <a:extLst>
              <a:ext uri="{FF2B5EF4-FFF2-40B4-BE49-F238E27FC236}">
                <a16:creationId xmlns:a16="http://schemas.microsoft.com/office/drawing/2014/main" id="{6707ABA6-ABA9-1844-941C-471D5B1CD1FF}"/>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419038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a:extLst>
              <a:ext uri="{FF2B5EF4-FFF2-40B4-BE49-F238E27FC236}">
                <a16:creationId xmlns:a16="http://schemas.microsoft.com/office/drawing/2014/main" id="{0890C897-D4EA-47D0-A7FE-2A45526EE25A}"/>
              </a:ext>
            </a:extLst>
          </p:cNvPr>
          <p:cNvGraphicFramePr/>
          <p:nvPr>
            <p:extLst>
              <p:ext uri="{D42A27DB-BD31-4B8C-83A1-F6EECF244321}">
                <p14:modId xmlns:p14="http://schemas.microsoft.com/office/powerpoint/2010/main" val="188004527"/>
              </p:ext>
            </p:extLst>
          </p:nvPr>
        </p:nvGraphicFramePr>
        <p:xfrm>
          <a:off x="762000" y="1298277"/>
          <a:ext cx="8180716" cy="4894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89DEFCB-0993-4E3D-949B-365ACAF63EA4}"/>
              </a:ext>
            </a:extLst>
          </p:cNvPr>
          <p:cNvSpPr>
            <a:spLocks noGrp="1"/>
          </p:cNvSpPr>
          <p:nvPr>
            <p:ph type="title"/>
          </p:nvPr>
        </p:nvSpPr>
        <p:spPr/>
        <p:txBody>
          <a:bodyPr/>
          <a:lstStyle/>
          <a:p>
            <a:r>
              <a:rPr lang="en-US" dirty="0"/>
              <a:t>AI in Health Care</a:t>
            </a:r>
          </a:p>
        </p:txBody>
      </p:sp>
      <p:sp>
        <p:nvSpPr>
          <p:cNvPr id="4" name="TextBox 3">
            <a:extLst>
              <a:ext uri="{FF2B5EF4-FFF2-40B4-BE49-F238E27FC236}">
                <a16:creationId xmlns:a16="http://schemas.microsoft.com/office/drawing/2014/main" id="{73F30C9C-448B-46E4-93C9-2F77968EB5CE}"/>
              </a:ext>
            </a:extLst>
          </p:cNvPr>
          <p:cNvSpPr txBox="1"/>
          <p:nvPr/>
        </p:nvSpPr>
        <p:spPr>
          <a:xfrm>
            <a:off x="3545456" y="2725947"/>
            <a:ext cx="251316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Scientific discipline that focuses on understanding and creating computer algorithms that can perform tasks that are usually characteristics of humans</a:t>
            </a:r>
          </a:p>
        </p:txBody>
      </p:sp>
      <p:sp>
        <p:nvSpPr>
          <p:cNvPr id="5" name="Footer Placeholder 3">
            <a:extLst>
              <a:ext uri="{FF2B5EF4-FFF2-40B4-BE49-F238E27FC236}">
                <a16:creationId xmlns:a16="http://schemas.microsoft.com/office/drawing/2014/main" id="{A16453A9-037A-4F46-B3B7-ABFE677DD099}"/>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7" name="Slide Number Placeholder 4">
            <a:extLst>
              <a:ext uri="{FF2B5EF4-FFF2-40B4-BE49-F238E27FC236}">
                <a16:creationId xmlns:a16="http://schemas.microsoft.com/office/drawing/2014/main" id="{CD049C98-7C3B-CB42-AB78-5250BE2A4ACC}"/>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374682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087F49-0DBB-4750-B8F9-168589795574}"/>
              </a:ext>
            </a:extLst>
          </p:cNvPr>
          <p:cNvSpPr>
            <a:spLocks noGrp="1"/>
          </p:cNvSpPr>
          <p:nvPr>
            <p:ph type="body" idx="2"/>
          </p:nvPr>
        </p:nvSpPr>
        <p:spPr>
          <a:xfrm>
            <a:off x="629841" y="2589362"/>
            <a:ext cx="2949178" cy="3811588"/>
          </a:xfrm>
        </p:spPr>
        <p:txBody>
          <a:bodyPr/>
          <a:lstStyle/>
          <a:p>
            <a:r>
              <a:rPr lang="en-US" sz="1800" dirty="0"/>
              <a:t>Uses information and communication technologies to transfer medical information for the delivery of clinical and educational services</a:t>
            </a:r>
          </a:p>
        </p:txBody>
      </p:sp>
      <p:sp>
        <p:nvSpPr>
          <p:cNvPr id="3" name="Title 2">
            <a:extLst>
              <a:ext uri="{FF2B5EF4-FFF2-40B4-BE49-F238E27FC236}">
                <a16:creationId xmlns:a16="http://schemas.microsoft.com/office/drawing/2014/main" id="{8984E121-4AC6-4263-A3DD-08DF16D1A34D}"/>
              </a:ext>
            </a:extLst>
          </p:cNvPr>
          <p:cNvSpPr>
            <a:spLocks noGrp="1"/>
          </p:cNvSpPr>
          <p:nvPr>
            <p:ph type="title"/>
          </p:nvPr>
        </p:nvSpPr>
        <p:spPr>
          <a:xfrm>
            <a:off x="629841" y="845389"/>
            <a:ext cx="2949178" cy="1600200"/>
          </a:xfrm>
        </p:spPr>
        <p:txBody>
          <a:bodyPr/>
          <a:lstStyle/>
          <a:p>
            <a:r>
              <a:rPr lang="en-US" dirty="0"/>
              <a:t>Telehealth</a:t>
            </a:r>
          </a:p>
        </p:txBody>
      </p:sp>
      <p:sp>
        <p:nvSpPr>
          <p:cNvPr id="2" name="Text Placeholder 1">
            <a:extLst>
              <a:ext uri="{FF2B5EF4-FFF2-40B4-BE49-F238E27FC236}">
                <a16:creationId xmlns:a16="http://schemas.microsoft.com/office/drawing/2014/main" id="{6491BFDE-CE4E-4009-88FF-8B0227FB7495}"/>
              </a:ext>
            </a:extLst>
          </p:cNvPr>
          <p:cNvSpPr>
            <a:spLocks noGrp="1"/>
          </p:cNvSpPr>
          <p:nvPr>
            <p:ph type="body" idx="1"/>
          </p:nvPr>
        </p:nvSpPr>
        <p:spPr/>
        <p:txBody>
          <a:bodyPr/>
          <a:lstStyle/>
          <a:p>
            <a:r>
              <a:rPr lang="en-US" dirty="0"/>
              <a:t>Overcomes challenges of health service delivery</a:t>
            </a:r>
          </a:p>
          <a:p>
            <a:r>
              <a:rPr lang="en-US" dirty="0"/>
              <a:t>Enables cost-effectiveness</a:t>
            </a:r>
          </a:p>
          <a:p>
            <a:r>
              <a:rPr lang="en-US" dirty="0"/>
              <a:t>Improved access</a:t>
            </a:r>
          </a:p>
        </p:txBody>
      </p:sp>
      <p:sp>
        <p:nvSpPr>
          <p:cNvPr id="6" name="Explosion: 14 Points 5">
            <a:extLst>
              <a:ext uri="{FF2B5EF4-FFF2-40B4-BE49-F238E27FC236}">
                <a16:creationId xmlns:a16="http://schemas.microsoft.com/office/drawing/2014/main" id="{BF354EB3-6D2C-41EB-8197-3C3F0122A622}"/>
              </a:ext>
            </a:extLst>
          </p:cNvPr>
          <p:cNvSpPr/>
          <p:nvPr/>
        </p:nvSpPr>
        <p:spPr>
          <a:xfrm>
            <a:off x="3883863" y="2913393"/>
            <a:ext cx="4270074" cy="3033621"/>
          </a:xfrm>
          <a:prstGeom prst="irregularSeal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255C5D1-6476-4E1A-BD78-25C0D398E677}"/>
              </a:ext>
            </a:extLst>
          </p:cNvPr>
          <p:cNvSpPr txBox="1"/>
          <p:nvPr/>
        </p:nvSpPr>
        <p:spPr>
          <a:xfrm>
            <a:off x="4823244" y="3903094"/>
            <a:ext cx="228312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AI supplements telehealth by offering new models of care and support</a:t>
            </a:r>
            <a:endParaRPr lang="en-US" sz="1600" dirty="0"/>
          </a:p>
        </p:txBody>
      </p:sp>
      <p:sp>
        <p:nvSpPr>
          <p:cNvPr id="8" name="Footer Placeholder 3">
            <a:extLst>
              <a:ext uri="{FF2B5EF4-FFF2-40B4-BE49-F238E27FC236}">
                <a16:creationId xmlns:a16="http://schemas.microsoft.com/office/drawing/2014/main" id="{502AF743-00E8-7643-99EA-28142FAB43B2}"/>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9" name="Slide Number Placeholder 4">
            <a:extLst>
              <a:ext uri="{FF2B5EF4-FFF2-40B4-BE49-F238E27FC236}">
                <a16:creationId xmlns:a16="http://schemas.microsoft.com/office/drawing/2014/main" id="{A7961E84-9E6B-7040-AFD7-02DAADF75C4C}"/>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30970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D51B549-8B76-EE4A-8FCC-999D145F8FCD}"/>
              </a:ext>
            </a:extLst>
          </p:cNvPr>
          <p:cNvSpPr>
            <a:spLocks noGrp="1"/>
          </p:cNvSpPr>
          <p:nvPr>
            <p:ph type="title"/>
          </p:nvPr>
        </p:nvSpPr>
        <p:spPr/>
        <p:txBody>
          <a:bodyPr/>
          <a:lstStyle/>
          <a:p>
            <a:r>
              <a:rPr lang="en-US" dirty="0"/>
              <a:t>COVID-19</a:t>
            </a:r>
          </a:p>
        </p:txBody>
      </p:sp>
      <p:pic>
        <p:nvPicPr>
          <p:cNvPr id="10" name="Picture 162" descr="A screenshot of a cell phone&#10;&#10;Description automatically generated">
            <a:extLst>
              <a:ext uri="{FF2B5EF4-FFF2-40B4-BE49-F238E27FC236}">
                <a16:creationId xmlns:a16="http://schemas.microsoft.com/office/drawing/2014/main" id="{F6E420BF-34D7-1849-A00D-C498DF343007}"/>
              </a:ext>
            </a:extLst>
          </p:cNvPr>
          <p:cNvPicPr>
            <a:picLocks noChangeAspect="1"/>
          </p:cNvPicPr>
          <p:nvPr/>
        </p:nvPicPr>
        <p:blipFill>
          <a:blip r:embed="rId2"/>
          <a:stretch>
            <a:fillRect/>
          </a:stretch>
        </p:blipFill>
        <p:spPr>
          <a:xfrm>
            <a:off x="2567707" y="1306453"/>
            <a:ext cx="4022964" cy="2476679"/>
          </a:xfrm>
          <a:prstGeom prst="rect">
            <a:avLst/>
          </a:prstGeom>
        </p:spPr>
      </p:pic>
      <p:graphicFrame>
        <p:nvGraphicFramePr>
          <p:cNvPr id="11" name="Diagram 175">
            <a:extLst>
              <a:ext uri="{FF2B5EF4-FFF2-40B4-BE49-F238E27FC236}">
                <a16:creationId xmlns:a16="http://schemas.microsoft.com/office/drawing/2014/main" id="{D946C3A1-2CDA-DE48-BFAE-793024B32E7B}"/>
              </a:ext>
            </a:extLst>
          </p:cNvPr>
          <p:cNvGraphicFramePr/>
          <p:nvPr>
            <p:extLst>
              <p:ext uri="{D42A27DB-BD31-4B8C-83A1-F6EECF244321}">
                <p14:modId xmlns:p14="http://schemas.microsoft.com/office/powerpoint/2010/main" val="4248599575"/>
              </p:ext>
            </p:extLst>
          </p:nvPr>
        </p:nvGraphicFramePr>
        <p:xfrm>
          <a:off x="1135811" y="3009181"/>
          <a:ext cx="7131169" cy="3643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3">
            <a:extLst>
              <a:ext uri="{FF2B5EF4-FFF2-40B4-BE49-F238E27FC236}">
                <a16:creationId xmlns:a16="http://schemas.microsoft.com/office/drawing/2014/main" id="{4C3C5449-7065-9843-8BDB-60C56E374051}"/>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13" name="Slide Number Placeholder 4">
            <a:extLst>
              <a:ext uri="{FF2B5EF4-FFF2-40B4-BE49-F238E27FC236}">
                <a16:creationId xmlns:a16="http://schemas.microsoft.com/office/drawing/2014/main" id="{E5B11D98-558B-1A4E-915B-A60523F96AE5}"/>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168290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EB1AF-8D2B-4015-BAA0-AB6EA6F1C77D}"/>
              </a:ext>
            </a:extLst>
          </p:cNvPr>
          <p:cNvSpPr>
            <a:spLocks noGrp="1"/>
          </p:cNvSpPr>
          <p:nvPr>
            <p:ph type="body" idx="1"/>
          </p:nvPr>
        </p:nvSpPr>
        <p:spPr/>
        <p:txBody>
          <a:bodyPr/>
          <a:lstStyle/>
          <a:p>
            <a:r>
              <a:rPr lang="en-US" dirty="0"/>
              <a:t>Integration across different aspects of curriculum</a:t>
            </a:r>
          </a:p>
          <a:p>
            <a:r>
              <a:rPr lang="en-US" dirty="0"/>
              <a:t>EHR</a:t>
            </a:r>
          </a:p>
          <a:p>
            <a:r>
              <a:rPr lang="en-US" dirty="0"/>
              <a:t>Insurance companies</a:t>
            </a:r>
          </a:p>
          <a:p>
            <a:r>
              <a:rPr lang="en-US" dirty="0"/>
              <a:t>Faculty</a:t>
            </a:r>
          </a:p>
          <a:p>
            <a:r>
              <a:rPr lang="en-US" dirty="0"/>
              <a:t>Practical use of AI vs. understanding applicability</a:t>
            </a:r>
          </a:p>
        </p:txBody>
      </p:sp>
      <p:sp>
        <p:nvSpPr>
          <p:cNvPr id="3" name="Title 2">
            <a:extLst>
              <a:ext uri="{FF2B5EF4-FFF2-40B4-BE49-F238E27FC236}">
                <a16:creationId xmlns:a16="http://schemas.microsoft.com/office/drawing/2014/main" id="{04DA245A-5730-42F4-9954-8192C6807544}"/>
              </a:ext>
            </a:extLst>
          </p:cNvPr>
          <p:cNvSpPr>
            <a:spLocks noGrp="1"/>
          </p:cNvSpPr>
          <p:nvPr>
            <p:ph type="title"/>
          </p:nvPr>
        </p:nvSpPr>
        <p:spPr/>
        <p:txBody>
          <a:bodyPr/>
          <a:lstStyle/>
          <a:p>
            <a:r>
              <a:rPr lang="en-US" dirty="0"/>
              <a:t>Challenges</a:t>
            </a:r>
          </a:p>
        </p:txBody>
      </p:sp>
      <p:sp>
        <p:nvSpPr>
          <p:cNvPr id="4" name="Footer Placeholder 3">
            <a:extLst>
              <a:ext uri="{FF2B5EF4-FFF2-40B4-BE49-F238E27FC236}">
                <a16:creationId xmlns:a16="http://schemas.microsoft.com/office/drawing/2014/main" id="{38351FFF-41A9-4747-83CF-068F649C5D99}"/>
              </a:ext>
            </a:extLst>
          </p:cNvPr>
          <p:cNvSpPr txBox="1">
            <a:spLocks/>
          </p:cNvSpPr>
          <p:nvPr/>
        </p:nvSpPr>
        <p:spPr>
          <a:xfrm>
            <a:off x="3007178" y="6411359"/>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5" name="Slide Number Placeholder 4">
            <a:extLst>
              <a:ext uri="{FF2B5EF4-FFF2-40B4-BE49-F238E27FC236}">
                <a16:creationId xmlns:a16="http://schemas.microsoft.com/office/drawing/2014/main" id="{71CB16E4-8E15-6141-B7D4-EB122952B7EB}"/>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2618502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1940</Words>
  <Application>Microsoft Macintosh PowerPoint</Application>
  <PresentationFormat>On-screen Show (4:3)</PresentationFormat>
  <Paragraphs>325</Paragraphs>
  <Slides>31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Comic Sans MS</vt:lpstr>
      <vt:lpstr>Lucida Bright</vt:lpstr>
      <vt:lpstr>Wingdings</vt:lpstr>
      <vt:lpstr>PME-2016</vt:lpstr>
      <vt:lpstr>Partners Webinar Alert</vt:lpstr>
      <vt:lpstr>Artificial Intelligence in Medicine: Its Impact on GME</vt:lpstr>
      <vt:lpstr>Introducing Your Presenter…</vt:lpstr>
      <vt:lpstr>Learning Objectives</vt:lpstr>
      <vt:lpstr>PowerPoint Presentation</vt:lpstr>
      <vt:lpstr>AI in Health Care</vt:lpstr>
      <vt:lpstr>Telehealth</vt:lpstr>
      <vt:lpstr>COVID-19</vt:lpstr>
      <vt:lpstr>Challenges</vt:lpstr>
      <vt:lpstr>Medical Information Explosion</vt:lpstr>
      <vt:lpstr>Curricular Changes</vt:lpstr>
      <vt:lpstr>AI Applications</vt:lpstr>
      <vt:lpstr>Big Data</vt:lpstr>
      <vt:lpstr>PowerPoint Presentation</vt:lpstr>
      <vt:lpstr>2025 Faculty Roles</vt:lpstr>
      <vt:lpstr>PowerPoint Presentation</vt:lpstr>
      <vt:lpstr>PowerPoint Presentation</vt:lpstr>
      <vt:lpstr>PowerPoint Presentation</vt:lpstr>
      <vt:lpstr>PowerPoint Presentation</vt:lpstr>
      <vt:lpstr>PowerPoint Presentation</vt:lpstr>
      <vt:lpstr>AI Development – Which Door is it Behind?</vt:lpstr>
      <vt:lpstr>How can GME Join the AI Development Process</vt:lpstr>
      <vt:lpstr>Medical Education  Curriculum Framework</vt:lpstr>
      <vt:lpstr>PowerPoint Presentation</vt:lpstr>
      <vt:lpstr>PowerPoint Presentation</vt:lpstr>
      <vt:lpstr>PowerPoint Presentation</vt:lpstr>
      <vt:lpstr>Practical Implementation of Adaptive Learning</vt:lpstr>
      <vt:lpstr>References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in Medicine: Its Impact on GME</dc:title>
  <dc:creator>Heather Harvey</dc:creator>
  <cp:lastModifiedBy>Douglas Knox</cp:lastModifiedBy>
  <cp:revision>65</cp:revision>
  <cp:lastPrinted>1601-01-01T00:00:00Z</cp:lastPrinted>
  <dcterms:created xsi:type="dcterms:W3CDTF">2020-08-17T18:20:01Z</dcterms:created>
  <dcterms:modified xsi:type="dcterms:W3CDTF">2020-08-26T15:52:53Z</dcterms:modified>
</cp:coreProperties>
</file>