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59"/>
  </p:notesMasterIdLst>
  <p:sldIdLst>
    <p:sldId id="256" r:id="rId2"/>
    <p:sldId id="309" r:id="rId3"/>
    <p:sldId id="260" r:id="rId4"/>
    <p:sldId id="257" r:id="rId5"/>
    <p:sldId id="258" r:id="rId6"/>
    <p:sldId id="259" r:id="rId7"/>
    <p:sldId id="266" r:id="rId8"/>
    <p:sldId id="268" r:id="rId9"/>
    <p:sldId id="267" r:id="rId10"/>
    <p:sldId id="270" r:id="rId11"/>
    <p:sldId id="271" r:id="rId12"/>
    <p:sldId id="261" r:id="rId13"/>
    <p:sldId id="262" r:id="rId14"/>
    <p:sldId id="263" r:id="rId15"/>
    <p:sldId id="264" r:id="rId16"/>
    <p:sldId id="265" r:id="rId17"/>
    <p:sldId id="272" r:id="rId18"/>
    <p:sldId id="282" r:id="rId19"/>
    <p:sldId id="31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31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0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4" r:id="rId57"/>
    <p:sldId id="313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>
      <p:cViewPr>
        <p:scale>
          <a:sx n="111" d="100"/>
          <a:sy n="111" d="100"/>
        </p:scale>
        <p:origin x="16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2FE8-79BA-1246-BA85-CD5B957E2227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01DC-9367-F348-824C-872EF85B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83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54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13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99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315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7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09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97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8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94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70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04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8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21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66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gme.wufoo.com/forms/r1nrkj3812bes9i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hyperlink" Target="http://www.partnersinmeded.com/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752600"/>
            <a:ext cx="5263034" cy="2387600"/>
          </a:xfrm>
        </p:spPr>
        <p:txBody>
          <a:bodyPr/>
          <a:lstStyle/>
          <a:p>
            <a:r>
              <a:rPr lang="en-US" dirty="0" smtClean="0"/>
              <a:t>Notes from ACGME Annual Conference</a:t>
            </a:r>
            <a:br>
              <a:rPr lang="en-US" dirty="0" smtClean="0"/>
            </a:br>
            <a:r>
              <a:rPr lang="en-US" dirty="0" smtClean="0"/>
              <a:t>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Presented by: </a:t>
            </a:r>
          </a:p>
          <a:p>
            <a:r>
              <a:rPr lang="en-US" sz="2800" dirty="0" smtClean="0"/>
              <a:t>Christine Redovan, MBA GME Consultant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90575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ADS Improvements</a:t>
            </a:r>
          </a:p>
          <a:p>
            <a:pPr lvl="1"/>
            <a:r>
              <a:rPr lang="en-US" sz="2400" dirty="0" smtClean="0"/>
              <a:t>Enhanced submission interface</a:t>
            </a:r>
          </a:p>
          <a:p>
            <a:pPr lvl="1"/>
            <a:r>
              <a:rPr lang="en-US" sz="2400" dirty="0" smtClean="0"/>
              <a:t>New menu’s and submenus</a:t>
            </a:r>
          </a:p>
          <a:p>
            <a:pPr lvl="1"/>
            <a:r>
              <a:rPr lang="en-US" sz="2400" dirty="0" smtClean="0"/>
              <a:t>Survey passwords randomly assigned</a:t>
            </a:r>
          </a:p>
          <a:p>
            <a:pPr lvl="1"/>
            <a:r>
              <a:rPr lang="en-US" sz="2400" dirty="0" smtClean="0"/>
              <a:t>Passwords are case sensitive</a:t>
            </a:r>
          </a:p>
          <a:p>
            <a:pPr lvl="1"/>
            <a:r>
              <a:rPr lang="en-US" sz="2400" dirty="0" smtClean="0"/>
              <a:t>Up to 2 coordinator log-ins (full access less ability to submit application)</a:t>
            </a:r>
          </a:p>
          <a:p>
            <a:pPr lvl="1"/>
            <a:r>
              <a:rPr lang="en-US" sz="2400" dirty="0" smtClean="0"/>
              <a:t>Beta testing institutional coordinator log-in</a:t>
            </a:r>
          </a:p>
          <a:p>
            <a:pPr lvl="1"/>
            <a:r>
              <a:rPr lang="en-US" sz="2400" dirty="0" smtClean="0"/>
              <a:t>Single log-in for multiple programs</a:t>
            </a:r>
          </a:p>
          <a:p>
            <a:pPr lvl="1"/>
            <a:r>
              <a:rPr lang="en-US" sz="2400" dirty="0" smtClean="0"/>
              <a:t>New ADS phone number: </a:t>
            </a:r>
            <a:r>
              <a:rPr lang="en-US" sz="2400" dirty="0"/>
              <a:t>312-755-7474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9944" y="274637"/>
            <a:ext cx="28874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8362950" cy="26815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RC data importance?</a:t>
            </a:r>
          </a:p>
          <a:p>
            <a:pPr lvl="1"/>
            <a:r>
              <a:rPr lang="en-US" dirty="0" smtClean="0"/>
              <a:t>Surgery – case log and board scores</a:t>
            </a:r>
          </a:p>
          <a:p>
            <a:pPr lvl="1"/>
            <a:r>
              <a:rPr lang="en-US" dirty="0" smtClean="0"/>
              <a:t>General – resident survey, clinical information, board scores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reporting dates…</a:t>
            </a:r>
          </a:p>
          <a:p>
            <a:pPr lvl="1"/>
            <a:r>
              <a:rPr lang="en-US" dirty="0" smtClean="0"/>
              <a:t>Non-surgical program information pulled Sept. 1</a:t>
            </a:r>
          </a:p>
          <a:p>
            <a:pPr lvl="1"/>
            <a:r>
              <a:rPr lang="en-US" dirty="0" smtClean="0"/>
              <a:t>Surgical program information pulled Oct. 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74637"/>
            <a:ext cx="2971800" cy="1325563"/>
          </a:xfrm>
        </p:spPr>
        <p:txBody>
          <a:bodyPr/>
          <a:lstStyle/>
          <a:p>
            <a:r>
              <a:rPr lang="en-US" dirty="0" smtClean="0"/>
              <a:t>ADS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0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6115049" cy="1194706"/>
          </a:xfrm>
        </p:spPr>
        <p:txBody>
          <a:bodyPr/>
          <a:lstStyle/>
          <a:p>
            <a:r>
              <a:rPr lang="en-US" dirty="0" smtClean="0"/>
              <a:t>Self-Study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0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I Program Pilot Self-Study Visit</a:t>
            </a:r>
          </a:p>
          <a:p>
            <a:pPr lvl="1"/>
            <a:r>
              <a:rPr lang="en-US" dirty="0" smtClean="0"/>
              <a:t>All 7 specialties &amp; cores; &gt; 180 visits </a:t>
            </a:r>
          </a:p>
          <a:p>
            <a:pPr lvl="1"/>
            <a:r>
              <a:rPr lang="en-US" dirty="0" smtClean="0"/>
              <a:t>1-3 months after submission</a:t>
            </a:r>
          </a:p>
          <a:p>
            <a:pPr lvl="1"/>
            <a:r>
              <a:rPr lang="en-US" dirty="0" smtClean="0"/>
              <a:t>Brief visit, approximately 4-hours</a:t>
            </a:r>
          </a:p>
          <a:p>
            <a:pPr lvl="1"/>
            <a:r>
              <a:rPr lang="en-US" dirty="0" smtClean="0"/>
              <a:t>Requires minimal data; discussion based</a:t>
            </a:r>
          </a:p>
          <a:p>
            <a:pPr lvl="1"/>
            <a:r>
              <a:rPr lang="en-US" dirty="0" smtClean="0"/>
              <a:t>Strengths and areas for improvement shared verbally</a:t>
            </a:r>
          </a:p>
          <a:p>
            <a:pPr lvl="1"/>
            <a:r>
              <a:rPr lang="en-US" dirty="0" smtClean="0"/>
              <a:t>Look at what will take program to the next level</a:t>
            </a:r>
          </a:p>
          <a:p>
            <a:pPr lvl="1"/>
            <a:r>
              <a:rPr lang="en-US" dirty="0" smtClean="0"/>
              <a:t>Written report does NOT go to review committee</a:t>
            </a:r>
            <a:endParaRPr lang="en-US" dirty="0"/>
          </a:p>
          <a:p>
            <a:pPr lvl="1"/>
            <a:r>
              <a:rPr lang="en-US" dirty="0" smtClean="0"/>
              <a:t>Not punitive</a:t>
            </a:r>
          </a:p>
          <a:p>
            <a:pPr lvl="1"/>
            <a:r>
              <a:rPr lang="en-US" dirty="0" smtClean="0"/>
              <a:t>Aim is important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aculty development, SWOT &amp; Stakeholder engagement are key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2472" y="284411"/>
            <a:ext cx="4259056" cy="1325563"/>
          </a:xfrm>
        </p:spPr>
        <p:txBody>
          <a:bodyPr/>
          <a:lstStyle/>
          <a:p>
            <a:r>
              <a:rPr lang="en-US" dirty="0" smtClean="0"/>
              <a:t>Self-Study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Self-study pilot findings…</a:t>
            </a:r>
          </a:p>
          <a:p>
            <a:pPr lvl="1"/>
            <a:r>
              <a:rPr lang="en-US" sz="2400" dirty="0" smtClean="0"/>
              <a:t>Majority of programs high performing</a:t>
            </a:r>
          </a:p>
          <a:p>
            <a:pPr lvl="1"/>
            <a:r>
              <a:rPr lang="en-US" sz="2400" dirty="0" smtClean="0"/>
              <a:t>High performing core ≠ high performing subspecialty</a:t>
            </a:r>
          </a:p>
          <a:p>
            <a:pPr lvl="2"/>
            <a:r>
              <a:rPr lang="en-US" sz="2000" dirty="0" smtClean="0"/>
              <a:t>Viewed as step-child</a:t>
            </a:r>
          </a:p>
          <a:p>
            <a:pPr lvl="2"/>
            <a:r>
              <a:rPr lang="en-US" sz="2000" dirty="0" smtClean="0"/>
              <a:t>Collaboration reduced disparity</a:t>
            </a:r>
          </a:p>
          <a:p>
            <a:pPr lvl="2"/>
            <a:r>
              <a:rPr lang="en-US" sz="2000" dirty="0" smtClean="0"/>
              <a:t>Resulted in abbreviated subspecialty self-study summary</a:t>
            </a:r>
          </a:p>
          <a:p>
            <a:pPr lvl="1"/>
            <a:r>
              <a:rPr lang="en-US" sz="2400" dirty="0" smtClean="0"/>
              <a:t>Each program is different</a:t>
            </a:r>
          </a:p>
          <a:p>
            <a:pPr lvl="1"/>
            <a:r>
              <a:rPr lang="en-US" sz="2400" dirty="0" smtClean="0"/>
              <a:t>Opportunities &amp; threats are a struggle</a:t>
            </a:r>
          </a:p>
          <a:p>
            <a:pPr lvl="1"/>
            <a:r>
              <a:rPr lang="en-US" sz="2400" dirty="0" smtClean="0"/>
              <a:t>APE is critical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6544" y="274637"/>
            <a:ext cx="4259056" cy="1325563"/>
          </a:xfrm>
        </p:spPr>
        <p:txBody>
          <a:bodyPr/>
          <a:lstStyle/>
          <a:p>
            <a:r>
              <a:rPr lang="en-US" dirty="0" smtClean="0"/>
              <a:t>Self-Study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2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8134350" cy="2757742"/>
          </a:xfrm>
        </p:spPr>
        <p:txBody>
          <a:bodyPr/>
          <a:lstStyle/>
          <a:p>
            <a:r>
              <a:rPr lang="en-US" dirty="0" smtClean="0"/>
              <a:t>A few themes from self-study pilot</a:t>
            </a:r>
          </a:p>
          <a:p>
            <a:pPr lvl="1"/>
            <a:r>
              <a:rPr lang="en-US" dirty="0" smtClean="0"/>
              <a:t>Mounting clinical pressures</a:t>
            </a:r>
          </a:p>
          <a:p>
            <a:pPr lvl="1"/>
            <a:r>
              <a:rPr lang="en-US" dirty="0" smtClean="0"/>
              <a:t>Shift of GMEC control</a:t>
            </a:r>
          </a:p>
          <a:p>
            <a:pPr lvl="1"/>
            <a:r>
              <a:rPr lang="en-US" dirty="0" smtClean="0"/>
              <a:t>Tension between health system needs and learner desires</a:t>
            </a:r>
          </a:p>
          <a:p>
            <a:pPr lvl="1"/>
            <a:r>
              <a:rPr lang="en-US" dirty="0" smtClean="0"/>
              <a:t>Value of longer training periods</a:t>
            </a:r>
          </a:p>
          <a:p>
            <a:pPr lvl="1"/>
            <a:r>
              <a:rPr lang="en-US" dirty="0" smtClean="0"/>
              <a:t>Rethinking what a specialty does and how it interfaces with patients and others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637"/>
            <a:ext cx="4125706" cy="1325563"/>
          </a:xfrm>
        </p:spPr>
        <p:txBody>
          <a:bodyPr/>
          <a:lstStyle/>
          <a:p>
            <a:r>
              <a:rPr lang="en-US" dirty="0" smtClean="0"/>
              <a:t>Self-Study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886700" cy="3748342"/>
          </a:xfrm>
        </p:spPr>
        <p:txBody>
          <a:bodyPr/>
          <a:lstStyle/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Analyze leading and lagging indicators related to timing of accreditation site visit following self-study </a:t>
            </a:r>
          </a:p>
          <a:p>
            <a:pPr lvl="1"/>
            <a:r>
              <a:rPr lang="en-US" dirty="0" smtClean="0"/>
              <a:t>Phase II programs volunteer if have self-study between April 2016 – July 2017</a:t>
            </a:r>
          </a:p>
          <a:p>
            <a:pPr lvl="1"/>
            <a:r>
              <a:rPr lang="en-US" dirty="0" smtClean="0"/>
              <a:t>Development of assessment tool for program improvement</a:t>
            </a:r>
          </a:p>
          <a:p>
            <a:pPr lvl="2"/>
            <a:r>
              <a:rPr lang="en-US" dirty="0" smtClean="0"/>
              <a:t>Feedback on feedback</a:t>
            </a:r>
          </a:p>
          <a:p>
            <a:pPr lvl="2"/>
            <a:r>
              <a:rPr lang="en-US" dirty="0" smtClean="0"/>
              <a:t>Useful for program self-assessment</a:t>
            </a:r>
          </a:p>
          <a:p>
            <a:pPr lvl="2"/>
            <a:r>
              <a:rPr lang="en-US" dirty="0" smtClean="0"/>
              <a:t>Based on Malcom </a:t>
            </a:r>
            <a:r>
              <a:rPr lang="en-US" smtClean="0"/>
              <a:t>Baldrige</a:t>
            </a:r>
            <a:r>
              <a:rPr lang="en-US" dirty="0" smtClean="0"/>
              <a:t> Quality Award</a:t>
            </a:r>
          </a:p>
          <a:p>
            <a:pPr lvl="2"/>
            <a:r>
              <a:rPr lang="en-US" dirty="0" smtClean="0"/>
              <a:t>Program improvement as a developmental process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637"/>
            <a:ext cx="4125706" cy="1325563"/>
          </a:xfrm>
        </p:spPr>
        <p:txBody>
          <a:bodyPr/>
          <a:lstStyle/>
          <a:p>
            <a:r>
              <a:rPr lang="en-US" dirty="0" smtClean="0"/>
              <a:t>Self-Study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19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Guralnick,S., Hernandez</a:t>
            </a:r>
            <a:r>
              <a:rPr lang="en-US" sz="2000" dirty="0"/>
              <a:t>, </a:t>
            </a:r>
            <a:r>
              <a:rPr lang="en-US" sz="2000" dirty="0" smtClean="0"/>
              <a:t>T., Corapi,M., Yedowitz-Freeman</a:t>
            </a:r>
            <a:r>
              <a:rPr lang="en-US" sz="2000" dirty="0"/>
              <a:t>, </a:t>
            </a:r>
            <a:r>
              <a:rPr lang="en-US" sz="2000" dirty="0" smtClean="0"/>
              <a:t>J., Klek, S., Rodriguez</a:t>
            </a:r>
            <a:r>
              <a:rPr lang="en-US" sz="2000" dirty="0"/>
              <a:t>, </a:t>
            </a:r>
            <a:r>
              <a:rPr lang="en-US" sz="2000" dirty="0" smtClean="0"/>
              <a:t>J., Berbari, N.,  Bruno</a:t>
            </a:r>
            <a:r>
              <a:rPr lang="en-US" sz="2000" dirty="0"/>
              <a:t>, </a:t>
            </a:r>
            <a:r>
              <a:rPr lang="en-US" sz="2000" dirty="0" smtClean="0"/>
              <a:t>K., Scalice</a:t>
            </a:r>
            <a:r>
              <a:rPr lang="en-US" sz="2000" dirty="0"/>
              <a:t>, </a:t>
            </a:r>
            <a:r>
              <a:rPr lang="en-US" sz="2000" dirty="0" smtClean="0"/>
              <a:t>K., &amp; Wade, L. </a:t>
            </a:r>
            <a:r>
              <a:rPr lang="en-US" sz="2000" dirty="0"/>
              <a:t>(2015</a:t>
            </a:r>
            <a:r>
              <a:rPr lang="en-US" sz="2000" dirty="0" smtClean="0"/>
              <a:t>). </a:t>
            </a:r>
            <a:r>
              <a:rPr lang="en-US" sz="2000" dirty="0"/>
              <a:t>The ACGME </a:t>
            </a:r>
            <a:r>
              <a:rPr lang="en-US" sz="2000" dirty="0" smtClean="0"/>
              <a:t>self-study—an opportunity</a:t>
            </a:r>
            <a:r>
              <a:rPr lang="en-US" sz="2000" dirty="0"/>
              <a:t>, n</a:t>
            </a:r>
            <a:r>
              <a:rPr lang="en-US" sz="2000" dirty="0" smtClean="0"/>
              <a:t>ot </a:t>
            </a:r>
            <a:r>
              <a:rPr lang="en-US" sz="2000" dirty="0"/>
              <a:t>a </a:t>
            </a:r>
            <a:r>
              <a:rPr lang="en-US" sz="2000" dirty="0" smtClean="0"/>
              <a:t>burden</a:t>
            </a:r>
            <a:r>
              <a:rPr lang="en-US" sz="2000" dirty="0"/>
              <a:t>. </a:t>
            </a:r>
            <a:r>
              <a:rPr lang="en-US" sz="2000" i="1" dirty="0"/>
              <a:t>Journal of Graduate Medical </a:t>
            </a:r>
            <a:r>
              <a:rPr lang="en-US" sz="2000" i="1" dirty="0" smtClean="0"/>
              <a:t>Education, </a:t>
            </a:r>
            <a:r>
              <a:rPr lang="en-US" sz="2000" dirty="0" smtClean="0"/>
              <a:t>7(3), 502-505. doi: </a:t>
            </a:r>
            <a:r>
              <a:rPr lang="en-US" sz="2000" dirty="0"/>
              <a:t>http://</a:t>
            </a:r>
            <a:r>
              <a:rPr lang="en-US" sz="2000" dirty="0" err="1"/>
              <a:t>dx.doi.org</a:t>
            </a:r>
            <a:r>
              <a:rPr lang="en-US" sz="2000" dirty="0"/>
              <a:t>/10.4300/JGME-D-15-00241.1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Baldrige </a:t>
            </a:r>
            <a:r>
              <a:rPr lang="en-US" sz="2000" dirty="0"/>
              <a:t>Performance </a:t>
            </a:r>
            <a:r>
              <a:rPr lang="en-US" sz="2000" dirty="0" smtClean="0"/>
              <a:t>Excellence Program.  Available at http</a:t>
            </a:r>
            <a:r>
              <a:rPr lang="en-US" sz="2000" dirty="0"/>
              <a:t>://www.nist.gov/baldrige</a:t>
            </a:r>
            <a:r>
              <a:rPr lang="en-US" sz="2000" dirty="0" smtClean="0"/>
              <a:t>/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594" y="246466"/>
            <a:ext cx="4468606" cy="1325563"/>
          </a:xfrm>
        </p:spPr>
        <p:txBody>
          <a:bodyPr/>
          <a:lstStyle/>
          <a:p>
            <a:r>
              <a:rPr lang="en-US" dirty="0" smtClean="0"/>
              <a:t>Selected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16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4381" y="1600200"/>
            <a:ext cx="5409619" cy="1956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MILESTONESS 1.0: </a:t>
            </a:r>
            <a:r>
              <a:rPr lang="en-US" b="0" dirty="0" smtClean="0"/>
              <a:t>Looking Back, 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Moving Forward</a:t>
            </a:r>
            <a:endParaRPr lang="en-US" b="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200" y="4267200"/>
            <a:ext cx="611504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Presented by: </a:t>
            </a:r>
            <a:endParaRPr lang="en-US" sz="2800" dirty="0" smtClean="0"/>
          </a:p>
          <a:p>
            <a:pPr fontAlgn="auto">
              <a:spcAft>
                <a:spcPts val="0"/>
              </a:spcAft>
            </a:pPr>
            <a:r>
              <a:rPr lang="en-US" sz="2800" b="0" dirty="0" smtClean="0"/>
              <a:t>Heather Peters, </a:t>
            </a:r>
            <a:r>
              <a:rPr lang="en-US" sz="2800" b="0" dirty="0" err="1" smtClean="0"/>
              <a:t>M.Ed</a:t>
            </a:r>
            <a:r>
              <a:rPr lang="en-US" sz="2800" b="0" dirty="0" smtClean="0"/>
              <a:t>, </a:t>
            </a:r>
            <a:r>
              <a:rPr lang="en-US" sz="2800" b="0" dirty="0" err="1" smtClean="0"/>
              <a:t>Ph.D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6225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477271"/>
            <a:ext cx="7848600" cy="67105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 dirty="0">
                <a:latin typeface="Lucida Bright" charset="0"/>
                <a:ea typeface="ＭＳ Ｐゴシック" charset="0"/>
                <a:cs typeface="ＭＳ Ｐゴシック" charset="0"/>
              </a:rPr>
              <a:t>Introducing Your Presenter…</a:t>
            </a:r>
            <a:endParaRPr lang="en-US" sz="3600" b="1" i="1" dirty="0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752600"/>
            <a:ext cx="50292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Lucida Bright" pitchFamily="18" charset="0"/>
                <a:ea typeface="+mn-ea"/>
                <a:cs typeface="+mn-cs"/>
              </a:rPr>
              <a:t>Heather Peters, </a:t>
            </a:r>
            <a:r>
              <a:rPr lang="en-US" sz="2400" b="1" dirty="0" err="1" smtClean="0">
                <a:latin typeface="Lucida Bright" pitchFamily="18" charset="0"/>
                <a:ea typeface="+mn-ea"/>
                <a:cs typeface="+mn-cs"/>
              </a:rPr>
              <a:t>M.Ed</a:t>
            </a:r>
            <a:r>
              <a:rPr lang="en-US" sz="2400" b="1" dirty="0" smtClean="0">
                <a:latin typeface="Lucida Bright" pitchFamily="18" charset="0"/>
                <a:ea typeface="+mn-ea"/>
                <a:cs typeface="+mn-cs"/>
              </a:rPr>
              <a:t>, </a:t>
            </a:r>
            <a:r>
              <a:rPr lang="en-US" sz="2400" b="1" dirty="0" err="1" smtClean="0">
                <a:latin typeface="Lucida Bright" pitchFamily="18" charset="0"/>
                <a:ea typeface="+mn-ea"/>
                <a:cs typeface="+mn-cs"/>
              </a:rPr>
              <a:t>Ph.D</a:t>
            </a:r>
            <a:endParaRPr lang="en-US" sz="2400" b="1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DIO/Director of Medical Education</a:t>
            </a:r>
          </a:p>
          <a:p>
            <a:endParaRPr lang="en-US" sz="1600" dirty="0" smtClean="0">
              <a:latin typeface="+mn-lt"/>
              <a:ea typeface="Mongolian Baiti" charset="-122"/>
              <a:cs typeface="Mongolian Baiti" charset="-122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Seasoned </a:t>
            </a:r>
            <a:r>
              <a:rPr lang="en-US" sz="1600" dirty="0">
                <a:latin typeface="+mn-lt"/>
                <a:ea typeface="Mongolian Baiti" charset="-122"/>
                <a:cs typeface="Mongolian Baiti" charset="-122"/>
              </a:rPr>
              <a:t>speaker at ACGME &amp; sub-specialty national </a:t>
            </a: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meetings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+mn-lt"/>
              <a:ea typeface="Mongolian Baiti" charset="-122"/>
              <a:cs typeface="Mongolian Baiti" charset="-122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Areas of Expertise: Institutional </a:t>
            </a:r>
            <a:r>
              <a:rPr lang="en-US" sz="1600" dirty="0">
                <a:latin typeface="+mn-lt"/>
                <a:ea typeface="Mongolian Baiti" charset="-122"/>
                <a:cs typeface="Mongolian Baiti" charset="-122"/>
              </a:rPr>
              <a:t>and Program </a:t>
            </a: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accreditation; GME strategic planning</a:t>
            </a:r>
            <a:endParaRPr lang="en-US" sz="1600" dirty="0">
              <a:latin typeface="+mn-lt"/>
              <a:ea typeface="Mongolian Baiti" charset="-122"/>
              <a:cs typeface="Mongolian Baiti" charset="-122"/>
            </a:endParaRPr>
          </a:p>
          <a:p>
            <a:pPr marL="342900" indent="-342900">
              <a:buFont typeface="Arial"/>
              <a:buChar char="•"/>
            </a:pPr>
            <a:endParaRPr lang="en-US" sz="1600" dirty="0" smtClean="0">
              <a:latin typeface="+mn-lt"/>
              <a:ea typeface="Mongolian Baiti" charset="-122"/>
              <a:cs typeface="Mongolian Baiti" charset="-122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3 </a:t>
            </a:r>
            <a:r>
              <a:rPr lang="en-US" sz="1600" dirty="0">
                <a:latin typeface="+mn-lt"/>
                <a:ea typeface="Mongolian Baiti" charset="-122"/>
                <a:cs typeface="Mongolian Baiti" charset="-122"/>
              </a:rPr>
              <a:t>decades in education; Masters of Education in curriculum &amp; </a:t>
            </a:r>
            <a:r>
              <a:rPr lang="en-US" sz="1600" dirty="0" smtClean="0">
                <a:latin typeface="+mn-lt"/>
                <a:ea typeface="Mongolian Baiti" charset="-122"/>
                <a:cs typeface="Mongolian Baiti" charset="-122"/>
              </a:rPr>
              <a:t>evaluation, PhD in </a:t>
            </a:r>
            <a:r>
              <a:rPr lang="en-US" sz="1600" dirty="0">
                <a:latin typeface="+mn-lt"/>
                <a:ea typeface="Mongolian Baiti" charset="-122"/>
                <a:cs typeface="Mongolian Baiti" charset="-122"/>
              </a:rPr>
              <a:t>secondary education &amp; adult learning theories</a:t>
            </a:r>
            <a:endParaRPr lang="en-US" sz="1600" dirty="0">
              <a:solidFill>
                <a:srgbClr val="003300"/>
              </a:solidFill>
              <a:latin typeface="+mn-lt"/>
              <a:ea typeface="Mongolian Baiti" charset="-122"/>
              <a:cs typeface="Mongolian Baiti" charset="-122"/>
            </a:endParaRPr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178963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850" y="1295400"/>
            <a:ext cx="4724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</a:t>
            </a:r>
            <a:r>
              <a:rPr lang="en-US" sz="2400" dirty="0" smtClean="0">
                <a:latin typeface="Lucida Bright" pitchFamily="18" charset="0"/>
              </a:rPr>
              <a:t>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" name="Picture 2" descr="http://www.partnersinmeded.com/img/ch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06533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we trying to achieve with the milestones?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1925782"/>
            <a:ext cx="3733800" cy="381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BOARDS</a:t>
            </a:r>
          </a:p>
          <a:p>
            <a:pPr algn="ctr"/>
            <a:endParaRPr lang="en-US" sz="28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1905000"/>
            <a:ext cx="3733800" cy="381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ACGME</a:t>
            </a:r>
          </a:p>
          <a:p>
            <a:pPr algn="ctr"/>
            <a:endParaRPr lang="en-US" sz="28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52600" y="3048000"/>
            <a:ext cx="2667000" cy="1828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 Certification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86400" y="2819400"/>
            <a:ext cx="2971800" cy="7827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RRCs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3667991"/>
            <a:ext cx="2971800" cy="7827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486400" y="4516582"/>
            <a:ext cx="2971800" cy="7827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CLER</a:t>
            </a:r>
            <a:endParaRPr lang="en-US" dirty="0"/>
          </a:p>
        </p:txBody>
      </p:sp>
      <p:sp>
        <p:nvSpPr>
          <p:cNvPr id="12" name="Curved Up Ribbon 11"/>
          <p:cNvSpPr/>
          <p:nvPr/>
        </p:nvSpPr>
        <p:spPr>
          <a:xfrm>
            <a:off x="381000" y="2133600"/>
            <a:ext cx="8534400" cy="3581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PUBLIC TRUST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773656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GENERIC MILESTONES TEMPLATE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0599" y="1676400"/>
          <a:ext cx="7467600" cy="461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64"/>
                <a:gridCol w="1493364"/>
                <a:gridCol w="1493364"/>
                <a:gridCol w="1493364"/>
                <a:gridCol w="1494144"/>
              </a:tblGrid>
              <a:tr h="3810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Milestone Description: Template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3263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are the expectations for a beginning resident?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are the milestones for a resident who has advanced over entry, but is performing at a lower level than expected at mid-residency?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are the key developmental milestones mid-residency?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should they be able to do well in the realm of the specialty at this point?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does a graduating resident look like?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additional knowledge, skills and attitudes have they obtained?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 they ready for certification?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Stretch Goals – Exceeds expectations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63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05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Comments: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31938" y="5791994"/>
            <a:ext cx="422275" cy="17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0" y="5791200"/>
            <a:ext cx="422275" cy="17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65967" y="5791200"/>
            <a:ext cx="423862" cy="17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33800" y="5791994"/>
            <a:ext cx="422275" cy="17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95800" y="5791200"/>
            <a:ext cx="422275" cy="17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57800" y="5791994"/>
            <a:ext cx="423862" cy="17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19800" y="5791994"/>
            <a:ext cx="422275" cy="176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62172" y="5791200"/>
            <a:ext cx="422275" cy="17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60457" y="5791200"/>
            <a:ext cx="423862" cy="17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31938" y="2465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22098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74598" y="30480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33800" y="22098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15568" y="32004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90572" y="20574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85952" y="37719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62172" y="2209800"/>
            <a:ext cx="1582737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372350" cy="3367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Quite a bit of </a:t>
            </a:r>
            <a:r>
              <a:rPr lang="en-US" b="1" u="sng" dirty="0" smtClean="0">
                <a:solidFill>
                  <a:srgbClr val="00B050"/>
                </a:solidFill>
              </a:rPr>
              <a:t>variation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 the attainment of competencies may reflect:</a:t>
            </a:r>
          </a:p>
          <a:p>
            <a:pPr lvl="1"/>
            <a:r>
              <a:rPr lang="en-US" i="1" dirty="0" smtClean="0"/>
              <a:t>Residents’ underlying ability</a:t>
            </a:r>
          </a:p>
          <a:p>
            <a:pPr lvl="1"/>
            <a:r>
              <a:rPr lang="en-US" i="1" dirty="0" smtClean="0"/>
              <a:t>Variation in exposure to certain sub-competencies</a:t>
            </a:r>
          </a:p>
          <a:p>
            <a:pPr lvl="1"/>
            <a:r>
              <a:rPr lang="en-US" i="1" dirty="0" smtClean="0"/>
              <a:t>Incomplete specification of underlying construct</a:t>
            </a:r>
          </a:p>
          <a:p>
            <a:pPr lvl="1"/>
            <a:r>
              <a:rPr lang="en-US" i="1" dirty="0" smtClean="0"/>
              <a:t>Quality of assessment tools/processes</a:t>
            </a:r>
          </a:p>
          <a:p>
            <a:pPr lvl="1"/>
            <a:r>
              <a:rPr lang="en-US" i="1" dirty="0" smtClean="0"/>
              <a:t>Rater factors</a:t>
            </a:r>
          </a:p>
          <a:p>
            <a:pPr lvl="1"/>
            <a:r>
              <a:rPr lang="en-US" i="1" dirty="0" smtClean="0"/>
              <a:t>Curriculum factors/resource</a:t>
            </a:r>
            <a:r>
              <a:rPr lang="en-US" dirty="0" smtClean="0"/>
              <a:t>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the DATA  thus far…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7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0"/>
            <a:ext cx="7448550" cy="2986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Assessment changes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Increased diversity in assessment decisions</a:t>
            </a:r>
          </a:p>
          <a:p>
            <a:pPr lvl="2"/>
            <a:r>
              <a:rPr lang="en-US" sz="2000" dirty="0" smtClean="0"/>
              <a:t>Increased input from a number of sources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Change in the remediation process</a:t>
            </a:r>
          </a:p>
          <a:p>
            <a:pPr lvl="2"/>
            <a:r>
              <a:rPr lang="en-US" sz="2000" dirty="0" smtClean="0"/>
              <a:t>Catching struggling residents earlier</a:t>
            </a:r>
          </a:p>
          <a:p>
            <a:pPr lvl="2"/>
            <a:r>
              <a:rPr lang="en-US" sz="2000" dirty="0" smtClean="0"/>
              <a:t>Targeted improvements for individual learners</a:t>
            </a:r>
          </a:p>
          <a:p>
            <a:pPr lvl="2"/>
            <a:r>
              <a:rPr lang="en-US" sz="2000" dirty="0" smtClean="0"/>
              <a:t>Identifying holes in otherwise high performers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the Change </a:t>
            </a:r>
            <a:r>
              <a:rPr lang="en-US" dirty="0" smtClean="0"/>
              <a:t>Process—Part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3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524750" cy="199574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Structuring of feedback</a:t>
            </a:r>
          </a:p>
          <a:p>
            <a:pPr lvl="1"/>
            <a:r>
              <a:rPr lang="en-US" sz="2400" dirty="0"/>
              <a:t>More organized, formalized feedback</a:t>
            </a:r>
          </a:p>
          <a:p>
            <a:pPr lvl="1"/>
            <a:r>
              <a:rPr lang="en-US" sz="2400" dirty="0"/>
              <a:t>Tailoring of feedback to the individual learner</a:t>
            </a:r>
          </a:p>
          <a:p>
            <a:pPr lvl="1"/>
            <a:r>
              <a:rPr lang="en-US" sz="2400" dirty="0"/>
              <a:t>Discussion is more important than the scores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the Change Process—Part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57400"/>
            <a:ext cx="6991350" cy="291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Curriculum development</a:t>
            </a:r>
          </a:p>
          <a:p>
            <a:pPr lvl="1"/>
            <a:r>
              <a:rPr lang="en-US" sz="2400" dirty="0"/>
              <a:t>Identifying curricular gaps</a:t>
            </a:r>
          </a:p>
          <a:p>
            <a:pPr lvl="1"/>
            <a:r>
              <a:rPr lang="en-US" sz="2400" dirty="0"/>
              <a:t>New emphasis on resident development</a:t>
            </a:r>
          </a:p>
          <a:p>
            <a:pPr lvl="2"/>
            <a:r>
              <a:rPr lang="en-US" sz="2000" dirty="0"/>
              <a:t>Increased didactics</a:t>
            </a:r>
          </a:p>
          <a:p>
            <a:pPr lvl="2"/>
            <a:r>
              <a:rPr lang="en-US" sz="2000" dirty="0"/>
              <a:t>More direct resident teaching</a:t>
            </a:r>
          </a:p>
          <a:p>
            <a:pPr lvl="2"/>
            <a:r>
              <a:rPr lang="en-US" sz="2000" dirty="0"/>
              <a:t>Resident focused conferences</a:t>
            </a:r>
          </a:p>
          <a:p>
            <a:pPr lvl="2"/>
            <a:r>
              <a:rPr lang="en-US" sz="2000" dirty="0"/>
              <a:t>Better utilization of grand </a:t>
            </a:r>
            <a:r>
              <a:rPr lang="en-US" sz="2000" dirty="0" smtClean="0"/>
              <a:t>rounds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the Change Process—Part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54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Introduction </a:t>
            </a:r>
            <a:r>
              <a:rPr lang="en-US" b="1" dirty="0">
                <a:solidFill>
                  <a:srgbClr val="00B050"/>
                </a:solidFill>
              </a:rPr>
              <a:t>and implementation processes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Milestones language and </a:t>
            </a:r>
            <a:r>
              <a:rPr lang="en-US" b="1" dirty="0" smtClean="0">
                <a:solidFill>
                  <a:srgbClr val="00B050"/>
                </a:solidFill>
              </a:rPr>
              <a:t>structure</a:t>
            </a:r>
          </a:p>
          <a:p>
            <a:pPr lvl="1"/>
            <a:r>
              <a:rPr lang="en-US" dirty="0" smtClean="0"/>
              <a:t>Unintended consequences in perceived progression</a:t>
            </a:r>
          </a:p>
          <a:p>
            <a:pPr lvl="2"/>
            <a:r>
              <a:rPr lang="en-US" dirty="0" smtClean="0"/>
              <a:t>Frustration with seemingly unachievable milestones</a:t>
            </a:r>
          </a:p>
          <a:p>
            <a:pPr lvl="2"/>
            <a:r>
              <a:rPr lang="en-US" dirty="0" smtClean="0"/>
              <a:t>Residents feeling “stuck” on certain levels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Receptivity to culture </a:t>
            </a:r>
            <a:r>
              <a:rPr lang="en-US" b="1" dirty="0" smtClean="0">
                <a:solidFill>
                  <a:srgbClr val="00B050"/>
                </a:solidFill>
              </a:rPr>
              <a:t>change</a:t>
            </a:r>
          </a:p>
          <a:p>
            <a:pPr lvl="1"/>
            <a:r>
              <a:rPr lang="en-US" dirty="0" smtClean="0"/>
              <a:t>New emphasis on non-PC and non-MK skills</a:t>
            </a:r>
          </a:p>
          <a:p>
            <a:pPr lvl="2"/>
            <a:r>
              <a:rPr lang="en-US" dirty="0" smtClean="0"/>
              <a:t>Varied receptivity to “softer” competencies</a:t>
            </a:r>
          </a:p>
          <a:p>
            <a:pPr lvl="1"/>
            <a:r>
              <a:rPr lang="en-US" dirty="0" smtClean="0"/>
              <a:t>“Necessary evil” to demonstrate achievement of objective educational outcomes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</a:t>
            </a:r>
            <a:r>
              <a:rPr lang="en-US" dirty="0"/>
              <a:t>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6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8210550" cy="4438905"/>
          </a:xfrm>
        </p:spPr>
        <p:txBody>
          <a:bodyPr/>
          <a:lstStyle/>
          <a:p>
            <a:r>
              <a:rPr lang="en-US" sz="2400" dirty="0" smtClean="0"/>
              <a:t>Milestone data will </a:t>
            </a:r>
            <a:r>
              <a:rPr lang="en-US" sz="2400" b="1" dirty="0" smtClean="0">
                <a:solidFill>
                  <a:srgbClr val="00B050"/>
                </a:solidFill>
              </a:rPr>
              <a:t>NOT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be used for program accreditation</a:t>
            </a:r>
          </a:p>
          <a:p>
            <a:pPr lvl="1"/>
            <a:r>
              <a:rPr lang="en-US" i="1" dirty="0" smtClean="0"/>
              <a:t>High stakes—do not want to see programs alter 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While </a:t>
            </a:r>
            <a:r>
              <a:rPr lang="en-US" sz="2400" b="1" dirty="0" smtClean="0">
                <a:solidFill>
                  <a:srgbClr val="00B050"/>
                </a:solidFill>
              </a:rPr>
              <a:t>MILESTONES 2.0</a:t>
            </a:r>
            <a:r>
              <a:rPr lang="en-US" sz="2400" dirty="0" smtClean="0"/>
              <a:t> is still a </a:t>
            </a:r>
            <a:r>
              <a:rPr lang="en-US" sz="2400" b="1" dirty="0" smtClean="0">
                <a:solidFill>
                  <a:srgbClr val="00B050"/>
                </a:solidFill>
              </a:rPr>
              <a:t>couple of years off…</a:t>
            </a:r>
          </a:p>
          <a:p>
            <a:pPr lvl="1"/>
            <a:r>
              <a:rPr lang="en-US" i="1" dirty="0" smtClean="0"/>
              <a:t>The sub-competencies of PROF, ICS, PBL&amp;I, and SBP will be shared across specialties</a:t>
            </a:r>
          </a:p>
          <a:p>
            <a:pPr lvl="1"/>
            <a:r>
              <a:rPr lang="en-US" i="1" dirty="0" smtClean="0"/>
              <a:t>More specificity for the PC &amp; MK milestones for each specialty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Review Update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4495800"/>
            <a:ext cx="6115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Presented by: </a:t>
            </a:r>
          </a:p>
          <a:p>
            <a:pPr fontAlgn="auto">
              <a:spcAft>
                <a:spcPts val="0"/>
              </a:spcAft>
            </a:pPr>
            <a:r>
              <a:rPr lang="en-US" sz="2800" b="0" dirty="0" smtClean="0"/>
              <a:t>Candace </a:t>
            </a:r>
            <a:r>
              <a:rPr lang="en-US" sz="2800" b="0" dirty="0" err="1" smtClean="0"/>
              <a:t>DeMaris</a:t>
            </a:r>
            <a:r>
              <a:rPr lang="en-US" sz="2800" b="0" dirty="0" smtClean="0"/>
              <a:t>, MAIS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92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457200"/>
            <a:ext cx="83820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950" y="1243129"/>
            <a:ext cx="51054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Lucida Bright" pitchFamily="18" charset="0"/>
              </a:rPr>
              <a:t>Candace DeMaris, MAIS</a:t>
            </a:r>
            <a:endParaRPr lang="en-US" sz="2400" b="1" dirty="0"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n-lt"/>
              </a:rPr>
              <a:t>Over </a:t>
            </a:r>
            <a:r>
              <a:rPr lang="en-US" sz="1600" b="0" dirty="0">
                <a:latin typeface="+mn-lt"/>
              </a:rPr>
              <a:t>30 </a:t>
            </a:r>
            <a:r>
              <a:rPr lang="en-US" sz="1600" b="0">
                <a:latin typeface="+mn-lt"/>
              </a:rPr>
              <a:t>years </a:t>
            </a:r>
            <a:r>
              <a:rPr lang="en-US" sz="1600" b="0" smtClean="0">
                <a:latin typeface="+mn-lt"/>
              </a:rPr>
              <a:t>experience </a:t>
            </a:r>
            <a:r>
              <a:rPr lang="en-US" sz="1600" b="0" dirty="0">
                <a:latin typeface="+mn-lt"/>
              </a:rPr>
              <a:t>in graduate and undergraduate medical education at academic medical centers and community-based-teaching hospitals, including 16 years as DIO in a multi-state integrated health system. She brings detailed knowledge of ACGME program and institutional requirements for accreditation -- and practical experience in integrating those requirements into resident education and GME operations   In addition, </a:t>
            </a:r>
            <a:endParaRPr lang="en-US" sz="1600" b="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>
                <a:latin typeface="+mn-lt"/>
              </a:rPr>
              <a:t>Candace </a:t>
            </a:r>
            <a:r>
              <a:rPr lang="en-US" sz="1600" b="0" dirty="0">
                <a:latin typeface="+mn-lt"/>
              </a:rPr>
              <a:t>has unique expertise in starting new teaching hospitals, GME Consortia, and new residency programs and has assisted many sponsoring institutions and programs with feasibility assessments, financial analysis, and initial accreditation.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0" dirty="0">
              <a:latin typeface="+mn-lt"/>
            </a:endParaRPr>
          </a:p>
        </p:txBody>
      </p:sp>
      <p:pic>
        <p:nvPicPr>
          <p:cNvPr id="10" name="Picture 9" descr="Margie Klepp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79" y="2895600"/>
            <a:ext cx="6115049" cy="1270906"/>
          </a:xfrm>
        </p:spPr>
        <p:txBody>
          <a:bodyPr/>
          <a:lstStyle/>
          <a:p>
            <a:r>
              <a:rPr lang="en-US" dirty="0" smtClean="0"/>
              <a:t>ADS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9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582" y="2133600"/>
            <a:ext cx="8934450" cy="28554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Annual accreditation decisions based on institutional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Self study and 10-year accreditation site visit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CLER visits to improve Clinical Learning Environment – but does not impact accreditation decisions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46466"/>
            <a:ext cx="7239000" cy="1325563"/>
          </a:xfrm>
        </p:spPr>
        <p:txBody>
          <a:bodyPr/>
          <a:lstStyle/>
          <a:p>
            <a:r>
              <a:rPr lang="en-US" dirty="0" smtClean="0"/>
              <a:t>Institutional Accreditation in NAS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Continued Accreditation </a:t>
            </a:r>
          </a:p>
          <a:p>
            <a:pPr lvl="1"/>
            <a:r>
              <a:rPr lang="en-US" dirty="0" smtClean="0"/>
              <a:t>Continue oversight through AIR, Special Review, GMEC minutes, locally defined oversight </a:t>
            </a:r>
            <a:r>
              <a:rPr lang="en-US" dirty="0" err="1" smtClean="0"/>
              <a:t>mechaniss</a:t>
            </a:r>
            <a:endParaRPr lang="en-US" dirty="0" smtClean="0"/>
          </a:p>
          <a:p>
            <a:pPr lvl="1"/>
            <a:r>
              <a:rPr lang="en-US" dirty="0" smtClean="0"/>
              <a:t>IRC is aware of data management challenges – further discussion in 2016</a:t>
            </a:r>
          </a:p>
          <a:p>
            <a:r>
              <a:rPr lang="en-US" dirty="0" smtClean="0"/>
              <a:t>Continued Accreditation with Warning</a:t>
            </a:r>
          </a:p>
          <a:p>
            <a:pPr lvl="1"/>
            <a:r>
              <a:rPr lang="en-US" dirty="0" smtClean="0"/>
              <a:t>No subject to appeal process</a:t>
            </a:r>
          </a:p>
          <a:p>
            <a:pPr lvl="1"/>
            <a:r>
              <a:rPr lang="en-US" dirty="0" smtClean="0"/>
              <a:t>Can change without a site visit at next annual review</a:t>
            </a:r>
          </a:p>
          <a:p>
            <a:pPr lvl="1"/>
            <a:r>
              <a:rPr lang="en-US" dirty="0" smtClean="0"/>
              <a:t>SI should address citations and AFIs (and </a:t>
            </a:r>
            <a:r>
              <a:rPr lang="en-US" dirty="0"/>
              <a:t>d</a:t>
            </a:r>
            <a:r>
              <a:rPr lang="en-US" dirty="0" smtClean="0"/>
              <a:t>ocument in ADS Annual update) before the next annual review</a:t>
            </a:r>
          </a:p>
          <a:p>
            <a:pPr lvl="1"/>
            <a:r>
              <a:rPr lang="en-US" dirty="0" smtClean="0"/>
              <a:t>Document corrective action and monitoring whenever possible</a:t>
            </a:r>
          </a:p>
          <a:p>
            <a:r>
              <a:rPr lang="en-US" dirty="0" smtClean="0"/>
              <a:t>Probationary Accreditation</a:t>
            </a:r>
          </a:p>
          <a:p>
            <a:pPr lvl="1"/>
            <a:r>
              <a:rPr lang="en-US" dirty="0" smtClean="0"/>
              <a:t>Subject to appeal process</a:t>
            </a:r>
          </a:p>
          <a:p>
            <a:pPr lvl="1"/>
            <a:r>
              <a:rPr lang="en-US" dirty="0" smtClean="0"/>
              <a:t>Automatic site visit within 1 year</a:t>
            </a:r>
          </a:p>
          <a:p>
            <a:pPr lvl="1"/>
            <a:r>
              <a:rPr lang="en-US" dirty="0"/>
              <a:t>SI should address citations and AFIs (and document in ADS Annual update) before the next annual review</a:t>
            </a:r>
          </a:p>
          <a:p>
            <a:pPr lvl="1"/>
            <a:r>
              <a:rPr lang="en-US" dirty="0"/>
              <a:t>Document corrective action and monitoring whenever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Accreditation Withdrawn</a:t>
            </a:r>
          </a:p>
          <a:p>
            <a:pPr lvl="1"/>
            <a:r>
              <a:rPr lang="en-US" dirty="0" smtClean="0"/>
              <a:t>Subject to appeal process</a:t>
            </a:r>
          </a:p>
          <a:p>
            <a:pPr lvl="1"/>
            <a:r>
              <a:rPr lang="en-US" dirty="0" smtClean="0"/>
              <a:t>Failure to demonstrate substantial compliance with IRS, effective oversight, structure and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Decisions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4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057400"/>
            <a:ext cx="7524750" cy="3595942"/>
          </a:xfrm>
        </p:spPr>
        <p:txBody>
          <a:bodyPr/>
          <a:lstStyle/>
          <a:p>
            <a:r>
              <a:rPr lang="en-US" dirty="0" smtClean="0"/>
              <a:t>SI Accreditation Status</a:t>
            </a:r>
          </a:p>
          <a:p>
            <a:r>
              <a:rPr lang="en-US" dirty="0" smtClean="0"/>
              <a:t>Unresolved complaints</a:t>
            </a:r>
          </a:p>
          <a:p>
            <a:r>
              <a:rPr lang="en-US" dirty="0" smtClean="0"/>
              <a:t>Referrals from specialty Review Committees</a:t>
            </a:r>
          </a:p>
          <a:p>
            <a:r>
              <a:rPr lang="en-US" dirty="0" smtClean="0"/>
              <a:t>DIO/CEO changes in the past year</a:t>
            </a:r>
          </a:p>
          <a:p>
            <a:r>
              <a:rPr lang="en-US" dirty="0" smtClean="0"/>
              <a:t>PD changes in the past year</a:t>
            </a:r>
          </a:p>
          <a:p>
            <a:r>
              <a:rPr lang="en-US" dirty="0" smtClean="0"/>
              <a:t>Institution-level 2014-15 resident survey results</a:t>
            </a:r>
          </a:p>
          <a:p>
            <a:r>
              <a:rPr lang="en-US" dirty="0" smtClean="0"/>
              <a:t>Performance of programs in aggregate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2015-16 Annual Data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1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8997" y="1676400"/>
            <a:ext cx="7886700" cy="4438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Using..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Sponsor History Summary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Sponsor History Details with Citations and Complaints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Institutional Data from ADS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Summary of Program-Specific Citations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Personnel Changes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Institution-Level Resident/Fellow Survey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Institution-Level Faculty Survey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Annual Data Reporting Summary (compliance rate for programs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Most recent institutional LON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Other correspondence from the IRC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Site Visit Report with Addenda (if applicable)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2015-16 Annual Data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8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209800"/>
            <a:ext cx="7886700" cy="2910142"/>
          </a:xfrm>
        </p:spPr>
        <p:txBody>
          <a:bodyPr/>
          <a:lstStyle/>
          <a:p>
            <a:r>
              <a:rPr lang="en-US" dirty="0" smtClean="0"/>
              <a:t>342 SI’s demonstrate substantial compliance with IR’s – Consent Agenda</a:t>
            </a:r>
          </a:p>
          <a:p>
            <a:r>
              <a:rPr lang="en-US" dirty="0" smtClean="0"/>
              <a:t>Clarifying Information Requested – 7</a:t>
            </a:r>
          </a:p>
          <a:p>
            <a:r>
              <a:rPr lang="en-US" dirty="0" smtClean="0"/>
              <a:t>Site visit requested – 6</a:t>
            </a:r>
          </a:p>
          <a:p>
            <a:r>
              <a:rPr lang="en-US" dirty="0" smtClean="0"/>
              <a:t>Annual Accreditation Decisions made July 2015-Jan 2016 - 6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made for 361 SI’s during the IRC April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1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If you haven’t received a request for clarifying information or site visit, your SI is on the consent agenda in April!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/>
              <a:t>a</a:t>
            </a:r>
            <a:r>
              <a:rPr lang="en-US" i="1" dirty="0" smtClean="0"/>
              <a:t>nd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All citations issued before July 1, 2013 will be resolved if SI has Continued Accreditation for 2 consecutive years!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752600"/>
            <a:ext cx="6381750" cy="3748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SI’s</a:t>
            </a:r>
          </a:p>
          <a:p>
            <a:pPr lvl="1"/>
            <a:r>
              <a:rPr lang="en-US" dirty="0" smtClean="0"/>
              <a:t>Pre-Accreditation</a:t>
            </a:r>
          </a:p>
          <a:p>
            <a:pPr lvl="1"/>
            <a:r>
              <a:rPr lang="en-US" dirty="0" smtClean="0"/>
              <a:t>Continued Pre-Accreditation</a:t>
            </a:r>
          </a:p>
          <a:p>
            <a:pPr lvl="1"/>
            <a:r>
              <a:rPr lang="en-US" dirty="0" smtClean="0"/>
              <a:t>Initial Accreditation (27 as of January 2016)</a:t>
            </a:r>
          </a:p>
          <a:p>
            <a:endParaRPr lang="en-US" dirty="0"/>
          </a:p>
          <a:p>
            <a:r>
              <a:rPr lang="en-US" dirty="0" smtClean="0"/>
              <a:t>For Programs</a:t>
            </a:r>
          </a:p>
          <a:p>
            <a:pPr lvl="1"/>
            <a:r>
              <a:rPr lang="en-US" dirty="0"/>
              <a:t>Pre-Accreditation</a:t>
            </a:r>
          </a:p>
          <a:p>
            <a:pPr lvl="1"/>
            <a:r>
              <a:rPr lang="en-US" dirty="0"/>
              <a:t>Continued Pre-Accreditation</a:t>
            </a:r>
          </a:p>
          <a:p>
            <a:pPr lvl="1"/>
            <a:r>
              <a:rPr lang="en-US" dirty="0"/>
              <a:t>Initial </a:t>
            </a:r>
            <a:r>
              <a:rPr lang="en-US" dirty="0" smtClean="0"/>
              <a:t>Accreditation - Contingent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Accreditation System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9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71095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 smtClean="0"/>
              <a:t>20 member task force of DIOs, CEOs, CMOs, CNO, residents, and public members</a:t>
            </a:r>
          </a:p>
          <a:p>
            <a:r>
              <a:rPr lang="en-US" dirty="0" smtClean="0"/>
              <a:t>Develop a future vision for accredited SI’s</a:t>
            </a:r>
          </a:p>
          <a:p>
            <a:r>
              <a:rPr lang="en-US" dirty="0" smtClean="0"/>
              <a:t>Spring/Summer 2016 listening sessions – let your voice be heard!</a:t>
            </a:r>
          </a:p>
          <a:p>
            <a:r>
              <a:rPr lang="en-US" dirty="0" smtClean="0"/>
              <a:t>Final report will guide accreditation and improvement  processes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for Major Revision of the Institutional Requirements in 2017.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8652" y="210369"/>
            <a:ext cx="2125456" cy="1325563"/>
          </a:xfrm>
        </p:spPr>
        <p:txBody>
          <a:bodyPr/>
          <a:lstStyle/>
          <a:p>
            <a:r>
              <a:rPr lang="en-US" dirty="0" smtClean="0"/>
              <a:t>SI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8997" y="2314897"/>
            <a:ext cx="7886700" cy="3367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National Report of CLER Findings released in February 2016 and published in April 2016 JGME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 Overarching Themes</a:t>
            </a:r>
          </a:p>
          <a:p>
            <a:pPr marL="457200" lvl="1" indent="0">
              <a:buNone/>
            </a:pPr>
            <a:r>
              <a:rPr lang="en-US" dirty="0" smtClean="0"/>
              <a:t>Patient Safety and Health Care Quality</a:t>
            </a:r>
          </a:p>
          <a:p>
            <a:pPr marL="457200" lvl="1" indent="0">
              <a:buNone/>
            </a:pPr>
            <a:r>
              <a:rPr lang="en-US" dirty="0" smtClean="0"/>
              <a:t>Integration of GME in Clinical Operations</a:t>
            </a:r>
          </a:p>
          <a:p>
            <a:pPr marL="457200" lvl="1" indent="0">
              <a:buNone/>
            </a:pPr>
            <a:r>
              <a:rPr lang="en-US" dirty="0" smtClean="0"/>
              <a:t>Faculty Engagement and Development</a:t>
            </a:r>
          </a:p>
          <a:p>
            <a:pPr marL="457200" lvl="1" indent="0">
              <a:buNone/>
            </a:pPr>
            <a:r>
              <a:rPr lang="en-US" dirty="0" smtClean="0"/>
              <a:t>Coordination of Educational 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Pursuing Excellence in Clinical Learning Environments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8027" y="152400"/>
            <a:ext cx="5410200" cy="5155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Pursuing Excellence in Clinical Learning Environments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9" y="845432"/>
            <a:ext cx="424958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752600"/>
            <a:ext cx="7086600" cy="40531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Review Committees in NAS</a:t>
            </a:r>
          </a:p>
          <a:p>
            <a:r>
              <a:rPr lang="en-US" sz="3200" dirty="0" smtClean="0"/>
              <a:t>Pre-meeting decisions</a:t>
            </a:r>
          </a:p>
          <a:p>
            <a:pPr lvl="1"/>
            <a:r>
              <a:rPr lang="en-US" sz="2800" dirty="0" smtClean="0"/>
              <a:t>Continued Accreditation</a:t>
            </a:r>
          </a:p>
          <a:p>
            <a:pPr lvl="1"/>
            <a:r>
              <a:rPr lang="en-US" sz="2800" dirty="0" smtClean="0"/>
              <a:t>Continued Accreditation with areas for improvement</a:t>
            </a:r>
          </a:p>
          <a:p>
            <a:pPr lvl="1"/>
            <a:r>
              <a:rPr lang="en-US" sz="2800" dirty="0" smtClean="0"/>
              <a:t>Review by review committee member</a:t>
            </a:r>
          </a:p>
          <a:p>
            <a:pPr lvl="1"/>
            <a:r>
              <a:rPr lang="en-US" sz="2800" dirty="0" smtClean="0"/>
              <a:t>Site visit</a:t>
            </a:r>
          </a:p>
          <a:p>
            <a:pPr lvl="1"/>
            <a:r>
              <a:rPr lang="en-US" sz="2800" dirty="0" smtClean="0"/>
              <a:t>Request for clarifying information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28600"/>
            <a:ext cx="28874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38058"/>
            <a:ext cx="8839200" cy="44389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models of integration between health care delivery systems and GME</a:t>
            </a:r>
          </a:p>
          <a:p>
            <a:r>
              <a:rPr lang="en-US" dirty="0"/>
              <a:t>New 4 year initiative supported by 21 </a:t>
            </a:r>
            <a:r>
              <a:rPr lang="en-US" dirty="0" smtClean="0"/>
              <a:t>partnering organizations</a:t>
            </a:r>
          </a:p>
          <a:p>
            <a:r>
              <a:rPr lang="en-US" dirty="0" smtClean="0"/>
              <a:t>3 Components</a:t>
            </a:r>
          </a:p>
          <a:p>
            <a:pPr lvl="1"/>
            <a:r>
              <a:rPr lang="en-US" dirty="0" smtClean="0"/>
              <a:t>Pathway Innovators</a:t>
            </a:r>
          </a:p>
          <a:p>
            <a:pPr lvl="2"/>
            <a:r>
              <a:rPr lang="en-US" dirty="0"/>
              <a:t>Leadership commitment</a:t>
            </a:r>
          </a:p>
          <a:p>
            <a:pPr lvl="2"/>
            <a:r>
              <a:rPr lang="en-US" dirty="0"/>
              <a:t>Experience with systems-based approaches to improving performance</a:t>
            </a:r>
          </a:p>
          <a:p>
            <a:pPr lvl="2"/>
            <a:r>
              <a:rPr lang="en-US" dirty="0"/>
              <a:t>Experience with engaging inter-professional teams to address systems-based </a:t>
            </a:r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Pathway Leaders - Selective focus on 1 of 6 CLER focus areas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Pathway Learners – Accelerate adoption of effort developed by Innovators and Learners by providing feedback on how to shape the innovation and learning so that it can be integrated across a large and variable set of Clinical Learning Environments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Pursuing Excellence in Clinical Learning </a:t>
            </a: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7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RFP for Pathway Innovators released Feb 29, 2016</a:t>
            </a:r>
          </a:p>
          <a:p>
            <a:pPr lvl="1"/>
            <a:r>
              <a:rPr lang="en-US" dirty="0" smtClean="0"/>
              <a:t>8 SI’s with a clinical site</a:t>
            </a:r>
          </a:p>
          <a:p>
            <a:pPr lvl="1"/>
            <a:r>
              <a:rPr lang="en-US" dirty="0" smtClean="0"/>
              <a:t>Up to $75,000 per site each of 4 years.  Applicants must demonstrate matching funds &gt; amount requested</a:t>
            </a:r>
          </a:p>
          <a:p>
            <a:pPr lvl="1"/>
            <a:r>
              <a:rPr lang="en-US" dirty="0" smtClean="0"/>
              <a:t>Identify their current state of 4 overarching themes</a:t>
            </a:r>
          </a:p>
          <a:p>
            <a:pPr lvl="1"/>
            <a:r>
              <a:rPr lang="en-US" dirty="0" smtClean="0"/>
              <a:t>Propose innovative approaches to develop and test</a:t>
            </a:r>
          </a:p>
          <a:p>
            <a:pPr lvl="1"/>
            <a:r>
              <a:rPr lang="en-US" dirty="0" smtClean="0"/>
              <a:t>Propose a framework and measures for monitoring</a:t>
            </a:r>
          </a:p>
          <a:p>
            <a:pPr lvl="1"/>
            <a:r>
              <a:rPr lang="en-US" dirty="0"/>
              <a:t>Application available at </a:t>
            </a:r>
            <a:r>
              <a:rPr lang="en-US" dirty="0">
                <a:hlinkClick r:id="rId2"/>
              </a:rPr>
              <a:t>https://acgme.wufoo.com/forms/r1nrkj3812bes9i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Awards announced July 2016</a:t>
            </a:r>
          </a:p>
          <a:p>
            <a:pPr lvl="1"/>
            <a:r>
              <a:rPr lang="en-US" dirty="0" smtClean="0"/>
              <a:t>Awards start September 2016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Pursuing Excellence in Clinical Learning Environments - 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19058"/>
            <a:ext cx="7886700" cy="2833942"/>
          </a:xfrm>
        </p:spPr>
        <p:txBody>
          <a:bodyPr/>
          <a:lstStyle/>
          <a:p>
            <a:r>
              <a:rPr lang="en-US" dirty="0" smtClean="0"/>
              <a:t>February 2017 – Launch of Leaders Collaborative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February 2018 – Launch of Learners Collaborative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February 2019 – Shared Learning Event at ACGME Annual Educational Conference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Pursuing Excellence in Clinical Learning Environments - 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2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62303" y="1415717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APE, APR, AP...What?!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28600" y="4495800"/>
            <a:ext cx="4023322" cy="111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2800" b="1" dirty="0"/>
              <a:t>Presented by: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Tori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Hanlon, MS, CHCP</a:t>
            </a:r>
          </a:p>
        </p:txBody>
      </p:sp>
    </p:spTree>
    <p:extLst>
      <p:ext uri="{BB962C8B-B14F-4D97-AF65-F5344CB8AC3E}">
        <p14:creationId xmlns:p14="http://schemas.microsoft.com/office/powerpoint/2010/main" val="1419201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68987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013284" y="480942"/>
            <a:ext cx="7162800" cy="67785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600" b="1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>
              <a:latin typeface="Lucida Bright" charset="0"/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672272"/>
            <a:ext cx="4724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Lucida Bright" pitchFamily="18" charset="0"/>
              </a:rPr>
              <a:t>Tori Hanlon, MS, CHCP</a:t>
            </a:r>
            <a:endParaRPr lang="en-US" dirty="0">
              <a:latin typeface="Lucida Bright" pitchFamily="18" charset="0"/>
            </a:endParaRPr>
          </a:p>
          <a:p>
            <a:pPr algn="ctr">
              <a:defRPr/>
            </a:pPr>
            <a:r>
              <a:rPr lang="en-US" dirty="0"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Over 11 years working in Medical Education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Bachelor’s in Health Services Administration</a:t>
            </a:r>
            <a:r>
              <a:rPr lang="en-US" sz="1600" dirty="0">
                <a:latin typeface="Lucida Bright" pitchFamily="18" charset="0"/>
              </a:rPr>
              <a:t/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Master’s in Health Administration and Policy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Director of Medical Education and Designated Institutional Official</a:t>
            </a: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Lucida Bright" pitchFamily="18" charset="0"/>
              </a:rPr>
              <a:t>Experienced in GME at a large academic medical center</a:t>
            </a:r>
            <a:endParaRPr lang="en-US" sz="1600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2586672"/>
            <a:ext cx="2721864" cy="23743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71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939837" y="188637"/>
            <a:ext cx="2558595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8541" y="1978690"/>
            <a:ext cx="7886700" cy="3327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clarify the difference between the APE and the APR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ACGME’s expectations </a:t>
            </a:r>
            <a:r>
              <a:rPr lang="en-US" dirty="0"/>
              <a:t>of the APE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outlined in the CPR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examine additional </a:t>
            </a:r>
            <a:r>
              <a:rPr lang="en-US" dirty="0"/>
              <a:t>APE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elements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and how they can be used to aide in institutional oversight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8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12871" y="1966659"/>
            <a:ext cx="7886700" cy="350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thing!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                 APE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 more comprehensive and formal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ONE required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Tool for institutional oversight of programs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27016" y="258496"/>
            <a:ext cx="3136111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 vs. APR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46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2121698" y="2951319"/>
            <a:ext cx="1254900" cy="1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7" name="Picture 6" descr="http://biblicalpreaching.files.wordpress.com/2012/07/3d-conversa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2" y="1584196"/>
            <a:ext cx="1673258" cy="18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05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41471" y="1802126"/>
            <a:ext cx="7886700" cy="4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of curriculum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annually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 performance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development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 performance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quality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faculty evaluations of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</a:p>
          <a:p>
            <a: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year’s action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28950" y="284221"/>
            <a:ext cx="1415595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rc_mi" descr="http://us.cdn2.123rf.com/168nwm/johan2011/johan20111203/johan2011120300003/12703576-3d-little-human-character-holding-a-blank-notepad-and-a-blue-pencil-textured-paper-copy-space-peo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2592805"/>
            <a:ext cx="190700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02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25692" y="1954627"/>
            <a:ext cx="6241382" cy="2725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Appointed by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2 faculty, 1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description of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responsibilities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 not just for APE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28950" y="201782"/>
            <a:ext cx="1632163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yui_3_5_1_5_1363125155109_4166" descr="http://us.cdn1.123rf.com/168nwm/digitalgenetics/digitalgenetics1011/digitalgenetics101100457/8161343-3d-man-business-meeting-isolated-on-whi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0" y="4037857"/>
            <a:ext cx="2292268" cy="2139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504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025692" y="1689932"/>
            <a:ext cx="7886700" cy="4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Plan, develop, implement, evaluate educational activities of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and make recommendations for competency-based curriculum goals and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areas of non-compliance with ACGME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program annually using evaluations of faculty, residents and others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82150" y="212033"/>
            <a:ext cx="3773784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 Activities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65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05000"/>
            <a:ext cx="7886700" cy="3900742"/>
          </a:xfrm>
        </p:spPr>
        <p:txBody>
          <a:bodyPr/>
          <a:lstStyle/>
          <a:p>
            <a:r>
              <a:rPr lang="en-US" sz="3200" dirty="0"/>
              <a:t>Accreditation </a:t>
            </a:r>
            <a:r>
              <a:rPr lang="en-US" sz="3200" dirty="0" smtClean="0"/>
              <a:t>decisions – annual notification</a:t>
            </a:r>
            <a:endParaRPr lang="en-US" sz="3200" dirty="0"/>
          </a:p>
          <a:p>
            <a:pPr lvl="1"/>
            <a:r>
              <a:rPr lang="en-US" sz="2800" dirty="0"/>
              <a:t>Continued Accreditation</a:t>
            </a:r>
          </a:p>
          <a:p>
            <a:pPr lvl="1"/>
            <a:r>
              <a:rPr lang="en-US" sz="2800" dirty="0"/>
              <a:t>Continued Accreditation without outcomes</a:t>
            </a:r>
          </a:p>
          <a:p>
            <a:pPr lvl="1"/>
            <a:r>
              <a:rPr lang="en-US" sz="2800" dirty="0"/>
              <a:t>Continued Accreditation with warning</a:t>
            </a:r>
          </a:p>
          <a:p>
            <a:pPr lvl="1"/>
            <a:r>
              <a:rPr lang="en-US" sz="2800" dirty="0" smtClean="0"/>
              <a:t>Probationary Accreditation </a:t>
            </a:r>
          </a:p>
          <a:p>
            <a:pPr lvl="1"/>
            <a:r>
              <a:rPr lang="en-US" sz="2800" dirty="0" smtClean="0"/>
              <a:t>Withdrawal of Accreditation</a:t>
            </a:r>
          </a:p>
          <a:p>
            <a:pPr lvl="1"/>
            <a:r>
              <a:rPr lang="en-US" sz="2800" dirty="0" smtClean="0"/>
              <a:t>Voluntary withdrawal of accreditation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9944" y="228600"/>
            <a:ext cx="30398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5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782174" y="1617742"/>
            <a:ext cx="5579645" cy="29422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Provide program oversight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Ensure adequate resources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Maintain program accreditation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Promote quality improvement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787374" y="105528"/>
            <a:ext cx="3569247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Effective APEs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50</a:t>
            </a:fld>
            <a:endParaRPr lang="en-US"/>
          </a:p>
        </p:txBody>
      </p:sp>
      <p:pic>
        <p:nvPicPr>
          <p:cNvPr id="6" name="Picture 5" descr="http://www.co.mendocino.ca.us/hr/images/4642101517_6c4d9d30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11" y="4410074"/>
            <a:ext cx="2489872" cy="1882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90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18829" y="2014784"/>
            <a:ext cx="7396413" cy="31948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Accreditation status of </a:t>
            </a:r>
            <a:r>
              <a:rPr lang="en-US" dirty="0" smtClean="0"/>
              <a:t>programs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Quality learning </a:t>
            </a:r>
            <a:r>
              <a:rPr lang="en-US" dirty="0" smtClean="0"/>
              <a:t>environment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Quality educational </a:t>
            </a:r>
            <a:r>
              <a:rPr lang="en-US" dirty="0" smtClean="0"/>
              <a:t>experiences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Programs’ annual evaluation &amp; improvement activities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989342" y="246464"/>
            <a:ext cx="65259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Institutional Oversight Requirements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901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57250" y="1783247"/>
            <a:ext cx="7886700" cy="44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1" u="sng" dirty="0"/>
              <a:t>Web </a:t>
            </a:r>
            <a:r>
              <a:rPr lang="en-US" b="1" u="sng" dirty="0" smtClean="0"/>
              <a:t>ADS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Program </a:t>
            </a:r>
            <a:r>
              <a:rPr lang="en-US" dirty="0"/>
              <a:t>compliance and accuracy of </a:t>
            </a:r>
            <a:r>
              <a:rPr lang="en-US" dirty="0" smtClean="0"/>
              <a:t>information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Update </a:t>
            </a:r>
            <a:r>
              <a:rPr lang="en-US" dirty="0"/>
              <a:t>on rolling </a:t>
            </a:r>
            <a:r>
              <a:rPr lang="en-US" dirty="0" smtClean="0"/>
              <a:t>basis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Major </a:t>
            </a:r>
            <a:r>
              <a:rPr lang="en-US" dirty="0"/>
              <a:t>changes </a:t>
            </a:r>
            <a:r>
              <a:rPr lang="en-US" dirty="0" smtClean="0"/>
              <a:t>section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1" u="sng" dirty="0" smtClean="0"/>
              <a:t>Supervision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CLER </a:t>
            </a:r>
            <a:r>
              <a:rPr lang="en-US" dirty="0"/>
              <a:t>focus area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Working &amp; learning environment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Quality of care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Patient safety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989342" y="246464"/>
            <a:ext cx="65259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Additional APE Elements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52</a:t>
            </a:fld>
            <a:endParaRPr lang="en-US" dirty="0"/>
          </a:p>
        </p:txBody>
      </p:sp>
      <p:pic>
        <p:nvPicPr>
          <p:cNvPr id="6" name="irc_mi" descr="http://ellinzonline.vln.school.nz/mod/file/thumbnail.php?file_guid=12292&amp;size=large&amp;icontime=134205313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0" y="3728585"/>
            <a:ext cx="1789949" cy="183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8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66166" y="1762121"/>
            <a:ext cx="7649076" cy="35197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b="1" u="sng" dirty="0" smtClean="0"/>
              <a:t>Resources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u="sng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Financial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Personnel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Anything that can contribute to the ability to effectively carry out the residency program and compliance with the Requirements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989342" y="246464"/>
            <a:ext cx="65259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Additional APE Elements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819400" y="265109"/>
            <a:ext cx="3249212" cy="1120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Plans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54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Shape 144"/>
          <p:cNvGraphicFramePr/>
          <p:nvPr>
            <p:extLst>
              <p:ext uri="{D42A27DB-BD31-4B8C-83A1-F6EECF244321}">
                <p14:modId xmlns:p14="http://schemas.microsoft.com/office/powerpoint/2010/main" val="550719753"/>
              </p:ext>
            </p:extLst>
          </p:nvPr>
        </p:nvGraphicFramePr>
        <p:xfrm>
          <a:off x="1066800" y="1577660"/>
          <a:ext cx="7239000" cy="4663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1975"/>
                <a:gridCol w="1595900"/>
                <a:gridCol w="1805500"/>
                <a:gridCol w="812625"/>
                <a:gridCol w="1322450"/>
                <a:gridCol w="109055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Item #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Action Item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Action Steps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Status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Accountability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Target Completion</a:t>
                      </a: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Institute process to increase real-time monitoring of duty hours &amp; violation reconciliation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-US" sz="1200" dirty="0"/>
                        <a:t>DIO, APD &amp; Chief Resident meet to discuss roles in duty hour monitoring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-US" sz="1200" dirty="0"/>
                        <a:t>Revise duty hour monitoring process to include real time monitoring &amp; process for reconciling violations</a:t>
                      </a:r>
                    </a:p>
                    <a:p>
                      <a:pPr marL="457200" lvl="0" indent="-3048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-US" sz="1200" dirty="0"/>
                        <a:t>Implement new process on 7/1/15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-US" sz="1200" dirty="0"/>
                        <a:t>Follow-up on new process at Aug 2015 GMEC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In Progress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Tori Hanlon (DIO)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John Smith (APD)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Laura Brown (Chief Resident)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/>
                        <a:t>6/30/15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539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287502" y="1353049"/>
            <a:ext cx="4568992" cy="2220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endParaRPr sz="6000" b="1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dirty="0"/>
              <a:t>APE = APR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55</a:t>
            </a:fld>
            <a:endParaRPr lang="en-US" dirty="0"/>
          </a:p>
        </p:txBody>
      </p:sp>
      <p:pic>
        <p:nvPicPr>
          <p:cNvPr id="6" name="irc_mi" descr="http://us.cdn2.123rf.com/168nwm/coramax/coramax1208/coramax120801451/14815492-3d-people--man-person-with-a-folder-business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04" y="3573380"/>
            <a:ext cx="2852989" cy="2435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9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04811" y="6361511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56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3623" y="560388"/>
            <a:ext cx="4319588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Arial" charset="0"/>
            </a:endParaRPr>
          </a:p>
          <a:p>
            <a:pPr algn="ctr"/>
            <a:r>
              <a:rPr lang="en-US" altLang="en-US" sz="1400" dirty="0">
                <a:latin typeface="Arial" charset="0"/>
              </a:rPr>
              <a:t>Self-Study: Who, What, Why &amp; How?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dirty="0">
                <a:latin typeface="Arial" charset="0"/>
              </a:rPr>
              <a:t> </a:t>
            </a:r>
            <a:r>
              <a:rPr lang="en-US" altLang="en-US" sz="1400" b="0" dirty="0">
                <a:latin typeface="Arial" charset="0"/>
              </a:rPr>
              <a:t>Tuesday, April 12, 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</a:t>
            </a:r>
            <a:r>
              <a:rPr lang="en-US" altLang="en-US" sz="1400" b="0" dirty="0" smtClean="0">
                <a:latin typeface="Arial" charset="0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400" dirty="0">
                <a:latin typeface="+mn-lt"/>
              </a:rPr>
              <a:t>GME Check-up: </a:t>
            </a:r>
            <a:r>
              <a:rPr lang="en-US" sz="1400" dirty="0" smtClean="0">
                <a:latin typeface="+mn-lt"/>
              </a:rPr>
              <a:t>Is </a:t>
            </a:r>
            <a:r>
              <a:rPr lang="en-US" sz="1400" dirty="0">
                <a:latin typeface="+mn-lt"/>
              </a:rPr>
              <a:t>Your GMEC </a:t>
            </a:r>
            <a:endParaRPr lang="en-US" sz="1400" dirty="0" smtClean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400" dirty="0" smtClean="0">
                <a:latin typeface="+mn-lt"/>
              </a:rPr>
              <a:t>Meeting </a:t>
            </a:r>
            <a:r>
              <a:rPr lang="en-US" sz="1400" dirty="0">
                <a:latin typeface="+mn-lt"/>
              </a:rPr>
              <a:t>Its New Responsibilities</a:t>
            </a: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Thursday, </a:t>
            </a:r>
            <a:r>
              <a:rPr lang="en-US" altLang="en-US" sz="1400" b="0" dirty="0" smtClean="0">
                <a:latin typeface="Arial" charset="0"/>
              </a:rPr>
              <a:t>April 21, </a:t>
            </a:r>
            <a:r>
              <a:rPr lang="en-US" altLang="en-US" sz="1400" b="0" dirty="0">
                <a:latin typeface="Arial" charset="0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400" dirty="0" smtClean="0">
              <a:latin typeface="Arial" charset="0"/>
            </a:endParaRPr>
          </a:p>
          <a:p>
            <a:pPr algn="ctr"/>
            <a:r>
              <a:rPr lang="en-US" sz="1400" dirty="0">
                <a:latin typeface="+mn-lt"/>
              </a:rPr>
              <a:t>A Proactive Approach to Supervising </a:t>
            </a:r>
            <a:endParaRPr lang="en-US" sz="14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Residents </a:t>
            </a:r>
            <a:r>
              <a:rPr lang="en-US" sz="1400" dirty="0">
                <a:latin typeface="+mn-lt"/>
              </a:rPr>
              <a:t>Improves Patient Safety</a:t>
            </a:r>
            <a:r>
              <a:rPr lang="en-US" altLang="en-US" sz="1400" dirty="0" smtClean="0">
                <a:latin typeface="+mn-lt"/>
              </a:rPr>
              <a:t> </a:t>
            </a:r>
          </a:p>
          <a:p>
            <a:pPr algn="ctr"/>
            <a:r>
              <a:rPr lang="en-US" altLang="en-US" sz="1400" b="0" dirty="0" smtClean="0">
                <a:latin typeface="Arial" charset="0"/>
              </a:rPr>
              <a:t>Tuesday</a:t>
            </a:r>
            <a:r>
              <a:rPr lang="en-US" altLang="en-US" sz="1400" b="0" dirty="0">
                <a:latin typeface="Arial" charset="0"/>
              </a:rPr>
              <a:t>, </a:t>
            </a:r>
            <a:r>
              <a:rPr lang="en-US" altLang="en-US" sz="1400" b="0" dirty="0" smtClean="0">
                <a:latin typeface="Arial" charset="0"/>
              </a:rPr>
              <a:t>May 3, </a:t>
            </a:r>
            <a:r>
              <a:rPr lang="en-US" altLang="en-US" sz="1400" b="0" dirty="0">
                <a:latin typeface="Arial" charset="0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</a:t>
            </a:r>
            <a:r>
              <a:rPr lang="en-US" altLang="en-US" sz="1400" b="0" dirty="0" smtClean="0">
                <a:latin typeface="Arial" charset="0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Arial" charset="0"/>
            </a:endParaRPr>
          </a:p>
          <a:p>
            <a:pPr algn="ctr"/>
            <a:r>
              <a:rPr lang="en-US" sz="1400" dirty="0">
                <a:latin typeface="+mn-lt"/>
              </a:rPr>
              <a:t>New Institutional Accreditation: </a:t>
            </a:r>
            <a:endParaRPr lang="en-US" sz="140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Let’s </a:t>
            </a:r>
            <a:r>
              <a:rPr lang="en-US" sz="1400" dirty="0">
                <a:latin typeface="+mn-lt"/>
              </a:rPr>
              <a:t>Get Started!</a:t>
            </a:r>
            <a:r>
              <a:rPr lang="en-US" altLang="en-US" sz="1400" dirty="0" smtClean="0">
                <a:latin typeface="Arial" charset="0"/>
              </a:rPr>
              <a:t> </a:t>
            </a:r>
          </a:p>
          <a:p>
            <a:pPr algn="ctr"/>
            <a:r>
              <a:rPr lang="en-US" altLang="en-US" sz="1400" b="0" dirty="0" smtClean="0">
                <a:latin typeface="Arial" charset="0"/>
              </a:rPr>
              <a:t>Thursday, May 12</a:t>
            </a:r>
            <a:r>
              <a:rPr lang="en-US" altLang="en-US" sz="1400" b="0" dirty="0">
                <a:latin typeface="Arial" charset="0"/>
              </a:rPr>
              <a:t>, 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Arial" charset="0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3"/>
              </a:rPr>
              <a:t>www.PartnersInMedEd.com</a:t>
            </a: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 smtClean="0">
                <a:latin typeface="Arial" charset="0"/>
              </a:rPr>
              <a:t>Partners</a:t>
            </a:r>
            <a:r>
              <a:rPr lang="en-US" altLang="en-US" sz="1800" baseline="30000" dirty="0" smtClean="0">
                <a:latin typeface="Arial" charset="0"/>
              </a:rPr>
              <a:t>®</a:t>
            </a:r>
            <a:r>
              <a:rPr lang="en-US" altLang="en-US" sz="1800" dirty="0" smtClean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995" y="560388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72" y="53937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60388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39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57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2347079"/>
            <a:ext cx="8001000" cy="3446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9600" b="0" dirty="0" smtClean="0"/>
              <a:t>    </a:t>
            </a:r>
            <a:r>
              <a:rPr lang="en-US" sz="9600" b="1" dirty="0" smtClean="0"/>
              <a:t>Partners in Medical Education, Inc. provides comprehensive consulting services to the GME community.  For more information, contact us at: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9600" b="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1200" b="1" dirty="0" smtClean="0"/>
              <a:t>724-864-7320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8000" b="1" dirty="0" smtClean="0">
                <a:hlinkClick r:id="rId3"/>
              </a:rPr>
              <a:t>Info@PartnersinMedEd.com</a:t>
            </a:r>
            <a:endParaRPr lang="en-US" sz="8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8000" b="1" dirty="0" smtClean="0">
                <a:hlinkClick r:id="rId4"/>
              </a:rPr>
              <a:t>www.PartnersInMedEd.com</a:t>
            </a:r>
            <a:endParaRPr lang="en-US" sz="8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000" b="1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0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en-US" sz="2800" b="0" dirty="0" smtClean="0"/>
          </a:p>
        </p:txBody>
      </p:sp>
      <p:pic>
        <p:nvPicPr>
          <p:cNvPr id="8" name="Picture 6" descr="C:\Users\Pamala\AppData\Local\Microsoft\Windows\Temporary Internet Files\Content.Outlook\ML79IV1G\PME_logo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3124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607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86700" cy="33673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Areas for Improvement</a:t>
            </a:r>
          </a:p>
          <a:p>
            <a:pPr lvl="1"/>
            <a:r>
              <a:rPr lang="en-US" sz="2800" dirty="0" smtClean="0"/>
              <a:t>Not a citation; identifies concerns raised by the annual data submission</a:t>
            </a:r>
          </a:p>
          <a:p>
            <a:pPr lvl="1"/>
            <a:r>
              <a:rPr lang="en-US" sz="2800" dirty="0" smtClean="0"/>
              <a:t>Does not have to be linked to a requirement</a:t>
            </a:r>
          </a:p>
          <a:p>
            <a:pPr lvl="1"/>
            <a:r>
              <a:rPr lang="en-US" sz="2800" dirty="0" smtClean="0"/>
              <a:t>Does not require a response (usually)</a:t>
            </a:r>
          </a:p>
          <a:p>
            <a:pPr lvl="1"/>
            <a:r>
              <a:rPr lang="en-US" sz="2800" dirty="0" smtClean="0"/>
              <a:t>Wiped clean each year</a:t>
            </a:r>
          </a:p>
          <a:p>
            <a:pPr lvl="1"/>
            <a:r>
              <a:rPr lang="en-US" sz="2800" dirty="0" smtClean="0"/>
              <a:t>Chosen from a pre-set menu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9944" y="228600"/>
            <a:ext cx="29636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9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905000"/>
            <a:ext cx="6991350" cy="26053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Citations</a:t>
            </a:r>
          </a:p>
          <a:p>
            <a:pPr lvl="1"/>
            <a:r>
              <a:rPr lang="en-US" sz="2800" dirty="0" smtClean="0"/>
              <a:t>May be issued without a site visit</a:t>
            </a:r>
          </a:p>
          <a:p>
            <a:pPr lvl="1"/>
            <a:r>
              <a:rPr lang="en-US" sz="2800" dirty="0" smtClean="0"/>
              <a:t>Must be linked to a requirement</a:t>
            </a:r>
          </a:p>
          <a:p>
            <a:pPr lvl="1"/>
            <a:r>
              <a:rPr lang="en-US" sz="2800" dirty="0" smtClean="0"/>
              <a:t>Must be reviewed as part of site visit</a:t>
            </a:r>
          </a:p>
          <a:p>
            <a:pPr lvl="1"/>
            <a:r>
              <a:rPr lang="en-US" sz="2800" dirty="0" smtClean="0"/>
              <a:t>New, extended or resolved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9944" y="228600"/>
            <a:ext cx="29636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1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74637"/>
            <a:ext cx="2895600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81200"/>
            <a:ext cx="7296150" cy="2833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Citations prior to July 1, 2013 systematically removed if…</a:t>
            </a:r>
          </a:p>
          <a:p>
            <a:pPr lvl="1"/>
            <a:r>
              <a:rPr lang="en-US" sz="2800" dirty="0" smtClean="0"/>
              <a:t>In continued accreditation for two years</a:t>
            </a:r>
            <a:endParaRPr lang="en-US" sz="2800" dirty="0"/>
          </a:p>
          <a:p>
            <a:pPr lvl="2"/>
            <a:r>
              <a:rPr lang="en-US" sz="2400" dirty="0" smtClean="0"/>
              <a:t>Phase I – June 30, 2015</a:t>
            </a:r>
          </a:p>
          <a:p>
            <a:pPr lvl="2"/>
            <a:r>
              <a:rPr lang="en-US" sz="2400" dirty="0" smtClean="0"/>
              <a:t>Phase II – June 30, 2016</a:t>
            </a:r>
          </a:p>
          <a:p>
            <a:pPr lvl="2"/>
            <a:r>
              <a:rPr lang="en-US" sz="2400" dirty="0" smtClean="0"/>
              <a:t>Institutions expected in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8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828800"/>
            <a:ext cx="7296150" cy="31387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ADS Calendar</a:t>
            </a:r>
          </a:p>
          <a:p>
            <a:pPr lvl="1"/>
            <a:r>
              <a:rPr lang="en-US" sz="2400" dirty="0" smtClean="0"/>
              <a:t>Case Logs – June through July</a:t>
            </a:r>
          </a:p>
          <a:p>
            <a:pPr lvl="1"/>
            <a:r>
              <a:rPr lang="en-US" sz="2400" dirty="0" smtClean="0"/>
              <a:t>ADS Update – June through October</a:t>
            </a:r>
          </a:p>
          <a:p>
            <a:pPr lvl="1"/>
            <a:r>
              <a:rPr lang="en-US" sz="2400" dirty="0" smtClean="0"/>
              <a:t>Milestones – November through January; April through May</a:t>
            </a:r>
          </a:p>
          <a:p>
            <a:pPr lvl="1"/>
            <a:r>
              <a:rPr lang="en-US" sz="2400" dirty="0" smtClean="0"/>
              <a:t>Resident Survey – January through April</a:t>
            </a:r>
          </a:p>
          <a:p>
            <a:pPr lvl="1"/>
            <a:r>
              <a:rPr lang="en-US" sz="2400" dirty="0" smtClean="0"/>
              <a:t>Faculty Survey – January through April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74637"/>
            <a:ext cx="3039856" cy="1325563"/>
          </a:xfrm>
        </p:spPr>
        <p:txBody>
          <a:bodyPr/>
          <a:lstStyle/>
          <a:p>
            <a:r>
              <a:rPr lang="en-US" dirty="0" smtClean="0"/>
              <a:t>ADS Update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1528</TotalTime>
  <Words>2891</Words>
  <Application>Microsoft Macintosh PowerPoint</Application>
  <PresentationFormat>On-screen Show (4:3)</PresentationFormat>
  <Paragraphs>624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Comic Sans MS</vt:lpstr>
      <vt:lpstr>Lucida Bright</vt:lpstr>
      <vt:lpstr>Mongolian Baiti</vt:lpstr>
      <vt:lpstr>ＭＳ Ｐゴシック</vt:lpstr>
      <vt:lpstr>Times New Roman</vt:lpstr>
      <vt:lpstr>Wingdings</vt:lpstr>
      <vt:lpstr>PME-2016</vt:lpstr>
      <vt:lpstr>Notes from ACGME Annual Conference 2016 </vt:lpstr>
      <vt:lpstr>PowerPoint Presentation</vt:lpstr>
      <vt:lpstr>ADS Update</vt:lpstr>
      <vt:lpstr>ADS Update </vt:lpstr>
      <vt:lpstr>ADS Update </vt:lpstr>
      <vt:lpstr>ADS Update </vt:lpstr>
      <vt:lpstr>ADS Update </vt:lpstr>
      <vt:lpstr>ADS Update </vt:lpstr>
      <vt:lpstr>ADS Update </vt:lpstr>
      <vt:lpstr>ADS Update </vt:lpstr>
      <vt:lpstr>ADS Update</vt:lpstr>
      <vt:lpstr>Self-Study Update</vt:lpstr>
      <vt:lpstr>Self-Study Update</vt:lpstr>
      <vt:lpstr>Self-Study Update</vt:lpstr>
      <vt:lpstr>Self-Study Update</vt:lpstr>
      <vt:lpstr>Self-Study Update</vt:lpstr>
      <vt:lpstr>Selected Resources</vt:lpstr>
      <vt:lpstr>PowerPoint Presentation</vt:lpstr>
      <vt:lpstr>PowerPoint Presentation</vt:lpstr>
      <vt:lpstr>What are the we trying to achieve with the milestones?</vt:lpstr>
      <vt:lpstr>GENERIC MILESTONES TEMPLATE</vt:lpstr>
      <vt:lpstr>Interpretation of the DATA  thus far…</vt:lpstr>
      <vt:lpstr>Consequences of the Change Process—Part 1</vt:lpstr>
      <vt:lpstr>Consequences of the Change Process—Part 2</vt:lpstr>
      <vt:lpstr>Consequences of the Change Process—Part 3</vt:lpstr>
      <vt:lpstr>Barriers to Implementation</vt:lpstr>
      <vt:lpstr>TAKE HOMES</vt:lpstr>
      <vt:lpstr>Institutional Review Update</vt:lpstr>
      <vt:lpstr>PowerPoint Presentation</vt:lpstr>
      <vt:lpstr>Institutional Accreditation in NAS</vt:lpstr>
      <vt:lpstr>Accreditation Decisions</vt:lpstr>
      <vt:lpstr>2015-16 Annual Data Review</vt:lpstr>
      <vt:lpstr>2015-16 Annual Data Review</vt:lpstr>
      <vt:lpstr>Decisions made for 361 SI’s during the IRC April Meeting</vt:lpstr>
      <vt:lpstr>Good News!</vt:lpstr>
      <vt:lpstr>Single Accreditation System </vt:lpstr>
      <vt:lpstr>SI 2025</vt:lpstr>
      <vt:lpstr>Pursuing Excellence in Clinical Learning Environments</vt:lpstr>
      <vt:lpstr>Pursuing Excellence in Clinical Learning Environments</vt:lpstr>
      <vt:lpstr>Pursuing Excellence in Clinical Learning Environments</vt:lpstr>
      <vt:lpstr>Pursuing Excellence in Clinical Learning Environments - Timeline</vt:lpstr>
      <vt:lpstr>Pursuing Excellence in Clinical Learning Environments - Timeline</vt:lpstr>
      <vt:lpstr>APE, APR, AP...What?!</vt:lpstr>
      <vt:lpstr> </vt:lpstr>
      <vt:lpstr>Objectives</vt:lpstr>
      <vt:lpstr>APE vs. APR</vt:lpstr>
      <vt:lpstr>APE</vt:lpstr>
      <vt:lpstr>PEC</vt:lpstr>
      <vt:lpstr>PEC Activities</vt:lpstr>
      <vt:lpstr>Effective APEs</vt:lpstr>
      <vt:lpstr>Institutional Oversight Requirements</vt:lpstr>
      <vt:lpstr>Additional APE Elements</vt:lpstr>
      <vt:lpstr>Additional APE Elements</vt:lpstr>
      <vt:lpstr>Action Plans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from ACGME Annual Conference 2016 </dc:title>
  <dc:creator>Partners</dc:creator>
  <cp:lastModifiedBy>Microsoft Office User</cp:lastModifiedBy>
  <cp:revision>53</cp:revision>
  <dcterms:created xsi:type="dcterms:W3CDTF">2016-03-20T13:33:09Z</dcterms:created>
  <dcterms:modified xsi:type="dcterms:W3CDTF">2016-03-22T19:49:16Z</dcterms:modified>
</cp:coreProperties>
</file>