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38"/>
  </p:notesMasterIdLst>
  <p:sldIdLst>
    <p:sldId id="264" r:id="rId2"/>
    <p:sldId id="265" r:id="rId3"/>
    <p:sldId id="276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298" r:id="rId12"/>
    <p:sldId id="257" r:id="rId13"/>
    <p:sldId id="299" r:id="rId14"/>
    <p:sldId id="300" r:id="rId15"/>
    <p:sldId id="301" r:id="rId16"/>
    <p:sldId id="302" r:id="rId17"/>
    <p:sldId id="303" r:id="rId18"/>
    <p:sldId id="304" r:id="rId19"/>
    <p:sldId id="322" r:id="rId20"/>
    <p:sldId id="258" r:id="rId21"/>
    <p:sldId id="259" r:id="rId22"/>
    <p:sldId id="262" r:id="rId23"/>
    <p:sldId id="323" r:id="rId24"/>
    <p:sldId id="260" r:id="rId25"/>
    <p:sldId id="263" r:id="rId26"/>
    <p:sldId id="287" r:id="rId27"/>
    <p:sldId id="324" r:id="rId28"/>
    <p:sldId id="325" r:id="rId29"/>
    <p:sldId id="261" r:id="rId30"/>
    <p:sldId id="326" r:id="rId31"/>
    <p:sldId id="327" r:id="rId32"/>
    <p:sldId id="328" r:id="rId33"/>
    <p:sldId id="329" r:id="rId34"/>
    <p:sldId id="330" r:id="rId35"/>
    <p:sldId id="321" r:id="rId36"/>
    <p:sldId id="266" r:id="rId3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5"/>
    <p:restoredTop sz="94577"/>
  </p:normalViewPr>
  <p:slideViewPr>
    <p:cSldViewPr snapToGrid="0" snapToObjects="1">
      <p:cViewPr varScale="1">
        <p:scale>
          <a:sx n="101" d="100"/>
          <a:sy n="101" d="100"/>
        </p:scale>
        <p:origin x="1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9BE967-9423-494B-8A84-54BD0D3E6A68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63FB6C77-AB67-4901-B63A-19B0CAF46E4A}">
      <dgm:prSet phldrT="[Text]"/>
      <dgm:spPr/>
      <dgm:t>
        <a:bodyPr/>
        <a:lstStyle/>
        <a:p>
          <a:pPr>
            <a:buSzPts val="2600"/>
            <a:buFont typeface="+mj-lt"/>
            <a:buAutoNum type="arabicPeriod"/>
          </a:pPr>
          <a:r>
            <a:rPr lang="en-US"/>
            <a:t>Too many subcompetencies</a:t>
          </a:r>
        </a:p>
      </dgm:t>
    </dgm:pt>
    <dgm:pt modelId="{37C66291-4086-404A-8DE1-65C6F98E8CC4}" type="parTrans" cxnId="{9AF93038-FDA5-4B6C-A064-EE8EDBC0E950}">
      <dgm:prSet/>
      <dgm:spPr/>
      <dgm:t>
        <a:bodyPr/>
        <a:lstStyle/>
        <a:p>
          <a:endParaRPr lang="en-US"/>
        </a:p>
      </dgm:t>
    </dgm:pt>
    <dgm:pt modelId="{50ED2913-757A-431E-BCBA-79179825FA7C}" type="sibTrans" cxnId="{9AF93038-FDA5-4B6C-A064-EE8EDBC0E950}">
      <dgm:prSet/>
      <dgm:spPr/>
      <dgm:t>
        <a:bodyPr/>
        <a:lstStyle/>
        <a:p>
          <a:endParaRPr lang="en-US"/>
        </a:p>
      </dgm:t>
    </dgm:pt>
    <dgm:pt modelId="{41B4AA37-49EF-494A-9783-A9F91DB2C55B}">
      <dgm:prSet/>
      <dgm:spPr/>
      <dgm:t>
        <a:bodyPr/>
        <a:lstStyle/>
        <a:p>
          <a:r>
            <a:rPr lang="en-US"/>
            <a:t>Language too complex</a:t>
          </a:r>
          <a:endParaRPr lang="en-US" dirty="0"/>
        </a:p>
      </dgm:t>
    </dgm:pt>
    <dgm:pt modelId="{C9C85811-A586-490C-B702-1055300D0CCD}" type="parTrans" cxnId="{BF8E7202-8A35-4E26-8EAC-B26911BD78B9}">
      <dgm:prSet/>
      <dgm:spPr/>
      <dgm:t>
        <a:bodyPr/>
        <a:lstStyle/>
        <a:p>
          <a:endParaRPr lang="en-US"/>
        </a:p>
      </dgm:t>
    </dgm:pt>
    <dgm:pt modelId="{7D97FBE3-C0B0-4C6D-8A28-5F3226137528}" type="sibTrans" cxnId="{BF8E7202-8A35-4E26-8EAC-B26911BD78B9}">
      <dgm:prSet/>
      <dgm:spPr/>
      <dgm:t>
        <a:bodyPr/>
        <a:lstStyle/>
        <a:p>
          <a:endParaRPr lang="en-US"/>
        </a:p>
      </dgm:t>
    </dgm:pt>
    <dgm:pt modelId="{63C106BA-5FB5-419E-AEE2-20B8F9E7F793}">
      <dgm:prSet/>
      <dgm:spPr/>
      <dgm:t>
        <a:bodyPr/>
        <a:lstStyle/>
        <a:p>
          <a:r>
            <a:rPr lang="en-US"/>
            <a:t>Too much in each milestones set</a:t>
          </a:r>
          <a:endParaRPr lang="en-US" dirty="0"/>
        </a:p>
      </dgm:t>
    </dgm:pt>
    <dgm:pt modelId="{96EE6B45-547E-488A-BFFB-FC19DF84AA52}" type="parTrans" cxnId="{D3E11DC0-E3C5-4844-9205-9DE2352A99E4}">
      <dgm:prSet/>
      <dgm:spPr/>
      <dgm:t>
        <a:bodyPr/>
        <a:lstStyle/>
        <a:p>
          <a:endParaRPr lang="en-US"/>
        </a:p>
      </dgm:t>
    </dgm:pt>
    <dgm:pt modelId="{1007D686-E1B7-45C3-A614-3070E686A107}" type="sibTrans" cxnId="{D3E11DC0-E3C5-4844-9205-9DE2352A99E4}">
      <dgm:prSet/>
      <dgm:spPr/>
      <dgm:t>
        <a:bodyPr/>
        <a:lstStyle/>
        <a:p>
          <a:endParaRPr lang="en-US"/>
        </a:p>
      </dgm:t>
    </dgm:pt>
    <dgm:pt modelId="{5ABC425D-A04B-452C-9AC8-2780F6E52D63}">
      <dgm:prSet/>
      <dgm:spPr/>
      <dgm:t>
        <a:bodyPr/>
        <a:lstStyle/>
        <a:p>
          <a:r>
            <a:rPr lang="en-US"/>
            <a:t>More people want to participate</a:t>
          </a:r>
          <a:endParaRPr lang="en-US" dirty="0"/>
        </a:p>
      </dgm:t>
    </dgm:pt>
    <dgm:pt modelId="{0FF3052A-4254-4CD3-94F3-0018D1027EA1}" type="parTrans" cxnId="{7B5A5111-679A-4870-8519-643B25E4D385}">
      <dgm:prSet/>
      <dgm:spPr/>
      <dgm:t>
        <a:bodyPr/>
        <a:lstStyle/>
        <a:p>
          <a:endParaRPr lang="en-US"/>
        </a:p>
      </dgm:t>
    </dgm:pt>
    <dgm:pt modelId="{DE6D5E20-101C-4AD7-8EF0-1550EAA403D9}" type="sibTrans" cxnId="{7B5A5111-679A-4870-8519-643B25E4D385}">
      <dgm:prSet/>
      <dgm:spPr/>
      <dgm:t>
        <a:bodyPr/>
        <a:lstStyle/>
        <a:p>
          <a:endParaRPr lang="en-US"/>
        </a:p>
      </dgm:t>
    </dgm:pt>
    <dgm:pt modelId="{2D25C23C-9D6B-401D-9378-4419128E713A}">
      <dgm:prSet/>
      <dgm:spPr/>
      <dgm:t>
        <a:bodyPr/>
        <a:lstStyle/>
        <a:p>
          <a:r>
            <a:rPr lang="en-US"/>
            <a:t>Validity evidence is available</a:t>
          </a:r>
          <a:endParaRPr lang="en-US" dirty="0"/>
        </a:p>
      </dgm:t>
    </dgm:pt>
    <dgm:pt modelId="{25CEA0CE-F4CE-4D2A-A17E-6D95BE6047AB}" type="parTrans" cxnId="{4B949D44-C6C6-4A02-A8D0-DE0C937A0AAE}">
      <dgm:prSet/>
      <dgm:spPr/>
      <dgm:t>
        <a:bodyPr/>
        <a:lstStyle/>
        <a:p>
          <a:endParaRPr lang="en-US"/>
        </a:p>
      </dgm:t>
    </dgm:pt>
    <dgm:pt modelId="{997D2834-263E-45F5-A3D2-D64EA5CC14C5}" type="sibTrans" cxnId="{4B949D44-C6C6-4A02-A8D0-DE0C937A0AAE}">
      <dgm:prSet/>
      <dgm:spPr/>
      <dgm:t>
        <a:bodyPr/>
        <a:lstStyle/>
        <a:p>
          <a:endParaRPr lang="en-US"/>
        </a:p>
      </dgm:t>
    </dgm:pt>
    <dgm:pt modelId="{FBBAA8B1-485E-4F15-AC91-360D36C5E1BB}" type="pres">
      <dgm:prSet presAssocID="{5D9BE967-9423-494B-8A84-54BD0D3E6A68}" presName="Name0" presStyleCnt="0">
        <dgm:presLayoutVars>
          <dgm:chMax val="7"/>
          <dgm:chPref val="7"/>
          <dgm:dir/>
        </dgm:presLayoutVars>
      </dgm:prSet>
      <dgm:spPr/>
    </dgm:pt>
    <dgm:pt modelId="{D2606255-22A3-4782-8E9D-8942EACDB96C}" type="pres">
      <dgm:prSet presAssocID="{5D9BE967-9423-494B-8A84-54BD0D3E6A68}" presName="Name1" presStyleCnt="0"/>
      <dgm:spPr/>
    </dgm:pt>
    <dgm:pt modelId="{F502C5CC-5F9D-4968-96D2-9DA6007BAA6D}" type="pres">
      <dgm:prSet presAssocID="{5D9BE967-9423-494B-8A84-54BD0D3E6A68}" presName="cycle" presStyleCnt="0"/>
      <dgm:spPr/>
    </dgm:pt>
    <dgm:pt modelId="{E6CA010F-73A4-4EAE-AD90-51754584B8C3}" type="pres">
      <dgm:prSet presAssocID="{5D9BE967-9423-494B-8A84-54BD0D3E6A68}" presName="srcNode" presStyleLbl="node1" presStyleIdx="0" presStyleCnt="5"/>
      <dgm:spPr/>
    </dgm:pt>
    <dgm:pt modelId="{ABDE3166-F72F-40E7-8EA0-B3BF98F86FCD}" type="pres">
      <dgm:prSet presAssocID="{5D9BE967-9423-494B-8A84-54BD0D3E6A68}" presName="conn" presStyleLbl="parChTrans1D2" presStyleIdx="0" presStyleCnt="1"/>
      <dgm:spPr/>
    </dgm:pt>
    <dgm:pt modelId="{0692A8DE-5BF0-4F61-BF3B-D78FE86E129D}" type="pres">
      <dgm:prSet presAssocID="{5D9BE967-9423-494B-8A84-54BD0D3E6A68}" presName="extraNode" presStyleLbl="node1" presStyleIdx="0" presStyleCnt="5"/>
      <dgm:spPr/>
    </dgm:pt>
    <dgm:pt modelId="{381894FF-BB65-4A15-8B7D-E0813F161837}" type="pres">
      <dgm:prSet presAssocID="{5D9BE967-9423-494B-8A84-54BD0D3E6A68}" presName="dstNode" presStyleLbl="node1" presStyleIdx="0" presStyleCnt="5"/>
      <dgm:spPr/>
    </dgm:pt>
    <dgm:pt modelId="{11675B9B-0DD5-446E-92FF-F96F11ABD602}" type="pres">
      <dgm:prSet presAssocID="{63FB6C77-AB67-4901-B63A-19B0CAF46E4A}" presName="text_1" presStyleLbl="node1" presStyleIdx="0" presStyleCnt="5">
        <dgm:presLayoutVars>
          <dgm:bulletEnabled val="1"/>
        </dgm:presLayoutVars>
      </dgm:prSet>
      <dgm:spPr/>
    </dgm:pt>
    <dgm:pt modelId="{F01A800F-4E22-4618-8326-A87006C5BDE0}" type="pres">
      <dgm:prSet presAssocID="{63FB6C77-AB67-4901-B63A-19B0CAF46E4A}" presName="accent_1" presStyleCnt="0"/>
      <dgm:spPr/>
    </dgm:pt>
    <dgm:pt modelId="{444F5E39-C52E-4F5A-B97B-198060D69AAD}" type="pres">
      <dgm:prSet presAssocID="{63FB6C77-AB67-4901-B63A-19B0CAF46E4A}" presName="accentRepeatNode" presStyleLbl="solidFgAcc1" presStyleIdx="0" presStyleCnt="5"/>
      <dgm:spPr/>
    </dgm:pt>
    <dgm:pt modelId="{8BEB1F2B-1C52-4E69-9591-8437F63CC6B1}" type="pres">
      <dgm:prSet presAssocID="{41B4AA37-49EF-494A-9783-A9F91DB2C55B}" presName="text_2" presStyleLbl="node1" presStyleIdx="1" presStyleCnt="5">
        <dgm:presLayoutVars>
          <dgm:bulletEnabled val="1"/>
        </dgm:presLayoutVars>
      </dgm:prSet>
      <dgm:spPr/>
    </dgm:pt>
    <dgm:pt modelId="{55B2A013-006D-40E5-9564-480BE6AE89E3}" type="pres">
      <dgm:prSet presAssocID="{41B4AA37-49EF-494A-9783-A9F91DB2C55B}" presName="accent_2" presStyleCnt="0"/>
      <dgm:spPr/>
    </dgm:pt>
    <dgm:pt modelId="{E08F1408-29FE-4ADD-B6FD-B3D20D39063E}" type="pres">
      <dgm:prSet presAssocID="{41B4AA37-49EF-494A-9783-A9F91DB2C55B}" presName="accentRepeatNode" presStyleLbl="solidFgAcc1" presStyleIdx="1" presStyleCnt="5"/>
      <dgm:spPr/>
    </dgm:pt>
    <dgm:pt modelId="{8EEBE040-F275-4221-9B18-3C905B7C7D1C}" type="pres">
      <dgm:prSet presAssocID="{63C106BA-5FB5-419E-AEE2-20B8F9E7F793}" presName="text_3" presStyleLbl="node1" presStyleIdx="2" presStyleCnt="5">
        <dgm:presLayoutVars>
          <dgm:bulletEnabled val="1"/>
        </dgm:presLayoutVars>
      </dgm:prSet>
      <dgm:spPr/>
    </dgm:pt>
    <dgm:pt modelId="{F700598A-C577-4678-A195-DDE870A3BDB5}" type="pres">
      <dgm:prSet presAssocID="{63C106BA-5FB5-419E-AEE2-20B8F9E7F793}" presName="accent_3" presStyleCnt="0"/>
      <dgm:spPr/>
    </dgm:pt>
    <dgm:pt modelId="{B8ECED26-C268-495B-B2B8-71AF231BF141}" type="pres">
      <dgm:prSet presAssocID="{63C106BA-5FB5-419E-AEE2-20B8F9E7F793}" presName="accentRepeatNode" presStyleLbl="solidFgAcc1" presStyleIdx="2" presStyleCnt="5"/>
      <dgm:spPr/>
    </dgm:pt>
    <dgm:pt modelId="{4CAF48AB-0F2D-49E4-AA20-2158CE17B2AD}" type="pres">
      <dgm:prSet presAssocID="{5ABC425D-A04B-452C-9AC8-2780F6E52D63}" presName="text_4" presStyleLbl="node1" presStyleIdx="3" presStyleCnt="5">
        <dgm:presLayoutVars>
          <dgm:bulletEnabled val="1"/>
        </dgm:presLayoutVars>
      </dgm:prSet>
      <dgm:spPr/>
    </dgm:pt>
    <dgm:pt modelId="{DE60DF46-3FB5-4191-8717-C0981C80727D}" type="pres">
      <dgm:prSet presAssocID="{5ABC425D-A04B-452C-9AC8-2780F6E52D63}" presName="accent_4" presStyleCnt="0"/>
      <dgm:spPr/>
    </dgm:pt>
    <dgm:pt modelId="{E735F6CD-3393-4C7E-907F-D67B2989F4DD}" type="pres">
      <dgm:prSet presAssocID="{5ABC425D-A04B-452C-9AC8-2780F6E52D63}" presName="accentRepeatNode" presStyleLbl="solidFgAcc1" presStyleIdx="3" presStyleCnt="5"/>
      <dgm:spPr/>
    </dgm:pt>
    <dgm:pt modelId="{A7B25D4E-6C29-403E-A161-AB20222D72DA}" type="pres">
      <dgm:prSet presAssocID="{2D25C23C-9D6B-401D-9378-4419128E713A}" presName="text_5" presStyleLbl="node1" presStyleIdx="4" presStyleCnt="5">
        <dgm:presLayoutVars>
          <dgm:bulletEnabled val="1"/>
        </dgm:presLayoutVars>
      </dgm:prSet>
      <dgm:spPr/>
    </dgm:pt>
    <dgm:pt modelId="{38665E1C-952F-49DB-BB6D-9DB75EA9F1B3}" type="pres">
      <dgm:prSet presAssocID="{2D25C23C-9D6B-401D-9378-4419128E713A}" presName="accent_5" presStyleCnt="0"/>
      <dgm:spPr/>
    </dgm:pt>
    <dgm:pt modelId="{CA9E4B97-0A98-49D0-B92D-A071C6D385C3}" type="pres">
      <dgm:prSet presAssocID="{2D25C23C-9D6B-401D-9378-4419128E713A}" presName="accentRepeatNode" presStyleLbl="solidFgAcc1" presStyleIdx="4" presStyleCnt="5"/>
      <dgm:spPr/>
    </dgm:pt>
  </dgm:ptLst>
  <dgm:cxnLst>
    <dgm:cxn modelId="{BF8E7202-8A35-4E26-8EAC-B26911BD78B9}" srcId="{5D9BE967-9423-494B-8A84-54BD0D3E6A68}" destId="{41B4AA37-49EF-494A-9783-A9F91DB2C55B}" srcOrd="1" destOrd="0" parTransId="{C9C85811-A586-490C-B702-1055300D0CCD}" sibTransId="{7D97FBE3-C0B0-4C6D-8A28-5F3226137528}"/>
    <dgm:cxn modelId="{7B5A5111-679A-4870-8519-643B25E4D385}" srcId="{5D9BE967-9423-494B-8A84-54BD0D3E6A68}" destId="{5ABC425D-A04B-452C-9AC8-2780F6E52D63}" srcOrd="3" destOrd="0" parTransId="{0FF3052A-4254-4CD3-94F3-0018D1027EA1}" sibTransId="{DE6D5E20-101C-4AD7-8EF0-1550EAA403D9}"/>
    <dgm:cxn modelId="{7A73E126-E355-422A-ABE4-C996A083E612}" type="presOf" srcId="{50ED2913-757A-431E-BCBA-79179825FA7C}" destId="{ABDE3166-F72F-40E7-8EA0-B3BF98F86FCD}" srcOrd="0" destOrd="0" presId="urn:microsoft.com/office/officeart/2008/layout/VerticalCurvedList"/>
    <dgm:cxn modelId="{9AF93038-FDA5-4B6C-A064-EE8EDBC0E950}" srcId="{5D9BE967-9423-494B-8A84-54BD0D3E6A68}" destId="{63FB6C77-AB67-4901-B63A-19B0CAF46E4A}" srcOrd="0" destOrd="0" parTransId="{37C66291-4086-404A-8DE1-65C6F98E8CC4}" sibTransId="{50ED2913-757A-431E-BCBA-79179825FA7C}"/>
    <dgm:cxn modelId="{4B949D44-C6C6-4A02-A8D0-DE0C937A0AAE}" srcId="{5D9BE967-9423-494B-8A84-54BD0D3E6A68}" destId="{2D25C23C-9D6B-401D-9378-4419128E713A}" srcOrd="4" destOrd="0" parTransId="{25CEA0CE-F4CE-4D2A-A17E-6D95BE6047AB}" sibTransId="{997D2834-263E-45F5-A3D2-D64EA5CC14C5}"/>
    <dgm:cxn modelId="{90460748-89ED-4C7D-8B77-3EA3046DA390}" type="presOf" srcId="{63FB6C77-AB67-4901-B63A-19B0CAF46E4A}" destId="{11675B9B-0DD5-446E-92FF-F96F11ABD602}" srcOrd="0" destOrd="0" presId="urn:microsoft.com/office/officeart/2008/layout/VerticalCurvedList"/>
    <dgm:cxn modelId="{5573594F-3D7C-4920-BC11-42F54F1E07AF}" type="presOf" srcId="{5D9BE967-9423-494B-8A84-54BD0D3E6A68}" destId="{FBBAA8B1-485E-4F15-AC91-360D36C5E1BB}" srcOrd="0" destOrd="0" presId="urn:microsoft.com/office/officeart/2008/layout/VerticalCurvedList"/>
    <dgm:cxn modelId="{80567359-4054-4149-9471-7273A14FD3E5}" type="presOf" srcId="{63C106BA-5FB5-419E-AEE2-20B8F9E7F793}" destId="{8EEBE040-F275-4221-9B18-3C905B7C7D1C}" srcOrd="0" destOrd="0" presId="urn:microsoft.com/office/officeart/2008/layout/VerticalCurvedList"/>
    <dgm:cxn modelId="{D3E11DC0-E3C5-4844-9205-9DE2352A99E4}" srcId="{5D9BE967-9423-494B-8A84-54BD0D3E6A68}" destId="{63C106BA-5FB5-419E-AEE2-20B8F9E7F793}" srcOrd="2" destOrd="0" parTransId="{96EE6B45-547E-488A-BFFB-FC19DF84AA52}" sibTransId="{1007D686-E1B7-45C3-A614-3070E686A107}"/>
    <dgm:cxn modelId="{4DCFB3C8-CFB5-4734-B428-5351668983D9}" type="presOf" srcId="{5ABC425D-A04B-452C-9AC8-2780F6E52D63}" destId="{4CAF48AB-0F2D-49E4-AA20-2158CE17B2AD}" srcOrd="0" destOrd="0" presId="urn:microsoft.com/office/officeart/2008/layout/VerticalCurvedList"/>
    <dgm:cxn modelId="{7F73BBFA-4755-4486-9BC0-550558511BEC}" type="presOf" srcId="{2D25C23C-9D6B-401D-9378-4419128E713A}" destId="{A7B25D4E-6C29-403E-A161-AB20222D72DA}" srcOrd="0" destOrd="0" presId="urn:microsoft.com/office/officeart/2008/layout/VerticalCurvedList"/>
    <dgm:cxn modelId="{B5FA01FB-7569-496C-B9D0-EDE5555055F1}" type="presOf" srcId="{41B4AA37-49EF-494A-9783-A9F91DB2C55B}" destId="{8BEB1F2B-1C52-4E69-9591-8437F63CC6B1}" srcOrd="0" destOrd="0" presId="urn:microsoft.com/office/officeart/2008/layout/VerticalCurvedList"/>
    <dgm:cxn modelId="{E5E21BC7-B624-4778-8AC9-96F5053F0FCA}" type="presParOf" srcId="{FBBAA8B1-485E-4F15-AC91-360D36C5E1BB}" destId="{D2606255-22A3-4782-8E9D-8942EACDB96C}" srcOrd="0" destOrd="0" presId="urn:microsoft.com/office/officeart/2008/layout/VerticalCurvedList"/>
    <dgm:cxn modelId="{635E7E6D-B7F0-4882-8D99-B8F9D5640BCA}" type="presParOf" srcId="{D2606255-22A3-4782-8E9D-8942EACDB96C}" destId="{F502C5CC-5F9D-4968-96D2-9DA6007BAA6D}" srcOrd="0" destOrd="0" presId="urn:microsoft.com/office/officeart/2008/layout/VerticalCurvedList"/>
    <dgm:cxn modelId="{937E79DA-DEC2-4EBC-B0C1-F63D34ABCBC3}" type="presParOf" srcId="{F502C5CC-5F9D-4968-96D2-9DA6007BAA6D}" destId="{E6CA010F-73A4-4EAE-AD90-51754584B8C3}" srcOrd="0" destOrd="0" presId="urn:microsoft.com/office/officeart/2008/layout/VerticalCurvedList"/>
    <dgm:cxn modelId="{48220C0B-FF83-48E3-9FF1-B66C5B8F7EBC}" type="presParOf" srcId="{F502C5CC-5F9D-4968-96D2-9DA6007BAA6D}" destId="{ABDE3166-F72F-40E7-8EA0-B3BF98F86FCD}" srcOrd="1" destOrd="0" presId="urn:microsoft.com/office/officeart/2008/layout/VerticalCurvedList"/>
    <dgm:cxn modelId="{47C80032-D0B4-44A3-BE8A-7DF6344092E1}" type="presParOf" srcId="{F502C5CC-5F9D-4968-96D2-9DA6007BAA6D}" destId="{0692A8DE-5BF0-4F61-BF3B-D78FE86E129D}" srcOrd="2" destOrd="0" presId="urn:microsoft.com/office/officeart/2008/layout/VerticalCurvedList"/>
    <dgm:cxn modelId="{E96071A2-4328-4C88-904F-09B68AF8E309}" type="presParOf" srcId="{F502C5CC-5F9D-4968-96D2-9DA6007BAA6D}" destId="{381894FF-BB65-4A15-8B7D-E0813F161837}" srcOrd="3" destOrd="0" presId="urn:microsoft.com/office/officeart/2008/layout/VerticalCurvedList"/>
    <dgm:cxn modelId="{A299DB9A-85CE-4D59-94ED-A4D85CA990D3}" type="presParOf" srcId="{D2606255-22A3-4782-8E9D-8942EACDB96C}" destId="{11675B9B-0DD5-446E-92FF-F96F11ABD602}" srcOrd="1" destOrd="0" presId="urn:microsoft.com/office/officeart/2008/layout/VerticalCurvedList"/>
    <dgm:cxn modelId="{F916139A-359F-41E3-9FDA-CBC0D71CDFD1}" type="presParOf" srcId="{D2606255-22A3-4782-8E9D-8942EACDB96C}" destId="{F01A800F-4E22-4618-8326-A87006C5BDE0}" srcOrd="2" destOrd="0" presId="urn:microsoft.com/office/officeart/2008/layout/VerticalCurvedList"/>
    <dgm:cxn modelId="{56A8979A-955D-4BFF-B209-70E27D7033B5}" type="presParOf" srcId="{F01A800F-4E22-4618-8326-A87006C5BDE0}" destId="{444F5E39-C52E-4F5A-B97B-198060D69AAD}" srcOrd="0" destOrd="0" presId="urn:microsoft.com/office/officeart/2008/layout/VerticalCurvedList"/>
    <dgm:cxn modelId="{92A3BA61-4243-44B2-9BC1-73A13FFCAAD7}" type="presParOf" srcId="{D2606255-22A3-4782-8E9D-8942EACDB96C}" destId="{8BEB1F2B-1C52-4E69-9591-8437F63CC6B1}" srcOrd="3" destOrd="0" presId="urn:microsoft.com/office/officeart/2008/layout/VerticalCurvedList"/>
    <dgm:cxn modelId="{B6AEB4A7-B086-4D3A-AE43-C612E87F5D99}" type="presParOf" srcId="{D2606255-22A3-4782-8E9D-8942EACDB96C}" destId="{55B2A013-006D-40E5-9564-480BE6AE89E3}" srcOrd="4" destOrd="0" presId="urn:microsoft.com/office/officeart/2008/layout/VerticalCurvedList"/>
    <dgm:cxn modelId="{C89AF7A9-365B-4F42-906A-7BB9814C84B5}" type="presParOf" srcId="{55B2A013-006D-40E5-9564-480BE6AE89E3}" destId="{E08F1408-29FE-4ADD-B6FD-B3D20D39063E}" srcOrd="0" destOrd="0" presId="urn:microsoft.com/office/officeart/2008/layout/VerticalCurvedList"/>
    <dgm:cxn modelId="{E24EF18E-DA83-49E6-AB93-A99ADFA16CB3}" type="presParOf" srcId="{D2606255-22A3-4782-8E9D-8942EACDB96C}" destId="{8EEBE040-F275-4221-9B18-3C905B7C7D1C}" srcOrd="5" destOrd="0" presId="urn:microsoft.com/office/officeart/2008/layout/VerticalCurvedList"/>
    <dgm:cxn modelId="{4F91521E-873E-4A75-8F6C-928BCA06562B}" type="presParOf" srcId="{D2606255-22A3-4782-8E9D-8942EACDB96C}" destId="{F700598A-C577-4678-A195-DDE870A3BDB5}" srcOrd="6" destOrd="0" presId="urn:microsoft.com/office/officeart/2008/layout/VerticalCurvedList"/>
    <dgm:cxn modelId="{08B850E3-C2EB-41BD-98CD-CB1CA3D8C4D5}" type="presParOf" srcId="{F700598A-C577-4678-A195-DDE870A3BDB5}" destId="{B8ECED26-C268-495B-B2B8-71AF231BF141}" srcOrd="0" destOrd="0" presId="urn:microsoft.com/office/officeart/2008/layout/VerticalCurvedList"/>
    <dgm:cxn modelId="{C52F77D6-0187-4957-98F5-2301EF41355A}" type="presParOf" srcId="{D2606255-22A3-4782-8E9D-8942EACDB96C}" destId="{4CAF48AB-0F2D-49E4-AA20-2158CE17B2AD}" srcOrd="7" destOrd="0" presId="urn:microsoft.com/office/officeart/2008/layout/VerticalCurvedList"/>
    <dgm:cxn modelId="{FF227C03-71B0-44B7-A84F-1C0DA3F022F1}" type="presParOf" srcId="{D2606255-22A3-4782-8E9D-8942EACDB96C}" destId="{DE60DF46-3FB5-4191-8717-C0981C80727D}" srcOrd="8" destOrd="0" presId="urn:microsoft.com/office/officeart/2008/layout/VerticalCurvedList"/>
    <dgm:cxn modelId="{40197493-31F8-4B80-8789-8B1ECB0E05C1}" type="presParOf" srcId="{DE60DF46-3FB5-4191-8717-C0981C80727D}" destId="{E735F6CD-3393-4C7E-907F-D67B2989F4DD}" srcOrd="0" destOrd="0" presId="urn:microsoft.com/office/officeart/2008/layout/VerticalCurvedList"/>
    <dgm:cxn modelId="{6B0AEE5B-962F-41CD-9F0E-B086644B479A}" type="presParOf" srcId="{D2606255-22A3-4782-8E9D-8942EACDB96C}" destId="{A7B25D4E-6C29-403E-A161-AB20222D72DA}" srcOrd="9" destOrd="0" presId="urn:microsoft.com/office/officeart/2008/layout/VerticalCurvedList"/>
    <dgm:cxn modelId="{C86EFA0B-687C-4EC2-8F42-2F7642DC0BD8}" type="presParOf" srcId="{D2606255-22A3-4782-8E9D-8942EACDB96C}" destId="{38665E1C-952F-49DB-BB6D-9DB75EA9F1B3}" srcOrd="10" destOrd="0" presId="urn:microsoft.com/office/officeart/2008/layout/VerticalCurvedList"/>
    <dgm:cxn modelId="{D6FEA642-2247-4AA7-87A8-D6A95646ECFB}" type="presParOf" srcId="{38665E1C-952F-49DB-BB6D-9DB75EA9F1B3}" destId="{CA9E4B97-0A98-49D0-B92D-A071C6D385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E3166-F72F-40E7-8EA0-B3BF98F86FC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675B9B-0DD5-446E-92FF-F96F11ABD602}">
      <dsp:nvSpPr>
        <dsp:cNvPr id="0" name=""/>
        <dsp:cNvSpPr/>
      </dsp:nvSpPr>
      <dsp:spPr>
        <a:xfrm>
          <a:off x="384538" y="253918"/>
          <a:ext cx="6238166" cy="5081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2600"/>
            <a:buFont typeface="+mj-lt"/>
            <a:buNone/>
          </a:pPr>
          <a:r>
            <a:rPr lang="en-US" sz="2700" kern="1200"/>
            <a:t>Too many subcompetencies</a:t>
          </a:r>
        </a:p>
      </dsp:txBody>
      <dsp:txXfrm>
        <a:off x="384538" y="253918"/>
        <a:ext cx="6238166" cy="508162"/>
      </dsp:txXfrm>
    </dsp:sp>
    <dsp:sp modelId="{444F5E39-C52E-4F5A-B97B-198060D69AAD}">
      <dsp:nvSpPr>
        <dsp:cNvPr id="0" name=""/>
        <dsp:cNvSpPr/>
      </dsp:nvSpPr>
      <dsp:spPr>
        <a:xfrm>
          <a:off x="66936" y="190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EB1F2B-1C52-4E69-9591-8437F63CC6B1}">
      <dsp:nvSpPr>
        <dsp:cNvPr id="0" name=""/>
        <dsp:cNvSpPr/>
      </dsp:nvSpPr>
      <dsp:spPr>
        <a:xfrm>
          <a:off x="748672" y="1015918"/>
          <a:ext cx="5874031" cy="5081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Language too complex</a:t>
          </a:r>
          <a:endParaRPr lang="en-US" sz="2700" kern="1200" dirty="0"/>
        </a:p>
      </dsp:txBody>
      <dsp:txXfrm>
        <a:off x="748672" y="1015918"/>
        <a:ext cx="5874031" cy="508162"/>
      </dsp:txXfrm>
    </dsp:sp>
    <dsp:sp modelId="{E08F1408-29FE-4ADD-B6FD-B3D20D39063E}">
      <dsp:nvSpPr>
        <dsp:cNvPr id="0" name=""/>
        <dsp:cNvSpPr/>
      </dsp:nvSpPr>
      <dsp:spPr>
        <a:xfrm>
          <a:off x="431071" y="952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BE040-F275-4221-9B18-3C905B7C7D1C}">
      <dsp:nvSpPr>
        <dsp:cNvPr id="0" name=""/>
        <dsp:cNvSpPr/>
      </dsp:nvSpPr>
      <dsp:spPr>
        <a:xfrm>
          <a:off x="860432" y="1777918"/>
          <a:ext cx="5762271" cy="5081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Too much in each milestones set</a:t>
          </a:r>
          <a:endParaRPr lang="en-US" sz="2700" kern="1200" dirty="0"/>
        </a:p>
      </dsp:txBody>
      <dsp:txXfrm>
        <a:off x="860432" y="1777918"/>
        <a:ext cx="5762271" cy="508162"/>
      </dsp:txXfrm>
    </dsp:sp>
    <dsp:sp modelId="{B8ECED26-C268-495B-B2B8-71AF231BF141}">
      <dsp:nvSpPr>
        <dsp:cNvPr id="0" name=""/>
        <dsp:cNvSpPr/>
      </dsp:nvSpPr>
      <dsp:spPr>
        <a:xfrm>
          <a:off x="542831" y="1714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F48AB-0F2D-49E4-AA20-2158CE17B2AD}">
      <dsp:nvSpPr>
        <dsp:cNvPr id="0" name=""/>
        <dsp:cNvSpPr/>
      </dsp:nvSpPr>
      <dsp:spPr>
        <a:xfrm>
          <a:off x="748672" y="2539918"/>
          <a:ext cx="5874031" cy="5081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More people want to participate</a:t>
          </a:r>
          <a:endParaRPr lang="en-US" sz="2700" kern="1200" dirty="0"/>
        </a:p>
      </dsp:txBody>
      <dsp:txXfrm>
        <a:off x="748672" y="2539918"/>
        <a:ext cx="5874031" cy="508162"/>
      </dsp:txXfrm>
    </dsp:sp>
    <dsp:sp modelId="{E735F6CD-3393-4C7E-907F-D67B2989F4DD}">
      <dsp:nvSpPr>
        <dsp:cNvPr id="0" name=""/>
        <dsp:cNvSpPr/>
      </dsp:nvSpPr>
      <dsp:spPr>
        <a:xfrm>
          <a:off x="431071" y="2476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B25D4E-6C29-403E-A161-AB20222D72DA}">
      <dsp:nvSpPr>
        <dsp:cNvPr id="0" name=""/>
        <dsp:cNvSpPr/>
      </dsp:nvSpPr>
      <dsp:spPr>
        <a:xfrm>
          <a:off x="384538" y="3301918"/>
          <a:ext cx="6238166" cy="5081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354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Validity evidence is available</a:t>
          </a:r>
          <a:endParaRPr lang="en-US" sz="2700" kern="1200" dirty="0"/>
        </a:p>
      </dsp:txBody>
      <dsp:txXfrm>
        <a:off x="384538" y="3301918"/>
        <a:ext cx="6238166" cy="508162"/>
      </dsp:txXfrm>
    </dsp:sp>
    <dsp:sp modelId="{CA9E4B97-0A98-49D0-B92D-A071C6D385C3}">
      <dsp:nvSpPr>
        <dsp:cNvPr id="0" name=""/>
        <dsp:cNvSpPr/>
      </dsp:nvSpPr>
      <dsp:spPr>
        <a:xfrm>
          <a:off x="66936" y="3238398"/>
          <a:ext cx="635203" cy="635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3/19/18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0" dirty="0">
                <a:solidFill>
                  <a:srgbClr val="000000"/>
                </a:solidFill>
                <a:latin typeface="Arial" charset="0"/>
              </a:rPr>
              <a:t>Partners in Medical Education, Inc.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defRPr/>
            </a:pPr>
            <a:fld id="{89F04476-255E-3041-B32A-315F2FF8FE96}" type="slidenum">
              <a:rPr lang="en-US" altLang="en-US" sz="1200" b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>
                <a:defRPr/>
              </a:pPr>
              <a:t>2</a:t>
            </a:fld>
            <a:endParaRPr lang="en-US" altLang="en-US" sz="1200" b="0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1795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05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811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54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28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03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31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fld>
            <a:endParaRPr lang="en-US"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1367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10</a:t>
            </a:fld>
            <a:endParaRPr sz="1200" b="1" i="0" u="none" strike="noStrike" cap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06678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98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23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586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4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14000"/>
              </a:lnSpc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12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mc.org/download/441248/data/institutionalgmeleadershipcompetencies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c/Partnersinmeded" TargetMode="External"/><Relationship Id="rId2" Type="http://schemas.openxmlformats.org/officeDocument/2006/relationships/hyperlink" Target="http://www.linkedin.com/in/tori-hanlon-9b2a3a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png"/><Relationship Id="rId9" Type="http://schemas.openxmlformats.org/officeDocument/2006/relationships/hyperlink" Target="http://www.partnersinmeded.com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2" Type="http://schemas.openxmlformats.org/officeDocument/2006/relationships/hyperlink" Target="mailto:info@PartnersInMed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gme.org/What-We-Do/Initiatives/Clinical-Learning-Environment-Review-CLER/Resources-and-Document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”Ask Partners” Spring Freebie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04" y="4648200"/>
            <a:ext cx="7023196" cy="1041400"/>
          </a:xfrm>
        </p:spPr>
        <p:txBody>
          <a:bodyPr wrap="square" tIns="91440" bIns="91440">
            <a:normAutofit fontScale="25000" lnSpcReduction="20000"/>
          </a:bodyPr>
          <a:lstStyle/>
          <a:p>
            <a:br>
              <a:rPr lang="en-US" sz="7700" b="1" dirty="0"/>
            </a:br>
            <a:br>
              <a:rPr lang="en-US" sz="7700" b="1" dirty="0"/>
            </a:br>
            <a:r>
              <a:rPr lang="en-US" sz="6400" b="1" dirty="0"/>
              <a:t>Heather Peters, M.Ed, Ph.D </a:t>
            </a:r>
            <a:br>
              <a:rPr lang="en-US" sz="6400" b="1" dirty="0"/>
            </a:br>
            <a:br>
              <a:rPr lang="en-US" sz="6400" b="1" dirty="0"/>
            </a:br>
            <a:r>
              <a:rPr lang="en-US" sz="6400" b="1" dirty="0"/>
              <a:t>Christine Redovan, MBA </a:t>
            </a:r>
            <a:br>
              <a:rPr lang="en-US" sz="6400" b="1" dirty="0"/>
            </a:br>
            <a:br>
              <a:rPr lang="en-US" sz="6400" b="1" dirty="0"/>
            </a:br>
            <a:r>
              <a:rPr lang="en-US" sz="6400" b="1" dirty="0"/>
              <a:t>Tori Hanlon, MS, CHCP</a:t>
            </a:r>
          </a:p>
          <a:p>
            <a:r>
              <a:rPr lang="en-US" sz="6400" b="1" dirty="0"/>
              <a:t>Pam Royston, PhD</a:t>
            </a:r>
          </a:p>
          <a:p>
            <a:endParaRPr lang="en-US" sz="6400" b="1" dirty="0"/>
          </a:p>
          <a:p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27731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WHY MILESTONES 2.0?</a:t>
            </a:r>
            <a:endParaRPr sz="30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6158D6-6FC9-4D9E-8CD8-FD74A40117B1}"/>
              </a:ext>
            </a:extLst>
          </p:cNvPr>
          <p:cNvGraphicFramePr/>
          <p:nvPr>
            <p:extLst/>
          </p:nvPr>
        </p:nvGraphicFramePr>
        <p:xfrm>
          <a:off x="1523999" y="1397000"/>
          <a:ext cx="667789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338F0B-2811-A543-9094-AC49EF0F37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3820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Teams.  </a:t>
            </a:r>
            <a:br>
              <a:rPr lang="en-US" dirty="0"/>
            </a:br>
            <a:r>
              <a:rPr lang="en-US" dirty="0"/>
              <a:t>The next hot topic?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Christine Redovan, MBA</a:t>
            </a:r>
          </a:p>
          <a:p>
            <a:r>
              <a:rPr lang="en-US" dirty="0"/>
              <a:t>GME Consultant</a:t>
            </a:r>
          </a:p>
        </p:txBody>
      </p:sp>
    </p:spTree>
    <p:extLst>
      <p:ext uri="{BB962C8B-B14F-4D97-AF65-F5344CB8AC3E}">
        <p14:creationId xmlns:p14="http://schemas.microsoft.com/office/powerpoint/2010/main" val="253399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8058"/>
            <a:ext cx="7886700" cy="4438905"/>
          </a:xfrm>
        </p:spPr>
        <p:txBody>
          <a:bodyPr>
            <a:normAutofit/>
          </a:bodyPr>
          <a:lstStyle/>
          <a:p>
            <a:r>
              <a:rPr lang="en-US" sz="4000" dirty="0"/>
              <a:t>Learn about types of teams </a:t>
            </a:r>
          </a:p>
          <a:p>
            <a:r>
              <a:rPr lang="en-US" sz="4000" dirty="0"/>
              <a:t>Discover ideas for GME teams</a:t>
            </a:r>
          </a:p>
          <a:p>
            <a:r>
              <a:rPr lang="en-US" sz="4000" dirty="0"/>
              <a:t>List resources for teams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Based on the ACGME 2018 Annual Educational Conference Presentation </a:t>
            </a:r>
            <a:r>
              <a:rPr lang="en-US" sz="2000" i="1" dirty="0"/>
              <a:t>GME and the Patient Care Dream Team</a:t>
            </a:r>
            <a:r>
              <a:rPr lang="en-US" sz="2000" dirty="0"/>
              <a:t> given by Marjorie Wiggins, DNP, MBA, RN; John Duval, MBA; Catherine Kuhn, MD; and Lakshmana Swamy, MD, MBA.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239" y="284411"/>
            <a:ext cx="6526006" cy="1325563"/>
          </a:xfrm>
        </p:spPr>
        <p:txBody>
          <a:bodyPr/>
          <a:lstStyle/>
          <a:p>
            <a:r>
              <a:rPr lang="en-US" dirty="0"/>
              <a:t>Objectives &amp; Goals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F7BC7-F6FB-5347-A375-6C0AEFDADE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914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785" y="1700112"/>
            <a:ext cx="8119565" cy="46049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dirty="0"/>
              <a:t>A group of people with a full set of complementary skills required to complete a task, job, or project.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Team members </a:t>
            </a:r>
          </a:p>
          <a:p>
            <a:pPr marL="514350" indent="-514350">
              <a:buAutoNum type="arabicParenBoth"/>
            </a:pPr>
            <a:r>
              <a:rPr lang="en-US" sz="3600" dirty="0"/>
              <a:t>operate with a high degree of interdependence, </a:t>
            </a:r>
          </a:p>
          <a:p>
            <a:pPr marL="514350" indent="-514350">
              <a:buAutoNum type="arabicParenBoth"/>
            </a:pPr>
            <a:r>
              <a:rPr lang="en-US" sz="3600" dirty="0"/>
              <a:t>share authority and responsibility for self-management,</a:t>
            </a:r>
          </a:p>
          <a:p>
            <a:pPr marL="514350" indent="-514350">
              <a:buAutoNum type="arabicParenBoth"/>
            </a:pPr>
            <a:r>
              <a:rPr lang="en-US" sz="3600" dirty="0"/>
              <a:t>are accountable for the collective performance, and</a:t>
            </a:r>
          </a:p>
          <a:p>
            <a:pPr marL="514350" indent="-514350">
              <a:buAutoNum type="arabicParenBoth"/>
            </a:pPr>
            <a:r>
              <a:rPr lang="en-US" sz="3600" dirty="0"/>
              <a:t>work toward a common goal and shared rewards(s).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 team becomes more than just a collection of people when a strong sense of mutual commitment creates synergy, thus generating performance greater than the sum of the performance of its individual members.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sz="1900" dirty="0"/>
              <a:t>Source: http://www.businessdictionary.com/definition/team.html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Team?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6E057-5FAE-F74A-A620-B2D439C4FB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2288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Episodic – airplane crew, code blue</a:t>
            </a:r>
          </a:p>
          <a:p>
            <a:r>
              <a:rPr lang="en-US" dirty="0"/>
              <a:t>Long term – football team, clinical department</a:t>
            </a:r>
          </a:p>
          <a:p>
            <a:r>
              <a:rPr lang="en-US" dirty="0"/>
              <a:t>Partnership – interdisciplinary/interprofessional, patient care team</a:t>
            </a:r>
          </a:p>
          <a:p>
            <a:r>
              <a:rPr lang="en-US" dirty="0"/>
              <a:t>Concept of teaming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in Medicine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F2E68-C847-274D-8370-8DC024242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7" name="Picture 6" descr="New%20Clip%20art/nurse_team_high_five_800_clr_8459.png">
            <a:extLst>
              <a:ext uri="{FF2B5EF4-FFF2-40B4-BE49-F238E27FC236}">
                <a16:creationId xmlns:a16="http://schemas.microsoft.com/office/drawing/2014/main" id="{3EDBF644-482B-254A-83D7-5BBD0DA9273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31" y="3368358"/>
            <a:ext cx="2808605" cy="2808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1537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37117"/>
            <a:ext cx="7886700" cy="443890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Trust</a:t>
            </a:r>
          </a:p>
          <a:p>
            <a:r>
              <a:rPr lang="en-US" dirty="0"/>
              <a:t>Common Purpose</a:t>
            </a:r>
          </a:p>
          <a:p>
            <a:r>
              <a:rPr lang="en-US" dirty="0"/>
              <a:t>Strength</a:t>
            </a:r>
          </a:p>
          <a:p>
            <a:r>
              <a:rPr lang="en-US" dirty="0"/>
              <a:t>Intentional</a:t>
            </a:r>
          </a:p>
          <a:p>
            <a:r>
              <a:rPr lang="en-US" dirty="0"/>
              <a:t>Complex</a:t>
            </a:r>
          </a:p>
          <a:p>
            <a:r>
              <a:rPr lang="en-US" dirty="0"/>
              <a:t>Adaptable</a:t>
            </a:r>
          </a:p>
          <a:p>
            <a:r>
              <a:rPr lang="en-US" dirty="0"/>
              <a:t>Functional</a:t>
            </a:r>
          </a:p>
          <a:p>
            <a:r>
              <a:rPr lang="en-US" dirty="0"/>
              <a:t>Cohesive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Teams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7FE7C-3C16-1949-B0C8-777D5AC7D2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B6BB7C-19C6-7F47-B332-ED0A902B40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64" y="3611301"/>
            <a:ext cx="3649571" cy="23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0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88529"/>
            <a:ext cx="7886700" cy="4438905"/>
          </a:xfrm>
        </p:spPr>
        <p:txBody>
          <a:bodyPr/>
          <a:lstStyle/>
          <a:p>
            <a:r>
              <a:rPr lang="en-US" dirty="0"/>
              <a:t>Value of GME</a:t>
            </a:r>
          </a:p>
          <a:p>
            <a:r>
              <a:rPr lang="en-US" dirty="0"/>
              <a:t>Peer-2-Peer Project (Dr. Kuhn)</a:t>
            </a:r>
          </a:p>
          <a:p>
            <a:r>
              <a:rPr lang="en-US" dirty="0"/>
              <a:t>SBAR </a:t>
            </a:r>
          </a:p>
          <a:p>
            <a:r>
              <a:rPr lang="en-US" dirty="0"/>
              <a:t>Intentional design</a:t>
            </a:r>
          </a:p>
          <a:p>
            <a:r>
              <a:rPr lang="en-US" dirty="0"/>
              <a:t>GMEC </a:t>
            </a:r>
          </a:p>
          <a:p>
            <a:r>
              <a:rPr lang="en-US" dirty="0"/>
              <a:t>Shadowing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Shared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DDF8C-1D33-E346-ACB1-21303D79DA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" name="Picture 6" descr="http://thumbs.dreamstime.com/x/3d-small-people-there-idea-18266991.jpg">
            <a:extLst>
              <a:ext uri="{FF2B5EF4-FFF2-40B4-BE49-F238E27FC236}">
                <a16:creationId xmlns:a16="http://schemas.microsoft.com/office/drawing/2014/main" id="{02562772-389A-574B-9F11-80B35ABAF88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85"/>
          <a:stretch/>
        </p:blipFill>
        <p:spPr bwMode="auto">
          <a:xfrm>
            <a:off x="5960963" y="3252486"/>
            <a:ext cx="2554388" cy="27630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8882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738058"/>
            <a:ext cx="5193416" cy="4438905"/>
          </a:xfrm>
        </p:spPr>
        <p:txBody>
          <a:bodyPr/>
          <a:lstStyle/>
          <a:p>
            <a:r>
              <a:rPr lang="en-US" dirty="0"/>
              <a:t>ACGME</a:t>
            </a:r>
          </a:p>
          <a:p>
            <a:r>
              <a:rPr lang="en-US" dirty="0"/>
              <a:t>PEC</a:t>
            </a:r>
          </a:p>
          <a:p>
            <a:r>
              <a:rPr lang="en-US" dirty="0"/>
              <a:t>CCC</a:t>
            </a:r>
          </a:p>
          <a:p>
            <a:r>
              <a:rPr lang="en-US" dirty="0"/>
              <a:t>APE</a:t>
            </a:r>
          </a:p>
          <a:p>
            <a:r>
              <a:rPr lang="en-US" dirty="0"/>
              <a:t>CLER</a:t>
            </a:r>
          </a:p>
          <a:p>
            <a:r>
              <a:rPr lang="en-US" dirty="0"/>
              <a:t>Self-Study</a:t>
            </a:r>
          </a:p>
          <a:p>
            <a:r>
              <a:rPr lang="en-US" dirty="0"/>
              <a:t>Proposed CPR – “…in partnership with…”</a:t>
            </a:r>
          </a:p>
          <a:p>
            <a:r>
              <a:rPr lang="en-US" dirty="0"/>
              <a:t>Partners in Medical Education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Teams in GME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7529D-1C78-7744-A5B7-5B4DB929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 descr="../../../Volumes/douglas-1/New%20Clip%20art/drawing_business_formula_pc_800_">
            <a:extLst>
              <a:ext uri="{FF2B5EF4-FFF2-40B4-BE49-F238E27FC236}">
                <a16:creationId xmlns:a16="http://schemas.microsoft.com/office/drawing/2014/main" id="{5E60278A-6F65-374A-8C5E-96C6A84E3F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04" y="3468285"/>
            <a:ext cx="3457479" cy="2708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299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Team of Teams: New Rules of Engagement for a Complex World </a:t>
            </a:r>
          </a:p>
          <a:p>
            <a:r>
              <a:rPr lang="en-US" dirty="0"/>
              <a:t>SBAR - ihi.org</a:t>
            </a:r>
          </a:p>
          <a:p>
            <a:r>
              <a:rPr lang="en-US" dirty="0"/>
              <a:t>TeamSTEPPS - ahrq.gov</a:t>
            </a:r>
          </a:p>
          <a:p>
            <a:r>
              <a:rPr lang="en-US" dirty="0"/>
              <a:t>High Reliability - centerfortransforminghealthcare.org</a:t>
            </a:r>
          </a:p>
          <a:p>
            <a:r>
              <a:rPr lang="en-US" i="1" dirty="0"/>
              <a:t>Journal of Graduate Medical Education – </a:t>
            </a:r>
            <a:r>
              <a:rPr lang="en-US" dirty="0"/>
              <a:t>jgme.org</a:t>
            </a:r>
            <a:endParaRPr lang="en-US" i="1" dirty="0"/>
          </a:p>
          <a:p>
            <a:r>
              <a:rPr lang="en-US" dirty="0"/>
              <a:t>Library</a:t>
            </a:r>
          </a:p>
          <a:p>
            <a:r>
              <a:rPr lang="en-US" dirty="0"/>
              <a:t>Your own institution</a:t>
            </a:r>
          </a:p>
          <a:p>
            <a:r>
              <a:rPr lang="en-US" dirty="0"/>
              <a:t>CLER Pathways, Common Program Requirements </a:t>
            </a:r>
            <a:r>
              <a:rPr lang="en-US"/>
              <a:t>– agme.org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2537A-D57C-7F4C-A048-2E820AA773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3850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GME as a Strategic Asset to your Organization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Tori Hanlon, MS, CHCP</a:t>
            </a:r>
          </a:p>
          <a:p>
            <a:r>
              <a:rPr lang="en-US" dirty="0"/>
              <a:t>GME Consultant</a:t>
            </a:r>
          </a:p>
        </p:txBody>
      </p:sp>
    </p:spTree>
    <p:extLst>
      <p:ext uri="{BB962C8B-B14F-4D97-AF65-F5344CB8AC3E}">
        <p14:creationId xmlns:p14="http://schemas.microsoft.com/office/powerpoint/2010/main" val="155509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179" y="203986"/>
            <a:ext cx="6526006" cy="1325563"/>
          </a:xfrm>
        </p:spPr>
        <p:txBody>
          <a:bodyPr/>
          <a:lstStyle/>
          <a:p>
            <a:r>
              <a:rPr lang="en-US" altLang="en-US" dirty="0"/>
              <a:t> Partners Consulting Team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5468" y="3478358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Christine Redovan, MBA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6821669" y="3472416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336750"/>
                </a:solidFill>
                <a:latin typeface="Lucida Bright" pitchFamily="18" charset="0"/>
              </a:rPr>
              <a:t>Pamela Royston</a:t>
            </a: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, Ph.D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1349" y="3830235"/>
            <a:ext cx="202183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>
                <a:latin typeface="Lucida Bright" pitchFamily="18" charset="0"/>
                <a:ea typeface="+mn-ea"/>
                <a:cs typeface="+mn-cs"/>
              </a:rPr>
              <a:t> 15+ years GME Operations, Accreditation and Management success</a:t>
            </a:r>
            <a:br>
              <a:rPr lang="en-US" sz="1000" dirty="0">
                <a:latin typeface="Lucida Bright" pitchFamily="18" charset="0"/>
                <a:ea typeface="+mn-ea"/>
                <a:cs typeface="+mn-cs"/>
              </a:rPr>
            </a:br>
            <a:endParaRPr lang="en-US" sz="1000" dirty="0">
              <a:latin typeface="Lucida Bright" pitchFamily="18" charset="0"/>
              <a:ea typeface="+mn-ea"/>
              <a:cs typeface="+mn-cs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sz="1000" dirty="0">
                <a:latin typeface="Lucida Bright" pitchFamily="18" charset="0"/>
                <a:ea typeface="+mn-ea"/>
                <a:cs typeface="+mn-cs"/>
              </a:rPr>
              <a:t> Focused on continual readiness and offering timely and useful GME resources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pitchFamily="18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56" y="3843339"/>
            <a:ext cx="2034201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GME Director &amp; DIO</a:t>
            </a:r>
          </a:p>
          <a:p>
            <a:pPr marL="171450" indent="-171450">
              <a:buFont typeface="Arial" charset="0"/>
              <a:buChar char="•"/>
            </a:pPr>
            <a:endParaRPr lang="en-US" sz="8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Seasoned speaker at ACGME &amp; sub-specialty national meetings</a:t>
            </a:r>
          </a:p>
          <a:p>
            <a:pPr marL="171450" indent="-171450">
              <a:buFont typeface="Arial" charset="0"/>
              <a:buChar char="•"/>
            </a:pPr>
            <a:endParaRPr lang="en-US" sz="8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 Institutional and Program accreditation experience</a:t>
            </a:r>
          </a:p>
          <a:p>
            <a:pPr marL="171450" indent="-171450">
              <a:buFont typeface="Arial" charset="0"/>
              <a:buChar char="•"/>
            </a:pPr>
            <a:endParaRPr lang="en-US" sz="8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1000" b="1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1000" dirty="0">
                <a:latin typeface="Lucida Bright" charset="0"/>
                <a:ea typeface="Lucida Bright" charset="0"/>
                <a:cs typeface="Lucida Bright" charset="0"/>
              </a:rPr>
              <a:t>3 decades in education; Masters of Education in curriculum &amp; evaluations, PhD concentration in secondary education &amp; adult learning theories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8069" y="3758657"/>
            <a:ext cx="231855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Over 13 years working in Medical Education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Bachelor’s in Health Services Administration</a:t>
            </a:r>
            <a:br>
              <a:rPr lang="en-US" sz="1000" dirty="0">
                <a:latin typeface="Lucida Bright" pitchFamily="18" charset="0"/>
              </a:rPr>
            </a:b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Master’s in Health Administration and Policy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Designated Institutional Official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000" dirty="0">
              <a:latin typeface="Lucida Bright" pitchFamily="18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000" dirty="0">
                <a:latin typeface="Lucida Bright" pitchFamily="18" charset="0"/>
              </a:rPr>
              <a:t>Experienced in GME at a large academic medical center</a:t>
            </a:r>
          </a:p>
          <a:p>
            <a:pPr marL="171450" indent="-171450" algn="ctr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21" y="1575716"/>
            <a:ext cx="1486064" cy="18029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76989" y="3804824"/>
            <a:ext cx="2325373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  <a:defRPr/>
            </a:pPr>
            <a:endParaRPr lang="en-US" sz="1200" dirty="0">
              <a:solidFill>
                <a:srgbClr val="003300"/>
              </a:solidFill>
              <a:latin typeface="Lucida Bright" pitchFamily="18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b="0" dirty="0">
                <a:latin typeface="Lucida Bright" charset="0"/>
                <a:ea typeface="Lucida Bright" charset="0"/>
                <a:cs typeface="Lucida Bright" charset="0"/>
              </a:rPr>
              <a:t> </a:t>
            </a: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GME Director &amp; DIO</a:t>
            </a:r>
          </a:p>
          <a:p>
            <a:pPr marL="171450" indent="-171450">
              <a:buFont typeface="Arial" charset="0"/>
              <a:buChar char="•"/>
            </a:pPr>
            <a:endParaRPr lang="en-US" sz="9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 (GME) program analysis and strategic planning</a:t>
            </a:r>
          </a:p>
          <a:p>
            <a:pPr marL="171450" indent="-171450">
              <a:buFont typeface="Arial" charset="0"/>
              <a:buChar char="•"/>
            </a:pPr>
            <a:endParaRPr lang="en-US" sz="9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 GME Agreements and Contracts</a:t>
            </a:r>
          </a:p>
          <a:p>
            <a:pPr marL="171450" indent="-171450">
              <a:buFont typeface="Arial" charset="0"/>
              <a:buChar char="•"/>
            </a:pPr>
            <a:endParaRPr lang="en-US" sz="9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 Certified MBTI Consultant</a:t>
            </a:r>
          </a:p>
          <a:p>
            <a:pPr marL="171450" indent="-171450">
              <a:buFont typeface="Arial" charset="0"/>
              <a:buChar char="•"/>
            </a:pPr>
            <a:endParaRPr lang="en-US" sz="9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New residency program development – pre-startup through implementation</a:t>
            </a:r>
          </a:p>
          <a:p>
            <a:pPr marL="171450" indent="-171450">
              <a:buFont typeface="Arial" charset="0"/>
              <a:buChar char="•"/>
            </a:pPr>
            <a:endParaRPr lang="en-US" sz="900" dirty="0">
              <a:latin typeface="Lucida Bright" charset="0"/>
              <a:ea typeface="Lucida Bright" charset="0"/>
              <a:cs typeface="Lucida Bright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en-US" sz="900" dirty="0">
                <a:latin typeface="Lucida Bright" charset="0"/>
                <a:ea typeface="Lucida Bright" charset="0"/>
                <a:cs typeface="Lucida Bright" charset="0"/>
              </a:rPr>
              <a:t>GME policy development and integration with HR policy</a:t>
            </a:r>
          </a:p>
          <a:p>
            <a:pPr>
              <a:defRPr/>
            </a:pPr>
            <a:endParaRPr lang="en-US" sz="1400" dirty="0">
              <a:solidFill>
                <a:srgbClr val="003300"/>
              </a:solidFill>
              <a:latin typeface="Lucida Bright" charset="0"/>
              <a:ea typeface="Lucida Bright" charset="0"/>
              <a:cs typeface="Lucida Brigh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348" y="3485202"/>
            <a:ext cx="220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Heather Peters, M.Ed, Ph.D</a:t>
            </a:r>
          </a:p>
          <a:p>
            <a:pPr algn="ctr">
              <a:defRPr/>
            </a:pP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41856" y="3485202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336750"/>
                </a:solidFill>
                <a:latin typeface="Lucida Bright" pitchFamily="18" charset="0"/>
              </a:rPr>
              <a:t>Tori Hanlon, MS, CHCP </a:t>
            </a:r>
            <a:r>
              <a:rPr lang="en-US" sz="1200" b="1" dirty="0">
                <a:solidFill>
                  <a:srgbClr val="336750"/>
                </a:solidFill>
                <a:latin typeface="Lucida Bright" pitchFamily="18" charset="0"/>
              </a:rPr>
              <a:t>GME Consultant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717" y="1642486"/>
            <a:ext cx="1443885" cy="1802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26" y="1626665"/>
            <a:ext cx="1514032" cy="1788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8" y="1654298"/>
            <a:ext cx="1495259" cy="18218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338699-1EF8-954F-B586-69A677B225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80166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/>
              <a:t>Learn how GME leaders are creating value and bridging the gap between GME and their institution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&amp;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4879A-F005-DA41-8AB6-DFBED7FDDB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06106F-0E09-9B44-BE1D-3B7C85CFF0B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30" y="3646202"/>
            <a:ext cx="3844671" cy="231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28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</a:t>
            </a:r>
          </a:p>
          <a:p>
            <a:r>
              <a:rPr lang="en-US" dirty="0"/>
              <a:t>Educator</a:t>
            </a:r>
          </a:p>
          <a:p>
            <a:r>
              <a:rPr lang="en-US" dirty="0"/>
              <a:t>Operator</a:t>
            </a:r>
          </a:p>
          <a:p>
            <a:r>
              <a:rPr lang="en-US" dirty="0"/>
              <a:t>Conceptualizer</a:t>
            </a:r>
          </a:p>
          <a:p>
            <a:r>
              <a:rPr lang="en-US" dirty="0"/>
              <a:t>Advocate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the DIO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8AC5-A07A-B745-9C69-1AC2008ED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8" name="Picture 7" descr="New%20Clip%20art/pick_a_doctor_network_800_clr_15277.png">
            <a:extLst>
              <a:ext uri="{FF2B5EF4-FFF2-40B4-BE49-F238E27FC236}">
                <a16:creationId xmlns:a16="http://schemas.microsoft.com/office/drawing/2014/main" id="{95E5D62F-1AE2-8147-9634-56CB4F3909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88" y="3269620"/>
            <a:ext cx="4527124" cy="2907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57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738313"/>
          <a:ext cx="78867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Competency:  Promoting a Positive &amp; Safe Learning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Advocates </a:t>
                      </a:r>
                      <a:r>
                        <a:rPr lang="en-US" b="0" dirty="0"/>
                        <a:t>for and secures funding for sufficient institutional resources…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Establishes </a:t>
                      </a:r>
                      <a:r>
                        <a:rPr lang="en-US" b="0" dirty="0"/>
                        <a:t>policies &amp; </a:t>
                      </a:r>
                      <a:r>
                        <a:rPr lang="en-US" b="1" dirty="0"/>
                        <a:t>assigns</a:t>
                      </a:r>
                      <a:r>
                        <a:rPr lang="en-US" b="0" dirty="0"/>
                        <a:t> resources to support residents in the work environment…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Facilitates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0" baseline="0" dirty="0"/>
                        <a:t>an integrated approach to addressing the CLER pathways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Defines </a:t>
                      </a:r>
                      <a:r>
                        <a:rPr lang="en-US" b="0" dirty="0"/>
                        <a:t>and </a:t>
                      </a:r>
                      <a:r>
                        <a:rPr lang="en-US" b="1" dirty="0"/>
                        <a:t>implements</a:t>
                      </a:r>
                      <a:r>
                        <a:rPr lang="en-US" b="0" dirty="0"/>
                        <a:t> institutional GME policies and programs that foster an environment of learning…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Advocates</a:t>
                      </a:r>
                      <a:r>
                        <a:rPr lang="en-US" b="1" baseline="0" dirty="0"/>
                        <a:t> </a:t>
                      </a:r>
                      <a:r>
                        <a:rPr lang="en-US" b="0" baseline="0" dirty="0"/>
                        <a:t>for and pursues action to ensure a </a:t>
                      </a:r>
                      <a:r>
                        <a:rPr lang="en-US" b="0" baseline="0" dirty="0" err="1"/>
                        <a:t>nonpunitive</a:t>
                      </a:r>
                      <a:r>
                        <a:rPr lang="en-US" b="0" baseline="0" dirty="0"/>
                        <a:t> environment…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Serves</a:t>
                      </a:r>
                      <a:r>
                        <a:rPr lang="en-US" b="1" baseline="0" dirty="0"/>
                        <a:t> as a resource </a:t>
                      </a:r>
                      <a:r>
                        <a:rPr lang="en-US" b="0" baseline="0" dirty="0"/>
                        <a:t>to residents, programs &amp; others for achieving culture change and innovation to support improvements in the learning environment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 EPA Competency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28650" y="5965490"/>
            <a:ext cx="78867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n-lt"/>
                <a:hlinkClick r:id="rId2"/>
              </a:rPr>
              <a:t>https://www.aamc.org/download/441248/data/institutionalgmeleadershipcompetencies.pdf</a:t>
            </a:r>
            <a:endParaRPr lang="en-US" sz="1200" dirty="0">
              <a:latin typeface="+mn-lt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48B0D-6F6A-9845-9B10-727DEC7074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41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r>
              <a:rPr lang="en-US" dirty="0"/>
              <a:t>Resident/fellow clinical effort &amp; work hours</a:t>
            </a:r>
          </a:p>
          <a:p>
            <a:r>
              <a:rPr lang="en-US" dirty="0"/>
              <a:t>Alumni network</a:t>
            </a:r>
          </a:p>
          <a:p>
            <a:r>
              <a:rPr lang="en-US" dirty="0"/>
              <a:t>Physician recruitment</a:t>
            </a:r>
          </a:p>
          <a:p>
            <a:r>
              <a:rPr lang="en-US" dirty="0"/>
              <a:t>GME funding</a:t>
            </a:r>
          </a:p>
          <a:p>
            <a:r>
              <a:rPr lang="en-US" dirty="0"/>
              <a:t>Academic environment/scholarly activity</a:t>
            </a:r>
          </a:p>
          <a:p>
            <a:r>
              <a:rPr lang="en-US" dirty="0"/>
              <a:t>Attending satisfaction</a:t>
            </a:r>
          </a:p>
          <a:p>
            <a:r>
              <a:rPr lang="en-US" dirty="0"/>
              <a:t>QI/PS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Value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80A8C-F05F-644A-9045-8B1E7147CB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5776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AIR - strategic plan/goals</a:t>
            </a:r>
          </a:p>
          <a:p>
            <a:r>
              <a:rPr lang="en-US" dirty="0"/>
              <a:t>Insert yourself into institutional committees</a:t>
            </a:r>
          </a:p>
          <a:p>
            <a:r>
              <a:rPr lang="en-US" dirty="0"/>
              <a:t>Leverage CLER visits to help align organization’s strategic priorities and GME strategic priorities</a:t>
            </a:r>
          </a:p>
          <a:p>
            <a:r>
              <a:rPr lang="en-US" dirty="0"/>
              <a:t>Put it in numbers ($$$)</a:t>
            </a:r>
          </a:p>
          <a:p>
            <a:r>
              <a:rPr lang="en-US" dirty="0"/>
              <a:t>Resident QIPS workshop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B99D0-A8D9-6945-9898-82E24A999F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7" name="Picture 6" descr="New%20Clip%20art/riding_the_winds_800_clr_13990.png">
            <a:extLst>
              <a:ext uri="{FF2B5EF4-FFF2-40B4-BE49-F238E27FC236}">
                <a16:creationId xmlns:a16="http://schemas.microsoft.com/office/drawing/2014/main" id="{4BF7D30C-C41A-684E-8669-5AB91DF17D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1782"/>
            <a:ext cx="4398010" cy="20612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39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7349" y="1331530"/>
            <a:ext cx="7886700" cy="443890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Twitter… </a:t>
            </a:r>
            <a:r>
              <a:rPr lang="en-US" dirty="0">
                <a:solidFill>
                  <a:srgbClr val="0070C0"/>
                </a:solidFill>
              </a:rPr>
              <a:t>@</a:t>
            </a:r>
            <a:r>
              <a:rPr lang="en-US" dirty="0" err="1">
                <a:solidFill>
                  <a:srgbClr val="0070C0"/>
                </a:solidFill>
              </a:rPr>
              <a:t>gmeTori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err="1"/>
              <a:t>Linkedin</a:t>
            </a:r>
            <a:r>
              <a:rPr lang="en-US" dirty="0"/>
              <a:t>… </a:t>
            </a:r>
            <a:r>
              <a:rPr lang="en-US" dirty="0">
                <a:hlinkClick r:id="rId2"/>
              </a:rPr>
              <a:t>www.linkedin.com/in/tori-hanlon-9b2a3a6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YouTube… </a:t>
            </a:r>
            <a:r>
              <a:rPr lang="en-US" u="sng" dirty="0">
                <a:hlinkClick r:id="rId3"/>
              </a:rPr>
              <a:t>www.youtube.com/c/Partnersinmeded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Me…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Presented by Partners in Medical Education, Inc. 2018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C4BB8-F6FE-6944-9B9D-494BA4120A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7" name="Picture 6" descr="../../../../Volumes/douglas/how%20to%20access%20your%20on-demand/clip">
            <a:extLst>
              <a:ext uri="{FF2B5EF4-FFF2-40B4-BE49-F238E27FC236}">
                <a16:creationId xmlns:a16="http://schemas.microsoft.com/office/drawing/2014/main" id="{7F14F8AF-35DD-2447-A22D-B8BD63F142B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648" y="4357247"/>
            <a:ext cx="2125401" cy="20758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992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*CPR - revived!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Pam Royston, PhD</a:t>
            </a:r>
          </a:p>
          <a:p>
            <a:r>
              <a:rPr lang="en-US" dirty="0"/>
              <a:t>GME Consultant</a:t>
            </a:r>
          </a:p>
          <a:p>
            <a:r>
              <a:rPr lang="en-US" dirty="0"/>
              <a:t>DIO/DME</a:t>
            </a:r>
          </a:p>
        </p:txBody>
      </p:sp>
    </p:spTree>
    <p:extLst>
      <p:ext uri="{BB962C8B-B14F-4D97-AF65-F5344CB8AC3E}">
        <p14:creationId xmlns:p14="http://schemas.microsoft.com/office/powerpoint/2010/main" val="1615226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AD018-E2E6-4780-B4DF-DD61B2D9F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Six Sections</a:t>
            </a:r>
          </a:p>
          <a:p>
            <a:pPr marL="571500" indent="-571500">
              <a:buAutoNum type="romanUcPeriod"/>
            </a:pPr>
            <a:r>
              <a:rPr lang="en-US" dirty="0"/>
              <a:t>Institutions</a:t>
            </a:r>
          </a:p>
          <a:p>
            <a:pPr marL="571500" indent="-571500">
              <a:buAutoNum type="romanUcPeriod"/>
            </a:pPr>
            <a:r>
              <a:rPr lang="en-US" dirty="0"/>
              <a:t>Program Personnel and Resources</a:t>
            </a:r>
          </a:p>
          <a:p>
            <a:pPr marL="571500" indent="-571500">
              <a:buAutoNum type="romanUcPeriod"/>
            </a:pPr>
            <a:r>
              <a:rPr lang="en-US" dirty="0"/>
              <a:t>Resident Appointments</a:t>
            </a:r>
          </a:p>
          <a:p>
            <a:pPr marL="571500" indent="-571500">
              <a:buAutoNum type="romanUcPeriod"/>
            </a:pPr>
            <a:r>
              <a:rPr lang="en-US" dirty="0"/>
              <a:t>Educational Program</a:t>
            </a:r>
          </a:p>
          <a:p>
            <a:pPr marL="571500" indent="-571500">
              <a:buAutoNum type="romanUcPeriod"/>
            </a:pPr>
            <a:r>
              <a:rPr lang="en-US" dirty="0"/>
              <a:t>Evaluation</a:t>
            </a:r>
          </a:p>
          <a:p>
            <a:pPr marL="571500" indent="-571500">
              <a:buAutoNum type="romanUcPeriod"/>
            </a:pPr>
            <a:r>
              <a:rPr lang="en-US" dirty="0"/>
              <a:t>The Learning and Working Environment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CFB4B-3CB1-4DB6-BB88-64BC0CA32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Program Requirements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13E37-9FC8-BF4A-AAE6-8AF2ECD19D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7695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EB8AE2-EA29-4ED6-BD61-985818ED8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words in italics are statements of philosophy, background and intent.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60A765-FA6E-43CD-9B36-501D4146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I – 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3345E6-27F3-4C2B-AB65-4325CB37C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05F313-9970-43FB-A1FB-5F21795B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" y="3060489"/>
            <a:ext cx="6886575" cy="179404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F6EE9-8B9C-844D-A5F9-7E84DCDDD2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47584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55DC4-B87C-45CB-9470-7A8A1D312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indent="-914400">
              <a:buNone/>
            </a:pPr>
            <a:r>
              <a:rPr lang="en-US" dirty="0"/>
              <a:t>I.B.2.	Program Letters of Agreement</a:t>
            </a:r>
          </a:p>
          <a:p>
            <a:pPr marL="914400" indent="-914400">
              <a:lnSpc>
                <a:spcPct val="114000"/>
              </a:lnSpc>
              <a:buNone/>
            </a:pPr>
            <a:r>
              <a:rPr lang="en-US" dirty="0"/>
              <a:t>I.B.3  Program Director must have at least three years of </a:t>
            </a:r>
            <a:r>
              <a:rPr lang="en-US" u="sng" dirty="0"/>
              <a:t>documented </a:t>
            </a:r>
            <a:r>
              <a:rPr lang="en-US" dirty="0"/>
              <a:t>educational and/or administrative experience</a:t>
            </a:r>
            <a:endParaRPr lang="en-US" u="sng" dirty="0"/>
          </a:p>
          <a:p>
            <a:pPr marL="0" indent="0">
              <a:lnSpc>
                <a:spcPct val="114000"/>
              </a:lnSpc>
              <a:buNone/>
            </a:pPr>
            <a:r>
              <a:rPr lang="en-US" dirty="0"/>
              <a:t>I.C. Diverse Workforce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dirty="0"/>
              <a:t>I.D  Resources</a:t>
            </a:r>
          </a:p>
          <a:p>
            <a:pPr marL="457200" lvl="1" indent="0">
              <a:lnSpc>
                <a:spcPct val="114000"/>
              </a:lnSpc>
              <a:buNone/>
            </a:pPr>
            <a:endParaRPr lang="en-US" dirty="0"/>
          </a:p>
          <a:p>
            <a:pPr lvl="1">
              <a:lnSpc>
                <a:spcPct val="114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6D1F9-D392-4B20-B93A-877E85A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Section 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D8A0C-BE91-4015-8D6A-C3A3A4C3B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87052-D69E-F84A-9FF6-2A93470EC3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7" name="irc_mi" descr="https://formazione.cripionieri.it/graphics/imgs/sys/omino_firma.jpg">
            <a:extLst>
              <a:ext uri="{FF2B5EF4-FFF2-40B4-BE49-F238E27FC236}">
                <a16:creationId xmlns:a16="http://schemas.microsoft.com/office/drawing/2014/main" id="{CA6F339B-A9AB-AA49-83FF-C6C2EC05CE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04" y="3515454"/>
            <a:ext cx="2658560" cy="266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744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716042"/>
            <a:ext cx="5263034" cy="2387600"/>
          </a:xfrm>
        </p:spPr>
        <p:txBody>
          <a:bodyPr>
            <a:normAutofit/>
          </a:bodyPr>
          <a:lstStyle/>
          <a:p>
            <a:r>
              <a:rPr lang="en-US" dirty="0"/>
              <a:t>CLER, Sponsoring Institution 2025 and Milestones 2.0</a:t>
            </a:r>
            <a:br>
              <a:rPr lang="en-US" dirty="0"/>
            </a:br>
            <a:endParaRPr lang="en-US" sz="3100" b="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513054"/>
            <a:ext cx="7245398" cy="1116242"/>
          </a:xfrm>
        </p:spPr>
        <p:txBody>
          <a:bodyPr>
            <a:normAutofit fontScale="92500" lnSpcReduction="20000"/>
          </a:bodyPr>
          <a:lstStyle/>
          <a:p>
            <a:endParaRPr lang="en-US" sz="2400" dirty="0"/>
          </a:p>
          <a:p>
            <a:r>
              <a:rPr lang="en-US" sz="2400" dirty="0"/>
              <a:t>Heather Peters, M.Ed, Ph.D</a:t>
            </a:r>
          </a:p>
          <a:p>
            <a:r>
              <a:rPr lang="en-US" sz="2400" dirty="0"/>
              <a:t>DIO &amp; GME Consultant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60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155DC4-B87C-45CB-9470-7A8A1D312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None/>
            </a:pPr>
            <a:r>
              <a:rPr lang="en-US" dirty="0"/>
              <a:t>II.A.2.	Minimum program director support 20% FTE of non-clinical time</a:t>
            </a:r>
          </a:p>
          <a:p>
            <a:pPr marL="914400" indent="-914400">
              <a:lnSpc>
                <a:spcPct val="114000"/>
              </a:lnSpc>
              <a:buNone/>
            </a:pPr>
            <a:r>
              <a:rPr lang="en-US" dirty="0"/>
              <a:t>II.A.3  Program Director 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must have at least three years of </a:t>
            </a:r>
            <a:r>
              <a:rPr lang="en-US" u="sng" dirty="0"/>
              <a:t>documented </a:t>
            </a:r>
            <a:r>
              <a:rPr lang="en-US" dirty="0"/>
              <a:t>educational and/or administrative experience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Responsibilities include a curriculum addressing community needs and health disparities</a:t>
            </a:r>
          </a:p>
          <a:p>
            <a:pPr lvl="1">
              <a:lnSpc>
                <a:spcPct val="114000"/>
              </a:lnSpc>
            </a:pPr>
            <a:r>
              <a:rPr lang="en-US" dirty="0"/>
              <a:t>Verification of residency education within 30 days of program completion</a:t>
            </a:r>
          </a:p>
          <a:p>
            <a:pPr marL="0" indent="0">
              <a:lnSpc>
                <a:spcPct val="114000"/>
              </a:lnSpc>
              <a:buNone/>
            </a:pPr>
            <a:endParaRPr lang="en-US" dirty="0"/>
          </a:p>
          <a:p>
            <a:pPr marL="0" indent="0">
              <a:lnSpc>
                <a:spcPct val="114000"/>
              </a:lnSpc>
              <a:buNone/>
            </a:pPr>
            <a:endParaRPr lang="en-US" dirty="0"/>
          </a:p>
          <a:p>
            <a:pPr lvl="1">
              <a:lnSpc>
                <a:spcPct val="114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6D1F9-D392-4B20-B93A-877E85A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Section II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6D8A0C-BE91-4015-8D6A-C3A3A4C3B7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21ECE-5625-AE45-8ED1-84E5BE7A1E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4980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8DD5BD-ECD8-4EC4-827C-C0CD52C75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II.B.  Faculty (Residency Version)</a:t>
            </a:r>
          </a:p>
          <a:p>
            <a:pPr lvl="1"/>
            <a:r>
              <a:rPr lang="en-US" dirty="0"/>
              <a:t>Formal faculty development </a:t>
            </a:r>
          </a:p>
          <a:p>
            <a:pPr lvl="1"/>
            <a:r>
              <a:rPr lang="en-US" dirty="0"/>
              <a:t>Core Faculty defined on role and not number of hours</a:t>
            </a:r>
          </a:p>
          <a:p>
            <a:pPr lvl="1"/>
            <a:r>
              <a:rPr lang="en-US" dirty="0"/>
              <a:t>Non-physician faculty member may be appointed as core faculty</a:t>
            </a:r>
          </a:p>
          <a:p>
            <a:pPr lvl="1"/>
            <a:r>
              <a:rPr lang="en-US" dirty="0"/>
              <a:t>Scholarly activity based on program as a whole and not individual core faculty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II.C.	Program Coordinator</a:t>
            </a:r>
          </a:p>
          <a:p>
            <a:pPr lvl="1"/>
            <a:r>
              <a:rPr lang="en-US" dirty="0"/>
              <a:t>Minimum support for program coordinator is 50% FTE (Residency Version)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B7408F-1643-48C2-ABA2-E4C34844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Section II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F9399-4276-4FB6-8025-61BF58A5B7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003E0-B164-7F44-A598-3605C1128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4616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53E143-D738-489F-868C-46D3C62B0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IV.D.	Scholarship</a:t>
            </a:r>
          </a:p>
          <a:p>
            <a:pPr marL="0" indent="0">
              <a:buNone/>
            </a:pPr>
            <a:r>
              <a:rPr lang="en-US" dirty="0"/>
              <a:t>Activities must be in </a:t>
            </a:r>
            <a:r>
              <a:rPr lang="en-US" u="sng" dirty="0"/>
              <a:t>at least three </a:t>
            </a:r>
            <a:r>
              <a:rPr lang="en-US" dirty="0"/>
              <a:t>of the following domains:</a:t>
            </a:r>
          </a:p>
          <a:p>
            <a:pPr lvl="1"/>
            <a:r>
              <a:rPr lang="en-US" dirty="0"/>
              <a:t>Research in basic science, education, translational science, patient care or population health</a:t>
            </a:r>
          </a:p>
          <a:p>
            <a:pPr lvl="1"/>
            <a:r>
              <a:rPr lang="en-US" dirty="0"/>
              <a:t>Peer-reviewed grants</a:t>
            </a:r>
          </a:p>
          <a:p>
            <a:pPr lvl="1"/>
            <a:r>
              <a:rPr lang="en-US" dirty="0"/>
              <a:t>Quality improvement and or patient safety initiatives</a:t>
            </a:r>
          </a:p>
          <a:p>
            <a:pPr lvl="1"/>
            <a:r>
              <a:rPr lang="en-US" dirty="0"/>
              <a:t>Systematic reviews, meta-analyses, review articles, text book chapters, or case reports</a:t>
            </a:r>
          </a:p>
          <a:p>
            <a:pPr lvl="1"/>
            <a:r>
              <a:rPr lang="en-US" dirty="0"/>
              <a:t>Creation of curricula, evaluations tools, didactic education activities or electronic educational materials</a:t>
            </a:r>
          </a:p>
          <a:p>
            <a:pPr lvl="1"/>
            <a:r>
              <a:rPr lang="en-US" dirty="0"/>
              <a:t>Professional committees, education organizations or editorial boards</a:t>
            </a:r>
          </a:p>
          <a:p>
            <a:pPr lvl="1"/>
            <a:r>
              <a:rPr lang="en-US" dirty="0"/>
              <a:t>Innovations in education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C55CF6-66C2-421B-9DAC-557B2D20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Section IV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FB65B-CA99-4F57-AB86-ACF591AC2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F731-E829-A546-973E-2845434C0D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154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53E143-D738-489F-868C-46D3C62B0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1679"/>
            <a:ext cx="6084666" cy="4438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IV.D.	Scholarship</a:t>
            </a:r>
          </a:p>
          <a:p>
            <a:pPr lvl="1"/>
            <a:r>
              <a:rPr lang="en-US" dirty="0"/>
              <a:t>Must demonstrate dissemination of scholarly activity within and external to the program</a:t>
            </a:r>
          </a:p>
          <a:p>
            <a:pPr lvl="1"/>
            <a:r>
              <a:rPr lang="en-US" dirty="0"/>
              <a:t>Residents </a:t>
            </a:r>
            <a:r>
              <a:rPr lang="en-US" u="sng" dirty="0"/>
              <a:t>must</a:t>
            </a:r>
            <a:r>
              <a:rPr lang="en-US" dirty="0"/>
              <a:t> participate in scholarly activity</a:t>
            </a:r>
          </a:p>
          <a:p>
            <a:pPr lvl="1"/>
            <a:r>
              <a:rPr lang="en-US" dirty="0"/>
              <a:t>Graduating resident’s </a:t>
            </a:r>
            <a:r>
              <a:rPr lang="en-US" u="sng" dirty="0"/>
              <a:t>should</a:t>
            </a:r>
            <a:r>
              <a:rPr lang="en-US" dirty="0"/>
              <a:t> have a project that is disseminated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C55CF6-66C2-421B-9DAC-557B2D202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Section IV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FB65B-CA99-4F57-AB86-ACF591AC2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FD066-69D9-664A-9873-79A2DF882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7" name="Picture 6" descr="../../../Volumes/douglas-1/New%20Clip%20art/graduate_podium_800_c">
            <a:extLst>
              <a:ext uri="{FF2B5EF4-FFF2-40B4-BE49-F238E27FC236}">
                <a16:creationId xmlns:a16="http://schemas.microsoft.com/office/drawing/2014/main" id="{7B65D4E7-2722-8B46-9B5C-BC6A7F2E1D9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345085"/>
            <a:ext cx="2477706" cy="3088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9177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2C9AB4-4837-4CBB-83C3-284A7DAFF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revisions</a:t>
            </a:r>
          </a:p>
          <a:p>
            <a:r>
              <a:rPr lang="en-US" dirty="0"/>
              <a:t>Many more changes </a:t>
            </a:r>
          </a:p>
          <a:p>
            <a:r>
              <a:rPr lang="en-US" dirty="0"/>
              <a:t>Impacts all residency programs and fellowships</a:t>
            </a:r>
          </a:p>
          <a:p>
            <a:r>
              <a:rPr lang="en-US" dirty="0"/>
              <a:t>Impacts every program and will require modifications and changes!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57C436-F313-4D91-8824-0F9EF158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CPR’s - Revived!  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E8CBA-D1DF-42EB-8D60-A3067B26C2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E98DE-5DAD-8644-AB3C-CA5AB06A08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7" name="Picture 6" descr="New%20Clip%20art/stick_figure_covered_books_800_clr_9024.png">
            <a:extLst>
              <a:ext uri="{FF2B5EF4-FFF2-40B4-BE49-F238E27FC236}">
                <a16:creationId xmlns:a16="http://schemas.microsoft.com/office/drawing/2014/main" id="{4B3286F3-D30F-1546-9BD7-9937AE107CA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545" y="3900620"/>
            <a:ext cx="2880210" cy="2715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798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4"/>
            <a:ext cx="4038600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Self-Study</a:t>
            </a:r>
            <a:r>
              <a:rPr lang="mr-IN" sz="1500" dirty="0">
                <a:solidFill>
                  <a:srgbClr val="0070C0"/>
                </a:solidFill>
                <a:latin typeface="Arial" charset="0"/>
                <a:cs typeface="Arial" charset="0"/>
              </a:rPr>
              <a:t>…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Have You Analyzed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Your Data Yet?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Creating a Robust Resident Evaluation System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Institutional Site Visit Prep Process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From APE to Self-Study</a:t>
            </a:r>
            <a:r>
              <a:rPr lang="mr-IN" sz="1500" dirty="0">
                <a:solidFill>
                  <a:srgbClr val="0070C0"/>
                </a:solidFill>
                <a:latin typeface="Arial" charset="0"/>
                <a:cs typeface="Arial" charset="0"/>
              </a:rPr>
              <a:t>…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and Everything in Between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Healthcare Disparities in GME Institutions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AOA to ACGME Accreditation: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Best Practices and Challenges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    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10045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Building a Scholarly Infrastructure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at a Community Based Institution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March 29,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ACGME Check</a:t>
            </a:r>
            <a:r>
              <a:rPr lang="mr-IN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–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Up for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Programs and Institution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April 10,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b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Recruitment Strategies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April 26,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br>
              <a:rPr lang="en-US" altLang="en-US" sz="1600" b="0" dirty="0">
                <a:solidFill>
                  <a:prstClr val="black"/>
                </a:solidFill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ea typeface=""/>
              <a:cs typeface="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</a:t>
            </a:r>
          </a:p>
          <a:p>
            <a:pPr algn="ctr"/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9"/>
              </a:rPr>
              <a:t> </a:t>
            </a:r>
            <a:r>
              <a:rPr lang="en-US" altLang="en-US" sz="1500" dirty="0" err="1">
                <a:latin typeface="Arial" charset="0"/>
                <a:hlinkClick r:id="rId9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7" name="Shape 8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07" y="4393871"/>
            <a:ext cx="2513727" cy="141397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9CD1E3-B9AA-E84B-A6A5-8555A40396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161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3936"/>
            <a:ext cx="8439150" cy="5009664"/>
          </a:xfrm>
        </p:spPr>
        <p:txBody>
          <a:bodyPr>
            <a:normAutofit fontScale="47500" lnSpcReduction="20000"/>
          </a:bodyPr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500" b="1" dirty="0">
                <a:latin typeface="+mn-lt"/>
              </a:rPr>
              <a:t>    </a:t>
            </a:r>
            <a:r>
              <a:rPr lang="en-US" sz="4500" dirty="0">
                <a:latin typeface="+mn-lt"/>
              </a:rPr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3366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dirty="0">
                <a:latin typeface="+mn-lt"/>
              </a:rPr>
              <a:t>724-864-7320  |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info@PartnersInMedEd.com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Heather Peters, M.Ed, Ph.D 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heather@PartnersInMedEd.com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Christine Redovan MBA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2"/>
              </a:rPr>
              <a:t>christine@PartnersInMedEd.com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>
                <a:latin typeface="+mn-lt"/>
              </a:rPr>
              <a:t>Tori Hanlon, MS, CHCP </a:t>
            </a:r>
            <a:r>
              <a:rPr lang="en-US" sz="4500" dirty="0">
                <a:solidFill>
                  <a:srgbClr val="FF0000"/>
                </a:solidFill>
                <a:latin typeface="+mn-lt"/>
                <a:hlinkClick r:id="rId3"/>
              </a:rPr>
              <a:t>tori@PartnersInMedEd.com</a:t>
            </a: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4500" b="1" dirty="0"/>
              <a:t>Pamela Royston, Ph.D </a:t>
            </a:r>
            <a:r>
              <a:rPr lang="en-US" sz="4500" dirty="0">
                <a:solidFill>
                  <a:srgbClr val="FF0000"/>
                </a:solidFill>
                <a:hlinkClick r:id="rId2"/>
              </a:rPr>
              <a:t>pam@PartnersInMedEd.com</a:t>
            </a:r>
            <a:endParaRPr lang="en-US" sz="45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4500" dirty="0">
              <a:solidFill>
                <a:srgbClr val="FF000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4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743" y="308176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D3DF95-E649-EC4F-A855-374E31CED0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1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E62B1D-571A-4AAD-8E12-A08D20C7D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Time with patients</a:t>
            </a:r>
          </a:p>
          <a:p>
            <a:r>
              <a:rPr lang="en-US" dirty="0"/>
              <a:t>Teamwork experiences</a:t>
            </a:r>
          </a:p>
          <a:p>
            <a:r>
              <a:rPr lang="en-US" dirty="0"/>
              <a:t>Decrease in non-clinical work</a:t>
            </a:r>
          </a:p>
          <a:p>
            <a:r>
              <a:rPr lang="en-US" dirty="0"/>
              <a:t>Supportive environments</a:t>
            </a:r>
          </a:p>
          <a:p>
            <a:r>
              <a:rPr lang="en-US" dirty="0"/>
              <a:t>Progressive autonomy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0B159E-1A83-462B-A59F-CBFCE2DA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Our Trainees Want?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C552FBC-0F8B-3341-87A1-E57A216375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F1C0-A0E9-814E-BBA3-F129CC5A25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8" name="irc_mi" descr="http://rivenmaster.com/wp-content/uploads/2012/09/3D-Doctor-175x175.jpg">
            <a:extLst>
              <a:ext uri="{FF2B5EF4-FFF2-40B4-BE49-F238E27FC236}">
                <a16:creationId xmlns:a16="http://schemas.microsoft.com/office/drawing/2014/main" id="{190E6FD5-1789-6B4B-9493-E61CD6D876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238500"/>
            <a:ext cx="2870200" cy="2779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234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C0A637-192A-4FA8-AAAB-E14B22101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800 Sponsoring Institutions</a:t>
            </a:r>
          </a:p>
          <a:p>
            <a:r>
              <a:rPr lang="en-US" dirty="0"/>
              <a:t>10,700 Training programs</a:t>
            </a:r>
          </a:p>
          <a:p>
            <a:r>
              <a:rPr lang="en-US" dirty="0"/>
              <a:t>150 Specialties</a:t>
            </a:r>
          </a:p>
          <a:p>
            <a:r>
              <a:rPr lang="en-US" dirty="0"/>
              <a:t>130,000 Residents/Fellows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6FA9DF-F654-45E7-8651-D4EC63B6D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of GME</a:t>
            </a:r>
          </a:p>
        </p:txBody>
      </p:sp>
      <p:pic>
        <p:nvPicPr>
          <p:cNvPr id="2050" name="Picture 2" descr="../../../Volumes/douglas-1/New%20Clip%20art/leader_of_the_pack_800_">
            <a:extLst>
              <a:ext uri="{FF2B5EF4-FFF2-40B4-BE49-F238E27FC236}">
                <a16:creationId xmlns:a16="http://schemas.microsoft.com/office/drawing/2014/main" id="{3FA244E5-D23C-440C-A164-4CC37E257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059" y="3463636"/>
            <a:ext cx="4050291" cy="303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88FF470-F7FE-B04A-8FB8-B7D07752E2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ED2B4-14EC-EA4C-8DE8-0112958C4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08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084CF3-2450-4387-AE18-E4B62CF54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1007" y="82683"/>
            <a:ext cx="6526006" cy="1325563"/>
          </a:xfrm>
        </p:spPr>
        <p:txBody>
          <a:bodyPr/>
          <a:lstStyle/>
          <a:p>
            <a:r>
              <a:rPr lang="en-US" dirty="0"/>
              <a:t>Ultimate Goal of CBME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08CEF69-F429-48CD-999D-E737208863BD}"/>
              </a:ext>
            </a:extLst>
          </p:cNvPr>
          <p:cNvGrpSpPr/>
          <p:nvPr/>
        </p:nvGrpSpPr>
        <p:grpSpPr>
          <a:xfrm>
            <a:off x="348283" y="1794060"/>
            <a:ext cx="3168373" cy="3250624"/>
            <a:chOff x="3830145" y="1478281"/>
            <a:chExt cx="4523774" cy="4641214"/>
          </a:xfrm>
        </p:grpSpPr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2D849BFB-D31C-409E-846E-00FC765FC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9941" y="1493147"/>
              <a:ext cx="2209112" cy="2629823"/>
            </a:xfrm>
            <a:custGeom>
              <a:avLst/>
              <a:gdLst>
                <a:gd name="T0" fmla="*/ 158 w 2972"/>
                <a:gd name="T1" fmla="*/ 0 h 3537"/>
                <a:gd name="T2" fmla="*/ 348 w 2972"/>
                <a:gd name="T3" fmla="*/ 527 h 3537"/>
                <a:gd name="T4" fmla="*/ 668 w 2972"/>
                <a:gd name="T5" fmla="*/ 598 h 3537"/>
                <a:gd name="T6" fmla="*/ 976 w 2972"/>
                <a:gd name="T7" fmla="*/ 704 h 3537"/>
                <a:gd name="T8" fmla="*/ 1318 w 2972"/>
                <a:gd name="T9" fmla="*/ 497 h 3537"/>
                <a:gd name="T10" fmla="*/ 1923 w 2972"/>
                <a:gd name="T11" fmla="*/ 696 h 3537"/>
                <a:gd name="T12" fmla="*/ 1771 w 2972"/>
                <a:gd name="T13" fmla="*/ 1233 h 3537"/>
                <a:gd name="T14" fmla="*/ 1970 w 2972"/>
                <a:gd name="T15" fmla="*/ 1450 h 3537"/>
                <a:gd name="T16" fmla="*/ 2143 w 2972"/>
                <a:gd name="T17" fmla="*/ 1687 h 3537"/>
                <a:gd name="T18" fmla="*/ 2291 w 2972"/>
                <a:gd name="T19" fmla="*/ 1945 h 3537"/>
                <a:gd name="T20" fmla="*/ 2847 w 2972"/>
                <a:gd name="T21" fmla="*/ 1968 h 3537"/>
                <a:gd name="T22" fmla="*/ 2849 w 2972"/>
                <a:gd name="T23" fmla="*/ 2603 h 3537"/>
                <a:gd name="T24" fmla="*/ 2547 w 2972"/>
                <a:gd name="T25" fmla="*/ 2827 h 3537"/>
                <a:gd name="T26" fmla="*/ 2561 w 2972"/>
                <a:gd name="T27" fmla="*/ 3080 h 3537"/>
                <a:gd name="T28" fmla="*/ 1948 w 2972"/>
                <a:gd name="T29" fmla="*/ 3078 h 3537"/>
                <a:gd name="T30" fmla="*/ 2006 w 2972"/>
                <a:gd name="T31" fmla="*/ 3146 h 3537"/>
                <a:gd name="T32" fmla="*/ 2039 w 2972"/>
                <a:gd name="T33" fmla="*/ 3232 h 3537"/>
                <a:gd name="T34" fmla="*/ 2039 w 2972"/>
                <a:gd name="T35" fmla="*/ 3332 h 3537"/>
                <a:gd name="T36" fmla="*/ 1999 w 2972"/>
                <a:gd name="T37" fmla="*/ 3425 h 3537"/>
                <a:gd name="T38" fmla="*/ 1929 w 2972"/>
                <a:gd name="T39" fmla="*/ 3493 h 3537"/>
                <a:gd name="T40" fmla="*/ 1836 w 2972"/>
                <a:gd name="T41" fmla="*/ 3533 h 3537"/>
                <a:gd name="T42" fmla="*/ 1729 w 2972"/>
                <a:gd name="T43" fmla="*/ 3531 h 3537"/>
                <a:gd name="T44" fmla="*/ 1638 w 2972"/>
                <a:gd name="T45" fmla="*/ 3493 h 3537"/>
                <a:gd name="T46" fmla="*/ 1568 w 2972"/>
                <a:gd name="T47" fmla="*/ 3421 h 3537"/>
                <a:gd name="T48" fmla="*/ 1530 w 2972"/>
                <a:gd name="T49" fmla="*/ 3328 h 3537"/>
                <a:gd name="T50" fmla="*/ 1530 w 2972"/>
                <a:gd name="T51" fmla="*/ 3230 h 3537"/>
                <a:gd name="T52" fmla="*/ 1562 w 2972"/>
                <a:gd name="T53" fmla="*/ 3144 h 3537"/>
                <a:gd name="T54" fmla="*/ 1623 w 2972"/>
                <a:gd name="T55" fmla="*/ 3076 h 3537"/>
                <a:gd name="T56" fmla="*/ 1095 w 2972"/>
                <a:gd name="T57" fmla="*/ 3074 h 3537"/>
                <a:gd name="T58" fmla="*/ 1069 w 2972"/>
                <a:gd name="T59" fmla="*/ 2856 h 3537"/>
                <a:gd name="T60" fmla="*/ 1004 w 2972"/>
                <a:gd name="T61" fmla="*/ 2651 h 3537"/>
                <a:gd name="T62" fmla="*/ 902 w 2972"/>
                <a:gd name="T63" fmla="*/ 2465 h 3537"/>
                <a:gd name="T64" fmla="*/ 769 w 2972"/>
                <a:gd name="T65" fmla="*/ 2304 h 3537"/>
                <a:gd name="T66" fmla="*/ 610 w 2972"/>
                <a:gd name="T67" fmla="*/ 2167 h 3537"/>
                <a:gd name="T68" fmla="*/ 426 w 2972"/>
                <a:gd name="T69" fmla="*/ 2063 h 3537"/>
                <a:gd name="T70" fmla="*/ 222 w 2972"/>
                <a:gd name="T71" fmla="*/ 1994 h 3537"/>
                <a:gd name="T72" fmla="*/ 4 w 2972"/>
                <a:gd name="T73" fmla="*/ 1964 h 3537"/>
                <a:gd name="T74" fmla="*/ 55 w 2972"/>
                <a:gd name="T75" fmla="*/ 1605 h 3537"/>
                <a:gd name="T76" fmla="*/ 173 w 2972"/>
                <a:gd name="T77" fmla="*/ 1603 h 3537"/>
                <a:gd name="T78" fmla="*/ 285 w 2972"/>
                <a:gd name="T79" fmla="*/ 1562 h 3537"/>
                <a:gd name="T80" fmla="*/ 376 w 2972"/>
                <a:gd name="T81" fmla="*/ 1486 h 3537"/>
                <a:gd name="T82" fmla="*/ 437 w 2972"/>
                <a:gd name="T83" fmla="*/ 1381 h 3537"/>
                <a:gd name="T84" fmla="*/ 458 w 2972"/>
                <a:gd name="T85" fmla="*/ 1262 h 3537"/>
                <a:gd name="T86" fmla="*/ 437 w 2972"/>
                <a:gd name="T87" fmla="*/ 1140 h 3537"/>
                <a:gd name="T88" fmla="*/ 376 w 2972"/>
                <a:gd name="T89" fmla="*/ 1036 h 3537"/>
                <a:gd name="T90" fmla="*/ 285 w 2972"/>
                <a:gd name="T91" fmla="*/ 960 h 3537"/>
                <a:gd name="T92" fmla="*/ 173 w 2972"/>
                <a:gd name="T93" fmla="*/ 918 h 3537"/>
                <a:gd name="T94" fmla="*/ 55 w 2972"/>
                <a:gd name="T95" fmla="*/ 918 h 3537"/>
                <a:gd name="T96" fmla="*/ 0 w 2972"/>
                <a:gd name="T97" fmla="*/ 0 h 3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72" h="3537">
                  <a:moveTo>
                    <a:pt x="0" y="0"/>
                  </a:moveTo>
                  <a:lnTo>
                    <a:pt x="158" y="0"/>
                  </a:lnTo>
                  <a:lnTo>
                    <a:pt x="348" y="190"/>
                  </a:lnTo>
                  <a:lnTo>
                    <a:pt x="348" y="527"/>
                  </a:lnTo>
                  <a:lnTo>
                    <a:pt x="511" y="558"/>
                  </a:lnTo>
                  <a:lnTo>
                    <a:pt x="668" y="598"/>
                  </a:lnTo>
                  <a:lnTo>
                    <a:pt x="824" y="647"/>
                  </a:lnTo>
                  <a:lnTo>
                    <a:pt x="976" y="704"/>
                  </a:lnTo>
                  <a:lnTo>
                    <a:pt x="1122" y="772"/>
                  </a:lnTo>
                  <a:lnTo>
                    <a:pt x="1318" y="497"/>
                  </a:lnTo>
                  <a:lnTo>
                    <a:pt x="1581" y="453"/>
                  </a:lnTo>
                  <a:lnTo>
                    <a:pt x="1923" y="696"/>
                  </a:lnTo>
                  <a:lnTo>
                    <a:pt x="1967" y="960"/>
                  </a:lnTo>
                  <a:lnTo>
                    <a:pt x="1771" y="1233"/>
                  </a:lnTo>
                  <a:lnTo>
                    <a:pt x="1874" y="1340"/>
                  </a:lnTo>
                  <a:lnTo>
                    <a:pt x="1970" y="1450"/>
                  </a:lnTo>
                  <a:lnTo>
                    <a:pt x="2060" y="1565"/>
                  </a:lnTo>
                  <a:lnTo>
                    <a:pt x="2143" y="1687"/>
                  </a:lnTo>
                  <a:lnTo>
                    <a:pt x="2221" y="1814"/>
                  </a:lnTo>
                  <a:lnTo>
                    <a:pt x="2291" y="1945"/>
                  </a:lnTo>
                  <a:lnTo>
                    <a:pt x="2610" y="1844"/>
                  </a:lnTo>
                  <a:lnTo>
                    <a:pt x="2847" y="1968"/>
                  </a:lnTo>
                  <a:lnTo>
                    <a:pt x="2972" y="2366"/>
                  </a:lnTo>
                  <a:lnTo>
                    <a:pt x="2849" y="2603"/>
                  </a:lnTo>
                  <a:lnTo>
                    <a:pt x="2532" y="2704"/>
                  </a:lnTo>
                  <a:lnTo>
                    <a:pt x="2547" y="2827"/>
                  </a:lnTo>
                  <a:lnTo>
                    <a:pt x="2557" y="2953"/>
                  </a:lnTo>
                  <a:lnTo>
                    <a:pt x="2561" y="3080"/>
                  </a:lnTo>
                  <a:lnTo>
                    <a:pt x="2067" y="3078"/>
                  </a:lnTo>
                  <a:lnTo>
                    <a:pt x="1948" y="3078"/>
                  </a:lnTo>
                  <a:lnTo>
                    <a:pt x="1980" y="3108"/>
                  </a:lnTo>
                  <a:lnTo>
                    <a:pt x="2006" y="3146"/>
                  </a:lnTo>
                  <a:lnTo>
                    <a:pt x="2027" y="3186"/>
                  </a:lnTo>
                  <a:lnTo>
                    <a:pt x="2039" y="3232"/>
                  </a:lnTo>
                  <a:lnTo>
                    <a:pt x="2042" y="3281"/>
                  </a:lnTo>
                  <a:lnTo>
                    <a:pt x="2039" y="3332"/>
                  </a:lnTo>
                  <a:lnTo>
                    <a:pt x="2022" y="3381"/>
                  </a:lnTo>
                  <a:lnTo>
                    <a:pt x="1999" y="3425"/>
                  </a:lnTo>
                  <a:lnTo>
                    <a:pt x="1967" y="3463"/>
                  </a:lnTo>
                  <a:lnTo>
                    <a:pt x="1929" y="3493"/>
                  </a:lnTo>
                  <a:lnTo>
                    <a:pt x="1883" y="3518"/>
                  </a:lnTo>
                  <a:lnTo>
                    <a:pt x="1836" y="3533"/>
                  </a:lnTo>
                  <a:lnTo>
                    <a:pt x="1782" y="3537"/>
                  </a:lnTo>
                  <a:lnTo>
                    <a:pt x="1729" y="3531"/>
                  </a:lnTo>
                  <a:lnTo>
                    <a:pt x="1682" y="3516"/>
                  </a:lnTo>
                  <a:lnTo>
                    <a:pt x="1638" y="3493"/>
                  </a:lnTo>
                  <a:lnTo>
                    <a:pt x="1600" y="3461"/>
                  </a:lnTo>
                  <a:lnTo>
                    <a:pt x="1568" y="3421"/>
                  </a:lnTo>
                  <a:lnTo>
                    <a:pt x="1545" y="3378"/>
                  </a:lnTo>
                  <a:lnTo>
                    <a:pt x="1530" y="3328"/>
                  </a:lnTo>
                  <a:lnTo>
                    <a:pt x="1524" y="3277"/>
                  </a:lnTo>
                  <a:lnTo>
                    <a:pt x="1530" y="3230"/>
                  </a:lnTo>
                  <a:lnTo>
                    <a:pt x="1541" y="3184"/>
                  </a:lnTo>
                  <a:lnTo>
                    <a:pt x="1562" y="3144"/>
                  </a:lnTo>
                  <a:lnTo>
                    <a:pt x="1589" y="3106"/>
                  </a:lnTo>
                  <a:lnTo>
                    <a:pt x="1623" y="3076"/>
                  </a:lnTo>
                  <a:lnTo>
                    <a:pt x="1502" y="3076"/>
                  </a:lnTo>
                  <a:lnTo>
                    <a:pt x="1095" y="3074"/>
                  </a:lnTo>
                  <a:lnTo>
                    <a:pt x="1088" y="2962"/>
                  </a:lnTo>
                  <a:lnTo>
                    <a:pt x="1069" y="2856"/>
                  </a:lnTo>
                  <a:lnTo>
                    <a:pt x="1042" y="2751"/>
                  </a:lnTo>
                  <a:lnTo>
                    <a:pt x="1004" y="2651"/>
                  </a:lnTo>
                  <a:lnTo>
                    <a:pt x="957" y="2556"/>
                  </a:lnTo>
                  <a:lnTo>
                    <a:pt x="902" y="2465"/>
                  </a:lnTo>
                  <a:lnTo>
                    <a:pt x="839" y="2381"/>
                  </a:lnTo>
                  <a:lnTo>
                    <a:pt x="769" y="2304"/>
                  </a:lnTo>
                  <a:lnTo>
                    <a:pt x="693" y="2232"/>
                  </a:lnTo>
                  <a:lnTo>
                    <a:pt x="610" y="2167"/>
                  </a:lnTo>
                  <a:lnTo>
                    <a:pt x="520" y="2112"/>
                  </a:lnTo>
                  <a:lnTo>
                    <a:pt x="426" y="2063"/>
                  </a:lnTo>
                  <a:lnTo>
                    <a:pt x="327" y="2025"/>
                  </a:lnTo>
                  <a:lnTo>
                    <a:pt x="222" y="1994"/>
                  </a:lnTo>
                  <a:lnTo>
                    <a:pt x="116" y="1973"/>
                  </a:lnTo>
                  <a:lnTo>
                    <a:pt x="4" y="1964"/>
                  </a:lnTo>
                  <a:lnTo>
                    <a:pt x="4" y="1592"/>
                  </a:lnTo>
                  <a:lnTo>
                    <a:pt x="55" y="1605"/>
                  </a:lnTo>
                  <a:lnTo>
                    <a:pt x="111" y="1609"/>
                  </a:lnTo>
                  <a:lnTo>
                    <a:pt x="173" y="1603"/>
                  </a:lnTo>
                  <a:lnTo>
                    <a:pt x="232" y="1586"/>
                  </a:lnTo>
                  <a:lnTo>
                    <a:pt x="285" y="1562"/>
                  </a:lnTo>
                  <a:lnTo>
                    <a:pt x="334" y="1528"/>
                  </a:lnTo>
                  <a:lnTo>
                    <a:pt x="376" y="1486"/>
                  </a:lnTo>
                  <a:lnTo>
                    <a:pt x="410" y="1436"/>
                  </a:lnTo>
                  <a:lnTo>
                    <a:pt x="437" y="1381"/>
                  </a:lnTo>
                  <a:lnTo>
                    <a:pt x="452" y="1323"/>
                  </a:lnTo>
                  <a:lnTo>
                    <a:pt x="458" y="1262"/>
                  </a:lnTo>
                  <a:lnTo>
                    <a:pt x="452" y="1199"/>
                  </a:lnTo>
                  <a:lnTo>
                    <a:pt x="437" y="1140"/>
                  </a:lnTo>
                  <a:lnTo>
                    <a:pt x="410" y="1085"/>
                  </a:lnTo>
                  <a:lnTo>
                    <a:pt x="376" y="1036"/>
                  </a:lnTo>
                  <a:lnTo>
                    <a:pt x="334" y="994"/>
                  </a:lnTo>
                  <a:lnTo>
                    <a:pt x="285" y="960"/>
                  </a:lnTo>
                  <a:lnTo>
                    <a:pt x="232" y="935"/>
                  </a:lnTo>
                  <a:lnTo>
                    <a:pt x="173" y="918"/>
                  </a:lnTo>
                  <a:lnTo>
                    <a:pt x="111" y="913"/>
                  </a:lnTo>
                  <a:lnTo>
                    <a:pt x="55" y="918"/>
                  </a:lnTo>
                  <a:lnTo>
                    <a:pt x="2" y="93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3"/>
                </a:gs>
                <a:gs pos="65000">
                  <a:schemeClr val="accent3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38E6B369-E44F-462F-9B6A-D7239E6CFE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5075" y="1478281"/>
              <a:ext cx="2238844" cy="2658069"/>
            </a:xfrm>
            <a:custGeom>
              <a:avLst/>
              <a:gdLst>
                <a:gd name="T0" fmla="*/ 130 w 3012"/>
                <a:gd name="T1" fmla="*/ 913 h 3575"/>
                <a:gd name="T2" fmla="*/ 365 w 3012"/>
                <a:gd name="T3" fmla="*/ 1000 h 3575"/>
                <a:gd name="T4" fmla="*/ 490 w 3012"/>
                <a:gd name="T5" fmla="*/ 1214 h 3575"/>
                <a:gd name="T6" fmla="*/ 446 w 3012"/>
                <a:gd name="T7" fmla="*/ 1465 h 3575"/>
                <a:gd name="T8" fmla="*/ 257 w 3012"/>
                <a:gd name="T9" fmla="*/ 1624 h 3575"/>
                <a:gd name="T10" fmla="*/ 42 w 3012"/>
                <a:gd name="T11" fmla="*/ 1636 h 3575"/>
                <a:gd name="T12" fmla="*/ 382 w 3012"/>
                <a:gd name="T13" fmla="*/ 2036 h 3575"/>
                <a:gd name="T14" fmla="*/ 761 w 3012"/>
                <a:gd name="T15" fmla="*/ 2271 h 3575"/>
                <a:gd name="T16" fmla="*/ 1025 w 3012"/>
                <a:gd name="T17" fmla="*/ 2630 h 3575"/>
                <a:gd name="T18" fmla="*/ 1133 w 3012"/>
                <a:gd name="T19" fmla="*/ 3074 h 3575"/>
                <a:gd name="T20" fmla="*/ 1597 w 3012"/>
                <a:gd name="T21" fmla="*/ 3175 h 3575"/>
                <a:gd name="T22" fmla="*/ 1566 w 3012"/>
                <a:gd name="T23" fmla="*/ 3344 h 3575"/>
                <a:gd name="T24" fmla="*/ 1669 w 3012"/>
                <a:gd name="T25" fmla="*/ 3497 h 3575"/>
                <a:gd name="T26" fmla="*/ 1803 w 3012"/>
                <a:gd name="T27" fmla="*/ 3537 h 3575"/>
                <a:gd name="T28" fmla="*/ 1972 w 3012"/>
                <a:gd name="T29" fmla="*/ 3469 h 3575"/>
                <a:gd name="T30" fmla="*/ 2043 w 3012"/>
                <a:gd name="T31" fmla="*/ 3298 h 3575"/>
                <a:gd name="T32" fmla="*/ 1986 w 3012"/>
                <a:gd name="T33" fmla="*/ 3140 h 3575"/>
                <a:gd name="T34" fmla="*/ 2557 w 3012"/>
                <a:gd name="T35" fmla="*/ 2960 h 3575"/>
                <a:gd name="T36" fmla="*/ 2855 w 3012"/>
                <a:gd name="T37" fmla="*/ 2607 h 3575"/>
                <a:gd name="T38" fmla="*/ 2301 w 3012"/>
                <a:gd name="T39" fmla="*/ 1987 h 3575"/>
                <a:gd name="T40" fmla="*/ 2065 w 3012"/>
                <a:gd name="T41" fmla="*/ 1598 h 3575"/>
                <a:gd name="T42" fmla="*/ 1765 w 3012"/>
                <a:gd name="T43" fmla="*/ 1254 h 3575"/>
                <a:gd name="T44" fmla="*/ 1348 w 3012"/>
                <a:gd name="T45" fmla="*/ 533 h 3575"/>
                <a:gd name="T46" fmla="*/ 834 w 3012"/>
                <a:gd name="T47" fmla="*/ 681 h 3575"/>
                <a:gd name="T48" fmla="*/ 348 w 3012"/>
                <a:gd name="T49" fmla="*/ 564 h 3575"/>
                <a:gd name="T50" fmla="*/ 0 w 3012"/>
                <a:gd name="T51" fmla="*/ 0 h 3575"/>
                <a:gd name="T52" fmla="*/ 541 w 3012"/>
                <a:gd name="T53" fmla="*/ 560 h 3575"/>
                <a:gd name="T54" fmla="*/ 1133 w 3012"/>
                <a:gd name="T55" fmla="*/ 767 h 3575"/>
                <a:gd name="T56" fmla="*/ 2005 w 3012"/>
                <a:gd name="T57" fmla="*/ 985 h 3575"/>
                <a:gd name="T58" fmla="*/ 2096 w 3012"/>
                <a:gd name="T59" fmla="*/ 1575 h 3575"/>
                <a:gd name="T60" fmla="*/ 2631 w 3012"/>
                <a:gd name="T61" fmla="*/ 1843 h 3575"/>
                <a:gd name="T62" fmla="*/ 2572 w 3012"/>
                <a:gd name="T63" fmla="*/ 2736 h 3575"/>
                <a:gd name="T64" fmla="*/ 2599 w 3012"/>
                <a:gd name="T65" fmla="*/ 3118 h 3575"/>
                <a:gd name="T66" fmla="*/ 2077 w 3012"/>
                <a:gd name="T67" fmla="*/ 3249 h 3575"/>
                <a:gd name="T68" fmla="*/ 2050 w 3012"/>
                <a:gd name="T69" fmla="*/ 3425 h 3575"/>
                <a:gd name="T70" fmla="*/ 1910 w 3012"/>
                <a:gd name="T71" fmla="*/ 3554 h 3575"/>
                <a:gd name="T72" fmla="*/ 1758 w 3012"/>
                <a:gd name="T73" fmla="*/ 3571 h 3575"/>
                <a:gd name="T74" fmla="*/ 1604 w 3012"/>
                <a:gd name="T75" fmla="*/ 3493 h 3575"/>
                <a:gd name="T76" fmla="*/ 1528 w 3012"/>
                <a:gd name="T77" fmla="*/ 3340 h 3575"/>
                <a:gd name="T78" fmla="*/ 1564 w 3012"/>
                <a:gd name="T79" fmla="*/ 3154 h 3575"/>
                <a:gd name="T80" fmla="*/ 1088 w 3012"/>
                <a:gd name="T81" fmla="*/ 2985 h 3575"/>
                <a:gd name="T82" fmla="*/ 959 w 3012"/>
                <a:gd name="T83" fmla="*/ 2584 h 3575"/>
                <a:gd name="T84" fmla="*/ 699 w 3012"/>
                <a:gd name="T85" fmla="*/ 2266 h 3575"/>
                <a:gd name="T86" fmla="*/ 338 w 3012"/>
                <a:gd name="T87" fmla="*/ 2061 h 3575"/>
                <a:gd name="T88" fmla="*/ 4 w 3012"/>
                <a:gd name="T89" fmla="*/ 2002 h 3575"/>
                <a:gd name="T90" fmla="*/ 130 w 3012"/>
                <a:gd name="T91" fmla="*/ 1609 h 3575"/>
                <a:gd name="T92" fmla="*/ 340 w 3012"/>
                <a:gd name="T93" fmla="*/ 1531 h 3575"/>
                <a:gd name="T94" fmla="*/ 452 w 3012"/>
                <a:gd name="T95" fmla="*/ 1340 h 3575"/>
                <a:gd name="T96" fmla="*/ 412 w 3012"/>
                <a:gd name="T97" fmla="*/ 1114 h 3575"/>
                <a:gd name="T98" fmla="*/ 243 w 3012"/>
                <a:gd name="T99" fmla="*/ 972 h 3575"/>
                <a:gd name="T100" fmla="*/ 27 w 3012"/>
                <a:gd name="T101" fmla="*/ 968 h 3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12" h="3575">
                  <a:moveTo>
                    <a:pt x="38" y="38"/>
                  </a:moveTo>
                  <a:lnTo>
                    <a:pt x="40" y="924"/>
                  </a:lnTo>
                  <a:lnTo>
                    <a:pt x="84" y="917"/>
                  </a:lnTo>
                  <a:lnTo>
                    <a:pt x="130" y="913"/>
                  </a:lnTo>
                  <a:lnTo>
                    <a:pt x="194" y="918"/>
                  </a:lnTo>
                  <a:lnTo>
                    <a:pt x="257" y="935"/>
                  </a:lnTo>
                  <a:lnTo>
                    <a:pt x="314" y="964"/>
                  </a:lnTo>
                  <a:lnTo>
                    <a:pt x="365" y="1000"/>
                  </a:lnTo>
                  <a:lnTo>
                    <a:pt x="410" y="1044"/>
                  </a:lnTo>
                  <a:lnTo>
                    <a:pt x="446" y="1095"/>
                  </a:lnTo>
                  <a:lnTo>
                    <a:pt x="473" y="1152"/>
                  </a:lnTo>
                  <a:lnTo>
                    <a:pt x="490" y="1214"/>
                  </a:lnTo>
                  <a:lnTo>
                    <a:pt x="496" y="1281"/>
                  </a:lnTo>
                  <a:lnTo>
                    <a:pt x="490" y="1345"/>
                  </a:lnTo>
                  <a:lnTo>
                    <a:pt x="473" y="1408"/>
                  </a:lnTo>
                  <a:lnTo>
                    <a:pt x="446" y="1465"/>
                  </a:lnTo>
                  <a:lnTo>
                    <a:pt x="410" y="1516"/>
                  </a:lnTo>
                  <a:lnTo>
                    <a:pt x="365" y="1560"/>
                  </a:lnTo>
                  <a:lnTo>
                    <a:pt x="314" y="1596"/>
                  </a:lnTo>
                  <a:lnTo>
                    <a:pt x="257" y="1624"/>
                  </a:lnTo>
                  <a:lnTo>
                    <a:pt x="194" y="1641"/>
                  </a:lnTo>
                  <a:lnTo>
                    <a:pt x="130" y="1647"/>
                  </a:lnTo>
                  <a:lnTo>
                    <a:pt x="86" y="1643"/>
                  </a:lnTo>
                  <a:lnTo>
                    <a:pt x="42" y="1636"/>
                  </a:lnTo>
                  <a:lnTo>
                    <a:pt x="42" y="1966"/>
                  </a:lnTo>
                  <a:lnTo>
                    <a:pt x="160" y="1977"/>
                  </a:lnTo>
                  <a:lnTo>
                    <a:pt x="272" y="2002"/>
                  </a:lnTo>
                  <a:lnTo>
                    <a:pt x="382" y="2036"/>
                  </a:lnTo>
                  <a:lnTo>
                    <a:pt x="486" y="2082"/>
                  </a:lnTo>
                  <a:lnTo>
                    <a:pt x="583" y="2135"/>
                  </a:lnTo>
                  <a:lnTo>
                    <a:pt x="676" y="2199"/>
                  </a:lnTo>
                  <a:lnTo>
                    <a:pt x="761" y="2271"/>
                  </a:lnTo>
                  <a:lnTo>
                    <a:pt x="839" y="2349"/>
                  </a:lnTo>
                  <a:lnTo>
                    <a:pt x="910" y="2436"/>
                  </a:lnTo>
                  <a:lnTo>
                    <a:pt x="972" y="2529"/>
                  </a:lnTo>
                  <a:lnTo>
                    <a:pt x="1025" y="2630"/>
                  </a:lnTo>
                  <a:lnTo>
                    <a:pt x="1069" y="2734"/>
                  </a:lnTo>
                  <a:lnTo>
                    <a:pt x="1101" y="2843"/>
                  </a:lnTo>
                  <a:lnTo>
                    <a:pt x="1122" y="2956"/>
                  </a:lnTo>
                  <a:lnTo>
                    <a:pt x="1133" y="3074"/>
                  </a:lnTo>
                  <a:lnTo>
                    <a:pt x="1695" y="3076"/>
                  </a:lnTo>
                  <a:lnTo>
                    <a:pt x="1653" y="3110"/>
                  </a:lnTo>
                  <a:lnTo>
                    <a:pt x="1621" y="3140"/>
                  </a:lnTo>
                  <a:lnTo>
                    <a:pt x="1597" y="3175"/>
                  </a:lnTo>
                  <a:lnTo>
                    <a:pt x="1578" y="3213"/>
                  </a:lnTo>
                  <a:lnTo>
                    <a:pt x="1566" y="3252"/>
                  </a:lnTo>
                  <a:lnTo>
                    <a:pt x="1562" y="3296"/>
                  </a:lnTo>
                  <a:lnTo>
                    <a:pt x="1566" y="3344"/>
                  </a:lnTo>
                  <a:lnTo>
                    <a:pt x="1579" y="3389"/>
                  </a:lnTo>
                  <a:lnTo>
                    <a:pt x="1602" y="3429"/>
                  </a:lnTo>
                  <a:lnTo>
                    <a:pt x="1633" y="3467"/>
                  </a:lnTo>
                  <a:lnTo>
                    <a:pt x="1669" y="3497"/>
                  </a:lnTo>
                  <a:lnTo>
                    <a:pt x="1710" y="3520"/>
                  </a:lnTo>
                  <a:lnTo>
                    <a:pt x="1754" y="3533"/>
                  </a:lnTo>
                  <a:lnTo>
                    <a:pt x="1801" y="3537"/>
                  </a:lnTo>
                  <a:lnTo>
                    <a:pt x="1803" y="3537"/>
                  </a:lnTo>
                  <a:lnTo>
                    <a:pt x="1851" y="3533"/>
                  </a:lnTo>
                  <a:lnTo>
                    <a:pt x="1894" y="3520"/>
                  </a:lnTo>
                  <a:lnTo>
                    <a:pt x="1936" y="3497"/>
                  </a:lnTo>
                  <a:lnTo>
                    <a:pt x="1972" y="3469"/>
                  </a:lnTo>
                  <a:lnTo>
                    <a:pt x="2003" y="3433"/>
                  </a:lnTo>
                  <a:lnTo>
                    <a:pt x="2025" y="3391"/>
                  </a:lnTo>
                  <a:lnTo>
                    <a:pt x="2039" y="3345"/>
                  </a:lnTo>
                  <a:lnTo>
                    <a:pt x="2043" y="3298"/>
                  </a:lnTo>
                  <a:lnTo>
                    <a:pt x="2041" y="3256"/>
                  </a:lnTo>
                  <a:lnTo>
                    <a:pt x="2029" y="3214"/>
                  </a:lnTo>
                  <a:lnTo>
                    <a:pt x="2010" y="3177"/>
                  </a:lnTo>
                  <a:lnTo>
                    <a:pt x="1986" y="3140"/>
                  </a:lnTo>
                  <a:lnTo>
                    <a:pt x="1953" y="3110"/>
                  </a:lnTo>
                  <a:lnTo>
                    <a:pt x="1912" y="3076"/>
                  </a:lnTo>
                  <a:lnTo>
                    <a:pt x="2561" y="3080"/>
                  </a:lnTo>
                  <a:lnTo>
                    <a:pt x="2557" y="2960"/>
                  </a:lnTo>
                  <a:lnTo>
                    <a:pt x="2547" y="2843"/>
                  </a:lnTo>
                  <a:lnTo>
                    <a:pt x="2532" y="2725"/>
                  </a:lnTo>
                  <a:lnTo>
                    <a:pt x="2528" y="2710"/>
                  </a:lnTo>
                  <a:lnTo>
                    <a:pt x="2855" y="2607"/>
                  </a:lnTo>
                  <a:lnTo>
                    <a:pt x="2972" y="2383"/>
                  </a:lnTo>
                  <a:lnTo>
                    <a:pt x="2851" y="2000"/>
                  </a:lnTo>
                  <a:lnTo>
                    <a:pt x="2627" y="1882"/>
                  </a:lnTo>
                  <a:lnTo>
                    <a:pt x="2301" y="1987"/>
                  </a:lnTo>
                  <a:lnTo>
                    <a:pt x="2293" y="1972"/>
                  </a:lnTo>
                  <a:lnTo>
                    <a:pt x="2223" y="1843"/>
                  </a:lnTo>
                  <a:lnTo>
                    <a:pt x="2147" y="1717"/>
                  </a:lnTo>
                  <a:lnTo>
                    <a:pt x="2065" y="1598"/>
                  </a:lnTo>
                  <a:lnTo>
                    <a:pt x="1976" y="1482"/>
                  </a:lnTo>
                  <a:lnTo>
                    <a:pt x="1879" y="1372"/>
                  </a:lnTo>
                  <a:lnTo>
                    <a:pt x="1777" y="1266"/>
                  </a:lnTo>
                  <a:lnTo>
                    <a:pt x="1765" y="1254"/>
                  </a:lnTo>
                  <a:lnTo>
                    <a:pt x="1965" y="975"/>
                  </a:lnTo>
                  <a:lnTo>
                    <a:pt x="1923" y="725"/>
                  </a:lnTo>
                  <a:lnTo>
                    <a:pt x="1597" y="491"/>
                  </a:lnTo>
                  <a:lnTo>
                    <a:pt x="1348" y="533"/>
                  </a:lnTo>
                  <a:lnTo>
                    <a:pt x="1147" y="816"/>
                  </a:lnTo>
                  <a:lnTo>
                    <a:pt x="1132" y="808"/>
                  </a:lnTo>
                  <a:lnTo>
                    <a:pt x="985" y="740"/>
                  </a:lnTo>
                  <a:lnTo>
                    <a:pt x="834" y="681"/>
                  </a:lnTo>
                  <a:lnTo>
                    <a:pt x="680" y="634"/>
                  </a:lnTo>
                  <a:lnTo>
                    <a:pt x="522" y="594"/>
                  </a:lnTo>
                  <a:lnTo>
                    <a:pt x="363" y="565"/>
                  </a:lnTo>
                  <a:lnTo>
                    <a:pt x="348" y="564"/>
                  </a:lnTo>
                  <a:lnTo>
                    <a:pt x="348" y="216"/>
                  </a:lnTo>
                  <a:lnTo>
                    <a:pt x="169" y="38"/>
                  </a:lnTo>
                  <a:lnTo>
                    <a:pt x="38" y="38"/>
                  </a:lnTo>
                  <a:close/>
                  <a:moveTo>
                    <a:pt x="0" y="0"/>
                  </a:moveTo>
                  <a:lnTo>
                    <a:pt x="185" y="0"/>
                  </a:lnTo>
                  <a:lnTo>
                    <a:pt x="386" y="199"/>
                  </a:lnTo>
                  <a:lnTo>
                    <a:pt x="386" y="529"/>
                  </a:lnTo>
                  <a:lnTo>
                    <a:pt x="541" y="560"/>
                  </a:lnTo>
                  <a:lnTo>
                    <a:pt x="693" y="598"/>
                  </a:lnTo>
                  <a:lnTo>
                    <a:pt x="843" y="645"/>
                  </a:lnTo>
                  <a:lnTo>
                    <a:pt x="991" y="702"/>
                  </a:lnTo>
                  <a:lnTo>
                    <a:pt x="1133" y="767"/>
                  </a:lnTo>
                  <a:lnTo>
                    <a:pt x="1325" y="499"/>
                  </a:lnTo>
                  <a:lnTo>
                    <a:pt x="1606" y="452"/>
                  </a:lnTo>
                  <a:lnTo>
                    <a:pt x="1959" y="704"/>
                  </a:lnTo>
                  <a:lnTo>
                    <a:pt x="2005" y="985"/>
                  </a:lnTo>
                  <a:lnTo>
                    <a:pt x="1815" y="1250"/>
                  </a:lnTo>
                  <a:lnTo>
                    <a:pt x="1915" y="1353"/>
                  </a:lnTo>
                  <a:lnTo>
                    <a:pt x="2008" y="1461"/>
                  </a:lnTo>
                  <a:lnTo>
                    <a:pt x="2096" y="1575"/>
                  </a:lnTo>
                  <a:lnTo>
                    <a:pt x="2177" y="1693"/>
                  </a:lnTo>
                  <a:lnTo>
                    <a:pt x="2251" y="1814"/>
                  </a:lnTo>
                  <a:lnTo>
                    <a:pt x="2320" y="1939"/>
                  </a:lnTo>
                  <a:lnTo>
                    <a:pt x="2631" y="1843"/>
                  </a:lnTo>
                  <a:lnTo>
                    <a:pt x="2883" y="1973"/>
                  </a:lnTo>
                  <a:lnTo>
                    <a:pt x="3012" y="2387"/>
                  </a:lnTo>
                  <a:lnTo>
                    <a:pt x="2881" y="2638"/>
                  </a:lnTo>
                  <a:lnTo>
                    <a:pt x="2572" y="2736"/>
                  </a:lnTo>
                  <a:lnTo>
                    <a:pt x="2585" y="2856"/>
                  </a:lnTo>
                  <a:lnTo>
                    <a:pt x="2595" y="2975"/>
                  </a:lnTo>
                  <a:lnTo>
                    <a:pt x="2599" y="3099"/>
                  </a:lnTo>
                  <a:lnTo>
                    <a:pt x="2599" y="3118"/>
                  </a:lnTo>
                  <a:lnTo>
                    <a:pt x="2014" y="3116"/>
                  </a:lnTo>
                  <a:lnTo>
                    <a:pt x="2043" y="3156"/>
                  </a:lnTo>
                  <a:lnTo>
                    <a:pt x="2063" y="3201"/>
                  </a:lnTo>
                  <a:lnTo>
                    <a:pt x="2077" y="3249"/>
                  </a:lnTo>
                  <a:lnTo>
                    <a:pt x="2080" y="3300"/>
                  </a:lnTo>
                  <a:lnTo>
                    <a:pt x="2079" y="3344"/>
                  </a:lnTo>
                  <a:lnTo>
                    <a:pt x="2067" y="3385"/>
                  </a:lnTo>
                  <a:lnTo>
                    <a:pt x="2050" y="3425"/>
                  </a:lnTo>
                  <a:lnTo>
                    <a:pt x="2027" y="3461"/>
                  </a:lnTo>
                  <a:lnTo>
                    <a:pt x="1999" y="3495"/>
                  </a:lnTo>
                  <a:lnTo>
                    <a:pt x="1957" y="3529"/>
                  </a:lnTo>
                  <a:lnTo>
                    <a:pt x="1910" y="3554"/>
                  </a:lnTo>
                  <a:lnTo>
                    <a:pt x="1857" y="3571"/>
                  </a:lnTo>
                  <a:lnTo>
                    <a:pt x="1803" y="3575"/>
                  </a:lnTo>
                  <a:lnTo>
                    <a:pt x="1801" y="3575"/>
                  </a:lnTo>
                  <a:lnTo>
                    <a:pt x="1758" y="3571"/>
                  </a:lnTo>
                  <a:lnTo>
                    <a:pt x="1716" y="3562"/>
                  </a:lnTo>
                  <a:lnTo>
                    <a:pt x="1674" y="3545"/>
                  </a:lnTo>
                  <a:lnTo>
                    <a:pt x="1638" y="3522"/>
                  </a:lnTo>
                  <a:lnTo>
                    <a:pt x="1604" y="3493"/>
                  </a:lnTo>
                  <a:lnTo>
                    <a:pt x="1576" y="3459"/>
                  </a:lnTo>
                  <a:lnTo>
                    <a:pt x="1555" y="3421"/>
                  </a:lnTo>
                  <a:lnTo>
                    <a:pt x="1538" y="3381"/>
                  </a:lnTo>
                  <a:lnTo>
                    <a:pt x="1528" y="3340"/>
                  </a:lnTo>
                  <a:lnTo>
                    <a:pt x="1524" y="3296"/>
                  </a:lnTo>
                  <a:lnTo>
                    <a:pt x="1530" y="3245"/>
                  </a:lnTo>
                  <a:lnTo>
                    <a:pt x="1543" y="3197"/>
                  </a:lnTo>
                  <a:lnTo>
                    <a:pt x="1564" y="3154"/>
                  </a:lnTo>
                  <a:lnTo>
                    <a:pt x="1595" y="3114"/>
                  </a:lnTo>
                  <a:lnTo>
                    <a:pt x="1097" y="3110"/>
                  </a:lnTo>
                  <a:lnTo>
                    <a:pt x="1096" y="3093"/>
                  </a:lnTo>
                  <a:lnTo>
                    <a:pt x="1088" y="2985"/>
                  </a:lnTo>
                  <a:lnTo>
                    <a:pt x="1071" y="2879"/>
                  </a:lnTo>
                  <a:lnTo>
                    <a:pt x="1042" y="2776"/>
                  </a:lnTo>
                  <a:lnTo>
                    <a:pt x="1004" y="2677"/>
                  </a:lnTo>
                  <a:lnTo>
                    <a:pt x="959" y="2584"/>
                  </a:lnTo>
                  <a:lnTo>
                    <a:pt x="906" y="2495"/>
                  </a:lnTo>
                  <a:lnTo>
                    <a:pt x="843" y="2414"/>
                  </a:lnTo>
                  <a:lnTo>
                    <a:pt x="775" y="2336"/>
                  </a:lnTo>
                  <a:lnTo>
                    <a:pt x="699" y="2266"/>
                  </a:lnTo>
                  <a:lnTo>
                    <a:pt x="617" y="2203"/>
                  </a:lnTo>
                  <a:lnTo>
                    <a:pt x="530" y="2148"/>
                  </a:lnTo>
                  <a:lnTo>
                    <a:pt x="437" y="2101"/>
                  </a:lnTo>
                  <a:lnTo>
                    <a:pt x="338" y="2061"/>
                  </a:lnTo>
                  <a:lnTo>
                    <a:pt x="238" y="2032"/>
                  </a:lnTo>
                  <a:lnTo>
                    <a:pt x="131" y="2011"/>
                  </a:lnTo>
                  <a:lnTo>
                    <a:pt x="23" y="2002"/>
                  </a:lnTo>
                  <a:lnTo>
                    <a:pt x="4" y="2002"/>
                  </a:lnTo>
                  <a:lnTo>
                    <a:pt x="4" y="1584"/>
                  </a:lnTo>
                  <a:lnTo>
                    <a:pt x="29" y="1594"/>
                  </a:lnTo>
                  <a:lnTo>
                    <a:pt x="78" y="1605"/>
                  </a:lnTo>
                  <a:lnTo>
                    <a:pt x="130" y="1609"/>
                  </a:lnTo>
                  <a:lnTo>
                    <a:pt x="188" y="1603"/>
                  </a:lnTo>
                  <a:lnTo>
                    <a:pt x="243" y="1588"/>
                  </a:lnTo>
                  <a:lnTo>
                    <a:pt x="295" y="1564"/>
                  </a:lnTo>
                  <a:lnTo>
                    <a:pt x="340" y="1531"/>
                  </a:lnTo>
                  <a:lnTo>
                    <a:pt x="380" y="1491"/>
                  </a:lnTo>
                  <a:lnTo>
                    <a:pt x="412" y="1446"/>
                  </a:lnTo>
                  <a:lnTo>
                    <a:pt x="437" y="1395"/>
                  </a:lnTo>
                  <a:lnTo>
                    <a:pt x="452" y="1340"/>
                  </a:lnTo>
                  <a:lnTo>
                    <a:pt x="458" y="1281"/>
                  </a:lnTo>
                  <a:lnTo>
                    <a:pt x="452" y="1220"/>
                  </a:lnTo>
                  <a:lnTo>
                    <a:pt x="437" y="1165"/>
                  </a:lnTo>
                  <a:lnTo>
                    <a:pt x="412" y="1114"/>
                  </a:lnTo>
                  <a:lnTo>
                    <a:pt x="380" y="1068"/>
                  </a:lnTo>
                  <a:lnTo>
                    <a:pt x="340" y="1028"/>
                  </a:lnTo>
                  <a:lnTo>
                    <a:pt x="295" y="996"/>
                  </a:lnTo>
                  <a:lnTo>
                    <a:pt x="243" y="972"/>
                  </a:lnTo>
                  <a:lnTo>
                    <a:pt x="188" y="956"/>
                  </a:lnTo>
                  <a:lnTo>
                    <a:pt x="130" y="951"/>
                  </a:lnTo>
                  <a:lnTo>
                    <a:pt x="78" y="954"/>
                  </a:lnTo>
                  <a:lnTo>
                    <a:pt x="27" y="968"/>
                  </a:lnTo>
                  <a:lnTo>
                    <a:pt x="2" y="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9618B983-5EE4-46E5-91DE-DB9CFF0F8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445" y="1493147"/>
              <a:ext cx="2551034" cy="2258169"/>
            </a:xfrm>
            <a:custGeom>
              <a:avLst/>
              <a:gdLst>
                <a:gd name="T0" fmla="*/ 2969 w 3432"/>
                <a:gd name="T1" fmla="*/ 0 h 3038"/>
                <a:gd name="T2" fmla="*/ 2970 w 3432"/>
                <a:gd name="T3" fmla="*/ 1099 h 3038"/>
                <a:gd name="T4" fmla="*/ 3039 w 3432"/>
                <a:gd name="T5" fmla="*/ 1040 h 3038"/>
                <a:gd name="T6" fmla="*/ 3124 w 3432"/>
                <a:gd name="T7" fmla="*/ 1006 h 3038"/>
                <a:gd name="T8" fmla="*/ 3225 w 3432"/>
                <a:gd name="T9" fmla="*/ 1008 h 3038"/>
                <a:gd name="T10" fmla="*/ 3318 w 3432"/>
                <a:gd name="T11" fmla="*/ 1046 h 3038"/>
                <a:gd name="T12" fmla="*/ 3388 w 3432"/>
                <a:gd name="T13" fmla="*/ 1116 h 3038"/>
                <a:gd name="T14" fmla="*/ 3428 w 3432"/>
                <a:gd name="T15" fmla="*/ 1209 h 3038"/>
                <a:gd name="T16" fmla="*/ 3428 w 3432"/>
                <a:gd name="T17" fmla="*/ 1313 h 3038"/>
                <a:gd name="T18" fmla="*/ 3388 w 3432"/>
                <a:gd name="T19" fmla="*/ 1406 h 3038"/>
                <a:gd name="T20" fmla="*/ 3318 w 3432"/>
                <a:gd name="T21" fmla="*/ 1476 h 3038"/>
                <a:gd name="T22" fmla="*/ 3225 w 3432"/>
                <a:gd name="T23" fmla="*/ 1514 h 3038"/>
                <a:gd name="T24" fmla="*/ 3126 w 3432"/>
                <a:gd name="T25" fmla="*/ 1516 h 3038"/>
                <a:gd name="T26" fmla="*/ 3039 w 3432"/>
                <a:gd name="T27" fmla="*/ 1484 h 3038"/>
                <a:gd name="T28" fmla="*/ 2972 w 3432"/>
                <a:gd name="T29" fmla="*/ 1423 h 3038"/>
                <a:gd name="T30" fmla="*/ 2972 w 3432"/>
                <a:gd name="T31" fmla="*/ 1964 h 3038"/>
                <a:gd name="T32" fmla="*/ 2745 w 3432"/>
                <a:gd name="T33" fmla="*/ 1996 h 3038"/>
                <a:gd name="T34" fmla="*/ 2536 w 3432"/>
                <a:gd name="T35" fmla="*/ 2072 h 3038"/>
                <a:gd name="T36" fmla="*/ 2346 w 3432"/>
                <a:gd name="T37" fmla="*/ 2184 h 3038"/>
                <a:gd name="T38" fmla="*/ 2183 w 3432"/>
                <a:gd name="T39" fmla="*/ 2332 h 3038"/>
                <a:gd name="T40" fmla="*/ 2050 w 3432"/>
                <a:gd name="T41" fmla="*/ 2507 h 3038"/>
                <a:gd name="T42" fmla="*/ 1953 w 3432"/>
                <a:gd name="T43" fmla="*/ 2704 h 3038"/>
                <a:gd name="T44" fmla="*/ 1896 w 3432"/>
                <a:gd name="T45" fmla="*/ 2924 h 3038"/>
                <a:gd name="T46" fmla="*/ 1498 w 3432"/>
                <a:gd name="T47" fmla="*/ 3038 h 3038"/>
                <a:gd name="T48" fmla="*/ 1515 w 3432"/>
                <a:gd name="T49" fmla="*/ 2932 h 3038"/>
                <a:gd name="T50" fmla="*/ 1494 w 3432"/>
                <a:gd name="T51" fmla="*/ 2810 h 3038"/>
                <a:gd name="T52" fmla="*/ 1433 w 3432"/>
                <a:gd name="T53" fmla="*/ 2708 h 3038"/>
                <a:gd name="T54" fmla="*/ 1342 w 3432"/>
                <a:gd name="T55" fmla="*/ 2632 h 3038"/>
                <a:gd name="T56" fmla="*/ 1230 w 3432"/>
                <a:gd name="T57" fmla="*/ 2588 h 3038"/>
                <a:gd name="T58" fmla="*/ 1105 w 3432"/>
                <a:gd name="T59" fmla="*/ 2588 h 3038"/>
                <a:gd name="T60" fmla="*/ 991 w 3432"/>
                <a:gd name="T61" fmla="*/ 2630 h 3038"/>
                <a:gd name="T62" fmla="*/ 902 w 3432"/>
                <a:gd name="T63" fmla="*/ 2706 h 3038"/>
                <a:gd name="T64" fmla="*/ 841 w 3432"/>
                <a:gd name="T65" fmla="*/ 2808 h 3038"/>
                <a:gd name="T66" fmla="*/ 818 w 3432"/>
                <a:gd name="T67" fmla="*/ 2930 h 3038"/>
                <a:gd name="T68" fmla="*/ 835 w 3432"/>
                <a:gd name="T69" fmla="*/ 3038 h 3038"/>
                <a:gd name="T70" fmla="*/ 425 w 3432"/>
                <a:gd name="T71" fmla="*/ 2920 h 3038"/>
                <a:gd name="T72" fmla="*/ 450 w 3432"/>
                <a:gd name="T73" fmla="*/ 2687 h 3038"/>
                <a:gd name="T74" fmla="*/ 0 w 3432"/>
                <a:gd name="T75" fmla="*/ 2340 h 3038"/>
                <a:gd name="T76" fmla="*/ 369 w 3432"/>
                <a:gd name="T77" fmla="*/ 1822 h 3038"/>
                <a:gd name="T78" fmla="*/ 777 w 3432"/>
                <a:gd name="T79" fmla="*/ 1782 h 3038"/>
                <a:gd name="T80" fmla="*/ 963 w 3432"/>
                <a:gd name="T81" fmla="*/ 1509 h 3038"/>
                <a:gd name="T82" fmla="*/ 1179 w 3432"/>
                <a:gd name="T83" fmla="*/ 1262 h 3038"/>
                <a:gd name="T84" fmla="*/ 1018 w 3432"/>
                <a:gd name="T85" fmla="*/ 717 h 3038"/>
                <a:gd name="T86" fmla="*/ 1621 w 3432"/>
                <a:gd name="T87" fmla="*/ 514 h 3038"/>
                <a:gd name="T88" fmla="*/ 1970 w 3432"/>
                <a:gd name="T89" fmla="*/ 719 h 3038"/>
                <a:gd name="T90" fmla="*/ 2283 w 3432"/>
                <a:gd name="T91" fmla="*/ 605 h 3038"/>
                <a:gd name="T92" fmla="*/ 2614 w 3432"/>
                <a:gd name="T93" fmla="*/ 531 h 3038"/>
                <a:gd name="T94" fmla="*/ 2803 w 3432"/>
                <a:gd name="T95" fmla="*/ 0 h 3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32" h="3038">
                  <a:moveTo>
                    <a:pt x="2803" y="0"/>
                  </a:moveTo>
                  <a:lnTo>
                    <a:pt x="2969" y="0"/>
                  </a:lnTo>
                  <a:lnTo>
                    <a:pt x="2970" y="979"/>
                  </a:lnTo>
                  <a:lnTo>
                    <a:pt x="2970" y="1099"/>
                  </a:lnTo>
                  <a:lnTo>
                    <a:pt x="3003" y="1066"/>
                  </a:lnTo>
                  <a:lnTo>
                    <a:pt x="3039" y="1040"/>
                  </a:lnTo>
                  <a:lnTo>
                    <a:pt x="3081" y="1019"/>
                  </a:lnTo>
                  <a:lnTo>
                    <a:pt x="3124" y="1006"/>
                  </a:lnTo>
                  <a:lnTo>
                    <a:pt x="3174" y="1002"/>
                  </a:lnTo>
                  <a:lnTo>
                    <a:pt x="3225" y="1008"/>
                  </a:lnTo>
                  <a:lnTo>
                    <a:pt x="3274" y="1023"/>
                  </a:lnTo>
                  <a:lnTo>
                    <a:pt x="3318" y="1046"/>
                  </a:lnTo>
                  <a:lnTo>
                    <a:pt x="3356" y="1078"/>
                  </a:lnTo>
                  <a:lnTo>
                    <a:pt x="3388" y="1116"/>
                  </a:lnTo>
                  <a:lnTo>
                    <a:pt x="3413" y="1159"/>
                  </a:lnTo>
                  <a:lnTo>
                    <a:pt x="3428" y="1209"/>
                  </a:lnTo>
                  <a:lnTo>
                    <a:pt x="3432" y="1262"/>
                  </a:lnTo>
                  <a:lnTo>
                    <a:pt x="3428" y="1313"/>
                  </a:lnTo>
                  <a:lnTo>
                    <a:pt x="3413" y="1362"/>
                  </a:lnTo>
                  <a:lnTo>
                    <a:pt x="3388" y="1406"/>
                  </a:lnTo>
                  <a:lnTo>
                    <a:pt x="3356" y="1444"/>
                  </a:lnTo>
                  <a:lnTo>
                    <a:pt x="3318" y="1476"/>
                  </a:lnTo>
                  <a:lnTo>
                    <a:pt x="3274" y="1499"/>
                  </a:lnTo>
                  <a:lnTo>
                    <a:pt x="3225" y="1514"/>
                  </a:lnTo>
                  <a:lnTo>
                    <a:pt x="3174" y="1520"/>
                  </a:lnTo>
                  <a:lnTo>
                    <a:pt x="3126" y="1516"/>
                  </a:lnTo>
                  <a:lnTo>
                    <a:pt x="3081" y="1503"/>
                  </a:lnTo>
                  <a:lnTo>
                    <a:pt x="3039" y="1484"/>
                  </a:lnTo>
                  <a:lnTo>
                    <a:pt x="3003" y="1457"/>
                  </a:lnTo>
                  <a:lnTo>
                    <a:pt x="2972" y="1423"/>
                  </a:lnTo>
                  <a:lnTo>
                    <a:pt x="2972" y="1545"/>
                  </a:lnTo>
                  <a:lnTo>
                    <a:pt x="2972" y="1964"/>
                  </a:lnTo>
                  <a:lnTo>
                    <a:pt x="2857" y="1975"/>
                  </a:lnTo>
                  <a:lnTo>
                    <a:pt x="2745" y="1996"/>
                  </a:lnTo>
                  <a:lnTo>
                    <a:pt x="2638" y="2028"/>
                  </a:lnTo>
                  <a:lnTo>
                    <a:pt x="2536" y="2072"/>
                  </a:lnTo>
                  <a:lnTo>
                    <a:pt x="2437" y="2123"/>
                  </a:lnTo>
                  <a:lnTo>
                    <a:pt x="2346" y="2184"/>
                  </a:lnTo>
                  <a:lnTo>
                    <a:pt x="2261" y="2254"/>
                  </a:lnTo>
                  <a:lnTo>
                    <a:pt x="2183" y="2332"/>
                  </a:lnTo>
                  <a:lnTo>
                    <a:pt x="2113" y="2416"/>
                  </a:lnTo>
                  <a:lnTo>
                    <a:pt x="2050" y="2507"/>
                  </a:lnTo>
                  <a:lnTo>
                    <a:pt x="1997" y="2603"/>
                  </a:lnTo>
                  <a:lnTo>
                    <a:pt x="1953" y="2704"/>
                  </a:lnTo>
                  <a:lnTo>
                    <a:pt x="1919" y="2812"/>
                  </a:lnTo>
                  <a:lnTo>
                    <a:pt x="1896" y="2924"/>
                  </a:lnTo>
                  <a:lnTo>
                    <a:pt x="1885" y="3038"/>
                  </a:lnTo>
                  <a:lnTo>
                    <a:pt x="1498" y="3038"/>
                  </a:lnTo>
                  <a:lnTo>
                    <a:pt x="1511" y="2987"/>
                  </a:lnTo>
                  <a:lnTo>
                    <a:pt x="1515" y="2932"/>
                  </a:lnTo>
                  <a:lnTo>
                    <a:pt x="1509" y="2869"/>
                  </a:lnTo>
                  <a:lnTo>
                    <a:pt x="1494" y="2810"/>
                  </a:lnTo>
                  <a:lnTo>
                    <a:pt x="1467" y="2757"/>
                  </a:lnTo>
                  <a:lnTo>
                    <a:pt x="1433" y="2708"/>
                  </a:lnTo>
                  <a:lnTo>
                    <a:pt x="1391" y="2666"/>
                  </a:lnTo>
                  <a:lnTo>
                    <a:pt x="1342" y="2632"/>
                  </a:lnTo>
                  <a:lnTo>
                    <a:pt x="1289" y="2605"/>
                  </a:lnTo>
                  <a:lnTo>
                    <a:pt x="1230" y="2588"/>
                  </a:lnTo>
                  <a:lnTo>
                    <a:pt x="1168" y="2583"/>
                  </a:lnTo>
                  <a:lnTo>
                    <a:pt x="1105" y="2588"/>
                  </a:lnTo>
                  <a:lnTo>
                    <a:pt x="1046" y="2605"/>
                  </a:lnTo>
                  <a:lnTo>
                    <a:pt x="991" y="2630"/>
                  </a:lnTo>
                  <a:lnTo>
                    <a:pt x="944" y="2664"/>
                  </a:lnTo>
                  <a:lnTo>
                    <a:pt x="902" y="2706"/>
                  </a:lnTo>
                  <a:lnTo>
                    <a:pt x="866" y="2755"/>
                  </a:lnTo>
                  <a:lnTo>
                    <a:pt x="841" y="2808"/>
                  </a:lnTo>
                  <a:lnTo>
                    <a:pt x="824" y="2867"/>
                  </a:lnTo>
                  <a:lnTo>
                    <a:pt x="818" y="2930"/>
                  </a:lnTo>
                  <a:lnTo>
                    <a:pt x="822" y="2985"/>
                  </a:lnTo>
                  <a:lnTo>
                    <a:pt x="835" y="3038"/>
                  </a:lnTo>
                  <a:lnTo>
                    <a:pt x="420" y="3038"/>
                  </a:lnTo>
                  <a:lnTo>
                    <a:pt x="425" y="2920"/>
                  </a:lnTo>
                  <a:lnTo>
                    <a:pt x="435" y="2803"/>
                  </a:lnTo>
                  <a:lnTo>
                    <a:pt x="450" y="2687"/>
                  </a:lnTo>
                  <a:lnTo>
                    <a:pt x="122" y="2579"/>
                  </a:lnTo>
                  <a:lnTo>
                    <a:pt x="0" y="2340"/>
                  </a:lnTo>
                  <a:lnTo>
                    <a:pt x="129" y="1943"/>
                  </a:lnTo>
                  <a:lnTo>
                    <a:pt x="369" y="1822"/>
                  </a:lnTo>
                  <a:lnTo>
                    <a:pt x="697" y="1928"/>
                  </a:lnTo>
                  <a:lnTo>
                    <a:pt x="777" y="1782"/>
                  </a:lnTo>
                  <a:lnTo>
                    <a:pt x="866" y="1643"/>
                  </a:lnTo>
                  <a:lnTo>
                    <a:pt x="963" y="1509"/>
                  </a:lnTo>
                  <a:lnTo>
                    <a:pt x="1067" y="1381"/>
                  </a:lnTo>
                  <a:lnTo>
                    <a:pt x="1179" y="1262"/>
                  </a:lnTo>
                  <a:lnTo>
                    <a:pt x="976" y="983"/>
                  </a:lnTo>
                  <a:lnTo>
                    <a:pt x="1018" y="717"/>
                  </a:lnTo>
                  <a:lnTo>
                    <a:pt x="1355" y="472"/>
                  </a:lnTo>
                  <a:lnTo>
                    <a:pt x="1621" y="514"/>
                  </a:lnTo>
                  <a:lnTo>
                    <a:pt x="1822" y="791"/>
                  </a:lnTo>
                  <a:lnTo>
                    <a:pt x="1970" y="719"/>
                  </a:lnTo>
                  <a:lnTo>
                    <a:pt x="2124" y="657"/>
                  </a:lnTo>
                  <a:lnTo>
                    <a:pt x="2283" y="605"/>
                  </a:lnTo>
                  <a:lnTo>
                    <a:pt x="2447" y="562"/>
                  </a:lnTo>
                  <a:lnTo>
                    <a:pt x="2614" y="531"/>
                  </a:lnTo>
                  <a:lnTo>
                    <a:pt x="2614" y="190"/>
                  </a:lnTo>
                  <a:lnTo>
                    <a:pt x="280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1">
                    <a:lumMod val="88000"/>
                    <a:lumOff val="12000"/>
                  </a:schemeClr>
                </a:gs>
                <a:gs pos="6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CA9B0002-AA9C-4916-820A-F8BB88EFB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7579" y="1478281"/>
              <a:ext cx="2579280" cy="2286415"/>
            </a:xfrm>
            <a:custGeom>
              <a:avLst/>
              <a:gdLst>
                <a:gd name="T0" fmla="*/ 2637 w 3472"/>
                <a:gd name="T1" fmla="*/ 567 h 3076"/>
                <a:gd name="T2" fmla="*/ 2003 w 3472"/>
                <a:gd name="T3" fmla="*/ 755 h 3076"/>
                <a:gd name="T4" fmla="*/ 1382 w 3472"/>
                <a:gd name="T5" fmla="*/ 510 h 3076"/>
                <a:gd name="T6" fmla="*/ 1213 w 3472"/>
                <a:gd name="T7" fmla="*/ 1294 h 3076"/>
                <a:gd name="T8" fmla="*/ 813 w 3472"/>
                <a:gd name="T9" fmla="*/ 1812 h 3076"/>
                <a:gd name="T10" fmla="*/ 166 w 3472"/>
                <a:gd name="T11" fmla="*/ 1975 h 3076"/>
                <a:gd name="T12" fmla="*/ 490 w 3472"/>
                <a:gd name="T13" fmla="*/ 2708 h 3076"/>
                <a:gd name="T14" fmla="*/ 832 w 3472"/>
                <a:gd name="T15" fmla="*/ 3038 h 3076"/>
                <a:gd name="T16" fmla="*/ 843 w 3472"/>
                <a:gd name="T17" fmla="*/ 2822 h 3076"/>
                <a:gd name="T18" fmla="*/ 1003 w 3472"/>
                <a:gd name="T19" fmla="*/ 2634 h 3076"/>
                <a:gd name="T20" fmla="*/ 1189 w 3472"/>
                <a:gd name="T21" fmla="*/ 2583 h 3076"/>
                <a:gd name="T22" fmla="*/ 1424 w 3472"/>
                <a:gd name="T23" fmla="*/ 2670 h 3076"/>
                <a:gd name="T24" fmla="*/ 1549 w 3472"/>
                <a:gd name="T25" fmla="*/ 2884 h 3076"/>
                <a:gd name="T26" fmla="*/ 1887 w 3472"/>
                <a:gd name="T27" fmla="*/ 3038 h 3076"/>
                <a:gd name="T28" fmla="*/ 2005 w 3472"/>
                <a:gd name="T29" fmla="*/ 2605 h 3076"/>
                <a:gd name="T30" fmla="*/ 2266 w 3472"/>
                <a:gd name="T31" fmla="*/ 2258 h 3076"/>
                <a:gd name="T32" fmla="*/ 2642 w 3472"/>
                <a:gd name="T33" fmla="*/ 2034 h 3076"/>
                <a:gd name="T34" fmla="*/ 2972 w 3472"/>
                <a:gd name="T35" fmla="*/ 1389 h 3076"/>
                <a:gd name="T36" fmla="*/ 3109 w 3472"/>
                <a:gd name="T37" fmla="*/ 1505 h 3076"/>
                <a:gd name="T38" fmla="*/ 3288 w 3472"/>
                <a:gd name="T39" fmla="*/ 1501 h 3076"/>
                <a:gd name="T40" fmla="*/ 3415 w 3472"/>
                <a:gd name="T41" fmla="*/ 1374 h 3076"/>
                <a:gd name="T42" fmla="*/ 3415 w 3472"/>
                <a:gd name="T43" fmla="*/ 1186 h 3076"/>
                <a:gd name="T44" fmla="*/ 3288 w 3472"/>
                <a:gd name="T45" fmla="*/ 1059 h 3076"/>
                <a:gd name="T46" fmla="*/ 3109 w 3472"/>
                <a:gd name="T47" fmla="*/ 1055 h 3076"/>
                <a:gd name="T48" fmla="*/ 2972 w 3472"/>
                <a:gd name="T49" fmla="*/ 1173 h 3076"/>
                <a:gd name="T50" fmla="*/ 3009 w 3472"/>
                <a:gd name="T51" fmla="*/ 0 h 3076"/>
                <a:gd name="T52" fmla="*/ 3143 w 3472"/>
                <a:gd name="T53" fmla="*/ 1006 h 3076"/>
                <a:gd name="T54" fmla="*/ 3350 w 3472"/>
                <a:gd name="T55" fmla="*/ 1049 h 3076"/>
                <a:gd name="T56" fmla="*/ 3466 w 3472"/>
                <a:gd name="T57" fmla="*/ 1224 h 3076"/>
                <a:gd name="T58" fmla="*/ 3424 w 3472"/>
                <a:gd name="T59" fmla="*/ 1435 h 3076"/>
                <a:gd name="T60" fmla="*/ 3250 w 3472"/>
                <a:gd name="T61" fmla="*/ 1552 h 3076"/>
                <a:gd name="T62" fmla="*/ 3052 w 3472"/>
                <a:gd name="T63" fmla="*/ 1520 h 3076"/>
                <a:gd name="T64" fmla="*/ 2881 w 3472"/>
                <a:gd name="T65" fmla="*/ 2013 h 3076"/>
                <a:gd name="T66" fmla="*/ 2468 w 3472"/>
                <a:gd name="T67" fmla="*/ 2158 h 3076"/>
                <a:gd name="T68" fmla="*/ 2149 w 3472"/>
                <a:gd name="T69" fmla="*/ 2444 h 3076"/>
                <a:gd name="T70" fmla="*/ 1959 w 3472"/>
                <a:gd name="T71" fmla="*/ 2835 h 3076"/>
                <a:gd name="T72" fmla="*/ 1492 w 3472"/>
                <a:gd name="T73" fmla="*/ 3076 h 3076"/>
                <a:gd name="T74" fmla="*/ 1511 w 3472"/>
                <a:gd name="T75" fmla="*/ 2892 h 3076"/>
                <a:gd name="T76" fmla="*/ 1399 w 3472"/>
                <a:gd name="T77" fmla="*/ 2698 h 3076"/>
                <a:gd name="T78" fmla="*/ 1189 w 3472"/>
                <a:gd name="T79" fmla="*/ 2621 h 3076"/>
                <a:gd name="T80" fmla="*/ 1022 w 3472"/>
                <a:gd name="T81" fmla="*/ 2666 h 3076"/>
                <a:gd name="T82" fmla="*/ 879 w 3472"/>
                <a:gd name="T83" fmla="*/ 2835 h 3076"/>
                <a:gd name="T84" fmla="*/ 875 w 3472"/>
                <a:gd name="T85" fmla="*/ 3051 h 3076"/>
                <a:gd name="T86" fmla="*/ 426 w 3472"/>
                <a:gd name="T87" fmla="*/ 2943 h 3076"/>
                <a:gd name="T88" fmla="*/ 0 w 3472"/>
                <a:gd name="T89" fmla="*/ 2361 h 3076"/>
                <a:gd name="T90" fmla="*/ 786 w 3472"/>
                <a:gd name="T91" fmla="*/ 1784 h 3076"/>
                <a:gd name="T92" fmla="*/ 1175 w 3472"/>
                <a:gd name="T93" fmla="*/ 1279 h 3076"/>
                <a:gd name="T94" fmla="*/ 1652 w 3472"/>
                <a:gd name="T95" fmla="*/ 516 h 3076"/>
                <a:gd name="T96" fmla="*/ 2299 w 3472"/>
                <a:gd name="T97" fmla="*/ 605 h 3076"/>
                <a:gd name="T98" fmla="*/ 2817 w 3472"/>
                <a:gd name="T99" fmla="*/ 0 h 3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72" h="3076">
                  <a:moveTo>
                    <a:pt x="2832" y="38"/>
                  </a:moveTo>
                  <a:lnTo>
                    <a:pt x="2654" y="216"/>
                  </a:lnTo>
                  <a:lnTo>
                    <a:pt x="2654" y="565"/>
                  </a:lnTo>
                  <a:lnTo>
                    <a:pt x="2637" y="567"/>
                  </a:lnTo>
                  <a:lnTo>
                    <a:pt x="2473" y="600"/>
                  </a:lnTo>
                  <a:lnTo>
                    <a:pt x="2314" y="641"/>
                  </a:lnTo>
                  <a:lnTo>
                    <a:pt x="2156" y="693"/>
                  </a:lnTo>
                  <a:lnTo>
                    <a:pt x="2003" y="755"/>
                  </a:lnTo>
                  <a:lnTo>
                    <a:pt x="1853" y="827"/>
                  </a:lnTo>
                  <a:lnTo>
                    <a:pt x="1838" y="835"/>
                  </a:lnTo>
                  <a:lnTo>
                    <a:pt x="1631" y="550"/>
                  </a:lnTo>
                  <a:lnTo>
                    <a:pt x="1382" y="510"/>
                  </a:lnTo>
                  <a:lnTo>
                    <a:pt x="1056" y="748"/>
                  </a:lnTo>
                  <a:lnTo>
                    <a:pt x="1018" y="996"/>
                  </a:lnTo>
                  <a:lnTo>
                    <a:pt x="1225" y="1283"/>
                  </a:lnTo>
                  <a:lnTo>
                    <a:pt x="1213" y="1294"/>
                  </a:lnTo>
                  <a:lnTo>
                    <a:pt x="1101" y="1414"/>
                  </a:lnTo>
                  <a:lnTo>
                    <a:pt x="997" y="1541"/>
                  </a:lnTo>
                  <a:lnTo>
                    <a:pt x="900" y="1674"/>
                  </a:lnTo>
                  <a:lnTo>
                    <a:pt x="813" y="1812"/>
                  </a:lnTo>
                  <a:lnTo>
                    <a:pt x="735" y="1956"/>
                  </a:lnTo>
                  <a:lnTo>
                    <a:pt x="727" y="1970"/>
                  </a:lnTo>
                  <a:lnTo>
                    <a:pt x="391" y="1861"/>
                  </a:lnTo>
                  <a:lnTo>
                    <a:pt x="166" y="1975"/>
                  </a:lnTo>
                  <a:lnTo>
                    <a:pt x="40" y="2357"/>
                  </a:lnTo>
                  <a:lnTo>
                    <a:pt x="156" y="2583"/>
                  </a:lnTo>
                  <a:lnTo>
                    <a:pt x="494" y="2693"/>
                  </a:lnTo>
                  <a:lnTo>
                    <a:pt x="490" y="2708"/>
                  </a:lnTo>
                  <a:lnTo>
                    <a:pt x="475" y="2816"/>
                  </a:lnTo>
                  <a:lnTo>
                    <a:pt x="465" y="2926"/>
                  </a:lnTo>
                  <a:lnTo>
                    <a:pt x="460" y="3038"/>
                  </a:lnTo>
                  <a:lnTo>
                    <a:pt x="832" y="3038"/>
                  </a:lnTo>
                  <a:lnTo>
                    <a:pt x="824" y="2994"/>
                  </a:lnTo>
                  <a:lnTo>
                    <a:pt x="820" y="2949"/>
                  </a:lnTo>
                  <a:lnTo>
                    <a:pt x="826" y="2884"/>
                  </a:lnTo>
                  <a:lnTo>
                    <a:pt x="843" y="2822"/>
                  </a:lnTo>
                  <a:lnTo>
                    <a:pt x="872" y="2765"/>
                  </a:lnTo>
                  <a:lnTo>
                    <a:pt x="908" y="2714"/>
                  </a:lnTo>
                  <a:lnTo>
                    <a:pt x="951" y="2670"/>
                  </a:lnTo>
                  <a:lnTo>
                    <a:pt x="1003" y="2634"/>
                  </a:lnTo>
                  <a:lnTo>
                    <a:pt x="1059" y="2605"/>
                  </a:lnTo>
                  <a:lnTo>
                    <a:pt x="1122" y="2588"/>
                  </a:lnTo>
                  <a:lnTo>
                    <a:pt x="1189" y="2583"/>
                  </a:lnTo>
                  <a:lnTo>
                    <a:pt x="1189" y="2583"/>
                  </a:lnTo>
                  <a:lnTo>
                    <a:pt x="1255" y="2590"/>
                  </a:lnTo>
                  <a:lnTo>
                    <a:pt x="1316" y="2607"/>
                  </a:lnTo>
                  <a:lnTo>
                    <a:pt x="1373" y="2634"/>
                  </a:lnTo>
                  <a:lnTo>
                    <a:pt x="1424" y="2670"/>
                  </a:lnTo>
                  <a:lnTo>
                    <a:pt x="1469" y="2715"/>
                  </a:lnTo>
                  <a:lnTo>
                    <a:pt x="1505" y="2767"/>
                  </a:lnTo>
                  <a:lnTo>
                    <a:pt x="1532" y="2824"/>
                  </a:lnTo>
                  <a:lnTo>
                    <a:pt x="1549" y="2884"/>
                  </a:lnTo>
                  <a:lnTo>
                    <a:pt x="1555" y="2951"/>
                  </a:lnTo>
                  <a:lnTo>
                    <a:pt x="1551" y="2994"/>
                  </a:lnTo>
                  <a:lnTo>
                    <a:pt x="1543" y="3038"/>
                  </a:lnTo>
                  <a:lnTo>
                    <a:pt x="1887" y="3038"/>
                  </a:lnTo>
                  <a:lnTo>
                    <a:pt x="1902" y="2924"/>
                  </a:lnTo>
                  <a:lnTo>
                    <a:pt x="1925" y="2812"/>
                  </a:lnTo>
                  <a:lnTo>
                    <a:pt x="1961" y="2706"/>
                  </a:lnTo>
                  <a:lnTo>
                    <a:pt x="2005" y="2605"/>
                  </a:lnTo>
                  <a:lnTo>
                    <a:pt x="2058" y="2509"/>
                  </a:lnTo>
                  <a:lnTo>
                    <a:pt x="2120" y="2417"/>
                  </a:lnTo>
                  <a:lnTo>
                    <a:pt x="2191" y="2334"/>
                  </a:lnTo>
                  <a:lnTo>
                    <a:pt x="2266" y="2258"/>
                  </a:lnTo>
                  <a:lnTo>
                    <a:pt x="2352" y="2190"/>
                  </a:lnTo>
                  <a:lnTo>
                    <a:pt x="2443" y="2129"/>
                  </a:lnTo>
                  <a:lnTo>
                    <a:pt x="2540" y="2076"/>
                  </a:lnTo>
                  <a:lnTo>
                    <a:pt x="2642" y="2034"/>
                  </a:lnTo>
                  <a:lnTo>
                    <a:pt x="2749" y="2000"/>
                  </a:lnTo>
                  <a:lnTo>
                    <a:pt x="2861" y="1977"/>
                  </a:lnTo>
                  <a:lnTo>
                    <a:pt x="2974" y="1966"/>
                  </a:lnTo>
                  <a:lnTo>
                    <a:pt x="2972" y="1389"/>
                  </a:lnTo>
                  <a:lnTo>
                    <a:pt x="3007" y="1431"/>
                  </a:lnTo>
                  <a:lnTo>
                    <a:pt x="3037" y="1461"/>
                  </a:lnTo>
                  <a:lnTo>
                    <a:pt x="3071" y="1488"/>
                  </a:lnTo>
                  <a:lnTo>
                    <a:pt x="3109" y="1505"/>
                  </a:lnTo>
                  <a:lnTo>
                    <a:pt x="3151" y="1516"/>
                  </a:lnTo>
                  <a:lnTo>
                    <a:pt x="3195" y="1520"/>
                  </a:lnTo>
                  <a:lnTo>
                    <a:pt x="3242" y="1516"/>
                  </a:lnTo>
                  <a:lnTo>
                    <a:pt x="3288" y="1501"/>
                  </a:lnTo>
                  <a:lnTo>
                    <a:pt x="3329" y="1480"/>
                  </a:lnTo>
                  <a:lnTo>
                    <a:pt x="3363" y="1450"/>
                  </a:lnTo>
                  <a:lnTo>
                    <a:pt x="3394" y="1414"/>
                  </a:lnTo>
                  <a:lnTo>
                    <a:pt x="3415" y="1374"/>
                  </a:lnTo>
                  <a:lnTo>
                    <a:pt x="3430" y="1328"/>
                  </a:lnTo>
                  <a:lnTo>
                    <a:pt x="3434" y="1281"/>
                  </a:lnTo>
                  <a:lnTo>
                    <a:pt x="3430" y="1232"/>
                  </a:lnTo>
                  <a:lnTo>
                    <a:pt x="3415" y="1186"/>
                  </a:lnTo>
                  <a:lnTo>
                    <a:pt x="3394" y="1146"/>
                  </a:lnTo>
                  <a:lnTo>
                    <a:pt x="3363" y="1110"/>
                  </a:lnTo>
                  <a:lnTo>
                    <a:pt x="3329" y="1082"/>
                  </a:lnTo>
                  <a:lnTo>
                    <a:pt x="3288" y="1059"/>
                  </a:lnTo>
                  <a:lnTo>
                    <a:pt x="3242" y="1044"/>
                  </a:lnTo>
                  <a:lnTo>
                    <a:pt x="3195" y="1040"/>
                  </a:lnTo>
                  <a:lnTo>
                    <a:pt x="3151" y="1044"/>
                  </a:lnTo>
                  <a:lnTo>
                    <a:pt x="3109" y="1055"/>
                  </a:lnTo>
                  <a:lnTo>
                    <a:pt x="3071" y="1074"/>
                  </a:lnTo>
                  <a:lnTo>
                    <a:pt x="3035" y="1099"/>
                  </a:lnTo>
                  <a:lnTo>
                    <a:pt x="3007" y="1129"/>
                  </a:lnTo>
                  <a:lnTo>
                    <a:pt x="2972" y="1173"/>
                  </a:lnTo>
                  <a:lnTo>
                    <a:pt x="2971" y="38"/>
                  </a:lnTo>
                  <a:lnTo>
                    <a:pt x="2832" y="38"/>
                  </a:lnTo>
                  <a:close/>
                  <a:moveTo>
                    <a:pt x="2817" y="0"/>
                  </a:moveTo>
                  <a:lnTo>
                    <a:pt x="3009" y="0"/>
                  </a:lnTo>
                  <a:lnTo>
                    <a:pt x="3010" y="1070"/>
                  </a:lnTo>
                  <a:lnTo>
                    <a:pt x="3050" y="1042"/>
                  </a:lnTo>
                  <a:lnTo>
                    <a:pt x="3096" y="1019"/>
                  </a:lnTo>
                  <a:lnTo>
                    <a:pt x="3143" y="1006"/>
                  </a:lnTo>
                  <a:lnTo>
                    <a:pt x="3195" y="1002"/>
                  </a:lnTo>
                  <a:lnTo>
                    <a:pt x="3250" y="1008"/>
                  </a:lnTo>
                  <a:lnTo>
                    <a:pt x="3303" y="1023"/>
                  </a:lnTo>
                  <a:lnTo>
                    <a:pt x="3350" y="1049"/>
                  </a:lnTo>
                  <a:lnTo>
                    <a:pt x="3390" y="1083"/>
                  </a:lnTo>
                  <a:lnTo>
                    <a:pt x="3424" y="1125"/>
                  </a:lnTo>
                  <a:lnTo>
                    <a:pt x="3451" y="1171"/>
                  </a:lnTo>
                  <a:lnTo>
                    <a:pt x="3466" y="1224"/>
                  </a:lnTo>
                  <a:lnTo>
                    <a:pt x="3472" y="1281"/>
                  </a:lnTo>
                  <a:lnTo>
                    <a:pt x="3466" y="1336"/>
                  </a:lnTo>
                  <a:lnTo>
                    <a:pt x="3451" y="1389"/>
                  </a:lnTo>
                  <a:lnTo>
                    <a:pt x="3424" y="1435"/>
                  </a:lnTo>
                  <a:lnTo>
                    <a:pt x="3390" y="1476"/>
                  </a:lnTo>
                  <a:lnTo>
                    <a:pt x="3350" y="1510"/>
                  </a:lnTo>
                  <a:lnTo>
                    <a:pt x="3303" y="1537"/>
                  </a:lnTo>
                  <a:lnTo>
                    <a:pt x="3250" y="1552"/>
                  </a:lnTo>
                  <a:lnTo>
                    <a:pt x="3195" y="1558"/>
                  </a:lnTo>
                  <a:lnTo>
                    <a:pt x="3143" y="1554"/>
                  </a:lnTo>
                  <a:lnTo>
                    <a:pt x="3096" y="1541"/>
                  </a:lnTo>
                  <a:lnTo>
                    <a:pt x="3052" y="1520"/>
                  </a:lnTo>
                  <a:lnTo>
                    <a:pt x="3012" y="1490"/>
                  </a:lnTo>
                  <a:lnTo>
                    <a:pt x="3012" y="2002"/>
                  </a:lnTo>
                  <a:lnTo>
                    <a:pt x="2995" y="2002"/>
                  </a:lnTo>
                  <a:lnTo>
                    <a:pt x="2881" y="2013"/>
                  </a:lnTo>
                  <a:lnTo>
                    <a:pt x="2769" y="2034"/>
                  </a:lnTo>
                  <a:lnTo>
                    <a:pt x="2665" y="2066"/>
                  </a:lnTo>
                  <a:lnTo>
                    <a:pt x="2563" y="2108"/>
                  </a:lnTo>
                  <a:lnTo>
                    <a:pt x="2468" y="2158"/>
                  </a:lnTo>
                  <a:lnTo>
                    <a:pt x="2377" y="2218"/>
                  </a:lnTo>
                  <a:lnTo>
                    <a:pt x="2293" y="2287"/>
                  </a:lnTo>
                  <a:lnTo>
                    <a:pt x="2217" y="2361"/>
                  </a:lnTo>
                  <a:lnTo>
                    <a:pt x="2149" y="2444"/>
                  </a:lnTo>
                  <a:lnTo>
                    <a:pt x="2088" y="2533"/>
                  </a:lnTo>
                  <a:lnTo>
                    <a:pt x="2035" y="2628"/>
                  </a:lnTo>
                  <a:lnTo>
                    <a:pt x="1993" y="2729"/>
                  </a:lnTo>
                  <a:lnTo>
                    <a:pt x="1959" y="2835"/>
                  </a:lnTo>
                  <a:lnTo>
                    <a:pt x="1936" y="2945"/>
                  </a:lnTo>
                  <a:lnTo>
                    <a:pt x="1925" y="3059"/>
                  </a:lnTo>
                  <a:lnTo>
                    <a:pt x="1923" y="3076"/>
                  </a:lnTo>
                  <a:lnTo>
                    <a:pt x="1492" y="3076"/>
                  </a:lnTo>
                  <a:lnTo>
                    <a:pt x="1500" y="3051"/>
                  </a:lnTo>
                  <a:lnTo>
                    <a:pt x="1513" y="3002"/>
                  </a:lnTo>
                  <a:lnTo>
                    <a:pt x="1517" y="2951"/>
                  </a:lnTo>
                  <a:lnTo>
                    <a:pt x="1511" y="2892"/>
                  </a:lnTo>
                  <a:lnTo>
                    <a:pt x="1496" y="2837"/>
                  </a:lnTo>
                  <a:lnTo>
                    <a:pt x="1471" y="2786"/>
                  </a:lnTo>
                  <a:lnTo>
                    <a:pt x="1439" y="2738"/>
                  </a:lnTo>
                  <a:lnTo>
                    <a:pt x="1399" y="2698"/>
                  </a:lnTo>
                  <a:lnTo>
                    <a:pt x="1354" y="2666"/>
                  </a:lnTo>
                  <a:lnTo>
                    <a:pt x="1302" y="2641"/>
                  </a:lnTo>
                  <a:lnTo>
                    <a:pt x="1247" y="2626"/>
                  </a:lnTo>
                  <a:lnTo>
                    <a:pt x="1189" y="2621"/>
                  </a:lnTo>
                  <a:lnTo>
                    <a:pt x="1189" y="2621"/>
                  </a:lnTo>
                  <a:lnTo>
                    <a:pt x="1128" y="2626"/>
                  </a:lnTo>
                  <a:lnTo>
                    <a:pt x="1073" y="2641"/>
                  </a:lnTo>
                  <a:lnTo>
                    <a:pt x="1022" y="2666"/>
                  </a:lnTo>
                  <a:lnTo>
                    <a:pt x="976" y="2698"/>
                  </a:lnTo>
                  <a:lnTo>
                    <a:pt x="936" y="2738"/>
                  </a:lnTo>
                  <a:lnTo>
                    <a:pt x="904" y="2784"/>
                  </a:lnTo>
                  <a:lnTo>
                    <a:pt x="879" y="2835"/>
                  </a:lnTo>
                  <a:lnTo>
                    <a:pt x="864" y="2890"/>
                  </a:lnTo>
                  <a:lnTo>
                    <a:pt x="858" y="2949"/>
                  </a:lnTo>
                  <a:lnTo>
                    <a:pt x="862" y="3000"/>
                  </a:lnTo>
                  <a:lnTo>
                    <a:pt x="875" y="3051"/>
                  </a:lnTo>
                  <a:lnTo>
                    <a:pt x="883" y="3076"/>
                  </a:lnTo>
                  <a:lnTo>
                    <a:pt x="420" y="3076"/>
                  </a:lnTo>
                  <a:lnTo>
                    <a:pt x="422" y="3057"/>
                  </a:lnTo>
                  <a:lnTo>
                    <a:pt x="426" y="2943"/>
                  </a:lnTo>
                  <a:lnTo>
                    <a:pt x="437" y="2829"/>
                  </a:lnTo>
                  <a:lnTo>
                    <a:pt x="450" y="2719"/>
                  </a:lnTo>
                  <a:lnTo>
                    <a:pt x="130" y="2613"/>
                  </a:lnTo>
                  <a:lnTo>
                    <a:pt x="0" y="2361"/>
                  </a:lnTo>
                  <a:lnTo>
                    <a:pt x="135" y="1949"/>
                  </a:lnTo>
                  <a:lnTo>
                    <a:pt x="388" y="1820"/>
                  </a:lnTo>
                  <a:lnTo>
                    <a:pt x="708" y="1924"/>
                  </a:lnTo>
                  <a:lnTo>
                    <a:pt x="786" y="1784"/>
                  </a:lnTo>
                  <a:lnTo>
                    <a:pt x="872" y="1649"/>
                  </a:lnTo>
                  <a:lnTo>
                    <a:pt x="965" y="1520"/>
                  </a:lnTo>
                  <a:lnTo>
                    <a:pt x="1067" y="1397"/>
                  </a:lnTo>
                  <a:lnTo>
                    <a:pt x="1175" y="1279"/>
                  </a:lnTo>
                  <a:lnTo>
                    <a:pt x="978" y="1006"/>
                  </a:lnTo>
                  <a:lnTo>
                    <a:pt x="1022" y="727"/>
                  </a:lnTo>
                  <a:lnTo>
                    <a:pt x="1371" y="471"/>
                  </a:lnTo>
                  <a:lnTo>
                    <a:pt x="1652" y="516"/>
                  </a:lnTo>
                  <a:lnTo>
                    <a:pt x="1849" y="786"/>
                  </a:lnTo>
                  <a:lnTo>
                    <a:pt x="1995" y="715"/>
                  </a:lnTo>
                  <a:lnTo>
                    <a:pt x="2145" y="657"/>
                  </a:lnTo>
                  <a:lnTo>
                    <a:pt x="2299" y="605"/>
                  </a:lnTo>
                  <a:lnTo>
                    <a:pt x="2456" y="564"/>
                  </a:lnTo>
                  <a:lnTo>
                    <a:pt x="2616" y="533"/>
                  </a:lnTo>
                  <a:lnTo>
                    <a:pt x="2616" y="199"/>
                  </a:lnTo>
                  <a:lnTo>
                    <a:pt x="281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4B4C14CC-BA00-4285-A503-3F6C25CAA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5719" y="3847946"/>
              <a:ext cx="2571846" cy="2258169"/>
            </a:xfrm>
            <a:custGeom>
              <a:avLst/>
              <a:gdLst>
                <a:gd name="T0" fmla="*/ 1943 w 3460"/>
                <a:gd name="T1" fmla="*/ 2 h 3036"/>
                <a:gd name="T2" fmla="*/ 1924 w 3460"/>
                <a:gd name="T3" fmla="*/ 108 h 3036"/>
                <a:gd name="T4" fmla="*/ 1947 w 3460"/>
                <a:gd name="T5" fmla="*/ 230 h 3036"/>
                <a:gd name="T6" fmla="*/ 2006 w 3460"/>
                <a:gd name="T7" fmla="*/ 332 h 3036"/>
                <a:gd name="T8" fmla="*/ 2095 w 3460"/>
                <a:gd name="T9" fmla="*/ 408 h 3036"/>
                <a:gd name="T10" fmla="*/ 2209 w 3460"/>
                <a:gd name="T11" fmla="*/ 452 h 3036"/>
                <a:gd name="T12" fmla="*/ 2334 w 3460"/>
                <a:gd name="T13" fmla="*/ 452 h 3036"/>
                <a:gd name="T14" fmla="*/ 2446 w 3460"/>
                <a:gd name="T15" fmla="*/ 412 h 3036"/>
                <a:gd name="T16" fmla="*/ 2537 w 3460"/>
                <a:gd name="T17" fmla="*/ 336 h 3036"/>
                <a:gd name="T18" fmla="*/ 2598 w 3460"/>
                <a:gd name="T19" fmla="*/ 233 h 3036"/>
                <a:gd name="T20" fmla="*/ 2621 w 3460"/>
                <a:gd name="T21" fmla="*/ 112 h 3036"/>
                <a:gd name="T22" fmla="*/ 2604 w 3460"/>
                <a:gd name="T23" fmla="*/ 4 h 3036"/>
                <a:gd name="T24" fmla="*/ 3040 w 3460"/>
                <a:gd name="T25" fmla="*/ 174 h 3036"/>
                <a:gd name="T26" fmla="*/ 3336 w 3460"/>
                <a:gd name="T27" fmla="*/ 444 h 3036"/>
                <a:gd name="T28" fmla="*/ 3330 w 3460"/>
                <a:gd name="T29" fmla="*/ 1080 h 3036"/>
                <a:gd name="T30" fmla="*/ 2774 w 3460"/>
                <a:gd name="T31" fmla="*/ 1099 h 3036"/>
                <a:gd name="T32" fmla="*/ 2606 w 3460"/>
                <a:gd name="T33" fmla="*/ 1387 h 3036"/>
                <a:gd name="T34" fmla="*/ 2402 w 3460"/>
                <a:gd name="T35" fmla="*/ 1651 h 3036"/>
                <a:gd name="T36" fmla="*/ 2488 w 3460"/>
                <a:gd name="T37" fmla="*/ 2044 h 3036"/>
                <a:gd name="T38" fmla="*/ 2112 w 3460"/>
                <a:gd name="T39" fmla="*/ 2556 h 3036"/>
                <a:gd name="T40" fmla="*/ 1647 w 3460"/>
                <a:gd name="T41" fmla="*/ 2243 h 3036"/>
                <a:gd name="T42" fmla="*/ 1389 w 3460"/>
                <a:gd name="T43" fmla="*/ 2360 h 3036"/>
                <a:gd name="T44" fmla="*/ 1116 w 3460"/>
                <a:gd name="T45" fmla="*/ 2450 h 3036"/>
                <a:gd name="T46" fmla="*/ 831 w 3460"/>
                <a:gd name="T47" fmla="*/ 2507 h 3036"/>
                <a:gd name="T48" fmla="*/ 639 w 3460"/>
                <a:gd name="T49" fmla="*/ 3036 h 3036"/>
                <a:gd name="T50" fmla="*/ 459 w 3460"/>
                <a:gd name="T51" fmla="*/ 2055 h 3036"/>
                <a:gd name="T52" fmla="*/ 429 w 3460"/>
                <a:gd name="T53" fmla="*/ 1968 h 3036"/>
                <a:gd name="T54" fmla="*/ 351 w 3460"/>
                <a:gd name="T55" fmla="*/ 2015 h 3036"/>
                <a:gd name="T56" fmla="*/ 258 w 3460"/>
                <a:gd name="T57" fmla="*/ 2032 h 3036"/>
                <a:gd name="T58" fmla="*/ 157 w 3460"/>
                <a:gd name="T59" fmla="*/ 2011 h 3036"/>
                <a:gd name="T60" fmla="*/ 74 w 3460"/>
                <a:gd name="T61" fmla="*/ 1954 h 3036"/>
                <a:gd name="T62" fmla="*/ 19 w 3460"/>
                <a:gd name="T63" fmla="*/ 1873 h 3036"/>
                <a:gd name="T64" fmla="*/ 0 w 3460"/>
                <a:gd name="T65" fmla="*/ 1770 h 3036"/>
                <a:gd name="T66" fmla="*/ 21 w 3460"/>
                <a:gd name="T67" fmla="*/ 1670 h 3036"/>
                <a:gd name="T68" fmla="*/ 76 w 3460"/>
                <a:gd name="T69" fmla="*/ 1588 h 3036"/>
                <a:gd name="T70" fmla="*/ 159 w 3460"/>
                <a:gd name="T71" fmla="*/ 1533 h 3036"/>
                <a:gd name="T72" fmla="*/ 260 w 3460"/>
                <a:gd name="T73" fmla="*/ 1512 h 3036"/>
                <a:gd name="T74" fmla="*/ 353 w 3460"/>
                <a:gd name="T75" fmla="*/ 1531 h 3036"/>
                <a:gd name="T76" fmla="*/ 429 w 3460"/>
                <a:gd name="T77" fmla="*/ 1577 h 3036"/>
                <a:gd name="T78" fmla="*/ 461 w 3460"/>
                <a:gd name="T79" fmla="*/ 1490 h 3036"/>
                <a:gd name="T80" fmla="*/ 573 w 3460"/>
                <a:gd name="T81" fmla="*/ 1064 h 3036"/>
                <a:gd name="T82" fmla="*/ 786 w 3460"/>
                <a:gd name="T83" fmla="*/ 1019 h 3036"/>
                <a:gd name="T84" fmla="*/ 981 w 3460"/>
                <a:gd name="T85" fmla="*/ 939 h 3036"/>
                <a:gd name="T86" fmla="*/ 1156 w 3460"/>
                <a:gd name="T87" fmla="*/ 823 h 3036"/>
                <a:gd name="T88" fmla="*/ 1307 w 3460"/>
                <a:gd name="T89" fmla="*/ 679 h 3036"/>
                <a:gd name="T90" fmla="*/ 1429 w 3460"/>
                <a:gd name="T91" fmla="*/ 508 h 3036"/>
                <a:gd name="T92" fmla="*/ 1518 w 3460"/>
                <a:gd name="T93" fmla="*/ 319 h 3036"/>
                <a:gd name="T94" fmla="*/ 1571 w 3460"/>
                <a:gd name="T95" fmla="*/ 110 h 3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60" h="3036">
                  <a:moveTo>
                    <a:pt x="1584" y="0"/>
                  </a:moveTo>
                  <a:lnTo>
                    <a:pt x="1943" y="2"/>
                  </a:lnTo>
                  <a:lnTo>
                    <a:pt x="1930" y="53"/>
                  </a:lnTo>
                  <a:lnTo>
                    <a:pt x="1924" y="108"/>
                  </a:lnTo>
                  <a:lnTo>
                    <a:pt x="1930" y="171"/>
                  </a:lnTo>
                  <a:lnTo>
                    <a:pt x="1947" y="230"/>
                  </a:lnTo>
                  <a:lnTo>
                    <a:pt x="1972" y="283"/>
                  </a:lnTo>
                  <a:lnTo>
                    <a:pt x="2006" y="332"/>
                  </a:lnTo>
                  <a:lnTo>
                    <a:pt x="2048" y="374"/>
                  </a:lnTo>
                  <a:lnTo>
                    <a:pt x="2095" y="408"/>
                  </a:lnTo>
                  <a:lnTo>
                    <a:pt x="2150" y="434"/>
                  </a:lnTo>
                  <a:lnTo>
                    <a:pt x="2209" y="452"/>
                  </a:lnTo>
                  <a:lnTo>
                    <a:pt x="2271" y="457"/>
                  </a:lnTo>
                  <a:lnTo>
                    <a:pt x="2334" y="452"/>
                  </a:lnTo>
                  <a:lnTo>
                    <a:pt x="2393" y="436"/>
                  </a:lnTo>
                  <a:lnTo>
                    <a:pt x="2446" y="412"/>
                  </a:lnTo>
                  <a:lnTo>
                    <a:pt x="2495" y="378"/>
                  </a:lnTo>
                  <a:lnTo>
                    <a:pt x="2537" y="336"/>
                  </a:lnTo>
                  <a:lnTo>
                    <a:pt x="2573" y="286"/>
                  </a:lnTo>
                  <a:lnTo>
                    <a:pt x="2598" y="233"/>
                  </a:lnTo>
                  <a:lnTo>
                    <a:pt x="2615" y="174"/>
                  </a:lnTo>
                  <a:lnTo>
                    <a:pt x="2621" y="112"/>
                  </a:lnTo>
                  <a:lnTo>
                    <a:pt x="2617" y="57"/>
                  </a:lnTo>
                  <a:lnTo>
                    <a:pt x="2604" y="4"/>
                  </a:lnTo>
                  <a:lnTo>
                    <a:pt x="3050" y="6"/>
                  </a:lnTo>
                  <a:lnTo>
                    <a:pt x="3040" y="174"/>
                  </a:lnTo>
                  <a:lnTo>
                    <a:pt x="3019" y="341"/>
                  </a:lnTo>
                  <a:lnTo>
                    <a:pt x="3336" y="444"/>
                  </a:lnTo>
                  <a:lnTo>
                    <a:pt x="3460" y="681"/>
                  </a:lnTo>
                  <a:lnTo>
                    <a:pt x="3330" y="1080"/>
                  </a:lnTo>
                  <a:lnTo>
                    <a:pt x="3093" y="1201"/>
                  </a:lnTo>
                  <a:lnTo>
                    <a:pt x="2774" y="1099"/>
                  </a:lnTo>
                  <a:lnTo>
                    <a:pt x="2695" y="1247"/>
                  </a:lnTo>
                  <a:lnTo>
                    <a:pt x="2606" y="1387"/>
                  </a:lnTo>
                  <a:lnTo>
                    <a:pt x="2509" y="1522"/>
                  </a:lnTo>
                  <a:lnTo>
                    <a:pt x="2402" y="1651"/>
                  </a:lnTo>
                  <a:lnTo>
                    <a:pt x="2290" y="1772"/>
                  </a:lnTo>
                  <a:lnTo>
                    <a:pt x="2488" y="2044"/>
                  </a:lnTo>
                  <a:lnTo>
                    <a:pt x="2448" y="2307"/>
                  </a:lnTo>
                  <a:lnTo>
                    <a:pt x="2112" y="2556"/>
                  </a:lnTo>
                  <a:lnTo>
                    <a:pt x="1846" y="2514"/>
                  </a:lnTo>
                  <a:lnTo>
                    <a:pt x="1647" y="2243"/>
                  </a:lnTo>
                  <a:lnTo>
                    <a:pt x="1520" y="2305"/>
                  </a:lnTo>
                  <a:lnTo>
                    <a:pt x="1389" y="2360"/>
                  </a:lnTo>
                  <a:lnTo>
                    <a:pt x="1254" y="2408"/>
                  </a:lnTo>
                  <a:lnTo>
                    <a:pt x="1116" y="2450"/>
                  </a:lnTo>
                  <a:lnTo>
                    <a:pt x="975" y="2482"/>
                  </a:lnTo>
                  <a:lnTo>
                    <a:pt x="831" y="2507"/>
                  </a:lnTo>
                  <a:lnTo>
                    <a:pt x="831" y="2846"/>
                  </a:lnTo>
                  <a:lnTo>
                    <a:pt x="639" y="3036"/>
                  </a:lnTo>
                  <a:lnTo>
                    <a:pt x="457" y="3036"/>
                  </a:lnTo>
                  <a:lnTo>
                    <a:pt x="459" y="2055"/>
                  </a:lnTo>
                  <a:lnTo>
                    <a:pt x="461" y="1935"/>
                  </a:lnTo>
                  <a:lnTo>
                    <a:pt x="429" y="1968"/>
                  </a:lnTo>
                  <a:lnTo>
                    <a:pt x="393" y="1994"/>
                  </a:lnTo>
                  <a:lnTo>
                    <a:pt x="351" y="2015"/>
                  </a:lnTo>
                  <a:lnTo>
                    <a:pt x="305" y="2028"/>
                  </a:lnTo>
                  <a:lnTo>
                    <a:pt x="258" y="2032"/>
                  </a:lnTo>
                  <a:lnTo>
                    <a:pt x="205" y="2027"/>
                  </a:lnTo>
                  <a:lnTo>
                    <a:pt x="157" y="2011"/>
                  </a:lnTo>
                  <a:lnTo>
                    <a:pt x="112" y="1987"/>
                  </a:lnTo>
                  <a:lnTo>
                    <a:pt x="74" y="1954"/>
                  </a:lnTo>
                  <a:lnTo>
                    <a:pt x="43" y="1916"/>
                  </a:lnTo>
                  <a:lnTo>
                    <a:pt x="19" y="1873"/>
                  </a:lnTo>
                  <a:lnTo>
                    <a:pt x="4" y="1823"/>
                  </a:lnTo>
                  <a:lnTo>
                    <a:pt x="0" y="1770"/>
                  </a:lnTo>
                  <a:lnTo>
                    <a:pt x="6" y="1719"/>
                  </a:lnTo>
                  <a:lnTo>
                    <a:pt x="21" y="1670"/>
                  </a:lnTo>
                  <a:lnTo>
                    <a:pt x="43" y="1626"/>
                  </a:lnTo>
                  <a:lnTo>
                    <a:pt x="76" y="1588"/>
                  </a:lnTo>
                  <a:lnTo>
                    <a:pt x="114" y="1556"/>
                  </a:lnTo>
                  <a:lnTo>
                    <a:pt x="159" y="1533"/>
                  </a:lnTo>
                  <a:lnTo>
                    <a:pt x="207" y="1518"/>
                  </a:lnTo>
                  <a:lnTo>
                    <a:pt x="260" y="1512"/>
                  </a:lnTo>
                  <a:lnTo>
                    <a:pt x="307" y="1518"/>
                  </a:lnTo>
                  <a:lnTo>
                    <a:pt x="353" y="1531"/>
                  </a:lnTo>
                  <a:lnTo>
                    <a:pt x="393" y="1550"/>
                  </a:lnTo>
                  <a:lnTo>
                    <a:pt x="429" y="1577"/>
                  </a:lnTo>
                  <a:lnTo>
                    <a:pt x="461" y="1611"/>
                  </a:lnTo>
                  <a:lnTo>
                    <a:pt x="461" y="1490"/>
                  </a:lnTo>
                  <a:lnTo>
                    <a:pt x="463" y="1070"/>
                  </a:lnTo>
                  <a:lnTo>
                    <a:pt x="573" y="1064"/>
                  </a:lnTo>
                  <a:lnTo>
                    <a:pt x="681" y="1047"/>
                  </a:lnTo>
                  <a:lnTo>
                    <a:pt x="786" y="1019"/>
                  </a:lnTo>
                  <a:lnTo>
                    <a:pt x="886" y="983"/>
                  </a:lnTo>
                  <a:lnTo>
                    <a:pt x="981" y="939"/>
                  </a:lnTo>
                  <a:lnTo>
                    <a:pt x="1072" y="884"/>
                  </a:lnTo>
                  <a:lnTo>
                    <a:pt x="1156" y="823"/>
                  </a:lnTo>
                  <a:lnTo>
                    <a:pt x="1235" y="755"/>
                  </a:lnTo>
                  <a:lnTo>
                    <a:pt x="1307" y="679"/>
                  </a:lnTo>
                  <a:lnTo>
                    <a:pt x="1372" y="598"/>
                  </a:lnTo>
                  <a:lnTo>
                    <a:pt x="1429" y="508"/>
                  </a:lnTo>
                  <a:lnTo>
                    <a:pt x="1478" y="415"/>
                  </a:lnTo>
                  <a:lnTo>
                    <a:pt x="1518" y="319"/>
                  </a:lnTo>
                  <a:lnTo>
                    <a:pt x="1550" y="216"/>
                  </a:lnTo>
                  <a:lnTo>
                    <a:pt x="1571" y="110"/>
                  </a:lnTo>
                  <a:lnTo>
                    <a:pt x="1584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65000">
                  <a:schemeClr val="accent2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8" name="Freeform 19">
              <a:extLst>
                <a:ext uri="{FF2B5EF4-FFF2-40B4-BE49-F238E27FC236}">
                  <a16:creationId xmlns:a16="http://schemas.microsoft.com/office/drawing/2014/main" id="{CECB644F-7D39-4AEC-967F-BAE2020D30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0853" y="3834567"/>
              <a:ext cx="2601579" cy="2284928"/>
            </a:xfrm>
            <a:custGeom>
              <a:avLst/>
              <a:gdLst>
                <a:gd name="T0" fmla="*/ 1545 w 3499"/>
                <a:gd name="T1" fmla="*/ 374 h 3074"/>
                <a:gd name="T2" fmla="*/ 1304 w 3499"/>
                <a:gd name="T3" fmla="*/ 748 h 3074"/>
                <a:gd name="T4" fmla="*/ 943 w 3499"/>
                <a:gd name="T5" fmla="*/ 1006 h 3074"/>
                <a:gd name="T6" fmla="*/ 501 w 3499"/>
                <a:gd name="T7" fmla="*/ 1108 h 3074"/>
                <a:gd name="T8" fmla="*/ 400 w 3499"/>
                <a:gd name="T9" fmla="*/ 1584 h 3074"/>
                <a:gd name="T10" fmla="*/ 277 w 3499"/>
                <a:gd name="T11" fmla="*/ 1550 h 3074"/>
                <a:gd name="T12" fmla="*/ 108 w 3499"/>
                <a:gd name="T13" fmla="*/ 1620 h 3074"/>
                <a:gd name="T14" fmla="*/ 38 w 3499"/>
                <a:gd name="T15" fmla="*/ 1791 h 3074"/>
                <a:gd name="T16" fmla="*/ 106 w 3499"/>
                <a:gd name="T17" fmla="*/ 1960 h 3074"/>
                <a:gd name="T18" fmla="*/ 277 w 3499"/>
                <a:gd name="T19" fmla="*/ 2032 h 3074"/>
                <a:gd name="T20" fmla="*/ 400 w 3499"/>
                <a:gd name="T21" fmla="*/ 1998 h 3074"/>
                <a:gd name="T22" fmla="*/ 495 w 3499"/>
                <a:gd name="T23" fmla="*/ 3036 h 3074"/>
                <a:gd name="T24" fmla="*/ 848 w 3499"/>
                <a:gd name="T25" fmla="*/ 2507 h 3074"/>
                <a:gd name="T26" fmla="*/ 1503 w 3499"/>
                <a:gd name="T27" fmla="*/ 2319 h 3074"/>
                <a:gd name="T28" fmla="*/ 2125 w 3499"/>
                <a:gd name="T29" fmla="*/ 2554 h 3074"/>
                <a:gd name="T30" fmla="*/ 2294 w 3499"/>
                <a:gd name="T31" fmla="*/ 1778 h 3074"/>
                <a:gd name="T32" fmla="*/ 2699 w 3499"/>
                <a:gd name="T33" fmla="*/ 1256 h 3074"/>
                <a:gd name="T34" fmla="*/ 3334 w 3499"/>
                <a:gd name="T35" fmla="*/ 1085 h 3074"/>
                <a:gd name="T36" fmla="*/ 3019 w 3499"/>
                <a:gd name="T37" fmla="*/ 357 h 3074"/>
                <a:gd name="T38" fmla="*/ 2657 w 3499"/>
                <a:gd name="T39" fmla="*/ 85 h 3074"/>
                <a:gd name="T40" fmla="*/ 2607 w 3499"/>
                <a:gd name="T41" fmla="*/ 315 h 3074"/>
                <a:gd name="T42" fmla="*/ 2420 w 3499"/>
                <a:gd name="T43" fmla="*/ 472 h 3074"/>
                <a:gd name="T44" fmla="*/ 2224 w 3499"/>
                <a:gd name="T45" fmla="*/ 490 h 3074"/>
                <a:gd name="T46" fmla="*/ 2010 w 3499"/>
                <a:gd name="T47" fmla="*/ 362 h 3074"/>
                <a:gd name="T48" fmla="*/ 1924 w 3499"/>
                <a:gd name="T49" fmla="*/ 127 h 3074"/>
                <a:gd name="T50" fmla="*/ 1585 w 3499"/>
                <a:gd name="T51" fmla="*/ 0 h 3074"/>
                <a:gd name="T52" fmla="*/ 1962 w 3499"/>
                <a:gd name="T53" fmla="*/ 127 h 3074"/>
                <a:gd name="T54" fmla="*/ 2040 w 3499"/>
                <a:gd name="T55" fmla="*/ 340 h 3074"/>
                <a:gd name="T56" fmla="*/ 2232 w 3499"/>
                <a:gd name="T57" fmla="*/ 452 h 3074"/>
                <a:gd name="T58" fmla="*/ 2456 w 3499"/>
                <a:gd name="T59" fmla="*/ 414 h 3074"/>
                <a:gd name="T60" fmla="*/ 2600 w 3499"/>
                <a:gd name="T61" fmla="*/ 245 h 3074"/>
                <a:gd name="T62" fmla="*/ 2606 w 3499"/>
                <a:gd name="T63" fmla="*/ 28 h 3074"/>
                <a:gd name="T64" fmla="*/ 3082 w 3499"/>
                <a:gd name="T65" fmla="*/ 133 h 3074"/>
                <a:gd name="T66" fmla="*/ 3499 w 3499"/>
                <a:gd name="T67" fmla="*/ 700 h 3074"/>
                <a:gd name="T68" fmla="*/ 2725 w 3499"/>
                <a:gd name="T69" fmla="*/ 1283 h 3074"/>
                <a:gd name="T70" fmla="*/ 2334 w 3499"/>
                <a:gd name="T71" fmla="*/ 1793 h 3074"/>
                <a:gd name="T72" fmla="*/ 1854 w 3499"/>
                <a:gd name="T73" fmla="*/ 2550 h 3074"/>
                <a:gd name="T74" fmla="*/ 1195 w 3499"/>
                <a:gd name="T75" fmla="*/ 2471 h 3074"/>
                <a:gd name="T76" fmla="*/ 666 w 3499"/>
                <a:gd name="T77" fmla="*/ 3074 h 3074"/>
                <a:gd name="T78" fmla="*/ 376 w 3499"/>
                <a:gd name="T79" fmla="*/ 2053 h 3074"/>
                <a:gd name="T80" fmla="*/ 190 w 3499"/>
                <a:gd name="T81" fmla="*/ 2055 h 3074"/>
                <a:gd name="T82" fmla="*/ 51 w 3499"/>
                <a:gd name="T83" fmla="*/ 1954 h 3074"/>
                <a:gd name="T84" fmla="*/ 0 w 3499"/>
                <a:gd name="T85" fmla="*/ 1789 h 3074"/>
                <a:gd name="T86" fmla="*/ 81 w 3499"/>
                <a:gd name="T87" fmla="*/ 1594 h 3074"/>
                <a:gd name="T88" fmla="*/ 277 w 3499"/>
                <a:gd name="T89" fmla="*/ 1512 h 3074"/>
                <a:gd name="T90" fmla="*/ 421 w 3499"/>
                <a:gd name="T91" fmla="*/ 1552 h 3074"/>
                <a:gd name="T92" fmla="*/ 590 w 3499"/>
                <a:gd name="T93" fmla="*/ 1064 h 3074"/>
                <a:gd name="T94" fmla="*/ 989 w 3499"/>
                <a:gd name="T95" fmla="*/ 941 h 3074"/>
                <a:gd name="T96" fmla="*/ 1309 w 3499"/>
                <a:gd name="T97" fmla="*/ 685 h 3074"/>
                <a:gd name="T98" fmla="*/ 1520 w 3499"/>
                <a:gd name="T99" fmla="*/ 330 h 3074"/>
                <a:gd name="T100" fmla="*/ 1585 w 3499"/>
                <a:gd name="T101" fmla="*/ 0 h 3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99" h="3074">
                  <a:moveTo>
                    <a:pt x="1621" y="38"/>
                  </a:moveTo>
                  <a:lnTo>
                    <a:pt x="1605" y="154"/>
                  </a:lnTo>
                  <a:lnTo>
                    <a:pt x="1581" y="266"/>
                  </a:lnTo>
                  <a:lnTo>
                    <a:pt x="1545" y="374"/>
                  </a:lnTo>
                  <a:lnTo>
                    <a:pt x="1497" y="476"/>
                  </a:lnTo>
                  <a:lnTo>
                    <a:pt x="1442" y="573"/>
                  </a:lnTo>
                  <a:lnTo>
                    <a:pt x="1378" y="664"/>
                  </a:lnTo>
                  <a:lnTo>
                    <a:pt x="1304" y="748"/>
                  </a:lnTo>
                  <a:lnTo>
                    <a:pt x="1224" y="825"/>
                  </a:lnTo>
                  <a:lnTo>
                    <a:pt x="1137" y="894"/>
                  </a:lnTo>
                  <a:lnTo>
                    <a:pt x="1044" y="954"/>
                  </a:lnTo>
                  <a:lnTo>
                    <a:pt x="943" y="1006"/>
                  </a:lnTo>
                  <a:lnTo>
                    <a:pt x="839" y="1047"/>
                  </a:lnTo>
                  <a:lnTo>
                    <a:pt x="730" y="1078"/>
                  </a:lnTo>
                  <a:lnTo>
                    <a:pt x="617" y="1099"/>
                  </a:lnTo>
                  <a:lnTo>
                    <a:pt x="501" y="1108"/>
                  </a:lnTo>
                  <a:lnTo>
                    <a:pt x="499" y="1683"/>
                  </a:lnTo>
                  <a:lnTo>
                    <a:pt x="465" y="1641"/>
                  </a:lnTo>
                  <a:lnTo>
                    <a:pt x="434" y="1611"/>
                  </a:lnTo>
                  <a:lnTo>
                    <a:pt x="400" y="1584"/>
                  </a:lnTo>
                  <a:lnTo>
                    <a:pt x="362" y="1567"/>
                  </a:lnTo>
                  <a:lnTo>
                    <a:pt x="322" y="1556"/>
                  </a:lnTo>
                  <a:lnTo>
                    <a:pt x="279" y="1550"/>
                  </a:lnTo>
                  <a:lnTo>
                    <a:pt x="277" y="1550"/>
                  </a:lnTo>
                  <a:lnTo>
                    <a:pt x="229" y="1556"/>
                  </a:lnTo>
                  <a:lnTo>
                    <a:pt x="184" y="1569"/>
                  </a:lnTo>
                  <a:lnTo>
                    <a:pt x="144" y="1592"/>
                  </a:lnTo>
                  <a:lnTo>
                    <a:pt x="108" y="1620"/>
                  </a:lnTo>
                  <a:lnTo>
                    <a:pt x="80" y="1657"/>
                  </a:lnTo>
                  <a:lnTo>
                    <a:pt x="57" y="1696"/>
                  </a:lnTo>
                  <a:lnTo>
                    <a:pt x="42" y="1742"/>
                  </a:lnTo>
                  <a:lnTo>
                    <a:pt x="38" y="1791"/>
                  </a:lnTo>
                  <a:lnTo>
                    <a:pt x="42" y="1837"/>
                  </a:lnTo>
                  <a:lnTo>
                    <a:pt x="55" y="1882"/>
                  </a:lnTo>
                  <a:lnTo>
                    <a:pt x="78" y="1924"/>
                  </a:lnTo>
                  <a:lnTo>
                    <a:pt x="106" y="1960"/>
                  </a:lnTo>
                  <a:lnTo>
                    <a:pt x="144" y="1990"/>
                  </a:lnTo>
                  <a:lnTo>
                    <a:pt x="184" y="2013"/>
                  </a:lnTo>
                  <a:lnTo>
                    <a:pt x="229" y="2027"/>
                  </a:lnTo>
                  <a:lnTo>
                    <a:pt x="277" y="2032"/>
                  </a:lnTo>
                  <a:lnTo>
                    <a:pt x="277" y="2032"/>
                  </a:lnTo>
                  <a:lnTo>
                    <a:pt x="321" y="2028"/>
                  </a:lnTo>
                  <a:lnTo>
                    <a:pt x="362" y="2017"/>
                  </a:lnTo>
                  <a:lnTo>
                    <a:pt x="400" y="1998"/>
                  </a:lnTo>
                  <a:lnTo>
                    <a:pt x="434" y="1973"/>
                  </a:lnTo>
                  <a:lnTo>
                    <a:pt x="465" y="1943"/>
                  </a:lnTo>
                  <a:lnTo>
                    <a:pt x="499" y="1901"/>
                  </a:lnTo>
                  <a:lnTo>
                    <a:pt x="495" y="3036"/>
                  </a:lnTo>
                  <a:lnTo>
                    <a:pt x="651" y="3036"/>
                  </a:lnTo>
                  <a:lnTo>
                    <a:pt x="831" y="2858"/>
                  </a:lnTo>
                  <a:lnTo>
                    <a:pt x="831" y="2510"/>
                  </a:lnTo>
                  <a:lnTo>
                    <a:pt x="848" y="2507"/>
                  </a:lnTo>
                  <a:lnTo>
                    <a:pt x="1017" y="2476"/>
                  </a:lnTo>
                  <a:lnTo>
                    <a:pt x="1182" y="2435"/>
                  </a:lnTo>
                  <a:lnTo>
                    <a:pt x="1343" y="2383"/>
                  </a:lnTo>
                  <a:lnTo>
                    <a:pt x="1503" y="2319"/>
                  </a:lnTo>
                  <a:lnTo>
                    <a:pt x="1657" y="2245"/>
                  </a:lnTo>
                  <a:lnTo>
                    <a:pt x="1672" y="2237"/>
                  </a:lnTo>
                  <a:lnTo>
                    <a:pt x="1877" y="2516"/>
                  </a:lnTo>
                  <a:lnTo>
                    <a:pt x="2125" y="2554"/>
                  </a:lnTo>
                  <a:lnTo>
                    <a:pt x="2450" y="2317"/>
                  </a:lnTo>
                  <a:lnTo>
                    <a:pt x="2488" y="2066"/>
                  </a:lnTo>
                  <a:lnTo>
                    <a:pt x="2283" y="1789"/>
                  </a:lnTo>
                  <a:lnTo>
                    <a:pt x="2294" y="1778"/>
                  </a:lnTo>
                  <a:lnTo>
                    <a:pt x="2408" y="1657"/>
                  </a:lnTo>
                  <a:lnTo>
                    <a:pt x="2514" y="1529"/>
                  </a:lnTo>
                  <a:lnTo>
                    <a:pt x="2609" y="1395"/>
                  </a:lnTo>
                  <a:lnTo>
                    <a:pt x="2699" y="1256"/>
                  </a:lnTo>
                  <a:lnTo>
                    <a:pt x="2776" y="1110"/>
                  </a:lnTo>
                  <a:lnTo>
                    <a:pt x="2784" y="1095"/>
                  </a:lnTo>
                  <a:lnTo>
                    <a:pt x="3110" y="1201"/>
                  </a:lnTo>
                  <a:lnTo>
                    <a:pt x="3334" y="1085"/>
                  </a:lnTo>
                  <a:lnTo>
                    <a:pt x="3458" y="702"/>
                  </a:lnTo>
                  <a:lnTo>
                    <a:pt x="3342" y="478"/>
                  </a:lnTo>
                  <a:lnTo>
                    <a:pt x="3017" y="374"/>
                  </a:lnTo>
                  <a:lnTo>
                    <a:pt x="3019" y="357"/>
                  </a:lnTo>
                  <a:lnTo>
                    <a:pt x="3038" y="201"/>
                  </a:lnTo>
                  <a:lnTo>
                    <a:pt x="3050" y="44"/>
                  </a:lnTo>
                  <a:lnTo>
                    <a:pt x="2649" y="42"/>
                  </a:lnTo>
                  <a:lnTo>
                    <a:pt x="2657" y="85"/>
                  </a:lnTo>
                  <a:lnTo>
                    <a:pt x="2659" y="131"/>
                  </a:lnTo>
                  <a:lnTo>
                    <a:pt x="2653" y="195"/>
                  </a:lnTo>
                  <a:lnTo>
                    <a:pt x="2636" y="258"/>
                  </a:lnTo>
                  <a:lnTo>
                    <a:pt x="2607" y="315"/>
                  </a:lnTo>
                  <a:lnTo>
                    <a:pt x="2571" y="366"/>
                  </a:lnTo>
                  <a:lnTo>
                    <a:pt x="2528" y="410"/>
                  </a:lnTo>
                  <a:lnTo>
                    <a:pt x="2476" y="446"/>
                  </a:lnTo>
                  <a:lnTo>
                    <a:pt x="2420" y="472"/>
                  </a:lnTo>
                  <a:lnTo>
                    <a:pt x="2357" y="490"/>
                  </a:lnTo>
                  <a:lnTo>
                    <a:pt x="2292" y="495"/>
                  </a:lnTo>
                  <a:lnTo>
                    <a:pt x="2290" y="495"/>
                  </a:lnTo>
                  <a:lnTo>
                    <a:pt x="2224" y="490"/>
                  </a:lnTo>
                  <a:lnTo>
                    <a:pt x="2161" y="472"/>
                  </a:lnTo>
                  <a:lnTo>
                    <a:pt x="2105" y="444"/>
                  </a:lnTo>
                  <a:lnTo>
                    <a:pt x="2053" y="408"/>
                  </a:lnTo>
                  <a:lnTo>
                    <a:pt x="2010" y="362"/>
                  </a:lnTo>
                  <a:lnTo>
                    <a:pt x="1974" y="311"/>
                  </a:lnTo>
                  <a:lnTo>
                    <a:pt x="1947" y="254"/>
                  </a:lnTo>
                  <a:lnTo>
                    <a:pt x="1930" y="192"/>
                  </a:lnTo>
                  <a:lnTo>
                    <a:pt x="1924" y="127"/>
                  </a:lnTo>
                  <a:lnTo>
                    <a:pt x="1928" y="82"/>
                  </a:lnTo>
                  <a:lnTo>
                    <a:pt x="1936" y="40"/>
                  </a:lnTo>
                  <a:lnTo>
                    <a:pt x="1621" y="38"/>
                  </a:lnTo>
                  <a:close/>
                  <a:moveTo>
                    <a:pt x="1585" y="0"/>
                  </a:moveTo>
                  <a:lnTo>
                    <a:pt x="1987" y="2"/>
                  </a:lnTo>
                  <a:lnTo>
                    <a:pt x="1979" y="26"/>
                  </a:lnTo>
                  <a:lnTo>
                    <a:pt x="1968" y="76"/>
                  </a:lnTo>
                  <a:lnTo>
                    <a:pt x="1962" y="127"/>
                  </a:lnTo>
                  <a:lnTo>
                    <a:pt x="1968" y="186"/>
                  </a:lnTo>
                  <a:lnTo>
                    <a:pt x="1983" y="241"/>
                  </a:lnTo>
                  <a:lnTo>
                    <a:pt x="2008" y="292"/>
                  </a:lnTo>
                  <a:lnTo>
                    <a:pt x="2040" y="340"/>
                  </a:lnTo>
                  <a:lnTo>
                    <a:pt x="2078" y="379"/>
                  </a:lnTo>
                  <a:lnTo>
                    <a:pt x="2123" y="412"/>
                  </a:lnTo>
                  <a:lnTo>
                    <a:pt x="2175" y="436"/>
                  </a:lnTo>
                  <a:lnTo>
                    <a:pt x="2232" y="452"/>
                  </a:lnTo>
                  <a:lnTo>
                    <a:pt x="2290" y="457"/>
                  </a:lnTo>
                  <a:lnTo>
                    <a:pt x="2349" y="452"/>
                  </a:lnTo>
                  <a:lnTo>
                    <a:pt x="2404" y="438"/>
                  </a:lnTo>
                  <a:lnTo>
                    <a:pt x="2456" y="414"/>
                  </a:lnTo>
                  <a:lnTo>
                    <a:pt x="2501" y="381"/>
                  </a:lnTo>
                  <a:lnTo>
                    <a:pt x="2543" y="341"/>
                  </a:lnTo>
                  <a:lnTo>
                    <a:pt x="2575" y="296"/>
                  </a:lnTo>
                  <a:lnTo>
                    <a:pt x="2600" y="245"/>
                  </a:lnTo>
                  <a:lnTo>
                    <a:pt x="2615" y="190"/>
                  </a:lnTo>
                  <a:lnTo>
                    <a:pt x="2621" y="131"/>
                  </a:lnTo>
                  <a:lnTo>
                    <a:pt x="2617" y="80"/>
                  </a:lnTo>
                  <a:lnTo>
                    <a:pt x="2606" y="28"/>
                  </a:lnTo>
                  <a:lnTo>
                    <a:pt x="2598" y="4"/>
                  </a:lnTo>
                  <a:lnTo>
                    <a:pt x="3088" y="6"/>
                  </a:lnTo>
                  <a:lnTo>
                    <a:pt x="3088" y="25"/>
                  </a:lnTo>
                  <a:lnTo>
                    <a:pt x="3082" y="133"/>
                  </a:lnTo>
                  <a:lnTo>
                    <a:pt x="3072" y="241"/>
                  </a:lnTo>
                  <a:lnTo>
                    <a:pt x="3059" y="347"/>
                  </a:lnTo>
                  <a:lnTo>
                    <a:pt x="3368" y="446"/>
                  </a:lnTo>
                  <a:lnTo>
                    <a:pt x="3499" y="700"/>
                  </a:lnTo>
                  <a:lnTo>
                    <a:pt x="3367" y="1112"/>
                  </a:lnTo>
                  <a:lnTo>
                    <a:pt x="3114" y="1241"/>
                  </a:lnTo>
                  <a:lnTo>
                    <a:pt x="2803" y="1142"/>
                  </a:lnTo>
                  <a:lnTo>
                    <a:pt x="2725" y="1283"/>
                  </a:lnTo>
                  <a:lnTo>
                    <a:pt x="2640" y="1419"/>
                  </a:lnTo>
                  <a:lnTo>
                    <a:pt x="2545" y="1550"/>
                  </a:lnTo>
                  <a:lnTo>
                    <a:pt x="2444" y="1674"/>
                  </a:lnTo>
                  <a:lnTo>
                    <a:pt x="2334" y="1793"/>
                  </a:lnTo>
                  <a:lnTo>
                    <a:pt x="2528" y="2057"/>
                  </a:lnTo>
                  <a:lnTo>
                    <a:pt x="2484" y="2338"/>
                  </a:lnTo>
                  <a:lnTo>
                    <a:pt x="2135" y="2594"/>
                  </a:lnTo>
                  <a:lnTo>
                    <a:pt x="1854" y="2550"/>
                  </a:lnTo>
                  <a:lnTo>
                    <a:pt x="1660" y="2287"/>
                  </a:lnTo>
                  <a:lnTo>
                    <a:pt x="1509" y="2359"/>
                  </a:lnTo>
                  <a:lnTo>
                    <a:pt x="1355" y="2419"/>
                  </a:lnTo>
                  <a:lnTo>
                    <a:pt x="1195" y="2471"/>
                  </a:lnTo>
                  <a:lnTo>
                    <a:pt x="1034" y="2512"/>
                  </a:lnTo>
                  <a:lnTo>
                    <a:pt x="869" y="2543"/>
                  </a:lnTo>
                  <a:lnTo>
                    <a:pt x="869" y="2875"/>
                  </a:lnTo>
                  <a:lnTo>
                    <a:pt x="666" y="3074"/>
                  </a:lnTo>
                  <a:lnTo>
                    <a:pt x="457" y="3074"/>
                  </a:lnTo>
                  <a:lnTo>
                    <a:pt x="459" y="2002"/>
                  </a:lnTo>
                  <a:lnTo>
                    <a:pt x="419" y="2030"/>
                  </a:lnTo>
                  <a:lnTo>
                    <a:pt x="376" y="2053"/>
                  </a:lnTo>
                  <a:lnTo>
                    <a:pt x="326" y="2064"/>
                  </a:lnTo>
                  <a:lnTo>
                    <a:pt x="277" y="2070"/>
                  </a:lnTo>
                  <a:lnTo>
                    <a:pt x="231" y="2066"/>
                  </a:lnTo>
                  <a:lnTo>
                    <a:pt x="190" y="2055"/>
                  </a:lnTo>
                  <a:lnTo>
                    <a:pt x="150" y="2040"/>
                  </a:lnTo>
                  <a:lnTo>
                    <a:pt x="114" y="2017"/>
                  </a:lnTo>
                  <a:lnTo>
                    <a:pt x="80" y="1987"/>
                  </a:lnTo>
                  <a:lnTo>
                    <a:pt x="51" y="1954"/>
                  </a:lnTo>
                  <a:lnTo>
                    <a:pt x="28" y="1916"/>
                  </a:lnTo>
                  <a:lnTo>
                    <a:pt x="13" y="1877"/>
                  </a:lnTo>
                  <a:lnTo>
                    <a:pt x="2" y="1835"/>
                  </a:lnTo>
                  <a:lnTo>
                    <a:pt x="0" y="1789"/>
                  </a:lnTo>
                  <a:lnTo>
                    <a:pt x="6" y="1734"/>
                  </a:lnTo>
                  <a:lnTo>
                    <a:pt x="21" y="1683"/>
                  </a:lnTo>
                  <a:lnTo>
                    <a:pt x="47" y="1636"/>
                  </a:lnTo>
                  <a:lnTo>
                    <a:pt x="81" y="1594"/>
                  </a:lnTo>
                  <a:lnTo>
                    <a:pt x="123" y="1560"/>
                  </a:lnTo>
                  <a:lnTo>
                    <a:pt x="169" y="1535"/>
                  </a:lnTo>
                  <a:lnTo>
                    <a:pt x="222" y="1518"/>
                  </a:lnTo>
                  <a:lnTo>
                    <a:pt x="277" y="1512"/>
                  </a:lnTo>
                  <a:lnTo>
                    <a:pt x="279" y="1512"/>
                  </a:lnTo>
                  <a:lnTo>
                    <a:pt x="328" y="1518"/>
                  </a:lnTo>
                  <a:lnTo>
                    <a:pt x="377" y="1531"/>
                  </a:lnTo>
                  <a:lnTo>
                    <a:pt x="421" y="1552"/>
                  </a:lnTo>
                  <a:lnTo>
                    <a:pt x="461" y="1583"/>
                  </a:lnTo>
                  <a:lnTo>
                    <a:pt x="463" y="1070"/>
                  </a:lnTo>
                  <a:lnTo>
                    <a:pt x="480" y="1070"/>
                  </a:lnTo>
                  <a:lnTo>
                    <a:pt x="590" y="1064"/>
                  </a:lnTo>
                  <a:lnTo>
                    <a:pt x="694" y="1047"/>
                  </a:lnTo>
                  <a:lnTo>
                    <a:pt x="797" y="1021"/>
                  </a:lnTo>
                  <a:lnTo>
                    <a:pt x="896" y="985"/>
                  </a:lnTo>
                  <a:lnTo>
                    <a:pt x="989" y="941"/>
                  </a:lnTo>
                  <a:lnTo>
                    <a:pt x="1078" y="888"/>
                  </a:lnTo>
                  <a:lnTo>
                    <a:pt x="1161" y="827"/>
                  </a:lnTo>
                  <a:lnTo>
                    <a:pt x="1239" y="761"/>
                  </a:lnTo>
                  <a:lnTo>
                    <a:pt x="1309" y="685"/>
                  </a:lnTo>
                  <a:lnTo>
                    <a:pt x="1374" y="605"/>
                  </a:lnTo>
                  <a:lnTo>
                    <a:pt x="1431" y="518"/>
                  </a:lnTo>
                  <a:lnTo>
                    <a:pt x="1480" y="427"/>
                  </a:lnTo>
                  <a:lnTo>
                    <a:pt x="1520" y="330"/>
                  </a:lnTo>
                  <a:lnTo>
                    <a:pt x="1550" y="230"/>
                  </a:lnTo>
                  <a:lnTo>
                    <a:pt x="1573" y="125"/>
                  </a:lnTo>
                  <a:lnTo>
                    <a:pt x="1585" y="17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9" name="Freeform 20">
              <a:extLst>
                <a:ext uri="{FF2B5EF4-FFF2-40B4-BE49-F238E27FC236}">
                  <a16:creationId xmlns:a16="http://schemas.microsoft.com/office/drawing/2014/main" id="{DFF48A00-D390-4EF4-87E3-EF04CDFD1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011" y="3479266"/>
              <a:ext cx="2194246" cy="2625363"/>
            </a:xfrm>
            <a:custGeom>
              <a:avLst/>
              <a:gdLst>
                <a:gd name="T0" fmla="*/ 1228 w 2951"/>
                <a:gd name="T1" fmla="*/ 5 h 3531"/>
                <a:gd name="T2" fmla="*/ 1321 w 2951"/>
                <a:gd name="T3" fmla="*/ 45 h 3531"/>
                <a:gd name="T4" fmla="*/ 1391 w 2951"/>
                <a:gd name="T5" fmla="*/ 115 h 3531"/>
                <a:gd name="T6" fmla="*/ 1429 w 2951"/>
                <a:gd name="T7" fmla="*/ 207 h 3531"/>
                <a:gd name="T8" fmla="*/ 1431 w 2951"/>
                <a:gd name="T9" fmla="*/ 307 h 3531"/>
                <a:gd name="T10" fmla="*/ 1397 w 2951"/>
                <a:gd name="T11" fmla="*/ 393 h 3531"/>
                <a:gd name="T12" fmla="*/ 1338 w 2951"/>
                <a:gd name="T13" fmla="*/ 461 h 3531"/>
                <a:gd name="T14" fmla="*/ 1892 w 2951"/>
                <a:gd name="T15" fmla="*/ 461 h 3531"/>
                <a:gd name="T16" fmla="*/ 1922 w 2951"/>
                <a:gd name="T17" fmla="*/ 689 h 3531"/>
                <a:gd name="T18" fmla="*/ 1994 w 2951"/>
                <a:gd name="T19" fmla="*/ 901 h 3531"/>
                <a:gd name="T20" fmla="*/ 2105 w 2951"/>
                <a:gd name="T21" fmla="*/ 1093 h 3531"/>
                <a:gd name="T22" fmla="*/ 2249 w 2951"/>
                <a:gd name="T23" fmla="*/ 1256 h 3531"/>
                <a:gd name="T24" fmla="*/ 2421 w 2951"/>
                <a:gd name="T25" fmla="*/ 1391 h 3531"/>
                <a:gd name="T26" fmla="*/ 2619 w 2951"/>
                <a:gd name="T27" fmla="*/ 1491 h 3531"/>
                <a:gd name="T28" fmla="*/ 2835 w 2951"/>
                <a:gd name="T29" fmla="*/ 1552 h 3531"/>
                <a:gd name="T30" fmla="*/ 2949 w 2951"/>
                <a:gd name="T31" fmla="*/ 1939 h 3531"/>
                <a:gd name="T32" fmla="*/ 2843 w 2951"/>
                <a:gd name="T33" fmla="*/ 1922 h 3531"/>
                <a:gd name="T34" fmla="*/ 2721 w 2951"/>
                <a:gd name="T35" fmla="*/ 1943 h 3531"/>
                <a:gd name="T36" fmla="*/ 2619 w 2951"/>
                <a:gd name="T37" fmla="*/ 2002 h 3531"/>
                <a:gd name="T38" fmla="*/ 2541 w 2951"/>
                <a:gd name="T39" fmla="*/ 2093 h 3531"/>
                <a:gd name="T40" fmla="*/ 2499 w 2951"/>
                <a:gd name="T41" fmla="*/ 2205 h 3531"/>
                <a:gd name="T42" fmla="*/ 2499 w 2951"/>
                <a:gd name="T43" fmla="*/ 2330 h 3531"/>
                <a:gd name="T44" fmla="*/ 2541 w 2951"/>
                <a:gd name="T45" fmla="*/ 2444 h 3531"/>
                <a:gd name="T46" fmla="*/ 2617 w 2951"/>
                <a:gd name="T47" fmla="*/ 2535 h 3531"/>
                <a:gd name="T48" fmla="*/ 2719 w 2951"/>
                <a:gd name="T49" fmla="*/ 2596 h 3531"/>
                <a:gd name="T50" fmla="*/ 2839 w 2951"/>
                <a:gd name="T51" fmla="*/ 2616 h 3531"/>
                <a:gd name="T52" fmla="*/ 2947 w 2951"/>
                <a:gd name="T53" fmla="*/ 2601 h 3531"/>
                <a:gd name="T54" fmla="*/ 2805 w 2951"/>
                <a:gd name="T55" fmla="*/ 3531 h 3531"/>
                <a:gd name="T56" fmla="*/ 2617 w 2951"/>
                <a:gd name="T57" fmla="*/ 3000 h 3531"/>
                <a:gd name="T58" fmla="*/ 2298 w 2951"/>
                <a:gd name="T59" fmla="*/ 2928 h 3531"/>
                <a:gd name="T60" fmla="*/ 1993 w 2951"/>
                <a:gd name="T61" fmla="*/ 2818 h 3531"/>
                <a:gd name="T62" fmla="*/ 1647 w 2951"/>
                <a:gd name="T63" fmla="*/ 3028 h 3531"/>
                <a:gd name="T64" fmla="*/ 1044 w 2951"/>
                <a:gd name="T65" fmla="*/ 2827 h 3531"/>
                <a:gd name="T66" fmla="*/ 1201 w 2951"/>
                <a:gd name="T67" fmla="*/ 2283 h 3531"/>
                <a:gd name="T68" fmla="*/ 1006 w 2951"/>
                <a:gd name="T69" fmla="*/ 2066 h 3531"/>
                <a:gd name="T70" fmla="*/ 835 w 2951"/>
                <a:gd name="T71" fmla="*/ 1829 h 3531"/>
                <a:gd name="T72" fmla="*/ 691 w 2951"/>
                <a:gd name="T73" fmla="*/ 1575 h 3531"/>
                <a:gd name="T74" fmla="*/ 123 w 2951"/>
                <a:gd name="T75" fmla="*/ 1552 h 3531"/>
                <a:gd name="T76" fmla="*/ 125 w 2951"/>
                <a:gd name="T77" fmla="*/ 914 h 3531"/>
                <a:gd name="T78" fmla="*/ 440 w 2951"/>
                <a:gd name="T79" fmla="*/ 696 h 3531"/>
                <a:gd name="T80" fmla="*/ 427 w 2951"/>
                <a:gd name="T81" fmla="*/ 461 h 3531"/>
                <a:gd name="T82" fmla="*/ 981 w 2951"/>
                <a:gd name="T83" fmla="*/ 430 h 3531"/>
                <a:gd name="T84" fmla="*/ 934 w 2951"/>
                <a:gd name="T85" fmla="*/ 351 h 3531"/>
                <a:gd name="T86" fmla="*/ 917 w 2951"/>
                <a:gd name="T87" fmla="*/ 258 h 3531"/>
                <a:gd name="T88" fmla="*/ 937 w 2951"/>
                <a:gd name="T89" fmla="*/ 157 h 3531"/>
                <a:gd name="T90" fmla="*/ 992 w 2951"/>
                <a:gd name="T91" fmla="*/ 76 h 3531"/>
                <a:gd name="T92" fmla="*/ 1076 w 2951"/>
                <a:gd name="T93" fmla="*/ 21 h 3531"/>
                <a:gd name="T94" fmla="*/ 1177 w 2951"/>
                <a:gd name="T95" fmla="*/ 0 h 3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51" h="3531">
                  <a:moveTo>
                    <a:pt x="1177" y="0"/>
                  </a:moveTo>
                  <a:lnTo>
                    <a:pt x="1228" y="5"/>
                  </a:lnTo>
                  <a:lnTo>
                    <a:pt x="1277" y="21"/>
                  </a:lnTo>
                  <a:lnTo>
                    <a:pt x="1321" y="45"/>
                  </a:lnTo>
                  <a:lnTo>
                    <a:pt x="1359" y="76"/>
                  </a:lnTo>
                  <a:lnTo>
                    <a:pt x="1391" y="115"/>
                  </a:lnTo>
                  <a:lnTo>
                    <a:pt x="1416" y="159"/>
                  </a:lnTo>
                  <a:lnTo>
                    <a:pt x="1429" y="207"/>
                  </a:lnTo>
                  <a:lnTo>
                    <a:pt x="1435" y="260"/>
                  </a:lnTo>
                  <a:lnTo>
                    <a:pt x="1431" y="307"/>
                  </a:lnTo>
                  <a:lnTo>
                    <a:pt x="1418" y="353"/>
                  </a:lnTo>
                  <a:lnTo>
                    <a:pt x="1397" y="393"/>
                  </a:lnTo>
                  <a:lnTo>
                    <a:pt x="1370" y="430"/>
                  </a:lnTo>
                  <a:lnTo>
                    <a:pt x="1338" y="461"/>
                  </a:lnTo>
                  <a:lnTo>
                    <a:pt x="1459" y="461"/>
                  </a:lnTo>
                  <a:lnTo>
                    <a:pt x="1892" y="461"/>
                  </a:lnTo>
                  <a:lnTo>
                    <a:pt x="1901" y="577"/>
                  </a:lnTo>
                  <a:lnTo>
                    <a:pt x="1922" y="689"/>
                  </a:lnTo>
                  <a:lnTo>
                    <a:pt x="1953" y="797"/>
                  </a:lnTo>
                  <a:lnTo>
                    <a:pt x="1994" y="901"/>
                  </a:lnTo>
                  <a:lnTo>
                    <a:pt x="2044" y="1000"/>
                  </a:lnTo>
                  <a:lnTo>
                    <a:pt x="2105" y="1093"/>
                  </a:lnTo>
                  <a:lnTo>
                    <a:pt x="2173" y="1178"/>
                  </a:lnTo>
                  <a:lnTo>
                    <a:pt x="2249" y="1256"/>
                  </a:lnTo>
                  <a:lnTo>
                    <a:pt x="2332" y="1328"/>
                  </a:lnTo>
                  <a:lnTo>
                    <a:pt x="2421" y="1391"/>
                  </a:lnTo>
                  <a:lnTo>
                    <a:pt x="2516" y="1446"/>
                  </a:lnTo>
                  <a:lnTo>
                    <a:pt x="2619" y="1491"/>
                  </a:lnTo>
                  <a:lnTo>
                    <a:pt x="2725" y="1527"/>
                  </a:lnTo>
                  <a:lnTo>
                    <a:pt x="2835" y="1552"/>
                  </a:lnTo>
                  <a:lnTo>
                    <a:pt x="2951" y="1565"/>
                  </a:lnTo>
                  <a:lnTo>
                    <a:pt x="2949" y="1939"/>
                  </a:lnTo>
                  <a:lnTo>
                    <a:pt x="2898" y="1926"/>
                  </a:lnTo>
                  <a:lnTo>
                    <a:pt x="2843" y="1922"/>
                  </a:lnTo>
                  <a:lnTo>
                    <a:pt x="2780" y="1928"/>
                  </a:lnTo>
                  <a:lnTo>
                    <a:pt x="2721" y="1943"/>
                  </a:lnTo>
                  <a:lnTo>
                    <a:pt x="2668" y="1968"/>
                  </a:lnTo>
                  <a:lnTo>
                    <a:pt x="2619" y="2002"/>
                  </a:lnTo>
                  <a:lnTo>
                    <a:pt x="2577" y="2043"/>
                  </a:lnTo>
                  <a:lnTo>
                    <a:pt x="2541" y="2093"/>
                  </a:lnTo>
                  <a:lnTo>
                    <a:pt x="2516" y="2146"/>
                  </a:lnTo>
                  <a:lnTo>
                    <a:pt x="2499" y="2205"/>
                  </a:lnTo>
                  <a:lnTo>
                    <a:pt x="2494" y="2267"/>
                  </a:lnTo>
                  <a:lnTo>
                    <a:pt x="2499" y="2330"/>
                  </a:lnTo>
                  <a:lnTo>
                    <a:pt x="2514" y="2389"/>
                  </a:lnTo>
                  <a:lnTo>
                    <a:pt x="2541" y="2444"/>
                  </a:lnTo>
                  <a:lnTo>
                    <a:pt x="2575" y="2493"/>
                  </a:lnTo>
                  <a:lnTo>
                    <a:pt x="2617" y="2535"/>
                  </a:lnTo>
                  <a:lnTo>
                    <a:pt x="2664" y="2569"/>
                  </a:lnTo>
                  <a:lnTo>
                    <a:pt x="2719" y="2596"/>
                  </a:lnTo>
                  <a:lnTo>
                    <a:pt x="2778" y="2611"/>
                  </a:lnTo>
                  <a:lnTo>
                    <a:pt x="2839" y="2616"/>
                  </a:lnTo>
                  <a:lnTo>
                    <a:pt x="2896" y="2613"/>
                  </a:lnTo>
                  <a:lnTo>
                    <a:pt x="2947" y="2601"/>
                  </a:lnTo>
                  <a:lnTo>
                    <a:pt x="2945" y="3531"/>
                  </a:lnTo>
                  <a:lnTo>
                    <a:pt x="2805" y="3531"/>
                  </a:lnTo>
                  <a:lnTo>
                    <a:pt x="2617" y="3341"/>
                  </a:lnTo>
                  <a:lnTo>
                    <a:pt x="2617" y="3000"/>
                  </a:lnTo>
                  <a:lnTo>
                    <a:pt x="2456" y="2969"/>
                  </a:lnTo>
                  <a:lnTo>
                    <a:pt x="2298" y="2928"/>
                  </a:lnTo>
                  <a:lnTo>
                    <a:pt x="2143" y="2878"/>
                  </a:lnTo>
                  <a:lnTo>
                    <a:pt x="1993" y="2818"/>
                  </a:lnTo>
                  <a:lnTo>
                    <a:pt x="1848" y="2749"/>
                  </a:lnTo>
                  <a:lnTo>
                    <a:pt x="1647" y="3028"/>
                  </a:lnTo>
                  <a:lnTo>
                    <a:pt x="1381" y="3070"/>
                  </a:lnTo>
                  <a:lnTo>
                    <a:pt x="1044" y="2827"/>
                  </a:lnTo>
                  <a:lnTo>
                    <a:pt x="1000" y="2561"/>
                  </a:lnTo>
                  <a:lnTo>
                    <a:pt x="1201" y="2283"/>
                  </a:lnTo>
                  <a:lnTo>
                    <a:pt x="1101" y="2178"/>
                  </a:lnTo>
                  <a:lnTo>
                    <a:pt x="1006" y="2066"/>
                  </a:lnTo>
                  <a:lnTo>
                    <a:pt x="917" y="1950"/>
                  </a:lnTo>
                  <a:lnTo>
                    <a:pt x="835" y="1829"/>
                  </a:lnTo>
                  <a:lnTo>
                    <a:pt x="759" y="1704"/>
                  </a:lnTo>
                  <a:lnTo>
                    <a:pt x="691" y="1575"/>
                  </a:lnTo>
                  <a:lnTo>
                    <a:pt x="360" y="1677"/>
                  </a:lnTo>
                  <a:lnTo>
                    <a:pt x="123" y="1552"/>
                  </a:lnTo>
                  <a:lnTo>
                    <a:pt x="0" y="1153"/>
                  </a:lnTo>
                  <a:lnTo>
                    <a:pt x="125" y="914"/>
                  </a:lnTo>
                  <a:lnTo>
                    <a:pt x="455" y="812"/>
                  </a:lnTo>
                  <a:lnTo>
                    <a:pt x="440" y="696"/>
                  </a:lnTo>
                  <a:lnTo>
                    <a:pt x="431" y="580"/>
                  </a:lnTo>
                  <a:lnTo>
                    <a:pt x="427" y="461"/>
                  </a:lnTo>
                  <a:lnTo>
                    <a:pt x="1013" y="461"/>
                  </a:lnTo>
                  <a:lnTo>
                    <a:pt x="981" y="430"/>
                  </a:lnTo>
                  <a:lnTo>
                    <a:pt x="953" y="393"/>
                  </a:lnTo>
                  <a:lnTo>
                    <a:pt x="934" y="351"/>
                  </a:lnTo>
                  <a:lnTo>
                    <a:pt x="920" y="307"/>
                  </a:lnTo>
                  <a:lnTo>
                    <a:pt x="917" y="258"/>
                  </a:lnTo>
                  <a:lnTo>
                    <a:pt x="922" y="207"/>
                  </a:lnTo>
                  <a:lnTo>
                    <a:pt x="937" y="157"/>
                  </a:lnTo>
                  <a:lnTo>
                    <a:pt x="960" y="114"/>
                  </a:lnTo>
                  <a:lnTo>
                    <a:pt x="992" y="76"/>
                  </a:lnTo>
                  <a:lnTo>
                    <a:pt x="1030" y="43"/>
                  </a:lnTo>
                  <a:lnTo>
                    <a:pt x="1076" y="21"/>
                  </a:lnTo>
                  <a:lnTo>
                    <a:pt x="1123" y="5"/>
                  </a:lnTo>
                  <a:lnTo>
                    <a:pt x="1177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6"/>
                </a:gs>
                <a:gs pos="65000">
                  <a:schemeClr val="accent6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70" name="Freeform 21">
              <a:extLst>
                <a:ext uri="{FF2B5EF4-FFF2-40B4-BE49-F238E27FC236}">
                  <a16:creationId xmlns:a16="http://schemas.microsoft.com/office/drawing/2014/main" id="{6CE5076C-D97D-498B-8898-E230050595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0145" y="3464399"/>
              <a:ext cx="2222492" cy="2653608"/>
            </a:xfrm>
            <a:custGeom>
              <a:avLst/>
              <a:gdLst>
                <a:gd name="T0" fmla="*/ 1063 w 2991"/>
                <a:gd name="T1" fmla="*/ 78 h 3569"/>
                <a:gd name="T2" fmla="*/ 960 w 2991"/>
                <a:gd name="T3" fmla="*/ 229 h 3569"/>
                <a:gd name="T4" fmla="*/ 989 w 2991"/>
                <a:gd name="T5" fmla="*/ 400 h 3569"/>
                <a:gd name="T6" fmla="*/ 467 w 2991"/>
                <a:gd name="T7" fmla="*/ 499 h 3569"/>
                <a:gd name="T8" fmla="*/ 497 w 2991"/>
                <a:gd name="T9" fmla="*/ 844 h 3569"/>
                <a:gd name="T10" fmla="*/ 383 w 2991"/>
                <a:gd name="T11" fmla="*/ 1675 h 3569"/>
                <a:gd name="T12" fmla="*/ 871 w 2991"/>
                <a:gd name="T13" fmla="*/ 1837 h 3569"/>
                <a:gd name="T14" fmla="*/ 1235 w 2991"/>
                <a:gd name="T15" fmla="*/ 2288 h 3569"/>
                <a:gd name="T16" fmla="*/ 1408 w 2991"/>
                <a:gd name="T17" fmla="*/ 3070 h 3569"/>
                <a:gd name="T18" fmla="*/ 2023 w 2991"/>
                <a:gd name="T19" fmla="*/ 2820 h 3569"/>
                <a:gd name="T20" fmla="*/ 2642 w 2991"/>
                <a:gd name="T21" fmla="*/ 3000 h 3569"/>
                <a:gd name="T22" fmla="*/ 2947 w 2991"/>
                <a:gd name="T23" fmla="*/ 3531 h 3569"/>
                <a:gd name="T24" fmla="*/ 2795 w 2991"/>
                <a:gd name="T25" fmla="*/ 2649 h 3569"/>
                <a:gd name="T26" fmla="*/ 2581 w 2991"/>
                <a:gd name="T27" fmla="*/ 2524 h 3569"/>
                <a:gd name="T28" fmla="*/ 2496 w 2991"/>
                <a:gd name="T29" fmla="*/ 2286 h 3569"/>
                <a:gd name="T30" fmla="*/ 2566 w 2991"/>
                <a:gd name="T31" fmla="*/ 2072 h 3569"/>
                <a:gd name="T32" fmla="*/ 2750 w 2991"/>
                <a:gd name="T33" fmla="*/ 1939 h 3569"/>
                <a:gd name="T34" fmla="*/ 2907 w 2991"/>
                <a:gd name="T35" fmla="*/ 1924 h 3569"/>
                <a:gd name="T36" fmla="*/ 2727 w 2991"/>
                <a:gd name="T37" fmla="*/ 1560 h 3569"/>
                <a:gd name="T38" fmla="*/ 2336 w 2991"/>
                <a:gd name="T39" fmla="*/ 1360 h 3569"/>
                <a:gd name="T40" fmla="*/ 2052 w 2991"/>
                <a:gd name="T41" fmla="*/ 1034 h 3569"/>
                <a:gd name="T42" fmla="*/ 1905 w 2991"/>
                <a:gd name="T43" fmla="*/ 615 h 3569"/>
                <a:gd name="T44" fmla="*/ 1378 w 2991"/>
                <a:gd name="T45" fmla="*/ 436 h 3569"/>
                <a:gd name="T46" fmla="*/ 1437 w 2991"/>
                <a:gd name="T47" fmla="*/ 279 h 3569"/>
                <a:gd name="T48" fmla="*/ 1366 w 2991"/>
                <a:gd name="T49" fmla="*/ 108 h 3569"/>
                <a:gd name="T50" fmla="*/ 1198 w 2991"/>
                <a:gd name="T51" fmla="*/ 38 h 3569"/>
                <a:gd name="T52" fmla="*/ 1241 w 2991"/>
                <a:gd name="T53" fmla="*/ 4 h 3569"/>
                <a:gd name="T54" fmla="*/ 1393 w 2991"/>
                <a:gd name="T55" fmla="*/ 81 h 3569"/>
                <a:gd name="T56" fmla="*/ 1471 w 2991"/>
                <a:gd name="T57" fmla="*/ 235 h 3569"/>
                <a:gd name="T58" fmla="*/ 1435 w 2991"/>
                <a:gd name="T59" fmla="*/ 421 h 3569"/>
                <a:gd name="T60" fmla="*/ 1941 w 2991"/>
                <a:gd name="T61" fmla="*/ 594 h 3569"/>
                <a:gd name="T62" fmla="*/ 2080 w 2991"/>
                <a:gd name="T63" fmla="*/ 1009 h 3569"/>
                <a:gd name="T64" fmla="*/ 2361 w 2991"/>
                <a:gd name="T65" fmla="*/ 1332 h 3569"/>
                <a:gd name="T66" fmla="*/ 2750 w 2991"/>
                <a:gd name="T67" fmla="*/ 1527 h 3569"/>
                <a:gd name="T68" fmla="*/ 2989 w 2991"/>
                <a:gd name="T69" fmla="*/ 1985 h 3569"/>
                <a:gd name="T70" fmla="*/ 2862 w 2991"/>
                <a:gd name="T71" fmla="*/ 1960 h 3569"/>
                <a:gd name="T72" fmla="*/ 2651 w 2991"/>
                <a:gd name="T73" fmla="*/ 2036 h 3569"/>
                <a:gd name="T74" fmla="*/ 2539 w 2991"/>
                <a:gd name="T75" fmla="*/ 2228 h 3569"/>
                <a:gd name="T76" fmla="*/ 2577 w 2991"/>
                <a:gd name="T77" fmla="*/ 2453 h 3569"/>
                <a:gd name="T78" fmla="*/ 2746 w 2991"/>
                <a:gd name="T79" fmla="*/ 2596 h 3569"/>
                <a:gd name="T80" fmla="*/ 2962 w 2991"/>
                <a:gd name="T81" fmla="*/ 2601 h 3569"/>
                <a:gd name="T82" fmla="*/ 2619 w 2991"/>
                <a:gd name="T83" fmla="*/ 3368 h 3569"/>
                <a:gd name="T84" fmla="*/ 2164 w 2991"/>
                <a:gd name="T85" fmla="*/ 2916 h 3569"/>
                <a:gd name="T86" fmla="*/ 1399 w 2991"/>
                <a:gd name="T87" fmla="*/ 3110 h 3569"/>
                <a:gd name="T88" fmla="*/ 1101 w 2991"/>
                <a:gd name="T89" fmla="*/ 2201 h 3569"/>
                <a:gd name="T90" fmla="*/ 769 w 2991"/>
                <a:gd name="T91" fmla="*/ 1742 h 3569"/>
                <a:gd name="T92" fmla="*/ 0 w 2991"/>
                <a:gd name="T93" fmla="*/ 1171 h 3569"/>
                <a:gd name="T94" fmla="*/ 433 w 2991"/>
                <a:gd name="T95" fmla="*/ 594 h 3569"/>
                <a:gd name="T96" fmla="*/ 958 w 2991"/>
                <a:gd name="T97" fmla="*/ 421 h 3569"/>
                <a:gd name="T98" fmla="*/ 922 w 2991"/>
                <a:gd name="T99" fmla="*/ 233 h 3569"/>
                <a:gd name="T100" fmla="*/ 1000 w 2991"/>
                <a:gd name="T101" fmla="*/ 81 h 3569"/>
                <a:gd name="T102" fmla="*/ 1152 w 2991"/>
                <a:gd name="T103" fmla="*/ 4 h 3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91" h="3569">
                  <a:moveTo>
                    <a:pt x="1198" y="38"/>
                  </a:moveTo>
                  <a:lnTo>
                    <a:pt x="1150" y="42"/>
                  </a:lnTo>
                  <a:lnTo>
                    <a:pt x="1105" y="57"/>
                  </a:lnTo>
                  <a:lnTo>
                    <a:pt x="1063" y="78"/>
                  </a:lnTo>
                  <a:lnTo>
                    <a:pt x="1027" y="108"/>
                  </a:lnTo>
                  <a:lnTo>
                    <a:pt x="996" y="144"/>
                  </a:lnTo>
                  <a:lnTo>
                    <a:pt x="975" y="186"/>
                  </a:lnTo>
                  <a:lnTo>
                    <a:pt x="960" y="229"/>
                  </a:lnTo>
                  <a:lnTo>
                    <a:pt x="957" y="277"/>
                  </a:lnTo>
                  <a:lnTo>
                    <a:pt x="960" y="320"/>
                  </a:lnTo>
                  <a:lnTo>
                    <a:pt x="972" y="362"/>
                  </a:lnTo>
                  <a:lnTo>
                    <a:pt x="989" y="400"/>
                  </a:lnTo>
                  <a:lnTo>
                    <a:pt x="1015" y="434"/>
                  </a:lnTo>
                  <a:lnTo>
                    <a:pt x="1046" y="465"/>
                  </a:lnTo>
                  <a:lnTo>
                    <a:pt x="1087" y="499"/>
                  </a:lnTo>
                  <a:lnTo>
                    <a:pt x="467" y="499"/>
                  </a:lnTo>
                  <a:lnTo>
                    <a:pt x="473" y="611"/>
                  </a:lnTo>
                  <a:lnTo>
                    <a:pt x="482" y="721"/>
                  </a:lnTo>
                  <a:lnTo>
                    <a:pt x="495" y="829"/>
                  </a:lnTo>
                  <a:lnTo>
                    <a:pt x="497" y="844"/>
                  </a:lnTo>
                  <a:lnTo>
                    <a:pt x="159" y="950"/>
                  </a:lnTo>
                  <a:lnTo>
                    <a:pt x="42" y="1174"/>
                  </a:lnTo>
                  <a:lnTo>
                    <a:pt x="159" y="1558"/>
                  </a:lnTo>
                  <a:lnTo>
                    <a:pt x="383" y="1675"/>
                  </a:lnTo>
                  <a:lnTo>
                    <a:pt x="723" y="1569"/>
                  </a:lnTo>
                  <a:lnTo>
                    <a:pt x="729" y="1584"/>
                  </a:lnTo>
                  <a:lnTo>
                    <a:pt x="797" y="1713"/>
                  </a:lnTo>
                  <a:lnTo>
                    <a:pt x="871" y="1837"/>
                  </a:lnTo>
                  <a:lnTo>
                    <a:pt x="953" y="1958"/>
                  </a:lnTo>
                  <a:lnTo>
                    <a:pt x="1040" y="2072"/>
                  </a:lnTo>
                  <a:lnTo>
                    <a:pt x="1135" y="2182"/>
                  </a:lnTo>
                  <a:lnTo>
                    <a:pt x="1235" y="2288"/>
                  </a:lnTo>
                  <a:lnTo>
                    <a:pt x="1249" y="2300"/>
                  </a:lnTo>
                  <a:lnTo>
                    <a:pt x="1042" y="2586"/>
                  </a:lnTo>
                  <a:lnTo>
                    <a:pt x="1082" y="2835"/>
                  </a:lnTo>
                  <a:lnTo>
                    <a:pt x="1408" y="3070"/>
                  </a:lnTo>
                  <a:lnTo>
                    <a:pt x="1657" y="3030"/>
                  </a:lnTo>
                  <a:lnTo>
                    <a:pt x="1864" y="2744"/>
                  </a:lnTo>
                  <a:lnTo>
                    <a:pt x="1877" y="2751"/>
                  </a:lnTo>
                  <a:lnTo>
                    <a:pt x="2023" y="2820"/>
                  </a:lnTo>
                  <a:lnTo>
                    <a:pt x="2173" y="2880"/>
                  </a:lnTo>
                  <a:lnTo>
                    <a:pt x="2327" y="2930"/>
                  </a:lnTo>
                  <a:lnTo>
                    <a:pt x="2482" y="2969"/>
                  </a:lnTo>
                  <a:lnTo>
                    <a:pt x="2642" y="3000"/>
                  </a:lnTo>
                  <a:lnTo>
                    <a:pt x="2657" y="3004"/>
                  </a:lnTo>
                  <a:lnTo>
                    <a:pt x="2657" y="3353"/>
                  </a:lnTo>
                  <a:lnTo>
                    <a:pt x="2833" y="3531"/>
                  </a:lnTo>
                  <a:lnTo>
                    <a:pt x="2947" y="3531"/>
                  </a:lnTo>
                  <a:lnTo>
                    <a:pt x="2949" y="2645"/>
                  </a:lnTo>
                  <a:lnTo>
                    <a:pt x="2906" y="2653"/>
                  </a:lnTo>
                  <a:lnTo>
                    <a:pt x="2860" y="2654"/>
                  </a:lnTo>
                  <a:lnTo>
                    <a:pt x="2795" y="2649"/>
                  </a:lnTo>
                  <a:lnTo>
                    <a:pt x="2733" y="2632"/>
                  </a:lnTo>
                  <a:lnTo>
                    <a:pt x="2676" y="2605"/>
                  </a:lnTo>
                  <a:lnTo>
                    <a:pt x="2625" y="2567"/>
                  </a:lnTo>
                  <a:lnTo>
                    <a:pt x="2581" y="2524"/>
                  </a:lnTo>
                  <a:lnTo>
                    <a:pt x="2545" y="2472"/>
                  </a:lnTo>
                  <a:lnTo>
                    <a:pt x="2518" y="2415"/>
                  </a:lnTo>
                  <a:lnTo>
                    <a:pt x="2501" y="2353"/>
                  </a:lnTo>
                  <a:lnTo>
                    <a:pt x="2496" y="2286"/>
                  </a:lnTo>
                  <a:lnTo>
                    <a:pt x="2499" y="2229"/>
                  </a:lnTo>
                  <a:lnTo>
                    <a:pt x="2515" y="2172"/>
                  </a:lnTo>
                  <a:lnTo>
                    <a:pt x="2535" y="2121"/>
                  </a:lnTo>
                  <a:lnTo>
                    <a:pt x="2566" y="2072"/>
                  </a:lnTo>
                  <a:lnTo>
                    <a:pt x="2604" y="2028"/>
                  </a:lnTo>
                  <a:lnTo>
                    <a:pt x="2647" y="1990"/>
                  </a:lnTo>
                  <a:lnTo>
                    <a:pt x="2697" y="1960"/>
                  </a:lnTo>
                  <a:lnTo>
                    <a:pt x="2750" y="1939"/>
                  </a:lnTo>
                  <a:lnTo>
                    <a:pt x="2805" y="1926"/>
                  </a:lnTo>
                  <a:lnTo>
                    <a:pt x="2862" y="1922"/>
                  </a:lnTo>
                  <a:lnTo>
                    <a:pt x="2864" y="1922"/>
                  </a:lnTo>
                  <a:lnTo>
                    <a:pt x="2907" y="1924"/>
                  </a:lnTo>
                  <a:lnTo>
                    <a:pt x="2951" y="1933"/>
                  </a:lnTo>
                  <a:lnTo>
                    <a:pt x="2953" y="1601"/>
                  </a:lnTo>
                  <a:lnTo>
                    <a:pt x="2837" y="1586"/>
                  </a:lnTo>
                  <a:lnTo>
                    <a:pt x="2727" y="1560"/>
                  </a:lnTo>
                  <a:lnTo>
                    <a:pt x="2621" y="1524"/>
                  </a:lnTo>
                  <a:lnTo>
                    <a:pt x="2520" y="1478"/>
                  </a:lnTo>
                  <a:lnTo>
                    <a:pt x="2425" y="1423"/>
                  </a:lnTo>
                  <a:lnTo>
                    <a:pt x="2336" y="1360"/>
                  </a:lnTo>
                  <a:lnTo>
                    <a:pt x="2253" y="1290"/>
                  </a:lnTo>
                  <a:lnTo>
                    <a:pt x="2179" y="1210"/>
                  </a:lnTo>
                  <a:lnTo>
                    <a:pt x="2110" y="1125"/>
                  </a:lnTo>
                  <a:lnTo>
                    <a:pt x="2052" y="1034"/>
                  </a:lnTo>
                  <a:lnTo>
                    <a:pt x="2000" y="935"/>
                  </a:lnTo>
                  <a:lnTo>
                    <a:pt x="1959" y="833"/>
                  </a:lnTo>
                  <a:lnTo>
                    <a:pt x="1926" y="727"/>
                  </a:lnTo>
                  <a:lnTo>
                    <a:pt x="1905" y="615"/>
                  </a:lnTo>
                  <a:lnTo>
                    <a:pt x="1896" y="499"/>
                  </a:lnTo>
                  <a:lnTo>
                    <a:pt x="1306" y="499"/>
                  </a:lnTo>
                  <a:lnTo>
                    <a:pt x="1347" y="465"/>
                  </a:lnTo>
                  <a:lnTo>
                    <a:pt x="1378" y="436"/>
                  </a:lnTo>
                  <a:lnTo>
                    <a:pt x="1402" y="400"/>
                  </a:lnTo>
                  <a:lnTo>
                    <a:pt x="1421" y="362"/>
                  </a:lnTo>
                  <a:lnTo>
                    <a:pt x="1433" y="322"/>
                  </a:lnTo>
                  <a:lnTo>
                    <a:pt x="1437" y="279"/>
                  </a:lnTo>
                  <a:lnTo>
                    <a:pt x="1433" y="231"/>
                  </a:lnTo>
                  <a:lnTo>
                    <a:pt x="1420" y="186"/>
                  </a:lnTo>
                  <a:lnTo>
                    <a:pt x="1397" y="146"/>
                  </a:lnTo>
                  <a:lnTo>
                    <a:pt x="1366" y="108"/>
                  </a:lnTo>
                  <a:lnTo>
                    <a:pt x="1330" y="78"/>
                  </a:lnTo>
                  <a:lnTo>
                    <a:pt x="1289" y="57"/>
                  </a:lnTo>
                  <a:lnTo>
                    <a:pt x="1245" y="42"/>
                  </a:lnTo>
                  <a:lnTo>
                    <a:pt x="1198" y="38"/>
                  </a:lnTo>
                  <a:lnTo>
                    <a:pt x="1198" y="38"/>
                  </a:lnTo>
                  <a:close/>
                  <a:moveTo>
                    <a:pt x="1198" y="0"/>
                  </a:moveTo>
                  <a:lnTo>
                    <a:pt x="1198" y="0"/>
                  </a:lnTo>
                  <a:lnTo>
                    <a:pt x="1241" y="4"/>
                  </a:lnTo>
                  <a:lnTo>
                    <a:pt x="1283" y="13"/>
                  </a:lnTo>
                  <a:lnTo>
                    <a:pt x="1323" y="30"/>
                  </a:lnTo>
                  <a:lnTo>
                    <a:pt x="1361" y="53"/>
                  </a:lnTo>
                  <a:lnTo>
                    <a:pt x="1393" y="81"/>
                  </a:lnTo>
                  <a:lnTo>
                    <a:pt x="1423" y="116"/>
                  </a:lnTo>
                  <a:lnTo>
                    <a:pt x="1444" y="152"/>
                  </a:lnTo>
                  <a:lnTo>
                    <a:pt x="1461" y="193"/>
                  </a:lnTo>
                  <a:lnTo>
                    <a:pt x="1471" y="235"/>
                  </a:lnTo>
                  <a:lnTo>
                    <a:pt x="1475" y="279"/>
                  </a:lnTo>
                  <a:lnTo>
                    <a:pt x="1471" y="328"/>
                  </a:lnTo>
                  <a:lnTo>
                    <a:pt x="1458" y="377"/>
                  </a:lnTo>
                  <a:lnTo>
                    <a:pt x="1435" y="421"/>
                  </a:lnTo>
                  <a:lnTo>
                    <a:pt x="1406" y="461"/>
                  </a:lnTo>
                  <a:lnTo>
                    <a:pt x="1932" y="461"/>
                  </a:lnTo>
                  <a:lnTo>
                    <a:pt x="1932" y="480"/>
                  </a:lnTo>
                  <a:lnTo>
                    <a:pt x="1941" y="594"/>
                  </a:lnTo>
                  <a:lnTo>
                    <a:pt x="1960" y="704"/>
                  </a:lnTo>
                  <a:lnTo>
                    <a:pt x="1991" y="810"/>
                  </a:lnTo>
                  <a:lnTo>
                    <a:pt x="2031" y="912"/>
                  </a:lnTo>
                  <a:lnTo>
                    <a:pt x="2080" y="1009"/>
                  </a:lnTo>
                  <a:lnTo>
                    <a:pt x="2139" y="1100"/>
                  </a:lnTo>
                  <a:lnTo>
                    <a:pt x="2205" y="1184"/>
                  </a:lnTo>
                  <a:lnTo>
                    <a:pt x="2279" y="1262"/>
                  </a:lnTo>
                  <a:lnTo>
                    <a:pt x="2361" y="1332"/>
                  </a:lnTo>
                  <a:lnTo>
                    <a:pt x="2450" y="1394"/>
                  </a:lnTo>
                  <a:lnTo>
                    <a:pt x="2545" y="1448"/>
                  </a:lnTo>
                  <a:lnTo>
                    <a:pt x="2644" y="1493"/>
                  </a:lnTo>
                  <a:lnTo>
                    <a:pt x="2750" y="1527"/>
                  </a:lnTo>
                  <a:lnTo>
                    <a:pt x="2858" y="1552"/>
                  </a:lnTo>
                  <a:lnTo>
                    <a:pt x="2972" y="1565"/>
                  </a:lnTo>
                  <a:lnTo>
                    <a:pt x="2991" y="1567"/>
                  </a:lnTo>
                  <a:lnTo>
                    <a:pt x="2989" y="1985"/>
                  </a:lnTo>
                  <a:lnTo>
                    <a:pt x="2964" y="1975"/>
                  </a:lnTo>
                  <a:lnTo>
                    <a:pt x="2915" y="1964"/>
                  </a:lnTo>
                  <a:lnTo>
                    <a:pt x="2864" y="1960"/>
                  </a:lnTo>
                  <a:lnTo>
                    <a:pt x="2862" y="1960"/>
                  </a:lnTo>
                  <a:lnTo>
                    <a:pt x="2803" y="1966"/>
                  </a:lnTo>
                  <a:lnTo>
                    <a:pt x="2748" y="1981"/>
                  </a:lnTo>
                  <a:lnTo>
                    <a:pt x="2697" y="2004"/>
                  </a:lnTo>
                  <a:lnTo>
                    <a:pt x="2651" y="2036"/>
                  </a:lnTo>
                  <a:lnTo>
                    <a:pt x="2611" y="2076"/>
                  </a:lnTo>
                  <a:lnTo>
                    <a:pt x="2579" y="2121"/>
                  </a:lnTo>
                  <a:lnTo>
                    <a:pt x="2554" y="2172"/>
                  </a:lnTo>
                  <a:lnTo>
                    <a:pt x="2539" y="2228"/>
                  </a:lnTo>
                  <a:lnTo>
                    <a:pt x="2534" y="2286"/>
                  </a:lnTo>
                  <a:lnTo>
                    <a:pt x="2539" y="2345"/>
                  </a:lnTo>
                  <a:lnTo>
                    <a:pt x="2554" y="2402"/>
                  </a:lnTo>
                  <a:lnTo>
                    <a:pt x="2577" y="2453"/>
                  </a:lnTo>
                  <a:lnTo>
                    <a:pt x="2610" y="2499"/>
                  </a:lnTo>
                  <a:lnTo>
                    <a:pt x="2649" y="2539"/>
                  </a:lnTo>
                  <a:lnTo>
                    <a:pt x="2695" y="2571"/>
                  </a:lnTo>
                  <a:lnTo>
                    <a:pt x="2746" y="2596"/>
                  </a:lnTo>
                  <a:lnTo>
                    <a:pt x="2801" y="2611"/>
                  </a:lnTo>
                  <a:lnTo>
                    <a:pt x="2862" y="2617"/>
                  </a:lnTo>
                  <a:lnTo>
                    <a:pt x="2913" y="2613"/>
                  </a:lnTo>
                  <a:lnTo>
                    <a:pt x="2962" y="2601"/>
                  </a:lnTo>
                  <a:lnTo>
                    <a:pt x="2987" y="2594"/>
                  </a:lnTo>
                  <a:lnTo>
                    <a:pt x="2985" y="3569"/>
                  </a:lnTo>
                  <a:lnTo>
                    <a:pt x="2818" y="3569"/>
                  </a:lnTo>
                  <a:lnTo>
                    <a:pt x="2619" y="3368"/>
                  </a:lnTo>
                  <a:lnTo>
                    <a:pt x="2619" y="3036"/>
                  </a:lnTo>
                  <a:lnTo>
                    <a:pt x="2465" y="3006"/>
                  </a:lnTo>
                  <a:lnTo>
                    <a:pt x="2313" y="2966"/>
                  </a:lnTo>
                  <a:lnTo>
                    <a:pt x="2164" y="2916"/>
                  </a:lnTo>
                  <a:lnTo>
                    <a:pt x="2017" y="2859"/>
                  </a:lnTo>
                  <a:lnTo>
                    <a:pt x="1875" y="2793"/>
                  </a:lnTo>
                  <a:lnTo>
                    <a:pt x="1680" y="3064"/>
                  </a:lnTo>
                  <a:lnTo>
                    <a:pt x="1399" y="3110"/>
                  </a:lnTo>
                  <a:lnTo>
                    <a:pt x="1048" y="2858"/>
                  </a:lnTo>
                  <a:lnTo>
                    <a:pt x="1002" y="2577"/>
                  </a:lnTo>
                  <a:lnTo>
                    <a:pt x="1198" y="2303"/>
                  </a:lnTo>
                  <a:lnTo>
                    <a:pt x="1101" y="2201"/>
                  </a:lnTo>
                  <a:lnTo>
                    <a:pt x="1008" y="2093"/>
                  </a:lnTo>
                  <a:lnTo>
                    <a:pt x="922" y="1979"/>
                  </a:lnTo>
                  <a:lnTo>
                    <a:pt x="843" y="1863"/>
                  </a:lnTo>
                  <a:lnTo>
                    <a:pt x="769" y="1742"/>
                  </a:lnTo>
                  <a:lnTo>
                    <a:pt x="702" y="1616"/>
                  </a:lnTo>
                  <a:lnTo>
                    <a:pt x="380" y="1715"/>
                  </a:lnTo>
                  <a:lnTo>
                    <a:pt x="129" y="1584"/>
                  </a:lnTo>
                  <a:lnTo>
                    <a:pt x="0" y="1171"/>
                  </a:lnTo>
                  <a:lnTo>
                    <a:pt x="133" y="918"/>
                  </a:lnTo>
                  <a:lnTo>
                    <a:pt x="455" y="818"/>
                  </a:lnTo>
                  <a:lnTo>
                    <a:pt x="442" y="708"/>
                  </a:lnTo>
                  <a:lnTo>
                    <a:pt x="433" y="594"/>
                  </a:lnTo>
                  <a:lnTo>
                    <a:pt x="429" y="480"/>
                  </a:lnTo>
                  <a:lnTo>
                    <a:pt x="429" y="461"/>
                  </a:lnTo>
                  <a:lnTo>
                    <a:pt x="987" y="461"/>
                  </a:lnTo>
                  <a:lnTo>
                    <a:pt x="958" y="421"/>
                  </a:lnTo>
                  <a:lnTo>
                    <a:pt x="936" y="375"/>
                  </a:lnTo>
                  <a:lnTo>
                    <a:pt x="922" y="328"/>
                  </a:lnTo>
                  <a:lnTo>
                    <a:pt x="919" y="277"/>
                  </a:lnTo>
                  <a:lnTo>
                    <a:pt x="922" y="233"/>
                  </a:lnTo>
                  <a:lnTo>
                    <a:pt x="932" y="191"/>
                  </a:lnTo>
                  <a:lnTo>
                    <a:pt x="949" y="152"/>
                  </a:lnTo>
                  <a:lnTo>
                    <a:pt x="972" y="114"/>
                  </a:lnTo>
                  <a:lnTo>
                    <a:pt x="1000" y="81"/>
                  </a:lnTo>
                  <a:lnTo>
                    <a:pt x="1034" y="53"/>
                  </a:lnTo>
                  <a:lnTo>
                    <a:pt x="1070" y="30"/>
                  </a:lnTo>
                  <a:lnTo>
                    <a:pt x="1110" y="13"/>
                  </a:lnTo>
                  <a:lnTo>
                    <a:pt x="1152" y="4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321908F0-8C13-4476-9FA3-C7B209843BE0}"/>
              </a:ext>
            </a:extLst>
          </p:cNvPr>
          <p:cNvSpPr/>
          <p:nvPr/>
        </p:nvSpPr>
        <p:spPr>
          <a:xfrm>
            <a:off x="4426527" y="1976316"/>
            <a:ext cx="4190118" cy="32416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805BAEA-F490-4B89-AD3E-AEB536147499}"/>
              </a:ext>
            </a:extLst>
          </p:cNvPr>
          <p:cNvSpPr txBox="1"/>
          <p:nvPr/>
        </p:nvSpPr>
        <p:spPr>
          <a:xfrm>
            <a:off x="5441365" y="2059918"/>
            <a:ext cx="226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Curriculum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8C70C8A-91C7-4220-A640-CA4392175455}"/>
              </a:ext>
            </a:extLst>
          </p:cNvPr>
          <p:cNvSpPr txBox="1"/>
          <p:nvPr/>
        </p:nvSpPr>
        <p:spPr>
          <a:xfrm>
            <a:off x="5542248" y="4220245"/>
            <a:ext cx="2265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Assessment</a:t>
            </a:r>
            <a:endParaRPr lang="en-US" dirty="0"/>
          </a:p>
        </p:txBody>
      </p:sp>
      <p:sp>
        <p:nvSpPr>
          <p:cNvPr id="100" name="Arrow: Curved Down 99">
            <a:extLst>
              <a:ext uri="{FF2B5EF4-FFF2-40B4-BE49-F238E27FC236}">
                <a16:creationId xmlns:a16="http://schemas.microsoft.com/office/drawing/2014/main" id="{C47D27C2-F66A-46A7-8391-760267A860D2}"/>
              </a:ext>
            </a:extLst>
          </p:cNvPr>
          <p:cNvSpPr/>
          <p:nvPr/>
        </p:nvSpPr>
        <p:spPr>
          <a:xfrm rot="5400000">
            <a:off x="6824404" y="2873285"/>
            <a:ext cx="2356579" cy="945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Arrow: Curved Down 100">
            <a:extLst>
              <a:ext uri="{FF2B5EF4-FFF2-40B4-BE49-F238E27FC236}">
                <a16:creationId xmlns:a16="http://schemas.microsoft.com/office/drawing/2014/main" id="{115B1A5A-AA74-43D0-A1C9-90F5919314F7}"/>
              </a:ext>
            </a:extLst>
          </p:cNvPr>
          <p:cNvSpPr/>
          <p:nvPr/>
        </p:nvSpPr>
        <p:spPr>
          <a:xfrm rot="5400000" flipH="1" flipV="1">
            <a:off x="4049183" y="2843589"/>
            <a:ext cx="2356579" cy="9451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Arrow: Left-Right-Up 98">
            <a:extLst>
              <a:ext uri="{FF2B5EF4-FFF2-40B4-BE49-F238E27FC236}">
                <a16:creationId xmlns:a16="http://schemas.microsoft.com/office/drawing/2014/main" id="{47D5B465-B2FE-4D7C-988B-905E73EFE964}"/>
              </a:ext>
            </a:extLst>
          </p:cNvPr>
          <p:cNvSpPr/>
          <p:nvPr/>
        </p:nvSpPr>
        <p:spPr>
          <a:xfrm rot="16200000">
            <a:off x="4642680" y="1759571"/>
            <a:ext cx="1325564" cy="3270935"/>
          </a:xfrm>
          <a:prstGeom prst="leftRightUp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DC6EFA3-0582-41AE-87E1-6939CF0F8CDC}"/>
              </a:ext>
            </a:extLst>
          </p:cNvPr>
          <p:cNvSpPr txBox="1"/>
          <p:nvPr/>
        </p:nvSpPr>
        <p:spPr>
          <a:xfrm flipH="1">
            <a:off x="5337623" y="4696905"/>
            <a:ext cx="273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High Functioning CLER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93DD557-41D9-45C2-829B-74AC515B78C6}"/>
              </a:ext>
            </a:extLst>
          </p:cNvPr>
          <p:cNvSpPr txBox="1"/>
          <p:nvPr/>
        </p:nvSpPr>
        <p:spPr>
          <a:xfrm>
            <a:off x="2137815" y="2203753"/>
            <a:ext cx="124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Improved Clinician Experience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DFB84B9-2A5E-4D4A-81FF-ED36D42ADA52}"/>
              </a:ext>
            </a:extLst>
          </p:cNvPr>
          <p:cNvSpPr txBox="1"/>
          <p:nvPr/>
        </p:nvSpPr>
        <p:spPr>
          <a:xfrm>
            <a:off x="950098" y="2271576"/>
            <a:ext cx="124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*Better Outcomes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C242C57-6BB0-4066-977F-F02B22079985}"/>
              </a:ext>
            </a:extLst>
          </p:cNvPr>
          <p:cNvSpPr txBox="1"/>
          <p:nvPr/>
        </p:nvSpPr>
        <p:spPr>
          <a:xfrm>
            <a:off x="1999593" y="3968201"/>
            <a:ext cx="124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*Improved Patient Experience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01FEF5E-8F86-4F98-8422-693B8DCE10CE}"/>
              </a:ext>
            </a:extLst>
          </p:cNvPr>
          <p:cNvSpPr txBox="1"/>
          <p:nvPr/>
        </p:nvSpPr>
        <p:spPr>
          <a:xfrm>
            <a:off x="851810" y="3799662"/>
            <a:ext cx="1244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*Lower </a:t>
            </a:r>
          </a:p>
          <a:p>
            <a:r>
              <a:rPr lang="en-US" sz="1200" dirty="0">
                <a:solidFill>
                  <a:schemeClr val="bg1"/>
                </a:solidFill>
              </a:rPr>
              <a:t>Costs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F16FB63-C7ED-43F2-A189-3B9AA9973C7B}"/>
              </a:ext>
            </a:extLst>
          </p:cNvPr>
          <p:cNvSpPr txBox="1"/>
          <p:nvPr/>
        </p:nvSpPr>
        <p:spPr>
          <a:xfrm>
            <a:off x="734291" y="5043642"/>
            <a:ext cx="277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Quadruple Aim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541AE0-3696-42DB-9EED-D8738F14F7CD}"/>
              </a:ext>
            </a:extLst>
          </p:cNvPr>
          <p:cNvSpPr txBox="1"/>
          <p:nvPr/>
        </p:nvSpPr>
        <p:spPr>
          <a:xfrm>
            <a:off x="5916074" y="2401760"/>
            <a:ext cx="161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Competencies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7F2726-E968-4797-8A7C-BF9FC8781F79}"/>
              </a:ext>
            </a:extLst>
          </p:cNvPr>
          <p:cNvSpPr txBox="1"/>
          <p:nvPr/>
        </p:nvSpPr>
        <p:spPr>
          <a:xfrm>
            <a:off x="6028418" y="4063918"/>
            <a:ext cx="16140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Milestones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09611-4414-4020-87B9-FF77CF3C0004}"/>
              </a:ext>
            </a:extLst>
          </p:cNvPr>
          <p:cNvSpPr txBox="1"/>
          <p:nvPr/>
        </p:nvSpPr>
        <p:spPr>
          <a:xfrm>
            <a:off x="4526997" y="5497429"/>
            <a:ext cx="446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Sponsoring Institution 2025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3DBC16A-FF69-4C6D-BEFA-05EEC3A007F0}"/>
              </a:ext>
            </a:extLst>
          </p:cNvPr>
          <p:cNvSpPr/>
          <p:nvPr/>
        </p:nvSpPr>
        <p:spPr>
          <a:xfrm>
            <a:off x="721131" y="5602477"/>
            <a:ext cx="3805866" cy="288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02A92077-71C9-714E-B5E2-CB73BDCAB9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AE384-0FF1-6E40-9E60-33B09ABCD1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901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56D996-5EDD-44D5-A04F-82EDC93B96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sz="2400" b="1" dirty="0"/>
              <a:t>Statistics</a:t>
            </a:r>
          </a:p>
          <a:p>
            <a:pPr lvl="1"/>
            <a:r>
              <a:rPr lang="en-US" sz="2000" dirty="0"/>
              <a:t>50,000 faculty/program directors interviewed</a:t>
            </a:r>
          </a:p>
          <a:p>
            <a:pPr lvl="1"/>
            <a:r>
              <a:rPr lang="en-US" sz="2000" dirty="0"/>
              <a:t>1,000 CLER site visits</a:t>
            </a:r>
          </a:p>
          <a:p>
            <a:pPr lvl="1"/>
            <a:r>
              <a:rPr lang="en-US" sz="2000" dirty="0"/>
              <a:t>25,000 residents/fellows interviewed</a:t>
            </a:r>
          </a:p>
          <a:p>
            <a:pPr marL="63500" indent="0">
              <a:buNone/>
            </a:pPr>
            <a:r>
              <a:rPr lang="en-US" sz="2400" b="1" dirty="0"/>
              <a:t>Focus</a:t>
            </a:r>
          </a:p>
          <a:p>
            <a:pPr lvl="1"/>
            <a:r>
              <a:rPr lang="en-US" sz="2000" dirty="0"/>
              <a:t>Started with the MPSIs then onto the SPSIs</a:t>
            </a:r>
          </a:p>
          <a:p>
            <a:pPr lvl="1"/>
            <a:r>
              <a:rPr lang="en-US" sz="2000" dirty="0"/>
              <a:t>Uncover trends across Sis</a:t>
            </a:r>
          </a:p>
          <a:p>
            <a:pPr marL="63500" indent="0">
              <a:buNone/>
            </a:pPr>
            <a:r>
              <a:rPr lang="en-US" sz="2400" b="1" dirty="0"/>
              <a:t>Findings</a:t>
            </a:r>
          </a:p>
          <a:p>
            <a:pPr lvl="1"/>
            <a:r>
              <a:rPr lang="en-US" sz="2000" dirty="0"/>
              <a:t>Every SI is unique</a:t>
            </a:r>
          </a:p>
          <a:p>
            <a:pPr lvl="1"/>
            <a:r>
              <a:rPr lang="en-US" sz="2000" dirty="0"/>
              <a:t>Little integration of residents/fellows into the clinical teaching sites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6A9E37-5F54-40C8-AFC7-CE1EE369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CLER 2014-2018</a:t>
            </a:r>
          </a:p>
        </p:txBody>
      </p:sp>
      <p:pic>
        <p:nvPicPr>
          <p:cNvPr id="3074" name="Picture 2" descr="../../../Volumes/douglas-1/New%20Clip%20art/doctor_sitting_in_check_mark_800_c">
            <a:extLst>
              <a:ext uri="{FF2B5EF4-FFF2-40B4-BE49-F238E27FC236}">
                <a16:creationId xmlns:a16="http://schemas.microsoft.com/office/drawing/2014/main" id="{0AD1A8D0-5562-470D-88D0-39C048AEA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32" y="2583095"/>
            <a:ext cx="2191992" cy="274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D27B30F-D12B-E44B-B5DD-924BDF544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EB159-4C55-E445-8734-EB560918FE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889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F92420-322E-4A1A-8545-DD838C1B1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524" y="1783127"/>
            <a:ext cx="8279822" cy="4438905"/>
          </a:xfrm>
        </p:spPr>
        <p:txBody>
          <a:bodyPr/>
          <a:lstStyle/>
          <a:p>
            <a:r>
              <a:rPr lang="en-US" sz="1600" dirty="0"/>
              <a:t>CLER National Report of Findings 2016 (JGME 2016)</a:t>
            </a:r>
          </a:p>
          <a:p>
            <a:r>
              <a:rPr lang="en-US" sz="1600" dirty="0"/>
              <a:t>National Report of Findings 2016 Issue Brief No. 1: </a:t>
            </a:r>
            <a:r>
              <a:rPr lang="en-US" sz="1600" b="1" dirty="0"/>
              <a:t>Executive Summary</a:t>
            </a:r>
          </a:p>
          <a:p>
            <a:r>
              <a:rPr lang="en-US" sz="1600" dirty="0"/>
              <a:t>National Report of Findings 2016 Issue Brief No. 2: </a:t>
            </a:r>
            <a:r>
              <a:rPr lang="en-US" sz="1600" b="1" dirty="0"/>
              <a:t>Patient Safety</a:t>
            </a:r>
          </a:p>
          <a:p>
            <a:r>
              <a:rPr lang="en-US" sz="1600" dirty="0"/>
              <a:t>National Report of Findings 2016 Issue Brief No. 3: </a:t>
            </a:r>
            <a:r>
              <a:rPr lang="en-US" sz="1600" b="1" dirty="0"/>
              <a:t>Health Care Quality</a:t>
            </a:r>
          </a:p>
          <a:p>
            <a:r>
              <a:rPr lang="en-US" sz="1600" dirty="0"/>
              <a:t>National Report of Findings 2016 Issue Brief No. 4: </a:t>
            </a:r>
            <a:r>
              <a:rPr lang="en-US" sz="1600" b="1" dirty="0"/>
              <a:t>Health Care Disparities</a:t>
            </a:r>
          </a:p>
          <a:p>
            <a:r>
              <a:rPr lang="en-US" sz="1600" dirty="0"/>
              <a:t>National Report of Findings 2016 Issue Brief No. 5: </a:t>
            </a:r>
            <a:r>
              <a:rPr lang="en-US" sz="1600" b="1" dirty="0"/>
              <a:t>Care Transitions</a:t>
            </a:r>
          </a:p>
          <a:p>
            <a:r>
              <a:rPr lang="en-US" sz="1600" dirty="0"/>
              <a:t>National Report of Findings 2016 Issue Brief No. 6: </a:t>
            </a:r>
            <a:r>
              <a:rPr lang="en-US" sz="1600" b="1" dirty="0"/>
              <a:t>Supervision</a:t>
            </a:r>
          </a:p>
          <a:p>
            <a:r>
              <a:rPr lang="en-US" sz="1600" dirty="0"/>
              <a:t>National Report of Findings 2016 Issue Brief No. 7: </a:t>
            </a:r>
            <a:r>
              <a:rPr lang="en-US" sz="1600" b="1" dirty="0"/>
              <a:t>Fatigue Management, Mitigation, and Duty Hours</a:t>
            </a:r>
          </a:p>
          <a:p>
            <a:r>
              <a:rPr lang="en-US" sz="1600" dirty="0"/>
              <a:t>National Report of Findings 2016 Issue Brief No. 8: </a:t>
            </a:r>
            <a:r>
              <a:rPr lang="en-US" sz="1600" b="1" dirty="0"/>
              <a:t>Professionalism</a:t>
            </a:r>
          </a:p>
          <a:p>
            <a:pPr marL="63500" indent="0">
              <a:buNone/>
            </a:pPr>
            <a:endParaRPr lang="en-US" sz="1600" b="1" dirty="0"/>
          </a:p>
          <a:p>
            <a:pPr marL="63500" indent="0">
              <a:buNone/>
            </a:pPr>
            <a:r>
              <a:rPr lang="en-US" sz="1600" dirty="0"/>
              <a:t>Webinars on all of these topics are available at </a:t>
            </a:r>
            <a:r>
              <a:rPr lang="en-US" sz="1600" dirty="0">
                <a:hlinkClick r:id="rId2"/>
              </a:rPr>
              <a:t>http://www.acgme.org/What-We-Do/Initiatives/Clinical-Learning-Environment-Review-CLER/Resources-and-Documents</a:t>
            </a:r>
            <a:r>
              <a:rPr lang="en-US" sz="1600" dirty="0"/>
              <a:t> 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40CCF2-7AC2-4167-BFEA-FBDAC2AD1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&amp; DOCUMENTS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C5E8A0B1-DBB6-204D-91BC-94BB5218C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0FCC-42B5-184E-899C-0AA420D710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436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2F6E54-D14A-4A79-B171-81E2B791A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911080"/>
            <a:ext cx="7886700" cy="4438905"/>
          </a:xfrm>
        </p:spPr>
        <p:txBody>
          <a:bodyPr/>
          <a:lstStyle/>
          <a:p>
            <a:pPr marL="520700" indent="-457200">
              <a:buFont typeface="+mj-lt"/>
              <a:buAutoNum type="alphaUcPeriod"/>
            </a:pPr>
            <a:r>
              <a:rPr lang="en-US" sz="2000" dirty="0"/>
              <a:t>Changing Health Care Needs</a:t>
            </a:r>
          </a:p>
          <a:p>
            <a:pPr marL="520700" indent="-457200">
              <a:buFont typeface="+mj-lt"/>
              <a:buAutoNum type="alphaUcPeriod"/>
            </a:pPr>
            <a:r>
              <a:rPr lang="en-US" sz="2000" dirty="0"/>
              <a:t>Changes in Health Care Delivery</a:t>
            </a:r>
          </a:p>
          <a:p>
            <a:pPr marL="520700" indent="-457200">
              <a:buFont typeface="+mj-lt"/>
              <a:buAutoNum type="alphaUcPeriod"/>
            </a:pPr>
            <a:r>
              <a:rPr lang="en-US" sz="2000" dirty="0"/>
              <a:t>Evolution in Health Care Systems</a:t>
            </a:r>
          </a:p>
          <a:p>
            <a:pPr marL="520700" indent="-457200">
              <a:buFont typeface="+mj-lt"/>
              <a:buAutoNum type="alphaUcPeriod"/>
            </a:pPr>
            <a:r>
              <a:rPr lang="en-US" sz="2000" dirty="0"/>
              <a:t>Evolution in the Role of the Physician</a:t>
            </a:r>
          </a:p>
          <a:p>
            <a:pPr marL="520700" indent="-457200">
              <a:buFont typeface="+mj-lt"/>
              <a:buAutoNum type="alphaUcPeriod"/>
            </a:pPr>
            <a:r>
              <a:rPr lang="en-US" sz="2000" dirty="0"/>
              <a:t>Evolution in the Role of Other Health Care Professionals</a:t>
            </a:r>
          </a:p>
          <a:p>
            <a:pPr marL="520700" indent="-457200">
              <a:buFont typeface="+mj-lt"/>
              <a:buAutoNum type="alphaUcPeriod"/>
            </a:pPr>
            <a:r>
              <a:rPr lang="en-US" sz="2000" dirty="0"/>
              <a:t>Evolution in Graduate Medical Education</a:t>
            </a:r>
          </a:p>
          <a:p>
            <a:pPr marL="520700" indent="-457200">
              <a:buFont typeface="+mj-lt"/>
              <a:buAutoNum type="alphaUcPeriod"/>
            </a:pPr>
            <a:r>
              <a:rPr lang="en-US" sz="2000" dirty="0"/>
              <a:t>Uncertainties in the Models for GME Funding; and </a:t>
            </a:r>
          </a:p>
          <a:p>
            <a:pPr marL="520700" indent="-457200">
              <a:buFont typeface="+mj-lt"/>
              <a:buAutoNum type="alphaUcPeriod"/>
            </a:pPr>
            <a:r>
              <a:rPr lang="en-US" sz="2000" dirty="0"/>
              <a:t>The Role of GME in the Continuum of Medical Education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38E0F1-AC1D-4788-B79C-A2918AC29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681326"/>
            <a:ext cx="6526006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SPONSORING </a:t>
            </a:r>
            <a:br>
              <a:rPr lang="en-US" dirty="0"/>
            </a:br>
            <a:r>
              <a:rPr lang="en-US" dirty="0"/>
              <a:t>INSTITUTION </a:t>
            </a:r>
            <a:br>
              <a:rPr lang="en-US" dirty="0"/>
            </a:br>
            <a:r>
              <a:rPr lang="en-US" dirty="0"/>
              <a:t>2025</a:t>
            </a:r>
          </a:p>
        </p:txBody>
      </p:sp>
      <p:pic>
        <p:nvPicPr>
          <p:cNvPr id="6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57C1E706-389A-4CB4-8FCB-E51EAFB14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211041" y="728989"/>
            <a:ext cx="2493818" cy="1870364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2" descr="https://lh4.googleusercontent.com/dyStuXgjS7nqJIdNWNKOKTtu7z9t4NOydYSocqXvEaDZl65f--8_vUsjp71QpeWpkdg1S2Doj7k7VUIZNHmH0linKHPv7fjHDjZA57E2pydGTlJtC0zL4c7akVleQryrV_8rPbRHwJLiTYHnLA">
            <a:extLst>
              <a:ext uri="{FF2B5EF4-FFF2-40B4-BE49-F238E27FC236}">
                <a16:creationId xmlns:a16="http://schemas.microsoft.com/office/drawing/2014/main" id="{44A54E99-0510-4BDC-89A6-86E002D6E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90" y="2664842"/>
            <a:ext cx="2400119" cy="229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69CE0A1-0EE3-EF49-B06B-19A94613CD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9CC31B-3AFC-1246-86AD-8CFCB97263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71395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6599</TotalTime>
  <Words>1605</Words>
  <Application>Microsoft Macintosh PowerPoint</Application>
  <PresentationFormat>On-screen Show (4:3)</PresentationFormat>
  <Paragraphs>393</Paragraphs>
  <Slides>36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Arial</vt:lpstr>
      <vt:lpstr>Calibri</vt:lpstr>
      <vt:lpstr>Comic Sans MS</vt:lpstr>
      <vt:lpstr>Lucida Bright</vt:lpstr>
      <vt:lpstr>Wingdings</vt:lpstr>
      <vt:lpstr>PME-2016</vt:lpstr>
      <vt:lpstr>”Ask Partners” Spring Freebie</vt:lpstr>
      <vt:lpstr> Partners Consulting Team</vt:lpstr>
      <vt:lpstr>CLER, Sponsoring Institution 2025 and Milestones 2.0 </vt:lpstr>
      <vt:lpstr>What Do Our Trainees Want?</vt:lpstr>
      <vt:lpstr>Scope of GME</vt:lpstr>
      <vt:lpstr>Ultimate Goal of CBME</vt:lpstr>
      <vt:lpstr>CLER 2014-2018</vt:lpstr>
      <vt:lpstr>RESOURCES &amp; DOCUMENTS</vt:lpstr>
      <vt:lpstr>SPONSORING  INSTITUTION  2025</vt:lpstr>
      <vt:lpstr>WHY MILESTONES 2.0?</vt:lpstr>
      <vt:lpstr>Teams.   The next hot topic?</vt:lpstr>
      <vt:lpstr>Objectives &amp; Goals</vt:lpstr>
      <vt:lpstr>What is a Team?</vt:lpstr>
      <vt:lpstr>Teams in Medicine</vt:lpstr>
      <vt:lpstr>Characteristics of Teams</vt:lpstr>
      <vt:lpstr>Ideas Shared</vt:lpstr>
      <vt:lpstr>Teams in GME</vt:lpstr>
      <vt:lpstr>Resources</vt:lpstr>
      <vt:lpstr>GME as a Strategic Asset to your Organization</vt:lpstr>
      <vt:lpstr>Objectives &amp;</vt:lpstr>
      <vt:lpstr>Role of the DIO</vt:lpstr>
      <vt:lpstr>DIO EPA Competency</vt:lpstr>
      <vt:lpstr>GME Value</vt:lpstr>
      <vt:lpstr>How?</vt:lpstr>
      <vt:lpstr>Follow Me…</vt:lpstr>
      <vt:lpstr>*CPR - revived!</vt:lpstr>
      <vt:lpstr>Common Program Requirements </vt:lpstr>
      <vt:lpstr>Section I – V</vt:lpstr>
      <vt:lpstr>Highlights Section I</vt:lpstr>
      <vt:lpstr>Highlights of Section II </vt:lpstr>
      <vt:lpstr>Highlights Section II</vt:lpstr>
      <vt:lpstr>Highlights Section IV</vt:lpstr>
      <vt:lpstr>Highlights Section IV</vt:lpstr>
      <vt:lpstr>CPR’s - Revived!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48</cp:revision>
  <dcterms:created xsi:type="dcterms:W3CDTF">2016-03-20T11:36:31Z</dcterms:created>
  <dcterms:modified xsi:type="dcterms:W3CDTF">2018-03-19T15:54:39Z</dcterms:modified>
</cp:coreProperties>
</file>