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6"/>
  </p:notesMasterIdLst>
  <p:sldIdLst>
    <p:sldId id="302" r:id="rId2"/>
    <p:sldId id="303" r:id="rId3"/>
    <p:sldId id="256" r:id="rId4"/>
    <p:sldId id="293" r:id="rId5"/>
    <p:sldId id="257" r:id="rId6"/>
    <p:sldId id="292" r:id="rId7"/>
    <p:sldId id="285" r:id="rId8"/>
    <p:sldId id="286" r:id="rId9"/>
    <p:sldId id="289" r:id="rId10"/>
    <p:sldId id="290" r:id="rId11"/>
    <p:sldId id="291" r:id="rId12"/>
    <p:sldId id="294" r:id="rId13"/>
    <p:sldId id="288" r:id="rId14"/>
    <p:sldId id="264" r:id="rId15"/>
    <p:sldId id="265" r:id="rId16"/>
    <p:sldId id="267" r:id="rId17"/>
    <p:sldId id="268" r:id="rId18"/>
    <p:sldId id="270" r:id="rId19"/>
    <p:sldId id="266" r:id="rId20"/>
    <p:sldId id="271" r:id="rId21"/>
    <p:sldId id="272" r:id="rId22"/>
    <p:sldId id="273" r:id="rId23"/>
    <p:sldId id="274" r:id="rId24"/>
    <p:sldId id="295" r:id="rId25"/>
    <p:sldId id="296" r:id="rId26"/>
    <p:sldId id="258" r:id="rId27"/>
    <p:sldId id="259" r:id="rId28"/>
    <p:sldId id="260" r:id="rId29"/>
    <p:sldId id="261" r:id="rId30"/>
    <p:sldId id="306" r:id="rId31"/>
    <p:sldId id="312" r:id="rId32"/>
    <p:sldId id="311" r:id="rId33"/>
    <p:sldId id="310" r:id="rId34"/>
    <p:sldId id="309" r:id="rId35"/>
    <p:sldId id="314" r:id="rId36"/>
    <p:sldId id="313" r:id="rId37"/>
    <p:sldId id="315" r:id="rId38"/>
    <p:sldId id="307" r:id="rId39"/>
    <p:sldId id="305" r:id="rId40"/>
    <p:sldId id="368" r:id="rId41"/>
    <p:sldId id="369" r:id="rId42"/>
    <p:sldId id="370" r:id="rId43"/>
    <p:sldId id="367" r:id="rId44"/>
    <p:sldId id="304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 autoAdjust="0"/>
    <p:restoredTop sz="94665"/>
  </p:normalViewPr>
  <p:slideViewPr>
    <p:cSldViewPr snapToGrid="0" snapToObjects="1">
      <p:cViewPr varScale="1">
        <p:scale>
          <a:sx n="129" d="100"/>
          <a:sy n="129" d="100"/>
        </p:scale>
        <p:origin x="30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3A2EC-CEA4-4A1B-8514-F98264CA0FA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A05336-CC1D-4BE3-B0A8-57630FFA616A}">
      <dgm:prSet phldrT="[Text]"/>
      <dgm:spPr/>
      <dgm:t>
        <a:bodyPr/>
        <a:lstStyle/>
        <a:p>
          <a:r>
            <a:rPr lang="en-US" dirty="0"/>
            <a:t>Requirements first</a:t>
          </a:r>
        </a:p>
      </dgm:t>
    </dgm:pt>
    <dgm:pt modelId="{DF62DAAF-3E7F-4C13-BF3D-E475DE630922}" type="parTrans" cxnId="{F056C590-E9E8-4F34-AE38-10CC053F180E}">
      <dgm:prSet/>
      <dgm:spPr/>
      <dgm:t>
        <a:bodyPr/>
        <a:lstStyle/>
        <a:p>
          <a:endParaRPr lang="en-US"/>
        </a:p>
      </dgm:t>
    </dgm:pt>
    <dgm:pt modelId="{E396DCA7-5E62-4726-AAA5-73BEF4B7E0F9}" type="sibTrans" cxnId="{F056C590-E9E8-4F34-AE38-10CC053F180E}">
      <dgm:prSet/>
      <dgm:spPr/>
      <dgm:t>
        <a:bodyPr/>
        <a:lstStyle/>
        <a:p>
          <a:endParaRPr lang="en-US"/>
        </a:p>
      </dgm:t>
    </dgm:pt>
    <dgm:pt modelId="{FB8E2DFE-ABC4-46EE-A1C3-01C38AB67D29}">
      <dgm:prSet phldrT="[Text]"/>
      <dgm:spPr/>
      <dgm:t>
        <a:bodyPr/>
        <a:lstStyle/>
        <a:p>
          <a:r>
            <a:rPr lang="en-US" dirty="0"/>
            <a:t>Beyond the requirements</a:t>
          </a:r>
        </a:p>
      </dgm:t>
    </dgm:pt>
    <dgm:pt modelId="{C55F803E-D3FD-44A0-80B8-C612A78827C2}" type="parTrans" cxnId="{EC2F0F94-34EA-462C-8202-024FB3AB4F4C}">
      <dgm:prSet/>
      <dgm:spPr/>
      <dgm:t>
        <a:bodyPr/>
        <a:lstStyle/>
        <a:p>
          <a:endParaRPr lang="en-US"/>
        </a:p>
      </dgm:t>
    </dgm:pt>
    <dgm:pt modelId="{D5E1603C-7019-449B-826D-B8EFEE730BC8}" type="sibTrans" cxnId="{EC2F0F94-34EA-462C-8202-024FB3AB4F4C}">
      <dgm:prSet/>
      <dgm:spPr/>
      <dgm:t>
        <a:bodyPr/>
        <a:lstStyle/>
        <a:p>
          <a:endParaRPr lang="en-US"/>
        </a:p>
      </dgm:t>
    </dgm:pt>
    <dgm:pt modelId="{9BD0D6B0-3C6A-434E-8AC0-E10B5E4B96AE}">
      <dgm:prSet phldrT="[Text]"/>
      <dgm:spPr/>
      <dgm:t>
        <a:bodyPr/>
        <a:lstStyle/>
        <a:p>
          <a:r>
            <a:rPr lang="en-US" dirty="0"/>
            <a:t>“Next level”</a:t>
          </a:r>
        </a:p>
      </dgm:t>
    </dgm:pt>
    <dgm:pt modelId="{F7BD4C68-BBDA-4482-8003-E178019D7742}" type="parTrans" cxnId="{4F0E987E-4540-4E14-8F70-C70E38E9282A}">
      <dgm:prSet/>
      <dgm:spPr/>
      <dgm:t>
        <a:bodyPr/>
        <a:lstStyle/>
        <a:p>
          <a:endParaRPr lang="en-US"/>
        </a:p>
      </dgm:t>
    </dgm:pt>
    <dgm:pt modelId="{D2D5BE67-40B9-4E0C-9438-C51E15B9E516}" type="sibTrans" cxnId="{4F0E987E-4540-4E14-8F70-C70E38E9282A}">
      <dgm:prSet/>
      <dgm:spPr/>
      <dgm:t>
        <a:bodyPr/>
        <a:lstStyle/>
        <a:p>
          <a:endParaRPr lang="en-US"/>
        </a:p>
      </dgm:t>
    </dgm:pt>
    <dgm:pt modelId="{670B0984-ABD4-4523-A7FA-C8FCDDAD9EE6}">
      <dgm:prSet phldrT="[Text]"/>
      <dgm:spPr/>
      <dgm:t>
        <a:bodyPr/>
        <a:lstStyle/>
        <a:p>
          <a:r>
            <a:rPr lang="en-US" dirty="0"/>
            <a:t>Long term projects</a:t>
          </a:r>
        </a:p>
      </dgm:t>
    </dgm:pt>
    <dgm:pt modelId="{AA9088FB-C0D2-4958-81E8-6A5827F0E3BD}" type="parTrans" cxnId="{D354F2CE-B3CD-46C4-BC75-0D83AD849621}">
      <dgm:prSet/>
      <dgm:spPr/>
      <dgm:t>
        <a:bodyPr/>
        <a:lstStyle/>
        <a:p>
          <a:endParaRPr lang="en-US"/>
        </a:p>
      </dgm:t>
    </dgm:pt>
    <dgm:pt modelId="{1D8DAB63-CB26-495E-B8D0-9A101BF514D0}" type="sibTrans" cxnId="{D354F2CE-B3CD-46C4-BC75-0D83AD849621}">
      <dgm:prSet/>
      <dgm:spPr/>
      <dgm:t>
        <a:bodyPr/>
        <a:lstStyle/>
        <a:p>
          <a:endParaRPr lang="en-US"/>
        </a:p>
      </dgm:t>
    </dgm:pt>
    <dgm:pt modelId="{D4E46EBA-4DD0-459C-A116-559855F6234F}">
      <dgm:prSet phldrT="[Text]"/>
      <dgm:spPr/>
      <dgm:t>
        <a:bodyPr/>
        <a:lstStyle/>
        <a:p>
          <a:r>
            <a:rPr lang="en-US" dirty="0"/>
            <a:t>Tackle chronic issues</a:t>
          </a:r>
        </a:p>
      </dgm:t>
    </dgm:pt>
    <dgm:pt modelId="{237B19F4-E17F-4EB4-BDBA-32FE19B00FC5}" type="parTrans" cxnId="{795371CC-AB08-4843-9BC2-B3D0A2018995}">
      <dgm:prSet/>
      <dgm:spPr/>
      <dgm:t>
        <a:bodyPr/>
        <a:lstStyle/>
        <a:p>
          <a:endParaRPr lang="en-US"/>
        </a:p>
      </dgm:t>
    </dgm:pt>
    <dgm:pt modelId="{507C0F70-0EB1-43C0-B847-5E1CBC24CDEC}" type="sibTrans" cxnId="{795371CC-AB08-4843-9BC2-B3D0A2018995}">
      <dgm:prSet/>
      <dgm:spPr/>
      <dgm:t>
        <a:bodyPr/>
        <a:lstStyle/>
        <a:p>
          <a:endParaRPr lang="en-US"/>
        </a:p>
      </dgm:t>
    </dgm:pt>
    <dgm:pt modelId="{CC54226E-C3C9-48E6-8874-860AAE8FB5A7}" type="pres">
      <dgm:prSet presAssocID="{E233A2EC-CEA4-4A1B-8514-F98264CA0FAA}" presName="CompostProcess" presStyleCnt="0">
        <dgm:presLayoutVars>
          <dgm:dir/>
          <dgm:resizeHandles val="exact"/>
        </dgm:presLayoutVars>
      </dgm:prSet>
      <dgm:spPr/>
    </dgm:pt>
    <dgm:pt modelId="{7DCAE1AA-DD08-4C7F-AB0B-52FD59363D81}" type="pres">
      <dgm:prSet presAssocID="{E233A2EC-CEA4-4A1B-8514-F98264CA0FAA}" presName="arrow" presStyleLbl="bgShp" presStyleIdx="0" presStyleCnt="1"/>
      <dgm:spPr/>
    </dgm:pt>
    <dgm:pt modelId="{3BD53F99-C7AF-4446-AF86-67C69E5BB927}" type="pres">
      <dgm:prSet presAssocID="{E233A2EC-CEA4-4A1B-8514-F98264CA0FAA}" presName="linearProcess" presStyleCnt="0"/>
      <dgm:spPr/>
    </dgm:pt>
    <dgm:pt modelId="{CA6C514D-2AA2-4DBB-8F9C-FDF8A0EC9E4C}" type="pres">
      <dgm:prSet presAssocID="{2CA05336-CC1D-4BE3-B0A8-57630FFA616A}" presName="textNode" presStyleLbl="node1" presStyleIdx="0" presStyleCnt="5">
        <dgm:presLayoutVars>
          <dgm:bulletEnabled val="1"/>
        </dgm:presLayoutVars>
      </dgm:prSet>
      <dgm:spPr/>
    </dgm:pt>
    <dgm:pt modelId="{80B0EBC7-A4A0-4A16-9412-BF607A909BB9}" type="pres">
      <dgm:prSet presAssocID="{E396DCA7-5E62-4726-AAA5-73BEF4B7E0F9}" presName="sibTrans" presStyleCnt="0"/>
      <dgm:spPr/>
    </dgm:pt>
    <dgm:pt modelId="{99FB2B23-C675-455A-97C6-EE1A0C2E2759}" type="pres">
      <dgm:prSet presAssocID="{FB8E2DFE-ABC4-46EE-A1C3-01C38AB67D29}" presName="textNode" presStyleLbl="node1" presStyleIdx="1" presStyleCnt="5">
        <dgm:presLayoutVars>
          <dgm:bulletEnabled val="1"/>
        </dgm:presLayoutVars>
      </dgm:prSet>
      <dgm:spPr/>
    </dgm:pt>
    <dgm:pt modelId="{C4072F0A-8DE1-45C7-B790-EFF97A1CC182}" type="pres">
      <dgm:prSet presAssocID="{D5E1603C-7019-449B-826D-B8EFEE730BC8}" presName="sibTrans" presStyleCnt="0"/>
      <dgm:spPr/>
    </dgm:pt>
    <dgm:pt modelId="{E235C60C-E3EB-4191-AB5A-CE7191B527E9}" type="pres">
      <dgm:prSet presAssocID="{9BD0D6B0-3C6A-434E-8AC0-E10B5E4B96AE}" presName="textNode" presStyleLbl="node1" presStyleIdx="2" presStyleCnt="5">
        <dgm:presLayoutVars>
          <dgm:bulletEnabled val="1"/>
        </dgm:presLayoutVars>
      </dgm:prSet>
      <dgm:spPr/>
    </dgm:pt>
    <dgm:pt modelId="{E64D5D0A-3207-42FC-9E09-BDC7D791DD9C}" type="pres">
      <dgm:prSet presAssocID="{D2D5BE67-40B9-4E0C-9438-C51E15B9E516}" presName="sibTrans" presStyleCnt="0"/>
      <dgm:spPr/>
    </dgm:pt>
    <dgm:pt modelId="{20ABAE59-1605-441C-9D3E-A8CD54F4134E}" type="pres">
      <dgm:prSet presAssocID="{670B0984-ABD4-4523-A7FA-C8FCDDAD9EE6}" presName="textNode" presStyleLbl="node1" presStyleIdx="3" presStyleCnt="5">
        <dgm:presLayoutVars>
          <dgm:bulletEnabled val="1"/>
        </dgm:presLayoutVars>
      </dgm:prSet>
      <dgm:spPr/>
    </dgm:pt>
    <dgm:pt modelId="{05517CF6-462C-423D-ACC9-D51DA62D0E8E}" type="pres">
      <dgm:prSet presAssocID="{1D8DAB63-CB26-495E-B8D0-9A101BF514D0}" presName="sibTrans" presStyleCnt="0"/>
      <dgm:spPr/>
    </dgm:pt>
    <dgm:pt modelId="{D3339748-FA7C-4250-AF17-4A6F25A210FE}" type="pres">
      <dgm:prSet presAssocID="{D4E46EBA-4DD0-459C-A116-559855F6234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BC4EB1C-F75C-4A7C-98C0-04368EAB501D}" type="presOf" srcId="{2CA05336-CC1D-4BE3-B0A8-57630FFA616A}" destId="{CA6C514D-2AA2-4DBB-8F9C-FDF8A0EC9E4C}" srcOrd="0" destOrd="0" presId="urn:microsoft.com/office/officeart/2005/8/layout/hProcess9"/>
    <dgm:cxn modelId="{0368F855-BFDB-450C-898F-C5798AAD4392}" type="presOf" srcId="{670B0984-ABD4-4523-A7FA-C8FCDDAD9EE6}" destId="{20ABAE59-1605-441C-9D3E-A8CD54F4134E}" srcOrd="0" destOrd="0" presId="urn:microsoft.com/office/officeart/2005/8/layout/hProcess9"/>
    <dgm:cxn modelId="{4F0E987E-4540-4E14-8F70-C70E38E9282A}" srcId="{E233A2EC-CEA4-4A1B-8514-F98264CA0FAA}" destId="{9BD0D6B0-3C6A-434E-8AC0-E10B5E4B96AE}" srcOrd="2" destOrd="0" parTransId="{F7BD4C68-BBDA-4482-8003-E178019D7742}" sibTransId="{D2D5BE67-40B9-4E0C-9438-C51E15B9E516}"/>
    <dgm:cxn modelId="{F056C590-E9E8-4F34-AE38-10CC053F180E}" srcId="{E233A2EC-CEA4-4A1B-8514-F98264CA0FAA}" destId="{2CA05336-CC1D-4BE3-B0A8-57630FFA616A}" srcOrd="0" destOrd="0" parTransId="{DF62DAAF-3E7F-4C13-BF3D-E475DE630922}" sibTransId="{E396DCA7-5E62-4726-AAA5-73BEF4B7E0F9}"/>
    <dgm:cxn modelId="{EC2F0F94-34EA-462C-8202-024FB3AB4F4C}" srcId="{E233A2EC-CEA4-4A1B-8514-F98264CA0FAA}" destId="{FB8E2DFE-ABC4-46EE-A1C3-01C38AB67D29}" srcOrd="1" destOrd="0" parTransId="{C55F803E-D3FD-44A0-80B8-C612A78827C2}" sibTransId="{D5E1603C-7019-449B-826D-B8EFEE730BC8}"/>
    <dgm:cxn modelId="{288CA8C0-22BE-4F77-A201-BF3C3D066F30}" type="presOf" srcId="{9BD0D6B0-3C6A-434E-8AC0-E10B5E4B96AE}" destId="{E235C60C-E3EB-4191-AB5A-CE7191B527E9}" srcOrd="0" destOrd="0" presId="urn:microsoft.com/office/officeart/2005/8/layout/hProcess9"/>
    <dgm:cxn modelId="{795371CC-AB08-4843-9BC2-B3D0A2018995}" srcId="{E233A2EC-CEA4-4A1B-8514-F98264CA0FAA}" destId="{D4E46EBA-4DD0-459C-A116-559855F6234F}" srcOrd="4" destOrd="0" parTransId="{237B19F4-E17F-4EB4-BDBA-32FE19B00FC5}" sibTransId="{507C0F70-0EB1-43C0-B847-5E1CBC24CDEC}"/>
    <dgm:cxn modelId="{0BDE76CC-8F58-4677-B48E-8864B3156BD2}" type="presOf" srcId="{D4E46EBA-4DD0-459C-A116-559855F6234F}" destId="{D3339748-FA7C-4250-AF17-4A6F25A210FE}" srcOrd="0" destOrd="0" presId="urn:microsoft.com/office/officeart/2005/8/layout/hProcess9"/>
    <dgm:cxn modelId="{D354F2CE-B3CD-46C4-BC75-0D83AD849621}" srcId="{E233A2EC-CEA4-4A1B-8514-F98264CA0FAA}" destId="{670B0984-ABD4-4523-A7FA-C8FCDDAD9EE6}" srcOrd="3" destOrd="0" parTransId="{AA9088FB-C0D2-4958-81E8-6A5827F0E3BD}" sibTransId="{1D8DAB63-CB26-495E-B8D0-9A101BF514D0}"/>
    <dgm:cxn modelId="{946953EF-9C11-4CDE-8646-866E962E3CB9}" type="presOf" srcId="{FB8E2DFE-ABC4-46EE-A1C3-01C38AB67D29}" destId="{99FB2B23-C675-455A-97C6-EE1A0C2E2759}" srcOrd="0" destOrd="0" presId="urn:microsoft.com/office/officeart/2005/8/layout/hProcess9"/>
    <dgm:cxn modelId="{B7E577F4-E08F-4C53-84DA-083D6EE75648}" type="presOf" srcId="{E233A2EC-CEA4-4A1B-8514-F98264CA0FAA}" destId="{CC54226E-C3C9-48E6-8874-860AAE8FB5A7}" srcOrd="0" destOrd="0" presId="urn:microsoft.com/office/officeart/2005/8/layout/hProcess9"/>
    <dgm:cxn modelId="{6B60F975-C6DD-4ABC-BAEB-16DA56066238}" type="presParOf" srcId="{CC54226E-C3C9-48E6-8874-860AAE8FB5A7}" destId="{7DCAE1AA-DD08-4C7F-AB0B-52FD59363D81}" srcOrd="0" destOrd="0" presId="urn:microsoft.com/office/officeart/2005/8/layout/hProcess9"/>
    <dgm:cxn modelId="{8F7E77C7-09E5-4E7D-8BDA-CC2640E07B9A}" type="presParOf" srcId="{CC54226E-C3C9-48E6-8874-860AAE8FB5A7}" destId="{3BD53F99-C7AF-4446-AF86-67C69E5BB927}" srcOrd="1" destOrd="0" presId="urn:microsoft.com/office/officeart/2005/8/layout/hProcess9"/>
    <dgm:cxn modelId="{04077809-CFB2-4238-BF40-755C86BC82FF}" type="presParOf" srcId="{3BD53F99-C7AF-4446-AF86-67C69E5BB927}" destId="{CA6C514D-2AA2-4DBB-8F9C-FDF8A0EC9E4C}" srcOrd="0" destOrd="0" presId="urn:microsoft.com/office/officeart/2005/8/layout/hProcess9"/>
    <dgm:cxn modelId="{4DE50BC1-E84B-42DD-B9D9-DC25EF2BACC4}" type="presParOf" srcId="{3BD53F99-C7AF-4446-AF86-67C69E5BB927}" destId="{80B0EBC7-A4A0-4A16-9412-BF607A909BB9}" srcOrd="1" destOrd="0" presId="urn:microsoft.com/office/officeart/2005/8/layout/hProcess9"/>
    <dgm:cxn modelId="{2BD1C3A5-ACDA-4318-870D-6F8ADA9FACBF}" type="presParOf" srcId="{3BD53F99-C7AF-4446-AF86-67C69E5BB927}" destId="{99FB2B23-C675-455A-97C6-EE1A0C2E2759}" srcOrd="2" destOrd="0" presId="urn:microsoft.com/office/officeart/2005/8/layout/hProcess9"/>
    <dgm:cxn modelId="{D3CF88F9-4663-4DBD-8EFB-6AB8C214BC15}" type="presParOf" srcId="{3BD53F99-C7AF-4446-AF86-67C69E5BB927}" destId="{C4072F0A-8DE1-45C7-B790-EFF97A1CC182}" srcOrd="3" destOrd="0" presId="urn:microsoft.com/office/officeart/2005/8/layout/hProcess9"/>
    <dgm:cxn modelId="{865AB6FF-9025-4CCF-B22B-B1759C03A942}" type="presParOf" srcId="{3BD53F99-C7AF-4446-AF86-67C69E5BB927}" destId="{E235C60C-E3EB-4191-AB5A-CE7191B527E9}" srcOrd="4" destOrd="0" presId="urn:microsoft.com/office/officeart/2005/8/layout/hProcess9"/>
    <dgm:cxn modelId="{8B60F566-E5A0-44FF-BB26-3DAD70A972EC}" type="presParOf" srcId="{3BD53F99-C7AF-4446-AF86-67C69E5BB927}" destId="{E64D5D0A-3207-42FC-9E09-BDC7D791DD9C}" srcOrd="5" destOrd="0" presId="urn:microsoft.com/office/officeart/2005/8/layout/hProcess9"/>
    <dgm:cxn modelId="{711019BD-9DF9-4C20-B0F0-F7B90E928E6C}" type="presParOf" srcId="{3BD53F99-C7AF-4446-AF86-67C69E5BB927}" destId="{20ABAE59-1605-441C-9D3E-A8CD54F4134E}" srcOrd="6" destOrd="0" presId="urn:microsoft.com/office/officeart/2005/8/layout/hProcess9"/>
    <dgm:cxn modelId="{071854D7-D5A3-4E0E-87CB-6EBE49FA842F}" type="presParOf" srcId="{3BD53F99-C7AF-4446-AF86-67C69E5BB927}" destId="{05517CF6-462C-423D-ACC9-D51DA62D0E8E}" srcOrd="7" destOrd="0" presId="urn:microsoft.com/office/officeart/2005/8/layout/hProcess9"/>
    <dgm:cxn modelId="{D0BEEEA3-0D48-4504-9F3F-7A7F54420D9F}" type="presParOf" srcId="{3BD53F99-C7AF-4446-AF86-67C69E5BB927}" destId="{D3339748-FA7C-4250-AF17-4A6F25A210F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AA2F2-8D61-4F8D-9556-87EA0C03415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9C720B-780E-465C-B85C-00CD38C1C099}">
      <dgm:prSet phldrT="[Text]"/>
      <dgm:spPr/>
      <dgm:t>
        <a:bodyPr/>
        <a:lstStyle/>
        <a:p>
          <a:r>
            <a:rPr lang="en-US" dirty="0"/>
            <a:t>Evolving Roles</a:t>
          </a:r>
        </a:p>
      </dgm:t>
    </dgm:pt>
    <dgm:pt modelId="{B7A3468F-C7ED-45C9-BF08-4D94907E8BCF}" type="parTrans" cxnId="{AA268F3D-2C4C-438F-B402-548846FFFECF}">
      <dgm:prSet/>
      <dgm:spPr/>
      <dgm:t>
        <a:bodyPr/>
        <a:lstStyle/>
        <a:p>
          <a:endParaRPr lang="en-US"/>
        </a:p>
      </dgm:t>
    </dgm:pt>
    <dgm:pt modelId="{63E17DEA-9EC8-4743-8DA6-1B391D6DAF9A}" type="sibTrans" cxnId="{AA268F3D-2C4C-438F-B402-548846FFFECF}">
      <dgm:prSet/>
      <dgm:spPr/>
      <dgm:t>
        <a:bodyPr/>
        <a:lstStyle/>
        <a:p>
          <a:endParaRPr lang="en-US"/>
        </a:p>
      </dgm:t>
    </dgm:pt>
    <dgm:pt modelId="{55AE0B64-6EA1-41F3-8FD7-DF325E857C17}">
      <dgm:prSet phldrT="[Text]"/>
      <dgm:spPr/>
      <dgm:t>
        <a:bodyPr/>
        <a:lstStyle/>
        <a:p>
          <a:r>
            <a:rPr lang="en-US" dirty="0"/>
            <a:t>Physicians</a:t>
          </a:r>
        </a:p>
      </dgm:t>
    </dgm:pt>
    <dgm:pt modelId="{86C600BF-CAE2-4DD2-8791-B8A4098677DE}" type="parTrans" cxnId="{44E7DB42-2E7E-424E-ADB0-F35735B85056}">
      <dgm:prSet/>
      <dgm:spPr/>
      <dgm:t>
        <a:bodyPr/>
        <a:lstStyle/>
        <a:p>
          <a:endParaRPr lang="en-US"/>
        </a:p>
      </dgm:t>
    </dgm:pt>
    <dgm:pt modelId="{F7F27927-9B77-41EB-96A9-1EB9B98094FF}" type="sibTrans" cxnId="{44E7DB42-2E7E-424E-ADB0-F35735B85056}">
      <dgm:prSet/>
      <dgm:spPr/>
      <dgm:t>
        <a:bodyPr/>
        <a:lstStyle/>
        <a:p>
          <a:endParaRPr lang="en-US"/>
        </a:p>
      </dgm:t>
    </dgm:pt>
    <dgm:pt modelId="{1253DBDF-F0EB-4C8C-8741-192FA497B97A}">
      <dgm:prSet phldrT="[Text]"/>
      <dgm:spPr/>
      <dgm:t>
        <a:bodyPr/>
        <a:lstStyle/>
        <a:p>
          <a:r>
            <a:rPr lang="en-US" dirty="0"/>
            <a:t>GME</a:t>
          </a:r>
        </a:p>
      </dgm:t>
    </dgm:pt>
    <dgm:pt modelId="{7859A637-9018-4EC7-B124-78F1EB036975}" type="parTrans" cxnId="{A7981BD7-AF73-4E95-9FF7-8EABB2581642}">
      <dgm:prSet/>
      <dgm:spPr/>
      <dgm:t>
        <a:bodyPr/>
        <a:lstStyle/>
        <a:p>
          <a:endParaRPr lang="en-US"/>
        </a:p>
      </dgm:t>
    </dgm:pt>
    <dgm:pt modelId="{046511C2-C850-407A-A0EA-896CE31E1189}" type="sibTrans" cxnId="{A7981BD7-AF73-4E95-9FF7-8EABB2581642}">
      <dgm:prSet/>
      <dgm:spPr/>
      <dgm:t>
        <a:bodyPr/>
        <a:lstStyle/>
        <a:p>
          <a:endParaRPr lang="en-US"/>
        </a:p>
      </dgm:t>
    </dgm:pt>
    <dgm:pt modelId="{C626AB9D-4044-424A-BF76-5B8D81D9FB71}">
      <dgm:prSet phldrT="[Text]"/>
      <dgm:spPr/>
      <dgm:t>
        <a:bodyPr/>
        <a:lstStyle/>
        <a:p>
          <a:r>
            <a:rPr lang="en-US" dirty="0"/>
            <a:t>Changing</a:t>
          </a:r>
        </a:p>
      </dgm:t>
    </dgm:pt>
    <dgm:pt modelId="{B96C4AC0-04E3-44D0-B5B2-7CDB77482589}" type="parTrans" cxnId="{4743EE74-7FD4-4CB3-8721-086E9C2B14F3}">
      <dgm:prSet/>
      <dgm:spPr/>
      <dgm:t>
        <a:bodyPr/>
        <a:lstStyle/>
        <a:p>
          <a:endParaRPr lang="en-US"/>
        </a:p>
      </dgm:t>
    </dgm:pt>
    <dgm:pt modelId="{8E7AC1F1-448D-4BA6-9B22-9D37E8AE0E5E}" type="sibTrans" cxnId="{4743EE74-7FD4-4CB3-8721-086E9C2B14F3}">
      <dgm:prSet/>
      <dgm:spPr/>
      <dgm:t>
        <a:bodyPr/>
        <a:lstStyle/>
        <a:p>
          <a:endParaRPr lang="en-US"/>
        </a:p>
      </dgm:t>
    </dgm:pt>
    <dgm:pt modelId="{7B252C31-4C43-4392-9DCE-DB72877CAC1D}">
      <dgm:prSet phldrT="[Text]"/>
      <dgm:spPr/>
      <dgm:t>
        <a:bodyPr/>
        <a:lstStyle/>
        <a:p>
          <a:r>
            <a:rPr lang="en-US" dirty="0"/>
            <a:t>Health care delivery systems</a:t>
          </a:r>
        </a:p>
      </dgm:t>
    </dgm:pt>
    <dgm:pt modelId="{4E273F10-238E-4063-AC88-A1D810344819}" type="parTrans" cxnId="{F2B4D5B9-5796-44FC-AAB5-1BEFC19B3E08}">
      <dgm:prSet/>
      <dgm:spPr/>
      <dgm:t>
        <a:bodyPr/>
        <a:lstStyle/>
        <a:p>
          <a:endParaRPr lang="en-US"/>
        </a:p>
      </dgm:t>
    </dgm:pt>
    <dgm:pt modelId="{EC6486A3-232F-40D7-804D-F9E930A9D9E2}" type="sibTrans" cxnId="{F2B4D5B9-5796-44FC-AAB5-1BEFC19B3E08}">
      <dgm:prSet/>
      <dgm:spPr/>
      <dgm:t>
        <a:bodyPr/>
        <a:lstStyle/>
        <a:p>
          <a:endParaRPr lang="en-US"/>
        </a:p>
      </dgm:t>
    </dgm:pt>
    <dgm:pt modelId="{03F34EF1-180E-49C6-B2D4-FAC803899ADB}">
      <dgm:prSet phldrT="[Text]"/>
      <dgm:spPr/>
      <dgm:t>
        <a:bodyPr/>
        <a:lstStyle/>
        <a:p>
          <a:r>
            <a:rPr lang="en-US" dirty="0"/>
            <a:t>Payment models</a:t>
          </a:r>
        </a:p>
      </dgm:t>
    </dgm:pt>
    <dgm:pt modelId="{614EF19D-B6F1-4A20-A0C3-01C70C5A2CE2}" type="parTrans" cxnId="{9A6F3AB1-FE91-4D78-BEA1-E90377634BFF}">
      <dgm:prSet/>
      <dgm:spPr/>
      <dgm:t>
        <a:bodyPr/>
        <a:lstStyle/>
        <a:p>
          <a:endParaRPr lang="en-US"/>
        </a:p>
      </dgm:t>
    </dgm:pt>
    <dgm:pt modelId="{767647AD-68AB-4D30-8408-C01D2BB2A29C}" type="sibTrans" cxnId="{9A6F3AB1-FE91-4D78-BEA1-E90377634BFF}">
      <dgm:prSet/>
      <dgm:spPr/>
      <dgm:t>
        <a:bodyPr/>
        <a:lstStyle/>
        <a:p>
          <a:endParaRPr lang="en-US"/>
        </a:p>
      </dgm:t>
    </dgm:pt>
    <dgm:pt modelId="{C973B04D-2553-4253-97F1-C44633DF0C61}">
      <dgm:prSet phldrT="[Text]"/>
      <dgm:spPr/>
      <dgm:t>
        <a:bodyPr/>
        <a:lstStyle/>
        <a:p>
          <a:r>
            <a:rPr lang="en-US" dirty="0"/>
            <a:t>Health Care Team composition</a:t>
          </a:r>
        </a:p>
      </dgm:t>
    </dgm:pt>
    <dgm:pt modelId="{DEEBC431-0DD1-48B5-860E-84CF15133CA8}" type="parTrans" cxnId="{9AE0CC6E-41D0-4ED1-A3EA-44FD91119EAC}">
      <dgm:prSet/>
      <dgm:spPr/>
      <dgm:t>
        <a:bodyPr/>
        <a:lstStyle/>
        <a:p>
          <a:endParaRPr lang="en-US"/>
        </a:p>
      </dgm:t>
    </dgm:pt>
    <dgm:pt modelId="{71105C38-975D-4BB8-8478-B7BC00114456}" type="sibTrans" cxnId="{9AE0CC6E-41D0-4ED1-A3EA-44FD91119EAC}">
      <dgm:prSet/>
      <dgm:spPr/>
      <dgm:t>
        <a:bodyPr/>
        <a:lstStyle/>
        <a:p>
          <a:endParaRPr lang="en-US"/>
        </a:p>
      </dgm:t>
    </dgm:pt>
    <dgm:pt modelId="{654F7597-5DB2-4F4C-87AD-CD05601414EF}" type="pres">
      <dgm:prSet presAssocID="{631AA2F2-8D61-4F8D-9556-87EA0C03415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06BF47E-099B-4B1D-AEE7-6EC530C6FBF3}" type="pres">
      <dgm:prSet presAssocID="{631AA2F2-8D61-4F8D-9556-87EA0C03415F}" presName="dummyMaxCanvas" presStyleCnt="0"/>
      <dgm:spPr/>
    </dgm:pt>
    <dgm:pt modelId="{A1764C98-A8AC-42F6-82D1-AAF0C1CEFD22}" type="pres">
      <dgm:prSet presAssocID="{631AA2F2-8D61-4F8D-9556-87EA0C03415F}" presName="parentComposite" presStyleCnt="0"/>
      <dgm:spPr/>
    </dgm:pt>
    <dgm:pt modelId="{E4F031A9-80EE-4DB6-9DC1-E9B2607B5D86}" type="pres">
      <dgm:prSet presAssocID="{631AA2F2-8D61-4F8D-9556-87EA0C03415F}" presName="parent1" presStyleLbl="alignAccFollowNode1" presStyleIdx="0" presStyleCnt="4">
        <dgm:presLayoutVars>
          <dgm:chMax val="4"/>
        </dgm:presLayoutVars>
      </dgm:prSet>
      <dgm:spPr/>
    </dgm:pt>
    <dgm:pt modelId="{5F2E2CED-D055-44AB-9762-BDB2D3DCDA02}" type="pres">
      <dgm:prSet presAssocID="{631AA2F2-8D61-4F8D-9556-87EA0C03415F}" presName="parent2" presStyleLbl="alignAccFollowNode1" presStyleIdx="1" presStyleCnt="4">
        <dgm:presLayoutVars>
          <dgm:chMax val="4"/>
        </dgm:presLayoutVars>
      </dgm:prSet>
      <dgm:spPr/>
    </dgm:pt>
    <dgm:pt modelId="{09F77CE0-70FC-4788-90B8-49387E7B142B}" type="pres">
      <dgm:prSet presAssocID="{631AA2F2-8D61-4F8D-9556-87EA0C03415F}" presName="childrenComposite" presStyleCnt="0"/>
      <dgm:spPr/>
    </dgm:pt>
    <dgm:pt modelId="{FF6E8497-EFEE-4EC9-AB88-771A9A8E43D0}" type="pres">
      <dgm:prSet presAssocID="{631AA2F2-8D61-4F8D-9556-87EA0C03415F}" presName="dummyMaxCanvas_ChildArea" presStyleCnt="0"/>
      <dgm:spPr/>
    </dgm:pt>
    <dgm:pt modelId="{9155151F-3499-4C39-B885-885DE95623CE}" type="pres">
      <dgm:prSet presAssocID="{631AA2F2-8D61-4F8D-9556-87EA0C03415F}" presName="fulcrum" presStyleLbl="alignAccFollowNode1" presStyleIdx="2" presStyleCnt="4"/>
      <dgm:spPr/>
    </dgm:pt>
    <dgm:pt modelId="{0674809A-3A44-4199-8E1C-024246D158D8}" type="pres">
      <dgm:prSet presAssocID="{631AA2F2-8D61-4F8D-9556-87EA0C03415F}" presName="balance_23" presStyleLbl="alignAccFollowNode1" presStyleIdx="3" presStyleCnt="4">
        <dgm:presLayoutVars>
          <dgm:bulletEnabled val="1"/>
        </dgm:presLayoutVars>
      </dgm:prSet>
      <dgm:spPr/>
    </dgm:pt>
    <dgm:pt modelId="{FFF8FC0B-4858-421E-BF19-06A628C952C7}" type="pres">
      <dgm:prSet presAssocID="{631AA2F2-8D61-4F8D-9556-87EA0C03415F}" presName="right_23_1" presStyleLbl="node1" presStyleIdx="0" presStyleCnt="5">
        <dgm:presLayoutVars>
          <dgm:bulletEnabled val="1"/>
        </dgm:presLayoutVars>
      </dgm:prSet>
      <dgm:spPr/>
    </dgm:pt>
    <dgm:pt modelId="{D0392532-C1D0-486B-9A40-173ED5E1A138}" type="pres">
      <dgm:prSet presAssocID="{631AA2F2-8D61-4F8D-9556-87EA0C03415F}" presName="right_23_2" presStyleLbl="node1" presStyleIdx="1" presStyleCnt="5">
        <dgm:presLayoutVars>
          <dgm:bulletEnabled val="1"/>
        </dgm:presLayoutVars>
      </dgm:prSet>
      <dgm:spPr/>
    </dgm:pt>
    <dgm:pt modelId="{010EC34C-3A3A-4C84-B85D-5FAF54226C73}" type="pres">
      <dgm:prSet presAssocID="{631AA2F2-8D61-4F8D-9556-87EA0C03415F}" presName="right_23_3" presStyleLbl="node1" presStyleIdx="2" presStyleCnt="5">
        <dgm:presLayoutVars>
          <dgm:bulletEnabled val="1"/>
        </dgm:presLayoutVars>
      </dgm:prSet>
      <dgm:spPr/>
    </dgm:pt>
    <dgm:pt modelId="{FC05EF4D-F4AA-4DE2-B069-FA88D704F3E6}" type="pres">
      <dgm:prSet presAssocID="{631AA2F2-8D61-4F8D-9556-87EA0C03415F}" presName="left_23_1" presStyleLbl="node1" presStyleIdx="3" presStyleCnt="5">
        <dgm:presLayoutVars>
          <dgm:bulletEnabled val="1"/>
        </dgm:presLayoutVars>
      </dgm:prSet>
      <dgm:spPr/>
    </dgm:pt>
    <dgm:pt modelId="{CEA7E580-F511-4D0C-9D3A-A4EDB02441B4}" type="pres">
      <dgm:prSet presAssocID="{631AA2F2-8D61-4F8D-9556-87EA0C03415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F4D04003-F987-4108-9AC9-06A8B767196A}" type="presOf" srcId="{1253DBDF-F0EB-4C8C-8741-192FA497B97A}" destId="{CEA7E580-F511-4D0C-9D3A-A4EDB02441B4}" srcOrd="0" destOrd="0" presId="urn:microsoft.com/office/officeart/2005/8/layout/balance1"/>
    <dgm:cxn modelId="{609CA613-731B-4789-8070-CBFB13BF33B3}" type="presOf" srcId="{55AE0B64-6EA1-41F3-8FD7-DF325E857C17}" destId="{FC05EF4D-F4AA-4DE2-B069-FA88D704F3E6}" srcOrd="0" destOrd="0" presId="urn:microsoft.com/office/officeart/2005/8/layout/balance1"/>
    <dgm:cxn modelId="{AA268F3D-2C4C-438F-B402-548846FFFECF}" srcId="{631AA2F2-8D61-4F8D-9556-87EA0C03415F}" destId="{AD9C720B-780E-465C-B85C-00CD38C1C099}" srcOrd="0" destOrd="0" parTransId="{B7A3468F-C7ED-45C9-BF08-4D94907E8BCF}" sibTransId="{63E17DEA-9EC8-4743-8DA6-1B391D6DAF9A}"/>
    <dgm:cxn modelId="{44E7DB42-2E7E-424E-ADB0-F35735B85056}" srcId="{AD9C720B-780E-465C-B85C-00CD38C1C099}" destId="{55AE0B64-6EA1-41F3-8FD7-DF325E857C17}" srcOrd="0" destOrd="0" parTransId="{86C600BF-CAE2-4DD2-8791-B8A4098677DE}" sibTransId="{F7F27927-9B77-41EB-96A9-1EB9B98094FF}"/>
    <dgm:cxn modelId="{6E31C347-38F6-4735-8BC2-C464814BB5B5}" type="presOf" srcId="{631AA2F2-8D61-4F8D-9556-87EA0C03415F}" destId="{654F7597-5DB2-4F4C-87AD-CD05601414EF}" srcOrd="0" destOrd="0" presId="urn:microsoft.com/office/officeart/2005/8/layout/balance1"/>
    <dgm:cxn modelId="{4808395A-70B1-4E9B-9297-21D5C85005BA}" type="presOf" srcId="{C973B04D-2553-4253-97F1-C44633DF0C61}" destId="{010EC34C-3A3A-4C84-B85D-5FAF54226C73}" srcOrd="0" destOrd="0" presId="urn:microsoft.com/office/officeart/2005/8/layout/balance1"/>
    <dgm:cxn modelId="{9AE0CC6E-41D0-4ED1-A3EA-44FD91119EAC}" srcId="{C626AB9D-4044-424A-BF76-5B8D81D9FB71}" destId="{C973B04D-2553-4253-97F1-C44633DF0C61}" srcOrd="2" destOrd="0" parTransId="{DEEBC431-0DD1-48B5-860E-84CF15133CA8}" sibTransId="{71105C38-975D-4BB8-8478-B7BC00114456}"/>
    <dgm:cxn modelId="{4743EE74-7FD4-4CB3-8721-086E9C2B14F3}" srcId="{631AA2F2-8D61-4F8D-9556-87EA0C03415F}" destId="{C626AB9D-4044-424A-BF76-5B8D81D9FB71}" srcOrd="1" destOrd="0" parTransId="{B96C4AC0-04E3-44D0-B5B2-7CDB77482589}" sibTransId="{8E7AC1F1-448D-4BA6-9B22-9D37E8AE0E5E}"/>
    <dgm:cxn modelId="{A94F6F91-7D8A-4ADB-8022-35F22E408CED}" type="presOf" srcId="{7B252C31-4C43-4392-9DCE-DB72877CAC1D}" destId="{FFF8FC0B-4858-421E-BF19-06A628C952C7}" srcOrd="0" destOrd="0" presId="urn:microsoft.com/office/officeart/2005/8/layout/balance1"/>
    <dgm:cxn modelId="{9A6F3AB1-FE91-4D78-BEA1-E90377634BFF}" srcId="{C626AB9D-4044-424A-BF76-5B8D81D9FB71}" destId="{03F34EF1-180E-49C6-B2D4-FAC803899ADB}" srcOrd="1" destOrd="0" parTransId="{614EF19D-B6F1-4A20-A0C3-01C70C5A2CE2}" sibTransId="{767647AD-68AB-4D30-8408-C01D2BB2A29C}"/>
    <dgm:cxn modelId="{F2B4D5B9-5796-44FC-AAB5-1BEFC19B3E08}" srcId="{C626AB9D-4044-424A-BF76-5B8D81D9FB71}" destId="{7B252C31-4C43-4392-9DCE-DB72877CAC1D}" srcOrd="0" destOrd="0" parTransId="{4E273F10-238E-4063-AC88-A1D810344819}" sibTransId="{EC6486A3-232F-40D7-804D-F9E930A9D9E2}"/>
    <dgm:cxn modelId="{D652C4D2-D00C-4231-B4BF-4464042EFC9E}" type="presOf" srcId="{AD9C720B-780E-465C-B85C-00CD38C1C099}" destId="{E4F031A9-80EE-4DB6-9DC1-E9B2607B5D86}" srcOrd="0" destOrd="0" presId="urn:microsoft.com/office/officeart/2005/8/layout/balance1"/>
    <dgm:cxn modelId="{A7981BD7-AF73-4E95-9FF7-8EABB2581642}" srcId="{AD9C720B-780E-465C-B85C-00CD38C1C099}" destId="{1253DBDF-F0EB-4C8C-8741-192FA497B97A}" srcOrd="1" destOrd="0" parTransId="{7859A637-9018-4EC7-B124-78F1EB036975}" sibTransId="{046511C2-C850-407A-A0EA-896CE31E1189}"/>
    <dgm:cxn modelId="{55D0D2D7-9AC2-412D-AD46-AF7F7F0F517E}" type="presOf" srcId="{03F34EF1-180E-49C6-B2D4-FAC803899ADB}" destId="{D0392532-C1D0-486B-9A40-173ED5E1A138}" srcOrd="0" destOrd="0" presId="urn:microsoft.com/office/officeart/2005/8/layout/balance1"/>
    <dgm:cxn modelId="{2B1C03EB-25FA-4788-8CD9-BC78C4EE9938}" type="presOf" srcId="{C626AB9D-4044-424A-BF76-5B8D81D9FB71}" destId="{5F2E2CED-D055-44AB-9762-BDB2D3DCDA02}" srcOrd="0" destOrd="0" presId="urn:microsoft.com/office/officeart/2005/8/layout/balance1"/>
    <dgm:cxn modelId="{6CB90F71-844D-4961-9A3B-0284CFC3AA83}" type="presParOf" srcId="{654F7597-5DB2-4F4C-87AD-CD05601414EF}" destId="{906BF47E-099B-4B1D-AEE7-6EC530C6FBF3}" srcOrd="0" destOrd="0" presId="urn:microsoft.com/office/officeart/2005/8/layout/balance1"/>
    <dgm:cxn modelId="{7EBDA73C-2E10-4E58-B1A0-1E5DDB44EC1A}" type="presParOf" srcId="{654F7597-5DB2-4F4C-87AD-CD05601414EF}" destId="{A1764C98-A8AC-42F6-82D1-AAF0C1CEFD22}" srcOrd="1" destOrd="0" presId="urn:microsoft.com/office/officeart/2005/8/layout/balance1"/>
    <dgm:cxn modelId="{67E1F4FF-4372-49AE-B768-652C1659DC82}" type="presParOf" srcId="{A1764C98-A8AC-42F6-82D1-AAF0C1CEFD22}" destId="{E4F031A9-80EE-4DB6-9DC1-E9B2607B5D86}" srcOrd="0" destOrd="0" presId="urn:microsoft.com/office/officeart/2005/8/layout/balance1"/>
    <dgm:cxn modelId="{69CD0375-ED45-4881-8A84-963FEBE5E10E}" type="presParOf" srcId="{A1764C98-A8AC-42F6-82D1-AAF0C1CEFD22}" destId="{5F2E2CED-D055-44AB-9762-BDB2D3DCDA02}" srcOrd="1" destOrd="0" presId="urn:microsoft.com/office/officeart/2005/8/layout/balance1"/>
    <dgm:cxn modelId="{7AEDA402-A428-4B11-B3DE-EE561C2BCE0E}" type="presParOf" srcId="{654F7597-5DB2-4F4C-87AD-CD05601414EF}" destId="{09F77CE0-70FC-4788-90B8-49387E7B142B}" srcOrd="2" destOrd="0" presId="urn:microsoft.com/office/officeart/2005/8/layout/balance1"/>
    <dgm:cxn modelId="{074FFE97-5D94-4E1C-A46D-B1F85A3B5622}" type="presParOf" srcId="{09F77CE0-70FC-4788-90B8-49387E7B142B}" destId="{FF6E8497-EFEE-4EC9-AB88-771A9A8E43D0}" srcOrd="0" destOrd="0" presId="urn:microsoft.com/office/officeart/2005/8/layout/balance1"/>
    <dgm:cxn modelId="{45B1B764-56DF-4867-AD06-2F6E1F378047}" type="presParOf" srcId="{09F77CE0-70FC-4788-90B8-49387E7B142B}" destId="{9155151F-3499-4C39-B885-885DE95623CE}" srcOrd="1" destOrd="0" presId="urn:microsoft.com/office/officeart/2005/8/layout/balance1"/>
    <dgm:cxn modelId="{7D0DF3E3-22C6-48B1-8080-06EDF41E9E95}" type="presParOf" srcId="{09F77CE0-70FC-4788-90B8-49387E7B142B}" destId="{0674809A-3A44-4199-8E1C-024246D158D8}" srcOrd="2" destOrd="0" presId="urn:microsoft.com/office/officeart/2005/8/layout/balance1"/>
    <dgm:cxn modelId="{1F31DB0A-4D49-445F-BA10-E72A8C675034}" type="presParOf" srcId="{09F77CE0-70FC-4788-90B8-49387E7B142B}" destId="{FFF8FC0B-4858-421E-BF19-06A628C952C7}" srcOrd="3" destOrd="0" presId="urn:microsoft.com/office/officeart/2005/8/layout/balance1"/>
    <dgm:cxn modelId="{32658C49-DD13-43C9-8FD2-87EAE0A7A872}" type="presParOf" srcId="{09F77CE0-70FC-4788-90B8-49387E7B142B}" destId="{D0392532-C1D0-486B-9A40-173ED5E1A138}" srcOrd="4" destOrd="0" presId="urn:microsoft.com/office/officeart/2005/8/layout/balance1"/>
    <dgm:cxn modelId="{B8AF8689-CA09-4C6C-B8F1-85C13FAC1599}" type="presParOf" srcId="{09F77CE0-70FC-4788-90B8-49387E7B142B}" destId="{010EC34C-3A3A-4C84-B85D-5FAF54226C73}" srcOrd="5" destOrd="0" presId="urn:microsoft.com/office/officeart/2005/8/layout/balance1"/>
    <dgm:cxn modelId="{81E50253-7AA7-4B4E-B82B-103C15AFD368}" type="presParOf" srcId="{09F77CE0-70FC-4788-90B8-49387E7B142B}" destId="{FC05EF4D-F4AA-4DE2-B069-FA88D704F3E6}" srcOrd="6" destOrd="0" presId="urn:microsoft.com/office/officeart/2005/8/layout/balance1"/>
    <dgm:cxn modelId="{917D6D2B-8499-425D-8F8B-E4B0FEDEFA29}" type="presParOf" srcId="{09F77CE0-70FC-4788-90B8-49387E7B142B}" destId="{CEA7E580-F511-4D0C-9D3A-A4EDB02441B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86C67-954E-457F-BC3C-C0435C82BE4A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3C4550B5-2E98-4A09-9F97-D660DE5FBB73}">
      <dgm:prSet phldrT="[Text]"/>
      <dgm:spPr/>
      <dgm:t>
        <a:bodyPr/>
        <a:lstStyle/>
        <a:p>
          <a:r>
            <a:rPr lang="en-US" dirty="0"/>
            <a:t>Measurement of outcomes</a:t>
          </a:r>
        </a:p>
      </dgm:t>
    </dgm:pt>
    <dgm:pt modelId="{262C0530-2ABC-4324-AA39-5CA2846E745E}" type="parTrans" cxnId="{D53241D4-6C24-462A-8265-0C6BA5CD6B59}">
      <dgm:prSet/>
      <dgm:spPr/>
      <dgm:t>
        <a:bodyPr/>
        <a:lstStyle/>
        <a:p>
          <a:endParaRPr lang="en-US"/>
        </a:p>
      </dgm:t>
    </dgm:pt>
    <dgm:pt modelId="{A24FE9D2-8984-424D-A7BA-EF888CF00930}" type="sibTrans" cxnId="{D53241D4-6C24-462A-8265-0C6BA5CD6B59}">
      <dgm:prSet/>
      <dgm:spPr/>
      <dgm:t>
        <a:bodyPr/>
        <a:lstStyle/>
        <a:p>
          <a:endParaRPr lang="en-US"/>
        </a:p>
      </dgm:t>
    </dgm:pt>
    <dgm:pt modelId="{44735454-5544-4864-A63E-82E044F048F9}">
      <dgm:prSet phldrT="[Text]"/>
      <dgm:spPr/>
      <dgm:t>
        <a:bodyPr/>
        <a:lstStyle/>
        <a:p>
          <a:r>
            <a:rPr lang="en-US" dirty="0"/>
            <a:t>Advancing evaluation processes</a:t>
          </a:r>
        </a:p>
      </dgm:t>
    </dgm:pt>
    <dgm:pt modelId="{BA73426F-DBC4-4E73-9713-41A01F7E586B}" type="parTrans" cxnId="{F2AC6B75-88CA-4849-9F2A-1ACEF8D9AC1A}">
      <dgm:prSet/>
      <dgm:spPr/>
      <dgm:t>
        <a:bodyPr/>
        <a:lstStyle/>
        <a:p>
          <a:endParaRPr lang="en-US"/>
        </a:p>
      </dgm:t>
    </dgm:pt>
    <dgm:pt modelId="{4CC31CE5-EF6C-485D-8040-42D3624670E2}" type="sibTrans" cxnId="{F2AC6B75-88CA-4849-9F2A-1ACEF8D9AC1A}">
      <dgm:prSet/>
      <dgm:spPr/>
      <dgm:t>
        <a:bodyPr/>
        <a:lstStyle/>
        <a:p>
          <a:endParaRPr lang="en-US"/>
        </a:p>
      </dgm:t>
    </dgm:pt>
    <dgm:pt modelId="{8772E7E3-3A00-48E4-89CD-63F1950DF0D9}">
      <dgm:prSet phldrT="[Text]"/>
      <dgm:spPr/>
      <dgm:t>
        <a:bodyPr/>
        <a:lstStyle/>
        <a:p>
          <a:r>
            <a:rPr lang="en-US" dirty="0"/>
            <a:t>Tracking graduate performance</a:t>
          </a:r>
        </a:p>
      </dgm:t>
    </dgm:pt>
    <dgm:pt modelId="{8E5D9B60-1DF4-4957-B5DE-B433477DDA7B}" type="parTrans" cxnId="{5B14F90D-29FD-4814-A3DC-02ACF5105AD6}">
      <dgm:prSet/>
      <dgm:spPr/>
      <dgm:t>
        <a:bodyPr/>
        <a:lstStyle/>
        <a:p>
          <a:endParaRPr lang="en-US"/>
        </a:p>
      </dgm:t>
    </dgm:pt>
    <dgm:pt modelId="{E5347128-DD05-47A0-BA6C-0FE2939D1C04}" type="sibTrans" cxnId="{5B14F90D-29FD-4814-A3DC-02ACF5105AD6}">
      <dgm:prSet/>
      <dgm:spPr/>
      <dgm:t>
        <a:bodyPr/>
        <a:lstStyle/>
        <a:p>
          <a:endParaRPr lang="en-US"/>
        </a:p>
      </dgm:t>
    </dgm:pt>
    <dgm:pt modelId="{01EB803E-CC91-4CBF-B2A0-2BE0534533D3}" type="pres">
      <dgm:prSet presAssocID="{F7B86C67-954E-457F-BC3C-C0435C82BE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861A109-FE4A-4759-A4CC-7185BA7DB466}" type="pres">
      <dgm:prSet presAssocID="{3C4550B5-2E98-4A09-9F97-D660DE5FBB73}" presName="gear1" presStyleLbl="node1" presStyleIdx="0" presStyleCnt="3">
        <dgm:presLayoutVars>
          <dgm:chMax val="1"/>
          <dgm:bulletEnabled val="1"/>
        </dgm:presLayoutVars>
      </dgm:prSet>
      <dgm:spPr/>
    </dgm:pt>
    <dgm:pt modelId="{7B601C24-7C56-431E-B4B5-ECD5E62920A8}" type="pres">
      <dgm:prSet presAssocID="{3C4550B5-2E98-4A09-9F97-D660DE5FBB73}" presName="gear1srcNode" presStyleLbl="node1" presStyleIdx="0" presStyleCnt="3"/>
      <dgm:spPr/>
    </dgm:pt>
    <dgm:pt modelId="{85B0BE55-D398-4731-AD6A-46AFE6632E23}" type="pres">
      <dgm:prSet presAssocID="{3C4550B5-2E98-4A09-9F97-D660DE5FBB73}" presName="gear1dstNode" presStyleLbl="node1" presStyleIdx="0" presStyleCnt="3"/>
      <dgm:spPr/>
    </dgm:pt>
    <dgm:pt modelId="{11AE2719-ACB3-4078-8D85-145CD83BAA19}" type="pres">
      <dgm:prSet presAssocID="{44735454-5544-4864-A63E-82E044F048F9}" presName="gear2" presStyleLbl="node1" presStyleIdx="1" presStyleCnt="3">
        <dgm:presLayoutVars>
          <dgm:chMax val="1"/>
          <dgm:bulletEnabled val="1"/>
        </dgm:presLayoutVars>
      </dgm:prSet>
      <dgm:spPr/>
    </dgm:pt>
    <dgm:pt modelId="{93E95A75-604B-47B3-8017-52B54293394E}" type="pres">
      <dgm:prSet presAssocID="{44735454-5544-4864-A63E-82E044F048F9}" presName="gear2srcNode" presStyleLbl="node1" presStyleIdx="1" presStyleCnt="3"/>
      <dgm:spPr/>
    </dgm:pt>
    <dgm:pt modelId="{6127EE19-392B-45D7-826B-34D55EC68EF7}" type="pres">
      <dgm:prSet presAssocID="{44735454-5544-4864-A63E-82E044F048F9}" presName="gear2dstNode" presStyleLbl="node1" presStyleIdx="1" presStyleCnt="3"/>
      <dgm:spPr/>
    </dgm:pt>
    <dgm:pt modelId="{82748372-6C23-462F-858F-01CC870C0F55}" type="pres">
      <dgm:prSet presAssocID="{8772E7E3-3A00-48E4-89CD-63F1950DF0D9}" presName="gear3" presStyleLbl="node1" presStyleIdx="2" presStyleCnt="3"/>
      <dgm:spPr/>
    </dgm:pt>
    <dgm:pt modelId="{3B4C2342-9176-4DB0-920E-3AF6FB5B5950}" type="pres">
      <dgm:prSet presAssocID="{8772E7E3-3A00-48E4-89CD-63F1950DF0D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77F3BF-CED8-4DBD-B813-96CD005787A5}" type="pres">
      <dgm:prSet presAssocID="{8772E7E3-3A00-48E4-89CD-63F1950DF0D9}" presName="gear3srcNode" presStyleLbl="node1" presStyleIdx="2" presStyleCnt="3"/>
      <dgm:spPr/>
    </dgm:pt>
    <dgm:pt modelId="{1A472F20-528A-44DA-94E5-2BAF58C6C865}" type="pres">
      <dgm:prSet presAssocID="{8772E7E3-3A00-48E4-89CD-63F1950DF0D9}" presName="gear3dstNode" presStyleLbl="node1" presStyleIdx="2" presStyleCnt="3"/>
      <dgm:spPr/>
    </dgm:pt>
    <dgm:pt modelId="{32B7BE66-CC44-40D6-96ED-0DFDFE525D75}" type="pres">
      <dgm:prSet presAssocID="{A24FE9D2-8984-424D-A7BA-EF888CF00930}" presName="connector1" presStyleLbl="sibTrans2D1" presStyleIdx="0" presStyleCnt="3"/>
      <dgm:spPr/>
    </dgm:pt>
    <dgm:pt modelId="{19F98903-C113-4D99-ACD4-4D426FAABCED}" type="pres">
      <dgm:prSet presAssocID="{4CC31CE5-EF6C-485D-8040-42D3624670E2}" presName="connector2" presStyleLbl="sibTrans2D1" presStyleIdx="1" presStyleCnt="3"/>
      <dgm:spPr/>
    </dgm:pt>
    <dgm:pt modelId="{09A6C079-6B77-48D5-87AC-0CFBF232092D}" type="pres">
      <dgm:prSet presAssocID="{E5347128-DD05-47A0-BA6C-0FE2939D1C04}" presName="connector3" presStyleLbl="sibTrans2D1" presStyleIdx="2" presStyleCnt="3"/>
      <dgm:spPr/>
    </dgm:pt>
  </dgm:ptLst>
  <dgm:cxnLst>
    <dgm:cxn modelId="{5B14F90D-29FD-4814-A3DC-02ACF5105AD6}" srcId="{F7B86C67-954E-457F-BC3C-C0435C82BE4A}" destId="{8772E7E3-3A00-48E4-89CD-63F1950DF0D9}" srcOrd="2" destOrd="0" parTransId="{8E5D9B60-1DF4-4957-B5DE-B433477DDA7B}" sibTransId="{E5347128-DD05-47A0-BA6C-0FE2939D1C04}"/>
    <dgm:cxn modelId="{0DD0F610-C254-4C00-BB12-4B16F107D510}" type="presOf" srcId="{3C4550B5-2E98-4A09-9F97-D660DE5FBB73}" destId="{85B0BE55-D398-4731-AD6A-46AFE6632E23}" srcOrd="2" destOrd="0" presId="urn:microsoft.com/office/officeart/2005/8/layout/gear1"/>
    <dgm:cxn modelId="{D920D012-8BCA-4AB0-89F1-21B5B2560746}" type="presOf" srcId="{F7B86C67-954E-457F-BC3C-C0435C82BE4A}" destId="{01EB803E-CC91-4CBF-B2A0-2BE0534533D3}" srcOrd="0" destOrd="0" presId="urn:microsoft.com/office/officeart/2005/8/layout/gear1"/>
    <dgm:cxn modelId="{4BEB661E-26F2-4F23-B7AB-F27EAF22B413}" type="presOf" srcId="{A24FE9D2-8984-424D-A7BA-EF888CF00930}" destId="{32B7BE66-CC44-40D6-96ED-0DFDFE525D75}" srcOrd="0" destOrd="0" presId="urn:microsoft.com/office/officeart/2005/8/layout/gear1"/>
    <dgm:cxn modelId="{BD88B553-190C-49B6-BA0A-3CF0455A5B5E}" type="presOf" srcId="{4CC31CE5-EF6C-485D-8040-42D3624670E2}" destId="{19F98903-C113-4D99-ACD4-4D426FAABCED}" srcOrd="0" destOrd="0" presId="urn:microsoft.com/office/officeart/2005/8/layout/gear1"/>
    <dgm:cxn modelId="{F2AC6B75-88CA-4849-9F2A-1ACEF8D9AC1A}" srcId="{F7B86C67-954E-457F-BC3C-C0435C82BE4A}" destId="{44735454-5544-4864-A63E-82E044F048F9}" srcOrd="1" destOrd="0" parTransId="{BA73426F-DBC4-4E73-9713-41A01F7E586B}" sibTransId="{4CC31CE5-EF6C-485D-8040-42D3624670E2}"/>
    <dgm:cxn modelId="{08A22A90-C254-4BCC-9975-2B533D670E3D}" type="presOf" srcId="{E5347128-DD05-47A0-BA6C-0FE2939D1C04}" destId="{09A6C079-6B77-48D5-87AC-0CFBF232092D}" srcOrd="0" destOrd="0" presId="urn:microsoft.com/office/officeart/2005/8/layout/gear1"/>
    <dgm:cxn modelId="{ACABB390-0F2A-4780-B1BB-33E85487E78C}" type="presOf" srcId="{8772E7E3-3A00-48E4-89CD-63F1950DF0D9}" destId="{C877F3BF-CED8-4DBD-B813-96CD005787A5}" srcOrd="2" destOrd="0" presId="urn:microsoft.com/office/officeart/2005/8/layout/gear1"/>
    <dgm:cxn modelId="{E59FA495-8D8A-4150-B3C5-55ACB662857F}" type="presOf" srcId="{8772E7E3-3A00-48E4-89CD-63F1950DF0D9}" destId="{1A472F20-528A-44DA-94E5-2BAF58C6C865}" srcOrd="3" destOrd="0" presId="urn:microsoft.com/office/officeart/2005/8/layout/gear1"/>
    <dgm:cxn modelId="{CFDED0A1-5BF3-428D-A0E6-4CB173BC0DFC}" type="presOf" srcId="{8772E7E3-3A00-48E4-89CD-63F1950DF0D9}" destId="{3B4C2342-9176-4DB0-920E-3AF6FB5B5950}" srcOrd="1" destOrd="0" presId="urn:microsoft.com/office/officeart/2005/8/layout/gear1"/>
    <dgm:cxn modelId="{409310A3-E20E-4E80-B725-C5F1AD39CDE5}" type="presOf" srcId="{44735454-5544-4864-A63E-82E044F048F9}" destId="{6127EE19-392B-45D7-826B-34D55EC68EF7}" srcOrd="2" destOrd="0" presId="urn:microsoft.com/office/officeart/2005/8/layout/gear1"/>
    <dgm:cxn modelId="{94CDC7A6-CCE6-4A90-926B-9CEAF9F7351C}" type="presOf" srcId="{3C4550B5-2E98-4A09-9F97-D660DE5FBB73}" destId="{7B601C24-7C56-431E-B4B5-ECD5E62920A8}" srcOrd="1" destOrd="0" presId="urn:microsoft.com/office/officeart/2005/8/layout/gear1"/>
    <dgm:cxn modelId="{430649CB-CCE4-40A3-BAE2-231A0A4D53F1}" type="presOf" srcId="{44735454-5544-4864-A63E-82E044F048F9}" destId="{11AE2719-ACB3-4078-8D85-145CD83BAA19}" srcOrd="0" destOrd="0" presId="urn:microsoft.com/office/officeart/2005/8/layout/gear1"/>
    <dgm:cxn modelId="{D53241D4-6C24-462A-8265-0C6BA5CD6B59}" srcId="{F7B86C67-954E-457F-BC3C-C0435C82BE4A}" destId="{3C4550B5-2E98-4A09-9F97-D660DE5FBB73}" srcOrd="0" destOrd="0" parTransId="{262C0530-2ABC-4324-AA39-5CA2846E745E}" sibTransId="{A24FE9D2-8984-424D-A7BA-EF888CF00930}"/>
    <dgm:cxn modelId="{3240C5D4-AB42-4B7F-8499-B30FFCCCEAC7}" type="presOf" srcId="{3C4550B5-2E98-4A09-9F97-D660DE5FBB73}" destId="{6861A109-FE4A-4759-A4CC-7185BA7DB466}" srcOrd="0" destOrd="0" presId="urn:microsoft.com/office/officeart/2005/8/layout/gear1"/>
    <dgm:cxn modelId="{A6168ED7-647E-43AF-B276-15AAB7356B4B}" type="presOf" srcId="{8772E7E3-3A00-48E4-89CD-63F1950DF0D9}" destId="{82748372-6C23-462F-858F-01CC870C0F55}" srcOrd="0" destOrd="0" presId="urn:microsoft.com/office/officeart/2005/8/layout/gear1"/>
    <dgm:cxn modelId="{C442FFEA-BC62-44A4-9ED5-CC84CF161915}" type="presOf" srcId="{44735454-5544-4864-A63E-82E044F048F9}" destId="{93E95A75-604B-47B3-8017-52B54293394E}" srcOrd="1" destOrd="0" presId="urn:microsoft.com/office/officeart/2005/8/layout/gear1"/>
    <dgm:cxn modelId="{A3864035-2E04-4727-8325-99D370F1826B}" type="presParOf" srcId="{01EB803E-CC91-4CBF-B2A0-2BE0534533D3}" destId="{6861A109-FE4A-4759-A4CC-7185BA7DB466}" srcOrd="0" destOrd="0" presId="urn:microsoft.com/office/officeart/2005/8/layout/gear1"/>
    <dgm:cxn modelId="{780080B2-BB2D-4D9D-A1B6-8E4FE35EFC1F}" type="presParOf" srcId="{01EB803E-CC91-4CBF-B2A0-2BE0534533D3}" destId="{7B601C24-7C56-431E-B4B5-ECD5E62920A8}" srcOrd="1" destOrd="0" presId="urn:microsoft.com/office/officeart/2005/8/layout/gear1"/>
    <dgm:cxn modelId="{C6D08677-A706-4847-B165-7B9C1AD17B56}" type="presParOf" srcId="{01EB803E-CC91-4CBF-B2A0-2BE0534533D3}" destId="{85B0BE55-D398-4731-AD6A-46AFE6632E23}" srcOrd="2" destOrd="0" presId="urn:microsoft.com/office/officeart/2005/8/layout/gear1"/>
    <dgm:cxn modelId="{1FF59C11-39B0-4A2B-9B0C-12FC557793CD}" type="presParOf" srcId="{01EB803E-CC91-4CBF-B2A0-2BE0534533D3}" destId="{11AE2719-ACB3-4078-8D85-145CD83BAA19}" srcOrd="3" destOrd="0" presId="urn:microsoft.com/office/officeart/2005/8/layout/gear1"/>
    <dgm:cxn modelId="{EB691E04-5B3A-493C-A653-01CBA0D50958}" type="presParOf" srcId="{01EB803E-CC91-4CBF-B2A0-2BE0534533D3}" destId="{93E95A75-604B-47B3-8017-52B54293394E}" srcOrd="4" destOrd="0" presId="urn:microsoft.com/office/officeart/2005/8/layout/gear1"/>
    <dgm:cxn modelId="{1070A7E0-DA6D-4979-B8A4-B946A2DDB322}" type="presParOf" srcId="{01EB803E-CC91-4CBF-B2A0-2BE0534533D3}" destId="{6127EE19-392B-45D7-826B-34D55EC68EF7}" srcOrd="5" destOrd="0" presId="urn:microsoft.com/office/officeart/2005/8/layout/gear1"/>
    <dgm:cxn modelId="{24D78015-E972-4FDE-A1A8-0CEBC948107D}" type="presParOf" srcId="{01EB803E-CC91-4CBF-B2A0-2BE0534533D3}" destId="{82748372-6C23-462F-858F-01CC870C0F55}" srcOrd="6" destOrd="0" presId="urn:microsoft.com/office/officeart/2005/8/layout/gear1"/>
    <dgm:cxn modelId="{3817D9B4-EE8F-4832-AC75-9B7ED05E0159}" type="presParOf" srcId="{01EB803E-CC91-4CBF-B2A0-2BE0534533D3}" destId="{3B4C2342-9176-4DB0-920E-3AF6FB5B5950}" srcOrd="7" destOrd="0" presId="urn:microsoft.com/office/officeart/2005/8/layout/gear1"/>
    <dgm:cxn modelId="{7F58CD2D-54B0-4C7E-B3F7-DFBFFD40EA0F}" type="presParOf" srcId="{01EB803E-CC91-4CBF-B2A0-2BE0534533D3}" destId="{C877F3BF-CED8-4DBD-B813-96CD005787A5}" srcOrd="8" destOrd="0" presId="urn:microsoft.com/office/officeart/2005/8/layout/gear1"/>
    <dgm:cxn modelId="{9F84EB5A-4E3C-4A01-AD83-25F1D9496059}" type="presParOf" srcId="{01EB803E-CC91-4CBF-B2A0-2BE0534533D3}" destId="{1A472F20-528A-44DA-94E5-2BAF58C6C865}" srcOrd="9" destOrd="0" presId="urn:microsoft.com/office/officeart/2005/8/layout/gear1"/>
    <dgm:cxn modelId="{D9AE77ED-BEAC-40E5-8190-1C8040A123AD}" type="presParOf" srcId="{01EB803E-CC91-4CBF-B2A0-2BE0534533D3}" destId="{32B7BE66-CC44-40D6-96ED-0DFDFE525D75}" srcOrd="10" destOrd="0" presId="urn:microsoft.com/office/officeart/2005/8/layout/gear1"/>
    <dgm:cxn modelId="{B753F94F-0C98-4748-8888-676C919EBEB4}" type="presParOf" srcId="{01EB803E-CC91-4CBF-B2A0-2BE0534533D3}" destId="{19F98903-C113-4D99-ACD4-4D426FAABCED}" srcOrd="11" destOrd="0" presId="urn:microsoft.com/office/officeart/2005/8/layout/gear1"/>
    <dgm:cxn modelId="{71237704-3065-4E7B-9AB7-9FBAA4368D42}" type="presParOf" srcId="{01EB803E-CC91-4CBF-B2A0-2BE0534533D3}" destId="{09A6C079-6B77-48D5-87AC-0CFBF23209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AE1AA-DD08-4C7F-AB0B-52FD59363D81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C514D-2AA2-4DBB-8F9C-FDF8A0EC9E4C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Requirements first</a:t>
          </a:r>
        </a:p>
      </dsp:txBody>
      <dsp:txXfrm>
        <a:off x="59855" y="1276376"/>
        <a:ext cx="1056923" cy="1511246"/>
      </dsp:txXfrm>
    </dsp:sp>
    <dsp:sp modelId="{99FB2B23-C675-455A-97C6-EE1A0C2E2759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Beyond the requirements</a:t>
          </a:r>
        </a:p>
      </dsp:txBody>
      <dsp:txXfrm>
        <a:off x="1289697" y="1276376"/>
        <a:ext cx="1056923" cy="1511246"/>
      </dsp:txXfrm>
    </dsp:sp>
    <dsp:sp modelId="{E235C60C-E3EB-4191-AB5A-CE7191B527E9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“Next level”</a:t>
          </a:r>
        </a:p>
      </dsp:txBody>
      <dsp:txXfrm>
        <a:off x="2519538" y="1276376"/>
        <a:ext cx="1056923" cy="1511246"/>
      </dsp:txXfrm>
    </dsp:sp>
    <dsp:sp modelId="{20ABAE59-1605-441C-9D3E-A8CD54F4134E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Long term projects</a:t>
          </a:r>
        </a:p>
      </dsp:txBody>
      <dsp:txXfrm>
        <a:off x="3749379" y="1276376"/>
        <a:ext cx="1056923" cy="1511246"/>
      </dsp:txXfrm>
    </dsp:sp>
    <dsp:sp modelId="{D3339748-FA7C-4250-AF17-4A6F25A210FE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Tackle chronic issues</a:t>
          </a:r>
        </a:p>
      </dsp:txBody>
      <dsp:txXfrm>
        <a:off x="4979220" y="1276376"/>
        <a:ext cx="1056923" cy="1511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31A9-80EE-4DB6-9DC1-E9B2607B5D86}">
      <dsp:nvSpPr>
        <dsp:cNvPr id="0" name=""/>
        <dsp:cNvSpPr/>
      </dsp:nvSpPr>
      <dsp:spPr>
        <a:xfrm>
          <a:off x="1478175" y="0"/>
          <a:ext cx="1716590" cy="9536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Evolving Roles</a:t>
          </a:r>
        </a:p>
      </dsp:txBody>
      <dsp:txXfrm>
        <a:off x="1506107" y="27932"/>
        <a:ext cx="1660726" cy="897797"/>
      </dsp:txXfrm>
    </dsp:sp>
    <dsp:sp modelId="{5F2E2CED-D055-44AB-9762-BDB2D3DCDA02}">
      <dsp:nvSpPr>
        <dsp:cNvPr id="0" name=""/>
        <dsp:cNvSpPr/>
      </dsp:nvSpPr>
      <dsp:spPr>
        <a:xfrm>
          <a:off x="3957696" y="0"/>
          <a:ext cx="1716590" cy="9536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Changing</a:t>
          </a:r>
        </a:p>
      </dsp:txBody>
      <dsp:txXfrm>
        <a:off x="3985628" y="27932"/>
        <a:ext cx="1660726" cy="897797"/>
      </dsp:txXfrm>
    </dsp:sp>
    <dsp:sp modelId="{9155151F-3499-4C39-B885-885DE95623CE}">
      <dsp:nvSpPr>
        <dsp:cNvPr id="0" name=""/>
        <dsp:cNvSpPr/>
      </dsp:nvSpPr>
      <dsp:spPr>
        <a:xfrm>
          <a:off x="3218608" y="4053061"/>
          <a:ext cx="715246" cy="715246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4809A-3A44-4199-8E1C-024246D158D8}">
      <dsp:nvSpPr>
        <dsp:cNvPr id="0" name=""/>
        <dsp:cNvSpPr/>
      </dsp:nvSpPr>
      <dsp:spPr>
        <a:xfrm rot="240000">
          <a:off x="1429837" y="3746570"/>
          <a:ext cx="4292787" cy="3001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8FC0B-4858-421E-BF19-06A628C952C7}">
      <dsp:nvSpPr>
        <dsp:cNvPr id="0" name=""/>
        <dsp:cNvSpPr/>
      </dsp:nvSpPr>
      <dsp:spPr>
        <a:xfrm rot="240000">
          <a:off x="4007283" y="2996044"/>
          <a:ext cx="1712781" cy="797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care delivery systems</a:t>
          </a:r>
        </a:p>
      </dsp:txBody>
      <dsp:txXfrm>
        <a:off x="4046237" y="3034998"/>
        <a:ext cx="1634873" cy="720073"/>
      </dsp:txXfrm>
    </dsp:sp>
    <dsp:sp modelId="{D0392532-C1D0-486B-9A40-173ED5E1A138}">
      <dsp:nvSpPr>
        <dsp:cNvPr id="0" name=""/>
        <dsp:cNvSpPr/>
      </dsp:nvSpPr>
      <dsp:spPr>
        <a:xfrm rot="240000">
          <a:off x="4069271" y="2137749"/>
          <a:ext cx="1712781" cy="797981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Payment models</a:t>
          </a:r>
        </a:p>
      </dsp:txBody>
      <dsp:txXfrm>
        <a:off x="4108225" y="2176703"/>
        <a:ext cx="1634873" cy="720073"/>
      </dsp:txXfrm>
    </dsp:sp>
    <dsp:sp modelId="{010EC34C-3A3A-4C84-B85D-5FAF54226C73}">
      <dsp:nvSpPr>
        <dsp:cNvPr id="0" name=""/>
        <dsp:cNvSpPr/>
      </dsp:nvSpPr>
      <dsp:spPr>
        <a:xfrm rot="240000">
          <a:off x="4131259" y="1298526"/>
          <a:ext cx="1712781" cy="79798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Care Team composition</a:t>
          </a:r>
        </a:p>
      </dsp:txBody>
      <dsp:txXfrm>
        <a:off x="4170213" y="1337480"/>
        <a:ext cx="1634873" cy="720073"/>
      </dsp:txXfrm>
    </dsp:sp>
    <dsp:sp modelId="{FC05EF4D-F4AA-4DE2-B069-FA88D704F3E6}">
      <dsp:nvSpPr>
        <dsp:cNvPr id="0" name=""/>
        <dsp:cNvSpPr/>
      </dsp:nvSpPr>
      <dsp:spPr>
        <a:xfrm rot="240000">
          <a:off x="1551605" y="2824385"/>
          <a:ext cx="1712781" cy="797981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Physicians</a:t>
          </a:r>
        </a:p>
      </dsp:txBody>
      <dsp:txXfrm>
        <a:off x="1590559" y="2863339"/>
        <a:ext cx="1634873" cy="720073"/>
      </dsp:txXfrm>
    </dsp:sp>
    <dsp:sp modelId="{CEA7E580-F511-4D0C-9D3A-A4EDB02441B4}">
      <dsp:nvSpPr>
        <dsp:cNvPr id="0" name=""/>
        <dsp:cNvSpPr/>
      </dsp:nvSpPr>
      <dsp:spPr>
        <a:xfrm rot="240000">
          <a:off x="1613593" y="1966090"/>
          <a:ext cx="1712781" cy="79798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GME</a:t>
          </a:r>
        </a:p>
      </dsp:txBody>
      <dsp:txXfrm>
        <a:off x="1652547" y="2005044"/>
        <a:ext cx="1634873" cy="720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1A109-FE4A-4759-A4CC-7185BA7DB466}">
      <dsp:nvSpPr>
        <dsp:cNvPr id="0" name=""/>
        <dsp:cNvSpPr/>
      </dsp:nvSpPr>
      <dsp:spPr>
        <a:xfrm>
          <a:off x="3493958" y="2246116"/>
          <a:ext cx="2745253" cy="274525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Measurement of outcomes</a:t>
          </a:r>
        </a:p>
      </dsp:txBody>
      <dsp:txXfrm>
        <a:off x="4045876" y="2889178"/>
        <a:ext cx="1641417" cy="1411117"/>
      </dsp:txXfrm>
    </dsp:sp>
    <dsp:sp modelId="{11AE2719-ACB3-4078-8D85-145CD83BAA19}">
      <dsp:nvSpPr>
        <dsp:cNvPr id="0" name=""/>
        <dsp:cNvSpPr/>
      </dsp:nvSpPr>
      <dsp:spPr>
        <a:xfrm>
          <a:off x="1896720" y="1597238"/>
          <a:ext cx="1996548" cy="1996548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Advancing evaluation processes</a:t>
          </a:r>
        </a:p>
      </dsp:txBody>
      <dsp:txXfrm>
        <a:off x="2399357" y="2102913"/>
        <a:ext cx="991274" cy="985198"/>
      </dsp:txXfrm>
    </dsp:sp>
    <dsp:sp modelId="{82748372-6C23-462F-858F-01CC870C0F55}">
      <dsp:nvSpPr>
        <dsp:cNvPr id="0" name=""/>
        <dsp:cNvSpPr/>
      </dsp:nvSpPr>
      <dsp:spPr>
        <a:xfrm rot="20700000">
          <a:off x="3014991" y="219824"/>
          <a:ext cx="1956209" cy="1956209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Tracking graduate performance</a:t>
          </a:r>
        </a:p>
      </dsp:txBody>
      <dsp:txXfrm rot="-20700000">
        <a:off x="3444045" y="648878"/>
        <a:ext cx="1098101" cy="1098101"/>
      </dsp:txXfrm>
    </dsp:sp>
    <dsp:sp modelId="{32B7BE66-CC44-40D6-96ED-0DFDFE525D75}">
      <dsp:nvSpPr>
        <dsp:cNvPr id="0" name=""/>
        <dsp:cNvSpPr/>
      </dsp:nvSpPr>
      <dsp:spPr>
        <a:xfrm>
          <a:off x="3291716" y="1826811"/>
          <a:ext cx="3513924" cy="3513924"/>
        </a:xfrm>
        <a:prstGeom prst="circularArrow">
          <a:avLst>
            <a:gd name="adj1" fmla="val 4687"/>
            <a:gd name="adj2" fmla="val 299029"/>
            <a:gd name="adj3" fmla="val 2532394"/>
            <a:gd name="adj4" fmla="val 1582675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98903-C113-4D99-ACD4-4D426FAABCED}">
      <dsp:nvSpPr>
        <dsp:cNvPr id="0" name=""/>
        <dsp:cNvSpPr/>
      </dsp:nvSpPr>
      <dsp:spPr>
        <a:xfrm>
          <a:off x="1543135" y="1152057"/>
          <a:ext cx="2553085" cy="2553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C079-6B77-48D5-87AC-0CFBF232092D}">
      <dsp:nvSpPr>
        <dsp:cNvPr id="0" name=""/>
        <dsp:cNvSpPr/>
      </dsp:nvSpPr>
      <dsp:spPr>
        <a:xfrm>
          <a:off x="2562499" y="-212080"/>
          <a:ext cx="2752740" cy="27527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3/20/19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500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4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7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5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9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5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9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Portals/0/PDFs/Specialty-specific%20Requirement%20Topics/DIO-Scholarly_Activity_Faculty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”Ask Partners” Spring Freebie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4" y="4648200"/>
            <a:ext cx="7023196" cy="1041400"/>
          </a:xfrm>
        </p:spPr>
        <p:txBody>
          <a:bodyPr wrap="square" tIns="91440" bIns="91440">
            <a:normAutofit fontScale="25000" lnSpcReduction="20000"/>
          </a:bodyPr>
          <a:lstStyle/>
          <a:p>
            <a:br>
              <a:rPr lang="en-US" sz="7700" b="1" dirty="0"/>
            </a:br>
            <a:br>
              <a:rPr lang="en-US" sz="7700" b="1" dirty="0"/>
            </a:br>
            <a:r>
              <a:rPr lang="en-US" sz="6400" b="1" dirty="0"/>
              <a:t>Heather Peters, M.Ed, Ph.D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Christine Redovan, MBA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Tori Hanlon, MS, CHCP</a:t>
            </a:r>
          </a:p>
          <a:p>
            <a:r>
              <a:rPr lang="en-US" sz="6400" b="1" dirty="0"/>
              <a:t>Pam Royston, PhD</a:t>
            </a:r>
          </a:p>
          <a:p>
            <a:endParaRPr lang="en-US" sz="6400" b="1" dirty="0"/>
          </a:p>
          <a:p>
            <a:endParaRPr lang="en-US" sz="64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9852320-6521-E847-9E19-8A75C430D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E55B4EB-2A11-2440-834B-F3A918B4D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16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60" y="1738058"/>
            <a:ext cx="4925989" cy="4438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not a simple process from medical school to practice…there are many factors to take into account that cannot be ignored.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is accountable for the data…now that you know what you have?</a:t>
            </a:r>
          </a:p>
          <a:p>
            <a:endParaRPr lang="en-US" dirty="0"/>
          </a:p>
          <a:p>
            <a:r>
              <a:rPr lang="en-US" dirty="0"/>
              <a:t>Skeptics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6" y="2047165"/>
            <a:ext cx="2565495" cy="29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68" y="1716480"/>
            <a:ext cx="7886700" cy="4743948"/>
          </a:xfrm>
        </p:spPr>
        <p:txBody>
          <a:bodyPr>
            <a:normAutofit/>
          </a:bodyPr>
          <a:lstStyle/>
          <a:p>
            <a:r>
              <a:rPr lang="en-US" sz="3000" dirty="0"/>
              <a:t>Unlimited potential and application to our GME programs</a:t>
            </a:r>
          </a:p>
          <a:p>
            <a:pPr lvl="1"/>
            <a:r>
              <a:rPr lang="en-US" sz="2600" dirty="0"/>
              <a:t>Aims/Missions/Curriculum</a:t>
            </a:r>
          </a:p>
          <a:p>
            <a:pPr lvl="1"/>
            <a:r>
              <a:rPr lang="en-US" sz="2600" dirty="0"/>
              <a:t>What are we </a:t>
            </a:r>
            <a:r>
              <a:rPr lang="en-US" sz="2600" i="1" dirty="0"/>
              <a:t>really </a:t>
            </a:r>
            <a:r>
              <a:rPr lang="en-US" sz="2600" dirty="0"/>
              <a:t>teaching? [hidden curriculum coming out?] </a:t>
            </a:r>
          </a:p>
          <a:p>
            <a:r>
              <a:rPr lang="en-US" sz="3000" dirty="0"/>
              <a:t>It would be fascinating to add in the effect of CME.  Is this even possible to measure?</a:t>
            </a:r>
          </a:p>
          <a:p>
            <a:r>
              <a:rPr lang="en-US" sz="3000" dirty="0"/>
              <a:t>As data sources are discovered, made accessible, and developed, where can GME take advantage?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512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71744"/>
            <a:ext cx="7886700" cy="3833020"/>
          </a:xfrm>
        </p:spPr>
        <p:txBody>
          <a:bodyPr>
            <a:normAutofit/>
          </a:bodyPr>
          <a:lstStyle/>
          <a:p>
            <a:r>
              <a:rPr lang="en-US" sz="3200" dirty="0"/>
              <a:t>Reaffirms teams, collaborations and partnerships to strengthen GME programs</a:t>
            </a:r>
          </a:p>
          <a:p>
            <a:r>
              <a:rPr lang="en-US" sz="3200" dirty="0"/>
              <a:t>QI person on GMEC – they understand the data</a:t>
            </a:r>
          </a:p>
          <a:p>
            <a:r>
              <a:rPr lang="en-US" sz="3200" dirty="0"/>
              <a:t>Big data is moving QI up a notch for GME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07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Cocks, P.M. &amp; Triola, M.M. (2019, March). </a:t>
            </a:r>
            <a:r>
              <a:rPr lang="en-US" sz="2400" i="1" dirty="0"/>
              <a:t>Using public data to follow graduates into practice, </a:t>
            </a:r>
            <a:r>
              <a:rPr lang="en-US" sz="2400" dirty="0"/>
              <a:t>podium presentation at 2019 ACGME Annual Educational Conference, Orlando, FL.</a:t>
            </a:r>
          </a:p>
          <a:p>
            <a:r>
              <a:rPr lang="en-US" sz="2400" dirty="0"/>
              <a:t>NYU School of Medicine Institute for Innovation in Medical Education. (2016). </a:t>
            </a:r>
            <a:r>
              <a:rPr lang="en-US" sz="2400" i="1" dirty="0"/>
              <a:t>Resources to track graduates using open data.</a:t>
            </a:r>
            <a:r>
              <a:rPr lang="en-US" sz="2400" dirty="0"/>
              <a:t>  Retrieved from https://iime.cloud/acgme.</a:t>
            </a:r>
          </a:p>
          <a:p>
            <a:r>
              <a:rPr lang="en-US" sz="2400" dirty="0"/>
              <a:t>National Academies of Sciences, Engineering, and Medicine. (2018). </a:t>
            </a:r>
            <a:r>
              <a:rPr lang="en-US" sz="2400" i="1" dirty="0"/>
              <a:t>Graduate medical education outcomes and metrics:  Proceedings of a workshop. </a:t>
            </a:r>
            <a:r>
              <a:rPr lang="en-US" sz="2400" dirty="0"/>
              <a:t>Washington, DC: The National Academies Press, doi:10.17226/25003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83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Self-study Insights:  Institutional &amp; Program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Consultant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A06F929-9760-3740-A9E8-40B052A39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C71AC2-87DD-1143-B113-CFE8ED510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8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 due to increased activity for IRC (new SIs and ensuring program self-study process added value)</a:t>
            </a:r>
          </a:p>
          <a:p>
            <a:r>
              <a:rPr lang="en-US" dirty="0"/>
              <a:t>10 pilot visits in 2020</a:t>
            </a:r>
          </a:p>
          <a:p>
            <a:r>
              <a:rPr lang="en-US" dirty="0"/>
              <a:t>Very small SIs will have modified self-study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156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APE is connected to self-study</a:t>
            </a:r>
          </a:p>
          <a:p>
            <a:r>
              <a:rPr lang="en-US" dirty="0"/>
              <a:t>Program aims</a:t>
            </a:r>
          </a:p>
          <a:p>
            <a:r>
              <a:rPr lang="en-US" dirty="0"/>
              <a:t>Action (improvement)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708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814" t="16528" r="12562" b="8365"/>
          <a:stretch/>
        </p:blipFill>
        <p:spPr>
          <a:xfrm>
            <a:off x="71677" y="1679602"/>
            <a:ext cx="8108228" cy="44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7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84498"/>
          <a:ext cx="78867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51723603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7992236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Self-study</a:t>
                      </a:r>
                      <a:r>
                        <a:rPr lang="en-US" baseline="0" dirty="0"/>
                        <a:t> is a strategic planning process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12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has</a:t>
                      </a:r>
                      <a:r>
                        <a:rPr lang="en-US" baseline="0" dirty="0"/>
                        <a:t> the program been?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of APEs (sets direction)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is</a:t>
                      </a:r>
                      <a:r>
                        <a:rPr lang="en-US" baseline="0" dirty="0"/>
                        <a:t> program</a:t>
                      </a:r>
                      <a:r>
                        <a:rPr lang="en-US" dirty="0"/>
                        <a:t> now?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does APE data tell you? (aligns priorities)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2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Where is program going?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well is program meeting aims?</a:t>
                      </a:r>
                    </a:p>
                    <a:p>
                      <a:r>
                        <a:rPr lang="en-US" dirty="0"/>
                        <a:t>(communicates mission/aims)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5301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self-study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85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CPRs (eff. July 2019)</a:t>
            </a:r>
          </a:p>
          <a:p>
            <a:pPr lvl="1"/>
            <a:r>
              <a:rPr lang="en-US" dirty="0"/>
              <a:t>(IV.A.)  The curriculum must contain the following educational components:</a:t>
            </a:r>
          </a:p>
          <a:p>
            <a:pPr lvl="2"/>
            <a:r>
              <a:rPr lang="en-US" sz="2200" dirty="0"/>
              <a:t>(IV.A.1.)  a set of program </a:t>
            </a:r>
            <a:r>
              <a:rPr lang="en-US" sz="2200" b="1" u="sng" dirty="0"/>
              <a:t>aims</a:t>
            </a:r>
            <a:r>
              <a:rPr lang="en-US" sz="2200" dirty="0"/>
              <a:t> consistent with the Sponsoring Institution’s mission, the needs of the community it serves, and the desired distinctive capabilities of its graduates;</a:t>
            </a:r>
          </a:p>
          <a:p>
            <a:pPr lvl="3"/>
            <a:r>
              <a:rPr lang="en-US" sz="2200" dirty="0"/>
              <a:t>(IV.A.1.a)  The program’s </a:t>
            </a:r>
            <a:r>
              <a:rPr lang="en-US" sz="2200" b="1" u="sng" dirty="0"/>
              <a:t>aims</a:t>
            </a:r>
            <a:r>
              <a:rPr lang="en-US" sz="2200" dirty="0"/>
              <a:t> must be made available to program applicants, residents, and faculty members.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Aims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3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179" y="203986"/>
            <a:ext cx="6526006" cy="1325563"/>
          </a:xfrm>
        </p:spPr>
        <p:txBody>
          <a:bodyPr/>
          <a:lstStyle/>
          <a:p>
            <a:r>
              <a:rPr lang="en-US" altLang="en-US" dirty="0"/>
              <a:t> Partners Consulting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8042" y="3498236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3983" y="3999201"/>
            <a:ext cx="202183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000" dirty="0">
                <a:latin typeface="Lucida Bright" pitchFamily="18" charset="0"/>
                <a:ea typeface="+mn-ea"/>
                <a:cs typeface="+mn-cs"/>
              </a:rPr>
            </a:br>
            <a:endParaRPr lang="en-US" sz="10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247" y="3823461"/>
            <a:ext cx="203420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6808" y="3848109"/>
            <a:ext cx="23185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Bachelor’s in Health Services Administration</a:t>
            </a:r>
            <a:br>
              <a:rPr lang="en-US" sz="1000" dirty="0">
                <a:latin typeface="Lucida Bright" pitchFamily="18" charset="0"/>
              </a:rPr>
            </a:b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22" y="349514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40838" y="3534897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Tori Hanlon, MS, CHCP 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352" y="1582851"/>
            <a:ext cx="1443885" cy="18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61" y="1586908"/>
            <a:ext cx="1514032" cy="178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7" y="1634419"/>
            <a:ext cx="1495259" cy="18218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38699-1EF8-954F-B586-69A677B22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9159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Dynamic, not static</a:t>
            </a:r>
          </a:p>
          <a:p>
            <a:r>
              <a:rPr lang="en-US" dirty="0"/>
              <a:t>Measurable</a:t>
            </a:r>
          </a:p>
          <a:p>
            <a:r>
              <a:rPr lang="en-US" dirty="0"/>
              <a:t>Share aims</a:t>
            </a:r>
          </a:p>
          <a:p>
            <a:r>
              <a:rPr lang="en-US" dirty="0"/>
              <a:t>Align APE action plans to program aims (ask, “How does this affect our program aims”)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Aims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50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889" t="16012" r="18788" b="15205"/>
          <a:stretch/>
        </p:blipFill>
        <p:spPr>
          <a:xfrm>
            <a:off x="932367" y="1721433"/>
            <a:ext cx="7277355" cy="43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APE data telling you?</a:t>
            </a:r>
          </a:p>
          <a:p>
            <a:r>
              <a:rPr lang="en-US" dirty="0"/>
              <a:t>Measure</a:t>
            </a:r>
          </a:p>
          <a:p>
            <a:r>
              <a:rPr lang="en-US" dirty="0"/>
              <a:t>Monitor</a:t>
            </a:r>
          </a:p>
          <a:p>
            <a:r>
              <a:rPr lang="en-US" dirty="0"/>
              <a:t>Team effort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82412" y="2241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50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aims fit program</a:t>
            </a:r>
          </a:p>
          <a:p>
            <a:r>
              <a:rPr lang="en-US" dirty="0"/>
              <a:t>Achievement areas link to aims &amp; operating environment (SWOT)</a:t>
            </a:r>
          </a:p>
          <a:p>
            <a:r>
              <a:rPr lang="en-US" dirty="0"/>
              <a:t>Use of data to measure outcomes</a:t>
            </a:r>
          </a:p>
          <a:p>
            <a:r>
              <a:rPr lang="en-US" dirty="0"/>
              <a:t>Stakeholder engagement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Self-study 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850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Nuggets of knowledge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Highlights from the 2019 ACGME Annual Educational Conference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2A3FFA9-21B9-2541-9B69-A55D539D2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666E453-3D9C-034C-B741-323C78DF28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22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AE08-73D3-490A-B473-AE03C53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FACULTY can count towards scholarly activity</a:t>
            </a:r>
          </a:p>
          <a:p>
            <a:r>
              <a:rPr lang="en-US" dirty="0"/>
              <a:t>There has to be a site director for all out rotations</a:t>
            </a:r>
          </a:p>
          <a:p>
            <a:r>
              <a:rPr lang="en-US" dirty="0"/>
              <a:t>The site director counts as faculty</a:t>
            </a:r>
          </a:p>
          <a:p>
            <a:r>
              <a:rPr lang="en-US" dirty="0"/>
              <a:t>Most of these rotations are with institutions that already do scholarly activity</a:t>
            </a:r>
          </a:p>
          <a:p>
            <a:pPr lvl="1"/>
            <a:r>
              <a:rPr lang="en-US" dirty="0"/>
              <a:t>Examples – pediatric surgery, transplant, pediatrics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Reference:</a:t>
            </a:r>
          </a:p>
          <a:p>
            <a:pPr marL="0" indent="0">
              <a:buNone/>
            </a:pPr>
            <a:r>
              <a:rPr lang="en-US" sz="2000" dirty="0">
                <a:hlinkClick r:id="rId3" invalidUrl="https://www.acgme.org/Portals/0/PDFs/Specialty-specific Requirement Topics/DIO-Scholarly_Activity_Faculty.pdf"/>
              </a:rPr>
              <a:t>https://www.acgme.org/Portals/0/PDFs/Specialty-specific%20Requirement%20Topics/DIO-Scholarly_Activity_Faculty.pdf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15F59-FD0A-40CD-894C-8E62A31D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05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75B7E1-54D7-455A-95E6-4675D5E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One-Year Fellowships now have separate Common Program Requirements!</a:t>
            </a:r>
          </a:p>
          <a:p>
            <a:r>
              <a:rPr lang="en-US" dirty="0"/>
              <a:t>All residents will need an Individual learning plan – Residency Common Program Requirements V.A.1.d).(2)</a:t>
            </a:r>
          </a:p>
          <a:p>
            <a:r>
              <a:rPr lang="en-US" dirty="0"/>
              <a:t>Verifications should be done within 30 days of program completion</a:t>
            </a:r>
          </a:p>
          <a:p>
            <a:r>
              <a:rPr lang="en-US" dirty="0"/>
              <a:t>Non-physicians can be core faculty</a:t>
            </a:r>
          </a:p>
          <a:p>
            <a:r>
              <a:rPr lang="en-US" dirty="0"/>
              <a:t>Board Pass Rate – the preceding three years of a program’s aggregate pass rate (first-time takers) must be higher than the bottom 5</a:t>
            </a:r>
            <a:r>
              <a:rPr lang="en-US" baseline="30000" dirty="0"/>
              <a:t>th</a:t>
            </a:r>
            <a:r>
              <a:rPr lang="en-US" dirty="0"/>
              <a:t> percentile of the programs in that specialty - V.C.3a.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CC3F27-02DE-4DCF-8F75-18E02B3F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Program Requirements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84ED2-3CE2-45DC-9F02-06BDA2F3D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3700-946B-497A-A5CE-377F2ADA7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554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7F807-2574-4356-A9C3-859B3375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8048"/>
            <a:ext cx="7886700" cy="45289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Approximately 50% of institutional citations in a one year period were due to compliance with institutional oversight – 1B</a:t>
            </a:r>
          </a:p>
          <a:p>
            <a:r>
              <a:rPr lang="en-US" dirty="0"/>
              <a:t>GMEC minutes need to delineate the person representing patient safety</a:t>
            </a:r>
          </a:p>
          <a:p>
            <a:r>
              <a:rPr lang="en-US" dirty="0"/>
              <a:t>Annual review of stipends and benefits</a:t>
            </a:r>
          </a:p>
          <a:p>
            <a:r>
              <a:rPr lang="en-US" dirty="0"/>
              <a:t>Change in Program Director has to be approved by the GMEC</a:t>
            </a:r>
          </a:p>
          <a:p>
            <a:r>
              <a:rPr lang="en-US" dirty="0"/>
              <a:t>DIO may be asked for a letter indicating a change in Program director and SHOULD include the date GMEC voted</a:t>
            </a:r>
          </a:p>
          <a:p>
            <a:r>
              <a:rPr lang="en-US" dirty="0"/>
              <a:t>Need documentation of governing body receiving 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4AE54-E75C-4E18-92C5-2CCC72C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Oversight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7E164-1816-461D-A50B-6B29E31EE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4CC5D-5A12-4B02-BE9E-9B7066484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0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67EF2-C020-4CD0-B34E-227BF815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4187899" cy="4438905"/>
          </a:xfrm>
        </p:spPr>
        <p:txBody>
          <a:bodyPr/>
          <a:lstStyle/>
          <a:p>
            <a:r>
              <a:rPr lang="en-US" dirty="0"/>
              <a:t>Expect citations and reviews for programs where residents indicate they work over 80 hours a week!!!</a:t>
            </a:r>
          </a:p>
          <a:p>
            <a:r>
              <a:rPr lang="en-US" dirty="0" err="1"/>
              <a:t>Nasca</a:t>
            </a:r>
            <a:r>
              <a:rPr lang="en-US" dirty="0"/>
              <a:t> letter Jan. 9</a:t>
            </a:r>
            <a:r>
              <a:rPr lang="en-US" baseline="30000" dirty="0"/>
              <a:t>th</a:t>
            </a:r>
            <a:r>
              <a:rPr lang="en-US" dirty="0"/>
              <a:t> with this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435C6-3093-4EE8-87AA-7A74C936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Resident Survey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EFAC0-20A9-4630-94B7-5577CA840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D211A-DC81-48AB-AA66-096C61DE8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CAFCC-E29D-4770-A87E-1F6A70BE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49" y="1828196"/>
            <a:ext cx="3955312" cy="3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6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54358-762A-41FB-BA16-6841DB83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Ortho – most citations and AFI are based on procedures</a:t>
            </a:r>
          </a:p>
          <a:p>
            <a:r>
              <a:rPr lang="en-US" dirty="0"/>
              <a:t>Ortho – Anatomic areas less than 10</a:t>
            </a:r>
            <a:r>
              <a:rPr lang="en-US" baseline="30000" dirty="0"/>
              <a:t>th</a:t>
            </a:r>
            <a:r>
              <a:rPr lang="en-US" dirty="0"/>
              <a:t> percentile will be a citation</a:t>
            </a:r>
          </a:p>
          <a:p>
            <a:r>
              <a:rPr lang="en-US" dirty="0"/>
              <a:t>Ortho – review resident logs!</a:t>
            </a:r>
          </a:p>
          <a:p>
            <a:r>
              <a:rPr lang="en-US" dirty="0"/>
              <a:t>IM – Expects to have information on AFI mentioned during the annual update under changes</a:t>
            </a:r>
          </a:p>
          <a:p>
            <a:r>
              <a:rPr lang="en-US" dirty="0"/>
              <a:t>EM – program must demonstrate presence of residents in other specialties to enhance the EM resident training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2399C1-4CC3-4E0F-A06E-8DFFED1F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Specific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3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GME &amp; Public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Redovan, MBA</a:t>
            </a:r>
          </a:p>
          <a:p>
            <a:r>
              <a:rPr lang="en-US" dirty="0"/>
              <a:t>Graduate Medical Education Consultant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F943246-15D2-8A4F-812B-0309C1AB7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ACA86DB-219B-004A-8DF4-CC943CE97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2498" y="1423941"/>
            <a:ext cx="4598304" cy="2445531"/>
          </a:xfrm>
        </p:spPr>
        <p:txBody>
          <a:bodyPr>
            <a:normAutofit/>
          </a:bodyPr>
          <a:lstStyle/>
          <a:p>
            <a:r>
              <a:rPr lang="en-US" sz="2800" dirty="0"/>
              <a:t>Strategic Planning in GME: Equipping institutions and programs for an unknown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Heather Peters,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Consultant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A06F929-9760-3740-A9E8-40B052A39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CEAC75B-2FC4-864C-9678-B1F41419A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85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grpSp>
        <p:nvGrpSpPr>
          <p:cNvPr id="6" name="Google Shape;327;p32">
            <a:extLst>
              <a:ext uri="{FF2B5EF4-FFF2-40B4-BE49-F238E27FC236}">
                <a16:creationId xmlns:a16="http://schemas.microsoft.com/office/drawing/2014/main" id="{63E5679F-BFB2-164A-B9A5-2203E074DAAB}"/>
              </a:ext>
            </a:extLst>
          </p:cNvPr>
          <p:cNvGrpSpPr/>
          <p:nvPr/>
        </p:nvGrpSpPr>
        <p:grpSpPr>
          <a:xfrm>
            <a:off x="1652108" y="1286663"/>
            <a:ext cx="6362297" cy="4909573"/>
            <a:chOff x="1652108" y="1286663"/>
            <a:chExt cx="6362297" cy="4909573"/>
          </a:xfrm>
        </p:grpSpPr>
        <p:pic>
          <p:nvPicPr>
            <p:cNvPr id="7" name="Google Shape;328;p32" descr="A close up of a sign&#10;&#10;Description automatically generated">
              <a:extLst>
                <a:ext uri="{FF2B5EF4-FFF2-40B4-BE49-F238E27FC236}">
                  <a16:creationId xmlns:a16="http://schemas.microsoft.com/office/drawing/2014/main" id="{A85EAE31-6849-A148-9417-E3F572AB401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52108" y="1286663"/>
              <a:ext cx="6362297" cy="490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29;p32">
              <a:extLst>
                <a:ext uri="{FF2B5EF4-FFF2-40B4-BE49-F238E27FC236}">
                  <a16:creationId xmlns:a16="http://schemas.microsoft.com/office/drawing/2014/main" id="{8D34D941-E9D7-8F47-B337-76B96EFA513F}"/>
                </a:ext>
              </a:extLst>
            </p:cNvPr>
            <p:cNvSpPr txBox="1"/>
            <p:nvPr/>
          </p:nvSpPr>
          <p:spPr>
            <a:xfrm>
              <a:off x="6252957" y="4355307"/>
              <a:ext cx="10845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b="1" dirty="0"/>
            </a:p>
          </p:txBody>
        </p:sp>
        <p:sp>
          <p:nvSpPr>
            <p:cNvPr id="9" name="Google Shape;330;p32">
              <a:extLst>
                <a:ext uri="{FF2B5EF4-FFF2-40B4-BE49-F238E27FC236}">
                  <a16:creationId xmlns:a16="http://schemas.microsoft.com/office/drawing/2014/main" id="{C81D6D5C-4CF3-EF41-AC12-389CB78A10B7}"/>
                </a:ext>
              </a:extLst>
            </p:cNvPr>
            <p:cNvSpPr/>
            <p:nvPr/>
          </p:nvSpPr>
          <p:spPr>
            <a:xfrm>
              <a:off x="1976644" y="4847179"/>
              <a:ext cx="1261856" cy="90592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400" b="1" dirty="0"/>
            </a:p>
          </p:txBody>
        </p:sp>
        <p:sp>
          <p:nvSpPr>
            <p:cNvPr id="10" name="Google Shape;331;p32">
              <a:extLst>
                <a:ext uri="{FF2B5EF4-FFF2-40B4-BE49-F238E27FC236}">
                  <a16:creationId xmlns:a16="http://schemas.microsoft.com/office/drawing/2014/main" id="{D5C5AFF8-0051-BE40-9577-CD11C89F30FD}"/>
                </a:ext>
              </a:extLst>
            </p:cNvPr>
            <p:cNvSpPr/>
            <p:nvPr/>
          </p:nvSpPr>
          <p:spPr>
            <a:xfrm>
              <a:off x="4178300" y="3452813"/>
              <a:ext cx="1084580" cy="902494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2800" b="1" dirty="0"/>
            </a:p>
          </p:txBody>
        </p:sp>
        <p:sp>
          <p:nvSpPr>
            <p:cNvPr id="11" name="Google Shape;332;p32">
              <a:extLst>
                <a:ext uri="{FF2B5EF4-FFF2-40B4-BE49-F238E27FC236}">
                  <a16:creationId xmlns:a16="http://schemas.microsoft.com/office/drawing/2014/main" id="{007FB672-06CF-314A-8968-C9A82ED064C3}"/>
                </a:ext>
              </a:extLst>
            </p:cNvPr>
            <p:cNvSpPr/>
            <p:nvPr/>
          </p:nvSpPr>
          <p:spPr>
            <a:xfrm>
              <a:off x="1693672" y="2861739"/>
              <a:ext cx="1084580" cy="84772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2040</a:t>
              </a:r>
              <a:endParaRPr b="1" dirty="0"/>
            </a:p>
          </p:txBody>
        </p:sp>
        <p:sp>
          <p:nvSpPr>
            <p:cNvPr id="12" name="Google Shape;333;p32">
              <a:extLst>
                <a:ext uri="{FF2B5EF4-FFF2-40B4-BE49-F238E27FC236}">
                  <a16:creationId xmlns:a16="http://schemas.microsoft.com/office/drawing/2014/main" id="{98E1613D-9B66-5248-B4D1-61B204229FA9}"/>
                </a:ext>
              </a:extLst>
            </p:cNvPr>
            <p:cNvSpPr/>
            <p:nvPr/>
          </p:nvSpPr>
          <p:spPr>
            <a:xfrm>
              <a:off x="2390775" y="1627183"/>
              <a:ext cx="1228519" cy="944567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2050</a:t>
              </a:r>
              <a:endParaRPr b="1" dirty="0"/>
            </a:p>
          </p:txBody>
        </p:sp>
        <p:sp>
          <p:nvSpPr>
            <p:cNvPr id="13" name="Google Shape;334;p32">
              <a:extLst>
                <a:ext uri="{FF2B5EF4-FFF2-40B4-BE49-F238E27FC236}">
                  <a16:creationId xmlns:a16="http://schemas.microsoft.com/office/drawing/2014/main" id="{146ADC8C-0A8C-0941-9FBE-3BC3D0FCD643}"/>
                </a:ext>
              </a:extLst>
            </p:cNvPr>
            <p:cNvSpPr/>
            <p:nvPr/>
          </p:nvSpPr>
          <p:spPr>
            <a:xfrm>
              <a:off x="4991100" y="1378134"/>
              <a:ext cx="1261857" cy="90592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2060</a:t>
              </a:r>
              <a:endParaRPr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252D6D4-DDD8-354A-8E59-F14DD3DB2803}"/>
              </a:ext>
            </a:extLst>
          </p:cNvPr>
          <p:cNvSpPr txBox="1"/>
          <p:nvPr/>
        </p:nvSpPr>
        <p:spPr>
          <a:xfrm>
            <a:off x="4789766" y="2815126"/>
            <a:ext cx="3143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Will be training until past 2050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A45F5-5C87-D14C-9488-17A825294D4E}"/>
              </a:ext>
            </a:extLst>
          </p:cNvPr>
          <p:cNvSpPr txBox="1"/>
          <p:nvPr/>
        </p:nvSpPr>
        <p:spPr>
          <a:xfrm>
            <a:off x="605238" y="6042191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Trainees starting in 2019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8CAFFE-E2C2-CC47-A372-D1DF92A1C69A}"/>
              </a:ext>
            </a:extLst>
          </p:cNvPr>
          <p:cNvCxnSpPr/>
          <p:nvPr/>
        </p:nvCxnSpPr>
        <p:spPr>
          <a:xfrm flipV="1">
            <a:off x="3352800" y="1456923"/>
            <a:ext cx="1130300" cy="4461277"/>
          </a:xfrm>
          <a:prstGeom prst="straightConnector1">
            <a:avLst/>
          </a:prstGeom>
          <a:ln w="292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25;p32">
            <a:extLst>
              <a:ext uri="{FF2B5EF4-FFF2-40B4-BE49-F238E27FC236}">
                <a16:creationId xmlns:a16="http://schemas.microsoft.com/office/drawing/2014/main" id="{26863AFC-9B34-0741-B5E3-253211D7D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6955" y="131360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An Unknown Future…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868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7FD8FA3-B5A4-144A-A694-4C94495E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Have you read….	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6C7D92-49EF-D047-AF82-8A514CC0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1877670"/>
            <a:ext cx="2616202" cy="349681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F354907-3002-FB44-81B3-94AB3DC88ADE}"/>
              </a:ext>
            </a:extLst>
          </p:cNvPr>
          <p:cNvSpPr txBox="1">
            <a:spLocks/>
          </p:cNvSpPr>
          <p:nvPr/>
        </p:nvSpPr>
        <p:spPr>
          <a:xfrm>
            <a:off x="4054475" y="2247899"/>
            <a:ext cx="4121150" cy="1604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b="0"/>
          </a:p>
          <a:p>
            <a:pPr marL="6350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/>
              <a:t>Envisioning the sponsoring institution of the future: Report of the SI2025 Task Force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0969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0B86B85-1406-3044-9F88-F99EB3A4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97" y="123803"/>
            <a:ext cx="6526006" cy="1325563"/>
          </a:xfrm>
        </p:spPr>
        <p:txBody>
          <a:bodyPr/>
          <a:lstStyle/>
          <a:p>
            <a:r>
              <a:rPr lang="en-US" dirty="0"/>
              <a:t>Changes on the Horizon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881049C-9EF0-8048-A4EB-9AD4CE7A22B1}"/>
              </a:ext>
            </a:extLst>
          </p:cNvPr>
          <p:cNvGraphicFramePr/>
          <p:nvPr>
            <p:extLst/>
          </p:nvPr>
        </p:nvGraphicFramePr>
        <p:xfrm>
          <a:off x="1153337" y="1302292"/>
          <a:ext cx="7152463" cy="476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92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35DF10-489A-3846-B1C1-EE12A2DC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What you can do NOW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7D0D79D-FB43-4740-84C7-EF33B83E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809" y="1572029"/>
            <a:ext cx="1430082" cy="191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tar: 7 Points 18">
            <a:extLst>
              <a:ext uri="{FF2B5EF4-FFF2-40B4-BE49-F238E27FC236}">
                <a16:creationId xmlns:a16="http://schemas.microsoft.com/office/drawing/2014/main" id="{247E06EB-C3E3-2244-A4F5-29B7AD1D25B9}"/>
              </a:ext>
            </a:extLst>
          </p:cNvPr>
          <p:cNvSpPr/>
          <p:nvPr/>
        </p:nvSpPr>
        <p:spPr>
          <a:xfrm>
            <a:off x="6205871" y="1116909"/>
            <a:ext cx="1587500" cy="14986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</a:t>
            </a:r>
          </a:p>
        </p:txBody>
      </p:sp>
      <p:sp>
        <p:nvSpPr>
          <p:cNvPr id="9" name="Arrow: Right 15">
            <a:extLst>
              <a:ext uri="{FF2B5EF4-FFF2-40B4-BE49-F238E27FC236}">
                <a16:creationId xmlns:a16="http://schemas.microsoft.com/office/drawing/2014/main" id="{F5B9C7C0-1222-6B49-97E4-37058ED47B83}"/>
              </a:ext>
            </a:extLst>
          </p:cNvPr>
          <p:cNvSpPr/>
          <p:nvPr/>
        </p:nvSpPr>
        <p:spPr>
          <a:xfrm>
            <a:off x="2146300" y="4346171"/>
            <a:ext cx="6718300" cy="149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Strategic Planning</a:t>
            </a:r>
          </a:p>
        </p:txBody>
      </p:sp>
      <p:sp>
        <p:nvSpPr>
          <p:cNvPr id="10" name="Arrow: Right 14">
            <a:extLst>
              <a:ext uri="{FF2B5EF4-FFF2-40B4-BE49-F238E27FC236}">
                <a16:creationId xmlns:a16="http://schemas.microsoft.com/office/drawing/2014/main" id="{02C68FDE-3393-D84E-ADE9-5C957CE4D5D9}"/>
              </a:ext>
            </a:extLst>
          </p:cNvPr>
          <p:cNvSpPr/>
          <p:nvPr/>
        </p:nvSpPr>
        <p:spPr>
          <a:xfrm>
            <a:off x="1606550" y="3429000"/>
            <a:ext cx="5848350" cy="149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Scaffold program leadership</a:t>
            </a:r>
          </a:p>
        </p:txBody>
      </p:sp>
      <p:sp>
        <p:nvSpPr>
          <p:cNvPr id="11" name="Arrow: Right 13">
            <a:extLst>
              <a:ext uri="{FF2B5EF4-FFF2-40B4-BE49-F238E27FC236}">
                <a16:creationId xmlns:a16="http://schemas.microsoft.com/office/drawing/2014/main" id="{2D622C33-BC11-4D47-8D95-470748E5171A}"/>
              </a:ext>
            </a:extLst>
          </p:cNvPr>
          <p:cNvSpPr/>
          <p:nvPr/>
        </p:nvSpPr>
        <p:spPr>
          <a:xfrm>
            <a:off x="1028700" y="2511829"/>
            <a:ext cx="4991100" cy="1498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Guide the development of AIM statements</a:t>
            </a:r>
          </a:p>
        </p:txBody>
      </p:sp>
      <p:sp>
        <p:nvSpPr>
          <p:cNvPr id="12" name="Arrow: Right 12">
            <a:extLst>
              <a:ext uri="{FF2B5EF4-FFF2-40B4-BE49-F238E27FC236}">
                <a16:creationId xmlns:a16="http://schemas.microsoft.com/office/drawing/2014/main" id="{6108C7F1-7541-2E48-A8ED-29F9892DE56B}"/>
              </a:ext>
            </a:extLst>
          </p:cNvPr>
          <p:cNvSpPr/>
          <p:nvPr/>
        </p:nvSpPr>
        <p:spPr>
          <a:xfrm>
            <a:off x="628650" y="1572029"/>
            <a:ext cx="4070350" cy="149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Revise APE Templates</a:t>
            </a:r>
          </a:p>
        </p:txBody>
      </p:sp>
    </p:spTree>
    <p:extLst>
      <p:ext uri="{BB962C8B-B14F-4D97-AF65-F5344CB8AC3E}">
        <p14:creationId xmlns:p14="http://schemas.microsoft.com/office/powerpoint/2010/main" val="3918448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6" name="Google Shape;304;p38">
            <a:extLst>
              <a:ext uri="{FF2B5EF4-FFF2-40B4-BE49-F238E27FC236}">
                <a16:creationId xmlns:a16="http://schemas.microsoft.com/office/drawing/2014/main" id="{57E5C5AF-4ADF-7244-80DF-473FA48FB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APE Template Revisions</a:t>
            </a:r>
            <a:endParaRPr sz="4800" dirty="0"/>
          </a:p>
        </p:txBody>
      </p:sp>
      <p:sp>
        <p:nvSpPr>
          <p:cNvPr id="7" name="Google Shape;303;p38">
            <a:extLst>
              <a:ext uri="{FF2B5EF4-FFF2-40B4-BE49-F238E27FC236}">
                <a16:creationId xmlns:a16="http://schemas.microsoft.com/office/drawing/2014/main" id="{B268E60A-0E93-754E-A19C-9D23E2A6B54D}"/>
              </a:ext>
            </a:extLst>
          </p:cNvPr>
          <p:cNvSpPr txBox="1">
            <a:spLocks/>
          </p:cNvSpPr>
          <p:nvPr/>
        </p:nvSpPr>
        <p:spPr>
          <a:xfrm>
            <a:off x="600775" y="1704825"/>
            <a:ext cx="3886200" cy="435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fontAlgn="auto">
              <a:spcAft>
                <a:spcPts val="0"/>
              </a:spcAft>
              <a:buSzPts val="1800"/>
            </a:pPr>
            <a:r>
              <a:rPr lang="en-US" sz="1800" b="0"/>
              <a:t>curriculum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outcomes from previous APE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ACGME letters of notification, citations, AFIs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quality and safety of patient care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aggregate trainee and faculty: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well-being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recruitment &amp; retention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workforce diversity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engagement in QI and PS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scholarly activity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ACGME trainee and faculty surveys</a:t>
            </a:r>
          </a:p>
          <a:p>
            <a:pPr marL="914400" lvl="1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/>
              <a:t>written evaluations of the program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8" name="Google Shape;306;p38">
            <a:extLst>
              <a:ext uri="{FF2B5EF4-FFF2-40B4-BE49-F238E27FC236}">
                <a16:creationId xmlns:a16="http://schemas.microsoft.com/office/drawing/2014/main" id="{A5BE48CF-A55C-974C-A4DC-DCDED8807D31}"/>
              </a:ext>
            </a:extLst>
          </p:cNvPr>
          <p:cNvSpPr txBox="1">
            <a:spLocks/>
          </p:cNvSpPr>
          <p:nvPr/>
        </p:nvSpPr>
        <p:spPr>
          <a:xfrm>
            <a:off x="4610100" y="1704825"/>
            <a:ext cx="38862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/>
              <a:t>Aggregate trainee:</a:t>
            </a:r>
          </a:p>
          <a:p>
            <a:pPr marL="457200" indent="-342900" fontAlgn="auto">
              <a:spcAft>
                <a:spcPts val="0"/>
              </a:spcAft>
              <a:buSzPts val="1800"/>
            </a:pPr>
            <a:r>
              <a:rPr lang="en-US" sz="1800" b="0" dirty="0"/>
              <a:t>achievement of the Milestones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in-training exams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board pass and certification rates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graduate performance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/>
              <a:t>Aggregate faculty: </a:t>
            </a:r>
          </a:p>
          <a:p>
            <a:pPr marL="457200" indent="-342900" fontAlgn="auto">
              <a:spcAft>
                <a:spcPts val="0"/>
              </a:spcAft>
              <a:buSzPts val="1800"/>
            </a:pPr>
            <a:r>
              <a:rPr lang="en-US" sz="1800" b="0" dirty="0"/>
              <a:t>evaluation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professional development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b="0" dirty="0"/>
              <a:t>Action Plan:</a:t>
            </a:r>
          </a:p>
          <a:p>
            <a:pPr marL="457200" indent="-342900" fontAlgn="auto">
              <a:spcAft>
                <a:spcPts val="0"/>
              </a:spcAft>
              <a:buSzPts val="1800"/>
            </a:pPr>
            <a:r>
              <a:rPr lang="en-US" sz="1800" b="0" dirty="0"/>
              <a:t>discussed with trainees and faculty</a:t>
            </a:r>
          </a:p>
          <a:p>
            <a:pPr marL="457200" indent="-342900" fontAlgn="auto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0" dirty="0"/>
              <a:t>submitted to the DIO</a:t>
            </a:r>
          </a:p>
        </p:txBody>
      </p:sp>
      <p:pic>
        <p:nvPicPr>
          <p:cNvPr id="9" name="image516.png" descr="http://www.survey-reviews.net/wp-content/uploads/2012/09/Survey1.png">
            <a:extLst>
              <a:ext uri="{FF2B5EF4-FFF2-40B4-BE49-F238E27FC236}">
                <a16:creationId xmlns:a16="http://schemas.microsoft.com/office/drawing/2014/main" id="{4E27CCD9-55FC-E343-8598-497A05909DC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96150" y="1301601"/>
            <a:ext cx="1200150" cy="8997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2291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ACE938AD-AB9B-9F48-87FC-002A33700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AIM Statement Creation</a:t>
            </a:r>
            <a:endParaRPr dirty="0"/>
          </a:p>
        </p:txBody>
      </p:sp>
      <p:sp>
        <p:nvSpPr>
          <p:cNvPr id="7" name="Google Shape;122;p16">
            <a:extLst>
              <a:ext uri="{FF2B5EF4-FFF2-40B4-BE49-F238E27FC236}">
                <a16:creationId xmlns:a16="http://schemas.microsoft.com/office/drawing/2014/main" id="{07411084-054B-8A40-93FE-66DFB6EA0BAE}"/>
              </a:ext>
            </a:extLst>
          </p:cNvPr>
          <p:cNvSpPr txBox="1">
            <a:spLocks/>
          </p:cNvSpPr>
          <p:nvPr/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700" fontAlgn="auto"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0" dirty="0"/>
              <a:t>Broad enough…</a:t>
            </a:r>
          </a:p>
          <a:p>
            <a:pPr marL="457200" indent="-393700" fontAlgn="auto"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0" dirty="0"/>
              <a:t>Narrow enough…</a:t>
            </a:r>
          </a:p>
          <a:p>
            <a:pPr fontAlgn="auto">
              <a:spcAft>
                <a:spcPts val="0"/>
              </a:spcAft>
            </a:pPr>
            <a:r>
              <a:rPr lang="en-US" b="0" dirty="0"/>
              <a:t>Short enough…</a:t>
            </a:r>
          </a:p>
          <a:p>
            <a:pPr marL="457200" indent="-393700" fontAlgn="auto"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0" dirty="0"/>
              <a:t>Measurable</a:t>
            </a:r>
          </a:p>
          <a:p>
            <a:pPr marL="457200" indent="-393700" fontAlgn="auto"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0" dirty="0"/>
              <a:t>3-4 AIMs</a:t>
            </a:r>
          </a:p>
          <a:p>
            <a:pPr marL="63500" indent="0" fontAlgn="auto">
              <a:spcAft>
                <a:spcPts val="0"/>
              </a:spcAft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63500" indent="0" fontAlgn="auto">
              <a:spcAft>
                <a:spcPts val="0"/>
              </a:spcAft>
              <a:buSzPts val="2600"/>
              <a:buFont typeface="Arial" panose="020B0604020202020204" pitchFamily="34" charset="0"/>
              <a:buNone/>
            </a:pPr>
            <a:r>
              <a:rPr lang="en-US" b="0" dirty="0"/>
              <a:t>            </a:t>
            </a:r>
            <a:r>
              <a:rPr lang="en-US" sz="2400" b="1" dirty="0">
                <a:solidFill>
                  <a:schemeClr val="accent2"/>
                </a:solidFill>
              </a:rPr>
              <a:t>KEY POINT: </a:t>
            </a:r>
            <a:r>
              <a:rPr lang="en-US" sz="2400" b="0" dirty="0"/>
              <a:t>It’s not about being </a:t>
            </a:r>
            <a:r>
              <a:rPr lang="en-US" sz="2400" b="1" dirty="0"/>
              <a:t>BETTER</a:t>
            </a:r>
            <a:r>
              <a:rPr lang="en-US" sz="2400" b="0" dirty="0"/>
              <a:t>. It’s about being </a:t>
            </a:r>
            <a:r>
              <a:rPr lang="en-US" sz="2400" b="1" dirty="0"/>
              <a:t>DIFFERENT</a:t>
            </a:r>
            <a:r>
              <a:rPr lang="en-US" sz="2400" b="0" dirty="0"/>
              <a:t>. You need to give candidates a reason to </a:t>
            </a:r>
            <a:r>
              <a:rPr lang="en-US" sz="2400" b="1" dirty="0"/>
              <a:t>CHOOSE YOUR PROGRAM!</a:t>
            </a:r>
            <a:endParaRPr lang="en-US" b="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170598F-FAEE-5F42-8BF6-6909FCC3235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761" y="1828197"/>
            <a:ext cx="2551889" cy="2617322"/>
          </a:xfrm>
          <a:prstGeom prst="rect">
            <a:avLst/>
          </a:prstGeom>
        </p:spPr>
      </p:pic>
      <p:pic>
        <p:nvPicPr>
          <p:cNvPr id="9" name="image36.jpg" descr="http://www.jasonpalmer.com/wp-content/uploads/2012/06/Exclamation-Man-347x346.jpg">
            <a:extLst>
              <a:ext uri="{FF2B5EF4-FFF2-40B4-BE49-F238E27FC236}">
                <a16:creationId xmlns:a16="http://schemas.microsoft.com/office/drawing/2014/main" id="{7A77C0F1-7B73-4C4E-AC00-B831D55BF1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07783" y="4269567"/>
            <a:ext cx="969144" cy="96527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16805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24E835-C415-9F4D-8AD6-96F6E9AE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Scaffold the program leadership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2C3C85-1A25-0F40-A045-75222464F70B}"/>
              </a:ext>
            </a:extLst>
          </p:cNvPr>
          <p:cNvGraphicFramePr/>
          <p:nvPr>
            <p:extLst/>
          </p:nvPr>
        </p:nvGraphicFramePr>
        <p:xfrm>
          <a:off x="2018895" y="1066530"/>
          <a:ext cx="7487055" cy="499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66E36B-60BF-9F4B-A8BB-F228F6EFE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63336"/>
            <a:ext cx="3590693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2D75915-CCD9-EE41-9F95-49A6DD1FC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Strategic Planning for GME organizations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CD9DC00-46E7-2F49-B299-DB6E7E790EBA}"/>
              </a:ext>
            </a:extLst>
          </p:cNvPr>
          <p:cNvSpPr txBox="1">
            <a:spLocks/>
          </p:cNvSpPr>
          <p:nvPr/>
        </p:nvSpPr>
        <p:spPr>
          <a:xfrm>
            <a:off x="628650" y="1548645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b="0"/>
              <a:t>A strategic plan deals with issues that cannot and will not be dealt with by operating the program or department in a business-as-usual manner. </a:t>
            </a:r>
          </a:p>
          <a:p>
            <a:pPr lvl="1" fontAlgn="auto">
              <a:spcAft>
                <a:spcPts val="0"/>
              </a:spcAft>
            </a:pPr>
            <a:r>
              <a:rPr lang="en-US" b="0"/>
              <a:t>Strategic plans require leadership and inventive thinking and assume higher risks, leading to higher rewards. </a:t>
            </a:r>
            <a:endParaRPr lang="en-US" b="0" dirty="0"/>
          </a:p>
        </p:txBody>
      </p:sp>
      <p:pic>
        <p:nvPicPr>
          <p:cNvPr id="8" name="image473.png" descr="New%20Clip%20art/puzzle_people_working_together_800_clr_6984.png">
            <a:extLst>
              <a:ext uri="{FF2B5EF4-FFF2-40B4-BE49-F238E27FC236}">
                <a16:creationId xmlns:a16="http://schemas.microsoft.com/office/drawing/2014/main" id="{AF9EF557-F0CF-F844-AFA5-569038FB40D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66957" y="3502795"/>
            <a:ext cx="4970780" cy="24847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9124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CACF2F2-D98E-3242-A19E-E39CC234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FB0F231-5FC4-4C45-96BA-DB1902C13C71}"/>
              </a:ext>
            </a:extLst>
          </p:cNvPr>
          <p:cNvSpPr txBox="1">
            <a:spLocks/>
          </p:cNvSpPr>
          <p:nvPr/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/>
              <a:t>CLER Findings 2018</a:t>
            </a:r>
          </a:p>
          <a:p>
            <a:pPr lvl="1" fontAlgn="auto">
              <a:spcAft>
                <a:spcPts val="0"/>
              </a:spcAft>
            </a:pPr>
            <a:r>
              <a:rPr lang="en-US" sz="1800" b="0"/>
              <a:t>Most GME Sponsoring Institutions </a:t>
            </a:r>
            <a:r>
              <a:rPr lang="en-US" sz="1800" b="1">
                <a:solidFill>
                  <a:srgbClr val="FF0000"/>
                </a:solidFill>
              </a:rPr>
              <a:t>do not participate </a:t>
            </a:r>
            <a:r>
              <a:rPr lang="en-US" sz="1800" b="0"/>
              <a:t>or are </a:t>
            </a:r>
            <a:r>
              <a:rPr lang="en-US" sz="1800" b="1">
                <a:solidFill>
                  <a:srgbClr val="FF0000"/>
                </a:solidFill>
              </a:rPr>
              <a:t>not part of </a:t>
            </a:r>
            <a:r>
              <a:rPr lang="en-US" sz="1800" b="0"/>
              <a:t>the CLE’s strategic planning</a:t>
            </a:r>
          </a:p>
          <a:p>
            <a:pPr fontAlgn="auto">
              <a:spcAft>
                <a:spcPts val="0"/>
              </a:spcAft>
            </a:pPr>
            <a:r>
              <a:rPr lang="en-US" sz="2000" b="0"/>
              <a:t>Accreditation</a:t>
            </a:r>
          </a:p>
          <a:p>
            <a:pPr lvl="1" fontAlgn="auto">
              <a:spcAft>
                <a:spcPts val="0"/>
              </a:spcAft>
            </a:pPr>
            <a:r>
              <a:rPr lang="en-US" sz="1800" b="0"/>
              <a:t>It’s easy to get bogged down in all the many accreditation tasks in today’s GME environment.  Without a strategic approach, you </a:t>
            </a:r>
            <a:r>
              <a:rPr lang="en-US" sz="1800" b="1">
                <a:solidFill>
                  <a:srgbClr val="FF0000"/>
                </a:solidFill>
              </a:rPr>
              <a:t>risk burn-out of administration </a:t>
            </a:r>
            <a:r>
              <a:rPr lang="en-US" sz="1800" b="0"/>
              <a:t>and</a:t>
            </a:r>
            <a:r>
              <a:rPr lang="en-US" sz="1800" b="1">
                <a:solidFill>
                  <a:srgbClr val="FF0000"/>
                </a:solidFill>
              </a:rPr>
              <a:t> wasted time</a:t>
            </a:r>
          </a:p>
          <a:p>
            <a:pPr lvl="1" fontAlgn="auto">
              <a:spcAft>
                <a:spcPts val="0"/>
              </a:spcAft>
            </a:pPr>
            <a:r>
              <a:rPr lang="en-US" sz="1800" b="0"/>
              <a:t>Spending time developing a strategic 5-10 year plan will help guide decisions about </a:t>
            </a:r>
          </a:p>
          <a:p>
            <a:pPr lvl="2" fontAlgn="auto">
              <a:spcAft>
                <a:spcPts val="0"/>
              </a:spcAft>
            </a:pPr>
            <a:r>
              <a:rPr lang="en-US" sz="1400" b="0"/>
              <a:t>the institution, </a:t>
            </a:r>
          </a:p>
          <a:p>
            <a:pPr lvl="2" fontAlgn="auto">
              <a:spcAft>
                <a:spcPts val="0"/>
              </a:spcAft>
            </a:pPr>
            <a:r>
              <a:rPr lang="en-US" sz="1400" b="0"/>
              <a:t>your programs, </a:t>
            </a:r>
          </a:p>
          <a:p>
            <a:pPr lvl="2" fontAlgn="auto">
              <a:spcAft>
                <a:spcPts val="0"/>
              </a:spcAft>
            </a:pPr>
            <a:r>
              <a:rPr lang="en-US" sz="1400" b="0"/>
              <a:t>the curriculum, </a:t>
            </a:r>
          </a:p>
          <a:p>
            <a:pPr lvl="2" fontAlgn="auto">
              <a:spcAft>
                <a:spcPts val="0"/>
              </a:spcAft>
            </a:pPr>
            <a:r>
              <a:rPr lang="en-US" sz="1400" b="0"/>
              <a:t>recruitment and more </a:t>
            </a:r>
          </a:p>
          <a:p>
            <a:pPr marL="1028700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/>
              <a:t>within a </a:t>
            </a:r>
            <a:r>
              <a:rPr lang="en-US" b="1">
                <a:solidFill>
                  <a:srgbClr val="FF0000"/>
                </a:solidFill>
              </a:rPr>
              <a:t>framework</a:t>
            </a:r>
            <a:r>
              <a:rPr lang="en-US" b="0"/>
              <a:t> that can adapt as the future becomes reality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281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information is based on the presentation </a:t>
            </a:r>
            <a:r>
              <a:rPr lang="en-US" i="1" dirty="0"/>
              <a:t>Using Public Data to Follow Graduates into Practice</a:t>
            </a:r>
            <a:r>
              <a:rPr lang="en-US" dirty="0"/>
              <a:t> by Patrick M. Cocks, MD and Marc M. Triola, MD, given at the 2019 ACGME Annual Educational Conference.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695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CACF2F2-D98E-3242-A19E-E39CC234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944" y="176892"/>
            <a:ext cx="6526006" cy="1325563"/>
          </a:xfrm>
        </p:spPr>
        <p:txBody>
          <a:bodyPr/>
          <a:lstStyle/>
          <a:p>
            <a:r>
              <a:rPr lang="en-US" dirty="0"/>
              <a:t>Partners Consulting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2A5D3-79C3-C84E-9D95-098DCD723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92" y="1331843"/>
            <a:ext cx="5139154" cy="48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3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CACF2F2-D98E-3242-A19E-E39CC234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944" y="176892"/>
            <a:ext cx="6526006" cy="1325563"/>
          </a:xfrm>
        </p:spPr>
        <p:txBody>
          <a:bodyPr/>
          <a:lstStyle/>
          <a:p>
            <a:r>
              <a:rPr lang="en-US" dirty="0"/>
              <a:t>Online Education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816F2-BCC9-9645-A080-61C18BB2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5" y="1331843"/>
            <a:ext cx="4766717" cy="48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65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C18D6-E09D-438F-9E66-C02E89992A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DDEA4-CCA7-414E-84E7-7792BBEB98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CACF2F2-D98E-3242-A19E-E39CC234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161" y="186831"/>
            <a:ext cx="7035386" cy="1325563"/>
          </a:xfrm>
        </p:spPr>
        <p:txBody>
          <a:bodyPr/>
          <a:lstStyle/>
          <a:p>
            <a:r>
              <a:rPr lang="en-US" dirty="0"/>
              <a:t>Faculty Development 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D5E9C-DD81-DB4C-AA82-8DFA955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22" y="1242392"/>
            <a:ext cx="49176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4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85282" y="424324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Understanding the CLE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26,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Program Director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April 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CPR 2019 Part 2 of 4: Section I &amp; Section II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3 of 4: GME Evolution, Funding &amp; Future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914400"/>
            <a:ext cx="3712029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New Institution – The Value of GME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Meet the Experts – Fall Freebie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Milestones – Beyond the CCC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Mentoring the GME Coordinator: The First 3 Years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600" b="1" dirty="0">
                <a:solidFill>
                  <a:srgbClr val="0070C0"/>
                </a:solidFill>
                <a:latin typeface="+mn-lt"/>
              </a:rPr>
            </a:br>
            <a:r>
              <a:rPr lang="en-US" sz="16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841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3936"/>
            <a:ext cx="8439150" cy="5009664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Christine Redovan MBA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christine@PartnersInMedEd.com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Tori Hanlon, MS, CHCP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tori@PartnersInMedEd.com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3DF95-E649-EC4F-A855-374E31CED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7F8DEA5-ED8F-A143-AA79-7207288F8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9103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40" y="2019869"/>
            <a:ext cx="6932210" cy="4176215"/>
          </a:xfrm>
        </p:spPr>
        <p:txBody>
          <a:bodyPr/>
          <a:lstStyle/>
          <a:p>
            <a:r>
              <a:rPr lang="en-US" sz="2800" dirty="0"/>
              <a:t>Track UME and GME experiences into clinical practice</a:t>
            </a:r>
          </a:p>
          <a:p>
            <a:r>
              <a:rPr lang="en-US" sz="2800" dirty="0"/>
              <a:t>Built on the concept of “The Education Data Continuum”</a:t>
            </a:r>
          </a:p>
          <a:p>
            <a:r>
              <a:rPr lang="en-US" sz="2800" dirty="0"/>
              <a:t>Utilized open, verified data sources</a:t>
            </a:r>
          </a:p>
          <a:p>
            <a:r>
              <a:rPr lang="en-US" sz="2800" dirty="0"/>
              <a:t>Had specific questions regarding their trainees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31" y="909247"/>
            <a:ext cx="3311295" cy="23768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65" y="1563174"/>
            <a:ext cx="7886700" cy="44389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quality – do the graduates meet expectations and how do they compare with others?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Curriculum – what diagnoses are graduates seeing and what procedures are graduates performing?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Impact – what type of workforce did the program produce and what kinds of patients are they caring for?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Explored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335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Used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4" y="2132901"/>
            <a:ext cx="2210598" cy="331688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93577" y="1405719"/>
            <a:ext cx="5321774" cy="4771244"/>
          </a:xfrm>
        </p:spPr>
        <p:txBody>
          <a:bodyPr>
            <a:normAutofit fontScale="92500"/>
          </a:bodyPr>
          <a:lstStyle/>
          <a:p>
            <a:r>
              <a:rPr lang="en-US" dirty="0"/>
              <a:t>AMA Masterfile for chosen UME/GME graduates</a:t>
            </a:r>
          </a:p>
          <a:p>
            <a:r>
              <a:rPr lang="en-US" dirty="0"/>
              <a:t>CMS Physician Compare:  Directory &amp; Quality</a:t>
            </a:r>
          </a:p>
          <a:p>
            <a:r>
              <a:rPr lang="en-US" dirty="0"/>
              <a:t>Medicare Part D Prescribing Data</a:t>
            </a:r>
          </a:p>
          <a:p>
            <a:r>
              <a:rPr lang="en-US" dirty="0"/>
              <a:t>CMS Utilization &amp; Payment Data</a:t>
            </a:r>
          </a:p>
          <a:p>
            <a:r>
              <a:rPr lang="en-US" dirty="0"/>
              <a:t>NPI Database</a:t>
            </a:r>
          </a:p>
          <a:p>
            <a:r>
              <a:rPr lang="en-US" dirty="0"/>
              <a:t>State Physician Profile Information</a:t>
            </a:r>
          </a:p>
          <a:p>
            <a:r>
              <a:rPr lang="en-US" dirty="0"/>
              <a:t>State Department of Health</a:t>
            </a:r>
          </a:p>
          <a:p>
            <a:r>
              <a:rPr lang="en-US" dirty="0"/>
              <a:t>Internal data that is collected by GME or SI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91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pick what you </a:t>
            </a:r>
            <a:r>
              <a:rPr lang="en-US" i="1" dirty="0"/>
              <a:t>can</a:t>
            </a:r>
            <a:r>
              <a:rPr lang="en-US" dirty="0"/>
              <a:t> measure/compare </a:t>
            </a:r>
          </a:p>
          <a:p>
            <a:pPr lvl="1"/>
            <a:r>
              <a:rPr lang="en-US" dirty="0"/>
              <a:t>Is it relevant?</a:t>
            </a:r>
          </a:p>
          <a:p>
            <a:pPr lvl="1"/>
            <a:r>
              <a:rPr lang="en-US" dirty="0"/>
              <a:t>What will the results tell you?</a:t>
            </a:r>
          </a:p>
          <a:p>
            <a:pPr lvl="1"/>
            <a:r>
              <a:rPr lang="en-US" dirty="0"/>
              <a:t>What will you do with the results?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Align with your institutional priorities</a:t>
            </a:r>
          </a:p>
          <a:p>
            <a:r>
              <a:rPr lang="en-US" dirty="0"/>
              <a:t>Align with your population priorities</a:t>
            </a:r>
          </a:p>
          <a:p>
            <a:r>
              <a:rPr lang="en-US" dirty="0"/>
              <a:t>Ability to track, over time, clinical, administrative and financial data of your graduates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3" y="2561593"/>
            <a:ext cx="2296500" cy="15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some time to obtain robust data</a:t>
            </a:r>
          </a:p>
          <a:p>
            <a:pPr lvl="1"/>
            <a:r>
              <a:rPr lang="en-US" dirty="0"/>
              <a:t>Standard practices may have changed</a:t>
            </a:r>
          </a:p>
          <a:p>
            <a:pPr lvl="1"/>
            <a:r>
              <a:rPr lang="en-US" dirty="0"/>
              <a:t>Practice influences are not captured</a:t>
            </a:r>
          </a:p>
          <a:p>
            <a:pPr lvl="1"/>
            <a:r>
              <a:rPr lang="en-US" dirty="0"/>
              <a:t>What is the data really measuring?</a:t>
            </a:r>
          </a:p>
          <a:p>
            <a:pPr lvl="1"/>
            <a:endParaRPr lang="en-US" dirty="0"/>
          </a:p>
          <a:p>
            <a:r>
              <a:rPr lang="en-US" dirty="0"/>
              <a:t>Some specialties are a better fit for this type of analysis; data is narrow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is inpatient heavy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47" y="4241236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63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747</TotalTime>
  <Words>2301</Words>
  <Application>Microsoft Macintosh PowerPoint</Application>
  <PresentationFormat>On-screen Show (4:3)</PresentationFormat>
  <Paragraphs>474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”Ask Partners” Spring Freebie</vt:lpstr>
      <vt:lpstr> Partners Consulting Team</vt:lpstr>
      <vt:lpstr>GME &amp; Public Data</vt:lpstr>
      <vt:lpstr>Inspiration</vt:lpstr>
      <vt:lpstr>Introduction</vt:lpstr>
      <vt:lpstr>Questions Explored</vt:lpstr>
      <vt:lpstr>Data Sources Used</vt:lpstr>
      <vt:lpstr>Meaningful Measures</vt:lpstr>
      <vt:lpstr>Lessons learned </vt:lpstr>
      <vt:lpstr>Lessons learned</vt:lpstr>
      <vt:lpstr>My thoughts…</vt:lpstr>
      <vt:lpstr>My thoughts…</vt:lpstr>
      <vt:lpstr>Resources</vt:lpstr>
      <vt:lpstr>Self-study Insights:  Institutional &amp; Program Perspectives</vt:lpstr>
      <vt:lpstr>Institutional Self-study</vt:lpstr>
      <vt:lpstr>Program Self-study</vt:lpstr>
      <vt:lpstr>PowerPoint Presentation</vt:lpstr>
      <vt:lpstr>Program self-study</vt:lpstr>
      <vt:lpstr>Program Aims</vt:lpstr>
      <vt:lpstr>Program Aims</vt:lpstr>
      <vt:lpstr>Action Plans</vt:lpstr>
      <vt:lpstr>Action Plans</vt:lpstr>
      <vt:lpstr>Self-study Feedback</vt:lpstr>
      <vt:lpstr>Nuggets of knowledge</vt:lpstr>
      <vt:lpstr>Scholarly Activity</vt:lpstr>
      <vt:lpstr>Common Program Requirements </vt:lpstr>
      <vt:lpstr>Institutional Oversight</vt:lpstr>
      <vt:lpstr>ACGME Resident Survey </vt:lpstr>
      <vt:lpstr>Program Specific</vt:lpstr>
      <vt:lpstr>Strategic Planning in GME: Equipping institutions and programs for an unknown future</vt:lpstr>
      <vt:lpstr>An Unknown Future…</vt:lpstr>
      <vt:lpstr>Have you read…. </vt:lpstr>
      <vt:lpstr>Changes on the Horizon</vt:lpstr>
      <vt:lpstr>What you can do NOW</vt:lpstr>
      <vt:lpstr>APE Template Revisions</vt:lpstr>
      <vt:lpstr>AIM Statement Creation</vt:lpstr>
      <vt:lpstr>Scaffold the program leadership</vt:lpstr>
      <vt:lpstr>Strategic Planning for GME organizations</vt:lpstr>
      <vt:lpstr>Rationale</vt:lpstr>
      <vt:lpstr>Partners Consulting</vt:lpstr>
      <vt:lpstr>Online Education</vt:lpstr>
      <vt:lpstr>Faculty Development Modules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103</cp:revision>
  <dcterms:created xsi:type="dcterms:W3CDTF">2016-03-20T11:36:31Z</dcterms:created>
  <dcterms:modified xsi:type="dcterms:W3CDTF">2019-03-20T15:34:50Z</dcterms:modified>
</cp:coreProperties>
</file>